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229.xml" ContentType="application/vnd.openxmlformats-officedocument.presentationml.slide+xml"/>
  <Override PartName="/ppt/slides/slide276.xml" ContentType="application/vnd.openxmlformats-officedocument.presentationml.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slides/slide218.xml" ContentType="application/vnd.openxmlformats-officedocument.presentationml.slide+xml"/>
  <Override PartName="/ppt/slides/slide265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s/slide207.xml" ContentType="application/vnd.openxmlformats-officedocument.presentationml.slide+xml"/>
  <Override PartName="/ppt/slides/slide254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232.xml" ContentType="application/vnd.openxmlformats-officedocument.presentationml.slide+xml"/>
  <Override PartName="/ppt/slides/slide243.xml" ContentType="application/vnd.openxmlformats-officedocument.presentationml.slide+xml"/>
  <Override PartName="/ppt/slides/slide290.xml" ContentType="application/vnd.openxmlformats-officedocument.presentationml.slide+xml"/>
  <Override PartName="/ppt/slides/slide169.xml" ContentType="application/vnd.openxmlformats-officedocument.presentationml.slide+xml"/>
  <Override PartName="/ppt/slides/slide221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slides/slide99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259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s/slide248.xml" ContentType="application/vnd.openxmlformats-officedocument.presentationml.slide+xml"/>
  <Override PartName="/ppt/slides/slide295.xml" ContentType="application/vnd.openxmlformats-officedocument.presentationml.slide+xml"/>
  <Override PartName="/ppt/slides/slide300.xml" ContentType="application/vnd.openxmlformats-officedocument.presentationml.slide+xml"/>
  <Default Extension="png" ContentType="image/png"/>
  <Override PartName="/ppt/slides/slide55.xml" ContentType="application/vnd.openxmlformats-officedocument.presentationml.slide+xml"/>
  <Override PartName="/ppt/slides/slide237.xml" ContentType="application/vnd.openxmlformats-officedocument.presentationml.slide+xml"/>
  <Override PartName="/ppt/slides/slide284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slides/slide226.xml" ContentType="application/vnd.openxmlformats-officedocument.presentationml.slide+xml"/>
  <Override PartName="/ppt/slides/slide262.xml" ContentType="application/vnd.openxmlformats-officedocument.presentationml.slide+xml"/>
  <Override PartName="/ppt/slides/slide273.xml" ContentType="application/vnd.openxmlformats-officedocument.presentationml.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204.xml" ContentType="application/vnd.openxmlformats-officedocument.presentationml.slide+xml"/>
  <Override PartName="/ppt/slides/slide251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slides/slide240.xml" ContentType="application/vnd.openxmlformats-officedocument.presentationml.slide+xml"/>
  <Override PartName="/ppt/slides/slide119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s/slide108.xml" ContentType="application/vnd.openxmlformats-officedocument.presentationml.slide+xml"/>
  <Override PartName="/ppt/slides/slide155.xml" ContentType="application/vnd.openxmlformats-officedocument.presentationml.slide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slides/slide191.xml" ContentType="application/vnd.openxmlformats-officedocument.presentationml.slide+xml"/>
  <Override PartName="/ppt/slides/slide278.xml" ContentType="application/vnd.openxmlformats-officedocument.presentationml.slide+xml"/>
  <Override PartName="/ppt/slides/slide289.xml" ContentType="application/vnd.openxmlformats-officedocument.presentationml.slide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80.xml" ContentType="application/vnd.openxmlformats-officedocument.presentationml.slide+xml"/>
  <Override PartName="/ppt/slides/slide267.xml" ContentType="application/vnd.openxmlformats-officedocument.presentationml.slide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111.xml" ContentType="application/vnd.openxmlformats-officedocument.presentationml.slide+xml"/>
  <Override PartName="/ppt/slides/slide209.xml" ContentType="application/vnd.openxmlformats-officedocument.presentationml.slide+xml"/>
  <Override PartName="/ppt/slides/slide256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100.xml" ContentType="application/vnd.openxmlformats-officedocument.presentationml.slide+xml"/>
  <Override PartName="/ppt/slides/slide234.xml" ContentType="application/vnd.openxmlformats-officedocument.presentationml.slide+xml"/>
  <Override PartName="/ppt/slides/slide245.xml" ContentType="application/vnd.openxmlformats-officedocument.presentationml.slide+xml"/>
  <Override PartName="/ppt/slides/slide281.xml" ContentType="application/vnd.openxmlformats-officedocument.presentationml.slide+xml"/>
  <Override PartName="/ppt/slides/slide292.xml" ContentType="application/vnd.openxmlformats-officedocument.presentationml.slide+xml"/>
  <Override PartName="/ppt/slides/slide41.xml" ContentType="application/vnd.openxmlformats-officedocument.presentationml.slide+xml"/>
  <Override PartName="/ppt/slides/slide223.xml" ContentType="application/vnd.openxmlformats-officedocument.presentationml.slide+xml"/>
  <Override PartName="/ppt/slides/slide270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slides/slide138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74.xml" ContentType="application/vnd.openxmlformats-officedocument.presentationml.slide+xml"/>
  <Override PartName="/ppt/slides/slide192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s/slide163.xml" ContentType="application/vnd.openxmlformats-officedocument.presentationml.slide+xml"/>
  <Override PartName="/ppt/slides/slide181.xml" ContentType="application/vnd.openxmlformats-officedocument.presentationml.slide+xml"/>
  <Override PartName="/ppt/slides/slide279.xml" ContentType="application/vnd.openxmlformats-officedocument.presentationml.slide+xml"/>
  <Override PartName="/ppt/slides/slide297.xml" ContentType="application/vnd.openxmlformats-officedocument.presentationml.slide+xml"/>
  <Override PartName="/ppt/slides/slide302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170.xml" ContentType="application/vnd.openxmlformats-officedocument.presentationml.slide+xml"/>
  <Override PartName="/ppt/slides/slide239.xml" ContentType="application/vnd.openxmlformats-officedocument.presentationml.slide+xml"/>
  <Override PartName="/ppt/slides/slide257.xml" ContentType="application/vnd.openxmlformats-officedocument.presentationml.slide+xml"/>
  <Override PartName="/ppt/slides/slide268.xml" ContentType="application/vnd.openxmlformats-officedocument.presentationml.slide+xml"/>
  <Override PartName="/ppt/slides/slide286.xml" ContentType="application/vnd.openxmlformats-officedocument.presentationml.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s/slide217.xml" ContentType="application/vnd.openxmlformats-officedocument.presentationml.slide+xml"/>
  <Override PartName="/ppt/slides/slide228.xml" ContentType="application/vnd.openxmlformats-officedocument.presentationml.slide+xml"/>
  <Override PartName="/ppt/slides/slide246.xml" ContentType="application/vnd.openxmlformats-officedocument.presentationml.slide+xml"/>
  <Override PartName="/ppt/slides/slide264.xml" ContentType="application/vnd.openxmlformats-officedocument.presentationml.slide+xml"/>
  <Override PartName="/ppt/slides/slide275.xml" ContentType="application/vnd.openxmlformats-officedocument.presentationml.slide+xml"/>
  <Override PartName="/ppt/slides/slide293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slides/slide235.xml" ContentType="application/vnd.openxmlformats-officedocument.presentationml.slide+xml"/>
  <Override PartName="/ppt/slides/slide253.xml" ContentType="application/vnd.openxmlformats-officedocument.presentationml.slide+xml"/>
  <Override PartName="/ppt/slides/slide282.xml" ContentType="application/vnd.openxmlformats-officedocument.presentationml.slide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s/slide213.xml" ContentType="application/vnd.openxmlformats-officedocument.presentationml.slide+xml"/>
  <Override PartName="/ppt/slides/slide224.xml" ContentType="application/vnd.openxmlformats-officedocument.presentationml.slide+xml"/>
  <Override PartName="/ppt/slides/slide242.xml" ContentType="application/vnd.openxmlformats-officedocument.presentationml.slide+xml"/>
  <Override PartName="/ppt/slides/slide260.xml" ContentType="application/vnd.openxmlformats-officedocument.presentationml.slide+xml"/>
  <Override PartName="/ppt/slides/slide271.xml" ContentType="application/vnd.openxmlformats-officedocument.presentationml.slide+xml"/>
  <Override PartName="/ppt/slideLayouts/slideLayout1.xml" ContentType="application/vnd.openxmlformats-officedocument.presentationml.slideLayout+xml"/>
  <Override PartName="/ppt/slides/slide20.xml" ContentType="application/vnd.openxmlformats-officedocument.presentationml.slide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197.xml" ContentType="application/vnd.openxmlformats-officedocument.presentationml.slide+xml"/>
  <Override PartName="/ppt/slides/slide202.xml" ContentType="application/vnd.openxmlformats-officedocument.presentationml.slide+xml"/>
  <Override PartName="/ppt/slides/slide231.xml" ContentType="application/vnd.openxmlformats-officedocument.presentationml.slide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slides/slide186.xml" ContentType="application/vnd.openxmlformats-officedocument.presentationml.slide+xml"/>
  <Override PartName="/ppt/slides/slide220.xml" ContentType="application/vnd.openxmlformats-officedocument.presentationml.slide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193.xml" ContentType="application/vnd.openxmlformats-officedocument.presentationml.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slides/slide269.xml" ContentType="application/vnd.openxmlformats-officedocument.presentationml.slide+xml"/>
  <Override PartName="/ppt/slides/slide287.xml" ContentType="application/vnd.openxmlformats-officedocument.presentationml.slide+xml"/>
  <Override PartName="/ppt/slides/slide298.xml" ContentType="application/vnd.openxmlformats-officedocument.presentationml.slide+xml"/>
  <Override PartName="/ppt/slides/slide303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258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s/slide236.xml" ContentType="application/vnd.openxmlformats-officedocument.presentationml.slide+xml"/>
  <Override PartName="/ppt/slides/slide247.xml" ContentType="application/vnd.openxmlformats-officedocument.presentationml.slide+xml"/>
  <Override PartName="/ppt/slides/slide283.xml" ContentType="application/vnd.openxmlformats-officedocument.presentationml.slide+xml"/>
  <Override PartName="/ppt/slides/slide294.xml" ContentType="application/vnd.openxmlformats-officedocument.presentationml.slide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slides/slide225.xml" ContentType="application/vnd.openxmlformats-officedocument.presentationml.slide+xml"/>
  <Override PartName="/ppt/slides/slide272.xml" ContentType="application/vnd.openxmlformats-officedocument.presentationml.slide+xml"/>
  <Override PartName="/ppt/theme/theme1.xml" ContentType="application/vnd.openxmlformats-officedocument.theme+xml"/>
  <Override PartName="/ppt/slides/slide32.xml" ContentType="application/vnd.openxmlformats-officedocument.presentationml.slide+xml"/>
  <Override PartName="/ppt/slides/slide214.xml" ContentType="application/vnd.openxmlformats-officedocument.presentationml.slide+xml"/>
  <Override PartName="/ppt/slides/slide261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203.xml" ContentType="application/vnd.openxmlformats-officedocument.presentationml.slide+xml"/>
  <Override PartName="/ppt/slides/slide250.xml" ContentType="application/vnd.openxmlformats-officedocument.presentationml.slide+xml"/>
  <Override PartName="/docProps/custom.xml" ContentType="application/vnd.openxmlformats-officedocument.custom-properties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299.xml" ContentType="application/vnd.openxmlformats-officedocument.presentationml.slide+xml"/>
  <Override PartName="/ppt/slides/slide304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slides/slide288.xml" ContentType="application/vnd.openxmlformats-officedocument.presentationml.slide+xml"/>
  <Override PartName="/ppt/viewProps.xml" ContentType="application/vnd.openxmlformats-officedocument.presentationml.viewProps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Override PartName="/ppt/slides/slide27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slides/slide208.xml" ContentType="application/vnd.openxmlformats-officedocument.presentationml.slide+xml"/>
  <Override PartName="/ppt/slides/slide219.xml" ContentType="application/vnd.openxmlformats-officedocument.presentationml.slide+xml"/>
  <Override PartName="/ppt/slides/slide255.xml" ContentType="application/vnd.openxmlformats-officedocument.presentationml.slide+xml"/>
  <Override PartName="/ppt/slides/slide266.xml" ContentType="application/vnd.openxmlformats-officedocument.presentationml.slide+xml"/>
  <Override PartName="/ppt/presProps.xml" ContentType="application/vnd.openxmlformats-officedocument.presentationml.presProp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s/slide244.xml" ContentType="application/vnd.openxmlformats-officedocument.presentationml.slide+xml"/>
  <Override PartName="/ppt/slides/slide291.xml" ContentType="application/vnd.openxmlformats-officedocument.presentationml.slide+xml"/>
  <Override PartName="/ppt/slideLayouts/slideLayout3.xml" ContentType="application/vnd.openxmlformats-officedocument.presentationml.slideLayout+xml"/>
  <Override PartName="/ppt/slides/slide51.xml" ContentType="application/vnd.openxmlformats-officedocument.presentationml.slide+xml"/>
  <Override PartName="/ppt/slides/slide233.xml" ContentType="application/vnd.openxmlformats-officedocument.presentationml.slide+xml"/>
  <Override PartName="/ppt/slides/slide280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211.xml" ContentType="application/vnd.openxmlformats-officedocument.presentationml.slide+xml"/>
  <Override PartName="/ppt/slides/slide222.xml" ContentType="application/vnd.openxmlformats-officedocument.presentationml.slide+xml"/>
  <Override PartName="/ppt/slides/slide148.xml" ContentType="application/vnd.openxmlformats-officedocument.presentationml.slide+xml"/>
  <Override PartName="/ppt/slides/slide195.xml" ContentType="application/vnd.openxmlformats-officedocument.presentationml.slide+xml"/>
  <Override PartName="/ppt/slides/slide200.xml" ContentType="application/vnd.openxmlformats-officedocument.presentationml.slide+xml"/>
  <Override PartName="/ppt/slides/slide89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slides/slide78.xml" ContentType="application/vnd.openxmlformats-officedocument.presentationml.slide+xml"/>
  <Override PartName="/ppt/slides/slide115.xml" ContentType="application/vnd.openxmlformats-officedocument.presentationml.slide+xml"/>
  <Override PartName="/ppt/slides/slide162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104.xml" ContentType="application/vnd.openxmlformats-officedocument.presentationml.slide+xml"/>
  <Override PartName="/ppt/slides/slide151.xml" ContentType="application/vnd.openxmlformats-officedocument.presentationml.slide+xml"/>
  <Override PartName="/ppt/slides/slide238.xml" ContentType="application/vnd.openxmlformats-officedocument.presentationml.slide+xml"/>
  <Override PartName="/ppt/slides/slide249.xml" ContentType="application/vnd.openxmlformats-officedocument.presentationml.slide+xml"/>
  <Override PartName="/ppt/slides/slide285.xml" ContentType="application/vnd.openxmlformats-officedocument.presentationml.slide+xml"/>
  <Override PartName="/ppt/slides/slide296.xml" ContentType="application/vnd.openxmlformats-officedocument.presentationml.slide+xml"/>
  <Override PartName="/ppt/slides/slide301.xml" ContentType="application/vnd.openxmlformats-officedocument.presentationml.slide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slides/slide227.xml" ContentType="application/vnd.openxmlformats-officedocument.presentationml.slide+xml"/>
  <Override PartName="/ppt/slides/slide274.xml" ContentType="application/vnd.openxmlformats-officedocument.presentationml.slide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s/slide216.xml" ContentType="application/vnd.openxmlformats-officedocument.presentationml.slide+xml"/>
  <Override PartName="/ppt/slides/slide263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241.xml" ContentType="application/vnd.openxmlformats-officedocument.presentationml.slide+xml"/>
  <Override PartName="/ppt/slides/slide252.xml" ContentType="application/vnd.openxmlformats-officedocument.presentationml.slide+xml"/>
  <Override PartName="/ppt/slides/slide12.xml" ContentType="application/vnd.openxmlformats-officedocument.presentationml.slide+xml"/>
  <Override PartName="/ppt/slides/slide178.xml" ContentType="application/vnd.openxmlformats-officedocument.presentationml.slide+xml"/>
  <Override PartName="/ppt/slides/slide230.xml" ContentType="application/vnd.openxmlformats-officedocument.presentationml.slide+xml"/>
  <Override PartName="/ppt/slides/slide167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7" r:id="rId2"/>
    <p:sldId id="263" r:id="rId3"/>
    <p:sldId id="264" r:id="rId4"/>
    <p:sldId id="265" r:id="rId5"/>
    <p:sldId id="266" r:id="rId6"/>
    <p:sldId id="267" r:id="rId7"/>
    <p:sldId id="268" r:id="rId8"/>
    <p:sldId id="269" r:id="rId9"/>
    <p:sldId id="270" r:id="rId10"/>
    <p:sldId id="271" r:id="rId11"/>
    <p:sldId id="272" r:id="rId12"/>
    <p:sldId id="273" r:id="rId13"/>
    <p:sldId id="274" r:id="rId14"/>
    <p:sldId id="275" r:id="rId15"/>
    <p:sldId id="276" r:id="rId16"/>
    <p:sldId id="277" r:id="rId17"/>
    <p:sldId id="278" r:id="rId18"/>
    <p:sldId id="279" r:id="rId19"/>
    <p:sldId id="280" r:id="rId20"/>
    <p:sldId id="281" r:id="rId21"/>
    <p:sldId id="282" r:id="rId22"/>
    <p:sldId id="283" r:id="rId23"/>
    <p:sldId id="284" r:id="rId24"/>
    <p:sldId id="285" r:id="rId25"/>
    <p:sldId id="286" r:id="rId26"/>
    <p:sldId id="287" r:id="rId27"/>
    <p:sldId id="288" r:id="rId28"/>
    <p:sldId id="289" r:id="rId29"/>
    <p:sldId id="290" r:id="rId30"/>
    <p:sldId id="291" r:id="rId31"/>
    <p:sldId id="292" r:id="rId32"/>
    <p:sldId id="293" r:id="rId33"/>
    <p:sldId id="294" r:id="rId34"/>
    <p:sldId id="295" r:id="rId35"/>
    <p:sldId id="296" r:id="rId36"/>
    <p:sldId id="297" r:id="rId37"/>
    <p:sldId id="298" r:id="rId38"/>
    <p:sldId id="299" r:id="rId39"/>
    <p:sldId id="300" r:id="rId40"/>
    <p:sldId id="301" r:id="rId41"/>
    <p:sldId id="302" r:id="rId42"/>
    <p:sldId id="303" r:id="rId43"/>
    <p:sldId id="304" r:id="rId44"/>
    <p:sldId id="305" r:id="rId45"/>
    <p:sldId id="306" r:id="rId46"/>
    <p:sldId id="307" r:id="rId47"/>
    <p:sldId id="308" r:id="rId48"/>
    <p:sldId id="309" r:id="rId49"/>
    <p:sldId id="310" r:id="rId50"/>
    <p:sldId id="311" r:id="rId51"/>
    <p:sldId id="312" r:id="rId52"/>
    <p:sldId id="313" r:id="rId53"/>
    <p:sldId id="314" r:id="rId54"/>
    <p:sldId id="315" r:id="rId55"/>
    <p:sldId id="316" r:id="rId56"/>
    <p:sldId id="317" r:id="rId57"/>
    <p:sldId id="318" r:id="rId58"/>
    <p:sldId id="319" r:id="rId59"/>
    <p:sldId id="320" r:id="rId60"/>
    <p:sldId id="321" r:id="rId61"/>
    <p:sldId id="322" r:id="rId62"/>
    <p:sldId id="323" r:id="rId63"/>
    <p:sldId id="324" r:id="rId64"/>
    <p:sldId id="325" r:id="rId65"/>
    <p:sldId id="326" r:id="rId66"/>
    <p:sldId id="327" r:id="rId67"/>
    <p:sldId id="328" r:id="rId68"/>
    <p:sldId id="329" r:id="rId69"/>
    <p:sldId id="330" r:id="rId70"/>
    <p:sldId id="331" r:id="rId71"/>
    <p:sldId id="332" r:id="rId72"/>
    <p:sldId id="333" r:id="rId73"/>
    <p:sldId id="334" r:id="rId74"/>
    <p:sldId id="335" r:id="rId75"/>
    <p:sldId id="336" r:id="rId76"/>
    <p:sldId id="337" r:id="rId77"/>
    <p:sldId id="338" r:id="rId78"/>
    <p:sldId id="339" r:id="rId79"/>
    <p:sldId id="340" r:id="rId80"/>
    <p:sldId id="341" r:id="rId81"/>
    <p:sldId id="342" r:id="rId82"/>
    <p:sldId id="343" r:id="rId83"/>
    <p:sldId id="344" r:id="rId84"/>
    <p:sldId id="345" r:id="rId85"/>
    <p:sldId id="346" r:id="rId86"/>
    <p:sldId id="347" r:id="rId87"/>
    <p:sldId id="348" r:id="rId88"/>
    <p:sldId id="349" r:id="rId89"/>
    <p:sldId id="350" r:id="rId90"/>
    <p:sldId id="351" r:id="rId91"/>
    <p:sldId id="352" r:id="rId92"/>
    <p:sldId id="353" r:id="rId93"/>
    <p:sldId id="354" r:id="rId94"/>
    <p:sldId id="355" r:id="rId95"/>
    <p:sldId id="356" r:id="rId96"/>
    <p:sldId id="357" r:id="rId97"/>
    <p:sldId id="358" r:id="rId98"/>
    <p:sldId id="359" r:id="rId99"/>
    <p:sldId id="360" r:id="rId100"/>
    <p:sldId id="361" r:id="rId101"/>
    <p:sldId id="362" r:id="rId102"/>
    <p:sldId id="363" r:id="rId103"/>
    <p:sldId id="364" r:id="rId104"/>
    <p:sldId id="365" r:id="rId105"/>
    <p:sldId id="366" r:id="rId106"/>
    <p:sldId id="367" r:id="rId107"/>
    <p:sldId id="368" r:id="rId108"/>
    <p:sldId id="369" r:id="rId109"/>
    <p:sldId id="370" r:id="rId110"/>
    <p:sldId id="371" r:id="rId111"/>
    <p:sldId id="372" r:id="rId112"/>
    <p:sldId id="373" r:id="rId113"/>
    <p:sldId id="374" r:id="rId114"/>
    <p:sldId id="375" r:id="rId115"/>
    <p:sldId id="376" r:id="rId116"/>
    <p:sldId id="377" r:id="rId117"/>
    <p:sldId id="378" r:id="rId118"/>
    <p:sldId id="379" r:id="rId119"/>
    <p:sldId id="380" r:id="rId120"/>
    <p:sldId id="381" r:id="rId121"/>
    <p:sldId id="382" r:id="rId122"/>
    <p:sldId id="383" r:id="rId123"/>
    <p:sldId id="384" r:id="rId124"/>
    <p:sldId id="385" r:id="rId125"/>
    <p:sldId id="386" r:id="rId126"/>
    <p:sldId id="387" r:id="rId127"/>
    <p:sldId id="388" r:id="rId128"/>
    <p:sldId id="389" r:id="rId129"/>
    <p:sldId id="390" r:id="rId130"/>
    <p:sldId id="391" r:id="rId131"/>
    <p:sldId id="392" r:id="rId132"/>
    <p:sldId id="393" r:id="rId133"/>
    <p:sldId id="394" r:id="rId134"/>
    <p:sldId id="395" r:id="rId135"/>
    <p:sldId id="396" r:id="rId136"/>
    <p:sldId id="397" r:id="rId137"/>
    <p:sldId id="398" r:id="rId138"/>
    <p:sldId id="399" r:id="rId139"/>
    <p:sldId id="400" r:id="rId140"/>
    <p:sldId id="401" r:id="rId141"/>
    <p:sldId id="402" r:id="rId142"/>
    <p:sldId id="403" r:id="rId143"/>
    <p:sldId id="404" r:id="rId144"/>
    <p:sldId id="405" r:id="rId145"/>
    <p:sldId id="406" r:id="rId146"/>
    <p:sldId id="407" r:id="rId147"/>
    <p:sldId id="408" r:id="rId148"/>
    <p:sldId id="409" r:id="rId149"/>
    <p:sldId id="410" r:id="rId150"/>
    <p:sldId id="411" r:id="rId151"/>
    <p:sldId id="412" r:id="rId152"/>
    <p:sldId id="413" r:id="rId153"/>
    <p:sldId id="414" r:id="rId154"/>
    <p:sldId id="415" r:id="rId155"/>
    <p:sldId id="416" r:id="rId156"/>
    <p:sldId id="417" r:id="rId157"/>
    <p:sldId id="418" r:id="rId158"/>
    <p:sldId id="419" r:id="rId159"/>
    <p:sldId id="420" r:id="rId160"/>
    <p:sldId id="421" r:id="rId161"/>
    <p:sldId id="422" r:id="rId162"/>
    <p:sldId id="423" r:id="rId163"/>
    <p:sldId id="424" r:id="rId164"/>
    <p:sldId id="425" r:id="rId165"/>
    <p:sldId id="426" r:id="rId166"/>
    <p:sldId id="427" r:id="rId167"/>
    <p:sldId id="428" r:id="rId168"/>
    <p:sldId id="429" r:id="rId169"/>
    <p:sldId id="430" r:id="rId170"/>
    <p:sldId id="431" r:id="rId171"/>
    <p:sldId id="432" r:id="rId172"/>
    <p:sldId id="433" r:id="rId173"/>
    <p:sldId id="434" r:id="rId174"/>
    <p:sldId id="435" r:id="rId175"/>
    <p:sldId id="436" r:id="rId176"/>
    <p:sldId id="437" r:id="rId177"/>
    <p:sldId id="438" r:id="rId178"/>
    <p:sldId id="439" r:id="rId179"/>
    <p:sldId id="440" r:id="rId180"/>
    <p:sldId id="441" r:id="rId181"/>
    <p:sldId id="442" r:id="rId182"/>
    <p:sldId id="443" r:id="rId183"/>
    <p:sldId id="444" r:id="rId184"/>
    <p:sldId id="445" r:id="rId185"/>
    <p:sldId id="446" r:id="rId186"/>
    <p:sldId id="447" r:id="rId187"/>
    <p:sldId id="448" r:id="rId188"/>
    <p:sldId id="449" r:id="rId189"/>
    <p:sldId id="450" r:id="rId190"/>
    <p:sldId id="451" r:id="rId191"/>
    <p:sldId id="452" r:id="rId192"/>
    <p:sldId id="453" r:id="rId193"/>
    <p:sldId id="454" r:id="rId194"/>
    <p:sldId id="455" r:id="rId195"/>
    <p:sldId id="456" r:id="rId196"/>
    <p:sldId id="457" r:id="rId197"/>
    <p:sldId id="458" r:id="rId198"/>
    <p:sldId id="459" r:id="rId199"/>
    <p:sldId id="460" r:id="rId200"/>
    <p:sldId id="461" r:id="rId201"/>
    <p:sldId id="462" r:id="rId202"/>
    <p:sldId id="463" r:id="rId203"/>
    <p:sldId id="464" r:id="rId204"/>
    <p:sldId id="465" r:id="rId205"/>
    <p:sldId id="466" r:id="rId206"/>
    <p:sldId id="467" r:id="rId207"/>
    <p:sldId id="468" r:id="rId208"/>
    <p:sldId id="469" r:id="rId209"/>
    <p:sldId id="470" r:id="rId210"/>
    <p:sldId id="471" r:id="rId211"/>
    <p:sldId id="472" r:id="rId212"/>
    <p:sldId id="473" r:id="rId213"/>
    <p:sldId id="474" r:id="rId214"/>
    <p:sldId id="475" r:id="rId215"/>
    <p:sldId id="476" r:id="rId216"/>
    <p:sldId id="477" r:id="rId217"/>
    <p:sldId id="478" r:id="rId218"/>
    <p:sldId id="479" r:id="rId219"/>
    <p:sldId id="480" r:id="rId220"/>
    <p:sldId id="481" r:id="rId221"/>
    <p:sldId id="482" r:id="rId222"/>
    <p:sldId id="483" r:id="rId223"/>
    <p:sldId id="484" r:id="rId224"/>
    <p:sldId id="485" r:id="rId225"/>
    <p:sldId id="486" r:id="rId226"/>
    <p:sldId id="487" r:id="rId227"/>
    <p:sldId id="488" r:id="rId228"/>
    <p:sldId id="489" r:id="rId229"/>
    <p:sldId id="490" r:id="rId230"/>
    <p:sldId id="491" r:id="rId231"/>
    <p:sldId id="492" r:id="rId232"/>
    <p:sldId id="493" r:id="rId233"/>
    <p:sldId id="494" r:id="rId234"/>
    <p:sldId id="495" r:id="rId235"/>
    <p:sldId id="496" r:id="rId236"/>
    <p:sldId id="497" r:id="rId237"/>
    <p:sldId id="498" r:id="rId238"/>
    <p:sldId id="499" r:id="rId239"/>
    <p:sldId id="500" r:id="rId240"/>
    <p:sldId id="501" r:id="rId241"/>
    <p:sldId id="502" r:id="rId242"/>
    <p:sldId id="503" r:id="rId243"/>
    <p:sldId id="504" r:id="rId244"/>
    <p:sldId id="505" r:id="rId245"/>
    <p:sldId id="506" r:id="rId246"/>
    <p:sldId id="507" r:id="rId247"/>
    <p:sldId id="508" r:id="rId248"/>
    <p:sldId id="509" r:id="rId249"/>
    <p:sldId id="510" r:id="rId250"/>
    <p:sldId id="511" r:id="rId251"/>
    <p:sldId id="512" r:id="rId252"/>
    <p:sldId id="513" r:id="rId253"/>
    <p:sldId id="514" r:id="rId254"/>
    <p:sldId id="515" r:id="rId255"/>
    <p:sldId id="516" r:id="rId256"/>
    <p:sldId id="517" r:id="rId257"/>
    <p:sldId id="518" r:id="rId258"/>
    <p:sldId id="519" r:id="rId259"/>
    <p:sldId id="520" r:id="rId260"/>
    <p:sldId id="521" r:id="rId261"/>
    <p:sldId id="522" r:id="rId262"/>
    <p:sldId id="523" r:id="rId263"/>
    <p:sldId id="524" r:id="rId264"/>
    <p:sldId id="525" r:id="rId265"/>
    <p:sldId id="526" r:id="rId266"/>
    <p:sldId id="527" r:id="rId267"/>
    <p:sldId id="528" r:id="rId268"/>
    <p:sldId id="529" r:id="rId269"/>
    <p:sldId id="530" r:id="rId270"/>
    <p:sldId id="531" r:id="rId271"/>
    <p:sldId id="532" r:id="rId272"/>
    <p:sldId id="533" r:id="rId273"/>
    <p:sldId id="534" r:id="rId274"/>
    <p:sldId id="535" r:id="rId275"/>
    <p:sldId id="536" r:id="rId276"/>
    <p:sldId id="537" r:id="rId277"/>
    <p:sldId id="538" r:id="rId278"/>
    <p:sldId id="539" r:id="rId279"/>
    <p:sldId id="540" r:id="rId280"/>
    <p:sldId id="541" r:id="rId281"/>
    <p:sldId id="542" r:id="rId282"/>
    <p:sldId id="543" r:id="rId283"/>
    <p:sldId id="544" r:id="rId284"/>
    <p:sldId id="545" r:id="rId285"/>
    <p:sldId id="546" r:id="rId286"/>
    <p:sldId id="547" r:id="rId287"/>
    <p:sldId id="548" r:id="rId288"/>
    <p:sldId id="549" r:id="rId289"/>
    <p:sldId id="550" r:id="rId290"/>
    <p:sldId id="551" r:id="rId291"/>
    <p:sldId id="552" r:id="rId292"/>
    <p:sldId id="553" r:id="rId293"/>
    <p:sldId id="554" r:id="rId294"/>
    <p:sldId id="555" r:id="rId295"/>
    <p:sldId id="556" r:id="rId296"/>
    <p:sldId id="557" r:id="rId297"/>
    <p:sldId id="558" r:id="rId298"/>
    <p:sldId id="559" r:id="rId299"/>
    <p:sldId id="560" r:id="rId300"/>
    <p:sldId id="561" r:id="rId301"/>
    <p:sldId id="562" r:id="rId302"/>
    <p:sldId id="563" r:id="rId303"/>
    <p:sldId id="564" r:id="rId304"/>
    <p:sldId id="566" r:id="rId305"/>
  </p:sldIdLst>
  <p:sldSz cx="15125700" cy="10699750"/>
  <p:notesSz cx="15125700" cy="1069975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>
      <p:cViewPr varScale="1">
        <p:scale>
          <a:sx n="49" d="100"/>
          <a:sy n="49" d="100"/>
        </p:scale>
        <p:origin x="-984" y="-10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303" Type="http://schemas.openxmlformats.org/officeDocument/2006/relationships/slide" Target="slides/slide302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68" Type="http://schemas.openxmlformats.org/officeDocument/2006/relationships/slide" Target="slides/slide267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slide" Target="slides/slide257.xml"/><Relationship Id="rId279" Type="http://schemas.openxmlformats.org/officeDocument/2006/relationships/slide" Target="slides/slide278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presProps" Target="presProps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0" Type="http://schemas.openxmlformats.org/officeDocument/2006/relationships/slide" Target="slides/slide239.xml"/><Relationship Id="rId245" Type="http://schemas.openxmlformats.org/officeDocument/2006/relationships/slide" Target="slides/slide244.xml"/><Relationship Id="rId261" Type="http://schemas.openxmlformats.org/officeDocument/2006/relationships/slide" Target="slides/slide260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282" Type="http://schemas.openxmlformats.org/officeDocument/2006/relationships/slide" Target="slides/slide28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0" Type="http://schemas.openxmlformats.org/officeDocument/2006/relationships/slide" Target="slides/slide229.xml"/><Relationship Id="rId235" Type="http://schemas.openxmlformats.org/officeDocument/2006/relationships/slide" Target="slides/slide234.xml"/><Relationship Id="rId251" Type="http://schemas.openxmlformats.org/officeDocument/2006/relationships/slide" Target="slides/slide250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2" Type="http://schemas.openxmlformats.org/officeDocument/2006/relationships/slide" Target="slides/slide301.xml"/><Relationship Id="rId30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241" Type="http://schemas.openxmlformats.org/officeDocument/2006/relationships/slide" Target="slides/slide240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theme" Target="theme/theme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tableStyles" Target="tableStyle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26732" y="3066923"/>
            <a:ext cx="5969635" cy="20775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053465" y="5540248"/>
            <a:ext cx="4916170" cy="24733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9/8/2024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9/8/2024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51155" y="2275459"/>
            <a:ext cx="3055048" cy="652957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616896" y="2275459"/>
            <a:ext cx="3055048" cy="652957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9/8/2024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9/8/2024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9/8/2024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282826" y="3094736"/>
            <a:ext cx="4457446" cy="4527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51155" y="2275459"/>
            <a:ext cx="6320790" cy="652957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387854" y="9200769"/>
            <a:ext cx="2247392" cy="494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51155" y="9200769"/>
            <a:ext cx="1615313" cy="494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9/8/2024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056632" y="9200769"/>
            <a:ext cx="1615313" cy="494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19.png"/><Relationship Id="rId117" Type="http://schemas.openxmlformats.org/officeDocument/2006/relationships/image" Target="../media/image610.png"/><Relationship Id="rId21" Type="http://schemas.openxmlformats.org/officeDocument/2006/relationships/image" Target="../media/image514.png"/><Relationship Id="rId42" Type="http://schemas.openxmlformats.org/officeDocument/2006/relationships/image" Target="../media/image535.png"/><Relationship Id="rId47" Type="http://schemas.openxmlformats.org/officeDocument/2006/relationships/image" Target="../media/image540.png"/><Relationship Id="rId63" Type="http://schemas.openxmlformats.org/officeDocument/2006/relationships/image" Target="../media/image556.png"/><Relationship Id="rId68" Type="http://schemas.openxmlformats.org/officeDocument/2006/relationships/image" Target="../media/image561.png"/><Relationship Id="rId84" Type="http://schemas.openxmlformats.org/officeDocument/2006/relationships/image" Target="../media/image577.png"/><Relationship Id="rId89" Type="http://schemas.openxmlformats.org/officeDocument/2006/relationships/image" Target="../media/image582.png"/><Relationship Id="rId112" Type="http://schemas.openxmlformats.org/officeDocument/2006/relationships/image" Target="../media/image605.png"/><Relationship Id="rId133" Type="http://schemas.openxmlformats.org/officeDocument/2006/relationships/image" Target="../media/image626.png"/><Relationship Id="rId138" Type="http://schemas.openxmlformats.org/officeDocument/2006/relationships/image" Target="../media/image631.png"/><Relationship Id="rId16" Type="http://schemas.openxmlformats.org/officeDocument/2006/relationships/image" Target="../media/image509.png"/><Relationship Id="rId107" Type="http://schemas.openxmlformats.org/officeDocument/2006/relationships/image" Target="../media/image600.png"/><Relationship Id="rId11" Type="http://schemas.openxmlformats.org/officeDocument/2006/relationships/image" Target="../media/image504.png"/><Relationship Id="rId32" Type="http://schemas.openxmlformats.org/officeDocument/2006/relationships/image" Target="../media/image525.png"/><Relationship Id="rId37" Type="http://schemas.openxmlformats.org/officeDocument/2006/relationships/image" Target="../media/image530.png"/><Relationship Id="rId53" Type="http://schemas.openxmlformats.org/officeDocument/2006/relationships/image" Target="../media/image546.png"/><Relationship Id="rId58" Type="http://schemas.openxmlformats.org/officeDocument/2006/relationships/image" Target="../media/image551.png"/><Relationship Id="rId74" Type="http://schemas.openxmlformats.org/officeDocument/2006/relationships/image" Target="../media/image567.png"/><Relationship Id="rId79" Type="http://schemas.openxmlformats.org/officeDocument/2006/relationships/image" Target="../media/image572.png"/><Relationship Id="rId102" Type="http://schemas.openxmlformats.org/officeDocument/2006/relationships/image" Target="../media/image595.png"/><Relationship Id="rId123" Type="http://schemas.openxmlformats.org/officeDocument/2006/relationships/image" Target="../media/image616.png"/><Relationship Id="rId128" Type="http://schemas.openxmlformats.org/officeDocument/2006/relationships/image" Target="../media/image621.png"/><Relationship Id="rId144" Type="http://schemas.openxmlformats.org/officeDocument/2006/relationships/image" Target="../media/image637.png"/><Relationship Id="rId149" Type="http://schemas.openxmlformats.org/officeDocument/2006/relationships/image" Target="../media/image642.png"/><Relationship Id="rId5" Type="http://schemas.openxmlformats.org/officeDocument/2006/relationships/image" Target="../media/image498.png"/><Relationship Id="rId90" Type="http://schemas.openxmlformats.org/officeDocument/2006/relationships/image" Target="../media/image583.png"/><Relationship Id="rId95" Type="http://schemas.openxmlformats.org/officeDocument/2006/relationships/image" Target="../media/image588.png"/><Relationship Id="rId22" Type="http://schemas.openxmlformats.org/officeDocument/2006/relationships/image" Target="../media/image515.png"/><Relationship Id="rId27" Type="http://schemas.openxmlformats.org/officeDocument/2006/relationships/image" Target="../media/image520.png"/><Relationship Id="rId43" Type="http://schemas.openxmlformats.org/officeDocument/2006/relationships/image" Target="../media/image536.png"/><Relationship Id="rId48" Type="http://schemas.openxmlformats.org/officeDocument/2006/relationships/image" Target="../media/image541.png"/><Relationship Id="rId64" Type="http://schemas.openxmlformats.org/officeDocument/2006/relationships/image" Target="../media/image557.png"/><Relationship Id="rId69" Type="http://schemas.openxmlformats.org/officeDocument/2006/relationships/image" Target="../media/image562.png"/><Relationship Id="rId113" Type="http://schemas.openxmlformats.org/officeDocument/2006/relationships/image" Target="../media/image606.png"/><Relationship Id="rId118" Type="http://schemas.openxmlformats.org/officeDocument/2006/relationships/image" Target="../media/image611.png"/><Relationship Id="rId134" Type="http://schemas.openxmlformats.org/officeDocument/2006/relationships/image" Target="../media/image627.png"/><Relationship Id="rId139" Type="http://schemas.openxmlformats.org/officeDocument/2006/relationships/image" Target="../media/image632.png"/><Relationship Id="rId80" Type="http://schemas.openxmlformats.org/officeDocument/2006/relationships/image" Target="../media/image573.png"/><Relationship Id="rId85" Type="http://schemas.openxmlformats.org/officeDocument/2006/relationships/image" Target="../media/image578.png"/><Relationship Id="rId150" Type="http://schemas.openxmlformats.org/officeDocument/2006/relationships/image" Target="../media/image643.png"/><Relationship Id="rId12" Type="http://schemas.openxmlformats.org/officeDocument/2006/relationships/image" Target="../media/image505.png"/><Relationship Id="rId17" Type="http://schemas.openxmlformats.org/officeDocument/2006/relationships/image" Target="../media/image510.png"/><Relationship Id="rId25" Type="http://schemas.openxmlformats.org/officeDocument/2006/relationships/image" Target="../media/image518.png"/><Relationship Id="rId33" Type="http://schemas.openxmlformats.org/officeDocument/2006/relationships/image" Target="../media/image526.png"/><Relationship Id="rId38" Type="http://schemas.openxmlformats.org/officeDocument/2006/relationships/image" Target="../media/image531.png"/><Relationship Id="rId46" Type="http://schemas.openxmlformats.org/officeDocument/2006/relationships/image" Target="../media/image539.png"/><Relationship Id="rId59" Type="http://schemas.openxmlformats.org/officeDocument/2006/relationships/image" Target="../media/image552.png"/><Relationship Id="rId67" Type="http://schemas.openxmlformats.org/officeDocument/2006/relationships/image" Target="../media/image560.png"/><Relationship Id="rId103" Type="http://schemas.openxmlformats.org/officeDocument/2006/relationships/image" Target="../media/image596.png"/><Relationship Id="rId108" Type="http://schemas.openxmlformats.org/officeDocument/2006/relationships/image" Target="../media/image601.png"/><Relationship Id="rId116" Type="http://schemas.openxmlformats.org/officeDocument/2006/relationships/image" Target="../media/image609.png"/><Relationship Id="rId124" Type="http://schemas.openxmlformats.org/officeDocument/2006/relationships/image" Target="../media/image617.png"/><Relationship Id="rId129" Type="http://schemas.openxmlformats.org/officeDocument/2006/relationships/image" Target="../media/image622.png"/><Relationship Id="rId137" Type="http://schemas.openxmlformats.org/officeDocument/2006/relationships/image" Target="../media/image630.png"/><Relationship Id="rId20" Type="http://schemas.openxmlformats.org/officeDocument/2006/relationships/image" Target="../media/image513.png"/><Relationship Id="rId41" Type="http://schemas.openxmlformats.org/officeDocument/2006/relationships/image" Target="../media/image534.png"/><Relationship Id="rId54" Type="http://schemas.openxmlformats.org/officeDocument/2006/relationships/image" Target="../media/image547.png"/><Relationship Id="rId62" Type="http://schemas.openxmlformats.org/officeDocument/2006/relationships/image" Target="../media/image555.png"/><Relationship Id="rId70" Type="http://schemas.openxmlformats.org/officeDocument/2006/relationships/image" Target="../media/image563.png"/><Relationship Id="rId75" Type="http://schemas.openxmlformats.org/officeDocument/2006/relationships/image" Target="../media/image568.png"/><Relationship Id="rId83" Type="http://schemas.openxmlformats.org/officeDocument/2006/relationships/image" Target="../media/image576.png"/><Relationship Id="rId88" Type="http://schemas.openxmlformats.org/officeDocument/2006/relationships/image" Target="../media/image581.png"/><Relationship Id="rId91" Type="http://schemas.openxmlformats.org/officeDocument/2006/relationships/image" Target="../media/image584.png"/><Relationship Id="rId96" Type="http://schemas.openxmlformats.org/officeDocument/2006/relationships/image" Target="../media/image589.png"/><Relationship Id="rId111" Type="http://schemas.openxmlformats.org/officeDocument/2006/relationships/image" Target="../media/image604.png"/><Relationship Id="rId132" Type="http://schemas.openxmlformats.org/officeDocument/2006/relationships/image" Target="../media/image625.png"/><Relationship Id="rId140" Type="http://schemas.openxmlformats.org/officeDocument/2006/relationships/image" Target="../media/image633.png"/><Relationship Id="rId145" Type="http://schemas.openxmlformats.org/officeDocument/2006/relationships/image" Target="../media/image63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9.png"/><Relationship Id="rId15" Type="http://schemas.openxmlformats.org/officeDocument/2006/relationships/image" Target="../media/image508.png"/><Relationship Id="rId23" Type="http://schemas.openxmlformats.org/officeDocument/2006/relationships/image" Target="../media/image516.png"/><Relationship Id="rId28" Type="http://schemas.openxmlformats.org/officeDocument/2006/relationships/image" Target="../media/image521.png"/><Relationship Id="rId36" Type="http://schemas.openxmlformats.org/officeDocument/2006/relationships/image" Target="../media/image529.png"/><Relationship Id="rId49" Type="http://schemas.openxmlformats.org/officeDocument/2006/relationships/image" Target="../media/image542.png"/><Relationship Id="rId57" Type="http://schemas.openxmlformats.org/officeDocument/2006/relationships/image" Target="../media/image550.png"/><Relationship Id="rId106" Type="http://schemas.openxmlformats.org/officeDocument/2006/relationships/image" Target="../media/image599.png"/><Relationship Id="rId114" Type="http://schemas.openxmlformats.org/officeDocument/2006/relationships/image" Target="../media/image607.png"/><Relationship Id="rId119" Type="http://schemas.openxmlformats.org/officeDocument/2006/relationships/image" Target="../media/image612.png"/><Relationship Id="rId127" Type="http://schemas.openxmlformats.org/officeDocument/2006/relationships/image" Target="../media/image620.png"/><Relationship Id="rId10" Type="http://schemas.openxmlformats.org/officeDocument/2006/relationships/image" Target="../media/image503.png"/><Relationship Id="rId31" Type="http://schemas.openxmlformats.org/officeDocument/2006/relationships/image" Target="../media/image524.png"/><Relationship Id="rId44" Type="http://schemas.openxmlformats.org/officeDocument/2006/relationships/image" Target="../media/image537.png"/><Relationship Id="rId52" Type="http://schemas.openxmlformats.org/officeDocument/2006/relationships/image" Target="../media/image545.png"/><Relationship Id="rId60" Type="http://schemas.openxmlformats.org/officeDocument/2006/relationships/image" Target="../media/image553.png"/><Relationship Id="rId65" Type="http://schemas.openxmlformats.org/officeDocument/2006/relationships/image" Target="../media/image558.png"/><Relationship Id="rId73" Type="http://schemas.openxmlformats.org/officeDocument/2006/relationships/image" Target="../media/image566.png"/><Relationship Id="rId78" Type="http://schemas.openxmlformats.org/officeDocument/2006/relationships/image" Target="../media/image571.png"/><Relationship Id="rId81" Type="http://schemas.openxmlformats.org/officeDocument/2006/relationships/image" Target="../media/image574.png"/><Relationship Id="rId86" Type="http://schemas.openxmlformats.org/officeDocument/2006/relationships/image" Target="../media/image579.png"/><Relationship Id="rId94" Type="http://schemas.openxmlformats.org/officeDocument/2006/relationships/image" Target="../media/image587.png"/><Relationship Id="rId99" Type="http://schemas.openxmlformats.org/officeDocument/2006/relationships/image" Target="../media/image592.png"/><Relationship Id="rId101" Type="http://schemas.openxmlformats.org/officeDocument/2006/relationships/image" Target="../media/image594.png"/><Relationship Id="rId122" Type="http://schemas.openxmlformats.org/officeDocument/2006/relationships/image" Target="../media/image615.png"/><Relationship Id="rId130" Type="http://schemas.openxmlformats.org/officeDocument/2006/relationships/image" Target="../media/image623.png"/><Relationship Id="rId135" Type="http://schemas.openxmlformats.org/officeDocument/2006/relationships/image" Target="../media/image628.png"/><Relationship Id="rId143" Type="http://schemas.openxmlformats.org/officeDocument/2006/relationships/image" Target="../media/image636.png"/><Relationship Id="rId148" Type="http://schemas.openxmlformats.org/officeDocument/2006/relationships/image" Target="../media/image641.png"/><Relationship Id="rId151" Type="http://schemas.openxmlformats.org/officeDocument/2006/relationships/image" Target="../media/image644.png"/><Relationship Id="rId4" Type="http://schemas.openxmlformats.org/officeDocument/2006/relationships/image" Target="../media/image497.png"/><Relationship Id="rId9" Type="http://schemas.openxmlformats.org/officeDocument/2006/relationships/image" Target="../media/image502.png"/><Relationship Id="rId13" Type="http://schemas.openxmlformats.org/officeDocument/2006/relationships/image" Target="../media/image506.png"/><Relationship Id="rId18" Type="http://schemas.openxmlformats.org/officeDocument/2006/relationships/image" Target="../media/image511.png"/><Relationship Id="rId39" Type="http://schemas.openxmlformats.org/officeDocument/2006/relationships/image" Target="../media/image532.png"/><Relationship Id="rId109" Type="http://schemas.openxmlformats.org/officeDocument/2006/relationships/image" Target="../media/image602.png"/><Relationship Id="rId34" Type="http://schemas.openxmlformats.org/officeDocument/2006/relationships/image" Target="../media/image527.png"/><Relationship Id="rId50" Type="http://schemas.openxmlformats.org/officeDocument/2006/relationships/image" Target="../media/image543.png"/><Relationship Id="rId55" Type="http://schemas.openxmlformats.org/officeDocument/2006/relationships/image" Target="../media/image548.png"/><Relationship Id="rId76" Type="http://schemas.openxmlformats.org/officeDocument/2006/relationships/image" Target="../media/image569.png"/><Relationship Id="rId97" Type="http://schemas.openxmlformats.org/officeDocument/2006/relationships/image" Target="../media/image590.png"/><Relationship Id="rId104" Type="http://schemas.openxmlformats.org/officeDocument/2006/relationships/image" Target="../media/image597.png"/><Relationship Id="rId120" Type="http://schemas.openxmlformats.org/officeDocument/2006/relationships/image" Target="../media/image613.png"/><Relationship Id="rId125" Type="http://schemas.openxmlformats.org/officeDocument/2006/relationships/image" Target="../media/image618.png"/><Relationship Id="rId141" Type="http://schemas.openxmlformats.org/officeDocument/2006/relationships/image" Target="../media/image634.png"/><Relationship Id="rId146" Type="http://schemas.openxmlformats.org/officeDocument/2006/relationships/image" Target="../media/image639.png"/><Relationship Id="rId7" Type="http://schemas.openxmlformats.org/officeDocument/2006/relationships/image" Target="../media/image500.png"/><Relationship Id="rId71" Type="http://schemas.openxmlformats.org/officeDocument/2006/relationships/image" Target="../media/image564.png"/><Relationship Id="rId92" Type="http://schemas.openxmlformats.org/officeDocument/2006/relationships/image" Target="../media/image585.png"/><Relationship Id="rId2" Type="http://schemas.openxmlformats.org/officeDocument/2006/relationships/image" Target="../media/image495.png"/><Relationship Id="rId29" Type="http://schemas.openxmlformats.org/officeDocument/2006/relationships/image" Target="../media/image522.png"/><Relationship Id="rId24" Type="http://schemas.openxmlformats.org/officeDocument/2006/relationships/image" Target="../media/image517.png"/><Relationship Id="rId40" Type="http://schemas.openxmlformats.org/officeDocument/2006/relationships/image" Target="../media/image533.png"/><Relationship Id="rId45" Type="http://schemas.openxmlformats.org/officeDocument/2006/relationships/image" Target="../media/image538.png"/><Relationship Id="rId66" Type="http://schemas.openxmlformats.org/officeDocument/2006/relationships/image" Target="../media/image559.png"/><Relationship Id="rId87" Type="http://schemas.openxmlformats.org/officeDocument/2006/relationships/image" Target="../media/image580.png"/><Relationship Id="rId110" Type="http://schemas.openxmlformats.org/officeDocument/2006/relationships/image" Target="../media/image603.png"/><Relationship Id="rId115" Type="http://schemas.openxmlformats.org/officeDocument/2006/relationships/image" Target="../media/image608.png"/><Relationship Id="rId131" Type="http://schemas.openxmlformats.org/officeDocument/2006/relationships/image" Target="../media/image624.png"/><Relationship Id="rId136" Type="http://schemas.openxmlformats.org/officeDocument/2006/relationships/image" Target="../media/image629.png"/><Relationship Id="rId61" Type="http://schemas.openxmlformats.org/officeDocument/2006/relationships/image" Target="../media/image554.png"/><Relationship Id="rId82" Type="http://schemas.openxmlformats.org/officeDocument/2006/relationships/image" Target="../media/image575.png"/><Relationship Id="rId152" Type="http://schemas.openxmlformats.org/officeDocument/2006/relationships/image" Target="../media/image645.png"/><Relationship Id="rId19" Type="http://schemas.openxmlformats.org/officeDocument/2006/relationships/image" Target="../media/image512.png"/><Relationship Id="rId14" Type="http://schemas.openxmlformats.org/officeDocument/2006/relationships/image" Target="../media/image507.png"/><Relationship Id="rId30" Type="http://schemas.openxmlformats.org/officeDocument/2006/relationships/image" Target="../media/image523.png"/><Relationship Id="rId35" Type="http://schemas.openxmlformats.org/officeDocument/2006/relationships/image" Target="../media/image528.png"/><Relationship Id="rId56" Type="http://schemas.openxmlformats.org/officeDocument/2006/relationships/image" Target="../media/image549.png"/><Relationship Id="rId77" Type="http://schemas.openxmlformats.org/officeDocument/2006/relationships/image" Target="../media/image570.png"/><Relationship Id="rId100" Type="http://schemas.openxmlformats.org/officeDocument/2006/relationships/image" Target="../media/image593.png"/><Relationship Id="rId105" Type="http://schemas.openxmlformats.org/officeDocument/2006/relationships/image" Target="../media/image598.png"/><Relationship Id="rId126" Type="http://schemas.openxmlformats.org/officeDocument/2006/relationships/image" Target="../media/image619.png"/><Relationship Id="rId147" Type="http://schemas.openxmlformats.org/officeDocument/2006/relationships/image" Target="../media/image640.png"/><Relationship Id="rId8" Type="http://schemas.openxmlformats.org/officeDocument/2006/relationships/image" Target="../media/image501.png"/><Relationship Id="rId51" Type="http://schemas.openxmlformats.org/officeDocument/2006/relationships/image" Target="../media/image544.png"/><Relationship Id="rId72" Type="http://schemas.openxmlformats.org/officeDocument/2006/relationships/image" Target="../media/image565.png"/><Relationship Id="rId93" Type="http://schemas.openxmlformats.org/officeDocument/2006/relationships/image" Target="../media/image586.png"/><Relationship Id="rId98" Type="http://schemas.openxmlformats.org/officeDocument/2006/relationships/image" Target="../media/image591.png"/><Relationship Id="rId121" Type="http://schemas.openxmlformats.org/officeDocument/2006/relationships/image" Target="../media/image614.png"/><Relationship Id="rId142" Type="http://schemas.openxmlformats.org/officeDocument/2006/relationships/image" Target="../media/image635.png"/><Relationship Id="rId3" Type="http://schemas.openxmlformats.org/officeDocument/2006/relationships/image" Target="../media/image496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11.png"/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68.png"/><Relationship Id="rId13" Type="http://schemas.openxmlformats.org/officeDocument/2006/relationships/image" Target="../media/image2473.png"/><Relationship Id="rId18" Type="http://schemas.openxmlformats.org/officeDocument/2006/relationships/image" Target="../media/image2478.png"/><Relationship Id="rId3" Type="http://schemas.openxmlformats.org/officeDocument/2006/relationships/image" Target="../media/image2463.png"/><Relationship Id="rId7" Type="http://schemas.openxmlformats.org/officeDocument/2006/relationships/image" Target="../media/image2467.png"/><Relationship Id="rId12" Type="http://schemas.openxmlformats.org/officeDocument/2006/relationships/image" Target="../media/image2472.png"/><Relationship Id="rId17" Type="http://schemas.openxmlformats.org/officeDocument/2006/relationships/image" Target="../media/image2477.png"/><Relationship Id="rId2" Type="http://schemas.openxmlformats.org/officeDocument/2006/relationships/image" Target="../media/image2462.png"/><Relationship Id="rId16" Type="http://schemas.openxmlformats.org/officeDocument/2006/relationships/image" Target="../media/image24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66.png"/><Relationship Id="rId11" Type="http://schemas.openxmlformats.org/officeDocument/2006/relationships/image" Target="../media/image2471.png"/><Relationship Id="rId5" Type="http://schemas.openxmlformats.org/officeDocument/2006/relationships/image" Target="../media/image2465.png"/><Relationship Id="rId15" Type="http://schemas.openxmlformats.org/officeDocument/2006/relationships/image" Target="../media/image2475.png"/><Relationship Id="rId10" Type="http://schemas.openxmlformats.org/officeDocument/2006/relationships/image" Target="../media/image2470.png"/><Relationship Id="rId19" Type="http://schemas.openxmlformats.org/officeDocument/2006/relationships/image" Target="../media/image2479.jpeg"/><Relationship Id="rId4" Type="http://schemas.openxmlformats.org/officeDocument/2006/relationships/image" Target="../media/image2464.png"/><Relationship Id="rId9" Type="http://schemas.openxmlformats.org/officeDocument/2006/relationships/image" Target="../media/image2469.png"/><Relationship Id="rId14" Type="http://schemas.openxmlformats.org/officeDocument/2006/relationships/image" Target="../media/image2474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86.png"/><Relationship Id="rId13" Type="http://schemas.openxmlformats.org/officeDocument/2006/relationships/image" Target="../media/image2491.png"/><Relationship Id="rId3" Type="http://schemas.openxmlformats.org/officeDocument/2006/relationships/image" Target="../media/image2481.png"/><Relationship Id="rId7" Type="http://schemas.openxmlformats.org/officeDocument/2006/relationships/image" Target="../media/image2485.png"/><Relationship Id="rId12" Type="http://schemas.openxmlformats.org/officeDocument/2006/relationships/image" Target="../media/image2490.png"/><Relationship Id="rId17" Type="http://schemas.openxmlformats.org/officeDocument/2006/relationships/image" Target="../media/image2495.png"/><Relationship Id="rId2" Type="http://schemas.openxmlformats.org/officeDocument/2006/relationships/image" Target="../media/image2480.png"/><Relationship Id="rId16" Type="http://schemas.openxmlformats.org/officeDocument/2006/relationships/image" Target="../media/image249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84.png"/><Relationship Id="rId11" Type="http://schemas.openxmlformats.org/officeDocument/2006/relationships/image" Target="../media/image2489.png"/><Relationship Id="rId5" Type="http://schemas.openxmlformats.org/officeDocument/2006/relationships/image" Target="../media/image2483.png"/><Relationship Id="rId15" Type="http://schemas.openxmlformats.org/officeDocument/2006/relationships/image" Target="../media/image2493.png"/><Relationship Id="rId10" Type="http://schemas.openxmlformats.org/officeDocument/2006/relationships/image" Target="../media/image2488.png"/><Relationship Id="rId4" Type="http://schemas.openxmlformats.org/officeDocument/2006/relationships/image" Target="../media/image2482.png"/><Relationship Id="rId9" Type="http://schemas.openxmlformats.org/officeDocument/2006/relationships/image" Target="../media/image2487.png"/><Relationship Id="rId14" Type="http://schemas.openxmlformats.org/officeDocument/2006/relationships/image" Target="../media/image2492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7.png"/><Relationship Id="rId2" Type="http://schemas.openxmlformats.org/officeDocument/2006/relationships/image" Target="../media/image249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498.png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9.png"/><Relationship Id="rId1" Type="http://schemas.openxmlformats.org/officeDocument/2006/relationships/slideLayout" Target="../slideLayouts/slideLayout5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1.jpeg"/><Relationship Id="rId2" Type="http://schemas.openxmlformats.org/officeDocument/2006/relationships/image" Target="../media/image2500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503.png"/><Relationship Id="rId4" Type="http://schemas.openxmlformats.org/officeDocument/2006/relationships/image" Target="../media/image250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7.png"/><Relationship Id="rId2" Type="http://schemas.openxmlformats.org/officeDocument/2006/relationships/image" Target="../media/image64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48.jpe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5.png"/><Relationship Id="rId2" Type="http://schemas.openxmlformats.org/officeDocument/2006/relationships/image" Target="../media/image250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506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8.png"/><Relationship Id="rId2" Type="http://schemas.openxmlformats.org/officeDocument/2006/relationships/image" Target="../media/image2507.png"/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09.png"/><Relationship Id="rId1" Type="http://schemas.openxmlformats.org/officeDocument/2006/relationships/slideLayout" Target="../slideLayouts/slideLayout5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10.png"/><Relationship Id="rId1" Type="http://schemas.openxmlformats.org/officeDocument/2006/relationships/slideLayout" Target="../slideLayouts/slideLayout5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11.png"/><Relationship Id="rId1" Type="http://schemas.openxmlformats.org/officeDocument/2006/relationships/slideLayout" Target="../slideLayouts/slideLayout5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3.png"/><Relationship Id="rId2" Type="http://schemas.openxmlformats.org/officeDocument/2006/relationships/image" Target="../media/image251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514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6.png"/><Relationship Id="rId2" Type="http://schemas.openxmlformats.org/officeDocument/2006/relationships/image" Target="../media/image251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517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9.png"/><Relationship Id="rId2" Type="http://schemas.openxmlformats.org/officeDocument/2006/relationships/image" Target="../media/image2518.png"/><Relationship Id="rId1" Type="http://schemas.openxmlformats.org/officeDocument/2006/relationships/slideLayout" Target="../slideLayouts/slideLayout5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1.png"/><Relationship Id="rId2" Type="http://schemas.openxmlformats.org/officeDocument/2006/relationships/image" Target="../media/image2520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523.png"/><Relationship Id="rId4" Type="http://schemas.openxmlformats.org/officeDocument/2006/relationships/image" Target="../media/image2522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3.png"/><Relationship Id="rId21" Type="http://schemas.openxmlformats.org/officeDocument/2006/relationships/image" Target="../media/image668.png"/><Relationship Id="rId34" Type="http://schemas.openxmlformats.org/officeDocument/2006/relationships/image" Target="../media/image681.png"/><Relationship Id="rId42" Type="http://schemas.openxmlformats.org/officeDocument/2006/relationships/image" Target="../media/image689.png"/><Relationship Id="rId47" Type="http://schemas.openxmlformats.org/officeDocument/2006/relationships/image" Target="../media/image694.png"/><Relationship Id="rId50" Type="http://schemas.openxmlformats.org/officeDocument/2006/relationships/image" Target="../media/image697.png"/><Relationship Id="rId55" Type="http://schemas.openxmlformats.org/officeDocument/2006/relationships/image" Target="../media/image702.png"/><Relationship Id="rId63" Type="http://schemas.openxmlformats.org/officeDocument/2006/relationships/image" Target="../media/image710.png"/><Relationship Id="rId68" Type="http://schemas.openxmlformats.org/officeDocument/2006/relationships/image" Target="../media/image715.png"/><Relationship Id="rId76" Type="http://schemas.openxmlformats.org/officeDocument/2006/relationships/image" Target="../media/image723.png"/><Relationship Id="rId84" Type="http://schemas.openxmlformats.org/officeDocument/2006/relationships/image" Target="../media/image731.png"/><Relationship Id="rId89" Type="http://schemas.openxmlformats.org/officeDocument/2006/relationships/image" Target="../media/image736.png"/><Relationship Id="rId97" Type="http://schemas.openxmlformats.org/officeDocument/2006/relationships/image" Target="../media/image744.png"/><Relationship Id="rId7" Type="http://schemas.openxmlformats.org/officeDocument/2006/relationships/image" Target="../media/image654.png"/><Relationship Id="rId71" Type="http://schemas.openxmlformats.org/officeDocument/2006/relationships/image" Target="../media/image718.png"/><Relationship Id="rId92" Type="http://schemas.openxmlformats.org/officeDocument/2006/relationships/image" Target="../media/image739.png"/><Relationship Id="rId2" Type="http://schemas.openxmlformats.org/officeDocument/2006/relationships/image" Target="../media/image649.png"/><Relationship Id="rId16" Type="http://schemas.openxmlformats.org/officeDocument/2006/relationships/image" Target="../media/image663.png"/><Relationship Id="rId29" Type="http://schemas.openxmlformats.org/officeDocument/2006/relationships/image" Target="../media/image676.png"/><Relationship Id="rId11" Type="http://schemas.openxmlformats.org/officeDocument/2006/relationships/image" Target="../media/image658.png"/><Relationship Id="rId24" Type="http://schemas.openxmlformats.org/officeDocument/2006/relationships/image" Target="../media/image671.png"/><Relationship Id="rId32" Type="http://schemas.openxmlformats.org/officeDocument/2006/relationships/image" Target="../media/image679.png"/><Relationship Id="rId37" Type="http://schemas.openxmlformats.org/officeDocument/2006/relationships/image" Target="../media/image684.png"/><Relationship Id="rId40" Type="http://schemas.openxmlformats.org/officeDocument/2006/relationships/image" Target="../media/image687.png"/><Relationship Id="rId45" Type="http://schemas.openxmlformats.org/officeDocument/2006/relationships/image" Target="../media/image692.png"/><Relationship Id="rId53" Type="http://schemas.openxmlformats.org/officeDocument/2006/relationships/image" Target="../media/image700.png"/><Relationship Id="rId58" Type="http://schemas.openxmlformats.org/officeDocument/2006/relationships/image" Target="../media/image705.png"/><Relationship Id="rId66" Type="http://schemas.openxmlformats.org/officeDocument/2006/relationships/image" Target="../media/image713.png"/><Relationship Id="rId74" Type="http://schemas.openxmlformats.org/officeDocument/2006/relationships/image" Target="../media/image721.png"/><Relationship Id="rId79" Type="http://schemas.openxmlformats.org/officeDocument/2006/relationships/image" Target="../media/image726.png"/><Relationship Id="rId87" Type="http://schemas.openxmlformats.org/officeDocument/2006/relationships/image" Target="../media/image734.png"/><Relationship Id="rId102" Type="http://schemas.openxmlformats.org/officeDocument/2006/relationships/image" Target="../media/image749.png"/><Relationship Id="rId5" Type="http://schemas.openxmlformats.org/officeDocument/2006/relationships/image" Target="../media/image652.png"/><Relationship Id="rId61" Type="http://schemas.openxmlformats.org/officeDocument/2006/relationships/image" Target="../media/image708.png"/><Relationship Id="rId82" Type="http://schemas.openxmlformats.org/officeDocument/2006/relationships/image" Target="../media/image729.png"/><Relationship Id="rId90" Type="http://schemas.openxmlformats.org/officeDocument/2006/relationships/image" Target="../media/image737.png"/><Relationship Id="rId95" Type="http://schemas.openxmlformats.org/officeDocument/2006/relationships/image" Target="../media/image742.png"/><Relationship Id="rId19" Type="http://schemas.openxmlformats.org/officeDocument/2006/relationships/image" Target="../media/image666.png"/><Relationship Id="rId14" Type="http://schemas.openxmlformats.org/officeDocument/2006/relationships/image" Target="../media/image661.png"/><Relationship Id="rId22" Type="http://schemas.openxmlformats.org/officeDocument/2006/relationships/image" Target="../media/image669.png"/><Relationship Id="rId27" Type="http://schemas.openxmlformats.org/officeDocument/2006/relationships/image" Target="../media/image674.png"/><Relationship Id="rId30" Type="http://schemas.openxmlformats.org/officeDocument/2006/relationships/image" Target="../media/image677.png"/><Relationship Id="rId35" Type="http://schemas.openxmlformats.org/officeDocument/2006/relationships/image" Target="../media/image682.png"/><Relationship Id="rId43" Type="http://schemas.openxmlformats.org/officeDocument/2006/relationships/image" Target="../media/image690.png"/><Relationship Id="rId48" Type="http://schemas.openxmlformats.org/officeDocument/2006/relationships/image" Target="../media/image695.png"/><Relationship Id="rId56" Type="http://schemas.openxmlformats.org/officeDocument/2006/relationships/image" Target="../media/image703.png"/><Relationship Id="rId64" Type="http://schemas.openxmlformats.org/officeDocument/2006/relationships/image" Target="../media/image711.png"/><Relationship Id="rId69" Type="http://schemas.openxmlformats.org/officeDocument/2006/relationships/image" Target="../media/image716.png"/><Relationship Id="rId77" Type="http://schemas.openxmlformats.org/officeDocument/2006/relationships/image" Target="../media/image724.png"/><Relationship Id="rId100" Type="http://schemas.openxmlformats.org/officeDocument/2006/relationships/image" Target="../media/image747.png"/><Relationship Id="rId8" Type="http://schemas.openxmlformats.org/officeDocument/2006/relationships/image" Target="../media/image655.png"/><Relationship Id="rId51" Type="http://schemas.openxmlformats.org/officeDocument/2006/relationships/image" Target="../media/image698.png"/><Relationship Id="rId72" Type="http://schemas.openxmlformats.org/officeDocument/2006/relationships/image" Target="../media/image719.png"/><Relationship Id="rId80" Type="http://schemas.openxmlformats.org/officeDocument/2006/relationships/image" Target="../media/image727.png"/><Relationship Id="rId85" Type="http://schemas.openxmlformats.org/officeDocument/2006/relationships/image" Target="../media/image732.png"/><Relationship Id="rId93" Type="http://schemas.openxmlformats.org/officeDocument/2006/relationships/image" Target="../media/image740.png"/><Relationship Id="rId98" Type="http://schemas.openxmlformats.org/officeDocument/2006/relationships/image" Target="../media/image745.png"/><Relationship Id="rId3" Type="http://schemas.openxmlformats.org/officeDocument/2006/relationships/image" Target="../media/image650.png"/><Relationship Id="rId12" Type="http://schemas.openxmlformats.org/officeDocument/2006/relationships/image" Target="../media/image659.png"/><Relationship Id="rId17" Type="http://schemas.openxmlformats.org/officeDocument/2006/relationships/image" Target="../media/image664.png"/><Relationship Id="rId25" Type="http://schemas.openxmlformats.org/officeDocument/2006/relationships/image" Target="../media/image672.png"/><Relationship Id="rId33" Type="http://schemas.openxmlformats.org/officeDocument/2006/relationships/image" Target="../media/image680.png"/><Relationship Id="rId38" Type="http://schemas.openxmlformats.org/officeDocument/2006/relationships/image" Target="../media/image685.png"/><Relationship Id="rId46" Type="http://schemas.openxmlformats.org/officeDocument/2006/relationships/image" Target="../media/image693.png"/><Relationship Id="rId59" Type="http://schemas.openxmlformats.org/officeDocument/2006/relationships/image" Target="../media/image706.png"/><Relationship Id="rId67" Type="http://schemas.openxmlformats.org/officeDocument/2006/relationships/image" Target="../media/image714.png"/><Relationship Id="rId20" Type="http://schemas.openxmlformats.org/officeDocument/2006/relationships/image" Target="../media/image667.png"/><Relationship Id="rId41" Type="http://schemas.openxmlformats.org/officeDocument/2006/relationships/image" Target="../media/image688.png"/><Relationship Id="rId54" Type="http://schemas.openxmlformats.org/officeDocument/2006/relationships/image" Target="../media/image701.png"/><Relationship Id="rId62" Type="http://schemas.openxmlformats.org/officeDocument/2006/relationships/image" Target="../media/image709.png"/><Relationship Id="rId70" Type="http://schemas.openxmlformats.org/officeDocument/2006/relationships/image" Target="../media/image717.png"/><Relationship Id="rId75" Type="http://schemas.openxmlformats.org/officeDocument/2006/relationships/image" Target="../media/image722.png"/><Relationship Id="rId83" Type="http://schemas.openxmlformats.org/officeDocument/2006/relationships/image" Target="../media/image730.png"/><Relationship Id="rId88" Type="http://schemas.openxmlformats.org/officeDocument/2006/relationships/image" Target="../media/image735.png"/><Relationship Id="rId91" Type="http://schemas.openxmlformats.org/officeDocument/2006/relationships/image" Target="../media/image738.png"/><Relationship Id="rId96" Type="http://schemas.openxmlformats.org/officeDocument/2006/relationships/image" Target="../media/image7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3.png"/><Relationship Id="rId15" Type="http://schemas.openxmlformats.org/officeDocument/2006/relationships/image" Target="../media/image662.png"/><Relationship Id="rId23" Type="http://schemas.openxmlformats.org/officeDocument/2006/relationships/image" Target="../media/image670.png"/><Relationship Id="rId28" Type="http://schemas.openxmlformats.org/officeDocument/2006/relationships/image" Target="../media/image675.png"/><Relationship Id="rId36" Type="http://schemas.openxmlformats.org/officeDocument/2006/relationships/image" Target="../media/image683.png"/><Relationship Id="rId49" Type="http://schemas.openxmlformats.org/officeDocument/2006/relationships/image" Target="../media/image696.png"/><Relationship Id="rId57" Type="http://schemas.openxmlformats.org/officeDocument/2006/relationships/image" Target="../media/image704.png"/><Relationship Id="rId10" Type="http://schemas.openxmlformats.org/officeDocument/2006/relationships/image" Target="../media/image657.png"/><Relationship Id="rId31" Type="http://schemas.openxmlformats.org/officeDocument/2006/relationships/image" Target="../media/image678.png"/><Relationship Id="rId44" Type="http://schemas.openxmlformats.org/officeDocument/2006/relationships/image" Target="../media/image691.png"/><Relationship Id="rId52" Type="http://schemas.openxmlformats.org/officeDocument/2006/relationships/image" Target="../media/image699.png"/><Relationship Id="rId60" Type="http://schemas.openxmlformats.org/officeDocument/2006/relationships/image" Target="../media/image707.png"/><Relationship Id="rId65" Type="http://schemas.openxmlformats.org/officeDocument/2006/relationships/image" Target="../media/image712.png"/><Relationship Id="rId73" Type="http://schemas.openxmlformats.org/officeDocument/2006/relationships/image" Target="../media/image720.png"/><Relationship Id="rId78" Type="http://schemas.openxmlformats.org/officeDocument/2006/relationships/image" Target="../media/image725.png"/><Relationship Id="rId81" Type="http://schemas.openxmlformats.org/officeDocument/2006/relationships/image" Target="../media/image728.png"/><Relationship Id="rId86" Type="http://schemas.openxmlformats.org/officeDocument/2006/relationships/image" Target="../media/image733.png"/><Relationship Id="rId94" Type="http://schemas.openxmlformats.org/officeDocument/2006/relationships/image" Target="../media/image741.png"/><Relationship Id="rId99" Type="http://schemas.openxmlformats.org/officeDocument/2006/relationships/image" Target="../media/image746.png"/><Relationship Id="rId101" Type="http://schemas.openxmlformats.org/officeDocument/2006/relationships/image" Target="../media/image748.png"/><Relationship Id="rId4" Type="http://schemas.openxmlformats.org/officeDocument/2006/relationships/image" Target="../media/image651.png"/><Relationship Id="rId9" Type="http://schemas.openxmlformats.org/officeDocument/2006/relationships/image" Target="../media/image656.png"/><Relationship Id="rId13" Type="http://schemas.openxmlformats.org/officeDocument/2006/relationships/image" Target="../media/image660.png"/><Relationship Id="rId18" Type="http://schemas.openxmlformats.org/officeDocument/2006/relationships/image" Target="../media/image665.png"/><Relationship Id="rId39" Type="http://schemas.openxmlformats.org/officeDocument/2006/relationships/image" Target="../media/image686.pn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30.png"/><Relationship Id="rId3" Type="http://schemas.openxmlformats.org/officeDocument/2006/relationships/image" Target="../media/image2525.jpeg"/><Relationship Id="rId7" Type="http://schemas.openxmlformats.org/officeDocument/2006/relationships/image" Target="../media/image2529.png"/><Relationship Id="rId2" Type="http://schemas.openxmlformats.org/officeDocument/2006/relationships/image" Target="../media/image252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28.png"/><Relationship Id="rId5" Type="http://schemas.openxmlformats.org/officeDocument/2006/relationships/image" Target="../media/image2527.png"/><Relationship Id="rId4" Type="http://schemas.openxmlformats.org/officeDocument/2006/relationships/image" Target="../media/image2526.png"/><Relationship Id="rId9" Type="http://schemas.openxmlformats.org/officeDocument/2006/relationships/image" Target="../media/image2531.jpe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33.png"/><Relationship Id="rId2" Type="http://schemas.openxmlformats.org/officeDocument/2006/relationships/image" Target="../media/image253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535.jpeg"/><Relationship Id="rId4" Type="http://schemas.openxmlformats.org/officeDocument/2006/relationships/image" Target="../media/image2534.png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5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37.jpeg"/><Relationship Id="rId2" Type="http://schemas.openxmlformats.org/officeDocument/2006/relationships/image" Target="../media/image253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538.png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0.png"/><Relationship Id="rId2" Type="http://schemas.openxmlformats.org/officeDocument/2006/relationships/image" Target="../media/image2539.png"/><Relationship Id="rId1" Type="http://schemas.openxmlformats.org/officeDocument/2006/relationships/slideLayout" Target="../slideLayouts/slideLayout5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47.png"/><Relationship Id="rId13" Type="http://schemas.openxmlformats.org/officeDocument/2006/relationships/image" Target="../media/image2552.png"/><Relationship Id="rId18" Type="http://schemas.openxmlformats.org/officeDocument/2006/relationships/image" Target="../media/image2557.png"/><Relationship Id="rId3" Type="http://schemas.openxmlformats.org/officeDocument/2006/relationships/image" Target="../media/image2542.png"/><Relationship Id="rId21" Type="http://schemas.openxmlformats.org/officeDocument/2006/relationships/image" Target="../media/image2560.png"/><Relationship Id="rId7" Type="http://schemas.openxmlformats.org/officeDocument/2006/relationships/image" Target="../media/image2546.png"/><Relationship Id="rId12" Type="http://schemas.openxmlformats.org/officeDocument/2006/relationships/image" Target="../media/image2551.png"/><Relationship Id="rId17" Type="http://schemas.openxmlformats.org/officeDocument/2006/relationships/image" Target="../media/image2556.png"/><Relationship Id="rId2" Type="http://schemas.openxmlformats.org/officeDocument/2006/relationships/image" Target="../media/image2541.png"/><Relationship Id="rId16" Type="http://schemas.openxmlformats.org/officeDocument/2006/relationships/image" Target="../media/image2555.png"/><Relationship Id="rId20" Type="http://schemas.openxmlformats.org/officeDocument/2006/relationships/image" Target="../media/image255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45.png"/><Relationship Id="rId11" Type="http://schemas.openxmlformats.org/officeDocument/2006/relationships/image" Target="../media/image2550.png"/><Relationship Id="rId5" Type="http://schemas.openxmlformats.org/officeDocument/2006/relationships/image" Target="../media/image2544.png"/><Relationship Id="rId15" Type="http://schemas.openxmlformats.org/officeDocument/2006/relationships/image" Target="../media/image2554.png"/><Relationship Id="rId10" Type="http://schemas.openxmlformats.org/officeDocument/2006/relationships/image" Target="../media/image2549.png"/><Relationship Id="rId19" Type="http://schemas.openxmlformats.org/officeDocument/2006/relationships/image" Target="../media/image2558.png"/><Relationship Id="rId4" Type="http://schemas.openxmlformats.org/officeDocument/2006/relationships/image" Target="../media/image2543.png"/><Relationship Id="rId9" Type="http://schemas.openxmlformats.org/officeDocument/2006/relationships/image" Target="../media/image2548.png"/><Relationship Id="rId14" Type="http://schemas.openxmlformats.org/officeDocument/2006/relationships/image" Target="../media/image2553.png"/><Relationship Id="rId22" Type="http://schemas.openxmlformats.org/officeDocument/2006/relationships/image" Target="../media/image2561.png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62.png"/><Relationship Id="rId1" Type="http://schemas.openxmlformats.org/officeDocument/2006/relationships/slideLayout" Target="../slideLayouts/slideLayout5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4.png"/><Relationship Id="rId2" Type="http://schemas.openxmlformats.org/officeDocument/2006/relationships/image" Target="../media/image2563.png"/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6.png"/><Relationship Id="rId2" Type="http://schemas.openxmlformats.org/officeDocument/2006/relationships/image" Target="../media/image256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56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1.png"/><Relationship Id="rId2" Type="http://schemas.openxmlformats.org/officeDocument/2006/relationships/image" Target="../media/image75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52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9.png"/><Relationship Id="rId2" Type="http://schemas.openxmlformats.org/officeDocument/2006/relationships/image" Target="../media/image256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72.png"/><Relationship Id="rId5" Type="http://schemas.openxmlformats.org/officeDocument/2006/relationships/image" Target="../media/image2571.png"/><Relationship Id="rId4" Type="http://schemas.openxmlformats.org/officeDocument/2006/relationships/image" Target="../media/image2570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4.png"/><Relationship Id="rId2" Type="http://schemas.openxmlformats.org/officeDocument/2006/relationships/image" Target="../media/image257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575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82.png"/><Relationship Id="rId13" Type="http://schemas.openxmlformats.org/officeDocument/2006/relationships/image" Target="../media/image2587.png"/><Relationship Id="rId18" Type="http://schemas.openxmlformats.org/officeDocument/2006/relationships/image" Target="../media/image2592.png"/><Relationship Id="rId26" Type="http://schemas.openxmlformats.org/officeDocument/2006/relationships/image" Target="../media/image2600.png"/><Relationship Id="rId3" Type="http://schemas.openxmlformats.org/officeDocument/2006/relationships/image" Target="../media/image2577.png"/><Relationship Id="rId21" Type="http://schemas.openxmlformats.org/officeDocument/2006/relationships/image" Target="../media/image2595.png"/><Relationship Id="rId7" Type="http://schemas.openxmlformats.org/officeDocument/2006/relationships/image" Target="../media/image2581.png"/><Relationship Id="rId12" Type="http://schemas.openxmlformats.org/officeDocument/2006/relationships/image" Target="../media/image2586.png"/><Relationship Id="rId17" Type="http://schemas.openxmlformats.org/officeDocument/2006/relationships/image" Target="../media/image2591.png"/><Relationship Id="rId25" Type="http://schemas.openxmlformats.org/officeDocument/2006/relationships/image" Target="../media/image2599.png"/><Relationship Id="rId2" Type="http://schemas.openxmlformats.org/officeDocument/2006/relationships/image" Target="../media/image2576.png"/><Relationship Id="rId16" Type="http://schemas.openxmlformats.org/officeDocument/2006/relationships/image" Target="../media/image2590.png"/><Relationship Id="rId20" Type="http://schemas.openxmlformats.org/officeDocument/2006/relationships/image" Target="../media/image2594.png"/><Relationship Id="rId29" Type="http://schemas.openxmlformats.org/officeDocument/2006/relationships/image" Target="../media/image260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80.png"/><Relationship Id="rId11" Type="http://schemas.openxmlformats.org/officeDocument/2006/relationships/image" Target="../media/image2585.png"/><Relationship Id="rId24" Type="http://schemas.openxmlformats.org/officeDocument/2006/relationships/image" Target="../media/image2598.png"/><Relationship Id="rId5" Type="http://schemas.openxmlformats.org/officeDocument/2006/relationships/image" Target="../media/image2579.png"/><Relationship Id="rId15" Type="http://schemas.openxmlformats.org/officeDocument/2006/relationships/image" Target="../media/image2589.png"/><Relationship Id="rId23" Type="http://schemas.openxmlformats.org/officeDocument/2006/relationships/image" Target="../media/image2597.png"/><Relationship Id="rId28" Type="http://schemas.openxmlformats.org/officeDocument/2006/relationships/image" Target="../media/image2602.png"/><Relationship Id="rId10" Type="http://schemas.openxmlformats.org/officeDocument/2006/relationships/image" Target="../media/image2584.png"/><Relationship Id="rId19" Type="http://schemas.openxmlformats.org/officeDocument/2006/relationships/image" Target="../media/image2593.png"/><Relationship Id="rId31" Type="http://schemas.openxmlformats.org/officeDocument/2006/relationships/image" Target="../media/image2605.png"/><Relationship Id="rId4" Type="http://schemas.openxmlformats.org/officeDocument/2006/relationships/image" Target="../media/image2578.png"/><Relationship Id="rId9" Type="http://schemas.openxmlformats.org/officeDocument/2006/relationships/image" Target="../media/image2583.png"/><Relationship Id="rId14" Type="http://schemas.openxmlformats.org/officeDocument/2006/relationships/image" Target="../media/image2588.png"/><Relationship Id="rId22" Type="http://schemas.openxmlformats.org/officeDocument/2006/relationships/image" Target="../media/image2596.png"/><Relationship Id="rId27" Type="http://schemas.openxmlformats.org/officeDocument/2006/relationships/image" Target="../media/image2601.png"/><Relationship Id="rId30" Type="http://schemas.openxmlformats.org/officeDocument/2006/relationships/image" Target="../media/image2604.png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06.png"/><Relationship Id="rId1" Type="http://schemas.openxmlformats.org/officeDocument/2006/relationships/slideLayout" Target="../slideLayouts/slideLayout5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8.png"/><Relationship Id="rId2" Type="http://schemas.openxmlformats.org/officeDocument/2006/relationships/image" Target="../media/image2607.png"/><Relationship Id="rId1" Type="http://schemas.openxmlformats.org/officeDocument/2006/relationships/slideLayout" Target="../slideLayouts/slideLayout5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0.png"/><Relationship Id="rId2" Type="http://schemas.openxmlformats.org/officeDocument/2006/relationships/image" Target="../media/image260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11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3.png"/><Relationship Id="rId2" Type="http://schemas.openxmlformats.org/officeDocument/2006/relationships/image" Target="../media/image261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16.png"/><Relationship Id="rId5" Type="http://schemas.openxmlformats.org/officeDocument/2006/relationships/image" Target="../media/image2615.png"/><Relationship Id="rId4" Type="http://schemas.openxmlformats.org/officeDocument/2006/relationships/image" Target="../media/image2614.png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4.png"/><Relationship Id="rId2" Type="http://schemas.openxmlformats.org/officeDocument/2006/relationships/image" Target="../media/image75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57.png"/><Relationship Id="rId5" Type="http://schemas.openxmlformats.org/officeDocument/2006/relationships/image" Target="../media/image756.png"/><Relationship Id="rId4" Type="http://schemas.openxmlformats.org/officeDocument/2006/relationships/image" Target="../media/image755.pn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8.png"/><Relationship Id="rId2" Type="http://schemas.openxmlformats.org/officeDocument/2006/relationships/image" Target="../media/image261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19.png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11.png"/><Relationship Id="rId1" Type="http://schemas.openxmlformats.org/officeDocument/2006/relationships/slideLayout" Target="../slideLayouts/slideLayout5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1.png"/><Relationship Id="rId2" Type="http://schemas.openxmlformats.org/officeDocument/2006/relationships/image" Target="../media/image2620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623.png"/><Relationship Id="rId4" Type="http://schemas.openxmlformats.org/officeDocument/2006/relationships/image" Target="../media/image2622.png"/></Relationships>
</file>

<file path=ppt/slides/_rels/slide1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35.png"/><Relationship Id="rId18" Type="http://schemas.openxmlformats.org/officeDocument/2006/relationships/image" Target="../media/image2640.png"/><Relationship Id="rId26" Type="http://schemas.openxmlformats.org/officeDocument/2006/relationships/image" Target="../media/image2648.png"/><Relationship Id="rId39" Type="http://schemas.openxmlformats.org/officeDocument/2006/relationships/image" Target="../media/image2661.png"/><Relationship Id="rId21" Type="http://schemas.openxmlformats.org/officeDocument/2006/relationships/image" Target="../media/image2643.png"/><Relationship Id="rId34" Type="http://schemas.openxmlformats.org/officeDocument/2006/relationships/image" Target="../media/image2656.png"/><Relationship Id="rId42" Type="http://schemas.openxmlformats.org/officeDocument/2006/relationships/image" Target="../media/image2664.png"/><Relationship Id="rId47" Type="http://schemas.openxmlformats.org/officeDocument/2006/relationships/image" Target="../media/image2669.png"/><Relationship Id="rId50" Type="http://schemas.openxmlformats.org/officeDocument/2006/relationships/image" Target="../media/image2672.png"/><Relationship Id="rId55" Type="http://schemas.openxmlformats.org/officeDocument/2006/relationships/image" Target="../media/image2677.png"/><Relationship Id="rId7" Type="http://schemas.openxmlformats.org/officeDocument/2006/relationships/image" Target="../media/image2629.png"/><Relationship Id="rId12" Type="http://schemas.openxmlformats.org/officeDocument/2006/relationships/image" Target="../media/image2634.png"/><Relationship Id="rId17" Type="http://schemas.openxmlformats.org/officeDocument/2006/relationships/image" Target="../media/image2639.png"/><Relationship Id="rId25" Type="http://schemas.openxmlformats.org/officeDocument/2006/relationships/image" Target="../media/image2647.png"/><Relationship Id="rId33" Type="http://schemas.openxmlformats.org/officeDocument/2006/relationships/image" Target="../media/image2655.png"/><Relationship Id="rId38" Type="http://schemas.openxmlformats.org/officeDocument/2006/relationships/image" Target="../media/image2660.png"/><Relationship Id="rId46" Type="http://schemas.openxmlformats.org/officeDocument/2006/relationships/image" Target="../media/image2668.png"/><Relationship Id="rId59" Type="http://schemas.openxmlformats.org/officeDocument/2006/relationships/image" Target="../media/image2681.png"/><Relationship Id="rId2" Type="http://schemas.openxmlformats.org/officeDocument/2006/relationships/image" Target="../media/image2624.png"/><Relationship Id="rId16" Type="http://schemas.openxmlformats.org/officeDocument/2006/relationships/image" Target="../media/image2638.png"/><Relationship Id="rId20" Type="http://schemas.openxmlformats.org/officeDocument/2006/relationships/image" Target="../media/image2642.png"/><Relationship Id="rId29" Type="http://schemas.openxmlformats.org/officeDocument/2006/relationships/image" Target="../media/image2651.png"/><Relationship Id="rId41" Type="http://schemas.openxmlformats.org/officeDocument/2006/relationships/image" Target="../media/image2663.png"/><Relationship Id="rId54" Type="http://schemas.openxmlformats.org/officeDocument/2006/relationships/image" Target="../media/image26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28.png"/><Relationship Id="rId11" Type="http://schemas.openxmlformats.org/officeDocument/2006/relationships/image" Target="../media/image2633.png"/><Relationship Id="rId24" Type="http://schemas.openxmlformats.org/officeDocument/2006/relationships/image" Target="../media/image2646.png"/><Relationship Id="rId32" Type="http://schemas.openxmlformats.org/officeDocument/2006/relationships/image" Target="../media/image2654.png"/><Relationship Id="rId37" Type="http://schemas.openxmlformats.org/officeDocument/2006/relationships/image" Target="../media/image2659.png"/><Relationship Id="rId40" Type="http://schemas.openxmlformats.org/officeDocument/2006/relationships/image" Target="../media/image2662.png"/><Relationship Id="rId45" Type="http://schemas.openxmlformats.org/officeDocument/2006/relationships/image" Target="../media/image2667.png"/><Relationship Id="rId53" Type="http://schemas.openxmlformats.org/officeDocument/2006/relationships/image" Target="../media/image2675.png"/><Relationship Id="rId58" Type="http://schemas.openxmlformats.org/officeDocument/2006/relationships/image" Target="../media/image2680.png"/><Relationship Id="rId5" Type="http://schemas.openxmlformats.org/officeDocument/2006/relationships/image" Target="../media/image2627.png"/><Relationship Id="rId15" Type="http://schemas.openxmlformats.org/officeDocument/2006/relationships/image" Target="../media/image2637.png"/><Relationship Id="rId23" Type="http://schemas.openxmlformats.org/officeDocument/2006/relationships/image" Target="../media/image2645.png"/><Relationship Id="rId28" Type="http://schemas.openxmlformats.org/officeDocument/2006/relationships/image" Target="../media/image2650.png"/><Relationship Id="rId36" Type="http://schemas.openxmlformats.org/officeDocument/2006/relationships/image" Target="../media/image2658.png"/><Relationship Id="rId49" Type="http://schemas.openxmlformats.org/officeDocument/2006/relationships/image" Target="../media/image2671.png"/><Relationship Id="rId57" Type="http://schemas.openxmlformats.org/officeDocument/2006/relationships/image" Target="../media/image2679.png"/><Relationship Id="rId10" Type="http://schemas.openxmlformats.org/officeDocument/2006/relationships/image" Target="../media/image2632.png"/><Relationship Id="rId19" Type="http://schemas.openxmlformats.org/officeDocument/2006/relationships/image" Target="../media/image2641.png"/><Relationship Id="rId31" Type="http://schemas.openxmlformats.org/officeDocument/2006/relationships/image" Target="../media/image2653.png"/><Relationship Id="rId44" Type="http://schemas.openxmlformats.org/officeDocument/2006/relationships/image" Target="../media/image2666.png"/><Relationship Id="rId52" Type="http://schemas.openxmlformats.org/officeDocument/2006/relationships/image" Target="../media/image2674.png"/><Relationship Id="rId60" Type="http://schemas.openxmlformats.org/officeDocument/2006/relationships/image" Target="../media/image2682.png"/><Relationship Id="rId4" Type="http://schemas.openxmlformats.org/officeDocument/2006/relationships/image" Target="../media/image2626.png"/><Relationship Id="rId9" Type="http://schemas.openxmlformats.org/officeDocument/2006/relationships/image" Target="../media/image2631.png"/><Relationship Id="rId14" Type="http://schemas.openxmlformats.org/officeDocument/2006/relationships/image" Target="../media/image2636.png"/><Relationship Id="rId22" Type="http://schemas.openxmlformats.org/officeDocument/2006/relationships/image" Target="../media/image2644.png"/><Relationship Id="rId27" Type="http://schemas.openxmlformats.org/officeDocument/2006/relationships/image" Target="../media/image2649.png"/><Relationship Id="rId30" Type="http://schemas.openxmlformats.org/officeDocument/2006/relationships/image" Target="../media/image2652.png"/><Relationship Id="rId35" Type="http://schemas.openxmlformats.org/officeDocument/2006/relationships/image" Target="../media/image2657.png"/><Relationship Id="rId43" Type="http://schemas.openxmlformats.org/officeDocument/2006/relationships/image" Target="../media/image2665.png"/><Relationship Id="rId48" Type="http://schemas.openxmlformats.org/officeDocument/2006/relationships/image" Target="../media/image2670.png"/><Relationship Id="rId56" Type="http://schemas.openxmlformats.org/officeDocument/2006/relationships/image" Target="../media/image2678.png"/><Relationship Id="rId8" Type="http://schemas.openxmlformats.org/officeDocument/2006/relationships/image" Target="../media/image2630.png"/><Relationship Id="rId51" Type="http://schemas.openxmlformats.org/officeDocument/2006/relationships/image" Target="../media/image2673.png"/><Relationship Id="rId3" Type="http://schemas.openxmlformats.org/officeDocument/2006/relationships/image" Target="../media/image2625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4.png"/><Relationship Id="rId2" Type="http://schemas.openxmlformats.org/officeDocument/2006/relationships/image" Target="../media/image268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8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9.png"/><Relationship Id="rId2" Type="http://schemas.openxmlformats.org/officeDocument/2006/relationships/image" Target="../media/image75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62.png"/><Relationship Id="rId5" Type="http://schemas.openxmlformats.org/officeDocument/2006/relationships/image" Target="../media/image761.png"/><Relationship Id="rId4" Type="http://schemas.openxmlformats.org/officeDocument/2006/relationships/image" Target="../media/image760.png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92.png"/><Relationship Id="rId3" Type="http://schemas.openxmlformats.org/officeDocument/2006/relationships/image" Target="../media/image2687.png"/><Relationship Id="rId7" Type="http://schemas.openxmlformats.org/officeDocument/2006/relationships/image" Target="../media/image2691.png"/><Relationship Id="rId2" Type="http://schemas.openxmlformats.org/officeDocument/2006/relationships/image" Target="../media/image268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90.jpeg"/><Relationship Id="rId5" Type="http://schemas.openxmlformats.org/officeDocument/2006/relationships/image" Target="../media/image2689.png"/><Relationship Id="rId4" Type="http://schemas.openxmlformats.org/officeDocument/2006/relationships/image" Target="../media/image2688.png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4.png"/><Relationship Id="rId2" Type="http://schemas.openxmlformats.org/officeDocument/2006/relationships/image" Target="../media/image2693.png"/><Relationship Id="rId1" Type="http://schemas.openxmlformats.org/officeDocument/2006/relationships/slideLayout" Target="../slideLayouts/slideLayout5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01.png"/><Relationship Id="rId3" Type="http://schemas.openxmlformats.org/officeDocument/2006/relationships/image" Target="../media/image2696.png"/><Relationship Id="rId7" Type="http://schemas.openxmlformats.org/officeDocument/2006/relationships/image" Target="../media/image2700.png"/><Relationship Id="rId2" Type="http://schemas.openxmlformats.org/officeDocument/2006/relationships/image" Target="../media/image269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99.png"/><Relationship Id="rId11" Type="http://schemas.openxmlformats.org/officeDocument/2006/relationships/image" Target="../media/image2704.png"/><Relationship Id="rId5" Type="http://schemas.openxmlformats.org/officeDocument/2006/relationships/image" Target="../media/image2698.png"/><Relationship Id="rId10" Type="http://schemas.openxmlformats.org/officeDocument/2006/relationships/image" Target="../media/image2703.png"/><Relationship Id="rId4" Type="http://schemas.openxmlformats.org/officeDocument/2006/relationships/image" Target="../media/image2697.png"/><Relationship Id="rId9" Type="http://schemas.openxmlformats.org/officeDocument/2006/relationships/image" Target="../media/image2702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6.png"/><Relationship Id="rId2" Type="http://schemas.openxmlformats.org/officeDocument/2006/relationships/image" Target="../media/image270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09.png"/><Relationship Id="rId5" Type="http://schemas.openxmlformats.org/officeDocument/2006/relationships/image" Target="../media/image2708.png"/><Relationship Id="rId4" Type="http://schemas.openxmlformats.org/officeDocument/2006/relationships/image" Target="../media/image2707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16.png"/><Relationship Id="rId13" Type="http://schemas.openxmlformats.org/officeDocument/2006/relationships/image" Target="../media/image2721.png"/><Relationship Id="rId18" Type="http://schemas.openxmlformats.org/officeDocument/2006/relationships/image" Target="../media/image2726.png"/><Relationship Id="rId26" Type="http://schemas.openxmlformats.org/officeDocument/2006/relationships/image" Target="../media/image2734.png"/><Relationship Id="rId3" Type="http://schemas.openxmlformats.org/officeDocument/2006/relationships/image" Target="../media/image2711.png"/><Relationship Id="rId21" Type="http://schemas.openxmlformats.org/officeDocument/2006/relationships/image" Target="../media/image2729.png"/><Relationship Id="rId7" Type="http://schemas.openxmlformats.org/officeDocument/2006/relationships/image" Target="../media/image2715.png"/><Relationship Id="rId12" Type="http://schemas.openxmlformats.org/officeDocument/2006/relationships/image" Target="../media/image2720.png"/><Relationship Id="rId17" Type="http://schemas.openxmlformats.org/officeDocument/2006/relationships/image" Target="../media/image2725.png"/><Relationship Id="rId25" Type="http://schemas.openxmlformats.org/officeDocument/2006/relationships/image" Target="../media/image2733.png"/><Relationship Id="rId2" Type="http://schemas.openxmlformats.org/officeDocument/2006/relationships/image" Target="../media/image2710.png"/><Relationship Id="rId16" Type="http://schemas.openxmlformats.org/officeDocument/2006/relationships/image" Target="../media/image2724.png"/><Relationship Id="rId20" Type="http://schemas.openxmlformats.org/officeDocument/2006/relationships/image" Target="../media/image2728.png"/><Relationship Id="rId29" Type="http://schemas.openxmlformats.org/officeDocument/2006/relationships/image" Target="../media/image273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14.png"/><Relationship Id="rId11" Type="http://schemas.openxmlformats.org/officeDocument/2006/relationships/image" Target="../media/image2719.png"/><Relationship Id="rId24" Type="http://schemas.openxmlformats.org/officeDocument/2006/relationships/image" Target="../media/image2732.png"/><Relationship Id="rId5" Type="http://schemas.openxmlformats.org/officeDocument/2006/relationships/image" Target="../media/image2713.png"/><Relationship Id="rId15" Type="http://schemas.openxmlformats.org/officeDocument/2006/relationships/image" Target="../media/image2723.png"/><Relationship Id="rId23" Type="http://schemas.openxmlformats.org/officeDocument/2006/relationships/image" Target="../media/image2731.png"/><Relationship Id="rId28" Type="http://schemas.openxmlformats.org/officeDocument/2006/relationships/image" Target="../media/image2736.png"/><Relationship Id="rId10" Type="http://schemas.openxmlformats.org/officeDocument/2006/relationships/image" Target="../media/image2718.png"/><Relationship Id="rId19" Type="http://schemas.openxmlformats.org/officeDocument/2006/relationships/image" Target="../media/image2727.png"/><Relationship Id="rId4" Type="http://schemas.openxmlformats.org/officeDocument/2006/relationships/image" Target="../media/image2712.png"/><Relationship Id="rId9" Type="http://schemas.openxmlformats.org/officeDocument/2006/relationships/image" Target="../media/image2717.png"/><Relationship Id="rId14" Type="http://schemas.openxmlformats.org/officeDocument/2006/relationships/image" Target="../media/image2722.png"/><Relationship Id="rId22" Type="http://schemas.openxmlformats.org/officeDocument/2006/relationships/image" Target="../media/image2730.png"/><Relationship Id="rId27" Type="http://schemas.openxmlformats.org/officeDocument/2006/relationships/image" Target="../media/image2735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9.png"/><Relationship Id="rId2" Type="http://schemas.openxmlformats.org/officeDocument/2006/relationships/image" Target="../media/image2738.png"/><Relationship Id="rId1" Type="http://schemas.openxmlformats.org/officeDocument/2006/relationships/slideLayout" Target="../slideLayouts/slideLayout5.xml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46.png"/><Relationship Id="rId3" Type="http://schemas.openxmlformats.org/officeDocument/2006/relationships/image" Target="../media/image2741.png"/><Relationship Id="rId7" Type="http://schemas.openxmlformats.org/officeDocument/2006/relationships/image" Target="../media/image2745.png"/><Relationship Id="rId2" Type="http://schemas.openxmlformats.org/officeDocument/2006/relationships/image" Target="../media/image274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44.png"/><Relationship Id="rId5" Type="http://schemas.openxmlformats.org/officeDocument/2006/relationships/image" Target="../media/image2743.png"/><Relationship Id="rId4" Type="http://schemas.openxmlformats.org/officeDocument/2006/relationships/image" Target="../media/image2742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8.png"/><Relationship Id="rId2" Type="http://schemas.openxmlformats.org/officeDocument/2006/relationships/image" Target="../media/image2747.png"/><Relationship Id="rId1" Type="http://schemas.openxmlformats.org/officeDocument/2006/relationships/slideLayout" Target="../slideLayouts/slideLayout5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3.png"/><Relationship Id="rId1" Type="http://schemas.openxmlformats.org/officeDocument/2006/relationships/slideLayout" Target="../slideLayouts/slideLayout5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0.png"/><Relationship Id="rId2" Type="http://schemas.openxmlformats.org/officeDocument/2006/relationships/image" Target="../media/image2749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53.png"/><Relationship Id="rId5" Type="http://schemas.openxmlformats.org/officeDocument/2006/relationships/image" Target="../media/image2752.png"/><Relationship Id="rId4" Type="http://schemas.openxmlformats.org/officeDocument/2006/relationships/image" Target="../media/image2751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60.png"/><Relationship Id="rId13" Type="http://schemas.openxmlformats.org/officeDocument/2006/relationships/image" Target="../media/image2765.png"/><Relationship Id="rId3" Type="http://schemas.openxmlformats.org/officeDocument/2006/relationships/image" Target="../media/image2755.png"/><Relationship Id="rId7" Type="http://schemas.openxmlformats.org/officeDocument/2006/relationships/image" Target="../media/image2759.png"/><Relationship Id="rId12" Type="http://schemas.openxmlformats.org/officeDocument/2006/relationships/image" Target="../media/image2764.png"/><Relationship Id="rId17" Type="http://schemas.openxmlformats.org/officeDocument/2006/relationships/image" Target="../media/image2769.png"/><Relationship Id="rId2" Type="http://schemas.openxmlformats.org/officeDocument/2006/relationships/image" Target="../media/image2754.png"/><Relationship Id="rId16" Type="http://schemas.openxmlformats.org/officeDocument/2006/relationships/image" Target="../media/image276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58.png"/><Relationship Id="rId11" Type="http://schemas.openxmlformats.org/officeDocument/2006/relationships/image" Target="../media/image2763.png"/><Relationship Id="rId5" Type="http://schemas.openxmlformats.org/officeDocument/2006/relationships/image" Target="../media/image2757.png"/><Relationship Id="rId15" Type="http://schemas.openxmlformats.org/officeDocument/2006/relationships/image" Target="../media/image2767.png"/><Relationship Id="rId10" Type="http://schemas.openxmlformats.org/officeDocument/2006/relationships/image" Target="../media/image2762.png"/><Relationship Id="rId4" Type="http://schemas.openxmlformats.org/officeDocument/2006/relationships/image" Target="../media/image2756.png"/><Relationship Id="rId9" Type="http://schemas.openxmlformats.org/officeDocument/2006/relationships/image" Target="../media/image2761.png"/><Relationship Id="rId14" Type="http://schemas.openxmlformats.org/officeDocument/2006/relationships/image" Target="../media/image2766.pn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1.png"/><Relationship Id="rId2" Type="http://schemas.openxmlformats.org/officeDocument/2006/relationships/image" Target="../media/image2770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773.png"/><Relationship Id="rId4" Type="http://schemas.openxmlformats.org/officeDocument/2006/relationships/image" Target="../media/image2772.png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5.jpeg"/><Relationship Id="rId7" Type="http://schemas.openxmlformats.org/officeDocument/2006/relationships/image" Target="../media/image2779.jpeg"/><Relationship Id="rId2" Type="http://schemas.openxmlformats.org/officeDocument/2006/relationships/image" Target="../media/image2774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78.jpeg"/><Relationship Id="rId5" Type="http://schemas.openxmlformats.org/officeDocument/2006/relationships/image" Target="../media/image2777.jpeg"/><Relationship Id="rId4" Type="http://schemas.openxmlformats.org/officeDocument/2006/relationships/image" Target="../media/image2776.jpeg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80.png"/><Relationship Id="rId1" Type="http://schemas.openxmlformats.org/officeDocument/2006/relationships/slideLayout" Target="../slideLayouts/slideLayout5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5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2.png"/><Relationship Id="rId2" Type="http://schemas.openxmlformats.org/officeDocument/2006/relationships/image" Target="../media/image2781.png"/><Relationship Id="rId1" Type="http://schemas.openxmlformats.org/officeDocument/2006/relationships/slideLayout" Target="../slideLayouts/slideLayout5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4.png"/><Relationship Id="rId2" Type="http://schemas.openxmlformats.org/officeDocument/2006/relationships/image" Target="../media/image278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785.png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5.png"/><Relationship Id="rId2" Type="http://schemas.openxmlformats.org/officeDocument/2006/relationships/image" Target="../media/image76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767.png"/><Relationship Id="rId4" Type="http://schemas.openxmlformats.org/officeDocument/2006/relationships/image" Target="../media/image766.png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11.png"/><Relationship Id="rId1" Type="http://schemas.openxmlformats.org/officeDocument/2006/relationships/slideLayout" Target="../slideLayouts/slideLayout5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86.png"/><Relationship Id="rId1" Type="http://schemas.openxmlformats.org/officeDocument/2006/relationships/slideLayout" Target="../slideLayouts/slideLayout5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8.jpeg"/><Relationship Id="rId2" Type="http://schemas.openxmlformats.org/officeDocument/2006/relationships/image" Target="../media/image278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789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8.png"/><Relationship Id="rId1" Type="http://schemas.openxmlformats.org/officeDocument/2006/relationships/slideLayout" Target="../slideLayouts/slideLayout5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1.png"/><Relationship Id="rId2" Type="http://schemas.openxmlformats.org/officeDocument/2006/relationships/image" Target="../media/image2790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793.png"/><Relationship Id="rId4" Type="http://schemas.openxmlformats.org/officeDocument/2006/relationships/image" Target="../media/image2792.png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5.png"/><Relationship Id="rId2" Type="http://schemas.openxmlformats.org/officeDocument/2006/relationships/image" Target="../media/image279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796.png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5.png"/><Relationship Id="rId3" Type="http://schemas.openxmlformats.org/officeDocument/2006/relationships/image" Target="../media/image770.png"/><Relationship Id="rId7" Type="http://schemas.openxmlformats.org/officeDocument/2006/relationships/image" Target="../media/image774.png"/><Relationship Id="rId2" Type="http://schemas.openxmlformats.org/officeDocument/2006/relationships/image" Target="../media/image769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73.png"/><Relationship Id="rId5" Type="http://schemas.openxmlformats.org/officeDocument/2006/relationships/image" Target="../media/image772.png"/><Relationship Id="rId4" Type="http://schemas.openxmlformats.org/officeDocument/2006/relationships/image" Target="../media/image771.png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2.png"/><Relationship Id="rId13" Type="http://schemas.openxmlformats.org/officeDocument/2006/relationships/image" Target="../media/image787.png"/><Relationship Id="rId18" Type="http://schemas.openxmlformats.org/officeDocument/2006/relationships/image" Target="../media/image792.png"/><Relationship Id="rId26" Type="http://schemas.openxmlformats.org/officeDocument/2006/relationships/image" Target="../media/image800.png"/><Relationship Id="rId3" Type="http://schemas.openxmlformats.org/officeDocument/2006/relationships/image" Target="../media/image777.png"/><Relationship Id="rId21" Type="http://schemas.openxmlformats.org/officeDocument/2006/relationships/image" Target="../media/image795.png"/><Relationship Id="rId7" Type="http://schemas.openxmlformats.org/officeDocument/2006/relationships/image" Target="../media/image781.png"/><Relationship Id="rId12" Type="http://schemas.openxmlformats.org/officeDocument/2006/relationships/image" Target="../media/image786.png"/><Relationship Id="rId17" Type="http://schemas.openxmlformats.org/officeDocument/2006/relationships/image" Target="../media/image791.png"/><Relationship Id="rId25" Type="http://schemas.openxmlformats.org/officeDocument/2006/relationships/image" Target="../media/image799.png"/><Relationship Id="rId2" Type="http://schemas.openxmlformats.org/officeDocument/2006/relationships/image" Target="../media/image776.png"/><Relationship Id="rId16" Type="http://schemas.openxmlformats.org/officeDocument/2006/relationships/image" Target="../media/image790.png"/><Relationship Id="rId20" Type="http://schemas.openxmlformats.org/officeDocument/2006/relationships/image" Target="../media/image794.png"/><Relationship Id="rId29" Type="http://schemas.openxmlformats.org/officeDocument/2006/relationships/image" Target="../media/image80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80.png"/><Relationship Id="rId11" Type="http://schemas.openxmlformats.org/officeDocument/2006/relationships/image" Target="../media/image785.png"/><Relationship Id="rId24" Type="http://schemas.openxmlformats.org/officeDocument/2006/relationships/image" Target="../media/image798.png"/><Relationship Id="rId5" Type="http://schemas.openxmlformats.org/officeDocument/2006/relationships/image" Target="../media/image779.png"/><Relationship Id="rId15" Type="http://schemas.openxmlformats.org/officeDocument/2006/relationships/image" Target="../media/image789.png"/><Relationship Id="rId23" Type="http://schemas.openxmlformats.org/officeDocument/2006/relationships/image" Target="../media/image797.png"/><Relationship Id="rId28" Type="http://schemas.openxmlformats.org/officeDocument/2006/relationships/image" Target="../media/image802.png"/><Relationship Id="rId10" Type="http://schemas.openxmlformats.org/officeDocument/2006/relationships/image" Target="../media/image784.png"/><Relationship Id="rId19" Type="http://schemas.openxmlformats.org/officeDocument/2006/relationships/image" Target="../media/image793.png"/><Relationship Id="rId4" Type="http://schemas.openxmlformats.org/officeDocument/2006/relationships/image" Target="../media/image778.png"/><Relationship Id="rId9" Type="http://schemas.openxmlformats.org/officeDocument/2006/relationships/image" Target="../media/image783.png"/><Relationship Id="rId14" Type="http://schemas.openxmlformats.org/officeDocument/2006/relationships/image" Target="../media/image788.png"/><Relationship Id="rId22" Type="http://schemas.openxmlformats.org/officeDocument/2006/relationships/image" Target="../media/image796.png"/><Relationship Id="rId27" Type="http://schemas.openxmlformats.org/officeDocument/2006/relationships/image" Target="../media/image801.png"/><Relationship Id="rId30" Type="http://schemas.openxmlformats.org/officeDocument/2006/relationships/image" Target="../media/image804.png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11.png"/><Relationship Id="rId1" Type="http://schemas.openxmlformats.org/officeDocument/2006/relationships/slideLayout" Target="../slideLayouts/slideLayout5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8.png"/><Relationship Id="rId2" Type="http://schemas.openxmlformats.org/officeDocument/2006/relationships/image" Target="../media/image279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800.png"/><Relationship Id="rId4" Type="http://schemas.openxmlformats.org/officeDocument/2006/relationships/image" Target="../media/image2799.png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07.jpeg"/><Relationship Id="rId13" Type="http://schemas.openxmlformats.org/officeDocument/2006/relationships/image" Target="../media/image2812.png"/><Relationship Id="rId18" Type="http://schemas.openxmlformats.org/officeDocument/2006/relationships/image" Target="../media/image2817.png"/><Relationship Id="rId3" Type="http://schemas.openxmlformats.org/officeDocument/2006/relationships/image" Target="../media/image2802.jpeg"/><Relationship Id="rId21" Type="http://schemas.openxmlformats.org/officeDocument/2006/relationships/image" Target="../media/image2820.png"/><Relationship Id="rId7" Type="http://schemas.openxmlformats.org/officeDocument/2006/relationships/image" Target="../media/image2806.jpeg"/><Relationship Id="rId12" Type="http://schemas.openxmlformats.org/officeDocument/2006/relationships/image" Target="../media/image2811.png"/><Relationship Id="rId17" Type="http://schemas.openxmlformats.org/officeDocument/2006/relationships/image" Target="../media/image2816.png"/><Relationship Id="rId2" Type="http://schemas.openxmlformats.org/officeDocument/2006/relationships/image" Target="../media/image2801.jpeg"/><Relationship Id="rId16" Type="http://schemas.openxmlformats.org/officeDocument/2006/relationships/image" Target="../media/image2815.png"/><Relationship Id="rId20" Type="http://schemas.openxmlformats.org/officeDocument/2006/relationships/image" Target="../media/image28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05.jpeg"/><Relationship Id="rId11" Type="http://schemas.openxmlformats.org/officeDocument/2006/relationships/image" Target="../media/image2810.png"/><Relationship Id="rId5" Type="http://schemas.openxmlformats.org/officeDocument/2006/relationships/image" Target="../media/image2804.jpeg"/><Relationship Id="rId15" Type="http://schemas.openxmlformats.org/officeDocument/2006/relationships/image" Target="../media/image2814.png"/><Relationship Id="rId10" Type="http://schemas.openxmlformats.org/officeDocument/2006/relationships/image" Target="../media/image2809.png"/><Relationship Id="rId19" Type="http://schemas.openxmlformats.org/officeDocument/2006/relationships/image" Target="../media/image2818.png"/><Relationship Id="rId4" Type="http://schemas.openxmlformats.org/officeDocument/2006/relationships/image" Target="../media/image2803.png"/><Relationship Id="rId9" Type="http://schemas.openxmlformats.org/officeDocument/2006/relationships/image" Target="../media/image2808.png"/><Relationship Id="rId14" Type="http://schemas.openxmlformats.org/officeDocument/2006/relationships/image" Target="../media/image2813.png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2.png"/><Relationship Id="rId2" Type="http://schemas.openxmlformats.org/officeDocument/2006/relationships/image" Target="../media/image28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823.png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5.png"/><Relationship Id="rId2" Type="http://schemas.openxmlformats.org/officeDocument/2006/relationships/image" Target="../media/image282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826.png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7.pn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5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9.png"/><Relationship Id="rId2" Type="http://schemas.openxmlformats.org/officeDocument/2006/relationships/image" Target="../media/image2828.png"/><Relationship Id="rId1" Type="http://schemas.openxmlformats.org/officeDocument/2006/relationships/slideLayout" Target="../slideLayouts/slideLayout5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1.png"/><Relationship Id="rId2" Type="http://schemas.openxmlformats.org/officeDocument/2006/relationships/image" Target="../media/image28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832.png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11.png"/><Relationship Id="rId1" Type="http://schemas.openxmlformats.org/officeDocument/2006/relationships/slideLayout" Target="../slideLayouts/slideLayout5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4.png"/><Relationship Id="rId2" Type="http://schemas.openxmlformats.org/officeDocument/2006/relationships/image" Target="../media/image2833.jpeg"/><Relationship Id="rId1" Type="http://schemas.openxmlformats.org/officeDocument/2006/relationships/slideLayout" Target="../slideLayouts/slideLayout5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6.png"/><Relationship Id="rId2" Type="http://schemas.openxmlformats.org/officeDocument/2006/relationships/image" Target="../media/image2835.png"/><Relationship Id="rId1" Type="http://schemas.openxmlformats.org/officeDocument/2006/relationships/slideLayout" Target="../slideLayouts/slideLayout5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8.png"/><Relationship Id="rId2" Type="http://schemas.openxmlformats.org/officeDocument/2006/relationships/image" Target="../media/image2837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45.png"/><Relationship Id="rId3" Type="http://schemas.openxmlformats.org/officeDocument/2006/relationships/image" Target="../media/image2840.png"/><Relationship Id="rId7" Type="http://schemas.openxmlformats.org/officeDocument/2006/relationships/image" Target="../media/image2844.png"/><Relationship Id="rId2" Type="http://schemas.openxmlformats.org/officeDocument/2006/relationships/image" Target="../media/image283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43.png"/><Relationship Id="rId5" Type="http://schemas.openxmlformats.org/officeDocument/2006/relationships/image" Target="../media/image2842.png"/><Relationship Id="rId4" Type="http://schemas.openxmlformats.org/officeDocument/2006/relationships/image" Target="../media/image2841.png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46.png"/><Relationship Id="rId1" Type="http://schemas.openxmlformats.org/officeDocument/2006/relationships/slideLayout" Target="../slideLayouts/slideLayout5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8.jpeg"/><Relationship Id="rId2" Type="http://schemas.openxmlformats.org/officeDocument/2006/relationships/image" Target="../media/image284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849.png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56.png"/><Relationship Id="rId3" Type="http://schemas.openxmlformats.org/officeDocument/2006/relationships/image" Target="../media/image2851.png"/><Relationship Id="rId7" Type="http://schemas.openxmlformats.org/officeDocument/2006/relationships/image" Target="../media/image2855.png"/><Relationship Id="rId2" Type="http://schemas.openxmlformats.org/officeDocument/2006/relationships/image" Target="../media/image285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54.png"/><Relationship Id="rId5" Type="http://schemas.openxmlformats.org/officeDocument/2006/relationships/image" Target="../media/image2853.png"/><Relationship Id="rId4" Type="http://schemas.openxmlformats.org/officeDocument/2006/relationships/image" Target="../media/image2852.png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57.png"/><Relationship Id="rId1" Type="http://schemas.openxmlformats.org/officeDocument/2006/relationships/slideLayout" Target="../slideLayouts/slideLayout5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59.png"/><Relationship Id="rId2" Type="http://schemas.openxmlformats.org/officeDocument/2006/relationships/image" Target="../media/image2858.png"/><Relationship Id="rId1" Type="http://schemas.openxmlformats.org/officeDocument/2006/relationships/slideLayout" Target="../slideLayouts/slideLayout5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1.png"/><Relationship Id="rId2" Type="http://schemas.openxmlformats.org/officeDocument/2006/relationships/image" Target="../media/image2860.pn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6.png"/><Relationship Id="rId1" Type="http://schemas.openxmlformats.org/officeDocument/2006/relationships/slideLayout" Target="../slideLayouts/slideLayout5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3.png"/><Relationship Id="rId2" Type="http://schemas.openxmlformats.org/officeDocument/2006/relationships/image" Target="../media/image286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865.png"/><Relationship Id="rId4" Type="http://schemas.openxmlformats.org/officeDocument/2006/relationships/image" Target="../media/image2864.png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72.png"/><Relationship Id="rId13" Type="http://schemas.openxmlformats.org/officeDocument/2006/relationships/image" Target="../media/image2877.png"/><Relationship Id="rId18" Type="http://schemas.openxmlformats.org/officeDocument/2006/relationships/image" Target="../media/image2882.png"/><Relationship Id="rId3" Type="http://schemas.openxmlformats.org/officeDocument/2006/relationships/image" Target="../media/image2867.png"/><Relationship Id="rId21" Type="http://schemas.openxmlformats.org/officeDocument/2006/relationships/image" Target="../media/image2885.png"/><Relationship Id="rId7" Type="http://schemas.openxmlformats.org/officeDocument/2006/relationships/image" Target="../media/image2871.png"/><Relationship Id="rId12" Type="http://schemas.openxmlformats.org/officeDocument/2006/relationships/image" Target="../media/image2876.png"/><Relationship Id="rId17" Type="http://schemas.openxmlformats.org/officeDocument/2006/relationships/image" Target="../media/image2881.png"/><Relationship Id="rId2" Type="http://schemas.openxmlformats.org/officeDocument/2006/relationships/image" Target="../media/image2866.png"/><Relationship Id="rId16" Type="http://schemas.openxmlformats.org/officeDocument/2006/relationships/image" Target="../media/image2880.png"/><Relationship Id="rId20" Type="http://schemas.openxmlformats.org/officeDocument/2006/relationships/image" Target="../media/image288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70.png"/><Relationship Id="rId11" Type="http://schemas.openxmlformats.org/officeDocument/2006/relationships/image" Target="../media/image2875.png"/><Relationship Id="rId5" Type="http://schemas.openxmlformats.org/officeDocument/2006/relationships/image" Target="../media/image2869.png"/><Relationship Id="rId15" Type="http://schemas.openxmlformats.org/officeDocument/2006/relationships/image" Target="../media/image2879.png"/><Relationship Id="rId10" Type="http://schemas.openxmlformats.org/officeDocument/2006/relationships/image" Target="../media/image2874.png"/><Relationship Id="rId19" Type="http://schemas.openxmlformats.org/officeDocument/2006/relationships/image" Target="../media/image2883.png"/><Relationship Id="rId4" Type="http://schemas.openxmlformats.org/officeDocument/2006/relationships/image" Target="../media/image2868.png"/><Relationship Id="rId9" Type="http://schemas.openxmlformats.org/officeDocument/2006/relationships/image" Target="../media/image2873.png"/><Relationship Id="rId14" Type="http://schemas.openxmlformats.org/officeDocument/2006/relationships/image" Target="../media/image2878.png"/><Relationship Id="rId22" Type="http://schemas.openxmlformats.org/officeDocument/2006/relationships/image" Target="../media/image2886.png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93.png"/><Relationship Id="rId13" Type="http://schemas.openxmlformats.org/officeDocument/2006/relationships/image" Target="../media/image2898.png"/><Relationship Id="rId3" Type="http://schemas.openxmlformats.org/officeDocument/2006/relationships/image" Target="../media/image2888.png"/><Relationship Id="rId7" Type="http://schemas.openxmlformats.org/officeDocument/2006/relationships/image" Target="../media/image2892.png"/><Relationship Id="rId12" Type="http://schemas.openxmlformats.org/officeDocument/2006/relationships/image" Target="../media/image2897.png"/><Relationship Id="rId2" Type="http://schemas.openxmlformats.org/officeDocument/2006/relationships/image" Target="../media/image288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91.png"/><Relationship Id="rId11" Type="http://schemas.openxmlformats.org/officeDocument/2006/relationships/image" Target="../media/image2896.png"/><Relationship Id="rId5" Type="http://schemas.openxmlformats.org/officeDocument/2006/relationships/image" Target="../media/image2890.png"/><Relationship Id="rId10" Type="http://schemas.openxmlformats.org/officeDocument/2006/relationships/image" Target="../media/image2895.png"/><Relationship Id="rId4" Type="http://schemas.openxmlformats.org/officeDocument/2006/relationships/image" Target="../media/image2889.png"/><Relationship Id="rId9" Type="http://schemas.openxmlformats.org/officeDocument/2006/relationships/image" Target="../media/image2894.png"/><Relationship Id="rId14" Type="http://schemas.openxmlformats.org/officeDocument/2006/relationships/image" Target="../media/image2899.png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1.png"/><Relationship Id="rId2" Type="http://schemas.openxmlformats.org/officeDocument/2006/relationships/image" Target="../media/image2900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903.png"/><Relationship Id="rId4" Type="http://schemas.openxmlformats.org/officeDocument/2006/relationships/image" Target="../media/image2902.png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5.png"/><Relationship Id="rId2" Type="http://schemas.openxmlformats.org/officeDocument/2006/relationships/image" Target="../media/image2904.png"/><Relationship Id="rId1" Type="http://schemas.openxmlformats.org/officeDocument/2006/relationships/slideLayout" Target="../slideLayouts/slideLayout5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7.png"/><Relationship Id="rId2" Type="http://schemas.openxmlformats.org/officeDocument/2006/relationships/image" Target="../media/image290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909.png"/><Relationship Id="rId4" Type="http://schemas.openxmlformats.org/officeDocument/2006/relationships/image" Target="../media/image2908.png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1.png"/><Relationship Id="rId2" Type="http://schemas.openxmlformats.org/officeDocument/2006/relationships/image" Target="../media/image291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12.png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4.png"/><Relationship Id="rId2" Type="http://schemas.openxmlformats.org/officeDocument/2006/relationships/image" Target="../media/image2913.png"/><Relationship Id="rId1" Type="http://schemas.openxmlformats.org/officeDocument/2006/relationships/slideLayout" Target="../slideLayouts/slideLayout5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8.png"/><Relationship Id="rId18" Type="http://schemas.openxmlformats.org/officeDocument/2006/relationships/image" Target="../media/image823.png"/><Relationship Id="rId26" Type="http://schemas.openxmlformats.org/officeDocument/2006/relationships/image" Target="../media/image831.png"/><Relationship Id="rId39" Type="http://schemas.openxmlformats.org/officeDocument/2006/relationships/image" Target="../media/image844.png"/><Relationship Id="rId3" Type="http://schemas.openxmlformats.org/officeDocument/2006/relationships/image" Target="../media/image808.png"/><Relationship Id="rId21" Type="http://schemas.openxmlformats.org/officeDocument/2006/relationships/image" Target="../media/image826.png"/><Relationship Id="rId34" Type="http://schemas.openxmlformats.org/officeDocument/2006/relationships/image" Target="../media/image839.png"/><Relationship Id="rId42" Type="http://schemas.openxmlformats.org/officeDocument/2006/relationships/image" Target="../media/image847.png"/><Relationship Id="rId47" Type="http://schemas.openxmlformats.org/officeDocument/2006/relationships/image" Target="../media/image852.png"/><Relationship Id="rId7" Type="http://schemas.openxmlformats.org/officeDocument/2006/relationships/image" Target="../media/image812.png"/><Relationship Id="rId12" Type="http://schemas.openxmlformats.org/officeDocument/2006/relationships/image" Target="../media/image817.png"/><Relationship Id="rId17" Type="http://schemas.openxmlformats.org/officeDocument/2006/relationships/image" Target="../media/image822.png"/><Relationship Id="rId25" Type="http://schemas.openxmlformats.org/officeDocument/2006/relationships/image" Target="../media/image830.png"/><Relationship Id="rId33" Type="http://schemas.openxmlformats.org/officeDocument/2006/relationships/image" Target="../media/image838.png"/><Relationship Id="rId38" Type="http://schemas.openxmlformats.org/officeDocument/2006/relationships/image" Target="../media/image843.png"/><Relationship Id="rId46" Type="http://schemas.openxmlformats.org/officeDocument/2006/relationships/image" Target="../media/image851.png"/><Relationship Id="rId2" Type="http://schemas.openxmlformats.org/officeDocument/2006/relationships/image" Target="../media/image807.png"/><Relationship Id="rId16" Type="http://schemas.openxmlformats.org/officeDocument/2006/relationships/image" Target="../media/image821.png"/><Relationship Id="rId20" Type="http://schemas.openxmlformats.org/officeDocument/2006/relationships/image" Target="../media/image825.png"/><Relationship Id="rId29" Type="http://schemas.openxmlformats.org/officeDocument/2006/relationships/image" Target="../media/image834.png"/><Relationship Id="rId41" Type="http://schemas.openxmlformats.org/officeDocument/2006/relationships/image" Target="../media/image8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11.png"/><Relationship Id="rId11" Type="http://schemas.openxmlformats.org/officeDocument/2006/relationships/image" Target="../media/image816.png"/><Relationship Id="rId24" Type="http://schemas.openxmlformats.org/officeDocument/2006/relationships/image" Target="../media/image829.png"/><Relationship Id="rId32" Type="http://schemas.openxmlformats.org/officeDocument/2006/relationships/image" Target="../media/image837.png"/><Relationship Id="rId37" Type="http://schemas.openxmlformats.org/officeDocument/2006/relationships/image" Target="../media/image842.png"/><Relationship Id="rId40" Type="http://schemas.openxmlformats.org/officeDocument/2006/relationships/image" Target="../media/image845.png"/><Relationship Id="rId45" Type="http://schemas.openxmlformats.org/officeDocument/2006/relationships/image" Target="../media/image850.png"/><Relationship Id="rId5" Type="http://schemas.openxmlformats.org/officeDocument/2006/relationships/image" Target="../media/image810.png"/><Relationship Id="rId15" Type="http://schemas.openxmlformats.org/officeDocument/2006/relationships/image" Target="../media/image820.png"/><Relationship Id="rId23" Type="http://schemas.openxmlformats.org/officeDocument/2006/relationships/image" Target="../media/image828.png"/><Relationship Id="rId28" Type="http://schemas.openxmlformats.org/officeDocument/2006/relationships/image" Target="../media/image833.png"/><Relationship Id="rId36" Type="http://schemas.openxmlformats.org/officeDocument/2006/relationships/image" Target="../media/image841.png"/><Relationship Id="rId49" Type="http://schemas.openxmlformats.org/officeDocument/2006/relationships/image" Target="../media/image854.png"/><Relationship Id="rId10" Type="http://schemas.openxmlformats.org/officeDocument/2006/relationships/image" Target="../media/image815.png"/><Relationship Id="rId19" Type="http://schemas.openxmlformats.org/officeDocument/2006/relationships/image" Target="../media/image824.png"/><Relationship Id="rId31" Type="http://schemas.openxmlformats.org/officeDocument/2006/relationships/image" Target="../media/image836.png"/><Relationship Id="rId44" Type="http://schemas.openxmlformats.org/officeDocument/2006/relationships/image" Target="../media/image849.png"/><Relationship Id="rId4" Type="http://schemas.openxmlformats.org/officeDocument/2006/relationships/image" Target="../media/image809.png"/><Relationship Id="rId9" Type="http://schemas.openxmlformats.org/officeDocument/2006/relationships/image" Target="../media/image814.png"/><Relationship Id="rId14" Type="http://schemas.openxmlformats.org/officeDocument/2006/relationships/image" Target="../media/image819.png"/><Relationship Id="rId22" Type="http://schemas.openxmlformats.org/officeDocument/2006/relationships/image" Target="../media/image827.png"/><Relationship Id="rId27" Type="http://schemas.openxmlformats.org/officeDocument/2006/relationships/image" Target="../media/image832.png"/><Relationship Id="rId30" Type="http://schemas.openxmlformats.org/officeDocument/2006/relationships/image" Target="../media/image835.png"/><Relationship Id="rId35" Type="http://schemas.openxmlformats.org/officeDocument/2006/relationships/image" Target="../media/image840.png"/><Relationship Id="rId43" Type="http://schemas.openxmlformats.org/officeDocument/2006/relationships/image" Target="../media/image848.png"/><Relationship Id="rId48" Type="http://schemas.openxmlformats.org/officeDocument/2006/relationships/image" Target="../media/image853.png"/><Relationship Id="rId8" Type="http://schemas.openxmlformats.org/officeDocument/2006/relationships/image" Target="../media/image813.png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6.png"/><Relationship Id="rId2" Type="http://schemas.openxmlformats.org/officeDocument/2006/relationships/image" Target="../media/image291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17.png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9.png"/><Relationship Id="rId2" Type="http://schemas.openxmlformats.org/officeDocument/2006/relationships/image" Target="../media/image2918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921.png"/><Relationship Id="rId4" Type="http://schemas.openxmlformats.org/officeDocument/2006/relationships/image" Target="../media/image2920.png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3.png"/><Relationship Id="rId2" Type="http://schemas.openxmlformats.org/officeDocument/2006/relationships/image" Target="../media/image2922.png"/><Relationship Id="rId1" Type="http://schemas.openxmlformats.org/officeDocument/2006/relationships/slideLayout" Target="../slideLayouts/slideLayout5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5.png"/><Relationship Id="rId2" Type="http://schemas.openxmlformats.org/officeDocument/2006/relationships/image" Target="../media/image2924.png"/><Relationship Id="rId1" Type="http://schemas.openxmlformats.org/officeDocument/2006/relationships/slideLayout" Target="../slideLayouts/slideLayout5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26.png"/><Relationship Id="rId1" Type="http://schemas.openxmlformats.org/officeDocument/2006/relationships/slideLayout" Target="../slideLayouts/slideLayout5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8.png"/><Relationship Id="rId2" Type="http://schemas.openxmlformats.org/officeDocument/2006/relationships/image" Target="../media/image292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29.png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1.png"/><Relationship Id="rId2" Type="http://schemas.openxmlformats.org/officeDocument/2006/relationships/image" Target="../media/image2930.png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6.png"/><Relationship Id="rId18" Type="http://schemas.openxmlformats.org/officeDocument/2006/relationships/image" Target="../media/image871.png"/><Relationship Id="rId26" Type="http://schemas.openxmlformats.org/officeDocument/2006/relationships/image" Target="../media/image879.png"/><Relationship Id="rId39" Type="http://schemas.openxmlformats.org/officeDocument/2006/relationships/image" Target="../media/image892.png"/><Relationship Id="rId3" Type="http://schemas.openxmlformats.org/officeDocument/2006/relationships/image" Target="../media/image856.png"/><Relationship Id="rId21" Type="http://schemas.openxmlformats.org/officeDocument/2006/relationships/image" Target="../media/image874.png"/><Relationship Id="rId34" Type="http://schemas.openxmlformats.org/officeDocument/2006/relationships/image" Target="../media/image887.png"/><Relationship Id="rId42" Type="http://schemas.openxmlformats.org/officeDocument/2006/relationships/image" Target="../media/image895.png"/><Relationship Id="rId47" Type="http://schemas.openxmlformats.org/officeDocument/2006/relationships/image" Target="../media/image900.png"/><Relationship Id="rId50" Type="http://schemas.openxmlformats.org/officeDocument/2006/relationships/image" Target="../media/image903.png"/><Relationship Id="rId7" Type="http://schemas.openxmlformats.org/officeDocument/2006/relationships/image" Target="../media/image860.png"/><Relationship Id="rId12" Type="http://schemas.openxmlformats.org/officeDocument/2006/relationships/image" Target="../media/image865.png"/><Relationship Id="rId17" Type="http://schemas.openxmlformats.org/officeDocument/2006/relationships/image" Target="../media/image870.png"/><Relationship Id="rId25" Type="http://schemas.openxmlformats.org/officeDocument/2006/relationships/image" Target="../media/image878.png"/><Relationship Id="rId33" Type="http://schemas.openxmlformats.org/officeDocument/2006/relationships/image" Target="../media/image886.png"/><Relationship Id="rId38" Type="http://schemas.openxmlformats.org/officeDocument/2006/relationships/image" Target="../media/image891.png"/><Relationship Id="rId46" Type="http://schemas.openxmlformats.org/officeDocument/2006/relationships/image" Target="../media/image899.png"/><Relationship Id="rId2" Type="http://schemas.openxmlformats.org/officeDocument/2006/relationships/image" Target="../media/image855.png"/><Relationship Id="rId16" Type="http://schemas.openxmlformats.org/officeDocument/2006/relationships/image" Target="../media/image869.png"/><Relationship Id="rId20" Type="http://schemas.openxmlformats.org/officeDocument/2006/relationships/image" Target="../media/image873.png"/><Relationship Id="rId29" Type="http://schemas.openxmlformats.org/officeDocument/2006/relationships/image" Target="../media/image882.png"/><Relationship Id="rId41" Type="http://schemas.openxmlformats.org/officeDocument/2006/relationships/image" Target="../media/image89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59.png"/><Relationship Id="rId11" Type="http://schemas.openxmlformats.org/officeDocument/2006/relationships/image" Target="../media/image864.png"/><Relationship Id="rId24" Type="http://schemas.openxmlformats.org/officeDocument/2006/relationships/image" Target="../media/image877.png"/><Relationship Id="rId32" Type="http://schemas.openxmlformats.org/officeDocument/2006/relationships/image" Target="../media/image885.png"/><Relationship Id="rId37" Type="http://schemas.openxmlformats.org/officeDocument/2006/relationships/image" Target="../media/image890.png"/><Relationship Id="rId40" Type="http://schemas.openxmlformats.org/officeDocument/2006/relationships/image" Target="../media/image893.png"/><Relationship Id="rId45" Type="http://schemas.openxmlformats.org/officeDocument/2006/relationships/image" Target="../media/image898.png"/><Relationship Id="rId5" Type="http://schemas.openxmlformats.org/officeDocument/2006/relationships/image" Target="../media/image858.png"/><Relationship Id="rId15" Type="http://schemas.openxmlformats.org/officeDocument/2006/relationships/image" Target="../media/image868.png"/><Relationship Id="rId23" Type="http://schemas.openxmlformats.org/officeDocument/2006/relationships/image" Target="../media/image876.png"/><Relationship Id="rId28" Type="http://schemas.openxmlformats.org/officeDocument/2006/relationships/image" Target="../media/image881.png"/><Relationship Id="rId36" Type="http://schemas.openxmlformats.org/officeDocument/2006/relationships/image" Target="../media/image889.png"/><Relationship Id="rId49" Type="http://schemas.openxmlformats.org/officeDocument/2006/relationships/image" Target="../media/image902.png"/><Relationship Id="rId10" Type="http://schemas.openxmlformats.org/officeDocument/2006/relationships/image" Target="../media/image863.png"/><Relationship Id="rId19" Type="http://schemas.openxmlformats.org/officeDocument/2006/relationships/image" Target="../media/image872.png"/><Relationship Id="rId31" Type="http://schemas.openxmlformats.org/officeDocument/2006/relationships/image" Target="../media/image884.png"/><Relationship Id="rId44" Type="http://schemas.openxmlformats.org/officeDocument/2006/relationships/image" Target="../media/image897.png"/><Relationship Id="rId52" Type="http://schemas.openxmlformats.org/officeDocument/2006/relationships/image" Target="../media/image905.png"/><Relationship Id="rId4" Type="http://schemas.openxmlformats.org/officeDocument/2006/relationships/image" Target="../media/image857.png"/><Relationship Id="rId9" Type="http://schemas.openxmlformats.org/officeDocument/2006/relationships/image" Target="../media/image862.png"/><Relationship Id="rId14" Type="http://schemas.openxmlformats.org/officeDocument/2006/relationships/image" Target="../media/image867.png"/><Relationship Id="rId22" Type="http://schemas.openxmlformats.org/officeDocument/2006/relationships/image" Target="../media/image875.png"/><Relationship Id="rId27" Type="http://schemas.openxmlformats.org/officeDocument/2006/relationships/image" Target="../media/image880.png"/><Relationship Id="rId30" Type="http://schemas.openxmlformats.org/officeDocument/2006/relationships/image" Target="../media/image883.png"/><Relationship Id="rId35" Type="http://schemas.openxmlformats.org/officeDocument/2006/relationships/image" Target="../media/image888.png"/><Relationship Id="rId43" Type="http://schemas.openxmlformats.org/officeDocument/2006/relationships/image" Target="../media/image896.png"/><Relationship Id="rId48" Type="http://schemas.openxmlformats.org/officeDocument/2006/relationships/image" Target="../media/image901.png"/><Relationship Id="rId8" Type="http://schemas.openxmlformats.org/officeDocument/2006/relationships/image" Target="../media/image861.png"/><Relationship Id="rId51" Type="http://schemas.openxmlformats.org/officeDocument/2006/relationships/image" Target="../media/image904.png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2.png"/><Relationship Id="rId1" Type="http://schemas.openxmlformats.org/officeDocument/2006/relationships/slideLayout" Target="../slideLayouts/slideLayout5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3.png"/><Relationship Id="rId1" Type="http://schemas.openxmlformats.org/officeDocument/2006/relationships/slideLayout" Target="../slideLayouts/slideLayout5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5.png"/><Relationship Id="rId2" Type="http://schemas.openxmlformats.org/officeDocument/2006/relationships/image" Target="../media/image293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36.png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7.png"/><Relationship Id="rId1" Type="http://schemas.openxmlformats.org/officeDocument/2006/relationships/slideLayout" Target="../slideLayouts/slideLayout5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8.png"/><Relationship Id="rId1" Type="http://schemas.openxmlformats.org/officeDocument/2006/relationships/slideLayout" Target="../slideLayouts/slideLayout5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0.png"/><Relationship Id="rId2" Type="http://schemas.openxmlformats.org/officeDocument/2006/relationships/image" Target="../media/image293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41.png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42.png"/><Relationship Id="rId1" Type="http://schemas.openxmlformats.org/officeDocument/2006/relationships/slideLayout" Target="../slideLayouts/slideLayout5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4.png"/><Relationship Id="rId2" Type="http://schemas.openxmlformats.org/officeDocument/2006/relationships/image" Target="../media/image294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45.png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7.png"/><Relationship Id="rId2" Type="http://schemas.openxmlformats.org/officeDocument/2006/relationships/image" Target="../media/image2946.png"/><Relationship Id="rId1" Type="http://schemas.openxmlformats.org/officeDocument/2006/relationships/slideLayout" Target="../slideLayouts/slideLayout5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9.png"/><Relationship Id="rId2" Type="http://schemas.openxmlformats.org/officeDocument/2006/relationships/image" Target="../media/image2948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951.png"/><Relationship Id="rId4" Type="http://schemas.openxmlformats.org/officeDocument/2006/relationships/image" Target="../media/image2950.png"/></Relationships>
</file>

<file path=ppt/slides/_rels/slide2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58.png"/><Relationship Id="rId13" Type="http://schemas.openxmlformats.org/officeDocument/2006/relationships/image" Target="../media/image2963.png"/><Relationship Id="rId18" Type="http://schemas.openxmlformats.org/officeDocument/2006/relationships/image" Target="../media/image2968.png"/><Relationship Id="rId3" Type="http://schemas.openxmlformats.org/officeDocument/2006/relationships/image" Target="../media/image2953.png"/><Relationship Id="rId21" Type="http://schemas.openxmlformats.org/officeDocument/2006/relationships/image" Target="../media/image2971.png"/><Relationship Id="rId7" Type="http://schemas.openxmlformats.org/officeDocument/2006/relationships/image" Target="../media/image2957.png"/><Relationship Id="rId12" Type="http://schemas.openxmlformats.org/officeDocument/2006/relationships/image" Target="../media/image2962.png"/><Relationship Id="rId17" Type="http://schemas.openxmlformats.org/officeDocument/2006/relationships/image" Target="../media/image2967.png"/><Relationship Id="rId25" Type="http://schemas.openxmlformats.org/officeDocument/2006/relationships/image" Target="../media/image2975.png"/><Relationship Id="rId2" Type="http://schemas.openxmlformats.org/officeDocument/2006/relationships/image" Target="../media/image2952.png"/><Relationship Id="rId16" Type="http://schemas.openxmlformats.org/officeDocument/2006/relationships/image" Target="../media/image2966.png"/><Relationship Id="rId20" Type="http://schemas.openxmlformats.org/officeDocument/2006/relationships/image" Target="../media/image297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56.png"/><Relationship Id="rId11" Type="http://schemas.openxmlformats.org/officeDocument/2006/relationships/image" Target="../media/image2961.png"/><Relationship Id="rId24" Type="http://schemas.openxmlformats.org/officeDocument/2006/relationships/image" Target="../media/image2974.png"/><Relationship Id="rId5" Type="http://schemas.openxmlformats.org/officeDocument/2006/relationships/image" Target="../media/image2955.png"/><Relationship Id="rId15" Type="http://schemas.openxmlformats.org/officeDocument/2006/relationships/image" Target="../media/image2965.png"/><Relationship Id="rId23" Type="http://schemas.openxmlformats.org/officeDocument/2006/relationships/image" Target="../media/image2973.png"/><Relationship Id="rId10" Type="http://schemas.openxmlformats.org/officeDocument/2006/relationships/image" Target="../media/image2960.png"/><Relationship Id="rId19" Type="http://schemas.openxmlformats.org/officeDocument/2006/relationships/image" Target="../media/image2969.png"/><Relationship Id="rId4" Type="http://schemas.openxmlformats.org/officeDocument/2006/relationships/image" Target="../media/image2954.png"/><Relationship Id="rId9" Type="http://schemas.openxmlformats.org/officeDocument/2006/relationships/image" Target="../media/image2959.png"/><Relationship Id="rId14" Type="http://schemas.openxmlformats.org/officeDocument/2006/relationships/image" Target="../media/image2964.png"/><Relationship Id="rId22" Type="http://schemas.openxmlformats.org/officeDocument/2006/relationships/image" Target="../media/image2972.png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6.png"/><Relationship Id="rId1" Type="http://schemas.openxmlformats.org/officeDocument/2006/relationships/slideLayout" Target="../slideLayouts/slideLayout5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8.png"/><Relationship Id="rId2" Type="http://schemas.openxmlformats.org/officeDocument/2006/relationships/image" Target="../media/image297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81.jpeg"/><Relationship Id="rId5" Type="http://schemas.openxmlformats.org/officeDocument/2006/relationships/image" Target="../media/image2980.jpeg"/><Relationship Id="rId4" Type="http://schemas.openxmlformats.org/officeDocument/2006/relationships/image" Target="../media/image2979.png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3.jpeg"/><Relationship Id="rId2" Type="http://schemas.openxmlformats.org/officeDocument/2006/relationships/image" Target="../media/image2982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84.png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6.png"/><Relationship Id="rId2" Type="http://schemas.openxmlformats.org/officeDocument/2006/relationships/image" Target="../media/image2985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988.png"/><Relationship Id="rId4" Type="http://schemas.openxmlformats.org/officeDocument/2006/relationships/image" Target="../media/image2987.png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0.png"/><Relationship Id="rId2" Type="http://schemas.openxmlformats.org/officeDocument/2006/relationships/image" Target="../media/image298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45.png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91.png"/><Relationship Id="rId1" Type="http://schemas.openxmlformats.org/officeDocument/2006/relationships/slideLayout" Target="../slideLayouts/slideLayout5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3.png"/><Relationship Id="rId2" Type="http://schemas.openxmlformats.org/officeDocument/2006/relationships/image" Target="../media/image299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94.png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95.png"/><Relationship Id="rId1" Type="http://schemas.openxmlformats.org/officeDocument/2006/relationships/slideLayout" Target="../slideLayouts/slideLayout5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7.png"/><Relationship Id="rId2" Type="http://schemas.openxmlformats.org/officeDocument/2006/relationships/image" Target="../media/image299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999.png"/><Relationship Id="rId4" Type="http://schemas.openxmlformats.org/officeDocument/2006/relationships/image" Target="../media/image2998.png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1.png"/><Relationship Id="rId2" Type="http://schemas.openxmlformats.org/officeDocument/2006/relationships/image" Target="../media/image3000.png"/><Relationship Id="rId1" Type="http://schemas.openxmlformats.org/officeDocument/2006/relationships/slideLayout" Target="../slideLayouts/slideLayout5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5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0alex.ru/abc2c11.html" TargetMode="External"/><Relationship Id="rId2" Type="http://schemas.openxmlformats.org/officeDocument/2006/relationships/hyperlink" Target="http://met-/" TargetMode="External"/><Relationship Id="rId1" Type="http://schemas.openxmlformats.org/officeDocument/2006/relationships/slideLayout" Target="../slideLayouts/slideLayout5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as.ru/win/db/show_per.asp?P=.id-" TargetMode="External"/><Relationship Id="rId2" Type="http://schemas.openxmlformats.org/officeDocument/2006/relationships/hyperlink" Target="http://www.ras.ru/win/db/" TargetMode="External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viam.ru/public/files/2011/2011-205926.pdf" TargetMode="Externa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hyschem.chimfak.rsu.ru/" TargetMode="External"/><Relationship Id="rId2" Type="http://schemas.openxmlformats.org/officeDocument/2006/relationships/hyperlink" Target="http://www.nd.m-necropol.ru/gulyaev-" TargetMode="External"/><Relationship Id="rId1" Type="http://schemas.openxmlformats.org/officeDocument/2006/relationships/slideLayout" Target="../slideLayouts/slideLayout5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hyperlink" Target="http://conf.mirea.ru/CD2014/pdf/p3/20.pdf" TargetMode="External"/><Relationship Id="rId1" Type="http://schemas.openxmlformats.org/officeDocument/2006/relationships/slideLayout" Target="../slideLayouts/slideLayout5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eople.su/76323" TargetMode="External"/><Relationship Id="rId2" Type="http://schemas.openxmlformats.org/officeDocument/2006/relationships/hyperlink" Target="http://www.soprotmat.ru/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ras.ru/" TargetMode="External"/><Relationship Id="rId5" Type="http://schemas.openxmlformats.org/officeDocument/2006/relationships/hyperlink" Target="http://www.ras.ru/win/db/" TargetMode="External"/><Relationship Id="rId4" Type="http://schemas.openxmlformats.org/officeDocument/2006/relationships/hyperlink" Target="http://bib.convdocs.org/v6742" TargetMode="Externa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s.ru/win/db/" TargetMode="Externa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hyperlink" Target="http://metallicheckiy-portal.ru/articles/zashita_ot_korrozii_metalla/" TargetMode="External"/><Relationship Id="rId2" Type="http://schemas.openxmlformats.org/officeDocument/2006/relationships/hyperlink" Target="http://libraryno.ru/materialog/" TargetMode="External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modificator.ru/" TargetMode="Externa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world.com.ua/" TargetMode="External"/><Relationship Id="rId2" Type="http://schemas.openxmlformats.org/officeDocument/2006/relationships/hyperlink" Target="http://www.amerest.ru/redkozemelnye-metally/modifitsirovanie-martensitnoy-stali.php" TargetMode="External"/><Relationship Id="rId1" Type="http://schemas.openxmlformats.org/officeDocument/2006/relationships/slideLayout" Target="../slideLayouts/slideLayout5.xml"/><Relationship Id="rId5" Type="http://schemas.openxmlformats.org/officeDocument/2006/relationships/hyperlink" Target="http://misistlp.ru/wp-content/uploads/2015/11/85" TargetMode="External"/><Relationship Id="rId4" Type="http://schemas.openxmlformats.org/officeDocument/2006/relationships/hyperlink" Target="http://www.ras.ru/win/db/" TargetMode="Externa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idus.ru/news/183018" TargetMode="External"/><Relationship Id="rId1" Type="http://schemas.openxmlformats.org/officeDocument/2006/relationships/slideLayout" Target="../slideLayouts/slideLayout5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hyperlink" Target="http://viam-/" TargetMode="External"/><Relationship Id="rId2" Type="http://schemas.openxmlformats.org/officeDocument/2006/relationships/hyperlink" Target="http://slonimsmc.grodno.by/museum/Histori%20med/Belarus/Ludi/Sniadeckis.htm" TargetMode="External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ras.ru/win/db/show_" TargetMode="External"/></Relationships>
</file>

<file path=ppt/slides/_rels/slide29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alamy.com/stock-photo-antoine-alexandre-brutus-bussy-1794-1882-french-chemist-89075192" TargetMode="External"/><Relationship Id="rId3" Type="http://schemas.openxmlformats.org/officeDocument/2006/relationships/hyperlink" Target="http://docplayer.ru/64634875-Hisaeva-zemfira-fanilovna-povyshenie-stoykosti-metalla-pechnyh-trub-k-" TargetMode="External"/><Relationship Id="rId7" Type="http://schemas.openxmlformats.org/officeDocument/2006/relationships/hyperlink" Target="http://www.fagersta-stainless.se/en/about-us/history/" TargetMode="External"/><Relationship Id="rId2" Type="http://schemas.openxmlformats.org/officeDocument/2006/relationships/hyperlink" Target="http://www.nanoindustry.su/journal/article/1831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imash.ru/about/schools/school-hruwev/" TargetMode="External"/><Relationship Id="rId5" Type="http://schemas.openxmlformats.org/officeDocument/2006/relationships/hyperlink" Target="http://www.ras.ru/win/db/" TargetMode="External"/><Relationship Id="rId4" Type="http://schemas.openxmlformats.org/officeDocument/2006/relationships/hyperlink" Target="http://www.krugosvet.ru/enc/" TargetMode="External"/></Relationships>
</file>

<file path=ppt/slides/_rels/slide295.xml.rels><?xml version="1.0" encoding="UTF-8" standalone="yes"?>
<Relationships xmlns="http://schemas.openxmlformats.org/package/2006/relationships"><Relationship Id="rId8" Type="http://schemas.openxmlformats.org/officeDocument/2006/relationships/hyperlink" Target="http://earlyaviators.com/erockhu1.htm" TargetMode="External"/><Relationship Id="rId3" Type="http://schemas.openxmlformats.org/officeDocument/2006/relationships/hyperlink" Target="http://resources.huygens.knaw.nl/bwn1880-" TargetMode="External"/><Relationship Id="rId7" Type="http://schemas.openxmlformats.org/officeDocument/2006/relationships/hyperlink" Target="http://www.nasonline.org/publications/" TargetMode="External"/><Relationship Id="rId2" Type="http://schemas.openxmlformats.org/officeDocument/2006/relationships/hyperlink" Target="http://www.wkm.mw.tum.de/en/history/bauschinger-johann/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gracesguide.co.uk/David_Kirkaldy_(1820-1897)" TargetMode="External"/><Relationship Id="rId5" Type="http://schemas.openxmlformats.org/officeDocument/2006/relationships/hyperlink" Target="http://www.labtesting.com/resources/testing-methods/charpy-" TargetMode="External"/><Relationship Id="rId10" Type="http://schemas.openxmlformats.org/officeDocument/2006/relationships/hyperlink" Target="http://www.geni.com/people/Johan-August-" TargetMode="External"/><Relationship Id="rId4" Type="http://schemas.openxmlformats.org/officeDocument/2006/relationships/hyperlink" Target="http://www.labtesting.com/resources/testing-methods/charpy-v-notch-impact-testing-history-process/" TargetMode="External"/><Relationship Id="rId9" Type="http://schemas.openxmlformats.org/officeDocument/2006/relationships/hyperlink" Target="http://www.britannica.com/biography/Jean-Perronet" TargetMode="Externa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hyperlink" Target="http://starhuttech.blogspot/" TargetMode="External"/><Relationship Id="rId2" Type="http://schemas.openxmlformats.org/officeDocument/2006/relationships/hyperlink" Target="http://www/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shore-durometer-/" TargetMode="External"/><Relationship Id="rId5" Type="http://schemas.openxmlformats.org/officeDocument/2006/relationships/hyperlink" Target="http://www.alustir.com/english/did-you-know/stanley-" TargetMode="External"/><Relationship Id="rId4" Type="http://schemas.openxmlformats.org/officeDocument/2006/relationships/hyperlink" Target="http://www.worldofchemicals.com/462/chemistry-articles/smithson-tennant-discoverer-of-iridium-" TargetMode="Externa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18" Type="http://schemas.openxmlformats.org/officeDocument/2006/relationships/image" Target="../media/image24.png"/><Relationship Id="rId3" Type="http://schemas.openxmlformats.org/officeDocument/2006/relationships/image" Target="../media/image9.png"/><Relationship Id="rId21" Type="http://schemas.openxmlformats.org/officeDocument/2006/relationships/image" Target="../media/image27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image" Target="../media/image23.png"/><Relationship Id="rId25" Type="http://schemas.openxmlformats.org/officeDocument/2006/relationships/image" Target="../media/image31.png"/><Relationship Id="rId2" Type="http://schemas.openxmlformats.org/officeDocument/2006/relationships/image" Target="../media/image8.png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24" Type="http://schemas.openxmlformats.org/officeDocument/2006/relationships/image" Target="../media/image30.png"/><Relationship Id="rId5" Type="http://schemas.openxmlformats.org/officeDocument/2006/relationships/image" Target="../media/image11.png"/><Relationship Id="rId15" Type="http://schemas.openxmlformats.org/officeDocument/2006/relationships/image" Target="../media/image21.png"/><Relationship Id="rId23" Type="http://schemas.openxmlformats.org/officeDocument/2006/relationships/image" Target="../media/image29.png"/><Relationship Id="rId10" Type="http://schemas.openxmlformats.org/officeDocument/2006/relationships/image" Target="../media/image16.png"/><Relationship Id="rId19" Type="http://schemas.openxmlformats.org/officeDocument/2006/relationships/image" Target="../media/image25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7.png"/><Relationship Id="rId18" Type="http://schemas.openxmlformats.org/officeDocument/2006/relationships/image" Target="../media/image922.png"/><Relationship Id="rId26" Type="http://schemas.openxmlformats.org/officeDocument/2006/relationships/image" Target="../media/image930.png"/><Relationship Id="rId39" Type="http://schemas.openxmlformats.org/officeDocument/2006/relationships/image" Target="../media/image943.png"/><Relationship Id="rId21" Type="http://schemas.openxmlformats.org/officeDocument/2006/relationships/image" Target="../media/image925.png"/><Relationship Id="rId34" Type="http://schemas.openxmlformats.org/officeDocument/2006/relationships/image" Target="../media/image938.png"/><Relationship Id="rId42" Type="http://schemas.openxmlformats.org/officeDocument/2006/relationships/image" Target="../media/image946.png"/><Relationship Id="rId47" Type="http://schemas.openxmlformats.org/officeDocument/2006/relationships/image" Target="../media/image951.png"/><Relationship Id="rId50" Type="http://schemas.openxmlformats.org/officeDocument/2006/relationships/image" Target="../media/image954.png"/><Relationship Id="rId55" Type="http://schemas.openxmlformats.org/officeDocument/2006/relationships/image" Target="../media/image959.png"/><Relationship Id="rId63" Type="http://schemas.openxmlformats.org/officeDocument/2006/relationships/image" Target="../media/image967.png"/><Relationship Id="rId68" Type="http://schemas.openxmlformats.org/officeDocument/2006/relationships/image" Target="../media/image972.png"/><Relationship Id="rId76" Type="http://schemas.openxmlformats.org/officeDocument/2006/relationships/image" Target="../media/image980.png"/><Relationship Id="rId84" Type="http://schemas.openxmlformats.org/officeDocument/2006/relationships/image" Target="../media/image988.png"/><Relationship Id="rId7" Type="http://schemas.openxmlformats.org/officeDocument/2006/relationships/image" Target="../media/image911.png"/><Relationship Id="rId71" Type="http://schemas.openxmlformats.org/officeDocument/2006/relationships/image" Target="../media/image975.png"/><Relationship Id="rId2" Type="http://schemas.openxmlformats.org/officeDocument/2006/relationships/image" Target="../media/image906.png"/><Relationship Id="rId16" Type="http://schemas.openxmlformats.org/officeDocument/2006/relationships/image" Target="../media/image920.png"/><Relationship Id="rId29" Type="http://schemas.openxmlformats.org/officeDocument/2006/relationships/image" Target="../media/image933.png"/><Relationship Id="rId11" Type="http://schemas.openxmlformats.org/officeDocument/2006/relationships/image" Target="../media/image915.png"/><Relationship Id="rId24" Type="http://schemas.openxmlformats.org/officeDocument/2006/relationships/image" Target="../media/image928.png"/><Relationship Id="rId32" Type="http://schemas.openxmlformats.org/officeDocument/2006/relationships/image" Target="../media/image936.png"/><Relationship Id="rId37" Type="http://schemas.openxmlformats.org/officeDocument/2006/relationships/image" Target="../media/image941.png"/><Relationship Id="rId40" Type="http://schemas.openxmlformats.org/officeDocument/2006/relationships/image" Target="../media/image944.png"/><Relationship Id="rId45" Type="http://schemas.openxmlformats.org/officeDocument/2006/relationships/image" Target="../media/image949.png"/><Relationship Id="rId53" Type="http://schemas.openxmlformats.org/officeDocument/2006/relationships/image" Target="../media/image957.png"/><Relationship Id="rId58" Type="http://schemas.openxmlformats.org/officeDocument/2006/relationships/image" Target="../media/image962.png"/><Relationship Id="rId66" Type="http://schemas.openxmlformats.org/officeDocument/2006/relationships/image" Target="../media/image970.png"/><Relationship Id="rId74" Type="http://schemas.openxmlformats.org/officeDocument/2006/relationships/image" Target="../media/image978.png"/><Relationship Id="rId79" Type="http://schemas.openxmlformats.org/officeDocument/2006/relationships/image" Target="../media/image983.png"/><Relationship Id="rId87" Type="http://schemas.openxmlformats.org/officeDocument/2006/relationships/image" Target="../media/image991.png"/><Relationship Id="rId5" Type="http://schemas.openxmlformats.org/officeDocument/2006/relationships/image" Target="../media/image909.png"/><Relationship Id="rId61" Type="http://schemas.openxmlformats.org/officeDocument/2006/relationships/image" Target="../media/image965.png"/><Relationship Id="rId82" Type="http://schemas.openxmlformats.org/officeDocument/2006/relationships/image" Target="../media/image986.png"/><Relationship Id="rId19" Type="http://schemas.openxmlformats.org/officeDocument/2006/relationships/image" Target="../media/image923.png"/><Relationship Id="rId4" Type="http://schemas.openxmlformats.org/officeDocument/2006/relationships/image" Target="../media/image908.png"/><Relationship Id="rId9" Type="http://schemas.openxmlformats.org/officeDocument/2006/relationships/image" Target="../media/image913.png"/><Relationship Id="rId14" Type="http://schemas.openxmlformats.org/officeDocument/2006/relationships/image" Target="../media/image918.png"/><Relationship Id="rId22" Type="http://schemas.openxmlformats.org/officeDocument/2006/relationships/image" Target="../media/image926.png"/><Relationship Id="rId27" Type="http://schemas.openxmlformats.org/officeDocument/2006/relationships/image" Target="../media/image931.png"/><Relationship Id="rId30" Type="http://schemas.openxmlformats.org/officeDocument/2006/relationships/image" Target="../media/image934.png"/><Relationship Id="rId35" Type="http://schemas.openxmlformats.org/officeDocument/2006/relationships/image" Target="../media/image939.png"/><Relationship Id="rId43" Type="http://schemas.openxmlformats.org/officeDocument/2006/relationships/image" Target="../media/image947.png"/><Relationship Id="rId48" Type="http://schemas.openxmlformats.org/officeDocument/2006/relationships/image" Target="../media/image952.png"/><Relationship Id="rId56" Type="http://schemas.openxmlformats.org/officeDocument/2006/relationships/image" Target="../media/image960.png"/><Relationship Id="rId64" Type="http://schemas.openxmlformats.org/officeDocument/2006/relationships/image" Target="../media/image968.png"/><Relationship Id="rId69" Type="http://schemas.openxmlformats.org/officeDocument/2006/relationships/image" Target="../media/image973.png"/><Relationship Id="rId77" Type="http://schemas.openxmlformats.org/officeDocument/2006/relationships/image" Target="../media/image981.png"/><Relationship Id="rId8" Type="http://schemas.openxmlformats.org/officeDocument/2006/relationships/image" Target="../media/image912.png"/><Relationship Id="rId51" Type="http://schemas.openxmlformats.org/officeDocument/2006/relationships/image" Target="../media/image955.png"/><Relationship Id="rId72" Type="http://schemas.openxmlformats.org/officeDocument/2006/relationships/image" Target="../media/image976.png"/><Relationship Id="rId80" Type="http://schemas.openxmlformats.org/officeDocument/2006/relationships/image" Target="../media/image984.png"/><Relationship Id="rId85" Type="http://schemas.openxmlformats.org/officeDocument/2006/relationships/image" Target="../media/image989.png"/><Relationship Id="rId3" Type="http://schemas.openxmlformats.org/officeDocument/2006/relationships/image" Target="../media/image907.png"/><Relationship Id="rId12" Type="http://schemas.openxmlformats.org/officeDocument/2006/relationships/image" Target="../media/image916.png"/><Relationship Id="rId17" Type="http://schemas.openxmlformats.org/officeDocument/2006/relationships/image" Target="../media/image921.png"/><Relationship Id="rId25" Type="http://schemas.openxmlformats.org/officeDocument/2006/relationships/image" Target="../media/image929.png"/><Relationship Id="rId33" Type="http://schemas.openxmlformats.org/officeDocument/2006/relationships/image" Target="../media/image937.png"/><Relationship Id="rId38" Type="http://schemas.openxmlformats.org/officeDocument/2006/relationships/image" Target="../media/image942.png"/><Relationship Id="rId46" Type="http://schemas.openxmlformats.org/officeDocument/2006/relationships/image" Target="../media/image950.png"/><Relationship Id="rId59" Type="http://schemas.openxmlformats.org/officeDocument/2006/relationships/image" Target="../media/image963.png"/><Relationship Id="rId67" Type="http://schemas.openxmlformats.org/officeDocument/2006/relationships/image" Target="../media/image971.png"/><Relationship Id="rId20" Type="http://schemas.openxmlformats.org/officeDocument/2006/relationships/image" Target="../media/image924.png"/><Relationship Id="rId41" Type="http://schemas.openxmlformats.org/officeDocument/2006/relationships/image" Target="../media/image945.png"/><Relationship Id="rId54" Type="http://schemas.openxmlformats.org/officeDocument/2006/relationships/image" Target="../media/image958.png"/><Relationship Id="rId62" Type="http://schemas.openxmlformats.org/officeDocument/2006/relationships/image" Target="../media/image966.png"/><Relationship Id="rId70" Type="http://schemas.openxmlformats.org/officeDocument/2006/relationships/image" Target="../media/image974.png"/><Relationship Id="rId75" Type="http://schemas.openxmlformats.org/officeDocument/2006/relationships/image" Target="../media/image979.png"/><Relationship Id="rId83" Type="http://schemas.openxmlformats.org/officeDocument/2006/relationships/image" Target="../media/image98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10.png"/><Relationship Id="rId15" Type="http://schemas.openxmlformats.org/officeDocument/2006/relationships/image" Target="../media/image919.png"/><Relationship Id="rId23" Type="http://schemas.openxmlformats.org/officeDocument/2006/relationships/image" Target="../media/image927.png"/><Relationship Id="rId28" Type="http://schemas.openxmlformats.org/officeDocument/2006/relationships/image" Target="../media/image932.png"/><Relationship Id="rId36" Type="http://schemas.openxmlformats.org/officeDocument/2006/relationships/image" Target="../media/image940.png"/><Relationship Id="rId49" Type="http://schemas.openxmlformats.org/officeDocument/2006/relationships/image" Target="../media/image953.png"/><Relationship Id="rId57" Type="http://schemas.openxmlformats.org/officeDocument/2006/relationships/image" Target="../media/image961.png"/><Relationship Id="rId10" Type="http://schemas.openxmlformats.org/officeDocument/2006/relationships/image" Target="../media/image914.png"/><Relationship Id="rId31" Type="http://schemas.openxmlformats.org/officeDocument/2006/relationships/image" Target="../media/image935.png"/><Relationship Id="rId44" Type="http://schemas.openxmlformats.org/officeDocument/2006/relationships/image" Target="../media/image948.png"/><Relationship Id="rId52" Type="http://schemas.openxmlformats.org/officeDocument/2006/relationships/image" Target="../media/image956.png"/><Relationship Id="rId60" Type="http://schemas.openxmlformats.org/officeDocument/2006/relationships/image" Target="../media/image964.png"/><Relationship Id="rId65" Type="http://schemas.openxmlformats.org/officeDocument/2006/relationships/image" Target="../media/image969.png"/><Relationship Id="rId73" Type="http://schemas.openxmlformats.org/officeDocument/2006/relationships/image" Target="../media/image977.png"/><Relationship Id="rId78" Type="http://schemas.openxmlformats.org/officeDocument/2006/relationships/image" Target="../media/image982.png"/><Relationship Id="rId81" Type="http://schemas.openxmlformats.org/officeDocument/2006/relationships/image" Target="../media/image985.png"/><Relationship Id="rId86" Type="http://schemas.openxmlformats.org/officeDocument/2006/relationships/image" Target="../media/image990.png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02.jpeg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8.png"/><Relationship Id="rId3" Type="http://schemas.openxmlformats.org/officeDocument/2006/relationships/image" Target="../media/image993.png"/><Relationship Id="rId7" Type="http://schemas.openxmlformats.org/officeDocument/2006/relationships/image" Target="../media/image997.png"/><Relationship Id="rId2" Type="http://schemas.openxmlformats.org/officeDocument/2006/relationships/image" Target="../media/image99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96.png"/><Relationship Id="rId11" Type="http://schemas.openxmlformats.org/officeDocument/2006/relationships/image" Target="../media/image1001.png"/><Relationship Id="rId5" Type="http://schemas.openxmlformats.org/officeDocument/2006/relationships/image" Target="../media/image995.png"/><Relationship Id="rId10" Type="http://schemas.openxmlformats.org/officeDocument/2006/relationships/image" Target="../media/image1000.png"/><Relationship Id="rId4" Type="http://schemas.openxmlformats.org/officeDocument/2006/relationships/image" Target="../media/image994.png"/><Relationship Id="rId9" Type="http://schemas.openxmlformats.org/officeDocument/2006/relationships/image" Target="../media/image999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2.png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9.png"/><Relationship Id="rId13" Type="http://schemas.openxmlformats.org/officeDocument/2006/relationships/image" Target="../media/image1014.png"/><Relationship Id="rId18" Type="http://schemas.openxmlformats.org/officeDocument/2006/relationships/image" Target="../media/image1019.png"/><Relationship Id="rId3" Type="http://schemas.openxmlformats.org/officeDocument/2006/relationships/image" Target="../media/image1004.png"/><Relationship Id="rId21" Type="http://schemas.openxmlformats.org/officeDocument/2006/relationships/image" Target="../media/image1022.png"/><Relationship Id="rId7" Type="http://schemas.openxmlformats.org/officeDocument/2006/relationships/image" Target="../media/image1008.png"/><Relationship Id="rId12" Type="http://schemas.openxmlformats.org/officeDocument/2006/relationships/image" Target="../media/image1013.png"/><Relationship Id="rId17" Type="http://schemas.openxmlformats.org/officeDocument/2006/relationships/image" Target="../media/image1018.png"/><Relationship Id="rId2" Type="http://schemas.openxmlformats.org/officeDocument/2006/relationships/image" Target="../media/image1003.png"/><Relationship Id="rId16" Type="http://schemas.openxmlformats.org/officeDocument/2006/relationships/image" Target="../media/image1017.png"/><Relationship Id="rId20" Type="http://schemas.openxmlformats.org/officeDocument/2006/relationships/image" Target="../media/image10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7.png"/><Relationship Id="rId11" Type="http://schemas.openxmlformats.org/officeDocument/2006/relationships/image" Target="../media/image1012.png"/><Relationship Id="rId24" Type="http://schemas.openxmlformats.org/officeDocument/2006/relationships/image" Target="../media/image1025.png"/><Relationship Id="rId5" Type="http://schemas.openxmlformats.org/officeDocument/2006/relationships/image" Target="../media/image1006.png"/><Relationship Id="rId15" Type="http://schemas.openxmlformats.org/officeDocument/2006/relationships/image" Target="../media/image1016.png"/><Relationship Id="rId23" Type="http://schemas.openxmlformats.org/officeDocument/2006/relationships/image" Target="../media/image1024.png"/><Relationship Id="rId10" Type="http://schemas.openxmlformats.org/officeDocument/2006/relationships/image" Target="../media/image1011.png"/><Relationship Id="rId19" Type="http://schemas.openxmlformats.org/officeDocument/2006/relationships/image" Target="../media/image1020.png"/><Relationship Id="rId4" Type="http://schemas.openxmlformats.org/officeDocument/2006/relationships/image" Target="../media/image1005.png"/><Relationship Id="rId9" Type="http://schemas.openxmlformats.org/officeDocument/2006/relationships/image" Target="../media/image1010.png"/><Relationship Id="rId14" Type="http://schemas.openxmlformats.org/officeDocument/2006/relationships/image" Target="../media/image1015.png"/><Relationship Id="rId22" Type="http://schemas.openxmlformats.org/officeDocument/2006/relationships/image" Target="../media/image1023.png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6.png"/><Relationship Id="rId21" Type="http://schemas.openxmlformats.org/officeDocument/2006/relationships/image" Target="../media/image51.png"/><Relationship Id="rId42" Type="http://schemas.openxmlformats.org/officeDocument/2006/relationships/image" Target="../media/image72.png"/><Relationship Id="rId47" Type="http://schemas.openxmlformats.org/officeDocument/2006/relationships/image" Target="../media/image77.png"/><Relationship Id="rId63" Type="http://schemas.openxmlformats.org/officeDocument/2006/relationships/image" Target="../media/image93.png"/><Relationship Id="rId68" Type="http://schemas.openxmlformats.org/officeDocument/2006/relationships/image" Target="../media/image98.png"/><Relationship Id="rId84" Type="http://schemas.openxmlformats.org/officeDocument/2006/relationships/image" Target="../media/image114.png"/><Relationship Id="rId89" Type="http://schemas.openxmlformats.org/officeDocument/2006/relationships/image" Target="../media/image119.png"/><Relationship Id="rId7" Type="http://schemas.openxmlformats.org/officeDocument/2006/relationships/image" Target="../media/image37.png"/><Relationship Id="rId71" Type="http://schemas.openxmlformats.org/officeDocument/2006/relationships/image" Target="../media/image101.png"/><Relationship Id="rId92" Type="http://schemas.openxmlformats.org/officeDocument/2006/relationships/image" Target="../media/image122.png"/><Relationship Id="rId2" Type="http://schemas.openxmlformats.org/officeDocument/2006/relationships/image" Target="../media/image32.png"/><Relationship Id="rId16" Type="http://schemas.openxmlformats.org/officeDocument/2006/relationships/image" Target="../media/image46.png"/><Relationship Id="rId29" Type="http://schemas.openxmlformats.org/officeDocument/2006/relationships/image" Target="../media/image59.png"/><Relationship Id="rId107" Type="http://schemas.openxmlformats.org/officeDocument/2006/relationships/image" Target="../media/image137.png"/><Relationship Id="rId11" Type="http://schemas.openxmlformats.org/officeDocument/2006/relationships/image" Target="../media/image41.png"/><Relationship Id="rId24" Type="http://schemas.openxmlformats.org/officeDocument/2006/relationships/image" Target="../media/image54.png"/><Relationship Id="rId32" Type="http://schemas.openxmlformats.org/officeDocument/2006/relationships/image" Target="../media/image62.png"/><Relationship Id="rId37" Type="http://schemas.openxmlformats.org/officeDocument/2006/relationships/image" Target="../media/image67.png"/><Relationship Id="rId40" Type="http://schemas.openxmlformats.org/officeDocument/2006/relationships/image" Target="../media/image70.png"/><Relationship Id="rId45" Type="http://schemas.openxmlformats.org/officeDocument/2006/relationships/image" Target="../media/image75.png"/><Relationship Id="rId53" Type="http://schemas.openxmlformats.org/officeDocument/2006/relationships/image" Target="../media/image83.png"/><Relationship Id="rId58" Type="http://schemas.openxmlformats.org/officeDocument/2006/relationships/image" Target="../media/image88.png"/><Relationship Id="rId66" Type="http://schemas.openxmlformats.org/officeDocument/2006/relationships/image" Target="../media/image96.png"/><Relationship Id="rId74" Type="http://schemas.openxmlformats.org/officeDocument/2006/relationships/image" Target="../media/image104.png"/><Relationship Id="rId79" Type="http://schemas.openxmlformats.org/officeDocument/2006/relationships/image" Target="../media/image109.png"/><Relationship Id="rId87" Type="http://schemas.openxmlformats.org/officeDocument/2006/relationships/image" Target="../media/image117.png"/><Relationship Id="rId102" Type="http://schemas.openxmlformats.org/officeDocument/2006/relationships/image" Target="../media/image132.png"/><Relationship Id="rId5" Type="http://schemas.openxmlformats.org/officeDocument/2006/relationships/image" Target="../media/image35.png"/><Relationship Id="rId61" Type="http://schemas.openxmlformats.org/officeDocument/2006/relationships/image" Target="../media/image91.png"/><Relationship Id="rId82" Type="http://schemas.openxmlformats.org/officeDocument/2006/relationships/image" Target="../media/image112.png"/><Relationship Id="rId90" Type="http://schemas.openxmlformats.org/officeDocument/2006/relationships/image" Target="../media/image120.png"/><Relationship Id="rId95" Type="http://schemas.openxmlformats.org/officeDocument/2006/relationships/image" Target="../media/image125.png"/><Relationship Id="rId19" Type="http://schemas.openxmlformats.org/officeDocument/2006/relationships/image" Target="../media/image49.png"/><Relationship Id="rId14" Type="http://schemas.openxmlformats.org/officeDocument/2006/relationships/image" Target="../media/image44.png"/><Relationship Id="rId22" Type="http://schemas.openxmlformats.org/officeDocument/2006/relationships/image" Target="../media/image52.png"/><Relationship Id="rId27" Type="http://schemas.openxmlformats.org/officeDocument/2006/relationships/image" Target="../media/image57.png"/><Relationship Id="rId30" Type="http://schemas.openxmlformats.org/officeDocument/2006/relationships/image" Target="../media/image60.png"/><Relationship Id="rId35" Type="http://schemas.openxmlformats.org/officeDocument/2006/relationships/image" Target="../media/image65.png"/><Relationship Id="rId43" Type="http://schemas.openxmlformats.org/officeDocument/2006/relationships/image" Target="../media/image73.png"/><Relationship Id="rId48" Type="http://schemas.openxmlformats.org/officeDocument/2006/relationships/image" Target="../media/image78.png"/><Relationship Id="rId56" Type="http://schemas.openxmlformats.org/officeDocument/2006/relationships/image" Target="../media/image86.png"/><Relationship Id="rId64" Type="http://schemas.openxmlformats.org/officeDocument/2006/relationships/image" Target="../media/image94.png"/><Relationship Id="rId69" Type="http://schemas.openxmlformats.org/officeDocument/2006/relationships/image" Target="../media/image99.png"/><Relationship Id="rId77" Type="http://schemas.openxmlformats.org/officeDocument/2006/relationships/image" Target="../media/image107.png"/><Relationship Id="rId100" Type="http://schemas.openxmlformats.org/officeDocument/2006/relationships/image" Target="../media/image130.png"/><Relationship Id="rId105" Type="http://schemas.openxmlformats.org/officeDocument/2006/relationships/image" Target="../media/image135.png"/><Relationship Id="rId8" Type="http://schemas.openxmlformats.org/officeDocument/2006/relationships/image" Target="../media/image38.png"/><Relationship Id="rId51" Type="http://schemas.openxmlformats.org/officeDocument/2006/relationships/image" Target="../media/image81.png"/><Relationship Id="rId72" Type="http://schemas.openxmlformats.org/officeDocument/2006/relationships/image" Target="../media/image102.png"/><Relationship Id="rId80" Type="http://schemas.openxmlformats.org/officeDocument/2006/relationships/image" Target="../media/image110.png"/><Relationship Id="rId85" Type="http://schemas.openxmlformats.org/officeDocument/2006/relationships/image" Target="../media/image115.png"/><Relationship Id="rId93" Type="http://schemas.openxmlformats.org/officeDocument/2006/relationships/image" Target="../media/image123.png"/><Relationship Id="rId98" Type="http://schemas.openxmlformats.org/officeDocument/2006/relationships/image" Target="../media/image128.png"/><Relationship Id="rId3" Type="http://schemas.openxmlformats.org/officeDocument/2006/relationships/image" Target="../media/image33.png"/><Relationship Id="rId12" Type="http://schemas.openxmlformats.org/officeDocument/2006/relationships/image" Target="../media/image42.png"/><Relationship Id="rId17" Type="http://schemas.openxmlformats.org/officeDocument/2006/relationships/image" Target="../media/image47.png"/><Relationship Id="rId25" Type="http://schemas.openxmlformats.org/officeDocument/2006/relationships/image" Target="../media/image55.png"/><Relationship Id="rId33" Type="http://schemas.openxmlformats.org/officeDocument/2006/relationships/image" Target="../media/image63.png"/><Relationship Id="rId38" Type="http://schemas.openxmlformats.org/officeDocument/2006/relationships/image" Target="../media/image68.png"/><Relationship Id="rId46" Type="http://schemas.openxmlformats.org/officeDocument/2006/relationships/image" Target="../media/image76.png"/><Relationship Id="rId59" Type="http://schemas.openxmlformats.org/officeDocument/2006/relationships/image" Target="../media/image89.png"/><Relationship Id="rId67" Type="http://schemas.openxmlformats.org/officeDocument/2006/relationships/image" Target="../media/image97.png"/><Relationship Id="rId103" Type="http://schemas.openxmlformats.org/officeDocument/2006/relationships/image" Target="../media/image133.png"/><Relationship Id="rId108" Type="http://schemas.openxmlformats.org/officeDocument/2006/relationships/image" Target="../media/image138.png"/><Relationship Id="rId20" Type="http://schemas.openxmlformats.org/officeDocument/2006/relationships/image" Target="../media/image50.png"/><Relationship Id="rId41" Type="http://schemas.openxmlformats.org/officeDocument/2006/relationships/image" Target="../media/image71.png"/><Relationship Id="rId54" Type="http://schemas.openxmlformats.org/officeDocument/2006/relationships/image" Target="../media/image84.png"/><Relationship Id="rId62" Type="http://schemas.openxmlformats.org/officeDocument/2006/relationships/image" Target="../media/image92.png"/><Relationship Id="rId70" Type="http://schemas.openxmlformats.org/officeDocument/2006/relationships/image" Target="../media/image100.png"/><Relationship Id="rId75" Type="http://schemas.openxmlformats.org/officeDocument/2006/relationships/image" Target="../media/image105.png"/><Relationship Id="rId83" Type="http://schemas.openxmlformats.org/officeDocument/2006/relationships/image" Target="../media/image113.png"/><Relationship Id="rId88" Type="http://schemas.openxmlformats.org/officeDocument/2006/relationships/image" Target="../media/image118.png"/><Relationship Id="rId91" Type="http://schemas.openxmlformats.org/officeDocument/2006/relationships/image" Target="../media/image121.png"/><Relationship Id="rId96" Type="http://schemas.openxmlformats.org/officeDocument/2006/relationships/image" Target="../media/image1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6.png"/><Relationship Id="rId15" Type="http://schemas.openxmlformats.org/officeDocument/2006/relationships/image" Target="../media/image45.png"/><Relationship Id="rId23" Type="http://schemas.openxmlformats.org/officeDocument/2006/relationships/image" Target="../media/image53.png"/><Relationship Id="rId28" Type="http://schemas.openxmlformats.org/officeDocument/2006/relationships/image" Target="../media/image58.png"/><Relationship Id="rId36" Type="http://schemas.openxmlformats.org/officeDocument/2006/relationships/image" Target="../media/image66.png"/><Relationship Id="rId49" Type="http://schemas.openxmlformats.org/officeDocument/2006/relationships/image" Target="../media/image79.png"/><Relationship Id="rId57" Type="http://schemas.openxmlformats.org/officeDocument/2006/relationships/image" Target="../media/image87.png"/><Relationship Id="rId106" Type="http://schemas.openxmlformats.org/officeDocument/2006/relationships/image" Target="../media/image136.png"/><Relationship Id="rId10" Type="http://schemas.openxmlformats.org/officeDocument/2006/relationships/image" Target="../media/image40.png"/><Relationship Id="rId31" Type="http://schemas.openxmlformats.org/officeDocument/2006/relationships/image" Target="../media/image61.png"/><Relationship Id="rId44" Type="http://schemas.openxmlformats.org/officeDocument/2006/relationships/image" Target="../media/image74.png"/><Relationship Id="rId52" Type="http://schemas.openxmlformats.org/officeDocument/2006/relationships/image" Target="../media/image82.png"/><Relationship Id="rId60" Type="http://schemas.openxmlformats.org/officeDocument/2006/relationships/image" Target="../media/image90.png"/><Relationship Id="rId65" Type="http://schemas.openxmlformats.org/officeDocument/2006/relationships/image" Target="../media/image95.png"/><Relationship Id="rId73" Type="http://schemas.openxmlformats.org/officeDocument/2006/relationships/image" Target="../media/image103.png"/><Relationship Id="rId78" Type="http://schemas.openxmlformats.org/officeDocument/2006/relationships/image" Target="../media/image108.png"/><Relationship Id="rId81" Type="http://schemas.openxmlformats.org/officeDocument/2006/relationships/image" Target="../media/image111.png"/><Relationship Id="rId86" Type="http://schemas.openxmlformats.org/officeDocument/2006/relationships/image" Target="../media/image116.png"/><Relationship Id="rId94" Type="http://schemas.openxmlformats.org/officeDocument/2006/relationships/image" Target="../media/image124.png"/><Relationship Id="rId99" Type="http://schemas.openxmlformats.org/officeDocument/2006/relationships/image" Target="../media/image129.png"/><Relationship Id="rId101" Type="http://schemas.openxmlformats.org/officeDocument/2006/relationships/image" Target="../media/image131.png"/><Relationship Id="rId4" Type="http://schemas.openxmlformats.org/officeDocument/2006/relationships/image" Target="../media/image34.png"/><Relationship Id="rId9" Type="http://schemas.openxmlformats.org/officeDocument/2006/relationships/image" Target="../media/image39.png"/><Relationship Id="rId13" Type="http://schemas.openxmlformats.org/officeDocument/2006/relationships/image" Target="../media/image43.png"/><Relationship Id="rId18" Type="http://schemas.openxmlformats.org/officeDocument/2006/relationships/image" Target="../media/image48.png"/><Relationship Id="rId39" Type="http://schemas.openxmlformats.org/officeDocument/2006/relationships/image" Target="../media/image69.png"/><Relationship Id="rId34" Type="http://schemas.openxmlformats.org/officeDocument/2006/relationships/image" Target="../media/image64.png"/><Relationship Id="rId50" Type="http://schemas.openxmlformats.org/officeDocument/2006/relationships/image" Target="../media/image80.png"/><Relationship Id="rId55" Type="http://schemas.openxmlformats.org/officeDocument/2006/relationships/image" Target="../media/image85.png"/><Relationship Id="rId76" Type="http://schemas.openxmlformats.org/officeDocument/2006/relationships/image" Target="../media/image106.png"/><Relationship Id="rId97" Type="http://schemas.openxmlformats.org/officeDocument/2006/relationships/image" Target="../media/image127.png"/><Relationship Id="rId104" Type="http://schemas.openxmlformats.org/officeDocument/2006/relationships/image" Target="../media/image134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2.png"/><Relationship Id="rId13" Type="http://schemas.openxmlformats.org/officeDocument/2006/relationships/image" Target="../media/image1037.png"/><Relationship Id="rId3" Type="http://schemas.openxmlformats.org/officeDocument/2006/relationships/image" Target="../media/image1027.png"/><Relationship Id="rId7" Type="http://schemas.openxmlformats.org/officeDocument/2006/relationships/image" Target="../media/image1031.png"/><Relationship Id="rId12" Type="http://schemas.openxmlformats.org/officeDocument/2006/relationships/image" Target="../media/image1036.png"/><Relationship Id="rId17" Type="http://schemas.openxmlformats.org/officeDocument/2006/relationships/image" Target="../media/image1041.png"/><Relationship Id="rId2" Type="http://schemas.openxmlformats.org/officeDocument/2006/relationships/image" Target="../media/image1026.png"/><Relationship Id="rId16" Type="http://schemas.openxmlformats.org/officeDocument/2006/relationships/image" Target="../media/image104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30.png"/><Relationship Id="rId11" Type="http://schemas.openxmlformats.org/officeDocument/2006/relationships/image" Target="../media/image1035.png"/><Relationship Id="rId5" Type="http://schemas.openxmlformats.org/officeDocument/2006/relationships/image" Target="../media/image1029.png"/><Relationship Id="rId15" Type="http://schemas.openxmlformats.org/officeDocument/2006/relationships/image" Target="../media/image1039.png"/><Relationship Id="rId10" Type="http://schemas.openxmlformats.org/officeDocument/2006/relationships/image" Target="../media/image1034.png"/><Relationship Id="rId4" Type="http://schemas.openxmlformats.org/officeDocument/2006/relationships/image" Target="../media/image1028.png"/><Relationship Id="rId9" Type="http://schemas.openxmlformats.org/officeDocument/2006/relationships/image" Target="../media/image1033.png"/><Relationship Id="rId14" Type="http://schemas.openxmlformats.org/officeDocument/2006/relationships/image" Target="../media/image10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3.png"/><Relationship Id="rId2" Type="http://schemas.openxmlformats.org/officeDocument/2006/relationships/image" Target="../media/image1042.png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5.png"/><Relationship Id="rId2" Type="http://schemas.openxmlformats.org/officeDocument/2006/relationships/image" Target="../media/image104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48.png"/><Relationship Id="rId5" Type="http://schemas.openxmlformats.org/officeDocument/2006/relationships/image" Target="../media/image1047.png"/><Relationship Id="rId4" Type="http://schemas.openxmlformats.org/officeDocument/2006/relationships/image" Target="../media/image1046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5.png"/><Relationship Id="rId13" Type="http://schemas.openxmlformats.org/officeDocument/2006/relationships/image" Target="../media/image1060.png"/><Relationship Id="rId18" Type="http://schemas.openxmlformats.org/officeDocument/2006/relationships/image" Target="../media/image1065.png"/><Relationship Id="rId26" Type="http://schemas.openxmlformats.org/officeDocument/2006/relationships/image" Target="../media/image1073.png"/><Relationship Id="rId3" Type="http://schemas.openxmlformats.org/officeDocument/2006/relationships/image" Target="../media/image1050.png"/><Relationship Id="rId21" Type="http://schemas.openxmlformats.org/officeDocument/2006/relationships/image" Target="../media/image1068.png"/><Relationship Id="rId7" Type="http://schemas.openxmlformats.org/officeDocument/2006/relationships/image" Target="../media/image1054.png"/><Relationship Id="rId12" Type="http://schemas.openxmlformats.org/officeDocument/2006/relationships/image" Target="../media/image1059.png"/><Relationship Id="rId17" Type="http://schemas.openxmlformats.org/officeDocument/2006/relationships/image" Target="../media/image1064.png"/><Relationship Id="rId25" Type="http://schemas.openxmlformats.org/officeDocument/2006/relationships/image" Target="../media/image1072.png"/><Relationship Id="rId2" Type="http://schemas.openxmlformats.org/officeDocument/2006/relationships/image" Target="../media/image1049.png"/><Relationship Id="rId16" Type="http://schemas.openxmlformats.org/officeDocument/2006/relationships/image" Target="../media/image1063.png"/><Relationship Id="rId20" Type="http://schemas.openxmlformats.org/officeDocument/2006/relationships/image" Target="../media/image1067.png"/><Relationship Id="rId29" Type="http://schemas.openxmlformats.org/officeDocument/2006/relationships/image" Target="../media/image10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53.png"/><Relationship Id="rId11" Type="http://schemas.openxmlformats.org/officeDocument/2006/relationships/image" Target="../media/image1058.png"/><Relationship Id="rId24" Type="http://schemas.openxmlformats.org/officeDocument/2006/relationships/image" Target="../media/image1071.png"/><Relationship Id="rId5" Type="http://schemas.openxmlformats.org/officeDocument/2006/relationships/image" Target="../media/image1052.png"/><Relationship Id="rId15" Type="http://schemas.openxmlformats.org/officeDocument/2006/relationships/image" Target="../media/image1062.png"/><Relationship Id="rId23" Type="http://schemas.openxmlformats.org/officeDocument/2006/relationships/image" Target="../media/image1070.png"/><Relationship Id="rId28" Type="http://schemas.openxmlformats.org/officeDocument/2006/relationships/image" Target="../media/image1075.png"/><Relationship Id="rId10" Type="http://schemas.openxmlformats.org/officeDocument/2006/relationships/image" Target="../media/image1057.png"/><Relationship Id="rId19" Type="http://schemas.openxmlformats.org/officeDocument/2006/relationships/image" Target="../media/image1066.png"/><Relationship Id="rId4" Type="http://schemas.openxmlformats.org/officeDocument/2006/relationships/image" Target="../media/image1051.png"/><Relationship Id="rId9" Type="http://schemas.openxmlformats.org/officeDocument/2006/relationships/image" Target="../media/image1056.png"/><Relationship Id="rId14" Type="http://schemas.openxmlformats.org/officeDocument/2006/relationships/image" Target="../media/image1061.png"/><Relationship Id="rId22" Type="http://schemas.openxmlformats.org/officeDocument/2006/relationships/image" Target="../media/image1069.png"/><Relationship Id="rId27" Type="http://schemas.openxmlformats.org/officeDocument/2006/relationships/image" Target="../media/image1074.png"/><Relationship Id="rId30" Type="http://schemas.openxmlformats.org/officeDocument/2006/relationships/image" Target="../media/image1077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4.png"/><Relationship Id="rId13" Type="http://schemas.openxmlformats.org/officeDocument/2006/relationships/image" Target="../media/image1089.png"/><Relationship Id="rId18" Type="http://schemas.openxmlformats.org/officeDocument/2006/relationships/image" Target="../media/image1094.png"/><Relationship Id="rId26" Type="http://schemas.openxmlformats.org/officeDocument/2006/relationships/image" Target="../media/image1102.png"/><Relationship Id="rId3" Type="http://schemas.openxmlformats.org/officeDocument/2006/relationships/image" Target="../media/image1079.png"/><Relationship Id="rId21" Type="http://schemas.openxmlformats.org/officeDocument/2006/relationships/image" Target="../media/image1097.png"/><Relationship Id="rId34" Type="http://schemas.openxmlformats.org/officeDocument/2006/relationships/image" Target="../media/image1110.png"/><Relationship Id="rId7" Type="http://schemas.openxmlformats.org/officeDocument/2006/relationships/image" Target="../media/image1083.png"/><Relationship Id="rId12" Type="http://schemas.openxmlformats.org/officeDocument/2006/relationships/image" Target="../media/image1088.png"/><Relationship Id="rId17" Type="http://schemas.openxmlformats.org/officeDocument/2006/relationships/image" Target="../media/image1093.png"/><Relationship Id="rId25" Type="http://schemas.openxmlformats.org/officeDocument/2006/relationships/image" Target="../media/image1101.png"/><Relationship Id="rId33" Type="http://schemas.openxmlformats.org/officeDocument/2006/relationships/image" Target="../media/image1109.png"/><Relationship Id="rId2" Type="http://schemas.openxmlformats.org/officeDocument/2006/relationships/image" Target="../media/image1078.png"/><Relationship Id="rId16" Type="http://schemas.openxmlformats.org/officeDocument/2006/relationships/image" Target="../media/image1092.png"/><Relationship Id="rId20" Type="http://schemas.openxmlformats.org/officeDocument/2006/relationships/image" Target="../media/image1096.png"/><Relationship Id="rId29" Type="http://schemas.openxmlformats.org/officeDocument/2006/relationships/image" Target="../media/image110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2.png"/><Relationship Id="rId11" Type="http://schemas.openxmlformats.org/officeDocument/2006/relationships/image" Target="../media/image1087.png"/><Relationship Id="rId24" Type="http://schemas.openxmlformats.org/officeDocument/2006/relationships/image" Target="../media/image1100.png"/><Relationship Id="rId32" Type="http://schemas.openxmlformats.org/officeDocument/2006/relationships/image" Target="../media/image1108.png"/><Relationship Id="rId5" Type="http://schemas.openxmlformats.org/officeDocument/2006/relationships/image" Target="../media/image1081.png"/><Relationship Id="rId15" Type="http://schemas.openxmlformats.org/officeDocument/2006/relationships/image" Target="../media/image1091.png"/><Relationship Id="rId23" Type="http://schemas.openxmlformats.org/officeDocument/2006/relationships/image" Target="../media/image1099.png"/><Relationship Id="rId28" Type="http://schemas.openxmlformats.org/officeDocument/2006/relationships/image" Target="../media/image1104.png"/><Relationship Id="rId10" Type="http://schemas.openxmlformats.org/officeDocument/2006/relationships/image" Target="../media/image1086.png"/><Relationship Id="rId19" Type="http://schemas.openxmlformats.org/officeDocument/2006/relationships/image" Target="../media/image1095.png"/><Relationship Id="rId31" Type="http://schemas.openxmlformats.org/officeDocument/2006/relationships/image" Target="../media/image1107.png"/><Relationship Id="rId4" Type="http://schemas.openxmlformats.org/officeDocument/2006/relationships/image" Target="../media/image1080.png"/><Relationship Id="rId9" Type="http://schemas.openxmlformats.org/officeDocument/2006/relationships/image" Target="../media/image1085.png"/><Relationship Id="rId14" Type="http://schemas.openxmlformats.org/officeDocument/2006/relationships/image" Target="../media/image1090.png"/><Relationship Id="rId22" Type="http://schemas.openxmlformats.org/officeDocument/2006/relationships/image" Target="../media/image1098.png"/><Relationship Id="rId27" Type="http://schemas.openxmlformats.org/officeDocument/2006/relationships/image" Target="../media/image1103.png"/><Relationship Id="rId30" Type="http://schemas.openxmlformats.org/officeDocument/2006/relationships/image" Target="../media/image1106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7.png"/><Relationship Id="rId13" Type="http://schemas.openxmlformats.org/officeDocument/2006/relationships/image" Target="../media/image1122.png"/><Relationship Id="rId3" Type="http://schemas.openxmlformats.org/officeDocument/2006/relationships/image" Target="../media/image1112.png"/><Relationship Id="rId7" Type="http://schemas.openxmlformats.org/officeDocument/2006/relationships/image" Target="../media/image1116.png"/><Relationship Id="rId12" Type="http://schemas.openxmlformats.org/officeDocument/2006/relationships/image" Target="../media/image1121.png"/><Relationship Id="rId17" Type="http://schemas.openxmlformats.org/officeDocument/2006/relationships/image" Target="../media/image1126.png"/><Relationship Id="rId2" Type="http://schemas.openxmlformats.org/officeDocument/2006/relationships/image" Target="../media/image1111.png"/><Relationship Id="rId16" Type="http://schemas.openxmlformats.org/officeDocument/2006/relationships/image" Target="../media/image112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15.png"/><Relationship Id="rId11" Type="http://schemas.openxmlformats.org/officeDocument/2006/relationships/image" Target="../media/image1120.png"/><Relationship Id="rId5" Type="http://schemas.openxmlformats.org/officeDocument/2006/relationships/image" Target="../media/image1114.png"/><Relationship Id="rId15" Type="http://schemas.openxmlformats.org/officeDocument/2006/relationships/image" Target="../media/image1124.png"/><Relationship Id="rId10" Type="http://schemas.openxmlformats.org/officeDocument/2006/relationships/image" Target="../media/image1119.png"/><Relationship Id="rId4" Type="http://schemas.openxmlformats.org/officeDocument/2006/relationships/image" Target="../media/image1113.png"/><Relationship Id="rId9" Type="http://schemas.openxmlformats.org/officeDocument/2006/relationships/image" Target="../media/image1118.png"/><Relationship Id="rId14" Type="http://schemas.openxmlformats.org/officeDocument/2006/relationships/image" Target="../media/image1123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8.png"/><Relationship Id="rId2" Type="http://schemas.openxmlformats.org/officeDocument/2006/relationships/image" Target="../media/image112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31.png"/><Relationship Id="rId5" Type="http://schemas.openxmlformats.org/officeDocument/2006/relationships/image" Target="../media/image1130.png"/><Relationship Id="rId4" Type="http://schemas.openxmlformats.org/officeDocument/2006/relationships/image" Target="../media/image1129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8.png"/><Relationship Id="rId13" Type="http://schemas.openxmlformats.org/officeDocument/2006/relationships/image" Target="../media/image1143.png"/><Relationship Id="rId3" Type="http://schemas.openxmlformats.org/officeDocument/2006/relationships/image" Target="../media/image1133.png"/><Relationship Id="rId7" Type="http://schemas.openxmlformats.org/officeDocument/2006/relationships/image" Target="../media/image1137.png"/><Relationship Id="rId12" Type="http://schemas.openxmlformats.org/officeDocument/2006/relationships/image" Target="../media/image1142.png"/><Relationship Id="rId2" Type="http://schemas.openxmlformats.org/officeDocument/2006/relationships/image" Target="../media/image113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36.png"/><Relationship Id="rId11" Type="http://schemas.openxmlformats.org/officeDocument/2006/relationships/image" Target="../media/image1141.png"/><Relationship Id="rId5" Type="http://schemas.openxmlformats.org/officeDocument/2006/relationships/image" Target="../media/image1135.png"/><Relationship Id="rId10" Type="http://schemas.openxmlformats.org/officeDocument/2006/relationships/image" Target="../media/image1140.png"/><Relationship Id="rId4" Type="http://schemas.openxmlformats.org/officeDocument/2006/relationships/image" Target="../media/image1134.png"/><Relationship Id="rId9" Type="http://schemas.openxmlformats.org/officeDocument/2006/relationships/image" Target="../media/image1139.png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55.png"/><Relationship Id="rId18" Type="http://schemas.openxmlformats.org/officeDocument/2006/relationships/image" Target="../media/image1160.png"/><Relationship Id="rId26" Type="http://schemas.openxmlformats.org/officeDocument/2006/relationships/image" Target="../media/image1168.png"/><Relationship Id="rId39" Type="http://schemas.openxmlformats.org/officeDocument/2006/relationships/image" Target="../media/image1181.png"/><Relationship Id="rId21" Type="http://schemas.openxmlformats.org/officeDocument/2006/relationships/image" Target="../media/image1163.png"/><Relationship Id="rId34" Type="http://schemas.openxmlformats.org/officeDocument/2006/relationships/image" Target="../media/image1176.png"/><Relationship Id="rId42" Type="http://schemas.openxmlformats.org/officeDocument/2006/relationships/image" Target="../media/image1184.png"/><Relationship Id="rId47" Type="http://schemas.openxmlformats.org/officeDocument/2006/relationships/image" Target="../media/image1189.png"/><Relationship Id="rId50" Type="http://schemas.openxmlformats.org/officeDocument/2006/relationships/image" Target="../media/image1192.png"/><Relationship Id="rId55" Type="http://schemas.openxmlformats.org/officeDocument/2006/relationships/image" Target="../media/image1197.png"/><Relationship Id="rId7" Type="http://schemas.openxmlformats.org/officeDocument/2006/relationships/image" Target="../media/image1149.png"/><Relationship Id="rId12" Type="http://schemas.openxmlformats.org/officeDocument/2006/relationships/image" Target="../media/image1154.png"/><Relationship Id="rId17" Type="http://schemas.openxmlformats.org/officeDocument/2006/relationships/image" Target="../media/image1159.png"/><Relationship Id="rId25" Type="http://schemas.openxmlformats.org/officeDocument/2006/relationships/image" Target="../media/image1167.png"/><Relationship Id="rId33" Type="http://schemas.openxmlformats.org/officeDocument/2006/relationships/image" Target="../media/image1175.png"/><Relationship Id="rId38" Type="http://schemas.openxmlformats.org/officeDocument/2006/relationships/image" Target="../media/image1180.png"/><Relationship Id="rId46" Type="http://schemas.openxmlformats.org/officeDocument/2006/relationships/image" Target="../media/image1188.png"/><Relationship Id="rId2" Type="http://schemas.openxmlformats.org/officeDocument/2006/relationships/image" Target="../media/image1144.png"/><Relationship Id="rId16" Type="http://schemas.openxmlformats.org/officeDocument/2006/relationships/image" Target="../media/image1158.png"/><Relationship Id="rId20" Type="http://schemas.openxmlformats.org/officeDocument/2006/relationships/image" Target="../media/image1162.png"/><Relationship Id="rId29" Type="http://schemas.openxmlformats.org/officeDocument/2006/relationships/image" Target="../media/image1171.png"/><Relationship Id="rId41" Type="http://schemas.openxmlformats.org/officeDocument/2006/relationships/image" Target="../media/image1183.png"/><Relationship Id="rId54" Type="http://schemas.openxmlformats.org/officeDocument/2006/relationships/image" Target="../media/image119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48.png"/><Relationship Id="rId11" Type="http://schemas.openxmlformats.org/officeDocument/2006/relationships/image" Target="../media/image1153.png"/><Relationship Id="rId24" Type="http://schemas.openxmlformats.org/officeDocument/2006/relationships/image" Target="../media/image1166.png"/><Relationship Id="rId32" Type="http://schemas.openxmlformats.org/officeDocument/2006/relationships/image" Target="../media/image1174.png"/><Relationship Id="rId37" Type="http://schemas.openxmlformats.org/officeDocument/2006/relationships/image" Target="../media/image1179.png"/><Relationship Id="rId40" Type="http://schemas.openxmlformats.org/officeDocument/2006/relationships/image" Target="../media/image1182.png"/><Relationship Id="rId45" Type="http://schemas.openxmlformats.org/officeDocument/2006/relationships/image" Target="../media/image1187.png"/><Relationship Id="rId53" Type="http://schemas.openxmlformats.org/officeDocument/2006/relationships/image" Target="../media/image1195.png"/><Relationship Id="rId5" Type="http://schemas.openxmlformats.org/officeDocument/2006/relationships/image" Target="../media/image1147.png"/><Relationship Id="rId15" Type="http://schemas.openxmlformats.org/officeDocument/2006/relationships/image" Target="../media/image1157.png"/><Relationship Id="rId23" Type="http://schemas.openxmlformats.org/officeDocument/2006/relationships/image" Target="../media/image1165.png"/><Relationship Id="rId28" Type="http://schemas.openxmlformats.org/officeDocument/2006/relationships/image" Target="../media/image1170.png"/><Relationship Id="rId36" Type="http://schemas.openxmlformats.org/officeDocument/2006/relationships/image" Target="../media/image1178.png"/><Relationship Id="rId49" Type="http://schemas.openxmlformats.org/officeDocument/2006/relationships/image" Target="../media/image1191.png"/><Relationship Id="rId10" Type="http://schemas.openxmlformats.org/officeDocument/2006/relationships/image" Target="../media/image1152.png"/><Relationship Id="rId19" Type="http://schemas.openxmlformats.org/officeDocument/2006/relationships/image" Target="../media/image1161.png"/><Relationship Id="rId31" Type="http://schemas.openxmlformats.org/officeDocument/2006/relationships/image" Target="../media/image1173.png"/><Relationship Id="rId44" Type="http://schemas.openxmlformats.org/officeDocument/2006/relationships/image" Target="../media/image1186.png"/><Relationship Id="rId52" Type="http://schemas.openxmlformats.org/officeDocument/2006/relationships/image" Target="../media/image1194.png"/><Relationship Id="rId4" Type="http://schemas.openxmlformats.org/officeDocument/2006/relationships/image" Target="../media/image1146.png"/><Relationship Id="rId9" Type="http://schemas.openxmlformats.org/officeDocument/2006/relationships/image" Target="../media/image1151.png"/><Relationship Id="rId14" Type="http://schemas.openxmlformats.org/officeDocument/2006/relationships/image" Target="../media/image1156.png"/><Relationship Id="rId22" Type="http://schemas.openxmlformats.org/officeDocument/2006/relationships/image" Target="../media/image1164.png"/><Relationship Id="rId27" Type="http://schemas.openxmlformats.org/officeDocument/2006/relationships/image" Target="../media/image1169.png"/><Relationship Id="rId30" Type="http://schemas.openxmlformats.org/officeDocument/2006/relationships/image" Target="../media/image1172.png"/><Relationship Id="rId35" Type="http://schemas.openxmlformats.org/officeDocument/2006/relationships/image" Target="../media/image1177.png"/><Relationship Id="rId43" Type="http://schemas.openxmlformats.org/officeDocument/2006/relationships/image" Target="../media/image1185.png"/><Relationship Id="rId48" Type="http://schemas.openxmlformats.org/officeDocument/2006/relationships/image" Target="../media/image1190.png"/><Relationship Id="rId56" Type="http://schemas.openxmlformats.org/officeDocument/2006/relationships/image" Target="../media/image1198.png"/><Relationship Id="rId8" Type="http://schemas.openxmlformats.org/officeDocument/2006/relationships/image" Target="../media/image1150.png"/><Relationship Id="rId51" Type="http://schemas.openxmlformats.org/officeDocument/2006/relationships/image" Target="../media/image1193.png"/><Relationship Id="rId3" Type="http://schemas.openxmlformats.org/officeDocument/2006/relationships/image" Target="../media/image1145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0.png"/><Relationship Id="rId18" Type="http://schemas.openxmlformats.org/officeDocument/2006/relationships/image" Target="../media/image155.png"/><Relationship Id="rId26" Type="http://schemas.openxmlformats.org/officeDocument/2006/relationships/image" Target="../media/image163.png"/><Relationship Id="rId39" Type="http://schemas.openxmlformats.org/officeDocument/2006/relationships/image" Target="../media/image176.png"/><Relationship Id="rId21" Type="http://schemas.openxmlformats.org/officeDocument/2006/relationships/image" Target="../media/image158.png"/><Relationship Id="rId34" Type="http://schemas.openxmlformats.org/officeDocument/2006/relationships/image" Target="../media/image171.png"/><Relationship Id="rId42" Type="http://schemas.openxmlformats.org/officeDocument/2006/relationships/image" Target="../media/image179.png"/><Relationship Id="rId47" Type="http://schemas.openxmlformats.org/officeDocument/2006/relationships/image" Target="../media/image184.png"/><Relationship Id="rId50" Type="http://schemas.openxmlformats.org/officeDocument/2006/relationships/image" Target="../media/image187.png"/><Relationship Id="rId55" Type="http://schemas.openxmlformats.org/officeDocument/2006/relationships/image" Target="../media/image192.png"/><Relationship Id="rId63" Type="http://schemas.openxmlformats.org/officeDocument/2006/relationships/image" Target="../media/image200.png"/><Relationship Id="rId68" Type="http://schemas.openxmlformats.org/officeDocument/2006/relationships/image" Target="../media/image205.png"/><Relationship Id="rId76" Type="http://schemas.openxmlformats.org/officeDocument/2006/relationships/image" Target="../media/image213.png"/><Relationship Id="rId84" Type="http://schemas.openxmlformats.org/officeDocument/2006/relationships/image" Target="../media/image221.png"/><Relationship Id="rId7" Type="http://schemas.openxmlformats.org/officeDocument/2006/relationships/image" Target="../media/image144.png"/><Relationship Id="rId71" Type="http://schemas.openxmlformats.org/officeDocument/2006/relationships/image" Target="../media/image208.png"/><Relationship Id="rId2" Type="http://schemas.openxmlformats.org/officeDocument/2006/relationships/image" Target="../media/image139.png"/><Relationship Id="rId16" Type="http://schemas.openxmlformats.org/officeDocument/2006/relationships/image" Target="../media/image153.png"/><Relationship Id="rId29" Type="http://schemas.openxmlformats.org/officeDocument/2006/relationships/image" Target="../media/image166.png"/><Relationship Id="rId11" Type="http://schemas.openxmlformats.org/officeDocument/2006/relationships/image" Target="../media/image148.png"/><Relationship Id="rId24" Type="http://schemas.openxmlformats.org/officeDocument/2006/relationships/image" Target="../media/image161.png"/><Relationship Id="rId32" Type="http://schemas.openxmlformats.org/officeDocument/2006/relationships/image" Target="../media/image169.png"/><Relationship Id="rId37" Type="http://schemas.openxmlformats.org/officeDocument/2006/relationships/image" Target="../media/image174.png"/><Relationship Id="rId40" Type="http://schemas.openxmlformats.org/officeDocument/2006/relationships/image" Target="../media/image177.png"/><Relationship Id="rId45" Type="http://schemas.openxmlformats.org/officeDocument/2006/relationships/image" Target="../media/image182.png"/><Relationship Id="rId53" Type="http://schemas.openxmlformats.org/officeDocument/2006/relationships/image" Target="../media/image190.png"/><Relationship Id="rId58" Type="http://schemas.openxmlformats.org/officeDocument/2006/relationships/image" Target="../media/image195.png"/><Relationship Id="rId66" Type="http://schemas.openxmlformats.org/officeDocument/2006/relationships/image" Target="../media/image203.png"/><Relationship Id="rId74" Type="http://schemas.openxmlformats.org/officeDocument/2006/relationships/image" Target="../media/image211.png"/><Relationship Id="rId79" Type="http://schemas.openxmlformats.org/officeDocument/2006/relationships/image" Target="../media/image216.png"/><Relationship Id="rId87" Type="http://schemas.openxmlformats.org/officeDocument/2006/relationships/image" Target="../media/image224.png"/><Relationship Id="rId5" Type="http://schemas.openxmlformats.org/officeDocument/2006/relationships/image" Target="../media/image142.png"/><Relationship Id="rId61" Type="http://schemas.openxmlformats.org/officeDocument/2006/relationships/image" Target="../media/image198.png"/><Relationship Id="rId82" Type="http://schemas.openxmlformats.org/officeDocument/2006/relationships/image" Target="../media/image219.png"/><Relationship Id="rId19" Type="http://schemas.openxmlformats.org/officeDocument/2006/relationships/image" Target="../media/image156.png"/><Relationship Id="rId4" Type="http://schemas.openxmlformats.org/officeDocument/2006/relationships/image" Target="../media/image141.png"/><Relationship Id="rId9" Type="http://schemas.openxmlformats.org/officeDocument/2006/relationships/image" Target="../media/image146.png"/><Relationship Id="rId14" Type="http://schemas.openxmlformats.org/officeDocument/2006/relationships/image" Target="../media/image151.png"/><Relationship Id="rId22" Type="http://schemas.openxmlformats.org/officeDocument/2006/relationships/image" Target="../media/image159.png"/><Relationship Id="rId27" Type="http://schemas.openxmlformats.org/officeDocument/2006/relationships/image" Target="../media/image164.png"/><Relationship Id="rId30" Type="http://schemas.openxmlformats.org/officeDocument/2006/relationships/image" Target="../media/image167.png"/><Relationship Id="rId35" Type="http://schemas.openxmlformats.org/officeDocument/2006/relationships/image" Target="../media/image172.png"/><Relationship Id="rId43" Type="http://schemas.openxmlformats.org/officeDocument/2006/relationships/image" Target="../media/image180.png"/><Relationship Id="rId48" Type="http://schemas.openxmlformats.org/officeDocument/2006/relationships/image" Target="../media/image185.png"/><Relationship Id="rId56" Type="http://schemas.openxmlformats.org/officeDocument/2006/relationships/image" Target="../media/image193.png"/><Relationship Id="rId64" Type="http://schemas.openxmlformats.org/officeDocument/2006/relationships/image" Target="../media/image201.png"/><Relationship Id="rId69" Type="http://schemas.openxmlformats.org/officeDocument/2006/relationships/image" Target="../media/image206.png"/><Relationship Id="rId77" Type="http://schemas.openxmlformats.org/officeDocument/2006/relationships/image" Target="../media/image214.png"/><Relationship Id="rId8" Type="http://schemas.openxmlformats.org/officeDocument/2006/relationships/image" Target="../media/image145.png"/><Relationship Id="rId51" Type="http://schemas.openxmlformats.org/officeDocument/2006/relationships/image" Target="../media/image188.png"/><Relationship Id="rId72" Type="http://schemas.openxmlformats.org/officeDocument/2006/relationships/image" Target="../media/image209.png"/><Relationship Id="rId80" Type="http://schemas.openxmlformats.org/officeDocument/2006/relationships/image" Target="../media/image217.png"/><Relationship Id="rId85" Type="http://schemas.openxmlformats.org/officeDocument/2006/relationships/image" Target="../media/image222.png"/><Relationship Id="rId3" Type="http://schemas.openxmlformats.org/officeDocument/2006/relationships/image" Target="../media/image140.png"/><Relationship Id="rId12" Type="http://schemas.openxmlformats.org/officeDocument/2006/relationships/image" Target="../media/image149.png"/><Relationship Id="rId17" Type="http://schemas.openxmlformats.org/officeDocument/2006/relationships/image" Target="../media/image154.png"/><Relationship Id="rId25" Type="http://schemas.openxmlformats.org/officeDocument/2006/relationships/image" Target="../media/image162.png"/><Relationship Id="rId33" Type="http://schemas.openxmlformats.org/officeDocument/2006/relationships/image" Target="../media/image170.png"/><Relationship Id="rId38" Type="http://schemas.openxmlformats.org/officeDocument/2006/relationships/image" Target="../media/image175.png"/><Relationship Id="rId46" Type="http://schemas.openxmlformats.org/officeDocument/2006/relationships/image" Target="../media/image183.png"/><Relationship Id="rId59" Type="http://schemas.openxmlformats.org/officeDocument/2006/relationships/image" Target="../media/image196.png"/><Relationship Id="rId67" Type="http://schemas.openxmlformats.org/officeDocument/2006/relationships/image" Target="../media/image204.png"/><Relationship Id="rId20" Type="http://schemas.openxmlformats.org/officeDocument/2006/relationships/image" Target="../media/image157.png"/><Relationship Id="rId41" Type="http://schemas.openxmlformats.org/officeDocument/2006/relationships/image" Target="../media/image178.png"/><Relationship Id="rId54" Type="http://schemas.openxmlformats.org/officeDocument/2006/relationships/image" Target="../media/image191.png"/><Relationship Id="rId62" Type="http://schemas.openxmlformats.org/officeDocument/2006/relationships/image" Target="../media/image199.png"/><Relationship Id="rId70" Type="http://schemas.openxmlformats.org/officeDocument/2006/relationships/image" Target="../media/image207.png"/><Relationship Id="rId75" Type="http://schemas.openxmlformats.org/officeDocument/2006/relationships/image" Target="../media/image212.png"/><Relationship Id="rId83" Type="http://schemas.openxmlformats.org/officeDocument/2006/relationships/image" Target="../media/image220.png"/><Relationship Id="rId88" Type="http://schemas.openxmlformats.org/officeDocument/2006/relationships/image" Target="../media/image22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3.png"/><Relationship Id="rId15" Type="http://schemas.openxmlformats.org/officeDocument/2006/relationships/image" Target="../media/image152.png"/><Relationship Id="rId23" Type="http://schemas.openxmlformats.org/officeDocument/2006/relationships/image" Target="../media/image160.png"/><Relationship Id="rId28" Type="http://schemas.openxmlformats.org/officeDocument/2006/relationships/image" Target="../media/image165.png"/><Relationship Id="rId36" Type="http://schemas.openxmlformats.org/officeDocument/2006/relationships/image" Target="../media/image173.png"/><Relationship Id="rId49" Type="http://schemas.openxmlformats.org/officeDocument/2006/relationships/image" Target="../media/image186.png"/><Relationship Id="rId57" Type="http://schemas.openxmlformats.org/officeDocument/2006/relationships/image" Target="../media/image194.png"/><Relationship Id="rId10" Type="http://schemas.openxmlformats.org/officeDocument/2006/relationships/image" Target="../media/image147.png"/><Relationship Id="rId31" Type="http://schemas.openxmlformats.org/officeDocument/2006/relationships/image" Target="../media/image168.png"/><Relationship Id="rId44" Type="http://schemas.openxmlformats.org/officeDocument/2006/relationships/image" Target="../media/image181.png"/><Relationship Id="rId52" Type="http://schemas.openxmlformats.org/officeDocument/2006/relationships/image" Target="../media/image189.png"/><Relationship Id="rId60" Type="http://schemas.openxmlformats.org/officeDocument/2006/relationships/image" Target="../media/image197.png"/><Relationship Id="rId65" Type="http://schemas.openxmlformats.org/officeDocument/2006/relationships/image" Target="../media/image202.png"/><Relationship Id="rId73" Type="http://schemas.openxmlformats.org/officeDocument/2006/relationships/image" Target="../media/image210.png"/><Relationship Id="rId78" Type="http://schemas.openxmlformats.org/officeDocument/2006/relationships/image" Target="../media/image215.png"/><Relationship Id="rId81" Type="http://schemas.openxmlformats.org/officeDocument/2006/relationships/image" Target="../media/image218.png"/><Relationship Id="rId86" Type="http://schemas.openxmlformats.org/officeDocument/2006/relationships/image" Target="../media/image22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0.png"/><Relationship Id="rId7" Type="http://schemas.openxmlformats.org/officeDocument/2006/relationships/image" Target="../media/image1204.png"/><Relationship Id="rId2" Type="http://schemas.openxmlformats.org/officeDocument/2006/relationships/image" Target="../media/image119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03.png"/><Relationship Id="rId5" Type="http://schemas.openxmlformats.org/officeDocument/2006/relationships/image" Target="../media/image1202.png"/><Relationship Id="rId4" Type="http://schemas.openxmlformats.org/officeDocument/2006/relationships/image" Target="../media/image1201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1.png"/><Relationship Id="rId13" Type="http://schemas.openxmlformats.org/officeDocument/2006/relationships/image" Target="../media/image1216.png"/><Relationship Id="rId18" Type="http://schemas.openxmlformats.org/officeDocument/2006/relationships/image" Target="../media/image1221.png"/><Relationship Id="rId3" Type="http://schemas.openxmlformats.org/officeDocument/2006/relationships/image" Target="../media/image1206.png"/><Relationship Id="rId7" Type="http://schemas.openxmlformats.org/officeDocument/2006/relationships/image" Target="../media/image1210.png"/><Relationship Id="rId12" Type="http://schemas.openxmlformats.org/officeDocument/2006/relationships/image" Target="../media/image1215.png"/><Relationship Id="rId17" Type="http://schemas.openxmlformats.org/officeDocument/2006/relationships/image" Target="../media/image1220.png"/><Relationship Id="rId2" Type="http://schemas.openxmlformats.org/officeDocument/2006/relationships/image" Target="../media/image1205.png"/><Relationship Id="rId16" Type="http://schemas.openxmlformats.org/officeDocument/2006/relationships/image" Target="../media/image12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09.png"/><Relationship Id="rId11" Type="http://schemas.openxmlformats.org/officeDocument/2006/relationships/image" Target="../media/image1214.png"/><Relationship Id="rId5" Type="http://schemas.openxmlformats.org/officeDocument/2006/relationships/image" Target="../media/image1208.png"/><Relationship Id="rId15" Type="http://schemas.openxmlformats.org/officeDocument/2006/relationships/image" Target="../media/image1218.png"/><Relationship Id="rId10" Type="http://schemas.openxmlformats.org/officeDocument/2006/relationships/image" Target="../media/image1213.png"/><Relationship Id="rId4" Type="http://schemas.openxmlformats.org/officeDocument/2006/relationships/image" Target="../media/image1207.png"/><Relationship Id="rId9" Type="http://schemas.openxmlformats.org/officeDocument/2006/relationships/image" Target="../media/image1212.png"/><Relationship Id="rId14" Type="http://schemas.openxmlformats.org/officeDocument/2006/relationships/image" Target="../media/image1217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8.png"/><Relationship Id="rId3" Type="http://schemas.openxmlformats.org/officeDocument/2006/relationships/image" Target="../media/image1223.png"/><Relationship Id="rId7" Type="http://schemas.openxmlformats.org/officeDocument/2006/relationships/image" Target="../media/image1227.png"/><Relationship Id="rId2" Type="http://schemas.openxmlformats.org/officeDocument/2006/relationships/image" Target="../media/image122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26.png"/><Relationship Id="rId5" Type="http://schemas.openxmlformats.org/officeDocument/2006/relationships/image" Target="../media/image1225.png"/><Relationship Id="rId10" Type="http://schemas.openxmlformats.org/officeDocument/2006/relationships/image" Target="../media/image1230.png"/><Relationship Id="rId4" Type="http://schemas.openxmlformats.org/officeDocument/2006/relationships/image" Target="../media/image1224.png"/><Relationship Id="rId9" Type="http://schemas.openxmlformats.org/officeDocument/2006/relationships/image" Target="../media/image1229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7.png"/><Relationship Id="rId13" Type="http://schemas.openxmlformats.org/officeDocument/2006/relationships/image" Target="../media/image1242.png"/><Relationship Id="rId3" Type="http://schemas.openxmlformats.org/officeDocument/2006/relationships/image" Target="../media/image1232.png"/><Relationship Id="rId7" Type="http://schemas.openxmlformats.org/officeDocument/2006/relationships/image" Target="../media/image1236.png"/><Relationship Id="rId12" Type="http://schemas.openxmlformats.org/officeDocument/2006/relationships/image" Target="../media/image1241.png"/><Relationship Id="rId2" Type="http://schemas.openxmlformats.org/officeDocument/2006/relationships/image" Target="../media/image123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35.png"/><Relationship Id="rId11" Type="http://schemas.openxmlformats.org/officeDocument/2006/relationships/image" Target="../media/image1240.png"/><Relationship Id="rId5" Type="http://schemas.openxmlformats.org/officeDocument/2006/relationships/image" Target="../media/image1234.png"/><Relationship Id="rId10" Type="http://schemas.openxmlformats.org/officeDocument/2006/relationships/image" Target="../media/image1239.png"/><Relationship Id="rId4" Type="http://schemas.openxmlformats.org/officeDocument/2006/relationships/image" Target="../media/image1233.png"/><Relationship Id="rId9" Type="http://schemas.openxmlformats.org/officeDocument/2006/relationships/image" Target="../media/image1238.png"/><Relationship Id="rId14" Type="http://schemas.openxmlformats.org/officeDocument/2006/relationships/image" Target="../media/image1243.jpe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5.png"/><Relationship Id="rId2" Type="http://schemas.openxmlformats.org/officeDocument/2006/relationships/image" Target="../media/image124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47.png"/><Relationship Id="rId4" Type="http://schemas.openxmlformats.org/officeDocument/2006/relationships/image" Target="../media/image1246.png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63.png"/><Relationship Id="rId21" Type="http://schemas.openxmlformats.org/officeDocument/2006/relationships/image" Target="../media/image1267.png"/><Relationship Id="rId42" Type="http://schemas.openxmlformats.org/officeDocument/2006/relationships/image" Target="../media/image1288.png"/><Relationship Id="rId63" Type="http://schemas.openxmlformats.org/officeDocument/2006/relationships/image" Target="../media/image1309.png"/><Relationship Id="rId84" Type="http://schemas.openxmlformats.org/officeDocument/2006/relationships/image" Target="../media/image1330.png"/><Relationship Id="rId138" Type="http://schemas.openxmlformats.org/officeDocument/2006/relationships/image" Target="../media/image1384.png"/><Relationship Id="rId159" Type="http://schemas.openxmlformats.org/officeDocument/2006/relationships/image" Target="../media/image1405.png"/><Relationship Id="rId170" Type="http://schemas.openxmlformats.org/officeDocument/2006/relationships/image" Target="../media/image1416.png"/><Relationship Id="rId191" Type="http://schemas.openxmlformats.org/officeDocument/2006/relationships/image" Target="../media/image1437.png"/><Relationship Id="rId196" Type="http://schemas.openxmlformats.org/officeDocument/2006/relationships/image" Target="../media/image1442.png"/><Relationship Id="rId200" Type="http://schemas.openxmlformats.org/officeDocument/2006/relationships/image" Target="../media/image1446.png"/><Relationship Id="rId16" Type="http://schemas.openxmlformats.org/officeDocument/2006/relationships/image" Target="../media/image1262.png"/><Relationship Id="rId107" Type="http://schemas.openxmlformats.org/officeDocument/2006/relationships/image" Target="../media/image1353.png"/><Relationship Id="rId11" Type="http://schemas.openxmlformats.org/officeDocument/2006/relationships/image" Target="../media/image1257.png"/><Relationship Id="rId32" Type="http://schemas.openxmlformats.org/officeDocument/2006/relationships/image" Target="../media/image1278.png"/><Relationship Id="rId37" Type="http://schemas.openxmlformats.org/officeDocument/2006/relationships/image" Target="../media/image1283.png"/><Relationship Id="rId53" Type="http://schemas.openxmlformats.org/officeDocument/2006/relationships/image" Target="../media/image1299.png"/><Relationship Id="rId58" Type="http://schemas.openxmlformats.org/officeDocument/2006/relationships/image" Target="../media/image1304.png"/><Relationship Id="rId74" Type="http://schemas.openxmlformats.org/officeDocument/2006/relationships/image" Target="../media/image1320.png"/><Relationship Id="rId79" Type="http://schemas.openxmlformats.org/officeDocument/2006/relationships/image" Target="../media/image1325.png"/><Relationship Id="rId102" Type="http://schemas.openxmlformats.org/officeDocument/2006/relationships/image" Target="../media/image1348.png"/><Relationship Id="rId123" Type="http://schemas.openxmlformats.org/officeDocument/2006/relationships/image" Target="../media/image1369.png"/><Relationship Id="rId128" Type="http://schemas.openxmlformats.org/officeDocument/2006/relationships/image" Target="../media/image1374.png"/><Relationship Id="rId144" Type="http://schemas.openxmlformats.org/officeDocument/2006/relationships/image" Target="../media/image1390.png"/><Relationship Id="rId149" Type="http://schemas.openxmlformats.org/officeDocument/2006/relationships/image" Target="../media/image1395.png"/><Relationship Id="rId5" Type="http://schemas.openxmlformats.org/officeDocument/2006/relationships/image" Target="../media/image1251.png"/><Relationship Id="rId90" Type="http://schemas.openxmlformats.org/officeDocument/2006/relationships/image" Target="../media/image1336.png"/><Relationship Id="rId95" Type="http://schemas.openxmlformats.org/officeDocument/2006/relationships/image" Target="../media/image1341.png"/><Relationship Id="rId160" Type="http://schemas.openxmlformats.org/officeDocument/2006/relationships/image" Target="../media/image1406.png"/><Relationship Id="rId165" Type="http://schemas.openxmlformats.org/officeDocument/2006/relationships/image" Target="../media/image1411.png"/><Relationship Id="rId181" Type="http://schemas.openxmlformats.org/officeDocument/2006/relationships/image" Target="../media/image1427.png"/><Relationship Id="rId186" Type="http://schemas.openxmlformats.org/officeDocument/2006/relationships/image" Target="../media/image1432.png"/><Relationship Id="rId22" Type="http://schemas.openxmlformats.org/officeDocument/2006/relationships/image" Target="../media/image1268.png"/><Relationship Id="rId27" Type="http://schemas.openxmlformats.org/officeDocument/2006/relationships/image" Target="../media/image1273.png"/><Relationship Id="rId43" Type="http://schemas.openxmlformats.org/officeDocument/2006/relationships/image" Target="../media/image1289.png"/><Relationship Id="rId48" Type="http://schemas.openxmlformats.org/officeDocument/2006/relationships/image" Target="../media/image1294.png"/><Relationship Id="rId64" Type="http://schemas.openxmlformats.org/officeDocument/2006/relationships/image" Target="../media/image1310.png"/><Relationship Id="rId69" Type="http://schemas.openxmlformats.org/officeDocument/2006/relationships/image" Target="../media/image1315.png"/><Relationship Id="rId113" Type="http://schemas.openxmlformats.org/officeDocument/2006/relationships/image" Target="../media/image1359.png"/><Relationship Id="rId118" Type="http://schemas.openxmlformats.org/officeDocument/2006/relationships/image" Target="../media/image1364.png"/><Relationship Id="rId134" Type="http://schemas.openxmlformats.org/officeDocument/2006/relationships/image" Target="../media/image1380.png"/><Relationship Id="rId139" Type="http://schemas.openxmlformats.org/officeDocument/2006/relationships/image" Target="../media/image1385.png"/><Relationship Id="rId80" Type="http://schemas.openxmlformats.org/officeDocument/2006/relationships/image" Target="../media/image1326.png"/><Relationship Id="rId85" Type="http://schemas.openxmlformats.org/officeDocument/2006/relationships/image" Target="../media/image1331.png"/><Relationship Id="rId150" Type="http://schemas.openxmlformats.org/officeDocument/2006/relationships/image" Target="../media/image1396.png"/><Relationship Id="rId155" Type="http://schemas.openxmlformats.org/officeDocument/2006/relationships/image" Target="../media/image1401.png"/><Relationship Id="rId171" Type="http://schemas.openxmlformats.org/officeDocument/2006/relationships/image" Target="../media/image1417.png"/><Relationship Id="rId176" Type="http://schemas.openxmlformats.org/officeDocument/2006/relationships/image" Target="../media/image1422.png"/><Relationship Id="rId192" Type="http://schemas.openxmlformats.org/officeDocument/2006/relationships/image" Target="../media/image1438.png"/><Relationship Id="rId197" Type="http://schemas.openxmlformats.org/officeDocument/2006/relationships/image" Target="../media/image1443.png"/><Relationship Id="rId201" Type="http://schemas.openxmlformats.org/officeDocument/2006/relationships/image" Target="../media/image1447.png"/><Relationship Id="rId12" Type="http://schemas.openxmlformats.org/officeDocument/2006/relationships/image" Target="../media/image1258.png"/><Relationship Id="rId17" Type="http://schemas.openxmlformats.org/officeDocument/2006/relationships/image" Target="../media/image1263.png"/><Relationship Id="rId33" Type="http://schemas.openxmlformats.org/officeDocument/2006/relationships/image" Target="../media/image1279.png"/><Relationship Id="rId38" Type="http://schemas.openxmlformats.org/officeDocument/2006/relationships/image" Target="../media/image1284.png"/><Relationship Id="rId59" Type="http://schemas.openxmlformats.org/officeDocument/2006/relationships/image" Target="../media/image1305.png"/><Relationship Id="rId103" Type="http://schemas.openxmlformats.org/officeDocument/2006/relationships/image" Target="../media/image1349.png"/><Relationship Id="rId108" Type="http://schemas.openxmlformats.org/officeDocument/2006/relationships/image" Target="../media/image1354.png"/><Relationship Id="rId124" Type="http://schemas.openxmlformats.org/officeDocument/2006/relationships/image" Target="../media/image1370.png"/><Relationship Id="rId129" Type="http://schemas.openxmlformats.org/officeDocument/2006/relationships/image" Target="../media/image1375.png"/><Relationship Id="rId54" Type="http://schemas.openxmlformats.org/officeDocument/2006/relationships/image" Target="../media/image1300.png"/><Relationship Id="rId70" Type="http://schemas.openxmlformats.org/officeDocument/2006/relationships/image" Target="../media/image1316.png"/><Relationship Id="rId75" Type="http://schemas.openxmlformats.org/officeDocument/2006/relationships/image" Target="../media/image1321.png"/><Relationship Id="rId91" Type="http://schemas.openxmlformats.org/officeDocument/2006/relationships/image" Target="../media/image1337.png"/><Relationship Id="rId96" Type="http://schemas.openxmlformats.org/officeDocument/2006/relationships/image" Target="../media/image1342.png"/><Relationship Id="rId140" Type="http://schemas.openxmlformats.org/officeDocument/2006/relationships/image" Target="../media/image1386.png"/><Relationship Id="rId145" Type="http://schemas.openxmlformats.org/officeDocument/2006/relationships/image" Target="../media/image1391.png"/><Relationship Id="rId161" Type="http://schemas.openxmlformats.org/officeDocument/2006/relationships/image" Target="../media/image1407.png"/><Relationship Id="rId166" Type="http://schemas.openxmlformats.org/officeDocument/2006/relationships/image" Target="../media/image1412.png"/><Relationship Id="rId182" Type="http://schemas.openxmlformats.org/officeDocument/2006/relationships/image" Target="../media/image1428.png"/><Relationship Id="rId187" Type="http://schemas.openxmlformats.org/officeDocument/2006/relationships/image" Target="../media/image14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52.png"/><Relationship Id="rId23" Type="http://schemas.openxmlformats.org/officeDocument/2006/relationships/image" Target="../media/image1269.png"/><Relationship Id="rId28" Type="http://schemas.openxmlformats.org/officeDocument/2006/relationships/image" Target="../media/image1274.png"/><Relationship Id="rId49" Type="http://schemas.openxmlformats.org/officeDocument/2006/relationships/image" Target="../media/image1295.png"/><Relationship Id="rId114" Type="http://schemas.openxmlformats.org/officeDocument/2006/relationships/image" Target="../media/image1360.png"/><Relationship Id="rId119" Type="http://schemas.openxmlformats.org/officeDocument/2006/relationships/image" Target="../media/image1365.png"/><Relationship Id="rId44" Type="http://schemas.openxmlformats.org/officeDocument/2006/relationships/image" Target="../media/image1290.png"/><Relationship Id="rId60" Type="http://schemas.openxmlformats.org/officeDocument/2006/relationships/image" Target="../media/image1306.png"/><Relationship Id="rId65" Type="http://schemas.openxmlformats.org/officeDocument/2006/relationships/image" Target="../media/image1311.png"/><Relationship Id="rId81" Type="http://schemas.openxmlformats.org/officeDocument/2006/relationships/image" Target="../media/image1327.png"/><Relationship Id="rId86" Type="http://schemas.openxmlformats.org/officeDocument/2006/relationships/image" Target="../media/image1332.png"/><Relationship Id="rId130" Type="http://schemas.openxmlformats.org/officeDocument/2006/relationships/image" Target="../media/image1376.png"/><Relationship Id="rId135" Type="http://schemas.openxmlformats.org/officeDocument/2006/relationships/image" Target="../media/image1381.png"/><Relationship Id="rId151" Type="http://schemas.openxmlformats.org/officeDocument/2006/relationships/image" Target="../media/image1397.png"/><Relationship Id="rId156" Type="http://schemas.openxmlformats.org/officeDocument/2006/relationships/image" Target="../media/image1402.png"/><Relationship Id="rId177" Type="http://schemas.openxmlformats.org/officeDocument/2006/relationships/image" Target="../media/image1423.png"/><Relationship Id="rId198" Type="http://schemas.openxmlformats.org/officeDocument/2006/relationships/image" Target="../media/image1444.png"/><Relationship Id="rId172" Type="http://schemas.openxmlformats.org/officeDocument/2006/relationships/image" Target="../media/image1418.png"/><Relationship Id="rId193" Type="http://schemas.openxmlformats.org/officeDocument/2006/relationships/image" Target="../media/image1439.png"/><Relationship Id="rId202" Type="http://schemas.openxmlformats.org/officeDocument/2006/relationships/image" Target="../media/image1448.png"/><Relationship Id="rId13" Type="http://schemas.openxmlformats.org/officeDocument/2006/relationships/image" Target="../media/image1259.png"/><Relationship Id="rId18" Type="http://schemas.openxmlformats.org/officeDocument/2006/relationships/image" Target="../media/image1264.png"/><Relationship Id="rId39" Type="http://schemas.openxmlformats.org/officeDocument/2006/relationships/image" Target="../media/image1285.png"/><Relationship Id="rId109" Type="http://schemas.openxmlformats.org/officeDocument/2006/relationships/image" Target="../media/image1355.png"/><Relationship Id="rId34" Type="http://schemas.openxmlformats.org/officeDocument/2006/relationships/image" Target="../media/image1280.png"/><Relationship Id="rId50" Type="http://schemas.openxmlformats.org/officeDocument/2006/relationships/image" Target="../media/image1296.png"/><Relationship Id="rId55" Type="http://schemas.openxmlformats.org/officeDocument/2006/relationships/image" Target="../media/image1301.png"/><Relationship Id="rId76" Type="http://schemas.openxmlformats.org/officeDocument/2006/relationships/image" Target="../media/image1322.png"/><Relationship Id="rId97" Type="http://schemas.openxmlformats.org/officeDocument/2006/relationships/image" Target="../media/image1343.png"/><Relationship Id="rId104" Type="http://schemas.openxmlformats.org/officeDocument/2006/relationships/image" Target="../media/image1350.png"/><Relationship Id="rId120" Type="http://schemas.openxmlformats.org/officeDocument/2006/relationships/image" Target="../media/image1366.png"/><Relationship Id="rId125" Type="http://schemas.openxmlformats.org/officeDocument/2006/relationships/image" Target="../media/image1371.png"/><Relationship Id="rId141" Type="http://schemas.openxmlformats.org/officeDocument/2006/relationships/image" Target="../media/image1387.png"/><Relationship Id="rId146" Type="http://schemas.openxmlformats.org/officeDocument/2006/relationships/image" Target="../media/image1392.png"/><Relationship Id="rId167" Type="http://schemas.openxmlformats.org/officeDocument/2006/relationships/image" Target="../media/image1413.png"/><Relationship Id="rId188" Type="http://schemas.openxmlformats.org/officeDocument/2006/relationships/image" Target="../media/image1434.png"/><Relationship Id="rId7" Type="http://schemas.openxmlformats.org/officeDocument/2006/relationships/image" Target="../media/image1253.png"/><Relationship Id="rId71" Type="http://schemas.openxmlformats.org/officeDocument/2006/relationships/image" Target="../media/image1317.png"/><Relationship Id="rId92" Type="http://schemas.openxmlformats.org/officeDocument/2006/relationships/image" Target="../media/image1338.png"/><Relationship Id="rId162" Type="http://schemas.openxmlformats.org/officeDocument/2006/relationships/image" Target="../media/image1408.png"/><Relationship Id="rId183" Type="http://schemas.openxmlformats.org/officeDocument/2006/relationships/image" Target="../media/image1429.png"/><Relationship Id="rId2" Type="http://schemas.openxmlformats.org/officeDocument/2006/relationships/image" Target="../media/image1248.png"/><Relationship Id="rId29" Type="http://schemas.openxmlformats.org/officeDocument/2006/relationships/image" Target="../media/image1275.png"/><Relationship Id="rId24" Type="http://schemas.openxmlformats.org/officeDocument/2006/relationships/image" Target="../media/image1270.png"/><Relationship Id="rId40" Type="http://schemas.openxmlformats.org/officeDocument/2006/relationships/image" Target="../media/image1286.png"/><Relationship Id="rId45" Type="http://schemas.openxmlformats.org/officeDocument/2006/relationships/image" Target="../media/image1291.png"/><Relationship Id="rId66" Type="http://schemas.openxmlformats.org/officeDocument/2006/relationships/image" Target="../media/image1312.png"/><Relationship Id="rId87" Type="http://schemas.openxmlformats.org/officeDocument/2006/relationships/image" Target="../media/image1333.png"/><Relationship Id="rId110" Type="http://schemas.openxmlformats.org/officeDocument/2006/relationships/image" Target="../media/image1356.png"/><Relationship Id="rId115" Type="http://schemas.openxmlformats.org/officeDocument/2006/relationships/image" Target="../media/image1361.png"/><Relationship Id="rId131" Type="http://schemas.openxmlformats.org/officeDocument/2006/relationships/image" Target="../media/image1377.png"/><Relationship Id="rId136" Type="http://schemas.openxmlformats.org/officeDocument/2006/relationships/image" Target="../media/image1382.png"/><Relationship Id="rId157" Type="http://schemas.openxmlformats.org/officeDocument/2006/relationships/image" Target="../media/image1403.png"/><Relationship Id="rId178" Type="http://schemas.openxmlformats.org/officeDocument/2006/relationships/image" Target="../media/image1424.png"/><Relationship Id="rId61" Type="http://schemas.openxmlformats.org/officeDocument/2006/relationships/image" Target="../media/image1307.png"/><Relationship Id="rId82" Type="http://schemas.openxmlformats.org/officeDocument/2006/relationships/image" Target="../media/image1328.png"/><Relationship Id="rId152" Type="http://schemas.openxmlformats.org/officeDocument/2006/relationships/image" Target="../media/image1398.png"/><Relationship Id="rId173" Type="http://schemas.openxmlformats.org/officeDocument/2006/relationships/image" Target="../media/image1419.png"/><Relationship Id="rId194" Type="http://schemas.openxmlformats.org/officeDocument/2006/relationships/image" Target="../media/image1440.png"/><Relationship Id="rId199" Type="http://schemas.openxmlformats.org/officeDocument/2006/relationships/image" Target="../media/image1445.png"/><Relationship Id="rId19" Type="http://schemas.openxmlformats.org/officeDocument/2006/relationships/image" Target="../media/image1265.png"/><Relationship Id="rId14" Type="http://schemas.openxmlformats.org/officeDocument/2006/relationships/image" Target="../media/image1260.png"/><Relationship Id="rId30" Type="http://schemas.openxmlformats.org/officeDocument/2006/relationships/image" Target="../media/image1276.png"/><Relationship Id="rId35" Type="http://schemas.openxmlformats.org/officeDocument/2006/relationships/image" Target="../media/image1281.png"/><Relationship Id="rId56" Type="http://schemas.openxmlformats.org/officeDocument/2006/relationships/image" Target="../media/image1302.png"/><Relationship Id="rId77" Type="http://schemas.openxmlformats.org/officeDocument/2006/relationships/image" Target="../media/image1323.png"/><Relationship Id="rId100" Type="http://schemas.openxmlformats.org/officeDocument/2006/relationships/image" Target="../media/image1346.png"/><Relationship Id="rId105" Type="http://schemas.openxmlformats.org/officeDocument/2006/relationships/image" Target="../media/image1351.png"/><Relationship Id="rId126" Type="http://schemas.openxmlformats.org/officeDocument/2006/relationships/image" Target="../media/image1372.png"/><Relationship Id="rId147" Type="http://schemas.openxmlformats.org/officeDocument/2006/relationships/image" Target="../media/image1393.png"/><Relationship Id="rId168" Type="http://schemas.openxmlformats.org/officeDocument/2006/relationships/image" Target="../media/image1414.png"/><Relationship Id="rId8" Type="http://schemas.openxmlformats.org/officeDocument/2006/relationships/image" Target="../media/image1254.png"/><Relationship Id="rId51" Type="http://schemas.openxmlformats.org/officeDocument/2006/relationships/image" Target="../media/image1297.png"/><Relationship Id="rId72" Type="http://schemas.openxmlformats.org/officeDocument/2006/relationships/image" Target="../media/image1318.png"/><Relationship Id="rId93" Type="http://schemas.openxmlformats.org/officeDocument/2006/relationships/image" Target="../media/image1339.png"/><Relationship Id="rId98" Type="http://schemas.openxmlformats.org/officeDocument/2006/relationships/image" Target="../media/image1344.png"/><Relationship Id="rId121" Type="http://schemas.openxmlformats.org/officeDocument/2006/relationships/image" Target="../media/image1367.png"/><Relationship Id="rId142" Type="http://schemas.openxmlformats.org/officeDocument/2006/relationships/image" Target="../media/image1388.png"/><Relationship Id="rId163" Type="http://schemas.openxmlformats.org/officeDocument/2006/relationships/image" Target="../media/image1409.png"/><Relationship Id="rId184" Type="http://schemas.openxmlformats.org/officeDocument/2006/relationships/image" Target="../media/image1430.png"/><Relationship Id="rId189" Type="http://schemas.openxmlformats.org/officeDocument/2006/relationships/image" Target="../media/image1435.png"/><Relationship Id="rId3" Type="http://schemas.openxmlformats.org/officeDocument/2006/relationships/image" Target="../media/image1249.png"/><Relationship Id="rId25" Type="http://schemas.openxmlformats.org/officeDocument/2006/relationships/image" Target="../media/image1271.png"/><Relationship Id="rId46" Type="http://schemas.openxmlformats.org/officeDocument/2006/relationships/image" Target="../media/image1292.png"/><Relationship Id="rId67" Type="http://schemas.openxmlformats.org/officeDocument/2006/relationships/image" Target="../media/image1313.png"/><Relationship Id="rId116" Type="http://schemas.openxmlformats.org/officeDocument/2006/relationships/image" Target="../media/image1362.png"/><Relationship Id="rId137" Type="http://schemas.openxmlformats.org/officeDocument/2006/relationships/image" Target="../media/image1383.png"/><Relationship Id="rId158" Type="http://schemas.openxmlformats.org/officeDocument/2006/relationships/image" Target="../media/image1404.png"/><Relationship Id="rId20" Type="http://schemas.openxmlformats.org/officeDocument/2006/relationships/image" Target="../media/image1266.png"/><Relationship Id="rId41" Type="http://schemas.openxmlformats.org/officeDocument/2006/relationships/image" Target="../media/image1287.png"/><Relationship Id="rId62" Type="http://schemas.openxmlformats.org/officeDocument/2006/relationships/image" Target="../media/image1308.png"/><Relationship Id="rId83" Type="http://schemas.openxmlformats.org/officeDocument/2006/relationships/image" Target="../media/image1329.png"/><Relationship Id="rId88" Type="http://schemas.openxmlformats.org/officeDocument/2006/relationships/image" Target="../media/image1334.png"/><Relationship Id="rId111" Type="http://schemas.openxmlformats.org/officeDocument/2006/relationships/image" Target="../media/image1357.png"/><Relationship Id="rId132" Type="http://schemas.openxmlformats.org/officeDocument/2006/relationships/image" Target="../media/image1378.png"/><Relationship Id="rId153" Type="http://schemas.openxmlformats.org/officeDocument/2006/relationships/image" Target="../media/image1399.png"/><Relationship Id="rId174" Type="http://schemas.openxmlformats.org/officeDocument/2006/relationships/image" Target="../media/image1420.png"/><Relationship Id="rId179" Type="http://schemas.openxmlformats.org/officeDocument/2006/relationships/image" Target="../media/image1425.png"/><Relationship Id="rId195" Type="http://schemas.openxmlformats.org/officeDocument/2006/relationships/image" Target="../media/image1441.png"/><Relationship Id="rId190" Type="http://schemas.openxmlformats.org/officeDocument/2006/relationships/image" Target="../media/image1436.png"/><Relationship Id="rId15" Type="http://schemas.openxmlformats.org/officeDocument/2006/relationships/image" Target="../media/image1261.png"/><Relationship Id="rId36" Type="http://schemas.openxmlformats.org/officeDocument/2006/relationships/image" Target="../media/image1282.png"/><Relationship Id="rId57" Type="http://schemas.openxmlformats.org/officeDocument/2006/relationships/image" Target="../media/image1303.png"/><Relationship Id="rId106" Type="http://schemas.openxmlformats.org/officeDocument/2006/relationships/image" Target="../media/image1352.png"/><Relationship Id="rId127" Type="http://schemas.openxmlformats.org/officeDocument/2006/relationships/image" Target="../media/image1373.png"/><Relationship Id="rId10" Type="http://schemas.openxmlformats.org/officeDocument/2006/relationships/image" Target="../media/image1256.png"/><Relationship Id="rId31" Type="http://schemas.openxmlformats.org/officeDocument/2006/relationships/image" Target="../media/image1277.png"/><Relationship Id="rId52" Type="http://schemas.openxmlformats.org/officeDocument/2006/relationships/image" Target="../media/image1298.png"/><Relationship Id="rId73" Type="http://schemas.openxmlformats.org/officeDocument/2006/relationships/image" Target="../media/image1319.png"/><Relationship Id="rId78" Type="http://schemas.openxmlformats.org/officeDocument/2006/relationships/image" Target="../media/image1324.png"/><Relationship Id="rId94" Type="http://schemas.openxmlformats.org/officeDocument/2006/relationships/image" Target="../media/image1340.png"/><Relationship Id="rId99" Type="http://schemas.openxmlformats.org/officeDocument/2006/relationships/image" Target="../media/image1345.png"/><Relationship Id="rId101" Type="http://schemas.openxmlformats.org/officeDocument/2006/relationships/image" Target="../media/image1347.png"/><Relationship Id="rId122" Type="http://schemas.openxmlformats.org/officeDocument/2006/relationships/image" Target="../media/image1368.png"/><Relationship Id="rId143" Type="http://schemas.openxmlformats.org/officeDocument/2006/relationships/image" Target="../media/image1389.png"/><Relationship Id="rId148" Type="http://schemas.openxmlformats.org/officeDocument/2006/relationships/image" Target="../media/image1394.png"/><Relationship Id="rId164" Type="http://schemas.openxmlformats.org/officeDocument/2006/relationships/image" Target="../media/image1410.png"/><Relationship Id="rId169" Type="http://schemas.openxmlformats.org/officeDocument/2006/relationships/image" Target="../media/image1415.png"/><Relationship Id="rId185" Type="http://schemas.openxmlformats.org/officeDocument/2006/relationships/image" Target="../media/image1431.png"/><Relationship Id="rId4" Type="http://schemas.openxmlformats.org/officeDocument/2006/relationships/image" Target="../media/image1250.png"/><Relationship Id="rId9" Type="http://schemas.openxmlformats.org/officeDocument/2006/relationships/image" Target="../media/image1255.png"/><Relationship Id="rId180" Type="http://schemas.openxmlformats.org/officeDocument/2006/relationships/image" Target="../media/image1426.png"/><Relationship Id="rId26" Type="http://schemas.openxmlformats.org/officeDocument/2006/relationships/image" Target="../media/image1272.png"/><Relationship Id="rId47" Type="http://schemas.openxmlformats.org/officeDocument/2006/relationships/image" Target="../media/image1293.png"/><Relationship Id="rId68" Type="http://schemas.openxmlformats.org/officeDocument/2006/relationships/image" Target="../media/image1314.png"/><Relationship Id="rId89" Type="http://schemas.openxmlformats.org/officeDocument/2006/relationships/image" Target="../media/image1335.png"/><Relationship Id="rId112" Type="http://schemas.openxmlformats.org/officeDocument/2006/relationships/image" Target="../media/image1358.png"/><Relationship Id="rId133" Type="http://schemas.openxmlformats.org/officeDocument/2006/relationships/image" Target="../media/image1379.png"/><Relationship Id="rId154" Type="http://schemas.openxmlformats.org/officeDocument/2006/relationships/image" Target="../media/image1400.png"/><Relationship Id="rId175" Type="http://schemas.openxmlformats.org/officeDocument/2006/relationships/image" Target="../media/image1421.png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64.png"/><Relationship Id="rId299" Type="http://schemas.openxmlformats.org/officeDocument/2006/relationships/image" Target="../media/image1746.png"/><Relationship Id="rId21" Type="http://schemas.openxmlformats.org/officeDocument/2006/relationships/image" Target="../media/image1468.png"/><Relationship Id="rId63" Type="http://schemas.openxmlformats.org/officeDocument/2006/relationships/image" Target="../media/image1510.png"/><Relationship Id="rId159" Type="http://schemas.openxmlformats.org/officeDocument/2006/relationships/image" Target="../media/image1606.png"/><Relationship Id="rId324" Type="http://schemas.openxmlformats.org/officeDocument/2006/relationships/image" Target="../media/image1771.png"/><Relationship Id="rId366" Type="http://schemas.openxmlformats.org/officeDocument/2006/relationships/image" Target="../media/image1813.png"/><Relationship Id="rId170" Type="http://schemas.openxmlformats.org/officeDocument/2006/relationships/image" Target="../media/image1617.png"/><Relationship Id="rId226" Type="http://schemas.openxmlformats.org/officeDocument/2006/relationships/image" Target="../media/image1673.png"/><Relationship Id="rId268" Type="http://schemas.openxmlformats.org/officeDocument/2006/relationships/image" Target="../media/image1715.png"/><Relationship Id="rId32" Type="http://schemas.openxmlformats.org/officeDocument/2006/relationships/image" Target="../media/image1479.png"/><Relationship Id="rId74" Type="http://schemas.openxmlformats.org/officeDocument/2006/relationships/image" Target="../media/image1521.png"/><Relationship Id="rId128" Type="http://schemas.openxmlformats.org/officeDocument/2006/relationships/image" Target="../media/image1575.png"/><Relationship Id="rId335" Type="http://schemas.openxmlformats.org/officeDocument/2006/relationships/image" Target="../media/image1782.png"/><Relationship Id="rId377" Type="http://schemas.openxmlformats.org/officeDocument/2006/relationships/image" Target="../media/image1824.png"/><Relationship Id="rId5" Type="http://schemas.openxmlformats.org/officeDocument/2006/relationships/image" Target="../media/image1452.png"/><Relationship Id="rId181" Type="http://schemas.openxmlformats.org/officeDocument/2006/relationships/image" Target="../media/image1628.png"/><Relationship Id="rId237" Type="http://schemas.openxmlformats.org/officeDocument/2006/relationships/image" Target="../media/image1684.png"/><Relationship Id="rId402" Type="http://schemas.openxmlformats.org/officeDocument/2006/relationships/image" Target="../media/image1849.png"/><Relationship Id="rId279" Type="http://schemas.openxmlformats.org/officeDocument/2006/relationships/image" Target="../media/image1726.png"/><Relationship Id="rId22" Type="http://schemas.openxmlformats.org/officeDocument/2006/relationships/image" Target="../media/image1469.png"/><Relationship Id="rId43" Type="http://schemas.openxmlformats.org/officeDocument/2006/relationships/image" Target="../media/image1490.png"/><Relationship Id="rId64" Type="http://schemas.openxmlformats.org/officeDocument/2006/relationships/image" Target="../media/image1511.png"/><Relationship Id="rId118" Type="http://schemas.openxmlformats.org/officeDocument/2006/relationships/image" Target="../media/image1565.png"/><Relationship Id="rId139" Type="http://schemas.openxmlformats.org/officeDocument/2006/relationships/image" Target="../media/image1586.png"/><Relationship Id="rId290" Type="http://schemas.openxmlformats.org/officeDocument/2006/relationships/image" Target="../media/image1737.png"/><Relationship Id="rId304" Type="http://schemas.openxmlformats.org/officeDocument/2006/relationships/image" Target="../media/image1751.png"/><Relationship Id="rId325" Type="http://schemas.openxmlformats.org/officeDocument/2006/relationships/image" Target="../media/image1772.png"/><Relationship Id="rId346" Type="http://schemas.openxmlformats.org/officeDocument/2006/relationships/image" Target="../media/image1793.png"/><Relationship Id="rId367" Type="http://schemas.openxmlformats.org/officeDocument/2006/relationships/image" Target="../media/image1814.png"/><Relationship Id="rId388" Type="http://schemas.openxmlformats.org/officeDocument/2006/relationships/image" Target="../media/image1835.png"/><Relationship Id="rId85" Type="http://schemas.openxmlformats.org/officeDocument/2006/relationships/image" Target="../media/image1532.png"/><Relationship Id="rId150" Type="http://schemas.openxmlformats.org/officeDocument/2006/relationships/image" Target="../media/image1597.png"/><Relationship Id="rId171" Type="http://schemas.openxmlformats.org/officeDocument/2006/relationships/image" Target="../media/image1618.png"/><Relationship Id="rId192" Type="http://schemas.openxmlformats.org/officeDocument/2006/relationships/image" Target="../media/image1639.png"/><Relationship Id="rId206" Type="http://schemas.openxmlformats.org/officeDocument/2006/relationships/image" Target="../media/image1653.png"/><Relationship Id="rId227" Type="http://schemas.openxmlformats.org/officeDocument/2006/relationships/image" Target="../media/image1674.png"/><Relationship Id="rId413" Type="http://schemas.openxmlformats.org/officeDocument/2006/relationships/image" Target="../media/image1860.png"/><Relationship Id="rId248" Type="http://schemas.openxmlformats.org/officeDocument/2006/relationships/image" Target="../media/image1695.png"/><Relationship Id="rId269" Type="http://schemas.openxmlformats.org/officeDocument/2006/relationships/image" Target="../media/image1716.png"/><Relationship Id="rId12" Type="http://schemas.openxmlformats.org/officeDocument/2006/relationships/image" Target="../media/image1459.png"/><Relationship Id="rId33" Type="http://schemas.openxmlformats.org/officeDocument/2006/relationships/image" Target="../media/image1480.png"/><Relationship Id="rId108" Type="http://schemas.openxmlformats.org/officeDocument/2006/relationships/image" Target="../media/image1555.png"/><Relationship Id="rId129" Type="http://schemas.openxmlformats.org/officeDocument/2006/relationships/image" Target="../media/image1576.png"/><Relationship Id="rId280" Type="http://schemas.openxmlformats.org/officeDocument/2006/relationships/image" Target="../media/image1727.png"/><Relationship Id="rId315" Type="http://schemas.openxmlformats.org/officeDocument/2006/relationships/image" Target="../media/image1762.png"/><Relationship Id="rId336" Type="http://schemas.openxmlformats.org/officeDocument/2006/relationships/image" Target="../media/image1783.png"/><Relationship Id="rId357" Type="http://schemas.openxmlformats.org/officeDocument/2006/relationships/image" Target="../media/image1804.png"/><Relationship Id="rId54" Type="http://schemas.openxmlformats.org/officeDocument/2006/relationships/image" Target="../media/image1501.png"/><Relationship Id="rId75" Type="http://schemas.openxmlformats.org/officeDocument/2006/relationships/image" Target="../media/image1522.png"/><Relationship Id="rId96" Type="http://schemas.openxmlformats.org/officeDocument/2006/relationships/image" Target="../media/image1543.png"/><Relationship Id="rId140" Type="http://schemas.openxmlformats.org/officeDocument/2006/relationships/image" Target="../media/image1587.png"/><Relationship Id="rId161" Type="http://schemas.openxmlformats.org/officeDocument/2006/relationships/image" Target="../media/image1608.png"/><Relationship Id="rId182" Type="http://schemas.openxmlformats.org/officeDocument/2006/relationships/image" Target="../media/image1629.png"/><Relationship Id="rId217" Type="http://schemas.openxmlformats.org/officeDocument/2006/relationships/image" Target="../media/image1664.png"/><Relationship Id="rId378" Type="http://schemas.openxmlformats.org/officeDocument/2006/relationships/image" Target="../media/image1825.png"/><Relationship Id="rId399" Type="http://schemas.openxmlformats.org/officeDocument/2006/relationships/image" Target="../media/image1846.png"/><Relationship Id="rId403" Type="http://schemas.openxmlformats.org/officeDocument/2006/relationships/image" Target="../media/image1850.png"/><Relationship Id="rId6" Type="http://schemas.openxmlformats.org/officeDocument/2006/relationships/image" Target="../media/image1453.png"/><Relationship Id="rId238" Type="http://schemas.openxmlformats.org/officeDocument/2006/relationships/image" Target="../media/image1685.png"/><Relationship Id="rId259" Type="http://schemas.openxmlformats.org/officeDocument/2006/relationships/image" Target="../media/image1706.png"/><Relationship Id="rId424" Type="http://schemas.openxmlformats.org/officeDocument/2006/relationships/image" Target="../media/image1871.png"/><Relationship Id="rId23" Type="http://schemas.openxmlformats.org/officeDocument/2006/relationships/image" Target="../media/image1470.png"/><Relationship Id="rId119" Type="http://schemas.openxmlformats.org/officeDocument/2006/relationships/image" Target="../media/image1566.png"/><Relationship Id="rId270" Type="http://schemas.openxmlformats.org/officeDocument/2006/relationships/image" Target="../media/image1717.png"/><Relationship Id="rId291" Type="http://schemas.openxmlformats.org/officeDocument/2006/relationships/image" Target="../media/image1738.png"/><Relationship Id="rId305" Type="http://schemas.openxmlformats.org/officeDocument/2006/relationships/image" Target="../media/image1752.png"/><Relationship Id="rId326" Type="http://schemas.openxmlformats.org/officeDocument/2006/relationships/image" Target="../media/image1773.png"/><Relationship Id="rId347" Type="http://schemas.openxmlformats.org/officeDocument/2006/relationships/image" Target="../media/image1794.png"/><Relationship Id="rId44" Type="http://schemas.openxmlformats.org/officeDocument/2006/relationships/image" Target="../media/image1491.png"/><Relationship Id="rId65" Type="http://schemas.openxmlformats.org/officeDocument/2006/relationships/image" Target="../media/image1512.png"/><Relationship Id="rId86" Type="http://schemas.openxmlformats.org/officeDocument/2006/relationships/image" Target="../media/image1533.png"/><Relationship Id="rId130" Type="http://schemas.openxmlformats.org/officeDocument/2006/relationships/image" Target="../media/image1577.png"/><Relationship Id="rId151" Type="http://schemas.openxmlformats.org/officeDocument/2006/relationships/image" Target="../media/image1598.png"/><Relationship Id="rId368" Type="http://schemas.openxmlformats.org/officeDocument/2006/relationships/image" Target="../media/image1815.png"/><Relationship Id="rId389" Type="http://schemas.openxmlformats.org/officeDocument/2006/relationships/image" Target="../media/image1836.png"/><Relationship Id="rId172" Type="http://schemas.openxmlformats.org/officeDocument/2006/relationships/image" Target="../media/image1619.png"/><Relationship Id="rId193" Type="http://schemas.openxmlformats.org/officeDocument/2006/relationships/image" Target="../media/image1640.png"/><Relationship Id="rId207" Type="http://schemas.openxmlformats.org/officeDocument/2006/relationships/image" Target="../media/image1654.png"/><Relationship Id="rId228" Type="http://schemas.openxmlformats.org/officeDocument/2006/relationships/image" Target="../media/image1675.png"/><Relationship Id="rId249" Type="http://schemas.openxmlformats.org/officeDocument/2006/relationships/image" Target="../media/image1696.png"/><Relationship Id="rId414" Type="http://schemas.openxmlformats.org/officeDocument/2006/relationships/image" Target="../media/image1861.png"/><Relationship Id="rId13" Type="http://schemas.openxmlformats.org/officeDocument/2006/relationships/image" Target="../media/image1460.png"/><Relationship Id="rId109" Type="http://schemas.openxmlformats.org/officeDocument/2006/relationships/image" Target="../media/image1556.png"/><Relationship Id="rId260" Type="http://schemas.openxmlformats.org/officeDocument/2006/relationships/image" Target="../media/image1707.png"/><Relationship Id="rId281" Type="http://schemas.openxmlformats.org/officeDocument/2006/relationships/image" Target="../media/image1728.png"/><Relationship Id="rId316" Type="http://schemas.openxmlformats.org/officeDocument/2006/relationships/image" Target="../media/image1763.png"/><Relationship Id="rId337" Type="http://schemas.openxmlformats.org/officeDocument/2006/relationships/image" Target="../media/image1784.png"/><Relationship Id="rId34" Type="http://schemas.openxmlformats.org/officeDocument/2006/relationships/image" Target="../media/image1481.png"/><Relationship Id="rId55" Type="http://schemas.openxmlformats.org/officeDocument/2006/relationships/image" Target="../media/image1502.png"/><Relationship Id="rId76" Type="http://schemas.openxmlformats.org/officeDocument/2006/relationships/image" Target="../media/image1523.png"/><Relationship Id="rId97" Type="http://schemas.openxmlformats.org/officeDocument/2006/relationships/image" Target="../media/image1544.png"/><Relationship Id="rId120" Type="http://schemas.openxmlformats.org/officeDocument/2006/relationships/image" Target="../media/image1567.png"/><Relationship Id="rId141" Type="http://schemas.openxmlformats.org/officeDocument/2006/relationships/image" Target="../media/image1588.png"/><Relationship Id="rId358" Type="http://schemas.openxmlformats.org/officeDocument/2006/relationships/image" Target="../media/image1805.png"/><Relationship Id="rId379" Type="http://schemas.openxmlformats.org/officeDocument/2006/relationships/image" Target="../media/image1826.png"/><Relationship Id="rId7" Type="http://schemas.openxmlformats.org/officeDocument/2006/relationships/image" Target="../media/image1454.png"/><Relationship Id="rId162" Type="http://schemas.openxmlformats.org/officeDocument/2006/relationships/image" Target="../media/image1609.png"/><Relationship Id="rId183" Type="http://schemas.openxmlformats.org/officeDocument/2006/relationships/image" Target="../media/image1630.png"/><Relationship Id="rId218" Type="http://schemas.openxmlformats.org/officeDocument/2006/relationships/image" Target="../media/image1665.png"/><Relationship Id="rId239" Type="http://schemas.openxmlformats.org/officeDocument/2006/relationships/image" Target="../media/image1686.png"/><Relationship Id="rId390" Type="http://schemas.openxmlformats.org/officeDocument/2006/relationships/image" Target="../media/image1837.png"/><Relationship Id="rId404" Type="http://schemas.openxmlformats.org/officeDocument/2006/relationships/image" Target="../media/image1851.png"/><Relationship Id="rId425" Type="http://schemas.openxmlformats.org/officeDocument/2006/relationships/image" Target="../media/image1872.png"/><Relationship Id="rId250" Type="http://schemas.openxmlformats.org/officeDocument/2006/relationships/image" Target="../media/image1697.png"/><Relationship Id="rId271" Type="http://schemas.openxmlformats.org/officeDocument/2006/relationships/image" Target="../media/image1718.png"/><Relationship Id="rId292" Type="http://schemas.openxmlformats.org/officeDocument/2006/relationships/image" Target="../media/image1739.png"/><Relationship Id="rId306" Type="http://schemas.openxmlformats.org/officeDocument/2006/relationships/image" Target="../media/image1753.png"/><Relationship Id="rId24" Type="http://schemas.openxmlformats.org/officeDocument/2006/relationships/image" Target="../media/image1471.png"/><Relationship Id="rId45" Type="http://schemas.openxmlformats.org/officeDocument/2006/relationships/image" Target="../media/image1492.png"/><Relationship Id="rId66" Type="http://schemas.openxmlformats.org/officeDocument/2006/relationships/image" Target="../media/image1513.png"/><Relationship Id="rId87" Type="http://schemas.openxmlformats.org/officeDocument/2006/relationships/image" Target="../media/image1534.png"/><Relationship Id="rId110" Type="http://schemas.openxmlformats.org/officeDocument/2006/relationships/image" Target="../media/image1557.png"/><Relationship Id="rId131" Type="http://schemas.openxmlformats.org/officeDocument/2006/relationships/image" Target="../media/image1578.png"/><Relationship Id="rId327" Type="http://schemas.openxmlformats.org/officeDocument/2006/relationships/image" Target="../media/image1774.png"/><Relationship Id="rId348" Type="http://schemas.openxmlformats.org/officeDocument/2006/relationships/image" Target="../media/image1795.png"/><Relationship Id="rId369" Type="http://schemas.openxmlformats.org/officeDocument/2006/relationships/image" Target="../media/image1816.png"/><Relationship Id="rId152" Type="http://schemas.openxmlformats.org/officeDocument/2006/relationships/image" Target="../media/image1599.png"/><Relationship Id="rId173" Type="http://schemas.openxmlformats.org/officeDocument/2006/relationships/image" Target="../media/image1620.png"/><Relationship Id="rId194" Type="http://schemas.openxmlformats.org/officeDocument/2006/relationships/image" Target="../media/image1641.png"/><Relationship Id="rId208" Type="http://schemas.openxmlformats.org/officeDocument/2006/relationships/image" Target="../media/image1655.png"/><Relationship Id="rId229" Type="http://schemas.openxmlformats.org/officeDocument/2006/relationships/image" Target="../media/image1676.png"/><Relationship Id="rId380" Type="http://schemas.openxmlformats.org/officeDocument/2006/relationships/image" Target="../media/image1827.png"/><Relationship Id="rId415" Type="http://schemas.openxmlformats.org/officeDocument/2006/relationships/image" Target="../media/image1862.png"/><Relationship Id="rId240" Type="http://schemas.openxmlformats.org/officeDocument/2006/relationships/image" Target="../media/image1687.png"/><Relationship Id="rId261" Type="http://schemas.openxmlformats.org/officeDocument/2006/relationships/image" Target="../media/image1708.png"/><Relationship Id="rId14" Type="http://schemas.openxmlformats.org/officeDocument/2006/relationships/image" Target="../media/image1461.png"/><Relationship Id="rId35" Type="http://schemas.openxmlformats.org/officeDocument/2006/relationships/image" Target="../media/image1482.png"/><Relationship Id="rId56" Type="http://schemas.openxmlformats.org/officeDocument/2006/relationships/image" Target="../media/image1503.png"/><Relationship Id="rId77" Type="http://schemas.openxmlformats.org/officeDocument/2006/relationships/image" Target="../media/image1524.png"/><Relationship Id="rId100" Type="http://schemas.openxmlformats.org/officeDocument/2006/relationships/image" Target="../media/image1547.png"/><Relationship Id="rId282" Type="http://schemas.openxmlformats.org/officeDocument/2006/relationships/image" Target="../media/image1729.png"/><Relationship Id="rId317" Type="http://schemas.openxmlformats.org/officeDocument/2006/relationships/image" Target="../media/image1764.png"/><Relationship Id="rId338" Type="http://schemas.openxmlformats.org/officeDocument/2006/relationships/image" Target="../media/image1785.png"/><Relationship Id="rId359" Type="http://schemas.openxmlformats.org/officeDocument/2006/relationships/image" Target="../media/image1806.png"/><Relationship Id="rId8" Type="http://schemas.openxmlformats.org/officeDocument/2006/relationships/image" Target="../media/image1455.png"/><Relationship Id="rId98" Type="http://schemas.openxmlformats.org/officeDocument/2006/relationships/image" Target="../media/image1545.png"/><Relationship Id="rId121" Type="http://schemas.openxmlformats.org/officeDocument/2006/relationships/image" Target="../media/image1568.png"/><Relationship Id="rId142" Type="http://schemas.openxmlformats.org/officeDocument/2006/relationships/image" Target="../media/image1589.png"/><Relationship Id="rId163" Type="http://schemas.openxmlformats.org/officeDocument/2006/relationships/image" Target="../media/image1610.png"/><Relationship Id="rId184" Type="http://schemas.openxmlformats.org/officeDocument/2006/relationships/image" Target="../media/image1631.png"/><Relationship Id="rId219" Type="http://schemas.openxmlformats.org/officeDocument/2006/relationships/image" Target="../media/image1666.png"/><Relationship Id="rId370" Type="http://schemas.openxmlformats.org/officeDocument/2006/relationships/image" Target="../media/image1817.png"/><Relationship Id="rId391" Type="http://schemas.openxmlformats.org/officeDocument/2006/relationships/image" Target="../media/image1838.png"/><Relationship Id="rId405" Type="http://schemas.openxmlformats.org/officeDocument/2006/relationships/image" Target="../media/image1852.png"/><Relationship Id="rId426" Type="http://schemas.openxmlformats.org/officeDocument/2006/relationships/image" Target="../media/image1873.png"/><Relationship Id="rId230" Type="http://schemas.openxmlformats.org/officeDocument/2006/relationships/image" Target="../media/image1677.png"/><Relationship Id="rId251" Type="http://schemas.openxmlformats.org/officeDocument/2006/relationships/image" Target="../media/image1698.png"/><Relationship Id="rId25" Type="http://schemas.openxmlformats.org/officeDocument/2006/relationships/image" Target="../media/image1472.png"/><Relationship Id="rId46" Type="http://schemas.openxmlformats.org/officeDocument/2006/relationships/image" Target="../media/image1493.png"/><Relationship Id="rId67" Type="http://schemas.openxmlformats.org/officeDocument/2006/relationships/image" Target="../media/image1514.png"/><Relationship Id="rId272" Type="http://schemas.openxmlformats.org/officeDocument/2006/relationships/image" Target="../media/image1719.png"/><Relationship Id="rId293" Type="http://schemas.openxmlformats.org/officeDocument/2006/relationships/image" Target="../media/image1740.png"/><Relationship Id="rId307" Type="http://schemas.openxmlformats.org/officeDocument/2006/relationships/image" Target="../media/image1754.png"/><Relationship Id="rId328" Type="http://schemas.openxmlformats.org/officeDocument/2006/relationships/image" Target="../media/image1775.png"/><Relationship Id="rId349" Type="http://schemas.openxmlformats.org/officeDocument/2006/relationships/image" Target="../media/image1796.png"/><Relationship Id="rId88" Type="http://schemas.openxmlformats.org/officeDocument/2006/relationships/image" Target="../media/image1535.png"/><Relationship Id="rId111" Type="http://schemas.openxmlformats.org/officeDocument/2006/relationships/image" Target="../media/image1558.png"/><Relationship Id="rId132" Type="http://schemas.openxmlformats.org/officeDocument/2006/relationships/image" Target="../media/image1579.png"/><Relationship Id="rId153" Type="http://schemas.openxmlformats.org/officeDocument/2006/relationships/image" Target="../media/image1600.png"/><Relationship Id="rId174" Type="http://schemas.openxmlformats.org/officeDocument/2006/relationships/image" Target="../media/image1621.png"/><Relationship Id="rId195" Type="http://schemas.openxmlformats.org/officeDocument/2006/relationships/image" Target="../media/image1642.png"/><Relationship Id="rId209" Type="http://schemas.openxmlformats.org/officeDocument/2006/relationships/image" Target="../media/image1656.png"/><Relationship Id="rId360" Type="http://schemas.openxmlformats.org/officeDocument/2006/relationships/image" Target="../media/image1807.png"/><Relationship Id="rId381" Type="http://schemas.openxmlformats.org/officeDocument/2006/relationships/image" Target="../media/image1828.png"/><Relationship Id="rId416" Type="http://schemas.openxmlformats.org/officeDocument/2006/relationships/image" Target="../media/image1863.png"/><Relationship Id="rId220" Type="http://schemas.openxmlformats.org/officeDocument/2006/relationships/image" Target="../media/image1667.png"/><Relationship Id="rId241" Type="http://schemas.openxmlformats.org/officeDocument/2006/relationships/image" Target="../media/image1688.png"/><Relationship Id="rId15" Type="http://schemas.openxmlformats.org/officeDocument/2006/relationships/image" Target="../media/image1462.png"/><Relationship Id="rId36" Type="http://schemas.openxmlformats.org/officeDocument/2006/relationships/image" Target="../media/image1483.png"/><Relationship Id="rId57" Type="http://schemas.openxmlformats.org/officeDocument/2006/relationships/image" Target="../media/image1504.png"/><Relationship Id="rId262" Type="http://schemas.openxmlformats.org/officeDocument/2006/relationships/image" Target="../media/image1709.png"/><Relationship Id="rId283" Type="http://schemas.openxmlformats.org/officeDocument/2006/relationships/image" Target="../media/image1730.png"/><Relationship Id="rId318" Type="http://schemas.openxmlformats.org/officeDocument/2006/relationships/image" Target="../media/image1765.png"/><Relationship Id="rId339" Type="http://schemas.openxmlformats.org/officeDocument/2006/relationships/image" Target="../media/image1786.png"/><Relationship Id="rId78" Type="http://schemas.openxmlformats.org/officeDocument/2006/relationships/image" Target="../media/image1525.png"/><Relationship Id="rId99" Type="http://schemas.openxmlformats.org/officeDocument/2006/relationships/image" Target="../media/image1546.png"/><Relationship Id="rId101" Type="http://schemas.openxmlformats.org/officeDocument/2006/relationships/image" Target="../media/image1548.png"/><Relationship Id="rId122" Type="http://schemas.openxmlformats.org/officeDocument/2006/relationships/image" Target="../media/image1569.png"/><Relationship Id="rId143" Type="http://schemas.openxmlformats.org/officeDocument/2006/relationships/image" Target="../media/image1590.png"/><Relationship Id="rId164" Type="http://schemas.openxmlformats.org/officeDocument/2006/relationships/image" Target="../media/image1611.png"/><Relationship Id="rId185" Type="http://schemas.openxmlformats.org/officeDocument/2006/relationships/image" Target="../media/image1632.png"/><Relationship Id="rId350" Type="http://schemas.openxmlformats.org/officeDocument/2006/relationships/image" Target="../media/image1797.png"/><Relationship Id="rId371" Type="http://schemas.openxmlformats.org/officeDocument/2006/relationships/image" Target="../media/image1818.png"/><Relationship Id="rId406" Type="http://schemas.openxmlformats.org/officeDocument/2006/relationships/image" Target="../media/image1853.png"/><Relationship Id="rId9" Type="http://schemas.openxmlformats.org/officeDocument/2006/relationships/image" Target="../media/image1456.png"/><Relationship Id="rId210" Type="http://schemas.openxmlformats.org/officeDocument/2006/relationships/image" Target="../media/image1657.png"/><Relationship Id="rId392" Type="http://schemas.openxmlformats.org/officeDocument/2006/relationships/image" Target="../media/image1839.png"/><Relationship Id="rId26" Type="http://schemas.openxmlformats.org/officeDocument/2006/relationships/image" Target="../media/image1473.png"/><Relationship Id="rId231" Type="http://schemas.openxmlformats.org/officeDocument/2006/relationships/image" Target="../media/image1678.png"/><Relationship Id="rId252" Type="http://schemas.openxmlformats.org/officeDocument/2006/relationships/image" Target="../media/image1699.png"/><Relationship Id="rId273" Type="http://schemas.openxmlformats.org/officeDocument/2006/relationships/image" Target="../media/image1720.png"/><Relationship Id="rId294" Type="http://schemas.openxmlformats.org/officeDocument/2006/relationships/image" Target="../media/image1741.png"/><Relationship Id="rId308" Type="http://schemas.openxmlformats.org/officeDocument/2006/relationships/image" Target="../media/image1755.png"/><Relationship Id="rId329" Type="http://schemas.openxmlformats.org/officeDocument/2006/relationships/image" Target="../media/image1776.png"/><Relationship Id="rId47" Type="http://schemas.openxmlformats.org/officeDocument/2006/relationships/image" Target="../media/image1494.png"/><Relationship Id="rId68" Type="http://schemas.openxmlformats.org/officeDocument/2006/relationships/image" Target="../media/image1515.png"/><Relationship Id="rId89" Type="http://schemas.openxmlformats.org/officeDocument/2006/relationships/image" Target="../media/image1536.png"/><Relationship Id="rId112" Type="http://schemas.openxmlformats.org/officeDocument/2006/relationships/image" Target="../media/image1559.png"/><Relationship Id="rId133" Type="http://schemas.openxmlformats.org/officeDocument/2006/relationships/image" Target="../media/image1580.png"/><Relationship Id="rId154" Type="http://schemas.openxmlformats.org/officeDocument/2006/relationships/image" Target="../media/image1601.png"/><Relationship Id="rId175" Type="http://schemas.openxmlformats.org/officeDocument/2006/relationships/image" Target="../media/image1622.png"/><Relationship Id="rId340" Type="http://schemas.openxmlformats.org/officeDocument/2006/relationships/image" Target="../media/image1787.png"/><Relationship Id="rId361" Type="http://schemas.openxmlformats.org/officeDocument/2006/relationships/image" Target="../media/image1808.png"/><Relationship Id="rId196" Type="http://schemas.openxmlformats.org/officeDocument/2006/relationships/image" Target="../media/image1643.png"/><Relationship Id="rId200" Type="http://schemas.openxmlformats.org/officeDocument/2006/relationships/image" Target="../media/image1647.png"/><Relationship Id="rId382" Type="http://schemas.openxmlformats.org/officeDocument/2006/relationships/image" Target="../media/image1829.png"/><Relationship Id="rId417" Type="http://schemas.openxmlformats.org/officeDocument/2006/relationships/image" Target="../media/image1864.png"/><Relationship Id="rId16" Type="http://schemas.openxmlformats.org/officeDocument/2006/relationships/image" Target="../media/image1463.png"/><Relationship Id="rId221" Type="http://schemas.openxmlformats.org/officeDocument/2006/relationships/image" Target="../media/image1668.png"/><Relationship Id="rId242" Type="http://schemas.openxmlformats.org/officeDocument/2006/relationships/image" Target="../media/image1689.png"/><Relationship Id="rId263" Type="http://schemas.openxmlformats.org/officeDocument/2006/relationships/image" Target="../media/image1710.png"/><Relationship Id="rId284" Type="http://schemas.openxmlformats.org/officeDocument/2006/relationships/image" Target="../media/image1731.png"/><Relationship Id="rId319" Type="http://schemas.openxmlformats.org/officeDocument/2006/relationships/image" Target="../media/image1766.png"/><Relationship Id="rId37" Type="http://schemas.openxmlformats.org/officeDocument/2006/relationships/image" Target="../media/image1484.png"/><Relationship Id="rId58" Type="http://schemas.openxmlformats.org/officeDocument/2006/relationships/image" Target="../media/image1505.png"/><Relationship Id="rId79" Type="http://schemas.openxmlformats.org/officeDocument/2006/relationships/image" Target="../media/image1526.png"/><Relationship Id="rId102" Type="http://schemas.openxmlformats.org/officeDocument/2006/relationships/image" Target="../media/image1549.png"/><Relationship Id="rId123" Type="http://schemas.openxmlformats.org/officeDocument/2006/relationships/image" Target="../media/image1570.png"/><Relationship Id="rId144" Type="http://schemas.openxmlformats.org/officeDocument/2006/relationships/image" Target="../media/image1591.png"/><Relationship Id="rId330" Type="http://schemas.openxmlformats.org/officeDocument/2006/relationships/image" Target="../media/image1777.png"/><Relationship Id="rId90" Type="http://schemas.openxmlformats.org/officeDocument/2006/relationships/image" Target="../media/image1537.png"/><Relationship Id="rId165" Type="http://schemas.openxmlformats.org/officeDocument/2006/relationships/image" Target="../media/image1612.png"/><Relationship Id="rId186" Type="http://schemas.openxmlformats.org/officeDocument/2006/relationships/image" Target="../media/image1633.png"/><Relationship Id="rId351" Type="http://schemas.openxmlformats.org/officeDocument/2006/relationships/image" Target="../media/image1798.png"/><Relationship Id="rId372" Type="http://schemas.openxmlformats.org/officeDocument/2006/relationships/image" Target="../media/image1819.png"/><Relationship Id="rId393" Type="http://schemas.openxmlformats.org/officeDocument/2006/relationships/image" Target="../media/image1840.png"/><Relationship Id="rId407" Type="http://schemas.openxmlformats.org/officeDocument/2006/relationships/image" Target="../media/image1854.png"/><Relationship Id="rId211" Type="http://schemas.openxmlformats.org/officeDocument/2006/relationships/image" Target="../media/image1658.png"/><Relationship Id="rId232" Type="http://schemas.openxmlformats.org/officeDocument/2006/relationships/image" Target="../media/image1679.png"/><Relationship Id="rId253" Type="http://schemas.openxmlformats.org/officeDocument/2006/relationships/image" Target="../media/image1700.png"/><Relationship Id="rId274" Type="http://schemas.openxmlformats.org/officeDocument/2006/relationships/image" Target="../media/image1721.png"/><Relationship Id="rId295" Type="http://schemas.openxmlformats.org/officeDocument/2006/relationships/image" Target="../media/image1742.png"/><Relationship Id="rId309" Type="http://schemas.openxmlformats.org/officeDocument/2006/relationships/image" Target="../media/image1756.png"/><Relationship Id="rId27" Type="http://schemas.openxmlformats.org/officeDocument/2006/relationships/image" Target="../media/image1474.png"/><Relationship Id="rId48" Type="http://schemas.openxmlformats.org/officeDocument/2006/relationships/image" Target="../media/image1495.png"/><Relationship Id="rId69" Type="http://schemas.openxmlformats.org/officeDocument/2006/relationships/image" Target="../media/image1516.png"/><Relationship Id="rId113" Type="http://schemas.openxmlformats.org/officeDocument/2006/relationships/image" Target="../media/image1560.png"/><Relationship Id="rId134" Type="http://schemas.openxmlformats.org/officeDocument/2006/relationships/image" Target="../media/image1581.png"/><Relationship Id="rId320" Type="http://schemas.openxmlformats.org/officeDocument/2006/relationships/image" Target="../media/image1767.png"/><Relationship Id="rId80" Type="http://schemas.openxmlformats.org/officeDocument/2006/relationships/image" Target="../media/image1527.png"/><Relationship Id="rId155" Type="http://schemas.openxmlformats.org/officeDocument/2006/relationships/image" Target="../media/image1602.png"/><Relationship Id="rId176" Type="http://schemas.openxmlformats.org/officeDocument/2006/relationships/image" Target="../media/image1623.png"/><Relationship Id="rId197" Type="http://schemas.openxmlformats.org/officeDocument/2006/relationships/image" Target="../media/image1644.png"/><Relationship Id="rId341" Type="http://schemas.openxmlformats.org/officeDocument/2006/relationships/image" Target="../media/image1788.png"/><Relationship Id="rId362" Type="http://schemas.openxmlformats.org/officeDocument/2006/relationships/image" Target="../media/image1809.png"/><Relationship Id="rId383" Type="http://schemas.openxmlformats.org/officeDocument/2006/relationships/image" Target="../media/image1830.png"/><Relationship Id="rId418" Type="http://schemas.openxmlformats.org/officeDocument/2006/relationships/image" Target="../media/image1865.png"/><Relationship Id="rId201" Type="http://schemas.openxmlformats.org/officeDocument/2006/relationships/image" Target="../media/image1648.png"/><Relationship Id="rId222" Type="http://schemas.openxmlformats.org/officeDocument/2006/relationships/image" Target="../media/image1669.png"/><Relationship Id="rId243" Type="http://schemas.openxmlformats.org/officeDocument/2006/relationships/image" Target="../media/image1690.png"/><Relationship Id="rId264" Type="http://schemas.openxmlformats.org/officeDocument/2006/relationships/image" Target="../media/image1711.png"/><Relationship Id="rId285" Type="http://schemas.openxmlformats.org/officeDocument/2006/relationships/image" Target="../media/image1732.png"/><Relationship Id="rId17" Type="http://schemas.openxmlformats.org/officeDocument/2006/relationships/image" Target="../media/image1464.png"/><Relationship Id="rId38" Type="http://schemas.openxmlformats.org/officeDocument/2006/relationships/image" Target="../media/image1485.png"/><Relationship Id="rId59" Type="http://schemas.openxmlformats.org/officeDocument/2006/relationships/image" Target="../media/image1506.png"/><Relationship Id="rId103" Type="http://schemas.openxmlformats.org/officeDocument/2006/relationships/image" Target="../media/image1550.png"/><Relationship Id="rId124" Type="http://schemas.openxmlformats.org/officeDocument/2006/relationships/image" Target="../media/image1571.png"/><Relationship Id="rId310" Type="http://schemas.openxmlformats.org/officeDocument/2006/relationships/image" Target="../media/image1757.png"/><Relationship Id="rId70" Type="http://schemas.openxmlformats.org/officeDocument/2006/relationships/image" Target="../media/image1517.png"/><Relationship Id="rId91" Type="http://schemas.openxmlformats.org/officeDocument/2006/relationships/image" Target="../media/image1538.png"/><Relationship Id="rId145" Type="http://schemas.openxmlformats.org/officeDocument/2006/relationships/image" Target="../media/image1592.png"/><Relationship Id="rId166" Type="http://schemas.openxmlformats.org/officeDocument/2006/relationships/image" Target="../media/image1613.png"/><Relationship Id="rId187" Type="http://schemas.openxmlformats.org/officeDocument/2006/relationships/image" Target="../media/image1634.png"/><Relationship Id="rId331" Type="http://schemas.openxmlformats.org/officeDocument/2006/relationships/image" Target="../media/image1778.png"/><Relationship Id="rId352" Type="http://schemas.openxmlformats.org/officeDocument/2006/relationships/image" Target="../media/image1799.png"/><Relationship Id="rId373" Type="http://schemas.openxmlformats.org/officeDocument/2006/relationships/image" Target="../media/image1820.png"/><Relationship Id="rId394" Type="http://schemas.openxmlformats.org/officeDocument/2006/relationships/image" Target="../media/image1841.png"/><Relationship Id="rId408" Type="http://schemas.openxmlformats.org/officeDocument/2006/relationships/image" Target="../media/image1855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1659.png"/><Relationship Id="rId233" Type="http://schemas.openxmlformats.org/officeDocument/2006/relationships/image" Target="../media/image1680.png"/><Relationship Id="rId254" Type="http://schemas.openxmlformats.org/officeDocument/2006/relationships/image" Target="../media/image1701.png"/><Relationship Id="rId28" Type="http://schemas.openxmlformats.org/officeDocument/2006/relationships/image" Target="../media/image1475.png"/><Relationship Id="rId49" Type="http://schemas.openxmlformats.org/officeDocument/2006/relationships/image" Target="../media/image1496.png"/><Relationship Id="rId114" Type="http://schemas.openxmlformats.org/officeDocument/2006/relationships/image" Target="../media/image1561.png"/><Relationship Id="rId275" Type="http://schemas.openxmlformats.org/officeDocument/2006/relationships/image" Target="../media/image1722.png"/><Relationship Id="rId296" Type="http://schemas.openxmlformats.org/officeDocument/2006/relationships/image" Target="../media/image1743.png"/><Relationship Id="rId300" Type="http://schemas.openxmlformats.org/officeDocument/2006/relationships/image" Target="../media/image1747.png"/><Relationship Id="rId60" Type="http://schemas.openxmlformats.org/officeDocument/2006/relationships/image" Target="../media/image1507.png"/><Relationship Id="rId81" Type="http://schemas.openxmlformats.org/officeDocument/2006/relationships/image" Target="../media/image1528.png"/><Relationship Id="rId135" Type="http://schemas.openxmlformats.org/officeDocument/2006/relationships/image" Target="../media/image1582.png"/><Relationship Id="rId156" Type="http://schemas.openxmlformats.org/officeDocument/2006/relationships/image" Target="../media/image1603.png"/><Relationship Id="rId177" Type="http://schemas.openxmlformats.org/officeDocument/2006/relationships/image" Target="../media/image1624.png"/><Relationship Id="rId198" Type="http://schemas.openxmlformats.org/officeDocument/2006/relationships/image" Target="../media/image1645.png"/><Relationship Id="rId321" Type="http://schemas.openxmlformats.org/officeDocument/2006/relationships/image" Target="../media/image1768.png"/><Relationship Id="rId342" Type="http://schemas.openxmlformats.org/officeDocument/2006/relationships/image" Target="../media/image1789.png"/><Relationship Id="rId363" Type="http://schemas.openxmlformats.org/officeDocument/2006/relationships/image" Target="../media/image1810.png"/><Relationship Id="rId384" Type="http://schemas.openxmlformats.org/officeDocument/2006/relationships/image" Target="../media/image1831.png"/><Relationship Id="rId419" Type="http://schemas.openxmlformats.org/officeDocument/2006/relationships/image" Target="../media/image1866.png"/><Relationship Id="rId202" Type="http://schemas.openxmlformats.org/officeDocument/2006/relationships/image" Target="../media/image1649.png"/><Relationship Id="rId223" Type="http://schemas.openxmlformats.org/officeDocument/2006/relationships/image" Target="../media/image1670.png"/><Relationship Id="rId244" Type="http://schemas.openxmlformats.org/officeDocument/2006/relationships/image" Target="../media/image1691.png"/><Relationship Id="rId18" Type="http://schemas.openxmlformats.org/officeDocument/2006/relationships/image" Target="../media/image1465.png"/><Relationship Id="rId39" Type="http://schemas.openxmlformats.org/officeDocument/2006/relationships/image" Target="../media/image1486.png"/><Relationship Id="rId265" Type="http://schemas.openxmlformats.org/officeDocument/2006/relationships/image" Target="../media/image1712.png"/><Relationship Id="rId286" Type="http://schemas.openxmlformats.org/officeDocument/2006/relationships/image" Target="../media/image1733.png"/><Relationship Id="rId50" Type="http://schemas.openxmlformats.org/officeDocument/2006/relationships/image" Target="../media/image1497.png"/><Relationship Id="rId104" Type="http://schemas.openxmlformats.org/officeDocument/2006/relationships/image" Target="../media/image1551.png"/><Relationship Id="rId125" Type="http://schemas.openxmlformats.org/officeDocument/2006/relationships/image" Target="../media/image1572.png"/><Relationship Id="rId146" Type="http://schemas.openxmlformats.org/officeDocument/2006/relationships/image" Target="../media/image1593.png"/><Relationship Id="rId167" Type="http://schemas.openxmlformats.org/officeDocument/2006/relationships/image" Target="../media/image1614.png"/><Relationship Id="rId188" Type="http://schemas.openxmlformats.org/officeDocument/2006/relationships/image" Target="../media/image1635.png"/><Relationship Id="rId311" Type="http://schemas.openxmlformats.org/officeDocument/2006/relationships/image" Target="../media/image1758.png"/><Relationship Id="rId332" Type="http://schemas.openxmlformats.org/officeDocument/2006/relationships/image" Target="../media/image1779.png"/><Relationship Id="rId353" Type="http://schemas.openxmlformats.org/officeDocument/2006/relationships/image" Target="../media/image1800.png"/><Relationship Id="rId374" Type="http://schemas.openxmlformats.org/officeDocument/2006/relationships/image" Target="../media/image1821.png"/><Relationship Id="rId395" Type="http://schemas.openxmlformats.org/officeDocument/2006/relationships/image" Target="../media/image1842.png"/><Relationship Id="rId409" Type="http://schemas.openxmlformats.org/officeDocument/2006/relationships/image" Target="../media/image1856.png"/><Relationship Id="rId71" Type="http://schemas.openxmlformats.org/officeDocument/2006/relationships/image" Target="../media/image1518.png"/><Relationship Id="rId92" Type="http://schemas.openxmlformats.org/officeDocument/2006/relationships/image" Target="../media/image1539.png"/><Relationship Id="rId213" Type="http://schemas.openxmlformats.org/officeDocument/2006/relationships/image" Target="../media/image1660.png"/><Relationship Id="rId234" Type="http://schemas.openxmlformats.org/officeDocument/2006/relationships/image" Target="../media/image1681.png"/><Relationship Id="rId420" Type="http://schemas.openxmlformats.org/officeDocument/2006/relationships/image" Target="../media/image1867.png"/><Relationship Id="rId2" Type="http://schemas.openxmlformats.org/officeDocument/2006/relationships/image" Target="../media/image1449.png"/><Relationship Id="rId29" Type="http://schemas.openxmlformats.org/officeDocument/2006/relationships/image" Target="../media/image1476.png"/><Relationship Id="rId255" Type="http://schemas.openxmlformats.org/officeDocument/2006/relationships/image" Target="../media/image1702.png"/><Relationship Id="rId276" Type="http://schemas.openxmlformats.org/officeDocument/2006/relationships/image" Target="../media/image1723.png"/><Relationship Id="rId297" Type="http://schemas.openxmlformats.org/officeDocument/2006/relationships/image" Target="../media/image1744.png"/><Relationship Id="rId40" Type="http://schemas.openxmlformats.org/officeDocument/2006/relationships/image" Target="../media/image1487.png"/><Relationship Id="rId115" Type="http://schemas.openxmlformats.org/officeDocument/2006/relationships/image" Target="../media/image1562.png"/><Relationship Id="rId136" Type="http://schemas.openxmlformats.org/officeDocument/2006/relationships/image" Target="../media/image1583.png"/><Relationship Id="rId157" Type="http://schemas.openxmlformats.org/officeDocument/2006/relationships/image" Target="../media/image1604.png"/><Relationship Id="rId178" Type="http://schemas.openxmlformats.org/officeDocument/2006/relationships/image" Target="../media/image1625.png"/><Relationship Id="rId301" Type="http://schemas.openxmlformats.org/officeDocument/2006/relationships/image" Target="../media/image1748.png"/><Relationship Id="rId322" Type="http://schemas.openxmlformats.org/officeDocument/2006/relationships/image" Target="../media/image1769.png"/><Relationship Id="rId343" Type="http://schemas.openxmlformats.org/officeDocument/2006/relationships/image" Target="../media/image1790.png"/><Relationship Id="rId364" Type="http://schemas.openxmlformats.org/officeDocument/2006/relationships/image" Target="../media/image1811.png"/><Relationship Id="rId61" Type="http://schemas.openxmlformats.org/officeDocument/2006/relationships/image" Target="../media/image1508.png"/><Relationship Id="rId82" Type="http://schemas.openxmlformats.org/officeDocument/2006/relationships/image" Target="../media/image1529.png"/><Relationship Id="rId199" Type="http://schemas.openxmlformats.org/officeDocument/2006/relationships/image" Target="../media/image1646.png"/><Relationship Id="rId203" Type="http://schemas.openxmlformats.org/officeDocument/2006/relationships/image" Target="../media/image1650.png"/><Relationship Id="rId385" Type="http://schemas.openxmlformats.org/officeDocument/2006/relationships/image" Target="../media/image1832.png"/><Relationship Id="rId19" Type="http://schemas.openxmlformats.org/officeDocument/2006/relationships/image" Target="../media/image1466.png"/><Relationship Id="rId224" Type="http://schemas.openxmlformats.org/officeDocument/2006/relationships/image" Target="../media/image1671.png"/><Relationship Id="rId245" Type="http://schemas.openxmlformats.org/officeDocument/2006/relationships/image" Target="../media/image1692.png"/><Relationship Id="rId266" Type="http://schemas.openxmlformats.org/officeDocument/2006/relationships/image" Target="../media/image1713.png"/><Relationship Id="rId287" Type="http://schemas.openxmlformats.org/officeDocument/2006/relationships/image" Target="../media/image1734.png"/><Relationship Id="rId410" Type="http://schemas.openxmlformats.org/officeDocument/2006/relationships/image" Target="../media/image1857.png"/><Relationship Id="rId30" Type="http://schemas.openxmlformats.org/officeDocument/2006/relationships/image" Target="../media/image1477.png"/><Relationship Id="rId105" Type="http://schemas.openxmlformats.org/officeDocument/2006/relationships/image" Target="../media/image1552.png"/><Relationship Id="rId126" Type="http://schemas.openxmlformats.org/officeDocument/2006/relationships/image" Target="../media/image1573.png"/><Relationship Id="rId147" Type="http://schemas.openxmlformats.org/officeDocument/2006/relationships/image" Target="../media/image1594.png"/><Relationship Id="rId168" Type="http://schemas.openxmlformats.org/officeDocument/2006/relationships/image" Target="../media/image1615.png"/><Relationship Id="rId312" Type="http://schemas.openxmlformats.org/officeDocument/2006/relationships/image" Target="../media/image1759.png"/><Relationship Id="rId333" Type="http://schemas.openxmlformats.org/officeDocument/2006/relationships/image" Target="../media/image1780.png"/><Relationship Id="rId354" Type="http://schemas.openxmlformats.org/officeDocument/2006/relationships/image" Target="../media/image1801.png"/><Relationship Id="rId51" Type="http://schemas.openxmlformats.org/officeDocument/2006/relationships/image" Target="../media/image1498.png"/><Relationship Id="rId72" Type="http://schemas.openxmlformats.org/officeDocument/2006/relationships/image" Target="../media/image1519.png"/><Relationship Id="rId93" Type="http://schemas.openxmlformats.org/officeDocument/2006/relationships/image" Target="../media/image1540.png"/><Relationship Id="rId189" Type="http://schemas.openxmlformats.org/officeDocument/2006/relationships/image" Target="../media/image1636.png"/><Relationship Id="rId375" Type="http://schemas.openxmlformats.org/officeDocument/2006/relationships/image" Target="../media/image1822.png"/><Relationship Id="rId396" Type="http://schemas.openxmlformats.org/officeDocument/2006/relationships/image" Target="../media/image1843.png"/><Relationship Id="rId3" Type="http://schemas.openxmlformats.org/officeDocument/2006/relationships/image" Target="../media/image1450.png"/><Relationship Id="rId214" Type="http://schemas.openxmlformats.org/officeDocument/2006/relationships/image" Target="../media/image1661.png"/><Relationship Id="rId235" Type="http://schemas.openxmlformats.org/officeDocument/2006/relationships/image" Target="../media/image1682.png"/><Relationship Id="rId256" Type="http://schemas.openxmlformats.org/officeDocument/2006/relationships/image" Target="../media/image1703.png"/><Relationship Id="rId277" Type="http://schemas.openxmlformats.org/officeDocument/2006/relationships/image" Target="../media/image1724.png"/><Relationship Id="rId298" Type="http://schemas.openxmlformats.org/officeDocument/2006/relationships/image" Target="../media/image1745.png"/><Relationship Id="rId400" Type="http://schemas.openxmlformats.org/officeDocument/2006/relationships/image" Target="../media/image1847.png"/><Relationship Id="rId421" Type="http://schemas.openxmlformats.org/officeDocument/2006/relationships/image" Target="../media/image1868.png"/><Relationship Id="rId116" Type="http://schemas.openxmlformats.org/officeDocument/2006/relationships/image" Target="../media/image1563.png"/><Relationship Id="rId137" Type="http://schemas.openxmlformats.org/officeDocument/2006/relationships/image" Target="../media/image1584.png"/><Relationship Id="rId158" Type="http://schemas.openxmlformats.org/officeDocument/2006/relationships/image" Target="../media/image1605.png"/><Relationship Id="rId302" Type="http://schemas.openxmlformats.org/officeDocument/2006/relationships/image" Target="../media/image1749.png"/><Relationship Id="rId323" Type="http://schemas.openxmlformats.org/officeDocument/2006/relationships/image" Target="../media/image1770.png"/><Relationship Id="rId344" Type="http://schemas.openxmlformats.org/officeDocument/2006/relationships/image" Target="../media/image1791.png"/><Relationship Id="rId20" Type="http://schemas.openxmlformats.org/officeDocument/2006/relationships/image" Target="../media/image1467.png"/><Relationship Id="rId41" Type="http://schemas.openxmlformats.org/officeDocument/2006/relationships/image" Target="../media/image1488.png"/><Relationship Id="rId62" Type="http://schemas.openxmlformats.org/officeDocument/2006/relationships/image" Target="../media/image1509.png"/><Relationship Id="rId83" Type="http://schemas.openxmlformats.org/officeDocument/2006/relationships/image" Target="../media/image1530.png"/><Relationship Id="rId179" Type="http://schemas.openxmlformats.org/officeDocument/2006/relationships/image" Target="../media/image1626.png"/><Relationship Id="rId365" Type="http://schemas.openxmlformats.org/officeDocument/2006/relationships/image" Target="../media/image1812.png"/><Relationship Id="rId386" Type="http://schemas.openxmlformats.org/officeDocument/2006/relationships/image" Target="../media/image1833.png"/><Relationship Id="rId190" Type="http://schemas.openxmlformats.org/officeDocument/2006/relationships/image" Target="../media/image1637.png"/><Relationship Id="rId204" Type="http://schemas.openxmlformats.org/officeDocument/2006/relationships/image" Target="../media/image1651.png"/><Relationship Id="rId225" Type="http://schemas.openxmlformats.org/officeDocument/2006/relationships/image" Target="../media/image1672.png"/><Relationship Id="rId246" Type="http://schemas.openxmlformats.org/officeDocument/2006/relationships/image" Target="../media/image1693.png"/><Relationship Id="rId267" Type="http://schemas.openxmlformats.org/officeDocument/2006/relationships/image" Target="../media/image1714.png"/><Relationship Id="rId288" Type="http://schemas.openxmlformats.org/officeDocument/2006/relationships/image" Target="../media/image1735.png"/><Relationship Id="rId411" Type="http://schemas.openxmlformats.org/officeDocument/2006/relationships/image" Target="../media/image1858.png"/><Relationship Id="rId106" Type="http://schemas.openxmlformats.org/officeDocument/2006/relationships/image" Target="../media/image1553.png"/><Relationship Id="rId127" Type="http://schemas.openxmlformats.org/officeDocument/2006/relationships/image" Target="../media/image1574.png"/><Relationship Id="rId313" Type="http://schemas.openxmlformats.org/officeDocument/2006/relationships/image" Target="../media/image1760.png"/><Relationship Id="rId10" Type="http://schemas.openxmlformats.org/officeDocument/2006/relationships/image" Target="../media/image1457.png"/><Relationship Id="rId31" Type="http://schemas.openxmlformats.org/officeDocument/2006/relationships/image" Target="../media/image1478.png"/><Relationship Id="rId52" Type="http://schemas.openxmlformats.org/officeDocument/2006/relationships/image" Target="../media/image1499.png"/><Relationship Id="rId73" Type="http://schemas.openxmlformats.org/officeDocument/2006/relationships/image" Target="../media/image1520.png"/><Relationship Id="rId94" Type="http://schemas.openxmlformats.org/officeDocument/2006/relationships/image" Target="../media/image1541.png"/><Relationship Id="rId148" Type="http://schemas.openxmlformats.org/officeDocument/2006/relationships/image" Target="../media/image1595.png"/><Relationship Id="rId169" Type="http://schemas.openxmlformats.org/officeDocument/2006/relationships/image" Target="../media/image1616.png"/><Relationship Id="rId334" Type="http://schemas.openxmlformats.org/officeDocument/2006/relationships/image" Target="../media/image1781.png"/><Relationship Id="rId355" Type="http://schemas.openxmlformats.org/officeDocument/2006/relationships/image" Target="../media/image1802.png"/><Relationship Id="rId376" Type="http://schemas.openxmlformats.org/officeDocument/2006/relationships/image" Target="../media/image1823.png"/><Relationship Id="rId397" Type="http://schemas.openxmlformats.org/officeDocument/2006/relationships/image" Target="../media/image1844.png"/><Relationship Id="rId4" Type="http://schemas.openxmlformats.org/officeDocument/2006/relationships/image" Target="../media/image1451.png"/><Relationship Id="rId180" Type="http://schemas.openxmlformats.org/officeDocument/2006/relationships/image" Target="../media/image1627.png"/><Relationship Id="rId215" Type="http://schemas.openxmlformats.org/officeDocument/2006/relationships/image" Target="../media/image1662.png"/><Relationship Id="rId236" Type="http://schemas.openxmlformats.org/officeDocument/2006/relationships/image" Target="../media/image1683.png"/><Relationship Id="rId257" Type="http://schemas.openxmlformats.org/officeDocument/2006/relationships/image" Target="../media/image1704.png"/><Relationship Id="rId278" Type="http://schemas.openxmlformats.org/officeDocument/2006/relationships/image" Target="../media/image1725.png"/><Relationship Id="rId401" Type="http://schemas.openxmlformats.org/officeDocument/2006/relationships/image" Target="../media/image1848.png"/><Relationship Id="rId422" Type="http://schemas.openxmlformats.org/officeDocument/2006/relationships/image" Target="../media/image1869.png"/><Relationship Id="rId303" Type="http://schemas.openxmlformats.org/officeDocument/2006/relationships/image" Target="../media/image1750.png"/><Relationship Id="rId42" Type="http://schemas.openxmlformats.org/officeDocument/2006/relationships/image" Target="../media/image1489.png"/><Relationship Id="rId84" Type="http://schemas.openxmlformats.org/officeDocument/2006/relationships/image" Target="../media/image1531.png"/><Relationship Id="rId138" Type="http://schemas.openxmlformats.org/officeDocument/2006/relationships/image" Target="../media/image1585.png"/><Relationship Id="rId345" Type="http://schemas.openxmlformats.org/officeDocument/2006/relationships/image" Target="../media/image1792.png"/><Relationship Id="rId387" Type="http://schemas.openxmlformats.org/officeDocument/2006/relationships/image" Target="../media/image1834.png"/><Relationship Id="rId191" Type="http://schemas.openxmlformats.org/officeDocument/2006/relationships/image" Target="../media/image1638.png"/><Relationship Id="rId205" Type="http://schemas.openxmlformats.org/officeDocument/2006/relationships/image" Target="../media/image1652.png"/><Relationship Id="rId247" Type="http://schemas.openxmlformats.org/officeDocument/2006/relationships/image" Target="../media/image1694.png"/><Relationship Id="rId412" Type="http://schemas.openxmlformats.org/officeDocument/2006/relationships/image" Target="../media/image1859.png"/><Relationship Id="rId107" Type="http://schemas.openxmlformats.org/officeDocument/2006/relationships/image" Target="../media/image1554.png"/><Relationship Id="rId289" Type="http://schemas.openxmlformats.org/officeDocument/2006/relationships/image" Target="../media/image1736.png"/><Relationship Id="rId11" Type="http://schemas.openxmlformats.org/officeDocument/2006/relationships/image" Target="../media/image1458.png"/><Relationship Id="rId53" Type="http://schemas.openxmlformats.org/officeDocument/2006/relationships/image" Target="../media/image1500.png"/><Relationship Id="rId149" Type="http://schemas.openxmlformats.org/officeDocument/2006/relationships/image" Target="../media/image1596.png"/><Relationship Id="rId314" Type="http://schemas.openxmlformats.org/officeDocument/2006/relationships/image" Target="../media/image1761.png"/><Relationship Id="rId356" Type="http://schemas.openxmlformats.org/officeDocument/2006/relationships/image" Target="../media/image1803.png"/><Relationship Id="rId398" Type="http://schemas.openxmlformats.org/officeDocument/2006/relationships/image" Target="../media/image1845.png"/><Relationship Id="rId95" Type="http://schemas.openxmlformats.org/officeDocument/2006/relationships/image" Target="../media/image1542.png"/><Relationship Id="rId160" Type="http://schemas.openxmlformats.org/officeDocument/2006/relationships/image" Target="../media/image1607.png"/><Relationship Id="rId216" Type="http://schemas.openxmlformats.org/officeDocument/2006/relationships/image" Target="../media/image1663.png"/><Relationship Id="rId423" Type="http://schemas.openxmlformats.org/officeDocument/2006/relationships/image" Target="../media/image1870.png"/><Relationship Id="rId258" Type="http://schemas.openxmlformats.org/officeDocument/2006/relationships/image" Target="../media/image1705.png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85.png"/><Relationship Id="rId18" Type="http://schemas.openxmlformats.org/officeDocument/2006/relationships/image" Target="../media/image1890.png"/><Relationship Id="rId26" Type="http://schemas.openxmlformats.org/officeDocument/2006/relationships/image" Target="../media/image1898.png"/><Relationship Id="rId39" Type="http://schemas.openxmlformats.org/officeDocument/2006/relationships/image" Target="../media/image1911.png"/><Relationship Id="rId21" Type="http://schemas.openxmlformats.org/officeDocument/2006/relationships/image" Target="../media/image1893.png"/><Relationship Id="rId34" Type="http://schemas.openxmlformats.org/officeDocument/2006/relationships/image" Target="../media/image1906.png"/><Relationship Id="rId42" Type="http://schemas.openxmlformats.org/officeDocument/2006/relationships/image" Target="../media/image1914.png"/><Relationship Id="rId47" Type="http://schemas.openxmlformats.org/officeDocument/2006/relationships/image" Target="../media/image1919.png"/><Relationship Id="rId50" Type="http://schemas.openxmlformats.org/officeDocument/2006/relationships/image" Target="../media/image1922.png"/><Relationship Id="rId55" Type="http://schemas.openxmlformats.org/officeDocument/2006/relationships/image" Target="../media/image1927.png"/><Relationship Id="rId63" Type="http://schemas.openxmlformats.org/officeDocument/2006/relationships/image" Target="../media/image1935.png"/><Relationship Id="rId68" Type="http://schemas.openxmlformats.org/officeDocument/2006/relationships/image" Target="../media/image1940.png"/><Relationship Id="rId76" Type="http://schemas.openxmlformats.org/officeDocument/2006/relationships/image" Target="../media/image1948.png"/><Relationship Id="rId7" Type="http://schemas.openxmlformats.org/officeDocument/2006/relationships/image" Target="../media/image1879.png"/><Relationship Id="rId71" Type="http://schemas.openxmlformats.org/officeDocument/2006/relationships/image" Target="../media/image1943.png"/><Relationship Id="rId2" Type="http://schemas.openxmlformats.org/officeDocument/2006/relationships/image" Target="../media/image1874.png"/><Relationship Id="rId16" Type="http://schemas.openxmlformats.org/officeDocument/2006/relationships/image" Target="../media/image1888.png"/><Relationship Id="rId29" Type="http://schemas.openxmlformats.org/officeDocument/2006/relationships/image" Target="../media/image1901.png"/><Relationship Id="rId11" Type="http://schemas.openxmlformats.org/officeDocument/2006/relationships/image" Target="../media/image1883.png"/><Relationship Id="rId24" Type="http://schemas.openxmlformats.org/officeDocument/2006/relationships/image" Target="../media/image1896.png"/><Relationship Id="rId32" Type="http://schemas.openxmlformats.org/officeDocument/2006/relationships/image" Target="../media/image1904.png"/><Relationship Id="rId37" Type="http://schemas.openxmlformats.org/officeDocument/2006/relationships/image" Target="../media/image1909.png"/><Relationship Id="rId40" Type="http://schemas.openxmlformats.org/officeDocument/2006/relationships/image" Target="../media/image1912.png"/><Relationship Id="rId45" Type="http://schemas.openxmlformats.org/officeDocument/2006/relationships/image" Target="../media/image1917.png"/><Relationship Id="rId53" Type="http://schemas.openxmlformats.org/officeDocument/2006/relationships/image" Target="../media/image1925.png"/><Relationship Id="rId58" Type="http://schemas.openxmlformats.org/officeDocument/2006/relationships/image" Target="../media/image1930.png"/><Relationship Id="rId66" Type="http://schemas.openxmlformats.org/officeDocument/2006/relationships/image" Target="../media/image1938.png"/><Relationship Id="rId74" Type="http://schemas.openxmlformats.org/officeDocument/2006/relationships/image" Target="../media/image1946.png"/><Relationship Id="rId5" Type="http://schemas.openxmlformats.org/officeDocument/2006/relationships/image" Target="../media/image1877.png"/><Relationship Id="rId15" Type="http://schemas.openxmlformats.org/officeDocument/2006/relationships/image" Target="../media/image1887.png"/><Relationship Id="rId23" Type="http://schemas.openxmlformats.org/officeDocument/2006/relationships/image" Target="../media/image1895.png"/><Relationship Id="rId28" Type="http://schemas.openxmlformats.org/officeDocument/2006/relationships/image" Target="../media/image1900.png"/><Relationship Id="rId36" Type="http://schemas.openxmlformats.org/officeDocument/2006/relationships/image" Target="../media/image1908.png"/><Relationship Id="rId49" Type="http://schemas.openxmlformats.org/officeDocument/2006/relationships/image" Target="../media/image1921.png"/><Relationship Id="rId57" Type="http://schemas.openxmlformats.org/officeDocument/2006/relationships/image" Target="../media/image1929.png"/><Relationship Id="rId61" Type="http://schemas.openxmlformats.org/officeDocument/2006/relationships/image" Target="../media/image1933.png"/><Relationship Id="rId10" Type="http://schemas.openxmlformats.org/officeDocument/2006/relationships/image" Target="../media/image1882.png"/><Relationship Id="rId19" Type="http://schemas.openxmlformats.org/officeDocument/2006/relationships/image" Target="../media/image1891.png"/><Relationship Id="rId31" Type="http://schemas.openxmlformats.org/officeDocument/2006/relationships/image" Target="../media/image1903.png"/><Relationship Id="rId44" Type="http://schemas.openxmlformats.org/officeDocument/2006/relationships/image" Target="../media/image1916.png"/><Relationship Id="rId52" Type="http://schemas.openxmlformats.org/officeDocument/2006/relationships/image" Target="../media/image1924.png"/><Relationship Id="rId60" Type="http://schemas.openxmlformats.org/officeDocument/2006/relationships/image" Target="../media/image1932.png"/><Relationship Id="rId65" Type="http://schemas.openxmlformats.org/officeDocument/2006/relationships/image" Target="../media/image1937.png"/><Relationship Id="rId73" Type="http://schemas.openxmlformats.org/officeDocument/2006/relationships/image" Target="../media/image1945.png"/><Relationship Id="rId78" Type="http://schemas.openxmlformats.org/officeDocument/2006/relationships/image" Target="../media/image1950.png"/><Relationship Id="rId4" Type="http://schemas.openxmlformats.org/officeDocument/2006/relationships/image" Target="../media/image1876.png"/><Relationship Id="rId9" Type="http://schemas.openxmlformats.org/officeDocument/2006/relationships/image" Target="../media/image1881.png"/><Relationship Id="rId14" Type="http://schemas.openxmlformats.org/officeDocument/2006/relationships/image" Target="../media/image1886.png"/><Relationship Id="rId22" Type="http://schemas.openxmlformats.org/officeDocument/2006/relationships/image" Target="../media/image1894.png"/><Relationship Id="rId27" Type="http://schemas.openxmlformats.org/officeDocument/2006/relationships/image" Target="../media/image1899.png"/><Relationship Id="rId30" Type="http://schemas.openxmlformats.org/officeDocument/2006/relationships/image" Target="../media/image1902.png"/><Relationship Id="rId35" Type="http://schemas.openxmlformats.org/officeDocument/2006/relationships/image" Target="../media/image1907.png"/><Relationship Id="rId43" Type="http://schemas.openxmlformats.org/officeDocument/2006/relationships/image" Target="../media/image1915.png"/><Relationship Id="rId48" Type="http://schemas.openxmlformats.org/officeDocument/2006/relationships/image" Target="../media/image1920.png"/><Relationship Id="rId56" Type="http://schemas.openxmlformats.org/officeDocument/2006/relationships/image" Target="../media/image1928.png"/><Relationship Id="rId64" Type="http://schemas.openxmlformats.org/officeDocument/2006/relationships/image" Target="../media/image1936.png"/><Relationship Id="rId69" Type="http://schemas.openxmlformats.org/officeDocument/2006/relationships/image" Target="../media/image1941.png"/><Relationship Id="rId77" Type="http://schemas.openxmlformats.org/officeDocument/2006/relationships/image" Target="../media/image1949.png"/><Relationship Id="rId8" Type="http://schemas.openxmlformats.org/officeDocument/2006/relationships/image" Target="../media/image1880.png"/><Relationship Id="rId51" Type="http://schemas.openxmlformats.org/officeDocument/2006/relationships/image" Target="../media/image1923.png"/><Relationship Id="rId72" Type="http://schemas.openxmlformats.org/officeDocument/2006/relationships/image" Target="../media/image1944.png"/><Relationship Id="rId3" Type="http://schemas.openxmlformats.org/officeDocument/2006/relationships/image" Target="../media/image1875.png"/><Relationship Id="rId12" Type="http://schemas.openxmlformats.org/officeDocument/2006/relationships/image" Target="../media/image1884.png"/><Relationship Id="rId17" Type="http://schemas.openxmlformats.org/officeDocument/2006/relationships/image" Target="../media/image1889.png"/><Relationship Id="rId25" Type="http://schemas.openxmlformats.org/officeDocument/2006/relationships/image" Target="../media/image1897.png"/><Relationship Id="rId33" Type="http://schemas.openxmlformats.org/officeDocument/2006/relationships/image" Target="../media/image1905.png"/><Relationship Id="rId38" Type="http://schemas.openxmlformats.org/officeDocument/2006/relationships/image" Target="../media/image1910.png"/><Relationship Id="rId46" Type="http://schemas.openxmlformats.org/officeDocument/2006/relationships/image" Target="../media/image1918.png"/><Relationship Id="rId59" Type="http://schemas.openxmlformats.org/officeDocument/2006/relationships/image" Target="../media/image1931.png"/><Relationship Id="rId67" Type="http://schemas.openxmlformats.org/officeDocument/2006/relationships/image" Target="../media/image1939.png"/><Relationship Id="rId20" Type="http://schemas.openxmlformats.org/officeDocument/2006/relationships/image" Target="../media/image1892.png"/><Relationship Id="rId41" Type="http://schemas.openxmlformats.org/officeDocument/2006/relationships/image" Target="../media/image1913.png"/><Relationship Id="rId54" Type="http://schemas.openxmlformats.org/officeDocument/2006/relationships/image" Target="../media/image1926.png"/><Relationship Id="rId62" Type="http://schemas.openxmlformats.org/officeDocument/2006/relationships/image" Target="../media/image1934.png"/><Relationship Id="rId70" Type="http://schemas.openxmlformats.org/officeDocument/2006/relationships/image" Target="../media/image1942.png"/><Relationship Id="rId75" Type="http://schemas.openxmlformats.org/officeDocument/2006/relationships/image" Target="../media/image194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78.png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1.png"/><Relationship Id="rId21" Type="http://schemas.openxmlformats.org/officeDocument/2006/relationships/image" Target="../media/image245.png"/><Relationship Id="rId42" Type="http://schemas.openxmlformats.org/officeDocument/2006/relationships/image" Target="../media/image266.png"/><Relationship Id="rId63" Type="http://schemas.openxmlformats.org/officeDocument/2006/relationships/image" Target="../media/image287.png"/><Relationship Id="rId84" Type="http://schemas.openxmlformats.org/officeDocument/2006/relationships/image" Target="../media/image308.png"/><Relationship Id="rId138" Type="http://schemas.openxmlformats.org/officeDocument/2006/relationships/image" Target="../media/image362.png"/><Relationship Id="rId159" Type="http://schemas.openxmlformats.org/officeDocument/2006/relationships/image" Target="../media/image383.png"/><Relationship Id="rId170" Type="http://schemas.openxmlformats.org/officeDocument/2006/relationships/image" Target="../media/image394.png"/><Relationship Id="rId191" Type="http://schemas.openxmlformats.org/officeDocument/2006/relationships/image" Target="../media/image415.png"/><Relationship Id="rId205" Type="http://schemas.openxmlformats.org/officeDocument/2006/relationships/image" Target="../media/image429.png"/><Relationship Id="rId226" Type="http://schemas.openxmlformats.org/officeDocument/2006/relationships/image" Target="../media/image450.png"/><Relationship Id="rId247" Type="http://schemas.openxmlformats.org/officeDocument/2006/relationships/image" Target="../media/image471.png"/><Relationship Id="rId107" Type="http://schemas.openxmlformats.org/officeDocument/2006/relationships/image" Target="../media/image331.png"/><Relationship Id="rId11" Type="http://schemas.openxmlformats.org/officeDocument/2006/relationships/image" Target="../media/image235.png"/><Relationship Id="rId32" Type="http://schemas.openxmlformats.org/officeDocument/2006/relationships/image" Target="../media/image256.png"/><Relationship Id="rId53" Type="http://schemas.openxmlformats.org/officeDocument/2006/relationships/image" Target="../media/image277.png"/><Relationship Id="rId74" Type="http://schemas.openxmlformats.org/officeDocument/2006/relationships/image" Target="../media/image298.png"/><Relationship Id="rId128" Type="http://schemas.openxmlformats.org/officeDocument/2006/relationships/image" Target="../media/image352.png"/><Relationship Id="rId149" Type="http://schemas.openxmlformats.org/officeDocument/2006/relationships/image" Target="../media/image373.png"/><Relationship Id="rId5" Type="http://schemas.openxmlformats.org/officeDocument/2006/relationships/image" Target="../media/image229.png"/><Relationship Id="rId95" Type="http://schemas.openxmlformats.org/officeDocument/2006/relationships/image" Target="../media/image319.png"/><Relationship Id="rId160" Type="http://schemas.openxmlformats.org/officeDocument/2006/relationships/image" Target="../media/image384.png"/><Relationship Id="rId181" Type="http://schemas.openxmlformats.org/officeDocument/2006/relationships/image" Target="../media/image405.png"/><Relationship Id="rId216" Type="http://schemas.openxmlformats.org/officeDocument/2006/relationships/image" Target="../media/image440.png"/><Relationship Id="rId237" Type="http://schemas.openxmlformats.org/officeDocument/2006/relationships/image" Target="../media/image461.png"/><Relationship Id="rId258" Type="http://schemas.openxmlformats.org/officeDocument/2006/relationships/image" Target="../media/image482.png"/><Relationship Id="rId22" Type="http://schemas.openxmlformats.org/officeDocument/2006/relationships/image" Target="../media/image246.png"/><Relationship Id="rId43" Type="http://schemas.openxmlformats.org/officeDocument/2006/relationships/image" Target="../media/image267.png"/><Relationship Id="rId64" Type="http://schemas.openxmlformats.org/officeDocument/2006/relationships/image" Target="../media/image288.png"/><Relationship Id="rId118" Type="http://schemas.openxmlformats.org/officeDocument/2006/relationships/image" Target="../media/image342.png"/><Relationship Id="rId139" Type="http://schemas.openxmlformats.org/officeDocument/2006/relationships/image" Target="../media/image363.png"/><Relationship Id="rId85" Type="http://schemas.openxmlformats.org/officeDocument/2006/relationships/image" Target="../media/image309.png"/><Relationship Id="rId150" Type="http://schemas.openxmlformats.org/officeDocument/2006/relationships/image" Target="../media/image374.png"/><Relationship Id="rId171" Type="http://schemas.openxmlformats.org/officeDocument/2006/relationships/image" Target="../media/image395.png"/><Relationship Id="rId192" Type="http://schemas.openxmlformats.org/officeDocument/2006/relationships/image" Target="../media/image416.png"/><Relationship Id="rId206" Type="http://schemas.openxmlformats.org/officeDocument/2006/relationships/image" Target="../media/image430.png"/><Relationship Id="rId227" Type="http://schemas.openxmlformats.org/officeDocument/2006/relationships/image" Target="../media/image451.png"/><Relationship Id="rId248" Type="http://schemas.openxmlformats.org/officeDocument/2006/relationships/image" Target="../media/image472.png"/><Relationship Id="rId12" Type="http://schemas.openxmlformats.org/officeDocument/2006/relationships/image" Target="../media/image236.png"/><Relationship Id="rId33" Type="http://schemas.openxmlformats.org/officeDocument/2006/relationships/image" Target="../media/image257.png"/><Relationship Id="rId108" Type="http://schemas.openxmlformats.org/officeDocument/2006/relationships/image" Target="../media/image332.png"/><Relationship Id="rId129" Type="http://schemas.openxmlformats.org/officeDocument/2006/relationships/image" Target="../media/image353.png"/><Relationship Id="rId54" Type="http://schemas.openxmlformats.org/officeDocument/2006/relationships/image" Target="../media/image278.png"/><Relationship Id="rId75" Type="http://schemas.openxmlformats.org/officeDocument/2006/relationships/image" Target="../media/image299.png"/><Relationship Id="rId96" Type="http://schemas.openxmlformats.org/officeDocument/2006/relationships/image" Target="../media/image320.png"/><Relationship Id="rId140" Type="http://schemas.openxmlformats.org/officeDocument/2006/relationships/image" Target="../media/image364.png"/><Relationship Id="rId161" Type="http://schemas.openxmlformats.org/officeDocument/2006/relationships/image" Target="../media/image385.png"/><Relationship Id="rId182" Type="http://schemas.openxmlformats.org/officeDocument/2006/relationships/image" Target="../media/image406.png"/><Relationship Id="rId217" Type="http://schemas.openxmlformats.org/officeDocument/2006/relationships/image" Target="../media/image441.png"/><Relationship Id="rId6" Type="http://schemas.openxmlformats.org/officeDocument/2006/relationships/image" Target="../media/image230.png"/><Relationship Id="rId238" Type="http://schemas.openxmlformats.org/officeDocument/2006/relationships/image" Target="../media/image462.png"/><Relationship Id="rId259" Type="http://schemas.openxmlformats.org/officeDocument/2006/relationships/image" Target="../media/image483.png"/><Relationship Id="rId23" Type="http://schemas.openxmlformats.org/officeDocument/2006/relationships/image" Target="../media/image247.png"/><Relationship Id="rId28" Type="http://schemas.openxmlformats.org/officeDocument/2006/relationships/image" Target="../media/image252.png"/><Relationship Id="rId49" Type="http://schemas.openxmlformats.org/officeDocument/2006/relationships/image" Target="../media/image273.png"/><Relationship Id="rId114" Type="http://schemas.openxmlformats.org/officeDocument/2006/relationships/image" Target="../media/image338.png"/><Relationship Id="rId119" Type="http://schemas.openxmlformats.org/officeDocument/2006/relationships/image" Target="../media/image343.png"/><Relationship Id="rId44" Type="http://schemas.openxmlformats.org/officeDocument/2006/relationships/image" Target="../media/image268.png"/><Relationship Id="rId60" Type="http://schemas.openxmlformats.org/officeDocument/2006/relationships/image" Target="../media/image284.png"/><Relationship Id="rId65" Type="http://schemas.openxmlformats.org/officeDocument/2006/relationships/image" Target="../media/image289.png"/><Relationship Id="rId81" Type="http://schemas.openxmlformats.org/officeDocument/2006/relationships/image" Target="../media/image305.png"/><Relationship Id="rId86" Type="http://schemas.openxmlformats.org/officeDocument/2006/relationships/image" Target="../media/image310.png"/><Relationship Id="rId130" Type="http://schemas.openxmlformats.org/officeDocument/2006/relationships/image" Target="../media/image354.png"/><Relationship Id="rId135" Type="http://schemas.openxmlformats.org/officeDocument/2006/relationships/image" Target="../media/image359.png"/><Relationship Id="rId151" Type="http://schemas.openxmlformats.org/officeDocument/2006/relationships/image" Target="../media/image375.png"/><Relationship Id="rId156" Type="http://schemas.openxmlformats.org/officeDocument/2006/relationships/image" Target="../media/image380.png"/><Relationship Id="rId177" Type="http://schemas.openxmlformats.org/officeDocument/2006/relationships/image" Target="../media/image401.png"/><Relationship Id="rId198" Type="http://schemas.openxmlformats.org/officeDocument/2006/relationships/image" Target="../media/image422.png"/><Relationship Id="rId172" Type="http://schemas.openxmlformats.org/officeDocument/2006/relationships/image" Target="../media/image396.png"/><Relationship Id="rId193" Type="http://schemas.openxmlformats.org/officeDocument/2006/relationships/image" Target="../media/image417.png"/><Relationship Id="rId202" Type="http://schemas.openxmlformats.org/officeDocument/2006/relationships/image" Target="../media/image426.png"/><Relationship Id="rId207" Type="http://schemas.openxmlformats.org/officeDocument/2006/relationships/image" Target="../media/image431.png"/><Relationship Id="rId223" Type="http://schemas.openxmlformats.org/officeDocument/2006/relationships/image" Target="../media/image447.png"/><Relationship Id="rId228" Type="http://schemas.openxmlformats.org/officeDocument/2006/relationships/image" Target="../media/image452.png"/><Relationship Id="rId244" Type="http://schemas.openxmlformats.org/officeDocument/2006/relationships/image" Target="../media/image468.png"/><Relationship Id="rId249" Type="http://schemas.openxmlformats.org/officeDocument/2006/relationships/image" Target="../media/image473.png"/><Relationship Id="rId13" Type="http://schemas.openxmlformats.org/officeDocument/2006/relationships/image" Target="../media/image237.png"/><Relationship Id="rId18" Type="http://schemas.openxmlformats.org/officeDocument/2006/relationships/image" Target="../media/image242.png"/><Relationship Id="rId39" Type="http://schemas.openxmlformats.org/officeDocument/2006/relationships/image" Target="../media/image263.png"/><Relationship Id="rId109" Type="http://schemas.openxmlformats.org/officeDocument/2006/relationships/image" Target="../media/image333.png"/><Relationship Id="rId260" Type="http://schemas.openxmlformats.org/officeDocument/2006/relationships/image" Target="../media/image484.png"/><Relationship Id="rId265" Type="http://schemas.openxmlformats.org/officeDocument/2006/relationships/image" Target="../media/image489.png"/><Relationship Id="rId34" Type="http://schemas.openxmlformats.org/officeDocument/2006/relationships/image" Target="../media/image258.png"/><Relationship Id="rId50" Type="http://schemas.openxmlformats.org/officeDocument/2006/relationships/image" Target="../media/image274.png"/><Relationship Id="rId55" Type="http://schemas.openxmlformats.org/officeDocument/2006/relationships/image" Target="../media/image279.png"/><Relationship Id="rId76" Type="http://schemas.openxmlformats.org/officeDocument/2006/relationships/image" Target="../media/image300.png"/><Relationship Id="rId97" Type="http://schemas.openxmlformats.org/officeDocument/2006/relationships/image" Target="../media/image321.png"/><Relationship Id="rId104" Type="http://schemas.openxmlformats.org/officeDocument/2006/relationships/image" Target="../media/image328.png"/><Relationship Id="rId120" Type="http://schemas.openxmlformats.org/officeDocument/2006/relationships/image" Target="../media/image344.png"/><Relationship Id="rId125" Type="http://schemas.openxmlformats.org/officeDocument/2006/relationships/image" Target="../media/image349.png"/><Relationship Id="rId141" Type="http://schemas.openxmlformats.org/officeDocument/2006/relationships/image" Target="../media/image365.png"/><Relationship Id="rId146" Type="http://schemas.openxmlformats.org/officeDocument/2006/relationships/image" Target="../media/image370.png"/><Relationship Id="rId167" Type="http://schemas.openxmlformats.org/officeDocument/2006/relationships/image" Target="../media/image391.png"/><Relationship Id="rId188" Type="http://schemas.openxmlformats.org/officeDocument/2006/relationships/image" Target="../media/image412.png"/><Relationship Id="rId7" Type="http://schemas.openxmlformats.org/officeDocument/2006/relationships/image" Target="../media/image231.png"/><Relationship Id="rId71" Type="http://schemas.openxmlformats.org/officeDocument/2006/relationships/image" Target="../media/image295.png"/><Relationship Id="rId92" Type="http://schemas.openxmlformats.org/officeDocument/2006/relationships/image" Target="../media/image316.png"/><Relationship Id="rId162" Type="http://schemas.openxmlformats.org/officeDocument/2006/relationships/image" Target="../media/image386.png"/><Relationship Id="rId183" Type="http://schemas.openxmlformats.org/officeDocument/2006/relationships/image" Target="../media/image407.png"/><Relationship Id="rId213" Type="http://schemas.openxmlformats.org/officeDocument/2006/relationships/image" Target="../media/image437.png"/><Relationship Id="rId218" Type="http://schemas.openxmlformats.org/officeDocument/2006/relationships/image" Target="../media/image442.png"/><Relationship Id="rId234" Type="http://schemas.openxmlformats.org/officeDocument/2006/relationships/image" Target="../media/image458.png"/><Relationship Id="rId239" Type="http://schemas.openxmlformats.org/officeDocument/2006/relationships/image" Target="../media/image463.png"/><Relationship Id="rId2" Type="http://schemas.openxmlformats.org/officeDocument/2006/relationships/image" Target="../media/image226.png"/><Relationship Id="rId29" Type="http://schemas.openxmlformats.org/officeDocument/2006/relationships/image" Target="../media/image253.png"/><Relationship Id="rId250" Type="http://schemas.openxmlformats.org/officeDocument/2006/relationships/image" Target="../media/image474.png"/><Relationship Id="rId255" Type="http://schemas.openxmlformats.org/officeDocument/2006/relationships/image" Target="../media/image479.png"/><Relationship Id="rId24" Type="http://schemas.openxmlformats.org/officeDocument/2006/relationships/image" Target="../media/image248.png"/><Relationship Id="rId40" Type="http://schemas.openxmlformats.org/officeDocument/2006/relationships/image" Target="../media/image264.png"/><Relationship Id="rId45" Type="http://schemas.openxmlformats.org/officeDocument/2006/relationships/image" Target="../media/image269.png"/><Relationship Id="rId66" Type="http://schemas.openxmlformats.org/officeDocument/2006/relationships/image" Target="../media/image290.png"/><Relationship Id="rId87" Type="http://schemas.openxmlformats.org/officeDocument/2006/relationships/image" Target="../media/image311.png"/><Relationship Id="rId110" Type="http://schemas.openxmlformats.org/officeDocument/2006/relationships/image" Target="../media/image334.png"/><Relationship Id="rId115" Type="http://schemas.openxmlformats.org/officeDocument/2006/relationships/image" Target="../media/image339.png"/><Relationship Id="rId131" Type="http://schemas.openxmlformats.org/officeDocument/2006/relationships/image" Target="../media/image355.png"/><Relationship Id="rId136" Type="http://schemas.openxmlformats.org/officeDocument/2006/relationships/image" Target="../media/image360.png"/><Relationship Id="rId157" Type="http://schemas.openxmlformats.org/officeDocument/2006/relationships/image" Target="../media/image381.png"/><Relationship Id="rId178" Type="http://schemas.openxmlformats.org/officeDocument/2006/relationships/image" Target="../media/image402.png"/><Relationship Id="rId61" Type="http://schemas.openxmlformats.org/officeDocument/2006/relationships/image" Target="../media/image285.png"/><Relationship Id="rId82" Type="http://schemas.openxmlformats.org/officeDocument/2006/relationships/image" Target="../media/image306.png"/><Relationship Id="rId152" Type="http://schemas.openxmlformats.org/officeDocument/2006/relationships/image" Target="../media/image376.png"/><Relationship Id="rId173" Type="http://schemas.openxmlformats.org/officeDocument/2006/relationships/image" Target="../media/image397.png"/><Relationship Id="rId194" Type="http://schemas.openxmlformats.org/officeDocument/2006/relationships/image" Target="../media/image418.png"/><Relationship Id="rId199" Type="http://schemas.openxmlformats.org/officeDocument/2006/relationships/image" Target="../media/image423.png"/><Relationship Id="rId203" Type="http://schemas.openxmlformats.org/officeDocument/2006/relationships/image" Target="../media/image427.png"/><Relationship Id="rId208" Type="http://schemas.openxmlformats.org/officeDocument/2006/relationships/image" Target="../media/image432.png"/><Relationship Id="rId229" Type="http://schemas.openxmlformats.org/officeDocument/2006/relationships/image" Target="../media/image453.png"/><Relationship Id="rId19" Type="http://schemas.openxmlformats.org/officeDocument/2006/relationships/image" Target="../media/image243.png"/><Relationship Id="rId224" Type="http://schemas.openxmlformats.org/officeDocument/2006/relationships/image" Target="../media/image448.png"/><Relationship Id="rId240" Type="http://schemas.openxmlformats.org/officeDocument/2006/relationships/image" Target="../media/image464.png"/><Relationship Id="rId245" Type="http://schemas.openxmlformats.org/officeDocument/2006/relationships/image" Target="../media/image469.png"/><Relationship Id="rId261" Type="http://schemas.openxmlformats.org/officeDocument/2006/relationships/image" Target="../media/image485.png"/><Relationship Id="rId266" Type="http://schemas.openxmlformats.org/officeDocument/2006/relationships/image" Target="../media/image490.png"/><Relationship Id="rId14" Type="http://schemas.openxmlformats.org/officeDocument/2006/relationships/image" Target="../media/image238.png"/><Relationship Id="rId30" Type="http://schemas.openxmlformats.org/officeDocument/2006/relationships/image" Target="../media/image254.png"/><Relationship Id="rId35" Type="http://schemas.openxmlformats.org/officeDocument/2006/relationships/image" Target="../media/image259.png"/><Relationship Id="rId56" Type="http://schemas.openxmlformats.org/officeDocument/2006/relationships/image" Target="../media/image280.png"/><Relationship Id="rId77" Type="http://schemas.openxmlformats.org/officeDocument/2006/relationships/image" Target="../media/image301.png"/><Relationship Id="rId100" Type="http://schemas.openxmlformats.org/officeDocument/2006/relationships/image" Target="../media/image324.png"/><Relationship Id="rId105" Type="http://schemas.openxmlformats.org/officeDocument/2006/relationships/image" Target="../media/image329.png"/><Relationship Id="rId126" Type="http://schemas.openxmlformats.org/officeDocument/2006/relationships/image" Target="../media/image350.png"/><Relationship Id="rId147" Type="http://schemas.openxmlformats.org/officeDocument/2006/relationships/image" Target="../media/image371.png"/><Relationship Id="rId168" Type="http://schemas.openxmlformats.org/officeDocument/2006/relationships/image" Target="../media/image392.png"/><Relationship Id="rId8" Type="http://schemas.openxmlformats.org/officeDocument/2006/relationships/image" Target="../media/image232.png"/><Relationship Id="rId51" Type="http://schemas.openxmlformats.org/officeDocument/2006/relationships/image" Target="../media/image275.png"/><Relationship Id="rId72" Type="http://schemas.openxmlformats.org/officeDocument/2006/relationships/image" Target="../media/image296.png"/><Relationship Id="rId93" Type="http://schemas.openxmlformats.org/officeDocument/2006/relationships/image" Target="../media/image317.png"/><Relationship Id="rId98" Type="http://schemas.openxmlformats.org/officeDocument/2006/relationships/image" Target="../media/image322.png"/><Relationship Id="rId121" Type="http://schemas.openxmlformats.org/officeDocument/2006/relationships/image" Target="../media/image345.png"/><Relationship Id="rId142" Type="http://schemas.openxmlformats.org/officeDocument/2006/relationships/image" Target="../media/image366.png"/><Relationship Id="rId163" Type="http://schemas.openxmlformats.org/officeDocument/2006/relationships/image" Target="../media/image387.png"/><Relationship Id="rId184" Type="http://schemas.openxmlformats.org/officeDocument/2006/relationships/image" Target="../media/image408.png"/><Relationship Id="rId189" Type="http://schemas.openxmlformats.org/officeDocument/2006/relationships/image" Target="../media/image413.png"/><Relationship Id="rId219" Type="http://schemas.openxmlformats.org/officeDocument/2006/relationships/image" Target="../media/image443.png"/><Relationship Id="rId3" Type="http://schemas.openxmlformats.org/officeDocument/2006/relationships/image" Target="../media/image227.png"/><Relationship Id="rId214" Type="http://schemas.openxmlformats.org/officeDocument/2006/relationships/image" Target="../media/image438.png"/><Relationship Id="rId230" Type="http://schemas.openxmlformats.org/officeDocument/2006/relationships/image" Target="../media/image454.png"/><Relationship Id="rId235" Type="http://schemas.openxmlformats.org/officeDocument/2006/relationships/image" Target="../media/image459.png"/><Relationship Id="rId251" Type="http://schemas.openxmlformats.org/officeDocument/2006/relationships/image" Target="../media/image475.png"/><Relationship Id="rId256" Type="http://schemas.openxmlformats.org/officeDocument/2006/relationships/image" Target="../media/image480.png"/><Relationship Id="rId25" Type="http://schemas.openxmlformats.org/officeDocument/2006/relationships/image" Target="../media/image249.png"/><Relationship Id="rId46" Type="http://schemas.openxmlformats.org/officeDocument/2006/relationships/image" Target="../media/image270.png"/><Relationship Id="rId67" Type="http://schemas.openxmlformats.org/officeDocument/2006/relationships/image" Target="../media/image291.png"/><Relationship Id="rId116" Type="http://schemas.openxmlformats.org/officeDocument/2006/relationships/image" Target="../media/image340.png"/><Relationship Id="rId137" Type="http://schemas.openxmlformats.org/officeDocument/2006/relationships/image" Target="../media/image361.png"/><Relationship Id="rId158" Type="http://schemas.openxmlformats.org/officeDocument/2006/relationships/image" Target="../media/image382.png"/><Relationship Id="rId20" Type="http://schemas.openxmlformats.org/officeDocument/2006/relationships/image" Target="../media/image244.png"/><Relationship Id="rId41" Type="http://schemas.openxmlformats.org/officeDocument/2006/relationships/image" Target="../media/image265.png"/><Relationship Id="rId62" Type="http://schemas.openxmlformats.org/officeDocument/2006/relationships/image" Target="../media/image286.png"/><Relationship Id="rId83" Type="http://schemas.openxmlformats.org/officeDocument/2006/relationships/image" Target="../media/image307.png"/><Relationship Id="rId88" Type="http://schemas.openxmlformats.org/officeDocument/2006/relationships/image" Target="../media/image312.png"/><Relationship Id="rId111" Type="http://schemas.openxmlformats.org/officeDocument/2006/relationships/image" Target="../media/image335.png"/><Relationship Id="rId132" Type="http://schemas.openxmlformats.org/officeDocument/2006/relationships/image" Target="../media/image356.png"/><Relationship Id="rId153" Type="http://schemas.openxmlformats.org/officeDocument/2006/relationships/image" Target="../media/image377.png"/><Relationship Id="rId174" Type="http://schemas.openxmlformats.org/officeDocument/2006/relationships/image" Target="../media/image398.png"/><Relationship Id="rId179" Type="http://schemas.openxmlformats.org/officeDocument/2006/relationships/image" Target="../media/image403.png"/><Relationship Id="rId195" Type="http://schemas.openxmlformats.org/officeDocument/2006/relationships/image" Target="../media/image419.png"/><Relationship Id="rId209" Type="http://schemas.openxmlformats.org/officeDocument/2006/relationships/image" Target="../media/image433.png"/><Relationship Id="rId190" Type="http://schemas.openxmlformats.org/officeDocument/2006/relationships/image" Target="../media/image414.png"/><Relationship Id="rId204" Type="http://schemas.openxmlformats.org/officeDocument/2006/relationships/image" Target="../media/image428.png"/><Relationship Id="rId220" Type="http://schemas.openxmlformats.org/officeDocument/2006/relationships/image" Target="../media/image444.png"/><Relationship Id="rId225" Type="http://schemas.openxmlformats.org/officeDocument/2006/relationships/image" Target="../media/image449.png"/><Relationship Id="rId241" Type="http://schemas.openxmlformats.org/officeDocument/2006/relationships/image" Target="../media/image465.png"/><Relationship Id="rId246" Type="http://schemas.openxmlformats.org/officeDocument/2006/relationships/image" Target="../media/image470.png"/><Relationship Id="rId15" Type="http://schemas.openxmlformats.org/officeDocument/2006/relationships/image" Target="../media/image239.png"/><Relationship Id="rId36" Type="http://schemas.openxmlformats.org/officeDocument/2006/relationships/image" Target="../media/image260.png"/><Relationship Id="rId57" Type="http://schemas.openxmlformats.org/officeDocument/2006/relationships/image" Target="../media/image281.png"/><Relationship Id="rId106" Type="http://schemas.openxmlformats.org/officeDocument/2006/relationships/image" Target="../media/image330.png"/><Relationship Id="rId127" Type="http://schemas.openxmlformats.org/officeDocument/2006/relationships/image" Target="../media/image351.png"/><Relationship Id="rId262" Type="http://schemas.openxmlformats.org/officeDocument/2006/relationships/image" Target="../media/image486.png"/><Relationship Id="rId10" Type="http://schemas.openxmlformats.org/officeDocument/2006/relationships/image" Target="../media/image234.png"/><Relationship Id="rId31" Type="http://schemas.openxmlformats.org/officeDocument/2006/relationships/image" Target="../media/image255.png"/><Relationship Id="rId52" Type="http://schemas.openxmlformats.org/officeDocument/2006/relationships/image" Target="../media/image276.png"/><Relationship Id="rId73" Type="http://schemas.openxmlformats.org/officeDocument/2006/relationships/image" Target="../media/image297.png"/><Relationship Id="rId78" Type="http://schemas.openxmlformats.org/officeDocument/2006/relationships/image" Target="../media/image302.png"/><Relationship Id="rId94" Type="http://schemas.openxmlformats.org/officeDocument/2006/relationships/image" Target="../media/image318.png"/><Relationship Id="rId99" Type="http://schemas.openxmlformats.org/officeDocument/2006/relationships/image" Target="../media/image323.png"/><Relationship Id="rId101" Type="http://schemas.openxmlformats.org/officeDocument/2006/relationships/image" Target="../media/image325.png"/><Relationship Id="rId122" Type="http://schemas.openxmlformats.org/officeDocument/2006/relationships/image" Target="../media/image346.png"/><Relationship Id="rId143" Type="http://schemas.openxmlformats.org/officeDocument/2006/relationships/image" Target="../media/image367.png"/><Relationship Id="rId148" Type="http://schemas.openxmlformats.org/officeDocument/2006/relationships/image" Target="../media/image372.png"/><Relationship Id="rId164" Type="http://schemas.openxmlformats.org/officeDocument/2006/relationships/image" Target="../media/image388.png"/><Relationship Id="rId169" Type="http://schemas.openxmlformats.org/officeDocument/2006/relationships/image" Target="../media/image393.png"/><Relationship Id="rId185" Type="http://schemas.openxmlformats.org/officeDocument/2006/relationships/image" Target="../media/image409.png"/><Relationship Id="rId4" Type="http://schemas.openxmlformats.org/officeDocument/2006/relationships/image" Target="../media/image228.png"/><Relationship Id="rId9" Type="http://schemas.openxmlformats.org/officeDocument/2006/relationships/image" Target="../media/image233.png"/><Relationship Id="rId180" Type="http://schemas.openxmlformats.org/officeDocument/2006/relationships/image" Target="../media/image404.png"/><Relationship Id="rId210" Type="http://schemas.openxmlformats.org/officeDocument/2006/relationships/image" Target="../media/image434.png"/><Relationship Id="rId215" Type="http://schemas.openxmlformats.org/officeDocument/2006/relationships/image" Target="../media/image439.png"/><Relationship Id="rId236" Type="http://schemas.openxmlformats.org/officeDocument/2006/relationships/image" Target="../media/image460.png"/><Relationship Id="rId257" Type="http://schemas.openxmlformats.org/officeDocument/2006/relationships/image" Target="../media/image481.png"/><Relationship Id="rId26" Type="http://schemas.openxmlformats.org/officeDocument/2006/relationships/image" Target="../media/image250.png"/><Relationship Id="rId231" Type="http://schemas.openxmlformats.org/officeDocument/2006/relationships/image" Target="../media/image455.png"/><Relationship Id="rId252" Type="http://schemas.openxmlformats.org/officeDocument/2006/relationships/image" Target="../media/image476.png"/><Relationship Id="rId47" Type="http://schemas.openxmlformats.org/officeDocument/2006/relationships/image" Target="../media/image271.png"/><Relationship Id="rId68" Type="http://schemas.openxmlformats.org/officeDocument/2006/relationships/image" Target="../media/image292.png"/><Relationship Id="rId89" Type="http://schemas.openxmlformats.org/officeDocument/2006/relationships/image" Target="../media/image313.png"/><Relationship Id="rId112" Type="http://schemas.openxmlformats.org/officeDocument/2006/relationships/image" Target="../media/image336.png"/><Relationship Id="rId133" Type="http://schemas.openxmlformats.org/officeDocument/2006/relationships/image" Target="../media/image357.png"/><Relationship Id="rId154" Type="http://schemas.openxmlformats.org/officeDocument/2006/relationships/image" Target="../media/image378.png"/><Relationship Id="rId175" Type="http://schemas.openxmlformats.org/officeDocument/2006/relationships/image" Target="../media/image399.png"/><Relationship Id="rId196" Type="http://schemas.openxmlformats.org/officeDocument/2006/relationships/image" Target="../media/image420.png"/><Relationship Id="rId200" Type="http://schemas.openxmlformats.org/officeDocument/2006/relationships/image" Target="../media/image424.png"/><Relationship Id="rId16" Type="http://schemas.openxmlformats.org/officeDocument/2006/relationships/image" Target="../media/image240.png"/><Relationship Id="rId221" Type="http://schemas.openxmlformats.org/officeDocument/2006/relationships/image" Target="../media/image445.png"/><Relationship Id="rId242" Type="http://schemas.openxmlformats.org/officeDocument/2006/relationships/image" Target="../media/image466.png"/><Relationship Id="rId263" Type="http://schemas.openxmlformats.org/officeDocument/2006/relationships/image" Target="../media/image487.png"/><Relationship Id="rId37" Type="http://schemas.openxmlformats.org/officeDocument/2006/relationships/image" Target="../media/image261.png"/><Relationship Id="rId58" Type="http://schemas.openxmlformats.org/officeDocument/2006/relationships/image" Target="../media/image282.png"/><Relationship Id="rId79" Type="http://schemas.openxmlformats.org/officeDocument/2006/relationships/image" Target="../media/image303.png"/><Relationship Id="rId102" Type="http://schemas.openxmlformats.org/officeDocument/2006/relationships/image" Target="../media/image326.png"/><Relationship Id="rId123" Type="http://schemas.openxmlformats.org/officeDocument/2006/relationships/image" Target="../media/image347.png"/><Relationship Id="rId144" Type="http://schemas.openxmlformats.org/officeDocument/2006/relationships/image" Target="../media/image368.png"/><Relationship Id="rId90" Type="http://schemas.openxmlformats.org/officeDocument/2006/relationships/image" Target="../media/image314.png"/><Relationship Id="rId165" Type="http://schemas.openxmlformats.org/officeDocument/2006/relationships/image" Target="../media/image389.png"/><Relationship Id="rId186" Type="http://schemas.openxmlformats.org/officeDocument/2006/relationships/image" Target="../media/image410.png"/><Relationship Id="rId211" Type="http://schemas.openxmlformats.org/officeDocument/2006/relationships/image" Target="../media/image435.png"/><Relationship Id="rId232" Type="http://schemas.openxmlformats.org/officeDocument/2006/relationships/image" Target="../media/image456.png"/><Relationship Id="rId253" Type="http://schemas.openxmlformats.org/officeDocument/2006/relationships/image" Target="../media/image477.png"/><Relationship Id="rId27" Type="http://schemas.openxmlformats.org/officeDocument/2006/relationships/image" Target="../media/image251.png"/><Relationship Id="rId48" Type="http://schemas.openxmlformats.org/officeDocument/2006/relationships/image" Target="../media/image272.png"/><Relationship Id="rId69" Type="http://schemas.openxmlformats.org/officeDocument/2006/relationships/image" Target="../media/image293.png"/><Relationship Id="rId113" Type="http://schemas.openxmlformats.org/officeDocument/2006/relationships/image" Target="../media/image337.png"/><Relationship Id="rId134" Type="http://schemas.openxmlformats.org/officeDocument/2006/relationships/image" Target="../media/image358.png"/><Relationship Id="rId80" Type="http://schemas.openxmlformats.org/officeDocument/2006/relationships/image" Target="../media/image304.png"/><Relationship Id="rId155" Type="http://schemas.openxmlformats.org/officeDocument/2006/relationships/image" Target="../media/image379.png"/><Relationship Id="rId176" Type="http://schemas.openxmlformats.org/officeDocument/2006/relationships/image" Target="../media/image400.png"/><Relationship Id="rId197" Type="http://schemas.openxmlformats.org/officeDocument/2006/relationships/image" Target="../media/image421.png"/><Relationship Id="rId201" Type="http://schemas.openxmlformats.org/officeDocument/2006/relationships/image" Target="../media/image425.png"/><Relationship Id="rId222" Type="http://schemas.openxmlformats.org/officeDocument/2006/relationships/image" Target="../media/image446.png"/><Relationship Id="rId243" Type="http://schemas.openxmlformats.org/officeDocument/2006/relationships/image" Target="../media/image467.png"/><Relationship Id="rId264" Type="http://schemas.openxmlformats.org/officeDocument/2006/relationships/image" Target="../media/image488.png"/><Relationship Id="rId17" Type="http://schemas.openxmlformats.org/officeDocument/2006/relationships/image" Target="../media/image241.png"/><Relationship Id="rId38" Type="http://schemas.openxmlformats.org/officeDocument/2006/relationships/image" Target="../media/image262.png"/><Relationship Id="rId59" Type="http://schemas.openxmlformats.org/officeDocument/2006/relationships/image" Target="../media/image283.png"/><Relationship Id="rId103" Type="http://schemas.openxmlformats.org/officeDocument/2006/relationships/image" Target="../media/image327.png"/><Relationship Id="rId124" Type="http://schemas.openxmlformats.org/officeDocument/2006/relationships/image" Target="../media/image348.png"/><Relationship Id="rId70" Type="http://schemas.openxmlformats.org/officeDocument/2006/relationships/image" Target="../media/image294.png"/><Relationship Id="rId91" Type="http://schemas.openxmlformats.org/officeDocument/2006/relationships/image" Target="../media/image315.png"/><Relationship Id="rId145" Type="http://schemas.openxmlformats.org/officeDocument/2006/relationships/image" Target="../media/image369.png"/><Relationship Id="rId166" Type="http://schemas.openxmlformats.org/officeDocument/2006/relationships/image" Target="../media/image390.png"/><Relationship Id="rId187" Type="http://schemas.openxmlformats.org/officeDocument/2006/relationships/image" Target="../media/image411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436.png"/><Relationship Id="rId233" Type="http://schemas.openxmlformats.org/officeDocument/2006/relationships/image" Target="../media/image457.png"/><Relationship Id="rId254" Type="http://schemas.openxmlformats.org/officeDocument/2006/relationships/image" Target="../media/image478.png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66.png"/><Relationship Id="rId21" Type="http://schemas.openxmlformats.org/officeDocument/2006/relationships/image" Target="../media/image1970.png"/><Relationship Id="rId42" Type="http://schemas.openxmlformats.org/officeDocument/2006/relationships/image" Target="../media/image1991.png"/><Relationship Id="rId63" Type="http://schemas.openxmlformats.org/officeDocument/2006/relationships/image" Target="../media/image2012.png"/><Relationship Id="rId84" Type="http://schemas.openxmlformats.org/officeDocument/2006/relationships/image" Target="../media/image2033.png"/><Relationship Id="rId138" Type="http://schemas.openxmlformats.org/officeDocument/2006/relationships/image" Target="../media/image2087.png"/><Relationship Id="rId159" Type="http://schemas.openxmlformats.org/officeDocument/2006/relationships/image" Target="../media/image2108.png"/><Relationship Id="rId170" Type="http://schemas.openxmlformats.org/officeDocument/2006/relationships/image" Target="../media/image2119.png"/><Relationship Id="rId191" Type="http://schemas.openxmlformats.org/officeDocument/2006/relationships/image" Target="../media/image2140.png"/><Relationship Id="rId205" Type="http://schemas.openxmlformats.org/officeDocument/2006/relationships/image" Target="../media/image2154.png"/><Relationship Id="rId226" Type="http://schemas.openxmlformats.org/officeDocument/2006/relationships/image" Target="../media/image2175.png"/><Relationship Id="rId107" Type="http://schemas.openxmlformats.org/officeDocument/2006/relationships/image" Target="../media/image2056.png"/><Relationship Id="rId11" Type="http://schemas.openxmlformats.org/officeDocument/2006/relationships/image" Target="../media/image1960.png"/><Relationship Id="rId32" Type="http://schemas.openxmlformats.org/officeDocument/2006/relationships/image" Target="../media/image1981.png"/><Relationship Id="rId53" Type="http://schemas.openxmlformats.org/officeDocument/2006/relationships/image" Target="../media/image2002.png"/><Relationship Id="rId74" Type="http://schemas.openxmlformats.org/officeDocument/2006/relationships/image" Target="../media/image2023.png"/><Relationship Id="rId128" Type="http://schemas.openxmlformats.org/officeDocument/2006/relationships/image" Target="../media/image2077.png"/><Relationship Id="rId149" Type="http://schemas.openxmlformats.org/officeDocument/2006/relationships/image" Target="../media/image2098.png"/><Relationship Id="rId5" Type="http://schemas.openxmlformats.org/officeDocument/2006/relationships/image" Target="../media/image1954.png"/><Relationship Id="rId95" Type="http://schemas.openxmlformats.org/officeDocument/2006/relationships/image" Target="../media/image2044.png"/><Relationship Id="rId160" Type="http://schemas.openxmlformats.org/officeDocument/2006/relationships/image" Target="../media/image2109.png"/><Relationship Id="rId181" Type="http://schemas.openxmlformats.org/officeDocument/2006/relationships/image" Target="../media/image2130.png"/><Relationship Id="rId216" Type="http://schemas.openxmlformats.org/officeDocument/2006/relationships/image" Target="../media/image2165.png"/><Relationship Id="rId237" Type="http://schemas.openxmlformats.org/officeDocument/2006/relationships/image" Target="../media/image2186.png"/><Relationship Id="rId22" Type="http://schemas.openxmlformats.org/officeDocument/2006/relationships/image" Target="../media/image1971.png"/><Relationship Id="rId43" Type="http://schemas.openxmlformats.org/officeDocument/2006/relationships/image" Target="../media/image1992.png"/><Relationship Id="rId64" Type="http://schemas.openxmlformats.org/officeDocument/2006/relationships/image" Target="../media/image2013.png"/><Relationship Id="rId118" Type="http://schemas.openxmlformats.org/officeDocument/2006/relationships/image" Target="../media/image2067.png"/><Relationship Id="rId139" Type="http://schemas.openxmlformats.org/officeDocument/2006/relationships/image" Target="../media/image2088.png"/><Relationship Id="rId85" Type="http://schemas.openxmlformats.org/officeDocument/2006/relationships/image" Target="../media/image2034.png"/><Relationship Id="rId150" Type="http://schemas.openxmlformats.org/officeDocument/2006/relationships/image" Target="../media/image2099.png"/><Relationship Id="rId171" Type="http://schemas.openxmlformats.org/officeDocument/2006/relationships/image" Target="../media/image2120.png"/><Relationship Id="rId192" Type="http://schemas.openxmlformats.org/officeDocument/2006/relationships/image" Target="../media/image2141.png"/><Relationship Id="rId206" Type="http://schemas.openxmlformats.org/officeDocument/2006/relationships/image" Target="../media/image2155.png"/><Relationship Id="rId227" Type="http://schemas.openxmlformats.org/officeDocument/2006/relationships/image" Target="../media/image2176.png"/><Relationship Id="rId201" Type="http://schemas.openxmlformats.org/officeDocument/2006/relationships/image" Target="../media/image2150.png"/><Relationship Id="rId222" Type="http://schemas.openxmlformats.org/officeDocument/2006/relationships/image" Target="../media/image2171.png"/><Relationship Id="rId243" Type="http://schemas.openxmlformats.org/officeDocument/2006/relationships/image" Target="../media/image2192.png"/><Relationship Id="rId12" Type="http://schemas.openxmlformats.org/officeDocument/2006/relationships/image" Target="../media/image1961.png"/><Relationship Id="rId17" Type="http://schemas.openxmlformats.org/officeDocument/2006/relationships/image" Target="../media/image1966.png"/><Relationship Id="rId33" Type="http://schemas.openxmlformats.org/officeDocument/2006/relationships/image" Target="../media/image1982.png"/><Relationship Id="rId38" Type="http://schemas.openxmlformats.org/officeDocument/2006/relationships/image" Target="../media/image1987.png"/><Relationship Id="rId59" Type="http://schemas.openxmlformats.org/officeDocument/2006/relationships/image" Target="../media/image2008.png"/><Relationship Id="rId103" Type="http://schemas.openxmlformats.org/officeDocument/2006/relationships/image" Target="../media/image2052.png"/><Relationship Id="rId108" Type="http://schemas.openxmlformats.org/officeDocument/2006/relationships/image" Target="../media/image2057.png"/><Relationship Id="rId124" Type="http://schemas.openxmlformats.org/officeDocument/2006/relationships/image" Target="../media/image2073.png"/><Relationship Id="rId129" Type="http://schemas.openxmlformats.org/officeDocument/2006/relationships/image" Target="../media/image2078.png"/><Relationship Id="rId54" Type="http://schemas.openxmlformats.org/officeDocument/2006/relationships/image" Target="../media/image2003.png"/><Relationship Id="rId70" Type="http://schemas.openxmlformats.org/officeDocument/2006/relationships/image" Target="../media/image2019.png"/><Relationship Id="rId75" Type="http://schemas.openxmlformats.org/officeDocument/2006/relationships/image" Target="../media/image2024.png"/><Relationship Id="rId91" Type="http://schemas.openxmlformats.org/officeDocument/2006/relationships/image" Target="../media/image2040.png"/><Relationship Id="rId96" Type="http://schemas.openxmlformats.org/officeDocument/2006/relationships/image" Target="../media/image2045.png"/><Relationship Id="rId140" Type="http://schemas.openxmlformats.org/officeDocument/2006/relationships/image" Target="../media/image2089.png"/><Relationship Id="rId145" Type="http://schemas.openxmlformats.org/officeDocument/2006/relationships/image" Target="../media/image2094.png"/><Relationship Id="rId161" Type="http://schemas.openxmlformats.org/officeDocument/2006/relationships/image" Target="../media/image2110.png"/><Relationship Id="rId166" Type="http://schemas.openxmlformats.org/officeDocument/2006/relationships/image" Target="../media/image2115.png"/><Relationship Id="rId182" Type="http://schemas.openxmlformats.org/officeDocument/2006/relationships/image" Target="../media/image2131.png"/><Relationship Id="rId187" Type="http://schemas.openxmlformats.org/officeDocument/2006/relationships/image" Target="../media/image2136.png"/><Relationship Id="rId217" Type="http://schemas.openxmlformats.org/officeDocument/2006/relationships/image" Target="../media/image216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55.png"/><Relationship Id="rId212" Type="http://schemas.openxmlformats.org/officeDocument/2006/relationships/image" Target="../media/image2161.png"/><Relationship Id="rId233" Type="http://schemas.openxmlformats.org/officeDocument/2006/relationships/image" Target="../media/image2182.png"/><Relationship Id="rId238" Type="http://schemas.openxmlformats.org/officeDocument/2006/relationships/image" Target="../media/image2187.png"/><Relationship Id="rId23" Type="http://schemas.openxmlformats.org/officeDocument/2006/relationships/image" Target="../media/image1972.png"/><Relationship Id="rId28" Type="http://schemas.openxmlformats.org/officeDocument/2006/relationships/image" Target="../media/image1977.png"/><Relationship Id="rId49" Type="http://schemas.openxmlformats.org/officeDocument/2006/relationships/image" Target="../media/image1998.png"/><Relationship Id="rId114" Type="http://schemas.openxmlformats.org/officeDocument/2006/relationships/image" Target="../media/image2063.png"/><Relationship Id="rId119" Type="http://schemas.openxmlformats.org/officeDocument/2006/relationships/image" Target="../media/image2068.png"/><Relationship Id="rId44" Type="http://schemas.openxmlformats.org/officeDocument/2006/relationships/image" Target="../media/image1993.png"/><Relationship Id="rId60" Type="http://schemas.openxmlformats.org/officeDocument/2006/relationships/image" Target="../media/image2009.png"/><Relationship Id="rId65" Type="http://schemas.openxmlformats.org/officeDocument/2006/relationships/image" Target="../media/image2014.png"/><Relationship Id="rId81" Type="http://schemas.openxmlformats.org/officeDocument/2006/relationships/image" Target="../media/image2030.png"/><Relationship Id="rId86" Type="http://schemas.openxmlformats.org/officeDocument/2006/relationships/image" Target="../media/image2035.png"/><Relationship Id="rId130" Type="http://schemas.openxmlformats.org/officeDocument/2006/relationships/image" Target="../media/image2079.png"/><Relationship Id="rId135" Type="http://schemas.openxmlformats.org/officeDocument/2006/relationships/image" Target="../media/image2084.png"/><Relationship Id="rId151" Type="http://schemas.openxmlformats.org/officeDocument/2006/relationships/image" Target="../media/image2100.png"/><Relationship Id="rId156" Type="http://schemas.openxmlformats.org/officeDocument/2006/relationships/image" Target="../media/image2105.png"/><Relationship Id="rId177" Type="http://schemas.openxmlformats.org/officeDocument/2006/relationships/image" Target="../media/image2126.png"/><Relationship Id="rId198" Type="http://schemas.openxmlformats.org/officeDocument/2006/relationships/image" Target="../media/image2147.png"/><Relationship Id="rId172" Type="http://schemas.openxmlformats.org/officeDocument/2006/relationships/image" Target="../media/image2121.png"/><Relationship Id="rId193" Type="http://schemas.openxmlformats.org/officeDocument/2006/relationships/image" Target="../media/image2142.png"/><Relationship Id="rId202" Type="http://schemas.openxmlformats.org/officeDocument/2006/relationships/image" Target="../media/image2151.png"/><Relationship Id="rId207" Type="http://schemas.openxmlformats.org/officeDocument/2006/relationships/image" Target="../media/image2156.png"/><Relationship Id="rId223" Type="http://schemas.openxmlformats.org/officeDocument/2006/relationships/image" Target="../media/image2172.png"/><Relationship Id="rId228" Type="http://schemas.openxmlformats.org/officeDocument/2006/relationships/image" Target="../media/image2177.png"/><Relationship Id="rId244" Type="http://schemas.openxmlformats.org/officeDocument/2006/relationships/image" Target="../media/image2193.png"/><Relationship Id="rId13" Type="http://schemas.openxmlformats.org/officeDocument/2006/relationships/image" Target="../media/image1962.png"/><Relationship Id="rId18" Type="http://schemas.openxmlformats.org/officeDocument/2006/relationships/image" Target="../media/image1967.png"/><Relationship Id="rId39" Type="http://schemas.openxmlformats.org/officeDocument/2006/relationships/image" Target="../media/image1988.png"/><Relationship Id="rId109" Type="http://schemas.openxmlformats.org/officeDocument/2006/relationships/image" Target="../media/image2058.png"/><Relationship Id="rId34" Type="http://schemas.openxmlformats.org/officeDocument/2006/relationships/image" Target="../media/image1983.png"/><Relationship Id="rId50" Type="http://schemas.openxmlformats.org/officeDocument/2006/relationships/image" Target="../media/image1999.png"/><Relationship Id="rId55" Type="http://schemas.openxmlformats.org/officeDocument/2006/relationships/image" Target="../media/image2004.png"/><Relationship Id="rId76" Type="http://schemas.openxmlformats.org/officeDocument/2006/relationships/image" Target="../media/image2025.png"/><Relationship Id="rId97" Type="http://schemas.openxmlformats.org/officeDocument/2006/relationships/image" Target="../media/image2046.png"/><Relationship Id="rId104" Type="http://schemas.openxmlformats.org/officeDocument/2006/relationships/image" Target="../media/image2053.png"/><Relationship Id="rId120" Type="http://schemas.openxmlformats.org/officeDocument/2006/relationships/image" Target="../media/image2069.png"/><Relationship Id="rId125" Type="http://schemas.openxmlformats.org/officeDocument/2006/relationships/image" Target="../media/image2074.png"/><Relationship Id="rId141" Type="http://schemas.openxmlformats.org/officeDocument/2006/relationships/image" Target="../media/image2090.png"/><Relationship Id="rId146" Type="http://schemas.openxmlformats.org/officeDocument/2006/relationships/image" Target="../media/image2095.png"/><Relationship Id="rId167" Type="http://schemas.openxmlformats.org/officeDocument/2006/relationships/image" Target="../media/image2116.png"/><Relationship Id="rId188" Type="http://schemas.openxmlformats.org/officeDocument/2006/relationships/image" Target="../media/image2137.png"/><Relationship Id="rId7" Type="http://schemas.openxmlformats.org/officeDocument/2006/relationships/image" Target="../media/image1956.png"/><Relationship Id="rId71" Type="http://schemas.openxmlformats.org/officeDocument/2006/relationships/image" Target="../media/image2020.png"/><Relationship Id="rId92" Type="http://schemas.openxmlformats.org/officeDocument/2006/relationships/image" Target="../media/image2041.png"/><Relationship Id="rId162" Type="http://schemas.openxmlformats.org/officeDocument/2006/relationships/image" Target="../media/image2111.png"/><Relationship Id="rId183" Type="http://schemas.openxmlformats.org/officeDocument/2006/relationships/image" Target="../media/image2132.png"/><Relationship Id="rId213" Type="http://schemas.openxmlformats.org/officeDocument/2006/relationships/image" Target="../media/image2162.png"/><Relationship Id="rId218" Type="http://schemas.openxmlformats.org/officeDocument/2006/relationships/image" Target="../media/image2167.png"/><Relationship Id="rId234" Type="http://schemas.openxmlformats.org/officeDocument/2006/relationships/image" Target="../media/image2183.png"/><Relationship Id="rId239" Type="http://schemas.openxmlformats.org/officeDocument/2006/relationships/image" Target="../media/image2188.png"/><Relationship Id="rId2" Type="http://schemas.openxmlformats.org/officeDocument/2006/relationships/image" Target="../media/image1951.png"/><Relationship Id="rId29" Type="http://schemas.openxmlformats.org/officeDocument/2006/relationships/image" Target="../media/image1978.png"/><Relationship Id="rId24" Type="http://schemas.openxmlformats.org/officeDocument/2006/relationships/image" Target="../media/image1973.png"/><Relationship Id="rId40" Type="http://schemas.openxmlformats.org/officeDocument/2006/relationships/image" Target="../media/image1989.png"/><Relationship Id="rId45" Type="http://schemas.openxmlformats.org/officeDocument/2006/relationships/image" Target="../media/image1994.png"/><Relationship Id="rId66" Type="http://schemas.openxmlformats.org/officeDocument/2006/relationships/image" Target="../media/image2015.png"/><Relationship Id="rId87" Type="http://schemas.openxmlformats.org/officeDocument/2006/relationships/image" Target="../media/image2036.png"/><Relationship Id="rId110" Type="http://schemas.openxmlformats.org/officeDocument/2006/relationships/image" Target="../media/image2059.png"/><Relationship Id="rId115" Type="http://schemas.openxmlformats.org/officeDocument/2006/relationships/image" Target="../media/image2064.png"/><Relationship Id="rId131" Type="http://schemas.openxmlformats.org/officeDocument/2006/relationships/image" Target="../media/image2080.png"/><Relationship Id="rId136" Type="http://schemas.openxmlformats.org/officeDocument/2006/relationships/image" Target="../media/image2085.png"/><Relationship Id="rId157" Type="http://schemas.openxmlformats.org/officeDocument/2006/relationships/image" Target="../media/image2106.png"/><Relationship Id="rId178" Type="http://schemas.openxmlformats.org/officeDocument/2006/relationships/image" Target="../media/image2127.png"/><Relationship Id="rId61" Type="http://schemas.openxmlformats.org/officeDocument/2006/relationships/image" Target="../media/image2010.png"/><Relationship Id="rId82" Type="http://schemas.openxmlformats.org/officeDocument/2006/relationships/image" Target="../media/image2031.png"/><Relationship Id="rId152" Type="http://schemas.openxmlformats.org/officeDocument/2006/relationships/image" Target="../media/image2101.png"/><Relationship Id="rId173" Type="http://schemas.openxmlformats.org/officeDocument/2006/relationships/image" Target="../media/image2122.png"/><Relationship Id="rId194" Type="http://schemas.openxmlformats.org/officeDocument/2006/relationships/image" Target="../media/image2143.png"/><Relationship Id="rId199" Type="http://schemas.openxmlformats.org/officeDocument/2006/relationships/image" Target="../media/image2148.png"/><Relationship Id="rId203" Type="http://schemas.openxmlformats.org/officeDocument/2006/relationships/image" Target="../media/image2152.png"/><Relationship Id="rId208" Type="http://schemas.openxmlformats.org/officeDocument/2006/relationships/image" Target="../media/image2157.png"/><Relationship Id="rId229" Type="http://schemas.openxmlformats.org/officeDocument/2006/relationships/image" Target="../media/image2178.png"/><Relationship Id="rId19" Type="http://schemas.openxmlformats.org/officeDocument/2006/relationships/image" Target="../media/image1968.png"/><Relationship Id="rId224" Type="http://schemas.openxmlformats.org/officeDocument/2006/relationships/image" Target="../media/image2173.png"/><Relationship Id="rId240" Type="http://schemas.openxmlformats.org/officeDocument/2006/relationships/image" Target="../media/image2189.png"/><Relationship Id="rId14" Type="http://schemas.openxmlformats.org/officeDocument/2006/relationships/image" Target="../media/image1963.png"/><Relationship Id="rId30" Type="http://schemas.openxmlformats.org/officeDocument/2006/relationships/image" Target="../media/image1979.png"/><Relationship Id="rId35" Type="http://schemas.openxmlformats.org/officeDocument/2006/relationships/image" Target="../media/image1984.png"/><Relationship Id="rId56" Type="http://schemas.openxmlformats.org/officeDocument/2006/relationships/image" Target="../media/image2005.png"/><Relationship Id="rId77" Type="http://schemas.openxmlformats.org/officeDocument/2006/relationships/image" Target="../media/image2026.png"/><Relationship Id="rId100" Type="http://schemas.openxmlformats.org/officeDocument/2006/relationships/image" Target="../media/image2049.png"/><Relationship Id="rId105" Type="http://schemas.openxmlformats.org/officeDocument/2006/relationships/image" Target="../media/image2054.png"/><Relationship Id="rId126" Type="http://schemas.openxmlformats.org/officeDocument/2006/relationships/image" Target="../media/image2075.png"/><Relationship Id="rId147" Type="http://schemas.openxmlformats.org/officeDocument/2006/relationships/image" Target="../media/image2096.png"/><Relationship Id="rId168" Type="http://schemas.openxmlformats.org/officeDocument/2006/relationships/image" Target="../media/image2117.png"/><Relationship Id="rId8" Type="http://schemas.openxmlformats.org/officeDocument/2006/relationships/image" Target="../media/image1957.png"/><Relationship Id="rId51" Type="http://schemas.openxmlformats.org/officeDocument/2006/relationships/image" Target="../media/image2000.png"/><Relationship Id="rId72" Type="http://schemas.openxmlformats.org/officeDocument/2006/relationships/image" Target="../media/image2021.png"/><Relationship Id="rId93" Type="http://schemas.openxmlformats.org/officeDocument/2006/relationships/image" Target="../media/image2042.png"/><Relationship Id="rId98" Type="http://schemas.openxmlformats.org/officeDocument/2006/relationships/image" Target="../media/image2047.png"/><Relationship Id="rId121" Type="http://schemas.openxmlformats.org/officeDocument/2006/relationships/image" Target="../media/image2070.png"/><Relationship Id="rId142" Type="http://schemas.openxmlformats.org/officeDocument/2006/relationships/image" Target="../media/image2091.png"/><Relationship Id="rId163" Type="http://schemas.openxmlformats.org/officeDocument/2006/relationships/image" Target="../media/image2112.png"/><Relationship Id="rId184" Type="http://schemas.openxmlformats.org/officeDocument/2006/relationships/image" Target="../media/image2133.png"/><Relationship Id="rId189" Type="http://schemas.openxmlformats.org/officeDocument/2006/relationships/image" Target="../media/image2138.png"/><Relationship Id="rId219" Type="http://schemas.openxmlformats.org/officeDocument/2006/relationships/image" Target="../media/image2168.png"/><Relationship Id="rId3" Type="http://schemas.openxmlformats.org/officeDocument/2006/relationships/image" Target="../media/image1952.png"/><Relationship Id="rId214" Type="http://schemas.openxmlformats.org/officeDocument/2006/relationships/image" Target="../media/image2163.png"/><Relationship Id="rId230" Type="http://schemas.openxmlformats.org/officeDocument/2006/relationships/image" Target="../media/image2179.png"/><Relationship Id="rId235" Type="http://schemas.openxmlformats.org/officeDocument/2006/relationships/image" Target="../media/image2184.png"/><Relationship Id="rId25" Type="http://schemas.openxmlformats.org/officeDocument/2006/relationships/image" Target="../media/image1974.png"/><Relationship Id="rId46" Type="http://schemas.openxmlformats.org/officeDocument/2006/relationships/image" Target="../media/image1995.png"/><Relationship Id="rId67" Type="http://schemas.openxmlformats.org/officeDocument/2006/relationships/image" Target="../media/image2016.png"/><Relationship Id="rId116" Type="http://schemas.openxmlformats.org/officeDocument/2006/relationships/image" Target="../media/image2065.png"/><Relationship Id="rId137" Type="http://schemas.openxmlformats.org/officeDocument/2006/relationships/image" Target="../media/image2086.png"/><Relationship Id="rId158" Type="http://schemas.openxmlformats.org/officeDocument/2006/relationships/image" Target="../media/image2107.png"/><Relationship Id="rId20" Type="http://schemas.openxmlformats.org/officeDocument/2006/relationships/image" Target="../media/image1969.png"/><Relationship Id="rId41" Type="http://schemas.openxmlformats.org/officeDocument/2006/relationships/image" Target="../media/image1990.png"/><Relationship Id="rId62" Type="http://schemas.openxmlformats.org/officeDocument/2006/relationships/image" Target="../media/image2011.png"/><Relationship Id="rId83" Type="http://schemas.openxmlformats.org/officeDocument/2006/relationships/image" Target="../media/image2032.png"/><Relationship Id="rId88" Type="http://schemas.openxmlformats.org/officeDocument/2006/relationships/image" Target="../media/image2037.png"/><Relationship Id="rId111" Type="http://schemas.openxmlformats.org/officeDocument/2006/relationships/image" Target="../media/image2060.png"/><Relationship Id="rId132" Type="http://schemas.openxmlformats.org/officeDocument/2006/relationships/image" Target="../media/image2081.png"/><Relationship Id="rId153" Type="http://schemas.openxmlformats.org/officeDocument/2006/relationships/image" Target="../media/image2102.png"/><Relationship Id="rId174" Type="http://schemas.openxmlformats.org/officeDocument/2006/relationships/image" Target="../media/image2123.png"/><Relationship Id="rId179" Type="http://schemas.openxmlformats.org/officeDocument/2006/relationships/image" Target="../media/image2128.png"/><Relationship Id="rId195" Type="http://schemas.openxmlformats.org/officeDocument/2006/relationships/image" Target="../media/image2144.png"/><Relationship Id="rId209" Type="http://schemas.openxmlformats.org/officeDocument/2006/relationships/image" Target="../media/image2158.png"/><Relationship Id="rId190" Type="http://schemas.openxmlformats.org/officeDocument/2006/relationships/image" Target="../media/image2139.png"/><Relationship Id="rId204" Type="http://schemas.openxmlformats.org/officeDocument/2006/relationships/image" Target="../media/image2153.png"/><Relationship Id="rId220" Type="http://schemas.openxmlformats.org/officeDocument/2006/relationships/image" Target="../media/image2169.png"/><Relationship Id="rId225" Type="http://schemas.openxmlformats.org/officeDocument/2006/relationships/image" Target="../media/image2174.png"/><Relationship Id="rId241" Type="http://schemas.openxmlformats.org/officeDocument/2006/relationships/image" Target="../media/image2190.png"/><Relationship Id="rId15" Type="http://schemas.openxmlformats.org/officeDocument/2006/relationships/image" Target="../media/image1964.png"/><Relationship Id="rId36" Type="http://schemas.openxmlformats.org/officeDocument/2006/relationships/image" Target="../media/image1985.png"/><Relationship Id="rId57" Type="http://schemas.openxmlformats.org/officeDocument/2006/relationships/image" Target="../media/image2006.png"/><Relationship Id="rId106" Type="http://schemas.openxmlformats.org/officeDocument/2006/relationships/image" Target="../media/image2055.png"/><Relationship Id="rId127" Type="http://schemas.openxmlformats.org/officeDocument/2006/relationships/image" Target="../media/image2076.png"/><Relationship Id="rId10" Type="http://schemas.openxmlformats.org/officeDocument/2006/relationships/image" Target="../media/image1959.png"/><Relationship Id="rId31" Type="http://schemas.openxmlformats.org/officeDocument/2006/relationships/image" Target="../media/image1980.png"/><Relationship Id="rId52" Type="http://schemas.openxmlformats.org/officeDocument/2006/relationships/image" Target="../media/image2001.png"/><Relationship Id="rId73" Type="http://schemas.openxmlformats.org/officeDocument/2006/relationships/image" Target="../media/image2022.png"/><Relationship Id="rId78" Type="http://schemas.openxmlformats.org/officeDocument/2006/relationships/image" Target="../media/image2027.png"/><Relationship Id="rId94" Type="http://schemas.openxmlformats.org/officeDocument/2006/relationships/image" Target="../media/image2043.png"/><Relationship Id="rId99" Type="http://schemas.openxmlformats.org/officeDocument/2006/relationships/image" Target="../media/image2048.png"/><Relationship Id="rId101" Type="http://schemas.openxmlformats.org/officeDocument/2006/relationships/image" Target="../media/image2050.png"/><Relationship Id="rId122" Type="http://schemas.openxmlformats.org/officeDocument/2006/relationships/image" Target="../media/image2071.png"/><Relationship Id="rId143" Type="http://schemas.openxmlformats.org/officeDocument/2006/relationships/image" Target="../media/image2092.png"/><Relationship Id="rId148" Type="http://schemas.openxmlformats.org/officeDocument/2006/relationships/image" Target="../media/image2097.png"/><Relationship Id="rId164" Type="http://schemas.openxmlformats.org/officeDocument/2006/relationships/image" Target="../media/image2113.png"/><Relationship Id="rId169" Type="http://schemas.openxmlformats.org/officeDocument/2006/relationships/image" Target="../media/image2118.png"/><Relationship Id="rId185" Type="http://schemas.openxmlformats.org/officeDocument/2006/relationships/image" Target="../media/image2134.png"/><Relationship Id="rId4" Type="http://schemas.openxmlformats.org/officeDocument/2006/relationships/image" Target="../media/image1953.png"/><Relationship Id="rId9" Type="http://schemas.openxmlformats.org/officeDocument/2006/relationships/image" Target="../media/image1958.png"/><Relationship Id="rId180" Type="http://schemas.openxmlformats.org/officeDocument/2006/relationships/image" Target="../media/image2129.png"/><Relationship Id="rId210" Type="http://schemas.openxmlformats.org/officeDocument/2006/relationships/image" Target="../media/image2159.png"/><Relationship Id="rId215" Type="http://schemas.openxmlformats.org/officeDocument/2006/relationships/image" Target="../media/image2164.png"/><Relationship Id="rId236" Type="http://schemas.openxmlformats.org/officeDocument/2006/relationships/image" Target="../media/image2185.png"/><Relationship Id="rId26" Type="http://schemas.openxmlformats.org/officeDocument/2006/relationships/image" Target="../media/image1975.png"/><Relationship Id="rId231" Type="http://schemas.openxmlformats.org/officeDocument/2006/relationships/image" Target="../media/image2180.png"/><Relationship Id="rId47" Type="http://schemas.openxmlformats.org/officeDocument/2006/relationships/image" Target="../media/image1996.png"/><Relationship Id="rId68" Type="http://schemas.openxmlformats.org/officeDocument/2006/relationships/image" Target="../media/image2017.png"/><Relationship Id="rId89" Type="http://schemas.openxmlformats.org/officeDocument/2006/relationships/image" Target="../media/image2038.png"/><Relationship Id="rId112" Type="http://schemas.openxmlformats.org/officeDocument/2006/relationships/image" Target="../media/image2061.png"/><Relationship Id="rId133" Type="http://schemas.openxmlformats.org/officeDocument/2006/relationships/image" Target="../media/image2082.png"/><Relationship Id="rId154" Type="http://schemas.openxmlformats.org/officeDocument/2006/relationships/image" Target="../media/image2103.png"/><Relationship Id="rId175" Type="http://schemas.openxmlformats.org/officeDocument/2006/relationships/image" Target="../media/image2124.png"/><Relationship Id="rId196" Type="http://schemas.openxmlformats.org/officeDocument/2006/relationships/image" Target="../media/image2145.png"/><Relationship Id="rId200" Type="http://schemas.openxmlformats.org/officeDocument/2006/relationships/image" Target="../media/image2149.png"/><Relationship Id="rId16" Type="http://schemas.openxmlformats.org/officeDocument/2006/relationships/image" Target="../media/image1965.png"/><Relationship Id="rId221" Type="http://schemas.openxmlformats.org/officeDocument/2006/relationships/image" Target="../media/image2170.png"/><Relationship Id="rId242" Type="http://schemas.openxmlformats.org/officeDocument/2006/relationships/image" Target="../media/image2191.png"/><Relationship Id="rId37" Type="http://schemas.openxmlformats.org/officeDocument/2006/relationships/image" Target="../media/image1986.png"/><Relationship Id="rId58" Type="http://schemas.openxmlformats.org/officeDocument/2006/relationships/image" Target="../media/image2007.png"/><Relationship Id="rId79" Type="http://schemas.openxmlformats.org/officeDocument/2006/relationships/image" Target="../media/image2028.png"/><Relationship Id="rId102" Type="http://schemas.openxmlformats.org/officeDocument/2006/relationships/image" Target="../media/image2051.png"/><Relationship Id="rId123" Type="http://schemas.openxmlformats.org/officeDocument/2006/relationships/image" Target="../media/image2072.png"/><Relationship Id="rId144" Type="http://schemas.openxmlformats.org/officeDocument/2006/relationships/image" Target="../media/image2093.png"/><Relationship Id="rId90" Type="http://schemas.openxmlformats.org/officeDocument/2006/relationships/image" Target="../media/image2039.png"/><Relationship Id="rId165" Type="http://schemas.openxmlformats.org/officeDocument/2006/relationships/image" Target="../media/image2114.png"/><Relationship Id="rId186" Type="http://schemas.openxmlformats.org/officeDocument/2006/relationships/image" Target="../media/image2135.png"/><Relationship Id="rId211" Type="http://schemas.openxmlformats.org/officeDocument/2006/relationships/image" Target="../media/image2160.png"/><Relationship Id="rId232" Type="http://schemas.openxmlformats.org/officeDocument/2006/relationships/image" Target="../media/image2181.png"/><Relationship Id="rId27" Type="http://schemas.openxmlformats.org/officeDocument/2006/relationships/image" Target="../media/image1976.png"/><Relationship Id="rId48" Type="http://schemas.openxmlformats.org/officeDocument/2006/relationships/image" Target="../media/image1997.png"/><Relationship Id="rId69" Type="http://schemas.openxmlformats.org/officeDocument/2006/relationships/image" Target="../media/image2018.png"/><Relationship Id="rId113" Type="http://schemas.openxmlformats.org/officeDocument/2006/relationships/image" Target="../media/image2062.png"/><Relationship Id="rId134" Type="http://schemas.openxmlformats.org/officeDocument/2006/relationships/image" Target="../media/image2083.png"/><Relationship Id="rId80" Type="http://schemas.openxmlformats.org/officeDocument/2006/relationships/image" Target="../media/image2029.png"/><Relationship Id="rId155" Type="http://schemas.openxmlformats.org/officeDocument/2006/relationships/image" Target="../media/image2104.png"/><Relationship Id="rId176" Type="http://schemas.openxmlformats.org/officeDocument/2006/relationships/image" Target="../media/image2125.png"/><Relationship Id="rId197" Type="http://schemas.openxmlformats.org/officeDocument/2006/relationships/image" Target="../media/image2146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00.png"/><Relationship Id="rId3" Type="http://schemas.openxmlformats.org/officeDocument/2006/relationships/image" Target="../media/image2195.png"/><Relationship Id="rId7" Type="http://schemas.openxmlformats.org/officeDocument/2006/relationships/image" Target="../media/image2199.png"/><Relationship Id="rId2" Type="http://schemas.openxmlformats.org/officeDocument/2006/relationships/image" Target="../media/image219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98.png"/><Relationship Id="rId5" Type="http://schemas.openxmlformats.org/officeDocument/2006/relationships/image" Target="../media/image2197.png"/><Relationship Id="rId4" Type="http://schemas.openxmlformats.org/officeDocument/2006/relationships/image" Target="../media/image2196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2.png"/><Relationship Id="rId2" Type="http://schemas.openxmlformats.org/officeDocument/2006/relationships/image" Target="../media/image220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203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5.png"/><Relationship Id="rId2" Type="http://schemas.openxmlformats.org/officeDocument/2006/relationships/image" Target="../media/image220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207.png"/><Relationship Id="rId4" Type="http://schemas.openxmlformats.org/officeDocument/2006/relationships/image" Target="../media/image2206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4.png"/><Relationship Id="rId13" Type="http://schemas.openxmlformats.org/officeDocument/2006/relationships/image" Target="../media/image2219.png"/><Relationship Id="rId18" Type="http://schemas.openxmlformats.org/officeDocument/2006/relationships/image" Target="../media/image2224.png"/><Relationship Id="rId3" Type="http://schemas.openxmlformats.org/officeDocument/2006/relationships/image" Target="../media/image2209.png"/><Relationship Id="rId21" Type="http://schemas.openxmlformats.org/officeDocument/2006/relationships/image" Target="../media/image2227.png"/><Relationship Id="rId7" Type="http://schemas.openxmlformats.org/officeDocument/2006/relationships/image" Target="../media/image2213.png"/><Relationship Id="rId12" Type="http://schemas.openxmlformats.org/officeDocument/2006/relationships/image" Target="../media/image2218.png"/><Relationship Id="rId17" Type="http://schemas.openxmlformats.org/officeDocument/2006/relationships/image" Target="../media/image2223.png"/><Relationship Id="rId2" Type="http://schemas.openxmlformats.org/officeDocument/2006/relationships/image" Target="../media/image2208.png"/><Relationship Id="rId16" Type="http://schemas.openxmlformats.org/officeDocument/2006/relationships/image" Target="../media/image2222.png"/><Relationship Id="rId20" Type="http://schemas.openxmlformats.org/officeDocument/2006/relationships/image" Target="../media/image22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12.png"/><Relationship Id="rId11" Type="http://schemas.openxmlformats.org/officeDocument/2006/relationships/image" Target="../media/image2217.png"/><Relationship Id="rId5" Type="http://schemas.openxmlformats.org/officeDocument/2006/relationships/image" Target="../media/image2211.png"/><Relationship Id="rId15" Type="http://schemas.openxmlformats.org/officeDocument/2006/relationships/image" Target="../media/image2221.png"/><Relationship Id="rId10" Type="http://schemas.openxmlformats.org/officeDocument/2006/relationships/image" Target="../media/image2216.png"/><Relationship Id="rId19" Type="http://schemas.openxmlformats.org/officeDocument/2006/relationships/image" Target="../media/image2225.png"/><Relationship Id="rId4" Type="http://schemas.openxmlformats.org/officeDocument/2006/relationships/image" Target="../media/image2210.png"/><Relationship Id="rId9" Type="http://schemas.openxmlformats.org/officeDocument/2006/relationships/image" Target="../media/image2215.png"/><Relationship Id="rId14" Type="http://schemas.openxmlformats.org/officeDocument/2006/relationships/image" Target="../media/image2220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9.png"/><Relationship Id="rId7" Type="http://schemas.openxmlformats.org/officeDocument/2006/relationships/image" Target="../media/image2233.png"/><Relationship Id="rId2" Type="http://schemas.openxmlformats.org/officeDocument/2006/relationships/image" Target="../media/image222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32.png"/><Relationship Id="rId5" Type="http://schemas.openxmlformats.org/officeDocument/2006/relationships/image" Target="../media/image2231.png"/><Relationship Id="rId4" Type="http://schemas.openxmlformats.org/officeDocument/2006/relationships/image" Target="../media/image2230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5.png"/><Relationship Id="rId2" Type="http://schemas.openxmlformats.org/officeDocument/2006/relationships/image" Target="../media/image223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237.png"/><Relationship Id="rId4" Type="http://schemas.openxmlformats.org/officeDocument/2006/relationships/image" Target="../media/image2236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9.png"/><Relationship Id="rId2" Type="http://schemas.openxmlformats.org/officeDocument/2006/relationships/image" Target="../media/image2238.jpeg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1.png"/><Relationship Id="rId2" Type="http://schemas.openxmlformats.org/officeDocument/2006/relationships/image" Target="../media/image2240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243.png"/><Relationship Id="rId4" Type="http://schemas.openxmlformats.org/officeDocument/2006/relationships/image" Target="../media/image224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5.png"/><Relationship Id="rId2" Type="http://schemas.openxmlformats.org/officeDocument/2006/relationships/image" Target="../media/image224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246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8.png"/><Relationship Id="rId2" Type="http://schemas.openxmlformats.org/officeDocument/2006/relationships/image" Target="../media/image2247.png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49.png"/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1.png"/><Relationship Id="rId2" Type="http://schemas.openxmlformats.org/officeDocument/2006/relationships/image" Target="../media/image225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54.png"/><Relationship Id="rId5" Type="http://schemas.openxmlformats.org/officeDocument/2006/relationships/image" Target="../media/image2253.png"/><Relationship Id="rId4" Type="http://schemas.openxmlformats.org/officeDocument/2006/relationships/image" Target="../media/image2252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6.png"/><Relationship Id="rId2" Type="http://schemas.openxmlformats.org/officeDocument/2006/relationships/image" Target="../media/image2255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258.png"/><Relationship Id="rId4" Type="http://schemas.openxmlformats.org/officeDocument/2006/relationships/image" Target="../media/image2257.pn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59.png"/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1.png"/><Relationship Id="rId2" Type="http://schemas.openxmlformats.org/officeDocument/2006/relationships/image" Target="../media/image2260.jpeg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8.png"/><Relationship Id="rId13" Type="http://schemas.openxmlformats.org/officeDocument/2006/relationships/image" Target="../media/image2273.png"/><Relationship Id="rId3" Type="http://schemas.openxmlformats.org/officeDocument/2006/relationships/image" Target="../media/image2263.png"/><Relationship Id="rId7" Type="http://schemas.openxmlformats.org/officeDocument/2006/relationships/image" Target="../media/image2267.png"/><Relationship Id="rId12" Type="http://schemas.openxmlformats.org/officeDocument/2006/relationships/image" Target="../media/image2272.png"/><Relationship Id="rId17" Type="http://schemas.openxmlformats.org/officeDocument/2006/relationships/image" Target="../media/image2277.png"/><Relationship Id="rId2" Type="http://schemas.openxmlformats.org/officeDocument/2006/relationships/image" Target="../media/image2262.png"/><Relationship Id="rId16" Type="http://schemas.openxmlformats.org/officeDocument/2006/relationships/image" Target="../media/image22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66.png"/><Relationship Id="rId11" Type="http://schemas.openxmlformats.org/officeDocument/2006/relationships/image" Target="../media/image2271.png"/><Relationship Id="rId5" Type="http://schemas.openxmlformats.org/officeDocument/2006/relationships/image" Target="../media/image2265.png"/><Relationship Id="rId15" Type="http://schemas.openxmlformats.org/officeDocument/2006/relationships/image" Target="../media/image2275.png"/><Relationship Id="rId10" Type="http://schemas.openxmlformats.org/officeDocument/2006/relationships/image" Target="../media/image2270.png"/><Relationship Id="rId4" Type="http://schemas.openxmlformats.org/officeDocument/2006/relationships/image" Target="../media/image2264.png"/><Relationship Id="rId9" Type="http://schemas.openxmlformats.org/officeDocument/2006/relationships/image" Target="../media/image2269.png"/><Relationship Id="rId14" Type="http://schemas.openxmlformats.org/officeDocument/2006/relationships/image" Target="../media/image2274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84.png"/><Relationship Id="rId13" Type="http://schemas.openxmlformats.org/officeDocument/2006/relationships/image" Target="../media/image2289.png"/><Relationship Id="rId3" Type="http://schemas.openxmlformats.org/officeDocument/2006/relationships/image" Target="../media/image2279.png"/><Relationship Id="rId7" Type="http://schemas.openxmlformats.org/officeDocument/2006/relationships/image" Target="../media/image2283.png"/><Relationship Id="rId12" Type="http://schemas.openxmlformats.org/officeDocument/2006/relationships/image" Target="../media/image2288.png"/><Relationship Id="rId2" Type="http://schemas.openxmlformats.org/officeDocument/2006/relationships/image" Target="../media/image227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82.png"/><Relationship Id="rId11" Type="http://schemas.openxmlformats.org/officeDocument/2006/relationships/image" Target="../media/image2287.png"/><Relationship Id="rId5" Type="http://schemas.openxmlformats.org/officeDocument/2006/relationships/image" Target="../media/image2281.png"/><Relationship Id="rId10" Type="http://schemas.openxmlformats.org/officeDocument/2006/relationships/image" Target="../media/image2286.png"/><Relationship Id="rId4" Type="http://schemas.openxmlformats.org/officeDocument/2006/relationships/image" Target="../media/image2280.png"/><Relationship Id="rId9" Type="http://schemas.openxmlformats.org/officeDocument/2006/relationships/image" Target="../media/image2285.png"/><Relationship Id="rId14" Type="http://schemas.openxmlformats.org/officeDocument/2006/relationships/image" Target="../media/image2290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2.png"/><Relationship Id="rId7" Type="http://schemas.openxmlformats.org/officeDocument/2006/relationships/image" Target="../media/image2296.png"/><Relationship Id="rId2" Type="http://schemas.openxmlformats.org/officeDocument/2006/relationships/image" Target="../media/image229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95.png"/><Relationship Id="rId5" Type="http://schemas.openxmlformats.org/officeDocument/2006/relationships/image" Target="../media/image2294.png"/><Relationship Id="rId4" Type="http://schemas.openxmlformats.org/officeDocument/2006/relationships/image" Target="../media/image229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jpeg"/><Relationship Id="rId2" Type="http://schemas.openxmlformats.org/officeDocument/2006/relationships/image" Target="../media/image492.jpeg"/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03.png"/><Relationship Id="rId13" Type="http://schemas.openxmlformats.org/officeDocument/2006/relationships/image" Target="../media/image2308.png"/><Relationship Id="rId18" Type="http://schemas.openxmlformats.org/officeDocument/2006/relationships/image" Target="../media/image2313.png"/><Relationship Id="rId3" Type="http://schemas.openxmlformats.org/officeDocument/2006/relationships/image" Target="../media/image2298.png"/><Relationship Id="rId21" Type="http://schemas.openxmlformats.org/officeDocument/2006/relationships/image" Target="../media/image2316.png"/><Relationship Id="rId7" Type="http://schemas.openxmlformats.org/officeDocument/2006/relationships/image" Target="../media/image2302.png"/><Relationship Id="rId12" Type="http://schemas.openxmlformats.org/officeDocument/2006/relationships/image" Target="../media/image2307.png"/><Relationship Id="rId17" Type="http://schemas.openxmlformats.org/officeDocument/2006/relationships/image" Target="../media/image2312.png"/><Relationship Id="rId2" Type="http://schemas.openxmlformats.org/officeDocument/2006/relationships/image" Target="../media/image2297.png"/><Relationship Id="rId16" Type="http://schemas.openxmlformats.org/officeDocument/2006/relationships/image" Target="../media/image2311.png"/><Relationship Id="rId20" Type="http://schemas.openxmlformats.org/officeDocument/2006/relationships/image" Target="../media/image231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301.png"/><Relationship Id="rId11" Type="http://schemas.openxmlformats.org/officeDocument/2006/relationships/image" Target="../media/image2306.png"/><Relationship Id="rId5" Type="http://schemas.openxmlformats.org/officeDocument/2006/relationships/image" Target="../media/image2300.png"/><Relationship Id="rId15" Type="http://schemas.openxmlformats.org/officeDocument/2006/relationships/image" Target="../media/image2310.png"/><Relationship Id="rId10" Type="http://schemas.openxmlformats.org/officeDocument/2006/relationships/image" Target="../media/image2305.png"/><Relationship Id="rId19" Type="http://schemas.openxmlformats.org/officeDocument/2006/relationships/image" Target="../media/image2314.png"/><Relationship Id="rId4" Type="http://schemas.openxmlformats.org/officeDocument/2006/relationships/image" Target="../media/image2299.png"/><Relationship Id="rId9" Type="http://schemas.openxmlformats.org/officeDocument/2006/relationships/image" Target="../media/image2304.png"/><Relationship Id="rId14" Type="http://schemas.openxmlformats.org/officeDocument/2006/relationships/image" Target="../media/image2309.png"/><Relationship Id="rId22" Type="http://schemas.openxmlformats.org/officeDocument/2006/relationships/image" Target="../media/image2317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9.png"/><Relationship Id="rId2" Type="http://schemas.openxmlformats.org/officeDocument/2006/relationships/image" Target="../media/image231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320.jpe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27.png"/><Relationship Id="rId13" Type="http://schemas.openxmlformats.org/officeDocument/2006/relationships/image" Target="../media/image2332.png"/><Relationship Id="rId3" Type="http://schemas.openxmlformats.org/officeDocument/2006/relationships/image" Target="../media/image2322.png"/><Relationship Id="rId7" Type="http://schemas.openxmlformats.org/officeDocument/2006/relationships/image" Target="../media/image2326.png"/><Relationship Id="rId12" Type="http://schemas.openxmlformats.org/officeDocument/2006/relationships/image" Target="../media/image2331.png"/><Relationship Id="rId2" Type="http://schemas.openxmlformats.org/officeDocument/2006/relationships/image" Target="../media/image23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325.png"/><Relationship Id="rId11" Type="http://schemas.openxmlformats.org/officeDocument/2006/relationships/image" Target="../media/image2330.png"/><Relationship Id="rId5" Type="http://schemas.openxmlformats.org/officeDocument/2006/relationships/image" Target="../media/image2324.png"/><Relationship Id="rId10" Type="http://schemas.openxmlformats.org/officeDocument/2006/relationships/image" Target="../media/image2329.png"/><Relationship Id="rId4" Type="http://schemas.openxmlformats.org/officeDocument/2006/relationships/image" Target="../media/image2323.png"/><Relationship Id="rId9" Type="http://schemas.openxmlformats.org/officeDocument/2006/relationships/image" Target="../media/image2328.png"/><Relationship Id="rId14" Type="http://schemas.openxmlformats.org/officeDocument/2006/relationships/image" Target="../media/image2333.pn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45.png"/><Relationship Id="rId18" Type="http://schemas.openxmlformats.org/officeDocument/2006/relationships/image" Target="../media/image2350.png"/><Relationship Id="rId26" Type="http://schemas.openxmlformats.org/officeDocument/2006/relationships/image" Target="../media/image2358.png"/><Relationship Id="rId39" Type="http://schemas.openxmlformats.org/officeDocument/2006/relationships/image" Target="../media/image2371.png"/><Relationship Id="rId21" Type="http://schemas.openxmlformats.org/officeDocument/2006/relationships/image" Target="../media/image2353.png"/><Relationship Id="rId34" Type="http://schemas.openxmlformats.org/officeDocument/2006/relationships/image" Target="../media/image2366.png"/><Relationship Id="rId42" Type="http://schemas.openxmlformats.org/officeDocument/2006/relationships/image" Target="../media/image2374.png"/><Relationship Id="rId47" Type="http://schemas.openxmlformats.org/officeDocument/2006/relationships/image" Target="../media/image2379.png"/><Relationship Id="rId50" Type="http://schemas.openxmlformats.org/officeDocument/2006/relationships/image" Target="../media/image2382.png"/><Relationship Id="rId55" Type="http://schemas.openxmlformats.org/officeDocument/2006/relationships/image" Target="../media/image2387.png"/><Relationship Id="rId63" Type="http://schemas.openxmlformats.org/officeDocument/2006/relationships/image" Target="../media/image2395.png"/><Relationship Id="rId7" Type="http://schemas.openxmlformats.org/officeDocument/2006/relationships/image" Target="../media/image2339.png"/><Relationship Id="rId2" Type="http://schemas.openxmlformats.org/officeDocument/2006/relationships/image" Target="../media/image2334.png"/><Relationship Id="rId16" Type="http://schemas.openxmlformats.org/officeDocument/2006/relationships/image" Target="../media/image2348.png"/><Relationship Id="rId29" Type="http://schemas.openxmlformats.org/officeDocument/2006/relationships/image" Target="../media/image236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338.png"/><Relationship Id="rId11" Type="http://schemas.openxmlformats.org/officeDocument/2006/relationships/image" Target="../media/image2343.png"/><Relationship Id="rId24" Type="http://schemas.openxmlformats.org/officeDocument/2006/relationships/image" Target="../media/image2356.png"/><Relationship Id="rId32" Type="http://schemas.openxmlformats.org/officeDocument/2006/relationships/image" Target="../media/image2364.png"/><Relationship Id="rId37" Type="http://schemas.openxmlformats.org/officeDocument/2006/relationships/image" Target="../media/image2369.png"/><Relationship Id="rId40" Type="http://schemas.openxmlformats.org/officeDocument/2006/relationships/image" Target="../media/image2372.png"/><Relationship Id="rId45" Type="http://schemas.openxmlformats.org/officeDocument/2006/relationships/image" Target="../media/image2377.png"/><Relationship Id="rId53" Type="http://schemas.openxmlformats.org/officeDocument/2006/relationships/image" Target="../media/image2385.png"/><Relationship Id="rId58" Type="http://schemas.openxmlformats.org/officeDocument/2006/relationships/image" Target="../media/image2390.png"/><Relationship Id="rId66" Type="http://schemas.openxmlformats.org/officeDocument/2006/relationships/image" Target="../media/image2398.png"/><Relationship Id="rId5" Type="http://schemas.openxmlformats.org/officeDocument/2006/relationships/image" Target="../media/image2337.png"/><Relationship Id="rId15" Type="http://schemas.openxmlformats.org/officeDocument/2006/relationships/image" Target="../media/image2347.png"/><Relationship Id="rId23" Type="http://schemas.openxmlformats.org/officeDocument/2006/relationships/image" Target="../media/image2355.png"/><Relationship Id="rId28" Type="http://schemas.openxmlformats.org/officeDocument/2006/relationships/image" Target="../media/image2360.png"/><Relationship Id="rId36" Type="http://schemas.openxmlformats.org/officeDocument/2006/relationships/image" Target="../media/image2368.png"/><Relationship Id="rId49" Type="http://schemas.openxmlformats.org/officeDocument/2006/relationships/image" Target="../media/image2381.png"/><Relationship Id="rId57" Type="http://schemas.openxmlformats.org/officeDocument/2006/relationships/image" Target="../media/image2389.png"/><Relationship Id="rId61" Type="http://schemas.openxmlformats.org/officeDocument/2006/relationships/image" Target="../media/image2393.png"/><Relationship Id="rId10" Type="http://schemas.openxmlformats.org/officeDocument/2006/relationships/image" Target="../media/image2342.png"/><Relationship Id="rId19" Type="http://schemas.openxmlformats.org/officeDocument/2006/relationships/image" Target="../media/image2351.png"/><Relationship Id="rId31" Type="http://schemas.openxmlformats.org/officeDocument/2006/relationships/image" Target="../media/image2363.png"/><Relationship Id="rId44" Type="http://schemas.openxmlformats.org/officeDocument/2006/relationships/image" Target="../media/image2376.png"/><Relationship Id="rId52" Type="http://schemas.openxmlformats.org/officeDocument/2006/relationships/image" Target="../media/image2384.png"/><Relationship Id="rId60" Type="http://schemas.openxmlformats.org/officeDocument/2006/relationships/image" Target="../media/image2392.png"/><Relationship Id="rId65" Type="http://schemas.openxmlformats.org/officeDocument/2006/relationships/image" Target="../media/image2397.png"/><Relationship Id="rId4" Type="http://schemas.openxmlformats.org/officeDocument/2006/relationships/image" Target="../media/image2336.png"/><Relationship Id="rId9" Type="http://schemas.openxmlformats.org/officeDocument/2006/relationships/image" Target="../media/image2341.png"/><Relationship Id="rId14" Type="http://schemas.openxmlformats.org/officeDocument/2006/relationships/image" Target="../media/image2346.png"/><Relationship Id="rId22" Type="http://schemas.openxmlformats.org/officeDocument/2006/relationships/image" Target="../media/image2354.png"/><Relationship Id="rId27" Type="http://schemas.openxmlformats.org/officeDocument/2006/relationships/image" Target="../media/image2359.png"/><Relationship Id="rId30" Type="http://schemas.openxmlformats.org/officeDocument/2006/relationships/image" Target="../media/image2362.png"/><Relationship Id="rId35" Type="http://schemas.openxmlformats.org/officeDocument/2006/relationships/image" Target="../media/image2367.png"/><Relationship Id="rId43" Type="http://schemas.openxmlformats.org/officeDocument/2006/relationships/image" Target="../media/image2375.png"/><Relationship Id="rId48" Type="http://schemas.openxmlformats.org/officeDocument/2006/relationships/image" Target="../media/image2380.png"/><Relationship Id="rId56" Type="http://schemas.openxmlformats.org/officeDocument/2006/relationships/image" Target="../media/image2388.png"/><Relationship Id="rId64" Type="http://schemas.openxmlformats.org/officeDocument/2006/relationships/image" Target="../media/image2396.png"/><Relationship Id="rId8" Type="http://schemas.openxmlformats.org/officeDocument/2006/relationships/image" Target="../media/image2340.png"/><Relationship Id="rId51" Type="http://schemas.openxmlformats.org/officeDocument/2006/relationships/image" Target="../media/image2383.png"/><Relationship Id="rId3" Type="http://schemas.openxmlformats.org/officeDocument/2006/relationships/image" Target="../media/image2335.png"/><Relationship Id="rId12" Type="http://schemas.openxmlformats.org/officeDocument/2006/relationships/image" Target="../media/image2344.png"/><Relationship Id="rId17" Type="http://schemas.openxmlformats.org/officeDocument/2006/relationships/image" Target="../media/image2349.png"/><Relationship Id="rId25" Type="http://schemas.openxmlformats.org/officeDocument/2006/relationships/image" Target="../media/image2357.png"/><Relationship Id="rId33" Type="http://schemas.openxmlformats.org/officeDocument/2006/relationships/image" Target="../media/image2365.png"/><Relationship Id="rId38" Type="http://schemas.openxmlformats.org/officeDocument/2006/relationships/image" Target="../media/image2370.png"/><Relationship Id="rId46" Type="http://schemas.openxmlformats.org/officeDocument/2006/relationships/image" Target="../media/image2378.png"/><Relationship Id="rId59" Type="http://schemas.openxmlformats.org/officeDocument/2006/relationships/image" Target="../media/image2391.png"/><Relationship Id="rId67" Type="http://schemas.openxmlformats.org/officeDocument/2006/relationships/image" Target="../media/image2399.png"/><Relationship Id="rId20" Type="http://schemas.openxmlformats.org/officeDocument/2006/relationships/image" Target="../media/image2352.png"/><Relationship Id="rId41" Type="http://schemas.openxmlformats.org/officeDocument/2006/relationships/image" Target="../media/image2373.png"/><Relationship Id="rId54" Type="http://schemas.openxmlformats.org/officeDocument/2006/relationships/image" Target="../media/image2386.png"/><Relationship Id="rId62" Type="http://schemas.openxmlformats.org/officeDocument/2006/relationships/image" Target="../media/image2394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06.png"/><Relationship Id="rId3" Type="http://schemas.openxmlformats.org/officeDocument/2006/relationships/image" Target="../media/image2401.png"/><Relationship Id="rId7" Type="http://schemas.openxmlformats.org/officeDocument/2006/relationships/image" Target="../media/image2405.png"/><Relationship Id="rId2" Type="http://schemas.openxmlformats.org/officeDocument/2006/relationships/image" Target="../media/image240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04.png"/><Relationship Id="rId5" Type="http://schemas.openxmlformats.org/officeDocument/2006/relationships/image" Target="../media/image2403.png"/><Relationship Id="rId10" Type="http://schemas.openxmlformats.org/officeDocument/2006/relationships/image" Target="../media/image2408.png"/><Relationship Id="rId4" Type="http://schemas.openxmlformats.org/officeDocument/2006/relationships/image" Target="../media/image2402.png"/><Relationship Id="rId9" Type="http://schemas.openxmlformats.org/officeDocument/2006/relationships/image" Target="../media/image2407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0.png"/><Relationship Id="rId2" Type="http://schemas.openxmlformats.org/officeDocument/2006/relationships/image" Target="../media/image2409.png"/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11.png"/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4.png"/><Relationship Id="rId1" Type="http://schemas.openxmlformats.org/officeDocument/2006/relationships/slideLayout" Target="../slideLayouts/slideLayout5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12.png"/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19.png"/><Relationship Id="rId13" Type="http://schemas.openxmlformats.org/officeDocument/2006/relationships/image" Target="../media/image2424.png"/><Relationship Id="rId18" Type="http://schemas.openxmlformats.org/officeDocument/2006/relationships/image" Target="../media/image2429.png"/><Relationship Id="rId3" Type="http://schemas.openxmlformats.org/officeDocument/2006/relationships/image" Target="../media/image2414.png"/><Relationship Id="rId7" Type="http://schemas.openxmlformats.org/officeDocument/2006/relationships/image" Target="../media/image2418.png"/><Relationship Id="rId12" Type="http://schemas.openxmlformats.org/officeDocument/2006/relationships/image" Target="../media/image2423.png"/><Relationship Id="rId17" Type="http://schemas.openxmlformats.org/officeDocument/2006/relationships/image" Target="../media/image2428.png"/><Relationship Id="rId2" Type="http://schemas.openxmlformats.org/officeDocument/2006/relationships/image" Target="../media/image2413.png"/><Relationship Id="rId16" Type="http://schemas.openxmlformats.org/officeDocument/2006/relationships/image" Target="../media/image242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17.png"/><Relationship Id="rId11" Type="http://schemas.openxmlformats.org/officeDocument/2006/relationships/image" Target="../media/image2422.png"/><Relationship Id="rId5" Type="http://schemas.openxmlformats.org/officeDocument/2006/relationships/image" Target="../media/image2416.png"/><Relationship Id="rId15" Type="http://schemas.openxmlformats.org/officeDocument/2006/relationships/image" Target="../media/image2426.png"/><Relationship Id="rId10" Type="http://schemas.openxmlformats.org/officeDocument/2006/relationships/image" Target="../media/image2421.png"/><Relationship Id="rId4" Type="http://schemas.openxmlformats.org/officeDocument/2006/relationships/image" Target="../media/image2415.png"/><Relationship Id="rId9" Type="http://schemas.openxmlformats.org/officeDocument/2006/relationships/image" Target="../media/image2420.png"/><Relationship Id="rId14" Type="http://schemas.openxmlformats.org/officeDocument/2006/relationships/image" Target="../media/image2425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36.png"/><Relationship Id="rId13" Type="http://schemas.openxmlformats.org/officeDocument/2006/relationships/image" Target="../media/image2441.png"/><Relationship Id="rId18" Type="http://schemas.openxmlformats.org/officeDocument/2006/relationships/image" Target="../media/image2446.png"/><Relationship Id="rId3" Type="http://schemas.openxmlformats.org/officeDocument/2006/relationships/image" Target="../media/image2431.png"/><Relationship Id="rId7" Type="http://schemas.openxmlformats.org/officeDocument/2006/relationships/image" Target="../media/image2435.png"/><Relationship Id="rId12" Type="http://schemas.openxmlformats.org/officeDocument/2006/relationships/image" Target="../media/image2440.png"/><Relationship Id="rId17" Type="http://schemas.openxmlformats.org/officeDocument/2006/relationships/image" Target="../media/image2445.png"/><Relationship Id="rId2" Type="http://schemas.openxmlformats.org/officeDocument/2006/relationships/image" Target="../media/image2430.png"/><Relationship Id="rId16" Type="http://schemas.openxmlformats.org/officeDocument/2006/relationships/image" Target="../media/image2444.png"/><Relationship Id="rId20" Type="http://schemas.openxmlformats.org/officeDocument/2006/relationships/image" Target="../media/image24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34.png"/><Relationship Id="rId11" Type="http://schemas.openxmlformats.org/officeDocument/2006/relationships/image" Target="../media/image2439.png"/><Relationship Id="rId5" Type="http://schemas.openxmlformats.org/officeDocument/2006/relationships/image" Target="../media/image2433.png"/><Relationship Id="rId15" Type="http://schemas.openxmlformats.org/officeDocument/2006/relationships/image" Target="../media/image2443.png"/><Relationship Id="rId10" Type="http://schemas.openxmlformats.org/officeDocument/2006/relationships/image" Target="../media/image2438.png"/><Relationship Id="rId19" Type="http://schemas.openxmlformats.org/officeDocument/2006/relationships/image" Target="../media/image2447.png"/><Relationship Id="rId4" Type="http://schemas.openxmlformats.org/officeDocument/2006/relationships/image" Target="../media/image2432.png"/><Relationship Id="rId9" Type="http://schemas.openxmlformats.org/officeDocument/2006/relationships/image" Target="../media/image2437.png"/><Relationship Id="rId14" Type="http://schemas.openxmlformats.org/officeDocument/2006/relationships/image" Target="../media/image2442.pn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0.png"/><Relationship Id="rId2" Type="http://schemas.openxmlformats.org/officeDocument/2006/relationships/image" Target="../media/image2449.jpeg"/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57.png"/><Relationship Id="rId3" Type="http://schemas.openxmlformats.org/officeDocument/2006/relationships/image" Target="../media/image2452.png"/><Relationship Id="rId7" Type="http://schemas.openxmlformats.org/officeDocument/2006/relationships/image" Target="../media/image2456.png"/><Relationship Id="rId12" Type="http://schemas.openxmlformats.org/officeDocument/2006/relationships/image" Target="../media/image2461.png"/><Relationship Id="rId2" Type="http://schemas.openxmlformats.org/officeDocument/2006/relationships/image" Target="../media/image245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55.png"/><Relationship Id="rId11" Type="http://schemas.openxmlformats.org/officeDocument/2006/relationships/image" Target="../media/image2460.png"/><Relationship Id="rId5" Type="http://schemas.openxmlformats.org/officeDocument/2006/relationships/image" Target="../media/image2454.png"/><Relationship Id="rId10" Type="http://schemas.openxmlformats.org/officeDocument/2006/relationships/image" Target="../media/image2459.png"/><Relationship Id="rId4" Type="http://schemas.openxmlformats.org/officeDocument/2006/relationships/image" Target="../media/image2453.png"/><Relationship Id="rId9" Type="http://schemas.openxmlformats.org/officeDocument/2006/relationships/image" Target="../media/image2458.png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61151" y="358599"/>
            <a:ext cx="14381480" cy="9963785"/>
            <a:chOff x="361151" y="358599"/>
            <a:chExt cx="14381480" cy="996378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414608" y="1135684"/>
              <a:ext cx="9963556" cy="7793812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61149" y="358609"/>
              <a:ext cx="14381480" cy="9963785"/>
            </a:xfrm>
            <a:custGeom>
              <a:avLst/>
              <a:gdLst/>
              <a:ahLst/>
              <a:cxnLst/>
              <a:rect l="l" t="t" r="r" b="b"/>
              <a:pathLst>
                <a:path w="14381480" h="9963785">
                  <a:moveTo>
                    <a:pt x="14380845" y="0"/>
                  </a:moveTo>
                  <a:lnTo>
                    <a:pt x="0" y="0"/>
                  </a:lnTo>
                  <a:lnTo>
                    <a:pt x="0" y="752132"/>
                  </a:lnTo>
                  <a:lnTo>
                    <a:pt x="14380845" y="752132"/>
                  </a:lnTo>
                  <a:lnTo>
                    <a:pt x="14380845" y="0"/>
                  </a:lnTo>
                  <a:close/>
                </a:path>
                <a:path w="14381480" h="9963785">
                  <a:moveTo>
                    <a:pt x="14380896" y="755269"/>
                  </a:moveTo>
                  <a:lnTo>
                    <a:pt x="14004328" y="755269"/>
                  </a:lnTo>
                  <a:lnTo>
                    <a:pt x="14004328" y="8549081"/>
                  </a:lnTo>
                  <a:lnTo>
                    <a:pt x="4043540" y="8549081"/>
                  </a:lnTo>
                  <a:lnTo>
                    <a:pt x="4043540" y="755269"/>
                  </a:lnTo>
                  <a:lnTo>
                    <a:pt x="0" y="755269"/>
                  </a:lnTo>
                  <a:lnTo>
                    <a:pt x="0" y="8549081"/>
                  </a:lnTo>
                  <a:lnTo>
                    <a:pt x="0" y="8667496"/>
                  </a:lnTo>
                  <a:lnTo>
                    <a:pt x="0" y="9963785"/>
                  </a:lnTo>
                  <a:lnTo>
                    <a:pt x="14380845" y="9963785"/>
                  </a:lnTo>
                  <a:lnTo>
                    <a:pt x="14380845" y="8667496"/>
                  </a:lnTo>
                  <a:lnTo>
                    <a:pt x="14380896" y="755269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82230" y="1118552"/>
              <a:ext cx="1720544" cy="7787575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4404686" y="1118563"/>
              <a:ext cx="737870" cy="7787640"/>
            </a:xfrm>
            <a:custGeom>
              <a:avLst/>
              <a:gdLst/>
              <a:ahLst/>
              <a:cxnLst/>
              <a:rect l="l" t="t" r="r" b="b"/>
              <a:pathLst>
                <a:path w="737870" h="7787640">
                  <a:moveTo>
                    <a:pt x="0" y="0"/>
                  </a:moveTo>
                  <a:lnTo>
                    <a:pt x="0" y="7787566"/>
                  </a:lnTo>
                </a:path>
                <a:path w="737870" h="7787640">
                  <a:moveTo>
                    <a:pt x="157190" y="797767"/>
                  </a:moveTo>
                  <a:lnTo>
                    <a:pt x="737782" y="797767"/>
                  </a:lnTo>
                </a:path>
              </a:pathLst>
            </a:custGeom>
            <a:ln w="446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561876" y="6461410"/>
              <a:ext cx="673100" cy="1905"/>
            </a:xfrm>
            <a:custGeom>
              <a:avLst/>
              <a:gdLst/>
              <a:ahLst/>
              <a:cxnLst/>
              <a:rect l="l" t="t" r="r" b="b"/>
              <a:pathLst>
                <a:path w="673100" h="1904">
                  <a:moveTo>
                    <a:pt x="0" y="0"/>
                  </a:moveTo>
                  <a:lnTo>
                    <a:pt x="672635" y="1570"/>
                  </a:lnTo>
                </a:path>
              </a:pathLst>
            </a:custGeom>
            <a:ln w="3116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404686" y="1561073"/>
              <a:ext cx="737870" cy="1115695"/>
            </a:xfrm>
            <a:custGeom>
              <a:avLst/>
              <a:gdLst/>
              <a:ahLst/>
              <a:cxnLst/>
              <a:rect l="l" t="t" r="r" b="b"/>
              <a:pathLst>
                <a:path w="737870" h="1115695">
                  <a:moveTo>
                    <a:pt x="322869" y="355258"/>
                  </a:moveTo>
                  <a:lnTo>
                    <a:pt x="301694" y="403749"/>
                  </a:lnTo>
                  <a:lnTo>
                    <a:pt x="280651" y="452204"/>
                  </a:lnTo>
                  <a:lnTo>
                    <a:pt x="259741" y="500586"/>
                  </a:lnTo>
                  <a:lnTo>
                    <a:pt x="238964" y="548858"/>
                  </a:lnTo>
                  <a:lnTo>
                    <a:pt x="218320" y="596985"/>
                  </a:lnTo>
                  <a:lnTo>
                    <a:pt x="197810" y="644929"/>
                  </a:lnTo>
                  <a:lnTo>
                    <a:pt x="177433" y="692654"/>
                  </a:lnTo>
                  <a:lnTo>
                    <a:pt x="157190" y="740123"/>
                  </a:lnTo>
                  <a:lnTo>
                    <a:pt x="137076" y="787382"/>
                  </a:lnTo>
                  <a:lnTo>
                    <a:pt x="117095" y="834513"/>
                  </a:lnTo>
                  <a:lnTo>
                    <a:pt x="97248" y="881534"/>
                  </a:lnTo>
                  <a:lnTo>
                    <a:pt x="77533" y="928463"/>
                  </a:lnTo>
                  <a:lnTo>
                    <a:pt x="57952" y="975319"/>
                  </a:lnTo>
                  <a:lnTo>
                    <a:pt x="38502" y="1022120"/>
                  </a:lnTo>
                  <a:lnTo>
                    <a:pt x="19185" y="1068886"/>
                  </a:lnTo>
                  <a:lnTo>
                    <a:pt x="0" y="1115634"/>
                  </a:lnTo>
                </a:path>
                <a:path w="737870" h="1115695">
                  <a:moveTo>
                    <a:pt x="0" y="1115634"/>
                  </a:moveTo>
                  <a:lnTo>
                    <a:pt x="7224" y="1061509"/>
                  </a:lnTo>
                  <a:lnTo>
                    <a:pt x="14458" y="1007787"/>
                  </a:lnTo>
                  <a:lnTo>
                    <a:pt x="21708" y="954774"/>
                  </a:lnTo>
                  <a:lnTo>
                    <a:pt x="28983" y="902781"/>
                  </a:lnTo>
                  <a:lnTo>
                    <a:pt x="36292" y="852115"/>
                  </a:lnTo>
                  <a:lnTo>
                    <a:pt x="43643" y="803084"/>
                  </a:lnTo>
                  <a:lnTo>
                    <a:pt x="51044" y="755999"/>
                  </a:lnTo>
                  <a:lnTo>
                    <a:pt x="58505" y="711166"/>
                  </a:lnTo>
                  <a:lnTo>
                    <a:pt x="66033" y="668894"/>
                  </a:lnTo>
                  <a:lnTo>
                    <a:pt x="73636" y="629493"/>
                  </a:lnTo>
                  <a:lnTo>
                    <a:pt x="87694" y="568493"/>
                  </a:lnTo>
                  <a:lnTo>
                    <a:pt x="103481" y="512342"/>
                  </a:lnTo>
                  <a:lnTo>
                    <a:pt x="119662" y="461991"/>
                  </a:lnTo>
                  <a:lnTo>
                    <a:pt x="134899" y="418392"/>
                  </a:lnTo>
                  <a:lnTo>
                    <a:pt x="147854" y="382497"/>
                  </a:lnTo>
                  <a:lnTo>
                    <a:pt x="157190" y="355258"/>
                  </a:lnTo>
                </a:path>
                <a:path w="737870" h="1115695">
                  <a:moveTo>
                    <a:pt x="157190" y="355258"/>
                  </a:moveTo>
                  <a:lnTo>
                    <a:pt x="135174" y="315674"/>
                  </a:lnTo>
                  <a:lnTo>
                    <a:pt x="113821" y="275798"/>
                  </a:lnTo>
                  <a:lnTo>
                    <a:pt x="93264" y="234754"/>
                  </a:lnTo>
                  <a:lnTo>
                    <a:pt x="73636" y="191667"/>
                  </a:lnTo>
                  <a:lnTo>
                    <a:pt x="54767" y="145941"/>
                  </a:lnTo>
                  <a:lnTo>
                    <a:pt x="36293" y="98169"/>
                  </a:lnTo>
                  <a:lnTo>
                    <a:pt x="18085" y="49229"/>
                  </a:lnTo>
                  <a:lnTo>
                    <a:pt x="12" y="0"/>
                  </a:lnTo>
                </a:path>
                <a:path w="737870" h="1115695">
                  <a:moveTo>
                    <a:pt x="0" y="0"/>
                  </a:moveTo>
                  <a:lnTo>
                    <a:pt x="51018" y="13484"/>
                  </a:lnTo>
                  <a:lnTo>
                    <a:pt x="101985" y="27243"/>
                  </a:lnTo>
                  <a:lnTo>
                    <a:pt x="152719" y="41550"/>
                  </a:lnTo>
                  <a:lnTo>
                    <a:pt x="203037" y="56680"/>
                  </a:lnTo>
                  <a:lnTo>
                    <a:pt x="252758" y="72906"/>
                  </a:lnTo>
                  <a:lnTo>
                    <a:pt x="301697" y="90502"/>
                  </a:lnTo>
                  <a:lnTo>
                    <a:pt x="349674" y="109740"/>
                  </a:lnTo>
                  <a:lnTo>
                    <a:pt x="396506" y="130896"/>
                  </a:lnTo>
                  <a:lnTo>
                    <a:pt x="442069" y="154147"/>
                  </a:lnTo>
                  <a:lnTo>
                    <a:pt x="486471" y="179315"/>
                  </a:lnTo>
                  <a:lnTo>
                    <a:pt x="529877" y="206127"/>
                  </a:lnTo>
                  <a:lnTo>
                    <a:pt x="572455" y="234310"/>
                  </a:lnTo>
                  <a:lnTo>
                    <a:pt x="614368" y="263588"/>
                  </a:lnTo>
                  <a:lnTo>
                    <a:pt x="655783" y="293688"/>
                  </a:lnTo>
                  <a:lnTo>
                    <a:pt x="696866" y="324336"/>
                  </a:lnTo>
                  <a:lnTo>
                    <a:pt x="737782" y="355258"/>
                  </a:lnTo>
                </a:path>
              </a:pathLst>
            </a:custGeom>
            <a:ln w="446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0372070" y="1364748"/>
              <a:ext cx="2453005" cy="2591435"/>
            </a:xfrm>
            <a:custGeom>
              <a:avLst/>
              <a:gdLst/>
              <a:ahLst/>
              <a:cxnLst/>
              <a:rect l="l" t="t" r="r" b="b"/>
              <a:pathLst>
                <a:path w="2453004" h="2591435">
                  <a:moveTo>
                    <a:pt x="0" y="2591184"/>
                  </a:moveTo>
                  <a:lnTo>
                    <a:pt x="27339" y="2554193"/>
                  </a:lnTo>
                  <a:lnTo>
                    <a:pt x="54783" y="2517149"/>
                  </a:lnTo>
                  <a:lnTo>
                    <a:pt x="82439" y="2479959"/>
                  </a:lnTo>
                  <a:lnTo>
                    <a:pt x="110413" y="2442535"/>
                  </a:lnTo>
                  <a:lnTo>
                    <a:pt x="138809" y="2404783"/>
                  </a:lnTo>
                  <a:lnTo>
                    <a:pt x="167733" y="2366614"/>
                  </a:lnTo>
                  <a:lnTo>
                    <a:pt x="197292" y="2327937"/>
                  </a:lnTo>
                  <a:lnTo>
                    <a:pt x="227590" y="2288659"/>
                  </a:lnTo>
                  <a:lnTo>
                    <a:pt x="258734" y="2248691"/>
                  </a:lnTo>
                  <a:lnTo>
                    <a:pt x="290829" y="2207941"/>
                  </a:lnTo>
                  <a:lnTo>
                    <a:pt x="323981" y="2166318"/>
                  </a:lnTo>
                  <a:lnTo>
                    <a:pt x="358296" y="2123731"/>
                  </a:lnTo>
                  <a:lnTo>
                    <a:pt x="393879" y="2080089"/>
                  </a:lnTo>
                  <a:lnTo>
                    <a:pt x="430836" y="2035301"/>
                  </a:lnTo>
                  <a:lnTo>
                    <a:pt x="469272" y="1989276"/>
                  </a:lnTo>
                  <a:lnTo>
                    <a:pt x="497916" y="1955302"/>
                  </a:lnTo>
                  <a:lnTo>
                    <a:pt x="527759" y="1920137"/>
                  </a:lnTo>
                  <a:lnTo>
                    <a:pt x="558689" y="1883906"/>
                  </a:lnTo>
                  <a:lnTo>
                    <a:pt x="590599" y="1846734"/>
                  </a:lnTo>
                  <a:lnTo>
                    <a:pt x="623377" y="1808748"/>
                  </a:lnTo>
                  <a:lnTo>
                    <a:pt x="656914" y="1770072"/>
                  </a:lnTo>
                  <a:lnTo>
                    <a:pt x="691100" y="1730832"/>
                  </a:lnTo>
                  <a:lnTo>
                    <a:pt x="725825" y="1691152"/>
                  </a:lnTo>
                  <a:lnTo>
                    <a:pt x="760980" y="1651160"/>
                  </a:lnTo>
                  <a:lnTo>
                    <a:pt x="796455" y="1610979"/>
                  </a:lnTo>
                  <a:lnTo>
                    <a:pt x="832139" y="1570736"/>
                  </a:lnTo>
                  <a:lnTo>
                    <a:pt x="867923" y="1530555"/>
                  </a:lnTo>
                  <a:lnTo>
                    <a:pt x="903698" y="1490563"/>
                  </a:lnTo>
                  <a:lnTo>
                    <a:pt x="939353" y="1450884"/>
                  </a:lnTo>
                  <a:lnTo>
                    <a:pt x="974778" y="1411644"/>
                  </a:lnTo>
                  <a:lnTo>
                    <a:pt x="1009864" y="1372968"/>
                  </a:lnTo>
                  <a:lnTo>
                    <a:pt x="1044501" y="1334981"/>
                  </a:lnTo>
                  <a:lnTo>
                    <a:pt x="1078580" y="1297810"/>
                  </a:lnTo>
                  <a:lnTo>
                    <a:pt x="1111989" y="1261579"/>
                  </a:lnTo>
                  <a:lnTo>
                    <a:pt x="1144620" y="1226414"/>
                  </a:lnTo>
                  <a:lnTo>
                    <a:pt x="1176362" y="1192440"/>
                  </a:lnTo>
                  <a:lnTo>
                    <a:pt x="1214830" y="1151638"/>
                  </a:lnTo>
                  <a:lnTo>
                    <a:pt x="1252996" y="1111587"/>
                  </a:lnTo>
                  <a:lnTo>
                    <a:pt x="1290846" y="1072270"/>
                  </a:lnTo>
                  <a:lnTo>
                    <a:pt x="1328366" y="1033668"/>
                  </a:lnTo>
                  <a:lnTo>
                    <a:pt x="1365541" y="995766"/>
                  </a:lnTo>
                  <a:lnTo>
                    <a:pt x="1402359" y="958545"/>
                  </a:lnTo>
                  <a:lnTo>
                    <a:pt x="1438804" y="921987"/>
                  </a:lnTo>
                  <a:lnTo>
                    <a:pt x="1474864" y="886077"/>
                  </a:lnTo>
                  <a:lnTo>
                    <a:pt x="1510524" y="850795"/>
                  </a:lnTo>
                  <a:lnTo>
                    <a:pt x="1545771" y="816126"/>
                  </a:lnTo>
                  <a:lnTo>
                    <a:pt x="1580590" y="782050"/>
                  </a:lnTo>
                  <a:lnTo>
                    <a:pt x="1614968" y="748552"/>
                  </a:lnTo>
                  <a:lnTo>
                    <a:pt x="1648891" y="715613"/>
                  </a:lnTo>
                  <a:lnTo>
                    <a:pt x="1682344" y="683217"/>
                  </a:lnTo>
                  <a:lnTo>
                    <a:pt x="1715314" y="651345"/>
                  </a:lnTo>
                  <a:lnTo>
                    <a:pt x="1747788" y="619981"/>
                  </a:lnTo>
                  <a:lnTo>
                    <a:pt x="1779750" y="589107"/>
                  </a:lnTo>
                  <a:lnTo>
                    <a:pt x="1821271" y="549248"/>
                  </a:lnTo>
                  <a:lnTo>
                    <a:pt x="1862801" y="509894"/>
                  </a:lnTo>
                  <a:lnTo>
                    <a:pt x="1904122" y="471197"/>
                  </a:lnTo>
                  <a:lnTo>
                    <a:pt x="1945015" y="433307"/>
                  </a:lnTo>
                  <a:lnTo>
                    <a:pt x="1985263" y="396378"/>
                  </a:lnTo>
                  <a:lnTo>
                    <a:pt x="2024646" y="360559"/>
                  </a:lnTo>
                  <a:lnTo>
                    <a:pt x="2062948" y="326003"/>
                  </a:lnTo>
                  <a:lnTo>
                    <a:pt x="2099949" y="292862"/>
                  </a:lnTo>
                  <a:lnTo>
                    <a:pt x="2135431" y="261287"/>
                  </a:lnTo>
                  <a:lnTo>
                    <a:pt x="2169175" y="231429"/>
                  </a:lnTo>
                  <a:lnTo>
                    <a:pt x="2200964" y="203440"/>
                  </a:lnTo>
                  <a:lnTo>
                    <a:pt x="2230580" y="177473"/>
                  </a:lnTo>
                  <a:lnTo>
                    <a:pt x="2317294" y="102591"/>
                  </a:lnTo>
                  <a:lnTo>
                    <a:pt x="2363004" y="64958"/>
                  </a:lnTo>
                  <a:lnTo>
                    <a:pt x="2398451" y="37500"/>
                  </a:lnTo>
                  <a:lnTo>
                    <a:pt x="2427153" y="16940"/>
                  </a:lnTo>
                  <a:lnTo>
                    <a:pt x="2452628" y="0"/>
                  </a:lnTo>
                </a:path>
              </a:pathLst>
            </a:custGeom>
            <a:ln w="29664">
              <a:solidFill>
                <a:srgbClr val="818181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9535807" y="1829562"/>
            <a:ext cx="1409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95" dirty="0">
                <a:latin typeface="Arial"/>
                <a:cs typeface="Arial"/>
              </a:rPr>
              <a:t>Р</a:t>
            </a:r>
            <a:endParaRPr sz="15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753975" y="2754605"/>
            <a:ext cx="54292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500" b="1" spc="-95" dirty="0">
                <a:latin typeface="Arial"/>
                <a:cs typeface="Arial"/>
              </a:rPr>
              <a:t>Р</a:t>
            </a:r>
            <a:r>
              <a:rPr sz="1500" b="1" spc="-60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14" dirty="0">
                <a:latin typeface="Arial"/>
                <a:cs typeface="Arial"/>
              </a:rPr>
              <a:t>Ц</a:t>
            </a:r>
            <a:r>
              <a:rPr sz="1425" b="1" spc="-30" baseline="-14619" dirty="0">
                <a:latin typeface="Arial"/>
                <a:cs typeface="Arial"/>
              </a:rPr>
              <a:t>І</a:t>
            </a:r>
            <a:endParaRPr sz="1425" baseline="-14619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753032" y="3003906"/>
            <a:ext cx="46037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95" dirty="0">
                <a:latin typeface="Arial"/>
                <a:cs typeface="Arial"/>
              </a:rPr>
              <a:t>Р</a:t>
            </a:r>
            <a:r>
              <a:rPr sz="1500" b="1" spc="-60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00" dirty="0">
                <a:latin typeface="Arial"/>
                <a:cs typeface="Arial"/>
              </a:rPr>
              <a:t>А</a:t>
            </a:r>
            <a:endParaRPr sz="15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365617" y="5273866"/>
            <a:ext cx="89535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500" b="1" spc="-100" dirty="0">
                <a:latin typeface="Arial"/>
                <a:cs typeface="Arial"/>
              </a:rPr>
              <a:t>А</a:t>
            </a:r>
            <a:r>
              <a:rPr sz="1500" b="1" spc="-90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14" dirty="0">
                <a:latin typeface="Arial"/>
                <a:cs typeface="Arial"/>
              </a:rPr>
              <a:t>Ц</a:t>
            </a:r>
            <a:r>
              <a:rPr sz="1425" b="1" spc="-52" baseline="-14619" dirty="0">
                <a:latin typeface="Arial"/>
                <a:cs typeface="Arial"/>
              </a:rPr>
              <a:t>І</a:t>
            </a:r>
            <a:r>
              <a:rPr sz="1425" b="1" spc="-30" baseline="-14619" dirty="0">
                <a:latin typeface="Arial"/>
                <a:cs typeface="Arial"/>
              </a:rPr>
              <a:t>І</a:t>
            </a:r>
            <a:r>
              <a:rPr sz="1425" b="1" spc="142" baseline="-14619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00" dirty="0">
                <a:latin typeface="Arial"/>
                <a:cs typeface="Arial"/>
              </a:rPr>
              <a:t>Л</a:t>
            </a:r>
            <a:endParaRPr sz="15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21899" y="2124787"/>
            <a:ext cx="17335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120" dirty="0">
                <a:latin typeface="Arial"/>
                <a:cs typeface="Arial"/>
              </a:rPr>
              <a:t>Ф</a:t>
            </a:r>
            <a:endParaRPr sz="15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94237" y="1406823"/>
            <a:ext cx="748030" cy="801370"/>
          </a:xfrm>
          <a:custGeom>
            <a:avLst/>
            <a:gdLst/>
            <a:ahLst/>
            <a:cxnLst/>
            <a:rect l="l" t="t" r="r" b="b"/>
            <a:pathLst>
              <a:path w="748029" h="801369">
                <a:moveTo>
                  <a:pt x="0" y="800881"/>
                </a:moveTo>
                <a:lnTo>
                  <a:pt x="164264" y="565595"/>
                </a:lnTo>
              </a:path>
              <a:path w="748029" h="801369">
                <a:moveTo>
                  <a:pt x="747687" y="0"/>
                </a:moveTo>
                <a:lnTo>
                  <a:pt x="249233" y="299157"/>
                </a:lnTo>
              </a:path>
            </a:pathLst>
          </a:custGeom>
          <a:ln w="148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718138" y="2498738"/>
            <a:ext cx="49022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120" dirty="0">
                <a:latin typeface="Arial"/>
                <a:cs typeface="Arial"/>
              </a:rPr>
              <a:t>Ф</a:t>
            </a:r>
            <a:r>
              <a:rPr sz="1500" b="1" spc="-80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00" dirty="0">
                <a:latin typeface="Arial"/>
                <a:cs typeface="Arial"/>
              </a:rPr>
              <a:t>А</a:t>
            </a:r>
            <a:endParaRPr sz="15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968492" y="5483807"/>
            <a:ext cx="5715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b="1" spc="-20" dirty="0">
                <a:latin typeface="Arial"/>
                <a:cs typeface="Arial"/>
              </a:rPr>
              <a:t>І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843270" y="5385398"/>
            <a:ext cx="499109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105" dirty="0">
                <a:latin typeface="Arial"/>
                <a:cs typeface="Arial"/>
              </a:rPr>
              <a:t>Ц</a:t>
            </a:r>
            <a:r>
              <a:rPr sz="1500" b="1" spc="185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00" dirty="0">
                <a:latin typeface="Arial"/>
                <a:cs typeface="Arial"/>
              </a:rPr>
              <a:t>Л</a:t>
            </a:r>
            <a:endParaRPr sz="15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38379" y="5641264"/>
            <a:ext cx="57721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500" b="1" spc="-100" dirty="0">
                <a:latin typeface="Arial"/>
                <a:cs typeface="Arial"/>
              </a:rPr>
              <a:t>А</a:t>
            </a:r>
            <a:r>
              <a:rPr sz="1500" b="1" spc="-90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14" dirty="0">
                <a:latin typeface="Arial"/>
                <a:cs typeface="Arial"/>
              </a:rPr>
              <a:t>Ц</a:t>
            </a:r>
            <a:r>
              <a:rPr sz="1425" b="1" spc="-52" baseline="-14619" dirty="0">
                <a:latin typeface="Arial"/>
                <a:cs typeface="Arial"/>
              </a:rPr>
              <a:t>ІІ</a:t>
            </a:r>
            <a:endParaRPr sz="1425" baseline="-14619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063959" y="1245668"/>
            <a:ext cx="483234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95" dirty="0">
                <a:latin typeface="Arial"/>
                <a:cs typeface="Arial"/>
              </a:rPr>
              <a:t>Р</a:t>
            </a:r>
            <a:r>
              <a:rPr sz="1500" b="1" spc="-60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20" dirty="0">
                <a:latin typeface="Arial"/>
                <a:cs typeface="Arial"/>
              </a:rPr>
              <a:t>Ф</a:t>
            </a:r>
            <a:endParaRPr sz="15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74004" y="4355389"/>
            <a:ext cx="15049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100" dirty="0">
                <a:latin typeface="Arial"/>
                <a:cs typeface="Arial"/>
              </a:rPr>
              <a:t>А</a:t>
            </a:r>
            <a:endParaRPr sz="15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549129" y="2103315"/>
            <a:ext cx="391160" cy="424180"/>
          </a:xfrm>
          <a:custGeom>
            <a:avLst/>
            <a:gdLst/>
            <a:ahLst/>
            <a:cxnLst/>
            <a:rect l="l" t="t" r="r" b="b"/>
            <a:pathLst>
              <a:path w="391160" h="424180">
                <a:moveTo>
                  <a:pt x="390834" y="423813"/>
                </a:moveTo>
                <a:lnTo>
                  <a:pt x="0" y="0"/>
                </a:lnTo>
              </a:path>
            </a:pathLst>
          </a:custGeom>
          <a:ln w="14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4813541" y="5582222"/>
            <a:ext cx="489584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100" dirty="0">
                <a:latin typeface="Arial"/>
                <a:cs typeface="Arial"/>
              </a:rPr>
              <a:t>А</a:t>
            </a:r>
            <a:r>
              <a:rPr sz="1500" b="1" spc="-90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20" dirty="0">
                <a:latin typeface="Arial"/>
                <a:cs typeface="Arial"/>
              </a:rPr>
              <a:t>Ф</a:t>
            </a:r>
            <a:endParaRPr sz="15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792691" y="5780514"/>
            <a:ext cx="201295" cy="455295"/>
          </a:xfrm>
          <a:custGeom>
            <a:avLst/>
            <a:gdLst/>
            <a:ahLst/>
            <a:cxnLst/>
            <a:rect l="l" t="t" r="r" b="b"/>
            <a:pathLst>
              <a:path w="201295" h="455295">
                <a:moveTo>
                  <a:pt x="0" y="454977"/>
                </a:moveTo>
                <a:lnTo>
                  <a:pt x="201089" y="0"/>
                </a:lnTo>
              </a:path>
            </a:pathLst>
          </a:custGeom>
          <a:ln w="143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6135649" y="7681608"/>
            <a:ext cx="56451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500" b="1" spc="-114" dirty="0">
                <a:latin typeface="Arial"/>
                <a:cs typeface="Arial"/>
              </a:rPr>
              <a:t>Ц</a:t>
            </a:r>
            <a:r>
              <a:rPr sz="1425" b="1" spc="-52" baseline="-14619" dirty="0">
                <a:latin typeface="Arial"/>
                <a:cs typeface="Arial"/>
              </a:rPr>
              <a:t>І</a:t>
            </a:r>
            <a:r>
              <a:rPr sz="1425" b="1" spc="-30" baseline="-14619" dirty="0">
                <a:latin typeface="Arial"/>
                <a:cs typeface="Arial"/>
              </a:rPr>
              <a:t>І</a:t>
            </a:r>
            <a:r>
              <a:rPr sz="1425" b="1" spc="-67" baseline="-14619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00" dirty="0">
                <a:latin typeface="Arial"/>
                <a:cs typeface="Arial"/>
              </a:rPr>
              <a:t>П</a:t>
            </a:r>
            <a:endParaRPr sz="15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46586" y="7812824"/>
            <a:ext cx="49022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120" dirty="0">
                <a:latin typeface="Arial"/>
                <a:cs typeface="Arial"/>
              </a:rPr>
              <a:t>Ф</a:t>
            </a:r>
            <a:r>
              <a:rPr sz="1500" b="1" spc="-80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40" dirty="0">
                <a:latin typeface="Arial"/>
                <a:cs typeface="Arial"/>
              </a:rPr>
              <a:t> </a:t>
            </a:r>
            <a:r>
              <a:rPr sz="1500" b="1" spc="-100" dirty="0">
                <a:latin typeface="Arial"/>
                <a:cs typeface="Arial"/>
              </a:rPr>
              <a:t>П</a:t>
            </a:r>
            <a:endParaRPr sz="15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38422" y="7183006"/>
            <a:ext cx="17335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b="1" spc="-120" dirty="0">
                <a:latin typeface="Arial"/>
                <a:cs typeface="Arial"/>
              </a:rPr>
              <a:t>Ф</a:t>
            </a:r>
            <a:endParaRPr sz="1500">
              <a:latin typeface="Arial"/>
              <a:cs typeface="Arial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270480" y="1549325"/>
            <a:ext cx="13095605" cy="7760970"/>
            <a:chOff x="1270480" y="1549325"/>
            <a:chExt cx="13095605" cy="7760970"/>
          </a:xfrm>
        </p:grpSpPr>
        <p:sp>
          <p:nvSpPr>
            <p:cNvPr id="29" name="object 29"/>
            <p:cNvSpPr/>
            <p:nvPr/>
          </p:nvSpPr>
          <p:spPr>
            <a:xfrm>
              <a:off x="5411523" y="3276580"/>
              <a:ext cx="1678305" cy="3392170"/>
            </a:xfrm>
            <a:custGeom>
              <a:avLst/>
              <a:gdLst/>
              <a:ahLst/>
              <a:cxnLst/>
              <a:rect l="l" t="t" r="r" b="b"/>
              <a:pathLst>
                <a:path w="1678304" h="3392170">
                  <a:moveTo>
                    <a:pt x="0" y="3392066"/>
                  </a:moveTo>
                  <a:lnTo>
                    <a:pt x="22942" y="3348437"/>
                  </a:lnTo>
                  <a:lnTo>
                    <a:pt x="45896" y="3304806"/>
                  </a:lnTo>
                  <a:lnTo>
                    <a:pt x="68872" y="3261171"/>
                  </a:lnTo>
                  <a:lnTo>
                    <a:pt x="91881" y="3217528"/>
                  </a:lnTo>
                  <a:lnTo>
                    <a:pt x="114934" y="3173875"/>
                  </a:lnTo>
                  <a:lnTo>
                    <a:pt x="138042" y="3130211"/>
                  </a:lnTo>
                  <a:lnTo>
                    <a:pt x="161216" y="3086532"/>
                  </a:lnTo>
                  <a:lnTo>
                    <a:pt x="184467" y="3042836"/>
                  </a:lnTo>
                  <a:lnTo>
                    <a:pt x="207806" y="2999120"/>
                  </a:lnTo>
                  <a:lnTo>
                    <a:pt x="231244" y="2955383"/>
                  </a:lnTo>
                  <a:lnTo>
                    <a:pt x="254792" y="2911622"/>
                  </a:lnTo>
                  <a:lnTo>
                    <a:pt x="278461" y="2867834"/>
                  </a:lnTo>
                  <a:lnTo>
                    <a:pt x="302263" y="2824017"/>
                  </a:lnTo>
                  <a:lnTo>
                    <a:pt x="326207" y="2780168"/>
                  </a:lnTo>
                  <a:lnTo>
                    <a:pt x="350306" y="2736286"/>
                  </a:lnTo>
                  <a:lnTo>
                    <a:pt x="374570" y="2692367"/>
                  </a:lnTo>
                  <a:lnTo>
                    <a:pt x="399011" y="2648409"/>
                  </a:lnTo>
                  <a:lnTo>
                    <a:pt x="423638" y="2604410"/>
                  </a:lnTo>
                  <a:lnTo>
                    <a:pt x="448464" y="2560368"/>
                  </a:lnTo>
                  <a:lnTo>
                    <a:pt x="473499" y="2516279"/>
                  </a:lnTo>
                  <a:lnTo>
                    <a:pt x="498754" y="2472142"/>
                  </a:lnTo>
                  <a:lnTo>
                    <a:pt x="524240" y="2427953"/>
                  </a:lnTo>
                  <a:lnTo>
                    <a:pt x="549969" y="2383712"/>
                  </a:lnTo>
                  <a:lnTo>
                    <a:pt x="575952" y="2339415"/>
                  </a:lnTo>
                  <a:lnTo>
                    <a:pt x="602198" y="2295059"/>
                  </a:lnTo>
                  <a:lnTo>
                    <a:pt x="628720" y="2250643"/>
                  </a:lnTo>
                  <a:lnTo>
                    <a:pt x="655528" y="2206163"/>
                  </a:lnTo>
                  <a:lnTo>
                    <a:pt x="682634" y="2161618"/>
                  </a:lnTo>
                  <a:lnTo>
                    <a:pt x="710048" y="2117005"/>
                  </a:lnTo>
                  <a:lnTo>
                    <a:pt x="737782" y="2072322"/>
                  </a:lnTo>
                  <a:lnTo>
                    <a:pt x="763282" y="2031644"/>
                  </a:lnTo>
                  <a:lnTo>
                    <a:pt x="789055" y="1990916"/>
                  </a:lnTo>
                  <a:lnTo>
                    <a:pt x="815092" y="1950139"/>
                  </a:lnTo>
                  <a:lnTo>
                    <a:pt x="841385" y="1909315"/>
                  </a:lnTo>
                  <a:lnTo>
                    <a:pt x="867925" y="1868447"/>
                  </a:lnTo>
                  <a:lnTo>
                    <a:pt x="894705" y="1827534"/>
                  </a:lnTo>
                  <a:lnTo>
                    <a:pt x="921717" y="1786580"/>
                  </a:lnTo>
                  <a:lnTo>
                    <a:pt x="948951" y="1745584"/>
                  </a:lnTo>
                  <a:lnTo>
                    <a:pt x="976400" y="1704550"/>
                  </a:lnTo>
                  <a:lnTo>
                    <a:pt x="1004055" y="1663478"/>
                  </a:lnTo>
                  <a:lnTo>
                    <a:pt x="1031909" y="1622370"/>
                  </a:lnTo>
                  <a:lnTo>
                    <a:pt x="1059952" y="1581228"/>
                  </a:lnTo>
                  <a:lnTo>
                    <a:pt x="1088177" y="1540053"/>
                  </a:lnTo>
                  <a:lnTo>
                    <a:pt x="1116575" y="1498847"/>
                  </a:lnTo>
                  <a:lnTo>
                    <a:pt x="1145138" y="1457611"/>
                  </a:lnTo>
                  <a:lnTo>
                    <a:pt x="1173858" y="1416347"/>
                  </a:lnTo>
                  <a:lnTo>
                    <a:pt x="1202726" y="1375057"/>
                  </a:lnTo>
                  <a:lnTo>
                    <a:pt x="1231734" y="1333742"/>
                  </a:lnTo>
                  <a:lnTo>
                    <a:pt x="1260875" y="1292403"/>
                  </a:lnTo>
                  <a:lnTo>
                    <a:pt x="1290139" y="1251042"/>
                  </a:lnTo>
                  <a:lnTo>
                    <a:pt x="1319518" y="1209661"/>
                  </a:lnTo>
                  <a:lnTo>
                    <a:pt x="1349005" y="1168261"/>
                  </a:lnTo>
                  <a:lnTo>
                    <a:pt x="1378590" y="1126844"/>
                  </a:lnTo>
                  <a:lnTo>
                    <a:pt x="1408266" y="1085412"/>
                  </a:lnTo>
                  <a:lnTo>
                    <a:pt x="1438024" y="1043965"/>
                  </a:lnTo>
                  <a:lnTo>
                    <a:pt x="1467856" y="1002506"/>
                  </a:lnTo>
                  <a:lnTo>
                    <a:pt x="1497754" y="961036"/>
                  </a:lnTo>
                  <a:lnTo>
                    <a:pt x="1527709" y="919556"/>
                  </a:lnTo>
                  <a:lnTo>
                    <a:pt x="1557713" y="878069"/>
                  </a:lnTo>
                  <a:lnTo>
                    <a:pt x="1587758" y="836575"/>
                  </a:lnTo>
                  <a:lnTo>
                    <a:pt x="1617836" y="795077"/>
                  </a:lnTo>
                  <a:lnTo>
                    <a:pt x="1647939" y="753576"/>
                  </a:lnTo>
                  <a:lnTo>
                    <a:pt x="1678057" y="712073"/>
                  </a:lnTo>
                </a:path>
                <a:path w="1678304" h="3392170">
                  <a:moveTo>
                    <a:pt x="1622838" y="751021"/>
                  </a:moveTo>
                  <a:lnTo>
                    <a:pt x="1578541" y="727310"/>
                  </a:lnTo>
                  <a:lnTo>
                    <a:pt x="1534290" y="703568"/>
                  </a:lnTo>
                  <a:lnTo>
                    <a:pt x="1490133" y="679765"/>
                  </a:lnTo>
                  <a:lnTo>
                    <a:pt x="1446115" y="655871"/>
                  </a:lnTo>
                  <a:lnTo>
                    <a:pt x="1402284" y="631853"/>
                  </a:lnTo>
                  <a:lnTo>
                    <a:pt x="1358685" y="607683"/>
                  </a:lnTo>
                  <a:lnTo>
                    <a:pt x="1315365" y="583329"/>
                  </a:lnTo>
                  <a:lnTo>
                    <a:pt x="1272370" y="558760"/>
                  </a:lnTo>
                  <a:lnTo>
                    <a:pt x="1229747" y="533946"/>
                  </a:lnTo>
                  <a:lnTo>
                    <a:pt x="1187542" y="508855"/>
                  </a:lnTo>
                  <a:lnTo>
                    <a:pt x="1145801" y="483458"/>
                  </a:lnTo>
                  <a:lnTo>
                    <a:pt x="1104571" y="457723"/>
                  </a:lnTo>
                  <a:lnTo>
                    <a:pt x="1063898" y="431620"/>
                  </a:lnTo>
                  <a:lnTo>
                    <a:pt x="1023828" y="405117"/>
                  </a:lnTo>
                  <a:lnTo>
                    <a:pt x="981363" y="376084"/>
                  </a:lnTo>
                  <a:lnTo>
                    <a:pt x="939547" y="346540"/>
                  </a:lnTo>
                  <a:lnTo>
                    <a:pt x="898327" y="316527"/>
                  </a:lnTo>
                  <a:lnTo>
                    <a:pt x="857648" y="286088"/>
                  </a:lnTo>
                  <a:lnTo>
                    <a:pt x="817457" y="255266"/>
                  </a:lnTo>
                  <a:lnTo>
                    <a:pt x="777698" y="224103"/>
                  </a:lnTo>
                  <a:lnTo>
                    <a:pt x="738319" y="192642"/>
                  </a:lnTo>
                  <a:lnTo>
                    <a:pt x="699264" y="160925"/>
                  </a:lnTo>
                  <a:lnTo>
                    <a:pt x="660480" y="128995"/>
                  </a:lnTo>
                  <a:lnTo>
                    <a:pt x="621912" y="96896"/>
                  </a:lnTo>
                  <a:lnTo>
                    <a:pt x="583507" y="64668"/>
                  </a:lnTo>
                  <a:lnTo>
                    <a:pt x="545210" y="32355"/>
                  </a:lnTo>
                  <a:lnTo>
                    <a:pt x="506967" y="0"/>
                  </a:lnTo>
                </a:path>
              </a:pathLst>
            </a:custGeom>
            <a:ln w="29742">
              <a:solidFill>
                <a:srgbClr val="818181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561876" y="6824466"/>
              <a:ext cx="978535" cy="2072639"/>
            </a:xfrm>
            <a:custGeom>
              <a:avLst/>
              <a:gdLst/>
              <a:ahLst/>
              <a:cxnLst/>
              <a:rect l="l" t="t" r="r" b="b"/>
              <a:pathLst>
                <a:path w="978535" h="2072640">
                  <a:moveTo>
                    <a:pt x="0" y="0"/>
                  </a:moveTo>
                  <a:lnTo>
                    <a:pt x="0" y="2072322"/>
                  </a:lnTo>
                </a:path>
                <a:path w="978535" h="2072640">
                  <a:moveTo>
                    <a:pt x="978514" y="0"/>
                  </a:moveTo>
                  <a:lnTo>
                    <a:pt x="978514" y="2072322"/>
                  </a:lnTo>
                </a:path>
              </a:pathLst>
            </a:custGeom>
            <a:ln w="223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411523" y="4027602"/>
              <a:ext cx="1658620" cy="4869815"/>
            </a:xfrm>
            <a:custGeom>
              <a:avLst/>
              <a:gdLst/>
              <a:ahLst/>
              <a:cxnLst/>
              <a:rect l="l" t="t" r="r" b="b"/>
              <a:pathLst>
                <a:path w="1658620" h="4869815">
                  <a:moveTo>
                    <a:pt x="0" y="2641044"/>
                  </a:moveTo>
                  <a:lnTo>
                    <a:pt x="1414" y="4869186"/>
                  </a:lnTo>
                </a:path>
                <a:path w="1658620" h="4869815">
                  <a:moveTo>
                    <a:pt x="1656821" y="0"/>
                  </a:moveTo>
                  <a:lnTo>
                    <a:pt x="1658236" y="4869173"/>
                  </a:lnTo>
                </a:path>
              </a:pathLst>
            </a:custGeom>
            <a:ln w="22309">
              <a:solidFill>
                <a:srgbClr val="818181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632622" y="4153815"/>
              <a:ext cx="1905" cy="4752340"/>
            </a:xfrm>
            <a:custGeom>
              <a:avLst/>
              <a:gdLst/>
              <a:ahLst/>
              <a:cxnLst/>
              <a:rect l="l" t="t" r="r" b="b"/>
              <a:pathLst>
                <a:path w="1904" h="4752340">
                  <a:moveTo>
                    <a:pt x="0" y="0"/>
                  </a:moveTo>
                  <a:lnTo>
                    <a:pt x="1414" y="4752315"/>
                  </a:lnTo>
                </a:path>
              </a:pathLst>
            </a:custGeom>
            <a:ln w="212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336661" y="4027602"/>
              <a:ext cx="1905" cy="4869180"/>
            </a:xfrm>
            <a:custGeom>
              <a:avLst/>
              <a:gdLst/>
              <a:ahLst/>
              <a:cxnLst/>
              <a:rect l="l" t="t" r="r" b="b"/>
              <a:pathLst>
                <a:path w="1904" h="4869180">
                  <a:moveTo>
                    <a:pt x="0" y="0"/>
                  </a:moveTo>
                  <a:lnTo>
                    <a:pt x="1414" y="4869173"/>
                  </a:lnTo>
                </a:path>
              </a:pathLst>
            </a:custGeom>
            <a:ln w="21244">
              <a:solidFill>
                <a:srgbClr val="818181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282227" y="1561073"/>
              <a:ext cx="3279775" cy="4902200"/>
            </a:xfrm>
            <a:custGeom>
              <a:avLst/>
              <a:gdLst/>
              <a:ahLst/>
              <a:cxnLst/>
              <a:rect l="l" t="t" r="r" b="b"/>
              <a:pathLst>
                <a:path w="3279775" h="4902200">
                  <a:moveTo>
                    <a:pt x="3122458" y="1115634"/>
                  </a:moveTo>
                  <a:lnTo>
                    <a:pt x="0" y="1115634"/>
                  </a:lnTo>
                </a:path>
                <a:path w="3279775" h="4902200">
                  <a:moveTo>
                    <a:pt x="3122458" y="3898460"/>
                  </a:moveTo>
                  <a:lnTo>
                    <a:pt x="0" y="3898460"/>
                  </a:lnTo>
                </a:path>
                <a:path w="3279775" h="4902200">
                  <a:moveTo>
                    <a:pt x="3279648" y="4901894"/>
                  </a:moveTo>
                  <a:lnTo>
                    <a:pt x="0" y="4883198"/>
                  </a:lnTo>
                </a:path>
                <a:path w="3279775" h="4902200">
                  <a:moveTo>
                    <a:pt x="3122458" y="0"/>
                  </a:moveTo>
                  <a:lnTo>
                    <a:pt x="0" y="0"/>
                  </a:lnTo>
                </a:path>
              </a:pathLst>
            </a:custGeom>
            <a:ln w="2230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404686" y="9247363"/>
              <a:ext cx="9791065" cy="0"/>
            </a:xfrm>
            <a:custGeom>
              <a:avLst/>
              <a:gdLst/>
              <a:ahLst/>
              <a:cxnLst/>
              <a:rect l="l" t="t" r="r" b="b"/>
              <a:pathLst>
                <a:path w="9791065">
                  <a:moveTo>
                    <a:pt x="0" y="0"/>
                  </a:moveTo>
                  <a:lnTo>
                    <a:pt x="3442504" y="0"/>
                  </a:lnTo>
                </a:path>
                <a:path w="9791065">
                  <a:moveTo>
                    <a:pt x="5389617" y="0"/>
                  </a:moveTo>
                  <a:lnTo>
                    <a:pt x="9790800" y="0"/>
                  </a:lnTo>
                </a:path>
              </a:pathLst>
            </a:custGeom>
            <a:ln w="311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082268" y="9185021"/>
              <a:ext cx="283210" cy="125095"/>
            </a:xfrm>
            <a:custGeom>
              <a:avLst/>
              <a:gdLst/>
              <a:ahLst/>
              <a:cxnLst/>
              <a:rect l="l" t="t" r="r" b="b"/>
              <a:pathLst>
                <a:path w="283209" h="125095">
                  <a:moveTo>
                    <a:pt x="0" y="0"/>
                  </a:moveTo>
                  <a:lnTo>
                    <a:pt x="113284" y="62331"/>
                  </a:lnTo>
                  <a:lnTo>
                    <a:pt x="0" y="124650"/>
                  </a:lnTo>
                  <a:lnTo>
                    <a:pt x="283210" y="623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847190" y="8987157"/>
              <a:ext cx="1947545" cy="320040"/>
            </a:xfrm>
            <a:custGeom>
              <a:avLst/>
              <a:gdLst/>
              <a:ahLst/>
              <a:cxnLst/>
              <a:rect l="l" t="t" r="r" b="b"/>
              <a:pathLst>
                <a:path w="1947545" h="320040">
                  <a:moveTo>
                    <a:pt x="1947113" y="0"/>
                  </a:moveTo>
                  <a:lnTo>
                    <a:pt x="0" y="0"/>
                  </a:lnTo>
                  <a:lnTo>
                    <a:pt x="0" y="319415"/>
                  </a:lnTo>
                  <a:lnTo>
                    <a:pt x="1947113" y="319415"/>
                  </a:lnTo>
                  <a:lnTo>
                    <a:pt x="1947113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7890167" y="8954361"/>
            <a:ext cx="1866900" cy="3251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spc="60" dirty="0">
                <a:latin typeface="Trebuchet MS"/>
                <a:cs typeface="Trebuchet MS"/>
              </a:rPr>
              <a:t>В</a:t>
            </a:r>
            <a:r>
              <a:rPr sz="1950" spc="-114" dirty="0">
                <a:latin typeface="Trebuchet MS"/>
                <a:cs typeface="Trebuchet MS"/>
              </a:rPr>
              <a:t>м</a:t>
            </a:r>
            <a:r>
              <a:rPr sz="1950" spc="-130" dirty="0">
                <a:latin typeface="Trebuchet MS"/>
                <a:cs typeface="Trebuchet MS"/>
              </a:rPr>
              <a:t>і</a:t>
            </a:r>
            <a:r>
              <a:rPr sz="1950" spc="-80" dirty="0">
                <a:latin typeface="Trebuchet MS"/>
                <a:cs typeface="Trebuchet MS"/>
              </a:rPr>
              <a:t>с</a:t>
            </a:r>
            <a:r>
              <a:rPr sz="1950" spc="-70" dirty="0">
                <a:latin typeface="Trebuchet MS"/>
                <a:cs typeface="Trebuchet MS"/>
              </a:rPr>
              <a:t>т</a:t>
            </a:r>
            <a:r>
              <a:rPr sz="1950" spc="-95" dirty="0">
                <a:latin typeface="Trebuchet MS"/>
                <a:cs typeface="Trebuchet MS"/>
              </a:rPr>
              <a:t> </a:t>
            </a:r>
            <a:r>
              <a:rPr sz="1950" spc="-80" dirty="0">
                <a:latin typeface="Trebuchet MS"/>
                <a:cs typeface="Trebuchet MS"/>
              </a:rPr>
              <a:t>в</a:t>
            </a:r>
            <a:r>
              <a:rPr sz="1950" spc="-75" dirty="0">
                <a:latin typeface="Trebuchet MS"/>
                <a:cs typeface="Trebuchet MS"/>
              </a:rPr>
              <a:t>у</a:t>
            </a:r>
            <a:r>
              <a:rPr sz="1950" spc="-190" dirty="0">
                <a:latin typeface="Trebuchet MS"/>
                <a:cs typeface="Trebuchet MS"/>
              </a:rPr>
              <a:t>г</a:t>
            </a:r>
            <a:r>
              <a:rPr sz="1950" spc="-70" dirty="0">
                <a:latin typeface="Trebuchet MS"/>
                <a:cs typeface="Trebuchet MS"/>
              </a:rPr>
              <a:t>л</a:t>
            </a:r>
            <a:r>
              <a:rPr sz="1950" spc="-130" dirty="0">
                <a:latin typeface="Trebuchet MS"/>
                <a:cs typeface="Trebuchet MS"/>
              </a:rPr>
              <a:t>е</a:t>
            </a:r>
            <a:r>
              <a:rPr sz="1950" spc="-45" dirty="0">
                <a:latin typeface="Trebuchet MS"/>
                <a:cs typeface="Trebuchet MS"/>
              </a:rPr>
              <a:t>ц</a:t>
            </a:r>
            <a:r>
              <a:rPr sz="1950" spc="-55" dirty="0">
                <a:latin typeface="Trebuchet MS"/>
                <a:cs typeface="Trebuchet MS"/>
              </a:rPr>
              <a:t>ю</a:t>
            </a:r>
            <a:r>
              <a:rPr sz="1950" spc="-50" dirty="0">
                <a:latin typeface="Arial MT"/>
                <a:cs typeface="Arial MT"/>
              </a:rPr>
              <a:t>,</a:t>
            </a:r>
            <a:r>
              <a:rPr sz="1950" spc="-5" dirty="0">
                <a:latin typeface="Arial MT"/>
                <a:cs typeface="Arial MT"/>
              </a:rPr>
              <a:t> </a:t>
            </a:r>
            <a:r>
              <a:rPr sz="1950" spc="-150" dirty="0">
                <a:latin typeface="Arial MT"/>
                <a:cs typeface="Arial MT"/>
              </a:rPr>
              <a:t>%</a:t>
            </a:r>
            <a:endParaRPr sz="1950">
              <a:latin typeface="Arial MT"/>
              <a:cs typeface="Arial MT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587157" y="7460798"/>
            <a:ext cx="219075" cy="6927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605"/>
              </a:lnSpc>
            </a:pPr>
            <a:r>
              <a:rPr sz="1350" b="1" spc="5" dirty="0">
                <a:latin typeface="Arial"/>
                <a:cs typeface="Arial"/>
              </a:rPr>
              <a:t>П</a:t>
            </a:r>
            <a:r>
              <a:rPr sz="1350" b="1" spc="-35" dirty="0">
                <a:latin typeface="Arial"/>
                <a:cs typeface="Arial"/>
              </a:rPr>
              <a:t>(</a:t>
            </a:r>
            <a:r>
              <a:rPr sz="1350" b="1" spc="10" dirty="0">
                <a:latin typeface="Arial"/>
                <a:cs typeface="Arial"/>
              </a:rPr>
              <a:t>Ф</a:t>
            </a:r>
            <a:r>
              <a:rPr sz="1350" b="1" dirty="0">
                <a:latin typeface="Arial"/>
                <a:cs typeface="Arial"/>
              </a:rPr>
              <a:t>+</a:t>
            </a:r>
            <a:r>
              <a:rPr sz="1350" b="1" spc="-65" dirty="0">
                <a:latin typeface="Arial"/>
                <a:cs typeface="Arial"/>
              </a:rPr>
              <a:t>Ц</a:t>
            </a:r>
            <a:r>
              <a:rPr sz="1350" b="1" dirty="0">
                <a:latin typeface="Arial"/>
                <a:cs typeface="Arial"/>
              </a:rPr>
              <a:t>)</a:t>
            </a:r>
            <a:endParaRPr sz="13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0649275" y="5249877"/>
            <a:ext cx="219710" cy="6661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605"/>
              </a:lnSpc>
            </a:pPr>
            <a:r>
              <a:rPr sz="1350" b="1" spc="-20" dirty="0">
                <a:latin typeface="Arial"/>
                <a:cs typeface="Arial"/>
              </a:rPr>
              <a:t>Л</a:t>
            </a:r>
            <a:r>
              <a:rPr sz="1350" b="1" spc="15" dirty="0">
                <a:latin typeface="Arial"/>
                <a:cs typeface="Arial"/>
              </a:rPr>
              <a:t>(</a:t>
            </a:r>
            <a:r>
              <a:rPr sz="1350" b="1" dirty="0">
                <a:latin typeface="Arial"/>
                <a:cs typeface="Arial"/>
              </a:rPr>
              <a:t>А+</a:t>
            </a:r>
            <a:r>
              <a:rPr sz="1350" b="1" spc="-65" dirty="0">
                <a:latin typeface="Arial"/>
                <a:cs typeface="Arial"/>
              </a:rPr>
              <a:t>Ц</a:t>
            </a:r>
            <a:r>
              <a:rPr sz="1350" b="1" dirty="0">
                <a:latin typeface="Arial"/>
                <a:cs typeface="Arial"/>
              </a:rPr>
              <a:t>)</a:t>
            </a:r>
            <a:endParaRPr sz="1350">
              <a:latin typeface="Arial"/>
              <a:cs typeface="Arial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1195431" y="1106816"/>
            <a:ext cx="3277870" cy="7811134"/>
            <a:chOff x="1195431" y="1106816"/>
            <a:chExt cx="3277870" cy="7811134"/>
          </a:xfrm>
        </p:grpSpPr>
        <p:sp>
          <p:nvSpPr>
            <p:cNvPr id="42" name="object 42"/>
            <p:cNvSpPr/>
            <p:nvPr/>
          </p:nvSpPr>
          <p:spPr>
            <a:xfrm>
              <a:off x="1207178" y="1118563"/>
              <a:ext cx="120650" cy="7787640"/>
            </a:xfrm>
            <a:custGeom>
              <a:avLst/>
              <a:gdLst/>
              <a:ahLst/>
              <a:cxnLst/>
              <a:rect l="l" t="t" r="r" b="b"/>
              <a:pathLst>
                <a:path w="120650" h="7787640">
                  <a:moveTo>
                    <a:pt x="120363" y="0"/>
                  </a:moveTo>
                  <a:lnTo>
                    <a:pt x="0" y="0"/>
                  </a:lnTo>
                </a:path>
                <a:path w="120650" h="7787640">
                  <a:moveTo>
                    <a:pt x="120363" y="640391"/>
                  </a:moveTo>
                  <a:lnTo>
                    <a:pt x="0" y="640391"/>
                  </a:lnTo>
                </a:path>
                <a:path w="120650" h="7787640">
                  <a:moveTo>
                    <a:pt x="120363" y="1304161"/>
                  </a:moveTo>
                  <a:lnTo>
                    <a:pt x="0" y="1304161"/>
                  </a:lnTo>
                </a:path>
                <a:path w="120650" h="7787640">
                  <a:moveTo>
                    <a:pt x="120363" y="1953907"/>
                  </a:moveTo>
                  <a:lnTo>
                    <a:pt x="0" y="1953907"/>
                  </a:lnTo>
                </a:path>
                <a:path w="120650" h="7787640">
                  <a:moveTo>
                    <a:pt x="120363" y="2614551"/>
                  </a:moveTo>
                  <a:lnTo>
                    <a:pt x="0" y="2614551"/>
                  </a:lnTo>
                </a:path>
                <a:path w="120650" h="7787640">
                  <a:moveTo>
                    <a:pt x="120363" y="3223791"/>
                  </a:moveTo>
                  <a:lnTo>
                    <a:pt x="0" y="3223791"/>
                  </a:lnTo>
                </a:path>
                <a:path w="120650" h="7787640">
                  <a:moveTo>
                    <a:pt x="120363" y="3884435"/>
                  </a:moveTo>
                  <a:lnTo>
                    <a:pt x="0" y="3884435"/>
                  </a:lnTo>
                </a:path>
                <a:path w="120650" h="7787640">
                  <a:moveTo>
                    <a:pt x="120363" y="4541965"/>
                  </a:moveTo>
                  <a:lnTo>
                    <a:pt x="0" y="4541965"/>
                  </a:lnTo>
                </a:path>
                <a:path w="120650" h="7787640">
                  <a:moveTo>
                    <a:pt x="120363" y="5194838"/>
                  </a:moveTo>
                  <a:lnTo>
                    <a:pt x="0" y="5194838"/>
                  </a:lnTo>
                </a:path>
                <a:path w="120650" h="7787640">
                  <a:moveTo>
                    <a:pt x="120363" y="5843013"/>
                  </a:moveTo>
                  <a:lnTo>
                    <a:pt x="0" y="5843013"/>
                  </a:lnTo>
                </a:path>
                <a:path w="120650" h="7787640">
                  <a:moveTo>
                    <a:pt x="120363" y="6492759"/>
                  </a:moveTo>
                  <a:lnTo>
                    <a:pt x="0" y="6492759"/>
                  </a:lnTo>
                </a:path>
                <a:path w="120650" h="7787640">
                  <a:moveTo>
                    <a:pt x="120363" y="7144061"/>
                  </a:moveTo>
                  <a:lnTo>
                    <a:pt x="0" y="7144061"/>
                  </a:lnTo>
                </a:path>
                <a:path w="120650" h="7787640">
                  <a:moveTo>
                    <a:pt x="120363" y="7787566"/>
                  </a:moveTo>
                  <a:lnTo>
                    <a:pt x="0" y="7787566"/>
                  </a:lnTo>
                </a:path>
              </a:pathLst>
            </a:custGeom>
            <a:ln w="223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197949" y="6899249"/>
              <a:ext cx="267970" cy="374015"/>
            </a:xfrm>
            <a:custGeom>
              <a:avLst/>
              <a:gdLst/>
              <a:ahLst/>
              <a:cxnLst/>
              <a:rect l="l" t="t" r="r" b="b"/>
              <a:pathLst>
                <a:path w="267970" h="374015">
                  <a:moveTo>
                    <a:pt x="0" y="373954"/>
                  </a:moveTo>
                  <a:lnTo>
                    <a:pt x="267639" y="0"/>
                  </a:lnTo>
                </a:path>
              </a:pathLst>
            </a:custGeom>
            <a:ln w="146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8425243" y="7681608"/>
            <a:ext cx="80645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500" b="1" spc="-100" dirty="0">
                <a:latin typeface="Arial"/>
                <a:cs typeface="Arial"/>
              </a:rPr>
              <a:t>П</a:t>
            </a:r>
            <a:r>
              <a:rPr sz="1500" b="1" spc="-35" dirty="0">
                <a:latin typeface="Arial"/>
                <a:cs typeface="Arial"/>
              </a:rPr>
              <a:t> </a:t>
            </a:r>
            <a:r>
              <a:rPr sz="1500" b="1" spc="-85" dirty="0">
                <a:latin typeface="Arial"/>
                <a:cs typeface="Arial"/>
              </a:rPr>
              <a:t>+</a:t>
            </a:r>
            <a:r>
              <a:rPr sz="1500" b="1" spc="-114" dirty="0">
                <a:latin typeface="Arial"/>
                <a:cs typeface="Arial"/>
              </a:rPr>
              <a:t>Ц</a:t>
            </a:r>
            <a:r>
              <a:rPr sz="1425" b="1" spc="-52" baseline="-14619" dirty="0">
                <a:latin typeface="Arial"/>
                <a:cs typeface="Arial"/>
              </a:rPr>
              <a:t>І</a:t>
            </a:r>
            <a:r>
              <a:rPr sz="1425" b="1" spc="-30" baseline="-14619" dirty="0">
                <a:latin typeface="Arial"/>
                <a:cs typeface="Arial"/>
              </a:rPr>
              <a:t>І</a:t>
            </a:r>
            <a:r>
              <a:rPr sz="1425" b="1" spc="142" baseline="-14619" dirty="0">
                <a:latin typeface="Arial"/>
                <a:cs typeface="Arial"/>
              </a:rPr>
              <a:t> </a:t>
            </a:r>
            <a:r>
              <a:rPr sz="1500" b="1" spc="-90" dirty="0">
                <a:latin typeface="Arial"/>
                <a:cs typeface="Arial"/>
              </a:rPr>
              <a:t>+Л</a:t>
            </a:r>
            <a:endParaRPr sz="15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2372390" y="7681608"/>
            <a:ext cx="502284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500" b="1" spc="-65" dirty="0">
                <a:latin typeface="Arial"/>
                <a:cs typeface="Arial"/>
              </a:rPr>
              <a:t>Ц</a:t>
            </a:r>
            <a:r>
              <a:rPr sz="1425" b="1" spc="-97" baseline="-14619" dirty="0">
                <a:latin typeface="Arial"/>
                <a:cs typeface="Arial"/>
              </a:rPr>
              <a:t>І</a:t>
            </a:r>
            <a:r>
              <a:rPr sz="1425" b="1" spc="60" baseline="-14619" dirty="0">
                <a:latin typeface="Arial"/>
                <a:cs typeface="Arial"/>
              </a:rPr>
              <a:t> </a:t>
            </a:r>
            <a:r>
              <a:rPr sz="1500" b="1" spc="-90" dirty="0">
                <a:latin typeface="Arial"/>
                <a:cs typeface="Arial"/>
              </a:rPr>
              <a:t>+Л</a:t>
            </a:r>
            <a:endParaRPr sz="15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0679082" y="7473921"/>
            <a:ext cx="219075" cy="6661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605"/>
              </a:lnSpc>
            </a:pPr>
            <a:r>
              <a:rPr sz="1350" b="1" spc="-20" dirty="0">
                <a:latin typeface="Arial"/>
                <a:cs typeface="Arial"/>
              </a:rPr>
              <a:t>Л</a:t>
            </a:r>
            <a:r>
              <a:rPr sz="1350" b="1" spc="15" dirty="0">
                <a:latin typeface="Arial"/>
                <a:cs typeface="Arial"/>
              </a:rPr>
              <a:t>(</a:t>
            </a:r>
            <a:r>
              <a:rPr sz="1350" b="1" spc="5" dirty="0">
                <a:latin typeface="Arial"/>
                <a:cs typeface="Arial"/>
              </a:rPr>
              <a:t>П</a:t>
            </a:r>
            <a:r>
              <a:rPr sz="1350" b="1" spc="-50" dirty="0">
                <a:latin typeface="Arial"/>
                <a:cs typeface="Arial"/>
              </a:rPr>
              <a:t>+</a:t>
            </a:r>
            <a:r>
              <a:rPr sz="1350" b="1" spc="-10" dirty="0">
                <a:latin typeface="Arial"/>
                <a:cs typeface="Arial"/>
              </a:rPr>
              <a:t>Ц</a:t>
            </a:r>
            <a:r>
              <a:rPr sz="1350" b="1" dirty="0">
                <a:latin typeface="Arial"/>
                <a:cs typeface="Arial"/>
              </a:rPr>
              <a:t>)</a:t>
            </a:r>
            <a:endParaRPr sz="13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307755" y="5175467"/>
            <a:ext cx="252729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500" i="1" spc="-75" dirty="0">
                <a:latin typeface="Arial"/>
                <a:cs typeface="Arial"/>
              </a:rPr>
              <a:t>А</a:t>
            </a:r>
            <a:r>
              <a:rPr sz="1425" spc="-112" baseline="-14619" dirty="0">
                <a:latin typeface="Arial MT"/>
                <a:cs typeface="Arial MT"/>
              </a:rPr>
              <a:t>3</a:t>
            </a:r>
            <a:endParaRPr sz="1425" baseline="-14619">
              <a:latin typeface="Arial MT"/>
              <a:cs typeface="Arial MT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891931" y="2393773"/>
            <a:ext cx="1409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95" dirty="0">
                <a:latin typeface="Arial"/>
                <a:cs typeface="Arial"/>
              </a:rPr>
              <a:t>А</a:t>
            </a:r>
            <a:endParaRPr sz="15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005215" y="2492183"/>
            <a:ext cx="8890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-35" dirty="0">
                <a:latin typeface="Arial MT"/>
                <a:cs typeface="Arial MT"/>
              </a:rPr>
              <a:t>4</a:t>
            </a:r>
            <a:endParaRPr sz="950">
              <a:latin typeface="Arial MT"/>
              <a:cs typeface="Arial MT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685321" y="1917888"/>
            <a:ext cx="950594" cy="1905"/>
          </a:xfrm>
          <a:custGeom>
            <a:avLst/>
            <a:gdLst/>
            <a:ahLst/>
            <a:cxnLst/>
            <a:rect l="l" t="t" r="r" b="b"/>
            <a:pathLst>
              <a:path w="950595" h="1905">
                <a:moveTo>
                  <a:pt x="950191" y="0"/>
                </a:moveTo>
                <a:lnTo>
                  <a:pt x="0" y="1556"/>
                </a:lnTo>
              </a:path>
            </a:pathLst>
          </a:custGeom>
          <a:ln w="2337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3710482" y="1691780"/>
            <a:ext cx="64516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148</a:t>
            </a:r>
            <a:r>
              <a:rPr sz="1500" spc="-80" dirty="0">
                <a:latin typeface="Arial MT"/>
                <a:cs typeface="Arial MT"/>
              </a:rPr>
              <a:t>6</a:t>
            </a:r>
            <a:r>
              <a:rPr sz="1500" spc="-50" dirty="0">
                <a:latin typeface="Arial MT"/>
                <a:cs typeface="Arial MT"/>
              </a:rPr>
              <a:t> </a:t>
            </a:r>
            <a:r>
              <a:rPr sz="1500" spc="-90" dirty="0">
                <a:latin typeface="Symbol"/>
                <a:cs typeface="Symbol"/>
              </a:rPr>
              <a:t></a:t>
            </a:r>
            <a:r>
              <a:rPr sz="1500" spc="95" dirty="0">
                <a:latin typeface="Trebuchet MS"/>
                <a:cs typeface="Trebuchet MS"/>
              </a:rPr>
              <a:t>С</a:t>
            </a:r>
            <a:endParaRPr sz="1500">
              <a:latin typeface="Trebuchet MS"/>
              <a:cs typeface="Trebuchet MS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805885" y="5221390"/>
            <a:ext cx="54991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91</a:t>
            </a:r>
            <a:r>
              <a:rPr sz="1500" spc="-80" dirty="0">
                <a:latin typeface="Arial MT"/>
                <a:cs typeface="Arial MT"/>
              </a:rPr>
              <a:t>1</a:t>
            </a:r>
            <a:r>
              <a:rPr sz="1500" spc="-50" dirty="0">
                <a:latin typeface="Arial MT"/>
                <a:cs typeface="Arial MT"/>
              </a:rPr>
              <a:t> </a:t>
            </a:r>
            <a:r>
              <a:rPr sz="1500" spc="-90" dirty="0">
                <a:latin typeface="Symbol"/>
                <a:cs typeface="Symbol"/>
              </a:rPr>
              <a:t></a:t>
            </a:r>
            <a:r>
              <a:rPr sz="1500" spc="95" dirty="0">
                <a:latin typeface="Trebuchet MS"/>
                <a:cs typeface="Trebuchet MS"/>
              </a:rPr>
              <a:t>С</a:t>
            </a:r>
            <a:endParaRPr sz="1500">
              <a:latin typeface="Trebuchet MS"/>
              <a:cs typeface="Trebuchet M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3685321" y="6819782"/>
            <a:ext cx="1042669" cy="5080"/>
          </a:xfrm>
          <a:custGeom>
            <a:avLst/>
            <a:gdLst/>
            <a:ahLst/>
            <a:cxnLst/>
            <a:rect l="l" t="t" r="r" b="b"/>
            <a:pathLst>
              <a:path w="1042670" h="5079">
                <a:moveTo>
                  <a:pt x="1042234" y="4683"/>
                </a:moveTo>
                <a:lnTo>
                  <a:pt x="0" y="0"/>
                </a:lnTo>
              </a:path>
            </a:pathLst>
          </a:custGeom>
          <a:ln w="2337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3805885" y="6599111"/>
            <a:ext cx="54991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72</a:t>
            </a:r>
            <a:r>
              <a:rPr sz="1500" spc="-80" dirty="0">
                <a:latin typeface="Arial MT"/>
                <a:cs typeface="Arial MT"/>
              </a:rPr>
              <a:t>7</a:t>
            </a:r>
            <a:r>
              <a:rPr sz="1500" spc="-50" dirty="0">
                <a:latin typeface="Arial MT"/>
                <a:cs typeface="Arial MT"/>
              </a:rPr>
              <a:t> </a:t>
            </a:r>
            <a:r>
              <a:rPr sz="1500" spc="-90" dirty="0">
                <a:latin typeface="Symbol"/>
                <a:cs typeface="Symbol"/>
              </a:rPr>
              <a:t></a:t>
            </a:r>
            <a:r>
              <a:rPr sz="1500" spc="95" dirty="0">
                <a:latin typeface="Trebuchet MS"/>
                <a:cs typeface="Trebuchet MS"/>
              </a:rPr>
              <a:t>С</a:t>
            </a:r>
            <a:endParaRPr sz="1500">
              <a:latin typeface="Trebuchet MS"/>
              <a:cs typeface="Trebuchet M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685321" y="4147587"/>
            <a:ext cx="3533140" cy="6350"/>
          </a:xfrm>
          <a:custGeom>
            <a:avLst/>
            <a:gdLst/>
            <a:ahLst/>
            <a:cxnLst/>
            <a:rect l="l" t="t" r="r" b="b"/>
            <a:pathLst>
              <a:path w="3533140" h="6350">
                <a:moveTo>
                  <a:pt x="3533126" y="0"/>
                </a:moveTo>
                <a:lnTo>
                  <a:pt x="0" y="6227"/>
                </a:lnTo>
              </a:path>
            </a:pathLst>
          </a:custGeom>
          <a:ln w="2337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3710482" y="3915829"/>
            <a:ext cx="64516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114</a:t>
            </a:r>
            <a:r>
              <a:rPr sz="1500" spc="-80" dirty="0">
                <a:latin typeface="Arial MT"/>
                <a:cs typeface="Arial MT"/>
              </a:rPr>
              <a:t>7</a:t>
            </a:r>
            <a:r>
              <a:rPr sz="1500" spc="-50" dirty="0">
                <a:latin typeface="Arial MT"/>
                <a:cs typeface="Arial MT"/>
              </a:rPr>
              <a:t> </a:t>
            </a:r>
            <a:r>
              <a:rPr sz="1500" spc="-90" dirty="0">
                <a:latin typeface="Symbol"/>
                <a:cs typeface="Symbol"/>
              </a:rPr>
              <a:t></a:t>
            </a:r>
            <a:r>
              <a:rPr sz="1500" spc="95" dirty="0">
                <a:latin typeface="Trebuchet MS"/>
                <a:cs typeface="Trebuchet MS"/>
              </a:rPr>
              <a:t>С</a:t>
            </a:r>
            <a:endParaRPr sz="1500">
              <a:latin typeface="Trebuchet MS"/>
              <a:cs typeface="Trebuchet M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106509" y="3791179"/>
            <a:ext cx="64516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115</a:t>
            </a:r>
            <a:r>
              <a:rPr sz="1500" spc="-80" dirty="0">
                <a:latin typeface="Arial MT"/>
                <a:cs typeface="Arial MT"/>
              </a:rPr>
              <a:t>3</a:t>
            </a:r>
            <a:r>
              <a:rPr sz="1500" spc="-50" dirty="0">
                <a:latin typeface="Arial MT"/>
                <a:cs typeface="Arial MT"/>
              </a:rPr>
              <a:t> </a:t>
            </a:r>
            <a:r>
              <a:rPr sz="1500" spc="-90" dirty="0">
                <a:latin typeface="Symbol"/>
                <a:cs typeface="Symbol"/>
              </a:rPr>
              <a:t></a:t>
            </a:r>
            <a:r>
              <a:rPr sz="1500" spc="95" dirty="0">
                <a:latin typeface="Trebuchet MS"/>
                <a:cs typeface="Trebuchet MS"/>
              </a:rPr>
              <a:t>С</a:t>
            </a:r>
            <a:endParaRPr sz="1500">
              <a:latin typeface="Trebuchet MS"/>
              <a:cs typeface="Trebuchet MS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9142285" y="6428537"/>
            <a:ext cx="54991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73</a:t>
            </a:r>
            <a:r>
              <a:rPr sz="1500" spc="-80" dirty="0">
                <a:latin typeface="Arial MT"/>
                <a:cs typeface="Arial MT"/>
              </a:rPr>
              <a:t>8</a:t>
            </a:r>
            <a:r>
              <a:rPr sz="1500" spc="-50" dirty="0">
                <a:latin typeface="Arial MT"/>
                <a:cs typeface="Arial MT"/>
              </a:rPr>
              <a:t> </a:t>
            </a:r>
            <a:r>
              <a:rPr sz="1500" spc="-90" dirty="0">
                <a:latin typeface="Symbol"/>
                <a:cs typeface="Symbol"/>
              </a:rPr>
              <a:t></a:t>
            </a:r>
            <a:r>
              <a:rPr sz="1500" spc="95" dirty="0">
                <a:latin typeface="Trebuchet MS"/>
                <a:cs typeface="Trebuchet MS"/>
              </a:rPr>
              <a:t>С</a:t>
            </a:r>
            <a:endParaRPr sz="1500">
              <a:latin typeface="Trebuchet MS"/>
              <a:cs typeface="Trebuchet MS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4417395" y="4010183"/>
            <a:ext cx="9964420" cy="4906645"/>
            <a:chOff x="4417395" y="4010183"/>
            <a:chExt cx="9964420" cy="4906645"/>
          </a:xfrm>
        </p:grpSpPr>
        <p:sp>
          <p:nvSpPr>
            <p:cNvPr id="60" name="object 60"/>
            <p:cNvSpPr/>
            <p:nvPr/>
          </p:nvSpPr>
          <p:spPr>
            <a:xfrm>
              <a:off x="4561876" y="4026058"/>
              <a:ext cx="9803765" cy="2642870"/>
            </a:xfrm>
            <a:custGeom>
              <a:avLst/>
              <a:gdLst/>
              <a:ahLst/>
              <a:cxnLst/>
              <a:rect l="l" t="t" r="r" b="b"/>
              <a:pathLst>
                <a:path w="9803765" h="2642870">
                  <a:moveTo>
                    <a:pt x="9803522" y="2641031"/>
                  </a:moveTo>
                  <a:lnTo>
                    <a:pt x="0" y="2642601"/>
                  </a:lnTo>
                </a:path>
                <a:path w="9803765" h="2642870">
                  <a:moveTo>
                    <a:pt x="9803522" y="0"/>
                  </a:moveTo>
                  <a:lnTo>
                    <a:pt x="2472485" y="1543"/>
                  </a:lnTo>
                </a:path>
              </a:pathLst>
            </a:custGeom>
            <a:ln w="29742">
              <a:solidFill>
                <a:srgbClr val="818181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38668" y="6833808"/>
              <a:ext cx="112395" cy="2061845"/>
            </a:xfrm>
            <a:custGeom>
              <a:avLst/>
              <a:gdLst/>
              <a:ahLst/>
              <a:cxnLst/>
              <a:rect l="l" t="t" r="r" b="b"/>
              <a:pathLst>
                <a:path w="112395" h="2061845">
                  <a:moveTo>
                    <a:pt x="111876" y="0"/>
                  </a:moveTo>
                  <a:lnTo>
                    <a:pt x="59475" y="310069"/>
                  </a:lnTo>
                  <a:lnTo>
                    <a:pt x="0" y="2061424"/>
                  </a:lnTo>
                </a:path>
              </a:pathLst>
            </a:custGeom>
            <a:ln w="424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438680" y="5490697"/>
              <a:ext cx="105410" cy="1329690"/>
            </a:xfrm>
            <a:custGeom>
              <a:avLst/>
              <a:gdLst/>
              <a:ahLst/>
              <a:cxnLst/>
              <a:rect l="l" t="t" r="r" b="b"/>
              <a:pathLst>
                <a:path w="105410" h="1329690">
                  <a:moveTo>
                    <a:pt x="104789" y="1329085"/>
                  </a:moveTo>
                  <a:lnTo>
                    <a:pt x="97727" y="1306181"/>
                  </a:lnTo>
                  <a:lnTo>
                    <a:pt x="91861" y="1283713"/>
                  </a:lnTo>
                  <a:lnTo>
                    <a:pt x="87854" y="1260949"/>
                  </a:lnTo>
                  <a:lnTo>
                    <a:pt x="86371" y="1237163"/>
                  </a:lnTo>
                  <a:lnTo>
                    <a:pt x="49558" y="1064204"/>
                  </a:lnTo>
                  <a:lnTo>
                    <a:pt x="0" y="0"/>
                  </a:lnTo>
                </a:path>
              </a:pathLst>
            </a:custGeom>
            <a:ln w="425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4288840" y="8914994"/>
            <a:ext cx="63373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86385" algn="l"/>
              </a:tabLst>
            </a:pPr>
            <a:r>
              <a:rPr sz="1500" spc="-80" dirty="0">
                <a:latin typeface="Arial MT"/>
                <a:cs typeface="Arial MT"/>
              </a:rPr>
              <a:t>0	</a:t>
            </a:r>
            <a:r>
              <a:rPr sz="1500" spc="-90" dirty="0">
                <a:latin typeface="Arial MT"/>
                <a:cs typeface="Arial MT"/>
              </a:rPr>
              <a:t>0</a:t>
            </a:r>
            <a:r>
              <a:rPr sz="1500" spc="-45" dirty="0">
                <a:latin typeface="Arial MT"/>
                <a:cs typeface="Arial MT"/>
              </a:rPr>
              <a:t>,</a:t>
            </a:r>
            <a:r>
              <a:rPr sz="1500" spc="-90" dirty="0">
                <a:latin typeface="Arial MT"/>
                <a:cs typeface="Arial MT"/>
              </a:rPr>
              <a:t>02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183213" y="8914994"/>
            <a:ext cx="65849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05765" algn="l"/>
              </a:tabLst>
            </a:pPr>
            <a:r>
              <a:rPr sz="1500" spc="-90" dirty="0">
                <a:latin typeface="Arial MT"/>
                <a:cs typeface="Arial MT"/>
              </a:rPr>
              <a:t>0</a:t>
            </a:r>
            <a:r>
              <a:rPr sz="1500" spc="-45" dirty="0">
                <a:latin typeface="Arial MT"/>
                <a:cs typeface="Arial MT"/>
              </a:rPr>
              <a:t>,</a:t>
            </a:r>
            <a:r>
              <a:rPr sz="1500" spc="-80" dirty="0">
                <a:latin typeface="Arial MT"/>
                <a:cs typeface="Arial MT"/>
              </a:rPr>
              <a:t>7</a:t>
            </a:r>
            <a:r>
              <a:rPr sz="1500" dirty="0">
                <a:latin typeface="Arial MT"/>
                <a:cs typeface="Arial MT"/>
              </a:rPr>
              <a:t>	</a:t>
            </a:r>
            <a:r>
              <a:rPr sz="1500" spc="-90" dirty="0">
                <a:latin typeface="Arial MT"/>
                <a:cs typeface="Arial MT"/>
              </a:rPr>
              <a:t>0</a:t>
            </a:r>
            <a:r>
              <a:rPr sz="1500" spc="-45" dirty="0">
                <a:latin typeface="Arial MT"/>
                <a:cs typeface="Arial MT"/>
              </a:rPr>
              <a:t>,</a:t>
            </a:r>
            <a:r>
              <a:rPr sz="1500" spc="-80" dirty="0">
                <a:latin typeface="Arial MT"/>
                <a:cs typeface="Arial MT"/>
              </a:rPr>
              <a:t>8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204481" y="8914994"/>
            <a:ext cx="36004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2</a:t>
            </a:r>
            <a:r>
              <a:rPr sz="1500" spc="-45" dirty="0">
                <a:latin typeface="Arial MT"/>
                <a:cs typeface="Arial MT"/>
              </a:rPr>
              <a:t>,</a:t>
            </a:r>
            <a:r>
              <a:rPr sz="1500" spc="-90" dirty="0">
                <a:latin typeface="Arial MT"/>
                <a:cs typeface="Arial MT"/>
              </a:rPr>
              <a:t>14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727482" y="8914994"/>
            <a:ext cx="36004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2</a:t>
            </a:r>
            <a:r>
              <a:rPr sz="1500" spc="-45" dirty="0">
                <a:latin typeface="Arial MT"/>
                <a:cs typeface="Arial MT"/>
              </a:rPr>
              <a:t>,</a:t>
            </a:r>
            <a:r>
              <a:rPr sz="1500" spc="-90" dirty="0">
                <a:latin typeface="Arial MT"/>
                <a:cs typeface="Arial MT"/>
              </a:rPr>
              <a:t>11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0620971" y="8914994"/>
            <a:ext cx="35941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4</a:t>
            </a:r>
            <a:r>
              <a:rPr sz="1500" spc="-45" dirty="0">
                <a:latin typeface="Arial MT"/>
                <a:cs typeface="Arial MT"/>
              </a:rPr>
              <a:t>,</a:t>
            </a:r>
            <a:r>
              <a:rPr sz="1500" spc="-90" dirty="0">
                <a:latin typeface="Arial MT"/>
                <a:cs typeface="Arial MT"/>
              </a:rPr>
              <a:t>43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0030688" y="8914994"/>
            <a:ext cx="36004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4</a:t>
            </a:r>
            <a:r>
              <a:rPr sz="1500" spc="-45" dirty="0">
                <a:latin typeface="Arial MT"/>
                <a:cs typeface="Arial MT"/>
              </a:rPr>
              <a:t>,</a:t>
            </a:r>
            <a:r>
              <a:rPr sz="1500" spc="-90" dirty="0">
                <a:latin typeface="Arial MT"/>
                <a:cs typeface="Arial MT"/>
              </a:rPr>
              <a:t>26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4025498" y="8914994"/>
            <a:ext cx="36004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6</a:t>
            </a:r>
            <a:r>
              <a:rPr sz="1500" spc="-45" dirty="0">
                <a:latin typeface="Arial MT"/>
                <a:cs typeface="Arial MT"/>
              </a:rPr>
              <a:t>,</a:t>
            </a:r>
            <a:r>
              <a:rPr sz="1500" spc="-90" dirty="0">
                <a:latin typeface="Arial MT"/>
                <a:cs typeface="Arial MT"/>
              </a:rPr>
              <a:t>67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65031" y="956996"/>
            <a:ext cx="4076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1600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65031" y="1593380"/>
            <a:ext cx="4076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1500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65031" y="2269122"/>
            <a:ext cx="4076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1400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65031" y="2912060"/>
            <a:ext cx="4076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1300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65031" y="3574670"/>
            <a:ext cx="4076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1200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06767" y="5496929"/>
            <a:ext cx="31178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900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806767" y="6159551"/>
            <a:ext cx="31178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800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806767" y="6809042"/>
            <a:ext cx="31178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700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806767" y="7445426"/>
            <a:ext cx="31178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600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806767" y="8101483"/>
            <a:ext cx="31178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500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806767" y="8744420"/>
            <a:ext cx="31178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400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685082" y="1324395"/>
            <a:ext cx="89535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153</a:t>
            </a:r>
            <a:r>
              <a:rPr sz="1500" spc="-80" dirty="0">
                <a:latin typeface="Arial MT"/>
                <a:cs typeface="Arial MT"/>
              </a:rPr>
              <a:t>9</a:t>
            </a:r>
            <a:r>
              <a:rPr sz="1500" spc="-50" dirty="0">
                <a:latin typeface="Arial MT"/>
                <a:cs typeface="Arial MT"/>
              </a:rPr>
              <a:t> </a:t>
            </a:r>
            <a:r>
              <a:rPr sz="1500" spc="-90" dirty="0">
                <a:latin typeface="Symbol"/>
                <a:cs typeface="Symbol"/>
              </a:rPr>
              <a:t></a:t>
            </a:r>
            <a:r>
              <a:rPr sz="1500" spc="95" dirty="0">
                <a:latin typeface="Trebuchet MS"/>
                <a:cs typeface="Trebuchet MS"/>
              </a:rPr>
              <a:t>С</a:t>
            </a:r>
            <a:r>
              <a:rPr sz="1500" spc="204" dirty="0">
                <a:latin typeface="Trebuchet MS"/>
                <a:cs typeface="Trebuchet MS"/>
              </a:rPr>
              <a:t> </a:t>
            </a:r>
            <a:r>
              <a:rPr sz="2250" i="1" spc="-142" baseline="7407" dirty="0">
                <a:latin typeface="Arial"/>
                <a:cs typeface="Arial"/>
              </a:rPr>
              <a:t>А</a:t>
            </a:r>
            <a:endParaRPr sz="2250" baseline="7407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710482" y="2439696"/>
            <a:ext cx="859790" cy="398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47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139</a:t>
            </a:r>
            <a:r>
              <a:rPr sz="1500" spc="-80" dirty="0">
                <a:latin typeface="Arial MT"/>
                <a:cs typeface="Arial MT"/>
              </a:rPr>
              <a:t>2</a:t>
            </a:r>
            <a:r>
              <a:rPr sz="1500" spc="-50" dirty="0">
                <a:latin typeface="Arial MT"/>
                <a:cs typeface="Arial MT"/>
              </a:rPr>
              <a:t> </a:t>
            </a:r>
            <a:r>
              <a:rPr sz="1500" spc="-90" dirty="0">
                <a:latin typeface="Symbol"/>
                <a:cs typeface="Symbol"/>
              </a:rPr>
              <a:t></a:t>
            </a:r>
            <a:r>
              <a:rPr sz="1500" spc="95" dirty="0">
                <a:latin typeface="Trebuchet MS"/>
                <a:cs typeface="Trebuchet MS"/>
              </a:rPr>
              <a:t>С</a:t>
            </a:r>
            <a:endParaRPr sz="1500">
              <a:latin typeface="Trebuchet MS"/>
              <a:cs typeface="Trebuchet MS"/>
            </a:endParaRPr>
          </a:p>
          <a:p>
            <a:pPr marR="5080" algn="r">
              <a:lnSpc>
                <a:spcPts val="1470"/>
              </a:lnSpc>
            </a:pPr>
            <a:r>
              <a:rPr sz="1500" i="1" spc="-105" dirty="0">
                <a:latin typeface="Arial"/>
                <a:cs typeface="Arial"/>
              </a:rPr>
              <a:t>N</a:t>
            </a:r>
            <a:endParaRPr sz="15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141467" y="1678661"/>
            <a:ext cx="1409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95" dirty="0">
                <a:latin typeface="Arial"/>
                <a:cs typeface="Arial"/>
              </a:rPr>
              <a:t>B</a:t>
            </a:r>
            <a:endParaRPr sz="15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646586" y="1973898"/>
            <a:ext cx="11239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70" dirty="0">
                <a:latin typeface="Arial"/>
                <a:cs typeface="Arial"/>
              </a:rPr>
              <a:t>J</a:t>
            </a:r>
            <a:endParaRPr sz="15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563109" y="1678661"/>
            <a:ext cx="15049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105" dirty="0">
                <a:latin typeface="Arial"/>
                <a:cs typeface="Arial"/>
              </a:rPr>
              <a:t>H</a:t>
            </a:r>
            <a:endParaRPr sz="15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246225" y="4165131"/>
            <a:ext cx="1409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95" dirty="0">
                <a:latin typeface="Arial"/>
                <a:cs typeface="Arial"/>
              </a:rPr>
              <a:t>E</a:t>
            </a:r>
            <a:endParaRPr sz="15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7079271" y="3719005"/>
            <a:ext cx="18161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114" dirty="0">
                <a:latin typeface="Arial"/>
                <a:cs typeface="Arial"/>
              </a:rPr>
              <a:t>E</a:t>
            </a:r>
            <a:r>
              <a:rPr sz="1500" spc="-35" dirty="0">
                <a:latin typeface="Symbol"/>
                <a:cs typeface="Symbol"/>
              </a:rPr>
              <a:t></a:t>
            </a:r>
            <a:endParaRPr sz="1500">
              <a:latin typeface="Symbol"/>
              <a:cs typeface="Symbo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0692524" y="4191369"/>
            <a:ext cx="15049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105" dirty="0">
                <a:latin typeface="Arial"/>
                <a:cs typeface="Arial"/>
              </a:rPr>
              <a:t>C</a:t>
            </a:r>
            <a:endParaRPr sz="15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0251300" y="3712452"/>
            <a:ext cx="19367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105" dirty="0">
                <a:latin typeface="Arial"/>
                <a:cs typeface="Arial"/>
              </a:rPr>
              <a:t>C</a:t>
            </a:r>
            <a:r>
              <a:rPr sz="1500" spc="-35" dirty="0">
                <a:latin typeface="Symbol"/>
                <a:cs typeface="Symbol"/>
              </a:rPr>
              <a:t></a:t>
            </a:r>
            <a:endParaRPr sz="1500">
              <a:latin typeface="Symbol"/>
              <a:cs typeface="Symbo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2862814" y="1219429"/>
            <a:ext cx="19367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105" dirty="0">
                <a:latin typeface="Arial"/>
                <a:cs typeface="Arial"/>
              </a:rPr>
              <a:t>D</a:t>
            </a:r>
            <a:r>
              <a:rPr sz="1500" spc="-35" dirty="0">
                <a:latin typeface="Symbol"/>
                <a:cs typeface="Symbol"/>
              </a:rPr>
              <a:t></a:t>
            </a:r>
            <a:endParaRPr sz="1500">
              <a:latin typeface="Symbol"/>
              <a:cs typeface="Symbo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4413103" y="1055409"/>
            <a:ext cx="15049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105" dirty="0">
                <a:latin typeface="Arial"/>
                <a:cs typeface="Arial"/>
              </a:rPr>
              <a:t>D</a:t>
            </a:r>
            <a:endParaRPr sz="15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4389227" y="3783293"/>
            <a:ext cx="169545" cy="511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1910" marR="5080" indent="-29845">
              <a:lnSpc>
                <a:spcPct val="106200"/>
              </a:lnSpc>
              <a:spcBef>
                <a:spcPts val="100"/>
              </a:spcBef>
            </a:pPr>
            <a:r>
              <a:rPr sz="1500" i="1" spc="-120" dirty="0">
                <a:latin typeface="Arial"/>
                <a:cs typeface="Arial"/>
              </a:rPr>
              <a:t>F</a:t>
            </a:r>
            <a:r>
              <a:rPr sz="1500" spc="-35" dirty="0">
                <a:latin typeface="Symbol"/>
                <a:cs typeface="Symbol"/>
              </a:rPr>
              <a:t></a:t>
            </a:r>
            <a:r>
              <a:rPr sz="1500" spc="-35" dirty="0">
                <a:latin typeface="Times New Roman"/>
                <a:cs typeface="Times New Roman"/>
              </a:rPr>
              <a:t> </a:t>
            </a:r>
            <a:r>
              <a:rPr sz="1500" i="1" spc="-85" dirty="0">
                <a:latin typeface="Arial"/>
                <a:cs typeface="Arial"/>
              </a:rPr>
              <a:t>F</a:t>
            </a:r>
            <a:endParaRPr sz="15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4389227" y="6433796"/>
            <a:ext cx="181610" cy="537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195" marR="5080" indent="-24130">
              <a:lnSpc>
                <a:spcPct val="111900"/>
              </a:lnSpc>
              <a:spcBef>
                <a:spcPts val="100"/>
              </a:spcBef>
            </a:pPr>
            <a:r>
              <a:rPr sz="1500" i="1" spc="-114" dirty="0">
                <a:latin typeface="Arial"/>
                <a:cs typeface="Arial"/>
              </a:rPr>
              <a:t>K</a:t>
            </a:r>
            <a:r>
              <a:rPr sz="1500" spc="-35" dirty="0">
                <a:latin typeface="Symbol"/>
                <a:cs typeface="Symbol"/>
              </a:rPr>
              <a:t></a:t>
            </a:r>
            <a:r>
              <a:rPr sz="1500" spc="-35" dirty="0">
                <a:latin typeface="Times New Roman"/>
                <a:cs typeface="Times New Roman"/>
              </a:rPr>
              <a:t> </a:t>
            </a:r>
            <a:r>
              <a:rPr sz="1500" i="1" spc="-95" dirty="0">
                <a:latin typeface="Arial"/>
                <a:cs typeface="Arial"/>
              </a:rPr>
              <a:t>K</a:t>
            </a:r>
            <a:endParaRPr sz="15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564809" y="6828727"/>
            <a:ext cx="1409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95" dirty="0">
                <a:latin typeface="Arial"/>
                <a:cs typeface="Arial"/>
              </a:rPr>
              <a:t>S</a:t>
            </a:r>
            <a:endParaRPr sz="15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213019" y="6212028"/>
            <a:ext cx="295275" cy="4178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545"/>
              </a:lnSpc>
              <a:spcBef>
                <a:spcPts val="95"/>
              </a:spcBef>
            </a:pPr>
            <a:r>
              <a:rPr sz="1500" i="1" spc="-110" dirty="0">
                <a:latin typeface="Arial"/>
                <a:cs typeface="Arial"/>
              </a:rPr>
              <a:t>O</a:t>
            </a:r>
            <a:endParaRPr sz="1500">
              <a:latin typeface="Arial"/>
              <a:cs typeface="Arial"/>
            </a:endParaRPr>
          </a:p>
          <a:p>
            <a:pPr marL="125730">
              <a:lnSpc>
                <a:spcPts val="1545"/>
              </a:lnSpc>
            </a:pPr>
            <a:r>
              <a:rPr sz="1500" i="1" spc="-114" dirty="0">
                <a:latin typeface="Arial"/>
                <a:cs typeface="Arial"/>
              </a:rPr>
              <a:t>S</a:t>
            </a:r>
            <a:r>
              <a:rPr sz="1500" spc="-35" dirty="0">
                <a:latin typeface="Symbol"/>
                <a:cs typeface="Symbol"/>
              </a:rPr>
              <a:t></a:t>
            </a:r>
            <a:endParaRPr sz="1500">
              <a:latin typeface="Symbol"/>
              <a:cs typeface="Symbo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581004" y="6809042"/>
            <a:ext cx="1409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95" dirty="0">
                <a:latin typeface="Arial"/>
                <a:cs typeface="Arial"/>
              </a:rPr>
              <a:t>P</a:t>
            </a:r>
            <a:endParaRPr sz="15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527346" y="6461342"/>
            <a:ext cx="18161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114" dirty="0">
                <a:latin typeface="Arial"/>
                <a:cs typeface="Arial"/>
              </a:rPr>
              <a:t>P</a:t>
            </a:r>
            <a:r>
              <a:rPr sz="1500" spc="-35" dirty="0">
                <a:latin typeface="Symbol"/>
                <a:cs typeface="Symbol"/>
              </a:rPr>
              <a:t></a:t>
            </a:r>
            <a:endParaRPr sz="1500">
              <a:latin typeface="Symbol"/>
              <a:cs typeface="Symbo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217289" y="8652574"/>
            <a:ext cx="16002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i="1" spc="-110" dirty="0">
                <a:latin typeface="Arial"/>
                <a:cs typeface="Arial"/>
              </a:rPr>
              <a:t>Q</a:t>
            </a:r>
            <a:endParaRPr sz="1500">
              <a:latin typeface="Arial"/>
              <a:cs typeface="Arial"/>
            </a:endParaRPr>
          </a:p>
        </p:txBody>
      </p:sp>
      <p:grpSp>
        <p:nvGrpSpPr>
          <p:cNvPr id="99" name="object 99"/>
          <p:cNvGrpSpPr/>
          <p:nvPr/>
        </p:nvGrpSpPr>
        <p:grpSpPr>
          <a:xfrm>
            <a:off x="1383833" y="1107885"/>
            <a:ext cx="2418715" cy="7820025"/>
            <a:chOff x="1383833" y="1107885"/>
            <a:chExt cx="2418715" cy="7820025"/>
          </a:xfrm>
        </p:grpSpPr>
        <p:sp>
          <p:nvSpPr>
            <p:cNvPr id="100" name="object 100"/>
            <p:cNvSpPr/>
            <p:nvPr/>
          </p:nvSpPr>
          <p:spPr>
            <a:xfrm>
              <a:off x="1405423" y="1129475"/>
              <a:ext cx="1597660" cy="7776845"/>
            </a:xfrm>
            <a:custGeom>
              <a:avLst/>
              <a:gdLst/>
              <a:ahLst/>
              <a:cxnLst/>
              <a:rect l="l" t="t" r="r" b="b"/>
              <a:pathLst>
                <a:path w="1597660" h="7776845">
                  <a:moveTo>
                    <a:pt x="0" y="0"/>
                  </a:moveTo>
                  <a:lnTo>
                    <a:pt x="75051" y="442509"/>
                  </a:lnTo>
                  <a:lnTo>
                    <a:pt x="351192" y="442509"/>
                  </a:lnTo>
                  <a:lnTo>
                    <a:pt x="434746" y="1558130"/>
                  </a:lnTo>
                  <a:lnTo>
                    <a:pt x="563601" y="1558130"/>
                  </a:lnTo>
                  <a:lnTo>
                    <a:pt x="894972" y="4340969"/>
                  </a:lnTo>
                  <a:lnTo>
                    <a:pt x="1052150" y="4340969"/>
                  </a:lnTo>
                  <a:lnTo>
                    <a:pt x="1154110" y="5344403"/>
                  </a:lnTo>
                  <a:lnTo>
                    <a:pt x="1316960" y="5344403"/>
                  </a:lnTo>
                  <a:lnTo>
                    <a:pt x="1597345" y="7776655"/>
                  </a:lnTo>
                </a:path>
              </a:pathLst>
            </a:custGeom>
            <a:ln w="42654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34686" y="2275920"/>
              <a:ext cx="78740" cy="126364"/>
            </a:xfrm>
            <a:custGeom>
              <a:avLst/>
              <a:gdLst/>
              <a:ahLst/>
              <a:cxnLst/>
              <a:rect l="l" t="t" r="r" b="b"/>
              <a:pathLst>
                <a:path w="78739" h="126364">
                  <a:moveTo>
                    <a:pt x="78634" y="0"/>
                  </a:moveTo>
                  <a:lnTo>
                    <a:pt x="0" y="126286"/>
                  </a:lnTo>
                </a:path>
              </a:pathLst>
            </a:custGeom>
            <a:ln w="632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714069" y="2005973"/>
              <a:ext cx="320675" cy="267335"/>
            </a:xfrm>
            <a:custGeom>
              <a:avLst/>
              <a:gdLst/>
              <a:ahLst/>
              <a:cxnLst/>
              <a:rect l="l" t="t" r="r" b="b"/>
              <a:pathLst>
                <a:path w="320675" h="267335">
                  <a:moveTo>
                    <a:pt x="0" y="266959"/>
                  </a:moveTo>
                  <a:lnTo>
                    <a:pt x="320220" y="0"/>
                  </a:lnTo>
                </a:path>
              </a:pathLst>
            </a:custGeom>
            <a:ln w="391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34686" y="2005973"/>
              <a:ext cx="0" cy="396875"/>
            </a:xfrm>
            <a:custGeom>
              <a:avLst/>
              <a:gdLst/>
              <a:ahLst/>
              <a:cxnLst/>
              <a:rect l="l" t="t" r="r" b="b"/>
              <a:pathLst>
                <a:path h="396875">
                  <a:moveTo>
                    <a:pt x="0" y="396779"/>
                  </a:moveTo>
                  <a:lnTo>
                    <a:pt x="0" y="0"/>
                  </a:lnTo>
                </a:path>
              </a:pathLst>
            </a:custGeom>
            <a:ln w="98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713574" y="1876154"/>
              <a:ext cx="0" cy="396875"/>
            </a:xfrm>
            <a:custGeom>
              <a:avLst/>
              <a:gdLst/>
              <a:ahLst/>
              <a:cxnLst/>
              <a:rect l="l" t="t" r="r" b="b"/>
              <a:pathLst>
                <a:path h="396875">
                  <a:moveTo>
                    <a:pt x="0" y="396779"/>
                  </a:moveTo>
                  <a:lnTo>
                    <a:pt x="0" y="0"/>
                  </a:lnTo>
                </a:path>
              </a:pathLst>
            </a:custGeom>
            <a:ln w="614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032563" y="1876980"/>
              <a:ext cx="80645" cy="525780"/>
            </a:xfrm>
            <a:custGeom>
              <a:avLst/>
              <a:gdLst/>
              <a:ahLst/>
              <a:cxnLst/>
              <a:rect l="l" t="t" r="r" b="b"/>
              <a:pathLst>
                <a:path w="80644" h="525780">
                  <a:moveTo>
                    <a:pt x="80359" y="396766"/>
                  </a:moveTo>
                  <a:lnTo>
                    <a:pt x="80359" y="0"/>
                  </a:lnTo>
                </a:path>
                <a:path w="80644" h="525780">
                  <a:moveTo>
                    <a:pt x="0" y="525772"/>
                  </a:moveTo>
                  <a:lnTo>
                    <a:pt x="0" y="128992"/>
                  </a:lnTo>
                </a:path>
              </a:pathLst>
            </a:custGeom>
            <a:ln w="103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713321" y="1876967"/>
              <a:ext cx="317500" cy="525780"/>
            </a:xfrm>
            <a:custGeom>
              <a:avLst/>
              <a:gdLst/>
              <a:ahLst/>
              <a:cxnLst/>
              <a:rect l="l" t="t" r="r" b="b"/>
              <a:pathLst>
                <a:path w="317500" h="525780">
                  <a:moveTo>
                    <a:pt x="0" y="0"/>
                  </a:moveTo>
                  <a:lnTo>
                    <a:pt x="317275" y="525785"/>
                  </a:lnTo>
                </a:path>
              </a:pathLst>
            </a:custGeom>
            <a:ln w="379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35423" y="1876967"/>
              <a:ext cx="478790" cy="129539"/>
            </a:xfrm>
            <a:custGeom>
              <a:avLst/>
              <a:gdLst/>
              <a:ahLst/>
              <a:cxnLst/>
              <a:rect l="l" t="t" r="r" b="b"/>
              <a:pathLst>
                <a:path w="478789" h="129539">
                  <a:moveTo>
                    <a:pt x="78646" y="0"/>
                  </a:moveTo>
                  <a:lnTo>
                    <a:pt x="0" y="129006"/>
                  </a:lnTo>
                  <a:lnTo>
                    <a:pt x="399590" y="129006"/>
                  </a:lnTo>
                  <a:lnTo>
                    <a:pt x="478236" y="0"/>
                  </a:lnTo>
                  <a:lnTo>
                    <a:pt x="78646" y="0"/>
                  </a:lnTo>
                  <a:close/>
                </a:path>
              </a:pathLst>
            </a:custGeom>
            <a:ln w="107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714069" y="2272933"/>
              <a:ext cx="370840" cy="635"/>
            </a:xfrm>
            <a:custGeom>
              <a:avLst/>
              <a:gdLst/>
              <a:ahLst/>
              <a:cxnLst/>
              <a:rect l="l" t="t" r="r" b="b"/>
              <a:pathLst>
                <a:path w="370839" h="635">
                  <a:moveTo>
                    <a:pt x="0" y="0"/>
                  </a:moveTo>
                  <a:lnTo>
                    <a:pt x="370836" y="280"/>
                  </a:lnTo>
                </a:path>
              </a:pathLst>
            </a:custGeom>
            <a:ln w="679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646234" y="2272933"/>
              <a:ext cx="467995" cy="130810"/>
            </a:xfrm>
            <a:custGeom>
              <a:avLst/>
              <a:gdLst/>
              <a:ahLst/>
              <a:cxnLst/>
              <a:rect l="l" t="t" r="r" b="b"/>
              <a:pathLst>
                <a:path w="467994" h="130810">
                  <a:moveTo>
                    <a:pt x="0" y="129819"/>
                  </a:moveTo>
                  <a:lnTo>
                    <a:pt x="384109" y="129006"/>
                  </a:lnTo>
                </a:path>
                <a:path w="467994" h="130810">
                  <a:moveTo>
                    <a:pt x="386329" y="130633"/>
                  </a:moveTo>
                  <a:lnTo>
                    <a:pt x="467425" y="0"/>
                  </a:lnTo>
                </a:path>
              </a:pathLst>
            </a:custGeom>
            <a:ln w="103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40621" y="2112428"/>
              <a:ext cx="56527" cy="62458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2840629" y="2112432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56" y="2454"/>
                  </a:lnTo>
                  <a:lnTo>
                    <a:pt x="8274" y="9148"/>
                  </a:lnTo>
                  <a:lnTo>
                    <a:pt x="2219" y="19075"/>
                  </a:lnTo>
                  <a:lnTo>
                    <a:pt x="0" y="31228"/>
                  </a:lnTo>
                  <a:lnTo>
                    <a:pt x="2219" y="43386"/>
                  </a:lnTo>
                  <a:lnTo>
                    <a:pt x="8274" y="53312"/>
                  </a:lnTo>
                  <a:lnTo>
                    <a:pt x="17256" y="60003"/>
                  </a:lnTo>
                  <a:lnTo>
                    <a:pt x="28258" y="62456"/>
                  </a:lnTo>
                  <a:lnTo>
                    <a:pt x="39260" y="60003"/>
                  </a:lnTo>
                  <a:lnTo>
                    <a:pt x="48242" y="53312"/>
                  </a:lnTo>
                  <a:lnTo>
                    <a:pt x="54297" y="43386"/>
                  </a:lnTo>
                  <a:lnTo>
                    <a:pt x="56517" y="31228"/>
                  </a:lnTo>
                  <a:lnTo>
                    <a:pt x="54297" y="19075"/>
                  </a:lnTo>
                  <a:lnTo>
                    <a:pt x="48242" y="9148"/>
                  </a:lnTo>
                  <a:lnTo>
                    <a:pt x="39260" y="2454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03969" y="1975548"/>
              <a:ext cx="56515" cy="62471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2603966" y="1975558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56" y="2453"/>
                  </a:lnTo>
                  <a:lnTo>
                    <a:pt x="8274" y="9143"/>
                  </a:lnTo>
                  <a:lnTo>
                    <a:pt x="2219" y="19069"/>
                  </a:lnTo>
                  <a:lnTo>
                    <a:pt x="0" y="31228"/>
                  </a:lnTo>
                  <a:lnTo>
                    <a:pt x="2219" y="43386"/>
                  </a:lnTo>
                  <a:lnTo>
                    <a:pt x="8274" y="53312"/>
                  </a:lnTo>
                  <a:lnTo>
                    <a:pt x="17256" y="60003"/>
                  </a:lnTo>
                  <a:lnTo>
                    <a:pt x="28258" y="62456"/>
                  </a:lnTo>
                  <a:lnTo>
                    <a:pt x="39260" y="60003"/>
                  </a:lnTo>
                  <a:lnTo>
                    <a:pt x="48242" y="53312"/>
                  </a:lnTo>
                  <a:lnTo>
                    <a:pt x="54297" y="43386"/>
                  </a:lnTo>
                  <a:lnTo>
                    <a:pt x="56517" y="31228"/>
                  </a:lnTo>
                  <a:lnTo>
                    <a:pt x="54297" y="19069"/>
                  </a:lnTo>
                  <a:lnTo>
                    <a:pt x="48242" y="9143"/>
                  </a:lnTo>
                  <a:lnTo>
                    <a:pt x="39260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82849" y="1844115"/>
              <a:ext cx="56527" cy="62458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2682854" y="1844112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61" y="2454"/>
                  </a:lnTo>
                  <a:lnTo>
                    <a:pt x="8278" y="9148"/>
                  </a:lnTo>
                  <a:lnTo>
                    <a:pt x="2221" y="19075"/>
                  </a:lnTo>
                  <a:lnTo>
                    <a:pt x="0" y="31228"/>
                  </a:lnTo>
                  <a:lnTo>
                    <a:pt x="2221" y="43388"/>
                  </a:lnTo>
                  <a:lnTo>
                    <a:pt x="8278" y="53319"/>
                  </a:lnTo>
                  <a:lnTo>
                    <a:pt x="17261" y="60014"/>
                  </a:lnTo>
                  <a:lnTo>
                    <a:pt x="28258" y="62469"/>
                  </a:lnTo>
                  <a:lnTo>
                    <a:pt x="39260" y="60014"/>
                  </a:lnTo>
                  <a:lnTo>
                    <a:pt x="48242" y="53319"/>
                  </a:lnTo>
                  <a:lnTo>
                    <a:pt x="54297" y="43388"/>
                  </a:lnTo>
                  <a:lnTo>
                    <a:pt x="56517" y="31228"/>
                  </a:lnTo>
                  <a:lnTo>
                    <a:pt x="54297" y="19075"/>
                  </a:lnTo>
                  <a:lnTo>
                    <a:pt x="48242" y="9148"/>
                  </a:lnTo>
                  <a:lnTo>
                    <a:pt x="39260" y="2454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84906" y="1844115"/>
              <a:ext cx="56527" cy="62458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3084906" y="1844112"/>
              <a:ext cx="57150" cy="62865"/>
            </a:xfrm>
            <a:custGeom>
              <a:avLst/>
              <a:gdLst/>
              <a:ahLst/>
              <a:cxnLst/>
              <a:rect l="l" t="t" r="r" b="b"/>
              <a:pathLst>
                <a:path w="57150" h="62864">
                  <a:moveTo>
                    <a:pt x="28258" y="0"/>
                  </a:moveTo>
                  <a:lnTo>
                    <a:pt x="17261" y="2454"/>
                  </a:lnTo>
                  <a:lnTo>
                    <a:pt x="8278" y="9148"/>
                  </a:lnTo>
                  <a:lnTo>
                    <a:pt x="2221" y="19075"/>
                  </a:lnTo>
                  <a:lnTo>
                    <a:pt x="0" y="31228"/>
                  </a:lnTo>
                  <a:lnTo>
                    <a:pt x="2221" y="43388"/>
                  </a:lnTo>
                  <a:lnTo>
                    <a:pt x="8278" y="53319"/>
                  </a:lnTo>
                  <a:lnTo>
                    <a:pt x="17261" y="60014"/>
                  </a:lnTo>
                  <a:lnTo>
                    <a:pt x="28258" y="62469"/>
                  </a:lnTo>
                  <a:lnTo>
                    <a:pt x="39262" y="60014"/>
                  </a:lnTo>
                  <a:lnTo>
                    <a:pt x="48248" y="53319"/>
                  </a:lnTo>
                  <a:lnTo>
                    <a:pt x="54307" y="43388"/>
                  </a:lnTo>
                  <a:lnTo>
                    <a:pt x="56529" y="31228"/>
                  </a:lnTo>
                  <a:lnTo>
                    <a:pt x="54307" y="19075"/>
                  </a:lnTo>
                  <a:lnTo>
                    <a:pt x="48248" y="9148"/>
                  </a:lnTo>
                  <a:lnTo>
                    <a:pt x="39262" y="2454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84906" y="2242248"/>
              <a:ext cx="56527" cy="62458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3084906" y="2242251"/>
              <a:ext cx="57150" cy="62865"/>
            </a:xfrm>
            <a:custGeom>
              <a:avLst/>
              <a:gdLst/>
              <a:ahLst/>
              <a:cxnLst/>
              <a:rect l="l" t="t" r="r" b="b"/>
              <a:pathLst>
                <a:path w="57150" h="62864">
                  <a:moveTo>
                    <a:pt x="28258" y="0"/>
                  </a:moveTo>
                  <a:lnTo>
                    <a:pt x="17261" y="2453"/>
                  </a:lnTo>
                  <a:lnTo>
                    <a:pt x="8278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1"/>
                  </a:lnTo>
                  <a:lnTo>
                    <a:pt x="8278" y="53307"/>
                  </a:lnTo>
                  <a:lnTo>
                    <a:pt x="17261" y="60001"/>
                  </a:lnTo>
                  <a:lnTo>
                    <a:pt x="28258" y="62456"/>
                  </a:lnTo>
                  <a:lnTo>
                    <a:pt x="39262" y="60001"/>
                  </a:lnTo>
                  <a:lnTo>
                    <a:pt x="48248" y="53307"/>
                  </a:lnTo>
                  <a:lnTo>
                    <a:pt x="54307" y="43381"/>
                  </a:lnTo>
                  <a:lnTo>
                    <a:pt x="56529" y="31228"/>
                  </a:lnTo>
                  <a:lnTo>
                    <a:pt x="54307" y="19069"/>
                  </a:lnTo>
                  <a:lnTo>
                    <a:pt x="48248" y="9143"/>
                  </a:lnTo>
                  <a:lnTo>
                    <a:pt x="39262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82849" y="2237904"/>
              <a:ext cx="56527" cy="62458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2682854" y="2237905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61" y="2453"/>
                  </a:lnTo>
                  <a:lnTo>
                    <a:pt x="8278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6"/>
                  </a:lnTo>
                  <a:lnTo>
                    <a:pt x="8278" y="53312"/>
                  </a:lnTo>
                  <a:lnTo>
                    <a:pt x="17261" y="60003"/>
                  </a:lnTo>
                  <a:lnTo>
                    <a:pt x="28258" y="62456"/>
                  </a:lnTo>
                  <a:lnTo>
                    <a:pt x="39260" y="60003"/>
                  </a:lnTo>
                  <a:lnTo>
                    <a:pt x="48242" y="53312"/>
                  </a:lnTo>
                  <a:lnTo>
                    <a:pt x="54297" y="43386"/>
                  </a:lnTo>
                  <a:lnTo>
                    <a:pt x="56517" y="31228"/>
                  </a:lnTo>
                  <a:lnTo>
                    <a:pt x="54297" y="19069"/>
                  </a:lnTo>
                  <a:lnTo>
                    <a:pt x="48242" y="9143"/>
                  </a:lnTo>
                  <a:lnTo>
                    <a:pt x="39260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03969" y="2370162"/>
              <a:ext cx="56515" cy="62458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2603966" y="2370164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56" y="2453"/>
                  </a:lnTo>
                  <a:lnTo>
                    <a:pt x="8274" y="9143"/>
                  </a:lnTo>
                  <a:lnTo>
                    <a:pt x="2219" y="19069"/>
                  </a:lnTo>
                  <a:lnTo>
                    <a:pt x="0" y="31228"/>
                  </a:lnTo>
                  <a:lnTo>
                    <a:pt x="2219" y="43386"/>
                  </a:lnTo>
                  <a:lnTo>
                    <a:pt x="8274" y="53312"/>
                  </a:lnTo>
                  <a:lnTo>
                    <a:pt x="17256" y="60003"/>
                  </a:lnTo>
                  <a:lnTo>
                    <a:pt x="28258" y="62456"/>
                  </a:lnTo>
                  <a:lnTo>
                    <a:pt x="39260" y="60003"/>
                  </a:lnTo>
                  <a:lnTo>
                    <a:pt x="48242" y="53312"/>
                  </a:lnTo>
                  <a:lnTo>
                    <a:pt x="54297" y="43386"/>
                  </a:lnTo>
                  <a:lnTo>
                    <a:pt x="56517" y="31228"/>
                  </a:lnTo>
                  <a:lnTo>
                    <a:pt x="54297" y="19069"/>
                  </a:lnTo>
                  <a:lnTo>
                    <a:pt x="48242" y="9143"/>
                  </a:lnTo>
                  <a:lnTo>
                    <a:pt x="39260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04794" y="2370162"/>
              <a:ext cx="56515" cy="62458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3004787" y="2370164"/>
              <a:ext cx="57150" cy="62865"/>
            </a:xfrm>
            <a:custGeom>
              <a:avLst/>
              <a:gdLst/>
              <a:ahLst/>
              <a:cxnLst/>
              <a:rect l="l" t="t" r="r" b="b"/>
              <a:pathLst>
                <a:path w="57150" h="62864">
                  <a:moveTo>
                    <a:pt x="28270" y="0"/>
                  </a:moveTo>
                  <a:lnTo>
                    <a:pt x="17266" y="2453"/>
                  </a:lnTo>
                  <a:lnTo>
                    <a:pt x="8280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6"/>
                  </a:lnTo>
                  <a:lnTo>
                    <a:pt x="8280" y="53312"/>
                  </a:lnTo>
                  <a:lnTo>
                    <a:pt x="17266" y="60003"/>
                  </a:lnTo>
                  <a:lnTo>
                    <a:pt x="28270" y="62456"/>
                  </a:lnTo>
                  <a:lnTo>
                    <a:pt x="39267" y="60003"/>
                  </a:lnTo>
                  <a:lnTo>
                    <a:pt x="48250" y="53312"/>
                  </a:lnTo>
                  <a:lnTo>
                    <a:pt x="54307" y="43386"/>
                  </a:lnTo>
                  <a:lnTo>
                    <a:pt x="56529" y="31228"/>
                  </a:lnTo>
                  <a:lnTo>
                    <a:pt x="54307" y="19069"/>
                  </a:lnTo>
                  <a:lnTo>
                    <a:pt x="48250" y="9143"/>
                  </a:lnTo>
                  <a:lnTo>
                    <a:pt x="39267" y="2453"/>
                  </a:lnTo>
                  <a:lnTo>
                    <a:pt x="28270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02826" y="1973376"/>
              <a:ext cx="56515" cy="62471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3002821" y="1973385"/>
              <a:ext cx="57150" cy="62865"/>
            </a:xfrm>
            <a:custGeom>
              <a:avLst/>
              <a:gdLst/>
              <a:ahLst/>
              <a:cxnLst/>
              <a:rect l="l" t="t" r="r" b="b"/>
              <a:pathLst>
                <a:path w="57150" h="62864">
                  <a:moveTo>
                    <a:pt x="28270" y="0"/>
                  </a:moveTo>
                  <a:lnTo>
                    <a:pt x="17266" y="2454"/>
                  </a:lnTo>
                  <a:lnTo>
                    <a:pt x="8280" y="9148"/>
                  </a:lnTo>
                  <a:lnTo>
                    <a:pt x="2221" y="19075"/>
                  </a:lnTo>
                  <a:lnTo>
                    <a:pt x="0" y="31228"/>
                  </a:lnTo>
                  <a:lnTo>
                    <a:pt x="2221" y="43386"/>
                  </a:lnTo>
                  <a:lnTo>
                    <a:pt x="8280" y="53312"/>
                  </a:lnTo>
                  <a:lnTo>
                    <a:pt x="17266" y="60003"/>
                  </a:lnTo>
                  <a:lnTo>
                    <a:pt x="28270" y="62456"/>
                  </a:lnTo>
                  <a:lnTo>
                    <a:pt x="39267" y="60003"/>
                  </a:lnTo>
                  <a:lnTo>
                    <a:pt x="48250" y="53312"/>
                  </a:lnTo>
                  <a:lnTo>
                    <a:pt x="54307" y="43386"/>
                  </a:lnTo>
                  <a:lnTo>
                    <a:pt x="56529" y="31228"/>
                  </a:lnTo>
                  <a:lnTo>
                    <a:pt x="54307" y="19075"/>
                  </a:lnTo>
                  <a:lnTo>
                    <a:pt x="48250" y="9148"/>
                  </a:lnTo>
                  <a:lnTo>
                    <a:pt x="39267" y="2454"/>
                  </a:lnTo>
                  <a:lnTo>
                    <a:pt x="28270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675155" y="4138603"/>
              <a:ext cx="75565" cy="121920"/>
            </a:xfrm>
            <a:custGeom>
              <a:avLst/>
              <a:gdLst/>
              <a:ahLst/>
              <a:cxnLst/>
              <a:rect l="l" t="t" r="r" b="b"/>
              <a:pathLst>
                <a:path w="75564" h="121920">
                  <a:moveTo>
                    <a:pt x="75549" y="0"/>
                  </a:moveTo>
                  <a:lnTo>
                    <a:pt x="0" y="121306"/>
                  </a:lnTo>
                </a:path>
              </a:pathLst>
            </a:custGeom>
            <a:ln w="607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675155" y="3755376"/>
              <a:ext cx="380365" cy="505459"/>
            </a:xfrm>
            <a:custGeom>
              <a:avLst/>
              <a:gdLst/>
              <a:ahLst/>
              <a:cxnLst/>
              <a:rect l="l" t="t" r="r" b="b"/>
              <a:pathLst>
                <a:path w="380364" h="505460">
                  <a:moveTo>
                    <a:pt x="0" y="505053"/>
                  </a:moveTo>
                  <a:lnTo>
                    <a:pt x="75549" y="0"/>
                  </a:lnTo>
                </a:path>
                <a:path w="380364" h="505460">
                  <a:moveTo>
                    <a:pt x="0" y="505053"/>
                  </a:moveTo>
                  <a:lnTo>
                    <a:pt x="380353" y="124693"/>
                  </a:lnTo>
                </a:path>
                <a:path w="380364" h="505460">
                  <a:moveTo>
                    <a:pt x="711" y="124693"/>
                  </a:moveTo>
                  <a:lnTo>
                    <a:pt x="75790" y="381133"/>
                  </a:lnTo>
                </a:path>
              </a:pathLst>
            </a:custGeom>
            <a:ln w="372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675155" y="3879296"/>
              <a:ext cx="0" cy="381635"/>
            </a:xfrm>
            <a:custGeom>
              <a:avLst/>
              <a:gdLst/>
              <a:ahLst/>
              <a:cxnLst/>
              <a:rect l="l" t="t" r="r" b="b"/>
              <a:pathLst>
                <a:path h="381635">
                  <a:moveTo>
                    <a:pt x="0" y="381133"/>
                  </a:moveTo>
                  <a:lnTo>
                    <a:pt x="0" y="0"/>
                  </a:lnTo>
                </a:path>
              </a:pathLst>
            </a:custGeom>
            <a:ln w="94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750945" y="3754589"/>
              <a:ext cx="0" cy="381635"/>
            </a:xfrm>
            <a:custGeom>
              <a:avLst/>
              <a:gdLst/>
              <a:ahLst/>
              <a:cxnLst/>
              <a:rect l="l" t="t" r="r" b="b"/>
              <a:pathLst>
                <a:path h="381635">
                  <a:moveTo>
                    <a:pt x="0" y="381147"/>
                  </a:moveTo>
                  <a:lnTo>
                    <a:pt x="0" y="0"/>
                  </a:lnTo>
                </a:path>
              </a:pathLst>
            </a:custGeom>
            <a:ln w="590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057390" y="3755376"/>
              <a:ext cx="77470" cy="505459"/>
            </a:xfrm>
            <a:custGeom>
              <a:avLst/>
              <a:gdLst/>
              <a:ahLst/>
              <a:cxnLst/>
              <a:rect l="l" t="t" r="r" b="b"/>
              <a:pathLst>
                <a:path w="77469" h="505460">
                  <a:moveTo>
                    <a:pt x="77202" y="381133"/>
                  </a:moveTo>
                  <a:lnTo>
                    <a:pt x="77202" y="0"/>
                  </a:lnTo>
                </a:path>
                <a:path w="77469" h="505460">
                  <a:moveTo>
                    <a:pt x="0" y="505053"/>
                  </a:moveTo>
                  <a:lnTo>
                    <a:pt x="0" y="123920"/>
                  </a:lnTo>
                </a:path>
              </a:pathLst>
            </a:custGeom>
            <a:ln w="99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675866" y="3880069"/>
              <a:ext cx="379730" cy="380365"/>
            </a:xfrm>
            <a:custGeom>
              <a:avLst/>
              <a:gdLst/>
              <a:ahLst/>
              <a:cxnLst/>
              <a:rect l="l" t="t" r="r" b="b"/>
              <a:pathLst>
                <a:path w="379730" h="380364">
                  <a:moveTo>
                    <a:pt x="0" y="0"/>
                  </a:moveTo>
                  <a:lnTo>
                    <a:pt x="379641" y="380360"/>
                  </a:lnTo>
                </a:path>
              </a:pathLst>
            </a:custGeom>
            <a:ln w="372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675866" y="3755376"/>
              <a:ext cx="459740" cy="124460"/>
            </a:xfrm>
            <a:custGeom>
              <a:avLst/>
              <a:gdLst/>
              <a:ahLst/>
              <a:cxnLst/>
              <a:rect l="l" t="t" r="r" b="b"/>
              <a:pathLst>
                <a:path w="459739" h="124460">
                  <a:moveTo>
                    <a:pt x="75549" y="0"/>
                  </a:moveTo>
                  <a:lnTo>
                    <a:pt x="0" y="123920"/>
                  </a:lnTo>
                  <a:lnTo>
                    <a:pt x="383888" y="123920"/>
                  </a:lnTo>
                  <a:lnTo>
                    <a:pt x="459438" y="0"/>
                  </a:lnTo>
                  <a:lnTo>
                    <a:pt x="75549" y="0"/>
                  </a:lnTo>
                  <a:close/>
                </a:path>
              </a:pathLst>
            </a:custGeom>
            <a:ln w="103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675866" y="3755376"/>
              <a:ext cx="459105" cy="505459"/>
            </a:xfrm>
            <a:custGeom>
              <a:avLst/>
              <a:gdLst/>
              <a:ahLst/>
              <a:cxnLst/>
              <a:rect l="l" t="t" r="r" b="b"/>
              <a:pathLst>
                <a:path w="459105" h="505460">
                  <a:moveTo>
                    <a:pt x="75549" y="2866"/>
                  </a:moveTo>
                  <a:lnTo>
                    <a:pt x="455190" y="383227"/>
                  </a:lnTo>
                </a:path>
                <a:path w="459105" h="505460">
                  <a:moveTo>
                    <a:pt x="74837" y="380360"/>
                  </a:moveTo>
                  <a:lnTo>
                    <a:pt x="455190" y="0"/>
                  </a:lnTo>
                </a:path>
                <a:path w="459105" h="505460">
                  <a:moveTo>
                    <a:pt x="379400" y="505053"/>
                  </a:moveTo>
                  <a:lnTo>
                    <a:pt x="458726" y="0"/>
                  </a:lnTo>
                </a:path>
                <a:path w="459105" h="505460">
                  <a:moveTo>
                    <a:pt x="380111" y="124693"/>
                  </a:moveTo>
                  <a:lnTo>
                    <a:pt x="455190" y="381133"/>
                  </a:lnTo>
                </a:path>
                <a:path w="459105" h="505460">
                  <a:moveTo>
                    <a:pt x="0" y="123920"/>
                  </a:moveTo>
                  <a:lnTo>
                    <a:pt x="458726" y="0"/>
                  </a:lnTo>
                </a:path>
                <a:path w="459105" h="505460">
                  <a:moveTo>
                    <a:pt x="75549" y="0"/>
                  </a:moveTo>
                  <a:lnTo>
                    <a:pt x="381523" y="123920"/>
                  </a:lnTo>
                </a:path>
                <a:path w="459105" h="505460">
                  <a:moveTo>
                    <a:pt x="0" y="504280"/>
                  </a:moveTo>
                  <a:lnTo>
                    <a:pt x="458726" y="380360"/>
                  </a:lnTo>
                </a:path>
                <a:path w="459105" h="505460">
                  <a:moveTo>
                    <a:pt x="75549" y="380360"/>
                  </a:moveTo>
                  <a:lnTo>
                    <a:pt x="381523" y="504280"/>
                  </a:lnTo>
                </a:path>
              </a:pathLst>
            </a:custGeom>
            <a:ln w="372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751416" y="4135736"/>
              <a:ext cx="356870" cy="635"/>
            </a:xfrm>
            <a:custGeom>
              <a:avLst/>
              <a:gdLst/>
              <a:ahLst/>
              <a:cxnLst/>
              <a:rect l="l" t="t" r="r" b="b"/>
              <a:pathLst>
                <a:path w="356869" h="635">
                  <a:moveTo>
                    <a:pt x="0" y="0"/>
                  </a:moveTo>
                  <a:lnTo>
                    <a:pt x="356268" y="253"/>
                  </a:lnTo>
                </a:path>
              </a:pathLst>
            </a:custGeom>
            <a:ln w="652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686256" y="4135736"/>
              <a:ext cx="449580" cy="125730"/>
            </a:xfrm>
            <a:custGeom>
              <a:avLst/>
              <a:gdLst/>
              <a:ahLst/>
              <a:cxnLst/>
              <a:rect l="l" t="t" r="r" b="b"/>
              <a:pathLst>
                <a:path w="449580" h="125729">
                  <a:moveTo>
                    <a:pt x="0" y="124693"/>
                  </a:moveTo>
                  <a:lnTo>
                    <a:pt x="369010" y="123920"/>
                  </a:lnTo>
                </a:path>
                <a:path w="449580" h="125729">
                  <a:moveTo>
                    <a:pt x="371134" y="125480"/>
                  </a:moveTo>
                  <a:lnTo>
                    <a:pt x="449048" y="0"/>
                  </a:lnTo>
                </a:path>
              </a:pathLst>
            </a:custGeom>
            <a:ln w="99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45651" y="3850080"/>
              <a:ext cx="54292" cy="59994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645652" y="3850069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0" y="2358"/>
                  </a:lnTo>
                  <a:lnTo>
                    <a:pt x="7950" y="8790"/>
                  </a:lnTo>
                  <a:lnTo>
                    <a:pt x="2132" y="18326"/>
                  </a:lnTo>
                  <a:lnTo>
                    <a:pt x="0" y="30000"/>
                  </a:lnTo>
                  <a:lnTo>
                    <a:pt x="2132" y="41679"/>
                  </a:lnTo>
                  <a:lnTo>
                    <a:pt x="7950" y="51215"/>
                  </a:lnTo>
                  <a:lnTo>
                    <a:pt x="16580" y="57643"/>
                  </a:lnTo>
                  <a:lnTo>
                    <a:pt x="27149" y="60000"/>
                  </a:lnTo>
                  <a:lnTo>
                    <a:pt x="37712" y="57643"/>
                  </a:lnTo>
                  <a:lnTo>
                    <a:pt x="46339" y="51215"/>
                  </a:lnTo>
                  <a:lnTo>
                    <a:pt x="52155" y="41679"/>
                  </a:lnTo>
                  <a:lnTo>
                    <a:pt x="54287" y="30000"/>
                  </a:lnTo>
                  <a:lnTo>
                    <a:pt x="52155" y="18326"/>
                  </a:lnTo>
                  <a:lnTo>
                    <a:pt x="46339" y="8790"/>
                  </a:lnTo>
                  <a:lnTo>
                    <a:pt x="37712" y="2358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21432" y="3723817"/>
              <a:ext cx="54305" cy="59994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2721430" y="3723802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0" y="2358"/>
                  </a:lnTo>
                  <a:lnTo>
                    <a:pt x="7950" y="8790"/>
                  </a:lnTo>
                  <a:lnTo>
                    <a:pt x="2132" y="18326"/>
                  </a:lnTo>
                  <a:lnTo>
                    <a:pt x="0" y="30000"/>
                  </a:lnTo>
                  <a:lnTo>
                    <a:pt x="2132" y="41679"/>
                  </a:lnTo>
                  <a:lnTo>
                    <a:pt x="7950" y="51215"/>
                  </a:lnTo>
                  <a:lnTo>
                    <a:pt x="16580" y="57643"/>
                  </a:lnTo>
                  <a:lnTo>
                    <a:pt x="27149" y="60000"/>
                  </a:lnTo>
                  <a:lnTo>
                    <a:pt x="37719" y="57643"/>
                  </a:lnTo>
                  <a:lnTo>
                    <a:pt x="46349" y="51215"/>
                  </a:lnTo>
                  <a:lnTo>
                    <a:pt x="52167" y="41679"/>
                  </a:lnTo>
                  <a:lnTo>
                    <a:pt x="54299" y="30000"/>
                  </a:lnTo>
                  <a:lnTo>
                    <a:pt x="52167" y="18326"/>
                  </a:lnTo>
                  <a:lnTo>
                    <a:pt x="46349" y="8790"/>
                  </a:lnTo>
                  <a:lnTo>
                    <a:pt x="37719" y="2358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07677" y="3723817"/>
              <a:ext cx="54305" cy="59994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3107684" y="3723802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0" y="2358"/>
                  </a:lnTo>
                  <a:lnTo>
                    <a:pt x="7950" y="8790"/>
                  </a:lnTo>
                  <a:lnTo>
                    <a:pt x="2132" y="18326"/>
                  </a:lnTo>
                  <a:lnTo>
                    <a:pt x="0" y="30000"/>
                  </a:lnTo>
                  <a:lnTo>
                    <a:pt x="2132" y="41679"/>
                  </a:lnTo>
                  <a:lnTo>
                    <a:pt x="7950" y="51215"/>
                  </a:lnTo>
                  <a:lnTo>
                    <a:pt x="16580" y="57643"/>
                  </a:lnTo>
                  <a:lnTo>
                    <a:pt x="27149" y="60000"/>
                  </a:lnTo>
                  <a:lnTo>
                    <a:pt x="37719" y="57643"/>
                  </a:lnTo>
                  <a:lnTo>
                    <a:pt x="46349" y="51215"/>
                  </a:lnTo>
                  <a:lnTo>
                    <a:pt x="52167" y="41679"/>
                  </a:lnTo>
                  <a:lnTo>
                    <a:pt x="54299" y="30000"/>
                  </a:lnTo>
                  <a:lnTo>
                    <a:pt x="52167" y="18326"/>
                  </a:lnTo>
                  <a:lnTo>
                    <a:pt x="46349" y="8790"/>
                  </a:lnTo>
                  <a:lnTo>
                    <a:pt x="37719" y="2358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07677" y="4106265"/>
              <a:ext cx="54305" cy="59994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3107684" y="4106256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0" y="2356"/>
                  </a:lnTo>
                  <a:lnTo>
                    <a:pt x="7950" y="8785"/>
                  </a:lnTo>
                  <a:lnTo>
                    <a:pt x="2132" y="18320"/>
                  </a:lnTo>
                  <a:lnTo>
                    <a:pt x="0" y="30000"/>
                  </a:lnTo>
                  <a:lnTo>
                    <a:pt x="2132" y="41673"/>
                  </a:lnTo>
                  <a:lnTo>
                    <a:pt x="7950" y="51210"/>
                  </a:lnTo>
                  <a:lnTo>
                    <a:pt x="16580" y="57641"/>
                  </a:lnTo>
                  <a:lnTo>
                    <a:pt x="27149" y="60000"/>
                  </a:lnTo>
                  <a:lnTo>
                    <a:pt x="37719" y="57641"/>
                  </a:lnTo>
                  <a:lnTo>
                    <a:pt x="46349" y="51210"/>
                  </a:lnTo>
                  <a:lnTo>
                    <a:pt x="52167" y="41673"/>
                  </a:lnTo>
                  <a:lnTo>
                    <a:pt x="54299" y="30000"/>
                  </a:lnTo>
                  <a:lnTo>
                    <a:pt x="52167" y="18320"/>
                  </a:lnTo>
                  <a:lnTo>
                    <a:pt x="46349" y="8785"/>
                  </a:lnTo>
                  <a:lnTo>
                    <a:pt x="37719" y="2356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" name="object 14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21432" y="4102086"/>
              <a:ext cx="54305" cy="59994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2721430" y="4102070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0" y="2358"/>
                  </a:lnTo>
                  <a:lnTo>
                    <a:pt x="7950" y="8791"/>
                  </a:lnTo>
                  <a:lnTo>
                    <a:pt x="2132" y="18331"/>
                  </a:lnTo>
                  <a:lnTo>
                    <a:pt x="0" y="30013"/>
                  </a:lnTo>
                  <a:lnTo>
                    <a:pt x="2132" y="41687"/>
                  </a:lnTo>
                  <a:lnTo>
                    <a:pt x="7950" y="51223"/>
                  </a:lnTo>
                  <a:lnTo>
                    <a:pt x="16580" y="57654"/>
                  </a:lnTo>
                  <a:lnTo>
                    <a:pt x="27149" y="60013"/>
                  </a:lnTo>
                  <a:lnTo>
                    <a:pt x="37719" y="57654"/>
                  </a:lnTo>
                  <a:lnTo>
                    <a:pt x="46349" y="51223"/>
                  </a:lnTo>
                  <a:lnTo>
                    <a:pt x="52167" y="41687"/>
                  </a:lnTo>
                  <a:lnTo>
                    <a:pt x="54299" y="30013"/>
                  </a:lnTo>
                  <a:lnTo>
                    <a:pt x="52167" y="18331"/>
                  </a:lnTo>
                  <a:lnTo>
                    <a:pt x="46349" y="8791"/>
                  </a:lnTo>
                  <a:lnTo>
                    <a:pt x="37719" y="2358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45651" y="4229137"/>
              <a:ext cx="54292" cy="59994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2645652" y="4229123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0" y="2356"/>
                  </a:lnTo>
                  <a:lnTo>
                    <a:pt x="7950" y="8785"/>
                  </a:lnTo>
                  <a:lnTo>
                    <a:pt x="2132" y="18320"/>
                  </a:lnTo>
                  <a:lnTo>
                    <a:pt x="0" y="30000"/>
                  </a:lnTo>
                  <a:lnTo>
                    <a:pt x="2132" y="41679"/>
                  </a:lnTo>
                  <a:lnTo>
                    <a:pt x="7950" y="51215"/>
                  </a:lnTo>
                  <a:lnTo>
                    <a:pt x="16580" y="57643"/>
                  </a:lnTo>
                  <a:lnTo>
                    <a:pt x="27149" y="60000"/>
                  </a:lnTo>
                  <a:lnTo>
                    <a:pt x="37712" y="57643"/>
                  </a:lnTo>
                  <a:lnTo>
                    <a:pt x="46339" y="51215"/>
                  </a:lnTo>
                  <a:lnTo>
                    <a:pt x="52155" y="41679"/>
                  </a:lnTo>
                  <a:lnTo>
                    <a:pt x="54287" y="30000"/>
                  </a:lnTo>
                  <a:lnTo>
                    <a:pt x="52155" y="18320"/>
                  </a:lnTo>
                  <a:lnTo>
                    <a:pt x="46339" y="8785"/>
                  </a:lnTo>
                  <a:lnTo>
                    <a:pt x="37712" y="2356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30715" y="4229137"/>
              <a:ext cx="54305" cy="599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3030711" y="4229123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5" y="2356"/>
                  </a:lnTo>
                  <a:lnTo>
                    <a:pt x="7954" y="8785"/>
                  </a:lnTo>
                  <a:lnTo>
                    <a:pt x="2134" y="18320"/>
                  </a:lnTo>
                  <a:lnTo>
                    <a:pt x="0" y="30000"/>
                  </a:lnTo>
                  <a:lnTo>
                    <a:pt x="2134" y="41679"/>
                  </a:lnTo>
                  <a:lnTo>
                    <a:pt x="7954" y="51215"/>
                  </a:lnTo>
                  <a:lnTo>
                    <a:pt x="16585" y="57643"/>
                  </a:lnTo>
                  <a:lnTo>
                    <a:pt x="27149" y="60000"/>
                  </a:lnTo>
                  <a:lnTo>
                    <a:pt x="37721" y="57643"/>
                  </a:lnTo>
                  <a:lnTo>
                    <a:pt x="46355" y="51215"/>
                  </a:lnTo>
                  <a:lnTo>
                    <a:pt x="52177" y="41679"/>
                  </a:lnTo>
                  <a:lnTo>
                    <a:pt x="54312" y="30000"/>
                  </a:lnTo>
                  <a:lnTo>
                    <a:pt x="52177" y="18320"/>
                  </a:lnTo>
                  <a:lnTo>
                    <a:pt x="46355" y="8785"/>
                  </a:lnTo>
                  <a:lnTo>
                    <a:pt x="37721" y="2356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" name="object 15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28823" y="3847997"/>
              <a:ext cx="54305" cy="59994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3028829" y="3847989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0" y="2356"/>
                  </a:lnTo>
                  <a:lnTo>
                    <a:pt x="7950" y="8785"/>
                  </a:lnTo>
                  <a:lnTo>
                    <a:pt x="2132" y="18320"/>
                  </a:lnTo>
                  <a:lnTo>
                    <a:pt x="0" y="30000"/>
                  </a:lnTo>
                  <a:lnTo>
                    <a:pt x="2132" y="41673"/>
                  </a:lnTo>
                  <a:lnTo>
                    <a:pt x="7950" y="51210"/>
                  </a:lnTo>
                  <a:lnTo>
                    <a:pt x="16580" y="57641"/>
                  </a:lnTo>
                  <a:lnTo>
                    <a:pt x="27149" y="60000"/>
                  </a:lnTo>
                  <a:lnTo>
                    <a:pt x="37719" y="57641"/>
                  </a:lnTo>
                  <a:lnTo>
                    <a:pt x="46349" y="51210"/>
                  </a:lnTo>
                  <a:lnTo>
                    <a:pt x="52167" y="41673"/>
                  </a:lnTo>
                  <a:lnTo>
                    <a:pt x="54299" y="30000"/>
                  </a:lnTo>
                  <a:lnTo>
                    <a:pt x="52167" y="18320"/>
                  </a:lnTo>
                  <a:lnTo>
                    <a:pt x="46349" y="8785"/>
                  </a:lnTo>
                  <a:lnTo>
                    <a:pt x="37719" y="2356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74657" y="4168355"/>
              <a:ext cx="54305" cy="59994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2874653" y="4168336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5" y="2358"/>
                  </a:lnTo>
                  <a:lnTo>
                    <a:pt x="7954" y="8790"/>
                  </a:lnTo>
                  <a:lnTo>
                    <a:pt x="2134" y="18326"/>
                  </a:lnTo>
                  <a:lnTo>
                    <a:pt x="0" y="30000"/>
                  </a:lnTo>
                  <a:lnTo>
                    <a:pt x="2134" y="41679"/>
                  </a:lnTo>
                  <a:lnTo>
                    <a:pt x="7954" y="51215"/>
                  </a:lnTo>
                  <a:lnTo>
                    <a:pt x="16585" y="57643"/>
                  </a:lnTo>
                  <a:lnTo>
                    <a:pt x="27149" y="60000"/>
                  </a:lnTo>
                  <a:lnTo>
                    <a:pt x="37719" y="57643"/>
                  </a:lnTo>
                  <a:lnTo>
                    <a:pt x="46349" y="51215"/>
                  </a:lnTo>
                  <a:lnTo>
                    <a:pt x="52167" y="41679"/>
                  </a:lnTo>
                  <a:lnTo>
                    <a:pt x="54299" y="30000"/>
                  </a:lnTo>
                  <a:lnTo>
                    <a:pt x="52167" y="18326"/>
                  </a:lnTo>
                  <a:lnTo>
                    <a:pt x="46349" y="8790"/>
                  </a:lnTo>
                  <a:lnTo>
                    <a:pt x="37719" y="2358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74657" y="3785907"/>
              <a:ext cx="54305" cy="59994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2874653" y="3785896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5" y="2356"/>
                  </a:lnTo>
                  <a:lnTo>
                    <a:pt x="7954" y="8785"/>
                  </a:lnTo>
                  <a:lnTo>
                    <a:pt x="2134" y="18320"/>
                  </a:lnTo>
                  <a:lnTo>
                    <a:pt x="0" y="30000"/>
                  </a:lnTo>
                  <a:lnTo>
                    <a:pt x="2134" y="41679"/>
                  </a:lnTo>
                  <a:lnTo>
                    <a:pt x="7954" y="51215"/>
                  </a:lnTo>
                  <a:lnTo>
                    <a:pt x="16585" y="57643"/>
                  </a:lnTo>
                  <a:lnTo>
                    <a:pt x="27149" y="60000"/>
                  </a:lnTo>
                  <a:lnTo>
                    <a:pt x="37719" y="57643"/>
                  </a:lnTo>
                  <a:lnTo>
                    <a:pt x="46349" y="51215"/>
                  </a:lnTo>
                  <a:lnTo>
                    <a:pt x="52167" y="41679"/>
                  </a:lnTo>
                  <a:lnTo>
                    <a:pt x="54299" y="30000"/>
                  </a:lnTo>
                  <a:lnTo>
                    <a:pt x="52167" y="18320"/>
                  </a:lnTo>
                  <a:lnTo>
                    <a:pt x="46349" y="8785"/>
                  </a:lnTo>
                  <a:lnTo>
                    <a:pt x="37719" y="2356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86253" y="3968521"/>
              <a:ext cx="54305" cy="59994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2686256" y="3968509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0" y="2356"/>
                  </a:lnTo>
                  <a:lnTo>
                    <a:pt x="7950" y="8785"/>
                  </a:lnTo>
                  <a:lnTo>
                    <a:pt x="2132" y="18320"/>
                  </a:lnTo>
                  <a:lnTo>
                    <a:pt x="0" y="30000"/>
                  </a:lnTo>
                  <a:lnTo>
                    <a:pt x="2132" y="41679"/>
                  </a:lnTo>
                  <a:lnTo>
                    <a:pt x="7950" y="51215"/>
                  </a:lnTo>
                  <a:lnTo>
                    <a:pt x="16580" y="57643"/>
                  </a:lnTo>
                  <a:lnTo>
                    <a:pt x="27149" y="60000"/>
                  </a:lnTo>
                  <a:lnTo>
                    <a:pt x="37719" y="57643"/>
                  </a:lnTo>
                  <a:lnTo>
                    <a:pt x="46349" y="51215"/>
                  </a:lnTo>
                  <a:lnTo>
                    <a:pt x="52167" y="41679"/>
                  </a:lnTo>
                  <a:lnTo>
                    <a:pt x="54299" y="30000"/>
                  </a:lnTo>
                  <a:lnTo>
                    <a:pt x="52167" y="18320"/>
                  </a:lnTo>
                  <a:lnTo>
                    <a:pt x="46349" y="8785"/>
                  </a:lnTo>
                  <a:lnTo>
                    <a:pt x="37719" y="2356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69196" y="3968521"/>
              <a:ext cx="54305" cy="59994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3069191" y="3968509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62" y="0"/>
                  </a:moveTo>
                  <a:lnTo>
                    <a:pt x="16590" y="2356"/>
                  </a:lnTo>
                  <a:lnTo>
                    <a:pt x="7956" y="8785"/>
                  </a:lnTo>
                  <a:lnTo>
                    <a:pt x="2134" y="18320"/>
                  </a:lnTo>
                  <a:lnTo>
                    <a:pt x="0" y="30000"/>
                  </a:lnTo>
                  <a:lnTo>
                    <a:pt x="2134" y="41679"/>
                  </a:lnTo>
                  <a:lnTo>
                    <a:pt x="7956" y="51215"/>
                  </a:lnTo>
                  <a:lnTo>
                    <a:pt x="16590" y="57643"/>
                  </a:lnTo>
                  <a:lnTo>
                    <a:pt x="27162" y="60000"/>
                  </a:lnTo>
                  <a:lnTo>
                    <a:pt x="37726" y="57643"/>
                  </a:lnTo>
                  <a:lnTo>
                    <a:pt x="46357" y="51215"/>
                  </a:lnTo>
                  <a:lnTo>
                    <a:pt x="52177" y="41679"/>
                  </a:lnTo>
                  <a:lnTo>
                    <a:pt x="54312" y="30000"/>
                  </a:lnTo>
                  <a:lnTo>
                    <a:pt x="52177" y="18320"/>
                  </a:lnTo>
                  <a:lnTo>
                    <a:pt x="46357" y="8785"/>
                  </a:lnTo>
                  <a:lnTo>
                    <a:pt x="37726" y="2356"/>
                  </a:lnTo>
                  <a:lnTo>
                    <a:pt x="27162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35935" y="4042079"/>
              <a:ext cx="54305" cy="60007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2835943" y="4042083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49" y="0"/>
                  </a:moveTo>
                  <a:lnTo>
                    <a:pt x="16580" y="2356"/>
                  </a:lnTo>
                  <a:lnTo>
                    <a:pt x="7950" y="8785"/>
                  </a:lnTo>
                  <a:lnTo>
                    <a:pt x="2132" y="18320"/>
                  </a:lnTo>
                  <a:lnTo>
                    <a:pt x="0" y="30000"/>
                  </a:lnTo>
                  <a:lnTo>
                    <a:pt x="2132" y="41671"/>
                  </a:lnTo>
                  <a:lnTo>
                    <a:pt x="7950" y="51203"/>
                  </a:lnTo>
                  <a:lnTo>
                    <a:pt x="16580" y="57630"/>
                  </a:lnTo>
                  <a:lnTo>
                    <a:pt x="27149" y="59986"/>
                  </a:lnTo>
                  <a:lnTo>
                    <a:pt x="37712" y="57630"/>
                  </a:lnTo>
                  <a:lnTo>
                    <a:pt x="46339" y="51203"/>
                  </a:lnTo>
                  <a:lnTo>
                    <a:pt x="52155" y="41671"/>
                  </a:lnTo>
                  <a:lnTo>
                    <a:pt x="54287" y="30000"/>
                  </a:lnTo>
                  <a:lnTo>
                    <a:pt x="52155" y="18320"/>
                  </a:lnTo>
                  <a:lnTo>
                    <a:pt x="46339" y="8785"/>
                  </a:lnTo>
                  <a:lnTo>
                    <a:pt x="37712" y="2356"/>
                  </a:lnTo>
                  <a:lnTo>
                    <a:pt x="27149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" name="object 16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12668" y="3916336"/>
              <a:ext cx="54305" cy="60007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2912675" y="3916336"/>
              <a:ext cx="54610" cy="60325"/>
            </a:xfrm>
            <a:custGeom>
              <a:avLst/>
              <a:gdLst/>
              <a:ahLst/>
              <a:cxnLst/>
              <a:rect l="l" t="t" r="r" b="b"/>
              <a:pathLst>
                <a:path w="54610" h="60325">
                  <a:moveTo>
                    <a:pt x="27137" y="0"/>
                  </a:moveTo>
                  <a:lnTo>
                    <a:pt x="16575" y="2356"/>
                  </a:lnTo>
                  <a:lnTo>
                    <a:pt x="7948" y="8785"/>
                  </a:lnTo>
                  <a:lnTo>
                    <a:pt x="2132" y="18320"/>
                  </a:lnTo>
                  <a:lnTo>
                    <a:pt x="0" y="30000"/>
                  </a:lnTo>
                  <a:lnTo>
                    <a:pt x="2132" y="41679"/>
                  </a:lnTo>
                  <a:lnTo>
                    <a:pt x="7948" y="51215"/>
                  </a:lnTo>
                  <a:lnTo>
                    <a:pt x="16575" y="57643"/>
                  </a:lnTo>
                  <a:lnTo>
                    <a:pt x="27137" y="60000"/>
                  </a:lnTo>
                  <a:lnTo>
                    <a:pt x="37707" y="57643"/>
                  </a:lnTo>
                  <a:lnTo>
                    <a:pt x="46337" y="51215"/>
                  </a:lnTo>
                  <a:lnTo>
                    <a:pt x="52154" y="41679"/>
                  </a:lnTo>
                  <a:lnTo>
                    <a:pt x="54287" y="30000"/>
                  </a:lnTo>
                  <a:lnTo>
                    <a:pt x="52154" y="18320"/>
                  </a:lnTo>
                  <a:lnTo>
                    <a:pt x="46337" y="8785"/>
                  </a:lnTo>
                  <a:lnTo>
                    <a:pt x="37707" y="2356"/>
                  </a:lnTo>
                  <a:lnTo>
                    <a:pt x="27137" y="0"/>
                  </a:lnTo>
                  <a:close/>
                </a:path>
              </a:pathLst>
            </a:custGeom>
            <a:ln w="3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3051015" y="6143229"/>
              <a:ext cx="78740" cy="126364"/>
            </a:xfrm>
            <a:custGeom>
              <a:avLst/>
              <a:gdLst/>
              <a:ahLst/>
              <a:cxnLst/>
              <a:rect l="l" t="t" r="r" b="b"/>
              <a:pathLst>
                <a:path w="78739" h="126364">
                  <a:moveTo>
                    <a:pt x="78646" y="0"/>
                  </a:moveTo>
                  <a:lnTo>
                    <a:pt x="0" y="126286"/>
                  </a:lnTo>
                </a:path>
              </a:pathLst>
            </a:custGeom>
            <a:ln w="632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3130386" y="5873282"/>
              <a:ext cx="320675" cy="267335"/>
            </a:xfrm>
            <a:custGeom>
              <a:avLst/>
              <a:gdLst/>
              <a:ahLst/>
              <a:cxnLst/>
              <a:rect l="l" t="t" r="r" b="b"/>
              <a:pathLst>
                <a:path w="320675" h="267335">
                  <a:moveTo>
                    <a:pt x="0" y="266959"/>
                  </a:moveTo>
                  <a:lnTo>
                    <a:pt x="320220" y="0"/>
                  </a:lnTo>
                </a:path>
              </a:pathLst>
            </a:custGeom>
            <a:ln w="391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3051015" y="5873282"/>
              <a:ext cx="0" cy="396875"/>
            </a:xfrm>
            <a:custGeom>
              <a:avLst/>
              <a:gdLst/>
              <a:ahLst/>
              <a:cxnLst/>
              <a:rect l="l" t="t" r="r" b="b"/>
              <a:pathLst>
                <a:path h="396875">
                  <a:moveTo>
                    <a:pt x="0" y="396766"/>
                  </a:moveTo>
                  <a:lnTo>
                    <a:pt x="0" y="0"/>
                  </a:lnTo>
                </a:path>
              </a:pathLst>
            </a:custGeom>
            <a:ln w="98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3129903" y="5743462"/>
              <a:ext cx="0" cy="396875"/>
            </a:xfrm>
            <a:custGeom>
              <a:avLst/>
              <a:gdLst/>
              <a:ahLst/>
              <a:cxnLst/>
              <a:rect l="l" t="t" r="r" b="b"/>
              <a:pathLst>
                <a:path h="396875">
                  <a:moveTo>
                    <a:pt x="0" y="396779"/>
                  </a:moveTo>
                  <a:lnTo>
                    <a:pt x="0" y="0"/>
                  </a:lnTo>
                </a:path>
              </a:pathLst>
            </a:custGeom>
            <a:ln w="614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3448893" y="5744276"/>
              <a:ext cx="80645" cy="525780"/>
            </a:xfrm>
            <a:custGeom>
              <a:avLst/>
              <a:gdLst/>
              <a:ahLst/>
              <a:cxnLst/>
              <a:rect l="l" t="t" r="r" b="b"/>
              <a:pathLst>
                <a:path w="80645" h="525779">
                  <a:moveTo>
                    <a:pt x="80359" y="396779"/>
                  </a:moveTo>
                  <a:lnTo>
                    <a:pt x="80359" y="0"/>
                  </a:lnTo>
                </a:path>
                <a:path w="80645" h="525779">
                  <a:moveTo>
                    <a:pt x="0" y="525772"/>
                  </a:moveTo>
                  <a:lnTo>
                    <a:pt x="0" y="129006"/>
                  </a:lnTo>
                </a:path>
              </a:pathLst>
            </a:custGeom>
            <a:ln w="103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129662" y="5744276"/>
              <a:ext cx="317500" cy="525780"/>
            </a:xfrm>
            <a:custGeom>
              <a:avLst/>
              <a:gdLst/>
              <a:ahLst/>
              <a:cxnLst/>
              <a:rect l="l" t="t" r="r" b="b"/>
              <a:pathLst>
                <a:path w="317500" h="525779">
                  <a:moveTo>
                    <a:pt x="0" y="0"/>
                  </a:moveTo>
                  <a:lnTo>
                    <a:pt x="317264" y="525772"/>
                  </a:lnTo>
                </a:path>
              </a:pathLst>
            </a:custGeom>
            <a:ln w="379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051751" y="5744276"/>
              <a:ext cx="478790" cy="129539"/>
            </a:xfrm>
            <a:custGeom>
              <a:avLst/>
              <a:gdLst/>
              <a:ahLst/>
              <a:cxnLst/>
              <a:rect l="l" t="t" r="r" b="b"/>
              <a:pathLst>
                <a:path w="478789" h="129539">
                  <a:moveTo>
                    <a:pt x="78646" y="0"/>
                  </a:moveTo>
                  <a:lnTo>
                    <a:pt x="0" y="129006"/>
                  </a:lnTo>
                  <a:lnTo>
                    <a:pt x="399590" y="129006"/>
                  </a:lnTo>
                  <a:lnTo>
                    <a:pt x="478237" y="0"/>
                  </a:lnTo>
                  <a:lnTo>
                    <a:pt x="78646" y="0"/>
                  </a:lnTo>
                  <a:close/>
                </a:path>
              </a:pathLst>
            </a:custGeom>
            <a:ln w="107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130386" y="6140242"/>
              <a:ext cx="371475" cy="635"/>
            </a:xfrm>
            <a:custGeom>
              <a:avLst/>
              <a:gdLst/>
              <a:ahLst/>
              <a:cxnLst/>
              <a:rect l="l" t="t" r="r" b="b"/>
              <a:pathLst>
                <a:path w="371475" h="635">
                  <a:moveTo>
                    <a:pt x="0" y="0"/>
                  </a:moveTo>
                  <a:lnTo>
                    <a:pt x="370849" y="266"/>
                  </a:lnTo>
                </a:path>
              </a:pathLst>
            </a:custGeom>
            <a:ln w="679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062563" y="6140242"/>
              <a:ext cx="467995" cy="130810"/>
            </a:xfrm>
            <a:custGeom>
              <a:avLst/>
              <a:gdLst/>
              <a:ahLst/>
              <a:cxnLst/>
              <a:rect l="l" t="t" r="r" b="b"/>
              <a:pathLst>
                <a:path w="467995" h="130810">
                  <a:moveTo>
                    <a:pt x="0" y="129806"/>
                  </a:moveTo>
                  <a:lnTo>
                    <a:pt x="384109" y="128992"/>
                  </a:lnTo>
                </a:path>
                <a:path w="467995" h="130810">
                  <a:moveTo>
                    <a:pt x="386330" y="130619"/>
                  </a:moveTo>
                  <a:lnTo>
                    <a:pt x="467425" y="0"/>
                  </a:lnTo>
                </a:path>
              </a:pathLst>
            </a:custGeom>
            <a:ln w="103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56953" y="5979743"/>
              <a:ext cx="56527" cy="62458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3256958" y="5979741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61" y="2453"/>
                  </a:lnTo>
                  <a:lnTo>
                    <a:pt x="8278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6"/>
                  </a:lnTo>
                  <a:lnTo>
                    <a:pt x="8278" y="53312"/>
                  </a:lnTo>
                  <a:lnTo>
                    <a:pt x="17261" y="60003"/>
                  </a:lnTo>
                  <a:lnTo>
                    <a:pt x="28258" y="62456"/>
                  </a:lnTo>
                  <a:lnTo>
                    <a:pt x="39255" y="60003"/>
                  </a:lnTo>
                  <a:lnTo>
                    <a:pt x="48238" y="53312"/>
                  </a:lnTo>
                  <a:lnTo>
                    <a:pt x="54295" y="43386"/>
                  </a:lnTo>
                  <a:lnTo>
                    <a:pt x="56517" y="31228"/>
                  </a:lnTo>
                  <a:lnTo>
                    <a:pt x="54295" y="19069"/>
                  </a:lnTo>
                  <a:lnTo>
                    <a:pt x="48238" y="9143"/>
                  </a:lnTo>
                  <a:lnTo>
                    <a:pt x="39255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20288" y="5842863"/>
              <a:ext cx="56527" cy="62458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3020295" y="5842854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61" y="2455"/>
                  </a:lnTo>
                  <a:lnTo>
                    <a:pt x="8278" y="9150"/>
                  </a:lnTo>
                  <a:lnTo>
                    <a:pt x="2221" y="19080"/>
                  </a:lnTo>
                  <a:lnTo>
                    <a:pt x="0" y="31241"/>
                  </a:lnTo>
                  <a:lnTo>
                    <a:pt x="2221" y="43394"/>
                  </a:lnTo>
                  <a:lnTo>
                    <a:pt x="8278" y="53320"/>
                  </a:lnTo>
                  <a:lnTo>
                    <a:pt x="17261" y="60014"/>
                  </a:lnTo>
                  <a:lnTo>
                    <a:pt x="28258" y="62469"/>
                  </a:lnTo>
                  <a:lnTo>
                    <a:pt x="39260" y="60014"/>
                  </a:lnTo>
                  <a:lnTo>
                    <a:pt x="48242" y="53320"/>
                  </a:lnTo>
                  <a:lnTo>
                    <a:pt x="54297" y="43394"/>
                  </a:lnTo>
                  <a:lnTo>
                    <a:pt x="56517" y="31241"/>
                  </a:lnTo>
                  <a:lnTo>
                    <a:pt x="54297" y="19080"/>
                  </a:lnTo>
                  <a:lnTo>
                    <a:pt x="48242" y="9150"/>
                  </a:lnTo>
                  <a:lnTo>
                    <a:pt x="39260" y="2455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99180" y="5711418"/>
              <a:ext cx="56515" cy="62471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3099183" y="5711421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56" y="2453"/>
                  </a:lnTo>
                  <a:lnTo>
                    <a:pt x="8274" y="9143"/>
                  </a:lnTo>
                  <a:lnTo>
                    <a:pt x="2219" y="19069"/>
                  </a:lnTo>
                  <a:lnTo>
                    <a:pt x="0" y="31228"/>
                  </a:lnTo>
                  <a:lnTo>
                    <a:pt x="2219" y="43381"/>
                  </a:lnTo>
                  <a:lnTo>
                    <a:pt x="8274" y="53307"/>
                  </a:lnTo>
                  <a:lnTo>
                    <a:pt x="17256" y="60001"/>
                  </a:lnTo>
                  <a:lnTo>
                    <a:pt x="28258" y="62456"/>
                  </a:lnTo>
                  <a:lnTo>
                    <a:pt x="39260" y="60001"/>
                  </a:lnTo>
                  <a:lnTo>
                    <a:pt x="48242" y="53307"/>
                  </a:lnTo>
                  <a:lnTo>
                    <a:pt x="54297" y="43381"/>
                  </a:lnTo>
                  <a:lnTo>
                    <a:pt x="56517" y="31228"/>
                  </a:lnTo>
                  <a:lnTo>
                    <a:pt x="54297" y="19069"/>
                  </a:lnTo>
                  <a:lnTo>
                    <a:pt x="48242" y="9143"/>
                  </a:lnTo>
                  <a:lnTo>
                    <a:pt x="39260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01237" y="5711418"/>
              <a:ext cx="56515" cy="62471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3501235" y="5711421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61" y="2453"/>
                  </a:lnTo>
                  <a:lnTo>
                    <a:pt x="8278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1"/>
                  </a:lnTo>
                  <a:lnTo>
                    <a:pt x="8278" y="53307"/>
                  </a:lnTo>
                  <a:lnTo>
                    <a:pt x="17261" y="60001"/>
                  </a:lnTo>
                  <a:lnTo>
                    <a:pt x="28258" y="62456"/>
                  </a:lnTo>
                  <a:lnTo>
                    <a:pt x="39260" y="60001"/>
                  </a:lnTo>
                  <a:lnTo>
                    <a:pt x="48242" y="53307"/>
                  </a:lnTo>
                  <a:lnTo>
                    <a:pt x="54297" y="43381"/>
                  </a:lnTo>
                  <a:lnTo>
                    <a:pt x="56517" y="31228"/>
                  </a:lnTo>
                  <a:lnTo>
                    <a:pt x="54297" y="19069"/>
                  </a:lnTo>
                  <a:lnTo>
                    <a:pt x="48242" y="9143"/>
                  </a:lnTo>
                  <a:lnTo>
                    <a:pt x="39260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01237" y="6109550"/>
              <a:ext cx="56515" cy="62471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3501235" y="6109547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61" y="2454"/>
                  </a:lnTo>
                  <a:lnTo>
                    <a:pt x="8278" y="9148"/>
                  </a:lnTo>
                  <a:lnTo>
                    <a:pt x="2221" y="19075"/>
                  </a:lnTo>
                  <a:lnTo>
                    <a:pt x="0" y="31228"/>
                  </a:lnTo>
                  <a:lnTo>
                    <a:pt x="2221" y="43388"/>
                  </a:lnTo>
                  <a:lnTo>
                    <a:pt x="8278" y="53319"/>
                  </a:lnTo>
                  <a:lnTo>
                    <a:pt x="17261" y="60014"/>
                  </a:lnTo>
                  <a:lnTo>
                    <a:pt x="28258" y="62469"/>
                  </a:lnTo>
                  <a:lnTo>
                    <a:pt x="39260" y="60014"/>
                  </a:lnTo>
                  <a:lnTo>
                    <a:pt x="48242" y="53319"/>
                  </a:lnTo>
                  <a:lnTo>
                    <a:pt x="54297" y="43388"/>
                  </a:lnTo>
                  <a:lnTo>
                    <a:pt x="56517" y="31228"/>
                  </a:lnTo>
                  <a:lnTo>
                    <a:pt x="54297" y="19075"/>
                  </a:lnTo>
                  <a:lnTo>
                    <a:pt x="48242" y="9148"/>
                  </a:lnTo>
                  <a:lnTo>
                    <a:pt x="39260" y="2454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99180" y="6105207"/>
              <a:ext cx="56515" cy="62471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3099183" y="6105200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56" y="2455"/>
                  </a:lnTo>
                  <a:lnTo>
                    <a:pt x="8274" y="9150"/>
                  </a:lnTo>
                  <a:lnTo>
                    <a:pt x="2219" y="19080"/>
                  </a:lnTo>
                  <a:lnTo>
                    <a:pt x="0" y="31241"/>
                  </a:lnTo>
                  <a:lnTo>
                    <a:pt x="2219" y="43394"/>
                  </a:lnTo>
                  <a:lnTo>
                    <a:pt x="8274" y="53320"/>
                  </a:lnTo>
                  <a:lnTo>
                    <a:pt x="17256" y="60014"/>
                  </a:lnTo>
                  <a:lnTo>
                    <a:pt x="28258" y="62469"/>
                  </a:lnTo>
                  <a:lnTo>
                    <a:pt x="39260" y="60014"/>
                  </a:lnTo>
                  <a:lnTo>
                    <a:pt x="48242" y="53320"/>
                  </a:lnTo>
                  <a:lnTo>
                    <a:pt x="54297" y="43394"/>
                  </a:lnTo>
                  <a:lnTo>
                    <a:pt x="56517" y="31241"/>
                  </a:lnTo>
                  <a:lnTo>
                    <a:pt x="54297" y="19080"/>
                  </a:lnTo>
                  <a:lnTo>
                    <a:pt x="48242" y="9150"/>
                  </a:lnTo>
                  <a:lnTo>
                    <a:pt x="39260" y="2455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20288" y="6237464"/>
              <a:ext cx="56527" cy="62471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3020295" y="6237460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4">
                  <a:moveTo>
                    <a:pt x="28258" y="0"/>
                  </a:moveTo>
                  <a:lnTo>
                    <a:pt x="17261" y="2454"/>
                  </a:lnTo>
                  <a:lnTo>
                    <a:pt x="8278" y="9148"/>
                  </a:lnTo>
                  <a:lnTo>
                    <a:pt x="2221" y="19075"/>
                  </a:lnTo>
                  <a:lnTo>
                    <a:pt x="0" y="31228"/>
                  </a:lnTo>
                  <a:lnTo>
                    <a:pt x="2221" y="43388"/>
                  </a:lnTo>
                  <a:lnTo>
                    <a:pt x="8278" y="53319"/>
                  </a:lnTo>
                  <a:lnTo>
                    <a:pt x="17261" y="60014"/>
                  </a:lnTo>
                  <a:lnTo>
                    <a:pt x="28258" y="62469"/>
                  </a:lnTo>
                  <a:lnTo>
                    <a:pt x="39260" y="60014"/>
                  </a:lnTo>
                  <a:lnTo>
                    <a:pt x="48242" y="53319"/>
                  </a:lnTo>
                  <a:lnTo>
                    <a:pt x="54297" y="43388"/>
                  </a:lnTo>
                  <a:lnTo>
                    <a:pt x="56517" y="31228"/>
                  </a:lnTo>
                  <a:lnTo>
                    <a:pt x="54297" y="19075"/>
                  </a:lnTo>
                  <a:lnTo>
                    <a:pt x="48242" y="9148"/>
                  </a:lnTo>
                  <a:lnTo>
                    <a:pt x="39260" y="2454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" name="object 18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21126" y="6237464"/>
              <a:ext cx="56515" cy="62471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3421117" y="6237460"/>
              <a:ext cx="57150" cy="62865"/>
            </a:xfrm>
            <a:custGeom>
              <a:avLst/>
              <a:gdLst/>
              <a:ahLst/>
              <a:cxnLst/>
              <a:rect l="l" t="t" r="r" b="b"/>
              <a:pathLst>
                <a:path w="57150" h="62864">
                  <a:moveTo>
                    <a:pt x="28258" y="0"/>
                  </a:moveTo>
                  <a:lnTo>
                    <a:pt x="17261" y="2454"/>
                  </a:lnTo>
                  <a:lnTo>
                    <a:pt x="8278" y="9148"/>
                  </a:lnTo>
                  <a:lnTo>
                    <a:pt x="2221" y="19075"/>
                  </a:lnTo>
                  <a:lnTo>
                    <a:pt x="0" y="31228"/>
                  </a:lnTo>
                  <a:lnTo>
                    <a:pt x="2221" y="43388"/>
                  </a:lnTo>
                  <a:lnTo>
                    <a:pt x="8278" y="53319"/>
                  </a:lnTo>
                  <a:lnTo>
                    <a:pt x="17261" y="60014"/>
                  </a:lnTo>
                  <a:lnTo>
                    <a:pt x="28258" y="62469"/>
                  </a:lnTo>
                  <a:lnTo>
                    <a:pt x="39262" y="60014"/>
                  </a:lnTo>
                  <a:lnTo>
                    <a:pt x="48249" y="53319"/>
                  </a:lnTo>
                  <a:lnTo>
                    <a:pt x="54307" y="43388"/>
                  </a:lnTo>
                  <a:lnTo>
                    <a:pt x="56529" y="31228"/>
                  </a:lnTo>
                  <a:lnTo>
                    <a:pt x="54307" y="19075"/>
                  </a:lnTo>
                  <a:lnTo>
                    <a:pt x="48249" y="9148"/>
                  </a:lnTo>
                  <a:lnTo>
                    <a:pt x="39262" y="2454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19157" y="5840691"/>
              <a:ext cx="56515" cy="62458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3419150" y="5840694"/>
              <a:ext cx="57150" cy="62865"/>
            </a:xfrm>
            <a:custGeom>
              <a:avLst/>
              <a:gdLst/>
              <a:ahLst/>
              <a:cxnLst/>
              <a:rect l="l" t="t" r="r" b="b"/>
              <a:pathLst>
                <a:path w="57150" h="62864">
                  <a:moveTo>
                    <a:pt x="28270" y="0"/>
                  </a:moveTo>
                  <a:lnTo>
                    <a:pt x="17266" y="2453"/>
                  </a:lnTo>
                  <a:lnTo>
                    <a:pt x="8280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1"/>
                  </a:lnTo>
                  <a:lnTo>
                    <a:pt x="8280" y="53307"/>
                  </a:lnTo>
                  <a:lnTo>
                    <a:pt x="17266" y="60001"/>
                  </a:lnTo>
                  <a:lnTo>
                    <a:pt x="28270" y="62456"/>
                  </a:lnTo>
                  <a:lnTo>
                    <a:pt x="39267" y="60001"/>
                  </a:lnTo>
                  <a:lnTo>
                    <a:pt x="48250" y="53307"/>
                  </a:lnTo>
                  <a:lnTo>
                    <a:pt x="54307" y="43381"/>
                  </a:lnTo>
                  <a:lnTo>
                    <a:pt x="56529" y="31228"/>
                  </a:lnTo>
                  <a:lnTo>
                    <a:pt x="54307" y="19069"/>
                  </a:lnTo>
                  <a:lnTo>
                    <a:pt x="48250" y="9143"/>
                  </a:lnTo>
                  <a:lnTo>
                    <a:pt x="39267" y="2453"/>
                  </a:lnTo>
                  <a:lnTo>
                    <a:pt x="28270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293165" y="7838485"/>
              <a:ext cx="78740" cy="126364"/>
            </a:xfrm>
            <a:custGeom>
              <a:avLst/>
              <a:gdLst/>
              <a:ahLst/>
              <a:cxnLst/>
              <a:rect l="l" t="t" r="r" b="b"/>
              <a:pathLst>
                <a:path w="78739" h="126365">
                  <a:moveTo>
                    <a:pt x="78634" y="0"/>
                  </a:moveTo>
                  <a:lnTo>
                    <a:pt x="0" y="126286"/>
                  </a:lnTo>
                </a:path>
              </a:pathLst>
            </a:custGeom>
            <a:ln w="632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372548" y="7568538"/>
              <a:ext cx="320675" cy="267335"/>
            </a:xfrm>
            <a:custGeom>
              <a:avLst/>
              <a:gdLst/>
              <a:ahLst/>
              <a:cxnLst/>
              <a:rect l="l" t="t" r="r" b="b"/>
              <a:pathLst>
                <a:path w="320675" h="267334">
                  <a:moveTo>
                    <a:pt x="0" y="266959"/>
                  </a:moveTo>
                  <a:lnTo>
                    <a:pt x="320207" y="0"/>
                  </a:lnTo>
                </a:path>
              </a:pathLst>
            </a:custGeom>
            <a:ln w="391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293165" y="7568538"/>
              <a:ext cx="0" cy="396875"/>
            </a:xfrm>
            <a:custGeom>
              <a:avLst/>
              <a:gdLst/>
              <a:ahLst/>
              <a:cxnLst/>
              <a:rect l="l" t="t" r="r" b="b"/>
              <a:pathLst>
                <a:path h="396875">
                  <a:moveTo>
                    <a:pt x="0" y="396779"/>
                  </a:moveTo>
                  <a:lnTo>
                    <a:pt x="0" y="0"/>
                  </a:lnTo>
                </a:path>
              </a:pathLst>
            </a:custGeom>
            <a:ln w="98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372041" y="7438719"/>
              <a:ext cx="0" cy="396875"/>
            </a:xfrm>
            <a:custGeom>
              <a:avLst/>
              <a:gdLst/>
              <a:ahLst/>
              <a:cxnLst/>
              <a:rect l="l" t="t" r="r" b="b"/>
              <a:pathLst>
                <a:path h="396875">
                  <a:moveTo>
                    <a:pt x="0" y="396779"/>
                  </a:moveTo>
                  <a:lnTo>
                    <a:pt x="0" y="0"/>
                  </a:lnTo>
                </a:path>
              </a:pathLst>
            </a:custGeom>
            <a:ln w="614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691042" y="7439532"/>
              <a:ext cx="80645" cy="525780"/>
            </a:xfrm>
            <a:custGeom>
              <a:avLst/>
              <a:gdLst/>
              <a:ahLst/>
              <a:cxnLst/>
              <a:rect l="l" t="t" r="r" b="b"/>
              <a:pathLst>
                <a:path w="80645" h="525779">
                  <a:moveTo>
                    <a:pt x="80359" y="396779"/>
                  </a:moveTo>
                  <a:lnTo>
                    <a:pt x="80359" y="0"/>
                  </a:lnTo>
                </a:path>
                <a:path w="80645" h="525779">
                  <a:moveTo>
                    <a:pt x="0" y="525785"/>
                  </a:moveTo>
                  <a:lnTo>
                    <a:pt x="0" y="129006"/>
                  </a:lnTo>
                </a:path>
              </a:pathLst>
            </a:custGeom>
            <a:ln w="103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371800" y="7439532"/>
              <a:ext cx="317500" cy="525780"/>
            </a:xfrm>
            <a:custGeom>
              <a:avLst/>
              <a:gdLst/>
              <a:ahLst/>
              <a:cxnLst/>
              <a:rect l="l" t="t" r="r" b="b"/>
              <a:pathLst>
                <a:path w="317500" h="525779">
                  <a:moveTo>
                    <a:pt x="0" y="0"/>
                  </a:moveTo>
                  <a:lnTo>
                    <a:pt x="317275" y="525785"/>
                  </a:lnTo>
                </a:path>
              </a:pathLst>
            </a:custGeom>
            <a:ln w="379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3293901" y="7439532"/>
              <a:ext cx="478790" cy="129539"/>
            </a:xfrm>
            <a:custGeom>
              <a:avLst/>
              <a:gdLst/>
              <a:ahLst/>
              <a:cxnLst/>
              <a:rect l="l" t="t" r="r" b="b"/>
              <a:pathLst>
                <a:path w="478789" h="129540">
                  <a:moveTo>
                    <a:pt x="78646" y="0"/>
                  </a:moveTo>
                  <a:lnTo>
                    <a:pt x="0" y="129006"/>
                  </a:lnTo>
                  <a:lnTo>
                    <a:pt x="399590" y="129006"/>
                  </a:lnTo>
                  <a:lnTo>
                    <a:pt x="478236" y="0"/>
                  </a:lnTo>
                  <a:lnTo>
                    <a:pt x="78646" y="0"/>
                  </a:lnTo>
                  <a:close/>
                </a:path>
              </a:pathLst>
            </a:custGeom>
            <a:ln w="107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372548" y="7835498"/>
              <a:ext cx="370840" cy="635"/>
            </a:xfrm>
            <a:custGeom>
              <a:avLst/>
              <a:gdLst/>
              <a:ahLst/>
              <a:cxnLst/>
              <a:rect l="l" t="t" r="r" b="b"/>
              <a:pathLst>
                <a:path w="370839" h="634">
                  <a:moveTo>
                    <a:pt x="0" y="0"/>
                  </a:moveTo>
                  <a:lnTo>
                    <a:pt x="370836" y="266"/>
                  </a:lnTo>
                </a:path>
              </a:pathLst>
            </a:custGeom>
            <a:ln w="679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304712" y="7835498"/>
              <a:ext cx="467995" cy="130810"/>
            </a:xfrm>
            <a:custGeom>
              <a:avLst/>
              <a:gdLst/>
              <a:ahLst/>
              <a:cxnLst/>
              <a:rect l="l" t="t" r="r" b="b"/>
              <a:pathLst>
                <a:path w="467995" h="130809">
                  <a:moveTo>
                    <a:pt x="0" y="129819"/>
                  </a:moveTo>
                  <a:lnTo>
                    <a:pt x="384109" y="128992"/>
                  </a:lnTo>
                </a:path>
                <a:path w="467995" h="130809">
                  <a:moveTo>
                    <a:pt x="386329" y="130633"/>
                  </a:moveTo>
                  <a:lnTo>
                    <a:pt x="467425" y="0"/>
                  </a:lnTo>
                </a:path>
              </a:pathLst>
            </a:custGeom>
            <a:ln w="103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" name="object 2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99104" y="7674990"/>
              <a:ext cx="56527" cy="62471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3499108" y="7674996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5">
                  <a:moveTo>
                    <a:pt x="28258" y="0"/>
                  </a:moveTo>
                  <a:lnTo>
                    <a:pt x="17256" y="2453"/>
                  </a:lnTo>
                  <a:lnTo>
                    <a:pt x="8274" y="9143"/>
                  </a:lnTo>
                  <a:lnTo>
                    <a:pt x="2219" y="19069"/>
                  </a:lnTo>
                  <a:lnTo>
                    <a:pt x="0" y="31228"/>
                  </a:lnTo>
                  <a:lnTo>
                    <a:pt x="2219" y="43381"/>
                  </a:lnTo>
                  <a:lnTo>
                    <a:pt x="8274" y="53307"/>
                  </a:lnTo>
                  <a:lnTo>
                    <a:pt x="17256" y="60001"/>
                  </a:lnTo>
                  <a:lnTo>
                    <a:pt x="28258" y="62456"/>
                  </a:lnTo>
                  <a:lnTo>
                    <a:pt x="39260" y="60001"/>
                  </a:lnTo>
                  <a:lnTo>
                    <a:pt x="48242" y="53307"/>
                  </a:lnTo>
                  <a:lnTo>
                    <a:pt x="54297" y="43381"/>
                  </a:lnTo>
                  <a:lnTo>
                    <a:pt x="56517" y="31228"/>
                  </a:lnTo>
                  <a:lnTo>
                    <a:pt x="54297" y="19069"/>
                  </a:lnTo>
                  <a:lnTo>
                    <a:pt x="48242" y="9143"/>
                  </a:lnTo>
                  <a:lnTo>
                    <a:pt x="39260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62452" y="7538122"/>
              <a:ext cx="56515" cy="62458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3262445" y="7538110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5">
                  <a:moveTo>
                    <a:pt x="28258" y="0"/>
                  </a:moveTo>
                  <a:lnTo>
                    <a:pt x="17256" y="2455"/>
                  </a:lnTo>
                  <a:lnTo>
                    <a:pt x="8274" y="9150"/>
                  </a:lnTo>
                  <a:lnTo>
                    <a:pt x="2219" y="19080"/>
                  </a:lnTo>
                  <a:lnTo>
                    <a:pt x="0" y="31241"/>
                  </a:lnTo>
                  <a:lnTo>
                    <a:pt x="2219" y="43400"/>
                  </a:lnTo>
                  <a:lnTo>
                    <a:pt x="8274" y="53325"/>
                  </a:lnTo>
                  <a:lnTo>
                    <a:pt x="17256" y="60016"/>
                  </a:lnTo>
                  <a:lnTo>
                    <a:pt x="28258" y="62469"/>
                  </a:lnTo>
                  <a:lnTo>
                    <a:pt x="39260" y="60016"/>
                  </a:lnTo>
                  <a:lnTo>
                    <a:pt x="48242" y="53325"/>
                  </a:lnTo>
                  <a:lnTo>
                    <a:pt x="54297" y="43400"/>
                  </a:lnTo>
                  <a:lnTo>
                    <a:pt x="56517" y="31241"/>
                  </a:lnTo>
                  <a:lnTo>
                    <a:pt x="54297" y="19080"/>
                  </a:lnTo>
                  <a:lnTo>
                    <a:pt x="48242" y="9150"/>
                  </a:lnTo>
                  <a:lnTo>
                    <a:pt x="39260" y="2455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341331" y="7406677"/>
              <a:ext cx="56527" cy="62458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3341333" y="7406677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5">
                  <a:moveTo>
                    <a:pt x="28258" y="0"/>
                  </a:moveTo>
                  <a:lnTo>
                    <a:pt x="17261" y="2453"/>
                  </a:lnTo>
                  <a:lnTo>
                    <a:pt x="8278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6"/>
                  </a:lnTo>
                  <a:lnTo>
                    <a:pt x="8278" y="53312"/>
                  </a:lnTo>
                  <a:lnTo>
                    <a:pt x="17261" y="60003"/>
                  </a:lnTo>
                  <a:lnTo>
                    <a:pt x="28258" y="62456"/>
                  </a:lnTo>
                  <a:lnTo>
                    <a:pt x="39255" y="60003"/>
                  </a:lnTo>
                  <a:lnTo>
                    <a:pt x="48238" y="53312"/>
                  </a:lnTo>
                  <a:lnTo>
                    <a:pt x="54295" y="43386"/>
                  </a:lnTo>
                  <a:lnTo>
                    <a:pt x="56517" y="31228"/>
                  </a:lnTo>
                  <a:lnTo>
                    <a:pt x="54295" y="19069"/>
                  </a:lnTo>
                  <a:lnTo>
                    <a:pt x="48238" y="9143"/>
                  </a:lnTo>
                  <a:lnTo>
                    <a:pt x="39255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3388" y="7406677"/>
              <a:ext cx="56515" cy="62458"/>
            </a:xfrm>
            <a:prstGeom prst="rect">
              <a:avLst/>
            </a:prstGeom>
          </p:spPr>
        </p:pic>
        <p:sp>
          <p:nvSpPr>
            <p:cNvPr id="209" name="object 209"/>
            <p:cNvSpPr/>
            <p:nvPr/>
          </p:nvSpPr>
          <p:spPr>
            <a:xfrm>
              <a:off x="3743384" y="7406677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5">
                  <a:moveTo>
                    <a:pt x="28258" y="0"/>
                  </a:moveTo>
                  <a:lnTo>
                    <a:pt x="17261" y="2453"/>
                  </a:lnTo>
                  <a:lnTo>
                    <a:pt x="8278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6"/>
                  </a:lnTo>
                  <a:lnTo>
                    <a:pt x="8278" y="53312"/>
                  </a:lnTo>
                  <a:lnTo>
                    <a:pt x="17261" y="60003"/>
                  </a:lnTo>
                  <a:lnTo>
                    <a:pt x="28258" y="62456"/>
                  </a:lnTo>
                  <a:lnTo>
                    <a:pt x="39260" y="60003"/>
                  </a:lnTo>
                  <a:lnTo>
                    <a:pt x="48242" y="53312"/>
                  </a:lnTo>
                  <a:lnTo>
                    <a:pt x="54297" y="43386"/>
                  </a:lnTo>
                  <a:lnTo>
                    <a:pt x="56517" y="31228"/>
                  </a:lnTo>
                  <a:lnTo>
                    <a:pt x="54297" y="19069"/>
                  </a:lnTo>
                  <a:lnTo>
                    <a:pt x="48242" y="9143"/>
                  </a:lnTo>
                  <a:lnTo>
                    <a:pt x="39260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2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3388" y="7804809"/>
              <a:ext cx="56515" cy="62458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3743384" y="7804803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5">
                  <a:moveTo>
                    <a:pt x="28258" y="0"/>
                  </a:moveTo>
                  <a:lnTo>
                    <a:pt x="17261" y="2455"/>
                  </a:lnTo>
                  <a:lnTo>
                    <a:pt x="8278" y="9150"/>
                  </a:lnTo>
                  <a:lnTo>
                    <a:pt x="2221" y="19080"/>
                  </a:lnTo>
                  <a:lnTo>
                    <a:pt x="0" y="31241"/>
                  </a:lnTo>
                  <a:lnTo>
                    <a:pt x="2221" y="43394"/>
                  </a:lnTo>
                  <a:lnTo>
                    <a:pt x="8278" y="53320"/>
                  </a:lnTo>
                  <a:lnTo>
                    <a:pt x="17261" y="60014"/>
                  </a:lnTo>
                  <a:lnTo>
                    <a:pt x="28258" y="62469"/>
                  </a:lnTo>
                  <a:lnTo>
                    <a:pt x="39260" y="60014"/>
                  </a:lnTo>
                  <a:lnTo>
                    <a:pt x="48242" y="53320"/>
                  </a:lnTo>
                  <a:lnTo>
                    <a:pt x="54297" y="43394"/>
                  </a:lnTo>
                  <a:lnTo>
                    <a:pt x="56517" y="31241"/>
                  </a:lnTo>
                  <a:lnTo>
                    <a:pt x="54297" y="19080"/>
                  </a:lnTo>
                  <a:lnTo>
                    <a:pt x="48242" y="9150"/>
                  </a:lnTo>
                  <a:lnTo>
                    <a:pt x="39260" y="2455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" name="object 2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341331" y="7800466"/>
              <a:ext cx="56527" cy="62458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3341333" y="7800456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5">
                  <a:moveTo>
                    <a:pt x="28258" y="0"/>
                  </a:moveTo>
                  <a:lnTo>
                    <a:pt x="17261" y="2455"/>
                  </a:lnTo>
                  <a:lnTo>
                    <a:pt x="8278" y="9150"/>
                  </a:lnTo>
                  <a:lnTo>
                    <a:pt x="2221" y="19080"/>
                  </a:lnTo>
                  <a:lnTo>
                    <a:pt x="0" y="31241"/>
                  </a:lnTo>
                  <a:lnTo>
                    <a:pt x="2221" y="43394"/>
                  </a:lnTo>
                  <a:lnTo>
                    <a:pt x="8278" y="53320"/>
                  </a:lnTo>
                  <a:lnTo>
                    <a:pt x="17261" y="60014"/>
                  </a:lnTo>
                  <a:lnTo>
                    <a:pt x="28258" y="62469"/>
                  </a:lnTo>
                  <a:lnTo>
                    <a:pt x="39255" y="60014"/>
                  </a:lnTo>
                  <a:lnTo>
                    <a:pt x="48238" y="53320"/>
                  </a:lnTo>
                  <a:lnTo>
                    <a:pt x="54295" y="43394"/>
                  </a:lnTo>
                  <a:lnTo>
                    <a:pt x="56517" y="31241"/>
                  </a:lnTo>
                  <a:lnTo>
                    <a:pt x="54295" y="19080"/>
                  </a:lnTo>
                  <a:lnTo>
                    <a:pt x="48238" y="9150"/>
                  </a:lnTo>
                  <a:lnTo>
                    <a:pt x="39255" y="2455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" name="object 2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62452" y="7932724"/>
              <a:ext cx="56515" cy="62458"/>
            </a:xfrm>
            <a:prstGeom prst="rect">
              <a:avLst/>
            </a:prstGeom>
          </p:spPr>
        </p:pic>
        <p:sp>
          <p:nvSpPr>
            <p:cNvPr id="215" name="object 215"/>
            <p:cNvSpPr/>
            <p:nvPr/>
          </p:nvSpPr>
          <p:spPr>
            <a:xfrm>
              <a:off x="3262445" y="7932730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5">
                  <a:moveTo>
                    <a:pt x="28258" y="0"/>
                  </a:moveTo>
                  <a:lnTo>
                    <a:pt x="17256" y="2453"/>
                  </a:lnTo>
                  <a:lnTo>
                    <a:pt x="8274" y="9143"/>
                  </a:lnTo>
                  <a:lnTo>
                    <a:pt x="2219" y="19069"/>
                  </a:lnTo>
                  <a:lnTo>
                    <a:pt x="0" y="31228"/>
                  </a:lnTo>
                  <a:lnTo>
                    <a:pt x="2219" y="43381"/>
                  </a:lnTo>
                  <a:lnTo>
                    <a:pt x="8274" y="53307"/>
                  </a:lnTo>
                  <a:lnTo>
                    <a:pt x="17256" y="60001"/>
                  </a:lnTo>
                  <a:lnTo>
                    <a:pt x="28258" y="62456"/>
                  </a:lnTo>
                  <a:lnTo>
                    <a:pt x="39260" y="60001"/>
                  </a:lnTo>
                  <a:lnTo>
                    <a:pt x="48242" y="53307"/>
                  </a:lnTo>
                  <a:lnTo>
                    <a:pt x="54297" y="43381"/>
                  </a:lnTo>
                  <a:lnTo>
                    <a:pt x="56517" y="31228"/>
                  </a:lnTo>
                  <a:lnTo>
                    <a:pt x="54297" y="19069"/>
                  </a:lnTo>
                  <a:lnTo>
                    <a:pt x="48242" y="9143"/>
                  </a:lnTo>
                  <a:lnTo>
                    <a:pt x="39260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663264" y="7932724"/>
              <a:ext cx="56527" cy="62458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3663266" y="7932730"/>
              <a:ext cx="56515" cy="62865"/>
            </a:xfrm>
            <a:custGeom>
              <a:avLst/>
              <a:gdLst/>
              <a:ahLst/>
              <a:cxnLst/>
              <a:rect l="l" t="t" r="r" b="b"/>
              <a:pathLst>
                <a:path w="56514" h="62865">
                  <a:moveTo>
                    <a:pt x="28270" y="0"/>
                  </a:moveTo>
                  <a:lnTo>
                    <a:pt x="17266" y="2453"/>
                  </a:lnTo>
                  <a:lnTo>
                    <a:pt x="8280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1"/>
                  </a:lnTo>
                  <a:lnTo>
                    <a:pt x="8280" y="53307"/>
                  </a:lnTo>
                  <a:lnTo>
                    <a:pt x="17266" y="60001"/>
                  </a:lnTo>
                  <a:lnTo>
                    <a:pt x="28270" y="62456"/>
                  </a:lnTo>
                  <a:lnTo>
                    <a:pt x="39266" y="60001"/>
                  </a:lnTo>
                  <a:lnTo>
                    <a:pt x="48244" y="53307"/>
                  </a:lnTo>
                  <a:lnTo>
                    <a:pt x="54297" y="43381"/>
                  </a:lnTo>
                  <a:lnTo>
                    <a:pt x="56517" y="31228"/>
                  </a:lnTo>
                  <a:lnTo>
                    <a:pt x="54297" y="19069"/>
                  </a:lnTo>
                  <a:lnTo>
                    <a:pt x="48244" y="9143"/>
                  </a:lnTo>
                  <a:lnTo>
                    <a:pt x="39266" y="2453"/>
                  </a:lnTo>
                  <a:lnTo>
                    <a:pt x="28270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661308" y="7535951"/>
              <a:ext cx="56515" cy="62458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3661299" y="7535950"/>
              <a:ext cx="57150" cy="62865"/>
            </a:xfrm>
            <a:custGeom>
              <a:avLst/>
              <a:gdLst/>
              <a:ahLst/>
              <a:cxnLst/>
              <a:rect l="l" t="t" r="r" b="b"/>
              <a:pathLst>
                <a:path w="57150" h="62865">
                  <a:moveTo>
                    <a:pt x="28258" y="0"/>
                  </a:moveTo>
                  <a:lnTo>
                    <a:pt x="17261" y="2453"/>
                  </a:lnTo>
                  <a:lnTo>
                    <a:pt x="8278" y="9143"/>
                  </a:lnTo>
                  <a:lnTo>
                    <a:pt x="2221" y="19069"/>
                  </a:lnTo>
                  <a:lnTo>
                    <a:pt x="0" y="31228"/>
                  </a:lnTo>
                  <a:lnTo>
                    <a:pt x="2221" y="43386"/>
                  </a:lnTo>
                  <a:lnTo>
                    <a:pt x="8278" y="53312"/>
                  </a:lnTo>
                  <a:lnTo>
                    <a:pt x="17261" y="60003"/>
                  </a:lnTo>
                  <a:lnTo>
                    <a:pt x="28258" y="62456"/>
                  </a:lnTo>
                  <a:lnTo>
                    <a:pt x="39262" y="60003"/>
                  </a:lnTo>
                  <a:lnTo>
                    <a:pt x="48248" y="53312"/>
                  </a:lnTo>
                  <a:lnTo>
                    <a:pt x="54307" y="43386"/>
                  </a:lnTo>
                  <a:lnTo>
                    <a:pt x="56529" y="31228"/>
                  </a:lnTo>
                  <a:lnTo>
                    <a:pt x="54307" y="19069"/>
                  </a:lnTo>
                  <a:lnTo>
                    <a:pt x="48248" y="9143"/>
                  </a:lnTo>
                  <a:lnTo>
                    <a:pt x="39262" y="2453"/>
                  </a:lnTo>
                  <a:lnTo>
                    <a:pt x="28258" y="0"/>
                  </a:lnTo>
                  <a:close/>
                </a:path>
              </a:pathLst>
            </a:custGeom>
            <a:ln w="3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0" name="object 220"/>
          <p:cNvSpPr txBox="1"/>
          <p:nvPr/>
        </p:nvSpPr>
        <p:spPr>
          <a:xfrm>
            <a:off x="2643200" y="2400323"/>
            <a:ext cx="35750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-15" dirty="0">
                <a:latin typeface="Arial MT"/>
                <a:cs typeface="Arial MT"/>
              </a:rPr>
              <a:t>2</a:t>
            </a:r>
            <a:r>
              <a:rPr sz="950" spc="-35" dirty="0">
                <a:latin typeface="Arial MT"/>
                <a:cs typeface="Arial MT"/>
              </a:rPr>
              <a:t>,</a:t>
            </a:r>
            <a:r>
              <a:rPr sz="950" spc="-15" dirty="0">
                <a:latin typeface="Arial MT"/>
                <a:cs typeface="Arial MT"/>
              </a:rPr>
              <a:t>9</a:t>
            </a:r>
            <a:r>
              <a:rPr sz="950" spc="-35" dirty="0">
                <a:latin typeface="Arial MT"/>
                <a:cs typeface="Arial MT"/>
              </a:rPr>
              <a:t>3</a:t>
            </a:r>
            <a:r>
              <a:rPr sz="950" spc="-10" dirty="0">
                <a:latin typeface="Arial MT"/>
                <a:cs typeface="Arial MT"/>
              </a:rPr>
              <a:t> </a:t>
            </a:r>
            <a:r>
              <a:rPr sz="950" spc="-40" dirty="0">
                <a:latin typeface="Arial MT"/>
                <a:cs typeface="Arial MT"/>
              </a:rPr>
              <a:t>Å</a:t>
            </a:r>
            <a:endParaRPr sz="950">
              <a:latin typeface="Arial MT"/>
              <a:cs typeface="Arial MT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132124" y="2288804"/>
            <a:ext cx="35750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-15" dirty="0">
                <a:latin typeface="Arial MT"/>
                <a:cs typeface="Arial MT"/>
              </a:rPr>
              <a:t>2</a:t>
            </a:r>
            <a:r>
              <a:rPr sz="950" spc="-35" dirty="0">
                <a:latin typeface="Arial MT"/>
                <a:cs typeface="Arial MT"/>
              </a:rPr>
              <a:t>,</a:t>
            </a:r>
            <a:r>
              <a:rPr sz="950" spc="-15" dirty="0">
                <a:latin typeface="Arial MT"/>
                <a:cs typeface="Arial MT"/>
              </a:rPr>
              <a:t>9</a:t>
            </a:r>
            <a:r>
              <a:rPr sz="950" spc="-35" dirty="0">
                <a:latin typeface="Arial MT"/>
                <a:cs typeface="Arial MT"/>
              </a:rPr>
              <a:t>3</a:t>
            </a:r>
            <a:r>
              <a:rPr sz="950" spc="-10" dirty="0">
                <a:latin typeface="Arial MT"/>
                <a:cs typeface="Arial MT"/>
              </a:rPr>
              <a:t> </a:t>
            </a:r>
            <a:r>
              <a:rPr sz="950" spc="-40" dirty="0">
                <a:latin typeface="Arial MT"/>
                <a:cs typeface="Arial MT"/>
              </a:rPr>
              <a:t>Å</a:t>
            </a:r>
            <a:endParaRPr sz="950">
              <a:latin typeface="Arial MT"/>
              <a:cs typeface="Arial MT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2421954" y="2008841"/>
            <a:ext cx="157480" cy="391160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900" spc="45" dirty="0">
                <a:latin typeface="Arial MT"/>
                <a:cs typeface="Arial MT"/>
              </a:rPr>
              <a:t>2,93</a:t>
            </a:r>
            <a:r>
              <a:rPr sz="900" spc="-40" dirty="0">
                <a:latin typeface="Arial MT"/>
                <a:cs typeface="Arial MT"/>
              </a:rPr>
              <a:t> </a:t>
            </a:r>
            <a:r>
              <a:rPr sz="900" spc="50" dirty="0">
                <a:latin typeface="Arial MT"/>
                <a:cs typeface="Arial MT"/>
              </a:rPr>
              <a:t>Å</a:t>
            </a:r>
            <a:endParaRPr sz="900">
              <a:latin typeface="Arial MT"/>
              <a:cs typeface="Arial MT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2684945" y="4289779"/>
            <a:ext cx="35750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-15" dirty="0">
                <a:latin typeface="Arial MT"/>
                <a:cs typeface="Arial MT"/>
              </a:rPr>
              <a:t>3</a:t>
            </a:r>
            <a:r>
              <a:rPr sz="950" spc="-35" dirty="0">
                <a:latin typeface="Arial MT"/>
                <a:cs typeface="Arial MT"/>
              </a:rPr>
              <a:t>,</a:t>
            </a:r>
            <a:r>
              <a:rPr sz="950" spc="-15" dirty="0">
                <a:latin typeface="Arial MT"/>
                <a:cs typeface="Arial MT"/>
              </a:rPr>
              <a:t>6</a:t>
            </a:r>
            <a:r>
              <a:rPr sz="950" spc="-35" dirty="0">
                <a:latin typeface="Arial MT"/>
                <a:cs typeface="Arial MT"/>
              </a:rPr>
              <a:t>4</a:t>
            </a:r>
            <a:r>
              <a:rPr sz="950" spc="-10" dirty="0">
                <a:latin typeface="Arial MT"/>
                <a:cs typeface="Arial MT"/>
              </a:rPr>
              <a:t> </a:t>
            </a:r>
            <a:r>
              <a:rPr sz="950" spc="-40" dirty="0">
                <a:latin typeface="Arial MT"/>
                <a:cs typeface="Arial MT"/>
              </a:rPr>
              <a:t>Å</a:t>
            </a:r>
            <a:endParaRPr sz="950">
              <a:latin typeface="Arial MT"/>
              <a:cs typeface="Arial MT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2499462" y="3858922"/>
            <a:ext cx="157480" cy="391160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900" spc="45" dirty="0">
                <a:latin typeface="Arial MT"/>
                <a:cs typeface="Arial MT"/>
              </a:rPr>
              <a:t>3,64</a:t>
            </a:r>
            <a:r>
              <a:rPr sz="900" spc="-40" dirty="0">
                <a:latin typeface="Arial MT"/>
                <a:cs typeface="Arial MT"/>
              </a:rPr>
              <a:t> </a:t>
            </a:r>
            <a:r>
              <a:rPr sz="900" spc="50" dirty="0">
                <a:latin typeface="Arial MT"/>
                <a:cs typeface="Arial MT"/>
              </a:rPr>
              <a:t>Å</a:t>
            </a:r>
            <a:endParaRPr sz="900">
              <a:latin typeface="Arial MT"/>
              <a:cs typeface="Arial MT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3102317" y="4125771"/>
            <a:ext cx="35750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-15" dirty="0">
                <a:latin typeface="Arial MT"/>
                <a:cs typeface="Arial MT"/>
              </a:rPr>
              <a:t>3</a:t>
            </a:r>
            <a:r>
              <a:rPr sz="950" spc="-35" dirty="0">
                <a:latin typeface="Arial MT"/>
                <a:cs typeface="Arial MT"/>
              </a:rPr>
              <a:t>,</a:t>
            </a:r>
            <a:r>
              <a:rPr sz="950" spc="-15" dirty="0">
                <a:latin typeface="Arial MT"/>
                <a:cs typeface="Arial MT"/>
              </a:rPr>
              <a:t>6</a:t>
            </a:r>
            <a:r>
              <a:rPr sz="950" spc="-35" dirty="0">
                <a:latin typeface="Arial MT"/>
                <a:cs typeface="Arial MT"/>
              </a:rPr>
              <a:t>4</a:t>
            </a:r>
            <a:r>
              <a:rPr sz="950" spc="-10" dirty="0">
                <a:latin typeface="Arial MT"/>
                <a:cs typeface="Arial MT"/>
              </a:rPr>
              <a:t> </a:t>
            </a:r>
            <a:r>
              <a:rPr sz="950" spc="-40" dirty="0">
                <a:latin typeface="Arial MT"/>
                <a:cs typeface="Arial MT"/>
              </a:rPr>
              <a:t>Å</a:t>
            </a:r>
            <a:endParaRPr sz="950">
              <a:latin typeface="Arial MT"/>
              <a:cs typeface="Arial MT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2557398" y="6198909"/>
            <a:ext cx="85661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  <a:tabLst>
                <a:tab pos="551180" algn="l"/>
              </a:tabLst>
            </a:pPr>
            <a:r>
              <a:rPr sz="2250" i="1" spc="-172" baseline="1851" dirty="0">
                <a:latin typeface="Arial"/>
                <a:cs typeface="Arial"/>
              </a:rPr>
              <a:t>А</a:t>
            </a:r>
            <a:r>
              <a:rPr sz="1425" spc="-52" baseline="-11695" dirty="0">
                <a:latin typeface="Arial MT"/>
                <a:cs typeface="Arial MT"/>
              </a:rPr>
              <a:t>2</a:t>
            </a:r>
            <a:r>
              <a:rPr sz="1425" baseline="-11695" dirty="0">
                <a:latin typeface="Arial MT"/>
                <a:cs typeface="Arial MT"/>
              </a:rPr>
              <a:t>	</a:t>
            </a:r>
            <a:r>
              <a:rPr sz="950" spc="-15" dirty="0">
                <a:latin typeface="Arial MT"/>
                <a:cs typeface="Arial MT"/>
              </a:rPr>
              <a:t>2</a:t>
            </a:r>
            <a:r>
              <a:rPr sz="950" spc="-35" dirty="0">
                <a:latin typeface="Arial MT"/>
                <a:cs typeface="Arial MT"/>
              </a:rPr>
              <a:t>,9</a:t>
            </a:r>
            <a:r>
              <a:rPr sz="950" spc="-10" dirty="0">
                <a:latin typeface="Arial MT"/>
                <a:cs typeface="Arial MT"/>
              </a:rPr>
              <a:t> </a:t>
            </a:r>
            <a:r>
              <a:rPr sz="950" spc="-40" dirty="0">
                <a:latin typeface="Arial MT"/>
                <a:cs typeface="Arial MT"/>
              </a:rPr>
              <a:t>Å</a:t>
            </a:r>
            <a:endParaRPr sz="950">
              <a:latin typeface="Arial MT"/>
              <a:cs typeface="Arial MT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483902" y="6146430"/>
            <a:ext cx="1189355" cy="332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ts val="865"/>
              </a:lnSpc>
              <a:spcBef>
                <a:spcPts val="130"/>
              </a:spcBef>
            </a:pPr>
            <a:r>
              <a:rPr sz="950" spc="-15" dirty="0">
                <a:latin typeface="Arial MT"/>
                <a:cs typeface="Arial MT"/>
              </a:rPr>
              <a:t>2</a:t>
            </a:r>
            <a:r>
              <a:rPr sz="950" spc="-35" dirty="0">
                <a:latin typeface="Arial MT"/>
                <a:cs typeface="Arial MT"/>
              </a:rPr>
              <a:t>,9</a:t>
            </a:r>
            <a:r>
              <a:rPr sz="950" spc="-10" dirty="0">
                <a:latin typeface="Arial MT"/>
                <a:cs typeface="Arial MT"/>
              </a:rPr>
              <a:t> </a:t>
            </a:r>
            <a:r>
              <a:rPr sz="950" spc="-40" dirty="0">
                <a:latin typeface="Arial MT"/>
                <a:cs typeface="Arial MT"/>
              </a:rPr>
              <a:t>Å</a:t>
            </a:r>
            <a:endParaRPr sz="950">
              <a:latin typeface="Arial MT"/>
              <a:cs typeface="Arial MT"/>
            </a:endParaRPr>
          </a:p>
          <a:p>
            <a:pPr marL="334645">
              <a:lnSpc>
                <a:spcPts val="1525"/>
              </a:lnSpc>
              <a:tabLst>
                <a:tab pos="1031875" algn="l"/>
              </a:tabLst>
            </a:pPr>
            <a:r>
              <a:rPr sz="1500" spc="-90" dirty="0">
                <a:latin typeface="Arial MT"/>
                <a:cs typeface="Arial MT"/>
              </a:rPr>
              <a:t>76</a:t>
            </a:r>
            <a:r>
              <a:rPr sz="1500" spc="-80" dirty="0">
                <a:latin typeface="Arial MT"/>
                <a:cs typeface="Arial MT"/>
              </a:rPr>
              <a:t>8</a:t>
            </a:r>
            <a:r>
              <a:rPr sz="1500" spc="-50" dirty="0">
                <a:latin typeface="Arial MT"/>
                <a:cs typeface="Arial MT"/>
              </a:rPr>
              <a:t> </a:t>
            </a:r>
            <a:r>
              <a:rPr sz="1500" spc="-90" dirty="0">
                <a:latin typeface="Symbol"/>
                <a:cs typeface="Symbol"/>
              </a:rPr>
              <a:t></a:t>
            </a:r>
            <a:r>
              <a:rPr sz="1500" spc="95" dirty="0">
                <a:latin typeface="Trebuchet MS"/>
                <a:cs typeface="Trebuchet MS"/>
              </a:rPr>
              <a:t>С</a:t>
            </a:r>
            <a:r>
              <a:rPr sz="1500" dirty="0">
                <a:latin typeface="Trebuchet MS"/>
                <a:cs typeface="Trebuchet MS"/>
              </a:rPr>
              <a:t>	</a:t>
            </a:r>
            <a:r>
              <a:rPr sz="1500" i="1" spc="-120" dirty="0">
                <a:latin typeface="Arial"/>
                <a:cs typeface="Arial"/>
              </a:rPr>
              <a:t>M</a:t>
            </a:r>
            <a:endParaRPr sz="1500">
              <a:latin typeface="Arial"/>
              <a:cs typeface="Arial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2869146" y="5905828"/>
            <a:ext cx="157480" cy="318770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900" spc="35" dirty="0">
                <a:latin typeface="Arial MT"/>
                <a:cs typeface="Arial MT"/>
              </a:rPr>
              <a:t>2,9</a:t>
            </a:r>
            <a:r>
              <a:rPr sz="900" spc="-30" dirty="0">
                <a:latin typeface="Arial MT"/>
                <a:cs typeface="Arial MT"/>
              </a:rPr>
              <a:t> </a:t>
            </a:r>
            <a:r>
              <a:rPr sz="900" spc="50" dirty="0">
                <a:latin typeface="Arial MT"/>
                <a:cs typeface="Arial MT"/>
              </a:rPr>
              <a:t>Å</a:t>
            </a:r>
            <a:endParaRPr sz="900">
              <a:latin typeface="Arial MT"/>
              <a:cs typeface="Arial MT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3311004" y="7957145"/>
            <a:ext cx="35750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-15" dirty="0">
                <a:latin typeface="Arial MT"/>
                <a:cs typeface="Arial MT"/>
              </a:rPr>
              <a:t>2</a:t>
            </a:r>
            <a:r>
              <a:rPr sz="950" spc="-35" dirty="0">
                <a:latin typeface="Arial MT"/>
                <a:cs typeface="Arial MT"/>
              </a:rPr>
              <a:t>,</a:t>
            </a:r>
            <a:r>
              <a:rPr sz="950" spc="-15" dirty="0">
                <a:latin typeface="Arial MT"/>
                <a:cs typeface="Arial MT"/>
              </a:rPr>
              <a:t>8</a:t>
            </a:r>
            <a:r>
              <a:rPr sz="950" spc="-35" dirty="0">
                <a:latin typeface="Arial MT"/>
                <a:cs typeface="Arial MT"/>
              </a:rPr>
              <a:t>8</a:t>
            </a:r>
            <a:r>
              <a:rPr sz="950" spc="-10" dirty="0">
                <a:latin typeface="Arial MT"/>
                <a:cs typeface="Arial MT"/>
              </a:rPr>
              <a:t> </a:t>
            </a:r>
            <a:r>
              <a:rPr sz="950" spc="-40" dirty="0">
                <a:latin typeface="Arial MT"/>
                <a:cs typeface="Arial MT"/>
              </a:rPr>
              <a:t>Å</a:t>
            </a:r>
            <a:endParaRPr sz="950">
              <a:latin typeface="Arial MT"/>
              <a:cs typeface="Arial MT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3107639" y="7572229"/>
            <a:ext cx="157480" cy="391160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900" spc="45" dirty="0">
                <a:latin typeface="Arial MT"/>
                <a:cs typeface="Arial MT"/>
              </a:rPr>
              <a:t>2,88</a:t>
            </a:r>
            <a:r>
              <a:rPr sz="900" spc="-40" dirty="0">
                <a:latin typeface="Arial MT"/>
                <a:cs typeface="Arial MT"/>
              </a:rPr>
              <a:t> </a:t>
            </a:r>
            <a:r>
              <a:rPr sz="900" spc="50" dirty="0">
                <a:latin typeface="Arial MT"/>
                <a:cs typeface="Arial MT"/>
              </a:rPr>
              <a:t>Å</a:t>
            </a:r>
            <a:endParaRPr sz="900">
              <a:latin typeface="Arial MT"/>
              <a:cs typeface="Arial MT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3734333" y="7839061"/>
            <a:ext cx="35750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-15" dirty="0">
                <a:latin typeface="Arial MT"/>
                <a:cs typeface="Arial MT"/>
              </a:rPr>
              <a:t>2</a:t>
            </a:r>
            <a:r>
              <a:rPr sz="950" spc="-35" dirty="0">
                <a:latin typeface="Arial MT"/>
                <a:cs typeface="Arial MT"/>
              </a:rPr>
              <a:t>,</a:t>
            </a:r>
            <a:r>
              <a:rPr sz="950" spc="-15" dirty="0">
                <a:latin typeface="Arial MT"/>
                <a:cs typeface="Arial MT"/>
              </a:rPr>
              <a:t>8</a:t>
            </a:r>
            <a:r>
              <a:rPr sz="950" spc="-35" dirty="0">
                <a:latin typeface="Arial MT"/>
                <a:cs typeface="Arial MT"/>
              </a:rPr>
              <a:t>8</a:t>
            </a:r>
            <a:r>
              <a:rPr sz="950" spc="-10" dirty="0">
                <a:latin typeface="Arial MT"/>
                <a:cs typeface="Arial MT"/>
              </a:rPr>
              <a:t> </a:t>
            </a:r>
            <a:r>
              <a:rPr sz="950" spc="-40" dirty="0">
                <a:latin typeface="Arial MT"/>
                <a:cs typeface="Arial MT"/>
              </a:rPr>
              <a:t>Å</a:t>
            </a:r>
            <a:endParaRPr sz="950">
              <a:latin typeface="Arial MT"/>
              <a:cs typeface="Arial MT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3358692" y="7176440"/>
            <a:ext cx="39814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105" dirty="0">
                <a:latin typeface="Symbol"/>
                <a:cs typeface="Symbol"/>
              </a:rPr>
              <a:t></a:t>
            </a:r>
            <a:r>
              <a:rPr sz="1500" spc="-35" dirty="0">
                <a:latin typeface="Arial MT"/>
                <a:cs typeface="Arial MT"/>
              </a:rPr>
              <a:t>-</a:t>
            </a:r>
            <a:r>
              <a:rPr sz="1500" spc="-75" dirty="0">
                <a:latin typeface="Arial MT"/>
                <a:cs typeface="Arial MT"/>
              </a:rPr>
              <a:t>Fe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3000946" y="5470691"/>
            <a:ext cx="59436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80" dirty="0">
                <a:latin typeface="Symbol"/>
                <a:cs typeface="Symbol"/>
              </a:rPr>
              <a:t></a:t>
            </a:r>
            <a:r>
              <a:rPr sz="1500" spc="-35" dirty="0">
                <a:latin typeface="Arial MT"/>
                <a:cs typeface="Arial MT"/>
              </a:rPr>
              <a:t>(</a:t>
            </a:r>
            <a:r>
              <a:rPr sz="1500" spc="-105" dirty="0">
                <a:latin typeface="Symbol"/>
                <a:cs typeface="Symbol"/>
              </a:rPr>
              <a:t></a:t>
            </a:r>
            <a:r>
              <a:rPr sz="1500" spc="-85" dirty="0">
                <a:latin typeface="Arial MT"/>
                <a:cs typeface="Arial MT"/>
              </a:rPr>
              <a:t>)</a:t>
            </a:r>
            <a:r>
              <a:rPr sz="1500" spc="-35" dirty="0">
                <a:latin typeface="Arial MT"/>
                <a:cs typeface="Arial MT"/>
              </a:rPr>
              <a:t>-</a:t>
            </a:r>
            <a:r>
              <a:rPr sz="1500" spc="-120" dirty="0">
                <a:latin typeface="Arial MT"/>
                <a:cs typeface="Arial MT"/>
              </a:rPr>
              <a:t>Fe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2744558" y="3482823"/>
            <a:ext cx="34988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60" dirty="0">
                <a:latin typeface="Symbol"/>
                <a:cs typeface="Symbol"/>
              </a:rPr>
              <a:t></a:t>
            </a:r>
            <a:r>
              <a:rPr sz="1500" spc="-35" dirty="0">
                <a:latin typeface="Arial MT"/>
                <a:cs typeface="Arial MT"/>
              </a:rPr>
              <a:t>-</a:t>
            </a:r>
            <a:r>
              <a:rPr sz="1500" spc="-120" dirty="0">
                <a:latin typeface="Arial MT"/>
                <a:cs typeface="Arial MT"/>
              </a:rPr>
              <a:t>Fe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2523959" y="1599934"/>
            <a:ext cx="72580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80" dirty="0">
                <a:latin typeface="Symbol"/>
                <a:cs typeface="Symbol"/>
              </a:rPr>
              <a:t></a:t>
            </a:r>
            <a:r>
              <a:rPr sz="1500" spc="-80" dirty="0">
                <a:latin typeface="Arial MT"/>
                <a:cs typeface="Arial MT"/>
              </a:rPr>
              <a:t>(</a:t>
            </a:r>
            <a:r>
              <a:rPr sz="1500" spc="-80" dirty="0">
                <a:latin typeface="Symbol"/>
                <a:cs typeface="Symbol"/>
              </a:rPr>
              <a:t></a:t>
            </a:r>
            <a:r>
              <a:rPr sz="1500" spc="-80" dirty="0">
                <a:latin typeface="Arial MT"/>
                <a:cs typeface="Arial MT"/>
              </a:rPr>
              <a:t>,</a:t>
            </a:r>
            <a:r>
              <a:rPr sz="1500" spc="-80" dirty="0">
                <a:latin typeface="Symbol"/>
                <a:cs typeface="Symbol"/>
              </a:rPr>
              <a:t></a:t>
            </a:r>
            <a:r>
              <a:rPr sz="1500" spc="-80" dirty="0">
                <a:latin typeface="Arial MT"/>
                <a:cs typeface="Arial MT"/>
              </a:rPr>
              <a:t>)-Fe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1282228" y="1118563"/>
            <a:ext cx="13083540" cy="7787640"/>
          </a:xfrm>
          <a:custGeom>
            <a:avLst/>
            <a:gdLst/>
            <a:ahLst/>
            <a:cxnLst/>
            <a:rect l="l" t="t" r="r" b="b"/>
            <a:pathLst>
              <a:path w="13083540" h="7787640">
                <a:moveTo>
                  <a:pt x="0" y="7787566"/>
                </a:moveTo>
                <a:lnTo>
                  <a:pt x="13083171" y="7787566"/>
                </a:lnTo>
                <a:lnTo>
                  <a:pt x="13083171" y="0"/>
                </a:lnTo>
                <a:lnTo>
                  <a:pt x="0" y="0"/>
                </a:lnTo>
                <a:lnTo>
                  <a:pt x="0" y="7787566"/>
                </a:lnTo>
                <a:close/>
              </a:path>
            </a:pathLst>
          </a:custGeom>
          <a:ln w="380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 txBox="1"/>
          <p:nvPr/>
        </p:nvSpPr>
        <p:spPr>
          <a:xfrm>
            <a:off x="1391081" y="7596315"/>
            <a:ext cx="39814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105" dirty="0">
                <a:latin typeface="Symbol"/>
                <a:cs typeface="Symbol"/>
              </a:rPr>
              <a:t></a:t>
            </a:r>
            <a:r>
              <a:rPr sz="1500" spc="-35" dirty="0">
                <a:latin typeface="Arial MT"/>
                <a:cs typeface="Arial MT"/>
              </a:rPr>
              <a:t>-</a:t>
            </a:r>
            <a:r>
              <a:rPr sz="1500" spc="-75" dirty="0">
                <a:latin typeface="Arial MT"/>
                <a:cs typeface="Arial MT"/>
              </a:rPr>
              <a:t>Fe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1391081" y="5838089"/>
            <a:ext cx="37401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80" dirty="0">
                <a:latin typeface="Symbol"/>
                <a:cs typeface="Symbol"/>
              </a:rPr>
              <a:t></a:t>
            </a:r>
            <a:r>
              <a:rPr sz="1500" spc="-35" dirty="0">
                <a:latin typeface="Arial MT"/>
                <a:cs typeface="Arial MT"/>
              </a:rPr>
              <a:t>-</a:t>
            </a:r>
            <a:r>
              <a:rPr sz="1500" spc="-120" dirty="0">
                <a:latin typeface="Arial MT"/>
                <a:cs typeface="Arial MT"/>
              </a:rPr>
              <a:t>Fe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1391081" y="4040480"/>
            <a:ext cx="34988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60" dirty="0">
                <a:latin typeface="Symbol"/>
                <a:cs typeface="Symbol"/>
              </a:rPr>
              <a:t></a:t>
            </a:r>
            <a:r>
              <a:rPr sz="1500" spc="-35" dirty="0">
                <a:latin typeface="Arial MT"/>
                <a:cs typeface="Arial MT"/>
              </a:rPr>
              <a:t>-</a:t>
            </a:r>
            <a:r>
              <a:rPr sz="1500" spc="-120" dirty="0">
                <a:latin typeface="Arial MT"/>
                <a:cs typeface="Arial MT"/>
              </a:rPr>
              <a:t>Fe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1391081" y="2098548"/>
            <a:ext cx="314325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Symbol"/>
                <a:cs typeface="Symbol"/>
              </a:rPr>
              <a:t></a:t>
            </a:r>
            <a:r>
              <a:rPr sz="1500" spc="-75" dirty="0">
                <a:latin typeface="Arial MT"/>
                <a:cs typeface="Arial MT"/>
              </a:rPr>
              <a:t>Fe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6618617" y="432153"/>
            <a:ext cx="4337685" cy="3251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950" b="1" spc="-125" dirty="0">
                <a:latin typeface="Arial"/>
                <a:cs typeface="Arial"/>
              </a:rPr>
              <a:t>Д</a:t>
            </a:r>
            <a:r>
              <a:rPr sz="1950" b="1" spc="-30" dirty="0">
                <a:latin typeface="Arial"/>
                <a:cs typeface="Arial"/>
              </a:rPr>
              <a:t>І</a:t>
            </a:r>
            <a:r>
              <a:rPr sz="1950" b="1" spc="-145" dirty="0">
                <a:latin typeface="Arial"/>
                <a:cs typeface="Arial"/>
              </a:rPr>
              <a:t>А</a:t>
            </a:r>
            <a:r>
              <a:rPr sz="1950" b="1" spc="-75" dirty="0">
                <a:latin typeface="Arial"/>
                <a:cs typeface="Arial"/>
              </a:rPr>
              <a:t>Г</a:t>
            </a:r>
            <a:r>
              <a:rPr sz="1950" b="1" spc="-135" dirty="0">
                <a:latin typeface="Arial"/>
                <a:cs typeface="Arial"/>
              </a:rPr>
              <a:t>Р</a:t>
            </a:r>
            <a:r>
              <a:rPr sz="1950" b="1" spc="-145" dirty="0">
                <a:latin typeface="Arial"/>
                <a:cs typeface="Arial"/>
              </a:rPr>
              <a:t>А</a:t>
            </a:r>
            <a:r>
              <a:rPr sz="1950" b="1" spc="-80" dirty="0">
                <a:latin typeface="Arial"/>
                <a:cs typeface="Arial"/>
              </a:rPr>
              <a:t>М</a:t>
            </a:r>
            <a:r>
              <a:rPr sz="1950" b="1" spc="-120" dirty="0">
                <a:latin typeface="Arial"/>
                <a:cs typeface="Arial"/>
              </a:rPr>
              <a:t>А</a:t>
            </a:r>
            <a:r>
              <a:rPr sz="1950" b="1" spc="-50" dirty="0">
                <a:latin typeface="Arial"/>
                <a:cs typeface="Arial"/>
              </a:rPr>
              <a:t> </a:t>
            </a:r>
            <a:r>
              <a:rPr sz="1950" b="1" spc="-145" dirty="0">
                <a:latin typeface="Arial"/>
                <a:cs typeface="Arial"/>
              </a:rPr>
              <a:t>С</a:t>
            </a:r>
            <a:r>
              <a:rPr sz="1950" b="1" spc="-120" dirty="0">
                <a:latin typeface="Arial"/>
                <a:cs typeface="Arial"/>
              </a:rPr>
              <a:t>Т</a:t>
            </a:r>
            <a:r>
              <a:rPr sz="1950" b="1" spc="-145" dirty="0">
                <a:latin typeface="Arial"/>
                <a:cs typeface="Arial"/>
              </a:rPr>
              <a:t>АН</a:t>
            </a:r>
            <a:r>
              <a:rPr sz="1950" b="1" spc="-105" dirty="0">
                <a:latin typeface="Arial"/>
                <a:cs typeface="Arial"/>
              </a:rPr>
              <a:t>У</a:t>
            </a:r>
            <a:r>
              <a:rPr sz="1950" b="1" spc="-10" dirty="0">
                <a:latin typeface="Arial"/>
                <a:cs typeface="Arial"/>
              </a:rPr>
              <a:t> </a:t>
            </a:r>
            <a:r>
              <a:rPr sz="1950" b="1" spc="-145" dirty="0">
                <a:latin typeface="Arial"/>
                <a:cs typeface="Arial"/>
              </a:rPr>
              <a:t>С</a:t>
            </a:r>
            <a:r>
              <a:rPr sz="1950" b="1" spc="-140" dirty="0">
                <a:latin typeface="Arial"/>
                <a:cs typeface="Arial"/>
              </a:rPr>
              <a:t>И</a:t>
            </a:r>
            <a:r>
              <a:rPr sz="1950" b="1" spc="-145" dirty="0">
                <a:latin typeface="Arial"/>
                <a:cs typeface="Arial"/>
              </a:rPr>
              <a:t>С</a:t>
            </a:r>
            <a:r>
              <a:rPr sz="1950" b="1" spc="-70" dirty="0">
                <a:latin typeface="Arial"/>
                <a:cs typeface="Arial"/>
              </a:rPr>
              <a:t>Т</a:t>
            </a:r>
            <a:r>
              <a:rPr sz="1950" b="1" spc="-135" dirty="0">
                <a:latin typeface="Arial"/>
                <a:cs typeface="Arial"/>
              </a:rPr>
              <a:t>Е</a:t>
            </a:r>
            <a:r>
              <a:rPr sz="1950" b="1" spc="-80" dirty="0">
                <a:latin typeface="Arial"/>
                <a:cs typeface="Arial"/>
              </a:rPr>
              <a:t>М</a:t>
            </a:r>
            <a:r>
              <a:rPr sz="1950" b="1" spc="-120" dirty="0">
                <a:latin typeface="Arial"/>
                <a:cs typeface="Arial"/>
              </a:rPr>
              <a:t>И</a:t>
            </a:r>
            <a:r>
              <a:rPr sz="1950" b="1" spc="-35" dirty="0">
                <a:latin typeface="Arial"/>
                <a:cs typeface="Arial"/>
              </a:rPr>
              <a:t> </a:t>
            </a:r>
            <a:r>
              <a:rPr sz="1950" b="1" spc="-120" dirty="0">
                <a:latin typeface="Arial"/>
                <a:cs typeface="Arial"/>
              </a:rPr>
              <a:t>F</a:t>
            </a:r>
            <a:r>
              <a:rPr sz="1950" b="1" spc="-105" dirty="0">
                <a:latin typeface="Arial"/>
                <a:cs typeface="Arial"/>
              </a:rPr>
              <a:t>e</a:t>
            </a:r>
            <a:r>
              <a:rPr sz="1950" b="1" spc="-45" dirty="0">
                <a:latin typeface="Arial"/>
                <a:cs typeface="Arial"/>
              </a:rPr>
              <a:t>-</a:t>
            </a:r>
            <a:r>
              <a:rPr sz="1950" b="1" spc="-120" dirty="0">
                <a:latin typeface="Arial"/>
                <a:cs typeface="Arial"/>
              </a:rPr>
              <a:t>F</a:t>
            </a:r>
            <a:r>
              <a:rPr sz="1950" b="1" spc="-105" dirty="0">
                <a:latin typeface="Arial"/>
                <a:cs typeface="Arial"/>
              </a:rPr>
              <a:t>e</a:t>
            </a:r>
            <a:r>
              <a:rPr sz="1800" b="1" spc="-97" baseline="-11574" dirty="0">
                <a:latin typeface="Arial"/>
                <a:cs typeface="Arial"/>
              </a:rPr>
              <a:t>3</a:t>
            </a:r>
            <a:r>
              <a:rPr sz="1950" b="1" spc="-120" dirty="0">
                <a:latin typeface="Arial"/>
                <a:cs typeface="Arial"/>
              </a:rPr>
              <a:t>С</a:t>
            </a:r>
            <a:r>
              <a:rPr sz="1950" b="1" spc="-50" dirty="0">
                <a:latin typeface="Arial"/>
                <a:cs typeface="Arial"/>
              </a:rPr>
              <a:t> </a:t>
            </a:r>
            <a:r>
              <a:rPr sz="1950" spc="-60" dirty="0">
                <a:latin typeface="Arial MT"/>
                <a:cs typeface="Arial MT"/>
              </a:rPr>
              <a:t>(</a:t>
            </a:r>
            <a:endParaRPr sz="1950">
              <a:latin typeface="Arial MT"/>
              <a:cs typeface="Arial MT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2039964" y="432153"/>
            <a:ext cx="100965" cy="3251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spc="-60" dirty="0">
                <a:latin typeface="Arial MT"/>
                <a:cs typeface="Arial MT"/>
              </a:rPr>
              <a:t>)</a:t>
            </a:r>
            <a:endParaRPr sz="1950">
              <a:latin typeface="Arial MT"/>
              <a:cs typeface="Arial MT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6816924" y="740500"/>
            <a:ext cx="3947160" cy="3251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b="1" spc="-125" dirty="0">
                <a:latin typeface="Arial"/>
                <a:cs typeface="Arial"/>
              </a:rPr>
              <a:t>Д</a:t>
            </a:r>
            <a:r>
              <a:rPr sz="1950" b="1" spc="-30" dirty="0">
                <a:latin typeface="Arial"/>
                <a:cs typeface="Arial"/>
              </a:rPr>
              <a:t>І</a:t>
            </a:r>
            <a:r>
              <a:rPr sz="1950" b="1" spc="-145" dirty="0">
                <a:latin typeface="Arial"/>
                <a:cs typeface="Arial"/>
              </a:rPr>
              <a:t>А</a:t>
            </a:r>
            <a:r>
              <a:rPr sz="1950" b="1" spc="-75" dirty="0">
                <a:latin typeface="Arial"/>
                <a:cs typeface="Arial"/>
              </a:rPr>
              <a:t>Г</a:t>
            </a:r>
            <a:r>
              <a:rPr sz="1950" b="1" spc="-135" dirty="0">
                <a:latin typeface="Arial"/>
                <a:cs typeface="Arial"/>
              </a:rPr>
              <a:t>Р</a:t>
            </a:r>
            <a:r>
              <a:rPr sz="1950" b="1" spc="-145" dirty="0">
                <a:latin typeface="Arial"/>
                <a:cs typeface="Arial"/>
              </a:rPr>
              <a:t>А</a:t>
            </a:r>
            <a:r>
              <a:rPr sz="1950" b="1" spc="-80" dirty="0">
                <a:latin typeface="Arial"/>
                <a:cs typeface="Arial"/>
              </a:rPr>
              <a:t>М</a:t>
            </a:r>
            <a:r>
              <a:rPr sz="1950" b="1" spc="-120" dirty="0">
                <a:latin typeface="Arial"/>
                <a:cs typeface="Arial"/>
              </a:rPr>
              <a:t>А</a:t>
            </a:r>
            <a:r>
              <a:rPr sz="1950" b="1" spc="-45" dirty="0">
                <a:latin typeface="Arial"/>
                <a:cs typeface="Arial"/>
              </a:rPr>
              <a:t> </a:t>
            </a:r>
            <a:r>
              <a:rPr sz="1950" b="1" spc="-145" dirty="0">
                <a:latin typeface="Arial"/>
                <a:cs typeface="Arial"/>
              </a:rPr>
              <a:t>С</a:t>
            </a:r>
            <a:r>
              <a:rPr sz="1950" b="1" spc="-120" dirty="0">
                <a:latin typeface="Arial"/>
                <a:cs typeface="Arial"/>
              </a:rPr>
              <a:t>Т</a:t>
            </a:r>
            <a:r>
              <a:rPr sz="1950" b="1" spc="-145" dirty="0">
                <a:latin typeface="Arial"/>
                <a:cs typeface="Arial"/>
              </a:rPr>
              <a:t>АН</a:t>
            </a:r>
            <a:r>
              <a:rPr sz="1950" b="1" spc="-105" dirty="0">
                <a:latin typeface="Arial"/>
                <a:cs typeface="Arial"/>
              </a:rPr>
              <a:t>У</a:t>
            </a:r>
            <a:r>
              <a:rPr sz="1950" b="1" spc="-10" dirty="0">
                <a:latin typeface="Arial"/>
                <a:cs typeface="Arial"/>
              </a:rPr>
              <a:t> </a:t>
            </a:r>
            <a:r>
              <a:rPr sz="1950" b="1" spc="-145" dirty="0">
                <a:latin typeface="Arial"/>
                <a:cs typeface="Arial"/>
              </a:rPr>
              <a:t>С</a:t>
            </a:r>
            <a:r>
              <a:rPr sz="1950" b="1" spc="-135" dirty="0">
                <a:latin typeface="Arial"/>
                <a:cs typeface="Arial"/>
              </a:rPr>
              <a:t>И</a:t>
            </a:r>
            <a:r>
              <a:rPr sz="1950" b="1" spc="-145" dirty="0">
                <a:latin typeface="Arial"/>
                <a:cs typeface="Arial"/>
              </a:rPr>
              <a:t>С</a:t>
            </a:r>
            <a:r>
              <a:rPr sz="1950" b="1" spc="-70" dirty="0">
                <a:latin typeface="Arial"/>
                <a:cs typeface="Arial"/>
              </a:rPr>
              <a:t>Т</a:t>
            </a:r>
            <a:r>
              <a:rPr sz="1950" b="1" spc="-135" dirty="0">
                <a:latin typeface="Arial"/>
                <a:cs typeface="Arial"/>
              </a:rPr>
              <a:t>Е</a:t>
            </a:r>
            <a:r>
              <a:rPr sz="1950" b="1" spc="-80" dirty="0">
                <a:latin typeface="Arial"/>
                <a:cs typeface="Arial"/>
              </a:rPr>
              <a:t>М</a:t>
            </a:r>
            <a:r>
              <a:rPr sz="1950" b="1" spc="-120" dirty="0">
                <a:latin typeface="Arial"/>
                <a:cs typeface="Arial"/>
              </a:rPr>
              <a:t>И</a:t>
            </a:r>
            <a:r>
              <a:rPr sz="1950" b="1" spc="-35" dirty="0">
                <a:latin typeface="Arial"/>
                <a:cs typeface="Arial"/>
              </a:rPr>
              <a:t> </a:t>
            </a:r>
            <a:r>
              <a:rPr sz="1950" b="1" spc="-120" dirty="0">
                <a:latin typeface="Arial"/>
                <a:cs typeface="Arial"/>
              </a:rPr>
              <a:t>F</a:t>
            </a:r>
            <a:r>
              <a:rPr sz="1950" b="1" spc="-105" dirty="0">
                <a:latin typeface="Arial"/>
                <a:cs typeface="Arial"/>
              </a:rPr>
              <a:t>e</a:t>
            </a:r>
            <a:r>
              <a:rPr sz="1950" b="1" spc="-45" dirty="0">
                <a:latin typeface="Arial"/>
                <a:cs typeface="Arial"/>
              </a:rPr>
              <a:t>-</a:t>
            </a:r>
            <a:r>
              <a:rPr sz="1950" b="1" spc="-120" dirty="0">
                <a:latin typeface="Arial"/>
                <a:cs typeface="Arial"/>
              </a:rPr>
              <a:t>С</a:t>
            </a:r>
            <a:r>
              <a:rPr sz="1950" b="1" spc="-50" dirty="0">
                <a:latin typeface="Arial"/>
                <a:cs typeface="Arial"/>
              </a:rPr>
              <a:t> </a:t>
            </a:r>
            <a:r>
              <a:rPr sz="1950" spc="-60" dirty="0">
                <a:latin typeface="Arial MT"/>
                <a:cs typeface="Arial MT"/>
              </a:rPr>
              <a:t>(</a:t>
            </a:r>
            <a:endParaRPr sz="1950">
              <a:latin typeface="Arial MT"/>
              <a:cs typeface="Arial MT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1867123" y="740500"/>
            <a:ext cx="100965" cy="3251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spc="-60" dirty="0">
                <a:latin typeface="Arial MT"/>
                <a:cs typeface="Arial MT"/>
              </a:rPr>
              <a:t>)</a:t>
            </a:r>
            <a:endParaRPr sz="1950">
              <a:latin typeface="Arial MT"/>
              <a:cs typeface="Arial MT"/>
            </a:endParaRPr>
          </a:p>
        </p:txBody>
      </p:sp>
      <p:grpSp>
        <p:nvGrpSpPr>
          <p:cNvPr id="245" name="object 245"/>
          <p:cNvGrpSpPr/>
          <p:nvPr/>
        </p:nvGrpSpPr>
        <p:grpSpPr>
          <a:xfrm>
            <a:off x="10773938" y="582447"/>
            <a:ext cx="1296035" cy="356235"/>
            <a:chOff x="10773938" y="582447"/>
            <a:chExt cx="1296035" cy="356235"/>
          </a:xfrm>
        </p:grpSpPr>
        <p:sp>
          <p:nvSpPr>
            <p:cNvPr id="246" name="object 246"/>
            <p:cNvSpPr/>
            <p:nvPr/>
          </p:nvSpPr>
          <p:spPr>
            <a:xfrm>
              <a:off x="10955493" y="605942"/>
              <a:ext cx="1090930" cy="11430"/>
            </a:xfrm>
            <a:custGeom>
              <a:avLst/>
              <a:gdLst/>
              <a:ahLst/>
              <a:cxnLst/>
              <a:rect l="l" t="t" r="r" b="b"/>
              <a:pathLst>
                <a:path w="1090929" h="11429">
                  <a:moveTo>
                    <a:pt x="0" y="0"/>
                  </a:moveTo>
                  <a:lnTo>
                    <a:pt x="1090378" y="10898"/>
                  </a:lnTo>
                </a:path>
              </a:pathLst>
            </a:custGeom>
            <a:ln w="467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0789813" y="911341"/>
              <a:ext cx="1090930" cy="11430"/>
            </a:xfrm>
            <a:custGeom>
              <a:avLst/>
              <a:gdLst/>
              <a:ahLst/>
              <a:cxnLst/>
              <a:rect l="l" t="t" r="r" b="b"/>
              <a:pathLst>
                <a:path w="1090929" h="11430">
                  <a:moveTo>
                    <a:pt x="0" y="0"/>
                  </a:moveTo>
                  <a:lnTo>
                    <a:pt x="1090378" y="10911"/>
                  </a:lnTo>
                </a:path>
              </a:pathLst>
            </a:custGeom>
            <a:ln w="31162">
              <a:solidFill>
                <a:srgbClr val="818181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" name="object 248"/>
          <p:cNvSpPr txBox="1"/>
          <p:nvPr/>
        </p:nvSpPr>
        <p:spPr>
          <a:xfrm>
            <a:off x="1486484" y="432153"/>
            <a:ext cx="2710815" cy="633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936625" marR="5080" indent="-924560">
              <a:lnSpc>
                <a:spcPct val="103800"/>
              </a:lnSpc>
              <a:spcBef>
                <a:spcPts val="25"/>
              </a:spcBef>
            </a:pPr>
            <a:r>
              <a:rPr sz="1950" b="1" spc="-114" dirty="0">
                <a:latin typeface="Arial"/>
                <a:cs typeface="Arial"/>
              </a:rPr>
              <a:t>К</a:t>
            </a:r>
            <a:r>
              <a:rPr sz="1950" b="1" spc="-135" dirty="0">
                <a:latin typeface="Arial"/>
                <a:cs typeface="Arial"/>
              </a:rPr>
              <a:t>РИ</a:t>
            </a:r>
            <a:r>
              <a:rPr sz="1950" b="1" spc="-95" dirty="0">
                <a:latin typeface="Arial"/>
                <a:cs typeface="Arial"/>
              </a:rPr>
              <a:t>В</a:t>
            </a:r>
            <a:r>
              <a:rPr sz="1950" b="1" spc="-120" dirty="0">
                <a:latin typeface="Arial"/>
                <a:cs typeface="Arial"/>
              </a:rPr>
              <a:t>А</a:t>
            </a:r>
            <a:r>
              <a:rPr sz="1950" b="1" spc="-50" dirty="0">
                <a:latin typeface="Arial"/>
                <a:cs typeface="Arial"/>
              </a:rPr>
              <a:t> </a:t>
            </a:r>
            <a:r>
              <a:rPr sz="1950" b="1" spc="-110" dirty="0">
                <a:latin typeface="Arial"/>
                <a:cs typeface="Arial"/>
              </a:rPr>
              <a:t>О</a:t>
            </a:r>
            <a:r>
              <a:rPr sz="1950" b="1" spc="-135" dirty="0">
                <a:latin typeface="Arial"/>
                <a:cs typeface="Arial"/>
              </a:rPr>
              <a:t>Х</a:t>
            </a:r>
            <a:r>
              <a:rPr sz="1950" b="1" spc="-110" dirty="0">
                <a:latin typeface="Arial"/>
                <a:cs typeface="Arial"/>
              </a:rPr>
              <a:t>О</a:t>
            </a:r>
            <a:r>
              <a:rPr sz="1950" b="1" spc="-105" dirty="0">
                <a:latin typeface="Arial"/>
                <a:cs typeface="Arial"/>
              </a:rPr>
              <a:t>Л</a:t>
            </a:r>
            <a:r>
              <a:rPr sz="1950" b="1" spc="-110" dirty="0">
                <a:latin typeface="Arial"/>
                <a:cs typeface="Arial"/>
              </a:rPr>
              <a:t>О</a:t>
            </a:r>
            <a:r>
              <a:rPr sz="1950" b="1" spc="-125" dirty="0">
                <a:latin typeface="Arial"/>
                <a:cs typeface="Arial"/>
              </a:rPr>
              <a:t>Д</a:t>
            </a:r>
            <a:r>
              <a:rPr sz="1950" b="1" spc="-215" dirty="0">
                <a:latin typeface="Arial"/>
                <a:cs typeface="Arial"/>
              </a:rPr>
              <a:t>Ж</a:t>
            </a:r>
            <a:r>
              <a:rPr sz="1950" b="1" spc="-135" dirty="0">
                <a:latin typeface="Arial"/>
                <a:cs typeface="Arial"/>
              </a:rPr>
              <a:t>Е</a:t>
            </a:r>
            <a:r>
              <a:rPr sz="1950" b="1" spc="-95" dirty="0">
                <a:latin typeface="Arial"/>
                <a:cs typeface="Arial"/>
              </a:rPr>
              <a:t>Н</a:t>
            </a:r>
            <a:r>
              <a:rPr sz="1950" b="1" spc="-145" dirty="0">
                <a:latin typeface="Arial"/>
                <a:cs typeface="Arial"/>
              </a:rPr>
              <a:t>Н</a:t>
            </a:r>
            <a:r>
              <a:rPr sz="1950" b="1" spc="-75" dirty="0">
                <a:latin typeface="Arial"/>
                <a:cs typeface="Arial"/>
              </a:rPr>
              <a:t>Я  </a:t>
            </a:r>
            <a:r>
              <a:rPr sz="1950" b="1" spc="-100" dirty="0">
                <a:latin typeface="Arial"/>
                <a:cs typeface="Arial"/>
              </a:rPr>
              <a:t>ЗАЛІЗА</a:t>
            </a:r>
            <a:endParaRPr sz="1950">
              <a:latin typeface="Arial"/>
              <a:cs typeface="Arial"/>
            </a:endParaRPr>
          </a:p>
        </p:txBody>
      </p:sp>
      <p:grpSp>
        <p:nvGrpSpPr>
          <p:cNvPr id="249" name="object 249"/>
          <p:cNvGrpSpPr/>
          <p:nvPr/>
        </p:nvGrpSpPr>
        <p:grpSpPr>
          <a:xfrm>
            <a:off x="418420" y="1079588"/>
            <a:ext cx="365760" cy="7857490"/>
            <a:chOff x="418420" y="1079588"/>
            <a:chExt cx="365760" cy="7857490"/>
          </a:xfrm>
        </p:grpSpPr>
        <p:sp>
          <p:nvSpPr>
            <p:cNvPr id="250" name="object 250"/>
            <p:cNvSpPr/>
            <p:nvPr/>
          </p:nvSpPr>
          <p:spPr>
            <a:xfrm>
              <a:off x="600367" y="1252438"/>
              <a:ext cx="0" cy="7669530"/>
            </a:xfrm>
            <a:custGeom>
              <a:avLst/>
              <a:gdLst/>
              <a:ahLst/>
              <a:cxnLst/>
              <a:rect l="l" t="t" r="r" b="b"/>
              <a:pathLst>
                <a:path h="7669530">
                  <a:moveTo>
                    <a:pt x="0" y="4588837"/>
                  </a:moveTo>
                  <a:lnTo>
                    <a:pt x="0" y="7669409"/>
                  </a:lnTo>
                </a:path>
                <a:path h="7669530">
                  <a:moveTo>
                    <a:pt x="0" y="0"/>
                  </a:moveTo>
                  <a:lnTo>
                    <a:pt x="0" y="2519626"/>
                  </a:lnTo>
                </a:path>
              </a:pathLst>
            </a:custGeom>
            <a:ln w="29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44379" y="1079588"/>
              <a:ext cx="113664" cy="311785"/>
            </a:xfrm>
            <a:custGeom>
              <a:avLst/>
              <a:gdLst/>
              <a:ahLst/>
              <a:cxnLst/>
              <a:rect l="l" t="t" r="r" b="b"/>
              <a:pathLst>
                <a:path w="113665" h="311784">
                  <a:moveTo>
                    <a:pt x="56713" y="0"/>
                  </a:moveTo>
                  <a:lnTo>
                    <a:pt x="0" y="311619"/>
                  </a:lnTo>
                  <a:lnTo>
                    <a:pt x="56668" y="186982"/>
                  </a:lnTo>
                  <a:lnTo>
                    <a:pt x="113287" y="311645"/>
                  </a:lnTo>
                  <a:lnTo>
                    <a:pt x="567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18420" y="3772064"/>
              <a:ext cx="365760" cy="2069464"/>
            </a:xfrm>
            <a:custGeom>
              <a:avLst/>
              <a:gdLst/>
              <a:ahLst/>
              <a:cxnLst/>
              <a:rect l="l" t="t" r="r" b="b"/>
              <a:pathLst>
                <a:path w="365759" h="2069464">
                  <a:moveTo>
                    <a:pt x="365348" y="0"/>
                  </a:moveTo>
                  <a:lnTo>
                    <a:pt x="0" y="0"/>
                  </a:lnTo>
                  <a:lnTo>
                    <a:pt x="0" y="2069211"/>
                  </a:lnTo>
                  <a:lnTo>
                    <a:pt x="365348" y="2069211"/>
                  </a:lnTo>
                  <a:lnTo>
                    <a:pt x="3653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3" name="object 253"/>
          <p:cNvSpPr txBox="1"/>
          <p:nvPr/>
        </p:nvSpPr>
        <p:spPr>
          <a:xfrm>
            <a:off x="412027" y="3821071"/>
            <a:ext cx="303530" cy="1970405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750" spc="105" dirty="0">
                <a:latin typeface="Trebuchet MS"/>
                <a:cs typeface="Trebuchet MS"/>
              </a:rPr>
              <a:t>Температура,</a:t>
            </a:r>
            <a:r>
              <a:rPr sz="1750" spc="15" dirty="0">
                <a:latin typeface="Trebuchet MS"/>
                <a:cs typeface="Trebuchet MS"/>
              </a:rPr>
              <a:t> </a:t>
            </a:r>
            <a:r>
              <a:rPr sz="1750" spc="225" dirty="0">
                <a:latin typeface="Symbol"/>
                <a:cs typeface="Symbol"/>
              </a:rPr>
              <a:t></a:t>
            </a:r>
            <a:r>
              <a:rPr sz="1750" spc="225" dirty="0">
                <a:latin typeface="Trebuchet MS"/>
                <a:cs typeface="Trebuchet MS"/>
              </a:rPr>
              <a:t>С</a:t>
            </a:r>
            <a:endParaRPr sz="1750">
              <a:latin typeface="Trebuchet MS"/>
              <a:cs typeface="Trebuchet MS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765031" y="4191369"/>
            <a:ext cx="4076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1100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765031" y="4840872"/>
            <a:ext cx="407670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-90" dirty="0">
                <a:latin typeface="Arial MT"/>
                <a:cs typeface="Arial MT"/>
              </a:rPr>
              <a:t>1000</a:t>
            </a:r>
            <a:endParaRPr sz="1500">
              <a:latin typeface="Arial MT"/>
              <a:cs typeface="Arial MT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4348040" y="9960991"/>
            <a:ext cx="2882265" cy="248285"/>
          </a:xfrm>
          <a:prstGeom prst="rect">
            <a:avLst/>
          </a:prstGeom>
          <a:solidFill>
            <a:srgbClr val="F2F2F2"/>
          </a:solidFill>
          <a:ln w="2337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6350" algn="ctr">
              <a:lnSpc>
                <a:spcPts val="1720"/>
              </a:lnSpc>
            </a:pPr>
            <a:r>
              <a:rPr sz="1500" b="1" spc="-110" dirty="0">
                <a:latin typeface="Arial"/>
                <a:cs typeface="Arial"/>
              </a:rPr>
              <a:t>СТАЛІ</a:t>
            </a:r>
            <a:endParaRPr sz="150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7229778" y="9960991"/>
            <a:ext cx="7031355" cy="248285"/>
          </a:xfrm>
          <a:prstGeom prst="rect">
            <a:avLst/>
          </a:prstGeom>
          <a:solidFill>
            <a:srgbClr val="F2F2F2"/>
          </a:solidFill>
          <a:ln w="2337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905" algn="ctr">
              <a:lnSpc>
                <a:spcPts val="1670"/>
              </a:lnSpc>
            </a:pPr>
            <a:r>
              <a:rPr sz="1500" b="1" spc="-120" dirty="0">
                <a:latin typeface="Arial"/>
                <a:cs typeface="Arial"/>
              </a:rPr>
              <a:t>ЧАВУНИ</a:t>
            </a:r>
            <a:endParaRPr sz="150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3314307" y="9627553"/>
            <a:ext cx="1184275" cy="255904"/>
          </a:xfrm>
          <a:prstGeom prst="rect">
            <a:avLst/>
          </a:prstGeom>
          <a:solidFill>
            <a:srgbClr val="F2F2F2"/>
          </a:solidFill>
          <a:ln w="23296">
            <a:solidFill>
              <a:srgbClr val="000000"/>
            </a:solidFill>
          </a:ln>
        </p:spPr>
        <p:txBody>
          <a:bodyPr vert="horz" wrap="square" lIns="0" tIns="8255" rIns="0" bIns="0" rtlCol="0">
            <a:spAutoFit/>
          </a:bodyPr>
          <a:lstStyle/>
          <a:p>
            <a:pPr marL="45085">
              <a:lnSpc>
                <a:spcPct val="100000"/>
              </a:lnSpc>
              <a:spcBef>
                <a:spcPts val="65"/>
              </a:spcBef>
            </a:pPr>
            <a:r>
              <a:rPr sz="1500" spc="-95" dirty="0">
                <a:latin typeface="Trebuchet MS"/>
                <a:cs typeface="Trebuchet MS"/>
              </a:rPr>
              <a:t>Доевтектоїдні</a:t>
            </a:r>
            <a:endParaRPr sz="1500">
              <a:latin typeface="Trebuchet MS"/>
              <a:cs typeface="Trebuchet MS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4675155" y="9627553"/>
            <a:ext cx="991869" cy="255904"/>
          </a:xfrm>
          <a:prstGeom prst="rect">
            <a:avLst/>
          </a:prstGeom>
          <a:solidFill>
            <a:srgbClr val="F2F2F2"/>
          </a:solidFill>
          <a:ln w="23264">
            <a:solidFill>
              <a:srgbClr val="000000"/>
            </a:solidFill>
          </a:ln>
        </p:spPr>
        <p:txBody>
          <a:bodyPr vert="horz" wrap="square" lIns="0" tIns="8255" rIns="0" bIns="0" rtlCol="0">
            <a:spAutoFit/>
          </a:bodyPr>
          <a:lstStyle/>
          <a:p>
            <a:pPr marL="43180">
              <a:lnSpc>
                <a:spcPct val="100000"/>
              </a:lnSpc>
              <a:spcBef>
                <a:spcPts val="65"/>
              </a:spcBef>
            </a:pPr>
            <a:r>
              <a:rPr sz="1500" spc="-75" dirty="0">
                <a:latin typeface="Trebuchet MS"/>
                <a:cs typeface="Trebuchet MS"/>
              </a:rPr>
              <a:t>Евтектоїдні</a:t>
            </a:r>
            <a:endParaRPr sz="1500">
              <a:latin typeface="Trebuchet MS"/>
              <a:cs typeface="Trebuchet MS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7517239" y="9627553"/>
            <a:ext cx="1133475" cy="255904"/>
          </a:xfrm>
          <a:prstGeom prst="rect">
            <a:avLst/>
          </a:prstGeom>
          <a:solidFill>
            <a:srgbClr val="F2F2F2"/>
          </a:solidFill>
          <a:ln w="23289">
            <a:solidFill>
              <a:srgbClr val="000000"/>
            </a:solidFill>
          </a:ln>
        </p:spPr>
        <p:txBody>
          <a:bodyPr vert="horz" wrap="square" lIns="0" tIns="8255" rIns="0" bIns="0" rtlCol="0">
            <a:spAutoFit/>
          </a:bodyPr>
          <a:lstStyle/>
          <a:p>
            <a:pPr marL="45720">
              <a:lnSpc>
                <a:spcPct val="100000"/>
              </a:lnSpc>
              <a:spcBef>
                <a:spcPts val="65"/>
              </a:spcBef>
            </a:pPr>
            <a:r>
              <a:rPr sz="1500" spc="-100" dirty="0">
                <a:latin typeface="Trebuchet MS"/>
                <a:cs typeface="Trebuchet MS"/>
              </a:rPr>
              <a:t>Доевтектичні</a:t>
            </a:r>
            <a:endParaRPr sz="1500">
              <a:latin typeface="Trebuchet MS"/>
              <a:cs typeface="Trebuchet MS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0380560" y="9627553"/>
            <a:ext cx="946150" cy="255904"/>
          </a:xfrm>
          <a:prstGeom prst="rect">
            <a:avLst/>
          </a:prstGeom>
          <a:solidFill>
            <a:srgbClr val="F2F2F2"/>
          </a:solidFill>
          <a:ln w="23254">
            <a:solidFill>
              <a:srgbClr val="000000"/>
            </a:solidFill>
          </a:ln>
        </p:spPr>
        <p:txBody>
          <a:bodyPr vert="horz" wrap="square" lIns="0" tIns="8255" rIns="0" bIns="0" rtlCol="0">
            <a:spAutoFit/>
          </a:bodyPr>
          <a:lstStyle/>
          <a:p>
            <a:pPr marL="50165">
              <a:lnSpc>
                <a:spcPct val="100000"/>
              </a:lnSpc>
              <a:spcBef>
                <a:spcPts val="65"/>
              </a:spcBef>
            </a:pPr>
            <a:r>
              <a:rPr sz="1500" spc="-85" dirty="0">
                <a:latin typeface="Trebuchet MS"/>
                <a:cs typeface="Trebuchet MS"/>
              </a:rPr>
              <a:t>Евтектичні</a:t>
            </a:r>
            <a:endParaRPr sz="1500">
              <a:latin typeface="Trebuchet MS"/>
              <a:cs typeface="Trebuchet MS"/>
            </a:endParaRPr>
          </a:p>
        </p:txBody>
      </p:sp>
      <p:grpSp>
        <p:nvGrpSpPr>
          <p:cNvPr id="262" name="object 262"/>
          <p:cNvGrpSpPr/>
          <p:nvPr/>
        </p:nvGrpSpPr>
        <p:grpSpPr>
          <a:xfrm>
            <a:off x="3870853" y="9247365"/>
            <a:ext cx="9367520" cy="397510"/>
            <a:chOff x="3870853" y="9247365"/>
            <a:chExt cx="9367520" cy="397510"/>
          </a:xfrm>
        </p:grpSpPr>
        <p:sp>
          <p:nvSpPr>
            <p:cNvPr id="263" name="object 263"/>
            <p:cNvSpPr/>
            <p:nvPr/>
          </p:nvSpPr>
          <p:spPr>
            <a:xfrm>
              <a:off x="3886410" y="9340855"/>
              <a:ext cx="1054100" cy="288290"/>
            </a:xfrm>
            <a:custGeom>
              <a:avLst/>
              <a:gdLst/>
              <a:ahLst/>
              <a:cxnLst/>
              <a:rect l="l" t="t" r="r" b="b"/>
              <a:pathLst>
                <a:path w="1054100" h="288290">
                  <a:moveTo>
                    <a:pt x="2213" y="288255"/>
                  </a:moveTo>
                  <a:lnTo>
                    <a:pt x="0" y="183863"/>
                  </a:lnTo>
                  <a:lnTo>
                    <a:pt x="1053553" y="183863"/>
                  </a:lnTo>
                  <a:lnTo>
                    <a:pt x="1053553" y="0"/>
                  </a:lnTo>
                </a:path>
              </a:pathLst>
            </a:custGeom>
            <a:ln w="309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883327" y="9247365"/>
              <a:ext cx="113664" cy="125095"/>
            </a:xfrm>
            <a:custGeom>
              <a:avLst/>
              <a:gdLst/>
              <a:ahLst/>
              <a:cxnLst/>
              <a:rect l="l" t="t" r="r" b="b"/>
              <a:pathLst>
                <a:path w="113664" h="125095">
                  <a:moveTo>
                    <a:pt x="56642" y="0"/>
                  </a:moveTo>
                  <a:lnTo>
                    <a:pt x="0" y="124663"/>
                  </a:lnTo>
                  <a:lnTo>
                    <a:pt x="113296" y="124637"/>
                  </a:lnTo>
                  <a:lnTo>
                    <a:pt x="566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5162289" y="9340855"/>
              <a:ext cx="378460" cy="288290"/>
            </a:xfrm>
            <a:custGeom>
              <a:avLst/>
              <a:gdLst/>
              <a:ahLst/>
              <a:cxnLst/>
              <a:rect l="l" t="t" r="r" b="b"/>
              <a:pathLst>
                <a:path w="378460" h="288290">
                  <a:moveTo>
                    <a:pt x="0" y="288255"/>
                  </a:moveTo>
                  <a:lnTo>
                    <a:pt x="0" y="171396"/>
                  </a:lnTo>
                  <a:lnTo>
                    <a:pt x="378100" y="171396"/>
                  </a:lnTo>
                  <a:lnTo>
                    <a:pt x="378100" y="0"/>
                  </a:lnTo>
                </a:path>
              </a:pathLst>
            </a:custGeom>
            <a:ln w="301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5483758" y="9247365"/>
              <a:ext cx="113664" cy="125095"/>
            </a:xfrm>
            <a:custGeom>
              <a:avLst/>
              <a:gdLst/>
              <a:ahLst/>
              <a:cxnLst/>
              <a:rect l="l" t="t" r="r" b="b"/>
              <a:pathLst>
                <a:path w="113664" h="125095">
                  <a:moveTo>
                    <a:pt x="56642" y="0"/>
                  </a:moveTo>
                  <a:lnTo>
                    <a:pt x="0" y="124663"/>
                  </a:lnTo>
                  <a:lnTo>
                    <a:pt x="113284" y="124637"/>
                  </a:lnTo>
                  <a:lnTo>
                    <a:pt x="566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292334" y="9340855"/>
              <a:ext cx="181610" cy="288290"/>
            </a:xfrm>
            <a:custGeom>
              <a:avLst/>
              <a:gdLst/>
              <a:ahLst/>
              <a:cxnLst/>
              <a:rect l="l" t="t" r="r" b="b"/>
              <a:pathLst>
                <a:path w="181610" h="288290">
                  <a:moveTo>
                    <a:pt x="181256" y="288255"/>
                  </a:moveTo>
                  <a:lnTo>
                    <a:pt x="181256" y="171396"/>
                  </a:lnTo>
                  <a:lnTo>
                    <a:pt x="0" y="171396"/>
                  </a:lnTo>
                  <a:lnTo>
                    <a:pt x="0" y="0"/>
                  </a:lnTo>
                </a:path>
              </a:pathLst>
            </a:custGeom>
            <a:ln w="291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6235700" y="9247365"/>
              <a:ext cx="113664" cy="125095"/>
            </a:xfrm>
            <a:custGeom>
              <a:avLst/>
              <a:gdLst/>
              <a:ahLst/>
              <a:cxnLst/>
              <a:rect l="l" t="t" r="r" b="b"/>
              <a:pathLst>
                <a:path w="113664" h="125095">
                  <a:moveTo>
                    <a:pt x="56629" y="0"/>
                  </a:moveTo>
                  <a:lnTo>
                    <a:pt x="0" y="124663"/>
                  </a:lnTo>
                  <a:lnTo>
                    <a:pt x="113284" y="124637"/>
                  </a:lnTo>
                  <a:lnTo>
                    <a:pt x="566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005789" y="9340855"/>
              <a:ext cx="821690" cy="288290"/>
            </a:xfrm>
            <a:custGeom>
              <a:avLst/>
              <a:gdLst/>
              <a:ahLst/>
              <a:cxnLst/>
              <a:rect l="l" t="t" r="r" b="b"/>
              <a:pathLst>
                <a:path w="821690" h="288290">
                  <a:moveTo>
                    <a:pt x="0" y="288255"/>
                  </a:moveTo>
                  <a:lnTo>
                    <a:pt x="0" y="171396"/>
                  </a:lnTo>
                  <a:lnTo>
                    <a:pt x="821323" y="171396"/>
                  </a:lnTo>
                  <a:lnTo>
                    <a:pt x="821323" y="0"/>
                  </a:lnTo>
                </a:path>
              </a:pathLst>
            </a:custGeom>
            <a:ln w="30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770480" y="9247365"/>
              <a:ext cx="113664" cy="125095"/>
            </a:xfrm>
            <a:custGeom>
              <a:avLst/>
              <a:gdLst/>
              <a:ahLst/>
              <a:cxnLst/>
              <a:rect l="l" t="t" r="r" b="b"/>
              <a:pathLst>
                <a:path w="113665" h="125095">
                  <a:moveTo>
                    <a:pt x="56642" y="0"/>
                  </a:moveTo>
                  <a:lnTo>
                    <a:pt x="0" y="124663"/>
                  </a:lnTo>
                  <a:lnTo>
                    <a:pt x="113296" y="124637"/>
                  </a:lnTo>
                  <a:lnTo>
                    <a:pt x="566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0639697" y="9340855"/>
              <a:ext cx="219710" cy="288290"/>
            </a:xfrm>
            <a:custGeom>
              <a:avLst/>
              <a:gdLst/>
              <a:ahLst/>
              <a:cxnLst/>
              <a:rect l="l" t="t" r="r" b="b"/>
              <a:pathLst>
                <a:path w="219709" h="288290">
                  <a:moveTo>
                    <a:pt x="219495" y="288255"/>
                  </a:moveTo>
                  <a:lnTo>
                    <a:pt x="219495" y="171396"/>
                  </a:lnTo>
                  <a:lnTo>
                    <a:pt x="0" y="171396"/>
                  </a:lnTo>
                  <a:lnTo>
                    <a:pt x="0" y="0"/>
                  </a:lnTo>
                </a:path>
              </a:pathLst>
            </a:custGeom>
            <a:ln w="293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0583075" y="9247365"/>
              <a:ext cx="113664" cy="125095"/>
            </a:xfrm>
            <a:custGeom>
              <a:avLst/>
              <a:gdLst/>
              <a:ahLst/>
              <a:cxnLst/>
              <a:rect l="l" t="t" r="r" b="b"/>
              <a:pathLst>
                <a:path w="113665" h="125095">
                  <a:moveTo>
                    <a:pt x="56629" y="0"/>
                  </a:moveTo>
                  <a:lnTo>
                    <a:pt x="0" y="124663"/>
                  </a:lnTo>
                  <a:lnTo>
                    <a:pt x="113284" y="124637"/>
                  </a:lnTo>
                  <a:lnTo>
                    <a:pt x="566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2524540" y="9340855"/>
              <a:ext cx="698500" cy="288290"/>
            </a:xfrm>
            <a:custGeom>
              <a:avLst/>
              <a:gdLst/>
              <a:ahLst/>
              <a:cxnLst/>
              <a:rect l="l" t="t" r="r" b="b"/>
              <a:pathLst>
                <a:path w="698500" h="288290">
                  <a:moveTo>
                    <a:pt x="698152" y="288255"/>
                  </a:moveTo>
                  <a:lnTo>
                    <a:pt x="698152" y="171396"/>
                  </a:lnTo>
                  <a:lnTo>
                    <a:pt x="0" y="171396"/>
                  </a:lnTo>
                  <a:lnTo>
                    <a:pt x="0" y="0"/>
                  </a:lnTo>
                </a:path>
              </a:pathLst>
            </a:custGeom>
            <a:ln w="307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2467881" y="9247365"/>
              <a:ext cx="113664" cy="125095"/>
            </a:xfrm>
            <a:custGeom>
              <a:avLst/>
              <a:gdLst/>
              <a:ahLst/>
              <a:cxnLst/>
              <a:rect l="l" t="t" r="r" b="b"/>
              <a:pathLst>
                <a:path w="113665" h="125095">
                  <a:moveTo>
                    <a:pt x="56629" y="0"/>
                  </a:moveTo>
                  <a:lnTo>
                    <a:pt x="0" y="124663"/>
                  </a:lnTo>
                  <a:lnTo>
                    <a:pt x="113284" y="124637"/>
                  </a:lnTo>
                  <a:lnTo>
                    <a:pt x="566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5" name="object 275"/>
          <p:cNvSpPr txBox="1"/>
          <p:nvPr/>
        </p:nvSpPr>
        <p:spPr>
          <a:xfrm>
            <a:off x="5878836" y="9640014"/>
            <a:ext cx="1155700" cy="255904"/>
          </a:xfrm>
          <a:prstGeom prst="rect">
            <a:avLst/>
          </a:prstGeom>
          <a:solidFill>
            <a:srgbClr val="F2F2F2"/>
          </a:solidFill>
          <a:ln w="23292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32384">
              <a:lnSpc>
                <a:spcPts val="1770"/>
              </a:lnSpc>
            </a:pPr>
            <a:r>
              <a:rPr sz="1500" spc="-80" dirty="0">
                <a:latin typeface="Trebuchet MS"/>
                <a:cs typeface="Trebuchet MS"/>
              </a:rPr>
              <a:t>Заевтектоїдні</a:t>
            </a:r>
            <a:endParaRPr sz="15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12652004" y="9627553"/>
            <a:ext cx="1132840" cy="255904"/>
          </a:xfrm>
          <a:prstGeom prst="rect">
            <a:avLst/>
          </a:prstGeom>
          <a:solidFill>
            <a:srgbClr val="F2F2F2"/>
          </a:solidFill>
          <a:ln w="23289">
            <a:solidFill>
              <a:srgbClr val="000000"/>
            </a:solidFill>
          </a:ln>
        </p:spPr>
        <p:txBody>
          <a:bodyPr vert="horz" wrap="square" lIns="0" tIns="8255" rIns="0" bIns="0" rtlCol="0">
            <a:spAutoFit/>
          </a:bodyPr>
          <a:lstStyle/>
          <a:p>
            <a:pPr marL="50165">
              <a:lnSpc>
                <a:spcPct val="100000"/>
              </a:lnSpc>
              <a:spcBef>
                <a:spcPts val="65"/>
              </a:spcBef>
            </a:pPr>
            <a:r>
              <a:rPr sz="1500" spc="-85" dirty="0">
                <a:latin typeface="Trebuchet MS"/>
                <a:cs typeface="Trebuchet MS"/>
              </a:rPr>
              <a:t>Заевтектичні</a:t>
            </a:r>
            <a:endParaRPr sz="1500">
              <a:latin typeface="Trebuchet MS"/>
              <a:cs typeface="Trebuchet MS"/>
            </a:endParaRPr>
          </a:p>
        </p:txBody>
      </p:sp>
      <p:grpSp>
        <p:nvGrpSpPr>
          <p:cNvPr id="277" name="object 277"/>
          <p:cNvGrpSpPr/>
          <p:nvPr/>
        </p:nvGrpSpPr>
        <p:grpSpPr>
          <a:xfrm>
            <a:off x="1764889" y="904038"/>
            <a:ext cx="12624435" cy="8003540"/>
            <a:chOff x="1764889" y="904038"/>
            <a:chExt cx="12624435" cy="8003540"/>
          </a:xfrm>
        </p:grpSpPr>
        <p:sp>
          <p:nvSpPr>
            <p:cNvPr id="278" name="object 278"/>
            <p:cNvSpPr/>
            <p:nvPr/>
          </p:nvSpPr>
          <p:spPr>
            <a:xfrm>
              <a:off x="4727555" y="1916331"/>
              <a:ext cx="5905500" cy="2233295"/>
            </a:xfrm>
            <a:custGeom>
              <a:avLst/>
              <a:gdLst/>
              <a:ahLst/>
              <a:cxnLst/>
              <a:rect l="l" t="t" r="r" b="b"/>
              <a:pathLst>
                <a:path w="5905500" h="2233295">
                  <a:moveTo>
                    <a:pt x="2490891" y="2232812"/>
                  </a:moveTo>
                  <a:lnTo>
                    <a:pt x="2451746" y="2202761"/>
                  </a:lnTo>
                  <a:lnTo>
                    <a:pt x="2412601" y="2172702"/>
                  </a:lnTo>
                  <a:lnTo>
                    <a:pt x="2373455" y="2142625"/>
                  </a:lnTo>
                  <a:lnTo>
                    <a:pt x="2334308" y="2112523"/>
                  </a:lnTo>
                  <a:lnTo>
                    <a:pt x="2295159" y="2082386"/>
                  </a:lnTo>
                  <a:lnTo>
                    <a:pt x="2256008" y="2052207"/>
                  </a:lnTo>
                  <a:lnTo>
                    <a:pt x="2216856" y="2021977"/>
                  </a:lnTo>
                  <a:lnTo>
                    <a:pt x="2177700" y="1991687"/>
                  </a:lnTo>
                  <a:lnTo>
                    <a:pt x="2138542" y="1961329"/>
                  </a:lnTo>
                  <a:lnTo>
                    <a:pt x="2099380" y="1930894"/>
                  </a:lnTo>
                  <a:lnTo>
                    <a:pt x="2060214" y="1900374"/>
                  </a:lnTo>
                  <a:lnTo>
                    <a:pt x="2021044" y="1869760"/>
                  </a:lnTo>
                  <a:lnTo>
                    <a:pt x="1981869" y="1839044"/>
                  </a:lnTo>
                  <a:lnTo>
                    <a:pt x="1942689" y="1808217"/>
                  </a:lnTo>
                  <a:lnTo>
                    <a:pt x="1903504" y="1777271"/>
                  </a:lnTo>
                  <a:lnTo>
                    <a:pt x="1864313" y="1746197"/>
                  </a:lnTo>
                  <a:lnTo>
                    <a:pt x="1825116" y="1714987"/>
                  </a:lnTo>
                  <a:lnTo>
                    <a:pt x="1785913" y="1683632"/>
                  </a:lnTo>
                  <a:lnTo>
                    <a:pt x="1746702" y="1652124"/>
                  </a:lnTo>
                  <a:lnTo>
                    <a:pt x="1707484" y="1620454"/>
                  </a:lnTo>
                  <a:lnTo>
                    <a:pt x="1668258" y="1588614"/>
                  </a:lnTo>
                  <a:lnTo>
                    <a:pt x="1629024" y="1556595"/>
                  </a:lnTo>
                  <a:lnTo>
                    <a:pt x="1589781" y="1524388"/>
                  </a:lnTo>
                  <a:lnTo>
                    <a:pt x="1550530" y="1491986"/>
                  </a:lnTo>
                  <a:lnTo>
                    <a:pt x="1511269" y="1459380"/>
                  </a:lnTo>
                  <a:lnTo>
                    <a:pt x="1471998" y="1426560"/>
                  </a:lnTo>
                  <a:lnTo>
                    <a:pt x="1432718" y="1393519"/>
                  </a:lnTo>
                  <a:lnTo>
                    <a:pt x="1393426" y="1360249"/>
                  </a:lnTo>
                  <a:lnTo>
                    <a:pt x="1354997" y="1327506"/>
                  </a:lnTo>
                  <a:lnTo>
                    <a:pt x="1315660" y="1293811"/>
                  </a:lnTo>
                  <a:lnTo>
                    <a:pt x="1275518" y="1259257"/>
                  </a:lnTo>
                  <a:lnTo>
                    <a:pt x="1234674" y="1223938"/>
                  </a:lnTo>
                  <a:lnTo>
                    <a:pt x="1193231" y="1187946"/>
                  </a:lnTo>
                  <a:lnTo>
                    <a:pt x="1151292" y="1151375"/>
                  </a:lnTo>
                  <a:lnTo>
                    <a:pt x="1108959" y="1114318"/>
                  </a:lnTo>
                  <a:lnTo>
                    <a:pt x="1066336" y="1076868"/>
                  </a:lnTo>
                  <a:lnTo>
                    <a:pt x="1023524" y="1039117"/>
                  </a:lnTo>
                  <a:lnTo>
                    <a:pt x="980627" y="1001161"/>
                  </a:lnTo>
                  <a:lnTo>
                    <a:pt x="937747" y="963090"/>
                  </a:lnTo>
                  <a:lnTo>
                    <a:pt x="894988" y="925000"/>
                  </a:lnTo>
                  <a:lnTo>
                    <a:pt x="852451" y="886982"/>
                  </a:lnTo>
                  <a:lnTo>
                    <a:pt x="810241" y="849130"/>
                  </a:lnTo>
                  <a:lnTo>
                    <a:pt x="768458" y="811537"/>
                  </a:lnTo>
                  <a:lnTo>
                    <a:pt x="727208" y="774296"/>
                  </a:lnTo>
                  <a:lnTo>
                    <a:pt x="686591" y="737501"/>
                  </a:lnTo>
                  <a:lnTo>
                    <a:pt x="646711" y="701245"/>
                  </a:lnTo>
                  <a:lnTo>
                    <a:pt x="607671" y="665620"/>
                  </a:lnTo>
                  <a:lnTo>
                    <a:pt x="569573" y="630720"/>
                  </a:lnTo>
                  <a:lnTo>
                    <a:pt x="532520" y="596638"/>
                  </a:lnTo>
                  <a:lnTo>
                    <a:pt x="496616" y="563467"/>
                  </a:lnTo>
                  <a:lnTo>
                    <a:pt x="461962" y="531301"/>
                  </a:lnTo>
                  <a:lnTo>
                    <a:pt x="428661" y="500232"/>
                  </a:lnTo>
                  <a:lnTo>
                    <a:pt x="396817" y="470354"/>
                  </a:lnTo>
                  <a:lnTo>
                    <a:pt x="366531" y="441760"/>
                  </a:lnTo>
                  <a:lnTo>
                    <a:pt x="337908" y="414543"/>
                  </a:lnTo>
                  <a:lnTo>
                    <a:pt x="286057" y="364612"/>
                  </a:lnTo>
                  <a:lnTo>
                    <a:pt x="215966" y="294861"/>
                  </a:lnTo>
                  <a:lnTo>
                    <a:pt x="159396" y="235382"/>
                  </a:lnTo>
                  <a:lnTo>
                    <a:pt x="114655" y="184906"/>
                  </a:lnTo>
                  <a:lnTo>
                    <a:pt x="80054" y="142163"/>
                  </a:lnTo>
                  <a:lnTo>
                    <a:pt x="53903" y="105883"/>
                  </a:lnTo>
                  <a:lnTo>
                    <a:pt x="20191" y="47634"/>
                  </a:lnTo>
                  <a:lnTo>
                    <a:pt x="9250" y="23125"/>
                  </a:lnTo>
                  <a:lnTo>
                    <a:pt x="0" y="0"/>
                  </a:lnTo>
                </a:path>
                <a:path w="5905500" h="2233295">
                  <a:moveTo>
                    <a:pt x="414912" y="0"/>
                  </a:moveTo>
                  <a:lnTo>
                    <a:pt x="463547" y="13039"/>
                  </a:lnTo>
                  <a:lnTo>
                    <a:pt x="512187" y="26085"/>
                  </a:lnTo>
                  <a:lnTo>
                    <a:pt x="560831" y="39143"/>
                  </a:lnTo>
                  <a:lnTo>
                    <a:pt x="609479" y="52217"/>
                  </a:lnTo>
                  <a:lnTo>
                    <a:pt x="658131" y="65315"/>
                  </a:lnTo>
                  <a:lnTo>
                    <a:pt x="706785" y="78442"/>
                  </a:lnTo>
                  <a:lnTo>
                    <a:pt x="755442" y="91604"/>
                  </a:lnTo>
                  <a:lnTo>
                    <a:pt x="804100" y="104806"/>
                  </a:lnTo>
                  <a:lnTo>
                    <a:pt x="852759" y="118055"/>
                  </a:lnTo>
                  <a:lnTo>
                    <a:pt x="901418" y="131355"/>
                  </a:lnTo>
                  <a:lnTo>
                    <a:pt x="950077" y="144714"/>
                  </a:lnTo>
                  <a:lnTo>
                    <a:pt x="998735" y="158136"/>
                  </a:lnTo>
                  <a:lnTo>
                    <a:pt x="1047391" y="171628"/>
                  </a:lnTo>
                  <a:lnTo>
                    <a:pt x="1096045" y="185196"/>
                  </a:lnTo>
                  <a:lnTo>
                    <a:pt x="1144697" y="198844"/>
                  </a:lnTo>
                  <a:lnTo>
                    <a:pt x="1193345" y="212579"/>
                  </a:lnTo>
                  <a:lnTo>
                    <a:pt x="1241989" y="226407"/>
                  </a:lnTo>
                  <a:lnTo>
                    <a:pt x="1290628" y="240333"/>
                  </a:lnTo>
                  <a:lnTo>
                    <a:pt x="1339262" y="254364"/>
                  </a:lnTo>
                  <a:lnTo>
                    <a:pt x="1387890" y="268505"/>
                  </a:lnTo>
                  <a:lnTo>
                    <a:pt x="1436511" y="282762"/>
                  </a:lnTo>
                  <a:lnTo>
                    <a:pt x="1485125" y="297140"/>
                  </a:lnTo>
                  <a:lnTo>
                    <a:pt x="1533732" y="311646"/>
                  </a:lnTo>
                  <a:lnTo>
                    <a:pt x="1582330" y="326285"/>
                  </a:lnTo>
                  <a:lnTo>
                    <a:pt x="1630919" y="341063"/>
                  </a:lnTo>
                  <a:lnTo>
                    <a:pt x="1679499" y="355986"/>
                  </a:lnTo>
                  <a:lnTo>
                    <a:pt x="1728068" y="371060"/>
                  </a:lnTo>
                  <a:lnTo>
                    <a:pt x="1776627" y="386290"/>
                  </a:lnTo>
                  <a:lnTo>
                    <a:pt x="1825174" y="401682"/>
                  </a:lnTo>
                  <a:lnTo>
                    <a:pt x="1873709" y="417242"/>
                  </a:lnTo>
                  <a:lnTo>
                    <a:pt x="1922231" y="432977"/>
                  </a:lnTo>
                  <a:lnTo>
                    <a:pt x="1970740" y="448890"/>
                  </a:lnTo>
                  <a:lnTo>
                    <a:pt x="2019235" y="464989"/>
                  </a:lnTo>
                  <a:lnTo>
                    <a:pt x="2067715" y="481280"/>
                  </a:lnTo>
                  <a:lnTo>
                    <a:pt x="2116181" y="497767"/>
                  </a:lnTo>
                  <a:lnTo>
                    <a:pt x="2164630" y="514457"/>
                  </a:lnTo>
                  <a:lnTo>
                    <a:pt x="2213063" y="531356"/>
                  </a:lnTo>
                  <a:lnTo>
                    <a:pt x="2261479" y="548469"/>
                  </a:lnTo>
                  <a:lnTo>
                    <a:pt x="2308649" y="565334"/>
                  </a:lnTo>
                  <a:lnTo>
                    <a:pt x="2355823" y="582369"/>
                  </a:lnTo>
                  <a:lnTo>
                    <a:pt x="2403002" y="599571"/>
                  </a:lnTo>
                  <a:lnTo>
                    <a:pt x="2450183" y="616937"/>
                  </a:lnTo>
                  <a:lnTo>
                    <a:pt x="2497366" y="634466"/>
                  </a:lnTo>
                  <a:lnTo>
                    <a:pt x="2544551" y="652154"/>
                  </a:lnTo>
                  <a:lnTo>
                    <a:pt x="2591735" y="669999"/>
                  </a:lnTo>
                  <a:lnTo>
                    <a:pt x="2638920" y="687998"/>
                  </a:lnTo>
                  <a:lnTo>
                    <a:pt x="2686103" y="706149"/>
                  </a:lnTo>
                  <a:lnTo>
                    <a:pt x="2733284" y="724450"/>
                  </a:lnTo>
                  <a:lnTo>
                    <a:pt x="2780462" y="742898"/>
                  </a:lnTo>
                  <a:lnTo>
                    <a:pt x="2827636" y="761490"/>
                  </a:lnTo>
                  <a:lnTo>
                    <a:pt x="2874805" y="780224"/>
                  </a:lnTo>
                  <a:lnTo>
                    <a:pt x="2921969" y="799097"/>
                  </a:lnTo>
                  <a:lnTo>
                    <a:pt x="2969126" y="818107"/>
                  </a:lnTo>
                  <a:lnTo>
                    <a:pt x="3016276" y="837251"/>
                  </a:lnTo>
                  <a:lnTo>
                    <a:pt x="3063417" y="856527"/>
                  </a:lnTo>
                  <a:lnTo>
                    <a:pt x="3110550" y="875933"/>
                  </a:lnTo>
                  <a:lnTo>
                    <a:pt x="3157673" y="895465"/>
                  </a:lnTo>
                  <a:lnTo>
                    <a:pt x="3204785" y="915121"/>
                  </a:lnTo>
                  <a:lnTo>
                    <a:pt x="3251885" y="934899"/>
                  </a:lnTo>
                  <a:lnTo>
                    <a:pt x="3298973" y="954796"/>
                  </a:lnTo>
                  <a:lnTo>
                    <a:pt x="3346047" y="974810"/>
                  </a:lnTo>
                  <a:lnTo>
                    <a:pt x="3393108" y="994937"/>
                  </a:lnTo>
                  <a:lnTo>
                    <a:pt x="3440153" y="1015177"/>
                  </a:lnTo>
                  <a:lnTo>
                    <a:pt x="3487182" y="1035525"/>
                  </a:lnTo>
                  <a:lnTo>
                    <a:pt x="3534195" y="1055980"/>
                  </a:lnTo>
                  <a:lnTo>
                    <a:pt x="3581190" y="1076539"/>
                  </a:lnTo>
                  <a:lnTo>
                    <a:pt x="3628166" y="1097200"/>
                  </a:lnTo>
                  <a:lnTo>
                    <a:pt x="3675124" y="1117959"/>
                  </a:lnTo>
                  <a:lnTo>
                    <a:pt x="3722061" y="1138815"/>
                  </a:lnTo>
                  <a:lnTo>
                    <a:pt x="3768977" y="1159765"/>
                  </a:lnTo>
                  <a:lnTo>
                    <a:pt x="3815871" y="1180806"/>
                  </a:lnTo>
                  <a:lnTo>
                    <a:pt x="3862742" y="1201936"/>
                  </a:lnTo>
                  <a:lnTo>
                    <a:pt x="3909590" y="1223153"/>
                  </a:lnTo>
                  <a:lnTo>
                    <a:pt x="3956413" y="1244453"/>
                  </a:lnTo>
                  <a:lnTo>
                    <a:pt x="4003211" y="1265835"/>
                  </a:lnTo>
                  <a:lnTo>
                    <a:pt x="4049982" y="1287295"/>
                  </a:lnTo>
                  <a:lnTo>
                    <a:pt x="4096727" y="1308832"/>
                  </a:lnTo>
                  <a:lnTo>
                    <a:pt x="4142277" y="1329939"/>
                  </a:lnTo>
                  <a:lnTo>
                    <a:pt x="4187801" y="1351189"/>
                  </a:lnTo>
                  <a:lnTo>
                    <a:pt x="4233300" y="1372577"/>
                  </a:lnTo>
                  <a:lnTo>
                    <a:pt x="4278774" y="1394101"/>
                  </a:lnTo>
                  <a:lnTo>
                    <a:pt x="4324225" y="1415756"/>
                  </a:lnTo>
                  <a:lnTo>
                    <a:pt x="4369652" y="1437538"/>
                  </a:lnTo>
                  <a:lnTo>
                    <a:pt x="4415056" y="1459445"/>
                  </a:lnTo>
                  <a:lnTo>
                    <a:pt x="4460438" y="1481473"/>
                  </a:lnTo>
                  <a:lnTo>
                    <a:pt x="4505799" y="1503617"/>
                  </a:lnTo>
                  <a:lnTo>
                    <a:pt x="4551139" y="1525875"/>
                  </a:lnTo>
                  <a:lnTo>
                    <a:pt x="4596460" y="1548242"/>
                  </a:lnTo>
                  <a:lnTo>
                    <a:pt x="4641761" y="1570716"/>
                  </a:lnTo>
                  <a:lnTo>
                    <a:pt x="4687043" y="1593291"/>
                  </a:lnTo>
                  <a:lnTo>
                    <a:pt x="4732308" y="1615965"/>
                  </a:lnTo>
                  <a:lnTo>
                    <a:pt x="4777555" y="1638734"/>
                  </a:lnTo>
                  <a:lnTo>
                    <a:pt x="4822785" y="1661595"/>
                  </a:lnTo>
                  <a:lnTo>
                    <a:pt x="4868000" y="1684543"/>
                  </a:lnTo>
                  <a:lnTo>
                    <a:pt x="4913199" y="1707575"/>
                  </a:lnTo>
                  <a:lnTo>
                    <a:pt x="4958384" y="1730687"/>
                  </a:lnTo>
                  <a:lnTo>
                    <a:pt x="5003554" y="1753876"/>
                  </a:lnTo>
                  <a:lnTo>
                    <a:pt x="5048712" y="1777138"/>
                  </a:lnTo>
                  <a:lnTo>
                    <a:pt x="5093856" y="1800470"/>
                  </a:lnTo>
                  <a:lnTo>
                    <a:pt x="5138989" y="1823867"/>
                  </a:lnTo>
                  <a:lnTo>
                    <a:pt x="5184111" y="1847327"/>
                  </a:lnTo>
                  <a:lnTo>
                    <a:pt x="5229222" y="1870845"/>
                  </a:lnTo>
                  <a:lnTo>
                    <a:pt x="5274323" y="1894417"/>
                  </a:lnTo>
                  <a:lnTo>
                    <a:pt x="5319414" y="1918041"/>
                  </a:lnTo>
                  <a:lnTo>
                    <a:pt x="5364497" y="1941712"/>
                  </a:lnTo>
                  <a:lnTo>
                    <a:pt x="5409572" y="1965427"/>
                  </a:lnTo>
                  <a:lnTo>
                    <a:pt x="5454640" y="1989183"/>
                  </a:lnTo>
                  <a:lnTo>
                    <a:pt x="5499702" y="2012975"/>
                  </a:lnTo>
                  <a:lnTo>
                    <a:pt x="5544757" y="2036799"/>
                  </a:lnTo>
                  <a:lnTo>
                    <a:pt x="5589807" y="2060653"/>
                  </a:lnTo>
                  <a:lnTo>
                    <a:pt x="5634853" y="2084533"/>
                  </a:lnTo>
                  <a:lnTo>
                    <a:pt x="5679894" y="2108434"/>
                  </a:lnTo>
                  <a:lnTo>
                    <a:pt x="5724932" y="2132354"/>
                  </a:lnTo>
                  <a:lnTo>
                    <a:pt x="5769968" y="2156288"/>
                  </a:lnTo>
                  <a:lnTo>
                    <a:pt x="5815002" y="2180233"/>
                  </a:lnTo>
                  <a:lnTo>
                    <a:pt x="5860035" y="2204186"/>
                  </a:lnTo>
                  <a:lnTo>
                    <a:pt x="5905067" y="2228142"/>
                  </a:lnTo>
                </a:path>
              </a:pathLst>
            </a:custGeom>
            <a:ln w="446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218447" y="4149144"/>
              <a:ext cx="7147559" cy="0"/>
            </a:xfrm>
            <a:custGeom>
              <a:avLst/>
              <a:gdLst/>
              <a:ahLst/>
              <a:cxnLst/>
              <a:rect l="l" t="t" r="r" b="b"/>
              <a:pathLst>
                <a:path w="7147559">
                  <a:moveTo>
                    <a:pt x="0" y="0"/>
                  </a:moveTo>
                  <a:lnTo>
                    <a:pt x="7146951" y="0"/>
                  </a:lnTo>
                </a:path>
              </a:pathLst>
            </a:custGeom>
            <a:ln w="467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0632623" y="1194916"/>
              <a:ext cx="3733165" cy="2954655"/>
            </a:xfrm>
            <a:custGeom>
              <a:avLst/>
              <a:gdLst/>
              <a:ahLst/>
              <a:cxnLst/>
              <a:rect l="l" t="t" r="r" b="b"/>
              <a:pathLst>
                <a:path w="3733165" h="2954654">
                  <a:moveTo>
                    <a:pt x="0" y="2954227"/>
                  </a:moveTo>
                  <a:lnTo>
                    <a:pt x="24632" y="2917164"/>
                  </a:lnTo>
                  <a:lnTo>
                    <a:pt x="49498" y="2879984"/>
                  </a:lnTo>
                  <a:lnTo>
                    <a:pt x="74784" y="2842525"/>
                  </a:lnTo>
                  <a:lnTo>
                    <a:pt x="100680" y="2804622"/>
                  </a:lnTo>
                  <a:lnTo>
                    <a:pt x="127375" y="2766113"/>
                  </a:lnTo>
                  <a:lnTo>
                    <a:pt x="155057" y="2726834"/>
                  </a:lnTo>
                  <a:lnTo>
                    <a:pt x="183916" y="2686621"/>
                  </a:lnTo>
                  <a:lnTo>
                    <a:pt x="214140" y="2645310"/>
                  </a:lnTo>
                  <a:lnTo>
                    <a:pt x="245919" y="2602739"/>
                  </a:lnTo>
                  <a:lnTo>
                    <a:pt x="279440" y="2558744"/>
                  </a:lnTo>
                  <a:lnTo>
                    <a:pt x="314893" y="2513162"/>
                  </a:lnTo>
                  <a:lnTo>
                    <a:pt x="352468" y="2465828"/>
                  </a:lnTo>
                  <a:lnTo>
                    <a:pt x="392351" y="2416579"/>
                  </a:lnTo>
                  <a:lnTo>
                    <a:pt x="434733" y="2365252"/>
                  </a:lnTo>
                  <a:lnTo>
                    <a:pt x="461830" y="2332773"/>
                  </a:lnTo>
                  <a:lnTo>
                    <a:pt x="489897" y="2299205"/>
                  </a:lnTo>
                  <a:lnTo>
                    <a:pt x="518890" y="2264629"/>
                  </a:lnTo>
                  <a:lnTo>
                    <a:pt x="548767" y="2229121"/>
                  </a:lnTo>
                  <a:lnTo>
                    <a:pt x="579485" y="2192761"/>
                  </a:lnTo>
                  <a:lnTo>
                    <a:pt x="611002" y="2155626"/>
                  </a:lnTo>
                  <a:lnTo>
                    <a:pt x="643276" y="2117796"/>
                  </a:lnTo>
                  <a:lnTo>
                    <a:pt x="676263" y="2079347"/>
                  </a:lnTo>
                  <a:lnTo>
                    <a:pt x="709922" y="2040360"/>
                  </a:lnTo>
                  <a:lnTo>
                    <a:pt x="744208" y="2000912"/>
                  </a:lnTo>
                  <a:lnTo>
                    <a:pt x="779081" y="1961081"/>
                  </a:lnTo>
                  <a:lnTo>
                    <a:pt x="814497" y="1920946"/>
                  </a:lnTo>
                  <a:lnTo>
                    <a:pt x="850414" y="1880585"/>
                  </a:lnTo>
                  <a:lnTo>
                    <a:pt x="886789" y="1840076"/>
                  </a:lnTo>
                  <a:lnTo>
                    <a:pt x="923579" y="1799499"/>
                  </a:lnTo>
                  <a:lnTo>
                    <a:pt x="960742" y="1758930"/>
                  </a:lnTo>
                  <a:lnTo>
                    <a:pt x="998236" y="1718449"/>
                  </a:lnTo>
                  <a:lnTo>
                    <a:pt x="1036017" y="1678134"/>
                  </a:lnTo>
                  <a:lnTo>
                    <a:pt x="1074043" y="1638064"/>
                  </a:lnTo>
                  <a:lnTo>
                    <a:pt x="1112272" y="1598316"/>
                  </a:lnTo>
                  <a:lnTo>
                    <a:pt x="1150660" y="1558969"/>
                  </a:lnTo>
                  <a:lnTo>
                    <a:pt x="1189166" y="1520101"/>
                  </a:lnTo>
                  <a:lnTo>
                    <a:pt x="1227747" y="1481791"/>
                  </a:lnTo>
                  <a:lnTo>
                    <a:pt x="1262170" y="1447932"/>
                  </a:lnTo>
                  <a:lnTo>
                    <a:pt x="1297127" y="1413637"/>
                  </a:lnTo>
                  <a:lnTo>
                    <a:pt x="1332587" y="1378968"/>
                  </a:lnTo>
                  <a:lnTo>
                    <a:pt x="1368519" y="1343986"/>
                  </a:lnTo>
                  <a:lnTo>
                    <a:pt x="1404890" y="1308753"/>
                  </a:lnTo>
                  <a:lnTo>
                    <a:pt x="1441671" y="1273331"/>
                  </a:lnTo>
                  <a:lnTo>
                    <a:pt x="1478829" y="1237781"/>
                  </a:lnTo>
                  <a:lnTo>
                    <a:pt x="1516333" y="1202165"/>
                  </a:lnTo>
                  <a:lnTo>
                    <a:pt x="1554152" y="1166545"/>
                  </a:lnTo>
                  <a:lnTo>
                    <a:pt x="1592254" y="1130982"/>
                  </a:lnTo>
                  <a:lnTo>
                    <a:pt x="1630608" y="1095539"/>
                  </a:lnTo>
                  <a:lnTo>
                    <a:pt x="1669182" y="1060276"/>
                  </a:lnTo>
                  <a:lnTo>
                    <a:pt x="1707946" y="1025256"/>
                  </a:lnTo>
                  <a:lnTo>
                    <a:pt x="1746867" y="990540"/>
                  </a:lnTo>
                  <a:lnTo>
                    <a:pt x="1785915" y="956190"/>
                  </a:lnTo>
                  <a:lnTo>
                    <a:pt x="1825058" y="922268"/>
                  </a:lnTo>
                  <a:lnTo>
                    <a:pt x="1864264" y="888835"/>
                  </a:lnTo>
                  <a:lnTo>
                    <a:pt x="1903503" y="855953"/>
                  </a:lnTo>
                  <a:lnTo>
                    <a:pt x="1942743" y="823684"/>
                  </a:lnTo>
                  <a:lnTo>
                    <a:pt x="1981952" y="792089"/>
                  </a:lnTo>
                  <a:lnTo>
                    <a:pt x="2021100" y="761230"/>
                  </a:lnTo>
                  <a:lnTo>
                    <a:pt x="2060154" y="731169"/>
                  </a:lnTo>
                  <a:lnTo>
                    <a:pt x="2099083" y="701968"/>
                  </a:lnTo>
                  <a:lnTo>
                    <a:pt x="2137857" y="673688"/>
                  </a:lnTo>
                  <a:lnTo>
                    <a:pt x="2176443" y="646391"/>
                  </a:lnTo>
                  <a:lnTo>
                    <a:pt x="2214811" y="620138"/>
                  </a:lnTo>
                  <a:lnTo>
                    <a:pt x="2260525" y="590187"/>
                  </a:lnTo>
                  <a:lnTo>
                    <a:pt x="2307199" y="561093"/>
                  </a:lnTo>
                  <a:lnTo>
                    <a:pt x="2354690" y="532846"/>
                  </a:lnTo>
                  <a:lnTo>
                    <a:pt x="2402852" y="505434"/>
                  </a:lnTo>
                  <a:lnTo>
                    <a:pt x="2451542" y="478845"/>
                  </a:lnTo>
                  <a:lnTo>
                    <a:pt x="2500615" y="453069"/>
                  </a:lnTo>
                  <a:lnTo>
                    <a:pt x="2549928" y="428094"/>
                  </a:lnTo>
                  <a:lnTo>
                    <a:pt x="2599334" y="403908"/>
                  </a:lnTo>
                  <a:lnTo>
                    <a:pt x="2648691" y="380500"/>
                  </a:lnTo>
                  <a:lnTo>
                    <a:pt x="2697854" y="357858"/>
                  </a:lnTo>
                  <a:lnTo>
                    <a:pt x="2746679" y="335972"/>
                  </a:lnTo>
                  <a:lnTo>
                    <a:pt x="2795021" y="314829"/>
                  </a:lnTo>
                  <a:lnTo>
                    <a:pt x="2842736" y="294419"/>
                  </a:lnTo>
                  <a:lnTo>
                    <a:pt x="2889679" y="274729"/>
                  </a:lnTo>
                  <a:lnTo>
                    <a:pt x="2935707" y="255749"/>
                  </a:lnTo>
                  <a:lnTo>
                    <a:pt x="2980674" y="237467"/>
                  </a:lnTo>
                  <a:lnTo>
                    <a:pt x="3024437" y="219872"/>
                  </a:lnTo>
                  <a:lnTo>
                    <a:pt x="3066852" y="202951"/>
                  </a:lnTo>
                  <a:lnTo>
                    <a:pt x="3107773" y="186695"/>
                  </a:lnTo>
                  <a:lnTo>
                    <a:pt x="3147057" y="171091"/>
                  </a:lnTo>
                  <a:lnTo>
                    <a:pt x="3184560" y="156128"/>
                  </a:lnTo>
                  <a:lnTo>
                    <a:pt x="3220136" y="141794"/>
                  </a:lnTo>
                  <a:lnTo>
                    <a:pt x="3286273" y="115735"/>
                  </a:lnTo>
                  <a:lnTo>
                    <a:pt x="3346800" y="93405"/>
                  </a:lnTo>
                  <a:lnTo>
                    <a:pt x="3402286" y="74439"/>
                  </a:lnTo>
                  <a:lnTo>
                    <a:pt x="3453298" y="58472"/>
                  </a:lnTo>
                  <a:lnTo>
                    <a:pt x="3500403" y="45138"/>
                  </a:lnTo>
                  <a:lnTo>
                    <a:pt x="3544169" y="34074"/>
                  </a:lnTo>
                  <a:lnTo>
                    <a:pt x="3585163" y="24912"/>
                  </a:lnTo>
                  <a:lnTo>
                    <a:pt x="3623954" y="17289"/>
                  </a:lnTo>
                  <a:lnTo>
                    <a:pt x="3697192" y="5198"/>
                  </a:lnTo>
                  <a:lnTo>
                    <a:pt x="3732776" y="0"/>
                  </a:lnTo>
                </a:path>
              </a:pathLst>
            </a:custGeom>
            <a:ln w="451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561876" y="6829137"/>
              <a:ext cx="9803765" cy="1905"/>
            </a:xfrm>
            <a:custGeom>
              <a:avLst/>
              <a:gdLst/>
              <a:ahLst/>
              <a:cxnLst/>
              <a:rect l="l" t="t" r="r" b="b"/>
              <a:pathLst>
                <a:path w="9803765" h="1904">
                  <a:moveTo>
                    <a:pt x="0" y="0"/>
                  </a:moveTo>
                  <a:lnTo>
                    <a:pt x="9803522" y="1556"/>
                  </a:lnTo>
                </a:path>
              </a:pathLst>
            </a:custGeom>
            <a:ln w="467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4404685" y="4149144"/>
              <a:ext cx="2814320" cy="2680335"/>
            </a:xfrm>
            <a:custGeom>
              <a:avLst/>
              <a:gdLst/>
              <a:ahLst/>
              <a:cxnLst/>
              <a:rect l="l" t="t" r="r" b="b"/>
              <a:pathLst>
                <a:path w="2814320" h="2680334">
                  <a:moveTo>
                    <a:pt x="1135704" y="2679992"/>
                  </a:moveTo>
                  <a:lnTo>
                    <a:pt x="1102402" y="2638666"/>
                  </a:lnTo>
                  <a:lnTo>
                    <a:pt x="1069139" y="2597369"/>
                  </a:lnTo>
                  <a:lnTo>
                    <a:pt x="1035933" y="2556133"/>
                  </a:lnTo>
                  <a:lnTo>
                    <a:pt x="1002798" y="2514986"/>
                  </a:lnTo>
                  <a:lnTo>
                    <a:pt x="969752" y="2473959"/>
                  </a:lnTo>
                  <a:lnTo>
                    <a:pt x="936810" y="2433083"/>
                  </a:lnTo>
                  <a:lnTo>
                    <a:pt x="903988" y="2392386"/>
                  </a:lnTo>
                  <a:lnTo>
                    <a:pt x="871302" y="2351899"/>
                  </a:lnTo>
                  <a:lnTo>
                    <a:pt x="838769" y="2311652"/>
                  </a:lnTo>
                  <a:lnTo>
                    <a:pt x="806404" y="2271674"/>
                  </a:lnTo>
                  <a:lnTo>
                    <a:pt x="774224" y="2231997"/>
                  </a:lnTo>
                  <a:lnTo>
                    <a:pt x="742245" y="2192649"/>
                  </a:lnTo>
                  <a:lnTo>
                    <a:pt x="710482" y="2153662"/>
                  </a:lnTo>
                  <a:lnTo>
                    <a:pt x="678953" y="2115064"/>
                  </a:lnTo>
                  <a:lnTo>
                    <a:pt x="647672" y="2076886"/>
                  </a:lnTo>
                  <a:lnTo>
                    <a:pt x="616657" y="2039157"/>
                  </a:lnTo>
                  <a:lnTo>
                    <a:pt x="585922" y="2001909"/>
                  </a:lnTo>
                  <a:lnTo>
                    <a:pt x="555485" y="1965170"/>
                  </a:lnTo>
                  <a:lnTo>
                    <a:pt x="525361" y="1928971"/>
                  </a:lnTo>
                  <a:lnTo>
                    <a:pt x="490028" y="1886674"/>
                  </a:lnTo>
                  <a:lnTo>
                    <a:pt x="455164" y="1845065"/>
                  </a:lnTo>
                  <a:lnTo>
                    <a:pt x="420739" y="1804100"/>
                  </a:lnTo>
                  <a:lnTo>
                    <a:pt x="386724" y="1763735"/>
                  </a:lnTo>
                  <a:lnTo>
                    <a:pt x="353091" y="1723926"/>
                  </a:lnTo>
                  <a:lnTo>
                    <a:pt x="319811" y="1684632"/>
                  </a:lnTo>
                  <a:lnTo>
                    <a:pt x="286854" y="1645807"/>
                  </a:lnTo>
                  <a:lnTo>
                    <a:pt x="254191" y="1607409"/>
                  </a:lnTo>
                  <a:lnTo>
                    <a:pt x="221793" y="1569395"/>
                  </a:lnTo>
                  <a:lnTo>
                    <a:pt x="189632" y="1531721"/>
                  </a:lnTo>
                  <a:lnTo>
                    <a:pt x="157678" y="1494344"/>
                  </a:lnTo>
                  <a:lnTo>
                    <a:pt x="125902" y="1457219"/>
                  </a:lnTo>
                  <a:lnTo>
                    <a:pt x="94276" y="1420305"/>
                  </a:lnTo>
                  <a:lnTo>
                    <a:pt x="62769" y="1383558"/>
                  </a:lnTo>
                  <a:lnTo>
                    <a:pt x="31353" y="1346933"/>
                  </a:lnTo>
                  <a:lnTo>
                    <a:pt x="0" y="1310389"/>
                  </a:lnTo>
                </a:path>
                <a:path w="2814320" h="2680334">
                  <a:moveTo>
                    <a:pt x="1135704" y="2679992"/>
                  </a:moveTo>
                  <a:lnTo>
                    <a:pt x="1158646" y="2636364"/>
                  </a:lnTo>
                  <a:lnTo>
                    <a:pt x="1181599" y="2592733"/>
                  </a:lnTo>
                  <a:lnTo>
                    <a:pt x="1204574" y="2549097"/>
                  </a:lnTo>
                  <a:lnTo>
                    <a:pt x="1227582" y="2505454"/>
                  </a:lnTo>
                  <a:lnTo>
                    <a:pt x="1250634" y="2461802"/>
                  </a:lnTo>
                  <a:lnTo>
                    <a:pt x="1273742" y="2418137"/>
                  </a:lnTo>
                  <a:lnTo>
                    <a:pt x="1296915" y="2374458"/>
                  </a:lnTo>
                  <a:lnTo>
                    <a:pt x="1320166" y="2330762"/>
                  </a:lnTo>
                  <a:lnTo>
                    <a:pt x="1343505" y="2287047"/>
                  </a:lnTo>
                  <a:lnTo>
                    <a:pt x="1366943" y="2243310"/>
                  </a:lnTo>
                  <a:lnTo>
                    <a:pt x="1390491" y="2199548"/>
                  </a:lnTo>
                  <a:lnTo>
                    <a:pt x="1414160" y="2155760"/>
                  </a:lnTo>
                  <a:lnTo>
                    <a:pt x="1437962" y="2111943"/>
                  </a:lnTo>
                  <a:lnTo>
                    <a:pt x="1461907" y="2068095"/>
                  </a:lnTo>
                  <a:lnTo>
                    <a:pt x="1486006" y="2024212"/>
                  </a:lnTo>
                  <a:lnTo>
                    <a:pt x="1510270" y="1980293"/>
                  </a:lnTo>
                  <a:lnTo>
                    <a:pt x="1534711" y="1936336"/>
                  </a:lnTo>
                  <a:lnTo>
                    <a:pt x="1559339" y="1892337"/>
                  </a:lnTo>
                  <a:lnTo>
                    <a:pt x="1584165" y="1848294"/>
                  </a:lnTo>
                  <a:lnTo>
                    <a:pt x="1609200" y="1804205"/>
                  </a:lnTo>
                  <a:lnTo>
                    <a:pt x="1634456" y="1760068"/>
                  </a:lnTo>
                  <a:lnTo>
                    <a:pt x="1659943" y="1715880"/>
                  </a:lnTo>
                  <a:lnTo>
                    <a:pt x="1685672" y="1671638"/>
                  </a:lnTo>
                  <a:lnTo>
                    <a:pt x="1711655" y="1627341"/>
                  </a:lnTo>
                  <a:lnTo>
                    <a:pt x="1737902" y="1582985"/>
                  </a:lnTo>
                  <a:lnTo>
                    <a:pt x="1764424" y="1538569"/>
                  </a:lnTo>
                  <a:lnTo>
                    <a:pt x="1791232" y="1494090"/>
                  </a:lnTo>
                  <a:lnTo>
                    <a:pt x="1818338" y="1449545"/>
                  </a:lnTo>
                  <a:lnTo>
                    <a:pt x="1845753" y="1404932"/>
                  </a:lnTo>
                  <a:lnTo>
                    <a:pt x="1873486" y="1360249"/>
                  </a:lnTo>
                  <a:lnTo>
                    <a:pt x="1898985" y="1319570"/>
                  </a:lnTo>
                  <a:lnTo>
                    <a:pt x="1924757" y="1278842"/>
                  </a:lnTo>
                  <a:lnTo>
                    <a:pt x="1950793" y="1238065"/>
                  </a:lnTo>
                  <a:lnTo>
                    <a:pt x="1977085" y="1197242"/>
                  </a:lnTo>
                  <a:lnTo>
                    <a:pt x="2003626" y="1156373"/>
                  </a:lnTo>
                  <a:lnTo>
                    <a:pt x="2030405" y="1115461"/>
                  </a:lnTo>
                  <a:lnTo>
                    <a:pt x="2057416" y="1074506"/>
                  </a:lnTo>
                  <a:lnTo>
                    <a:pt x="2084650" y="1033511"/>
                  </a:lnTo>
                  <a:lnTo>
                    <a:pt x="2112099" y="992476"/>
                  </a:lnTo>
                  <a:lnTo>
                    <a:pt x="2139754" y="951405"/>
                  </a:lnTo>
                  <a:lnTo>
                    <a:pt x="2167608" y="910297"/>
                  </a:lnTo>
                  <a:lnTo>
                    <a:pt x="2195651" y="869155"/>
                  </a:lnTo>
                  <a:lnTo>
                    <a:pt x="2223876" y="827980"/>
                  </a:lnTo>
                  <a:lnTo>
                    <a:pt x="2252274" y="786774"/>
                  </a:lnTo>
                  <a:lnTo>
                    <a:pt x="2280837" y="745538"/>
                  </a:lnTo>
                  <a:lnTo>
                    <a:pt x="2309557" y="704274"/>
                  </a:lnTo>
                  <a:lnTo>
                    <a:pt x="2338426" y="662983"/>
                  </a:lnTo>
                  <a:lnTo>
                    <a:pt x="2367435" y="621668"/>
                  </a:lnTo>
                  <a:lnTo>
                    <a:pt x="2396575" y="580329"/>
                  </a:lnTo>
                  <a:lnTo>
                    <a:pt x="2425840" y="538968"/>
                  </a:lnTo>
                  <a:lnTo>
                    <a:pt x="2455219" y="497587"/>
                  </a:lnTo>
                  <a:lnTo>
                    <a:pt x="2484706" y="456188"/>
                  </a:lnTo>
                  <a:lnTo>
                    <a:pt x="2514292" y="414771"/>
                  </a:lnTo>
                  <a:lnTo>
                    <a:pt x="2543968" y="373338"/>
                  </a:lnTo>
                  <a:lnTo>
                    <a:pt x="2573726" y="331891"/>
                  </a:lnTo>
                  <a:lnTo>
                    <a:pt x="2603559" y="290432"/>
                  </a:lnTo>
                  <a:lnTo>
                    <a:pt x="2633457" y="248962"/>
                  </a:lnTo>
                  <a:lnTo>
                    <a:pt x="2663412" y="207483"/>
                  </a:lnTo>
                  <a:lnTo>
                    <a:pt x="2693417" y="165995"/>
                  </a:lnTo>
                  <a:lnTo>
                    <a:pt x="2723462" y="124502"/>
                  </a:lnTo>
                  <a:lnTo>
                    <a:pt x="2753540" y="83004"/>
                  </a:lnTo>
                  <a:lnTo>
                    <a:pt x="2783643" y="41502"/>
                  </a:lnTo>
                  <a:lnTo>
                    <a:pt x="2813761" y="0"/>
                  </a:lnTo>
                </a:path>
              </a:pathLst>
            </a:custGeom>
            <a:ln w="446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218447" y="4186535"/>
              <a:ext cx="1905" cy="4710430"/>
            </a:xfrm>
            <a:custGeom>
              <a:avLst/>
              <a:gdLst/>
              <a:ahLst/>
              <a:cxnLst/>
              <a:rect l="l" t="t" r="r" b="b"/>
              <a:pathLst>
                <a:path w="1904" h="4710430">
                  <a:moveTo>
                    <a:pt x="0" y="0"/>
                  </a:moveTo>
                  <a:lnTo>
                    <a:pt x="1414" y="4710253"/>
                  </a:lnTo>
                </a:path>
              </a:pathLst>
            </a:custGeom>
            <a:ln w="212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772192" y="911341"/>
              <a:ext cx="535305" cy="907415"/>
            </a:xfrm>
            <a:custGeom>
              <a:avLst/>
              <a:gdLst/>
              <a:ahLst/>
              <a:cxnLst/>
              <a:rect l="l" t="t" r="r" b="b"/>
              <a:pathLst>
                <a:path w="535305" h="907414">
                  <a:moveTo>
                    <a:pt x="535278" y="0"/>
                  </a:moveTo>
                  <a:lnTo>
                    <a:pt x="0" y="906828"/>
                  </a:lnTo>
                </a:path>
              </a:pathLst>
            </a:custGeom>
            <a:ln w="145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5" name="object 285"/>
          <p:cNvSpPr txBox="1"/>
          <p:nvPr/>
        </p:nvSpPr>
        <p:spPr>
          <a:xfrm>
            <a:off x="2285453" y="1199744"/>
            <a:ext cx="944244" cy="254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500" spc="50" dirty="0">
                <a:latin typeface="Trebuchet MS"/>
                <a:cs typeface="Trebuchet MS"/>
              </a:rPr>
              <a:t>Р</a:t>
            </a:r>
            <a:r>
              <a:rPr sz="1500" spc="-100" dirty="0">
                <a:latin typeface="Trebuchet MS"/>
                <a:cs typeface="Trebuchet MS"/>
              </a:rPr>
              <a:t>і</a:t>
            </a:r>
            <a:r>
              <a:rPr sz="1500" spc="-120" dirty="0">
                <a:latin typeface="Trebuchet MS"/>
                <a:cs typeface="Trebuchet MS"/>
              </a:rPr>
              <a:t>д</a:t>
            </a:r>
            <a:r>
              <a:rPr sz="1500" spc="-170" dirty="0">
                <a:latin typeface="Trebuchet MS"/>
                <a:cs typeface="Trebuchet MS"/>
              </a:rPr>
              <a:t>к</a:t>
            </a:r>
            <a:r>
              <a:rPr sz="1500" spc="-110" dirty="0">
                <a:latin typeface="Trebuchet MS"/>
                <a:cs typeface="Trebuchet MS"/>
              </a:rPr>
              <a:t>и</a:t>
            </a:r>
            <a:r>
              <a:rPr sz="1500" spc="-100" dirty="0">
                <a:latin typeface="Trebuchet MS"/>
                <a:cs typeface="Trebuchet MS"/>
              </a:rPr>
              <a:t>й</a:t>
            </a:r>
            <a:r>
              <a:rPr sz="1500" spc="-135" dirty="0">
                <a:latin typeface="Trebuchet MS"/>
                <a:cs typeface="Trebuchet MS"/>
              </a:rPr>
              <a:t> </a:t>
            </a:r>
            <a:r>
              <a:rPr sz="1500" spc="-45" dirty="0">
                <a:latin typeface="Trebuchet MS"/>
                <a:cs typeface="Trebuchet MS"/>
              </a:rPr>
              <a:t>с</a:t>
            </a:r>
            <a:r>
              <a:rPr sz="1500" spc="-75" dirty="0">
                <a:latin typeface="Trebuchet MS"/>
                <a:cs typeface="Trebuchet MS"/>
              </a:rPr>
              <a:t>т</a:t>
            </a:r>
            <a:r>
              <a:rPr sz="1500" spc="-25" dirty="0">
                <a:latin typeface="Trebuchet MS"/>
                <a:cs typeface="Trebuchet MS"/>
              </a:rPr>
              <a:t>а</a:t>
            </a:r>
            <a:r>
              <a:rPr sz="1500" spc="-90" dirty="0">
                <a:latin typeface="Trebuchet MS"/>
                <a:cs typeface="Trebuchet MS"/>
              </a:rPr>
              <a:t>н</a:t>
            </a:r>
            <a:endParaRPr sz="15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92" y="6561835"/>
            <a:ext cx="5788025" cy="34207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65735" algn="ctr">
              <a:lnSpc>
                <a:spcPct val="100000"/>
              </a:lnSpc>
              <a:spcBef>
                <a:spcPts val="100"/>
              </a:spcBef>
              <a:tabLst>
                <a:tab pos="1826260" algn="l"/>
              </a:tabLst>
            </a:pPr>
            <a:r>
              <a:rPr sz="1000" i="1" spc="-5" dirty="0">
                <a:latin typeface="Times New Roman"/>
                <a:cs typeface="Times New Roman"/>
              </a:rPr>
              <a:t>Вальтер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Герман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Шотткі	Яків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Ілліч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Френкель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Домішкові атоми </a:t>
            </a:r>
            <a:r>
              <a:rPr sz="1200" dirty="0">
                <a:latin typeface="Times New Roman"/>
                <a:cs typeface="Times New Roman"/>
              </a:rPr>
              <a:t>завжди </a:t>
            </a:r>
            <a:r>
              <a:rPr sz="1200" spc="-5" dirty="0">
                <a:latin typeface="Times New Roman"/>
                <a:cs typeface="Times New Roman"/>
              </a:rPr>
              <a:t>присутні </a:t>
            </a:r>
            <a:r>
              <a:rPr sz="1200" dirty="0">
                <a:latin typeface="Times New Roman"/>
                <a:cs typeface="Times New Roman"/>
              </a:rPr>
              <a:t>в металі,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практично неможливо випла-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вити хімічно </a:t>
            </a:r>
            <a:r>
              <a:rPr sz="1200" dirty="0">
                <a:latin typeface="Times New Roman"/>
                <a:cs typeface="Times New Roman"/>
              </a:rPr>
              <a:t>чистий </a:t>
            </a:r>
            <a:r>
              <a:rPr sz="1200" spc="-5" dirty="0">
                <a:latin typeface="Times New Roman"/>
                <a:cs typeface="Times New Roman"/>
              </a:rPr>
              <a:t>метал. Вони можуть мати </a:t>
            </a:r>
            <a:r>
              <a:rPr sz="1200" dirty="0">
                <a:latin typeface="Times New Roman"/>
                <a:cs typeface="Times New Roman"/>
              </a:rPr>
              <a:t>розміри </a:t>
            </a:r>
            <a:r>
              <a:rPr sz="1200" spc="-5" dirty="0">
                <a:latin typeface="Times New Roman"/>
                <a:cs typeface="Times New Roman"/>
              </a:rPr>
              <a:t>більші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менші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розміри ос-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атомів,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розташовуються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вузлах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між вузлами.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Точкові дефекти викликають </a:t>
            </a:r>
            <a:r>
              <a:rPr sz="1200" dirty="0">
                <a:latin typeface="Times New Roman"/>
                <a:cs typeface="Times New Roman"/>
              </a:rPr>
              <a:t>незначні </a:t>
            </a:r>
            <a:r>
              <a:rPr sz="1200" spc="-5" dirty="0">
                <a:latin typeface="Times New Roman"/>
                <a:cs typeface="Times New Roman"/>
              </a:rPr>
              <a:t>спотворення решітки, </a:t>
            </a:r>
            <a:r>
              <a:rPr sz="1200" dirty="0">
                <a:latin typeface="Times New Roman"/>
                <a:cs typeface="Times New Roman"/>
              </a:rPr>
              <a:t>що може </a:t>
            </a:r>
            <a:r>
              <a:rPr sz="1200" spc="-5" dirty="0">
                <a:latin typeface="Times New Roman"/>
                <a:cs typeface="Times New Roman"/>
              </a:rPr>
              <a:t>призвести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зміни </a:t>
            </a:r>
            <a:r>
              <a:rPr sz="1200" spc="-5" dirty="0">
                <a:latin typeface="Times New Roman"/>
                <a:cs typeface="Times New Roman"/>
              </a:rPr>
              <a:t>властивостей </a:t>
            </a:r>
            <a:r>
              <a:rPr sz="1200" dirty="0">
                <a:latin typeface="Times New Roman"/>
                <a:cs typeface="Times New Roman"/>
              </a:rPr>
              <a:t>матеріалу </a:t>
            </a:r>
            <a:r>
              <a:rPr sz="1200" spc="-5" dirty="0">
                <a:latin typeface="Times New Roman"/>
                <a:cs typeface="Times New Roman"/>
              </a:rPr>
              <a:t>(електропровідність, магнітні властивості),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наявність </a:t>
            </a:r>
            <a:r>
              <a:rPr sz="1200" dirty="0">
                <a:latin typeface="Times New Roman"/>
                <a:cs typeface="Times New Roman"/>
              </a:rPr>
              <a:t> сприяє процесам дифузії і </a:t>
            </a:r>
            <a:r>
              <a:rPr sz="1200" spc="-5" dirty="0">
                <a:latin typeface="Times New Roman"/>
                <a:cs typeface="Times New Roman"/>
              </a:rPr>
              <a:t>протіканню </a:t>
            </a:r>
            <a:r>
              <a:rPr sz="1200" dirty="0">
                <a:latin typeface="Times New Roman"/>
                <a:cs typeface="Times New Roman"/>
              </a:rPr>
              <a:t>фазових </a:t>
            </a:r>
            <a:r>
              <a:rPr sz="1200" spc="-5" dirty="0">
                <a:latin typeface="Times New Roman"/>
                <a:cs typeface="Times New Roman"/>
              </a:rPr>
              <a:t>перетворень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твердому </a:t>
            </a:r>
            <a:r>
              <a:rPr sz="1200" dirty="0">
                <a:latin typeface="Times New Roman"/>
                <a:cs typeface="Times New Roman"/>
              </a:rPr>
              <a:t>стані. </a:t>
            </a:r>
            <a:r>
              <a:rPr sz="1200" spc="-5" dirty="0">
                <a:latin typeface="Times New Roman"/>
                <a:cs typeface="Times New Roman"/>
              </a:rPr>
              <a:t>При 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реміщенні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матеріалу </a:t>
            </a:r>
            <a:r>
              <a:rPr sz="1200" spc="-5" dirty="0">
                <a:latin typeface="Times New Roman"/>
                <a:cs typeface="Times New Roman"/>
              </a:rPr>
              <a:t>точкові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дефекти можуть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взаємодіяти.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1678939">
              <a:lnSpc>
                <a:spcPct val="100000"/>
              </a:lnSpc>
              <a:spcBef>
                <a:spcPts val="825"/>
              </a:spcBef>
            </a:pPr>
            <a:r>
              <a:rPr sz="1200" b="1" dirty="0">
                <a:latin typeface="Times New Roman"/>
                <a:cs typeface="Times New Roman"/>
              </a:rPr>
              <a:t>1.2.2.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ЛІНІЙНІ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ДЕФЕКТИ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КРИСТАЛІЧНОЇ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БУДОВИ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Основними </a:t>
            </a:r>
            <a:r>
              <a:rPr sz="1200" dirty="0">
                <a:latin typeface="Times New Roman"/>
                <a:cs typeface="Times New Roman"/>
              </a:rPr>
              <a:t>лінійними дефектами є </a:t>
            </a:r>
            <a:r>
              <a:rPr sz="1200" spc="-5" dirty="0">
                <a:latin typeface="Times New Roman"/>
                <a:cs typeface="Times New Roman"/>
              </a:rPr>
              <a:t>дислокації. Апріорне уявлення про дислокації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вперше використано </a:t>
            </a:r>
            <a:r>
              <a:rPr sz="1200" dirty="0">
                <a:latin typeface="Times New Roman"/>
                <a:cs typeface="Times New Roman"/>
              </a:rPr>
              <a:t>в 1934 р. </a:t>
            </a:r>
            <a:r>
              <a:rPr sz="1200" spc="-5" dirty="0">
                <a:latin typeface="Times New Roman"/>
                <a:cs typeface="Times New Roman"/>
              </a:rPr>
              <a:t>Е. Орованом, </a:t>
            </a:r>
            <a:r>
              <a:rPr sz="1200" dirty="0">
                <a:latin typeface="Times New Roman"/>
                <a:cs typeface="Times New Roman"/>
              </a:rPr>
              <a:t>М. </a:t>
            </a:r>
            <a:r>
              <a:rPr sz="1200" spc="-5" dirty="0">
                <a:latin typeface="Times New Roman"/>
                <a:cs typeface="Times New Roman"/>
              </a:rPr>
              <a:t>Полані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Д. </a:t>
            </a:r>
            <a:r>
              <a:rPr sz="1200" dirty="0">
                <a:latin typeface="Times New Roman"/>
                <a:cs typeface="Times New Roman"/>
              </a:rPr>
              <a:t>Тейлором </a:t>
            </a:r>
            <a:r>
              <a:rPr sz="1200" spc="-5" dirty="0">
                <a:latin typeface="Times New Roman"/>
                <a:cs typeface="Times New Roman"/>
              </a:rPr>
              <a:t>при дослідженні </a:t>
            </a:r>
            <a:r>
              <a:rPr sz="1200" dirty="0">
                <a:latin typeface="Times New Roman"/>
                <a:cs typeface="Times New Roman"/>
              </a:rPr>
              <a:t> пластичної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dirty="0">
                <a:latin typeface="Times New Roman"/>
                <a:cs typeface="Times New Roman"/>
              </a:rPr>
              <a:t> кристалічних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матеріалів,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пояснення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різниці</a:t>
            </a:r>
            <a:r>
              <a:rPr sz="1200" dirty="0">
                <a:latin typeface="Times New Roman"/>
                <a:cs typeface="Times New Roman"/>
              </a:rPr>
              <a:t> між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практичною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теоретичною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40"/>
              </a:spcBef>
            </a:pPr>
            <a:r>
              <a:rPr sz="1000" dirty="0">
                <a:latin typeface="Times New Roman"/>
                <a:cs typeface="Times New Roman"/>
              </a:rPr>
              <a:t>14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555235" y="2612135"/>
            <a:ext cx="144145" cy="26670"/>
          </a:xfrm>
          <a:custGeom>
            <a:avLst/>
            <a:gdLst/>
            <a:ahLst/>
            <a:cxnLst/>
            <a:rect l="l" t="t" r="r" b="b"/>
            <a:pathLst>
              <a:path w="144145" h="26669">
                <a:moveTo>
                  <a:pt x="0" y="26670"/>
                </a:moveTo>
                <a:lnTo>
                  <a:pt x="144018" y="0"/>
                </a:lnTo>
              </a:path>
            </a:pathLst>
          </a:custGeom>
          <a:ln w="70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716783" y="1509339"/>
            <a:ext cx="91440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5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2042420" y="916184"/>
            <a:ext cx="3086735" cy="2534920"/>
            <a:chOff x="2042420" y="916184"/>
            <a:chExt cx="3086735" cy="2534920"/>
          </a:xfrm>
        </p:grpSpPr>
        <p:sp>
          <p:nvSpPr>
            <p:cNvPr id="9" name="object 9"/>
            <p:cNvSpPr/>
            <p:nvPr/>
          </p:nvSpPr>
          <p:spPr>
            <a:xfrm>
              <a:off x="2122931" y="1249679"/>
              <a:ext cx="2928620" cy="2129790"/>
            </a:xfrm>
            <a:custGeom>
              <a:avLst/>
              <a:gdLst/>
              <a:ahLst/>
              <a:cxnLst/>
              <a:rect l="l" t="t" r="r" b="b"/>
              <a:pathLst>
                <a:path w="2928620" h="2129790">
                  <a:moveTo>
                    <a:pt x="0" y="0"/>
                  </a:moveTo>
                  <a:lnTo>
                    <a:pt x="2916936" y="11430"/>
                  </a:lnTo>
                </a:path>
                <a:path w="2928620" h="2129790">
                  <a:moveTo>
                    <a:pt x="0" y="0"/>
                  </a:moveTo>
                  <a:lnTo>
                    <a:pt x="0" y="2129790"/>
                  </a:lnTo>
                </a:path>
                <a:path w="2928620" h="2129790">
                  <a:moveTo>
                    <a:pt x="2928366" y="11430"/>
                  </a:moveTo>
                  <a:lnTo>
                    <a:pt x="2928366" y="2107692"/>
                  </a:lnTo>
                </a:path>
                <a:path w="2928620" h="2129790">
                  <a:moveTo>
                    <a:pt x="2894076" y="2122170"/>
                  </a:moveTo>
                  <a:lnTo>
                    <a:pt x="1074420" y="2122170"/>
                  </a:lnTo>
                </a:path>
                <a:path w="2928620" h="2129790">
                  <a:moveTo>
                    <a:pt x="44958" y="265938"/>
                  </a:moveTo>
                  <a:lnTo>
                    <a:pt x="172212" y="228600"/>
                  </a:lnTo>
                </a:path>
                <a:path w="2928620" h="2129790">
                  <a:moveTo>
                    <a:pt x="44958" y="539496"/>
                  </a:moveTo>
                  <a:lnTo>
                    <a:pt x="172212" y="543306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167889" y="2061971"/>
              <a:ext cx="165100" cy="11430"/>
            </a:xfrm>
            <a:custGeom>
              <a:avLst/>
              <a:gdLst/>
              <a:ahLst/>
              <a:cxnLst/>
              <a:rect l="l" t="t" r="r" b="b"/>
              <a:pathLst>
                <a:path w="165100" h="11430">
                  <a:moveTo>
                    <a:pt x="-3549" y="5715"/>
                  </a:moveTo>
                  <a:lnTo>
                    <a:pt x="168141" y="5715"/>
                  </a:lnTo>
                </a:path>
              </a:pathLst>
            </a:custGeom>
            <a:ln w="185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167889" y="1758695"/>
              <a:ext cx="1504950" cy="1621155"/>
            </a:xfrm>
            <a:custGeom>
              <a:avLst/>
              <a:gdLst/>
              <a:ahLst/>
              <a:cxnLst/>
              <a:rect l="l" t="t" r="r" b="b"/>
              <a:pathLst>
                <a:path w="1504950" h="1621154">
                  <a:moveTo>
                    <a:pt x="0" y="553974"/>
                  </a:moveTo>
                  <a:lnTo>
                    <a:pt x="1504950" y="539496"/>
                  </a:lnTo>
                </a:path>
                <a:path w="1504950" h="1621154">
                  <a:moveTo>
                    <a:pt x="0" y="827532"/>
                  </a:moveTo>
                  <a:lnTo>
                    <a:pt x="194310" y="853440"/>
                  </a:lnTo>
                </a:path>
                <a:path w="1504950" h="1621154">
                  <a:moveTo>
                    <a:pt x="0" y="1100328"/>
                  </a:moveTo>
                  <a:lnTo>
                    <a:pt x="220980" y="1107948"/>
                  </a:lnTo>
                </a:path>
                <a:path w="1504950" h="1621154">
                  <a:moveTo>
                    <a:pt x="0" y="1373886"/>
                  </a:moveTo>
                  <a:lnTo>
                    <a:pt x="250698" y="1373886"/>
                  </a:lnTo>
                </a:path>
                <a:path w="1504950" h="1621154">
                  <a:moveTo>
                    <a:pt x="0" y="1620774"/>
                  </a:moveTo>
                  <a:lnTo>
                    <a:pt x="250698" y="1620774"/>
                  </a:lnTo>
                </a:path>
                <a:path w="1504950" h="1621154">
                  <a:moveTo>
                    <a:pt x="220980" y="310896"/>
                  </a:moveTo>
                  <a:lnTo>
                    <a:pt x="437388" y="344424"/>
                  </a:lnTo>
                </a:path>
                <a:path w="1504950" h="1621154">
                  <a:moveTo>
                    <a:pt x="194310" y="30480"/>
                  </a:moveTo>
                  <a:lnTo>
                    <a:pt x="411480" y="30480"/>
                  </a:lnTo>
                </a:path>
                <a:path w="1504950" h="1621154">
                  <a:moveTo>
                    <a:pt x="520446" y="0"/>
                  </a:moveTo>
                  <a:lnTo>
                    <a:pt x="774954" y="7620"/>
                  </a:lnTo>
                </a:path>
                <a:path w="1504950" h="1621154">
                  <a:moveTo>
                    <a:pt x="822960" y="7620"/>
                  </a:moveTo>
                  <a:lnTo>
                    <a:pt x="973074" y="7620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197351" y="1766315"/>
              <a:ext cx="254635" cy="22860"/>
            </a:xfrm>
            <a:custGeom>
              <a:avLst/>
              <a:gdLst/>
              <a:ahLst/>
              <a:cxnLst/>
              <a:rect l="l" t="t" r="r" b="b"/>
              <a:pathLst>
                <a:path w="254635" h="22860">
                  <a:moveTo>
                    <a:pt x="-3549" y="11430"/>
                  </a:moveTo>
                  <a:lnTo>
                    <a:pt x="258057" y="11430"/>
                  </a:lnTo>
                </a:path>
              </a:pathLst>
            </a:custGeom>
            <a:ln w="29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388869" y="1433321"/>
              <a:ext cx="190500" cy="45085"/>
            </a:xfrm>
            <a:custGeom>
              <a:avLst/>
              <a:gdLst/>
              <a:ahLst/>
              <a:cxnLst/>
              <a:rect l="l" t="t" r="r" b="b"/>
              <a:pathLst>
                <a:path w="190500" h="45084">
                  <a:moveTo>
                    <a:pt x="0" y="44958"/>
                  </a:moveTo>
                  <a:lnTo>
                    <a:pt x="190500" y="0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88335" y="1433321"/>
              <a:ext cx="194310" cy="19050"/>
            </a:xfrm>
            <a:custGeom>
              <a:avLst/>
              <a:gdLst/>
              <a:ahLst/>
              <a:cxnLst/>
              <a:rect l="l" t="t" r="r" b="b"/>
              <a:pathLst>
                <a:path w="194310" h="19050">
                  <a:moveTo>
                    <a:pt x="-3549" y="9525"/>
                  </a:moveTo>
                  <a:lnTo>
                    <a:pt x="197859" y="9525"/>
                  </a:lnTo>
                </a:path>
              </a:pathLst>
            </a:custGeom>
            <a:ln w="26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324861" y="1302257"/>
              <a:ext cx="1104900" cy="752475"/>
            </a:xfrm>
            <a:custGeom>
              <a:avLst/>
              <a:gdLst/>
              <a:ahLst/>
              <a:cxnLst/>
              <a:rect l="l" t="t" r="r" b="b"/>
              <a:pathLst>
                <a:path w="1104900" h="752475">
                  <a:moveTo>
                    <a:pt x="617982" y="176022"/>
                  </a:moveTo>
                  <a:lnTo>
                    <a:pt x="797052" y="213360"/>
                  </a:lnTo>
                </a:path>
                <a:path w="1104900" h="752475">
                  <a:moveTo>
                    <a:pt x="872490" y="213360"/>
                  </a:moveTo>
                  <a:lnTo>
                    <a:pt x="1104900" y="213360"/>
                  </a:lnTo>
                </a:path>
                <a:path w="1104900" h="752475">
                  <a:moveTo>
                    <a:pt x="37338" y="0"/>
                  </a:moveTo>
                  <a:lnTo>
                    <a:pt x="7620" y="131064"/>
                  </a:lnTo>
                </a:path>
                <a:path w="1104900" h="752475">
                  <a:moveTo>
                    <a:pt x="0" y="490728"/>
                  </a:moveTo>
                  <a:lnTo>
                    <a:pt x="37338" y="752094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309621" y="1515617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60" h="224789">
                  <a:moveTo>
                    <a:pt x="11430" y="-3549"/>
                  </a:moveTo>
                  <a:lnTo>
                    <a:pt x="11430" y="228339"/>
                  </a:lnTo>
                </a:path>
              </a:pathLst>
            </a:custGeom>
            <a:ln w="29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62961" y="1249679"/>
              <a:ext cx="1546225" cy="2129790"/>
            </a:xfrm>
            <a:custGeom>
              <a:avLst/>
              <a:gdLst/>
              <a:ahLst/>
              <a:cxnLst/>
              <a:rect l="l" t="t" r="r" b="b"/>
              <a:pathLst>
                <a:path w="1546225" h="2129790">
                  <a:moveTo>
                    <a:pt x="25908" y="1002030"/>
                  </a:moveTo>
                  <a:lnTo>
                    <a:pt x="0" y="853440"/>
                  </a:lnTo>
                </a:path>
                <a:path w="1546225" h="2129790">
                  <a:moveTo>
                    <a:pt x="25908" y="1336548"/>
                  </a:moveTo>
                  <a:lnTo>
                    <a:pt x="25908" y="1097280"/>
                  </a:lnTo>
                </a:path>
                <a:path w="1546225" h="2129790">
                  <a:moveTo>
                    <a:pt x="25908" y="1407414"/>
                  </a:moveTo>
                  <a:lnTo>
                    <a:pt x="55626" y="1561338"/>
                  </a:lnTo>
                </a:path>
                <a:path w="1546225" h="2129790">
                  <a:moveTo>
                    <a:pt x="77724" y="1845564"/>
                  </a:moveTo>
                  <a:lnTo>
                    <a:pt x="77724" y="1643634"/>
                  </a:lnTo>
                </a:path>
                <a:path w="1546225" h="2129790">
                  <a:moveTo>
                    <a:pt x="77724" y="1912620"/>
                  </a:moveTo>
                  <a:lnTo>
                    <a:pt x="55626" y="2084832"/>
                  </a:lnTo>
                </a:path>
                <a:path w="1546225" h="2129790">
                  <a:moveTo>
                    <a:pt x="77724" y="1362456"/>
                  </a:moveTo>
                  <a:lnTo>
                    <a:pt x="834390" y="1362456"/>
                  </a:lnTo>
                </a:path>
                <a:path w="1546225" h="2129790">
                  <a:moveTo>
                    <a:pt x="276606" y="1313688"/>
                  </a:moveTo>
                  <a:lnTo>
                    <a:pt x="268986" y="0"/>
                  </a:lnTo>
                </a:path>
                <a:path w="1546225" h="2129790">
                  <a:moveTo>
                    <a:pt x="77724" y="2122170"/>
                  </a:moveTo>
                  <a:lnTo>
                    <a:pt x="268986" y="2084832"/>
                  </a:lnTo>
                </a:path>
                <a:path w="1546225" h="2129790">
                  <a:moveTo>
                    <a:pt x="325374" y="2073402"/>
                  </a:moveTo>
                  <a:lnTo>
                    <a:pt x="474726" y="2096262"/>
                  </a:lnTo>
                </a:path>
                <a:path w="1546225" h="2129790">
                  <a:moveTo>
                    <a:pt x="474726" y="2047494"/>
                  </a:moveTo>
                  <a:lnTo>
                    <a:pt x="452628" y="1912620"/>
                  </a:lnTo>
                </a:path>
                <a:path w="1546225" h="2129790">
                  <a:moveTo>
                    <a:pt x="452628" y="1812036"/>
                  </a:moveTo>
                  <a:lnTo>
                    <a:pt x="474726" y="1643634"/>
                  </a:lnTo>
                </a:path>
                <a:path w="1546225" h="2129790">
                  <a:moveTo>
                    <a:pt x="500634" y="1534668"/>
                  </a:moveTo>
                  <a:lnTo>
                    <a:pt x="519684" y="1389126"/>
                  </a:lnTo>
                </a:path>
                <a:path w="1546225" h="2129790">
                  <a:moveTo>
                    <a:pt x="549402" y="1313688"/>
                  </a:moveTo>
                  <a:lnTo>
                    <a:pt x="549402" y="1097280"/>
                  </a:lnTo>
                </a:path>
                <a:path w="1546225" h="2129790">
                  <a:moveTo>
                    <a:pt x="549402" y="1014222"/>
                  </a:moveTo>
                  <a:lnTo>
                    <a:pt x="549402" y="853440"/>
                  </a:lnTo>
                </a:path>
                <a:path w="1546225" h="2129790">
                  <a:moveTo>
                    <a:pt x="325374" y="853440"/>
                  </a:moveTo>
                  <a:lnTo>
                    <a:pt x="549402" y="819912"/>
                  </a:lnTo>
                </a:path>
                <a:path w="1546225" h="2129790">
                  <a:moveTo>
                    <a:pt x="549402" y="183642"/>
                  </a:moveTo>
                  <a:lnTo>
                    <a:pt x="519684" y="30480"/>
                  </a:lnTo>
                </a:path>
                <a:path w="1546225" h="2129790">
                  <a:moveTo>
                    <a:pt x="549402" y="265938"/>
                  </a:moveTo>
                  <a:lnTo>
                    <a:pt x="573190" y="318444"/>
                  </a:lnTo>
                  <a:lnTo>
                    <a:pt x="586870" y="369712"/>
                  </a:lnTo>
                  <a:lnTo>
                    <a:pt x="599705" y="436197"/>
                  </a:lnTo>
                  <a:lnTo>
                    <a:pt x="601980" y="461010"/>
                  </a:lnTo>
                  <a:lnTo>
                    <a:pt x="600027" y="475618"/>
                  </a:lnTo>
                  <a:lnTo>
                    <a:pt x="594931" y="484155"/>
                  </a:lnTo>
                  <a:lnTo>
                    <a:pt x="587835" y="488549"/>
                  </a:lnTo>
                  <a:lnTo>
                    <a:pt x="579882" y="490728"/>
                  </a:lnTo>
                </a:path>
                <a:path w="1546225" h="2129790">
                  <a:moveTo>
                    <a:pt x="601980" y="543306"/>
                  </a:moveTo>
                  <a:lnTo>
                    <a:pt x="603480" y="574167"/>
                  </a:lnTo>
                  <a:lnTo>
                    <a:pt x="604266" y="605028"/>
                  </a:lnTo>
                  <a:lnTo>
                    <a:pt x="603908" y="635889"/>
                  </a:lnTo>
                  <a:lnTo>
                    <a:pt x="601980" y="666750"/>
                  </a:lnTo>
                  <a:lnTo>
                    <a:pt x="598205" y="697611"/>
                  </a:lnTo>
                  <a:lnTo>
                    <a:pt x="592931" y="728472"/>
                  </a:lnTo>
                  <a:lnTo>
                    <a:pt x="586656" y="759333"/>
                  </a:lnTo>
                  <a:lnTo>
                    <a:pt x="579882" y="790194"/>
                  </a:lnTo>
                </a:path>
                <a:path w="1546225" h="2129790">
                  <a:moveTo>
                    <a:pt x="811530" y="1336548"/>
                  </a:moveTo>
                  <a:lnTo>
                    <a:pt x="815340" y="1062990"/>
                  </a:lnTo>
                </a:path>
                <a:path w="1546225" h="2129790">
                  <a:moveTo>
                    <a:pt x="815340" y="1014222"/>
                  </a:moveTo>
                  <a:lnTo>
                    <a:pt x="811530" y="790194"/>
                  </a:lnTo>
                </a:path>
                <a:path w="1546225" h="2129790">
                  <a:moveTo>
                    <a:pt x="800862" y="771144"/>
                  </a:moveTo>
                  <a:lnTo>
                    <a:pt x="800862" y="11430"/>
                  </a:lnTo>
                </a:path>
                <a:path w="1546225" h="2129790">
                  <a:moveTo>
                    <a:pt x="867918" y="1561338"/>
                  </a:moveTo>
                  <a:lnTo>
                    <a:pt x="815340" y="1407414"/>
                  </a:lnTo>
                </a:path>
                <a:path w="1546225" h="2129790">
                  <a:moveTo>
                    <a:pt x="867918" y="1812036"/>
                  </a:moveTo>
                  <a:lnTo>
                    <a:pt x="867918" y="1643634"/>
                  </a:lnTo>
                </a:path>
                <a:path w="1546225" h="2129790">
                  <a:moveTo>
                    <a:pt x="834390" y="2096262"/>
                  </a:moveTo>
                  <a:lnTo>
                    <a:pt x="834390" y="1845564"/>
                  </a:lnTo>
                </a:path>
                <a:path w="1546225" h="2129790">
                  <a:moveTo>
                    <a:pt x="519684" y="2084832"/>
                  </a:moveTo>
                  <a:lnTo>
                    <a:pt x="811530" y="2129790"/>
                  </a:lnTo>
                </a:path>
                <a:path w="1546225" h="2129790">
                  <a:moveTo>
                    <a:pt x="519684" y="1609344"/>
                  </a:moveTo>
                  <a:lnTo>
                    <a:pt x="867918" y="1609344"/>
                  </a:lnTo>
                </a:path>
                <a:path w="1546225" h="2129790">
                  <a:moveTo>
                    <a:pt x="867918" y="1845564"/>
                  </a:moveTo>
                  <a:lnTo>
                    <a:pt x="1088898" y="1812036"/>
                  </a:lnTo>
                </a:path>
                <a:path w="1546225" h="2129790">
                  <a:moveTo>
                    <a:pt x="1088898" y="2096262"/>
                  </a:moveTo>
                  <a:lnTo>
                    <a:pt x="1088898" y="1845564"/>
                  </a:lnTo>
                </a:path>
                <a:path w="1546225" h="2129790">
                  <a:moveTo>
                    <a:pt x="1347978" y="2084832"/>
                  </a:moveTo>
                  <a:lnTo>
                    <a:pt x="1309878" y="1845564"/>
                  </a:lnTo>
                </a:path>
                <a:path w="1546225" h="2129790">
                  <a:moveTo>
                    <a:pt x="1123188" y="1812036"/>
                  </a:moveTo>
                  <a:lnTo>
                    <a:pt x="1272540" y="1812036"/>
                  </a:lnTo>
                </a:path>
                <a:path w="1546225" h="2129790">
                  <a:moveTo>
                    <a:pt x="1290828" y="1785366"/>
                  </a:moveTo>
                  <a:lnTo>
                    <a:pt x="1290828" y="1609344"/>
                  </a:lnTo>
                </a:path>
                <a:path w="1546225" h="2129790">
                  <a:moveTo>
                    <a:pt x="1066800" y="52578"/>
                  </a:moveTo>
                  <a:lnTo>
                    <a:pt x="1088898" y="265938"/>
                  </a:lnTo>
                </a:path>
                <a:path w="1546225" h="2129790">
                  <a:moveTo>
                    <a:pt x="1088898" y="314706"/>
                  </a:moveTo>
                  <a:lnTo>
                    <a:pt x="1123188" y="490728"/>
                  </a:lnTo>
                </a:path>
                <a:path w="1546225" h="2129790">
                  <a:moveTo>
                    <a:pt x="1123188" y="543306"/>
                  </a:moveTo>
                  <a:lnTo>
                    <a:pt x="1123188" y="733806"/>
                  </a:lnTo>
                </a:path>
                <a:path w="1546225" h="2129790">
                  <a:moveTo>
                    <a:pt x="834390" y="790194"/>
                  </a:moveTo>
                  <a:lnTo>
                    <a:pt x="1088898" y="771144"/>
                  </a:lnTo>
                </a:path>
                <a:path w="1546225" h="2129790">
                  <a:moveTo>
                    <a:pt x="601980" y="812292"/>
                  </a:moveTo>
                  <a:lnTo>
                    <a:pt x="758952" y="812292"/>
                  </a:lnTo>
                </a:path>
                <a:path w="1546225" h="2129790">
                  <a:moveTo>
                    <a:pt x="1066800" y="1014222"/>
                  </a:moveTo>
                  <a:lnTo>
                    <a:pt x="1088898" y="812292"/>
                  </a:lnTo>
                </a:path>
                <a:path w="1546225" h="2129790">
                  <a:moveTo>
                    <a:pt x="1123188" y="771144"/>
                  </a:moveTo>
                  <a:lnTo>
                    <a:pt x="1309878" y="771144"/>
                  </a:lnTo>
                </a:path>
                <a:path w="1546225" h="2129790">
                  <a:moveTo>
                    <a:pt x="1381506" y="733806"/>
                  </a:moveTo>
                  <a:lnTo>
                    <a:pt x="1546098" y="771144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934967" y="1789175"/>
              <a:ext cx="15240" cy="194310"/>
            </a:xfrm>
            <a:custGeom>
              <a:avLst/>
              <a:gdLst/>
              <a:ahLst/>
              <a:cxnLst/>
              <a:rect l="l" t="t" r="r" b="b"/>
              <a:pathLst>
                <a:path w="15239" h="194310">
                  <a:moveTo>
                    <a:pt x="7620" y="-3549"/>
                  </a:moveTo>
                  <a:lnTo>
                    <a:pt x="7620" y="197859"/>
                  </a:lnTo>
                </a:path>
              </a:pathLst>
            </a:custGeom>
            <a:ln w="223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486150" y="1261109"/>
              <a:ext cx="490220" cy="479425"/>
            </a:xfrm>
            <a:custGeom>
              <a:avLst/>
              <a:gdLst/>
              <a:ahLst/>
              <a:cxnLst/>
              <a:rect l="l" t="t" r="r" b="b"/>
              <a:pathLst>
                <a:path w="490220" h="479425">
                  <a:moveTo>
                    <a:pt x="464058" y="479298"/>
                  </a:moveTo>
                  <a:lnTo>
                    <a:pt x="489966" y="303276"/>
                  </a:lnTo>
                </a:path>
                <a:path w="490220" h="479425">
                  <a:moveTo>
                    <a:pt x="478536" y="254508"/>
                  </a:moveTo>
                  <a:lnTo>
                    <a:pt x="478536" y="19050"/>
                  </a:lnTo>
                </a:path>
                <a:path w="490220" h="479425">
                  <a:moveTo>
                    <a:pt x="213360" y="254508"/>
                  </a:moveTo>
                  <a:lnTo>
                    <a:pt x="213360" y="0"/>
                  </a:lnTo>
                </a:path>
                <a:path w="490220" h="479425">
                  <a:moveTo>
                    <a:pt x="0" y="254508"/>
                  </a:moveTo>
                  <a:lnTo>
                    <a:pt x="186690" y="303276"/>
                  </a:lnTo>
                </a:path>
                <a:path w="490220" h="479425">
                  <a:moveTo>
                    <a:pt x="258318" y="303276"/>
                  </a:moveTo>
                  <a:lnTo>
                    <a:pt x="464058" y="273558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006595" y="1515617"/>
              <a:ext cx="190500" cy="19050"/>
            </a:xfrm>
            <a:custGeom>
              <a:avLst/>
              <a:gdLst/>
              <a:ahLst/>
              <a:cxnLst/>
              <a:rect l="l" t="t" r="r" b="b"/>
              <a:pathLst>
                <a:path w="190500" h="19050">
                  <a:moveTo>
                    <a:pt x="-3549" y="9525"/>
                  </a:moveTo>
                  <a:lnTo>
                    <a:pt x="194049" y="9525"/>
                  </a:lnTo>
                </a:path>
              </a:pathLst>
            </a:custGeom>
            <a:ln w="26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99510" y="1302257"/>
              <a:ext cx="734060" cy="962025"/>
            </a:xfrm>
            <a:custGeom>
              <a:avLst/>
              <a:gdLst/>
              <a:ahLst/>
              <a:cxnLst/>
              <a:rect l="l" t="t" r="r" b="b"/>
              <a:pathLst>
                <a:path w="734060" h="962025">
                  <a:moveTo>
                    <a:pt x="568452" y="201930"/>
                  </a:moveTo>
                  <a:lnTo>
                    <a:pt x="733806" y="164592"/>
                  </a:lnTo>
                </a:path>
                <a:path w="734060" h="962025">
                  <a:moveTo>
                    <a:pt x="534924" y="176022"/>
                  </a:moveTo>
                  <a:lnTo>
                    <a:pt x="534924" y="0"/>
                  </a:lnTo>
                </a:path>
                <a:path w="734060" h="962025">
                  <a:moveTo>
                    <a:pt x="307086" y="486918"/>
                  </a:moveTo>
                  <a:lnTo>
                    <a:pt x="497586" y="486918"/>
                  </a:lnTo>
                </a:path>
                <a:path w="734060" h="962025">
                  <a:moveTo>
                    <a:pt x="276606" y="718566"/>
                  </a:moveTo>
                  <a:lnTo>
                    <a:pt x="534924" y="718566"/>
                  </a:lnTo>
                </a:path>
                <a:path w="734060" h="962025">
                  <a:moveTo>
                    <a:pt x="534924" y="681228"/>
                  </a:moveTo>
                  <a:lnTo>
                    <a:pt x="534924" y="490728"/>
                  </a:lnTo>
                </a:path>
                <a:path w="734060" h="962025">
                  <a:moveTo>
                    <a:pt x="534924" y="438150"/>
                  </a:moveTo>
                  <a:lnTo>
                    <a:pt x="534924" y="213360"/>
                  </a:lnTo>
                </a:path>
                <a:path w="734060" h="962025">
                  <a:moveTo>
                    <a:pt x="0" y="961644"/>
                  </a:moveTo>
                  <a:lnTo>
                    <a:pt x="0" y="718566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429761" y="2312669"/>
              <a:ext cx="22225" cy="273685"/>
            </a:xfrm>
            <a:custGeom>
              <a:avLst/>
              <a:gdLst/>
              <a:ahLst/>
              <a:cxnLst/>
              <a:rect l="l" t="t" r="r" b="b"/>
              <a:pathLst>
                <a:path w="22225" h="273685">
                  <a:moveTo>
                    <a:pt x="11049" y="-3549"/>
                  </a:moveTo>
                  <a:lnTo>
                    <a:pt x="11049" y="277107"/>
                  </a:lnTo>
                </a:path>
              </a:pathLst>
            </a:custGeom>
            <a:ln w="291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230879" y="2312669"/>
              <a:ext cx="1786255" cy="1066800"/>
            </a:xfrm>
            <a:custGeom>
              <a:avLst/>
              <a:gdLst/>
              <a:ahLst/>
              <a:cxnLst/>
              <a:rect l="l" t="t" r="r" b="b"/>
              <a:pathLst>
                <a:path w="1786254" h="1066800">
                  <a:moveTo>
                    <a:pt x="0" y="299466"/>
                  </a:moveTo>
                  <a:lnTo>
                    <a:pt x="198882" y="326136"/>
                  </a:lnTo>
                </a:path>
                <a:path w="1786254" h="1066800">
                  <a:moveTo>
                    <a:pt x="255270" y="299466"/>
                  </a:moveTo>
                  <a:lnTo>
                    <a:pt x="422910" y="326136"/>
                  </a:lnTo>
                </a:path>
                <a:path w="1786254" h="1066800">
                  <a:moveTo>
                    <a:pt x="468630" y="299466"/>
                  </a:moveTo>
                  <a:lnTo>
                    <a:pt x="468630" y="0"/>
                  </a:lnTo>
                </a:path>
                <a:path w="1786254" h="1066800">
                  <a:moveTo>
                    <a:pt x="422910" y="498348"/>
                  </a:moveTo>
                  <a:lnTo>
                    <a:pt x="468630" y="344424"/>
                  </a:lnTo>
                </a:path>
                <a:path w="1786254" h="1066800">
                  <a:moveTo>
                    <a:pt x="513588" y="299466"/>
                  </a:moveTo>
                  <a:lnTo>
                    <a:pt x="678180" y="299466"/>
                  </a:lnTo>
                </a:path>
                <a:path w="1786254" h="1066800">
                  <a:moveTo>
                    <a:pt x="745236" y="498348"/>
                  </a:moveTo>
                  <a:lnTo>
                    <a:pt x="719328" y="344424"/>
                  </a:lnTo>
                </a:path>
                <a:path w="1786254" h="1066800">
                  <a:moveTo>
                    <a:pt x="752856" y="553974"/>
                  </a:moveTo>
                  <a:lnTo>
                    <a:pt x="752856" y="1066800"/>
                  </a:lnTo>
                </a:path>
                <a:path w="1786254" h="1066800">
                  <a:moveTo>
                    <a:pt x="441960" y="749046"/>
                  </a:moveTo>
                  <a:lnTo>
                    <a:pt x="745236" y="819912"/>
                  </a:lnTo>
                </a:path>
                <a:path w="1786254" h="1066800">
                  <a:moveTo>
                    <a:pt x="775716" y="794004"/>
                  </a:moveTo>
                  <a:lnTo>
                    <a:pt x="1471422" y="759714"/>
                  </a:lnTo>
                </a:path>
                <a:path w="1786254" h="1066800">
                  <a:moveTo>
                    <a:pt x="1531620" y="749046"/>
                  </a:moveTo>
                  <a:lnTo>
                    <a:pt x="1786128" y="794004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006595" y="2833115"/>
              <a:ext cx="261620" cy="26034"/>
            </a:xfrm>
            <a:custGeom>
              <a:avLst/>
              <a:gdLst/>
              <a:ahLst/>
              <a:cxnLst/>
              <a:rect l="l" t="t" r="r" b="b"/>
              <a:pathLst>
                <a:path w="261620" h="26035">
                  <a:moveTo>
                    <a:pt x="-3549" y="12954"/>
                  </a:moveTo>
                  <a:lnTo>
                    <a:pt x="264915" y="12954"/>
                  </a:lnTo>
                </a:path>
              </a:pathLst>
            </a:custGeom>
            <a:ln w="330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710939" y="1280159"/>
              <a:ext cx="1306195" cy="1560830"/>
            </a:xfrm>
            <a:custGeom>
              <a:avLst/>
              <a:gdLst/>
              <a:ahLst/>
              <a:cxnLst/>
              <a:rect l="l" t="t" r="r" b="b"/>
              <a:pathLst>
                <a:path w="1306195" h="1560830">
                  <a:moveTo>
                    <a:pt x="591312" y="1560576"/>
                  </a:moveTo>
                  <a:lnTo>
                    <a:pt x="1010412" y="1560576"/>
                  </a:lnTo>
                </a:path>
                <a:path w="1306195" h="1560830">
                  <a:moveTo>
                    <a:pt x="557022" y="1530858"/>
                  </a:moveTo>
                  <a:lnTo>
                    <a:pt x="523494" y="1376934"/>
                  </a:lnTo>
                </a:path>
                <a:path w="1306195" h="1560830">
                  <a:moveTo>
                    <a:pt x="800862" y="1530858"/>
                  </a:moveTo>
                  <a:lnTo>
                    <a:pt x="781812" y="1358646"/>
                  </a:lnTo>
                </a:path>
                <a:path w="1306195" h="1560830">
                  <a:moveTo>
                    <a:pt x="0" y="1006602"/>
                  </a:moveTo>
                  <a:lnTo>
                    <a:pt x="224028" y="1006602"/>
                  </a:lnTo>
                </a:path>
                <a:path w="1306195" h="1560830">
                  <a:moveTo>
                    <a:pt x="752094" y="172212"/>
                  </a:moveTo>
                  <a:lnTo>
                    <a:pt x="781812" y="22098"/>
                  </a:lnTo>
                </a:path>
                <a:path w="1306195" h="1560830">
                  <a:moveTo>
                    <a:pt x="1073658" y="172212"/>
                  </a:moveTo>
                  <a:lnTo>
                    <a:pt x="1077468" y="0"/>
                  </a:lnTo>
                </a:path>
                <a:path w="1306195" h="1560830">
                  <a:moveTo>
                    <a:pt x="1100328" y="205740"/>
                  </a:moveTo>
                  <a:lnTo>
                    <a:pt x="1306068" y="231648"/>
                  </a:lnTo>
                </a:path>
                <a:path w="1306195" h="1560830">
                  <a:moveTo>
                    <a:pt x="1100328" y="512826"/>
                  </a:moveTo>
                  <a:lnTo>
                    <a:pt x="1306068" y="509016"/>
                  </a:lnTo>
                </a:path>
                <a:path w="1306195" h="1560830">
                  <a:moveTo>
                    <a:pt x="1073658" y="781812"/>
                  </a:moveTo>
                  <a:lnTo>
                    <a:pt x="1306068" y="781812"/>
                  </a:lnTo>
                </a:path>
                <a:path w="1306195" h="1560830">
                  <a:moveTo>
                    <a:pt x="800862" y="774192"/>
                  </a:moveTo>
                  <a:lnTo>
                    <a:pt x="1010412" y="774192"/>
                  </a:lnTo>
                </a:path>
                <a:path w="1306195" h="1560830">
                  <a:moveTo>
                    <a:pt x="557022" y="509016"/>
                  </a:moveTo>
                  <a:lnTo>
                    <a:pt x="703326" y="512826"/>
                  </a:lnTo>
                </a:path>
                <a:path w="1306195" h="1560830">
                  <a:moveTo>
                    <a:pt x="800862" y="740664"/>
                  </a:moveTo>
                  <a:lnTo>
                    <a:pt x="752094" y="564642"/>
                  </a:lnTo>
                </a:path>
                <a:path w="1306195" h="1560830">
                  <a:moveTo>
                    <a:pt x="557022" y="774192"/>
                  </a:moveTo>
                  <a:lnTo>
                    <a:pt x="752094" y="774192"/>
                  </a:lnTo>
                </a:path>
                <a:path w="1306195" h="1560830">
                  <a:moveTo>
                    <a:pt x="523494" y="983742"/>
                  </a:moveTo>
                  <a:lnTo>
                    <a:pt x="523494" y="781812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92751" y="2103119"/>
              <a:ext cx="19050" cy="184150"/>
            </a:xfrm>
            <a:custGeom>
              <a:avLst/>
              <a:gdLst/>
              <a:ahLst/>
              <a:cxnLst/>
              <a:rect l="l" t="t" r="r" b="b"/>
              <a:pathLst>
                <a:path w="19050" h="184150">
                  <a:moveTo>
                    <a:pt x="9525" y="-3549"/>
                  </a:moveTo>
                  <a:lnTo>
                    <a:pt x="9525" y="187191"/>
                  </a:lnTo>
                </a:path>
              </a:pathLst>
            </a:custGeom>
            <a:ln w="26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762500" y="2103119"/>
              <a:ext cx="22225" cy="184150"/>
            </a:xfrm>
            <a:custGeom>
              <a:avLst/>
              <a:gdLst/>
              <a:ahLst/>
              <a:cxnLst/>
              <a:rect l="l" t="t" r="r" b="b"/>
              <a:pathLst>
                <a:path w="22225" h="184150">
                  <a:moveTo>
                    <a:pt x="22098" y="183642"/>
                  </a:moveTo>
                  <a:lnTo>
                    <a:pt x="0" y="0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934967" y="2039873"/>
              <a:ext cx="15240" cy="194310"/>
            </a:xfrm>
            <a:custGeom>
              <a:avLst/>
              <a:gdLst/>
              <a:ahLst/>
              <a:cxnLst/>
              <a:rect l="l" t="t" r="r" b="b"/>
              <a:pathLst>
                <a:path w="15239" h="194310">
                  <a:moveTo>
                    <a:pt x="7620" y="-3549"/>
                  </a:moveTo>
                  <a:lnTo>
                    <a:pt x="7620" y="197859"/>
                  </a:lnTo>
                </a:path>
              </a:pathLst>
            </a:custGeom>
            <a:ln w="223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302251" y="2279141"/>
              <a:ext cx="715010" cy="307340"/>
            </a:xfrm>
            <a:custGeom>
              <a:avLst/>
              <a:gdLst/>
              <a:ahLst/>
              <a:cxnLst/>
              <a:rect l="l" t="t" r="r" b="b"/>
              <a:pathLst>
                <a:path w="715010" h="307339">
                  <a:moveTo>
                    <a:pt x="0" y="0"/>
                  </a:moveTo>
                  <a:lnTo>
                    <a:pt x="160782" y="60198"/>
                  </a:lnTo>
                </a:path>
                <a:path w="715010" h="307339">
                  <a:moveTo>
                    <a:pt x="209550" y="41148"/>
                  </a:moveTo>
                  <a:lnTo>
                    <a:pt x="714756" y="25908"/>
                  </a:lnTo>
                </a:path>
                <a:path w="715010" h="307339">
                  <a:moveTo>
                    <a:pt x="190500" y="307086"/>
                  </a:moveTo>
                  <a:lnTo>
                    <a:pt x="190500" y="67818"/>
                  </a:lnTo>
                </a:path>
                <a:path w="715010" h="307339">
                  <a:moveTo>
                    <a:pt x="419100" y="307086"/>
                  </a:moveTo>
                  <a:lnTo>
                    <a:pt x="482346" y="67818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762500" y="2586227"/>
              <a:ext cx="254635" cy="26034"/>
            </a:xfrm>
            <a:custGeom>
              <a:avLst/>
              <a:gdLst/>
              <a:ahLst/>
              <a:cxnLst/>
              <a:rect l="l" t="t" r="r" b="b"/>
              <a:pathLst>
                <a:path w="254635" h="26035">
                  <a:moveTo>
                    <a:pt x="-3549" y="12954"/>
                  </a:moveTo>
                  <a:lnTo>
                    <a:pt x="258057" y="12954"/>
                  </a:lnTo>
                </a:path>
              </a:pathLst>
            </a:custGeom>
            <a:ln w="330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863595" y="1451740"/>
              <a:ext cx="1948180" cy="1894205"/>
            </a:xfrm>
            <a:custGeom>
              <a:avLst/>
              <a:gdLst/>
              <a:ahLst/>
              <a:cxnLst/>
              <a:rect l="l" t="t" r="r" b="b"/>
              <a:pathLst>
                <a:path w="1948179" h="1894204">
                  <a:moveTo>
                    <a:pt x="1921002" y="1894201"/>
                  </a:moveTo>
                  <a:lnTo>
                    <a:pt x="1857756" y="1654933"/>
                  </a:lnTo>
                </a:path>
                <a:path w="1948179" h="1894204">
                  <a:moveTo>
                    <a:pt x="1648206" y="1882771"/>
                  </a:moveTo>
                  <a:lnTo>
                    <a:pt x="1648206" y="1643503"/>
                  </a:lnTo>
                </a:path>
                <a:path w="1948179" h="1894204">
                  <a:moveTo>
                    <a:pt x="1404366" y="1894201"/>
                  </a:moveTo>
                  <a:lnTo>
                    <a:pt x="1404366" y="1654933"/>
                  </a:lnTo>
                </a:path>
                <a:path w="1948179" h="1894204">
                  <a:moveTo>
                    <a:pt x="1404366" y="1609975"/>
                  </a:moveTo>
                  <a:lnTo>
                    <a:pt x="1404366" y="1414903"/>
                  </a:lnTo>
                </a:path>
                <a:path w="1948179" h="1894204">
                  <a:moveTo>
                    <a:pt x="1648206" y="1583305"/>
                  </a:moveTo>
                  <a:lnTo>
                    <a:pt x="1648206" y="1388995"/>
                  </a:lnTo>
                </a:path>
                <a:path w="1948179" h="1894204">
                  <a:moveTo>
                    <a:pt x="1857756" y="1583305"/>
                  </a:moveTo>
                  <a:lnTo>
                    <a:pt x="1838706" y="1414903"/>
                  </a:lnTo>
                </a:path>
                <a:path w="1948179" h="1894204">
                  <a:moveTo>
                    <a:pt x="1404366" y="1187065"/>
                  </a:moveTo>
                  <a:lnTo>
                    <a:pt x="1421665" y="1195387"/>
                  </a:lnTo>
                  <a:lnTo>
                    <a:pt x="1439894" y="1202209"/>
                  </a:lnTo>
                  <a:lnTo>
                    <a:pt x="1459980" y="1206031"/>
                  </a:lnTo>
                  <a:lnTo>
                    <a:pt x="1482852" y="1205353"/>
                  </a:lnTo>
                  <a:lnTo>
                    <a:pt x="1508998" y="1199614"/>
                  </a:lnTo>
                  <a:lnTo>
                    <a:pt x="1537716" y="1189160"/>
                  </a:lnTo>
                  <a:lnTo>
                    <a:pt x="1568148" y="1175563"/>
                  </a:lnTo>
                  <a:lnTo>
                    <a:pt x="1599438" y="1160395"/>
                  </a:lnTo>
                </a:path>
                <a:path w="1948179" h="1894204">
                  <a:moveTo>
                    <a:pt x="1101090" y="1160395"/>
                  </a:moveTo>
                  <a:lnTo>
                    <a:pt x="1153191" y="1176587"/>
                  </a:lnTo>
                  <a:lnTo>
                    <a:pt x="1213866" y="1187065"/>
                  </a:lnTo>
                  <a:lnTo>
                    <a:pt x="1288065" y="1189636"/>
                  </a:lnTo>
                  <a:lnTo>
                    <a:pt x="1328844" y="1188672"/>
                  </a:lnTo>
                  <a:lnTo>
                    <a:pt x="1370838" y="1187065"/>
                  </a:lnTo>
                </a:path>
                <a:path w="1948179" h="1894204">
                  <a:moveTo>
                    <a:pt x="1071372" y="1111627"/>
                  </a:moveTo>
                  <a:lnTo>
                    <a:pt x="1060894" y="1078456"/>
                  </a:lnTo>
                  <a:lnTo>
                    <a:pt x="1052131" y="1045142"/>
                  </a:lnTo>
                  <a:lnTo>
                    <a:pt x="1046511" y="1011543"/>
                  </a:lnTo>
                  <a:lnTo>
                    <a:pt x="1045464" y="977515"/>
                  </a:lnTo>
                  <a:lnTo>
                    <a:pt x="1050071" y="942284"/>
                  </a:lnTo>
                  <a:lnTo>
                    <a:pt x="1059465" y="906553"/>
                  </a:lnTo>
                  <a:lnTo>
                    <a:pt x="1072145" y="870680"/>
                  </a:lnTo>
                  <a:lnTo>
                    <a:pt x="1086612" y="835021"/>
                  </a:lnTo>
                </a:path>
                <a:path w="1948179" h="1894204">
                  <a:moveTo>
                    <a:pt x="1112520" y="815971"/>
                  </a:moveTo>
                  <a:lnTo>
                    <a:pt x="1148334" y="809958"/>
                  </a:lnTo>
                  <a:lnTo>
                    <a:pt x="1183576" y="805017"/>
                  </a:lnTo>
                  <a:lnTo>
                    <a:pt x="1217961" y="801933"/>
                  </a:lnTo>
                  <a:lnTo>
                    <a:pt x="1251204" y="801493"/>
                  </a:lnTo>
                  <a:lnTo>
                    <a:pt x="1282541" y="803767"/>
                  </a:lnTo>
                  <a:lnTo>
                    <a:pt x="1312735" y="808827"/>
                  </a:lnTo>
                  <a:lnTo>
                    <a:pt x="1342072" y="815744"/>
                  </a:lnTo>
                  <a:lnTo>
                    <a:pt x="1370838" y="823591"/>
                  </a:lnTo>
                </a:path>
                <a:path w="1948179" h="1894204">
                  <a:moveTo>
                    <a:pt x="1404366" y="868549"/>
                  </a:moveTo>
                  <a:lnTo>
                    <a:pt x="1406509" y="899576"/>
                  </a:lnTo>
                  <a:lnTo>
                    <a:pt x="1407795" y="931033"/>
                  </a:lnTo>
                  <a:lnTo>
                    <a:pt x="1407366" y="963060"/>
                  </a:lnTo>
                  <a:lnTo>
                    <a:pt x="1404366" y="995803"/>
                  </a:lnTo>
                  <a:lnTo>
                    <a:pt x="1398805" y="1029152"/>
                  </a:lnTo>
                  <a:lnTo>
                    <a:pt x="1390745" y="1063716"/>
                  </a:lnTo>
                  <a:lnTo>
                    <a:pt x="1381113" y="1098994"/>
                  </a:lnTo>
                  <a:lnTo>
                    <a:pt x="1370838" y="1134487"/>
                  </a:lnTo>
                </a:path>
                <a:path w="1948179" h="1894204">
                  <a:moveTo>
                    <a:pt x="1569720" y="314575"/>
                  </a:moveTo>
                  <a:lnTo>
                    <a:pt x="1560957" y="283166"/>
                  </a:lnTo>
                  <a:lnTo>
                    <a:pt x="1553908" y="251329"/>
                  </a:lnTo>
                  <a:lnTo>
                    <a:pt x="1550003" y="218348"/>
                  </a:lnTo>
                  <a:lnTo>
                    <a:pt x="1550670" y="183511"/>
                  </a:lnTo>
                  <a:lnTo>
                    <a:pt x="1557111" y="146768"/>
                  </a:lnTo>
                  <a:lnTo>
                    <a:pt x="1568481" y="107882"/>
                  </a:lnTo>
                  <a:lnTo>
                    <a:pt x="1583138" y="67567"/>
                  </a:lnTo>
                  <a:lnTo>
                    <a:pt x="1599438" y="26539"/>
                  </a:lnTo>
                </a:path>
                <a:path w="1948179" h="1894204">
                  <a:moveTo>
                    <a:pt x="1629156" y="15109"/>
                  </a:moveTo>
                  <a:lnTo>
                    <a:pt x="1656099" y="8453"/>
                  </a:lnTo>
                  <a:lnTo>
                    <a:pt x="1684115" y="3012"/>
                  </a:lnTo>
                  <a:lnTo>
                    <a:pt x="1714559" y="0"/>
                  </a:lnTo>
                  <a:lnTo>
                    <a:pt x="1748790" y="631"/>
                  </a:lnTo>
                  <a:lnTo>
                    <a:pt x="1787592" y="5012"/>
                  </a:lnTo>
                  <a:lnTo>
                    <a:pt x="1830038" y="12823"/>
                  </a:lnTo>
                  <a:lnTo>
                    <a:pt x="1874912" y="22919"/>
                  </a:lnTo>
                  <a:lnTo>
                    <a:pt x="1921002" y="34159"/>
                  </a:lnTo>
                </a:path>
                <a:path w="1948179" h="1894204">
                  <a:moveTo>
                    <a:pt x="1599438" y="341245"/>
                  </a:moveTo>
                  <a:lnTo>
                    <a:pt x="1633906" y="360271"/>
                  </a:lnTo>
                  <a:lnTo>
                    <a:pt x="1668875" y="376868"/>
                  </a:lnTo>
                  <a:lnTo>
                    <a:pt x="1704558" y="388608"/>
                  </a:lnTo>
                  <a:lnTo>
                    <a:pt x="1741170" y="393061"/>
                  </a:lnTo>
                  <a:lnTo>
                    <a:pt x="1779424" y="388608"/>
                  </a:lnTo>
                  <a:lnTo>
                    <a:pt x="1818608" y="376868"/>
                  </a:lnTo>
                  <a:lnTo>
                    <a:pt x="1858506" y="360271"/>
                  </a:lnTo>
                  <a:lnTo>
                    <a:pt x="1898904" y="341245"/>
                  </a:lnTo>
                </a:path>
                <a:path w="1948179" h="1894204">
                  <a:moveTo>
                    <a:pt x="1921002" y="60067"/>
                  </a:moveTo>
                  <a:lnTo>
                    <a:pt x="1930634" y="90451"/>
                  </a:lnTo>
                  <a:lnTo>
                    <a:pt x="1939194" y="121408"/>
                  </a:lnTo>
                  <a:lnTo>
                    <a:pt x="1945326" y="153507"/>
                  </a:lnTo>
                  <a:lnTo>
                    <a:pt x="1947672" y="187321"/>
                  </a:lnTo>
                  <a:lnTo>
                    <a:pt x="1946028" y="222992"/>
                  </a:lnTo>
                  <a:lnTo>
                    <a:pt x="1940814" y="260092"/>
                  </a:lnTo>
                  <a:lnTo>
                    <a:pt x="1933313" y="298334"/>
                  </a:lnTo>
                  <a:lnTo>
                    <a:pt x="1924812" y="337435"/>
                  </a:lnTo>
                </a:path>
                <a:path w="1948179" h="1894204">
                  <a:moveTo>
                    <a:pt x="1838706" y="1359277"/>
                  </a:moveTo>
                  <a:lnTo>
                    <a:pt x="1837634" y="1338798"/>
                  </a:lnTo>
                  <a:lnTo>
                    <a:pt x="1836991" y="1318319"/>
                  </a:lnTo>
                  <a:lnTo>
                    <a:pt x="1837205" y="1297555"/>
                  </a:lnTo>
                  <a:lnTo>
                    <a:pt x="1838706" y="1276219"/>
                  </a:lnTo>
                  <a:lnTo>
                    <a:pt x="1842218" y="1254573"/>
                  </a:lnTo>
                  <a:lnTo>
                    <a:pt x="1846802" y="1232213"/>
                  </a:lnTo>
                  <a:lnTo>
                    <a:pt x="1852100" y="1209567"/>
                  </a:lnTo>
                  <a:lnTo>
                    <a:pt x="1857756" y="1187065"/>
                  </a:lnTo>
                </a:path>
                <a:path w="1948179" h="1894204">
                  <a:moveTo>
                    <a:pt x="0" y="1654933"/>
                  </a:moveTo>
                  <a:lnTo>
                    <a:pt x="47982" y="1664981"/>
                  </a:lnTo>
                  <a:lnTo>
                    <a:pt x="95250" y="1673602"/>
                  </a:lnTo>
                  <a:lnTo>
                    <a:pt x="140803" y="1679364"/>
                  </a:lnTo>
                  <a:lnTo>
                    <a:pt x="183642" y="1680841"/>
                  </a:lnTo>
                  <a:lnTo>
                    <a:pt x="223920" y="1676507"/>
                  </a:lnTo>
                  <a:lnTo>
                    <a:pt x="261842" y="1667887"/>
                  </a:lnTo>
                  <a:lnTo>
                    <a:pt x="298192" y="1656409"/>
                  </a:lnTo>
                  <a:lnTo>
                    <a:pt x="333756" y="1643503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9779" y="1183385"/>
              <a:ext cx="138684" cy="13792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46230" y="1179074"/>
              <a:ext cx="145783" cy="145783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45969" y="1456943"/>
              <a:ext cx="138684" cy="137159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042420" y="1452632"/>
              <a:ext cx="145783" cy="145021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45969" y="1714500"/>
              <a:ext cx="138684" cy="137921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042420" y="1710188"/>
              <a:ext cx="145783" cy="14578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45969" y="1984247"/>
              <a:ext cx="138684" cy="137921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42420" y="1979936"/>
              <a:ext cx="145783" cy="145783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045969" y="2234945"/>
              <a:ext cx="138684" cy="137921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42420" y="2230634"/>
              <a:ext cx="145783" cy="145783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045969" y="2505455"/>
              <a:ext cx="138684" cy="137921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042420" y="2501144"/>
              <a:ext cx="145783" cy="145783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045969" y="2785110"/>
              <a:ext cx="138684" cy="13792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042420" y="2780798"/>
              <a:ext cx="145783" cy="145783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049779" y="3073145"/>
              <a:ext cx="138684" cy="137921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046230" y="3068834"/>
              <a:ext cx="145783" cy="145783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053589" y="3309366"/>
              <a:ext cx="138684" cy="13792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050040" y="3305054"/>
              <a:ext cx="145783" cy="14578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289047" y="1183385"/>
              <a:ext cx="138684" cy="137921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285498" y="1179074"/>
              <a:ext cx="145783" cy="14578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263139" y="1400555"/>
              <a:ext cx="138684" cy="13792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59590" y="1396244"/>
              <a:ext cx="145783" cy="145783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255519" y="1714500"/>
              <a:ext cx="138684" cy="137921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251970" y="1710188"/>
              <a:ext cx="145783" cy="145783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289809" y="2003297"/>
              <a:ext cx="138684" cy="137159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286260" y="1998986"/>
              <a:ext cx="145783" cy="14502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308097" y="2234945"/>
              <a:ext cx="138684" cy="137921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304548" y="2230634"/>
              <a:ext cx="145783" cy="145783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323337" y="2547366"/>
              <a:ext cx="138684" cy="137921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319788" y="2543054"/>
              <a:ext cx="145783" cy="145783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353817" y="2785110"/>
              <a:ext cx="138684" cy="13792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350268" y="2780798"/>
              <a:ext cx="145783" cy="145783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353817" y="3054857"/>
              <a:ext cx="138684" cy="137159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350268" y="3050546"/>
              <a:ext cx="145783" cy="145021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350007" y="3301745"/>
              <a:ext cx="138684" cy="137921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346458" y="3297434"/>
              <a:ext cx="145783" cy="145783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574035" y="3252977"/>
              <a:ext cx="138684" cy="137921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70486" y="3248666"/>
              <a:ext cx="145783" cy="14578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779775" y="3268217"/>
              <a:ext cx="138684" cy="137921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776226" y="3263906"/>
              <a:ext cx="145783" cy="145783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753867" y="3047238"/>
              <a:ext cx="138684" cy="137921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750318" y="3042926"/>
              <a:ext cx="145783" cy="145783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772155" y="2777489"/>
              <a:ext cx="138684" cy="137921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768606" y="2773178"/>
              <a:ext cx="145783" cy="14578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824733" y="2532125"/>
              <a:ext cx="138684" cy="137921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821184" y="2527814"/>
              <a:ext cx="145783" cy="145783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559557" y="2539745"/>
              <a:ext cx="138684" cy="13792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856742" y="1923548"/>
              <a:ext cx="145783" cy="146043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556008" y="2535434"/>
              <a:ext cx="145783" cy="145783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563367" y="2244852"/>
              <a:ext cx="138684" cy="137921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559818" y="2240540"/>
              <a:ext cx="145783" cy="145783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574797" y="2017775"/>
              <a:ext cx="138684" cy="137921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571248" y="2013464"/>
              <a:ext cx="145783" cy="145783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555747" y="1373886"/>
              <a:ext cx="138684" cy="13792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552198" y="1369574"/>
              <a:ext cx="145783" cy="145783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563367" y="1187195"/>
              <a:ext cx="138684" cy="137921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559818" y="1182884"/>
              <a:ext cx="145783" cy="145783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817875" y="1183385"/>
              <a:ext cx="138684" cy="137921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814326" y="1179074"/>
              <a:ext cx="145783" cy="145783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839973" y="1396745"/>
              <a:ext cx="138684" cy="13792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836424" y="1392434"/>
              <a:ext cx="145783" cy="145783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888741" y="1687068"/>
              <a:ext cx="138684" cy="137921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885192" y="1682756"/>
              <a:ext cx="145783" cy="145783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862071" y="1991867"/>
              <a:ext cx="138684" cy="137921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858522" y="1987556"/>
              <a:ext cx="145783" cy="145783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832353" y="2234945"/>
              <a:ext cx="138684" cy="137921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828804" y="2230634"/>
              <a:ext cx="145783" cy="145783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3121151" y="2560320"/>
              <a:ext cx="138684" cy="137921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3117602" y="2556008"/>
              <a:ext cx="145783" cy="145783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162300" y="2785110"/>
              <a:ext cx="138684" cy="137921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158750" y="2780798"/>
              <a:ext cx="145783" cy="145783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3150869" y="3003804"/>
              <a:ext cx="138684" cy="137921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147320" y="2999492"/>
              <a:ext cx="145783" cy="14578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121151" y="3309366"/>
              <a:ext cx="138684" cy="13792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117602" y="3305054"/>
              <a:ext cx="145783" cy="145783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098291" y="2231136"/>
              <a:ext cx="138684" cy="137921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094742" y="2226824"/>
              <a:ext cx="145783" cy="145783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090672" y="1980438"/>
              <a:ext cx="138684" cy="137921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3087122" y="1976126"/>
              <a:ext cx="145783" cy="145783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3090672" y="1711451"/>
              <a:ext cx="138684" cy="137159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3087122" y="1707140"/>
              <a:ext cx="145783" cy="145021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090672" y="1449323"/>
              <a:ext cx="138684" cy="137921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087122" y="1445012"/>
              <a:ext cx="145783" cy="14578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087623" y="1187195"/>
              <a:ext cx="138684" cy="13792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084074" y="1182884"/>
              <a:ext cx="145783" cy="145783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3353561" y="1183385"/>
              <a:ext cx="138684" cy="137921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3350012" y="1179074"/>
              <a:ext cx="145783" cy="145783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3619500" y="1187195"/>
              <a:ext cx="138684" cy="137921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3615950" y="1182884"/>
              <a:ext cx="145783" cy="145783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897629" y="1187195"/>
              <a:ext cx="138684" cy="137921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94080" y="1182884"/>
              <a:ext cx="145783" cy="145783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150613" y="1183385"/>
              <a:ext cx="138684" cy="137921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47064" y="1179074"/>
              <a:ext cx="145783" cy="145783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4431791" y="1187195"/>
              <a:ext cx="138684" cy="137921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28242" y="1182884"/>
              <a:ext cx="145783" cy="14578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4701539" y="1187195"/>
              <a:ext cx="138684" cy="137921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697990" y="1182884"/>
              <a:ext cx="145783" cy="145783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4975860" y="1187195"/>
              <a:ext cx="138684" cy="137921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972310" y="1182884"/>
              <a:ext cx="145783" cy="145783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383279" y="1453133"/>
              <a:ext cx="138684" cy="137159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3379730" y="1448822"/>
              <a:ext cx="145783" cy="145021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633977" y="1486661"/>
              <a:ext cx="138684" cy="137921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630428" y="1482350"/>
              <a:ext cx="145783" cy="145783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3897629" y="1467611"/>
              <a:ext cx="138684" cy="13792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894080" y="1463300"/>
              <a:ext cx="145783" cy="145783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4162044" y="1434083"/>
              <a:ext cx="138684" cy="13792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158494" y="1429772"/>
              <a:ext cx="145783" cy="145783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4390644" y="1400555"/>
              <a:ext cx="138684" cy="137921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387094" y="1396244"/>
              <a:ext cx="145783" cy="145783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4712207" y="1418843"/>
              <a:ext cx="138684" cy="137921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4708658" y="1414532"/>
              <a:ext cx="145783" cy="145783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4986527" y="1449323"/>
              <a:ext cx="138684" cy="13792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982978" y="1445012"/>
              <a:ext cx="145783" cy="145783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3402329" y="1707641"/>
              <a:ext cx="138684" cy="137159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3398780" y="1703330"/>
              <a:ext cx="145783" cy="145021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3897629" y="1707641"/>
              <a:ext cx="138684" cy="137159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3894080" y="1703330"/>
              <a:ext cx="145783" cy="145021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4162044" y="1714500"/>
              <a:ext cx="138684" cy="137921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158494" y="1710188"/>
              <a:ext cx="145783" cy="145783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371594" y="1741169"/>
              <a:ext cx="138684" cy="13792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368044" y="1736858"/>
              <a:ext cx="145783" cy="145783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4712207" y="1741169"/>
              <a:ext cx="138684" cy="137921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4708658" y="1736858"/>
              <a:ext cx="145783" cy="145783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4975860" y="1714500"/>
              <a:ext cx="138684" cy="137921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972310" y="1710188"/>
              <a:ext cx="145783" cy="145783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402329" y="1935480"/>
              <a:ext cx="138684" cy="137921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398780" y="1931168"/>
              <a:ext cx="145783" cy="145783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3633977" y="1935480"/>
              <a:ext cx="138684" cy="137921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630428" y="1931168"/>
              <a:ext cx="145783" cy="145783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4162044" y="1965959"/>
              <a:ext cx="138684" cy="137159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158494" y="1961648"/>
              <a:ext cx="145783" cy="145021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4416551" y="1991867"/>
              <a:ext cx="138684" cy="137921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4413002" y="1987556"/>
              <a:ext cx="145783" cy="145783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4671060" y="1984247"/>
              <a:ext cx="138684" cy="137921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667510" y="1979936"/>
              <a:ext cx="145783" cy="145783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4975860" y="1991867"/>
              <a:ext cx="138684" cy="137921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972310" y="1987556"/>
              <a:ext cx="145783" cy="145783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368039" y="2231136"/>
              <a:ext cx="138684" cy="1379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364490" y="2226824"/>
              <a:ext cx="145783" cy="145783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3619500" y="2223516"/>
              <a:ext cx="138684" cy="137921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615950" y="2219204"/>
              <a:ext cx="145783" cy="145783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3371850" y="2549651"/>
              <a:ext cx="138684" cy="137921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368300" y="2545340"/>
              <a:ext cx="145783" cy="145783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3858767" y="1930907"/>
              <a:ext cx="139065" cy="139065"/>
            </a:xfrm>
            <a:custGeom>
              <a:avLst/>
              <a:gdLst/>
              <a:ahLst/>
              <a:cxnLst/>
              <a:rect l="l" t="t" r="r" b="b"/>
              <a:pathLst>
                <a:path w="139064" h="139064">
                  <a:moveTo>
                    <a:pt x="69342" y="0"/>
                  </a:moveTo>
                  <a:lnTo>
                    <a:pt x="42433" y="5476"/>
                  </a:lnTo>
                  <a:lnTo>
                    <a:pt x="20383" y="20383"/>
                  </a:lnTo>
                  <a:lnTo>
                    <a:pt x="5476" y="42433"/>
                  </a:lnTo>
                  <a:lnTo>
                    <a:pt x="0" y="69342"/>
                  </a:lnTo>
                  <a:lnTo>
                    <a:pt x="5476" y="96571"/>
                  </a:lnTo>
                  <a:lnTo>
                    <a:pt x="20383" y="118586"/>
                  </a:lnTo>
                  <a:lnTo>
                    <a:pt x="42433" y="133314"/>
                  </a:lnTo>
                  <a:lnTo>
                    <a:pt x="69342" y="138684"/>
                  </a:lnTo>
                  <a:lnTo>
                    <a:pt x="96250" y="133314"/>
                  </a:lnTo>
                  <a:lnTo>
                    <a:pt x="118300" y="118586"/>
                  </a:lnTo>
                  <a:lnTo>
                    <a:pt x="133207" y="96571"/>
                  </a:lnTo>
                  <a:lnTo>
                    <a:pt x="138684" y="69342"/>
                  </a:lnTo>
                  <a:lnTo>
                    <a:pt x="133207" y="42433"/>
                  </a:lnTo>
                  <a:lnTo>
                    <a:pt x="118300" y="20383"/>
                  </a:lnTo>
                  <a:lnTo>
                    <a:pt x="96250" y="5476"/>
                  </a:lnTo>
                  <a:lnTo>
                    <a:pt x="69342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184141" y="2209038"/>
              <a:ext cx="138684" cy="137921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4180592" y="2204726"/>
              <a:ext cx="145783" cy="145783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3866388" y="2209038"/>
              <a:ext cx="138684" cy="137921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862838" y="2204726"/>
              <a:ext cx="145783" cy="145783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431791" y="2252472"/>
              <a:ext cx="138684" cy="137921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4428242" y="2248160"/>
              <a:ext cx="145783" cy="145783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4697729" y="2244852"/>
              <a:ext cx="138684" cy="137921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94180" y="2240540"/>
              <a:ext cx="145783" cy="145783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4975860" y="2252472"/>
              <a:ext cx="138684" cy="137921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972310" y="2248160"/>
              <a:ext cx="145783" cy="145783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4023360" y="2391155"/>
              <a:ext cx="138684" cy="137921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4023360" y="2390393"/>
              <a:ext cx="139065" cy="139065"/>
            </a:xfrm>
            <a:custGeom>
              <a:avLst/>
              <a:gdLst/>
              <a:ahLst/>
              <a:cxnLst/>
              <a:rect l="l" t="t" r="r" b="b"/>
              <a:pathLst>
                <a:path w="139064" h="139064">
                  <a:moveTo>
                    <a:pt x="69342" y="0"/>
                  </a:moveTo>
                  <a:lnTo>
                    <a:pt x="42433" y="5369"/>
                  </a:lnTo>
                  <a:lnTo>
                    <a:pt x="20383" y="20097"/>
                  </a:lnTo>
                  <a:lnTo>
                    <a:pt x="5476" y="42112"/>
                  </a:lnTo>
                  <a:lnTo>
                    <a:pt x="0" y="69342"/>
                  </a:lnTo>
                  <a:lnTo>
                    <a:pt x="5476" y="96250"/>
                  </a:lnTo>
                  <a:lnTo>
                    <a:pt x="20383" y="118300"/>
                  </a:lnTo>
                  <a:lnTo>
                    <a:pt x="42433" y="133207"/>
                  </a:lnTo>
                  <a:lnTo>
                    <a:pt x="69342" y="138684"/>
                  </a:lnTo>
                  <a:lnTo>
                    <a:pt x="96250" y="133207"/>
                  </a:lnTo>
                  <a:lnTo>
                    <a:pt x="118300" y="118300"/>
                  </a:lnTo>
                  <a:lnTo>
                    <a:pt x="133207" y="96250"/>
                  </a:lnTo>
                  <a:lnTo>
                    <a:pt x="138684" y="69342"/>
                  </a:lnTo>
                  <a:lnTo>
                    <a:pt x="133207" y="42112"/>
                  </a:lnTo>
                  <a:lnTo>
                    <a:pt x="118300" y="20097"/>
                  </a:lnTo>
                  <a:lnTo>
                    <a:pt x="96250" y="5369"/>
                  </a:lnTo>
                  <a:lnTo>
                    <a:pt x="69342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619500" y="2560320"/>
              <a:ext cx="138684" cy="13792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3615950" y="2556008"/>
              <a:ext cx="145783" cy="145783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3866388" y="2539745"/>
              <a:ext cx="138684" cy="137921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3866388" y="2538983"/>
              <a:ext cx="139065" cy="139065"/>
            </a:xfrm>
            <a:custGeom>
              <a:avLst/>
              <a:gdLst/>
              <a:ahLst/>
              <a:cxnLst/>
              <a:rect l="l" t="t" r="r" b="b"/>
              <a:pathLst>
                <a:path w="139064" h="139064">
                  <a:moveTo>
                    <a:pt x="69342" y="0"/>
                  </a:moveTo>
                  <a:lnTo>
                    <a:pt x="42433" y="5476"/>
                  </a:lnTo>
                  <a:lnTo>
                    <a:pt x="20383" y="20383"/>
                  </a:lnTo>
                  <a:lnTo>
                    <a:pt x="5476" y="42433"/>
                  </a:lnTo>
                  <a:lnTo>
                    <a:pt x="0" y="69342"/>
                  </a:lnTo>
                  <a:lnTo>
                    <a:pt x="5476" y="96250"/>
                  </a:lnTo>
                  <a:lnTo>
                    <a:pt x="20383" y="118300"/>
                  </a:lnTo>
                  <a:lnTo>
                    <a:pt x="42433" y="133207"/>
                  </a:lnTo>
                  <a:lnTo>
                    <a:pt x="69342" y="138684"/>
                  </a:lnTo>
                  <a:lnTo>
                    <a:pt x="96250" y="133207"/>
                  </a:lnTo>
                  <a:lnTo>
                    <a:pt x="118300" y="118300"/>
                  </a:lnTo>
                  <a:lnTo>
                    <a:pt x="133207" y="96250"/>
                  </a:lnTo>
                  <a:lnTo>
                    <a:pt x="138684" y="69342"/>
                  </a:lnTo>
                  <a:lnTo>
                    <a:pt x="133207" y="42433"/>
                  </a:lnTo>
                  <a:lnTo>
                    <a:pt x="118300" y="20383"/>
                  </a:lnTo>
                  <a:lnTo>
                    <a:pt x="96250" y="5476"/>
                  </a:lnTo>
                  <a:lnTo>
                    <a:pt x="69342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150613" y="2564129"/>
              <a:ext cx="138684" cy="137921"/>
            </a:xfrm>
            <a:prstGeom prst="rect">
              <a:avLst/>
            </a:prstGeom>
          </p:spPr>
        </p:pic>
        <p:sp>
          <p:nvSpPr>
            <p:cNvPr id="193" name="object 193"/>
            <p:cNvSpPr/>
            <p:nvPr/>
          </p:nvSpPr>
          <p:spPr>
            <a:xfrm>
              <a:off x="4150613" y="2563367"/>
              <a:ext cx="139065" cy="139065"/>
            </a:xfrm>
            <a:custGeom>
              <a:avLst/>
              <a:gdLst/>
              <a:ahLst/>
              <a:cxnLst/>
              <a:rect l="l" t="t" r="r" b="b"/>
              <a:pathLst>
                <a:path w="139064" h="139064">
                  <a:moveTo>
                    <a:pt x="69342" y="0"/>
                  </a:moveTo>
                  <a:lnTo>
                    <a:pt x="42433" y="5476"/>
                  </a:lnTo>
                  <a:lnTo>
                    <a:pt x="20383" y="20383"/>
                  </a:lnTo>
                  <a:lnTo>
                    <a:pt x="5476" y="42433"/>
                  </a:lnTo>
                  <a:lnTo>
                    <a:pt x="0" y="69342"/>
                  </a:lnTo>
                  <a:lnTo>
                    <a:pt x="5476" y="96571"/>
                  </a:lnTo>
                  <a:lnTo>
                    <a:pt x="20383" y="118586"/>
                  </a:lnTo>
                  <a:lnTo>
                    <a:pt x="42433" y="133314"/>
                  </a:lnTo>
                  <a:lnTo>
                    <a:pt x="69342" y="138684"/>
                  </a:lnTo>
                  <a:lnTo>
                    <a:pt x="96250" y="133314"/>
                  </a:lnTo>
                  <a:lnTo>
                    <a:pt x="118300" y="118586"/>
                  </a:lnTo>
                  <a:lnTo>
                    <a:pt x="133207" y="96571"/>
                  </a:lnTo>
                  <a:lnTo>
                    <a:pt x="138684" y="69342"/>
                  </a:lnTo>
                  <a:lnTo>
                    <a:pt x="133207" y="42433"/>
                  </a:lnTo>
                  <a:lnTo>
                    <a:pt x="118300" y="20383"/>
                  </a:lnTo>
                  <a:lnTo>
                    <a:pt x="96250" y="5476"/>
                  </a:lnTo>
                  <a:lnTo>
                    <a:pt x="69342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4431791" y="2547366"/>
              <a:ext cx="138684" cy="137921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28242" y="2543054"/>
              <a:ext cx="145783" cy="145783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4660391" y="2547366"/>
              <a:ext cx="137922" cy="137921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4656842" y="2543054"/>
              <a:ext cx="145021" cy="145783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4979670" y="2532125"/>
              <a:ext cx="138684" cy="137921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976120" y="2527814"/>
              <a:ext cx="145783" cy="145783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3592829" y="2773679"/>
              <a:ext cx="138684" cy="137921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89280" y="2769368"/>
              <a:ext cx="145783" cy="145783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3907535" y="2755392"/>
              <a:ext cx="138684" cy="13792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03986" y="2751080"/>
              <a:ext cx="145783" cy="145783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4184141" y="2777489"/>
              <a:ext cx="138684" cy="137921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4180592" y="2773178"/>
              <a:ext cx="145783" cy="145783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4645151" y="2777489"/>
              <a:ext cx="138684" cy="137921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641602" y="2773178"/>
              <a:ext cx="145783" cy="145783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4979670" y="2777489"/>
              <a:ext cx="138684" cy="137921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76120" y="2773178"/>
              <a:ext cx="145783" cy="145783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3368039" y="3013710"/>
              <a:ext cx="138684" cy="137159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3364490" y="3009398"/>
              <a:ext cx="145783" cy="145021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3592829" y="3003804"/>
              <a:ext cx="138684" cy="137921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589280" y="2999492"/>
              <a:ext cx="145783" cy="145783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3905250" y="3047238"/>
              <a:ext cx="138684" cy="137921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901700" y="3042926"/>
              <a:ext cx="145783" cy="145783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4215383" y="3013710"/>
              <a:ext cx="138684" cy="137159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4211834" y="3009398"/>
              <a:ext cx="145783" cy="145021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4446269" y="2999994"/>
              <a:ext cx="138684" cy="137921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4442720" y="2995682"/>
              <a:ext cx="145783" cy="145783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4660391" y="3013710"/>
              <a:ext cx="137922" cy="137159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4656842" y="3009398"/>
              <a:ext cx="145021" cy="14502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4975860" y="3054857"/>
              <a:ext cx="138684" cy="137159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972310" y="3050546"/>
              <a:ext cx="145783" cy="145021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383279" y="3297935"/>
              <a:ext cx="138684" cy="137921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379730" y="3293624"/>
              <a:ext cx="145783" cy="145783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3633977" y="3301745"/>
              <a:ext cx="138684" cy="137921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630428" y="3297434"/>
              <a:ext cx="145783" cy="145783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3933444" y="3297935"/>
              <a:ext cx="138684" cy="137921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929894" y="3293624"/>
              <a:ext cx="145783" cy="14578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4195572" y="3297935"/>
              <a:ext cx="138684" cy="137921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192022" y="3293624"/>
              <a:ext cx="145783" cy="145783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4461510" y="3301745"/>
              <a:ext cx="138684" cy="137921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457960" y="3297434"/>
              <a:ext cx="145783" cy="145783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4712207" y="3309366"/>
              <a:ext cx="138684" cy="137921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4708658" y="3305054"/>
              <a:ext cx="145783" cy="145783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4975860" y="3297935"/>
              <a:ext cx="138684" cy="137921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972310" y="3293624"/>
              <a:ext cx="145783" cy="145783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2509265" y="1655317"/>
              <a:ext cx="234696" cy="245109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2505716" y="1650752"/>
              <a:ext cx="241795" cy="253225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4556760" y="1606295"/>
              <a:ext cx="100583" cy="99821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4553210" y="1601984"/>
              <a:ext cx="107683" cy="107683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4453127" y="2785110"/>
              <a:ext cx="100583" cy="100583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4449578" y="2780798"/>
              <a:ext cx="107683" cy="10844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810000" y="920495"/>
              <a:ext cx="138684" cy="137921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806450" y="916184"/>
              <a:ext cx="145783" cy="145783"/>
            </a:xfrm>
            <a:prstGeom prst="rect">
              <a:avLst/>
            </a:prstGeom>
          </p:spPr>
        </p:pic>
      </p:grpSp>
      <p:sp>
        <p:nvSpPr>
          <p:cNvPr id="246" name="object 246"/>
          <p:cNvSpPr txBox="1"/>
          <p:nvPr/>
        </p:nvSpPr>
        <p:spPr>
          <a:xfrm>
            <a:off x="3574034" y="1611446"/>
            <a:ext cx="91440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5" dirty="0">
                <a:latin typeface="Times New Roman"/>
                <a:cs typeface="Times New Roman"/>
              </a:rPr>
              <a:t>2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4678943" y="1542872"/>
            <a:ext cx="91440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5" dirty="0">
                <a:latin typeface="Times New Roman"/>
                <a:cs typeface="Times New Roman"/>
              </a:rPr>
              <a:t>3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611629" y="2789501"/>
            <a:ext cx="91440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5" dirty="0">
                <a:latin typeface="Times New Roman"/>
                <a:cs typeface="Times New Roman"/>
              </a:rPr>
              <a:t>4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3330965" y="2666058"/>
            <a:ext cx="91440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5" dirty="0">
                <a:latin typeface="Times New Roman"/>
                <a:cs typeface="Times New Roman"/>
              </a:rPr>
              <a:t>5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683260" y="2666058"/>
            <a:ext cx="327660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314325" algn="l"/>
              </a:tabLst>
            </a:pPr>
            <a:r>
              <a:rPr sz="1050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3449574" y="1058417"/>
            <a:ext cx="598170" cy="1781175"/>
          </a:xfrm>
          <a:custGeom>
            <a:avLst/>
            <a:gdLst/>
            <a:ahLst/>
            <a:cxnLst/>
            <a:rect l="l" t="t" r="r" b="b"/>
            <a:pathLst>
              <a:path w="598170" h="1781175">
                <a:moveTo>
                  <a:pt x="438150" y="94488"/>
                </a:moveTo>
                <a:lnTo>
                  <a:pt x="430314" y="57150"/>
                </a:lnTo>
                <a:lnTo>
                  <a:pt x="418338" y="0"/>
                </a:lnTo>
                <a:lnTo>
                  <a:pt x="400050" y="94488"/>
                </a:lnTo>
                <a:lnTo>
                  <a:pt x="411480" y="72085"/>
                </a:lnTo>
                <a:lnTo>
                  <a:pt x="411480" y="105156"/>
                </a:lnTo>
                <a:lnTo>
                  <a:pt x="409956" y="132588"/>
                </a:lnTo>
                <a:lnTo>
                  <a:pt x="409194" y="160782"/>
                </a:lnTo>
                <a:lnTo>
                  <a:pt x="406908" y="190500"/>
                </a:lnTo>
                <a:lnTo>
                  <a:pt x="405384" y="204978"/>
                </a:lnTo>
                <a:lnTo>
                  <a:pt x="403860" y="220980"/>
                </a:lnTo>
                <a:lnTo>
                  <a:pt x="401574" y="236220"/>
                </a:lnTo>
                <a:lnTo>
                  <a:pt x="400050" y="252984"/>
                </a:lnTo>
                <a:lnTo>
                  <a:pt x="397764" y="269748"/>
                </a:lnTo>
                <a:lnTo>
                  <a:pt x="393192" y="304800"/>
                </a:lnTo>
                <a:lnTo>
                  <a:pt x="390906" y="323088"/>
                </a:lnTo>
                <a:lnTo>
                  <a:pt x="384810" y="359664"/>
                </a:lnTo>
                <a:lnTo>
                  <a:pt x="378714" y="395478"/>
                </a:lnTo>
                <a:lnTo>
                  <a:pt x="375666" y="413766"/>
                </a:lnTo>
                <a:lnTo>
                  <a:pt x="371856" y="430530"/>
                </a:lnTo>
                <a:lnTo>
                  <a:pt x="359664" y="480822"/>
                </a:lnTo>
                <a:lnTo>
                  <a:pt x="339852" y="539496"/>
                </a:lnTo>
                <a:lnTo>
                  <a:pt x="310134" y="605790"/>
                </a:lnTo>
                <a:lnTo>
                  <a:pt x="296418" y="630936"/>
                </a:lnTo>
                <a:lnTo>
                  <a:pt x="283464" y="656082"/>
                </a:lnTo>
                <a:lnTo>
                  <a:pt x="268986" y="679704"/>
                </a:lnTo>
                <a:lnTo>
                  <a:pt x="255270" y="704088"/>
                </a:lnTo>
                <a:lnTo>
                  <a:pt x="267462" y="710946"/>
                </a:lnTo>
                <a:lnTo>
                  <a:pt x="281178" y="687324"/>
                </a:lnTo>
                <a:lnTo>
                  <a:pt x="295656" y="662940"/>
                </a:lnTo>
                <a:lnTo>
                  <a:pt x="322326" y="612648"/>
                </a:lnTo>
                <a:lnTo>
                  <a:pt x="347472" y="558546"/>
                </a:lnTo>
                <a:lnTo>
                  <a:pt x="352806" y="544830"/>
                </a:lnTo>
                <a:lnTo>
                  <a:pt x="358902" y="530352"/>
                </a:lnTo>
                <a:lnTo>
                  <a:pt x="363474" y="515874"/>
                </a:lnTo>
                <a:lnTo>
                  <a:pt x="368808" y="500634"/>
                </a:lnTo>
                <a:lnTo>
                  <a:pt x="377952" y="468630"/>
                </a:lnTo>
                <a:lnTo>
                  <a:pt x="381762" y="451104"/>
                </a:lnTo>
                <a:lnTo>
                  <a:pt x="385572" y="434340"/>
                </a:lnTo>
                <a:lnTo>
                  <a:pt x="389382" y="416052"/>
                </a:lnTo>
                <a:lnTo>
                  <a:pt x="392430" y="398526"/>
                </a:lnTo>
                <a:lnTo>
                  <a:pt x="399288" y="361950"/>
                </a:lnTo>
                <a:lnTo>
                  <a:pt x="404622" y="325374"/>
                </a:lnTo>
                <a:lnTo>
                  <a:pt x="406908" y="307086"/>
                </a:lnTo>
                <a:lnTo>
                  <a:pt x="413766" y="254508"/>
                </a:lnTo>
                <a:lnTo>
                  <a:pt x="416052" y="238506"/>
                </a:lnTo>
                <a:lnTo>
                  <a:pt x="419100" y="206502"/>
                </a:lnTo>
                <a:lnTo>
                  <a:pt x="420624" y="192024"/>
                </a:lnTo>
                <a:lnTo>
                  <a:pt x="422910" y="162306"/>
                </a:lnTo>
                <a:lnTo>
                  <a:pt x="424434" y="133350"/>
                </a:lnTo>
                <a:lnTo>
                  <a:pt x="425958" y="78486"/>
                </a:lnTo>
                <a:lnTo>
                  <a:pt x="425958" y="70599"/>
                </a:lnTo>
                <a:lnTo>
                  <a:pt x="438150" y="94488"/>
                </a:lnTo>
                <a:close/>
              </a:path>
              <a:path w="598170" h="1781175">
                <a:moveTo>
                  <a:pt x="598170" y="1412748"/>
                </a:moveTo>
                <a:lnTo>
                  <a:pt x="513588" y="1458468"/>
                </a:lnTo>
                <a:lnTo>
                  <a:pt x="538226" y="1452994"/>
                </a:lnTo>
                <a:lnTo>
                  <a:pt x="478536" y="1501902"/>
                </a:lnTo>
                <a:lnTo>
                  <a:pt x="460248" y="1517142"/>
                </a:lnTo>
                <a:lnTo>
                  <a:pt x="441198" y="1532382"/>
                </a:lnTo>
                <a:lnTo>
                  <a:pt x="403098" y="1561338"/>
                </a:lnTo>
                <a:lnTo>
                  <a:pt x="384048" y="1575054"/>
                </a:lnTo>
                <a:lnTo>
                  <a:pt x="365760" y="1588770"/>
                </a:lnTo>
                <a:lnTo>
                  <a:pt x="346710" y="1601724"/>
                </a:lnTo>
                <a:lnTo>
                  <a:pt x="328422" y="1614678"/>
                </a:lnTo>
                <a:lnTo>
                  <a:pt x="309372" y="1626108"/>
                </a:lnTo>
                <a:lnTo>
                  <a:pt x="272796" y="1648968"/>
                </a:lnTo>
                <a:lnTo>
                  <a:pt x="254508" y="1658874"/>
                </a:lnTo>
                <a:lnTo>
                  <a:pt x="235458" y="1668780"/>
                </a:lnTo>
                <a:lnTo>
                  <a:pt x="217170" y="1678686"/>
                </a:lnTo>
                <a:lnTo>
                  <a:pt x="198882" y="1687068"/>
                </a:lnTo>
                <a:lnTo>
                  <a:pt x="181356" y="1695450"/>
                </a:lnTo>
                <a:lnTo>
                  <a:pt x="144780" y="1712214"/>
                </a:lnTo>
                <a:lnTo>
                  <a:pt x="126492" y="1719834"/>
                </a:lnTo>
                <a:lnTo>
                  <a:pt x="108204" y="1726692"/>
                </a:lnTo>
                <a:lnTo>
                  <a:pt x="72390" y="1741170"/>
                </a:lnTo>
                <a:lnTo>
                  <a:pt x="35814" y="1754124"/>
                </a:lnTo>
                <a:lnTo>
                  <a:pt x="0" y="1767840"/>
                </a:lnTo>
                <a:lnTo>
                  <a:pt x="5334" y="1780794"/>
                </a:lnTo>
                <a:lnTo>
                  <a:pt x="113538" y="1740408"/>
                </a:lnTo>
                <a:lnTo>
                  <a:pt x="150114" y="1725168"/>
                </a:lnTo>
                <a:lnTo>
                  <a:pt x="204978" y="1700022"/>
                </a:lnTo>
                <a:lnTo>
                  <a:pt x="242316" y="1681734"/>
                </a:lnTo>
                <a:lnTo>
                  <a:pt x="279654" y="1661160"/>
                </a:lnTo>
                <a:lnTo>
                  <a:pt x="297942" y="1649730"/>
                </a:lnTo>
                <a:lnTo>
                  <a:pt x="316992" y="1638300"/>
                </a:lnTo>
                <a:lnTo>
                  <a:pt x="355092" y="1613154"/>
                </a:lnTo>
                <a:lnTo>
                  <a:pt x="411480" y="1572768"/>
                </a:lnTo>
                <a:lnTo>
                  <a:pt x="449580" y="1543812"/>
                </a:lnTo>
                <a:lnTo>
                  <a:pt x="487680" y="1513332"/>
                </a:lnTo>
                <a:lnTo>
                  <a:pt x="548246" y="1463713"/>
                </a:lnTo>
                <a:lnTo>
                  <a:pt x="537210" y="1488186"/>
                </a:lnTo>
                <a:lnTo>
                  <a:pt x="573532" y="1443228"/>
                </a:lnTo>
                <a:lnTo>
                  <a:pt x="598170" y="14127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 txBox="1"/>
          <p:nvPr/>
        </p:nvSpPr>
        <p:spPr>
          <a:xfrm>
            <a:off x="4573799" y="2640147"/>
            <a:ext cx="485775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72440" algn="l"/>
              </a:tabLst>
            </a:pPr>
            <a:r>
              <a:rPr sz="1050" i="1" spc="-5" dirty="0">
                <a:latin typeface="Times New Roman"/>
                <a:cs typeface="Times New Roman"/>
              </a:rPr>
              <a:t>6</a:t>
            </a:r>
            <a:r>
              <a:rPr sz="1050" spc="-5" dirty="0">
                <a:latin typeface="Times New Roman"/>
                <a:cs typeface="Times New Roman"/>
              </a:rPr>
              <a:t>  </a:t>
            </a:r>
            <a:r>
              <a:rPr sz="1050" spc="75" dirty="0">
                <a:latin typeface="Times New Roman"/>
                <a:cs typeface="Times New Roman"/>
              </a:rPr>
              <a:t> </a:t>
            </a:r>
            <a:r>
              <a:rPr sz="105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451863" y="3694429"/>
            <a:ext cx="4297680" cy="6165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1.7.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Точкові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дефекти: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домішковий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атом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заміщення;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</a:t>
            </a:r>
            <a:r>
              <a:rPr sz="1000" dirty="0">
                <a:latin typeface="Times New Roman"/>
                <a:cs typeface="Times New Roman"/>
              </a:rPr>
              <a:t> Шотткі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(вихід атома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кристала);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домішковий</a:t>
            </a:r>
            <a:r>
              <a:rPr sz="1000" spc="-5" dirty="0">
                <a:latin typeface="Times New Roman"/>
                <a:cs typeface="Times New Roman"/>
              </a:rPr>
              <a:t> атом між вузлами </a:t>
            </a:r>
            <a:r>
              <a:rPr sz="1000" dirty="0">
                <a:latin typeface="Times New Roman"/>
                <a:cs typeface="Times New Roman"/>
              </a:rPr>
              <a:t> (домішковий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атом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проникнення);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дивакансії;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Френкеля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(вакансія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атом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між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вузлами</a:t>
            </a:r>
            <a:r>
              <a:rPr sz="1000" dirty="0">
                <a:latin typeface="Times New Roman"/>
                <a:cs typeface="Times New Roman"/>
              </a:rPr>
              <a:t> );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домішковий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атом заміщення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254" name="object 254"/>
          <p:cNvPicPr/>
          <p:nvPr/>
        </p:nvPicPr>
        <p:blipFill>
          <a:blip r:embed="rId151" cstate="print"/>
          <a:stretch>
            <a:fillRect/>
          </a:stretch>
        </p:blipFill>
        <p:spPr>
          <a:xfrm>
            <a:off x="2013966" y="4453890"/>
            <a:ext cx="1575054" cy="2054352"/>
          </a:xfrm>
          <a:prstGeom prst="rect">
            <a:avLst/>
          </a:prstGeom>
        </p:spPr>
      </p:pic>
      <p:pic>
        <p:nvPicPr>
          <p:cNvPr id="255" name="object 255"/>
          <p:cNvPicPr/>
          <p:nvPr/>
        </p:nvPicPr>
        <p:blipFill>
          <a:blip r:embed="rId152" cstate="print"/>
          <a:stretch>
            <a:fillRect/>
          </a:stretch>
        </p:blipFill>
        <p:spPr>
          <a:xfrm>
            <a:off x="3707891" y="4453890"/>
            <a:ext cx="1438656" cy="2055113"/>
          </a:xfrm>
          <a:prstGeom prst="rect">
            <a:avLst/>
          </a:prstGeom>
        </p:spPr>
      </p:pic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90" y="8239759"/>
            <a:ext cx="5786755" cy="1743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41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5.2.3.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ЖАРОТРИВКІСТЬ,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ЖАРОМІЦНІСТЬ,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ХЛАДНОСТІЙКІСТЬ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Жаротривкість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жаростійкість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dirty="0">
                <a:latin typeface="Times New Roman"/>
                <a:cs typeface="Times New Roman"/>
              </a:rPr>
              <a:t>окалиностійкість</a:t>
            </a:r>
            <a:r>
              <a:rPr sz="1200" dirty="0">
                <a:latin typeface="Times New Roman"/>
                <a:cs typeface="Times New Roman"/>
              </a:rPr>
              <a:t>) – </a:t>
            </a:r>
            <a:r>
              <a:rPr sz="1200" spc="-5" dirty="0">
                <a:latin typeface="Times New Roman"/>
                <a:cs typeface="Times New Roman"/>
              </a:rPr>
              <a:t>властивість </a:t>
            </a:r>
            <a:r>
              <a:rPr sz="1200" dirty="0">
                <a:latin typeface="Times New Roman"/>
                <a:cs typeface="Times New Roman"/>
              </a:rPr>
              <a:t>матеріалу, 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характеризує </a:t>
            </a:r>
            <a:r>
              <a:rPr sz="1200" spc="-5" dirty="0">
                <a:latin typeface="Times New Roman"/>
                <a:cs typeface="Times New Roman"/>
              </a:rPr>
              <a:t>його здатність протистояти при високій температурі </a:t>
            </a:r>
            <a:r>
              <a:rPr sz="1200" dirty="0">
                <a:latin typeface="Times New Roman"/>
                <a:cs typeface="Times New Roman"/>
              </a:rPr>
              <a:t>хімічному руйнуван-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ню, переважно, </a:t>
            </a:r>
            <a:r>
              <a:rPr sz="1200" dirty="0">
                <a:latin typeface="Times New Roman"/>
                <a:cs typeface="Times New Roman"/>
              </a:rPr>
              <a:t>окисненню а для </a:t>
            </a:r>
            <a:r>
              <a:rPr sz="1200" spc="-5" dirty="0">
                <a:latin typeface="Times New Roman"/>
                <a:cs typeface="Times New Roman"/>
              </a:rPr>
              <a:t>неметалевих матеріалів (жаротривкий бетон, </a:t>
            </a:r>
            <a:r>
              <a:rPr sz="1200" dirty="0">
                <a:latin typeface="Times New Roman"/>
                <a:cs typeface="Times New Roman"/>
              </a:rPr>
              <a:t>цегла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тощо) </a:t>
            </a:r>
            <a:r>
              <a:rPr sz="1200" dirty="0">
                <a:latin typeface="Times New Roman"/>
                <a:cs typeface="Times New Roman"/>
              </a:rPr>
              <a:t>і механічному </a:t>
            </a:r>
            <a:r>
              <a:rPr sz="1200" spc="-5" dirty="0">
                <a:latin typeface="Times New Roman"/>
                <a:cs typeface="Times New Roman"/>
              </a:rPr>
              <a:t>руйнуванню.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104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779274" y="878835"/>
            <a:ext cx="7143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5.1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31277" y="1175246"/>
            <a:ext cx="1739264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Показники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корозійної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стійкості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97991" y="1421128"/>
          <a:ext cx="5798818" cy="55313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32510"/>
                <a:gridCol w="1778000"/>
                <a:gridCol w="1169669"/>
                <a:gridCol w="1818639"/>
              </a:tblGrid>
              <a:tr h="298704">
                <a:tc>
                  <a:txBody>
                    <a:bodyPr/>
                    <a:lstStyle/>
                    <a:p>
                      <a:pPr marL="214629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Вид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корозії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Корозійний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ефект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080" marR="127000" indent="112395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Швидкісний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показник</a:t>
                      </a:r>
                      <a:r>
                        <a:rPr sz="10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корозії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685" marR="349250" indent="-319405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Показник корозійної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стійкості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944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27025" marR="251460" indent="-5080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Суцільна 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корозія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Глибина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проникнення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корозії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235" marR="97155" indent="272415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Лінійна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швидкіст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ь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зії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175" marR="143510" indent="19050">
                        <a:lnSpc>
                          <a:spcPts val="11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Час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проникнення корозії на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допустиму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(задану)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глибину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71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4535" marR="208279" indent="-51054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Втрата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маси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одиницю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площі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255" marR="129539" indent="154305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Швидкість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зменшенн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я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а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си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 marR="111760" indent="80645">
                        <a:lnSpc>
                          <a:spcPts val="11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Час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 зменшення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маси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на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допустиму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(задану)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величину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44248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327660" marR="240029" indent="-6096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Пітінгова 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корозія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Максимальна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глибина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пітінгу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214629" marR="209550" algn="ctr">
                        <a:lnSpc>
                          <a:spcPct val="958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Максимальна  швидкість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проникнення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пітінгу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07950" marR="121920" algn="ctr">
                        <a:lnSpc>
                          <a:spcPts val="115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Мінімальний час проникнен-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ня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пітінгів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на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допустиму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(за-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11430" algn="ctr">
                        <a:lnSpc>
                          <a:spcPts val="1120"/>
                        </a:lnSpc>
                        <a:tabLst>
                          <a:tab pos="511809" algn="l"/>
                          <a:tab pos="1799589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дану)</a:t>
                      </a:r>
                      <a:r>
                        <a:rPr sz="10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глибину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14935" marR="128270" algn="ctr">
                        <a:lnSpc>
                          <a:spcPct val="95800"/>
                        </a:lnSpc>
                        <a:spcBef>
                          <a:spcPts val="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Мінімальний час досягнення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допустимого (заданого) роз-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міру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поперечника пітінгу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гирлі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055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64795" marR="113664" indent="-144145">
                        <a:lnSpc>
                          <a:spcPts val="115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Максимальний розмір попе-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речника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пітінга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гирлі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015" marR="132715" indent="-48895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Ступінь ураження поверхні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пітінгами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ts val="112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Час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досягнення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допустимого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13030">
                        <a:lnSpc>
                          <a:spcPts val="113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(заданого)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ступеня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ураження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944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327025" marR="62230" indent="-240029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Міжкристалітна 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корозія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Глибина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проникнення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корозії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27329" marR="222885" indent="1270" algn="ctr">
                        <a:lnSpc>
                          <a:spcPct val="957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Швидкість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ро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никнення 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корозії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0" marR="107950" indent="-254635">
                        <a:lnSpc>
                          <a:spcPts val="11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Час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проникнення на допусти-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му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(задану)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глибину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3685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 marR="107950" algn="ctr">
                        <a:lnSpc>
                          <a:spcPct val="957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Зниження механічних влас-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тивостей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(відносного подов- </a:t>
                      </a:r>
                      <a:r>
                        <a:rPr sz="1000" spc="-2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ження,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звуження, ударної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11760" marR="105410" algn="ctr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в’язкості, межа міцності при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розтягу)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93980" marR="108585" algn="ctr">
                        <a:lnSpc>
                          <a:spcPts val="1150"/>
                        </a:lnSpc>
                        <a:spcBef>
                          <a:spcPts val="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Час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зниження механічних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властивостей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допустимого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(заданого)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рівня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1">
                <a:tc>
                  <a:txBody>
                    <a:bodyPr/>
                    <a:lstStyle/>
                    <a:p>
                      <a:pPr marL="287655" marR="260985" indent="27305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Корозія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плямами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Ступінь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ураження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поверхні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ts val="112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Час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досягнення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допустимого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13030">
                        <a:lnSpc>
                          <a:spcPts val="113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(заданого)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ступеня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ураження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13030" marR="86995" indent="135255">
                        <a:lnSpc>
                          <a:spcPts val="1150"/>
                        </a:lnSpc>
                        <a:spcBef>
                          <a:spcPts val="96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Корозійне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р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зтр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і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ск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у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ва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н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Глибина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(довжина)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тріщин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290195" marR="283845" algn="ctr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Швидкість  росту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тріщин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11430" algn="ctr">
                        <a:lnSpc>
                          <a:spcPts val="1140"/>
                        </a:lnSpc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Час</a:t>
                      </a:r>
                      <a:r>
                        <a:rPr sz="10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до появи</a:t>
                      </a:r>
                      <a:r>
                        <a:rPr sz="100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першої</a:t>
                      </a:r>
                      <a:r>
                        <a:rPr sz="10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тріщини</a:t>
                      </a:r>
                      <a:r>
                        <a:rPr sz="10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14300" marR="127000" algn="ctr">
                        <a:lnSpc>
                          <a:spcPct val="95800"/>
                        </a:lnSpc>
                        <a:spcBef>
                          <a:spcPts val="3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Час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 руйнування зразка.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Рівень безпечних напружень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(умовна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межа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тривалої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коро-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зійної міцності). Граничний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коефіцієнт інтенсивності на-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пружень при корозійному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розтріскуванні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2794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115570" marR="107950" algn="ctr">
                        <a:lnSpc>
                          <a:spcPct val="957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Зниження механічних влас-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тивостей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(відносного подов- </a:t>
                      </a:r>
                      <a:r>
                        <a:rPr sz="1000" spc="-2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ження, звуження)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368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367665" marR="222250" indent="-11938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зійна  втома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Глибина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(довжина)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тріщин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90195" marR="283845" algn="ctr">
                        <a:lnSpc>
                          <a:spcPts val="115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Швидкість  росту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тріщин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 marR="116205" indent="66675" algn="just">
                        <a:lnSpc>
                          <a:spcPct val="957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Кількість циклів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руйну-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вання зразка. Умовна межа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корозійної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втоми.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Граничний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83820" marR="95250" indent="36830" algn="just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коефіцієнт інтенсивності на-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пружень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при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корозійній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втомі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707389" y="7057135"/>
            <a:ext cx="5787390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заходів </a:t>
            </a:r>
            <a:r>
              <a:rPr sz="1200" spc="-5" dirty="0">
                <a:latin typeface="Times New Roman"/>
                <a:cs typeface="Times New Roman"/>
              </a:rPr>
              <a:t>по підвищенню </a:t>
            </a:r>
            <a:r>
              <a:rPr sz="1200" dirty="0">
                <a:latin typeface="Times New Roman"/>
                <a:cs typeface="Times New Roman"/>
              </a:rPr>
              <a:t>корозійної </a:t>
            </a:r>
            <a:r>
              <a:rPr sz="1200" spc="-5" dirty="0">
                <a:latin typeface="Times New Roman"/>
                <a:cs typeface="Times New Roman"/>
              </a:rPr>
              <a:t>стійкості відносять: </a:t>
            </a:r>
            <a:r>
              <a:rPr sz="1200" dirty="0">
                <a:latin typeface="Times New Roman"/>
                <a:cs typeface="Times New Roman"/>
              </a:rPr>
              <a:t>антикорозійні </a:t>
            </a:r>
            <a:r>
              <a:rPr sz="1200" spc="-5" dirty="0">
                <a:latin typeface="Times New Roman"/>
                <a:cs typeface="Times New Roman"/>
              </a:rPr>
              <a:t>металеві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покриття, використання протекторних (анодного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катодного) </a:t>
            </a:r>
            <a:r>
              <a:rPr sz="1200" dirty="0">
                <a:latin typeface="Times New Roman"/>
                <a:cs typeface="Times New Roman"/>
              </a:rPr>
              <a:t>методів захисту, </a:t>
            </a:r>
            <a:r>
              <a:rPr sz="1200" spc="-5" dirty="0">
                <a:latin typeface="Times New Roman"/>
                <a:cs typeface="Times New Roman"/>
              </a:rPr>
              <a:t>покриття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фарбами, лаками, виготовлення деталей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корозієстійких </a:t>
            </a:r>
            <a:r>
              <a:rPr sz="1200" dirty="0">
                <a:latin typeface="Times New Roman"/>
                <a:cs typeface="Times New Roman"/>
              </a:rPr>
              <a:t>матеріалів (нержавіючі сталі,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пластмаси</a:t>
            </a:r>
            <a:r>
              <a:rPr sz="1200" spc="-5" dirty="0">
                <a:latin typeface="Times New Roman"/>
                <a:cs typeface="Times New Roman"/>
              </a:rPr>
              <a:t> тощо).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6691124"/>
            <a:ext cx="460260" cy="659889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67811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За Держстандартом жаротривкість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металевих матеріалів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здатність металу </a:t>
            </a:r>
            <a:r>
              <a:rPr sz="1200" dirty="0">
                <a:latin typeface="Times New Roman"/>
                <a:cs typeface="Times New Roman"/>
              </a:rPr>
              <a:t> чинити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корозійній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дії </a:t>
            </a:r>
            <a:r>
              <a:rPr sz="1200" spc="-5" dirty="0">
                <a:latin typeface="Times New Roman"/>
                <a:cs typeface="Times New Roman"/>
              </a:rPr>
              <a:t>газів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високих температур.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Жаротривкість нарівні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жароміцністю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основним </a:t>
            </a:r>
            <a:r>
              <a:rPr sz="1200" dirty="0">
                <a:latin typeface="Times New Roman"/>
                <a:cs typeface="Times New Roman"/>
              </a:rPr>
              <a:t>критерієм </a:t>
            </a:r>
            <a:r>
              <a:rPr sz="1200" spc="-5" dirty="0">
                <a:latin typeface="Times New Roman"/>
                <a:cs typeface="Times New Roman"/>
              </a:rPr>
              <a:t>придатності даного </a:t>
            </a:r>
            <a:r>
              <a:rPr sz="1200" dirty="0">
                <a:latin typeface="Times New Roman"/>
                <a:cs typeface="Times New Roman"/>
              </a:rPr>
              <a:t> матеріалу</a:t>
            </a:r>
            <a:r>
              <a:rPr sz="1200" spc="-5" dirty="0">
                <a:latin typeface="Times New Roman"/>
                <a:cs typeface="Times New Roman"/>
              </a:rPr>
              <a:t> для високотемпературної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експлуатації.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Жароміцність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(металевих,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керамічних,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полімерних </a:t>
            </a:r>
            <a:r>
              <a:rPr sz="1200" spc="-5" dirty="0">
                <a:latin typeface="Times New Roman"/>
                <a:cs typeface="Times New Roman"/>
              </a:rPr>
              <a:t>тощо) при високих температурах </a:t>
            </a:r>
            <a:r>
              <a:rPr sz="1200" dirty="0">
                <a:latin typeface="Times New Roman"/>
                <a:cs typeface="Times New Roman"/>
              </a:rPr>
              <a:t>чинити </a:t>
            </a:r>
            <a:r>
              <a:rPr sz="1200" spc="-5" dirty="0">
                <a:latin typeface="Times New Roman"/>
                <a:cs typeface="Times New Roman"/>
              </a:rPr>
              <a:t>опір деформуванню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руйнуванню </a:t>
            </a:r>
            <a:r>
              <a:rPr sz="1200" dirty="0">
                <a:latin typeface="Times New Roman"/>
                <a:cs typeface="Times New Roman"/>
              </a:rPr>
              <a:t> під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дією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механічних</a:t>
            </a:r>
            <a:r>
              <a:rPr sz="1200" spc="-5" dirty="0">
                <a:latin typeface="Times New Roman"/>
                <a:cs typeface="Times New Roman"/>
              </a:rPr>
              <a:t> навантажень.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Велика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експлуатується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протягом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тривалого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часу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умовах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значних </a:t>
            </a:r>
            <a:r>
              <a:rPr sz="1200" spc="-5" dirty="0">
                <a:latin typeface="Times New Roman"/>
                <a:cs typeface="Times New Roman"/>
              </a:rPr>
              <a:t>навантажень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високих температур. Тому виникає необхідність проведення ме- </a:t>
            </a:r>
            <a:r>
              <a:rPr sz="1200" dirty="0">
                <a:latin typeface="Times New Roman"/>
                <a:cs typeface="Times New Roman"/>
              </a:rPr>
              <a:t> ханічних </a:t>
            </a:r>
            <a:r>
              <a:rPr sz="1200" spc="-5" dirty="0">
                <a:latin typeface="Times New Roman"/>
                <a:cs typeface="Times New Roman"/>
              </a:rPr>
              <a:t>випробувань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дослідження характеристик </a:t>
            </a:r>
            <a:r>
              <a:rPr sz="1200" dirty="0">
                <a:latin typeface="Times New Roman"/>
                <a:cs typeface="Times New Roman"/>
              </a:rPr>
              <a:t>матеріалу, </a:t>
            </a:r>
            <a:r>
              <a:rPr sz="1200" spc="-5" dirty="0">
                <a:latin typeface="Times New Roman"/>
                <a:cs typeface="Times New Roman"/>
              </a:rPr>
              <a:t>які визначають мож- </a:t>
            </a:r>
            <a:r>
              <a:rPr sz="1200" dirty="0">
                <a:latin typeface="Times New Roman"/>
                <a:cs typeface="Times New Roman"/>
              </a:rPr>
              <a:t> ливість </a:t>
            </a:r>
            <a:r>
              <a:rPr sz="1200" spc="-5" dirty="0">
                <a:latin typeface="Times New Roman"/>
                <a:cs typeface="Times New Roman"/>
              </a:rPr>
              <a:t>його </a:t>
            </a:r>
            <a:r>
              <a:rPr sz="1200" dirty="0">
                <a:latin typeface="Times New Roman"/>
                <a:cs typeface="Times New Roman"/>
              </a:rPr>
              <a:t>експлуатації в </a:t>
            </a:r>
            <a:r>
              <a:rPr sz="1200" spc="-5" dirty="0">
                <a:latin typeface="Times New Roman"/>
                <a:cs typeface="Times New Roman"/>
              </a:rPr>
              <a:t>цих умовах. Тобто </a:t>
            </a:r>
            <a:r>
              <a:rPr sz="1200" dirty="0">
                <a:latin typeface="Times New Roman"/>
                <a:cs typeface="Times New Roman"/>
              </a:rPr>
              <a:t>під жароміцністю </a:t>
            </a:r>
            <a:r>
              <a:rPr sz="1200" spc="-5" dirty="0">
                <a:latin typeface="Times New Roman"/>
                <a:cs typeface="Times New Roman"/>
              </a:rPr>
              <a:t>розуміють </a:t>
            </a:r>
            <a:r>
              <a:rPr sz="1200" dirty="0">
                <a:latin typeface="Times New Roman"/>
                <a:cs typeface="Times New Roman"/>
              </a:rPr>
              <a:t>комплекс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 металів і </a:t>
            </a:r>
            <a:r>
              <a:rPr sz="1200" spc="-5" dirty="0">
                <a:latin typeface="Times New Roman"/>
                <a:cs typeface="Times New Roman"/>
              </a:rPr>
              <a:t>сплавів,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забезпечують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умовах підвищених </a:t>
            </a:r>
            <a:r>
              <a:rPr sz="1200" dirty="0">
                <a:latin typeface="Times New Roman"/>
                <a:cs typeface="Times New Roman"/>
              </a:rPr>
              <a:t>температур і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пружень працездатність конструкцій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без </a:t>
            </a:r>
            <a:r>
              <a:rPr sz="1200" spc="-5" dirty="0">
                <a:latin typeface="Times New Roman"/>
                <a:cs typeface="Times New Roman"/>
              </a:rPr>
              <a:t>істотної пластичної </a:t>
            </a:r>
            <a:r>
              <a:rPr sz="1200" dirty="0">
                <a:latin typeface="Times New Roman"/>
                <a:cs typeface="Times New Roman"/>
              </a:rPr>
              <a:t>деформації </a:t>
            </a:r>
            <a:r>
              <a:rPr sz="1200" spc="-5" dirty="0">
                <a:latin typeface="Times New Roman"/>
                <a:cs typeface="Times New Roman"/>
              </a:rPr>
              <a:t>та/чи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35"/>
              </a:spcBef>
            </a:pPr>
            <a:r>
              <a:rPr sz="1200" i="1" dirty="0">
                <a:latin typeface="Times New Roman"/>
                <a:cs typeface="Times New Roman"/>
              </a:rPr>
              <a:t>Хладностійкість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здатність </a:t>
            </a:r>
            <a:r>
              <a:rPr sz="1200" dirty="0">
                <a:latin typeface="Times New Roman"/>
                <a:cs typeface="Times New Roman"/>
              </a:rPr>
              <a:t>матеріалу </a:t>
            </a:r>
            <a:r>
              <a:rPr sz="1200" spc="-5" dirty="0">
                <a:latin typeface="Times New Roman"/>
                <a:cs typeface="Times New Roman"/>
              </a:rPr>
              <a:t>зберігати </a:t>
            </a:r>
            <a:r>
              <a:rPr sz="1200" dirty="0">
                <a:latin typeface="Times New Roman"/>
                <a:cs typeface="Times New Roman"/>
              </a:rPr>
              <a:t>пластичні </a:t>
            </a:r>
            <a:r>
              <a:rPr sz="1200" spc="-5" dirty="0">
                <a:latin typeface="Times New Roman"/>
                <a:cs typeface="Times New Roman"/>
              </a:rPr>
              <a:t>властивості при міну-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63010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5.2.4.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АНТИФРІКЦІЙНІСТЬ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Антифрікційність </a:t>
            </a:r>
            <a:r>
              <a:rPr sz="1200" dirty="0">
                <a:latin typeface="Times New Roman"/>
                <a:cs typeface="Times New Roman"/>
              </a:rPr>
              <a:t>– здатність матеріалу </a:t>
            </a:r>
            <a:r>
              <a:rPr sz="1200" spc="-5" dirty="0">
                <a:latin typeface="Times New Roman"/>
                <a:cs typeface="Times New Roman"/>
              </a:rPr>
              <a:t>притиратися (припрацьовування)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іншо-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</a:t>
            </a:r>
            <a:r>
              <a:rPr sz="1200" dirty="0">
                <a:latin typeface="Times New Roman"/>
                <a:cs typeface="Times New Roman"/>
              </a:rPr>
              <a:t>матеріалу.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Антифрікційність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також характеристика </a:t>
            </a:r>
            <a:r>
              <a:rPr sz="1200" dirty="0">
                <a:latin typeface="Times New Roman"/>
                <a:cs typeface="Times New Roman"/>
              </a:rPr>
              <a:t>матеріалу, </a:t>
            </a:r>
            <a:r>
              <a:rPr sz="1200" spc="-5" dirty="0">
                <a:latin typeface="Times New Roman"/>
                <a:cs typeface="Times New Roman"/>
              </a:rPr>
              <a:t>яка </a:t>
            </a:r>
            <a:r>
              <a:rPr sz="1200" dirty="0">
                <a:latin typeface="Times New Roman"/>
                <a:cs typeface="Times New Roman"/>
              </a:rPr>
              <a:t>містить комплекс </a:t>
            </a:r>
            <a:r>
              <a:rPr sz="1200" spc="-5" dirty="0">
                <a:latin typeface="Times New Roman"/>
                <a:cs typeface="Times New Roman"/>
              </a:rPr>
              <a:t>вла-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стивостей,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забезпечують його нормальну роботу </a:t>
            </a:r>
            <a:r>
              <a:rPr sz="1200" dirty="0">
                <a:latin typeface="Times New Roman"/>
                <a:cs typeface="Times New Roman"/>
              </a:rPr>
              <a:t>в умовах </a:t>
            </a:r>
            <a:r>
              <a:rPr sz="1200" spc="-5" dirty="0">
                <a:latin typeface="Times New Roman"/>
                <a:cs typeface="Times New Roman"/>
              </a:rPr>
              <a:t>тертя. Антифрікційність </a:t>
            </a:r>
            <a:r>
              <a:rPr sz="1200" dirty="0">
                <a:latin typeface="Times New Roman"/>
                <a:cs typeface="Times New Roman"/>
              </a:rPr>
              <a:t> визначається в </a:t>
            </a:r>
            <a:r>
              <a:rPr sz="1200" spc="-5" dirty="0">
                <a:latin typeface="Times New Roman"/>
                <a:cs typeface="Times New Roman"/>
              </a:rPr>
              <a:t>основному </a:t>
            </a:r>
            <a:r>
              <a:rPr sz="1200" dirty="0">
                <a:latin typeface="Times New Roman"/>
                <a:cs typeface="Times New Roman"/>
              </a:rPr>
              <a:t>такими параметрами, як </a:t>
            </a:r>
            <a:r>
              <a:rPr sz="1200" spc="-5" dirty="0">
                <a:latin typeface="Times New Roman"/>
                <a:cs typeface="Times New Roman"/>
              </a:rPr>
              <a:t>коефіцієнт тертя, несуча здатність,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зносостійкість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термостійкість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матеріалу.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dirty="0">
                <a:latin typeface="Times New Roman"/>
                <a:cs typeface="Times New Roman"/>
              </a:rPr>
              <a:t> антифрікційність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досягається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найбільш </a:t>
            </a:r>
            <a:r>
              <a:rPr sz="1200" spc="-5" dirty="0">
                <a:latin typeface="Times New Roman"/>
                <a:cs typeface="Times New Roman"/>
              </a:rPr>
              <a:t>сприятливому поєднанні цих параметрів.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основних положеннях </a:t>
            </a:r>
            <a:r>
              <a:rPr sz="1200" dirty="0">
                <a:latin typeface="Times New Roman"/>
                <a:cs typeface="Times New Roman"/>
              </a:rPr>
              <a:t>теорії </a:t>
            </a:r>
            <a:r>
              <a:rPr sz="1200" spc="-5" dirty="0">
                <a:latin typeface="Times New Roman"/>
                <a:cs typeface="Times New Roman"/>
              </a:rPr>
              <a:t>зов-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нішнього тертя </a:t>
            </a:r>
            <a:r>
              <a:rPr sz="1200" dirty="0">
                <a:latin typeface="Times New Roman"/>
                <a:cs typeface="Times New Roman"/>
              </a:rPr>
              <a:t>(зношування) </a:t>
            </a:r>
            <a:r>
              <a:rPr sz="1200" spc="-5" dirty="0">
                <a:latin typeface="Times New Roman"/>
                <a:cs typeface="Times New Roman"/>
              </a:rPr>
              <a:t>факторами,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підвищують антифрікційність, вважають-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ся </a:t>
            </a:r>
            <a:r>
              <a:rPr sz="1200" spc="-15" dirty="0">
                <a:latin typeface="Times New Roman"/>
                <a:cs typeface="Times New Roman"/>
              </a:rPr>
              <a:t>наявність позитивного градієнта </a:t>
            </a:r>
            <a:r>
              <a:rPr sz="1200" spc="-10" dirty="0">
                <a:latin typeface="Times New Roman"/>
                <a:cs typeface="Times New Roman"/>
              </a:rPr>
              <a:t>механічних </a:t>
            </a:r>
            <a:r>
              <a:rPr sz="1200" spc="-15" dirty="0">
                <a:latin typeface="Times New Roman"/>
                <a:cs typeface="Times New Roman"/>
              </a:rPr>
              <a:t>властивостей </a:t>
            </a:r>
            <a:r>
              <a:rPr sz="1200" spc="-10" dirty="0">
                <a:latin typeface="Times New Roman"/>
                <a:cs typeface="Times New Roman"/>
              </a:rPr>
              <a:t>матеріалу по </a:t>
            </a:r>
            <a:r>
              <a:rPr sz="1200" spc="-15" dirty="0">
                <a:latin typeface="Times New Roman"/>
                <a:cs typeface="Times New Roman"/>
              </a:rPr>
              <a:t>глибині, здат-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ність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поверхневого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передеформування,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відсутність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глибинного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виривання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локалізації контактних зон.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614045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855085" marR="614045" indent="1009015" algn="r">
              <a:lnSpc>
                <a:spcPts val="1900"/>
              </a:lnSpc>
              <a:spcBef>
                <a:spcPts val="155"/>
              </a:spcBef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5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властивості</a:t>
            </a:r>
            <a:r>
              <a:rPr sz="1000" spc="-5" dirty="0">
                <a:latin typeface="Times New Roman"/>
                <a:cs typeface="Times New Roman"/>
              </a:rPr>
              <a:t> металів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сплавів</a:t>
            </a:r>
            <a:r>
              <a:rPr sz="1000" dirty="0">
                <a:latin typeface="Times New Roman"/>
                <a:cs typeface="Times New Roman"/>
              </a:rPr>
              <a:t> відносяться </a:t>
            </a:r>
            <a:r>
              <a:rPr sz="1000" spc="-5" dirty="0">
                <a:latin typeface="Times New Roman"/>
                <a:cs typeface="Times New Roman"/>
              </a:rPr>
              <a:t>до технологічних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властивостей?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характеризують ливарні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 поняття «рідкоплинність»?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характеризує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«ливарна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усадка»?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технологічні чинники впливають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величину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усадки?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оцінки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рідкоплинності?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 методи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усадки?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Дайте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 ліквації (сегрегації) сплавів.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«деформівність»?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 поняття «зварюваність»?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характеризує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«здатність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пайки»?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«здатність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 </a:t>
            </a:r>
            <a:r>
              <a:rPr sz="1000" spc="-5" dirty="0">
                <a:latin typeface="Times New Roman"/>
                <a:cs typeface="Times New Roman"/>
              </a:rPr>
              <a:t>зміцнення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обробці»?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характеризує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«здатність</a:t>
            </a:r>
            <a:r>
              <a:rPr sz="1000" dirty="0">
                <a:latin typeface="Times New Roman"/>
                <a:cs typeface="Times New Roman"/>
              </a:rPr>
              <a:t> до</a:t>
            </a:r>
            <a:r>
              <a:rPr sz="1000" spc="-5" dirty="0">
                <a:latin typeface="Times New Roman"/>
                <a:cs typeface="Times New Roman"/>
              </a:rPr>
              <a:t> обробки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різанням»?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105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0549" y="516889"/>
            <a:ext cx="5114925" cy="1998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81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характеризують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«здатність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електрофізичної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електрохімічної обробки»?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«здатність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5" dirty="0">
                <a:latin typeface="Times New Roman"/>
                <a:cs typeface="Times New Roman"/>
              </a:rPr>
              <a:t> спікання»?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властивості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експлуатаційних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властивостей?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«зносостійкість»?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«корозійна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стійкість»?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показники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корозійної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стійкості.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корозії?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«жаростійкість»?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 «жароміцність»?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 поняття «хладностійкість»?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1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«антіфрікційність»?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06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99" y="5466076"/>
            <a:ext cx="5787390" cy="45167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11150" marR="5715" lvl="1" indent="-311150" algn="r">
              <a:lnSpc>
                <a:spcPts val="1645"/>
              </a:lnSpc>
              <a:spcBef>
                <a:spcPts val="95"/>
              </a:spcBef>
              <a:buAutoNum type="arabicPeriod"/>
              <a:tabLst>
                <a:tab pos="3111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ВИРОБНИЦТВО</a:t>
            </a:r>
            <a:r>
              <a:rPr sz="1400" b="1" spc="-8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 marR="6350" algn="r">
              <a:lnSpc>
                <a:spcPts val="1645"/>
              </a:lnSpc>
            </a:pP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8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ЧАВУНУ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100">
              <a:latin typeface="Times New Roman"/>
              <a:cs typeface="Times New Roman"/>
            </a:endParaRPr>
          </a:p>
          <a:p>
            <a:pPr marL="3382010" marR="5080" lvl="2" indent="219075" algn="r">
              <a:lnSpc>
                <a:spcPts val="1380"/>
              </a:lnSpc>
              <a:buAutoNum type="arabicPeriod"/>
              <a:tabLst>
                <a:tab pos="3982720" algn="l"/>
              </a:tabLst>
            </a:pPr>
            <a:r>
              <a:rPr sz="1200" b="1" dirty="0">
                <a:latin typeface="Times New Roman"/>
                <a:cs typeface="Times New Roman"/>
              </a:rPr>
              <a:t>З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ІСТОРІЇ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ОТРИМАННЯ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ЗАЛІЗОВУГЛЕЦЕВИХ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Доки </a:t>
            </a:r>
            <a:r>
              <a:rPr sz="1200" dirty="0">
                <a:latin typeface="Times New Roman"/>
                <a:cs typeface="Times New Roman"/>
              </a:rPr>
              <a:t>ще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вдалося </a:t>
            </a:r>
            <a:r>
              <a:rPr sz="1200" spc="-5" dirty="0">
                <a:latin typeface="Times New Roman"/>
                <a:cs typeface="Times New Roman"/>
              </a:rPr>
              <a:t>встановити, </a:t>
            </a:r>
            <a:r>
              <a:rPr sz="1200" dirty="0">
                <a:latin typeface="Times New Roman"/>
                <a:cs typeface="Times New Roman"/>
              </a:rPr>
              <a:t>де і як </a:t>
            </a:r>
            <a:r>
              <a:rPr sz="1200" spc="-5" dirty="0">
                <a:latin typeface="Times New Roman"/>
                <a:cs typeface="Times New Roman"/>
              </a:rPr>
              <a:t>вперше </a:t>
            </a:r>
            <a:r>
              <a:rPr sz="1200" dirty="0">
                <a:latin typeface="Times New Roman"/>
                <a:cs typeface="Times New Roman"/>
              </a:rPr>
              <a:t>люди почали </a:t>
            </a:r>
            <a:r>
              <a:rPr sz="1200" spc="-5" dirty="0">
                <a:latin typeface="Times New Roman"/>
                <a:cs typeface="Times New Roman"/>
              </a:rPr>
              <a:t>видобувати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обробля-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 </a:t>
            </a:r>
            <a:r>
              <a:rPr sz="1200" dirty="0">
                <a:latin typeface="Times New Roman"/>
                <a:cs typeface="Times New Roman"/>
              </a:rPr>
              <a:t>залізо. </a:t>
            </a:r>
            <a:r>
              <a:rPr sz="1200" spc="-5" dirty="0">
                <a:latin typeface="Times New Roman"/>
                <a:cs typeface="Times New Roman"/>
              </a:rPr>
              <a:t>Відомо, </a:t>
            </a:r>
            <a:r>
              <a:rPr sz="1200" dirty="0">
                <a:latin typeface="Times New Roman"/>
                <a:cs typeface="Times New Roman"/>
              </a:rPr>
              <a:t>що з залізом були </a:t>
            </a:r>
            <a:r>
              <a:rPr sz="1200" spc="-5" dirty="0">
                <a:latin typeface="Times New Roman"/>
                <a:cs typeface="Times New Roman"/>
              </a:rPr>
              <a:t>знайомі </a:t>
            </a:r>
            <a:r>
              <a:rPr sz="1200" dirty="0">
                <a:latin typeface="Times New Roman"/>
                <a:cs typeface="Times New Roman"/>
              </a:rPr>
              <a:t>давні </a:t>
            </a:r>
            <a:r>
              <a:rPr sz="1200" spc="-5" dirty="0">
                <a:latin typeface="Times New Roman"/>
                <a:cs typeface="Times New Roman"/>
              </a:rPr>
              <a:t>єгиптяни, </a:t>
            </a:r>
            <a:r>
              <a:rPr sz="1200" dirty="0">
                <a:latin typeface="Times New Roman"/>
                <a:cs typeface="Times New Roman"/>
              </a:rPr>
              <a:t>шумери, </a:t>
            </a:r>
            <a:r>
              <a:rPr sz="1200" spc="-5" dirty="0">
                <a:latin typeface="Times New Roman"/>
                <a:cs typeface="Times New Roman"/>
              </a:rPr>
              <a:t>хетти, </a:t>
            </a:r>
            <a:r>
              <a:rPr sz="1200" dirty="0">
                <a:latin typeface="Times New Roman"/>
                <a:cs typeface="Times New Roman"/>
              </a:rPr>
              <a:t>народи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тропічної </a:t>
            </a:r>
            <a:r>
              <a:rPr sz="1200" spc="-5" dirty="0">
                <a:latin typeface="Times New Roman"/>
                <a:cs typeface="Times New Roman"/>
              </a:rPr>
              <a:t>Африки, кельтські племена тощо.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це цілком природно, </a:t>
            </a:r>
            <a:r>
              <a:rPr sz="1200" dirty="0">
                <a:latin typeface="Times New Roman"/>
                <a:cs typeface="Times New Roman"/>
              </a:rPr>
              <a:t>бо </a:t>
            </a:r>
            <a:r>
              <a:rPr sz="1200" spc="-5" dirty="0">
                <a:latin typeface="Times New Roman"/>
                <a:cs typeface="Times New Roman"/>
              </a:rPr>
              <a:t>родовища заліз-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руд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зустрічалися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значно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частіше,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ніж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там,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неподалеку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руди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і </a:t>
            </a:r>
            <a:r>
              <a:rPr sz="1200" spc="-5" dirty="0">
                <a:latin typeface="Times New Roman"/>
                <a:cs typeface="Times New Roman"/>
              </a:rPr>
              <a:t>деревина, тобто майже всюди,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було отримувати </a:t>
            </a:r>
            <a:r>
              <a:rPr sz="1200" dirty="0">
                <a:latin typeface="Times New Roman"/>
                <a:cs typeface="Times New Roman"/>
              </a:rPr>
              <a:t>залізо. В </a:t>
            </a:r>
            <a:r>
              <a:rPr sz="1200" spc="-5" dirty="0">
                <a:latin typeface="Times New Roman"/>
                <a:cs typeface="Times New Roman"/>
              </a:rPr>
              <a:t>сиродутних </a:t>
            </a:r>
            <a:r>
              <a:rPr sz="1200" dirty="0">
                <a:latin typeface="Times New Roman"/>
                <a:cs typeface="Times New Roman"/>
              </a:rPr>
              <a:t>горнах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6.1) </a:t>
            </a:r>
            <a:r>
              <a:rPr sz="1200" spc="-5" dirty="0">
                <a:latin typeface="Times New Roman"/>
                <a:cs typeface="Times New Roman"/>
              </a:rPr>
              <a:t>залізну руду </a:t>
            </a:r>
            <a:r>
              <a:rPr sz="1200" dirty="0">
                <a:latin typeface="Times New Roman"/>
                <a:cs typeface="Times New Roman"/>
              </a:rPr>
              <a:t>відновлювали деревним </a:t>
            </a:r>
            <a:r>
              <a:rPr sz="1200" spc="-5" dirty="0">
                <a:latin typeface="Times New Roman"/>
                <a:cs typeface="Times New Roman"/>
              </a:rPr>
              <a:t>вугіллям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одержували ковке, так зване </a:t>
            </a:r>
            <a:r>
              <a:rPr sz="1200" dirty="0">
                <a:latin typeface="Times New Roman"/>
                <a:cs typeface="Times New Roman"/>
              </a:rPr>
              <a:t> кричне </a:t>
            </a:r>
            <a:r>
              <a:rPr sz="1200" spc="-5" dirty="0">
                <a:latin typeface="Times New Roman"/>
                <a:cs typeface="Times New Roman"/>
              </a:rPr>
              <a:t>(губчасте) залізо. Сиродутний </a:t>
            </a:r>
            <a:r>
              <a:rPr sz="1200" dirty="0">
                <a:latin typeface="Times New Roman"/>
                <a:cs typeface="Times New Roman"/>
              </a:rPr>
              <a:t>кричний </a:t>
            </a:r>
            <a:r>
              <a:rPr sz="1200" spc="-5" dirty="0">
                <a:latin typeface="Times New Roman"/>
                <a:cs typeface="Times New Roman"/>
              </a:rPr>
              <a:t>горн представляв </a:t>
            </a:r>
            <a:r>
              <a:rPr sz="1200" dirty="0">
                <a:latin typeface="Times New Roman"/>
                <a:cs typeface="Times New Roman"/>
              </a:rPr>
              <a:t>собою яму, </a:t>
            </a:r>
            <a:r>
              <a:rPr sz="1200" spc="-5" dirty="0">
                <a:latin typeface="Times New Roman"/>
                <a:cs typeface="Times New Roman"/>
              </a:rPr>
              <a:t>над </a:t>
            </a:r>
            <a:r>
              <a:rPr sz="1200" dirty="0">
                <a:latin typeface="Times New Roman"/>
                <a:cs typeface="Times New Roman"/>
              </a:rPr>
              <a:t>якою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споруджувалася куполоподібна шахта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повітряними </a:t>
            </a:r>
            <a:r>
              <a:rPr sz="1200" dirty="0">
                <a:latin typeface="Times New Roman"/>
                <a:cs typeface="Times New Roman"/>
              </a:rPr>
              <a:t>каналами для </a:t>
            </a:r>
            <a:r>
              <a:rPr sz="1200" spc="-5" dirty="0">
                <a:latin typeface="Times New Roman"/>
                <a:cs typeface="Times New Roman"/>
              </a:rPr>
              <a:t>дуття. Крицю витя- </a:t>
            </a:r>
            <a:r>
              <a:rPr sz="1200" dirty="0">
                <a:latin typeface="Times New Roman"/>
                <a:cs typeface="Times New Roman"/>
              </a:rPr>
              <a:t> гали з </a:t>
            </a:r>
            <a:r>
              <a:rPr sz="1200" spc="-5" dirty="0">
                <a:latin typeface="Times New Roman"/>
                <a:cs typeface="Times New Roman"/>
              </a:rPr>
              <a:t>печі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пролам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мурі шахти. Така </a:t>
            </a:r>
            <a:r>
              <a:rPr sz="1200" dirty="0">
                <a:latin typeface="Times New Roman"/>
                <a:cs typeface="Times New Roman"/>
              </a:rPr>
              <a:t>технологія прямого отримання </a:t>
            </a:r>
            <a:r>
              <a:rPr sz="1200" spc="-5" dirty="0">
                <a:latin typeface="Times New Roman"/>
                <a:cs typeface="Times New Roman"/>
              </a:rPr>
              <a:t>заліза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ру- </a:t>
            </a:r>
            <a:r>
              <a:rPr sz="1200" dirty="0">
                <a:latin typeface="Times New Roman"/>
                <a:cs typeface="Times New Roman"/>
              </a:rPr>
              <a:t> 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довгий </a:t>
            </a:r>
            <a:r>
              <a:rPr sz="1200" dirty="0">
                <a:latin typeface="Times New Roman"/>
                <a:cs typeface="Times New Roman"/>
              </a:rPr>
              <a:t>час залишалася</a:t>
            </a:r>
            <a:r>
              <a:rPr sz="1200" spc="-5" dirty="0">
                <a:latin typeface="Times New Roman"/>
                <a:cs typeface="Times New Roman"/>
              </a:rPr>
              <a:t> незмінною.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Однією з </a:t>
            </a:r>
            <a:r>
              <a:rPr sz="1200" spc="-5" dirty="0">
                <a:latin typeface="Times New Roman"/>
                <a:cs typeface="Times New Roman"/>
              </a:rPr>
              <a:t>причин </a:t>
            </a:r>
            <a:r>
              <a:rPr sz="1200" dirty="0">
                <a:latin typeface="Times New Roman"/>
                <a:cs typeface="Times New Roman"/>
              </a:rPr>
              <a:t>довгого </a:t>
            </a:r>
            <a:r>
              <a:rPr sz="1200" spc="-5" dirty="0">
                <a:latin typeface="Times New Roman"/>
                <a:cs typeface="Times New Roman"/>
              </a:rPr>
              <a:t>існування такої технології, певно,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те,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сутність сиро-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дутного процесу отримання заліза </a:t>
            </a:r>
            <a:r>
              <a:rPr sz="1200" dirty="0">
                <a:latin typeface="Times New Roman"/>
                <a:cs typeface="Times New Roman"/>
              </a:rPr>
              <a:t>була </a:t>
            </a:r>
            <a:r>
              <a:rPr sz="1200" spc="-5" dirty="0">
                <a:latin typeface="Times New Roman"/>
                <a:cs typeface="Times New Roman"/>
              </a:rPr>
              <a:t>незрозумілою навіть </a:t>
            </a:r>
            <a:r>
              <a:rPr sz="1200" dirty="0">
                <a:latin typeface="Times New Roman"/>
                <a:cs typeface="Times New Roman"/>
              </a:rPr>
              <a:t>її винахідникам. </a:t>
            </a:r>
            <a:r>
              <a:rPr sz="1200" spc="-5" dirty="0">
                <a:latin typeface="Times New Roman"/>
                <a:cs typeface="Times New Roman"/>
              </a:rPr>
              <a:t>Тому ми-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стецтво металургії викликало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давніх </a:t>
            </a:r>
            <a:r>
              <a:rPr sz="1200" dirty="0">
                <a:latin typeface="Times New Roman"/>
                <a:cs typeface="Times New Roman"/>
              </a:rPr>
              <a:t>людей </a:t>
            </a:r>
            <a:r>
              <a:rPr sz="1200" spc="-5" dirty="0">
                <a:latin typeface="Times New Roman"/>
                <a:cs typeface="Times New Roman"/>
              </a:rPr>
              <a:t>почуття забобонного страху, який не зги- </a:t>
            </a:r>
            <a:r>
              <a:rPr sz="1200" dirty="0">
                <a:latin typeface="Times New Roman"/>
                <a:cs typeface="Times New Roman"/>
              </a:rPr>
              <a:t> нув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навіть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кінця</a:t>
            </a:r>
            <a:r>
              <a:rPr sz="1200" spc="-5" dirty="0">
                <a:latin typeface="Times New Roman"/>
                <a:cs typeface="Times New Roman"/>
              </a:rPr>
              <a:t> середньовіччя,</a:t>
            </a:r>
            <a:r>
              <a:rPr sz="1200" dirty="0">
                <a:latin typeface="Times New Roman"/>
                <a:cs typeface="Times New Roman"/>
              </a:rPr>
              <a:t> коли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почали закладатися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науки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107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04" y="2626101"/>
            <a:ext cx="5787390" cy="23895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88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6.</a:t>
            </a:r>
            <a:r>
              <a:rPr sz="1600" b="1" spc="-8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ЗАЛІЗОВУГЛЕЦЕВІ</a:t>
            </a:r>
            <a:endParaRPr sz="1600">
              <a:latin typeface="Times New Roman"/>
              <a:cs typeface="Times New Roman"/>
            </a:endParaRPr>
          </a:p>
          <a:p>
            <a:pPr marR="5715" algn="r">
              <a:lnSpc>
                <a:spcPts val="1880"/>
              </a:lnSpc>
            </a:pPr>
            <a:r>
              <a:rPr sz="1600" b="1" spc="-5" dirty="0">
                <a:latin typeface="Times New Roman"/>
                <a:cs typeface="Times New Roman"/>
              </a:rPr>
              <a:t>СПЛАВИ</a:t>
            </a:r>
            <a:endParaRPr sz="16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  <a:spcBef>
                <a:spcPts val="1355"/>
              </a:spcBef>
            </a:pPr>
            <a:r>
              <a:rPr sz="1200" spc="-5" dirty="0">
                <a:latin typeface="Times New Roman"/>
                <a:cs typeface="Times New Roman"/>
              </a:rPr>
              <a:t>Близько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95 %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виплавки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всіх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приходиться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залізовуглецеві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чавун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(чорні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метали),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найважливішими</a:t>
            </a:r>
            <a:r>
              <a:rPr sz="1200" spc="-5" dirty="0">
                <a:latin typeface="Times New Roman"/>
                <a:cs typeface="Times New Roman"/>
              </a:rPr>
              <a:t> металевими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сучасної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техніки.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До складу залізовуглецевих сплавів, </a:t>
            </a:r>
            <a:r>
              <a:rPr sz="1200" dirty="0">
                <a:latin typeface="Times New Roman"/>
                <a:cs typeface="Times New Roman"/>
              </a:rPr>
              <a:t>крім заліза </a:t>
            </a:r>
            <a:r>
              <a:rPr sz="1200" spc="-5" dirty="0">
                <a:latin typeface="Times New Roman"/>
                <a:cs typeface="Times New Roman"/>
              </a:rPr>
              <a:t>та вуглецю, входять </a:t>
            </a:r>
            <a:r>
              <a:rPr sz="1200" dirty="0">
                <a:latin typeface="Times New Roman"/>
                <a:cs typeface="Times New Roman"/>
              </a:rPr>
              <a:t>постійні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мішки – </a:t>
            </a:r>
            <a:r>
              <a:rPr sz="1200" spc="-5" dirty="0">
                <a:latin typeface="Times New Roman"/>
                <a:cs typeface="Times New Roman"/>
              </a:rPr>
              <a:t>кремній, марганець, фосфор </a:t>
            </a:r>
            <a:r>
              <a:rPr sz="1200" dirty="0">
                <a:latin typeface="Times New Roman"/>
                <a:cs typeface="Times New Roman"/>
              </a:rPr>
              <a:t>і сірка. </a:t>
            </a:r>
            <a:r>
              <a:rPr sz="1200" spc="-5" dirty="0">
                <a:latin typeface="Times New Roman"/>
                <a:cs typeface="Times New Roman"/>
              </a:rPr>
              <a:t>Наявність </a:t>
            </a:r>
            <a:r>
              <a:rPr sz="1200" dirty="0">
                <a:latin typeface="Times New Roman"/>
                <a:cs typeface="Times New Roman"/>
              </a:rPr>
              <a:t>їх у </a:t>
            </a:r>
            <a:r>
              <a:rPr sz="1200" spc="-5" dirty="0">
                <a:latin typeface="Times New Roman"/>
                <a:cs typeface="Times New Roman"/>
              </a:rPr>
              <a:t>сплавах неминуче </a:t>
            </a:r>
            <a:r>
              <a:rPr sz="1200" dirty="0">
                <a:latin typeface="Times New Roman"/>
                <a:cs typeface="Times New Roman"/>
              </a:rPr>
              <a:t>в умовах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виробництва. Кремній і марганець у </a:t>
            </a:r>
            <a:r>
              <a:rPr sz="1200" spc="-5" dirty="0">
                <a:latin typeface="Times New Roman"/>
                <a:cs typeface="Times New Roman"/>
              </a:rPr>
              <a:t>певних </a:t>
            </a:r>
            <a:r>
              <a:rPr sz="1200" dirty="0">
                <a:latin typeface="Times New Roman"/>
                <a:cs typeface="Times New Roman"/>
              </a:rPr>
              <a:t>межах є корисними </a:t>
            </a:r>
            <a:r>
              <a:rPr sz="1200" spc="-5" dirty="0">
                <a:latin typeface="Times New Roman"/>
                <a:cs typeface="Times New Roman"/>
              </a:rPr>
              <a:t>домішками, </a:t>
            </a:r>
            <a:r>
              <a:rPr sz="1200" dirty="0">
                <a:latin typeface="Times New Roman"/>
                <a:cs typeface="Times New Roman"/>
              </a:rPr>
              <a:t>а сірка 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фосфор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шкідливими.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Основні властивості чорних металів обумовлюються </a:t>
            </a:r>
            <a:r>
              <a:rPr sz="1200" dirty="0">
                <a:latin typeface="Times New Roman"/>
                <a:cs typeface="Times New Roman"/>
              </a:rPr>
              <a:t>змістом </a:t>
            </a:r>
            <a:r>
              <a:rPr sz="1200" spc="-5" dirty="0">
                <a:latin typeface="Times New Roman"/>
                <a:cs typeface="Times New Roman"/>
              </a:rPr>
              <a:t>вуглецю.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залежнос-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 від цього вони поділяються на сталі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чавуни. Сплави, </a:t>
            </a:r>
            <a:r>
              <a:rPr sz="1200" dirty="0">
                <a:latin typeface="Times New Roman"/>
                <a:cs typeface="Times New Roman"/>
              </a:rPr>
              <a:t>що містять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2,14 %,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називаються сталлю,</a:t>
            </a:r>
            <a:r>
              <a:rPr sz="1200" dirty="0">
                <a:latin typeface="Times New Roman"/>
                <a:cs typeface="Times New Roman"/>
              </a:rPr>
              <a:t> а більше </a:t>
            </a:r>
            <a:r>
              <a:rPr sz="1200" spc="-5" dirty="0">
                <a:latin typeface="Times New Roman"/>
                <a:cs typeface="Times New Roman"/>
              </a:rPr>
              <a:t>2,14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чавунами.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894585" y="971677"/>
            <a:ext cx="1954530" cy="2357120"/>
            <a:chOff x="894585" y="971677"/>
            <a:chExt cx="1954530" cy="2357120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94585" y="2651759"/>
              <a:ext cx="1954530" cy="67691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894585" y="2648591"/>
              <a:ext cx="1954530" cy="13970"/>
            </a:xfrm>
            <a:custGeom>
              <a:avLst/>
              <a:gdLst/>
              <a:ahLst/>
              <a:cxnLst/>
              <a:rect l="l" t="t" r="r" b="b"/>
              <a:pathLst>
                <a:path w="1954530" h="13969">
                  <a:moveTo>
                    <a:pt x="0" y="13957"/>
                  </a:moveTo>
                  <a:lnTo>
                    <a:pt x="1954532" y="13957"/>
                  </a:lnTo>
                  <a:lnTo>
                    <a:pt x="1954532" y="0"/>
                  </a:lnTo>
                  <a:lnTo>
                    <a:pt x="0" y="0"/>
                  </a:lnTo>
                  <a:lnTo>
                    <a:pt x="0" y="139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67965" y="1056131"/>
              <a:ext cx="1189484" cy="2071116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267965" y="1056131"/>
              <a:ext cx="1189990" cy="2071370"/>
            </a:xfrm>
            <a:custGeom>
              <a:avLst/>
              <a:gdLst/>
              <a:ahLst/>
              <a:cxnLst/>
              <a:rect l="l" t="t" r="r" b="b"/>
              <a:pathLst>
                <a:path w="1189989" h="2071370">
                  <a:moveTo>
                    <a:pt x="594362" y="0"/>
                  </a:moveTo>
                  <a:lnTo>
                    <a:pt x="545593" y="1963"/>
                  </a:lnTo>
                  <a:lnTo>
                    <a:pt x="497913" y="7751"/>
                  </a:lnTo>
                  <a:lnTo>
                    <a:pt x="451476" y="17212"/>
                  </a:lnTo>
                  <a:lnTo>
                    <a:pt x="406434" y="30193"/>
                  </a:lnTo>
                  <a:lnTo>
                    <a:pt x="362940" y="46541"/>
                  </a:lnTo>
                  <a:lnTo>
                    <a:pt x="321146" y="66104"/>
                  </a:lnTo>
                  <a:lnTo>
                    <a:pt x="281204" y="88729"/>
                  </a:lnTo>
                  <a:lnTo>
                    <a:pt x="243268" y="114263"/>
                  </a:lnTo>
                  <a:lnTo>
                    <a:pt x="207490" y="142554"/>
                  </a:lnTo>
                  <a:lnTo>
                    <a:pt x="174023" y="173450"/>
                  </a:lnTo>
                  <a:lnTo>
                    <a:pt x="143018" y="206797"/>
                  </a:lnTo>
                  <a:lnTo>
                    <a:pt x="114630" y="242444"/>
                  </a:lnTo>
                  <a:lnTo>
                    <a:pt x="89009" y="280237"/>
                  </a:lnTo>
                  <a:lnTo>
                    <a:pt x="66310" y="320024"/>
                  </a:lnTo>
                  <a:lnTo>
                    <a:pt x="46684" y="361652"/>
                  </a:lnTo>
                  <a:lnTo>
                    <a:pt x="30285" y="404969"/>
                  </a:lnTo>
                  <a:lnTo>
                    <a:pt x="17264" y="449822"/>
                  </a:lnTo>
                  <a:lnTo>
                    <a:pt x="7774" y="496059"/>
                  </a:lnTo>
                  <a:lnTo>
                    <a:pt x="1969" y="543527"/>
                  </a:lnTo>
                  <a:lnTo>
                    <a:pt x="0" y="592074"/>
                  </a:lnTo>
                  <a:lnTo>
                    <a:pt x="0" y="1479042"/>
                  </a:lnTo>
                  <a:lnTo>
                    <a:pt x="1969" y="1527588"/>
                  </a:lnTo>
                  <a:lnTo>
                    <a:pt x="7774" y="1575056"/>
                  </a:lnTo>
                  <a:lnTo>
                    <a:pt x="17264" y="1621293"/>
                  </a:lnTo>
                  <a:lnTo>
                    <a:pt x="30285" y="1666146"/>
                  </a:lnTo>
                  <a:lnTo>
                    <a:pt x="46684" y="1709463"/>
                  </a:lnTo>
                  <a:lnTo>
                    <a:pt x="66310" y="1751092"/>
                  </a:lnTo>
                  <a:lnTo>
                    <a:pt x="89009" y="1790879"/>
                  </a:lnTo>
                  <a:lnTo>
                    <a:pt x="114630" y="1828672"/>
                  </a:lnTo>
                  <a:lnTo>
                    <a:pt x="143018" y="1864318"/>
                  </a:lnTo>
                  <a:lnTo>
                    <a:pt x="174023" y="1897665"/>
                  </a:lnTo>
                  <a:lnTo>
                    <a:pt x="207490" y="1928561"/>
                  </a:lnTo>
                  <a:lnTo>
                    <a:pt x="243268" y="1956852"/>
                  </a:lnTo>
                  <a:lnTo>
                    <a:pt x="281204" y="1982386"/>
                  </a:lnTo>
                  <a:lnTo>
                    <a:pt x="321146" y="2005011"/>
                  </a:lnTo>
                  <a:lnTo>
                    <a:pt x="362940" y="2024574"/>
                  </a:lnTo>
                  <a:lnTo>
                    <a:pt x="406434" y="2040922"/>
                  </a:lnTo>
                  <a:lnTo>
                    <a:pt x="451476" y="2053903"/>
                  </a:lnTo>
                  <a:lnTo>
                    <a:pt x="497913" y="2063364"/>
                  </a:lnTo>
                  <a:lnTo>
                    <a:pt x="545593" y="2069152"/>
                  </a:lnTo>
                  <a:lnTo>
                    <a:pt x="594362" y="2071116"/>
                  </a:lnTo>
                  <a:lnTo>
                    <a:pt x="643137" y="2069152"/>
                  </a:lnTo>
                  <a:lnTo>
                    <a:pt x="690832" y="2063364"/>
                  </a:lnTo>
                  <a:lnTo>
                    <a:pt x="737294" y="2053903"/>
                  </a:lnTo>
                  <a:lnTo>
                    <a:pt x="782369" y="2040922"/>
                  </a:lnTo>
                  <a:lnTo>
                    <a:pt x="825903" y="2024574"/>
                  </a:lnTo>
                  <a:lnTo>
                    <a:pt x="867743" y="2005011"/>
                  </a:lnTo>
                  <a:lnTo>
                    <a:pt x="907734" y="1982386"/>
                  </a:lnTo>
                  <a:lnTo>
                    <a:pt x="945723" y="1956852"/>
                  </a:lnTo>
                  <a:lnTo>
                    <a:pt x="981557" y="1928561"/>
                  </a:lnTo>
                  <a:lnTo>
                    <a:pt x="1015081" y="1897665"/>
                  </a:lnTo>
                  <a:lnTo>
                    <a:pt x="1046142" y="1864318"/>
                  </a:lnTo>
                  <a:lnTo>
                    <a:pt x="1074587" y="1828672"/>
                  </a:lnTo>
                  <a:lnTo>
                    <a:pt x="1100260" y="1790879"/>
                  </a:lnTo>
                  <a:lnTo>
                    <a:pt x="1123009" y="1751092"/>
                  </a:lnTo>
                  <a:lnTo>
                    <a:pt x="1142681" y="1709463"/>
                  </a:lnTo>
                  <a:lnTo>
                    <a:pt x="1159120" y="1666146"/>
                  </a:lnTo>
                  <a:lnTo>
                    <a:pt x="1172174" y="1621293"/>
                  </a:lnTo>
                  <a:lnTo>
                    <a:pt x="1181688" y="1575056"/>
                  </a:lnTo>
                  <a:lnTo>
                    <a:pt x="1187509" y="1527588"/>
                  </a:lnTo>
                  <a:lnTo>
                    <a:pt x="1189484" y="1479042"/>
                  </a:lnTo>
                  <a:lnTo>
                    <a:pt x="1189484" y="592074"/>
                  </a:lnTo>
                  <a:lnTo>
                    <a:pt x="1187509" y="543527"/>
                  </a:lnTo>
                  <a:lnTo>
                    <a:pt x="1181688" y="496059"/>
                  </a:lnTo>
                  <a:lnTo>
                    <a:pt x="1172174" y="449822"/>
                  </a:lnTo>
                  <a:lnTo>
                    <a:pt x="1159120" y="404969"/>
                  </a:lnTo>
                  <a:lnTo>
                    <a:pt x="1142681" y="361652"/>
                  </a:lnTo>
                  <a:lnTo>
                    <a:pt x="1123009" y="320024"/>
                  </a:lnTo>
                  <a:lnTo>
                    <a:pt x="1100260" y="280237"/>
                  </a:lnTo>
                  <a:lnTo>
                    <a:pt x="1074587" y="242444"/>
                  </a:lnTo>
                  <a:lnTo>
                    <a:pt x="1046142" y="206797"/>
                  </a:lnTo>
                  <a:lnTo>
                    <a:pt x="1015081" y="173450"/>
                  </a:lnTo>
                  <a:lnTo>
                    <a:pt x="981557" y="142554"/>
                  </a:lnTo>
                  <a:lnTo>
                    <a:pt x="945723" y="114263"/>
                  </a:lnTo>
                  <a:lnTo>
                    <a:pt x="907734" y="88729"/>
                  </a:lnTo>
                  <a:lnTo>
                    <a:pt x="867743" y="66104"/>
                  </a:lnTo>
                  <a:lnTo>
                    <a:pt x="825903" y="46541"/>
                  </a:lnTo>
                  <a:lnTo>
                    <a:pt x="782369" y="30193"/>
                  </a:lnTo>
                  <a:lnTo>
                    <a:pt x="737294" y="17212"/>
                  </a:lnTo>
                  <a:lnTo>
                    <a:pt x="690832" y="7751"/>
                  </a:lnTo>
                  <a:lnTo>
                    <a:pt x="643137" y="1963"/>
                  </a:lnTo>
                  <a:lnTo>
                    <a:pt x="594362" y="0"/>
                  </a:lnTo>
                  <a:close/>
                </a:path>
              </a:pathLst>
            </a:custGeom>
            <a:ln w="13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385315" y="1159763"/>
              <a:ext cx="962025" cy="1967864"/>
            </a:xfrm>
            <a:custGeom>
              <a:avLst/>
              <a:gdLst/>
              <a:ahLst/>
              <a:cxnLst/>
              <a:rect l="l" t="t" r="r" b="b"/>
              <a:pathLst>
                <a:path w="962025" h="1967864">
                  <a:moveTo>
                    <a:pt x="480822" y="0"/>
                  </a:moveTo>
                  <a:lnTo>
                    <a:pt x="431596" y="2469"/>
                  </a:lnTo>
                  <a:lnTo>
                    <a:pt x="383808" y="9716"/>
                  </a:lnTo>
                  <a:lnTo>
                    <a:pt x="337696" y="21503"/>
                  </a:lnTo>
                  <a:lnTo>
                    <a:pt x="293500" y="37588"/>
                  </a:lnTo>
                  <a:lnTo>
                    <a:pt x="251462" y="57731"/>
                  </a:lnTo>
                  <a:lnTo>
                    <a:pt x="211819" y="81693"/>
                  </a:lnTo>
                  <a:lnTo>
                    <a:pt x="174813" y="109233"/>
                  </a:lnTo>
                  <a:lnTo>
                    <a:pt x="140684" y="140112"/>
                  </a:lnTo>
                  <a:lnTo>
                    <a:pt x="109671" y="174090"/>
                  </a:lnTo>
                  <a:lnTo>
                    <a:pt x="82014" y="210926"/>
                  </a:lnTo>
                  <a:lnTo>
                    <a:pt x="57954" y="250381"/>
                  </a:lnTo>
                  <a:lnTo>
                    <a:pt x="37730" y="292215"/>
                  </a:lnTo>
                  <a:lnTo>
                    <a:pt x="21583" y="336187"/>
                  </a:lnTo>
                  <a:lnTo>
                    <a:pt x="9752" y="382058"/>
                  </a:lnTo>
                  <a:lnTo>
                    <a:pt x="2478" y="429587"/>
                  </a:lnTo>
                  <a:lnTo>
                    <a:pt x="0" y="478536"/>
                  </a:lnTo>
                  <a:lnTo>
                    <a:pt x="0" y="1488948"/>
                  </a:lnTo>
                  <a:lnTo>
                    <a:pt x="2478" y="1537896"/>
                  </a:lnTo>
                  <a:lnTo>
                    <a:pt x="9752" y="1585425"/>
                  </a:lnTo>
                  <a:lnTo>
                    <a:pt x="21583" y="1631296"/>
                  </a:lnTo>
                  <a:lnTo>
                    <a:pt x="37730" y="1675268"/>
                  </a:lnTo>
                  <a:lnTo>
                    <a:pt x="57954" y="1717102"/>
                  </a:lnTo>
                  <a:lnTo>
                    <a:pt x="82014" y="1756557"/>
                  </a:lnTo>
                  <a:lnTo>
                    <a:pt x="109671" y="1793393"/>
                  </a:lnTo>
                  <a:lnTo>
                    <a:pt x="140684" y="1827371"/>
                  </a:lnTo>
                  <a:lnTo>
                    <a:pt x="174813" y="1858250"/>
                  </a:lnTo>
                  <a:lnTo>
                    <a:pt x="211819" y="1885790"/>
                  </a:lnTo>
                  <a:lnTo>
                    <a:pt x="251462" y="1909752"/>
                  </a:lnTo>
                  <a:lnTo>
                    <a:pt x="293500" y="1929895"/>
                  </a:lnTo>
                  <a:lnTo>
                    <a:pt x="337696" y="1945980"/>
                  </a:lnTo>
                  <a:lnTo>
                    <a:pt x="383808" y="1957767"/>
                  </a:lnTo>
                  <a:lnTo>
                    <a:pt x="431596" y="1965014"/>
                  </a:lnTo>
                  <a:lnTo>
                    <a:pt x="480822" y="1967484"/>
                  </a:lnTo>
                  <a:lnTo>
                    <a:pt x="529921" y="1965014"/>
                  </a:lnTo>
                  <a:lnTo>
                    <a:pt x="577616" y="1957767"/>
                  </a:lnTo>
                  <a:lnTo>
                    <a:pt x="623664" y="1945980"/>
                  </a:lnTo>
                  <a:lnTo>
                    <a:pt x="667821" y="1929895"/>
                  </a:lnTo>
                  <a:lnTo>
                    <a:pt x="709844" y="1909752"/>
                  </a:lnTo>
                  <a:lnTo>
                    <a:pt x="749489" y="1885790"/>
                  </a:lnTo>
                  <a:lnTo>
                    <a:pt x="786513" y="1858250"/>
                  </a:lnTo>
                  <a:lnTo>
                    <a:pt x="820674" y="1827371"/>
                  </a:lnTo>
                  <a:lnTo>
                    <a:pt x="851726" y="1793393"/>
                  </a:lnTo>
                  <a:lnTo>
                    <a:pt x="879428" y="1756557"/>
                  </a:lnTo>
                  <a:lnTo>
                    <a:pt x="903535" y="1717102"/>
                  </a:lnTo>
                  <a:lnTo>
                    <a:pt x="923805" y="1675268"/>
                  </a:lnTo>
                  <a:lnTo>
                    <a:pt x="939995" y="1631296"/>
                  </a:lnTo>
                  <a:lnTo>
                    <a:pt x="951860" y="1585425"/>
                  </a:lnTo>
                  <a:lnTo>
                    <a:pt x="959157" y="1537896"/>
                  </a:lnTo>
                  <a:lnTo>
                    <a:pt x="961644" y="1488948"/>
                  </a:lnTo>
                  <a:lnTo>
                    <a:pt x="961644" y="478536"/>
                  </a:lnTo>
                  <a:lnTo>
                    <a:pt x="959157" y="429587"/>
                  </a:lnTo>
                  <a:lnTo>
                    <a:pt x="951860" y="382058"/>
                  </a:lnTo>
                  <a:lnTo>
                    <a:pt x="939995" y="336187"/>
                  </a:lnTo>
                  <a:lnTo>
                    <a:pt x="923805" y="292215"/>
                  </a:lnTo>
                  <a:lnTo>
                    <a:pt x="903535" y="250381"/>
                  </a:lnTo>
                  <a:lnTo>
                    <a:pt x="879428" y="210926"/>
                  </a:lnTo>
                  <a:lnTo>
                    <a:pt x="851726" y="174090"/>
                  </a:lnTo>
                  <a:lnTo>
                    <a:pt x="820674" y="140112"/>
                  </a:lnTo>
                  <a:lnTo>
                    <a:pt x="786513" y="109233"/>
                  </a:lnTo>
                  <a:lnTo>
                    <a:pt x="749489" y="81693"/>
                  </a:lnTo>
                  <a:lnTo>
                    <a:pt x="709844" y="57731"/>
                  </a:lnTo>
                  <a:lnTo>
                    <a:pt x="667821" y="37588"/>
                  </a:lnTo>
                  <a:lnTo>
                    <a:pt x="623664" y="21503"/>
                  </a:lnTo>
                  <a:lnTo>
                    <a:pt x="577616" y="9716"/>
                  </a:lnTo>
                  <a:lnTo>
                    <a:pt x="529921" y="2469"/>
                  </a:lnTo>
                  <a:lnTo>
                    <a:pt x="4808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385315" y="1159763"/>
              <a:ext cx="962025" cy="1967864"/>
            </a:xfrm>
            <a:custGeom>
              <a:avLst/>
              <a:gdLst/>
              <a:ahLst/>
              <a:cxnLst/>
              <a:rect l="l" t="t" r="r" b="b"/>
              <a:pathLst>
                <a:path w="962025" h="1967864">
                  <a:moveTo>
                    <a:pt x="480822" y="0"/>
                  </a:moveTo>
                  <a:lnTo>
                    <a:pt x="431596" y="2469"/>
                  </a:lnTo>
                  <a:lnTo>
                    <a:pt x="383808" y="9716"/>
                  </a:lnTo>
                  <a:lnTo>
                    <a:pt x="337696" y="21503"/>
                  </a:lnTo>
                  <a:lnTo>
                    <a:pt x="293500" y="37588"/>
                  </a:lnTo>
                  <a:lnTo>
                    <a:pt x="251462" y="57731"/>
                  </a:lnTo>
                  <a:lnTo>
                    <a:pt x="211819" y="81693"/>
                  </a:lnTo>
                  <a:lnTo>
                    <a:pt x="174813" y="109233"/>
                  </a:lnTo>
                  <a:lnTo>
                    <a:pt x="140684" y="140112"/>
                  </a:lnTo>
                  <a:lnTo>
                    <a:pt x="109671" y="174090"/>
                  </a:lnTo>
                  <a:lnTo>
                    <a:pt x="82014" y="210926"/>
                  </a:lnTo>
                  <a:lnTo>
                    <a:pt x="57954" y="250381"/>
                  </a:lnTo>
                  <a:lnTo>
                    <a:pt x="37730" y="292215"/>
                  </a:lnTo>
                  <a:lnTo>
                    <a:pt x="21583" y="336187"/>
                  </a:lnTo>
                  <a:lnTo>
                    <a:pt x="9752" y="382058"/>
                  </a:lnTo>
                  <a:lnTo>
                    <a:pt x="2478" y="429587"/>
                  </a:lnTo>
                  <a:lnTo>
                    <a:pt x="0" y="478536"/>
                  </a:lnTo>
                  <a:lnTo>
                    <a:pt x="0" y="1488948"/>
                  </a:lnTo>
                  <a:lnTo>
                    <a:pt x="2478" y="1537896"/>
                  </a:lnTo>
                  <a:lnTo>
                    <a:pt x="9752" y="1585425"/>
                  </a:lnTo>
                  <a:lnTo>
                    <a:pt x="21583" y="1631296"/>
                  </a:lnTo>
                  <a:lnTo>
                    <a:pt x="37730" y="1675268"/>
                  </a:lnTo>
                  <a:lnTo>
                    <a:pt x="57954" y="1717102"/>
                  </a:lnTo>
                  <a:lnTo>
                    <a:pt x="82014" y="1756557"/>
                  </a:lnTo>
                  <a:lnTo>
                    <a:pt x="109671" y="1793393"/>
                  </a:lnTo>
                  <a:lnTo>
                    <a:pt x="140684" y="1827371"/>
                  </a:lnTo>
                  <a:lnTo>
                    <a:pt x="174813" y="1858250"/>
                  </a:lnTo>
                  <a:lnTo>
                    <a:pt x="211819" y="1885790"/>
                  </a:lnTo>
                  <a:lnTo>
                    <a:pt x="251462" y="1909752"/>
                  </a:lnTo>
                  <a:lnTo>
                    <a:pt x="293500" y="1929895"/>
                  </a:lnTo>
                  <a:lnTo>
                    <a:pt x="337696" y="1945980"/>
                  </a:lnTo>
                  <a:lnTo>
                    <a:pt x="383808" y="1957767"/>
                  </a:lnTo>
                  <a:lnTo>
                    <a:pt x="431596" y="1965014"/>
                  </a:lnTo>
                  <a:lnTo>
                    <a:pt x="480822" y="1967484"/>
                  </a:lnTo>
                  <a:lnTo>
                    <a:pt x="529921" y="1965014"/>
                  </a:lnTo>
                  <a:lnTo>
                    <a:pt x="577616" y="1957767"/>
                  </a:lnTo>
                  <a:lnTo>
                    <a:pt x="623664" y="1945980"/>
                  </a:lnTo>
                  <a:lnTo>
                    <a:pt x="667821" y="1929895"/>
                  </a:lnTo>
                  <a:lnTo>
                    <a:pt x="709844" y="1909752"/>
                  </a:lnTo>
                  <a:lnTo>
                    <a:pt x="749489" y="1885790"/>
                  </a:lnTo>
                  <a:lnTo>
                    <a:pt x="786513" y="1858250"/>
                  </a:lnTo>
                  <a:lnTo>
                    <a:pt x="820674" y="1827371"/>
                  </a:lnTo>
                  <a:lnTo>
                    <a:pt x="851726" y="1793393"/>
                  </a:lnTo>
                  <a:lnTo>
                    <a:pt x="879428" y="1756557"/>
                  </a:lnTo>
                  <a:lnTo>
                    <a:pt x="903535" y="1717102"/>
                  </a:lnTo>
                  <a:lnTo>
                    <a:pt x="923805" y="1675268"/>
                  </a:lnTo>
                  <a:lnTo>
                    <a:pt x="939995" y="1631296"/>
                  </a:lnTo>
                  <a:lnTo>
                    <a:pt x="951860" y="1585425"/>
                  </a:lnTo>
                  <a:lnTo>
                    <a:pt x="959157" y="1537896"/>
                  </a:lnTo>
                  <a:lnTo>
                    <a:pt x="961644" y="1488948"/>
                  </a:lnTo>
                  <a:lnTo>
                    <a:pt x="961644" y="478536"/>
                  </a:lnTo>
                  <a:lnTo>
                    <a:pt x="959157" y="429587"/>
                  </a:lnTo>
                  <a:lnTo>
                    <a:pt x="951860" y="382058"/>
                  </a:lnTo>
                  <a:lnTo>
                    <a:pt x="939995" y="336187"/>
                  </a:lnTo>
                  <a:lnTo>
                    <a:pt x="923805" y="292215"/>
                  </a:lnTo>
                  <a:lnTo>
                    <a:pt x="903535" y="250381"/>
                  </a:lnTo>
                  <a:lnTo>
                    <a:pt x="879428" y="210926"/>
                  </a:lnTo>
                  <a:lnTo>
                    <a:pt x="851726" y="174090"/>
                  </a:lnTo>
                  <a:lnTo>
                    <a:pt x="820674" y="140112"/>
                  </a:lnTo>
                  <a:lnTo>
                    <a:pt x="786513" y="109233"/>
                  </a:lnTo>
                  <a:lnTo>
                    <a:pt x="749489" y="81693"/>
                  </a:lnTo>
                  <a:lnTo>
                    <a:pt x="709844" y="57731"/>
                  </a:lnTo>
                  <a:lnTo>
                    <a:pt x="667821" y="37588"/>
                  </a:lnTo>
                  <a:lnTo>
                    <a:pt x="623664" y="21503"/>
                  </a:lnTo>
                  <a:lnTo>
                    <a:pt x="577616" y="9716"/>
                  </a:lnTo>
                  <a:lnTo>
                    <a:pt x="529921" y="2469"/>
                  </a:lnTo>
                  <a:lnTo>
                    <a:pt x="480822" y="0"/>
                  </a:lnTo>
                  <a:close/>
                </a:path>
              </a:pathLst>
            </a:custGeom>
            <a:ln w="13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331213" y="975615"/>
              <a:ext cx="1049655" cy="239395"/>
            </a:xfrm>
            <a:custGeom>
              <a:avLst/>
              <a:gdLst/>
              <a:ahLst/>
              <a:cxnLst/>
              <a:rect l="l" t="t" r="r" b="b"/>
              <a:pathLst>
                <a:path w="1049655" h="239394">
                  <a:moveTo>
                    <a:pt x="1049272" y="0"/>
                  </a:moveTo>
                  <a:lnTo>
                    <a:pt x="0" y="0"/>
                  </a:lnTo>
                  <a:lnTo>
                    <a:pt x="0" y="239012"/>
                  </a:lnTo>
                  <a:lnTo>
                    <a:pt x="1049272" y="239012"/>
                  </a:lnTo>
                  <a:lnTo>
                    <a:pt x="10492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331215" y="976122"/>
              <a:ext cx="1049655" cy="238760"/>
            </a:xfrm>
            <a:custGeom>
              <a:avLst/>
              <a:gdLst/>
              <a:ahLst/>
              <a:cxnLst/>
              <a:rect l="l" t="t" r="r" b="b"/>
              <a:pathLst>
                <a:path w="1049655" h="238759">
                  <a:moveTo>
                    <a:pt x="0" y="0"/>
                  </a:moveTo>
                  <a:lnTo>
                    <a:pt x="0" y="238502"/>
                  </a:lnTo>
                  <a:lnTo>
                    <a:pt x="1049272" y="238502"/>
                  </a:lnTo>
                  <a:lnTo>
                    <a:pt x="1049272" y="0"/>
                  </a:lnTo>
                </a:path>
              </a:pathLst>
            </a:custGeom>
            <a:ln w="838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294637" y="1221485"/>
              <a:ext cx="234950" cy="383540"/>
            </a:xfrm>
            <a:custGeom>
              <a:avLst/>
              <a:gdLst/>
              <a:ahLst/>
              <a:cxnLst/>
              <a:rect l="l" t="t" r="r" b="b"/>
              <a:pathLst>
                <a:path w="234950" h="383540">
                  <a:moveTo>
                    <a:pt x="234696" y="0"/>
                  </a:moveTo>
                  <a:lnTo>
                    <a:pt x="0" y="383286"/>
                  </a:lnTo>
                </a:path>
              </a:pathLst>
            </a:custGeom>
            <a:ln w="16751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452371" y="122148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7532" y="0"/>
                  </a:lnTo>
                </a:path>
              </a:pathLst>
            </a:custGeom>
            <a:ln w="13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287779" y="1221485"/>
              <a:ext cx="1149350" cy="1564005"/>
            </a:xfrm>
            <a:custGeom>
              <a:avLst/>
              <a:gdLst/>
              <a:ahLst/>
              <a:cxnLst/>
              <a:rect l="l" t="t" r="r" b="b"/>
              <a:pathLst>
                <a:path w="1149350" h="1564005">
                  <a:moveTo>
                    <a:pt x="26670" y="273558"/>
                  </a:moveTo>
                  <a:lnTo>
                    <a:pt x="70104" y="873252"/>
                  </a:lnTo>
                </a:path>
                <a:path w="1149350" h="1564005">
                  <a:moveTo>
                    <a:pt x="86868" y="126492"/>
                  </a:moveTo>
                  <a:lnTo>
                    <a:pt x="0" y="1317498"/>
                  </a:lnTo>
                </a:path>
                <a:path w="1149350" h="1564005">
                  <a:moveTo>
                    <a:pt x="6858" y="513588"/>
                  </a:moveTo>
                  <a:lnTo>
                    <a:pt x="86868" y="1563624"/>
                  </a:lnTo>
                </a:path>
                <a:path w="1149350" h="1564005">
                  <a:moveTo>
                    <a:pt x="70104" y="940308"/>
                  </a:moveTo>
                  <a:lnTo>
                    <a:pt x="20574" y="1400556"/>
                  </a:lnTo>
                </a:path>
                <a:path w="1149350" h="1564005">
                  <a:moveTo>
                    <a:pt x="170688" y="26670"/>
                  </a:moveTo>
                  <a:lnTo>
                    <a:pt x="23622" y="480060"/>
                  </a:lnTo>
                </a:path>
                <a:path w="1149350" h="1564005">
                  <a:moveTo>
                    <a:pt x="917448" y="0"/>
                  </a:moveTo>
                  <a:lnTo>
                    <a:pt x="1126236" y="269748"/>
                  </a:lnTo>
                </a:path>
                <a:path w="1149350" h="1564005">
                  <a:moveTo>
                    <a:pt x="990600" y="39624"/>
                  </a:moveTo>
                  <a:lnTo>
                    <a:pt x="1149096" y="463296"/>
                  </a:lnTo>
                </a:path>
                <a:path w="1149350" h="1564005">
                  <a:moveTo>
                    <a:pt x="1131570" y="310134"/>
                  </a:moveTo>
                  <a:lnTo>
                    <a:pt x="1078992" y="1213866"/>
                  </a:lnTo>
                </a:path>
                <a:path w="1149350" h="1564005">
                  <a:moveTo>
                    <a:pt x="1088136" y="450342"/>
                  </a:moveTo>
                  <a:lnTo>
                    <a:pt x="1143000" y="1390650"/>
                  </a:lnTo>
                </a:path>
                <a:path w="1149350" h="1564005">
                  <a:moveTo>
                    <a:pt x="1149096" y="766572"/>
                  </a:moveTo>
                  <a:lnTo>
                    <a:pt x="1078992" y="1550670"/>
                  </a:lnTo>
                </a:path>
              </a:pathLst>
            </a:custGeom>
            <a:ln w="16751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268729" y="2394965"/>
              <a:ext cx="116839" cy="80010"/>
            </a:xfrm>
            <a:custGeom>
              <a:avLst/>
              <a:gdLst/>
              <a:ahLst/>
              <a:cxnLst/>
              <a:rect l="l" t="t" r="r" b="b"/>
              <a:pathLst>
                <a:path w="116840" h="80010">
                  <a:moveTo>
                    <a:pt x="116587" y="0"/>
                  </a:moveTo>
                  <a:lnTo>
                    <a:pt x="0" y="0"/>
                  </a:lnTo>
                  <a:lnTo>
                    <a:pt x="0" y="80010"/>
                  </a:lnTo>
                  <a:lnTo>
                    <a:pt x="116587" y="80010"/>
                  </a:lnTo>
                  <a:lnTo>
                    <a:pt x="1165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68728" y="2394965"/>
              <a:ext cx="116839" cy="80010"/>
            </a:xfrm>
            <a:custGeom>
              <a:avLst/>
              <a:gdLst/>
              <a:ahLst/>
              <a:cxnLst/>
              <a:rect l="l" t="t" r="r" b="b"/>
              <a:pathLst>
                <a:path w="116840" h="80010">
                  <a:moveTo>
                    <a:pt x="116587" y="0"/>
                  </a:moveTo>
                  <a:lnTo>
                    <a:pt x="0" y="0"/>
                  </a:lnTo>
                  <a:lnTo>
                    <a:pt x="0" y="80010"/>
                  </a:lnTo>
                  <a:lnTo>
                    <a:pt x="116587" y="80010"/>
                  </a:lnTo>
                  <a:lnTo>
                    <a:pt x="116587" y="0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346959" y="2394965"/>
              <a:ext cx="110489" cy="80010"/>
            </a:xfrm>
            <a:custGeom>
              <a:avLst/>
              <a:gdLst/>
              <a:ahLst/>
              <a:cxnLst/>
              <a:rect l="l" t="t" r="r" b="b"/>
              <a:pathLst>
                <a:path w="110489" h="80010">
                  <a:moveTo>
                    <a:pt x="110490" y="0"/>
                  </a:moveTo>
                  <a:lnTo>
                    <a:pt x="0" y="0"/>
                  </a:lnTo>
                  <a:lnTo>
                    <a:pt x="0" y="80010"/>
                  </a:lnTo>
                  <a:lnTo>
                    <a:pt x="110490" y="8001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346959" y="2394965"/>
              <a:ext cx="110489" cy="80010"/>
            </a:xfrm>
            <a:custGeom>
              <a:avLst/>
              <a:gdLst/>
              <a:ahLst/>
              <a:cxnLst/>
              <a:rect l="l" t="t" r="r" b="b"/>
              <a:pathLst>
                <a:path w="110489" h="80010">
                  <a:moveTo>
                    <a:pt x="110490" y="0"/>
                  </a:moveTo>
                  <a:lnTo>
                    <a:pt x="0" y="0"/>
                  </a:lnTo>
                  <a:lnTo>
                    <a:pt x="0" y="80010"/>
                  </a:lnTo>
                  <a:lnTo>
                    <a:pt x="110490" y="80010"/>
                  </a:lnTo>
                  <a:lnTo>
                    <a:pt x="110490" y="0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750" y="2881121"/>
              <a:ext cx="867156" cy="240792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96134" y="2557557"/>
              <a:ext cx="1607763" cy="739235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83961" y="2529839"/>
              <a:ext cx="963760" cy="275082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383887" y="2529839"/>
              <a:ext cx="963930" cy="275590"/>
            </a:xfrm>
            <a:custGeom>
              <a:avLst/>
              <a:gdLst/>
              <a:ahLst/>
              <a:cxnLst/>
              <a:rect l="l" t="t" r="r" b="b"/>
              <a:pathLst>
                <a:path w="963930" h="275589">
                  <a:moveTo>
                    <a:pt x="942498" y="254508"/>
                  </a:moveTo>
                  <a:lnTo>
                    <a:pt x="933807" y="251864"/>
                  </a:lnTo>
                  <a:lnTo>
                    <a:pt x="924972" y="249364"/>
                  </a:lnTo>
                  <a:lnTo>
                    <a:pt x="916138" y="246578"/>
                  </a:lnTo>
                  <a:lnTo>
                    <a:pt x="907446" y="243078"/>
                  </a:lnTo>
                  <a:lnTo>
                    <a:pt x="877740" y="247102"/>
                  </a:lnTo>
                  <a:lnTo>
                    <a:pt x="848677" y="252412"/>
                  </a:lnTo>
                  <a:lnTo>
                    <a:pt x="819471" y="257436"/>
                  </a:lnTo>
                  <a:lnTo>
                    <a:pt x="789336" y="260604"/>
                  </a:lnTo>
                  <a:lnTo>
                    <a:pt x="776882" y="263509"/>
                  </a:lnTo>
                  <a:lnTo>
                    <a:pt x="764571" y="267271"/>
                  </a:lnTo>
                  <a:lnTo>
                    <a:pt x="752260" y="271319"/>
                  </a:lnTo>
                  <a:lnTo>
                    <a:pt x="739806" y="275082"/>
                  </a:lnTo>
                  <a:lnTo>
                    <a:pt x="715303" y="272188"/>
                  </a:lnTo>
                  <a:lnTo>
                    <a:pt x="692372" y="267366"/>
                  </a:lnTo>
                  <a:lnTo>
                    <a:pt x="669726" y="261258"/>
                  </a:lnTo>
                  <a:lnTo>
                    <a:pt x="646080" y="254508"/>
                  </a:lnTo>
                  <a:lnTo>
                    <a:pt x="624804" y="256543"/>
                  </a:lnTo>
                  <a:lnTo>
                    <a:pt x="602742" y="258794"/>
                  </a:lnTo>
                  <a:lnTo>
                    <a:pt x="580822" y="258901"/>
                  </a:lnTo>
                  <a:lnTo>
                    <a:pt x="559974" y="254508"/>
                  </a:lnTo>
                  <a:lnTo>
                    <a:pt x="552354" y="248793"/>
                  </a:lnTo>
                  <a:lnTo>
                    <a:pt x="547592" y="247078"/>
                  </a:lnTo>
                  <a:lnTo>
                    <a:pt x="540258" y="248507"/>
                  </a:lnTo>
                  <a:lnTo>
                    <a:pt x="524922" y="252222"/>
                  </a:lnTo>
                  <a:lnTo>
                    <a:pt x="520350" y="253746"/>
                  </a:lnTo>
                  <a:lnTo>
                    <a:pt x="510444" y="257556"/>
                  </a:lnTo>
                  <a:lnTo>
                    <a:pt x="496454" y="253960"/>
                  </a:lnTo>
                  <a:lnTo>
                    <a:pt x="483679" y="248793"/>
                  </a:lnTo>
                  <a:lnTo>
                    <a:pt x="471332" y="243625"/>
                  </a:lnTo>
                  <a:lnTo>
                    <a:pt x="458628" y="240030"/>
                  </a:lnTo>
                  <a:lnTo>
                    <a:pt x="441471" y="238017"/>
                  </a:lnTo>
                  <a:lnTo>
                    <a:pt x="424243" y="236505"/>
                  </a:lnTo>
                  <a:lnTo>
                    <a:pt x="406872" y="235422"/>
                  </a:lnTo>
                  <a:lnTo>
                    <a:pt x="389286" y="234696"/>
                  </a:lnTo>
                  <a:lnTo>
                    <a:pt x="383012" y="233124"/>
                  </a:lnTo>
                  <a:lnTo>
                    <a:pt x="377380" y="233553"/>
                  </a:lnTo>
                  <a:lnTo>
                    <a:pt x="371605" y="235124"/>
                  </a:lnTo>
                  <a:lnTo>
                    <a:pt x="364902" y="236982"/>
                  </a:lnTo>
                  <a:lnTo>
                    <a:pt x="342292" y="235029"/>
                  </a:lnTo>
                  <a:lnTo>
                    <a:pt x="320611" y="232791"/>
                  </a:lnTo>
                  <a:lnTo>
                    <a:pt x="298787" y="230552"/>
                  </a:lnTo>
                  <a:lnTo>
                    <a:pt x="275748" y="228600"/>
                  </a:lnTo>
                  <a:lnTo>
                    <a:pt x="254519" y="230790"/>
                  </a:lnTo>
                  <a:lnTo>
                    <a:pt x="237934" y="232410"/>
                  </a:lnTo>
                  <a:lnTo>
                    <a:pt x="221206" y="232886"/>
                  </a:lnTo>
                  <a:lnTo>
                    <a:pt x="199548" y="231648"/>
                  </a:lnTo>
                  <a:lnTo>
                    <a:pt x="184951" y="228600"/>
                  </a:lnTo>
                  <a:lnTo>
                    <a:pt x="171926" y="227266"/>
                  </a:lnTo>
                  <a:lnTo>
                    <a:pt x="158615" y="227361"/>
                  </a:lnTo>
                  <a:lnTo>
                    <a:pt x="143160" y="228600"/>
                  </a:lnTo>
                  <a:lnTo>
                    <a:pt x="135540" y="231648"/>
                  </a:lnTo>
                  <a:lnTo>
                    <a:pt x="121062" y="236982"/>
                  </a:lnTo>
                  <a:lnTo>
                    <a:pt x="95154" y="230647"/>
                  </a:lnTo>
                  <a:lnTo>
                    <a:pt x="74961" y="226885"/>
                  </a:lnTo>
                  <a:lnTo>
                    <a:pt x="52482" y="224551"/>
                  </a:lnTo>
                  <a:lnTo>
                    <a:pt x="19716" y="222504"/>
                  </a:lnTo>
                  <a:lnTo>
                    <a:pt x="13311" y="218396"/>
                  </a:lnTo>
                  <a:lnTo>
                    <a:pt x="10763" y="215931"/>
                  </a:lnTo>
                  <a:lnTo>
                    <a:pt x="9644" y="211038"/>
                  </a:lnTo>
                  <a:lnTo>
                    <a:pt x="7524" y="199644"/>
                  </a:lnTo>
                  <a:lnTo>
                    <a:pt x="6000" y="193548"/>
                  </a:lnTo>
                  <a:lnTo>
                    <a:pt x="2190" y="179070"/>
                  </a:lnTo>
                  <a:lnTo>
                    <a:pt x="416" y="149768"/>
                  </a:lnTo>
                  <a:lnTo>
                    <a:pt x="0" y="108680"/>
                  </a:lnTo>
                  <a:lnTo>
                    <a:pt x="3155" y="71163"/>
                  </a:lnTo>
                  <a:lnTo>
                    <a:pt x="12096" y="52578"/>
                  </a:lnTo>
                  <a:lnTo>
                    <a:pt x="25479" y="55280"/>
                  </a:lnTo>
                  <a:lnTo>
                    <a:pt x="39147" y="56483"/>
                  </a:lnTo>
                  <a:lnTo>
                    <a:pt x="52816" y="57828"/>
                  </a:lnTo>
                  <a:lnTo>
                    <a:pt x="66198" y="60960"/>
                  </a:lnTo>
                  <a:lnTo>
                    <a:pt x="86510" y="58495"/>
                  </a:lnTo>
                  <a:lnTo>
                    <a:pt x="106394" y="54387"/>
                  </a:lnTo>
                  <a:lnTo>
                    <a:pt x="125991" y="48422"/>
                  </a:lnTo>
                  <a:lnTo>
                    <a:pt x="145446" y="40386"/>
                  </a:lnTo>
                  <a:lnTo>
                    <a:pt x="151983" y="42302"/>
                  </a:lnTo>
                  <a:lnTo>
                    <a:pt x="158877" y="44862"/>
                  </a:lnTo>
                  <a:lnTo>
                    <a:pt x="165913" y="46708"/>
                  </a:lnTo>
                  <a:lnTo>
                    <a:pt x="172878" y="46482"/>
                  </a:lnTo>
                  <a:lnTo>
                    <a:pt x="179081" y="44362"/>
                  </a:lnTo>
                  <a:lnTo>
                    <a:pt x="185928" y="40957"/>
                  </a:lnTo>
                  <a:lnTo>
                    <a:pt x="192916" y="37266"/>
                  </a:lnTo>
                  <a:lnTo>
                    <a:pt x="199548" y="34290"/>
                  </a:lnTo>
                  <a:lnTo>
                    <a:pt x="214050" y="29944"/>
                  </a:lnTo>
                  <a:lnTo>
                    <a:pt x="227552" y="26955"/>
                  </a:lnTo>
                  <a:lnTo>
                    <a:pt x="241339" y="24967"/>
                  </a:lnTo>
                  <a:lnTo>
                    <a:pt x="256698" y="23622"/>
                  </a:lnTo>
                  <a:lnTo>
                    <a:pt x="267985" y="14251"/>
                  </a:lnTo>
                  <a:lnTo>
                    <a:pt x="275558" y="8667"/>
                  </a:lnTo>
                  <a:lnTo>
                    <a:pt x="282844" y="4655"/>
                  </a:lnTo>
                  <a:lnTo>
                    <a:pt x="293274" y="0"/>
                  </a:lnTo>
                  <a:lnTo>
                    <a:pt x="305288" y="5095"/>
                  </a:lnTo>
                  <a:lnTo>
                    <a:pt x="317373" y="9906"/>
                  </a:lnTo>
                  <a:lnTo>
                    <a:pt x="329600" y="14144"/>
                  </a:lnTo>
                  <a:lnTo>
                    <a:pt x="342042" y="17526"/>
                  </a:lnTo>
                  <a:lnTo>
                    <a:pt x="354651" y="26658"/>
                  </a:lnTo>
                  <a:lnTo>
                    <a:pt x="367474" y="35147"/>
                  </a:lnTo>
                  <a:lnTo>
                    <a:pt x="380726" y="42064"/>
                  </a:lnTo>
                  <a:lnTo>
                    <a:pt x="394620" y="46482"/>
                  </a:lnTo>
                  <a:lnTo>
                    <a:pt x="403193" y="44041"/>
                  </a:lnTo>
                  <a:lnTo>
                    <a:pt x="411765" y="41243"/>
                  </a:lnTo>
                  <a:lnTo>
                    <a:pt x="420338" y="38016"/>
                  </a:lnTo>
                  <a:lnTo>
                    <a:pt x="428910" y="34290"/>
                  </a:lnTo>
                  <a:lnTo>
                    <a:pt x="444305" y="38445"/>
                  </a:lnTo>
                  <a:lnTo>
                    <a:pt x="458343" y="41814"/>
                  </a:lnTo>
                  <a:lnTo>
                    <a:pt x="472523" y="44469"/>
                  </a:lnTo>
                  <a:lnTo>
                    <a:pt x="488346" y="46482"/>
                  </a:lnTo>
                  <a:lnTo>
                    <a:pt x="503074" y="53113"/>
                  </a:lnTo>
                  <a:lnTo>
                    <a:pt x="507301" y="55530"/>
                  </a:lnTo>
                  <a:lnTo>
                    <a:pt x="519957" y="54947"/>
                  </a:lnTo>
                  <a:lnTo>
                    <a:pt x="559974" y="52578"/>
                  </a:lnTo>
                  <a:lnTo>
                    <a:pt x="577393" y="55935"/>
                  </a:lnTo>
                  <a:lnTo>
                    <a:pt x="587311" y="58293"/>
                  </a:lnTo>
                  <a:lnTo>
                    <a:pt x="598229" y="58364"/>
                  </a:lnTo>
                  <a:lnTo>
                    <a:pt x="618648" y="54864"/>
                  </a:lnTo>
                  <a:lnTo>
                    <a:pt x="630245" y="48422"/>
                  </a:lnTo>
                  <a:lnTo>
                    <a:pt x="642270" y="45053"/>
                  </a:lnTo>
                  <a:lnTo>
                    <a:pt x="654867" y="42969"/>
                  </a:lnTo>
                  <a:lnTo>
                    <a:pt x="668178" y="40386"/>
                  </a:lnTo>
                  <a:lnTo>
                    <a:pt x="674274" y="38862"/>
                  </a:lnTo>
                  <a:lnTo>
                    <a:pt x="684942" y="34290"/>
                  </a:lnTo>
                  <a:lnTo>
                    <a:pt x="695396" y="37516"/>
                  </a:lnTo>
                  <a:lnTo>
                    <a:pt x="704564" y="41243"/>
                  </a:lnTo>
                  <a:lnTo>
                    <a:pt x="713446" y="45112"/>
                  </a:lnTo>
                  <a:lnTo>
                    <a:pt x="723042" y="48768"/>
                  </a:lnTo>
                  <a:lnTo>
                    <a:pt x="778573" y="49530"/>
                  </a:lnTo>
                  <a:lnTo>
                    <a:pt x="833532" y="54864"/>
                  </a:lnTo>
                  <a:lnTo>
                    <a:pt x="847522" y="64031"/>
                  </a:lnTo>
                  <a:lnTo>
                    <a:pt x="860298" y="68770"/>
                  </a:lnTo>
                  <a:lnTo>
                    <a:pt x="874359" y="70937"/>
                  </a:lnTo>
                  <a:lnTo>
                    <a:pt x="892206" y="72390"/>
                  </a:lnTo>
                  <a:lnTo>
                    <a:pt x="905529" y="77759"/>
                  </a:lnTo>
                  <a:lnTo>
                    <a:pt x="914781" y="81629"/>
                  </a:lnTo>
                  <a:lnTo>
                    <a:pt x="925318" y="84498"/>
                  </a:lnTo>
                  <a:lnTo>
                    <a:pt x="942498" y="86868"/>
                  </a:lnTo>
                  <a:lnTo>
                    <a:pt x="948594" y="92202"/>
                  </a:lnTo>
                  <a:lnTo>
                    <a:pt x="963834" y="98298"/>
                  </a:lnTo>
                  <a:lnTo>
                    <a:pt x="962656" y="107513"/>
                  </a:lnTo>
                  <a:lnTo>
                    <a:pt x="961263" y="116014"/>
                  </a:lnTo>
                  <a:lnTo>
                    <a:pt x="959441" y="124229"/>
                  </a:lnTo>
                  <a:lnTo>
                    <a:pt x="956976" y="132588"/>
                  </a:lnTo>
                  <a:lnTo>
                    <a:pt x="955750" y="154424"/>
                  </a:lnTo>
                  <a:lnTo>
                    <a:pt x="954595" y="176974"/>
                  </a:lnTo>
                  <a:lnTo>
                    <a:pt x="952154" y="199239"/>
                  </a:lnTo>
                  <a:lnTo>
                    <a:pt x="947070" y="220218"/>
                  </a:lnTo>
                  <a:lnTo>
                    <a:pt x="943248" y="229969"/>
                  </a:lnTo>
                  <a:lnTo>
                    <a:pt x="938212" y="243363"/>
                  </a:lnTo>
                  <a:lnTo>
                    <a:pt x="936462" y="253757"/>
                  </a:lnTo>
                  <a:lnTo>
                    <a:pt x="942498" y="25450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93697" y="2726435"/>
              <a:ext cx="934974" cy="203454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393697" y="2726435"/>
              <a:ext cx="935355" cy="203835"/>
            </a:xfrm>
            <a:custGeom>
              <a:avLst/>
              <a:gdLst/>
              <a:ahLst/>
              <a:cxnLst/>
              <a:rect l="l" t="t" r="r" b="b"/>
              <a:pathLst>
                <a:path w="935355" h="203835">
                  <a:moveTo>
                    <a:pt x="61722" y="161544"/>
                  </a:moveTo>
                  <a:lnTo>
                    <a:pt x="54102" y="156210"/>
                  </a:lnTo>
                  <a:lnTo>
                    <a:pt x="51816" y="150114"/>
                  </a:lnTo>
                  <a:lnTo>
                    <a:pt x="41910" y="147066"/>
                  </a:lnTo>
                  <a:lnTo>
                    <a:pt x="31242" y="115062"/>
                  </a:lnTo>
                  <a:lnTo>
                    <a:pt x="25146" y="105156"/>
                  </a:lnTo>
                  <a:lnTo>
                    <a:pt x="22086" y="92035"/>
                  </a:lnTo>
                  <a:lnTo>
                    <a:pt x="18383" y="78486"/>
                  </a:lnTo>
                  <a:lnTo>
                    <a:pt x="13680" y="65508"/>
                  </a:lnTo>
                  <a:lnTo>
                    <a:pt x="7620" y="54102"/>
                  </a:lnTo>
                  <a:lnTo>
                    <a:pt x="6215" y="47351"/>
                  </a:lnTo>
                  <a:lnTo>
                    <a:pt x="4381" y="40671"/>
                  </a:lnTo>
                  <a:lnTo>
                    <a:pt x="2262" y="33849"/>
                  </a:lnTo>
                  <a:lnTo>
                    <a:pt x="0" y="26670"/>
                  </a:lnTo>
                  <a:lnTo>
                    <a:pt x="8382" y="24384"/>
                  </a:lnTo>
                  <a:lnTo>
                    <a:pt x="14478" y="19050"/>
                  </a:lnTo>
                  <a:lnTo>
                    <a:pt x="22860" y="16764"/>
                  </a:lnTo>
                  <a:lnTo>
                    <a:pt x="28956" y="15240"/>
                  </a:lnTo>
                  <a:lnTo>
                    <a:pt x="41910" y="12192"/>
                  </a:lnTo>
                  <a:lnTo>
                    <a:pt x="56733" y="14418"/>
                  </a:lnTo>
                  <a:lnTo>
                    <a:pt x="70770" y="17430"/>
                  </a:lnTo>
                  <a:lnTo>
                    <a:pt x="84665" y="20871"/>
                  </a:lnTo>
                  <a:lnTo>
                    <a:pt x="99060" y="24384"/>
                  </a:lnTo>
                  <a:lnTo>
                    <a:pt x="122610" y="22074"/>
                  </a:lnTo>
                  <a:lnTo>
                    <a:pt x="142303" y="17907"/>
                  </a:lnTo>
                  <a:lnTo>
                    <a:pt x="160567" y="10882"/>
                  </a:lnTo>
                  <a:lnTo>
                    <a:pt x="179832" y="0"/>
                  </a:lnTo>
                  <a:lnTo>
                    <a:pt x="196988" y="3476"/>
                  </a:lnTo>
                  <a:lnTo>
                    <a:pt x="215360" y="8953"/>
                  </a:lnTo>
                  <a:lnTo>
                    <a:pt x="233302" y="14144"/>
                  </a:lnTo>
                  <a:lnTo>
                    <a:pt x="249174" y="16764"/>
                  </a:lnTo>
                  <a:lnTo>
                    <a:pt x="271462" y="17347"/>
                  </a:lnTo>
                  <a:lnTo>
                    <a:pt x="293751" y="18002"/>
                  </a:lnTo>
                  <a:lnTo>
                    <a:pt x="316039" y="18799"/>
                  </a:lnTo>
                  <a:lnTo>
                    <a:pt x="338328" y="19812"/>
                  </a:lnTo>
                  <a:lnTo>
                    <a:pt x="349877" y="22645"/>
                  </a:lnTo>
                  <a:lnTo>
                    <a:pt x="361569" y="24765"/>
                  </a:lnTo>
                  <a:lnTo>
                    <a:pt x="373260" y="26884"/>
                  </a:lnTo>
                  <a:lnTo>
                    <a:pt x="384810" y="29718"/>
                  </a:lnTo>
                  <a:lnTo>
                    <a:pt x="402538" y="27693"/>
                  </a:lnTo>
                  <a:lnTo>
                    <a:pt x="418052" y="24955"/>
                  </a:lnTo>
                  <a:lnTo>
                    <a:pt x="433137" y="21359"/>
                  </a:lnTo>
                  <a:lnTo>
                    <a:pt x="449580" y="16764"/>
                  </a:lnTo>
                  <a:lnTo>
                    <a:pt x="456009" y="13084"/>
                  </a:lnTo>
                  <a:lnTo>
                    <a:pt x="462153" y="10763"/>
                  </a:lnTo>
                  <a:lnTo>
                    <a:pt x="468868" y="9155"/>
                  </a:lnTo>
                  <a:lnTo>
                    <a:pt x="477012" y="7620"/>
                  </a:lnTo>
                  <a:lnTo>
                    <a:pt x="495800" y="3738"/>
                  </a:lnTo>
                  <a:lnTo>
                    <a:pt x="513588" y="6286"/>
                  </a:lnTo>
                  <a:lnTo>
                    <a:pt x="530804" y="12549"/>
                  </a:lnTo>
                  <a:lnTo>
                    <a:pt x="547878" y="19812"/>
                  </a:lnTo>
                  <a:lnTo>
                    <a:pt x="565606" y="26003"/>
                  </a:lnTo>
                  <a:lnTo>
                    <a:pt x="583406" y="31623"/>
                  </a:lnTo>
                  <a:lnTo>
                    <a:pt x="601348" y="36099"/>
                  </a:lnTo>
                  <a:lnTo>
                    <a:pt x="619506" y="38862"/>
                  </a:lnTo>
                  <a:lnTo>
                    <a:pt x="643699" y="44541"/>
                  </a:lnTo>
                  <a:lnTo>
                    <a:pt x="695801" y="42183"/>
                  </a:lnTo>
                  <a:lnTo>
                    <a:pt x="725424" y="37338"/>
                  </a:lnTo>
                  <a:lnTo>
                    <a:pt x="727710" y="36576"/>
                  </a:lnTo>
                  <a:lnTo>
                    <a:pt x="729996" y="35814"/>
                  </a:lnTo>
                  <a:lnTo>
                    <a:pt x="733044" y="34290"/>
                  </a:lnTo>
                  <a:lnTo>
                    <a:pt x="735330" y="34290"/>
                  </a:lnTo>
                  <a:lnTo>
                    <a:pt x="739902" y="32004"/>
                  </a:lnTo>
                  <a:lnTo>
                    <a:pt x="750570" y="29718"/>
                  </a:lnTo>
                  <a:lnTo>
                    <a:pt x="758963" y="24657"/>
                  </a:lnTo>
                  <a:lnTo>
                    <a:pt x="768000" y="20669"/>
                  </a:lnTo>
                  <a:lnTo>
                    <a:pt x="777466" y="17395"/>
                  </a:lnTo>
                  <a:lnTo>
                    <a:pt x="787146" y="14478"/>
                  </a:lnTo>
                  <a:lnTo>
                    <a:pt x="819661" y="16359"/>
                  </a:lnTo>
                  <a:lnTo>
                    <a:pt x="843819" y="19240"/>
                  </a:lnTo>
                  <a:lnTo>
                    <a:pt x="866120" y="24122"/>
                  </a:lnTo>
                  <a:lnTo>
                    <a:pt x="893064" y="32004"/>
                  </a:lnTo>
                  <a:lnTo>
                    <a:pt x="903898" y="28646"/>
                  </a:lnTo>
                  <a:lnTo>
                    <a:pt x="911733" y="27432"/>
                  </a:lnTo>
                  <a:lnTo>
                    <a:pt x="920710" y="27932"/>
                  </a:lnTo>
                  <a:lnTo>
                    <a:pt x="934974" y="29718"/>
                  </a:lnTo>
                  <a:lnTo>
                    <a:pt x="932247" y="43267"/>
                  </a:lnTo>
                  <a:lnTo>
                    <a:pt x="928020" y="55816"/>
                  </a:lnTo>
                  <a:lnTo>
                    <a:pt x="923079" y="68079"/>
                  </a:lnTo>
                  <a:lnTo>
                    <a:pt x="918210" y="80772"/>
                  </a:lnTo>
                  <a:lnTo>
                    <a:pt x="915281" y="99417"/>
                  </a:lnTo>
                  <a:lnTo>
                    <a:pt x="910209" y="118491"/>
                  </a:lnTo>
                  <a:lnTo>
                    <a:pt x="901707" y="135850"/>
                  </a:lnTo>
                  <a:lnTo>
                    <a:pt x="888492" y="149352"/>
                  </a:lnTo>
                  <a:lnTo>
                    <a:pt x="885193" y="155281"/>
                  </a:lnTo>
                  <a:lnTo>
                    <a:pt x="852963" y="180213"/>
                  </a:lnTo>
                  <a:lnTo>
                    <a:pt x="829056" y="181356"/>
                  </a:lnTo>
                  <a:lnTo>
                    <a:pt x="813768" y="184296"/>
                  </a:lnTo>
                  <a:lnTo>
                    <a:pt x="800481" y="185451"/>
                  </a:lnTo>
                  <a:lnTo>
                    <a:pt x="786622" y="185320"/>
                  </a:lnTo>
                  <a:lnTo>
                    <a:pt x="769620" y="184404"/>
                  </a:lnTo>
                  <a:lnTo>
                    <a:pt x="757499" y="181760"/>
                  </a:lnTo>
                  <a:lnTo>
                    <a:pt x="745236" y="182118"/>
                  </a:lnTo>
                  <a:lnTo>
                    <a:pt x="732972" y="184189"/>
                  </a:lnTo>
                  <a:lnTo>
                    <a:pt x="720852" y="186690"/>
                  </a:lnTo>
                  <a:lnTo>
                    <a:pt x="709541" y="190916"/>
                  </a:lnTo>
                  <a:lnTo>
                    <a:pt x="698373" y="195357"/>
                  </a:lnTo>
                  <a:lnTo>
                    <a:pt x="687204" y="199655"/>
                  </a:lnTo>
                  <a:lnTo>
                    <a:pt x="675894" y="203454"/>
                  </a:lnTo>
                  <a:lnTo>
                    <a:pt x="655343" y="200656"/>
                  </a:lnTo>
                  <a:lnTo>
                    <a:pt x="635508" y="196500"/>
                  </a:lnTo>
                  <a:lnTo>
                    <a:pt x="615672" y="192202"/>
                  </a:lnTo>
                  <a:lnTo>
                    <a:pt x="595122" y="188976"/>
                  </a:lnTo>
                  <a:lnTo>
                    <a:pt x="564261" y="190023"/>
                  </a:lnTo>
                  <a:lnTo>
                    <a:pt x="535686" y="191643"/>
                  </a:lnTo>
                  <a:lnTo>
                    <a:pt x="507682" y="194976"/>
                  </a:lnTo>
                  <a:lnTo>
                    <a:pt x="478536" y="201168"/>
                  </a:lnTo>
                  <a:lnTo>
                    <a:pt x="463510" y="199048"/>
                  </a:lnTo>
                  <a:lnTo>
                    <a:pt x="449770" y="196215"/>
                  </a:lnTo>
                  <a:lnTo>
                    <a:pt x="436316" y="192809"/>
                  </a:lnTo>
                  <a:lnTo>
                    <a:pt x="422148" y="188976"/>
                  </a:lnTo>
                  <a:lnTo>
                    <a:pt x="401871" y="190416"/>
                  </a:lnTo>
                  <a:lnTo>
                    <a:pt x="389667" y="191928"/>
                  </a:lnTo>
                  <a:lnTo>
                    <a:pt x="379606" y="194440"/>
                  </a:lnTo>
                  <a:lnTo>
                    <a:pt x="365760" y="198882"/>
                  </a:lnTo>
                  <a:lnTo>
                    <a:pt x="343507" y="196441"/>
                  </a:lnTo>
                  <a:lnTo>
                    <a:pt x="322040" y="193071"/>
                  </a:lnTo>
                  <a:lnTo>
                    <a:pt x="300716" y="189559"/>
                  </a:lnTo>
                  <a:lnTo>
                    <a:pt x="278892" y="186690"/>
                  </a:lnTo>
                  <a:lnTo>
                    <a:pt x="250471" y="181939"/>
                  </a:lnTo>
                  <a:lnTo>
                    <a:pt x="220694" y="182403"/>
                  </a:lnTo>
                  <a:lnTo>
                    <a:pt x="190488" y="184439"/>
                  </a:lnTo>
                  <a:lnTo>
                    <a:pt x="160782" y="184404"/>
                  </a:lnTo>
                  <a:lnTo>
                    <a:pt x="146827" y="179200"/>
                  </a:lnTo>
                  <a:lnTo>
                    <a:pt x="132588" y="174783"/>
                  </a:lnTo>
                  <a:lnTo>
                    <a:pt x="118348" y="170795"/>
                  </a:lnTo>
                  <a:lnTo>
                    <a:pt x="104394" y="166878"/>
                  </a:lnTo>
                  <a:lnTo>
                    <a:pt x="93868" y="161329"/>
                  </a:lnTo>
                  <a:lnTo>
                    <a:pt x="85344" y="159639"/>
                  </a:lnTo>
                  <a:lnTo>
                    <a:pt x="75676" y="160234"/>
                  </a:lnTo>
                  <a:lnTo>
                    <a:pt x="61722" y="16154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80744" y="2408681"/>
              <a:ext cx="962406" cy="226314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380743" y="2408681"/>
              <a:ext cx="962660" cy="226695"/>
            </a:xfrm>
            <a:custGeom>
              <a:avLst/>
              <a:gdLst/>
              <a:ahLst/>
              <a:cxnLst/>
              <a:rect l="l" t="t" r="r" b="b"/>
              <a:pathLst>
                <a:path w="962660" h="226694">
                  <a:moveTo>
                    <a:pt x="15240" y="192024"/>
                  </a:moveTo>
                  <a:lnTo>
                    <a:pt x="9906" y="184404"/>
                  </a:lnTo>
                  <a:lnTo>
                    <a:pt x="8382" y="177546"/>
                  </a:lnTo>
                  <a:lnTo>
                    <a:pt x="4572" y="169164"/>
                  </a:lnTo>
                  <a:lnTo>
                    <a:pt x="3429" y="155328"/>
                  </a:lnTo>
                  <a:lnTo>
                    <a:pt x="1714" y="141351"/>
                  </a:lnTo>
                  <a:lnTo>
                    <a:pt x="285" y="127373"/>
                  </a:lnTo>
                  <a:lnTo>
                    <a:pt x="1035" y="87070"/>
                  </a:lnTo>
                  <a:lnTo>
                    <a:pt x="3964" y="34135"/>
                  </a:lnTo>
                  <a:lnTo>
                    <a:pt x="4572" y="24384"/>
                  </a:lnTo>
                  <a:lnTo>
                    <a:pt x="6203" y="38088"/>
                  </a:lnTo>
                  <a:lnTo>
                    <a:pt x="5048" y="52292"/>
                  </a:lnTo>
                  <a:lnTo>
                    <a:pt x="5750" y="66067"/>
                  </a:lnTo>
                  <a:lnTo>
                    <a:pt x="12954" y="78486"/>
                  </a:lnTo>
                  <a:lnTo>
                    <a:pt x="15240" y="81534"/>
                  </a:lnTo>
                  <a:lnTo>
                    <a:pt x="23622" y="84582"/>
                  </a:lnTo>
                  <a:lnTo>
                    <a:pt x="27432" y="86106"/>
                  </a:lnTo>
                  <a:lnTo>
                    <a:pt x="32766" y="87630"/>
                  </a:lnTo>
                  <a:lnTo>
                    <a:pt x="44196" y="91440"/>
                  </a:lnTo>
                  <a:lnTo>
                    <a:pt x="98202" y="85653"/>
                  </a:lnTo>
                  <a:lnTo>
                    <a:pt x="118110" y="79248"/>
                  </a:lnTo>
                  <a:lnTo>
                    <a:pt x="121158" y="78486"/>
                  </a:lnTo>
                  <a:lnTo>
                    <a:pt x="123444" y="76200"/>
                  </a:lnTo>
                  <a:lnTo>
                    <a:pt x="125730" y="73914"/>
                  </a:lnTo>
                  <a:lnTo>
                    <a:pt x="125730" y="70866"/>
                  </a:lnTo>
                  <a:lnTo>
                    <a:pt x="128016" y="68580"/>
                  </a:lnTo>
                  <a:lnTo>
                    <a:pt x="132588" y="65532"/>
                  </a:lnTo>
                  <a:lnTo>
                    <a:pt x="138684" y="65532"/>
                  </a:lnTo>
                  <a:lnTo>
                    <a:pt x="143256" y="64008"/>
                  </a:lnTo>
                  <a:lnTo>
                    <a:pt x="160270" y="53161"/>
                  </a:lnTo>
                  <a:lnTo>
                    <a:pt x="181641" y="46958"/>
                  </a:lnTo>
                  <a:lnTo>
                    <a:pt x="204013" y="43755"/>
                  </a:lnTo>
                  <a:lnTo>
                    <a:pt x="224028" y="41910"/>
                  </a:lnTo>
                  <a:lnTo>
                    <a:pt x="233624" y="39076"/>
                  </a:lnTo>
                  <a:lnTo>
                    <a:pt x="243078" y="36385"/>
                  </a:lnTo>
                  <a:lnTo>
                    <a:pt x="252531" y="33980"/>
                  </a:lnTo>
                  <a:lnTo>
                    <a:pt x="262128" y="32004"/>
                  </a:lnTo>
                  <a:lnTo>
                    <a:pt x="269688" y="29741"/>
                  </a:lnTo>
                  <a:lnTo>
                    <a:pt x="277463" y="28194"/>
                  </a:lnTo>
                  <a:lnTo>
                    <a:pt x="285380" y="26646"/>
                  </a:lnTo>
                  <a:lnTo>
                    <a:pt x="293370" y="24384"/>
                  </a:lnTo>
                  <a:lnTo>
                    <a:pt x="309241" y="26396"/>
                  </a:lnTo>
                  <a:lnTo>
                    <a:pt x="324897" y="29051"/>
                  </a:lnTo>
                  <a:lnTo>
                    <a:pt x="340411" y="30706"/>
                  </a:lnTo>
                  <a:lnTo>
                    <a:pt x="355854" y="29718"/>
                  </a:lnTo>
                  <a:lnTo>
                    <a:pt x="362164" y="26300"/>
                  </a:lnTo>
                  <a:lnTo>
                    <a:pt x="368617" y="22955"/>
                  </a:lnTo>
                  <a:lnTo>
                    <a:pt x="375356" y="19752"/>
                  </a:lnTo>
                  <a:lnTo>
                    <a:pt x="382524" y="16764"/>
                  </a:lnTo>
                  <a:lnTo>
                    <a:pt x="433387" y="21728"/>
                  </a:lnTo>
                  <a:lnTo>
                    <a:pt x="467106" y="26765"/>
                  </a:lnTo>
                  <a:lnTo>
                    <a:pt x="497395" y="34230"/>
                  </a:lnTo>
                  <a:lnTo>
                    <a:pt x="537972" y="46482"/>
                  </a:lnTo>
                  <a:lnTo>
                    <a:pt x="571261" y="45577"/>
                  </a:lnTo>
                  <a:lnTo>
                    <a:pt x="629269" y="39195"/>
                  </a:lnTo>
                  <a:lnTo>
                    <a:pt x="668083" y="19240"/>
                  </a:lnTo>
                  <a:lnTo>
                    <a:pt x="672846" y="14073"/>
                  </a:lnTo>
                  <a:lnTo>
                    <a:pt x="678180" y="9906"/>
                  </a:lnTo>
                  <a:lnTo>
                    <a:pt x="688050" y="6000"/>
                  </a:lnTo>
                  <a:lnTo>
                    <a:pt x="698849" y="3810"/>
                  </a:lnTo>
                  <a:lnTo>
                    <a:pt x="709791" y="2190"/>
                  </a:lnTo>
                  <a:lnTo>
                    <a:pt x="720090" y="0"/>
                  </a:lnTo>
                  <a:lnTo>
                    <a:pt x="771739" y="8358"/>
                  </a:lnTo>
                  <a:lnTo>
                    <a:pt x="812006" y="20359"/>
                  </a:lnTo>
                  <a:lnTo>
                    <a:pt x="835152" y="24384"/>
                  </a:lnTo>
                  <a:lnTo>
                    <a:pt x="858869" y="26122"/>
                  </a:lnTo>
                  <a:lnTo>
                    <a:pt x="883158" y="27432"/>
                  </a:lnTo>
                  <a:lnTo>
                    <a:pt x="895504" y="30622"/>
                  </a:lnTo>
                  <a:lnTo>
                    <a:pt x="907637" y="34099"/>
                  </a:lnTo>
                  <a:lnTo>
                    <a:pt x="919912" y="37290"/>
                  </a:lnTo>
                  <a:lnTo>
                    <a:pt x="932688" y="39624"/>
                  </a:lnTo>
                  <a:lnTo>
                    <a:pt x="944510" y="38028"/>
                  </a:lnTo>
                  <a:lnTo>
                    <a:pt x="952404" y="38862"/>
                  </a:lnTo>
                  <a:lnTo>
                    <a:pt x="957869" y="43695"/>
                  </a:lnTo>
                  <a:lnTo>
                    <a:pt x="962406" y="54102"/>
                  </a:lnTo>
                  <a:lnTo>
                    <a:pt x="961727" y="68853"/>
                  </a:lnTo>
                  <a:lnTo>
                    <a:pt x="960977" y="83534"/>
                  </a:lnTo>
                  <a:lnTo>
                    <a:pt x="960370" y="98357"/>
                  </a:lnTo>
                  <a:lnTo>
                    <a:pt x="960120" y="113538"/>
                  </a:lnTo>
                  <a:lnTo>
                    <a:pt x="960477" y="121419"/>
                  </a:lnTo>
                  <a:lnTo>
                    <a:pt x="961263" y="129159"/>
                  </a:lnTo>
                  <a:lnTo>
                    <a:pt x="962048" y="136898"/>
                  </a:lnTo>
                  <a:lnTo>
                    <a:pt x="962406" y="144780"/>
                  </a:lnTo>
                  <a:lnTo>
                    <a:pt x="962263" y="160782"/>
                  </a:lnTo>
                  <a:lnTo>
                    <a:pt x="961834" y="176784"/>
                  </a:lnTo>
                  <a:lnTo>
                    <a:pt x="961120" y="192786"/>
                  </a:lnTo>
                  <a:lnTo>
                    <a:pt x="960120" y="208788"/>
                  </a:lnTo>
                  <a:lnTo>
                    <a:pt x="959358" y="214884"/>
                  </a:lnTo>
                  <a:lnTo>
                    <a:pt x="954786" y="226314"/>
                  </a:lnTo>
                  <a:lnTo>
                    <a:pt x="933926" y="219717"/>
                  </a:lnTo>
                  <a:lnTo>
                    <a:pt x="911923" y="214693"/>
                  </a:lnTo>
                  <a:lnTo>
                    <a:pt x="889635" y="211097"/>
                  </a:lnTo>
                  <a:lnTo>
                    <a:pt x="867918" y="208788"/>
                  </a:lnTo>
                  <a:lnTo>
                    <a:pt x="831472" y="199227"/>
                  </a:lnTo>
                  <a:lnTo>
                    <a:pt x="797528" y="192881"/>
                  </a:lnTo>
                  <a:lnTo>
                    <a:pt x="762583" y="188964"/>
                  </a:lnTo>
                  <a:lnTo>
                    <a:pt x="723138" y="186690"/>
                  </a:lnTo>
                  <a:lnTo>
                    <a:pt x="712696" y="184618"/>
                  </a:lnTo>
                  <a:lnTo>
                    <a:pt x="704754" y="183261"/>
                  </a:lnTo>
                  <a:lnTo>
                    <a:pt x="696670" y="183046"/>
                  </a:lnTo>
                  <a:lnTo>
                    <a:pt x="685800" y="184404"/>
                  </a:lnTo>
                  <a:lnTo>
                    <a:pt x="675620" y="185761"/>
                  </a:lnTo>
                  <a:lnTo>
                    <a:pt x="664368" y="187261"/>
                  </a:lnTo>
                  <a:lnTo>
                    <a:pt x="655260" y="188475"/>
                  </a:lnTo>
                  <a:lnTo>
                    <a:pt x="651510" y="188976"/>
                  </a:lnTo>
                  <a:lnTo>
                    <a:pt x="616803" y="198072"/>
                  </a:lnTo>
                  <a:lnTo>
                    <a:pt x="583596" y="201168"/>
                  </a:lnTo>
                  <a:lnTo>
                    <a:pt x="548532" y="201406"/>
                  </a:lnTo>
                  <a:lnTo>
                    <a:pt x="508254" y="201930"/>
                  </a:lnTo>
                  <a:lnTo>
                    <a:pt x="498455" y="203239"/>
                  </a:lnTo>
                  <a:lnTo>
                    <a:pt x="489299" y="202120"/>
                  </a:lnTo>
                  <a:lnTo>
                    <a:pt x="480286" y="199572"/>
                  </a:lnTo>
                  <a:lnTo>
                    <a:pt x="470916" y="196596"/>
                  </a:lnTo>
                  <a:lnTo>
                    <a:pt x="449056" y="186678"/>
                  </a:lnTo>
                  <a:lnTo>
                    <a:pt x="423481" y="181832"/>
                  </a:lnTo>
                  <a:lnTo>
                    <a:pt x="397621" y="179986"/>
                  </a:lnTo>
                  <a:lnTo>
                    <a:pt x="374904" y="179070"/>
                  </a:lnTo>
                  <a:lnTo>
                    <a:pt x="365545" y="175057"/>
                  </a:lnTo>
                  <a:lnTo>
                    <a:pt x="356616" y="170402"/>
                  </a:lnTo>
                  <a:lnTo>
                    <a:pt x="347686" y="165889"/>
                  </a:lnTo>
                  <a:lnTo>
                    <a:pt x="338328" y="162306"/>
                  </a:lnTo>
                  <a:lnTo>
                    <a:pt x="331148" y="158686"/>
                  </a:lnTo>
                  <a:lnTo>
                    <a:pt x="324326" y="156210"/>
                  </a:lnTo>
                  <a:lnTo>
                    <a:pt x="317646" y="153733"/>
                  </a:lnTo>
                  <a:lnTo>
                    <a:pt x="310896" y="150114"/>
                  </a:lnTo>
                  <a:lnTo>
                    <a:pt x="300489" y="150578"/>
                  </a:lnTo>
                  <a:lnTo>
                    <a:pt x="289941" y="150971"/>
                  </a:lnTo>
                  <a:lnTo>
                    <a:pt x="279392" y="151507"/>
                  </a:lnTo>
                  <a:lnTo>
                    <a:pt x="268986" y="152400"/>
                  </a:lnTo>
                  <a:lnTo>
                    <a:pt x="261366" y="152400"/>
                  </a:lnTo>
                  <a:lnTo>
                    <a:pt x="246888" y="159258"/>
                  </a:lnTo>
                  <a:lnTo>
                    <a:pt x="223980" y="171509"/>
                  </a:lnTo>
                  <a:lnTo>
                    <a:pt x="197929" y="180117"/>
                  </a:lnTo>
                  <a:lnTo>
                    <a:pt x="171021" y="185725"/>
                  </a:lnTo>
                  <a:lnTo>
                    <a:pt x="145542" y="188976"/>
                  </a:lnTo>
                  <a:lnTo>
                    <a:pt x="137219" y="192214"/>
                  </a:lnTo>
                  <a:lnTo>
                    <a:pt x="129254" y="195453"/>
                  </a:lnTo>
                  <a:lnTo>
                    <a:pt x="121431" y="199263"/>
                  </a:lnTo>
                  <a:lnTo>
                    <a:pt x="113538" y="204216"/>
                  </a:lnTo>
                  <a:lnTo>
                    <a:pt x="96952" y="203751"/>
                  </a:lnTo>
                  <a:lnTo>
                    <a:pt x="46482" y="201930"/>
                  </a:lnTo>
                  <a:lnTo>
                    <a:pt x="17656" y="194750"/>
                  </a:lnTo>
                  <a:lnTo>
                    <a:pt x="15240" y="19202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76443" y="2250947"/>
              <a:ext cx="970814" cy="262890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376362" y="2250947"/>
              <a:ext cx="970915" cy="262890"/>
            </a:xfrm>
            <a:custGeom>
              <a:avLst/>
              <a:gdLst/>
              <a:ahLst/>
              <a:cxnLst/>
              <a:rect l="l" t="t" r="r" b="b"/>
              <a:pathLst>
                <a:path w="970914" h="262889">
                  <a:moveTo>
                    <a:pt x="969073" y="211074"/>
                  </a:moveTo>
                  <a:lnTo>
                    <a:pt x="927163" y="205740"/>
                  </a:lnTo>
                  <a:lnTo>
                    <a:pt x="912590" y="200215"/>
                  </a:lnTo>
                  <a:lnTo>
                    <a:pt x="904982" y="197381"/>
                  </a:lnTo>
                  <a:lnTo>
                    <a:pt x="897445" y="195834"/>
                  </a:lnTo>
                  <a:lnTo>
                    <a:pt x="884170" y="194941"/>
                  </a:lnTo>
                  <a:lnTo>
                    <a:pt x="870680" y="194405"/>
                  </a:lnTo>
                  <a:lnTo>
                    <a:pt x="857047" y="194012"/>
                  </a:lnTo>
                  <a:lnTo>
                    <a:pt x="843343" y="193548"/>
                  </a:lnTo>
                  <a:lnTo>
                    <a:pt x="820483" y="189178"/>
                  </a:lnTo>
                  <a:lnTo>
                    <a:pt x="797623" y="183737"/>
                  </a:lnTo>
                  <a:lnTo>
                    <a:pt x="774763" y="178438"/>
                  </a:lnTo>
                  <a:lnTo>
                    <a:pt x="751903" y="174498"/>
                  </a:lnTo>
                  <a:lnTo>
                    <a:pt x="734722" y="175605"/>
                  </a:lnTo>
                  <a:lnTo>
                    <a:pt x="719042" y="177069"/>
                  </a:lnTo>
                  <a:lnTo>
                    <a:pt x="703790" y="179534"/>
                  </a:lnTo>
                  <a:lnTo>
                    <a:pt x="687895" y="183642"/>
                  </a:lnTo>
                  <a:lnTo>
                    <a:pt x="680275" y="186690"/>
                  </a:lnTo>
                  <a:lnTo>
                    <a:pt x="674179" y="191262"/>
                  </a:lnTo>
                  <a:lnTo>
                    <a:pt x="665797" y="193548"/>
                  </a:lnTo>
                  <a:lnTo>
                    <a:pt x="649878" y="205228"/>
                  </a:lnTo>
                  <a:lnTo>
                    <a:pt x="625316" y="213264"/>
                  </a:lnTo>
                  <a:lnTo>
                    <a:pt x="599467" y="218301"/>
                  </a:lnTo>
                  <a:lnTo>
                    <a:pt x="579691" y="220980"/>
                  </a:lnTo>
                  <a:lnTo>
                    <a:pt x="565523" y="220503"/>
                  </a:lnTo>
                  <a:lnTo>
                    <a:pt x="523303" y="217932"/>
                  </a:lnTo>
                  <a:lnTo>
                    <a:pt x="490537" y="208026"/>
                  </a:lnTo>
                  <a:lnTo>
                    <a:pt x="474428" y="203227"/>
                  </a:lnTo>
                  <a:lnTo>
                    <a:pt x="458247" y="198786"/>
                  </a:lnTo>
                  <a:lnTo>
                    <a:pt x="442210" y="194202"/>
                  </a:lnTo>
                  <a:lnTo>
                    <a:pt x="426529" y="188976"/>
                  </a:lnTo>
                  <a:lnTo>
                    <a:pt x="382714" y="191952"/>
                  </a:lnTo>
                  <a:lnTo>
                    <a:pt x="342328" y="195643"/>
                  </a:lnTo>
                  <a:lnTo>
                    <a:pt x="301371" y="199048"/>
                  </a:lnTo>
                  <a:lnTo>
                    <a:pt x="255841" y="201168"/>
                  </a:lnTo>
                  <a:lnTo>
                    <a:pt x="243613" y="205644"/>
                  </a:lnTo>
                  <a:lnTo>
                    <a:pt x="231743" y="208978"/>
                  </a:lnTo>
                  <a:lnTo>
                    <a:pt x="219729" y="211455"/>
                  </a:lnTo>
                  <a:lnTo>
                    <a:pt x="207073" y="213360"/>
                  </a:lnTo>
                  <a:lnTo>
                    <a:pt x="196203" y="215943"/>
                  </a:lnTo>
                  <a:lnTo>
                    <a:pt x="185261" y="218027"/>
                  </a:lnTo>
                  <a:lnTo>
                    <a:pt x="174176" y="219682"/>
                  </a:lnTo>
                  <a:lnTo>
                    <a:pt x="162877" y="220980"/>
                  </a:lnTo>
                  <a:lnTo>
                    <a:pt x="151995" y="226754"/>
                  </a:lnTo>
                  <a:lnTo>
                    <a:pt x="140970" y="231743"/>
                  </a:lnTo>
                  <a:lnTo>
                    <a:pt x="129659" y="236303"/>
                  </a:lnTo>
                  <a:lnTo>
                    <a:pt x="117919" y="240792"/>
                  </a:lnTo>
                  <a:lnTo>
                    <a:pt x="108370" y="249174"/>
                  </a:lnTo>
                  <a:lnTo>
                    <a:pt x="95821" y="254698"/>
                  </a:lnTo>
                  <a:lnTo>
                    <a:pt x="82129" y="258794"/>
                  </a:lnTo>
                  <a:lnTo>
                    <a:pt x="69151" y="262890"/>
                  </a:lnTo>
                  <a:lnTo>
                    <a:pt x="22109" y="252710"/>
                  </a:lnTo>
                  <a:lnTo>
                    <a:pt x="0" y="200596"/>
                  </a:lnTo>
                  <a:lnTo>
                    <a:pt x="1905" y="147256"/>
                  </a:lnTo>
                  <a:lnTo>
                    <a:pt x="7524" y="92487"/>
                  </a:lnTo>
                  <a:lnTo>
                    <a:pt x="12001" y="41148"/>
                  </a:lnTo>
                  <a:lnTo>
                    <a:pt x="27574" y="42064"/>
                  </a:lnTo>
                  <a:lnTo>
                    <a:pt x="42291" y="42767"/>
                  </a:lnTo>
                  <a:lnTo>
                    <a:pt x="56149" y="45327"/>
                  </a:lnTo>
                  <a:lnTo>
                    <a:pt x="69151" y="51816"/>
                  </a:lnTo>
                  <a:lnTo>
                    <a:pt x="74283" y="59400"/>
                  </a:lnTo>
                  <a:lnTo>
                    <a:pt x="79914" y="64484"/>
                  </a:lnTo>
                  <a:lnTo>
                    <a:pt x="86832" y="67996"/>
                  </a:lnTo>
                  <a:lnTo>
                    <a:pt x="95821" y="70866"/>
                  </a:lnTo>
                  <a:lnTo>
                    <a:pt x="107239" y="70508"/>
                  </a:lnTo>
                  <a:lnTo>
                    <a:pt x="118586" y="70294"/>
                  </a:lnTo>
                  <a:lnTo>
                    <a:pt x="129790" y="69794"/>
                  </a:lnTo>
                  <a:lnTo>
                    <a:pt x="140779" y="68580"/>
                  </a:lnTo>
                  <a:lnTo>
                    <a:pt x="146113" y="67818"/>
                  </a:lnTo>
                  <a:lnTo>
                    <a:pt x="149923" y="62484"/>
                  </a:lnTo>
                  <a:lnTo>
                    <a:pt x="155257" y="60960"/>
                  </a:lnTo>
                  <a:lnTo>
                    <a:pt x="159829" y="59436"/>
                  </a:lnTo>
                  <a:lnTo>
                    <a:pt x="169735" y="56388"/>
                  </a:lnTo>
                  <a:lnTo>
                    <a:pt x="186856" y="46243"/>
                  </a:lnTo>
                  <a:lnTo>
                    <a:pt x="205549" y="37528"/>
                  </a:lnTo>
                  <a:lnTo>
                    <a:pt x="224813" y="30241"/>
                  </a:lnTo>
                  <a:lnTo>
                    <a:pt x="243649" y="24384"/>
                  </a:lnTo>
                  <a:lnTo>
                    <a:pt x="264925" y="25812"/>
                  </a:lnTo>
                  <a:lnTo>
                    <a:pt x="284130" y="27241"/>
                  </a:lnTo>
                  <a:lnTo>
                    <a:pt x="302906" y="27813"/>
                  </a:lnTo>
                  <a:lnTo>
                    <a:pt x="322897" y="26670"/>
                  </a:lnTo>
                  <a:lnTo>
                    <a:pt x="332029" y="30599"/>
                  </a:lnTo>
                  <a:lnTo>
                    <a:pt x="336518" y="35242"/>
                  </a:lnTo>
                  <a:lnTo>
                    <a:pt x="339721" y="41886"/>
                  </a:lnTo>
                  <a:lnTo>
                    <a:pt x="344995" y="51816"/>
                  </a:lnTo>
                  <a:lnTo>
                    <a:pt x="351282" y="58221"/>
                  </a:lnTo>
                  <a:lnTo>
                    <a:pt x="359854" y="63055"/>
                  </a:lnTo>
                  <a:lnTo>
                    <a:pt x="368998" y="67032"/>
                  </a:lnTo>
                  <a:lnTo>
                    <a:pt x="376999" y="70866"/>
                  </a:lnTo>
                  <a:lnTo>
                    <a:pt x="406467" y="68615"/>
                  </a:lnTo>
                  <a:lnTo>
                    <a:pt x="435006" y="66579"/>
                  </a:lnTo>
                  <a:lnTo>
                    <a:pt x="463688" y="64972"/>
                  </a:lnTo>
                  <a:lnTo>
                    <a:pt x="493585" y="64008"/>
                  </a:lnTo>
                  <a:lnTo>
                    <a:pt x="495871" y="61722"/>
                  </a:lnTo>
                  <a:lnTo>
                    <a:pt x="498157" y="59436"/>
                  </a:lnTo>
                  <a:lnTo>
                    <a:pt x="500443" y="58674"/>
                  </a:lnTo>
                  <a:lnTo>
                    <a:pt x="506539" y="55626"/>
                  </a:lnTo>
                  <a:lnTo>
                    <a:pt x="512635" y="54864"/>
                  </a:lnTo>
                  <a:lnTo>
                    <a:pt x="517969" y="51816"/>
                  </a:lnTo>
                  <a:lnTo>
                    <a:pt x="527542" y="44386"/>
                  </a:lnTo>
                  <a:lnTo>
                    <a:pt x="536257" y="36385"/>
                  </a:lnTo>
                  <a:lnTo>
                    <a:pt x="544972" y="28670"/>
                  </a:lnTo>
                  <a:lnTo>
                    <a:pt x="554545" y="22098"/>
                  </a:lnTo>
                  <a:lnTo>
                    <a:pt x="563665" y="17537"/>
                  </a:lnTo>
                  <a:lnTo>
                    <a:pt x="572643" y="13620"/>
                  </a:lnTo>
                  <a:lnTo>
                    <a:pt x="581334" y="9560"/>
                  </a:lnTo>
                  <a:lnTo>
                    <a:pt x="589597" y="4572"/>
                  </a:lnTo>
                  <a:lnTo>
                    <a:pt x="605920" y="5905"/>
                  </a:lnTo>
                  <a:lnTo>
                    <a:pt x="621887" y="7810"/>
                  </a:lnTo>
                  <a:lnTo>
                    <a:pt x="637710" y="10572"/>
                  </a:lnTo>
                  <a:lnTo>
                    <a:pt x="653605" y="14478"/>
                  </a:lnTo>
                  <a:lnTo>
                    <a:pt x="675334" y="12430"/>
                  </a:lnTo>
                  <a:lnTo>
                    <a:pt x="692562" y="9525"/>
                  </a:lnTo>
                  <a:lnTo>
                    <a:pt x="708790" y="5476"/>
                  </a:lnTo>
                  <a:lnTo>
                    <a:pt x="727519" y="0"/>
                  </a:lnTo>
                  <a:lnTo>
                    <a:pt x="734949" y="142"/>
                  </a:lnTo>
                  <a:lnTo>
                    <a:pt x="779049" y="10763"/>
                  </a:lnTo>
                  <a:lnTo>
                    <a:pt x="789491" y="16752"/>
                  </a:lnTo>
                  <a:lnTo>
                    <a:pt x="799147" y="22098"/>
                  </a:lnTo>
                  <a:lnTo>
                    <a:pt x="818602" y="31777"/>
                  </a:lnTo>
                  <a:lnTo>
                    <a:pt x="819340" y="31527"/>
                  </a:lnTo>
                  <a:lnTo>
                    <a:pt x="816078" y="28848"/>
                  </a:lnTo>
                  <a:lnTo>
                    <a:pt x="823531" y="31242"/>
                  </a:lnTo>
                  <a:lnTo>
                    <a:pt x="836199" y="37421"/>
                  </a:lnTo>
                  <a:lnTo>
                    <a:pt x="848296" y="44100"/>
                  </a:lnTo>
                  <a:lnTo>
                    <a:pt x="860393" y="50637"/>
                  </a:lnTo>
                  <a:lnTo>
                    <a:pt x="873061" y="56388"/>
                  </a:lnTo>
                  <a:lnTo>
                    <a:pt x="895159" y="54268"/>
                  </a:lnTo>
                  <a:lnTo>
                    <a:pt x="915543" y="51435"/>
                  </a:lnTo>
                  <a:lnTo>
                    <a:pt x="935640" y="48029"/>
                  </a:lnTo>
                  <a:lnTo>
                    <a:pt x="956881" y="44196"/>
                  </a:lnTo>
                  <a:lnTo>
                    <a:pt x="960691" y="44958"/>
                  </a:lnTo>
                  <a:lnTo>
                    <a:pt x="969073" y="42672"/>
                  </a:lnTo>
                  <a:lnTo>
                    <a:pt x="969073" y="46482"/>
                  </a:lnTo>
                  <a:lnTo>
                    <a:pt x="970895" y="91273"/>
                  </a:lnTo>
                  <a:lnTo>
                    <a:pt x="969359" y="130492"/>
                  </a:lnTo>
                  <a:lnTo>
                    <a:pt x="967680" y="168854"/>
                  </a:lnTo>
                  <a:lnTo>
                    <a:pt x="969073" y="21107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83030" y="2075687"/>
              <a:ext cx="967966" cy="259842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383029" y="2075687"/>
              <a:ext cx="968375" cy="260350"/>
            </a:xfrm>
            <a:custGeom>
              <a:avLst/>
              <a:gdLst/>
              <a:ahLst/>
              <a:cxnLst/>
              <a:rect l="l" t="t" r="r" b="b"/>
              <a:pathLst>
                <a:path w="968375" h="260350">
                  <a:moveTo>
                    <a:pt x="966978" y="73914"/>
                  </a:moveTo>
                  <a:lnTo>
                    <a:pt x="967763" y="92487"/>
                  </a:lnTo>
                  <a:lnTo>
                    <a:pt x="967549" y="109918"/>
                  </a:lnTo>
                  <a:lnTo>
                    <a:pt x="965906" y="127063"/>
                  </a:lnTo>
                  <a:lnTo>
                    <a:pt x="962406" y="144780"/>
                  </a:lnTo>
                  <a:lnTo>
                    <a:pt x="961941" y="164341"/>
                  </a:lnTo>
                  <a:lnTo>
                    <a:pt x="963263" y="184689"/>
                  </a:lnTo>
                  <a:lnTo>
                    <a:pt x="963584" y="204894"/>
                  </a:lnTo>
                  <a:lnTo>
                    <a:pt x="960120" y="224028"/>
                  </a:lnTo>
                  <a:lnTo>
                    <a:pt x="955155" y="227528"/>
                  </a:lnTo>
                  <a:lnTo>
                    <a:pt x="946118" y="230886"/>
                  </a:lnTo>
                  <a:lnTo>
                    <a:pt x="936652" y="233672"/>
                  </a:lnTo>
                  <a:lnTo>
                    <a:pt x="930402" y="235458"/>
                  </a:lnTo>
                  <a:lnTo>
                    <a:pt x="924044" y="242316"/>
                  </a:lnTo>
                  <a:lnTo>
                    <a:pt x="917257" y="245745"/>
                  </a:lnTo>
                  <a:lnTo>
                    <a:pt x="909613" y="247459"/>
                  </a:lnTo>
                  <a:lnTo>
                    <a:pt x="900684" y="249174"/>
                  </a:lnTo>
                  <a:lnTo>
                    <a:pt x="889420" y="247650"/>
                  </a:lnTo>
                  <a:lnTo>
                    <a:pt x="879157" y="246126"/>
                  </a:lnTo>
                  <a:lnTo>
                    <a:pt x="869180" y="244030"/>
                  </a:lnTo>
                  <a:lnTo>
                    <a:pt x="858774" y="240792"/>
                  </a:lnTo>
                  <a:lnTo>
                    <a:pt x="851154" y="238506"/>
                  </a:lnTo>
                  <a:lnTo>
                    <a:pt x="836676" y="233172"/>
                  </a:lnTo>
                  <a:lnTo>
                    <a:pt x="827162" y="226385"/>
                  </a:lnTo>
                  <a:lnTo>
                    <a:pt x="817149" y="220027"/>
                  </a:lnTo>
                  <a:lnTo>
                    <a:pt x="806993" y="214526"/>
                  </a:lnTo>
                  <a:lnTo>
                    <a:pt x="797052" y="210312"/>
                  </a:lnTo>
                  <a:lnTo>
                    <a:pt x="780930" y="201108"/>
                  </a:lnTo>
                  <a:lnTo>
                    <a:pt x="762381" y="193833"/>
                  </a:lnTo>
                  <a:lnTo>
                    <a:pt x="743259" y="188130"/>
                  </a:lnTo>
                  <a:lnTo>
                    <a:pt x="725424" y="183642"/>
                  </a:lnTo>
                  <a:lnTo>
                    <a:pt x="712434" y="186201"/>
                  </a:lnTo>
                  <a:lnTo>
                    <a:pt x="700373" y="189261"/>
                  </a:lnTo>
                  <a:lnTo>
                    <a:pt x="688455" y="192750"/>
                  </a:lnTo>
                  <a:lnTo>
                    <a:pt x="675894" y="196596"/>
                  </a:lnTo>
                  <a:lnTo>
                    <a:pt x="661975" y="193667"/>
                  </a:lnTo>
                  <a:lnTo>
                    <a:pt x="648557" y="189738"/>
                  </a:lnTo>
                  <a:lnTo>
                    <a:pt x="635281" y="185237"/>
                  </a:lnTo>
                  <a:lnTo>
                    <a:pt x="621792" y="180594"/>
                  </a:lnTo>
                  <a:lnTo>
                    <a:pt x="612064" y="181070"/>
                  </a:lnTo>
                  <a:lnTo>
                    <a:pt x="602265" y="181546"/>
                  </a:lnTo>
                  <a:lnTo>
                    <a:pt x="592324" y="182308"/>
                  </a:lnTo>
                  <a:lnTo>
                    <a:pt x="582168" y="183642"/>
                  </a:lnTo>
                  <a:lnTo>
                    <a:pt x="573024" y="184404"/>
                  </a:lnTo>
                  <a:lnTo>
                    <a:pt x="571500" y="193548"/>
                  </a:lnTo>
                  <a:lnTo>
                    <a:pt x="562356" y="196596"/>
                  </a:lnTo>
                  <a:lnTo>
                    <a:pt x="549973" y="205108"/>
                  </a:lnTo>
                  <a:lnTo>
                    <a:pt x="537019" y="212693"/>
                  </a:lnTo>
                  <a:lnTo>
                    <a:pt x="523779" y="219848"/>
                  </a:lnTo>
                  <a:lnTo>
                    <a:pt x="510540" y="227076"/>
                  </a:lnTo>
                  <a:lnTo>
                    <a:pt x="501396" y="233207"/>
                  </a:lnTo>
                  <a:lnTo>
                    <a:pt x="492823" y="239553"/>
                  </a:lnTo>
                  <a:lnTo>
                    <a:pt x="483965" y="245185"/>
                  </a:lnTo>
                  <a:lnTo>
                    <a:pt x="473964" y="249174"/>
                  </a:lnTo>
                  <a:lnTo>
                    <a:pt x="454985" y="252876"/>
                  </a:lnTo>
                  <a:lnTo>
                    <a:pt x="435864" y="255365"/>
                  </a:lnTo>
                  <a:lnTo>
                    <a:pt x="416742" y="257425"/>
                  </a:lnTo>
                  <a:lnTo>
                    <a:pt x="397764" y="259842"/>
                  </a:lnTo>
                  <a:lnTo>
                    <a:pt x="349329" y="252019"/>
                  </a:lnTo>
                  <a:lnTo>
                    <a:pt x="318254" y="235541"/>
                  </a:lnTo>
                  <a:lnTo>
                    <a:pt x="304800" y="227171"/>
                  </a:lnTo>
                  <a:lnTo>
                    <a:pt x="290774" y="220087"/>
                  </a:lnTo>
                  <a:lnTo>
                    <a:pt x="274320" y="213360"/>
                  </a:lnTo>
                  <a:lnTo>
                    <a:pt x="262223" y="215312"/>
                  </a:lnTo>
                  <a:lnTo>
                    <a:pt x="250698" y="217551"/>
                  </a:lnTo>
                  <a:lnTo>
                    <a:pt x="239172" y="219789"/>
                  </a:lnTo>
                  <a:lnTo>
                    <a:pt x="227076" y="221742"/>
                  </a:lnTo>
                  <a:lnTo>
                    <a:pt x="218503" y="224325"/>
                  </a:lnTo>
                  <a:lnTo>
                    <a:pt x="209931" y="226409"/>
                  </a:lnTo>
                  <a:lnTo>
                    <a:pt x="201358" y="228064"/>
                  </a:lnTo>
                  <a:lnTo>
                    <a:pt x="192786" y="229362"/>
                  </a:lnTo>
                  <a:lnTo>
                    <a:pt x="173795" y="237291"/>
                  </a:lnTo>
                  <a:lnTo>
                    <a:pt x="154590" y="244792"/>
                  </a:lnTo>
                  <a:lnTo>
                    <a:pt x="135243" y="251436"/>
                  </a:lnTo>
                  <a:lnTo>
                    <a:pt x="115824" y="256794"/>
                  </a:lnTo>
                  <a:lnTo>
                    <a:pt x="84808" y="255424"/>
                  </a:lnTo>
                  <a:lnTo>
                    <a:pt x="37338" y="237744"/>
                  </a:lnTo>
                  <a:lnTo>
                    <a:pt x="20514" y="227242"/>
                  </a:lnTo>
                  <a:lnTo>
                    <a:pt x="15240" y="224028"/>
                  </a:lnTo>
                  <a:lnTo>
                    <a:pt x="9906" y="221742"/>
                  </a:lnTo>
                  <a:lnTo>
                    <a:pt x="0" y="219456"/>
                  </a:lnTo>
                  <a:lnTo>
                    <a:pt x="464" y="177295"/>
                  </a:lnTo>
                  <a:lnTo>
                    <a:pt x="857" y="135350"/>
                  </a:lnTo>
                  <a:lnTo>
                    <a:pt x="1393" y="93547"/>
                  </a:lnTo>
                  <a:lnTo>
                    <a:pt x="2286" y="51816"/>
                  </a:lnTo>
                  <a:lnTo>
                    <a:pt x="8012" y="30813"/>
                  </a:lnTo>
                  <a:lnTo>
                    <a:pt x="21812" y="23812"/>
                  </a:lnTo>
                  <a:lnTo>
                    <a:pt x="42040" y="23955"/>
                  </a:lnTo>
                  <a:lnTo>
                    <a:pt x="67056" y="24384"/>
                  </a:lnTo>
                  <a:lnTo>
                    <a:pt x="76200" y="21288"/>
                  </a:lnTo>
                  <a:lnTo>
                    <a:pt x="85344" y="17907"/>
                  </a:lnTo>
                  <a:lnTo>
                    <a:pt x="94488" y="14525"/>
                  </a:lnTo>
                  <a:lnTo>
                    <a:pt x="103632" y="11430"/>
                  </a:lnTo>
                  <a:lnTo>
                    <a:pt x="124086" y="12644"/>
                  </a:lnTo>
                  <a:lnTo>
                    <a:pt x="144399" y="12573"/>
                  </a:lnTo>
                  <a:lnTo>
                    <a:pt x="164711" y="12501"/>
                  </a:lnTo>
                  <a:lnTo>
                    <a:pt x="185166" y="13716"/>
                  </a:lnTo>
                  <a:lnTo>
                    <a:pt x="191904" y="16311"/>
                  </a:lnTo>
                  <a:lnTo>
                    <a:pt x="198501" y="18478"/>
                  </a:lnTo>
                  <a:lnTo>
                    <a:pt x="205097" y="20359"/>
                  </a:lnTo>
                  <a:lnTo>
                    <a:pt x="211836" y="22098"/>
                  </a:lnTo>
                  <a:lnTo>
                    <a:pt x="238065" y="28122"/>
                  </a:lnTo>
                  <a:lnTo>
                    <a:pt x="274224" y="26289"/>
                  </a:lnTo>
                  <a:lnTo>
                    <a:pt x="311384" y="21026"/>
                  </a:lnTo>
                  <a:lnTo>
                    <a:pt x="340614" y="16764"/>
                  </a:lnTo>
                  <a:lnTo>
                    <a:pt x="351817" y="10179"/>
                  </a:lnTo>
                  <a:lnTo>
                    <a:pt x="360521" y="7524"/>
                  </a:lnTo>
                  <a:lnTo>
                    <a:pt x="372225" y="8727"/>
                  </a:lnTo>
                  <a:lnTo>
                    <a:pt x="392430" y="13716"/>
                  </a:lnTo>
                  <a:lnTo>
                    <a:pt x="397764" y="14478"/>
                  </a:lnTo>
                  <a:lnTo>
                    <a:pt x="399288" y="22860"/>
                  </a:lnTo>
                  <a:lnTo>
                    <a:pt x="404622" y="24384"/>
                  </a:lnTo>
                  <a:lnTo>
                    <a:pt x="415051" y="22038"/>
                  </a:lnTo>
                  <a:lnTo>
                    <a:pt x="423481" y="18764"/>
                  </a:lnTo>
                  <a:lnTo>
                    <a:pt x="431625" y="15061"/>
                  </a:lnTo>
                  <a:lnTo>
                    <a:pt x="441198" y="11430"/>
                  </a:lnTo>
                  <a:lnTo>
                    <a:pt x="450211" y="16716"/>
                  </a:lnTo>
                  <a:lnTo>
                    <a:pt x="457295" y="18288"/>
                  </a:lnTo>
                  <a:lnTo>
                    <a:pt x="465093" y="17002"/>
                  </a:lnTo>
                  <a:lnTo>
                    <a:pt x="476250" y="13716"/>
                  </a:lnTo>
                  <a:lnTo>
                    <a:pt x="483346" y="10048"/>
                  </a:lnTo>
                  <a:lnTo>
                    <a:pt x="487299" y="11811"/>
                  </a:lnTo>
                  <a:lnTo>
                    <a:pt x="526851" y="23872"/>
                  </a:lnTo>
                  <a:lnTo>
                    <a:pt x="530352" y="24384"/>
                  </a:lnTo>
                  <a:lnTo>
                    <a:pt x="547532" y="21193"/>
                  </a:lnTo>
                  <a:lnTo>
                    <a:pt x="563213" y="16573"/>
                  </a:lnTo>
                  <a:lnTo>
                    <a:pt x="578465" y="11096"/>
                  </a:lnTo>
                  <a:lnTo>
                    <a:pt x="594360" y="5334"/>
                  </a:lnTo>
                  <a:lnTo>
                    <a:pt x="598170" y="6096"/>
                  </a:lnTo>
                  <a:lnTo>
                    <a:pt x="608838" y="8382"/>
                  </a:lnTo>
                  <a:lnTo>
                    <a:pt x="611886" y="11430"/>
                  </a:lnTo>
                  <a:lnTo>
                    <a:pt x="619506" y="17526"/>
                  </a:lnTo>
                  <a:lnTo>
                    <a:pt x="617220" y="21336"/>
                  </a:lnTo>
                  <a:lnTo>
                    <a:pt x="626364" y="22098"/>
                  </a:lnTo>
                  <a:lnTo>
                    <a:pt x="633793" y="23098"/>
                  </a:lnTo>
                  <a:lnTo>
                    <a:pt x="641223" y="23812"/>
                  </a:lnTo>
                  <a:lnTo>
                    <a:pt x="648652" y="24241"/>
                  </a:lnTo>
                  <a:lnTo>
                    <a:pt x="656082" y="24384"/>
                  </a:lnTo>
                  <a:lnTo>
                    <a:pt x="673012" y="22312"/>
                  </a:lnTo>
                  <a:lnTo>
                    <a:pt x="685228" y="20955"/>
                  </a:lnTo>
                  <a:lnTo>
                    <a:pt x="698301" y="20740"/>
                  </a:lnTo>
                  <a:lnTo>
                    <a:pt x="717804" y="22098"/>
                  </a:lnTo>
                  <a:lnTo>
                    <a:pt x="725424" y="21336"/>
                  </a:lnTo>
                  <a:lnTo>
                    <a:pt x="733044" y="21336"/>
                  </a:lnTo>
                  <a:lnTo>
                    <a:pt x="740664" y="19050"/>
                  </a:lnTo>
                  <a:lnTo>
                    <a:pt x="742950" y="18288"/>
                  </a:lnTo>
                  <a:lnTo>
                    <a:pt x="744474" y="12954"/>
                  </a:lnTo>
                  <a:lnTo>
                    <a:pt x="747522" y="13716"/>
                  </a:lnTo>
                  <a:lnTo>
                    <a:pt x="752010" y="16263"/>
                  </a:lnTo>
                  <a:lnTo>
                    <a:pt x="759428" y="21526"/>
                  </a:lnTo>
                  <a:lnTo>
                    <a:pt x="767560" y="27646"/>
                  </a:lnTo>
                  <a:lnTo>
                    <a:pt x="774192" y="32766"/>
                  </a:lnTo>
                  <a:lnTo>
                    <a:pt x="793611" y="31396"/>
                  </a:lnTo>
                  <a:lnTo>
                    <a:pt x="832163" y="30087"/>
                  </a:lnTo>
                  <a:lnTo>
                    <a:pt x="867441" y="12858"/>
                  </a:lnTo>
                  <a:lnTo>
                    <a:pt x="875478" y="5679"/>
                  </a:lnTo>
                  <a:lnTo>
                    <a:pt x="885444" y="0"/>
                  </a:lnTo>
                  <a:lnTo>
                    <a:pt x="898540" y="3476"/>
                  </a:lnTo>
                  <a:lnTo>
                    <a:pt x="910209" y="8382"/>
                  </a:lnTo>
                  <a:lnTo>
                    <a:pt x="921877" y="13287"/>
                  </a:lnTo>
                  <a:lnTo>
                    <a:pt x="934974" y="16764"/>
                  </a:lnTo>
                  <a:lnTo>
                    <a:pt x="939034" y="23741"/>
                  </a:lnTo>
                  <a:lnTo>
                    <a:pt x="942879" y="29146"/>
                  </a:lnTo>
                  <a:lnTo>
                    <a:pt x="947725" y="33694"/>
                  </a:lnTo>
                  <a:lnTo>
                    <a:pt x="954786" y="38100"/>
                  </a:lnTo>
                  <a:lnTo>
                    <a:pt x="961084" y="48089"/>
                  </a:lnTo>
                  <a:lnTo>
                    <a:pt x="965739" y="55721"/>
                  </a:lnTo>
                  <a:lnTo>
                    <a:pt x="967966" y="63496"/>
                  </a:lnTo>
                  <a:lnTo>
                    <a:pt x="966978" y="739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82017" y="1928621"/>
              <a:ext cx="965132" cy="262890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382017" y="1928621"/>
              <a:ext cx="965200" cy="262890"/>
            </a:xfrm>
            <a:custGeom>
              <a:avLst/>
              <a:gdLst/>
              <a:ahLst/>
              <a:cxnLst/>
              <a:rect l="l" t="t" r="r" b="b"/>
              <a:pathLst>
                <a:path w="965200" h="262889">
                  <a:moveTo>
                    <a:pt x="963418" y="211836"/>
                  </a:moveTo>
                  <a:lnTo>
                    <a:pt x="949797" y="210573"/>
                  </a:lnTo>
                  <a:lnTo>
                    <a:pt x="940177" y="209740"/>
                  </a:lnTo>
                  <a:lnTo>
                    <a:pt x="931699" y="208621"/>
                  </a:lnTo>
                  <a:lnTo>
                    <a:pt x="921508" y="206502"/>
                  </a:lnTo>
                  <a:lnTo>
                    <a:pt x="914400" y="204096"/>
                  </a:lnTo>
                  <a:lnTo>
                    <a:pt x="906934" y="200977"/>
                  </a:lnTo>
                  <a:lnTo>
                    <a:pt x="899326" y="198143"/>
                  </a:lnTo>
                  <a:lnTo>
                    <a:pt x="891790" y="196596"/>
                  </a:lnTo>
                  <a:lnTo>
                    <a:pt x="878526" y="195703"/>
                  </a:lnTo>
                  <a:lnTo>
                    <a:pt x="865120" y="195167"/>
                  </a:lnTo>
                  <a:lnTo>
                    <a:pt x="851713" y="194774"/>
                  </a:lnTo>
                  <a:lnTo>
                    <a:pt x="838450" y="194310"/>
                  </a:lnTo>
                  <a:lnTo>
                    <a:pt x="815590" y="189821"/>
                  </a:lnTo>
                  <a:lnTo>
                    <a:pt x="792730" y="184118"/>
                  </a:lnTo>
                  <a:lnTo>
                    <a:pt x="769870" y="178558"/>
                  </a:lnTo>
                  <a:lnTo>
                    <a:pt x="747010" y="174498"/>
                  </a:lnTo>
                  <a:lnTo>
                    <a:pt x="729936" y="175938"/>
                  </a:lnTo>
                  <a:lnTo>
                    <a:pt x="714434" y="177450"/>
                  </a:lnTo>
                  <a:lnTo>
                    <a:pt x="699218" y="179962"/>
                  </a:lnTo>
                  <a:lnTo>
                    <a:pt x="683002" y="184404"/>
                  </a:lnTo>
                  <a:lnTo>
                    <a:pt x="675382" y="186690"/>
                  </a:lnTo>
                  <a:lnTo>
                    <a:pt x="669286" y="192024"/>
                  </a:lnTo>
                  <a:lnTo>
                    <a:pt x="661666" y="194310"/>
                  </a:lnTo>
                  <a:lnTo>
                    <a:pt x="645854" y="205668"/>
                  </a:lnTo>
                  <a:lnTo>
                    <a:pt x="621470" y="213741"/>
                  </a:lnTo>
                  <a:lnTo>
                    <a:pt x="595657" y="218955"/>
                  </a:lnTo>
                  <a:lnTo>
                    <a:pt x="575560" y="221742"/>
                  </a:lnTo>
                  <a:lnTo>
                    <a:pt x="561403" y="220837"/>
                  </a:lnTo>
                  <a:lnTo>
                    <a:pt x="547461" y="220218"/>
                  </a:lnTo>
                  <a:lnTo>
                    <a:pt x="503265" y="214598"/>
                  </a:lnTo>
                  <a:lnTo>
                    <a:pt x="495180" y="211514"/>
                  </a:lnTo>
                  <a:lnTo>
                    <a:pt x="487168" y="208788"/>
                  </a:lnTo>
                  <a:lnTo>
                    <a:pt x="471499" y="203656"/>
                  </a:lnTo>
                  <a:lnTo>
                    <a:pt x="455545" y="199167"/>
                  </a:lnTo>
                  <a:lnTo>
                    <a:pt x="439590" y="194536"/>
                  </a:lnTo>
                  <a:lnTo>
                    <a:pt x="423922" y="188976"/>
                  </a:lnTo>
                  <a:lnTo>
                    <a:pt x="380226" y="192274"/>
                  </a:lnTo>
                  <a:lnTo>
                    <a:pt x="340102" y="195929"/>
                  </a:lnTo>
                  <a:lnTo>
                    <a:pt x="299406" y="199155"/>
                  </a:lnTo>
                  <a:lnTo>
                    <a:pt x="253996" y="201168"/>
                  </a:lnTo>
                  <a:lnTo>
                    <a:pt x="242196" y="205751"/>
                  </a:lnTo>
                  <a:lnTo>
                    <a:pt x="230469" y="209264"/>
                  </a:lnTo>
                  <a:lnTo>
                    <a:pt x="218313" y="211776"/>
                  </a:lnTo>
                  <a:lnTo>
                    <a:pt x="205228" y="213360"/>
                  </a:lnTo>
                  <a:lnTo>
                    <a:pt x="194476" y="216277"/>
                  </a:lnTo>
                  <a:lnTo>
                    <a:pt x="183796" y="218408"/>
                  </a:lnTo>
                  <a:lnTo>
                    <a:pt x="172974" y="220110"/>
                  </a:lnTo>
                  <a:lnTo>
                    <a:pt x="161794" y="221742"/>
                  </a:lnTo>
                  <a:lnTo>
                    <a:pt x="150923" y="227397"/>
                  </a:lnTo>
                  <a:lnTo>
                    <a:pt x="139981" y="232124"/>
                  </a:lnTo>
                  <a:lnTo>
                    <a:pt x="128897" y="236422"/>
                  </a:lnTo>
                  <a:lnTo>
                    <a:pt x="117598" y="240792"/>
                  </a:lnTo>
                  <a:lnTo>
                    <a:pt x="107715" y="249174"/>
                  </a:lnTo>
                  <a:lnTo>
                    <a:pt x="95119" y="254698"/>
                  </a:lnTo>
                  <a:lnTo>
                    <a:pt x="81379" y="258794"/>
                  </a:lnTo>
                  <a:lnTo>
                    <a:pt x="68068" y="262890"/>
                  </a:lnTo>
                  <a:lnTo>
                    <a:pt x="22098" y="253138"/>
                  </a:lnTo>
                  <a:lnTo>
                    <a:pt x="0" y="201251"/>
                  </a:lnTo>
                  <a:lnTo>
                    <a:pt x="1678" y="147732"/>
                  </a:lnTo>
                  <a:lnTo>
                    <a:pt x="7215" y="92928"/>
                  </a:lnTo>
                  <a:lnTo>
                    <a:pt x="11680" y="41910"/>
                  </a:lnTo>
                  <a:lnTo>
                    <a:pt x="55506" y="45660"/>
                  </a:lnTo>
                  <a:lnTo>
                    <a:pt x="73306" y="59840"/>
                  </a:lnTo>
                  <a:lnTo>
                    <a:pt x="79117" y="65151"/>
                  </a:lnTo>
                  <a:lnTo>
                    <a:pt x="86070" y="68746"/>
                  </a:lnTo>
                  <a:lnTo>
                    <a:pt x="94738" y="71628"/>
                  </a:lnTo>
                  <a:lnTo>
                    <a:pt x="106156" y="71270"/>
                  </a:lnTo>
                  <a:lnTo>
                    <a:pt x="117502" y="71056"/>
                  </a:lnTo>
                  <a:lnTo>
                    <a:pt x="128706" y="70556"/>
                  </a:lnTo>
                  <a:lnTo>
                    <a:pt x="139696" y="69342"/>
                  </a:lnTo>
                  <a:lnTo>
                    <a:pt x="145030" y="68580"/>
                  </a:lnTo>
                  <a:lnTo>
                    <a:pt x="148840" y="63246"/>
                  </a:lnTo>
                  <a:lnTo>
                    <a:pt x="154174" y="61722"/>
                  </a:lnTo>
                  <a:lnTo>
                    <a:pt x="158746" y="59436"/>
                  </a:lnTo>
                  <a:lnTo>
                    <a:pt x="168652" y="57150"/>
                  </a:lnTo>
                  <a:lnTo>
                    <a:pt x="185654" y="46993"/>
                  </a:lnTo>
                  <a:lnTo>
                    <a:pt x="204085" y="38195"/>
                  </a:lnTo>
                  <a:lnTo>
                    <a:pt x="223087" y="30682"/>
                  </a:lnTo>
                  <a:lnTo>
                    <a:pt x="241804" y="24384"/>
                  </a:lnTo>
                  <a:lnTo>
                    <a:pt x="263080" y="26253"/>
                  </a:lnTo>
                  <a:lnTo>
                    <a:pt x="282285" y="27908"/>
                  </a:lnTo>
                  <a:lnTo>
                    <a:pt x="301061" y="28563"/>
                  </a:lnTo>
                  <a:lnTo>
                    <a:pt x="321052" y="27432"/>
                  </a:lnTo>
                  <a:lnTo>
                    <a:pt x="330172" y="31349"/>
                  </a:lnTo>
                  <a:lnTo>
                    <a:pt x="334577" y="35909"/>
                  </a:lnTo>
                  <a:lnTo>
                    <a:pt x="337554" y="42326"/>
                  </a:lnTo>
                  <a:lnTo>
                    <a:pt x="342388" y="51816"/>
                  </a:lnTo>
                  <a:lnTo>
                    <a:pt x="348686" y="58233"/>
                  </a:lnTo>
                  <a:lnTo>
                    <a:pt x="357342" y="63150"/>
                  </a:lnTo>
                  <a:lnTo>
                    <a:pt x="366712" y="67353"/>
                  </a:lnTo>
                  <a:lnTo>
                    <a:pt x="375154" y="71628"/>
                  </a:lnTo>
                  <a:lnTo>
                    <a:pt x="404062" y="69365"/>
                  </a:lnTo>
                  <a:lnTo>
                    <a:pt x="432113" y="67246"/>
                  </a:lnTo>
                  <a:lnTo>
                    <a:pt x="460450" y="65412"/>
                  </a:lnTo>
                  <a:lnTo>
                    <a:pt x="490216" y="64008"/>
                  </a:lnTo>
                  <a:lnTo>
                    <a:pt x="492502" y="62484"/>
                  </a:lnTo>
                  <a:lnTo>
                    <a:pt x="494788" y="60198"/>
                  </a:lnTo>
                  <a:lnTo>
                    <a:pt x="497836" y="59436"/>
                  </a:lnTo>
                  <a:lnTo>
                    <a:pt x="503170" y="56388"/>
                  </a:lnTo>
                  <a:lnTo>
                    <a:pt x="510028" y="55626"/>
                  </a:lnTo>
                  <a:lnTo>
                    <a:pt x="514600" y="51816"/>
                  </a:lnTo>
                  <a:lnTo>
                    <a:pt x="524172" y="44493"/>
                  </a:lnTo>
                  <a:lnTo>
                    <a:pt x="559855" y="17871"/>
                  </a:lnTo>
                  <a:lnTo>
                    <a:pt x="568606" y="14001"/>
                  </a:lnTo>
                  <a:lnTo>
                    <a:pt x="577215" y="9989"/>
                  </a:lnTo>
                  <a:lnTo>
                    <a:pt x="585466" y="5334"/>
                  </a:lnTo>
                  <a:lnTo>
                    <a:pt x="601789" y="6667"/>
                  </a:lnTo>
                  <a:lnTo>
                    <a:pt x="617755" y="8572"/>
                  </a:lnTo>
                  <a:lnTo>
                    <a:pt x="633579" y="11334"/>
                  </a:lnTo>
                  <a:lnTo>
                    <a:pt x="649474" y="15240"/>
                  </a:lnTo>
                  <a:lnTo>
                    <a:pt x="671083" y="13180"/>
                  </a:lnTo>
                  <a:lnTo>
                    <a:pt x="688050" y="10191"/>
                  </a:lnTo>
                  <a:lnTo>
                    <a:pt x="704016" y="5917"/>
                  </a:lnTo>
                  <a:lnTo>
                    <a:pt x="722626" y="0"/>
                  </a:lnTo>
                  <a:lnTo>
                    <a:pt x="730055" y="571"/>
                  </a:lnTo>
                  <a:lnTo>
                    <a:pt x="737485" y="1143"/>
                  </a:lnTo>
                  <a:lnTo>
                    <a:pt x="744914" y="1714"/>
                  </a:lnTo>
                  <a:lnTo>
                    <a:pt x="752344" y="2286"/>
                  </a:lnTo>
                  <a:lnTo>
                    <a:pt x="763166" y="5488"/>
                  </a:lnTo>
                  <a:lnTo>
                    <a:pt x="773775" y="10763"/>
                  </a:lnTo>
                  <a:lnTo>
                    <a:pt x="783955" y="16752"/>
                  </a:lnTo>
                  <a:lnTo>
                    <a:pt x="793492" y="22098"/>
                  </a:lnTo>
                  <a:lnTo>
                    <a:pt x="813054" y="31896"/>
                  </a:lnTo>
                  <a:lnTo>
                    <a:pt x="813970" y="31908"/>
                  </a:lnTo>
                  <a:lnTo>
                    <a:pt x="810744" y="29491"/>
                  </a:lnTo>
                  <a:lnTo>
                    <a:pt x="817876" y="32004"/>
                  </a:lnTo>
                  <a:lnTo>
                    <a:pt x="830544" y="37861"/>
                  </a:lnTo>
                  <a:lnTo>
                    <a:pt x="842641" y="44577"/>
                  </a:lnTo>
                  <a:lnTo>
                    <a:pt x="854737" y="51292"/>
                  </a:lnTo>
                  <a:lnTo>
                    <a:pt x="867406" y="57150"/>
                  </a:lnTo>
                  <a:lnTo>
                    <a:pt x="889504" y="55030"/>
                  </a:lnTo>
                  <a:lnTo>
                    <a:pt x="909887" y="52197"/>
                  </a:lnTo>
                  <a:lnTo>
                    <a:pt x="929985" y="48791"/>
                  </a:lnTo>
                  <a:lnTo>
                    <a:pt x="951226" y="44958"/>
                  </a:lnTo>
                  <a:lnTo>
                    <a:pt x="955036" y="44958"/>
                  </a:lnTo>
                  <a:lnTo>
                    <a:pt x="962656" y="42672"/>
                  </a:lnTo>
                  <a:lnTo>
                    <a:pt x="963418" y="47244"/>
                  </a:lnTo>
                  <a:lnTo>
                    <a:pt x="965132" y="92035"/>
                  </a:lnTo>
                  <a:lnTo>
                    <a:pt x="963418" y="131254"/>
                  </a:lnTo>
                  <a:lnTo>
                    <a:pt x="961703" y="169616"/>
                  </a:lnTo>
                  <a:lnTo>
                    <a:pt x="963418" y="211836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83018" y="1761743"/>
              <a:ext cx="968513" cy="25984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383018" y="1761743"/>
              <a:ext cx="969010" cy="260350"/>
            </a:xfrm>
            <a:custGeom>
              <a:avLst/>
              <a:gdLst/>
              <a:ahLst/>
              <a:cxnLst/>
              <a:rect l="l" t="t" r="r" b="b"/>
              <a:pathLst>
                <a:path w="969010" h="260350">
                  <a:moveTo>
                    <a:pt x="773" y="185928"/>
                  </a:moveTo>
                  <a:lnTo>
                    <a:pt x="0" y="167354"/>
                  </a:lnTo>
                  <a:lnTo>
                    <a:pt x="297" y="149923"/>
                  </a:lnTo>
                  <a:lnTo>
                    <a:pt x="2166" y="132778"/>
                  </a:lnTo>
                  <a:lnTo>
                    <a:pt x="6107" y="115062"/>
                  </a:lnTo>
                  <a:lnTo>
                    <a:pt x="6250" y="95500"/>
                  </a:lnTo>
                  <a:lnTo>
                    <a:pt x="4964" y="75152"/>
                  </a:lnTo>
                  <a:lnTo>
                    <a:pt x="4822" y="54947"/>
                  </a:lnTo>
                  <a:lnTo>
                    <a:pt x="8393" y="35814"/>
                  </a:lnTo>
                  <a:lnTo>
                    <a:pt x="13037" y="32313"/>
                  </a:lnTo>
                  <a:lnTo>
                    <a:pt x="22109" y="28956"/>
                  </a:lnTo>
                  <a:lnTo>
                    <a:pt x="31753" y="26169"/>
                  </a:lnTo>
                  <a:lnTo>
                    <a:pt x="38111" y="24384"/>
                  </a:lnTo>
                  <a:lnTo>
                    <a:pt x="44136" y="17526"/>
                  </a:lnTo>
                  <a:lnTo>
                    <a:pt x="50875" y="14097"/>
                  </a:lnTo>
                  <a:lnTo>
                    <a:pt x="58471" y="12382"/>
                  </a:lnTo>
                  <a:lnTo>
                    <a:pt x="67067" y="10668"/>
                  </a:lnTo>
                  <a:lnTo>
                    <a:pt x="78652" y="12192"/>
                  </a:lnTo>
                  <a:lnTo>
                    <a:pt x="88880" y="13716"/>
                  </a:lnTo>
                  <a:lnTo>
                    <a:pt x="98679" y="15811"/>
                  </a:lnTo>
                  <a:lnTo>
                    <a:pt x="108977" y="19050"/>
                  </a:lnTo>
                  <a:lnTo>
                    <a:pt x="116597" y="21336"/>
                  </a:lnTo>
                  <a:lnTo>
                    <a:pt x="131837" y="26670"/>
                  </a:lnTo>
                  <a:lnTo>
                    <a:pt x="140922" y="33456"/>
                  </a:lnTo>
                  <a:lnTo>
                    <a:pt x="150792" y="39814"/>
                  </a:lnTo>
                  <a:lnTo>
                    <a:pt x="161091" y="45315"/>
                  </a:lnTo>
                  <a:lnTo>
                    <a:pt x="171461" y="49530"/>
                  </a:lnTo>
                  <a:lnTo>
                    <a:pt x="187475" y="58745"/>
                  </a:lnTo>
                  <a:lnTo>
                    <a:pt x="205847" y="66103"/>
                  </a:lnTo>
                  <a:lnTo>
                    <a:pt x="224932" y="72032"/>
                  </a:lnTo>
                  <a:lnTo>
                    <a:pt x="243089" y="76962"/>
                  </a:lnTo>
                  <a:lnTo>
                    <a:pt x="255960" y="73961"/>
                  </a:lnTo>
                  <a:lnTo>
                    <a:pt x="267759" y="70675"/>
                  </a:lnTo>
                  <a:lnTo>
                    <a:pt x="279415" y="67103"/>
                  </a:lnTo>
                  <a:lnTo>
                    <a:pt x="291857" y="63246"/>
                  </a:lnTo>
                  <a:lnTo>
                    <a:pt x="305883" y="66174"/>
                  </a:lnTo>
                  <a:lnTo>
                    <a:pt x="319480" y="70104"/>
                  </a:lnTo>
                  <a:lnTo>
                    <a:pt x="332791" y="74604"/>
                  </a:lnTo>
                  <a:lnTo>
                    <a:pt x="345959" y="79248"/>
                  </a:lnTo>
                  <a:lnTo>
                    <a:pt x="356115" y="78783"/>
                  </a:lnTo>
                  <a:lnTo>
                    <a:pt x="395489" y="75438"/>
                  </a:lnTo>
                  <a:lnTo>
                    <a:pt x="396251" y="66294"/>
                  </a:lnTo>
                  <a:lnTo>
                    <a:pt x="405395" y="63246"/>
                  </a:lnTo>
                  <a:lnTo>
                    <a:pt x="417778" y="54733"/>
                  </a:lnTo>
                  <a:lnTo>
                    <a:pt x="430732" y="47148"/>
                  </a:lnTo>
                  <a:lnTo>
                    <a:pt x="443972" y="39993"/>
                  </a:lnTo>
                  <a:lnTo>
                    <a:pt x="457211" y="32766"/>
                  </a:lnTo>
                  <a:lnTo>
                    <a:pt x="466355" y="26634"/>
                  </a:lnTo>
                  <a:lnTo>
                    <a:pt x="474928" y="20288"/>
                  </a:lnTo>
                  <a:lnTo>
                    <a:pt x="483786" y="14656"/>
                  </a:lnTo>
                  <a:lnTo>
                    <a:pt x="493787" y="10668"/>
                  </a:lnTo>
                  <a:lnTo>
                    <a:pt x="512885" y="6965"/>
                  </a:lnTo>
                  <a:lnTo>
                    <a:pt x="532268" y="4476"/>
                  </a:lnTo>
                  <a:lnTo>
                    <a:pt x="551652" y="2416"/>
                  </a:lnTo>
                  <a:lnTo>
                    <a:pt x="570749" y="0"/>
                  </a:lnTo>
                  <a:lnTo>
                    <a:pt x="618541" y="7822"/>
                  </a:lnTo>
                  <a:lnTo>
                    <a:pt x="649831" y="24300"/>
                  </a:lnTo>
                  <a:lnTo>
                    <a:pt x="663332" y="32670"/>
                  </a:lnTo>
                  <a:lnTo>
                    <a:pt x="677406" y="39754"/>
                  </a:lnTo>
                  <a:lnTo>
                    <a:pt x="694193" y="46482"/>
                  </a:lnTo>
                  <a:lnTo>
                    <a:pt x="706171" y="44529"/>
                  </a:lnTo>
                  <a:lnTo>
                    <a:pt x="717434" y="42291"/>
                  </a:lnTo>
                  <a:lnTo>
                    <a:pt x="728698" y="40052"/>
                  </a:lnTo>
                  <a:lnTo>
                    <a:pt x="740675" y="38100"/>
                  </a:lnTo>
                  <a:lnTo>
                    <a:pt x="749581" y="35516"/>
                  </a:lnTo>
                  <a:lnTo>
                    <a:pt x="758201" y="33432"/>
                  </a:lnTo>
                  <a:lnTo>
                    <a:pt x="766822" y="31777"/>
                  </a:lnTo>
                  <a:lnTo>
                    <a:pt x="775727" y="30480"/>
                  </a:lnTo>
                  <a:lnTo>
                    <a:pt x="794277" y="22550"/>
                  </a:lnTo>
                  <a:lnTo>
                    <a:pt x="813256" y="15049"/>
                  </a:lnTo>
                  <a:lnTo>
                    <a:pt x="832520" y="8405"/>
                  </a:lnTo>
                  <a:lnTo>
                    <a:pt x="851927" y="3048"/>
                  </a:lnTo>
                  <a:lnTo>
                    <a:pt x="883372" y="4417"/>
                  </a:lnTo>
                  <a:lnTo>
                    <a:pt x="898886" y="6000"/>
                  </a:lnTo>
                  <a:lnTo>
                    <a:pt x="910542" y="10870"/>
                  </a:lnTo>
                  <a:lnTo>
                    <a:pt x="930413" y="22098"/>
                  </a:lnTo>
                  <a:lnTo>
                    <a:pt x="936128" y="25312"/>
                  </a:lnTo>
                  <a:lnTo>
                    <a:pt x="941843" y="28956"/>
                  </a:lnTo>
                  <a:lnTo>
                    <a:pt x="947558" y="32599"/>
                  </a:lnTo>
                  <a:lnTo>
                    <a:pt x="953273" y="35814"/>
                  </a:lnTo>
                  <a:lnTo>
                    <a:pt x="957845" y="38100"/>
                  </a:lnTo>
                  <a:lnTo>
                    <a:pt x="968513" y="40386"/>
                  </a:lnTo>
                  <a:lnTo>
                    <a:pt x="967609" y="82546"/>
                  </a:lnTo>
                  <a:lnTo>
                    <a:pt x="966989" y="124491"/>
                  </a:lnTo>
                  <a:lnTo>
                    <a:pt x="966370" y="166294"/>
                  </a:lnTo>
                  <a:lnTo>
                    <a:pt x="965465" y="208026"/>
                  </a:lnTo>
                  <a:lnTo>
                    <a:pt x="959858" y="229350"/>
                  </a:lnTo>
                  <a:lnTo>
                    <a:pt x="946320" y="236315"/>
                  </a:lnTo>
                  <a:lnTo>
                    <a:pt x="926353" y="235993"/>
                  </a:lnTo>
                  <a:lnTo>
                    <a:pt x="901457" y="235458"/>
                  </a:lnTo>
                  <a:lnTo>
                    <a:pt x="892194" y="238565"/>
                  </a:lnTo>
                  <a:lnTo>
                    <a:pt x="882788" y="242030"/>
                  </a:lnTo>
                  <a:lnTo>
                    <a:pt x="873382" y="245637"/>
                  </a:lnTo>
                  <a:lnTo>
                    <a:pt x="864119" y="249174"/>
                  </a:lnTo>
                  <a:lnTo>
                    <a:pt x="843664" y="247519"/>
                  </a:lnTo>
                  <a:lnTo>
                    <a:pt x="823352" y="247364"/>
                  </a:lnTo>
                  <a:lnTo>
                    <a:pt x="803040" y="247352"/>
                  </a:lnTo>
                  <a:lnTo>
                    <a:pt x="782585" y="246126"/>
                  </a:lnTo>
                  <a:lnTo>
                    <a:pt x="729698" y="231719"/>
                  </a:lnTo>
                  <a:lnTo>
                    <a:pt x="693622" y="233553"/>
                  </a:lnTo>
                  <a:lnTo>
                    <a:pt x="656689" y="238815"/>
                  </a:lnTo>
                  <a:lnTo>
                    <a:pt x="627899" y="243078"/>
                  </a:lnTo>
                  <a:lnTo>
                    <a:pt x="616362" y="249662"/>
                  </a:lnTo>
                  <a:lnTo>
                    <a:pt x="607611" y="252317"/>
                  </a:lnTo>
                  <a:lnTo>
                    <a:pt x="595860" y="251114"/>
                  </a:lnTo>
                  <a:lnTo>
                    <a:pt x="575321" y="246126"/>
                  </a:lnTo>
                  <a:lnTo>
                    <a:pt x="570749" y="245364"/>
                  </a:lnTo>
                  <a:lnTo>
                    <a:pt x="568463" y="236982"/>
                  </a:lnTo>
                  <a:lnTo>
                    <a:pt x="563129" y="235458"/>
                  </a:lnTo>
                  <a:lnTo>
                    <a:pt x="552700" y="237815"/>
                  </a:lnTo>
                  <a:lnTo>
                    <a:pt x="544270" y="241173"/>
                  </a:lnTo>
                  <a:lnTo>
                    <a:pt x="536126" y="245102"/>
                  </a:lnTo>
                  <a:lnTo>
                    <a:pt x="526553" y="249174"/>
                  </a:lnTo>
                  <a:lnTo>
                    <a:pt x="517969" y="243447"/>
                  </a:lnTo>
                  <a:lnTo>
                    <a:pt x="511028" y="241649"/>
                  </a:lnTo>
                  <a:lnTo>
                    <a:pt x="503086" y="242851"/>
                  </a:lnTo>
                  <a:lnTo>
                    <a:pt x="491501" y="246126"/>
                  </a:lnTo>
                  <a:lnTo>
                    <a:pt x="484727" y="249793"/>
                  </a:lnTo>
                  <a:lnTo>
                    <a:pt x="480738" y="248031"/>
                  </a:lnTo>
                  <a:lnTo>
                    <a:pt x="440900" y="235969"/>
                  </a:lnTo>
                  <a:lnTo>
                    <a:pt x="437399" y="235458"/>
                  </a:lnTo>
                  <a:lnTo>
                    <a:pt x="420540" y="238648"/>
                  </a:lnTo>
                  <a:lnTo>
                    <a:pt x="404824" y="243268"/>
                  </a:lnTo>
                  <a:lnTo>
                    <a:pt x="389393" y="248745"/>
                  </a:lnTo>
                  <a:lnTo>
                    <a:pt x="373391" y="254508"/>
                  </a:lnTo>
                  <a:lnTo>
                    <a:pt x="370343" y="253746"/>
                  </a:lnTo>
                  <a:lnTo>
                    <a:pt x="359675" y="251460"/>
                  </a:lnTo>
                  <a:lnTo>
                    <a:pt x="355865" y="249174"/>
                  </a:lnTo>
                  <a:lnTo>
                    <a:pt x="348245" y="242316"/>
                  </a:lnTo>
                  <a:lnTo>
                    <a:pt x="351293" y="238506"/>
                  </a:lnTo>
                  <a:lnTo>
                    <a:pt x="341387" y="237744"/>
                  </a:lnTo>
                  <a:lnTo>
                    <a:pt x="334065" y="236743"/>
                  </a:lnTo>
                  <a:lnTo>
                    <a:pt x="326814" y="236029"/>
                  </a:lnTo>
                  <a:lnTo>
                    <a:pt x="319420" y="235600"/>
                  </a:lnTo>
                  <a:lnTo>
                    <a:pt x="311669" y="235458"/>
                  </a:lnTo>
                  <a:lnTo>
                    <a:pt x="294739" y="237529"/>
                  </a:lnTo>
                  <a:lnTo>
                    <a:pt x="282523" y="238887"/>
                  </a:lnTo>
                  <a:lnTo>
                    <a:pt x="269450" y="239101"/>
                  </a:lnTo>
                  <a:lnTo>
                    <a:pt x="249947" y="237744"/>
                  </a:lnTo>
                  <a:lnTo>
                    <a:pt x="243089" y="238506"/>
                  </a:lnTo>
                  <a:lnTo>
                    <a:pt x="234707" y="238506"/>
                  </a:lnTo>
                  <a:lnTo>
                    <a:pt x="227849" y="240792"/>
                  </a:lnTo>
                  <a:lnTo>
                    <a:pt x="224801" y="241554"/>
                  </a:lnTo>
                  <a:lnTo>
                    <a:pt x="223277" y="246888"/>
                  </a:lnTo>
                  <a:lnTo>
                    <a:pt x="220229" y="246126"/>
                  </a:lnTo>
                  <a:lnTo>
                    <a:pt x="215741" y="243578"/>
                  </a:lnTo>
                  <a:lnTo>
                    <a:pt x="208323" y="238315"/>
                  </a:lnTo>
                  <a:lnTo>
                    <a:pt x="200191" y="232195"/>
                  </a:lnTo>
                  <a:lnTo>
                    <a:pt x="193559" y="227076"/>
                  </a:lnTo>
                  <a:lnTo>
                    <a:pt x="174152" y="228445"/>
                  </a:lnTo>
                  <a:lnTo>
                    <a:pt x="135909" y="229754"/>
                  </a:lnTo>
                  <a:lnTo>
                    <a:pt x="100691" y="246983"/>
                  </a:lnTo>
                  <a:lnTo>
                    <a:pt x="92392" y="254162"/>
                  </a:lnTo>
                  <a:lnTo>
                    <a:pt x="82307" y="259842"/>
                  </a:lnTo>
                  <a:lnTo>
                    <a:pt x="69211" y="256365"/>
                  </a:lnTo>
                  <a:lnTo>
                    <a:pt x="57542" y="251460"/>
                  </a:lnTo>
                  <a:lnTo>
                    <a:pt x="45874" y="246554"/>
                  </a:lnTo>
                  <a:lnTo>
                    <a:pt x="32777" y="243078"/>
                  </a:lnTo>
                  <a:lnTo>
                    <a:pt x="28717" y="236100"/>
                  </a:lnTo>
                  <a:lnTo>
                    <a:pt x="24872" y="230695"/>
                  </a:lnTo>
                  <a:lnTo>
                    <a:pt x="20026" y="226147"/>
                  </a:lnTo>
                  <a:lnTo>
                    <a:pt x="12965" y="221742"/>
                  </a:lnTo>
                  <a:lnTo>
                    <a:pt x="6774" y="211752"/>
                  </a:lnTo>
                  <a:lnTo>
                    <a:pt x="2297" y="204120"/>
                  </a:lnTo>
                  <a:lnTo>
                    <a:pt x="107" y="196345"/>
                  </a:lnTo>
                  <a:lnTo>
                    <a:pt x="773" y="18592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383494" y="1655825"/>
              <a:ext cx="970507" cy="25984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383494" y="1655825"/>
              <a:ext cx="970915" cy="260350"/>
            </a:xfrm>
            <a:custGeom>
              <a:avLst/>
              <a:gdLst/>
              <a:ahLst/>
              <a:cxnLst/>
              <a:rect l="l" t="t" r="r" b="b"/>
              <a:pathLst>
                <a:path w="970914" h="260350">
                  <a:moveTo>
                    <a:pt x="1821" y="208788"/>
                  </a:moveTo>
                  <a:lnTo>
                    <a:pt x="43731" y="203454"/>
                  </a:lnTo>
                  <a:lnTo>
                    <a:pt x="58209" y="197929"/>
                  </a:lnTo>
                  <a:lnTo>
                    <a:pt x="65591" y="195095"/>
                  </a:lnTo>
                  <a:lnTo>
                    <a:pt x="72687" y="193548"/>
                  </a:lnTo>
                  <a:lnTo>
                    <a:pt x="86403" y="192655"/>
                  </a:lnTo>
                  <a:lnTo>
                    <a:pt x="100119" y="192119"/>
                  </a:lnTo>
                  <a:lnTo>
                    <a:pt x="113835" y="191726"/>
                  </a:lnTo>
                  <a:lnTo>
                    <a:pt x="127551" y="191262"/>
                  </a:lnTo>
                  <a:lnTo>
                    <a:pt x="150304" y="187213"/>
                  </a:lnTo>
                  <a:lnTo>
                    <a:pt x="172985" y="181737"/>
                  </a:lnTo>
                  <a:lnTo>
                    <a:pt x="195810" y="176260"/>
                  </a:lnTo>
                  <a:lnTo>
                    <a:pt x="218991" y="172212"/>
                  </a:lnTo>
                  <a:lnTo>
                    <a:pt x="236172" y="173331"/>
                  </a:lnTo>
                  <a:lnTo>
                    <a:pt x="251852" y="174879"/>
                  </a:lnTo>
                  <a:lnTo>
                    <a:pt x="267104" y="177569"/>
                  </a:lnTo>
                  <a:lnTo>
                    <a:pt x="282999" y="182118"/>
                  </a:lnTo>
                  <a:lnTo>
                    <a:pt x="290619" y="184404"/>
                  </a:lnTo>
                  <a:lnTo>
                    <a:pt x="296715" y="189738"/>
                  </a:lnTo>
                  <a:lnTo>
                    <a:pt x="305097" y="191262"/>
                  </a:lnTo>
                  <a:lnTo>
                    <a:pt x="321016" y="202942"/>
                  </a:lnTo>
                  <a:lnTo>
                    <a:pt x="345578" y="210978"/>
                  </a:lnTo>
                  <a:lnTo>
                    <a:pt x="371427" y="216015"/>
                  </a:lnTo>
                  <a:lnTo>
                    <a:pt x="391203" y="218694"/>
                  </a:lnTo>
                  <a:lnTo>
                    <a:pt x="405372" y="217789"/>
                  </a:lnTo>
                  <a:lnTo>
                    <a:pt x="419397" y="217170"/>
                  </a:lnTo>
                  <a:lnTo>
                    <a:pt x="464546" y="211836"/>
                  </a:lnTo>
                  <a:lnTo>
                    <a:pt x="480357" y="205740"/>
                  </a:lnTo>
                  <a:lnTo>
                    <a:pt x="496466" y="200941"/>
                  </a:lnTo>
                  <a:lnTo>
                    <a:pt x="512647" y="196500"/>
                  </a:lnTo>
                  <a:lnTo>
                    <a:pt x="528685" y="191916"/>
                  </a:lnTo>
                  <a:lnTo>
                    <a:pt x="544365" y="186690"/>
                  </a:lnTo>
                  <a:lnTo>
                    <a:pt x="588180" y="189666"/>
                  </a:lnTo>
                  <a:lnTo>
                    <a:pt x="628566" y="193357"/>
                  </a:lnTo>
                  <a:lnTo>
                    <a:pt x="669524" y="196762"/>
                  </a:lnTo>
                  <a:lnTo>
                    <a:pt x="715053" y="198882"/>
                  </a:lnTo>
                  <a:lnTo>
                    <a:pt x="727281" y="203037"/>
                  </a:lnTo>
                  <a:lnTo>
                    <a:pt x="739151" y="206406"/>
                  </a:lnTo>
                  <a:lnTo>
                    <a:pt x="751165" y="209061"/>
                  </a:lnTo>
                  <a:lnTo>
                    <a:pt x="763821" y="211074"/>
                  </a:lnTo>
                  <a:lnTo>
                    <a:pt x="774692" y="213657"/>
                  </a:lnTo>
                  <a:lnTo>
                    <a:pt x="785633" y="215741"/>
                  </a:lnTo>
                  <a:lnTo>
                    <a:pt x="796718" y="217396"/>
                  </a:lnTo>
                  <a:lnTo>
                    <a:pt x="808017" y="218694"/>
                  </a:lnTo>
                  <a:lnTo>
                    <a:pt x="818899" y="224349"/>
                  </a:lnTo>
                  <a:lnTo>
                    <a:pt x="829925" y="229076"/>
                  </a:lnTo>
                  <a:lnTo>
                    <a:pt x="841236" y="233374"/>
                  </a:lnTo>
                  <a:lnTo>
                    <a:pt x="852975" y="237744"/>
                  </a:lnTo>
                  <a:lnTo>
                    <a:pt x="862524" y="246126"/>
                  </a:lnTo>
                  <a:lnTo>
                    <a:pt x="875073" y="251650"/>
                  </a:lnTo>
                  <a:lnTo>
                    <a:pt x="888765" y="255746"/>
                  </a:lnTo>
                  <a:lnTo>
                    <a:pt x="901743" y="259842"/>
                  </a:lnTo>
                  <a:lnTo>
                    <a:pt x="948463" y="249662"/>
                  </a:lnTo>
                  <a:lnTo>
                    <a:pt x="970573" y="198453"/>
                  </a:lnTo>
                  <a:lnTo>
                    <a:pt x="968894" y="145732"/>
                  </a:lnTo>
                  <a:lnTo>
                    <a:pt x="963358" y="91582"/>
                  </a:lnTo>
                  <a:lnTo>
                    <a:pt x="958893" y="41148"/>
                  </a:lnTo>
                  <a:lnTo>
                    <a:pt x="914745" y="44898"/>
                  </a:lnTo>
                  <a:lnTo>
                    <a:pt x="896612" y="58959"/>
                  </a:lnTo>
                  <a:lnTo>
                    <a:pt x="890980" y="64008"/>
                  </a:lnTo>
                  <a:lnTo>
                    <a:pt x="884062" y="67341"/>
                  </a:lnTo>
                  <a:lnTo>
                    <a:pt x="875073" y="70104"/>
                  </a:lnTo>
                  <a:lnTo>
                    <a:pt x="863655" y="70068"/>
                  </a:lnTo>
                  <a:lnTo>
                    <a:pt x="852308" y="69818"/>
                  </a:lnTo>
                  <a:lnTo>
                    <a:pt x="841105" y="69139"/>
                  </a:lnTo>
                  <a:lnTo>
                    <a:pt x="830115" y="67818"/>
                  </a:lnTo>
                  <a:lnTo>
                    <a:pt x="824781" y="67818"/>
                  </a:lnTo>
                  <a:lnTo>
                    <a:pt x="820971" y="62484"/>
                  </a:lnTo>
                  <a:lnTo>
                    <a:pt x="815637" y="60198"/>
                  </a:lnTo>
                  <a:lnTo>
                    <a:pt x="811065" y="58674"/>
                  </a:lnTo>
                  <a:lnTo>
                    <a:pt x="800397" y="56388"/>
                  </a:lnTo>
                  <a:lnTo>
                    <a:pt x="783717" y="46243"/>
                  </a:lnTo>
                  <a:lnTo>
                    <a:pt x="765250" y="37528"/>
                  </a:lnTo>
                  <a:lnTo>
                    <a:pt x="746069" y="30241"/>
                  </a:lnTo>
                  <a:lnTo>
                    <a:pt x="727245" y="24384"/>
                  </a:lnTo>
                  <a:lnTo>
                    <a:pt x="705969" y="25812"/>
                  </a:lnTo>
                  <a:lnTo>
                    <a:pt x="686764" y="27241"/>
                  </a:lnTo>
                  <a:lnTo>
                    <a:pt x="667988" y="27813"/>
                  </a:lnTo>
                  <a:lnTo>
                    <a:pt x="647997" y="26670"/>
                  </a:lnTo>
                  <a:lnTo>
                    <a:pt x="638865" y="30587"/>
                  </a:lnTo>
                  <a:lnTo>
                    <a:pt x="634376" y="35147"/>
                  </a:lnTo>
                  <a:lnTo>
                    <a:pt x="631174" y="41564"/>
                  </a:lnTo>
                  <a:lnTo>
                    <a:pt x="625899" y="51054"/>
                  </a:lnTo>
                  <a:lnTo>
                    <a:pt x="619613" y="57459"/>
                  </a:lnTo>
                  <a:lnTo>
                    <a:pt x="611040" y="62293"/>
                  </a:lnTo>
                  <a:lnTo>
                    <a:pt x="601896" y="66270"/>
                  </a:lnTo>
                  <a:lnTo>
                    <a:pt x="593895" y="70104"/>
                  </a:lnTo>
                  <a:lnTo>
                    <a:pt x="564427" y="68175"/>
                  </a:lnTo>
                  <a:lnTo>
                    <a:pt x="535888" y="66103"/>
                  </a:lnTo>
                  <a:lnTo>
                    <a:pt x="507206" y="64317"/>
                  </a:lnTo>
                  <a:lnTo>
                    <a:pt x="477309" y="63246"/>
                  </a:lnTo>
                  <a:lnTo>
                    <a:pt x="475023" y="61722"/>
                  </a:lnTo>
                  <a:lnTo>
                    <a:pt x="472737" y="59436"/>
                  </a:lnTo>
                  <a:lnTo>
                    <a:pt x="470451" y="57912"/>
                  </a:lnTo>
                  <a:lnTo>
                    <a:pt x="464355" y="55626"/>
                  </a:lnTo>
                  <a:lnTo>
                    <a:pt x="457497" y="54102"/>
                  </a:lnTo>
                  <a:lnTo>
                    <a:pt x="452925" y="51054"/>
                  </a:lnTo>
                  <a:lnTo>
                    <a:pt x="443341" y="44065"/>
                  </a:lnTo>
                  <a:lnTo>
                    <a:pt x="434542" y="36290"/>
                  </a:lnTo>
                  <a:lnTo>
                    <a:pt x="425600" y="28658"/>
                  </a:lnTo>
                  <a:lnTo>
                    <a:pt x="415587" y="22098"/>
                  </a:lnTo>
                  <a:lnTo>
                    <a:pt x="406908" y="17549"/>
                  </a:lnTo>
                  <a:lnTo>
                    <a:pt x="398156" y="13716"/>
                  </a:lnTo>
                  <a:lnTo>
                    <a:pt x="389548" y="9882"/>
                  </a:lnTo>
                  <a:lnTo>
                    <a:pt x="381297" y="5334"/>
                  </a:lnTo>
                  <a:lnTo>
                    <a:pt x="364974" y="6667"/>
                  </a:lnTo>
                  <a:lnTo>
                    <a:pt x="349007" y="8572"/>
                  </a:lnTo>
                  <a:lnTo>
                    <a:pt x="333184" y="11334"/>
                  </a:lnTo>
                  <a:lnTo>
                    <a:pt x="317289" y="15240"/>
                  </a:lnTo>
                  <a:lnTo>
                    <a:pt x="295560" y="13180"/>
                  </a:lnTo>
                  <a:lnTo>
                    <a:pt x="278332" y="10191"/>
                  </a:lnTo>
                  <a:lnTo>
                    <a:pt x="262104" y="5917"/>
                  </a:lnTo>
                  <a:lnTo>
                    <a:pt x="243375" y="0"/>
                  </a:lnTo>
                  <a:lnTo>
                    <a:pt x="235946" y="571"/>
                  </a:lnTo>
                  <a:lnTo>
                    <a:pt x="228516" y="1143"/>
                  </a:lnTo>
                  <a:lnTo>
                    <a:pt x="221087" y="1714"/>
                  </a:lnTo>
                  <a:lnTo>
                    <a:pt x="213657" y="2286"/>
                  </a:lnTo>
                  <a:lnTo>
                    <a:pt x="202715" y="5488"/>
                  </a:lnTo>
                  <a:lnTo>
                    <a:pt x="191845" y="10763"/>
                  </a:lnTo>
                  <a:lnTo>
                    <a:pt x="181403" y="16752"/>
                  </a:lnTo>
                  <a:lnTo>
                    <a:pt x="171747" y="22098"/>
                  </a:lnTo>
                  <a:lnTo>
                    <a:pt x="152292" y="31456"/>
                  </a:lnTo>
                  <a:lnTo>
                    <a:pt x="151554" y="31242"/>
                  </a:lnTo>
                  <a:lnTo>
                    <a:pt x="154816" y="28741"/>
                  </a:lnTo>
                  <a:lnTo>
                    <a:pt x="147363" y="31242"/>
                  </a:lnTo>
                  <a:lnTo>
                    <a:pt x="134695" y="37421"/>
                  </a:lnTo>
                  <a:lnTo>
                    <a:pt x="122598" y="44100"/>
                  </a:lnTo>
                  <a:lnTo>
                    <a:pt x="110501" y="50637"/>
                  </a:lnTo>
                  <a:lnTo>
                    <a:pt x="97833" y="56388"/>
                  </a:lnTo>
                  <a:lnTo>
                    <a:pt x="75735" y="54268"/>
                  </a:lnTo>
                  <a:lnTo>
                    <a:pt x="55352" y="51435"/>
                  </a:lnTo>
                  <a:lnTo>
                    <a:pt x="35254" y="48029"/>
                  </a:lnTo>
                  <a:lnTo>
                    <a:pt x="14013" y="44196"/>
                  </a:lnTo>
                  <a:lnTo>
                    <a:pt x="10203" y="44196"/>
                  </a:lnTo>
                  <a:lnTo>
                    <a:pt x="1821" y="42672"/>
                  </a:lnTo>
                  <a:lnTo>
                    <a:pt x="1821" y="46482"/>
                  </a:lnTo>
                  <a:lnTo>
                    <a:pt x="0" y="90701"/>
                  </a:lnTo>
                  <a:lnTo>
                    <a:pt x="1535" y="129349"/>
                  </a:lnTo>
                  <a:lnTo>
                    <a:pt x="3214" y="167139"/>
                  </a:lnTo>
                  <a:lnTo>
                    <a:pt x="1821" y="20878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81494" y="1598675"/>
              <a:ext cx="967751" cy="150876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381494" y="1598675"/>
              <a:ext cx="968375" cy="151130"/>
            </a:xfrm>
            <a:custGeom>
              <a:avLst/>
              <a:gdLst/>
              <a:ahLst/>
              <a:cxnLst/>
              <a:rect l="l" t="t" r="r" b="b"/>
              <a:pathLst>
                <a:path w="968375" h="151130">
                  <a:moveTo>
                    <a:pt x="773" y="42672"/>
                  </a:moveTo>
                  <a:lnTo>
                    <a:pt x="0" y="53613"/>
                  </a:lnTo>
                  <a:lnTo>
                    <a:pt x="297" y="63912"/>
                  </a:lnTo>
                  <a:lnTo>
                    <a:pt x="2166" y="74068"/>
                  </a:lnTo>
                  <a:lnTo>
                    <a:pt x="6107" y="84582"/>
                  </a:lnTo>
                  <a:lnTo>
                    <a:pt x="6250" y="95904"/>
                  </a:lnTo>
                  <a:lnTo>
                    <a:pt x="4964" y="107727"/>
                  </a:lnTo>
                  <a:lnTo>
                    <a:pt x="4822" y="119407"/>
                  </a:lnTo>
                  <a:lnTo>
                    <a:pt x="8393" y="130302"/>
                  </a:lnTo>
                  <a:lnTo>
                    <a:pt x="13025" y="132230"/>
                  </a:lnTo>
                  <a:lnTo>
                    <a:pt x="22014" y="134302"/>
                  </a:lnTo>
                  <a:lnTo>
                    <a:pt x="31432" y="136088"/>
                  </a:lnTo>
                  <a:lnTo>
                    <a:pt x="37349" y="137160"/>
                  </a:lnTo>
                  <a:lnTo>
                    <a:pt x="43707" y="141029"/>
                  </a:lnTo>
                  <a:lnTo>
                    <a:pt x="50494" y="142970"/>
                  </a:lnTo>
                  <a:lnTo>
                    <a:pt x="58138" y="143910"/>
                  </a:lnTo>
                  <a:lnTo>
                    <a:pt x="67067" y="144780"/>
                  </a:lnTo>
                  <a:lnTo>
                    <a:pt x="78331" y="143851"/>
                  </a:lnTo>
                  <a:lnTo>
                    <a:pt x="88594" y="143065"/>
                  </a:lnTo>
                  <a:lnTo>
                    <a:pt x="98571" y="141993"/>
                  </a:lnTo>
                  <a:lnTo>
                    <a:pt x="108977" y="140208"/>
                  </a:lnTo>
                  <a:lnTo>
                    <a:pt x="116597" y="138684"/>
                  </a:lnTo>
                  <a:lnTo>
                    <a:pt x="131075" y="135636"/>
                  </a:lnTo>
                  <a:lnTo>
                    <a:pt x="140600" y="131683"/>
                  </a:lnTo>
                  <a:lnTo>
                    <a:pt x="150697" y="128016"/>
                  </a:lnTo>
                  <a:lnTo>
                    <a:pt x="161079" y="124920"/>
                  </a:lnTo>
                  <a:lnTo>
                    <a:pt x="171461" y="122682"/>
                  </a:lnTo>
                  <a:lnTo>
                    <a:pt x="187142" y="117074"/>
                  </a:lnTo>
                  <a:lnTo>
                    <a:pt x="205466" y="112680"/>
                  </a:lnTo>
                  <a:lnTo>
                    <a:pt x="224504" y="109287"/>
                  </a:lnTo>
                  <a:lnTo>
                    <a:pt x="242327" y="106680"/>
                  </a:lnTo>
                  <a:lnTo>
                    <a:pt x="255639" y="108406"/>
                  </a:lnTo>
                  <a:lnTo>
                    <a:pt x="267664" y="110204"/>
                  </a:lnTo>
                  <a:lnTo>
                    <a:pt x="279403" y="112144"/>
                  </a:lnTo>
                  <a:lnTo>
                    <a:pt x="291857" y="114300"/>
                  </a:lnTo>
                  <a:lnTo>
                    <a:pt x="305776" y="112764"/>
                  </a:lnTo>
                  <a:lnTo>
                    <a:pt x="319194" y="110585"/>
                  </a:lnTo>
                  <a:lnTo>
                    <a:pt x="332470" y="107977"/>
                  </a:lnTo>
                  <a:lnTo>
                    <a:pt x="345959" y="105156"/>
                  </a:lnTo>
                  <a:lnTo>
                    <a:pt x="356008" y="105179"/>
                  </a:lnTo>
                  <a:lnTo>
                    <a:pt x="365771" y="105346"/>
                  </a:lnTo>
                  <a:lnTo>
                    <a:pt x="375535" y="105798"/>
                  </a:lnTo>
                  <a:lnTo>
                    <a:pt x="385583" y="106680"/>
                  </a:lnTo>
                  <a:lnTo>
                    <a:pt x="394727" y="107442"/>
                  </a:lnTo>
                  <a:lnTo>
                    <a:pt x="396251" y="112776"/>
                  </a:lnTo>
                  <a:lnTo>
                    <a:pt x="405395" y="114300"/>
                  </a:lnTo>
                  <a:lnTo>
                    <a:pt x="417778" y="119181"/>
                  </a:lnTo>
                  <a:lnTo>
                    <a:pt x="430732" y="123634"/>
                  </a:lnTo>
                  <a:lnTo>
                    <a:pt x="443972" y="127801"/>
                  </a:lnTo>
                  <a:lnTo>
                    <a:pt x="457211" y="131826"/>
                  </a:lnTo>
                  <a:lnTo>
                    <a:pt x="466355" y="135457"/>
                  </a:lnTo>
                  <a:lnTo>
                    <a:pt x="512885" y="147018"/>
                  </a:lnTo>
                  <a:lnTo>
                    <a:pt x="551652" y="149494"/>
                  </a:lnTo>
                  <a:lnTo>
                    <a:pt x="570749" y="150876"/>
                  </a:lnTo>
                  <a:lnTo>
                    <a:pt x="618434" y="146482"/>
                  </a:lnTo>
                  <a:lnTo>
                    <a:pt x="649509" y="137171"/>
                  </a:lnTo>
                  <a:lnTo>
                    <a:pt x="663047" y="132302"/>
                  </a:lnTo>
                  <a:lnTo>
                    <a:pt x="677298" y="128146"/>
                  </a:lnTo>
                  <a:lnTo>
                    <a:pt x="694193" y="124206"/>
                  </a:lnTo>
                  <a:lnTo>
                    <a:pt x="706171" y="125027"/>
                  </a:lnTo>
                  <a:lnTo>
                    <a:pt x="717434" y="126206"/>
                  </a:lnTo>
                  <a:lnTo>
                    <a:pt x="728698" y="127527"/>
                  </a:lnTo>
                  <a:lnTo>
                    <a:pt x="740675" y="128778"/>
                  </a:lnTo>
                  <a:lnTo>
                    <a:pt x="749260" y="130349"/>
                  </a:lnTo>
                  <a:lnTo>
                    <a:pt x="757916" y="131635"/>
                  </a:lnTo>
                  <a:lnTo>
                    <a:pt x="766714" y="132635"/>
                  </a:lnTo>
                  <a:lnTo>
                    <a:pt x="775727" y="133350"/>
                  </a:lnTo>
                  <a:lnTo>
                    <a:pt x="794277" y="137886"/>
                  </a:lnTo>
                  <a:lnTo>
                    <a:pt x="813256" y="142208"/>
                  </a:lnTo>
                  <a:lnTo>
                    <a:pt x="832520" y="146101"/>
                  </a:lnTo>
                  <a:lnTo>
                    <a:pt x="851927" y="149352"/>
                  </a:lnTo>
                  <a:lnTo>
                    <a:pt x="882943" y="148637"/>
                  </a:lnTo>
                  <a:lnTo>
                    <a:pt x="898314" y="147637"/>
                  </a:lnTo>
                  <a:lnTo>
                    <a:pt x="910113" y="144637"/>
                  </a:lnTo>
                  <a:lnTo>
                    <a:pt x="930413" y="137922"/>
                  </a:lnTo>
                  <a:lnTo>
                    <a:pt x="938033" y="136398"/>
                  </a:lnTo>
                  <a:lnTo>
                    <a:pt x="945653" y="132588"/>
                  </a:lnTo>
                  <a:lnTo>
                    <a:pt x="953273" y="130302"/>
                  </a:lnTo>
                  <a:lnTo>
                    <a:pt x="957845" y="128778"/>
                  </a:lnTo>
                  <a:lnTo>
                    <a:pt x="967751" y="127254"/>
                  </a:lnTo>
                  <a:lnTo>
                    <a:pt x="967287" y="103131"/>
                  </a:lnTo>
                  <a:lnTo>
                    <a:pt x="966894" y="78867"/>
                  </a:lnTo>
                  <a:lnTo>
                    <a:pt x="966358" y="54602"/>
                  </a:lnTo>
                  <a:lnTo>
                    <a:pt x="965465" y="30480"/>
                  </a:lnTo>
                  <a:lnTo>
                    <a:pt x="959739" y="17799"/>
                  </a:lnTo>
                  <a:lnTo>
                    <a:pt x="945939" y="13620"/>
                  </a:lnTo>
                  <a:lnTo>
                    <a:pt x="925710" y="13870"/>
                  </a:lnTo>
                  <a:lnTo>
                    <a:pt x="900695" y="14478"/>
                  </a:lnTo>
                  <a:lnTo>
                    <a:pt x="891551" y="12632"/>
                  </a:lnTo>
                  <a:lnTo>
                    <a:pt x="882407" y="10572"/>
                  </a:lnTo>
                  <a:lnTo>
                    <a:pt x="873263" y="8370"/>
                  </a:lnTo>
                  <a:lnTo>
                    <a:pt x="864119" y="6096"/>
                  </a:lnTo>
                  <a:lnTo>
                    <a:pt x="843664" y="7084"/>
                  </a:lnTo>
                  <a:lnTo>
                    <a:pt x="823352" y="7143"/>
                  </a:lnTo>
                  <a:lnTo>
                    <a:pt x="803040" y="7060"/>
                  </a:lnTo>
                  <a:lnTo>
                    <a:pt x="782585" y="7620"/>
                  </a:lnTo>
                  <a:lnTo>
                    <a:pt x="729686" y="16549"/>
                  </a:lnTo>
                  <a:lnTo>
                    <a:pt x="693527" y="15430"/>
                  </a:lnTo>
                  <a:lnTo>
                    <a:pt x="656367" y="12311"/>
                  </a:lnTo>
                  <a:lnTo>
                    <a:pt x="627137" y="9906"/>
                  </a:lnTo>
                  <a:lnTo>
                    <a:pt x="615934" y="6012"/>
                  </a:lnTo>
                  <a:lnTo>
                    <a:pt x="607230" y="4476"/>
                  </a:lnTo>
                  <a:lnTo>
                    <a:pt x="595526" y="5083"/>
                  </a:lnTo>
                  <a:lnTo>
                    <a:pt x="575321" y="7620"/>
                  </a:lnTo>
                  <a:lnTo>
                    <a:pt x="570749" y="8382"/>
                  </a:lnTo>
                  <a:lnTo>
                    <a:pt x="568463" y="12954"/>
                  </a:lnTo>
                  <a:lnTo>
                    <a:pt x="563129" y="14478"/>
                  </a:lnTo>
                  <a:lnTo>
                    <a:pt x="552700" y="12954"/>
                  </a:lnTo>
                  <a:lnTo>
                    <a:pt x="544270" y="10858"/>
                  </a:lnTo>
                  <a:lnTo>
                    <a:pt x="536126" y="8477"/>
                  </a:lnTo>
                  <a:lnTo>
                    <a:pt x="526553" y="6096"/>
                  </a:lnTo>
                  <a:lnTo>
                    <a:pt x="517540" y="9763"/>
                  </a:lnTo>
                  <a:lnTo>
                    <a:pt x="510456" y="10858"/>
                  </a:lnTo>
                  <a:lnTo>
                    <a:pt x="502658" y="9953"/>
                  </a:lnTo>
                  <a:lnTo>
                    <a:pt x="491501" y="7620"/>
                  </a:lnTo>
                  <a:lnTo>
                    <a:pt x="484405" y="5750"/>
                  </a:lnTo>
                  <a:lnTo>
                    <a:pt x="480452" y="6953"/>
                  </a:lnTo>
                  <a:lnTo>
                    <a:pt x="440900" y="14216"/>
                  </a:lnTo>
                  <a:lnTo>
                    <a:pt x="437399" y="14478"/>
                  </a:lnTo>
                  <a:lnTo>
                    <a:pt x="420540" y="12692"/>
                  </a:lnTo>
                  <a:lnTo>
                    <a:pt x="404824" y="9906"/>
                  </a:lnTo>
                  <a:lnTo>
                    <a:pt x="389393" y="6548"/>
                  </a:lnTo>
                  <a:lnTo>
                    <a:pt x="373391" y="3048"/>
                  </a:lnTo>
                  <a:lnTo>
                    <a:pt x="369581" y="3810"/>
                  </a:lnTo>
                  <a:lnTo>
                    <a:pt x="359675" y="5334"/>
                  </a:lnTo>
                  <a:lnTo>
                    <a:pt x="355865" y="6096"/>
                  </a:lnTo>
                  <a:lnTo>
                    <a:pt x="348245" y="9906"/>
                  </a:lnTo>
                  <a:lnTo>
                    <a:pt x="351293" y="12192"/>
                  </a:lnTo>
                  <a:lnTo>
                    <a:pt x="341387" y="12954"/>
                  </a:lnTo>
                  <a:lnTo>
                    <a:pt x="333958" y="13406"/>
                  </a:lnTo>
                  <a:lnTo>
                    <a:pt x="326528" y="13716"/>
                  </a:lnTo>
                  <a:lnTo>
                    <a:pt x="319099" y="14025"/>
                  </a:lnTo>
                  <a:lnTo>
                    <a:pt x="311669" y="14478"/>
                  </a:lnTo>
                  <a:lnTo>
                    <a:pt x="294739" y="13061"/>
                  </a:lnTo>
                  <a:lnTo>
                    <a:pt x="282523" y="12287"/>
                  </a:lnTo>
                  <a:lnTo>
                    <a:pt x="269450" y="12227"/>
                  </a:lnTo>
                  <a:lnTo>
                    <a:pt x="249947" y="12954"/>
                  </a:lnTo>
                  <a:lnTo>
                    <a:pt x="242327" y="12192"/>
                  </a:lnTo>
                  <a:lnTo>
                    <a:pt x="234707" y="12192"/>
                  </a:lnTo>
                  <a:lnTo>
                    <a:pt x="227849" y="11430"/>
                  </a:lnTo>
                  <a:lnTo>
                    <a:pt x="224801" y="10668"/>
                  </a:lnTo>
                  <a:lnTo>
                    <a:pt x="223277" y="7620"/>
                  </a:lnTo>
                  <a:lnTo>
                    <a:pt x="220229" y="7620"/>
                  </a:lnTo>
                  <a:lnTo>
                    <a:pt x="215741" y="9298"/>
                  </a:lnTo>
                  <a:lnTo>
                    <a:pt x="208323" y="12477"/>
                  </a:lnTo>
                  <a:lnTo>
                    <a:pt x="200191" y="16085"/>
                  </a:lnTo>
                  <a:lnTo>
                    <a:pt x="193559" y="19050"/>
                  </a:lnTo>
                  <a:lnTo>
                    <a:pt x="174140" y="18359"/>
                  </a:lnTo>
                  <a:lnTo>
                    <a:pt x="135588" y="17549"/>
                  </a:lnTo>
                  <a:lnTo>
                    <a:pt x="100595" y="7715"/>
                  </a:lnTo>
                  <a:lnTo>
                    <a:pt x="92380" y="3464"/>
                  </a:lnTo>
                  <a:lnTo>
                    <a:pt x="82307" y="0"/>
                  </a:lnTo>
                  <a:lnTo>
                    <a:pt x="69211" y="1869"/>
                  </a:lnTo>
                  <a:lnTo>
                    <a:pt x="57542" y="4667"/>
                  </a:lnTo>
                  <a:lnTo>
                    <a:pt x="45874" y="7608"/>
                  </a:lnTo>
                  <a:lnTo>
                    <a:pt x="32777" y="9906"/>
                  </a:lnTo>
                  <a:lnTo>
                    <a:pt x="26681" y="16002"/>
                  </a:lnTo>
                  <a:lnTo>
                    <a:pt x="24395" y="19050"/>
                  </a:lnTo>
                  <a:lnTo>
                    <a:pt x="12965" y="22098"/>
                  </a:lnTo>
                  <a:lnTo>
                    <a:pt x="6774" y="28098"/>
                  </a:lnTo>
                  <a:lnTo>
                    <a:pt x="2297" y="32385"/>
                  </a:lnTo>
                  <a:lnTo>
                    <a:pt x="107" y="36671"/>
                  </a:lnTo>
                  <a:lnTo>
                    <a:pt x="773" y="42672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27554" y="2396870"/>
              <a:ext cx="210312" cy="87630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482977" y="2396870"/>
              <a:ext cx="211074" cy="87630"/>
            </a:xfrm>
            <a:prstGeom prst="rect">
              <a:avLst/>
            </a:prstGeom>
          </p:spPr>
        </p:pic>
      </p:grpSp>
      <p:sp>
        <p:nvSpPr>
          <p:cNvPr id="43" name="object 43"/>
          <p:cNvSpPr txBox="1"/>
          <p:nvPr/>
        </p:nvSpPr>
        <p:spPr>
          <a:xfrm>
            <a:off x="881861" y="2434767"/>
            <a:ext cx="366395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spc="-5" dirty="0">
                <a:latin typeface="Times New Roman"/>
                <a:cs typeface="Times New Roman"/>
              </a:rPr>
              <a:t>П</a:t>
            </a:r>
            <a:r>
              <a:rPr sz="800" spc="-15" dirty="0">
                <a:latin typeface="Times New Roman"/>
                <a:cs typeface="Times New Roman"/>
              </a:rPr>
              <a:t>о</a:t>
            </a:r>
            <a:r>
              <a:rPr sz="800" spc="-10" dirty="0">
                <a:latin typeface="Times New Roman"/>
                <a:cs typeface="Times New Roman"/>
              </a:rPr>
              <a:t>в</a:t>
            </a:r>
            <a:r>
              <a:rPr sz="800" spc="-5" dirty="0">
                <a:latin typeface="Times New Roman"/>
                <a:cs typeface="Times New Roman"/>
              </a:rPr>
              <a:t>іт</a:t>
            </a:r>
            <a:r>
              <a:rPr sz="800" spc="5" dirty="0">
                <a:latin typeface="Times New Roman"/>
                <a:cs typeface="Times New Roman"/>
              </a:rPr>
              <a:t>р</a:t>
            </a:r>
            <a:r>
              <a:rPr sz="800" spc="-5" dirty="0">
                <a:latin typeface="Times New Roman"/>
                <a:cs typeface="Times New Roman"/>
              </a:rPr>
              <a:t>я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1075307" y="1137284"/>
            <a:ext cx="812165" cy="1299210"/>
            <a:chOff x="1075307" y="1137284"/>
            <a:chExt cx="812165" cy="1299210"/>
          </a:xfrm>
        </p:grpSpPr>
        <p:pic>
          <p:nvPicPr>
            <p:cNvPr id="45" name="object 4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07844" y="1137284"/>
              <a:ext cx="79248" cy="224790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079752" y="2127503"/>
              <a:ext cx="234950" cy="304165"/>
            </a:xfrm>
            <a:custGeom>
              <a:avLst/>
              <a:gdLst/>
              <a:ahLst/>
              <a:cxnLst/>
              <a:rect l="l" t="t" r="r" b="b"/>
              <a:pathLst>
                <a:path w="234950" h="304164">
                  <a:moveTo>
                    <a:pt x="234697" y="304038"/>
                  </a:moveTo>
                  <a:lnTo>
                    <a:pt x="0" y="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1013712" y="2018000"/>
            <a:ext cx="76200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i="1" spc="-5" dirty="0">
                <a:latin typeface="Times New Roman"/>
                <a:cs typeface="Times New Roman"/>
              </a:rPr>
              <a:t>1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615183" y="2513837"/>
            <a:ext cx="165100" cy="121285"/>
          </a:xfrm>
          <a:custGeom>
            <a:avLst/>
            <a:gdLst/>
            <a:ahLst/>
            <a:cxnLst/>
            <a:rect l="l" t="t" r="r" b="b"/>
            <a:pathLst>
              <a:path w="165100" h="121285">
                <a:moveTo>
                  <a:pt x="164592" y="0"/>
                </a:moveTo>
                <a:lnTo>
                  <a:pt x="0" y="121158"/>
                </a:lnTo>
              </a:path>
            </a:pathLst>
          </a:custGeom>
          <a:ln w="83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2497327" y="2249226"/>
            <a:ext cx="366395" cy="29718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209"/>
              </a:spcBef>
            </a:pPr>
            <a:r>
              <a:rPr sz="800" spc="-5" dirty="0">
                <a:latin typeface="Times New Roman"/>
                <a:cs typeface="Times New Roman"/>
              </a:rPr>
              <a:t>П</a:t>
            </a:r>
            <a:r>
              <a:rPr sz="800" spc="-20" dirty="0">
                <a:latin typeface="Times New Roman"/>
                <a:cs typeface="Times New Roman"/>
              </a:rPr>
              <a:t>о</a:t>
            </a:r>
            <a:r>
              <a:rPr sz="800" spc="-10" dirty="0">
                <a:latin typeface="Times New Roman"/>
                <a:cs typeface="Times New Roman"/>
              </a:rPr>
              <a:t>в</a:t>
            </a:r>
            <a:r>
              <a:rPr sz="800" spc="-5" dirty="0">
                <a:latin typeface="Times New Roman"/>
                <a:cs typeface="Times New Roman"/>
              </a:rPr>
              <a:t>і</a:t>
            </a:r>
            <a:r>
              <a:rPr sz="800" dirty="0">
                <a:latin typeface="Times New Roman"/>
                <a:cs typeface="Times New Roman"/>
              </a:rPr>
              <a:t>т</a:t>
            </a:r>
            <a:r>
              <a:rPr sz="800" spc="5" dirty="0">
                <a:latin typeface="Times New Roman"/>
                <a:cs typeface="Times New Roman"/>
              </a:rPr>
              <a:t>р</a:t>
            </a:r>
            <a:r>
              <a:rPr sz="800" spc="-5" dirty="0">
                <a:latin typeface="Times New Roman"/>
                <a:cs typeface="Times New Roman"/>
              </a:rPr>
              <a:t>я</a:t>
            </a:r>
            <a:endParaRPr sz="800">
              <a:latin typeface="Times New Roman"/>
              <a:cs typeface="Times New Roman"/>
            </a:endParaRPr>
          </a:p>
          <a:p>
            <a:pPr marR="15240" algn="r">
              <a:lnSpc>
                <a:spcPct val="100000"/>
              </a:lnSpc>
              <a:spcBef>
                <a:spcPts val="105"/>
              </a:spcBef>
            </a:pPr>
            <a:r>
              <a:rPr sz="800" i="1" spc="-5" dirty="0">
                <a:latin typeface="Times New Roman"/>
                <a:cs typeface="Times New Roman"/>
              </a:rPr>
              <a:t>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258567" y="1236725"/>
            <a:ext cx="302260" cy="830580"/>
          </a:xfrm>
          <a:custGeom>
            <a:avLst/>
            <a:gdLst/>
            <a:ahLst/>
            <a:cxnLst/>
            <a:rect l="l" t="t" r="r" b="b"/>
            <a:pathLst>
              <a:path w="302260" h="830580">
                <a:moveTo>
                  <a:pt x="243078" y="0"/>
                </a:moveTo>
                <a:lnTo>
                  <a:pt x="78486" y="121158"/>
                </a:lnTo>
              </a:path>
              <a:path w="302260" h="830580">
                <a:moveTo>
                  <a:pt x="301752" y="765810"/>
                </a:moveTo>
                <a:lnTo>
                  <a:pt x="34290" y="830580"/>
                </a:lnTo>
              </a:path>
              <a:path w="302260" h="830580">
                <a:moveTo>
                  <a:pt x="267462" y="383286"/>
                </a:moveTo>
                <a:lnTo>
                  <a:pt x="0" y="448056"/>
                </a:lnTo>
              </a:path>
            </a:pathLst>
          </a:custGeom>
          <a:ln w="83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693417" y="966018"/>
            <a:ext cx="945515" cy="1093470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800" spc="-10" dirty="0">
                <a:latin typeface="Times New Roman"/>
                <a:cs typeface="Times New Roman"/>
              </a:rPr>
              <a:t>Шихта</a:t>
            </a:r>
            <a:endParaRPr sz="800">
              <a:latin typeface="Times New Roman"/>
              <a:cs typeface="Times New Roman"/>
            </a:endParaRPr>
          </a:p>
          <a:p>
            <a:pPr marL="825500">
              <a:lnSpc>
                <a:spcPct val="100000"/>
              </a:lnSpc>
              <a:spcBef>
                <a:spcPts val="204"/>
              </a:spcBef>
            </a:pPr>
            <a:r>
              <a:rPr sz="800" i="1" spc="-5" dirty="0">
                <a:latin typeface="Times New Roman"/>
                <a:cs typeface="Times New Roman"/>
              </a:rPr>
              <a:t>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L="853440">
              <a:lnSpc>
                <a:spcPct val="100000"/>
              </a:lnSpc>
            </a:pPr>
            <a:r>
              <a:rPr sz="800" i="1" spc="-5" dirty="0">
                <a:latin typeface="Times New Roman"/>
                <a:cs typeface="Times New Roman"/>
              </a:rPr>
              <a:t>5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850">
              <a:latin typeface="Times New Roman"/>
              <a:cs typeface="Times New Roman"/>
            </a:endParaRPr>
          </a:p>
          <a:p>
            <a:pPr marL="882015">
              <a:lnSpc>
                <a:spcPct val="100000"/>
              </a:lnSpc>
            </a:pPr>
            <a:r>
              <a:rPr sz="800" i="1" spc="-5" dirty="0">
                <a:latin typeface="Times New Roman"/>
                <a:cs typeface="Times New Roman"/>
              </a:rPr>
              <a:t>4</a:t>
            </a:r>
            <a:endParaRPr sz="800">
              <a:latin typeface="Times New Roman"/>
              <a:cs typeface="Times New Roman"/>
            </a:endParaRPr>
          </a:p>
        </p:txBody>
      </p:sp>
      <p:pic>
        <p:nvPicPr>
          <p:cNvPr id="52" name="object 52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3059429" y="1470660"/>
            <a:ext cx="3421380" cy="1857755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835815" y="3381235"/>
            <a:ext cx="5529580" cy="8451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2190">
              <a:lnSpc>
                <a:spcPct val="100000"/>
              </a:lnSpc>
              <a:spcBef>
                <a:spcPts val="100"/>
              </a:spcBef>
              <a:tabLst>
                <a:tab pos="389255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-1270" algn="ctr">
              <a:lnSpc>
                <a:spcPct val="958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6.1.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Сиродутний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горн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відновлювання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руди </a:t>
            </a: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сиродутному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горні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(реконструкція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Арциховського):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отвори 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дуття;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бутовий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кожух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глини,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армований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лозою;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шар деревного вугілля;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шар залізної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руди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485894" y="4345170"/>
            <a:ext cx="4009390" cy="24866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715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епоху Відродження німецький лікар, </a:t>
            </a:r>
            <a:r>
              <a:rPr sz="1200" spc="-10" dirty="0">
                <a:latin typeface="Times New Roman"/>
                <a:cs typeface="Times New Roman"/>
              </a:rPr>
              <a:t>мінералог та ме-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талург </a:t>
            </a:r>
            <a:r>
              <a:rPr sz="1200" spc="-15" dirty="0">
                <a:latin typeface="Times New Roman"/>
                <a:cs typeface="Times New Roman"/>
              </a:rPr>
              <a:t>Георгіус Аґрікола (Георг Бауер, 1494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1555) </a:t>
            </a:r>
            <a:r>
              <a:rPr sz="1200" spc="-10" dirty="0">
                <a:latin typeface="Times New Roman"/>
                <a:cs typeface="Times New Roman"/>
              </a:rPr>
              <a:t>створив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свою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фундаментальну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працю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«Про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метали»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metallica).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цієї </a:t>
            </a:r>
            <a:r>
              <a:rPr sz="1200" spc="-10" dirty="0">
                <a:latin typeface="Times New Roman"/>
                <a:cs typeface="Times New Roman"/>
              </a:rPr>
              <a:t>книги </a:t>
            </a:r>
            <a:r>
              <a:rPr sz="1200" spc="-5" dirty="0">
                <a:latin typeface="Times New Roman"/>
                <a:cs typeface="Times New Roman"/>
              </a:rPr>
              <a:t>ми </a:t>
            </a:r>
            <a:r>
              <a:rPr sz="1200" spc="-15" dirty="0">
                <a:latin typeface="Times New Roman"/>
                <a:cs typeface="Times New Roman"/>
              </a:rPr>
              <a:t>можемо дізнатися </a:t>
            </a:r>
            <a:r>
              <a:rPr sz="1200" spc="-10" dirty="0">
                <a:latin typeface="Times New Roman"/>
                <a:cs typeface="Times New Roman"/>
              </a:rPr>
              <a:t>про </a:t>
            </a:r>
            <a:r>
              <a:rPr sz="1200" spc="-15" dirty="0">
                <a:latin typeface="Times New Roman"/>
                <a:cs typeface="Times New Roman"/>
              </a:rPr>
              <a:t>технологію сиродутно- </a:t>
            </a:r>
            <a:r>
              <a:rPr sz="1200" spc="-10" dirty="0">
                <a:latin typeface="Times New Roman"/>
                <a:cs typeface="Times New Roman"/>
              </a:rPr>
              <a:t> го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процесу,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існувала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часи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(рис.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6.2,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а</a:t>
            </a:r>
            <a:r>
              <a:rPr sz="1200" spc="-1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робочий простір </a:t>
            </a:r>
            <a:r>
              <a:rPr sz="1200" spc="-5" dirty="0">
                <a:latin typeface="Times New Roman"/>
                <a:cs typeface="Times New Roman"/>
              </a:rPr>
              <a:t>горна </a:t>
            </a:r>
            <a:r>
              <a:rPr sz="1200" dirty="0">
                <a:latin typeface="Times New Roman"/>
                <a:cs typeface="Times New Roman"/>
              </a:rPr>
              <a:t>шарами </a:t>
            </a:r>
            <a:r>
              <a:rPr sz="1200" spc="-5" dirty="0">
                <a:latin typeface="Times New Roman"/>
                <a:cs typeface="Times New Roman"/>
              </a:rPr>
              <a:t>завантажували дерев-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вугілля та здрібнену руду. Перед горном стояв плавиль-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ник,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горновий, </a:t>
            </a:r>
            <a:r>
              <a:rPr sz="1200" dirty="0">
                <a:latin typeface="Times New Roman"/>
                <a:cs typeface="Times New Roman"/>
              </a:rPr>
              <a:t>і управляв </a:t>
            </a:r>
            <a:r>
              <a:rPr sz="1200" spc="-5" dirty="0">
                <a:latin typeface="Times New Roman"/>
                <a:cs typeface="Times New Roman"/>
              </a:rPr>
              <a:t>дуттям. </a:t>
            </a:r>
            <a:r>
              <a:rPr sz="1200" dirty="0">
                <a:latin typeface="Times New Roman"/>
                <a:cs typeface="Times New Roman"/>
              </a:rPr>
              <a:t>З горна через </a:t>
            </a:r>
            <a:r>
              <a:rPr sz="1200" spc="-10" dirty="0">
                <a:latin typeface="Times New Roman"/>
                <a:cs typeface="Times New Roman"/>
              </a:rPr>
              <a:t>боковий </a:t>
            </a:r>
            <a:r>
              <a:rPr sz="1200" spc="-5" dirty="0">
                <a:latin typeface="Times New Roman"/>
                <a:cs typeface="Times New Roman"/>
              </a:rPr>
              <a:t> отвір </a:t>
            </a:r>
            <a:r>
              <a:rPr sz="1200" dirty="0">
                <a:latin typeface="Times New Roman"/>
                <a:cs typeface="Times New Roman"/>
              </a:rPr>
              <a:t>стікав </a:t>
            </a:r>
            <a:r>
              <a:rPr sz="1200" spc="-5" dirty="0">
                <a:latin typeface="Times New Roman"/>
                <a:cs typeface="Times New Roman"/>
              </a:rPr>
              <a:t>шлак. Після </a:t>
            </a:r>
            <a:r>
              <a:rPr sz="1200" dirty="0">
                <a:latin typeface="Times New Roman"/>
                <a:cs typeface="Times New Roman"/>
              </a:rPr>
              <a:t>4…8 </a:t>
            </a:r>
            <a:r>
              <a:rPr sz="1200" spc="-5" dirty="0">
                <a:latin typeface="Times New Roman"/>
                <a:cs typeface="Times New Roman"/>
              </a:rPr>
              <a:t>годин важкої ручної праці </a:t>
            </a:r>
            <a:r>
              <a:rPr sz="1200" dirty="0">
                <a:latin typeface="Times New Roman"/>
                <a:cs typeface="Times New Roman"/>
              </a:rPr>
              <a:t>ро-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бітники за допомогою залізних </a:t>
            </a:r>
            <a:r>
              <a:rPr sz="1200" spc="-5" dirty="0">
                <a:latin typeface="Times New Roman"/>
                <a:cs typeface="Times New Roman"/>
              </a:rPr>
              <a:t>стержнів витягали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горна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губчасту масу, </a:t>
            </a:r>
            <a:r>
              <a:rPr sz="1200" dirty="0">
                <a:latin typeface="Times New Roman"/>
                <a:cs typeface="Times New Roman"/>
              </a:rPr>
              <a:t>в якій разом </a:t>
            </a:r>
            <a:r>
              <a:rPr sz="1200" spc="-5" dirty="0">
                <a:latin typeface="Times New Roman"/>
                <a:cs typeface="Times New Roman"/>
              </a:rPr>
              <a:t>були </a:t>
            </a:r>
            <a:r>
              <a:rPr sz="1200" dirty="0">
                <a:latin typeface="Times New Roman"/>
                <a:cs typeface="Times New Roman"/>
              </a:rPr>
              <a:t>злеплені залізні </a:t>
            </a:r>
            <a:r>
              <a:rPr sz="1200" spc="-5" dirty="0">
                <a:latin typeface="Times New Roman"/>
                <a:cs typeface="Times New Roman"/>
              </a:rPr>
              <a:t>зерна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шлаковими включеннями, </a:t>
            </a:r>
            <a:r>
              <a:rPr sz="1200" spc="-5" dirty="0">
                <a:latin typeface="Times New Roman"/>
                <a:cs typeface="Times New Roman"/>
              </a:rPr>
              <a:t>тобто крицю.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цього крицю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довго </a:t>
            </a:r>
            <a:r>
              <a:rPr sz="1200" dirty="0">
                <a:latin typeface="Times New Roman"/>
                <a:cs typeface="Times New Roman"/>
              </a:rPr>
              <a:t>обробляли </a:t>
            </a:r>
            <a:r>
              <a:rPr sz="1200" spc="-5" dirty="0">
                <a:latin typeface="Times New Roman"/>
                <a:cs typeface="Times New Roman"/>
              </a:rPr>
              <a:t>молотами,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ущільнити </a:t>
            </a:r>
            <a:r>
              <a:rPr sz="1200" dirty="0">
                <a:latin typeface="Times New Roman"/>
                <a:cs typeface="Times New Roman"/>
              </a:rPr>
              <a:t>її і </a:t>
            </a:r>
            <a:r>
              <a:rPr sz="1200" spc="-5" dirty="0">
                <a:latin typeface="Times New Roman"/>
                <a:cs typeface="Times New Roman"/>
              </a:rPr>
              <a:t>видавити </a:t>
            </a:r>
            <a:r>
              <a:rPr sz="1200" dirty="0">
                <a:latin typeface="Times New Roman"/>
                <a:cs typeface="Times New Roman"/>
              </a:rPr>
              <a:t>ча-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шлаку,</a:t>
            </a:r>
            <a:r>
              <a:rPr sz="1200" dirty="0">
                <a:latin typeface="Times New Roman"/>
                <a:cs typeface="Times New Roman"/>
              </a:rPr>
              <a:t> а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ковадлі придавали</a:t>
            </a:r>
            <a:r>
              <a:rPr sz="1200" dirty="0">
                <a:latin typeface="Times New Roman"/>
                <a:cs typeface="Times New Roman"/>
              </a:rPr>
              <a:t> їй</a:t>
            </a:r>
            <a:r>
              <a:rPr sz="1200" spc="-5" dirty="0">
                <a:latin typeface="Times New Roman"/>
                <a:cs typeface="Times New Roman"/>
              </a:rPr>
              <a:t> потрібну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07385" y="6798795"/>
            <a:ext cx="5788660" cy="318389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985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За свідоцтвом Агріколи, такий </a:t>
            </a:r>
            <a:r>
              <a:rPr sz="1200" dirty="0">
                <a:latin typeface="Times New Roman"/>
                <a:cs typeface="Times New Roman"/>
              </a:rPr>
              <a:t>«самостійний </a:t>
            </a:r>
            <a:r>
              <a:rPr sz="1200" spc="-5" dirty="0">
                <a:latin typeface="Times New Roman"/>
                <a:cs typeface="Times New Roman"/>
              </a:rPr>
              <a:t>металургійний завод» вже </a:t>
            </a:r>
            <a:r>
              <a:rPr sz="1200" dirty="0">
                <a:latin typeface="Times New Roman"/>
                <a:cs typeface="Times New Roman"/>
              </a:rPr>
              <a:t>означав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значний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прогрес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примітивними</a:t>
            </a:r>
            <a:r>
              <a:rPr sz="1200" dirty="0">
                <a:latin typeface="Times New Roman"/>
                <a:cs typeface="Times New Roman"/>
              </a:rPr>
              <a:t> земельними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горнами.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Продуктивність </a:t>
            </a:r>
            <a:r>
              <a:rPr sz="1200" dirty="0">
                <a:latin typeface="Times New Roman"/>
                <a:cs typeface="Times New Roman"/>
              </a:rPr>
              <a:t>ще </a:t>
            </a:r>
            <a:r>
              <a:rPr sz="1200" spc="-5" dirty="0">
                <a:latin typeface="Times New Roman"/>
                <a:cs typeface="Times New Roman"/>
              </a:rPr>
              <a:t>більше зросла завдяки введенню викладених </a:t>
            </a:r>
            <a:r>
              <a:rPr sz="1200" dirty="0">
                <a:latin typeface="Times New Roman"/>
                <a:cs typeface="Times New Roman"/>
              </a:rPr>
              <a:t>з цегли </a:t>
            </a:r>
            <a:r>
              <a:rPr sz="1200" spc="-5" dirty="0">
                <a:latin typeface="Times New Roman"/>
                <a:cs typeface="Times New Roman"/>
              </a:rPr>
              <a:t>сиродутних </a:t>
            </a:r>
            <a:r>
              <a:rPr sz="1200" dirty="0">
                <a:latin typeface="Times New Roman"/>
                <a:cs typeface="Times New Roman"/>
              </a:rPr>
              <a:t> печей </a:t>
            </a:r>
            <a:r>
              <a:rPr sz="1200" spc="-5" dirty="0">
                <a:latin typeface="Times New Roman"/>
                <a:cs typeface="Times New Roman"/>
              </a:rPr>
              <a:t>замість подових. </a:t>
            </a:r>
            <a:r>
              <a:rPr sz="1200" dirty="0">
                <a:latin typeface="Times New Roman"/>
                <a:cs typeface="Times New Roman"/>
              </a:rPr>
              <a:t>Прототипом і </a:t>
            </a:r>
            <a:r>
              <a:rPr sz="1200" spc="-5" dirty="0">
                <a:latin typeface="Times New Roman"/>
                <a:cs typeface="Times New Roman"/>
              </a:rPr>
              <a:t>сиродутних,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подових </a:t>
            </a:r>
            <a:r>
              <a:rPr sz="1200" dirty="0">
                <a:latin typeface="Times New Roman"/>
                <a:cs typeface="Times New Roman"/>
              </a:rPr>
              <a:t>печей були </a:t>
            </a:r>
            <a:r>
              <a:rPr sz="1200" spc="-5" dirty="0">
                <a:latin typeface="Times New Roman"/>
                <a:cs typeface="Times New Roman"/>
              </a:rPr>
              <a:t>прості плавиль-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ями. Спочатку з’явилися невеликі шахтні печі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природною тягою,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встановлю- </a:t>
            </a:r>
            <a:r>
              <a:rPr sz="1200" dirty="0">
                <a:latin typeface="Times New Roman"/>
                <a:cs typeface="Times New Roman"/>
              </a:rPr>
              <a:t> вали </a:t>
            </a:r>
            <a:r>
              <a:rPr sz="1200" spc="-5" dirty="0">
                <a:latin typeface="Times New Roman"/>
                <a:cs typeface="Times New Roman"/>
              </a:rPr>
              <a:t>на відкритому </a:t>
            </a:r>
            <a:r>
              <a:rPr sz="1200" dirty="0">
                <a:latin typeface="Times New Roman"/>
                <a:cs typeface="Times New Roman"/>
              </a:rPr>
              <a:t>місці, а </a:t>
            </a:r>
            <a:r>
              <a:rPr sz="1200" spc="-5" dirty="0">
                <a:latin typeface="Times New Roman"/>
                <a:cs typeface="Times New Roman"/>
              </a:rPr>
              <a:t>пізніше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вже справжні шахтні печі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відкритим випускним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порогом </a:t>
            </a:r>
            <a:r>
              <a:rPr sz="1200" dirty="0">
                <a:latin typeface="Times New Roman"/>
                <a:cs typeface="Times New Roman"/>
              </a:rPr>
              <a:t>і міхами</a:t>
            </a:r>
            <a:r>
              <a:rPr sz="1200" spc="-5" dirty="0">
                <a:latin typeface="Times New Roman"/>
                <a:cs typeface="Times New Roman"/>
              </a:rPr>
              <a:t> для дуття (рис. 6.2,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збільшенням розмірів сиродутних </a:t>
            </a:r>
            <a:r>
              <a:rPr sz="1200" spc="-10" dirty="0">
                <a:latin typeface="Times New Roman"/>
                <a:cs typeface="Times New Roman"/>
              </a:rPr>
              <a:t>горнів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інтенсифікацією праці </a:t>
            </a:r>
            <a:r>
              <a:rPr sz="1200" spc="-10" dirty="0">
                <a:latin typeface="Times New Roman"/>
                <a:cs typeface="Times New Roman"/>
              </a:rPr>
              <a:t>зростав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залізі. </a:t>
            </a:r>
            <a:r>
              <a:rPr sz="1200" spc="-10" dirty="0">
                <a:latin typeface="Times New Roman"/>
                <a:cs typeface="Times New Roman"/>
              </a:rPr>
              <a:t>При цьому </a:t>
            </a:r>
            <a:r>
              <a:rPr sz="1200" spc="-15" dirty="0">
                <a:latin typeface="Times New Roman"/>
                <a:cs typeface="Times New Roman"/>
              </a:rPr>
              <a:t>температура плавлення </a:t>
            </a:r>
            <a:r>
              <a:rPr sz="1200" spc="-10" dirty="0">
                <a:latin typeface="Times New Roman"/>
                <a:cs typeface="Times New Roman"/>
              </a:rPr>
              <a:t>заліза </a:t>
            </a:r>
            <a:r>
              <a:rPr sz="1200" spc="-15" dirty="0">
                <a:latin typeface="Times New Roman"/>
                <a:cs typeface="Times New Roman"/>
              </a:rPr>
              <a:t>виявлялася нижче,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частина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його випливала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горну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розплавленому стані разом </a:t>
            </a: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шлаком. </a:t>
            </a:r>
            <a:r>
              <a:rPr sz="1200" spc="-10" dirty="0">
                <a:latin typeface="Times New Roman"/>
                <a:cs typeface="Times New Roman"/>
              </a:rPr>
              <a:t>Таким чином, </a:t>
            </a:r>
            <a:r>
              <a:rPr sz="1200" spc="-15" dirty="0">
                <a:latin typeface="Times New Roman"/>
                <a:cs typeface="Times New Roman"/>
              </a:rPr>
              <a:t>металурги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почали отримувати побічний продукт, який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твердому </a:t>
            </a:r>
            <a:r>
              <a:rPr sz="1200" spc="-15" dirty="0">
                <a:latin typeface="Times New Roman"/>
                <a:cs typeface="Times New Roman"/>
              </a:rPr>
              <a:t>стані </a:t>
            </a:r>
            <a:r>
              <a:rPr sz="1200" spc="-5" dirty="0">
                <a:latin typeface="Times New Roman"/>
                <a:cs typeface="Times New Roman"/>
              </a:rPr>
              <a:t>був </a:t>
            </a:r>
            <a:r>
              <a:rPr sz="1200" spc="-15" dirty="0">
                <a:latin typeface="Times New Roman"/>
                <a:cs typeface="Times New Roman"/>
              </a:rPr>
              <a:t>крихким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легко розби- </a:t>
            </a:r>
            <a:r>
              <a:rPr sz="1200" spc="-10" dirty="0">
                <a:latin typeface="Times New Roman"/>
                <a:cs typeface="Times New Roman"/>
              </a:rPr>
              <a:t> вався молотом, тобто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spc="-10" dirty="0">
                <a:latin typeface="Times New Roman"/>
                <a:cs typeface="Times New Roman"/>
              </a:rPr>
              <a:t>піддавався </a:t>
            </a:r>
            <a:r>
              <a:rPr sz="1200" spc="-15" dirty="0">
                <a:latin typeface="Times New Roman"/>
                <a:cs typeface="Times New Roman"/>
              </a:rPr>
              <a:t>куванню. </a:t>
            </a:r>
            <a:r>
              <a:rPr sz="1200" spc="-10" dirty="0">
                <a:latin typeface="Times New Roman"/>
                <a:cs typeface="Times New Roman"/>
              </a:rPr>
              <a:t>Це </a:t>
            </a:r>
            <a:r>
              <a:rPr sz="1200" spc="-5" dirty="0">
                <a:latin typeface="Times New Roman"/>
                <a:cs typeface="Times New Roman"/>
              </a:rPr>
              <a:t>був </a:t>
            </a:r>
            <a:r>
              <a:rPr sz="1200" spc="-10" dirty="0">
                <a:latin typeface="Times New Roman"/>
                <a:cs typeface="Times New Roman"/>
              </a:rPr>
              <a:t>чавун. </a:t>
            </a:r>
            <a:r>
              <a:rPr sz="1200" spc="-15" dirty="0">
                <a:latin typeface="Times New Roman"/>
                <a:cs typeface="Times New Roman"/>
              </a:rPr>
              <a:t>Спочатку </a:t>
            </a:r>
            <a:r>
              <a:rPr sz="1200" spc="-10" dirty="0">
                <a:latin typeface="Times New Roman"/>
                <a:cs typeface="Times New Roman"/>
              </a:rPr>
              <a:t>його просто вики-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дали, </a:t>
            </a:r>
            <a:r>
              <a:rPr sz="1200" spc="-10" dirty="0">
                <a:latin typeface="Times New Roman"/>
                <a:cs typeface="Times New Roman"/>
              </a:rPr>
              <a:t>але потім </a:t>
            </a:r>
            <a:r>
              <a:rPr sz="1200" spc="-15" dirty="0">
                <a:latin typeface="Times New Roman"/>
                <a:cs typeface="Times New Roman"/>
              </a:rPr>
              <a:t>навчилися використовувати. </a:t>
            </a:r>
            <a:r>
              <a:rPr sz="1200" spc="-10" dirty="0">
                <a:latin typeface="Times New Roman"/>
                <a:cs typeface="Times New Roman"/>
              </a:rPr>
              <a:t>Щоб </a:t>
            </a:r>
            <a:r>
              <a:rPr sz="1200" spc="-15" dirty="0">
                <a:latin typeface="Times New Roman"/>
                <a:cs typeface="Times New Roman"/>
              </a:rPr>
              <a:t>приготувати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чавуну ковке залізо, </a:t>
            </a:r>
            <a:r>
              <a:rPr sz="1200" spc="-10" dirty="0">
                <a:latin typeface="Times New Roman"/>
                <a:cs typeface="Times New Roman"/>
              </a:rPr>
              <a:t>не-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обхідно усунути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0" dirty="0">
                <a:latin typeface="Times New Roman"/>
                <a:cs typeface="Times New Roman"/>
              </a:rPr>
              <a:t>нього вуглець, тобто додатково </a:t>
            </a:r>
            <a:r>
              <a:rPr sz="1200" spc="-15" dirty="0">
                <a:latin typeface="Times New Roman"/>
                <a:cs typeface="Times New Roman"/>
              </a:rPr>
              <a:t>його </a:t>
            </a:r>
            <a:r>
              <a:rPr sz="1200" spc="-20" dirty="0">
                <a:latin typeface="Times New Roman"/>
                <a:cs typeface="Times New Roman"/>
              </a:rPr>
              <a:t>обробити. Така обробка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5" dirty="0">
                <a:latin typeface="Times New Roman"/>
                <a:cs typeface="Times New Roman"/>
              </a:rPr>
              <a:t>металур-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гів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отримала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назву «крична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переробка»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або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«рафінування»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(від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фр.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raffiner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очищати).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108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6" name="object 5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720090" y="4474464"/>
            <a:ext cx="1663446" cy="1663446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067052" y="6191491"/>
            <a:ext cx="968375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Георгіус</a:t>
            </a:r>
            <a:r>
              <a:rPr sz="1000" i="1" spc="-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Аґрікола</a:t>
            </a:r>
            <a:endParaRPr sz="1000">
              <a:latin typeface="Times New Roman"/>
              <a:cs typeface="Times New Roman"/>
            </a:endParaRPr>
          </a:p>
          <a:p>
            <a:pPr marL="1905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(Георг</a:t>
            </a:r>
            <a:r>
              <a:rPr sz="1000" i="1" spc="-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Бауер)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3" y="516889"/>
            <a:ext cx="5786755" cy="742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Відкриття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такого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дозволило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поступово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перейти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кричних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родутних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горнів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рудоплавильних</a:t>
            </a:r>
            <a:r>
              <a:rPr sz="1200" dirty="0">
                <a:latin typeface="Times New Roman"/>
                <a:cs typeface="Times New Roman"/>
              </a:rPr>
              <a:t> печей 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домниць</a:t>
            </a:r>
            <a:r>
              <a:rPr sz="1200" spc="-5" dirty="0">
                <a:latin typeface="Times New Roman"/>
                <a:cs typeface="Times New Roman"/>
              </a:rPr>
              <a:t> (рис. 6.3).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09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25474" y="1379982"/>
            <a:ext cx="1371600" cy="2170175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728722" y="1326641"/>
            <a:ext cx="1383791" cy="2223515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480840" y="1383080"/>
            <a:ext cx="2182940" cy="2465019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080767" y="3602989"/>
            <a:ext cx="3082290" cy="7689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810" algn="ctr">
              <a:lnSpc>
                <a:spcPct val="100000"/>
              </a:lnSpc>
              <a:spcBef>
                <a:spcPts val="100"/>
              </a:spcBef>
              <a:tabLst>
                <a:tab pos="160909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algn="ctr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6.2.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заліза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сиродутному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горні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шахтна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Гравюри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книги</a:t>
            </a:r>
            <a:r>
              <a:rPr sz="1000" dirty="0">
                <a:latin typeface="Times New Roman"/>
                <a:cs typeface="Times New Roman"/>
              </a:rPr>
              <a:t> Г. </a:t>
            </a:r>
            <a:r>
              <a:rPr sz="1000" spc="-5" dirty="0">
                <a:latin typeface="Times New Roman"/>
                <a:cs typeface="Times New Roman"/>
              </a:rPr>
              <a:t>Агріколи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20"/>
              </a:lnSpc>
            </a:pPr>
            <a:r>
              <a:rPr sz="1000" spc="-5" dirty="0">
                <a:latin typeface="Times New Roman"/>
                <a:cs typeface="Times New Roman"/>
              </a:rPr>
              <a:t>«Про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метали»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579085" y="3901697"/>
            <a:ext cx="1983105" cy="470534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-1270" algn="ctr">
              <a:lnSpc>
                <a:spcPct val="95700"/>
              </a:lnSpc>
              <a:spcBef>
                <a:spcPts val="150"/>
              </a:spcBef>
            </a:pPr>
            <a:r>
              <a:rPr sz="1000" b="1" spc="-20" dirty="0">
                <a:latin typeface="Times New Roman"/>
                <a:cs typeface="Times New Roman"/>
              </a:rPr>
              <a:t>Рис. 6.3. </a:t>
            </a:r>
            <a:r>
              <a:rPr sz="1000" spc="-20" dirty="0">
                <a:latin typeface="Times New Roman"/>
                <a:cs typeface="Times New Roman"/>
              </a:rPr>
              <a:t>Домниця </a:t>
            </a:r>
            <a:r>
              <a:rPr sz="1000" spc="-25" dirty="0">
                <a:latin typeface="Times New Roman"/>
                <a:cs typeface="Times New Roman"/>
              </a:rPr>
              <a:t>(штюкофен)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піч,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якій вперше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історії європейської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металургії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було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отримано чавун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67793" y="4489961"/>
            <a:ext cx="4506595" cy="21361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них почали одержувати </a:t>
            </a:r>
            <a:r>
              <a:rPr sz="1200" dirty="0">
                <a:latin typeface="Times New Roman"/>
                <a:cs typeface="Times New Roman"/>
              </a:rPr>
              <a:t>рідкий </a:t>
            </a:r>
            <a:r>
              <a:rPr sz="1200" spc="-5" dirty="0">
                <a:latin typeface="Times New Roman"/>
                <a:cs typeface="Times New Roman"/>
              </a:rPr>
              <a:t>чавун, </a:t>
            </a:r>
            <a:r>
              <a:rPr sz="1200" dirty="0">
                <a:latin typeface="Times New Roman"/>
                <a:cs typeface="Times New Roman"/>
              </a:rPr>
              <a:t>якій після </a:t>
            </a:r>
            <a:r>
              <a:rPr sz="1200" spc="-5" dirty="0">
                <a:latin typeface="Times New Roman"/>
                <a:cs typeface="Times New Roman"/>
              </a:rPr>
              <a:t>цього </a:t>
            </a:r>
            <a:r>
              <a:rPr sz="1200" dirty="0">
                <a:latin typeface="Times New Roman"/>
                <a:cs typeface="Times New Roman"/>
              </a:rPr>
              <a:t>пере-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творювали в </a:t>
            </a:r>
            <a:r>
              <a:rPr sz="1200" spc="-5" dirty="0">
                <a:latin typeface="Times New Roman"/>
                <a:cs typeface="Times New Roman"/>
              </a:rPr>
              <a:t>м’яке залізо (а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часом </a:t>
            </a:r>
            <a:r>
              <a:rPr sz="1200" dirty="0">
                <a:latin typeface="Times New Roman"/>
                <a:cs typeface="Times New Roman"/>
              </a:rPr>
              <a:t>– в </a:t>
            </a:r>
            <a:r>
              <a:rPr sz="1200" spc="-5" dirty="0">
                <a:latin typeface="Times New Roman"/>
                <a:cs typeface="Times New Roman"/>
              </a:rPr>
              <a:t>сталь), вилучаючи зайвий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вуглець. Так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з’явився двоступінчастий </a:t>
            </a:r>
            <a:r>
              <a:rPr sz="1200" dirty="0">
                <a:latin typeface="Times New Roman"/>
                <a:cs typeface="Times New Roman"/>
              </a:rPr>
              <a:t>спосіб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Такій </a:t>
            </a:r>
            <a:r>
              <a:rPr sz="1200" spc="-5" dirty="0">
                <a:latin typeface="Times New Roman"/>
                <a:cs typeface="Times New Roman"/>
              </a:rPr>
              <a:t>спосіб </a:t>
            </a:r>
            <a:r>
              <a:rPr sz="1200" dirty="0">
                <a:latin typeface="Times New Roman"/>
                <a:cs typeface="Times New Roman"/>
              </a:rPr>
              <a:t>отримання сталі був відомий </a:t>
            </a:r>
            <a:r>
              <a:rPr sz="1200" spc="-5" dirty="0">
                <a:latin typeface="Times New Roman"/>
                <a:cs typeface="Times New Roman"/>
              </a:rPr>
              <a:t>китайським металур- </a:t>
            </a:r>
            <a:r>
              <a:rPr sz="1200" dirty="0">
                <a:latin typeface="Times New Roman"/>
                <a:cs typeface="Times New Roman"/>
              </a:rPr>
              <a:t> гам. </a:t>
            </a:r>
            <a:r>
              <a:rPr sz="1200" spc="-5" dirty="0">
                <a:latin typeface="Times New Roman"/>
                <a:cs typeface="Times New Roman"/>
              </a:rPr>
              <a:t>Про нього згадується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трактаті «Хайнаньцзи» </a:t>
            </a:r>
            <a:r>
              <a:rPr sz="1200" dirty="0">
                <a:latin typeface="Times New Roman"/>
                <a:cs typeface="Times New Roman"/>
              </a:rPr>
              <a:t>(II </a:t>
            </a:r>
            <a:r>
              <a:rPr sz="1200" spc="-5" dirty="0">
                <a:latin typeface="Times New Roman"/>
                <a:cs typeface="Times New Roman"/>
              </a:rPr>
              <a:t>ст.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н.е.). </a:t>
            </a:r>
            <a:r>
              <a:rPr sz="1200" dirty="0">
                <a:latin typeface="Times New Roman"/>
                <a:cs typeface="Times New Roman"/>
              </a:rPr>
              <a:t> Спосіб отримав </a:t>
            </a:r>
            <a:r>
              <a:rPr sz="1200" spc="-5" dirty="0">
                <a:latin typeface="Times New Roman"/>
                <a:cs typeface="Times New Roman"/>
              </a:rPr>
              <a:t>назву «сто очищувань» </a:t>
            </a:r>
            <a:r>
              <a:rPr sz="1200" dirty="0">
                <a:latin typeface="Times New Roman"/>
                <a:cs typeface="Times New Roman"/>
              </a:rPr>
              <a:t>і полягав у </a:t>
            </a:r>
            <a:r>
              <a:rPr sz="1200" spc="-5" dirty="0">
                <a:latin typeface="Times New Roman"/>
                <a:cs typeface="Times New Roman"/>
              </a:rPr>
              <a:t>багаторазовому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інтенсивному обдуванні повітрям </a:t>
            </a:r>
            <a:r>
              <a:rPr sz="1200" dirty="0">
                <a:latin typeface="Times New Roman"/>
                <a:cs typeface="Times New Roman"/>
              </a:rPr>
              <a:t>розплавленого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час йо-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</a:t>
            </a:r>
            <a:r>
              <a:rPr sz="1200" dirty="0">
                <a:latin typeface="Times New Roman"/>
                <a:cs typeface="Times New Roman"/>
              </a:rPr>
              <a:t>перемішування.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Європі </a:t>
            </a:r>
            <a:r>
              <a:rPr sz="1200" dirty="0">
                <a:latin typeface="Times New Roman"/>
                <a:cs typeface="Times New Roman"/>
              </a:rPr>
              <a:t>подібний </a:t>
            </a:r>
            <a:r>
              <a:rPr sz="1200" spc="-5" dirty="0">
                <a:latin typeface="Times New Roman"/>
                <a:cs typeface="Times New Roman"/>
              </a:rPr>
              <a:t>спосіб пудлінгування (від </a:t>
            </a:r>
            <a:r>
              <a:rPr sz="1200" dirty="0">
                <a:latin typeface="Times New Roman"/>
                <a:cs typeface="Times New Roman"/>
              </a:rPr>
              <a:t>англ. puddle – </a:t>
            </a:r>
            <a:r>
              <a:rPr sz="1200" spc="-5" dirty="0">
                <a:latin typeface="Times New Roman"/>
                <a:cs typeface="Times New Roman"/>
              </a:rPr>
              <a:t>мі-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сити, перемішувати)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полум’яних </a:t>
            </a:r>
            <a:r>
              <a:rPr sz="1200" dirty="0">
                <a:latin typeface="Times New Roman"/>
                <a:cs typeface="Times New Roman"/>
              </a:rPr>
              <a:t>печах </a:t>
            </a:r>
            <a:r>
              <a:rPr sz="1200" spc="-5" dirty="0">
                <a:latin typeface="Times New Roman"/>
                <a:cs typeface="Times New Roman"/>
              </a:rPr>
              <a:t>(рис. 6.4) було впровадже-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 </a:t>
            </a:r>
            <a:r>
              <a:rPr sz="1200" dirty="0">
                <a:latin typeface="Times New Roman"/>
                <a:cs typeface="Times New Roman"/>
              </a:rPr>
              <a:t>лише у </a:t>
            </a:r>
            <a:r>
              <a:rPr sz="1200" spc="-5" dirty="0">
                <a:latin typeface="Times New Roman"/>
                <a:cs typeface="Times New Roman"/>
              </a:rPr>
              <a:t>другій половині </a:t>
            </a:r>
            <a:r>
              <a:rPr sz="1200" dirty="0">
                <a:latin typeface="Times New Roman"/>
                <a:cs typeface="Times New Roman"/>
              </a:rPr>
              <a:t>XVIII </a:t>
            </a:r>
            <a:r>
              <a:rPr sz="1200" spc="-5" dirty="0">
                <a:latin typeface="Times New Roman"/>
                <a:cs typeface="Times New Roman"/>
              </a:rPr>
              <a:t>ст. англійськими </a:t>
            </a:r>
            <a:r>
              <a:rPr sz="1200" dirty="0">
                <a:latin typeface="Times New Roman"/>
                <a:cs typeface="Times New Roman"/>
              </a:rPr>
              <a:t>металургами </a:t>
            </a:r>
            <a:r>
              <a:rPr sz="1200" spc="-5" dirty="0">
                <a:latin typeface="Times New Roman"/>
                <a:cs typeface="Times New Roman"/>
              </a:rPr>
              <a:t>То- </a:t>
            </a:r>
            <a:r>
              <a:rPr sz="1200" dirty="0">
                <a:latin typeface="Times New Roman"/>
                <a:cs typeface="Times New Roman"/>
              </a:rPr>
              <a:t> масом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Джорджем</a:t>
            </a:r>
            <a:r>
              <a:rPr sz="1200" dirty="0">
                <a:latin typeface="Times New Roman"/>
                <a:cs typeface="Times New Roman"/>
              </a:rPr>
              <a:t> Кранеджі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Генрі Кортом.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104644" y="6693405"/>
            <a:ext cx="3695700" cy="2146935"/>
            <a:chOff x="2104644" y="6693405"/>
            <a:chExt cx="3695700" cy="2146935"/>
          </a:xfrm>
        </p:grpSpPr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04644" y="6918959"/>
              <a:ext cx="3695700" cy="19210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66949" y="6693405"/>
              <a:ext cx="1847850" cy="72009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667000" y="7866887"/>
              <a:ext cx="379095" cy="169545"/>
            </a:xfrm>
            <a:custGeom>
              <a:avLst/>
              <a:gdLst/>
              <a:ahLst/>
              <a:cxnLst/>
              <a:rect l="l" t="t" r="r" b="b"/>
              <a:pathLst>
                <a:path w="379094" h="169545">
                  <a:moveTo>
                    <a:pt x="378714" y="169164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2588005" y="7772479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373373" y="7991093"/>
            <a:ext cx="113664" cy="347980"/>
          </a:xfrm>
          <a:custGeom>
            <a:avLst/>
            <a:gdLst/>
            <a:ahLst/>
            <a:cxnLst/>
            <a:rect l="l" t="t" r="r" b="b"/>
            <a:pathLst>
              <a:path w="113664" h="347979">
                <a:moveTo>
                  <a:pt x="113538" y="347472"/>
                </a:moveTo>
                <a:lnTo>
                  <a:pt x="0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484117" y="8283780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633216" y="7800593"/>
            <a:ext cx="59690" cy="170815"/>
          </a:xfrm>
          <a:custGeom>
            <a:avLst/>
            <a:gdLst/>
            <a:ahLst/>
            <a:cxnLst/>
            <a:rect l="l" t="t" r="r" b="b"/>
            <a:pathLst>
              <a:path w="59689" h="170815">
                <a:moveTo>
                  <a:pt x="59436" y="170688"/>
                </a:moveTo>
                <a:lnTo>
                  <a:pt x="0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4337558" y="7442532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679194" y="7918782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078223" y="7929371"/>
            <a:ext cx="151765" cy="106680"/>
          </a:xfrm>
          <a:custGeom>
            <a:avLst/>
            <a:gdLst/>
            <a:ahLst/>
            <a:cxnLst/>
            <a:rect l="l" t="t" r="r" b="b"/>
            <a:pathLst>
              <a:path w="151764" h="106679">
                <a:moveTo>
                  <a:pt x="151638" y="106680"/>
                </a:moveTo>
                <a:lnTo>
                  <a:pt x="0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4230878" y="7950786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120134" y="7591805"/>
            <a:ext cx="300990" cy="775970"/>
          </a:xfrm>
          <a:custGeom>
            <a:avLst/>
            <a:gdLst/>
            <a:ahLst/>
            <a:cxnLst/>
            <a:rect l="l" t="t" r="r" b="b"/>
            <a:pathLst>
              <a:path w="300989" h="775970">
                <a:moveTo>
                  <a:pt x="257556" y="0"/>
                </a:moveTo>
                <a:lnTo>
                  <a:pt x="300990" y="259080"/>
                </a:lnTo>
              </a:path>
              <a:path w="300989" h="775970">
                <a:moveTo>
                  <a:pt x="99822" y="775716"/>
                </a:moveTo>
                <a:lnTo>
                  <a:pt x="0" y="595884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4227829" y="8296734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116067" y="7026402"/>
            <a:ext cx="135255" cy="161290"/>
          </a:xfrm>
          <a:custGeom>
            <a:avLst/>
            <a:gdLst/>
            <a:ahLst/>
            <a:cxnLst/>
            <a:rect l="l" t="t" r="r" b="b"/>
            <a:pathLst>
              <a:path w="135254" h="161290">
                <a:moveTo>
                  <a:pt x="134874" y="0"/>
                </a:moveTo>
                <a:lnTo>
                  <a:pt x="0" y="160782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266435" y="6931230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2623375" y="7112317"/>
            <a:ext cx="2714625" cy="1308735"/>
            <a:chOff x="2623375" y="7112317"/>
            <a:chExt cx="2714625" cy="1308735"/>
          </a:xfrm>
        </p:grpSpPr>
        <p:pic>
          <p:nvPicPr>
            <p:cNvPr id="29" name="object 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628138" y="8173021"/>
              <a:ext cx="489394" cy="24326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2628138" y="8304276"/>
              <a:ext cx="254000" cy="112395"/>
            </a:xfrm>
            <a:custGeom>
              <a:avLst/>
              <a:gdLst/>
              <a:ahLst/>
              <a:cxnLst/>
              <a:rect l="l" t="t" r="r" b="b"/>
              <a:pathLst>
                <a:path w="254000" h="112395">
                  <a:moveTo>
                    <a:pt x="190500" y="0"/>
                  </a:moveTo>
                  <a:lnTo>
                    <a:pt x="190500" y="27432"/>
                  </a:lnTo>
                  <a:lnTo>
                    <a:pt x="0" y="27432"/>
                  </a:lnTo>
                  <a:lnTo>
                    <a:pt x="0" y="83820"/>
                  </a:lnTo>
                  <a:lnTo>
                    <a:pt x="190500" y="83820"/>
                  </a:lnTo>
                  <a:lnTo>
                    <a:pt x="190500" y="112014"/>
                  </a:lnTo>
                  <a:lnTo>
                    <a:pt x="253746" y="55626"/>
                  </a:lnTo>
                  <a:lnTo>
                    <a:pt x="19050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962465" y="7700581"/>
              <a:ext cx="446151" cy="248793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431095" y="7731061"/>
              <a:ext cx="153543" cy="70485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3623310" y="7792974"/>
              <a:ext cx="144145" cy="60960"/>
            </a:xfrm>
            <a:custGeom>
              <a:avLst/>
              <a:gdLst/>
              <a:ahLst/>
              <a:cxnLst/>
              <a:rect l="l" t="t" r="r" b="b"/>
              <a:pathLst>
                <a:path w="144145" h="60959">
                  <a:moveTo>
                    <a:pt x="111252" y="0"/>
                  </a:moveTo>
                  <a:lnTo>
                    <a:pt x="109728" y="15240"/>
                  </a:lnTo>
                  <a:lnTo>
                    <a:pt x="3048" y="5334"/>
                  </a:lnTo>
                  <a:lnTo>
                    <a:pt x="0" y="35814"/>
                  </a:lnTo>
                  <a:lnTo>
                    <a:pt x="106680" y="45720"/>
                  </a:lnTo>
                  <a:lnTo>
                    <a:pt x="105156" y="60960"/>
                  </a:lnTo>
                  <a:lnTo>
                    <a:pt x="144018" y="34290"/>
                  </a:lnTo>
                  <a:lnTo>
                    <a:pt x="1112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623310" y="7792974"/>
              <a:ext cx="144145" cy="60960"/>
            </a:xfrm>
            <a:custGeom>
              <a:avLst/>
              <a:gdLst/>
              <a:ahLst/>
              <a:cxnLst/>
              <a:rect l="l" t="t" r="r" b="b"/>
              <a:pathLst>
                <a:path w="144145" h="60959">
                  <a:moveTo>
                    <a:pt x="111252" y="0"/>
                  </a:moveTo>
                  <a:lnTo>
                    <a:pt x="109728" y="15240"/>
                  </a:lnTo>
                  <a:lnTo>
                    <a:pt x="3048" y="5334"/>
                  </a:lnTo>
                  <a:lnTo>
                    <a:pt x="0" y="35814"/>
                  </a:lnTo>
                  <a:lnTo>
                    <a:pt x="106680" y="45720"/>
                  </a:lnTo>
                  <a:lnTo>
                    <a:pt x="105156" y="60960"/>
                  </a:lnTo>
                  <a:lnTo>
                    <a:pt x="144018" y="34290"/>
                  </a:lnTo>
                  <a:lnTo>
                    <a:pt x="111252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059936" y="7787640"/>
              <a:ext cx="144145" cy="60960"/>
            </a:xfrm>
            <a:custGeom>
              <a:avLst/>
              <a:gdLst/>
              <a:ahLst/>
              <a:cxnLst/>
              <a:rect l="l" t="t" r="r" b="b"/>
              <a:pathLst>
                <a:path w="144145" h="60959">
                  <a:moveTo>
                    <a:pt x="111252" y="0"/>
                  </a:moveTo>
                  <a:lnTo>
                    <a:pt x="109728" y="15240"/>
                  </a:lnTo>
                  <a:lnTo>
                    <a:pt x="3048" y="4572"/>
                  </a:lnTo>
                  <a:lnTo>
                    <a:pt x="0" y="35052"/>
                  </a:lnTo>
                  <a:lnTo>
                    <a:pt x="106680" y="45720"/>
                  </a:lnTo>
                  <a:lnTo>
                    <a:pt x="105156" y="60960"/>
                  </a:lnTo>
                  <a:lnTo>
                    <a:pt x="144018" y="33528"/>
                  </a:lnTo>
                  <a:lnTo>
                    <a:pt x="1112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059936" y="7787640"/>
              <a:ext cx="144145" cy="60960"/>
            </a:xfrm>
            <a:custGeom>
              <a:avLst/>
              <a:gdLst/>
              <a:ahLst/>
              <a:cxnLst/>
              <a:rect l="l" t="t" r="r" b="b"/>
              <a:pathLst>
                <a:path w="144145" h="60959">
                  <a:moveTo>
                    <a:pt x="111252" y="0"/>
                  </a:moveTo>
                  <a:lnTo>
                    <a:pt x="109728" y="15240"/>
                  </a:lnTo>
                  <a:lnTo>
                    <a:pt x="3048" y="4572"/>
                  </a:lnTo>
                  <a:lnTo>
                    <a:pt x="0" y="35052"/>
                  </a:lnTo>
                  <a:lnTo>
                    <a:pt x="106680" y="45720"/>
                  </a:lnTo>
                  <a:lnTo>
                    <a:pt x="105156" y="60960"/>
                  </a:lnTo>
                  <a:lnTo>
                    <a:pt x="144018" y="33528"/>
                  </a:lnTo>
                  <a:lnTo>
                    <a:pt x="111252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790950" y="7754874"/>
              <a:ext cx="144145" cy="62230"/>
            </a:xfrm>
            <a:custGeom>
              <a:avLst/>
              <a:gdLst/>
              <a:ahLst/>
              <a:cxnLst/>
              <a:rect l="l" t="t" r="r" b="b"/>
              <a:pathLst>
                <a:path w="144145" h="62229">
                  <a:moveTo>
                    <a:pt x="111252" y="0"/>
                  </a:moveTo>
                  <a:lnTo>
                    <a:pt x="109728" y="15240"/>
                  </a:lnTo>
                  <a:lnTo>
                    <a:pt x="3048" y="5334"/>
                  </a:lnTo>
                  <a:lnTo>
                    <a:pt x="0" y="35814"/>
                  </a:lnTo>
                  <a:lnTo>
                    <a:pt x="106680" y="45720"/>
                  </a:lnTo>
                  <a:lnTo>
                    <a:pt x="105918" y="61722"/>
                  </a:lnTo>
                  <a:lnTo>
                    <a:pt x="144018" y="34290"/>
                  </a:lnTo>
                  <a:lnTo>
                    <a:pt x="1112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790950" y="7754874"/>
              <a:ext cx="144145" cy="62230"/>
            </a:xfrm>
            <a:custGeom>
              <a:avLst/>
              <a:gdLst/>
              <a:ahLst/>
              <a:cxnLst/>
              <a:rect l="l" t="t" r="r" b="b"/>
              <a:pathLst>
                <a:path w="144145" h="62229">
                  <a:moveTo>
                    <a:pt x="111252" y="0"/>
                  </a:moveTo>
                  <a:lnTo>
                    <a:pt x="109728" y="15240"/>
                  </a:lnTo>
                  <a:lnTo>
                    <a:pt x="3048" y="5334"/>
                  </a:lnTo>
                  <a:lnTo>
                    <a:pt x="0" y="35814"/>
                  </a:lnTo>
                  <a:lnTo>
                    <a:pt x="106680" y="45720"/>
                  </a:lnTo>
                  <a:lnTo>
                    <a:pt x="105918" y="61722"/>
                  </a:lnTo>
                  <a:lnTo>
                    <a:pt x="144018" y="34290"/>
                  </a:lnTo>
                  <a:lnTo>
                    <a:pt x="111252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349496" y="7812024"/>
              <a:ext cx="142875" cy="70485"/>
            </a:xfrm>
            <a:custGeom>
              <a:avLst/>
              <a:gdLst/>
              <a:ahLst/>
              <a:cxnLst/>
              <a:rect l="l" t="t" r="r" b="b"/>
              <a:pathLst>
                <a:path w="142875" h="70484">
                  <a:moveTo>
                    <a:pt x="6858" y="0"/>
                  </a:moveTo>
                  <a:lnTo>
                    <a:pt x="0" y="29718"/>
                  </a:lnTo>
                  <a:lnTo>
                    <a:pt x="103632" y="54864"/>
                  </a:lnTo>
                  <a:lnTo>
                    <a:pt x="100584" y="70104"/>
                  </a:lnTo>
                  <a:lnTo>
                    <a:pt x="142494" y="48768"/>
                  </a:lnTo>
                  <a:lnTo>
                    <a:pt x="115062" y="9906"/>
                  </a:lnTo>
                  <a:lnTo>
                    <a:pt x="111252" y="25146"/>
                  </a:lnTo>
                  <a:lnTo>
                    <a:pt x="6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349496" y="7812024"/>
              <a:ext cx="142875" cy="70485"/>
            </a:xfrm>
            <a:custGeom>
              <a:avLst/>
              <a:gdLst/>
              <a:ahLst/>
              <a:cxnLst/>
              <a:rect l="l" t="t" r="r" b="b"/>
              <a:pathLst>
                <a:path w="142875" h="70484">
                  <a:moveTo>
                    <a:pt x="115062" y="9906"/>
                  </a:moveTo>
                  <a:lnTo>
                    <a:pt x="111252" y="25146"/>
                  </a:lnTo>
                  <a:lnTo>
                    <a:pt x="6858" y="0"/>
                  </a:lnTo>
                  <a:lnTo>
                    <a:pt x="0" y="29718"/>
                  </a:lnTo>
                  <a:lnTo>
                    <a:pt x="103632" y="54864"/>
                  </a:lnTo>
                  <a:lnTo>
                    <a:pt x="100584" y="70104"/>
                  </a:lnTo>
                  <a:lnTo>
                    <a:pt x="142494" y="48768"/>
                  </a:lnTo>
                  <a:lnTo>
                    <a:pt x="115062" y="99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941826" y="7838694"/>
              <a:ext cx="144145" cy="62865"/>
            </a:xfrm>
            <a:custGeom>
              <a:avLst/>
              <a:gdLst/>
              <a:ahLst/>
              <a:cxnLst/>
              <a:rect l="l" t="t" r="r" b="b"/>
              <a:pathLst>
                <a:path w="144145" h="62865">
                  <a:moveTo>
                    <a:pt x="5334" y="0"/>
                  </a:moveTo>
                  <a:lnTo>
                    <a:pt x="0" y="30480"/>
                  </a:lnTo>
                  <a:lnTo>
                    <a:pt x="105918" y="47244"/>
                  </a:lnTo>
                  <a:lnTo>
                    <a:pt x="103632" y="62484"/>
                  </a:lnTo>
                  <a:lnTo>
                    <a:pt x="144018" y="37338"/>
                  </a:lnTo>
                  <a:lnTo>
                    <a:pt x="113538" y="1524"/>
                  </a:lnTo>
                  <a:lnTo>
                    <a:pt x="111252" y="16764"/>
                  </a:lnTo>
                  <a:lnTo>
                    <a:pt x="5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941826" y="7838694"/>
              <a:ext cx="144145" cy="62865"/>
            </a:xfrm>
            <a:custGeom>
              <a:avLst/>
              <a:gdLst/>
              <a:ahLst/>
              <a:cxnLst/>
              <a:rect l="l" t="t" r="r" b="b"/>
              <a:pathLst>
                <a:path w="144145" h="62865">
                  <a:moveTo>
                    <a:pt x="113538" y="1524"/>
                  </a:moveTo>
                  <a:lnTo>
                    <a:pt x="111252" y="16764"/>
                  </a:lnTo>
                  <a:lnTo>
                    <a:pt x="5334" y="0"/>
                  </a:lnTo>
                  <a:lnTo>
                    <a:pt x="0" y="30480"/>
                  </a:lnTo>
                  <a:lnTo>
                    <a:pt x="105918" y="47244"/>
                  </a:lnTo>
                  <a:lnTo>
                    <a:pt x="103632" y="62484"/>
                  </a:lnTo>
                  <a:lnTo>
                    <a:pt x="144018" y="37338"/>
                  </a:lnTo>
                  <a:lnTo>
                    <a:pt x="113538" y="152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510277" y="7895082"/>
              <a:ext cx="142875" cy="69850"/>
            </a:xfrm>
            <a:custGeom>
              <a:avLst/>
              <a:gdLst/>
              <a:ahLst/>
              <a:cxnLst/>
              <a:rect l="l" t="t" r="r" b="b"/>
              <a:pathLst>
                <a:path w="142875" h="69850">
                  <a:moveTo>
                    <a:pt x="6858" y="0"/>
                  </a:moveTo>
                  <a:lnTo>
                    <a:pt x="0" y="29718"/>
                  </a:lnTo>
                  <a:lnTo>
                    <a:pt x="103632" y="54864"/>
                  </a:lnTo>
                  <a:lnTo>
                    <a:pt x="100584" y="69342"/>
                  </a:lnTo>
                  <a:lnTo>
                    <a:pt x="142494" y="48006"/>
                  </a:lnTo>
                  <a:lnTo>
                    <a:pt x="115062" y="9906"/>
                  </a:lnTo>
                  <a:lnTo>
                    <a:pt x="111252" y="25146"/>
                  </a:lnTo>
                  <a:lnTo>
                    <a:pt x="6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510277" y="7895082"/>
              <a:ext cx="142875" cy="69850"/>
            </a:xfrm>
            <a:custGeom>
              <a:avLst/>
              <a:gdLst/>
              <a:ahLst/>
              <a:cxnLst/>
              <a:rect l="l" t="t" r="r" b="b"/>
              <a:pathLst>
                <a:path w="142875" h="69850">
                  <a:moveTo>
                    <a:pt x="115062" y="9906"/>
                  </a:moveTo>
                  <a:lnTo>
                    <a:pt x="111252" y="25146"/>
                  </a:lnTo>
                  <a:lnTo>
                    <a:pt x="6858" y="0"/>
                  </a:lnTo>
                  <a:lnTo>
                    <a:pt x="0" y="29718"/>
                  </a:lnTo>
                  <a:lnTo>
                    <a:pt x="103632" y="54864"/>
                  </a:lnTo>
                  <a:lnTo>
                    <a:pt x="100584" y="69342"/>
                  </a:lnTo>
                  <a:lnTo>
                    <a:pt x="142494" y="48006"/>
                  </a:lnTo>
                  <a:lnTo>
                    <a:pt x="115062" y="99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721161" y="7906321"/>
              <a:ext cx="152019" cy="79629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59667" y="7967281"/>
              <a:ext cx="148971" cy="90297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4212336" y="7870698"/>
              <a:ext cx="144145" cy="60960"/>
            </a:xfrm>
            <a:custGeom>
              <a:avLst/>
              <a:gdLst/>
              <a:ahLst/>
              <a:cxnLst/>
              <a:rect l="l" t="t" r="r" b="b"/>
              <a:pathLst>
                <a:path w="144145" h="60959">
                  <a:moveTo>
                    <a:pt x="110490" y="0"/>
                  </a:moveTo>
                  <a:lnTo>
                    <a:pt x="109728" y="15240"/>
                  </a:lnTo>
                  <a:lnTo>
                    <a:pt x="3048" y="7620"/>
                  </a:lnTo>
                  <a:lnTo>
                    <a:pt x="0" y="38100"/>
                  </a:lnTo>
                  <a:lnTo>
                    <a:pt x="107442" y="45720"/>
                  </a:lnTo>
                  <a:lnTo>
                    <a:pt x="105918" y="60960"/>
                  </a:lnTo>
                  <a:lnTo>
                    <a:pt x="144018" y="33528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212336" y="7870698"/>
              <a:ext cx="144145" cy="60960"/>
            </a:xfrm>
            <a:custGeom>
              <a:avLst/>
              <a:gdLst/>
              <a:ahLst/>
              <a:cxnLst/>
              <a:rect l="l" t="t" r="r" b="b"/>
              <a:pathLst>
                <a:path w="144145" h="60959">
                  <a:moveTo>
                    <a:pt x="110490" y="0"/>
                  </a:moveTo>
                  <a:lnTo>
                    <a:pt x="109728" y="15240"/>
                  </a:lnTo>
                  <a:lnTo>
                    <a:pt x="3048" y="7620"/>
                  </a:lnTo>
                  <a:lnTo>
                    <a:pt x="0" y="38100"/>
                  </a:lnTo>
                  <a:lnTo>
                    <a:pt x="107442" y="45720"/>
                  </a:lnTo>
                  <a:lnTo>
                    <a:pt x="105918" y="60960"/>
                  </a:lnTo>
                  <a:lnTo>
                    <a:pt x="144018" y="33528"/>
                  </a:lnTo>
                  <a:lnTo>
                    <a:pt x="11049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156263" y="8003095"/>
              <a:ext cx="147447" cy="94869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260657" y="7762303"/>
              <a:ext cx="71247" cy="151257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254561" y="7524559"/>
              <a:ext cx="71247" cy="152019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266753" y="7309675"/>
              <a:ext cx="71247" cy="152019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260657" y="7112317"/>
              <a:ext cx="71247" cy="152019"/>
            </a:xfrm>
            <a:prstGeom prst="rect">
              <a:avLst/>
            </a:prstGeom>
          </p:spPr>
        </p:pic>
      </p:grpSp>
      <p:sp>
        <p:nvSpPr>
          <p:cNvPr id="54" name="object 54"/>
          <p:cNvSpPr txBox="1"/>
          <p:nvPr/>
        </p:nvSpPr>
        <p:spPr>
          <a:xfrm>
            <a:off x="2151379" y="8270064"/>
            <a:ext cx="413384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" dirty="0">
                <a:latin typeface="Times New Roman"/>
                <a:cs typeface="Times New Roman"/>
              </a:rPr>
              <a:t>П</a:t>
            </a:r>
            <a:r>
              <a:rPr sz="900" spc="-10" dirty="0">
                <a:latin typeface="Times New Roman"/>
                <a:cs typeface="Times New Roman"/>
              </a:rPr>
              <a:t>ов</a:t>
            </a:r>
            <a:r>
              <a:rPr sz="900" dirty="0">
                <a:latin typeface="Times New Roman"/>
                <a:cs typeface="Times New Roman"/>
              </a:rPr>
              <a:t>і</a:t>
            </a:r>
            <a:r>
              <a:rPr sz="900" spc="5" dirty="0">
                <a:latin typeface="Times New Roman"/>
                <a:cs typeface="Times New Roman"/>
              </a:rPr>
              <a:t>тр</a:t>
            </a:r>
            <a:r>
              <a:rPr sz="900" dirty="0">
                <a:latin typeface="Times New Roman"/>
                <a:cs typeface="Times New Roman"/>
              </a:rPr>
              <a:t>я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761998" y="8893553"/>
            <a:ext cx="4397375" cy="47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6.4.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Пудлінгова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топка з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коксом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антрацитом;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топковий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поріг;</a:t>
            </a:r>
            <a:endParaRPr sz="1000">
              <a:latin typeface="Times New Roman"/>
              <a:cs typeface="Times New Roman"/>
            </a:endParaRPr>
          </a:p>
          <a:p>
            <a:pPr marL="506730" marR="498475" algn="ctr">
              <a:lnSpc>
                <a:spcPts val="1150"/>
              </a:lnSpc>
              <a:spcBef>
                <a:spcPts val="55"/>
              </a:spcBef>
            </a:pP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гарячі гази;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бокове вікно;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ванна пудлінгового горну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напіврозплавленим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чавуном;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димова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труба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6" name="object 56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674614" y="4601717"/>
            <a:ext cx="1165860" cy="1597914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5932423" y="6253223"/>
            <a:ext cx="6508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Генрі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Корт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0" y="516889"/>
            <a:ext cx="5788660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5800"/>
              </a:lnSpc>
              <a:spcBef>
                <a:spcPts val="5"/>
              </a:spcBef>
            </a:pPr>
            <a:r>
              <a:rPr sz="1200" spc="-15" dirty="0">
                <a:latin typeface="Times New Roman"/>
                <a:cs typeface="Times New Roman"/>
              </a:rPr>
              <a:t>Процес починали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завантаження чавуну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пудлінговий горн. </a:t>
            </a:r>
            <a:r>
              <a:rPr sz="1200" spc="-10" dirty="0">
                <a:latin typeface="Times New Roman"/>
                <a:cs typeface="Times New Roman"/>
              </a:rPr>
              <a:t>Щоб </a:t>
            </a:r>
            <a:r>
              <a:rPr sz="1200" spc="-15" dirty="0">
                <a:latin typeface="Times New Roman"/>
                <a:cs typeface="Times New Roman"/>
              </a:rPr>
              <a:t>прискорити плав- </a:t>
            </a:r>
            <a:r>
              <a:rPr sz="1200" spc="-10" dirty="0">
                <a:latin typeface="Times New Roman"/>
                <a:cs typeface="Times New Roman"/>
              </a:rPr>
              <a:t> ку, </a:t>
            </a:r>
            <a:r>
              <a:rPr sz="1200" spc="-15" dirty="0">
                <a:latin typeface="Times New Roman"/>
                <a:cs typeface="Times New Roman"/>
              </a:rPr>
              <a:t>шматки чавуну вагою 10…30 </a:t>
            </a:r>
            <a:r>
              <a:rPr sz="1200" spc="-5" dirty="0">
                <a:latin typeface="Times New Roman"/>
                <a:cs typeface="Times New Roman"/>
              </a:rPr>
              <a:t>кг </a:t>
            </a:r>
            <a:r>
              <a:rPr sz="1200" spc="-10" dirty="0">
                <a:latin typeface="Times New Roman"/>
                <a:cs typeface="Times New Roman"/>
              </a:rPr>
              <a:t>містили </a:t>
            </a:r>
            <a:r>
              <a:rPr sz="1200" spc="-15" dirty="0">
                <a:latin typeface="Times New Roman"/>
                <a:cs typeface="Times New Roman"/>
              </a:rPr>
              <a:t>поблизу порога </a:t>
            </a:r>
            <a:r>
              <a:rPr sz="1200" spc="-10" dirty="0">
                <a:latin typeface="Times New Roman"/>
                <a:cs typeface="Times New Roman"/>
              </a:rPr>
              <a:t>топки, де </a:t>
            </a:r>
            <a:r>
              <a:rPr sz="1200" spc="-15" dirty="0">
                <a:latin typeface="Times New Roman"/>
                <a:cs typeface="Times New Roman"/>
              </a:rPr>
              <a:t>температура най- </a:t>
            </a:r>
            <a:r>
              <a:rPr sz="1200" spc="-10" dirty="0">
                <a:latin typeface="Times New Roman"/>
                <a:cs typeface="Times New Roman"/>
              </a:rPr>
              <a:t> вища. </a:t>
            </a:r>
            <a:r>
              <a:rPr sz="1200" spc="-15" dirty="0">
                <a:latin typeface="Times New Roman"/>
                <a:cs typeface="Times New Roman"/>
              </a:rPr>
              <a:t>Приблизно </a:t>
            </a:r>
            <a:r>
              <a:rPr sz="1200" spc="-1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45 </a:t>
            </a:r>
            <a:r>
              <a:rPr sz="1200" spc="-10" dirty="0">
                <a:latin typeface="Times New Roman"/>
                <a:cs typeface="Times New Roman"/>
              </a:rPr>
              <a:t>хвилин чавун </a:t>
            </a:r>
            <a:r>
              <a:rPr sz="1200" spc="-15" dirty="0">
                <a:latin typeface="Times New Roman"/>
                <a:cs typeface="Times New Roman"/>
              </a:rPr>
              <a:t>розплавлявся. </a:t>
            </a:r>
            <a:r>
              <a:rPr sz="1200" spc="-10" dirty="0">
                <a:latin typeface="Times New Roman"/>
                <a:cs typeface="Times New Roman"/>
              </a:rPr>
              <a:t>По мірі </a:t>
            </a:r>
            <a:r>
              <a:rPr sz="1200" spc="-15" dirty="0">
                <a:latin typeface="Times New Roman"/>
                <a:cs typeface="Times New Roman"/>
              </a:rPr>
              <a:t>вигорання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металу </a:t>
            </a:r>
            <a:r>
              <a:rPr sz="1200" spc="-15" dirty="0">
                <a:latin typeface="Times New Roman"/>
                <a:cs typeface="Times New Roman"/>
              </a:rPr>
              <a:t>вугле- </a:t>
            </a:r>
            <a:r>
              <a:rPr sz="1200" spc="-10" dirty="0">
                <a:latin typeface="Times New Roman"/>
                <a:cs typeface="Times New Roman"/>
              </a:rPr>
              <a:t> цю та інших домішок, </a:t>
            </a:r>
            <a:r>
              <a:rPr sz="1200" spc="-15" dirty="0">
                <a:latin typeface="Times New Roman"/>
                <a:cs typeface="Times New Roman"/>
              </a:rPr>
              <a:t>температура плавлення сплаву підвищувалася,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0" dirty="0">
                <a:latin typeface="Times New Roman"/>
                <a:cs typeface="Times New Roman"/>
              </a:rPr>
              <a:t>температура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0" dirty="0">
                <a:latin typeface="Times New Roman"/>
                <a:cs typeface="Times New Roman"/>
              </a:rPr>
              <a:t>пе- </a:t>
            </a:r>
            <a:r>
              <a:rPr sz="1200" spc="-5" dirty="0">
                <a:latin typeface="Times New Roman"/>
                <a:cs typeface="Times New Roman"/>
              </a:rPr>
              <a:t> чі </a:t>
            </a:r>
            <a:r>
              <a:rPr sz="1200" spc="-15" dirty="0">
                <a:latin typeface="Times New Roman"/>
                <a:cs typeface="Times New Roman"/>
              </a:rPr>
              <a:t>оставалась </a:t>
            </a:r>
            <a:r>
              <a:rPr sz="1200" spc="-10" dirty="0">
                <a:latin typeface="Times New Roman"/>
                <a:cs typeface="Times New Roman"/>
              </a:rPr>
              <a:t>не </a:t>
            </a:r>
            <a:r>
              <a:rPr sz="1200" spc="-15" dirty="0">
                <a:latin typeface="Times New Roman"/>
                <a:cs typeface="Times New Roman"/>
              </a:rPr>
              <a:t>змінною, тому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рідкого розплаву починали випадати </a:t>
            </a:r>
            <a:r>
              <a:rPr sz="1200" spc="-10" dirty="0">
                <a:latin typeface="Times New Roman"/>
                <a:cs typeface="Times New Roman"/>
              </a:rPr>
              <a:t>кристали </a:t>
            </a:r>
            <a:r>
              <a:rPr sz="1200" spc="-15" dirty="0">
                <a:latin typeface="Times New Roman"/>
                <a:cs typeface="Times New Roman"/>
              </a:rPr>
              <a:t>досить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чистого заліза.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подині печі збиралися </a:t>
            </a:r>
            <a:r>
              <a:rPr sz="1200" spc="-10" dirty="0">
                <a:latin typeface="Times New Roman"/>
                <a:cs typeface="Times New Roman"/>
              </a:rPr>
              <a:t>грудки </a:t>
            </a:r>
            <a:r>
              <a:rPr sz="1200" spc="-15" dirty="0">
                <a:latin typeface="Times New Roman"/>
                <a:cs typeface="Times New Roman"/>
              </a:rPr>
              <a:t>злипшейся тістопобідної маси. Робітни-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ки-пудлінговщики </a:t>
            </a:r>
            <a:r>
              <a:rPr sz="1200" spc="-10" dirty="0">
                <a:latin typeface="Times New Roman"/>
                <a:cs typeface="Times New Roman"/>
              </a:rPr>
              <a:t>(див. </a:t>
            </a:r>
            <a:r>
              <a:rPr sz="1200" spc="-15" dirty="0">
                <a:latin typeface="Times New Roman"/>
                <a:cs typeface="Times New Roman"/>
              </a:rPr>
              <a:t>рисунок </a:t>
            </a:r>
            <a:r>
              <a:rPr sz="1200" spc="-10" dirty="0">
                <a:latin typeface="Times New Roman"/>
                <a:cs typeface="Times New Roman"/>
              </a:rPr>
              <a:t>6.4) </a:t>
            </a:r>
            <a:r>
              <a:rPr sz="1200" spc="-15" dirty="0">
                <a:latin typeface="Times New Roman"/>
                <a:cs typeface="Times New Roman"/>
              </a:rPr>
              <a:t>приступали </a:t>
            </a:r>
            <a:r>
              <a:rPr sz="1200" spc="-10" dirty="0">
                <a:latin typeface="Times New Roman"/>
                <a:cs typeface="Times New Roman"/>
              </a:rPr>
              <a:t>до операції </a:t>
            </a:r>
            <a:r>
              <a:rPr sz="1200" spc="-15" dirty="0">
                <a:latin typeface="Times New Roman"/>
                <a:cs typeface="Times New Roman"/>
              </a:rPr>
              <a:t>накатування </a:t>
            </a:r>
            <a:r>
              <a:rPr sz="1200" spc="-10" dirty="0">
                <a:latin typeface="Times New Roman"/>
                <a:cs typeface="Times New Roman"/>
              </a:rPr>
              <a:t>криці </a:t>
            </a: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spc="-15" dirty="0">
                <a:latin typeface="Times New Roman"/>
                <a:cs typeface="Times New Roman"/>
              </a:rPr>
              <a:t>допо- </a:t>
            </a:r>
            <a:r>
              <a:rPr sz="1200" spc="-10" dirty="0">
                <a:latin typeface="Times New Roman"/>
                <a:cs typeface="Times New Roman"/>
              </a:rPr>
              <a:t> могою </a:t>
            </a:r>
            <a:r>
              <a:rPr sz="1200" spc="-15" dirty="0">
                <a:latin typeface="Times New Roman"/>
                <a:cs typeface="Times New Roman"/>
              </a:rPr>
              <a:t>залізного </a:t>
            </a:r>
            <a:r>
              <a:rPr sz="1200" spc="-10" dirty="0">
                <a:latin typeface="Times New Roman"/>
                <a:cs typeface="Times New Roman"/>
              </a:rPr>
              <a:t>лому. </a:t>
            </a:r>
            <a:r>
              <a:rPr sz="1200" spc="-15" dirty="0">
                <a:latin typeface="Times New Roman"/>
                <a:cs typeface="Times New Roman"/>
              </a:rPr>
              <a:t>Перемішуючи </a:t>
            </a:r>
            <a:r>
              <a:rPr sz="1200" spc="-10" dirty="0">
                <a:latin typeface="Times New Roman"/>
                <a:cs typeface="Times New Roman"/>
              </a:rPr>
              <a:t>ломом масу </a:t>
            </a:r>
            <a:r>
              <a:rPr sz="1200" spc="-15" dirty="0">
                <a:latin typeface="Times New Roman"/>
                <a:cs typeface="Times New Roman"/>
              </a:rPr>
              <a:t>металу, вони збирали навколо лому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крицю, </a:t>
            </a:r>
            <a:r>
              <a:rPr sz="1200" spc="-10" dirty="0">
                <a:latin typeface="Times New Roman"/>
                <a:cs typeface="Times New Roman"/>
              </a:rPr>
              <a:t>яку </a:t>
            </a:r>
            <a:r>
              <a:rPr sz="1200" spc="-15" dirty="0">
                <a:latin typeface="Times New Roman"/>
                <a:cs typeface="Times New Roman"/>
              </a:rPr>
              <a:t>виймали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печі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подавали відразу </a:t>
            </a:r>
            <a:r>
              <a:rPr sz="1200" spc="-10" dirty="0">
                <a:latin typeface="Times New Roman"/>
                <a:cs typeface="Times New Roman"/>
              </a:rPr>
              <a:t>під молот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кування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метою </a:t>
            </a:r>
            <a:r>
              <a:rPr sz="1200" spc="-15" dirty="0">
                <a:latin typeface="Times New Roman"/>
                <a:cs typeface="Times New Roman"/>
              </a:rPr>
              <a:t>вилучення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частинок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шлаку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ущільнення </a:t>
            </a:r>
            <a:r>
              <a:rPr sz="1200" spc="-10" dirty="0">
                <a:latin typeface="Times New Roman"/>
                <a:cs typeface="Times New Roman"/>
              </a:rPr>
              <a:t>металу.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результаті одержували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зварювальну</a:t>
            </a:r>
            <a:r>
              <a:rPr sz="1200" spc="-10" dirty="0">
                <a:latin typeface="Times New Roman"/>
                <a:cs typeface="Times New Roman"/>
              </a:rPr>
              <a:t> сталь.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Але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така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мала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неоднорідність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хімічного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поперечному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XVIII сторіччі </a:t>
            </a:r>
            <a:r>
              <a:rPr sz="1200" spc="-5" dirty="0">
                <a:latin typeface="Times New Roman"/>
                <a:cs typeface="Times New Roman"/>
              </a:rPr>
              <a:t>англійський </a:t>
            </a:r>
            <a:r>
              <a:rPr sz="1200" dirty="0">
                <a:latin typeface="Times New Roman"/>
                <a:cs typeface="Times New Roman"/>
              </a:rPr>
              <a:t>годинникар </a:t>
            </a:r>
            <a:r>
              <a:rPr sz="1200" spc="-5" dirty="0">
                <a:latin typeface="Times New Roman"/>
                <a:cs typeface="Times New Roman"/>
              </a:rPr>
              <a:t>та винахідник </a:t>
            </a:r>
            <a:r>
              <a:rPr sz="1200" dirty="0">
                <a:latin typeface="Times New Roman"/>
                <a:cs typeface="Times New Roman"/>
              </a:rPr>
              <a:t>Б. </a:t>
            </a:r>
            <a:r>
              <a:rPr sz="1200" spc="-5" dirty="0">
                <a:latin typeface="Times New Roman"/>
                <a:cs typeface="Times New Roman"/>
              </a:rPr>
              <a:t>Гунтсман прийшов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дум-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ки, </a:t>
            </a:r>
            <a:r>
              <a:rPr sz="1200" dirty="0">
                <a:latin typeface="Times New Roman"/>
                <a:cs typeface="Times New Roman"/>
              </a:rPr>
              <a:t>що склад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матеріалів можна </a:t>
            </a:r>
            <a:r>
              <a:rPr sz="1200" spc="-5" dirty="0">
                <a:latin typeface="Times New Roman"/>
                <a:cs typeface="Times New Roman"/>
              </a:rPr>
              <a:t>вирівняти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переплавки.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отримати рідку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він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використав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тигель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вогнетривкого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піч,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обігрювалась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коксом,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дуттям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високим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горном.</a:t>
            </a:r>
            <a:r>
              <a:rPr sz="1200" dirty="0">
                <a:latin typeface="Times New Roman"/>
                <a:cs typeface="Times New Roman"/>
              </a:rPr>
              <a:t> Виходила </a:t>
            </a:r>
            <a:r>
              <a:rPr sz="1200" spc="-5" dirty="0">
                <a:latin typeface="Times New Roman"/>
                <a:cs typeface="Times New Roman"/>
              </a:rPr>
              <a:t>високоякісна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тигельна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Разом </a:t>
            </a:r>
            <a:r>
              <a:rPr sz="1200" dirty="0">
                <a:latin typeface="Times New Roman"/>
                <a:cs typeface="Times New Roman"/>
              </a:rPr>
              <a:t>і з зростанням потреби в </a:t>
            </a:r>
            <a:r>
              <a:rPr sz="1200" spc="-5" dirty="0">
                <a:latin typeface="Times New Roman"/>
                <a:cs typeface="Times New Roman"/>
              </a:rPr>
              <a:t>ковкому залізі та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постійно </a:t>
            </a:r>
            <a:r>
              <a:rPr sz="1200" dirty="0">
                <a:latin typeface="Times New Roman"/>
                <a:cs typeface="Times New Roman"/>
              </a:rPr>
              <a:t>зростав і попит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 деревне </a:t>
            </a:r>
            <a:r>
              <a:rPr sz="1200" spc="-5" dirty="0">
                <a:latin typeface="Times New Roman"/>
                <a:cs typeface="Times New Roman"/>
              </a:rPr>
              <a:t>вугілля. Але </a:t>
            </a:r>
            <a:r>
              <a:rPr sz="1200" dirty="0">
                <a:latin typeface="Times New Roman"/>
                <a:cs typeface="Times New Roman"/>
              </a:rPr>
              <a:t>в багатих рудою </a:t>
            </a:r>
            <a:r>
              <a:rPr sz="1200" spc="-5" dirty="0">
                <a:latin typeface="Times New Roman"/>
                <a:cs typeface="Times New Roman"/>
              </a:rPr>
              <a:t>районах Європи </a:t>
            </a:r>
            <a:r>
              <a:rPr sz="1200" dirty="0">
                <a:latin typeface="Times New Roman"/>
                <a:cs typeface="Times New Roman"/>
              </a:rPr>
              <a:t>ліс </a:t>
            </a:r>
            <a:r>
              <a:rPr sz="1200" spc="-5" dirty="0">
                <a:latin typeface="Times New Roman"/>
                <a:cs typeface="Times New Roman"/>
              </a:rPr>
              <a:t>повністю </a:t>
            </a:r>
            <a:r>
              <a:rPr sz="1200" dirty="0">
                <a:latin typeface="Times New Roman"/>
                <a:cs typeface="Times New Roman"/>
              </a:rPr>
              <a:t>було </a:t>
            </a:r>
            <a:r>
              <a:rPr sz="1200" spc="-5" dirty="0">
                <a:latin typeface="Times New Roman"/>
                <a:cs typeface="Times New Roman"/>
              </a:rPr>
              <a:t>вирублено.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Кам’яне вугілля </a:t>
            </a:r>
            <a:r>
              <a:rPr sz="1200" dirty="0">
                <a:latin typeface="Times New Roman"/>
                <a:cs typeface="Times New Roman"/>
              </a:rPr>
              <a:t>тоді ще </a:t>
            </a:r>
            <a:r>
              <a:rPr sz="1200" spc="-5" dirty="0">
                <a:latin typeface="Times New Roman"/>
                <a:cs typeface="Times New Roman"/>
              </a:rPr>
              <a:t>не уміли використовувати </a:t>
            </a:r>
            <a:r>
              <a:rPr sz="1200" dirty="0">
                <a:latin typeface="Times New Roman"/>
                <a:cs typeface="Times New Roman"/>
              </a:rPr>
              <a:t>для цієї мети: </a:t>
            </a:r>
            <a:r>
              <a:rPr sz="1200" spc="-5" dirty="0">
                <a:latin typeface="Times New Roman"/>
                <a:cs typeface="Times New Roman"/>
              </a:rPr>
              <a:t>сірка, </a:t>
            </a:r>
            <a:r>
              <a:rPr sz="1200" dirty="0">
                <a:latin typeface="Times New Roman"/>
                <a:cs typeface="Times New Roman"/>
              </a:rPr>
              <a:t>що в </a:t>
            </a:r>
            <a:r>
              <a:rPr sz="1200" spc="-5" dirty="0">
                <a:latin typeface="Times New Roman"/>
                <a:cs typeface="Times New Roman"/>
              </a:rPr>
              <a:t>ньому міс-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тилася, переходила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сталь, </a:t>
            </a:r>
            <a:r>
              <a:rPr sz="1200" dirty="0">
                <a:latin typeface="Times New Roman"/>
                <a:cs typeface="Times New Roman"/>
              </a:rPr>
              <a:t>роблячи її </a:t>
            </a:r>
            <a:r>
              <a:rPr sz="1200" spc="-5" dirty="0">
                <a:latin typeface="Times New Roman"/>
                <a:cs typeface="Times New Roman"/>
              </a:rPr>
              <a:t>непридатною. </a:t>
            </a:r>
            <a:r>
              <a:rPr sz="1200" dirty="0">
                <a:latin typeface="Times New Roman"/>
                <a:cs typeface="Times New Roman"/>
              </a:rPr>
              <a:t>В 1709 р. </a:t>
            </a:r>
            <a:r>
              <a:rPr sz="1200" spc="-5" dirty="0">
                <a:latin typeface="Times New Roman"/>
                <a:cs typeface="Times New Roman"/>
              </a:rPr>
              <a:t>англійцю А. </a:t>
            </a:r>
            <a:r>
              <a:rPr sz="1200" dirty="0">
                <a:latin typeface="Times New Roman"/>
                <a:cs typeface="Times New Roman"/>
              </a:rPr>
              <a:t>Дербі </a:t>
            </a:r>
            <a:r>
              <a:rPr sz="1200" spc="-5" dirty="0">
                <a:latin typeface="Times New Roman"/>
                <a:cs typeface="Times New Roman"/>
              </a:rPr>
              <a:t>впер- </a:t>
            </a:r>
            <a:r>
              <a:rPr sz="1200" dirty="0">
                <a:latin typeface="Times New Roman"/>
                <a:cs typeface="Times New Roman"/>
              </a:rPr>
              <a:t> ше вдалося </a:t>
            </a:r>
            <a:r>
              <a:rPr sz="1200" spc="-5" dirty="0">
                <a:latin typeface="Times New Roman"/>
                <a:cs typeface="Times New Roman"/>
              </a:rPr>
              <a:t>застосувати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доменній </a:t>
            </a:r>
            <a:r>
              <a:rPr sz="1200" dirty="0">
                <a:latin typeface="Times New Roman"/>
                <a:cs typeface="Times New Roman"/>
              </a:rPr>
              <a:t>печі </a:t>
            </a:r>
            <a:r>
              <a:rPr sz="1200" spc="-5" dirty="0">
                <a:latin typeface="Times New Roman"/>
                <a:cs typeface="Times New Roman"/>
              </a:rPr>
              <a:t>кам’яновугільний кокс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завдяки </a:t>
            </a:r>
            <a:r>
              <a:rPr sz="1200" dirty="0">
                <a:latin typeface="Times New Roman"/>
                <a:cs typeface="Times New Roman"/>
              </a:rPr>
              <a:t>цьому </a:t>
            </a:r>
            <a:r>
              <a:rPr sz="1200" spc="-5" dirty="0">
                <a:latin typeface="Times New Roman"/>
                <a:cs typeface="Times New Roman"/>
              </a:rPr>
              <a:t>модер-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нізувати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перший</a:t>
            </a:r>
            <a:r>
              <a:rPr sz="1200" dirty="0">
                <a:latin typeface="Times New Roman"/>
                <a:cs typeface="Times New Roman"/>
              </a:rPr>
              <a:t> етап</a:t>
            </a:r>
            <a:r>
              <a:rPr sz="1200" spc="-5" dirty="0">
                <a:latin typeface="Times New Roman"/>
                <a:cs typeface="Times New Roman"/>
              </a:rPr>
              <a:t> процесу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виробництва</a:t>
            </a:r>
            <a:r>
              <a:rPr sz="1200" dirty="0">
                <a:latin typeface="Times New Roman"/>
                <a:cs typeface="Times New Roman"/>
              </a:rPr>
              <a:t> сталі.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94" y="6875781"/>
            <a:ext cx="5788660" cy="310705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епоху </a:t>
            </a:r>
            <a:r>
              <a:rPr sz="1200" spc="-15" dirty="0">
                <a:latin typeface="Times New Roman"/>
                <a:cs typeface="Times New Roman"/>
              </a:rPr>
              <a:t>промислової революції потреба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залізі зросла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стільки, </a:t>
            </a:r>
            <a:r>
              <a:rPr sz="1200" spc="-5" dirty="0">
                <a:latin typeface="Times New Roman"/>
                <a:cs typeface="Times New Roman"/>
              </a:rPr>
              <a:t>що її </a:t>
            </a:r>
            <a:r>
              <a:rPr sz="1200" spc="-10" dirty="0">
                <a:latin typeface="Times New Roman"/>
                <a:cs typeface="Times New Roman"/>
              </a:rPr>
              <a:t>не міг </a:t>
            </a:r>
            <a:r>
              <a:rPr sz="1200" spc="-15" dirty="0">
                <a:latin typeface="Times New Roman"/>
                <a:cs typeface="Times New Roman"/>
              </a:rPr>
              <a:t>задо-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вольнити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ані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пудлінговий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процес,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ані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тигельний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переплав.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Потрібні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були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нові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технології.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тоді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історії металургії </a:t>
            </a:r>
            <a:r>
              <a:rPr sz="1200" spc="-15" dirty="0">
                <a:latin typeface="Times New Roman"/>
                <a:cs typeface="Times New Roman"/>
              </a:rPr>
              <a:t>XIX </a:t>
            </a:r>
            <a:r>
              <a:rPr sz="1200" spc="-20" dirty="0">
                <a:latin typeface="Times New Roman"/>
                <a:cs typeface="Times New Roman"/>
              </a:rPr>
              <a:t>сторіччя з’явилися нові імена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Генрі Бессемер, Сідні Джіл-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кріст </a:t>
            </a:r>
            <a:r>
              <a:rPr sz="1200" spc="-15" dirty="0">
                <a:latin typeface="Times New Roman"/>
                <a:cs typeface="Times New Roman"/>
              </a:rPr>
              <a:t>Томас, Вільгельм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Фрідріх Сіменси, </a:t>
            </a:r>
            <a:r>
              <a:rPr sz="1200" spc="-10" dirty="0">
                <a:latin typeface="Times New Roman"/>
                <a:cs typeface="Times New Roman"/>
              </a:rPr>
              <a:t>П’єр </a:t>
            </a:r>
            <a:r>
              <a:rPr sz="1200" spc="-15" dirty="0">
                <a:latin typeface="Times New Roman"/>
                <a:cs typeface="Times New Roman"/>
              </a:rPr>
              <a:t>Мартен. Технології плавки </a:t>
            </a:r>
            <a:r>
              <a:rPr sz="1200" spc="-10" dirty="0">
                <a:latin typeface="Times New Roman"/>
                <a:cs typeface="Times New Roman"/>
              </a:rPr>
              <a:t>сталі, </a:t>
            </a:r>
            <a:r>
              <a:rPr sz="1200" spc="-15" dirty="0">
                <a:latin typeface="Times New Roman"/>
                <a:cs typeface="Times New Roman"/>
              </a:rPr>
              <a:t>запро-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поновані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цими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металургами,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лягли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основу </a:t>
            </a:r>
            <a:r>
              <a:rPr sz="1200" spc="-15" dirty="0">
                <a:latin typeface="Times New Roman"/>
                <a:cs typeface="Times New Roman"/>
              </a:rPr>
              <a:t>сучасної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металургійної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промисловості.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6350" algn="r">
              <a:lnSpc>
                <a:spcPts val="141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6.1.2.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ВИПЛАВКА</a:t>
            </a:r>
            <a:endParaRPr sz="1200">
              <a:latin typeface="Times New Roman"/>
              <a:cs typeface="Times New Roman"/>
            </a:endParaRPr>
          </a:p>
          <a:p>
            <a:pPr marR="6350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ЧАВУНУ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36004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Чавун – </a:t>
            </a:r>
            <a:r>
              <a:rPr sz="1200" spc="-5" dirty="0">
                <a:latin typeface="Times New Roman"/>
                <a:cs typeface="Times New Roman"/>
              </a:rPr>
              <a:t>сплав </a:t>
            </a:r>
            <a:r>
              <a:rPr sz="1200" dirty="0">
                <a:latin typeface="Times New Roman"/>
                <a:cs typeface="Times New Roman"/>
              </a:rPr>
              <a:t>заліза з </a:t>
            </a:r>
            <a:r>
              <a:rPr sz="1200" spc="-5" dirty="0">
                <a:latin typeface="Times New Roman"/>
                <a:cs typeface="Times New Roman"/>
              </a:rPr>
              <a:t>вуглецем (понад </a:t>
            </a:r>
            <a:r>
              <a:rPr sz="1200" dirty="0">
                <a:latin typeface="Times New Roman"/>
                <a:cs typeface="Times New Roman"/>
              </a:rPr>
              <a:t>2,14 %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масою) та </a:t>
            </a:r>
            <a:r>
              <a:rPr sz="1200" dirty="0">
                <a:latin typeface="Times New Roman"/>
                <a:cs typeface="Times New Roman"/>
              </a:rPr>
              <a:t>іншими </a:t>
            </a:r>
            <a:r>
              <a:rPr sz="1200" spc="-5" dirty="0">
                <a:latin typeface="Times New Roman"/>
                <a:cs typeface="Times New Roman"/>
              </a:rPr>
              <a:t>еле-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ментами, який характеризується наявністю евтектичного перетворення: нестабільного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(цементитного)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стабільного (графітного).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Порівняно </a:t>
            </a:r>
            <a:r>
              <a:rPr sz="1200" dirty="0">
                <a:latin typeface="Times New Roman"/>
                <a:cs typeface="Times New Roman"/>
              </a:rPr>
              <a:t>зі сталями чавуни </a:t>
            </a:r>
            <a:r>
              <a:rPr sz="1200" spc="-5" dirty="0">
                <a:latin typeface="Times New Roman"/>
                <a:cs typeface="Times New Roman"/>
              </a:rPr>
              <a:t>мають </a:t>
            </a:r>
            <a:r>
              <a:rPr sz="1200" dirty="0">
                <a:latin typeface="Times New Roman"/>
                <a:cs typeface="Times New Roman"/>
              </a:rPr>
              <a:t>нижчі 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властивості, </a:t>
            </a:r>
            <a:r>
              <a:rPr sz="1200" dirty="0">
                <a:latin typeface="Times New Roman"/>
                <a:cs typeface="Times New Roman"/>
              </a:rPr>
              <a:t>але значно </a:t>
            </a:r>
            <a:r>
              <a:rPr sz="1200" spc="-5" dirty="0">
                <a:latin typeface="Times New Roman"/>
                <a:cs typeface="Times New Roman"/>
              </a:rPr>
              <a:t>кращі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(ливарні,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оброблюваність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різанням,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антифрикційні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110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23137" y="4656582"/>
            <a:ext cx="3788410" cy="1682750"/>
            <a:chOff x="723137" y="4656582"/>
            <a:chExt cx="3788410" cy="168275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23137" y="4656582"/>
              <a:ext cx="1504950" cy="1682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263140" y="4656582"/>
              <a:ext cx="2247900" cy="1682496"/>
            </a:xfrm>
            <a:prstGeom prst="rect">
              <a:avLst/>
            </a:prstGeom>
          </p:spPr>
        </p:pic>
      </p:grp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931664" y="4656582"/>
            <a:ext cx="1268730" cy="1722881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893317" y="6433060"/>
            <a:ext cx="344805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76530" marR="5080" indent="-16383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Робін </a:t>
            </a:r>
            <a:r>
              <a:rPr sz="1000" i="1" spc="-5" dirty="0">
                <a:latin typeface="Times New Roman"/>
                <a:cs typeface="Times New Roman"/>
              </a:rPr>
              <a:t>Белл.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Скульптурна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композиція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«Лиття»,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яка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присвячена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Бенджаміну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Гунтсману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(м.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Шеффелді,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Великобританія)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22053" y="6433060"/>
            <a:ext cx="48895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93980" marR="5080" indent="-8191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Абрагам  </a:t>
            </a:r>
            <a:r>
              <a:rPr sz="1000" i="1" dirty="0">
                <a:latin typeface="Times New Roman"/>
                <a:cs typeface="Times New Roman"/>
              </a:rPr>
              <a:t>Дербі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11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4" y="875786"/>
            <a:ext cx="3108960" cy="61664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71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кість). Це </a:t>
            </a:r>
            <a:r>
              <a:rPr sz="1200" dirty="0">
                <a:latin typeface="Times New Roman"/>
                <a:cs typeface="Times New Roman"/>
              </a:rPr>
              <a:t>зумовлює </a:t>
            </a:r>
            <a:r>
              <a:rPr sz="1200" spc="-5" dirty="0">
                <a:latin typeface="Times New Roman"/>
                <a:cs typeface="Times New Roman"/>
              </a:rPr>
              <a:t>широке використання </a:t>
            </a:r>
            <a:r>
              <a:rPr sz="1200" dirty="0">
                <a:latin typeface="Times New Roman"/>
                <a:cs typeface="Times New Roman"/>
              </a:rPr>
              <a:t>ча-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вуну для виготовлення </a:t>
            </a:r>
            <a:r>
              <a:rPr sz="1200" dirty="0">
                <a:latin typeface="Times New Roman"/>
                <a:cs typeface="Times New Roman"/>
              </a:rPr>
              <a:t>багатьох деталей у </a:t>
            </a:r>
            <a:r>
              <a:rPr sz="1200" spc="-5" dirty="0">
                <a:latin typeface="Times New Roman"/>
                <a:cs typeface="Times New Roman"/>
              </a:rPr>
              <a:t>різ-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галузях машинобудування.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Чавун </a:t>
            </a:r>
            <a:r>
              <a:rPr sz="1200" spc="-5" dirty="0">
                <a:latin typeface="Times New Roman"/>
                <a:cs typeface="Times New Roman"/>
              </a:rPr>
              <a:t>виплавляють </a:t>
            </a:r>
            <a:r>
              <a:rPr sz="1200" dirty="0">
                <a:latin typeface="Times New Roman"/>
                <a:cs typeface="Times New Roman"/>
              </a:rPr>
              <a:t>із залізної </a:t>
            </a:r>
            <a:r>
              <a:rPr sz="1200" spc="-5" dirty="0">
                <a:latin typeface="Times New Roman"/>
                <a:cs typeface="Times New Roman"/>
              </a:rPr>
              <a:t>руди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менних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печах.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Доменна </a:t>
            </a:r>
            <a:r>
              <a:rPr sz="1200" spc="-5" dirty="0">
                <a:latin typeface="Times New Roman"/>
                <a:cs typeface="Times New Roman"/>
              </a:rPr>
              <a:t>піч, </a:t>
            </a:r>
            <a:r>
              <a:rPr sz="1200" dirty="0">
                <a:latin typeface="Times New Roman"/>
                <a:cs typeface="Times New Roman"/>
              </a:rPr>
              <a:t>домна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6.5) – </a:t>
            </a:r>
            <a:r>
              <a:rPr sz="1200" spc="-5" dirty="0">
                <a:latin typeface="Times New Roman"/>
                <a:cs typeface="Times New Roman"/>
              </a:rPr>
              <a:t>металур- </a:t>
            </a:r>
            <a:r>
              <a:rPr sz="1200" dirty="0">
                <a:latin typeface="Times New Roman"/>
                <a:cs typeface="Times New Roman"/>
              </a:rPr>
              <a:t> гійна піч </a:t>
            </a:r>
            <a:r>
              <a:rPr sz="1200" spc="-5" dirty="0">
                <a:latin typeface="Times New Roman"/>
                <a:cs typeface="Times New Roman"/>
              </a:rPr>
              <a:t>шахтного типу (вертикально розта-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шована),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призначена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виплавки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(пе-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7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реробного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ливарного)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феросплавів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залізорудної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сировини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(руди,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агломерату,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окат-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ків-агломерату).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Побічними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продуктами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менного </a:t>
            </a:r>
            <a:r>
              <a:rPr sz="1200" spc="-15" dirty="0">
                <a:latin typeface="Times New Roman"/>
                <a:cs typeface="Times New Roman"/>
              </a:rPr>
              <a:t>процесу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5" dirty="0">
                <a:latin typeface="Times New Roman"/>
                <a:cs typeface="Times New Roman"/>
              </a:rPr>
              <a:t>шлак, </a:t>
            </a:r>
            <a:r>
              <a:rPr sz="1200" spc="-10" dirty="0">
                <a:latin typeface="Times New Roman"/>
                <a:cs typeface="Times New Roman"/>
              </a:rPr>
              <a:t>доменний газ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колош-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никовий</a:t>
            </a:r>
            <a:r>
              <a:rPr sz="1200" dirty="0">
                <a:latin typeface="Times New Roman"/>
                <a:cs typeface="Times New Roman"/>
              </a:rPr>
              <a:t> пил.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Паливом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доменної</a:t>
            </a:r>
            <a:r>
              <a:rPr sz="1200" dirty="0">
                <a:latin typeface="Times New Roman"/>
                <a:cs typeface="Times New Roman"/>
              </a:rPr>
              <a:t> печі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кам’яновугільний кокс.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часткових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мінників </a:t>
            </a:r>
            <a:r>
              <a:rPr sz="1200" spc="-5" dirty="0">
                <a:latin typeface="Times New Roman"/>
                <a:cs typeface="Times New Roman"/>
              </a:rPr>
              <a:t>коксу можуть </a:t>
            </a:r>
            <a:r>
              <a:rPr sz="1200" dirty="0">
                <a:latin typeface="Times New Roman"/>
                <a:cs typeface="Times New Roman"/>
              </a:rPr>
              <a:t>бути </a:t>
            </a:r>
            <a:r>
              <a:rPr sz="1200" spc="-5" dirty="0">
                <a:latin typeface="Times New Roman"/>
                <a:cs typeface="Times New Roman"/>
              </a:rPr>
              <a:t>використані при- </a:t>
            </a:r>
            <a:r>
              <a:rPr sz="1200" dirty="0">
                <a:latin typeface="Times New Roman"/>
                <a:cs typeface="Times New Roman"/>
              </a:rPr>
              <a:t> родний газ, </a:t>
            </a:r>
            <a:r>
              <a:rPr sz="1200" spc="-5" dirty="0">
                <a:latin typeface="Times New Roman"/>
                <a:cs typeface="Times New Roman"/>
              </a:rPr>
              <a:t>коксовий </a:t>
            </a:r>
            <a:r>
              <a:rPr sz="1200" dirty="0">
                <a:latin typeface="Times New Roman"/>
                <a:cs typeface="Times New Roman"/>
              </a:rPr>
              <a:t>газ, </a:t>
            </a:r>
            <a:r>
              <a:rPr sz="1200" spc="-5" dirty="0">
                <a:latin typeface="Times New Roman"/>
                <a:cs typeface="Times New Roman"/>
              </a:rPr>
              <a:t>мазут, пиловугільне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паливо та </a:t>
            </a:r>
            <a:r>
              <a:rPr sz="1200" dirty="0">
                <a:latin typeface="Times New Roman"/>
                <a:cs typeface="Times New Roman"/>
              </a:rPr>
              <a:t>деякі інші </a:t>
            </a:r>
            <a:r>
              <a:rPr sz="1200" spc="-5" dirty="0">
                <a:latin typeface="Times New Roman"/>
                <a:cs typeface="Times New Roman"/>
              </a:rPr>
              <a:t>вуглеводні. Для зниження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</a:t>
            </a:r>
            <a:r>
              <a:rPr sz="1200" dirty="0">
                <a:latin typeface="Times New Roman"/>
                <a:cs typeface="Times New Roman"/>
              </a:rPr>
              <a:t>плавлення </a:t>
            </a:r>
            <a:r>
              <a:rPr sz="1200" spc="-5" dirty="0">
                <a:latin typeface="Times New Roman"/>
                <a:cs typeface="Times New Roman"/>
              </a:rPr>
              <a:t>пустої породи шихто-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вих </a:t>
            </a:r>
            <a:r>
              <a:rPr sz="1200" dirty="0">
                <a:latin typeface="Times New Roman"/>
                <a:cs typeface="Times New Roman"/>
              </a:rPr>
              <a:t>матеріалів і </a:t>
            </a:r>
            <a:r>
              <a:rPr sz="1200" spc="-5" dirty="0">
                <a:latin typeface="Times New Roman"/>
                <a:cs typeface="Times New Roman"/>
              </a:rPr>
              <a:t>утворення шлаку </a:t>
            </a:r>
            <a:r>
              <a:rPr sz="1200" dirty="0">
                <a:latin typeface="Times New Roman"/>
                <a:cs typeface="Times New Roman"/>
              </a:rPr>
              <a:t>з потрібними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властивостями у </a:t>
            </a:r>
            <a:r>
              <a:rPr sz="1200" spc="-5" dirty="0">
                <a:latin typeface="Times New Roman"/>
                <a:cs typeface="Times New Roman"/>
              </a:rPr>
              <a:t>шихту </a:t>
            </a:r>
            <a:r>
              <a:rPr sz="1200" dirty="0">
                <a:latin typeface="Times New Roman"/>
                <a:cs typeface="Times New Roman"/>
              </a:rPr>
              <a:t>доменної печі </a:t>
            </a:r>
            <a:r>
              <a:rPr sz="1200" spc="-5" dirty="0">
                <a:latin typeface="Times New Roman"/>
                <a:cs typeface="Times New Roman"/>
              </a:rPr>
              <a:t>додають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флюси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(вапняк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інші).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Особливістю процесу, який відбувається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доменній </a:t>
            </a:r>
            <a:r>
              <a:rPr sz="1200" spc="-5" dirty="0">
                <a:latin typeface="Times New Roman"/>
                <a:cs typeface="Times New Roman"/>
              </a:rPr>
              <a:t>печі,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його </a:t>
            </a:r>
            <a:r>
              <a:rPr sz="1200" dirty="0">
                <a:latin typeface="Times New Roman"/>
                <a:cs typeface="Times New Roman"/>
              </a:rPr>
              <a:t>безперервність і </a:t>
            </a:r>
            <a:r>
              <a:rPr sz="1200" spc="-5" dirty="0">
                <a:latin typeface="Times New Roman"/>
                <a:cs typeface="Times New Roman"/>
              </a:rPr>
              <a:t>проти- </a:t>
            </a:r>
            <a:r>
              <a:rPr sz="1200" dirty="0">
                <a:latin typeface="Times New Roman"/>
                <a:cs typeface="Times New Roman"/>
              </a:rPr>
              <a:t> течія </a:t>
            </a:r>
            <a:r>
              <a:rPr sz="1200" spc="-5" dirty="0">
                <a:latin typeface="Times New Roman"/>
                <a:cs typeface="Times New Roman"/>
              </a:rPr>
              <a:t>відновлювальних газів,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утворюються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внизу </a:t>
            </a:r>
            <a:r>
              <a:rPr sz="1200" dirty="0">
                <a:latin typeface="Times New Roman"/>
                <a:cs typeface="Times New Roman"/>
              </a:rPr>
              <a:t>печі (в </a:t>
            </a:r>
            <a:r>
              <a:rPr sz="1200" spc="-5" dirty="0">
                <a:latin typeface="Times New Roman"/>
                <a:cs typeface="Times New Roman"/>
              </a:rPr>
              <a:t>зоні </a:t>
            </a:r>
            <a:r>
              <a:rPr sz="1200" dirty="0">
                <a:latin typeface="Times New Roman"/>
                <a:cs typeface="Times New Roman"/>
              </a:rPr>
              <a:t>горіння </a:t>
            </a:r>
            <a:r>
              <a:rPr sz="1200" spc="-5" dirty="0">
                <a:latin typeface="Times New Roman"/>
                <a:cs typeface="Times New Roman"/>
              </a:rPr>
              <a:t>палива) </a:t>
            </a:r>
            <a:r>
              <a:rPr sz="1200" dirty="0">
                <a:latin typeface="Times New Roman"/>
                <a:cs typeface="Times New Roman"/>
              </a:rPr>
              <a:t>й </a:t>
            </a:r>
            <a:r>
              <a:rPr sz="1200" spc="-5" dirty="0">
                <a:latin typeface="Times New Roman"/>
                <a:cs typeface="Times New Roman"/>
              </a:rPr>
              <a:t>підійма-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 </a:t>
            </a:r>
            <a:r>
              <a:rPr sz="1200" dirty="0">
                <a:latin typeface="Times New Roman"/>
                <a:cs typeface="Times New Roman"/>
              </a:rPr>
              <a:t>вгору, і </a:t>
            </a:r>
            <a:r>
              <a:rPr sz="1200" spc="-5" dirty="0">
                <a:latin typeface="Times New Roman"/>
                <a:cs typeface="Times New Roman"/>
              </a:rPr>
              <a:t>стовпа шихтових матеріалів,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завантажуються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піч згори (колошник) </a:t>
            </a:r>
            <a:r>
              <a:rPr sz="1200" dirty="0">
                <a:latin typeface="Times New Roman"/>
                <a:cs typeface="Times New Roman"/>
              </a:rPr>
              <a:t>й </a:t>
            </a:r>
            <a:r>
              <a:rPr sz="1200" spc="-5" dirty="0">
                <a:latin typeface="Times New Roman"/>
                <a:cs typeface="Times New Roman"/>
              </a:rPr>
              <a:t>без-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перервно </a:t>
            </a:r>
            <a:r>
              <a:rPr sz="1200" spc="-15" dirty="0">
                <a:latin typeface="Times New Roman"/>
                <a:cs typeface="Times New Roman"/>
              </a:rPr>
              <a:t>спускаються донизу. Опускання </a:t>
            </a:r>
            <a:r>
              <a:rPr sz="1200" spc="-10" dirty="0">
                <a:latin typeface="Times New Roman"/>
                <a:cs typeface="Times New Roman"/>
              </a:rPr>
              <a:t>стов- </a:t>
            </a:r>
            <a:r>
              <a:rPr sz="1200" spc="-5" dirty="0">
                <a:latin typeface="Times New Roman"/>
                <a:cs typeface="Times New Roman"/>
              </a:rPr>
              <a:t> па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шихтових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через </a:t>
            </a:r>
            <a:r>
              <a:rPr sz="1200" dirty="0">
                <a:latin typeface="Times New Roman"/>
                <a:cs typeface="Times New Roman"/>
              </a:rPr>
              <a:t> звільнення </a:t>
            </a:r>
            <a:r>
              <a:rPr sz="1200" spc="-5" dirty="0">
                <a:latin typeface="Times New Roman"/>
                <a:cs typeface="Times New Roman"/>
              </a:rPr>
              <a:t>об’єму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нижній </a:t>
            </a:r>
            <a:r>
              <a:rPr sz="1200" dirty="0">
                <a:latin typeface="Times New Roman"/>
                <a:cs typeface="Times New Roman"/>
              </a:rPr>
              <a:t>частині печі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 спалюванні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коксу,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плавці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шихтових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випуску продуктів плавки. Шихтові матеріа- </a:t>
            </a:r>
            <a:r>
              <a:rPr sz="1200" dirty="0">
                <a:latin typeface="Times New Roman"/>
                <a:cs typeface="Times New Roman"/>
              </a:rPr>
              <a:t> ли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завантажуються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піч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порціями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(колошами)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згори   через   </a:t>
            </a:r>
            <a:r>
              <a:rPr sz="1200" spc="-5" dirty="0">
                <a:latin typeface="Times New Roman"/>
                <a:cs typeface="Times New Roman"/>
              </a:rPr>
              <a:t>засипний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апарат. 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-5" dirty="0">
                <a:latin typeface="Times New Roman"/>
                <a:cs typeface="Times New Roman"/>
              </a:rPr>
              <a:t> нижню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частину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спалювання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коксу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820" y="7009122"/>
            <a:ext cx="5787390" cy="23698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35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та його часткових </a:t>
            </a:r>
            <a:r>
              <a:rPr sz="1200" dirty="0">
                <a:latin typeface="Times New Roman"/>
                <a:cs typeface="Times New Roman"/>
              </a:rPr>
              <a:t>замінників </a:t>
            </a:r>
            <a:r>
              <a:rPr sz="1200" spc="-5" dirty="0">
                <a:latin typeface="Times New Roman"/>
                <a:cs typeface="Times New Roman"/>
              </a:rPr>
              <a:t>через повітряні </a:t>
            </a:r>
            <a:r>
              <a:rPr sz="1200" dirty="0">
                <a:latin typeface="Times New Roman"/>
                <a:cs typeface="Times New Roman"/>
              </a:rPr>
              <a:t>фурми </a:t>
            </a:r>
            <a:r>
              <a:rPr sz="1200" spc="-5" dirty="0">
                <a:latin typeface="Times New Roman"/>
                <a:cs typeface="Times New Roman"/>
              </a:rPr>
              <a:t>вдувається повітря, </a:t>
            </a:r>
            <a:r>
              <a:rPr sz="1200" dirty="0">
                <a:latin typeface="Times New Roman"/>
                <a:cs typeface="Times New Roman"/>
              </a:rPr>
              <a:t>разом з </a:t>
            </a:r>
            <a:r>
              <a:rPr sz="1200" spc="-5" dirty="0">
                <a:latin typeface="Times New Roman"/>
                <a:cs typeface="Times New Roman"/>
              </a:rPr>
              <a:t>ним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вдуваються також </a:t>
            </a:r>
            <a:r>
              <a:rPr sz="1200" dirty="0">
                <a:latin typeface="Times New Roman"/>
                <a:cs typeface="Times New Roman"/>
              </a:rPr>
              <a:t>й </a:t>
            </a:r>
            <a:r>
              <a:rPr sz="1200" spc="-15" dirty="0">
                <a:latin typeface="Times New Roman"/>
                <a:cs typeface="Times New Roman"/>
              </a:rPr>
              <a:t>вуглеводні замінники коксу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додатковий </a:t>
            </a:r>
            <a:r>
              <a:rPr sz="1200" spc="-10" dirty="0">
                <a:latin typeface="Times New Roman"/>
                <a:cs typeface="Times New Roman"/>
              </a:rPr>
              <a:t>кисень. </a:t>
            </a:r>
            <a:r>
              <a:rPr sz="1200" spc="-15" dirty="0">
                <a:latin typeface="Times New Roman"/>
                <a:cs typeface="Times New Roman"/>
              </a:rPr>
              <a:t>Внаслідок прохо-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дження </a:t>
            </a:r>
            <a:r>
              <a:rPr sz="1200" spc="-5" dirty="0">
                <a:latin typeface="Times New Roman"/>
                <a:cs typeface="Times New Roman"/>
              </a:rPr>
              <a:t>фізико-хімічних </a:t>
            </a:r>
            <a:r>
              <a:rPr sz="1200" dirty="0">
                <a:latin typeface="Times New Roman"/>
                <a:cs typeface="Times New Roman"/>
              </a:rPr>
              <a:t>процесів </a:t>
            </a:r>
            <a:r>
              <a:rPr sz="1200" spc="-5" dirty="0">
                <a:latin typeface="Times New Roman"/>
                <a:cs typeface="Times New Roman"/>
              </a:rPr>
              <a:t>шихтові </a:t>
            </a:r>
            <a:r>
              <a:rPr sz="1200" dirty="0">
                <a:latin typeface="Times New Roman"/>
                <a:cs typeface="Times New Roman"/>
              </a:rPr>
              <a:t>матеріали </a:t>
            </a:r>
            <a:r>
              <a:rPr sz="1200" spc="-5" dirty="0">
                <a:latin typeface="Times New Roman"/>
                <a:cs typeface="Times New Roman"/>
              </a:rPr>
              <a:t>перетворюються на чавун, </a:t>
            </a:r>
            <a:r>
              <a:rPr sz="1200" dirty="0">
                <a:latin typeface="Times New Roman"/>
                <a:cs typeface="Times New Roman"/>
              </a:rPr>
              <a:t>шлак 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доменний </a:t>
            </a:r>
            <a:r>
              <a:rPr sz="1200" spc="-5" dirty="0">
                <a:latin typeface="Times New Roman"/>
                <a:cs typeface="Times New Roman"/>
              </a:rPr>
              <a:t>газ. </a:t>
            </a:r>
            <a:r>
              <a:rPr sz="1200" dirty="0">
                <a:latin typeface="Times New Roman"/>
                <a:cs typeface="Times New Roman"/>
              </a:rPr>
              <a:t>Час </a:t>
            </a:r>
            <a:r>
              <a:rPr sz="1200" spc="-5" dirty="0">
                <a:latin typeface="Times New Roman"/>
                <a:cs typeface="Times New Roman"/>
              </a:rPr>
              <a:t>перебування порції шихтових </a:t>
            </a:r>
            <a:r>
              <a:rPr sz="1200" dirty="0">
                <a:latin typeface="Times New Roman"/>
                <a:cs typeface="Times New Roman"/>
              </a:rPr>
              <a:t>матеріалів </a:t>
            </a:r>
            <a:r>
              <a:rPr sz="1200" spc="-5" dirty="0">
                <a:latin typeface="Times New Roman"/>
                <a:cs typeface="Times New Roman"/>
              </a:rPr>
              <a:t>всередині печі від моменту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завантаження на</a:t>
            </a:r>
            <a:r>
              <a:rPr sz="1200" dirty="0">
                <a:latin typeface="Times New Roman"/>
                <a:cs typeface="Times New Roman"/>
              </a:rPr>
              <a:t> колошник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випуску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продуктів плавки становить</a:t>
            </a:r>
            <a:r>
              <a:rPr sz="1200" dirty="0">
                <a:latin typeface="Times New Roman"/>
                <a:cs typeface="Times New Roman"/>
              </a:rPr>
              <a:t> 5…8 годин.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Причиною одержання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доменній </a:t>
            </a:r>
            <a:r>
              <a:rPr sz="1200" spc="-15" dirty="0">
                <a:latin typeface="Times New Roman"/>
                <a:cs typeface="Times New Roman"/>
              </a:rPr>
              <a:t>печі чавуну (містить </a:t>
            </a:r>
            <a:r>
              <a:rPr sz="1200" spc="-10" dirty="0">
                <a:latin typeface="Times New Roman"/>
                <a:cs typeface="Times New Roman"/>
              </a:rPr>
              <a:t>понад </a:t>
            </a:r>
            <a:r>
              <a:rPr sz="1200" dirty="0">
                <a:latin typeface="Times New Roman"/>
                <a:cs typeface="Times New Roman"/>
              </a:rPr>
              <a:t>4 % </a:t>
            </a:r>
            <a:r>
              <a:rPr sz="1200" spc="-10" dirty="0">
                <a:latin typeface="Times New Roman"/>
                <a:cs typeface="Times New Roman"/>
              </a:rPr>
              <a:t>C),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0" dirty="0">
                <a:latin typeface="Times New Roman"/>
                <a:cs typeface="Times New Roman"/>
              </a:rPr>
              <a:t>не </a:t>
            </a:r>
            <a:r>
              <a:rPr sz="1200" spc="-15" dirty="0">
                <a:latin typeface="Times New Roman"/>
                <a:cs typeface="Times New Roman"/>
              </a:rPr>
              <a:t>сталі </a:t>
            </a:r>
            <a:r>
              <a:rPr sz="1200" spc="-10" dirty="0">
                <a:latin typeface="Times New Roman"/>
                <a:cs typeface="Times New Roman"/>
              </a:rPr>
              <a:t>(міс- </a:t>
            </a:r>
            <a:r>
              <a:rPr sz="1200" spc="-5" dirty="0">
                <a:latin typeface="Times New Roman"/>
                <a:cs typeface="Times New Roman"/>
              </a:rPr>
              <a:t> тить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менше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1,24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С)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присутність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усьому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доменної печі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коксу, 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яким відновлене залізо перебуває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постійному контакті й, </a:t>
            </a:r>
            <a:r>
              <a:rPr sz="1200" dirty="0">
                <a:latin typeface="Times New Roman"/>
                <a:cs typeface="Times New Roman"/>
              </a:rPr>
              <a:t>розчиняючи </a:t>
            </a:r>
            <a:r>
              <a:rPr sz="1200" spc="-5" dirty="0">
                <a:latin typeface="Times New Roman"/>
                <a:cs typeface="Times New Roman"/>
              </a:rPr>
              <a:t>його </a:t>
            </a:r>
            <a:r>
              <a:rPr sz="1200" dirty="0">
                <a:latin typeface="Times New Roman"/>
                <a:cs typeface="Times New Roman"/>
              </a:rPr>
              <a:t>в собі,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перетворюється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500"/>
              </a:lnSpc>
            </a:pPr>
            <a:r>
              <a:rPr sz="1200" i="1" spc="-5" dirty="0">
                <a:latin typeface="Times New Roman"/>
                <a:cs typeface="Times New Roman"/>
              </a:rPr>
              <a:t>Ливарний чавун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чавун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високою рідкоплинністю, </a:t>
            </a:r>
            <a:r>
              <a:rPr sz="1200" dirty="0">
                <a:latin typeface="Times New Roman"/>
                <a:cs typeface="Times New Roman"/>
              </a:rPr>
              <a:t>один з видів доменного </a:t>
            </a:r>
            <a:r>
              <a:rPr sz="1200" spc="-5" dirty="0">
                <a:latin typeface="Times New Roman"/>
                <a:cs typeface="Times New Roman"/>
              </a:rPr>
              <a:t>чавуну.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підвищений,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порівняно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переробним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чавуном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1,21…1,60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3,21…3,60 % </a:t>
            </a:r>
            <a:r>
              <a:rPr sz="1200" spc="-5" dirty="0">
                <a:latin typeface="Times New Roman"/>
                <a:cs typeface="Times New Roman"/>
              </a:rPr>
              <a:t>(у ливарному рафінованому чавуні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0,81…1,20 % до </a:t>
            </a:r>
            <a:r>
              <a:rPr sz="1200" spc="-5" dirty="0">
                <a:latin typeface="Times New Roman"/>
                <a:cs typeface="Times New Roman"/>
              </a:rPr>
              <a:t>3,21…3,60 %).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Містить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вільного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графіту.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Графітизації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сприяє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вели-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7867" y="976882"/>
            <a:ext cx="2561843" cy="424967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4304029" y="2303051"/>
            <a:ext cx="5391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" dirty="0">
                <a:latin typeface="Times New Roman"/>
                <a:cs typeface="Times New Roman"/>
              </a:rPr>
              <a:t>Колошник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12413" y="4189712"/>
            <a:ext cx="32639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" dirty="0">
                <a:latin typeface="Times New Roman"/>
                <a:cs typeface="Times New Roman"/>
              </a:rPr>
              <a:t>Г</a:t>
            </a:r>
            <a:r>
              <a:rPr sz="900" spc="-10" dirty="0">
                <a:latin typeface="Times New Roman"/>
                <a:cs typeface="Times New Roman"/>
              </a:rPr>
              <a:t>о</a:t>
            </a: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dirty="0">
                <a:latin typeface="Times New Roman"/>
                <a:cs typeface="Times New Roman"/>
              </a:rPr>
              <a:t>но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12413" y="3710367"/>
            <a:ext cx="538480" cy="393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33900"/>
              </a:lnSpc>
              <a:spcBef>
                <a:spcPts val="100"/>
              </a:spcBef>
            </a:pPr>
            <a:r>
              <a:rPr sz="900" spc="-5" dirty="0">
                <a:latin typeface="Times New Roman"/>
                <a:cs typeface="Times New Roman"/>
              </a:rPr>
              <a:t>Розпар 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З</a:t>
            </a:r>
            <a:r>
              <a:rPr sz="900" spc="-10" dirty="0">
                <a:latin typeface="Times New Roman"/>
                <a:cs typeface="Times New Roman"/>
              </a:rPr>
              <a:t>а</a:t>
            </a:r>
            <a:r>
              <a:rPr sz="900" dirty="0">
                <a:latin typeface="Times New Roman"/>
                <a:cs typeface="Times New Roman"/>
              </a:rPr>
              <a:t>п</a:t>
            </a:r>
            <a:r>
              <a:rPr sz="900" spc="-10" dirty="0">
                <a:latin typeface="Times New Roman"/>
                <a:cs typeface="Times New Roman"/>
              </a:rPr>
              <a:t>л</a:t>
            </a:r>
            <a:r>
              <a:rPr sz="900" spc="-25" dirty="0">
                <a:latin typeface="Times New Roman"/>
                <a:cs typeface="Times New Roman"/>
              </a:rPr>
              <a:t>е</a:t>
            </a:r>
            <a:r>
              <a:rPr sz="900" spc="5" dirty="0">
                <a:latin typeface="Times New Roman"/>
                <a:cs typeface="Times New Roman"/>
              </a:rPr>
              <a:t>ч</a:t>
            </a:r>
            <a:r>
              <a:rPr sz="900" spc="-5" dirty="0">
                <a:latin typeface="Times New Roman"/>
                <a:cs typeface="Times New Roman"/>
              </a:rPr>
              <a:t>и</a:t>
            </a:r>
            <a:r>
              <a:rPr sz="900" dirty="0">
                <a:latin typeface="Times New Roman"/>
                <a:cs typeface="Times New Roman"/>
              </a:rPr>
              <a:t>ки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12413" y="2999395"/>
            <a:ext cx="3486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10" dirty="0">
                <a:latin typeface="Times New Roman"/>
                <a:cs typeface="Times New Roman"/>
              </a:rPr>
              <a:t>Ш</a:t>
            </a:r>
            <a:r>
              <a:rPr sz="900" dirty="0">
                <a:latin typeface="Times New Roman"/>
                <a:cs typeface="Times New Roman"/>
              </a:rPr>
              <a:t>а</a:t>
            </a:r>
            <a:r>
              <a:rPr sz="900" spc="-15" dirty="0">
                <a:latin typeface="Times New Roman"/>
                <a:cs typeface="Times New Roman"/>
              </a:rPr>
              <a:t>х</a:t>
            </a:r>
            <a:r>
              <a:rPr sz="900" dirty="0">
                <a:latin typeface="Times New Roman"/>
                <a:cs typeface="Times New Roman"/>
              </a:rPr>
              <a:t>та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790141" y="2688474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90141" y="1784735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90141" y="1067597"/>
            <a:ext cx="83185" cy="5270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1075"/>
              </a:lnSpc>
              <a:spcBef>
                <a:spcPts val="720"/>
              </a:spcBef>
            </a:pPr>
            <a:r>
              <a:rPr sz="900" i="1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1075"/>
              </a:lnSpc>
            </a:pPr>
            <a:r>
              <a:rPr sz="900" i="1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071852" y="971613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413953" y="1450164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090913" y="1930998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22337" y="3929749"/>
            <a:ext cx="14287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5" dirty="0">
                <a:latin typeface="Times New Roman"/>
                <a:cs typeface="Times New Roman"/>
              </a:rPr>
              <a:t>11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803811" y="4221591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98016" y="4548507"/>
            <a:ext cx="14287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5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94326" y="4452365"/>
            <a:ext cx="514350" cy="398145"/>
          </a:xfrm>
          <a:custGeom>
            <a:avLst/>
            <a:gdLst/>
            <a:ahLst/>
            <a:cxnLst/>
            <a:rect l="l" t="t" r="r" b="b"/>
            <a:pathLst>
              <a:path w="514350" h="398145">
                <a:moveTo>
                  <a:pt x="514350" y="0"/>
                </a:moveTo>
                <a:lnTo>
                  <a:pt x="0" y="397764"/>
                </a:lnTo>
              </a:path>
            </a:pathLst>
          </a:custGeom>
          <a:ln w="12687">
            <a:solidFill>
              <a:srgbClr val="3837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4761229" y="4801648"/>
            <a:ext cx="14287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5" dirty="0">
                <a:latin typeface="Times New Roman"/>
                <a:cs typeface="Times New Roman"/>
              </a:rPr>
              <a:t>12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36212" y="5278628"/>
            <a:ext cx="2447290" cy="14928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065" marR="5080" indent="-635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6.5. </a:t>
            </a:r>
            <a:r>
              <a:rPr sz="1000" spc="-5" dirty="0">
                <a:latin typeface="Times New Roman"/>
                <a:cs typeface="Times New Roman"/>
              </a:rPr>
              <a:t>Доменна піч: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захисні сегменти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колошника;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великий конус засипного </a:t>
            </a:r>
            <a:r>
              <a:rPr sz="1000" dirty="0">
                <a:latin typeface="Times New Roman"/>
                <a:cs typeface="Times New Roman"/>
              </a:rPr>
              <a:t> апарату;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приймальна воронка засипного </a:t>
            </a:r>
            <a:r>
              <a:rPr sz="1000" dirty="0">
                <a:latin typeface="Times New Roman"/>
                <a:cs typeface="Times New Roman"/>
              </a:rPr>
              <a:t> апарату;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малий конус засипного апарату;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розподільник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шихти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засипного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апарату;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воронка великого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конусу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засипного </a:t>
            </a:r>
            <a:r>
              <a:rPr sz="1000" dirty="0">
                <a:latin typeface="Times New Roman"/>
                <a:cs typeface="Times New Roman"/>
              </a:rPr>
              <a:t> апарату; </a:t>
            </a:r>
            <a:r>
              <a:rPr sz="1000" i="1" dirty="0">
                <a:latin typeface="Times New Roman"/>
                <a:cs typeface="Times New Roman"/>
              </a:rPr>
              <a:t>7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похилий міст; </a:t>
            </a:r>
            <a:r>
              <a:rPr sz="1000" i="1" dirty="0">
                <a:latin typeface="Times New Roman"/>
                <a:cs typeface="Times New Roman"/>
              </a:rPr>
              <a:t>8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скіповий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підйомник;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повітряна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фурма;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30"/>
              </a:lnSpc>
            </a:pPr>
            <a:r>
              <a:rPr sz="1000" i="1" dirty="0">
                <a:latin typeface="Times New Roman"/>
                <a:cs typeface="Times New Roman"/>
              </a:rPr>
              <a:t>10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чавунна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льотка;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шлакова льотка;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12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черінь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(лещадь)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18498" y="516889"/>
            <a:ext cx="5964555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00965" marR="9461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кий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кремнію. Ливарний </a:t>
            </a:r>
            <a:r>
              <a:rPr sz="1200" dirty="0">
                <a:latin typeface="Times New Roman"/>
                <a:cs typeface="Times New Roman"/>
              </a:rPr>
              <a:t>чавун має </a:t>
            </a:r>
            <a:r>
              <a:rPr sz="1200" spc="-5" dirty="0">
                <a:latin typeface="Times New Roman"/>
                <a:cs typeface="Times New Roman"/>
              </a:rPr>
              <a:t>сірий </a:t>
            </a:r>
            <a:r>
              <a:rPr sz="1200" dirty="0">
                <a:latin typeface="Times New Roman"/>
                <a:cs typeface="Times New Roman"/>
              </a:rPr>
              <a:t>колір </a:t>
            </a:r>
            <a:r>
              <a:rPr sz="1200" spc="-5" dirty="0">
                <a:latin typeface="Times New Roman"/>
                <a:cs typeface="Times New Roman"/>
              </a:rPr>
              <a:t>зламу, невелику усадку, значну </a:t>
            </a:r>
            <a:r>
              <a:rPr sz="1200" dirty="0">
                <a:latin typeface="Times New Roman"/>
                <a:cs typeface="Times New Roman"/>
              </a:rPr>
              <a:t> стійкість</a:t>
            </a:r>
            <a:r>
              <a:rPr sz="1200" spc="-5" dirty="0">
                <a:latin typeface="Times New Roman"/>
                <a:cs typeface="Times New Roman"/>
              </a:rPr>
              <a:t> проти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зношування,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легко </a:t>
            </a:r>
            <a:r>
              <a:rPr sz="1200" spc="-5" dirty="0">
                <a:latin typeface="Times New Roman"/>
                <a:cs typeface="Times New Roman"/>
              </a:rPr>
              <a:t>обробляти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металорізальних верстатах.</a:t>
            </a:r>
            <a:endParaRPr sz="1200">
              <a:latin typeface="Times New Roman"/>
              <a:cs typeface="Times New Roman"/>
            </a:endParaRPr>
          </a:p>
          <a:p>
            <a:pPr marL="100965" marR="9334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Розрізняють </a:t>
            </a:r>
            <a:r>
              <a:rPr sz="1200" spc="-5" dirty="0">
                <a:latin typeface="Times New Roman"/>
                <a:cs typeface="Times New Roman"/>
              </a:rPr>
              <a:t>ливарний </a:t>
            </a:r>
            <a:r>
              <a:rPr sz="1200" dirty="0">
                <a:latin typeface="Times New Roman"/>
                <a:cs typeface="Times New Roman"/>
              </a:rPr>
              <a:t>чавун </a:t>
            </a:r>
            <a:r>
              <a:rPr sz="1200" spc="-5" dirty="0">
                <a:latin typeface="Times New Roman"/>
                <a:cs typeface="Times New Roman"/>
              </a:rPr>
              <a:t>природнолегований </a:t>
            </a:r>
            <a:r>
              <a:rPr sz="1200" dirty="0">
                <a:latin typeface="Times New Roman"/>
                <a:cs typeface="Times New Roman"/>
              </a:rPr>
              <a:t>(з хімічними </a:t>
            </a:r>
            <a:r>
              <a:rPr sz="1200" spc="-5" dirty="0">
                <a:latin typeface="Times New Roman"/>
                <a:cs typeface="Times New Roman"/>
              </a:rPr>
              <a:t>елементами,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міс-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тяться </a:t>
            </a:r>
            <a:r>
              <a:rPr sz="1200" dirty="0">
                <a:latin typeface="Times New Roman"/>
                <a:cs typeface="Times New Roman"/>
              </a:rPr>
              <a:t>в залізній </a:t>
            </a:r>
            <a:r>
              <a:rPr sz="1200" spc="-5" dirty="0">
                <a:latin typeface="Times New Roman"/>
                <a:cs typeface="Times New Roman"/>
              </a:rPr>
              <a:t>руді), коксовий, </a:t>
            </a:r>
            <a:r>
              <a:rPr sz="1200" dirty="0">
                <a:latin typeface="Times New Roman"/>
                <a:cs typeface="Times New Roman"/>
              </a:rPr>
              <a:t>спеціальний і </a:t>
            </a:r>
            <a:r>
              <a:rPr sz="1200" spc="-5" dirty="0">
                <a:latin typeface="Times New Roman"/>
                <a:cs typeface="Times New Roman"/>
              </a:rPr>
              <a:t>рафінований (магнієм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сумішами,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містять </a:t>
            </a:r>
            <a:r>
              <a:rPr sz="1200" spc="-5" dirty="0">
                <a:latin typeface="Times New Roman"/>
                <a:cs typeface="Times New Roman"/>
              </a:rPr>
              <a:t>магній; див. рафінування металів).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природнолегованого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коксового ливарного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 виготовляють </a:t>
            </a:r>
            <a:r>
              <a:rPr sz="1200" dirty="0">
                <a:latin typeface="Times New Roman"/>
                <a:cs typeface="Times New Roman"/>
              </a:rPr>
              <a:t>фасонні </a:t>
            </a:r>
            <a:r>
              <a:rPr sz="1200" spc="-5" dirty="0">
                <a:latin typeface="Times New Roman"/>
                <a:cs typeface="Times New Roman"/>
              </a:rPr>
              <a:t>вироби. Спеціальний ливарний чавун застосовують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робництві ковкого чавуну, рафінований ливарний </a:t>
            </a:r>
            <a:r>
              <a:rPr sz="1200" dirty="0">
                <a:latin typeface="Times New Roman"/>
                <a:cs typeface="Times New Roman"/>
              </a:rPr>
              <a:t>чавун – </a:t>
            </a:r>
            <a:r>
              <a:rPr sz="1200" spc="-5" dirty="0">
                <a:latin typeface="Times New Roman"/>
                <a:cs typeface="Times New Roman"/>
              </a:rPr>
              <a:t>при виготовленні високоміц-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чавуну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сірого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чавуну.</a:t>
            </a:r>
            <a:endParaRPr sz="1200">
              <a:latin typeface="Times New Roman"/>
              <a:cs typeface="Times New Roman"/>
            </a:endParaRPr>
          </a:p>
          <a:p>
            <a:pPr marL="101600" marR="9271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Переробний чавун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чавун, який переробляють на </a:t>
            </a:r>
            <a:r>
              <a:rPr sz="1200" dirty="0">
                <a:latin typeface="Times New Roman"/>
                <a:cs typeface="Times New Roman"/>
              </a:rPr>
              <a:t>сталь у </a:t>
            </a:r>
            <a:r>
              <a:rPr sz="1200" spc="-5" dirty="0">
                <a:latin typeface="Times New Roman"/>
                <a:cs typeface="Times New Roman"/>
              </a:rPr>
              <a:t>сталеплавильних агрега-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тах. </a:t>
            </a:r>
            <a:r>
              <a:rPr sz="1200" dirty="0">
                <a:latin typeface="Times New Roman"/>
                <a:cs typeface="Times New Roman"/>
              </a:rPr>
              <a:t>Є лише </a:t>
            </a:r>
            <a:r>
              <a:rPr sz="1200" spc="-5" dirty="0">
                <a:latin typeface="Times New Roman"/>
                <a:cs typeface="Times New Roman"/>
              </a:rPr>
              <a:t>напівпродуктом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двоступеневому процесі </a:t>
            </a:r>
            <a:r>
              <a:rPr sz="1200" dirty="0">
                <a:latin typeface="Times New Roman"/>
                <a:cs typeface="Times New Roman"/>
              </a:rPr>
              <a:t>отримання сталі </a:t>
            </a:r>
            <a:r>
              <a:rPr sz="1200" spc="-5" dirty="0">
                <a:latin typeface="Times New Roman"/>
                <a:cs typeface="Times New Roman"/>
              </a:rPr>
              <a:t>на металургій-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заводах. Понад </a:t>
            </a:r>
            <a:r>
              <a:rPr sz="1200" dirty="0">
                <a:latin typeface="Times New Roman"/>
                <a:cs typeface="Times New Roman"/>
              </a:rPr>
              <a:t>90 % </a:t>
            </a:r>
            <a:r>
              <a:rPr sz="1200" spc="-5" dirty="0">
                <a:latin typeface="Times New Roman"/>
                <a:cs typeface="Times New Roman"/>
              </a:rPr>
              <a:t>всього чавуну, </a:t>
            </a:r>
            <a:r>
              <a:rPr sz="1200" dirty="0">
                <a:latin typeface="Times New Roman"/>
                <a:cs typeface="Times New Roman"/>
              </a:rPr>
              <a:t>що виплавляється у </a:t>
            </a:r>
            <a:r>
              <a:rPr sz="1200" spc="-5" dirty="0">
                <a:latin typeface="Times New Roman"/>
                <a:cs typeface="Times New Roman"/>
              </a:rPr>
              <a:t>світі,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переробним чаву-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ном. </a:t>
            </a:r>
            <a:r>
              <a:rPr sz="1200" dirty="0">
                <a:latin typeface="Times New Roman"/>
                <a:cs typeface="Times New Roman"/>
              </a:rPr>
              <a:t>Від </a:t>
            </a:r>
            <a:r>
              <a:rPr sz="1200" spc="-5" dirty="0">
                <a:latin typeface="Times New Roman"/>
                <a:cs typeface="Times New Roman"/>
              </a:rPr>
              <a:t>інших </a:t>
            </a:r>
            <a:r>
              <a:rPr sz="1200" dirty="0">
                <a:latin typeface="Times New Roman"/>
                <a:cs typeface="Times New Roman"/>
              </a:rPr>
              <a:t>видів </a:t>
            </a:r>
            <a:r>
              <a:rPr sz="1200" spc="-5" dirty="0">
                <a:latin typeface="Times New Roman"/>
                <a:cs typeface="Times New Roman"/>
              </a:rPr>
              <a:t>чавуну, отримуваних </a:t>
            </a:r>
            <a:r>
              <a:rPr sz="1200" dirty="0">
                <a:latin typeface="Times New Roman"/>
                <a:cs typeface="Times New Roman"/>
              </a:rPr>
              <a:t>у доменних печах, </a:t>
            </a:r>
            <a:r>
              <a:rPr sz="1200" spc="-5" dirty="0">
                <a:latin typeface="Times New Roman"/>
                <a:cs typeface="Times New Roman"/>
              </a:rPr>
              <a:t>переробний чавун відріз-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няється низьким </a:t>
            </a:r>
            <a:r>
              <a:rPr sz="1200" dirty="0">
                <a:latin typeface="Times New Roman"/>
                <a:cs typeface="Times New Roman"/>
              </a:rPr>
              <a:t>вмістом кремнію Si </a:t>
            </a:r>
            <a:r>
              <a:rPr sz="1200" spc="-5" dirty="0">
                <a:latin typeface="Times New Roman"/>
                <a:cs typeface="Times New Roman"/>
              </a:rPr>
              <a:t>(не більше від </a:t>
            </a:r>
            <a:r>
              <a:rPr sz="1200" dirty="0">
                <a:latin typeface="Times New Roman"/>
                <a:cs typeface="Times New Roman"/>
              </a:rPr>
              <a:t>1,2 %) і </a:t>
            </a:r>
            <a:r>
              <a:rPr sz="1200" spc="-5" dirty="0">
                <a:latin typeface="Times New Roman"/>
                <a:cs typeface="Times New Roman"/>
              </a:rPr>
              <a:t>марганцю Mn (не </a:t>
            </a:r>
            <a:r>
              <a:rPr sz="1200" dirty="0">
                <a:latin typeface="Times New Roman"/>
                <a:cs typeface="Times New Roman"/>
              </a:rPr>
              <a:t>більше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2 %). </a:t>
            </a:r>
            <a:r>
              <a:rPr sz="1200" spc="-5" dirty="0">
                <a:latin typeface="Times New Roman"/>
                <a:cs typeface="Times New Roman"/>
              </a:rPr>
              <a:t>Вміст </a:t>
            </a:r>
            <a:r>
              <a:rPr sz="1200" dirty="0">
                <a:latin typeface="Times New Roman"/>
                <a:cs typeface="Times New Roman"/>
              </a:rPr>
              <a:t>сірки </a:t>
            </a:r>
            <a:r>
              <a:rPr sz="1200" spc="-5" dirty="0">
                <a:latin typeface="Times New Roman"/>
                <a:cs typeface="Times New Roman"/>
              </a:rPr>
              <a:t>може сягати </a:t>
            </a:r>
            <a:r>
              <a:rPr sz="1200" dirty="0">
                <a:latin typeface="Times New Roman"/>
                <a:cs typeface="Times New Roman"/>
              </a:rPr>
              <a:t>0,050 %, </a:t>
            </a:r>
            <a:r>
              <a:rPr sz="1200" spc="-5" dirty="0">
                <a:latin typeface="Times New Roman"/>
                <a:cs typeface="Times New Roman"/>
              </a:rPr>
              <a:t>фосфору </a:t>
            </a:r>
            <a:r>
              <a:rPr sz="1200" dirty="0">
                <a:latin typeface="Times New Roman"/>
                <a:cs typeface="Times New Roman"/>
              </a:rPr>
              <a:t>Р –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0,08 до 2 % </a:t>
            </a:r>
            <a:r>
              <a:rPr sz="1200" spc="-5" dirty="0">
                <a:latin typeface="Times New Roman"/>
                <a:cs typeface="Times New Roman"/>
              </a:rPr>
              <a:t>(фосфористі </a:t>
            </a:r>
            <a:r>
              <a:rPr sz="1200" dirty="0">
                <a:latin typeface="Times New Roman"/>
                <a:cs typeface="Times New Roman"/>
              </a:rPr>
              <a:t>пере-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робні </a:t>
            </a:r>
            <a:r>
              <a:rPr sz="1200" spc="-5" dirty="0">
                <a:latin typeface="Times New Roman"/>
                <a:cs typeface="Times New Roman"/>
              </a:rPr>
              <a:t>чавуни). </a:t>
            </a:r>
            <a:r>
              <a:rPr sz="1200" dirty="0">
                <a:latin typeface="Times New Roman"/>
                <a:cs typeface="Times New Roman"/>
              </a:rPr>
              <a:t>Високоякісний </a:t>
            </a:r>
            <a:r>
              <a:rPr sz="1200" spc="-5" dirty="0">
                <a:latin typeface="Times New Roman"/>
                <a:cs typeface="Times New Roman"/>
              </a:rPr>
              <a:t>переробний чавун характеризується низьким вмістом сір-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фосфору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більше</a:t>
            </a:r>
            <a:r>
              <a:rPr sz="1200" dirty="0">
                <a:latin typeface="Times New Roman"/>
                <a:cs typeface="Times New Roman"/>
              </a:rPr>
              <a:t> 0,010…0,020 %</a:t>
            </a:r>
            <a:r>
              <a:rPr sz="1200" spc="-5" dirty="0">
                <a:latin typeface="Times New Roman"/>
                <a:cs typeface="Times New Roman"/>
              </a:rPr>
              <a:t> сірки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більше</a:t>
            </a:r>
            <a:r>
              <a:rPr sz="1200" dirty="0">
                <a:latin typeface="Times New Roman"/>
                <a:cs typeface="Times New Roman"/>
              </a:rPr>
              <a:t> 0,02…0,04 %</a:t>
            </a:r>
            <a:r>
              <a:rPr sz="1200" spc="-5" dirty="0">
                <a:latin typeface="Times New Roman"/>
                <a:cs typeface="Times New Roman"/>
              </a:rPr>
              <a:t> фосфору.</a:t>
            </a:r>
            <a:endParaRPr sz="1200">
              <a:latin typeface="Times New Roman"/>
              <a:cs typeface="Times New Roman"/>
            </a:endParaRPr>
          </a:p>
          <a:p>
            <a:pPr marL="101600" marR="952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За способом переробки чавуну на </a:t>
            </a:r>
            <a:r>
              <a:rPr sz="1200" dirty="0">
                <a:latin typeface="Times New Roman"/>
                <a:cs typeface="Times New Roman"/>
              </a:rPr>
              <a:t>сталь переробний </a:t>
            </a:r>
            <a:r>
              <a:rPr sz="1200" spc="-5" dirty="0">
                <a:latin typeface="Times New Roman"/>
                <a:cs typeface="Times New Roman"/>
              </a:rPr>
              <a:t>чавун </a:t>
            </a:r>
            <a:r>
              <a:rPr sz="1200" dirty="0">
                <a:latin typeface="Times New Roman"/>
                <a:cs typeface="Times New Roman"/>
              </a:rPr>
              <a:t>розділяється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i="1" spc="-5" dirty="0">
                <a:latin typeface="Times New Roman"/>
                <a:cs typeface="Times New Roman"/>
              </a:rPr>
              <a:t>марте- </a:t>
            </a:r>
            <a:r>
              <a:rPr sz="1200" i="1" dirty="0">
                <a:latin typeface="Times New Roman"/>
                <a:cs typeface="Times New Roman"/>
              </a:rPr>
              <a:t> нівський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бесемерівський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томасівський </a:t>
            </a:r>
            <a:r>
              <a:rPr sz="1200" spc="-5" dirty="0">
                <a:latin typeface="Times New Roman"/>
                <a:cs typeface="Times New Roman"/>
              </a:rPr>
              <a:t>чавун.</a:t>
            </a:r>
            <a:endParaRPr sz="1200">
              <a:latin typeface="Times New Roman"/>
              <a:cs typeface="Times New Roman"/>
            </a:endParaRPr>
          </a:p>
          <a:p>
            <a:pPr marL="101600" marR="939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Після отримання у доменній </a:t>
            </a:r>
            <a:r>
              <a:rPr sz="1200" spc="-5" dirty="0">
                <a:latin typeface="Times New Roman"/>
                <a:cs typeface="Times New Roman"/>
              </a:rPr>
              <a:t>печі чавун зливають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чавуновозні ковші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транспор-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тують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сталеплавильного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(мартенівського,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киснево-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конверторного, електросталеплавильного) </a:t>
            </a:r>
            <a:r>
              <a:rPr sz="1200" dirty="0">
                <a:latin typeface="Times New Roman"/>
                <a:cs typeface="Times New Roman"/>
              </a:rPr>
              <a:t>цеху, де </a:t>
            </a:r>
            <a:r>
              <a:rPr sz="1200" spc="-5" dirty="0">
                <a:latin typeface="Times New Roman"/>
                <a:cs typeface="Times New Roman"/>
              </a:rPr>
              <a:t>переробляють </a:t>
            </a:r>
            <a:r>
              <a:rPr sz="1200" dirty="0">
                <a:latin typeface="Times New Roman"/>
                <a:cs typeface="Times New Roman"/>
              </a:rPr>
              <a:t>на </a:t>
            </a:r>
            <a:r>
              <a:rPr sz="1200" spc="-5" dirty="0">
                <a:latin typeface="Times New Roman"/>
                <a:cs typeface="Times New Roman"/>
              </a:rPr>
              <a:t>сталь, </a:t>
            </a:r>
            <a:r>
              <a:rPr sz="1200" dirty="0">
                <a:latin typeface="Times New Roman"/>
                <a:cs typeface="Times New Roman"/>
              </a:rPr>
              <a:t>або до 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машин,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розливають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бабкови</a:t>
            </a:r>
            <a:r>
              <a:rPr sz="1800" spc="-30" baseline="-11574" dirty="0">
                <a:latin typeface="Times New Roman"/>
                <a:cs typeface="Times New Roman"/>
              </a:rPr>
              <a:t>́</a:t>
            </a:r>
            <a:r>
              <a:rPr sz="1200" spc="-20" dirty="0">
                <a:latin typeface="Times New Roman"/>
                <a:cs typeface="Times New Roman"/>
              </a:rPr>
              <a:t>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(чушковий)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>
              <a:latin typeface="Times New Roman"/>
              <a:cs typeface="Times New Roman"/>
            </a:endParaRPr>
          </a:p>
          <a:p>
            <a:pPr marR="93980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6.1.3.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ВИПЛАВКА</a:t>
            </a:r>
            <a:endParaRPr sz="1200">
              <a:latin typeface="Times New Roman"/>
              <a:cs typeface="Times New Roman"/>
            </a:endParaRPr>
          </a:p>
          <a:p>
            <a:pPr marR="95250" algn="r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892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Сталь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вуглецем,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містить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0.02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2,14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домішок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(кремній,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марганець,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сірка,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фосфор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гази).</a:t>
            </a:r>
            <a:endParaRPr sz="1200">
              <a:latin typeface="Times New Roman"/>
              <a:cs typeface="Times New Roman"/>
            </a:endParaRPr>
          </a:p>
          <a:p>
            <a:pPr marL="3892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поділяють на дві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групи:</a:t>
            </a:r>
            <a:endParaRPr sz="1200">
              <a:latin typeface="Times New Roman"/>
              <a:cs typeface="Times New Roman"/>
            </a:endParaRPr>
          </a:p>
          <a:p>
            <a:pPr marL="503555" indent="-114935">
              <a:lnSpc>
                <a:spcPts val="1380"/>
              </a:lnSpc>
              <a:buChar char="–"/>
              <a:tabLst>
                <a:tab pos="5041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м’яка сталь,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технічне </a:t>
            </a:r>
            <a:r>
              <a:rPr sz="1200" spc="-5" dirty="0">
                <a:latin typeface="Times New Roman"/>
                <a:cs typeface="Times New Roman"/>
              </a:rPr>
              <a:t>залізо (містить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0,3 %</a:t>
            </a:r>
            <a:r>
              <a:rPr sz="1200" spc="-5" dirty="0">
                <a:latin typeface="Times New Roman"/>
                <a:cs typeface="Times New Roman"/>
              </a:rPr>
              <a:t> вуглецю)</a:t>
            </a:r>
            <a:endParaRPr sz="1200">
              <a:latin typeface="Times New Roman"/>
              <a:cs typeface="Times New Roman"/>
            </a:endParaRPr>
          </a:p>
          <a:p>
            <a:pPr marL="503555" indent="-114935">
              <a:lnSpc>
                <a:spcPts val="1380"/>
              </a:lnSpc>
              <a:buChar char="–"/>
              <a:tabLst>
                <a:tab pos="5041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тверда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(містить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0,3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2,14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вуглецю)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Двоступінчастий спосіб виготовлення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по теперішній </a:t>
            </a:r>
            <a:r>
              <a:rPr sz="1200" dirty="0">
                <a:latin typeface="Times New Roman"/>
                <a:cs typeface="Times New Roman"/>
              </a:rPr>
              <a:t>час є </a:t>
            </a:r>
            <a:r>
              <a:rPr sz="1200" spc="-5" dirty="0">
                <a:latin typeface="Times New Roman"/>
                <a:cs typeface="Times New Roman"/>
              </a:rPr>
              <a:t>основним.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почат-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залізної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руди виплавляють</a:t>
            </a:r>
            <a:r>
              <a:rPr sz="1200" dirty="0">
                <a:latin typeface="Times New Roman"/>
                <a:cs typeface="Times New Roman"/>
              </a:rPr>
              <a:t> чавун,</a:t>
            </a:r>
            <a:r>
              <a:rPr sz="1200" spc="-5" dirty="0">
                <a:latin typeface="Times New Roman"/>
                <a:cs typeface="Times New Roman"/>
              </a:rPr>
              <a:t> який потім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переробляють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Суть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переробки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полягає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зменшенні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потрібної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концен-</a:t>
            </a:r>
            <a:endParaRPr sz="1200">
              <a:latin typeface="Times New Roman"/>
              <a:cs typeface="Times New Roman"/>
            </a:endParaRPr>
          </a:p>
          <a:p>
            <a:pPr marL="101600" marR="95250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трації </a:t>
            </a:r>
            <a:r>
              <a:rPr sz="1200" spc="-5" dirty="0">
                <a:latin typeface="Times New Roman"/>
                <a:cs typeface="Times New Roman"/>
              </a:rPr>
              <a:t>вмісту вуглецю </a:t>
            </a:r>
            <a:r>
              <a:rPr sz="1200" dirty="0">
                <a:latin typeface="Times New Roman"/>
                <a:cs typeface="Times New Roman"/>
              </a:rPr>
              <a:t>і шкідливих домішок – фосфору і </a:t>
            </a:r>
            <a:r>
              <a:rPr sz="1200" spc="-5" dirty="0">
                <a:latin typeface="Times New Roman"/>
                <a:cs typeface="Times New Roman"/>
              </a:rPr>
              <a:t>сірки, які роблять </a:t>
            </a:r>
            <a:r>
              <a:rPr sz="1200" dirty="0">
                <a:latin typeface="Times New Roman"/>
                <a:cs typeface="Times New Roman"/>
              </a:rPr>
              <a:t>сталь </a:t>
            </a:r>
            <a:r>
              <a:rPr sz="1200" spc="-5" dirty="0">
                <a:latin typeface="Times New Roman"/>
                <a:cs typeface="Times New Roman"/>
              </a:rPr>
              <a:t>крих-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ламкою.</a:t>
            </a:r>
            <a:endParaRPr sz="1200">
              <a:latin typeface="Times New Roman"/>
              <a:cs typeface="Times New Roman"/>
            </a:endParaRPr>
          </a:p>
          <a:p>
            <a:pPr marL="101600" marR="9271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способу </a:t>
            </a:r>
            <a:r>
              <a:rPr sz="1200" dirty="0">
                <a:latin typeface="Times New Roman"/>
                <a:cs typeface="Times New Roman"/>
              </a:rPr>
              <a:t>окиснювання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різні способи переробки чавуну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5" dirty="0">
                <a:latin typeface="Times New Roman"/>
                <a:cs typeface="Times New Roman"/>
              </a:rPr>
              <a:t> сталь: мартенівський, </a:t>
            </a:r>
            <a:r>
              <a:rPr sz="1200" dirty="0">
                <a:latin typeface="Times New Roman"/>
                <a:cs typeface="Times New Roman"/>
              </a:rPr>
              <a:t>конверторний </a:t>
            </a:r>
            <a:r>
              <a:rPr sz="1200" spc="-5" dirty="0">
                <a:latin typeface="Times New Roman"/>
                <a:cs typeface="Times New Roman"/>
              </a:rPr>
              <a:t>та електротермічний. До фінансової кризи </a:t>
            </a:r>
            <a:r>
              <a:rPr sz="1200" dirty="0">
                <a:latin typeface="Times New Roman"/>
                <a:cs typeface="Times New Roman"/>
              </a:rPr>
              <a:t>в 2008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році Україна залишалася </a:t>
            </a:r>
            <a:r>
              <a:rPr sz="1200" dirty="0">
                <a:latin typeface="Times New Roman"/>
                <a:cs typeface="Times New Roman"/>
              </a:rPr>
              <a:t>однією з </a:t>
            </a:r>
            <a:r>
              <a:rPr sz="1200" spc="-5" dirty="0">
                <a:latin typeface="Times New Roman"/>
                <a:cs typeface="Times New Roman"/>
              </a:rPr>
              <a:t>небагатьох країн,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широко використовували </a:t>
            </a:r>
            <a:r>
              <a:rPr sz="1200" dirty="0">
                <a:latin typeface="Times New Roman"/>
                <a:cs typeface="Times New Roman"/>
              </a:rPr>
              <a:t>марте-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нівський </a:t>
            </a:r>
            <a:r>
              <a:rPr sz="1200" dirty="0">
                <a:latin typeface="Times New Roman"/>
                <a:cs typeface="Times New Roman"/>
              </a:rPr>
              <a:t>спосіб </a:t>
            </a:r>
            <a:r>
              <a:rPr sz="1200" spc="-5" dirty="0">
                <a:latin typeface="Times New Roman"/>
                <a:cs typeface="Times New Roman"/>
              </a:rPr>
              <a:t>виплавляння сталі, </a:t>
            </a:r>
            <a:r>
              <a:rPr sz="1200" dirty="0">
                <a:latin typeface="Times New Roman"/>
                <a:cs typeface="Times New Roman"/>
              </a:rPr>
              <a:t>що є </a:t>
            </a:r>
            <a:r>
              <a:rPr sz="1200" spc="-5" dirty="0">
                <a:latin typeface="Times New Roman"/>
                <a:cs typeface="Times New Roman"/>
              </a:rPr>
              <a:t>досить </a:t>
            </a:r>
            <a:r>
              <a:rPr sz="1200" dirty="0">
                <a:latin typeface="Times New Roman"/>
                <a:cs typeface="Times New Roman"/>
              </a:rPr>
              <a:t>енергозатратним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екологічно </a:t>
            </a:r>
            <a:r>
              <a:rPr sz="1200" spc="-5" dirty="0">
                <a:latin typeface="Times New Roman"/>
                <a:cs typeface="Times New Roman"/>
              </a:rPr>
              <a:t>шкідли-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вим. Наразі </a:t>
            </a:r>
            <a:r>
              <a:rPr sz="1200" dirty="0">
                <a:latin typeface="Times New Roman"/>
                <a:cs typeface="Times New Roman"/>
              </a:rPr>
              <a:t>більшість </a:t>
            </a:r>
            <a:r>
              <a:rPr sz="1200" spc="-5" dirty="0">
                <a:latin typeface="Times New Roman"/>
                <a:cs typeface="Times New Roman"/>
              </a:rPr>
              <a:t>мартенівських </a:t>
            </a:r>
            <a:r>
              <a:rPr sz="1200" dirty="0">
                <a:latin typeface="Times New Roman"/>
                <a:cs typeface="Times New Roman"/>
              </a:rPr>
              <a:t>печей в Україні </a:t>
            </a:r>
            <a:r>
              <a:rPr sz="1200" spc="-5" dirty="0">
                <a:latin typeface="Times New Roman"/>
                <a:cs typeface="Times New Roman"/>
              </a:rPr>
              <a:t>виведено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експлуатації,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ті,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 лишилися, невдовзі також </a:t>
            </a:r>
            <a:r>
              <a:rPr sz="1200" dirty="0">
                <a:latin typeface="Times New Roman"/>
                <a:cs typeface="Times New Roman"/>
              </a:rPr>
              <a:t>будуть </a:t>
            </a:r>
            <a:r>
              <a:rPr sz="1200" spc="-5" dirty="0">
                <a:latin typeface="Times New Roman"/>
                <a:cs typeface="Times New Roman"/>
              </a:rPr>
              <a:t>закриті. Мартенівський </a:t>
            </a:r>
            <a:r>
              <a:rPr sz="1200" dirty="0">
                <a:latin typeface="Times New Roman"/>
                <a:cs typeface="Times New Roman"/>
              </a:rPr>
              <a:t>спосіб </a:t>
            </a:r>
            <a:r>
              <a:rPr sz="1200" spc="-5" dirty="0">
                <a:latin typeface="Times New Roman"/>
                <a:cs typeface="Times New Roman"/>
              </a:rPr>
              <a:t>виплавки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не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тримує конкуренції, яка </a:t>
            </a:r>
            <a:r>
              <a:rPr sz="1200" dirty="0">
                <a:latin typeface="Times New Roman"/>
                <a:cs typeface="Times New Roman"/>
              </a:rPr>
              <a:t>загострилася </a:t>
            </a:r>
            <a:r>
              <a:rPr sz="1200" spc="-5" dirty="0">
                <a:latin typeface="Times New Roman"/>
                <a:cs typeface="Times New Roman"/>
              </a:rPr>
              <a:t>на світових </a:t>
            </a:r>
            <a:r>
              <a:rPr sz="1200" dirty="0">
                <a:latin typeface="Times New Roman"/>
                <a:cs typeface="Times New Roman"/>
              </a:rPr>
              <a:t>ринках після </a:t>
            </a:r>
            <a:r>
              <a:rPr sz="1200" spc="-5" dirty="0">
                <a:latin typeface="Times New Roman"/>
                <a:cs typeface="Times New Roman"/>
              </a:rPr>
              <a:t>2008 </a:t>
            </a:r>
            <a:r>
              <a:rPr sz="1200" dirty="0">
                <a:latin typeface="Times New Roman"/>
                <a:cs typeface="Times New Roman"/>
              </a:rPr>
              <a:t>р. Таким чином,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зараз в </a:t>
            </a:r>
            <a:r>
              <a:rPr sz="1200" spc="-5" dirty="0">
                <a:latin typeface="Times New Roman"/>
                <a:cs typeface="Times New Roman"/>
              </a:rPr>
              <a:t>Україні, </a:t>
            </a:r>
            <a:r>
              <a:rPr sz="1200" dirty="0">
                <a:latin typeface="Times New Roman"/>
                <a:cs typeface="Times New Roman"/>
              </a:rPr>
              <a:t>як і в </a:t>
            </a:r>
            <a:r>
              <a:rPr sz="1200" spc="-5" dirty="0">
                <a:latin typeface="Times New Roman"/>
                <a:cs typeface="Times New Roman"/>
              </a:rPr>
              <a:t>усьому світі, переважну </a:t>
            </a:r>
            <a:r>
              <a:rPr sz="1200" dirty="0">
                <a:latin typeface="Times New Roman"/>
                <a:cs typeface="Times New Roman"/>
              </a:rPr>
              <a:t>більшість сталевої </a:t>
            </a:r>
            <a:r>
              <a:rPr sz="1200" spc="-5" dirty="0">
                <a:latin typeface="Times New Roman"/>
                <a:cs typeface="Times New Roman"/>
              </a:rPr>
              <a:t>продукції виробляють </a:t>
            </a:r>
            <a:r>
              <a:rPr sz="1200" dirty="0">
                <a:latin typeface="Times New Roman"/>
                <a:cs typeface="Times New Roman"/>
              </a:rPr>
              <a:t> конвертерним </a:t>
            </a:r>
            <a:r>
              <a:rPr sz="1200" spc="-5" dirty="0">
                <a:latin typeface="Times New Roman"/>
                <a:cs typeface="Times New Roman"/>
              </a:rPr>
              <a:t>способом. Станом на </a:t>
            </a:r>
            <a:r>
              <a:rPr sz="1200" dirty="0">
                <a:latin typeface="Times New Roman"/>
                <a:cs typeface="Times New Roman"/>
              </a:rPr>
              <a:t>2016 р. Україна </a:t>
            </a:r>
            <a:r>
              <a:rPr sz="1200" spc="-5" dirty="0">
                <a:latin typeface="Times New Roman"/>
                <a:cs typeface="Times New Roman"/>
              </a:rPr>
              <a:t>входила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десятку світових вироб- </a:t>
            </a:r>
            <a:r>
              <a:rPr sz="1200" dirty="0">
                <a:latin typeface="Times New Roman"/>
                <a:cs typeface="Times New Roman"/>
              </a:rPr>
              <a:t> ників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60"/>
              </a:spcBef>
            </a:pPr>
            <a:r>
              <a:rPr sz="1000" spc="-5" dirty="0">
                <a:latin typeface="Times New Roman"/>
                <a:cs typeface="Times New Roman"/>
              </a:rPr>
              <a:t>112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4" y="516889"/>
            <a:ext cx="5787390" cy="2722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780790" marR="6985" indent="648970">
              <a:lnSpc>
                <a:spcPts val="1380"/>
              </a:lnSpc>
              <a:spcBef>
                <a:spcPts val="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МАРТЕНІВСЬКИЙ  СПОСІБ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ВИПЛАВКИ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мартенівському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випалювання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надлишку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чавуні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рахунок не </a:t>
            </a:r>
            <a:r>
              <a:rPr sz="1200" dirty="0">
                <a:latin typeface="Times New Roman"/>
                <a:cs typeface="Times New Roman"/>
              </a:rPr>
              <a:t>лише кисню </a:t>
            </a:r>
            <a:r>
              <a:rPr sz="1200" spc="-5" dirty="0">
                <a:latin typeface="Times New Roman"/>
                <a:cs typeface="Times New Roman"/>
              </a:rPr>
              <a:t>повітря, </a:t>
            </a:r>
            <a:r>
              <a:rPr sz="1200" dirty="0">
                <a:latin typeface="Times New Roman"/>
                <a:cs typeface="Times New Roman"/>
              </a:rPr>
              <a:t>а й кисню оксидів заліза, </a:t>
            </a:r>
            <a:r>
              <a:rPr sz="1200" spc="-5" dirty="0">
                <a:latin typeface="Times New Roman"/>
                <a:cs typeface="Times New Roman"/>
              </a:rPr>
              <a:t>які додаються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 залізної</a:t>
            </a:r>
            <a:r>
              <a:rPr sz="1200" spc="-5" dirty="0">
                <a:latin typeface="Times New Roman"/>
                <a:cs typeface="Times New Roman"/>
              </a:rPr>
              <a:t> руди та</a:t>
            </a:r>
            <a:r>
              <a:rPr sz="1200" dirty="0">
                <a:latin typeface="Times New Roman"/>
                <a:cs typeface="Times New Roman"/>
              </a:rPr>
              <a:t> іржавого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брухту.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Виплавка</a:t>
            </a:r>
            <a:r>
              <a:rPr sz="1200" dirty="0">
                <a:latin typeface="Times New Roman"/>
                <a:cs typeface="Times New Roman"/>
              </a:rPr>
              <a:t> сталі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проходить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полум’яних</a:t>
            </a:r>
            <a:r>
              <a:rPr sz="1200" dirty="0">
                <a:latin typeface="Times New Roman"/>
                <a:cs typeface="Times New Roman"/>
              </a:rPr>
              <a:t> печах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мартенівських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(сименс-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мартенівських). Високі температури, які потрібні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перетворення чавуну </a:t>
            </a:r>
            <a:r>
              <a:rPr sz="1200" dirty="0">
                <a:latin typeface="Times New Roman"/>
                <a:cs typeface="Times New Roman"/>
              </a:rPr>
              <a:t>у сталь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сягаються </a:t>
            </a:r>
            <a:r>
              <a:rPr sz="1200" dirty="0">
                <a:latin typeface="Times New Roman"/>
                <a:cs typeface="Times New Roman"/>
              </a:rPr>
              <a:t>за рахунок </a:t>
            </a:r>
            <a:r>
              <a:rPr sz="1200" spc="-5" dirty="0">
                <a:latin typeface="Times New Roman"/>
                <a:cs typeface="Times New Roman"/>
              </a:rPr>
              <a:t>підігріву повітря (дуття) та палива (природний </a:t>
            </a:r>
            <a:r>
              <a:rPr sz="1200" dirty="0">
                <a:latin typeface="Times New Roman"/>
                <a:cs typeface="Times New Roman"/>
              </a:rPr>
              <a:t>газ) у </a:t>
            </a:r>
            <a:r>
              <a:rPr sz="1200" spc="-5" dirty="0">
                <a:latin typeface="Times New Roman"/>
                <a:cs typeface="Times New Roman"/>
              </a:rPr>
              <a:t>регенерато-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рах.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Даний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спосіб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обігріву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винайшли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брати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Карл-Вільгельм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Фрідріх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Сіменси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(Англія).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1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квітні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1864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одному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заводів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Франції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П’єру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Мартену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вперше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вдалося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зварити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гарну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 </a:t>
            </a:r>
            <a:r>
              <a:rPr sz="1200" dirty="0">
                <a:latin typeface="Times New Roman"/>
                <a:cs typeface="Times New Roman"/>
              </a:rPr>
              <a:t>в регенеративній печі, </a:t>
            </a:r>
            <a:r>
              <a:rPr sz="1200" spc="-5" dirty="0">
                <a:latin typeface="Times New Roman"/>
                <a:cs typeface="Times New Roman"/>
              </a:rPr>
              <a:t>побудованої</a:t>
            </a:r>
            <a:r>
              <a:rPr sz="1200" dirty="0">
                <a:latin typeface="Times New Roman"/>
                <a:cs typeface="Times New Roman"/>
              </a:rPr>
              <a:t> за участю Вільгельма </a:t>
            </a:r>
            <a:r>
              <a:rPr sz="1200" spc="-5" dirty="0">
                <a:latin typeface="Times New Roman"/>
                <a:cs typeface="Times New Roman"/>
              </a:rPr>
              <a:t>Сіменса. Цей </a:t>
            </a:r>
            <a:r>
              <a:rPr sz="1200" dirty="0">
                <a:latin typeface="Times New Roman"/>
                <a:cs typeface="Times New Roman"/>
              </a:rPr>
              <a:t> процес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широкого</a:t>
            </a:r>
            <a:r>
              <a:rPr sz="1200" dirty="0">
                <a:latin typeface="Times New Roman"/>
                <a:cs typeface="Times New Roman"/>
              </a:rPr>
              <a:t> розповсюдження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-5" dirty="0">
                <a:latin typeface="Times New Roman"/>
                <a:cs typeface="Times New Roman"/>
              </a:rPr>
              <a:t> Паризької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виставки </a:t>
            </a:r>
            <a:r>
              <a:rPr sz="1200" dirty="0">
                <a:latin typeface="Times New Roman"/>
                <a:cs typeface="Times New Roman"/>
              </a:rPr>
              <a:t>1867 р.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364206" y="8959090"/>
            <a:ext cx="5193030" cy="10236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6.6.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мартенівської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печі: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робочий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простір;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звід;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подина;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отвір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випуску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отвір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спуску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шлаку;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завалочні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вікна;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передня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стінка;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задня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стінка;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9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головки;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10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вертикальні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канали;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шлаковик; </a:t>
            </a:r>
            <a:r>
              <a:rPr sz="1000" i="1" dirty="0">
                <a:latin typeface="Times New Roman"/>
                <a:cs typeface="Times New Roman"/>
              </a:rPr>
              <a:t>12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регенератори: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13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насадка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регенераторів;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борова; </a:t>
            </a:r>
            <a:r>
              <a:rPr sz="1000" i="1" spc="-5" dirty="0">
                <a:latin typeface="Times New Roman"/>
                <a:cs typeface="Times New Roman"/>
              </a:rPr>
              <a:t>15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робочий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майданчик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40"/>
              </a:spcBef>
            </a:pPr>
            <a:r>
              <a:rPr sz="1000" spc="-5" dirty="0">
                <a:latin typeface="Times New Roman"/>
                <a:cs typeface="Times New Roman"/>
              </a:rPr>
              <a:t>113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36547" y="3307841"/>
            <a:ext cx="1315212" cy="1944623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275838" y="3307841"/>
            <a:ext cx="1363980" cy="1980438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199628" y="3331995"/>
            <a:ext cx="1444559" cy="1932247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46554" y="6276591"/>
            <a:ext cx="3628644" cy="2628902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372360" y="7603548"/>
            <a:ext cx="13970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12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52914" y="7956350"/>
            <a:ext cx="13970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12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89292" y="7812330"/>
            <a:ext cx="8255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06236" y="8735883"/>
            <a:ext cx="13970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971286" y="8248202"/>
            <a:ext cx="8255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81106" y="8242869"/>
            <a:ext cx="8255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81067" y="8658155"/>
            <a:ext cx="13970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14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47002" y="8255812"/>
            <a:ext cx="13970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13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579593" y="7726217"/>
            <a:ext cx="13970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11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67812" y="5354066"/>
            <a:ext cx="5786755" cy="1247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165">
              <a:lnSpc>
                <a:spcPct val="100000"/>
              </a:lnSpc>
              <a:spcBef>
                <a:spcPts val="100"/>
              </a:spcBef>
              <a:tabLst>
                <a:tab pos="2475230" algn="l"/>
                <a:tab pos="4317365" algn="l"/>
              </a:tabLst>
            </a:pPr>
            <a:r>
              <a:rPr sz="1000" i="1" spc="-5" dirty="0">
                <a:latin typeface="Times New Roman"/>
                <a:cs typeface="Times New Roman"/>
              </a:rPr>
              <a:t>Карл-Вільгельм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Сіменс	Фрідріх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Сіменс	П’єр-Еміль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Мартен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Мартенівська </a:t>
            </a:r>
            <a:r>
              <a:rPr sz="1200" dirty="0">
                <a:latin typeface="Times New Roman"/>
                <a:cs typeface="Times New Roman"/>
              </a:rPr>
              <a:t>піч </a:t>
            </a:r>
            <a:r>
              <a:rPr sz="1200" spc="-5" dirty="0">
                <a:latin typeface="Times New Roman"/>
                <a:cs typeface="Times New Roman"/>
              </a:rPr>
              <a:t>(рис. 6.6) </a:t>
            </a:r>
            <a:r>
              <a:rPr sz="1200" dirty="0">
                <a:latin typeface="Times New Roman"/>
                <a:cs typeface="Times New Roman"/>
              </a:rPr>
              <a:t>складається з </a:t>
            </a:r>
            <a:r>
              <a:rPr sz="1200" spc="-5" dirty="0">
                <a:latin typeface="Times New Roman"/>
                <a:cs typeface="Times New Roman"/>
              </a:rPr>
              <a:t>плавильної ванни, перекритої склепін-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вогнетривкої </a:t>
            </a:r>
            <a:r>
              <a:rPr sz="1200" dirty="0">
                <a:latin typeface="Times New Roman"/>
                <a:cs typeface="Times New Roman"/>
              </a:rPr>
              <a:t>цегли, і </a:t>
            </a:r>
            <a:r>
              <a:rPr sz="1200" spc="-5" dirty="0">
                <a:latin typeface="Times New Roman"/>
                <a:cs typeface="Times New Roman"/>
              </a:rPr>
              <a:t>особливих </a:t>
            </a:r>
            <a:r>
              <a:rPr sz="1200" dirty="0">
                <a:latin typeface="Times New Roman"/>
                <a:cs typeface="Times New Roman"/>
              </a:rPr>
              <a:t>камер регенераторів для </a:t>
            </a:r>
            <a:r>
              <a:rPr sz="1200" spc="-5" dirty="0">
                <a:latin typeface="Times New Roman"/>
                <a:cs typeface="Times New Roman"/>
              </a:rPr>
              <a:t>попереднього підігріву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повітря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горючого</a:t>
            </a:r>
            <a:r>
              <a:rPr sz="1200" dirty="0">
                <a:latin typeface="Times New Roman"/>
                <a:cs typeface="Times New Roman"/>
              </a:rPr>
              <a:t> газу.</a:t>
            </a:r>
            <a:endParaRPr sz="1200">
              <a:latin typeface="Times New Roman"/>
              <a:cs typeface="Times New Roman"/>
            </a:endParaRPr>
          </a:p>
          <a:p>
            <a:pPr marL="832485" algn="ctr">
              <a:lnSpc>
                <a:spcPct val="100000"/>
              </a:lnSpc>
              <a:spcBef>
                <a:spcPts val="630"/>
              </a:spcBef>
              <a:tabLst>
                <a:tab pos="1139825" algn="l"/>
              </a:tabLst>
            </a:pPr>
            <a:r>
              <a:rPr sz="1350" i="1" spc="-7" baseline="3086" dirty="0">
                <a:latin typeface="Times New Roman"/>
                <a:cs typeface="Times New Roman"/>
              </a:rPr>
              <a:t>6</a:t>
            </a:r>
            <a:r>
              <a:rPr sz="1350" spc="-7" baseline="3086" dirty="0">
                <a:latin typeface="Times New Roman"/>
                <a:cs typeface="Times New Roman"/>
              </a:rPr>
              <a:t>	</a:t>
            </a:r>
            <a:r>
              <a:rPr sz="1350" i="1" spc="-7" baseline="3086" dirty="0">
                <a:latin typeface="Times New Roman"/>
                <a:cs typeface="Times New Roman"/>
              </a:rPr>
              <a:t>4</a:t>
            </a:r>
            <a:r>
              <a:rPr sz="1350" i="1" spc="772" baseline="3086" dirty="0">
                <a:latin typeface="Times New Roman"/>
                <a:cs typeface="Times New Roman"/>
              </a:rPr>
              <a:t> </a:t>
            </a:r>
            <a:r>
              <a:rPr sz="1350" i="1" spc="-7" baseline="3086" dirty="0">
                <a:latin typeface="Times New Roman"/>
                <a:cs typeface="Times New Roman"/>
              </a:rPr>
              <a:t>2</a:t>
            </a:r>
            <a:r>
              <a:rPr sz="1350" i="1" spc="179" baseline="3086" dirty="0">
                <a:latin typeface="Times New Roman"/>
                <a:cs typeface="Times New Roman"/>
              </a:rPr>
              <a:t> </a:t>
            </a:r>
            <a:r>
              <a:rPr sz="900" i="1" spc="-5" dirty="0">
                <a:latin typeface="Times New Roman"/>
                <a:cs typeface="Times New Roman"/>
              </a:rPr>
              <a:t>1</a:t>
            </a:r>
            <a:r>
              <a:rPr sz="900" i="1" spc="270" dirty="0">
                <a:latin typeface="Times New Roman"/>
                <a:cs typeface="Times New Roman"/>
              </a:rPr>
              <a:t> </a:t>
            </a:r>
            <a:r>
              <a:rPr sz="900" i="1" spc="-5" dirty="0">
                <a:latin typeface="Times New Roman"/>
                <a:cs typeface="Times New Roman"/>
              </a:rPr>
              <a:t>5</a:t>
            </a:r>
            <a:r>
              <a:rPr sz="900" i="1" spc="220" dirty="0">
                <a:latin typeface="Times New Roman"/>
                <a:cs typeface="Times New Roman"/>
              </a:rPr>
              <a:t> </a:t>
            </a:r>
            <a:r>
              <a:rPr sz="900" i="1" spc="-5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  <a:p>
            <a:pPr marL="2974975" algn="ctr">
              <a:lnSpc>
                <a:spcPct val="100000"/>
              </a:lnSpc>
              <a:spcBef>
                <a:spcPts val="260"/>
              </a:spcBef>
            </a:pPr>
            <a:r>
              <a:rPr sz="900" i="1" spc="-5" dirty="0">
                <a:latin typeface="Times New Roman"/>
                <a:cs typeface="Times New Roman"/>
              </a:rPr>
              <a:t>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511019" y="6604544"/>
            <a:ext cx="13970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2975165" y="6768338"/>
            <a:ext cx="1418590" cy="1829435"/>
            <a:chOff x="2975165" y="6768338"/>
            <a:chExt cx="1418590" cy="1829435"/>
          </a:xfrm>
        </p:grpSpPr>
        <p:sp>
          <p:nvSpPr>
            <p:cNvPr id="22" name="object 22"/>
            <p:cNvSpPr/>
            <p:nvPr/>
          </p:nvSpPr>
          <p:spPr>
            <a:xfrm>
              <a:off x="4068984" y="6773418"/>
              <a:ext cx="320040" cy="158750"/>
            </a:xfrm>
            <a:custGeom>
              <a:avLst/>
              <a:gdLst/>
              <a:ahLst/>
              <a:cxnLst/>
              <a:rect l="l" t="t" r="r" b="b"/>
              <a:pathLst>
                <a:path w="320039" h="158750">
                  <a:moveTo>
                    <a:pt x="46577" y="124968"/>
                  </a:moveTo>
                  <a:lnTo>
                    <a:pt x="318611" y="22098"/>
                  </a:lnTo>
                </a:path>
                <a:path w="320039" h="158750">
                  <a:moveTo>
                    <a:pt x="3143" y="3048"/>
                  </a:moveTo>
                  <a:lnTo>
                    <a:pt x="309467" y="19812"/>
                  </a:lnTo>
                </a:path>
                <a:path w="320039" h="158750">
                  <a:moveTo>
                    <a:pt x="3905" y="0"/>
                  </a:moveTo>
                  <a:lnTo>
                    <a:pt x="1619" y="15704"/>
                  </a:lnTo>
                  <a:lnTo>
                    <a:pt x="476" y="27336"/>
                  </a:lnTo>
                  <a:lnTo>
                    <a:pt x="476" y="39969"/>
                  </a:lnTo>
                  <a:lnTo>
                    <a:pt x="1619" y="58674"/>
                  </a:lnTo>
                  <a:lnTo>
                    <a:pt x="202" y="69282"/>
                  </a:lnTo>
                  <a:lnTo>
                    <a:pt x="0" y="77247"/>
                  </a:lnTo>
                  <a:lnTo>
                    <a:pt x="1940" y="84498"/>
                  </a:lnTo>
                  <a:lnTo>
                    <a:pt x="6953" y="92964"/>
                  </a:lnTo>
                  <a:lnTo>
                    <a:pt x="9239" y="102870"/>
                  </a:lnTo>
                  <a:lnTo>
                    <a:pt x="9239" y="105918"/>
                  </a:lnTo>
                  <a:lnTo>
                    <a:pt x="18383" y="112014"/>
                  </a:lnTo>
                  <a:lnTo>
                    <a:pt x="23133" y="119026"/>
                  </a:lnTo>
                  <a:lnTo>
                    <a:pt x="30099" y="121824"/>
                  </a:lnTo>
                  <a:lnTo>
                    <a:pt x="38635" y="122193"/>
                  </a:lnTo>
                  <a:lnTo>
                    <a:pt x="48101" y="121920"/>
                  </a:lnTo>
                </a:path>
                <a:path w="320039" h="158750">
                  <a:moveTo>
                    <a:pt x="314801" y="22098"/>
                  </a:moveTo>
                  <a:lnTo>
                    <a:pt x="319432" y="39826"/>
                  </a:lnTo>
                  <a:lnTo>
                    <a:pt x="319278" y="64484"/>
                  </a:lnTo>
                  <a:lnTo>
                    <a:pt x="313836" y="89284"/>
                  </a:lnTo>
                  <a:lnTo>
                    <a:pt x="302609" y="107442"/>
                  </a:lnTo>
                  <a:lnTo>
                    <a:pt x="298037" y="110490"/>
                  </a:lnTo>
                  <a:lnTo>
                    <a:pt x="292703" y="112776"/>
                  </a:lnTo>
                  <a:lnTo>
                    <a:pt x="287369" y="114300"/>
                  </a:lnTo>
                  <a:lnTo>
                    <a:pt x="282797" y="116586"/>
                  </a:lnTo>
                  <a:lnTo>
                    <a:pt x="272891" y="119634"/>
                  </a:lnTo>
                  <a:lnTo>
                    <a:pt x="246304" y="134921"/>
                  </a:lnTo>
                  <a:lnTo>
                    <a:pt x="216789" y="145923"/>
                  </a:lnTo>
                  <a:lnTo>
                    <a:pt x="185987" y="153495"/>
                  </a:lnTo>
                  <a:lnTo>
                    <a:pt x="155543" y="158496"/>
                  </a:lnTo>
                  <a:lnTo>
                    <a:pt x="119181" y="157376"/>
                  </a:lnTo>
                  <a:lnTo>
                    <a:pt x="106394" y="156972"/>
                  </a:lnTo>
                  <a:lnTo>
                    <a:pt x="100464" y="153138"/>
                  </a:lnTo>
                  <a:lnTo>
                    <a:pt x="84677" y="141732"/>
                  </a:lnTo>
                  <a:lnTo>
                    <a:pt x="82557" y="135552"/>
                  </a:lnTo>
                  <a:lnTo>
                    <a:pt x="79724" y="128873"/>
                  </a:lnTo>
                  <a:lnTo>
                    <a:pt x="76319" y="122336"/>
                  </a:lnTo>
                  <a:lnTo>
                    <a:pt x="72485" y="116586"/>
                  </a:lnTo>
                </a:path>
              </a:pathLst>
            </a:custGeom>
            <a:ln w="9537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978657" y="8420100"/>
              <a:ext cx="171450" cy="173990"/>
            </a:xfrm>
            <a:custGeom>
              <a:avLst/>
              <a:gdLst/>
              <a:ahLst/>
              <a:cxnLst/>
              <a:rect l="l" t="t" r="r" b="b"/>
              <a:pathLst>
                <a:path w="171450" h="173990">
                  <a:moveTo>
                    <a:pt x="171450" y="0"/>
                  </a:moveTo>
                  <a:lnTo>
                    <a:pt x="0" y="173736"/>
                  </a:lnTo>
                </a:path>
              </a:pathLst>
            </a:custGeom>
            <a:ln w="6362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2911855" y="8530152"/>
            <a:ext cx="8255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150108" y="6760464"/>
            <a:ext cx="154940" cy="116839"/>
          </a:xfrm>
          <a:custGeom>
            <a:avLst/>
            <a:gdLst/>
            <a:ahLst/>
            <a:cxnLst/>
            <a:rect l="l" t="t" r="r" b="b"/>
            <a:pathLst>
              <a:path w="154939" h="116840">
                <a:moveTo>
                  <a:pt x="154686" y="116586"/>
                </a:moveTo>
                <a:lnTo>
                  <a:pt x="0" y="0"/>
                </a:lnTo>
              </a:path>
            </a:pathLst>
          </a:custGeom>
          <a:ln w="6362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026917" y="6640393"/>
            <a:ext cx="139700" cy="161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5" dirty="0">
                <a:latin typeface="Times New Roman"/>
                <a:cs typeface="Times New Roman"/>
              </a:rPr>
              <a:t>15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15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63574" y="976883"/>
            <a:ext cx="1662684" cy="2113787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1057" y="1027353"/>
            <a:ext cx="1657350" cy="2059508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145785" y="976883"/>
            <a:ext cx="1560576" cy="2108454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067816" y="3143491"/>
            <a:ext cx="5787390" cy="29660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3565">
              <a:lnSpc>
                <a:spcPct val="100000"/>
              </a:lnSpc>
              <a:spcBef>
                <a:spcPts val="100"/>
              </a:spcBef>
              <a:tabLst>
                <a:tab pos="2516505" algn="l"/>
                <a:tab pos="4191000" algn="l"/>
              </a:tabLst>
            </a:pPr>
            <a:r>
              <a:rPr sz="1000" i="1" dirty="0">
                <a:latin typeface="Times New Roman"/>
                <a:cs typeface="Times New Roman"/>
              </a:rPr>
              <a:t>Егон</a:t>
            </a:r>
            <a:r>
              <a:rPr sz="1000" i="1" spc="-5" dirty="0">
                <a:latin typeface="Times New Roman"/>
                <a:cs typeface="Times New Roman"/>
              </a:rPr>
              <a:t> Орован	Майкл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Полані	Джеффрі</a:t>
            </a:r>
            <a:r>
              <a:rPr sz="1000" i="1" spc="-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Інграм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Тейлор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Дислокації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дефекти </a:t>
            </a:r>
            <a:r>
              <a:rPr sz="1200" dirty="0">
                <a:latin typeface="Times New Roman"/>
                <a:cs typeface="Times New Roman"/>
              </a:rPr>
              <a:t>кристалічної </a:t>
            </a:r>
            <a:r>
              <a:rPr sz="1200" spc="-5" dirty="0">
                <a:latin typeface="Times New Roman"/>
                <a:cs typeface="Times New Roman"/>
              </a:rPr>
              <a:t>будови, які представляють </a:t>
            </a:r>
            <a:r>
              <a:rPr sz="1200" dirty="0">
                <a:latin typeface="Times New Roman"/>
                <a:cs typeface="Times New Roman"/>
              </a:rPr>
              <a:t>собою </a:t>
            </a:r>
            <a:r>
              <a:rPr sz="1200" spc="-5" dirty="0">
                <a:latin typeface="Times New Roman"/>
                <a:cs typeface="Times New Roman"/>
              </a:rPr>
              <a:t>лінії, </a:t>
            </a:r>
            <a:r>
              <a:rPr sz="1200" dirty="0">
                <a:latin typeface="Times New Roman"/>
                <a:cs typeface="Times New Roman"/>
              </a:rPr>
              <a:t>уз-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довж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поблизу яких порушено характерне </a:t>
            </a:r>
            <a:r>
              <a:rPr sz="1200" dirty="0">
                <a:latin typeface="Times New Roman"/>
                <a:cs typeface="Times New Roman"/>
              </a:rPr>
              <a:t>для кристала </a:t>
            </a:r>
            <a:r>
              <a:rPr sz="1200" spc="-5" dirty="0">
                <a:latin typeface="Times New Roman"/>
                <a:cs typeface="Times New Roman"/>
              </a:rPr>
              <a:t>правильне розташування атом-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площин.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Дислокації </a:t>
            </a:r>
            <a:r>
              <a:rPr sz="1200" spc="-5" dirty="0">
                <a:latin typeface="Times New Roman"/>
                <a:cs typeface="Times New Roman"/>
              </a:rPr>
              <a:t>утворюються </a:t>
            </a:r>
            <a:r>
              <a:rPr sz="1200" dirty="0">
                <a:latin typeface="Times New Roman"/>
                <a:cs typeface="Times New Roman"/>
              </a:rPr>
              <a:t>під час </a:t>
            </a:r>
            <a:r>
              <a:rPr sz="1200" spc="-5" dirty="0">
                <a:latin typeface="Times New Roman"/>
                <a:cs typeface="Times New Roman"/>
              </a:rPr>
              <a:t>росту кристалів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розплаву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газоподібної фази,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зрощенні блоків з малими </a:t>
            </a:r>
            <a:r>
              <a:rPr sz="1200" spc="-5" dirty="0">
                <a:latin typeface="Times New Roman"/>
                <a:cs typeface="Times New Roman"/>
              </a:rPr>
              <a:t>кутами розорієнтування. При </a:t>
            </a:r>
            <a:r>
              <a:rPr sz="1200" dirty="0">
                <a:latin typeface="Times New Roman"/>
                <a:cs typeface="Times New Roman"/>
              </a:rPr>
              <a:t>переміщенні вакансій </a:t>
            </a:r>
            <a:r>
              <a:rPr sz="1200" spc="-5" dirty="0">
                <a:latin typeface="Times New Roman"/>
                <a:cs typeface="Times New Roman"/>
              </a:rPr>
              <a:t>все- </a:t>
            </a:r>
            <a:r>
              <a:rPr sz="1200" dirty="0">
                <a:latin typeface="Times New Roman"/>
                <a:cs typeface="Times New Roman"/>
              </a:rPr>
              <a:t> редині </a:t>
            </a:r>
            <a:r>
              <a:rPr sz="1200" spc="-5" dirty="0">
                <a:latin typeface="Times New Roman"/>
                <a:cs typeface="Times New Roman"/>
              </a:rPr>
              <a:t>кристала, вони концентруються, утворюючи порожнини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дисків. Якщо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 </a:t>
            </a:r>
            <a:r>
              <a:rPr sz="1200" dirty="0">
                <a:latin typeface="Times New Roman"/>
                <a:cs typeface="Times New Roman"/>
              </a:rPr>
              <a:t>диски </a:t>
            </a:r>
            <a:r>
              <a:rPr sz="1200" spc="-5" dirty="0">
                <a:latin typeface="Times New Roman"/>
                <a:cs typeface="Times New Roman"/>
              </a:rPr>
              <a:t>великі, то енергетично вигідним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«закриття» </a:t>
            </a:r>
            <a:r>
              <a:rPr sz="1200" dirty="0">
                <a:latin typeface="Times New Roman"/>
                <a:cs typeface="Times New Roman"/>
              </a:rPr>
              <a:t>їх з </a:t>
            </a:r>
            <a:r>
              <a:rPr sz="1200" spc="-5" dirty="0">
                <a:latin typeface="Times New Roman"/>
                <a:cs typeface="Times New Roman"/>
              </a:rPr>
              <a:t>утворенням по краю </a:t>
            </a:r>
            <a:r>
              <a:rPr sz="1200" dirty="0">
                <a:latin typeface="Times New Roman"/>
                <a:cs typeface="Times New Roman"/>
              </a:rPr>
              <a:t>диска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крайової дислокації. Утворюються </a:t>
            </a:r>
            <a:r>
              <a:rPr sz="1200" dirty="0">
                <a:latin typeface="Times New Roman"/>
                <a:cs typeface="Times New Roman"/>
              </a:rPr>
              <a:t>дислокації </a:t>
            </a:r>
            <a:r>
              <a:rPr sz="1200" spc="-5" dirty="0">
                <a:latin typeface="Times New Roman"/>
                <a:cs typeface="Times New Roman"/>
              </a:rPr>
              <a:t>при деформації,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кристалізації,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термічній обробці.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82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КРАЙОВІ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ДИСЛОКАЦІЇ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70"/>
              </a:lnSpc>
              <a:spcBef>
                <a:spcPts val="5"/>
              </a:spcBef>
            </a:pPr>
            <a:r>
              <a:rPr sz="1200" i="1" dirty="0">
                <a:latin typeface="Times New Roman"/>
                <a:cs typeface="Times New Roman"/>
              </a:rPr>
              <a:t>Крайова дислокація </a:t>
            </a:r>
            <a:r>
              <a:rPr sz="1200" spc="-5" dirty="0">
                <a:latin typeface="Times New Roman"/>
                <a:cs typeface="Times New Roman"/>
              </a:rPr>
              <a:t>являє </a:t>
            </a:r>
            <a:r>
              <a:rPr sz="1200" dirty="0">
                <a:latin typeface="Times New Roman"/>
                <a:cs typeface="Times New Roman"/>
              </a:rPr>
              <a:t>собою </a:t>
            </a:r>
            <a:r>
              <a:rPr sz="1200" spc="-5" dirty="0">
                <a:latin typeface="Times New Roman"/>
                <a:cs typeface="Times New Roman"/>
              </a:rPr>
              <a:t>лінію, уздовж якої всередині кристала обриваєть- </a:t>
            </a:r>
            <a:r>
              <a:rPr sz="1200" dirty="0">
                <a:latin typeface="Times New Roman"/>
                <a:cs typeface="Times New Roman"/>
              </a:rPr>
              <a:t> 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край</a:t>
            </a:r>
            <a:r>
              <a:rPr sz="1200" spc="-5" dirty="0">
                <a:latin typeface="Times New Roman"/>
                <a:cs typeface="Times New Roman"/>
              </a:rPr>
              <a:t> «зайвої»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напівплощини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1.8).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869853" y="6500805"/>
            <a:ext cx="1645920" cy="2068830"/>
            <a:chOff x="1869853" y="6500805"/>
            <a:chExt cx="1645920" cy="2068830"/>
          </a:xfrm>
        </p:grpSpPr>
        <p:sp>
          <p:nvSpPr>
            <p:cNvPr id="11" name="object 11"/>
            <p:cNvSpPr/>
            <p:nvPr/>
          </p:nvSpPr>
          <p:spPr>
            <a:xfrm>
              <a:off x="1877289" y="6822947"/>
              <a:ext cx="1524635" cy="1739264"/>
            </a:xfrm>
            <a:custGeom>
              <a:avLst/>
              <a:gdLst/>
              <a:ahLst/>
              <a:cxnLst/>
              <a:rect l="l" t="t" r="r" b="b"/>
              <a:pathLst>
                <a:path w="1524635" h="1739265">
                  <a:moveTo>
                    <a:pt x="33044" y="0"/>
                  </a:moveTo>
                  <a:lnTo>
                    <a:pt x="29775" y="46282"/>
                  </a:lnTo>
                  <a:lnTo>
                    <a:pt x="26587" y="92890"/>
                  </a:lnTo>
                  <a:lnTo>
                    <a:pt x="23505" y="140151"/>
                  </a:lnTo>
                  <a:lnTo>
                    <a:pt x="20555" y="188390"/>
                  </a:lnTo>
                  <a:lnTo>
                    <a:pt x="17762" y="237934"/>
                  </a:lnTo>
                  <a:lnTo>
                    <a:pt x="15151" y="289108"/>
                  </a:lnTo>
                  <a:lnTo>
                    <a:pt x="12747" y="342239"/>
                  </a:lnTo>
                  <a:lnTo>
                    <a:pt x="10575" y="397653"/>
                  </a:lnTo>
                  <a:lnTo>
                    <a:pt x="8660" y="455676"/>
                  </a:lnTo>
                  <a:lnTo>
                    <a:pt x="7346" y="501348"/>
                  </a:lnTo>
                  <a:lnTo>
                    <a:pt x="6081" y="548703"/>
                  </a:lnTo>
                  <a:lnTo>
                    <a:pt x="4886" y="597550"/>
                  </a:lnTo>
                  <a:lnTo>
                    <a:pt x="3778" y="647700"/>
                  </a:lnTo>
                  <a:lnTo>
                    <a:pt x="2775" y="698960"/>
                  </a:lnTo>
                  <a:lnTo>
                    <a:pt x="1897" y="751141"/>
                  </a:lnTo>
                  <a:lnTo>
                    <a:pt x="1162" y="804052"/>
                  </a:lnTo>
                  <a:lnTo>
                    <a:pt x="589" y="857504"/>
                  </a:lnTo>
                  <a:lnTo>
                    <a:pt x="195" y="911304"/>
                  </a:lnTo>
                  <a:lnTo>
                    <a:pt x="0" y="965263"/>
                  </a:lnTo>
                  <a:lnTo>
                    <a:pt x="21" y="1019190"/>
                  </a:lnTo>
                  <a:lnTo>
                    <a:pt x="278" y="1072896"/>
                  </a:lnTo>
                  <a:lnTo>
                    <a:pt x="722" y="1122356"/>
                  </a:lnTo>
                  <a:lnTo>
                    <a:pt x="1344" y="1172242"/>
                  </a:lnTo>
                  <a:lnTo>
                    <a:pt x="2129" y="1222517"/>
                  </a:lnTo>
                  <a:lnTo>
                    <a:pt x="3067" y="1273145"/>
                  </a:lnTo>
                  <a:lnTo>
                    <a:pt x="4144" y="1324092"/>
                  </a:lnTo>
                  <a:lnTo>
                    <a:pt x="5348" y="1375322"/>
                  </a:lnTo>
                  <a:lnTo>
                    <a:pt x="6666" y="1426799"/>
                  </a:lnTo>
                  <a:lnTo>
                    <a:pt x="8086" y="1478489"/>
                  </a:lnTo>
                  <a:lnTo>
                    <a:pt x="9596" y="1530356"/>
                  </a:lnTo>
                  <a:lnTo>
                    <a:pt x="11183" y="1582364"/>
                  </a:lnTo>
                  <a:lnTo>
                    <a:pt x="12834" y="1634478"/>
                  </a:lnTo>
                  <a:lnTo>
                    <a:pt x="14537" y="1686663"/>
                  </a:lnTo>
                  <a:lnTo>
                    <a:pt x="16280" y="1738884"/>
                  </a:lnTo>
                </a:path>
                <a:path w="1524635" h="1739265">
                  <a:moveTo>
                    <a:pt x="92480" y="0"/>
                  </a:moveTo>
                  <a:lnTo>
                    <a:pt x="89211" y="46282"/>
                  </a:lnTo>
                  <a:lnTo>
                    <a:pt x="86023" y="92890"/>
                  </a:lnTo>
                  <a:lnTo>
                    <a:pt x="82941" y="140151"/>
                  </a:lnTo>
                  <a:lnTo>
                    <a:pt x="79991" y="188390"/>
                  </a:lnTo>
                  <a:lnTo>
                    <a:pt x="77198" y="237934"/>
                  </a:lnTo>
                  <a:lnTo>
                    <a:pt x="74587" y="289108"/>
                  </a:lnTo>
                  <a:lnTo>
                    <a:pt x="72183" y="342239"/>
                  </a:lnTo>
                  <a:lnTo>
                    <a:pt x="70011" y="397653"/>
                  </a:lnTo>
                  <a:lnTo>
                    <a:pt x="68096" y="455676"/>
                  </a:lnTo>
                  <a:lnTo>
                    <a:pt x="66782" y="501348"/>
                  </a:lnTo>
                  <a:lnTo>
                    <a:pt x="65517" y="548703"/>
                  </a:lnTo>
                  <a:lnTo>
                    <a:pt x="64322" y="597550"/>
                  </a:lnTo>
                  <a:lnTo>
                    <a:pt x="63214" y="647700"/>
                  </a:lnTo>
                  <a:lnTo>
                    <a:pt x="62211" y="698960"/>
                  </a:lnTo>
                  <a:lnTo>
                    <a:pt x="61333" y="751141"/>
                  </a:lnTo>
                  <a:lnTo>
                    <a:pt x="60598" y="804052"/>
                  </a:lnTo>
                  <a:lnTo>
                    <a:pt x="60025" y="857504"/>
                  </a:lnTo>
                  <a:lnTo>
                    <a:pt x="59631" y="911304"/>
                  </a:lnTo>
                  <a:lnTo>
                    <a:pt x="59436" y="965263"/>
                  </a:lnTo>
                  <a:lnTo>
                    <a:pt x="59457" y="1019190"/>
                  </a:lnTo>
                  <a:lnTo>
                    <a:pt x="59714" y="1072896"/>
                  </a:lnTo>
                  <a:lnTo>
                    <a:pt x="60171" y="1122356"/>
                  </a:lnTo>
                  <a:lnTo>
                    <a:pt x="60825" y="1172242"/>
                  </a:lnTo>
                  <a:lnTo>
                    <a:pt x="61659" y="1222517"/>
                  </a:lnTo>
                  <a:lnTo>
                    <a:pt x="62653" y="1273145"/>
                  </a:lnTo>
                  <a:lnTo>
                    <a:pt x="63788" y="1324092"/>
                  </a:lnTo>
                  <a:lnTo>
                    <a:pt x="65046" y="1375322"/>
                  </a:lnTo>
                  <a:lnTo>
                    <a:pt x="66408" y="1426799"/>
                  </a:lnTo>
                  <a:lnTo>
                    <a:pt x="67855" y="1478489"/>
                  </a:lnTo>
                  <a:lnTo>
                    <a:pt x="69369" y="1530356"/>
                  </a:lnTo>
                  <a:lnTo>
                    <a:pt x="70931" y="1582364"/>
                  </a:lnTo>
                  <a:lnTo>
                    <a:pt x="72522" y="1634478"/>
                  </a:lnTo>
                  <a:lnTo>
                    <a:pt x="74123" y="1686663"/>
                  </a:lnTo>
                  <a:lnTo>
                    <a:pt x="75716" y="1738884"/>
                  </a:lnTo>
                </a:path>
                <a:path w="1524635" h="1739265">
                  <a:moveTo>
                    <a:pt x="272312" y="0"/>
                  </a:moveTo>
                  <a:lnTo>
                    <a:pt x="269806" y="48013"/>
                  </a:lnTo>
                  <a:lnTo>
                    <a:pt x="267387" y="96183"/>
                  </a:lnTo>
                  <a:lnTo>
                    <a:pt x="265087" y="144723"/>
                  </a:lnTo>
                  <a:lnTo>
                    <a:pt x="262938" y="193846"/>
                  </a:lnTo>
                  <a:lnTo>
                    <a:pt x="260971" y="243766"/>
                  </a:lnTo>
                  <a:lnTo>
                    <a:pt x="259217" y="294696"/>
                  </a:lnTo>
                  <a:lnTo>
                    <a:pt x="257708" y="346849"/>
                  </a:lnTo>
                  <a:lnTo>
                    <a:pt x="256474" y="400437"/>
                  </a:lnTo>
                  <a:lnTo>
                    <a:pt x="255548" y="455676"/>
                  </a:lnTo>
                  <a:lnTo>
                    <a:pt x="255208" y="502963"/>
                  </a:lnTo>
                  <a:lnTo>
                    <a:pt x="255019" y="552590"/>
                  </a:lnTo>
                  <a:lnTo>
                    <a:pt x="254981" y="603986"/>
                  </a:lnTo>
                  <a:lnTo>
                    <a:pt x="255095" y="656580"/>
                  </a:lnTo>
                  <a:lnTo>
                    <a:pt x="255359" y="709803"/>
                  </a:lnTo>
                  <a:lnTo>
                    <a:pt x="255775" y="763085"/>
                  </a:lnTo>
                  <a:lnTo>
                    <a:pt x="256342" y="815855"/>
                  </a:lnTo>
                  <a:lnTo>
                    <a:pt x="257060" y="867543"/>
                  </a:lnTo>
                  <a:lnTo>
                    <a:pt x="257929" y="917578"/>
                  </a:lnTo>
                  <a:lnTo>
                    <a:pt x="258949" y="965391"/>
                  </a:lnTo>
                  <a:lnTo>
                    <a:pt x="260120" y="1010412"/>
                  </a:lnTo>
                  <a:lnTo>
                    <a:pt x="261754" y="1068422"/>
                  </a:lnTo>
                  <a:lnTo>
                    <a:pt x="263764" y="1123307"/>
                  </a:lnTo>
                  <a:lnTo>
                    <a:pt x="266094" y="1175513"/>
                  </a:lnTo>
                  <a:lnTo>
                    <a:pt x="268693" y="1225486"/>
                  </a:lnTo>
                  <a:lnTo>
                    <a:pt x="271506" y="1273674"/>
                  </a:lnTo>
                  <a:lnTo>
                    <a:pt x="274479" y="1320522"/>
                  </a:lnTo>
                  <a:lnTo>
                    <a:pt x="277560" y="1366477"/>
                  </a:lnTo>
                  <a:lnTo>
                    <a:pt x="280694" y="1411986"/>
                  </a:lnTo>
                  <a:lnTo>
                    <a:pt x="285009" y="1471125"/>
                  </a:lnTo>
                  <a:lnTo>
                    <a:pt x="289556" y="1527725"/>
                  </a:lnTo>
                  <a:lnTo>
                    <a:pt x="294315" y="1582293"/>
                  </a:lnTo>
                  <a:lnTo>
                    <a:pt x="299264" y="1635336"/>
                  </a:lnTo>
                  <a:lnTo>
                    <a:pt x="304383" y="1687364"/>
                  </a:lnTo>
                  <a:lnTo>
                    <a:pt x="309650" y="1738884"/>
                  </a:lnTo>
                </a:path>
                <a:path w="1524635" h="1739265">
                  <a:moveTo>
                    <a:pt x="327938" y="0"/>
                  </a:moveTo>
                  <a:lnTo>
                    <a:pt x="325432" y="48013"/>
                  </a:lnTo>
                  <a:lnTo>
                    <a:pt x="323013" y="96183"/>
                  </a:lnTo>
                  <a:lnTo>
                    <a:pt x="320713" y="144723"/>
                  </a:lnTo>
                  <a:lnTo>
                    <a:pt x="318564" y="193846"/>
                  </a:lnTo>
                  <a:lnTo>
                    <a:pt x="316597" y="243766"/>
                  </a:lnTo>
                  <a:lnTo>
                    <a:pt x="314843" y="294696"/>
                  </a:lnTo>
                  <a:lnTo>
                    <a:pt x="313334" y="346849"/>
                  </a:lnTo>
                  <a:lnTo>
                    <a:pt x="312100" y="400437"/>
                  </a:lnTo>
                  <a:lnTo>
                    <a:pt x="311174" y="455676"/>
                  </a:lnTo>
                  <a:lnTo>
                    <a:pt x="310834" y="502963"/>
                  </a:lnTo>
                  <a:lnTo>
                    <a:pt x="310645" y="552590"/>
                  </a:lnTo>
                  <a:lnTo>
                    <a:pt x="310607" y="603986"/>
                  </a:lnTo>
                  <a:lnTo>
                    <a:pt x="310721" y="656580"/>
                  </a:lnTo>
                  <a:lnTo>
                    <a:pt x="310985" y="709803"/>
                  </a:lnTo>
                  <a:lnTo>
                    <a:pt x="311401" y="763085"/>
                  </a:lnTo>
                  <a:lnTo>
                    <a:pt x="311968" y="815855"/>
                  </a:lnTo>
                  <a:lnTo>
                    <a:pt x="312686" y="867543"/>
                  </a:lnTo>
                  <a:lnTo>
                    <a:pt x="313555" y="917578"/>
                  </a:lnTo>
                  <a:lnTo>
                    <a:pt x="314575" y="965391"/>
                  </a:lnTo>
                  <a:lnTo>
                    <a:pt x="315746" y="1010412"/>
                  </a:lnTo>
                  <a:lnTo>
                    <a:pt x="317380" y="1068422"/>
                  </a:lnTo>
                  <a:lnTo>
                    <a:pt x="319390" y="1123307"/>
                  </a:lnTo>
                  <a:lnTo>
                    <a:pt x="321720" y="1175513"/>
                  </a:lnTo>
                  <a:lnTo>
                    <a:pt x="324319" y="1225486"/>
                  </a:lnTo>
                  <a:lnTo>
                    <a:pt x="327132" y="1273674"/>
                  </a:lnTo>
                  <a:lnTo>
                    <a:pt x="330105" y="1320522"/>
                  </a:lnTo>
                  <a:lnTo>
                    <a:pt x="333186" y="1366477"/>
                  </a:lnTo>
                  <a:lnTo>
                    <a:pt x="336320" y="1411986"/>
                  </a:lnTo>
                  <a:lnTo>
                    <a:pt x="340635" y="1471125"/>
                  </a:lnTo>
                  <a:lnTo>
                    <a:pt x="345182" y="1527725"/>
                  </a:lnTo>
                  <a:lnTo>
                    <a:pt x="349941" y="1582293"/>
                  </a:lnTo>
                  <a:lnTo>
                    <a:pt x="354890" y="1635336"/>
                  </a:lnTo>
                  <a:lnTo>
                    <a:pt x="360009" y="1687364"/>
                  </a:lnTo>
                  <a:lnTo>
                    <a:pt x="365276" y="1738884"/>
                  </a:lnTo>
                </a:path>
                <a:path w="1524635" h="1739265">
                  <a:moveTo>
                    <a:pt x="62000" y="1738884"/>
                  </a:moveTo>
                  <a:lnTo>
                    <a:pt x="290600" y="1569720"/>
                  </a:lnTo>
                </a:path>
                <a:path w="1524635" h="1739265">
                  <a:moveTo>
                    <a:pt x="540536" y="28956"/>
                  </a:moveTo>
                  <a:lnTo>
                    <a:pt x="537940" y="81643"/>
                  </a:lnTo>
                  <a:lnTo>
                    <a:pt x="535513" y="134732"/>
                  </a:lnTo>
                  <a:lnTo>
                    <a:pt x="533297" y="188499"/>
                  </a:lnTo>
                  <a:lnTo>
                    <a:pt x="531336" y="243219"/>
                  </a:lnTo>
                  <a:lnTo>
                    <a:pt x="529671" y="299166"/>
                  </a:lnTo>
                  <a:lnTo>
                    <a:pt x="528344" y="356616"/>
                  </a:lnTo>
                  <a:lnTo>
                    <a:pt x="527824" y="406874"/>
                  </a:lnTo>
                  <a:lnTo>
                    <a:pt x="527544" y="458239"/>
                  </a:lnTo>
                  <a:lnTo>
                    <a:pt x="527464" y="510511"/>
                  </a:lnTo>
                  <a:lnTo>
                    <a:pt x="527544" y="563489"/>
                  </a:lnTo>
                  <a:lnTo>
                    <a:pt x="527744" y="616973"/>
                  </a:lnTo>
                  <a:lnTo>
                    <a:pt x="528024" y="670764"/>
                  </a:lnTo>
                  <a:lnTo>
                    <a:pt x="528344" y="724662"/>
                  </a:lnTo>
                </a:path>
                <a:path w="1524635" h="1739265">
                  <a:moveTo>
                    <a:pt x="596162" y="28956"/>
                  </a:moveTo>
                  <a:lnTo>
                    <a:pt x="593566" y="81643"/>
                  </a:lnTo>
                  <a:lnTo>
                    <a:pt x="591139" y="134732"/>
                  </a:lnTo>
                  <a:lnTo>
                    <a:pt x="588923" y="188499"/>
                  </a:lnTo>
                  <a:lnTo>
                    <a:pt x="586962" y="243219"/>
                  </a:lnTo>
                  <a:lnTo>
                    <a:pt x="585297" y="299166"/>
                  </a:lnTo>
                  <a:lnTo>
                    <a:pt x="583970" y="356616"/>
                  </a:lnTo>
                  <a:lnTo>
                    <a:pt x="583450" y="406874"/>
                  </a:lnTo>
                  <a:lnTo>
                    <a:pt x="583170" y="458239"/>
                  </a:lnTo>
                  <a:lnTo>
                    <a:pt x="583090" y="510511"/>
                  </a:lnTo>
                  <a:lnTo>
                    <a:pt x="583170" y="563489"/>
                  </a:lnTo>
                  <a:lnTo>
                    <a:pt x="583370" y="616973"/>
                  </a:lnTo>
                  <a:lnTo>
                    <a:pt x="583650" y="670764"/>
                  </a:lnTo>
                  <a:lnTo>
                    <a:pt x="583970" y="724662"/>
                  </a:lnTo>
                </a:path>
                <a:path w="1524635" h="1739265">
                  <a:moveTo>
                    <a:pt x="804950" y="28956"/>
                  </a:moveTo>
                  <a:lnTo>
                    <a:pt x="803150" y="78118"/>
                  </a:lnTo>
                  <a:lnTo>
                    <a:pt x="801322" y="127316"/>
                  </a:lnTo>
                  <a:lnTo>
                    <a:pt x="799442" y="176560"/>
                  </a:lnTo>
                  <a:lnTo>
                    <a:pt x="797481" y="225863"/>
                  </a:lnTo>
                  <a:lnTo>
                    <a:pt x="795414" y="275235"/>
                  </a:lnTo>
                  <a:lnTo>
                    <a:pt x="793214" y="324689"/>
                  </a:lnTo>
                  <a:lnTo>
                    <a:pt x="790853" y="374237"/>
                  </a:lnTo>
                  <a:lnTo>
                    <a:pt x="788306" y="423889"/>
                  </a:lnTo>
                  <a:lnTo>
                    <a:pt x="785546" y="473658"/>
                  </a:lnTo>
                  <a:lnTo>
                    <a:pt x="782546" y="523556"/>
                  </a:lnTo>
                  <a:lnTo>
                    <a:pt x="779279" y="573593"/>
                  </a:lnTo>
                  <a:lnTo>
                    <a:pt x="775719" y="623782"/>
                  </a:lnTo>
                  <a:lnTo>
                    <a:pt x="771839" y="674134"/>
                  </a:lnTo>
                  <a:lnTo>
                    <a:pt x="767612" y="724662"/>
                  </a:lnTo>
                  <a:lnTo>
                    <a:pt x="762859" y="776607"/>
                  </a:lnTo>
                  <a:lnTo>
                    <a:pt x="757482" y="830544"/>
                  </a:lnTo>
                  <a:lnTo>
                    <a:pt x="751582" y="885967"/>
                  </a:lnTo>
                  <a:lnTo>
                    <a:pt x="745259" y="942371"/>
                  </a:lnTo>
                  <a:lnTo>
                    <a:pt x="738612" y="999252"/>
                  </a:lnTo>
                  <a:lnTo>
                    <a:pt x="731743" y="1056105"/>
                  </a:lnTo>
                  <a:lnTo>
                    <a:pt x="724750" y="1112424"/>
                  </a:lnTo>
                  <a:lnTo>
                    <a:pt x="717733" y="1167706"/>
                  </a:lnTo>
                  <a:lnTo>
                    <a:pt x="710794" y="1221444"/>
                  </a:lnTo>
                  <a:lnTo>
                    <a:pt x="704031" y="1273135"/>
                  </a:lnTo>
                  <a:lnTo>
                    <a:pt x="697544" y="1322273"/>
                  </a:lnTo>
                  <a:lnTo>
                    <a:pt x="691434" y="1368354"/>
                  </a:lnTo>
                  <a:lnTo>
                    <a:pt x="685801" y="1410872"/>
                  </a:lnTo>
                  <a:lnTo>
                    <a:pt x="680744" y="1449324"/>
                  </a:lnTo>
                  <a:lnTo>
                    <a:pt x="670535" y="1525329"/>
                  </a:lnTo>
                  <a:lnTo>
                    <a:pt x="661807" y="1586201"/>
                  </a:lnTo>
                  <a:lnTo>
                    <a:pt x="654265" y="1634966"/>
                  </a:lnTo>
                  <a:lnTo>
                    <a:pt x="647611" y="1674650"/>
                  </a:lnTo>
                  <a:lnTo>
                    <a:pt x="641551" y="1708280"/>
                  </a:lnTo>
                  <a:lnTo>
                    <a:pt x="635786" y="1738884"/>
                  </a:lnTo>
                </a:path>
                <a:path w="1524635" h="1739265">
                  <a:moveTo>
                    <a:pt x="858290" y="28956"/>
                  </a:moveTo>
                  <a:lnTo>
                    <a:pt x="856490" y="78118"/>
                  </a:lnTo>
                  <a:lnTo>
                    <a:pt x="854662" y="127316"/>
                  </a:lnTo>
                  <a:lnTo>
                    <a:pt x="852782" y="176560"/>
                  </a:lnTo>
                  <a:lnTo>
                    <a:pt x="850821" y="225863"/>
                  </a:lnTo>
                  <a:lnTo>
                    <a:pt x="848754" y="275235"/>
                  </a:lnTo>
                  <a:lnTo>
                    <a:pt x="846554" y="324689"/>
                  </a:lnTo>
                  <a:lnTo>
                    <a:pt x="844193" y="374237"/>
                  </a:lnTo>
                  <a:lnTo>
                    <a:pt x="841646" y="423889"/>
                  </a:lnTo>
                  <a:lnTo>
                    <a:pt x="838886" y="473658"/>
                  </a:lnTo>
                  <a:lnTo>
                    <a:pt x="835886" y="523556"/>
                  </a:lnTo>
                  <a:lnTo>
                    <a:pt x="832619" y="573593"/>
                  </a:lnTo>
                  <a:lnTo>
                    <a:pt x="829059" y="623782"/>
                  </a:lnTo>
                  <a:lnTo>
                    <a:pt x="825179" y="674134"/>
                  </a:lnTo>
                  <a:lnTo>
                    <a:pt x="820952" y="724662"/>
                  </a:lnTo>
                  <a:lnTo>
                    <a:pt x="816199" y="776607"/>
                  </a:lnTo>
                  <a:lnTo>
                    <a:pt x="810822" y="830544"/>
                  </a:lnTo>
                  <a:lnTo>
                    <a:pt x="804922" y="885967"/>
                  </a:lnTo>
                  <a:lnTo>
                    <a:pt x="798599" y="942371"/>
                  </a:lnTo>
                  <a:lnTo>
                    <a:pt x="791952" y="999252"/>
                  </a:lnTo>
                  <a:lnTo>
                    <a:pt x="785083" y="1056105"/>
                  </a:lnTo>
                  <a:lnTo>
                    <a:pt x="778090" y="1112424"/>
                  </a:lnTo>
                  <a:lnTo>
                    <a:pt x="771073" y="1167706"/>
                  </a:lnTo>
                  <a:lnTo>
                    <a:pt x="764134" y="1221444"/>
                  </a:lnTo>
                  <a:lnTo>
                    <a:pt x="757371" y="1273135"/>
                  </a:lnTo>
                  <a:lnTo>
                    <a:pt x="750884" y="1322273"/>
                  </a:lnTo>
                  <a:lnTo>
                    <a:pt x="744774" y="1368354"/>
                  </a:lnTo>
                  <a:lnTo>
                    <a:pt x="739141" y="1410872"/>
                  </a:lnTo>
                  <a:lnTo>
                    <a:pt x="734084" y="1449324"/>
                  </a:lnTo>
                  <a:lnTo>
                    <a:pt x="724139" y="1525329"/>
                  </a:lnTo>
                  <a:lnTo>
                    <a:pt x="715486" y="1586201"/>
                  </a:lnTo>
                  <a:lnTo>
                    <a:pt x="707890" y="1634966"/>
                  </a:lnTo>
                  <a:lnTo>
                    <a:pt x="701121" y="1674650"/>
                  </a:lnTo>
                  <a:lnTo>
                    <a:pt x="694944" y="1708280"/>
                  </a:lnTo>
                  <a:lnTo>
                    <a:pt x="689126" y="1738884"/>
                  </a:lnTo>
                </a:path>
                <a:path w="1524635" h="1739265">
                  <a:moveTo>
                    <a:pt x="582446" y="724662"/>
                  </a:moveTo>
                  <a:lnTo>
                    <a:pt x="775994" y="600456"/>
                  </a:lnTo>
                </a:path>
                <a:path w="1524635" h="1739265">
                  <a:moveTo>
                    <a:pt x="365276" y="1738884"/>
                  </a:moveTo>
                  <a:lnTo>
                    <a:pt x="664742" y="1502664"/>
                  </a:lnTo>
                </a:path>
                <a:path w="1524635" h="1739265">
                  <a:moveTo>
                    <a:pt x="1032026" y="28956"/>
                  </a:moveTo>
                  <a:lnTo>
                    <a:pt x="1030500" y="80953"/>
                  </a:lnTo>
                  <a:lnTo>
                    <a:pt x="1028964" y="132898"/>
                  </a:lnTo>
                  <a:lnTo>
                    <a:pt x="1027407" y="184737"/>
                  </a:lnTo>
                  <a:lnTo>
                    <a:pt x="1025817" y="236417"/>
                  </a:lnTo>
                  <a:lnTo>
                    <a:pt x="1024186" y="287886"/>
                  </a:lnTo>
                  <a:lnTo>
                    <a:pt x="1022501" y="339090"/>
                  </a:lnTo>
                  <a:lnTo>
                    <a:pt x="1020753" y="389976"/>
                  </a:lnTo>
                  <a:lnTo>
                    <a:pt x="1018931" y="440492"/>
                  </a:lnTo>
                  <a:lnTo>
                    <a:pt x="1017024" y="490585"/>
                  </a:lnTo>
                  <a:lnTo>
                    <a:pt x="1015022" y="540201"/>
                  </a:lnTo>
                  <a:lnTo>
                    <a:pt x="1012914" y="589288"/>
                  </a:lnTo>
                  <a:lnTo>
                    <a:pt x="1010690" y="637794"/>
                  </a:lnTo>
                  <a:lnTo>
                    <a:pt x="1008364" y="689832"/>
                  </a:lnTo>
                  <a:lnTo>
                    <a:pt x="1005949" y="740902"/>
                  </a:lnTo>
                  <a:lnTo>
                    <a:pt x="1003430" y="791168"/>
                  </a:lnTo>
                  <a:lnTo>
                    <a:pt x="1000795" y="840796"/>
                  </a:lnTo>
                  <a:lnTo>
                    <a:pt x="998029" y="889949"/>
                  </a:lnTo>
                  <a:lnTo>
                    <a:pt x="995119" y="938793"/>
                  </a:lnTo>
                  <a:lnTo>
                    <a:pt x="992051" y="987493"/>
                  </a:lnTo>
                  <a:lnTo>
                    <a:pt x="988811" y="1036214"/>
                  </a:lnTo>
                  <a:lnTo>
                    <a:pt x="985386" y="1085120"/>
                  </a:lnTo>
                  <a:lnTo>
                    <a:pt x="981762" y="1134376"/>
                  </a:lnTo>
                  <a:lnTo>
                    <a:pt x="977924" y="1184148"/>
                  </a:lnTo>
                  <a:lnTo>
                    <a:pt x="973848" y="1234269"/>
                  </a:lnTo>
                  <a:lnTo>
                    <a:pt x="969535" y="1284462"/>
                  </a:lnTo>
                  <a:lnTo>
                    <a:pt x="965012" y="1334725"/>
                  </a:lnTo>
                  <a:lnTo>
                    <a:pt x="960307" y="1385052"/>
                  </a:lnTo>
                  <a:lnTo>
                    <a:pt x="955448" y="1435441"/>
                  </a:lnTo>
                  <a:lnTo>
                    <a:pt x="950461" y="1485889"/>
                  </a:lnTo>
                  <a:lnTo>
                    <a:pt x="945375" y="1536392"/>
                  </a:lnTo>
                  <a:lnTo>
                    <a:pt x="940217" y="1586946"/>
                  </a:lnTo>
                  <a:lnTo>
                    <a:pt x="935014" y="1637548"/>
                  </a:lnTo>
                  <a:lnTo>
                    <a:pt x="929794" y="1688195"/>
                  </a:lnTo>
                  <a:lnTo>
                    <a:pt x="924584" y="1738884"/>
                  </a:lnTo>
                </a:path>
                <a:path w="1524635" h="1739265">
                  <a:moveTo>
                    <a:pt x="1085366" y="28956"/>
                  </a:moveTo>
                  <a:lnTo>
                    <a:pt x="1083841" y="80953"/>
                  </a:lnTo>
                  <a:lnTo>
                    <a:pt x="1082308" y="132898"/>
                  </a:lnTo>
                  <a:lnTo>
                    <a:pt x="1080758" y="184737"/>
                  </a:lnTo>
                  <a:lnTo>
                    <a:pt x="1079186" y="236417"/>
                  </a:lnTo>
                  <a:lnTo>
                    <a:pt x="1077581" y="287886"/>
                  </a:lnTo>
                  <a:lnTo>
                    <a:pt x="1075936" y="339090"/>
                  </a:lnTo>
                  <a:lnTo>
                    <a:pt x="1074244" y="389976"/>
                  </a:lnTo>
                  <a:lnTo>
                    <a:pt x="1072497" y="440492"/>
                  </a:lnTo>
                  <a:lnTo>
                    <a:pt x="1070686" y="490585"/>
                  </a:lnTo>
                  <a:lnTo>
                    <a:pt x="1068803" y="540201"/>
                  </a:lnTo>
                  <a:lnTo>
                    <a:pt x="1066841" y="589288"/>
                  </a:lnTo>
                  <a:lnTo>
                    <a:pt x="1064792" y="637794"/>
                  </a:lnTo>
                  <a:lnTo>
                    <a:pt x="1062277" y="689832"/>
                  </a:lnTo>
                  <a:lnTo>
                    <a:pt x="1059711" y="740902"/>
                  </a:lnTo>
                  <a:lnTo>
                    <a:pt x="1057079" y="791168"/>
                  </a:lnTo>
                  <a:lnTo>
                    <a:pt x="1054368" y="840796"/>
                  </a:lnTo>
                  <a:lnTo>
                    <a:pt x="1051565" y="889949"/>
                  </a:lnTo>
                  <a:lnTo>
                    <a:pt x="1048655" y="938793"/>
                  </a:lnTo>
                  <a:lnTo>
                    <a:pt x="1045624" y="987493"/>
                  </a:lnTo>
                  <a:lnTo>
                    <a:pt x="1042460" y="1036214"/>
                  </a:lnTo>
                  <a:lnTo>
                    <a:pt x="1039148" y="1085120"/>
                  </a:lnTo>
                  <a:lnTo>
                    <a:pt x="1035675" y="1134376"/>
                  </a:lnTo>
                  <a:lnTo>
                    <a:pt x="1032026" y="1184148"/>
                  </a:lnTo>
                  <a:lnTo>
                    <a:pt x="1027949" y="1234269"/>
                  </a:lnTo>
                  <a:lnTo>
                    <a:pt x="1023632" y="1284462"/>
                  </a:lnTo>
                  <a:lnTo>
                    <a:pt x="1019099" y="1334725"/>
                  </a:lnTo>
                  <a:lnTo>
                    <a:pt x="1014373" y="1385052"/>
                  </a:lnTo>
                  <a:lnTo>
                    <a:pt x="1009478" y="1435441"/>
                  </a:lnTo>
                  <a:lnTo>
                    <a:pt x="1004440" y="1485889"/>
                  </a:lnTo>
                  <a:lnTo>
                    <a:pt x="999281" y="1536392"/>
                  </a:lnTo>
                  <a:lnTo>
                    <a:pt x="994026" y="1586946"/>
                  </a:lnTo>
                  <a:lnTo>
                    <a:pt x="988699" y="1637548"/>
                  </a:lnTo>
                  <a:lnTo>
                    <a:pt x="983323" y="1688195"/>
                  </a:lnTo>
                  <a:lnTo>
                    <a:pt x="977924" y="1738884"/>
                  </a:lnTo>
                </a:path>
                <a:path w="1524635" h="1739265">
                  <a:moveTo>
                    <a:pt x="689126" y="1738884"/>
                  </a:moveTo>
                  <a:lnTo>
                    <a:pt x="949730" y="1532382"/>
                  </a:lnTo>
                </a:path>
                <a:path w="1524635" h="1739265">
                  <a:moveTo>
                    <a:pt x="977924" y="1738884"/>
                  </a:moveTo>
                  <a:lnTo>
                    <a:pt x="1524278" y="1444752"/>
                  </a:lnTo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910334" y="6508241"/>
              <a:ext cx="603250" cy="314960"/>
            </a:xfrm>
            <a:custGeom>
              <a:avLst/>
              <a:gdLst/>
              <a:ahLst/>
              <a:cxnLst/>
              <a:rect l="l" t="t" r="r" b="b"/>
              <a:pathLst>
                <a:path w="603250" h="314959">
                  <a:moveTo>
                    <a:pt x="59436" y="314706"/>
                  </a:moveTo>
                  <a:lnTo>
                    <a:pt x="0" y="314706"/>
                  </a:lnTo>
                  <a:lnTo>
                    <a:pt x="548640" y="0"/>
                  </a:lnTo>
                  <a:lnTo>
                    <a:pt x="602742" y="12192"/>
                  </a:lnTo>
                  <a:lnTo>
                    <a:pt x="59436" y="314706"/>
                  </a:lnTo>
                  <a:close/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145030" y="6508241"/>
              <a:ext cx="603250" cy="314960"/>
            </a:xfrm>
            <a:custGeom>
              <a:avLst/>
              <a:gdLst/>
              <a:ahLst/>
              <a:cxnLst/>
              <a:rect l="l" t="t" r="r" b="b"/>
              <a:pathLst>
                <a:path w="603250" h="314959">
                  <a:moveTo>
                    <a:pt x="548640" y="0"/>
                  </a:moveTo>
                  <a:lnTo>
                    <a:pt x="0" y="314706"/>
                  </a:lnTo>
                  <a:lnTo>
                    <a:pt x="59436" y="314706"/>
                  </a:lnTo>
                  <a:lnTo>
                    <a:pt x="602742" y="12192"/>
                  </a:lnTo>
                  <a:lnTo>
                    <a:pt x="5486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145030" y="6508241"/>
              <a:ext cx="603250" cy="314960"/>
            </a:xfrm>
            <a:custGeom>
              <a:avLst/>
              <a:gdLst/>
              <a:ahLst/>
              <a:cxnLst/>
              <a:rect l="l" t="t" r="r" b="b"/>
              <a:pathLst>
                <a:path w="603250" h="314959">
                  <a:moveTo>
                    <a:pt x="59436" y="314706"/>
                  </a:moveTo>
                  <a:lnTo>
                    <a:pt x="0" y="314706"/>
                  </a:lnTo>
                  <a:lnTo>
                    <a:pt x="548640" y="0"/>
                  </a:lnTo>
                  <a:lnTo>
                    <a:pt x="602742" y="12192"/>
                  </a:lnTo>
                  <a:lnTo>
                    <a:pt x="59436" y="314706"/>
                  </a:lnTo>
                  <a:close/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19350" y="6541769"/>
              <a:ext cx="603250" cy="314960"/>
            </a:xfrm>
            <a:custGeom>
              <a:avLst/>
              <a:gdLst/>
              <a:ahLst/>
              <a:cxnLst/>
              <a:rect l="l" t="t" r="r" b="b"/>
              <a:pathLst>
                <a:path w="603250" h="314959">
                  <a:moveTo>
                    <a:pt x="548640" y="0"/>
                  </a:moveTo>
                  <a:lnTo>
                    <a:pt x="0" y="314706"/>
                  </a:lnTo>
                  <a:lnTo>
                    <a:pt x="60198" y="314706"/>
                  </a:lnTo>
                  <a:lnTo>
                    <a:pt x="602742" y="12192"/>
                  </a:lnTo>
                  <a:lnTo>
                    <a:pt x="5486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419350" y="6541769"/>
              <a:ext cx="603250" cy="314960"/>
            </a:xfrm>
            <a:custGeom>
              <a:avLst/>
              <a:gdLst/>
              <a:ahLst/>
              <a:cxnLst/>
              <a:rect l="l" t="t" r="r" b="b"/>
              <a:pathLst>
                <a:path w="603250" h="314959">
                  <a:moveTo>
                    <a:pt x="60198" y="314706"/>
                  </a:moveTo>
                  <a:lnTo>
                    <a:pt x="0" y="314706"/>
                  </a:lnTo>
                  <a:lnTo>
                    <a:pt x="548640" y="0"/>
                  </a:lnTo>
                  <a:lnTo>
                    <a:pt x="602742" y="12192"/>
                  </a:lnTo>
                  <a:lnTo>
                    <a:pt x="60198" y="314706"/>
                  </a:lnTo>
                  <a:close/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682240" y="6541769"/>
              <a:ext cx="601980" cy="314960"/>
            </a:xfrm>
            <a:custGeom>
              <a:avLst/>
              <a:gdLst/>
              <a:ahLst/>
              <a:cxnLst/>
              <a:rect l="l" t="t" r="r" b="b"/>
              <a:pathLst>
                <a:path w="601979" h="314959">
                  <a:moveTo>
                    <a:pt x="547878" y="0"/>
                  </a:moveTo>
                  <a:lnTo>
                    <a:pt x="0" y="314706"/>
                  </a:lnTo>
                  <a:lnTo>
                    <a:pt x="59436" y="314706"/>
                  </a:lnTo>
                  <a:lnTo>
                    <a:pt x="601980" y="12192"/>
                  </a:lnTo>
                  <a:lnTo>
                    <a:pt x="5478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82240" y="6541769"/>
              <a:ext cx="601980" cy="314960"/>
            </a:xfrm>
            <a:custGeom>
              <a:avLst/>
              <a:gdLst/>
              <a:ahLst/>
              <a:cxnLst/>
              <a:rect l="l" t="t" r="r" b="b"/>
              <a:pathLst>
                <a:path w="601979" h="314959">
                  <a:moveTo>
                    <a:pt x="59436" y="314706"/>
                  </a:moveTo>
                  <a:lnTo>
                    <a:pt x="0" y="314706"/>
                  </a:lnTo>
                  <a:lnTo>
                    <a:pt x="547878" y="0"/>
                  </a:lnTo>
                  <a:lnTo>
                    <a:pt x="601980" y="12192"/>
                  </a:lnTo>
                  <a:lnTo>
                    <a:pt x="59436" y="314706"/>
                  </a:lnTo>
                  <a:close/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906268" y="6541769"/>
              <a:ext cx="601980" cy="314960"/>
            </a:xfrm>
            <a:custGeom>
              <a:avLst/>
              <a:gdLst/>
              <a:ahLst/>
              <a:cxnLst/>
              <a:rect l="l" t="t" r="r" b="b"/>
              <a:pathLst>
                <a:path w="601979" h="314959">
                  <a:moveTo>
                    <a:pt x="547878" y="0"/>
                  </a:moveTo>
                  <a:lnTo>
                    <a:pt x="0" y="314706"/>
                  </a:lnTo>
                  <a:lnTo>
                    <a:pt x="59436" y="314706"/>
                  </a:lnTo>
                  <a:lnTo>
                    <a:pt x="601980" y="12192"/>
                  </a:lnTo>
                  <a:lnTo>
                    <a:pt x="5478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906268" y="6541769"/>
              <a:ext cx="601980" cy="314960"/>
            </a:xfrm>
            <a:custGeom>
              <a:avLst/>
              <a:gdLst/>
              <a:ahLst/>
              <a:cxnLst/>
              <a:rect l="l" t="t" r="r" b="b"/>
              <a:pathLst>
                <a:path w="601979" h="314959">
                  <a:moveTo>
                    <a:pt x="59436" y="314706"/>
                  </a:moveTo>
                  <a:lnTo>
                    <a:pt x="0" y="314706"/>
                  </a:lnTo>
                  <a:lnTo>
                    <a:pt x="547878" y="0"/>
                  </a:lnTo>
                  <a:lnTo>
                    <a:pt x="601980" y="12192"/>
                  </a:lnTo>
                  <a:lnTo>
                    <a:pt x="59436" y="314706"/>
                  </a:lnTo>
                  <a:close/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895094" y="6515861"/>
              <a:ext cx="1613535" cy="2045970"/>
            </a:xfrm>
            <a:custGeom>
              <a:avLst/>
              <a:gdLst/>
              <a:ahLst/>
              <a:cxnLst/>
              <a:rect l="l" t="t" r="r" b="b"/>
              <a:pathLst>
                <a:path w="1613535" h="2045970">
                  <a:moveTo>
                    <a:pt x="0" y="2042160"/>
                  </a:moveTo>
                  <a:lnTo>
                    <a:pt x="59436" y="2042160"/>
                  </a:lnTo>
                </a:path>
                <a:path w="1613535" h="2045970">
                  <a:moveTo>
                    <a:pt x="291846" y="2045970"/>
                  </a:moveTo>
                  <a:lnTo>
                    <a:pt x="351282" y="2045970"/>
                  </a:lnTo>
                </a:path>
                <a:path w="1613535" h="2045970">
                  <a:moveTo>
                    <a:pt x="611886" y="2045970"/>
                  </a:moveTo>
                  <a:lnTo>
                    <a:pt x="671322" y="2045970"/>
                  </a:lnTo>
                </a:path>
                <a:path w="1613535" h="2045970">
                  <a:moveTo>
                    <a:pt x="904494" y="2042160"/>
                  </a:moveTo>
                  <a:lnTo>
                    <a:pt x="964692" y="2042160"/>
                  </a:lnTo>
                </a:path>
                <a:path w="1613535" h="2045970">
                  <a:moveTo>
                    <a:pt x="506730" y="1027938"/>
                  </a:moveTo>
                  <a:lnTo>
                    <a:pt x="566166" y="1027938"/>
                  </a:lnTo>
                </a:path>
                <a:path w="1613535" h="2045970">
                  <a:moveTo>
                    <a:pt x="616458" y="0"/>
                  </a:moveTo>
                  <a:lnTo>
                    <a:pt x="616458" y="103632"/>
                  </a:lnTo>
                </a:path>
                <a:path w="1613535" h="2045970">
                  <a:moveTo>
                    <a:pt x="852678" y="4572"/>
                  </a:moveTo>
                  <a:lnTo>
                    <a:pt x="852678" y="150114"/>
                  </a:lnTo>
                </a:path>
                <a:path w="1613535" h="2045970">
                  <a:moveTo>
                    <a:pt x="1126998" y="41910"/>
                  </a:moveTo>
                  <a:lnTo>
                    <a:pt x="1126998" y="150114"/>
                  </a:lnTo>
                </a:path>
                <a:path w="1613535" h="2045970">
                  <a:moveTo>
                    <a:pt x="1389126" y="46482"/>
                  </a:moveTo>
                  <a:lnTo>
                    <a:pt x="1389126" y="124968"/>
                  </a:lnTo>
                </a:path>
                <a:path w="1613535" h="2045970">
                  <a:moveTo>
                    <a:pt x="1613154" y="41910"/>
                  </a:moveTo>
                  <a:lnTo>
                    <a:pt x="1611643" y="93747"/>
                  </a:lnTo>
                  <a:lnTo>
                    <a:pt x="1610148" y="145587"/>
                  </a:lnTo>
                  <a:lnTo>
                    <a:pt x="1608653" y="197369"/>
                  </a:lnTo>
                  <a:lnTo>
                    <a:pt x="1607142" y="249032"/>
                  </a:lnTo>
                  <a:lnTo>
                    <a:pt x="1605600" y="300515"/>
                  </a:lnTo>
                  <a:lnTo>
                    <a:pt x="1604010" y="351758"/>
                  </a:lnTo>
                  <a:lnTo>
                    <a:pt x="1602356" y="402698"/>
                  </a:lnTo>
                  <a:lnTo>
                    <a:pt x="1600623" y="453277"/>
                  </a:lnTo>
                  <a:lnTo>
                    <a:pt x="1598795" y="503431"/>
                  </a:lnTo>
                  <a:lnTo>
                    <a:pt x="1596855" y="553102"/>
                  </a:lnTo>
                  <a:lnTo>
                    <a:pt x="1594789" y="602228"/>
                  </a:lnTo>
                  <a:lnTo>
                    <a:pt x="1592580" y="650748"/>
                  </a:lnTo>
                  <a:lnTo>
                    <a:pt x="1590082" y="702614"/>
                  </a:lnTo>
                  <a:lnTo>
                    <a:pt x="1587560" y="753573"/>
                  </a:lnTo>
                  <a:lnTo>
                    <a:pt x="1584990" y="803777"/>
                  </a:lnTo>
                  <a:lnTo>
                    <a:pt x="1582348" y="853377"/>
                  </a:lnTo>
                  <a:lnTo>
                    <a:pt x="1579609" y="902522"/>
                  </a:lnTo>
                  <a:lnTo>
                    <a:pt x="1576751" y="951366"/>
                  </a:lnTo>
                  <a:lnTo>
                    <a:pt x="1573748" y="1000058"/>
                  </a:lnTo>
                  <a:lnTo>
                    <a:pt x="1570577" y="1048751"/>
                  </a:lnTo>
                  <a:lnTo>
                    <a:pt x="1567214" y="1097594"/>
                  </a:lnTo>
                  <a:lnTo>
                    <a:pt x="1563634" y="1146740"/>
                  </a:lnTo>
                  <a:lnTo>
                    <a:pt x="1559814" y="1196340"/>
                  </a:lnTo>
                  <a:lnTo>
                    <a:pt x="1555737" y="1246479"/>
                  </a:lnTo>
                  <a:lnTo>
                    <a:pt x="1551424" y="1296721"/>
                  </a:lnTo>
                  <a:lnTo>
                    <a:pt x="1546901" y="1347056"/>
                  </a:lnTo>
                  <a:lnTo>
                    <a:pt x="1542196" y="1397473"/>
                  </a:lnTo>
                  <a:lnTo>
                    <a:pt x="1537337" y="1447963"/>
                  </a:lnTo>
                  <a:lnTo>
                    <a:pt x="1532351" y="1498514"/>
                  </a:lnTo>
                  <a:lnTo>
                    <a:pt x="1527265" y="1549117"/>
                  </a:lnTo>
                  <a:lnTo>
                    <a:pt x="1522106" y="1599761"/>
                  </a:lnTo>
                  <a:lnTo>
                    <a:pt x="1516903" y="1650436"/>
                  </a:lnTo>
                  <a:lnTo>
                    <a:pt x="1511683" y="1701132"/>
                  </a:lnTo>
                  <a:lnTo>
                    <a:pt x="1506474" y="1751838"/>
                  </a:lnTo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4975352" y="7631845"/>
            <a:ext cx="863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Symbol"/>
                <a:cs typeface="Symbol"/>
              </a:rPr>
              <a:t></a:t>
            </a:r>
            <a:endParaRPr sz="1100">
              <a:latin typeface="Symbol"/>
              <a:cs typeface="Symbol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3736237" y="6208960"/>
            <a:ext cx="2332355" cy="2580005"/>
            <a:chOff x="3736237" y="6208960"/>
            <a:chExt cx="2332355" cy="2580005"/>
          </a:xfrm>
        </p:grpSpPr>
        <p:sp>
          <p:nvSpPr>
            <p:cNvPr id="24" name="object 24"/>
            <p:cNvSpPr/>
            <p:nvPr/>
          </p:nvSpPr>
          <p:spPr>
            <a:xfrm>
              <a:off x="3743672" y="6354318"/>
              <a:ext cx="761365" cy="2339340"/>
            </a:xfrm>
            <a:custGeom>
              <a:avLst/>
              <a:gdLst/>
              <a:ahLst/>
              <a:cxnLst/>
              <a:rect l="l" t="t" r="r" b="b"/>
              <a:pathLst>
                <a:path w="761364" h="2339340">
                  <a:moveTo>
                    <a:pt x="484665" y="153162"/>
                  </a:moveTo>
                  <a:lnTo>
                    <a:pt x="477045" y="28956"/>
                  </a:lnTo>
                  <a:lnTo>
                    <a:pt x="2319" y="285750"/>
                  </a:lnTo>
                  <a:lnTo>
                    <a:pt x="1399" y="337077"/>
                  </a:lnTo>
                  <a:lnTo>
                    <a:pt x="653" y="388551"/>
                  </a:lnTo>
                  <a:lnTo>
                    <a:pt x="159" y="440224"/>
                  </a:lnTo>
                  <a:lnTo>
                    <a:pt x="0" y="492152"/>
                  </a:lnTo>
                  <a:lnTo>
                    <a:pt x="253" y="544385"/>
                  </a:lnTo>
                  <a:lnTo>
                    <a:pt x="999" y="596979"/>
                  </a:lnTo>
                  <a:lnTo>
                    <a:pt x="2319" y="649986"/>
                  </a:lnTo>
                  <a:lnTo>
                    <a:pt x="3547" y="697276"/>
                  </a:lnTo>
                  <a:lnTo>
                    <a:pt x="4998" y="745271"/>
                  </a:lnTo>
                  <a:lnTo>
                    <a:pt x="6752" y="793749"/>
                  </a:lnTo>
                  <a:lnTo>
                    <a:pt x="8891" y="842486"/>
                  </a:lnTo>
                  <a:lnTo>
                    <a:pt x="11494" y="891258"/>
                  </a:lnTo>
                  <a:lnTo>
                    <a:pt x="14642" y="939843"/>
                  </a:lnTo>
                  <a:lnTo>
                    <a:pt x="18415" y="988017"/>
                  </a:lnTo>
                  <a:lnTo>
                    <a:pt x="22893" y="1035558"/>
                  </a:lnTo>
                  <a:lnTo>
                    <a:pt x="29020" y="1088855"/>
                  </a:lnTo>
                  <a:lnTo>
                    <a:pt x="36173" y="1141713"/>
                  </a:lnTo>
                  <a:lnTo>
                    <a:pt x="44167" y="1194251"/>
                  </a:lnTo>
                  <a:lnTo>
                    <a:pt x="52813" y="1246589"/>
                  </a:lnTo>
                  <a:lnTo>
                    <a:pt x="61926" y="1298847"/>
                  </a:lnTo>
                  <a:lnTo>
                    <a:pt x="71319" y="1351145"/>
                  </a:lnTo>
                  <a:lnTo>
                    <a:pt x="80805" y="1403604"/>
                  </a:lnTo>
                  <a:lnTo>
                    <a:pt x="90653" y="1455755"/>
                  </a:lnTo>
                  <a:lnTo>
                    <a:pt x="101554" y="1506933"/>
                  </a:lnTo>
                  <a:lnTo>
                    <a:pt x="112975" y="1557939"/>
                  </a:lnTo>
                  <a:lnTo>
                    <a:pt x="124383" y="1609570"/>
                  </a:lnTo>
                  <a:lnTo>
                    <a:pt x="135245" y="1662628"/>
                  </a:lnTo>
                  <a:lnTo>
                    <a:pt x="145026" y="1717912"/>
                  </a:lnTo>
                  <a:lnTo>
                    <a:pt x="153195" y="1776222"/>
                  </a:lnTo>
                  <a:lnTo>
                    <a:pt x="158148" y="1826309"/>
                  </a:lnTo>
                  <a:lnTo>
                    <a:pt x="162399" y="1881319"/>
                  </a:lnTo>
                  <a:lnTo>
                    <a:pt x="166036" y="1939346"/>
                  </a:lnTo>
                  <a:lnTo>
                    <a:pt x="169146" y="1998483"/>
                  </a:lnTo>
                  <a:lnTo>
                    <a:pt x="171816" y="2056824"/>
                  </a:lnTo>
                  <a:lnTo>
                    <a:pt x="174136" y="2112461"/>
                  </a:lnTo>
                  <a:lnTo>
                    <a:pt x="176192" y="2163489"/>
                  </a:lnTo>
                  <a:lnTo>
                    <a:pt x="178072" y="2208001"/>
                  </a:lnTo>
                  <a:lnTo>
                    <a:pt x="179865" y="2244090"/>
                  </a:lnTo>
                  <a:lnTo>
                    <a:pt x="182829" y="2298406"/>
                  </a:lnTo>
                  <a:lnTo>
                    <a:pt x="184151" y="2326576"/>
                  </a:lnTo>
                  <a:lnTo>
                    <a:pt x="184473" y="2337315"/>
                  </a:lnTo>
                  <a:lnTo>
                    <a:pt x="184437" y="2339340"/>
                  </a:lnTo>
                </a:path>
                <a:path w="761364" h="2339340">
                  <a:moveTo>
                    <a:pt x="185199" y="2339340"/>
                  </a:moveTo>
                  <a:lnTo>
                    <a:pt x="456471" y="2140458"/>
                  </a:lnTo>
                </a:path>
                <a:path w="761364" h="2339340">
                  <a:moveTo>
                    <a:pt x="761271" y="124206"/>
                  </a:moveTo>
                  <a:lnTo>
                    <a:pt x="753651" y="0"/>
                  </a:lnTo>
                  <a:lnTo>
                    <a:pt x="278925" y="256032"/>
                  </a:lnTo>
                  <a:lnTo>
                    <a:pt x="278005" y="307601"/>
                  </a:lnTo>
                  <a:lnTo>
                    <a:pt x="277259" y="359184"/>
                  </a:lnTo>
                  <a:lnTo>
                    <a:pt x="276765" y="410886"/>
                  </a:lnTo>
                  <a:lnTo>
                    <a:pt x="276606" y="462816"/>
                  </a:lnTo>
                  <a:lnTo>
                    <a:pt x="276859" y="515078"/>
                  </a:lnTo>
                  <a:lnTo>
                    <a:pt x="277605" y="567781"/>
                  </a:lnTo>
                  <a:lnTo>
                    <a:pt x="278925" y="621030"/>
                  </a:lnTo>
                  <a:lnTo>
                    <a:pt x="280153" y="668318"/>
                  </a:lnTo>
                  <a:lnTo>
                    <a:pt x="281604" y="716303"/>
                  </a:lnTo>
                  <a:lnTo>
                    <a:pt x="283358" y="764753"/>
                  </a:lnTo>
                  <a:lnTo>
                    <a:pt x="285497" y="813435"/>
                  </a:lnTo>
                  <a:lnTo>
                    <a:pt x="288100" y="862116"/>
                  </a:lnTo>
                  <a:lnTo>
                    <a:pt x="291248" y="910566"/>
                  </a:lnTo>
                  <a:lnTo>
                    <a:pt x="295021" y="958551"/>
                  </a:lnTo>
                  <a:lnTo>
                    <a:pt x="299499" y="1005840"/>
                  </a:lnTo>
                  <a:lnTo>
                    <a:pt x="305626" y="1059379"/>
                  </a:lnTo>
                  <a:lnTo>
                    <a:pt x="312779" y="1112346"/>
                  </a:lnTo>
                  <a:lnTo>
                    <a:pt x="320773" y="1164913"/>
                  </a:lnTo>
                  <a:lnTo>
                    <a:pt x="329419" y="1217253"/>
                  </a:lnTo>
                  <a:lnTo>
                    <a:pt x="338532" y="1269540"/>
                  </a:lnTo>
                  <a:lnTo>
                    <a:pt x="347925" y="1321947"/>
                  </a:lnTo>
                  <a:lnTo>
                    <a:pt x="357411" y="1374648"/>
                  </a:lnTo>
                  <a:lnTo>
                    <a:pt x="367259" y="1426799"/>
                  </a:lnTo>
                  <a:lnTo>
                    <a:pt x="378160" y="1477977"/>
                  </a:lnTo>
                  <a:lnTo>
                    <a:pt x="389581" y="1528983"/>
                  </a:lnTo>
                  <a:lnTo>
                    <a:pt x="400989" y="1580614"/>
                  </a:lnTo>
                  <a:lnTo>
                    <a:pt x="411851" y="1633672"/>
                  </a:lnTo>
                  <a:lnTo>
                    <a:pt x="421632" y="1688956"/>
                  </a:lnTo>
                  <a:lnTo>
                    <a:pt x="429801" y="1747266"/>
                  </a:lnTo>
                  <a:lnTo>
                    <a:pt x="434754" y="1797127"/>
                  </a:lnTo>
                  <a:lnTo>
                    <a:pt x="439005" y="1851968"/>
                  </a:lnTo>
                  <a:lnTo>
                    <a:pt x="442642" y="1909882"/>
                  </a:lnTo>
                  <a:lnTo>
                    <a:pt x="445752" y="1968963"/>
                  </a:lnTo>
                  <a:lnTo>
                    <a:pt x="448422" y="2027303"/>
                  </a:lnTo>
                  <a:lnTo>
                    <a:pt x="450742" y="2082997"/>
                  </a:lnTo>
                  <a:lnTo>
                    <a:pt x="452798" y="2134138"/>
                  </a:lnTo>
                  <a:lnTo>
                    <a:pt x="454678" y="2178819"/>
                  </a:lnTo>
                  <a:lnTo>
                    <a:pt x="456471" y="2215134"/>
                  </a:lnTo>
                  <a:lnTo>
                    <a:pt x="459435" y="2269450"/>
                  </a:lnTo>
                  <a:lnTo>
                    <a:pt x="460757" y="2297620"/>
                  </a:lnTo>
                  <a:lnTo>
                    <a:pt x="461079" y="2308359"/>
                  </a:lnTo>
                  <a:lnTo>
                    <a:pt x="461043" y="2310384"/>
                  </a:lnTo>
                </a:path>
                <a:path w="761364" h="2339340">
                  <a:moveTo>
                    <a:pt x="461805" y="2310384"/>
                  </a:moveTo>
                  <a:lnTo>
                    <a:pt x="733077" y="2111502"/>
                  </a:lnTo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200144" y="6507480"/>
              <a:ext cx="234950" cy="1987550"/>
            </a:xfrm>
            <a:custGeom>
              <a:avLst/>
              <a:gdLst/>
              <a:ahLst/>
              <a:cxnLst/>
              <a:rect l="l" t="t" r="r" b="b"/>
              <a:pathLst>
                <a:path w="234950" h="1987550">
                  <a:moveTo>
                    <a:pt x="0" y="1987296"/>
                  </a:moveTo>
                  <a:lnTo>
                    <a:pt x="234696" y="1803654"/>
                  </a:lnTo>
                </a:path>
                <a:path w="234950" h="1987550">
                  <a:moveTo>
                    <a:pt x="20574" y="0"/>
                  </a:moveTo>
                  <a:lnTo>
                    <a:pt x="20956" y="44800"/>
                  </a:lnTo>
                  <a:lnTo>
                    <a:pt x="21484" y="89960"/>
                  </a:lnTo>
                  <a:lnTo>
                    <a:pt x="22213" y="135840"/>
                  </a:lnTo>
                  <a:lnTo>
                    <a:pt x="23195" y="182800"/>
                  </a:lnTo>
                  <a:lnTo>
                    <a:pt x="24483" y="231199"/>
                  </a:lnTo>
                  <a:lnTo>
                    <a:pt x="26132" y="281397"/>
                  </a:lnTo>
                  <a:lnTo>
                    <a:pt x="28194" y="333756"/>
                  </a:lnTo>
                  <a:lnTo>
                    <a:pt x="30719" y="381976"/>
                  </a:lnTo>
                  <a:lnTo>
                    <a:pt x="33682" y="432911"/>
                  </a:lnTo>
                  <a:lnTo>
                    <a:pt x="37020" y="485703"/>
                  </a:lnTo>
                  <a:lnTo>
                    <a:pt x="40671" y="539496"/>
                  </a:lnTo>
                  <a:lnTo>
                    <a:pt x="44572" y="593431"/>
                  </a:lnTo>
                  <a:lnTo>
                    <a:pt x="48660" y="646652"/>
                  </a:lnTo>
                  <a:lnTo>
                    <a:pt x="52874" y="698301"/>
                  </a:lnTo>
                  <a:lnTo>
                    <a:pt x="57150" y="747522"/>
                  </a:lnTo>
                  <a:lnTo>
                    <a:pt x="61659" y="800442"/>
                  </a:lnTo>
                  <a:lnTo>
                    <a:pt x="65703" y="851216"/>
                  </a:lnTo>
                  <a:lnTo>
                    <a:pt x="69746" y="900497"/>
                  </a:lnTo>
                  <a:lnTo>
                    <a:pt x="74256" y="948938"/>
                  </a:lnTo>
                  <a:lnTo>
                    <a:pt x="79698" y="997193"/>
                  </a:lnTo>
                  <a:lnTo>
                    <a:pt x="86541" y="1045914"/>
                  </a:lnTo>
                  <a:lnTo>
                    <a:pt x="95250" y="1095756"/>
                  </a:lnTo>
                  <a:lnTo>
                    <a:pt x="106653" y="1146710"/>
                  </a:lnTo>
                  <a:lnTo>
                    <a:pt x="120602" y="1198183"/>
                  </a:lnTo>
                  <a:lnTo>
                    <a:pt x="136098" y="1249951"/>
                  </a:lnTo>
                  <a:lnTo>
                    <a:pt x="152140" y="1301784"/>
                  </a:lnTo>
                  <a:lnTo>
                    <a:pt x="167728" y="1353458"/>
                  </a:lnTo>
                  <a:lnTo>
                    <a:pt x="181864" y="1404745"/>
                  </a:lnTo>
                  <a:lnTo>
                    <a:pt x="193548" y="1455420"/>
                  </a:lnTo>
                  <a:lnTo>
                    <a:pt x="202785" y="1505860"/>
                  </a:lnTo>
                  <a:lnTo>
                    <a:pt x="210436" y="1555981"/>
                  </a:lnTo>
                  <a:lnTo>
                    <a:pt x="216781" y="1605836"/>
                  </a:lnTo>
                  <a:lnTo>
                    <a:pt x="222099" y="1655477"/>
                  </a:lnTo>
                  <a:lnTo>
                    <a:pt x="226671" y="1704958"/>
                  </a:lnTo>
                  <a:lnTo>
                    <a:pt x="230777" y="1754332"/>
                  </a:lnTo>
                  <a:lnTo>
                    <a:pt x="234696" y="1803654"/>
                  </a:lnTo>
                </a:path>
              </a:pathLst>
            </a:custGeom>
            <a:ln w="744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579620" y="6304026"/>
              <a:ext cx="483234" cy="1299210"/>
            </a:xfrm>
            <a:custGeom>
              <a:avLst/>
              <a:gdLst/>
              <a:ahLst/>
              <a:cxnLst/>
              <a:rect l="l" t="t" r="r" b="b"/>
              <a:pathLst>
                <a:path w="483235" h="1299209">
                  <a:moveTo>
                    <a:pt x="483108" y="124206"/>
                  </a:moveTo>
                  <a:lnTo>
                    <a:pt x="474726" y="0"/>
                  </a:lnTo>
                  <a:lnTo>
                    <a:pt x="0" y="256794"/>
                  </a:lnTo>
                </a:path>
                <a:path w="483235" h="1299209">
                  <a:moveTo>
                    <a:pt x="0" y="256032"/>
                  </a:moveTo>
                  <a:lnTo>
                    <a:pt x="0" y="256032"/>
                  </a:lnTo>
                  <a:lnTo>
                    <a:pt x="0" y="1250582"/>
                  </a:lnTo>
                  <a:lnTo>
                    <a:pt x="0" y="1299210"/>
                  </a:lnTo>
                </a:path>
                <a:path w="483235" h="1299209">
                  <a:moveTo>
                    <a:pt x="762" y="1299210"/>
                  </a:moveTo>
                  <a:lnTo>
                    <a:pt x="256032" y="1141476"/>
                  </a:lnTo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461510" y="6426708"/>
              <a:ext cx="601345" cy="2054860"/>
            </a:xfrm>
            <a:custGeom>
              <a:avLst/>
              <a:gdLst/>
              <a:ahLst/>
              <a:cxnLst/>
              <a:rect l="l" t="t" r="r" b="b"/>
              <a:pathLst>
                <a:path w="601345" h="2054859">
                  <a:moveTo>
                    <a:pt x="374142" y="1018794"/>
                  </a:moveTo>
                  <a:lnTo>
                    <a:pt x="592836" y="878586"/>
                  </a:lnTo>
                </a:path>
                <a:path w="601345" h="2054859">
                  <a:moveTo>
                    <a:pt x="592836" y="878586"/>
                  </a:moveTo>
                  <a:lnTo>
                    <a:pt x="601218" y="0"/>
                  </a:lnTo>
                </a:path>
                <a:path w="601345" h="2054859">
                  <a:moveTo>
                    <a:pt x="44196" y="57912"/>
                  </a:moveTo>
                  <a:lnTo>
                    <a:pt x="44578" y="102710"/>
                  </a:lnTo>
                  <a:lnTo>
                    <a:pt x="45106" y="147854"/>
                  </a:lnTo>
                  <a:lnTo>
                    <a:pt x="45835" y="193692"/>
                  </a:lnTo>
                  <a:lnTo>
                    <a:pt x="46817" y="240569"/>
                  </a:lnTo>
                  <a:lnTo>
                    <a:pt x="48105" y="288833"/>
                  </a:lnTo>
                  <a:lnTo>
                    <a:pt x="49754" y="338830"/>
                  </a:lnTo>
                  <a:lnTo>
                    <a:pt x="51816" y="390906"/>
                  </a:lnTo>
                  <a:lnTo>
                    <a:pt x="54341" y="439157"/>
                  </a:lnTo>
                  <a:lnTo>
                    <a:pt x="57304" y="490168"/>
                  </a:lnTo>
                  <a:lnTo>
                    <a:pt x="60642" y="543054"/>
                  </a:lnTo>
                  <a:lnTo>
                    <a:pt x="64293" y="596931"/>
                  </a:lnTo>
                  <a:lnTo>
                    <a:pt x="68194" y="650916"/>
                  </a:lnTo>
                  <a:lnTo>
                    <a:pt x="72282" y="704123"/>
                  </a:lnTo>
                  <a:lnTo>
                    <a:pt x="76496" y="755670"/>
                  </a:lnTo>
                  <a:lnTo>
                    <a:pt x="80772" y="804672"/>
                  </a:lnTo>
                  <a:lnTo>
                    <a:pt x="85281" y="857832"/>
                  </a:lnTo>
                  <a:lnTo>
                    <a:pt x="89325" y="908699"/>
                  </a:lnTo>
                  <a:lnTo>
                    <a:pt x="93368" y="957967"/>
                  </a:lnTo>
                  <a:lnTo>
                    <a:pt x="97878" y="1006328"/>
                  </a:lnTo>
                  <a:lnTo>
                    <a:pt x="103320" y="1054476"/>
                  </a:lnTo>
                  <a:lnTo>
                    <a:pt x="110163" y="1103104"/>
                  </a:lnTo>
                  <a:lnTo>
                    <a:pt x="118872" y="1152906"/>
                  </a:lnTo>
                  <a:lnTo>
                    <a:pt x="130315" y="1203862"/>
                  </a:lnTo>
                  <a:lnTo>
                    <a:pt x="144357" y="1255351"/>
                  </a:lnTo>
                  <a:lnTo>
                    <a:pt x="159960" y="1307161"/>
                  </a:lnTo>
                  <a:lnTo>
                    <a:pt x="176081" y="1359077"/>
                  </a:lnTo>
                  <a:lnTo>
                    <a:pt x="191684" y="1410886"/>
                  </a:lnTo>
                  <a:lnTo>
                    <a:pt x="205726" y="1462375"/>
                  </a:lnTo>
                  <a:lnTo>
                    <a:pt x="217170" y="1513332"/>
                  </a:lnTo>
                  <a:lnTo>
                    <a:pt x="226407" y="1563492"/>
                  </a:lnTo>
                  <a:lnTo>
                    <a:pt x="234058" y="1613427"/>
                  </a:lnTo>
                  <a:lnTo>
                    <a:pt x="240403" y="1663188"/>
                  </a:lnTo>
                  <a:lnTo>
                    <a:pt x="245721" y="1712829"/>
                  </a:lnTo>
                  <a:lnTo>
                    <a:pt x="250293" y="1762403"/>
                  </a:lnTo>
                  <a:lnTo>
                    <a:pt x="254399" y="1811964"/>
                  </a:lnTo>
                  <a:lnTo>
                    <a:pt x="258318" y="1861566"/>
                  </a:lnTo>
                </a:path>
                <a:path w="601345" h="2054859">
                  <a:moveTo>
                    <a:pt x="0" y="2054352"/>
                  </a:moveTo>
                  <a:lnTo>
                    <a:pt x="234696" y="1870710"/>
                  </a:lnTo>
                </a:path>
              </a:pathLst>
            </a:custGeom>
            <a:ln w="744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96884" y="6329172"/>
              <a:ext cx="485140" cy="2310765"/>
            </a:xfrm>
            <a:custGeom>
              <a:avLst/>
              <a:gdLst/>
              <a:ahLst/>
              <a:cxnLst/>
              <a:rect l="l" t="t" r="r" b="b"/>
              <a:pathLst>
                <a:path w="485139" h="2310765">
                  <a:moveTo>
                    <a:pt x="484665" y="124206"/>
                  </a:moveTo>
                  <a:lnTo>
                    <a:pt x="477045" y="0"/>
                  </a:lnTo>
                  <a:lnTo>
                    <a:pt x="2319" y="256794"/>
                  </a:lnTo>
                  <a:lnTo>
                    <a:pt x="1399" y="308081"/>
                  </a:lnTo>
                  <a:lnTo>
                    <a:pt x="653" y="359461"/>
                  </a:lnTo>
                  <a:lnTo>
                    <a:pt x="159" y="411029"/>
                  </a:lnTo>
                  <a:lnTo>
                    <a:pt x="0" y="462876"/>
                  </a:lnTo>
                  <a:lnTo>
                    <a:pt x="253" y="515096"/>
                  </a:lnTo>
                  <a:lnTo>
                    <a:pt x="999" y="567783"/>
                  </a:lnTo>
                  <a:lnTo>
                    <a:pt x="2319" y="621030"/>
                  </a:lnTo>
                  <a:lnTo>
                    <a:pt x="3547" y="668320"/>
                  </a:lnTo>
                  <a:lnTo>
                    <a:pt x="4998" y="716315"/>
                  </a:lnTo>
                  <a:lnTo>
                    <a:pt x="6752" y="764793"/>
                  </a:lnTo>
                  <a:lnTo>
                    <a:pt x="8891" y="813530"/>
                  </a:lnTo>
                  <a:lnTo>
                    <a:pt x="11494" y="862302"/>
                  </a:lnTo>
                  <a:lnTo>
                    <a:pt x="14642" y="910887"/>
                  </a:lnTo>
                  <a:lnTo>
                    <a:pt x="18415" y="959061"/>
                  </a:lnTo>
                  <a:lnTo>
                    <a:pt x="22893" y="1006602"/>
                  </a:lnTo>
                  <a:lnTo>
                    <a:pt x="29020" y="1059859"/>
                  </a:lnTo>
                  <a:lnTo>
                    <a:pt x="36173" y="1112624"/>
                  </a:lnTo>
                  <a:lnTo>
                    <a:pt x="44167" y="1165055"/>
                  </a:lnTo>
                  <a:lnTo>
                    <a:pt x="52813" y="1217313"/>
                  </a:lnTo>
                  <a:lnTo>
                    <a:pt x="61926" y="1269558"/>
                  </a:lnTo>
                  <a:lnTo>
                    <a:pt x="71319" y="1321950"/>
                  </a:lnTo>
                  <a:lnTo>
                    <a:pt x="80805" y="1374648"/>
                  </a:lnTo>
                  <a:lnTo>
                    <a:pt x="90653" y="1426799"/>
                  </a:lnTo>
                  <a:lnTo>
                    <a:pt x="101554" y="1477977"/>
                  </a:lnTo>
                  <a:lnTo>
                    <a:pt x="112975" y="1528983"/>
                  </a:lnTo>
                  <a:lnTo>
                    <a:pt x="124383" y="1580614"/>
                  </a:lnTo>
                  <a:lnTo>
                    <a:pt x="135245" y="1633672"/>
                  </a:lnTo>
                  <a:lnTo>
                    <a:pt x="145026" y="1688956"/>
                  </a:lnTo>
                  <a:lnTo>
                    <a:pt x="153195" y="1747266"/>
                  </a:lnTo>
                  <a:lnTo>
                    <a:pt x="158148" y="1797152"/>
                  </a:lnTo>
                  <a:lnTo>
                    <a:pt x="162399" y="1852056"/>
                  </a:lnTo>
                  <a:lnTo>
                    <a:pt x="166036" y="1910051"/>
                  </a:lnTo>
                  <a:lnTo>
                    <a:pt x="169146" y="1969213"/>
                  </a:lnTo>
                  <a:lnTo>
                    <a:pt x="171816" y="2027617"/>
                  </a:lnTo>
                  <a:lnTo>
                    <a:pt x="174136" y="2083336"/>
                  </a:lnTo>
                  <a:lnTo>
                    <a:pt x="176192" y="2134445"/>
                  </a:lnTo>
                  <a:lnTo>
                    <a:pt x="178072" y="2179020"/>
                  </a:lnTo>
                  <a:lnTo>
                    <a:pt x="179865" y="2215134"/>
                  </a:lnTo>
                  <a:lnTo>
                    <a:pt x="182829" y="2269450"/>
                  </a:lnTo>
                  <a:lnTo>
                    <a:pt x="184151" y="2297620"/>
                  </a:lnTo>
                  <a:lnTo>
                    <a:pt x="184473" y="2308359"/>
                  </a:lnTo>
                  <a:lnTo>
                    <a:pt x="184437" y="2310384"/>
                  </a:lnTo>
                </a:path>
                <a:path w="485139" h="2310765">
                  <a:moveTo>
                    <a:pt x="185199" y="2310384"/>
                  </a:moveTo>
                  <a:lnTo>
                    <a:pt x="484665" y="2081022"/>
                  </a:lnTo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781550" y="6451854"/>
              <a:ext cx="687705" cy="1935480"/>
            </a:xfrm>
            <a:custGeom>
              <a:avLst/>
              <a:gdLst/>
              <a:ahLst/>
              <a:cxnLst/>
              <a:rect l="l" t="t" r="r" b="b"/>
              <a:pathLst>
                <a:path w="687704" h="1935479">
                  <a:moveTo>
                    <a:pt x="54102" y="993648"/>
                  </a:moveTo>
                  <a:lnTo>
                    <a:pt x="57590" y="1032879"/>
                  </a:lnTo>
                  <a:lnTo>
                    <a:pt x="62007" y="1073181"/>
                  </a:lnTo>
                  <a:lnTo>
                    <a:pt x="68568" y="1115056"/>
                  </a:lnTo>
                  <a:lnTo>
                    <a:pt x="78486" y="1159002"/>
                  </a:lnTo>
                  <a:lnTo>
                    <a:pt x="93094" y="1201007"/>
                  </a:lnTo>
                  <a:lnTo>
                    <a:pt x="111347" y="1241869"/>
                  </a:lnTo>
                  <a:lnTo>
                    <a:pt x="130885" y="1291018"/>
                  </a:lnTo>
                  <a:lnTo>
                    <a:pt x="149352" y="1357884"/>
                  </a:lnTo>
                  <a:lnTo>
                    <a:pt x="156917" y="1395282"/>
                  </a:lnTo>
                  <a:lnTo>
                    <a:pt x="164382" y="1436544"/>
                  </a:lnTo>
                  <a:lnTo>
                    <a:pt x="171760" y="1481186"/>
                  </a:lnTo>
                  <a:lnTo>
                    <a:pt x="179062" y="1528726"/>
                  </a:lnTo>
                  <a:lnTo>
                    <a:pt x="186302" y="1578681"/>
                  </a:lnTo>
                  <a:lnTo>
                    <a:pt x="193491" y="1630567"/>
                  </a:lnTo>
                  <a:lnTo>
                    <a:pt x="200643" y="1683901"/>
                  </a:lnTo>
                  <a:lnTo>
                    <a:pt x="207769" y="1738202"/>
                  </a:lnTo>
                  <a:lnTo>
                    <a:pt x="214884" y="1792986"/>
                  </a:lnTo>
                </a:path>
                <a:path w="687704" h="1935479">
                  <a:moveTo>
                    <a:pt x="0" y="0"/>
                  </a:moveTo>
                  <a:lnTo>
                    <a:pt x="54102" y="992124"/>
                  </a:lnTo>
                </a:path>
                <a:path w="687704" h="1935479">
                  <a:moveTo>
                    <a:pt x="536448" y="1935480"/>
                  </a:moveTo>
                  <a:lnTo>
                    <a:pt x="687324" y="1821942"/>
                  </a:lnTo>
                </a:path>
              </a:pathLst>
            </a:custGeom>
            <a:ln w="744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48834" y="6216396"/>
              <a:ext cx="767080" cy="2341245"/>
            </a:xfrm>
            <a:custGeom>
              <a:avLst/>
              <a:gdLst/>
              <a:ahLst/>
              <a:cxnLst/>
              <a:rect l="l" t="t" r="r" b="b"/>
              <a:pathLst>
                <a:path w="767079" h="2341245">
                  <a:moveTo>
                    <a:pt x="766572" y="0"/>
                  </a:moveTo>
                  <a:lnTo>
                    <a:pt x="291846" y="256794"/>
                  </a:lnTo>
                </a:path>
                <a:path w="767079" h="2341245">
                  <a:moveTo>
                    <a:pt x="288798" y="256794"/>
                  </a:moveTo>
                  <a:lnTo>
                    <a:pt x="289684" y="307091"/>
                  </a:lnTo>
                  <a:lnTo>
                    <a:pt x="290560" y="357368"/>
                  </a:lnTo>
                  <a:lnTo>
                    <a:pt x="291388" y="407576"/>
                  </a:lnTo>
                  <a:lnTo>
                    <a:pt x="292131" y="457667"/>
                  </a:lnTo>
                  <a:lnTo>
                    <a:pt x="292751" y="507595"/>
                  </a:lnTo>
                  <a:lnTo>
                    <a:pt x="293211" y="557309"/>
                  </a:lnTo>
                  <a:lnTo>
                    <a:pt x="293474" y="606764"/>
                  </a:lnTo>
                  <a:lnTo>
                    <a:pt x="293501" y="655911"/>
                  </a:lnTo>
                  <a:lnTo>
                    <a:pt x="293255" y="704702"/>
                  </a:lnTo>
                  <a:lnTo>
                    <a:pt x="292699" y="753089"/>
                  </a:lnTo>
                  <a:lnTo>
                    <a:pt x="291796" y="801025"/>
                  </a:lnTo>
                  <a:lnTo>
                    <a:pt x="290508" y="848461"/>
                  </a:lnTo>
                  <a:lnTo>
                    <a:pt x="288798" y="895350"/>
                  </a:lnTo>
                  <a:lnTo>
                    <a:pt x="286098" y="950467"/>
                  </a:lnTo>
                  <a:lnTo>
                    <a:pt x="282657" y="1005553"/>
                  </a:lnTo>
                  <a:lnTo>
                    <a:pt x="278601" y="1060426"/>
                  </a:lnTo>
                  <a:lnTo>
                    <a:pt x="274057" y="1114904"/>
                  </a:lnTo>
                  <a:lnTo>
                    <a:pt x="269152" y="1168805"/>
                  </a:lnTo>
                  <a:lnTo>
                    <a:pt x="264014" y="1221947"/>
                  </a:lnTo>
                  <a:lnTo>
                    <a:pt x="258769" y="1274148"/>
                  </a:lnTo>
                  <a:lnTo>
                    <a:pt x="253545" y="1325225"/>
                  </a:lnTo>
                  <a:lnTo>
                    <a:pt x="248469" y="1374997"/>
                  </a:lnTo>
                  <a:lnTo>
                    <a:pt x="243667" y="1423282"/>
                  </a:lnTo>
                  <a:lnTo>
                    <a:pt x="239268" y="1469898"/>
                  </a:lnTo>
                  <a:lnTo>
                    <a:pt x="234319" y="1524048"/>
                  </a:lnTo>
                  <a:lnTo>
                    <a:pt x="229202" y="1575156"/>
                  </a:lnTo>
                  <a:lnTo>
                    <a:pt x="224028" y="1623850"/>
                  </a:lnTo>
                  <a:lnTo>
                    <a:pt x="218910" y="1670756"/>
                  </a:lnTo>
                  <a:lnTo>
                    <a:pt x="213962" y="1716502"/>
                  </a:lnTo>
                  <a:lnTo>
                    <a:pt x="209296" y="1761715"/>
                  </a:lnTo>
                  <a:lnTo>
                    <a:pt x="205025" y="1807022"/>
                  </a:lnTo>
                  <a:lnTo>
                    <a:pt x="201262" y="1853051"/>
                  </a:lnTo>
                  <a:lnTo>
                    <a:pt x="198120" y="1900428"/>
                  </a:lnTo>
                  <a:lnTo>
                    <a:pt x="195625" y="1948997"/>
                  </a:lnTo>
                  <a:lnTo>
                    <a:pt x="193690" y="1997673"/>
                  </a:lnTo>
                  <a:lnTo>
                    <a:pt x="192249" y="2046449"/>
                  </a:lnTo>
                  <a:lnTo>
                    <a:pt x="191242" y="2095320"/>
                  </a:lnTo>
                  <a:lnTo>
                    <a:pt x="190604" y="2144278"/>
                  </a:lnTo>
                  <a:lnTo>
                    <a:pt x="190274" y="2193318"/>
                  </a:lnTo>
                  <a:lnTo>
                    <a:pt x="190188" y="2242433"/>
                  </a:lnTo>
                  <a:lnTo>
                    <a:pt x="190284" y="2291617"/>
                  </a:lnTo>
                  <a:lnTo>
                    <a:pt x="190500" y="2340864"/>
                  </a:lnTo>
                </a:path>
                <a:path w="767079" h="2341245">
                  <a:moveTo>
                    <a:pt x="483108" y="154686"/>
                  </a:moveTo>
                  <a:lnTo>
                    <a:pt x="474726" y="30480"/>
                  </a:lnTo>
                  <a:lnTo>
                    <a:pt x="0" y="286512"/>
                  </a:lnTo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606796" y="8205216"/>
              <a:ext cx="158750" cy="153670"/>
            </a:xfrm>
            <a:custGeom>
              <a:avLst/>
              <a:gdLst/>
              <a:ahLst/>
              <a:cxnLst/>
              <a:rect l="l" t="t" r="r" b="b"/>
              <a:pathLst>
                <a:path w="158750" h="153670">
                  <a:moveTo>
                    <a:pt x="0" y="153162"/>
                  </a:moveTo>
                  <a:lnTo>
                    <a:pt x="158496" y="0"/>
                  </a:lnTo>
                </a:path>
              </a:pathLst>
            </a:custGeom>
            <a:ln w="744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773930" y="6275070"/>
              <a:ext cx="1287145" cy="2311400"/>
            </a:xfrm>
            <a:custGeom>
              <a:avLst/>
              <a:gdLst/>
              <a:ahLst/>
              <a:cxnLst/>
              <a:rect l="l" t="t" r="r" b="b"/>
              <a:pathLst>
                <a:path w="1287145" h="2311400">
                  <a:moveTo>
                    <a:pt x="1287018" y="951738"/>
                  </a:moveTo>
                  <a:lnTo>
                    <a:pt x="1180254" y="1038153"/>
                  </a:lnTo>
                  <a:lnTo>
                    <a:pt x="1107281" y="1097280"/>
                  </a:lnTo>
                  <a:lnTo>
                    <a:pt x="1034450" y="1156406"/>
                  </a:lnTo>
                  <a:lnTo>
                    <a:pt x="928116" y="1242822"/>
                  </a:lnTo>
                  <a:lnTo>
                    <a:pt x="915757" y="1291812"/>
                  </a:lnTo>
                  <a:lnTo>
                    <a:pt x="903705" y="1340828"/>
                  </a:lnTo>
                  <a:lnTo>
                    <a:pt x="892266" y="1389899"/>
                  </a:lnTo>
                  <a:lnTo>
                    <a:pt x="881747" y="1439049"/>
                  </a:lnTo>
                  <a:lnTo>
                    <a:pt x="872454" y="1488305"/>
                  </a:lnTo>
                  <a:lnTo>
                    <a:pt x="864694" y="1537696"/>
                  </a:lnTo>
                  <a:lnTo>
                    <a:pt x="858774" y="1587246"/>
                  </a:lnTo>
                  <a:lnTo>
                    <a:pt x="855175" y="1636689"/>
                  </a:lnTo>
                  <a:lnTo>
                    <a:pt x="853775" y="1686359"/>
                  </a:lnTo>
                  <a:lnTo>
                    <a:pt x="853975" y="1736202"/>
                  </a:lnTo>
                  <a:lnTo>
                    <a:pt x="855175" y="1786165"/>
                  </a:lnTo>
                  <a:lnTo>
                    <a:pt x="856774" y="1836195"/>
                  </a:lnTo>
                  <a:lnTo>
                    <a:pt x="858174" y="1886238"/>
                  </a:lnTo>
                  <a:lnTo>
                    <a:pt x="858774" y="1936242"/>
                  </a:lnTo>
                  <a:lnTo>
                    <a:pt x="858731" y="1985796"/>
                  </a:lnTo>
                  <a:lnTo>
                    <a:pt x="858622" y="2035217"/>
                  </a:lnTo>
                  <a:lnTo>
                    <a:pt x="858474" y="2084558"/>
                  </a:lnTo>
                  <a:lnTo>
                    <a:pt x="858311" y="2133873"/>
                  </a:lnTo>
                  <a:lnTo>
                    <a:pt x="858163" y="2183214"/>
                  </a:lnTo>
                  <a:lnTo>
                    <a:pt x="858054" y="2232635"/>
                  </a:lnTo>
                  <a:lnTo>
                    <a:pt x="858012" y="2282190"/>
                  </a:lnTo>
                </a:path>
                <a:path w="1287145" h="2311400">
                  <a:moveTo>
                    <a:pt x="858774" y="2282190"/>
                  </a:moveTo>
                  <a:lnTo>
                    <a:pt x="1187958" y="1969770"/>
                  </a:lnTo>
                </a:path>
                <a:path w="1287145" h="2311400">
                  <a:moveTo>
                    <a:pt x="1287018" y="951738"/>
                  </a:moveTo>
                  <a:lnTo>
                    <a:pt x="1278171" y="1004380"/>
                  </a:lnTo>
                  <a:lnTo>
                    <a:pt x="1269338" y="1057222"/>
                  </a:lnTo>
                  <a:lnTo>
                    <a:pt x="1260625" y="1110371"/>
                  </a:lnTo>
                  <a:lnTo>
                    <a:pt x="1252139" y="1163933"/>
                  </a:lnTo>
                  <a:lnTo>
                    <a:pt x="1243986" y="1218015"/>
                  </a:lnTo>
                  <a:lnTo>
                    <a:pt x="1236272" y="1272724"/>
                  </a:lnTo>
                  <a:lnTo>
                    <a:pt x="1229106" y="1328166"/>
                  </a:lnTo>
                  <a:lnTo>
                    <a:pt x="1222806" y="1378237"/>
                  </a:lnTo>
                  <a:lnTo>
                    <a:pt x="1216568" y="1430559"/>
                  </a:lnTo>
                  <a:lnTo>
                    <a:pt x="1210527" y="1484024"/>
                  </a:lnTo>
                  <a:lnTo>
                    <a:pt x="1204817" y="1537525"/>
                  </a:lnTo>
                  <a:lnTo>
                    <a:pt x="1199571" y="1589954"/>
                  </a:lnTo>
                  <a:lnTo>
                    <a:pt x="1194923" y="1640205"/>
                  </a:lnTo>
                  <a:lnTo>
                    <a:pt x="1191007" y="1687169"/>
                  </a:lnTo>
                  <a:lnTo>
                    <a:pt x="1187958" y="1729740"/>
                  </a:lnTo>
                  <a:lnTo>
                    <a:pt x="1184958" y="1788761"/>
                  </a:lnTo>
                  <a:lnTo>
                    <a:pt x="1183898" y="1839992"/>
                  </a:lnTo>
                  <a:lnTo>
                    <a:pt x="1184336" y="1885334"/>
                  </a:lnTo>
                  <a:lnTo>
                    <a:pt x="1185836" y="1926689"/>
                  </a:lnTo>
                  <a:lnTo>
                    <a:pt x="1187958" y="1965960"/>
                  </a:lnTo>
                </a:path>
                <a:path w="1287145" h="2311400">
                  <a:moveTo>
                    <a:pt x="561594" y="2282190"/>
                  </a:moveTo>
                  <a:lnTo>
                    <a:pt x="861822" y="2059686"/>
                  </a:lnTo>
                </a:path>
                <a:path w="1287145" h="2311400">
                  <a:moveTo>
                    <a:pt x="374904" y="227838"/>
                  </a:moveTo>
                  <a:lnTo>
                    <a:pt x="375497" y="274744"/>
                  </a:lnTo>
                  <a:lnTo>
                    <a:pt x="376082" y="322052"/>
                  </a:lnTo>
                  <a:lnTo>
                    <a:pt x="376578" y="370235"/>
                  </a:lnTo>
                  <a:lnTo>
                    <a:pt x="376904" y="419766"/>
                  </a:lnTo>
                  <a:lnTo>
                    <a:pt x="376980" y="471119"/>
                  </a:lnTo>
                  <a:lnTo>
                    <a:pt x="376725" y="524767"/>
                  </a:lnTo>
                  <a:lnTo>
                    <a:pt x="376060" y="581184"/>
                  </a:lnTo>
                  <a:lnTo>
                    <a:pt x="374904" y="640842"/>
                  </a:lnTo>
                  <a:lnTo>
                    <a:pt x="373820" y="686010"/>
                  </a:lnTo>
                  <a:lnTo>
                    <a:pt x="372619" y="732552"/>
                  </a:lnTo>
                  <a:lnTo>
                    <a:pt x="371261" y="780444"/>
                  </a:lnTo>
                  <a:lnTo>
                    <a:pt x="369703" y="829662"/>
                  </a:lnTo>
                  <a:lnTo>
                    <a:pt x="367905" y="880182"/>
                  </a:lnTo>
                  <a:lnTo>
                    <a:pt x="365825" y="931979"/>
                  </a:lnTo>
                  <a:lnTo>
                    <a:pt x="363422" y="985031"/>
                  </a:lnTo>
                  <a:lnTo>
                    <a:pt x="360655" y="1039312"/>
                  </a:lnTo>
                  <a:lnTo>
                    <a:pt x="357483" y="1094799"/>
                  </a:lnTo>
                  <a:lnTo>
                    <a:pt x="353864" y="1151467"/>
                  </a:lnTo>
                  <a:lnTo>
                    <a:pt x="349758" y="1209294"/>
                  </a:lnTo>
                  <a:lnTo>
                    <a:pt x="346093" y="1256873"/>
                  </a:lnTo>
                  <a:lnTo>
                    <a:pt x="341718" y="1307163"/>
                  </a:lnTo>
                  <a:lnTo>
                    <a:pt x="336759" y="1359632"/>
                  </a:lnTo>
                  <a:lnTo>
                    <a:pt x="331345" y="1413749"/>
                  </a:lnTo>
                  <a:lnTo>
                    <a:pt x="325605" y="1468983"/>
                  </a:lnTo>
                  <a:lnTo>
                    <a:pt x="319666" y="1524802"/>
                  </a:lnTo>
                  <a:lnTo>
                    <a:pt x="313658" y="1580673"/>
                  </a:lnTo>
                  <a:lnTo>
                    <a:pt x="307708" y="1636067"/>
                  </a:lnTo>
                  <a:lnTo>
                    <a:pt x="301944" y="1690451"/>
                  </a:lnTo>
                  <a:lnTo>
                    <a:pt x="296495" y="1743293"/>
                  </a:lnTo>
                  <a:lnTo>
                    <a:pt x="291490" y="1794063"/>
                  </a:lnTo>
                  <a:lnTo>
                    <a:pt x="287056" y="1842229"/>
                  </a:lnTo>
                  <a:lnTo>
                    <a:pt x="283322" y="1887259"/>
                  </a:lnTo>
                  <a:lnTo>
                    <a:pt x="280416" y="1928622"/>
                  </a:lnTo>
                  <a:lnTo>
                    <a:pt x="276884" y="1993689"/>
                  </a:lnTo>
                  <a:lnTo>
                    <a:pt x="274736" y="2051827"/>
                  </a:lnTo>
                  <a:lnTo>
                    <a:pt x="273785" y="2104036"/>
                  </a:lnTo>
                  <a:lnTo>
                    <a:pt x="273843" y="2151316"/>
                  </a:lnTo>
                  <a:lnTo>
                    <a:pt x="274723" y="2194667"/>
                  </a:lnTo>
                  <a:lnTo>
                    <a:pt x="276236" y="2235088"/>
                  </a:lnTo>
                  <a:lnTo>
                    <a:pt x="278196" y="2273581"/>
                  </a:lnTo>
                  <a:lnTo>
                    <a:pt x="280416" y="2311146"/>
                  </a:lnTo>
                </a:path>
                <a:path w="1287145" h="2311400">
                  <a:moveTo>
                    <a:pt x="573024" y="124968"/>
                  </a:moveTo>
                  <a:lnTo>
                    <a:pt x="565404" y="0"/>
                  </a:lnTo>
                  <a:lnTo>
                    <a:pt x="89916" y="256794"/>
                  </a:lnTo>
                </a:path>
                <a:path w="1287145" h="2311400">
                  <a:moveTo>
                    <a:pt x="273558" y="2311146"/>
                  </a:moveTo>
                  <a:lnTo>
                    <a:pt x="573024" y="2083308"/>
                  </a:lnTo>
                </a:path>
                <a:path w="1287145" h="2311400">
                  <a:moveTo>
                    <a:pt x="89916" y="256794"/>
                  </a:moveTo>
                  <a:lnTo>
                    <a:pt x="91793" y="307279"/>
                  </a:lnTo>
                  <a:lnTo>
                    <a:pt x="93567" y="357780"/>
                  </a:lnTo>
                  <a:lnTo>
                    <a:pt x="95166" y="408312"/>
                  </a:lnTo>
                  <a:lnTo>
                    <a:pt x="96520" y="458893"/>
                  </a:lnTo>
                  <a:lnTo>
                    <a:pt x="97555" y="509537"/>
                  </a:lnTo>
                  <a:lnTo>
                    <a:pt x="98202" y="560260"/>
                  </a:lnTo>
                  <a:lnTo>
                    <a:pt x="98389" y="611079"/>
                  </a:lnTo>
                  <a:lnTo>
                    <a:pt x="98044" y="662008"/>
                  </a:lnTo>
                  <a:lnTo>
                    <a:pt x="97095" y="713065"/>
                  </a:lnTo>
                  <a:lnTo>
                    <a:pt x="95472" y="764264"/>
                  </a:lnTo>
                  <a:lnTo>
                    <a:pt x="93102" y="815623"/>
                  </a:lnTo>
                  <a:lnTo>
                    <a:pt x="89916" y="867156"/>
                  </a:lnTo>
                  <a:lnTo>
                    <a:pt x="86070" y="915214"/>
                  </a:lnTo>
                  <a:lnTo>
                    <a:pt x="81009" y="963670"/>
                  </a:lnTo>
                  <a:lnTo>
                    <a:pt x="74951" y="1012435"/>
                  </a:lnTo>
                  <a:lnTo>
                    <a:pt x="68115" y="1061417"/>
                  </a:lnTo>
                  <a:lnTo>
                    <a:pt x="60719" y="1110529"/>
                  </a:lnTo>
                  <a:lnTo>
                    <a:pt x="52982" y="1159680"/>
                  </a:lnTo>
                  <a:lnTo>
                    <a:pt x="45122" y="1208782"/>
                  </a:lnTo>
                  <a:lnTo>
                    <a:pt x="37357" y="1257743"/>
                  </a:lnTo>
                  <a:lnTo>
                    <a:pt x="29907" y="1306476"/>
                  </a:lnTo>
                  <a:lnTo>
                    <a:pt x="22990" y="1354891"/>
                  </a:lnTo>
                  <a:lnTo>
                    <a:pt x="16824" y="1402898"/>
                  </a:lnTo>
                  <a:lnTo>
                    <a:pt x="11628" y="1450407"/>
                  </a:lnTo>
                  <a:lnTo>
                    <a:pt x="7620" y="1497330"/>
                  </a:lnTo>
                  <a:lnTo>
                    <a:pt x="4767" y="1548936"/>
                  </a:lnTo>
                  <a:lnTo>
                    <a:pt x="2963" y="1602013"/>
                  </a:lnTo>
                  <a:lnTo>
                    <a:pt x="2047" y="1655968"/>
                  </a:lnTo>
                  <a:lnTo>
                    <a:pt x="1862" y="1710210"/>
                  </a:lnTo>
                  <a:lnTo>
                    <a:pt x="2248" y="1764144"/>
                  </a:lnTo>
                  <a:lnTo>
                    <a:pt x="3048" y="1817179"/>
                  </a:lnTo>
                  <a:lnTo>
                    <a:pt x="4101" y="1868722"/>
                  </a:lnTo>
                  <a:lnTo>
                    <a:pt x="5249" y="1918179"/>
                  </a:lnTo>
                  <a:lnTo>
                    <a:pt x="6334" y="1964959"/>
                  </a:lnTo>
                  <a:lnTo>
                    <a:pt x="7196" y="2008469"/>
                  </a:lnTo>
                  <a:lnTo>
                    <a:pt x="7678" y="2048116"/>
                  </a:lnTo>
                  <a:lnTo>
                    <a:pt x="7620" y="2083308"/>
                  </a:lnTo>
                  <a:lnTo>
                    <a:pt x="6000" y="2164639"/>
                  </a:lnTo>
                  <a:lnTo>
                    <a:pt x="3810" y="2219039"/>
                  </a:lnTo>
                  <a:lnTo>
                    <a:pt x="1619" y="2255293"/>
                  </a:lnTo>
                  <a:lnTo>
                    <a:pt x="0" y="2282190"/>
                  </a:lnTo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767834" y="8237220"/>
              <a:ext cx="235585" cy="184150"/>
            </a:xfrm>
            <a:custGeom>
              <a:avLst/>
              <a:gdLst/>
              <a:ahLst/>
              <a:cxnLst/>
              <a:rect l="l" t="t" r="r" b="b"/>
              <a:pathLst>
                <a:path w="235585" h="184150">
                  <a:moveTo>
                    <a:pt x="0" y="183642"/>
                  </a:moveTo>
                  <a:lnTo>
                    <a:pt x="235458" y="0"/>
                  </a:lnTo>
                </a:path>
              </a:pathLst>
            </a:custGeom>
            <a:ln w="744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781550" y="8365998"/>
              <a:ext cx="273050" cy="182880"/>
            </a:xfrm>
            <a:custGeom>
              <a:avLst/>
              <a:gdLst/>
              <a:ahLst/>
              <a:cxnLst/>
              <a:rect l="l" t="t" r="r" b="b"/>
              <a:pathLst>
                <a:path w="273050" h="182879">
                  <a:moveTo>
                    <a:pt x="0" y="182880"/>
                  </a:moveTo>
                  <a:lnTo>
                    <a:pt x="272796" y="0"/>
                  </a:lnTo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062728" y="6383274"/>
              <a:ext cx="563245" cy="1975485"/>
            </a:xfrm>
            <a:custGeom>
              <a:avLst/>
              <a:gdLst/>
              <a:ahLst/>
              <a:cxnLst/>
              <a:rect l="l" t="t" r="r" b="b"/>
              <a:pathLst>
                <a:path w="563245" h="1975484">
                  <a:moveTo>
                    <a:pt x="140208" y="1820418"/>
                  </a:moveTo>
                  <a:lnTo>
                    <a:pt x="141865" y="1773744"/>
                  </a:lnTo>
                  <a:lnTo>
                    <a:pt x="143669" y="1727045"/>
                  </a:lnTo>
                  <a:lnTo>
                    <a:pt x="145766" y="1680198"/>
                  </a:lnTo>
                  <a:lnTo>
                    <a:pt x="148303" y="1633085"/>
                  </a:lnTo>
                  <a:lnTo>
                    <a:pt x="151426" y="1585586"/>
                  </a:lnTo>
                  <a:lnTo>
                    <a:pt x="155283" y="1537580"/>
                  </a:lnTo>
                  <a:lnTo>
                    <a:pt x="160020" y="1488948"/>
                  </a:lnTo>
                  <a:lnTo>
                    <a:pt x="165936" y="1439888"/>
                  </a:lnTo>
                  <a:lnTo>
                    <a:pt x="172545" y="1390576"/>
                  </a:lnTo>
                  <a:lnTo>
                    <a:pt x="179794" y="1340851"/>
                  </a:lnTo>
                  <a:lnTo>
                    <a:pt x="187629" y="1290552"/>
                  </a:lnTo>
                  <a:lnTo>
                    <a:pt x="195998" y="1239520"/>
                  </a:lnTo>
                  <a:lnTo>
                    <a:pt x="204846" y="1187595"/>
                  </a:lnTo>
                  <a:lnTo>
                    <a:pt x="214122" y="1134618"/>
                  </a:lnTo>
                  <a:lnTo>
                    <a:pt x="223023" y="1087746"/>
                  </a:lnTo>
                  <a:lnTo>
                    <a:pt x="233326" y="1040677"/>
                  </a:lnTo>
                  <a:lnTo>
                    <a:pt x="244433" y="993144"/>
                  </a:lnTo>
                  <a:lnTo>
                    <a:pt x="255746" y="944880"/>
                  </a:lnTo>
                  <a:lnTo>
                    <a:pt x="266665" y="895614"/>
                  </a:lnTo>
                  <a:lnTo>
                    <a:pt x="276594" y="845081"/>
                  </a:lnTo>
                  <a:lnTo>
                    <a:pt x="284932" y="793012"/>
                  </a:lnTo>
                  <a:lnTo>
                    <a:pt x="291084" y="739140"/>
                  </a:lnTo>
                  <a:lnTo>
                    <a:pt x="294067" y="693415"/>
                  </a:lnTo>
                  <a:lnTo>
                    <a:pt x="295838" y="644645"/>
                  </a:lnTo>
                  <a:lnTo>
                    <a:pt x="296604" y="593764"/>
                  </a:lnTo>
                  <a:lnTo>
                    <a:pt x="296570" y="541702"/>
                  </a:lnTo>
                  <a:lnTo>
                    <a:pt x="295941" y="489394"/>
                  </a:lnTo>
                  <a:lnTo>
                    <a:pt x="294924" y="437772"/>
                  </a:lnTo>
                  <a:lnTo>
                    <a:pt x="293724" y="387768"/>
                  </a:lnTo>
                  <a:lnTo>
                    <a:pt x="292547" y="340315"/>
                  </a:lnTo>
                  <a:lnTo>
                    <a:pt x="291598" y="296346"/>
                  </a:lnTo>
                  <a:lnTo>
                    <a:pt x="291084" y="256794"/>
                  </a:lnTo>
                  <a:lnTo>
                    <a:pt x="290005" y="189122"/>
                  </a:lnTo>
                  <a:lnTo>
                    <a:pt x="288669" y="132386"/>
                  </a:lnTo>
                  <a:lnTo>
                    <a:pt x="287188" y="83807"/>
                  </a:lnTo>
                  <a:lnTo>
                    <a:pt x="285670" y="40605"/>
                  </a:lnTo>
                  <a:lnTo>
                    <a:pt x="284226" y="0"/>
                  </a:lnTo>
                </a:path>
                <a:path w="563245" h="1975484">
                  <a:moveTo>
                    <a:pt x="0" y="1975104"/>
                  </a:moveTo>
                  <a:lnTo>
                    <a:pt x="140208" y="1861566"/>
                  </a:lnTo>
                </a:path>
                <a:path w="563245" h="1975484">
                  <a:moveTo>
                    <a:pt x="406146" y="1853946"/>
                  </a:moveTo>
                  <a:lnTo>
                    <a:pt x="407845" y="1807552"/>
                  </a:lnTo>
                  <a:lnTo>
                    <a:pt x="409758" y="1761039"/>
                  </a:lnTo>
                  <a:lnTo>
                    <a:pt x="412004" y="1714286"/>
                  </a:lnTo>
                  <a:lnTo>
                    <a:pt x="414703" y="1667173"/>
                  </a:lnTo>
                  <a:lnTo>
                    <a:pt x="417975" y="1619581"/>
                  </a:lnTo>
                  <a:lnTo>
                    <a:pt x="421941" y="1571388"/>
                  </a:lnTo>
                  <a:lnTo>
                    <a:pt x="426720" y="1522476"/>
                  </a:lnTo>
                  <a:lnTo>
                    <a:pt x="432353" y="1473419"/>
                  </a:lnTo>
                  <a:lnTo>
                    <a:pt x="438760" y="1424122"/>
                  </a:lnTo>
                  <a:lnTo>
                    <a:pt x="445874" y="1374439"/>
                  </a:lnTo>
                  <a:lnTo>
                    <a:pt x="453627" y="1324222"/>
                  </a:lnTo>
                  <a:lnTo>
                    <a:pt x="461954" y="1273326"/>
                  </a:lnTo>
                  <a:lnTo>
                    <a:pt x="470787" y="1221603"/>
                  </a:lnTo>
                  <a:lnTo>
                    <a:pt x="480060" y="1168908"/>
                  </a:lnTo>
                  <a:lnTo>
                    <a:pt x="489180" y="1122004"/>
                  </a:lnTo>
                  <a:lnTo>
                    <a:pt x="499586" y="1074860"/>
                  </a:lnTo>
                  <a:lnTo>
                    <a:pt x="510706" y="1027234"/>
                  </a:lnTo>
                  <a:lnTo>
                    <a:pt x="521970" y="978884"/>
                  </a:lnTo>
                  <a:lnTo>
                    <a:pt x="532804" y="929570"/>
                  </a:lnTo>
                  <a:lnTo>
                    <a:pt x="542639" y="879050"/>
                  </a:lnTo>
                  <a:lnTo>
                    <a:pt x="550902" y="827084"/>
                  </a:lnTo>
                  <a:lnTo>
                    <a:pt x="557022" y="773430"/>
                  </a:lnTo>
                  <a:lnTo>
                    <a:pt x="560190" y="727684"/>
                  </a:lnTo>
                  <a:lnTo>
                    <a:pt x="562069" y="678856"/>
                  </a:lnTo>
                  <a:lnTo>
                    <a:pt x="562878" y="627889"/>
                  </a:lnTo>
                  <a:lnTo>
                    <a:pt x="562837" y="575724"/>
                  </a:lnTo>
                  <a:lnTo>
                    <a:pt x="562165" y="523303"/>
                  </a:lnTo>
                  <a:lnTo>
                    <a:pt x="561081" y="471568"/>
                  </a:lnTo>
                  <a:lnTo>
                    <a:pt x="559806" y="421460"/>
                  </a:lnTo>
                  <a:lnTo>
                    <a:pt x="558558" y="373922"/>
                  </a:lnTo>
                  <a:lnTo>
                    <a:pt x="557556" y="329895"/>
                  </a:lnTo>
                  <a:lnTo>
                    <a:pt x="557022" y="290322"/>
                  </a:lnTo>
                  <a:lnTo>
                    <a:pt x="556308" y="222650"/>
                  </a:lnTo>
                  <a:lnTo>
                    <a:pt x="555156" y="165914"/>
                  </a:lnTo>
                  <a:lnTo>
                    <a:pt x="553675" y="117335"/>
                  </a:lnTo>
                  <a:lnTo>
                    <a:pt x="551974" y="74133"/>
                  </a:lnTo>
                  <a:lnTo>
                    <a:pt x="550164" y="33528"/>
                  </a:lnTo>
                </a:path>
              </a:pathLst>
            </a:custGeom>
            <a:ln w="744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841492" y="6216396"/>
              <a:ext cx="84455" cy="1188085"/>
            </a:xfrm>
            <a:custGeom>
              <a:avLst/>
              <a:gdLst/>
              <a:ahLst/>
              <a:cxnLst/>
              <a:rect l="l" t="t" r="r" b="b"/>
              <a:pathLst>
                <a:path w="84454" h="1188084">
                  <a:moveTo>
                    <a:pt x="79248" y="0"/>
                  </a:moveTo>
                  <a:lnTo>
                    <a:pt x="80887" y="43269"/>
                  </a:lnTo>
                  <a:lnTo>
                    <a:pt x="82380" y="87325"/>
                  </a:lnTo>
                  <a:lnTo>
                    <a:pt x="83486" y="132861"/>
                  </a:lnTo>
                  <a:lnTo>
                    <a:pt x="83966" y="180569"/>
                  </a:lnTo>
                  <a:lnTo>
                    <a:pt x="83580" y="231143"/>
                  </a:lnTo>
                  <a:lnTo>
                    <a:pt x="82087" y="285276"/>
                  </a:lnTo>
                  <a:lnTo>
                    <a:pt x="79248" y="343662"/>
                  </a:lnTo>
                  <a:lnTo>
                    <a:pt x="76174" y="388484"/>
                  </a:lnTo>
                  <a:lnTo>
                    <a:pt x="72121" y="437247"/>
                  </a:lnTo>
                  <a:lnTo>
                    <a:pt x="67301" y="488955"/>
                  </a:lnTo>
                  <a:lnTo>
                    <a:pt x="61923" y="542611"/>
                  </a:lnTo>
                  <a:lnTo>
                    <a:pt x="56197" y="597217"/>
                  </a:lnTo>
                  <a:lnTo>
                    <a:pt x="50334" y="651778"/>
                  </a:lnTo>
                  <a:lnTo>
                    <a:pt x="44544" y="705296"/>
                  </a:lnTo>
                  <a:lnTo>
                    <a:pt x="39038" y="756775"/>
                  </a:lnTo>
                  <a:lnTo>
                    <a:pt x="34026" y="805219"/>
                  </a:lnTo>
                  <a:lnTo>
                    <a:pt x="29718" y="849630"/>
                  </a:lnTo>
                  <a:lnTo>
                    <a:pt x="24432" y="909839"/>
                  </a:lnTo>
                  <a:lnTo>
                    <a:pt x="19627" y="968621"/>
                  </a:lnTo>
                  <a:lnTo>
                    <a:pt x="15222" y="1024459"/>
                  </a:lnTo>
                  <a:lnTo>
                    <a:pt x="11136" y="1075830"/>
                  </a:lnTo>
                  <a:lnTo>
                    <a:pt x="7291" y="1121217"/>
                  </a:lnTo>
                  <a:lnTo>
                    <a:pt x="3605" y="1159099"/>
                  </a:lnTo>
                  <a:lnTo>
                    <a:pt x="0" y="1187958"/>
                  </a:lnTo>
                </a:path>
              </a:pathLst>
            </a:custGeom>
            <a:ln w="148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67554" y="7404354"/>
              <a:ext cx="74295" cy="801370"/>
            </a:xfrm>
            <a:custGeom>
              <a:avLst/>
              <a:gdLst/>
              <a:ahLst/>
              <a:cxnLst/>
              <a:rect l="l" t="t" r="r" b="b"/>
              <a:pathLst>
                <a:path w="74295" h="801370">
                  <a:moveTo>
                    <a:pt x="73937" y="0"/>
                  </a:moveTo>
                  <a:lnTo>
                    <a:pt x="65633" y="46912"/>
                  </a:lnTo>
                  <a:lnTo>
                    <a:pt x="57540" y="94121"/>
                  </a:lnTo>
                  <a:lnTo>
                    <a:pt x="49744" y="141922"/>
                  </a:lnTo>
                  <a:lnTo>
                    <a:pt x="42328" y="190612"/>
                  </a:lnTo>
                  <a:lnTo>
                    <a:pt x="35379" y="240488"/>
                  </a:lnTo>
                  <a:lnTo>
                    <a:pt x="28979" y="291846"/>
                  </a:lnTo>
                  <a:lnTo>
                    <a:pt x="24061" y="338399"/>
                  </a:lnTo>
                  <a:lnTo>
                    <a:pt x="19209" y="388084"/>
                  </a:lnTo>
                  <a:lnTo>
                    <a:pt x="14584" y="439183"/>
                  </a:lnTo>
                  <a:lnTo>
                    <a:pt x="10345" y="489974"/>
                  </a:lnTo>
                  <a:lnTo>
                    <a:pt x="6652" y="538740"/>
                  </a:lnTo>
                  <a:lnTo>
                    <a:pt x="3667" y="583760"/>
                  </a:lnTo>
                  <a:lnTo>
                    <a:pt x="1547" y="623316"/>
                  </a:lnTo>
                  <a:lnTo>
                    <a:pt x="0" y="680096"/>
                  </a:lnTo>
                  <a:lnTo>
                    <a:pt x="595" y="726090"/>
                  </a:lnTo>
                  <a:lnTo>
                    <a:pt x="2619" y="765083"/>
                  </a:lnTo>
                  <a:lnTo>
                    <a:pt x="5357" y="800862"/>
                  </a:lnTo>
                </a:path>
              </a:pathLst>
            </a:custGeom>
            <a:ln w="744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580382" y="7226808"/>
              <a:ext cx="1480820" cy="376555"/>
            </a:xfrm>
            <a:custGeom>
              <a:avLst/>
              <a:gdLst/>
              <a:ahLst/>
              <a:cxnLst/>
              <a:rect l="l" t="t" r="r" b="b"/>
              <a:pathLst>
                <a:path w="1480820" h="376554">
                  <a:moveTo>
                    <a:pt x="0" y="376428"/>
                  </a:moveTo>
                  <a:lnTo>
                    <a:pt x="1120140" y="291084"/>
                  </a:lnTo>
                </a:path>
                <a:path w="1480820" h="376554">
                  <a:moveTo>
                    <a:pt x="473964" y="78486"/>
                  </a:moveTo>
                  <a:lnTo>
                    <a:pt x="1480566" y="0"/>
                  </a:lnTo>
                </a:path>
              </a:pathLst>
            </a:custGeom>
            <a:ln w="744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962906" y="7668005"/>
              <a:ext cx="384175" cy="40005"/>
            </a:xfrm>
            <a:custGeom>
              <a:avLst/>
              <a:gdLst/>
              <a:ahLst/>
              <a:cxnLst/>
              <a:rect l="l" t="t" r="r" b="b"/>
              <a:pathLst>
                <a:path w="384175" h="40004">
                  <a:moveTo>
                    <a:pt x="358007" y="12954"/>
                  </a:moveTo>
                  <a:lnTo>
                    <a:pt x="324612" y="12954"/>
                  </a:lnTo>
                  <a:lnTo>
                    <a:pt x="324612" y="25146"/>
                  </a:lnTo>
                  <a:lnTo>
                    <a:pt x="312617" y="25400"/>
                  </a:lnTo>
                  <a:lnTo>
                    <a:pt x="285750" y="39624"/>
                  </a:lnTo>
                  <a:lnTo>
                    <a:pt x="384048" y="17526"/>
                  </a:lnTo>
                  <a:lnTo>
                    <a:pt x="358007" y="12954"/>
                  </a:lnTo>
                  <a:close/>
                </a:path>
                <a:path w="384175" h="40004">
                  <a:moveTo>
                    <a:pt x="312183" y="13187"/>
                  </a:moveTo>
                  <a:lnTo>
                    <a:pt x="0" y="19050"/>
                  </a:lnTo>
                  <a:lnTo>
                    <a:pt x="762" y="32004"/>
                  </a:lnTo>
                  <a:lnTo>
                    <a:pt x="312617" y="25400"/>
                  </a:lnTo>
                  <a:lnTo>
                    <a:pt x="324612" y="19050"/>
                  </a:lnTo>
                  <a:lnTo>
                    <a:pt x="312183" y="13187"/>
                  </a:lnTo>
                  <a:close/>
                </a:path>
                <a:path w="384175" h="40004">
                  <a:moveTo>
                    <a:pt x="324612" y="19050"/>
                  </a:moveTo>
                  <a:lnTo>
                    <a:pt x="312617" y="25400"/>
                  </a:lnTo>
                  <a:lnTo>
                    <a:pt x="324612" y="25146"/>
                  </a:lnTo>
                  <a:lnTo>
                    <a:pt x="324612" y="19050"/>
                  </a:lnTo>
                  <a:close/>
                </a:path>
                <a:path w="384175" h="40004">
                  <a:moveTo>
                    <a:pt x="324612" y="12954"/>
                  </a:moveTo>
                  <a:lnTo>
                    <a:pt x="312183" y="13187"/>
                  </a:lnTo>
                  <a:lnTo>
                    <a:pt x="324612" y="19050"/>
                  </a:lnTo>
                  <a:lnTo>
                    <a:pt x="324612" y="12954"/>
                  </a:lnTo>
                  <a:close/>
                </a:path>
                <a:path w="384175" h="40004">
                  <a:moveTo>
                    <a:pt x="284226" y="0"/>
                  </a:moveTo>
                  <a:lnTo>
                    <a:pt x="312183" y="13187"/>
                  </a:lnTo>
                  <a:lnTo>
                    <a:pt x="324612" y="12954"/>
                  </a:lnTo>
                  <a:lnTo>
                    <a:pt x="358007" y="12954"/>
                  </a:lnTo>
                  <a:lnTo>
                    <a:pt x="2842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43144" y="8557260"/>
              <a:ext cx="289560" cy="231775"/>
            </a:xfrm>
            <a:custGeom>
              <a:avLst/>
              <a:gdLst/>
              <a:ahLst/>
              <a:cxnLst/>
              <a:rect l="l" t="t" r="r" b="b"/>
              <a:pathLst>
                <a:path w="289560" h="231775">
                  <a:moveTo>
                    <a:pt x="0" y="0"/>
                  </a:moveTo>
                  <a:lnTo>
                    <a:pt x="0" y="231648"/>
                  </a:lnTo>
                </a:path>
                <a:path w="289560" h="231775">
                  <a:moveTo>
                    <a:pt x="289560" y="0"/>
                  </a:moveTo>
                  <a:lnTo>
                    <a:pt x="289560" y="231648"/>
                  </a:lnTo>
                </a:path>
              </a:pathLst>
            </a:custGeom>
            <a:ln w="74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343144" y="8718042"/>
              <a:ext cx="289560" cy="40005"/>
            </a:xfrm>
            <a:custGeom>
              <a:avLst/>
              <a:gdLst/>
              <a:ahLst/>
              <a:cxnLst/>
              <a:rect l="l" t="t" r="r" b="b"/>
              <a:pathLst>
                <a:path w="289560" h="40004">
                  <a:moveTo>
                    <a:pt x="99060" y="0"/>
                  </a:moveTo>
                  <a:lnTo>
                    <a:pt x="0" y="19812"/>
                  </a:lnTo>
                  <a:lnTo>
                    <a:pt x="99060" y="39624"/>
                  </a:lnTo>
                  <a:lnTo>
                    <a:pt x="68580" y="24384"/>
                  </a:lnTo>
                  <a:lnTo>
                    <a:pt x="56388" y="24384"/>
                  </a:lnTo>
                  <a:lnTo>
                    <a:pt x="54102" y="22098"/>
                  </a:lnTo>
                  <a:lnTo>
                    <a:pt x="54102" y="16764"/>
                  </a:lnTo>
                  <a:lnTo>
                    <a:pt x="56388" y="14478"/>
                  </a:lnTo>
                  <a:lnTo>
                    <a:pt x="70104" y="14478"/>
                  </a:lnTo>
                  <a:lnTo>
                    <a:pt x="99060" y="0"/>
                  </a:lnTo>
                  <a:close/>
                </a:path>
                <a:path w="289560" h="40004">
                  <a:moveTo>
                    <a:pt x="190500" y="0"/>
                  </a:moveTo>
                  <a:lnTo>
                    <a:pt x="230124" y="19812"/>
                  </a:lnTo>
                  <a:lnTo>
                    <a:pt x="190500" y="39624"/>
                  </a:lnTo>
                  <a:lnTo>
                    <a:pt x="266700" y="24384"/>
                  </a:lnTo>
                  <a:lnTo>
                    <a:pt x="232410" y="24384"/>
                  </a:lnTo>
                  <a:lnTo>
                    <a:pt x="234696" y="22098"/>
                  </a:lnTo>
                  <a:lnTo>
                    <a:pt x="234696" y="16764"/>
                  </a:lnTo>
                  <a:lnTo>
                    <a:pt x="232410" y="14478"/>
                  </a:lnTo>
                  <a:lnTo>
                    <a:pt x="262890" y="14478"/>
                  </a:lnTo>
                  <a:lnTo>
                    <a:pt x="190500" y="0"/>
                  </a:lnTo>
                  <a:close/>
                </a:path>
                <a:path w="289560" h="40004">
                  <a:moveTo>
                    <a:pt x="70104" y="14478"/>
                  </a:moveTo>
                  <a:lnTo>
                    <a:pt x="56388" y="14478"/>
                  </a:lnTo>
                  <a:lnTo>
                    <a:pt x="54102" y="16764"/>
                  </a:lnTo>
                  <a:lnTo>
                    <a:pt x="54102" y="22098"/>
                  </a:lnTo>
                  <a:lnTo>
                    <a:pt x="56388" y="24384"/>
                  </a:lnTo>
                  <a:lnTo>
                    <a:pt x="68580" y="24384"/>
                  </a:lnTo>
                  <a:lnTo>
                    <a:pt x="59436" y="19812"/>
                  </a:lnTo>
                  <a:lnTo>
                    <a:pt x="70104" y="14478"/>
                  </a:lnTo>
                  <a:close/>
                </a:path>
                <a:path w="289560" h="40004">
                  <a:moveTo>
                    <a:pt x="219456" y="14478"/>
                  </a:moveTo>
                  <a:lnTo>
                    <a:pt x="70104" y="14478"/>
                  </a:lnTo>
                  <a:lnTo>
                    <a:pt x="59436" y="19812"/>
                  </a:lnTo>
                  <a:lnTo>
                    <a:pt x="68580" y="24384"/>
                  </a:lnTo>
                  <a:lnTo>
                    <a:pt x="220980" y="24384"/>
                  </a:lnTo>
                  <a:lnTo>
                    <a:pt x="230124" y="19812"/>
                  </a:lnTo>
                  <a:lnTo>
                    <a:pt x="219456" y="14478"/>
                  </a:lnTo>
                  <a:close/>
                </a:path>
                <a:path w="289560" h="40004">
                  <a:moveTo>
                    <a:pt x="262890" y="14478"/>
                  </a:moveTo>
                  <a:lnTo>
                    <a:pt x="232410" y="14478"/>
                  </a:lnTo>
                  <a:lnTo>
                    <a:pt x="234696" y="16764"/>
                  </a:lnTo>
                  <a:lnTo>
                    <a:pt x="234696" y="22098"/>
                  </a:lnTo>
                  <a:lnTo>
                    <a:pt x="232410" y="24384"/>
                  </a:lnTo>
                  <a:lnTo>
                    <a:pt x="266700" y="24384"/>
                  </a:lnTo>
                  <a:lnTo>
                    <a:pt x="289560" y="19812"/>
                  </a:lnTo>
                  <a:lnTo>
                    <a:pt x="262890" y="144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4434325" y="7532791"/>
            <a:ext cx="11048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A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913626" y="7114451"/>
            <a:ext cx="11048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B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950710" y="7018442"/>
            <a:ext cx="1181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C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39994" y="7532792"/>
            <a:ext cx="1257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10" dirty="0">
                <a:latin typeface="Times New Roman"/>
                <a:cs typeface="Times New Roman"/>
              </a:rPr>
              <a:t>D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341893" y="8507383"/>
            <a:ext cx="3237865" cy="827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45085" algn="r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b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marL="236220">
              <a:lnSpc>
                <a:spcPct val="100000"/>
              </a:lnSpc>
              <a:spcBef>
                <a:spcPts val="5"/>
              </a:spcBef>
              <a:tabLst>
                <a:tab pos="248729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1.8.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Крайова дислокація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механізм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її утворення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86" y="516889"/>
            <a:ext cx="5864860" cy="6357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165" marR="438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Мартенівські печі працюють </a:t>
            </a:r>
            <a:r>
              <a:rPr sz="1200" dirty="0">
                <a:latin typeface="Times New Roman"/>
                <a:cs typeface="Times New Roman"/>
              </a:rPr>
              <a:t>періодично. </a:t>
            </a:r>
            <a:r>
              <a:rPr sz="1200" spc="-5" dirty="0">
                <a:latin typeface="Times New Roman"/>
                <a:cs typeface="Times New Roman"/>
              </a:rPr>
              <a:t>Після розливки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піч готують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вої плавки, завантажують шихтою </a:t>
            </a:r>
            <a:r>
              <a:rPr sz="1200" dirty="0">
                <a:latin typeface="Times New Roman"/>
                <a:cs typeface="Times New Roman"/>
              </a:rPr>
              <a:t>і процес повторюється. </a:t>
            </a:r>
            <a:r>
              <a:rPr sz="1200" spc="-5" dirty="0">
                <a:latin typeface="Times New Roman"/>
                <a:cs typeface="Times New Roman"/>
              </a:rPr>
              <a:t>Процес </a:t>
            </a:r>
            <a:r>
              <a:rPr sz="1200" dirty="0">
                <a:latin typeface="Times New Roman"/>
                <a:cs typeface="Times New Roman"/>
              </a:rPr>
              <a:t>переробки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 у </a:t>
            </a:r>
            <a:r>
              <a:rPr sz="1200" spc="-5" dirty="0">
                <a:latin typeface="Times New Roman"/>
                <a:cs typeface="Times New Roman"/>
              </a:rPr>
              <a:t>мартенах відбувається </a:t>
            </a:r>
            <a:r>
              <a:rPr sz="1200" dirty="0">
                <a:latin typeface="Times New Roman"/>
                <a:cs typeface="Times New Roman"/>
              </a:rPr>
              <a:t>відносно </a:t>
            </a:r>
            <a:r>
              <a:rPr sz="1200" spc="-5" dirty="0">
                <a:latin typeface="Times New Roman"/>
                <a:cs typeface="Times New Roman"/>
              </a:rPr>
              <a:t>повільно протягом </a:t>
            </a:r>
            <a:r>
              <a:rPr sz="1200" dirty="0">
                <a:latin typeface="Times New Roman"/>
                <a:cs typeface="Times New Roman"/>
              </a:rPr>
              <a:t>6…7 </a:t>
            </a:r>
            <a:r>
              <a:rPr sz="1200" spc="-5" dirty="0">
                <a:latin typeface="Times New Roman"/>
                <a:cs typeface="Times New Roman"/>
              </a:rPr>
              <a:t>годин.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мартенівських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печах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можна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легко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регулювати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хімічний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додаючи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залізний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брухт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руду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потрібній пропорції. Перед закінченням плавки </a:t>
            </a:r>
            <a:r>
              <a:rPr sz="1200" dirty="0">
                <a:latin typeface="Times New Roman"/>
                <a:cs typeface="Times New Roman"/>
              </a:rPr>
              <a:t>нагрів </a:t>
            </a:r>
            <a:r>
              <a:rPr sz="1200" spc="-5" dirty="0">
                <a:latin typeface="Times New Roman"/>
                <a:cs typeface="Times New Roman"/>
              </a:rPr>
              <a:t>печі припиняють, зли-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вають </a:t>
            </a:r>
            <a:r>
              <a:rPr sz="1200" dirty="0">
                <a:latin typeface="Times New Roman"/>
                <a:cs typeface="Times New Roman"/>
              </a:rPr>
              <a:t>шлак, а </a:t>
            </a:r>
            <a:r>
              <a:rPr sz="1200" spc="-5" dirty="0">
                <a:latin typeface="Times New Roman"/>
                <a:cs typeface="Times New Roman"/>
              </a:rPr>
              <a:t>потім додають речовини,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розкислюють </a:t>
            </a:r>
            <a:r>
              <a:rPr sz="1200" dirty="0">
                <a:latin typeface="Times New Roman"/>
                <a:cs typeface="Times New Roman"/>
              </a:rPr>
              <a:t>розплав. В мартенах можна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виплавляти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леговану сталь. Для цього наприкінці плавки додають </a:t>
            </a:r>
            <a:r>
              <a:rPr sz="1200" dirty="0">
                <a:latin typeface="Times New Roman"/>
                <a:cs typeface="Times New Roman"/>
              </a:rPr>
              <a:t>до сталі </a:t>
            </a:r>
            <a:r>
              <a:rPr sz="1200" spc="-5" dirty="0">
                <a:latin typeface="Times New Roman"/>
                <a:cs typeface="Times New Roman"/>
              </a:rPr>
              <a:t>відповідні </a:t>
            </a:r>
            <a:r>
              <a:rPr sz="1200" dirty="0">
                <a:latin typeface="Times New Roman"/>
                <a:cs typeface="Times New Roman"/>
              </a:rPr>
              <a:t> метали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444365" marR="44450" indent="-361315" algn="r">
              <a:lnSpc>
                <a:spcPts val="1370"/>
              </a:lnSpc>
              <a:spcBef>
                <a:spcPts val="92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КОНВЕРТОРНІ</a:t>
            </a:r>
            <a:r>
              <a:rPr sz="1200" b="1" i="1" spc="-6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СПОСІБ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ВИПЛАВК</a:t>
            </a:r>
            <a:r>
              <a:rPr sz="1200" b="1" i="1" dirty="0">
                <a:latin typeface="Times New Roman"/>
                <a:cs typeface="Times New Roman"/>
              </a:rPr>
              <a:t>И </a:t>
            </a:r>
            <a:r>
              <a:rPr sz="1200" b="1" i="1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5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 цим </a:t>
            </a:r>
            <a:r>
              <a:rPr sz="1200" dirty="0">
                <a:latin typeface="Times New Roman"/>
                <a:cs typeface="Times New Roman"/>
              </a:rPr>
              <a:t>способом </a:t>
            </a:r>
            <a:r>
              <a:rPr sz="1200" spc="-5" dirty="0">
                <a:latin typeface="Times New Roman"/>
                <a:cs typeface="Times New Roman"/>
              </a:rPr>
              <a:t>окиснювання надлишку вуглецю та </a:t>
            </a:r>
            <a:r>
              <a:rPr sz="1200" dirty="0">
                <a:latin typeface="Times New Roman"/>
                <a:cs typeface="Times New Roman"/>
              </a:rPr>
              <a:t>інших </a:t>
            </a:r>
            <a:r>
              <a:rPr sz="1200" spc="-5" dirty="0">
                <a:latin typeface="Times New Roman"/>
                <a:cs typeface="Times New Roman"/>
              </a:rPr>
              <a:t>домішок чавуну про-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водять </a:t>
            </a:r>
            <a:r>
              <a:rPr sz="1200" dirty="0">
                <a:latin typeface="Times New Roman"/>
                <a:cs typeface="Times New Roman"/>
              </a:rPr>
              <a:t>киснем </a:t>
            </a:r>
            <a:r>
              <a:rPr sz="1200" spc="-5" dirty="0">
                <a:latin typeface="Times New Roman"/>
                <a:cs typeface="Times New Roman"/>
              </a:rPr>
              <a:t>повітря, </a:t>
            </a:r>
            <a:r>
              <a:rPr sz="1200" dirty="0">
                <a:latin typeface="Times New Roman"/>
                <a:cs typeface="Times New Roman"/>
              </a:rPr>
              <a:t>або технічним </a:t>
            </a:r>
            <a:r>
              <a:rPr sz="1200" spc="-5" dirty="0">
                <a:latin typeface="Times New Roman"/>
                <a:cs typeface="Times New Roman"/>
              </a:rPr>
              <a:t>киснем, який продувають </a:t>
            </a:r>
            <a:r>
              <a:rPr sz="1200" dirty="0">
                <a:latin typeface="Times New Roman"/>
                <a:cs typeface="Times New Roman"/>
              </a:rPr>
              <a:t>крізь розплавлений ча-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вун </a:t>
            </a:r>
            <a:r>
              <a:rPr sz="1200" spc="-5" dirty="0">
                <a:latin typeface="Times New Roman"/>
                <a:cs typeface="Times New Roman"/>
              </a:rPr>
              <a:t>під тиском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спеціальних печах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конверторах. Конвертор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грушоподібна ста-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лева </a:t>
            </a:r>
            <a:r>
              <a:rPr sz="1200" dirty="0">
                <a:latin typeface="Times New Roman"/>
                <a:cs typeface="Times New Roman"/>
              </a:rPr>
              <a:t>піч, </a:t>
            </a:r>
            <a:r>
              <a:rPr sz="1200" spc="-5" dirty="0">
                <a:latin typeface="Times New Roman"/>
                <a:cs typeface="Times New Roman"/>
              </a:rPr>
              <a:t>обфутерована </a:t>
            </a:r>
            <a:r>
              <a:rPr sz="1200" dirty="0">
                <a:latin typeface="Times New Roman"/>
                <a:cs typeface="Times New Roman"/>
              </a:rPr>
              <a:t>всередині </a:t>
            </a:r>
            <a:r>
              <a:rPr sz="1200" spc="-5" dirty="0">
                <a:latin typeface="Times New Roman"/>
                <a:cs typeface="Times New Roman"/>
              </a:rPr>
              <a:t>вогнетривкою цеглою. </a:t>
            </a:r>
            <a:r>
              <a:rPr sz="1200" dirty="0">
                <a:latin typeface="Times New Roman"/>
                <a:cs typeface="Times New Roman"/>
              </a:rPr>
              <a:t>Він може </a:t>
            </a:r>
            <a:r>
              <a:rPr sz="1200" spc="-5" dirty="0">
                <a:latin typeface="Times New Roman"/>
                <a:cs typeface="Times New Roman"/>
              </a:rPr>
              <a:t>повертатися навколо </a:t>
            </a:r>
            <a:r>
              <a:rPr sz="1200" dirty="0">
                <a:latin typeface="Times New Roman"/>
                <a:cs typeface="Times New Roman"/>
              </a:rPr>
              <a:t> своєї осі. </a:t>
            </a:r>
            <a:r>
              <a:rPr sz="1200" spc="-5" dirty="0">
                <a:latin typeface="Times New Roman"/>
                <a:cs typeface="Times New Roman"/>
              </a:rPr>
              <a:t>Місткість конвертора </a:t>
            </a:r>
            <a:r>
              <a:rPr sz="1200" dirty="0">
                <a:latin typeface="Times New Roman"/>
                <a:cs typeface="Times New Roman"/>
              </a:rPr>
              <a:t>– 50…60 т сталі. </a:t>
            </a:r>
            <a:r>
              <a:rPr sz="1200" spc="-5" dirty="0">
                <a:latin typeface="Times New Roman"/>
                <a:cs typeface="Times New Roman"/>
              </a:rPr>
              <a:t>Матеріалом його футерування служить </a:t>
            </a:r>
            <a:r>
              <a:rPr sz="1200" dirty="0">
                <a:latin typeface="Times New Roman"/>
                <a:cs typeface="Times New Roman"/>
              </a:rPr>
              <a:t> або динас, що має </a:t>
            </a:r>
            <a:r>
              <a:rPr sz="1200" spc="-5" dirty="0">
                <a:latin typeface="Times New Roman"/>
                <a:cs typeface="Times New Roman"/>
              </a:rPr>
              <a:t>хімічно-кислотні властивості </a:t>
            </a:r>
            <a:r>
              <a:rPr sz="1200" dirty="0">
                <a:latin typeface="Times New Roman"/>
                <a:cs typeface="Times New Roman"/>
              </a:rPr>
              <a:t>(до </a:t>
            </a:r>
            <a:r>
              <a:rPr sz="1200" spc="-5" dirty="0">
                <a:latin typeface="Times New Roman"/>
                <a:cs typeface="Times New Roman"/>
              </a:rPr>
              <a:t>складу головним </a:t>
            </a:r>
            <a:r>
              <a:rPr sz="1200" dirty="0">
                <a:latin typeface="Times New Roman"/>
                <a:cs typeface="Times New Roman"/>
              </a:rPr>
              <a:t>чином </a:t>
            </a:r>
            <a:r>
              <a:rPr sz="1200" spc="-5" dirty="0">
                <a:latin typeface="Times New Roman"/>
                <a:cs typeface="Times New Roman"/>
              </a:rPr>
              <a:t>входить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SiO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,), </a:t>
            </a:r>
            <a:r>
              <a:rPr sz="1200" dirty="0">
                <a:latin typeface="Times New Roman"/>
                <a:cs typeface="Times New Roman"/>
              </a:rPr>
              <a:t>або доломітна маса, </a:t>
            </a:r>
            <a:r>
              <a:rPr sz="1200" spc="-5" dirty="0">
                <a:latin typeface="Times New Roman"/>
                <a:cs typeface="Times New Roman"/>
              </a:rPr>
              <a:t>яка має хімічно-основні властивості </a:t>
            </a:r>
            <a:r>
              <a:rPr sz="1200" dirty="0">
                <a:latin typeface="Times New Roman"/>
                <a:cs typeface="Times New Roman"/>
              </a:rPr>
              <a:t>(суміш </a:t>
            </a:r>
            <a:r>
              <a:rPr sz="1200" spc="-5" dirty="0">
                <a:latin typeface="Times New Roman"/>
                <a:cs typeface="Times New Roman"/>
              </a:rPr>
              <a:t>CaO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MgO, які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отримають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доломіту MgCO</a:t>
            </a:r>
            <a:r>
              <a:rPr sz="1200" spc="-7" baseline="-10416" dirty="0">
                <a:latin typeface="Times New Roman"/>
                <a:cs typeface="Times New Roman"/>
              </a:rPr>
              <a:t>3 </a:t>
            </a:r>
            <a:r>
              <a:rPr sz="1200" dirty="0">
                <a:latin typeface="Times New Roman"/>
                <a:cs typeface="Times New Roman"/>
              </a:rPr>
              <a:t>• </a:t>
            </a:r>
            <a:r>
              <a:rPr sz="1200" spc="-5" dirty="0">
                <a:latin typeface="Times New Roman"/>
                <a:cs typeface="Times New Roman"/>
              </a:rPr>
              <a:t>CaCO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). Залежно від </a:t>
            </a:r>
            <a:r>
              <a:rPr sz="1200" dirty="0">
                <a:latin typeface="Times New Roman"/>
                <a:cs typeface="Times New Roman"/>
              </a:rPr>
              <a:t>матеріалу </a:t>
            </a:r>
            <a:r>
              <a:rPr sz="1200" spc="-5" dirty="0">
                <a:latin typeface="Times New Roman"/>
                <a:cs typeface="Times New Roman"/>
              </a:rPr>
              <a:t>футерування печі повіт-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ряно-конверторний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спосіб</a:t>
            </a:r>
            <a:r>
              <a:rPr sz="1200" spc="-5" dirty="0">
                <a:latin typeface="Times New Roman"/>
                <a:cs typeface="Times New Roman"/>
              </a:rPr>
              <a:t> поділяють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види:</a:t>
            </a:r>
            <a:r>
              <a:rPr sz="1200" dirty="0">
                <a:latin typeface="Times New Roman"/>
                <a:cs typeface="Times New Roman"/>
              </a:rPr>
              <a:t> бессемерівський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томасівський.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i="1" spc="-20" dirty="0">
                <a:latin typeface="Times New Roman"/>
                <a:cs typeface="Times New Roman"/>
              </a:rPr>
              <a:t>Бесемерівський </a:t>
            </a:r>
            <a:r>
              <a:rPr sz="1200" i="1" spc="-25" dirty="0">
                <a:latin typeface="Times New Roman"/>
                <a:cs typeface="Times New Roman"/>
              </a:rPr>
              <a:t>процес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конверторна технологія переробки чавунів, які містять мало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фосфору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0" dirty="0">
                <a:latin typeface="Times New Roman"/>
                <a:cs typeface="Times New Roman"/>
              </a:rPr>
              <a:t>сірки </a:t>
            </a:r>
            <a:r>
              <a:rPr sz="1200" dirty="0">
                <a:latin typeface="Times New Roman"/>
                <a:cs typeface="Times New Roman"/>
              </a:rPr>
              <a:t>й </a:t>
            </a:r>
            <a:r>
              <a:rPr sz="1200" spc="-20" dirty="0">
                <a:latin typeface="Times New Roman"/>
                <a:cs typeface="Times New Roman"/>
              </a:rPr>
              <a:t>багаті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20" dirty="0">
                <a:latin typeface="Times New Roman"/>
                <a:cs typeface="Times New Roman"/>
              </a:rPr>
              <a:t>силіцій </a:t>
            </a:r>
            <a:r>
              <a:rPr sz="1200" spc="-15" dirty="0">
                <a:latin typeface="Times New Roman"/>
                <a:cs typeface="Times New Roman"/>
              </a:rPr>
              <a:t>(не </a:t>
            </a:r>
            <a:r>
              <a:rPr sz="1200" spc="-20" dirty="0">
                <a:latin typeface="Times New Roman"/>
                <a:cs typeface="Times New Roman"/>
              </a:rPr>
              <a:t>менше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15" dirty="0">
                <a:latin typeface="Times New Roman"/>
                <a:cs typeface="Times New Roman"/>
              </a:rPr>
              <a:t>%), на </a:t>
            </a:r>
            <a:r>
              <a:rPr sz="1200" spc="-25" dirty="0">
                <a:latin typeface="Times New Roman"/>
                <a:cs typeface="Times New Roman"/>
              </a:rPr>
              <a:t>сталь. </a:t>
            </a:r>
            <a:r>
              <a:rPr sz="1200" spc="-20" dirty="0">
                <a:latin typeface="Times New Roman"/>
                <a:cs typeface="Times New Roman"/>
              </a:rPr>
              <a:t>Такі чавуни можуть </a:t>
            </a:r>
            <a:r>
              <a:rPr sz="1200" spc="-25" dirty="0">
                <a:latin typeface="Times New Roman"/>
                <a:cs typeface="Times New Roman"/>
              </a:rPr>
              <a:t>називати-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ся </a:t>
            </a:r>
            <a:r>
              <a:rPr sz="1200" spc="-20" dirty="0">
                <a:latin typeface="Times New Roman"/>
                <a:cs typeface="Times New Roman"/>
              </a:rPr>
              <a:t>бесемерівськими </a:t>
            </a:r>
            <a:r>
              <a:rPr sz="1200" spc="-25" dirty="0">
                <a:latin typeface="Times New Roman"/>
                <a:cs typeface="Times New Roman"/>
              </a:rPr>
              <a:t>чавунами. </a:t>
            </a:r>
            <a:r>
              <a:rPr sz="1200" spc="-20" dirty="0">
                <a:latin typeface="Times New Roman"/>
                <a:cs typeface="Times New Roman"/>
              </a:rPr>
              <a:t>Футеровка конвертера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кисла, </a:t>
            </a:r>
            <a:r>
              <a:rPr sz="1200" spc="-25" dirty="0">
                <a:latin typeface="Times New Roman"/>
                <a:cs typeface="Times New Roman"/>
              </a:rPr>
              <a:t>багата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20" dirty="0">
                <a:latin typeface="Times New Roman"/>
                <a:cs typeface="Times New Roman"/>
              </a:rPr>
              <a:t>SiO</a:t>
            </a:r>
            <a:r>
              <a:rPr sz="1200" spc="-30" baseline="-10416" dirty="0">
                <a:latin typeface="Times New Roman"/>
                <a:cs typeface="Times New Roman"/>
              </a:rPr>
              <a:t>2</a:t>
            </a:r>
            <a:r>
              <a:rPr sz="1200" spc="-20" dirty="0">
                <a:latin typeface="Times New Roman"/>
                <a:cs typeface="Times New Roman"/>
              </a:rPr>
              <a:t>. При проду-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ванні </a:t>
            </a:r>
            <a:r>
              <a:rPr sz="1200" spc="-25" dirty="0">
                <a:latin typeface="Times New Roman"/>
                <a:cs typeface="Times New Roman"/>
              </a:rPr>
              <a:t>повітря </a:t>
            </a:r>
            <a:r>
              <a:rPr sz="1200" spc="-20" dirty="0">
                <a:latin typeface="Times New Roman"/>
                <a:cs typeface="Times New Roman"/>
              </a:rPr>
              <a:t>спочатку окиснюється силіцій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0" dirty="0">
                <a:latin typeface="Times New Roman"/>
                <a:cs typeface="Times New Roman"/>
              </a:rPr>
              <a:t>виділенням значної </a:t>
            </a:r>
            <a:r>
              <a:rPr sz="1200" spc="-25" dirty="0">
                <a:latin typeface="Times New Roman"/>
                <a:cs typeface="Times New Roman"/>
              </a:rPr>
              <a:t>кількості </a:t>
            </a:r>
            <a:r>
              <a:rPr sz="1200" spc="-20" dirty="0">
                <a:latin typeface="Times New Roman"/>
                <a:cs typeface="Times New Roman"/>
              </a:rPr>
              <a:t>тепла. Внаслі- </a:t>
            </a:r>
            <a:r>
              <a:rPr sz="1200" spc="-15" dirty="0">
                <a:latin typeface="Times New Roman"/>
                <a:cs typeface="Times New Roman"/>
              </a:rPr>
              <a:t> док </a:t>
            </a:r>
            <a:r>
              <a:rPr sz="1200" spc="-20" dirty="0">
                <a:latin typeface="Times New Roman"/>
                <a:cs typeface="Times New Roman"/>
              </a:rPr>
              <a:t>цього початкова </a:t>
            </a:r>
            <a:r>
              <a:rPr sz="1200" spc="-25" dirty="0">
                <a:latin typeface="Times New Roman"/>
                <a:cs typeface="Times New Roman"/>
              </a:rPr>
              <a:t>температура </a:t>
            </a:r>
            <a:r>
              <a:rPr sz="1200" spc="-20" dirty="0">
                <a:latin typeface="Times New Roman"/>
                <a:cs typeface="Times New Roman"/>
              </a:rPr>
              <a:t>чавуну </a:t>
            </a:r>
            <a:r>
              <a:rPr sz="1200" spc="-25" dirty="0">
                <a:latin typeface="Times New Roman"/>
                <a:cs typeface="Times New Roman"/>
              </a:rPr>
              <a:t>приблизно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1300 </a:t>
            </a:r>
            <a:r>
              <a:rPr sz="1200" spc="-10" dirty="0">
                <a:latin typeface="Times New Roman"/>
                <a:cs typeface="Times New Roman"/>
              </a:rPr>
              <a:t>°C </a:t>
            </a:r>
            <a:r>
              <a:rPr sz="1200" spc="-20" dirty="0">
                <a:latin typeface="Times New Roman"/>
                <a:cs typeface="Times New Roman"/>
              </a:rPr>
              <a:t>швидко </a:t>
            </a:r>
            <a:r>
              <a:rPr sz="1200" spc="-25" dirty="0">
                <a:latin typeface="Times New Roman"/>
                <a:cs typeface="Times New Roman"/>
              </a:rPr>
              <a:t>піднімається до </a:t>
            </a:r>
            <a:r>
              <a:rPr sz="1200" spc="-20" dirty="0">
                <a:latin typeface="Times New Roman"/>
                <a:cs typeface="Times New Roman"/>
              </a:rPr>
              <a:t> 1500…1600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°С.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Вигоряння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Si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обумовлює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підвищення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температури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200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°C.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Ідея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поліпшення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шляхом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продування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повітрям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розтопленого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(прототип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бесемерівського </a:t>
            </a:r>
            <a:r>
              <a:rPr sz="1200" dirty="0">
                <a:latin typeface="Times New Roman"/>
                <a:cs typeface="Times New Roman"/>
              </a:rPr>
              <a:t>процесу)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вперше була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занотована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Китаї </a:t>
            </a:r>
            <a:r>
              <a:rPr sz="1200" dirty="0">
                <a:latin typeface="Times New Roman"/>
                <a:cs typeface="Times New Roman"/>
              </a:rPr>
              <a:t>ще 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1075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року.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Генрі </a:t>
            </a:r>
            <a:r>
              <a:rPr sz="1200" spc="-5" dirty="0">
                <a:latin typeface="Times New Roman"/>
                <a:cs typeface="Times New Roman"/>
              </a:rPr>
              <a:t>Бессемер запатентував конверторний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бесемерівський спосіб виробництва </a:t>
            </a:r>
            <a:r>
              <a:rPr sz="1200" dirty="0">
                <a:latin typeface="Times New Roman"/>
                <a:cs typeface="Times New Roman"/>
              </a:rPr>
              <a:t> сталі у </a:t>
            </a:r>
            <a:r>
              <a:rPr sz="1200" spc="-5" dirty="0">
                <a:latin typeface="Times New Roman"/>
                <a:cs typeface="Times New Roman"/>
              </a:rPr>
              <a:t>1855 році,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протягом наступного року отримав </a:t>
            </a:r>
            <a:r>
              <a:rPr sz="1200" dirty="0">
                <a:latin typeface="Times New Roman"/>
                <a:cs typeface="Times New Roman"/>
              </a:rPr>
              <a:t>ще кілька </a:t>
            </a:r>
            <a:r>
              <a:rPr sz="1200" spc="-5" dirty="0">
                <a:latin typeface="Times New Roman"/>
                <a:cs typeface="Times New Roman"/>
              </a:rPr>
              <a:t>патентів, які стосува- </a:t>
            </a:r>
            <a:r>
              <a:rPr sz="1200" dirty="0">
                <a:latin typeface="Times New Roman"/>
                <a:cs typeface="Times New Roman"/>
              </a:rPr>
              <a:t> лися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покращення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винаходу.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Схему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конструкції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бесемерівського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конвертору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6.7.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14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4880" y="6942581"/>
            <a:ext cx="1378458" cy="1804415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2799588" y="6942581"/>
            <a:ext cx="3571875" cy="1793875"/>
            <a:chOff x="2799588" y="6942581"/>
            <a:chExt cx="3571875" cy="1793875"/>
          </a:xfrm>
        </p:grpSpPr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99588" y="6942581"/>
              <a:ext cx="3571494" cy="179374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6055614" y="7932419"/>
              <a:ext cx="304165" cy="51435"/>
            </a:xfrm>
            <a:custGeom>
              <a:avLst/>
              <a:gdLst/>
              <a:ahLst/>
              <a:cxnLst/>
              <a:rect l="l" t="t" r="r" b="b"/>
              <a:pathLst>
                <a:path w="304164" h="51434">
                  <a:moveTo>
                    <a:pt x="127254" y="0"/>
                  </a:moveTo>
                  <a:lnTo>
                    <a:pt x="0" y="25146"/>
                  </a:lnTo>
                  <a:lnTo>
                    <a:pt x="127254" y="51054"/>
                  </a:lnTo>
                  <a:lnTo>
                    <a:pt x="92717" y="33528"/>
                  </a:lnTo>
                  <a:lnTo>
                    <a:pt x="76197" y="33528"/>
                  </a:lnTo>
                  <a:lnTo>
                    <a:pt x="76197" y="17528"/>
                  </a:lnTo>
                  <a:lnTo>
                    <a:pt x="91664" y="17528"/>
                  </a:lnTo>
                  <a:lnTo>
                    <a:pt x="127254" y="0"/>
                  </a:lnTo>
                  <a:close/>
                </a:path>
                <a:path w="304164" h="51434">
                  <a:moveTo>
                    <a:pt x="91664" y="17528"/>
                  </a:moveTo>
                  <a:lnTo>
                    <a:pt x="76197" y="17528"/>
                  </a:lnTo>
                  <a:lnTo>
                    <a:pt x="76197" y="33528"/>
                  </a:lnTo>
                  <a:lnTo>
                    <a:pt x="92717" y="33528"/>
                  </a:lnTo>
                  <a:lnTo>
                    <a:pt x="76200" y="25146"/>
                  </a:lnTo>
                  <a:lnTo>
                    <a:pt x="91664" y="17528"/>
                  </a:lnTo>
                  <a:close/>
                </a:path>
                <a:path w="304164" h="51434">
                  <a:moveTo>
                    <a:pt x="304038" y="17528"/>
                  </a:moveTo>
                  <a:lnTo>
                    <a:pt x="91664" y="17528"/>
                  </a:lnTo>
                  <a:lnTo>
                    <a:pt x="76200" y="25146"/>
                  </a:lnTo>
                  <a:lnTo>
                    <a:pt x="92717" y="33528"/>
                  </a:lnTo>
                  <a:lnTo>
                    <a:pt x="304038" y="33528"/>
                  </a:lnTo>
                  <a:lnTo>
                    <a:pt x="304038" y="17528"/>
                  </a:lnTo>
                  <a:close/>
                </a:path>
              </a:pathLst>
            </a:custGeom>
            <a:solidFill>
              <a:srgbClr val="3836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4499864" y="8036225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77591" y="7793914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24664" y="6939708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870716" y="7126399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999498" y="7397674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266957" y="7806871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263906" y="8376084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095844" y="6964483"/>
            <a:ext cx="168248" cy="200037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3905503" y="7376334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564635" y="7477505"/>
            <a:ext cx="336550" cy="128270"/>
          </a:xfrm>
          <a:custGeom>
            <a:avLst/>
            <a:gdLst/>
            <a:ahLst/>
            <a:cxnLst/>
            <a:rect l="l" t="t" r="r" b="b"/>
            <a:pathLst>
              <a:path w="336550" h="128270">
                <a:moveTo>
                  <a:pt x="336042" y="0"/>
                </a:moveTo>
                <a:lnTo>
                  <a:pt x="0" y="128016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3206750" y="7080677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014472" y="7122414"/>
            <a:ext cx="712470" cy="289560"/>
          </a:xfrm>
          <a:custGeom>
            <a:avLst/>
            <a:gdLst/>
            <a:ahLst/>
            <a:cxnLst/>
            <a:rect l="l" t="t" r="r" b="b"/>
            <a:pathLst>
              <a:path w="712470" h="289559">
                <a:moveTo>
                  <a:pt x="190500" y="67056"/>
                </a:moveTo>
                <a:lnTo>
                  <a:pt x="0" y="289560"/>
                </a:lnTo>
              </a:path>
              <a:path w="712470" h="289559">
                <a:moveTo>
                  <a:pt x="712470" y="0"/>
                </a:moveTo>
                <a:lnTo>
                  <a:pt x="529590" y="140970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723385" y="7028099"/>
            <a:ext cx="14478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10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200400" y="8152638"/>
            <a:ext cx="261620" cy="313690"/>
          </a:xfrm>
          <a:custGeom>
            <a:avLst/>
            <a:gdLst/>
            <a:ahLst/>
            <a:cxnLst/>
            <a:rect l="l" t="t" r="r" b="b"/>
            <a:pathLst>
              <a:path w="261620" h="313690">
                <a:moveTo>
                  <a:pt x="261366" y="0"/>
                </a:moveTo>
                <a:lnTo>
                  <a:pt x="0" y="313182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102355" y="8437799"/>
            <a:ext cx="14287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5" dirty="0">
                <a:latin typeface="Times New Roman"/>
                <a:cs typeface="Times New Roman"/>
              </a:rPr>
              <a:t>11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58138" y="8799830"/>
            <a:ext cx="55308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5400" marR="5080" indent="-1333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Се</a:t>
            </a:r>
            <a:r>
              <a:rPr sz="1000" i="1" dirty="0">
                <a:latin typeface="Times New Roman"/>
                <a:cs typeface="Times New Roman"/>
              </a:rPr>
              <a:t>р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Ген</a:t>
            </a:r>
            <a:r>
              <a:rPr sz="1000" i="1" dirty="0">
                <a:latin typeface="Times New Roman"/>
                <a:cs typeface="Times New Roman"/>
              </a:rPr>
              <a:t>рі  </a:t>
            </a:r>
            <a:r>
              <a:rPr sz="1000" i="1" spc="-5" dirty="0">
                <a:latin typeface="Times New Roman"/>
                <a:cs typeface="Times New Roman"/>
              </a:rPr>
              <a:t>Бессемер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764030" y="8799830"/>
            <a:ext cx="3638550" cy="616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6.7. </a:t>
            </a:r>
            <a:r>
              <a:rPr sz="1000" spc="-5" dirty="0">
                <a:latin typeface="Times New Roman"/>
                <a:cs typeface="Times New Roman"/>
              </a:rPr>
              <a:t>Бесемерівський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конвертер: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розплав;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шлак;</a:t>
            </a:r>
            <a:endParaRPr sz="1000">
              <a:latin typeface="Times New Roman"/>
              <a:cs typeface="Times New Roman"/>
            </a:endParaRPr>
          </a:p>
          <a:p>
            <a:pPr marL="12700" marR="5080" algn="ctr">
              <a:lnSpc>
                <a:spcPts val="1150"/>
              </a:lnSpc>
              <a:spcBef>
                <a:spcPts val="55"/>
              </a:spcBef>
            </a:pP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спалювання СО;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сталевий кожух;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футеровка;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подача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повітря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фурм через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пустотілу цапфу;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фурми;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шолом;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20"/>
              </a:lnSpc>
            </a:pP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механізм</a:t>
            </a:r>
            <a:r>
              <a:rPr sz="1000" spc="-5" dirty="0">
                <a:latin typeface="Times New Roman"/>
                <a:cs typeface="Times New Roman"/>
              </a:rPr>
              <a:t> повороту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реторти;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10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горловина; </a:t>
            </a:r>
            <a:r>
              <a:rPr sz="1000" i="1" spc="-5" dirty="0">
                <a:latin typeface="Times New Roman"/>
                <a:cs typeface="Times New Roman"/>
              </a:rPr>
              <a:t>11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реторта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15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42410" y="875786"/>
            <a:ext cx="4508500" cy="21355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 indent="36004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Бесемерівська </a:t>
            </a:r>
            <a:r>
              <a:rPr sz="1200" dirty="0">
                <a:latin typeface="Times New Roman"/>
                <a:cs typeface="Times New Roman"/>
              </a:rPr>
              <a:t>сталь містить завжді менше 0,2 %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використовується як технічне </a:t>
            </a:r>
            <a:r>
              <a:rPr sz="1200" spc="-5" dirty="0">
                <a:latin typeface="Times New Roman"/>
                <a:cs typeface="Times New Roman"/>
              </a:rPr>
              <a:t>залізо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виробництва дроту, болтів,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дахового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38100" marR="31115" indent="36004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Томасівський </a:t>
            </a:r>
            <a:r>
              <a:rPr sz="1200" i="1" dirty="0">
                <a:latin typeface="Times New Roman"/>
                <a:cs typeface="Times New Roman"/>
              </a:rPr>
              <a:t>процес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конверторна </a:t>
            </a:r>
            <a:r>
              <a:rPr sz="1200" dirty="0">
                <a:latin typeface="Times New Roman"/>
                <a:cs typeface="Times New Roman"/>
              </a:rPr>
              <a:t>технологія </a:t>
            </a:r>
            <a:r>
              <a:rPr sz="1200" spc="-5" dirty="0">
                <a:latin typeface="Times New Roman"/>
                <a:cs typeface="Times New Roman"/>
              </a:rPr>
              <a:t>переробки </a:t>
            </a:r>
            <a:r>
              <a:rPr sz="1200" dirty="0">
                <a:latin typeface="Times New Roman"/>
                <a:cs typeface="Times New Roman"/>
              </a:rPr>
              <a:t>ча-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вунів. </a:t>
            </a:r>
            <a:r>
              <a:rPr sz="1200" dirty="0">
                <a:latin typeface="Times New Roman"/>
                <a:cs typeface="Times New Roman"/>
              </a:rPr>
              <a:t>Томасівським </a:t>
            </a:r>
            <a:r>
              <a:rPr sz="1200" spc="-5" dirty="0">
                <a:latin typeface="Times New Roman"/>
                <a:cs typeface="Times New Roman"/>
              </a:rPr>
              <a:t>способом переробляють </a:t>
            </a:r>
            <a:r>
              <a:rPr sz="1200" dirty="0">
                <a:latin typeface="Times New Roman"/>
                <a:cs typeface="Times New Roman"/>
              </a:rPr>
              <a:t>чавун з </a:t>
            </a:r>
            <a:r>
              <a:rPr sz="1200" spc="-5" dirty="0">
                <a:latin typeface="Times New Roman"/>
                <a:cs typeface="Times New Roman"/>
              </a:rPr>
              <a:t>великим </a:t>
            </a:r>
            <a:r>
              <a:rPr sz="1200" dirty="0">
                <a:latin typeface="Times New Roman"/>
                <a:cs typeface="Times New Roman"/>
              </a:rPr>
              <a:t>вміс-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 </a:t>
            </a:r>
            <a:r>
              <a:rPr sz="1200" dirty="0">
                <a:latin typeface="Times New Roman"/>
                <a:cs typeface="Times New Roman"/>
              </a:rPr>
              <a:t>фосфору (до 2 % і більше). </a:t>
            </a:r>
            <a:r>
              <a:rPr sz="1200" spc="-5" dirty="0">
                <a:latin typeface="Times New Roman"/>
                <a:cs typeface="Times New Roman"/>
              </a:rPr>
              <a:t>Винахідником цього </a:t>
            </a:r>
            <a:r>
              <a:rPr sz="1200" dirty="0">
                <a:latin typeface="Times New Roman"/>
                <a:cs typeface="Times New Roman"/>
              </a:rPr>
              <a:t>процесу є </a:t>
            </a:r>
            <a:r>
              <a:rPr sz="1200" dirty="0">
                <a:solidFill>
                  <a:srgbClr val="212121"/>
                </a:solidFill>
                <a:latin typeface="Times New Roman"/>
                <a:cs typeface="Times New Roman"/>
              </a:rPr>
              <a:t>Сід- </a:t>
            </a:r>
            <a:r>
              <a:rPr sz="1200" spc="5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12121"/>
                </a:solidFill>
                <a:latin typeface="Times New Roman"/>
                <a:cs typeface="Times New Roman"/>
              </a:rPr>
              <a:t>ні Джілкріст </a:t>
            </a:r>
            <a:r>
              <a:rPr sz="1200" dirty="0">
                <a:solidFill>
                  <a:srgbClr val="212121"/>
                </a:solidFill>
                <a:latin typeface="Times New Roman"/>
                <a:cs typeface="Times New Roman"/>
              </a:rPr>
              <a:t>Томас – </a:t>
            </a:r>
            <a:r>
              <a:rPr sz="1200" spc="-5" dirty="0">
                <a:solidFill>
                  <a:srgbClr val="212121"/>
                </a:solidFill>
                <a:latin typeface="Times New Roman"/>
                <a:cs typeface="Times New Roman"/>
              </a:rPr>
              <a:t>англійський металург.</a:t>
            </a:r>
            <a:endParaRPr sz="1200">
              <a:latin typeface="Times New Roman"/>
              <a:cs typeface="Times New Roman"/>
            </a:endParaRPr>
          </a:p>
          <a:p>
            <a:pPr marL="38100" indent="2876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чавун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томасівським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чавуном.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Конструк-</a:t>
            </a:r>
            <a:endParaRPr sz="1200">
              <a:latin typeface="Times New Roman"/>
              <a:cs typeface="Times New Roman"/>
            </a:endParaRPr>
          </a:p>
          <a:p>
            <a:pPr marL="38100" marR="30480" algn="just">
              <a:lnSpc>
                <a:spcPct val="957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ція </a:t>
            </a:r>
            <a:r>
              <a:rPr sz="1200" spc="-5" dirty="0">
                <a:latin typeface="Times New Roman"/>
                <a:cs typeface="Times New Roman"/>
              </a:rPr>
              <a:t>томасівського конвертора та принцип дії не відрізняється від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бесемерівського. </a:t>
            </a:r>
            <a:r>
              <a:rPr sz="1200" dirty="0">
                <a:latin typeface="Times New Roman"/>
                <a:cs typeface="Times New Roman"/>
              </a:rPr>
              <a:t>Основна </a:t>
            </a:r>
            <a:r>
              <a:rPr sz="1200" spc="-5" dirty="0">
                <a:latin typeface="Times New Roman"/>
                <a:cs typeface="Times New Roman"/>
              </a:rPr>
              <a:t>відмінність цього способу від бесемерів-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ського </a:t>
            </a:r>
            <a:r>
              <a:rPr sz="1200" dirty="0">
                <a:latin typeface="Times New Roman"/>
                <a:cs typeface="Times New Roman"/>
              </a:rPr>
              <a:t>полягає в </a:t>
            </a:r>
            <a:r>
              <a:rPr sz="1200" spc="-5" dirty="0">
                <a:latin typeface="Times New Roman"/>
                <a:cs typeface="Times New Roman"/>
              </a:rPr>
              <a:t>тому,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футеровку конвертора роблять </a:t>
            </a:r>
            <a:r>
              <a:rPr sz="1200" dirty="0">
                <a:latin typeface="Times New Roman"/>
                <a:cs typeface="Times New Roman"/>
              </a:rPr>
              <a:t>з оксидів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магнію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кальцію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(які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доломіту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MgCO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20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•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CaCO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Крім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29703" y="2978147"/>
            <a:ext cx="5863590" cy="3187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445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того,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чавуну додають </a:t>
            </a:r>
            <a:r>
              <a:rPr sz="1200" dirty="0">
                <a:latin typeface="Times New Roman"/>
                <a:cs typeface="Times New Roman"/>
              </a:rPr>
              <a:t>ще до 15 % CaO. Внаслідок </a:t>
            </a:r>
            <a:r>
              <a:rPr sz="1200" spc="-5" dirty="0">
                <a:latin typeface="Times New Roman"/>
                <a:cs typeface="Times New Roman"/>
              </a:rPr>
              <a:t>цього шлакоутворюючі </a:t>
            </a:r>
            <a:r>
              <a:rPr sz="1200" dirty="0">
                <a:latin typeface="Times New Roman"/>
                <a:cs typeface="Times New Roman"/>
              </a:rPr>
              <a:t>речовини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містять значний </a:t>
            </a:r>
            <a:r>
              <a:rPr sz="1200" spc="-5" dirty="0">
                <a:latin typeface="Times New Roman"/>
                <a:cs typeface="Times New Roman"/>
              </a:rPr>
              <a:t>надлишок оксидів </a:t>
            </a:r>
            <a:r>
              <a:rPr sz="1200" dirty="0">
                <a:latin typeface="Times New Roman"/>
                <a:cs typeface="Times New Roman"/>
              </a:rPr>
              <a:t>з основними </a:t>
            </a:r>
            <a:r>
              <a:rPr sz="1200" spc="-5" dirty="0">
                <a:latin typeface="Times New Roman"/>
                <a:cs typeface="Times New Roman"/>
              </a:rPr>
              <a:t>властивостями. Одержуваний при цьо-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 шлак містить </a:t>
            </a:r>
            <a:r>
              <a:rPr sz="1200" dirty="0">
                <a:latin typeface="Times New Roman"/>
                <a:cs typeface="Times New Roman"/>
              </a:rPr>
              <a:t>до 20 % </a:t>
            </a:r>
            <a:r>
              <a:rPr sz="1200" spc="-5" dirty="0">
                <a:latin typeface="Times New Roman"/>
                <a:cs typeface="Times New Roman"/>
              </a:rPr>
              <a:t>P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5</a:t>
            </a:r>
            <a:r>
              <a:rPr sz="1200" spc="-5" dirty="0">
                <a:latin typeface="Times New Roman"/>
                <a:cs typeface="Times New Roman"/>
              </a:rPr>
              <a:t>. Його розмелюють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як фосфорне добриво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кислих</a:t>
            </a:r>
            <a:r>
              <a:rPr sz="1200" spc="-5" dirty="0">
                <a:latin typeface="Times New Roman"/>
                <a:cs typeface="Times New Roman"/>
              </a:rPr>
              <a:t> ґрунтах.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Киснево-конверторний </a:t>
            </a:r>
            <a:r>
              <a:rPr sz="1200" i="1" dirty="0">
                <a:latin typeface="Times New Roman"/>
                <a:cs typeface="Times New Roman"/>
              </a:rPr>
              <a:t>спосіб </a:t>
            </a:r>
            <a:r>
              <a:rPr sz="1200" spc="-5" dirty="0">
                <a:latin typeface="Times New Roman"/>
                <a:cs typeface="Times New Roman"/>
              </a:rPr>
              <a:t>виплавки </a:t>
            </a:r>
            <a:r>
              <a:rPr sz="1200" dirty="0">
                <a:latin typeface="Times New Roman"/>
                <a:cs typeface="Times New Roman"/>
              </a:rPr>
              <a:t>сталі – процес виробництва сталі </a:t>
            </a:r>
            <a:r>
              <a:rPr sz="1200" spc="-5" dirty="0">
                <a:latin typeface="Times New Roman"/>
                <a:cs typeface="Times New Roman"/>
              </a:rPr>
              <a:t>проду-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ванням рідкого чавуну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основних конверторах технічно </a:t>
            </a:r>
            <a:r>
              <a:rPr sz="1200" dirty="0">
                <a:latin typeface="Times New Roman"/>
                <a:cs typeface="Times New Roman"/>
              </a:rPr>
              <a:t>чистим киснем, є одним із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способів </a:t>
            </a:r>
            <a:r>
              <a:rPr sz="1200" spc="-5" dirty="0">
                <a:latin typeface="Times New Roman"/>
                <a:cs typeface="Times New Roman"/>
              </a:rPr>
              <a:t>конверторного виробництва. Окрім чавуну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конвертор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вводити </a:t>
            </a:r>
            <a:r>
              <a:rPr sz="1200" dirty="0">
                <a:latin typeface="Times New Roman"/>
                <a:cs typeface="Times New Roman"/>
              </a:rPr>
              <a:t>стале-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вий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брухт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(20…30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Вперше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промислових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масштабах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впроваджений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1952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року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Австрії.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другій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половині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ХХ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століття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процесом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виплавки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2011 </a:t>
            </a:r>
            <a:r>
              <a:rPr sz="1200" spc="-5" dirty="0">
                <a:latin typeface="Times New Roman"/>
                <a:cs typeface="Times New Roman"/>
              </a:rPr>
              <a:t>році</a:t>
            </a:r>
            <a:r>
              <a:rPr sz="1200" dirty="0">
                <a:latin typeface="Times New Roman"/>
                <a:cs typeface="Times New Roman"/>
              </a:rPr>
              <a:t> за </a:t>
            </a:r>
            <a:r>
              <a:rPr sz="1200" spc="-5" dirty="0">
                <a:latin typeface="Times New Roman"/>
                <a:cs typeface="Times New Roman"/>
              </a:rPr>
              <a:t>цим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було виплавлено</a:t>
            </a:r>
            <a:r>
              <a:rPr sz="1200" dirty="0">
                <a:latin typeface="Times New Roman"/>
                <a:cs typeface="Times New Roman"/>
              </a:rPr>
              <a:t> близько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70 % </a:t>
            </a:r>
            <a:r>
              <a:rPr sz="1200" spc="-5" dirty="0">
                <a:latin typeface="Times New Roman"/>
                <a:cs typeface="Times New Roman"/>
              </a:rPr>
              <a:t>виплавленої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світі</a:t>
            </a:r>
            <a:r>
              <a:rPr sz="1200" dirty="0">
                <a:latin typeface="Times New Roman"/>
                <a:cs typeface="Times New Roman"/>
              </a:rPr>
              <a:t> сталі.</a:t>
            </a:r>
            <a:endParaRPr sz="1200">
              <a:latin typeface="Times New Roman"/>
              <a:cs typeface="Times New Roman"/>
            </a:endParaRPr>
          </a:p>
          <a:p>
            <a:pPr marL="50800" marR="43180" indent="3600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Розробником процесу </a:t>
            </a:r>
            <a:r>
              <a:rPr sz="1200" dirty="0">
                <a:latin typeface="Times New Roman"/>
                <a:cs typeface="Times New Roman"/>
              </a:rPr>
              <a:t>був Роберт </a:t>
            </a:r>
            <a:r>
              <a:rPr sz="1200" spc="-5" dirty="0">
                <a:latin typeface="Times New Roman"/>
                <a:cs typeface="Times New Roman"/>
              </a:rPr>
              <a:t>Дюррер </a:t>
            </a:r>
            <a:r>
              <a:rPr sz="1200" dirty="0">
                <a:latin typeface="Times New Roman"/>
                <a:cs typeface="Times New Roman"/>
              </a:rPr>
              <a:t>зі Швейцарії. В </a:t>
            </a:r>
            <a:r>
              <a:rPr sz="1200" spc="-5" dirty="0">
                <a:latin typeface="Times New Roman"/>
                <a:cs typeface="Times New Roman"/>
              </a:rPr>
              <a:t>промисловому масшта- </a:t>
            </a:r>
            <a:r>
              <a:rPr sz="1200" dirty="0">
                <a:latin typeface="Times New Roman"/>
                <a:cs typeface="Times New Roman"/>
              </a:rPr>
              <a:t> бі </a:t>
            </a:r>
            <a:r>
              <a:rPr sz="1200" spc="-5" dirty="0">
                <a:latin typeface="Times New Roman"/>
                <a:cs typeface="Times New Roman"/>
              </a:rPr>
              <a:t>киснево-конвертерний </a:t>
            </a:r>
            <a:r>
              <a:rPr sz="1200" dirty="0">
                <a:latin typeface="Times New Roman"/>
                <a:cs typeface="Times New Roman"/>
              </a:rPr>
              <a:t>процес </a:t>
            </a:r>
            <a:r>
              <a:rPr sz="1200" spc="-5" dirty="0">
                <a:latin typeface="Times New Roman"/>
                <a:cs typeface="Times New Roman"/>
              </a:rPr>
              <a:t>вперше застосовано </a:t>
            </a:r>
            <a:r>
              <a:rPr sz="1200" dirty="0">
                <a:latin typeface="Times New Roman"/>
                <a:cs typeface="Times New Roman"/>
              </a:rPr>
              <a:t>в Австрії у </a:t>
            </a:r>
            <a:r>
              <a:rPr sz="1200" spc="-5" dirty="0">
                <a:latin typeface="Times New Roman"/>
                <a:cs typeface="Times New Roman"/>
              </a:rPr>
              <a:t>листопаді 1952 року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металургійному комбінаті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Лінці. Другим заводом, на якому було </a:t>
            </a:r>
            <a:r>
              <a:rPr sz="1200" dirty="0">
                <a:latin typeface="Times New Roman"/>
                <a:cs typeface="Times New Roman"/>
              </a:rPr>
              <a:t>використано процес,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був </a:t>
            </a:r>
            <a:r>
              <a:rPr sz="1200" spc="-5" dirty="0">
                <a:latin typeface="Times New Roman"/>
                <a:cs typeface="Times New Roman"/>
              </a:rPr>
              <a:t>завод «Донавіц»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австрійському </a:t>
            </a:r>
            <a:r>
              <a:rPr sz="1200" dirty="0">
                <a:latin typeface="Times New Roman"/>
                <a:cs typeface="Times New Roman"/>
              </a:rPr>
              <a:t>місті </a:t>
            </a:r>
            <a:r>
              <a:rPr sz="1200" spc="-5" dirty="0">
                <a:latin typeface="Times New Roman"/>
                <a:cs typeface="Times New Roman"/>
              </a:rPr>
              <a:t>Донавіц </a:t>
            </a:r>
            <a:r>
              <a:rPr sz="1200" dirty="0">
                <a:latin typeface="Times New Roman"/>
                <a:cs typeface="Times New Roman"/>
              </a:rPr>
              <a:t>(тепер у </a:t>
            </a:r>
            <a:r>
              <a:rPr sz="1200" spc="-5" dirty="0">
                <a:latin typeface="Times New Roman"/>
                <a:cs typeface="Times New Roman"/>
              </a:rPr>
              <a:t>складі </a:t>
            </a:r>
            <a:r>
              <a:rPr sz="1200" dirty="0">
                <a:latin typeface="Times New Roman"/>
                <a:cs typeface="Times New Roman"/>
              </a:rPr>
              <a:t>Леобен), де </a:t>
            </a:r>
            <a:r>
              <a:rPr sz="1200" spc="-5" dirty="0">
                <a:latin typeface="Times New Roman"/>
                <a:cs typeface="Times New Roman"/>
              </a:rPr>
              <a:t>його </a:t>
            </a:r>
            <a:r>
              <a:rPr sz="1200" dirty="0">
                <a:latin typeface="Times New Roman"/>
                <a:cs typeface="Times New Roman"/>
              </a:rPr>
              <a:t>бу-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ло </a:t>
            </a:r>
            <a:r>
              <a:rPr sz="1200" spc="-5" dirty="0">
                <a:latin typeface="Times New Roman"/>
                <a:cs typeface="Times New Roman"/>
              </a:rPr>
              <a:t>впроваджено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травні </a:t>
            </a:r>
            <a:r>
              <a:rPr sz="1200" dirty="0">
                <a:latin typeface="Times New Roman"/>
                <a:cs typeface="Times New Roman"/>
              </a:rPr>
              <a:t>1953 </a:t>
            </a:r>
            <a:r>
              <a:rPr sz="1200" spc="-5" dirty="0">
                <a:latin typeface="Times New Roman"/>
                <a:cs typeface="Times New Roman"/>
              </a:rPr>
              <a:t>року. Від назви </a:t>
            </a:r>
            <a:r>
              <a:rPr sz="1200" dirty="0">
                <a:latin typeface="Times New Roman"/>
                <a:cs typeface="Times New Roman"/>
              </a:rPr>
              <a:t>міста </a:t>
            </a:r>
            <a:r>
              <a:rPr sz="1200" spc="-5" dirty="0">
                <a:latin typeface="Times New Roman"/>
                <a:cs typeface="Times New Roman"/>
              </a:rPr>
              <a:t>Лінц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міста Донавіц,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вперше </a:t>
            </a:r>
            <a:r>
              <a:rPr sz="1200" dirty="0">
                <a:latin typeface="Times New Roman"/>
                <a:cs typeface="Times New Roman"/>
              </a:rPr>
              <a:t>бу-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впроваджено</a:t>
            </a:r>
            <a:r>
              <a:rPr sz="1200" dirty="0">
                <a:latin typeface="Times New Roman"/>
                <a:cs typeface="Times New Roman"/>
              </a:rPr>
              <a:t> цей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походить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німецькомовний</a:t>
            </a:r>
            <a:r>
              <a:rPr sz="1200" dirty="0">
                <a:latin typeface="Times New Roman"/>
                <a:cs typeface="Times New Roman"/>
              </a:rPr>
              <a:t> варіант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кіснево- </a:t>
            </a:r>
            <a:r>
              <a:rPr sz="1200" dirty="0">
                <a:latin typeface="Times New Roman"/>
                <a:cs typeface="Times New Roman"/>
              </a:rPr>
              <a:t> конвертерного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«Linz-Donawitz-Verfahren»,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скорочено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«LD-Verfahren»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(«Лінц-Донавіцький процес»).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7792" y="6132827"/>
            <a:ext cx="2077720" cy="19608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15" dirty="0">
                <a:latin typeface="Times New Roman"/>
                <a:cs typeface="Times New Roman"/>
              </a:rPr>
              <a:t>Конверторний спосіб </a:t>
            </a:r>
            <a:r>
              <a:rPr sz="1200" spc="-10" dirty="0">
                <a:latin typeface="Times New Roman"/>
                <a:cs typeface="Times New Roman"/>
              </a:rPr>
              <a:t>ґрун-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продувці</a:t>
            </a:r>
            <a:r>
              <a:rPr sz="1200" dirty="0">
                <a:latin typeface="Times New Roman"/>
                <a:cs typeface="Times New Roman"/>
              </a:rPr>
              <a:t> рідкого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киснем,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окислює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домішки, які містяться </a:t>
            </a:r>
            <a:r>
              <a:rPr sz="1200" dirty="0">
                <a:latin typeface="Times New Roman"/>
                <a:cs typeface="Times New Roman"/>
              </a:rPr>
              <a:t>в чавуні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(кремній,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марганець,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інші). Процес </a:t>
            </a:r>
            <a:r>
              <a:rPr sz="1200" spc="-25" dirty="0">
                <a:latin typeface="Times New Roman"/>
                <a:cs typeface="Times New Roman"/>
              </a:rPr>
              <a:t>проводиться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кисневому </a:t>
            </a:r>
            <a:r>
              <a:rPr sz="1200" spc="-25" dirty="0">
                <a:latin typeface="Times New Roman"/>
                <a:cs typeface="Times New Roman"/>
              </a:rPr>
              <a:t>конверторі </a:t>
            </a:r>
            <a:r>
              <a:rPr sz="1200" spc="-20" dirty="0">
                <a:latin typeface="Times New Roman"/>
                <a:cs typeface="Times New Roman"/>
              </a:rPr>
              <a:t>(рис. 6.8),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 представляє собою сталь-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ну реторту грушоподібної фор-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середини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футерова-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вогнетривкою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цеглою.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7791" y="8060687"/>
            <a:ext cx="20764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28955" algn="l"/>
                <a:tab pos="1172845" algn="l"/>
                <a:tab pos="1600835" algn="l"/>
              </a:tabLst>
            </a:pPr>
            <a:r>
              <a:rPr sz="1200" dirty="0">
                <a:latin typeface="Times New Roman"/>
                <a:cs typeface="Times New Roman"/>
              </a:rPr>
              <a:t>дача	</a:t>
            </a:r>
            <a:r>
              <a:rPr sz="1200" spc="-5" dirty="0">
                <a:latin typeface="Times New Roman"/>
                <a:cs typeface="Times New Roman"/>
              </a:rPr>
              <a:t>кисн</a:t>
            </a:r>
            <a:r>
              <a:rPr sz="1200" dirty="0">
                <a:latin typeface="Times New Roman"/>
                <a:cs typeface="Times New Roman"/>
              </a:rPr>
              <a:t>ю	під	</a:t>
            </a:r>
            <a:r>
              <a:rPr sz="1200" spc="-5" dirty="0">
                <a:latin typeface="Times New Roman"/>
                <a:cs typeface="Times New Roman"/>
              </a:rPr>
              <a:t>тиском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7788" y="8235947"/>
            <a:ext cx="20751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0,8…1,2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(8…12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кгс/см²)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67777" y="8411207"/>
            <a:ext cx="2078989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20" dirty="0">
                <a:latin typeface="Times New Roman"/>
                <a:cs typeface="Times New Roman"/>
              </a:rPr>
              <a:t>здійснюється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через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фурму,</a:t>
            </a:r>
            <a:r>
              <a:rPr sz="1200" spc="-15" dirty="0">
                <a:latin typeface="Times New Roman"/>
                <a:cs typeface="Times New Roman"/>
              </a:rPr>
              <a:t> яка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охолоджується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водою.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Перед початком процесу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конвертор завантажують заліз-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руду,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стальний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брухт,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вапно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7776" y="9287507"/>
            <a:ext cx="20764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17170" algn="l"/>
                <a:tab pos="1054100" algn="l"/>
                <a:tab pos="1649730" algn="l"/>
              </a:tabLst>
            </a:pPr>
            <a:r>
              <a:rPr sz="1200" dirty="0">
                <a:latin typeface="Times New Roman"/>
                <a:cs typeface="Times New Roman"/>
              </a:rPr>
              <a:t>і	</a:t>
            </a:r>
            <a:r>
              <a:rPr sz="1200" spc="-5" dirty="0">
                <a:latin typeface="Times New Roman"/>
                <a:cs typeface="Times New Roman"/>
              </a:rPr>
              <a:t>заливають	</a:t>
            </a:r>
            <a:r>
              <a:rPr sz="1200" dirty="0">
                <a:latin typeface="Times New Roman"/>
                <a:cs typeface="Times New Roman"/>
              </a:rPr>
              <a:t>рідкий	</a:t>
            </a:r>
            <a:r>
              <a:rPr sz="1200" spc="-5" dirty="0">
                <a:latin typeface="Times New Roman"/>
                <a:cs typeface="Times New Roman"/>
              </a:rPr>
              <a:t>чавун.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627370" y="976883"/>
            <a:ext cx="1213866" cy="1383029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5766308" y="2412745"/>
            <a:ext cx="93599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99720" marR="5080" indent="-28765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Сідн</a:t>
            </a:r>
            <a:r>
              <a:rPr sz="1000" i="1" dirty="0">
                <a:latin typeface="Times New Roman"/>
                <a:cs typeface="Times New Roman"/>
              </a:rPr>
              <a:t>і</a:t>
            </a:r>
            <a:r>
              <a:rPr sz="1000" i="1" spc="-5" dirty="0">
                <a:latin typeface="Times New Roman"/>
                <a:cs typeface="Times New Roman"/>
              </a:rPr>
              <a:t> Джілк</a:t>
            </a:r>
            <a:r>
              <a:rPr sz="1000" i="1" dirty="0">
                <a:latin typeface="Times New Roman"/>
                <a:cs typeface="Times New Roman"/>
              </a:rPr>
              <a:t>р</a:t>
            </a:r>
            <a:r>
              <a:rPr sz="1000" i="1" spc="-5" dirty="0">
                <a:latin typeface="Times New Roman"/>
                <a:cs typeface="Times New Roman"/>
              </a:rPr>
              <a:t>іст  </a:t>
            </a:r>
            <a:r>
              <a:rPr sz="1000" i="1" dirty="0">
                <a:latin typeface="Times New Roman"/>
                <a:cs typeface="Times New Roman"/>
              </a:rPr>
              <a:t>Томас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245358" y="6171438"/>
            <a:ext cx="3569208" cy="2036063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3271520" y="7114420"/>
            <a:ext cx="81280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i="1" spc="10" dirty="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70086" y="6442343"/>
            <a:ext cx="81280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i="1" spc="10" dirty="0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351767" y="7743826"/>
            <a:ext cx="81280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i="1" spc="10" dirty="0">
                <a:latin typeface="Times New Roman"/>
                <a:cs typeface="Times New Roman"/>
              </a:rPr>
              <a:t>6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787893" y="6123826"/>
            <a:ext cx="81280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i="1" spc="10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15078" y="6486905"/>
            <a:ext cx="467995" cy="603885"/>
          </a:xfrm>
          <a:custGeom>
            <a:avLst/>
            <a:gdLst/>
            <a:ahLst/>
            <a:cxnLst/>
            <a:rect l="l" t="t" r="r" b="b"/>
            <a:pathLst>
              <a:path w="467995" h="603884">
                <a:moveTo>
                  <a:pt x="0" y="603504"/>
                </a:moveTo>
                <a:lnTo>
                  <a:pt x="467868" y="0"/>
                </a:lnTo>
              </a:path>
            </a:pathLst>
          </a:custGeom>
          <a:ln w="6108">
            <a:solidFill>
              <a:srgbClr val="3836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284723" y="6357754"/>
            <a:ext cx="81280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i="1" spc="10" dirty="0">
                <a:latin typeface="Times New Roman"/>
                <a:cs typeface="Times New Roman"/>
              </a:rPr>
              <a:t>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948684" y="6770369"/>
            <a:ext cx="220345" cy="280035"/>
          </a:xfrm>
          <a:custGeom>
            <a:avLst/>
            <a:gdLst/>
            <a:ahLst/>
            <a:cxnLst/>
            <a:rect l="l" t="t" r="r" b="b"/>
            <a:pathLst>
              <a:path w="220345" h="280034">
                <a:moveTo>
                  <a:pt x="0" y="0"/>
                </a:moveTo>
                <a:lnTo>
                  <a:pt x="220218" y="279654"/>
                </a:lnTo>
              </a:path>
            </a:pathLst>
          </a:custGeom>
          <a:ln w="6108">
            <a:solidFill>
              <a:srgbClr val="3836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871214" y="6639694"/>
            <a:ext cx="81280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i="1" spc="10" dirty="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53743" y="6296035"/>
            <a:ext cx="62865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spc="5" dirty="0">
                <a:latin typeface="Times New Roman"/>
                <a:cs typeface="Times New Roman"/>
              </a:rPr>
              <a:t>І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87550" y="6704464"/>
            <a:ext cx="97155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spc="-5" dirty="0">
                <a:latin typeface="Times New Roman"/>
                <a:cs typeface="Times New Roman"/>
              </a:rPr>
              <a:t>ІІ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819635" y="7014591"/>
            <a:ext cx="135255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dirty="0">
                <a:latin typeface="Times New Roman"/>
                <a:cs typeface="Times New Roman"/>
              </a:rPr>
              <a:t>І</a:t>
            </a:r>
            <a:r>
              <a:rPr sz="850" spc="-5" dirty="0">
                <a:latin typeface="Times New Roman"/>
                <a:cs typeface="Times New Roman"/>
              </a:rPr>
              <a:t>І</a:t>
            </a:r>
            <a:r>
              <a:rPr sz="850" spc="5" dirty="0">
                <a:latin typeface="Times New Roman"/>
                <a:cs typeface="Times New Roman"/>
              </a:rPr>
              <a:t>І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33456" y="7541131"/>
            <a:ext cx="141605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spc="-5" dirty="0">
                <a:latin typeface="Times New Roman"/>
                <a:cs typeface="Times New Roman"/>
              </a:rPr>
              <a:t>І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340082" y="8263379"/>
            <a:ext cx="3406140" cy="1206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13815">
              <a:lnSpc>
                <a:spcPct val="100000"/>
              </a:lnSpc>
              <a:spcBef>
                <a:spcPts val="100"/>
              </a:spcBef>
              <a:tabLst>
                <a:tab pos="293370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29870">
              <a:lnSpc>
                <a:spcPct val="959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6.8.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Кисневий конвертер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етапи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проведення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плавки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механізм </a:t>
            </a:r>
            <a:r>
              <a:rPr sz="1000" spc="-5" dirty="0">
                <a:latin typeface="Times New Roman"/>
                <a:cs typeface="Times New Roman"/>
              </a:rPr>
              <a:t>повороту реторти;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футерована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реторта;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фурма;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подача кисню;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вихід продуктів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хімічних реакцій;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робоча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площадка;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загрузка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реторти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брухтом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рідким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чавуном; </a:t>
            </a:r>
            <a:r>
              <a:rPr sz="1000" dirty="0">
                <a:latin typeface="Times New Roman"/>
                <a:cs typeface="Times New Roman"/>
              </a:rPr>
              <a:t>ІІ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продування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розплаву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киснем;</a:t>
            </a:r>
            <a:endParaRPr sz="1000">
              <a:latin typeface="Times New Roman"/>
              <a:cs typeface="Times New Roman"/>
            </a:endParaRPr>
          </a:p>
          <a:p>
            <a:pPr marL="833755">
              <a:lnSpc>
                <a:spcPts val="1145"/>
              </a:lnSpc>
            </a:pPr>
            <a:r>
              <a:rPr sz="1000" spc="-5" dirty="0">
                <a:latin typeface="Times New Roman"/>
                <a:cs typeface="Times New Roman"/>
              </a:rPr>
              <a:t>ІІІ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злив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шлаку;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ІV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злив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9" y="516889"/>
            <a:ext cx="5787390" cy="531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конвертор опускають фурму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починають продувку </a:t>
            </a:r>
            <a:r>
              <a:rPr sz="1200" dirty="0">
                <a:latin typeface="Times New Roman"/>
                <a:cs typeface="Times New Roman"/>
              </a:rPr>
              <a:t>киснем. </a:t>
            </a:r>
            <a:r>
              <a:rPr sz="1200" spc="-5" dirty="0">
                <a:latin typeface="Times New Roman"/>
                <a:cs typeface="Times New Roman"/>
              </a:rPr>
              <a:t>Під дією дуття домішки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 окислюються, </a:t>
            </a:r>
            <a:r>
              <a:rPr sz="1200" dirty="0">
                <a:latin typeface="Times New Roman"/>
                <a:cs typeface="Times New Roman"/>
              </a:rPr>
              <a:t>виділяючи </a:t>
            </a:r>
            <a:r>
              <a:rPr sz="1200" spc="-5" dirty="0">
                <a:latin typeface="Times New Roman"/>
                <a:cs typeface="Times New Roman"/>
              </a:rPr>
              <a:t>значну кількість тепла,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</a:t>
            </a:r>
            <a:r>
              <a:rPr sz="1200" dirty="0">
                <a:latin typeface="Times New Roman"/>
                <a:cs typeface="Times New Roman"/>
              </a:rPr>
              <a:t>чого </a:t>
            </a:r>
            <a:r>
              <a:rPr sz="1200" spc="-5" dirty="0">
                <a:latin typeface="Times New Roman"/>
                <a:cs typeface="Times New Roman"/>
              </a:rPr>
              <a:t>одночасно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знижується </a:t>
            </a:r>
            <a:r>
              <a:rPr sz="1200" dirty="0">
                <a:latin typeface="Times New Roman"/>
                <a:cs typeface="Times New Roman"/>
              </a:rPr>
              <a:t>вміст домішок у </a:t>
            </a:r>
            <a:r>
              <a:rPr sz="1200" spc="-5" dirty="0">
                <a:latin typeface="Times New Roman"/>
                <a:cs typeface="Times New Roman"/>
              </a:rPr>
              <a:t>металі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підвищується температура, підтримуючи його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рідкому </a:t>
            </a:r>
            <a:r>
              <a:rPr sz="1200" spc="-5" dirty="0">
                <a:latin typeface="Times New Roman"/>
                <a:cs typeface="Times New Roman"/>
              </a:rPr>
              <a:t>стані.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Після розкислення сталь </a:t>
            </a:r>
            <a:r>
              <a:rPr sz="1200" spc="-5" dirty="0">
                <a:latin typeface="Times New Roman"/>
                <a:cs typeface="Times New Roman"/>
              </a:rPr>
              <a:t>розливають по </a:t>
            </a:r>
            <a:r>
              <a:rPr sz="1200" dirty="0">
                <a:latin typeface="Times New Roman"/>
                <a:cs typeface="Times New Roman"/>
              </a:rPr>
              <a:t>формах </a:t>
            </a:r>
            <a:r>
              <a:rPr sz="1200" spc="-5" dirty="0">
                <a:latin typeface="Times New Roman"/>
                <a:cs typeface="Times New Roman"/>
              </a:rPr>
              <a:t>(виливницях),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вона </a:t>
            </a:r>
            <a:r>
              <a:rPr sz="1200" dirty="0">
                <a:latin typeface="Times New Roman"/>
                <a:cs typeface="Times New Roman"/>
              </a:rPr>
              <a:t>застигає 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 злитків. </a:t>
            </a:r>
            <a:r>
              <a:rPr sz="1200" dirty="0">
                <a:latin typeface="Times New Roman"/>
                <a:cs typeface="Times New Roman"/>
              </a:rPr>
              <a:t>В кисневих конверторах </a:t>
            </a:r>
            <a:r>
              <a:rPr sz="1200" spc="-5" dirty="0">
                <a:latin typeface="Times New Roman"/>
                <a:cs typeface="Times New Roman"/>
              </a:rPr>
              <a:t>виплавляють вуглецеві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низьколеговані </a:t>
            </a:r>
            <a:r>
              <a:rPr sz="1200" dirty="0">
                <a:latin typeface="Times New Roman"/>
                <a:cs typeface="Times New Roman"/>
              </a:rPr>
              <a:t>сталі.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Киснево-конверторний </a:t>
            </a:r>
            <a:r>
              <a:rPr sz="1200" dirty="0">
                <a:latin typeface="Times New Roman"/>
                <a:cs typeface="Times New Roman"/>
              </a:rPr>
              <a:t>спосіб – </a:t>
            </a:r>
            <a:r>
              <a:rPr sz="1200" spc="-5" dirty="0">
                <a:latin typeface="Times New Roman"/>
                <a:cs typeface="Times New Roman"/>
              </a:rPr>
              <a:t>найпродуктивніший (тривалість плавки </a:t>
            </a:r>
            <a:r>
              <a:rPr sz="1200" dirty="0">
                <a:latin typeface="Times New Roman"/>
                <a:cs typeface="Times New Roman"/>
              </a:rPr>
              <a:t>– 50…60 </a:t>
            </a:r>
            <a:r>
              <a:rPr sz="1200" spc="-5" dirty="0">
                <a:latin typeface="Times New Roman"/>
                <a:cs typeface="Times New Roman"/>
              </a:rPr>
              <a:t>хв.).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потребує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палива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(використовується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фізичне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рідкого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екзотер-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7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мічних </a:t>
            </a:r>
            <a:r>
              <a:rPr sz="1200" spc="-5" dirty="0">
                <a:latin typeface="Times New Roman"/>
                <a:cs typeface="Times New Roman"/>
              </a:rPr>
              <a:t>реакцій вигоряння домішок). Але при цьому способі вихід готового металу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рівняно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невеликий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(90…92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вихідного)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можна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переробляти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невелику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металобрухту.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80790" marR="5715" indent="332105">
              <a:lnSpc>
                <a:spcPts val="1380"/>
              </a:lnSpc>
              <a:spcBef>
                <a:spcPts val="955"/>
              </a:spcBef>
            </a:pPr>
            <a:r>
              <a:rPr sz="1200" b="1" i="1" dirty="0">
                <a:latin typeface="Times New Roman"/>
                <a:cs typeface="Times New Roman"/>
              </a:rPr>
              <a:t>ЕЛЕКТРОТЕРМІЧНИЙ  </a:t>
            </a:r>
            <a:r>
              <a:rPr sz="1200" b="1" i="1" spc="-5" dirty="0">
                <a:latin typeface="Times New Roman"/>
                <a:cs typeface="Times New Roman"/>
              </a:rPr>
              <a:t>СПОСІБ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ВИПЛАВКИ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6500"/>
              </a:lnSpc>
            </a:pPr>
            <a:r>
              <a:rPr sz="1200" dirty="0">
                <a:latin typeface="Times New Roman"/>
                <a:cs typeface="Times New Roman"/>
              </a:rPr>
              <a:t>Електротермічний </a:t>
            </a:r>
            <a:r>
              <a:rPr sz="1200" spc="-5" dirty="0">
                <a:latin typeface="Times New Roman"/>
                <a:cs typeface="Times New Roman"/>
              </a:rPr>
              <a:t>спосіб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перед мартенівським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особливо конверторним, цілу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низку переваг. Цей </a:t>
            </a:r>
            <a:r>
              <a:rPr sz="1200" dirty="0">
                <a:latin typeface="Times New Roman"/>
                <a:cs typeface="Times New Roman"/>
              </a:rPr>
              <a:t>спосіб </a:t>
            </a:r>
            <a:r>
              <a:rPr sz="1200" spc="-5" dirty="0">
                <a:latin typeface="Times New Roman"/>
                <a:cs typeface="Times New Roman"/>
              </a:rPr>
              <a:t>дозволяє виплавляти </a:t>
            </a:r>
            <a:r>
              <a:rPr sz="1200" dirty="0">
                <a:latin typeface="Times New Roman"/>
                <a:cs typeface="Times New Roman"/>
              </a:rPr>
              <a:t>сталь </a:t>
            </a:r>
            <a:r>
              <a:rPr sz="1200" spc="-5" dirty="0">
                <a:latin typeface="Times New Roman"/>
                <a:cs typeface="Times New Roman"/>
              </a:rPr>
              <a:t>дуже високої якості </a:t>
            </a:r>
            <a:r>
              <a:rPr sz="1200" dirty="0">
                <a:latin typeface="Times New Roman"/>
                <a:cs typeface="Times New Roman"/>
              </a:rPr>
              <a:t>і точно </a:t>
            </a:r>
            <a:r>
              <a:rPr sz="1200" spc="-5" dirty="0">
                <a:latin typeface="Times New Roman"/>
                <a:cs typeface="Times New Roman"/>
              </a:rPr>
              <a:t>регу-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лювати </a:t>
            </a:r>
            <a:r>
              <a:rPr sz="1200" dirty="0">
                <a:latin typeface="Times New Roman"/>
                <a:cs typeface="Times New Roman"/>
              </a:rPr>
              <a:t>її хімічний </a:t>
            </a:r>
            <a:r>
              <a:rPr sz="1200" spc="-5" dirty="0">
                <a:latin typeface="Times New Roman"/>
                <a:cs typeface="Times New Roman"/>
              </a:rPr>
              <a:t>склад. Доступ повітря </a:t>
            </a:r>
            <a:r>
              <a:rPr sz="1200" dirty="0">
                <a:latin typeface="Times New Roman"/>
                <a:cs typeface="Times New Roman"/>
              </a:rPr>
              <a:t>в електропіч </a:t>
            </a:r>
            <a:r>
              <a:rPr sz="1200" spc="-5" dirty="0">
                <a:latin typeface="Times New Roman"/>
                <a:cs typeface="Times New Roman"/>
              </a:rPr>
              <a:t>незначний, тому </a:t>
            </a:r>
            <a:r>
              <a:rPr sz="1200" dirty="0">
                <a:latin typeface="Times New Roman"/>
                <a:cs typeface="Times New Roman"/>
              </a:rPr>
              <a:t>значно менше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 монооксиду заліза FeO, який забруднює сталь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знижує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властивості. </a:t>
            </a:r>
            <a:r>
              <a:rPr sz="1200" dirty="0">
                <a:latin typeface="Times New Roman"/>
                <a:cs typeface="Times New Roman"/>
              </a:rPr>
              <a:t>Тем-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пература в електропечі –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нижче </a:t>
            </a:r>
            <a:r>
              <a:rPr sz="1200" spc="-5" dirty="0">
                <a:latin typeface="Times New Roman"/>
                <a:cs typeface="Times New Roman"/>
              </a:rPr>
              <a:t>2000 </a:t>
            </a:r>
            <a:r>
              <a:rPr sz="1200" dirty="0">
                <a:latin typeface="Times New Roman"/>
                <a:cs typeface="Times New Roman"/>
              </a:rPr>
              <a:t>°C.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дозволяє </a:t>
            </a:r>
            <a:r>
              <a:rPr sz="1200" spc="-5" dirty="0">
                <a:latin typeface="Times New Roman"/>
                <a:cs typeface="Times New Roman"/>
              </a:rPr>
              <a:t>проводити </a:t>
            </a:r>
            <a:r>
              <a:rPr sz="1200" dirty="0">
                <a:latin typeface="Times New Roman"/>
                <a:cs typeface="Times New Roman"/>
              </a:rPr>
              <a:t>плавку сталі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 сильно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шлаках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(які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плавляться),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повніше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видаляється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фосфор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сірка. </a:t>
            </a:r>
            <a:r>
              <a:rPr sz="1200" spc="-5" dirty="0">
                <a:latin typeface="Times New Roman"/>
                <a:cs typeface="Times New Roman"/>
              </a:rPr>
              <a:t>Крім того, завдяки </a:t>
            </a:r>
            <a:r>
              <a:rPr sz="1200" dirty="0">
                <a:latin typeface="Times New Roman"/>
                <a:cs typeface="Times New Roman"/>
              </a:rPr>
              <a:t>дуже </a:t>
            </a:r>
            <a:r>
              <a:rPr sz="1200" spc="-5" dirty="0">
                <a:latin typeface="Times New Roman"/>
                <a:cs typeface="Times New Roman"/>
              </a:rPr>
              <a:t>високій температурі </a:t>
            </a:r>
            <a:r>
              <a:rPr sz="1200" dirty="0">
                <a:latin typeface="Times New Roman"/>
                <a:cs typeface="Times New Roman"/>
              </a:rPr>
              <a:t>в електропечах можна </a:t>
            </a:r>
            <a:r>
              <a:rPr sz="1200" spc="-5" dirty="0">
                <a:latin typeface="Times New Roman"/>
                <a:cs typeface="Times New Roman"/>
              </a:rPr>
              <a:t>легувати </a:t>
            </a:r>
            <a:r>
              <a:rPr sz="1200" dirty="0">
                <a:latin typeface="Times New Roman"/>
                <a:cs typeface="Times New Roman"/>
              </a:rPr>
              <a:t> сталь </a:t>
            </a:r>
            <a:r>
              <a:rPr sz="1200" spc="-5" dirty="0">
                <a:latin typeface="Times New Roman"/>
                <a:cs typeface="Times New Roman"/>
              </a:rPr>
              <a:t>тугоплавкими металами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молібденом </a:t>
            </a:r>
            <a:r>
              <a:rPr sz="1200" dirty="0">
                <a:latin typeface="Times New Roman"/>
                <a:cs typeface="Times New Roman"/>
              </a:rPr>
              <a:t>і вольфрамом. </a:t>
            </a:r>
            <a:r>
              <a:rPr sz="1200" spc="-5" dirty="0">
                <a:latin typeface="Times New Roman"/>
                <a:cs typeface="Times New Roman"/>
              </a:rPr>
              <a:t>Але </a:t>
            </a:r>
            <a:r>
              <a:rPr sz="1200" dirty="0">
                <a:latin typeface="Times New Roman"/>
                <a:cs typeface="Times New Roman"/>
              </a:rPr>
              <a:t>в електропечах </a:t>
            </a:r>
            <a:r>
              <a:rPr sz="1200" spc="-5" dirty="0">
                <a:latin typeface="Times New Roman"/>
                <a:cs typeface="Times New Roman"/>
              </a:rPr>
              <a:t>витра- </a:t>
            </a:r>
            <a:r>
              <a:rPr sz="1200" dirty="0">
                <a:latin typeface="Times New Roman"/>
                <a:cs typeface="Times New Roman"/>
              </a:rPr>
              <a:t> чається </a:t>
            </a:r>
            <a:r>
              <a:rPr sz="1200" spc="-5" dirty="0">
                <a:latin typeface="Times New Roman"/>
                <a:cs typeface="Times New Roman"/>
              </a:rPr>
              <a:t>дуже </a:t>
            </a:r>
            <a:r>
              <a:rPr sz="1200" dirty="0">
                <a:latin typeface="Times New Roman"/>
                <a:cs typeface="Times New Roman"/>
              </a:rPr>
              <a:t>багато електроенергії – до 800 </a:t>
            </a:r>
            <a:r>
              <a:rPr sz="1200" spc="-5" dirty="0">
                <a:latin typeface="Times New Roman"/>
                <a:cs typeface="Times New Roman"/>
              </a:rPr>
              <a:t>кВт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год на </a:t>
            </a:r>
            <a:r>
              <a:rPr sz="1200" dirty="0">
                <a:latin typeface="Times New Roman"/>
                <a:cs typeface="Times New Roman"/>
              </a:rPr>
              <a:t>1 т сталі. </a:t>
            </a:r>
            <a:r>
              <a:rPr sz="1200" spc="-5" dirty="0">
                <a:latin typeface="Times New Roman"/>
                <a:cs typeface="Times New Roman"/>
              </a:rPr>
              <a:t>Тому цей спосіб </a:t>
            </a:r>
            <a:r>
              <a:rPr sz="1200" dirty="0">
                <a:latin typeface="Times New Roman"/>
                <a:cs typeface="Times New Roman"/>
              </a:rPr>
              <a:t>засто-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совують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лише для</a:t>
            </a:r>
            <a:r>
              <a:rPr sz="1200" spc="-5" dirty="0">
                <a:latin typeface="Times New Roman"/>
                <a:cs typeface="Times New Roman"/>
              </a:rPr>
              <a:t> виплавки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високоякісної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спецсталі.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Електропечі </a:t>
            </a:r>
            <a:r>
              <a:rPr sz="1200" spc="-5" dirty="0">
                <a:latin typeface="Times New Roman"/>
                <a:cs typeface="Times New Roman"/>
              </a:rPr>
              <a:t>бувають </a:t>
            </a:r>
            <a:r>
              <a:rPr sz="1200" dirty="0">
                <a:latin typeface="Times New Roman"/>
                <a:cs typeface="Times New Roman"/>
              </a:rPr>
              <a:t>різної </a:t>
            </a:r>
            <a:r>
              <a:rPr sz="1200" spc="-5" dirty="0">
                <a:latin typeface="Times New Roman"/>
                <a:cs typeface="Times New Roman"/>
              </a:rPr>
              <a:t>місткості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від 0,5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180 т. Найбільшого поширення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набули </a:t>
            </a:r>
            <a:r>
              <a:rPr sz="1200" i="1" spc="-5" dirty="0">
                <a:latin typeface="Times New Roman"/>
                <a:cs typeface="Times New Roman"/>
              </a:rPr>
              <a:t>трьох-фазні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дугові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сталеплавильні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печі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(ДСП)</a:t>
            </a:r>
            <a:r>
              <a:rPr sz="1200" dirty="0">
                <a:latin typeface="Times New Roman"/>
                <a:cs typeface="Times New Roman"/>
              </a:rPr>
              <a:t> перемінного </a:t>
            </a:r>
            <a:r>
              <a:rPr sz="1200" spc="-5" dirty="0">
                <a:latin typeface="Times New Roman"/>
                <a:cs typeface="Times New Roman"/>
              </a:rPr>
              <a:t>струму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6.9).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91568" y="8778495"/>
            <a:ext cx="5218430" cy="1203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6.9.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Дугова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сталеплавильна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піч: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сталеливарний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ківш;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приямок;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шихта;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жолоб 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зливу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робочий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простір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печі;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сталевий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кожух;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знімний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звід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печі;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8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розхідні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вуглецеві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(графітні)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електроди;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9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електрокабель;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10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електродотримач;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11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газовідвід;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12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робоче вікно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зливу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шлаку,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додання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феросплавів,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взяття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проб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13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футеровка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цегли; </a:t>
            </a:r>
            <a:r>
              <a:rPr sz="1000" i="1" dirty="0">
                <a:latin typeface="Times New Roman"/>
                <a:cs typeface="Times New Roman"/>
              </a:rPr>
              <a:t>14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привод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нахилу поду печі;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наварна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футеровка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подини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116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44979" y="5905500"/>
            <a:ext cx="3680460" cy="286512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927351" y="8533562"/>
            <a:ext cx="8255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363968" y="8094657"/>
            <a:ext cx="8255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600957" y="7366182"/>
            <a:ext cx="8255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37666" y="7136055"/>
            <a:ext cx="8255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574287" y="6784724"/>
            <a:ext cx="176530" cy="339725"/>
          </a:xfrm>
          <a:prstGeom prst="rect">
            <a:avLst/>
          </a:prstGeom>
        </p:spPr>
        <p:txBody>
          <a:bodyPr vert="horz" wrap="square" lIns="0" tIns="39369" rIns="0" bIns="0" rtlCol="0">
            <a:spAutoFit/>
          </a:bodyPr>
          <a:lstStyle/>
          <a:p>
            <a:pPr marL="106680">
              <a:lnSpc>
                <a:spcPct val="100000"/>
              </a:lnSpc>
              <a:spcBef>
                <a:spcPts val="309"/>
              </a:spcBef>
            </a:pPr>
            <a:r>
              <a:rPr sz="850" i="1" spc="20" dirty="0">
                <a:latin typeface="Times New Roman"/>
                <a:cs typeface="Times New Roman"/>
              </a:rPr>
              <a:t>6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850" i="1" spc="20" dirty="0">
                <a:latin typeface="Times New Roman"/>
                <a:cs typeface="Times New Roman"/>
              </a:rPr>
              <a:t>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682490" y="6545503"/>
            <a:ext cx="8255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7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205224" y="6351958"/>
            <a:ext cx="8255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263132" y="5967912"/>
            <a:ext cx="8255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9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330691" y="5881810"/>
            <a:ext cx="14160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30" dirty="0">
                <a:latin typeface="Times New Roman"/>
                <a:cs typeface="Times New Roman"/>
              </a:rPr>
              <a:t>10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945624" y="6281855"/>
            <a:ext cx="14160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30" dirty="0">
                <a:latin typeface="Times New Roman"/>
                <a:cs typeface="Times New Roman"/>
              </a:rPr>
              <a:t>11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171936" y="6900593"/>
            <a:ext cx="14160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30" dirty="0">
                <a:latin typeface="Times New Roman"/>
                <a:cs typeface="Times New Roman"/>
              </a:rPr>
              <a:t>12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187935" y="7446946"/>
            <a:ext cx="14160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30" dirty="0">
                <a:latin typeface="Times New Roman"/>
                <a:cs typeface="Times New Roman"/>
              </a:rPr>
              <a:t>13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76493" y="8520597"/>
            <a:ext cx="114300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1013460" algn="l"/>
              </a:tabLst>
            </a:pPr>
            <a:r>
              <a:rPr sz="1275" i="1" spc="30" baseline="6535" dirty="0">
                <a:latin typeface="Times New Roman"/>
                <a:cs typeface="Times New Roman"/>
              </a:rPr>
              <a:t>15</a:t>
            </a:r>
            <a:r>
              <a:rPr sz="1275" spc="30" baseline="6535" dirty="0">
                <a:latin typeface="Times New Roman"/>
                <a:cs typeface="Times New Roman"/>
              </a:rPr>
              <a:t>	</a:t>
            </a:r>
            <a:r>
              <a:rPr sz="850" i="1" spc="30" dirty="0">
                <a:latin typeface="Times New Roman"/>
                <a:cs typeface="Times New Roman"/>
              </a:rPr>
              <a:t>14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4" y="516889"/>
            <a:ext cx="5787390" cy="2494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Футеровку </a:t>
            </a:r>
            <a:r>
              <a:rPr sz="1200" dirty="0">
                <a:latin typeface="Times New Roman"/>
                <a:cs typeface="Times New Roman"/>
              </a:rPr>
              <a:t>печі </a:t>
            </a:r>
            <a:r>
              <a:rPr sz="1200" spc="-5" dirty="0">
                <a:latin typeface="Times New Roman"/>
                <a:cs typeface="Times New Roman"/>
              </a:rPr>
              <a:t>роблять </a:t>
            </a:r>
            <a:r>
              <a:rPr sz="1200" dirty="0">
                <a:latin typeface="Times New Roman"/>
                <a:cs typeface="Times New Roman"/>
              </a:rPr>
              <a:t>зазвичай </a:t>
            </a:r>
            <a:r>
              <a:rPr sz="1200" spc="-5" dirty="0">
                <a:latin typeface="Times New Roman"/>
                <a:cs typeface="Times New Roman"/>
              </a:rPr>
              <a:t>основною </a:t>
            </a:r>
            <a:r>
              <a:rPr sz="1200" dirty="0">
                <a:latin typeface="Times New Roman"/>
                <a:cs typeface="Times New Roman"/>
              </a:rPr>
              <a:t>(з </a:t>
            </a:r>
            <a:r>
              <a:rPr sz="1200" spc="-5" dirty="0">
                <a:latin typeface="Times New Roman"/>
                <a:cs typeface="Times New Roman"/>
              </a:rPr>
              <a:t>CaO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MgO). Склад шихти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бути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різний.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Інколи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складається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90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залізного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брухту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інколи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ній </a:t>
            </a:r>
            <a:r>
              <a:rPr sz="1200" spc="-5" dirty="0">
                <a:latin typeface="Times New Roman"/>
                <a:cs typeface="Times New Roman"/>
              </a:rPr>
              <a:t>переважає </a:t>
            </a:r>
            <a:r>
              <a:rPr sz="1200" dirty="0">
                <a:latin typeface="Times New Roman"/>
                <a:cs typeface="Times New Roman"/>
              </a:rPr>
              <a:t>чавун з </a:t>
            </a:r>
            <a:r>
              <a:rPr sz="1200" spc="-5" dirty="0">
                <a:latin typeface="Times New Roman"/>
                <a:cs typeface="Times New Roman"/>
              </a:rPr>
              <a:t>добавками </a:t>
            </a:r>
            <a:r>
              <a:rPr sz="1200" dirty="0">
                <a:latin typeface="Times New Roman"/>
                <a:cs typeface="Times New Roman"/>
              </a:rPr>
              <a:t>у певній пропорції </a:t>
            </a:r>
            <a:r>
              <a:rPr sz="1200" spc="-5" dirty="0">
                <a:latin typeface="Times New Roman"/>
                <a:cs typeface="Times New Roman"/>
              </a:rPr>
              <a:t>залізної руди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залізного брухту.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 шихти додають також вапняк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вапно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флюс. Хімічні процеси при виплавці ста- </a:t>
            </a:r>
            <a:r>
              <a:rPr sz="1200" dirty="0">
                <a:latin typeface="Times New Roman"/>
                <a:cs typeface="Times New Roman"/>
              </a:rPr>
              <a:t> лі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електропечах</a:t>
            </a:r>
            <a:r>
              <a:rPr sz="1200" spc="-5" dirty="0">
                <a:latin typeface="Times New Roman"/>
                <a:cs typeface="Times New Roman"/>
              </a:rPr>
              <a:t> ті</a:t>
            </a:r>
            <a:r>
              <a:rPr sz="1200" dirty="0">
                <a:latin typeface="Times New Roman"/>
                <a:cs typeface="Times New Roman"/>
              </a:rPr>
              <a:t> ж</a:t>
            </a:r>
            <a:r>
              <a:rPr sz="1200" spc="-5" dirty="0">
                <a:latin typeface="Times New Roman"/>
                <a:cs typeface="Times New Roman"/>
              </a:rPr>
              <a:t> самі,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в</a:t>
            </a:r>
            <a:r>
              <a:rPr sz="1200" spc="-5" dirty="0">
                <a:latin typeface="Times New Roman"/>
                <a:cs typeface="Times New Roman"/>
              </a:rPr>
              <a:t> мартенах.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виплавки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високої якості застосовуються також </a:t>
            </a:r>
            <a:r>
              <a:rPr sz="1200" i="1" spc="-5" dirty="0">
                <a:latin typeface="Times New Roman"/>
                <a:cs typeface="Times New Roman"/>
              </a:rPr>
              <a:t>індукційні печі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6.10).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індукційних </a:t>
            </a:r>
            <a:r>
              <a:rPr sz="1200" dirty="0">
                <a:latin typeface="Times New Roman"/>
                <a:cs typeface="Times New Roman"/>
              </a:rPr>
              <a:t>печах для </a:t>
            </a:r>
            <a:r>
              <a:rPr sz="1200" spc="-5" dirty="0">
                <a:latin typeface="Times New Roman"/>
                <a:cs typeface="Times New Roman"/>
              </a:rPr>
              <a:t>виплавки металу </a:t>
            </a:r>
            <a:r>
              <a:rPr sz="1200" dirty="0">
                <a:latin typeface="Times New Roman"/>
                <a:cs typeface="Times New Roman"/>
              </a:rPr>
              <a:t>використовується </a:t>
            </a:r>
            <a:r>
              <a:rPr sz="1200" spc="-5" dirty="0">
                <a:latin typeface="Times New Roman"/>
                <a:cs typeface="Times New Roman"/>
              </a:rPr>
              <a:t>тепло, яке виділяється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рахунок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збудження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ньому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електричного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струму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змінним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магнітним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полем.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7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Джерелом </a:t>
            </a:r>
            <a:r>
              <a:rPr sz="1200" spc="-5" dirty="0">
                <a:latin typeface="Times New Roman"/>
                <a:cs typeface="Times New Roman"/>
              </a:rPr>
              <a:t>електромагнітного </a:t>
            </a:r>
            <a:r>
              <a:rPr sz="1200" dirty="0">
                <a:latin typeface="Times New Roman"/>
                <a:cs typeface="Times New Roman"/>
              </a:rPr>
              <a:t>поля в </a:t>
            </a:r>
            <a:r>
              <a:rPr sz="1200" spc="-5" dirty="0">
                <a:latin typeface="Times New Roman"/>
                <a:cs typeface="Times New Roman"/>
              </a:rPr>
              <a:t>індукційній печі служить індуктор. На металеву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шихта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тиглі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змінне магнітне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поле,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виникає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індуктора,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шихта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нагрівається внаслідок </a:t>
            </a:r>
            <a:r>
              <a:rPr sz="1200" spc="-5" dirty="0">
                <a:latin typeface="Times New Roman"/>
                <a:cs typeface="Times New Roman"/>
              </a:rPr>
              <a:t>теплового впливу вихрових </a:t>
            </a:r>
            <a:r>
              <a:rPr sz="1200" dirty="0">
                <a:latin typeface="Times New Roman"/>
                <a:cs typeface="Times New Roman"/>
              </a:rPr>
              <a:t>струмів </a:t>
            </a:r>
            <a:r>
              <a:rPr sz="1200" spc="-5" dirty="0">
                <a:latin typeface="Times New Roman"/>
                <a:cs typeface="Times New Roman"/>
              </a:rPr>
              <a:t>(«струми Фуко»), які наво- </a:t>
            </a:r>
            <a:r>
              <a:rPr sz="1200" dirty="0">
                <a:latin typeface="Times New Roman"/>
                <a:cs typeface="Times New Roman"/>
              </a:rPr>
              <a:t> дяться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3" y="6692141"/>
            <a:ext cx="5787390" cy="3290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6.10. </a:t>
            </a:r>
            <a:r>
              <a:rPr sz="1000" spc="-5" dirty="0">
                <a:latin typeface="Times New Roman"/>
                <a:cs typeface="Times New Roman"/>
              </a:rPr>
              <a:t>Індукційна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плавильна піч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Оскільки плавка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індукційній печі </a:t>
            </a:r>
            <a:r>
              <a:rPr sz="1200" dirty="0">
                <a:latin typeface="Times New Roman"/>
                <a:cs typeface="Times New Roman"/>
              </a:rPr>
              <a:t>протікає дуже </a:t>
            </a:r>
            <a:r>
              <a:rPr sz="1200" spc="-5" dirty="0">
                <a:latin typeface="Times New Roman"/>
                <a:cs typeface="Times New Roman"/>
              </a:rPr>
              <a:t>швидко, шихта </a:t>
            </a:r>
            <a:r>
              <a:rPr sz="1200" dirty="0">
                <a:latin typeface="Times New Roman"/>
                <a:cs typeface="Times New Roman"/>
              </a:rPr>
              <a:t>для неї </a:t>
            </a:r>
            <a:r>
              <a:rPr sz="1200" spc="-5" dirty="0">
                <a:latin typeface="Times New Roman"/>
                <a:cs typeface="Times New Roman"/>
              </a:rPr>
              <a:t>викорис-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товується,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правило,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високоякісного металобрухту відомого складу. Перед плавкою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проводиться точний розрахунок шихти </a:t>
            </a:r>
            <a:r>
              <a:rPr sz="1200" dirty="0">
                <a:latin typeface="Times New Roman"/>
                <a:cs typeface="Times New Roman"/>
              </a:rPr>
              <a:t>за змістом </a:t>
            </a:r>
            <a:r>
              <a:rPr sz="1200" spc="-5" dirty="0">
                <a:latin typeface="Times New Roman"/>
                <a:cs typeface="Times New Roman"/>
              </a:rPr>
              <a:t>вуглецю, </a:t>
            </a:r>
            <a:r>
              <a:rPr sz="1200" dirty="0">
                <a:latin typeface="Times New Roman"/>
                <a:cs typeface="Times New Roman"/>
              </a:rPr>
              <a:t>сірки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фосфору, 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 легуючих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Шихту завантажують </a:t>
            </a:r>
            <a:r>
              <a:rPr sz="1200" dirty="0">
                <a:latin typeface="Times New Roman"/>
                <a:cs typeface="Times New Roman"/>
              </a:rPr>
              <a:t>в тигель </a:t>
            </a:r>
            <a:r>
              <a:rPr sz="1200" spc="-5" dirty="0">
                <a:latin typeface="Times New Roman"/>
                <a:cs typeface="Times New Roman"/>
              </a:rPr>
              <a:t>так,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вона </a:t>
            </a:r>
            <a:r>
              <a:rPr sz="1200" dirty="0">
                <a:latin typeface="Times New Roman"/>
                <a:cs typeface="Times New Roman"/>
              </a:rPr>
              <a:t>щільно </a:t>
            </a:r>
            <a:r>
              <a:rPr sz="1200" spc="-5" dirty="0">
                <a:latin typeface="Times New Roman"/>
                <a:cs typeface="Times New Roman"/>
              </a:rPr>
              <a:t>заповнювала </a:t>
            </a:r>
            <a:r>
              <a:rPr sz="1200" dirty="0">
                <a:latin typeface="Times New Roman"/>
                <a:cs typeface="Times New Roman"/>
              </a:rPr>
              <a:t>весь об’єм </a:t>
            </a:r>
            <a:r>
              <a:rPr sz="1200" spc="-5" dirty="0">
                <a:latin typeface="Times New Roman"/>
                <a:cs typeface="Times New Roman"/>
              </a:rPr>
              <a:t>тигля. </a:t>
            </a:r>
            <a:r>
              <a:rPr sz="1200" dirty="0">
                <a:latin typeface="Times New Roman"/>
                <a:cs typeface="Times New Roman"/>
              </a:rPr>
              <a:t> Після </a:t>
            </a:r>
            <a:r>
              <a:rPr sz="1200" spc="-5" dirty="0">
                <a:latin typeface="Times New Roman"/>
                <a:cs typeface="Times New Roman"/>
              </a:rPr>
              <a:t>завантаження шихти включають </a:t>
            </a:r>
            <a:r>
              <a:rPr sz="1200" dirty="0">
                <a:latin typeface="Times New Roman"/>
                <a:cs typeface="Times New Roman"/>
              </a:rPr>
              <a:t>струм </a:t>
            </a:r>
            <a:r>
              <a:rPr sz="1200" spc="-5" dirty="0">
                <a:latin typeface="Times New Roman"/>
                <a:cs typeface="Times New Roman"/>
              </a:rPr>
              <a:t>на повну потужність.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міру проплавлен-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шихти додають </a:t>
            </a:r>
            <a:r>
              <a:rPr sz="1200" dirty="0">
                <a:latin typeface="Times New Roman"/>
                <a:cs typeface="Times New Roman"/>
              </a:rPr>
              <a:t>решту. </a:t>
            </a:r>
            <a:r>
              <a:rPr sz="1200" spc="-5" dirty="0">
                <a:latin typeface="Times New Roman"/>
                <a:cs typeface="Times New Roman"/>
              </a:rPr>
              <a:t>Потім на поверхню металу завантажують </a:t>
            </a:r>
            <a:r>
              <a:rPr sz="1200" dirty="0">
                <a:latin typeface="Times New Roman"/>
                <a:cs typeface="Times New Roman"/>
              </a:rPr>
              <a:t>суміш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утворен-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</a:t>
            </a:r>
            <a:r>
              <a:rPr sz="1200" dirty="0">
                <a:latin typeface="Times New Roman"/>
                <a:cs typeface="Times New Roman"/>
              </a:rPr>
              <a:t> шлаку,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складається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вапна,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магнезитового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порошку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плавикового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шпату.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процесі </a:t>
            </a:r>
            <a:r>
              <a:rPr sz="1200" spc="-10" dirty="0">
                <a:latin typeface="Times New Roman"/>
                <a:cs typeface="Times New Roman"/>
              </a:rPr>
              <a:t>плавки шлак </a:t>
            </a:r>
            <a:r>
              <a:rPr sz="1200" spc="-15" dirty="0">
                <a:latin typeface="Times New Roman"/>
                <a:cs typeface="Times New Roman"/>
              </a:rPr>
              <a:t>розкислюють добавками порошку коксу </a:t>
            </a:r>
            <a:r>
              <a:rPr sz="1200" spc="-10" dirty="0">
                <a:latin typeface="Times New Roman"/>
                <a:cs typeface="Times New Roman"/>
              </a:rPr>
              <a:t>та меленого </a:t>
            </a:r>
            <a:r>
              <a:rPr sz="1200" spc="-15" dirty="0">
                <a:latin typeface="Times New Roman"/>
                <a:cs typeface="Times New Roman"/>
              </a:rPr>
              <a:t>розкислюва-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чу.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ходу </a:t>
            </a:r>
            <a:r>
              <a:rPr sz="1200" spc="-5" dirty="0">
                <a:latin typeface="Times New Roman"/>
                <a:cs typeface="Times New Roman"/>
              </a:rPr>
              <a:t>плавки додають </a:t>
            </a:r>
            <a:r>
              <a:rPr sz="1200" dirty="0">
                <a:latin typeface="Times New Roman"/>
                <a:cs typeface="Times New Roman"/>
              </a:rPr>
              <a:t>легуючі </a:t>
            </a:r>
            <a:r>
              <a:rPr sz="1200" spc="-5" dirty="0">
                <a:latin typeface="Times New Roman"/>
                <a:cs typeface="Times New Roman"/>
              </a:rPr>
              <a:t>матеріали. </a:t>
            </a:r>
            <a:r>
              <a:rPr sz="1200" dirty="0">
                <a:latin typeface="Times New Roman"/>
                <a:cs typeface="Times New Roman"/>
              </a:rPr>
              <a:t>Метал розкислюють кусковими феро-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кінці </a:t>
            </a:r>
            <a:r>
              <a:rPr sz="1200" spc="-5" dirty="0">
                <a:latin typeface="Times New Roman"/>
                <a:cs typeface="Times New Roman"/>
              </a:rPr>
              <a:t>плавки</a:t>
            </a:r>
            <a:r>
              <a:rPr sz="1200" dirty="0">
                <a:latin typeface="Times New Roman"/>
                <a:cs typeface="Times New Roman"/>
              </a:rPr>
              <a:t> алюмінієм.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Великі </a:t>
            </a:r>
            <a:r>
              <a:rPr sz="1200" dirty="0">
                <a:latin typeface="Times New Roman"/>
                <a:cs typeface="Times New Roman"/>
              </a:rPr>
              <a:t>печі </a:t>
            </a:r>
            <a:r>
              <a:rPr sz="1200" spc="-5" dirty="0">
                <a:latin typeface="Times New Roman"/>
                <a:cs typeface="Times New Roman"/>
              </a:rPr>
              <a:t>(місткістю </a:t>
            </a:r>
            <a:r>
              <a:rPr sz="1200" dirty="0">
                <a:latin typeface="Times New Roman"/>
                <a:cs typeface="Times New Roman"/>
              </a:rPr>
              <a:t>більш 6 </a:t>
            </a:r>
            <a:r>
              <a:rPr sz="1200" spc="-5" dirty="0">
                <a:latin typeface="Times New Roman"/>
                <a:cs typeface="Times New Roman"/>
              </a:rPr>
              <a:t>т) живляться </a:t>
            </a:r>
            <a:r>
              <a:rPr sz="1200" dirty="0">
                <a:latin typeface="Times New Roman"/>
                <a:cs typeface="Times New Roman"/>
              </a:rPr>
              <a:t>струмами </a:t>
            </a:r>
            <a:r>
              <a:rPr sz="1200" spc="-5" dirty="0">
                <a:latin typeface="Times New Roman"/>
                <a:cs typeface="Times New Roman"/>
              </a:rPr>
              <a:t>промислової </a:t>
            </a:r>
            <a:r>
              <a:rPr sz="1200" dirty="0">
                <a:latin typeface="Times New Roman"/>
                <a:cs typeface="Times New Roman"/>
              </a:rPr>
              <a:t>частоти 50 </a:t>
            </a:r>
            <a:r>
              <a:rPr sz="1200" spc="-5" dirty="0">
                <a:latin typeface="Times New Roman"/>
                <a:cs typeface="Times New Roman"/>
              </a:rPr>
              <a:t>Гц, </a:t>
            </a:r>
            <a:r>
              <a:rPr sz="1200" dirty="0">
                <a:latin typeface="Times New Roman"/>
                <a:cs typeface="Times New Roman"/>
              </a:rPr>
              <a:t> малі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експериментальні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живляться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струмами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високої</a:t>
            </a:r>
            <a:r>
              <a:rPr sz="1200" dirty="0">
                <a:latin typeface="Times New Roman"/>
                <a:cs typeface="Times New Roman"/>
              </a:rPr>
              <a:t> частоти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(500..10000</a:t>
            </a:r>
            <a:r>
              <a:rPr sz="1200" spc="-5" dirty="0">
                <a:latin typeface="Times New Roman"/>
                <a:cs typeface="Times New Roman"/>
              </a:rPr>
              <a:t> Гц).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5"/>
              </a:spcBef>
            </a:pPr>
            <a:r>
              <a:rPr sz="1000" spc="-5" dirty="0">
                <a:latin typeface="Times New Roman"/>
                <a:cs typeface="Times New Roman"/>
              </a:rPr>
              <a:t>117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342388" y="3355845"/>
            <a:ext cx="3229610" cy="3180715"/>
            <a:chOff x="2342388" y="3355845"/>
            <a:chExt cx="3229610" cy="318071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42388" y="3355845"/>
              <a:ext cx="3229356" cy="3180590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746248" y="5638799"/>
              <a:ext cx="298450" cy="146050"/>
            </a:xfrm>
            <a:custGeom>
              <a:avLst/>
              <a:gdLst/>
              <a:ahLst/>
              <a:cxnLst/>
              <a:rect l="l" t="t" r="r" b="b"/>
              <a:pathLst>
                <a:path w="298450" h="146050">
                  <a:moveTo>
                    <a:pt x="297942" y="0"/>
                  </a:moveTo>
                  <a:lnTo>
                    <a:pt x="0" y="145542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2392172" y="5618741"/>
            <a:ext cx="372110" cy="3028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81915" marR="5080" indent="-69850">
              <a:lnSpc>
                <a:spcPct val="101699"/>
              </a:lnSpc>
              <a:spcBef>
                <a:spcPts val="85"/>
              </a:spcBef>
            </a:pPr>
            <a:r>
              <a:rPr sz="900" spc="5" dirty="0">
                <a:latin typeface="Times New Roman"/>
                <a:cs typeface="Times New Roman"/>
              </a:rPr>
              <a:t>К</a:t>
            </a:r>
            <a:r>
              <a:rPr sz="900" spc="-5" dirty="0">
                <a:latin typeface="Times New Roman"/>
                <a:cs typeface="Times New Roman"/>
              </a:rPr>
              <a:t>а</a:t>
            </a:r>
            <a:r>
              <a:rPr sz="900" spc="5" dirty="0">
                <a:latin typeface="Times New Roman"/>
                <a:cs typeface="Times New Roman"/>
              </a:rPr>
              <a:t>рк</a:t>
            </a:r>
            <a:r>
              <a:rPr sz="900" spc="-5" dirty="0">
                <a:latin typeface="Times New Roman"/>
                <a:cs typeface="Times New Roman"/>
              </a:rPr>
              <a:t>а</a:t>
            </a:r>
            <a:r>
              <a:rPr sz="900" dirty="0">
                <a:latin typeface="Times New Roman"/>
                <a:cs typeface="Times New Roman"/>
              </a:rPr>
              <a:t>с  </a:t>
            </a:r>
            <a:r>
              <a:rPr sz="900" spc="-5" dirty="0">
                <a:latin typeface="Times New Roman"/>
                <a:cs typeface="Times New Roman"/>
              </a:rPr>
              <a:t>печі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11374" y="3537203"/>
            <a:ext cx="1670050" cy="2807335"/>
          </a:xfrm>
          <a:custGeom>
            <a:avLst/>
            <a:gdLst/>
            <a:ahLst/>
            <a:cxnLst/>
            <a:rect l="l" t="t" r="r" b="b"/>
            <a:pathLst>
              <a:path w="1670050" h="2807335">
                <a:moveTo>
                  <a:pt x="0" y="644652"/>
                </a:moveTo>
                <a:lnTo>
                  <a:pt x="585216" y="0"/>
                </a:lnTo>
              </a:path>
              <a:path w="1670050" h="2807335">
                <a:moveTo>
                  <a:pt x="922020" y="1206246"/>
                </a:moveTo>
                <a:lnTo>
                  <a:pt x="702564" y="331470"/>
                </a:lnTo>
              </a:path>
              <a:path w="1670050" h="2807335">
                <a:moveTo>
                  <a:pt x="966216" y="790194"/>
                </a:moveTo>
                <a:lnTo>
                  <a:pt x="1669542" y="627126"/>
                </a:lnTo>
              </a:path>
              <a:path w="1670050" h="2807335">
                <a:moveTo>
                  <a:pt x="736092" y="2807208"/>
                </a:moveTo>
                <a:lnTo>
                  <a:pt x="1168908" y="2286762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421889" y="6323591"/>
            <a:ext cx="111887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" dirty="0">
                <a:latin typeface="Times New Roman"/>
                <a:cs typeface="Times New Roman"/>
              </a:rPr>
              <a:t>Струмопровідна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шина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746754" y="4514850"/>
            <a:ext cx="978535" cy="677545"/>
          </a:xfrm>
          <a:custGeom>
            <a:avLst/>
            <a:gdLst/>
            <a:ahLst/>
            <a:cxnLst/>
            <a:rect l="l" t="t" r="r" b="b"/>
            <a:pathLst>
              <a:path w="978535" h="677545">
                <a:moveTo>
                  <a:pt x="0" y="677418"/>
                </a:moveTo>
                <a:lnTo>
                  <a:pt x="978408" y="0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705354" y="3357887"/>
            <a:ext cx="2439035" cy="1172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М</a:t>
            </a:r>
            <a:r>
              <a:rPr sz="900" spc="-25" dirty="0">
                <a:latin typeface="Times New Roman"/>
                <a:cs typeface="Times New Roman"/>
              </a:rPr>
              <a:t>е</a:t>
            </a:r>
            <a:r>
              <a:rPr sz="900" spc="-10" dirty="0">
                <a:latin typeface="Times New Roman"/>
                <a:cs typeface="Times New Roman"/>
              </a:rPr>
              <a:t>х</a:t>
            </a:r>
            <a:r>
              <a:rPr sz="900" spc="-5" dirty="0">
                <a:latin typeface="Times New Roman"/>
                <a:cs typeface="Times New Roman"/>
              </a:rPr>
              <a:t>аніз</a:t>
            </a:r>
            <a:r>
              <a:rPr sz="900" dirty="0">
                <a:latin typeface="Times New Roman"/>
                <a:cs typeface="Times New Roman"/>
              </a:rPr>
              <a:t>м н</a:t>
            </a:r>
            <a:r>
              <a:rPr sz="900" spc="-10" dirty="0">
                <a:latin typeface="Times New Roman"/>
                <a:cs typeface="Times New Roman"/>
              </a:rPr>
              <a:t>ах</a:t>
            </a:r>
            <a:r>
              <a:rPr sz="900" dirty="0">
                <a:latin typeface="Times New Roman"/>
                <a:cs typeface="Times New Roman"/>
              </a:rPr>
              <a:t>и</a:t>
            </a:r>
            <a:r>
              <a:rPr sz="900" spc="30" dirty="0">
                <a:latin typeface="Times New Roman"/>
                <a:cs typeface="Times New Roman"/>
              </a:rPr>
              <a:t>л</a:t>
            </a:r>
            <a:r>
              <a:rPr sz="900" dirty="0">
                <a:latin typeface="Times New Roman"/>
                <a:cs typeface="Times New Roman"/>
              </a:rPr>
              <a:t>у</a:t>
            </a:r>
            <a:r>
              <a:rPr sz="900" spc="-5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п</a:t>
            </a:r>
            <a:r>
              <a:rPr sz="900" spc="-25" dirty="0">
                <a:latin typeface="Times New Roman"/>
                <a:cs typeface="Times New Roman"/>
              </a:rPr>
              <a:t>е</a:t>
            </a:r>
            <a:r>
              <a:rPr sz="900" spc="5" dirty="0">
                <a:latin typeface="Times New Roman"/>
                <a:cs typeface="Times New Roman"/>
              </a:rPr>
              <a:t>ч</a:t>
            </a:r>
            <a:r>
              <a:rPr sz="900" dirty="0">
                <a:latin typeface="Times New Roman"/>
                <a:cs typeface="Times New Roman"/>
              </a:rPr>
              <a:t>і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457200">
              <a:lnSpc>
                <a:spcPct val="100000"/>
              </a:lnSpc>
            </a:pPr>
            <a:r>
              <a:rPr sz="900" spc="-5" dirty="0">
                <a:latin typeface="Times New Roman"/>
                <a:cs typeface="Times New Roman"/>
              </a:rPr>
              <a:t>Індуктор,</a:t>
            </a:r>
            <a:r>
              <a:rPr sz="900" dirty="0">
                <a:latin typeface="Times New Roman"/>
                <a:cs typeface="Times New Roman"/>
              </a:rPr>
              <a:t> який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охолоджується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водою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605915">
              <a:lnSpc>
                <a:spcPct val="100000"/>
              </a:lnSpc>
              <a:spcBef>
                <a:spcPts val="760"/>
              </a:spcBef>
            </a:pPr>
            <a:r>
              <a:rPr sz="900" spc="-5" dirty="0">
                <a:latin typeface="Times New Roman"/>
                <a:cs typeface="Times New Roman"/>
              </a:rPr>
              <a:t>Футеровка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печі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900" spc="-5" dirty="0">
                <a:latin typeface="Times New Roman"/>
                <a:cs typeface="Times New Roman"/>
              </a:rPr>
              <a:t>Розплав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600955" y="6136385"/>
            <a:ext cx="494665" cy="173355"/>
          </a:xfrm>
          <a:custGeom>
            <a:avLst/>
            <a:gdLst/>
            <a:ahLst/>
            <a:cxnLst/>
            <a:rect l="l" t="t" r="r" b="b"/>
            <a:pathLst>
              <a:path w="494664" h="173354">
                <a:moveTo>
                  <a:pt x="494538" y="0"/>
                </a:moveTo>
                <a:lnTo>
                  <a:pt x="0" y="172974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089908" y="6113279"/>
            <a:ext cx="513080" cy="29654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ts val="1050"/>
              </a:lnSpc>
              <a:spcBef>
                <a:spcPts val="160"/>
              </a:spcBef>
            </a:pPr>
            <a:r>
              <a:rPr sz="900" spc="-5" dirty="0">
                <a:latin typeface="Times New Roman"/>
                <a:cs typeface="Times New Roman"/>
              </a:rPr>
              <a:t>Ли</a:t>
            </a:r>
            <a:r>
              <a:rPr sz="900" spc="-10" dirty="0">
                <a:latin typeface="Times New Roman"/>
                <a:cs typeface="Times New Roman"/>
              </a:rPr>
              <a:t>в</a:t>
            </a:r>
            <a:r>
              <a:rPr sz="900" spc="-5" dirty="0">
                <a:latin typeface="Times New Roman"/>
                <a:cs typeface="Times New Roman"/>
              </a:rPr>
              <a:t>а</a:t>
            </a: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spc="-5" dirty="0">
                <a:latin typeface="Times New Roman"/>
                <a:cs typeface="Times New Roman"/>
              </a:rPr>
              <a:t>ний  </a:t>
            </a:r>
            <a:r>
              <a:rPr sz="900" dirty="0">
                <a:latin typeface="Times New Roman"/>
                <a:cs typeface="Times New Roman"/>
              </a:rPr>
              <a:t>ківш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439924" y="3979925"/>
            <a:ext cx="51435" cy="585470"/>
          </a:xfrm>
          <a:custGeom>
            <a:avLst/>
            <a:gdLst/>
            <a:ahLst/>
            <a:cxnLst/>
            <a:rect l="l" t="t" r="r" b="b"/>
            <a:pathLst>
              <a:path w="51435" h="585470">
                <a:moveTo>
                  <a:pt x="0" y="457962"/>
                </a:moveTo>
                <a:lnTo>
                  <a:pt x="25146" y="585216"/>
                </a:lnTo>
                <a:lnTo>
                  <a:pt x="39418" y="515112"/>
                </a:lnTo>
                <a:lnTo>
                  <a:pt x="22098" y="515112"/>
                </a:lnTo>
                <a:lnTo>
                  <a:pt x="19050" y="512064"/>
                </a:lnTo>
                <a:lnTo>
                  <a:pt x="19050" y="496639"/>
                </a:lnTo>
                <a:lnTo>
                  <a:pt x="0" y="457962"/>
                </a:lnTo>
                <a:close/>
              </a:path>
              <a:path w="51435" h="585470">
                <a:moveTo>
                  <a:pt x="19050" y="496639"/>
                </a:moveTo>
                <a:lnTo>
                  <a:pt x="19050" y="512064"/>
                </a:lnTo>
                <a:lnTo>
                  <a:pt x="22098" y="515112"/>
                </a:lnTo>
                <a:lnTo>
                  <a:pt x="28956" y="515112"/>
                </a:lnTo>
                <a:lnTo>
                  <a:pt x="32004" y="512064"/>
                </a:lnTo>
                <a:lnTo>
                  <a:pt x="32004" y="509016"/>
                </a:lnTo>
                <a:lnTo>
                  <a:pt x="25146" y="509016"/>
                </a:lnTo>
                <a:lnTo>
                  <a:pt x="19050" y="496639"/>
                </a:lnTo>
                <a:close/>
              </a:path>
              <a:path w="51435" h="585470">
                <a:moveTo>
                  <a:pt x="51054" y="457962"/>
                </a:moveTo>
                <a:lnTo>
                  <a:pt x="32004" y="495501"/>
                </a:lnTo>
                <a:lnTo>
                  <a:pt x="32004" y="512064"/>
                </a:lnTo>
                <a:lnTo>
                  <a:pt x="28956" y="515112"/>
                </a:lnTo>
                <a:lnTo>
                  <a:pt x="39418" y="515112"/>
                </a:lnTo>
                <a:lnTo>
                  <a:pt x="51054" y="457962"/>
                </a:lnTo>
                <a:close/>
              </a:path>
              <a:path w="51435" h="585470">
                <a:moveTo>
                  <a:pt x="25146" y="76200"/>
                </a:moveTo>
                <a:lnTo>
                  <a:pt x="19050" y="88576"/>
                </a:lnTo>
                <a:lnTo>
                  <a:pt x="19050" y="496639"/>
                </a:lnTo>
                <a:lnTo>
                  <a:pt x="25146" y="509016"/>
                </a:lnTo>
                <a:lnTo>
                  <a:pt x="32004" y="495501"/>
                </a:lnTo>
                <a:lnTo>
                  <a:pt x="32004" y="89714"/>
                </a:lnTo>
                <a:lnTo>
                  <a:pt x="25146" y="76200"/>
                </a:lnTo>
                <a:close/>
              </a:path>
              <a:path w="51435" h="585470">
                <a:moveTo>
                  <a:pt x="32004" y="495501"/>
                </a:moveTo>
                <a:lnTo>
                  <a:pt x="25146" y="509016"/>
                </a:lnTo>
                <a:lnTo>
                  <a:pt x="32004" y="509016"/>
                </a:lnTo>
                <a:lnTo>
                  <a:pt x="32004" y="495501"/>
                </a:lnTo>
                <a:close/>
              </a:path>
              <a:path w="51435" h="585470">
                <a:moveTo>
                  <a:pt x="25146" y="0"/>
                </a:moveTo>
                <a:lnTo>
                  <a:pt x="0" y="127254"/>
                </a:lnTo>
                <a:lnTo>
                  <a:pt x="19050" y="88576"/>
                </a:lnTo>
                <a:lnTo>
                  <a:pt x="19050" y="72390"/>
                </a:lnTo>
                <a:lnTo>
                  <a:pt x="22098" y="70104"/>
                </a:lnTo>
                <a:lnTo>
                  <a:pt x="39418" y="70104"/>
                </a:lnTo>
                <a:lnTo>
                  <a:pt x="25146" y="0"/>
                </a:lnTo>
                <a:close/>
              </a:path>
              <a:path w="51435" h="585470">
                <a:moveTo>
                  <a:pt x="39418" y="70104"/>
                </a:moveTo>
                <a:lnTo>
                  <a:pt x="28956" y="70104"/>
                </a:lnTo>
                <a:lnTo>
                  <a:pt x="32004" y="72390"/>
                </a:lnTo>
                <a:lnTo>
                  <a:pt x="32004" y="89714"/>
                </a:lnTo>
                <a:lnTo>
                  <a:pt x="51054" y="127254"/>
                </a:lnTo>
                <a:lnTo>
                  <a:pt x="39418" y="70104"/>
                </a:lnTo>
                <a:close/>
              </a:path>
              <a:path w="51435" h="585470">
                <a:moveTo>
                  <a:pt x="32004" y="76200"/>
                </a:moveTo>
                <a:lnTo>
                  <a:pt x="25146" y="76200"/>
                </a:lnTo>
                <a:lnTo>
                  <a:pt x="32004" y="89714"/>
                </a:lnTo>
                <a:lnTo>
                  <a:pt x="32004" y="76200"/>
                </a:lnTo>
                <a:close/>
              </a:path>
              <a:path w="51435" h="585470">
                <a:moveTo>
                  <a:pt x="28956" y="70104"/>
                </a:moveTo>
                <a:lnTo>
                  <a:pt x="22098" y="70104"/>
                </a:lnTo>
                <a:lnTo>
                  <a:pt x="19050" y="72390"/>
                </a:lnTo>
                <a:lnTo>
                  <a:pt x="19050" y="88576"/>
                </a:lnTo>
                <a:lnTo>
                  <a:pt x="25146" y="76200"/>
                </a:lnTo>
                <a:lnTo>
                  <a:pt x="32004" y="76200"/>
                </a:lnTo>
                <a:lnTo>
                  <a:pt x="32004" y="72390"/>
                </a:lnTo>
                <a:lnTo>
                  <a:pt x="28956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6" y="516889"/>
            <a:ext cx="5786755" cy="1093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дуговими </a:t>
            </a:r>
            <a:r>
              <a:rPr sz="1200" dirty="0">
                <a:latin typeface="Times New Roman"/>
                <a:cs typeface="Times New Roman"/>
              </a:rPr>
              <a:t>електропечами </a:t>
            </a:r>
            <a:r>
              <a:rPr sz="1200" spc="-5" dirty="0">
                <a:latin typeface="Times New Roman"/>
                <a:cs typeface="Times New Roman"/>
              </a:rPr>
              <a:t>індукційні печі </a:t>
            </a:r>
            <a:r>
              <a:rPr sz="1200" dirty="0">
                <a:latin typeface="Times New Roman"/>
                <a:cs typeface="Times New Roman"/>
              </a:rPr>
              <a:t>мають ряд переваг: </a:t>
            </a:r>
            <a:r>
              <a:rPr sz="1200" spc="-5" dirty="0">
                <a:latin typeface="Times New Roman"/>
                <a:cs typeface="Times New Roman"/>
              </a:rPr>
              <a:t>відсут- </a:t>
            </a:r>
            <a:r>
              <a:rPr sz="1200" dirty="0">
                <a:latin typeface="Times New Roman"/>
                <a:cs typeface="Times New Roman"/>
              </a:rPr>
              <a:t> ність електродів і </a:t>
            </a:r>
            <a:r>
              <a:rPr sz="1200" spc="-5" dirty="0">
                <a:latin typeface="Times New Roman"/>
                <a:cs typeface="Times New Roman"/>
              </a:rPr>
              <a:t>електричних </a:t>
            </a:r>
            <a:r>
              <a:rPr sz="1200" dirty="0">
                <a:latin typeface="Times New Roman"/>
                <a:cs typeface="Times New Roman"/>
              </a:rPr>
              <a:t>дуг дозволяє </a:t>
            </a:r>
            <a:r>
              <a:rPr sz="1200" spc="-5" dirty="0">
                <a:latin typeface="Times New Roman"/>
                <a:cs typeface="Times New Roman"/>
              </a:rPr>
              <a:t>отримувати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та 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низьким вміс-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 вуглецю та газів; плавка характеризується низьким </a:t>
            </a:r>
            <a:r>
              <a:rPr sz="1200" dirty="0">
                <a:latin typeface="Times New Roman"/>
                <a:cs typeface="Times New Roman"/>
              </a:rPr>
              <a:t>угаром </a:t>
            </a:r>
            <a:r>
              <a:rPr sz="1200" spc="-5" dirty="0">
                <a:latin typeface="Times New Roman"/>
                <a:cs typeface="Times New Roman"/>
              </a:rPr>
              <a:t>легуючих елементів; ви- </a:t>
            </a:r>
            <a:r>
              <a:rPr sz="1200" dirty="0">
                <a:latin typeface="Times New Roman"/>
                <a:cs typeface="Times New Roman"/>
              </a:rPr>
              <a:t> соким </a:t>
            </a:r>
            <a:r>
              <a:rPr sz="1200" spc="-5" dirty="0">
                <a:latin typeface="Times New Roman"/>
                <a:cs typeface="Times New Roman"/>
              </a:rPr>
              <a:t>електричним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ККД та</a:t>
            </a:r>
            <a:r>
              <a:rPr sz="1200" dirty="0">
                <a:latin typeface="Times New Roman"/>
                <a:cs typeface="Times New Roman"/>
              </a:rPr>
              <a:t> можливістю</a:t>
            </a:r>
            <a:r>
              <a:rPr sz="1200" spc="-5" dirty="0">
                <a:latin typeface="Times New Roman"/>
                <a:cs typeface="Times New Roman"/>
              </a:rPr>
              <a:t> точного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регулювання</a:t>
            </a:r>
            <a:r>
              <a:rPr sz="1200" dirty="0">
                <a:latin typeface="Times New Roman"/>
                <a:cs typeface="Times New Roman"/>
              </a:rPr>
              <a:t> температури</a:t>
            </a:r>
            <a:r>
              <a:rPr sz="1200" spc="-5" dirty="0">
                <a:latin typeface="Times New Roman"/>
                <a:cs typeface="Times New Roman"/>
              </a:rPr>
              <a:t> металу.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107183" y="9368279"/>
            <a:ext cx="2987040" cy="614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6.11.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системи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70"/>
              </a:spcBef>
            </a:pPr>
            <a:r>
              <a:rPr sz="1000" spc="-5" dirty="0">
                <a:latin typeface="Times New Roman"/>
                <a:cs typeface="Times New Roman"/>
              </a:rPr>
              <a:t>118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38431" y="5792928"/>
            <a:ext cx="179070" cy="909955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950" spc="15" dirty="0">
                <a:latin typeface="Times New Roman"/>
                <a:cs typeface="Times New Roman"/>
              </a:rPr>
              <a:t>Температура,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Symbol"/>
                <a:cs typeface="Symbol"/>
              </a:rPr>
              <a:t></a:t>
            </a:r>
            <a:r>
              <a:rPr sz="950" spc="20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462405" y="4068445"/>
            <a:ext cx="4953635" cy="4316095"/>
            <a:chOff x="1462405" y="4068445"/>
            <a:chExt cx="4953635" cy="4316095"/>
          </a:xfrm>
        </p:grpSpPr>
        <p:sp>
          <p:nvSpPr>
            <p:cNvPr id="8" name="object 8"/>
            <p:cNvSpPr/>
            <p:nvPr/>
          </p:nvSpPr>
          <p:spPr>
            <a:xfrm>
              <a:off x="1474470" y="4080510"/>
              <a:ext cx="4935855" cy="4291965"/>
            </a:xfrm>
            <a:custGeom>
              <a:avLst/>
              <a:gdLst/>
              <a:ahLst/>
              <a:cxnLst/>
              <a:rect l="l" t="t" r="r" b="b"/>
              <a:pathLst>
                <a:path w="4935855" h="4291965">
                  <a:moveTo>
                    <a:pt x="4935474" y="0"/>
                  </a:moveTo>
                  <a:lnTo>
                    <a:pt x="0" y="0"/>
                  </a:lnTo>
                  <a:lnTo>
                    <a:pt x="0" y="4291584"/>
                  </a:lnTo>
                  <a:lnTo>
                    <a:pt x="4935474" y="4291584"/>
                  </a:lnTo>
                  <a:lnTo>
                    <a:pt x="4935474" y="0"/>
                  </a:lnTo>
                  <a:close/>
                </a:path>
              </a:pathLst>
            </a:custGeom>
            <a:ln w="120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474470" y="4770882"/>
              <a:ext cx="4935855" cy="711200"/>
            </a:xfrm>
            <a:custGeom>
              <a:avLst/>
              <a:gdLst/>
              <a:ahLst/>
              <a:cxnLst/>
              <a:rect l="l" t="t" r="r" b="b"/>
              <a:pathLst>
                <a:path w="4935855" h="711200">
                  <a:moveTo>
                    <a:pt x="0" y="0"/>
                  </a:moveTo>
                  <a:lnTo>
                    <a:pt x="4935474" y="0"/>
                  </a:lnTo>
                </a:path>
                <a:path w="4935855" h="711200">
                  <a:moveTo>
                    <a:pt x="0" y="710946"/>
                  </a:moveTo>
                  <a:lnTo>
                    <a:pt x="4935474" y="710946"/>
                  </a:lnTo>
                </a:path>
              </a:pathLst>
            </a:custGeom>
            <a:ln w="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74470" y="6212586"/>
              <a:ext cx="4935855" cy="704215"/>
            </a:xfrm>
            <a:custGeom>
              <a:avLst/>
              <a:gdLst/>
              <a:ahLst/>
              <a:cxnLst/>
              <a:rect l="l" t="t" r="r" b="b"/>
              <a:pathLst>
                <a:path w="4935855" h="704215">
                  <a:moveTo>
                    <a:pt x="0" y="0"/>
                  </a:moveTo>
                  <a:lnTo>
                    <a:pt x="1171956" y="0"/>
                  </a:lnTo>
                </a:path>
                <a:path w="4935855" h="704215">
                  <a:moveTo>
                    <a:pt x="1475991" y="0"/>
                  </a:moveTo>
                  <a:lnTo>
                    <a:pt x="1692402" y="0"/>
                  </a:lnTo>
                </a:path>
                <a:path w="4935855" h="704215">
                  <a:moveTo>
                    <a:pt x="2807967" y="0"/>
                  </a:moveTo>
                  <a:lnTo>
                    <a:pt x="3310128" y="0"/>
                  </a:lnTo>
                </a:path>
                <a:path w="4935855" h="704215">
                  <a:moveTo>
                    <a:pt x="4425698" y="0"/>
                  </a:moveTo>
                  <a:lnTo>
                    <a:pt x="4935474" y="0"/>
                  </a:lnTo>
                </a:path>
                <a:path w="4935855" h="704215">
                  <a:moveTo>
                    <a:pt x="0" y="704088"/>
                  </a:moveTo>
                  <a:lnTo>
                    <a:pt x="1171956" y="704088"/>
                  </a:lnTo>
                </a:path>
                <a:path w="4935855" h="704215">
                  <a:moveTo>
                    <a:pt x="1475991" y="704088"/>
                  </a:moveTo>
                  <a:lnTo>
                    <a:pt x="4935474" y="704088"/>
                  </a:lnTo>
                </a:path>
              </a:pathLst>
            </a:custGeom>
            <a:ln w="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474470" y="4080510"/>
              <a:ext cx="4935855" cy="4291965"/>
            </a:xfrm>
            <a:custGeom>
              <a:avLst/>
              <a:gdLst/>
              <a:ahLst/>
              <a:cxnLst/>
              <a:rect l="l" t="t" r="r" b="b"/>
              <a:pathLst>
                <a:path w="4935855" h="4291965">
                  <a:moveTo>
                    <a:pt x="0" y="3573780"/>
                  </a:moveTo>
                  <a:lnTo>
                    <a:pt x="236982" y="3573780"/>
                  </a:lnTo>
                </a:path>
                <a:path w="4935855" h="4291965">
                  <a:moveTo>
                    <a:pt x="542541" y="3573780"/>
                  </a:moveTo>
                  <a:lnTo>
                    <a:pt x="803148" y="3573780"/>
                  </a:lnTo>
                </a:path>
                <a:path w="4935855" h="4291965">
                  <a:moveTo>
                    <a:pt x="1235205" y="3573780"/>
                  </a:moveTo>
                  <a:lnTo>
                    <a:pt x="1620774" y="3573780"/>
                  </a:lnTo>
                </a:path>
                <a:path w="4935855" h="4291965">
                  <a:moveTo>
                    <a:pt x="2736344" y="3573780"/>
                  </a:moveTo>
                  <a:lnTo>
                    <a:pt x="3310128" y="3573780"/>
                  </a:lnTo>
                </a:path>
                <a:path w="4935855" h="4291965">
                  <a:moveTo>
                    <a:pt x="4425698" y="3573780"/>
                  </a:moveTo>
                  <a:lnTo>
                    <a:pt x="4935474" y="3573780"/>
                  </a:lnTo>
                </a:path>
                <a:path w="4935855" h="4291965">
                  <a:moveTo>
                    <a:pt x="735330" y="2610612"/>
                  </a:moveTo>
                  <a:lnTo>
                    <a:pt x="735330" y="4291584"/>
                  </a:lnTo>
                </a:path>
                <a:path w="4935855" h="4291965">
                  <a:moveTo>
                    <a:pt x="735330" y="1703070"/>
                  </a:moveTo>
                  <a:lnTo>
                    <a:pt x="735330" y="2298192"/>
                  </a:lnTo>
                </a:path>
                <a:path w="4935855" h="4291965">
                  <a:moveTo>
                    <a:pt x="735330" y="201930"/>
                  </a:moveTo>
                  <a:lnTo>
                    <a:pt x="735330" y="1530097"/>
                  </a:lnTo>
                </a:path>
                <a:path w="4935855" h="4291965">
                  <a:moveTo>
                    <a:pt x="735330" y="0"/>
                  </a:moveTo>
                  <a:lnTo>
                    <a:pt x="735330" y="28957"/>
                  </a:lnTo>
                </a:path>
                <a:path w="4935855" h="4291965">
                  <a:moveTo>
                    <a:pt x="1408938" y="3022092"/>
                  </a:moveTo>
                  <a:lnTo>
                    <a:pt x="1408938" y="4291584"/>
                  </a:lnTo>
                </a:path>
                <a:path w="4935855" h="4291965">
                  <a:moveTo>
                    <a:pt x="1408938" y="1122426"/>
                  </a:moveTo>
                  <a:lnTo>
                    <a:pt x="1408938" y="2099307"/>
                  </a:lnTo>
                </a:path>
                <a:path w="4935855" h="4291965">
                  <a:moveTo>
                    <a:pt x="1408938" y="0"/>
                  </a:moveTo>
                  <a:lnTo>
                    <a:pt x="1408938" y="852675"/>
                  </a:lnTo>
                </a:path>
              </a:pathLst>
            </a:custGeom>
            <a:ln w="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610356" y="4080510"/>
              <a:ext cx="0" cy="4291965"/>
            </a:xfrm>
            <a:custGeom>
              <a:avLst/>
              <a:gdLst/>
              <a:ahLst/>
              <a:cxnLst/>
              <a:rect l="l" t="t" r="r" b="b"/>
              <a:pathLst>
                <a:path h="4291965">
                  <a:moveTo>
                    <a:pt x="0" y="3867912"/>
                  </a:moveTo>
                  <a:lnTo>
                    <a:pt x="0" y="4291584"/>
                  </a:lnTo>
                </a:path>
                <a:path h="4291965">
                  <a:moveTo>
                    <a:pt x="0" y="2610612"/>
                  </a:moveTo>
                  <a:lnTo>
                    <a:pt x="0" y="3316221"/>
                  </a:lnTo>
                </a:path>
                <a:path h="4291965">
                  <a:moveTo>
                    <a:pt x="0" y="408432"/>
                  </a:moveTo>
                  <a:lnTo>
                    <a:pt x="0" y="2059684"/>
                  </a:lnTo>
                </a:path>
                <a:path h="4291965">
                  <a:moveTo>
                    <a:pt x="0" y="0"/>
                  </a:moveTo>
                  <a:lnTo>
                    <a:pt x="0" y="235454"/>
                  </a:lnTo>
                </a:path>
              </a:pathLst>
            </a:custGeom>
            <a:ln w="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324350" y="4080510"/>
              <a:ext cx="0" cy="4291965"/>
            </a:xfrm>
            <a:custGeom>
              <a:avLst/>
              <a:gdLst/>
              <a:ahLst/>
              <a:cxnLst/>
              <a:rect l="l" t="t" r="r" b="b"/>
              <a:pathLst>
                <a:path h="4291965">
                  <a:moveTo>
                    <a:pt x="0" y="4291584"/>
                  </a:moveTo>
                  <a:lnTo>
                    <a:pt x="0" y="0"/>
                  </a:lnTo>
                </a:path>
              </a:pathLst>
            </a:custGeom>
            <a:ln w="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031486" y="4080510"/>
              <a:ext cx="687070" cy="4291965"/>
            </a:xfrm>
            <a:custGeom>
              <a:avLst/>
              <a:gdLst/>
              <a:ahLst/>
              <a:cxnLst/>
              <a:rect l="l" t="t" r="r" b="b"/>
              <a:pathLst>
                <a:path w="687070" h="4291965">
                  <a:moveTo>
                    <a:pt x="0" y="3754374"/>
                  </a:moveTo>
                  <a:lnTo>
                    <a:pt x="0" y="4291584"/>
                  </a:lnTo>
                </a:path>
                <a:path w="687070" h="4291965">
                  <a:moveTo>
                    <a:pt x="0" y="2471166"/>
                  </a:moveTo>
                  <a:lnTo>
                    <a:pt x="0" y="3316224"/>
                  </a:lnTo>
                </a:path>
                <a:path w="687070" h="4291965">
                  <a:moveTo>
                    <a:pt x="0" y="0"/>
                  </a:moveTo>
                  <a:lnTo>
                    <a:pt x="0" y="2059686"/>
                  </a:lnTo>
                </a:path>
                <a:path w="687070" h="4291965">
                  <a:moveTo>
                    <a:pt x="686562" y="3754374"/>
                  </a:moveTo>
                  <a:lnTo>
                    <a:pt x="686562" y="4291584"/>
                  </a:lnTo>
                </a:path>
                <a:path w="687070" h="4291965">
                  <a:moveTo>
                    <a:pt x="686562" y="2471166"/>
                  </a:moveTo>
                  <a:lnTo>
                    <a:pt x="686562" y="3316224"/>
                  </a:lnTo>
                </a:path>
                <a:path w="687070" h="4291965">
                  <a:moveTo>
                    <a:pt x="686562" y="1301496"/>
                  </a:moveTo>
                  <a:lnTo>
                    <a:pt x="686562" y="2059686"/>
                  </a:lnTo>
                </a:path>
                <a:path w="687070" h="4291965">
                  <a:moveTo>
                    <a:pt x="686562" y="0"/>
                  </a:moveTo>
                  <a:lnTo>
                    <a:pt x="686562" y="909825"/>
                  </a:lnTo>
                </a:path>
              </a:pathLst>
            </a:custGeom>
            <a:ln w="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474470" y="4166616"/>
              <a:ext cx="4664710" cy="1534795"/>
            </a:xfrm>
            <a:custGeom>
              <a:avLst/>
              <a:gdLst/>
              <a:ahLst/>
              <a:cxnLst/>
              <a:rect l="l" t="t" r="r" b="b"/>
              <a:pathLst>
                <a:path w="4664710" h="1534795">
                  <a:moveTo>
                    <a:pt x="0" y="92964"/>
                  </a:moveTo>
                  <a:lnTo>
                    <a:pt x="54697" y="111323"/>
                  </a:lnTo>
                  <a:lnTo>
                    <a:pt x="108394" y="130111"/>
                  </a:lnTo>
                  <a:lnTo>
                    <a:pt x="160091" y="149756"/>
                  </a:lnTo>
                  <a:lnTo>
                    <a:pt x="208788" y="170688"/>
                  </a:lnTo>
                  <a:lnTo>
                    <a:pt x="253936" y="193071"/>
                  </a:lnTo>
                  <a:lnTo>
                    <a:pt x="296227" y="216598"/>
                  </a:lnTo>
                  <a:lnTo>
                    <a:pt x="336518" y="240982"/>
                  </a:lnTo>
                  <a:lnTo>
                    <a:pt x="375666" y="265938"/>
                  </a:lnTo>
                  <a:lnTo>
                    <a:pt x="414783" y="270643"/>
                  </a:lnTo>
                  <a:lnTo>
                    <a:pt x="455433" y="276148"/>
                  </a:lnTo>
                  <a:lnTo>
                    <a:pt x="499149" y="283252"/>
                  </a:lnTo>
                  <a:lnTo>
                    <a:pt x="547464" y="292756"/>
                  </a:lnTo>
                  <a:lnTo>
                    <a:pt x="601911" y="305459"/>
                  </a:lnTo>
                  <a:lnTo>
                    <a:pt x="664021" y="322161"/>
                  </a:lnTo>
                  <a:lnTo>
                    <a:pt x="735330" y="343662"/>
                  </a:lnTo>
                  <a:lnTo>
                    <a:pt x="772457" y="355346"/>
                  </a:lnTo>
                  <a:lnTo>
                    <a:pt x="812061" y="367842"/>
                  </a:lnTo>
                  <a:lnTo>
                    <a:pt x="853915" y="381152"/>
                  </a:lnTo>
                  <a:lnTo>
                    <a:pt x="897793" y="395274"/>
                  </a:lnTo>
                  <a:lnTo>
                    <a:pt x="943468" y="410210"/>
                  </a:lnTo>
                  <a:lnTo>
                    <a:pt x="990715" y="425958"/>
                  </a:lnTo>
                  <a:lnTo>
                    <a:pt x="1039307" y="442518"/>
                  </a:lnTo>
                  <a:lnTo>
                    <a:pt x="1089019" y="459892"/>
                  </a:lnTo>
                  <a:lnTo>
                    <a:pt x="1139622" y="478078"/>
                  </a:lnTo>
                  <a:lnTo>
                    <a:pt x="1190893" y="497078"/>
                  </a:lnTo>
                  <a:lnTo>
                    <a:pt x="1242603" y="516890"/>
                  </a:lnTo>
                  <a:lnTo>
                    <a:pt x="1294528" y="537514"/>
                  </a:lnTo>
                  <a:lnTo>
                    <a:pt x="1346440" y="558952"/>
                  </a:lnTo>
                  <a:lnTo>
                    <a:pt x="1398114" y="581202"/>
                  </a:lnTo>
                  <a:lnTo>
                    <a:pt x="1449324" y="604266"/>
                  </a:lnTo>
                  <a:lnTo>
                    <a:pt x="1492263" y="624566"/>
                  </a:lnTo>
                  <a:lnTo>
                    <a:pt x="1536160" y="646019"/>
                  </a:lnTo>
                  <a:lnTo>
                    <a:pt x="1580885" y="668506"/>
                  </a:lnTo>
                  <a:lnTo>
                    <a:pt x="1626308" y="691911"/>
                  </a:lnTo>
                  <a:lnTo>
                    <a:pt x="1672301" y="716116"/>
                  </a:lnTo>
                  <a:lnTo>
                    <a:pt x="1718733" y="741002"/>
                  </a:lnTo>
                  <a:lnTo>
                    <a:pt x="1765476" y="766453"/>
                  </a:lnTo>
                  <a:lnTo>
                    <a:pt x="1812399" y="792351"/>
                  </a:lnTo>
                  <a:lnTo>
                    <a:pt x="1859375" y="818578"/>
                  </a:lnTo>
                  <a:lnTo>
                    <a:pt x="1906273" y="845017"/>
                  </a:lnTo>
                  <a:lnTo>
                    <a:pt x="1952964" y="871550"/>
                  </a:lnTo>
                  <a:lnTo>
                    <a:pt x="1999318" y="898059"/>
                  </a:lnTo>
                  <a:lnTo>
                    <a:pt x="2045207" y="924427"/>
                  </a:lnTo>
                  <a:lnTo>
                    <a:pt x="2090501" y="950537"/>
                  </a:lnTo>
                  <a:lnTo>
                    <a:pt x="2135071" y="976270"/>
                  </a:lnTo>
                  <a:lnTo>
                    <a:pt x="2178786" y="1001509"/>
                  </a:lnTo>
                  <a:lnTo>
                    <a:pt x="2221519" y="1026137"/>
                  </a:lnTo>
                  <a:lnTo>
                    <a:pt x="2263140" y="1050036"/>
                  </a:lnTo>
                  <a:lnTo>
                    <a:pt x="2312588" y="1078535"/>
                  </a:lnTo>
                  <a:lnTo>
                    <a:pt x="2362584" y="1107790"/>
                  </a:lnTo>
                  <a:lnTo>
                    <a:pt x="2412821" y="1137562"/>
                  </a:lnTo>
                  <a:lnTo>
                    <a:pt x="2462993" y="1167610"/>
                  </a:lnTo>
                  <a:lnTo>
                    <a:pt x="2512793" y="1197694"/>
                  </a:lnTo>
                  <a:lnTo>
                    <a:pt x="2561917" y="1227575"/>
                  </a:lnTo>
                  <a:lnTo>
                    <a:pt x="2610057" y="1257014"/>
                  </a:lnTo>
                  <a:lnTo>
                    <a:pt x="2656907" y="1285769"/>
                  </a:lnTo>
                  <a:lnTo>
                    <a:pt x="2702161" y="1313602"/>
                  </a:lnTo>
                  <a:lnTo>
                    <a:pt x="2745514" y="1340273"/>
                  </a:lnTo>
                  <a:lnTo>
                    <a:pt x="2786658" y="1365541"/>
                  </a:lnTo>
                  <a:lnTo>
                    <a:pt x="2825288" y="1389168"/>
                  </a:lnTo>
                  <a:lnTo>
                    <a:pt x="2861098" y="1410913"/>
                  </a:lnTo>
                  <a:lnTo>
                    <a:pt x="2893781" y="1430537"/>
                  </a:lnTo>
                  <a:lnTo>
                    <a:pt x="3005256" y="1495020"/>
                  </a:lnTo>
                  <a:lnTo>
                    <a:pt x="3052762" y="1520380"/>
                  </a:lnTo>
                  <a:lnTo>
                    <a:pt x="3089910" y="1534668"/>
                  </a:lnTo>
                  <a:lnTo>
                    <a:pt x="3123483" y="1495811"/>
                  </a:lnTo>
                  <a:lnTo>
                    <a:pt x="3157063" y="1456984"/>
                  </a:lnTo>
                  <a:lnTo>
                    <a:pt x="3190644" y="1418217"/>
                  </a:lnTo>
                  <a:lnTo>
                    <a:pt x="3224219" y="1379539"/>
                  </a:lnTo>
                  <a:lnTo>
                    <a:pt x="3257783" y="1340982"/>
                  </a:lnTo>
                  <a:lnTo>
                    <a:pt x="3291330" y="1302575"/>
                  </a:lnTo>
                  <a:lnTo>
                    <a:pt x="3324854" y="1264348"/>
                  </a:lnTo>
                  <a:lnTo>
                    <a:pt x="3358348" y="1226331"/>
                  </a:lnTo>
                  <a:lnTo>
                    <a:pt x="3391807" y="1188554"/>
                  </a:lnTo>
                  <a:lnTo>
                    <a:pt x="3425224" y="1151047"/>
                  </a:lnTo>
                  <a:lnTo>
                    <a:pt x="3458594" y="1113840"/>
                  </a:lnTo>
                  <a:lnTo>
                    <a:pt x="3491911" y="1076962"/>
                  </a:lnTo>
                  <a:lnTo>
                    <a:pt x="3525168" y="1040445"/>
                  </a:lnTo>
                  <a:lnTo>
                    <a:pt x="3558361" y="1004318"/>
                  </a:lnTo>
                  <a:lnTo>
                    <a:pt x="3591481" y="968610"/>
                  </a:lnTo>
                  <a:lnTo>
                    <a:pt x="3624525" y="933353"/>
                  </a:lnTo>
                  <a:lnTo>
                    <a:pt x="3657485" y="898575"/>
                  </a:lnTo>
                  <a:lnTo>
                    <a:pt x="3690356" y="864307"/>
                  </a:lnTo>
                  <a:lnTo>
                    <a:pt x="3723132" y="830580"/>
                  </a:lnTo>
                  <a:lnTo>
                    <a:pt x="3762586" y="790844"/>
                  </a:lnTo>
                  <a:lnTo>
                    <a:pt x="3802810" y="751154"/>
                  </a:lnTo>
                  <a:lnTo>
                    <a:pt x="3843607" y="711628"/>
                  </a:lnTo>
                  <a:lnTo>
                    <a:pt x="3884783" y="672381"/>
                  </a:lnTo>
                  <a:lnTo>
                    <a:pt x="3926141" y="633532"/>
                  </a:lnTo>
                  <a:lnTo>
                    <a:pt x="3967488" y="595197"/>
                  </a:lnTo>
                  <a:lnTo>
                    <a:pt x="4008627" y="557495"/>
                  </a:lnTo>
                  <a:lnTo>
                    <a:pt x="4049363" y="520541"/>
                  </a:lnTo>
                  <a:lnTo>
                    <a:pt x="4089500" y="484453"/>
                  </a:lnTo>
                  <a:lnTo>
                    <a:pt x="4128844" y="449349"/>
                  </a:lnTo>
                  <a:lnTo>
                    <a:pt x="4167200" y="415345"/>
                  </a:lnTo>
                  <a:lnTo>
                    <a:pt x="4204370" y="382559"/>
                  </a:lnTo>
                  <a:lnTo>
                    <a:pt x="4240161" y="351108"/>
                  </a:lnTo>
                  <a:lnTo>
                    <a:pt x="4274378" y="321110"/>
                  </a:lnTo>
                  <a:lnTo>
                    <a:pt x="4306823" y="292680"/>
                  </a:lnTo>
                  <a:lnTo>
                    <a:pt x="4337304" y="265938"/>
                  </a:lnTo>
                  <a:lnTo>
                    <a:pt x="4392699" y="217318"/>
                  </a:lnTo>
                  <a:lnTo>
                    <a:pt x="4442281" y="174879"/>
                  </a:lnTo>
                  <a:lnTo>
                    <a:pt x="4486880" y="137725"/>
                  </a:lnTo>
                  <a:lnTo>
                    <a:pt x="4527327" y="104965"/>
                  </a:lnTo>
                  <a:lnTo>
                    <a:pt x="4564452" y="75705"/>
                  </a:lnTo>
                  <a:lnTo>
                    <a:pt x="4599086" y="49053"/>
                  </a:lnTo>
                  <a:lnTo>
                    <a:pt x="4632059" y="24116"/>
                  </a:lnTo>
                  <a:lnTo>
                    <a:pt x="4664202" y="0"/>
                  </a:lnTo>
                </a:path>
              </a:pathLst>
            </a:custGeom>
            <a:ln w="240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62430" y="4247540"/>
              <a:ext cx="91801" cy="197053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474470" y="4080510"/>
              <a:ext cx="4657725" cy="4291965"/>
            </a:xfrm>
            <a:custGeom>
              <a:avLst/>
              <a:gdLst/>
              <a:ahLst/>
              <a:cxnLst/>
              <a:rect l="l" t="t" r="r" b="b"/>
              <a:pathLst>
                <a:path w="4657725" h="4291965">
                  <a:moveTo>
                    <a:pt x="72390" y="352044"/>
                  </a:moveTo>
                  <a:lnTo>
                    <a:pt x="62817" y="392346"/>
                  </a:lnTo>
                  <a:lnTo>
                    <a:pt x="53530" y="434435"/>
                  </a:lnTo>
                  <a:lnTo>
                    <a:pt x="44529" y="480095"/>
                  </a:lnTo>
                  <a:lnTo>
                    <a:pt x="35814" y="531114"/>
                  </a:lnTo>
                  <a:lnTo>
                    <a:pt x="28578" y="577224"/>
                  </a:lnTo>
                  <a:lnTo>
                    <a:pt x="21451" y="627138"/>
                  </a:lnTo>
                  <a:lnTo>
                    <a:pt x="14362" y="679905"/>
                  </a:lnTo>
                  <a:lnTo>
                    <a:pt x="7235" y="734574"/>
                  </a:lnTo>
                  <a:lnTo>
                    <a:pt x="0" y="790194"/>
                  </a:lnTo>
                  <a:lnTo>
                    <a:pt x="19808" y="740410"/>
                  </a:lnTo>
                  <a:lnTo>
                    <a:pt x="39341" y="691388"/>
                  </a:lnTo>
                  <a:lnTo>
                    <a:pt x="58197" y="643890"/>
                  </a:lnTo>
                  <a:lnTo>
                    <a:pt x="75974" y="598678"/>
                  </a:lnTo>
                  <a:lnTo>
                    <a:pt x="92269" y="556514"/>
                  </a:lnTo>
                  <a:lnTo>
                    <a:pt x="106680" y="518160"/>
                  </a:lnTo>
                  <a:lnTo>
                    <a:pt x="124908" y="467879"/>
                  </a:lnTo>
                  <a:lnTo>
                    <a:pt x="139350" y="425100"/>
                  </a:lnTo>
                  <a:lnTo>
                    <a:pt x="151364" y="387322"/>
                  </a:lnTo>
                  <a:lnTo>
                    <a:pt x="162306" y="352044"/>
                  </a:lnTo>
                  <a:lnTo>
                    <a:pt x="193901" y="389883"/>
                  </a:lnTo>
                  <a:lnTo>
                    <a:pt x="225617" y="427822"/>
                  </a:lnTo>
                  <a:lnTo>
                    <a:pt x="257612" y="465961"/>
                  </a:lnTo>
                  <a:lnTo>
                    <a:pt x="290042" y="504398"/>
                  </a:lnTo>
                  <a:lnTo>
                    <a:pt x="323067" y="543233"/>
                  </a:lnTo>
                  <a:lnTo>
                    <a:pt x="356844" y="582567"/>
                  </a:lnTo>
                  <a:lnTo>
                    <a:pt x="391531" y="622499"/>
                  </a:lnTo>
                  <a:lnTo>
                    <a:pt x="427287" y="663127"/>
                  </a:lnTo>
                  <a:lnTo>
                    <a:pt x="464269" y="704553"/>
                  </a:lnTo>
                  <a:lnTo>
                    <a:pt x="502635" y="746875"/>
                  </a:lnTo>
                  <a:lnTo>
                    <a:pt x="542544" y="790194"/>
                  </a:lnTo>
                  <a:lnTo>
                    <a:pt x="575156" y="825594"/>
                  </a:lnTo>
                  <a:lnTo>
                    <a:pt x="609180" y="862663"/>
                  </a:lnTo>
                  <a:lnTo>
                    <a:pt x="644416" y="901066"/>
                  </a:lnTo>
                  <a:lnTo>
                    <a:pt x="680668" y="940465"/>
                  </a:lnTo>
                  <a:lnTo>
                    <a:pt x="717735" y="980524"/>
                  </a:lnTo>
                  <a:lnTo>
                    <a:pt x="755421" y="1020906"/>
                  </a:lnTo>
                  <a:lnTo>
                    <a:pt x="793527" y="1061275"/>
                  </a:lnTo>
                  <a:lnTo>
                    <a:pt x="831855" y="1101294"/>
                  </a:lnTo>
                  <a:lnTo>
                    <a:pt x="870205" y="1140626"/>
                  </a:lnTo>
                  <a:lnTo>
                    <a:pt x="908381" y="1178936"/>
                  </a:lnTo>
                  <a:lnTo>
                    <a:pt x="946184" y="1215885"/>
                  </a:lnTo>
                  <a:lnTo>
                    <a:pt x="983415" y="1251139"/>
                  </a:lnTo>
                  <a:lnTo>
                    <a:pt x="1019876" y="1284360"/>
                  </a:lnTo>
                  <a:lnTo>
                    <a:pt x="1055370" y="1315212"/>
                  </a:lnTo>
                  <a:lnTo>
                    <a:pt x="1099758" y="1351698"/>
                  </a:lnTo>
                  <a:lnTo>
                    <a:pt x="1143600" y="1385680"/>
                  </a:lnTo>
                  <a:lnTo>
                    <a:pt x="1186954" y="1417412"/>
                  </a:lnTo>
                  <a:lnTo>
                    <a:pt x="1229880" y="1447148"/>
                  </a:lnTo>
                  <a:lnTo>
                    <a:pt x="1272434" y="1475143"/>
                  </a:lnTo>
                  <a:lnTo>
                    <a:pt x="1314675" y="1501650"/>
                  </a:lnTo>
                  <a:lnTo>
                    <a:pt x="1356662" y="1526924"/>
                  </a:lnTo>
                  <a:lnTo>
                    <a:pt x="1398454" y="1551220"/>
                  </a:lnTo>
                  <a:lnTo>
                    <a:pt x="1440108" y="1574790"/>
                  </a:lnTo>
                  <a:lnTo>
                    <a:pt x="1481683" y="1597890"/>
                  </a:lnTo>
                  <a:lnTo>
                    <a:pt x="1523238" y="1620774"/>
                  </a:lnTo>
                  <a:lnTo>
                    <a:pt x="1496401" y="1641383"/>
                  </a:lnTo>
                  <a:lnTo>
                    <a:pt x="1465707" y="1669065"/>
                  </a:lnTo>
                  <a:lnTo>
                    <a:pt x="1427011" y="1710892"/>
                  </a:lnTo>
                  <a:lnTo>
                    <a:pt x="1376172" y="1773936"/>
                  </a:lnTo>
                  <a:lnTo>
                    <a:pt x="1328273" y="1836189"/>
                  </a:lnTo>
                  <a:lnTo>
                    <a:pt x="1301074" y="1872246"/>
                  </a:lnTo>
                  <a:lnTo>
                    <a:pt x="1272212" y="1911043"/>
                  </a:lnTo>
                  <a:lnTo>
                    <a:pt x="1242066" y="1952173"/>
                  </a:lnTo>
                  <a:lnTo>
                    <a:pt x="1211013" y="1995226"/>
                  </a:lnTo>
                  <a:lnTo>
                    <a:pt x="1179431" y="2039794"/>
                  </a:lnTo>
                  <a:lnTo>
                    <a:pt x="1147697" y="2085468"/>
                  </a:lnTo>
                  <a:lnTo>
                    <a:pt x="1116191" y="2131840"/>
                  </a:lnTo>
                  <a:lnTo>
                    <a:pt x="1085289" y="2178500"/>
                  </a:lnTo>
                  <a:lnTo>
                    <a:pt x="1055370" y="2225040"/>
                  </a:lnTo>
                  <a:lnTo>
                    <a:pt x="1030314" y="2265855"/>
                  </a:lnTo>
                  <a:lnTo>
                    <a:pt x="1004530" y="2309163"/>
                  </a:lnTo>
                  <a:lnTo>
                    <a:pt x="978237" y="2354427"/>
                  </a:lnTo>
                  <a:lnTo>
                    <a:pt x="951651" y="2401110"/>
                  </a:lnTo>
                  <a:lnTo>
                    <a:pt x="924994" y="2448676"/>
                  </a:lnTo>
                  <a:lnTo>
                    <a:pt x="898481" y="2496588"/>
                  </a:lnTo>
                  <a:lnTo>
                    <a:pt x="872333" y="2544307"/>
                  </a:lnTo>
                  <a:lnTo>
                    <a:pt x="846768" y="2591299"/>
                  </a:lnTo>
                  <a:lnTo>
                    <a:pt x="822004" y="2637025"/>
                  </a:lnTo>
                  <a:lnTo>
                    <a:pt x="798260" y="2680949"/>
                  </a:lnTo>
                  <a:lnTo>
                    <a:pt x="775753" y="2722534"/>
                  </a:lnTo>
                  <a:lnTo>
                    <a:pt x="754704" y="2761243"/>
                  </a:lnTo>
                  <a:lnTo>
                    <a:pt x="735330" y="2796540"/>
                  </a:lnTo>
                  <a:lnTo>
                    <a:pt x="703392" y="2854634"/>
                  </a:lnTo>
                  <a:lnTo>
                    <a:pt x="675680" y="2905610"/>
                  </a:lnTo>
                  <a:lnTo>
                    <a:pt x="651474" y="2950655"/>
                  </a:lnTo>
                  <a:lnTo>
                    <a:pt x="630054" y="2990954"/>
                  </a:lnTo>
                  <a:lnTo>
                    <a:pt x="610699" y="3027694"/>
                  </a:lnTo>
                  <a:lnTo>
                    <a:pt x="592691" y="3062062"/>
                  </a:lnTo>
                  <a:lnTo>
                    <a:pt x="575310" y="3095244"/>
                  </a:lnTo>
                </a:path>
                <a:path w="4657725" h="4291965">
                  <a:moveTo>
                    <a:pt x="0" y="2471166"/>
                  </a:moveTo>
                  <a:lnTo>
                    <a:pt x="27194" y="2510174"/>
                  </a:lnTo>
                  <a:lnTo>
                    <a:pt x="55705" y="2550060"/>
                  </a:lnTo>
                  <a:lnTo>
                    <a:pt x="86849" y="2591702"/>
                  </a:lnTo>
                  <a:lnTo>
                    <a:pt x="121944" y="2635977"/>
                  </a:lnTo>
                  <a:lnTo>
                    <a:pt x="162306" y="2683764"/>
                  </a:lnTo>
                  <a:lnTo>
                    <a:pt x="191998" y="2717076"/>
                  </a:lnTo>
                  <a:lnTo>
                    <a:pt x="225825" y="2753808"/>
                  </a:lnTo>
                  <a:lnTo>
                    <a:pt x="262349" y="2792594"/>
                  </a:lnTo>
                  <a:lnTo>
                    <a:pt x="300132" y="2832068"/>
                  </a:lnTo>
                  <a:lnTo>
                    <a:pt x="337737" y="2870863"/>
                  </a:lnTo>
                  <a:lnTo>
                    <a:pt x="373725" y="2907613"/>
                  </a:lnTo>
                  <a:lnTo>
                    <a:pt x="406659" y="2940952"/>
                  </a:lnTo>
                  <a:lnTo>
                    <a:pt x="435102" y="2969514"/>
                  </a:lnTo>
                  <a:lnTo>
                    <a:pt x="481226" y="3014126"/>
                  </a:lnTo>
                  <a:lnTo>
                    <a:pt x="517779" y="3047523"/>
                  </a:lnTo>
                  <a:lnTo>
                    <a:pt x="548044" y="3073348"/>
                  </a:lnTo>
                  <a:lnTo>
                    <a:pt x="575310" y="3095244"/>
                  </a:lnTo>
                </a:path>
                <a:path w="4657725" h="4291965">
                  <a:moveTo>
                    <a:pt x="0" y="2471166"/>
                  </a:moveTo>
                  <a:lnTo>
                    <a:pt x="8548" y="2529959"/>
                  </a:lnTo>
                  <a:lnTo>
                    <a:pt x="17097" y="2588180"/>
                  </a:lnTo>
                  <a:lnTo>
                    <a:pt x="25717" y="2645187"/>
                  </a:lnTo>
                  <a:lnTo>
                    <a:pt x="34480" y="2700337"/>
                  </a:lnTo>
                  <a:lnTo>
                    <a:pt x="43457" y="2752986"/>
                  </a:lnTo>
                  <a:lnTo>
                    <a:pt x="52720" y="2802493"/>
                  </a:lnTo>
                  <a:lnTo>
                    <a:pt x="62341" y="2848213"/>
                  </a:lnTo>
                  <a:lnTo>
                    <a:pt x="72390" y="2889504"/>
                  </a:lnTo>
                  <a:lnTo>
                    <a:pt x="93190" y="2958619"/>
                  </a:lnTo>
                  <a:lnTo>
                    <a:pt x="115347" y="3012662"/>
                  </a:lnTo>
                  <a:lnTo>
                    <a:pt x="138505" y="3056560"/>
                  </a:lnTo>
                  <a:lnTo>
                    <a:pt x="162306" y="3095244"/>
                  </a:lnTo>
                  <a:lnTo>
                    <a:pt x="147970" y="3115865"/>
                  </a:lnTo>
                  <a:lnTo>
                    <a:pt x="120729" y="3171967"/>
                  </a:lnTo>
                  <a:lnTo>
                    <a:pt x="108966" y="3214878"/>
                  </a:lnTo>
                  <a:lnTo>
                    <a:pt x="95250" y="3285518"/>
                  </a:lnTo>
                  <a:lnTo>
                    <a:pt x="89249" y="3326701"/>
                  </a:lnTo>
                  <a:lnTo>
                    <a:pt x="83566" y="3374107"/>
                  </a:lnTo>
                  <a:lnTo>
                    <a:pt x="78009" y="3429472"/>
                  </a:lnTo>
                  <a:lnTo>
                    <a:pt x="72390" y="3494532"/>
                  </a:lnTo>
                  <a:lnTo>
                    <a:pt x="69047" y="3536279"/>
                  </a:lnTo>
                  <a:lnTo>
                    <a:pt x="65677" y="3584117"/>
                  </a:lnTo>
                  <a:lnTo>
                    <a:pt x="62291" y="3636653"/>
                  </a:lnTo>
                  <a:lnTo>
                    <a:pt x="58897" y="3692498"/>
                  </a:lnTo>
                  <a:lnTo>
                    <a:pt x="55506" y="3750260"/>
                  </a:lnTo>
                  <a:lnTo>
                    <a:pt x="52130" y="3808547"/>
                  </a:lnTo>
                  <a:lnTo>
                    <a:pt x="48777" y="3865968"/>
                  </a:lnTo>
                  <a:lnTo>
                    <a:pt x="45459" y="3921132"/>
                  </a:lnTo>
                  <a:lnTo>
                    <a:pt x="42185" y="3972649"/>
                  </a:lnTo>
                  <a:lnTo>
                    <a:pt x="38967" y="4019126"/>
                  </a:lnTo>
                  <a:lnTo>
                    <a:pt x="35814" y="4059174"/>
                  </a:lnTo>
                  <a:lnTo>
                    <a:pt x="28578" y="4129430"/>
                  </a:lnTo>
                  <a:lnTo>
                    <a:pt x="21451" y="4183776"/>
                  </a:lnTo>
                  <a:lnTo>
                    <a:pt x="14362" y="4226234"/>
                  </a:lnTo>
                  <a:lnTo>
                    <a:pt x="7235" y="4260829"/>
                  </a:lnTo>
                  <a:lnTo>
                    <a:pt x="0" y="4291584"/>
                  </a:lnTo>
                </a:path>
                <a:path w="4657725" h="4291965">
                  <a:moveTo>
                    <a:pt x="4657344" y="0"/>
                  </a:moveTo>
                  <a:lnTo>
                    <a:pt x="4657344" y="4291584"/>
                  </a:lnTo>
                </a:path>
                <a:path w="4657725" h="4291965">
                  <a:moveTo>
                    <a:pt x="72390" y="352044"/>
                  </a:moveTo>
                  <a:lnTo>
                    <a:pt x="375666" y="352044"/>
                  </a:lnTo>
                </a:path>
                <a:path w="4657725" h="4291965">
                  <a:moveTo>
                    <a:pt x="1523238" y="1620774"/>
                  </a:moveTo>
                  <a:lnTo>
                    <a:pt x="4657344" y="1620774"/>
                  </a:lnTo>
                </a:path>
                <a:path w="4657725" h="4291965">
                  <a:moveTo>
                    <a:pt x="162306" y="3095244"/>
                  </a:moveTo>
                  <a:lnTo>
                    <a:pt x="4657344" y="3095244"/>
                  </a:lnTo>
                </a:path>
              </a:pathLst>
            </a:custGeom>
            <a:ln w="240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16202" y="5701284"/>
              <a:ext cx="2948305" cy="2670810"/>
            </a:xfrm>
            <a:custGeom>
              <a:avLst/>
              <a:gdLst/>
              <a:ahLst/>
              <a:cxnLst/>
              <a:rect l="l" t="t" r="r" b="b"/>
              <a:pathLst>
                <a:path w="2948304" h="2670809">
                  <a:moveTo>
                    <a:pt x="0" y="1434846"/>
                  </a:moveTo>
                  <a:lnTo>
                    <a:pt x="393954" y="1434846"/>
                  </a:lnTo>
                </a:path>
                <a:path w="2948304" h="2670809">
                  <a:moveTo>
                    <a:pt x="433578" y="1474470"/>
                  </a:moveTo>
                  <a:lnTo>
                    <a:pt x="433578" y="2670810"/>
                  </a:lnTo>
                </a:path>
                <a:path w="2948304" h="2670809">
                  <a:moveTo>
                    <a:pt x="1381506" y="0"/>
                  </a:moveTo>
                  <a:lnTo>
                    <a:pt x="1381506" y="2670810"/>
                  </a:lnTo>
                </a:path>
                <a:path w="2948304" h="2670809">
                  <a:moveTo>
                    <a:pt x="2948178" y="0"/>
                  </a:moveTo>
                  <a:lnTo>
                    <a:pt x="2948178" y="2670810"/>
                  </a:lnTo>
                </a:path>
                <a:path w="2948304" h="2670809">
                  <a:moveTo>
                    <a:pt x="20574" y="1474470"/>
                  </a:moveTo>
                  <a:lnTo>
                    <a:pt x="20574" y="2670810"/>
                  </a:lnTo>
                </a:path>
              </a:pathLst>
            </a:custGeom>
            <a:ln w="722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/>
          <p:nvPr/>
        </p:nvSpPr>
        <p:spPr>
          <a:xfrm>
            <a:off x="1488186" y="8798052"/>
            <a:ext cx="4935855" cy="113664"/>
          </a:xfrm>
          <a:custGeom>
            <a:avLst/>
            <a:gdLst/>
            <a:ahLst/>
            <a:cxnLst/>
            <a:rect l="l" t="t" r="r" b="b"/>
            <a:pathLst>
              <a:path w="4935855" h="113665">
                <a:moveTo>
                  <a:pt x="0" y="112776"/>
                </a:moveTo>
                <a:lnTo>
                  <a:pt x="4935474" y="113538"/>
                </a:lnTo>
              </a:path>
              <a:path w="4935855" h="113665">
                <a:moveTo>
                  <a:pt x="0" y="112776"/>
                </a:moveTo>
                <a:lnTo>
                  <a:pt x="0" y="0"/>
                </a:lnTo>
              </a:path>
              <a:path w="4935855" h="113665">
                <a:moveTo>
                  <a:pt x="508254" y="112776"/>
                </a:moveTo>
                <a:lnTo>
                  <a:pt x="508254" y="0"/>
                </a:lnTo>
              </a:path>
              <a:path w="4935855" h="113665">
                <a:moveTo>
                  <a:pt x="988314" y="112776"/>
                </a:moveTo>
                <a:lnTo>
                  <a:pt x="988314" y="0"/>
                </a:lnTo>
              </a:path>
              <a:path w="4935855" h="113665">
                <a:moveTo>
                  <a:pt x="1428750" y="112776"/>
                </a:moveTo>
                <a:lnTo>
                  <a:pt x="1428750" y="0"/>
                </a:lnTo>
              </a:path>
              <a:path w="4935855" h="113665">
                <a:moveTo>
                  <a:pt x="1901952" y="112776"/>
                </a:moveTo>
                <a:lnTo>
                  <a:pt x="1901952" y="0"/>
                </a:lnTo>
              </a:path>
              <a:path w="4935855" h="113665">
                <a:moveTo>
                  <a:pt x="2389632" y="112776"/>
                </a:moveTo>
                <a:lnTo>
                  <a:pt x="2389632" y="0"/>
                </a:lnTo>
              </a:path>
              <a:path w="4935855" h="113665">
                <a:moveTo>
                  <a:pt x="2849880" y="112776"/>
                </a:moveTo>
                <a:lnTo>
                  <a:pt x="2849880" y="0"/>
                </a:lnTo>
              </a:path>
              <a:path w="4935855" h="113665">
                <a:moveTo>
                  <a:pt x="3296412" y="112776"/>
                </a:moveTo>
                <a:lnTo>
                  <a:pt x="3296412" y="0"/>
                </a:lnTo>
              </a:path>
              <a:path w="4935855" h="113665">
                <a:moveTo>
                  <a:pt x="3756660" y="112776"/>
                </a:moveTo>
                <a:lnTo>
                  <a:pt x="3756660" y="0"/>
                </a:lnTo>
              </a:path>
              <a:path w="4935855" h="113665">
                <a:moveTo>
                  <a:pt x="4229862" y="112776"/>
                </a:moveTo>
                <a:lnTo>
                  <a:pt x="4229862" y="0"/>
                </a:lnTo>
              </a:path>
              <a:path w="4935855" h="113665">
                <a:moveTo>
                  <a:pt x="4703826" y="112776"/>
                </a:moveTo>
                <a:lnTo>
                  <a:pt x="4703826" y="0"/>
                </a:lnTo>
              </a:path>
              <a:path w="4935855" h="113665">
                <a:moveTo>
                  <a:pt x="4921758" y="112776"/>
                </a:moveTo>
                <a:lnTo>
                  <a:pt x="4921758" y="0"/>
                </a:lnTo>
              </a:path>
            </a:pathLst>
          </a:custGeom>
          <a:ln w="12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428232" y="8345380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152134" y="8345380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31070" y="8345380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987524" y="8345380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5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60647" y="8345380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667243" y="8345380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551317" y="8408157"/>
            <a:ext cx="164465" cy="24574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-5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,</a:t>
            </a:r>
            <a:r>
              <a:rPr sz="950" spc="-5" dirty="0">
                <a:latin typeface="Times New Roman"/>
                <a:cs typeface="Times New Roman"/>
              </a:rPr>
              <a:t>02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955182" y="8439771"/>
            <a:ext cx="164465" cy="18415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-5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912256" y="8408157"/>
            <a:ext cx="164465" cy="24574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-5" dirty="0">
                <a:latin typeface="Times New Roman"/>
                <a:cs typeface="Times New Roman"/>
              </a:rPr>
              <a:t>2</a:t>
            </a:r>
            <a:r>
              <a:rPr sz="950" spc="10" dirty="0">
                <a:latin typeface="Times New Roman"/>
                <a:cs typeface="Times New Roman"/>
              </a:rPr>
              <a:t>,</a:t>
            </a:r>
            <a:r>
              <a:rPr sz="950" spc="-5" dirty="0">
                <a:latin typeface="Times New Roman"/>
                <a:cs typeface="Times New Roman"/>
              </a:rPr>
              <a:t>14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470559" y="8439771"/>
            <a:ext cx="164465" cy="18415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-5" dirty="0">
                <a:latin typeface="Times New Roman"/>
                <a:cs typeface="Times New Roman"/>
              </a:rPr>
              <a:t>4</a:t>
            </a:r>
            <a:r>
              <a:rPr sz="950" spc="10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44089" y="8408157"/>
            <a:ext cx="164465" cy="24574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-5" dirty="0">
                <a:latin typeface="Times New Roman"/>
                <a:cs typeface="Times New Roman"/>
              </a:rPr>
              <a:t>6</a:t>
            </a:r>
            <a:r>
              <a:rPr sz="950" spc="10" dirty="0">
                <a:latin typeface="Times New Roman"/>
                <a:cs typeface="Times New Roman"/>
              </a:rPr>
              <a:t>,</a:t>
            </a:r>
            <a:r>
              <a:rPr sz="950" spc="-5" dirty="0">
                <a:latin typeface="Times New Roman"/>
                <a:cs typeface="Times New Roman"/>
              </a:rPr>
              <a:t>67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34335" y="8894781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912866" y="8894781"/>
            <a:ext cx="15049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10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385308" y="8894781"/>
            <a:ext cx="15049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845557" y="8894781"/>
            <a:ext cx="15176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30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320293" y="8345380"/>
            <a:ext cx="1184910" cy="90170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99695" algn="ctr">
              <a:lnSpc>
                <a:spcPct val="100000"/>
              </a:lnSpc>
              <a:spcBef>
                <a:spcPts val="135"/>
              </a:spcBef>
              <a:tabLst>
                <a:tab pos="833755" algn="l"/>
              </a:tabLst>
            </a:pPr>
            <a:r>
              <a:rPr sz="950" spc="20" dirty="0">
                <a:latin typeface="Times New Roman"/>
                <a:cs typeface="Times New Roman"/>
              </a:rPr>
              <a:t>3	4</a:t>
            </a:r>
            <a:endParaRPr sz="950">
              <a:latin typeface="Times New Roman"/>
              <a:cs typeface="Times New Roman"/>
            </a:endParaRPr>
          </a:p>
          <a:p>
            <a:pPr marL="58419" algn="ctr">
              <a:lnSpc>
                <a:spcPct val="100000"/>
              </a:lnSpc>
              <a:spcBef>
                <a:spcPts val="750"/>
              </a:spcBef>
            </a:pPr>
            <a:r>
              <a:rPr sz="950" spc="10" dirty="0">
                <a:latin typeface="Times New Roman"/>
                <a:cs typeface="Times New Roman"/>
              </a:rPr>
              <a:t>Вміст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вуглецю,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99109" algn="l"/>
                <a:tab pos="944880" algn="l"/>
              </a:tabLst>
            </a:pPr>
            <a:r>
              <a:rPr sz="950" spc="15" dirty="0">
                <a:latin typeface="Times New Roman"/>
                <a:cs typeface="Times New Roman"/>
              </a:rPr>
              <a:t>40	50	</a:t>
            </a:r>
            <a:r>
              <a:rPr sz="950" spc="20" dirty="0">
                <a:latin typeface="Times New Roman"/>
                <a:cs typeface="Times New Roman"/>
              </a:rPr>
              <a:t>60</a:t>
            </a:r>
            <a:endParaRPr sz="950">
              <a:latin typeface="Times New Roman"/>
              <a:cs typeface="Times New Roman"/>
            </a:endParaRPr>
          </a:p>
          <a:p>
            <a:pPr marL="88900" algn="ctr">
              <a:lnSpc>
                <a:spcPct val="100000"/>
              </a:lnSpc>
              <a:spcBef>
                <a:spcPts val="245"/>
              </a:spcBef>
            </a:pPr>
            <a:r>
              <a:rPr sz="950" spc="10" dirty="0">
                <a:latin typeface="Times New Roman"/>
                <a:cs typeface="Times New Roman"/>
              </a:rPr>
              <a:t>Вміст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цементиту,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707902" y="8894781"/>
            <a:ext cx="15049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70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165860" y="8894781"/>
            <a:ext cx="15176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80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634499" y="8894781"/>
            <a:ext cx="15049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90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086369" y="8894781"/>
            <a:ext cx="21399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1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304036" y="4316672"/>
            <a:ext cx="11620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823708" y="4258005"/>
            <a:ext cx="10223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B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593590" y="5684481"/>
            <a:ext cx="1098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153403" y="4092663"/>
            <a:ext cx="11620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159500" y="5587707"/>
            <a:ext cx="10223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157976" y="7074369"/>
            <a:ext cx="1098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K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164072" y="8197565"/>
            <a:ext cx="9588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029966" y="5684481"/>
            <a:ext cx="10223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971556" y="6931106"/>
            <a:ext cx="11620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062988" y="7159714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655317" y="7159714"/>
            <a:ext cx="10223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222262" y="8273002"/>
            <a:ext cx="41402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400</a:t>
            </a:r>
            <a:r>
              <a:rPr sz="950" spc="165" dirty="0">
                <a:latin typeface="Times New Roman"/>
                <a:cs typeface="Times New Roman"/>
              </a:rPr>
              <a:t> </a:t>
            </a:r>
            <a:r>
              <a:rPr sz="1425" i="1" spc="37" baseline="38011" dirty="0">
                <a:latin typeface="Times New Roman"/>
                <a:cs typeface="Times New Roman"/>
              </a:rPr>
              <a:t>Q</a:t>
            </a:r>
            <a:endParaRPr sz="1425" baseline="38011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247662" y="7545292"/>
            <a:ext cx="214629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6</a:t>
            </a:r>
            <a:r>
              <a:rPr sz="950" spc="20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247662" y="6746918"/>
            <a:ext cx="214629" cy="432434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950" spc="15" dirty="0">
                <a:latin typeface="Times New Roman"/>
                <a:cs typeface="Times New Roman"/>
              </a:rPr>
              <a:t>8</a:t>
            </a:r>
            <a:r>
              <a:rPr sz="950" spc="20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  <a:p>
            <a:pPr marL="48895">
              <a:lnSpc>
                <a:spcPct val="100000"/>
              </a:lnSpc>
              <a:spcBef>
                <a:spcPts val="459"/>
              </a:spcBef>
            </a:pPr>
            <a:r>
              <a:rPr sz="950" i="1" spc="30" dirty="0"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84410" y="6096732"/>
            <a:ext cx="27813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r>
              <a:rPr sz="950" spc="20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84410" y="5359115"/>
            <a:ext cx="27813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15" dirty="0">
                <a:latin typeface="Times New Roman"/>
                <a:cs typeface="Times New Roman"/>
              </a:rPr>
              <a:t>2</a:t>
            </a:r>
            <a:r>
              <a:rPr sz="950" spc="20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07400" y="2203189"/>
            <a:ext cx="5786755" cy="194563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r">
              <a:lnSpc>
                <a:spcPts val="1645"/>
              </a:lnSpc>
              <a:spcBef>
                <a:spcPts val="95"/>
              </a:spcBef>
            </a:pPr>
            <a:r>
              <a:rPr sz="1400" b="1" spc="-5" dirty="0">
                <a:latin typeface="Times New Roman"/>
                <a:cs typeface="Times New Roman"/>
              </a:rPr>
              <a:t>6.2.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ДІАГРАМА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СТАНУ</a:t>
            </a:r>
            <a:endParaRPr sz="1400">
              <a:latin typeface="Times New Roman"/>
              <a:cs typeface="Times New Roman"/>
            </a:endParaRPr>
          </a:p>
          <a:p>
            <a:pPr marR="6985" algn="r">
              <a:lnSpc>
                <a:spcPts val="1645"/>
              </a:lnSpc>
            </a:pPr>
            <a:r>
              <a:rPr sz="1400" b="1" spc="-5" dirty="0">
                <a:latin typeface="Times New Roman"/>
                <a:cs typeface="Times New Roman"/>
              </a:rPr>
              <a:t>«ЗАЛІЗО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–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ЦЕМЕНТИТ»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Початок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вивченню</a:t>
            </a:r>
            <a:r>
              <a:rPr sz="1200" dirty="0">
                <a:latin typeface="Times New Roman"/>
                <a:cs typeface="Times New Roman"/>
              </a:rPr>
              <a:t> діаграми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«залізо – </a:t>
            </a:r>
            <a:r>
              <a:rPr sz="1200" spc="-5" dirty="0">
                <a:latin typeface="Times New Roman"/>
                <a:cs typeface="Times New Roman"/>
              </a:rPr>
              <a:t>цементит»</a:t>
            </a:r>
            <a:r>
              <a:rPr sz="1200" dirty="0">
                <a:latin typeface="Times New Roman"/>
                <a:cs typeface="Times New Roman"/>
              </a:rPr>
              <a:t> («залізо – </a:t>
            </a:r>
            <a:r>
              <a:rPr sz="1200" spc="-5" dirty="0">
                <a:latin typeface="Times New Roman"/>
                <a:cs typeface="Times New Roman"/>
              </a:rPr>
              <a:t>вуглець»)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клав </a:t>
            </a:r>
            <a:r>
              <a:rPr sz="1200" spc="-5" dirty="0">
                <a:latin typeface="Times New Roman"/>
                <a:cs typeface="Times New Roman"/>
              </a:rPr>
              <a:t>Д. К. </a:t>
            </a:r>
            <a:r>
              <a:rPr sz="1200" dirty="0">
                <a:latin typeface="Times New Roman"/>
                <a:cs typeface="Times New Roman"/>
              </a:rPr>
              <a:t>Чернов в 1868 р. </a:t>
            </a:r>
            <a:r>
              <a:rPr sz="1200" spc="-5" dirty="0">
                <a:latin typeface="Times New Roman"/>
                <a:cs typeface="Times New Roman"/>
              </a:rPr>
              <a:t>Чернов вперше </a:t>
            </a:r>
            <a:r>
              <a:rPr sz="1200" dirty="0">
                <a:latin typeface="Times New Roman"/>
                <a:cs typeface="Times New Roman"/>
              </a:rPr>
              <a:t>вказав </a:t>
            </a:r>
            <a:r>
              <a:rPr sz="1200" spc="-5" dirty="0">
                <a:latin typeface="Times New Roman"/>
                <a:cs typeface="Times New Roman"/>
              </a:rPr>
              <a:t>на існування </a:t>
            </a:r>
            <a:r>
              <a:rPr sz="1200" dirty="0">
                <a:latin typeface="Times New Roman"/>
                <a:cs typeface="Times New Roman"/>
              </a:rPr>
              <a:t>в сталі </a:t>
            </a:r>
            <a:r>
              <a:rPr sz="1200" spc="-5" dirty="0">
                <a:latin typeface="Times New Roman"/>
                <a:cs typeface="Times New Roman"/>
              </a:rPr>
              <a:t>критичних </a:t>
            </a:r>
            <a:r>
              <a:rPr sz="1200" dirty="0">
                <a:latin typeface="Times New Roman"/>
                <a:cs typeface="Times New Roman"/>
              </a:rPr>
              <a:t>точок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залежність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5" dirty="0">
                <a:latin typeface="Times New Roman"/>
                <a:cs typeface="Times New Roman"/>
              </a:rPr>
              <a:t> положення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Діаграма </a:t>
            </a:r>
            <a:r>
              <a:rPr sz="1200" i="1" spc="-5" dirty="0">
                <a:latin typeface="Times New Roman"/>
                <a:cs typeface="Times New Roman"/>
              </a:rPr>
              <a:t>стану </a:t>
            </a:r>
            <a:r>
              <a:rPr sz="1200" i="1" dirty="0">
                <a:latin typeface="Times New Roman"/>
                <a:cs typeface="Times New Roman"/>
              </a:rPr>
              <a:t>системи «залізо – </a:t>
            </a:r>
            <a:r>
              <a:rPr sz="1200" i="1" spc="-5" dirty="0">
                <a:latin typeface="Times New Roman"/>
                <a:cs typeface="Times New Roman"/>
              </a:rPr>
              <a:t>цементит»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6.11) дає </a:t>
            </a:r>
            <a:r>
              <a:rPr sz="1200" spc="-5" dirty="0">
                <a:latin typeface="Times New Roman"/>
                <a:cs typeface="Times New Roman"/>
              </a:rPr>
              <a:t>основне уявлення про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залізовуглецевих</a:t>
            </a:r>
            <a:r>
              <a:rPr sz="1200" dirty="0">
                <a:latin typeface="Times New Roman"/>
                <a:cs typeface="Times New Roman"/>
              </a:rPr>
              <a:t> сплавів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сталей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00">
              <a:latin typeface="Times New Roman"/>
              <a:cs typeface="Times New Roman"/>
            </a:endParaRPr>
          </a:p>
          <a:p>
            <a:pPr marL="489584">
              <a:lnSpc>
                <a:spcPct val="100000"/>
              </a:lnSpc>
            </a:pPr>
            <a:r>
              <a:rPr sz="950" spc="15" dirty="0">
                <a:latin typeface="Times New Roman"/>
                <a:cs typeface="Times New Roman"/>
              </a:rPr>
              <a:t>1600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59010" y="4146774"/>
            <a:ext cx="46926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1539</a:t>
            </a:r>
            <a:r>
              <a:rPr sz="950" spc="215" dirty="0">
                <a:latin typeface="Times New Roman"/>
                <a:cs typeface="Times New Roman"/>
              </a:rPr>
              <a:t> </a:t>
            </a:r>
            <a:r>
              <a:rPr sz="1425" i="1" spc="30" baseline="26315" dirty="0">
                <a:latin typeface="Times New Roman"/>
                <a:cs typeface="Times New Roman"/>
              </a:rPr>
              <a:t>A</a:t>
            </a:r>
            <a:endParaRPr sz="1425" baseline="26315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50757" y="6979896"/>
            <a:ext cx="214629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7</a:t>
            </a:r>
            <a:r>
              <a:rPr sz="950" spc="15" dirty="0">
                <a:latin typeface="Times New Roman"/>
                <a:cs typeface="Times New Roman"/>
              </a:rPr>
              <a:t>6</a:t>
            </a:r>
            <a:r>
              <a:rPr sz="950" spc="20" dirty="0">
                <a:latin typeface="Times New Roman"/>
                <a:cs typeface="Times New Roman"/>
              </a:rPr>
              <a:t>8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1393697" y="4109466"/>
            <a:ext cx="1454785" cy="3030855"/>
            <a:chOff x="1393697" y="4109466"/>
            <a:chExt cx="1454785" cy="3030855"/>
          </a:xfrm>
        </p:grpSpPr>
        <p:sp>
          <p:nvSpPr>
            <p:cNvPr id="60" name="object 60"/>
            <p:cNvSpPr/>
            <p:nvPr/>
          </p:nvSpPr>
          <p:spPr>
            <a:xfrm>
              <a:off x="1397507" y="4425695"/>
              <a:ext cx="219710" cy="2710815"/>
            </a:xfrm>
            <a:custGeom>
              <a:avLst/>
              <a:gdLst/>
              <a:ahLst/>
              <a:cxnLst/>
              <a:rect l="l" t="t" r="r" b="b"/>
              <a:pathLst>
                <a:path w="219709" h="2710815">
                  <a:moveTo>
                    <a:pt x="6858" y="2673858"/>
                  </a:moveTo>
                  <a:lnTo>
                    <a:pt x="219456" y="2710434"/>
                  </a:lnTo>
                </a:path>
                <a:path w="219709" h="2710815">
                  <a:moveTo>
                    <a:pt x="0" y="6858"/>
                  </a:moveTo>
                  <a:lnTo>
                    <a:pt x="149352" y="0"/>
                  </a:lnTo>
                </a:path>
              </a:pathLst>
            </a:custGeom>
            <a:ln w="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90115" y="4109466"/>
              <a:ext cx="1158240" cy="173355"/>
            </a:xfrm>
            <a:custGeom>
              <a:avLst/>
              <a:gdLst/>
              <a:ahLst/>
              <a:cxnLst/>
              <a:rect l="l" t="t" r="r" b="b"/>
              <a:pathLst>
                <a:path w="1158239" h="173354">
                  <a:moveTo>
                    <a:pt x="1158240" y="0"/>
                  </a:moveTo>
                  <a:lnTo>
                    <a:pt x="0" y="0"/>
                  </a:lnTo>
                  <a:lnTo>
                    <a:pt x="0" y="172972"/>
                  </a:lnTo>
                  <a:lnTo>
                    <a:pt x="1158240" y="172972"/>
                  </a:lnTo>
                  <a:lnTo>
                    <a:pt x="1158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3847591" y="5508459"/>
            <a:ext cx="27813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1</a:t>
            </a:r>
            <a:r>
              <a:rPr sz="950" spc="20" dirty="0">
                <a:latin typeface="Times New Roman"/>
                <a:cs typeface="Times New Roman"/>
              </a:rPr>
              <a:t>147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827019" y="6989788"/>
            <a:ext cx="214629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7</a:t>
            </a:r>
            <a:r>
              <a:rPr sz="950" spc="15" dirty="0">
                <a:latin typeface="Times New Roman"/>
                <a:cs typeface="Times New Roman"/>
              </a:rPr>
              <a:t>2</a:t>
            </a:r>
            <a:r>
              <a:rPr sz="950" spc="20" dirty="0"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233420" y="4296879"/>
            <a:ext cx="76835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0" dirty="0">
                <a:latin typeface="Times New Roman"/>
                <a:cs typeface="Times New Roman"/>
              </a:rPr>
              <a:t>Рідка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фаза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(Р)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750567" y="4086568"/>
            <a:ext cx="104013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Рідка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фаза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ферит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616202" y="4235195"/>
            <a:ext cx="299085" cy="336550"/>
          </a:xfrm>
          <a:custGeom>
            <a:avLst/>
            <a:gdLst/>
            <a:ahLst/>
            <a:cxnLst/>
            <a:rect l="l" t="t" r="r" b="b"/>
            <a:pathLst>
              <a:path w="299085" h="336550">
                <a:moveTo>
                  <a:pt x="107442" y="0"/>
                </a:moveTo>
                <a:lnTo>
                  <a:pt x="0" y="153162"/>
                </a:lnTo>
              </a:path>
              <a:path w="299085" h="336550">
                <a:moveTo>
                  <a:pt x="107442" y="190500"/>
                </a:moveTo>
                <a:lnTo>
                  <a:pt x="298704" y="336042"/>
                </a:lnTo>
              </a:path>
            </a:pathLst>
          </a:custGeom>
          <a:ln w="72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1908301" y="4492713"/>
            <a:ext cx="27813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15" dirty="0">
                <a:latin typeface="Times New Roman"/>
                <a:cs typeface="Times New Roman"/>
              </a:rPr>
              <a:t>4</a:t>
            </a:r>
            <a:r>
              <a:rPr sz="950" spc="20" dirty="0">
                <a:latin typeface="Times New Roman"/>
                <a:cs typeface="Times New Roman"/>
              </a:rPr>
              <a:t>99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46310" y="4664173"/>
            <a:ext cx="480059" cy="3092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50800">
              <a:lnSpc>
                <a:spcPts val="1095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1400</a:t>
            </a:r>
            <a:endParaRPr sz="950">
              <a:latin typeface="Times New Roman"/>
              <a:cs typeface="Times New Roman"/>
            </a:endParaRPr>
          </a:p>
          <a:p>
            <a:pPr marL="50800">
              <a:lnSpc>
                <a:spcPts val="1095"/>
              </a:lnSpc>
            </a:pPr>
            <a:r>
              <a:rPr sz="950" spc="15" dirty="0">
                <a:latin typeface="Times New Roman"/>
                <a:cs typeface="Times New Roman"/>
              </a:rPr>
              <a:t>1392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1425" i="1" spc="37" baseline="-8771" dirty="0">
                <a:latin typeface="Times New Roman"/>
                <a:cs typeface="Times New Roman"/>
              </a:rPr>
              <a:t>N</a:t>
            </a:r>
            <a:endParaRPr sz="1425" baseline="-8771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610353" y="4464520"/>
            <a:ext cx="8128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J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971436" y="4328624"/>
            <a:ext cx="164465" cy="36512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-5" dirty="0">
                <a:latin typeface="Times New Roman"/>
                <a:cs typeface="Times New Roman"/>
              </a:rPr>
              <a:t>Ф</a:t>
            </a:r>
            <a:r>
              <a:rPr sz="950" dirty="0">
                <a:latin typeface="Times New Roman"/>
                <a:cs typeface="Times New Roman"/>
              </a:rPr>
              <a:t>е</a:t>
            </a:r>
            <a:r>
              <a:rPr sz="950" spc="-5" dirty="0">
                <a:latin typeface="Times New Roman"/>
                <a:cs typeface="Times New Roman"/>
              </a:rPr>
              <a:t>рит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150619" y="4482083"/>
            <a:ext cx="351790" cy="89535"/>
          </a:xfrm>
          <a:custGeom>
            <a:avLst/>
            <a:gdLst/>
            <a:ahLst/>
            <a:cxnLst/>
            <a:rect l="l" t="t" r="r" b="b"/>
            <a:pathLst>
              <a:path w="351790" h="89535">
                <a:moveTo>
                  <a:pt x="0" y="89154"/>
                </a:moveTo>
                <a:lnTo>
                  <a:pt x="351282" y="0"/>
                </a:lnTo>
              </a:path>
            </a:pathLst>
          </a:custGeom>
          <a:ln w="72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1606181" y="4799093"/>
            <a:ext cx="316865" cy="46609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-10" dirty="0">
                <a:latin typeface="Times New Roman"/>
                <a:cs typeface="Times New Roman"/>
              </a:rPr>
              <a:t>Ф</a:t>
            </a:r>
            <a:r>
              <a:rPr sz="950" spc="10" dirty="0">
                <a:latin typeface="Times New Roman"/>
                <a:cs typeface="Times New Roman"/>
              </a:rPr>
              <a:t>е</a:t>
            </a:r>
            <a:r>
              <a:rPr sz="950" spc="-5" dirty="0">
                <a:latin typeface="Times New Roman"/>
                <a:cs typeface="Times New Roman"/>
              </a:rPr>
              <a:t>р</a:t>
            </a:r>
            <a:r>
              <a:rPr sz="950" spc="-10" dirty="0">
                <a:latin typeface="Times New Roman"/>
                <a:cs typeface="Times New Roman"/>
              </a:rPr>
              <a:t>и</a:t>
            </a:r>
            <a:r>
              <a:rPr sz="950" dirty="0">
                <a:latin typeface="Times New Roman"/>
                <a:cs typeface="Times New Roman"/>
              </a:rPr>
              <a:t>т +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950" spc="10" dirty="0">
                <a:latin typeface="Times New Roman"/>
                <a:cs typeface="Times New Roman"/>
              </a:rPr>
              <a:t>аустеніт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1549146" y="4514850"/>
            <a:ext cx="989330" cy="1268730"/>
            <a:chOff x="1549146" y="4514850"/>
            <a:chExt cx="989330" cy="1268730"/>
          </a:xfrm>
        </p:grpSpPr>
        <p:sp>
          <p:nvSpPr>
            <p:cNvPr id="74" name="object 74"/>
            <p:cNvSpPr/>
            <p:nvPr/>
          </p:nvSpPr>
          <p:spPr>
            <a:xfrm>
              <a:off x="1552956" y="4518660"/>
              <a:ext cx="189230" cy="283845"/>
            </a:xfrm>
            <a:custGeom>
              <a:avLst/>
              <a:gdLst/>
              <a:ahLst/>
              <a:cxnLst/>
              <a:rect l="l" t="t" r="r" b="b"/>
              <a:pathLst>
                <a:path w="189230" h="283845">
                  <a:moveTo>
                    <a:pt x="0" y="0"/>
                  </a:moveTo>
                  <a:lnTo>
                    <a:pt x="188976" y="283464"/>
                  </a:lnTo>
                </a:path>
              </a:pathLst>
            </a:custGeom>
            <a:ln w="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911858" y="5610607"/>
              <a:ext cx="626745" cy="173355"/>
            </a:xfrm>
            <a:custGeom>
              <a:avLst/>
              <a:gdLst/>
              <a:ahLst/>
              <a:cxnLst/>
              <a:rect l="l" t="t" r="r" b="b"/>
              <a:pathLst>
                <a:path w="626744" h="173354">
                  <a:moveTo>
                    <a:pt x="626367" y="0"/>
                  </a:moveTo>
                  <a:lnTo>
                    <a:pt x="0" y="0"/>
                  </a:lnTo>
                  <a:lnTo>
                    <a:pt x="0" y="172972"/>
                  </a:lnTo>
                  <a:lnTo>
                    <a:pt x="626367" y="172972"/>
                  </a:lnTo>
                  <a:lnTo>
                    <a:pt x="6263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" name="object 76"/>
          <p:cNvSpPr txBox="1"/>
          <p:nvPr/>
        </p:nvSpPr>
        <p:spPr>
          <a:xfrm>
            <a:off x="1975357" y="5591518"/>
            <a:ext cx="499109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0" dirty="0">
                <a:latin typeface="Times New Roman"/>
                <a:cs typeface="Times New Roman"/>
              </a:rPr>
              <a:t>Аустеніт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636776" y="6378702"/>
            <a:ext cx="586740" cy="312420"/>
          </a:xfrm>
          <a:custGeom>
            <a:avLst/>
            <a:gdLst/>
            <a:ahLst/>
            <a:cxnLst/>
            <a:rect l="l" t="t" r="r" b="b"/>
            <a:pathLst>
              <a:path w="586739" h="312420">
                <a:moveTo>
                  <a:pt x="586740" y="0"/>
                </a:moveTo>
                <a:lnTo>
                  <a:pt x="0" y="0"/>
                </a:lnTo>
                <a:lnTo>
                  <a:pt x="0" y="312420"/>
                </a:lnTo>
                <a:lnTo>
                  <a:pt x="586740" y="312420"/>
                </a:lnTo>
                <a:lnTo>
                  <a:pt x="5867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1222262" y="6355041"/>
            <a:ext cx="103378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1425" spc="22" baseline="-38011" dirty="0">
                <a:latin typeface="Times New Roman"/>
                <a:cs typeface="Times New Roman"/>
              </a:rPr>
              <a:t>911</a:t>
            </a:r>
            <a:r>
              <a:rPr sz="1425" spc="359" baseline="-38011" dirty="0">
                <a:latin typeface="Times New Roman"/>
                <a:cs typeface="Times New Roman"/>
              </a:rPr>
              <a:t> </a:t>
            </a:r>
            <a:r>
              <a:rPr sz="1425" i="1" spc="37" baseline="-14619" dirty="0">
                <a:latin typeface="Times New Roman"/>
                <a:cs typeface="Times New Roman"/>
              </a:rPr>
              <a:t>G</a:t>
            </a:r>
            <a:r>
              <a:rPr sz="1425" i="1" spc="60" baseline="-14619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Аустеніт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756674" y="6502872"/>
            <a:ext cx="34607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0" dirty="0">
                <a:latin typeface="Times New Roman"/>
                <a:cs typeface="Times New Roman"/>
              </a:rPr>
              <a:t>ферит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614677" y="6551676"/>
            <a:ext cx="75565" cy="325755"/>
          </a:xfrm>
          <a:custGeom>
            <a:avLst/>
            <a:gdLst/>
            <a:ahLst/>
            <a:cxnLst/>
            <a:rect l="l" t="t" r="r" b="b"/>
            <a:pathLst>
              <a:path w="75564" h="325754">
                <a:moveTo>
                  <a:pt x="75438" y="0"/>
                </a:moveTo>
                <a:lnTo>
                  <a:pt x="0" y="325374"/>
                </a:lnTo>
              </a:path>
            </a:pathLst>
          </a:custGeom>
          <a:ln w="72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1089546" y="7151072"/>
            <a:ext cx="164465" cy="36512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-5" dirty="0">
                <a:latin typeface="Times New Roman"/>
                <a:cs typeface="Times New Roman"/>
              </a:rPr>
              <a:t>Ф</a:t>
            </a:r>
            <a:r>
              <a:rPr sz="950" dirty="0">
                <a:latin typeface="Times New Roman"/>
                <a:cs typeface="Times New Roman"/>
              </a:rPr>
              <a:t>е</a:t>
            </a:r>
            <a:r>
              <a:rPr sz="950" spc="-5" dirty="0">
                <a:latin typeface="Times New Roman"/>
                <a:cs typeface="Times New Roman"/>
              </a:rPr>
              <a:t>рит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267965" y="7242809"/>
            <a:ext cx="279400" cy="83820"/>
          </a:xfrm>
          <a:custGeom>
            <a:avLst/>
            <a:gdLst/>
            <a:ahLst/>
            <a:cxnLst/>
            <a:rect l="l" t="t" r="r" b="b"/>
            <a:pathLst>
              <a:path w="279400" h="83820">
                <a:moveTo>
                  <a:pt x="0" y="83820"/>
                </a:moveTo>
                <a:lnTo>
                  <a:pt x="278894" y="0"/>
                </a:lnTo>
              </a:path>
            </a:pathLst>
          </a:custGeom>
          <a:ln w="72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915044" y="7591471"/>
            <a:ext cx="318135" cy="99758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950" spc="15" dirty="0">
                <a:latin typeface="Times New Roman"/>
                <a:cs typeface="Times New Roman"/>
              </a:rPr>
              <a:t>Ферит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цементит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5"/>
              </a:spcBef>
            </a:pPr>
            <a:r>
              <a:rPr sz="950" spc="10" dirty="0">
                <a:latin typeface="Times New Roman"/>
                <a:cs typeface="Times New Roman"/>
              </a:rPr>
              <a:t>(третинний)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84" name="object 84"/>
          <p:cNvGrpSpPr/>
          <p:nvPr/>
        </p:nvGrpSpPr>
        <p:grpSpPr>
          <a:xfrm>
            <a:off x="1202437" y="7309105"/>
            <a:ext cx="814705" cy="1030605"/>
            <a:chOff x="1202437" y="7309105"/>
            <a:chExt cx="814705" cy="1030605"/>
          </a:xfrm>
        </p:grpSpPr>
        <p:sp>
          <p:nvSpPr>
            <p:cNvPr id="85" name="object 85"/>
            <p:cNvSpPr/>
            <p:nvPr/>
          </p:nvSpPr>
          <p:spPr>
            <a:xfrm>
              <a:off x="1206247" y="7946897"/>
              <a:ext cx="373380" cy="73660"/>
            </a:xfrm>
            <a:custGeom>
              <a:avLst/>
              <a:gdLst/>
              <a:ahLst/>
              <a:cxnLst/>
              <a:rect l="l" t="t" r="r" b="b"/>
              <a:pathLst>
                <a:path w="373380" h="73659">
                  <a:moveTo>
                    <a:pt x="0" y="73152"/>
                  </a:moveTo>
                  <a:lnTo>
                    <a:pt x="373378" y="0"/>
                  </a:lnTo>
                </a:path>
              </a:pathLst>
            </a:custGeom>
            <a:ln w="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11451" y="7309105"/>
              <a:ext cx="306070" cy="1030605"/>
            </a:xfrm>
            <a:custGeom>
              <a:avLst/>
              <a:gdLst/>
              <a:ahLst/>
              <a:cxnLst/>
              <a:rect l="l" t="t" r="r" b="b"/>
              <a:pathLst>
                <a:path w="306069" h="1030604">
                  <a:moveTo>
                    <a:pt x="305559" y="0"/>
                  </a:moveTo>
                  <a:lnTo>
                    <a:pt x="0" y="0"/>
                  </a:lnTo>
                  <a:lnTo>
                    <a:pt x="0" y="1030222"/>
                  </a:lnTo>
                  <a:lnTo>
                    <a:pt x="305559" y="1030222"/>
                  </a:lnTo>
                  <a:lnTo>
                    <a:pt x="3055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1703717" y="7382527"/>
            <a:ext cx="312420" cy="88519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5"/>
              </a:spcBef>
            </a:pPr>
            <a:r>
              <a:rPr sz="950" spc="15" dirty="0">
                <a:latin typeface="Times New Roman"/>
                <a:cs typeface="Times New Roman"/>
              </a:rPr>
              <a:t>Ферит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перліт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15" dirty="0">
                <a:latin typeface="Times New Roman"/>
                <a:cs typeface="Times New Roman"/>
              </a:rPr>
              <a:t>(ферит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цемен-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269883" y="7215544"/>
            <a:ext cx="460375" cy="113157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950" spc="10" dirty="0">
                <a:latin typeface="Times New Roman"/>
                <a:cs typeface="Times New Roman"/>
              </a:rPr>
              <a:t>Цементит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(вторин-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950" spc="10" dirty="0">
                <a:latin typeface="Times New Roman"/>
                <a:cs typeface="Times New Roman"/>
              </a:rPr>
              <a:t>ний)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перліт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(ферит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цементит)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105398" y="7373835"/>
            <a:ext cx="1097915" cy="60579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-3810" algn="ctr">
              <a:lnSpc>
                <a:spcPts val="1130"/>
              </a:lnSpc>
              <a:spcBef>
                <a:spcPts val="180"/>
              </a:spcBef>
            </a:pPr>
            <a:r>
              <a:rPr sz="950" spc="15" dirty="0">
                <a:latin typeface="Times New Roman"/>
                <a:cs typeface="Times New Roman"/>
              </a:rPr>
              <a:t>Перліт </a:t>
            </a:r>
            <a:r>
              <a:rPr sz="950" spc="20" dirty="0">
                <a:latin typeface="Times New Roman"/>
                <a:cs typeface="Times New Roman"/>
              </a:rPr>
              <a:t>+ </a:t>
            </a:r>
            <a:r>
              <a:rPr sz="950" spc="10" dirty="0">
                <a:latin typeface="Times New Roman"/>
                <a:cs typeface="Times New Roman"/>
              </a:rPr>
              <a:t>цементит </a:t>
            </a:r>
            <a:r>
              <a:rPr sz="950" spc="15" dirty="0">
                <a:latin typeface="Times New Roman"/>
                <a:cs typeface="Times New Roman"/>
              </a:rPr>
              <a:t> (вторинний)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леде- </a:t>
            </a:r>
            <a:r>
              <a:rPr sz="950" spc="-2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бурит (перліт </a:t>
            </a:r>
            <a:r>
              <a:rPr sz="950" spc="20" dirty="0">
                <a:latin typeface="Times New Roman"/>
                <a:cs typeface="Times New Roman"/>
              </a:rPr>
              <a:t>+ </a:t>
            </a:r>
            <a:r>
              <a:rPr sz="950" spc="10" dirty="0">
                <a:latin typeface="Times New Roman"/>
                <a:cs typeface="Times New Roman"/>
              </a:rPr>
              <a:t>це-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ментит)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803145" y="7373835"/>
            <a:ext cx="1080770" cy="46609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065" marR="5080" indent="-1905" algn="ctr">
              <a:lnSpc>
                <a:spcPct val="100299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Цементит (первин-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ний) </a:t>
            </a:r>
            <a:r>
              <a:rPr sz="950" spc="20" dirty="0">
                <a:latin typeface="Times New Roman"/>
                <a:cs typeface="Times New Roman"/>
              </a:rPr>
              <a:t>+ </a:t>
            </a:r>
            <a:r>
              <a:rPr sz="950" spc="10" dirty="0">
                <a:latin typeface="Times New Roman"/>
                <a:cs typeface="Times New Roman"/>
              </a:rPr>
              <a:t>ледебурит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(перліт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цементит)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4821428" y="6117285"/>
            <a:ext cx="1042669" cy="4622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algn="ctr">
              <a:lnSpc>
                <a:spcPts val="1130"/>
              </a:lnSpc>
              <a:spcBef>
                <a:spcPts val="180"/>
              </a:spcBef>
            </a:pPr>
            <a:r>
              <a:rPr sz="950" spc="10" dirty="0">
                <a:latin typeface="Times New Roman"/>
                <a:cs typeface="Times New Roman"/>
              </a:rPr>
              <a:t>Цементит (первин- </a:t>
            </a:r>
            <a:r>
              <a:rPr sz="950" spc="-2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ний) </a:t>
            </a:r>
            <a:r>
              <a:rPr sz="950" spc="20" dirty="0">
                <a:latin typeface="Times New Roman"/>
                <a:cs typeface="Times New Roman"/>
              </a:rPr>
              <a:t>+ </a:t>
            </a:r>
            <a:r>
              <a:rPr sz="950" spc="10" dirty="0">
                <a:latin typeface="Times New Roman"/>
                <a:cs typeface="Times New Roman"/>
              </a:rPr>
              <a:t>ледебурит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(аустеніт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цемен-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157982" y="6117285"/>
            <a:ext cx="1131570" cy="60579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065" marR="5080" algn="ctr">
              <a:lnSpc>
                <a:spcPts val="1130"/>
              </a:lnSpc>
              <a:spcBef>
                <a:spcPts val="180"/>
              </a:spcBef>
            </a:pPr>
            <a:r>
              <a:rPr sz="950" spc="10" dirty="0">
                <a:latin typeface="Times New Roman"/>
                <a:cs typeface="Times New Roman"/>
              </a:rPr>
              <a:t>Аустеніт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цементит </a:t>
            </a:r>
            <a:r>
              <a:rPr sz="950" spc="-2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(вторинний) </a:t>
            </a:r>
            <a:r>
              <a:rPr sz="950" spc="20" dirty="0">
                <a:latin typeface="Times New Roman"/>
                <a:cs typeface="Times New Roman"/>
              </a:rPr>
              <a:t>+ </a:t>
            </a:r>
            <a:r>
              <a:rPr sz="950" spc="10" dirty="0">
                <a:latin typeface="Times New Roman"/>
                <a:cs typeface="Times New Roman"/>
              </a:rPr>
              <a:t>леде- </a:t>
            </a:r>
            <a:r>
              <a:rPr sz="950" spc="-2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бурит (аустеніт </a:t>
            </a:r>
            <a:r>
              <a:rPr sz="950" spc="20" dirty="0">
                <a:latin typeface="Times New Roman"/>
                <a:cs typeface="Times New Roman"/>
              </a:rPr>
              <a:t>+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цементит)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638691" y="6242591"/>
            <a:ext cx="312420" cy="79692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30480" marR="5080" indent="-18415">
              <a:lnSpc>
                <a:spcPct val="102099"/>
              </a:lnSpc>
              <a:spcBef>
                <a:spcPts val="5"/>
              </a:spcBef>
            </a:pPr>
            <a:r>
              <a:rPr sz="950" spc="10" dirty="0">
                <a:latin typeface="Times New Roman"/>
                <a:cs typeface="Times New Roman"/>
              </a:rPr>
              <a:t>Аустеніт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це- </a:t>
            </a:r>
            <a:r>
              <a:rPr sz="950" spc="-2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ментити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(вто-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388108" y="4933185"/>
            <a:ext cx="779145" cy="269875"/>
          </a:xfrm>
          <a:custGeom>
            <a:avLst/>
            <a:gdLst/>
            <a:ahLst/>
            <a:cxnLst/>
            <a:rect l="l" t="t" r="r" b="b"/>
            <a:pathLst>
              <a:path w="779144" h="269875">
                <a:moveTo>
                  <a:pt x="778767" y="0"/>
                </a:moveTo>
                <a:lnTo>
                  <a:pt x="0" y="0"/>
                </a:lnTo>
                <a:lnTo>
                  <a:pt x="0" y="269750"/>
                </a:lnTo>
                <a:lnTo>
                  <a:pt x="778767" y="269750"/>
                </a:lnTo>
                <a:lnTo>
                  <a:pt x="77876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2434082" y="4908765"/>
            <a:ext cx="686435" cy="31940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>
              <a:lnSpc>
                <a:spcPts val="1135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Рідка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фаза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+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35"/>
              </a:lnSpc>
            </a:pPr>
            <a:r>
              <a:rPr sz="950" spc="10" dirty="0">
                <a:latin typeface="Times New Roman"/>
                <a:cs typeface="Times New Roman"/>
              </a:rPr>
              <a:t>аустеніт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277106" y="4967439"/>
            <a:ext cx="763270" cy="4622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1270" algn="ctr">
              <a:lnSpc>
                <a:spcPts val="1130"/>
              </a:lnSpc>
              <a:spcBef>
                <a:spcPts val="180"/>
              </a:spcBef>
            </a:pPr>
            <a:r>
              <a:rPr sz="950" spc="15" dirty="0">
                <a:latin typeface="Times New Roman"/>
                <a:cs typeface="Times New Roman"/>
              </a:rPr>
              <a:t>Рідка </a:t>
            </a:r>
            <a:r>
              <a:rPr sz="950" spc="10" dirty="0">
                <a:latin typeface="Times New Roman"/>
                <a:cs typeface="Times New Roman"/>
              </a:rPr>
              <a:t>фаза </a:t>
            </a:r>
            <a:r>
              <a:rPr sz="950" spc="20" dirty="0">
                <a:latin typeface="Times New Roman"/>
                <a:cs typeface="Times New Roman"/>
              </a:rPr>
              <a:t>+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цементит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(пе- </a:t>
            </a:r>
            <a:r>
              <a:rPr sz="950" spc="-2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рвинний)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1996439" y="7099554"/>
            <a:ext cx="26670" cy="36830"/>
          </a:xfrm>
          <a:custGeom>
            <a:avLst/>
            <a:gdLst/>
            <a:ahLst/>
            <a:cxnLst/>
            <a:rect l="l" t="t" r="r" b="b"/>
            <a:pathLst>
              <a:path w="26669" h="36829">
                <a:moveTo>
                  <a:pt x="26670" y="0"/>
                </a:moveTo>
                <a:lnTo>
                  <a:pt x="0" y="36576"/>
                </a:lnTo>
              </a:path>
            </a:pathLst>
          </a:custGeom>
          <a:ln w="72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91613" y="516889"/>
            <a:ext cx="5941695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25" dirty="0">
                <a:latin typeface="Times New Roman"/>
                <a:cs typeface="Times New Roman"/>
              </a:rPr>
              <a:t>Діаграма </a:t>
            </a:r>
            <a:r>
              <a:rPr sz="1200" spc="-20" dirty="0">
                <a:latin typeface="Times New Roman"/>
                <a:cs typeface="Times New Roman"/>
              </a:rPr>
              <a:t>стану системи «залізо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вуглець» повинна розгортатися від заліза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20" dirty="0">
                <a:latin typeface="Times New Roman"/>
                <a:cs typeface="Times New Roman"/>
              </a:rPr>
              <a:t>вугле- </a:t>
            </a:r>
            <a:r>
              <a:rPr sz="1200" spc="-15" dirty="0">
                <a:latin typeface="Times New Roman"/>
                <a:cs typeface="Times New Roman"/>
              </a:rPr>
              <a:t> цю. </a:t>
            </a:r>
            <a:r>
              <a:rPr sz="1200" spc="-20" dirty="0">
                <a:latin typeface="Times New Roman"/>
                <a:cs typeface="Times New Roman"/>
              </a:rPr>
              <a:t>Залізо утворює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0" dirty="0">
                <a:latin typeface="Times New Roman"/>
                <a:cs typeface="Times New Roman"/>
              </a:rPr>
              <a:t>вуглецем </a:t>
            </a:r>
            <a:r>
              <a:rPr sz="1200" spc="-25" dirty="0">
                <a:latin typeface="Times New Roman"/>
                <a:cs typeface="Times New Roman"/>
              </a:rPr>
              <a:t>хімічну </a:t>
            </a:r>
            <a:r>
              <a:rPr sz="1200" spc="-20" dirty="0">
                <a:latin typeface="Times New Roman"/>
                <a:cs typeface="Times New Roman"/>
              </a:rPr>
              <a:t>сполуку: цементит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Fe</a:t>
            </a:r>
            <a:r>
              <a:rPr sz="1200" spc="-30" baseline="-10416" dirty="0">
                <a:latin typeface="Times New Roman"/>
                <a:cs typeface="Times New Roman"/>
              </a:rPr>
              <a:t>3</a:t>
            </a:r>
            <a:r>
              <a:rPr sz="1200" spc="-20" dirty="0">
                <a:latin typeface="Times New Roman"/>
                <a:cs typeface="Times New Roman"/>
              </a:rPr>
              <a:t>C. Кожну стійку </a:t>
            </a:r>
            <a:r>
              <a:rPr sz="1200" spc="-25" dirty="0">
                <a:latin typeface="Times New Roman"/>
                <a:cs typeface="Times New Roman"/>
              </a:rPr>
              <a:t>хімічну </a:t>
            </a:r>
            <a:r>
              <a:rPr sz="1200" spc="-20" dirty="0">
                <a:latin typeface="Times New Roman"/>
                <a:cs typeface="Times New Roman"/>
              </a:rPr>
              <a:t> сполуку можна розглядати </a:t>
            </a:r>
            <a:r>
              <a:rPr sz="1200" spc="-10" dirty="0">
                <a:latin typeface="Times New Roman"/>
                <a:cs typeface="Times New Roman"/>
              </a:rPr>
              <a:t>як </a:t>
            </a:r>
            <a:r>
              <a:rPr sz="1200" spc="-20" dirty="0">
                <a:latin typeface="Times New Roman"/>
                <a:cs typeface="Times New Roman"/>
              </a:rPr>
              <a:t>компонент,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5" dirty="0">
                <a:latin typeface="Times New Roman"/>
                <a:cs typeface="Times New Roman"/>
              </a:rPr>
              <a:t>діаграму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по </a:t>
            </a:r>
            <a:r>
              <a:rPr sz="1200" spc="-20" dirty="0">
                <a:latin typeface="Times New Roman"/>
                <a:cs typeface="Times New Roman"/>
              </a:rPr>
              <a:t>частинам. </a:t>
            </a:r>
            <a:r>
              <a:rPr sz="1200" spc="-15" dirty="0">
                <a:latin typeface="Times New Roman"/>
                <a:cs typeface="Times New Roman"/>
              </a:rPr>
              <a:t>Так </a:t>
            </a:r>
            <a:r>
              <a:rPr sz="1200" spc="-10" dirty="0">
                <a:latin typeface="Times New Roman"/>
                <a:cs typeface="Times New Roman"/>
              </a:rPr>
              <a:t>як на </a:t>
            </a:r>
            <a:r>
              <a:rPr sz="1200" spc="-25" dirty="0">
                <a:latin typeface="Times New Roman"/>
                <a:cs typeface="Times New Roman"/>
              </a:rPr>
              <a:t>практиці </a:t>
            </a:r>
            <a:r>
              <a:rPr sz="1200" spc="-20" dirty="0">
                <a:latin typeface="Times New Roman"/>
                <a:cs typeface="Times New Roman"/>
              </a:rPr>
              <a:t>за-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стосовують </a:t>
            </a:r>
            <a:r>
              <a:rPr sz="1200" spc="-25" dirty="0">
                <a:latin typeface="Times New Roman"/>
                <a:cs typeface="Times New Roman"/>
              </a:rPr>
              <a:t>залізовуглецеві </a:t>
            </a:r>
            <a:r>
              <a:rPr sz="1200" spc="-20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5" dirty="0">
                <a:latin typeface="Times New Roman"/>
                <a:cs typeface="Times New Roman"/>
              </a:rPr>
              <a:t>вмістом вуглецю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5 </a:t>
            </a:r>
            <a:r>
              <a:rPr sz="1200" spc="-10" dirty="0">
                <a:latin typeface="Times New Roman"/>
                <a:cs typeface="Times New Roman"/>
              </a:rPr>
              <a:t>%, </a:t>
            </a:r>
            <a:r>
              <a:rPr sz="1200" spc="-15" dirty="0">
                <a:latin typeface="Times New Roman"/>
                <a:cs typeface="Times New Roman"/>
              </a:rPr>
              <a:t>то </a:t>
            </a:r>
            <a:r>
              <a:rPr sz="1200" spc="-20" dirty="0">
                <a:latin typeface="Times New Roman"/>
                <a:cs typeface="Times New Roman"/>
              </a:rPr>
              <a:t>розглянемо </a:t>
            </a:r>
            <a:r>
              <a:rPr sz="1200" spc="-25" dirty="0">
                <a:latin typeface="Times New Roman"/>
                <a:cs typeface="Times New Roman"/>
              </a:rPr>
              <a:t>частину </a:t>
            </a:r>
            <a:r>
              <a:rPr sz="1200" spc="-20" dirty="0">
                <a:latin typeface="Times New Roman"/>
                <a:cs typeface="Times New Roman"/>
              </a:rPr>
              <a:t>діа-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грами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стану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від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заліза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хімічної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сполуки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цементиту,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яка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містить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6,67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вуглецю.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458210" marR="83820" indent="840740">
              <a:lnSpc>
                <a:spcPts val="1380"/>
              </a:lnSpc>
              <a:spcBef>
                <a:spcPts val="915"/>
              </a:spcBef>
            </a:pPr>
            <a:r>
              <a:rPr sz="1200" b="1" dirty="0">
                <a:latin typeface="Times New Roman"/>
                <a:cs typeface="Times New Roman"/>
              </a:rPr>
              <a:t>6.1.1.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КОМПОНЕНТИ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ЗАЛІЗОВУГЛЕЦЕВИХ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50">
              <a:latin typeface="Times New Roman"/>
              <a:cs typeface="Times New Roman"/>
            </a:endParaRPr>
          </a:p>
          <a:p>
            <a:pPr marL="3765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Компонентами</a:t>
            </a:r>
            <a:r>
              <a:rPr sz="1200" spc="-5" dirty="0">
                <a:latin typeface="Times New Roman"/>
                <a:cs typeface="Times New Roman"/>
              </a:rPr>
              <a:t> залізовуглецевих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 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вуглець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цементит.</a:t>
            </a:r>
            <a:endParaRPr sz="1200">
              <a:latin typeface="Times New Roman"/>
              <a:cs typeface="Times New Roman"/>
            </a:endParaRPr>
          </a:p>
          <a:p>
            <a:pPr marL="88900" marR="83185" indent="287655" algn="just">
              <a:lnSpc>
                <a:spcPct val="97900"/>
              </a:lnSpc>
              <a:buFont typeface="Times New Roman"/>
              <a:buAutoNum type="arabicPeriod"/>
              <a:tabLst>
                <a:tab pos="529590" algn="l"/>
              </a:tabLst>
            </a:pPr>
            <a:r>
              <a:rPr sz="1200" i="1" dirty="0">
                <a:latin typeface="Times New Roman"/>
                <a:cs typeface="Times New Roman"/>
              </a:rPr>
              <a:t>Залізо </a:t>
            </a:r>
            <a:r>
              <a:rPr sz="1200" dirty="0">
                <a:latin typeface="Times New Roman"/>
                <a:cs typeface="Times New Roman"/>
              </a:rPr>
              <a:t>– метал </a:t>
            </a:r>
            <a:r>
              <a:rPr sz="1200" spc="-5" dirty="0">
                <a:latin typeface="Times New Roman"/>
                <a:cs typeface="Times New Roman"/>
              </a:rPr>
              <a:t>сріблясто-світлого кольору, </a:t>
            </a:r>
            <a:r>
              <a:rPr sz="1200" dirty="0">
                <a:latin typeface="Times New Roman"/>
                <a:cs typeface="Times New Roman"/>
              </a:rPr>
              <a:t>елемент </a:t>
            </a:r>
            <a:r>
              <a:rPr sz="1200" spc="-5" dirty="0">
                <a:latin typeface="Times New Roman"/>
                <a:cs typeface="Times New Roman"/>
              </a:rPr>
              <a:t>восьмої групи четвертого 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ріоду періодичної системи хімічних </a:t>
            </a:r>
            <a:r>
              <a:rPr sz="1200" dirty="0">
                <a:latin typeface="Times New Roman"/>
                <a:cs typeface="Times New Roman"/>
              </a:rPr>
              <a:t>елементів </a:t>
            </a:r>
            <a:r>
              <a:rPr sz="1200" spc="-5" dirty="0">
                <a:latin typeface="Times New Roman"/>
                <a:cs typeface="Times New Roman"/>
              </a:rPr>
              <a:t>Д. </a:t>
            </a:r>
            <a:r>
              <a:rPr sz="1200" dirty="0">
                <a:latin typeface="Times New Roman"/>
                <a:cs typeface="Times New Roman"/>
              </a:rPr>
              <a:t>І. Менделєєва з атомним </a:t>
            </a:r>
            <a:r>
              <a:rPr sz="1200" spc="-5" dirty="0">
                <a:latin typeface="Times New Roman"/>
                <a:cs typeface="Times New Roman"/>
              </a:rPr>
              <a:t>номером </a:t>
            </a:r>
            <a:r>
              <a:rPr sz="1200" dirty="0">
                <a:latin typeface="Times New Roman"/>
                <a:cs typeface="Times New Roman"/>
              </a:rPr>
              <a:t>26.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Позначається </a:t>
            </a:r>
            <a:r>
              <a:rPr sz="1200" spc="-5" dirty="0">
                <a:latin typeface="Times New Roman"/>
                <a:cs typeface="Times New Roman"/>
              </a:rPr>
              <a:t>символом Fe (лат. Ferrum). Один </a:t>
            </a:r>
            <a:r>
              <a:rPr sz="1200" dirty="0">
                <a:latin typeface="Times New Roman"/>
                <a:cs typeface="Times New Roman"/>
              </a:rPr>
              <a:t>з найпоширеніших у земній корі металів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(друге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місце</a:t>
            </a:r>
            <a:r>
              <a:rPr sz="1200" dirty="0">
                <a:latin typeface="Times New Roman"/>
                <a:cs typeface="Times New Roman"/>
              </a:rPr>
              <a:t> після </a:t>
            </a:r>
            <a:r>
              <a:rPr sz="1200" spc="-5" dirty="0">
                <a:latin typeface="Times New Roman"/>
                <a:cs typeface="Times New Roman"/>
              </a:rPr>
              <a:t>алюмінію).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плавлення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1539</a:t>
            </a:r>
            <a:r>
              <a:rPr sz="1200" dirty="0">
                <a:latin typeface="Symbol"/>
                <a:cs typeface="Symbol"/>
              </a:rPr>
              <a:t></a:t>
            </a:r>
            <a:r>
              <a:rPr sz="1200" dirty="0">
                <a:latin typeface="Times New Roman"/>
                <a:cs typeface="Times New Roman"/>
              </a:rPr>
              <a:t>5 ° 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75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знаходитись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двох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модифікаціях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(див.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рисунок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1.4).</a:t>
            </a:r>
            <a:endParaRPr sz="1200">
              <a:latin typeface="Times New Roman"/>
              <a:cs typeface="Times New Roman"/>
            </a:endParaRPr>
          </a:p>
          <a:p>
            <a:pPr marL="88265" marR="83185" algn="just">
              <a:lnSpc>
                <a:spcPct val="1022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Поліморфні </a:t>
            </a:r>
            <a:r>
              <a:rPr sz="1200" spc="-5" dirty="0">
                <a:latin typeface="Times New Roman"/>
                <a:cs typeface="Times New Roman"/>
              </a:rPr>
              <a:t>перетворення відбуваються при температурах </a:t>
            </a:r>
            <a:r>
              <a:rPr sz="1200" dirty="0">
                <a:latin typeface="Times New Roman"/>
                <a:cs typeface="Times New Roman"/>
              </a:rPr>
              <a:t>911 °С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1392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С. При тем- </a:t>
            </a:r>
            <a:r>
              <a:rPr sz="1200" dirty="0">
                <a:latin typeface="Times New Roman"/>
                <a:cs typeface="Times New Roman"/>
              </a:rPr>
              <a:t> пературі </a:t>
            </a:r>
            <a:r>
              <a:rPr sz="1200" spc="-5" dirty="0">
                <a:latin typeface="Times New Roman"/>
                <a:cs typeface="Times New Roman"/>
              </a:rPr>
              <a:t>нижче </a:t>
            </a:r>
            <a:r>
              <a:rPr sz="1200" dirty="0">
                <a:latin typeface="Times New Roman"/>
                <a:cs typeface="Times New Roman"/>
              </a:rPr>
              <a:t>911 °С </a:t>
            </a:r>
            <a:r>
              <a:rPr sz="1200" spc="-5" dirty="0">
                <a:latin typeface="Times New Roman"/>
                <a:cs typeface="Times New Roman"/>
              </a:rPr>
              <a:t>існує 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7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об’ємноцентрованою кубічною решіткою. </a:t>
            </a:r>
            <a:r>
              <a:rPr sz="1200" dirty="0">
                <a:latin typeface="Times New Roman"/>
                <a:cs typeface="Times New Roman"/>
              </a:rPr>
              <a:t>В інтервалі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 911...1392 °С стійким є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гранецентрованою кубічною решіткою. Вище </a:t>
            </a:r>
            <a:r>
              <a:rPr sz="1200" dirty="0">
                <a:latin typeface="Times New Roman"/>
                <a:cs typeface="Times New Roman"/>
              </a:rPr>
              <a:t> 1392 °С залізо має </a:t>
            </a:r>
            <a:r>
              <a:rPr sz="1200" spc="-5" dirty="0">
                <a:latin typeface="Times New Roman"/>
                <a:cs typeface="Times New Roman"/>
              </a:rPr>
              <a:t>об’ємноцентровану кубічну решітку та </a:t>
            </a:r>
            <a:r>
              <a:rPr sz="1200" dirty="0">
                <a:latin typeface="Times New Roman"/>
                <a:cs typeface="Times New Roman"/>
              </a:rPr>
              <a:t>називається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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високо-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температурне 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. Високотемпературна модифікація 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новою </a:t>
            </a:r>
            <a:r>
              <a:rPr sz="1200" dirty="0">
                <a:latin typeface="Times New Roman"/>
                <a:cs typeface="Times New Roman"/>
              </a:rPr>
              <a:t>алотропною фор-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мою. Критичну температуру </a:t>
            </a:r>
            <a:r>
              <a:rPr sz="1200" dirty="0">
                <a:latin typeface="Times New Roman"/>
                <a:cs typeface="Times New Roman"/>
              </a:rPr>
              <a:t>911 °С </a:t>
            </a:r>
            <a:r>
              <a:rPr sz="1200" spc="-5" dirty="0">
                <a:latin typeface="Times New Roman"/>
                <a:cs typeface="Times New Roman"/>
              </a:rPr>
              <a:t>перетворення 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Symbol"/>
                <a:cs typeface="Symbol"/>
              </a:rPr>
              <a:t>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позначають точкою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температуру</a:t>
            </a:r>
            <a:r>
              <a:rPr sz="1200" dirty="0">
                <a:latin typeface="Times New Roman"/>
                <a:cs typeface="Times New Roman"/>
              </a:rPr>
              <a:t> 1392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С</a:t>
            </a:r>
            <a:r>
              <a:rPr sz="1200" spc="-5" dirty="0">
                <a:latin typeface="Times New Roman"/>
                <a:cs typeface="Times New Roman"/>
              </a:rPr>
              <a:t> перетворення 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Symbol"/>
                <a:cs typeface="Symbol"/>
              </a:rPr>
              <a:t>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</a:t>
            </a:r>
            <a:r>
              <a:rPr sz="1200" spc="127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точкою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88265" marR="84455" indent="287655" algn="just">
              <a:lnSpc>
                <a:spcPts val="138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нижче </a:t>
            </a:r>
            <a:r>
              <a:rPr sz="1200" dirty="0">
                <a:latin typeface="Times New Roman"/>
                <a:cs typeface="Times New Roman"/>
              </a:rPr>
              <a:t>768 °С залізо </a:t>
            </a:r>
            <a:r>
              <a:rPr sz="1200" spc="-5" dirty="0">
                <a:latin typeface="Times New Roman"/>
                <a:cs typeface="Times New Roman"/>
              </a:rPr>
              <a:t>феромагнітне,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вище </a:t>
            </a:r>
            <a:r>
              <a:rPr sz="1200" dirty="0">
                <a:latin typeface="Times New Roman"/>
                <a:cs typeface="Times New Roman"/>
              </a:rPr>
              <a:t>– парамагнітне. </a:t>
            </a:r>
            <a:r>
              <a:rPr sz="1200" spc="-5" dirty="0">
                <a:latin typeface="Times New Roman"/>
                <a:cs typeface="Times New Roman"/>
              </a:rPr>
              <a:t>Точка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Кюрі </a:t>
            </a:r>
            <a:r>
              <a:rPr sz="1200" dirty="0">
                <a:latin typeface="Times New Roman"/>
                <a:cs typeface="Times New Roman"/>
              </a:rPr>
              <a:t>заліза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768 °С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позначається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45"/>
              </a:lnSpc>
            </a:pPr>
            <a:r>
              <a:rPr sz="1200" spc="-25" dirty="0">
                <a:latin typeface="Times New Roman"/>
                <a:cs typeface="Times New Roman"/>
              </a:rPr>
              <a:t>Залізо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технічної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чистоти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невисоку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твердість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(80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НВ)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міцність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(межа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міцності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88265" marR="82550" algn="just">
              <a:lnSpc>
                <a:spcPct val="98800"/>
              </a:lnSpc>
              <a:spcBef>
                <a:spcPts val="55"/>
              </a:spcBef>
            </a:pP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=250 МПа,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плинності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=120 МПа) </a:t>
            </a:r>
            <a:r>
              <a:rPr sz="1200" dirty="0">
                <a:latin typeface="Times New Roman"/>
                <a:cs typeface="Times New Roman"/>
              </a:rPr>
              <a:t>і високими характеристиками </a:t>
            </a:r>
            <a:r>
              <a:rPr sz="1200" spc="-5" dirty="0">
                <a:latin typeface="Times New Roman"/>
                <a:cs typeface="Times New Roman"/>
              </a:rPr>
              <a:t>пластично-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 (відносне подовження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=50 </a:t>
            </a:r>
            <a:r>
              <a:rPr sz="1200" dirty="0">
                <a:latin typeface="Times New Roman"/>
                <a:cs typeface="Times New Roman"/>
              </a:rPr>
              <a:t>%, а </a:t>
            </a:r>
            <a:r>
              <a:rPr sz="1200" spc="-5" dirty="0">
                <a:latin typeface="Times New Roman"/>
                <a:cs typeface="Times New Roman"/>
              </a:rPr>
              <a:t>відносне звуження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dirty="0">
                <a:latin typeface="Symbol"/>
                <a:cs typeface="Symbol"/>
              </a:rPr>
              <a:t></a:t>
            </a:r>
            <a:r>
              <a:rPr sz="1200" dirty="0">
                <a:latin typeface="Times New Roman"/>
                <a:cs typeface="Times New Roman"/>
              </a:rPr>
              <a:t>=8 %). </a:t>
            </a:r>
            <a:r>
              <a:rPr sz="1200" spc="-5" dirty="0">
                <a:latin typeface="Times New Roman"/>
                <a:cs typeface="Times New Roman"/>
              </a:rPr>
              <a:t>Властивості можуть </a:t>
            </a:r>
            <a:r>
              <a:rPr sz="1200" dirty="0">
                <a:latin typeface="Times New Roman"/>
                <a:cs typeface="Times New Roman"/>
              </a:rPr>
              <a:t> змінюватися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деяких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межах</a:t>
            </a:r>
            <a:r>
              <a:rPr sz="1200" spc="-5" dirty="0">
                <a:latin typeface="Times New Roman"/>
                <a:cs typeface="Times New Roman"/>
              </a:rPr>
              <a:t> залежно від</a:t>
            </a:r>
            <a:r>
              <a:rPr sz="1200" dirty="0">
                <a:latin typeface="Times New Roman"/>
                <a:cs typeface="Times New Roman"/>
              </a:rPr>
              <a:t> величини </a:t>
            </a:r>
            <a:r>
              <a:rPr sz="1200" spc="-5" dirty="0">
                <a:latin typeface="Times New Roman"/>
                <a:cs typeface="Times New Roman"/>
              </a:rPr>
              <a:t>зерна.</a:t>
            </a:r>
            <a:endParaRPr sz="1200">
              <a:latin typeface="Times New Roman"/>
              <a:cs typeface="Times New Roman"/>
            </a:endParaRPr>
          </a:p>
          <a:p>
            <a:pPr marL="88265" marR="83185" indent="287655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Залізо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характеризується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високим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модулем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пружності,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наявність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якого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виявляється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сплавах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основі, </a:t>
            </a:r>
            <a:r>
              <a:rPr sz="1200" dirty="0">
                <a:latin typeface="Times New Roman"/>
                <a:cs typeface="Times New Roman"/>
              </a:rPr>
              <a:t>що забезпечує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жорсткість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цих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сплавів.</a:t>
            </a:r>
            <a:endParaRPr sz="1200">
              <a:latin typeface="Times New Roman"/>
              <a:cs typeface="Times New Roman"/>
            </a:endParaRPr>
          </a:p>
          <a:p>
            <a:pPr marL="88265" marR="83185" indent="287655" algn="just">
              <a:lnSpc>
                <a:spcPts val="137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Залізо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багатьма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елементами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розчини: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заміщення,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вуглецем,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азотом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воднем – </a:t>
            </a:r>
            <a:r>
              <a:rPr sz="1200" spc="-5" dirty="0">
                <a:latin typeface="Times New Roman"/>
                <a:cs typeface="Times New Roman"/>
              </a:rPr>
              <a:t>розчини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проникнення.</a:t>
            </a:r>
            <a:endParaRPr sz="1200">
              <a:latin typeface="Times New Roman"/>
              <a:cs typeface="Times New Roman"/>
            </a:endParaRPr>
          </a:p>
          <a:p>
            <a:pPr marL="88265" marR="83185" indent="287655" algn="just">
              <a:lnSpc>
                <a:spcPts val="1300"/>
              </a:lnSpc>
              <a:spcBef>
                <a:spcPts val="5"/>
              </a:spcBef>
              <a:buFont typeface="Times New Roman"/>
              <a:buAutoNum type="arabicPeriod" startAt="2"/>
              <a:tabLst>
                <a:tab pos="529590" algn="l"/>
              </a:tabLst>
            </a:pPr>
            <a:r>
              <a:rPr sz="1200" i="1" dirty="0">
                <a:latin typeface="Times New Roman"/>
                <a:cs typeface="Times New Roman"/>
              </a:rPr>
              <a:t>Вуглець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(карбон)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відноситься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неметалів.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Хімічний</a:t>
            </a:r>
            <a:r>
              <a:rPr sz="1200" dirty="0">
                <a:latin typeface="Times New Roman"/>
                <a:cs typeface="Times New Roman"/>
              </a:rPr>
              <a:t> елемент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чотирнадцятої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2-го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періоду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періодичної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хімічних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Порядковий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номер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6,</a:t>
            </a:r>
            <a:endParaRPr sz="1200">
              <a:latin typeface="Times New Roman"/>
              <a:cs typeface="Times New Roman"/>
            </a:endParaRPr>
          </a:p>
          <a:p>
            <a:pPr marL="88265" marR="83185" algn="just">
              <a:lnSpc>
                <a:spcPts val="13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атомна </a:t>
            </a:r>
            <a:r>
              <a:rPr sz="1200" spc="-5" dirty="0">
                <a:latin typeface="Times New Roman"/>
                <a:cs typeface="Times New Roman"/>
              </a:rPr>
              <a:t>маса </a:t>
            </a:r>
            <a:r>
              <a:rPr sz="1200" dirty="0">
                <a:latin typeface="Times New Roman"/>
                <a:cs typeface="Times New Roman"/>
              </a:rPr>
              <a:t>– 12,0107. Хімічний символ – C </a:t>
            </a:r>
            <a:r>
              <a:rPr sz="1200" spc="-5" dirty="0">
                <a:latin typeface="Times New Roman"/>
                <a:cs typeface="Times New Roman"/>
              </a:rPr>
              <a:t>(лат. Carboneum). </a:t>
            </a:r>
            <a:r>
              <a:rPr sz="1200" dirty="0">
                <a:latin typeface="Times New Roman"/>
                <a:cs typeface="Times New Roman"/>
              </a:rPr>
              <a:t>Має поліморфне пере-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творення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(див.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рисунок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1.5),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залежності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від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умов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утворення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існує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формі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графіту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ге-</a:t>
            </a:r>
            <a:endParaRPr sz="1200">
              <a:latin typeface="Times New Roman"/>
              <a:cs typeface="Times New Roman"/>
            </a:endParaRPr>
          </a:p>
          <a:p>
            <a:pPr marL="88265" algn="just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ксагональною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кристалічною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решіткою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(температура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плавлення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3500</a:t>
            </a:r>
            <a:r>
              <a:rPr sz="1200" spc="-5" dirty="0">
                <a:latin typeface="Times New Roman"/>
                <a:cs typeface="Times New Roman"/>
              </a:rPr>
              <a:t> °С,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щільність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88265" marR="83820" algn="just">
              <a:lnSpc>
                <a:spcPct val="9020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2,5 </a:t>
            </a:r>
            <a:r>
              <a:rPr sz="1200" spc="-5" dirty="0">
                <a:latin typeface="Times New Roman"/>
                <a:cs typeface="Times New Roman"/>
              </a:rPr>
              <a:t>г/см</a:t>
            </a:r>
            <a:r>
              <a:rPr sz="1200" spc="-7" baseline="38194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 або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формі алмазу зі </a:t>
            </a:r>
            <a:r>
              <a:rPr sz="1200" dirty="0">
                <a:latin typeface="Times New Roman"/>
                <a:cs typeface="Times New Roman"/>
              </a:rPr>
              <a:t>складною кубічною </a:t>
            </a:r>
            <a:r>
              <a:rPr sz="1200" spc="-5" dirty="0">
                <a:latin typeface="Times New Roman"/>
                <a:cs typeface="Times New Roman"/>
              </a:rPr>
              <a:t>решіткою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координаційним чис- </a:t>
            </a:r>
            <a:r>
              <a:rPr sz="1200" dirty="0">
                <a:latin typeface="Times New Roman"/>
                <a:cs typeface="Times New Roman"/>
              </a:rPr>
              <a:t> лом,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дорівнює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чотирьом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(температура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плавлення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5000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щільність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3,47…3,55</a:t>
            </a:r>
            <a:r>
              <a:rPr sz="1200" spc="-5" dirty="0">
                <a:latin typeface="Times New Roman"/>
                <a:cs typeface="Times New Roman"/>
              </a:rPr>
              <a:t> г/см</a:t>
            </a:r>
            <a:r>
              <a:rPr sz="1200" spc="-7" baseline="38194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88265" marR="83185" indent="287655" algn="just">
              <a:lnSpc>
                <a:spcPct val="902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У сплавах з залізом </a:t>
            </a:r>
            <a:r>
              <a:rPr sz="1200" spc="-5" dirty="0">
                <a:latin typeface="Times New Roman"/>
                <a:cs typeface="Times New Roman"/>
              </a:rPr>
              <a:t>вуглець </a:t>
            </a:r>
            <a:r>
              <a:rPr sz="1200" dirty="0">
                <a:latin typeface="Times New Roman"/>
                <a:cs typeface="Times New Roman"/>
              </a:rPr>
              <a:t>знаходиться в стані </a:t>
            </a:r>
            <a:r>
              <a:rPr sz="1200" spc="-5" dirty="0">
                <a:latin typeface="Times New Roman"/>
                <a:cs typeface="Times New Roman"/>
              </a:rPr>
              <a:t>твердого розчину та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хі-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мічної </a:t>
            </a:r>
            <a:r>
              <a:rPr sz="1200" dirty="0">
                <a:latin typeface="Times New Roman"/>
                <a:cs typeface="Times New Roman"/>
              </a:rPr>
              <a:t>сполуки – </a:t>
            </a:r>
            <a:r>
              <a:rPr sz="1200" spc="-5" dirty="0">
                <a:latin typeface="Times New Roman"/>
                <a:cs typeface="Times New Roman"/>
              </a:rPr>
              <a:t>цементиту (Fe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C),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вільному стані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графіту </a:t>
            </a:r>
            <a:r>
              <a:rPr sz="1200" dirty="0">
                <a:latin typeface="Times New Roman"/>
                <a:cs typeface="Times New Roman"/>
              </a:rPr>
              <a:t>(в сірих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чавунах).</a:t>
            </a:r>
            <a:endParaRPr sz="1200">
              <a:latin typeface="Times New Roman"/>
              <a:cs typeface="Times New Roman"/>
            </a:endParaRPr>
          </a:p>
          <a:p>
            <a:pPr marL="88265" marR="83820" indent="287655" algn="just">
              <a:lnSpc>
                <a:spcPct val="90200"/>
              </a:lnSpc>
              <a:spcBef>
                <a:spcPts val="5"/>
              </a:spcBef>
              <a:buFont typeface="Times New Roman"/>
              <a:buAutoNum type="arabicPeriod" startAt="3"/>
              <a:tabLst>
                <a:tab pos="5295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Цементит </a:t>
            </a:r>
            <a:r>
              <a:rPr sz="1200" spc="-5" dirty="0">
                <a:latin typeface="Times New Roman"/>
                <a:cs typeface="Times New Roman"/>
              </a:rPr>
              <a:t>(Fe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C) </a:t>
            </a:r>
            <a:r>
              <a:rPr sz="1200" dirty="0">
                <a:latin typeface="Times New Roman"/>
                <a:cs typeface="Times New Roman"/>
              </a:rPr>
              <a:t>– хімічна </a:t>
            </a:r>
            <a:r>
              <a:rPr sz="1200" spc="-5" dirty="0">
                <a:latin typeface="Times New Roman"/>
                <a:cs typeface="Times New Roman"/>
              </a:rPr>
              <a:t>сполука заліза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вуглецем </a:t>
            </a:r>
            <a:r>
              <a:rPr sz="1200" dirty="0">
                <a:latin typeface="Times New Roman"/>
                <a:cs typeface="Times New Roman"/>
              </a:rPr>
              <a:t>(карбід </a:t>
            </a:r>
            <a:r>
              <a:rPr sz="1200" spc="-5" dirty="0">
                <a:latin typeface="Times New Roman"/>
                <a:cs typeface="Times New Roman"/>
              </a:rPr>
              <a:t>заліза). Концен- </a:t>
            </a:r>
            <a:r>
              <a:rPr sz="1200" dirty="0">
                <a:latin typeface="Times New Roman"/>
                <a:cs typeface="Times New Roman"/>
              </a:rPr>
              <a:t> трація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цементиті </a:t>
            </a:r>
            <a:r>
              <a:rPr sz="1200" dirty="0">
                <a:latin typeface="Times New Roman"/>
                <a:cs typeface="Times New Roman"/>
              </a:rPr>
              <a:t>– 6,67 %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масі – гранична для </a:t>
            </a:r>
            <a:r>
              <a:rPr sz="1200" spc="-5" dirty="0">
                <a:latin typeface="Times New Roman"/>
                <a:cs typeface="Times New Roman"/>
              </a:rPr>
              <a:t>залізовуглецевих сплавів.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Дуже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твердий 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крихкий,</a:t>
            </a:r>
            <a:r>
              <a:rPr sz="1200" dirty="0">
                <a:latin typeface="Times New Roman"/>
                <a:cs typeface="Times New Roman"/>
              </a:rPr>
              <a:t> має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слабкі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магнітні </a:t>
            </a:r>
            <a:r>
              <a:rPr sz="1200" dirty="0">
                <a:latin typeface="Times New Roman"/>
                <a:cs typeface="Times New Roman"/>
              </a:rPr>
              <a:t>властивості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температури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210 °C.</a:t>
            </a:r>
            <a:endParaRPr sz="1200">
              <a:latin typeface="Times New Roman"/>
              <a:cs typeface="Times New Roman"/>
            </a:endParaRPr>
          </a:p>
          <a:p>
            <a:pPr marL="88265" marR="83185" indent="287655" algn="just">
              <a:lnSpc>
                <a:spcPct val="90200"/>
              </a:lnSpc>
            </a:pPr>
            <a:r>
              <a:rPr sz="1200" spc="-5" dirty="0">
                <a:latin typeface="Times New Roman"/>
                <a:cs typeface="Times New Roman"/>
              </a:rPr>
              <a:t>Цементит </a:t>
            </a:r>
            <a:r>
              <a:rPr sz="1200" dirty="0">
                <a:latin typeface="Times New Roman"/>
                <a:cs typeface="Times New Roman"/>
              </a:rPr>
              <a:t>алотропних </a:t>
            </a:r>
            <a:r>
              <a:rPr sz="1200" spc="-5" dirty="0">
                <a:latin typeface="Times New Roman"/>
                <a:cs typeface="Times New Roman"/>
              </a:rPr>
              <a:t>перетворень не </a:t>
            </a:r>
            <a:r>
              <a:rPr sz="1200" dirty="0">
                <a:latin typeface="Times New Roman"/>
                <a:cs typeface="Times New Roman"/>
              </a:rPr>
              <a:t>має. </a:t>
            </a:r>
            <a:r>
              <a:rPr sz="1200" spc="-5" dirty="0">
                <a:latin typeface="Times New Roman"/>
                <a:cs typeface="Times New Roman"/>
              </a:rPr>
              <a:t>Кристалічна </a:t>
            </a:r>
            <a:r>
              <a:rPr sz="1200" dirty="0">
                <a:latin typeface="Times New Roman"/>
                <a:cs typeface="Times New Roman"/>
              </a:rPr>
              <a:t>решітка </a:t>
            </a:r>
            <a:r>
              <a:rPr sz="1200" spc="-5" dirty="0">
                <a:latin typeface="Times New Roman"/>
                <a:cs typeface="Times New Roman"/>
              </a:rPr>
              <a:t>цементиту склада-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з ряду </a:t>
            </a:r>
            <a:r>
              <a:rPr sz="1200" spc="-5" dirty="0">
                <a:latin typeface="Times New Roman"/>
                <a:cs typeface="Times New Roman"/>
              </a:rPr>
              <a:t>октаедрів, </a:t>
            </a:r>
            <a:r>
              <a:rPr sz="1200" dirty="0">
                <a:latin typeface="Times New Roman"/>
                <a:cs typeface="Times New Roman"/>
              </a:rPr>
              <a:t>осі </a:t>
            </a:r>
            <a:r>
              <a:rPr sz="1200" spc="-5" dirty="0">
                <a:latin typeface="Times New Roman"/>
                <a:cs typeface="Times New Roman"/>
              </a:rPr>
              <a:t>яких нахилені один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одного </a:t>
            </a:r>
            <a:r>
              <a:rPr sz="1200" dirty="0">
                <a:latin typeface="Times New Roman"/>
                <a:cs typeface="Times New Roman"/>
              </a:rPr>
              <a:t>– орторомбічна кристалічна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решітка</a:t>
            </a:r>
            <a:r>
              <a:rPr sz="1200" spc="-5" dirty="0">
                <a:latin typeface="Times New Roman"/>
                <a:cs typeface="Times New Roman"/>
              </a:rPr>
              <a:t> (рис. 6.12).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119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20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162040" y="869691"/>
            <a:ext cx="4333875" cy="1859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2745" algn="just">
              <a:lnSpc>
                <a:spcPts val="137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плавлення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точно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встановлена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(1250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1550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°С).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Цементит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високу твердість (більше </a:t>
            </a:r>
            <a:r>
              <a:rPr sz="1200" dirty="0">
                <a:latin typeface="Times New Roman"/>
                <a:cs typeface="Times New Roman"/>
              </a:rPr>
              <a:t>800 </a:t>
            </a:r>
            <a:r>
              <a:rPr sz="1200" spc="-5" dirty="0">
                <a:latin typeface="Times New Roman"/>
                <a:cs typeface="Times New Roman"/>
              </a:rPr>
              <a:t>НВ, </a:t>
            </a:r>
            <a:r>
              <a:rPr sz="1200" dirty="0">
                <a:latin typeface="Times New Roman"/>
                <a:cs typeface="Times New Roman"/>
              </a:rPr>
              <a:t>легко </a:t>
            </a:r>
            <a:r>
              <a:rPr sz="1200" spc="-5" dirty="0">
                <a:latin typeface="Times New Roman"/>
                <a:cs typeface="Times New Roman"/>
              </a:rPr>
              <a:t>дря- </a:t>
            </a:r>
            <a:r>
              <a:rPr sz="1200" dirty="0">
                <a:latin typeface="Times New Roman"/>
                <a:cs typeface="Times New Roman"/>
              </a:rPr>
              <a:t> пає </a:t>
            </a:r>
            <a:r>
              <a:rPr sz="1200" spc="-5" dirty="0">
                <a:latin typeface="Times New Roman"/>
                <a:cs typeface="Times New Roman"/>
              </a:rPr>
              <a:t>скло), але надзвичайно низьку, практично нульову, пластич-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ність. Такі властивості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наслідком складної будови кристалічної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ct val="90200"/>
              </a:lnSpc>
            </a:pPr>
            <a:r>
              <a:rPr sz="1200" spc="-5" dirty="0">
                <a:latin typeface="Times New Roman"/>
                <a:cs typeface="Times New Roman"/>
              </a:rPr>
              <a:t>Цементит</a:t>
            </a:r>
            <a:r>
              <a:rPr sz="1200" dirty="0">
                <a:latin typeface="Times New Roman"/>
                <a:cs typeface="Times New Roman"/>
              </a:rPr>
              <a:t> здатний </a:t>
            </a:r>
            <a:r>
              <a:rPr sz="1200" spc="-5" dirty="0">
                <a:latin typeface="Times New Roman"/>
                <a:cs typeface="Times New Roman"/>
              </a:rPr>
              <a:t>утворювати</a:t>
            </a:r>
            <a:r>
              <a:rPr sz="1200" dirty="0">
                <a:latin typeface="Times New Roman"/>
                <a:cs typeface="Times New Roman"/>
              </a:rPr>
              <a:t> тверді </a:t>
            </a:r>
            <a:r>
              <a:rPr sz="1200" spc="-5" dirty="0">
                <a:latin typeface="Times New Roman"/>
                <a:cs typeface="Times New Roman"/>
              </a:rPr>
              <a:t>розчини заміщення.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Атоми вуглецю можуть </a:t>
            </a:r>
            <a:r>
              <a:rPr sz="1200" dirty="0">
                <a:latin typeface="Times New Roman"/>
                <a:cs typeface="Times New Roman"/>
              </a:rPr>
              <a:t>заміщатися атомами </a:t>
            </a:r>
            <a:r>
              <a:rPr sz="1200" spc="-5" dirty="0">
                <a:latin typeface="Times New Roman"/>
                <a:cs typeface="Times New Roman"/>
              </a:rPr>
              <a:t>неметалів: </a:t>
            </a:r>
            <a:r>
              <a:rPr sz="1200" dirty="0">
                <a:latin typeface="Times New Roman"/>
                <a:cs typeface="Times New Roman"/>
              </a:rPr>
              <a:t>азотом,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киснем; атоми </a:t>
            </a:r>
            <a:r>
              <a:rPr sz="1200" spc="-5" dirty="0">
                <a:latin typeface="Times New Roman"/>
                <a:cs typeface="Times New Roman"/>
              </a:rPr>
              <a:t>заліза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металами: марганцем, хромом, вольфра- </a:t>
            </a:r>
            <a:r>
              <a:rPr sz="1200" dirty="0">
                <a:latin typeface="Times New Roman"/>
                <a:cs typeface="Times New Roman"/>
              </a:rPr>
              <a:t> мом </a:t>
            </a:r>
            <a:r>
              <a:rPr sz="1200" spc="-5" dirty="0">
                <a:latin typeface="Times New Roman"/>
                <a:cs typeface="Times New Roman"/>
              </a:rPr>
              <a:t>та ін. </a:t>
            </a:r>
            <a:r>
              <a:rPr sz="1200" dirty="0">
                <a:latin typeface="Times New Roman"/>
                <a:cs typeface="Times New Roman"/>
              </a:rPr>
              <a:t>Такий твердий розчин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базі </a:t>
            </a:r>
            <a:r>
              <a:rPr sz="1200" spc="-5" dirty="0">
                <a:latin typeface="Times New Roman"/>
                <a:cs typeface="Times New Roman"/>
              </a:rPr>
              <a:t>решітки цементиту </a:t>
            </a:r>
            <a:r>
              <a:rPr sz="1200" dirty="0">
                <a:latin typeface="Times New Roman"/>
                <a:cs typeface="Times New Roman"/>
              </a:rPr>
              <a:t>нази-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вається </a:t>
            </a:r>
            <a:r>
              <a:rPr sz="1200" i="1" dirty="0">
                <a:latin typeface="Times New Roman"/>
                <a:cs typeface="Times New Roman"/>
              </a:rPr>
              <a:t>легованим </a:t>
            </a:r>
            <a:r>
              <a:rPr sz="1200" i="1" spc="-5" dirty="0">
                <a:latin typeface="Times New Roman"/>
                <a:cs typeface="Times New Roman"/>
              </a:rPr>
              <a:t>цементитом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9293" y="2685538"/>
            <a:ext cx="5862955" cy="409321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50165" marR="41910" indent="1814830" algn="just">
              <a:lnSpc>
                <a:spcPct val="90200"/>
              </a:lnSpc>
              <a:spcBef>
                <a:spcPts val="240"/>
              </a:spcBef>
            </a:pPr>
            <a:r>
              <a:rPr sz="1200" spc="-5" dirty="0">
                <a:latin typeface="Times New Roman"/>
                <a:cs typeface="Times New Roman"/>
              </a:rPr>
              <a:t>Цементит </a:t>
            </a:r>
            <a:r>
              <a:rPr sz="1200" dirty="0">
                <a:latin typeface="Times New Roman"/>
                <a:cs typeface="Times New Roman"/>
              </a:rPr>
              <a:t>– з’єднання </a:t>
            </a:r>
            <a:r>
              <a:rPr sz="1200" spc="-5" dirty="0">
                <a:latin typeface="Times New Roman"/>
                <a:cs typeface="Times New Roman"/>
              </a:rPr>
              <a:t>нестійке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при певних умовах розпа- </a:t>
            </a:r>
            <a:r>
              <a:rPr sz="1200" dirty="0">
                <a:latin typeface="Times New Roman"/>
                <a:cs typeface="Times New Roman"/>
              </a:rPr>
              <a:t> дається з </a:t>
            </a:r>
            <a:r>
              <a:rPr sz="1200" spc="-5" dirty="0">
                <a:latin typeface="Times New Roman"/>
                <a:cs typeface="Times New Roman"/>
              </a:rPr>
              <a:t>утворенням вільного вуглецю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графіту. Цей процес має важливе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практичне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структуроутворенні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560320">
              <a:lnSpc>
                <a:spcPct val="100000"/>
              </a:lnSpc>
              <a:spcBef>
                <a:spcPts val="825"/>
              </a:spcBef>
            </a:pPr>
            <a:r>
              <a:rPr sz="1200" b="1" dirty="0">
                <a:latin typeface="Times New Roman"/>
                <a:cs typeface="Times New Roman"/>
              </a:rPr>
              <a:t>6.1.2.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ФАЗИ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ЗАЛІЗОВУГЛЕЦЕВИХ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384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системі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«залізо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цементит»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існують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такі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фази: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рідка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фаза,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ферит,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аустеніт,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цементит.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  <a:spcBef>
                <a:spcPts val="65"/>
              </a:spcBef>
              <a:buFont typeface="Times New Roman"/>
              <a:buAutoNum type="arabicPeriod"/>
              <a:tabLst>
                <a:tab pos="491490" algn="l"/>
              </a:tabLst>
            </a:pPr>
            <a:r>
              <a:rPr sz="1200" i="1" dirty="0">
                <a:latin typeface="Times New Roman"/>
                <a:cs typeface="Times New Roman"/>
              </a:rPr>
              <a:t>Рідка </a:t>
            </a:r>
            <a:r>
              <a:rPr sz="1200" i="1" spc="-5" dirty="0">
                <a:latin typeface="Times New Roman"/>
                <a:cs typeface="Times New Roman"/>
              </a:rPr>
              <a:t>фаза </a:t>
            </a:r>
            <a:r>
              <a:rPr sz="1200" spc="-5" dirty="0">
                <a:latin typeface="Times New Roman"/>
                <a:cs typeface="Times New Roman"/>
              </a:rPr>
              <a:t>(Р).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рідкому </a:t>
            </a:r>
            <a:r>
              <a:rPr sz="1200" dirty="0">
                <a:latin typeface="Times New Roman"/>
                <a:cs typeface="Times New Roman"/>
              </a:rPr>
              <a:t>стані залізо </a:t>
            </a:r>
            <a:r>
              <a:rPr sz="1200" spc="-5" dirty="0">
                <a:latin typeface="Times New Roman"/>
                <a:cs typeface="Times New Roman"/>
              </a:rPr>
              <a:t>добре розчиняє вуглець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будь-яких про- </a:t>
            </a:r>
            <a:r>
              <a:rPr sz="1200" dirty="0">
                <a:latin typeface="Times New Roman"/>
                <a:cs typeface="Times New Roman"/>
              </a:rPr>
              <a:t> порціях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утворенням однорідної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рідкої</a:t>
            </a:r>
            <a:r>
              <a:rPr sz="1200" spc="-5" dirty="0">
                <a:latin typeface="Times New Roman"/>
                <a:cs typeface="Times New Roman"/>
              </a:rPr>
              <a:t> фази.</a:t>
            </a:r>
            <a:endParaRPr sz="1200">
              <a:latin typeface="Times New Roman"/>
              <a:cs typeface="Times New Roman"/>
            </a:endParaRPr>
          </a:p>
          <a:p>
            <a:pPr marL="490855" indent="-153035" algn="just">
              <a:lnSpc>
                <a:spcPts val="1405"/>
              </a:lnSpc>
              <a:buFont typeface="Times New Roman"/>
              <a:buAutoNum type="arabicPeriod"/>
              <a:tabLst>
                <a:tab pos="491490" algn="l"/>
              </a:tabLst>
            </a:pPr>
            <a:r>
              <a:rPr sz="1200" i="1" dirty="0">
                <a:latin typeface="Times New Roman"/>
                <a:cs typeface="Times New Roman"/>
              </a:rPr>
              <a:t>Ферит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(Ф)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твердий </a:t>
            </a:r>
            <a:r>
              <a:rPr sz="1200" dirty="0">
                <a:latin typeface="Times New Roman"/>
                <a:cs typeface="Times New Roman"/>
              </a:rPr>
              <a:t>розчин </a:t>
            </a:r>
            <a:r>
              <a:rPr sz="1200" spc="-5" dirty="0">
                <a:latin typeface="Times New Roman"/>
                <a:cs typeface="Times New Roman"/>
              </a:rPr>
              <a:t>проникнення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-залізо (Fe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+С).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75"/>
              </a:lnSpc>
            </a:pPr>
            <a:r>
              <a:rPr sz="1200" spc="-5" dirty="0">
                <a:latin typeface="Times New Roman"/>
                <a:cs typeface="Times New Roman"/>
              </a:rPr>
              <a:t>Мікроструктуру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 на рис.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6.13.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Ферит має </a:t>
            </a:r>
            <a:r>
              <a:rPr sz="1200" spc="-5" dirty="0">
                <a:latin typeface="Times New Roman"/>
                <a:cs typeface="Times New Roman"/>
              </a:rPr>
              <a:t>змінну граничну розчинність вуглецю: мінімальну </a:t>
            </a:r>
            <a:r>
              <a:rPr sz="1200" dirty="0">
                <a:latin typeface="Times New Roman"/>
                <a:cs typeface="Times New Roman"/>
              </a:rPr>
              <a:t>– 0,006 % </a:t>
            </a:r>
            <a:r>
              <a:rPr sz="1200" spc="-5" dirty="0">
                <a:latin typeface="Times New Roman"/>
                <a:cs typeface="Times New Roman"/>
              </a:rPr>
              <a:t>при кімнат-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ній температурі </a:t>
            </a:r>
            <a:r>
              <a:rPr sz="1200" spc="-5" dirty="0">
                <a:latin typeface="Times New Roman"/>
                <a:cs typeface="Times New Roman"/>
              </a:rPr>
              <a:t>(точка </a:t>
            </a:r>
            <a:r>
              <a:rPr sz="1200" i="1" spc="-5" dirty="0">
                <a:latin typeface="Times New Roman"/>
                <a:cs typeface="Times New Roman"/>
              </a:rPr>
              <a:t>Q</a:t>
            </a:r>
            <a:r>
              <a:rPr sz="1200" spc="-5" dirty="0">
                <a:latin typeface="Times New Roman"/>
                <a:cs typeface="Times New Roman"/>
              </a:rPr>
              <a:t>), максимальну </a:t>
            </a:r>
            <a:r>
              <a:rPr sz="1200" dirty="0">
                <a:latin typeface="Times New Roman"/>
                <a:cs typeface="Times New Roman"/>
              </a:rPr>
              <a:t>– 0,02 % </a:t>
            </a:r>
            <a:r>
              <a:rPr sz="1200" spc="-5" dirty="0">
                <a:latin typeface="Times New Roman"/>
                <a:cs typeface="Times New Roman"/>
              </a:rPr>
              <a:t>при температурі </a:t>
            </a:r>
            <a:r>
              <a:rPr sz="1200" dirty="0">
                <a:latin typeface="Times New Roman"/>
                <a:cs typeface="Times New Roman"/>
              </a:rPr>
              <a:t>727 °С </a:t>
            </a:r>
            <a:r>
              <a:rPr sz="1200" spc="-5" dirty="0">
                <a:latin typeface="Times New Roman"/>
                <a:cs typeface="Times New Roman"/>
              </a:rPr>
              <a:t>(точка </a:t>
            </a:r>
            <a:r>
              <a:rPr sz="1200" i="1" spc="-5" dirty="0">
                <a:latin typeface="Times New Roman"/>
                <a:cs typeface="Times New Roman"/>
              </a:rPr>
              <a:t>P</a:t>
            </a:r>
            <a:r>
              <a:rPr sz="1200" spc="-5" dirty="0">
                <a:latin typeface="Times New Roman"/>
                <a:cs typeface="Times New Roman"/>
              </a:rPr>
              <a:t>).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розташовується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дефектах</a:t>
            </a:r>
            <a:r>
              <a:rPr sz="1200" spc="-5" dirty="0">
                <a:latin typeface="Times New Roman"/>
                <a:cs typeface="Times New Roman"/>
              </a:rPr>
              <a:t> решітки.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70"/>
              </a:lnSpc>
              <a:spcBef>
                <a:spcPts val="105"/>
              </a:spcBef>
            </a:pP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температурі вище 1392 </a:t>
            </a:r>
            <a:r>
              <a:rPr sz="1200" spc="-5" dirty="0">
                <a:latin typeface="Times New Roman"/>
                <a:cs typeface="Times New Roman"/>
              </a:rPr>
              <a:t>°С </a:t>
            </a:r>
            <a:r>
              <a:rPr sz="1200" spc="-10" dirty="0">
                <a:latin typeface="Times New Roman"/>
                <a:cs typeface="Times New Roman"/>
              </a:rPr>
              <a:t>існує </a:t>
            </a:r>
            <a:r>
              <a:rPr sz="1200" spc="-15" dirty="0">
                <a:latin typeface="Times New Roman"/>
                <a:cs typeface="Times New Roman"/>
              </a:rPr>
              <a:t>високотемпературний </a:t>
            </a:r>
            <a:r>
              <a:rPr sz="1200" spc="-10" dirty="0">
                <a:latin typeface="Times New Roman"/>
                <a:cs typeface="Times New Roman"/>
              </a:rPr>
              <a:t>ферит </a:t>
            </a:r>
            <a:r>
              <a:rPr sz="1200" spc="-15" dirty="0">
                <a:latin typeface="Times New Roman"/>
                <a:cs typeface="Times New Roman"/>
              </a:rPr>
              <a:t>(Fe</a:t>
            </a:r>
            <a:r>
              <a:rPr sz="1200" spc="-22" baseline="-10416" dirty="0">
                <a:latin typeface="Symbol"/>
                <a:cs typeface="Symbol"/>
              </a:rPr>
              <a:t></a:t>
            </a:r>
            <a:r>
              <a:rPr sz="1200" spc="-15" dirty="0">
                <a:latin typeface="Times New Roman"/>
                <a:cs typeface="Times New Roman"/>
              </a:rPr>
              <a:t>+С),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гранич-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розчинністю</a:t>
            </a:r>
            <a:r>
              <a:rPr sz="1200" spc="-5" dirty="0">
                <a:latin typeface="Times New Roman"/>
                <a:cs typeface="Times New Roman"/>
              </a:rPr>
              <a:t> вуглецю </a:t>
            </a:r>
            <a:r>
              <a:rPr sz="1200" dirty="0">
                <a:latin typeface="Times New Roman"/>
                <a:cs typeface="Times New Roman"/>
              </a:rPr>
              <a:t>0,1 %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1499 </a:t>
            </a:r>
            <a:r>
              <a:rPr sz="1200" spc="-5" dirty="0">
                <a:latin typeface="Times New Roman"/>
                <a:cs typeface="Times New Roman"/>
              </a:rPr>
              <a:t>°С (точка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J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Властивості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близькі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заліза.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Він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м’який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(твердість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405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130</a:t>
            </a:r>
            <a:r>
              <a:rPr sz="1200" spc="-5" dirty="0">
                <a:latin typeface="Times New Roman"/>
                <a:cs typeface="Times New Roman"/>
              </a:rPr>
              <a:t> НВ,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міцності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=100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пластичний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(відносне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=30 </a:t>
            </a:r>
            <a:r>
              <a:rPr sz="1200" dirty="0">
                <a:latin typeface="Times New Roman"/>
                <a:cs typeface="Times New Roman"/>
              </a:rPr>
              <a:t>%),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магнітні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768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338455" marR="629920">
              <a:lnSpc>
                <a:spcPct val="956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Аустеніт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(А)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проникнення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-залізо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+С).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Вуглець </a:t>
            </a:r>
            <a:r>
              <a:rPr sz="1200" dirty="0">
                <a:latin typeface="Times New Roman"/>
                <a:cs typeface="Times New Roman"/>
              </a:rPr>
              <a:t>займає місце в </a:t>
            </a:r>
            <a:r>
              <a:rPr sz="1200" spc="-5" dirty="0">
                <a:latin typeface="Times New Roman"/>
                <a:cs typeface="Times New Roman"/>
              </a:rPr>
              <a:t>центрі гранецентрованого кубічного осередку.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6.14.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63574" y="6846569"/>
            <a:ext cx="1925332" cy="1924049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21658" y="6862571"/>
            <a:ext cx="1908327" cy="1908047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499108" y="8833360"/>
            <a:ext cx="1252220" cy="33401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34925" marR="5080" indent="-22860">
              <a:lnSpc>
                <a:spcPct val="102000"/>
              </a:lnSpc>
              <a:spcBef>
                <a:spcPts val="7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6.13. </a:t>
            </a:r>
            <a:r>
              <a:rPr sz="1000" spc="-5" dirty="0">
                <a:latin typeface="Times New Roman"/>
                <a:cs typeface="Times New Roman"/>
              </a:rPr>
              <a:t>Ферит;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(світлі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зерна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-заліза)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98037" y="8833360"/>
            <a:ext cx="2553970" cy="4800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6.14. </a:t>
            </a:r>
            <a:r>
              <a:rPr sz="1000" spc="-5" dirty="0">
                <a:latin typeface="Times New Roman"/>
                <a:cs typeface="Times New Roman"/>
              </a:rPr>
              <a:t>Аустеніт;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 (світлі </a:t>
            </a:r>
            <a:r>
              <a:rPr sz="1000" dirty="0">
                <a:latin typeface="Times New Roman"/>
                <a:cs typeface="Times New Roman"/>
              </a:rPr>
              <a:t>зерна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характерними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двійниками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кристала твердого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000" spc="-5" dirty="0">
                <a:latin typeface="Times New Roman"/>
                <a:cs typeface="Times New Roman"/>
              </a:rPr>
              <a:t>розчину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</a:t>
            </a:r>
            <a:r>
              <a:rPr sz="1000" spc="-5" dirty="0">
                <a:latin typeface="Times New Roman"/>
                <a:cs typeface="Times New Roman"/>
              </a:rPr>
              <a:t>-залізі)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87031" y="994366"/>
            <a:ext cx="1259721" cy="1228446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763016" y="2299209"/>
            <a:ext cx="125349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11125" marR="5080" indent="-9906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6.12. </a:t>
            </a:r>
            <a:r>
              <a:rPr sz="1000" spc="-5" dirty="0">
                <a:latin typeface="Times New Roman"/>
                <a:cs typeface="Times New Roman"/>
              </a:rPr>
              <a:t>Кристалічна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решітка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цементиту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09" y="516889"/>
            <a:ext cx="5863590" cy="2156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Аустеніт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змінну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граничну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розчинність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мінімальну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0,8 %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ратурі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727 </a:t>
            </a:r>
            <a:r>
              <a:rPr sz="1200" spc="-5" dirty="0">
                <a:latin typeface="Times New Roman"/>
                <a:cs typeface="Times New Roman"/>
              </a:rPr>
              <a:t>°С (точка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</a:t>
            </a:r>
            <a:r>
              <a:rPr sz="1200" dirty="0">
                <a:latin typeface="Times New Roman"/>
                <a:cs typeface="Times New Roman"/>
              </a:rPr>
              <a:t>),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максимальну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2,14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температурі 1147 </a:t>
            </a:r>
            <a:r>
              <a:rPr sz="1200" spc="-5" dirty="0">
                <a:latin typeface="Times New Roman"/>
                <a:cs typeface="Times New Roman"/>
              </a:rPr>
              <a:t>°С (точка </a:t>
            </a:r>
            <a:r>
              <a:rPr sz="1200" i="1" spc="-5" dirty="0">
                <a:latin typeface="Times New Roman"/>
                <a:cs typeface="Times New Roman"/>
              </a:rPr>
              <a:t>Е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410845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Аустеніт</a:t>
            </a:r>
            <a:r>
              <a:rPr sz="1200" spc="5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5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200...250</a:t>
            </a:r>
            <a:r>
              <a:rPr sz="1200" spc="5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НВ,</a:t>
            </a:r>
            <a:r>
              <a:rPr sz="1200" spc="5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пластичний</a:t>
            </a:r>
            <a:r>
              <a:rPr sz="1200" spc="5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(відносне</a:t>
            </a:r>
            <a:r>
              <a:rPr sz="1200" spc="5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подовження</a:t>
            </a:r>
            <a:r>
              <a:rPr sz="1200" spc="5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05"/>
              </a:lnSpc>
              <a:spcBef>
                <a:spcPts val="40"/>
              </a:spcBef>
            </a:pPr>
            <a:r>
              <a:rPr sz="1200" spc="-5" dirty="0">
                <a:latin typeface="Symbol"/>
                <a:cs typeface="Symbol"/>
              </a:rPr>
              <a:t></a:t>
            </a:r>
            <a:r>
              <a:rPr sz="1800" spc="-7" baseline="2314" dirty="0">
                <a:latin typeface="Times New Roman"/>
                <a:cs typeface="Times New Roman"/>
              </a:rPr>
              <a:t>=40...50</a:t>
            </a:r>
            <a:r>
              <a:rPr sz="1800" spc="-22" baseline="2314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%),</a:t>
            </a:r>
            <a:r>
              <a:rPr sz="1800" spc="-15" baseline="2314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є</a:t>
            </a:r>
            <a:r>
              <a:rPr sz="1800" spc="-15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парамагнетиком.</a:t>
            </a:r>
            <a:endParaRPr sz="1800" baseline="2314">
              <a:latin typeface="Times New Roman"/>
              <a:cs typeface="Times New Roman"/>
            </a:endParaRPr>
          </a:p>
          <a:p>
            <a:pPr marL="50800" marR="45085" indent="287655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розчиненні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аустеніті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інших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елементів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змінюватися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температурні </a:t>
            </a:r>
            <a:r>
              <a:rPr sz="1200" dirty="0">
                <a:latin typeface="Times New Roman"/>
                <a:cs typeface="Times New Roman"/>
              </a:rPr>
              <a:t>межі</a:t>
            </a:r>
            <a:r>
              <a:rPr sz="1200" spc="-5" dirty="0">
                <a:latin typeface="Times New Roman"/>
                <a:cs typeface="Times New Roman"/>
              </a:rPr>
              <a:t> існування.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4.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Цементит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(Ц)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залізовуглецевих сплавах присутні </a:t>
            </a:r>
            <a:r>
              <a:rPr sz="1200" dirty="0">
                <a:latin typeface="Times New Roman"/>
                <a:cs typeface="Times New Roman"/>
              </a:rPr>
              <a:t>фази: цементит </a:t>
            </a:r>
            <a:r>
              <a:rPr sz="1200" spc="-5" dirty="0">
                <a:latin typeface="Times New Roman"/>
                <a:cs typeface="Times New Roman"/>
              </a:rPr>
              <a:t>первинний Ц</a:t>
            </a:r>
            <a:r>
              <a:rPr sz="1200" spc="-7" baseline="-10416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цементит </a:t>
            </a:r>
            <a:r>
              <a:rPr sz="1200" spc="-5" dirty="0">
                <a:latin typeface="Times New Roman"/>
                <a:cs typeface="Times New Roman"/>
              </a:rPr>
              <a:t>вто-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ринний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</a:t>
            </a:r>
            <a:r>
              <a:rPr sz="1200" spc="-7" baseline="-10416" dirty="0">
                <a:latin typeface="Times New Roman"/>
                <a:cs typeface="Times New Roman"/>
              </a:rPr>
              <a:t>II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цементит </a:t>
            </a:r>
            <a:r>
              <a:rPr sz="1200" spc="-5" dirty="0">
                <a:latin typeface="Times New Roman"/>
                <a:cs typeface="Times New Roman"/>
              </a:rPr>
              <a:t>третинний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</a:t>
            </a:r>
            <a:r>
              <a:rPr sz="1200" spc="-7" baseline="-10416" dirty="0">
                <a:latin typeface="Times New Roman"/>
                <a:cs typeface="Times New Roman"/>
              </a:rPr>
              <a:t>III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6.15).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фізичні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 фаз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однакові.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17007" y="7276591"/>
            <a:ext cx="5888990" cy="2705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0" algn="r">
              <a:lnSpc>
                <a:spcPts val="141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6.1.3.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ПРОЦЕСИ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ПРИ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СТРУКТУРОУТВОРЕННІ</a:t>
            </a:r>
            <a:endParaRPr sz="1200">
              <a:latin typeface="Times New Roman"/>
              <a:cs typeface="Times New Roman"/>
            </a:endParaRPr>
          </a:p>
          <a:p>
            <a:pPr marR="57785" algn="r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ЗАЛІЗОВУГЛЕЦЕВИХ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3511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Розглянемо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 стану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</a:t>
            </a:r>
            <a:r>
              <a:rPr sz="1200" dirty="0">
                <a:latin typeface="Times New Roman"/>
                <a:cs typeface="Times New Roman"/>
              </a:rPr>
              <a:t> «залізо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цементит»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6.11).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Лінія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АВСD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ліквідус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ділянці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АВ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починається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кристалізація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70"/>
              </a:lnSpc>
              <a:spcBef>
                <a:spcPts val="140"/>
              </a:spcBef>
            </a:pPr>
            <a:r>
              <a:rPr sz="1200" spc="-5" dirty="0">
                <a:latin typeface="Times New Roman"/>
                <a:cs typeface="Times New Roman"/>
              </a:rPr>
              <a:t>(Ф</a:t>
            </a:r>
            <a:r>
              <a:rPr sz="1200" spc="-7" baseline="-10416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), на </a:t>
            </a:r>
            <a:r>
              <a:rPr sz="1200" dirty="0">
                <a:latin typeface="Times New Roman"/>
                <a:cs typeface="Times New Roman"/>
              </a:rPr>
              <a:t>ділянці </a:t>
            </a:r>
            <a:r>
              <a:rPr sz="1200" i="1" spc="-5" dirty="0">
                <a:latin typeface="Times New Roman"/>
                <a:cs typeface="Times New Roman"/>
              </a:rPr>
              <a:t>ВС </a:t>
            </a:r>
            <a:r>
              <a:rPr sz="1200" dirty="0">
                <a:latin typeface="Times New Roman"/>
                <a:cs typeface="Times New Roman"/>
              </a:rPr>
              <a:t>починається кристалізація </a:t>
            </a:r>
            <a:r>
              <a:rPr sz="1200" spc="-5" dirty="0">
                <a:latin typeface="Times New Roman"/>
                <a:cs typeface="Times New Roman"/>
              </a:rPr>
              <a:t>аустеніту (А), на ділянці </a:t>
            </a:r>
            <a:r>
              <a:rPr sz="1200" i="1" spc="-5" dirty="0">
                <a:latin typeface="Times New Roman"/>
                <a:cs typeface="Times New Roman"/>
              </a:rPr>
              <a:t>СD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кристалі- </a:t>
            </a:r>
            <a:r>
              <a:rPr sz="1200" dirty="0">
                <a:latin typeface="Times New Roman"/>
                <a:cs typeface="Times New Roman"/>
              </a:rPr>
              <a:t> зація</a:t>
            </a:r>
            <a:r>
              <a:rPr sz="1200" spc="-5" dirty="0">
                <a:latin typeface="Times New Roman"/>
                <a:cs typeface="Times New Roman"/>
              </a:rPr>
              <a:t> цементиту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первинного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(Ц</a:t>
            </a:r>
            <a:r>
              <a:rPr sz="1200" spc="-7" baseline="-10416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Лінія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AHJECF</a:t>
            </a:r>
            <a:r>
              <a:rPr sz="1200" i="1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солідус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ділянці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АН</a:t>
            </a:r>
            <a:r>
              <a:rPr sz="1200" i="1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закінчується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кристалізація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endParaRPr sz="1200">
              <a:latin typeface="Times New Roman"/>
              <a:cs typeface="Times New Roman"/>
            </a:endParaRPr>
          </a:p>
          <a:p>
            <a:pPr marL="63500" marR="56515" algn="just">
              <a:lnSpc>
                <a:spcPct val="98800"/>
              </a:lnSpc>
              <a:spcBef>
                <a:spcPts val="55"/>
              </a:spcBef>
            </a:pPr>
            <a:r>
              <a:rPr sz="1200" spc="-5" dirty="0">
                <a:latin typeface="Times New Roman"/>
                <a:cs typeface="Times New Roman"/>
              </a:rPr>
              <a:t>(Ф</a:t>
            </a:r>
            <a:r>
              <a:rPr sz="1200" spc="-7" baseline="-10416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). На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HJB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постійній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1499 °С </a:t>
            </a:r>
            <a:r>
              <a:rPr sz="1200" spc="-5" dirty="0">
                <a:latin typeface="Times New Roman"/>
                <a:cs typeface="Times New Roman"/>
              </a:rPr>
              <a:t>відбувається перитектичне </a:t>
            </a:r>
            <a:r>
              <a:rPr sz="1200" dirty="0">
                <a:latin typeface="Times New Roman"/>
                <a:cs typeface="Times New Roman"/>
              </a:rPr>
              <a:t>пере-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творення, </a:t>
            </a:r>
            <a:r>
              <a:rPr sz="1200" dirty="0">
                <a:latin typeface="Times New Roman"/>
                <a:cs typeface="Times New Roman"/>
              </a:rPr>
              <a:t>яке полягає в тому, що рідка фаза </a:t>
            </a:r>
            <a:r>
              <a:rPr sz="1200" spc="-5" dirty="0">
                <a:latin typeface="Times New Roman"/>
                <a:cs typeface="Times New Roman"/>
              </a:rPr>
              <a:t>(Р) реагує </a:t>
            </a:r>
            <a:r>
              <a:rPr sz="1200" dirty="0">
                <a:latin typeface="Times New Roman"/>
                <a:cs typeface="Times New Roman"/>
              </a:rPr>
              <a:t>з кристалами </a:t>
            </a:r>
            <a:r>
              <a:rPr sz="1200" spc="-5" dirty="0">
                <a:latin typeface="Times New Roman"/>
                <a:cs typeface="Times New Roman"/>
              </a:rPr>
              <a:t>фериту (Ф</a:t>
            </a:r>
            <a:r>
              <a:rPr sz="1200" spc="-7" baseline="-10416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),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утворилися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раніше, в</a:t>
            </a:r>
            <a:r>
              <a:rPr sz="1200" spc="-5" dirty="0">
                <a:latin typeface="Times New Roman"/>
                <a:cs typeface="Times New Roman"/>
              </a:rPr>
              <a:t> результаті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 (A):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</a:rPr>
              <a:t>Р+Ф</a:t>
            </a:r>
            <a:r>
              <a:rPr sz="1200" spc="-7" baseline="-10416" dirty="0">
                <a:latin typeface="Symbol"/>
                <a:cs typeface="Symbol"/>
              </a:rPr>
              <a:t>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121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62811" y="2915411"/>
            <a:ext cx="1825752" cy="18478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154173" y="4029456"/>
            <a:ext cx="418465" cy="11239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650" spc="10" dirty="0">
                <a:latin typeface="Times New Roman"/>
                <a:cs typeface="Times New Roman"/>
              </a:rPr>
              <a:t>Ледебурит</a:t>
            </a:r>
            <a:endParaRPr sz="65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2047367" y="3278123"/>
            <a:ext cx="688340" cy="875030"/>
            <a:chOff x="2047367" y="3278123"/>
            <a:chExt cx="688340" cy="875030"/>
          </a:xfrm>
        </p:grpSpPr>
        <p:sp>
          <p:nvSpPr>
            <p:cNvPr id="9" name="object 9"/>
            <p:cNvSpPr/>
            <p:nvPr/>
          </p:nvSpPr>
          <p:spPr>
            <a:xfrm>
              <a:off x="2050542" y="4117847"/>
              <a:ext cx="109855" cy="32384"/>
            </a:xfrm>
            <a:custGeom>
              <a:avLst/>
              <a:gdLst/>
              <a:ahLst/>
              <a:cxnLst/>
              <a:rect l="l" t="t" r="r" b="b"/>
              <a:pathLst>
                <a:path w="109855" h="32385">
                  <a:moveTo>
                    <a:pt x="109728" y="0"/>
                  </a:moveTo>
                  <a:lnTo>
                    <a:pt x="0" y="32004"/>
                  </a:lnTo>
                </a:path>
              </a:pathLst>
            </a:custGeom>
            <a:ln w="58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289810" y="3278123"/>
              <a:ext cx="445770" cy="194310"/>
            </a:xfrm>
            <a:custGeom>
              <a:avLst/>
              <a:gdLst/>
              <a:ahLst/>
              <a:cxnLst/>
              <a:rect l="l" t="t" r="r" b="b"/>
              <a:pathLst>
                <a:path w="445769" h="194310">
                  <a:moveTo>
                    <a:pt x="445770" y="0"/>
                  </a:moveTo>
                  <a:lnTo>
                    <a:pt x="0" y="0"/>
                  </a:lnTo>
                  <a:lnTo>
                    <a:pt x="0" y="194310"/>
                  </a:lnTo>
                  <a:lnTo>
                    <a:pt x="445770" y="194310"/>
                  </a:lnTo>
                  <a:lnTo>
                    <a:pt x="4457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2289810" y="3278123"/>
            <a:ext cx="445770" cy="10160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765"/>
              </a:lnSpc>
            </a:pPr>
            <a:r>
              <a:rPr sz="650" spc="10" dirty="0">
                <a:latin typeface="Times New Roman"/>
                <a:cs typeface="Times New Roman"/>
              </a:rPr>
              <a:t>Первинний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89810" y="3379393"/>
            <a:ext cx="445770" cy="9334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50800">
              <a:lnSpc>
                <a:spcPts val="735"/>
              </a:lnSpc>
            </a:pPr>
            <a:r>
              <a:rPr sz="650" spc="10" dirty="0">
                <a:latin typeface="Times New Roman"/>
                <a:cs typeface="Times New Roman"/>
              </a:rPr>
              <a:t>цементит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177795" y="3348227"/>
            <a:ext cx="127000" cy="41275"/>
          </a:xfrm>
          <a:custGeom>
            <a:avLst/>
            <a:gdLst/>
            <a:ahLst/>
            <a:cxnLst/>
            <a:rect l="l" t="t" r="r" b="b"/>
            <a:pathLst>
              <a:path w="127000" h="41275">
                <a:moveTo>
                  <a:pt x="126492" y="0"/>
                </a:moveTo>
                <a:lnTo>
                  <a:pt x="0" y="41148"/>
                </a:lnTo>
              </a:path>
            </a:pathLst>
          </a:custGeom>
          <a:ln w="58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8761" y="2921507"/>
            <a:ext cx="1822704" cy="1828038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4020311" y="3707129"/>
            <a:ext cx="295275" cy="110489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23495">
              <a:lnSpc>
                <a:spcPts val="760"/>
              </a:lnSpc>
            </a:pPr>
            <a:r>
              <a:rPr sz="650" spc="10" dirty="0">
                <a:latin typeface="Times New Roman"/>
                <a:cs typeface="Times New Roman"/>
              </a:rPr>
              <a:t>Перліт</a:t>
            </a:r>
            <a:endParaRPr sz="65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3813047" y="3349753"/>
            <a:ext cx="445134" cy="796925"/>
            <a:chOff x="3813047" y="3349753"/>
            <a:chExt cx="445134" cy="796925"/>
          </a:xfrm>
        </p:grpSpPr>
        <p:sp>
          <p:nvSpPr>
            <p:cNvPr id="17" name="object 17"/>
            <p:cNvSpPr/>
            <p:nvPr/>
          </p:nvSpPr>
          <p:spPr>
            <a:xfrm>
              <a:off x="3910583" y="4110990"/>
              <a:ext cx="109855" cy="32384"/>
            </a:xfrm>
            <a:custGeom>
              <a:avLst/>
              <a:gdLst/>
              <a:ahLst/>
              <a:cxnLst/>
              <a:rect l="l" t="t" r="r" b="b"/>
              <a:pathLst>
                <a:path w="109854" h="32385">
                  <a:moveTo>
                    <a:pt x="109728" y="0"/>
                  </a:moveTo>
                  <a:lnTo>
                    <a:pt x="0" y="32004"/>
                  </a:lnTo>
                </a:path>
              </a:pathLst>
            </a:custGeom>
            <a:ln w="58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813047" y="3349753"/>
              <a:ext cx="445134" cy="222885"/>
            </a:xfrm>
            <a:custGeom>
              <a:avLst/>
              <a:gdLst/>
              <a:ahLst/>
              <a:cxnLst/>
              <a:rect l="l" t="t" r="r" b="b"/>
              <a:pathLst>
                <a:path w="445135" h="222885">
                  <a:moveTo>
                    <a:pt x="445010" y="0"/>
                  </a:moveTo>
                  <a:lnTo>
                    <a:pt x="0" y="0"/>
                  </a:lnTo>
                  <a:lnTo>
                    <a:pt x="0" y="222502"/>
                  </a:lnTo>
                  <a:lnTo>
                    <a:pt x="445010" y="222502"/>
                  </a:lnTo>
                  <a:lnTo>
                    <a:pt x="445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813047" y="3349753"/>
            <a:ext cx="445134" cy="10096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755"/>
              </a:lnSpc>
            </a:pPr>
            <a:r>
              <a:rPr sz="650" spc="10" dirty="0">
                <a:latin typeface="Times New Roman"/>
                <a:cs typeface="Times New Roman"/>
              </a:rPr>
              <a:t>Вторинний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13047" y="3450189"/>
            <a:ext cx="445134" cy="1225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50165">
              <a:lnSpc>
                <a:spcPts val="755"/>
              </a:lnSpc>
            </a:pPr>
            <a:r>
              <a:rPr sz="650" spc="10" dirty="0">
                <a:latin typeface="Times New Roman"/>
                <a:cs typeface="Times New Roman"/>
              </a:rPr>
              <a:t>цементит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175760" y="3318509"/>
            <a:ext cx="91440" cy="47625"/>
          </a:xfrm>
          <a:custGeom>
            <a:avLst/>
            <a:gdLst/>
            <a:ahLst/>
            <a:cxnLst/>
            <a:rect l="l" t="t" r="r" b="b"/>
            <a:pathLst>
              <a:path w="91439" h="47625">
                <a:moveTo>
                  <a:pt x="91440" y="0"/>
                </a:moveTo>
                <a:lnTo>
                  <a:pt x="0" y="47244"/>
                </a:lnTo>
              </a:path>
            </a:pathLst>
          </a:custGeom>
          <a:ln w="5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" name="object 22"/>
          <p:cNvGrpSpPr/>
          <p:nvPr/>
        </p:nvGrpSpPr>
        <p:grpSpPr>
          <a:xfrm>
            <a:off x="4954523" y="2934461"/>
            <a:ext cx="1838325" cy="1831339"/>
            <a:chOff x="4954523" y="2934461"/>
            <a:chExt cx="1838325" cy="1831339"/>
          </a:xfrm>
        </p:grpSpPr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4523" y="2934461"/>
              <a:ext cx="1837944" cy="183108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5404866" y="3138682"/>
              <a:ext cx="298450" cy="110489"/>
            </a:xfrm>
            <a:custGeom>
              <a:avLst/>
              <a:gdLst/>
              <a:ahLst/>
              <a:cxnLst/>
              <a:rect l="l" t="t" r="r" b="b"/>
              <a:pathLst>
                <a:path w="298450" h="110489">
                  <a:moveTo>
                    <a:pt x="297939" y="0"/>
                  </a:moveTo>
                  <a:lnTo>
                    <a:pt x="0" y="0"/>
                  </a:lnTo>
                  <a:lnTo>
                    <a:pt x="0" y="110485"/>
                  </a:lnTo>
                  <a:lnTo>
                    <a:pt x="297939" y="110485"/>
                  </a:lnTo>
                  <a:lnTo>
                    <a:pt x="2979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5404866" y="3138682"/>
            <a:ext cx="298450" cy="1104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1750">
              <a:lnSpc>
                <a:spcPts val="765"/>
              </a:lnSpc>
            </a:pPr>
            <a:r>
              <a:rPr sz="650" spc="15" dirty="0">
                <a:latin typeface="Times New Roman"/>
                <a:cs typeface="Times New Roman"/>
              </a:rPr>
              <a:t>Ферит</a:t>
            </a:r>
            <a:endParaRPr sz="65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5458967" y="3649978"/>
            <a:ext cx="503555" cy="511175"/>
            <a:chOff x="5458967" y="3649978"/>
            <a:chExt cx="503555" cy="511175"/>
          </a:xfrm>
        </p:grpSpPr>
        <p:sp>
          <p:nvSpPr>
            <p:cNvPr id="27" name="object 27"/>
            <p:cNvSpPr/>
            <p:nvPr/>
          </p:nvSpPr>
          <p:spPr>
            <a:xfrm>
              <a:off x="5848349" y="4126230"/>
              <a:ext cx="110489" cy="31750"/>
            </a:xfrm>
            <a:custGeom>
              <a:avLst/>
              <a:gdLst/>
              <a:ahLst/>
              <a:cxnLst/>
              <a:rect l="l" t="t" r="r" b="b"/>
              <a:pathLst>
                <a:path w="110489" h="31750">
                  <a:moveTo>
                    <a:pt x="110490" y="0"/>
                  </a:moveTo>
                  <a:lnTo>
                    <a:pt x="0" y="31242"/>
                  </a:lnTo>
                </a:path>
              </a:pathLst>
            </a:custGeom>
            <a:ln w="59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458967" y="3649978"/>
              <a:ext cx="448945" cy="193040"/>
            </a:xfrm>
            <a:custGeom>
              <a:avLst/>
              <a:gdLst/>
              <a:ahLst/>
              <a:cxnLst/>
              <a:rect l="l" t="t" r="r" b="b"/>
              <a:pathLst>
                <a:path w="448945" h="193039">
                  <a:moveTo>
                    <a:pt x="448820" y="0"/>
                  </a:moveTo>
                  <a:lnTo>
                    <a:pt x="0" y="0"/>
                  </a:lnTo>
                  <a:lnTo>
                    <a:pt x="0" y="192787"/>
                  </a:lnTo>
                  <a:lnTo>
                    <a:pt x="448820" y="192787"/>
                  </a:lnTo>
                  <a:lnTo>
                    <a:pt x="4488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5458967" y="3649978"/>
            <a:ext cx="448945" cy="10033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21590">
              <a:lnSpc>
                <a:spcPts val="755"/>
              </a:lnSpc>
            </a:pPr>
            <a:r>
              <a:rPr sz="650" spc="15" dirty="0">
                <a:latin typeface="Times New Roman"/>
                <a:cs typeface="Times New Roman"/>
              </a:rPr>
              <a:t>Третинний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458967" y="3749981"/>
            <a:ext cx="448945" cy="9334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50800">
              <a:lnSpc>
                <a:spcPts val="730"/>
              </a:lnSpc>
            </a:pPr>
            <a:r>
              <a:rPr sz="650" spc="10" dirty="0">
                <a:latin typeface="Times New Roman"/>
                <a:cs typeface="Times New Roman"/>
              </a:rPr>
              <a:t>цементит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670804" y="3220211"/>
            <a:ext cx="433070" cy="143510"/>
          </a:xfrm>
          <a:custGeom>
            <a:avLst/>
            <a:gdLst/>
            <a:ahLst/>
            <a:cxnLst/>
            <a:rect l="l" t="t" r="r" b="b"/>
            <a:pathLst>
              <a:path w="433070" h="143510">
                <a:moveTo>
                  <a:pt x="432816" y="143256"/>
                </a:moveTo>
                <a:lnTo>
                  <a:pt x="0" y="0"/>
                </a:lnTo>
              </a:path>
            </a:pathLst>
          </a:custGeom>
          <a:ln w="59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055104" y="4827526"/>
            <a:ext cx="5812155" cy="20008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1888489" algn="l"/>
                <a:tab pos="378396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6.15.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первинний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(масивні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включення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заевтектоїдному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200;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вторинний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(світла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сітка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Fe</a:t>
            </a:r>
            <a:r>
              <a:rPr sz="975" spc="-7" baseline="-1282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C)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невідпаленої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(заевтектоїдної)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1000;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третинний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(дрібні включення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сітка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технічному залізі),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1500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25400" marR="177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Механічні властивості сплавів впливають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відмінністі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розмірах, </a:t>
            </a:r>
            <a:r>
              <a:rPr sz="1200" spc="-10" dirty="0">
                <a:latin typeface="Times New Roman"/>
                <a:cs typeface="Times New Roman"/>
              </a:rPr>
              <a:t>кількості та </a:t>
            </a:r>
            <a:r>
              <a:rPr sz="1200" spc="-15" dirty="0">
                <a:latin typeface="Times New Roman"/>
                <a:cs typeface="Times New Roman"/>
              </a:rPr>
              <a:t>роз-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ташуванні цих виділень. Цементит первинний виділяється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рідкої </a:t>
            </a:r>
            <a:r>
              <a:rPr sz="1200" dirty="0">
                <a:latin typeface="Times New Roman"/>
                <a:cs typeface="Times New Roman"/>
              </a:rPr>
              <a:t>фази у </a:t>
            </a:r>
            <a:r>
              <a:rPr sz="1200" spc="-5" dirty="0">
                <a:latin typeface="Times New Roman"/>
                <a:cs typeface="Times New Roman"/>
              </a:rPr>
              <a:t>вигляді ве-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ликих пластинчастих кристалів. Цементит вторинний </a:t>
            </a:r>
            <a:r>
              <a:rPr sz="1200" dirty="0">
                <a:latin typeface="Times New Roman"/>
                <a:cs typeface="Times New Roman"/>
              </a:rPr>
              <a:t>виділяється з </a:t>
            </a:r>
            <a:r>
              <a:rPr sz="1200" spc="-5" dirty="0">
                <a:latin typeface="Times New Roman"/>
                <a:cs typeface="Times New Roman"/>
              </a:rPr>
              <a:t>аустеніту та розта-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шовується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сітки навколо </a:t>
            </a:r>
            <a:r>
              <a:rPr sz="1200" dirty="0">
                <a:latin typeface="Times New Roman"/>
                <a:cs typeface="Times New Roman"/>
              </a:rPr>
              <a:t>зерен </a:t>
            </a:r>
            <a:r>
              <a:rPr sz="1200" spc="-5" dirty="0">
                <a:latin typeface="Times New Roman"/>
                <a:cs typeface="Times New Roman"/>
              </a:rPr>
              <a:t>аустеніту (при охолодженні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навколо </a:t>
            </a:r>
            <a:r>
              <a:rPr sz="1200" dirty="0">
                <a:latin typeface="Times New Roman"/>
                <a:cs typeface="Times New Roman"/>
              </a:rPr>
              <a:t>зерен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перліту). Цементит третинний </a:t>
            </a:r>
            <a:r>
              <a:rPr sz="1200" dirty="0">
                <a:latin typeface="Times New Roman"/>
                <a:cs typeface="Times New Roman"/>
              </a:rPr>
              <a:t>виділяється з </a:t>
            </a:r>
            <a:r>
              <a:rPr sz="1200" spc="-5" dirty="0">
                <a:latin typeface="Times New Roman"/>
                <a:cs typeface="Times New Roman"/>
              </a:rPr>
              <a:t>фериту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дрібних включень та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ташовується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біля</a:t>
            </a:r>
            <a:r>
              <a:rPr sz="1200" spc="-5" dirty="0">
                <a:latin typeface="Times New Roman"/>
                <a:cs typeface="Times New Roman"/>
              </a:rPr>
              <a:t> границь </a:t>
            </a:r>
            <a:r>
              <a:rPr sz="1200" dirty="0">
                <a:latin typeface="Times New Roman"/>
                <a:cs typeface="Times New Roman"/>
              </a:rPr>
              <a:t>феритних</a:t>
            </a:r>
            <a:r>
              <a:rPr sz="1200" spc="-5" dirty="0">
                <a:latin typeface="Times New Roman"/>
                <a:cs typeface="Times New Roman"/>
              </a:rPr>
              <a:t> зерен.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82" y="516889"/>
            <a:ext cx="5862955" cy="17951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2664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 ділянці </a:t>
            </a:r>
            <a:r>
              <a:rPr sz="1200" i="1" dirty="0">
                <a:latin typeface="Times New Roman"/>
                <a:cs typeface="Times New Roman"/>
              </a:rPr>
              <a:t>JЕ </a:t>
            </a:r>
            <a:r>
              <a:rPr sz="1200" spc="-5" dirty="0">
                <a:latin typeface="Times New Roman"/>
                <a:cs typeface="Times New Roman"/>
              </a:rPr>
              <a:t>закінчується </a:t>
            </a:r>
            <a:r>
              <a:rPr sz="1200" dirty="0">
                <a:latin typeface="Times New Roman"/>
                <a:cs typeface="Times New Roman"/>
              </a:rPr>
              <a:t>кристалізація </a:t>
            </a:r>
            <a:r>
              <a:rPr sz="1200" spc="-5" dirty="0">
                <a:latin typeface="Times New Roman"/>
                <a:cs typeface="Times New Roman"/>
              </a:rPr>
              <a:t>аустеніту. На ділянці </a:t>
            </a:r>
            <a:r>
              <a:rPr sz="1200" i="1" spc="-5" dirty="0">
                <a:latin typeface="Times New Roman"/>
                <a:cs typeface="Times New Roman"/>
              </a:rPr>
              <a:t>ECF </a:t>
            </a:r>
            <a:r>
              <a:rPr sz="1200" spc="-5" dirty="0">
                <a:latin typeface="Times New Roman"/>
                <a:cs typeface="Times New Roman"/>
              </a:rPr>
              <a:t>при постійній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1147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С </a:t>
            </a:r>
            <a:r>
              <a:rPr sz="1200" spc="-5" dirty="0">
                <a:latin typeface="Times New Roman"/>
                <a:cs typeface="Times New Roman"/>
              </a:rPr>
              <a:t>відбувається евтектичне перетворення, яке полягає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тому, </a:t>
            </a:r>
            <a:r>
              <a:rPr sz="1200" dirty="0">
                <a:latin typeface="Times New Roman"/>
                <a:cs typeface="Times New Roman"/>
              </a:rPr>
              <a:t>що рі-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дина </a:t>
            </a:r>
            <a:r>
              <a:rPr sz="1200" spc="-5" dirty="0">
                <a:latin typeface="Times New Roman"/>
                <a:cs typeface="Times New Roman"/>
              </a:rPr>
              <a:t>(Р</a:t>
            </a:r>
            <a:r>
              <a:rPr sz="1200" spc="-7" baseline="-10416" dirty="0">
                <a:latin typeface="Times New Roman"/>
                <a:cs typeface="Times New Roman"/>
              </a:rPr>
              <a:t>4,3</a:t>
            </a:r>
            <a:r>
              <a:rPr sz="1200" spc="-5" dirty="0">
                <a:latin typeface="Times New Roman"/>
                <a:cs typeface="Times New Roman"/>
              </a:rPr>
              <a:t>), яка </a:t>
            </a:r>
            <a:r>
              <a:rPr sz="1200" dirty="0">
                <a:latin typeface="Times New Roman"/>
                <a:cs typeface="Times New Roman"/>
              </a:rPr>
              <a:t>містить 4,3 % </a:t>
            </a:r>
            <a:r>
              <a:rPr sz="1200" spc="-5" dirty="0">
                <a:latin typeface="Times New Roman"/>
                <a:cs typeface="Times New Roman"/>
              </a:rPr>
              <a:t>вуглецю перетворюється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евтектичну </a:t>
            </a:r>
            <a:r>
              <a:rPr sz="1200" dirty="0">
                <a:latin typeface="Times New Roman"/>
                <a:cs typeface="Times New Roman"/>
              </a:rPr>
              <a:t>суміш </a:t>
            </a:r>
            <a:r>
              <a:rPr sz="1200" spc="-5" dirty="0">
                <a:latin typeface="Times New Roman"/>
                <a:cs typeface="Times New Roman"/>
              </a:rPr>
              <a:t>аустеніту (А)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цементиту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первинного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(Ц</a:t>
            </a:r>
            <a:r>
              <a:rPr sz="1200" spc="-7" baseline="-10416" dirty="0">
                <a:latin typeface="Times New Roman"/>
                <a:cs typeface="Times New Roman"/>
              </a:rPr>
              <a:t>I</a:t>
            </a:r>
            <a:r>
              <a:rPr sz="1200" spc="-5" dirty="0">
                <a:latin typeface="Times New Roman"/>
                <a:cs typeface="Times New Roman"/>
              </a:rPr>
              <a:t>):</a:t>
            </a:r>
            <a:endParaRPr sz="1200">
              <a:latin typeface="Times New Roman"/>
              <a:cs typeface="Times New Roman"/>
            </a:endParaRPr>
          </a:p>
          <a:p>
            <a:pPr marL="2388235">
              <a:lnSpc>
                <a:spcPct val="100000"/>
              </a:lnSpc>
              <a:spcBef>
                <a:spcPts val="360"/>
              </a:spcBef>
            </a:pPr>
            <a:r>
              <a:rPr sz="1200" spc="-5" dirty="0">
                <a:latin typeface="Times New Roman"/>
                <a:cs typeface="Times New Roman"/>
              </a:rPr>
              <a:t>Р</a:t>
            </a:r>
            <a:r>
              <a:rPr sz="1200" spc="-7" baseline="-10416" dirty="0">
                <a:latin typeface="Times New Roman"/>
                <a:cs typeface="Times New Roman"/>
              </a:rPr>
              <a:t>4,3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евт.(А+Ц</a:t>
            </a:r>
            <a:r>
              <a:rPr sz="1200" spc="-7" baseline="-10416" dirty="0">
                <a:latin typeface="Times New Roman"/>
                <a:cs typeface="Times New Roman"/>
              </a:rPr>
              <a:t>I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>
              <a:lnSpc>
                <a:spcPct val="104200"/>
              </a:lnSpc>
              <a:spcBef>
                <a:spcPts val="270"/>
              </a:spcBef>
            </a:pPr>
            <a:r>
              <a:rPr sz="1200" i="1" dirty="0">
                <a:latin typeface="Times New Roman"/>
                <a:cs typeface="Times New Roman"/>
              </a:rPr>
              <a:t>Евтектика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залізо-цементит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ледебурит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(Л)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честь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німець-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вченого</a:t>
            </a:r>
            <a:r>
              <a:rPr sz="1200" dirty="0">
                <a:latin typeface="Times New Roman"/>
                <a:cs typeface="Times New Roman"/>
              </a:rPr>
              <a:t> металурга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Ледебура)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містить </a:t>
            </a:r>
            <a:r>
              <a:rPr sz="1200" dirty="0">
                <a:latin typeface="Times New Roman"/>
                <a:cs typeface="Times New Roman"/>
              </a:rPr>
              <a:t>4,3 % </a:t>
            </a:r>
            <a:r>
              <a:rPr sz="1200" spc="-5" dirty="0">
                <a:latin typeface="Times New Roman"/>
                <a:cs typeface="Times New Roman"/>
              </a:rPr>
              <a:t>вуглецю 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6.16).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69284" y="5601714"/>
            <a:ext cx="5862955" cy="438086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50800" marR="43815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нижче </a:t>
            </a:r>
            <a:r>
              <a:rPr sz="1200" dirty="0">
                <a:latin typeface="Times New Roman"/>
                <a:cs typeface="Times New Roman"/>
              </a:rPr>
              <a:t>727 °С до </a:t>
            </a:r>
            <a:r>
              <a:rPr sz="1200" spc="-5" dirty="0">
                <a:latin typeface="Times New Roman"/>
                <a:cs typeface="Times New Roman"/>
              </a:rPr>
              <a:t>складу ледебуриту входять </a:t>
            </a:r>
            <a:r>
              <a:rPr sz="1200" dirty="0">
                <a:latin typeface="Times New Roman"/>
                <a:cs typeface="Times New Roman"/>
              </a:rPr>
              <a:t>цементит первинний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dirty="0">
                <a:latin typeface="Times New Roman"/>
                <a:cs typeface="Times New Roman"/>
              </a:rPr>
              <a:t>перліт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 </a:t>
            </a:r>
            <a:r>
              <a:rPr sz="1200" i="1" dirty="0">
                <a:latin typeface="Times New Roman"/>
                <a:cs typeface="Times New Roman"/>
              </a:rPr>
              <a:t>ледебурит</a:t>
            </a:r>
            <a:r>
              <a:rPr sz="1200" i="1" spc="-5" dirty="0">
                <a:latin typeface="Times New Roman"/>
                <a:cs typeface="Times New Roman"/>
              </a:rPr>
              <a:t> перетворений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(ЛП).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HN </a:t>
            </a:r>
            <a:r>
              <a:rPr sz="1200" dirty="0">
                <a:latin typeface="Times New Roman"/>
                <a:cs typeface="Times New Roman"/>
              </a:rPr>
              <a:t>починається </a:t>
            </a:r>
            <a:r>
              <a:rPr sz="1200" spc="-5" dirty="0">
                <a:latin typeface="Times New Roman"/>
                <a:cs typeface="Times New Roman"/>
              </a:rPr>
              <a:t>перетворення фериту (Ф</a:t>
            </a:r>
            <a:r>
              <a:rPr sz="1200" spc="-7" baseline="-10416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аустеніт, </a:t>
            </a:r>
            <a:r>
              <a:rPr sz="1200" dirty="0">
                <a:latin typeface="Times New Roman"/>
                <a:cs typeface="Times New Roman"/>
              </a:rPr>
              <a:t>що обумовлено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ліморфним перетворенням </a:t>
            </a:r>
            <a:r>
              <a:rPr sz="1200" dirty="0">
                <a:latin typeface="Times New Roman"/>
                <a:cs typeface="Times New Roman"/>
              </a:rPr>
              <a:t>заліза.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NJ </a:t>
            </a:r>
            <a:r>
              <a:rPr sz="1200" spc="-5" dirty="0">
                <a:latin typeface="Times New Roman"/>
                <a:cs typeface="Times New Roman"/>
              </a:rPr>
              <a:t>перетворення фериту (Ф</a:t>
            </a:r>
            <a:r>
              <a:rPr sz="1200" spc="-7" baseline="-10416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в аустеніт 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кінчується.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GS </a:t>
            </a:r>
            <a:r>
              <a:rPr sz="1200" dirty="0">
                <a:latin typeface="Times New Roman"/>
                <a:cs typeface="Times New Roman"/>
              </a:rPr>
              <a:t>починається </a:t>
            </a:r>
            <a:r>
              <a:rPr sz="1200" spc="-5" dirty="0">
                <a:latin typeface="Times New Roman"/>
                <a:cs typeface="Times New Roman"/>
              </a:rPr>
              <a:t>перетворення аустеніту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ферит, яке обумовлено полімор- </a:t>
            </a:r>
            <a:r>
              <a:rPr sz="1200" dirty="0">
                <a:latin typeface="Times New Roman"/>
                <a:cs typeface="Times New Roman"/>
              </a:rPr>
              <a:t> фним </a:t>
            </a:r>
            <a:r>
              <a:rPr sz="1200" spc="-5" dirty="0">
                <a:latin typeface="Times New Roman"/>
                <a:cs typeface="Times New Roman"/>
              </a:rPr>
              <a:t>перетворенням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PG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закінчується.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починається </a:t>
            </a:r>
            <a:r>
              <a:rPr sz="1200" spc="-5" dirty="0">
                <a:latin typeface="Times New Roman"/>
                <a:cs typeface="Times New Roman"/>
              </a:rPr>
              <a:t>виділення цементиту вторинного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аустеніту, яке обумов- </a:t>
            </a:r>
            <a:r>
              <a:rPr sz="1200" dirty="0">
                <a:latin typeface="Times New Roman"/>
                <a:cs typeface="Times New Roman"/>
              </a:rPr>
              <a:t> лено </a:t>
            </a:r>
            <a:r>
              <a:rPr sz="1200" spc="-5" dirty="0">
                <a:latin typeface="Times New Roman"/>
                <a:cs typeface="Times New Roman"/>
              </a:rPr>
              <a:t>зниженням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аустеніті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температури.</a:t>
            </a:r>
            <a:endParaRPr sz="1200">
              <a:latin typeface="Times New Roman"/>
              <a:cs typeface="Times New Roman"/>
            </a:endParaRPr>
          </a:p>
          <a:p>
            <a:pPr marL="338455" marR="44450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МО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постійній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768 </a:t>
            </a:r>
            <a:r>
              <a:rPr sz="1200" spc="-5" dirty="0">
                <a:latin typeface="Times New Roman"/>
                <a:cs typeface="Times New Roman"/>
              </a:rPr>
              <a:t>°С </a:t>
            </a:r>
            <a:r>
              <a:rPr sz="1200" dirty="0">
                <a:latin typeface="Times New Roman"/>
                <a:cs typeface="Times New Roman"/>
              </a:rPr>
              <a:t>мають місце </a:t>
            </a:r>
            <a:r>
              <a:rPr sz="1200" spc="-5" dirty="0">
                <a:latin typeface="Times New Roman"/>
                <a:cs typeface="Times New Roman"/>
              </a:rPr>
              <a:t>магнітні перетворення.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лінії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PSK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постійній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727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°С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евтектоїдне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перетво-</a:t>
            </a:r>
            <a:endParaRPr sz="1200">
              <a:latin typeface="Times New Roman"/>
              <a:cs typeface="Times New Roman"/>
            </a:endParaRPr>
          </a:p>
          <a:p>
            <a:pPr marL="50800" marR="44450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рення, </a:t>
            </a:r>
            <a:r>
              <a:rPr sz="1200" spc="-5" dirty="0">
                <a:latin typeface="Times New Roman"/>
                <a:cs typeface="Times New Roman"/>
              </a:rPr>
              <a:t>яке </a:t>
            </a:r>
            <a:r>
              <a:rPr sz="1200" dirty="0">
                <a:latin typeface="Times New Roman"/>
                <a:cs typeface="Times New Roman"/>
              </a:rPr>
              <a:t>полягає в тому, що </a:t>
            </a:r>
            <a:r>
              <a:rPr sz="1200" spc="-5" dirty="0">
                <a:latin typeface="Times New Roman"/>
                <a:cs typeface="Times New Roman"/>
              </a:rPr>
              <a:t>аустеніт, </a:t>
            </a:r>
            <a:r>
              <a:rPr sz="1200" dirty="0">
                <a:latin typeface="Times New Roman"/>
                <a:cs typeface="Times New Roman"/>
              </a:rPr>
              <a:t>що містить 0,8 % </a:t>
            </a:r>
            <a:r>
              <a:rPr sz="1200" spc="-5" dirty="0">
                <a:latin typeface="Times New Roman"/>
                <a:cs typeface="Times New Roman"/>
              </a:rPr>
              <a:t>вуглецю (А</a:t>
            </a:r>
            <a:r>
              <a:rPr sz="1200" spc="-7" baseline="-10416" dirty="0">
                <a:latin typeface="Times New Roman"/>
                <a:cs typeface="Times New Roman"/>
              </a:rPr>
              <a:t>0,8</a:t>
            </a:r>
            <a:r>
              <a:rPr sz="1200" spc="-5" dirty="0">
                <a:latin typeface="Times New Roman"/>
                <a:cs typeface="Times New Roman"/>
              </a:rPr>
              <a:t>), перетворюєть- </a:t>
            </a:r>
            <a:r>
              <a:rPr sz="1200" dirty="0">
                <a:latin typeface="Times New Roman"/>
                <a:cs typeface="Times New Roman"/>
              </a:rPr>
              <a:t> 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евтектоїдну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(Ф)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вторинного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(Ц</a:t>
            </a:r>
            <a:r>
              <a:rPr sz="1200" spc="-7" baseline="-10416" dirty="0">
                <a:latin typeface="Times New Roman"/>
                <a:cs typeface="Times New Roman"/>
              </a:rPr>
              <a:t>II</a:t>
            </a:r>
            <a:r>
              <a:rPr sz="1200" spc="-5" dirty="0">
                <a:latin typeface="Times New Roman"/>
                <a:cs typeface="Times New Roman"/>
              </a:rPr>
              <a:t>):</a:t>
            </a:r>
            <a:endParaRPr sz="1200">
              <a:latin typeface="Times New Roman"/>
              <a:cs typeface="Times New Roman"/>
            </a:endParaRPr>
          </a:p>
          <a:p>
            <a:pPr marL="2353310">
              <a:lnSpc>
                <a:spcPct val="100000"/>
              </a:lnSpc>
              <a:spcBef>
                <a:spcPts val="355"/>
              </a:spcBef>
            </a:pPr>
            <a:r>
              <a:rPr sz="1200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0,8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евт.(Ф+Ц</a:t>
            </a:r>
            <a:r>
              <a:rPr sz="1200" spc="-7" baseline="-10416" dirty="0">
                <a:latin typeface="Times New Roman"/>
                <a:cs typeface="Times New Roman"/>
              </a:rPr>
              <a:t>II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38455" marR="43815">
              <a:lnSpc>
                <a:spcPct val="104200"/>
              </a:lnSpc>
              <a:spcBef>
                <a:spcPts val="270"/>
              </a:spcBef>
            </a:pPr>
            <a:r>
              <a:rPr sz="1200" spc="-10" dirty="0">
                <a:latin typeface="Times New Roman"/>
                <a:cs typeface="Times New Roman"/>
              </a:rPr>
              <a:t>За </a:t>
            </a:r>
            <a:r>
              <a:rPr sz="1200" spc="-20" dirty="0">
                <a:latin typeface="Times New Roman"/>
                <a:cs typeface="Times New Roman"/>
              </a:rPr>
              <a:t>механізмом </a:t>
            </a:r>
            <a:r>
              <a:rPr sz="1200" spc="-15" dirty="0">
                <a:latin typeface="Times New Roman"/>
                <a:cs typeface="Times New Roman"/>
              </a:rPr>
              <a:t>дане </a:t>
            </a:r>
            <a:r>
              <a:rPr sz="1200" spc="-25" dirty="0">
                <a:latin typeface="Times New Roman"/>
                <a:cs typeface="Times New Roman"/>
              </a:rPr>
              <a:t>перетворення </a:t>
            </a:r>
            <a:r>
              <a:rPr sz="1200" spc="-20" dirty="0">
                <a:latin typeface="Times New Roman"/>
                <a:cs typeface="Times New Roman"/>
              </a:rPr>
              <a:t>схоже </a:t>
            </a:r>
            <a:r>
              <a:rPr sz="1200" spc="-15" dirty="0">
                <a:latin typeface="Times New Roman"/>
                <a:cs typeface="Times New Roman"/>
              </a:rPr>
              <a:t>на </a:t>
            </a:r>
            <a:r>
              <a:rPr sz="1200" spc="-25" dirty="0">
                <a:latin typeface="Times New Roman"/>
                <a:cs typeface="Times New Roman"/>
              </a:rPr>
              <a:t>евтектичне, </a:t>
            </a:r>
            <a:r>
              <a:rPr sz="1200" spc="-15" dirty="0">
                <a:latin typeface="Times New Roman"/>
                <a:cs typeface="Times New Roman"/>
              </a:rPr>
              <a:t>але </a:t>
            </a:r>
            <a:r>
              <a:rPr sz="1200" spc="-20" dirty="0">
                <a:latin typeface="Times New Roman"/>
                <a:cs typeface="Times New Roman"/>
              </a:rPr>
              <a:t>протікає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0" dirty="0">
                <a:latin typeface="Times New Roman"/>
                <a:cs typeface="Times New Roman"/>
              </a:rPr>
              <a:t>твердому стані.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Евтектоїд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залізо-цементит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перлітом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містить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0,8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вуг-</a:t>
            </a:r>
            <a:endParaRPr sz="1200">
              <a:latin typeface="Times New Roman"/>
              <a:cs typeface="Times New Roman"/>
            </a:endParaRPr>
          </a:p>
          <a:p>
            <a:pPr marL="50800" marR="4381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лецю.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Свою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назву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полірованому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протравленому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шліфі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він блистить,</a:t>
            </a:r>
            <a:r>
              <a:rPr sz="1200" dirty="0">
                <a:latin typeface="Times New Roman"/>
                <a:cs typeface="Times New Roman"/>
              </a:rPr>
              <a:t> як</a:t>
            </a:r>
            <a:r>
              <a:rPr sz="1200" spc="-5" dirty="0">
                <a:latin typeface="Times New Roman"/>
                <a:cs typeface="Times New Roman"/>
              </a:rPr>
              <a:t> перламутр.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>
              <a:lnSpc>
                <a:spcPct val="104200"/>
              </a:lnSpc>
            </a:pPr>
            <a:r>
              <a:rPr sz="1200" i="1" dirty="0">
                <a:latin typeface="Times New Roman"/>
                <a:cs typeface="Times New Roman"/>
              </a:rPr>
              <a:t>Перліт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існувати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зернистій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пластинчастій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формах,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утворення</a:t>
            </a:r>
            <a:r>
              <a:rPr sz="1200" spc="-5" dirty="0">
                <a:latin typeface="Times New Roman"/>
                <a:cs typeface="Times New Roman"/>
              </a:rPr>
              <a:t> (рис. 6.17).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85"/>
              </a:spcBef>
            </a:pPr>
            <a:r>
              <a:rPr sz="1000" spc="-5" dirty="0">
                <a:latin typeface="Times New Roman"/>
                <a:cs typeface="Times New Roman"/>
              </a:rPr>
              <a:t>122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00327" y="2576322"/>
            <a:ext cx="2051304" cy="236143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1440" y="2572511"/>
            <a:ext cx="2340864" cy="234696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189220" y="3482338"/>
            <a:ext cx="496570" cy="13208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ts val="910"/>
              </a:lnSpc>
            </a:pPr>
            <a:r>
              <a:rPr sz="800" spc="-5" dirty="0">
                <a:latin typeface="Times New Roman"/>
                <a:cs typeface="Times New Roman"/>
              </a:rPr>
              <a:t>Ледебурит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890015" y="4991354"/>
            <a:ext cx="47244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1778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Адольф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Ледебур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692140" y="5001251"/>
            <a:ext cx="2765425" cy="469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6.16. </a:t>
            </a:r>
            <a:r>
              <a:rPr sz="1000" spc="-5" dirty="0">
                <a:latin typeface="Times New Roman"/>
                <a:cs typeface="Times New Roman"/>
              </a:rPr>
              <a:t>Ледебурит,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(евтектика</a:t>
            </a:r>
            <a:endParaRPr sz="1000">
              <a:latin typeface="Times New Roman"/>
              <a:cs typeface="Times New Roman"/>
            </a:endParaRPr>
          </a:p>
          <a:p>
            <a:pPr marL="12700" marR="5080" algn="ctr">
              <a:lnSpc>
                <a:spcPts val="1150"/>
              </a:lnSpc>
              <a:spcBef>
                <a:spcPts val="55"/>
              </a:spcBef>
            </a:pP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характерних округлих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включень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перліту,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розташованих</a:t>
            </a:r>
            <a:r>
              <a:rPr sz="1000" dirty="0">
                <a:latin typeface="Times New Roman"/>
                <a:cs typeface="Times New Roman"/>
              </a:rPr>
              <a:t> у</a:t>
            </a:r>
            <a:r>
              <a:rPr sz="1000" spc="-5" dirty="0">
                <a:latin typeface="Times New Roman"/>
                <a:cs typeface="Times New Roman"/>
              </a:rPr>
              <a:t> світлій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основі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цементиту)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23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483357" y="1167383"/>
            <a:ext cx="1434084" cy="1225295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002023" y="1167383"/>
            <a:ext cx="1434846" cy="1225295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156457" y="2445512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75125" y="2445512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458973" y="2767583"/>
            <a:ext cx="1491996" cy="1225295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998976" y="2767583"/>
            <a:ext cx="1441704" cy="1225295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029729" y="4045713"/>
            <a:ext cx="5862320" cy="1280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1521460" algn="l"/>
              </a:tabLst>
            </a:pPr>
            <a:r>
              <a:rPr sz="1000" i="1" dirty="0">
                <a:latin typeface="Times New Roman"/>
                <a:cs typeface="Times New Roman"/>
              </a:rPr>
              <a:t>в	г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1188720" marR="1181735" algn="ctr">
              <a:lnSpc>
                <a:spcPct val="958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6.17.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перліту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1000):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пластинчастий;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пластинчастий,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частково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перетворився 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зернистий;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зернистий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лінії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PQ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починається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виділення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третинного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(Ц</a:t>
            </a:r>
            <a:r>
              <a:rPr sz="1200" spc="-7" baseline="-10416" dirty="0">
                <a:latin typeface="Times New Roman"/>
                <a:cs typeface="Times New Roman"/>
              </a:rPr>
              <a:t>ІІІ</a:t>
            </a:r>
            <a:r>
              <a:rPr sz="1200" spc="-5" dirty="0">
                <a:latin typeface="Times New Roman"/>
                <a:cs typeface="Times New Roman"/>
              </a:rPr>
              <a:t>),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мовлено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зниженням</a:t>
            </a:r>
            <a:r>
              <a:rPr sz="1200" dirty="0">
                <a:latin typeface="Times New Roman"/>
                <a:cs typeface="Times New Roman"/>
              </a:rPr>
              <a:t> розчинності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29737" y="5949950"/>
            <a:ext cx="5862320" cy="3274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549650" marR="42545" indent="-425450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latin typeface="Times New Roman"/>
                <a:cs typeface="Times New Roman"/>
              </a:rPr>
              <a:t>6.1.4. КРИТИЧНІ </a:t>
            </a:r>
            <a:r>
              <a:rPr sz="1200" b="1" spc="-5" dirty="0">
                <a:latin typeface="Times New Roman"/>
                <a:cs typeface="Times New Roman"/>
              </a:rPr>
              <a:t>ТОЧКИ </a:t>
            </a:r>
            <a:r>
              <a:rPr sz="1200" b="1" spc="-10" dirty="0">
                <a:latin typeface="Times New Roman"/>
                <a:cs typeface="Times New Roman"/>
              </a:rPr>
              <a:t>ДІАГРАМИ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СТАНУ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«ЗАЛІЗО-ЦЕМЕНТИТ»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50800" marR="43180" indent="28765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Температури,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відбуваються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фазові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сплавах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залізо-цементит,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dirty="0">
                <a:latin typeface="Times New Roman"/>
                <a:cs typeface="Times New Roman"/>
              </a:rPr>
              <a:t> критичні</a:t>
            </a:r>
            <a:r>
              <a:rPr sz="1200" spc="-5" dirty="0">
                <a:latin typeface="Times New Roman"/>
                <a:cs typeface="Times New Roman"/>
              </a:rPr>
              <a:t> точки,</a:t>
            </a:r>
            <a:r>
              <a:rPr sz="1200" dirty="0">
                <a:latin typeface="Times New Roman"/>
                <a:cs typeface="Times New Roman"/>
              </a:rPr>
              <a:t> мають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умовні позначення.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Критичні точки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позначаються </a:t>
            </a:r>
            <a:r>
              <a:rPr sz="1200" dirty="0">
                <a:latin typeface="Times New Roman"/>
                <a:cs typeface="Times New Roman"/>
              </a:rPr>
              <a:t>літерою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 фр. </a:t>
            </a:r>
            <a:r>
              <a:rPr sz="1200" dirty="0">
                <a:latin typeface="Times New Roman"/>
                <a:cs typeface="Times New Roman"/>
              </a:rPr>
              <a:t>arret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зупинка):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60"/>
              </a:spcBef>
            </a:pP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лінія </a:t>
            </a:r>
            <a:r>
              <a:rPr sz="1200" i="1" spc="-5" dirty="0">
                <a:latin typeface="Times New Roman"/>
                <a:cs typeface="Times New Roman"/>
              </a:rPr>
              <a:t>PSK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(постійна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dirty="0">
                <a:latin typeface="Times New Roman"/>
                <a:cs typeface="Times New Roman"/>
              </a:rPr>
              <a:t> 727 </a:t>
            </a:r>
            <a:r>
              <a:rPr sz="1200" spc="-5" dirty="0">
                <a:latin typeface="Times New Roman"/>
                <a:cs typeface="Times New Roman"/>
              </a:rPr>
              <a:t>°С)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</a:t>
            </a:r>
            <a:r>
              <a:rPr sz="1200" spc="-5" dirty="0">
                <a:latin typeface="Symbol"/>
                <a:cs typeface="Symbol"/>
              </a:rPr>
              <a:t></a:t>
            </a:r>
            <a:r>
              <a:rPr sz="1200" spc="-5" dirty="0">
                <a:latin typeface="Times New Roman"/>
                <a:cs typeface="Times New Roman"/>
              </a:rPr>
              <a:t>А;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60"/>
              </a:spcBef>
            </a:pPr>
            <a:r>
              <a:rPr sz="1200" i="1" spc="-5" dirty="0">
                <a:latin typeface="Times New Roman"/>
                <a:cs typeface="Times New Roman"/>
              </a:rPr>
              <a:t>A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лінія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MO </a:t>
            </a:r>
            <a:r>
              <a:rPr sz="1200" spc="-5" dirty="0">
                <a:latin typeface="Times New Roman"/>
                <a:cs typeface="Times New Roman"/>
              </a:rPr>
              <a:t>(постійна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dirty="0">
                <a:latin typeface="Times New Roman"/>
                <a:cs typeface="Times New Roman"/>
              </a:rPr>
              <a:t> 768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r>
              <a:rPr sz="1200" dirty="0">
                <a:latin typeface="Times New Roman"/>
                <a:cs typeface="Times New Roman"/>
              </a:rPr>
              <a:t> точка </a:t>
            </a:r>
            <a:r>
              <a:rPr sz="1200" spc="-5" dirty="0">
                <a:latin typeface="Times New Roman"/>
                <a:cs typeface="Times New Roman"/>
              </a:rPr>
              <a:t>Кюрі) </a:t>
            </a:r>
            <a:r>
              <a:rPr sz="1200" dirty="0">
                <a:latin typeface="Times New Roman"/>
                <a:cs typeface="Times New Roman"/>
              </a:rPr>
              <a:t>– магнітні</a:t>
            </a:r>
            <a:r>
              <a:rPr sz="1200" spc="-5" dirty="0">
                <a:latin typeface="Times New Roman"/>
                <a:cs typeface="Times New Roman"/>
              </a:rPr>
              <a:t> перетворення;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60"/>
              </a:spcBef>
            </a:pPr>
            <a:r>
              <a:rPr sz="1200" i="1" spc="-5" dirty="0">
                <a:latin typeface="Times New Roman"/>
                <a:cs typeface="Times New Roman"/>
              </a:rPr>
              <a:t>A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89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GOS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(змінна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сплаві)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</a:t>
            </a:r>
            <a:r>
              <a:rPr sz="1200" spc="-5" dirty="0">
                <a:latin typeface="Symbol"/>
                <a:cs typeface="Symbol"/>
              </a:rPr>
              <a:t></a:t>
            </a:r>
            <a:r>
              <a:rPr sz="1200" spc="-5" dirty="0">
                <a:latin typeface="Times New Roman"/>
                <a:cs typeface="Times New Roman"/>
              </a:rPr>
              <a:t>А;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A</a:t>
            </a:r>
            <a:r>
              <a:rPr sz="1200" spc="-7" baseline="-10416" dirty="0">
                <a:latin typeface="Times New Roman"/>
                <a:cs typeface="Times New Roman"/>
              </a:rPr>
              <a:t>4 </a:t>
            </a:r>
            <a:r>
              <a:rPr sz="1200" dirty="0">
                <a:latin typeface="Times New Roman"/>
                <a:cs typeface="Times New Roman"/>
              </a:rPr>
              <a:t>– лінія </a:t>
            </a:r>
            <a:r>
              <a:rPr sz="1200" i="1" dirty="0">
                <a:latin typeface="Times New Roman"/>
                <a:cs typeface="Times New Roman"/>
              </a:rPr>
              <a:t>NJ </a:t>
            </a:r>
            <a:r>
              <a:rPr sz="1200" dirty="0">
                <a:latin typeface="Times New Roman"/>
                <a:cs typeface="Times New Roman"/>
              </a:rPr>
              <a:t>(змінна </a:t>
            </a:r>
            <a:r>
              <a:rPr sz="1200" spc="-5" dirty="0">
                <a:latin typeface="Times New Roman"/>
                <a:cs typeface="Times New Roman"/>
              </a:rPr>
              <a:t>температура, яка залежить від вмісту 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сплаві)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ретворення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Symbol"/>
                <a:cs typeface="Symbol"/>
              </a:rPr>
              <a:t></a:t>
            </a:r>
            <a:r>
              <a:rPr sz="1200" spc="-5" dirty="0">
                <a:latin typeface="Times New Roman"/>
                <a:cs typeface="Times New Roman"/>
              </a:rPr>
              <a:t>Ф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A</a:t>
            </a:r>
            <a:r>
              <a:rPr sz="1200" i="1" spc="-7" baseline="-10416" dirty="0">
                <a:latin typeface="Times New Roman"/>
                <a:cs typeface="Times New Roman"/>
              </a:rPr>
              <a:t>cm </a:t>
            </a:r>
            <a:r>
              <a:rPr sz="1200" dirty="0">
                <a:latin typeface="Times New Roman"/>
                <a:cs typeface="Times New Roman"/>
              </a:rPr>
              <a:t>– лінія </a:t>
            </a:r>
            <a:r>
              <a:rPr sz="1200" i="1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(змінна </a:t>
            </a:r>
            <a:r>
              <a:rPr sz="1200" spc="-5" dirty="0">
                <a:latin typeface="Times New Roman"/>
                <a:cs typeface="Times New Roman"/>
              </a:rPr>
              <a:t>температура, яка залежить від вмісту 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сплаві)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чаток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вторинного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(іноді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позначається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15" dirty="0">
                <a:latin typeface="Times New Roman"/>
                <a:cs typeface="Times New Roman"/>
              </a:rPr>
              <a:t>Оскільки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нагріванні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охолодженні перетворення відбуваються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різних </a:t>
            </a:r>
            <a:r>
              <a:rPr sz="1200" spc="-10" dirty="0">
                <a:latin typeface="Times New Roman"/>
                <a:cs typeface="Times New Roman"/>
              </a:rPr>
              <a:t>тем-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пературах, щоб </a:t>
            </a:r>
            <a:r>
              <a:rPr sz="1200" spc="-5" dirty="0">
                <a:latin typeface="Times New Roman"/>
                <a:cs typeface="Times New Roman"/>
              </a:rPr>
              <a:t>відрізнити ці </a:t>
            </a:r>
            <a:r>
              <a:rPr sz="1200" dirty="0">
                <a:latin typeface="Times New Roman"/>
                <a:cs typeface="Times New Roman"/>
              </a:rPr>
              <a:t>процеси </a:t>
            </a:r>
            <a:r>
              <a:rPr sz="1200" spc="-5" dirty="0">
                <a:latin typeface="Times New Roman"/>
                <a:cs typeface="Times New Roman"/>
              </a:rPr>
              <a:t>вводяться додаткові позначення. При нагріванні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додають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літеру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</a:t>
            </a:r>
            <a:r>
              <a:rPr sz="1200" i="1" dirty="0">
                <a:latin typeface="Times New Roman"/>
                <a:cs typeface="Times New Roman"/>
              </a:rPr>
              <a:t>с</a:t>
            </a:r>
            <a:r>
              <a:rPr sz="1200" dirty="0">
                <a:latin typeface="Times New Roman"/>
                <a:cs typeface="Times New Roman"/>
              </a:rPr>
              <a:t>», </a:t>
            </a:r>
            <a:r>
              <a:rPr sz="1200" spc="-5" dirty="0">
                <a:latin typeface="Times New Roman"/>
                <a:cs typeface="Times New Roman"/>
              </a:rPr>
              <a:t>наприклад,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i="1" spc="-7" baseline="-10416" dirty="0">
                <a:latin typeface="Times New Roman"/>
                <a:cs typeface="Times New Roman"/>
              </a:rPr>
              <a:t>С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охолодженні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літеру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</a:t>
            </a:r>
            <a:r>
              <a:rPr sz="1200" i="1" dirty="0">
                <a:latin typeface="Times New Roman"/>
                <a:cs typeface="Times New Roman"/>
              </a:rPr>
              <a:t>r</a:t>
            </a:r>
            <a:r>
              <a:rPr sz="1200" dirty="0">
                <a:latin typeface="Times New Roman"/>
                <a:cs typeface="Times New Roman"/>
              </a:rPr>
              <a:t>», </a:t>
            </a:r>
            <a:r>
              <a:rPr sz="1200" spc="-5" dirty="0">
                <a:latin typeface="Times New Roman"/>
                <a:cs typeface="Times New Roman"/>
              </a:rPr>
              <a:t>наприклад,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i="1" spc="-7" baseline="-10416" dirty="0">
                <a:latin typeface="Times New Roman"/>
                <a:cs typeface="Times New Roman"/>
              </a:rPr>
              <a:t>r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3" y="516889"/>
            <a:ext cx="5789295" cy="2103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Неповна площина називається </a:t>
            </a:r>
            <a:r>
              <a:rPr sz="1200" i="1" spc="-5" dirty="0">
                <a:latin typeface="Times New Roman"/>
                <a:cs typeface="Times New Roman"/>
              </a:rPr>
              <a:t>екстраплощиною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Більшість дислокацій </a:t>
            </a:r>
            <a:r>
              <a:rPr sz="1200" spc="-5" dirty="0">
                <a:latin typeface="Times New Roman"/>
                <a:cs typeface="Times New Roman"/>
              </a:rPr>
              <a:t>утворюються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зсувного </a:t>
            </a:r>
            <a:r>
              <a:rPr sz="1200" dirty="0">
                <a:latin typeface="Times New Roman"/>
                <a:cs typeface="Times New Roman"/>
              </a:rPr>
              <a:t>механізму. </a:t>
            </a: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дисло-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кації можна описати за допомогою </a:t>
            </a:r>
            <a:r>
              <a:rPr sz="1200" spc="-5" dirty="0">
                <a:latin typeface="Times New Roman"/>
                <a:cs typeface="Times New Roman"/>
              </a:rPr>
              <a:t>такої операції: надрізати </a:t>
            </a:r>
            <a:r>
              <a:rPr sz="1200" dirty="0">
                <a:latin typeface="Times New Roman"/>
                <a:cs typeface="Times New Roman"/>
              </a:rPr>
              <a:t>кристал </a:t>
            </a:r>
            <a:r>
              <a:rPr sz="1200" spc="-5" dirty="0">
                <a:latin typeface="Times New Roman"/>
                <a:cs typeface="Times New Roman"/>
              </a:rPr>
              <a:t>по площині </a:t>
            </a:r>
            <a:r>
              <a:rPr sz="1200" i="1" spc="-5" dirty="0">
                <a:latin typeface="Times New Roman"/>
                <a:cs typeface="Times New Roman"/>
              </a:rPr>
              <a:t>АВСD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сунути </a:t>
            </a:r>
            <a:r>
              <a:rPr sz="1200" spc="-5" dirty="0">
                <a:latin typeface="Times New Roman"/>
                <a:cs typeface="Times New Roman"/>
              </a:rPr>
              <a:t>нижню частину відносно верхньої на </a:t>
            </a:r>
            <a:r>
              <a:rPr sz="1200" dirty="0">
                <a:latin typeface="Times New Roman"/>
                <a:cs typeface="Times New Roman"/>
              </a:rPr>
              <a:t>один </a:t>
            </a:r>
            <a:r>
              <a:rPr sz="1200" spc="-5" dirty="0">
                <a:latin typeface="Times New Roman"/>
                <a:cs typeface="Times New Roman"/>
              </a:rPr>
              <a:t>період решітки </a:t>
            </a:r>
            <a:r>
              <a:rPr sz="1200" dirty="0">
                <a:latin typeface="Times New Roman"/>
                <a:cs typeface="Times New Roman"/>
              </a:rPr>
              <a:t>в напрямку, </a:t>
            </a:r>
            <a:r>
              <a:rPr sz="1200" spc="-5" dirty="0">
                <a:latin typeface="Times New Roman"/>
                <a:cs typeface="Times New Roman"/>
              </a:rPr>
              <a:t>пер-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пендикулярному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АВ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а</a:t>
            </a:r>
            <a:r>
              <a:rPr sz="1200" spc="-5" dirty="0">
                <a:latin typeface="Times New Roman"/>
                <a:cs typeface="Times New Roman"/>
              </a:rPr>
              <a:t> потім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зблизити</a:t>
            </a:r>
            <a:r>
              <a:rPr sz="1200" dirty="0">
                <a:latin typeface="Times New Roman"/>
                <a:cs typeface="Times New Roman"/>
              </a:rPr>
              <a:t> атоми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dirty="0">
                <a:latin typeface="Times New Roman"/>
                <a:cs typeface="Times New Roman"/>
              </a:rPr>
              <a:t> краях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внизу.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25" dirty="0">
                <a:latin typeface="Times New Roman"/>
                <a:cs typeface="Times New Roman"/>
              </a:rPr>
              <a:t>Найбільші </a:t>
            </a:r>
            <a:r>
              <a:rPr sz="1200" spc="-20" dirty="0">
                <a:latin typeface="Times New Roman"/>
                <a:cs typeface="Times New Roman"/>
              </a:rPr>
              <a:t>спотворення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розташуванні атомів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кристалі мають місце поблизу ниж-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нього </a:t>
            </a:r>
            <a:r>
              <a:rPr sz="1200" spc="-15" dirty="0">
                <a:latin typeface="Times New Roman"/>
                <a:cs typeface="Times New Roman"/>
              </a:rPr>
              <a:t>краю </a:t>
            </a:r>
            <a:r>
              <a:rPr sz="1200" spc="-25" dirty="0">
                <a:latin typeface="Times New Roman"/>
                <a:cs typeface="Times New Roman"/>
              </a:rPr>
              <a:t>екстраплощини. </a:t>
            </a:r>
            <a:r>
              <a:rPr sz="1200" spc="-20" dirty="0">
                <a:latin typeface="Times New Roman"/>
                <a:cs typeface="Times New Roman"/>
              </a:rPr>
              <a:t>Праворуч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ліворуч від краю екстраплощини </a:t>
            </a:r>
            <a:r>
              <a:rPr sz="1200" spc="-15" dirty="0">
                <a:latin typeface="Times New Roman"/>
                <a:cs typeface="Times New Roman"/>
              </a:rPr>
              <a:t>ці </a:t>
            </a:r>
            <a:r>
              <a:rPr sz="1200" spc="-20" dirty="0">
                <a:latin typeface="Times New Roman"/>
                <a:cs typeface="Times New Roman"/>
              </a:rPr>
              <a:t>спотворення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незначні </a:t>
            </a:r>
            <a:r>
              <a:rPr sz="1200" spc="-20" dirty="0">
                <a:latin typeface="Times New Roman"/>
                <a:cs typeface="Times New Roman"/>
              </a:rPr>
              <a:t>(кілька </a:t>
            </a:r>
            <a:r>
              <a:rPr sz="1200" spc="-25" dirty="0">
                <a:latin typeface="Times New Roman"/>
                <a:cs typeface="Times New Roman"/>
              </a:rPr>
              <a:t>періодів </a:t>
            </a:r>
            <a:r>
              <a:rPr sz="1200" spc="-20" dirty="0">
                <a:latin typeface="Times New Roman"/>
                <a:cs typeface="Times New Roman"/>
              </a:rPr>
              <a:t>решітки),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0" dirty="0">
                <a:latin typeface="Times New Roman"/>
                <a:cs typeface="Times New Roman"/>
              </a:rPr>
              <a:t>вздовж краю </a:t>
            </a:r>
            <a:r>
              <a:rPr sz="1200" spc="-25" dirty="0">
                <a:latin typeface="Times New Roman"/>
                <a:cs typeface="Times New Roman"/>
              </a:rPr>
              <a:t>екстраплощини </a:t>
            </a:r>
            <a:r>
              <a:rPr sz="1200" spc="-20" dirty="0">
                <a:latin typeface="Times New Roman"/>
                <a:cs typeface="Times New Roman"/>
              </a:rPr>
              <a:t>спотворення </a:t>
            </a:r>
            <a:r>
              <a:rPr sz="1200" spc="-25" dirty="0">
                <a:latin typeface="Times New Roman"/>
                <a:cs typeface="Times New Roman"/>
              </a:rPr>
              <a:t>простяга- </a:t>
            </a:r>
            <a:r>
              <a:rPr sz="1200" spc="-20" dirty="0">
                <a:latin typeface="Times New Roman"/>
                <a:cs typeface="Times New Roman"/>
              </a:rPr>
              <a:t> ються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через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весь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кристал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можуть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бути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дуже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великі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тисячі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періодів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решітки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(рис.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1.9).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16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054466" y="2863710"/>
            <a:ext cx="3042285" cy="2348230"/>
            <a:chOff x="2054466" y="2863710"/>
            <a:chExt cx="3042285" cy="2348230"/>
          </a:xfrm>
        </p:grpSpPr>
        <p:sp>
          <p:nvSpPr>
            <p:cNvPr id="7" name="object 7"/>
            <p:cNvSpPr/>
            <p:nvPr/>
          </p:nvSpPr>
          <p:spPr>
            <a:xfrm>
              <a:off x="2113025" y="2923031"/>
              <a:ext cx="2979420" cy="2284730"/>
            </a:xfrm>
            <a:custGeom>
              <a:avLst/>
              <a:gdLst/>
              <a:ahLst/>
              <a:cxnLst/>
              <a:rect l="l" t="t" r="r" b="b"/>
              <a:pathLst>
                <a:path w="2979420" h="2284729">
                  <a:moveTo>
                    <a:pt x="0" y="73914"/>
                  </a:moveTo>
                  <a:lnTo>
                    <a:pt x="233934" y="2284476"/>
                  </a:lnTo>
                </a:path>
                <a:path w="2979420" h="2284729">
                  <a:moveTo>
                    <a:pt x="352806" y="53340"/>
                  </a:moveTo>
                  <a:lnTo>
                    <a:pt x="521208" y="2284476"/>
                  </a:lnTo>
                </a:path>
                <a:path w="2979420" h="2284729">
                  <a:moveTo>
                    <a:pt x="648462" y="53340"/>
                  </a:moveTo>
                  <a:lnTo>
                    <a:pt x="865632" y="2260092"/>
                  </a:lnTo>
                </a:path>
                <a:path w="2979420" h="2284729">
                  <a:moveTo>
                    <a:pt x="1008888" y="53340"/>
                  </a:moveTo>
                  <a:lnTo>
                    <a:pt x="1201674" y="1623060"/>
                  </a:lnTo>
                </a:path>
                <a:path w="2979420" h="2284729">
                  <a:moveTo>
                    <a:pt x="1201674" y="1652016"/>
                  </a:moveTo>
                  <a:lnTo>
                    <a:pt x="1201674" y="2260092"/>
                  </a:lnTo>
                </a:path>
                <a:path w="2979420" h="2284729">
                  <a:moveTo>
                    <a:pt x="1341882" y="28956"/>
                  </a:moveTo>
                  <a:lnTo>
                    <a:pt x="1366266" y="990600"/>
                  </a:lnTo>
                </a:path>
                <a:path w="2979420" h="2284729">
                  <a:moveTo>
                    <a:pt x="1669542" y="28956"/>
                  </a:moveTo>
                  <a:lnTo>
                    <a:pt x="1657350" y="653796"/>
                  </a:lnTo>
                </a:path>
                <a:path w="2979420" h="2284729">
                  <a:moveTo>
                    <a:pt x="1657350" y="677418"/>
                  </a:moveTo>
                  <a:lnTo>
                    <a:pt x="1657350" y="953262"/>
                  </a:lnTo>
                </a:path>
                <a:path w="2979420" h="2284729">
                  <a:moveTo>
                    <a:pt x="1657350" y="990600"/>
                  </a:moveTo>
                  <a:lnTo>
                    <a:pt x="1600200" y="1306830"/>
                  </a:lnTo>
                </a:path>
                <a:path w="2979420" h="2284729">
                  <a:moveTo>
                    <a:pt x="1592580" y="1327404"/>
                  </a:moveTo>
                  <a:lnTo>
                    <a:pt x="1592580" y="1623060"/>
                  </a:lnTo>
                </a:path>
                <a:path w="2979420" h="2284729">
                  <a:moveTo>
                    <a:pt x="1592580" y="1652016"/>
                  </a:moveTo>
                  <a:lnTo>
                    <a:pt x="1563624" y="2260092"/>
                  </a:lnTo>
                </a:path>
                <a:path w="2979420" h="2284729">
                  <a:moveTo>
                    <a:pt x="2023110" y="28956"/>
                  </a:moveTo>
                  <a:lnTo>
                    <a:pt x="1895856" y="2234946"/>
                  </a:lnTo>
                </a:path>
                <a:path w="2979420" h="2284729">
                  <a:moveTo>
                    <a:pt x="2330196" y="0"/>
                  </a:moveTo>
                  <a:lnTo>
                    <a:pt x="2264664" y="2234946"/>
                  </a:lnTo>
                </a:path>
                <a:path w="2979420" h="2284729">
                  <a:moveTo>
                    <a:pt x="2671572" y="0"/>
                  </a:moveTo>
                  <a:lnTo>
                    <a:pt x="2597658" y="2234946"/>
                  </a:lnTo>
                </a:path>
                <a:path w="2979420" h="2284729">
                  <a:moveTo>
                    <a:pt x="28956" y="53340"/>
                  </a:moveTo>
                  <a:lnTo>
                    <a:pt x="2671572" y="0"/>
                  </a:lnTo>
                </a:path>
                <a:path w="2979420" h="2284729">
                  <a:moveTo>
                    <a:pt x="28956" y="365760"/>
                  </a:moveTo>
                  <a:lnTo>
                    <a:pt x="2671572" y="291846"/>
                  </a:lnTo>
                </a:path>
                <a:path w="2979420" h="2284729">
                  <a:moveTo>
                    <a:pt x="77724" y="698754"/>
                  </a:moveTo>
                  <a:lnTo>
                    <a:pt x="2642616" y="653796"/>
                  </a:lnTo>
                </a:path>
                <a:path w="2979420" h="2284729">
                  <a:moveTo>
                    <a:pt x="2979420" y="953262"/>
                  </a:moveTo>
                  <a:lnTo>
                    <a:pt x="2933700" y="2206752"/>
                  </a:lnTo>
                </a:path>
                <a:path w="2979420" h="2284729">
                  <a:moveTo>
                    <a:pt x="109728" y="1018794"/>
                  </a:moveTo>
                  <a:lnTo>
                    <a:pt x="2979420" y="953262"/>
                  </a:lnTo>
                </a:path>
                <a:path w="2979420" h="2284729">
                  <a:moveTo>
                    <a:pt x="151638" y="1327404"/>
                  </a:moveTo>
                  <a:lnTo>
                    <a:pt x="2958846" y="1269492"/>
                  </a:lnTo>
                </a:path>
                <a:path w="2979420" h="2284729">
                  <a:moveTo>
                    <a:pt x="151638" y="1652016"/>
                  </a:moveTo>
                  <a:lnTo>
                    <a:pt x="2933700" y="1581912"/>
                  </a:lnTo>
                </a:path>
                <a:path w="2979420" h="2284729">
                  <a:moveTo>
                    <a:pt x="204978" y="1972056"/>
                  </a:moveTo>
                  <a:lnTo>
                    <a:pt x="2933700" y="1898904"/>
                  </a:lnTo>
                </a:path>
                <a:path w="2979420" h="2284729">
                  <a:moveTo>
                    <a:pt x="233934" y="2284476"/>
                  </a:moveTo>
                  <a:lnTo>
                    <a:pt x="2933700" y="2206752"/>
                  </a:lnTo>
                </a:path>
              </a:pathLst>
            </a:custGeom>
            <a:ln w="7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58161" y="2923794"/>
              <a:ext cx="110490" cy="10972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54466" y="2919336"/>
              <a:ext cx="117881" cy="117881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09443" y="2923794"/>
              <a:ext cx="110490" cy="1097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05748" y="2919336"/>
              <a:ext cx="117881" cy="117881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08909" y="2907792"/>
              <a:ext cx="110490" cy="10972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05214" y="2903334"/>
              <a:ext cx="117881" cy="11788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065525" y="2900172"/>
              <a:ext cx="110490" cy="10972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061830" y="2895714"/>
              <a:ext cx="117881" cy="117881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06139" y="2896362"/>
              <a:ext cx="110490" cy="109727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02444" y="2891904"/>
              <a:ext cx="117881" cy="117881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726942" y="2887980"/>
              <a:ext cx="110490" cy="10972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23246" y="2883522"/>
              <a:ext cx="117881" cy="11788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075938" y="2880360"/>
              <a:ext cx="110490" cy="10972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72242" y="2875902"/>
              <a:ext cx="117881" cy="117881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93692" y="2872740"/>
              <a:ext cx="110490" cy="10972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389996" y="2868282"/>
              <a:ext cx="117881" cy="117881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6686" y="2868168"/>
              <a:ext cx="110490" cy="109727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22990" y="2863710"/>
              <a:ext cx="117881" cy="11788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084069" y="3236214"/>
              <a:ext cx="110490" cy="109727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080374" y="3231756"/>
              <a:ext cx="117881" cy="11788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429255" y="3232404"/>
              <a:ext cx="110490" cy="10972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425560" y="3227946"/>
              <a:ext cx="117881" cy="117881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734055" y="3215640"/>
              <a:ext cx="110490" cy="1097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30360" y="3211182"/>
              <a:ext cx="117881" cy="11788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98291" y="3211830"/>
              <a:ext cx="110490" cy="10972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94596" y="3207372"/>
              <a:ext cx="117881" cy="117881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402330" y="3190494"/>
              <a:ext cx="110490" cy="110489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398634" y="3186036"/>
              <a:ext cx="117881" cy="118643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721607" y="3186684"/>
              <a:ext cx="110490" cy="109727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717912" y="3182226"/>
              <a:ext cx="117881" cy="117881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062222" y="3182874"/>
              <a:ext cx="110490" cy="109727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058526" y="3178416"/>
              <a:ext cx="117881" cy="11788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382261" y="3171444"/>
              <a:ext cx="110490" cy="10972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378566" y="3166986"/>
              <a:ext cx="117881" cy="11788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719066" y="3166872"/>
              <a:ext cx="109727" cy="109727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715370" y="3162414"/>
              <a:ext cx="117119" cy="117881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129789" y="3577590"/>
              <a:ext cx="110490" cy="109727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126094" y="3573132"/>
              <a:ext cx="117881" cy="117881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167127" y="3884676"/>
              <a:ext cx="110490" cy="109727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163432" y="3880218"/>
              <a:ext cx="117881" cy="117881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194559" y="4207002"/>
              <a:ext cx="110490" cy="10972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190864" y="4202544"/>
              <a:ext cx="117881" cy="11788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461259" y="3569208"/>
              <a:ext cx="110490" cy="109727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457564" y="3564750"/>
              <a:ext cx="117881" cy="117881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765297" y="3565398"/>
              <a:ext cx="110490" cy="109727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761602" y="3560940"/>
              <a:ext cx="117881" cy="117881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143250" y="3537204"/>
              <a:ext cx="110490" cy="109727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139554" y="3532746"/>
              <a:ext cx="117881" cy="117881"/>
            </a:xfrm>
            <a:prstGeom prst="rect">
              <a:avLst/>
            </a:prstGeom>
          </p:spPr>
        </p:pic>
      </p:grpSp>
      <p:sp>
        <p:nvSpPr>
          <p:cNvPr id="56" name="object 56"/>
          <p:cNvSpPr txBox="1"/>
          <p:nvPr/>
        </p:nvSpPr>
        <p:spPr>
          <a:xfrm>
            <a:off x="2404364" y="2750767"/>
            <a:ext cx="140970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30" dirty="0">
                <a:latin typeface="Times New Roman"/>
                <a:cs typeface="Times New Roman"/>
              </a:rPr>
              <a:t>M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415282" y="2657041"/>
            <a:ext cx="11747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N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071876" y="2723336"/>
            <a:ext cx="9461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15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401060" y="2702001"/>
            <a:ext cx="42862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46075" algn="l"/>
              </a:tabLst>
            </a:pPr>
            <a:r>
              <a:rPr sz="1050" i="1" spc="20" dirty="0">
                <a:latin typeface="Times New Roman"/>
                <a:cs typeface="Times New Roman"/>
              </a:rPr>
              <a:t>K</a:t>
            </a:r>
            <a:r>
              <a:rPr sz="1050" spc="20" dirty="0">
                <a:latin typeface="Times New Roman"/>
                <a:cs typeface="Times New Roman"/>
              </a:rPr>
              <a:t>	</a:t>
            </a:r>
            <a:r>
              <a:rPr sz="1050" spc="15" dirty="0">
                <a:latin typeface="Times New Roman"/>
                <a:cs typeface="Times New Roman"/>
              </a:rPr>
              <a:t>2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444494" y="3653739"/>
            <a:ext cx="215900" cy="52006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573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L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50" spc="20" dirty="0">
                <a:latin typeface="Symbol"/>
                <a:cs typeface="Symbol"/>
              </a:rPr>
              <a:t></a:t>
            </a:r>
            <a:endParaRPr sz="1050">
              <a:latin typeface="Symbol"/>
              <a:cs typeface="Symbol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2219058" y="3520554"/>
            <a:ext cx="2938145" cy="1744345"/>
            <a:chOff x="2219058" y="3520554"/>
            <a:chExt cx="2938145" cy="1744345"/>
          </a:xfrm>
        </p:grpSpPr>
        <p:pic>
          <p:nvPicPr>
            <p:cNvPr id="62" name="object 6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406140" y="3537203"/>
              <a:ext cx="110490" cy="10972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02444" y="3532746"/>
              <a:ext cx="117881" cy="11788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721608" y="3537203"/>
              <a:ext cx="110490" cy="109727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717912" y="3532746"/>
              <a:ext cx="117881" cy="117881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046982" y="3537203"/>
              <a:ext cx="110490" cy="109727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043286" y="3532746"/>
              <a:ext cx="117881" cy="117881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369308" y="3537203"/>
              <a:ext cx="110490" cy="109727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365612" y="3532746"/>
              <a:ext cx="117881" cy="117881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4710684" y="3525011"/>
              <a:ext cx="110490" cy="10972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706988" y="3520554"/>
              <a:ext cx="117881" cy="117881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481834" y="3877055"/>
              <a:ext cx="110490" cy="109727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478138" y="3872598"/>
              <a:ext cx="117881" cy="11788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794254" y="3873245"/>
              <a:ext cx="109727" cy="109727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790558" y="3868788"/>
              <a:ext cx="117119" cy="117881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176016" y="3864863"/>
              <a:ext cx="110490" cy="110489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172320" y="3860406"/>
              <a:ext cx="117881" cy="118643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418332" y="3854957"/>
              <a:ext cx="110490" cy="10972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414636" y="3850500"/>
              <a:ext cx="117881" cy="117881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705606" y="3842765"/>
              <a:ext cx="110490" cy="109727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701910" y="3838308"/>
              <a:ext cx="117881" cy="117881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4025646" y="3842765"/>
              <a:ext cx="110490" cy="10972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021950" y="3838308"/>
              <a:ext cx="117881" cy="117881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4365498" y="3832097"/>
              <a:ext cx="110490" cy="109727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4361802" y="3827640"/>
              <a:ext cx="117881" cy="11788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4703064" y="3828287"/>
              <a:ext cx="110490" cy="10972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699368" y="3823830"/>
              <a:ext cx="117881" cy="117881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42916" y="3824477"/>
              <a:ext cx="110490" cy="109727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039220" y="3820020"/>
              <a:ext cx="117881" cy="117881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503932" y="4189475"/>
              <a:ext cx="110490" cy="10972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500236" y="4185018"/>
              <a:ext cx="117881" cy="11788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2827020" y="4181855"/>
              <a:ext cx="110490" cy="109727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823324" y="4177398"/>
              <a:ext cx="117881" cy="117881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217164" y="4169663"/>
              <a:ext cx="110490" cy="10972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13468" y="4165206"/>
              <a:ext cx="117881" cy="117881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656076" y="4162043"/>
              <a:ext cx="110490" cy="1097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652380" y="4157586"/>
              <a:ext cx="117881" cy="117881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008882" y="4162043"/>
              <a:ext cx="110490" cy="10972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005186" y="4157586"/>
              <a:ext cx="117881" cy="117881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348734" y="4153661"/>
              <a:ext cx="110490" cy="110489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345038" y="4149204"/>
              <a:ext cx="117881" cy="118643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687062" y="4136897"/>
              <a:ext cx="110490" cy="10972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683366" y="4132440"/>
              <a:ext cx="117881" cy="117881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5027676" y="4133087"/>
              <a:ext cx="109727" cy="109727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023980" y="4128630"/>
              <a:ext cx="117119" cy="11788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222754" y="4514087"/>
              <a:ext cx="110490" cy="10972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219058" y="4509630"/>
              <a:ext cx="117881" cy="117881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519934" y="4505705"/>
              <a:ext cx="110490" cy="109727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16238" y="4501248"/>
              <a:ext cx="117881" cy="117881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2852166" y="4501895"/>
              <a:ext cx="110490" cy="10972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48470" y="4497438"/>
              <a:ext cx="117881" cy="117881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249168" y="4490465"/>
              <a:ext cx="110490" cy="109727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45472" y="4486008"/>
              <a:ext cx="117881" cy="117881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656076" y="4490465"/>
              <a:ext cx="110490" cy="10972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652380" y="4486008"/>
              <a:ext cx="117881" cy="11788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985260" y="4474463"/>
              <a:ext cx="110490" cy="10972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981564" y="4470006"/>
              <a:ext cx="117881" cy="117881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4341114" y="4458461"/>
              <a:ext cx="110490" cy="109727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337418" y="4454004"/>
              <a:ext cx="117881" cy="117881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4679442" y="4458461"/>
              <a:ext cx="110490" cy="10972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675746" y="4454004"/>
              <a:ext cx="117881" cy="117881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015484" y="4454651"/>
              <a:ext cx="110490" cy="10972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011788" y="4450194"/>
              <a:ext cx="117881" cy="117881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2250186" y="4834889"/>
              <a:ext cx="110490" cy="110489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246490" y="4830432"/>
              <a:ext cx="117881" cy="11864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2551176" y="4834889"/>
              <a:ext cx="110490" cy="110489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547480" y="4830432"/>
              <a:ext cx="117881" cy="118643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2883408" y="4822697"/>
              <a:ext cx="110490" cy="109727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879712" y="4818240"/>
              <a:ext cx="117881" cy="117881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3257550" y="4822697"/>
              <a:ext cx="110490" cy="109727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253854" y="4818240"/>
              <a:ext cx="117881" cy="117881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3636264" y="4799075"/>
              <a:ext cx="110490" cy="109727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632568" y="4794618"/>
              <a:ext cx="117881" cy="117881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3973068" y="4799075"/>
              <a:ext cx="110490" cy="109727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69372" y="4794618"/>
              <a:ext cx="117881" cy="11788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333494" y="4783073"/>
              <a:ext cx="109727" cy="109727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4329798" y="4778616"/>
              <a:ext cx="117119" cy="11788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665726" y="4779263"/>
              <a:ext cx="110490" cy="109727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662030" y="4774806"/>
              <a:ext cx="117881" cy="117881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004054" y="4770881"/>
              <a:ext cx="109727" cy="109727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5000358" y="4766424"/>
              <a:ext cx="117119" cy="117881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2289810" y="5151119"/>
              <a:ext cx="110490" cy="10972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286114" y="5146662"/>
              <a:ext cx="117881" cy="11788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571750" y="5146547"/>
              <a:ext cx="110490" cy="1097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568054" y="5142090"/>
              <a:ext cx="117881" cy="117881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2917698" y="5130545"/>
              <a:ext cx="110490" cy="109727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914002" y="5126088"/>
              <a:ext cx="117881" cy="117881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3253740" y="5121401"/>
              <a:ext cx="110490" cy="109727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250044" y="5116944"/>
              <a:ext cx="117881" cy="117881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624834" y="5113019"/>
              <a:ext cx="110490" cy="10972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621138" y="5108562"/>
              <a:ext cx="117881" cy="11788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3951732" y="5102351"/>
              <a:ext cx="110490" cy="109727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948036" y="5097894"/>
              <a:ext cx="117881" cy="117881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4319777" y="5088635"/>
              <a:ext cx="110490" cy="11048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316082" y="5084178"/>
              <a:ext cx="117881" cy="118643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654296" y="5084825"/>
              <a:ext cx="110490" cy="109727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650600" y="5080368"/>
              <a:ext cx="117881" cy="117881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4995672" y="5073395"/>
              <a:ext cx="109727" cy="109727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4991976" y="5068938"/>
              <a:ext cx="117119" cy="117881"/>
            </a:xfrm>
            <a:prstGeom prst="rect">
              <a:avLst/>
            </a:prstGeom>
          </p:spPr>
        </p:pic>
      </p:grpSp>
      <p:sp>
        <p:nvSpPr>
          <p:cNvPr id="160" name="object 160"/>
          <p:cNvSpPr txBox="1"/>
          <p:nvPr/>
        </p:nvSpPr>
        <p:spPr>
          <a:xfrm>
            <a:off x="707381" y="5350253"/>
            <a:ext cx="5787390" cy="15290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962150" marR="1654810" indent="-30226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1.9.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Спотворення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кристалічній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решітці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наявності крайової дислокації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екстраплощина </a:t>
            </a:r>
            <a:r>
              <a:rPr sz="1200" spc="-5" dirty="0">
                <a:latin typeface="Times New Roman"/>
                <a:cs typeface="Times New Roman"/>
              </a:rPr>
              <a:t>знаходиться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верхній частині кристалу, то крайова дислока- </a:t>
            </a:r>
            <a:r>
              <a:rPr sz="1200" dirty="0">
                <a:latin typeface="Times New Roman"/>
                <a:cs typeface="Times New Roman"/>
              </a:rPr>
              <a:t> ція – </a:t>
            </a:r>
            <a:r>
              <a:rPr sz="1200" spc="-5" dirty="0">
                <a:latin typeface="Times New Roman"/>
                <a:cs typeface="Times New Roman"/>
              </a:rPr>
              <a:t>позитивна </a:t>
            </a:r>
            <a:r>
              <a:rPr sz="1200" dirty="0">
                <a:latin typeface="Times New Roman"/>
                <a:cs typeface="Times New Roman"/>
              </a:rPr>
              <a:t>(┴), </a:t>
            </a: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в нижній,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негативна </a:t>
            </a:r>
            <a:r>
              <a:rPr sz="1200" dirty="0">
                <a:latin typeface="Times New Roman"/>
                <a:cs typeface="Times New Roman"/>
              </a:rPr>
              <a:t>(┬). Дислокації одного </a:t>
            </a:r>
            <a:r>
              <a:rPr sz="1200" spc="-5" dirty="0">
                <a:latin typeface="Times New Roman"/>
                <a:cs typeface="Times New Roman"/>
              </a:rPr>
              <a:t>знаку від-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штовхуються,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протилежні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притягуються.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880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ГВИНТОВІ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ДИСЛОКАЦІЇ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2263382" y="7085327"/>
            <a:ext cx="4231005" cy="248920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715" indent="287655" algn="just">
              <a:lnSpc>
                <a:spcPct val="1042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Дислокація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була</a:t>
            </a:r>
            <a:r>
              <a:rPr sz="1200" dirty="0">
                <a:latin typeface="Times New Roman"/>
                <a:cs typeface="Times New Roman"/>
              </a:rPr>
              <a:t> описана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Й. Бюргерсом,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отримала</a:t>
            </a:r>
            <a:r>
              <a:rPr sz="1200" spc="-5" dirty="0">
                <a:latin typeface="Times New Roman"/>
                <a:cs typeface="Times New Roman"/>
              </a:rPr>
              <a:t> назву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гвинтова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дислокація.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500"/>
              </a:lnSpc>
              <a:spcBef>
                <a:spcPts val="15"/>
              </a:spcBef>
            </a:pPr>
            <a:r>
              <a:rPr sz="1200" i="1" dirty="0">
                <a:latin typeface="Times New Roman"/>
                <a:cs typeface="Times New Roman"/>
              </a:rPr>
              <a:t>Гвинтова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дислокація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виникає</a:t>
            </a:r>
            <a:r>
              <a:rPr sz="1200" dirty="0">
                <a:latin typeface="Times New Roman"/>
                <a:cs typeface="Times New Roman"/>
              </a:rPr>
              <a:t> через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частковий</a:t>
            </a:r>
            <a:r>
              <a:rPr sz="1200" dirty="0">
                <a:latin typeface="Times New Roman"/>
                <a:cs typeface="Times New Roman"/>
              </a:rPr>
              <a:t> зсув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площині </a:t>
            </a:r>
            <a:r>
              <a:rPr sz="1200" i="1" dirty="0">
                <a:latin typeface="Times New Roman"/>
                <a:cs typeface="Times New Roman"/>
              </a:rPr>
              <a:t>Q </a:t>
            </a:r>
            <a:r>
              <a:rPr sz="1200" spc="-5" dirty="0">
                <a:latin typeface="Times New Roman"/>
                <a:cs typeface="Times New Roman"/>
              </a:rPr>
              <a:t>навколо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EF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1.10). </a:t>
            </a:r>
            <a:r>
              <a:rPr sz="1200" spc="-5" dirty="0">
                <a:latin typeface="Times New Roman"/>
                <a:cs typeface="Times New Roman"/>
              </a:rPr>
              <a:t>На поверхні кристала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 сходинка,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проходить від точки </a:t>
            </a:r>
            <a:r>
              <a:rPr sz="1200" i="1" dirty="0">
                <a:latin typeface="Times New Roman"/>
                <a:cs typeface="Times New Roman"/>
              </a:rPr>
              <a:t>Е </a:t>
            </a:r>
            <a:r>
              <a:rPr sz="1200" dirty="0">
                <a:latin typeface="Times New Roman"/>
                <a:cs typeface="Times New Roman"/>
              </a:rPr>
              <a:t>до краю </a:t>
            </a:r>
            <a:r>
              <a:rPr sz="1200" spc="-5" dirty="0">
                <a:latin typeface="Times New Roman"/>
                <a:cs typeface="Times New Roman"/>
              </a:rPr>
              <a:t>крис- </a:t>
            </a:r>
            <a:r>
              <a:rPr sz="1200" dirty="0">
                <a:latin typeface="Times New Roman"/>
                <a:cs typeface="Times New Roman"/>
              </a:rPr>
              <a:t> тала.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Такий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частковий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зсув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порушує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паралельність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шарів,</a:t>
            </a:r>
            <a:r>
              <a:rPr sz="1200" dirty="0">
                <a:latin typeface="Times New Roman"/>
                <a:cs typeface="Times New Roman"/>
              </a:rPr>
              <a:t> кристал </a:t>
            </a:r>
            <a:r>
              <a:rPr sz="1200" spc="-5" dirty="0">
                <a:latin typeface="Times New Roman"/>
                <a:cs typeface="Times New Roman"/>
              </a:rPr>
              <a:t>перетворюється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кручену по гвинту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порожнього </a:t>
            </a:r>
            <a:r>
              <a:rPr sz="1200" dirty="0">
                <a:latin typeface="Times New Roman"/>
                <a:cs typeface="Times New Roman"/>
              </a:rPr>
              <a:t>гелікоїда </a:t>
            </a:r>
            <a:r>
              <a:rPr sz="1200" spc="-5" dirty="0">
                <a:latin typeface="Times New Roman"/>
                <a:cs typeface="Times New Roman"/>
              </a:rPr>
              <a:t>навколо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EF</a:t>
            </a:r>
            <a:r>
              <a:rPr sz="1200" spc="-5" dirty="0">
                <a:latin typeface="Times New Roman"/>
                <a:cs typeface="Times New Roman"/>
              </a:rPr>
              <a:t>, яка представляє межу,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відокремлює частину площині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ковзання, </a:t>
            </a:r>
            <a:r>
              <a:rPr sz="1200" dirty="0">
                <a:latin typeface="Times New Roman"/>
                <a:cs typeface="Times New Roman"/>
              </a:rPr>
              <a:t>де зсув </a:t>
            </a:r>
            <a:r>
              <a:rPr sz="1200" spc="-5" dirty="0">
                <a:latin typeface="Times New Roman"/>
                <a:cs typeface="Times New Roman"/>
              </a:rPr>
              <a:t>вже стався, від частини,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зрушення не почи- </a:t>
            </a:r>
            <a:r>
              <a:rPr sz="1200" dirty="0">
                <a:latin typeface="Times New Roman"/>
                <a:cs typeface="Times New Roman"/>
              </a:rPr>
              <a:t> налося. </a:t>
            </a:r>
            <a:r>
              <a:rPr sz="1200" spc="-5" dirty="0">
                <a:latin typeface="Times New Roman"/>
                <a:cs typeface="Times New Roman"/>
              </a:rPr>
              <a:t>Уздовж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EF </a:t>
            </a:r>
            <a:r>
              <a:rPr sz="1200" dirty="0">
                <a:latin typeface="Times New Roman"/>
                <a:cs typeface="Times New Roman"/>
              </a:rPr>
              <a:t>спостерігається макроскопічний </a:t>
            </a:r>
            <a:r>
              <a:rPr sz="1200" spc="-5" dirty="0">
                <a:latin typeface="Times New Roman"/>
                <a:cs typeface="Times New Roman"/>
              </a:rPr>
              <a:t>харак-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 </a:t>
            </a:r>
            <a:r>
              <a:rPr sz="1200" dirty="0">
                <a:latin typeface="Times New Roman"/>
                <a:cs typeface="Times New Roman"/>
              </a:rPr>
              <a:t>області </a:t>
            </a:r>
            <a:r>
              <a:rPr sz="1200" spc="-5" dirty="0">
                <a:latin typeface="Times New Roman"/>
                <a:cs typeface="Times New Roman"/>
              </a:rPr>
              <a:t>недосконалості,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інших </a:t>
            </a:r>
            <a:r>
              <a:rPr sz="1200" dirty="0">
                <a:latin typeface="Times New Roman"/>
                <a:cs typeface="Times New Roman"/>
              </a:rPr>
              <a:t>напрямках </a:t>
            </a:r>
            <a:r>
              <a:rPr sz="1200" spc="-5" dirty="0">
                <a:latin typeface="Times New Roman"/>
                <a:cs typeface="Times New Roman"/>
              </a:rPr>
              <a:t>її розміри ста-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новлять </a:t>
            </a:r>
            <a:r>
              <a:rPr sz="1200" dirty="0">
                <a:latin typeface="Times New Roman"/>
                <a:cs typeface="Times New Roman"/>
              </a:rPr>
              <a:t>кілька </a:t>
            </a:r>
            <a:r>
              <a:rPr sz="1200" spc="-5" dirty="0">
                <a:latin typeface="Times New Roman"/>
                <a:cs typeface="Times New Roman"/>
              </a:rPr>
              <a:t>періодів.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62" name="object 162"/>
          <p:cNvPicPr/>
          <p:nvPr/>
        </p:nvPicPr>
        <p:blipFill>
          <a:blip r:embed="rId102" cstate="print"/>
          <a:stretch>
            <a:fillRect/>
          </a:stretch>
        </p:blipFill>
        <p:spPr>
          <a:xfrm>
            <a:off x="720090" y="7306818"/>
            <a:ext cx="1440942" cy="1785366"/>
          </a:xfrm>
          <a:prstGeom prst="rect">
            <a:avLst/>
          </a:prstGeom>
        </p:spPr>
      </p:pic>
      <p:sp>
        <p:nvSpPr>
          <p:cNvPr id="163" name="object 163"/>
          <p:cNvSpPr txBox="1"/>
          <p:nvPr/>
        </p:nvSpPr>
        <p:spPr>
          <a:xfrm>
            <a:off x="744727" y="9145780"/>
            <a:ext cx="139128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68630" marR="5080" indent="-45656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Йоганнес (Ян) Мартинус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Бюргерс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1" y="516889"/>
            <a:ext cx="5786755" cy="1730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2983865" marR="5080" indent="1367155">
              <a:lnSpc>
                <a:spcPts val="1610"/>
              </a:lnSpc>
            </a:pPr>
            <a:r>
              <a:rPr sz="1400" b="1" spc="-5" dirty="0">
                <a:latin typeface="Times New Roman"/>
                <a:cs typeface="Times New Roman"/>
              </a:rPr>
              <a:t>6.3.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СТРУКТУРИ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ЗАЛІЗОВУГЛЕЦЕВИХ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Всі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залізо-цементит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структурною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ознакою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ділять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чавуни.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Особливу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групу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складають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менше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0,02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технічним</a:t>
            </a:r>
            <a:r>
              <a:rPr sz="1200" spc="-5" dirty="0">
                <a:latin typeface="Times New Roman"/>
                <a:cs typeface="Times New Roman"/>
              </a:rPr>
              <a:t> залізом. Мікроструктури цих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представлено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рисунках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6.13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6.18.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2056892" y="2308694"/>
            <a:ext cx="3112135" cy="1426210"/>
            <a:chOff x="2056892" y="2308694"/>
            <a:chExt cx="3112135" cy="1426210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60448" y="2313432"/>
              <a:ext cx="3075431" cy="1404365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56892" y="2308694"/>
              <a:ext cx="3111779" cy="1425702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707384" y="3828541"/>
            <a:ext cx="5789295" cy="2616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6.18.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 технічно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чистого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(фериту)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20" dirty="0">
                <a:latin typeface="Times New Roman"/>
                <a:cs typeface="Times New Roman"/>
              </a:rPr>
              <a:t>Структура таких сплавів після закінчення </a:t>
            </a:r>
            <a:r>
              <a:rPr sz="1200" spc="-25" dirty="0">
                <a:latin typeface="Times New Roman"/>
                <a:cs typeface="Times New Roman"/>
              </a:rPr>
              <a:t>кристалізації </a:t>
            </a:r>
            <a:r>
              <a:rPr sz="1200" spc="-20" dirty="0">
                <a:latin typeface="Times New Roman"/>
                <a:cs typeface="Times New Roman"/>
              </a:rPr>
              <a:t>складається </a:t>
            </a:r>
            <a:r>
              <a:rPr sz="1200" spc="-15" dirty="0">
                <a:latin typeface="Times New Roman"/>
                <a:cs typeface="Times New Roman"/>
              </a:rPr>
              <a:t>або </a:t>
            </a:r>
            <a:r>
              <a:rPr sz="1200" spc="-10" dirty="0">
                <a:latin typeface="Times New Roman"/>
                <a:cs typeface="Times New Roman"/>
              </a:rPr>
              <a:t>із </a:t>
            </a:r>
            <a:r>
              <a:rPr sz="1200" spc="-20" dirty="0">
                <a:latin typeface="Times New Roman"/>
                <a:cs typeface="Times New Roman"/>
              </a:rPr>
              <a:t>зерен фери- </a:t>
            </a:r>
            <a:r>
              <a:rPr sz="1200" spc="-15" dirty="0">
                <a:latin typeface="Times New Roman"/>
                <a:cs typeface="Times New Roman"/>
              </a:rPr>
              <a:t> ту</a:t>
            </a:r>
            <a:r>
              <a:rPr sz="1200" spc="-25" dirty="0">
                <a:latin typeface="Times New Roman"/>
                <a:cs typeface="Times New Roman"/>
              </a:rPr>
              <a:t> (вмісті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вуглецю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менше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0,006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%),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або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із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зерен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фериту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кристалів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цементиту </a:t>
            </a:r>
            <a:r>
              <a:rPr sz="1200" spc="-25" dirty="0">
                <a:latin typeface="Times New Roman"/>
                <a:cs typeface="Times New Roman"/>
              </a:rPr>
              <a:t>третинного,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розташованих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границям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зерен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фериту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(вміст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вуглецю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складає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від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0,006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0,02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%).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03040" marR="7620" indent="445770" algn="r">
              <a:lnSpc>
                <a:spcPts val="1380"/>
              </a:lnSpc>
              <a:spcBef>
                <a:spcPts val="919"/>
              </a:spcBef>
            </a:pPr>
            <a:r>
              <a:rPr sz="1200" b="1" dirty="0">
                <a:latin typeface="Times New Roman"/>
                <a:cs typeface="Times New Roman"/>
              </a:rPr>
              <a:t>6.3.1.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</a:t>
            </a:r>
            <a:r>
              <a:rPr sz="1200" b="1" dirty="0">
                <a:latin typeface="Times New Roman"/>
                <a:cs typeface="Times New Roman"/>
              </a:rPr>
              <a:t>РУ</a:t>
            </a:r>
            <a:r>
              <a:rPr sz="1200" b="1" spc="-5" dirty="0">
                <a:latin typeface="Times New Roman"/>
                <a:cs typeface="Times New Roman"/>
              </a:rPr>
              <a:t>КТУРА  </a:t>
            </a:r>
            <a:r>
              <a:rPr sz="1200" b="1" dirty="0">
                <a:latin typeface="Times New Roman"/>
                <a:cs typeface="Times New Roman"/>
              </a:rPr>
              <a:t>ВУГЛЕЦЕВИХ</a:t>
            </a:r>
            <a:r>
              <a:rPr sz="1200" b="1" spc="-5" dirty="0">
                <a:latin typeface="Times New Roman"/>
                <a:cs typeface="Times New Roman"/>
              </a:rPr>
              <a:t> С</a:t>
            </a:r>
            <a:r>
              <a:rPr sz="1200" b="1" dirty="0">
                <a:latin typeface="Times New Roman"/>
                <a:cs typeface="Times New Roman"/>
              </a:rPr>
              <a:t>Т</a:t>
            </a:r>
            <a:r>
              <a:rPr sz="1200" b="1" spc="-5" dirty="0">
                <a:latin typeface="Times New Roman"/>
                <a:cs typeface="Times New Roman"/>
              </a:rPr>
              <a:t>АЛЕЙ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5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Вуглецевими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сталями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вуглецем,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містять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0,02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2,14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закінчують </a:t>
            </a:r>
            <a:r>
              <a:rPr sz="1200" dirty="0">
                <a:latin typeface="Times New Roman"/>
                <a:cs typeface="Times New Roman"/>
              </a:rPr>
              <a:t>кристалізацію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утворенням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-5" dirty="0">
                <a:latin typeface="Times New Roman"/>
                <a:cs typeface="Times New Roman"/>
              </a:rPr>
              <a:t> високу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 </a:t>
            </a:r>
            <a:r>
              <a:rPr sz="1200" dirty="0">
                <a:latin typeface="Times New Roman"/>
                <a:cs typeface="Times New Roman"/>
              </a:rPr>
              <a:t>– в</a:t>
            </a:r>
            <a:r>
              <a:rPr sz="1200" spc="-5" dirty="0">
                <a:latin typeface="Times New Roman"/>
                <a:cs typeface="Times New Roman"/>
              </a:rPr>
              <a:t> аустенітному</a:t>
            </a:r>
            <a:r>
              <a:rPr sz="1200" dirty="0">
                <a:latin typeface="Times New Roman"/>
                <a:cs typeface="Times New Roman"/>
              </a:rPr>
              <a:t> стані.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  <a:spcBef>
                <a:spcPts val="65"/>
              </a:spcBef>
            </a:pPr>
            <a:r>
              <a:rPr sz="1200" spc="-10" dirty="0">
                <a:latin typeface="Times New Roman"/>
                <a:cs typeface="Times New Roman"/>
              </a:rPr>
              <a:t>Структура сталей </a:t>
            </a:r>
            <a:r>
              <a:rPr sz="1200" spc="-15" dirty="0">
                <a:latin typeface="Times New Roman"/>
                <a:cs typeface="Times New Roman"/>
              </a:rPr>
              <a:t>формується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результаті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перекристалізації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аустеніту. Мікрострук-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6.19.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32284" y="6512814"/>
            <a:ext cx="5727700" cy="2307590"/>
            <a:chOff x="732284" y="6512814"/>
            <a:chExt cx="5727700" cy="2307590"/>
          </a:xfrm>
        </p:grpSpPr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32284" y="6512814"/>
              <a:ext cx="1086609" cy="230733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80616" y="6512814"/>
              <a:ext cx="1100328" cy="230733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035808" y="6512814"/>
              <a:ext cx="1099567" cy="230733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98619" y="6512814"/>
              <a:ext cx="1099567" cy="230733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59907" y="6512814"/>
              <a:ext cx="1099567" cy="2307336"/>
            </a:xfrm>
            <a:prstGeom prst="rect">
              <a:avLst/>
            </a:prstGeom>
          </p:spPr>
        </p:pic>
      </p:grpSp>
      <p:sp>
        <p:nvSpPr>
          <p:cNvPr id="15" name="object 15"/>
          <p:cNvSpPr txBox="1"/>
          <p:nvPr/>
        </p:nvSpPr>
        <p:spPr>
          <a:xfrm>
            <a:off x="737037" y="8803248"/>
            <a:ext cx="5727700" cy="1179195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491490">
              <a:lnSpc>
                <a:spcPct val="100000"/>
              </a:lnSpc>
              <a:spcBef>
                <a:spcPts val="650"/>
              </a:spcBef>
              <a:tabLst>
                <a:tab pos="1661160" algn="l"/>
                <a:tab pos="2835275" algn="l"/>
                <a:tab pos="4008754" algn="l"/>
                <a:tab pos="5081270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	г	д</a:t>
            </a:r>
            <a:endParaRPr sz="1000">
              <a:latin typeface="Times New Roman"/>
              <a:cs typeface="Times New Roman"/>
            </a:endParaRPr>
          </a:p>
          <a:p>
            <a:pPr marL="12700" marR="5080" algn="ctr">
              <a:lnSpc>
                <a:spcPct val="95800"/>
              </a:lnSpc>
              <a:spcBef>
                <a:spcPts val="600"/>
              </a:spcBef>
            </a:pPr>
            <a:r>
              <a:rPr sz="1000" b="1" spc="-15" dirty="0">
                <a:latin typeface="Times New Roman"/>
                <a:cs typeface="Times New Roman"/>
              </a:rPr>
              <a:t>Рис. </a:t>
            </a:r>
            <a:r>
              <a:rPr sz="1000" b="1" spc="-10" dirty="0">
                <a:latin typeface="Times New Roman"/>
                <a:cs typeface="Times New Roman"/>
              </a:rPr>
              <a:t>6.19. </a:t>
            </a:r>
            <a:r>
              <a:rPr sz="1000" spc="-15" dirty="0">
                <a:latin typeface="Times New Roman"/>
                <a:cs typeface="Times New Roman"/>
              </a:rPr>
              <a:t>Мікроструктура сталей: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15" dirty="0">
                <a:latin typeface="Times New Roman"/>
                <a:cs typeface="Times New Roman"/>
              </a:rPr>
              <a:t>доевтектоїдна </a:t>
            </a:r>
            <a:r>
              <a:rPr sz="1000" spc="-10" dirty="0">
                <a:latin typeface="Times New Roman"/>
                <a:cs typeface="Times New Roman"/>
              </a:rPr>
              <a:t>(0,35 </a:t>
            </a:r>
            <a:r>
              <a:rPr sz="1000" dirty="0">
                <a:latin typeface="Times New Roman"/>
                <a:cs typeface="Times New Roman"/>
              </a:rPr>
              <a:t>% </a:t>
            </a:r>
            <a:r>
              <a:rPr sz="1000" spc="-10" dirty="0">
                <a:latin typeface="Times New Roman"/>
                <a:cs typeface="Times New Roman"/>
              </a:rPr>
              <a:t>С, перліт </a:t>
            </a:r>
            <a:r>
              <a:rPr sz="1000" dirty="0">
                <a:latin typeface="Times New Roman"/>
                <a:cs typeface="Times New Roman"/>
              </a:rPr>
              <a:t>+ </a:t>
            </a:r>
            <a:r>
              <a:rPr sz="1000" spc="-15" dirty="0">
                <a:latin typeface="Times New Roman"/>
                <a:cs typeface="Times New Roman"/>
              </a:rPr>
              <a:t>ферит);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15" dirty="0">
                <a:latin typeface="Times New Roman"/>
                <a:cs typeface="Times New Roman"/>
              </a:rPr>
              <a:t>доевтектоїдна (0,6 </a:t>
            </a:r>
            <a:r>
              <a:rPr sz="1000" dirty="0">
                <a:latin typeface="Times New Roman"/>
                <a:cs typeface="Times New Roman"/>
              </a:rPr>
              <a:t>% </a:t>
            </a:r>
            <a:r>
              <a:rPr sz="1000" spc="-10" dirty="0">
                <a:latin typeface="Times New Roman"/>
                <a:cs typeface="Times New Roman"/>
              </a:rPr>
              <a:t>С,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ферит);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евтектоїдна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(0,8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%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С, пластинчастий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перліт);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заевтектоїдна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(1,1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%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сітка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вторинного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цементиту);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д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–заевтектоїдна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(1,1 </a:t>
            </a:r>
            <a:r>
              <a:rPr sz="1000" dirty="0">
                <a:latin typeface="Times New Roman"/>
                <a:cs typeface="Times New Roman"/>
              </a:rPr>
              <a:t>%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</a:t>
            </a:r>
            <a:r>
              <a:rPr sz="1000" dirty="0">
                <a:latin typeface="Times New Roman"/>
                <a:cs typeface="Times New Roman"/>
              </a:rPr>
              <a:t> +</a:t>
            </a:r>
            <a:r>
              <a:rPr sz="1000" spc="-5" dirty="0">
                <a:latin typeface="Times New Roman"/>
                <a:cs typeface="Times New Roman"/>
              </a:rPr>
              <a:t> зерна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вторинного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цементиту)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20"/>
              </a:spcBef>
            </a:pPr>
            <a:r>
              <a:rPr sz="1000" spc="-5" dirty="0">
                <a:latin typeface="Times New Roman"/>
                <a:cs typeface="Times New Roman"/>
              </a:rPr>
              <a:t>124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6" name="object 1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36315" y="6512534"/>
            <a:ext cx="5863082" cy="2354630"/>
          </a:xfrm>
          <a:prstGeom prst="rect">
            <a:avLst/>
          </a:prstGeom>
        </p:spPr>
      </p:pic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04314" y="516889"/>
            <a:ext cx="5914390" cy="4183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змістом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структурою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   </a:t>
            </a:r>
            <a:r>
              <a:rPr sz="1200" spc="-5" dirty="0">
                <a:latin typeface="Times New Roman"/>
                <a:cs typeface="Times New Roman"/>
              </a:rPr>
              <a:t>поділяються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   доевтектоїдні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(0,02 % &lt;C &lt; 0,8 %),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ферито-перлітна</a:t>
            </a:r>
            <a:r>
              <a:rPr sz="1200" dirty="0">
                <a:latin typeface="Times New Roman"/>
                <a:cs typeface="Times New Roman"/>
              </a:rPr>
              <a:t> структура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(Ф+П)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6.19,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евтектоїдні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(С=0,8 </a:t>
            </a:r>
            <a:r>
              <a:rPr sz="1200" dirty="0">
                <a:latin typeface="Times New Roman"/>
                <a:cs typeface="Times New Roman"/>
              </a:rPr>
              <a:t>%), </a:t>
            </a:r>
            <a:r>
              <a:rPr sz="1200" spc="-5" dirty="0">
                <a:latin typeface="Times New Roman"/>
                <a:cs typeface="Times New Roman"/>
              </a:rPr>
              <a:t>перлитная структура (П), </a:t>
            </a:r>
            <a:r>
              <a:rPr sz="1200" dirty="0">
                <a:latin typeface="Times New Roman"/>
                <a:cs typeface="Times New Roman"/>
              </a:rPr>
              <a:t>перліт може бути </a:t>
            </a:r>
            <a:r>
              <a:rPr sz="1200" spc="-5" dirty="0">
                <a:latin typeface="Times New Roman"/>
                <a:cs typeface="Times New Roman"/>
              </a:rPr>
              <a:t>пластинчастий </a:t>
            </a:r>
            <a:r>
              <a:rPr sz="1200" dirty="0">
                <a:latin typeface="Times New Roman"/>
                <a:cs typeface="Times New Roman"/>
              </a:rPr>
              <a:t>або зернистий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6.19,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); заевтектоідні (0,8 % &lt; C &lt; 2,14 %), </a:t>
            </a:r>
            <a:r>
              <a:rPr sz="1200" spc="-5" dirty="0">
                <a:latin typeface="Times New Roman"/>
                <a:cs typeface="Times New Roman"/>
              </a:rPr>
              <a:t>структура </a:t>
            </a:r>
            <a:r>
              <a:rPr sz="1200" dirty="0">
                <a:latin typeface="Times New Roman"/>
                <a:cs typeface="Times New Roman"/>
              </a:rPr>
              <a:t>– перліт </a:t>
            </a:r>
            <a:r>
              <a:rPr sz="1200" spc="-5" dirty="0">
                <a:latin typeface="Times New Roman"/>
                <a:cs typeface="Times New Roman"/>
              </a:rPr>
              <a:t>та цементит </a:t>
            </a:r>
            <a:r>
              <a:rPr sz="1200" dirty="0">
                <a:latin typeface="Times New Roman"/>
                <a:cs typeface="Times New Roman"/>
              </a:rPr>
              <a:t>вто-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ринний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(П+Ц</a:t>
            </a:r>
            <a:r>
              <a:rPr sz="1200" spc="-7" baseline="-10416" dirty="0">
                <a:latin typeface="Times New Roman"/>
                <a:cs typeface="Times New Roman"/>
              </a:rPr>
              <a:t>II</a:t>
            </a:r>
            <a:r>
              <a:rPr sz="1200" spc="-5" dirty="0">
                <a:latin typeface="Times New Roman"/>
                <a:cs typeface="Times New Roman"/>
              </a:rPr>
              <a:t>),</a:t>
            </a:r>
            <a:r>
              <a:rPr sz="1200" dirty="0">
                <a:latin typeface="Times New Roman"/>
                <a:cs typeface="Times New Roman"/>
              </a:rPr>
              <a:t> сітка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розташовується навколо</a:t>
            </a:r>
            <a:r>
              <a:rPr sz="1200" dirty="0">
                <a:latin typeface="Times New Roman"/>
                <a:cs typeface="Times New Roman"/>
              </a:rPr>
              <a:t> зерен </a:t>
            </a:r>
            <a:r>
              <a:rPr sz="1200" spc="-5" dirty="0">
                <a:latin typeface="Times New Roman"/>
                <a:cs typeface="Times New Roman"/>
              </a:rPr>
              <a:t>перліту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6.19, </a:t>
            </a:r>
            <a:r>
              <a:rPr sz="1200" i="1" spc="-5" dirty="0">
                <a:latin typeface="Times New Roman"/>
                <a:cs typeface="Times New Roman"/>
              </a:rPr>
              <a:t>г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мікроструктурою </a:t>
            </a:r>
            <a:r>
              <a:rPr sz="1200" spc="-5" dirty="0">
                <a:latin typeface="Times New Roman"/>
                <a:cs typeface="Times New Roman"/>
              </a:rPr>
              <a:t>сплавів </a:t>
            </a:r>
            <a:r>
              <a:rPr sz="1200" dirty="0">
                <a:latin typeface="Times New Roman"/>
                <a:cs typeface="Times New Roman"/>
              </a:rPr>
              <a:t>можна приблизно </a:t>
            </a:r>
            <a:r>
              <a:rPr sz="1200" spc="-5" dirty="0">
                <a:latin typeface="Times New Roman"/>
                <a:cs typeface="Times New Roman"/>
              </a:rPr>
              <a:t>визначити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 спла-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ві,</a:t>
            </a:r>
            <a:r>
              <a:rPr sz="1200" dirty="0">
                <a:latin typeface="Times New Roman"/>
                <a:cs typeface="Times New Roman"/>
              </a:rPr>
              <a:t> враховуючи </a:t>
            </a:r>
            <a:r>
              <a:rPr sz="1200" spc="-5" dirty="0">
                <a:latin typeface="Times New Roman"/>
                <a:cs typeface="Times New Roman"/>
              </a:rPr>
              <a:t>наступне: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 вуглецю</a:t>
            </a:r>
            <a:r>
              <a:rPr sz="1200" dirty="0">
                <a:latin typeface="Times New Roman"/>
                <a:cs typeface="Times New Roman"/>
              </a:rPr>
              <a:t> в перліті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0,8 %, в </a:t>
            </a:r>
            <a:r>
              <a:rPr sz="1200" spc="-5" dirty="0">
                <a:latin typeface="Times New Roman"/>
                <a:cs typeface="Times New Roman"/>
              </a:rPr>
              <a:t>цементиті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6,67 %. Зважаючи </a:t>
            </a:r>
            <a:r>
              <a:rPr sz="1200" spc="-5" dirty="0">
                <a:latin typeface="Times New Roman"/>
                <a:cs typeface="Times New Roman"/>
              </a:rPr>
              <a:t>на малу розчинність вуглецю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фериті, припускається, </a:t>
            </a:r>
            <a:r>
              <a:rPr sz="1200" dirty="0">
                <a:latin typeface="Times New Roman"/>
                <a:cs typeface="Times New Roman"/>
              </a:rPr>
              <a:t>що в </a:t>
            </a:r>
            <a:r>
              <a:rPr sz="1200" spc="-5" dirty="0">
                <a:latin typeface="Times New Roman"/>
                <a:cs typeface="Times New Roman"/>
              </a:rPr>
              <a:t>ньому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немає.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69215" algn="r">
              <a:lnSpc>
                <a:spcPts val="1410"/>
              </a:lnSpc>
              <a:spcBef>
                <a:spcPts val="815"/>
              </a:spcBef>
            </a:pPr>
            <a:r>
              <a:rPr sz="1200" b="1" dirty="0">
                <a:latin typeface="Times New Roman"/>
                <a:cs typeface="Times New Roman"/>
              </a:rPr>
              <a:t>6.3.2.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</a:t>
            </a:r>
            <a:r>
              <a:rPr sz="1200" b="1" dirty="0">
                <a:latin typeface="Times New Roman"/>
                <a:cs typeface="Times New Roman"/>
              </a:rPr>
              <a:t>РУ</a:t>
            </a:r>
            <a:r>
              <a:rPr sz="1200" b="1" spc="-5" dirty="0">
                <a:latin typeface="Times New Roman"/>
                <a:cs typeface="Times New Roman"/>
              </a:rPr>
              <a:t>КТУРА</a:t>
            </a:r>
            <a:endParaRPr sz="1200">
              <a:latin typeface="Times New Roman"/>
              <a:cs typeface="Times New Roman"/>
            </a:endParaRPr>
          </a:p>
          <a:p>
            <a:pPr marR="68580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ЧАВУНІВ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Сплави заліза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вуглецем, які містять вуглецю </a:t>
            </a:r>
            <a:r>
              <a:rPr sz="1200" dirty="0">
                <a:latin typeface="Times New Roman"/>
                <a:cs typeface="Times New Roman"/>
              </a:rPr>
              <a:t>більше </a:t>
            </a:r>
            <a:r>
              <a:rPr sz="1200" spc="-5" dirty="0">
                <a:latin typeface="Times New Roman"/>
                <a:cs typeface="Times New Roman"/>
              </a:rPr>
              <a:t>2,14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(до </a:t>
            </a:r>
            <a:r>
              <a:rPr sz="1200" dirty="0">
                <a:latin typeface="Times New Roman"/>
                <a:cs typeface="Times New Roman"/>
              </a:rPr>
              <a:t>6,67 %) </a:t>
            </a:r>
            <a:r>
              <a:rPr sz="1200" spc="-5" dirty="0">
                <a:latin typeface="Times New Roman"/>
                <a:cs typeface="Times New Roman"/>
              </a:rPr>
              <a:t>та закін-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кристалізацію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евтектики </a:t>
            </a:r>
            <a:r>
              <a:rPr sz="1200" dirty="0">
                <a:latin typeface="Times New Roman"/>
                <a:cs typeface="Times New Roman"/>
              </a:rPr>
              <a:t>(ледебурит),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чавунами.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Наявність легкоплавкого ледебуриту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структурі чавунів підвищує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ливарні </a:t>
            </a:r>
            <a:r>
              <a:rPr sz="1200" dirty="0">
                <a:latin typeface="Times New Roman"/>
                <a:cs typeface="Times New Roman"/>
              </a:rPr>
              <a:t>влас-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тивості.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Чавуни,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кристалізуються </a:t>
            </a:r>
            <a:r>
              <a:rPr sz="1200" dirty="0">
                <a:latin typeface="Times New Roman"/>
                <a:cs typeface="Times New Roman"/>
              </a:rPr>
              <a:t>відповідно до </a:t>
            </a:r>
            <a:r>
              <a:rPr sz="1200" spc="-5" dirty="0">
                <a:latin typeface="Times New Roman"/>
                <a:cs typeface="Times New Roman"/>
              </a:rPr>
              <a:t>діаграми стану залізо-цементит, відріз-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няються високою крихкістю. </a:t>
            </a:r>
            <a:r>
              <a:rPr sz="1200" dirty="0">
                <a:latin typeface="Times New Roman"/>
                <a:cs typeface="Times New Roman"/>
              </a:rPr>
              <a:t>Колір їх </a:t>
            </a:r>
            <a:r>
              <a:rPr sz="1200" spc="-5" dirty="0">
                <a:latin typeface="Times New Roman"/>
                <a:cs typeface="Times New Roman"/>
              </a:rPr>
              <a:t>зламу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сріблясто-білий. Такі </a:t>
            </a:r>
            <a:r>
              <a:rPr sz="1200" dirty="0">
                <a:latin typeface="Times New Roman"/>
                <a:cs typeface="Times New Roman"/>
              </a:rPr>
              <a:t>чавуни </a:t>
            </a:r>
            <a:r>
              <a:rPr sz="1200" spc="-5" dirty="0">
                <a:latin typeface="Times New Roman"/>
                <a:cs typeface="Times New Roman"/>
              </a:rPr>
              <a:t>називаються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чавунами.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Мікроструктури</a:t>
            </a:r>
            <a:r>
              <a:rPr sz="1200" dirty="0">
                <a:latin typeface="Times New Roman"/>
                <a:cs typeface="Times New Roman"/>
              </a:rPr>
              <a:t> білих</a:t>
            </a:r>
            <a:r>
              <a:rPr sz="1200" spc="-5" dirty="0">
                <a:latin typeface="Times New Roman"/>
                <a:cs typeface="Times New Roman"/>
              </a:rPr>
              <a:t> чавунів представлено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6.20.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25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106167" y="4948428"/>
            <a:ext cx="3693795" cy="2739390"/>
            <a:chOff x="2106167" y="4948428"/>
            <a:chExt cx="3693795" cy="273939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106167" y="4948428"/>
              <a:ext cx="1170432" cy="2739389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371088" y="4948428"/>
              <a:ext cx="1168147" cy="27393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31436" y="4948428"/>
              <a:ext cx="1168147" cy="2739389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2657348" y="7741411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831048" y="7671679"/>
            <a:ext cx="2430780" cy="470534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1097280">
              <a:lnSpc>
                <a:spcPct val="100000"/>
              </a:lnSpc>
              <a:spcBef>
                <a:spcPts val="650"/>
              </a:spcBef>
              <a:tabLst>
                <a:tab pos="2362200" algn="l"/>
              </a:tabLst>
            </a:pPr>
            <a:r>
              <a:rPr sz="1000" i="1" dirty="0">
                <a:latin typeface="Times New Roman"/>
                <a:cs typeface="Times New Roman"/>
              </a:rPr>
              <a:t>б	в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6.20.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білих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29718" y="8110191"/>
            <a:ext cx="5862955" cy="1235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доевтектичний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(ледебурит</a:t>
            </a:r>
            <a:r>
              <a:rPr sz="1000" dirty="0">
                <a:latin typeface="Times New Roman"/>
                <a:cs typeface="Times New Roman"/>
              </a:rPr>
              <a:t> + </a:t>
            </a:r>
            <a:r>
              <a:rPr sz="1000" spc="-5" dirty="0">
                <a:latin typeface="Times New Roman"/>
                <a:cs typeface="Times New Roman"/>
              </a:rPr>
              <a:t>перліт</a:t>
            </a:r>
            <a:r>
              <a:rPr sz="1000" dirty="0">
                <a:latin typeface="Times New Roman"/>
                <a:cs typeface="Times New Roman"/>
              </a:rPr>
              <a:t> +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вторинний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цементит);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евтектичний (ледебурит);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заевтектичний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(ледебурит</a:t>
            </a:r>
            <a:r>
              <a:rPr sz="1000" dirty="0">
                <a:latin typeface="Times New Roman"/>
                <a:cs typeface="Times New Roman"/>
              </a:rPr>
              <a:t> + </a:t>
            </a:r>
            <a:r>
              <a:rPr sz="1000" spc="-5" dirty="0">
                <a:latin typeface="Times New Roman"/>
                <a:cs typeface="Times New Roman"/>
              </a:rPr>
              <a:t>первинний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10" dirty="0">
                <a:latin typeface="Times New Roman"/>
                <a:cs typeface="Times New Roman"/>
              </a:rPr>
              <a:t>За кількістю </a:t>
            </a:r>
            <a:r>
              <a:rPr sz="1200" spc="-15" dirty="0">
                <a:latin typeface="Times New Roman"/>
                <a:cs typeface="Times New Roman"/>
              </a:rPr>
              <a:t>вуглецю</a:t>
            </a:r>
            <a:r>
              <a:rPr sz="1200" spc="-10" dirty="0">
                <a:latin typeface="Times New Roman"/>
                <a:cs typeface="Times New Roman"/>
              </a:rPr>
              <a:t> та за </a:t>
            </a:r>
            <a:r>
              <a:rPr sz="1200" spc="-15" dirty="0">
                <a:latin typeface="Times New Roman"/>
                <a:cs typeface="Times New Roman"/>
              </a:rPr>
              <a:t>структурою білі</a:t>
            </a:r>
            <a:r>
              <a:rPr sz="1200" spc="-10" dirty="0">
                <a:latin typeface="Times New Roman"/>
                <a:cs typeface="Times New Roman"/>
              </a:rPr>
              <a:t> чавуни </a:t>
            </a:r>
            <a:r>
              <a:rPr sz="1200" spc="-15" dirty="0">
                <a:latin typeface="Times New Roman"/>
                <a:cs typeface="Times New Roman"/>
              </a:rPr>
              <a:t>поділяються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на: </a:t>
            </a:r>
            <a:r>
              <a:rPr sz="1200" spc="-15" dirty="0">
                <a:latin typeface="Times New Roman"/>
                <a:cs typeface="Times New Roman"/>
              </a:rPr>
              <a:t>доевтектичні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(2,14 </a:t>
            </a:r>
            <a:r>
              <a:rPr sz="1200" dirty="0">
                <a:latin typeface="Times New Roman"/>
                <a:cs typeface="Times New Roman"/>
              </a:rPr>
              <a:t>% &lt; C &lt; </a:t>
            </a:r>
            <a:r>
              <a:rPr sz="1200" spc="-10" dirty="0">
                <a:latin typeface="Times New Roman"/>
                <a:cs typeface="Times New Roman"/>
              </a:rPr>
              <a:t>4,3 %), структура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перліт, </a:t>
            </a:r>
            <a:r>
              <a:rPr sz="1200" spc="-10" dirty="0">
                <a:latin typeface="Times New Roman"/>
                <a:cs typeface="Times New Roman"/>
              </a:rPr>
              <a:t>ледебурит та цементит </a:t>
            </a:r>
            <a:r>
              <a:rPr sz="1200" spc="-15" dirty="0">
                <a:latin typeface="Times New Roman"/>
                <a:cs typeface="Times New Roman"/>
              </a:rPr>
              <a:t>вторинний (П+Л+Ц</a:t>
            </a:r>
            <a:r>
              <a:rPr sz="1200" spc="-22" baseline="-10416" dirty="0">
                <a:latin typeface="Times New Roman"/>
                <a:cs typeface="Times New Roman"/>
              </a:rPr>
              <a:t>ІІ</a:t>
            </a:r>
            <a:r>
              <a:rPr sz="1200" spc="-15" dirty="0">
                <a:latin typeface="Times New Roman"/>
                <a:cs typeface="Times New Roman"/>
              </a:rPr>
              <a:t>)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(рис. 6.20, </a:t>
            </a:r>
            <a:r>
              <a:rPr sz="1200" i="1" spc="-10" dirty="0">
                <a:latin typeface="Times New Roman"/>
                <a:cs typeface="Times New Roman"/>
              </a:rPr>
              <a:t>а</a:t>
            </a:r>
            <a:r>
              <a:rPr sz="1200" spc="-10" dirty="0">
                <a:latin typeface="Times New Roman"/>
                <a:cs typeface="Times New Roman"/>
              </a:rPr>
              <a:t>); евтектичні (С=4,3 %), структура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ледебурит </a:t>
            </a:r>
            <a:r>
              <a:rPr sz="1200" spc="-10" dirty="0">
                <a:latin typeface="Times New Roman"/>
                <a:cs typeface="Times New Roman"/>
              </a:rPr>
              <a:t>(Л) </a:t>
            </a:r>
            <a:r>
              <a:rPr sz="1200" spc="-15" dirty="0">
                <a:latin typeface="Times New Roman"/>
                <a:cs typeface="Times New Roman"/>
              </a:rPr>
              <a:t>(рис. 6.20, </a:t>
            </a:r>
            <a:r>
              <a:rPr sz="1200" i="1" spc="-10" dirty="0">
                <a:latin typeface="Times New Roman"/>
                <a:cs typeface="Times New Roman"/>
              </a:rPr>
              <a:t>б</a:t>
            </a:r>
            <a:r>
              <a:rPr sz="1200" spc="-10" dirty="0">
                <a:latin typeface="Times New Roman"/>
                <a:cs typeface="Times New Roman"/>
              </a:rPr>
              <a:t>); </a:t>
            </a:r>
            <a:r>
              <a:rPr sz="1200" spc="-15" dirty="0">
                <a:latin typeface="Times New Roman"/>
                <a:cs typeface="Times New Roman"/>
              </a:rPr>
              <a:t>заевтектичні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(4,3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&lt;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&lt;</a:t>
            </a:r>
            <a:r>
              <a:rPr sz="1200" spc="-15" dirty="0">
                <a:latin typeface="Times New Roman"/>
                <a:cs typeface="Times New Roman"/>
              </a:rPr>
              <a:t> 6,67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%), </a:t>
            </a:r>
            <a:r>
              <a:rPr sz="1200" spc="-15" dirty="0">
                <a:latin typeface="Times New Roman"/>
                <a:cs typeface="Times New Roman"/>
              </a:rPr>
              <a:t>структура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ледебурит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цементит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первинний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(Л+Ц</a:t>
            </a:r>
            <a:r>
              <a:rPr sz="1200" spc="-15" baseline="-10416" dirty="0">
                <a:latin typeface="Times New Roman"/>
                <a:cs typeface="Times New Roman"/>
              </a:rPr>
              <a:t>І</a:t>
            </a:r>
            <a:r>
              <a:rPr sz="1200" spc="-10" dirty="0">
                <a:latin typeface="Times New Roman"/>
                <a:cs typeface="Times New Roman"/>
              </a:rPr>
              <a:t>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(рис.</a:t>
            </a:r>
            <a:r>
              <a:rPr sz="1200" spc="-15" dirty="0">
                <a:latin typeface="Times New Roman"/>
                <a:cs typeface="Times New Roman"/>
              </a:rPr>
              <a:t> 6.20,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03424" y="4936312"/>
            <a:ext cx="3707231" cy="2750527"/>
          </a:xfrm>
          <a:prstGeom prst="rect">
            <a:avLst/>
          </a:prstGeom>
        </p:spPr>
      </p:pic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26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020561" y="3468623"/>
            <a:ext cx="460245" cy="6591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707389" y="516889"/>
            <a:ext cx="5788660" cy="8823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ct val="1042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структурі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доевтектичних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білих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чавунів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присутній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цементит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вторинний,</a:t>
            </a:r>
            <a:r>
              <a:rPr sz="1200" spc="-10" dirty="0">
                <a:latin typeface="Times New Roman"/>
                <a:cs typeface="Times New Roman"/>
              </a:rPr>
              <a:t> який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утворюється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результаті зміни </a:t>
            </a:r>
            <a:r>
              <a:rPr sz="1200" spc="-10" dirty="0">
                <a:latin typeface="Times New Roman"/>
                <a:cs typeface="Times New Roman"/>
              </a:rPr>
              <a:t>складу </a:t>
            </a:r>
            <a:r>
              <a:rPr sz="1200" spc="-15" dirty="0">
                <a:latin typeface="Times New Roman"/>
                <a:cs typeface="Times New Roman"/>
              </a:rPr>
              <a:t>аустеніту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охолодженні </a:t>
            </a:r>
            <a:r>
              <a:rPr sz="1200" spc="-10" dirty="0">
                <a:latin typeface="Times New Roman"/>
                <a:cs typeface="Times New Roman"/>
              </a:rPr>
              <a:t>(за </a:t>
            </a:r>
            <a:r>
              <a:rPr sz="1200" spc="-15" dirty="0">
                <a:latin typeface="Times New Roman"/>
                <a:cs typeface="Times New Roman"/>
              </a:rPr>
              <a:t>лінії </a:t>
            </a:r>
            <a:r>
              <a:rPr sz="1200" i="1" spc="-15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0" dirty="0">
                <a:latin typeface="Times New Roman"/>
                <a:cs typeface="Times New Roman"/>
              </a:rPr>
              <a:t>струк-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турі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цементит </a:t>
            </a:r>
            <a:r>
              <a:rPr sz="1200" spc="-10" dirty="0">
                <a:latin typeface="Times New Roman"/>
                <a:cs typeface="Times New Roman"/>
              </a:rPr>
              <a:t>вторинний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зливається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5" dirty="0">
                <a:latin typeface="Times New Roman"/>
                <a:cs typeface="Times New Roman"/>
              </a:rPr>
              <a:t> цементитом,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який</a:t>
            </a:r>
            <a:r>
              <a:rPr sz="1200" spc="-15" dirty="0">
                <a:latin typeface="Times New Roman"/>
                <a:cs typeface="Times New Roman"/>
              </a:rPr>
              <a:t> входить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15" dirty="0">
                <a:latin typeface="Times New Roman"/>
                <a:cs typeface="Times New Roman"/>
              </a:rPr>
              <a:t> складу ледебуриту.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114800" marR="6350" indent="-89535" algn="r">
              <a:lnSpc>
                <a:spcPts val="1380"/>
              </a:lnSpc>
              <a:spcBef>
                <a:spcPts val="1015"/>
              </a:spcBef>
            </a:pPr>
            <a:r>
              <a:rPr sz="1200" b="1" dirty="0">
                <a:latin typeface="Times New Roman"/>
                <a:cs typeface="Times New Roman"/>
              </a:rPr>
              <a:t>6.3.3.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ФАЗОВИЙ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СКЛАД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СТАЛЕЙ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ТА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ЧАВУНІВ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Фазовий </a:t>
            </a:r>
            <a:r>
              <a:rPr sz="1200" dirty="0">
                <a:latin typeface="Times New Roman"/>
                <a:cs typeface="Times New Roman"/>
              </a:rPr>
              <a:t>склад </a:t>
            </a:r>
            <a:r>
              <a:rPr sz="1200" spc="-5" dirty="0">
                <a:latin typeface="Times New Roman"/>
                <a:cs typeface="Times New Roman"/>
              </a:rPr>
              <a:t>сталей та чавунів при нормальних </a:t>
            </a:r>
            <a:r>
              <a:rPr sz="1200" dirty="0">
                <a:latin typeface="Times New Roman"/>
                <a:cs typeface="Times New Roman"/>
              </a:rPr>
              <a:t>температурах </a:t>
            </a:r>
            <a:r>
              <a:rPr sz="1200" spc="-5" dirty="0">
                <a:latin typeface="Times New Roman"/>
                <a:cs typeface="Times New Roman"/>
              </a:rPr>
              <a:t>один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той самий,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 складаються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фериту та цементиту. Однак властивості сталей та білих </a:t>
            </a:r>
            <a:r>
              <a:rPr sz="1200" dirty="0">
                <a:latin typeface="Times New Roman"/>
                <a:cs typeface="Times New Roman"/>
              </a:rPr>
              <a:t>чавунів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значно </a:t>
            </a:r>
            <a:r>
              <a:rPr sz="1200" spc="-5" dirty="0">
                <a:latin typeface="Times New Roman"/>
                <a:cs typeface="Times New Roman"/>
              </a:rPr>
              <a:t>різняться. </a:t>
            </a:r>
            <a:r>
              <a:rPr sz="1200" dirty="0">
                <a:latin typeface="Times New Roman"/>
                <a:cs typeface="Times New Roman"/>
              </a:rPr>
              <a:t>Таким чином, </a:t>
            </a:r>
            <a:r>
              <a:rPr sz="1200" spc="-5" dirty="0">
                <a:latin typeface="Times New Roman"/>
                <a:cs typeface="Times New Roman"/>
              </a:rPr>
              <a:t>основним фактором, </a:t>
            </a:r>
            <a:r>
              <a:rPr sz="1200" dirty="0">
                <a:latin typeface="Times New Roman"/>
                <a:cs typeface="Times New Roman"/>
              </a:rPr>
              <a:t>що визначає </a:t>
            </a:r>
            <a:r>
              <a:rPr sz="1200" spc="-5" dirty="0">
                <a:latin typeface="Times New Roman"/>
                <a:cs typeface="Times New Roman"/>
              </a:rPr>
              <a:t>властивості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«залізо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цементит»,</a:t>
            </a:r>
            <a:r>
              <a:rPr sz="1200" dirty="0">
                <a:latin typeface="Times New Roman"/>
                <a:cs typeface="Times New Roman"/>
              </a:rPr>
              <a:t> є їх</a:t>
            </a:r>
            <a:r>
              <a:rPr sz="1200" spc="-5" dirty="0">
                <a:latin typeface="Times New Roman"/>
                <a:cs typeface="Times New Roman"/>
              </a:rPr>
              <a:t> структура.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R="614680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855085" marR="614680" indent="1009015" algn="r">
              <a:lnSpc>
                <a:spcPct val="1437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5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spcBef>
                <a:spcPts val="5"/>
              </a:spcBef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залізовуглецевих?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відмінність між сталлю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 чавуном?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 чавуну?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 чавун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доменних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печах?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 сталі?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способом отримання.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 чому </a:t>
            </a:r>
            <a:r>
              <a:rPr sz="1000" spc="-5" dirty="0">
                <a:latin typeface="Times New Roman"/>
                <a:cs typeface="Times New Roman"/>
              </a:rPr>
              <a:t>полягають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вуглець»?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речовини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відноситься 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 залізовуглецевих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 характеристики основних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залізовуглецевих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фази існують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5" dirty="0">
                <a:latin typeface="Times New Roman"/>
                <a:cs typeface="Times New Roman"/>
              </a:rPr>
              <a:t> сплаві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«залізо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цементит»?</a:t>
            </a:r>
            <a:endParaRPr sz="1000">
              <a:latin typeface="Times New Roman"/>
              <a:cs typeface="Times New Roman"/>
            </a:endParaRPr>
          </a:p>
          <a:p>
            <a:pPr marL="553085" indent="-227965">
              <a:lnSpc>
                <a:spcPts val="1150"/>
              </a:lnSpc>
              <a:buAutoNum type="arabicPeriod"/>
              <a:tabLst>
                <a:tab pos="553720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 ферит, </a:t>
            </a:r>
            <a:r>
              <a:rPr sz="1000" dirty="0">
                <a:latin typeface="Times New Roman"/>
                <a:cs typeface="Times New Roman"/>
              </a:rPr>
              <a:t>як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структурна складова?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структурна складова?</a:t>
            </a:r>
            <a:endParaRPr sz="1000">
              <a:latin typeface="Times New Roman"/>
              <a:cs typeface="Times New Roman"/>
            </a:endParaRPr>
          </a:p>
          <a:p>
            <a:pPr marL="551815" marR="245745" indent="-226695">
              <a:lnSpc>
                <a:spcPts val="1150"/>
              </a:lnSpc>
              <a:spcBef>
                <a:spcPts val="55"/>
              </a:spcBef>
              <a:buAutoNum type="arabicPeriod"/>
              <a:tabLst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 </a:t>
            </a:r>
            <a:r>
              <a:rPr sz="1000" spc="-5" dirty="0">
                <a:latin typeface="Times New Roman"/>
                <a:cs typeface="Times New Roman"/>
              </a:rPr>
              <a:t>полягають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створення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первинного,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вторинного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третинного,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 залізовуглецевих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095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5" dirty="0">
                <a:latin typeface="Times New Roman"/>
                <a:cs typeface="Times New Roman"/>
              </a:rPr>
              <a:t> системі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 протікають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АВСD</a:t>
            </a:r>
            <a:r>
              <a:rPr sz="1000" dirty="0">
                <a:latin typeface="Times New Roman"/>
                <a:cs typeface="Times New Roman"/>
              </a:rPr>
              <a:t>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системі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AHJECF</a:t>
            </a:r>
            <a:r>
              <a:rPr sz="1000" spc="-5" dirty="0">
                <a:latin typeface="Times New Roman"/>
                <a:cs typeface="Times New Roman"/>
              </a:rPr>
              <a:t>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системі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ділянках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JЕ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ECF</a:t>
            </a:r>
            <a:r>
              <a:rPr sz="1000" spc="-10" dirty="0">
                <a:latin typeface="Times New Roman"/>
                <a:cs typeface="Times New Roman"/>
              </a:rPr>
              <a:t>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0" dirty="0">
                <a:latin typeface="Times New Roman"/>
                <a:cs typeface="Times New Roman"/>
              </a:rPr>
              <a:t> ледебурит?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системі 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 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ділянках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HN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i="1" spc="-5" dirty="0">
                <a:latin typeface="Times New Roman"/>
                <a:cs typeface="Times New Roman"/>
              </a:rPr>
              <a:t>NJ</a:t>
            </a:r>
            <a:r>
              <a:rPr sz="1000" spc="-5" dirty="0">
                <a:latin typeface="Times New Roman"/>
                <a:cs typeface="Times New Roman"/>
              </a:rPr>
              <a:t>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системі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ділянках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GS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PG</a:t>
            </a:r>
            <a:r>
              <a:rPr sz="1000" spc="-10" dirty="0">
                <a:latin typeface="Times New Roman"/>
                <a:cs typeface="Times New Roman"/>
              </a:rPr>
              <a:t>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5" dirty="0">
                <a:latin typeface="Times New Roman"/>
                <a:cs typeface="Times New Roman"/>
              </a:rPr>
              <a:t> системі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 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ділянці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ES</a:t>
            </a:r>
            <a:r>
              <a:rPr sz="1000" spc="-5" dirty="0">
                <a:latin typeface="Times New Roman"/>
                <a:cs typeface="Times New Roman"/>
              </a:rPr>
              <a:t>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називається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температура,</a:t>
            </a:r>
            <a:r>
              <a:rPr sz="1000" dirty="0">
                <a:latin typeface="Times New Roman"/>
                <a:cs typeface="Times New Roman"/>
              </a:rPr>
              <a:t> яка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відповідає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МО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діаграмі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endParaRPr sz="1000">
              <a:latin typeface="Times New Roman"/>
              <a:cs typeface="Times New Roman"/>
            </a:endParaRPr>
          </a:p>
          <a:p>
            <a:pPr marL="551815">
              <a:lnSpc>
                <a:spcPts val="1150"/>
              </a:lnSpc>
            </a:pP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 startAt="22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системі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ділянці </a:t>
            </a:r>
            <a:r>
              <a:rPr sz="1000" i="1" spc="-10" dirty="0">
                <a:latin typeface="Times New Roman"/>
                <a:cs typeface="Times New Roman"/>
              </a:rPr>
              <a:t>PSK</a:t>
            </a:r>
            <a:r>
              <a:rPr sz="1000" spc="-10" dirty="0">
                <a:latin typeface="Times New Roman"/>
                <a:cs typeface="Times New Roman"/>
              </a:rPr>
              <a:t>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 startAt="22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 startAt="22"/>
              <a:tabLst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формах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може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існувати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 startAt="22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системі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ділянці </a:t>
            </a:r>
            <a:r>
              <a:rPr sz="1000" i="1" spc="-5" dirty="0">
                <a:latin typeface="Times New Roman"/>
                <a:cs typeface="Times New Roman"/>
              </a:rPr>
              <a:t>PQ</a:t>
            </a:r>
            <a:r>
              <a:rPr sz="1000" spc="-5" dirty="0">
                <a:latin typeface="Times New Roman"/>
                <a:cs typeface="Times New Roman"/>
              </a:rPr>
              <a:t>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 startAt="22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критичні</a:t>
            </a:r>
            <a:r>
              <a:rPr sz="1000" dirty="0">
                <a:latin typeface="Times New Roman"/>
                <a:cs typeface="Times New Roman"/>
              </a:rPr>
              <a:t> точки </a:t>
            </a:r>
            <a:r>
              <a:rPr sz="1000" spc="-5" dirty="0">
                <a:latin typeface="Times New Roman"/>
                <a:cs typeface="Times New Roman"/>
              </a:rPr>
              <a:t>діаграми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системи 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 startAt="22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фериту.</a:t>
            </a:r>
            <a:endParaRPr sz="1000">
              <a:latin typeface="Times New Roman"/>
              <a:cs typeface="Times New Roman"/>
            </a:endParaRPr>
          </a:p>
          <a:p>
            <a:pPr marL="551815" marR="26034" indent="-226695">
              <a:lnSpc>
                <a:spcPts val="1150"/>
              </a:lnSpc>
              <a:spcBef>
                <a:spcPts val="55"/>
              </a:spcBef>
              <a:buAutoNum type="arabicPeriod" startAt="22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результаті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перекристалізації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аустеніту: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доевтектоїдної,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евтектоїдної 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заевтектоідної.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095"/>
              </a:lnSpc>
              <a:buAutoNum type="arabicPeriod" startAt="22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білих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доевтектичного,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евтектичного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заевтектичного.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 startAt="22"/>
              <a:tabLst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складаються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нормальній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температурі?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 startAt="22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 можна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визначити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приблизний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залізовуглецевих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9" y="7172957"/>
            <a:ext cx="5788025" cy="28098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Термічна </a:t>
            </a:r>
            <a:r>
              <a:rPr sz="1200" dirty="0">
                <a:latin typeface="Times New Roman"/>
                <a:cs typeface="Times New Roman"/>
              </a:rPr>
              <a:t>обробка </a:t>
            </a:r>
            <a:r>
              <a:rPr sz="1200" spc="-5" dirty="0">
                <a:latin typeface="Times New Roman"/>
                <a:cs typeface="Times New Roman"/>
              </a:rPr>
              <a:t>представляє </a:t>
            </a:r>
            <a:r>
              <a:rPr sz="1200" dirty="0">
                <a:latin typeface="Times New Roman"/>
                <a:cs typeface="Times New Roman"/>
              </a:rPr>
              <a:t>собою </a:t>
            </a:r>
            <a:r>
              <a:rPr sz="1200" spc="-5" dirty="0">
                <a:latin typeface="Times New Roman"/>
                <a:cs typeface="Times New Roman"/>
              </a:rPr>
              <a:t>сукупність </a:t>
            </a:r>
            <a:r>
              <a:rPr sz="1200" dirty="0">
                <a:latin typeface="Times New Roman"/>
                <a:cs typeface="Times New Roman"/>
              </a:rPr>
              <a:t>операцій </a:t>
            </a:r>
            <a:r>
              <a:rPr sz="1200" spc="-5" dirty="0">
                <a:latin typeface="Times New Roman"/>
                <a:cs typeface="Times New Roman"/>
              </a:rPr>
              <a:t>нагрівання, витримки та </a:t>
            </a:r>
            <a:r>
              <a:rPr sz="1200" dirty="0">
                <a:latin typeface="Times New Roman"/>
                <a:cs typeface="Times New Roman"/>
              </a:rPr>
              <a:t> охолодження, </a:t>
            </a:r>
            <a:r>
              <a:rPr sz="1200" spc="-5" dirty="0">
                <a:latin typeface="Times New Roman"/>
                <a:cs typeface="Times New Roman"/>
              </a:rPr>
              <a:t>які виконуються </a:t>
            </a:r>
            <a:r>
              <a:rPr sz="1200" dirty="0">
                <a:latin typeface="Times New Roman"/>
                <a:cs typeface="Times New Roman"/>
              </a:rPr>
              <a:t>в певній </a:t>
            </a:r>
            <a:r>
              <a:rPr sz="1200" spc="-5" dirty="0">
                <a:latin typeface="Times New Roman"/>
                <a:cs typeface="Times New Roman"/>
              </a:rPr>
              <a:t>послідовності при певних режимах, </a:t>
            </a:r>
            <a:r>
              <a:rPr sz="1200" dirty="0">
                <a:latin typeface="Times New Roman"/>
                <a:cs typeface="Times New Roman"/>
              </a:rPr>
              <a:t>з метою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зміни </a:t>
            </a:r>
            <a:r>
              <a:rPr sz="1200" spc="-5" dirty="0">
                <a:latin typeface="Times New Roman"/>
                <a:cs typeface="Times New Roman"/>
              </a:rPr>
              <a:t>внутрішньої будови сплаву та отримання потрібних властивостей (представля-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графіка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осях </a:t>
            </a:r>
            <a:r>
              <a:rPr sz="1200" spc="-5" dirty="0">
                <a:latin typeface="Times New Roman"/>
                <a:cs typeface="Times New Roman"/>
              </a:rPr>
              <a:t>«температура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час», </a:t>
            </a:r>
            <a:r>
              <a:rPr sz="1200" spc="-5" dirty="0">
                <a:latin typeface="Times New Roman"/>
                <a:cs typeface="Times New Roman"/>
              </a:rPr>
              <a:t>рис. 7.1).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Розрізняють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 обробки: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Відпал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першого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роду </a:t>
            </a:r>
            <a:r>
              <a:rPr sz="1200" dirty="0">
                <a:latin typeface="Times New Roman"/>
                <a:cs typeface="Times New Roman"/>
              </a:rPr>
              <a:t>– можливий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будь-яких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сплавів.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Його проведення не </a:t>
            </a:r>
            <a:r>
              <a:rPr sz="1200" dirty="0">
                <a:latin typeface="Times New Roman"/>
                <a:cs typeface="Times New Roman"/>
              </a:rPr>
              <a:t>обумовлено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фазовими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перетвореннями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dirty="0">
                <a:latin typeface="Times New Roman"/>
                <a:cs typeface="Times New Roman"/>
              </a:rPr>
              <a:t> стані.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Нагрівання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(при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відпалі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першого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роду)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рухливість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частково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повністю </a:t>
            </a:r>
            <a:r>
              <a:rPr sz="1200" dirty="0">
                <a:latin typeface="Times New Roman"/>
                <a:cs typeface="Times New Roman"/>
              </a:rPr>
              <a:t>усуває </a:t>
            </a:r>
            <a:r>
              <a:rPr sz="1200" spc="-5" dirty="0">
                <a:latin typeface="Times New Roman"/>
                <a:cs typeface="Times New Roman"/>
              </a:rPr>
              <a:t>хімічну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неоднорідність,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внутрішнє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час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витримки.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Характерним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повільне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Різновидами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відпалу першого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роду</a:t>
            </a:r>
            <a:r>
              <a:rPr sz="1200" spc="-5" dirty="0">
                <a:latin typeface="Times New Roman"/>
                <a:cs typeface="Times New Roman"/>
              </a:rPr>
              <a:t> є: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дифузний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відпал;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127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8" y="2626101"/>
            <a:ext cx="5786755" cy="194119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3460750" marR="5080" indent="-65405">
              <a:lnSpc>
                <a:spcPts val="1839"/>
              </a:lnSpc>
              <a:spcBef>
                <a:spcPts val="229"/>
              </a:spcBef>
            </a:pPr>
            <a:r>
              <a:rPr sz="1600" b="1" dirty="0">
                <a:latin typeface="Times New Roman"/>
                <a:cs typeface="Times New Roman"/>
              </a:rPr>
              <a:t>7.</a:t>
            </a:r>
            <a:r>
              <a:rPr sz="1600" b="1" spc="-2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ТЕРМІЧНА</a:t>
            </a:r>
            <a:r>
              <a:rPr sz="1600" b="1" spc="-3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ОБРОБКА </a:t>
            </a:r>
            <a:r>
              <a:rPr sz="1600" b="1" spc="-38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МЕТАЛІВ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ТА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СПЛАВІВ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950">
              <a:latin typeface="Times New Roman"/>
              <a:cs typeface="Times New Roman"/>
            </a:endParaRPr>
          </a:p>
          <a:p>
            <a:pPr marL="2909570">
              <a:lnSpc>
                <a:spcPct val="100000"/>
              </a:lnSpc>
            </a:pPr>
            <a:r>
              <a:rPr sz="1400" b="1" spc="-5" dirty="0">
                <a:latin typeface="Times New Roman"/>
                <a:cs typeface="Times New Roman"/>
              </a:rPr>
              <a:t>7.1.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ВИДИ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ТЕРМІЧНОЇ ОБРОБКИ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Властивості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залежать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його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Основним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способом,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дозволяє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змінювати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а, </a:t>
            </a:r>
            <a:r>
              <a:rPr sz="1200" spc="-5" dirty="0">
                <a:latin typeface="Times New Roman"/>
                <a:cs typeface="Times New Roman"/>
              </a:rPr>
              <a:t>отже,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властивості,</a:t>
            </a:r>
            <a:r>
              <a:rPr sz="1200" dirty="0">
                <a:latin typeface="Times New Roman"/>
                <a:cs typeface="Times New Roman"/>
              </a:rPr>
              <a:t> є термічна </a:t>
            </a:r>
            <a:r>
              <a:rPr sz="1200" spc="-5" dirty="0">
                <a:latin typeface="Times New Roman"/>
                <a:cs typeface="Times New Roman"/>
              </a:rPr>
              <a:t>обробка.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розробив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Д. К.</a:t>
            </a:r>
            <a:r>
              <a:rPr sz="1200" dirty="0">
                <a:latin typeface="Times New Roman"/>
                <a:cs typeface="Times New Roman"/>
              </a:rPr>
              <a:t> Чернов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Надалі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розвивалися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робо-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радянських металознавців</a:t>
            </a:r>
            <a:r>
              <a:rPr sz="1200" spc="-5" dirty="0">
                <a:latin typeface="Times New Roman"/>
                <a:cs typeface="Times New Roman"/>
              </a:rPr>
              <a:t> А.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А.</a:t>
            </a:r>
            <a:r>
              <a:rPr sz="1200" dirty="0">
                <a:latin typeface="Times New Roman"/>
                <a:cs typeface="Times New Roman"/>
              </a:rPr>
              <a:t> Бочвара, Г. </a:t>
            </a:r>
            <a:r>
              <a:rPr sz="1200" spc="-5" dirty="0">
                <a:latin typeface="Times New Roman"/>
                <a:cs typeface="Times New Roman"/>
              </a:rPr>
              <a:t>В. Курдюмова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А. </a:t>
            </a:r>
            <a:r>
              <a:rPr sz="1200" spc="-5" dirty="0">
                <a:latin typeface="Times New Roman"/>
                <a:cs typeface="Times New Roman"/>
              </a:rPr>
              <a:t>П. Гуляєва.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74825" y="4663440"/>
            <a:ext cx="1440180" cy="1985772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240023" y="4635246"/>
            <a:ext cx="1440179" cy="2042159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205984" y="4636008"/>
            <a:ext cx="1439417" cy="2039874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404619" y="6730238"/>
            <a:ext cx="118173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98780" marR="5080" indent="-38671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Андрій Анатолійович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Бочвар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344669" y="6730238"/>
            <a:ext cx="123126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5915" marR="5080" indent="-32385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Георгій В’ячеславович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Курдюмов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56330" y="6730238"/>
            <a:ext cx="114046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92430" marR="5080" indent="-38036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Олександр Павлович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Гуляєв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050280" y="875786"/>
            <a:ext cx="2444750" cy="2661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14655" indent="-114935" algn="just">
              <a:lnSpc>
                <a:spcPts val="1410"/>
              </a:lnSpc>
              <a:spcBef>
                <a:spcPts val="10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рекристалізаційний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відпал;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відпал </a:t>
            </a:r>
            <a:r>
              <a:rPr sz="1200" spc="-5" dirty="0">
                <a:latin typeface="Times New Roman"/>
                <a:cs typeface="Times New Roman"/>
              </a:rPr>
              <a:t>для зняття напруги піс- </a:t>
            </a:r>
            <a:r>
              <a:rPr sz="1200" dirty="0">
                <a:latin typeface="Times New Roman"/>
                <a:cs typeface="Times New Roman"/>
              </a:rPr>
              <a:t> ля</a:t>
            </a:r>
            <a:r>
              <a:rPr sz="1200" spc="-5" dirty="0">
                <a:latin typeface="Times New Roman"/>
                <a:cs typeface="Times New Roman"/>
              </a:rPr>
              <a:t> кування,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лиття.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Відпал другого </a:t>
            </a:r>
            <a:r>
              <a:rPr sz="1200" i="1" spc="-5" dirty="0">
                <a:latin typeface="Times New Roman"/>
                <a:cs typeface="Times New Roman"/>
              </a:rPr>
              <a:t>роду </a:t>
            </a:r>
            <a:r>
              <a:rPr sz="1200" dirty="0">
                <a:latin typeface="Times New Roman"/>
                <a:cs typeface="Times New Roman"/>
              </a:rPr>
              <a:t>– відпал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та сплавів, які зазнають </a:t>
            </a:r>
            <a:r>
              <a:rPr sz="1200" dirty="0">
                <a:latin typeface="Times New Roman"/>
                <a:cs typeface="Times New Roman"/>
              </a:rPr>
              <a:t>фа-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зових перетворень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твердому стані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-5" dirty="0">
                <a:latin typeface="Times New Roman"/>
                <a:cs typeface="Times New Roman"/>
              </a:rPr>
              <a:t> охолодженні.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Проводиться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6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є поліморфні або евтектоїдні </a:t>
            </a:r>
            <a:r>
              <a:rPr sz="1200" spc="-5" dirty="0">
                <a:latin typeface="Times New Roman"/>
                <a:cs typeface="Times New Roman"/>
              </a:rPr>
              <a:t>перет-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ворення,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змінна розчинність </a:t>
            </a:r>
            <a:r>
              <a:rPr sz="1200" dirty="0">
                <a:latin typeface="Times New Roman"/>
                <a:cs typeface="Times New Roman"/>
              </a:rPr>
              <a:t> компонентів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dirty="0">
                <a:latin typeface="Times New Roman"/>
                <a:cs typeface="Times New Roman"/>
              </a:rPr>
              <a:t> стані.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Відпал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другого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роду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метою отримання </a:t>
            </a:r>
            <a:r>
              <a:rPr sz="1200" spc="-5" dirty="0">
                <a:latin typeface="Times New Roman"/>
                <a:cs typeface="Times New Roman"/>
              </a:rPr>
              <a:t>більш рівноваж-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 структури та підготовки </a:t>
            </a:r>
            <a:r>
              <a:rPr sz="1200" dirty="0">
                <a:latin typeface="Times New Roman"/>
                <a:cs typeface="Times New Roman"/>
              </a:rPr>
              <a:t>її до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дальшої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1181" y="3503922"/>
            <a:ext cx="5939790" cy="64789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91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палу подрібнюється </a:t>
            </a:r>
            <a:r>
              <a:rPr sz="1200" dirty="0">
                <a:latin typeface="Times New Roman"/>
                <a:cs typeface="Times New Roman"/>
              </a:rPr>
              <a:t>зерно, </a:t>
            </a:r>
            <a:r>
              <a:rPr sz="1200" spc="-5" dirty="0">
                <a:latin typeface="Times New Roman"/>
                <a:cs typeface="Times New Roman"/>
              </a:rPr>
              <a:t>підвищуються </a:t>
            </a:r>
            <a:r>
              <a:rPr sz="1200" dirty="0">
                <a:latin typeface="Times New Roman"/>
                <a:cs typeface="Times New Roman"/>
              </a:rPr>
              <a:t>пластичність </a:t>
            </a:r>
            <a:r>
              <a:rPr sz="1200" spc="-5" dirty="0">
                <a:latin typeface="Times New Roman"/>
                <a:cs typeface="Times New Roman"/>
              </a:rPr>
              <a:t>та в’язкість, знижуються міц- </a:t>
            </a:r>
            <a:r>
              <a:rPr sz="1200" dirty="0">
                <a:latin typeface="Times New Roman"/>
                <a:cs typeface="Times New Roman"/>
              </a:rPr>
              <a:t> 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твердість,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поліпшується оброблюваність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різанням.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Характеризується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нагріванням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критичних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дуже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повільним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405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охолодженням,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правило, </a:t>
            </a:r>
            <a:r>
              <a:rPr sz="1200" dirty="0">
                <a:latin typeface="Times New Roman"/>
                <a:cs typeface="Times New Roman"/>
              </a:rPr>
              <a:t>разом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піччю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7.1,</a:t>
            </a:r>
            <a:r>
              <a:rPr sz="1200" spc="-5" dirty="0">
                <a:latin typeface="Times New Roman"/>
                <a:cs typeface="Times New Roman"/>
              </a:rPr>
              <a:t> криві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 та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Symbol"/>
                <a:cs typeface="Symbol"/>
              </a:rPr>
              <a:t>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  <a:spcBef>
                <a:spcPts val="65"/>
              </a:spcBef>
              <a:buFont typeface="Times New Roman"/>
              <a:buAutoNum type="arabicPeriod" startAt="3"/>
              <a:tabLst>
                <a:tab pos="5295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Загартування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проводиться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сплавів, які зазнають </a:t>
            </a:r>
            <a:r>
              <a:rPr sz="1200" dirty="0">
                <a:latin typeface="Times New Roman"/>
                <a:cs typeface="Times New Roman"/>
              </a:rPr>
              <a:t>фазових </a:t>
            </a:r>
            <a:r>
              <a:rPr sz="1200" spc="-5" dirty="0">
                <a:latin typeface="Times New Roman"/>
                <a:cs typeface="Times New Roman"/>
              </a:rPr>
              <a:t>перетворень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 стані при нагріванні та </a:t>
            </a:r>
            <a:r>
              <a:rPr sz="1200" dirty="0">
                <a:latin typeface="Times New Roman"/>
                <a:cs typeface="Times New Roman"/>
              </a:rPr>
              <a:t>охолодженні, з метою </a:t>
            </a:r>
            <a:r>
              <a:rPr sz="1200" spc="-5" dirty="0">
                <a:latin typeface="Times New Roman"/>
                <a:cs typeface="Times New Roman"/>
              </a:rPr>
              <a:t>підвищення твердості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міцності </a:t>
            </a:r>
            <a:r>
              <a:rPr sz="1200" dirty="0">
                <a:latin typeface="Times New Roman"/>
                <a:cs typeface="Times New Roman"/>
              </a:rPr>
              <a:t> шляхом</a:t>
            </a:r>
            <a:r>
              <a:rPr sz="1200" spc="-5" dirty="0">
                <a:latin typeface="Times New Roman"/>
                <a:cs typeface="Times New Roman"/>
              </a:rPr>
              <a:t> утворення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нерівноважних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(сорбіт,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троостит,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мартенсит).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Характеризується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нагріванням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критичних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високими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швидко-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405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стями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7.1,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dirty="0">
                <a:latin typeface="Symbol"/>
                <a:cs typeface="Symbol"/>
              </a:rPr>
              <a:t>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  <a:spcBef>
                <a:spcPts val="65"/>
              </a:spcBef>
              <a:buFont typeface="Times New Roman"/>
              <a:buAutoNum type="arabicPeriod" startAt="4"/>
              <a:tabLst>
                <a:tab pos="529590" algn="l"/>
              </a:tabLst>
            </a:pPr>
            <a:r>
              <a:rPr sz="1200" i="1" dirty="0">
                <a:latin typeface="Times New Roman"/>
                <a:cs typeface="Times New Roman"/>
              </a:rPr>
              <a:t>Відпуск </a:t>
            </a:r>
            <a:r>
              <a:rPr sz="1200" dirty="0">
                <a:latin typeface="Times New Roman"/>
                <a:cs typeface="Times New Roman"/>
              </a:rPr>
              <a:t>– проводиться з метою </a:t>
            </a:r>
            <a:r>
              <a:rPr sz="1200" spc="-5" dirty="0">
                <a:latin typeface="Times New Roman"/>
                <a:cs typeface="Times New Roman"/>
              </a:rPr>
              <a:t>зняття </a:t>
            </a:r>
            <a:r>
              <a:rPr sz="1200" dirty="0">
                <a:latin typeface="Times New Roman"/>
                <a:cs typeface="Times New Roman"/>
              </a:rPr>
              <a:t>внутрішніх </a:t>
            </a:r>
            <a:r>
              <a:rPr sz="1200" spc="-5" dirty="0">
                <a:latin typeface="Times New Roman"/>
                <a:cs typeface="Times New Roman"/>
              </a:rPr>
              <a:t>напружень, зниження твердос-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збільшення</a:t>
            </a:r>
            <a:r>
              <a:rPr sz="1200" dirty="0">
                <a:latin typeface="Times New Roman"/>
                <a:cs typeface="Times New Roman"/>
              </a:rPr>
              <a:t> пластичності і </a:t>
            </a:r>
            <a:r>
              <a:rPr sz="1200" spc="-5" dirty="0">
                <a:latin typeface="Times New Roman"/>
                <a:cs typeface="Times New Roman"/>
              </a:rPr>
              <a:t>в’язкості загартованих сталей.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Характеризується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dirty="0">
                <a:latin typeface="Times New Roman"/>
                <a:cs typeface="Times New Roman"/>
              </a:rPr>
              <a:t> температури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нижче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критичної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1, 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7.1, </a:t>
            </a:r>
            <a:r>
              <a:rPr sz="1200" spc="-5" dirty="0">
                <a:latin typeface="Times New Roman"/>
                <a:cs typeface="Times New Roman"/>
              </a:rPr>
              <a:t>крива </a:t>
            </a:r>
            <a:r>
              <a:rPr sz="1200" dirty="0">
                <a:latin typeface="Times New Roman"/>
                <a:cs typeface="Times New Roman"/>
              </a:rPr>
              <a:t>3). Швидкість охолодження ролі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грає. </a:t>
            </a:r>
            <a:r>
              <a:rPr sz="1200" spc="-5" dirty="0">
                <a:latin typeface="Times New Roman"/>
                <a:cs typeface="Times New Roman"/>
              </a:rPr>
              <a:t>Відбуваються перетворення, які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ступінь нерівноважності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загартованої</a:t>
            </a:r>
            <a:r>
              <a:rPr sz="1200" dirty="0">
                <a:latin typeface="Times New Roman"/>
                <a:cs typeface="Times New Roman"/>
              </a:rPr>
              <a:t> сталі.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buFont typeface="Times New Roman"/>
              <a:buAutoNum type="arabicPeriod" startAt="5"/>
              <a:tabLst>
                <a:tab pos="529590" algn="l"/>
              </a:tabLst>
            </a:pPr>
            <a:r>
              <a:rPr sz="1200" i="1" dirty="0">
                <a:latin typeface="Times New Roman"/>
                <a:cs typeface="Times New Roman"/>
              </a:rPr>
              <a:t>Нормалізація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нагрівання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високої температури, витримка та повільне охоло- </a:t>
            </a:r>
            <a:r>
              <a:rPr sz="1200" dirty="0">
                <a:latin typeface="Times New Roman"/>
                <a:cs typeface="Times New Roman"/>
              </a:rPr>
              <a:t> дження </a:t>
            </a:r>
            <a:r>
              <a:rPr sz="1200" spc="-5" dirty="0">
                <a:latin typeface="Times New Roman"/>
                <a:cs typeface="Times New Roman"/>
              </a:rPr>
              <a:t>на повітрі. Нормалізація доводить </a:t>
            </a:r>
            <a:r>
              <a:rPr sz="1200" dirty="0">
                <a:latin typeface="Times New Roman"/>
                <a:cs typeface="Times New Roman"/>
              </a:rPr>
              <a:t>сталь до дрібнозернистої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однорідної </a:t>
            </a:r>
            <a:r>
              <a:rPr sz="1200" spc="-5" dirty="0">
                <a:latin typeface="Times New Roman"/>
                <a:cs typeface="Times New Roman"/>
              </a:rPr>
              <a:t>стру-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ктури.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міцність</a:t>
            </a:r>
            <a:r>
              <a:rPr sz="1200" dirty="0">
                <a:latin typeface="Times New Roman"/>
                <a:cs typeface="Times New Roman"/>
              </a:rPr>
              <a:t> сталі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нормалізації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вищі,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ніж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відпалу.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Термічну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поділяють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i="1" dirty="0">
                <a:latin typeface="Times New Roman"/>
                <a:cs typeface="Times New Roman"/>
              </a:rPr>
              <a:t>попередню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spc="-5" dirty="0">
                <a:latin typeface="Times New Roman"/>
                <a:cs typeface="Times New Roman"/>
              </a:rPr>
              <a:t>остаточну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spc="-5" dirty="0">
                <a:latin typeface="Times New Roman"/>
                <a:cs typeface="Times New Roman"/>
              </a:rPr>
              <a:t>Попередня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застосовується</a:t>
            </a:r>
            <a:r>
              <a:rPr sz="1200" dirty="0">
                <a:latin typeface="Times New Roman"/>
                <a:cs typeface="Times New Roman"/>
              </a:rPr>
              <a:t> для </a:t>
            </a:r>
            <a:r>
              <a:rPr sz="1200" spc="-5" dirty="0">
                <a:latin typeface="Times New Roman"/>
                <a:cs typeface="Times New Roman"/>
              </a:rPr>
              <a:t>підготовки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наступних </a:t>
            </a:r>
            <a:r>
              <a:rPr sz="1200" dirty="0">
                <a:latin typeface="Times New Roman"/>
                <a:cs typeface="Times New Roman"/>
              </a:rPr>
              <a:t>технологічних операцій </a:t>
            </a:r>
            <a:r>
              <a:rPr sz="1200" spc="-5" dirty="0">
                <a:latin typeface="Times New Roman"/>
                <a:cs typeface="Times New Roman"/>
              </a:rPr>
              <a:t>(для </a:t>
            </a:r>
            <a:r>
              <a:rPr sz="1200" dirty="0">
                <a:latin typeface="Times New Roman"/>
                <a:cs typeface="Times New Roman"/>
              </a:rPr>
              <a:t>обробки </a:t>
            </a:r>
            <a:r>
              <a:rPr sz="1200" spc="-5" dirty="0">
                <a:latin typeface="Times New Roman"/>
                <a:cs typeface="Times New Roman"/>
              </a:rPr>
              <a:t>тиском, поліпшення оброблювано-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 різанням).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45"/>
              </a:lnSpc>
            </a:pPr>
            <a:r>
              <a:rPr sz="1200" i="1" spc="-5" dirty="0">
                <a:latin typeface="Times New Roman"/>
                <a:cs typeface="Times New Roman"/>
              </a:rPr>
              <a:t>Остаточна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формує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готового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873885" marR="81915" indent="-1035685">
              <a:lnSpc>
                <a:spcPts val="1610"/>
              </a:lnSpc>
              <a:spcBef>
                <a:spcPts val="960"/>
              </a:spcBef>
            </a:pPr>
            <a:r>
              <a:rPr sz="1400" b="1" spc="-5" dirty="0">
                <a:latin typeface="Times New Roman"/>
                <a:cs typeface="Times New Roman"/>
              </a:rPr>
              <a:t>7.2.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ПЕРЕТВОРЕННЯ,</a:t>
            </a:r>
            <a:r>
              <a:rPr sz="1400" b="1" spc="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ЯКІ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ВІДБУВАЮТЬСЯ</a:t>
            </a:r>
            <a:r>
              <a:rPr sz="1400" b="1" spc="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СТРУКТУРІ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ПРИ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НАГРІВАННІ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ОХОЛОДЖЕННІ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Будь-який різновид термічної обробки </a:t>
            </a:r>
            <a:r>
              <a:rPr sz="1200" dirty="0">
                <a:latin typeface="Times New Roman"/>
                <a:cs typeface="Times New Roman"/>
              </a:rPr>
              <a:t>складається з </a:t>
            </a:r>
            <a:r>
              <a:rPr sz="1200" spc="-5" dirty="0">
                <a:latin typeface="Times New Roman"/>
                <a:cs typeface="Times New Roman"/>
              </a:rPr>
              <a:t>комбінації чотирьох основних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перетворень,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лежать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прагнення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мінімуму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вільної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енер-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гії</a:t>
            </a:r>
            <a:r>
              <a:rPr sz="1200" spc="-5" dirty="0">
                <a:latin typeface="Times New Roman"/>
                <a:cs typeface="Times New Roman"/>
              </a:rPr>
              <a:t> (рис. 7.2):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70"/>
              </a:lnSpc>
              <a:spcBef>
                <a:spcPts val="105"/>
              </a:spcBef>
            </a:pPr>
            <a:r>
              <a:rPr sz="1200" dirty="0">
                <a:latin typeface="Times New Roman"/>
                <a:cs typeface="Times New Roman"/>
              </a:rPr>
              <a:t>І. </a:t>
            </a:r>
            <a:r>
              <a:rPr sz="1200" spc="-5" dirty="0">
                <a:latin typeface="Times New Roman"/>
                <a:cs typeface="Times New Roman"/>
              </a:rPr>
              <a:t>Перетворення </a:t>
            </a:r>
            <a:r>
              <a:rPr sz="1200" i="1" dirty="0">
                <a:latin typeface="Times New Roman"/>
                <a:cs typeface="Times New Roman"/>
              </a:rPr>
              <a:t>перліту в аустеніт </a:t>
            </a:r>
            <a:r>
              <a:rPr sz="1200" spc="-5" dirty="0">
                <a:latin typeface="Times New Roman"/>
                <a:cs typeface="Times New Roman"/>
              </a:rPr>
              <a:t>(П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А), відбувається при нагріванні вище кри-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тичної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мінімальну вільну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енергію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аустеніт: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05"/>
              </a:spcBef>
            </a:pP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(C)+Fe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(C).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sz="1000" spc="-5" dirty="0">
                <a:latin typeface="Times New Roman"/>
                <a:cs typeface="Times New Roman"/>
              </a:rPr>
              <a:t>128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90243" y="1454724"/>
            <a:ext cx="173990" cy="878840"/>
          </a:xfrm>
          <a:prstGeom prst="rect">
            <a:avLst/>
          </a:prstGeom>
        </p:spPr>
        <p:txBody>
          <a:bodyPr vert="vert270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-5" dirty="0">
                <a:latin typeface="Times New Roman"/>
                <a:cs typeface="Times New Roman"/>
              </a:rPr>
              <a:t>Температура,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Symbol"/>
                <a:cs typeface="Symbol"/>
              </a:rPr>
              <a:t></a:t>
            </a:r>
            <a:r>
              <a:rPr sz="950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8680" y="1619009"/>
            <a:ext cx="190500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950" i="1" spc="5" dirty="0">
                <a:latin typeface="Times New Roman"/>
                <a:cs typeface="Times New Roman"/>
              </a:rPr>
              <a:t>А</a:t>
            </a:r>
            <a:r>
              <a:rPr sz="900" spc="7" baseline="-13888" dirty="0">
                <a:latin typeface="Times New Roman"/>
                <a:cs typeface="Times New Roman"/>
              </a:rPr>
              <a:t>3</a:t>
            </a:r>
            <a:endParaRPr sz="900" baseline="-13888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050795" y="976884"/>
            <a:ext cx="2872740" cy="1797050"/>
            <a:chOff x="1050795" y="976884"/>
            <a:chExt cx="2872740" cy="1797050"/>
          </a:xfrm>
        </p:grpSpPr>
        <p:sp>
          <p:nvSpPr>
            <p:cNvPr id="10" name="object 10"/>
            <p:cNvSpPr/>
            <p:nvPr/>
          </p:nvSpPr>
          <p:spPr>
            <a:xfrm>
              <a:off x="1050785" y="976896"/>
              <a:ext cx="2873375" cy="1797050"/>
            </a:xfrm>
            <a:custGeom>
              <a:avLst/>
              <a:gdLst/>
              <a:ahLst/>
              <a:cxnLst/>
              <a:rect l="l" t="t" r="r" b="b"/>
              <a:pathLst>
                <a:path w="2873375" h="1797050">
                  <a:moveTo>
                    <a:pt x="2872752" y="1778495"/>
                  </a:moveTo>
                  <a:lnTo>
                    <a:pt x="2841764" y="1772399"/>
                  </a:lnTo>
                  <a:lnTo>
                    <a:pt x="2779788" y="1760207"/>
                  </a:lnTo>
                  <a:lnTo>
                    <a:pt x="2804172" y="1772399"/>
                  </a:lnTo>
                  <a:lnTo>
                    <a:pt x="24396" y="1772399"/>
                  </a:lnTo>
                  <a:lnTo>
                    <a:pt x="24396" y="54610"/>
                  </a:lnTo>
                  <a:lnTo>
                    <a:pt x="37350" y="79997"/>
                  </a:lnTo>
                  <a:lnTo>
                    <a:pt x="29692" y="42659"/>
                  </a:lnTo>
                  <a:lnTo>
                    <a:pt x="20955" y="0"/>
                  </a:lnTo>
                  <a:lnTo>
                    <a:pt x="15748" y="0"/>
                  </a:lnTo>
                  <a:lnTo>
                    <a:pt x="0" y="79997"/>
                  </a:lnTo>
                  <a:lnTo>
                    <a:pt x="12966" y="53555"/>
                  </a:lnTo>
                  <a:lnTo>
                    <a:pt x="12966" y="1778495"/>
                  </a:lnTo>
                  <a:lnTo>
                    <a:pt x="18300" y="1778495"/>
                  </a:lnTo>
                  <a:lnTo>
                    <a:pt x="18300" y="1784591"/>
                  </a:lnTo>
                  <a:lnTo>
                    <a:pt x="2804172" y="1784591"/>
                  </a:lnTo>
                  <a:lnTo>
                    <a:pt x="2779788" y="1796783"/>
                  </a:lnTo>
                  <a:lnTo>
                    <a:pt x="2841777" y="1784591"/>
                  </a:lnTo>
                  <a:lnTo>
                    <a:pt x="2872752" y="1778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74419" y="2221229"/>
              <a:ext cx="2332990" cy="10160"/>
            </a:xfrm>
            <a:custGeom>
              <a:avLst/>
              <a:gdLst/>
              <a:ahLst/>
              <a:cxnLst/>
              <a:rect l="l" t="t" r="r" b="b"/>
              <a:pathLst>
                <a:path w="2332990" h="10160">
                  <a:moveTo>
                    <a:pt x="0" y="9906"/>
                  </a:moveTo>
                  <a:lnTo>
                    <a:pt x="2332482" y="0"/>
                  </a:lnTo>
                </a:path>
              </a:pathLst>
            </a:custGeom>
            <a:ln w="1162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2379979" y="2736864"/>
            <a:ext cx="212725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spc="-5" dirty="0">
                <a:latin typeface="Times New Roman"/>
                <a:cs typeface="Times New Roman"/>
              </a:rPr>
              <a:t>Ч</a:t>
            </a:r>
            <a:r>
              <a:rPr sz="950" spc="5" dirty="0">
                <a:latin typeface="Times New Roman"/>
                <a:cs typeface="Times New Roman"/>
              </a:rPr>
              <a:t>а</a:t>
            </a:r>
            <a:r>
              <a:rPr sz="950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062793" y="1483417"/>
            <a:ext cx="2690495" cy="1283970"/>
            <a:chOff x="1062793" y="1483417"/>
            <a:chExt cx="2690495" cy="1283970"/>
          </a:xfrm>
        </p:grpSpPr>
        <p:sp>
          <p:nvSpPr>
            <p:cNvPr id="14" name="object 14"/>
            <p:cNvSpPr/>
            <p:nvPr/>
          </p:nvSpPr>
          <p:spPr>
            <a:xfrm>
              <a:off x="1074420" y="1714499"/>
              <a:ext cx="2332990" cy="10160"/>
            </a:xfrm>
            <a:custGeom>
              <a:avLst/>
              <a:gdLst/>
              <a:ahLst/>
              <a:cxnLst/>
              <a:rect l="l" t="t" r="r" b="b"/>
              <a:pathLst>
                <a:path w="2332990" h="10160">
                  <a:moveTo>
                    <a:pt x="0" y="9906"/>
                  </a:moveTo>
                  <a:lnTo>
                    <a:pt x="2332482" y="0"/>
                  </a:lnTo>
                </a:path>
              </a:pathLst>
            </a:custGeom>
            <a:ln w="1162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74420" y="1495043"/>
              <a:ext cx="2667000" cy="1260475"/>
            </a:xfrm>
            <a:custGeom>
              <a:avLst/>
              <a:gdLst/>
              <a:ahLst/>
              <a:cxnLst/>
              <a:rect l="l" t="t" r="r" b="b"/>
              <a:pathLst>
                <a:path w="2667000" h="1260475">
                  <a:moveTo>
                    <a:pt x="0" y="1260348"/>
                  </a:moveTo>
                  <a:lnTo>
                    <a:pt x="329946" y="0"/>
                  </a:lnTo>
                  <a:lnTo>
                    <a:pt x="1255014" y="0"/>
                  </a:lnTo>
                  <a:lnTo>
                    <a:pt x="2667000" y="1260348"/>
                  </a:lnTo>
                </a:path>
                <a:path w="2667000" h="1260475">
                  <a:moveTo>
                    <a:pt x="0" y="1260348"/>
                  </a:moveTo>
                  <a:lnTo>
                    <a:pt x="454914" y="69342"/>
                  </a:lnTo>
                  <a:lnTo>
                    <a:pt x="1229868" y="69342"/>
                  </a:lnTo>
                  <a:lnTo>
                    <a:pt x="1584198" y="1260348"/>
                  </a:lnTo>
                </a:path>
                <a:path w="2667000" h="1260475">
                  <a:moveTo>
                    <a:pt x="0" y="1260348"/>
                  </a:moveTo>
                  <a:lnTo>
                    <a:pt x="515112" y="134112"/>
                  </a:lnTo>
                  <a:lnTo>
                    <a:pt x="1069848" y="134112"/>
                  </a:lnTo>
                  <a:lnTo>
                    <a:pt x="1908810" y="1260348"/>
                  </a:lnTo>
                </a:path>
                <a:path w="2667000" h="1260475">
                  <a:moveTo>
                    <a:pt x="0" y="1260348"/>
                  </a:moveTo>
                  <a:lnTo>
                    <a:pt x="369570" y="547116"/>
                  </a:lnTo>
                  <a:lnTo>
                    <a:pt x="1179576" y="547116"/>
                  </a:lnTo>
                  <a:lnTo>
                    <a:pt x="2228850" y="1260348"/>
                  </a:lnTo>
                </a:path>
                <a:path w="2667000" h="1260475">
                  <a:moveTo>
                    <a:pt x="0" y="1260348"/>
                  </a:moveTo>
                  <a:lnTo>
                    <a:pt x="405384" y="644652"/>
                  </a:lnTo>
                  <a:lnTo>
                    <a:pt x="1124712" y="644652"/>
                  </a:lnTo>
                  <a:lnTo>
                    <a:pt x="1255014" y="1260348"/>
                  </a:lnTo>
                  <a:lnTo>
                    <a:pt x="1444752" y="811530"/>
                  </a:lnTo>
                  <a:lnTo>
                    <a:pt x="1844040" y="811530"/>
                  </a:lnTo>
                  <a:lnTo>
                    <a:pt x="2008632" y="1260348"/>
                  </a:lnTo>
                </a:path>
              </a:pathLst>
            </a:custGeom>
            <a:ln w="232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039112" y="1495043"/>
              <a:ext cx="1094740" cy="1054100"/>
            </a:xfrm>
            <a:custGeom>
              <a:avLst/>
              <a:gdLst/>
              <a:ahLst/>
              <a:cxnLst/>
              <a:rect l="l" t="t" r="r" b="b"/>
              <a:pathLst>
                <a:path w="1094739" h="1054100">
                  <a:moveTo>
                    <a:pt x="449580" y="134112"/>
                  </a:moveTo>
                  <a:lnTo>
                    <a:pt x="664464" y="0"/>
                  </a:lnTo>
                </a:path>
                <a:path w="1094739" h="1054100">
                  <a:moveTo>
                    <a:pt x="379476" y="427482"/>
                  </a:moveTo>
                  <a:lnTo>
                    <a:pt x="774192" y="108966"/>
                  </a:lnTo>
                </a:path>
                <a:path w="1094739" h="1054100">
                  <a:moveTo>
                    <a:pt x="379476" y="644652"/>
                  </a:moveTo>
                  <a:lnTo>
                    <a:pt x="944118" y="303276"/>
                  </a:lnTo>
                </a:path>
                <a:path w="1094739" h="1054100">
                  <a:moveTo>
                    <a:pt x="589788" y="811530"/>
                  </a:moveTo>
                  <a:lnTo>
                    <a:pt x="1094232" y="457962"/>
                  </a:lnTo>
                </a:path>
                <a:path w="1094739" h="1054100">
                  <a:moveTo>
                    <a:pt x="254508" y="1053846"/>
                  </a:moveTo>
                  <a:lnTo>
                    <a:pt x="0" y="915162"/>
                  </a:lnTo>
                </a:path>
                <a:path w="1094739" h="1054100">
                  <a:moveTo>
                    <a:pt x="944118" y="960120"/>
                  </a:moveTo>
                  <a:lnTo>
                    <a:pt x="1094232" y="965454"/>
                  </a:lnTo>
                </a:path>
              </a:pathLst>
            </a:custGeom>
            <a:ln w="69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699257" y="1379741"/>
            <a:ext cx="196215" cy="266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944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  <a:p>
            <a:pPr marL="121920">
              <a:lnSpc>
                <a:spcPts val="944"/>
              </a:lnSpc>
            </a:pPr>
            <a:r>
              <a:rPr sz="950" i="1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96439" y="1705114"/>
            <a:ext cx="116839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1</a:t>
            </a:r>
            <a:r>
              <a:rPr sz="950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129789" y="1845325"/>
            <a:ext cx="86360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45788" y="2361962"/>
            <a:ext cx="86360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906005" y="2301756"/>
            <a:ext cx="116839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2</a:t>
            </a:r>
            <a:r>
              <a:rPr sz="950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68654" y="2120399"/>
            <a:ext cx="190500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950" i="1" spc="5" dirty="0">
                <a:latin typeface="Times New Roman"/>
                <a:cs typeface="Times New Roman"/>
              </a:rPr>
              <a:t>А</a:t>
            </a:r>
            <a:r>
              <a:rPr sz="900" spc="7" baseline="-13888" dirty="0">
                <a:latin typeface="Times New Roman"/>
                <a:cs typeface="Times New Roman"/>
              </a:rPr>
              <a:t>1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11962" y="3024634"/>
            <a:ext cx="3244215" cy="334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7.1.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термообробки: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, </a:t>
            </a:r>
            <a:r>
              <a:rPr sz="1000" i="1" spc="-5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Symbol"/>
                <a:cs typeface="Symbol"/>
              </a:rPr>
              <a:t>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spc="-5" dirty="0">
                <a:latin typeface="Times New Roman"/>
                <a:cs typeface="Times New Roman"/>
              </a:rPr>
              <a:t>загартування (</a:t>
            </a:r>
            <a:r>
              <a:rPr sz="1000" i="1" spc="-5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, </a:t>
            </a:r>
            <a:r>
              <a:rPr sz="1000" i="1" spc="-5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Symbol"/>
                <a:cs typeface="Symbol"/>
              </a:rPr>
              <a:t></a:t>
            </a:r>
            <a:r>
              <a:rPr sz="1000" spc="-5" dirty="0">
                <a:latin typeface="Times New Roman"/>
                <a:cs typeface="Times New Roman"/>
              </a:rPr>
              <a:t>), відпуск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нормалізація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4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17014" y="6254748"/>
            <a:ext cx="5888355" cy="37280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3395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7.2.1.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МЕХАНІЗМ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ОСНОВНИХ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ПЕРЕТВОРЕНЬ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900680">
              <a:lnSpc>
                <a:spcPct val="100000"/>
              </a:lnSpc>
              <a:spcBef>
                <a:spcPts val="844"/>
              </a:spcBef>
            </a:pPr>
            <a:r>
              <a:rPr sz="1200" b="1" i="1" dirty="0">
                <a:latin typeface="Times New Roman"/>
                <a:cs typeface="Times New Roman"/>
              </a:rPr>
              <a:t>ПЕРЕТВОРЕННЯ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ПЕРЛІТУ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В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АУСТЕНІТ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5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ct val="102499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Перетворення </a:t>
            </a:r>
            <a:r>
              <a:rPr sz="1200" spc="-5" dirty="0">
                <a:latin typeface="Times New Roman"/>
                <a:cs typeface="Times New Roman"/>
              </a:rPr>
              <a:t>обумовлюється </a:t>
            </a:r>
            <a:r>
              <a:rPr sz="1200" dirty="0">
                <a:latin typeface="Times New Roman"/>
                <a:cs typeface="Times New Roman"/>
              </a:rPr>
              <a:t>дифузією </a:t>
            </a:r>
            <a:r>
              <a:rPr sz="1200" spc="-5" dirty="0">
                <a:latin typeface="Times New Roman"/>
                <a:cs typeface="Times New Roman"/>
              </a:rPr>
              <a:t>вуглецю, супроводжується поліморфним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перетворенням 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-5" dirty="0">
                <a:latin typeface="Times New Roman"/>
                <a:cs typeface="Times New Roman"/>
              </a:rPr>
              <a:t>також розчиненням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аустеніті.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дослідження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процесів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будують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діаграми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ізотермічного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 (рис. 7.3). Для цього </a:t>
            </a:r>
            <a:r>
              <a:rPr sz="1200" dirty="0">
                <a:latin typeface="Times New Roman"/>
                <a:cs typeface="Times New Roman"/>
              </a:rPr>
              <a:t>зразки </a:t>
            </a:r>
            <a:r>
              <a:rPr sz="1200" spc="-5" dirty="0">
                <a:latin typeface="Times New Roman"/>
                <a:cs typeface="Times New Roman"/>
              </a:rPr>
              <a:t>нагрівають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температури вище </a:t>
            </a:r>
            <a:r>
              <a:rPr sz="1200" i="1" spc="-5" dirty="0">
                <a:latin typeface="Times New Roman"/>
                <a:cs typeface="Times New Roman"/>
              </a:rPr>
              <a:t>A</a:t>
            </a:r>
            <a:r>
              <a:rPr sz="1200" spc="-7" baseline="-10416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та витримують, фік- </a:t>
            </a:r>
            <a:r>
              <a:rPr sz="1200" dirty="0">
                <a:latin typeface="Times New Roman"/>
                <a:cs typeface="Times New Roman"/>
              </a:rPr>
              <a:t> суючи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початок</a:t>
            </a:r>
            <a:r>
              <a:rPr sz="1200" dirty="0">
                <a:latin typeface="Times New Roman"/>
                <a:cs typeface="Times New Roman"/>
              </a:rPr>
              <a:t> і кінець</a:t>
            </a:r>
            <a:r>
              <a:rPr sz="1200" spc="-5" dirty="0">
                <a:latin typeface="Times New Roman"/>
                <a:cs typeface="Times New Roman"/>
              </a:rPr>
              <a:t> перетворення.</a:t>
            </a:r>
            <a:endParaRPr sz="1200">
              <a:latin typeface="Times New Roman"/>
              <a:cs typeface="Times New Roman"/>
            </a:endParaRPr>
          </a:p>
          <a:p>
            <a:pPr marL="351155" marR="5651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20" dirty="0">
                <a:latin typeface="Times New Roman"/>
                <a:cs typeface="Times New Roman"/>
              </a:rPr>
              <a:t>збільшенням </a:t>
            </a:r>
            <a:r>
              <a:rPr sz="1200" spc="-25" dirty="0">
                <a:latin typeface="Times New Roman"/>
                <a:cs typeface="Times New Roman"/>
              </a:rPr>
              <a:t>перегріву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швидкості </a:t>
            </a:r>
            <a:r>
              <a:rPr sz="1200" spc="-25" dirty="0">
                <a:latin typeface="Times New Roman"/>
                <a:cs typeface="Times New Roman"/>
              </a:rPr>
              <a:t>нагріву </a:t>
            </a:r>
            <a:r>
              <a:rPr sz="1200" spc="-20" dirty="0">
                <a:latin typeface="Times New Roman"/>
                <a:cs typeface="Times New Roman"/>
              </a:rPr>
              <a:t>тривалість перетворення </a:t>
            </a:r>
            <a:r>
              <a:rPr sz="1200" spc="-25" dirty="0">
                <a:latin typeface="Times New Roman"/>
                <a:cs typeface="Times New Roman"/>
              </a:rPr>
              <a:t>скорочується.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пояснюється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перліту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аустеніт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носить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дифузний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харак-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тер,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підвищенням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дифузійні процеси прискорюються.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безперервному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(лучи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04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показують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нагрів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певною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швидкістю) перетворення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інтервалі </a:t>
            </a:r>
            <a:r>
              <a:rPr sz="1200" spc="-5" dirty="0">
                <a:latin typeface="Times New Roman"/>
                <a:cs typeface="Times New Roman"/>
              </a:rPr>
              <a:t>температур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 </a:t>
            </a:r>
            <a:r>
              <a:rPr sz="1200" dirty="0">
                <a:latin typeface="Times New Roman"/>
                <a:cs typeface="Times New Roman"/>
              </a:rPr>
              <a:t>точками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i="1" dirty="0">
                <a:latin typeface="Times New Roman"/>
                <a:cs typeface="Times New Roman"/>
              </a:rPr>
              <a:t>b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нагріванні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швидкістю,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відповідає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лучу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аусте-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102099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ніт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А)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починається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Symbol"/>
                <a:cs typeface="Symbol"/>
              </a:rPr>
              <a:t>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закінчується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</a:t>
            </a:r>
            <a:r>
              <a:rPr sz="1200" dirty="0">
                <a:latin typeface="Symbol"/>
                <a:cs typeface="Symbol"/>
              </a:rPr>
              <a:t>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</a:t>
            </a:r>
            <a:r>
              <a:rPr sz="1200" dirty="0">
                <a:latin typeface="Symbol"/>
                <a:cs typeface="Symbol"/>
              </a:rPr>
              <a:t>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закінчується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чинення</a:t>
            </a:r>
            <a:r>
              <a:rPr sz="1200" spc="-5" dirty="0">
                <a:latin typeface="Times New Roman"/>
                <a:cs typeface="Times New Roman"/>
              </a:rPr>
              <a:t> цементиту,</a:t>
            </a:r>
            <a:r>
              <a:rPr sz="1200" dirty="0">
                <a:latin typeface="Times New Roman"/>
                <a:cs typeface="Times New Roman"/>
              </a:rPr>
              <a:t> 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 </a:t>
            </a:r>
            <a:r>
              <a:rPr sz="1200" i="1" dirty="0">
                <a:latin typeface="Times New Roman"/>
                <a:cs typeface="Times New Roman"/>
              </a:rPr>
              <a:t>d</a:t>
            </a:r>
            <a:r>
              <a:rPr sz="1200" dirty="0">
                <a:latin typeface="Symbol"/>
                <a:cs typeface="Symbol"/>
              </a:rPr>
              <a:t>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гомогенізація </a:t>
            </a:r>
            <a:r>
              <a:rPr sz="1200" spc="-5" dirty="0">
                <a:latin typeface="Times New Roman"/>
                <a:cs typeface="Times New Roman"/>
              </a:rPr>
              <a:t>аустеніту.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 marL="2848610">
              <a:lnSpc>
                <a:spcPct val="100000"/>
              </a:lnSpc>
              <a:spcBef>
                <a:spcPts val="1120"/>
              </a:spcBef>
            </a:pPr>
            <a:r>
              <a:rPr sz="1000" spc="-5" dirty="0">
                <a:latin typeface="Times New Roman"/>
                <a:cs typeface="Times New Roman"/>
              </a:rPr>
              <a:t>129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2422398" y="899922"/>
            <a:ext cx="3297554" cy="2181225"/>
            <a:chOff x="2422398" y="899922"/>
            <a:chExt cx="3297554" cy="2181225"/>
          </a:xfrm>
        </p:grpSpPr>
        <p:sp>
          <p:nvSpPr>
            <p:cNvPr id="6" name="object 6"/>
            <p:cNvSpPr/>
            <p:nvPr/>
          </p:nvSpPr>
          <p:spPr>
            <a:xfrm>
              <a:off x="2422398" y="899934"/>
              <a:ext cx="3287395" cy="2181225"/>
            </a:xfrm>
            <a:custGeom>
              <a:avLst/>
              <a:gdLst/>
              <a:ahLst/>
              <a:cxnLst/>
              <a:rect l="l" t="t" r="r" b="b"/>
              <a:pathLst>
                <a:path w="3287395" h="2181225">
                  <a:moveTo>
                    <a:pt x="3287268" y="2161019"/>
                  </a:moveTo>
                  <a:lnTo>
                    <a:pt x="3256051" y="2154923"/>
                  </a:lnTo>
                  <a:lnTo>
                    <a:pt x="3189732" y="2141969"/>
                  </a:lnTo>
                  <a:lnTo>
                    <a:pt x="3216148" y="2154923"/>
                  </a:lnTo>
                  <a:lnTo>
                    <a:pt x="25908" y="2154923"/>
                  </a:lnTo>
                  <a:lnTo>
                    <a:pt x="25908" y="63487"/>
                  </a:lnTo>
                  <a:lnTo>
                    <a:pt x="38862" y="89903"/>
                  </a:lnTo>
                  <a:lnTo>
                    <a:pt x="31203" y="51041"/>
                  </a:lnTo>
                  <a:lnTo>
                    <a:pt x="21158" y="0"/>
                  </a:lnTo>
                  <a:lnTo>
                    <a:pt x="18402" y="0"/>
                  </a:lnTo>
                  <a:lnTo>
                    <a:pt x="0" y="89903"/>
                  </a:lnTo>
                  <a:lnTo>
                    <a:pt x="13703" y="63004"/>
                  </a:lnTo>
                  <a:lnTo>
                    <a:pt x="13703" y="2161019"/>
                  </a:lnTo>
                  <a:lnTo>
                    <a:pt x="19812" y="2161019"/>
                  </a:lnTo>
                  <a:lnTo>
                    <a:pt x="19812" y="2167128"/>
                  </a:lnTo>
                  <a:lnTo>
                    <a:pt x="3216605" y="2167128"/>
                  </a:lnTo>
                  <a:lnTo>
                    <a:pt x="3189732" y="2180831"/>
                  </a:lnTo>
                  <a:lnTo>
                    <a:pt x="3257245" y="2167128"/>
                  </a:lnTo>
                  <a:lnTo>
                    <a:pt x="3287268" y="2161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851910" y="1812797"/>
              <a:ext cx="782320" cy="1248410"/>
            </a:xfrm>
            <a:custGeom>
              <a:avLst/>
              <a:gdLst/>
              <a:ahLst/>
              <a:cxnLst/>
              <a:rect l="l" t="t" r="r" b="b"/>
              <a:pathLst>
                <a:path w="782320" h="1248410">
                  <a:moveTo>
                    <a:pt x="0" y="0"/>
                  </a:moveTo>
                  <a:lnTo>
                    <a:pt x="0" y="1248156"/>
                  </a:lnTo>
                </a:path>
                <a:path w="782320" h="1248410">
                  <a:moveTo>
                    <a:pt x="781812" y="516636"/>
                  </a:moveTo>
                  <a:lnTo>
                    <a:pt x="781812" y="1248156"/>
                  </a:lnTo>
                </a:path>
              </a:pathLst>
            </a:custGeom>
            <a:ln w="731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93670" y="1687067"/>
              <a:ext cx="2905125" cy="298450"/>
            </a:xfrm>
            <a:custGeom>
              <a:avLst/>
              <a:gdLst/>
              <a:ahLst/>
              <a:cxnLst/>
              <a:rect l="l" t="t" r="r" b="b"/>
              <a:pathLst>
                <a:path w="2905125" h="298450">
                  <a:moveTo>
                    <a:pt x="0" y="0"/>
                  </a:moveTo>
                  <a:lnTo>
                    <a:pt x="2904744" y="297942"/>
                  </a:lnTo>
                </a:path>
              </a:pathLst>
            </a:custGeom>
            <a:ln w="195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776728" y="2172461"/>
              <a:ext cx="2933065" cy="230504"/>
            </a:xfrm>
            <a:custGeom>
              <a:avLst/>
              <a:gdLst/>
              <a:ahLst/>
              <a:cxnLst/>
              <a:rect l="l" t="t" r="r" b="b"/>
              <a:pathLst>
                <a:path w="2933065" h="230505">
                  <a:moveTo>
                    <a:pt x="0" y="0"/>
                  </a:moveTo>
                  <a:lnTo>
                    <a:pt x="2932938" y="230124"/>
                  </a:lnTo>
                </a:path>
              </a:pathLst>
            </a:custGeom>
            <a:ln w="195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729484" y="1065275"/>
              <a:ext cx="2790825" cy="1839595"/>
            </a:xfrm>
            <a:custGeom>
              <a:avLst/>
              <a:gdLst/>
              <a:ahLst/>
              <a:cxnLst/>
              <a:rect l="l" t="t" r="r" b="b"/>
              <a:pathLst>
                <a:path w="2790825" h="1839595">
                  <a:moveTo>
                    <a:pt x="0" y="0"/>
                  </a:moveTo>
                  <a:lnTo>
                    <a:pt x="2790444" y="1839468"/>
                  </a:lnTo>
                </a:path>
              </a:pathLst>
            </a:custGeom>
            <a:ln w="195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2732023" y="516889"/>
            <a:ext cx="1858010" cy="595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4205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755"/>
              </a:spcBef>
            </a:pPr>
            <a:r>
              <a:rPr sz="1050" i="1" spc="5" dirty="0">
                <a:latin typeface="Times New Roman"/>
                <a:cs typeface="Times New Roman"/>
              </a:rPr>
              <a:t>F</a:t>
            </a:r>
            <a:r>
              <a:rPr sz="1050" spc="7" baseline="-11904" dirty="0">
                <a:latin typeface="Times New Roman"/>
                <a:cs typeface="Times New Roman"/>
              </a:rPr>
              <a:t>А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06674" y="1298651"/>
            <a:ext cx="177800" cy="106426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1050" i="1" spc="20" dirty="0">
                <a:latin typeface="Times New Roman"/>
                <a:cs typeface="Times New Roman"/>
              </a:rPr>
              <a:t>F</a:t>
            </a:r>
            <a:r>
              <a:rPr sz="1050" i="1" spc="-25" dirty="0">
                <a:latin typeface="Times New Roman"/>
                <a:cs typeface="Times New Roman"/>
              </a:rPr>
              <a:t> </a:t>
            </a:r>
            <a:r>
              <a:rPr sz="1050" spc="15" dirty="0">
                <a:latin typeface="Times New Roman"/>
                <a:cs typeface="Times New Roman"/>
              </a:rPr>
              <a:t>–</a:t>
            </a:r>
            <a:r>
              <a:rPr sz="1050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вільна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енергія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784348" y="1962377"/>
            <a:ext cx="224154" cy="1905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050" i="1" spc="5" dirty="0">
                <a:latin typeface="Times New Roman"/>
                <a:cs typeface="Times New Roman"/>
              </a:rPr>
              <a:t>F</a:t>
            </a:r>
            <a:r>
              <a:rPr sz="1050" spc="7" baseline="-11904" dirty="0">
                <a:latin typeface="Times New Roman"/>
                <a:cs typeface="Times New Roman"/>
              </a:rPr>
              <a:t>П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344418" y="1483613"/>
            <a:ext cx="1759585" cy="1141730"/>
          </a:xfrm>
          <a:custGeom>
            <a:avLst/>
            <a:gdLst/>
            <a:ahLst/>
            <a:cxnLst/>
            <a:rect l="l" t="t" r="r" b="b"/>
            <a:pathLst>
              <a:path w="1759585" h="1141730">
                <a:moveTo>
                  <a:pt x="38862" y="169164"/>
                </a:moveTo>
                <a:lnTo>
                  <a:pt x="24384" y="198704"/>
                </a:lnTo>
                <a:lnTo>
                  <a:pt x="24384" y="0"/>
                </a:lnTo>
                <a:lnTo>
                  <a:pt x="14478" y="0"/>
                </a:lnTo>
                <a:lnTo>
                  <a:pt x="14478" y="197573"/>
                </a:lnTo>
                <a:lnTo>
                  <a:pt x="0" y="169164"/>
                </a:lnTo>
                <a:lnTo>
                  <a:pt x="19812" y="265938"/>
                </a:lnTo>
                <a:lnTo>
                  <a:pt x="31203" y="208038"/>
                </a:lnTo>
                <a:lnTo>
                  <a:pt x="24384" y="208038"/>
                </a:lnTo>
                <a:lnTo>
                  <a:pt x="31203" y="208026"/>
                </a:lnTo>
                <a:lnTo>
                  <a:pt x="38862" y="169164"/>
                </a:lnTo>
                <a:close/>
              </a:path>
              <a:path w="1759585" h="1141730">
                <a:moveTo>
                  <a:pt x="172935" y="683514"/>
                </a:moveTo>
                <a:lnTo>
                  <a:pt x="166116" y="683514"/>
                </a:lnTo>
                <a:lnTo>
                  <a:pt x="161544" y="683514"/>
                </a:lnTo>
                <a:lnTo>
                  <a:pt x="166116" y="674192"/>
                </a:lnTo>
                <a:lnTo>
                  <a:pt x="166116" y="297942"/>
                </a:lnTo>
                <a:lnTo>
                  <a:pt x="156210" y="297942"/>
                </a:lnTo>
                <a:lnTo>
                  <a:pt x="156210" y="673061"/>
                </a:lnTo>
                <a:lnTo>
                  <a:pt x="141732" y="644652"/>
                </a:lnTo>
                <a:lnTo>
                  <a:pt x="161544" y="741426"/>
                </a:lnTo>
                <a:lnTo>
                  <a:pt x="172935" y="683514"/>
                </a:lnTo>
                <a:close/>
              </a:path>
              <a:path w="1759585" h="1141730">
                <a:moveTo>
                  <a:pt x="180594" y="644652"/>
                </a:moveTo>
                <a:lnTo>
                  <a:pt x="166116" y="674192"/>
                </a:lnTo>
                <a:lnTo>
                  <a:pt x="174777" y="674192"/>
                </a:lnTo>
                <a:lnTo>
                  <a:pt x="180594" y="644652"/>
                </a:lnTo>
                <a:close/>
              </a:path>
              <a:path w="1759585" h="1141730">
                <a:moveTo>
                  <a:pt x="857250" y="720090"/>
                </a:moveTo>
                <a:lnTo>
                  <a:pt x="842772" y="748487"/>
                </a:lnTo>
                <a:lnTo>
                  <a:pt x="842772" y="550926"/>
                </a:lnTo>
                <a:lnTo>
                  <a:pt x="832866" y="550926"/>
                </a:lnTo>
                <a:lnTo>
                  <a:pt x="832866" y="749630"/>
                </a:lnTo>
                <a:lnTo>
                  <a:pt x="818388" y="720090"/>
                </a:lnTo>
                <a:lnTo>
                  <a:pt x="837438" y="817626"/>
                </a:lnTo>
                <a:lnTo>
                  <a:pt x="849350" y="758964"/>
                </a:lnTo>
                <a:lnTo>
                  <a:pt x="842772" y="758964"/>
                </a:lnTo>
                <a:lnTo>
                  <a:pt x="849350" y="758952"/>
                </a:lnTo>
                <a:lnTo>
                  <a:pt x="857250" y="720090"/>
                </a:lnTo>
                <a:close/>
              </a:path>
              <a:path w="1759585" h="1141730">
                <a:moveTo>
                  <a:pt x="1751799" y="1083564"/>
                </a:moveTo>
                <a:lnTo>
                  <a:pt x="1744967" y="1083564"/>
                </a:lnTo>
                <a:lnTo>
                  <a:pt x="1740408" y="1083564"/>
                </a:lnTo>
                <a:lnTo>
                  <a:pt x="1744967" y="1074254"/>
                </a:lnTo>
                <a:lnTo>
                  <a:pt x="1744967" y="875538"/>
                </a:lnTo>
                <a:lnTo>
                  <a:pt x="1735074" y="875538"/>
                </a:lnTo>
                <a:lnTo>
                  <a:pt x="1735074" y="1073111"/>
                </a:lnTo>
                <a:lnTo>
                  <a:pt x="1720596" y="1044702"/>
                </a:lnTo>
                <a:lnTo>
                  <a:pt x="1740408" y="1141476"/>
                </a:lnTo>
                <a:lnTo>
                  <a:pt x="1751799" y="1083564"/>
                </a:lnTo>
                <a:close/>
              </a:path>
              <a:path w="1759585" h="1141730">
                <a:moveTo>
                  <a:pt x="1759458" y="1044702"/>
                </a:moveTo>
                <a:lnTo>
                  <a:pt x="1744967" y="1074254"/>
                </a:lnTo>
                <a:lnTo>
                  <a:pt x="1753641" y="1074254"/>
                </a:lnTo>
                <a:lnTo>
                  <a:pt x="1759458" y="10447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149850" y="2379950"/>
            <a:ext cx="71755" cy="1905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50" spc="10" dirty="0">
                <a:latin typeface="Times New Roman"/>
                <a:cs typeface="Times New Roman"/>
              </a:rPr>
              <a:t>I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67034" y="2015713"/>
            <a:ext cx="115570" cy="1905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50" dirty="0">
                <a:latin typeface="Times New Roman"/>
                <a:cs typeface="Times New Roman"/>
              </a:rPr>
              <a:t>II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63263" y="1489166"/>
            <a:ext cx="617855" cy="1905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30"/>
              </a:spcBef>
              <a:tabLst>
                <a:tab pos="442595" algn="l"/>
              </a:tabLst>
            </a:pPr>
            <a:r>
              <a:rPr sz="1050" i="1" spc="5" dirty="0">
                <a:latin typeface="Times New Roman"/>
                <a:cs typeface="Times New Roman"/>
              </a:rPr>
              <a:t>F</a:t>
            </a:r>
            <a:r>
              <a:rPr sz="1050" spc="7" baseline="-11904" dirty="0">
                <a:latin typeface="Times New Roman"/>
                <a:cs typeface="Times New Roman"/>
              </a:rPr>
              <a:t>М	</a:t>
            </a:r>
            <a:r>
              <a:rPr sz="1050" spc="5" dirty="0">
                <a:latin typeface="Times New Roman"/>
                <a:cs typeface="Times New Roman"/>
              </a:rPr>
              <a:t>III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31702" y="1886163"/>
            <a:ext cx="164465" cy="1905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50" spc="-15" dirty="0">
                <a:latin typeface="Times New Roman"/>
                <a:cs typeface="Times New Roman"/>
              </a:rPr>
              <a:t>IV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3815486" y="1772564"/>
            <a:ext cx="857885" cy="585470"/>
            <a:chOff x="3815486" y="1772564"/>
            <a:chExt cx="857885" cy="585470"/>
          </a:xfrm>
        </p:grpSpPr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815486" y="1772564"/>
              <a:ext cx="76657" cy="7665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96536" y="2280056"/>
              <a:ext cx="76657" cy="77419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1029712" y="3041352"/>
            <a:ext cx="5863590" cy="27279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563880" algn="ctr">
              <a:lnSpc>
                <a:spcPts val="1235"/>
              </a:lnSpc>
              <a:spcBef>
                <a:spcPts val="130"/>
              </a:spcBef>
              <a:tabLst>
                <a:tab pos="1350645" algn="l"/>
              </a:tabLst>
            </a:pPr>
            <a:r>
              <a:rPr sz="1050" i="1" spc="5" dirty="0">
                <a:latin typeface="Times New Roman"/>
                <a:cs typeface="Times New Roman"/>
              </a:rPr>
              <a:t>T</a:t>
            </a:r>
            <a:r>
              <a:rPr sz="1050" spc="7" baseline="-11904" dirty="0">
                <a:latin typeface="Times New Roman"/>
                <a:cs typeface="Times New Roman"/>
              </a:rPr>
              <a:t>0	</a:t>
            </a:r>
            <a:r>
              <a:rPr sz="1050" i="1" spc="5" dirty="0">
                <a:latin typeface="Times New Roman"/>
                <a:cs typeface="Times New Roman"/>
              </a:rPr>
              <a:t>А</a:t>
            </a:r>
            <a:r>
              <a:rPr sz="1050" spc="7" baseline="-11904" dirty="0">
                <a:latin typeface="Times New Roman"/>
                <a:cs typeface="Times New Roman"/>
              </a:rPr>
              <a:t>1</a:t>
            </a:r>
            <a:endParaRPr sz="1050" baseline="-11904">
              <a:latin typeface="Times New Roman"/>
              <a:cs typeface="Times New Roman"/>
            </a:endParaRPr>
          </a:p>
          <a:p>
            <a:pPr marL="191135" algn="ctr">
              <a:lnSpc>
                <a:spcPts val="1235"/>
              </a:lnSpc>
            </a:pPr>
            <a:r>
              <a:rPr sz="1050" spc="10" dirty="0">
                <a:latin typeface="Times New Roman"/>
                <a:cs typeface="Times New Roman"/>
              </a:rPr>
              <a:t>Температура,</a:t>
            </a:r>
            <a:r>
              <a:rPr sz="1050" spc="-30" dirty="0">
                <a:latin typeface="Times New Roman"/>
                <a:cs typeface="Times New Roman"/>
              </a:rPr>
              <a:t> </a:t>
            </a:r>
            <a:r>
              <a:rPr sz="1050" spc="10" dirty="0">
                <a:latin typeface="Symbol"/>
                <a:cs typeface="Symbol"/>
              </a:rPr>
              <a:t></a:t>
            </a:r>
            <a:r>
              <a:rPr sz="1050" spc="10" dirty="0">
                <a:latin typeface="Times New Roman"/>
                <a:cs typeface="Times New Roman"/>
              </a:rPr>
              <a:t>С</a:t>
            </a:r>
            <a:endParaRPr sz="1050">
              <a:latin typeface="Times New Roman"/>
              <a:cs typeface="Times New Roman"/>
            </a:endParaRPr>
          </a:p>
          <a:p>
            <a:pPr marL="1237615" marR="1125220" indent="-106045">
              <a:lnSpc>
                <a:spcPts val="1150"/>
              </a:lnSpc>
              <a:spcBef>
                <a:spcPts val="83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7.2. </a:t>
            </a:r>
            <a:r>
              <a:rPr sz="1000" spc="-5" dirty="0">
                <a:latin typeface="Times New Roman"/>
                <a:cs typeface="Times New Roman"/>
              </a:rPr>
              <a:t>Залежність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вільної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енергії структурних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складових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температури: аустеніту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F</a:t>
            </a:r>
            <a:r>
              <a:rPr sz="975" baseline="-128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),</a:t>
            </a:r>
            <a:r>
              <a:rPr sz="1000" spc="-5" dirty="0">
                <a:latin typeface="Times New Roman"/>
                <a:cs typeface="Times New Roman"/>
              </a:rPr>
              <a:t> мартенситу (</a:t>
            </a:r>
            <a:r>
              <a:rPr sz="1000" i="1" spc="-5" dirty="0">
                <a:latin typeface="Times New Roman"/>
                <a:cs typeface="Times New Roman"/>
              </a:rPr>
              <a:t>F</a:t>
            </a:r>
            <a:r>
              <a:rPr sz="975" spc="-7" baseline="-128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), перліту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F</a:t>
            </a:r>
            <a:r>
              <a:rPr sz="975" baseline="-12820" dirty="0">
                <a:latin typeface="Times New Roman"/>
                <a:cs typeface="Times New Roman"/>
              </a:rPr>
              <a:t>П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338455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ІІ.</a:t>
            </a:r>
            <a:r>
              <a:rPr sz="1200" spc="-5" dirty="0">
                <a:latin typeface="Times New Roman"/>
                <a:cs typeface="Times New Roman"/>
              </a:rPr>
              <a:t> Перетворення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аустеніту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перліт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(А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П),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нижче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05"/>
              </a:lnSpc>
            </a:pP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, мінімальну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вільну</a:t>
            </a:r>
            <a:r>
              <a:rPr sz="1200" dirty="0">
                <a:latin typeface="Times New Roman"/>
                <a:cs typeface="Times New Roman"/>
              </a:rPr>
              <a:t> енергію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перліт:</a:t>
            </a:r>
            <a:endParaRPr sz="1200">
              <a:latin typeface="Times New Roman"/>
              <a:cs typeface="Times New Roman"/>
            </a:endParaRPr>
          </a:p>
          <a:p>
            <a:pPr marL="223266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(C)+Fe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(C).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>
              <a:lnSpc>
                <a:spcPts val="1370"/>
              </a:lnSpc>
              <a:spcBef>
                <a:spcPts val="434"/>
              </a:spcBef>
            </a:pPr>
            <a:r>
              <a:rPr sz="1200" dirty="0">
                <a:latin typeface="Times New Roman"/>
                <a:cs typeface="Times New Roman"/>
              </a:rPr>
              <a:t>ІІІ.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аустеніту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мартенсит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(А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М),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швидкому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нижче температури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нестабільної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рівноваги:</a:t>
            </a:r>
            <a:endParaRPr sz="1200">
              <a:latin typeface="Times New Roman"/>
              <a:cs typeface="Times New Roman"/>
            </a:endParaRPr>
          </a:p>
          <a:p>
            <a:pPr marL="2409825">
              <a:lnSpc>
                <a:spcPct val="100000"/>
              </a:lnSpc>
              <a:spcBef>
                <a:spcPts val="305"/>
              </a:spcBef>
            </a:pP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(C)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(C)</a:t>
            </a:r>
            <a:r>
              <a:rPr sz="1200" spc="-5" dirty="0">
                <a:latin typeface="Symbol"/>
                <a:cs typeface="Symbol"/>
              </a:rPr>
              <a:t>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37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</a:rPr>
              <a:t>ІV.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мартенситу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перліт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П),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будь-яких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пературах,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вільна</a:t>
            </a:r>
            <a:r>
              <a:rPr sz="1200" dirty="0">
                <a:latin typeface="Times New Roman"/>
                <a:cs typeface="Times New Roman"/>
              </a:rPr>
              <a:t> енергія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</a:t>
            </a:r>
            <a:r>
              <a:rPr sz="1200" dirty="0">
                <a:latin typeface="Times New Roman"/>
                <a:cs typeface="Times New Roman"/>
              </a:rPr>
              <a:t> більше, </a:t>
            </a:r>
            <a:r>
              <a:rPr sz="1200" spc="-5" dirty="0">
                <a:latin typeface="Times New Roman"/>
                <a:cs typeface="Times New Roman"/>
              </a:rPr>
              <a:t>ніж вільна </a:t>
            </a:r>
            <a:r>
              <a:rPr sz="1200" dirty="0">
                <a:latin typeface="Times New Roman"/>
                <a:cs typeface="Times New Roman"/>
              </a:rPr>
              <a:t>енергія</a:t>
            </a:r>
            <a:r>
              <a:rPr sz="1200" spc="-5" dirty="0">
                <a:latin typeface="Times New Roman"/>
                <a:cs typeface="Times New Roman"/>
              </a:rPr>
              <a:t> перліту:</a:t>
            </a:r>
            <a:endParaRPr sz="1200">
              <a:latin typeface="Times New Roman"/>
              <a:cs typeface="Times New Roman"/>
            </a:endParaRPr>
          </a:p>
          <a:p>
            <a:pPr marL="2202815">
              <a:lnSpc>
                <a:spcPct val="100000"/>
              </a:lnSpc>
              <a:spcBef>
                <a:spcPts val="305"/>
              </a:spcBef>
            </a:pP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(C)</a:t>
            </a:r>
            <a:r>
              <a:rPr sz="1200" spc="-5" dirty="0">
                <a:latin typeface="Symbol"/>
                <a:cs typeface="Symbol"/>
              </a:rPr>
              <a:t>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(C)+Fe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30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36820" y="3119217"/>
            <a:ext cx="19621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975" baseline="-12820" dirty="0">
                <a:latin typeface="Times New Roman"/>
                <a:cs typeface="Times New Roman"/>
              </a:rPr>
              <a:t>1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914574" y="1723398"/>
            <a:ext cx="181610" cy="916940"/>
          </a:xfrm>
          <a:prstGeom prst="rect">
            <a:avLst/>
          </a:prstGeom>
        </p:spPr>
        <p:txBody>
          <a:bodyPr vert="vert270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spc="-5" dirty="0">
                <a:latin typeface="Times New Roman"/>
                <a:cs typeface="Times New Roman"/>
              </a:rPr>
              <a:t>Т</a:t>
            </a:r>
            <a:r>
              <a:rPr sz="1000" dirty="0">
                <a:latin typeface="Times New Roman"/>
                <a:cs typeface="Times New Roman"/>
              </a:rPr>
              <a:t>е</a:t>
            </a:r>
            <a:r>
              <a:rPr sz="1000" spc="-15" dirty="0">
                <a:latin typeface="Times New Roman"/>
                <a:cs typeface="Times New Roman"/>
              </a:rPr>
              <a:t>м</a:t>
            </a:r>
            <a:r>
              <a:rPr sz="1000" spc="-10" dirty="0">
                <a:latin typeface="Times New Roman"/>
                <a:cs typeface="Times New Roman"/>
              </a:rPr>
              <a:t>п</a:t>
            </a:r>
            <a:r>
              <a:rPr sz="1000" spc="-5" dirty="0">
                <a:latin typeface="Times New Roman"/>
                <a:cs typeface="Times New Roman"/>
              </a:rPr>
              <a:t>е</a:t>
            </a:r>
            <a:r>
              <a:rPr sz="1000" spc="-15" dirty="0">
                <a:latin typeface="Times New Roman"/>
                <a:cs typeface="Times New Roman"/>
              </a:rPr>
              <a:t>р</a:t>
            </a:r>
            <a:r>
              <a:rPr sz="1000" dirty="0">
                <a:latin typeface="Times New Roman"/>
                <a:cs typeface="Times New Roman"/>
              </a:rPr>
              <a:t>а</a:t>
            </a:r>
            <a:r>
              <a:rPr sz="1000" spc="-20" dirty="0">
                <a:latin typeface="Times New Roman"/>
                <a:cs typeface="Times New Roman"/>
              </a:rPr>
              <a:t>т</a:t>
            </a:r>
            <a:r>
              <a:rPr sz="1000" spc="5" dirty="0">
                <a:latin typeface="Times New Roman"/>
                <a:cs typeface="Times New Roman"/>
              </a:rPr>
              <a:t>у</a:t>
            </a:r>
            <a:r>
              <a:rPr sz="1000" spc="-15" dirty="0">
                <a:latin typeface="Times New Roman"/>
                <a:cs typeface="Times New Roman"/>
              </a:rPr>
              <a:t>р</a:t>
            </a:r>
            <a:r>
              <a:rPr sz="1000" dirty="0">
                <a:latin typeface="Times New Roman"/>
                <a:cs typeface="Times New Roman"/>
              </a:rPr>
              <a:t>а,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Symbol"/>
                <a:cs typeface="Symbol"/>
              </a:rPr>
              <a:t></a:t>
            </a:r>
            <a:r>
              <a:rPr sz="1000" dirty="0">
                <a:latin typeface="Times New Roman"/>
                <a:cs typeface="Times New Roman"/>
              </a:rPr>
              <a:t>С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129785" y="2571334"/>
            <a:ext cx="28194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latin typeface="Times New Roman"/>
                <a:cs typeface="Times New Roman"/>
              </a:rPr>
              <a:t>П</a:t>
            </a:r>
            <a:r>
              <a:rPr sz="1000" dirty="0">
                <a:latin typeface="Times New Roman"/>
                <a:cs typeface="Times New Roman"/>
              </a:rPr>
              <a:t>+А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219702" y="2884518"/>
            <a:ext cx="121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5" dirty="0">
                <a:latin typeface="Times New Roman"/>
                <a:cs typeface="Times New Roman"/>
              </a:rPr>
              <a:t>а</a:t>
            </a:r>
            <a:r>
              <a:rPr sz="1000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545079" y="954304"/>
            <a:ext cx="176530" cy="155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850" i="1" spc="-5" dirty="0">
                <a:latin typeface="Times New Roman"/>
                <a:cs typeface="Times New Roman"/>
              </a:rPr>
              <a:t>V</a:t>
            </a:r>
            <a:r>
              <a:rPr sz="825" spc="-7" baseline="-10101" dirty="0">
                <a:latin typeface="Times New Roman"/>
                <a:cs typeface="Times New Roman"/>
              </a:rPr>
              <a:t>3</a:t>
            </a:r>
            <a:endParaRPr sz="825" baseline="-10101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23228" y="2208554"/>
            <a:ext cx="177165" cy="155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850" i="1" spc="-5" dirty="0">
                <a:latin typeface="Times New Roman"/>
                <a:cs typeface="Times New Roman"/>
              </a:rPr>
              <a:t>V</a:t>
            </a:r>
            <a:r>
              <a:rPr sz="825" spc="-7" baseline="-10101" dirty="0">
                <a:latin typeface="Times New Roman"/>
                <a:cs typeface="Times New Roman"/>
              </a:rPr>
              <a:t>1</a:t>
            </a:r>
            <a:endParaRPr sz="825" baseline="-10101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70808" y="2732108"/>
            <a:ext cx="121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5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10432" y="1640937"/>
            <a:ext cx="18732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 dirty="0">
                <a:latin typeface="Times New Roman"/>
                <a:cs typeface="Times New Roman"/>
              </a:rPr>
              <a:t>АГ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38295" y="2815950"/>
            <a:ext cx="11811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П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502152" y="2997707"/>
            <a:ext cx="62865" cy="81915"/>
          </a:xfrm>
          <a:custGeom>
            <a:avLst/>
            <a:gdLst/>
            <a:ahLst/>
            <a:cxnLst/>
            <a:rect l="l" t="t" r="r" b="b"/>
            <a:pathLst>
              <a:path w="62864" h="81914">
                <a:moveTo>
                  <a:pt x="62484" y="0"/>
                </a:moveTo>
                <a:lnTo>
                  <a:pt x="0" y="81534"/>
                </a:lnTo>
              </a:path>
            </a:pathLst>
          </a:custGeom>
          <a:ln w="67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452621" y="1297966"/>
            <a:ext cx="177165" cy="155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850" i="1" spc="-5" dirty="0">
                <a:latin typeface="Times New Roman"/>
                <a:cs typeface="Times New Roman"/>
              </a:rPr>
              <a:t>V</a:t>
            </a:r>
            <a:r>
              <a:rPr sz="825" spc="-7" baseline="-10101" dirty="0">
                <a:latin typeface="Times New Roman"/>
                <a:cs typeface="Times New Roman"/>
              </a:rPr>
              <a:t>2</a:t>
            </a:r>
            <a:endParaRPr sz="825" baseline="-10101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52976" y="2288637"/>
            <a:ext cx="121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5" dirty="0">
                <a:latin typeface="Times New Roman"/>
                <a:cs typeface="Times New Roman"/>
              </a:rPr>
              <a:t>d</a:t>
            </a:r>
            <a:r>
              <a:rPr sz="1000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005326" y="2599533"/>
            <a:ext cx="1143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319020" y="1916019"/>
            <a:ext cx="17145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5" dirty="0">
                <a:latin typeface="Times New Roman"/>
                <a:cs typeface="Times New Roman"/>
              </a:rPr>
              <a:t>а</a:t>
            </a:r>
            <a:r>
              <a:rPr sz="1000" spc="-15" dirty="0">
                <a:latin typeface="Symbol"/>
                <a:cs typeface="Symbol"/>
              </a:rPr>
              <a:t>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97393" y="2073757"/>
            <a:ext cx="1428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5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Symbol"/>
                <a:cs typeface="Symbol"/>
              </a:rPr>
              <a:t>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049803" y="1882489"/>
            <a:ext cx="13525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Symbol"/>
                <a:cs typeface="Symbol"/>
              </a:rPr>
              <a:t>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174006" y="1718659"/>
            <a:ext cx="1428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5" dirty="0">
                <a:latin typeface="Times New Roman"/>
                <a:cs typeface="Times New Roman"/>
              </a:rPr>
              <a:t>d</a:t>
            </a:r>
            <a:r>
              <a:rPr sz="1000" dirty="0">
                <a:latin typeface="Symbol"/>
                <a:cs typeface="Symbol"/>
              </a:rPr>
              <a:t>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606303" y="1204312"/>
            <a:ext cx="281940" cy="688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2555">
              <a:lnSpc>
                <a:spcPct val="100000"/>
              </a:lnSpc>
              <a:spcBef>
                <a:spcPts val="100"/>
              </a:spcBef>
            </a:pPr>
            <a:r>
              <a:rPr sz="1000" i="1" spc="5" dirty="0">
                <a:latin typeface="Times New Roman"/>
                <a:cs typeface="Times New Roman"/>
              </a:rPr>
              <a:t>d</a:t>
            </a:r>
            <a:r>
              <a:rPr sz="1000" spc="-15" dirty="0">
                <a:latin typeface="Symbol"/>
                <a:cs typeface="Symbol"/>
              </a:rPr>
              <a:t></a:t>
            </a:r>
            <a:endParaRPr sz="1000">
              <a:latin typeface="Symbol"/>
              <a:cs typeface="Symbol"/>
            </a:endParaRPr>
          </a:p>
          <a:p>
            <a:pPr marL="12700" marR="80645" indent="41910">
              <a:lnSpc>
                <a:spcPct val="155500"/>
              </a:lnSpc>
              <a:spcBef>
                <a:spcPts val="290"/>
              </a:spcBef>
            </a:pPr>
            <a:r>
              <a:rPr sz="1000" i="1" dirty="0">
                <a:latin typeface="Times New Roman"/>
                <a:cs typeface="Times New Roman"/>
              </a:rPr>
              <a:t>c</a:t>
            </a:r>
            <a:r>
              <a:rPr sz="1000" spc="-15" dirty="0">
                <a:latin typeface="Symbol"/>
                <a:cs typeface="Symbol"/>
              </a:rPr>
              <a:t>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b</a:t>
            </a:r>
            <a:r>
              <a:rPr sz="1000" spc="-10" dirty="0">
                <a:latin typeface="Symbol"/>
                <a:cs typeface="Symbol"/>
              </a:rPr>
              <a:t>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85074" y="3045319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55281" y="2925690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338066" y="2953511"/>
            <a:ext cx="123189" cy="44450"/>
          </a:xfrm>
          <a:custGeom>
            <a:avLst/>
            <a:gdLst/>
            <a:ahLst/>
            <a:cxnLst/>
            <a:rect l="l" t="t" r="r" b="b"/>
            <a:pathLst>
              <a:path w="123189" h="44450">
                <a:moveTo>
                  <a:pt x="0" y="44196"/>
                </a:moveTo>
                <a:lnTo>
                  <a:pt x="122682" y="0"/>
                </a:lnTo>
              </a:path>
            </a:pathLst>
          </a:custGeom>
          <a:ln w="67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091176" y="2776317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883658" y="2862071"/>
            <a:ext cx="212725" cy="37465"/>
          </a:xfrm>
          <a:custGeom>
            <a:avLst/>
            <a:gdLst/>
            <a:ahLst/>
            <a:cxnLst/>
            <a:rect l="l" t="t" r="r" b="b"/>
            <a:pathLst>
              <a:path w="212725" h="37464">
                <a:moveTo>
                  <a:pt x="212598" y="0"/>
                </a:moveTo>
                <a:lnTo>
                  <a:pt x="0" y="37338"/>
                </a:lnTo>
              </a:path>
            </a:pathLst>
          </a:custGeom>
          <a:ln w="67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4874005" y="2519524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744211" y="2647187"/>
            <a:ext cx="97790" cy="70485"/>
          </a:xfrm>
          <a:custGeom>
            <a:avLst/>
            <a:gdLst/>
            <a:ahLst/>
            <a:cxnLst/>
            <a:rect l="l" t="t" r="r" b="b"/>
            <a:pathLst>
              <a:path w="97789" h="70485">
                <a:moveTo>
                  <a:pt x="97536" y="0"/>
                </a:moveTo>
                <a:lnTo>
                  <a:pt x="0" y="70104"/>
                </a:lnTo>
              </a:path>
            </a:pathLst>
          </a:custGeom>
          <a:ln w="67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390391" y="2344856"/>
            <a:ext cx="66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Times New Roman"/>
                <a:cs typeface="Times New Roman"/>
              </a:rPr>
              <a:t>3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158744" y="2281017"/>
            <a:ext cx="3841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А+F </a:t>
            </a:r>
            <a:r>
              <a:rPr sz="1000" dirty="0">
                <a:latin typeface="Times New Roman"/>
                <a:cs typeface="Times New Roman"/>
              </a:rPr>
              <a:t>C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2138172" y="954023"/>
            <a:ext cx="3134360" cy="2470785"/>
            <a:chOff x="2138172" y="954023"/>
            <a:chExt cx="3134360" cy="2470785"/>
          </a:xfrm>
        </p:grpSpPr>
        <p:sp>
          <p:nvSpPr>
            <p:cNvPr id="34" name="object 34"/>
            <p:cNvSpPr/>
            <p:nvPr/>
          </p:nvSpPr>
          <p:spPr>
            <a:xfrm>
              <a:off x="2151126" y="1051559"/>
              <a:ext cx="613410" cy="2235200"/>
            </a:xfrm>
            <a:custGeom>
              <a:avLst/>
              <a:gdLst/>
              <a:ahLst/>
              <a:cxnLst/>
              <a:rect l="l" t="t" r="r" b="b"/>
              <a:pathLst>
                <a:path w="613410" h="2235200">
                  <a:moveTo>
                    <a:pt x="598736" y="52039"/>
                  </a:moveTo>
                  <a:lnTo>
                    <a:pt x="593094" y="58487"/>
                  </a:lnTo>
                  <a:lnTo>
                    <a:pt x="0" y="2232660"/>
                  </a:lnTo>
                  <a:lnTo>
                    <a:pt x="9144" y="2234946"/>
                  </a:lnTo>
                  <a:lnTo>
                    <a:pt x="601111" y="62120"/>
                  </a:lnTo>
                  <a:lnTo>
                    <a:pt x="598994" y="52110"/>
                  </a:lnTo>
                  <a:lnTo>
                    <a:pt x="598736" y="52039"/>
                  </a:lnTo>
                  <a:close/>
                </a:path>
                <a:path w="613410" h="2235200">
                  <a:moveTo>
                    <a:pt x="609955" y="51816"/>
                  </a:moveTo>
                  <a:lnTo>
                    <a:pt x="598932" y="51816"/>
                  </a:lnTo>
                  <a:lnTo>
                    <a:pt x="598994" y="52110"/>
                  </a:lnTo>
                  <a:lnTo>
                    <a:pt x="603504" y="53340"/>
                  </a:lnTo>
                  <a:lnTo>
                    <a:pt x="601111" y="62120"/>
                  </a:lnTo>
                  <a:lnTo>
                    <a:pt x="607314" y="91440"/>
                  </a:lnTo>
                  <a:lnTo>
                    <a:pt x="609955" y="51816"/>
                  </a:lnTo>
                  <a:close/>
                </a:path>
                <a:path w="613410" h="2235200">
                  <a:moveTo>
                    <a:pt x="613410" y="0"/>
                  </a:moveTo>
                  <a:lnTo>
                    <a:pt x="572262" y="82296"/>
                  </a:lnTo>
                  <a:lnTo>
                    <a:pt x="593094" y="58487"/>
                  </a:lnTo>
                  <a:lnTo>
                    <a:pt x="595122" y="51054"/>
                  </a:lnTo>
                  <a:lnTo>
                    <a:pt x="610006" y="51054"/>
                  </a:lnTo>
                  <a:lnTo>
                    <a:pt x="613410" y="0"/>
                  </a:lnTo>
                  <a:close/>
                </a:path>
                <a:path w="613410" h="2235200">
                  <a:moveTo>
                    <a:pt x="598994" y="52110"/>
                  </a:moveTo>
                  <a:lnTo>
                    <a:pt x="601111" y="62120"/>
                  </a:lnTo>
                  <a:lnTo>
                    <a:pt x="603504" y="53340"/>
                  </a:lnTo>
                  <a:lnTo>
                    <a:pt x="598994" y="52110"/>
                  </a:lnTo>
                  <a:close/>
                </a:path>
                <a:path w="613410" h="2235200">
                  <a:moveTo>
                    <a:pt x="595122" y="51054"/>
                  </a:moveTo>
                  <a:lnTo>
                    <a:pt x="593094" y="58487"/>
                  </a:lnTo>
                  <a:lnTo>
                    <a:pt x="598736" y="52039"/>
                  </a:lnTo>
                  <a:lnTo>
                    <a:pt x="595122" y="51054"/>
                  </a:lnTo>
                  <a:close/>
                </a:path>
                <a:path w="613410" h="2235200">
                  <a:moveTo>
                    <a:pt x="610006" y="51054"/>
                  </a:moveTo>
                  <a:lnTo>
                    <a:pt x="595122" y="51054"/>
                  </a:lnTo>
                  <a:lnTo>
                    <a:pt x="598736" y="52039"/>
                  </a:lnTo>
                  <a:lnTo>
                    <a:pt x="598932" y="51816"/>
                  </a:lnTo>
                  <a:lnTo>
                    <a:pt x="609955" y="51816"/>
                  </a:lnTo>
                  <a:lnTo>
                    <a:pt x="610006" y="5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155697" y="3285744"/>
              <a:ext cx="3077845" cy="0"/>
            </a:xfrm>
            <a:custGeom>
              <a:avLst/>
              <a:gdLst/>
              <a:ahLst/>
              <a:cxnLst/>
              <a:rect l="l" t="t" r="r" b="b"/>
              <a:pathLst>
                <a:path w="3077845">
                  <a:moveTo>
                    <a:pt x="3077718" y="0"/>
                  </a:moveTo>
                  <a:lnTo>
                    <a:pt x="0" y="0"/>
                  </a:lnTo>
                </a:path>
              </a:pathLst>
            </a:custGeom>
            <a:ln w="135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54174" y="2344673"/>
              <a:ext cx="2590165" cy="944880"/>
            </a:xfrm>
            <a:custGeom>
              <a:avLst/>
              <a:gdLst/>
              <a:ahLst/>
              <a:cxnLst/>
              <a:rect l="l" t="t" r="r" b="b"/>
              <a:pathLst>
                <a:path w="2590165" h="944879">
                  <a:moveTo>
                    <a:pt x="2528228" y="17832"/>
                  </a:moveTo>
                  <a:lnTo>
                    <a:pt x="0" y="936498"/>
                  </a:lnTo>
                  <a:lnTo>
                    <a:pt x="3048" y="944880"/>
                  </a:lnTo>
                  <a:lnTo>
                    <a:pt x="2532679" y="25704"/>
                  </a:lnTo>
                  <a:lnTo>
                    <a:pt x="2538984" y="19050"/>
                  </a:lnTo>
                  <a:lnTo>
                    <a:pt x="2528228" y="17832"/>
                  </a:lnTo>
                  <a:close/>
                </a:path>
                <a:path w="2590165" h="944879">
                  <a:moveTo>
                    <a:pt x="2566367" y="14478"/>
                  </a:moveTo>
                  <a:lnTo>
                    <a:pt x="2537460" y="14478"/>
                  </a:lnTo>
                  <a:lnTo>
                    <a:pt x="2540508" y="22860"/>
                  </a:lnTo>
                  <a:lnTo>
                    <a:pt x="2532679" y="25704"/>
                  </a:lnTo>
                  <a:lnTo>
                    <a:pt x="2511552" y="48006"/>
                  </a:lnTo>
                  <a:lnTo>
                    <a:pt x="2566367" y="14478"/>
                  </a:lnTo>
                  <a:close/>
                </a:path>
                <a:path w="2590165" h="944879">
                  <a:moveTo>
                    <a:pt x="2537460" y="14478"/>
                  </a:moveTo>
                  <a:lnTo>
                    <a:pt x="2528228" y="17832"/>
                  </a:lnTo>
                  <a:lnTo>
                    <a:pt x="2538984" y="19050"/>
                  </a:lnTo>
                  <a:lnTo>
                    <a:pt x="2532679" y="25704"/>
                  </a:lnTo>
                  <a:lnTo>
                    <a:pt x="2540508" y="22860"/>
                  </a:lnTo>
                  <a:lnTo>
                    <a:pt x="2537460" y="14478"/>
                  </a:lnTo>
                  <a:close/>
                </a:path>
                <a:path w="2590165" h="944879">
                  <a:moveTo>
                    <a:pt x="2590038" y="0"/>
                  </a:moveTo>
                  <a:lnTo>
                    <a:pt x="2498598" y="14478"/>
                  </a:lnTo>
                  <a:lnTo>
                    <a:pt x="2528228" y="17832"/>
                  </a:lnTo>
                  <a:lnTo>
                    <a:pt x="2537460" y="14478"/>
                  </a:lnTo>
                  <a:lnTo>
                    <a:pt x="2566367" y="14478"/>
                  </a:lnTo>
                  <a:lnTo>
                    <a:pt x="25900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155698" y="3388613"/>
              <a:ext cx="3116580" cy="36195"/>
            </a:xfrm>
            <a:custGeom>
              <a:avLst/>
              <a:gdLst/>
              <a:ahLst/>
              <a:cxnLst/>
              <a:rect l="l" t="t" r="r" b="b"/>
              <a:pathLst>
                <a:path w="3116579" h="36195">
                  <a:moveTo>
                    <a:pt x="3070860" y="17526"/>
                  </a:moveTo>
                  <a:lnTo>
                    <a:pt x="3035046" y="35814"/>
                  </a:lnTo>
                  <a:lnTo>
                    <a:pt x="3094990" y="23622"/>
                  </a:lnTo>
                  <a:lnTo>
                    <a:pt x="3070860" y="23622"/>
                  </a:lnTo>
                  <a:lnTo>
                    <a:pt x="3070860" y="17526"/>
                  </a:lnTo>
                  <a:close/>
                </a:path>
                <a:path w="3116579" h="36195">
                  <a:moveTo>
                    <a:pt x="3059960" y="12192"/>
                  </a:moveTo>
                  <a:lnTo>
                    <a:pt x="0" y="12192"/>
                  </a:lnTo>
                  <a:lnTo>
                    <a:pt x="0" y="23622"/>
                  </a:lnTo>
                  <a:lnTo>
                    <a:pt x="3058922" y="23622"/>
                  </a:lnTo>
                  <a:lnTo>
                    <a:pt x="3070860" y="17526"/>
                  </a:lnTo>
                  <a:lnTo>
                    <a:pt x="3059960" y="12192"/>
                  </a:lnTo>
                  <a:close/>
                </a:path>
                <a:path w="3116579" h="36195">
                  <a:moveTo>
                    <a:pt x="3097596" y="12192"/>
                  </a:moveTo>
                  <a:lnTo>
                    <a:pt x="3070860" y="12192"/>
                  </a:lnTo>
                  <a:lnTo>
                    <a:pt x="3070860" y="23622"/>
                  </a:lnTo>
                  <a:lnTo>
                    <a:pt x="3094990" y="23622"/>
                  </a:lnTo>
                  <a:lnTo>
                    <a:pt x="3116579" y="19230"/>
                  </a:lnTo>
                  <a:lnTo>
                    <a:pt x="3116579" y="15892"/>
                  </a:lnTo>
                  <a:lnTo>
                    <a:pt x="3097596" y="12192"/>
                  </a:lnTo>
                  <a:close/>
                </a:path>
                <a:path w="3116579" h="36195">
                  <a:moveTo>
                    <a:pt x="3035046" y="0"/>
                  </a:moveTo>
                  <a:lnTo>
                    <a:pt x="3070860" y="17526"/>
                  </a:lnTo>
                  <a:lnTo>
                    <a:pt x="3070860" y="12192"/>
                  </a:lnTo>
                  <a:lnTo>
                    <a:pt x="3097596" y="12192"/>
                  </a:lnTo>
                  <a:lnTo>
                    <a:pt x="30350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138172" y="954023"/>
              <a:ext cx="1499870" cy="2452370"/>
            </a:xfrm>
            <a:custGeom>
              <a:avLst/>
              <a:gdLst/>
              <a:ahLst/>
              <a:cxnLst/>
              <a:rect l="l" t="t" r="r" b="b"/>
              <a:pathLst>
                <a:path w="1499870" h="2452370">
                  <a:moveTo>
                    <a:pt x="1499616" y="451104"/>
                  </a:moveTo>
                  <a:lnTo>
                    <a:pt x="1429512" y="510540"/>
                  </a:lnTo>
                  <a:lnTo>
                    <a:pt x="1456359" y="498233"/>
                  </a:lnTo>
                  <a:lnTo>
                    <a:pt x="22898" y="2317775"/>
                  </a:lnTo>
                  <a:lnTo>
                    <a:pt x="23609" y="66294"/>
                  </a:lnTo>
                  <a:lnTo>
                    <a:pt x="35814" y="90678"/>
                  </a:lnTo>
                  <a:lnTo>
                    <a:pt x="28435" y="54102"/>
                  </a:lnTo>
                  <a:lnTo>
                    <a:pt x="17526" y="0"/>
                  </a:lnTo>
                  <a:lnTo>
                    <a:pt x="0" y="90678"/>
                  </a:lnTo>
                  <a:lnTo>
                    <a:pt x="12179" y="65252"/>
                  </a:lnTo>
                  <a:lnTo>
                    <a:pt x="11430" y="2452116"/>
                  </a:lnTo>
                  <a:lnTo>
                    <a:pt x="22860" y="2452116"/>
                  </a:lnTo>
                  <a:lnTo>
                    <a:pt x="22885" y="2332786"/>
                  </a:lnTo>
                  <a:lnTo>
                    <a:pt x="1464017" y="503516"/>
                  </a:lnTo>
                  <a:lnTo>
                    <a:pt x="1457706" y="533400"/>
                  </a:lnTo>
                  <a:lnTo>
                    <a:pt x="1479435" y="490728"/>
                  </a:lnTo>
                  <a:lnTo>
                    <a:pt x="1499616" y="4511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222753" y="1165097"/>
              <a:ext cx="2694940" cy="2011680"/>
            </a:xfrm>
            <a:custGeom>
              <a:avLst/>
              <a:gdLst/>
              <a:ahLst/>
              <a:cxnLst/>
              <a:rect l="l" t="t" r="r" b="b"/>
              <a:pathLst>
                <a:path w="2694940" h="2011680">
                  <a:moveTo>
                    <a:pt x="0" y="132588"/>
                  </a:moveTo>
                  <a:lnTo>
                    <a:pt x="20278" y="180448"/>
                  </a:lnTo>
                  <a:lnTo>
                    <a:pt x="40571" y="228269"/>
                  </a:lnTo>
                  <a:lnTo>
                    <a:pt x="60874" y="275972"/>
                  </a:lnTo>
                  <a:lnTo>
                    <a:pt x="81181" y="323474"/>
                  </a:lnTo>
                  <a:lnTo>
                    <a:pt x="101487" y="370698"/>
                  </a:lnTo>
                  <a:lnTo>
                    <a:pt x="121785" y="417563"/>
                  </a:lnTo>
                  <a:lnTo>
                    <a:pt x="142072" y="463989"/>
                  </a:lnTo>
                  <a:lnTo>
                    <a:pt x="162341" y="509896"/>
                  </a:lnTo>
                  <a:lnTo>
                    <a:pt x="182587" y="555205"/>
                  </a:lnTo>
                  <a:lnTo>
                    <a:pt x="202804" y="599835"/>
                  </a:lnTo>
                  <a:lnTo>
                    <a:pt x="222988" y="643706"/>
                  </a:lnTo>
                  <a:lnTo>
                    <a:pt x="243132" y="686738"/>
                  </a:lnTo>
                  <a:lnTo>
                    <a:pt x="263232" y="728852"/>
                  </a:lnTo>
                  <a:lnTo>
                    <a:pt x="283282" y="769968"/>
                  </a:lnTo>
                  <a:lnTo>
                    <a:pt x="303276" y="810006"/>
                  </a:lnTo>
                  <a:lnTo>
                    <a:pt x="327617" y="858568"/>
                  </a:lnTo>
                  <a:lnTo>
                    <a:pt x="350943" y="905640"/>
                  </a:lnTo>
                  <a:lnTo>
                    <a:pt x="373570" y="951321"/>
                  </a:lnTo>
                  <a:lnTo>
                    <a:pt x="395816" y="995708"/>
                  </a:lnTo>
                  <a:lnTo>
                    <a:pt x="417999" y="1038899"/>
                  </a:lnTo>
                  <a:lnTo>
                    <a:pt x="440436" y="1080992"/>
                  </a:lnTo>
                  <a:lnTo>
                    <a:pt x="463444" y="1122085"/>
                  </a:lnTo>
                  <a:lnTo>
                    <a:pt x="487341" y="1162275"/>
                  </a:lnTo>
                  <a:lnTo>
                    <a:pt x="512445" y="1201662"/>
                  </a:lnTo>
                  <a:lnTo>
                    <a:pt x="539072" y="1240341"/>
                  </a:lnTo>
                  <a:lnTo>
                    <a:pt x="567541" y="1278413"/>
                  </a:lnTo>
                  <a:lnTo>
                    <a:pt x="598170" y="1315974"/>
                  </a:lnTo>
                  <a:lnTo>
                    <a:pt x="630178" y="1353237"/>
                  </a:lnTo>
                  <a:lnTo>
                    <a:pt x="662721" y="1389926"/>
                  </a:lnTo>
                  <a:lnTo>
                    <a:pt x="696015" y="1425975"/>
                  </a:lnTo>
                  <a:lnTo>
                    <a:pt x="730278" y="1461318"/>
                  </a:lnTo>
                  <a:lnTo>
                    <a:pt x="765726" y="1495888"/>
                  </a:lnTo>
                  <a:lnTo>
                    <a:pt x="802576" y="1529619"/>
                  </a:lnTo>
                  <a:lnTo>
                    <a:pt x="841046" y="1562446"/>
                  </a:lnTo>
                  <a:lnTo>
                    <a:pt x="881351" y="1594301"/>
                  </a:lnTo>
                  <a:lnTo>
                    <a:pt x="923710" y="1625119"/>
                  </a:lnTo>
                  <a:lnTo>
                    <a:pt x="968339" y="1654834"/>
                  </a:lnTo>
                  <a:lnTo>
                    <a:pt x="1015455" y="1683380"/>
                  </a:lnTo>
                  <a:lnTo>
                    <a:pt x="1065276" y="1710690"/>
                  </a:lnTo>
                  <a:lnTo>
                    <a:pt x="1104658" y="1730330"/>
                  </a:lnTo>
                  <a:lnTo>
                    <a:pt x="1145841" y="1749514"/>
                  </a:lnTo>
                  <a:lnTo>
                    <a:pt x="1188678" y="1768214"/>
                  </a:lnTo>
                  <a:lnTo>
                    <a:pt x="1233023" y="1786401"/>
                  </a:lnTo>
                  <a:lnTo>
                    <a:pt x="1278729" y="1804048"/>
                  </a:lnTo>
                  <a:lnTo>
                    <a:pt x="1325652" y="1821127"/>
                  </a:lnTo>
                  <a:lnTo>
                    <a:pt x="1373643" y="1837610"/>
                  </a:lnTo>
                  <a:lnTo>
                    <a:pt x="1422558" y="1853469"/>
                  </a:lnTo>
                  <a:lnTo>
                    <a:pt x="1472250" y="1868676"/>
                  </a:lnTo>
                  <a:lnTo>
                    <a:pt x="1522572" y="1883204"/>
                  </a:lnTo>
                  <a:lnTo>
                    <a:pt x="1573379" y="1897023"/>
                  </a:lnTo>
                  <a:lnTo>
                    <a:pt x="1624524" y="1910107"/>
                  </a:lnTo>
                  <a:lnTo>
                    <a:pt x="1675861" y="1922428"/>
                  </a:lnTo>
                  <a:lnTo>
                    <a:pt x="1727244" y="1933957"/>
                  </a:lnTo>
                  <a:lnTo>
                    <a:pt x="1778526" y="1944667"/>
                  </a:lnTo>
                  <a:lnTo>
                    <a:pt x="1829562" y="1954530"/>
                  </a:lnTo>
                  <a:lnTo>
                    <a:pt x="1877689" y="1962924"/>
                  </a:lnTo>
                  <a:lnTo>
                    <a:pt x="1926309" y="1970396"/>
                  </a:lnTo>
                  <a:lnTo>
                    <a:pt x="1975391" y="1977005"/>
                  </a:lnTo>
                  <a:lnTo>
                    <a:pt x="2024907" y="1982808"/>
                  </a:lnTo>
                  <a:lnTo>
                    <a:pt x="2074825" y="1987866"/>
                  </a:lnTo>
                  <a:lnTo>
                    <a:pt x="2125116" y="1992235"/>
                  </a:lnTo>
                  <a:lnTo>
                    <a:pt x="2175750" y="1995976"/>
                  </a:lnTo>
                  <a:lnTo>
                    <a:pt x="2226699" y="1999146"/>
                  </a:lnTo>
                  <a:lnTo>
                    <a:pt x="2277931" y="2001804"/>
                  </a:lnTo>
                  <a:lnTo>
                    <a:pt x="2329417" y="2004009"/>
                  </a:lnTo>
                  <a:lnTo>
                    <a:pt x="2381127" y="2005820"/>
                  </a:lnTo>
                  <a:lnTo>
                    <a:pt x="2433032" y="2007294"/>
                  </a:lnTo>
                  <a:lnTo>
                    <a:pt x="2485102" y="2008491"/>
                  </a:lnTo>
                  <a:lnTo>
                    <a:pt x="2537306" y="2009470"/>
                  </a:lnTo>
                  <a:lnTo>
                    <a:pt x="2589616" y="2010288"/>
                  </a:lnTo>
                  <a:lnTo>
                    <a:pt x="2642001" y="2011005"/>
                  </a:lnTo>
                  <a:lnTo>
                    <a:pt x="2694432" y="2011680"/>
                  </a:lnTo>
                </a:path>
                <a:path w="2694940" h="2011680">
                  <a:moveTo>
                    <a:pt x="44196" y="0"/>
                  </a:moveTo>
                  <a:lnTo>
                    <a:pt x="62986" y="45885"/>
                  </a:lnTo>
                  <a:lnTo>
                    <a:pt x="81849" y="91735"/>
                  </a:lnTo>
                  <a:lnTo>
                    <a:pt x="100859" y="137492"/>
                  </a:lnTo>
                  <a:lnTo>
                    <a:pt x="120089" y="183097"/>
                  </a:lnTo>
                  <a:lnTo>
                    <a:pt x="139612" y="228493"/>
                  </a:lnTo>
                  <a:lnTo>
                    <a:pt x="159502" y="273620"/>
                  </a:lnTo>
                  <a:lnTo>
                    <a:pt x="179832" y="318420"/>
                  </a:lnTo>
                  <a:lnTo>
                    <a:pt x="200674" y="362836"/>
                  </a:lnTo>
                  <a:lnTo>
                    <a:pt x="222104" y="406808"/>
                  </a:lnTo>
                  <a:lnTo>
                    <a:pt x="244193" y="450279"/>
                  </a:lnTo>
                  <a:lnTo>
                    <a:pt x="267015" y="493190"/>
                  </a:lnTo>
                  <a:lnTo>
                    <a:pt x="290644" y="535483"/>
                  </a:lnTo>
                  <a:lnTo>
                    <a:pt x="315152" y="577100"/>
                  </a:lnTo>
                  <a:lnTo>
                    <a:pt x="340614" y="617982"/>
                  </a:lnTo>
                  <a:lnTo>
                    <a:pt x="368505" y="661282"/>
                  </a:lnTo>
                  <a:lnTo>
                    <a:pt x="396124" y="703968"/>
                  </a:lnTo>
                  <a:lnTo>
                    <a:pt x="423793" y="746048"/>
                  </a:lnTo>
                  <a:lnTo>
                    <a:pt x="451834" y="787532"/>
                  </a:lnTo>
                  <a:lnTo>
                    <a:pt x="480571" y="828426"/>
                  </a:lnTo>
                  <a:lnTo>
                    <a:pt x="510325" y="868740"/>
                  </a:lnTo>
                  <a:lnTo>
                    <a:pt x="541419" y="908482"/>
                  </a:lnTo>
                  <a:lnTo>
                    <a:pt x="574176" y="947659"/>
                  </a:lnTo>
                  <a:lnTo>
                    <a:pt x="608918" y="986281"/>
                  </a:lnTo>
                  <a:lnTo>
                    <a:pt x="645968" y="1024356"/>
                  </a:lnTo>
                  <a:lnTo>
                    <a:pt x="685649" y="1061892"/>
                  </a:lnTo>
                  <a:lnTo>
                    <a:pt x="728282" y="1098897"/>
                  </a:lnTo>
                  <a:lnTo>
                    <a:pt x="774192" y="1135380"/>
                  </a:lnTo>
                  <a:lnTo>
                    <a:pt x="809414" y="1161380"/>
                  </a:lnTo>
                  <a:lnTo>
                    <a:pt x="845969" y="1187063"/>
                  </a:lnTo>
                  <a:lnTo>
                    <a:pt x="883821" y="1212433"/>
                  </a:lnTo>
                  <a:lnTo>
                    <a:pt x="922933" y="1237498"/>
                  </a:lnTo>
                  <a:lnTo>
                    <a:pt x="963270" y="1262263"/>
                  </a:lnTo>
                  <a:lnTo>
                    <a:pt x="1004795" y="1286735"/>
                  </a:lnTo>
                  <a:lnTo>
                    <a:pt x="1047473" y="1310920"/>
                  </a:lnTo>
                  <a:lnTo>
                    <a:pt x="1091267" y="1334825"/>
                  </a:lnTo>
                  <a:lnTo>
                    <a:pt x="1136142" y="1358455"/>
                  </a:lnTo>
                  <a:lnTo>
                    <a:pt x="1182060" y="1381817"/>
                  </a:lnTo>
                  <a:lnTo>
                    <a:pt x="1228987" y="1404917"/>
                  </a:lnTo>
                  <a:lnTo>
                    <a:pt x="1276886" y="1427762"/>
                  </a:lnTo>
                  <a:lnTo>
                    <a:pt x="1325721" y="1450357"/>
                  </a:lnTo>
                  <a:lnTo>
                    <a:pt x="1375456" y="1472709"/>
                  </a:lnTo>
                  <a:lnTo>
                    <a:pt x="1426054" y="1494825"/>
                  </a:lnTo>
                  <a:lnTo>
                    <a:pt x="1477481" y="1516710"/>
                  </a:lnTo>
                  <a:lnTo>
                    <a:pt x="1529699" y="1538371"/>
                  </a:lnTo>
                  <a:lnTo>
                    <a:pt x="1582674" y="1559814"/>
                  </a:lnTo>
                  <a:lnTo>
                    <a:pt x="1624840" y="1576396"/>
                  </a:lnTo>
                  <a:lnTo>
                    <a:pt x="1667824" y="1592755"/>
                  </a:lnTo>
                  <a:lnTo>
                    <a:pt x="1711591" y="1608901"/>
                  </a:lnTo>
                  <a:lnTo>
                    <a:pt x="1756103" y="1624842"/>
                  </a:lnTo>
                  <a:lnTo>
                    <a:pt x="1801323" y="1640589"/>
                  </a:lnTo>
                  <a:lnTo>
                    <a:pt x="1847215" y="1656151"/>
                  </a:lnTo>
                  <a:lnTo>
                    <a:pt x="1893742" y="1671539"/>
                  </a:lnTo>
                  <a:lnTo>
                    <a:pt x="1940866" y="1686762"/>
                  </a:lnTo>
                  <a:lnTo>
                    <a:pt x="1988551" y="1701829"/>
                  </a:lnTo>
                  <a:lnTo>
                    <a:pt x="2036761" y="1716752"/>
                  </a:lnTo>
                  <a:lnTo>
                    <a:pt x="2085458" y="1731538"/>
                  </a:lnTo>
                  <a:lnTo>
                    <a:pt x="2134605" y="1746199"/>
                  </a:lnTo>
                  <a:lnTo>
                    <a:pt x="2184166" y="1760743"/>
                  </a:lnTo>
                  <a:lnTo>
                    <a:pt x="2234105" y="1775181"/>
                  </a:lnTo>
                  <a:lnTo>
                    <a:pt x="2284383" y="1789523"/>
                  </a:lnTo>
                  <a:lnTo>
                    <a:pt x="2334964" y="1803778"/>
                  </a:lnTo>
                  <a:lnTo>
                    <a:pt x="2385812" y="1817956"/>
                  </a:lnTo>
                  <a:lnTo>
                    <a:pt x="2436889" y="1832066"/>
                  </a:lnTo>
                  <a:lnTo>
                    <a:pt x="2488160" y="1846119"/>
                  </a:lnTo>
                  <a:lnTo>
                    <a:pt x="2539586" y="1860124"/>
                  </a:lnTo>
                  <a:lnTo>
                    <a:pt x="2591131" y="1874092"/>
                  </a:lnTo>
                  <a:lnTo>
                    <a:pt x="2642759" y="1888031"/>
                  </a:lnTo>
                  <a:lnTo>
                    <a:pt x="2694432" y="1901952"/>
                  </a:lnTo>
                </a:path>
              </a:pathLst>
            </a:custGeom>
            <a:ln w="226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332481" y="1135379"/>
              <a:ext cx="2585085" cy="1764030"/>
            </a:xfrm>
            <a:custGeom>
              <a:avLst/>
              <a:gdLst/>
              <a:ahLst/>
              <a:cxnLst/>
              <a:rect l="l" t="t" r="r" b="b"/>
              <a:pathLst>
                <a:path w="2585085" h="1764030">
                  <a:moveTo>
                    <a:pt x="0" y="0"/>
                  </a:moveTo>
                  <a:lnTo>
                    <a:pt x="21688" y="40931"/>
                  </a:lnTo>
                  <a:lnTo>
                    <a:pt x="43675" y="81882"/>
                  </a:lnTo>
                  <a:lnTo>
                    <a:pt x="66184" y="122913"/>
                  </a:lnTo>
                  <a:lnTo>
                    <a:pt x="89438" y="164081"/>
                  </a:lnTo>
                  <a:lnTo>
                    <a:pt x="113661" y="205445"/>
                  </a:lnTo>
                  <a:lnTo>
                    <a:pt x="139076" y="247063"/>
                  </a:lnTo>
                  <a:lnTo>
                    <a:pt x="165907" y="288993"/>
                  </a:lnTo>
                  <a:lnTo>
                    <a:pt x="194375" y="331295"/>
                  </a:lnTo>
                  <a:lnTo>
                    <a:pt x="224706" y="374026"/>
                  </a:lnTo>
                  <a:lnTo>
                    <a:pt x="257122" y="417245"/>
                  </a:lnTo>
                  <a:lnTo>
                    <a:pt x="291846" y="461010"/>
                  </a:lnTo>
                  <a:lnTo>
                    <a:pt x="320816" y="496089"/>
                  </a:lnTo>
                  <a:lnTo>
                    <a:pt x="350902" y="531989"/>
                  </a:lnTo>
                  <a:lnTo>
                    <a:pt x="382097" y="568548"/>
                  </a:lnTo>
                  <a:lnTo>
                    <a:pt x="414396" y="605607"/>
                  </a:lnTo>
                  <a:lnTo>
                    <a:pt x="447796" y="643006"/>
                  </a:lnTo>
                  <a:lnTo>
                    <a:pt x="482290" y="680585"/>
                  </a:lnTo>
                  <a:lnTo>
                    <a:pt x="517874" y="718185"/>
                  </a:lnTo>
                  <a:lnTo>
                    <a:pt x="554542" y="755644"/>
                  </a:lnTo>
                  <a:lnTo>
                    <a:pt x="592290" y="792803"/>
                  </a:lnTo>
                  <a:lnTo>
                    <a:pt x="631113" y="829502"/>
                  </a:lnTo>
                  <a:lnTo>
                    <a:pt x="671006" y="865582"/>
                  </a:lnTo>
                  <a:lnTo>
                    <a:pt x="711963" y="900881"/>
                  </a:lnTo>
                  <a:lnTo>
                    <a:pt x="753980" y="935241"/>
                  </a:lnTo>
                  <a:lnTo>
                    <a:pt x="797052" y="968502"/>
                  </a:lnTo>
                  <a:lnTo>
                    <a:pt x="835342" y="996738"/>
                  </a:lnTo>
                  <a:lnTo>
                    <a:pt x="873990" y="1024336"/>
                  </a:lnTo>
                  <a:lnTo>
                    <a:pt x="913102" y="1051353"/>
                  </a:lnTo>
                  <a:lnTo>
                    <a:pt x="952785" y="1077849"/>
                  </a:lnTo>
                  <a:lnTo>
                    <a:pt x="993147" y="1103879"/>
                  </a:lnTo>
                  <a:lnTo>
                    <a:pt x="1034295" y="1129504"/>
                  </a:lnTo>
                  <a:lnTo>
                    <a:pt x="1076336" y="1154780"/>
                  </a:lnTo>
                  <a:lnTo>
                    <a:pt x="1119378" y="1179766"/>
                  </a:lnTo>
                  <a:lnTo>
                    <a:pt x="1163526" y="1204520"/>
                  </a:lnTo>
                  <a:lnTo>
                    <a:pt x="1208889" y="1229100"/>
                  </a:lnTo>
                  <a:lnTo>
                    <a:pt x="1255573" y="1253563"/>
                  </a:lnTo>
                  <a:lnTo>
                    <a:pt x="1303686" y="1277969"/>
                  </a:lnTo>
                  <a:lnTo>
                    <a:pt x="1353335" y="1302374"/>
                  </a:lnTo>
                  <a:lnTo>
                    <a:pt x="1404627" y="1326838"/>
                  </a:lnTo>
                  <a:lnTo>
                    <a:pt x="1457670" y="1351418"/>
                  </a:lnTo>
                  <a:lnTo>
                    <a:pt x="1512570" y="1376172"/>
                  </a:lnTo>
                  <a:lnTo>
                    <a:pt x="1553648" y="1394224"/>
                  </a:lnTo>
                  <a:lnTo>
                    <a:pt x="1595798" y="1412221"/>
                  </a:lnTo>
                  <a:lnTo>
                    <a:pt x="1638970" y="1430167"/>
                  </a:lnTo>
                  <a:lnTo>
                    <a:pt x="1683111" y="1448062"/>
                  </a:lnTo>
                  <a:lnTo>
                    <a:pt x="1728170" y="1465909"/>
                  </a:lnTo>
                  <a:lnTo>
                    <a:pt x="1774096" y="1483710"/>
                  </a:lnTo>
                  <a:lnTo>
                    <a:pt x="1820836" y="1501467"/>
                  </a:lnTo>
                  <a:lnTo>
                    <a:pt x="1868341" y="1519182"/>
                  </a:lnTo>
                  <a:lnTo>
                    <a:pt x="1916556" y="1536859"/>
                  </a:lnTo>
                  <a:lnTo>
                    <a:pt x="1965433" y="1554497"/>
                  </a:lnTo>
                  <a:lnTo>
                    <a:pt x="2014918" y="1572101"/>
                  </a:lnTo>
                  <a:lnTo>
                    <a:pt x="2064961" y="1589671"/>
                  </a:lnTo>
                  <a:lnTo>
                    <a:pt x="2115509" y="1607211"/>
                  </a:lnTo>
                  <a:lnTo>
                    <a:pt x="2166512" y="1624721"/>
                  </a:lnTo>
                  <a:lnTo>
                    <a:pt x="2217917" y="1642206"/>
                  </a:lnTo>
                  <a:lnTo>
                    <a:pt x="2269673" y="1659665"/>
                  </a:lnTo>
                  <a:lnTo>
                    <a:pt x="2321730" y="1677103"/>
                  </a:lnTo>
                  <a:lnTo>
                    <a:pt x="2374034" y="1694520"/>
                  </a:lnTo>
                  <a:lnTo>
                    <a:pt x="2426535" y="1711919"/>
                  </a:lnTo>
                  <a:lnTo>
                    <a:pt x="2479182" y="1729302"/>
                  </a:lnTo>
                  <a:lnTo>
                    <a:pt x="2531922" y="1746672"/>
                  </a:lnTo>
                  <a:lnTo>
                    <a:pt x="2584704" y="1764030"/>
                  </a:lnTo>
                </a:path>
              </a:pathLst>
            </a:custGeom>
            <a:ln w="2260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371343" y="1025497"/>
              <a:ext cx="2546350" cy="1743075"/>
            </a:xfrm>
            <a:custGeom>
              <a:avLst/>
              <a:gdLst/>
              <a:ahLst/>
              <a:cxnLst/>
              <a:rect l="l" t="t" r="r" b="b"/>
              <a:pathLst>
                <a:path w="2546350" h="1743075">
                  <a:moveTo>
                    <a:pt x="25146" y="2440"/>
                  </a:moveTo>
                  <a:lnTo>
                    <a:pt x="9501" y="0"/>
                  </a:lnTo>
                  <a:lnTo>
                    <a:pt x="0" y="3488"/>
                  </a:lnTo>
                  <a:lnTo>
                    <a:pt x="3071" y="18835"/>
                  </a:lnTo>
                  <a:lnTo>
                    <a:pt x="25146" y="51970"/>
                  </a:lnTo>
                  <a:lnTo>
                    <a:pt x="70818" y="106941"/>
                  </a:lnTo>
                  <a:lnTo>
                    <a:pt x="101280" y="141754"/>
                  </a:lnTo>
                  <a:lnTo>
                    <a:pt x="135636" y="180272"/>
                  </a:lnTo>
                  <a:lnTo>
                    <a:pt x="172991" y="221612"/>
                  </a:lnTo>
                  <a:lnTo>
                    <a:pt x="212455" y="264890"/>
                  </a:lnTo>
                  <a:lnTo>
                    <a:pt x="253132" y="309221"/>
                  </a:lnTo>
                  <a:lnTo>
                    <a:pt x="294132" y="353722"/>
                  </a:lnTo>
                  <a:lnTo>
                    <a:pt x="324681" y="387310"/>
                  </a:lnTo>
                  <a:lnTo>
                    <a:pt x="357086" y="423262"/>
                  </a:lnTo>
                  <a:lnTo>
                    <a:pt x="391009" y="460993"/>
                  </a:lnTo>
                  <a:lnTo>
                    <a:pt x="426114" y="499919"/>
                  </a:lnTo>
                  <a:lnTo>
                    <a:pt x="462063" y="539456"/>
                  </a:lnTo>
                  <a:lnTo>
                    <a:pt x="498522" y="579021"/>
                  </a:lnTo>
                  <a:lnTo>
                    <a:pt x="535151" y="618030"/>
                  </a:lnTo>
                  <a:lnTo>
                    <a:pt x="571616" y="655898"/>
                  </a:lnTo>
                  <a:lnTo>
                    <a:pt x="607580" y="692042"/>
                  </a:lnTo>
                  <a:lnTo>
                    <a:pt x="642705" y="725877"/>
                  </a:lnTo>
                  <a:lnTo>
                    <a:pt x="676656" y="756820"/>
                  </a:lnTo>
                  <a:lnTo>
                    <a:pt x="717936" y="793145"/>
                  </a:lnTo>
                  <a:lnTo>
                    <a:pt x="752725" y="822674"/>
                  </a:lnTo>
                  <a:lnTo>
                    <a:pt x="784602" y="847970"/>
                  </a:lnTo>
                  <a:lnTo>
                    <a:pt x="817149" y="871597"/>
                  </a:lnTo>
                  <a:lnTo>
                    <a:pt x="853947" y="896116"/>
                  </a:lnTo>
                  <a:lnTo>
                    <a:pt x="898576" y="924091"/>
                  </a:lnTo>
                  <a:lnTo>
                    <a:pt x="954617" y="958085"/>
                  </a:lnTo>
                  <a:lnTo>
                    <a:pt x="1025652" y="1000660"/>
                  </a:lnTo>
                  <a:lnTo>
                    <a:pt x="1092899" y="1040864"/>
                  </a:lnTo>
                  <a:lnTo>
                    <a:pt x="1130801" y="1063404"/>
                  </a:lnTo>
                  <a:lnTo>
                    <a:pt x="1171166" y="1087321"/>
                  </a:lnTo>
                  <a:lnTo>
                    <a:pt x="1213702" y="1112426"/>
                  </a:lnTo>
                  <a:lnTo>
                    <a:pt x="1258117" y="1138531"/>
                  </a:lnTo>
                  <a:lnTo>
                    <a:pt x="1304120" y="1165450"/>
                  </a:lnTo>
                  <a:lnTo>
                    <a:pt x="1351419" y="1192994"/>
                  </a:lnTo>
                  <a:lnTo>
                    <a:pt x="1399722" y="1220976"/>
                  </a:lnTo>
                  <a:lnTo>
                    <a:pt x="1448738" y="1249208"/>
                  </a:lnTo>
                  <a:lnTo>
                    <a:pt x="1498174" y="1277503"/>
                  </a:lnTo>
                  <a:lnTo>
                    <a:pt x="1547739" y="1305674"/>
                  </a:lnTo>
                  <a:lnTo>
                    <a:pt x="1597141" y="1333531"/>
                  </a:lnTo>
                  <a:lnTo>
                    <a:pt x="1646089" y="1360889"/>
                  </a:lnTo>
                  <a:lnTo>
                    <a:pt x="1694290" y="1387559"/>
                  </a:lnTo>
                  <a:lnTo>
                    <a:pt x="1741453" y="1413353"/>
                  </a:lnTo>
                  <a:lnTo>
                    <a:pt x="1787285" y="1438085"/>
                  </a:lnTo>
                  <a:lnTo>
                    <a:pt x="1831497" y="1461566"/>
                  </a:lnTo>
                  <a:lnTo>
                    <a:pt x="1873794" y="1483609"/>
                  </a:lnTo>
                  <a:lnTo>
                    <a:pt x="1913886" y="1504026"/>
                  </a:lnTo>
                  <a:lnTo>
                    <a:pt x="1951482" y="1522630"/>
                  </a:lnTo>
                  <a:lnTo>
                    <a:pt x="2008439" y="1549813"/>
                  </a:lnTo>
                  <a:lnTo>
                    <a:pt x="2062700" y="1574525"/>
                  </a:lnTo>
                  <a:lnTo>
                    <a:pt x="2114488" y="1596976"/>
                  </a:lnTo>
                  <a:lnTo>
                    <a:pt x="2164029" y="1617372"/>
                  </a:lnTo>
                  <a:lnTo>
                    <a:pt x="2211547" y="1635923"/>
                  </a:lnTo>
                  <a:lnTo>
                    <a:pt x="2257267" y="1652836"/>
                  </a:lnTo>
                  <a:lnTo>
                    <a:pt x="2301413" y="1668319"/>
                  </a:lnTo>
                  <a:lnTo>
                    <a:pt x="2344212" y="1682580"/>
                  </a:lnTo>
                  <a:lnTo>
                    <a:pt x="2385886" y="1695828"/>
                  </a:lnTo>
                  <a:lnTo>
                    <a:pt x="2426662" y="1708271"/>
                  </a:lnTo>
                  <a:lnTo>
                    <a:pt x="2466763" y="1720117"/>
                  </a:lnTo>
                  <a:lnTo>
                    <a:pt x="2506415" y="1731573"/>
                  </a:lnTo>
                  <a:lnTo>
                    <a:pt x="2545842" y="1742848"/>
                  </a:lnTo>
                </a:path>
              </a:pathLst>
            </a:custGeom>
            <a:ln w="2260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216821" y="2832011"/>
              <a:ext cx="103555" cy="102793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05263" y="2643796"/>
              <a:ext cx="103555" cy="103555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210469" y="2463203"/>
              <a:ext cx="103555" cy="102793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992537" y="2547784"/>
              <a:ext cx="103555" cy="102793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40571" y="2404529"/>
              <a:ext cx="103555" cy="10355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896781" y="2220887"/>
              <a:ext cx="103555" cy="102793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50705" y="2023529"/>
              <a:ext cx="103555" cy="102793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6529" y="1868081"/>
              <a:ext cx="102793" cy="10279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469299" y="1927517"/>
              <a:ext cx="103555" cy="102793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518829" y="1730159"/>
              <a:ext cx="102793" cy="10279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558453" y="1542706"/>
              <a:ext cx="103555" cy="103555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629319" y="1336966"/>
              <a:ext cx="103555" cy="102793"/>
            </a:xfrm>
            <a:prstGeom prst="rect">
              <a:avLst/>
            </a:prstGeom>
          </p:spPr>
        </p:pic>
      </p:grpSp>
      <p:sp>
        <p:nvSpPr>
          <p:cNvPr id="54" name="object 54"/>
          <p:cNvSpPr txBox="1"/>
          <p:nvPr/>
        </p:nvSpPr>
        <p:spPr>
          <a:xfrm>
            <a:off x="3432302" y="2104233"/>
            <a:ext cx="11811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2329092" y="950632"/>
            <a:ext cx="88900" cy="104775"/>
            <a:chOff x="2329092" y="950632"/>
            <a:chExt cx="88900" cy="104775"/>
          </a:xfrm>
        </p:grpSpPr>
        <p:sp>
          <p:nvSpPr>
            <p:cNvPr id="56" name="object 56"/>
            <p:cNvSpPr/>
            <p:nvPr/>
          </p:nvSpPr>
          <p:spPr>
            <a:xfrm>
              <a:off x="2332482" y="954022"/>
              <a:ext cx="81915" cy="97790"/>
            </a:xfrm>
            <a:custGeom>
              <a:avLst/>
              <a:gdLst/>
              <a:ahLst/>
              <a:cxnLst/>
              <a:rect l="l" t="t" r="r" b="b"/>
              <a:pathLst>
                <a:path w="81914" h="97790">
                  <a:moveTo>
                    <a:pt x="81532" y="0"/>
                  </a:moveTo>
                  <a:lnTo>
                    <a:pt x="0" y="0"/>
                  </a:lnTo>
                  <a:lnTo>
                    <a:pt x="0" y="97537"/>
                  </a:lnTo>
                  <a:lnTo>
                    <a:pt x="81532" y="97537"/>
                  </a:lnTo>
                  <a:lnTo>
                    <a:pt x="815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332483" y="954023"/>
              <a:ext cx="81915" cy="97790"/>
            </a:xfrm>
            <a:custGeom>
              <a:avLst/>
              <a:gdLst/>
              <a:ahLst/>
              <a:cxnLst/>
              <a:rect l="l" t="t" r="r" b="b"/>
              <a:pathLst>
                <a:path w="81914" h="97790">
                  <a:moveTo>
                    <a:pt x="81532" y="0"/>
                  </a:moveTo>
                  <a:lnTo>
                    <a:pt x="0" y="0"/>
                  </a:lnTo>
                  <a:lnTo>
                    <a:pt x="0" y="97537"/>
                  </a:lnTo>
                  <a:lnTo>
                    <a:pt x="81532" y="97537"/>
                  </a:lnTo>
                  <a:lnTo>
                    <a:pt x="81532" y="0"/>
                  </a:lnTo>
                  <a:close/>
                </a:path>
              </a:pathLst>
            </a:custGeom>
            <a:ln w="6781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669282" y="3348913"/>
            <a:ext cx="5863590" cy="3373754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13360" algn="ctr">
              <a:lnSpc>
                <a:spcPct val="100000"/>
              </a:lnSpc>
              <a:spcBef>
                <a:spcPts val="605"/>
              </a:spcBef>
            </a:pPr>
            <a:r>
              <a:rPr sz="1000" spc="-10" dirty="0">
                <a:latin typeface="Times New Roman"/>
                <a:cs typeface="Times New Roman"/>
              </a:rPr>
              <a:t>Час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09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7.3. </a:t>
            </a: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ізотермічного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початок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закінчення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аустеніту;</a:t>
            </a:r>
            <a:endParaRPr sz="1000">
              <a:latin typeface="Times New Roman"/>
              <a:cs typeface="Times New Roman"/>
            </a:endParaRPr>
          </a:p>
          <a:p>
            <a:pPr marL="1285875" marR="1278890" algn="ctr">
              <a:lnSpc>
                <a:spcPts val="1150"/>
              </a:lnSpc>
              <a:spcBef>
                <a:spcPts val="55"/>
              </a:spcBef>
            </a:pP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закінчення розчинення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</a:t>
            </a:r>
            <a:r>
              <a:rPr sz="975" spc="-7" baseline="-1282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C;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закінчення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гомогенізації;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П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АГ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гомогенний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ct val="102099"/>
              </a:lnSpc>
            </a:pPr>
            <a:r>
              <a:rPr sz="1200" spc="-5" dirty="0">
                <a:latin typeface="Times New Roman"/>
                <a:cs typeface="Times New Roman"/>
              </a:rPr>
              <a:t>Якщо швидкість нагріву більше (луч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), то перетворення П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А починається </a:t>
            </a:r>
            <a:r>
              <a:rPr sz="1200" dirty="0">
                <a:latin typeface="Times New Roman"/>
                <a:cs typeface="Times New Roman"/>
              </a:rPr>
              <a:t>і 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кінчується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більш</a:t>
            </a:r>
            <a:r>
              <a:rPr sz="1200" spc="-5" dirty="0">
                <a:latin typeface="Times New Roman"/>
                <a:cs typeface="Times New Roman"/>
              </a:rPr>
              <a:t> високих</a:t>
            </a:r>
            <a:r>
              <a:rPr sz="1200" dirty="0">
                <a:latin typeface="Times New Roman"/>
                <a:cs typeface="Times New Roman"/>
              </a:rPr>
              <a:t> температурах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(точки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Symbol"/>
                <a:cs typeface="Symbol"/>
              </a:rPr>
              <a:t>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i="1" spc="-5" dirty="0">
                <a:latin typeface="Times New Roman"/>
                <a:cs typeface="Times New Roman"/>
              </a:rPr>
              <a:t>b</a:t>
            </a:r>
            <a:r>
              <a:rPr sz="1200" spc="-5" dirty="0">
                <a:latin typeface="Symbol"/>
                <a:cs typeface="Symbol"/>
              </a:rPr>
              <a:t>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7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ще </a:t>
            </a:r>
            <a:r>
              <a:rPr sz="1200" spc="-5" dirty="0">
                <a:latin typeface="Times New Roman"/>
                <a:cs typeface="Times New Roman"/>
              </a:rPr>
              <a:t>більш високих температурах (точки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Symbol"/>
                <a:cs typeface="Symbol"/>
              </a:rPr>
              <a:t>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i="1" spc="-5" dirty="0">
                <a:latin typeface="Times New Roman"/>
                <a:cs typeface="Times New Roman"/>
              </a:rPr>
              <a:t>b</a:t>
            </a:r>
            <a:r>
              <a:rPr sz="1200" spc="-5" dirty="0">
                <a:latin typeface="Symbol"/>
                <a:cs typeface="Symbol"/>
              </a:rPr>
              <a:t>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починається і </a:t>
            </a:r>
            <a:r>
              <a:rPr sz="1200" spc="-5" dirty="0">
                <a:latin typeface="Times New Roman"/>
                <a:cs typeface="Times New Roman"/>
              </a:rPr>
              <a:t>закінчується 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ретворення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А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швидкістю,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відповідає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лучу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Таким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чином,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чим </a:t>
            </a:r>
            <a:r>
              <a:rPr sz="1200" spc="-5" dirty="0">
                <a:latin typeface="Times New Roman"/>
                <a:cs typeface="Times New Roman"/>
              </a:rPr>
              <a:t>швидше нагрівання, тим при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високих </a:t>
            </a:r>
            <a:r>
              <a:rPr sz="1200" dirty="0">
                <a:latin typeface="Times New Roman"/>
                <a:cs typeface="Times New Roman"/>
              </a:rPr>
              <a:t>температурах </a:t>
            </a:r>
            <a:r>
              <a:rPr sz="1200" spc="-5" dirty="0">
                <a:latin typeface="Times New Roman"/>
                <a:cs typeface="Times New Roman"/>
              </a:rPr>
              <a:t>починається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закінчу-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перетворення перліту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аустеніт. </a:t>
            </a:r>
            <a:r>
              <a:rPr sz="1200" dirty="0">
                <a:latin typeface="Times New Roman"/>
                <a:cs typeface="Times New Roman"/>
              </a:rPr>
              <a:t>Час, необхідний для </a:t>
            </a:r>
            <a:r>
              <a:rPr sz="1200" spc="-5" dirty="0">
                <a:latin typeface="Times New Roman"/>
                <a:cs typeface="Times New Roman"/>
              </a:rPr>
              <a:t>перліто-аустенітного </a:t>
            </a:r>
            <a:r>
              <a:rPr sz="1200" dirty="0">
                <a:latin typeface="Times New Roman"/>
                <a:cs typeface="Times New Roman"/>
              </a:rPr>
              <a:t>пере-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творення, зменшується</a:t>
            </a:r>
            <a:r>
              <a:rPr sz="1200" dirty="0">
                <a:latin typeface="Times New Roman"/>
                <a:cs typeface="Times New Roman"/>
              </a:rPr>
              <a:t> з підвищенням </a:t>
            </a:r>
            <a:r>
              <a:rPr sz="1200" spc="-5" dirty="0">
                <a:latin typeface="Times New Roman"/>
                <a:cs typeface="Times New Roman"/>
              </a:rPr>
              <a:t>швидкості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Аустеніт </a:t>
            </a:r>
            <a:r>
              <a:rPr sz="1200" spc="-5" dirty="0">
                <a:latin typeface="Times New Roman"/>
                <a:cs typeface="Times New Roman"/>
              </a:rPr>
              <a:t>утворюється на межі феритної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цементитної фаз, тому чим більше про-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тяжність </a:t>
            </a:r>
            <a:r>
              <a:rPr sz="1200" dirty="0">
                <a:latin typeface="Times New Roman"/>
                <a:cs typeface="Times New Roman"/>
              </a:rPr>
              <a:t>межі </a:t>
            </a:r>
            <a:r>
              <a:rPr sz="1200" spc="-5" dirty="0">
                <a:latin typeface="Times New Roman"/>
                <a:cs typeface="Times New Roman"/>
              </a:rPr>
              <a:t>між феритом та цементитом,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дрібніше структура </a:t>
            </a:r>
            <a:r>
              <a:rPr sz="1200" dirty="0">
                <a:latin typeface="Times New Roman"/>
                <a:cs typeface="Times New Roman"/>
              </a:rPr>
              <a:t>перліту, </a:t>
            </a:r>
            <a:r>
              <a:rPr sz="1200" spc="-5" dirty="0">
                <a:latin typeface="Times New Roman"/>
                <a:cs typeface="Times New Roman"/>
              </a:rPr>
              <a:t>тим швидше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 перетворення. Найшвидше перетворення </a:t>
            </a:r>
            <a:r>
              <a:rPr sz="1200" dirty="0">
                <a:latin typeface="Times New Roman"/>
                <a:cs typeface="Times New Roman"/>
              </a:rPr>
              <a:t>притаманне </a:t>
            </a:r>
            <a:r>
              <a:rPr sz="1200" spc="-5" dirty="0">
                <a:latin typeface="Times New Roman"/>
                <a:cs typeface="Times New Roman"/>
              </a:rPr>
              <a:t>дрібнопластинчас-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 перліту; повільніше здійснюється перетворення при наявності </a:t>
            </a:r>
            <a:r>
              <a:rPr sz="1200" dirty="0">
                <a:latin typeface="Times New Roman"/>
                <a:cs typeface="Times New Roman"/>
              </a:rPr>
              <a:t>дрібнозернистого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повільно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крупнозернистому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перліті.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40"/>
              </a:lnSpc>
            </a:pPr>
            <a:r>
              <a:rPr sz="1200" dirty="0">
                <a:latin typeface="Times New Roman"/>
                <a:cs typeface="Times New Roman"/>
              </a:rPr>
              <a:t>Механізм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представлено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14.4.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882467" y="7011231"/>
            <a:ext cx="1040130" cy="1061085"/>
            <a:chOff x="882467" y="7011231"/>
            <a:chExt cx="1040130" cy="1061085"/>
          </a:xfrm>
        </p:grpSpPr>
        <p:sp>
          <p:nvSpPr>
            <p:cNvPr id="60" name="object 60"/>
            <p:cNvSpPr/>
            <p:nvPr/>
          </p:nvSpPr>
          <p:spPr>
            <a:xfrm>
              <a:off x="922020" y="7018781"/>
              <a:ext cx="509905" cy="394335"/>
            </a:xfrm>
            <a:custGeom>
              <a:avLst/>
              <a:gdLst/>
              <a:ahLst/>
              <a:cxnLst/>
              <a:rect l="l" t="t" r="r" b="b"/>
              <a:pathLst>
                <a:path w="509905" h="394334">
                  <a:moveTo>
                    <a:pt x="0" y="336042"/>
                  </a:moveTo>
                  <a:lnTo>
                    <a:pt x="42674" y="393954"/>
                  </a:lnTo>
                  <a:lnTo>
                    <a:pt x="509778" y="57912"/>
                  </a:lnTo>
                  <a:lnTo>
                    <a:pt x="467868" y="0"/>
                  </a:lnTo>
                  <a:lnTo>
                    <a:pt x="0" y="336042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21255" y="7059167"/>
              <a:ext cx="768985" cy="580390"/>
            </a:xfrm>
            <a:custGeom>
              <a:avLst/>
              <a:gdLst/>
              <a:ahLst/>
              <a:cxnLst/>
              <a:rect l="l" t="t" r="r" b="b"/>
              <a:pathLst>
                <a:path w="768985" h="580390">
                  <a:moveTo>
                    <a:pt x="726188" y="0"/>
                  </a:moveTo>
                  <a:lnTo>
                    <a:pt x="0" y="521970"/>
                  </a:lnTo>
                  <a:lnTo>
                    <a:pt x="41910" y="579882"/>
                  </a:lnTo>
                  <a:lnTo>
                    <a:pt x="768860" y="57912"/>
                  </a:lnTo>
                  <a:lnTo>
                    <a:pt x="726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21255" y="7059167"/>
              <a:ext cx="768985" cy="580390"/>
            </a:xfrm>
            <a:custGeom>
              <a:avLst/>
              <a:gdLst/>
              <a:ahLst/>
              <a:cxnLst/>
              <a:rect l="l" t="t" r="r" b="b"/>
              <a:pathLst>
                <a:path w="768985" h="580390">
                  <a:moveTo>
                    <a:pt x="0" y="521970"/>
                  </a:moveTo>
                  <a:lnTo>
                    <a:pt x="41910" y="579882"/>
                  </a:lnTo>
                  <a:lnTo>
                    <a:pt x="768860" y="57912"/>
                  </a:lnTo>
                  <a:lnTo>
                    <a:pt x="726188" y="0"/>
                  </a:lnTo>
                  <a:lnTo>
                    <a:pt x="0" y="521970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90017" y="7198613"/>
              <a:ext cx="934719" cy="699135"/>
            </a:xfrm>
            <a:custGeom>
              <a:avLst/>
              <a:gdLst/>
              <a:ahLst/>
              <a:cxnLst/>
              <a:rect l="l" t="t" r="r" b="b"/>
              <a:pathLst>
                <a:path w="934719" h="699134">
                  <a:moveTo>
                    <a:pt x="891538" y="0"/>
                  </a:moveTo>
                  <a:lnTo>
                    <a:pt x="0" y="640842"/>
                  </a:lnTo>
                  <a:lnTo>
                    <a:pt x="41910" y="698754"/>
                  </a:lnTo>
                  <a:lnTo>
                    <a:pt x="934210" y="57912"/>
                  </a:lnTo>
                  <a:lnTo>
                    <a:pt x="8915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90017" y="7198613"/>
              <a:ext cx="934719" cy="699135"/>
            </a:xfrm>
            <a:custGeom>
              <a:avLst/>
              <a:gdLst/>
              <a:ahLst/>
              <a:cxnLst/>
              <a:rect l="l" t="t" r="r" b="b"/>
              <a:pathLst>
                <a:path w="934719" h="699134">
                  <a:moveTo>
                    <a:pt x="0" y="640842"/>
                  </a:moveTo>
                  <a:lnTo>
                    <a:pt x="41910" y="698754"/>
                  </a:lnTo>
                  <a:lnTo>
                    <a:pt x="934210" y="57912"/>
                  </a:lnTo>
                  <a:lnTo>
                    <a:pt x="891538" y="0"/>
                  </a:lnTo>
                  <a:lnTo>
                    <a:pt x="0" y="640842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018792" y="7380731"/>
              <a:ext cx="828040" cy="621030"/>
            </a:xfrm>
            <a:custGeom>
              <a:avLst/>
              <a:gdLst/>
              <a:ahLst/>
              <a:cxnLst/>
              <a:rect l="l" t="t" r="r" b="b"/>
              <a:pathLst>
                <a:path w="828039" h="621029">
                  <a:moveTo>
                    <a:pt x="787147" y="0"/>
                  </a:moveTo>
                  <a:lnTo>
                    <a:pt x="0" y="565404"/>
                  </a:lnTo>
                  <a:lnTo>
                    <a:pt x="41151" y="621030"/>
                  </a:lnTo>
                  <a:lnTo>
                    <a:pt x="827533" y="55626"/>
                  </a:lnTo>
                  <a:lnTo>
                    <a:pt x="787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018792" y="7380731"/>
              <a:ext cx="828040" cy="621030"/>
            </a:xfrm>
            <a:custGeom>
              <a:avLst/>
              <a:gdLst/>
              <a:ahLst/>
              <a:cxnLst/>
              <a:rect l="l" t="t" r="r" b="b"/>
              <a:pathLst>
                <a:path w="828039" h="621029">
                  <a:moveTo>
                    <a:pt x="0" y="565404"/>
                  </a:moveTo>
                  <a:lnTo>
                    <a:pt x="41151" y="621030"/>
                  </a:lnTo>
                  <a:lnTo>
                    <a:pt x="827533" y="55626"/>
                  </a:lnTo>
                  <a:lnTo>
                    <a:pt x="787147" y="0"/>
                  </a:lnTo>
                  <a:lnTo>
                    <a:pt x="0" y="565404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251967" y="7560563"/>
              <a:ext cx="662940" cy="504190"/>
            </a:xfrm>
            <a:custGeom>
              <a:avLst/>
              <a:gdLst/>
              <a:ahLst/>
              <a:cxnLst/>
              <a:rect l="l" t="t" r="r" b="b"/>
              <a:pathLst>
                <a:path w="662939" h="504190">
                  <a:moveTo>
                    <a:pt x="620266" y="0"/>
                  </a:moveTo>
                  <a:lnTo>
                    <a:pt x="0" y="445770"/>
                  </a:lnTo>
                  <a:lnTo>
                    <a:pt x="41908" y="503682"/>
                  </a:lnTo>
                  <a:lnTo>
                    <a:pt x="662938" y="57912"/>
                  </a:lnTo>
                  <a:lnTo>
                    <a:pt x="6202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251967" y="7560563"/>
              <a:ext cx="662940" cy="504190"/>
            </a:xfrm>
            <a:custGeom>
              <a:avLst/>
              <a:gdLst/>
              <a:ahLst/>
              <a:cxnLst/>
              <a:rect l="l" t="t" r="r" b="b"/>
              <a:pathLst>
                <a:path w="662939" h="504190">
                  <a:moveTo>
                    <a:pt x="0" y="445770"/>
                  </a:moveTo>
                  <a:lnTo>
                    <a:pt x="41908" y="503682"/>
                  </a:lnTo>
                  <a:lnTo>
                    <a:pt x="662938" y="57912"/>
                  </a:lnTo>
                  <a:lnTo>
                    <a:pt x="620266" y="0"/>
                  </a:lnTo>
                  <a:lnTo>
                    <a:pt x="0" y="445770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84376" y="7729727"/>
              <a:ext cx="426084" cy="334010"/>
            </a:xfrm>
            <a:custGeom>
              <a:avLst/>
              <a:gdLst/>
              <a:ahLst/>
              <a:cxnLst/>
              <a:rect l="l" t="t" r="r" b="b"/>
              <a:pathLst>
                <a:path w="426085" h="334009">
                  <a:moveTo>
                    <a:pt x="384048" y="0"/>
                  </a:moveTo>
                  <a:lnTo>
                    <a:pt x="0" y="275844"/>
                  </a:lnTo>
                  <a:lnTo>
                    <a:pt x="41910" y="333756"/>
                  </a:lnTo>
                  <a:lnTo>
                    <a:pt x="425958" y="57912"/>
                  </a:lnTo>
                  <a:lnTo>
                    <a:pt x="3840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484376" y="7729727"/>
              <a:ext cx="426084" cy="334010"/>
            </a:xfrm>
            <a:custGeom>
              <a:avLst/>
              <a:gdLst/>
              <a:ahLst/>
              <a:cxnLst/>
              <a:rect l="l" t="t" r="r" b="b"/>
              <a:pathLst>
                <a:path w="426085" h="334009">
                  <a:moveTo>
                    <a:pt x="0" y="275844"/>
                  </a:moveTo>
                  <a:lnTo>
                    <a:pt x="41910" y="333756"/>
                  </a:lnTo>
                  <a:lnTo>
                    <a:pt x="425958" y="57912"/>
                  </a:lnTo>
                  <a:lnTo>
                    <a:pt x="384048" y="0"/>
                  </a:lnTo>
                  <a:lnTo>
                    <a:pt x="0" y="275844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61848" y="7194873"/>
              <a:ext cx="183061" cy="14997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18687" y="7453191"/>
              <a:ext cx="133968" cy="10120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67452" y="7840287"/>
              <a:ext cx="170835" cy="149212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03211" y="7458525"/>
              <a:ext cx="139234" cy="95872"/>
            </a:xfrm>
            <a:prstGeom prst="rect">
              <a:avLst/>
            </a:prstGeom>
          </p:spPr>
        </p:pic>
      </p:grpSp>
      <p:grpSp>
        <p:nvGrpSpPr>
          <p:cNvPr id="75" name="object 75"/>
          <p:cNvGrpSpPr/>
          <p:nvPr/>
        </p:nvGrpSpPr>
        <p:grpSpPr>
          <a:xfrm>
            <a:off x="2210631" y="6998277"/>
            <a:ext cx="1040130" cy="1061085"/>
            <a:chOff x="2210631" y="6998277"/>
            <a:chExt cx="1040130" cy="1061085"/>
          </a:xfrm>
        </p:grpSpPr>
        <p:sp>
          <p:nvSpPr>
            <p:cNvPr id="76" name="object 76"/>
            <p:cNvSpPr/>
            <p:nvPr/>
          </p:nvSpPr>
          <p:spPr>
            <a:xfrm>
              <a:off x="2250948" y="7005827"/>
              <a:ext cx="509905" cy="394970"/>
            </a:xfrm>
            <a:custGeom>
              <a:avLst/>
              <a:gdLst/>
              <a:ahLst/>
              <a:cxnLst/>
              <a:rect l="l" t="t" r="r" b="b"/>
              <a:pathLst>
                <a:path w="509905" h="394970">
                  <a:moveTo>
                    <a:pt x="0" y="336804"/>
                  </a:moveTo>
                  <a:lnTo>
                    <a:pt x="41910" y="394716"/>
                  </a:lnTo>
                  <a:lnTo>
                    <a:pt x="509778" y="57912"/>
                  </a:lnTo>
                  <a:lnTo>
                    <a:pt x="467868" y="0"/>
                  </a:lnTo>
                  <a:lnTo>
                    <a:pt x="0" y="336804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250186" y="7046975"/>
              <a:ext cx="768350" cy="580390"/>
            </a:xfrm>
            <a:custGeom>
              <a:avLst/>
              <a:gdLst/>
              <a:ahLst/>
              <a:cxnLst/>
              <a:rect l="l" t="t" r="r" b="b"/>
              <a:pathLst>
                <a:path w="768350" h="580390">
                  <a:moveTo>
                    <a:pt x="726186" y="0"/>
                  </a:moveTo>
                  <a:lnTo>
                    <a:pt x="0" y="521970"/>
                  </a:lnTo>
                  <a:lnTo>
                    <a:pt x="41910" y="579882"/>
                  </a:lnTo>
                  <a:lnTo>
                    <a:pt x="768096" y="57912"/>
                  </a:lnTo>
                  <a:lnTo>
                    <a:pt x="7261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250186" y="7046975"/>
              <a:ext cx="768350" cy="580390"/>
            </a:xfrm>
            <a:custGeom>
              <a:avLst/>
              <a:gdLst/>
              <a:ahLst/>
              <a:cxnLst/>
              <a:rect l="l" t="t" r="r" b="b"/>
              <a:pathLst>
                <a:path w="768350" h="580390">
                  <a:moveTo>
                    <a:pt x="0" y="521970"/>
                  </a:moveTo>
                  <a:lnTo>
                    <a:pt x="41910" y="579882"/>
                  </a:lnTo>
                  <a:lnTo>
                    <a:pt x="768096" y="57912"/>
                  </a:lnTo>
                  <a:lnTo>
                    <a:pt x="726186" y="0"/>
                  </a:lnTo>
                  <a:lnTo>
                    <a:pt x="0" y="521970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218182" y="7185659"/>
              <a:ext cx="934719" cy="699770"/>
            </a:xfrm>
            <a:custGeom>
              <a:avLst/>
              <a:gdLst/>
              <a:ahLst/>
              <a:cxnLst/>
              <a:rect l="l" t="t" r="r" b="b"/>
              <a:pathLst>
                <a:path w="934719" h="699770">
                  <a:moveTo>
                    <a:pt x="892302" y="0"/>
                  </a:moveTo>
                  <a:lnTo>
                    <a:pt x="0" y="641604"/>
                  </a:lnTo>
                  <a:lnTo>
                    <a:pt x="42672" y="699516"/>
                  </a:lnTo>
                  <a:lnTo>
                    <a:pt x="934212" y="57912"/>
                  </a:lnTo>
                  <a:lnTo>
                    <a:pt x="8923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218182" y="7185659"/>
              <a:ext cx="934719" cy="699770"/>
            </a:xfrm>
            <a:custGeom>
              <a:avLst/>
              <a:gdLst/>
              <a:ahLst/>
              <a:cxnLst/>
              <a:rect l="l" t="t" r="r" b="b"/>
              <a:pathLst>
                <a:path w="934719" h="699770">
                  <a:moveTo>
                    <a:pt x="0" y="641604"/>
                  </a:moveTo>
                  <a:lnTo>
                    <a:pt x="42672" y="699516"/>
                  </a:lnTo>
                  <a:lnTo>
                    <a:pt x="934212" y="57912"/>
                  </a:lnTo>
                  <a:lnTo>
                    <a:pt x="892302" y="0"/>
                  </a:lnTo>
                  <a:lnTo>
                    <a:pt x="0" y="641604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347722" y="7367777"/>
              <a:ext cx="828040" cy="622300"/>
            </a:xfrm>
            <a:custGeom>
              <a:avLst/>
              <a:gdLst/>
              <a:ahLst/>
              <a:cxnLst/>
              <a:rect l="l" t="t" r="r" b="b"/>
              <a:pathLst>
                <a:path w="828039" h="622300">
                  <a:moveTo>
                    <a:pt x="787146" y="0"/>
                  </a:moveTo>
                  <a:lnTo>
                    <a:pt x="0" y="566166"/>
                  </a:lnTo>
                  <a:lnTo>
                    <a:pt x="41148" y="621792"/>
                  </a:lnTo>
                  <a:lnTo>
                    <a:pt x="827532" y="56388"/>
                  </a:lnTo>
                  <a:lnTo>
                    <a:pt x="7871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347722" y="7367777"/>
              <a:ext cx="828040" cy="622300"/>
            </a:xfrm>
            <a:custGeom>
              <a:avLst/>
              <a:gdLst/>
              <a:ahLst/>
              <a:cxnLst/>
              <a:rect l="l" t="t" r="r" b="b"/>
              <a:pathLst>
                <a:path w="828039" h="622300">
                  <a:moveTo>
                    <a:pt x="0" y="566166"/>
                  </a:moveTo>
                  <a:lnTo>
                    <a:pt x="41148" y="621792"/>
                  </a:lnTo>
                  <a:lnTo>
                    <a:pt x="827532" y="56388"/>
                  </a:lnTo>
                  <a:lnTo>
                    <a:pt x="787146" y="0"/>
                  </a:lnTo>
                  <a:lnTo>
                    <a:pt x="0" y="566166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80894" y="7547609"/>
              <a:ext cx="662305" cy="504190"/>
            </a:xfrm>
            <a:custGeom>
              <a:avLst/>
              <a:gdLst/>
              <a:ahLst/>
              <a:cxnLst/>
              <a:rect l="l" t="t" r="r" b="b"/>
              <a:pathLst>
                <a:path w="662305" h="504190">
                  <a:moveTo>
                    <a:pt x="620268" y="0"/>
                  </a:moveTo>
                  <a:lnTo>
                    <a:pt x="0" y="445770"/>
                  </a:lnTo>
                  <a:lnTo>
                    <a:pt x="41910" y="503682"/>
                  </a:lnTo>
                  <a:lnTo>
                    <a:pt x="662178" y="57912"/>
                  </a:lnTo>
                  <a:lnTo>
                    <a:pt x="6202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580894" y="7547609"/>
              <a:ext cx="662305" cy="504190"/>
            </a:xfrm>
            <a:custGeom>
              <a:avLst/>
              <a:gdLst/>
              <a:ahLst/>
              <a:cxnLst/>
              <a:rect l="l" t="t" r="r" b="b"/>
              <a:pathLst>
                <a:path w="662305" h="504190">
                  <a:moveTo>
                    <a:pt x="0" y="445770"/>
                  </a:moveTo>
                  <a:lnTo>
                    <a:pt x="41910" y="503682"/>
                  </a:lnTo>
                  <a:lnTo>
                    <a:pt x="662178" y="57912"/>
                  </a:lnTo>
                  <a:lnTo>
                    <a:pt x="620268" y="0"/>
                  </a:lnTo>
                  <a:lnTo>
                    <a:pt x="0" y="445770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812542" y="7717535"/>
              <a:ext cx="426720" cy="334010"/>
            </a:xfrm>
            <a:custGeom>
              <a:avLst/>
              <a:gdLst/>
              <a:ahLst/>
              <a:cxnLst/>
              <a:rect l="l" t="t" r="r" b="b"/>
              <a:pathLst>
                <a:path w="426719" h="334009">
                  <a:moveTo>
                    <a:pt x="384810" y="0"/>
                  </a:moveTo>
                  <a:lnTo>
                    <a:pt x="0" y="275844"/>
                  </a:lnTo>
                  <a:lnTo>
                    <a:pt x="42672" y="333756"/>
                  </a:lnTo>
                  <a:lnTo>
                    <a:pt x="426720" y="57912"/>
                  </a:lnTo>
                  <a:lnTo>
                    <a:pt x="3848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812542" y="7717535"/>
              <a:ext cx="426720" cy="334010"/>
            </a:xfrm>
            <a:custGeom>
              <a:avLst/>
              <a:gdLst/>
              <a:ahLst/>
              <a:cxnLst/>
              <a:rect l="l" t="t" r="r" b="b"/>
              <a:pathLst>
                <a:path w="426719" h="334009">
                  <a:moveTo>
                    <a:pt x="0" y="275844"/>
                  </a:moveTo>
                  <a:lnTo>
                    <a:pt x="42672" y="333756"/>
                  </a:lnTo>
                  <a:lnTo>
                    <a:pt x="426720" y="57912"/>
                  </a:lnTo>
                  <a:lnTo>
                    <a:pt x="384810" y="0"/>
                  </a:lnTo>
                  <a:lnTo>
                    <a:pt x="0" y="275844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670653" y="7071048"/>
              <a:ext cx="144866" cy="126733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370747" y="7344225"/>
              <a:ext cx="217697" cy="208648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892028" y="7130795"/>
              <a:ext cx="175783" cy="247066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2892028" y="7130795"/>
              <a:ext cx="175895" cy="247650"/>
            </a:xfrm>
            <a:custGeom>
              <a:avLst/>
              <a:gdLst/>
              <a:ahLst/>
              <a:cxnLst/>
              <a:rect l="l" t="t" r="r" b="b"/>
              <a:pathLst>
                <a:path w="175894" h="247650">
                  <a:moveTo>
                    <a:pt x="13477" y="182880"/>
                  </a:moveTo>
                  <a:lnTo>
                    <a:pt x="18335" y="227421"/>
                  </a:lnTo>
                  <a:lnTo>
                    <a:pt x="28336" y="245459"/>
                  </a:lnTo>
                  <a:lnTo>
                    <a:pt x="53768" y="247066"/>
                  </a:lnTo>
                  <a:lnTo>
                    <a:pt x="104917" y="242316"/>
                  </a:lnTo>
                  <a:lnTo>
                    <a:pt x="111775" y="235458"/>
                  </a:lnTo>
                  <a:lnTo>
                    <a:pt x="118633" y="228600"/>
                  </a:lnTo>
                  <a:lnTo>
                    <a:pt x="125491" y="221742"/>
                  </a:lnTo>
                  <a:lnTo>
                    <a:pt x="132349" y="214884"/>
                  </a:lnTo>
                  <a:lnTo>
                    <a:pt x="136159" y="211836"/>
                  </a:lnTo>
                  <a:lnTo>
                    <a:pt x="143779" y="204978"/>
                  </a:lnTo>
                  <a:lnTo>
                    <a:pt x="148887" y="168628"/>
                  </a:lnTo>
                  <a:lnTo>
                    <a:pt x="156067" y="131349"/>
                  </a:lnTo>
                  <a:lnTo>
                    <a:pt x="165103" y="94499"/>
                  </a:lnTo>
                  <a:lnTo>
                    <a:pt x="175783" y="59436"/>
                  </a:lnTo>
                  <a:lnTo>
                    <a:pt x="171164" y="43291"/>
                  </a:lnTo>
                  <a:lnTo>
                    <a:pt x="165687" y="29146"/>
                  </a:lnTo>
                  <a:lnTo>
                    <a:pt x="159924" y="15287"/>
                  </a:lnTo>
                  <a:lnTo>
                    <a:pt x="154447" y="0"/>
                  </a:lnTo>
                  <a:lnTo>
                    <a:pt x="135362" y="619"/>
                  </a:lnTo>
                  <a:lnTo>
                    <a:pt x="116062" y="381"/>
                  </a:lnTo>
                  <a:lnTo>
                    <a:pt x="96904" y="1285"/>
                  </a:lnTo>
                  <a:lnTo>
                    <a:pt x="78247" y="5334"/>
                  </a:lnTo>
                  <a:lnTo>
                    <a:pt x="71056" y="10870"/>
                  </a:lnTo>
                  <a:lnTo>
                    <a:pt x="65865" y="19335"/>
                  </a:lnTo>
                  <a:lnTo>
                    <a:pt x="61531" y="28801"/>
                  </a:lnTo>
                  <a:lnTo>
                    <a:pt x="56911" y="37338"/>
                  </a:lnTo>
                  <a:lnTo>
                    <a:pt x="46696" y="60317"/>
                  </a:lnTo>
                  <a:lnTo>
                    <a:pt x="43195" y="77724"/>
                  </a:lnTo>
                  <a:lnTo>
                    <a:pt x="35694" y="91130"/>
                  </a:lnTo>
                  <a:lnTo>
                    <a:pt x="13477" y="102108"/>
                  </a:lnTo>
                  <a:lnTo>
                    <a:pt x="10953" y="110442"/>
                  </a:lnTo>
                  <a:lnTo>
                    <a:pt x="8143" y="118491"/>
                  </a:lnTo>
                  <a:lnTo>
                    <a:pt x="5334" y="126539"/>
                  </a:lnTo>
                  <a:lnTo>
                    <a:pt x="2809" y="134874"/>
                  </a:lnTo>
                  <a:lnTo>
                    <a:pt x="0" y="150661"/>
                  </a:lnTo>
                  <a:lnTo>
                    <a:pt x="904" y="166878"/>
                  </a:lnTo>
                  <a:lnTo>
                    <a:pt x="4095" y="183094"/>
                  </a:lnTo>
                  <a:lnTo>
                    <a:pt x="8143" y="198882"/>
                  </a:lnTo>
                  <a:lnTo>
                    <a:pt x="9084" y="199810"/>
                  </a:lnTo>
                  <a:lnTo>
                    <a:pt x="10525" y="195453"/>
                  </a:lnTo>
                  <a:lnTo>
                    <a:pt x="12108" y="188809"/>
                  </a:lnTo>
                  <a:lnTo>
                    <a:pt x="13477" y="182880"/>
                  </a:lnTo>
                  <a:close/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973393" y="7386897"/>
              <a:ext cx="204885" cy="242223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2490275" y="7712201"/>
              <a:ext cx="285750" cy="269240"/>
            </a:xfrm>
            <a:custGeom>
              <a:avLst/>
              <a:gdLst/>
              <a:ahLst/>
              <a:cxnLst/>
              <a:rect l="l" t="t" r="r" b="b"/>
              <a:pathLst>
                <a:path w="285750" h="269240">
                  <a:moveTo>
                    <a:pt x="141553" y="257520"/>
                  </a:moveTo>
                  <a:lnTo>
                    <a:pt x="161484" y="262890"/>
                  </a:lnTo>
                  <a:lnTo>
                    <a:pt x="251889" y="268701"/>
                  </a:lnTo>
                  <a:lnTo>
                    <a:pt x="272512" y="265429"/>
                  </a:lnTo>
                  <a:lnTo>
                    <a:pt x="278112" y="258222"/>
                  </a:lnTo>
                  <a:lnTo>
                    <a:pt x="145482" y="258222"/>
                  </a:lnTo>
                  <a:lnTo>
                    <a:pt x="141553" y="257520"/>
                  </a:lnTo>
                  <a:close/>
                </a:path>
                <a:path w="285750" h="269240">
                  <a:moveTo>
                    <a:pt x="283869" y="236982"/>
                  </a:moveTo>
                  <a:lnTo>
                    <a:pt x="127956" y="236982"/>
                  </a:lnTo>
                  <a:lnTo>
                    <a:pt x="134052" y="241554"/>
                  </a:lnTo>
                  <a:lnTo>
                    <a:pt x="150554" y="255924"/>
                  </a:lnTo>
                  <a:lnTo>
                    <a:pt x="145482" y="258222"/>
                  </a:lnTo>
                  <a:lnTo>
                    <a:pt x="278112" y="258222"/>
                  </a:lnTo>
                  <a:lnTo>
                    <a:pt x="282151" y="253026"/>
                  </a:lnTo>
                  <a:lnTo>
                    <a:pt x="283869" y="236982"/>
                  </a:lnTo>
                  <a:close/>
                </a:path>
                <a:path w="285750" h="269240">
                  <a:moveTo>
                    <a:pt x="123924" y="237348"/>
                  </a:moveTo>
                  <a:lnTo>
                    <a:pt x="120576" y="237652"/>
                  </a:lnTo>
                  <a:lnTo>
                    <a:pt x="128718" y="241554"/>
                  </a:lnTo>
                  <a:lnTo>
                    <a:pt x="123924" y="237348"/>
                  </a:lnTo>
                  <a:close/>
                </a:path>
                <a:path w="285750" h="269240">
                  <a:moveTo>
                    <a:pt x="110267" y="232791"/>
                  </a:moveTo>
                  <a:lnTo>
                    <a:pt x="112716" y="236220"/>
                  </a:lnTo>
                  <a:lnTo>
                    <a:pt x="119574" y="237744"/>
                  </a:lnTo>
                  <a:lnTo>
                    <a:pt x="120576" y="237652"/>
                  </a:lnTo>
                  <a:lnTo>
                    <a:pt x="117288" y="236077"/>
                  </a:lnTo>
                  <a:lnTo>
                    <a:pt x="110267" y="232791"/>
                  </a:lnTo>
                  <a:close/>
                </a:path>
                <a:path w="285750" h="269240">
                  <a:moveTo>
                    <a:pt x="284748" y="200406"/>
                  </a:moveTo>
                  <a:lnTo>
                    <a:pt x="80712" y="200406"/>
                  </a:lnTo>
                  <a:lnTo>
                    <a:pt x="85284" y="203454"/>
                  </a:lnTo>
                  <a:lnTo>
                    <a:pt x="90618" y="208026"/>
                  </a:lnTo>
                  <a:lnTo>
                    <a:pt x="90647" y="208158"/>
                  </a:lnTo>
                  <a:lnTo>
                    <a:pt x="123924" y="237348"/>
                  </a:lnTo>
                  <a:lnTo>
                    <a:pt x="127956" y="236982"/>
                  </a:lnTo>
                  <a:lnTo>
                    <a:pt x="283869" y="236982"/>
                  </a:lnTo>
                  <a:lnTo>
                    <a:pt x="284802" y="228266"/>
                  </a:lnTo>
                  <a:lnTo>
                    <a:pt x="284748" y="200406"/>
                  </a:lnTo>
                  <a:close/>
                </a:path>
                <a:path w="285750" h="269240">
                  <a:moveTo>
                    <a:pt x="91562" y="212272"/>
                  </a:moveTo>
                  <a:lnTo>
                    <a:pt x="110267" y="232791"/>
                  </a:lnTo>
                  <a:lnTo>
                    <a:pt x="108906" y="230886"/>
                  </a:lnTo>
                  <a:lnTo>
                    <a:pt x="105858" y="224028"/>
                  </a:lnTo>
                  <a:lnTo>
                    <a:pt x="101286" y="220218"/>
                  </a:lnTo>
                  <a:lnTo>
                    <a:pt x="91562" y="212272"/>
                  </a:lnTo>
                  <a:close/>
                </a:path>
                <a:path w="285750" h="269240">
                  <a:moveTo>
                    <a:pt x="85284" y="203454"/>
                  </a:moveTo>
                  <a:lnTo>
                    <a:pt x="85320" y="209395"/>
                  </a:lnTo>
                  <a:lnTo>
                    <a:pt x="86713" y="210407"/>
                  </a:lnTo>
                  <a:lnTo>
                    <a:pt x="91392" y="212133"/>
                  </a:lnTo>
                  <a:lnTo>
                    <a:pt x="91562" y="212272"/>
                  </a:lnTo>
                  <a:lnTo>
                    <a:pt x="90647" y="208158"/>
                  </a:lnTo>
                  <a:lnTo>
                    <a:pt x="85284" y="203454"/>
                  </a:lnTo>
                  <a:close/>
                </a:path>
                <a:path w="285750" h="269240">
                  <a:moveTo>
                    <a:pt x="128718" y="0"/>
                  </a:moveTo>
                  <a:lnTo>
                    <a:pt x="109668" y="2381"/>
                  </a:lnTo>
                  <a:lnTo>
                    <a:pt x="100214" y="3750"/>
                  </a:lnTo>
                  <a:lnTo>
                    <a:pt x="90618" y="5334"/>
                  </a:lnTo>
                  <a:lnTo>
                    <a:pt x="86046" y="5334"/>
                  </a:lnTo>
                  <a:lnTo>
                    <a:pt x="82998" y="12192"/>
                  </a:lnTo>
                  <a:lnTo>
                    <a:pt x="79950" y="16002"/>
                  </a:lnTo>
                  <a:lnTo>
                    <a:pt x="65472" y="30182"/>
                  </a:lnTo>
                  <a:lnTo>
                    <a:pt x="51565" y="45434"/>
                  </a:lnTo>
                  <a:lnTo>
                    <a:pt x="39659" y="61972"/>
                  </a:lnTo>
                  <a:lnTo>
                    <a:pt x="31182" y="80010"/>
                  </a:lnTo>
                  <a:lnTo>
                    <a:pt x="12977" y="89404"/>
                  </a:lnTo>
                  <a:lnTo>
                    <a:pt x="2702" y="102584"/>
                  </a:lnTo>
                  <a:lnTo>
                    <a:pt x="0" y="119336"/>
                  </a:lnTo>
                  <a:lnTo>
                    <a:pt x="4512" y="139446"/>
                  </a:lnTo>
                  <a:lnTo>
                    <a:pt x="6881" y="141708"/>
                  </a:lnTo>
                  <a:lnTo>
                    <a:pt x="12608" y="147256"/>
                  </a:lnTo>
                  <a:lnTo>
                    <a:pt x="19621" y="154233"/>
                  </a:lnTo>
                  <a:lnTo>
                    <a:pt x="25848" y="160782"/>
                  </a:lnTo>
                  <a:lnTo>
                    <a:pt x="29658" y="166116"/>
                  </a:lnTo>
                  <a:lnTo>
                    <a:pt x="32706" y="171450"/>
                  </a:lnTo>
                  <a:lnTo>
                    <a:pt x="36516" y="176784"/>
                  </a:lnTo>
                  <a:lnTo>
                    <a:pt x="40028" y="179260"/>
                  </a:lnTo>
                  <a:lnTo>
                    <a:pt x="48613" y="185166"/>
                  </a:lnTo>
                  <a:lnTo>
                    <a:pt x="59340" y="192214"/>
                  </a:lnTo>
                  <a:lnTo>
                    <a:pt x="69282" y="198120"/>
                  </a:lnTo>
                  <a:lnTo>
                    <a:pt x="73854" y="201168"/>
                  </a:lnTo>
                  <a:lnTo>
                    <a:pt x="80712" y="200406"/>
                  </a:lnTo>
                  <a:lnTo>
                    <a:pt x="284748" y="200406"/>
                  </a:lnTo>
                  <a:lnTo>
                    <a:pt x="284833" y="176784"/>
                  </a:lnTo>
                  <a:lnTo>
                    <a:pt x="285690" y="123444"/>
                  </a:lnTo>
                  <a:lnTo>
                    <a:pt x="280332" y="111192"/>
                  </a:lnTo>
                  <a:lnTo>
                    <a:pt x="273688" y="100869"/>
                  </a:lnTo>
                  <a:lnTo>
                    <a:pt x="266188" y="90975"/>
                  </a:lnTo>
                  <a:lnTo>
                    <a:pt x="258258" y="80010"/>
                  </a:lnTo>
                  <a:lnTo>
                    <a:pt x="251400" y="78486"/>
                  </a:lnTo>
                  <a:lnTo>
                    <a:pt x="243780" y="76200"/>
                  </a:lnTo>
                  <a:lnTo>
                    <a:pt x="236922" y="74676"/>
                  </a:lnTo>
                  <a:lnTo>
                    <a:pt x="230134" y="74009"/>
                  </a:lnTo>
                  <a:lnTo>
                    <a:pt x="221777" y="74009"/>
                  </a:lnTo>
                  <a:lnTo>
                    <a:pt x="214741" y="73068"/>
                  </a:lnTo>
                  <a:lnTo>
                    <a:pt x="209490" y="69342"/>
                  </a:lnTo>
                  <a:lnTo>
                    <a:pt x="205775" y="61043"/>
                  </a:lnTo>
                  <a:lnTo>
                    <a:pt x="204918" y="51530"/>
                  </a:lnTo>
                  <a:lnTo>
                    <a:pt x="205204" y="41588"/>
                  </a:lnTo>
                  <a:lnTo>
                    <a:pt x="204918" y="32004"/>
                  </a:lnTo>
                  <a:lnTo>
                    <a:pt x="193976" y="10822"/>
                  </a:lnTo>
                  <a:lnTo>
                    <a:pt x="179677" y="2571"/>
                  </a:lnTo>
                  <a:lnTo>
                    <a:pt x="158948" y="1035"/>
                  </a:lnTo>
                  <a:lnTo>
                    <a:pt x="128718" y="0"/>
                  </a:lnTo>
                  <a:close/>
                </a:path>
                <a:path w="285750" h="269240">
                  <a:moveTo>
                    <a:pt x="229528" y="73949"/>
                  </a:moveTo>
                  <a:lnTo>
                    <a:pt x="221777" y="74009"/>
                  </a:lnTo>
                  <a:lnTo>
                    <a:pt x="230134" y="74009"/>
                  </a:lnTo>
                  <a:lnTo>
                    <a:pt x="229528" y="739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490275" y="7712201"/>
              <a:ext cx="285750" cy="269240"/>
            </a:xfrm>
            <a:custGeom>
              <a:avLst/>
              <a:gdLst/>
              <a:ahLst/>
              <a:cxnLst/>
              <a:rect l="l" t="t" r="r" b="b"/>
              <a:pathLst>
                <a:path w="285750" h="269240">
                  <a:moveTo>
                    <a:pt x="128718" y="241554"/>
                  </a:moveTo>
                  <a:lnTo>
                    <a:pt x="117288" y="236077"/>
                  </a:lnTo>
                  <a:lnTo>
                    <a:pt x="109858" y="232600"/>
                  </a:lnTo>
                  <a:lnTo>
                    <a:pt x="103858" y="228266"/>
                  </a:lnTo>
                  <a:lnTo>
                    <a:pt x="96714" y="220218"/>
                  </a:lnTo>
                  <a:lnTo>
                    <a:pt x="92142" y="214884"/>
                  </a:lnTo>
                  <a:lnTo>
                    <a:pt x="90618" y="208026"/>
                  </a:lnTo>
                  <a:lnTo>
                    <a:pt x="85284" y="203454"/>
                  </a:lnTo>
                  <a:lnTo>
                    <a:pt x="80712" y="200406"/>
                  </a:lnTo>
                  <a:lnTo>
                    <a:pt x="73854" y="201168"/>
                  </a:lnTo>
                  <a:lnTo>
                    <a:pt x="69282" y="198120"/>
                  </a:lnTo>
                  <a:lnTo>
                    <a:pt x="36516" y="176784"/>
                  </a:lnTo>
                  <a:lnTo>
                    <a:pt x="29658" y="166116"/>
                  </a:lnTo>
                  <a:lnTo>
                    <a:pt x="25848" y="160782"/>
                  </a:lnTo>
                  <a:lnTo>
                    <a:pt x="19621" y="154233"/>
                  </a:lnTo>
                  <a:lnTo>
                    <a:pt x="12608" y="147256"/>
                  </a:lnTo>
                  <a:lnTo>
                    <a:pt x="6881" y="141708"/>
                  </a:lnTo>
                  <a:lnTo>
                    <a:pt x="4512" y="139446"/>
                  </a:lnTo>
                  <a:lnTo>
                    <a:pt x="0" y="119336"/>
                  </a:lnTo>
                  <a:lnTo>
                    <a:pt x="2702" y="102584"/>
                  </a:lnTo>
                  <a:lnTo>
                    <a:pt x="12977" y="89404"/>
                  </a:lnTo>
                  <a:lnTo>
                    <a:pt x="31182" y="80010"/>
                  </a:lnTo>
                  <a:lnTo>
                    <a:pt x="39659" y="61972"/>
                  </a:lnTo>
                  <a:lnTo>
                    <a:pt x="51565" y="45434"/>
                  </a:lnTo>
                  <a:lnTo>
                    <a:pt x="65472" y="30182"/>
                  </a:lnTo>
                  <a:lnTo>
                    <a:pt x="79950" y="16002"/>
                  </a:lnTo>
                  <a:lnTo>
                    <a:pt x="82998" y="12192"/>
                  </a:lnTo>
                  <a:lnTo>
                    <a:pt x="86046" y="5334"/>
                  </a:lnTo>
                  <a:lnTo>
                    <a:pt x="90618" y="5334"/>
                  </a:lnTo>
                  <a:lnTo>
                    <a:pt x="100214" y="3750"/>
                  </a:lnTo>
                  <a:lnTo>
                    <a:pt x="109668" y="2381"/>
                  </a:lnTo>
                  <a:lnTo>
                    <a:pt x="119122" y="1154"/>
                  </a:lnTo>
                  <a:lnTo>
                    <a:pt x="128718" y="0"/>
                  </a:lnTo>
                  <a:lnTo>
                    <a:pt x="158948" y="1035"/>
                  </a:lnTo>
                  <a:lnTo>
                    <a:pt x="179677" y="2571"/>
                  </a:lnTo>
                  <a:lnTo>
                    <a:pt x="193976" y="10822"/>
                  </a:lnTo>
                  <a:lnTo>
                    <a:pt x="204918" y="32004"/>
                  </a:lnTo>
                  <a:lnTo>
                    <a:pt x="205204" y="41588"/>
                  </a:lnTo>
                  <a:lnTo>
                    <a:pt x="204918" y="51530"/>
                  </a:lnTo>
                  <a:lnTo>
                    <a:pt x="205775" y="61043"/>
                  </a:lnTo>
                  <a:lnTo>
                    <a:pt x="209490" y="69342"/>
                  </a:lnTo>
                  <a:lnTo>
                    <a:pt x="214741" y="73068"/>
                  </a:lnTo>
                  <a:lnTo>
                    <a:pt x="221777" y="74009"/>
                  </a:lnTo>
                  <a:lnTo>
                    <a:pt x="229528" y="73949"/>
                  </a:lnTo>
                  <a:lnTo>
                    <a:pt x="236922" y="74676"/>
                  </a:lnTo>
                  <a:lnTo>
                    <a:pt x="243780" y="76200"/>
                  </a:lnTo>
                  <a:lnTo>
                    <a:pt x="251400" y="78486"/>
                  </a:lnTo>
                  <a:lnTo>
                    <a:pt x="258258" y="80010"/>
                  </a:lnTo>
                  <a:lnTo>
                    <a:pt x="266188" y="90975"/>
                  </a:lnTo>
                  <a:lnTo>
                    <a:pt x="273688" y="100869"/>
                  </a:lnTo>
                  <a:lnTo>
                    <a:pt x="280332" y="111192"/>
                  </a:lnTo>
                  <a:lnTo>
                    <a:pt x="285690" y="123444"/>
                  </a:lnTo>
                  <a:lnTo>
                    <a:pt x="284688" y="185792"/>
                  </a:lnTo>
                  <a:lnTo>
                    <a:pt x="284859" y="227733"/>
                  </a:lnTo>
                  <a:lnTo>
                    <a:pt x="282151" y="253026"/>
                  </a:lnTo>
                  <a:lnTo>
                    <a:pt x="272512" y="265429"/>
                  </a:lnTo>
                  <a:lnTo>
                    <a:pt x="251889" y="268701"/>
                  </a:lnTo>
                  <a:lnTo>
                    <a:pt x="216230" y="266602"/>
                  </a:lnTo>
                  <a:lnTo>
                    <a:pt x="161484" y="262890"/>
                  </a:lnTo>
                  <a:lnTo>
                    <a:pt x="141553" y="257520"/>
                  </a:lnTo>
                  <a:lnTo>
                    <a:pt x="145482" y="258222"/>
                  </a:lnTo>
                  <a:lnTo>
                    <a:pt x="150554" y="255924"/>
                  </a:lnTo>
                  <a:lnTo>
                    <a:pt x="134052" y="241554"/>
                  </a:lnTo>
                  <a:lnTo>
                    <a:pt x="127956" y="236982"/>
                  </a:lnTo>
                  <a:lnTo>
                    <a:pt x="119574" y="237744"/>
                  </a:lnTo>
                  <a:lnTo>
                    <a:pt x="112716" y="236220"/>
                  </a:lnTo>
                  <a:lnTo>
                    <a:pt x="108906" y="230886"/>
                  </a:lnTo>
                  <a:lnTo>
                    <a:pt x="105858" y="224028"/>
                  </a:lnTo>
                  <a:lnTo>
                    <a:pt x="101286" y="220218"/>
                  </a:lnTo>
                  <a:lnTo>
                    <a:pt x="91392" y="212133"/>
                  </a:lnTo>
                  <a:lnTo>
                    <a:pt x="86713" y="210407"/>
                  </a:lnTo>
                  <a:lnTo>
                    <a:pt x="85320" y="209395"/>
                  </a:lnTo>
                  <a:lnTo>
                    <a:pt x="85284" y="203454"/>
                  </a:lnTo>
                </a:path>
              </a:pathLst>
            </a:custGeom>
            <a:ln w="15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865189" y="7802092"/>
              <a:ext cx="178168" cy="163785"/>
            </a:xfrm>
            <a:prstGeom prst="rect">
              <a:avLst/>
            </a:prstGeom>
          </p:spPr>
        </p:pic>
      </p:grpSp>
      <p:pic>
        <p:nvPicPr>
          <p:cNvPr id="95" name="object 9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3676719" y="6974941"/>
            <a:ext cx="1071994" cy="1120476"/>
          </a:xfrm>
          <a:prstGeom prst="rect">
            <a:avLst/>
          </a:prstGeom>
        </p:spPr>
      </p:pic>
      <p:pic>
        <p:nvPicPr>
          <p:cNvPr id="96" name="object 96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4995741" y="6986943"/>
            <a:ext cx="1266560" cy="1308119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669280" y="8224825"/>
            <a:ext cx="5862955" cy="1130300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R="177800" algn="ctr">
              <a:lnSpc>
                <a:spcPct val="100000"/>
              </a:lnSpc>
              <a:spcBef>
                <a:spcPts val="645"/>
              </a:spcBef>
              <a:tabLst>
                <a:tab pos="1259205" algn="l"/>
                <a:tab pos="2794000" algn="l"/>
                <a:tab pos="414718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	г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4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Механізм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перліту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аустеніт: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зародження </a:t>
            </a:r>
            <a:r>
              <a:rPr sz="1000" dirty="0">
                <a:latin typeface="Times New Roman"/>
                <a:cs typeface="Times New Roman"/>
              </a:rPr>
              <a:t>зерен</a:t>
            </a:r>
            <a:r>
              <a:rPr sz="1000" spc="-5" dirty="0">
                <a:latin typeface="Times New Roman"/>
                <a:cs typeface="Times New Roman"/>
              </a:rPr>
              <a:t> аустеніту;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,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зростання</a:t>
            </a:r>
            <a:r>
              <a:rPr sz="1000" dirty="0">
                <a:latin typeface="Times New Roman"/>
                <a:cs typeface="Times New Roman"/>
              </a:rPr>
              <a:t> зерен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аустеніту; </a:t>
            </a:r>
            <a:r>
              <a:rPr sz="1000" i="1" dirty="0">
                <a:latin typeface="Times New Roman"/>
                <a:cs typeface="Times New Roman"/>
              </a:rPr>
              <a:t>г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повне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перліту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аустеніт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50">
              <a:latin typeface="Times New Roman"/>
              <a:cs typeface="Times New Roman"/>
            </a:endParaRPr>
          </a:p>
          <a:p>
            <a:pPr marL="50800" marR="43180" indent="287655">
              <a:lnSpc>
                <a:spcPct val="102499"/>
              </a:lnSpc>
            </a:pPr>
            <a:r>
              <a:rPr sz="1200" dirty="0">
                <a:latin typeface="Times New Roman"/>
                <a:cs typeface="Times New Roman"/>
              </a:rPr>
              <a:t>Перетворення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починаються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зародження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центрів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аустенітних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зерен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розділу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ферит-цементит,</a:t>
            </a:r>
            <a:r>
              <a:rPr sz="1200" dirty="0">
                <a:latin typeface="Times New Roman"/>
                <a:cs typeface="Times New Roman"/>
              </a:rPr>
              <a:t> кристалічна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решітка</a:t>
            </a:r>
            <a:r>
              <a:rPr sz="1200" spc="-5" dirty="0">
                <a:latin typeface="Times New Roman"/>
                <a:cs typeface="Times New Roman"/>
              </a:rPr>
              <a:t> 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перебудовується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решітку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06" y="516889"/>
            <a:ext cx="5863590" cy="68872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Час </a:t>
            </a:r>
            <a:r>
              <a:rPr sz="1200" spc="-5" dirty="0">
                <a:latin typeface="Times New Roman"/>
                <a:cs typeface="Times New Roman"/>
              </a:rPr>
              <a:t>перетворення залежить від </a:t>
            </a:r>
            <a:r>
              <a:rPr sz="1200" dirty="0">
                <a:latin typeface="Times New Roman"/>
                <a:cs typeface="Times New Roman"/>
              </a:rPr>
              <a:t>температури,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що зі </a:t>
            </a:r>
            <a:r>
              <a:rPr sz="1200" spc="-5" dirty="0">
                <a:latin typeface="Times New Roman"/>
                <a:cs typeface="Times New Roman"/>
              </a:rPr>
              <a:t>збільшенням ступеня пере-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гріву зменшується </a:t>
            </a:r>
            <a:r>
              <a:rPr sz="1200" dirty="0">
                <a:latin typeface="Times New Roman"/>
                <a:cs typeface="Times New Roman"/>
              </a:rPr>
              <a:t>розмір критичного зародка </a:t>
            </a:r>
            <a:r>
              <a:rPr sz="1200" spc="-5" dirty="0">
                <a:latin typeface="Times New Roman"/>
                <a:cs typeface="Times New Roman"/>
              </a:rPr>
              <a:t>аустеніту, збільшуються </a:t>
            </a:r>
            <a:r>
              <a:rPr sz="1200" dirty="0">
                <a:latin typeface="Times New Roman"/>
                <a:cs typeface="Times New Roman"/>
              </a:rPr>
              <a:t>швидкість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никнення </a:t>
            </a:r>
            <a:r>
              <a:rPr sz="1200" dirty="0">
                <a:latin typeface="Times New Roman"/>
                <a:cs typeface="Times New Roman"/>
              </a:rPr>
              <a:t>зародків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 </a:t>
            </a:r>
            <a:r>
              <a:rPr sz="1200" dirty="0">
                <a:latin typeface="Times New Roman"/>
                <a:cs typeface="Times New Roman"/>
              </a:rPr>
              <a:t>їхнього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зростання.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Утворені </a:t>
            </a:r>
            <a:r>
              <a:rPr sz="1200" dirty="0">
                <a:latin typeface="Times New Roman"/>
                <a:cs typeface="Times New Roman"/>
              </a:rPr>
              <a:t>зерна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спочатку таку </a:t>
            </a:r>
            <a:r>
              <a:rPr sz="1200" dirty="0">
                <a:latin typeface="Times New Roman"/>
                <a:cs typeface="Times New Roman"/>
              </a:rPr>
              <a:t>ж концентрацію </a:t>
            </a:r>
            <a:r>
              <a:rPr sz="1200" spc="-5" dirty="0">
                <a:latin typeface="Times New Roman"/>
                <a:cs typeface="Times New Roman"/>
              </a:rPr>
              <a:t>вуглецю, </a:t>
            </a:r>
            <a:r>
              <a:rPr sz="1200" dirty="0">
                <a:latin typeface="Times New Roman"/>
                <a:cs typeface="Times New Roman"/>
              </a:rPr>
              <a:t>як і фе-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рит.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Потім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аустеніті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починає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розчинятися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перліту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отже,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кон-</a:t>
            </a:r>
            <a:endParaRPr sz="1200">
              <a:latin typeface="Times New Roman"/>
              <a:cs typeface="Times New Roman"/>
            </a:endParaRPr>
          </a:p>
          <a:p>
            <a:pPr marL="50800" marR="43815" algn="just">
              <a:lnSpc>
                <a:spcPct val="957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центрація </a:t>
            </a:r>
            <a:r>
              <a:rPr sz="1200" spc="-5" dirty="0">
                <a:latin typeface="Times New Roman"/>
                <a:cs typeface="Times New Roman"/>
              </a:rPr>
              <a:t>вуглецю збільшується. </a:t>
            </a:r>
            <a:r>
              <a:rPr sz="1200" dirty="0">
                <a:latin typeface="Times New Roman"/>
                <a:cs typeface="Times New Roman"/>
              </a:rPr>
              <a:t>Перетворення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 швидше.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того, </a:t>
            </a:r>
            <a:r>
              <a:rPr sz="1200" dirty="0">
                <a:latin typeface="Times New Roman"/>
                <a:cs typeface="Times New Roman"/>
              </a:rPr>
              <a:t>як весь цементит </a:t>
            </a:r>
            <a:r>
              <a:rPr sz="1200" spc="-5" dirty="0">
                <a:latin typeface="Times New Roman"/>
                <a:cs typeface="Times New Roman"/>
              </a:rPr>
              <a:t>розчиниться, </a:t>
            </a:r>
            <a:r>
              <a:rPr sz="1200" dirty="0">
                <a:latin typeface="Times New Roman"/>
                <a:cs typeface="Times New Roman"/>
              </a:rPr>
              <a:t>аустеніт стане </a:t>
            </a:r>
            <a:r>
              <a:rPr sz="1200" spc="-5" dirty="0">
                <a:latin typeface="Times New Roman"/>
                <a:cs typeface="Times New Roman"/>
              </a:rPr>
              <a:t>неоднорідним за хімічним складом: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там,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перебували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пластинки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концентрація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високою.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завершення </a:t>
            </a:r>
            <a:r>
              <a:rPr sz="1200" spc="-5" dirty="0">
                <a:latin typeface="Times New Roman"/>
                <a:cs typeface="Times New Roman"/>
              </a:rPr>
              <a:t>процесу перерозподілу вуглецю </a:t>
            </a:r>
            <a:r>
              <a:rPr sz="1200" dirty="0">
                <a:latin typeface="Times New Roman"/>
                <a:cs typeface="Times New Roman"/>
              </a:rPr>
              <a:t>в аустеніт </a:t>
            </a:r>
            <a:r>
              <a:rPr sz="1200" spc="-5" dirty="0">
                <a:latin typeface="Times New Roman"/>
                <a:cs typeface="Times New Roman"/>
              </a:rPr>
              <a:t>потрібні </a:t>
            </a:r>
            <a:r>
              <a:rPr sz="1200" dirty="0">
                <a:latin typeface="Times New Roman"/>
                <a:cs typeface="Times New Roman"/>
              </a:rPr>
              <a:t>додатковий нагрів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витримка.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Розмір</a:t>
            </a:r>
            <a:r>
              <a:rPr sz="1200" spc="-5" dirty="0">
                <a:latin typeface="Times New Roman"/>
                <a:cs typeface="Times New Roman"/>
              </a:rPr>
              <a:t> зерна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утворилося,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spc="-5" dirty="0">
                <a:latin typeface="Times New Roman"/>
                <a:cs typeface="Times New Roman"/>
              </a:rPr>
              <a:t>Зростання зерна </a:t>
            </a:r>
            <a:r>
              <a:rPr sz="1200" i="1" dirty="0">
                <a:latin typeface="Times New Roman"/>
                <a:cs typeface="Times New Roman"/>
              </a:rPr>
              <a:t>аустеніту</a:t>
            </a:r>
            <a:r>
              <a:rPr sz="1200" dirty="0">
                <a:latin typeface="Times New Roman"/>
                <a:cs typeface="Times New Roman"/>
              </a:rPr>
              <a:t>. Утворені зерна </a:t>
            </a:r>
            <a:r>
              <a:rPr sz="1200" spc="-5" dirty="0">
                <a:latin typeface="Times New Roman"/>
                <a:cs typeface="Times New Roman"/>
              </a:rPr>
              <a:t>аустеніту виходять </a:t>
            </a:r>
            <a:r>
              <a:rPr sz="1200" dirty="0">
                <a:latin typeface="Times New Roman"/>
                <a:cs typeface="Times New Roman"/>
              </a:rPr>
              <a:t>дрібними </a:t>
            </a:r>
            <a:r>
              <a:rPr sz="1200" spc="-5" dirty="0">
                <a:latin typeface="Times New Roman"/>
                <a:cs typeface="Times New Roman"/>
              </a:rPr>
              <a:t>(почат-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кове зерно). При </a:t>
            </a:r>
            <a:r>
              <a:rPr sz="1200" dirty="0">
                <a:latin typeface="Times New Roman"/>
                <a:cs typeface="Times New Roman"/>
              </a:rPr>
              <a:t>підвищенні температури </a:t>
            </a:r>
            <a:r>
              <a:rPr sz="1200" spc="-5" dirty="0">
                <a:latin typeface="Times New Roman"/>
                <a:cs typeface="Times New Roman"/>
              </a:rPr>
              <a:t>або витримці відбувається </a:t>
            </a:r>
            <a:r>
              <a:rPr sz="1200" dirty="0">
                <a:latin typeface="Times New Roman"/>
                <a:cs typeface="Times New Roman"/>
              </a:rPr>
              <a:t>зростання зерна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аустеніту. Рушійною силою </a:t>
            </a:r>
            <a:r>
              <a:rPr sz="1200" dirty="0">
                <a:latin typeface="Times New Roman"/>
                <a:cs typeface="Times New Roman"/>
              </a:rPr>
              <a:t>зростання є різниця </a:t>
            </a:r>
            <a:r>
              <a:rPr sz="1200" spc="-5" dirty="0">
                <a:latin typeface="Times New Roman"/>
                <a:cs typeface="Times New Roman"/>
              </a:rPr>
              <a:t>вільних </a:t>
            </a:r>
            <a:r>
              <a:rPr sz="1200" dirty="0">
                <a:latin typeface="Times New Roman"/>
                <a:cs typeface="Times New Roman"/>
              </a:rPr>
              <a:t>енергій дрібнозернистої </a:t>
            </a:r>
            <a:r>
              <a:rPr sz="1200" spc="-5" dirty="0">
                <a:latin typeface="Times New Roman"/>
                <a:cs typeface="Times New Roman"/>
              </a:rPr>
              <a:t>(вели-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енергія) 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крупнозернистої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(мала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енергія)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 аустеніту.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Сталі розрізняють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схильністю </a:t>
            </a:r>
            <a:r>
              <a:rPr sz="1200" dirty="0">
                <a:latin typeface="Times New Roman"/>
                <a:cs typeface="Times New Roman"/>
              </a:rPr>
              <a:t>до зростання зерна </a:t>
            </a:r>
            <a:r>
              <a:rPr sz="1200" spc="-5" dirty="0">
                <a:latin typeface="Times New Roman"/>
                <a:cs typeface="Times New Roman"/>
              </a:rPr>
              <a:t>аустеніту. Якщо </a:t>
            </a:r>
            <a:r>
              <a:rPr sz="1200" dirty="0">
                <a:latin typeface="Times New Roman"/>
                <a:cs typeface="Times New Roman"/>
              </a:rPr>
              <a:t>зерно </a:t>
            </a:r>
            <a:r>
              <a:rPr sz="1200" spc="-5" dirty="0">
                <a:latin typeface="Times New Roman"/>
                <a:cs typeface="Times New Roman"/>
              </a:rPr>
              <a:t>аустені-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 </a:t>
            </a:r>
            <a:r>
              <a:rPr sz="1200" dirty="0">
                <a:latin typeface="Times New Roman"/>
                <a:cs typeface="Times New Roman"/>
              </a:rPr>
              <a:t>починає </a:t>
            </a:r>
            <a:r>
              <a:rPr sz="1200" spc="-5" dirty="0">
                <a:latin typeface="Times New Roman"/>
                <a:cs typeface="Times New Roman"/>
              </a:rPr>
              <a:t>швидко рости навіть при незначному нагріванні вище температури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, то </a:t>
            </a:r>
            <a:r>
              <a:rPr sz="1200" dirty="0">
                <a:latin typeface="Times New Roman"/>
                <a:cs typeface="Times New Roman"/>
              </a:rPr>
              <a:t> сталь стає спадково </a:t>
            </a:r>
            <a:r>
              <a:rPr sz="1200" spc="-5" dirty="0">
                <a:latin typeface="Times New Roman"/>
                <a:cs typeface="Times New Roman"/>
              </a:rPr>
              <a:t>грубозернистою. Якщо </a:t>
            </a:r>
            <a:r>
              <a:rPr sz="1200" dirty="0">
                <a:latin typeface="Times New Roman"/>
                <a:cs typeface="Times New Roman"/>
              </a:rPr>
              <a:t>зерно зростає </a:t>
            </a:r>
            <a:r>
              <a:rPr sz="1200" spc="-5" dirty="0">
                <a:latin typeface="Times New Roman"/>
                <a:cs typeface="Times New Roman"/>
              </a:rPr>
              <a:t>тільки при великому </a:t>
            </a:r>
            <a:r>
              <a:rPr sz="1200" dirty="0">
                <a:latin typeface="Times New Roman"/>
                <a:cs typeface="Times New Roman"/>
              </a:rPr>
              <a:t>перегрі-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dirty="0">
                <a:latin typeface="Times New Roman"/>
                <a:cs typeface="Times New Roman"/>
              </a:rPr>
              <a:t> сталь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стає</a:t>
            </a:r>
            <a:r>
              <a:rPr sz="1200" spc="-5" dirty="0">
                <a:latin typeface="Times New Roman"/>
                <a:cs typeface="Times New Roman"/>
              </a:rPr>
              <a:t> спадково дрібнозернистою.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Схильність </a:t>
            </a:r>
            <a:r>
              <a:rPr sz="1200" dirty="0">
                <a:latin typeface="Times New Roman"/>
                <a:cs typeface="Times New Roman"/>
              </a:rPr>
              <a:t>до зростання </a:t>
            </a:r>
            <a:r>
              <a:rPr sz="1200" spc="-5" dirty="0">
                <a:latin typeface="Times New Roman"/>
                <a:cs typeface="Times New Roman"/>
              </a:rPr>
              <a:t>аустенітного </a:t>
            </a:r>
            <a:r>
              <a:rPr sz="1200" dirty="0">
                <a:latin typeface="Times New Roman"/>
                <a:cs typeface="Times New Roman"/>
              </a:rPr>
              <a:t>зерна є </a:t>
            </a:r>
            <a:r>
              <a:rPr sz="1200" spc="-5" dirty="0">
                <a:latin typeface="Times New Roman"/>
                <a:cs typeface="Times New Roman"/>
              </a:rPr>
              <a:t>плавковою характеристикою.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однієї </a:t>
            </a:r>
            <a:r>
              <a:rPr sz="1200" spc="-5" dirty="0">
                <a:latin typeface="Times New Roman"/>
                <a:cs typeface="Times New Roman"/>
              </a:rPr>
              <a:t>марки, </a:t>
            </a:r>
            <a:r>
              <a:rPr sz="1200" dirty="0">
                <a:latin typeface="Times New Roman"/>
                <a:cs typeface="Times New Roman"/>
              </a:rPr>
              <a:t>але різних </a:t>
            </a:r>
            <a:r>
              <a:rPr sz="1200" spc="-5" dirty="0">
                <a:latin typeface="Times New Roman"/>
                <a:cs typeface="Times New Roman"/>
              </a:rPr>
              <a:t>плавок, можуть </a:t>
            </a:r>
            <a:r>
              <a:rPr sz="1200" dirty="0">
                <a:latin typeface="Times New Roman"/>
                <a:cs typeface="Times New Roman"/>
              </a:rPr>
              <a:t>відрізнятися, бо як містять </a:t>
            </a:r>
            <a:r>
              <a:rPr sz="1200" spc="-5" dirty="0">
                <a:latin typeface="Times New Roman"/>
                <a:cs typeface="Times New Roman"/>
              </a:rPr>
              <a:t>неоднакову кіль- </a:t>
            </a:r>
            <a:r>
              <a:rPr sz="1200" dirty="0">
                <a:latin typeface="Times New Roman"/>
                <a:cs typeface="Times New Roman"/>
              </a:rPr>
              <a:t> 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неметалевих </a:t>
            </a:r>
            <a:r>
              <a:rPr sz="1200" spc="-5" dirty="0">
                <a:latin typeface="Times New Roman"/>
                <a:cs typeface="Times New Roman"/>
              </a:rPr>
              <a:t>включень,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ускладнюють </a:t>
            </a:r>
            <a:r>
              <a:rPr sz="1200" dirty="0">
                <a:latin typeface="Times New Roman"/>
                <a:cs typeface="Times New Roman"/>
              </a:rPr>
              <a:t>зростання </a:t>
            </a:r>
            <a:r>
              <a:rPr sz="1200" spc="-5" dirty="0">
                <a:latin typeface="Times New Roman"/>
                <a:cs typeface="Times New Roman"/>
              </a:rPr>
              <a:t>аустенітного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Ванадій, титан, молібден, вольфрам, </a:t>
            </a:r>
            <a:r>
              <a:rPr sz="1200" dirty="0">
                <a:latin typeface="Times New Roman"/>
                <a:cs typeface="Times New Roman"/>
              </a:rPr>
              <a:t>алюміній – </a:t>
            </a:r>
            <a:r>
              <a:rPr sz="1200" spc="-5" dirty="0">
                <a:latin typeface="Times New Roman"/>
                <a:cs typeface="Times New Roman"/>
              </a:rPr>
              <a:t>зменшують схильність </a:t>
            </a:r>
            <a:r>
              <a:rPr sz="1200" dirty="0">
                <a:latin typeface="Times New Roman"/>
                <a:cs typeface="Times New Roman"/>
              </a:rPr>
              <a:t>до зростан-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</a:t>
            </a:r>
            <a:r>
              <a:rPr sz="1200" dirty="0">
                <a:latin typeface="Times New Roman"/>
                <a:cs typeface="Times New Roman"/>
              </a:rPr>
              <a:t>зерна </a:t>
            </a:r>
            <a:r>
              <a:rPr sz="1200" spc="-5" dirty="0">
                <a:latin typeface="Times New Roman"/>
                <a:cs typeface="Times New Roman"/>
              </a:rPr>
              <a:t>аустеніту,</a:t>
            </a:r>
            <a:r>
              <a:rPr sz="1200" dirty="0">
                <a:latin typeface="Times New Roman"/>
                <a:cs typeface="Times New Roman"/>
              </a:rPr>
              <a:t> 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марганець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фосфор – </a:t>
            </a:r>
            <a:r>
              <a:rPr sz="1200" spc="-5" dirty="0">
                <a:latin typeface="Times New Roman"/>
                <a:cs typeface="Times New Roman"/>
              </a:rPr>
              <a:t>збільшують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її.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Заевтектоїдні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схильні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 подальшому охолодженні зерна аустеніту не подрібнюються. </a:t>
            </a:r>
            <a:r>
              <a:rPr sz="1200" dirty="0">
                <a:latin typeface="Times New Roman"/>
                <a:cs typeface="Times New Roman"/>
              </a:rPr>
              <a:t>Це слід </a:t>
            </a:r>
            <a:r>
              <a:rPr sz="1200" spc="-5" dirty="0">
                <a:latin typeface="Times New Roman"/>
                <a:cs typeface="Times New Roman"/>
              </a:rPr>
              <a:t>врахову-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вати при </a:t>
            </a:r>
            <a:r>
              <a:rPr sz="1200" dirty="0">
                <a:latin typeface="Times New Roman"/>
                <a:cs typeface="Times New Roman"/>
              </a:rPr>
              <a:t>призначенні режимів </a:t>
            </a:r>
            <a:r>
              <a:rPr sz="1200" spc="-5" dirty="0">
                <a:latin typeface="Times New Roman"/>
                <a:cs typeface="Times New Roman"/>
              </a:rPr>
              <a:t>термічної обробки, тому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від розміру </a:t>
            </a:r>
            <a:r>
              <a:rPr sz="1200" dirty="0">
                <a:latin typeface="Times New Roman"/>
                <a:cs typeface="Times New Roman"/>
              </a:rPr>
              <a:t>зерна </a:t>
            </a:r>
            <a:r>
              <a:rPr sz="1200" spc="-5" dirty="0">
                <a:latin typeface="Times New Roman"/>
                <a:cs typeface="Times New Roman"/>
              </a:rPr>
              <a:t>залежать </a:t>
            </a:r>
            <a:r>
              <a:rPr sz="1200" dirty="0">
                <a:latin typeface="Times New Roman"/>
                <a:cs typeface="Times New Roman"/>
              </a:rPr>
              <a:t> 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властивості. Велике зерно знижує </a:t>
            </a:r>
            <a:r>
              <a:rPr sz="1200" dirty="0">
                <a:latin typeface="Times New Roman"/>
                <a:cs typeface="Times New Roman"/>
              </a:rPr>
              <a:t>опір </a:t>
            </a:r>
            <a:r>
              <a:rPr sz="1200" spc="-5" dirty="0">
                <a:latin typeface="Times New Roman"/>
                <a:cs typeface="Times New Roman"/>
              </a:rPr>
              <a:t>відриву, ударну в’язкість, підвищує </a:t>
            </a:r>
            <a:r>
              <a:rPr sz="1200" dirty="0">
                <a:latin typeface="Times New Roman"/>
                <a:cs typeface="Times New Roman"/>
              </a:rPr>
              <a:t> поріг</a:t>
            </a:r>
            <a:r>
              <a:rPr sz="1200" spc="-5" dirty="0">
                <a:latin typeface="Times New Roman"/>
                <a:cs typeface="Times New Roman"/>
              </a:rPr>
              <a:t> холодноламкості.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Розрізняють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величину </a:t>
            </a:r>
            <a:r>
              <a:rPr sz="1200" i="1" spc="-5" dirty="0">
                <a:latin typeface="Times New Roman"/>
                <a:cs typeface="Times New Roman"/>
              </a:rPr>
              <a:t>зерна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спадкового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дійсного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Для визначення величини </a:t>
            </a:r>
            <a:r>
              <a:rPr sz="1200" i="1" spc="-5" dirty="0">
                <a:latin typeface="Times New Roman"/>
                <a:cs typeface="Times New Roman"/>
              </a:rPr>
              <a:t>спадкового зерна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зразки </a:t>
            </a:r>
            <a:r>
              <a:rPr sz="1200" spc="-5" dirty="0">
                <a:latin typeface="Times New Roman"/>
                <a:cs typeface="Times New Roman"/>
              </a:rPr>
              <a:t>нагрівають </a:t>
            </a:r>
            <a:r>
              <a:rPr sz="1200" dirty="0">
                <a:latin typeface="Times New Roman"/>
                <a:cs typeface="Times New Roman"/>
              </a:rPr>
              <a:t>до 930 </a:t>
            </a:r>
            <a:r>
              <a:rPr sz="1200" spc="-5" dirty="0">
                <a:latin typeface="Times New Roman"/>
                <a:cs typeface="Times New Roman"/>
              </a:rPr>
              <a:t>°С,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потім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визначають</a:t>
            </a:r>
            <a:r>
              <a:rPr sz="1200" dirty="0">
                <a:latin typeface="Times New Roman"/>
                <a:cs typeface="Times New Roman"/>
              </a:rPr>
              <a:t> розмір</a:t>
            </a:r>
            <a:r>
              <a:rPr sz="1200" spc="-5" dirty="0">
                <a:latin typeface="Times New Roman"/>
                <a:cs typeface="Times New Roman"/>
              </a:rPr>
              <a:t> зерна.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Дійсна величина зерна </a:t>
            </a:r>
            <a:r>
              <a:rPr sz="1200" dirty="0">
                <a:latin typeface="Times New Roman"/>
                <a:cs typeface="Times New Roman"/>
              </a:rPr>
              <a:t>– розмір </a:t>
            </a:r>
            <a:r>
              <a:rPr sz="1200" spc="-5" dirty="0">
                <a:latin typeface="Times New Roman"/>
                <a:cs typeface="Times New Roman"/>
              </a:rPr>
              <a:t>зерна при звичайних температурах. </a:t>
            </a:r>
            <a:r>
              <a:rPr sz="1200" dirty="0">
                <a:latin typeface="Times New Roman"/>
                <a:cs typeface="Times New Roman"/>
              </a:rPr>
              <a:t>отриманий піс-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ля</a:t>
            </a:r>
            <a:r>
              <a:rPr sz="1200" spc="-5" dirty="0">
                <a:latin typeface="Times New Roman"/>
                <a:cs typeface="Times New Roman"/>
              </a:rPr>
              <a:t> певної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spc="-20" dirty="0">
                <a:latin typeface="Times New Roman"/>
                <a:cs typeface="Times New Roman"/>
              </a:rPr>
              <a:t>Неправильний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режим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нагріву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може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призвести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або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перегріву</a:t>
            </a:r>
            <a:r>
              <a:rPr sz="1200" spc="-25" dirty="0">
                <a:latin typeface="Times New Roman"/>
                <a:cs typeface="Times New Roman"/>
              </a:rPr>
              <a:t>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або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перепалу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spc="-20" dirty="0">
                <a:latin typeface="Times New Roman"/>
                <a:cs typeface="Times New Roman"/>
              </a:rPr>
              <a:t>Перегрів</a:t>
            </a:r>
            <a:r>
              <a:rPr sz="1200" spc="-20" dirty="0">
                <a:latin typeface="Times New Roman"/>
                <a:cs typeface="Times New Roman"/>
              </a:rPr>
              <a:t>. Нагрівання доевтектоїдної сталі значно вище </a:t>
            </a:r>
            <a:r>
              <a:rPr sz="1200" spc="-25" dirty="0">
                <a:latin typeface="Times New Roman"/>
                <a:cs typeface="Times New Roman"/>
              </a:rPr>
              <a:t>температури </a:t>
            </a:r>
            <a:r>
              <a:rPr sz="1200" i="1" spc="-15" dirty="0">
                <a:latin typeface="Times New Roman"/>
                <a:cs typeface="Times New Roman"/>
              </a:rPr>
              <a:t>А</a:t>
            </a:r>
            <a:r>
              <a:rPr sz="1200" spc="-22" baseline="-10416" dirty="0">
                <a:latin typeface="Times New Roman"/>
                <a:cs typeface="Times New Roman"/>
              </a:rPr>
              <a:t>3 </a:t>
            </a:r>
            <a:r>
              <a:rPr sz="1200" spc="-25" dirty="0">
                <a:latin typeface="Times New Roman"/>
                <a:cs typeface="Times New Roman"/>
              </a:rPr>
              <a:t>призводить </a:t>
            </a:r>
            <a:r>
              <a:rPr sz="1200" spc="-2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інтенсивного</a:t>
            </a:r>
            <a:r>
              <a:rPr sz="1200" spc="-20" dirty="0">
                <a:latin typeface="Times New Roman"/>
                <a:cs typeface="Times New Roman"/>
              </a:rPr>
              <a:t> зростання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зерна</a:t>
            </a:r>
            <a:r>
              <a:rPr sz="1200" spc="-25" dirty="0">
                <a:latin typeface="Times New Roman"/>
                <a:cs typeface="Times New Roman"/>
              </a:rPr>
              <a:t> аустеніту. </a:t>
            </a:r>
            <a:r>
              <a:rPr sz="1200" spc="-20" dirty="0">
                <a:latin typeface="Times New Roman"/>
                <a:cs typeface="Times New Roman"/>
              </a:rPr>
              <a:t>При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охолодженні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31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02" y="7371072"/>
            <a:ext cx="3703320" cy="1785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20" dirty="0">
                <a:latin typeface="Times New Roman"/>
                <a:cs typeface="Times New Roman"/>
              </a:rPr>
              <a:t>ферит </a:t>
            </a:r>
            <a:r>
              <a:rPr sz="1200" spc="-25" dirty="0">
                <a:latin typeface="Times New Roman"/>
                <a:cs typeface="Times New Roman"/>
              </a:rPr>
              <a:t>виділяється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5" dirty="0">
                <a:latin typeface="Times New Roman"/>
                <a:cs typeface="Times New Roman"/>
              </a:rPr>
              <a:t>вигляді пластинчастих </a:t>
            </a:r>
            <a:r>
              <a:rPr sz="1200" spc="-15" dirty="0">
                <a:latin typeface="Times New Roman"/>
                <a:cs typeface="Times New Roman"/>
              </a:rPr>
              <a:t>або </a:t>
            </a:r>
            <a:r>
              <a:rPr sz="1200" spc="-25" dirty="0">
                <a:latin typeface="Times New Roman"/>
                <a:cs typeface="Times New Roman"/>
              </a:rPr>
              <a:t>голчастих </a:t>
            </a:r>
            <a:r>
              <a:rPr sz="1200" spc="-20" dirty="0">
                <a:latin typeface="Times New Roman"/>
                <a:cs typeface="Times New Roman"/>
              </a:rPr>
              <a:t> кристалів (рис. 7.5). Така структура називається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20" dirty="0">
                <a:latin typeface="Times New Roman"/>
                <a:cs typeface="Times New Roman"/>
              </a:rPr>
              <a:t>відман- 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штеттова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структура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честь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Алоїза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фон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Видман-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штеттена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австрійського </a:t>
            </a:r>
            <a:r>
              <a:rPr sz="1200" spc="-25" dirty="0">
                <a:latin typeface="Times New Roman"/>
                <a:cs typeface="Times New Roman"/>
              </a:rPr>
              <a:t>вченого),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5" dirty="0">
                <a:latin typeface="Times New Roman"/>
                <a:cs typeface="Times New Roman"/>
              </a:rPr>
              <a:t>характеризується </a:t>
            </a:r>
            <a:r>
              <a:rPr sz="1200" spc="-20" dirty="0">
                <a:latin typeface="Times New Roman"/>
                <a:cs typeface="Times New Roman"/>
              </a:rPr>
              <a:t> зниженими механічними властивостями. Перегрів можна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виправити </a:t>
            </a:r>
            <a:r>
              <a:rPr sz="1200" spc="-25" dirty="0">
                <a:latin typeface="Times New Roman"/>
                <a:cs typeface="Times New Roman"/>
              </a:rPr>
              <a:t>повторним нагріванням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25" dirty="0">
                <a:latin typeface="Times New Roman"/>
                <a:cs typeface="Times New Roman"/>
              </a:rPr>
              <a:t>оптимальних </a:t>
            </a:r>
            <a:r>
              <a:rPr sz="1200" spc="-20" dirty="0">
                <a:latin typeface="Times New Roman"/>
                <a:cs typeface="Times New Roman"/>
              </a:rPr>
              <a:t>тем-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ператур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наступним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повільним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охолодженням.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spc="-15" dirty="0">
                <a:latin typeface="Times New Roman"/>
                <a:cs typeface="Times New Roman"/>
              </a:rPr>
              <a:t>Перепал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має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місце,</a:t>
            </a:r>
            <a:r>
              <a:rPr sz="1200" spc="-10" dirty="0">
                <a:latin typeface="Times New Roman"/>
                <a:cs typeface="Times New Roman"/>
              </a:rPr>
              <a:t> коли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температура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нагріву</a:t>
            </a:r>
            <a:r>
              <a:rPr sz="1200" spc="-10" dirty="0">
                <a:latin typeface="Times New Roman"/>
                <a:cs typeface="Times New Roman"/>
              </a:rPr>
              <a:t> на-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ближається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температури плавлення.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цьому при- </a:t>
            </a:r>
            <a:r>
              <a:rPr sz="1200" spc="-10" dirty="0">
                <a:latin typeface="Times New Roman"/>
                <a:cs typeface="Times New Roman"/>
              </a:rPr>
              <a:t> сутнє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окиснення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границь  зерен,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різко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знижує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міц-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801" y="9298932"/>
            <a:ext cx="1242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невиправний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брак.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7800" y="9123672"/>
            <a:ext cx="57778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latin typeface="Times New Roman"/>
                <a:cs typeface="Times New Roman"/>
              </a:rPr>
              <a:t>ність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сталі.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Злам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такої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сталі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кам’яноподібний.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Перепал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500" b="1" spc="-7" baseline="2777" dirty="0">
                <a:latin typeface="Times New Roman"/>
                <a:cs typeface="Times New Roman"/>
              </a:rPr>
              <a:t>Рис.</a:t>
            </a:r>
            <a:r>
              <a:rPr sz="1500" b="1" baseline="2777" dirty="0">
                <a:latin typeface="Times New Roman"/>
                <a:cs typeface="Times New Roman"/>
              </a:rPr>
              <a:t> </a:t>
            </a:r>
            <a:r>
              <a:rPr sz="1500" b="1" spc="-7" baseline="2777" dirty="0">
                <a:latin typeface="Times New Roman"/>
                <a:cs typeface="Times New Roman"/>
              </a:rPr>
              <a:t>7.5.</a:t>
            </a:r>
            <a:r>
              <a:rPr sz="1500" b="1" spc="7" baseline="2777" dirty="0">
                <a:latin typeface="Times New Roman"/>
                <a:cs typeface="Times New Roman"/>
              </a:rPr>
              <a:t> </a:t>
            </a:r>
            <a:r>
              <a:rPr sz="1500" spc="-7" baseline="2777" dirty="0">
                <a:latin typeface="Times New Roman"/>
                <a:cs typeface="Times New Roman"/>
              </a:rPr>
              <a:t>Відманштеттова</a:t>
            </a:r>
            <a:r>
              <a:rPr sz="1500" spc="7" baseline="2777" dirty="0">
                <a:latin typeface="Times New Roman"/>
                <a:cs typeface="Times New Roman"/>
              </a:rPr>
              <a:t> </a:t>
            </a:r>
            <a:r>
              <a:rPr sz="1500" spc="-7" baseline="2777" dirty="0">
                <a:latin typeface="Times New Roman"/>
                <a:cs typeface="Times New Roman"/>
              </a:rPr>
              <a:t>структура</a:t>
            </a:r>
            <a:endParaRPr sz="1500" baseline="2777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912677" y="7412799"/>
            <a:ext cx="1890395" cy="1646555"/>
            <a:chOff x="4912677" y="7412799"/>
            <a:chExt cx="1890395" cy="1646555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940986" y="7424928"/>
              <a:ext cx="1849957" cy="162229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918710" y="7418831"/>
              <a:ext cx="1878330" cy="1634489"/>
            </a:xfrm>
            <a:custGeom>
              <a:avLst/>
              <a:gdLst/>
              <a:ahLst/>
              <a:cxnLst/>
              <a:rect l="l" t="t" r="r" b="b"/>
              <a:pathLst>
                <a:path w="1878329" h="1634490">
                  <a:moveTo>
                    <a:pt x="1878330" y="0"/>
                  </a:moveTo>
                  <a:lnTo>
                    <a:pt x="0" y="0"/>
                  </a:lnTo>
                  <a:lnTo>
                    <a:pt x="0" y="1634490"/>
                  </a:lnTo>
                  <a:lnTo>
                    <a:pt x="1878330" y="1634490"/>
                  </a:lnTo>
                  <a:lnTo>
                    <a:pt x="1878330" y="0"/>
                  </a:lnTo>
                  <a:close/>
                </a:path>
              </a:pathLst>
            </a:custGeom>
            <a:ln w="118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373368" y="8878824"/>
              <a:ext cx="417195" cy="148590"/>
            </a:xfrm>
            <a:custGeom>
              <a:avLst/>
              <a:gdLst/>
              <a:ahLst/>
              <a:cxnLst/>
              <a:rect l="l" t="t" r="r" b="b"/>
              <a:pathLst>
                <a:path w="417195" h="148590">
                  <a:moveTo>
                    <a:pt x="416817" y="0"/>
                  </a:moveTo>
                  <a:lnTo>
                    <a:pt x="0" y="0"/>
                  </a:lnTo>
                  <a:lnTo>
                    <a:pt x="0" y="148590"/>
                  </a:lnTo>
                  <a:lnTo>
                    <a:pt x="416817" y="148590"/>
                  </a:lnTo>
                  <a:lnTo>
                    <a:pt x="416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6373367" y="8878823"/>
            <a:ext cx="417195" cy="1485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8890">
              <a:lnSpc>
                <a:spcPts val="1045"/>
              </a:lnSpc>
              <a:spcBef>
                <a:spcPts val="125"/>
              </a:spcBef>
            </a:pPr>
            <a:r>
              <a:rPr sz="900" dirty="0">
                <a:latin typeface="Times New Roman"/>
                <a:cs typeface="Times New Roman"/>
              </a:rPr>
              <a:t>10</a:t>
            </a:r>
            <a:r>
              <a:rPr sz="900" spc="-5" dirty="0">
                <a:latin typeface="Times New Roman"/>
                <a:cs typeface="Times New Roman"/>
              </a:rPr>
              <a:t>0 </a:t>
            </a:r>
            <a:r>
              <a:rPr sz="900" spc="-10" dirty="0">
                <a:latin typeface="Times New Roman"/>
                <a:cs typeface="Times New Roman"/>
              </a:rPr>
              <a:t>м</a:t>
            </a:r>
            <a:r>
              <a:rPr sz="900" dirty="0">
                <a:latin typeface="Times New Roman"/>
                <a:cs typeface="Times New Roman"/>
              </a:rPr>
              <a:t>к</a:t>
            </a:r>
            <a:r>
              <a:rPr sz="900" spc="-5" dirty="0">
                <a:latin typeface="Times New Roman"/>
                <a:cs typeface="Times New Roman"/>
              </a:rPr>
              <a:t>м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6489712" y="8896350"/>
            <a:ext cx="220345" cy="30480"/>
            <a:chOff x="6489712" y="8896350"/>
            <a:chExt cx="220345" cy="30480"/>
          </a:xfrm>
        </p:grpSpPr>
        <p:sp>
          <p:nvSpPr>
            <p:cNvPr id="15" name="object 15"/>
            <p:cNvSpPr/>
            <p:nvPr/>
          </p:nvSpPr>
          <p:spPr>
            <a:xfrm>
              <a:off x="6496812" y="8910066"/>
              <a:ext cx="205740" cy="5715"/>
            </a:xfrm>
            <a:custGeom>
              <a:avLst/>
              <a:gdLst/>
              <a:ahLst/>
              <a:cxnLst/>
              <a:rect l="l" t="t" r="r" b="b"/>
              <a:pathLst>
                <a:path w="205740" h="5715">
                  <a:moveTo>
                    <a:pt x="0" y="0"/>
                  </a:moveTo>
                  <a:lnTo>
                    <a:pt x="205740" y="5334"/>
                  </a:lnTo>
                </a:path>
              </a:pathLst>
            </a:custGeom>
            <a:ln w="1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496812" y="8896350"/>
              <a:ext cx="205740" cy="30480"/>
            </a:xfrm>
            <a:custGeom>
              <a:avLst/>
              <a:gdLst/>
              <a:ahLst/>
              <a:cxnLst/>
              <a:rect l="l" t="t" r="r" b="b"/>
              <a:pathLst>
                <a:path w="205740" h="30479">
                  <a:moveTo>
                    <a:pt x="0" y="0"/>
                  </a:moveTo>
                  <a:lnTo>
                    <a:pt x="0" y="28956"/>
                  </a:lnTo>
                </a:path>
                <a:path w="205740" h="30479">
                  <a:moveTo>
                    <a:pt x="205740" y="1524"/>
                  </a:moveTo>
                  <a:lnTo>
                    <a:pt x="205740" y="30480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5245076" y="9291315"/>
            <a:ext cx="12198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доевтектоїдної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85" y="516889"/>
            <a:ext cx="5863590" cy="404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165475" marR="44450" indent="-278130">
              <a:lnSpc>
                <a:spcPts val="138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ПЕРЕТВОРЕННЯ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АУСТЕНІТУ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В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ПЕРЛІТ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ПРИ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ПОВІЛЬНОМУ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ОХОЛОДЖЕННІ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9000"/>
              </a:lnSpc>
            </a:pPr>
            <a:r>
              <a:rPr sz="1200" dirty="0">
                <a:latin typeface="Times New Roman"/>
                <a:cs typeface="Times New Roman"/>
              </a:rPr>
              <a:t>Перетворення </a:t>
            </a:r>
            <a:r>
              <a:rPr sz="1200" spc="-5" dirty="0">
                <a:latin typeface="Times New Roman"/>
                <a:cs typeface="Times New Roman"/>
              </a:rPr>
              <a:t>пов’язано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дифузією вуглецю, супроводжується поліморфним 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ретворенням 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виділенням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цементиту, розростан-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 цементиту,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утворюється: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40"/>
              </a:spcBef>
            </a:pP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(C)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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(C)+Fe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330"/>
              </a:spcBef>
            </a:pPr>
            <a:r>
              <a:rPr sz="1200" spc="-15" dirty="0">
                <a:latin typeface="Times New Roman"/>
                <a:cs typeface="Times New Roman"/>
              </a:rPr>
              <a:t>Залежно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ступеня переохолодження </a:t>
            </a:r>
            <a:r>
              <a:rPr sz="1200" spc="-10" dirty="0">
                <a:latin typeface="Times New Roman"/>
                <a:cs typeface="Times New Roman"/>
              </a:rPr>
              <a:t>розрізняють три </a:t>
            </a:r>
            <a:r>
              <a:rPr sz="1200" spc="-15" dirty="0">
                <a:latin typeface="Times New Roman"/>
                <a:cs typeface="Times New Roman"/>
              </a:rPr>
              <a:t>області перетворення. Спо-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чатку, </a:t>
            </a: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збільшенням переохолодження, </a:t>
            </a:r>
            <a:r>
              <a:rPr sz="1200" spc="-10" dirty="0">
                <a:latin typeface="Times New Roman"/>
                <a:cs typeface="Times New Roman"/>
              </a:rPr>
              <a:t>швидкість </a:t>
            </a:r>
            <a:r>
              <a:rPr sz="1200" spc="-15" dirty="0">
                <a:latin typeface="Times New Roman"/>
                <a:cs typeface="Times New Roman"/>
              </a:rPr>
              <a:t>перетворення зростає,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0" dirty="0">
                <a:latin typeface="Times New Roman"/>
                <a:cs typeface="Times New Roman"/>
              </a:rPr>
              <a:t>потім </a:t>
            </a:r>
            <a:r>
              <a:rPr sz="1200" spc="-15" dirty="0">
                <a:latin typeface="Times New Roman"/>
                <a:cs typeface="Times New Roman"/>
              </a:rPr>
              <a:t>змен-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шується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температурах 727…200 </a:t>
            </a:r>
            <a:r>
              <a:rPr sz="1200" spc="-5" dirty="0">
                <a:latin typeface="Times New Roman"/>
                <a:cs typeface="Times New Roman"/>
              </a:rPr>
              <a:t>°С.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температурі нижче </a:t>
            </a:r>
            <a:r>
              <a:rPr sz="1200" spc="-10" dirty="0">
                <a:latin typeface="Times New Roman"/>
                <a:cs typeface="Times New Roman"/>
              </a:rPr>
              <a:t>200 </a:t>
            </a:r>
            <a:r>
              <a:rPr sz="1200" dirty="0">
                <a:latin typeface="Times New Roman"/>
                <a:cs typeface="Times New Roman"/>
              </a:rPr>
              <a:t>° С </a:t>
            </a:r>
            <a:r>
              <a:rPr sz="1200" spc="-15" dirty="0">
                <a:latin typeface="Times New Roman"/>
                <a:cs typeface="Times New Roman"/>
              </a:rPr>
              <a:t>швидкість дорів- </a:t>
            </a:r>
            <a:r>
              <a:rPr sz="1200" spc="-10" dirty="0">
                <a:latin typeface="Times New Roman"/>
                <a:cs typeface="Times New Roman"/>
              </a:rPr>
              <a:t> нює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нулю,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оскільки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температурі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швидкість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дифузії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вуглецю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дорівнює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нулю.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i="1" spc="-5" dirty="0">
                <a:latin typeface="Times New Roman"/>
                <a:cs typeface="Times New Roman"/>
              </a:rPr>
              <a:t>Закономірності перетворення аустеніту.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956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Перетворення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легко виявити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допомогою </a:t>
            </a:r>
            <a:r>
              <a:rPr sz="1200" dirty="0">
                <a:latin typeface="Times New Roman"/>
                <a:cs typeface="Times New Roman"/>
              </a:rPr>
              <a:t>спостережень за змі-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ною </a:t>
            </a:r>
            <a:r>
              <a:rPr sz="1200" dirty="0">
                <a:latin typeface="Times New Roman"/>
                <a:cs typeface="Times New Roman"/>
              </a:rPr>
              <a:t>магнітних </a:t>
            </a:r>
            <a:r>
              <a:rPr sz="1200" spc="-5" dirty="0">
                <a:latin typeface="Times New Roman"/>
                <a:cs typeface="Times New Roman"/>
              </a:rPr>
              <a:t>характеристик, </a:t>
            </a:r>
            <a:r>
              <a:rPr sz="1200" dirty="0">
                <a:latin typeface="Times New Roman"/>
                <a:cs typeface="Times New Roman"/>
              </a:rPr>
              <a:t>оскільки </a:t>
            </a:r>
            <a:r>
              <a:rPr sz="1200" spc="-5" dirty="0">
                <a:latin typeface="Times New Roman"/>
                <a:cs typeface="Times New Roman"/>
              </a:rPr>
              <a:t>аустеніт </a:t>
            </a:r>
            <a:r>
              <a:rPr sz="1200" dirty="0">
                <a:latin typeface="Times New Roman"/>
                <a:cs typeface="Times New Roman"/>
              </a:rPr>
              <a:t>є парамагнетиком, а ферит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цементит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намагнічені.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Для цього </a:t>
            </a:r>
            <a:r>
              <a:rPr sz="1200" dirty="0">
                <a:latin typeface="Times New Roman"/>
                <a:cs typeface="Times New Roman"/>
              </a:rPr>
              <a:t>зразки </a:t>
            </a:r>
            <a:r>
              <a:rPr sz="1200" spc="-5" dirty="0">
                <a:latin typeface="Times New Roman"/>
                <a:cs typeface="Times New Roman"/>
              </a:rPr>
              <a:t>нагрівають </a:t>
            </a:r>
            <a:r>
              <a:rPr sz="1200" dirty="0">
                <a:latin typeface="Times New Roman"/>
                <a:cs typeface="Times New Roman"/>
              </a:rPr>
              <a:t>до температури,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якій </a:t>
            </a:r>
            <a:r>
              <a:rPr sz="1200" spc="-5" dirty="0">
                <a:latin typeface="Times New Roman"/>
                <a:cs typeface="Times New Roman"/>
              </a:rPr>
              <a:t>структура складається </a:t>
            </a:r>
            <a:r>
              <a:rPr sz="1200" dirty="0">
                <a:latin typeface="Times New Roman"/>
                <a:cs typeface="Times New Roman"/>
              </a:rPr>
              <a:t>з од-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норідного </a:t>
            </a:r>
            <a:r>
              <a:rPr sz="1200" spc="-5" dirty="0">
                <a:latin typeface="Times New Roman"/>
                <a:cs typeface="Times New Roman"/>
              </a:rPr>
              <a:t>аустеніту (770 °С). Потім переносять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термостати </a:t>
            </a:r>
            <a:r>
              <a:rPr sz="1200" dirty="0">
                <a:latin typeface="Times New Roman"/>
                <a:cs typeface="Times New Roman"/>
              </a:rPr>
              <a:t>із заданою температурою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(інтервал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25...50 °С).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Отримують </a:t>
            </a:r>
            <a:r>
              <a:rPr sz="1200" dirty="0">
                <a:latin typeface="Times New Roman"/>
                <a:cs typeface="Times New Roman"/>
              </a:rPr>
              <a:t>серію </a:t>
            </a:r>
            <a:r>
              <a:rPr sz="1200" spc="-5" dirty="0">
                <a:latin typeface="Times New Roman"/>
                <a:cs typeface="Times New Roman"/>
              </a:rPr>
              <a:t>кінетичних кривих (рис. 7.6,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), </a:t>
            </a:r>
            <a:r>
              <a:rPr sz="1200" spc="-5" dirty="0">
                <a:latin typeface="Times New Roman"/>
                <a:cs typeface="Times New Roman"/>
              </a:rPr>
              <a:t>які показують кількість утворе-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</a:t>
            </a:r>
            <a:r>
              <a:rPr sz="1200" dirty="0">
                <a:latin typeface="Times New Roman"/>
                <a:cs typeface="Times New Roman"/>
              </a:rPr>
              <a:t>перліту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часу,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пройшов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початку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1821942" y="6011513"/>
            <a:ext cx="2854960" cy="2633345"/>
            <a:chOff x="1821942" y="6011513"/>
            <a:chExt cx="2854960" cy="2633345"/>
          </a:xfrm>
        </p:grpSpPr>
        <p:sp>
          <p:nvSpPr>
            <p:cNvPr id="6" name="object 6"/>
            <p:cNvSpPr/>
            <p:nvPr/>
          </p:nvSpPr>
          <p:spPr>
            <a:xfrm>
              <a:off x="4445508" y="6023895"/>
              <a:ext cx="0" cy="2608580"/>
            </a:xfrm>
            <a:custGeom>
              <a:avLst/>
              <a:gdLst/>
              <a:ahLst/>
              <a:cxnLst/>
              <a:rect l="l" t="t" r="r" b="b"/>
              <a:pathLst>
                <a:path h="2608579">
                  <a:moveTo>
                    <a:pt x="0" y="2262092"/>
                  </a:moveTo>
                  <a:lnTo>
                    <a:pt x="0" y="2608516"/>
                  </a:lnTo>
                </a:path>
                <a:path h="2608579">
                  <a:moveTo>
                    <a:pt x="0" y="1586960"/>
                  </a:moveTo>
                  <a:lnTo>
                    <a:pt x="0" y="2168370"/>
                  </a:lnTo>
                </a:path>
                <a:path h="2608579">
                  <a:moveTo>
                    <a:pt x="0" y="0"/>
                  </a:moveTo>
                  <a:lnTo>
                    <a:pt x="0" y="1500853"/>
                  </a:lnTo>
                </a:path>
              </a:pathLst>
            </a:custGeom>
            <a:ln w="192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949446" y="7610856"/>
              <a:ext cx="0" cy="581660"/>
            </a:xfrm>
            <a:custGeom>
              <a:avLst/>
              <a:gdLst/>
              <a:ahLst/>
              <a:cxnLst/>
              <a:rect l="l" t="t" r="r" b="b"/>
              <a:pathLst>
                <a:path h="581659">
                  <a:moveTo>
                    <a:pt x="0" y="0"/>
                  </a:moveTo>
                  <a:lnTo>
                    <a:pt x="0" y="581409"/>
                  </a:lnTo>
                </a:path>
              </a:pathLst>
            </a:custGeom>
            <a:ln w="192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949446" y="6023895"/>
              <a:ext cx="0" cy="1501140"/>
            </a:xfrm>
            <a:custGeom>
              <a:avLst/>
              <a:gdLst/>
              <a:ahLst/>
              <a:cxnLst/>
              <a:rect l="l" t="t" r="r" b="b"/>
              <a:pathLst>
                <a:path h="1501140">
                  <a:moveTo>
                    <a:pt x="0" y="0"/>
                  </a:moveTo>
                  <a:lnTo>
                    <a:pt x="0" y="1500853"/>
                  </a:lnTo>
                </a:path>
              </a:pathLst>
            </a:custGeom>
            <a:ln w="192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428238" y="6023895"/>
              <a:ext cx="0" cy="2168525"/>
            </a:xfrm>
            <a:custGeom>
              <a:avLst/>
              <a:gdLst/>
              <a:ahLst/>
              <a:cxnLst/>
              <a:rect l="l" t="t" r="r" b="b"/>
              <a:pathLst>
                <a:path h="2168525">
                  <a:moveTo>
                    <a:pt x="0" y="1586960"/>
                  </a:moveTo>
                  <a:lnTo>
                    <a:pt x="0" y="2168370"/>
                  </a:lnTo>
                </a:path>
                <a:path h="2168525">
                  <a:moveTo>
                    <a:pt x="0" y="0"/>
                  </a:moveTo>
                  <a:lnTo>
                    <a:pt x="0" y="1500853"/>
                  </a:lnTo>
                </a:path>
              </a:pathLst>
            </a:custGeom>
            <a:ln w="192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10840" y="6023895"/>
              <a:ext cx="0" cy="2168525"/>
            </a:xfrm>
            <a:custGeom>
              <a:avLst/>
              <a:gdLst/>
              <a:ahLst/>
              <a:cxnLst/>
              <a:rect l="l" t="t" r="r" b="b"/>
              <a:pathLst>
                <a:path h="2168525">
                  <a:moveTo>
                    <a:pt x="0" y="1586960"/>
                  </a:moveTo>
                  <a:lnTo>
                    <a:pt x="0" y="2168370"/>
                  </a:lnTo>
                </a:path>
                <a:path h="2168525">
                  <a:moveTo>
                    <a:pt x="0" y="0"/>
                  </a:moveTo>
                  <a:lnTo>
                    <a:pt x="0" y="1500853"/>
                  </a:lnTo>
                </a:path>
              </a:pathLst>
            </a:custGeom>
            <a:ln w="192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385441" y="6023895"/>
              <a:ext cx="0" cy="2168525"/>
            </a:xfrm>
            <a:custGeom>
              <a:avLst/>
              <a:gdLst/>
              <a:ahLst/>
              <a:cxnLst/>
              <a:rect l="l" t="t" r="r" b="b"/>
              <a:pathLst>
                <a:path h="2168525">
                  <a:moveTo>
                    <a:pt x="0" y="1586960"/>
                  </a:moveTo>
                  <a:lnTo>
                    <a:pt x="0" y="2168370"/>
                  </a:lnTo>
                </a:path>
                <a:path h="2168525">
                  <a:moveTo>
                    <a:pt x="0" y="0"/>
                  </a:moveTo>
                  <a:lnTo>
                    <a:pt x="0" y="1500853"/>
                  </a:lnTo>
                </a:path>
              </a:pathLst>
            </a:custGeom>
            <a:ln w="245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821942" y="7524749"/>
              <a:ext cx="2854452" cy="86107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949446" y="8285988"/>
              <a:ext cx="0" cy="346710"/>
            </a:xfrm>
            <a:custGeom>
              <a:avLst/>
              <a:gdLst/>
              <a:ahLst/>
              <a:cxnLst/>
              <a:rect l="l" t="t" r="r" b="b"/>
              <a:pathLst>
                <a:path h="346709">
                  <a:moveTo>
                    <a:pt x="0" y="0"/>
                  </a:moveTo>
                  <a:lnTo>
                    <a:pt x="0" y="346424"/>
                  </a:lnTo>
                </a:path>
              </a:pathLst>
            </a:custGeom>
            <a:ln w="192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8238" y="8285988"/>
              <a:ext cx="0" cy="346710"/>
            </a:xfrm>
            <a:custGeom>
              <a:avLst/>
              <a:gdLst/>
              <a:ahLst/>
              <a:cxnLst/>
              <a:rect l="l" t="t" r="r" b="b"/>
              <a:pathLst>
                <a:path h="346709">
                  <a:moveTo>
                    <a:pt x="0" y="0"/>
                  </a:moveTo>
                  <a:lnTo>
                    <a:pt x="0" y="346424"/>
                  </a:lnTo>
                </a:path>
              </a:pathLst>
            </a:custGeom>
            <a:ln w="192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10840" y="8285988"/>
              <a:ext cx="0" cy="346710"/>
            </a:xfrm>
            <a:custGeom>
              <a:avLst/>
              <a:gdLst/>
              <a:ahLst/>
              <a:cxnLst/>
              <a:rect l="l" t="t" r="r" b="b"/>
              <a:pathLst>
                <a:path h="346709">
                  <a:moveTo>
                    <a:pt x="0" y="0"/>
                  </a:moveTo>
                  <a:lnTo>
                    <a:pt x="0" y="346424"/>
                  </a:lnTo>
                </a:path>
              </a:pathLst>
            </a:custGeom>
            <a:ln w="192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385441" y="8285988"/>
              <a:ext cx="0" cy="346710"/>
            </a:xfrm>
            <a:custGeom>
              <a:avLst/>
              <a:gdLst/>
              <a:ahLst/>
              <a:cxnLst/>
              <a:rect l="l" t="t" r="r" b="b"/>
              <a:pathLst>
                <a:path h="346709">
                  <a:moveTo>
                    <a:pt x="0" y="0"/>
                  </a:moveTo>
                  <a:lnTo>
                    <a:pt x="0" y="346424"/>
                  </a:lnTo>
                </a:path>
              </a:pathLst>
            </a:custGeom>
            <a:ln w="245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21942" y="8192266"/>
              <a:ext cx="2854452" cy="93722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1367629" y="6968901"/>
            <a:ext cx="163830" cy="821690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50" spc="15" dirty="0">
                <a:latin typeface="Times New Roman"/>
                <a:cs typeface="Times New Roman"/>
              </a:rPr>
              <a:t>Температура,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Symbol"/>
                <a:cs typeface="Symbol"/>
              </a:rPr>
              <a:t></a:t>
            </a:r>
            <a:r>
              <a:rPr sz="850" spc="15" dirty="0">
                <a:latin typeface="Times New Roman"/>
                <a:cs typeface="Times New Roman"/>
              </a:rPr>
              <a:t>С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753601" y="6261798"/>
            <a:ext cx="455930" cy="40386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39370" algn="just">
              <a:lnSpc>
                <a:spcPct val="93800"/>
              </a:lnSpc>
              <a:spcBef>
                <a:spcPts val="200"/>
              </a:spcBef>
            </a:pPr>
            <a:r>
              <a:rPr sz="850" spc="10" dirty="0">
                <a:latin typeface="Times New Roman"/>
                <a:cs typeface="Times New Roman"/>
              </a:rPr>
              <a:t>Перліт, 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сорбіт, </a:t>
            </a:r>
            <a:r>
              <a:rPr sz="850" spc="15" dirty="0">
                <a:latin typeface="Times New Roman"/>
                <a:cs typeface="Times New Roman"/>
              </a:rPr>
              <a:t> т</a:t>
            </a:r>
            <a:r>
              <a:rPr sz="850" spc="5" dirty="0">
                <a:latin typeface="Times New Roman"/>
                <a:cs typeface="Times New Roman"/>
              </a:rPr>
              <a:t>р</a:t>
            </a:r>
            <a:r>
              <a:rPr sz="850" spc="15" dirty="0">
                <a:latin typeface="Times New Roman"/>
                <a:cs typeface="Times New Roman"/>
              </a:rPr>
              <a:t>о</a:t>
            </a:r>
            <a:r>
              <a:rPr sz="850" spc="25" dirty="0">
                <a:latin typeface="Times New Roman"/>
                <a:cs typeface="Times New Roman"/>
              </a:rPr>
              <a:t>о</a:t>
            </a:r>
            <a:r>
              <a:rPr sz="850" spc="10" dirty="0">
                <a:latin typeface="Times New Roman"/>
                <a:cs typeface="Times New Roman"/>
              </a:rPr>
              <a:t>с</a:t>
            </a:r>
            <a:r>
              <a:rPr sz="850" spc="15" dirty="0">
                <a:latin typeface="Times New Roman"/>
                <a:cs typeface="Times New Roman"/>
              </a:rPr>
              <a:t>тит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815909" y="4771644"/>
            <a:ext cx="4086225" cy="3863340"/>
            <a:chOff x="1815909" y="4771644"/>
            <a:chExt cx="4086225" cy="3863340"/>
          </a:xfrm>
        </p:grpSpPr>
        <p:sp>
          <p:nvSpPr>
            <p:cNvPr id="21" name="object 21"/>
            <p:cNvSpPr/>
            <p:nvPr/>
          </p:nvSpPr>
          <p:spPr>
            <a:xfrm>
              <a:off x="1821942" y="4804410"/>
              <a:ext cx="2860675" cy="3824604"/>
            </a:xfrm>
            <a:custGeom>
              <a:avLst/>
              <a:gdLst/>
              <a:ahLst/>
              <a:cxnLst/>
              <a:rect l="l" t="t" r="r" b="b"/>
              <a:pathLst>
                <a:path w="2860675" h="3824604">
                  <a:moveTo>
                    <a:pt x="2860548" y="1223010"/>
                  </a:moveTo>
                  <a:lnTo>
                    <a:pt x="0" y="1223010"/>
                  </a:lnTo>
                  <a:lnTo>
                    <a:pt x="0" y="3824478"/>
                  </a:lnTo>
                  <a:lnTo>
                    <a:pt x="2860548" y="3824478"/>
                  </a:lnTo>
                  <a:lnTo>
                    <a:pt x="2860548" y="1223010"/>
                  </a:lnTo>
                  <a:close/>
                </a:path>
                <a:path w="2860675" h="3824604">
                  <a:moveTo>
                    <a:pt x="2860548" y="0"/>
                  </a:moveTo>
                  <a:lnTo>
                    <a:pt x="0" y="0"/>
                  </a:lnTo>
                  <a:lnTo>
                    <a:pt x="0" y="781814"/>
                  </a:lnTo>
                  <a:lnTo>
                    <a:pt x="2860548" y="781814"/>
                  </a:lnTo>
                  <a:lnTo>
                    <a:pt x="2860548" y="0"/>
                  </a:lnTo>
                  <a:close/>
                </a:path>
              </a:pathLst>
            </a:custGeom>
            <a:ln w="117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821942" y="5202936"/>
              <a:ext cx="2860675" cy="0"/>
            </a:xfrm>
            <a:custGeom>
              <a:avLst/>
              <a:gdLst/>
              <a:ahLst/>
              <a:cxnLst/>
              <a:rect l="l" t="t" r="r" b="b"/>
              <a:pathLst>
                <a:path w="2860675">
                  <a:moveTo>
                    <a:pt x="0" y="0"/>
                  </a:moveTo>
                  <a:lnTo>
                    <a:pt x="2860548" y="0"/>
                  </a:lnTo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108454" y="5586222"/>
              <a:ext cx="3175" cy="1097280"/>
            </a:xfrm>
            <a:custGeom>
              <a:avLst/>
              <a:gdLst/>
              <a:ahLst/>
              <a:cxnLst/>
              <a:rect l="l" t="t" r="r" b="b"/>
              <a:pathLst>
                <a:path w="3175" h="1097279">
                  <a:moveTo>
                    <a:pt x="3048" y="0"/>
                  </a:moveTo>
                  <a:lnTo>
                    <a:pt x="0" y="1097280"/>
                  </a:lnTo>
                </a:path>
              </a:pathLst>
            </a:custGeom>
            <a:ln w="704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94585" y="5199411"/>
              <a:ext cx="0" cy="1477010"/>
            </a:xfrm>
            <a:custGeom>
              <a:avLst/>
              <a:gdLst/>
              <a:ahLst/>
              <a:cxnLst/>
              <a:rect l="l" t="t" r="r" b="b"/>
              <a:pathLst>
                <a:path h="1477009">
                  <a:moveTo>
                    <a:pt x="0" y="582644"/>
                  </a:moveTo>
                  <a:lnTo>
                    <a:pt x="0" y="1476946"/>
                  </a:lnTo>
                </a:path>
                <a:path h="1477009">
                  <a:moveTo>
                    <a:pt x="0" y="0"/>
                  </a:moveTo>
                  <a:lnTo>
                    <a:pt x="0" y="413481"/>
                  </a:lnTo>
                </a:path>
              </a:pathLst>
            </a:custGeom>
            <a:ln w="781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611374" y="4828794"/>
              <a:ext cx="1270" cy="1844039"/>
            </a:xfrm>
            <a:custGeom>
              <a:avLst/>
              <a:gdLst/>
              <a:ahLst/>
              <a:cxnLst/>
              <a:rect l="l" t="t" r="r" b="b"/>
              <a:pathLst>
                <a:path w="1269" h="1844040">
                  <a:moveTo>
                    <a:pt x="0" y="0"/>
                  </a:moveTo>
                  <a:lnTo>
                    <a:pt x="762" y="1844040"/>
                  </a:lnTo>
                </a:path>
              </a:pathLst>
            </a:custGeom>
            <a:ln w="704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879979" y="5575077"/>
              <a:ext cx="0" cy="1661795"/>
            </a:xfrm>
            <a:custGeom>
              <a:avLst/>
              <a:gdLst/>
              <a:ahLst/>
              <a:cxnLst/>
              <a:rect l="l" t="t" r="r" b="b"/>
              <a:pathLst>
                <a:path h="1661795">
                  <a:moveTo>
                    <a:pt x="0" y="206978"/>
                  </a:moveTo>
                  <a:lnTo>
                    <a:pt x="0" y="1661350"/>
                  </a:lnTo>
                </a:path>
                <a:path h="1661795">
                  <a:moveTo>
                    <a:pt x="0" y="0"/>
                  </a:moveTo>
                  <a:lnTo>
                    <a:pt x="0" y="37815"/>
                  </a:lnTo>
                </a:path>
              </a:pathLst>
            </a:custGeom>
            <a:ln w="781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232404" y="4804410"/>
              <a:ext cx="971550" cy="2428875"/>
            </a:xfrm>
            <a:custGeom>
              <a:avLst/>
              <a:gdLst/>
              <a:ahLst/>
              <a:cxnLst/>
              <a:rect l="l" t="t" r="r" b="b"/>
              <a:pathLst>
                <a:path w="971550" h="2428875">
                  <a:moveTo>
                    <a:pt x="41148" y="398526"/>
                  </a:moveTo>
                  <a:lnTo>
                    <a:pt x="41910" y="2428494"/>
                  </a:lnTo>
                </a:path>
                <a:path w="971550" h="2428875">
                  <a:moveTo>
                    <a:pt x="0" y="781812"/>
                  </a:moveTo>
                  <a:lnTo>
                    <a:pt x="0" y="1447800"/>
                  </a:lnTo>
                </a:path>
                <a:path w="971550" h="2428875">
                  <a:moveTo>
                    <a:pt x="405384" y="0"/>
                  </a:moveTo>
                  <a:lnTo>
                    <a:pt x="406146" y="2428494"/>
                  </a:lnTo>
                </a:path>
                <a:path w="971550" h="2428875">
                  <a:moveTo>
                    <a:pt x="480822" y="369570"/>
                  </a:moveTo>
                  <a:lnTo>
                    <a:pt x="481584" y="1479042"/>
                  </a:lnTo>
                </a:path>
                <a:path w="971550" h="2428875">
                  <a:moveTo>
                    <a:pt x="970788" y="0"/>
                  </a:moveTo>
                  <a:lnTo>
                    <a:pt x="971550" y="1479042"/>
                  </a:lnTo>
                </a:path>
              </a:pathLst>
            </a:custGeom>
            <a:ln w="704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21942" y="6223469"/>
              <a:ext cx="4079875" cy="12065"/>
            </a:xfrm>
            <a:custGeom>
              <a:avLst/>
              <a:gdLst/>
              <a:ahLst/>
              <a:cxnLst/>
              <a:rect l="l" t="t" r="r" b="b"/>
              <a:pathLst>
                <a:path w="4079875" h="12064">
                  <a:moveTo>
                    <a:pt x="0" y="11760"/>
                  </a:moveTo>
                  <a:lnTo>
                    <a:pt x="4079747" y="11760"/>
                  </a:lnTo>
                  <a:lnTo>
                    <a:pt x="4079747" y="0"/>
                  </a:lnTo>
                  <a:lnTo>
                    <a:pt x="0" y="0"/>
                  </a:lnTo>
                  <a:lnTo>
                    <a:pt x="0" y="117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21942" y="6283452"/>
              <a:ext cx="2860675" cy="950594"/>
            </a:xfrm>
            <a:custGeom>
              <a:avLst/>
              <a:gdLst/>
              <a:ahLst/>
              <a:cxnLst/>
              <a:rect l="l" t="t" r="r" b="b"/>
              <a:pathLst>
                <a:path w="2860675" h="950595">
                  <a:moveTo>
                    <a:pt x="0" y="0"/>
                  </a:moveTo>
                  <a:lnTo>
                    <a:pt x="2860548" y="0"/>
                  </a:lnTo>
                </a:path>
                <a:path w="2860675" h="950595">
                  <a:moveTo>
                    <a:pt x="0" y="400050"/>
                  </a:moveTo>
                  <a:lnTo>
                    <a:pt x="789432" y="400050"/>
                  </a:lnTo>
                </a:path>
                <a:path w="2860675" h="950595">
                  <a:moveTo>
                    <a:pt x="0" y="950214"/>
                  </a:moveTo>
                  <a:lnTo>
                    <a:pt x="1845564" y="950214"/>
                  </a:lnTo>
                </a:path>
              </a:pathLst>
            </a:custGeom>
            <a:ln w="941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821942" y="7524750"/>
              <a:ext cx="3838575" cy="0"/>
            </a:xfrm>
            <a:custGeom>
              <a:avLst/>
              <a:gdLst/>
              <a:ahLst/>
              <a:cxnLst/>
              <a:rect l="l" t="t" r="r" b="b"/>
              <a:pathLst>
                <a:path w="3838575">
                  <a:moveTo>
                    <a:pt x="0" y="0"/>
                  </a:moveTo>
                  <a:lnTo>
                    <a:pt x="3838194" y="0"/>
                  </a:lnTo>
                </a:path>
              </a:pathLst>
            </a:custGeom>
            <a:ln w="117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821942" y="8280107"/>
              <a:ext cx="4079875" cy="12065"/>
            </a:xfrm>
            <a:custGeom>
              <a:avLst/>
              <a:gdLst/>
              <a:ahLst/>
              <a:cxnLst/>
              <a:rect l="l" t="t" r="r" b="b"/>
              <a:pathLst>
                <a:path w="4079875" h="12065">
                  <a:moveTo>
                    <a:pt x="0" y="11760"/>
                  </a:moveTo>
                  <a:lnTo>
                    <a:pt x="4079747" y="11760"/>
                  </a:lnTo>
                  <a:lnTo>
                    <a:pt x="4079747" y="0"/>
                  </a:lnTo>
                  <a:lnTo>
                    <a:pt x="0" y="0"/>
                  </a:lnTo>
                  <a:lnTo>
                    <a:pt x="0" y="117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111502" y="4804410"/>
              <a:ext cx="2091689" cy="2720340"/>
            </a:xfrm>
            <a:custGeom>
              <a:avLst/>
              <a:gdLst/>
              <a:ahLst/>
              <a:cxnLst/>
              <a:rect l="l" t="t" r="r" b="b"/>
              <a:pathLst>
                <a:path w="2091689" h="2720340">
                  <a:moveTo>
                    <a:pt x="0" y="781812"/>
                  </a:moveTo>
                  <a:lnTo>
                    <a:pt x="64103" y="771620"/>
                  </a:lnTo>
                  <a:lnTo>
                    <a:pt x="126492" y="741426"/>
                  </a:lnTo>
                  <a:lnTo>
                    <a:pt x="158091" y="712267"/>
                  </a:lnTo>
                  <a:lnTo>
                    <a:pt x="190119" y="675036"/>
                  </a:lnTo>
                  <a:lnTo>
                    <a:pt x="219289" y="633091"/>
                  </a:lnTo>
                  <a:lnTo>
                    <a:pt x="242316" y="589788"/>
                  </a:lnTo>
                  <a:lnTo>
                    <a:pt x="257544" y="543294"/>
                  </a:lnTo>
                  <a:lnTo>
                    <a:pt x="266985" y="492728"/>
                  </a:lnTo>
                  <a:lnTo>
                    <a:pt x="272855" y="442876"/>
                  </a:lnTo>
                  <a:lnTo>
                    <a:pt x="277368" y="398526"/>
                  </a:lnTo>
                  <a:lnTo>
                    <a:pt x="279058" y="362080"/>
                  </a:lnTo>
                  <a:lnTo>
                    <a:pt x="277177" y="330993"/>
                  </a:lnTo>
                  <a:lnTo>
                    <a:pt x="276725" y="300906"/>
                  </a:lnTo>
                  <a:lnTo>
                    <a:pt x="296394" y="227861"/>
                  </a:lnTo>
                  <a:lnTo>
                    <a:pt x="315087" y="184975"/>
                  </a:lnTo>
                  <a:lnTo>
                    <a:pt x="337780" y="142946"/>
                  </a:lnTo>
                  <a:lnTo>
                    <a:pt x="363474" y="105918"/>
                  </a:lnTo>
                  <a:lnTo>
                    <a:pt x="393144" y="74687"/>
                  </a:lnTo>
                  <a:lnTo>
                    <a:pt x="426529" y="47529"/>
                  </a:lnTo>
                  <a:lnTo>
                    <a:pt x="462486" y="23086"/>
                  </a:lnTo>
                  <a:lnTo>
                    <a:pt x="499872" y="0"/>
                  </a:lnTo>
                </a:path>
                <a:path w="2091689" h="2720340">
                  <a:moveTo>
                    <a:pt x="768096" y="781812"/>
                  </a:moveTo>
                  <a:lnTo>
                    <a:pt x="821721" y="766191"/>
                  </a:lnTo>
                  <a:lnTo>
                    <a:pt x="879348" y="741426"/>
                  </a:lnTo>
                  <a:lnTo>
                    <a:pt x="945546" y="703135"/>
                  </a:lnTo>
                  <a:lnTo>
                    <a:pt x="979539" y="678846"/>
                  </a:lnTo>
                  <a:lnTo>
                    <a:pt x="1011174" y="649986"/>
                  </a:lnTo>
                  <a:lnTo>
                    <a:pt x="1039022" y="615219"/>
                  </a:lnTo>
                  <a:lnTo>
                    <a:pt x="1064799" y="575310"/>
                  </a:lnTo>
                  <a:lnTo>
                    <a:pt x="1089290" y="532542"/>
                  </a:lnTo>
                  <a:lnTo>
                    <a:pt x="1113282" y="489204"/>
                  </a:lnTo>
                  <a:lnTo>
                    <a:pt x="1135034" y="445650"/>
                  </a:lnTo>
                  <a:lnTo>
                    <a:pt x="1154715" y="400812"/>
                  </a:lnTo>
                  <a:lnTo>
                    <a:pt x="1175968" y="354830"/>
                  </a:lnTo>
                  <a:lnTo>
                    <a:pt x="1202436" y="307848"/>
                  </a:lnTo>
                  <a:lnTo>
                    <a:pt x="1229368" y="267169"/>
                  </a:lnTo>
                  <a:lnTo>
                    <a:pt x="1259884" y="223820"/>
                  </a:lnTo>
                  <a:lnTo>
                    <a:pt x="1292632" y="180618"/>
                  </a:lnTo>
                  <a:lnTo>
                    <a:pt x="1326257" y="140378"/>
                  </a:lnTo>
                  <a:lnTo>
                    <a:pt x="1359408" y="105918"/>
                  </a:lnTo>
                  <a:lnTo>
                    <a:pt x="1400377" y="71687"/>
                  </a:lnTo>
                  <a:lnTo>
                    <a:pt x="1441989" y="44100"/>
                  </a:lnTo>
                  <a:lnTo>
                    <a:pt x="1484030" y="20943"/>
                  </a:lnTo>
                  <a:lnTo>
                    <a:pt x="1526286" y="0"/>
                  </a:lnTo>
                </a:path>
                <a:path w="2091689" h="2720340">
                  <a:moveTo>
                    <a:pt x="1113282" y="781812"/>
                  </a:moveTo>
                  <a:lnTo>
                    <a:pt x="1154551" y="763322"/>
                  </a:lnTo>
                  <a:lnTo>
                    <a:pt x="1196187" y="743626"/>
                  </a:lnTo>
                  <a:lnTo>
                    <a:pt x="1238371" y="721516"/>
                  </a:lnTo>
                  <a:lnTo>
                    <a:pt x="1281287" y="695785"/>
                  </a:lnTo>
                  <a:lnTo>
                    <a:pt x="1325118" y="665226"/>
                  </a:lnTo>
                  <a:lnTo>
                    <a:pt x="1364075" y="634537"/>
                  </a:lnTo>
                  <a:lnTo>
                    <a:pt x="1405636" y="598790"/>
                  </a:lnTo>
                  <a:lnTo>
                    <a:pt x="1447704" y="560165"/>
                  </a:lnTo>
                  <a:lnTo>
                    <a:pt x="1488186" y="520841"/>
                  </a:lnTo>
                  <a:lnTo>
                    <a:pt x="1524984" y="482998"/>
                  </a:lnTo>
                  <a:lnTo>
                    <a:pt x="1556004" y="448818"/>
                  </a:lnTo>
                  <a:lnTo>
                    <a:pt x="1588341" y="404931"/>
                  </a:lnTo>
                  <a:lnTo>
                    <a:pt x="1608963" y="365188"/>
                  </a:lnTo>
                  <a:lnTo>
                    <a:pt x="1628441" y="326874"/>
                  </a:lnTo>
                  <a:lnTo>
                    <a:pt x="1657350" y="287274"/>
                  </a:lnTo>
                  <a:lnTo>
                    <a:pt x="1690237" y="253758"/>
                  </a:lnTo>
                  <a:lnTo>
                    <a:pt x="1727697" y="219035"/>
                  </a:lnTo>
                  <a:lnTo>
                    <a:pt x="1768449" y="184458"/>
                  </a:lnTo>
                  <a:lnTo>
                    <a:pt x="1811213" y="151381"/>
                  </a:lnTo>
                  <a:lnTo>
                    <a:pt x="1854708" y="121158"/>
                  </a:lnTo>
                  <a:lnTo>
                    <a:pt x="1899251" y="93634"/>
                  </a:lnTo>
                  <a:lnTo>
                    <a:pt x="1945696" y="68305"/>
                  </a:lnTo>
                  <a:lnTo>
                    <a:pt x="1993568" y="44622"/>
                  </a:lnTo>
                  <a:lnTo>
                    <a:pt x="2042391" y="22037"/>
                  </a:lnTo>
                  <a:lnTo>
                    <a:pt x="2091690" y="0"/>
                  </a:lnTo>
                </a:path>
                <a:path w="2091689" h="2720340">
                  <a:moveTo>
                    <a:pt x="1113282" y="1479042"/>
                  </a:moveTo>
                  <a:lnTo>
                    <a:pt x="1056566" y="1490864"/>
                  </a:lnTo>
                  <a:lnTo>
                    <a:pt x="1000110" y="1502695"/>
                  </a:lnTo>
                  <a:lnTo>
                    <a:pt x="944141" y="1514510"/>
                  </a:lnTo>
                  <a:lnTo>
                    <a:pt x="888887" y="1526286"/>
                  </a:lnTo>
                  <a:lnTo>
                    <a:pt x="834574" y="1537997"/>
                  </a:lnTo>
                  <a:lnTo>
                    <a:pt x="781431" y="1549622"/>
                  </a:lnTo>
                  <a:lnTo>
                    <a:pt x="729684" y="1561135"/>
                  </a:lnTo>
                  <a:lnTo>
                    <a:pt x="679562" y="1572514"/>
                  </a:lnTo>
                  <a:lnTo>
                    <a:pt x="631293" y="1583733"/>
                  </a:lnTo>
                  <a:lnTo>
                    <a:pt x="585103" y="1594770"/>
                  </a:lnTo>
                  <a:lnTo>
                    <a:pt x="541220" y="1605601"/>
                  </a:lnTo>
                  <a:lnTo>
                    <a:pt x="499872" y="1616202"/>
                  </a:lnTo>
                  <a:lnTo>
                    <a:pt x="435048" y="1633774"/>
                  </a:lnTo>
                  <a:lnTo>
                    <a:pt x="376623" y="1650227"/>
                  </a:lnTo>
                  <a:lnTo>
                    <a:pt x="323903" y="1666027"/>
                  </a:lnTo>
                  <a:lnTo>
                    <a:pt x="276195" y="1681640"/>
                  </a:lnTo>
                  <a:lnTo>
                    <a:pt x="232805" y="1697533"/>
                  </a:lnTo>
                  <a:lnTo>
                    <a:pt x="193041" y="1714173"/>
                  </a:lnTo>
                  <a:lnTo>
                    <a:pt x="156210" y="1732026"/>
                  </a:lnTo>
                  <a:lnTo>
                    <a:pt x="101905" y="1766363"/>
                  </a:lnTo>
                  <a:lnTo>
                    <a:pt x="60674" y="1802701"/>
                  </a:lnTo>
                  <a:lnTo>
                    <a:pt x="28158" y="1840468"/>
                  </a:lnTo>
                  <a:lnTo>
                    <a:pt x="0" y="1879092"/>
                  </a:lnTo>
                </a:path>
                <a:path w="2091689" h="2720340">
                  <a:moveTo>
                    <a:pt x="1407414" y="2720340"/>
                  </a:moveTo>
                  <a:lnTo>
                    <a:pt x="1356007" y="2698779"/>
                  </a:lnTo>
                  <a:lnTo>
                    <a:pt x="1304726" y="2677221"/>
                  </a:lnTo>
                  <a:lnTo>
                    <a:pt x="1253671" y="2655693"/>
                  </a:lnTo>
                  <a:lnTo>
                    <a:pt x="1202944" y="2634222"/>
                  </a:lnTo>
                  <a:lnTo>
                    <a:pt x="1152648" y="2612835"/>
                  </a:lnTo>
                  <a:lnTo>
                    <a:pt x="1102882" y="2591557"/>
                  </a:lnTo>
                  <a:lnTo>
                    <a:pt x="1053750" y="2570416"/>
                  </a:lnTo>
                  <a:lnTo>
                    <a:pt x="1005353" y="2549438"/>
                  </a:lnTo>
                  <a:lnTo>
                    <a:pt x="957792" y="2528650"/>
                  </a:lnTo>
                  <a:lnTo>
                    <a:pt x="911169" y="2508079"/>
                  </a:lnTo>
                  <a:lnTo>
                    <a:pt x="865586" y="2487751"/>
                  </a:lnTo>
                  <a:lnTo>
                    <a:pt x="821144" y="2467693"/>
                  </a:lnTo>
                  <a:lnTo>
                    <a:pt x="777946" y="2447932"/>
                  </a:lnTo>
                  <a:lnTo>
                    <a:pt x="736092" y="2428494"/>
                  </a:lnTo>
                  <a:lnTo>
                    <a:pt x="683860" y="2403571"/>
                  </a:lnTo>
                  <a:lnTo>
                    <a:pt x="632502" y="2378405"/>
                  </a:lnTo>
                  <a:lnTo>
                    <a:pt x="582284" y="2353205"/>
                  </a:lnTo>
                  <a:lnTo>
                    <a:pt x="533474" y="2328180"/>
                  </a:lnTo>
                  <a:lnTo>
                    <a:pt x="486340" y="2303539"/>
                  </a:lnTo>
                  <a:lnTo>
                    <a:pt x="441151" y="2279493"/>
                  </a:lnTo>
                  <a:lnTo>
                    <a:pt x="398174" y="2256251"/>
                  </a:lnTo>
                  <a:lnTo>
                    <a:pt x="357677" y="2234022"/>
                  </a:lnTo>
                  <a:lnTo>
                    <a:pt x="319928" y="2213015"/>
                  </a:lnTo>
                  <a:lnTo>
                    <a:pt x="285195" y="2193441"/>
                  </a:lnTo>
                  <a:lnTo>
                    <a:pt x="253746" y="2175510"/>
                  </a:lnTo>
                  <a:lnTo>
                    <a:pt x="186630" y="2137302"/>
                  </a:lnTo>
                  <a:lnTo>
                    <a:pt x="142017" y="2110454"/>
                  </a:lnTo>
                  <a:lnTo>
                    <a:pt x="109835" y="2086034"/>
                  </a:lnTo>
                  <a:lnTo>
                    <a:pt x="80010" y="2055114"/>
                  </a:lnTo>
                  <a:lnTo>
                    <a:pt x="52399" y="2015609"/>
                  </a:lnTo>
                  <a:lnTo>
                    <a:pt x="31146" y="1972246"/>
                  </a:lnTo>
                  <a:lnTo>
                    <a:pt x="14323" y="1926312"/>
                  </a:lnTo>
                  <a:lnTo>
                    <a:pt x="0" y="1879092"/>
                  </a:lnTo>
                </a:path>
              </a:pathLst>
            </a:custGeom>
            <a:ln w="21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378963" y="6283452"/>
              <a:ext cx="1613535" cy="1241425"/>
            </a:xfrm>
            <a:custGeom>
              <a:avLst/>
              <a:gdLst/>
              <a:ahLst/>
              <a:cxnLst/>
              <a:rect l="l" t="t" r="r" b="b"/>
              <a:pathLst>
                <a:path w="1613535" h="1241425">
                  <a:moveTo>
                    <a:pt x="1334262" y="0"/>
                  </a:moveTo>
                  <a:lnTo>
                    <a:pt x="1280868" y="8544"/>
                  </a:lnTo>
                  <a:lnTo>
                    <a:pt x="1227571" y="17157"/>
                  </a:lnTo>
                  <a:lnTo>
                    <a:pt x="1174467" y="25870"/>
                  </a:lnTo>
                  <a:lnTo>
                    <a:pt x="1121650" y="34714"/>
                  </a:lnTo>
                  <a:lnTo>
                    <a:pt x="1069219" y="43719"/>
                  </a:lnTo>
                  <a:lnTo>
                    <a:pt x="1017268" y="52916"/>
                  </a:lnTo>
                  <a:lnTo>
                    <a:pt x="965895" y="62336"/>
                  </a:lnTo>
                  <a:lnTo>
                    <a:pt x="915195" y="72011"/>
                  </a:lnTo>
                  <a:lnTo>
                    <a:pt x="865264" y="81971"/>
                  </a:lnTo>
                  <a:lnTo>
                    <a:pt x="816199" y="92247"/>
                  </a:lnTo>
                  <a:lnTo>
                    <a:pt x="768096" y="102870"/>
                  </a:lnTo>
                  <a:lnTo>
                    <a:pt x="715502" y="115350"/>
                  </a:lnTo>
                  <a:lnTo>
                    <a:pt x="662720" y="128461"/>
                  </a:lnTo>
                  <a:lnTo>
                    <a:pt x="610204" y="142056"/>
                  </a:lnTo>
                  <a:lnTo>
                    <a:pt x="558405" y="155990"/>
                  </a:lnTo>
                  <a:lnTo>
                    <a:pt x="507777" y="170116"/>
                  </a:lnTo>
                  <a:lnTo>
                    <a:pt x="458772" y="184288"/>
                  </a:lnTo>
                  <a:lnTo>
                    <a:pt x="411843" y="198359"/>
                  </a:lnTo>
                  <a:lnTo>
                    <a:pt x="367442" y="212183"/>
                  </a:lnTo>
                  <a:lnTo>
                    <a:pt x="326022" y="225614"/>
                  </a:lnTo>
                  <a:lnTo>
                    <a:pt x="288036" y="238506"/>
                  </a:lnTo>
                  <a:lnTo>
                    <a:pt x="220919" y="263926"/>
                  </a:lnTo>
                  <a:lnTo>
                    <a:pt x="163677" y="289163"/>
                  </a:lnTo>
                  <a:lnTo>
                    <a:pt x="115763" y="313121"/>
                  </a:lnTo>
                  <a:lnTo>
                    <a:pt x="76626" y="334700"/>
                  </a:lnTo>
                  <a:lnTo>
                    <a:pt x="22419" y="370582"/>
                  </a:lnTo>
                  <a:lnTo>
                    <a:pt x="15335" y="384143"/>
                  </a:lnTo>
                  <a:lnTo>
                    <a:pt x="15823" y="393846"/>
                  </a:lnTo>
                  <a:lnTo>
                    <a:pt x="15240" y="400050"/>
                  </a:lnTo>
                </a:path>
                <a:path w="1613535" h="1241425">
                  <a:moveTo>
                    <a:pt x="1613154" y="1241298"/>
                  </a:moveTo>
                  <a:lnTo>
                    <a:pt x="1570421" y="1227805"/>
                  </a:lnTo>
                  <a:lnTo>
                    <a:pt x="1527437" y="1214131"/>
                  </a:lnTo>
                  <a:lnTo>
                    <a:pt x="1484009" y="1200093"/>
                  </a:lnTo>
                  <a:lnTo>
                    <a:pt x="1439940" y="1185510"/>
                  </a:lnTo>
                  <a:lnTo>
                    <a:pt x="1395038" y="1170198"/>
                  </a:lnTo>
                  <a:lnTo>
                    <a:pt x="1349106" y="1153978"/>
                  </a:lnTo>
                  <a:lnTo>
                    <a:pt x="1301952" y="1136666"/>
                  </a:lnTo>
                  <a:lnTo>
                    <a:pt x="1253381" y="1118081"/>
                  </a:lnTo>
                  <a:lnTo>
                    <a:pt x="1203198" y="1098042"/>
                  </a:lnTo>
                  <a:lnTo>
                    <a:pt x="1159874" y="1080142"/>
                  </a:lnTo>
                  <a:lnTo>
                    <a:pt x="1114228" y="1060721"/>
                  </a:lnTo>
                  <a:lnTo>
                    <a:pt x="1066810" y="1040071"/>
                  </a:lnTo>
                  <a:lnTo>
                    <a:pt x="1018169" y="1018482"/>
                  </a:lnTo>
                  <a:lnTo>
                    <a:pt x="968855" y="996248"/>
                  </a:lnTo>
                  <a:lnTo>
                    <a:pt x="919417" y="973660"/>
                  </a:lnTo>
                  <a:lnTo>
                    <a:pt x="870406" y="951010"/>
                  </a:lnTo>
                  <a:lnTo>
                    <a:pt x="822369" y="928590"/>
                  </a:lnTo>
                  <a:lnTo>
                    <a:pt x="775858" y="906692"/>
                  </a:lnTo>
                  <a:lnTo>
                    <a:pt x="731422" y="885609"/>
                  </a:lnTo>
                  <a:lnTo>
                    <a:pt x="689610" y="865632"/>
                  </a:lnTo>
                  <a:lnTo>
                    <a:pt x="635155" y="839156"/>
                  </a:lnTo>
                  <a:lnTo>
                    <a:pt x="582727" y="812994"/>
                  </a:lnTo>
                  <a:lnTo>
                    <a:pt x="532425" y="787314"/>
                  </a:lnTo>
                  <a:lnTo>
                    <a:pt x="484346" y="762285"/>
                  </a:lnTo>
                  <a:lnTo>
                    <a:pt x="438589" y="738078"/>
                  </a:lnTo>
                  <a:lnTo>
                    <a:pt x="395251" y="714863"/>
                  </a:lnTo>
                  <a:lnTo>
                    <a:pt x="354432" y="692808"/>
                  </a:lnTo>
                  <a:lnTo>
                    <a:pt x="316230" y="672084"/>
                  </a:lnTo>
                  <a:lnTo>
                    <a:pt x="260945" y="642756"/>
                  </a:lnTo>
                  <a:lnTo>
                    <a:pt x="212463" y="617415"/>
                  </a:lnTo>
                  <a:lnTo>
                    <a:pt x="169907" y="594012"/>
                  </a:lnTo>
                  <a:lnTo>
                    <a:pt x="132399" y="570500"/>
                  </a:lnTo>
                  <a:lnTo>
                    <a:pt x="99060" y="544830"/>
                  </a:lnTo>
                  <a:lnTo>
                    <a:pt x="64722" y="510206"/>
                  </a:lnTo>
                  <a:lnTo>
                    <a:pt x="38671" y="474154"/>
                  </a:lnTo>
                  <a:lnTo>
                    <a:pt x="18049" y="437245"/>
                  </a:lnTo>
                  <a:lnTo>
                    <a:pt x="0" y="400050"/>
                  </a:lnTo>
                </a:path>
              </a:pathLst>
            </a:custGeom>
            <a:ln w="1645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611374" y="6283452"/>
              <a:ext cx="1721485" cy="1241425"/>
            </a:xfrm>
            <a:custGeom>
              <a:avLst/>
              <a:gdLst/>
              <a:ahLst/>
              <a:cxnLst/>
              <a:rect l="l" t="t" r="r" b="b"/>
              <a:pathLst>
                <a:path w="1721485" h="1241425">
                  <a:moveTo>
                    <a:pt x="1591818" y="0"/>
                  </a:moveTo>
                  <a:lnTo>
                    <a:pt x="1541556" y="5198"/>
                  </a:lnTo>
                  <a:lnTo>
                    <a:pt x="1491401" y="10418"/>
                  </a:lnTo>
                  <a:lnTo>
                    <a:pt x="1441421" y="15679"/>
                  </a:lnTo>
                  <a:lnTo>
                    <a:pt x="1391685" y="21001"/>
                  </a:lnTo>
                  <a:lnTo>
                    <a:pt x="1342261" y="26406"/>
                  </a:lnTo>
                  <a:lnTo>
                    <a:pt x="1293219" y="31914"/>
                  </a:lnTo>
                  <a:lnTo>
                    <a:pt x="1244627" y="37546"/>
                  </a:lnTo>
                  <a:lnTo>
                    <a:pt x="1196553" y="43322"/>
                  </a:lnTo>
                  <a:lnTo>
                    <a:pt x="1149067" y="49263"/>
                  </a:lnTo>
                  <a:lnTo>
                    <a:pt x="1102237" y="55389"/>
                  </a:lnTo>
                  <a:lnTo>
                    <a:pt x="1056132" y="61722"/>
                  </a:lnTo>
                  <a:lnTo>
                    <a:pt x="1000802" y="69912"/>
                  </a:lnTo>
                  <a:lnTo>
                    <a:pt x="946125" y="78253"/>
                  </a:lnTo>
                  <a:lnTo>
                    <a:pt x="892189" y="86783"/>
                  </a:lnTo>
                  <a:lnTo>
                    <a:pt x="839080" y="95538"/>
                  </a:lnTo>
                  <a:lnTo>
                    <a:pt x="786886" y="104557"/>
                  </a:lnTo>
                  <a:lnTo>
                    <a:pt x="735696" y="113876"/>
                  </a:lnTo>
                  <a:lnTo>
                    <a:pt x="685598" y="123534"/>
                  </a:lnTo>
                  <a:lnTo>
                    <a:pt x="636678" y="133569"/>
                  </a:lnTo>
                  <a:lnTo>
                    <a:pt x="589026" y="144018"/>
                  </a:lnTo>
                  <a:lnTo>
                    <a:pt x="536156" y="156454"/>
                  </a:lnTo>
                  <a:lnTo>
                    <a:pt x="483679" y="169640"/>
                  </a:lnTo>
                  <a:lnTo>
                    <a:pt x="432202" y="183397"/>
                  </a:lnTo>
                  <a:lnTo>
                    <a:pt x="382333" y="197548"/>
                  </a:lnTo>
                  <a:lnTo>
                    <a:pt x="334678" y="211913"/>
                  </a:lnTo>
                  <a:lnTo>
                    <a:pt x="289845" y="226314"/>
                  </a:lnTo>
                  <a:lnTo>
                    <a:pt x="248441" y="240571"/>
                  </a:lnTo>
                  <a:lnTo>
                    <a:pt x="211074" y="254508"/>
                  </a:lnTo>
                  <a:lnTo>
                    <a:pt x="148030" y="282737"/>
                  </a:lnTo>
                  <a:lnTo>
                    <a:pt x="97631" y="311753"/>
                  </a:lnTo>
                  <a:lnTo>
                    <a:pt x="58804" y="338625"/>
                  </a:lnTo>
                  <a:lnTo>
                    <a:pt x="15204" y="376154"/>
                  </a:lnTo>
                  <a:lnTo>
                    <a:pt x="12287" y="386810"/>
                  </a:lnTo>
                  <a:lnTo>
                    <a:pt x="17514" y="394180"/>
                  </a:lnTo>
                  <a:lnTo>
                    <a:pt x="26670" y="400050"/>
                  </a:lnTo>
                </a:path>
                <a:path w="1721485" h="1241425">
                  <a:moveTo>
                    <a:pt x="1721358" y="1241298"/>
                  </a:moveTo>
                  <a:lnTo>
                    <a:pt x="1671723" y="1221982"/>
                  </a:lnTo>
                  <a:lnTo>
                    <a:pt x="1622295" y="1202740"/>
                  </a:lnTo>
                  <a:lnTo>
                    <a:pt x="1573279" y="1183641"/>
                  </a:lnTo>
                  <a:lnTo>
                    <a:pt x="1524882" y="1164759"/>
                  </a:lnTo>
                  <a:lnTo>
                    <a:pt x="1477309" y="1146165"/>
                  </a:lnTo>
                  <a:lnTo>
                    <a:pt x="1430766" y="1127932"/>
                  </a:lnTo>
                  <a:lnTo>
                    <a:pt x="1385460" y="1110132"/>
                  </a:lnTo>
                  <a:lnTo>
                    <a:pt x="1341596" y="1092836"/>
                  </a:lnTo>
                  <a:lnTo>
                    <a:pt x="1299382" y="1076118"/>
                  </a:lnTo>
                  <a:lnTo>
                    <a:pt x="1259022" y="1060049"/>
                  </a:lnTo>
                  <a:lnTo>
                    <a:pt x="1220724" y="1044702"/>
                  </a:lnTo>
                  <a:lnTo>
                    <a:pt x="1167586" y="1023206"/>
                  </a:lnTo>
                  <a:lnTo>
                    <a:pt x="1122379" y="1004389"/>
                  </a:lnTo>
                  <a:lnTo>
                    <a:pt x="1082024" y="987198"/>
                  </a:lnTo>
                  <a:lnTo>
                    <a:pt x="1043442" y="970581"/>
                  </a:lnTo>
                  <a:lnTo>
                    <a:pt x="1003554" y="953484"/>
                  </a:lnTo>
                  <a:lnTo>
                    <a:pt x="959280" y="934854"/>
                  </a:lnTo>
                  <a:lnTo>
                    <a:pt x="907542" y="913638"/>
                  </a:lnTo>
                  <a:lnTo>
                    <a:pt x="865257" y="897093"/>
                  </a:lnTo>
                  <a:lnTo>
                    <a:pt x="818711" y="879213"/>
                  </a:lnTo>
                  <a:lnTo>
                    <a:pt x="769037" y="860310"/>
                  </a:lnTo>
                  <a:lnTo>
                    <a:pt x="717371" y="840693"/>
                  </a:lnTo>
                  <a:lnTo>
                    <a:pt x="664845" y="820674"/>
                  </a:lnTo>
                  <a:lnTo>
                    <a:pt x="612593" y="800563"/>
                  </a:lnTo>
                  <a:lnTo>
                    <a:pt x="561749" y="780672"/>
                  </a:lnTo>
                  <a:lnTo>
                    <a:pt x="513447" y="761311"/>
                  </a:lnTo>
                  <a:lnTo>
                    <a:pt x="468822" y="742791"/>
                  </a:lnTo>
                  <a:lnTo>
                    <a:pt x="429006" y="725424"/>
                  </a:lnTo>
                  <a:lnTo>
                    <a:pt x="371044" y="698972"/>
                  </a:lnTo>
                  <a:lnTo>
                    <a:pt x="320406" y="674595"/>
                  </a:lnTo>
                  <a:lnTo>
                    <a:pt x="275653" y="651319"/>
                  </a:lnTo>
                  <a:lnTo>
                    <a:pt x="235345" y="628170"/>
                  </a:lnTo>
                  <a:lnTo>
                    <a:pt x="198042" y="604174"/>
                  </a:lnTo>
                  <a:lnTo>
                    <a:pt x="162306" y="578358"/>
                  </a:lnTo>
                  <a:lnTo>
                    <a:pt x="122310" y="544671"/>
                  </a:lnTo>
                  <a:lnTo>
                    <a:pt x="87398" y="509668"/>
                  </a:lnTo>
                  <a:lnTo>
                    <a:pt x="56253" y="473677"/>
                  </a:lnTo>
                  <a:lnTo>
                    <a:pt x="27560" y="437028"/>
                  </a:lnTo>
                  <a:lnTo>
                    <a:pt x="0" y="400050"/>
                  </a:lnTo>
                </a:path>
              </a:pathLst>
            </a:custGeom>
            <a:ln w="21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821942" y="6563105"/>
              <a:ext cx="2854960" cy="1593850"/>
            </a:xfrm>
            <a:custGeom>
              <a:avLst/>
              <a:gdLst/>
              <a:ahLst/>
              <a:cxnLst/>
              <a:rect l="l" t="t" r="r" b="b"/>
              <a:pathLst>
                <a:path w="2854960" h="1593850">
                  <a:moveTo>
                    <a:pt x="0" y="1581150"/>
                  </a:moveTo>
                  <a:lnTo>
                    <a:pt x="2854452" y="1593342"/>
                  </a:lnTo>
                </a:path>
                <a:path w="2854960" h="1593850">
                  <a:moveTo>
                    <a:pt x="0" y="531114"/>
                  </a:moveTo>
                  <a:lnTo>
                    <a:pt x="2854452" y="543306"/>
                  </a:lnTo>
                </a:path>
                <a:path w="2854960" h="1593850">
                  <a:moveTo>
                    <a:pt x="0" y="12192"/>
                  </a:moveTo>
                  <a:lnTo>
                    <a:pt x="2854452" y="0"/>
                  </a:lnTo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083308" y="555879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7432" y="0"/>
                  </a:moveTo>
                  <a:lnTo>
                    <a:pt x="16716" y="2143"/>
                  </a:lnTo>
                  <a:lnTo>
                    <a:pt x="8001" y="8001"/>
                  </a:lnTo>
                  <a:lnTo>
                    <a:pt x="2143" y="16716"/>
                  </a:lnTo>
                  <a:lnTo>
                    <a:pt x="0" y="27432"/>
                  </a:lnTo>
                  <a:lnTo>
                    <a:pt x="2143" y="37707"/>
                  </a:lnTo>
                  <a:lnTo>
                    <a:pt x="8001" y="46196"/>
                  </a:lnTo>
                  <a:lnTo>
                    <a:pt x="16716" y="51970"/>
                  </a:lnTo>
                  <a:lnTo>
                    <a:pt x="27432" y="54102"/>
                  </a:lnTo>
                  <a:lnTo>
                    <a:pt x="37707" y="51970"/>
                  </a:lnTo>
                  <a:lnTo>
                    <a:pt x="46196" y="46196"/>
                  </a:lnTo>
                  <a:lnTo>
                    <a:pt x="51970" y="37707"/>
                  </a:lnTo>
                  <a:lnTo>
                    <a:pt x="54102" y="27432"/>
                  </a:lnTo>
                  <a:lnTo>
                    <a:pt x="51970" y="16716"/>
                  </a:lnTo>
                  <a:lnTo>
                    <a:pt x="46196" y="8001"/>
                  </a:lnTo>
                  <a:lnTo>
                    <a:pt x="37707" y="2143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83308" y="555879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7432" y="0"/>
                  </a:moveTo>
                  <a:lnTo>
                    <a:pt x="16716" y="2143"/>
                  </a:lnTo>
                  <a:lnTo>
                    <a:pt x="8001" y="8001"/>
                  </a:lnTo>
                  <a:lnTo>
                    <a:pt x="2143" y="16716"/>
                  </a:lnTo>
                  <a:lnTo>
                    <a:pt x="0" y="27432"/>
                  </a:lnTo>
                  <a:lnTo>
                    <a:pt x="2143" y="37707"/>
                  </a:lnTo>
                  <a:lnTo>
                    <a:pt x="8001" y="46196"/>
                  </a:lnTo>
                  <a:lnTo>
                    <a:pt x="16716" y="51970"/>
                  </a:lnTo>
                  <a:lnTo>
                    <a:pt x="27432" y="54102"/>
                  </a:lnTo>
                  <a:lnTo>
                    <a:pt x="37707" y="51970"/>
                  </a:lnTo>
                  <a:lnTo>
                    <a:pt x="46196" y="46196"/>
                  </a:lnTo>
                  <a:lnTo>
                    <a:pt x="51970" y="37707"/>
                  </a:lnTo>
                  <a:lnTo>
                    <a:pt x="54102" y="27432"/>
                  </a:lnTo>
                  <a:lnTo>
                    <a:pt x="51970" y="16716"/>
                  </a:lnTo>
                  <a:lnTo>
                    <a:pt x="46196" y="8001"/>
                  </a:lnTo>
                  <a:lnTo>
                    <a:pt x="37707" y="2143"/>
                  </a:lnTo>
                  <a:lnTo>
                    <a:pt x="27432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80131" y="4783074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6670" y="0"/>
                  </a:moveTo>
                  <a:lnTo>
                    <a:pt x="16394" y="2024"/>
                  </a:lnTo>
                  <a:lnTo>
                    <a:pt x="7905" y="7620"/>
                  </a:lnTo>
                  <a:lnTo>
                    <a:pt x="2131" y="16073"/>
                  </a:lnTo>
                  <a:lnTo>
                    <a:pt x="0" y="26670"/>
                  </a:lnTo>
                  <a:lnTo>
                    <a:pt x="2131" y="36945"/>
                  </a:lnTo>
                  <a:lnTo>
                    <a:pt x="7905" y="45434"/>
                  </a:lnTo>
                  <a:lnTo>
                    <a:pt x="16394" y="51208"/>
                  </a:lnTo>
                  <a:lnTo>
                    <a:pt x="26670" y="53340"/>
                  </a:lnTo>
                  <a:lnTo>
                    <a:pt x="37385" y="51208"/>
                  </a:lnTo>
                  <a:lnTo>
                    <a:pt x="46101" y="45434"/>
                  </a:lnTo>
                  <a:lnTo>
                    <a:pt x="51958" y="36945"/>
                  </a:lnTo>
                  <a:lnTo>
                    <a:pt x="54102" y="26670"/>
                  </a:lnTo>
                  <a:lnTo>
                    <a:pt x="51958" y="16073"/>
                  </a:lnTo>
                  <a:lnTo>
                    <a:pt x="46101" y="7620"/>
                  </a:lnTo>
                  <a:lnTo>
                    <a:pt x="37385" y="2024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80131" y="4783074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6670" y="0"/>
                  </a:moveTo>
                  <a:lnTo>
                    <a:pt x="16394" y="2024"/>
                  </a:lnTo>
                  <a:lnTo>
                    <a:pt x="7905" y="7620"/>
                  </a:lnTo>
                  <a:lnTo>
                    <a:pt x="2131" y="16073"/>
                  </a:lnTo>
                  <a:lnTo>
                    <a:pt x="0" y="26670"/>
                  </a:lnTo>
                  <a:lnTo>
                    <a:pt x="2131" y="36945"/>
                  </a:lnTo>
                  <a:lnTo>
                    <a:pt x="7905" y="45434"/>
                  </a:lnTo>
                  <a:lnTo>
                    <a:pt x="16394" y="51208"/>
                  </a:lnTo>
                  <a:lnTo>
                    <a:pt x="26670" y="53340"/>
                  </a:lnTo>
                  <a:lnTo>
                    <a:pt x="37385" y="51208"/>
                  </a:lnTo>
                  <a:lnTo>
                    <a:pt x="46101" y="45434"/>
                  </a:lnTo>
                  <a:lnTo>
                    <a:pt x="51958" y="36945"/>
                  </a:lnTo>
                  <a:lnTo>
                    <a:pt x="54102" y="26670"/>
                  </a:lnTo>
                  <a:lnTo>
                    <a:pt x="51958" y="16073"/>
                  </a:lnTo>
                  <a:lnTo>
                    <a:pt x="46101" y="7620"/>
                  </a:lnTo>
                  <a:lnTo>
                    <a:pt x="37385" y="2024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245358" y="517398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6670" y="0"/>
                  </a:moveTo>
                  <a:lnTo>
                    <a:pt x="16394" y="2131"/>
                  </a:lnTo>
                  <a:lnTo>
                    <a:pt x="7905" y="7905"/>
                  </a:lnTo>
                  <a:lnTo>
                    <a:pt x="2131" y="16394"/>
                  </a:lnTo>
                  <a:lnTo>
                    <a:pt x="0" y="26670"/>
                  </a:lnTo>
                  <a:lnTo>
                    <a:pt x="2131" y="37385"/>
                  </a:lnTo>
                  <a:lnTo>
                    <a:pt x="7905" y="46101"/>
                  </a:lnTo>
                  <a:lnTo>
                    <a:pt x="16394" y="51958"/>
                  </a:lnTo>
                  <a:lnTo>
                    <a:pt x="26670" y="54102"/>
                  </a:lnTo>
                  <a:lnTo>
                    <a:pt x="37385" y="51958"/>
                  </a:lnTo>
                  <a:lnTo>
                    <a:pt x="46101" y="46101"/>
                  </a:lnTo>
                  <a:lnTo>
                    <a:pt x="51958" y="37385"/>
                  </a:lnTo>
                  <a:lnTo>
                    <a:pt x="54102" y="26670"/>
                  </a:lnTo>
                  <a:lnTo>
                    <a:pt x="51958" y="16394"/>
                  </a:lnTo>
                  <a:lnTo>
                    <a:pt x="46101" y="7905"/>
                  </a:lnTo>
                  <a:lnTo>
                    <a:pt x="37385" y="2131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245358" y="517398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6670" y="0"/>
                  </a:moveTo>
                  <a:lnTo>
                    <a:pt x="16394" y="2131"/>
                  </a:lnTo>
                  <a:lnTo>
                    <a:pt x="7905" y="7905"/>
                  </a:lnTo>
                  <a:lnTo>
                    <a:pt x="2131" y="16394"/>
                  </a:lnTo>
                  <a:lnTo>
                    <a:pt x="0" y="26670"/>
                  </a:lnTo>
                  <a:lnTo>
                    <a:pt x="2131" y="37385"/>
                  </a:lnTo>
                  <a:lnTo>
                    <a:pt x="7905" y="46101"/>
                  </a:lnTo>
                  <a:lnTo>
                    <a:pt x="16394" y="51958"/>
                  </a:lnTo>
                  <a:lnTo>
                    <a:pt x="26670" y="54102"/>
                  </a:lnTo>
                  <a:lnTo>
                    <a:pt x="37385" y="51958"/>
                  </a:lnTo>
                  <a:lnTo>
                    <a:pt x="46101" y="46101"/>
                  </a:lnTo>
                  <a:lnTo>
                    <a:pt x="51958" y="37385"/>
                  </a:lnTo>
                  <a:lnTo>
                    <a:pt x="54102" y="26670"/>
                  </a:lnTo>
                  <a:lnTo>
                    <a:pt x="51958" y="16394"/>
                  </a:lnTo>
                  <a:lnTo>
                    <a:pt x="46101" y="7905"/>
                  </a:lnTo>
                  <a:lnTo>
                    <a:pt x="37385" y="2131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613404" y="4783074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7432" y="0"/>
                  </a:moveTo>
                  <a:lnTo>
                    <a:pt x="16716" y="2024"/>
                  </a:lnTo>
                  <a:lnTo>
                    <a:pt x="8001" y="7620"/>
                  </a:lnTo>
                  <a:lnTo>
                    <a:pt x="2143" y="16073"/>
                  </a:lnTo>
                  <a:lnTo>
                    <a:pt x="0" y="26670"/>
                  </a:lnTo>
                  <a:lnTo>
                    <a:pt x="2143" y="36945"/>
                  </a:lnTo>
                  <a:lnTo>
                    <a:pt x="8001" y="45434"/>
                  </a:lnTo>
                  <a:lnTo>
                    <a:pt x="16716" y="51208"/>
                  </a:lnTo>
                  <a:lnTo>
                    <a:pt x="27432" y="53340"/>
                  </a:lnTo>
                  <a:lnTo>
                    <a:pt x="38028" y="51208"/>
                  </a:lnTo>
                  <a:lnTo>
                    <a:pt x="46482" y="45434"/>
                  </a:lnTo>
                  <a:lnTo>
                    <a:pt x="52077" y="36945"/>
                  </a:lnTo>
                  <a:lnTo>
                    <a:pt x="54102" y="26670"/>
                  </a:lnTo>
                  <a:lnTo>
                    <a:pt x="52077" y="16073"/>
                  </a:lnTo>
                  <a:lnTo>
                    <a:pt x="46482" y="7620"/>
                  </a:lnTo>
                  <a:lnTo>
                    <a:pt x="38028" y="20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613404" y="4783074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7432" y="0"/>
                  </a:moveTo>
                  <a:lnTo>
                    <a:pt x="16716" y="2024"/>
                  </a:lnTo>
                  <a:lnTo>
                    <a:pt x="8001" y="7620"/>
                  </a:lnTo>
                  <a:lnTo>
                    <a:pt x="2143" y="16073"/>
                  </a:lnTo>
                  <a:lnTo>
                    <a:pt x="0" y="26670"/>
                  </a:lnTo>
                  <a:lnTo>
                    <a:pt x="2143" y="36945"/>
                  </a:lnTo>
                  <a:lnTo>
                    <a:pt x="8001" y="45434"/>
                  </a:lnTo>
                  <a:lnTo>
                    <a:pt x="16716" y="51208"/>
                  </a:lnTo>
                  <a:lnTo>
                    <a:pt x="27432" y="53340"/>
                  </a:lnTo>
                  <a:lnTo>
                    <a:pt x="38028" y="51208"/>
                  </a:lnTo>
                  <a:lnTo>
                    <a:pt x="46482" y="45434"/>
                  </a:lnTo>
                  <a:lnTo>
                    <a:pt x="52077" y="36945"/>
                  </a:lnTo>
                  <a:lnTo>
                    <a:pt x="54102" y="26670"/>
                  </a:lnTo>
                  <a:lnTo>
                    <a:pt x="52077" y="16073"/>
                  </a:lnTo>
                  <a:lnTo>
                    <a:pt x="46482" y="7620"/>
                  </a:lnTo>
                  <a:lnTo>
                    <a:pt x="38028" y="2024"/>
                  </a:lnTo>
                  <a:lnTo>
                    <a:pt x="27432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688080" y="516636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6670" y="0"/>
                  </a:moveTo>
                  <a:lnTo>
                    <a:pt x="16394" y="2143"/>
                  </a:lnTo>
                  <a:lnTo>
                    <a:pt x="7905" y="8001"/>
                  </a:lnTo>
                  <a:lnTo>
                    <a:pt x="2131" y="16716"/>
                  </a:lnTo>
                  <a:lnTo>
                    <a:pt x="0" y="27432"/>
                  </a:lnTo>
                  <a:lnTo>
                    <a:pt x="2131" y="37707"/>
                  </a:lnTo>
                  <a:lnTo>
                    <a:pt x="7905" y="46196"/>
                  </a:lnTo>
                  <a:lnTo>
                    <a:pt x="16394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688080" y="516636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6670" y="0"/>
                  </a:moveTo>
                  <a:lnTo>
                    <a:pt x="16394" y="2143"/>
                  </a:lnTo>
                  <a:lnTo>
                    <a:pt x="7905" y="8001"/>
                  </a:lnTo>
                  <a:lnTo>
                    <a:pt x="2131" y="16716"/>
                  </a:lnTo>
                  <a:lnTo>
                    <a:pt x="0" y="27432"/>
                  </a:lnTo>
                  <a:lnTo>
                    <a:pt x="2131" y="37707"/>
                  </a:lnTo>
                  <a:lnTo>
                    <a:pt x="7905" y="46196"/>
                  </a:lnTo>
                  <a:lnTo>
                    <a:pt x="16394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172711" y="4775454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6670" y="0"/>
                  </a:moveTo>
                  <a:lnTo>
                    <a:pt x="16394" y="2131"/>
                  </a:lnTo>
                  <a:lnTo>
                    <a:pt x="7905" y="7905"/>
                  </a:lnTo>
                  <a:lnTo>
                    <a:pt x="2131" y="16394"/>
                  </a:lnTo>
                  <a:lnTo>
                    <a:pt x="0" y="26670"/>
                  </a:lnTo>
                  <a:lnTo>
                    <a:pt x="2131" y="37266"/>
                  </a:lnTo>
                  <a:lnTo>
                    <a:pt x="7905" y="45720"/>
                  </a:lnTo>
                  <a:lnTo>
                    <a:pt x="16394" y="51315"/>
                  </a:lnTo>
                  <a:lnTo>
                    <a:pt x="26670" y="53340"/>
                  </a:lnTo>
                  <a:lnTo>
                    <a:pt x="37385" y="51315"/>
                  </a:lnTo>
                  <a:lnTo>
                    <a:pt x="46101" y="45720"/>
                  </a:lnTo>
                  <a:lnTo>
                    <a:pt x="51958" y="37266"/>
                  </a:lnTo>
                  <a:lnTo>
                    <a:pt x="54102" y="26670"/>
                  </a:lnTo>
                  <a:lnTo>
                    <a:pt x="51958" y="16394"/>
                  </a:lnTo>
                  <a:lnTo>
                    <a:pt x="46101" y="7905"/>
                  </a:lnTo>
                  <a:lnTo>
                    <a:pt x="37385" y="2131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172711" y="4775454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6670" y="0"/>
                  </a:moveTo>
                  <a:lnTo>
                    <a:pt x="16394" y="2131"/>
                  </a:lnTo>
                  <a:lnTo>
                    <a:pt x="7905" y="7905"/>
                  </a:lnTo>
                  <a:lnTo>
                    <a:pt x="2131" y="16394"/>
                  </a:lnTo>
                  <a:lnTo>
                    <a:pt x="0" y="26670"/>
                  </a:lnTo>
                  <a:lnTo>
                    <a:pt x="2131" y="37266"/>
                  </a:lnTo>
                  <a:lnTo>
                    <a:pt x="7905" y="45720"/>
                  </a:lnTo>
                  <a:lnTo>
                    <a:pt x="16394" y="51315"/>
                  </a:lnTo>
                  <a:lnTo>
                    <a:pt x="26670" y="53340"/>
                  </a:lnTo>
                  <a:lnTo>
                    <a:pt x="37385" y="51315"/>
                  </a:lnTo>
                  <a:lnTo>
                    <a:pt x="46101" y="45720"/>
                  </a:lnTo>
                  <a:lnTo>
                    <a:pt x="51958" y="37266"/>
                  </a:lnTo>
                  <a:lnTo>
                    <a:pt x="54102" y="26670"/>
                  </a:lnTo>
                  <a:lnTo>
                    <a:pt x="51958" y="16394"/>
                  </a:lnTo>
                  <a:lnTo>
                    <a:pt x="46101" y="7905"/>
                  </a:lnTo>
                  <a:lnTo>
                    <a:pt x="37385" y="2131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180332" y="6251448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6670" y="0"/>
                  </a:moveTo>
                  <a:lnTo>
                    <a:pt x="16073" y="2024"/>
                  </a:lnTo>
                  <a:lnTo>
                    <a:pt x="7620" y="7620"/>
                  </a:lnTo>
                  <a:lnTo>
                    <a:pt x="2024" y="16073"/>
                  </a:lnTo>
                  <a:lnTo>
                    <a:pt x="0" y="26670"/>
                  </a:lnTo>
                  <a:lnTo>
                    <a:pt x="2024" y="37266"/>
                  </a:lnTo>
                  <a:lnTo>
                    <a:pt x="7620" y="45720"/>
                  </a:lnTo>
                  <a:lnTo>
                    <a:pt x="16073" y="51315"/>
                  </a:lnTo>
                  <a:lnTo>
                    <a:pt x="26670" y="53340"/>
                  </a:lnTo>
                  <a:lnTo>
                    <a:pt x="37385" y="51315"/>
                  </a:lnTo>
                  <a:lnTo>
                    <a:pt x="46101" y="45720"/>
                  </a:lnTo>
                  <a:lnTo>
                    <a:pt x="51958" y="37266"/>
                  </a:lnTo>
                  <a:lnTo>
                    <a:pt x="54102" y="26670"/>
                  </a:lnTo>
                  <a:lnTo>
                    <a:pt x="51958" y="16073"/>
                  </a:lnTo>
                  <a:lnTo>
                    <a:pt x="46101" y="7620"/>
                  </a:lnTo>
                  <a:lnTo>
                    <a:pt x="37385" y="2024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180332" y="6251448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6670" y="0"/>
                  </a:moveTo>
                  <a:lnTo>
                    <a:pt x="16073" y="2024"/>
                  </a:lnTo>
                  <a:lnTo>
                    <a:pt x="7620" y="7620"/>
                  </a:lnTo>
                  <a:lnTo>
                    <a:pt x="2024" y="16073"/>
                  </a:lnTo>
                  <a:lnTo>
                    <a:pt x="0" y="26670"/>
                  </a:lnTo>
                  <a:lnTo>
                    <a:pt x="2024" y="37266"/>
                  </a:lnTo>
                  <a:lnTo>
                    <a:pt x="7620" y="45720"/>
                  </a:lnTo>
                  <a:lnTo>
                    <a:pt x="16073" y="51315"/>
                  </a:lnTo>
                  <a:lnTo>
                    <a:pt x="26670" y="53340"/>
                  </a:lnTo>
                  <a:lnTo>
                    <a:pt x="37385" y="51315"/>
                  </a:lnTo>
                  <a:lnTo>
                    <a:pt x="46101" y="45720"/>
                  </a:lnTo>
                  <a:lnTo>
                    <a:pt x="51958" y="37266"/>
                  </a:lnTo>
                  <a:lnTo>
                    <a:pt x="54102" y="26670"/>
                  </a:lnTo>
                  <a:lnTo>
                    <a:pt x="51958" y="16073"/>
                  </a:lnTo>
                  <a:lnTo>
                    <a:pt x="46101" y="7620"/>
                  </a:lnTo>
                  <a:lnTo>
                    <a:pt x="37385" y="2024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688080" y="6251448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6670" y="0"/>
                  </a:moveTo>
                  <a:lnTo>
                    <a:pt x="16394" y="2024"/>
                  </a:lnTo>
                  <a:lnTo>
                    <a:pt x="7905" y="7620"/>
                  </a:lnTo>
                  <a:lnTo>
                    <a:pt x="2131" y="16073"/>
                  </a:lnTo>
                  <a:lnTo>
                    <a:pt x="0" y="26670"/>
                  </a:lnTo>
                  <a:lnTo>
                    <a:pt x="2131" y="37266"/>
                  </a:lnTo>
                  <a:lnTo>
                    <a:pt x="7905" y="45720"/>
                  </a:lnTo>
                  <a:lnTo>
                    <a:pt x="16394" y="51315"/>
                  </a:lnTo>
                  <a:lnTo>
                    <a:pt x="26670" y="53340"/>
                  </a:lnTo>
                  <a:lnTo>
                    <a:pt x="37385" y="51315"/>
                  </a:lnTo>
                  <a:lnTo>
                    <a:pt x="46101" y="45720"/>
                  </a:lnTo>
                  <a:lnTo>
                    <a:pt x="51958" y="37266"/>
                  </a:lnTo>
                  <a:lnTo>
                    <a:pt x="54102" y="26670"/>
                  </a:lnTo>
                  <a:lnTo>
                    <a:pt x="51958" y="16073"/>
                  </a:lnTo>
                  <a:lnTo>
                    <a:pt x="46101" y="7620"/>
                  </a:lnTo>
                  <a:lnTo>
                    <a:pt x="37385" y="2024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688080" y="6251448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6670" y="0"/>
                  </a:moveTo>
                  <a:lnTo>
                    <a:pt x="16394" y="2024"/>
                  </a:lnTo>
                  <a:lnTo>
                    <a:pt x="7905" y="7620"/>
                  </a:lnTo>
                  <a:lnTo>
                    <a:pt x="2131" y="16073"/>
                  </a:lnTo>
                  <a:lnTo>
                    <a:pt x="0" y="26670"/>
                  </a:lnTo>
                  <a:lnTo>
                    <a:pt x="2131" y="37266"/>
                  </a:lnTo>
                  <a:lnTo>
                    <a:pt x="7905" y="45720"/>
                  </a:lnTo>
                  <a:lnTo>
                    <a:pt x="16394" y="51315"/>
                  </a:lnTo>
                  <a:lnTo>
                    <a:pt x="26670" y="53340"/>
                  </a:lnTo>
                  <a:lnTo>
                    <a:pt x="37385" y="51315"/>
                  </a:lnTo>
                  <a:lnTo>
                    <a:pt x="46101" y="45720"/>
                  </a:lnTo>
                  <a:lnTo>
                    <a:pt x="51958" y="37266"/>
                  </a:lnTo>
                  <a:lnTo>
                    <a:pt x="54102" y="26670"/>
                  </a:lnTo>
                  <a:lnTo>
                    <a:pt x="51958" y="16073"/>
                  </a:lnTo>
                  <a:lnTo>
                    <a:pt x="46101" y="7620"/>
                  </a:lnTo>
                  <a:lnTo>
                    <a:pt x="37385" y="2024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196590" y="6251448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7432" y="0"/>
                  </a:moveTo>
                  <a:lnTo>
                    <a:pt x="16716" y="2024"/>
                  </a:lnTo>
                  <a:lnTo>
                    <a:pt x="8001" y="7620"/>
                  </a:lnTo>
                  <a:lnTo>
                    <a:pt x="2143" y="16073"/>
                  </a:lnTo>
                  <a:lnTo>
                    <a:pt x="0" y="26670"/>
                  </a:lnTo>
                  <a:lnTo>
                    <a:pt x="2143" y="37266"/>
                  </a:lnTo>
                  <a:lnTo>
                    <a:pt x="8001" y="45720"/>
                  </a:lnTo>
                  <a:lnTo>
                    <a:pt x="16716" y="51315"/>
                  </a:lnTo>
                  <a:lnTo>
                    <a:pt x="27432" y="53340"/>
                  </a:lnTo>
                  <a:lnTo>
                    <a:pt x="37707" y="51315"/>
                  </a:lnTo>
                  <a:lnTo>
                    <a:pt x="46196" y="45720"/>
                  </a:lnTo>
                  <a:lnTo>
                    <a:pt x="51970" y="37266"/>
                  </a:lnTo>
                  <a:lnTo>
                    <a:pt x="54102" y="26670"/>
                  </a:lnTo>
                  <a:lnTo>
                    <a:pt x="51970" y="16073"/>
                  </a:lnTo>
                  <a:lnTo>
                    <a:pt x="46196" y="7620"/>
                  </a:lnTo>
                  <a:lnTo>
                    <a:pt x="37707" y="20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196590" y="6251448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10" h="53339">
                  <a:moveTo>
                    <a:pt x="27432" y="0"/>
                  </a:moveTo>
                  <a:lnTo>
                    <a:pt x="16716" y="2024"/>
                  </a:lnTo>
                  <a:lnTo>
                    <a:pt x="8001" y="7620"/>
                  </a:lnTo>
                  <a:lnTo>
                    <a:pt x="2143" y="16073"/>
                  </a:lnTo>
                  <a:lnTo>
                    <a:pt x="0" y="26670"/>
                  </a:lnTo>
                  <a:lnTo>
                    <a:pt x="2143" y="37266"/>
                  </a:lnTo>
                  <a:lnTo>
                    <a:pt x="8001" y="45720"/>
                  </a:lnTo>
                  <a:lnTo>
                    <a:pt x="16716" y="51315"/>
                  </a:lnTo>
                  <a:lnTo>
                    <a:pt x="27432" y="53340"/>
                  </a:lnTo>
                  <a:lnTo>
                    <a:pt x="37707" y="51315"/>
                  </a:lnTo>
                  <a:lnTo>
                    <a:pt x="46196" y="45720"/>
                  </a:lnTo>
                  <a:lnTo>
                    <a:pt x="51970" y="37266"/>
                  </a:lnTo>
                  <a:lnTo>
                    <a:pt x="54102" y="26670"/>
                  </a:lnTo>
                  <a:lnTo>
                    <a:pt x="51970" y="16073"/>
                  </a:lnTo>
                  <a:lnTo>
                    <a:pt x="46196" y="7620"/>
                  </a:lnTo>
                  <a:lnTo>
                    <a:pt x="37707" y="2024"/>
                  </a:lnTo>
                  <a:lnTo>
                    <a:pt x="27432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087118" y="665149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7432" y="0"/>
                  </a:moveTo>
                  <a:lnTo>
                    <a:pt x="16716" y="2143"/>
                  </a:lnTo>
                  <a:lnTo>
                    <a:pt x="8001" y="8001"/>
                  </a:lnTo>
                  <a:lnTo>
                    <a:pt x="2143" y="16716"/>
                  </a:lnTo>
                  <a:lnTo>
                    <a:pt x="0" y="27432"/>
                  </a:lnTo>
                  <a:lnTo>
                    <a:pt x="2143" y="37707"/>
                  </a:lnTo>
                  <a:lnTo>
                    <a:pt x="8001" y="46196"/>
                  </a:lnTo>
                  <a:lnTo>
                    <a:pt x="16716" y="51970"/>
                  </a:lnTo>
                  <a:lnTo>
                    <a:pt x="27432" y="54102"/>
                  </a:lnTo>
                  <a:lnTo>
                    <a:pt x="37707" y="51970"/>
                  </a:lnTo>
                  <a:lnTo>
                    <a:pt x="46196" y="46196"/>
                  </a:lnTo>
                  <a:lnTo>
                    <a:pt x="51970" y="37707"/>
                  </a:lnTo>
                  <a:lnTo>
                    <a:pt x="54102" y="27432"/>
                  </a:lnTo>
                  <a:lnTo>
                    <a:pt x="51970" y="16716"/>
                  </a:lnTo>
                  <a:lnTo>
                    <a:pt x="46196" y="8001"/>
                  </a:lnTo>
                  <a:lnTo>
                    <a:pt x="37707" y="2143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087118" y="665149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7432" y="0"/>
                  </a:moveTo>
                  <a:lnTo>
                    <a:pt x="16716" y="2143"/>
                  </a:lnTo>
                  <a:lnTo>
                    <a:pt x="8001" y="8001"/>
                  </a:lnTo>
                  <a:lnTo>
                    <a:pt x="2143" y="16716"/>
                  </a:lnTo>
                  <a:lnTo>
                    <a:pt x="0" y="27432"/>
                  </a:lnTo>
                  <a:lnTo>
                    <a:pt x="2143" y="37707"/>
                  </a:lnTo>
                  <a:lnTo>
                    <a:pt x="8001" y="46196"/>
                  </a:lnTo>
                  <a:lnTo>
                    <a:pt x="16716" y="51970"/>
                  </a:lnTo>
                  <a:lnTo>
                    <a:pt x="27432" y="54102"/>
                  </a:lnTo>
                  <a:lnTo>
                    <a:pt x="37707" y="51970"/>
                  </a:lnTo>
                  <a:lnTo>
                    <a:pt x="46196" y="46196"/>
                  </a:lnTo>
                  <a:lnTo>
                    <a:pt x="51970" y="37707"/>
                  </a:lnTo>
                  <a:lnTo>
                    <a:pt x="54102" y="27432"/>
                  </a:lnTo>
                  <a:lnTo>
                    <a:pt x="51970" y="16716"/>
                  </a:lnTo>
                  <a:lnTo>
                    <a:pt x="46196" y="8001"/>
                  </a:lnTo>
                  <a:lnTo>
                    <a:pt x="37707" y="2143"/>
                  </a:lnTo>
                  <a:lnTo>
                    <a:pt x="27432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364486" y="665149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6670" y="0"/>
                  </a:moveTo>
                  <a:lnTo>
                    <a:pt x="16394" y="2143"/>
                  </a:lnTo>
                  <a:lnTo>
                    <a:pt x="7905" y="8001"/>
                  </a:lnTo>
                  <a:lnTo>
                    <a:pt x="2131" y="16716"/>
                  </a:lnTo>
                  <a:lnTo>
                    <a:pt x="0" y="27432"/>
                  </a:lnTo>
                  <a:lnTo>
                    <a:pt x="2131" y="37707"/>
                  </a:lnTo>
                  <a:lnTo>
                    <a:pt x="7905" y="46196"/>
                  </a:lnTo>
                  <a:lnTo>
                    <a:pt x="16394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364486" y="665149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6670" y="0"/>
                  </a:moveTo>
                  <a:lnTo>
                    <a:pt x="16394" y="2143"/>
                  </a:lnTo>
                  <a:lnTo>
                    <a:pt x="7905" y="8001"/>
                  </a:lnTo>
                  <a:lnTo>
                    <a:pt x="2131" y="16716"/>
                  </a:lnTo>
                  <a:lnTo>
                    <a:pt x="0" y="27432"/>
                  </a:lnTo>
                  <a:lnTo>
                    <a:pt x="2131" y="37707"/>
                  </a:lnTo>
                  <a:lnTo>
                    <a:pt x="7905" y="46196"/>
                  </a:lnTo>
                  <a:lnTo>
                    <a:pt x="16394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87752" y="665149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6670" y="0"/>
                  </a:moveTo>
                  <a:lnTo>
                    <a:pt x="16394" y="2143"/>
                  </a:lnTo>
                  <a:lnTo>
                    <a:pt x="7905" y="8001"/>
                  </a:lnTo>
                  <a:lnTo>
                    <a:pt x="2131" y="16716"/>
                  </a:lnTo>
                  <a:lnTo>
                    <a:pt x="0" y="27432"/>
                  </a:lnTo>
                  <a:lnTo>
                    <a:pt x="2131" y="37707"/>
                  </a:lnTo>
                  <a:lnTo>
                    <a:pt x="7905" y="46196"/>
                  </a:lnTo>
                  <a:lnTo>
                    <a:pt x="16394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87752" y="665149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6670" y="0"/>
                  </a:moveTo>
                  <a:lnTo>
                    <a:pt x="16394" y="2143"/>
                  </a:lnTo>
                  <a:lnTo>
                    <a:pt x="7905" y="8001"/>
                  </a:lnTo>
                  <a:lnTo>
                    <a:pt x="2131" y="16716"/>
                  </a:lnTo>
                  <a:lnTo>
                    <a:pt x="0" y="27432"/>
                  </a:lnTo>
                  <a:lnTo>
                    <a:pt x="2131" y="37707"/>
                  </a:lnTo>
                  <a:lnTo>
                    <a:pt x="7905" y="46196"/>
                  </a:lnTo>
                  <a:lnTo>
                    <a:pt x="16394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850641" y="720852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6670" y="0"/>
                  </a:moveTo>
                  <a:lnTo>
                    <a:pt x="16394" y="2143"/>
                  </a:lnTo>
                  <a:lnTo>
                    <a:pt x="7905" y="8001"/>
                  </a:lnTo>
                  <a:lnTo>
                    <a:pt x="2131" y="16716"/>
                  </a:lnTo>
                  <a:lnTo>
                    <a:pt x="0" y="27432"/>
                  </a:lnTo>
                  <a:lnTo>
                    <a:pt x="2131" y="37707"/>
                  </a:lnTo>
                  <a:lnTo>
                    <a:pt x="7905" y="46196"/>
                  </a:lnTo>
                  <a:lnTo>
                    <a:pt x="16394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850641" y="720852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6670" y="0"/>
                  </a:moveTo>
                  <a:lnTo>
                    <a:pt x="16394" y="2143"/>
                  </a:lnTo>
                  <a:lnTo>
                    <a:pt x="7905" y="8001"/>
                  </a:lnTo>
                  <a:lnTo>
                    <a:pt x="2131" y="16716"/>
                  </a:lnTo>
                  <a:lnTo>
                    <a:pt x="0" y="27432"/>
                  </a:lnTo>
                  <a:lnTo>
                    <a:pt x="2131" y="37707"/>
                  </a:lnTo>
                  <a:lnTo>
                    <a:pt x="7905" y="46196"/>
                  </a:lnTo>
                  <a:lnTo>
                    <a:pt x="16394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246882" y="720471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7432" y="0"/>
                  </a:moveTo>
                  <a:lnTo>
                    <a:pt x="16716" y="2143"/>
                  </a:lnTo>
                  <a:lnTo>
                    <a:pt x="8001" y="8001"/>
                  </a:lnTo>
                  <a:lnTo>
                    <a:pt x="2143" y="16716"/>
                  </a:lnTo>
                  <a:lnTo>
                    <a:pt x="0" y="27432"/>
                  </a:lnTo>
                  <a:lnTo>
                    <a:pt x="2143" y="37707"/>
                  </a:lnTo>
                  <a:lnTo>
                    <a:pt x="8001" y="46196"/>
                  </a:lnTo>
                  <a:lnTo>
                    <a:pt x="16716" y="51970"/>
                  </a:lnTo>
                  <a:lnTo>
                    <a:pt x="27432" y="54102"/>
                  </a:lnTo>
                  <a:lnTo>
                    <a:pt x="37707" y="51970"/>
                  </a:lnTo>
                  <a:lnTo>
                    <a:pt x="46196" y="46196"/>
                  </a:lnTo>
                  <a:lnTo>
                    <a:pt x="51970" y="37707"/>
                  </a:lnTo>
                  <a:lnTo>
                    <a:pt x="54102" y="27432"/>
                  </a:lnTo>
                  <a:lnTo>
                    <a:pt x="51970" y="16716"/>
                  </a:lnTo>
                  <a:lnTo>
                    <a:pt x="46196" y="8001"/>
                  </a:lnTo>
                  <a:lnTo>
                    <a:pt x="37707" y="2143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246882" y="720471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7432" y="0"/>
                  </a:moveTo>
                  <a:lnTo>
                    <a:pt x="16716" y="2143"/>
                  </a:lnTo>
                  <a:lnTo>
                    <a:pt x="8001" y="8001"/>
                  </a:lnTo>
                  <a:lnTo>
                    <a:pt x="2143" y="16716"/>
                  </a:lnTo>
                  <a:lnTo>
                    <a:pt x="0" y="27432"/>
                  </a:lnTo>
                  <a:lnTo>
                    <a:pt x="2143" y="37707"/>
                  </a:lnTo>
                  <a:lnTo>
                    <a:pt x="8001" y="46196"/>
                  </a:lnTo>
                  <a:lnTo>
                    <a:pt x="16716" y="51970"/>
                  </a:lnTo>
                  <a:lnTo>
                    <a:pt x="27432" y="54102"/>
                  </a:lnTo>
                  <a:lnTo>
                    <a:pt x="37707" y="51970"/>
                  </a:lnTo>
                  <a:lnTo>
                    <a:pt x="46196" y="46196"/>
                  </a:lnTo>
                  <a:lnTo>
                    <a:pt x="51970" y="37707"/>
                  </a:lnTo>
                  <a:lnTo>
                    <a:pt x="54102" y="27432"/>
                  </a:lnTo>
                  <a:lnTo>
                    <a:pt x="51970" y="16716"/>
                  </a:lnTo>
                  <a:lnTo>
                    <a:pt x="46196" y="8001"/>
                  </a:lnTo>
                  <a:lnTo>
                    <a:pt x="37707" y="2143"/>
                  </a:lnTo>
                  <a:lnTo>
                    <a:pt x="27432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610355" y="720852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6670" y="0"/>
                  </a:moveTo>
                  <a:lnTo>
                    <a:pt x="16073" y="2143"/>
                  </a:lnTo>
                  <a:lnTo>
                    <a:pt x="7620" y="8001"/>
                  </a:lnTo>
                  <a:lnTo>
                    <a:pt x="2024" y="16716"/>
                  </a:lnTo>
                  <a:lnTo>
                    <a:pt x="0" y="27432"/>
                  </a:lnTo>
                  <a:lnTo>
                    <a:pt x="2024" y="37707"/>
                  </a:lnTo>
                  <a:lnTo>
                    <a:pt x="7620" y="46196"/>
                  </a:lnTo>
                  <a:lnTo>
                    <a:pt x="16073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610355" y="720852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26670" y="0"/>
                  </a:moveTo>
                  <a:lnTo>
                    <a:pt x="16073" y="2143"/>
                  </a:lnTo>
                  <a:lnTo>
                    <a:pt x="7620" y="8001"/>
                  </a:lnTo>
                  <a:lnTo>
                    <a:pt x="2024" y="16716"/>
                  </a:lnTo>
                  <a:lnTo>
                    <a:pt x="0" y="27432"/>
                  </a:lnTo>
                  <a:lnTo>
                    <a:pt x="2024" y="37707"/>
                  </a:lnTo>
                  <a:lnTo>
                    <a:pt x="7620" y="46196"/>
                  </a:lnTo>
                  <a:lnTo>
                    <a:pt x="16073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2502916" y="4616640"/>
            <a:ext cx="179578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35"/>
              </a:spcBef>
              <a:tabLst>
                <a:tab pos="1077595" algn="l"/>
                <a:tab pos="1631314" algn="l"/>
              </a:tabLst>
            </a:pPr>
            <a:r>
              <a:rPr sz="850" i="1" spc="10" dirty="0">
                <a:latin typeface="Times New Roman"/>
                <a:cs typeface="Times New Roman"/>
              </a:rPr>
              <a:t>K</a:t>
            </a:r>
            <a:r>
              <a:rPr sz="900" spc="15" baseline="-9259" dirty="0">
                <a:latin typeface="Times New Roman"/>
                <a:cs typeface="Times New Roman"/>
              </a:rPr>
              <a:t>2	</a:t>
            </a:r>
            <a:r>
              <a:rPr sz="850" i="1" spc="5" dirty="0">
                <a:latin typeface="Times New Roman"/>
                <a:cs typeface="Times New Roman"/>
              </a:rPr>
              <a:t>K</a:t>
            </a:r>
            <a:r>
              <a:rPr sz="900" spc="7" baseline="-9259" dirty="0">
                <a:latin typeface="Times New Roman"/>
                <a:cs typeface="Times New Roman"/>
              </a:rPr>
              <a:t>3	</a:t>
            </a:r>
            <a:r>
              <a:rPr sz="850" i="1" spc="10" dirty="0">
                <a:latin typeface="Times New Roman"/>
                <a:cs typeface="Times New Roman"/>
              </a:rPr>
              <a:t>K</a:t>
            </a:r>
            <a:r>
              <a:rPr sz="900" spc="15" baseline="-9259" dirty="0">
                <a:latin typeface="Times New Roman"/>
                <a:cs typeface="Times New Roman"/>
              </a:rPr>
              <a:t>1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802422" y="4884864"/>
            <a:ext cx="60579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86995" algn="r">
              <a:lnSpc>
                <a:spcPct val="100000"/>
              </a:lnSpc>
              <a:spcBef>
                <a:spcPts val="135"/>
              </a:spcBef>
            </a:pPr>
            <a:r>
              <a:rPr sz="850" i="1" spc="5" dirty="0">
                <a:latin typeface="Times New Roman"/>
                <a:cs typeface="Times New Roman"/>
              </a:rPr>
              <a:t>T</a:t>
            </a:r>
            <a:r>
              <a:rPr sz="900" spc="7" baseline="-9259" dirty="0">
                <a:latin typeface="Times New Roman"/>
                <a:cs typeface="Times New Roman"/>
              </a:rPr>
              <a:t>2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886678" y="4884864"/>
            <a:ext cx="56070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87655">
              <a:lnSpc>
                <a:spcPct val="100000"/>
              </a:lnSpc>
              <a:spcBef>
                <a:spcPts val="135"/>
              </a:spcBef>
            </a:pPr>
            <a:r>
              <a:rPr sz="850" i="1" spc="5" dirty="0">
                <a:latin typeface="Times New Roman"/>
                <a:cs typeface="Times New Roman"/>
              </a:rPr>
              <a:t>T</a:t>
            </a:r>
            <a:r>
              <a:rPr sz="900" spc="7" baseline="-9259" dirty="0">
                <a:latin typeface="Times New Roman"/>
                <a:cs typeface="Times New Roman"/>
              </a:rPr>
              <a:t>3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616674" y="4817808"/>
            <a:ext cx="35242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97790">
              <a:lnSpc>
                <a:spcPct val="100000"/>
              </a:lnSpc>
              <a:spcBef>
                <a:spcPts val="135"/>
              </a:spcBef>
            </a:pPr>
            <a:r>
              <a:rPr sz="850" i="1" spc="5" dirty="0">
                <a:latin typeface="Times New Roman"/>
                <a:cs typeface="Times New Roman"/>
              </a:rPr>
              <a:t>T</a:t>
            </a:r>
            <a:r>
              <a:rPr sz="900" spc="7" baseline="-9259" dirty="0">
                <a:latin typeface="Times New Roman"/>
                <a:cs typeface="Times New Roman"/>
              </a:rPr>
              <a:t>1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308098" y="4981194"/>
            <a:ext cx="1492885" cy="115570"/>
          </a:xfrm>
          <a:custGeom>
            <a:avLst/>
            <a:gdLst/>
            <a:ahLst/>
            <a:cxnLst/>
            <a:rect l="l" t="t" r="r" b="b"/>
            <a:pathLst>
              <a:path w="1492885" h="115570">
                <a:moveTo>
                  <a:pt x="0" y="70104"/>
                </a:moveTo>
                <a:lnTo>
                  <a:pt x="86106" y="115062"/>
                </a:lnTo>
              </a:path>
              <a:path w="1492885" h="115570">
                <a:moveTo>
                  <a:pt x="916686" y="70104"/>
                </a:moveTo>
                <a:lnTo>
                  <a:pt x="996696" y="115062"/>
                </a:lnTo>
              </a:path>
              <a:path w="1492885" h="115570">
                <a:moveTo>
                  <a:pt x="1455420" y="0"/>
                </a:moveTo>
                <a:lnTo>
                  <a:pt x="1492758" y="70104"/>
                </a:lnTo>
              </a:path>
            </a:pathLst>
          </a:custGeom>
          <a:ln w="70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1802422" y="5394642"/>
            <a:ext cx="60579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79705">
              <a:lnSpc>
                <a:spcPct val="100000"/>
              </a:lnSpc>
              <a:spcBef>
                <a:spcPts val="135"/>
              </a:spcBef>
            </a:pPr>
            <a:r>
              <a:rPr sz="850" i="1" spc="5" dirty="0">
                <a:latin typeface="Times New Roman"/>
                <a:cs typeface="Times New Roman"/>
              </a:rPr>
              <a:t>H</a:t>
            </a:r>
            <a:r>
              <a:rPr sz="900" spc="7" baseline="-9259" dirty="0">
                <a:latin typeface="Times New Roman"/>
                <a:cs typeface="Times New Roman"/>
              </a:rPr>
              <a:t>2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590260" y="5394642"/>
            <a:ext cx="33655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50495">
              <a:lnSpc>
                <a:spcPct val="100000"/>
              </a:lnSpc>
              <a:spcBef>
                <a:spcPts val="135"/>
              </a:spcBef>
            </a:pPr>
            <a:r>
              <a:rPr sz="850" i="1" spc="5" dirty="0">
                <a:latin typeface="Times New Roman"/>
                <a:cs typeface="Times New Roman"/>
              </a:rPr>
              <a:t>H</a:t>
            </a:r>
            <a:r>
              <a:rPr sz="900" spc="7" baseline="-9259" dirty="0">
                <a:latin typeface="Times New Roman"/>
                <a:cs typeface="Times New Roman"/>
              </a:rPr>
              <a:t>3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886678" y="5390837"/>
            <a:ext cx="40894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54000">
              <a:lnSpc>
                <a:spcPct val="100000"/>
              </a:lnSpc>
              <a:spcBef>
                <a:spcPts val="135"/>
              </a:spcBef>
            </a:pPr>
            <a:r>
              <a:rPr sz="850" i="1" spc="5" dirty="0">
                <a:latin typeface="Times New Roman"/>
                <a:cs typeface="Times New Roman"/>
              </a:rPr>
              <a:t>H</a:t>
            </a:r>
            <a:r>
              <a:rPr sz="900" spc="7" baseline="-9259" dirty="0">
                <a:latin typeface="Times New Roman"/>
                <a:cs typeface="Times New Roman"/>
              </a:rPr>
              <a:t>1</a:t>
            </a:r>
            <a:endParaRPr sz="900" baseline="-9259">
              <a:latin typeface="Times New Roman"/>
              <a:cs typeface="Times New Roman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3198114" y="5554979"/>
            <a:ext cx="62230" cy="62230"/>
            <a:chOff x="3198114" y="5554979"/>
            <a:chExt cx="62230" cy="62230"/>
          </a:xfrm>
        </p:grpSpPr>
        <p:sp>
          <p:nvSpPr>
            <p:cNvPr id="75" name="object 75"/>
            <p:cNvSpPr/>
            <p:nvPr/>
          </p:nvSpPr>
          <p:spPr>
            <a:xfrm>
              <a:off x="3201924" y="555878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7432" y="0"/>
                  </a:moveTo>
                  <a:lnTo>
                    <a:pt x="16716" y="2143"/>
                  </a:lnTo>
                  <a:lnTo>
                    <a:pt x="8001" y="8001"/>
                  </a:lnTo>
                  <a:lnTo>
                    <a:pt x="2143" y="16716"/>
                  </a:lnTo>
                  <a:lnTo>
                    <a:pt x="0" y="27432"/>
                  </a:lnTo>
                  <a:lnTo>
                    <a:pt x="2143" y="37707"/>
                  </a:lnTo>
                  <a:lnTo>
                    <a:pt x="8001" y="46196"/>
                  </a:lnTo>
                  <a:lnTo>
                    <a:pt x="16716" y="51970"/>
                  </a:lnTo>
                  <a:lnTo>
                    <a:pt x="27432" y="54102"/>
                  </a:lnTo>
                  <a:lnTo>
                    <a:pt x="38028" y="51970"/>
                  </a:lnTo>
                  <a:lnTo>
                    <a:pt x="46482" y="46196"/>
                  </a:lnTo>
                  <a:lnTo>
                    <a:pt x="52077" y="37707"/>
                  </a:lnTo>
                  <a:lnTo>
                    <a:pt x="54102" y="27432"/>
                  </a:lnTo>
                  <a:lnTo>
                    <a:pt x="52077" y="16716"/>
                  </a:lnTo>
                  <a:lnTo>
                    <a:pt x="46482" y="8001"/>
                  </a:lnTo>
                  <a:lnTo>
                    <a:pt x="38028" y="2143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201924" y="555878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7432" y="0"/>
                  </a:moveTo>
                  <a:lnTo>
                    <a:pt x="16716" y="2143"/>
                  </a:lnTo>
                  <a:lnTo>
                    <a:pt x="8001" y="8001"/>
                  </a:lnTo>
                  <a:lnTo>
                    <a:pt x="2143" y="16716"/>
                  </a:lnTo>
                  <a:lnTo>
                    <a:pt x="0" y="27432"/>
                  </a:lnTo>
                  <a:lnTo>
                    <a:pt x="2143" y="37707"/>
                  </a:lnTo>
                  <a:lnTo>
                    <a:pt x="8001" y="46196"/>
                  </a:lnTo>
                  <a:lnTo>
                    <a:pt x="16716" y="51970"/>
                  </a:lnTo>
                  <a:lnTo>
                    <a:pt x="27432" y="54102"/>
                  </a:lnTo>
                  <a:lnTo>
                    <a:pt x="38028" y="51970"/>
                  </a:lnTo>
                  <a:lnTo>
                    <a:pt x="46482" y="46196"/>
                  </a:lnTo>
                  <a:lnTo>
                    <a:pt x="52077" y="37707"/>
                  </a:lnTo>
                  <a:lnTo>
                    <a:pt x="54102" y="27432"/>
                  </a:lnTo>
                  <a:lnTo>
                    <a:pt x="52077" y="16716"/>
                  </a:lnTo>
                  <a:lnTo>
                    <a:pt x="46482" y="8001"/>
                  </a:lnTo>
                  <a:lnTo>
                    <a:pt x="38028" y="2143"/>
                  </a:lnTo>
                  <a:lnTo>
                    <a:pt x="27432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 txBox="1"/>
          <p:nvPr/>
        </p:nvSpPr>
        <p:spPr>
          <a:xfrm>
            <a:off x="2320544" y="5594286"/>
            <a:ext cx="14033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Times New Roman"/>
                <a:cs typeface="Times New Roman"/>
              </a:rPr>
              <a:t>10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789682" y="5594286"/>
            <a:ext cx="22923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10</a:t>
            </a:r>
            <a:r>
              <a:rPr sz="900" spc="22" baseline="37037" dirty="0">
                <a:latin typeface="Times New Roman"/>
                <a:cs typeface="Times New Roman"/>
              </a:rPr>
              <a:t>2</a:t>
            </a:r>
            <a:endParaRPr sz="900" baseline="37037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252438" y="5594286"/>
            <a:ext cx="40767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91440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10</a:t>
            </a:r>
            <a:r>
              <a:rPr sz="900" spc="22" baseline="37037" dirty="0">
                <a:latin typeface="Times New Roman"/>
                <a:cs typeface="Times New Roman"/>
              </a:rPr>
              <a:t>3</a:t>
            </a:r>
            <a:endParaRPr sz="900" baseline="37037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692112" y="5594286"/>
            <a:ext cx="53340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73355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10</a:t>
            </a:r>
            <a:r>
              <a:rPr sz="900" spc="22" baseline="37037" dirty="0">
                <a:latin typeface="Times New Roman"/>
                <a:cs typeface="Times New Roman"/>
              </a:rPr>
              <a:t>4</a:t>
            </a:r>
            <a:endParaRPr sz="900" baseline="37037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338065" y="5594286"/>
            <a:ext cx="22923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10</a:t>
            </a:r>
            <a:r>
              <a:rPr sz="900" spc="22" baseline="37037" dirty="0">
                <a:latin typeface="Times New Roman"/>
                <a:cs typeface="Times New Roman"/>
              </a:rPr>
              <a:t>5</a:t>
            </a:r>
            <a:endParaRPr sz="900" baseline="37037">
              <a:latin typeface="Times New Roman"/>
              <a:cs typeface="Times New Roman"/>
            </a:endParaRPr>
          </a:p>
        </p:txBody>
      </p:sp>
      <p:grpSp>
        <p:nvGrpSpPr>
          <p:cNvPr id="82" name="object 82"/>
          <p:cNvGrpSpPr/>
          <p:nvPr/>
        </p:nvGrpSpPr>
        <p:grpSpPr>
          <a:xfrm>
            <a:off x="2390394" y="4800600"/>
            <a:ext cx="2065020" cy="816610"/>
            <a:chOff x="2390394" y="4800600"/>
            <a:chExt cx="2065020" cy="816610"/>
          </a:xfrm>
        </p:grpSpPr>
        <p:sp>
          <p:nvSpPr>
            <p:cNvPr id="83" name="object 83"/>
            <p:cNvSpPr/>
            <p:nvPr/>
          </p:nvSpPr>
          <p:spPr>
            <a:xfrm>
              <a:off x="2850642" y="555879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6670" y="0"/>
                  </a:moveTo>
                  <a:lnTo>
                    <a:pt x="16394" y="2143"/>
                  </a:lnTo>
                  <a:lnTo>
                    <a:pt x="7905" y="8001"/>
                  </a:lnTo>
                  <a:lnTo>
                    <a:pt x="2131" y="16716"/>
                  </a:lnTo>
                  <a:lnTo>
                    <a:pt x="0" y="27432"/>
                  </a:lnTo>
                  <a:lnTo>
                    <a:pt x="2131" y="37707"/>
                  </a:lnTo>
                  <a:lnTo>
                    <a:pt x="7905" y="46196"/>
                  </a:lnTo>
                  <a:lnTo>
                    <a:pt x="16394" y="51970"/>
                  </a:lnTo>
                  <a:lnTo>
                    <a:pt x="26670" y="54102"/>
                  </a:lnTo>
                  <a:lnTo>
                    <a:pt x="37385" y="51970"/>
                  </a:lnTo>
                  <a:lnTo>
                    <a:pt x="46101" y="46196"/>
                  </a:lnTo>
                  <a:lnTo>
                    <a:pt x="51958" y="37707"/>
                  </a:lnTo>
                  <a:lnTo>
                    <a:pt x="54102" y="27432"/>
                  </a:lnTo>
                  <a:lnTo>
                    <a:pt x="51958" y="16716"/>
                  </a:lnTo>
                  <a:lnTo>
                    <a:pt x="46101" y="8001"/>
                  </a:lnTo>
                  <a:lnTo>
                    <a:pt x="37385" y="2143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394204" y="4804410"/>
              <a:ext cx="2057400" cy="808990"/>
            </a:xfrm>
            <a:custGeom>
              <a:avLst/>
              <a:gdLst/>
              <a:ahLst/>
              <a:cxnLst/>
              <a:rect l="l" t="t" r="r" b="b"/>
              <a:pathLst>
                <a:path w="2057400" h="808989">
                  <a:moveTo>
                    <a:pt x="483108" y="754380"/>
                  </a:moveTo>
                  <a:lnTo>
                    <a:pt x="472832" y="756523"/>
                  </a:lnTo>
                  <a:lnTo>
                    <a:pt x="464343" y="762381"/>
                  </a:lnTo>
                  <a:lnTo>
                    <a:pt x="458569" y="771096"/>
                  </a:lnTo>
                  <a:lnTo>
                    <a:pt x="456438" y="781812"/>
                  </a:lnTo>
                  <a:lnTo>
                    <a:pt x="458569" y="792087"/>
                  </a:lnTo>
                  <a:lnTo>
                    <a:pt x="464343" y="800576"/>
                  </a:lnTo>
                  <a:lnTo>
                    <a:pt x="472832" y="806350"/>
                  </a:lnTo>
                  <a:lnTo>
                    <a:pt x="483108" y="808482"/>
                  </a:lnTo>
                  <a:lnTo>
                    <a:pt x="493823" y="806350"/>
                  </a:lnTo>
                  <a:lnTo>
                    <a:pt x="502539" y="800576"/>
                  </a:lnTo>
                  <a:lnTo>
                    <a:pt x="508396" y="792087"/>
                  </a:lnTo>
                  <a:lnTo>
                    <a:pt x="510540" y="781812"/>
                  </a:lnTo>
                  <a:lnTo>
                    <a:pt x="508396" y="771096"/>
                  </a:lnTo>
                  <a:lnTo>
                    <a:pt x="502539" y="762381"/>
                  </a:lnTo>
                  <a:lnTo>
                    <a:pt x="493823" y="756523"/>
                  </a:lnTo>
                  <a:lnTo>
                    <a:pt x="483108" y="754380"/>
                  </a:lnTo>
                  <a:close/>
                </a:path>
                <a:path w="2057400" h="808989">
                  <a:moveTo>
                    <a:pt x="0" y="774192"/>
                  </a:moveTo>
                  <a:lnTo>
                    <a:pt x="3810" y="0"/>
                  </a:lnTo>
                </a:path>
                <a:path w="2057400" h="808989">
                  <a:moveTo>
                    <a:pt x="510540" y="774192"/>
                  </a:moveTo>
                  <a:lnTo>
                    <a:pt x="514350" y="24384"/>
                  </a:lnTo>
                </a:path>
                <a:path w="2057400" h="808989">
                  <a:moveTo>
                    <a:pt x="1027938" y="774192"/>
                  </a:moveTo>
                  <a:lnTo>
                    <a:pt x="1031748" y="0"/>
                  </a:lnTo>
                </a:path>
                <a:path w="2057400" h="808989">
                  <a:moveTo>
                    <a:pt x="1549146" y="774192"/>
                  </a:moveTo>
                  <a:lnTo>
                    <a:pt x="1552194" y="0"/>
                  </a:lnTo>
                </a:path>
                <a:path w="2057400" h="808989">
                  <a:moveTo>
                    <a:pt x="2057400" y="774192"/>
                  </a:moveTo>
                  <a:lnTo>
                    <a:pt x="2053590" y="0"/>
                  </a:lnTo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1732279" y="5542470"/>
            <a:ext cx="8191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674371" y="5108125"/>
            <a:ext cx="14160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5" dirty="0">
                <a:latin typeface="Times New Roman"/>
                <a:cs typeface="Times New Roman"/>
              </a:rPr>
              <a:t>50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17216" y="4713413"/>
            <a:ext cx="19748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Times New Roman"/>
                <a:cs typeface="Times New Roman"/>
              </a:rPr>
              <a:t>1</a:t>
            </a:r>
            <a:r>
              <a:rPr sz="850" spc="25" dirty="0">
                <a:latin typeface="Times New Roman"/>
                <a:cs typeface="Times New Roman"/>
              </a:rPr>
              <a:t>0</a:t>
            </a:r>
            <a:r>
              <a:rPr sz="850" spc="15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560060" y="8509699"/>
            <a:ext cx="266065" cy="259079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19050" algn="r">
              <a:lnSpc>
                <a:spcPts val="894"/>
              </a:lnSpc>
              <a:spcBef>
                <a:spcPts val="135"/>
              </a:spcBef>
            </a:pPr>
            <a:r>
              <a:rPr sz="850" spc="20" dirty="0">
                <a:latin typeface="Times New Roman"/>
                <a:cs typeface="Times New Roman"/>
              </a:rPr>
              <a:t>–2</a:t>
            </a:r>
            <a:r>
              <a:rPr sz="850" spc="5" dirty="0">
                <a:latin typeface="Times New Roman"/>
                <a:cs typeface="Times New Roman"/>
              </a:rPr>
              <a:t>00</a:t>
            </a:r>
            <a:endParaRPr sz="850">
              <a:latin typeface="Times New Roman"/>
              <a:cs typeface="Times New Roman"/>
            </a:endParaRPr>
          </a:p>
          <a:p>
            <a:pPr marR="5080" algn="r">
              <a:lnSpc>
                <a:spcPts val="894"/>
              </a:lnSpc>
            </a:pPr>
            <a:r>
              <a:rPr sz="850" spc="15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729988" y="8047161"/>
            <a:ext cx="8191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47450" y="6037985"/>
            <a:ext cx="183515" cy="348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1275" marR="30480" indent="-3810">
              <a:lnSpc>
                <a:spcPct val="124700"/>
              </a:lnSpc>
              <a:spcBef>
                <a:spcPts val="90"/>
              </a:spcBef>
            </a:pPr>
            <a:r>
              <a:rPr sz="850" i="1" spc="20" dirty="0">
                <a:latin typeface="Times New Roman"/>
                <a:cs typeface="Times New Roman"/>
              </a:rPr>
              <a:t>A</a:t>
            </a:r>
            <a:r>
              <a:rPr sz="900" spc="-7" baseline="-9259" dirty="0">
                <a:latin typeface="Times New Roman"/>
                <a:cs typeface="Times New Roman"/>
              </a:rPr>
              <a:t>1  </a:t>
            </a:r>
            <a:r>
              <a:rPr sz="850" i="1" spc="20" dirty="0">
                <a:latin typeface="Times New Roman"/>
                <a:cs typeface="Times New Roman"/>
              </a:rPr>
              <a:t>T</a:t>
            </a:r>
            <a:r>
              <a:rPr sz="900" spc="-7" baseline="-9259" dirty="0">
                <a:latin typeface="Times New Roman"/>
                <a:cs typeface="Times New Roman"/>
              </a:rPr>
              <a:t>1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932523" y="6269412"/>
            <a:ext cx="53022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5"/>
              </a:spcBef>
            </a:pPr>
            <a:r>
              <a:rPr sz="850" i="1" spc="10" dirty="0">
                <a:latin typeface="Times New Roman"/>
                <a:cs typeface="Times New Roman"/>
              </a:rPr>
              <a:t>K</a:t>
            </a:r>
            <a:r>
              <a:rPr sz="900" spc="15" baseline="-9259" dirty="0">
                <a:latin typeface="Times New Roman"/>
                <a:cs typeface="Times New Roman"/>
              </a:rPr>
              <a:t>1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890869" y="6064440"/>
            <a:ext cx="40513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03835">
              <a:lnSpc>
                <a:spcPct val="100000"/>
              </a:lnSpc>
              <a:spcBef>
                <a:spcPts val="135"/>
              </a:spcBef>
            </a:pPr>
            <a:r>
              <a:rPr sz="850" i="1" spc="10" dirty="0">
                <a:latin typeface="Times New Roman"/>
                <a:cs typeface="Times New Roman"/>
              </a:rPr>
              <a:t>H</a:t>
            </a:r>
            <a:r>
              <a:rPr sz="900" spc="15" baseline="-9259" dirty="0">
                <a:latin typeface="Times New Roman"/>
                <a:cs typeface="Times New Roman"/>
              </a:rPr>
              <a:t>1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374995" y="7213536"/>
            <a:ext cx="54800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55244" algn="r">
              <a:lnSpc>
                <a:spcPct val="100000"/>
              </a:lnSpc>
              <a:spcBef>
                <a:spcPts val="135"/>
              </a:spcBef>
            </a:pPr>
            <a:r>
              <a:rPr sz="850" i="1" spc="5" dirty="0">
                <a:latin typeface="Times New Roman"/>
                <a:cs typeface="Times New Roman"/>
              </a:rPr>
              <a:t>H</a:t>
            </a:r>
            <a:r>
              <a:rPr sz="900" spc="7" baseline="-9259" dirty="0">
                <a:latin typeface="Times New Roman"/>
                <a:cs typeface="Times New Roman"/>
              </a:rPr>
              <a:t>3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57091" y="6611551"/>
            <a:ext cx="18986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i="1" spc="10" dirty="0">
                <a:latin typeface="Times New Roman"/>
                <a:cs typeface="Times New Roman"/>
              </a:rPr>
              <a:t>K</a:t>
            </a:r>
            <a:r>
              <a:rPr sz="900" spc="15" baseline="-9259" dirty="0">
                <a:latin typeface="Times New Roman"/>
                <a:cs typeface="Times New Roman"/>
              </a:rPr>
              <a:t>2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957324" y="6660327"/>
            <a:ext cx="18224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35"/>
              </a:spcBef>
            </a:pPr>
            <a:r>
              <a:rPr sz="850" i="1" spc="5" dirty="0">
                <a:latin typeface="Times New Roman"/>
                <a:cs typeface="Times New Roman"/>
              </a:rPr>
              <a:t>H</a:t>
            </a:r>
            <a:r>
              <a:rPr sz="900" spc="7" baseline="-9259" dirty="0">
                <a:latin typeface="Times New Roman"/>
                <a:cs typeface="Times New Roman"/>
              </a:rPr>
              <a:t>2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649218" y="7081711"/>
            <a:ext cx="18986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i="1" spc="10" dirty="0">
                <a:latin typeface="Times New Roman"/>
                <a:cs typeface="Times New Roman"/>
              </a:rPr>
              <a:t>K</a:t>
            </a:r>
            <a:r>
              <a:rPr sz="900" spc="15" baseline="-9259" dirty="0">
                <a:latin typeface="Times New Roman"/>
                <a:cs typeface="Times New Roman"/>
              </a:rPr>
              <a:t>3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591816" y="6472363"/>
            <a:ext cx="248285" cy="32131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35"/>
              </a:spcBef>
            </a:pPr>
            <a:r>
              <a:rPr sz="850" spc="20" dirty="0">
                <a:latin typeface="Times New Roman"/>
                <a:cs typeface="Times New Roman"/>
              </a:rPr>
              <a:t>600</a:t>
            </a:r>
            <a:endParaRPr sz="850">
              <a:latin typeface="Times New Roman"/>
              <a:cs typeface="Times New Roman"/>
            </a:endParaRPr>
          </a:p>
          <a:p>
            <a:pPr marL="97155">
              <a:lnSpc>
                <a:spcPct val="100000"/>
              </a:lnSpc>
              <a:spcBef>
                <a:spcPts val="145"/>
              </a:spcBef>
            </a:pPr>
            <a:r>
              <a:rPr sz="850" i="1" spc="5" dirty="0">
                <a:latin typeface="Times New Roman"/>
                <a:cs typeface="Times New Roman"/>
              </a:rPr>
              <a:t>T</a:t>
            </a:r>
            <a:r>
              <a:rPr sz="900" spc="7" baseline="-9259" dirty="0">
                <a:latin typeface="Times New Roman"/>
                <a:cs typeface="Times New Roman"/>
              </a:rPr>
              <a:t>2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591816" y="6946321"/>
            <a:ext cx="248285" cy="368300"/>
          </a:xfrm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420"/>
              </a:spcBef>
            </a:pPr>
            <a:r>
              <a:rPr sz="850" spc="20" dirty="0">
                <a:latin typeface="Times New Roman"/>
                <a:cs typeface="Times New Roman"/>
              </a:rPr>
              <a:t>400</a:t>
            </a:r>
            <a:endParaRPr sz="850">
              <a:latin typeface="Times New Roman"/>
              <a:cs typeface="Times New Roman"/>
            </a:endParaRPr>
          </a:p>
          <a:p>
            <a:pPr marL="97155">
              <a:lnSpc>
                <a:spcPct val="100000"/>
              </a:lnSpc>
              <a:spcBef>
                <a:spcPts val="330"/>
              </a:spcBef>
            </a:pPr>
            <a:r>
              <a:rPr sz="850" i="1" spc="5" dirty="0">
                <a:latin typeface="Times New Roman"/>
                <a:cs typeface="Times New Roman"/>
              </a:rPr>
              <a:t>T</a:t>
            </a:r>
            <a:r>
              <a:rPr sz="900" spc="7" baseline="-9259" dirty="0">
                <a:latin typeface="Times New Roman"/>
                <a:cs typeface="Times New Roman"/>
              </a:rPr>
              <a:t>3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4430776" y="6064440"/>
            <a:ext cx="27178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13664">
              <a:lnSpc>
                <a:spcPct val="100000"/>
              </a:lnSpc>
              <a:spcBef>
                <a:spcPts val="135"/>
              </a:spcBef>
            </a:pPr>
            <a:r>
              <a:rPr sz="850" i="1" spc="5" dirty="0">
                <a:latin typeface="Times New Roman"/>
                <a:cs typeface="Times New Roman"/>
              </a:rPr>
              <a:t>A</a:t>
            </a:r>
            <a:r>
              <a:rPr sz="900" spc="7" baseline="-9259" dirty="0">
                <a:latin typeface="Times New Roman"/>
                <a:cs typeface="Times New Roman"/>
              </a:rPr>
              <a:t>1</a:t>
            </a:r>
            <a:endParaRPr sz="900" baseline="-9259">
              <a:latin typeface="Times New Roman"/>
              <a:cs typeface="Times New Roman"/>
            </a:endParaRPr>
          </a:p>
        </p:txBody>
      </p:sp>
      <p:grpSp>
        <p:nvGrpSpPr>
          <p:cNvPr id="100" name="object 100"/>
          <p:cNvGrpSpPr/>
          <p:nvPr/>
        </p:nvGrpSpPr>
        <p:grpSpPr>
          <a:xfrm>
            <a:off x="2360961" y="5170455"/>
            <a:ext cx="3299460" cy="1518285"/>
            <a:chOff x="2360961" y="5170455"/>
            <a:chExt cx="3299460" cy="1518285"/>
          </a:xfrm>
        </p:grpSpPr>
        <p:sp>
          <p:nvSpPr>
            <p:cNvPr id="101" name="object 101"/>
            <p:cNvSpPr/>
            <p:nvPr/>
          </p:nvSpPr>
          <p:spPr>
            <a:xfrm>
              <a:off x="2364485" y="517397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6670" y="0"/>
                  </a:moveTo>
                  <a:lnTo>
                    <a:pt x="16394" y="2131"/>
                  </a:lnTo>
                  <a:lnTo>
                    <a:pt x="7905" y="7905"/>
                  </a:lnTo>
                  <a:lnTo>
                    <a:pt x="2131" y="16394"/>
                  </a:lnTo>
                  <a:lnTo>
                    <a:pt x="0" y="26670"/>
                  </a:lnTo>
                  <a:lnTo>
                    <a:pt x="2131" y="37385"/>
                  </a:lnTo>
                  <a:lnTo>
                    <a:pt x="7905" y="46101"/>
                  </a:lnTo>
                  <a:lnTo>
                    <a:pt x="16394" y="51958"/>
                  </a:lnTo>
                  <a:lnTo>
                    <a:pt x="26670" y="54102"/>
                  </a:lnTo>
                  <a:lnTo>
                    <a:pt x="37385" y="51958"/>
                  </a:lnTo>
                  <a:lnTo>
                    <a:pt x="46101" y="46101"/>
                  </a:lnTo>
                  <a:lnTo>
                    <a:pt x="51958" y="37385"/>
                  </a:lnTo>
                  <a:lnTo>
                    <a:pt x="54102" y="26670"/>
                  </a:lnTo>
                  <a:lnTo>
                    <a:pt x="51958" y="16394"/>
                  </a:lnTo>
                  <a:lnTo>
                    <a:pt x="46101" y="7905"/>
                  </a:lnTo>
                  <a:lnTo>
                    <a:pt x="37385" y="2131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64485" y="517397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26670" y="0"/>
                  </a:moveTo>
                  <a:lnTo>
                    <a:pt x="16394" y="2131"/>
                  </a:lnTo>
                  <a:lnTo>
                    <a:pt x="7905" y="7905"/>
                  </a:lnTo>
                  <a:lnTo>
                    <a:pt x="2131" y="16394"/>
                  </a:lnTo>
                  <a:lnTo>
                    <a:pt x="0" y="26670"/>
                  </a:lnTo>
                  <a:lnTo>
                    <a:pt x="2131" y="37385"/>
                  </a:lnTo>
                  <a:lnTo>
                    <a:pt x="7905" y="46101"/>
                  </a:lnTo>
                  <a:lnTo>
                    <a:pt x="16394" y="51958"/>
                  </a:lnTo>
                  <a:lnTo>
                    <a:pt x="26670" y="54102"/>
                  </a:lnTo>
                  <a:lnTo>
                    <a:pt x="37385" y="51958"/>
                  </a:lnTo>
                  <a:lnTo>
                    <a:pt x="46101" y="46101"/>
                  </a:lnTo>
                  <a:lnTo>
                    <a:pt x="51958" y="37385"/>
                  </a:lnTo>
                  <a:lnTo>
                    <a:pt x="54102" y="26670"/>
                  </a:lnTo>
                  <a:lnTo>
                    <a:pt x="51958" y="16394"/>
                  </a:lnTo>
                  <a:lnTo>
                    <a:pt x="46101" y="7905"/>
                  </a:lnTo>
                  <a:lnTo>
                    <a:pt x="37385" y="2131"/>
                  </a:lnTo>
                  <a:lnTo>
                    <a:pt x="26670" y="0"/>
                  </a:lnTo>
                  <a:close/>
                </a:path>
              </a:pathLst>
            </a:custGeom>
            <a:ln w="7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820161" y="6683502"/>
              <a:ext cx="2840355" cy="0"/>
            </a:xfrm>
            <a:custGeom>
              <a:avLst/>
              <a:gdLst/>
              <a:ahLst/>
              <a:cxnLst/>
              <a:rect l="l" t="t" r="r" b="b"/>
              <a:pathLst>
                <a:path w="2840354">
                  <a:moveTo>
                    <a:pt x="0" y="0"/>
                  </a:moveTo>
                  <a:lnTo>
                    <a:pt x="2839974" y="0"/>
                  </a:lnTo>
                </a:path>
              </a:pathLst>
            </a:custGeom>
            <a:ln w="941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 txBox="1"/>
          <p:nvPr/>
        </p:nvSpPr>
        <p:spPr>
          <a:xfrm>
            <a:off x="1305055" y="4739899"/>
            <a:ext cx="287020" cy="11563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292735" marR="5080" indent="-280670">
              <a:lnSpc>
                <a:spcPts val="1070"/>
              </a:lnSpc>
              <a:spcBef>
                <a:spcPts val="30"/>
              </a:spcBef>
            </a:pPr>
            <a:r>
              <a:rPr sz="850" spc="15" dirty="0">
                <a:latin typeface="Times New Roman"/>
                <a:cs typeface="Times New Roman"/>
              </a:rPr>
              <a:t>Кількість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аустеніту,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що </a:t>
            </a:r>
            <a:r>
              <a:rPr sz="850" spc="-19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розпався,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30" dirty="0">
                <a:latin typeface="Times New Roman"/>
                <a:cs typeface="Times New Roman"/>
              </a:rPr>
              <a:t>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4805426" y="6895782"/>
            <a:ext cx="34226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Times New Roman"/>
                <a:cs typeface="Times New Roman"/>
              </a:rPr>
              <a:t>Б</a:t>
            </a:r>
            <a:r>
              <a:rPr sz="850" spc="10" dirty="0">
                <a:latin typeface="Times New Roman"/>
                <a:cs typeface="Times New Roman"/>
              </a:rPr>
              <a:t>е</a:t>
            </a:r>
            <a:r>
              <a:rPr sz="850" spc="20" dirty="0">
                <a:latin typeface="Times New Roman"/>
                <a:cs typeface="Times New Roman"/>
              </a:rPr>
              <a:t>й</a:t>
            </a:r>
            <a:r>
              <a:rPr sz="850" spc="30" dirty="0">
                <a:latin typeface="Times New Roman"/>
                <a:cs typeface="Times New Roman"/>
              </a:rPr>
              <a:t>н</a:t>
            </a:r>
            <a:r>
              <a:rPr sz="850" spc="-5" dirty="0">
                <a:latin typeface="Times New Roman"/>
                <a:cs typeface="Times New Roman"/>
              </a:rPr>
              <a:t>і</a:t>
            </a:r>
            <a:r>
              <a:rPr sz="850" spc="15" dirty="0">
                <a:latin typeface="Times New Roman"/>
                <a:cs typeface="Times New Roman"/>
              </a:rPr>
              <a:t>т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304793" y="6313177"/>
            <a:ext cx="285115" cy="337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86995" marR="5080" indent="-74930">
              <a:lnSpc>
                <a:spcPts val="1060"/>
              </a:lnSpc>
              <a:spcBef>
                <a:spcPts val="40"/>
              </a:spcBef>
            </a:pPr>
            <a:r>
              <a:rPr sz="850" spc="-10" dirty="0">
                <a:latin typeface="Times New Roman"/>
                <a:cs typeface="Times New Roman"/>
              </a:rPr>
              <a:t>Пе</a:t>
            </a:r>
            <a:r>
              <a:rPr sz="850" spc="5" dirty="0">
                <a:latin typeface="Times New Roman"/>
                <a:cs typeface="Times New Roman"/>
              </a:rPr>
              <a:t>р</a:t>
            </a:r>
            <a:r>
              <a:rPr sz="850" spc="-10" dirty="0">
                <a:latin typeface="Times New Roman"/>
                <a:cs typeface="Times New Roman"/>
              </a:rPr>
              <a:t>л</a:t>
            </a:r>
            <a:r>
              <a:rPr sz="850" spc="-5" dirty="0">
                <a:latin typeface="Times New Roman"/>
                <a:cs typeface="Times New Roman"/>
              </a:rPr>
              <a:t>і</a:t>
            </a:r>
            <a:r>
              <a:rPr sz="850" dirty="0">
                <a:latin typeface="Times New Roman"/>
                <a:cs typeface="Times New Roman"/>
              </a:rPr>
              <a:t>-  </a:t>
            </a:r>
            <a:r>
              <a:rPr sz="850" spc="20" dirty="0">
                <a:latin typeface="Times New Roman"/>
                <a:cs typeface="Times New Roman"/>
              </a:rPr>
              <a:t>тне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304793" y="6845496"/>
            <a:ext cx="150495" cy="51244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50" spc="-10" dirty="0">
                <a:latin typeface="Times New Roman"/>
                <a:cs typeface="Times New Roman"/>
              </a:rPr>
              <a:t>П</a:t>
            </a:r>
            <a:r>
              <a:rPr sz="850" spc="5" dirty="0">
                <a:latin typeface="Times New Roman"/>
                <a:cs typeface="Times New Roman"/>
              </a:rPr>
              <a:t>р</a:t>
            </a:r>
            <a:r>
              <a:rPr sz="850" spc="10" dirty="0">
                <a:latin typeface="Times New Roman"/>
                <a:cs typeface="Times New Roman"/>
              </a:rPr>
              <a:t>о</a:t>
            </a:r>
            <a:r>
              <a:rPr sz="850" spc="-5" dirty="0">
                <a:latin typeface="Times New Roman"/>
                <a:cs typeface="Times New Roman"/>
              </a:rPr>
              <a:t>мі</a:t>
            </a:r>
            <a:r>
              <a:rPr sz="850" spc="-10" dirty="0">
                <a:latin typeface="Times New Roman"/>
                <a:cs typeface="Times New Roman"/>
              </a:rPr>
              <a:t>ж</a:t>
            </a:r>
            <a:r>
              <a:rPr sz="850" spc="10" dirty="0">
                <a:latin typeface="Times New Roman"/>
                <a:cs typeface="Times New Roman"/>
              </a:rPr>
              <a:t>н</a:t>
            </a:r>
            <a:r>
              <a:rPr sz="850" dirty="0">
                <a:latin typeface="Times New Roman"/>
                <a:cs typeface="Times New Roman"/>
              </a:rPr>
              <a:t>е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304793" y="7558716"/>
            <a:ext cx="150495" cy="6997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50" spc="15" dirty="0">
                <a:latin typeface="Times New Roman"/>
                <a:cs typeface="Times New Roman"/>
              </a:rPr>
              <a:t>Мартен-ситне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653031" y="6727081"/>
            <a:ext cx="150495" cy="101028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50" spc="25" dirty="0">
                <a:latin typeface="Times New Roman"/>
                <a:cs typeface="Times New Roman"/>
              </a:rPr>
              <a:t>П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е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р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е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т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в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о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р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е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н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н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я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827822" y="6021006"/>
            <a:ext cx="27749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41275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723</a:t>
            </a:r>
            <a:r>
              <a:rPr sz="850" spc="15" dirty="0">
                <a:latin typeface="Symbol"/>
                <a:cs typeface="Symbol"/>
              </a:rPr>
              <a:t></a:t>
            </a:r>
            <a:endParaRPr sz="850">
              <a:latin typeface="Symbol"/>
              <a:cs typeface="Symbo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887468" y="6832531"/>
            <a:ext cx="9461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spc="25" dirty="0"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604516" y="7320206"/>
            <a:ext cx="809625" cy="26352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31750" algn="ctr">
              <a:lnSpc>
                <a:spcPts val="915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М</a:t>
            </a:r>
            <a:r>
              <a:rPr sz="900" spc="22" baseline="-9259" dirty="0">
                <a:latin typeface="Times New Roman"/>
                <a:cs typeface="Times New Roman"/>
              </a:rPr>
              <a:t>п</a:t>
            </a:r>
            <a:endParaRPr sz="900" baseline="-9259">
              <a:latin typeface="Times New Roman"/>
              <a:cs typeface="Times New Roman"/>
            </a:endParaRPr>
          </a:p>
          <a:p>
            <a:pPr marL="25400">
              <a:lnSpc>
                <a:spcPts val="915"/>
              </a:lnSpc>
            </a:pPr>
            <a:r>
              <a:rPr sz="850" spc="20" dirty="0">
                <a:latin typeface="Times New Roman"/>
                <a:cs typeface="Times New Roman"/>
              </a:rPr>
              <a:t>200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802422" y="8266619"/>
            <a:ext cx="59880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1920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М</a:t>
            </a:r>
            <a:r>
              <a:rPr sz="900" spc="22" baseline="-9259" dirty="0">
                <a:latin typeface="Times New Roman"/>
                <a:cs typeface="Times New Roman"/>
              </a:rPr>
              <a:t>з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2999479" y="7780463"/>
            <a:ext cx="31559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5" dirty="0">
                <a:latin typeface="Times New Roman"/>
                <a:cs typeface="Times New Roman"/>
              </a:rPr>
              <a:t>A</a:t>
            </a:r>
            <a:r>
              <a:rPr sz="850" spc="25" dirty="0">
                <a:latin typeface="Symbol"/>
                <a:cs typeface="Symbol"/>
              </a:rPr>
              <a:t></a:t>
            </a:r>
            <a:r>
              <a:rPr sz="850" spc="30" dirty="0">
                <a:latin typeface="Times New Roman"/>
                <a:cs typeface="Times New Roman"/>
              </a:rPr>
              <a:t>М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2244344" y="8317678"/>
            <a:ext cx="2335530" cy="47688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466090" algn="ctr">
              <a:lnSpc>
                <a:spcPct val="100000"/>
              </a:lnSpc>
              <a:spcBef>
                <a:spcPts val="135"/>
              </a:spcBef>
            </a:pPr>
            <a:r>
              <a:rPr sz="850" spc="30" dirty="0">
                <a:latin typeface="Times New Roman"/>
                <a:cs typeface="Times New Roman"/>
              </a:rPr>
              <a:t>М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  <a:tabLst>
                <a:tab pos="582930" algn="l"/>
                <a:tab pos="1099820" algn="l"/>
                <a:tab pos="1621155" algn="l"/>
                <a:tab pos="2131695" algn="l"/>
              </a:tabLst>
            </a:pPr>
            <a:r>
              <a:rPr sz="850" spc="20" dirty="0">
                <a:latin typeface="Times New Roman"/>
                <a:cs typeface="Times New Roman"/>
              </a:rPr>
              <a:t>10	</a:t>
            </a:r>
            <a:r>
              <a:rPr sz="850" spc="15" dirty="0">
                <a:latin typeface="Times New Roman"/>
                <a:cs typeface="Times New Roman"/>
              </a:rPr>
              <a:t>10</a:t>
            </a:r>
            <a:r>
              <a:rPr sz="900" spc="22" baseline="37037" dirty="0">
                <a:latin typeface="Times New Roman"/>
                <a:cs typeface="Times New Roman"/>
              </a:rPr>
              <a:t>2	</a:t>
            </a:r>
            <a:r>
              <a:rPr sz="850" spc="15" dirty="0">
                <a:latin typeface="Times New Roman"/>
                <a:cs typeface="Times New Roman"/>
              </a:rPr>
              <a:t>10</a:t>
            </a:r>
            <a:r>
              <a:rPr sz="900" spc="22" baseline="37037" dirty="0">
                <a:latin typeface="Times New Roman"/>
                <a:cs typeface="Times New Roman"/>
              </a:rPr>
              <a:t>3	</a:t>
            </a:r>
            <a:r>
              <a:rPr sz="850" spc="15" dirty="0">
                <a:latin typeface="Times New Roman"/>
                <a:cs typeface="Times New Roman"/>
              </a:rPr>
              <a:t>10</a:t>
            </a:r>
            <a:r>
              <a:rPr sz="900" spc="22" baseline="37037" dirty="0">
                <a:latin typeface="Times New Roman"/>
                <a:cs typeface="Times New Roman"/>
              </a:rPr>
              <a:t>4	</a:t>
            </a:r>
            <a:r>
              <a:rPr sz="850" spc="15" dirty="0">
                <a:latin typeface="Times New Roman"/>
                <a:cs typeface="Times New Roman"/>
              </a:rPr>
              <a:t>10</a:t>
            </a:r>
            <a:r>
              <a:rPr sz="900" spc="22" baseline="37037" dirty="0">
                <a:latin typeface="Times New Roman"/>
                <a:cs typeface="Times New Roman"/>
              </a:rPr>
              <a:t>5</a:t>
            </a:r>
            <a:endParaRPr sz="900" baseline="37037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3114543" y="5704780"/>
            <a:ext cx="8191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15" dirty="0">
                <a:latin typeface="Times New Roman"/>
                <a:cs typeface="Times New Roman"/>
              </a:rPr>
              <a:t>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752080" y="8326065"/>
            <a:ext cx="55181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Мартенсит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670557" y="8780433"/>
            <a:ext cx="3859529" cy="1202055"/>
          </a:xfrm>
          <a:prstGeom prst="rect">
            <a:avLst/>
          </a:prstGeom>
        </p:spPr>
        <p:txBody>
          <a:bodyPr vert="horz" wrap="square" lIns="0" tIns="44450" rIns="0" bIns="0" rtlCol="0">
            <a:spAutoFit/>
          </a:bodyPr>
          <a:lstStyle/>
          <a:p>
            <a:pPr marR="704850" algn="ctr">
              <a:lnSpc>
                <a:spcPct val="100000"/>
              </a:lnSpc>
              <a:spcBef>
                <a:spcPts val="350"/>
              </a:spcBef>
            </a:pPr>
            <a:r>
              <a:rPr sz="850" spc="15" dirty="0">
                <a:latin typeface="Times New Roman"/>
                <a:cs typeface="Times New Roman"/>
              </a:rPr>
              <a:t>Час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(lg</a:t>
            </a:r>
            <a:r>
              <a:rPr sz="850" spc="10" dirty="0">
                <a:latin typeface="Symbol"/>
                <a:cs typeface="Symbol"/>
              </a:rPr>
              <a:t></a:t>
            </a:r>
            <a:r>
              <a:rPr sz="850" spc="10" dirty="0">
                <a:latin typeface="Times New Roman"/>
                <a:cs typeface="Times New Roman"/>
              </a:rPr>
              <a:t>),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  <a:p>
            <a:pPr marR="880744" algn="ctr">
              <a:lnSpc>
                <a:spcPct val="100000"/>
              </a:lnSpc>
              <a:spcBef>
                <a:spcPts val="254"/>
              </a:spcBef>
            </a:pPr>
            <a:r>
              <a:rPr sz="850" i="1" spc="15" dirty="0">
                <a:latin typeface="Times New Roman"/>
                <a:cs typeface="Times New Roman"/>
              </a:rPr>
              <a:t>б</a:t>
            </a:r>
            <a:endParaRPr sz="8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69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7.6.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Кінетичні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криві</a:t>
            </a:r>
            <a:r>
              <a:rPr sz="1000" spc="-5" dirty="0">
                <a:latin typeface="Times New Roman"/>
                <a:cs typeface="Times New Roman"/>
              </a:rPr>
              <a:t> 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 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охолодженні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ізотермічного перетворення аустеніту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132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08" y="516889"/>
            <a:ext cx="5862955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На початку </a:t>
            </a:r>
            <a:r>
              <a:rPr sz="1200" dirty="0">
                <a:latin typeface="Times New Roman"/>
                <a:cs typeface="Times New Roman"/>
              </a:rPr>
              <a:t>має місце </a:t>
            </a:r>
            <a:r>
              <a:rPr sz="1200" spc="-5" dirty="0">
                <a:latin typeface="Times New Roman"/>
                <a:cs typeface="Times New Roman"/>
              </a:rPr>
              <a:t>інкубаційний, підготовчий </a:t>
            </a:r>
            <a:r>
              <a:rPr sz="1200" dirty="0">
                <a:latin typeface="Times New Roman"/>
                <a:cs typeface="Times New Roman"/>
              </a:rPr>
              <a:t>період – час, </a:t>
            </a:r>
            <a:r>
              <a:rPr sz="1200" spc="-5" dirty="0">
                <a:latin typeface="Times New Roman"/>
                <a:cs typeface="Times New Roman"/>
              </a:rPr>
              <a:t>протягом якого </a:t>
            </a:r>
            <a:r>
              <a:rPr sz="1200" dirty="0">
                <a:latin typeface="Times New Roman"/>
                <a:cs typeface="Times New Roman"/>
              </a:rPr>
              <a:t>збе-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рігається </a:t>
            </a:r>
            <a:r>
              <a:rPr sz="1200" spc="-5" dirty="0">
                <a:latin typeface="Times New Roman"/>
                <a:cs typeface="Times New Roman"/>
              </a:rPr>
              <a:t>переохолоджений аустеніт. Перетворення </a:t>
            </a:r>
            <a:r>
              <a:rPr sz="1200" dirty="0">
                <a:latin typeface="Times New Roman"/>
                <a:cs typeface="Times New Roman"/>
              </a:rPr>
              <a:t>протікає з </a:t>
            </a:r>
            <a:r>
              <a:rPr sz="1200" spc="-5" dirty="0">
                <a:latin typeface="Times New Roman"/>
                <a:cs typeface="Times New Roman"/>
              </a:rPr>
              <a:t>різною швидкістю та до- </a:t>
            </a:r>
            <a:r>
              <a:rPr sz="1200" dirty="0">
                <a:latin typeface="Times New Roman"/>
                <a:cs typeface="Times New Roman"/>
              </a:rPr>
              <a:t> сягає</a:t>
            </a:r>
            <a:r>
              <a:rPr sz="1200" spc="-5" dirty="0">
                <a:latin typeface="Times New Roman"/>
                <a:cs typeface="Times New Roman"/>
              </a:rPr>
              <a:t> максимуму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утворенні</a:t>
            </a:r>
            <a:r>
              <a:rPr sz="1200" dirty="0">
                <a:latin typeface="Times New Roman"/>
                <a:cs typeface="Times New Roman"/>
              </a:rPr>
              <a:t> 50 % </a:t>
            </a:r>
            <a:r>
              <a:rPr sz="1200" spc="-5" dirty="0">
                <a:latin typeface="Times New Roman"/>
                <a:cs typeface="Times New Roman"/>
              </a:rPr>
              <a:t>продуктів розпаду.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Потім швидкість починає зменшуватися та поступово згасає. Зі збільшенням </a:t>
            </a:r>
            <a:r>
              <a:rPr sz="1200" dirty="0">
                <a:latin typeface="Times New Roman"/>
                <a:cs typeface="Times New Roman"/>
              </a:rPr>
              <a:t>сту-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пеня</a:t>
            </a:r>
            <a:r>
              <a:rPr sz="1200" spc="-5" dirty="0">
                <a:latin typeface="Times New Roman"/>
                <a:cs typeface="Times New Roman"/>
              </a:rPr>
              <a:t> переохолодження</a:t>
            </a:r>
            <a:r>
              <a:rPr sz="1200" dirty="0">
                <a:latin typeface="Times New Roman"/>
                <a:cs typeface="Times New Roman"/>
              </a:rPr>
              <a:t> стійкість</a:t>
            </a:r>
            <a:r>
              <a:rPr sz="1200" spc="-5" dirty="0">
                <a:latin typeface="Times New Roman"/>
                <a:cs typeface="Times New Roman"/>
              </a:rPr>
              <a:t> аустеніту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зменшується,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-5" dirty="0">
                <a:latin typeface="Times New Roman"/>
                <a:cs typeface="Times New Roman"/>
              </a:rPr>
              <a:t>потім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збільшується.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Горизонтальная линия </a:t>
            </a:r>
            <a:r>
              <a:rPr sz="1200" spc="-5" dirty="0">
                <a:latin typeface="Times New Roman"/>
                <a:cs typeface="Times New Roman"/>
              </a:rPr>
              <a:t>М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показывает </a:t>
            </a:r>
            <a:r>
              <a:rPr sz="1200" spc="-5" dirty="0">
                <a:latin typeface="Times New Roman"/>
                <a:cs typeface="Times New Roman"/>
              </a:rPr>
              <a:t>температуру </a:t>
            </a:r>
            <a:r>
              <a:rPr sz="1200" dirty="0">
                <a:latin typeface="Times New Roman"/>
                <a:cs typeface="Times New Roman"/>
              </a:rPr>
              <a:t>начала </a:t>
            </a:r>
            <a:r>
              <a:rPr sz="1200" spc="-5" dirty="0">
                <a:latin typeface="Times New Roman"/>
                <a:cs typeface="Times New Roman"/>
              </a:rPr>
              <a:t>бездиффузного мартен-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ситного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превращения.</a:t>
            </a:r>
            <a:r>
              <a:rPr sz="1200" dirty="0">
                <a:latin typeface="Times New Roman"/>
                <a:cs typeface="Times New Roman"/>
              </a:rPr>
              <a:t> Такие диаграммы </a:t>
            </a:r>
            <a:r>
              <a:rPr sz="1200" spc="-5" dirty="0">
                <a:latin typeface="Times New Roman"/>
                <a:cs typeface="Times New Roman"/>
              </a:rPr>
              <a:t>называются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диаграммами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изотермического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превращения</a:t>
            </a:r>
            <a:r>
              <a:rPr sz="1200" i="1" spc="-5" dirty="0">
                <a:latin typeface="Times New Roman"/>
                <a:cs typeface="Times New Roman"/>
              </a:rPr>
              <a:t> аустенита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7.6,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Горизонтальна </a:t>
            </a:r>
            <a:r>
              <a:rPr sz="1200" dirty="0">
                <a:latin typeface="Times New Roman"/>
                <a:cs typeface="Times New Roman"/>
              </a:rPr>
              <a:t>лінія </a:t>
            </a:r>
            <a:r>
              <a:rPr sz="1200" spc="-5" dirty="0">
                <a:latin typeface="Times New Roman"/>
                <a:cs typeface="Times New Roman"/>
              </a:rPr>
              <a:t>М</a:t>
            </a:r>
            <a:r>
              <a:rPr sz="1200" spc="-7" baseline="-10416" dirty="0">
                <a:latin typeface="Times New Roman"/>
                <a:cs typeface="Times New Roman"/>
              </a:rPr>
              <a:t>п </a:t>
            </a:r>
            <a:r>
              <a:rPr sz="1200" spc="-5" dirty="0">
                <a:latin typeface="Times New Roman"/>
                <a:cs typeface="Times New Roman"/>
              </a:rPr>
              <a:t>показує температуру початку бездифузного </a:t>
            </a:r>
            <a:r>
              <a:rPr sz="1200" dirty="0">
                <a:latin typeface="Times New Roman"/>
                <a:cs typeface="Times New Roman"/>
              </a:rPr>
              <a:t>мартенситного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</a:t>
            </a:r>
            <a:r>
              <a:rPr sz="1200" spc="-7" baseline="-10416" dirty="0">
                <a:latin typeface="Times New Roman"/>
                <a:cs typeface="Times New Roman"/>
              </a:rPr>
              <a:t>з</a:t>
            </a:r>
            <a:r>
              <a:rPr sz="1200" spc="5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закінчення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мартенситного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нази-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20"/>
              </a:lnSpc>
            </a:pPr>
            <a:r>
              <a:rPr sz="1200" spc="-5" dirty="0">
                <a:latin typeface="Times New Roman"/>
                <a:cs typeface="Times New Roman"/>
              </a:rPr>
              <a:t>ваються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діаграмами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ізотермічного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перетворення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аустеніту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7.6,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малих </a:t>
            </a:r>
            <a:r>
              <a:rPr sz="1200" spc="-5" dirty="0">
                <a:latin typeface="Times New Roman"/>
                <a:cs typeface="Times New Roman"/>
              </a:rPr>
              <a:t>ступенях переохолодження, </a:t>
            </a:r>
            <a:r>
              <a:rPr sz="1200" dirty="0">
                <a:latin typeface="Times New Roman"/>
                <a:cs typeface="Times New Roman"/>
              </a:rPr>
              <a:t>в інтервалі температур </a:t>
            </a:r>
            <a:r>
              <a:rPr sz="1200" spc="-5" dirty="0">
                <a:latin typeface="Times New Roman"/>
                <a:cs typeface="Times New Roman"/>
              </a:rPr>
              <a:t>727...550 °С, </a:t>
            </a:r>
            <a:r>
              <a:rPr sz="1200" dirty="0">
                <a:latin typeface="Times New Roman"/>
                <a:cs typeface="Times New Roman"/>
              </a:rPr>
              <a:t>сут-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ність </a:t>
            </a:r>
            <a:r>
              <a:rPr sz="1200" spc="-5" dirty="0">
                <a:latin typeface="Times New Roman"/>
                <a:cs typeface="Times New Roman"/>
              </a:rPr>
              <a:t>перетворення </a:t>
            </a:r>
            <a:r>
              <a:rPr sz="1200" dirty="0">
                <a:latin typeface="Times New Roman"/>
                <a:cs typeface="Times New Roman"/>
              </a:rPr>
              <a:t>полягає в тому, що в результаті </a:t>
            </a:r>
            <a:r>
              <a:rPr sz="1200" spc="-5" dirty="0">
                <a:latin typeface="Times New Roman"/>
                <a:cs typeface="Times New Roman"/>
              </a:rPr>
              <a:t>перетворення аустеніту утворюєть- </a:t>
            </a:r>
            <a:r>
              <a:rPr sz="1200" dirty="0">
                <a:latin typeface="Times New Roman"/>
                <a:cs typeface="Times New Roman"/>
              </a:rPr>
              <a:t> ся </a:t>
            </a:r>
            <a:r>
              <a:rPr sz="1200" spc="-5" dirty="0">
                <a:latin typeface="Times New Roman"/>
                <a:cs typeface="Times New Roman"/>
              </a:rPr>
              <a:t>механічна суміш фериту та цементиту, склад якої відрізняється від складу </a:t>
            </a:r>
            <a:r>
              <a:rPr sz="1200" spc="-10" dirty="0">
                <a:latin typeface="Times New Roman"/>
                <a:cs typeface="Times New Roman"/>
              </a:rPr>
              <a:t>вихідного </a:t>
            </a:r>
            <a:r>
              <a:rPr sz="1200" spc="-5" dirty="0">
                <a:latin typeface="Times New Roman"/>
                <a:cs typeface="Times New Roman"/>
              </a:rPr>
              <a:t> аустеніту. </a:t>
            </a:r>
            <a:r>
              <a:rPr sz="1200" dirty="0">
                <a:latin typeface="Times New Roman"/>
                <a:cs typeface="Times New Roman"/>
              </a:rPr>
              <a:t>Аустеніт </a:t>
            </a:r>
            <a:r>
              <a:rPr sz="1200" spc="-5" dirty="0">
                <a:latin typeface="Times New Roman"/>
                <a:cs typeface="Times New Roman"/>
              </a:rPr>
              <a:t>містить </a:t>
            </a:r>
            <a:r>
              <a:rPr sz="1200" dirty="0">
                <a:latin typeface="Times New Roman"/>
                <a:cs typeface="Times New Roman"/>
              </a:rPr>
              <a:t>0,8 % </a:t>
            </a:r>
            <a:r>
              <a:rPr sz="1200" spc="-5" dirty="0">
                <a:latin typeface="Times New Roman"/>
                <a:cs typeface="Times New Roman"/>
              </a:rPr>
              <a:t>вуглецю, </a:t>
            </a:r>
            <a:r>
              <a:rPr sz="1200" dirty="0">
                <a:latin typeface="Times New Roman"/>
                <a:cs typeface="Times New Roman"/>
              </a:rPr>
              <a:t>а фази, </a:t>
            </a:r>
            <a:r>
              <a:rPr sz="1200" spc="-5" dirty="0">
                <a:latin typeface="Times New Roman"/>
                <a:cs typeface="Times New Roman"/>
              </a:rPr>
              <a:t>які при цьому утворюються </a:t>
            </a:r>
            <a:r>
              <a:rPr sz="1200" dirty="0">
                <a:latin typeface="Times New Roman"/>
                <a:cs typeface="Times New Roman"/>
              </a:rPr>
              <a:t>містять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вуглецю: ферит </a:t>
            </a:r>
            <a:r>
              <a:rPr sz="1200" dirty="0">
                <a:latin typeface="Times New Roman"/>
                <a:cs typeface="Times New Roman"/>
              </a:rPr>
              <a:t>– 0,02 %, </a:t>
            </a:r>
            <a:r>
              <a:rPr sz="1200" spc="-5" dirty="0">
                <a:latin typeface="Times New Roman"/>
                <a:cs typeface="Times New Roman"/>
              </a:rPr>
              <a:t>цементит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6,67 %.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Час стійкості </a:t>
            </a:r>
            <a:r>
              <a:rPr sz="1200" spc="-5" dirty="0">
                <a:latin typeface="Times New Roman"/>
                <a:cs typeface="Times New Roman"/>
              </a:rPr>
              <a:t>аустеніту та швидкість його перетворення залежать від ступеня пере- </a:t>
            </a:r>
            <a:r>
              <a:rPr sz="1200" dirty="0">
                <a:latin typeface="Times New Roman"/>
                <a:cs typeface="Times New Roman"/>
              </a:rPr>
              <a:t> охолодження.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Максимальна швидкість перетворення </a:t>
            </a:r>
            <a:r>
              <a:rPr sz="1200" dirty="0">
                <a:latin typeface="Times New Roman"/>
                <a:cs typeface="Times New Roman"/>
              </a:rPr>
              <a:t>відповідає </a:t>
            </a:r>
            <a:r>
              <a:rPr sz="1200" spc="-5" dirty="0">
                <a:latin typeface="Times New Roman"/>
                <a:cs typeface="Times New Roman"/>
              </a:rPr>
              <a:t>переохолодженню </a:t>
            </a:r>
            <a:r>
              <a:rPr sz="1200" dirty="0">
                <a:latin typeface="Times New Roman"/>
                <a:cs typeface="Times New Roman"/>
              </a:rPr>
              <a:t>нижче </a:t>
            </a:r>
            <a:r>
              <a:rPr sz="1200" spc="-5" dirty="0">
                <a:latin typeface="Times New Roman"/>
                <a:cs typeface="Times New Roman"/>
              </a:rPr>
              <a:t>темпе- </a:t>
            </a:r>
            <a:r>
              <a:rPr sz="1200" dirty="0">
                <a:latin typeface="Times New Roman"/>
                <a:cs typeface="Times New Roman"/>
              </a:rPr>
              <a:t> ратури </a:t>
            </a:r>
            <a:r>
              <a:rPr sz="1200" i="1" spc="-5" dirty="0">
                <a:latin typeface="Times New Roman"/>
                <a:cs typeface="Times New Roman"/>
              </a:rPr>
              <a:t>A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150...200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dirty="0">
                <a:latin typeface="Times New Roman"/>
                <a:cs typeface="Times New Roman"/>
              </a:rPr>
              <a:t> відповідає </a:t>
            </a:r>
            <a:r>
              <a:rPr sz="1200" spc="-5" dirty="0">
                <a:latin typeface="Times New Roman"/>
                <a:cs typeface="Times New Roman"/>
              </a:rPr>
              <a:t>мінімальній стійкості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Механізм</a:t>
            </a:r>
            <a:r>
              <a:rPr sz="1200" spc="-5" dirty="0">
                <a:latin typeface="Times New Roman"/>
                <a:cs typeface="Times New Roman"/>
              </a:rPr>
              <a:t> перетворення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перліт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ілюструє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7.7.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33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072811" y="4657229"/>
            <a:ext cx="1265555" cy="1053465"/>
            <a:chOff x="2072811" y="4657229"/>
            <a:chExt cx="1265555" cy="1053465"/>
          </a:xfrm>
        </p:grpSpPr>
        <p:sp>
          <p:nvSpPr>
            <p:cNvPr id="7" name="object 7"/>
            <p:cNvSpPr/>
            <p:nvPr/>
          </p:nvSpPr>
          <p:spPr>
            <a:xfrm>
              <a:off x="2085879" y="4670297"/>
              <a:ext cx="1239520" cy="1027430"/>
            </a:xfrm>
            <a:custGeom>
              <a:avLst/>
              <a:gdLst/>
              <a:ahLst/>
              <a:cxnLst/>
              <a:rect l="l" t="t" r="r" b="b"/>
              <a:pathLst>
                <a:path w="1239520" h="1027429">
                  <a:moveTo>
                    <a:pt x="570452" y="1018794"/>
                  </a:moveTo>
                  <a:lnTo>
                    <a:pt x="563594" y="1016508"/>
                  </a:lnTo>
                  <a:lnTo>
                    <a:pt x="554450" y="1017270"/>
                  </a:lnTo>
                  <a:lnTo>
                    <a:pt x="548354" y="1013460"/>
                  </a:lnTo>
                  <a:lnTo>
                    <a:pt x="536400" y="1002899"/>
                  </a:lnTo>
                  <a:lnTo>
                    <a:pt x="525875" y="990695"/>
                  </a:lnTo>
                  <a:lnTo>
                    <a:pt x="515350" y="978634"/>
                  </a:lnTo>
                  <a:lnTo>
                    <a:pt x="503396" y="968502"/>
                  </a:lnTo>
                  <a:lnTo>
                    <a:pt x="484762" y="955524"/>
                  </a:lnTo>
                  <a:lnTo>
                    <a:pt x="468058" y="942403"/>
                  </a:lnTo>
                  <a:lnTo>
                    <a:pt x="452068" y="928425"/>
                  </a:lnTo>
                  <a:lnTo>
                    <a:pt x="435578" y="912876"/>
                  </a:lnTo>
                  <a:lnTo>
                    <a:pt x="421326" y="897933"/>
                  </a:lnTo>
                  <a:lnTo>
                    <a:pt x="407289" y="883634"/>
                  </a:lnTo>
                  <a:lnTo>
                    <a:pt x="391965" y="871192"/>
                  </a:lnTo>
                  <a:lnTo>
                    <a:pt x="373856" y="861822"/>
                  </a:lnTo>
                  <a:lnTo>
                    <a:pt x="353270" y="844772"/>
                  </a:lnTo>
                  <a:lnTo>
                    <a:pt x="310098" y="813816"/>
                  </a:lnTo>
                  <a:lnTo>
                    <a:pt x="266092" y="804291"/>
                  </a:lnTo>
                  <a:lnTo>
                    <a:pt x="211550" y="800862"/>
                  </a:lnTo>
                  <a:lnTo>
                    <a:pt x="176914" y="782990"/>
                  </a:lnTo>
                  <a:lnTo>
                    <a:pt x="147066" y="757332"/>
                  </a:lnTo>
                  <a:lnTo>
                    <a:pt x="119931" y="728102"/>
                  </a:lnTo>
                  <a:lnTo>
                    <a:pt x="93440" y="699516"/>
                  </a:lnTo>
                  <a:lnTo>
                    <a:pt x="80033" y="686097"/>
                  </a:lnTo>
                  <a:lnTo>
                    <a:pt x="83343" y="689895"/>
                  </a:lnTo>
                  <a:lnTo>
                    <a:pt x="84653" y="692979"/>
                  </a:lnTo>
                  <a:lnTo>
                    <a:pt x="65246" y="677418"/>
                  </a:lnTo>
                  <a:lnTo>
                    <a:pt x="36837" y="638925"/>
                  </a:lnTo>
                  <a:lnTo>
                    <a:pt x="29241" y="622458"/>
                  </a:lnTo>
                  <a:lnTo>
                    <a:pt x="20216" y="606992"/>
                  </a:lnTo>
                  <a:lnTo>
                    <a:pt x="9620" y="593598"/>
                  </a:lnTo>
                  <a:lnTo>
                    <a:pt x="916" y="558165"/>
                  </a:lnTo>
                  <a:lnTo>
                    <a:pt x="0" y="526161"/>
                  </a:lnTo>
                  <a:lnTo>
                    <a:pt x="5226" y="494157"/>
                  </a:lnTo>
                  <a:lnTo>
                    <a:pt x="14954" y="458724"/>
                  </a:lnTo>
                  <a:lnTo>
                    <a:pt x="15668" y="443936"/>
                  </a:lnTo>
                  <a:lnTo>
                    <a:pt x="21383" y="390358"/>
                  </a:lnTo>
                  <a:lnTo>
                    <a:pt x="41433" y="347472"/>
                  </a:lnTo>
                  <a:lnTo>
                    <a:pt x="59912" y="329946"/>
                  </a:lnTo>
                  <a:lnTo>
                    <a:pt x="80795" y="309848"/>
                  </a:lnTo>
                  <a:lnTo>
                    <a:pt x="104679" y="288607"/>
                  </a:lnTo>
                  <a:lnTo>
                    <a:pt x="129992" y="269938"/>
                  </a:lnTo>
                  <a:lnTo>
                    <a:pt x="155162" y="257556"/>
                  </a:lnTo>
                  <a:lnTo>
                    <a:pt x="164163" y="248042"/>
                  </a:lnTo>
                  <a:lnTo>
                    <a:pt x="172307" y="238029"/>
                  </a:lnTo>
                  <a:lnTo>
                    <a:pt x="180451" y="227873"/>
                  </a:lnTo>
                  <a:lnTo>
                    <a:pt x="189452" y="217932"/>
                  </a:lnTo>
                  <a:lnTo>
                    <a:pt x="198679" y="196893"/>
                  </a:lnTo>
                  <a:lnTo>
                    <a:pt x="212407" y="176498"/>
                  </a:lnTo>
                  <a:lnTo>
                    <a:pt x="228564" y="157388"/>
                  </a:lnTo>
                  <a:lnTo>
                    <a:pt x="245078" y="140208"/>
                  </a:lnTo>
                  <a:lnTo>
                    <a:pt x="259508" y="112478"/>
                  </a:lnTo>
                  <a:lnTo>
                    <a:pt x="276510" y="97821"/>
                  </a:lnTo>
                  <a:lnTo>
                    <a:pt x="296084" y="87594"/>
                  </a:lnTo>
                  <a:lnTo>
                    <a:pt x="318230" y="73152"/>
                  </a:lnTo>
                  <a:lnTo>
                    <a:pt x="337423" y="54411"/>
                  </a:lnTo>
                  <a:lnTo>
                    <a:pt x="359187" y="32385"/>
                  </a:lnTo>
                  <a:lnTo>
                    <a:pt x="382952" y="13787"/>
                  </a:lnTo>
                  <a:lnTo>
                    <a:pt x="408146" y="5334"/>
                  </a:lnTo>
                  <a:lnTo>
                    <a:pt x="458890" y="3536"/>
                  </a:lnTo>
                  <a:lnTo>
                    <a:pt x="509492" y="2381"/>
                  </a:lnTo>
                  <a:lnTo>
                    <a:pt x="560093" y="1369"/>
                  </a:lnTo>
                  <a:lnTo>
                    <a:pt x="610838" y="0"/>
                  </a:lnTo>
                  <a:lnTo>
                    <a:pt x="657637" y="993"/>
                  </a:lnTo>
                  <a:lnTo>
                    <a:pt x="704692" y="1548"/>
                  </a:lnTo>
                  <a:lnTo>
                    <a:pt x="751893" y="2139"/>
                  </a:lnTo>
                  <a:lnTo>
                    <a:pt x="799131" y="3243"/>
                  </a:lnTo>
                  <a:lnTo>
                    <a:pt x="846296" y="5334"/>
                  </a:lnTo>
                  <a:lnTo>
                    <a:pt x="895909" y="15192"/>
                  </a:lnTo>
                  <a:lnTo>
                    <a:pt x="913352" y="25146"/>
                  </a:lnTo>
                  <a:lnTo>
                    <a:pt x="919448" y="28194"/>
                  </a:lnTo>
                  <a:lnTo>
                    <a:pt x="924782" y="30480"/>
                  </a:lnTo>
                  <a:lnTo>
                    <a:pt x="930878" y="30480"/>
                  </a:lnTo>
                  <a:lnTo>
                    <a:pt x="936212" y="33528"/>
                  </a:lnTo>
                  <a:lnTo>
                    <a:pt x="962072" y="49506"/>
                  </a:lnTo>
                  <a:lnTo>
                    <a:pt x="968216" y="55054"/>
                  </a:lnTo>
                  <a:lnTo>
                    <a:pt x="970930" y="56888"/>
                  </a:lnTo>
                  <a:lnTo>
                    <a:pt x="1009554" y="88582"/>
                  </a:lnTo>
                  <a:lnTo>
                    <a:pt x="1020032" y="123444"/>
                  </a:lnTo>
                  <a:lnTo>
                    <a:pt x="1022318" y="129540"/>
                  </a:lnTo>
                  <a:lnTo>
                    <a:pt x="1055119" y="154793"/>
                  </a:lnTo>
                  <a:lnTo>
                    <a:pt x="1072967" y="202025"/>
                  </a:lnTo>
                  <a:lnTo>
                    <a:pt x="1082135" y="246888"/>
                  </a:lnTo>
                  <a:lnTo>
                    <a:pt x="1094160" y="290036"/>
                  </a:lnTo>
                  <a:lnTo>
                    <a:pt x="1116044" y="324612"/>
                  </a:lnTo>
                  <a:lnTo>
                    <a:pt x="1124783" y="345769"/>
                  </a:lnTo>
                  <a:lnTo>
                    <a:pt x="1135665" y="365283"/>
                  </a:lnTo>
                  <a:lnTo>
                    <a:pt x="1147976" y="384083"/>
                  </a:lnTo>
                  <a:lnTo>
                    <a:pt x="1161002" y="403098"/>
                  </a:lnTo>
                  <a:lnTo>
                    <a:pt x="1162526" y="409194"/>
                  </a:lnTo>
                  <a:lnTo>
                    <a:pt x="1163288" y="414528"/>
                  </a:lnTo>
                  <a:lnTo>
                    <a:pt x="1166336" y="419862"/>
                  </a:lnTo>
                  <a:lnTo>
                    <a:pt x="1168622" y="424434"/>
                  </a:lnTo>
                  <a:lnTo>
                    <a:pt x="1176242" y="425958"/>
                  </a:lnTo>
                  <a:lnTo>
                    <a:pt x="1177766" y="431292"/>
                  </a:lnTo>
                  <a:lnTo>
                    <a:pt x="1179754" y="455378"/>
                  </a:lnTo>
                  <a:lnTo>
                    <a:pt x="1179385" y="479964"/>
                  </a:lnTo>
                  <a:lnTo>
                    <a:pt x="1180873" y="503836"/>
                  </a:lnTo>
                  <a:lnTo>
                    <a:pt x="1188434" y="525780"/>
                  </a:lnTo>
                  <a:lnTo>
                    <a:pt x="1196554" y="535638"/>
                  </a:lnTo>
                  <a:lnTo>
                    <a:pt x="1207103" y="544068"/>
                  </a:lnTo>
                  <a:lnTo>
                    <a:pt x="1218223" y="551926"/>
                  </a:lnTo>
                  <a:lnTo>
                    <a:pt x="1228058" y="560070"/>
                  </a:lnTo>
                  <a:lnTo>
                    <a:pt x="1235428" y="580096"/>
                  </a:lnTo>
                  <a:lnTo>
                    <a:pt x="1239012" y="591121"/>
                  </a:lnTo>
                  <a:lnTo>
                    <a:pt x="1238452" y="601860"/>
                  </a:lnTo>
                  <a:lnTo>
                    <a:pt x="1225569" y="646854"/>
                  </a:lnTo>
                  <a:lnTo>
                    <a:pt x="1220438" y="660654"/>
                  </a:lnTo>
                  <a:lnTo>
                    <a:pt x="1216628" y="672084"/>
                  </a:lnTo>
                  <a:lnTo>
                    <a:pt x="1214211" y="705683"/>
                  </a:lnTo>
                  <a:lnTo>
                    <a:pt x="1211580" y="739140"/>
                  </a:lnTo>
                  <a:lnTo>
                    <a:pt x="1205960" y="806196"/>
                  </a:lnTo>
                  <a:lnTo>
                    <a:pt x="1192672" y="841343"/>
                  </a:lnTo>
                  <a:lnTo>
                    <a:pt x="1183100" y="851154"/>
                  </a:lnTo>
                  <a:lnTo>
                    <a:pt x="1177504" y="859285"/>
                  </a:lnTo>
                  <a:lnTo>
                    <a:pt x="1172051" y="867632"/>
                  </a:lnTo>
                  <a:lnTo>
                    <a:pt x="1166598" y="876121"/>
                  </a:lnTo>
                  <a:lnTo>
                    <a:pt x="1161002" y="884682"/>
                  </a:lnTo>
                  <a:lnTo>
                    <a:pt x="1135118" y="901255"/>
                  </a:lnTo>
                  <a:lnTo>
                    <a:pt x="1093946" y="912114"/>
                  </a:lnTo>
                  <a:lnTo>
                    <a:pt x="1051059" y="918972"/>
                  </a:lnTo>
                  <a:lnTo>
                    <a:pt x="1020032" y="923544"/>
                  </a:lnTo>
                  <a:lnTo>
                    <a:pt x="1000196" y="940319"/>
                  </a:lnTo>
                  <a:lnTo>
                    <a:pt x="978503" y="952023"/>
                  </a:lnTo>
                  <a:lnTo>
                    <a:pt x="955095" y="960727"/>
                  </a:lnTo>
                  <a:lnTo>
                    <a:pt x="930116" y="968502"/>
                  </a:lnTo>
                  <a:lnTo>
                    <a:pt x="917995" y="978062"/>
                  </a:lnTo>
                  <a:lnTo>
                    <a:pt x="904589" y="983265"/>
                  </a:lnTo>
                  <a:lnTo>
                    <a:pt x="890039" y="986611"/>
                  </a:lnTo>
                  <a:lnTo>
                    <a:pt x="874490" y="990600"/>
                  </a:lnTo>
                  <a:lnTo>
                    <a:pt x="828460" y="1014210"/>
                  </a:lnTo>
                  <a:lnTo>
                    <a:pt x="770858" y="1019460"/>
                  </a:lnTo>
                  <a:lnTo>
                    <a:pt x="714398" y="1015996"/>
                  </a:lnTo>
                  <a:lnTo>
                    <a:pt x="671798" y="1013460"/>
                  </a:lnTo>
                  <a:lnTo>
                    <a:pt x="663344" y="1015996"/>
                  </a:lnTo>
                  <a:lnTo>
                    <a:pt x="655034" y="1018889"/>
                  </a:lnTo>
                  <a:lnTo>
                    <a:pt x="646723" y="1021925"/>
                  </a:lnTo>
                  <a:lnTo>
                    <a:pt x="638270" y="1024890"/>
                  </a:lnTo>
                  <a:lnTo>
                    <a:pt x="618672" y="1026830"/>
                  </a:lnTo>
                  <a:lnTo>
                    <a:pt x="596360" y="1024413"/>
                  </a:lnTo>
                  <a:lnTo>
                    <a:pt x="578048" y="1020710"/>
                  </a:lnTo>
                  <a:lnTo>
                    <a:pt x="570452" y="1018794"/>
                  </a:lnTo>
                  <a:close/>
                </a:path>
              </a:pathLst>
            </a:custGeom>
            <a:ln w="261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050286" y="5218937"/>
              <a:ext cx="235585" cy="218440"/>
            </a:xfrm>
            <a:custGeom>
              <a:avLst/>
              <a:gdLst/>
              <a:ahLst/>
              <a:cxnLst/>
              <a:rect l="l" t="t" r="r" b="b"/>
              <a:pathLst>
                <a:path w="235585" h="218439">
                  <a:moveTo>
                    <a:pt x="235458" y="217932"/>
                  </a:moveTo>
                  <a:lnTo>
                    <a:pt x="0" y="0"/>
                  </a:lnTo>
                </a:path>
              </a:pathLst>
            </a:custGeom>
            <a:ln w="183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490216" y="4676393"/>
              <a:ext cx="147955" cy="437515"/>
            </a:xfrm>
            <a:custGeom>
              <a:avLst/>
              <a:gdLst/>
              <a:ahLst/>
              <a:cxnLst/>
              <a:rect l="l" t="t" r="r" b="b"/>
              <a:pathLst>
                <a:path w="147955" h="437514">
                  <a:moveTo>
                    <a:pt x="20574" y="437388"/>
                  </a:moveTo>
                  <a:lnTo>
                    <a:pt x="88392" y="434340"/>
                  </a:lnTo>
                  <a:lnTo>
                    <a:pt x="67818" y="0"/>
                  </a:lnTo>
                  <a:lnTo>
                    <a:pt x="0" y="3048"/>
                  </a:lnTo>
                  <a:lnTo>
                    <a:pt x="20574" y="437388"/>
                  </a:lnTo>
                  <a:close/>
                </a:path>
                <a:path w="147955" h="437514">
                  <a:moveTo>
                    <a:pt x="80010" y="264414"/>
                  </a:moveTo>
                  <a:lnTo>
                    <a:pt x="147828" y="260604"/>
                  </a:lnTo>
                  <a:lnTo>
                    <a:pt x="135636" y="0"/>
                  </a:lnTo>
                  <a:lnTo>
                    <a:pt x="67818" y="3048"/>
                  </a:lnTo>
                  <a:lnTo>
                    <a:pt x="80010" y="264414"/>
                  </a:lnTo>
                  <a:close/>
                </a:path>
              </a:pathLst>
            </a:custGeom>
            <a:ln w="130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86812" y="4895849"/>
              <a:ext cx="572770" cy="775970"/>
            </a:xfrm>
            <a:custGeom>
              <a:avLst/>
              <a:gdLst/>
              <a:ahLst/>
              <a:cxnLst/>
              <a:rect l="l" t="t" r="r" b="b"/>
              <a:pathLst>
                <a:path w="572770" h="775970">
                  <a:moveTo>
                    <a:pt x="208788" y="103632"/>
                  </a:moveTo>
                  <a:lnTo>
                    <a:pt x="199644" y="149352"/>
                  </a:lnTo>
                  <a:lnTo>
                    <a:pt x="563118" y="221742"/>
                  </a:lnTo>
                  <a:lnTo>
                    <a:pt x="572262" y="176022"/>
                  </a:lnTo>
                  <a:lnTo>
                    <a:pt x="208788" y="103632"/>
                  </a:lnTo>
                  <a:close/>
                </a:path>
                <a:path w="572770" h="775970">
                  <a:moveTo>
                    <a:pt x="169926" y="51816"/>
                  </a:moveTo>
                  <a:lnTo>
                    <a:pt x="160782" y="97536"/>
                  </a:lnTo>
                  <a:lnTo>
                    <a:pt x="524256" y="169164"/>
                  </a:lnTo>
                  <a:lnTo>
                    <a:pt x="533400" y="124206"/>
                  </a:lnTo>
                  <a:lnTo>
                    <a:pt x="169926" y="51816"/>
                  </a:lnTo>
                  <a:close/>
                </a:path>
                <a:path w="572770" h="775970">
                  <a:moveTo>
                    <a:pt x="140970" y="0"/>
                  </a:moveTo>
                  <a:lnTo>
                    <a:pt x="131826" y="44958"/>
                  </a:lnTo>
                  <a:lnTo>
                    <a:pt x="495300" y="117348"/>
                  </a:lnTo>
                  <a:lnTo>
                    <a:pt x="504444" y="71628"/>
                  </a:lnTo>
                  <a:lnTo>
                    <a:pt x="140970" y="0"/>
                  </a:lnTo>
                  <a:close/>
                </a:path>
                <a:path w="572770" h="775970">
                  <a:moveTo>
                    <a:pt x="268224" y="775716"/>
                  </a:moveTo>
                  <a:lnTo>
                    <a:pt x="297942" y="752856"/>
                  </a:lnTo>
                  <a:lnTo>
                    <a:pt x="28956" y="409956"/>
                  </a:lnTo>
                  <a:lnTo>
                    <a:pt x="0" y="432816"/>
                  </a:lnTo>
                  <a:lnTo>
                    <a:pt x="268224" y="775716"/>
                  </a:lnTo>
                  <a:close/>
                </a:path>
              </a:pathLst>
            </a:custGeom>
            <a:ln w="130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3468669" y="4717141"/>
            <a:ext cx="1077595" cy="1085850"/>
            <a:chOff x="3468669" y="4717141"/>
            <a:chExt cx="1077595" cy="1085850"/>
          </a:xfrm>
        </p:grpSpPr>
        <p:sp>
          <p:nvSpPr>
            <p:cNvPr id="12" name="object 12"/>
            <p:cNvSpPr/>
            <p:nvPr/>
          </p:nvSpPr>
          <p:spPr>
            <a:xfrm>
              <a:off x="3481737" y="4730210"/>
              <a:ext cx="1051560" cy="1049655"/>
            </a:xfrm>
            <a:custGeom>
              <a:avLst/>
              <a:gdLst/>
              <a:ahLst/>
              <a:cxnLst/>
              <a:rect l="l" t="t" r="r" b="b"/>
              <a:pathLst>
                <a:path w="1051560" h="1049654">
                  <a:moveTo>
                    <a:pt x="253586" y="964977"/>
                  </a:moveTo>
                  <a:lnTo>
                    <a:pt x="241453" y="951309"/>
                  </a:lnTo>
                  <a:lnTo>
                    <a:pt x="227392" y="940784"/>
                  </a:lnTo>
                  <a:lnTo>
                    <a:pt x="212330" y="931116"/>
                  </a:lnTo>
                  <a:lnTo>
                    <a:pt x="197198" y="920019"/>
                  </a:lnTo>
                  <a:lnTo>
                    <a:pt x="154430" y="881634"/>
                  </a:lnTo>
                  <a:lnTo>
                    <a:pt x="113378" y="841533"/>
                  </a:lnTo>
                  <a:lnTo>
                    <a:pt x="100947" y="824495"/>
                  </a:lnTo>
                  <a:lnTo>
                    <a:pt x="96614" y="818673"/>
                  </a:lnTo>
                  <a:lnTo>
                    <a:pt x="92804" y="814863"/>
                  </a:lnTo>
                  <a:lnTo>
                    <a:pt x="88994" y="811815"/>
                  </a:lnTo>
                  <a:lnTo>
                    <a:pt x="85184" y="808005"/>
                  </a:lnTo>
                  <a:lnTo>
                    <a:pt x="77278" y="786014"/>
                  </a:lnTo>
                  <a:lnTo>
                    <a:pt x="66515" y="765810"/>
                  </a:lnTo>
                  <a:lnTo>
                    <a:pt x="55180" y="745747"/>
                  </a:lnTo>
                  <a:lnTo>
                    <a:pt x="45560" y="724185"/>
                  </a:lnTo>
                  <a:lnTo>
                    <a:pt x="40452" y="689610"/>
                  </a:lnTo>
                  <a:lnTo>
                    <a:pt x="33272" y="654462"/>
                  </a:lnTo>
                  <a:lnTo>
                    <a:pt x="22521" y="620458"/>
                  </a:lnTo>
                  <a:lnTo>
                    <a:pt x="6698" y="589311"/>
                  </a:lnTo>
                  <a:lnTo>
                    <a:pt x="5309" y="563968"/>
                  </a:lnTo>
                  <a:lnTo>
                    <a:pt x="2214" y="524748"/>
                  </a:lnTo>
                  <a:lnTo>
                    <a:pt x="0" y="476904"/>
                  </a:lnTo>
                  <a:lnTo>
                    <a:pt x="1250" y="425688"/>
                  </a:lnTo>
                  <a:lnTo>
                    <a:pt x="8553" y="376351"/>
                  </a:lnTo>
                  <a:lnTo>
                    <a:pt x="24492" y="334146"/>
                  </a:lnTo>
                  <a:lnTo>
                    <a:pt x="51656" y="304323"/>
                  </a:lnTo>
                  <a:lnTo>
                    <a:pt x="55989" y="295858"/>
                  </a:lnTo>
                  <a:lnTo>
                    <a:pt x="83707" y="252448"/>
                  </a:lnTo>
                  <a:lnTo>
                    <a:pt x="120283" y="223849"/>
                  </a:lnTo>
                  <a:lnTo>
                    <a:pt x="141572" y="214407"/>
                  </a:lnTo>
                  <a:lnTo>
                    <a:pt x="157919" y="199239"/>
                  </a:lnTo>
                  <a:lnTo>
                    <a:pt x="174623" y="186785"/>
                  </a:lnTo>
                  <a:lnTo>
                    <a:pt x="192899" y="176903"/>
                  </a:lnTo>
                  <a:lnTo>
                    <a:pt x="213962" y="169449"/>
                  </a:lnTo>
                  <a:lnTo>
                    <a:pt x="223879" y="159353"/>
                  </a:lnTo>
                  <a:lnTo>
                    <a:pt x="229297" y="155543"/>
                  </a:lnTo>
                  <a:lnTo>
                    <a:pt x="238286" y="153162"/>
                  </a:lnTo>
                  <a:lnTo>
                    <a:pt x="258920" y="147351"/>
                  </a:lnTo>
                  <a:lnTo>
                    <a:pt x="280922" y="139303"/>
                  </a:lnTo>
                  <a:lnTo>
                    <a:pt x="300639" y="131540"/>
                  </a:lnTo>
                  <a:lnTo>
                    <a:pt x="320642" y="124634"/>
                  </a:lnTo>
                  <a:lnTo>
                    <a:pt x="343502" y="119157"/>
                  </a:lnTo>
                  <a:lnTo>
                    <a:pt x="357670" y="112073"/>
                  </a:lnTo>
                  <a:lnTo>
                    <a:pt x="371124" y="103060"/>
                  </a:lnTo>
                  <a:lnTo>
                    <a:pt x="384864" y="95047"/>
                  </a:lnTo>
                  <a:lnTo>
                    <a:pt x="436025" y="89058"/>
                  </a:lnTo>
                  <a:lnTo>
                    <a:pt x="508867" y="86677"/>
                  </a:lnTo>
                  <a:lnTo>
                    <a:pt x="545432" y="85629"/>
                  </a:lnTo>
                  <a:lnTo>
                    <a:pt x="559707" y="84796"/>
                  </a:lnTo>
                  <a:lnTo>
                    <a:pt x="601820" y="80295"/>
                  </a:lnTo>
                  <a:lnTo>
                    <a:pt x="607916" y="71151"/>
                  </a:lnTo>
                  <a:lnTo>
                    <a:pt x="613250" y="68865"/>
                  </a:lnTo>
                  <a:lnTo>
                    <a:pt x="627287" y="62603"/>
                  </a:lnTo>
                  <a:lnTo>
                    <a:pt x="643825" y="58197"/>
                  </a:lnTo>
                  <a:lnTo>
                    <a:pt x="660505" y="54935"/>
                  </a:lnTo>
                  <a:lnTo>
                    <a:pt x="674972" y="52101"/>
                  </a:lnTo>
                  <a:lnTo>
                    <a:pt x="693176" y="40112"/>
                  </a:lnTo>
                  <a:lnTo>
                    <a:pt x="708023" y="31623"/>
                  </a:lnTo>
                  <a:lnTo>
                    <a:pt x="723299" y="24991"/>
                  </a:lnTo>
                  <a:lnTo>
                    <a:pt x="742790" y="18573"/>
                  </a:lnTo>
                  <a:lnTo>
                    <a:pt x="770734" y="2964"/>
                  </a:lnTo>
                  <a:lnTo>
                    <a:pt x="840623" y="3464"/>
                  </a:lnTo>
                  <a:lnTo>
                    <a:pt x="886998" y="24693"/>
                  </a:lnTo>
                  <a:lnTo>
                    <a:pt x="900714" y="42386"/>
                  </a:lnTo>
                  <a:lnTo>
                    <a:pt x="915287" y="59221"/>
                  </a:lnTo>
                  <a:lnTo>
                    <a:pt x="933290" y="74199"/>
                  </a:lnTo>
                  <a:lnTo>
                    <a:pt x="945232" y="90380"/>
                  </a:lnTo>
                  <a:lnTo>
                    <a:pt x="958531" y="105346"/>
                  </a:lnTo>
                  <a:lnTo>
                    <a:pt x="971973" y="120169"/>
                  </a:lnTo>
                  <a:lnTo>
                    <a:pt x="984344" y="135921"/>
                  </a:lnTo>
                  <a:lnTo>
                    <a:pt x="989904" y="153197"/>
                  </a:lnTo>
                  <a:lnTo>
                    <a:pt x="995678" y="166116"/>
                  </a:lnTo>
                  <a:lnTo>
                    <a:pt x="1004167" y="178034"/>
                  </a:lnTo>
                  <a:lnTo>
                    <a:pt x="1017872" y="192309"/>
                  </a:lnTo>
                  <a:lnTo>
                    <a:pt x="1020920" y="196119"/>
                  </a:lnTo>
                  <a:lnTo>
                    <a:pt x="1025492" y="199167"/>
                  </a:lnTo>
                  <a:lnTo>
                    <a:pt x="1029302" y="202977"/>
                  </a:lnTo>
                  <a:lnTo>
                    <a:pt x="1032350" y="206787"/>
                  </a:lnTo>
                  <a:lnTo>
                    <a:pt x="1039970" y="214407"/>
                  </a:lnTo>
                  <a:lnTo>
                    <a:pt x="1048923" y="248673"/>
                  </a:lnTo>
                  <a:lnTo>
                    <a:pt x="1050447" y="282797"/>
                  </a:lnTo>
                  <a:lnTo>
                    <a:pt x="1042541" y="314920"/>
                  </a:lnTo>
                  <a:lnTo>
                    <a:pt x="1023206" y="343185"/>
                  </a:lnTo>
                  <a:lnTo>
                    <a:pt x="1030183" y="391429"/>
                  </a:lnTo>
                  <a:lnTo>
                    <a:pt x="1034445" y="413099"/>
                  </a:lnTo>
                  <a:lnTo>
                    <a:pt x="1040136" y="429339"/>
                  </a:lnTo>
                  <a:lnTo>
                    <a:pt x="1051400" y="461295"/>
                  </a:lnTo>
                  <a:lnTo>
                    <a:pt x="1050625" y="513581"/>
                  </a:lnTo>
                  <a:lnTo>
                    <a:pt x="1050510" y="566122"/>
                  </a:lnTo>
                  <a:lnTo>
                    <a:pt x="1050247" y="618810"/>
                  </a:lnTo>
                  <a:lnTo>
                    <a:pt x="1049034" y="671534"/>
                  </a:lnTo>
                  <a:lnTo>
                    <a:pt x="1046066" y="724185"/>
                  </a:lnTo>
                  <a:lnTo>
                    <a:pt x="1033743" y="740902"/>
                  </a:lnTo>
                  <a:lnTo>
                    <a:pt x="1029302" y="746283"/>
                  </a:lnTo>
                  <a:lnTo>
                    <a:pt x="1025277" y="755499"/>
                  </a:lnTo>
                  <a:lnTo>
                    <a:pt x="1023396" y="762285"/>
                  </a:lnTo>
                  <a:lnTo>
                    <a:pt x="1020086" y="767929"/>
                  </a:lnTo>
                  <a:lnTo>
                    <a:pt x="979176" y="786872"/>
                  </a:lnTo>
                  <a:lnTo>
                    <a:pt x="940148" y="798385"/>
                  </a:lnTo>
                  <a:lnTo>
                    <a:pt x="900547" y="807469"/>
                  </a:lnTo>
                  <a:lnTo>
                    <a:pt x="866234" y="813339"/>
                  </a:lnTo>
                  <a:lnTo>
                    <a:pt x="859471" y="817661"/>
                  </a:lnTo>
                  <a:lnTo>
                    <a:pt x="834110" y="847201"/>
                  </a:lnTo>
                  <a:lnTo>
                    <a:pt x="832896" y="856202"/>
                  </a:lnTo>
                  <a:lnTo>
                    <a:pt x="831396" y="864917"/>
                  </a:lnTo>
                  <a:lnTo>
                    <a:pt x="794034" y="897886"/>
                  </a:lnTo>
                  <a:lnTo>
                    <a:pt x="781652" y="903255"/>
                  </a:lnTo>
                  <a:lnTo>
                    <a:pt x="766007" y="912959"/>
                  </a:lnTo>
                  <a:lnTo>
                    <a:pt x="750219" y="924877"/>
                  </a:lnTo>
                  <a:lnTo>
                    <a:pt x="734717" y="937224"/>
                  </a:lnTo>
                  <a:lnTo>
                    <a:pt x="719930" y="948213"/>
                  </a:lnTo>
                  <a:lnTo>
                    <a:pt x="712119" y="952238"/>
                  </a:lnTo>
                  <a:lnTo>
                    <a:pt x="703737" y="954690"/>
                  </a:lnTo>
                  <a:lnTo>
                    <a:pt x="695069" y="956571"/>
                  </a:lnTo>
                  <a:lnTo>
                    <a:pt x="686402" y="958881"/>
                  </a:lnTo>
                  <a:lnTo>
                    <a:pt x="669185" y="976467"/>
                  </a:lnTo>
                  <a:lnTo>
                    <a:pt x="652683" y="992124"/>
                  </a:lnTo>
                  <a:lnTo>
                    <a:pt x="634752" y="1005066"/>
                  </a:lnTo>
                  <a:lnTo>
                    <a:pt x="613250" y="1014507"/>
                  </a:lnTo>
                  <a:lnTo>
                    <a:pt x="599581" y="1023997"/>
                  </a:lnTo>
                  <a:lnTo>
                    <a:pt x="594771" y="1026414"/>
                  </a:lnTo>
                  <a:lnTo>
                    <a:pt x="587961" y="1027259"/>
                  </a:lnTo>
                  <a:lnTo>
                    <a:pt x="568292" y="1032033"/>
                  </a:lnTo>
                  <a:lnTo>
                    <a:pt x="557909" y="1034986"/>
                  </a:lnTo>
                  <a:lnTo>
                    <a:pt x="546956" y="1038510"/>
                  </a:lnTo>
                  <a:lnTo>
                    <a:pt x="538288" y="1041463"/>
                  </a:lnTo>
                  <a:lnTo>
                    <a:pt x="534764" y="1042701"/>
                  </a:lnTo>
                  <a:lnTo>
                    <a:pt x="488127" y="1044892"/>
                  </a:lnTo>
                  <a:lnTo>
                    <a:pt x="440561" y="1049369"/>
                  </a:lnTo>
                  <a:lnTo>
                    <a:pt x="395139" y="1047845"/>
                  </a:lnTo>
                  <a:lnTo>
                    <a:pt x="354932" y="1032033"/>
                  </a:lnTo>
                  <a:lnTo>
                    <a:pt x="337929" y="1015662"/>
                  </a:lnTo>
                  <a:lnTo>
                    <a:pt x="320642" y="994791"/>
                  </a:lnTo>
                  <a:lnTo>
                    <a:pt x="302211" y="975776"/>
                  </a:lnTo>
                  <a:lnTo>
                    <a:pt x="281780" y="964977"/>
                  </a:lnTo>
                  <a:lnTo>
                    <a:pt x="263253" y="961132"/>
                  </a:lnTo>
                  <a:lnTo>
                    <a:pt x="246728" y="959358"/>
                  </a:lnTo>
                  <a:lnTo>
                    <a:pt x="230773" y="958869"/>
                  </a:lnTo>
                  <a:lnTo>
                    <a:pt x="213962" y="958881"/>
                  </a:lnTo>
                </a:path>
              </a:pathLst>
            </a:custGeom>
            <a:ln w="261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499104" y="4765547"/>
              <a:ext cx="742315" cy="1024255"/>
            </a:xfrm>
            <a:custGeom>
              <a:avLst/>
              <a:gdLst/>
              <a:ahLst/>
              <a:cxnLst/>
              <a:rect l="l" t="t" r="r" b="b"/>
              <a:pathLst>
                <a:path w="742314" h="1024254">
                  <a:moveTo>
                    <a:pt x="0" y="291084"/>
                  </a:moveTo>
                  <a:lnTo>
                    <a:pt x="19573" y="288166"/>
                  </a:lnTo>
                  <a:lnTo>
                    <a:pt x="37147" y="288893"/>
                  </a:lnTo>
                  <a:lnTo>
                    <a:pt x="54435" y="292048"/>
                  </a:lnTo>
                  <a:lnTo>
                    <a:pt x="73152" y="296418"/>
                  </a:lnTo>
                  <a:lnTo>
                    <a:pt x="91832" y="310753"/>
                  </a:lnTo>
                  <a:lnTo>
                    <a:pt x="112871" y="320802"/>
                  </a:lnTo>
                  <a:lnTo>
                    <a:pt x="135195" y="328564"/>
                  </a:lnTo>
                  <a:lnTo>
                    <a:pt x="157734" y="336042"/>
                  </a:lnTo>
                  <a:lnTo>
                    <a:pt x="165354" y="339090"/>
                  </a:lnTo>
                  <a:lnTo>
                    <a:pt x="172212" y="343662"/>
                  </a:lnTo>
                  <a:lnTo>
                    <a:pt x="179832" y="346710"/>
                  </a:lnTo>
                  <a:lnTo>
                    <a:pt x="185166" y="348996"/>
                  </a:lnTo>
                  <a:lnTo>
                    <a:pt x="191262" y="350520"/>
                  </a:lnTo>
                  <a:lnTo>
                    <a:pt x="196596" y="352806"/>
                  </a:lnTo>
                  <a:lnTo>
                    <a:pt x="200406" y="356616"/>
                  </a:lnTo>
                  <a:lnTo>
                    <a:pt x="203454" y="361188"/>
                  </a:lnTo>
                  <a:lnTo>
                    <a:pt x="208026" y="363474"/>
                  </a:lnTo>
                  <a:lnTo>
                    <a:pt x="217765" y="367510"/>
                  </a:lnTo>
                  <a:lnTo>
                    <a:pt x="228790" y="371189"/>
                  </a:lnTo>
                  <a:lnTo>
                    <a:pt x="237815" y="373868"/>
                  </a:lnTo>
                  <a:lnTo>
                    <a:pt x="241554" y="374904"/>
                  </a:lnTo>
                  <a:lnTo>
                    <a:pt x="247269" y="380619"/>
                  </a:lnTo>
                  <a:lnTo>
                    <a:pt x="252984" y="386334"/>
                  </a:lnTo>
                  <a:lnTo>
                    <a:pt x="258699" y="392049"/>
                  </a:lnTo>
                  <a:lnTo>
                    <a:pt x="264414" y="397764"/>
                  </a:lnTo>
                  <a:lnTo>
                    <a:pt x="268224" y="401574"/>
                  </a:lnTo>
                  <a:lnTo>
                    <a:pt x="267462" y="409194"/>
                  </a:lnTo>
                  <a:lnTo>
                    <a:pt x="292131" y="445484"/>
                  </a:lnTo>
                  <a:lnTo>
                    <a:pt x="320802" y="470154"/>
                  </a:lnTo>
                  <a:lnTo>
                    <a:pt x="385603" y="469921"/>
                  </a:lnTo>
                  <a:lnTo>
                    <a:pt x="435356" y="471085"/>
                  </a:lnTo>
                  <a:lnTo>
                    <a:pt x="474821" y="469582"/>
                  </a:lnTo>
                  <a:lnTo>
                    <a:pt x="541940" y="442319"/>
                  </a:lnTo>
                  <a:lnTo>
                    <a:pt x="579120" y="408432"/>
                  </a:lnTo>
                  <a:lnTo>
                    <a:pt x="587787" y="350043"/>
                  </a:lnTo>
                  <a:lnTo>
                    <a:pt x="589942" y="320456"/>
                  </a:lnTo>
                  <a:lnTo>
                    <a:pt x="595884" y="291084"/>
                  </a:lnTo>
                  <a:lnTo>
                    <a:pt x="596931" y="274391"/>
                  </a:lnTo>
                  <a:lnTo>
                    <a:pt x="597979" y="257556"/>
                  </a:lnTo>
                  <a:lnTo>
                    <a:pt x="599313" y="240720"/>
                  </a:lnTo>
                  <a:lnTo>
                    <a:pt x="601218" y="224028"/>
                  </a:lnTo>
                  <a:lnTo>
                    <a:pt x="610433" y="200763"/>
                  </a:lnTo>
                  <a:lnTo>
                    <a:pt x="627507" y="177355"/>
                  </a:lnTo>
                  <a:lnTo>
                    <a:pt x="646866" y="154805"/>
                  </a:lnTo>
                  <a:lnTo>
                    <a:pt x="662940" y="134112"/>
                  </a:lnTo>
                  <a:lnTo>
                    <a:pt x="668583" y="99333"/>
                  </a:lnTo>
                  <a:lnTo>
                    <a:pt x="672084" y="71913"/>
                  </a:lnTo>
                  <a:lnTo>
                    <a:pt x="673869" y="42064"/>
                  </a:lnTo>
                  <a:lnTo>
                    <a:pt x="674370" y="0"/>
                  </a:lnTo>
                </a:path>
                <a:path w="742314" h="1024254">
                  <a:moveTo>
                    <a:pt x="39624" y="722376"/>
                  </a:moveTo>
                  <a:lnTo>
                    <a:pt x="59721" y="708993"/>
                  </a:lnTo>
                  <a:lnTo>
                    <a:pt x="68389" y="703326"/>
                  </a:lnTo>
                  <a:lnTo>
                    <a:pt x="73914" y="698801"/>
                  </a:lnTo>
                  <a:lnTo>
                    <a:pt x="84582" y="688848"/>
                  </a:lnTo>
                  <a:lnTo>
                    <a:pt x="90237" y="671191"/>
                  </a:lnTo>
                  <a:lnTo>
                    <a:pt x="96107" y="660749"/>
                  </a:lnTo>
                  <a:lnTo>
                    <a:pt x="106120" y="654450"/>
                  </a:lnTo>
                  <a:lnTo>
                    <a:pt x="124206" y="649224"/>
                  </a:lnTo>
                  <a:lnTo>
                    <a:pt x="132552" y="644782"/>
                  </a:lnTo>
                  <a:lnTo>
                    <a:pt x="175867" y="617684"/>
                  </a:lnTo>
                  <a:lnTo>
                    <a:pt x="182213" y="610838"/>
                  </a:lnTo>
                  <a:lnTo>
                    <a:pt x="190416" y="606421"/>
                  </a:lnTo>
                  <a:lnTo>
                    <a:pt x="214122" y="598932"/>
                  </a:lnTo>
                  <a:lnTo>
                    <a:pt x="248221" y="597574"/>
                  </a:lnTo>
                  <a:lnTo>
                    <a:pt x="299466" y="596074"/>
                  </a:lnTo>
                  <a:lnTo>
                    <a:pt x="352996" y="601718"/>
                  </a:lnTo>
                  <a:lnTo>
                    <a:pt x="393954" y="621792"/>
                  </a:lnTo>
                  <a:lnTo>
                    <a:pt x="395478" y="627126"/>
                  </a:lnTo>
                  <a:lnTo>
                    <a:pt x="396240" y="633222"/>
                  </a:lnTo>
                  <a:lnTo>
                    <a:pt x="399288" y="637794"/>
                  </a:lnTo>
                  <a:lnTo>
                    <a:pt x="401574" y="643128"/>
                  </a:lnTo>
                  <a:lnTo>
                    <a:pt x="407670" y="644652"/>
                  </a:lnTo>
                  <a:lnTo>
                    <a:pt x="410718" y="649224"/>
                  </a:lnTo>
                  <a:lnTo>
                    <a:pt x="418016" y="667202"/>
                  </a:lnTo>
                  <a:lnTo>
                    <a:pt x="423386" y="683895"/>
                  </a:lnTo>
                  <a:lnTo>
                    <a:pt x="429470" y="700016"/>
                  </a:lnTo>
                  <a:lnTo>
                    <a:pt x="438912" y="716280"/>
                  </a:lnTo>
                  <a:lnTo>
                    <a:pt x="440436" y="723900"/>
                  </a:lnTo>
                  <a:lnTo>
                    <a:pt x="441960" y="731520"/>
                  </a:lnTo>
                  <a:lnTo>
                    <a:pt x="444246" y="738378"/>
                  </a:lnTo>
                  <a:lnTo>
                    <a:pt x="447317" y="748557"/>
                  </a:lnTo>
                  <a:lnTo>
                    <a:pt x="451104" y="759809"/>
                  </a:lnTo>
                  <a:lnTo>
                    <a:pt x="454318" y="768917"/>
                  </a:lnTo>
                  <a:lnTo>
                    <a:pt x="455676" y="772668"/>
                  </a:lnTo>
                  <a:lnTo>
                    <a:pt x="454509" y="816090"/>
                  </a:lnTo>
                  <a:lnTo>
                    <a:pt x="453771" y="859440"/>
                  </a:lnTo>
                  <a:lnTo>
                    <a:pt x="452461" y="902648"/>
                  </a:lnTo>
                  <a:lnTo>
                    <a:pt x="449580" y="945642"/>
                  </a:lnTo>
                  <a:lnTo>
                    <a:pt x="449580" y="950976"/>
                  </a:lnTo>
                  <a:lnTo>
                    <a:pt x="441198" y="952500"/>
                  </a:lnTo>
                  <a:lnTo>
                    <a:pt x="438912" y="957834"/>
                  </a:lnTo>
                  <a:lnTo>
                    <a:pt x="432315" y="972693"/>
                  </a:lnTo>
                  <a:lnTo>
                    <a:pt x="426720" y="989838"/>
                  </a:lnTo>
                  <a:lnTo>
                    <a:pt x="422838" y="1007554"/>
                  </a:lnTo>
                  <a:lnTo>
                    <a:pt x="421386" y="1024128"/>
                  </a:lnTo>
                </a:path>
                <a:path w="742314" h="1024254">
                  <a:moveTo>
                    <a:pt x="742188" y="895350"/>
                  </a:moveTo>
                  <a:lnTo>
                    <a:pt x="740914" y="882669"/>
                  </a:lnTo>
                  <a:lnTo>
                    <a:pt x="739997" y="869918"/>
                  </a:lnTo>
                  <a:lnTo>
                    <a:pt x="738651" y="857309"/>
                  </a:lnTo>
                  <a:lnTo>
                    <a:pt x="736092" y="845058"/>
                  </a:lnTo>
                  <a:lnTo>
                    <a:pt x="734568" y="839724"/>
                  </a:lnTo>
                  <a:lnTo>
                    <a:pt x="727710" y="838200"/>
                  </a:lnTo>
                  <a:lnTo>
                    <a:pt x="725424" y="833628"/>
                  </a:lnTo>
                  <a:lnTo>
                    <a:pt x="716553" y="812792"/>
                  </a:lnTo>
                  <a:lnTo>
                    <a:pt x="708755" y="792099"/>
                  </a:lnTo>
                  <a:lnTo>
                    <a:pt x="699385" y="772548"/>
                  </a:lnTo>
                  <a:lnTo>
                    <a:pt x="685800" y="755142"/>
                  </a:lnTo>
                  <a:lnTo>
                    <a:pt x="673858" y="725995"/>
                  </a:lnTo>
                  <a:lnTo>
                    <a:pt x="657701" y="700849"/>
                  </a:lnTo>
                  <a:lnTo>
                    <a:pt x="635972" y="680561"/>
                  </a:lnTo>
                  <a:lnTo>
                    <a:pt x="607314" y="665988"/>
                  </a:lnTo>
                  <a:lnTo>
                    <a:pt x="543563" y="668499"/>
                  </a:lnTo>
                  <a:lnTo>
                    <a:pt x="506758" y="670080"/>
                  </a:lnTo>
                  <a:lnTo>
                    <a:pt x="486251" y="670941"/>
                  </a:lnTo>
                  <a:lnTo>
                    <a:pt x="471395" y="671293"/>
                  </a:lnTo>
                  <a:lnTo>
                    <a:pt x="451544" y="671350"/>
                  </a:lnTo>
                  <a:lnTo>
                    <a:pt x="416052" y="671322"/>
                  </a:lnTo>
                </a:path>
              </a:pathLst>
            </a:custGeom>
            <a:ln w="261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111752" y="4896611"/>
              <a:ext cx="427990" cy="652780"/>
            </a:xfrm>
            <a:custGeom>
              <a:avLst/>
              <a:gdLst/>
              <a:ahLst/>
              <a:cxnLst/>
              <a:rect l="l" t="t" r="r" b="b"/>
              <a:pathLst>
                <a:path w="427989" h="652779">
                  <a:moveTo>
                    <a:pt x="0" y="86868"/>
                  </a:moveTo>
                  <a:lnTo>
                    <a:pt x="168402" y="185166"/>
                  </a:lnTo>
                </a:path>
                <a:path w="427989" h="652779">
                  <a:moveTo>
                    <a:pt x="33528" y="42672"/>
                  </a:moveTo>
                  <a:lnTo>
                    <a:pt x="201930" y="140970"/>
                  </a:lnTo>
                </a:path>
                <a:path w="427989" h="652779">
                  <a:moveTo>
                    <a:pt x="51054" y="0"/>
                  </a:moveTo>
                  <a:lnTo>
                    <a:pt x="219456" y="98298"/>
                  </a:lnTo>
                </a:path>
                <a:path w="427989" h="652779">
                  <a:moveTo>
                    <a:pt x="427482" y="484632"/>
                  </a:moveTo>
                  <a:lnTo>
                    <a:pt x="95250" y="391668"/>
                  </a:lnTo>
                </a:path>
                <a:path w="427989" h="652779">
                  <a:moveTo>
                    <a:pt x="427482" y="414528"/>
                  </a:moveTo>
                  <a:lnTo>
                    <a:pt x="95250" y="322326"/>
                  </a:lnTo>
                </a:path>
                <a:path w="427989" h="652779">
                  <a:moveTo>
                    <a:pt x="427482" y="362712"/>
                  </a:moveTo>
                  <a:lnTo>
                    <a:pt x="95250" y="269748"/>
                  </a:lnTo>
                </a:path>
                <a:path w="427989" h="652779">
                  <a:moveTo>
                    <a:pt x="427482" y="308610"/>
                  </a:moveTo>
                  <a:lnTo>
                    <a:pt x="95250" y="215646"/>
                  </a:lnTo>
                </a:path>
                <a:path w="427989" h="652779">
                  <a:moveTo>
                    <a:pt x="235458" y="652272"/>
                  </a:moveTo>
                  <a:lnTo>
                    <a:pt x="112014" y="534924"/>
                  </a:lnTo>
                </a:path>
                <a:path w="427989" h="652779">
                  <a:moveTo>
                    <a:pt x="284988" y="640842"/>
                  </a:moveTo>
                  <a:lnTo>
                    <a:pt x="161544" y="523494"/>
                  </a:lnTo>
                </a:path>
              </a:pathLst>
            </a:custGeom>
            <a:ln w="130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556254" y="4818887"/>
              <a:ext cx="539115" cy="406400"/>
            </a:xfrm>
            <a:custGeom>
              <a:avLst/>
              <a:gdLst/>
              <a:ahLst/>
              <a:cxnLst/>
              <a:rect l="l" t="t" r="r" b="b"/>
              <a:pathLst>
                <a:path w="539114" h="406400">
                  <a:moveTo>
                    <a:pt x="268986" y="36576"/>
                  </a:moveTo>
                  <a:lnTo>
                    <a:pt x="437388" y="400050"/>
                  </a:lnTo>
                </a:path>
                <a:path w="539114" h="406400">
                  <a:moveTo>
                    <a:pt x="233172" y="42672"/>
                  </a:moveTo>
                  <a:lnTo>
                    <a:pt x="401574" y="406146"/>
                  </a:lnTo>
                </a:path>
                <a:path w="539114" h="406400">
                  <a:moveTo>
                    <a:pt x="194310" y="42672"/>
                  </a:moveTo>
                  <a:lnTo>
                    <a:pt x="361950" y="406146"/>
                  </a:lnTo>
                </a:path>
                <a:path w="539114" h="406400">
                  <a:moveTo>
                    <a:pt x="167640" y="77724"/>
                  </a:moveTo>
                  <a:lnTo>
                    <a:pt x="313944" y="400050"/>
                  </a:lnTo>
                </a:path>
                <a:path w="539114" h="406400">
                  <a:moveTo>
                    <a:pt x="122682" y="77724"/>
                  </a:moveTo>
                  <a:lnTo>
                    <a:pt x="268986" y="400050"/>
                  </a:lnTo>
                </a:path>
                <a:path w="539114" h="406400">
                  <a:moveTo>
                    <a:pt x="100584" y="112014"/>
                  </a:moveTo>
                  <a:lnTo>
                    <a:pt x="230124" y="400050"/>
                  </a:lnTo>
                </a:path>
                <a:path w="539114" h="406400">
                  <a:moveTo>
                    <a:pt x="61722" y="120396"/>
                  </a:moveTo>
                  <a:lnTo>
                    <a:pt x="145542" y="310134"/>
                  </a:lnTo>
                </a:path>
                <a:path w="539114" h="406400">
                  <a:moveTo>
                    <a:pt x="28956" y="139446"/>
                  </a:moveTo>
                  <a:lnTo>
                    <a:pt x="100584" y="293370"/>
                  </a:lnTo>
                </a:path>
                <a:path w="539114" h="406400">
                  <a:moveTo>
                    <a:pt x="0" y="158496"/>
                  </a:moveTo>
                  <a:lnTo>
                    <a:pt x="55626" y="262890"/>
                  </a:lnTo>
                </a:path>
                <a:path w="539114" h="406400">
                  <a:moveTo>
                    <a:pt x="302514" y="22860"/>
                  </a:moveTo>
                  <a:lnTo>
                    <a:pt x="470154" y="386334"/>
                  </a:lnTo>
                </a:path>
                <a:path w="539114" h="406400">
                  <a:moveTo>
                    <a:pt x="326136" y="3048"/>
                  </a:moveTo>
                  <a:lnTo>
                    <a:pt x="494538" y="366522"/>
                  </a:lnTo>
                </a:path>
                <a:path w="539114" h="406400">
                  <a:moveTo>
                    <a:pt x="358902" y="0"/>
                  </a:moveTo>
                  <a:lnTo>
                    <a:pt x="515874" y="337566"/>
                  </a:lnTo>
                </a:path>
                <a:path w="539114" h="406400">
                  <a:moveTo>
                    <a:pt x="398526" y="0"/>
                  </a:moveTo>
                  <a:lnTo>
                    <a:pt x="538734" y="310134"/>
                  </a:lnTo>
                </a:path>
              </a:pathLst>
            </a:custGeom>
            <a:ln w="7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989724" y="4787538"/>
              <a:ext cx="182333" cy="257771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3556254" y="5375147"/>
              <a:ext cx="365125" cy="300990"/>
            </a:xfrm>
            <a:custGeom>
              <a:avLst/>
              <a:gdLst/>
              <a:ahLst/>
              <a:cxnLst/>
              <a:rect l="l" t="t" r="r" b="b"/>
              <a:pathLst>
                <a:path w="365125" h="300989">
                  <a:moveTo>
                    <a:pt x="122682" y="262128"/>
                  </a:moveTo>
                  <a:lnTo>
                    <a:pt x="320040" y="6096"/>
                  </a:lnTo>
                </a:path>
                <a:path w="365125" h="300989">
                  <a:moveTo>
                    <a:pt x="89154" y="256032"/>
                  </a:moveTo>
                  <a:lnTo>
                    <a:pt x="287274" y="0"/>
                  </a:lnTo>
                </a:path>
                <a:path w="365125" h="300989">
                  <a:moveTo>
                    <a:pt x="77724" y="217932"/>
                  </a:moveTo>
                  <a:lnTo>
                    <a:pt x="245364" y="0"/>
                  </a:lnTo>
                </a:path>
                <a:path w="365125" h="300989">
                  <a:moveTo>
                    <a:pt x="58674" y="192786"/>
                  </a:moveTo>
                  <a:lnTo>
                    <a:pt x="207264" y="0"/>
                  </a:lnTo>
                </a:path>
                <a:path w="365125" h="300989">
                  <a:moveTo>
                    <a:pt x="32766" y="172974"/>
                  </a:moveTo>
                  <a:lnTo>
                    <a:pt x="165354" y="0"/>
                  </a:lnTo>
                </a:path>
                <a:path w="365125" h="300989">
                  <a:moveTo>
                    <a:pt x="0" y="162306"/>
                  </a:moveTo>
                  <a:lnTo>
                    <a:pt x="125730" y="0"/>
                  </a:lnTo>
                </a:path>
                <a:path w="365125" h="300989">
                  <a:moveTo>
                    <a:pt x="145542" y="285750"/>
                  </a:moveTo>
                  <a:lnTo>
                    <a:pt x="342900" y="29718"/>
                  </a:lnTo>
                </a:path>
                <a:path w="365125" h="300989">
                  <a:moveTo>
                    <a:pt x="167640" y="300990"/>
                  </a:moveTo>
                  <a:lnTo>
                    <a:pt x="364998" y="44958"/>
                  </a:lnTo>
                </a:path>
              </a:pathLst>
            </a:custGeom>
            <a:ln w="7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52742" y="5458860"/>
              <a:ext cx="458177" cy="319493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3938016" y="5628131"/>
              <a:ext cx="288290" cy="129539"/>
            </a:xfrm>
            <a:custGeom>
              <a:avLst/>
              <a:gdLst/>
              <a:ahLst/>
              <a:cxnLst/>
              <a:rect l="l" t="t" r="r" b="b"/>
              <a:pathLst>
                <a:path w="288289" h="129539">
                  <a:moveTo>
                    <a:pt x="16764" y="3048"/>
                  </a:moveTo>
                  <a:lnTo>
                    <a:pt x="285750" y="0"/>
                  </a:lnTo>
                </a:path>
                <a:path w="288289" h="129539">
                  <a:moveTo>
                    <a:pt x="19812" y="30480"/>
                  </a:moveTo>
                  <a:lnTo>
                    <a:pt x="288036" y="28194"/>
                  </a:lnTo>
                </a:path>
                <a:path w="288289" h="129539">
                  <a:moveTo>
                    <a:pt x="6858" y="59436"/>
                  </a:moveTo>
                  <a:lnTo>
                    <a:pt x="243078" y="61722"/>
                  </a:lnTo>
                </a:path>
                <a:path w="288289" h="129539">
                  <a:moveTo>
                    <a:pt x="16764" y="80772"/>
                  </a:moveTo>
                  <a:lnTo>
                    <a:pt x="207264" y="88392"/>
                  </a:lnTo>
                </a:path>
                <a:path w="288289" h="129539">
                  <a:moveTo>
                    <a:pt x="6858" y="105918"/>
                  </a:moveTo>
                  <a:lnTo>
                    <a:pt x="173736" y="112776"/>
                  </a:lnTo>
                </a:path>
                <a:path w="288289" h="129539">
                  <a:moveTo>
                    <a:pt x="0" y="129540"/>
                  </a:moveTo>
                  <a:lnTo>
                    <a:pt x="109728" y="129540"/>
                  </a:lnTo>
                </a:path>
              </a:pathLst>
            </a:custGeom>
            <a:ln w="7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734737" y="4669616"/>
            <a:ext cx="1073785" cy="1059815"/>
            <a:chOff x="4734737" y="4669616"/>
            <a:chExt cx="1073785" cy="1059815"/>
          </a:xfrm>
        </p:grpSpPr>
        <p:sp>
          <p:nvSpPr>
            <p:cNvPr id="21" name="object 21"/>
            <p:cNvSpPr/>
            <p:nvPr/>
          </p:nvSpPr>
          <p:spPr>
            <a:xfrm>
              <a:off x="4746497" y="4681376"/>
              <a:ext cx="1050290" cy="1036319"/>
            </a:xfrm>
            <a:custGeom>
              <a:avLst/>
              <a:gdLst/>
              <a:ahLst/>
              <a:cxnLst/>
              <a:rect l="l" t="t" r="r" b="b"/>
              <a:pathLst>
                <a:path w="1050289" h="1036320">
                  <a:moveTo>
                    <a:pt x="134874" y="862173"/>
                  </a:moveTo>
                  <a:lnTo>
                    <a:pt x="131968" y="833097"/>
                  </a:lnTo>
                  <a:lnTo>
                    <a:pt x="129349" y="802737"/>
                  </a:lnTo>
                  <a:lnTo>
                    <a:pt x="122443" y="774090"/>
                  </a:lnTo>
                  <a:lnTo>
                    <a:pt x="106680" y="750159"/>
                  </a:lnTo>
                  <a:lnTo>
                    <a:pt x="100691" y="734002"/>
                  </a:lnTo>
                  <a:lnTo>
                    <a:pt x="92487" y="715202"/>
                  </a:lnTo>
                  <a:lnTo>
                    <a:pt x="82998" y="697116"/>
                  </a:lnTo>
                  <a:lnTo>
                    <a:pt x="73152" y="683103"/>
                  </a:lnTo>
                  <a:lnTo>
                    <a:pt x="54328" y="662505"/>
                  </a:lnTo>
                  <a:lnTo>
                    <a:pt x="35147" y="642336"/>
                  </a:lnTo>
                  <a:lnTo>
                    <a:pt x="16680" y="621595"/>
                  </a:lnTo>
                  <a:lnTo>
                    <a:pt x="0" y="599283"/>
                  </a:lnTo>
                  <a:lnTo>
                    <a:pt x="1146" y="549984"/>
                  </a:lnTo>
                  <a:lnTo>
                    <a:pt x="2036" y="500796"/>
                  </a:lnTo>
                  <a:lnTo>
                    <a:pt x="2962" y="451643"/>
                  </a:lnTo>
                  <a:lnTo>
                    <a:pt x="4218" y="402455"/>
                  </a:lnTo>
                  <a:lnTo>
                    <a:pt x="6096" y="353157"/>
                  </a:lnTo>
                  <a:lnTo>
                    <a:pt x="10858" y="313437"/>
                  </a:lnTo>
                  <a:lnTo>
                    <a:pt x="34980" y="270265"/>
                  </a:lnTo>
                  <a:lnTo>
                    <a:pt x="42481" y="259240"/>
                  </a:lnTo>
                  <a:lnTo>
                    <a:pt x="48553" y="250215"/>
                  </a:lnTo>
                  <a:lnTo>
                    <a:pt x="51054" y="246477"/>
                  </a:lnTo>
                  <a:lnTo>
                    <a:pt x="54721" y="232749"/>
                  </a:lnTo>
                  <a:lnTo>
                    <a:pt x="56388" y="229236"/>
                  </a:lnTo>
                  <a:lnTo>
                    <a:pt x="60912" y="227296"/>
                  </a:lnTo>
                  <a:lnTo>
                    <a:pt x="73152" y="218283"/>
                  </a:lnTo>
                  <a:lnTo>
                    <a:pt x="93225" y="201364"/>
                  </a:lnTo>
                  <a:lnTo>
                    <a:pt x="113157" y="185231"/>
                  </a:lnTo>
                  <a:lnTo>
                    <a:pt x="134231" y="170384"/>
                  </a:lnTo>
                  <a:lnTo>
                    <a:pt x="157734" y="157323"/>
                  </a:lnTo>
                  <a:lnTo>
                    <a:pt x="169687" y="142261"/>
                  </a:lnTo>
                  <a:lnTo>
                    <a:pt x="176212" y="131700"/>
                  </a:lnTo>
                  <a:lnTo>
                    <a:pt x="184737" y="122711"/>
                  </a:lnTo>
                  <a:lnTo>
                    <a:pt x="202692" y="112365"/>
                  </a:lnTo>
                  <a:lnTo>
                    <a:pt x="213098" y="94874"/>
                  </a:lnTo>
                  <a:lnTo>
                    <a:pt x="213360" y="94743"/>
                  </a:lnTo>
                  <a:lnTo>
                    <a:pt x="215336" y="97898"/>
                  </a:lnTo>
                  <a:lnTo>
                    <a:pt x="230886" y="90267"/>
                  </a:lnTo>
                  <a:lnTo>
                    <a:pt x="252388" y="72895"/>
                  </a:lnTo>
                  <a:lnTo>
                    <a:pt x="254317" y="67883"/>
                  </a:lnTo>
                  <a:lnTo>
                    <a:pt x="254246" y="67014"/>
                  </a:lnTo>
                  <a:lnTo>
                    <a:pt x="269748" y="62073"/>
                  </a:lnTo>
                  <a:lnTo>
                    <a:pt x="281368" y="52286"/>
                  </a:lnTo>
                  <a:lnTo>
                    <a:pt x="292989" y="46642"/>
                  </a:lnTo>
                  <a:lnTo>
                    <a:pt x="305752" y="42999"/>
                  </a:lnTo>
                  <a:lnTo>
                    <a:pt x="320802" y="39213"/>
                  </a:lnTo>
                  <a:lnTo>
                    <a:pt x="329136" y="35414"/>
                  </a:lnTo>
                  <a:lnTo>
                    <a:pt x="369105" y="20329"/>
                  </a:lnTo>
                  <a:lnTo>
                    <a:pt x="400180" y="18377"/>
                  </a:lnTo>
                  <a:lnTo>
                    <a:pt x="415290" y="17115"/>
                  </a:lnTo>
                  <a:lnTo>
                    <a:pt x="445865" y="6860"/>
                  </a:lnTo>
                  <a:lnTo>
                    <a:pt x="464137" y="1510"/>
                  </a:lnTo>
                  <a:lnTo>
                    <a:pt x="477491" y="0"/>
                  </a:lnTo>
                  <a:lnTo>
                    <a:pt x="493311" y="1261"/>
                  </a:lnTo>
                  <a:lnTo>
                    <a:pt x="518981" y="4229"/>
                  </a:lnTo>
                  <a:lnTo>
                    <a:pt x="561887" y="7837"/>
                  </a:lnTo>
                  <a:lnTo>
                    <a:pt x="629412" y="11019"/>
                  </a:lnTo>
                  <a:lnTo>
                    <a:pt x="674370" y="27783"/>
                  </a:lnTo>
                  <a:lnTo>
                    <a:pt x="684847" y="40356"/>
                  </a:lnTo>
                  <a:lnTo>
                    <a:pt x="690014" y="46428"/>
                  </a:lnTo>
                  <a:lnTo>
                    <a:pt x="696468" y="50643"/>
                  </a:lnTo>
                  <a:lnTo>
                    <a:pt x="709041" y="54762"/>
                  </a:lnTo>
                  <a:lnTo>
                    <a:pt x="721614" y="59025"/>
                  </a:lnTo>
                  <a:lnTo>
                    <a:pt x="734187" y="63287"/>
                  </a:lnTo>
                  <a:lnTo>
                    <a:pt x="746760" y="67407"/>
                  </a:lnTo>
                  <a:lnTo>
                    <a:pt x="752856" y="68931"/>
                  </a:lnTo>
                  <a:lnTo>
                    <a:pt x="763524" y="72741"/>
                  </a:lnTo>
                  <a:lnTo>
                    <a:pt x="770893" y="100232"/>
                  </a:lnTo>
                  <a:lnTo>
                    <a:pt x="777906" y="129224"/>
                  </a:lnTo>
                  <a:lnTo>
                    <a:pt x="787634" y="156644"/>
                  </a:lnTo>
                  <a:lnTo>
                    <a:pt x="803148" y="179421"/>
                  </a:lnTo>
                  <a:lnTo>
                    <a:pt x="807469" y="193601"/>
                  </a:lnTo>
                  <a:lnTo>
                    <a:pt x="811434" y="206567"/>
                  </a:lnTo>
                  <a:lnTo>
                    <a:pt x="816971" y="218533"/>
                  </a:lnTo>
                  <a:lnTo>
                    <a:pt x="826008" y="229713"/>
                  </a:lnTo>
                  <a:lnTo>
                    <a:pt x="827782" y="235273"/>
                  </a:lnTo>
                  <a:lnTo>
                    <a:pt x="850308" y="279207"/>
                  </a:lnTo>
                  <a:lnTo>
                    <a:pt x="865155" y="293816"/>
                  </a:lnTo>
                  <a:lnTo>
                    <a:pt x="879859" y="308568"/>
                  </a:lnTo>
                  <a:lnTo>
                    <a:pt x="893064" y="324963"/>
                  </a:lnTo>
                  <a:lnTo>
                    <a:pt x="903374" y="352966"/>
                  </a:lnTo>
                  <a:lnTo>
                    <a:pt x="916686" y="384399"/>
                  </a:lnTo>
                  <a:lnTo>
                    <a:pt x="949452" y="436977"/>
                  </a:lnTo>
                  <a:lnTo>
                    <a:pt x="982991" y="462158"/>
                  </a:lnTo>
                  <a:lnTo>
                    <a:pt x="994410" y="470505"/>
                  </a:lnTo>
                  <a:lnTo>
                    <a:pt x="1003958" y="479446"/>
                  </a:lnTo>
                  <a:lnTo>
                    <a:pt x="1005649" y="482030"/>
                  </a:lnTo>
                  <a:lnTo>
                    <a:pt x="1008768" y="483042"/>
                  </a:lnTo>
                  <a:lnTo>
                    <a:pt x="1022604" y="487269"/>
                  </a:lnTo>
                  <a:lnTo>
                    <a:pt x="1028950" y="508093"/>
                  </a:lnTo>
                  <a:lnTo>
                    <a:pt x="1031652" y="517272"/>
                  </a:lnTo>
                  <a:lnTo>
                    <a:pt x="1035355" y="524023"/>
                  </a:lnTo>
                  <a:lnTo>
                    <a:pt x="1044702" y="537561"/>
                  </a:lnTo>
                  <a:lnTo>
                    <a:pt x="1049821" y="574470"/>
                  </a:lnTo>
                  <a:lnTo>
                    <a:pt x="1046797" y="609951"/>
                  </a:lnTo>
                  <a:lnTo>
                    <a:pt x="1037201" y="644288"/>
                  </a:lnTo>
                  <a:lnTo>
                    <a:pt x="1022604" y="677769"/>
                  </a:lnTo>
                  <a:lnTo>
                    <a:pt x="1019556" y="683103"/>
                  </a:lnTo>
                  <a:lnTo>
                    <a:pt x="1020318" y="689199"/>
                  </a:lnTo>
                  <a:lnTo>
                    <a:pt x="1016508" y="694533"/>
                  </a:lnTo>
                  <a:lnTo>
                    <a:pt x="997172" y="715237"/>
                  </a:lnTo>
                  <a:lnTo>
                    <a:pt x="974979" y="734442"/>
                  </a:lnTo>
                  <a:lnTo>
                    <a:pt x="953928" y="754647"/>
                  </a:lnTo>
                  <a:lnTo>
                    <a:pt x="938022" y="778353"/>
                  </a:lnTo>
                  <a:lnTo>
                    <a:pt x="928318" y="805415"/>
                  </a:lnTo>
                  <a:lnTo>
                    <a:pt x="919829" y="833121"/>
                  </a:lnTo>
                  <a:lnTo>
                    <a:pt x="909196" y="860113"/>
                  </a:lnTo>
                  <a:lnTo>
                    <a:pt x="879859" y="899665"/>
                  </a:lnTo>
                  <a:lnTo>
                    <a:pt x="836676" y="929991"/>
                  </a:lnTo>
                  <a:lnTo>
                    <a:pt x="815994" y="933848"/>
                  </a:lnTo>
                  <a:lnTo>
                    <a:pt x="808482" y="934563"/>
                  </a:lnTo>
                  <a:lnTo>
                    <a:pt x="794980" y="948231"/>
                  </a:lnTo>
                  <a:lnTo>
                    <a:pt x="780478" y="961042"/>
                  </a:lnTo>
                  <a:lnTo>
                    <a:pt x="764547" y="971853"/>
                  </a:lnTo>
                  <a:lnTo>
                    <a:pt x="746760" y="979521"/>
                  </a:lnTo>
                  <a:lnTo>
                    <a:pt x="706191" y="1003655"/>
                  </a:lnTo>
                  <a:lnTo>
                    <a:pt x="650626" y="1016962"/>
                  </a:lnTo>
                  <a:lnTo>
                    <a:pt x="590123" y="1022698"/>
                  </a:lnTo>
                  <a:lnTo>
                    <a:pt x="534741" y="1024119"/>
                  </a:lnTo>
                  <a:lnTo>
                    <a:pt x="494538" y="1024479"/>
                  </a:lnTo>
                  <a:lnTo>
                    <a:pt x="463665" y="1034230"/>
                  </a:lnTo>
                  <a:lnTo>
                    <a:pt x="409348" y="1032301"/>
                  </a:lnTo>
                  <a:lnTo>
                    <a:pt x="342900" y="1024479"/>
                  </a:lnTo>
                  <a:lnTo>
                    <a:pt x="300358" y="1003262"/>
                  </a:lnTo>
                  <a:lnTo>
                    <a:pt x="286512" y="997047"/>
                  </a:lnTo>
                  <a:lnTo>
                    <a:pt x="275105" y="987498"/>
                  </a:lnTo>
                  <a:lnTo>
                    <a:pt x="262699" y="980664"/>
                  </a:lnTo>
                  <a:lnTo>
                    <a:pt x="249435" y="974972"/>
                  </a:lnTo>
                  <a:lnTo>
                    <a:pt x="235458" y="968853"/>
                  </a:lnTo>
                  <a:lnTo>
                    <a:pt x="178915" y="933753"/>
                  </a:lnTo>
                  <a:lnTo>
                    <a:pt x="151161" y="918370"/>
                  </a:lnTo>
                  <a:lnTo>
                    <a:pt x="133552" y="895843"/>
                  </a:lnTo>
                  <a:lnTo>
                    <a:pt x="134874" y="862173"/>
                  </a:lnTo>
                  <a:close/>
                </a:path>
              </a:pathLst>
            </a:custGeom>
            <a:ln w="235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819649" y="4855463"/>
              <a:ext cx="967105" cy="805180"/>
            </a:xfrm>
            <a:custGeom>
              <a:avLst/>
              <a:gdLst/>
              <a:ahLst/>
              <a:cxnLst/>
              <a:rect l="l" t="t" r="r" b="b"/>
              <a:pathLst>
                <a:path w="967104" h="805179">
                  <a:moveTo>
                    <a:pt x="0" y="38862"/>
                  </a:moveTo>
                  <a:lnTo>
                    <a:pt x="11418" y="40124"/>
                  </a:lnTo>
                  <a:lnTo>
                    <a:pt x="22764" y="40957"/>
                  </a:lnTo>
                  <a:lnTo>
                    <a:pt x="33968" y="42076"/>
                  </a:lnTo>
                  <a:lnTo>
                    <a:pt x="44958" y="44196"/>
                  </a:lnTo>
                  <a:lnTo>
                    <a:pt x="51054" y="45720"/>
                  </a:lnTo>
                  <a:lnTo>
                    <a:pt x="55626" y="52578"/>
                  </a:lnTo>
                  <a:lnTo>
                    <a:pt x="61722" y="55626"/>
                  </a:lnTo>
                  <a:lnTo>
                    <a:pt x="69342" y="58674"/>
                  </a:lnTo>
                  <a:lnTo>
                    <a:pt x="76962" y="59436"/>
                  </a:lnTo>
                  <a:lnTo>
                    <a:pt x="84582" y="60960"/>
                  </a:lnTo>
                  <a:lnTo>
                    <a:pt x="89916" y="64770"/>
                  </a:lnTo>
                  <a:lnTo>
                    <a:pt x="96012" y="68580"/>
                  </a:lnTo>
                  <a:lnTo>
                    <a:pt x="100584" y="72390"/>
                  </a:lnTo>
                  <a:lnTo>
                    <a:pt x="128385" y="107942"/>
                  </a:lnTo>
                  <a:lnTo>
                    <a:pt x="134397" y="119062"/>
                  </a:lnTo>
                  <a:lnTo>
                    <a:pt x="141982" y="129325"/>
                  </a:lnTo>
                  <a:lnTo>
                    <a:pt x="151638" y="139446"/>
                  </a:lnTo>
                  <a:lnTo>
                    <a:pt x="153924" y="146304"/>
                  </a:lnTo>
                  <a:lnTo>
                    <a:pt x="153924" y="154686"/>
                  </a:lnTo>
                  <a:lnTo>
                    <a:pt x="157734" y="161544"/>
                  </a:lnTo>
                  <a:lnTo>
                    <a:pt x="169711" y="174200"/>
                  </a:lnTo>
                  <a:lnTo>
                    <a:pt x="187833" y="181641"/>
                  </a:lnTo>
                  <a:lnTo>
                    <a:pt x="207668" y="186082"/>
                  </a:lnTo>
                  <a:lnTo>
                    <a:pt x="224790" y="189738"/>
                  </a:lnTo>
                  <a:lnTo>
                    <a:pt x="234850" y="193131"/>
                  </a:lnTo>
                  <a:lnTo>
                    <a:pt x="245840" y="196881"/>
                  </a:lnTo>
                  <a:lnTo>
                    <a:pt x="254686" y="199917"/>
                  </a:lnTo>
                  <a:lnTo>
                    <a:pt x="258318" y="201168"/>
                  </a:lnTo>
                  <a:lnTo>
                    <a:pt x="263259" y="214300"/>
                  </a:lnTo>
                  <a:lnTo>
                    <a:pt x="269271" y="225647"/>
                  </a:lnTo>
                  <a:lnTo>
                    <a:pt x="276856" y="235993"/>
                  </a:lnTo>
                  <a:lnTo>
                    <a:pt x="286512" y="246126"/>
                  </a:lnTo>
                  <a:lnTo>
                    <a:pt x="290179" y="258806"/>
                  </a:lnTo>
                  <a:lnTo>
                    <a:pt x="295275" y="273843"/>
                  </a:lnTo>
                  <a:lnTo>
                    <a:pt x="301513" y="287595"/>
                  </a:lnTo>
                  <a:lnTo>
                    <a:pt x="308610" y="296418"/>
                  </a:lnTo>
                  <a:lnTo>
                    <a:pt x="315158" y="297727"/>
                  </a:lnTo>
                  <a:lnTo>
                    <a:pt x="322135" y="296037"/>
                  </a:lnTo>
                  <a:lnTo>
                    <a:pt x="329398" y="293203"/>
                  </a:lnTo>
                  <a:lnTo>
                    <a:pt x="336804" y="291084"/>
                  </a:lnTo>
                  <a:lnTo>
                    <a:pt x="363652" y="284726"/>
                  </a:lnTo>
                  <a:lnTo>
                    <a:pt x="389858" y="278511"/>
                  </a:lnTo>
                  <a:lnTo>
                    <a:pt x="416206" y="272867"/>
                  </a:lnTo>
                  <a:lnTo>
                    <a:pt x="443484" y="268224"/>
                  </a:lnTo>
                  <a:lnTo>
                    <a:pt x="456485" y="262949"/>
                  </a:lnTo>
                  <a:lnTo>
                    <a:pt x="468630" y="256889"/>
                  </a:lnTo>
                  <a:lnTo>
                    <a:pt x="480774" y="250971"/>
                  </a:lnTo>
                  <a:lnTo>
                    <a:pt x="493776" y="246126"/>
                  </a:lnTo>
                  <a:lnTo>
                    <a:pt x="502562" y="236291"/>
                  </a:lnTo>
                  <a:lnTo>
                    <a:pt x="510349" y="225742"/>
                  </a:lnTo>
                  <a:lnTo>
                    <a:pt x="518421" y="215479"/>
                  </a:lnTo>
                  <a:lnTo>
                    <a:pt x="528066" y="206502"/>
                  </a:lnTo>
                  <a:lnTo>
                    <a:pt x="539162" y="198155"/>
                  </a:lnTo>
                  <a:lnTo>
                    <a:pt x="550545" y="190023"/>
                  </a:lnTo>
                  <a:lnTo>
                    <a:pt x="561927" y="181748"/>
                  </a:lnTo>
                  <a:lnTo>
                    <a:pt x="573024" y="172974"/>
                  </a:lnTo>
                  <a:lnTo>
                    <a:pt x="584334" y="162306"/>
                  </a:lnTo>
                  <a:lnTo>
                    <a:pt x="595503" y="151066"/>
                  </a:lnTo>
                  <a:lnTo>
                    <a:pt x="606671" y="139541"/>
                  </a:lnTo>
                  <a:lnTo>
                    <a:pt x="617982" y="128016"/>
                  </a:lnTo>
                  <a:lnTo>
                    <a:pt x="627185" y="117467"/>
                  </a:lnTo>
                  <a:lnTo>
                    <a:pt x="635031" y="105918"/>
                  </a:lnTo>
                  <a:lnTo>
                    <a:pt x="642735" y="94368"/>
                  </a:lnTo>
                  <a:lnTo>
                    <a:pt x="651510" y="83820"/>
                  </a:lnTo>
                  <a:lnTo>
                    <a:pt x="656534" y="70223"/>
                  </a:lnTo>
                  <a:lnTo>
                    <a:pt x="662559" y="61341"/>
                  </a:lnTo>
                  <a:lnTo>
                    <a:pt x="671441" y="55316"/>
                  </a:lnTo>
                  <a:lnTo>
                    <a:pt x="685038" y="50292"/>
                  </a:lnTo>
                  <a:lnTo>
                    <a:pt x="687145" y="43648"/>
                  </a:lnTo>
                  <a:lnTo>
                    <a:pt x="707898" y="0"/>
                  </a:lnTo>
                </a:path>
                <a:path w="967104" h="805179">
                  <a:moveTo>
                    <a:pt x="292608" y="284988"/>
                  </a:moveTo>
                  <a:lnTo>
                    <a:pt x="293536" y="291953"/>
                  </a:lnTo>
                  <a:lnTo>
                    <a:pt x="294322" y="298989"/>
                  </a:lnTo>
                  <a:lnTo>
                    <a:pt x="295394" y="305883"/>
                  </a:lnTo>
                  <a:lnTo>
                    <a:pt x="297180" y="312420"/>
                  </a:lnTo>
                  <a:lnTo>
                    <a:pt x="299466" y="317754"/>
                  </a:lnTo>
                  <a:lnTo>
                    <a:pt x="306324" y="319278"/>
                  </a:lnTo>
                  <a:lnTo>
                    <a:pt x="308610" y="324612"/>
                  </a:lnTo>
                  <a:lnTo>
                    <a:pt x="310312" y="329993"/>
                  </a:lnTo>
                  <a:lnTo>
                    <a:pt x="310800" y="336232"/>
                  </a:lnTo>
                  <a:lnTo>
                    <a:pt x="311717" y="342185"/>
                  </a:lnTo>
                  <a:lnTo>
                    <a:pt x="314706" y="346710"/>
                  </a:lnTo>
                  <a:lnTo>
                    <a:pt x="320921" y="349579"/>
                  </a:lnTo>
                  <a:lnTo>
                    <a:pt x="327850" y="350805"/>
                  </a:lnTo>
                  <a:lnTo>
                    <a:pt x="335065" y="351317"/>
                  </a:lnTo>
                  <a:lnTo>
                    <a:pt x="342138" y="352044"/>
                  </a:lnTo>
                  <a:lnTo>
                    <a:pt x="359973" y="378571"/>
                  </a:lnTo>
                  <a:lnTo>
                    <a:pt x="373951" y="414528"/>
                  </a:lnTo>
                  <a:lnTo>
                    <a:pt x="384786" y="452770"/>
                  </a:lnTo>
                  <a:lnTo>
                    <a:pt x="393192" y="486156"/>
                  </a:lnTo>
                  <a:lnTo>
                    <a:pt x="389667" y="537198"/>
                  </a:lnTo>
                  <a:lnTo>
                    <a:pt x="387858" y="559022"/>
                  </a:lnTo>
                  <a:lnTo>
                    <a:pt x="387191" y="572416"/>
                  </a:lnTo>
                  <a:lnTo>
                    <a:pt x="387096" y="598170"/>
                  </a:lnTo>
                </a:path>
                <a:path w="967104" h="805179">
                  <a:moveTo>
                    <a:pt x="61722" y="726186"/>
                  </a:moveTo>
                  <a:lnTo>
                    <a:pt x="114871" y="699039"/>
                  </a:lnTo>
                  <a:lnTo>
                    <a:pt x="162306" y="664464"/>
                  </a:lnTo>
                  <a:lnTo>
                    <a:pt x="189226" y="638401"/>
                  </a:lnTo>
                  <a:lnTo>
                    <a:pt x="216503" y="614838"/>
                  </a:lnTo>
                  <a:lnTo>
                    <a:pt x="246209" y="595133"/>
                  </a:lnTo>
                  <a:lnTo>
                    <a:pt x="280416" y="580644"/>
                  </a:lnTo>
                  <a:lnTo>
                    <a:pt x="311812" y="583775"/>
                  </a:lnTo>
                  <a:lnTo>
                    <a:pt x="373749" y="594038"/>
                  </a:lnTo>
                  <a:lnTo>
                    <a:pt x="410718" y="611124"/>
                  </a:lnTo>
                  <a:lnTo>
                    <a:pt x="415290" y="614172"/>
                  </a:lnTo>
                  <a:lnTo>
                    <a:pt x="420624" y="617220"/>
                  </a:lnTo>
                  <a:lnTo>
                    <a:pt x="427482" y="615696"/>
                  </a:lnTo>
                  <a:lnTo>
                    <a:pt x="432054" y="619506"/>
                  </a:lnTo>
                  <a:lnTo>
                    <a:pt x="438090" y="624578"/>
                  </a:lnTo>
                  <a:lnTo>
                    <a:pt x="443769" y="630364"/>
                  </a:lnTo>
                  <a:lnTo>
                    <a:pt x="449306" y="636436"/>
                  </a:lnTo>
                  <a:lnTo>
                    <a:pt x="454914" y="642366"/>
                  </a:lnTo>
                  <a:lnTo>
                    <a:pt x="458724" y="645414"/>
                  </a:lnTo>
                  <a:lnTo>
                    <a:pt x="466344" y="653034"/>
                  </a:lnTo>
                  <a:lnTo>
                    <a:pt x="468332" y="661475"/>
                  </a:lnTo>
                  <a:lnTo>
                    <a:pt x="470820" y="672560"/>
                  </a:lnTo>
                  <a:lnTo>
                    <a:pt x="473737" y="683787"/>
                  </a:lnTo>
                  <a:lnTo>
                    <a:pt x="498383" y="715982"/>
                  </a:lnTo>
                  <a:lnTo>
                    <a:pt x="558557" y="730055"/>
                  </a:lnTo>
                  <a:lnTo>
                    <a:pt x="589788" y="731520"/>
                  </a:lnTo>
                  <a:lnTo>
                    <a:pt x="599634" y="734889"/>
                  </a:lnTo>
                  <a:lnTo>
                    <a:pt x="637889" y="761904"/>
                  </a:lnTo>
                  <a:lnTo>
                    <a:pt x="655712" y="800921"/>
                  </a:lnTo>
                  <a:lnTo>
                    <a:pt x="656844" y="804672"/>
                  </a:lnTo>
                </a:path>
                <a:path w="967104" h="805179">
                  <a:moveTo>
                    <a:pt x="478536" y="704850"/>
                  </a:moveTo>
                  <a:lnTo>
                    <a:pt x="483679" y="682847"/>
                  </a:lnTo>
                  <a:lnTo>
                    <a:pt x="483108" y="683133"/>
                  </a:lnTo>
                  <a:lnTo>
                    <a:pt x="480250" y="681704"/>
                  </a:lnTo>
                  <a:lnTo>
                    <a:pt x="481107" y="638663"/>
                  </a:lnTo>
                  <a:lnTo>
                    <a:pt x="505968" y="604266"/>
                  </a:lnTo>
                  <a:lnTo>
                    <a:pt x="519493" y="585049"/>
                  </a:lnTo>
                  <a:lnTo>
                    <a:pt x="529590" y="571690"/>
                  </a:lnTo>
                  <a:lnTo>
                    <a:pt x="541972" y="562046"/>
                  </a:lnTo>
                  <a:lnTo>
                    <a:pt x="562356" y="553974"/>
                  </a:lnTo>
                  <a:lnTo>
                    <a:pt x="575857" y="537888"/>
                  </a:lnTo>
                  <a:lnTo>
                    <a:pt x="588645" y="532161"/>
                  </a:lnTo>
                  <a:lnTo>
                    <a:pt x="603718" y="530292"/>
                  </a:lnTo>
                  <a:lnTo>
                    <a:pt x="624078" y="525780"/>
                  </a:lnTo>
                  <a:lnTo>
                    <a:pt x="668940" y="501491"/>
                  </a:lnTo>
                  <a:lnTo>
                    <a:pt x="720090" y="486918"/>
                  </a:lnTo>
                  <a:lnTo>
                    <a:pt x="791777" y="475035"/>
                  </a:lnTo>
                  <a:lnTo>
                    <a:pt x="872966" y="474154"/>
                  </a:lnTo>
                  <a:lnTo>
                    <a:pt x="939438" y="478131"/>
                  </a:lnTo>
                  <a:lnTo>
                    <a:pt x="966978" y="480822"/>
                  </a:lnTo>
                </a:path>
                <a:path w="967104" h="805179">
                  <a:moveTo>
                    <a:pt x="516636" y="201168"/>
                  </a:moveTo>
                  <a:lnTo>
                    <a:pt x="519576" y="222623"/>
                  </a:lnTo>
                  <a:lnTo>
                    <a:pt x="523017" y="243649"/>
                  </a:lnTo>
                  <a:lnTo>
                    <a:pt x="527458" y="264390"/>
                  </a:lnTo>
                  <a:lnTo>
                    <a:pt x="533400" y="284988"/>
                  </a:lnTo>
                  <a:lnTo>
                    <a:pt x="535578" y="307193"/>
                  </a:lnTo>
                  <a:lnTo>
                    <a:pt x="538257" y="330041"/>
                  </a:lnTo>
                  <a:lnTo>
                    <a:pt x="544222" y="351317"/>
                  </a:lnTo>
                  <a:lnTo>
                    <a:pt x="556260" y="368808"/>
                  </a:lnTo>
                  <a:lnTo>
                    <a:pt x="564804" y="394648"/>
                  </a:lnTo>
                  <a:lnTo>
                    <a:pt x="567210" y="402307"/>
                  </a:lnTo>
                  <a:lnTo>
                    <a:pt x="566356" y="402431"/>
                  </a:lnTo>
                  <a:lnTo>
                    <a:pt x="565121" y="405666"/>
                  </a:lnTo>
                  <a:lnTo>
                    <a:pt x="566384" y="422659"/>
                  </a:lnTo>
                  <a:lnTo>
                    <a:pt x="573024" y="464058"/>
                  </a:lnTo>
                  <a:lnTo>
                    <a:pt x="577893" y="486156"/>
                  </a:lnTo>
                  <a:lnTo>
                    <a:pt x="583406" y="505396"/>
                  </a:lnTo>
                  <a:lnTo>
                    <a:pt x="587918" y="524922"/>
                  </a:lnTo>
                  <a:lnTo>
                    <a:pt x="589788" y="547878"/>
                  </a:lnTo>
                </a:path>
              </a:pathLst>
            </a:custGeom>
            <a:ln w="235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59273" y="4691633"/>
              <a:ext cx="692150" cy="448945"/>
            </a:xfrm>
            <a:custGeom>
              <a:avLst/>
              <a:gdLst/>
              <a:ahLst/>
              <a:cxnLst/>
              <a:rect l="l" t="t" r="r" b="b"/>
              <a:pathLst>
                <a:path w="692150" h="448945">
                  <a:moveTo>
                    <a:pt x="668274" y="163830"/>
                  </a:moveTo>
                  <a:lnTo>
                    <a:pt x="581406" y="41910"/>
                  </a:lnTo>
                </a:path>
                <a:path w="692150" h="448945">
                  <a:moveTo>
                    <a:pt x="668274" y="130302"/>
                  </a:moveTo>
                  <a:lnTo>
                    <a:pt x="605028" y="41910"/>
                  </a:lnTo>
                </a:path>
                <a:path w="692150" h="448945">
                  <a:moveTo>
                    <a:pt x="660654" y="198120"/>
                  </a:moveTo>
                  <a:lnTo>
                    <a:pt x="512064" y="762"/>
                  </a:lnTo>
                </a:path>
                <a:path w="692150" h="448945">
                  <a:moveTo>
                    <a:pt x="633984" y="204978"/>
                  </a:moveTo>
                  <a:lnTo>
                    <a:pt x="480822" y="762"/>
                  </a:lnTo>
                </a:path>
                <a:path w="692150" h="448945">
                  <a:moveTo>
                    <a:pt x="621792" y="230124"/>
                  </a:moveTo>
                  <a:lnTo>
                    <a:pt x="448818" y="762"/>
                  </a:lnTo>
                </a:path>
                <a:path w="692150" h="448945">
                  <a:moveTo>
                    <a:pt x="594360" y="247650"/>
                  </a:moveTo>
                  <a:lnTo>
                    <a:pt x="409194" y="762"/>
                  </a:lnTo>
                </a:path>
                <a:path w="692150" h="448945">
                  <a:moveTo>
                    <a:pt x="590550" y="285750"/>
                  </a:moveTo>
                  <a:lnTo>
                    <a:pt x="374904" y="0"/>
                  </a:lnTo>
                </a:path>
                <a:path w="692150" h="448945">
                  <a:moveTo>
                    <a:pt x="567690" y="303276"/>
                  </a:moveTo>
                  <a:lnTo>
                    <a:pt x="339852" y="762"/>
                  </a:lnTo>
                </a:path>
                <a:path w="692150" h="448945">
                  <a:moveTo>
                    <a:pt x="540258" y="323088"/>
                  </a:moveTo>
                  <a:lnTo>
                    <a:pt x="304038" y="10668"/>
                  </a:lnTo>
                </a:path>
                <a:path w="692150" h="448945">
                  <a:moveTo>
                    <a:pt x="512826" y="345948"/>
                  </a:moveTo>
                  <a:lnTo>
                    <a:pt x="265938" y="18288"/>
                  </a:lnTo>
                </a:path>
                <a:path w="692150" h="448945">
                  <a:moveTo>
                    <a:pt x="493014" y="371094"/>
                  </a:moveTo>
                  <a:lnTo>
                    <a:pt x="230124" y="22098"/>
                  </a:lnTo>
                </a:path>
                <a:path w="692150" h="448945">
                  <a:moveTo>
                    <a:pt x="467106" y="390144"/>
                  </a:moveTo>
                  <a:lnTo>
                    <a:pt x="196596" y="31242"/>
                  </a:lnTo>
                </a:path>
                <a:path w="692150" h="448945">
                  <a:moveTo>
                    <a:pt x="448056" y="420624"/>
                  </a:moveTo>
                  <a:lnTo>
                    <a:pt x="167640" y="48006"/>
                  </a:lnTo>
                </a:path>
                <a:path w="692150" h="448945">
                  <a:moveTo>
                    <a:pt x="411480" y="420624"/>
                  </a:moveTo>
                  <a:lnTo>
                    <a:pt x="142494" y="63246"/>
                  </a:lnTo>
                </a:path>
                <a:path w="692150" h="448945">
                  <a:moveTo>
                    <a:pt x="381000" y="437388"/>
                  </a:moveTo>
                  <a:lnTo>
                    <a:pt x="106680" y="73914"/>
                  </a:lnTo>
                </a:path>
                <a:path w="692150" h="448945">
                  <a:moveTo>
                    <a:pt x="344424" y="448818"/>
                  </a:moveTo>
                  <a:lnTo>
                    <a:pt x="85344" y="104394"/>
                  </a:lnTo>
                </a:path>
                <a:path w="692150" h="448945">
                  <a:moveTo>
                    <a:pt x="307848" y="448818"/>
                  </a:moveTo>
                  <a:lnTo>
                    <a:pt x="60198" y="120396"/>
                  </a:lnTo>
                </a:path>
                <a:path w="692150" h="448945">
                  <a:moveTo>
                    <a:pt x="214122" y="371094"/>
                  </a:moveTo>
                  <a:lnTo>
                    <a:pt x="41910" y="142494"/>
                  </a:lnTo>
                </a:path>
                <a:path w="692150" h="448945">
                  <a:moveTo>
                    <a:pt x="159258" y="345948"/>
                  </a:moveTo>
                  <a:lnTo>
                    <a:pt x="22098" y="163830"/>
                  </a:lnTo>
                </a:path>
                <a:path w="692150" h="448945">
                  <a:moveTo>
                    <a:pt x="44958" y="229362"/>
                  </a:moveTo>
                  <a:lnTo>
                    <a:pt x="0" y="169926"/>
                  </a:lnTo>
                </a:path>
                <a:path w="692150" h="448945">
                  <a:moveTo>
                    <a:pt x="660654" y="193548"/>
                  </a:moveTo>
                  <a:lnTo>
                    <a:pt x="691896" y="193548"/>
                  </a:lnTo>
                </a:path>
              </a:pathLst>
            </a:custGeom>
            <a:ln w="7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493257" y="4907279"/>
              <a:ext cx="66040" cy="1270"/>
            </a:xfrm>
            <a:custGeom>
              <a:avLst/>
              <a:gdLst/>
              <a:ahLst/>
              <a:cxnLst/>
              <a:rect l="l" t="t" r="r" b="b"/>
              <a:pathLst>
                <a:path w="66039" h="1270">
                  <a:moveTo>
                    <a:pt x="-3917" y="381"/>
                  </a:moveTo>
                  <a:lnTo>
                    <a:pt x="69449" y="381"/>
                  </a:lnTo>
                </a:path>
              </a:pathLst>
            </a:custGeom>
            <a:ln w="85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919471" y="4930139"/>
              <a:ext cx="875665" cy="782320"/>
            </a:xfrm>
            <a:custGeom>
              <a:avLst/>
              <a:gdLst/>
              <a:ahLst/>
              <a:cxnLst/>
              <a:rect l="l" t="t" r="r" b="b"/>
              <a:pathLst>
                <a:path w="875664" h="782320">
                  <a:moveTo>
                    <a:pt x="557022" y="0"/>
                  </a:moveTo>
                  <a:lnTo>
                    <a:pt x="645414" y="1524"/>
                  </a:lnTo>
                </a:path>
                <a:path w="875664" h="782320">
                  <a:moveTo>
                    <a:pt x="544830" y="26670"/>
                  </a:moveTo>
                  <a:lnTo>
                    <a:pt x="658368" y="28956"/>
                  </a:lnTo>
                </a:path>
                <a:path w="875664" h="782320">
                  <a:moveTo>
                    <a:pt x="530352" y="48006"/>
                  </a:moveTo>
                  <a:lnTo>
                    <a:pt x="681990" y="50292"/>
                  </a:lnTo>
                </a:path>
                <a:path w="875664" h="782320">
                  <a:moveTo>
                    <a:pt x="507492" y="78486"/>
                  </a:moveTo>
                  <a:lnTo>
                    <a:pt x="703326" y="74676"/>
                  </a:lnTo>
                </a:path>
                <a:path w="875664" h="782320">
                  <a:moveTo>
                    <a:pt x="480060" y="103632"/>
                  </a:moveTo>
                  <a:lnTo>
                    <a:pt x="713232" y="99822"/>
                  </a:lnTo>
                </a:path>
                <a:path w="875664" h="782320">
                  <a:moveTo>
                    <a:pt x="451866" y="126492"/>
                  </a:moveTo>
                  <a:lnTo>
                    <a:pt x="724662" y="127254"/>
                  </a:lnTo>
                </a:path>
                <a:path w="875664" h="782320">
                  <a:moveTo>
                    <a:pt x="420624" y="152400"/>
                  </a:moveTo>
                  <a:lnTo>
                    <a:pt x="736854" y="152400"/>
                  </a:lnTo>
                </a:path>
                <a:path w="875664" h="782320">
                  <a:moveTo>
                    <a:pt x="420624" y="178308"/>
                  </a:moveTo>
                  <a:lnTo>
                    <a:pt x="762762" y="179070"/>
                  </a:lnTo>
                </a:path>
                <a:path w="875664" h="782320">
                  <a:moveTo>
                    <a:pt x="432816" y="205740"/>
                  </a:moveTo>
                  <a:lnTo>
                    <a:pt x="788670" y="206502"/>
                  </a:lnTo>
                </a:path>
                <a:path w="875664" h="782320">
                  <a:moveTo>
                    <a:pt x="432816" y="226314"/>
                  </a:moveTo>
                  <a:lnTo>
                    <a:pt x="819150" y="227076"/>
                  </a:lnTo>
                </a:path>
                <a:path w="875664" h="782320">
                  <a:moveTo>
                    <a:pt x="451866" y="255270"/>
                  </a:moveTo>
                  <a:lnTo>
                    <a:pt x="845058" y="256032"/>
                  </a:lnTo>
                </a:path>
                <a:path w="875664" h="782320">
                  <a:moveTo>
                    <a:pt x="451866" y="278892"/>
                  </a:moveTo>
                  <a:lnTo>
                    <a:pt x="849630" y="279654"/>
                  </a:lnTo>
                </a:path>
                <a:path w="875664" h="782320">
                  <a:moveTo>
                    <a:pt x="465582" y="305562"/>
                  </a:moveTo>
                  <a:lnTo>
                    <a:pt x="867156" y="305562"/>
                  </a:lnTo>
                </a:path>
                <a:path w="875664" h="782320">
                  <a:moveTo>
                    <a:pt x="465582" y="331470"/>
                  </a:moveTo>
                  <a:lnTo>
                    <a:pt x="867156" y="332232"/>
                  </a:lnTo>
                </a:path>
                <a:path w="875664" h="782320">
                  <a:moveTo>
                    <a:pt x="480060" y="360426"/>
                  </a:moveTo>
                  <a:lnTo>
                    <a:pt x="875538" y="361188"/>
                  </a:lnTo>
                </a:path>
                <a:path w="875664" h="782320">
                  <a:moveTo>
                    <a:pt x="480060" y="386334"/>
                  </a:moveTo>
                  <a:lnTo>
                    <a:pt x="867156" y="386334"/>
                  </a:lnTo>
                </a:path>
                <a:path w="875664" h="782320">
                  <a:moveTo>
                    <a:pt x="480060" y="416814"/>
                  </a:moveTo>
                  <a:lnTo>
                    <a:pt x="600456" y="416814"/>
                  </a:lnTo>
                </a:path>
                <a:path w="875664" h="782320">
                  <a:moveTo>
                    <a:pt x="416814" y="182118"/>
                  </a:moveTo>
                  <a:lnTo>
                    <a:pt x="247650" y="275082"/>
                  </a:lnTo>
                </a:path>
                <a:path w="875664" h="782320">
                  <a:moveTo>
                    <a:pt x="375666" y="178308"/>
                  </a:moveTo>
                  <a:lnTo>
                    <a:pt x="205740" y="271272"/>
                  </a:lnTo>
                </a:path>
                <a:path w="875664" h="782320">
                  <a:moveTo>
                    <a:pt x="420624" y="206502"/>
                  </a:moveTo>
                  <a:lnTo>
                    <a:pt x="251460" y="298704"/>
                  </a:lnTo>
                </a:path>
                <a:path w="875664" h="782320">
                  <a:moveTo>
                    <a:pt x="432816" y="227076"/>
                  </a:moveTo>
                  <a:lnTo>
                    <a:pt x="263652" y="320040"/>
                  </a:lnTo>
                </a:path>
                <a:path w="875664" h="782320">
                  <a:moveTo>
                    <a:pt x="437388" y="251460"/>
                  </a:moveTo>
                  <a:lnTo>
                    <a:pt x="267462" y="343662"/>
                  </a:lnTo>
                </a:path>
                <a:path w="875664" h="782320">
                  <a:moveTo>
                    <a:pt x="448818" y="271272"/>
                  </a:moveTo>
                  <a:lnTo>
                    <a:pt x="279654" y="363474"/>
                  </a:lnTo>
                </a:path>
                <a:path w="875664" h="782320">
                  <a:moveTo>
                    <a:pt x="453390" y="294894"/>
                  </a:moveTo>
                  <a:lnTo>
                    <a:pt x="284226" y="387858"/>
                  </a:lnTo>
                </a:path>
                <a:path w="875664" h="782320">
                  <a:moveTo>
                    <a:pt x="465582" y="313944"/>
                  </a:moveTo>
                  <a:lnTo>
                    <a:pt x="296418" y="406908"/>
                  </a:lnTo>
                </a:path>
                <a:path w="875664" h="782320">
                  <a:moveTo>
                    <a:pt x="462534" y="342900"/>
                  </a:moveTo>
                  <a:lnTo>
                    <a:pt x="293370" y="435864"/>
                  </a:lnTo>
                </a:path>
                <a:path w="875664" h="782320">
                  <a:moveTo>
                    <a:pt x="477012" y="432054"/>
                  </a:moveTo>
                  <a:lnTo>
                    <a:pt x="307848" y="525018"/>
                  </a:lnTo>
                </a:path>
                <a:path w="875664" h="782320">
                  <a:moveTo>
                    <a:pt x="479298" y="406908"/>
                  </a:moveTo>
                  <a:lnTo>
                    <a:pt x="284226" y="513588"/>
                  </a:lnTo>
                </a:path>
                <a:path w="875664" h="782320">
                  <a:moveTo>
                    <a:pt x="475488" y="361188"/>
                  </a:moveTo>
                  <a:lnTo>
                    <a:pt x="279654" y="467868"/>
                  </a:lnTo>
                </a:path>
                <a:path w="875664" h="782320">
                  <a:moveTo>
                    <a:pt x="462534" y="392430"/>
                  </a:moveTo>
                  <a:lnTo>
                    <a:pt x="293370" y="485394"/>
                  </a:lnTo>
                </a:path>
                <a:path w="875664" h="782320">
                  <a:moveTo>
                    <a:pt x="489966" y="451104"/>
                  </a:moveTo>
                  <a:lnTo>
                    <a:pt x="320802" y="544068"/>
                  </a:lnTo>
                </a:path>
                <a:path w="875664" h="782320">
                  <a:moveTo>
                    <a:pt x="420624" y="514350"/>
                  </a:moveTo>
                  <a:lnTo>
                    <a:pt x="348996" y="553974"/>
                  </a:lnTo>
                </a:path>
                <a:path w="875664" h="782320">
                  <a:moveTo>
                    <a:pt x="630174" y="697992"/>
                  </a:moveTo>
                  <a:lnTo>
                    <a:pt x="465582" y="480060"/>
                  </a:lnTo>
                </a:path>
                <a:path w="875664" h="782320">
                  <a:moveTo>
                    <a:pt x="601218" y="707136"/>
                  </a:moveTo>
                  <a:lnTo>
                    <a:pt x="437388" y="489966"/>
                  </a:lnTo>
                </a:path>
                <a:path w="875664" h="782320">
                  <a:moveTo>
                    <a:pt x="561594" y="708660"/>
                  </a:moveTo>
                  <a:lnTo>
                    <a:pt x="413766" y="512826"/>
                  </a:lnTo>
                </a:path>
                <a:path w="875664" h="782320">
                  <a:moveTo>
                    <a:pt x="484632" y="659892"/>
                  </a:moveTo>
                  <a:lnTo>
                    <a:pt x="397002" y="544068"/>
                  </a:lnTo>
                </a:path>
                <a:path w="875664" h="782320">
                  <a:moveTo>
                    <a:pt x="430530" y="643890"/>
                  </a:moveTo>
                  <a:lnTo>
                    <a:pt x="382524" y="580644"/>
                  </a:lnTo>
                </a:path>
                <a:path w="875664" h="782320">
                  <a:moveTo>
                    <a:pt x="658368" y="685800"/>
                  </a:moveTo>
                  <a:lnTo>
                    <a:pt x="493776" y="467868"/>
                  </a:lnTo>
                </a:path>
                <a:path w="875664" h="782320">
                  <a:moveTo>
                    <a:pt x="658368" y="685800"/>
                  </a:moveTo>
                  <a:lnTo>
                    <a:pt x="493776" y="467868"/>
                  </a:lnTo>
                </a:path>
                <a:path w="875664" h="782320">
                  <a:moveTo>
                    <a:pt x="681990" y="665988"/>
                  </a:moveTo>
                  <a:lnTo>
                    <a:pt x="517398" y="448056"/>
                  </a:lnTo>
                </a:path>
                <a:path w="875664" h="782320">
                  <a:moveTo>
                    <a:pt x="708660" y="653034"/>
                  </a:moveTo>
                  <a:lnTo>
                    <a:pt x="544830" y="435864"/>
                  </a:lnTo>
                </a:path>
                <a:path w="875664" h="782320">
                  <a:moveTo>
                    <a:pt x="742950" y="604266"/>
                  </a:moveTo>
                  <a:lnTo>
                    <a:pt x="611124" y="429768"/>
                  </a:lnTo>
                </a:path>
                <a:path w="875664" h="782320">
                  <a:moveTo>
                    <a:pt x="726948" y="630936"/>
                  </a:moveTo>
                  <a:lnTo>
                    <a:pt x="572262" y="425958"/>
                  </a:lnTo>
                </a:path>
                <a:path w="875664" h="782320">
                  <a:moveTo>
                    <a:pt x="747522" y="560070"/>
                  </a:moveTo>
                  <a:lnTo>
                    <a:pt x="631698" y="406908"/>
                  </a:lnTo>
                </a:path>
                <a:path w="875664" h="782320">
                  <a:moveTo>
                    <a:pt x="763524" y="532638"/>
                  </a:moveTo>
                  <a:lnTo>
                    <a:pt x="665226" y="402336"/>
                  </a:lnTo>
                </a:path>
                <a:path w="875664" h="782320">
                  <a:moveTo>
                    <a:pt x="784860" y="512826"/>
                  </a:moveTo>
                  <a:lnTo>
                    <a:pt x="700278" y="400812"/>
                  </a:lnTo>
                </a:path>
                <a:path w="875664" h="782320">
                  <a:moveTo>
                    <a:pt x="800100" y="485394"/>
                  </a:moveTo>
                  <a:lnTo>
                    <a:pt x="736854" y="401574"/>
                  </a:lnTo>
                </a:path>
                <a:path w="875664" h="782320">
                  <a:moveTo>
                    <a:pt x="812292" y="456438"/>
                  </a:moveTo>
                  <a:lnTo>
                    <a:pt x="774954" y="406146"/>
                  </a:lnTo>
                </a:path>
                <a:path w="875664" h="782320">
                  <a:moveTo>
                    <a:pt x="841248" y="451104"/>
                  </a:moveTo>
                  <a:lnTo>
                    <a:pt x="807720" y="406908"/>
                  </a:lnTo>
                </a:path>
                <a:path w="875664" h="782320">
                  <a:moveTo>
                    <a:pt x="205740" y="514350"/>
                  </a:moveTo>
                  <a:lnTo>
                    <a:pt x="82296" y="726186"/>
                  </a:lnTo>
                </a:path>
                <a:path w="875664" h="782320">
                  <a:moveTo>
                    <a:pt x="192786" y="501396"/>
                  </a:moveTo>
                  <a:lnTo>
                    <a:pt x="68580" y="713232"/>
                  </a:lnTo>
                </a:path>
                <a:path w="875664" h="782320">
                  <a:moveTo>
                    <a:pt x="170688" y="501396"/>
                  </a:moveTo>
                  <a:lnTo>
                    <a:pt x="46482" y="713232"/>
                  </a:lnTo>
                </a:path>
                <a:path w="875664" h="782320">
                  <a:moveTo>
                    <a:pt x="135636" y="525018"/>
                  </a:moveTo>
                  <a:lnTo>
                    <a:pt x="32766" y="700278"/>
                  </a:lnTo>
                </a:path>
                <a:path w="875664" h="782320">
                  <a:moveTo>
                    <a:pt x="92964" y="560070"/>
                  </a:moveTo>
                  <a:lnTo>
                    <a:pt x="12954" y="697230"/>
                  </a:lnTo>
                </a:path>
                <a:path w="875664" h="782320">
                  <a:moveTo>
                    <a:pt x="55626" y="585216"/>
                  </a:moveTo>
                  <a:lnTo>
                    <a:pt x="0" y="679704"/>
                  </a:lnTo>
                </a:path>
                <a:path w="875664" h="782320">
                  <a:moveTo>
                    <a:pt x="329184" y="532638"/>
                  </a:moveTo>
                  <a:lnTo>
                    <a:pt x="183642" y="781812"/>
                  </a:lnTo>
                </a:path>
              </a:pathLst>
            </a:custGeom>
            <a:ln w="7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014613" y="5439047"/>
              <a:ext cx="457415" cy="289775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4748021" y="4914899"/>
              <a:ext cx="475615" cy="639445"/>
            </a:xfrm>
            <a:custGeom>
              <a:avLst/>
              <a:gdLst/>
              <a:ahLst/>
              <a:cxnLst/>
              <a:rect l="l" t="t" r="r" b="b"/>
              <a:pathLst>
                <a:path w="475614" h="639445">
                  <a:moveTo>
                    <a:pt x="0" y="242316"/>
                  </a:moveTo>
                  <a:lnTo>
                    <a:pt x="364236" y="243078"/>
                  </a:lnTo>
                </a:path>
                <a:path w="475614" h="639445">
                  <a:moveTo>
                    <a:pt x="0" y="220980"/>
                  </a:moveTo>
                  <a:lnTo>
                    <a:pt x="364236" y="220980"/>
                  </a:lnTo>
                </a:path>
                <a:path w="475614" h="639445">
                  <a:moveTo>
                    <a:pt x="0" y="197358"/>
                  </a:moveTo>
                  <a:lnTo>
                    <a:pt x="364236" y="197358"/>
                  </a:lnTo>
                </a:path>
                <a:path w="475614" h="639445">
                  <a:moveTo>
                    <a:pt x="0" y="176022"/>
                  </a:moveTo>
                  <a:lnTo>
                    <a:pt x="342138" y="176784"/>
                  </a:lnTo>
                </a:path>
                <a:path w="475614" h="639445">
                  <a:moveTo>
                    <a:pt x="0" y="154686"/>
                  </a:moveTo>
                  <a:lnTo>
                    <a:pt x="342138" y="154686"/>
                  </a:lnTo>
                </a:path>
                <a:path w="475614" h="639445">
                  <a:moveTo>
                    <a:pt x="0" y="133350"/>
                  </a:moveTo>
                  <a:lnTo>
                    <a:pt x="307848" y="133350"/>
                  </a:lnTo>
                </a:path>
                <a:path w="475614" h="639445">
                  <a:moveTo>
                    <a:pt x="0" y="109728"/>
                  </a:moveTo>
                  <a:lnTo>
                    <a:pt x="240030" y="109728"/>
                  </a:lnTo>
                </a:path>
                <a:path w="475614" h="639445">
                  <a:moveTo>
                    <a:pt x="0" y="88392"/>
                  </a:moveTo>
                  <a:lnTo>
                    <a:pt x="227076" y="88392"/>
                  </a:lnTo>
                </a:path>
                <a:path w="475614" h="639445">
                  <a:moveTo>
                    <a:pt x="4572" y="65532"/>
                  </a:moveTo>
                  <a:lnTo>
                    <a:pt x="204216" y="65532"/>
                  </a:lnTo>
                </a:path>
                <a:path w="475614" h="639445">
                  <a:moveTo>
                    <a:pt x="17526" y="44196"/>
                  </a:moveTo>
                  <a:lnTo>
                    <a:pt x="198120" y="44196"/>
                  </a:lnTo>
                </a:path>
                <a:path w="475614" h="639445">
                  <a:moveTo>
                    <a:pt x="34290" y="21336"/>
                  </a:moveTo>
                  <a:lnTo>
                    <a:pt x="184404" y="21336"/>
                  </a:lnTo>
                </a:path>
                <a:path w="475614" h="639445">
                  <a:moveTo>
                    <a:pt x="48768" y="0"/>
                  </a:moveTo>
                  <a:lnTo>
                    <a:pt x="156210" y="0"/>
                  </a:lnTo>
                </a:path>
                <a:path w="475614" h="639445">
                  <a:moveTo>
                    <a:pt x="97536" y="509016"/>
                  </a:moveTo>
                  <a:lnTo>
                    <a:pt x="460248" y="509778"/>
                  </a:lnTo>
                </a:path>
                <a:path w="475614" h="639445">
                  <a:moveTo>
                    <a:pt x="96774" y="487680"/>
                  </a:moveTo>
                  <a:lnTo>
                    <a:pt x="455676" y="489966"/>
                  </a:lnTo>
                </a:path>
                <a:path w="475614" h="639445">
                  <a:moveTo>
                    <a:pt x="81534" y="464058"/>
                  </a:moveTo>
                  <a:lnTo>
                    <a:pt x="460248" y="463296"/>
                  </a:lnTo>
                </a:path>
                <a:path w="475614" h="639445">
                  <a:moveTo>
                    <a:pt x="71628" y="442722"/>
                  </a:moveTo>
                  <a:lnTo>
                    <a:pt x="455676" y="441198"/>
                  </a:lnTo>
                </a:path>
                <a:path w="475614" h="639445">
                  <a:moveTo>
                    <a:pt x="45720" y="421386"/>
                  </a:moveTo>
                  <a:lnTo>
                    <a:pt x="455676" y="417576"/>
                  </a:lnTo>
                </a:path>
                <a:path w="475614" h="639445">
                  <a:moveTo>
                    <a:pt x="20574" y="400050"/>
                  </a:moveTo>
                  <a:lnTo>
                    <a:pt x="451104" y="400050"/>
                  </a:lnTo>
                </a:path>
                <a:path w="475614" h="639445">
                  <a:moveTo>
                    <a:pt x="0" y="376428"/>
                  </a:moveTo>
                  <a:lnTo>
                    <a:pt x="439674" y="373380"/>
                  </a:lnTo>
                </a:path>
                <a:path w="475614" h="639445">
                  <a:moveTo>
                    <a:pt x="0" y="355092"/>
                  </a:moveTo>
                  <a:lnTo>
                    <a:pt x="439674" y="355092"/>
                  </a:lnTo>
                </a:path>
                <a:path w="475614" h="639445">
                  <a:moveTo>
                    <a:pt x="0" y="332232"/>
                  </a:moveTo>
                  <a:lnTo>
                    <a:pt x="435102" y="332232"/>
                  </a:lnTo>
                </a:path>
                <a:path w="475614" h="639445">
                  <a:moveTo>
                    <a:pt x="0" y="310896"/>
                  </a:moveTo>
                  <a:lnTo>
                    <a:pt x="422910" y="310134"/>
                  </a:lnTo>
                </a:path>
                <a:path w="475614" h="639445">
                  <a:moveTo>
                    <a:pt x="0" y="288036"/>
                  </a:moveTo>
                  <a:lnTo>
                    <a:pt x="394716" y="286512"/>
                  </a:lnTo>
                </a:path>
                <a:path w="475614" h="639445">
                  <a:moveTo>
                    <a:pt x="0" y="266700"/>
                  </a:moveTo>
                  <a:lnTo>
                    <a:pt x="377190" y="266700"/>
                  </a:lnTo>
                </a:path>
                <a:path w="475614" h="639445">
                  <a:moveTo>
                    <a:pt x="133350" y="639318"/>
                  </a:moveTo>
                  <a:lnTo>
                    <a:pt x="196596" y="639318"/>
                  </a:lnTo>
                </a:path>
                <a:path w="475614" h="639445">
                  <a:moveTo>
                    <a:pt x="133350" y="617982"/>
                  </a:moveTo>
                  <a:lnTo>
                    <a:pt x="217932" y="617982"/>
                  </a:lnTo>
                </a:path>
                <a:path w="475614" h="639445">
                  <a:moveTo>
                    <a:pt x="133350" y="595884"/>
                  </a:moveTo>
                  <a:lnTo>
                    <a:pt x="240030" y="595884"/>
                  </a:lnTo>
                </a:path>
                <a:path w="475614" h="639445">
                  <a:moveTo>
                    <a:pt x="133350" y="574548"/>
                  </a:moveTo>
                  <a:lnTo>
                    <a:pt x="264414" y="575310"/>
                  </a:lnTo>
                </a:path>
                <a:path w="475614" h="639445">
                  <a:moveTo>
                    <a:pt x="133350" y="550926"/>
                  </a:moveTo>
                  <a:lnTo>
                    <a:pt x="283464" y="550926"/>
                  </a:lnTo>
                </a:path>
                <a:path w="475614" h="639445">
                  <a:moveTo>
                    <a:pt x="133350" y="529590"/>
                  </a:moveTo>
                  <a:lnTo>
                    <a:pt x="475488" y="529590"/>
                  </a:lnTo>
                </a:path>
              </a:pathLst>
            </a:custGeom>
            <a:ln w="7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1067824" y="5800139"/>
            <a:ext cx="5786120" cy="1482090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86995" algn="ctr">
              <a:lnSpc>
                <a:spcPct val="100000"/>
              </a:lnSpc>
              <a:spcBef>
                <a:spcPts val="650"/>
              </a:spcBef>
              <a:tabLst>
                <a:tab pos="1435735" algn="l"/>
                <a:tab pos="270065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7.7.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Механізм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перліт: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зародження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пластинок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цементиту;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утворення </a:t>
            </a:r>
            <a:r>
              <a:rPr sz="1000" dirty="0">
                <a:latin typeface="Times New Roman"/>
                <a:cs typeface="Times New Roman"/>
              </a:rPr>
              <a:t>зерен </a:t>
            </a:r>
            <a:r>
              <a:rPr sz="1000" spc="-5" dirty="0">
                <a:latin typeface="Times New Roman"/>
                <a:cs typeface="Times New Roman"/>
              </a:rPr>
              <a:t>перліту (цементит</a:t>
            </a:r>
            <a:r>
              <a:rPr sz="1000" dirty="0">
                <a:latin typeface="Times New Roman"/>
                <a:cs typeface="Times New Roman"/>
              </a:rPr>
              <a:t> +</a:t>
            </a:r>
            <a:r>
              <a:rPr sz="1000" spc="-5" dirty="0">
                <a:latin typeface="Times New Roman"/>
                <a:cs typeface="Times New Roman"/>
              </a:rPr>
              <a:t> ферит),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продовження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випадання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цементиту;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завершення перетворення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зерна перліту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перліту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провідною</a:t>
            </a:r>
            <a:r>
              <a:rPr sz="1200" dirty="0">
                <a:latin typeface="Times New Roman"/>
                <a:cs typeface="Times New Roman"/>
              </a:rPr>
              <a:t> фазою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Зародження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центрів кристалізації </a:t>
            </a:r>
            <a:r>
              <a:rPr sz="1200" spc="-5" dirty="0">
                <a:latin typeface="Times New Roman"/>
                <a:cs typeface="Times New Roman"/>
              </a:rPr>
              <a:t>цементиту </a:t>
            </a:r>
            <a:r>
              <a:rPr sz="1200" dirty="0">
                <a:latin typeface="Times New Roman"/>
                <a:cs typeface="Times New Roman"/>
              </a:rPr>
              <a:t>полегшено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межі </a:t>
            </a:r>
            <a:r>
              <a:rPr sz="1200" spc="-5" dirty="0">
                <a:latin typeface="Times New Roman"/>
                <a:cs typeface="Times New Roman"/>
              </a:rPr>
              <a:t>аустенітних зерен. Новоутворена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пластинка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росте,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подовжується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042407" y="7264398"/>
            <a:ext cx="3553460" cy="21132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38100" marR="31115" algn="just">
              <a:lnSpc>
                <a:spcPct val="1042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об’єднає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сусідні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області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вуглецем.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Поруч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 пластинки фериту. Ці пластинки </a:t>
            </a:r>
            <a:r>
              <a:rPr sz="1200" dirty="0">
                <a:latin typeface="Times New Roman"/>
                <a:cs typeface="Times New Roman"/>
              </a:rPr>
              <a:t>рос-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туть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по товщині, так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 довжині. Зростання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ко- </a:t>
            </a:r>
            <a:r>
              <a:rPr sz="1200" dirty="0">
                <a:latin typeface="Times New Roman"/>
                <a:cs typeface="Times New Roman"/>
              </a:rPr>
              <a:t> лоній </a:t>
            </a:r>
            <a:r>
              <a:rPr sz="1200" spc="-5" dirty="0">
                <a:latin typeface="Times New Roman"/>
                <a:cs typeface="Times New Roman"/>
              </a:rPr>
              <a:t>перліту,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утворилися, триває </a:t>
            </a:r>
            <a:r>
              <a:rPr sz="1200" dirty="0">
                <a:latin typeface="Times New Roman"/>
                <a:cs typeface="Times New Roman"/>
              </a:rPr>
              <a:t>до зіткнення 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кристалами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перліту,</a:t>
            </a:r>
            <a:r>
              <a:rPr sz="1200" spc="-5" dirty="0">
                <a:latin typeface="Times New Roman"/>
                <a:cs typeface="Times New Roman"/>
              </a:rPr>
              <a:t> 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інших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центрів.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Властивості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 залежать від температури, при </a:t>
            </a:r>
            <a:r>
              <a:rPr sz="1200" dirty="0">
                <a:latin typeface="Times New Roman"/>
                <a:cs typeface="Times New Roman"/>
              </a:rPr>
              <a:t>якій </a:t>
            </a:r>
            <a:r>
              <a:rPr sz="1200" spc="-5" dirty="0">
                <a:latin typeface="Times New Roman"/>
                <a:cs typeface="Times New Roman"/>
              </a:rPr>
              <a:t>відбу-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вається </a:t>
            </a:r>
            <a:r>
              <a:rPr sz="1200" dirty="0">
                <a:latin typeface="Times New Roman"/>
                <a:cs typeface="Times New Roman"/>
              </a:rPr>
              <a:t>процес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розпаду.</a:t>
            </a:r>
            <a:endParaRPr sz="1200">
              <a:latin typeface="Times New Roman"/>
              <a:cs typeface="Times New Roman"/>
            </a:endParaRPr>
          </a:p>
          <a:p>
            <a:pPr marL="38100" marR="317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Товщина </a:t>
            </a:r>
            <a:r>
              <a:rPr sz="1200" dirty="0">
                <a:latin typeface="Times New Roman"/>
                <a:cs typeface="Times New Roman"/>
              </a:rPr>
              <a:t>сусідніх </a:t>
            </a:r>
            <a:r>
              <a:rPr sz="1200" spc="-5" dirty="0">
                <a:latin typeface="Times New Roman"/>
                <a:cs typeface="Times New Roman"/>
              </a:rPr>
              <a:t>пластинок фериту та цемен-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титу обумовлює </a:t>
            </a:r>
            <a:r>
              <a:rPr sz="1200" dirty="0">
                <a:latin typeface="Times New Roman"/>
                <a:cs typeface="Times New Roman"/>
              </a:rPr>
              <a:t>дисперсність </a:t>
            </a:r>
            <a:r>
              <a:rPr sz="1200" spc="-5" dirty="0">
                <a:latin typeface="Times New Roman"/>
                <a:cs typeface="Times New Roman"/>
              </a:rPr>
              <a:t>структури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познача-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spc="-5" dirty="0">
                <a:latin typeface="Symbol"/>
                <a:cs typeface="Symbol"/>
              </a:rPr>
              <a:t>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7.8).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4682871" y="7204126"/>
            <a:ext cx="2141220" cy="1716405"/>
            <a:chOff x="4682871" y="7204126"/>
            <a:chExt cx="2141220" cy="1716405"/>
          </a:xfrm>
        </p:grpSpPr>
        <p:sp>
          <p:nvSpPr>
            <p:cNvPr id="31" name="object 31"/>
            <p:cNvSpPr/>
            <p:nvPr/>
          </p:nvSpPr>
          <p:spPr>
            <a:xfrm>
              <a:off x="4863846" y="7210805"/>
              <a:ext cx="1186180" cy="1617980"/>
            </a:xfrm>
            <a:custGeom>
              <a:avLst/>
              <a:gdLst/>
              <a:ahLst/>
              <a:cxnLst/>
              <a:rect l="l" t="t" r="r" b="b"/>
              <a:pathLst>
                <a:path w="1186179" h="1617979">
                  <a:moveTo>
                    <a:pt x="1088898" y="0"/>
                  </a:moveTo>
                  <a:lnTo>
                    <a:pt x="86868" y="846582"/>
                  </a:lnTo>
                  <a:lnTo>
                    <a:pt x="0" y="1604772"/>
                  </a:lnTo>
                  <a:lnTo>
                    <a:pt x="94488" y="1617726"/>
                  </a:lnTo>
                  <a:lnTo>
                    <a:pt x="178308" y="890016"/>
                  </a:lnTo>
                  <a:lnTo>
                    <a:pt x="1185672" y="30480"/>
                  </a:lnTo>
                  <a:lnTo>
                    <a:pt x="1145286" y="9906"/>
                  </a:lnTo>
                  <a:lnTo>
                    <a:pt x="1104138" y="5334"/>
                  </a:lnTo>
                  <a:lnTo>
                    <a:pt x="1088898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863846" y="7210805"/>
              <a:ext cx="1186180" cy="1617980"/>
            </a:xfrm>
            <a:custGeom>
              <a:avLst/>
              <a:gdLst/>
              <a:ahLst/>
              <a:cxnLst/>
              <a:rect l="l" t="t" r="r" b="b"/>
              <a:pathLst>
                <a:path w="1186179" h="1617979">
                  <a:moveTo>
                    <a:pt x="94488" y="1617726"/>
                  </a:moveTo>
                  <a:lnTo>
                    <a:pt x="178308" y="890016"/>
                  </a:lnTo>
                  <a:lnTo>
                    <a:pt x="1185672" y="30480"/>
                  </a:lnTo>
                  <a:lnTo>
                    <a:pt x="1145286" y="9906"/>
                  </a:lnTo>
                  <a:lnTo>
                    <a:pt x="1104138" y="5334"/>
                  </a:lnTo>
                  <a:lnTo>
                    <a:pt x="1088898" y="0"/>
                  </a:lnTo>
                  <a:lnTo>
                    <a:pt x="86868" y="846582"/>
                  </a:lnTo>
                  <a:lnTo>
                    <a:pt x="0" y="1604772"/>
                  </a:lnTo>
                  <a:lnTo>
                    <a:pt x="94488" y="1617726"/>
                  </a:lnTo>
                  <a:close/>
                </a:path>
              </a:pathLst>
            </a:custGeom>
            <a:ln w="110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179314" y="7241285"/>
              <a:ext cx="1218565" cy="1620520"/>
            </a:xfrm>
            <a:custGeom>
              <a:avLst/>
              <a:gdLst/>
              <a:ahLst/>
              <a:cxnLst/>
              <a:rect l="l" t="t" r="r" b="b"/>
              <a:pathLst>
                <a:path w="1218564" h="1620520">
                  <a:moveTo>
                    <a:pt x="1121664" y="0"/>
                  </a:moveTo>
                  <a:lnTo>
                    <a:pt x="89154" y="956310"/>
                  </a:lnTo>
                  <a:lnTo>
                    <a:pt x="0" y="1610106"/>
                  </a:lnTo>
                  <a:lnTo>
                    <a:pt x="112014" y="1620012"/>
                  </a:lnTo>
                  <a:lnTo>
                    <a:pt x="188214" y="995172"/>
                  </a:lnTo>
                  <a:lnTo>
                    <a:pt x="1218438" y="8382"/>
                  </a:lnTo>
                  <a:lnTo>
                    <a:pt x="1152906" y="8382"/>
                  </a:lnTo>
                  <a:lnTo>
                    <a:pt x="1121664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179314" y="7241285"/>
              <a:ext cx="1218565" cy="1620520"/>
            </a:xfrm>
            <a:custGeom>
              <a:avLst/>
              <a:gdLst/>
              <a:ahLst/>
              <a:cxnLst/>
              <a:rect l="l" t="t" r="r" b="b"/>
              <a:pathLst>
                <a:path w="1218564" h="1620520">
                  <a:moveTo>
                    <a:pt x="112014" y="1620012"/>
                  </a:moveTo>
                  <a:lnTo>
                    <a:pt x="188214" y="995172"/>
                  </a:lnTo>
                  <a:lnTo>
                    <a:pt x="1218438" y="8382"/>
                  </a:lnTo>
                  <a:lnTo>
                    <a:pt x="1152906" y="8382"/>
                  </a:lnTo>
                  <a:lnTo>
                    <a:pt x="1121664" y="0"/>
                  </a:lnTo>
                  <a:lnTo>
                    <a:pt x="89154" y="956310"/>
                  </a:lnTo>
                  <a:lnTo>
                    <a:pt x="0" y="1610106"/>
                  </a:lnTo>
                  <a:lnTo>
                    <a:pt x="112014" y="1620012"/>
                  </a:lnTo>
                  <a:close/>
                </a:path>
              </a:pathLst>
            </a:custGeom>
            <a:ln w="110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500116" y="7315199"/>
              <a:ext cx="1178560" cy="1587500"/>
            </a:xfrm>
            <a:custGeom>
              <a:avLst/>
              <a:gdLst/>
              <a:ahLst/>
              <a:cxnLst/>
              <a:rect l="l" t="t" r="r" b="b"/>
              <a:pathLst>
                <a:path w="1178559" h="1587500">
                  <a:moveTo>
                    <a:pt x="1091184" y="0"/>
                  </a:moveTo>
                  <a:lnTo>
                    <a:pt x="86868" y="1010412"/>
                  </a:lnTo>
                  <a:lnTo>
                    <a:pt x="0" y="1576578"/>
                  </a:lnTo>
                  <a:lnTo>
                    <a:pt x="89154" y="1587246"/>
                  </a:lnTo>
                  <a:lnTo>
                    <a:pt x="89916" y="1583436"/>
                  </a:lnTo>
                  <a:lnTo>
                    <a:pt x="90678" y="1580388"/>
                  </a:lnTo>
                  <a:lnTo>
                    <a:pt x="91440" y="1576578"/>
                  </a:lnTo>
                  <a:lnTo>
                    <a:pt x="92202" y="1573530"/>
                  </a:lnTo>
                  <a:lnTo>
                    <a:pt x="93726" y="1566672"/>
                  </a:lnTo>
                  <a:lnTo>
                    <a:pt x="165354" y="1046226"/>
                  </a:lnTo>
                  <a:lnTo>
                    <a:pt x="1178052" y="20574"/>
                  </a:lnTo>
                  <a:lnTo>
                    <a:pt x="1155523" y="5334"/>
                  </a:lnTo>
                  <a:lnTo>
                    <a:pt x="1108710" y="5334"/>
                  </a:lnTo>
                  <a:lnTo>
                    <a:pt x="1091184" y="0"/>
                  </a:lnTo>
                  <a:close/>
                </a:path>
                <a:path w="1178559" h="1587500">
                  <a:moveTo>
                    <a:pt x="1152144" y="3048"/>
                  </a:moveTo>
                  <a:lnTo>
                    <a:pt x="1108710" y="5334"/>
                  </a:lnTo>
                  <a:lnTo>
                    <a:pt x="1155523" y="5334"/>
                  </a:lnTo>
                  <a:lnTo>
                    <a:pt x="1152144" y="3048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500116" y="7315199"/>
              <a:ext cx="1178560" cy="1587500"/>
            </a:xfrm>
            <a:custGeom>
              <a:avLst/>
              <a:gdLst/>
              <a:ahLst/>
              <a:cxnLst/>
              <a:rect l="l" t="t" r="r" b="b"/>
              <a:pathLst>
                <a:path w="1178559" h="1587500">
                  <a:moveTo>
                    <a:pt x="89154" y="1587246"/>
                  </a:moveTo>
                  <a:lnTo>
                    <a:pt x="89916" y="1583436"/>
                  </a:lnTo>
                  <a:lnTo>
                    <a:pt x="90678" y="1580388"/>
                  </a:lnTo>
                  <a:lnTo>
                    <a:pt x="91440" y="1576578"/>
                  </a:lnTo>
                  <a:lnTo>
                    <a:pt x="92202" y="1573530"/>
                  </a:lnTo>
                  <a:lnTo>
                    <a:pt x="93726" y="1566672"/>
                  </a:lnTo>
                  <a:lnTo>
                    <a:pt x="165354" y="1046226"/>
                  </a:lnTo>
                  <a:lnTo>
                    <a:pt x="1178052" y="20574"/>
                  </a:lnTo>
                  <a:lnTo>
                    <a:pt x="1152144" y="3048"/>
                  </a:lnTo>
                  <a:lnTo>
                    <a:pt x="1108710" y="5334"/>
                  </a:lnTo>
                  <a:lnTo>
                    <a:pt x="1091184" y="0"/>
                  </a:lnTo>
                  <a:lnTo>
                    <a:pt x="86868" y="1010412"/>
                  </a:lnTo>
                  <a:lnTo>
                    <a:pt x="0" y="1576578"/>
                  </a:lnTo>
                  <a:lnTo>
                    <a:pt x="89154" y="1587246"/>
                  </a:lnTo>
                  <a:close/>
                </a:path>
              </a:pathLst>
            </a:custGeom>
            <a:ln w="110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688586" y="7209841"/>
              <a:ext cx="2129790" cy="1704975"/>
            </a:xfrm>
            <a:custGeom>
              <a:avLst/>
              <a:gdLst/>
              <a:ahLst/>
              <a:cxnLst/>
              <a:rect l="l" t="t" r="r" b="b"/>
              <a:pathLst>
                <a:path w="2129790" h="1704975">
                  <a:moveTo>
                    <a:pt x="86106" y="782014"/>
                  </a:moveTo>
                  <a:lnTo>
                    <a:pt x="1050798" y="1182064"/>
                  </a:lnTo>
                </a:path>
                <a:path w="2129790" h="1704975">
                  <a:moveTo>
                    <a:pt x="86106" y="782014"/>
                  </a:moveTo>
                  <a:lnTo>
                    <a:pt x="0" y="1580590"/>
                  </a:lnTo>
                  <a:lnTo>
                    <a:pt x="1002030" y="1704796"/>
                  </a:lnTo>
                  <a:lnTo>
                    <a:pt x="1050798" y="1182064"/>
                  </a:lnTo>
                  <a:lnTo>
                    <a:pt x="2103882" y="141172"/>
                  </a:lnTo>
                </a:path>
                <a:path w="2129790" h="1704975">
                  <a:moveTo>
                    <a:pt x="1002030" y="1704796"/>
                  </a:moveTo>
                  <a:lnTo>
                    <a:pt x="1046239" y="1658690"/>
                  </a:lnTo>
                  <a:lnTo>
                    <a:pt x="1090380" y="1612645"/>
                  </a:lnTo>
                  <a:lnTo>
                    <a:pt x="1134390" y="1566726"/>
                  </a:lnTo>
                  <a:lnTo>
                    <a:pt x="1178207" y="1521000"/>
                  </a:lnTo>
                  <a:lnTo>
                    <a:pt x="1221769" y="1475532"/>
                  </a:lnTo>
                  <a:lnTo>
                    <a:pt x="1265011" y="1430389"/>
                  </a:lnTo>
                  <a:lnTo>
                    <a:pt x="1307873" y="1385636"/>
                  </a:lnTo>
                  <a:lnTo>
                    <a:pt x="1350291" y="1341340"/>
                  </a:lnTo>
                  <a:lnTo>
                    <a:pt x="1392202" y="1297566"/>
                  </a:lnTo>
                  <a:lnTo>
                    <a:pt x="1433545" y="1254380"/>
                  </a:lnTo>
                  <a:lnTo>
                    <a:pt x="1474256" y="1211850"/>
                  </a:lnTo>
                  <a:lnTo>
                    <a:pt x="1514273" y="1170039"/>
                  </a:lnTo>
                  <a:lnTo>
                    <a:pt x="1553533" y="1129015"/>
                  </a:lnTo>
                  <a:lnTo>
                    <a:pt x="1591974" y="1088843"/>
                  </a:lnTo>
                  <a:lnTo>
                    <a:pt x="1629533" y="1049590"/>
                  </a:lnTo>
                  <a:lnTo>
                    <a:pt x="1666147" y="1011321"/>
                  </a:lnTo>
                  <a:lnTo>
                    <a:pt x="1701754" y="974102"/>
                  </a:lnTo>
                  <a:lnTo>
                    <a:pt x="1736291" y="938000"/>
                  </a:lnTo>
                  <a:lnTo>
                    <a:pt x="1769695" y="903080"/>
                  </a:lnTo>
                  <a:lnTo>
                    <a:pt x="1801905" y="869408"/>
                  </a:lnTo>
                  <a:lnTo>
                    <a:pt x="1832857" y="837050"/>
                  </a:lnTo>
                  <a:lnTo>
                    <a:pt x="1862488" y="806073"/>
                  </a:lnTo>
                  <a:lnTo>
                    <a:pt x="1890737" y="776542"/>
                  </a:lnTo>
                  <a:lnTo>
                    <a:pt x="1917540" y="748524"/>
                  </a:lnTo>
                  <a:lnTo>
                    <a:pt x="1966559" y="697287"/>
                  </a:lnTo>
                  <a:lnTo>
                    <a:pt x="2009045" y="652891"/>
                  </a:lnTo>
                  <a:lnTo>
                    <a:pt x="2027682" y="633424"/>
                  </a:lnTo>
                </a:path>
                <a:path w="2129790" h="1704975">
                  <a:moveTo>
                    <a:pt x="86106" y="782014"/>
                  </a:moveTo>
                  <a:lnTo>
                    <a:pt x="1014984" y="18490"/>
                  </a:lnTo>
                </a:path>
                <a:path w="2129790" h="1704975">
                  <a:moveTo>
                    <a:pt x="1018032" y="16204"/>
                  </a:moveTo>
                  <a:lnTo>
                    <a:pt x="1024890" y="14680"/>
                  </a:lnTo>
                  <a:lnTo>
                    <a:pt x="1030986" y="9346"/>
                  </a:lnTo>
                  <a:lnTo>
                    <a:pt x="1037844" y="8584"/>
                  </a:lnTo>
                  <a:lnTo>
                    <a:pt x="1075122" y="4750"/>
                  </a:lnTo>
                  <a:lnTo>
                    <a:pt x="1112615" y="3631"/>
                  </a:lnTo>
                  <a:lnTo>
                    <a:pt x="1150250" y="3655"/>
                  </a:lnTo>
                  <a:lnTo>
                    <a:pt x="1187958" y="3250"/>
                  </a:lnTo>
                  <a:lnTo>
                    <a:pt x="1206662" y="0"/>
                  </a:lnTo>
                  <a:lnTo>
                    <a:pt x="1226724" y="107"/>
                  </a:lnTo>
                  <a:lnTo>
                    <a:pt x="1247215" y="1214"/>
                  </a:lnTo>
                  <a:lnTo>
                    <a:pt x="1267206" y="964"/>
                  </a:lnTo>
                  <a:lnTo>
                    <a:pt x="1277481" y="1785"/>
                  </a:lnTo>
                  <a:lnTo>
                    <a:pt x="1287684" y="2393"/>
                  </a:lnTo>
                  <a:lnTo>
                    <a:pt x="1297745" y="3429"/>
                  </a:lnTo>
                  <a:lnTo>
                    <a:pt x="1307592" y="5536"/>
                  </a:lnTo>
                  <a:lnTo>
                    <a:pt x="1313307" y="8524"/>
                  </a:lnTo>
                  <a:lnTo>
                    <a:pt x="1319022" y="12299"/>
                  </a:lnTo>
                  <a:lnTo>
                    <a:pt x="1324737" y="15930"/>
                  </a:lnTo>
                  <a:lnTo>
                    <a:pt x="1364170" y="28491"/>
                  </a:lnTo>
                  <a:lnTo>
                    <a:pt x="1399032" y="34492"/>
                  </a:lnTo>
                  <a:lnTo>
                    <a:pt x="1448859" y="30980"/>
                  </a:lnTo>
                  <a:lnTo>
                    <a:pt x="1498758" y="26396"/>
                  </a:lnTo>
                  <a:lnTo>
                    <a:pt x="1548514" y="24526"/>
                  </a:lnTo>
                  <a:lnTo>
                    <a:pt x="1597914" y="29158"/>
                  </a:lnTo>
                  <a:lnTo>
                    <a:pt x="1621928" y="33063"/>
                  </a:lnTo>
                  <a:lnTo>
                    <a:pt x="1643157" y="35825"/>
                  </a:lnTo>
                  <a:lnTo>
                    <a:pt x="1665958" y="37730"/>
                  </a:lnTo>
                  <a:lnTo>
                    <a:pt x="1694688" y="39064"/>
                  </a:lnTo>
                  <a:lnTo>
                    <a:pt x="1717226" y="47077"/>
                  </a:lnTo>
                  <a:lnTo>
                    <a:pt x="1739550" y="54590"/>
                  </a:lnTo>
                  <a:lnTo>
                    <a:pt x="1762303" y="60817"/>
                  </a:lnTo>
                  <a:lnTo>
                    <a:pt x="1786128" y="64972"/>
                  </a:lnTo>
                  <a:lnTo>
                    <a:pt x="1800546" y="69377"/>
                  </a:lnTo>
                  <a:lnTo>
                    <a:pt x="1815179" y="73354"/>
                  </a:lnTo>
                  <a:lnTo>
                    <a:pt x="1829954" y="76759"/>
                  </a:lnTo>
                  <a:lnTo>
                    <a:pt x="1844802" y="79450"/>
                  </a:lnTo>
                  <a:lnTo>
                    <a:pt x="1850231" y="84927"/>
                  </a:lnTo>
                  <a:lnTo>
                    <a:pt x="1883473" y="106025"/>
                  </a:lnTo>
                  <a:lnTo>
                    <a:pt x="1891164" y="108180"/>
                  </a:lnTo>
                  <a:lnTo>
                    <a:pt x="1898142" y="110692"/>
                  </a:lnTo>
                  <a:lnTo>
                    <a:pt x="1933110" y="108846"/>
                  </a:lnTo>
                  <a:lnTo>
                    <a:pt x="1968150" y="111930"/>
                  </a:lnTo>
                  <a:lnTo>
                    <a:pt x="2003047" y="117443"/>
                  </a:lnTo>
                  <a:lnTo>
                    <a:pt x="2037588" y="122884"/>
                  </a:lnTo>
                  <a:lnTo>
                    <a:pt x="2051280" y="127480"/>
                  </a:lnTo>
                  <a:lnTo>
                    <a:pt x="2063686" y="131075"/>
                  </a:lnTo>
                  <a:lnTo>
                    <a:pt x="2076378" y="133814"/>
                  </a:lnTo>
                  <a:lnTo>
                    <a:pt x="2090928" y="135838"/>
                  </a:lnTo>
                  <a:lnTo>
                    <a:pt x="2100298" y="139326"/>
                  </a:lnTo>
                  <a:lnTo>
                    <a:pt x="2107596" y="142601"/>
                  </a:lnTo>
                  <a:lnTo>
                    <a:pt x="2114180" y="146875"/>
                  </a:lnTo>
                  <a:lnTo>
                    <a:pt x="2121408" y="153364"/>
                  </a:lnTo>
                  <a:lnTo>
                    <a:pt x="2122932" y="158698"/>
                  </a:lnTo>
                  <a:lnTo>
                    <a:pt x="2129790" y="163270"/>
                  </a:lnTo>
                  <a:lnTo>
                    <a:pt x="2129790" y="169366"/>
                  </a:lnTo>
                  <a:lnTo>
                    <a:pt x="2127575" y="186118"/>
                  </a:lnTo>
                  <a:lnTo>
                    <a:pt x="2122360" y="201656"/>
                  </a:lnTo>
                  <a:lnTo>
                    <a:pt x="2116288" y="217050"/>
                  </a:lnTo>
                  <a:lnTo>
                    <a:pt x="2111502" y="233374"/>
                  </a:lnTo>
                  <a:lnTo>
                    <a:pt x="2107596" y="272998"/>
                  </a:lnTo>
                  <a:lnTo>
                    <a:pt x="2100834" y="312622"/>
                  </a:lnTo>
                  <a:lnTo>
                    <a:pt x="2086356" y="343102"/>
                  </a:lnTo>
                  <a:lnTo>
                    <a:pt x="2080021" y="354341"/>
                  </a:lnTo>
                  <a:lnTo>
                    <a:pt x="2075116" y="366152"/>
                  </a:lnTo>
                  <a:lnTo>
                    <a:pt x="2068782" y="376535"/>
                  </a:lnTo>
                  <a:lnTo>
                    <a:pt x="2058162" y="383488"/>
                  </a:lnTo>
                  <a:lnTo>
                    <a:pt x="2055876" y="381202"/>
                  </a:lnTo>
                  <a:lnTo>
                    <a:pt x="2055114" y="374344"/>
                  </a:lnTo>
                  <a:lnTo>
                    <a:pt x="2052828" y="375868"/>
                  </a:lnTo>
                  <a:lnTo>
                    <a:pt x="2048256" y="378916"/>
                  </a:lnTo>
                  <a:lnTo>
                    <a:pt x="2047494" y="391108"/>
                  </a:lnTo>
                  <a:lnTo>
                    <a:pt x="2050030" y="430649"/>
                  </a:lnTo>
                  <a:lnTo>
                    <a:pt x="2051780" y="472547"/>
                  </a:lnTo>
                  <a:lnTo>
                    <a:pt x="2050815" y="513159"/>
                  </a:lnTo>
                  <a:lnTo>
                    <a:pt x="2043374" y="556748"/>
                  </a:lnTo>
                  <a:lnTo>
                    <a:pt x="2037588" y="574750"/>
                  </a:lnTo>
                  <a:lnTo>
                    <a:pt x="2034242" y="589847"/>
                  </a:lnTo>
                  <a:lnTo>
                    <a:pt x="2029110" y="605801"/>
                  </a:lnTo>
                  <a:lnTo>
                    <a:pt x="2024407" y="621470"/>
                  </a:lnTo>
                  <a:lnTo>
                    <a:pt x="2022348" y="635710"/>
                  </a:lnTo>
                </a:path>
              </a:pathLst>
            </a:custGeom>
            <a:ln w="110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937760" y="8463533"/>
              <a:ext cx="330835" cy="142875"/>
            </a:xfrm>
            <a:custGeom>
              <a:avLst/>
              <a:gdLst/>
              <a:ahLst/>
              <a:cxnLst/>
              <a:rect l="l" t="t" r="r" b="b"/>
              <a:pathLst>
                <a:path w="330835" h="142875">
                  <a:moveTo>
                    <a:pt x="0" y="0"/>
                  </a:moveTo>
                  <a:lnTo>
                    <a:pt x="5334" y="142494"/>
                  </a:lnTo>
                </a:path>
                <a:path w="330835" h="142875">
                  <a:moveTo>
                    <a:pt x="325374" y="0"/>
                  </a:moveTo>
                  <a:lnTo>
                    <a:pt x="330708" y="142494"/>
                  </a:lnTo>
                </a:path>
              </a:pathLst>
            </a:custGeom>
            <a:ln w="66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943094" y="8531351"/>
              <a:ext cx="325755" cy="52705"/>
            </a:xfrm>
            <a:custGeom>
              <a:avLst/>
              <a:gdLst/>
              <a:ahLst/>
              <a:cxnLst/>
              <a:rect l="l" t="t" r="r" b="b"/>
              <a:pathLst>
                <a:path w="325754" h="52704">
                  <a:moveTo>
                    <a:pt x="263184" y="42392"/>
                  </a:moveTo>
                  <a:lnTo>
                    <a:pt x="235458" y="52578"/>
                  </a:lnTo>
                  <a:lnTo>
                    <a:pt x="325374" y="44958"/>
                  </a:lnTo>
                  <a:lnTo>
                    <a:pt x="320632" y="43434"/>
                  </a:lnTo>
                  <a:lnTo>
                    <a:pt x="272034" y="43434"/>
                  </a:lnTo>
                  <a:lnTo>
                    <a:pt x="263184" y="42392"/>
                  </a:lnTo>
                  <a:close/>
                </a:path>
                <a:path w="325754" h="52704">
                  <a:moveTo>
                    <a:pt x="265486" y="34102"/>
                  </a:moveTo>
                  <a:lnTo>
                    <a:pt x="272796" y="38862"/>
                  </a:lnTo>
                  <a:lnTo>
                    <a:pt x="263184" y="42392"/>
                  </a:lnTo>
                  <a:lnTo>
                    <a:pt x="272034" y="43434"/>
                  </a:lnTo>
                  <a:lnTo>
                    <a:pt x="275082" y="43434"/>
                  </a:lnTo>
                  <a:lnTo>
                    <a:pt x="277368" y="41910"/>
                  </a:lnTo>
                  <a:lnTo>
                    <a:pt x="277368" y="37338"/>
                  </a:lnTo>
                  <a:lnTo>
                    <a:pt x="275844" y="35052"/>
                  </a:lnTo>
                  <a:lnTo>
                    <a:pt x="273558" y="35052"/>
                  </a:lnTo>
                  <a:lnTo>
                    <a:pt x="265486" y="34102"/>
                  </a:lnTo>
                  <a:close/>
                </a:path>
                <a:path w="325754" h="52704">
                  <a:moveTo>
                    <a:pt x="240030" y="17526"/>
                  </a:moveTo>
                  <a:lnTo>
                    <a:pt x="265486" y="34102"/>
                  </a:lnTo>
                  <a:lnTo>
                    <a:pt x="273558" y="35052"/>
                  </a:lnTo>
                  <a:lnTo>
                    <a:pt x="275844" y="35052"/>
                  </a:lnTo>
                  <a:lnTo>
                    <a:pt x="277368" y="37338"/>
                  </a:lnTo>
                  <a:lnTo>
                    <a:pt x="277368" y="41910"/>
                  </a:lnTo>
                  <a:lnTo>
                    <a:pt x="275082" y="43434"/>
                  </a:lnTo>
                  <a:lnTo>
                    <a:pt x="320632" y="43434"/>
                  </a:lnTo>
                  <a:lnTo>
                    <a:pt x="240030" y="17526"/>
                  </a:lnTo>
                  <a:close/>
                </a:path>
                <a:path w="325754" h="52704">
                  <a:moveTo>
                    <a:pt x="60971" y="10041"/>
                  </a:moveTo>
                  <a:lnTo>
                    <a:pt x="52578" y="12954"/>
                  </a:lnTo>
                  <a:lnTo>
                    <a:pt x="60950" y="18600"/>
                  </a:lnTo>
                  <a:lnTo>
                    <a:pt x="263184" y="42392"/>
                  </a:lnTo>
                  <a:lnTo>
                    <a:pt x="272796" y="38862"/>
                  </a:lnTo>
                  <a:lnTo>
                    <a:pt x="265486" y="34102"/>
                  </a:lnTo>
                  <a:lnTo>
                    <a:pt x="60971" y="10041"/>
                  </a:lnTo>
                  <a:close/>
                </a:path>
                <a:path w="325754" h="52704">
                  <a:moveTo>
                    <a:pt x="89916" y="0"/>
                  </a:moveTo>
                  <a:lnTo>
                    <a:pt x="0" y="6858"/>
                  </a:lnTo>
                  <a:lnTo>
                    <a:pt x="85344" y="35052"/>
                  </a:lnTo>
                  <a:lnTo>
                    <a:pt x="60950" y="18600"/>
                  </a:lnTo>
                  <a:lnTo>
                    <a:pt x="51816" y="17526"/>
                  </a:lnTo>
                  <a:lnTo>
                    <a:pt x="49530" y="17526"/>
                  </a:lnTo>
                  <a:lnTo>
                    <a:pt x="48006" y="15240"/>
                  </a:lnTo>
                  <a:lnTo>
                    <a:pt x="48006" y="12954"/>
                  </a:lnTo>
                  <a:lnTo>
                    <a:pt x="48768" y="10668"/>
                  </a:lnTo>
                  <a:lnTo>
                    <a:pt x="51054" y="8382"/>
                  </a:lnTo>
                  <a:lnTo>
                    <a:pt x="65756" y="8382"/>
                  </a:lnTo>
                  <a:lnTo>
                    <a:pt x="89916" y="0"/>
                  </a:lnTo>
                  <a:close/>
                </a:path>
                <a:path w="325754" h="52704">
                  <a:moveTo>
                    <a:pt x="51054" y="8382"/>
                  </a:moveTo>
                  <a:lnTo>
                    <a:pt x="48768" y="10668"/>
                  </a:lnTo>
                  <a:lnTo>
                    <a:pt x="48006" y="12954"/>
                  </a:lnTo>
                  <a:lnTo>
                    <a:pt x="48006" y="15240"/>
                  </a:lnTo>
                  <a:lnTo>
                    <a:pt x="49530" y="17526"/>
                  </a:lnTo>
                  <a:lnTo>
                    <a:pt x="51816" y="17526"/>
                  </a:lnTo>
                  <a:lnTo>
                    <a:pt x="60950" y="18600"/>
                  </a:lnTo>
                  <a:lnTo>
                    <a:pt x="52578" y="12954"/>
                  </a:lnTo>
                  <a:lnTo>
                    <a:pt x="60971" y="10041"/>
                  </a:lnTo>
                  <a:lnTo>
                    <a:pt x="53340" y="9144"/>
                  </a:lnTo>
                  <a:lnTo>
                    <a:pt x="51054" y="8382"/>
                  </a:lnTo>
                  <a:close/>
                </a:path>
                <a:path w="325754" h="52704">
                  <a:moveTo>
                    <a:pt x="65756" y="8382"/>
                  </a:moveTo>
                  <a:lnTo>
                    <a:pt x="51054" y="8382"/>
                  </a:lnTo>
                  <a:lnTo>
                    <a:pt x="53340" y="9144"/>
                  </a:lnTo>
                  <a:lnTo>
                    <a:pt x="60971" y="10041"/>
                  </a:lnTo>
                  <a:lnTo>
                    <a:pt x="65756" y="8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5004053" y="8376949"/>
            <a:ext cx="203200" cy="1955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1100" spc="15" dirty="0">
                <a:latin typeface="Symbol"/>
                <a:cs typeface="Symbol"/>
              </a:rPr>
              <a:t></a:t>
            </a:r>
            <a:r>
              <a:rPr sz="1050" spc="22" baseline="-15873" dirty="0">
                <a:latin typeface="Times New Roman"/>
                <a:cs typeface="Times New Roman"/>
              </a:rPr>
              <a:t>0</a:t>
            </a:r>
            <a:endParaRPr sz="1050" baseline="-15873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5063807" y="7880921"/>
            <a:ext cx="471170" cy="274955"/>
            <a:chOff x="5063807" y="7880921"/>
            <a:chExt cx="471170" cy="274955"/>
          </a:xfrm>
        </p:grpSpPr>
        <p:sp>
          <p:nvSpPr>
            <p:cNvPr id="42" name="object 42"/>
            <p:cNvSpPr/>
            <p:nvPr/>
          </p:nvSpPr>
          <p:spPr>
            <a:xfrm>
              <a:off x="5067300" y="7884413"/>
              <a:ext cx="464184" cy="267970"/>
            </a:xfrm>
            <a:custGeom>
              <a:avLst/>
              <a:gdLst/>
              <a:ahLst/>
              <a:cxnLst/>
              <a:rect l="l" t="t" r="r" b="b"/>
              <a:pathLst>
                <a:path w="464185" h="267970">
                  <a:moveTo>
                    <a:pt x="0" y="124968"/>
                  </a:moveTo>
                  <a:lnTo>
                    <a:pt x="160782" y="0"/>
                  </a:lnTo>
                </a:path>
                <a:path w="464185" h="267970">
                  <a:moveTo>
                    <a:pt x="304038" y="267462"/>
                  </a:moveTo>
                  <a:lnTo>
                    <a:pt x="464058" y="142494"/>
                  </a:lnTo>
                </a:path>
              </a:pathLst>
            </a:custGeom>
            <a:ln w="66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42738" y="7956041"/>
              <a:ext cx="300355" cy="135255"/>
            </a:xfrm>
            <a:custGeom>
              <a:avLst/>
              <a:gdLst/>
              <a:ahLst/>
              <a:cxnLst/>
              <a:rect l="l" t="t" r="r" b="b"/>
              <a:pathLst>
                <a:path w="300354" h="135254">
                  <a:moveTo>
                    <a:pt x="240815" y="113214"/>
                  </a:moveTo>
                  <a:lnTo>
                    <a:pt x="212598" y="114300"/>
                  </a:lnTo>
                  <a:lnTo>
                    <a:pt x="300228" y="134874"/>
                  </a:lnTo>
                  <a:lnTo>
                    <a:pt x="276904" y="118110"/>
                  </a:lnTo>
                  <a:lnTo>
                    <a:pt x="252222" y="118110"/>
                  </a:lnTo>
                  <a:lnTo>
                    <a:pt x="249936" y="117348"/>
                  </a:lnTo>
                  <a:lnTo>
                    <a:pt x="240815" y="113214"/>
                  </a:lnTo>
                  <a:close/>
                </a:path>
                <a:path w="300354" h="135254">
                  <a:moveTo>
                    <a:pt x="246328" y="105632"/>
                  </a:moveTo>
                  <a:lnTo>
                    <a:pt x="252222" y="112776"/>
                  </a:lnTo>
                  <a:lnTo>
                    <a:pt x="240815" y="113214"/>
                  </a:lnTo>
                  <a:lnTo>
                    <a:pt x="249936" y="117348"/>
                  </a:lnTo>
                  <a:lnTo>
                    <a:pt x="252222" y="118110"/>
                  </a:lnTo>
                  <a:lnTo>
                    <a:pt x="255270" y="117348"/>
                  </a:lnTo>
                  <a:lnTo>
                    <a:pt x="256794" y="112776"/>
                  </a:lnTo>
                  <a:lnTo>
                    <a:pt x="256032" y="109728"/>
                  </a:lnTo>
                  <a:lnTo>
                    <a:pt x="253746" y="108966"/>
                  </a:lnTo>
                  <a:lnTo>
                    <a:pt x="246328" y="105632"/>
                  </a:lnTo>
                  <a:close/>
                </a:path>
                <a:path w="300354" h="135254">
                  <a:moveTo>
                    <a:pt x="227076" y="82296"/>
                  </a:moveTo>
                  <a:lnTo>
                    <a:pt x="246328" y="105632"/>
                  </a:lnTo>
                  <a:lnTo>
                    <a:pt x="253746" y="108966"/>
                  </a:lnTo>
                  <a:lnTo>
                    <a:pt x="256032" y="109728"/>
                  </a:lnTo>
                  <a:lnTo>
                    <a:pt x="256794" y="112776"/>
                  </a:lnTo>
                  <a:lnTo>
                    <a:pt x="255270" y="117348"/>
                  </a:lnTo>
                  <a:lnTo>
                    <a:pt x="252222" y="118110"/>
                  </a:lnTo>
                  <a:lnTo>
                    <a:pt x="276904" y="118110"/>
                  </a:lnTo>
                  <a:lnTo>
                    <a:pt x="227076" y="82296"/>
                  </a:lnTo>
                  <a:close/>
                </a:path>
                <a:path w="300354" h="135254">
                  <a:moveTo>
                    <a:pt x="57920" y="20954"/>
                  </a:moveTo>
                  <a:lnTo>
                    <a:pt x="48006" y="21336"/>
                  </a:lnTo>
                  <a:lnTo>
                    <a:pt x="53936" y="28524"/>
                  </a:lnTo>
                  <a:lnTo>
                    <a:pt x="240815" y="113214"/>
                  </a:lnTo>
                  <a:lnTo>
                    <a:pt x="252222" y="112776"/>
                  </a:lnTo>
                  <a:lnTo>
                    <a:pt x="246328" y="105632"/>
                  </a:lnTo>
                  <a:lnTo>
                    <a:pt x="57920" y="20954"/>
                  </a:lnTo>
                  <a:close/>
                </a:path>
                <a:path w="300354" h="135254">
                  <a:moveTo>
                    <a:pt x="0" y="0"/>
                  </a:moveTo>
                  <a:lnTo>
                    <a:pt x="73152" y="51816"/>
                  </a:lnTo>
                  <a:lnTo>
                    <a:pt x="53936" y="28524"/>
                  </a:lnTo>
                  <a:lnTo>
                    <a:pt x="46482" y="25146"/>
                  </a:lnTo>
                  <a:lnTo>
                    <a:pt x="44196" y="24384"/>
                  </a:lnTo>
                  <a:lnTo>
                    <a:pt x="43434" y="22098"/>
                  </a:lnTo>
                  <a:lnTo>
                    <a:pt x="44196" y="19812"/>
                  </a:lnTo>
                  <a:lnTo>
                    <a:pt x="45720" y="17526"/>
                  </a:lnTo>
                  <a:lnTo>
                    <a:pt x="48006" y="16002"/>
                  </a:lnTo>
                  <a:lnTo>
                    <a:pt x="70778" y="16002"/>
                  </a:lnTo>
                  <a:lnTo>
                    <a:pt x="0" y="0"/>
                  </a:lnTo>
                  <a:close/>
                </a:path>
                <a:path w="300354" h="135254">
                  <a:moveTo>
                    <a:pt x="48006" y="16002"/>
                  </a:moveTo>
                  <a:lnTo>
                    <a:pt x="45720" y="17526"/>
                  </a:lnTo>
                  <a:lnTo>
                    <a:pt x="44196" y="19812"/>
                  </a:lnTo>
                  <a:lnTo>
                    <a:pt x="43434" y="22098"/>
                  </a:lnTo>
                  <a:lnTo>
                    <a:pt x="44196" y="24384"/>
                  </a:lnTo>
                  <a:lnTo>
                    <a:pt x="46482" y="25146"/>
                  </a:lnTo>
                  <a:lnTo>
                    <a:pt x="53936" y="28524"/>
                  </a:lnTo>
                  <a:lnTo>
                    <a:pt x="48006" y="21336"/>
                  </a:lnTo>
                  <a:lnTo>
                    <a:pt x="57920" y="20954"/>
                  </a:lnTo>
                  <a:lnTo>
                    <a:pt x="50292" y="17526"/>
                  </a:lnTo>
                  <a:lnTo>
                    <a:pt x="48006" y="16002"/>
                  </a:lnTo>
                  <a:close/>
                </a:path>
                <a:path w="300354" h="135254">
                  <a:moveTo>
                    <a:pt x="70778" y="16002"/>
                  </a:moveTo>
                  <a:lnTo>
                    <a:pt x="48006" y="16002"/>
                  </a:lnTo>
                  <a:lnTo>
                    <a:pt x="50292" y="17526"/>
                  </a:lnTo>
                  <a:lnTo>
                    <a:pt x="57920" y="20954"/>
                  </a:lnTo>
                  <a:lnTo>
                    <a:pt x="87630" y="19812"/>
                  </a:lnTo>
                  <a:lnTo>
                    <a:pt x="70778" y="160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5295391" y="7854979"/>
            <a:ext cx="103505" cy="1955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100" spc="5" dirty="0">
                <a:latin typeface="Symbol"/>
                <a:cs typeface="Symbol"/>
              </a:rPr>
              <a:t></a:t>
            </a:r>
            <a:endParaRPr sz="1100">
              <a:latin typeface="Symbol"/>
              <a:cs typeface="Symbol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5468607" y="7397495"/>
            <a:ext cx="772795" cy="167005"/>
            <a:chOff x="5468607" y="7397495"/>
            <a:chExt cx="772795" cy="167005"/>
          </a:xfrm>
        </p:grpSpPr>
        <p:sp>
          <p:nvSpPr>
            <p:cNvPr id="46" name="object 46"/>
            <p:cNvSpPr/>
            <p:nvPr/>
          </p:nvSpPr>
          <p:spPr>
            <a:xfrm>
              <a:off x="5471921" y="7552943"/>
              <a:ext cx="765810" cy="7620"/>
            </a:xfrm>
            <a:custGeom>
              <a:avLst/>
              <a:gdLst/>
              <a:ahLst/>
              <a:cxnLst/>
              <a:rect l="l" t="t" r="r" b="b"/>
              <a:pathLst>
                <a:path w="765810" h="7620">
                  <a:moveTo>
                    <a:pt x="0" y="7620"/>
                  </a:moveTo>
                  <a:lnTo>
                    <a:pt x="765810" y="0"/>
                  </a:lnTo>
                </a:path>
              </a:pathLst>
            </a:custGeom>
            <a:ln w="662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624321" y="7397495"/>
              <a:ext cx="430530" cy="137160"/>
            </a:xfrm>
            <a:custGeom>
              <a:avLst/>
              <a:gdLst/>
              <a:ahLst/>
              <a:cxnLst/>
              <a:rect l="l" t="t" r="r" b="b"/>
              <a:pathLst>
                <a:path w="430529" h="137159">
                  <a:moveTo>
                    <a:pt x="0" y="137160"/>
                  </a:moveTo>
                  <a:lnTo>
                    <a:pt x="0" y="0"/>
                  </a:lnTo>
                </a:path>
                <a:path w="430529" h="137159">
                  <a:moveTo>
                    <a:pt x="430530" y="137160"/>
                  </a:moveTo>
                  <a:lnTo>
                    <a:pt x="430530" y="0"/>
                  </a:lnTo>
                </a:path>
              </a:pathLst>
            </a:custGeom>
            <a:ln w="66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623560" y="7443977"/>
              <a:ext cx="429895" cy="35560"/>
            </a:xfrm>
            <a:custGeom>
              <a:avLst/>
              <a:gdLst/>
              <a:ahLst/>
              <a:cxnLst/>
              <a:rect l="l" t="t" r="r" b="b"/>
              <a:pathLst>
                <a:path w="429895" h="35559">
                  <a:moveTo>
                    <a:pt x="88392" y="0"/>
                  </a:moveTo>
                  <a:lnTo>
                    <a:pt x="0" y="17526"/>
                  </a:lnTo>
                  <a:lnTo>
                    <a:pt x="88392" y="35052"/>
                  </a:lnTo>
                  <a:lnTo>
                    <a:pt x="61920" y="22098"/>
                  </a:lnTo>
                  <a:lnTo>
                    <a:pt x="50292" y="22098"/>
                  </a:lnTo>
                  <a:lnTo>
                    <a:pt x="48006" y="19812"/>
                  </a:lnTo>
                  <a:lnTo>
                    <a:pt x="48006" y="15240"/>
                  </a:lnTo>
                  <a:lnTo>
                    <a:pt x="50292" y="12954"/>
                  </a:lnTo>
                  <a:lnTo>
                    <a:pt x="61920" y="12954"/>
                  </a:lnTo>
                  <a:lnTo>
                    <a:pt x="88392" y="0"/>
                  </a:lnTo>
                  <a:close/>
                </a:path>
                <a:path w="429895" h="35559">
                  <a:moveTo>
                    <a:pt x="341376" y="0"/>
                  </a:moveTo>
                  <a:lnTo>
                    <a:pt x="377190" y="17526"/>
                  </a:lnTo>
                  <a:lnTo>
                    <a:pt x="341376" y="35052"/>
                  </a:lnTo>
                  <a:lnTo>
                    <a:pt x="406709" y="22098"/>
                  </a:lnTo>
                  <a:lnTo>
                    <a:pt x="379476" y="22098"/>
                  </a:lnTo>
                  <a:lnTo>
                    <a:pt x="381000" y="19812"/>
                  </a:lnTo>
                  <a:lnTo>
                    <a:pt x="381000" y="15240"/>
                  </a:lnTo>
                  <a:lnTo>
                    <a:pt x="379476" y="12954"/>
                  </a:lnTo>
                  <a:lnTo>
                    <a:pt x="406709" y="12954"/>
                  </a:lnTo>
                  <a:lnTo>
                    <a:pt x="341376" y="0"/>
                  </a:lnTo>
                  <a:close/>
                </a:path>
                <a:path w="429895" h="35559">
                  <a:moveTo>
                    <a:pt x="61920" y="12954"/>
                  </a:moveTo>
                  <a:lnTo>
                    <a:pt x="50292" y="12954"/>
                  </a:lnTo>
                  <a:lnTo>
                    <a:pt x="48006" y="15240"/>
                  </a:lnTo>
                  <a:lnTo>
                    <a:pt x="48006" y="19812"/>
                  </a:lnTo>
                  <a:lnTo>
                    <a:pt x="50292" y="22098"/>
                  </a:lnTo>
                  <a:lnTo>
                    <a:pt x="61920" y="22098"/>
                  </a:lnTo>
                  <a:lnTo>
                    <a:pt x="52578" y="17526"/>
                  </a:lnTo>
                  <a:lnTo>
                    <a:pt x="61920" y="12954"/>
                  </a:lnTo>
                  <a:close/>
                </a:path>
                <a:path w="429895" h="35559">
                  <a:moveTo>
                    <a:pt x="367847" y="12954"/>
                  </a:moveTo>
                  <a:lnTo>
                    <a:pt x="61920" y="12954"/>
                  </a:lnTo>
                  <a:lnTo>
                    <a:pt x="52578" y="17526"/>
                  </a:lnTo>
                  <a:lnTo>
                    <a:pt x="61920" y="22098"/>
                  </a:lnTo>
                  <a:lnTo>
                    <a:pt x="367847" y="22098"/>
                  </a:lnTo>
                  <a:lnTo>
                    <a:pt x="377190" y="17526"/>
                  </a:lnTo>
                  <a:lnTo>
                    <a:pt x="367847" y="12954"/>
                  </a:lnTo>
                  <a:close/>
                </a:path>
                <a:path w="429895" h="35559">
                  <a:moveTo>
                    <a:pt x="406709" y="12954"/>
                  </a:moveTo>
                  <a:lnTo>
                    <a:pt x="379476" y="12954"/>
                  </a:lnTo>
                  <a:lnTo>
                    <a:pt x="381000" y="15240"/>
                  </a:lnTo>
                  <a:lnTo>
                    <a:pt x="381000" y="19812"/>
                  </a:lnTo>
                  <a:lnTo>
                    <a:pt x="379476" y="22098"/>
                  </a:lnTo>
                  <a:lnTo>
                    <a:pt x="406709" y="22098"/>
                  </a:lnTo>
                  <a:lnTo>
                    <a:pt x="429768" y="17526"/>
                  </a:lnTo>
                  <a:lnTo>
                    <a:pt x="406709" y="129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5903467" y="7299480"/>
            <a:ext cx="64769" cy="1955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100" i="1" dirty="0">
                <a:latin typeface="Times New Roman"/>
                <a:cs typeface="Times New Roman"/>
              </a:rPr>
              <a:t>l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721596" y="8999471"/>
            <a:ext cx="2066925" cy="4711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8128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7.8.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Відстань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між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пластинами 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(темні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пластини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цементит,</a:t>
            </a:r>
            <a:endParaRPr sz="1000">
              <a:latin typeface="Times New Roman"/>
              <a:cs typeface="Times New Roman"/>
            </a:endParaRPr>
          </a:p>
          <a:p>
            <a:pPr marL="365125">
              <a:lnSpc>
                <a:spcPts val="1125"/>
              </a:lnSpc>
            </a:pPr>
            <a:r>
              <a:rPr sz="1000" spc="-5" dirty="0">
                <a:latin typeface="Times New Roman"/>
                <a:cs typeface="Times New Roman"/>
              </a:rPr>
              <a:t>світлі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ферит)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2599182" y="894206"/>
            <a:ext cx="2700020" cy="3022600"/>
            <a:chOff x="2599182" y="894206"/>
            <a:chExt cx="2700020" cy="3022600"/>
          </a:xfrm>
        </p:grpSpPr>
        <p:sp>
          <p:nvSpPr>
            <p:cNvPr id="6" name="object 6"/>
            <p:cNvSpPr/>
            <p:nvPr/>
          </p:nvSpPr>
          <p:spPr>
            <a:xfrm>
              <a:off x="3697224" y="1549907"/>
              <a:ext cx="622300" cy="624840"/>
            </a:xfrm>
            <a:custGeom>
              <a:avLst/>
              <a:gdLst/>
              <a:ahLst/>
              <a:cxnLst/>
              <a:rect l="l" t="t" r="r" b="b"/>
              <a:pathLst>
                <a:path w="622300" h="624839">
                  <a:moveTo>
                    <a:pt x="310896" y="0"/>
                  </a:moveTo>
                  <a:lnTo>
                    <a:pt x="264839" y="3394"/>
                  </a:lnTo>
                  <a:lnTo>
                    <a:pt x="220919" y="13254"/>
                  </a:lnTo>
                  <a:lnTo>
                    <a:pt x="179609" y="29091"/>
                  </a:lnTo>
                  <a:lnTo>
                    <a:pt x="141385" y="50416"/>
                  </a:lnTo>
                  <a:lnTo>
                    <a:pt x="106718" y="76743"/>
                  </a:lnTo>
                  <a:lnTo>
                    <a:pt x="76085" y="107584"/>
                  </a:lnTo>
                  <a:lnTo>
                    <a:pt x="49958" y="142451"/>
                  </a:lnTo>
                  <a:lnTo>
                    <a:pt x="28812" y="180855"/>
                  </a:lnTo>
                  <a:lnTo>
                    <a:pt x="13121" y="222310"/>
                  </a:lnTo>
                  <a:lnTo>
                    <a:pt x="3359" y="266327"/>
                  </a:lnTo>
                  <a:lnTo>
                    <a:pt x="0" y="312420"/>
                  </a:lnTo>
                  <a:lnTo>
                    <a:pt x="3359" y="358683"/>
                  </a:lnTo>
                  <a:lnTo>
                    <a:pt x="13121" y="402807"/>
                  </a:lnTo>
                  <a:lnTo>
                    <a:pt x="28812" y="444314"/>
                  </a:lnTo>
                  <a:lnTo>
                    <a:pt x="49958" y="482725"/>
                  </a:lnTo>
                  <a:lnTo>
                    <a:pt x="76085" y="517564"/>
                  </a:lnTo>
                  <a:lnTo>
                    <a:pt x="106718" y="548353"/>
                  </a:lnTo>
                  <a:lnTo>
                    <a:pt x="141385" y="574615"/>
                  </a:lnTo>
                  <a:lnTo>
                    <a:pt x="179609" y="595872"/>
                  </a:lnTo>
                  <a:lnTo>
                    <a:pt x="220919" y="611647"/>
                  </a:lnTo>
                  <a:lnTo>
                    <a:pt x="264839" y="621462"/>
                  </a:lnTo>
                  <a:lnTo>
                    <a:pt x="310896" y="624840"/>
                  </a:lnTo>
                  <a:lnTo>
                    <a:pt x="356780" y="621462"/>
                  </a:lnTo>
                  <a:lnTo>
                    <a:pt x="400594" y="611647"/>
                  </a:lnTo>
                  <a:lnTo>
                    <a:pt x="441852" y="595872"/>
                  </a:lnTo>
                  <a:lnTo>
                    <a:pt x="480070" y="574615"/>
                  </a:lnTo>
                  <a:lnTo>
                    <a:pt x="514763" y="548353"/>
                  </a:lnTo>
                  <a:lnTo>
                    <a:pt x="545448" y="517564"/>
                  </a:lnTo>
                  <a:lnTo>
                    <a:pt x="571640" y="482725"/>
                  </a:lnTo>
                  <a:lnTo>
                    <a:pt x="592855" y="444314"/>
                  </a:lnTo>
                  <a:lnTo>
                    <a:pt x="608608" y="402807"/>
                  </a:lnTo>
                  <a:lnTo>
                    <a:pt x="618415" y="358683"/>
                  </a:lnTo>
                  <a:lnTo>
                    <a:pt x="621792" y="312420"/>
                  </a:lnTo>
                  <a:lnTo>
                    <a:pt x="618415" y="266327"/>
                  </a:lnTo>
                  <a:lnTo>
                    <a:pt x="608608" y="222310"/>
                  </a:lnTo>
                  <a:lnTo>
                    <a:pt x="592855" y="180855"/>
                  </a:lnTo>
                  <a:lnTo>
                    <a:pt x="571640" y="142451"/>
                  </a:lnTo>
                  <a:lnTo>
                    <a:pt x="545448" y="107584"/>
                  </a:lnTo>
                  <a:lnTo>
                    <a:pt x="514763" y="76743"/>
                  </a:lnTo>
                  <a:lnTo>
                    <a:pt x="480070" y="50416"/>
                  </a:lnTo>
                  <a:lnTo>
                    <a:pt x="441852" y="29091"/>
                  </a:lnTo>
                  <a:lnTo>
                    <a:pt x="400594" y="13254"/>
                  </a:lnTo>
                  <a:lnTo>
                    <a:pt x="356780" y="3394"/>
                  </a:lnTo>
                  <a:lnTo>
                    <a:pt x="310896" y="0"/>
                  </a:lnTo>
                  <a:close/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466844" y="1798319"/>
              <a:ext cx="820674" cy="172821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4466844" y="1798319"/>
              <a:ext cx="821055" cy="1728470"/>
            </a:xfrm>
            <a:custGeom>
              <a:avLst/>
              <a:gdLst/>
              <a:ahLst/>
              <a:cxnLst/>
              <a:rect l="l" t="t" r="r" b="b"/>
              <a:pathLst>
                <a:path w="821054" h="1728470">
                  <a:moveTo>
                    <a:pt x="0" y="1728216"/>
                  </a:moveTo>
                  <a:lnTo>
                    <a:pt x="3810" y="967740"/>
                  </a:lnTo>
                  <a:lnTo>
                    <a:pt x="800862" y="0"/>
                  </a:lnTo>
                  <a:lnTo>
                    <a:pt x="820674" y="483870"/>
                  </a:lnTo>
                  <a:lnTo>
                    <a:pt x="0" y="1728216"/>
                  </a:lnTo>
                  <a:close/>
                </a:path>
              </a:pathLst>
            </a:custGeom>
            <a:ln w="225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466844" y="1845563"/>
              <a:ext cx="821055" cy="1517650"/>
            </a:xfrm>
            <a:custGeom>
              <a:avLst/>
              <a:gdLst/>
              <a:ahLst/>
              <a:cxnLst/>
              <a:rect l="l" t="t" r="r" b="b"/>
              <a:pathLst>
                <a:path w="821054" h="1517650">
                  <a:moveTo>
                    <a:pt x="0" y="1101090"/>
                  </a:moveTo>
                  <a:lnTo>
                    <a:pt x="800862" y="108204"/>
                  </a:lnTo>
                </a:path>
                <a:path w="821054" h="1517650">
                  <a:moveTo>
                    <a:pt x="0" y="1316736"/>
                  </a:moveTo>
                  <a:lnTo>
                    <a:pt x="800862" y="204216"/>
                  </a:lnTo>
                </a:path>
                <a:path w="821054" h="1517650">
                  <a:moveTo>
                    <a:pt x="0" y="1517142"/>
                  </a:moveTo>
                  <a:lnTo>
                    <a:pt x="820674" y="312420"/>
                  </a:lnTo>
                </a:path>
                <a:path w="821054" h="1517650">
                  <a:moveTo>
                    <a:pt x="108204" y="1517142"/>
                  </a:moveTo>
                  <a:lnTo>
                    <a:pt x="103632" y="804672"/>
                  </a:lnTo>
                </a:path>
                <a:path w="821054" h="1517650">
                  <a:moveTo>
                    <a:pt x="187452" y="1401318"/>
                  </a:moveTo>
                  <a:lnTo>
                    <a:pt x="182880" y="712470"/>
                  </a:lnTo>
                </a:path>
                <a:path w="821054" h="1517650">
                  <a:moveTo>
                    <a:pt x="278892" y="1248918"/>
                  </a:moveTo>
                  <a:lnTo>
                    <a:pt x="278892" y="604266"/>
                  </a:lnTo>
                </a:path>
                <a:path w="821054" h="1517650">
                  <a:moveTo>
                    <a:pt x="366522" y="1120902"/>
                  </a:moveTo>
                  <a:lnTo>
                    <a:pt x="362712" y="484632"/>
                  </a:lnTo>
                </a:path>
                <a:path w="821054" h="1517650">
                  <a:moveTo>
                    <a:pt x="434340" y="1012698"/>
                  </a:moveTo>
                  <a:lnTo>
                    <a:pt x="434340" y="388620"/>
                  </a:lnTo>
                </a:path>
                <a:path w="821054" h="1517650">
                  <a:moveTo>
                    <a:pt x="502158" y="920496"/>
                  </a:moveTo>
                  <a:lnTo>
                    <a:pt x="502158" y="312420"/>
                  </a:lnTo>
                </a:path>
                <a:path w="821054" h="1517650">
                  <a:moveTo>
                    <a:pt x="581406" y="804672"/>
                  </a:moveTo>
                  <a:lnTo>
                    <a:pt x="577596" y="204216"/>
                  </a:lnTo>
                </a:path>
                <a:path w="821054" h="1517650">
                  <a:moveTo>
                    <a:pt x="645414" y="692658"/>
                  </a:moveTo>
                  <a:lnTo>
                    <a:pt x="645414" y="156972"/>
                  </a:lnTo>
                </a:path>
                <a:path w="821054" h="1517650">
                  <a:moveTo>
                    <a:pt x="709422" y="604266"/>
                  </a:moveTo>
                  <a:lnTo>
                    <a:pt x="705612" y="76200"/>
                  </a:lnTo>
                </a:path>
                <a:path w="821054" h="1517650">
                  <a:moveTo>
                    <a:pt x="768858" y="516636"/>
                  </a:moveTo>
                  <a:lnTo>
                    <a:pt x="765048" y="0"/>
                  </a:lnTo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447288" y="2285999"/>
              <a:ext cx="1019810" cy="1240790"/>
            </a:xfrm>
            <a:custGeom>
              <a:avLst/>
              <a:gdLst/>
              <a:ahLst/>
              <a:cxnLst/>
              <a:rect l="l" t="t" r="r" b="b"/>
              <a:pathLst>
                <a:path w="1019810" h="1240789">
                  <a:moveTo>
                    <a:pt x="1019556" y="1240536"/>
                  </a:moveTo>
                  <a:lnTo>
                    <a:pt x="0" y="620268"/>
                  </a:lnTo>
                  <a:lnTo>
                    <a:pt x="27432" y="0"/>
                  </a:lnTo>
                  <a:lnTo>
                    <a:pt x="1019556" y="480060"/>
                  </a:lnTo>
                </a:path>
              </a:pathLst>
            </a:custGeom>
            <a:ln w="225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447288" y="1594103"/>
              <a:ext cx="1784985" cy="1845310"/>
            </a:xfrm>
            <a:custGeom>
              <a:avLst/>
              <a:gdLst/>
              <a:ahLst/>
              <a:cxnLst/>
              <a:rect l="l" t="t" r="r" b="b"/>
              <a:pathLst>
                <a:path w="1784985" h="1845310">
                  <a:moveTo>
                    <a:pt x="0" y="1171956"/>
                  </a:moveTo>
                  <a:lnTo>
                    <a:pt x="1019556" y="1768602"/>
                  </a:lnTo>
                </a:path>
                <a:path w="1784985" h="1845310">
                  <a:moveTo>
                    <a:pt x="0" y="1004316"/>
                  </a:moveTo>
                  <a:lnTo>
                    <a:pt x="1019556" y="1568196"/>
                  </a:lnTo>
                </a:path>
                <a:path w="1784985" h="1845310">
                  <a:moveTo>
                    <a:pt x="19812" y="835914"/>
                  </a:moveTo>
                  <a:lnTo>
                    <a:pt x="1019556" y="1352550"/>
                  </a:lnTo>
                </a:path>
                <a:path w="1784985" h="1845310">
                  <a:moveTo>
                    <a:pt x="111252" y="1372362"/>
                  </a:moveTo>
                  <a:lnTo>
                    <a:pt x="143256" y="736092"/>
                  </a:lnTo>
                </a:path>
                <a:path w="1784985" h="1845310">
                  <a:moveTo>
                    <a:pt x="243078" y="1452372"/>
                  </a:moveTo>
                  <a:lnTo>
                    <a:pt x="243078" y="808482"/>
                  </a:lnTo>
                </a:path>
                <a:path w="1784985" h="1845310">
                  <a:moveTo>
                    <a:pt x="346710" y="1517142"/>
                  </a:moveTo>
                  <a:lnTo>
                    <a:pt x="346710" y="856488"/>
                  </a:lnTo>
                </a:path>
                <a:path w="1784985" h="1845310">
                  <a:moveTo>
                    <a:pt x="478536" y="1596390"/>
                  </a:moveTo>
                  <a:lnTo>
                    <a:pt x="478536" y="904494"/>
                  </a:lnTo>
                </a:path>
                <a:path w="1784985" h="1845310">
                  <a:moveTo>
                    <a:pt x="724662" y="1748028"/>
                  </a:moveTo>
                  <a:lnTo>
                    <a:pt x="745236" y="1036320"/>
                  </a:lnTo>
                </a:path>
                <a:path w="1784985" h="1845310">
                  <a:moveTo>
                    <a:pt x="864870" y="1844802"/>
                  </a:moveTo>
                  <a:lnTo>
                    <a:pt x="885444" y="1115568"/>
                  </a:lnTo>
                </a:path>
                <a:path w="1784985" h="1845310">
                  <a:moveTo>
                    <a:pt x="143256" y="736092"/>
                  </a:moveTo>
                  <a:lnTo>
                    <a:pt x="440436" y="515874"/>
                  </a:lnTo>
                  <a:lnTo>
                    <a:pt x="617220" y="371856"/>
                  </a:lnTo>
                  <a:lnTo>
                    <a:pt x="693420" y="288036"/>
                  </a:lnTo>
                  <a:lnTo>
                    <a:pt x="772668" y="224028"/>
                  </a:lnTo>
                  <a:lnTo>
                    <a:pt x="864870" y="156210"/>
                  </a:lnTo>
                  <a:lnTo>
                    <a:pt x="1071372" y="0"/>
                  </a:lnTo>
                </a:path>
                <a:path w="1784985" h="1845310">
                  <a:moveTo>
                    <a:pt x="243078" y="808482"/>
                  </a:moveTo>
                  <a:lnTo>
                    <a:pt x="540258" y="563880"/>
                  </a:lnTo>
                  <a:lnTo>
                    <a:pt x="642366" y="476250"/>
                  </a:lnTo>
                  <a:lnTo>
                    <a:pt x="724662" y="408432"/>
                  </a:lnTo>
                  <a:lnTo>
                    <a:pt x="797052" y="327660"/>
                  </a:lnTo>
                  <a:lnTo>
                    <a:pt x="885444" y="251460"/>
                  </a:lnTo>
                  <a:lnTo>
                    <a:pt x="1167384" y="32004"/>
                  </a:lnTo>
                </a:path>
                <a:path w="1784985" h="1845310">
                  <a:moveTo>
                    <a:pt x="346710" y="855726"/>
                  </a:moveTo>
                  <a:lnTo>
                    <a:pt x="665226" y="595884"/>
                  </a:lnTo>
                  <a:lnTo>
                    <a:pt x="819912" y="432054"/>
                  </a:lnTo>
                  <a:lnTo>
                    <a:pt x="912114" y="364236"/>
                  </a:lnTo>
                  <a:lnTo>
                    <a:pt x="1091184" y="204216"/>
                  </a:lnTo>
                  <a:lnTo>
                    <a:pt x="1298448" y="56388"/>
                  </a:lnTo>
                </a:path>
                <a:path w="1784985" h="1845310">
                  <a:moveTo>
                    <a:pt x="478536" y="904494"/>
                  </a:moveTo>
                  <a:lnTo>
                    <a:pt x="971550" y="455676"/>
                  </a:lnTo>
                  <a:lnTo>
                    <a:pt x="1382268" y="87630"/>
                  </a:lnTo>
                </a:path>
                <a:path w="1784985" h="1845310">
                  <a:moveTo>
                    <a:pt x="609600" y="963930"/>
                  </a:moveTo>
                  <a:lnTo>
                    <a:pt x="1477518" y="112014"/>
                  </a:lnTo>
                </a:path>
                <a:path w="1784985" h="1845310">
                  <a:moveTo>
                    <a:pt x="609600" y="963930"/>
                  </a:moveTo>
                  <a:lnTo>
                    <a:pt x="609600" y="1684020"/>
                  </a:lnTo>
                </a:path>
                <a:path w="1784985" h="1845310">
                  <a:moveTo>
                    <a:pt x="745236" y="1036320"/>
                  </a:moveTo>
                  <a:lnTo>
                    <a:pt x="1597152" y="140208"/>
                  </a:lnTo>
                </a:path>
                <a:path w="1784985" h="1845310">
                  <a:moveTo>
                    <a:pt x="885444" y="1115568"/>
                  </a:moveTo>
                  <a:lnTo>
                    <a:pt x="1725168" y="172212"/>
                  </a:lnTo>
                </a:path>
                <a:path w="1784985" h="1845310">
                  <a:moveTo>
                    <a:pt x="143256" y="620268"/>
                  </a:moveTo>
                  <a:lnTo>
                    <a:pt x="1123188" y="1056132"/>
                  </a:lnTo>
                </a:path>
                <a:path w="1784985" h="1845310">
                  <a:moveTo>
                    <a:pt x="243078" y="563880"/>
                  </a:moveTo>
                  <a:lnTo>
                    <a:pt x="1202436" y="944118"/>
                  </a:lnTo>
                </a:path>
                <a:path w="1784985" h="1845310">
                  <a:moveTo>
                    <a:pt x="441960" y="408432"/>
                  </a:moveTo>
                  <a:lnTo>
                    <a:pt x="1382268" y="736092"/>
                  </a:lnTo>
                </a:path>
                <a:path w="1784985" h="1845310">
                  <a:moveTo>
                    <a:pt x="609600" y="251460"/>
                  </a:moveTo>
                  <a:lnTo>
                    <a:pt x="693420" y="291846"/>
                  </a:lnTo>
                  <a:lnTo>
                    <a:pt x="797052" y="327660"/>
                  </a:lnTo>
                  <a:lnTo>
                    <a:pt x="1521714" y="563880"/>
                  </a:lnTo>
                </a:path>
                <a:path w="1784985" h="1845310">
                  <a:moveTo>
                    <a:pt x="676656" y="172212"/>
                  </a:moveTo>
                  <a:lnTo>
                    <a:pt x="776478" y="227838"/>
                  </a:lnTo>
                  <a:lnTo>
                    <a:pt x="1597152" y="455676"/>
                  </a:lnTo>
                </a:path>
                <a:path w="1784985" h="1845310">
                  <a:moveTo>
                    <a:pt x="781050" y="140208"/>
                  </a:moveTo>
                  <a:lnTo>
                    <a:pt x="1664970" y="408432"/>
                  </a:lnTo>
                </a:path>
                <a:path w="1784985" h="1845310">
                  <a:moveTo>
                    <a:pt x="864870" y="56388"/>
                  </a:moveTo>
                  <a:lnTo>
                    <a:pt x="1725168" y="327660"/>
                  </a:lnTo>
                </a:path>
                <a:path w="1784985" h="1845310">
                  <a:moveTo>
                    <a:pt x="928116" y="32004"/>
                  </a:moveTo>
                  <a:lnTo>
                    <a:pt x="1784604" y="251460"/>
                  </a:lnTo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489960" y="1594103"/>
              <a:ext cx="916305" cy="692150"/>
            </a:xfrm>
            <a:custGeom>
              <a:avLst/>
              <a:gdLst/>
              <a:ahLst/>
              <a:cxnLst/>
              <a:rect l="l" t="t" r="r" b="b"/>
              <a:pathLst>
                <a:path w="916304" h="692150">
                  <a:moveTo>
                    <a:pt x="0" y="691896"/>
                  </a:moveTo>
                  <a:lnTo>
                    <a:pt x="399288" y="408432"/>
                  </a:lnTo>
                  <a:lnTo>
                    <a:pt x="473964" y="359664"/>
                  </a:lnTo>
                  <a:lnTo>
                    <a:pt x="585216" y="227838"/>
                  </a:lnTo>
                  <a:lnTo>
                    <a:pt x="915924" y="0"/>
                  </a:lnTo>
                </a:path>
              </a:pathLst>
            </a:custGeom>
            <a:ln w="202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793998" y="2070353"/>
              <a:ext cx="951865" cy="360045"/>
            </a:xfrm>
            <a:custGeom>
              <a:avLst/>
              <a:gdLst/>
              <a:ahLst/>
              <a:cxnLst/>
              <a:rect l="l" t="t" r="r" b="b"/>
              <a:pathLst>
                <a:path w="951864" h="360044">
                  <a:moveTo>
                    <a:pt x="0" y="0"/>
                  </a:moveTo>
                  <a:lnTo>
                    <a:pt x="951738" y="359664"/>
                  </a:lnTo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89960" y="1825751"/>
              <a:ext cx="566928" cy="46024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3489960" y="1825751"/>
              <a:ext cx="567055" cy="460375"/>
            </a:xfrm>
            <a:custGeom>
              <a:avLst/>
              <a:gdLst/>
              <a:ahLst/>
              <a:cxnLst/>
              <a:rect l="l" t="t" r="r" b="b"/>
              <a:pathLst>
                <a:path w="567054" h="460375">
                  <a:moveTo>
                    <a:pt x="566928" y="0"/>
                  </a:moveTo>
                  <a:lnTo>
                    <a:pt x="435864" y="19812"/>
                  </a:lnTo>
                  <a:lnTo>
                    <a:pt x="0" y="324612"/>
                  </a:lnTo>
                  <a:lnTo>
                    <a:pt x="0" y="460248"/>
                  </a:lnTo>
                  <a:lnTo>
                    <a:pt x="475488" y="128016"/>
                  </a:lnTo>
                  <a:lnTo>
                    <a:pt x="566928" y="0"/>
                  </a:lnTo>
                  <a:close/>
                </a:path>
              </a:pathLst>
            </a:custGeom>
            <a:ln w="225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610612" y="1350263"/>
              <a:ext cx="2657475" cy="1416050"/>
            </a:xfrm>
            <a:custGeom>
              <a:avLst/>
              <a:gdLst/>
              <a:ahLst/>
              <a:cxnLst/>
              <a:rect l="l" t="t" r="r" b="b"/>
              <a:pathLst>
                <a:path w="2657475" h="1416050">
                  <a:moveTo>
                    <a:pt x="836676" y="1415796"/>
                  </a:moveTo>
                  <a:lnTo>
                    <a:pt x="0" y="935736"/>
                  </a:lnTo>
                  <a:lnTo>
                    <a:pt x="20574" y="416052"/>
                  </a:lnTo>
                  <a:lnTo>
                    <a:pt x="879348" y="807720"/>
                  </a:lnTo>
                </a:path>
                <a:path w="2657475" h="1416050">
                  <a:moveTo>
                    <a:pt x="12192" y="411480"/>
                  </a:moveTo>
                  <a:lnTo>
                    <a:pt x="1032510" y="0"/>
                  </a:lnTo>
                  <a:lnTo>
                    <a:pt x="2657094" y="444246"/>
                  </a:lnTo>
                </a:path>
              </a:pathLst>
            </a:custGeom>
            <a:ln w="225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610612" y="1363979"/>
              <a:ext cx="1765300" cy="1346200"/>
            </a:xfrm>
            <a:custGeom>
              <a:avLst/>
              <a:gdLst/>
              <a:ahLst/>
              <a:cxnLst/>
              <a:rect l="l" t="t" r="r" b="b"/>
              <a:pathLst>
                <a:path w="1765300" h="1346200">
                  <a:moveTo>
                    <a:pt x="71628" y="966216"/>
                  </a:moveTo>
                  <a:lnTo>
                    <a:pt x="96012" y="434340"/>
                  </a:lnTo>
                </a:path>
                <a:path w="1765300" h="1346200">
                  <a:moveTo>
                    <a:pt x="147828" y="998220"/>
                  </a:moveTo>
                  <a:lnTo>
                    <a:pt x="171450" y="466344"/>
                  </a:lnTo>
                </a:path>
                <a:path w="1765300" h="1346200">
                  <a:moveTo>
                    <a:pt x="235458" y="1062228"/>
                  </a:moveTo>
                  <a:lnTo>
                    <a:pt x="259080" y="514350"/>
                  </a:lnTo>
                </a:path>
                <a:path w="1765300" h="1346200">
                  <a:moveTo>
                    <a:pt x="298704" y="1086612"/>
                  </a:moveTo>
                  <a:lnTo>
                    <a:pt x="323088" y="534162"/>
                  </a:lnTo>
                </a:path>
                <a:path w="1765300" h="1346200">
                  <a:moveTo>
                    <a:pt x="382524" y="1134618"/>
                  </a:moveTo>
                  <a:lnTo>
                    <a:pt x="406908" y="589788"/>
                  </a:lnTo>
                </a:path>
                <a:path w="1765300" h="1346200">
                  <a:moveTo>
                    <a:pt x="470154" y="1194054"/>
                  </a:moveTo>
                  <a:lnTo>
                    <a:pt x="494538" y="617982"/>
                  </a:lnTo>
                </a:path>
                <a:path w="1765300" h="1346200">
                  <a:moveTo>
                    <a:pt x="541782" y="1234440"/>
                  </a:moveTo>
                  <a:lnTo>
                    <a:pt x="566166" y="642366"/>
                  </a:lnTo>
                </a:path>
                <a:path w="1765300" h="1346200">
                  <a:moveTo>
                    <a:pt x="645414" y="1286256"/>
                  </a:moveTo>
                  <a:lnTo>
                    <a:pt x="669798" y="694944"/>
                  </a:lnTo>
                </a:path>
                <a:path w="1765300" h="1346200">
                  <a:moveTo>
                    <a:pt x="745236" y="1345692"/>
                  </a:moveTo>
                  <a:lnTo>
                    <a:pt x="768858" y="754380"/>
                  </a:lnTo>
                </a:path>
                <a:path w="1765300" h="1346200">
                  <a:moveTo>
                    <a:pt x="96012" y="434340"/>
                  </a:moveTo>
                  <a:lnTo>
                    <a:pt x="1098042" y="0"/>
                  </a:lnTo>
                </a:path>
                <a:path w="1765300" h="1346200">
                  <a:moveTo>
                    <a:pt x="171450" y="481584"/>
                  </a:moveTo>
                  <a:lnTo>
                    <a:pt x="1159002" y="13716"/>
                  </a:lnTo>
                </a:path>
                <a:path w="1765300" h="1346200">
                  <a:moveTo>
                    <a:pt x="255270" y="514350"/>
                  </a:moveTo>
                  <a:lnTo>
                    <a:pt x="1225296" y="35052"/>
                  </a:lnTo>
                </a:path>
                <a:path w="1765300" h="1346200">
                  <a:moveTo>
                    <a:pt x="323088" y="534162"/>
                  </a:moveTo>
                  <a:lnTo>
                    <a:pt x="1315212" y="70104"/>
                  </a:lnTo>
                </a:path>
                <a:path w="1765300" h="1346200">
                  <a:moveTo>
                    <a:pt x="406908" y="589788"/>
                  </a:moveTo>
                  <a:lnTo>
                    <a:pt x="1376934" y="86868"/>
                  </a:lnTo>
                </a:path>
                <a:path w="1765300" h="1346200">
                  <a:moveTo>
                    <a:pt x="494538" y="617982"/>
                  </a:moveTo>
                  <a:lnTo>
                    <a:pt x="1446276" y="109728"/>
                  </a:lnTo>
                </a:path>
                <a:path w="1765300" h="1346200">
                  <a:moveTo>
                    <a:pt x="566166" y="642366"/>
                  </a:moveTo>
                  <a:lnTo>
                    <a:pt x="1531620" y="124968"/>
                  </a:lnTo>
                </a:path>
                <a:path w="1765300" h="1346200">
                  <a:moveTo>
                    <a:pt x="669798" y="685800"/>
                  </a:moveTo>
                  <a:lnTo>
                    <a:pt x="1631442" y="157734"/>
                  </a:lnTo>
                </a:path>
                <a:path w="1765300" h="1346200">
                  <a:moveTo>
                    <a:pt x="768858" y="733806"/>
                  </a:moveTo>
                  <a:lnTo>
                    <a:pt x="979932" y="589788"/>
                  </a:lnTo>
                  <a:lnTo>
                    <a:pt x="1066038" y="534162"/>
                  </a:lnTo>
                  <a:lnTo>
                    <a:pt x="1159002" y="481584"/>
                  </a:lnTo>
                  <a:lnTo>
                    <a:pt x="1262634" y="461772"/>
                  </a:lnTo>
                  <a:lnTo>
                    <a:pt x="1354836" y="402336"/>
                  </a:lnTo>
                  <a:lnTo>
                    <a:pt x="1421892" y="370332"/>
                  </a:lnTo>
                  <a:lnTo>
                    <a:pt x="1533906" y="342138"/>
                  </a:lnTo>
                  <a:lnTo>
                    <a:pt x="1617726" y="262128"/>
                  </a:lnTo>
                  <a:lnTo>
                    <a:pt x="1732788" y="185928"/>
                  </a:lnTo>
                </a:path>
                <a:path w="1765300" h="1346200">
                  <a:moveTo>
                    <a:pt x="979932" y="706374"/>
                  </a:moveTo>
                  <a:lnTo>
                    <a:pt x="147828" y="342138"/>
                  </a:lnTo>
                </a:path>
                <a:path w="1765300" h="1346200">
                  <a:moveTo>
                    <a:pt x="1079754" y="638556"/>
                  </a:moveTo>
                  <a:lnTo>
                    <a:pt x="275082" y="286512"/>
                  </a:lnTo>
                </a:path>
                <a:path w="1765300" h="1346200">
                  <a:moveTo>
                    <a:pt x="1159002" y="589788"/>
                  </a:moveTo>
                  <a:lnTo>
                    <a:pt x="355092" y="262128"/>
                  </a:lnTo>
                </a:path>
                <a:path w="1765300" h="1346200">
                  <a:moveTo>
                    <a:pt x="1247394" y="534162"/>
                  </a:moveTo>
                  <a:lnTo>
                    <a:pt x="442722" y="230124"/>
                  </a:lnTo>
                </a:path>
                <a:path w="1765300" h="1346200">
                  <a:moveTo>
                    <a:pt x="1315212" y="481584"/>
                  </a:moveTo>
                  <a:lnTo>
                    <a:pt x="1247394" y="434340"/>
                  </a:lnTo>
                  <a:lnTo>
                    <a:pt x="1159002" y="402336"/>
                  </a:lnTo>
                  <a:lnTo>
                    <a:pt x="541782" y="185928"/>
                  </a:lnTo>
                </a:path>
                <a:path w="1765300" h="1346200">
                  <a:moveTo>
                    <a:pt x="1446276" y="466344"/>
                  </a:moveTo>
                  <a:lnTo>
                    <a:pt x="1315212" y="402336"/>
                  </a:lnTo>
                  <a:lnTo>
                    <a:pt x="1247394" y="370332"/>
                  </a:lnTo>
                  <a:lnTo>
                    <a:pt x="625602" y="157734"/>
                  </a:lnTo>
                </a:path>
                <a:path w="1765300" h="1346200">
                  <a:moveTo>
                    <a:pt x="1513332" y="402336"/>
                  </a:moveTo>
                  <a:lnTo>
                    <a:pt x="1418082" y="370332"/>
                  </a:lnTo>
                  <a:lnTo>
                    <a:pt x="1354836" y="317754"/>
                  </a:lnTo>
                  <a:lnTo>
                    <a:pt x="1247394" y="262128"/>
                  </a:lnTo>
                  <a:lnTo>
                    <a:pt x="745236" y="109728"/>
                  </a:lnTo>
                </a:path>
                <a:path w="1765300" h="1346200">
                  <a:moveTo>
                    <a:pt x="1581912" y="342138"/>
                  </a:moveTo>
                  <a:lnTo>
                    <a:pt x="1513332" y="342138"/>
                  </a:lnTo>
                  <a:lnTo>
                    <a:pt x="1418082" y="256032"/>
                  </a:lnTo>
                  <a:lnTo>
                    <a:pt x="813054" y="70104"/>
                  </a:lnTo>
                </a:path>
                <a:path w="1765300" h="1346200">
                  <a:moveTo>
                    <a:pt x="1722120" y="286512"/>
                  </a:moveTo>
                  <a:lnTo>
                    <a:pt x="1617726" y="262128"/>
                  </a:lnTo>
                  <a:lnTo>
                    <a:pt x="1469898" y="230124"/>
                  </a:lnTo>
                  <a:lnTo>
                    <a:pt x="880872" y="49530"/>
                  </a:lnTo>
                </a:path>
                <a:path w="1765300" h="1346200">
                  <a:moveTo>
                    <a:pt x="1764792" y="262128"/>
                  </a:moveTo>
                  <a:lnTo>
                    <a:pt x="947928" y="13716"/>
                  </a:lnTo>
                </a:path>
                <a:path w="1765300" h="1346200">
                  <a:moveTo>
                    <a:pt x="13716" y="542544"/>
                  </a:moveTo>
                  <a:lnTo>
                    <a:pt x="893064" y="930402"/>
                  </a:lnTo>
                </a:path>
                <a:path w="1765300" h="1346200">
                  <a:moveTo>
                    <a:pt x="8382" y="642366"/>
                  </a:moveTo>
                  <a:lnTo>
                    <a:pt x="864870" y="1066038"/>
                  </a:lnTo>
                </a:path>
                <a:path w="1765300" h="1346200">
                  <a:moveTo>
                    <a:pt x="0" y="802386"/>
                  </a:moveTo>
                  <a:lnTo>
                    <a:pt x="856488" y="1242060"/>
                  </a:lnTo>
                </a:path>
                <a:path w="1765300" h="1346200">
                  <a:moveTo>
                    <a:pt x="979932" y="850392"/>
                  </a:moveTo>
                  <a:lnTo>
                    <a:pt x="979932" y="706374"/>
                  </a:lnTo>
                </a:path>
                <a:path w="1765300" h="1346200">
                  <a:moveTo>
                    <a:pt x="1079754" y="794004"/>
                  </a:moveTo>
                  <a:lnTo>
                    <a:pt x="1079754" y="642366"/>
                  </a:lnTo>
                </a:path>
                <a:path w="1765300" h="1346200">
                  <a:moveTo>
                    <a:pt x="1183386" y="694944"/>
                  </a:moveTo>
                  <a:lnTo>
                    <a:pt x="1159002" y="589788"/>
                  </a:lnTo>
                </a:path>
                <a:path w="1765300" h="1346200">
                  <a:moveTo>
                    <a:pt x="1278636" y="638556"/>
                  </a:moveTo>
                  <a:lnTo>
                    <a:pt x="1247394" y="534162"/>
                  </a:lnTo>
                </a:path>
                <a:path w="1765300" h="1346200">
                  <a:moveTo>
                    <a:pt x="1354836" y="589788"/>
                  </a:moveTo>
                  <a:lnTo>
                    <a:pt x="1315212" y="481584"/>
                  </a:lnTo>
                </a:path>
                <a:path w="1765300" h="1346200">
                  <a:moveTo>
                    <a:pt x="1617726" y="361950"/>
                  </a:moveTo>
                  <a:lnTo>
                    <a:pt x="1561338" y="342138"/>
                  </a:lnTo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380738" y="1566671"/>
              <a:ext cx="71755" cy="43815"/>
            </a:xfrm>
            <a:custGeom>
              <a:avLst/>
              <a:gdLst/>
              <a:ahLst/>
              <a:cxnLst/>
              <a:rect l="l" t="t" r="r" b="b"/>
              <a:pathLst>
                <a:path w="71754" h="43815">
                  <a:moveTo>
                    <a:pt x="0" y="43434"/>
                  </a:moveTo>
                  <a:lnTo>
                    <a:pt x="71628" y="0"/>
                  </a:lnTo>
                </a:path>
              </a:pathLst>
            </a:custGeom>
            <a:ln w="225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965448" y="1958339"/>
              <a:ext cx="935990" cy="280670"/>
            </a:xfrm>
            <a:custGeom>
              <a:avLst/>
              <a:gdLst/>
              <a:ahLst/>
              <a:cxnLst/>
              <a:rect l="l" t="t" r="r" b="b"/>
              <a:pathLst>
                <a:path w="935989" h="280669">
                  <a:moveTo>
                    <a:pt x="0" y="0"/>
                  </a:moveTo>
                  <a:lnTo>
                    <a:pt x="206502" y="48768"/>
                  </a:lnTo>
                  <a:lnTo>
                    <a:pt x="935736" y="280416"/>
                  </a:lnTo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176778" y="899921"/>
              <a:ext cx="880110" cy="3011170"/>
            </a:xfrm>
            <a:custGeom>
              <a:avLst/>
              <a:gdLst/>
              <a:ahLst/>
              <a:cxnLst/>
              <a:rect l="l" t="t" r="r" b="b"/>
              <a:pathLst>
                <a:path w="880110" h="3011170">
                  <a:moveTo>
                    <a:pt x="880110" y="945642"/>
                  </a:moveTo>
                  <a:lnTo>
                    <a:pt x="880110" y="0"/>
                  </a:lnTo>
                  <a:lnTo>
                    <a:pt x="59436" y="534162"/>
                  </a:lnTo>
                  <a:lnTo>
                    <a:pt x="0" y="3010662"/>
                  </a:lnTo>
                  <a:lnTo>
                    <a:pt x="837438" y="2406396"/>
                  </a:lnTo>
                  <a:lnTo>
                    <a:pt x="837438" y="2346960"/>
                  </a:lnTo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014216" y="1830323"/>
              <a:ext cx="43180" cy="1416685"/>
            </a:xfrm>
            <a:custGeom>
              <a:avLst/>
              <a:gdLst/>
              <a:ahLst/>
              <a:cxnLst/>
              <a:rect l="l" t="t" r="r" b="b"/>
              <a:pathLst>
                <a:path w="43179" h="1416685">
                  <a:moveTo>
                    <a:pt x="42672" y="0"/>
                  </a:moveTo>
                  <a:lnTo>
                    <a:pt x="0" y="1416558"/>
                  </a:lnTo>
                </a:path>
              </a:pathLst>
            </a:custGeom>
            <a:ln w="1127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447288" y="1566671"/>
              <a:ext cx="991869" cy="1343660"/>
            </a:xfrm>
            <a:custGeom>
              <a:avLst/>
              <a:gdLst/>
              <a:ahLst/>
              <a:cxnLst/>
              <a:rect l="l" t="t" r="r" b="b"/>
              <a:pathLst>
                <a:path w="991870" h="1343660">
                  <a:moveTo>
                    <a:pt x="991362" y="0"/>
                  </a:moveTo>
                  <a:lnTo>
                    <a:pt x="991362" y="403098"/>
                  </a:lnTo>
                  <a:lnTo>
                    <a:pt x="0" y="1232916"/>
                  </a:lnTo>
                </a:path>
                <a:path w="991870" h="1343660">
                  <a:moveTo>
                    <a:pt x="19812" y="1343406"/>
                  </a:moveTo>
                  <a:lnTo>
                    <a:pt x="589026" y="763524"/>
                  </a:lnTo>
                </a:path>
              </a:pathLst>
            </a:custGeom>
            <a:ln w="1352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405378" y="2299715"/>
              <a:ext cx="150495" cy="318770"/>
            </a:xfrm>
            <a:custGeom>
              <a:avLst/>
              <a:gdLst/>
              <a:ahLst/>
              <a:cxnLst/>
              <a:rect l="l" t="t" r="r" b="b"/>
              <a:pathLst>
                <a:path w="150495" h="318769">
                  <a:moveTo>
                    <a:pt x="36576" y="90678"/>
                  </a:moveTo>
                  <a:lnTo>
                    <a:pt x="29197" y="54102"/>
                  </a:lnTo>
                  <a:lnTo>
                    <a:pt x="18288" y="0"/>
                  </a:lnTo>
                  <a:lnTo>
                    <a:pt x="0" y="90678"/>
                  </a:lnTo>
                  <a:lnTo>
                    <a:pt x="12954" y="64770"/>
                  </a:lnTo>
                  <a:lnTo>
                    <a:pt x="12954" y="227850"/>
                  </a:lnTo>
                  <a:lnTo>
                    <a:pt x="23609" y="227850"/>
                  </a:lnTo>
                  <a:lnTo>
                    <a:pt x="23609" y="64770"/>
                  </a:lnTo>
                  <a:lnTo>
                    <a:pt x="36576" y="90678"/>
                  </a:lnTo>
                  <a:close/>
                </a:path>
                <a:path w="150495" h="318769">
                  <a:moveTo>
                    <a:pt x="143179" y="263652"/>
                  </a:moveTo>
                  <a:lnTo>
                    <a:pt x="137922" y="263652"/>
                  </a:lnTo>
                  <a:lnTo>
                    <a:pt x="132588" y="263652"/>
                  </a:lnTo>
                  <a:lnTo>
                    <a:pt x="137922" y="252755"/>
                  </a:lnTo>
                  <a:lnTo>
                    <a:pt x="137922" y="62484"/>
                  </a:lnTo>
                  <a:lnTo>
                    <a:pt x="126492" y="62484"/>
                  </a:lnTo>
                  <a:lnTo>
                    <a:pt x="126492" y="251714"/>
                  </a:lnTo>
                  <a:lnTo>
                    <a:pt x="114300" y="227838"/>
                  </a:lnTo>
                  <a:lnTo>
                    <a:pt x="132588" y="318516"/>
                  </a:lnTo>
                  <a:lnTo>
                    <a:pt x="143179" y="263652"/>
                  </a:lnTo>
                  <a:close/>
                </a:path>
                <a:path w="150495" h="318769">
                  <a:moveTo>
                    <a:pt x="150114" y="227838"/>
                  </a:moveTo>
                  <a:lnTo>
                    <a:pt x="137922" y="252755"/>
                  </a:lnTo>
                  <a:lnTo>
                    <a:pt x="145288" y="252755"/>
                  </a:lnTo>
                  <a:lnTo>
                    <a:pt x="150114" y="227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3332479" y="2849452"/>
            <a:ext cx="116839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376681" y="1343182"/>
            <a:ext cx="1174750" cy="93218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1046480">
              <a:lnSpc>
                <a:spcPct val="100000"/>
              </a:lnSpc>
              <a:spcBef>
                <a:spcPts val="385"/>
              </a:spcBef>
            </a:pPr>
            <a:r>
              <a:rPr sz="1000" i="1" spc="-5" dirty="0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  <a:p>
            <a:pPr marL="708660">
              <a:lnSpc>
                <a:spcPct val="100000"/>
              </a:lnSpc>
              <a:spcBef>
                <a:spcPts val="290"/>
              </a:spcBef>
            </a:pPr>
            <a:r>
              <a:rPr sz="1000" i="1" spc="-5" dirty="0">
                <a:latin typeface="Times New Roman"/>
                <a:cs typeface="Times New Roman"/>
              </a:rPr>
              <a:t>F</a:t>
            </a:r>
            <a:endParaRPr sz="1000">
              <a:latin typeface="Times New Roman"/>
              <a:cs typeface="Times New Roman"/>
            </a:endParaRPr>
          </a:p>
          <a:p>
            <a:pPr marL="1076960">
              <a:lnSpc>
                <a:spcPct val="100000"/>
              </a:lnSpc>
              <a:spcBef>
                <a:spcPts val="765"/>
              </a:spcBef>
            </a:pPr>
            <a:r>
              <a:rPr sz="1000" i="1" spc="-5" dirty="0">
                <a:latin typeface="Times New Roman"/>
                <a:cs typeface="Times New Roman"/>
              </a:rPr>
              <a:t>C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i="1" spc="-5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26" name="object 2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798570" y="2085593"/>
            <a:ext cx="77724" cy="75438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1017010" y="3505521"/>
            <a:ext cx="5891530" cy="647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335405" algn="ctr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Q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1.10.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Механізм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гвинтової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дислокації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62865" marR="58419" indent="28765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Якщо перехід від верхніх </a:t>
            </a:r>
            <a:r>
              <a:rPr sz="1200" spc="-15" dirty="0">
                <a:latin typeface="Times New Roman"/>
                <a:cs typeface="Times New Roman"/>
              </a:rPr>
              <a:t>горизонтів </a:t>
            </a:r>
            <a:r>
              <a:rPr sz="1200" spc="-10" dirty="0">
                <a:latin typeface="Times New Roman"/>
                <a:cs typeface="Times New Roman"/>
              </a:rPr>
              <a:t>до нижніх </a:t>
            </a:r>
            <a:r>
              <a:rPr sz="1200" spc="-15" dirty="0">
                <a:latin typeface="Times New Roman"/>
                <a:cs typeface="Times New Roman"/>
              </a:rPr>
              <a:t>здійснюється поворотом </a:t>
            </a:r>
            <a:r>
              <a:rPr sz="1200" spc="-10" dirty="0">
                <a:latin typeface="Times New Roman"/>
                <a:cs typeface="Times New Roman"/>
              </a:rPr>
              <a:t>за </a:t>
            </a:r>
            <a:r>
              <a:rPr sz="1200" spc="-15" dirty="0">
                <a:latin typeface="Times New Roman"/>
                <a:cs typeface="Times New Roman"/>
              </a:rPr>
              <a:t>годинни- </a:t>
            </a:r>
            <a:r>
              <a:rPr sz="1200" spc="-10" dirty="0">
                <a:latin typeface="Times New Roman"/>
                <a:cs typeface="Times New Roman"/>
              </a:rPr>
              <a:t> ковою стрілкою, то дислокація </a:t>
            </a:r>
            <a:r>
              <a:rPr sz="1200" spc="-15" dirty="0">
                <a:latin typeface="Times New Roman"/>
                <a:cs typeface="Times New Roman"/>
              </a:rPr>
              <a:t>права,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0" dirty="0">
                <a:latin typeface="Times New Roman"/>
                <a:cs typeface="Times New Roman"/>
              </a:rPr>
              <a:t>якщо </a:t>
            </a:r>
            <a:r>
              <a:rPr sz="1200" spc="-15" dirty="0">
                <a:latin typeface="Times New Roman"/>
                <a:cs typeface="Times New Roman"/>
              </a:rPr>
              <a:t>поворотом проти годинникової стрілки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ліва.</a:t>
            </a:r>
            <a:endParaRPr sz="1200">
              <a:latin typeface="Times New Roman"/>
              <a:cs typeface="Times New Roman"/>
            </a:endParaRPr>
          </a:p>
          <a:p>
            <a:pPr marL="62865" marR="58419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Гвинтова </a:t>
            </a:r>
            <a:r>
              <a:rPr sz="1200" dirty="0">
                <a:latin typeface="Times New Roman"/>
                <a:cs typeface="Times New Roman"/>
              </a:rPr>
              <a:t>дислокація </a:t>
            </a:r>
            <a:r>
              <a:rPr sz="1200" spc="-5" dirty="0">
                <a:latin typeface="Times New Roman"/>
                <a:cs typeface="Times New Roman"/>
              </a:rPr>
              <a:t>не пов’язана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якою-небудь площиною ковзання, вона може </a:t>
            </a:r>
            <a:r>
              <a:rPr sz="1200" dirty="0">
                <a:latin typeface="Times New Roman"/>
                <a:cs typeface="Times New Roman"/>
              </a:rPr>
              <a:t> переміщатися </a:t>
            </a:r>
            <a:r>
              <a:rPr sz="1200" spc="-5" dirty="0">
                <a:latin typeface="Times New Roman"/>
                <a:cs typeface="Times New Roman"/>
              </a:rPr>
              <a:t>по будь-якій площині,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проходить </a:t>
            </a:r>
            <a:r>
              <a:rPr sz="1200" dirty="0">
                <a:latin typeface="Times New Roman"/>
                <a:cs typeface="Times New Roman"/>
              </a:rPr>
              <a:t>через лінію </a:t>
            </a:r>
            <a:r>
              <a:rPr sz="1200" spc="-5" dirty="0">
                <a:latin typeface="Times New Roman"/>
                <a:cs typeface="Times New Roman"/>
              </a:rPr>
              <a:t>дислокації. Вакансії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дислоковані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гвинтової</a:t>
            </a:r>
            <a:r>
              <a:rPr sz="1200" dirty="0">
                <a:latin typeface="Times New Roman"/>
                <a:cs typeface="Times New Roman"/>
              </a:rPr>
              <a:t> дислокації</a:t>
            </a:r>
            <a:r>
              <a:rPr sz="1200" spc="-5" dirty="0">
                <a:latin typeface="Times New Roman"/>
                <a:cs typeface="Times New Roman"/>
              </a:rPr>
              <a:t> не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збігаються.</a:t>
            </a:r>
            <a:endParaRPr sz="1200">
              <a:latin typeface="Times New Roman"/>
              <a:cs typeface="Times New Roman"/>
            </a:endParaRPr>
          </a:p>
          <a:p>
            <a:pPr marL="62865" marR="6032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процесі </a:t>
            </a:r>
            <a:r>
              <a:rPr sz="1200" spc="-5" dirty="0">
                <a:latin typeface="Times New Roman"/>
                <a:cs typeface="Times New Roman"/>
              </a:rPr>
              <a:t>кристалізації </a:t>
            </a:r>
            <a:r>
              <a:rPr sz="1200" dirty="0">
                <a:latin typeface="Times New Roman"/>
                <a:cs typeface="Times New Roman"/>
              </a:rPr>
              <a:t>атоми </a:t>
            </a:r>
            <a:r>
              <a:rPr sz="1200" spc="-5" dirty="0">
                <a:latin typeface="Times New Roman"/>
                <a:cs typeface="Times New Roman"/>
              </a:rPr>
              <a:t>речовини,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випадають </a:t>
            </a:r>
            <a:r>
              <a:rPr sz="1200" dirty="0">
                <a:latin typeface="Times New Roman"/>
                <a:cs typeface="Times New Roman"/>
              </a:rPr>
              <a:t>з пара або розчину, </a:t>
            </a:r>
            <a:r>
              <a:rPr sz="1200" spc="-5" dirty="0">
                <a:latin typeface="Times New Roman"/>
                <a:cs typeface="Times New Roman"/>
              </a:rPr>
              <a:t>легко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приєднуються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сходинки,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призводить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спірального </a:t>
            </a:r>
            <a:r>
              <a:rPr sz="1200" dirty="0">
                <a:latin typeface="Times New Roman"/>
                <a:cs typeface="Times New Roman"/>
              </a:rPr>
              <a:t>механізму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кристалу.</a:t>
            </a:r>
            <a:endParaRPr sz="1200">
              <a:latin typeface="Times New Roman"/>
              <a:cs typeface="Times New Roman"/>
            </a:endParaRPr>
          </a:p>
          <a:p>
            <a:pPr marL="63500" marR="5905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spc="-5" dirty="0">
                <a:latin typeface="Times New Roman"/>
                <a:cs typeface="Times New Roman"/>
              </a:rPr>
              <a:t>дислокацій не можуть обриватися </a:t>
            </a:r>
            <a:r>
              <a:rPr sz="1200" dirty="0">
                <a:latin typeface="Times New Roman"/>
                <a:cs typeface="Times New Roman"/>
              </a:rPr>
              <a:t>усередині </a:t>
            </a:r>
            <a:r>
              <a:rPr sz="1200" spc="-5" dirty="0">
                <a:latin typeface="Times New Roman"/>
                <a:cs typeface="Times New Roman"/>
              </a:rPr>
              <a:t>кристала, вони мають </a:t>
            </a:r>
            <a:r>
              <a:rPr sz="1200" dirty="0">
                <a:latin typeface="Times New Roman"/>
                <a:cs typeface="Times New Roman"/>
              </a:rPr>
              <a:t>або бути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замкнутими, утворюючи петлю,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розгалужуватися на </a:t>
            </a:r>
            <a:r>
              <a:rPr sz="1200" dirty="0">
                <a:latin typeface="Times New Roman"/>
                <a:cs typeface="Times New Roman"/>
              </a:rPr>
              <a:t>декілька </a:t>
            </a:r>
            <a:r>
              <a:rPr sz="1200" spc="-5" dirty="0">
                <a:latin typeface="Times New Roman"/>
                <a:cs typeface="Times New Roman"/>
              </a:rPr>
              <a:t>дислокацій,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вихо-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дити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поверхню кристала.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44290">
              <a:lnSpc>
                <a:spcPct val="100000"/>
              </a:lnSpc>
              <a:spcBef>
                <a:spcPts val="819"/>
              </a:spcBef>
            </a:pPr>
            <a:r>
              <a:rPr sz="1200" b="1" i="1" dirty="0">
                <a:latin typeface="Times New Roman"/>
                <a:cs typeface="Times New Roman"/>
              </a:rPr>
              <a:t>ЩІЛЬНІСТЬ ДИСЛОКАЦІЙ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351155" marR="5969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Дислокаційна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 </a:t>
            </a:r>
            <a:r>
              <a:rPr sz="1200" dirty="0">
                <a:latin typeface="Times New Roman"/>
                <a:cs typeface="Times New Roman"/>
              </a:rPr>
              <a:t>характеризується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щільністю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дислокацій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Щільність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дислокацій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середнє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число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ліній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дислокацій,</a:t>
            </a:r>
            <a:endParaRPr sz="1200">
              <a:latin typeface="Times New Roman"/>
              <a:cs typeface="Times New Roman"/>
            </a:endParaRPr>
          </a:p>
          <a:p>
            <a:pPr marL="63500" marR="58419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перетинають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всередині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тіла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ділянку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площею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м</a:t>
            </a:r>
            <a:r>
              <a:rPr sz="1200" spc="-7" baseline="38194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сумарна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довжина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дислокацій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об’ємі 1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</a:t>
            </a:r>
            <a:r>
              <a:rPr sz="1200" spc="-7" baseline="38194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16510" algn="ctr">
              <a:lnSpc>
                <a:spcPts val="1410"/>
              </a:lnSpc>
              <a:spcBef>
                <a:spcPts val="795"/>
              </a:spcBef>
            </a:pPr>
            <a:r>
              <a:rPr sz="1200" spc="254" dirty="0">
                <a:latin typeface="Symbol"/>
                <a:cs typeface="Symbol"/>
              </a:rPr>
              <a:t>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2100" u="sng" baseline="23809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</a:t>
            </a:r>
            <a:r>
              <a:rPr sz="2100" spc="-322" baseline="23809" dirty="0">
                <a:latin typeface="Times New Roman"/>
                <a:cs typeface="Times New Roman"/>
              </a:rPr>
              <a:t> </a:t>
            </a:r>
            <a:r>
              <a:rPr sz="1800" i="1" u="sng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1800" baseline="34722" dirty="0">
                <a:latin typeface="Times New Roman"/>
                <a:cs typeface="Times New Roman"/>
              </a:rPr>
              <a:t> </a:t>
            </a:r>
            <a:r>
              <a:rPr sz="1800" spc="60" baseline="347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(см</a:t>
            </a:r>
            <a:r>
              <a:rPr sz="1200" spc="-15" baseline="38194" dirty="0">
                <a:latin typeface="Times New Roman"/>
                <a:cs typeface="Times New Roman"/>
              </a:rPr>
              <a:t>–</a:t>
            </a:r>
            <a:r>
              <a:rPr sz="1200" spc="-7" baseline="38194" dirty="0">
                <a:latin typeface="Times New Roman"/>
                <a:cs typeface="Times New Roman"/>
              </a:rPr>
              <a:t>2</a:t>
            </a:r>
            <a:r>
              <a:rPr sz="1200" dirty="0">
                <a:latin typeface="Times New Roman"/>
                <a:cs typeface="Times New Roman"/>
              </a:rPr>
              <a:t>;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r>
              <a:rPr sz="1200" spc="-7" baseline="38194" dirty="0">
                <a:latin typeface="Times New Roman"/>
                <a:cs typeface="Times New Roman"/>
              </a:rPr>
              <a:t>–</a:t>
            </a:r>
            <a:r>
              <a:rPr sz="1200" spc="-15" baseline="38194" dirty="0">
                <a:latin typeface="Times New Roman"/>
                <a:cs typeface="Times New Roman"/>
              </a:rPr>
              <a:t>2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R="522605" algn="ctr">
              <a:lnSpc>
                <a:spcPts val="1170"/>
              </a:lnSpc>
            </a:pPr>
            <a:r>
              <a:rPr sz="1200" i="1" dirty="0">
                <a:latin typeface="Times New Roman"/>
                <a:cs typeface="Times New Roman"/>
              </a:rPr>
              <a:t>V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  <a:spcBef>
                <a:spcPts val="325"/>
              </a:spcBef>
            </a:pPr>
            <a:r>
              <a:rPr sz="1200" spc="-20" dirty="0">
                <a:latin typeface="Times New Roman"/>
                <a:cs typeface="Times New Roman"/>
              </a:rPr>
              <a:t>Щільність дислокацій змінюється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широких межах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5" dirty="0">
                <a:latin typeface="Times New Roman"/>
                <a:cs typeface="Times New Roman"/>
              </a:rPr>
              <a:t>залежить </a:t>
            </a:r>
            <a:r>
              <a:rPr sz="1200" spc="-20" dirty="0">
                <a:latin typeface="Times New Roman"/>
                <a:cs typeface="Times New Roman"/>
              </a:rPr>
              <a:t>від стану матеріалу.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Після ретельного відпалу </a:t>
            </a:r>
            <a:r>
              <a:rPr sz="1200" spc="-25" dirty="0">
                <a:latin typeface="Times New Roman"/>
                <a:cs typeface="Times New Roman"/>
              </a:rPr>
              <a:t>щільність </a:t>
            </a:r>
            <a:r>
              <a:rPr sz="1200" spc="-20" dirty="0">
                <a:latin typeface="Times New Roman"/>
                <a:cs typeface="Times New Roman"/>
              </a:rPr>
              <a:t>дислокацій становить 105…107 м</a:t>
            </a:r>
            <a:r>
              <a:rPr sz="1200" spc="-30" baseline="38194" dirty="0">
                <a:latin typeface="Times New Roman"/>
                <a:cs typeface="Times New Roman"/>
              </a:rPr>
              <a:t>–2</a:t>
            </a:r>
            <a:r>
              <a:rPr sz="1200" spc="-20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кристалах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си-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льно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деформованої кристалічною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решіткою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щільність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дислокацій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сягає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1015…10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16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</a:t>
            </a:r>
            <a:r>
              <a:rPr sz="1200" spc="-30" baseline="38194" dirty="0">
                <a:latin typeface="Times New Roman"/>
                <a:cs typeface="Times New Roman"/>
              </a:rPr>
              <a:t>–2</a:t>
            </a:r>
            <a:r>
              <a:rPr sz="1200" spc="-2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8419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Щільність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дислокації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значній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мірі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1.11).</a:t>
            </a:r>
            <a:endParaRPr sz="1200">
              <a:latin typeface="Times New Roman"/>
              <a:cs typeface="Times New Roman"/>
            </a:endParaRPr>
          </a:p>
          <a:p>
            <a:pPr marL="63500" marR="60325" indent="360045" algn="r">
              <a:lnSpc>
                <a:spcPct val="95400"/>
              </a:lnSpc>
              <a:spcBef>
                <a:spcPts val="70"/>
              </a:spcBef>
            </a:pPr>
            <a:r>
              <a:rPr sz="1800" spc="-30" baseline="2314" dirty="0">
                <a:latin typeface="Times New Roman"/>
                <a:cs typeface="Times New Roman"/>
              </a:rPr>
              <a:t>Мінімальна </a:t>
            </a:r>
            <a:r>
              <a:rPr sz="1800" spc="-37" baseline="2314" dirty="0">
                <a:latin typeface="Times New Roman"/>
                <a:cs typeface="Times New Roman"/>
              </a:rPr>
              <a:t>міцність визначається </a:t>
            </a:r>
            <a:r>
              <a:rPr sz="1800" spc="-30" baseline="2314" dirty="0">
                <a:latin typeface="Times New Roman"/>
                <a:cs typeface="Times New Roman"/>
              </a:rPr>
              <a:t>критичною щільністю </a:t>
            </a:r>
            <a:r>
              <a:rPr sz="1800" spc="-37" baseline="2314" dirty="0">
                <a:latin typeface="Times New Roman"/>
                <a:cs typeface="Times New Roman"/>
              </a:rPr>
              <a:t>дислокацій </a:t>
            </a:r>
            <a:r>
              <a:rPr sz="1200" spc="-20" dirty="0">
                <a:latin typeface="Symbol"/>
                <a:cs typeface="Symbol"/>
              </a:rPr>
              <a:t></a:t>
            </a:r>
            <a:r>
              <a:rPr sz="1800" spc="-30" baseline="2314" dirty="0">
                <a:latin typeface="Times New Roman"/>
                <a:cs typeface="Times New Roman"/>
              </a:rPr>
              <a:t>=105…107 м</a:t>
            </a:r>
            <a:r>
              <a:rPr sz="1200" spc="-30" baseline="41666" dirty="0">
                <a:latin typeface="Times New Roman"/>
                <a:cs typeface="Times New Roman"/>
              </a:rPr>
              <a:t>–2</a:t>
            </a:r>
            <a:r>
              <a:rPr sz="1800" spc="-30" baseline="2314" dirty="0">
                <a:latin typeface="Times New Roman"/>
                <a:cs typeface="Times New Roman"/>
              </a:rPr>
              <a:t>. </a:t>
            </a:r>
            <a:r>
              <a:rPr sz="1800" spc="-22" baseline="23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щільність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значення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різко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зростає,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ближається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теоретичної.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досягається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шляхом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створення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5"/>
              </a:spcBef>
            </a:pPr>
            <a:r>
              <a:rPr sz="1000" dirty="0">
                <a:latin typeface="Times New Roman"/>
                <a:cs typeface="Times New Roman"/>
              </a:rPr>
              <a:t>17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80" y="516889"/>
            <a:ext cx="5863590" cy="3056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Вона залежить від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перетворення. </a:t>
            </a: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дисперсності </a:t>
            </a:r>
            <a:r>
              <a:rPr sz="1200" dirty="0">
                <a:latin typeface="Times New Roman"/>
                <a:cs typeface="Times New Roman"/>
              </a:rPr>
              <a:t>продукти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 </a:t>
            </a:r>
            <a:r>
              <a:rPr sz="1200" dirty="0">
                <a:latin typeface="Times New Roman"/>
                <a:cs typeface="Times New Roman"/>
              </a:rPr>
              <a:t>різні </a:t>
            </a:r>
            <a:r>
              <a:rPr sz="1200" spc="-5" dirty="0">
                <a:latin typeface="Times New Roman"/>
                <a:cs typeface="Times New Roman"/>
              </a:rPr>
              <a:t>назви: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  <a:buFont typeface="Times New Roman"/>
              <a:buChar char="–"/>
              <a:tabLst>
                <a:tab pos="453390" algn="l"/>
              </a:tabLst>
            </a:pPr>
            <a:r>
              <a:rPr sz="1200" spc="-5" dirty="0">
                <a:latin typeface="Symbol"/>
                <a:cs typeface="Symbol"/>
              </a:rPr>
              <a:t>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spc="-5" dirty="0">
                <a:latin typeface="Symbol"/>
                <a:cs typeface="Symbol"/>
              </a:rPr>
              <a:t></a:t>
            </a:r>
            <a:r>
              <a:rPr sz="1200" spc="-5" dirty="0">
                <a:latin typeface="Times New Roman"/>
                <a:cs typeface="Times New Roman"/>
              </a:rPr>
              <a:t>(0,5...0,7)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7" baseline="38194" dirty="0">
                <a:latin typeface="Times New Roman"/>
                <a:cs typeface="Times New Roman"/>
              </a:rPr>
              <a:t>–3</a:t>
            </a:r>
            <a:r>
              <a:rPr sz="1200" baseline="381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 – </a:t>
            </a:r>
            <a:r>
              <a:rPr sz="1200" i="1" dirty="0">
                <a:latin typeface="Times New Roman"/>
                <a:cs typeface="Times New Roman"/>
              </a:rPr>
              <a:t>перліт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7.9). </a:t>
            </a:r>
            <a:r>
              <a:rPr sz="1200" spc="-5" dirty="0">
                <a:latin typeface="Times New Roman"/>
                <a:cs typeface="Times New Roman"/>
              </a:rPr>
              <a:t>Утворюється при переохолодженні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=650...700 °С,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при швидкості охолодження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охол</a:t>
            </a:r>
            <a:r>
              <a:rPr sz="1200" spc="-5" dirty="0">
                <a:latin typeface="Times New Roman"/>
                <a:cs typeface="Times New Roman"/>
              </a:rPr>
              <a:t>=30...60 °С/с. Твер- </a:t>
            </a:r>
            <a:r>
              <a:rPr sz="1200" dirty="0">
                <a:latin typeface="Times New Roman"/>
                <a:cs typeface="Times New Roman"/>
              </a:rPr>
              <a:t> дість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180...250 </a:t>
            </a:r>
            <a:r>
              <a:rPr sz="1200" spc="-5" dirty="0">
                <a:latin typeface="Times New Roman"/>
                <a:cs typeface="Times New Roman"/>
              </a:rPr>
              <a:t>НВ.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  <a:buFont typeface="Times New Roman"/>
              <a:buChar char="–"/>
              <a:tabLst>
                <a:tab pos="453390" algn="l"/>
              </a:tabLst>
            </a:pPr>
            <a:r>
              <a:rPr sz="1200" spc="-5" dirty="0">
                <a:latin typeface="Symbol"/>
                <a:cs typeface="Symbol"/>
              </a:rPr>
              <a:t>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spc="-5" dirty="0">
                <a:latin typeface="Times New Roman"/>
                <a:cs typeface="Times New Roman"/>
              </a:rPr>
              <a:t>=0,25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7" baseline="38194" dirty="0">
                <a:latin typeface="Times New Roman"/>
                <a:cs typeface="Times New Roman"/>
              </a:rPr>
              <a:t>–3</a:t>
            </a:r>
            <a:r>
              <a:rPr sz="1200" baseline="381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 — </a:t>
            </a:r>
            <a:r>
              <a:rPr sz="1200" i="1" dirty="0">
                <a:latin typeface="Times New Roman"/>
                <a:cs typeface="Times New Roman"/>
              </a:rPr>
              <a:t>сорбіт </a:t>
            </a:r>
            <a:r>
              <a:rPr sz="1200" spc="-5" dirty="0">
                <a:latin typeface="Times New Roman"/>
                <a:cs typeface="Times New Roman"/>
              </a:rPr>
              <a:t>(названий на честь англійського вченого </a:t>
            </a:r>
            <a:r>
              <a:rPr sz="1200" dirty="0">
                <a:latin typeface="Times New Roman"/>
                <a:cs typeface="Times New Roman"/>
              </a:rPr>
              <a:t>Г. </a:t>
            </a:r>
            <a:r>
              <a:rPr sz="1200" spc="-5" dirty="0">
                <a:latin typeface="Times New Roman"/>
                <a:cs typeface="Times New Roman"/>
              </a:rPr>
              <a:t>К. </a:t>
            </a:r>
            <a:r>
              <a:rPr sz="1200" dirty="0">
                <a:latin typeface="Times New Roman"/>
                <a:cs typeface="Times New Roman"/>
              </a:rPr>
              <a:t>Сорбі).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Утворюється </a:t>
            </a:r>
            <a:r>
              <a:rPr sz="1200" spc="-5" dirty="0">
                <a:latin typeface="Times New Roman"/>
                <a:cs typeface="Times New Roman"/>
              </a:rPr>
              <a:t>при переохолодженні </a:t>
            </a:r>
            <a:r>
              <a:rPr sz="1200" dirty="0">
                <a:latin typeface="Times New Roman"/>
                <a:cs typeface="Times New Roman"/>
              </a:rPr>
              <a:t>до температури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=600...650 °С,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при швидкості </a:t>
            </a:r>
            <a:r>
              <a:rPr sz="1200" dirty="0">
                <a:latin typeface="Times New Roman"/>
                <a:cs typeface="Times New Roman"/>
              </a:rPr>
              <a:t> охолодження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охол</a:t>
            </a:r>
            <a:r>
              <a:rPr sz="1200" spc="-5" dirty="0">
                <a:latin typeface="Times New Roman"/>
                <a:cs typeface="Times New Roman"/>
              </a:rPr>
              <a:t>=60 °С/с.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Твердість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250...350 </a:t>
            </a:r>
            <a:r>
              <a:rPr sz="1200" spc="-5" dirty="0">
                <a:latin typeface="Times New Roman"/>
                <a:cs typeface="Times New Roman"/>
              </a:rPr>
              <a:t>НВ.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сорбіту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(рис.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7.10)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характеризується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високою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межею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пружності,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достатньою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в’язкістю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міцністю.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  <a:buFont typeface="Times New Roman"/>
              <a:buChar char="–"/>
              <a:tabLst>
                <a:tab pos="453390" algn="l"/>
              </a:tabLst>
            </a:pPr>
            <a:r>
              <a:rPr sz="1200" spc="-5" dirty="0">
                <a:latin typeface="Symbol"/>
                <a:cs typeface="Symbol"/>
              </a:rPr>
              <a:t>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spc="-5" dirty="0">
                <a:latin typeface="Times New Roman"/>
                <a:cs typeface="Times New Roman"/>
              </a:rPr>
              <a:t>=0,1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7" baseline="38194" dirty="0">
                <a:latin typeface="Times New Roman"/>
                <a:cs typeface="Times New Roman"/>
              </a:rPr>
              <a:t>–3</a:t>
            </a:r>
            <a:r>
              <a:rPr sz="1200" baseline="381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 – </a:t>
            </a:r>
            <a:r>
              <a:rPr sz="1200" i="1" spc="-5" dirty="0">
                <a:latin typeface="Times New Roman"/>
                <a:cs typeface="Times New Roman"/>
              </a:rPr>
              <a:t>троостит </a:t>
            </a:r>
            <a:r>
              <a:rPr sz="1200" spc="-5" dirty="0">
                <a:latin typeface="Times New Roman"/>
                <a:cs typeface="Times New Roman"/>
              </a:rPr>
              <a:t>(названий на </a:t>
            </a:r>
            <a:r>
              <a:rPr sz="1200" dirty="0">
                <a:latin typeface="Times New Roman"/>
                <a:cs typeface="Times New Roman"/>
              </a:rPr>
              <a:t>честь французького хіміка </a:t>
            </a:r>
            <a:r>
              <a:rPr sz="1200" spc="-5" dirty="0">
                <a:latin typeface="Times New Roman"/>
                <a:cs typeface="Times New Roman"/>
              </a:rPr>
              <a:t>Луї-Жозефа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Труста). Утворюється при переохолодженні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температури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=550...600 °С, або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швидкості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охол</a:t>
            </a:r>
            <a:r>
              <a:rPr sz="1200" spc="-5" dirty="0">
                <a:latin typeface="Times New Roman"/>
                <a:cs typeface="Times New Roman"/>
              </a:rPr>
              <a:t>=150 °С/с. </a:t>
            </a:r>
            <a:r>
              <a:rPr sz="1200" dirty="0">
                <a:latin typeface="Times New Roman"/>
                <a:cs typeface="Times New Roman"/>
              </a:rPr>
              <a:t>Твердість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350...450 </a:t>
            </a:r>
            <a:r>
              <a:rPr sz="1200" spc="-5" dirty="0">
                <a:latin typeface="Times New Roman"/>
                <a:cs typeface="Times New Roman"/>
              </a:rPr>
              <a:t>НВ. Структура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трооститу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7.11)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характеризується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високою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межею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пружності,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малою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в’язкістю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пластичністю.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69284" y="8587990"/>
            <a:ext cx="5862320" cy="139446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50800" marR="4445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Твердість </a:t>
            </a:r>
            <a:r>
              <a:rPr sz="1200" spc="-5" dirty="0">
                <a:latin typeface="Times New Roman"/>
                <a:cs typeface="Times New Roman"/>
              </a:rPr>
              <a:t>феритно-цементитної суміші прямопропорційна </a:t>
            </a:r>
            <a:r>
              <a:rPr sz="1200" dirty="0">
                <a:latin typeface="Times New Roman"/>
                <a:cs typeface="Times New Roman"/>
              </a:rPr>
              <a:t>площі </a:t>
            </a:r>
            <a:r>
              <a:rPr sz="1200" spc="-5" dirty="0">
                <a:latin typeface="Times New Roman"/>
                <a:cs typeface="Times New Roman"/>
              </a:rPr>
              <a:t>поверхні розділу </a:t>
            </a:r>
            <a:r>
              <a:rPr sz="1200" dirty="0">
                <a:latin typeface="Times New Roman"/>
                <a:cs typeface="Times New Roman"/>
              </a:rPr>
              <a:t> між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цементитом.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температура </a:t>
            </a:r>
            <a:r>
              <a:rPr sz="1200" spc="-5" dirty="0">
                <a:latin typeface="Times New Roman"/>
                <a:cs typeface="Times New Roman"/>
              </a:rPr>
              <a:t>нагрівання трохі перевищувала температуру </a:t>
            </a:r>
            <a:r>
              <a:rPr sz="1200" i="1" spc="-10" dirty="0">
                <a:latin typeface="Times New Roman"/>
                <a:cs typeface="Times New Roman"/>
              </a:rPr>
              <a:t>А</a:t>
            </a:r>
            <a:r>
              <a:rPr sz="1200" spc="-15" baseline="-10416" dirty="0">
                <a:latin typeface="Times New Roman"/>
                <a:cs typeface="Times New Roman"/>
              </a:rPr>
              <a:t>1</a:t>
            </a:r>
            <a:r>
              <a:rPr sz="1200" spc="-7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отриманий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неоднорідним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складом, то при </a:t>
            </a:r>
            <a:r>
              <a:rPr sz="1200" dirty="0">
                <a:latin typeface="Times New Roman"/>
                <a:cs typeface="Times New Roman"/>
              </a:rPr>
              <a:t>малому </a:t>
            </a:r>
            <a:r>
              <a:rPr sz="1200" spc="-5" dirty="0">
                <a:latin typeface="Times New Roman"/>
                <a:cs typeface="Times New Roman"/>
              </a:rPr>
              <a:t>ступені переохолодження утворю-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зернистий</a:t>
            </a:r>
            <a:r>
              <a:rPr sz="1200" spc="-5" dirty="0">
                <a:latin typeface="Times New Roman"/>
                <a:cs typeface="Times New Roman"/>
              </a:rPr>
              <a:t> перліт.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134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34574" y="3822375"/>
            <a:ext cx="1609090" cy="1599565"/>
            <a:chOff x="834574" y="3822375"/>
            <a:chExt cx="1609090" cy="159956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46581" y="3834383"/>
              <a:ext cx="1584960" cy="1575053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840486" y="3828287"/>
              <a:ext cx="1597660" cy="1587500"/>
            </a:xfrm>
            <a:custGeom>
              <a:avLst/>
              <a:gdLst/>
              <a:ahLst/>
              <a:cxnLst/>
              <a:rect l="l" t="t" r="r" b="b"/>
              <a:pathLst>
                <a:path w="1597660" h="1587500">
                  <a:moveTo>
                    <a:pt x="1597152" y="0"/>
                  </a:moveTo>
                  <a:lnTo>
                    <a:pt x="0" y="0"/>
                  </a:lnTo>
                  <a:lnTo>
                    <a:pt x="0" y="1587246"/>
                  </a:lnTo>
                  <a:lnTo>
                    <a:pt x="1597152" y="1587246"/>
                  </a:lnTo>
                  <a:lnTo>
                    <a:pt x="1597152" y="0"/>
                  </a:lnTo>
                  <a:close/>
                </a:path>
              </a:pathLst>
            </a:custGeom>
            <a:ln w="11823">
              <a:solidFill>
                <a:srgbClr val="19191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" name="object 9"/>
          <p:cNvGrpSpPr/>
          <p:nvPr/>
        </p:nvGrpSpPr>
        <p:grpSpPr>
          <a:xfrm>
            <a:off x="2792139" y="3827697"/>
            <a:ext cx="1612265" cy="1589405"/>
            <a:chOff x="2792139" y="3827697"/>
            <a:chExt cx="1612265" cy="1589405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04159" y="3839718"/>
              <a:ext cx="1588008" cy="156514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798064" y="3833621"/>
              <a:ext cx="1600200" cy="1577340"/>
            </a:xfrm>
            <a:custGeom>
              <a:avLst/>
              <a:gdLst/>
              <a:ahLst/>
              <a:cxnLst/>
              <a:rect l="l" t="t" r="r" b="b"/>
              <a:pathLst>
                <a:path w="1600200" h="1577339">
                  <a:moveTo>
                    <a:pt x="1600200" y="0"/>
                  </a:moveTo>
                  <a:lnTo>
                    <a:pt x="0" y="0"/>
                  </a:lnTo>
                  <a:lnTo>
                    <a:pt x="0" y="1577340"/>
                  </a:lnTo>
                  <a:lnTo>
                    <a:pt x="1600200" y="1577340"/>
                  </a:lnTo>
                  <a:lnTo>
                    <a:pt x="1600200" y="0"/>
                  </a:lnTo>
                  <a:close/>
                </a:path>
              </a:pathLst>
            </a:custGeom>
            <a:ln w="11849">
              <a:solidFill>
                <a:srgbClr val="19191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4764201" y="3845991"/>
            <a:ext cx="1591945" cy="1587500"/>
            <a:chOff x="4764201" y="3845991"/>
            <a:chExt cx="1591945" cy="1587500"/>
          </a:xfrm>
        </p:grpSpPr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776215" y="3858005"/>
              <a:ext cx="1567434" cy="1562861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4770120" y="3851909"/>
              <a:ext cx="1579880" cy="1575435"/>
            </a:xfrm>
            <a:custGeom>
              <a:avLst/>
              <a:gdLst/>
              <a:ahLst/>
              <a:cxnLst/>
              <a:rect l="l" t="t" r="r" b="b"/>
              <a:pathLst>
                <a:path w="1579879" h="1575435">
                  <a:moveTo>
                    <a:pt x="1579626" y="0"/>
                  </a:moveTo>
                  <a:lnTo>
                    <a:pt x="0" y="0"/>
                  </a:lnTo>
                  <a:lnTo>
                    <a:pt x="0" y="1575054"/>
                  </a:lnTo>
                  <a:lnTo>
                    <a:pt x="1579626" y="1575054"/>
                  </a:lnTo>
                  <a:lnTo>
                    <a:pt x="1579626" y="0"/>
                  </a:lnTo>
                  <a:close/>
                </a:path>
              </a:pathLst>
            </a:custGeom>
            <a:ln w="11836">
              <a:solidFill>
                <a:srgbClr val="19191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971802" y="5501132"/>
            <a:ext cx="132524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7.9.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 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7500)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05759" y="5501132"/>
            <a:ext cx="138874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7.10.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Сорбіт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7500)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03128" y="5501132"/>
            <a:ext cx="152654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7.11. </a:t>
            </a:r>
            <a:r>
              <a:rPr sz="1000" spc="-5" dirty="0">
                <a:latin typeface="Times New Roman"/>
                <a:cs typeface="Times New Roman"/>
              </a:rPr>
              <a:t>Троостит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7500)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61339" y="6119888"/>
            <a:ext cx="1230470" cy="1718014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669029" y="6073140"/>
            <a:ext cx="1440180" cy="2006345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2395982" y="8132318"/>
            <a:ext cx="83058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59715" marR="5080" indent="-24765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Генрі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Кліфтон  </a:t>
            </a:r>
            <a:r>
              <a:rPr sz="1000" i="1" dirty="0">
                <a:latin typeface="Times New Roman"/>
                <a:cs typeface="Times New Roman"/>
              </a:rPr>
              <a:t>Сорбі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041896" y="8132318"/>
            <a:ext cx="69405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77800" marR="5080" indent="-16573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Лу</a:t>
            </a:r>
            <a:r>
              <a:rPr sz="1000" i="1" dirty="0">
                <a:latin typeface="Times New Roman"/>
                <a:cs typeface="Times New Roman"/>
              </a:rPr>
              <a:t>ї </a:t>
            </a:r>
            <a:r>
              <a:rPr sz="1000" i="1" spc="-5" dirty="0">
                <a:latin typeface="Times New Roman"/>
                <a:cs typeface="Times New Roman"/>
              </a:rPr>
              <a:t>Джозеф  Труст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3" y="516889"/>
            <a:ext cx="5788660" cy="2374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50">
              <a:latin typeface="Times New Roman"/>
              <a:cs typeface="Times New Roman"/>
            </a:endParaRPr>
          </a:p>
          <a:p>
            <a:pPr marL="300355">
              <a:lnSpc>
                <a:spcPts val="1370"/>
              </a:lnSpc>
            </a:pPr>
            <a:r>
              <a:rPr sz="1200" i="1" spc="-5" dirty="0">
                <a:latin typeface="Times New Roman"/>
                <a:cs typeface="Times New Roman"/>
              </a:rPr>
              <a:t>Проміжне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перетворення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аустеніту.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>
              <a:lnSpc>
                <a:spcPts val="1300"/>
              </a:lnSpc>
              <a:spcBef>
                <a:spcPts val="90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нижче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550 °С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самодифузія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практично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ся, </a:t>
            </a:r>
            <a:r>
              <a:rPr sz="1200" dirty="0">
                <a:latin typeface="Times New Roman"/>
                <a:cs typeface="Times New Roman"/>
              </a:rPr>
              <a:t>а атоми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мають </a:t>
            </a:r>
            <a:r>
              <a:rPr sz="1200" dirty="0">
                <a:latin typeface="Times New Roman"/>
                <a:cs typeface="Times New Roman"/>
              </a:rPr>
              <a:t>достатню</a:t>
            </a:r>
            <a:r>
              <a:rPr sz="1200" spc="-5" dirty="0">
                <a:latin typeface="Times New Roman"/>
                <a:cs typeface="Times New Roman"/>
              </a:rPr>
              <a:t> рухливість.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>
              <a:lnSpc>
                <a:spcPts val="13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Механізм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полягає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всередині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розподіл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ділянки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збагачені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вуглецем,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перетворюються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цементит.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020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Перетворення збідненого </a:t>
            </a:r>
            <a:r>
              <a:rPr sz="1200" spc="-5" dirty="0">
                <a:latin typeface="Times New Roman"/>
                <a:cs typeface="Times New Roman"/>
              </a:rPr>
              <a:t>вуглецем аустеніту </a:t>
            </a:r>
            <a:r>
              <a:rPr sz="1200" dirty="0">
                <a:latin typeface="Times New Roman"/>
                <a:cs typeface="Times New Roman"/>
              </a:rPr>
              <a:t>в ферит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зсувним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ханізмом,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виникнення </a:t>
            </a:r>
            <a:r>
              <a:rPr sz="1200" dirty="0">
                <a:latin typeface="Times New Roman"/>
                <a:cs typeface="Times New Roman"/>
              </a:rPr>
              <a:t>та зростання зародків </a:t>
            </a:r>
            <a:r>
              <a:rPr sz="1200" spc="-5" dirty="0">
                <a:latin typeface="Times New Roman"/>
                <a:cs typeface="Times New Roman"/>
              </a:rPr>
              <a:t>фериту. Утворені при цьому крис- </a:t>
            </a:r>
            <a:r>
              <a:rPr sz="1200" dirty="0">
                <a:latin typeface="Times New Roman"/>
                <a:cs typeface="Times New Roman"/>
              </a:rPr>
              <a:t> тали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-5" dirty="0">
                <a:latin typeface="Times New Roman"/>
                <a:cs typeface="Times New Roman"/>
              </a:rPr>
              <a:t> голкасту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Така </a:t>
            </a:r>
            <a:r>
              <a:rPr sz="1200" dirty="0">
                <a:latin typeface="Times New Roman"/>
                <a:cs typeface="Times New Roman"/>
              </a:rPr>
              <a:t>структура, що </a:t>
            </a:r>
            <a:r>
              <a:rPr sz="1200" spc="-5" dirty="0">
                <a:latin typeface="Times New Roman"/>
                <a:cs typeface="Times New Roman"/>
              </a:rPr>
              <a:t>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цементиту та фериту (рис. </a:t>
            </a:r>
            <a:r>
              <a:rPr sz="1200" dirty="0">
                <a:latin typeface="Times New Roman"/>
                <a:cs typeface="Times New Roman"/>
              </a:rPr>
              <a:t>7.12), </a:t>
            </a:r>
            <a:r>
              <a:rPr sz="1200" spc="-5" dirty="0">
                <a:latin typeface="Times New Roman"/>
                <a:cs typeface="Times New Roman"/>
              </a:rPr>
              <a:t>називається </a:t>
            </a:r>
            <a:r>
              <a:rPr sz="1200" i="1" spc="-5" dirty="0">
                <a:latin typeface="Times New Roman"/>
                <a:cs typeface="Times New Roman"/>
              </a:rPr>
              <a:t>бей-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нітом </a:t>
            </a:r>
            <a:r>
              <a:rPr sz="1200" spc="-10" dirty="0">
                <a:latin typeface="Times New Roman"/>
                <a:cs typeface="Times New Roman"/>
              </a:rPr>
              <a:t>(на честь англійського </a:t>
            </a:r>
            <a:r>
              <a:rPr sz="1200" spc="-15" dirty="0">
                <a:latin typeface="Times New Roman"/>
                <a:cs typeface="Times New Roman"/>
              </a:rPr>
              <a:t>металурга </a:t>
            </a:r>
            <a:r>
              <a:rPr sz="1200" spc="-10" dirty="0">
                <a:latin typeface="Times New Roman"/>
                <a:cs typeface="Times New Roman"/>
              </a:rPr>
              <a:t>Е. </a:t>
            </a:r>
            <a:r>
              <a:rPr sz="1200" spc="-15" dirty="0">
                <a:latin typeface="Times New Roman"/>
                <a:cs typeface="Times New Roman"/>
              </a:rPr>
              <a:t>Бейна). Особливістю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0" dirty="0">
                <a:latin typeface="Times New Roman"/>
                <a:cs typeface="Times New Roman"/>
              </a:rPr>
              <a:t>підвищений вміст вуг-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лецю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фериті</a:t>
            </a:r>
            <a:r>
              <a:rPr sz="1200" dirty="0">
                <a:latin typeface="Times New Roman"/>
                <a:cs typeface="Times New Roman"/>
              </a:rPr>
              <a:t> (0,1...0,2 %).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35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08760" y="3009135"/>
            <a:ext cx="1953768" cy="1571246"/>
          </a:xfrm>
          <a:prstGeom prst="rect">
            <a:avLst/>
          </a:prstGeom>
        </p:spPr>
      </p:pic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1495983" y="2997123"/>
          <a:ext cx="1965960" cy="15834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46860"/>
                <a:gridCol w="419100"/>
              </a:tblGrid>
              <a:tr h="192786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мкм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</a:tr>
              <a:tr h="5715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</a:tr>
              <a:tr h="133350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15255" y="2958083"/>
            <a:ext cx="1440180" cy="1664207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517396" y="4675125"/>
            <a:ext cx="193865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788670" marR="5080" indent="-77660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7.12. </a:t>
            </a:r>
            <a:r>
              <a:rPr sz="1000" spc="-5" dirty="0">
                <a:latin typeface="Times New Roman"/>
                <a:cs typeface="Times New Roman"/>
              </a:rPr>
              <a:t>Бейнітна мікроструктура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сталі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43935" y="4675125"/>
            <a:ext cx="78359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62255" marR="5080" indent="-25019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Едгар</a:t>
            </a:r>
            <a:r>
              <a:rPr sz="1000" i="1" spc="-6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Коллінз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Бейн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29711" y="5117844"/>
            <a:ext cx="5863590" cy="1764664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338455" marR="45085">
              <a:lnSpc>
                <a:spcPct val="102499"/>
              </a:lnSpc>
              <a:spcBef>
                <a:spcPts val="60"/>
              </a:spcBef>
            </a:pPr>
            <a:r>
              <a:rPr sz="1200" spc="-25" dirty="0">
                <a:latin typeface="Times New Roman"/>
                <a:cs typeface="Times New Roman"/>
              </a:rPr>
              <a:t>Дисперсність </a:t>
            </a:r>
            <a:r>
              <a:rPr sz="1200" spc="-20" dirty="0">
                <a:latin typeface="Times New Roman"/>
                <a:cs typeface="Times New Roman"/>
              </a:rPr>
              <a:t>кристалів фериту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цементиту залежать від </a:t>
            </a:r>
            <a:r>
              <a:rPr sz="1200" spc="-25" dirty="0">
                <a:latin typeface="Times New Roman"/>
                <a:cs typeface="Times New Roman"/>
              </a:rPr>
              <a:t>температури </a:t>
            </a:r>
            <a:r>
              <a:rPr sz="1200" spc="-20" dirty="0">
                <a:latin typeface="Times New Roman"/>
                <a:cs typeface="Times New Roman"/>
              </a:rPr>
              <a:t>перетворення.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550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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spc="-5" dirty="0">
                <a:latin typeface="Times New Roman"/>
                <a:cs typeface="Times New Roman"/>
              </a:rPr>
              <a:t>=0,12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7" baseline="38194" dirty="0">
                <a:latin typeface="Times New Roman"/>
                <a:cs typeface="Times New Roman"/>
              </a:rPr>
              <a:t>–3</a:t>
            </a:r>
            <a:r>
              <a:rPr sz="1200" spc="7" baseline="3819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мм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верхній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бейніт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характери-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зується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недостатньою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міцністю,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низьких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відносному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подовженні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ударній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в’язкості.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>
              <a:lnSpc>
                <a:spcPts val="1370"/>
              </a:lnSpc>
              <a:spcBef>
                <a:spcPts val="105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300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°С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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spc="-5" dirty="0">
                <a:latin typeface="Times New Roman"/>
                <a:cs typeface="Times New Roman"/>
              </a:rPr>
              <a:t>=0,08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7" baseline="38194" dirty="0">
                <a:latin typeface="Times New Roman"/>
                <a:cs typeface="Times New Roman"/>
              </a:rPr>
              <a:t>–3</a:t>
            </a:r>
            <a:r>
              <a:rPr sz="1200" spc="120" baseline="381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нижній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бейніт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високою міцністю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поєднанні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пластичністю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в’язкістю.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275840" marR="43815" indent="225425">
              <a:lnSpc>
                <a:spcPts val="1380"/>
              </a:lnSpc>
              <a:spcBef>
                <a:spcPts val="925"/>
              </a:spcBef>
            </a:pPr>
            <a:r>
              <a:rPr sz="1200" b="1" i="1" dirty="0">
                <a:latin typeface="Times New Roman"/>
                <a:cs typeface="Times New Roman"/>
              </a:rPr>
              <a:t>ПЕРЕТВОРЕННЯ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АУСТЕНІТУ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В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МАРТЕНСИТ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ПРИ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ВИСОКИХ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ШВИДКОСТЯХ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ОХОЛОДЖЕННЯ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42404" y="7076185"/>
            <a:ext cx="5838190" cy="23342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15" dirty="0">
                <a:latin typeface="Times New Roman"/>
                <a:cs typeface="Times New Roman"/>
              </a:rPr>
              <a:t>Дане перетворення відбувається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високих швидкостях охолодження, </a:t>
            </a:r>
            <a:r>
              <a:rPr sz="1200" spc="-10" dirty="0">
                <a:latin typeface="Times New Roman"/>
                <a:cs typeface="Times New Roman"/>
              </a:rPr>
              <a:t>коли дифу-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зійні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процеси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пригнічуються.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Супроводжується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поліморфним</a:t>
            </a:r>
            <a:endParaRPr sz="1200">
              <a:latin typeface="Times New Roman"/>
              <a:cs typeface="Times New Roman"/>
            </a:endParaRPr>
          </a:p>
          <a:p>
            <a:pPr marL="38100" algn="just">
              <a:lnSpc>
                <a:spcPts val="1405"/>
              </a:lnSpc>
            </a:pPr>
            <a:r>
              <a:rPr sz="1200" spc="-15" dirty="0">
                <a:latin typeface="Times New Roman"/>
                <a:cs typeface="Times New Roman"/>
              </a:rPr>
              <a:t>перетворенням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Fe</a:t>
            </a:r>
            <a:r>
              <a:rPr sz="1200" spc="-15" baseline="-10416" dirty="0">
                <a:latin typeface="Symbol"/>
                <a:cs typeface="Symbol"/>
              </a:rPr>
              <a:t></a:t>
            </a:r>
            <a:r>
              <a:rPr sz="1200" spc="97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Fe</a:t>
            </a:r>
            <a:r>
              <a:rPr sz="1200" spc="-15" baseline="-10416" dirty="0">
                <a:latin typeface="Symbol"/>
                <a:cs typeface="Symbol"/>
              </a:rPr>
              <a:t>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8100" marR="158305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15" dirty="0">
                <a:latin typeface="Times New Roman"/>
                <a:cs typeface="Times New Roman"/>
              </a:rPr>
              <a:t>Перетворення починається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температурі початку мартен-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ситного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</a:t>
            </a:r>
            <a:r>
              <a:rPr sz="1200" spc="-7" baseline="-10416" dirty="0">
                <a:latin typeface="Times New Roman"/>
                <a:cs typeface="Times New Roman"/>
              </a:rPr>
              <a:t>п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закінчується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 закінчення мартенситного </a:t>
            </a:r>
            <a:r>
              <a:rPr sz="1200" spc="-5" dirty="0">
                <a:latin typeface="Times New Roman"/>
                <a:cs typeface="Times New Roman"/>
              </a:rPr>
              <a:t>перетворення (М</a:t>
            </a:r>
            <a:r>
              <a:rPr sz="1200" spc="-7" baseline="-10416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).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кого </a:t>
            </a:r>
            <a:r>
              <a:rPr sz="1200" spc="-20" dirty="0">
                <a:latin typeface="Times New Roman"/>
                <a:cs typeface="Times New Roman"/>
              </a:rPr>
              <a:t>перетворення </a:t>
            </a:r>
            <a:r>
              <a:rPr sz="1200" spc="-25" dirty="0">
                <a:latin typeface="Times New Roman"/>
                <a:cs typeface="Times New Roman"/>
              </a:rPr>
              <a:t>аустеніту утворюється </a:t>
            </a:r>
            <a:r>
              <a:rPr sz="1200" spc="-20" dirty="0">
                <a:latin typeface="Times New Roman"/>
                <a:cs typeface="Times New Roman"/>
              </a:rPr>
              <a:t>продукт </a:t>
            </a:r>
            <a:r>
              <a:rPr sz="1200" spc="-25" dirty="0">
                <a:latin typeface="Times New Roman"/>
                <a:cs typeface="Times New Roman"/>
              </a:rPr>
              <a:t>загартування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мартенсит </a:t>
            </a:r>
            <a:r>
              <a:rPr sz="1200" spc="-5" dirty="0">
                <a:latin typeface="Times New Roman"/>
                <a:cs typeface="Times New Roman"/>
              </a:rPr>
              <a:t>(названий на </a:t>
            </a:r>
            <a:r>
              <a:rPr sz="1200" dirty="0">
                <a:latin typeface="Times New Roman"/>
                <a:cs typeface="Times New Roman"/>
              </a:rPr>
              <a:t>честь </a:t>
            </a:r>
            <a:r>
              <a:rPr sz="1200" spc="-5" dirty="0">
                <a:latin typeface="Times New Roman"/>
                <a:cs typeface="Times New Roman"/>
              </a:rPr>
              <a:t>німецького металознавця Адоль-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</a:t>
            </a:r>
            <a:r>
              <a:rPr sz="1200" spc="-5" dirty="0">
                <a:latin typeface="Times New Roman"/>
                <a:cs typeface="Times New Roman"/>
              </a:rPr>
              <a:t> Мартенса).</a:t>
            </a:r>
            <a:endParaRPr sz="1200">
              <a:latin typeface="Times New Roman"/>
              <a:cs typeface="Times New Roman"/>
            </a:endParaRPr>
          </a:p>
          <a:p>
            <a:pPr marL="325755" algn="just">
              <a:lnSpc>
                <a:spcPts val="1345"/>
              </a:lnSpc>
            </a:pPr>
            <a:r>
              <a:rPr sz="1200" i="1" dirty="0">
                <a:latin typeface="Times New Roman"/>
                <a:cs typeface="Times New Roman"/>
              </a:rPr>
              <a:t>Мартенсит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пересичений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твердий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проникнення</a:t>
            </a:r>
            <a:endParaRPr sz="1200">
              <a:latin typeface="Times New Roman"/>
              <a:cs typeface="Times New Roman"/>
            </a:endParaRPr>
          </a:p>
          <a:p>
            <a:pPr marL="38100" algn="just">
              <a:lnSpc>
                <a:spcPts val="1405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8100" marR="1584960" indent="287655" algn="just">
              <a:lnSpc>
                <a:spcPts val="138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Мінімальна </a:t>
            </a:r>
            <a:r>
              <a:rPr sz="1200" spc="-5" dirty="0">
                <a:latin typeface="Times New Roman"/>
                <a:cs typeface="Times New Roman"/>
              </a:rPr>
              <a:t>швидкість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кр</a:t>
            </a:r>
            <a:r>
              <a:rPr sz="1200" spc="-5" dirty="0">
                <a:latin typeface="Times New Roman"/>
                <a:cs typeface="Times New Roman"/>
              </a:rPr>
              <a:t>, при </a:t>
            </a:r>
            <a:r>
              <a:rPr sz="1200" dirty="0">
                <a:latin typeface="Times New Roman"/>
                <a:cs typeface="Times New Roman"/>
              </a:rPr>
              <a:t>якій весь </a:t>
            </a:r>
            <a:r>
              <a:rPr sz="1200" spc="-5" dirty="0">
                <a:latin typeface="Times New Roman"/>
                <a:cs typeface="Times New Roman"/>
              </a:rPr>
              <a:t>аус- </a:t>
            </a:r>
            <a:r>
              <a:rPr sz="1200" dirty="0">
                <a:latin typeface="Times New Roman"/>
                <a:cs typeface="Times New Roman"/>
              </a:rPr>
              <a:t> теніт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переохолоджується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</a:t>
            </a:r>
            <a:r>
              <a:rPr sz="1200" spc="-7" baseline="-10416" dirty="0">
                <a:latin typeface="Times New Roman"/>
                <a:cs typeface="Times New Roman"/>
              </a:rPr>
              <a:t>п</a:t>
            </a:r>
            <a:r>
              <a:rPr sz="1200" spc="52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67803" y="9377424"/>
            <a:ext cx="39173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рюється,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критичною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швидкістю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загартування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4" name="object 1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1817" y="7485888"/>
            <a:ext cx="1438656" cy="1752600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5637531" y="9291315"/>
            <a:ext cx="96710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Адольф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Мартенс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87" y="516889"/>
            <a:ext cx="5862955" cy="929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99000"/>
              </a:lnSpc>
            </a:pPr>
            <a:r>
              <a:rPr sz="1200" spc="-5" dirty="0">
                <a:latin typeface="Times New Roman"/>
                <a:cs typeface="Times New Roman"/>
              </a:rPr>
              <a:t>Оскільки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 дифузії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весь </a:t>
            </a:r>
            <a:r>
              <a:rPr sz="1200" spc="-5" dirty="0">
                <a:latin typeface="Times New Roman"/>
                <a:cs typeface="Times New Roman"/>
              </a:rPr>
              <a:t>вуглець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залишається </a:t>
            </a:r>
            <a:r>
              <a:rPr sz="1200" dirty="0">
                <a:latin typeface="Times New Roman"/>
                <a:cs typeface="Times New Roman"/>
              </a:rPr>
              <a:t> в решітці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розташовується </a:t>
            </a:r>
            <a:r>
              <a:rPr sz="1200" dirty="0">
                <a:latin typeface="Times New Roman"/>
                <a:cs typeface="Times New Roman"/>
              </a:rPr>
              <a:t>або в </a:t>
            </a:r>
            <a:r>
              <a:rPr sz="1200" spc="-5" dirty="0">
                <a:latin typeface="Times New Roman"/>
                <a:cs typeface="Times New Roman"/>
              </a:rPr>
              <a:t>центрах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тетраедрів,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всередині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довгих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бер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7.13).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36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157476" y="3661139"/>
            <a:ext cx="850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5" dirty="0"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497774" y="1962594"/>
            <a:ext cx="1720214" cy="1936114"/>
            <a:chOff x="1497774" y="1962594"/>
            <a:chExt cx="1720214" cy="1936114"/>
          </a:xfrm>
        </p:grpSpPr>
        <p:sp>
          <p:nvSpPr>
            <p:cNvPr id="8" name="object 8"/>
            <p:cNvSpPr/>
            <p:nvPr/>
          </p:nvSpPr>
          <p:spPr>
            <a:xfrm>
              <a:off x="1734312" y="2111501"/>
              <a:ext cx="1409065" cy="1489710"/>
            </a:xfrm>
            <a:custGeom>
              <a:avLst/>
              <a:gdLst/>
              <a:ahLst/>
              <a:cxnLst/>
              <a:rect l="l" t="t" r="r" b="b"/>
              <a:pathLst>
                <a:path w="1409064" h="1489710">
                  <a:moveTo>
                    <a:pt x="0" y="455676"/>
                  </a:moveTo>
                  <a:lnTo>
                    <a:pt x="955548" y="455676"/>
                  </a:lnTo>
                </a:path>
                <a:path w="1409064" h="1489710">
                  <a:moveTo>
                    <a:pt x="453390" y="0"/>
                  </a:moveTo>
                  <a:lnTo>
                    <a:pt x="1408938" y="0"/>
                  </a:lnTo>
                </a:path>
                <a:path w="1409064" h="1489710">
                  <a:moveTo>
                    <a:pt x="236220" y="216408"/>
                  </a:moveTo>
                  <a:lnTo>
                    <a:pt x="1191768" y="216408"/>
                  </a:lnTo>
                </a:path>
                <a:path w="1409064" h="1489710">
                  <a:moveTo>
                    <a:pt x="0" y="455676"/>
                  </a:moveTo>
                  <a:lnTo>
                    <a:pt x="448818" y="0"/>
                  </a:lnTo>
                </a:path>
                <a:path w="1409064" h="1489710">
                  <a:moveTo>
                    <a:pt x="453390" y="455676"/>
                  </a:moveTo>
                  <a:lnTo>
                    <a:pt x="915162" y="0"/>
                  </a:lnTo>
                </a:path>
                <a:path w="1409064" h="1489710">
                  <a:moveTo>
                    <a:pt x="955548" y="455676"/>
                  </a:moveTo>
                  <a:lnTo>
                    <a:pt x="1408938" y="0"/>
                  </a:lnTo>
                </a:path>
                <a:path w="1409064" h="1489710">
                  <a:moveTo>
                    <a:pt x="0" y="1489710"/>
                  </a:moveTo>
                  <a:lnTo>
                    <a:pt x="955548" y="1489710"/>
                  </a:lnTo>
                </a:path>
                <a:path w="1409064" h="1489710">
                  <a:moveTo>
                    <a:pt x="453390" y="1047750"/>
                  </a:moveTo>
                  <a:lnTo>
                    <a:pt x="1408938" y="1047750"/>
                  </a:lnTo>
                </a:path>
                <a:path w="1409064" h="1489710">
                  <a:moveTo>
                    <a:pt x="225552" y="1268730"/>
                  </a:moveTo>
                  <a:lnTo>
                    <a:pt x="1194816" y="1269492"/>
                  </a:lnTo>
                </a:path>
                <a:path w="1409064" h="1489710">
                  <a:moveTo>
                    <a:pt x="988314" y="1489710"/>
                  </a:moveTo>
                  <a:lnTo>
                    <a:pt x="1408938" y="1047750"/>
                  </a:lnTo>
                </a:path>
                <a:path w="1409064" h="1489710">
                  <a:moveTo>
                    <a:pt x="477012" y="1489710"/>
                  </a:moveTo>
                  <a:lnTo>
                    <a:pt x="915162" y="1047750"/>
                  </a:lnTo>
                </a:path>
                <a:path w="1409064" h="1489710">
                  <a:moveTo>
                    <a:pt x="0" y="1489710"/>
                  </a:moveTo>
                  <a:lnTo>
                    <a:pt x="448818" y="1047750"/>
                  </a:lnTo>
                </a:path>
                <a:path w="1409064" h="1489710">
                  <a:moveTo>
                    <a:pt x="0" y="1489710"/>
                  </a:moveTo>
                  <a:lnTo>
                    <a:pt x="0" y="455676"/>
                  </a:lnTo>
                </a:path>
              </a:pathLst>
            </a:custGeom>
            <a:ln w="108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99766" y="2567177"/>
              <a:ext cx="0" cy="1034415"/>
            </a:xfrm>
            <a:custGeom>
              <a:avLst/>
              <a:gdLst/>
              <a:ahLst/>
              <a:cxnLst/>
              <a:rect l="l" t="t" r="r" b="b"/>
              <a:pathLst>
                <a:path h="1034414">
                  <a:moveTo>
                    <a:pt x="0" y="1034034"/>
                  </a:moveTo>
                  <a:lnTo>
                    <a:pt x="0" y="0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183130" y="2125217"/>
              <a:ext cx="958850" cy="1255395"/>
            </a:xfrm>
            <a:custGeom>
              <a:avLst/>
              <a:gdLst/>
              <a:ahLst/>
              <a:cxnLst/>
              <a:rect l="l" t="t" r="r" b="b"/>
              <a:pathLst>
                <a:path w="958850" h="1255395">
                  <a:moveTo>
                    <a:pt x="958596" y="1034034"/>
                  </a:moveTo>
                  <a:lnTo>
                    <a:pt x="958596" y="762"/>
                  </a:lnTo>
                </a:path>
                <a:path w="958850" h="1255395">
                  <a:moveTo>
                    <a:pt x="0" y="1034034"/>
                  </a:moveTo>
                  <a:lnTo>
                    <a:pt x="0" y="0"/>
                  </a:lnTo>
                </a:path>
                <a:path w="958850" h="1255395">
                  <a:moveTo>
                    <a:pt x="246126" y="1255014"/>
                  </a:moveTo>
                  <a:lnTo>
                    <a:pt x="246126" y="220980"/>
                  </a:lnTo>
                </a:path>
              </a:pathLst>
            </a:custGeom>
            <a:ln w="108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102358" y="1968499"/>
              <a:ext cx="142494" cy="27559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102358" y="1966721"/>
              <a:ext cx="142875" cy="277495"/>
            </a:xfrm>
            <a:custGeom>
              <a:avLst/>
              <a:gdLst/>
              <a:ahLst/>
              <a:cxnLst/>
              <a:rect l="l" t="t" r="r" b="b"/>
              <a:pathLst>
                <a:path w="142875" h="277494">
                  <a:moveTo>
                    <a:pt x="71628" y="0"/>
                  </a:moveTo>
                  <a:lnTo>
                    <a:pt x="43719" y="10953"/>
                  </a:lnTo>
                  <a:lnTo>
                    <a:pt x="20955" y="40767"/>
                  </a:lnTo>
                  <a:lnTo>
                    <a:pt x="5619" y="84867"/>
                  </a:lnTo>
                  <a:lnTo>
                    <a:pt x="0" y="138684"/>
                  </a:lnTo>
                  <a:lnTo>
                    <a:pt x="5619" y="192821"/>
                  </a:lnTo>
                  <a:lnTo>
                    <a:pt x="20955" y="236886"/>
                  </a:lnTo>
                  <a:lnTo>
                    <a:pt x="43719" y="266521"/>
                  </a:lnTo>
                  <a:lnTo>
                    <a:pt x="71628" y="277368"/>
                  </a:lnTo>
                  <a:lnTo>
                    <a:pt x="99095" y="266521"/>
                  </a:lnTo>
                  <a:lnTo>
                    <a:pt x="121634" y="236886"/>
                  </a:lnTo>
                  <a:lnTo>
                    <a:pt x="136886" y="192821"/>
                  </a:lnTo>
                  <a:lnTo>
                    <a:pt x="142494" y="138684"/>
                  </a:lnTo>
                  <a:lnTo>
                    <a:pt x="136886" y="84867"/>
                  </a:lnTo>
                  <a:lnTo>
                    <a:pt x="121634" y="40767"/>
                  </a:lnTo>
                  <a:lnTo>
                    <a:pt x="99095" y="10953"/>
                  </a:lnTo>
                  <a:lnTo>
                    <a:pt x="71628" y="0"/>
                  </a:lnTo>
                  <a:close/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67050" y="1973071"/>
              <a:ext cx="141732" cy="27559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3067050" y="1971293"/>
              <a:ext cx="142240" cy="277495"/>
            </a:xfrm>
            <a:custGeom>
              <a:avLst/>
              <a:gdLst/>
              <a:ahLst/>
              <a:cxnLst/>
              <a:rect l="l" t="t" r="r" b="b"/>
              <a:pathLst>
                <a:path w="142239" h="277494">
                  <a:moveTo>
                    <a:pt x="70866" y="0"/>
                  </a:moveTo>
                  <a:lnTo>
                    <a:pt x="43398" y="10846"/>
                  </a:lnTo>
                  <a:lnTo>
                    <a:pt x="20859" y="40481"/>
                  </a:lnTo>
                  <a:lnTo>
                    <a:pt x="5607" y="84546"/>
                  </a:lnTo>
                  <a:lnTo>
                    <a:pt x="0" y="138684"/>
                  </a:lnTo>
                  <a:lnTo>
                    <a:pt x="5607" y="192500"/>
                  </a:lnTo>
                  <a:lnTo>
                    <a:pt x="20859" y="236601"/>
                  </a:lnTo>
                  <a:lnTo>
                    <a:pt x="43398" y="266414"/>
                  </a:lnTo>
                  <a:lnTo>
                    <a:pt x="70866" y="277368"/>
                  </a:lnTo>
                  <a:lnTo>
                    <a:pt x="98655" y="266414"/>
                  </a:lnTo>
                  <a:lnTo>
                    <a:pt x="121158" y="236601"/>
                  </a:lnTo>
                  <a:lnTo>
                    <a:pt x="136231" y="192500"/>
                  </a:lnTo>
                  <a:lnTo>
                    <a:pt x="141732" y="138684"/>
                  </a:lnTo>
                  <a:lnTo>
                    <a:pt x="136231" y="84546"/>
                  </a:lnTo>
                  <a:lnTo>
                    <a:pt x="121158" y="40481"/>
                  </a:lnTo>
                  <a:lnTo>
                    <a:pt x="98655" y="10846"/>
                  </a:lnTo>
                  <a:lnTo>
                    <a:pt x="70866" y="0"/>
                  </a:lnTo>
                  <a:close/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71622" y="3019297"/>
              <a:ext cx="141732" cy="27559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071622" y="3017519"/>
              <a:ext cx="142240" cy="277495"/>
            </a:xfrm>
            <a:custGeom>
              <a:avLst/>
              <a:gdLst/>
              <a:ahLst/>
              <a:cxnLst/>
              <a:rect l="l" t="t" r="r" b="b"/>
              <a:pathLst>
                <a:path w="142239" h="277495">
                  <a:moveTo>
                    <a:pt x="70866" y="0"/>
                  </a:moveTo>
                  <a:lnTo>
                    <a:pt x="43076" y="10953"/>
                  </a:lnTo>
                  <a:lnTo>
                    <a:pt x="20574" y="40767"/>
                  </a:lnTo>
                  <a:lnTo>
                    <a:pt x="5500" y="84867"/>
                  </a:lnTo>
                  <a:lnTo>
                    <a:pt x="0" y="138684"/>
                  </a:lnTo>
                  <a:lnTo>
                    <a:pt x="5500" y="192821"/>
                  </a:lnTo>
                  <a:lnTo>
                    <a:pt x="20574" y="236886"/>
                  </a:lnTo>
                  <a:lnTo>
                    <a:pt x="43076" y="266521"/>
                  </a:lnTo>
                  <a:lnTo>
                    <a:pt x="70866" y="277368"/>
                  </a:lnTo>
                  <a:lnTo>
                    <a:pt x="98333" y="266521"/>
                  </a:lnTo>
                  <a:lnTo>
                    <a:pt x="120872" y="236886"/>
                  </a:lnTo>
                  <a:lnTo>
                    <a:pt x="136124" y="192821"/>
                  </a:lnTo>
                  <a:lnTo>
                    <a:pt x="141732" y="138684"/>
                  </a:lnTo>
                  <a:lnTo>
                    <a:pt x="136124" y="84867"/>
                  </a:lnTo>
                  <a:lnTo>
                    <a:pt x="120872" y="40767"/>
                  </a:lnTo>
                  <a:lnTo>
                    <a:pt x="98333" y="10953"/>
                  </a:lnTo>
                  <a:lnTo>
                    <a:pt x="70866" y="0"/>
                  </a:lnTo>
                  <a:close/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12264" y="3014725"/>
              <a:ext cx="142494" cy="27559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112264" y="3012947"/>
              <a:ext cx="142875" cy="277495"/>
            </a:xfrm>
            <a:custGeom>
              <a:avLst/>
              <a:gdLst/>
              <a:ahLst/>
              <a:cxnLst/>
              <a:rect l="l" t="t" r="r" b="b"/>
              <a:pathLst>
                <a:path w="142875" h="277495">
                  <a:moveTo>
                    <a:pt x="70866" y="0"/>
                  </a:moveTo>
                  <a:lnTo>
                    <a:pt x="43398" y="10953"/>
                  </a:lnTo>
                  <a:lnTo>
                    <a:pt x="20859" y="40767"/>
                  </a:lnTo>
                  <a:lnTo>
                    <a:pt x="5607" y="84867"/>
                  </a:lnTo>
                  <a:lnTo>
                    <a:pt x="0" y="138684"/>
                  </a:lnTo>
                  <a:lnTo>
                    <a:pt x="5607" y="192821"/>
                  </a:lnTo>
                  <a:lnTo>
                    <a:pt x="20859" y="236886"/>
                  </a:lnTo>
                  <a:lnTo>
                    <a:pt x="43398" y="266521"/>
                  </a:lnTo>
                  <a:lnTo>
                    <a:pt x="70866" y="277368"/>
                  </a:lnTo>
                  <a:lnTo>
                    <a:pt x="98774" y="266521"/>
                  </a:lnTo>
                  <a:lnTo>
                    <a:pt x="121539" y="236886"/>
                  </a:lnTo>
                  <a:lnTo>
                    <a:pt x="136874" y="192821"/>
                  </a:lnTo>
                  <a:lnTo>
                    <a:pt x="142494" y="138684"/>
                  </a:lnTo>
                  <a:lnTo>
                    <a:pt x="136874" y="84867"/>
                  </a:lnTo>
                  <a:lnTo>
                    <a:pt x="121539" y="40767"/>
                  </a:lnTo>
                  <a:lnTo>
                    <a:pt x="98774" y="10953"/>
                  </a:lnTo>
                  <a:lnTo>
                    <a:pt x="70866" y="0"/>
                  </a:lnTo>
                  <a:close/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663446" y="2427985"/>
              <a:ext cx="141732" cy="275590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663446" y="2426207"/>
              <a:ext cx="142240" cy="277495"/>
            </a:xfrm>
            <a:custGeom>
              <a:avLst/>
              <a:gdLst/>
              <a:ahLst/>
              <a:cxnLst/>
              <a:rect l="l" t="t" r="r" b="b"/>
              <a:pathLst>
                <a:path w="142239" h="277494">
                  <a:moveTo>
                    <a:pt x="70866" y="0"/>
                  </a:moveTo>
                  <a:lnTo>
                    <a:pt x="43076" y="10846"/>
                  </a:lnTo>
                  <a:lnTo>
                    <a:pt x="20574" y="40481"/>
                  </a:lnTo>
                  <a:lnTo>
                    <a:pt x="5500" y="84546"/>
                  </a:lnTo>
                  <a:lnTo>
                    <a:pt x="0" y="138684"/>
                  </a:lnTo>
                  <a:lnTo>
                    <a:pt x="5500" y="192500"/>
                  </a:lnTo>
                  <a:lnTo>
                    <a:pt x="20574" y="236601"/>
                  </a:lnTo>
                  <a:lnTo>
                    <a:pt x="43076" y="266414"/>
                  </a:lnTo>
                  <a:lnTo>
                    <a:pt x="70866" y="277368"/>
                  </a:lnTo>
                  <a:lnTo>
                    <a:pt x="98333" y="266414"/>
                  </a:lnTo>
                  <a:lnTo>
                    <a:pt x="120872" y="236601"/>
                  </a:lnTo>
                  <a:lnTo>
                    <a:pt x="136124" y="192500"/>
                  </a:lnTo>
                  <a:lnTo>
                    <a:pt x="141732" y="138684"/>
                  </a:lnTo>
                  <a:lnTo>
                    <a:pt x="136124" y="84546"/>
                  </a:lnTo>
                  <a:lnTo>
                    <a:pt x="120872" y="40481"/>
                  </a:lnTo>
                  <a:lnTo>
                    <a:pt x="98333" y="10846"/>
                  </a:lnTo>
                  <a:lnTo>
                    <a:pt x="70866" y="0"/>
                  </a:lnTo>
                  <a:close/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625852" y="2436367"/>
              <a:ext cx="141732" cy="275590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2625852" y="2434589"/>
              <a:ext cx="142240" cy="277495"/>
            </a:xfrm>
            <a:custGeom>
              <a:avLst/>
              <a:gdLst/>
              <a:ahLst/>
              <a:cxnLst/>
              <a:rect l="l" t="t" r="r" b="b"/>
              <a:pathLst>
                <a:path w="142239" h="277494">
                  <a:moveTo>
                    <a:pt x="70866" y="0"/>
                  </a:moveTo>
                  <a:lnTo>
                    <a:pt x="43398" y="10953"/>
                  </a:lnTo>
                  <a:lnTo>
                    <a:pt x="20859" y="40767"/>
                  </a:lnTo>
                  <a:lnTo>
                    <a:pt x="5607" y="84867"/>
                  </a:lnTo>
                  <a:lnTo>
                    <a:pt x="0" y="138684"/>
                  </a:lnTo>
                  <a:lnTo>
                    <a:pt x="5607" y="192821"/>
                  </a:lnTo>
                  <a:lnTo>
                    <a:pt x="20859" y="236886"/>
                  </a:lnTo>
                  <a:lnTo>
                    <a:pt x="43398" y="266521"/>
                  </a:lnTo>
                  <a:lnTo>
                    <a:pt x="70866" y="277368"/>
                  </a:lnTo>
                  <a:lnTo>
                    <a:pt x="98655" y="266521"/>
                  </a:lnTo>
                  <a:lnTo>
                    <a:pt x="121158" y="236886"/>
                  </a:lnTo>
                  <a:lnTo>
                    <a:pt x="136231" y="192821"/>
                  </a:lnTo>
                  <a:lnTo>
                    <a:pt x="141732" y="138684"/>
                  </a:lnTo>
                  <a:lnTo>
                    <a:pt x="136231" y="84867"/>
                  </a:lnTo>
                  <a:lnTo>
                    <a:pt x="121158" y="40767"/>
                  </a:lnTo>
                  <a:lnTo>
                    <a:pt x="98655" y="10953"/>
                  </a:lnTo>
                  <a:lnTo>
                    <a:pt x="70866" y="0"/>
                  </a:lnTo>
                  <a:close/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358390" y="2676397"/>
              <a:ext cx="141732" cy="27559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2358390" y="2674619"/>
              <a:ext cx="142240" cy="277495"/>
            </a:xfrm>
            <a:custGeom>
              <a:avLst/>
              <a:gdLst/>
              <a:ahLst/>
              <a:cxnLst/>
              <a:rect l="l" t="t" r="r" b="b"/>
              <a:pathLst>
                <a:path w="142239" h="277494">
                  <a:moveTo>
                    <a:pt x="70866" y="0"/>
                  </a:moveTo>
                  <a:lnTo>
                    <a:pt x="43076" y="10846"/>
                  </a:lnTo>
                  <a:lnTo>
                    <a:pt x="20574" y="40481"/>
                  </a:lnTo>
                  <a:lnTo>
                    <a:pt x="5500" y="84546"/>
                  </a:lnTo>
                  <a:lnTo>
                    <a:pt x="0" y="138684"/>
                  </a:lnTo>
                  <a:lnTo>
                    <a:pt x="5500" y="192500"/>
                  </a:lnTo>
                  <a:lnTo>
                    <a:pt x="20574" y="236601"/>
                  </a:lnTo>
                  <a:lnTo>
                    <a:pt x="43076" y="266414"/>
                  </a:lnTo>
                  <a:lnTo>
                    <a:pt x="70866" y="277368"/>
                  </a:lnTo>
                  <a:lnTo>
                    <a:pt x="98333" y="266414"/>
                  </a:lnTo>
                  <a:lnTo>
                    <a:pt x="120872" y="236601"/>
                  </a:lnTo>
                  <a:lnTo>
                    <a:pt x="136124" y="192500"/>
                  </a:lnTo>
                  <a:lnTo>
                    <a:pt x="141732" y="138684"/>
                  </a:lnTo>
                  <a:lnTo>
                    <a:pt x="136124" y="84546"/>
                  </a:lnTo>
                  <a:lnTo>
                    <a:pt x="120872" y="40481"/>
                  </a:lnTo>
                  <a:lnTo>
                    <a:pt x="98333" y="10846"/>
                  </a:lnTo>
                  <a:lnTo>
                    <a:pt x="70866" y="0"/>
                  </a:lnTo>
                  <a:close/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668018" y="3461257"/>
              <a:ext cx="141732" cy="27559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668018" y="3460241"/>
              <a:ext cx="142240" cy="276860"/>
            </a:xfrm>
            <a:custGeom>
              <a:avLst/>
              <a:gdLst/>
              <a:ahLst/>
              <a:cxnLst/>
              <a:rect l="l" t="t" r="r" b="b"/>
              <a:pathLst>
                <a:path w="142239" h="276860">
                  <a:moveTo>
                    <a:pt x="70866" y="0"/>
                  </a:moveTo>
                  <a:lnTo>
                    <a:pt x="43398" y="10834"/>
                  </a:lnTo>
                  <a:lnTo>
                    <a:pt x="20859" y="40386"/>
                  </a:lnTo>
                  <a:lnTo>
                    <a:pt x="5607" y="84224"/>
                  </a:lnTo>
                  <a:lnTo>
                    <a:pt x="0" y="137922"/>
                  </a:lnTo>
                  <a:lnTo>
                    <a:pt x="5607" y="192059"/>
                  </a:lnTo>
                  <a:lnTo>
                    <a:pt x="20859" y="236124"/>
                  </a:lnTo>
                  <a:lnTo>
                    <a:pt x="43398" y="265759"/>
                  </a:lnTo>
                  <a:lnTo>
                    <a:pt x="70866" y="276606"/>
                  </a:lnTo>
                  <a:lnTo>
                    <a:pt x="98655" y="265759"/>
                  </a:lnTo>
                  <a:lnTo>
                    <a:pt x="121158" y="236124"/>
                  </a:lnTo>
                  <a:lnTo>
                    <a:pt x="136231" y="192059"/>
                  </a:lnTo>
                  <a:lnTo>
                    <a:pt x="141732" y="137922"/>
                  </a:lnTo>
                  <a:lnTo>
                    <a:pt x="136231" y="84224"/>
                  </a:lnTo>
                  <a:lnTo>
                    <a:pt x="121158" y="40386"/>
                  </a:lnTo>
                  <a:lnTo>
                    <a:pt x="98655" y="10834"/>
                  </a:lnTo>
                  <a:lnTo>
                    <a:pt x="70866" y="0"/>
                  </a:lnTo>
                  <a:close/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628138" y="3461257"/>
              <a:ext cx="141732" cy="27559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2628138" y="3460241"/>
              <a:ext cx="142240" cy="276860"/>
            </a:xfrm>
            <a:custGeom>
              <a:avLst/>
              <a:gdLst/>
              <a:ahLst/>
              <a:cxnLst/>
              <a:rect l="l" t="t" r="r" b="b"/>
              <a:pathLst>
                <a:path w="142239" h="276860">
                  <a:moveTo>
                    <a:pt x="70866" y="0"/>
                  </a:moveTo>
                  <a:lnTo>
                    <a:pt x="43076" y="10834"/>
                  </a:lnTo>
                  <a:lnTo>
                    <a:pt x="20574" y="40386"/>
                  </a:lnTo>
                  <a:lnTo>
                    <a:pt x="5500" y="84224"/>
                  </a:lnTo>
                  <a:lnTo>
                    <a:pt x="0" y="137922"/>
                  </a:lnTo>
                  <a:lnTo>
                    <a:pt x="5500" y="192059"/>
                  </a:lnTo>
                  <a:lnTo>
                    <a:pt x="20574" y="236124"/>
                  </a:lnTo>
                  <a:lnTo>
                    <a:pt x="43076" y="265759"/>
                  </a:lnTo>
                  <a:lnTo>
                    <a:pt x="70866" y="276606"/>
                  </a:lnTo>
                  <a:lnTo>
                    <a:pt x="98333" y="265759"/>
                  </a:lnTo>
                  <a:lnTo>
                    <a:pt x="120872" y="236124"/>
                  </a:lnTo>
                  <a:lnTo>
                    <a:pt x="136124" y="192059"/>
                  </a:lnTo>
                  <a:lnTo>
                    <a:pt x="141732" y="137922"/>
                  </a:lnTo>
                  <a:lnTo>
                    <a:pt x="136124" y="84224"/>
                  </a:lnTo>
                  <a:lnTo>
                    <a:pt x="120872" y="40386"/>
                  </a:lnTo>
                  <a:lnTo>
                    <a:pt x="98333" y="10834"/>
                  </a:lnTo>
                  <a:lnTo>
                    <a:pt x="70866" y="0"/>
                  </a:lnTo>
                  <a:close/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87624" y="2597657"/>
              <a:ext cx="105918" cy="104393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083560" y="2592831"/>
              <a:ext cx="114046" cy="113284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645664" y="2999231"/>
              <a:ext cx="105156" cy="104393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641600" y="2994405"/>
              <a:ext cx="113284" cy="113284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376678" y="3325367"/>
              <a:ext cx="105918" cy="104393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372614" y="3320541"/>
              <a:ext cx="114046" cy="11328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376678" y="2271521"/>
              <a:ext cx="105918" cy="104393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372614" y="2266695"/>
              <a:ext cx="114046" cy="113284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128266" y="2597657"/>
              <a:ext cx="105918" cy="10439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124202" y="2592831"/>
              <a:ext cx="114046" cy="11328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678686" y="3018281"/>
              <a:ext cx="105156" cy="104393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74622" y="3013455"/>
              <a:ext cx="113284" cy="113284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501902" y="2567177"/>
              <a:ext cx="303530" cy="1034415"/>
            </a:xfrm>
            <a:custGeom>
              <a:avLst/>
              <a:gdLst/>
              <a:ahLst/>
              <a:cxnLst/>
              <a:rect l="l" t="t" r="r" b="b"/>
              <a:pathLst>
                <a:path w="303530" h="1034414">
                  <a:moveTo>
                    <a:pt x="303276" y="0"/>
                  </a:moveTo>
                  <a:lnTo>
                    <a:pt x="0" y="0"/>
                  </a:lnTo>
                </a:path>
                <a:path w="303530" h="1034414">
                  <a:moveTo>
                    <a:pt x="303276" y="1034034"/>
                  </a:moveTo>
                  <a:lnTo>
                    <a:pt x="0" y="1034034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546860" y="2565653"/>
              <a:ext cx="1153160" cy="1301750"/>
            </a:xfrm>
            <a:custGeom>
              <a:avLst/>
              <a:gdLst/>
              <a:ahLst/>
              <a:cxnLst/>
              <a:rect l="l" t="t" r="r" b="b"/>
              <a:pathLst>
                <a:path w="1153160" h="1301750">
                  <a:moveTo>
                    <a:pt x="43434" y="107442"/>
                  </a:moveTo>
                  <a:lnTo>
                    <a:pt x="33553" y="59436"/>
                  </a:lnTo>
                  <a:lnTo>
                    <a:pt x="21336" y="0"/>
                  </a:lnTo>
                  <a:lnTo>
                    <a:pt x="0" y="107442"/>
                  </a:lnTo>
                  <a:lnTo>
                    <a:pt x="16002" y="75438"/>
                  </a:lnTo>
                  <a:lnTo>
                    <a:pt x="16002" y="958405"/>
                  </a:lnTo>
                  <a:lnTo>
                    <a:pt x="0" y="925830"/>
                  </a:lnTo>
                  <a:lnTo>
                    <a:pt x="21336" y="1034034"/>
                  </a:lnTo>
                  <a:lnTo>
                    <a:pt x="33464" y="974598"/>
                  </a:lnTo>
                  <a:lnTo>
                    <a:pt x="43434" y="925830"/>
                  </a:lnTo>
                  <a:lnTo>
                    <a:pt x="26670" y="958786"/>
                  </a:lnTo>
                  <a:lnTo>
                    <a:pt x="26670" y="75082"/>
                  </a:lnTo>
                  <a:lnTo>
                    <a:pt x="43434" y="107442"/>
                  </a:lnTo>
                  <a:close/>
                </a:path>
                <a:path w="1153160" h="1301750">
                  <a:moveTo>
                    <a:pt x="1152906" y="1279398"/>
                  </a:moveTo>
                  <a:lnTo>
                    <a:pt x="1125664" y="1274064"/>
                  </a:lnTo>
                  <a:lnTo>
                    <a:pt x="1043940" y="1258062"/>
                  </a:lnTo>
                  <a:lnTo>
                    <a:pt x="1076515" y="1274064"/>
                  </a:lnTo>
                  <a:lnTo>
                    <a:pt x="264414" y="1274064"/>
                  </a:lnTo>
                  <a:lnTo>
                    <a:pt x="296418" y="1258062"/>
                  </a:lnTo>
                  <a:lnTo>
                    <a:pt x="188214" y="1279398"/>
                  </a:lnTo>
                  <a:lnTo>
                    <a:pt x="296418" y="1301496"/>
                  </a:lnTo>
                  <a:lnTo>
                    <a:pt x="264045" y="1284732"/>
                  </a:lnTo>
                  <a:lnTo>
                    <a:pt x="1076883" y="1284732"/>
                  </a:lnTo>
                  <a:lnTo>
                    <a:pt x="1043940" y="1301496"/>
                  </a:lnTo>
                  <a:lnTo>
                    <a:pt x="1126591" y="1284732"/>
                  </a:lnTo>
                  <a:lnTo>
                    <a:pt x="1152906" y="1279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734312" y="3432809"/>
              <a:ext cx="965835" cy="462280"/>
            </a:xfrm>
            <a:custGeom>
              <a:avLst/>
              <a:gdLst/>
              <a:ahLst/>
              <a:cxnLst/>
              <a:rect l="l" t="t" r="r" b="b"/>
              <a:pathLst>
                <a:path w="965835" h="462279">
                  <a:moveTo>
                    <a:pt x="0" y="0"/>
                  </a:moveTo>
                  <a:lnTo>
                    <a:pt x="0" y="461772"/>
                  </a:lnTo>
                </a:path>
                <a:path w="965835" h="462279">
                  <a:moveTo>
                    <a:pt x="965454" y="0"/>
                  </a:moveTo>
                  <a:lnTo>
                    <a:pt x="965454" y="461772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3919473" y="2214244"/>
            <a:ext cx="1859280" cy="1311275"/>
            <a:chOff x="3919473" y="2214244"/>
            <a:chExt cx="1859280" cy="1311275"/>
          </a:xfrm>
        </p:grpSpPr>
        <p:sp>
          <p:nvSpPr>
            <p:cNvPr id="45" name="object 45"/>
            <p:cNvSpPr/>
            <p:nvPr/>
          </p:nvSpPr>
          <p:spPr>
            <a:xfrm>
              <a:off x="3962399" y="2221229"/>
              <a:ext cx="1804035" cy="1297305"/>
            </a:xfrm>
            <a:custGeom>
              <a:avLst/>
              <a:gdLst/>
              <a:ahLst/>
              <a:cxnLst/>
              <a:rect l="l" t="t" r="r" b="b"/>
              <a:pathLst>
                <a:path w="1804035" h="1297304">
                  <a:moveTo>
                    <a:pt x="1803654" y="0"/>
                  </a:moveTo>
                  <a:lnTo>
                    <a:pt x="0" y="0"/>
                  </a:lnTo>
                  <a:lnTo>
                    <a:pt x="0" y="1296924"/>
                  </a:lnTo>
                  <a:lnTo>
                    <a:pt x="1803654" y="1296924"/>
                  </a:lnTo>
                  <a:lnTo>
                    <a:pt x="1803654" y="0"/>
                  </a:lnTo>
                  <a:close/>
                </a:path>
              </a:pathLst>
            </a:custGeom>
            <a:ln w="135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962399" y="2221229"/>
              <a:ext cx="1804035" cy="1297305"/>
            </a:xfrm>
            <a:custGeom>
              <a:avLst/>
              <a:gdLst/>
              <a:ahLst/>
              <a:cxnLst/>
              <a:rect l="l" t="t" r="r" b="b"/>
              <a:pathLst>
                <a:path w="1804035" h="1297304">
                  <a:moveTo>
                    <a:pt x="0" y="238506"/>
                  </a:moveTo>
                  <a:lnTo>
                    <a:pt x="1803654" y="238506"/>
                  </a:lnTo>
                </a:path>
                <a:path w="1804035" h="1297304">
                  <a:moveTo>
                    <a:pt x="0" y="566928"/>
                  </a:moveTo>
                  <a:lnTo>
                    <a:pt x="1803654" y="566928"/>
                  </a:lnTo>
                </a:path>
                <a:path w="1804035" h="1297304">
                  <a:moveTo>
                    <a:pt x="0" y="838962"/>
                  </a:moveTo>
                  <a:lnTo>
                    <a:pt x="1803654" y="838962"/>
                  </a:lnTo>
                </a:path>
                <a:path w="1804035" h="1297304">
                  <a:moveTo>
                    <a:pt x="0" y="1161288"/>
                  </a:moveTo>
                  <a:lnTo>
                    <a:pt x="1803654" y="1161288"/>
                  </a:lnTo>
                </a:path>
                <a:path w="1804035" h="1297304">
                  <a:moveTo>
                    <a:pt x="628650" y="1296924"/>
                  </a:moveTo>
                  <a:lnTo>
                    <a:pt x="628650" y="0"/>
                  </a:lnTo>
                </a:path>
                <a:path w="1804035" h="1297304">
                  <a:moveTo>
                    <a:pt x="1231392" y="1296924"/>
                  </a:moveTo>
                  <a:lnTo>
                    <a:pt x="1231392" y="0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962399" y="2244089"/>
              <a:ext cx="1804035" cy="1176020"/>
            </a:xfrm>
            <a:custGeom>
              <a:avLst/>
              <a:gdLst/>
              <a:ahLst/>
              <a:cxnLst/>
              <a:rect l="l" t="t" r="r" b="b"/>
              <a:pathLst>
                <a:path w="1804035" h="1176020">
                  <a:moveTo>
                    <a:pt x="0" y="1060704"/>
                  </a:moveTo>
                  <a:lnTo>
                    <a:pt x="1803654" y="0"/>
                  </a:lnTo>
                </a:path>
                <a:path w="1804035" h="1176020">
                  <a:moveTo>
                    <a:pt x="0" y="1062990"/>
                  </a:moveTo>
                  <a:lnTo>
                    <a:pt x="1803654" y="1175766"/>
                  </a:lnTo>
                </a:path>
              </a:pathLst>
            </a:custGeom>
            <a:ln w="1625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832603" y="2244089"/>
              <a:ext cx="933450" cy="1176020"/>
            </a:xfrm>
            <a:custGeom>
              <a:avLst/>
              <a:gdLst/>
              <a:ahLst/>
              <a:cxnLst/>
              <a:rect l="l" t="t" r="r" b="b"/>
              <a:pathLst>
                <a:path w="933450" h="1176020">
                  <a:moveTo>
                    <a:pt x="0" y="541782"/>
                  </a:moveTo>
                  <a:lnTo>
                    <a:pt x="933450" y="0"/>
                  </a:lnTo>
                </a:path>
                <a:path w="933450" h="1176020">
                  <a:moveTo>
                    <a:pt x="0" y="1107186"/>
                  </a:moveTo>
                  <a:lnTo>
                    <a:pt x="933450" y="1175766"/>
                  </a:lnTo>
                </a:path>
              </a:pathLst>
            </a:custGeom>
            <a:ln w="243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919473" y="3241293"/>
              <a:ext cx="103378" cy="103378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778247" y="2750565"/>
              <a:ext cx="103378" cy="10261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907787" y="2687319"/>
              <a:ext cx="104140" cy="102616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156961" y="2518155"/>
              <a:ext cx="103378" cy="102616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355843" y="2412999"/>
              <a:ext cx="103378" cy="102616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548629" y="2355087"/>
              <a:ext cx="103378" cy="102616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585205" y="2217165"/>
              <a:ext cx="104140" cy="102616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778247" y="3300729"/>
              <a:ext cx="214630" cy="116332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176773" y="3309111"/>
              <a:ext cx="103378" cy="103378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361939" y="3333495"/>
              <a:ext cx="104140" cy="10337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529579" y="3340353"/>
              <a:ext cx="199390" cy="130810"/>
            </a:xfrm>
            <a:prstGeom prst="rect">
              <a:avLst/>
            </a:prstGeom>
          </p:spPr>
        </p:pic>
      </p:grpSp>
      <p:sp>
        <p:nvSpPr>
          <p:cNvPr id="60" name="object 60"/>
          <p:cNvSpPr txBox="1"/>
          <p:nvPr/>
        </p:nvSpPr>
        <p:spPr>
          <a:xfrm>
            <a:off x="1404738" y="3068732"/>
            <a:ext cx="156210" cy="7810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00" i="1" dirty="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352041" y="1602977"/>
            <a:ext cx="1308735" cy="3073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>
              <a:lnSpc>
                <a:spcPct val="102200"/>
              </a:lnSpc>
              <a:spcBef>
                <a:spcPts val="105"/>
              </a:spcBef>
            </a:pPr>
            <a:r>
              <a:rPr sz="900" spc="15" dirty="0">
                <a:latin typeface="Times New Roman"/>
                <a:cs typeface="Times New Roman"/>
              </a:rPr>
              <a:t>Область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розміщення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ато- </a:t>
            </a:r>
            <a:r>
              <a:rPr sz="900" spc="-21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мів Fe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932432" y="1829561"/>
            <a:ext cx="1409700" cy="817880"/>
          </a:xfrm>
          <a:custGeom>
            <a:avLst/>
            <a:gdLst/>
            <a:ahLst/>
            <a:cxnLst/>
            <a:rect l="l" t="t" r="r" b="b"/>
            <a:pathLst>
              <a:path w="1409700" h="817880">
                <a:moveTo>
                  <a:pt x="0" y="80010"/>
                </a:moveTo>
                <a:lnTo>
                  <a:pt x="250698" y="281940"/>
                </a:lnTo>
              </a:path>
              <a:path w="1409700" h="817880">
                <a:moveTo>
                  <a:pt x="1210818" y="817626"/>
                </a:moveTo>
                <a:lnTo>
                  <a:pt x="1409700" y="0"/>
                </a:lnTo>
              </a:path>
            </a:pathLst>
          </a:custGeom>
          <a:ln w="8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2847084" y="1514572"/>
            <a:ext cx="1094105" cy="30988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>
              <a:lnSpc>
                <a:spcPct val="103899"/>
              </a:lnSpc>
              <a:spcBef>
                <a:spcPts val="85"/>
              </a:spcBef>
            </a:pPr>
            <a:r>
              <a:rPr sz="900" spc="15" dirty="0">
                <a:latin typeface="Times New Roman"/>
                <a:cs typeface="Times New Roman"/>
              </a:rPr>
              <a:t>Можливе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положення </a:t>
            </a:r>
            <a:r>
              <a:rPr sz="900" spc="-21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атомів </a:t>
            </a:r>
            <a:r>
              <a:rPr sz="900" spc="2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932944" y="3498074"/>
            <a:ext cx="850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55667" y="3476456"/>
            <a:ext cx="937894" cy="351790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marL="62865">
              <a:lnSpc>
                <a:spcPct val="100000"/>
              </a:lnSpc>
              <a:spcBef>
                <a:spcPts val="295"/>
              </a:spcBef>
              <a:tabLst>
                <a:tab pos="727075" algn="l"/>
              </a:tabLst>
            </a:pPr>
            <a:r>
              <a:rPr sz="900" spc="10" dirty="0">
                <a:latin typeface="Times New Roman"/>
                <a:cs typeface="Times New Roman"/>
              </a:rPr>
              <a:t>0,5	</a:t>
            </a:r>
            <a:r>
              <a:rPr sz="900" spc="15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900" spc="10" dirty="0">
                <a:latin typeface="Times New Roman"/>
                <a:cs typeface="Times New Roman"/>
              </a:rPr>
              <a:t>Вміст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вуглецю, </a:t>
            </a:r>
            <a:r>
              <a:rPr sz="900" spc="2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686342" y="3498074"/>
            <a:ext cx="17335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1</a:t>
            </a:r>
            <a:r>
              <a:rPr sz="900" spc="-5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312786" y="2226932"/>
            <a:ext cx="301625" cy="126492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277495" marR="5080" indent="-265430">
              <a:lnSpc>
                <a:spcPts val="1150"/>
              </a:lnSpc>
              <a:spcBef>
                <a:spcPts val="5"/>
              </a:spcBef>
            </a:pPr>
            <a:r>
              <a:rPr sz="900" spc="10" dirty="0">
                <a:latin typeface="Times New Roman"/>
                <a:cs typeface="Times New Roman"/>
              </a:rPr>
              <a:t>Розмір ребер елементар- </a:t>
            </a:r>
            <a:r>
              <a:rPr sz="900" spc="-21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ного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гнізда,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Å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677665" y="3282425"/>
            <a:ext cx="233679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2,85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677665" y="2962385"/>
            <a:ext cx="233679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2,90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677665" y="2692635"/>
            <a:ext cx="233679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2,95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677665" y="2361933"/>
            <a:ext cx="233679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3,00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591050" y="2459735"/>
            <a:ext cx="603250" cy="328930"/>
          </a:xfrm>
          <a:prstGeom prst="rect">
            <a:avLst/>
          </a:prstGeom>
          <a:ln w="8128">
            <a:solidFill>
              <a:srgbClr val="000000"/>
            </a:solidFill>
          </a:ln>
        </p:spPr>
        <p:txBody>
          <a:bodyPr vert="horz" wrap="square" lIns="0" tIns="7620" rIns="0" bIns="0" rtlCol="0">
            <a:spAutoFit/>
          </a:bodyPr>
          <a:lstStyle/>
          <a:p>
            <a:pPr marL="149225">
              <a:lnSpc>
                <a:spcPct val="100000"/>
              </a:lnSpc>
              <a:spcBef>
                <a:spcPts val="60"/>
              </a:spcBef>
            </a:pPr>
            <a:r>
              <a:rPr sz="1000" i="1" spc="10" dirty="0">
                <a:latin typeface="Times New Roman"/>
                <a:cs typeface="Times New Roman"/>
              </a:rPr>
              <a:t>с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026404" y="3037920"/>
            <a:ext cx="9080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i="1" spc="10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808220" y="2596895"/>
            <a:ext cx="270510" cy="775335"/>
          </a:xfrm>
          <a:custGeom>
            <a:avLst/>
            <a:gdLst/>
            <a:ahLst/>
            <a:cxnLst/>
            <a:rect l="l" t="t" r="r" b="b"/>
            <a:pathLst>
              <a:path w="270510" h="775335">
                <a:moveTo>
                  <a:pt x="0" y="0"/>
                </a:moveTo>
                <a:lnTo>
                  <a:pt x="232410" y="50292"/>
                </a:lnTo>
              </a:path>
              <a:path w="270510" h="775335">
                <a:moveTo>
                  <a:pt x="265176" y="624078"/>
                </a:moveTo>
                <a:lnTo>
                  <a:pt x="270510" y="774954"/>
                </a:lnTo>
              </a:path>
            </a:pathLst>
          </a:custGeom>
          <a:ln w="8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669287" y="3911145"/>
            <a:ext cx="5863590" cy="2318385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50"/>
              </a:spcBef>
              <a:tabLst>
                <a:tab pos="251904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7.13.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мартенситу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вмісту вуглецю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параметри решітки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мартенситу</a:t>
            </a:r>
            <a:r>
              <a:rPr sz="1000" dirty="0">
                <a:latin typeface="Times New Roman"/>
                <a:cs typeface="Times New Roman"/>
              </a:rPr>
              <a:t> 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5700"/>
              </a:lnSpc>
            </a:pPr>
            <a:r>
              <a:rPr sz="1200" spc="-5" dirty="0">
                <a:latin typeface="Times New Roman"/>
                <a:cs typeface="Times New Roman"/>
              </a:rPr>
              <a:t>При утворенні мартенситу кубічна </a:t>
            </a:r>
            <a:r>
              <a:rPr sz="1200" dirty="0">
                <a:latin typeface="Times New Roman"/>
                <a:cs typeface="Times New Roman"/>
              </a:rPr>
              <a:t>решітка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сильно </a:t>
            </a:r>
            <a:r>
              <a:rPr sz="1200" spc="-5" dirty="0">
                <a:latin typeface="Times New Roman"/>
                <a:cs typeface="Times New Roman"/>
              </a:rPr>
              <a:t>спотворюється, перетворю- </a:t>
            </a:r>
            <a:r>
              <a:rPr sz="1200" dirty="0">
                <a:latin typeface="Times New Roman"/>
                <a:cs typeface="Times New Roman"/>
              </a:rPr>
              <a:t> ючись </a:t>
            </a:r>
            <a:r>
              <a:rPr sz="1200" spc="-5" dirty="0">
                <a:latin typeface="Times New Roman"/>
                <a:cs typeface="Times New Roman"/>
              </a:rPr>
              <a:t>на тетрагональну (рис. 7.13,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Спотворення решітки характеризується ступенем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тетрагональності: </a:t>
            </a:r>
            <a:r>
              <a:rPr sz="1200" i="1" spc="-5" dirty="0">
                <a:latin typeface="Times New Roman"/>
                <a:cs typeface="Times New Roman"/>
              </a:rPr>
              <a:t>с</a:t>
            </a:r>
            <a:r>
              <a:rPr sz="1200" spc="-5" dirty="0">
                <a:latin typeface="Times New Roman"/>
                <a:cs typeface="Times New Roman"/>
              </a:rPr>
              <a:t>/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&gt;1. Ступінь тетрагональності </a:t>
            </a:r>
            <a:r>
              <a:rPr sz="1200" dirty="0">
                <a:latin typeface="Times New Roman"/>
                <a:cs typeface="Times New Roman"/>
              </a:rPr>
              <a:t>прямопропорційна </a:t>
            </a:r>
            <a:r>
              <a:rPr sz="1200" spc="-5" dirty="0">
                <a:latin typeface="Times New Roman"/>
                <a:cs typeface="Times New Roman"/>
              </a:rPr>
              <a:t>вмісту 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7.13,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Механізм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-5" dirty="0">
                <a:latin typeface="Times New Roman"/>
                <a:cs typeface="Times New Roman"/>
              </a:rPr>
              <a:t> ряд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особливостей: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ct val="90300"/>
              </a:lnSpc>
              <a:spcBef>
                <a:spcPts val="80"/>
              </a:spcBef>
            </a:pP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Бездифузійний </a:t>
            </a:r>
            <a:r>
              <a:rPr sz="1200" i="1" spc="-5" dirty="0">
                <a:latin typeface="Times New Roman"/>
                <a:cs typeface="Times New Roman"/>
              </a:rPr>
              <a:t>характер</a:t>
            </a:r>
            <a:r>
              <a:rPr sz="1200" spc="-5" dirty="0">
                <a:latin typeface="Times New Roman"/>
                <a:cs typeface="Times New Roman"/>
              </a:rPr>
              <a:t>. Перетворення здійснюється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зсувним механізмом. </a:t>
            </a:r>
            <a:r>
              <a:rPr sz="1200" dirty="0">
                <a:latin typeface="Times New Roman"/>
                <a:cs typeface="Times New Roman"/>
              </a:rPr>
              <a:t>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початку перетворення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безперервний перехід від решітки аустеніту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решітки </a:t>
            </a:r>
            <a:r>
              <a:rPr sz="1200" dirty="0">
                <a:latin typeface="Times New Roman"/>
                <a:cs typeface="Times New Roman"/>
              </a:rPr>
              <a:t>марте-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нситу (когерентний зв’язок). При перетворенні гранецентрованої кубічної решітки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об’ємноцентровану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кубічну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атоми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зміщуються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відстані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менше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міжатомних,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тобто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145778" y="6186168"/>
            <a:ext cx="3348990" cy="3372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ts val="1405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немає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необхідності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самодифузії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заліза.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670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Орієнтованість</a:t>
            </a:r>
            <a:r>
              <a:rPr sz="1200" i="1" dirty="0">
                <a:latin typeface="Times New Roman"/>
                <a:cs typeface="Times New Roman"/>
              </a:rPr>
              <a:t> кристалів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мартенситу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 Кристали мають форму </a:t>
            </a:r>
            <a:r>
              <a:rPr sz="1200" spc="-5" dirty="0">
                <a:latin typeface="Times New Roman"/>
                <a:cs typeface="Times New Roman"/>
              </a:rPr>
              <a:t>пластин, які звужуються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кінці, під мікроскопом </a:t>
            </a:r>
            <a:r>
              <a:rPr sz="1200" spc="-5" dirty="0">
                <a:latin typeface="Times New Roman"/>
                <a:cs typeface="Times New Roman"/>
              </a:rPr>
              <a:t>така структура виглядає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голчаста.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Утворюючись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миттєво,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пластини</a:t>
            </a:r>
            <a:r>
              <a:rPr sz="1200" dirty="0">
                <a:latin typeface="Times New Roman"/>
                <a:cs typeface="Times New Roman"/>
              </a:rPr>
              <a:t> рос-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туть </a:t>
            </a:r>
            <a:r>
              <a:rPr sz="1200" dirty="0">
                <a:latin typeface="Times New Roman"/>
                <a:cs typeface="Times New Roman"/>
              </a:rPr>
              <a:t>або до межі зерна </a:t>
            </a:r>
            <a:r>
              <a:rPr sz="1200" spc="-5" dirty="0">
                <a:latin typeface="Times New Roman"/>
                <a:cs typeface="Times New Roman"/>
              </a:rPr>
              <a:t>аустеніту, </a:t>
            </a:r>
            <a:r>
              <a:rPr sz="1200" dirty="0">
                <a:latin typeface="Times New Roman"/>
                <a:cs typeface="Times New Roman"/>
              </a:rPr>
              <a:t>або до дефекту.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Наступні пластини розташовані до </a:t>
            </a:r>
            <a:r>
              <a:rPr sz="1200" dirty="0">
                <a:latin typeface="Times New Roman"/>
                <a:cs typeface="Times New Roman"/>
              </a:rPr>
              <a:t>перших </a:t>
            </a:r>
            <a:r>
              <a:rPr sz="1200" spc="-5" dirty="0">
                <a:latin typeface="Times New Roman"/>
                <a:cs typeface="Times New Roman"/>
              </a:rPr>
              <a:t>під ку- </a:t>
            </a:r>
            <a:r>
              <a:rPr sz="1200" dirty="0">
                <a:latin typeface="Times New Roman"/>
                <a:cs typeface="Times New Roman"/>
              </a:rPr>
              <a:t> тами 60 </a:t>
            </a:r>
            <a:r>
              <a:rPr sz="1200" spc="-5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Times New Roman"/>
                <a:cs typeface="Times New Roman"/>
              </a:rPr>
              <a:t>120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, їх </a:t>
            </a:r>
            <a:r>
              <a:rPr sz="1200" spc="-5" dirty="0">
                <a:latin typeface="Times New Roman"/>
                <a:cs typeface="Times New Roman"/>
              </a:rPr>
              <a:t>розміри обмежені ділянками </a:t>
            </a:r>
            <a:r>
              <a:rPr sz="1200" dirty="0">
                <a:latin typeface="Times New Roman"/>
                <a:cs typeface="Times New Roman"/>
              </a:rPr>
              <a:t> між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першими пластинами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7.14).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Орієнтоване (когерентне) зростання </a:t>
            </a:r>
            <a:r>
              <a:rPr sz="1200" dirty="0">
                <a:latin typeface="Times New Roman"/>
                <a:cs typeface="Times New Roman"/>
              </a:rPr>
              <a:t>кристалів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</a:t>
            </a:r>
            <a:r>
              <a:rPr sz="1200" dirty="0">
                <a:latin typeface="Times New Roman"/>
                <a:cs typeface="Times New Roman"/>
              </a:rPr>
              <a:t> забезпечує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мінімальну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енергію. При когерентному зростанні, через від- </a:t>
            </a:r>
            <a:r>
              <a:rPr sz="1200" dirty="0">
                <a:latin typeface="Times New Roman"/>
                <a:cs typeface="Times New Roman"/>
              </a:rPr>
              <a:t> мінності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кають великі напруження. При </a:t>
            </a:r>
            <a:r>
              <a:rPr sz="1200" dirty="0">
                <a:latin typeface="Times New Roman"/>
                <a:cs typeface="Times New Roman"/>
              </a:rPr>
              <a:t>досягненні </a:t>
            </a:r>
            <a:r>
              <a:rPr sz="1200" spc="-5" dirty="0">
                <a:latin typeface="Times New Roman"/>
                <a:cs typeface="Times New Roman"/>
              </a:rPr>
              <a:t>певної </a:t>
            </a:r>
            <a:r>
              <a:rPr sz="1200" dirty="0">
                <a:latin typeface="Times New Roman"/>
                <a:cs typeface="Times New Roman"/>
              </a:rPr>
              <a:t> величини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стають </a:t>
            </a:r>
            <a:r>
              <a:rPr sz="1200" dirty="0">
                <a:latin typeface="Times New Roman"/>
                <a:cs typeface="Times New Roman"/>
              </a:rPr>
              <a:t>рівними межі </a:t>
            </a:r>
            <a:r>
              <a:rPr sz="1200" spc="-5" dirty="0">
                <a:latin typeface="Times New Roman"/>
                <a:cs typeface="Times New Roman"/>
              </a:rPr>
              <a:t>плинності аустеніту. </a:t>
            </a:r>
            <a:r>
              <a:rPr sz="1200" dirty="0">
                <a:latin typeface="Times New Roman"/>
                <a:cs typeface="Times New Roman"/>
              </a:rPr>
              <a:t>В 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зультаті цього порушується когерентність та від-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бувається відрив решітки мартенситу від решітки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аустеніту. Зростання</a:t>
            </a:r>
            <a:r>
              <a:rPr sz="1200" dirty="0">
                <a:latin typeface="Times New Roman"/>
                <a:cs typeface="Times New Roman"/>
              </a:rPr>
              <a:t> кристалів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припиняється.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7" name="object 77"/>
          <p:cNvGrpSpPr/>
          <p:nvPr/>
        </p:nvGrpSpPr>
        <p:grpSpPr>
          <a:xfrm>
            <a:off x="744950" y="6328886"/>
            <a:ext cx="2288540" cy="2265045"/>
            <a:chOff x="744950" y="6328886"/>
            <a:chExt cx="2288540" cy="2265045"/>
          </a:xfrm>
        </p:grpSpPr>
        <p:pic>
          <p:nvPicPr>
            <p:cNvPr id="78" name="object 7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55904" y="6339841"/>
              <a:ext cx="2266948" cy="224408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749808" y="6333743"/>
              <a:ext cx="2278380" cy="2254885"/>
            </a:xfrm>
            <a:custGeom>
              <a:avLst/>
              <a:gdLst/>
              <a:ahLst/>
              <a:cxnLst/>
              <a:rect l="l" t="t" r="r" b="b"/>
              <a:pathLst>
                <a:path w="2278380" h="2254884">
                  <a:moveTo>
                    <a:pt x="2278380" y="0"/>
                  </a:moveTo>
                  <a:lnTo>
                    <a:pt x="0" y="0"/>
                  </a:lnTo>
                  <a:lnTo>
                    <a:pt x="0" y="2254758"/>
                  </a:lnTo>
                  <a:lnTo>
                    <a:pt x="2278380" y="2254758"/>
                  </a:lnTo>
                  <a:lnTo>
                    <a:pt x="2278380" y="0"/>
                  </a:lnTo>
                  <a:close/>
                </a:path>
              </a:pathLst>
            </a:custGeom>
            <a:ln w="9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0" name="object 80"/>
          <p:cNvSpPr txBox="1"/>
          <p:nvPr/>
        </p:nvSpPr>
        <p:spPr>
          <a:xfrm>
            <a:off x="800339" y="8533445"/>
            <a:ext cx="2166620" cy="904240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63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500</a:t>
            </a:r>
            <a:endParaRPr sz="1500" baseline="2777">
              <a:latin typeface="Times New Roman"/>
              <a:cs typeface="Times New Roman"/>
            </a:endParaRPr>
          </a:p>
          <a:p>
            <a:pPr marL="12700" marR="5080" indent="-635" algn="ctr">
              <a:lnSpc>
                <a:spcPct val="95800"/>
              </a:lnSpc>
              <a:spcBef>
                <a:spcPts val="58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7.14. </a:t>
            </a:r>
            <a:r>
              <a:rPr sz="1000" spc="-5" dirty="0">
                <a:latin typeface="Times New Roman"/>
                <a:cs typeface="Times New Roman"/>
              </a:rPr>
              <a:t>Орієнтованість кристалів </a:t>
            </a:r>
            <a:r>
              <a:rPr sz="1000" dirty="0">
                <a:latin typeface="Times New Roman"/>
                <a:cs typeface="Times New Roman"/>
              </a:rPr>
              <a:t> мартенситу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структурі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вмістом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вуглецю 0,85 </a:t>
            </a:r>
            <a:r>
              <a:rPr sz="1000" dirty="0">
                <a:latin typeface="Times New Roman"/>
                <a:cs typeface="Times New Roman"/>
              </a:rPr>
              <a:t>% </a:t>
            </a:r>
            <a:r>
              <a:rPr sz="1000" spc="-5" dirty="0">
                <a:latin typeface="Times New Roman"/>
                <a:cs typeface="Times New Roman"/>
              </a:rPr>
              <a:t>(пластини </a:t>
            </a:r>
            <a:r>
              <a:rPr sz="1000" dirty="0">
                <a:latin typeface="Times New Roman"/>
                <a:cs typeface="Times New Roman"/>
              </a:rPr>
              <a:t>мартенситу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залишковий аустеніт)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17003" y="6100900"/>
            <a:ext cx="5888355" cy="388175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807970">
              <a:lnSpc>
                <a:spcPct val="100000"/>
              </a:lnSpc>
              <a:spcBef>
                <a:spcPts val="135"/>
              </a:spcBef>
            </a:pPr>
            <a:r>
              <a:rPr sz="900" spc="15" dirty="0">
                <a:latin typeface="Times New Roman"/>
                <a:cs typeface="Times New Roman"/>
              </a:rPr>
              <a:t>Вміст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вуглецю,</a:t>
            </a:r>
            <a:r>
              <a:rPr sz="900" spc="5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7.15.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Залежність температур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початку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(М</a:t>
            </a:r>
            <a:r>
              <a:rPr sz="1000" i="1" spc="-5" dirty="0">
                <a:latin typeface="Times New Roman"/>
                <a:cs typeface="Times New Roman"/>
              </a:rPr>
              <a:t>н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кінця (М</a:t>
            </a:r>
            <a:r>
              <a:rPr sz="1000" i="1" spc="-5" dirty="0">
                <a:latin typeface="Times New Roman"/>
                <a:cs typeface="Times New Roman"/>
              </a:rPr>
              <a:t>к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мартенситного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вмісту вуглецю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Мартенситне перетворення чутливо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напружень,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деформація аустеніту може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навіть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 М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У сталях з </a:t>
            </a:r>
            <a:r>
              <a:rPr sz="1200" spc="-5" dirty="0">
                <a:latin typeface="Times New Roman"/>
                <a:cs typeface="Times New Roman"/>
              </a:rPr>
              <a:t>М</a:t>
            </a:r>
            <a:r>
              <a:rPr sz="1200" spc="-7" baseline="-10416" dirty="0">
                <a:latin typeface="Times New Roman"/>
                <a:cs typeface="Times New Roman"/>
              </a:rPr>
              <a:t>к </a:t>
            </a:r>
            <a:r>
              <a:rPr sz="1200" dirty="0">
                <a:latin typeface="Times New Roman"/>
                <a:cs typeface="Times New Roman"/>
              </a:rPr>
              <a:t>нижче </a:t>
            </a:r>
            <a:r>
              <a:rPr sz="1200" spc="-5" dirty="0">
                <a:latin typeface="Times New Roman"/>
                <a:cs typeface="Times New Roman"/>
              </a:rPr>
              <a:t>20 °С </a:t>
            </a:r>
            <a:r>
              <a:rPr sz="1200" dirty="0">
                <a:latin typeface="Times New Roman"/>
                <a:cs typeface="Times New Roman"/>
              </a:rPr>
              <a:t>міститься </a:t>
            </a:r>
            <a:r>
              <a:rPr sz="1200" spc="-5" dirty="0">
                <a:latin typeface="Times New Roman"/>
                <a:cs typeface="Times New Roman"/>
              </a:rPr>
              <a:t>залишковий аустеніт, його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тим біль- </a:t>
            </a:r>
            <a:r>
              <a:rPr sz="1200" dirty="0">
                <a:latin typeface="Times New Roman"/>
                <a:cs typeface="Times New Roman"/>
              </a:rPr>
              <a:t> ше, чим </a:t>
            </a:r>
            <a:r>
              <a:rPr sz="1200" spc="-5" dirty="0">
                <a:latin typeface="Times New Roman"/>
                <a:cs typeface="Times New Roman"/>
              </a:rPr>
              <a:t>нижче М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М</a:t>
            </a:r>
            <a:r>
              <a:rPr sz="1200" spc="-7" baseline="-10416" dirty="0">
                <a:latin typeface="Times New Roman"/>
                <a:cs typeface="Times New Roman"/>
              </a:rPr>
              <a:t>к</a:t>
            </a:r>
            <a:r>
              <a:rPr sz="1200" spc="284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(при вмісті вуглецю </a:t>
            </a:r>
            <a:r>
              <a:rPr sz="1200" dirty="0">
                <a:latin typeface="Times New Roman"/>
                <a:cs typeface="Times New Roman"/>
              </a:rPr>
              <a:t>0,6...1,0 % </a:t>
            </a:r>
            <a:r>
              <a:rPr sz="1200" spc="-5" dirty="0">
                <a:latin typeface="Times New Roman"/>
                <a:cs typeface="Times New Roman"/>
              </a:rPr>
              <a:t>кількість залишкового аусте-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ніту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10 %, при вмісті вуглецю 1,5 </a:t>
            </a:r>
            <a:r>
              <a:rPr sz="1200" dirty="0">
                <a:latin typeface="Times New Roman"/>
                <a:cs typeface="Times New Roman"/>
              </a:rPr>
              <a:t>% – до </a:t>
            </a:r>
            <a:r>
              <a:rPr sz="1200" spc="-5" dirty="0">
                <a:latin typeface="Times New Roman"/>
                <a:cs typeface="Times New Roman"/>
              </a:rPr>
              <a:t>50 %).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мікроструктурі залишковий аусте- </a:t>
            </a:r>
            <a:r>
              <a:rPr sz="1200" dirty="0">
                <a:latin typeface="Times New Roman"/>
                <a:cs typeface="Times New Roman"/>
              </a:rPr>
              <a:t> ніт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вигляд</a:t>
            </a:r>
            <a:r>
              <a:rPr sz="1200" dirty="0">
                <a:latin typeface="Times New Roman"/>
                <a:cs typeface="Times New Roman"/>
              </a:rPr>
              <a:t> світлих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-5" dirty="0">
                <a:latin typeface="Times New Roman"/>
                <a:cs typeface="Times New Roman"/>
              </a:rPr>
              <a:t> голками мартенситу.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Перетворення необоротне. </a:t>
            </a:r>
            <a:r>
              <a:rPr sz="1200" dirty="0">
                <a:latin typeface="Times New Roman"/>
                <a:cs typeface="Times New Roman"/>
              </a:rPr>
              <a:t>Отримати аустеніт з </a:t>
            </a:r>
            <a:r>
              <a:rPr sz="1200" spc="-5" dirty="0">
                <a:latin typeface="Times New Roman"/>
                <a:cs typeface="Times New Roman"/>
              </a:rPr>
              <a:t>мартенситу неможливо. Власти-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вості мартенситу обумовлені особливостями його утворення. </a:t>
            </a:r>
            <a:r>
              <a:rPr sz="1200" dirty="0">
                <a:latin typeface="Times New Roman"/>
                <a:cs typeface="Times New Roman"/>
              </a:rPr>
              <a:t>Він </a:t>
            </a:r>
            <a:r>
              <a:rPr sz="1200" spc="-5" dirty="0">
                <a:latin typeface="Times New Roman"/>
                <a:cs typeface="Times New Roman"/>
              </a:rPr>
              <a:t>характеризується ви- </a:t>
            </a:r>
            <a:r>
              <a:rPr sz="1200" dirty="0">
                <a:latin typeface="Times New Roman"/>
                <a:cs typeface="Times New Roman"/>
              </a:rPr>
              <a:t> сокою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твердістю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низькою пластичністю,</a:t>
            </a:r>
            <a:r>
              <a:rPr sz="1200" dirty="0">
                <a:latin typeface="Times New Roman"/>
                <a:cs typeface="Times New Roman"/>
              </a:rPr>
              <a:t> що обумовлює </a:t>
            </a:r>
            <a:r>
              <a:rPr sz="1200" spc="-5" dirty="0">
                <a:latin typeface="Times New Roman"/>
                <a:cs typeface="Times New Roman"/>
              </a:rPr>
              <a:t>крихкість.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Твердість </a:t>
            </a:r>
            <a:r>
              <a:rPr sz="1200" spc="-5" dirty="0">
                <a:latin typeface="Times New Roman"/>
                <a:cs typeface="Times New Roman"/>
              </a:rPr>
              <a:t>мартенситу становить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65 HRC. Висока твердість викликана впливом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проникних </a:t>
            </a:r>
            <a:r>
              <a:rPr sz="1200" dirty="0">
                <a:latin typeface="Times New Roman"/>
                <a:cs typeface="Times New Roman"/>
              </a:rPr>
              <a:t>атомів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 решітку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-фази, це викликає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спотворення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виникнення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підвищенням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зростає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ії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схильність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крихко-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руйнування.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848610">
              <a:lnSpc>
                <a:spcPct val="100000"/>
              </a:lnSpc>
              <a:spcBef>
                <a:spcPts val="965"/>
              </a:spcBef>
            </a:pPr>
            <a:r>
              <a:rPr sz="1000" spc="-5" dirty="0">
                <a:latin typeface="Times New Roman"/>
                <a:cs typeface="Times New Roman"/>
              </a:rPr>
              <a:t>137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072330" y="3853422"/>
            <a:ext cx="171450" cy="865505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900" spc="10" dirty="0">
                <a:latin typeface="Times New Roman"/>
                <a:cs typeface="Times New Roman"/>
              </a:rPr>
              <a:t>Температура,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Symbol"/>
                <a:cs typeface="Symbol"/>
              </a:rPr>
              <a:t></a:t>
            </a:r>
            <a:r>
              <a:rPr sz="900" spc="2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499849" y="2762884"/>
            <a:ext cx="3283585" cy="3177540"/>
            <a:chOff x="2499849" y="2762884"/>
            <a:chExt cx="3283585" cy="3177540"/>
          </a:xfrm>
        </p:grpSpPr>
        <p:sp>
          <p:nvSpPr>
            <p:cNvPr id="7" name="object 7"/>
            <p:cNvSpPr/>
            <p:nvPr/>
          </p:nvSpPr>
          <p:spPr>
            <a:xfrm>
              <a:off x="2543555" y="2769869"/>
              <a:ext cx="3227070" cy="3163570"/>
            </a:xfrm>
            <a:custGeom>
              <a:avLst/>
              <a:gdLst/>
              <a:ahLst/>
              <a:cxnLst/>
              <a:rect l="l" t="t" r="r" b="b"/>
              <a:pathLst>
                <a:path w="3227070" h="3163570">
                  <a:moveTo>
                    <a:pt x="3227070" y="0"/>
                  </a:moveTo>
                  <a:lnTo>
                    <a:pt x="0" y="0"/>
                  </a:lnTo>
                  <a:lnTo>
                    <a:pt x="0" y="3163062"/>
                  </a:lnTo>
                  <a:lnTo>
                    <a:pt x="3227070" y="3163062"/>
                  </a:lnTo>
                  <a:lnTo>
                    <a:pt x="3227070" y="0"/>
                  </a:lnTo>
                  <a:close/>
                </a:path>
              </a:pathLst>
            </a:custGeom>
            <a:ln w="136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543555" y="2769869"/>
              <a:ext cx="3227070" cy="3163570"/>
            </a:xfrm>
            <a:custGeom>
              <a:avLst/>
              <a:gdLst/>
              <a:ahLst/>
              <a:cxnLst/>
              <a:rect l="l" t="t" r="r" b="b"/>
              <a:pathLst>
                <a:path w="3227070" h="3163570">
                  <a:moveTo>
                    <a:pt x="0" y="402336"/>
                  </a:moveTo>
                  <a:lnTo>
                    <a:pt x="3227070" y="402336"/>
                  </a:lnTo>
                </a:path>
                <a:path w="3227070" h="3163570">
                  <a:moveTo>
                    <a:pt x="0" y="809244"/>
                  </a:moveTo>
                  <a:lnTo>
                    <a:pt x="3227070" y="809244"/>
                  </a:lnTo>
                </a:path>
                <a:path w="3227070" h="3163570">
                  <a:moveTo>
                    <a:pt x="0" y="1187958"/>
                  </a:moveTo>
                  <a:lnTo>
                    <a:pt x="3227070" y="1187958"/>
                  </a:lnTo>
                </a:path>
                <a:path w="3227070" h="3163570">
                  <a:moveTo>
                    <a:pt x="1758696" y="1600962"/>
                  </a:moveTo>
                  <a:lnTo>
                    <a:pt x="3227070" y="1600962"/>
                  </a:lnTo>
                </a:path>
                <a:path w="3227070" h="3163570">
                  <a:moveTo>
                    <a:pt x="0" y="1993392"/>
                  </a:moveTo>
                  <a:lnTo>
                    <a:pt x="3227070" y="1993392"/>
                  </a:lnTo>
                </a:path>
                <a:path w="3227070" h="3163570">
                  <a:moveTo>
                    <a:pt x="0" y="2382012"/>
                  </a:moveTo>
                  <a:lnTo>
                    <a:pt x="3227070" y="2382012"/>
                  </a:lnTo>
                </a:path>
                <a:path w="3227070" h="3163570">
                  <a:moveTo>
                    <a:pt x="0" y="2779776"/>
                  </a:moveTo>
                  <a:lnTo>
                    <a:pt x="3227070" y="2779776"/>
                  </a:lnTo>
                </a:path>
                <a:path w="3227070" h="3163570">
                  <a:moveTo>
                    <a:pt x="337566" y="3163062"/>
                  </a:moveTo>
                  <a:lnTo>
                    <a:pt x="337566" y="0"/>
                  </a:lnTo>
                </a:path>
                <a:path w="3227070" h="3163570">
                  <a:moveTo>
                    <a:pt x="656082" y="3163062"/>
                  </a:moveTo>
                  <a:lnTo>
                    <a:pt x="656082" y="0"/>
                  </a:lnTo>
                </a:path>
                <a:path w="3227070" h="3163570">
                  <a:moveTo>
                    <a:pt x="988314" y="3163062"/>
                  </a:moveTo>
                  <a:lnTo>
                    <a:pt x="988314" y="0"/>
                  </a:lnTo>
                </a:path>
                <a:path w="3227070" h="3163570">
                  <a:moveTo>
                    <a:pt x="1302258" y="1403604"/>
                  </a:moveTo>
                  <a:lnTo>
                    <a:pt x="1303020" y="0"/>
                  </a:lnTo>
                </a:path>
                <a:path w="3227070" h="3163570">
                  <a:moveTo>
                    <a:pt x="1625346" y="3163062"/>
                  </a:moveTo>
                  <a:lnTo>
                    <a:pt x="1625346" y="0"/>
                  </a:lnTo>
                </a:path>
                <a:path w="3227070" h="3163570">
                  <a:moveTo>
                    <a:pt x="1953006" y="3163062"/>
                  </a:moveTo>
                  <a:lnTo>
                    <a:pt x="1953006" y="0"/>
                  </a:lnTo>
                </a:path>
                <a:path w="3227070" h="3163570">
                  <a:moveTo>
                    <a:pt x="2271522" y="3163062"/>
                  </a:moveTo>
                  <a:lnTo>
                    <a:pt x="2271522" y="0"/>
                  </a:lnTo>
                </a:path>
                <a:path w="3227070" h="3163570">
                  <a:moveTo>
                    <a:pt x="2599944" y="3163062"/>
                  </a:moveTo>
                  <a:lnTo>
                    <a:pt x="2599944" y="0"/>
                  </a:lnTo>
                </a:path>
                <a:path w="3227070" h="3163570">
                  <a:moveTo>
                    <a:pt x="2922270" y="3163062"/>
                  </a:moveTo>
                  <a:lnTo>
                    <a:pt x="2922270" y="0"/>
                  </a:lnTo>
                </a:path>
              </a:pathLst>
            </a:custGeom>
            <a:ln w="54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499849" y="2849606"/>
              <a:ext cx="3283025" cy="3083325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4726918" y="5911162"/>
            <a:ext cx="1116965" cy="1682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44805" algn="l"/>
                <a:tab pos="665480" algn="l"/>
                <a:tab pos="954405" algn="l"/>
              </a:tabLst>
            </a:pPr>
            <a:r>
              <a:rPr sz="900" spc="5" dirty="0">
                <a:latin typeface="Times New Roman"/>
                <a:cs typeface="Times New Roman"/>
              </a:rPr>
              <a:t>1,</a:t>
            </a:r>
            <a:r>
              <a:rPr sz="900" spc="15" dirty="0">
                <a:latin typeface="Times New Roman"/>
                <a:cs typeface="Times New Roman"/>
              </a:rPr>
              <a:t>4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1,</a:t>
            </a:r>
            <a:r>
              <a:rPr sz="900" spc="15" dirty="0">
                <a:latin typeface="Times New Roman"/>
                <a:cs typeface="Times New Roman"/>
              </a:rPr>
              <a:t>6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5" dirty="0">
                <a:latin typeface="Times New Roman"/>
                <a:cs typeface="Times New Roman"/>
              </a:rPr>
              <a:t>1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8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5" dirty="0">
                <a:latin typeface="Times New Roman"/>
                <a:cs typeface="Times New Roman"/>
              </a:rPr>
              <a:t>2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496573" y="5911162"/>
            <a:ext cx="2097405" cy="1682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00990" algn="l"/>
                <a:tab pos="615315" algn="l"/>
                <a:tab pos="956310" algn="l"/>
                <a:tab pos="1263650" algn="l"/>
                <a:tab pos="1589405" algn="l"/>
                <a:tab pos="1935480" algn="l"/>
              </a:tabLst>
            </a:pPr>
            <a:r>
              <a:rPr sz="900" spc="15" dirty="0">
                <a:latin typeface="Times New Roman"/>
                <a:cs typeface="Times New Roman"/>
              </a:rPr>
              <a:t>0	</a:t>
            </a:r>
            <a:r>
              <a:rPr sz="900" spc="5" dirty="0">
                <a:latin typeface="Times New Roman"/>
                <a:cs typeface="Times New Roman"/>
              </a:rPr>
              <a:t>0,</a:t>
            </a:r>
            <a:r>
              <a:rPr sz="900" spc="15" dirty="0">
                <a:latin typeface="Times New Roman"/>
                <a:cs typeface="Times New Roman"/>
              </a:rPr>
              <a:t>2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5" dirty="0">
                <a:latin typeface="Times New Roman"/>
                <a:cs typeface="Times New Roman"/>
              </a:rPr>
              <a:t>0,</a:t>
            </a:r>
            <a:r>
              <a:rPr sz="900" spc="15" dirty="0">
                <a:latin typeface="Times New Roman"/>
                <a:cs typeface="Times New Roman"/>
              </a:rPr>
              <a:t>4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0,</a:t>
            </a:r>
            <a:r>
              <a:rPr sz="900" spc="15" dirty="0">
                <a:latin typeface="Times New Roman"/>
                <a:cs typeface="Times New Roman"/>
              </a:rPr>
              <a:t>6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8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5" dirty="0">
                <a:latin typeface="Times New Roman"/>
                <a:cs typeface="Times New Roman"/>
              </a:rPr>
              <a:t>1,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1,2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64928" y="5822005"/>
            <a:ext cx="263525" cy="1682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00" spc="10" dirty="0">
                <a:latin typeface="Times New Roman"/>
                <a:cs typeface="Times New Roman"/>
              </a:rPr>
              <a:t>–200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64928" y="5461577"/>
            <a:ext cx="263525" cy="1682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00" spc="10" dirty="0">
                <a:latin typeface="Times New Roman"/>
                <a:cs typeface="Times New Roman"/>
              </a:rPr>
              <a:t>–100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86078" y="4965513"/>
            <a:ext cx="146050" cy="26416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919"/>
              </a:lnSpc>
              <a:spcBef>
                <a:spcPts val="135"/>
              </a:spcBef>
            </a:pPr>
            <a:r>
              <a:rPr sz="900" spc="15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  <a:p>
            <a:pPr marL="71755">
              <a:lnSpc>
                <a:spcPts val="919"/>
              </a:lnSpc>
            </a:pP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537841" y="4215066"/>
            <a:ext cx="3238500" cy="843280"/>
            <a:chOff x="2537841" y="4215066"/>
            <a:chExt cx="3238500" cy="843280"/>
          </a:xfrm>
        </p:grpSpPr>
        <p:sp>
          <p:nvSpPr>
            <p:cNvPr id="16" name="object 16"/>
            <p:cNvSpPr/>
            <p:nvPr/>
          </p:nvSpPr>
          <p:spPr>
            <a:xfrm>
              <a:off x="2543556" y="4370831"/>
              <a:ext cx="3227070" cy="681355"/>
            </a:xfrm>
            <a:custGeom>
              <a:avLst/>
              <a:gdLst/>
              <a:ahLst/>
              <a:cxnLst/>
              <a:rect l="l" t="t" r="r" b="b"/>
              <a:pathLst>
                <a:path w="3227070" h="681354">
                  <a:moveTo>
                    <a:pt x="0" y="681228"/>
                  </a:moveTo>
                  <a:lnTo>
                    <a:pt x="3227070" y="681228"/>
                  </a:lnTo>
                </a:path>
                <a:path w="3227070" h="681354">
                  <a:moveTo>
                    <a:pt x="0" y="0"/>
                  </a:moveTo>
                  <a:lnTo>
                    <a:pt x="1827276" y="0"/>
                  </a:lnTo>
                </a:path>
              </a:pathLst>
            </a:custGeom>
            <a:ln w="1088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223766" y="4306061"/>
              <a:ext cx="78740" cy="78105"/>
            </a:xfrm>
            <a:custGeom>
              <a:avLst/>
              <a:gdLst/>
              <a:ahLst/>
              <a:cxnLst/>
              <a:rect l="l" t="t" r="r" b="b"/>
              <a:pathLst>
                <a:path w="78739" h="78104">
                  <a:moveTo>
                    <a:pt x="39624" y="0"/>
                  </a:moveTo>
                  <a:lnTo>
                    <a:pt x="24110" y="3071"/>
                  </a:lnTo>
                  <a:lnTo>
                    <a:pt x="11525" y="11430"/>
                  </a:lnTo>
                  <a:lnTo>
                    <a:pt x="3083" y="23788"/>
                  </a:lnTo>
                  <a:lnTo>
                    <a:pt x="0" y="38862"/>
                  </a:lnTo>
                  <a:lnTo>
                    <a:pt x="3083" y="54256"/>
                  </a:lnTo>
                  <a:lnTo>
                    <a:pt x="11525" y="66579"/>
                  </a:lnTo>
                  <a:lnTo>
                    <a:pt x="24110" y="74759"/>
                  </a:lnTo>
                  <a:lnTo>
                    <a:pt x="39624" y="77724"/>
                  </a:lnTo>
                  <a:lnTo>
                    <a:pt x="54697" y="74759"/>
                  </a:lnTo>
                  <a:lnTo>
                    <a:pt x="67056" y="66579"/>
                  </a:lnTo>
                  <a:lnTo>
                    <a:pt x="75414" y="54256"/>
                  </a:lnTo>
                  <a:lnTo>
                    <a:pt x="78486" y="38862"/>
                  </a:lnTo>
                  <a:lnTo>
                    <a:pt x="75414" y="23788"/>
                  </a:lnTo>
                  <a:lnTo>
                    <a:pt x="67056" y="11430"/>
                  </a:lnTo>
                  <a:lnTo>
                    <a:pt x="54697" y="3071"/>
                  </a:lnTo>
                  <a:lnTo>
                    <a:pt x="396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223766" y="4306061"/>
              <a:ext cx="78740" cy="78105"/>
            </a:xfrm>
            <a:custGeom>
              <a:avLst/>
              <a:gdLst/>
              <a:ahLst/>
              <a:cxnLst/>
              <a:rect l="l" t="t" r="r" b="b"/>
              <a:pathLst>
                <a:path w="78739" h="78104">
                  <a:moveTo>
                    <a:pt x="39624" y="0"/>
                  </a:moveTo>
                  <a:lnTo>
                    <a:pt x="24110" y="3071"/>
                  </a:lnTo>
                  <a:lnTo>
                    <a:pt x="11525" y="11430"/>
                  </a:lnTo>
                  <a:lnTo>
                    <a:pt x="3083" y="23788"/>
                  </a:lnTo>
                  <a:lnTo>
                    <a:pt x="0" y="38862"/>
                  </a:lnTo>
                  <a:lnTo>
                    <a:pt x="3083" y="54256"/>
                  </a:lnTo>
                  <a:lnTo>
                    <a:pt x="11525" y="66579"/>
                  </a:lnTo>
                  <a:lnTo>
                    <a:pt x="24110" y="74759"/>
                  </a:lnTo>
                  <a:lnTo>
                    <a:pt x="39624" y="77724"/>
                  </a:lnTo>
                  <a:lnTo>
                    <a:pt x="54697" y="74759"/>
                  </a:lnTo>
                  <a:lnTo>
                    <a:pt x="67056" y="66579"/>
                  </a:lnTo>
                  <a:lnTo>
                    <a:pt x="75414" y="54256"/>
                  </a:lnTo>
                  <a:lnTo>
                    <a:pt x="78486" y="38862"/>
                  </a:lnTo>
                  <a:lnTo>
                    <a:pt x="75414" y="23788"/>
                  </a:lnTo>
                  <a:lnTo>
                    <a:pt x="67056" y="11430"/>
                  </a:lnTo>
                  <a:lnTo>
                    <a:pt x="54697" y="3071"/>
                  </a:lnTo>
                  <a:lnTo>
                    <a:pt x="39624" y="0"/>
                  </a:lnTo>
                  <a:close/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798570" y="4219194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77722" y="0"/>
                  </a:moveTo>
                  <a:lnTo>
                    <a:pt x="0" y="0"/>
                  </a:lnTo>
                  <a:lnTo>
                    <a:pt x="0" y="77722"/>
                  </a:lnTo>
                  <a:lnTo>
                    <a:pt x="77722" y="77722"/>
                  </a:lnTo>
                  <a:lnTo>
                    <a:pt x="777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798571" y="4219193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77722" y="0"/>
                  </a:moveTo>
                  <a:lnTo>
                    <a:pt x="0" y="0"/>
                  </a:lnTo>
                  <a:lnTo>
                    <a:pt x="0" y="77722"/>
                  </a:lnTo>
                  <a:lnTo>
                    <a:pt x="77722" y="77722"/>
                  </a:lnTo>
                  <a:lnTo>
                    <a:pt x="77722" y="0"/>
                  </a:lnTo>
                  <a:close/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940815" y="516889"/>
            <a:ext cx="6041390" cy="43446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79755" indent="-153035" algn="just">
              <a:lnSpc>
                <a:spcPct val="100000"/>
              </a:lnSpc>
              <a:spcBef>
                <a:spcPts val="5"/>
              </a:spcBef>
              <a:buFont typeface="Times New Roman"/>
              <a:buAutoNum type="arabicPeriod" startAt="3"/>
              <a:tabLst>
                <a:tab pos="5803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Дуже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висока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швидкість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росту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кристалу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1000</a:t>
            </a:r>
            <a:r>
              <a:rPr sz="1200" spc="-5" dirty="0">
                <a:latin typeface="Times New Roman"/>
                <a:cs typeface="Times New Roman"/>
              </a:rPr>
              <a:t> м/с).</a:t>
            </a:r>
            <a:endParaRPr sz="1200">
              <a:latin typeface="Times New Roman"/>
              <a:cs typeface="Times New Roman"/>
            </a:endParaRPr>
          </a:p>
          <a:p>
            <a:pPr marL="139700" marR="132080" indent="287655" algn="just">
              <a:lnSpc>
                <a:spcPct val="104200"/>
              </a:lnSpc>
              <a:buFont typeface="Times New Roman"/>
              <a:buAutoNum type="arabicPeriod" startAt="3"/>
              <a:tabLst>
                <a:tab pos="5803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Мартенситне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перетворення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відбувається</a:t>
            </a:r>
            <a:r>
              <a:rPr sz="1200" i="1" dirty="0">
                <a:latin typeface="Times New Roman"/>
                <a:cs typeface="Times New Roman"/>
              </a:rPr>
              <a:t> тільки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при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безперервному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охоло-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дженні</a:t>
            </a:r>
            <a:r>
              <a:rPr sz="1200" spc="-5" dirty="0">
                <a:latin typeface="Times New Roman"/>
                <a:cs typeface="Times New Roman"/>
              </a:rPr>
              <a:t>. Для кожної сталі починається та </a:t>
            </a:r>
            <a:r>
              <a:rPr sz="1200" dirty="0">
                <a:latin typeface="Times New Roman"/>
                <a:cs typeface="Times New Roman"/>
              </a:rPr>
              <a:t>закінчується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певній </a:t>
            </a:r>
            <a:r>
              <a:rPr sz="1200" spc="-5" dirty="0">
                <a:latin typeface="Times New Roman"/>
                <a:cs typeface="Times New Roman"/>
              </a:rPr>
              <a:t>температурі, незале-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жно від швидкості </a:t>
            </a:r>
            <a:r>
              <a:rPr sz="1200" dirty="0">
                <a:latin typeface="Times New Roman"/>
                <a:cs typeface="Times New Roman"/>
              </a:rPr>
              <a:t>охолодження. </a:t>
            </a:r>
            <a:r>
              <a:rPr sz="1200" spc="-5" dirty="0">
                <a:latin typeface="Times New Roman"/>
                <a:cs typeface="Times New Roman"/>
              </a:rPr>
              <a:t>Температуру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початку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мартенситного перетворення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</a:t>
            </a:r>
            <a:r>
              <a:rPr sz="1200" dirty="0">
                <a:latin typeface="Times New Roman"/>
                <a:cs typeface="Times New Roman"/>
              </a:rPr>
              <a:t> мартенситною </a:t>
            </a:r>
            <a:r>
              <a:rPr sz="1200" spc="-5" dirty="0">
                <a:latin typeface="Times New Roman"/>
                <a:cs typeface="Times New Roman"/>
              </a:rPr>
              <a:t>точкою М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температуру</a:t>
            </a:r>
            <a:r>
              <a:rPr sz="1200" dirty="0">
                <a:latin typeface="Times New Roman"/>
                <a:cs typeface="Times New Roman"/>
              </a:rPr>
              <a:t> закінчення </a:t>
            </a:r>
            <a:r>
              <a:rPr sz="1200" spc="-5" dirty="0">
                <a:latin typeface="Times New Roman"/>
                <a:cs typeface="Times New Roman"/>
              </a:rPr>
              <a:t>перетворення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</a:t>
            </a:r>
            <a:r>
              <a:rPr sz="1200" spc="-7" baseline="-10416" dirty="0">
                <a:latin typeface="Times New Roman"/>
                <a:cs typeface="Times New Roman"/>
              </a:rPr>
              <a:t>к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М</a:t>
            </a:r>
            <a:r>
              <a:rPr sz="1200" spc="-7" baseline="-10416" dirty="0">
                <a:latin typeface="Times New Roman"/>
                <a:cs typeface="Times New Roman"/>
              </a:rPr>
              <a:t>н </a:t>
            </a:r>
            <a:r>
              <a:rPr sz="1200" spc="-5" dirty="0">
                <a:latin typeface="Times New Roman"/>
                <a:cs typeface="Times New Roman"/>
              </a:rPr>
              <a:t>та М</a:t>
            </a:r>
            <a:r>
              <a:rPr sz="1200" spc="-7" baseline="-10416" dirty="0">
                <a:latin typeface="Times New Roman"/>
                <a:cs typeface="Times New Roman"/>
              </a:rPr>
              <a:t>к </a:t>
            </a:r>
            <a:r>
              <a:rPr sz="1200" dirty="0">
                <a:latin typeface="Times New Roman"/>
                <a:cs typeface="Times New Roman"/>
              </a:rPr>
              <a:t>залежать </a:t>
            </a:r>
            <a:r>
              <a:rPr sz="1200" spc="-5" dirty="0">
                <a:latin typeface="Times New Roman"/>
                <a:cs typeface="Times New Roman"/>
              </a:rPr>
              <a:t>від вмісту вуглецю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не залежать від </a:t>
            </a:r>
            <a:r>
              <a:rPr sz="1200" dirty="0">
                <a:latin typeface="Times New Roman"/>
                <a:cs typeface="Times New Roman"/>
              </a:rPr>
              <a:t>швидкості </a:t>
            </a:r>
            <a:r>
              <a:rPr sz="1200" spc="-5" dirty="0">
                <a:latin typeface="Times New Roman"/>
                <a:cs typeface="Times New Roman"/>
              </a:rPr>
              <a:t>охоло-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дження. Для </a:t>
            </a:r>
            <a:r>
              <a:rPr sz="1200" dirty="0">
                <a:latin typeface="Times New Roman"/>
                <a:cs typeface="Times New Roman"/>
              </a:rPr>
              <a:t>сталей з </a:t>
            </a:r>
            <a:r>
              <a:rPr sz="1200" spc="-5" dirty="0">
                <a:latin typeface="Times New Roman"/>
                <a:cs typeface="Times New Roman"/>
              </a:rPr>
              <a:t>вмістом вуглецю вище </a:t>
            </a:r>
            <a:r>
              <a:rPr sz="1200" dirty="0">
                <a:latin typeface="Times New Roman"/>
                <a:cs typeface="Times New Roman"/>
              </a:rPr>
              <a:t>0,6 % </a:t>
            </a:r>
            <a:r>
              <a:rPr sz="1200" spc="-5" dirty="0">
                <a:latin typeface="Times New Roman"/>
                <a:cs typeface="Times New Roman"/>
              </a:rPr>
              <a:t>точка М</a:t>
            </a:r>
            <a:r>
              <a:rPr sz="1200" spc="-7" baseline="-10416" dirty="0">
                <a:latin typeface="Times New Roman"/>
                <a:cs typeface="Times New Roman"/>
              </a:rPr>
              <a:t>к </a:t>
            </a:r>
            <a:r>
              <a:rPr sz="1200" spc="-5" dirty="0">
                <a:latin typeface="Times New Roman"/>
                <a:cs typeface="Times New Roman"/>
              </a:rPr>
              <a:t>знаходиться </a:t>
            </a:r>
            <a:r>
              <a:rPr sz="1200" dirty="0">
                <a:latin typeface="Times New Roman"/>
                <a:cs typeface="Times New Roman"/>
              </a:rPr>
              <a:t>в області </a:t>
            </a:r>
            <a:r>
              <a:rPr sz="1200" spc="-5" dirty="0">
                <a:latin typeface="Times New Roman"/>
                <a:cs typeface="Times New Roman"/>
              </a:rPr>
              <a:t>нега-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тивних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</a:t>
            </a:r>
            <a:r>
              <a:rPr sz="1200" spc="-5" dirty="0">
                <a:latin typeface="Times New Roman"/>
                <a:cs typeface="Times New Roman"/>
              </a:rPr>
              <a:t> (рис. 7.15).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398270">
              <a:lnSpc>
                <a:spcPct val="100000"/>
              </a:lnSpc>
              <a:spcBef>
                <a:spcPts val="969"/>
              </a:spcBef>
            </a:pPr>
            <a:r>
              <a:rPr sz="900" spc="10" dirty="0">
                <a:latin typeface="Times New Roman"/>
                <a:cs typeface="Times New Roman"/>
              </a:rPr>
              <a:t>600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398270">
              <a:lnSpc>
                <a:spcPct val="100000"/>
              </a:lnSpc>
              <a:spcBef>
                <a:spcPts val="595"/>
              </a:spcBef>
            </a:pPr>
            <a:r>
              <a:rPr sz="900" spc="10" dirty="0">
                <a:latin typeface="Times New Roman"/>
                <a:cs typeface="Times New Roman"/>
              </a:rPr>
              <a:t>500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50">
              <a:latin typeface="Times New Roman"/>
              <a:cs typeface="Times New Roman"/>
            </a:endParaRPr>
          </a:p>
          <a:p>
            <a:pPr marL="1398270">
              <a:lnSpc>
                <a:spcPct val="100000"/>
              </a:lnSpc>
            </a:pPr>
            <a:r>
              <a:rPr sz="900" spc="10" dirty="0">
                <a:latin typeface="Times New Roman"/>
                <a:cs typeface="Times New Roman"/>
              </a:rPr>
              <a:t>400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398270">
              <a:lnSpc>
                <a:spcPct val="100000"/>
              </a:lnSpc>
              <a:spcBef>
                <a:spcPts val="830"/>
              </a:spcBef>
            </a:pPr>
            <a:r>
              <a:rPr sz="900" spc="10" dirty="0">
                <a:latin typeface="Times New Roman"/>
                <a:cs typeface="Times New Roman"/>
              </a:rPr>
              <a:t>300</a:t>
            </a:r>
            <a:endParaRPr sz="900">
              <a:latin typeface="Times New Roman"/>
              <a:cs typeface="Times New Roman"/>
            </a:endParaRPr>
          </a:p>
          <a:p>
            <a:pPr marL="730250" algn="ctr">
              <a:lnSpc>
                <a:spcPct val="100000"/>
              </a:lnSpc>
              <a:spcBef>
                <a:spcPts val="290"/>
              </a:spcBef>
            </a:pPr>
            <a:r>
              <a:rPr sz="900" spc="10" dirty="0">
                <a:latin typeface="Times New Roman"/>
                <a:cs typeface="Times New Roman"/>
              </a:rPr>
              <a:t>М</a:t>
            </a:r>
            <a:r>
              <a:rPr sz="900" spc="15" baseline="-13888" dirty="0">
                <a:latin typeface="Times New Roman"/>
                <a:cs typeface="Times New Roman"/>
              </a:rPr>
              <a:t>п</a:t>
            </a:r>
            <a:endParaRPr sz="900" baseline="-13888">
              <a:latin typeface="Times New Roman"/>
              <a:cs typeface="Times New Roman"/>
            </a:endParaRPr>
          </a:p>
          <a:p>
            <a:pPr marL="1398270">
              <a:lnSpc>
                <a:spcPct val="100000"/>
              </a:lnSpc>
              <a:spcBef>
                <a:spcPts val="740"/>
              </a:spcBef>
            </a:pPr>
            <a:r>
              <a:rPr sz="900" spc="10" dirty="0">
                <a:latin typeface="Times New Roman"/>
                <a:cs typeface="Times New Roman"/>
              </a:rPr>
              <a:t>200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L="1398270">
              <a:lnSpc>
                <a:spcPct val="100000"/>
              </a:lnSpc>
            </a:pPr>
            <a:r>
              <a:rPr sz="900" spc="10" dirty="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03191" y="4219194"/>
            <a:ext cx="46990" cy="87630"/>
          </a:xfrm>
          <a:custGeom>
            <a:avLst/>
            <a:gdLst/>
            <a:ahLst/>
            <a:cxnLst/>
            <a:rect l="l" t="t" r="r" b="b"/>
            <a:pathLst>
              <a:path w="46989" h="87629">
                <a:moveTo>
                  <a:pt x="46482" y="0"/>
                </a:moveTo>
                <a:lnTo>
                  <a:pt x="0" y="87630"/>
                </a:lnTo>
              </a:path>
            </a:pathLst>
          </a:custGeom>
          <a:ln w="81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199638" y="5151882"/>
            <a:ext cx="332740" cy="398145"/>
          </a:xfrm>
          <a:prstGeom prst="rect">
            <a:avLst/>
          </a:prstGeom>
          <a:ln w="5448">
            <a:solidFill>
              <a:srgbClr val="000000"/>
            </a:solidFill>
          </a:ln>
        </p:spPr>
        <p:txBody>
          <a:bodyPr vert="horz" wrap="square" lIns="0" tIns="84455" rIns="0" bIns="0" rtlCol="0">
            <a:spAutoFit/>
          </a:bodyPr>
          <a:lstStyle/>
          <a:p>
            <a:pPr marL="65405">
              <a:lnSpc>
                <a:spcPct val="100000"/>
              </a:lnSpc>
              <a:spcBef>
                <a:spcPts val="665"/>
              </a:spcBef>
            </a:pPr>
            <a:r>
              <a:rPr sz="900" spc="10" dirty="0">
                <a:latin typeface="Times New Roman"/>
                <a:cs typeface="Times New Roman"/>
              </a:rPr>
              <a:t>М</a:t>
            </a:r>
            <a:r>
              <a:rPr sz="900" spc="15" baseline="-13888" dirty="0">
                <a:latin typeface="Times New Roman"/>
                <a:cs typeface="Times New Roman"/>
              </a:rPr>
              <a:t>з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402329" y="5209794"/>
            <a:ext cx="78105" cy="80010"/>
          </a:xfrm>
          <a:custGeom>
            <a:avLst/>
            <a:gdLst/>
            <a:ahLst/>
            <a:cxnLst/>
            <a:rect l="l" t="t" r="r" b="b"/>
            <a:pathLst>
              <a:path w="78104" h="80010">
                <a:moveTo>
                  <a:pt x="0" y="80010"/>
                </a:moveTo>
                <a:lnTo>
                  <a:pt x="77724" y="0"/>
                </a:lnTo>
              </a:path>
            </a:pathLst>
          </a:custGeom>
          <a:ln w="81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4" y="516889"/>
            <a:ext cx="5787390" cy="4594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266827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ПЕРЕТВОРЕННЯ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МАРТЕНСИТУ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В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ПЕРЛІТ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Перетворення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загартованих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лей. Перетворення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пов’язано</a:t>
            </a:r>
            <a:r>
              <a:rPr sz="1200" dirty="0">
                <a:latin typeface="Times New Roman"/>
                <a:cs typeface="Times New Roman"/>
              </a:rPr>
              <a:t> з дифузією</a:t>
            </a:r>
            <a:r>
              <a:rPr sz="1200" spc="-5" dirty="0">
                <a:latin typeface="Times New Roman"/>
                <a:cs typeface="Times New Roman"/>
              </a:rPr>
              <a:t> вуглецю.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i="1" dirty="0">
                <a:latin typeface="Times New Roman"/>
                <a:cs typeface="Times New Roman"/>
              </a:rPr>
              <a:t>Мартенсит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гарту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7.16)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нерівноважна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зберігається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отримання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рівноважної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піддають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При нагріванні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загартованої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відбуваються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 процеси.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При нагріванні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200 °С відбувається </a:t>
            </a:r>
            <a:r>
              <a:rPr sz="1200" dirty="0">
                <a:latin typeface="Times New Roman"/>
                <a:cs typeface="Times New Roman"/>
              </a:rPr>
              <a:t>перерозподіл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 мартенситі. </a:t>
            </a:r>
            <a:r>
              <a:rPr sz="1200" spc="-5" dirty="0">
                <a:latin typeface="Times New Roman"/>
                <a:cs typeface="Times New Roman"/>
              </a:rPr>
              <a:t>Утво-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рюються </a:t>
            </a:r>
            <a:r>
              <a:rPr sz="1200" dirty="0">
                <a:latin typeface="Times New Roman"/>
                <a:cs typeface="Times New Roman"/>
              </a:rPr>
              <a:t>пластинки </a:t>
            </a:r>
            <a:r>
              <a:rPr sz="1200" spc="-5" dirty="0">
                <a:latin typeface="Symbol"/>
                <a:cs typeface="Symbol"/>
              </a:rPr>
              <a:t></a:t>
            </a:r>
            <a:r>
              <a:rPr sz="1200" spc="-5" dirty="0">
                <a:latin typeface="Times New Roman"/>
                <a:cs typeface="Times New Roman"/>
              </a:rPr>
              <a:t>-карбідів завтовшки </a:t>
            </a:r>
            <a:r>
              <a:rPr sz="1200" dirty="0">
                <a:latin typeface="Times New Roman"/>
                <a:cs typeface="Times New Roman"/>
              </a:rPr>
              <a:t>кілька атомних </a:t>
            </a:r>
            <a:r>
              <a:rPr sz="1200" spc="-5" dirty="0">
                <a:latin typeface="Times New Roman"/>
                <a:cs typeface="Times New Roman"/>
              </a:rPr>
              <a:t>діаметрів. На утворення кар- </a:t>
            </a:r>
            <a:r>
              <a:rPr sz="1200" dirty="0">
                <a:latin typeface="Times New Roman"/>
                <a:cs typeface="Times New Roman"/>
              </a:rPr>
              <a:t> бідів </a:t>
            </a:r>
            <a:r>
              <a:rPr sz="1200" spc="-5" dirty="0">
                <a:latin typeface="Times New Roman"/>
                <a:cs typeface="Times New Roman"/>
              </a:rPr>
              <a:t>вуглець виділяється тільки </a:t>
            </a:r>
            <a:r>
              <a:rPr sz="1200" dirty="0">
                <a:latin typeface="Times New Roman"/>
                <a:cs typeface="Times New Roman"/>
              </a:rPr>
              <a:t>з ділянок </a:t>
            </a:r>
            <a:r>
              <a:rPr sz="1200" spc="-5" dirty="0">
                <a:latin typeface="Times New Roman"/>
                <a:cs typeface="Times New Roman"/>
              </a:rPr>
              <a:t>мартенситу, які оточують </a:t>
            </a:r>
            <a:r>
              <a:rPr sz="1200" dirty="0">
                <a:latin typeface="Times New Roman"/>
                <a:cs typeface="Times New Roman"/>
              </a:rPr>
              <a:t>кристали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карбідів, 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виділилися. </a:t>
            </a:r>
            <a:r>
              <a:rPr sz="1200" dirty="0">
                <a:latin typeface="Times New Roman"/>
                <a:cs typeface="Times New Roman"/>
              </a:rPr>
              <a:t>Концентрація </a:t>
            </a:r>
            <a:r>
              <a:rPr sz="1200" spc="-5" dirty="0">
                <a:latin typeface="Times New Roman"/>
                <a:cs typeface="Times New Roman"/>
              </a:rPr>
              <a:t>вуглецю на цих </a:t>
            </a:r>
            <a:r>
              <a:rPr sz="1200" dirty="0">
                <a:latin typeface="Times New Roman"/>
                <a:cs typeface="Times New Roman"/>
              </a:rPr>
              <a:t>ділянках різко падає, а </a:t>
            </a:r>
            <a:r>
              <a:rPr sz="1200" spc="-5" dirty="0">
                <a:latin typeface="Times New Roman"/>
                <a:cs typeface="Times New Roman"/>
              </a:rPr>
              <a:t>віддалені </a:t>
            </a:r>
            <a:r>
              <a:rPr sz="1200" dirty="0">
                <a:latin typeface="Times New Roman"/>
                <a:cs typeface="Times New Roman"/>
              </a:rPr>
              <a:t>ділянки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зберігають </a:t>
            </a:r>
            <a:r>
              <a:rPr sz="1200" dirty="0">
                <a:latin typeface="Times New Roman"/>
                <a:cs typeface="Times New Roman"/>
              </a:rPr>
              <a:t>концентрацію </a:t>
            </a:r>
            <a:r>
              <a:rPr sz="1200" spc="-5" dirty="0">
                <a:latin typeface="Times New Roman"/>
                <a:cs typeface="Times New Roman"/>
              </a:rPr>
              <a:t>вуглецю. </a:t>
            </a:r>
            <a:r>
              <a:rPr sz="1200" dirty="0">
                <a:latin typeface="Times New Roman"/>
                <a:cs typeface="Times New Roman"/>
              </a:rPr>
              <a:t>У сталі </a:t>
            </a:r>
            <a:r>
              <a:rPr sz="1200" spc="-5" dirty="0">
                <a:latin typeface="Times New Roman"/>
                <a:cs typeface="Times New Roman"/>
              </a:rPr>
              <a:t>присутні </a:t>
            </a:r>
            <a:r>
              <a:rPr sz="1200" dirty="0">
                <a:latin typeface="Times New Roman"/>
                <a:cs typeface="Times New Roman"/>
              </a:rPr>
              <a:t>карбіди </a:t>
            </a:r>
            <a:r>
              <a:rPr sz="1200" spc="-5" dirty="0">
                <a:latin typeface="Times New Roman"/>
                <a:cs typeface="Times New Roman"/>
              </a:rPr>
              <a:t>та два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-твердих </a:t>
            </a:r>
            <a:r>
              <a:rPr sz="1200" dirty="0">
                <a:latin typeface="Times New Roman"/>
                <a:cs typeface="Times New Roman"/>
              </a:rPr>
              <a:t>розчинів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 </a:t>
            </a:r>
            <a:r>
              <a:rPr sz="1200" dirty="0">
                <a:latin typeface="Times New Roman"/>
                <a:cs typeface="Times New Roman"/>
              </a:rPr>
              <a:t>(з </a:t>
            </a:r>
            <a:r>
              <a:rPr sz="1200" spc="-5" dirty="0">
                <a:latin typeface="Times New Roman"/>
                <a:cs typeface="Times New Roman"/>
              </a:rPr>
              <a:t>високою та низькою концентрацією вуглецю). </a:t>
            </a:r>
            <a:r>
              <a:rPr sz="1200" dirty="0">
                <a:latin typeface="Times New Roman"/>
                <a:cs typeface="Times New Roman"/>
              </a:rPr>
              <a:t>Такий тип </a:t>
            </a:r>
            <a:r>
              <a:rPr sz="1200" spc="-5" dirty="0">
                <a:latin typeface="Times New Roman"/>
                <a:cs typeface="Times New Roman"/>
              </a:rPr>
              <a:t>розпаду мартен-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ситу називається переривчастим. </a:t>
            </a:r>
            <a:r>
              <a:rPr sz="1200" dirty="0">
                <a:latin typeface="Times New Roman"/>
                <a:cs typeface="Times New Roman"/>
              </a:rPr>
              <a:t>Швидкість дифузії </a:t>
            </a:r>
            <a:r>
              <a:rPr sz="1200" spc="-5" dirty="0">
                <a:latin typeface="Times New Roman"/>
                <a:cs typeface="Times New Roman"/>
              </a:rPr>
              <a:t>мала, карбіди не збільшуються, </a:t>
            </a:r>
            <a:r>
              <a:rPr sz="1200" dirty="0">
                <a:latin typeface="Times New Roman"/>
                <a:cs typeface="Times New Roman"/>
              </a:rPr>
              <a:t> розпад </a:t>
            </a:r>
            <a:r>
              <a:rPr sz="1200" spc="-5" dirty="0">
                <a:latin typeface="Times New Roman"/>
                <a:cs typeface="Times New Roman"/>
              </a:rPr>
              <a:t>мартенситу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супроводжується </a:t>
            </a:r>
            <a:r>
              <a:rPr sz="1200" dirty="0">
                <a:latin typeface="Times New Roman"/>
                <a:cs typeface="Times New Roman"/>
              </a:rPr>
              <a:t>зародженням </a:t>
            </a:r>
            <a:r>
              <a:rPr sz="1200" spc="-5" dirty="0">
                <a:latin typeface="Times New Roman"/>
                <a:cs typeface="Times New Roman"/>
              </a:rPr>
              <a:t>нових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карбідних частинок. </a:t>
            </a:r>
            <a:r>
              <a:rPr sz="1200" dirty="0">
                <a:latin typeface="Times New Roman"/>
                <a:cs typeface="Times New Roman"/>
              </a:rPr>
              <a:t>Таким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чином </a:t>
            </a:r>
            <a:r>
              <a:rPr sz="1200" spc="-5" dirty="0">
                <a:latin typeface="Times New Roman"/>
                <a:cs typeface="Times New Roman"/>
              </a:rPr>
              <a:t>утворюється структура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нерівномірним розподілом вуглецю. Це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мартенсит </a:t>
            </a:r>
            <a:r>
              <a:rPr sz="1200" i="1" dirty="0">
                <a:latin typeface="Times New Roman"/>
                <a:cs typeface="Times New Roman"/>
              </a:rPr>
              <a:t> відпуску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дещо знижується тетрагональність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нагріванні до 300 °С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зростання </a:t>
            </a:r>
            <a:r>
              <a:rPr sz="1200" spc="-5" dirty="0">
                <a:latin typeface="Times New Roman"/>
                <a:cs typeface="Times New Roman"/>
              </a:rPr>
              <a:t>карбідів, які утворилися. </a:t>
            </a:r>
            <a:r>
              <a:rPr sz="1200" dirty="0">
                <a:latin typeface="Times New Roman"/>
                <a:cs typeface="Times New Roman"/>
              </a:rPr>
              <a:t>Карбіди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виділяються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він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збіднюється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вуглець.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Дифузія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збільшується,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карбіди </a:t>
            </a:r>
            <a:r>
              <a:rPr sz="1200" spc="-5" dirty="0">
                <a:latin typeface="Times New Roman"/>
                <a:cs typeface="Times New Roman"/>
              </a:rPr>
              <a:t>ростуть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припливу вуглецю </a:t>
            </a:r>
            <a:r>
              <a:rPr sz="1200" dirty="0">
                <a:latin typeface="Times New Roman"/>
                <a:cs typeface="Times New Roman"/>
              </a:rPr>
              <a:t>з областей </a:t>
            </a:r>
            <a:r>
              <a:rPr sz="1200" spc="-5" dirty="0">
                <a:latin typeface="Times New Roman"/>
                <a:cs typeface="Times New Roman"/>
              </a:rPr>
              <a:t>твердого </a:t>
            </a:r>
            <a:r>
              <a:rPr sz="1200" dirty="0">
                <a:latin typeface="Times New Roman"/>
                <a:cs typeface="Times New Roman"/>
              </a:rPr>
              <a:t>розчину з </a:t>
            </a:r>
            <a:r>
              <a:rPr sz="1200" spc="-5" dirty="0">
                <a:latin typeface="Times New Roman"/>
                <a:cs typeface="Times New Roman"/>
              </a:rPr>
              <a:t>висо-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кою його концентрацією. </a:t>
            </a:r>
            <a:r>
              <a:rPr sz="1200" dirty="0">
                <a:latin typeface="Times New Roman"/>
                <a:cs typeface="Times New Roman"/>
              </a:rPr>
              <a:t>Кристалічна </a:t>
            </a:r>
            <a:r>
              <a:rPr sz="1200" spc="-5" dirty="0">
                <a:latin typeface="Times New Roman"/>
                <a:cs typeface="Times New Roman"/>
              </a:rPr>
              <a:t>решітка карбідів </a:t>
            </a:r>
            <a:r>
              <a:rPr sz="1200" dirty="0">
                <a:latin typeface="Times New Roman"/>
                <a:cs typeface="Times New Roman"/>
              </a:rPr>
              <a:t>когерентно </a:t>
            </a:r>
            <a:r>
              <a:rPr sz="1200" spc="-5" dirty="0">
                <a:latin typeface="Times New Roman"/>
                <a:cs typeface="Times New Roman"/>
              </a:rPr>
              <a:t>пов’язана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решіт-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мартенситу.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високовуглецевих </a:t>
            </a:r>
            <a:r>
              <a:rPr sz="1200" dirty="0">
                <a:latin typeface="Times New Roman"/>
                <a:cs typeface="Times New Roman"/>
              </a:rPr>
              <a:t>сталях </a:t>
            </a:r>
            <a:r>
              <a:rPr sz="1200" spc="-5" dirty="0">
                <a:latin typeface="Times New Roman"/>
                <a:cs typeface="Times New Roman"/>
              </a:rPr>
              <a:t>залишковий </a:t>
            </a:r>
            <a:r>
              <a:rPr sz="1200" dirty="0">
                <a:latin typeface="Times New Roman"/>
                <a:cs typeface="Times New Roman"/>
              </a:rPr>
              <a:t>аустеніт </a:t>
            </a:r>
            <a:r>
              <a:rPr sz="1200" spc="-5" dirty="0">
                <a:latin typeface="Times New Roman"/>
                <a:cs typeface="Times New Roman"/>
              </a:rPr>
              <a:t>перетворюється </a:t>
            </a:r>
            <a:r>
              <a:rPr sz="1200" dirty="0">
                <a:latin typeface="Times New Roman"/>
                <a:cs typeface="Times New Roman"/>
              </a:rPr>
              <a:t>в мартенсит </a:t>
            </a:r>
            <a:r>
              <a:rPr sz="1200" spc="-5" dirty="0">
                <a:latin typeface="Times New Roman"/>
                <a:cs typeface="Times New Roman"/>
              </a:rPr>
              <a:t>від-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пуску. Спостерігається зниження тетрагональності </a:t>
            </a:r>
            <a:r>
              <a:rPr sz="1200" dirty="0">
                <a:latin typeface="Times New Roman"/>
                <a:cs typeface="Times New Roman"/>
              </a:rPr>
              <a:t>решітки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внутрішніх </a:t>
            </a:r>
            <a:r>
              <a:rPr sz="1200" spc="-5" dirty="0">
                <a:latin typeface="Times New Roman"/>
                <a:cs typeface="Times New Roman"/>
              </a:rPr>
              <a:t>напружень.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мартенсит </a:t>
            </a:r>
            <a:r>
              <a:rPr sz="1200" i="1" dirty="0">
                <a:latin typeface="Times New Roman"/>
                <a:cs typeface="Times New Roman"/>
              </a:rPr>
              <a:t>відпуску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7.17).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69286" y="7821423"/>
            <a:ext cx="5863590" cy="2160905"/>
          </a:xfrm>
          <a:prstGeom prst="rect">
            <a:avLst/>
          </a:prstGeom>
        </p:spPr>
        <p:txBody>
          <a:bodyPr vert="horz" wrap="square" lIns="0" tIns="33019" rIns="0" bIns="0" rtlCol="0">
            <a:spAutoFit/>
          </a:bodyPr>
          <a:lstStyle/>
          <a:p>
            <a:pPr marL="50800" marR="43815" indent="255904" algn="just">
              <a:lnSpc>
                <a:spcPts val="1300"/>
              </a:lnSpc>
              <a:spcBef>
                <a:spcPts val="259"/>
              </a:spcBef>
            </a:pPr>
            <a:r>
              <a:rPr sz="1200" spc="-5" dirty="0">
                <a:latin typeface="Times New Roman"/>
                <a:cs typeface="Times New Roman"/>
              </a:rPr>
              <a:t>При нагріванні </a:t>
            </a:r>
            <a:r>
              <a:rPr sz="1200" dirty="0">
                <a:latin typeface="Times New Roman"/>
                <a:cs typeface="Times New Roman"/>
              </a:rPr>
              <a:t>до 400 °С весь </a:t>
            </a:r>
            <a:r>
              <a:rPr sz="1200" spc="-5" dirty="0">
                <a:latin typeface="Times New Roman"/>
                <a:cs typeface="Times New Roman"/>
              </a:rPr>
              <a:t>надлишковий вуглець виділяється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3888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. Карбідні </a:t>
            </a:r>
            <a:r>
              <a:rPr sz="1200" dirty="0">
                <a:latin typeface="Times New Roman"/>
                <a:cs typeface="Times New Roman"/>
              </a:rPr>
              <a:t>ча-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стки повністю відокремлюються, набувають будови цементиту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починають рости. </a:t>
            </a:r>
            <a:r>
              <a:rPr sz="1200" dirty="0">
                <a:latin typeface="Times New Roman"/>
                <a:cs typeface="Times New Roman"/>
              </a:rPr>
              <a:t> Форма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карбідних</a:t>
            </a:r>
            <a:r>
              <a:rPr sz="1200" spc="-5" dirty="0">
                <a:latin typeface="Times New Roman"/>
                <a:cs typeface="Times New Roman"/>
              </a:rPr>
              <a:t> частинок </a:t>
            </a:r>
            <a:r>
              <a:rPr sz="1200" dirty="0">
                <a:latin typeface="Times New Roman"/>
                <a:cs typeface="Times New Roman"/>
              </a:rPr>
              <a:t>наближається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сферичної.</a:t>
            </a:r>
            <a:endParaRPr sz="1200">
              <a:latin typeface="Times New Roman"/>
              <a:cs typeface="Times New Roman"/>
            </a:endParaRPr>
          </a:p>
          <a:p>
            <a:pPr marL="306705" algn="just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Високодисперсна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троостит</a:t>
            </a:r>
            <a:r>
              <a:rPr sz="1200" i="1" spc="4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відпуску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7.18).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55904" algn="just">
              <a:lnSpc>
                <a:spcPct val="902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При нагріванні вище </a:t>
            </a:r>
            <a:r>
              <a:rPr sz="1200" dirty="0">
                <a:latin typeface="Times New Roman"/>
                <a:cs typeface="Times New Roman"/>
              </a:rPr>
              <a:t>400 °С </a:t>
            </a:r>
            <a:r>
              <a:rPr sz="1200" spc="-5" dirty="0">
                <a:latin typeface="Times New Roman"/>
                <a:cs typeface="Times New Roman"/>
              </a:rPr>
              <a:t>зміна </a:t>
            </a:r>
            <a:r>
              <a:rPr sz="1200" dirty="0">
                <a:latin typeface="Times New Roman"/>
                <a:cs typeface="Times New Roman"/>
              </a:rPr>
              <a:t>фазового </a:t>
            </a:r>
            <a:r>
              <a:rPr sz="1200" spc="-5" dirty="0">
                <a:latin typeface="Times New Roman"/>
                <a:cs typeface="Times New Roman"/>
              </a:rPr>
              <a:t>складу не відбувається, </a:t>
            </a:r>
            <a:r>
              <a:rPr sz="1200" dirty="0">
                <a:latin typeface="Times New Roman"/>
                <a:cs typeface="Times New Roman"/>
              </a:rPr>
              <a:t>змінюється </a:t>
            </a:r>
            <a:r>
              <a:rPr sz="1200" spc="-5" dirty="0">
                <a:latin typeface="Times New Roman"/>
                <a:cs typeface="Times New Roman"/>
              </a:rPr>
              <a:t>ли- </a:t>
            </a:r>
            <a:r>
              <a:rPr sz="1200" dirty="0">
                <a:latin typeface="Times New Roman"/>
                <a:cs typeface="Times New Roman"/>
              </a:rPr>
              <a:t> ше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мікроструктура.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dirty="0">
                <a:latin typeface="Times New Roman"/>
                <a:cs typeface="Times New Roman"/>
              </a:rPr>
              <a:t> зростання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сфероїдизація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Спостерігається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розчинення </a:t>
            </a:r>
            <a:r>
              <a:rPr sz="1200" spc="-5" dirty="0">
                <a:latin typeface="Times New Roman"/>
                <a:cs typeface="Times New Roman"/>
              </a:rPr>
              <a:t>дрібних та</a:t>
            </a:r>
            <a:r>
              <a:rPr sz="1200" dirty="0">
                <a:latin typeface="Times New Roman"/>
                <a:cs typeface="Times New Roman"/>
              </a:rPr>
              <a:t> зростання</a:t>
            </a:r>
            <a:r>
              <a:rPr sz="1200" spc="-5" dirty="0">
                <a:latin typeface="Times New Roman"/>
                <a:cs typeface="Times New Roman"/>
              </a:rPr>
              <a:t> великих</a:t>
            </a:r>
            <a:r>
              <a:rPr sz="1200" dirty="0">
                <a:latin typeface="Times New Roman"/>
                <a:cs typeface="Times New Roman"/>
              </a:rPr>
              <a:t> карбідних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частинок.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5336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550...600 °С утворюється </a:t>
            </a:r>
            <a:r>
              <a:rPr sz="1200" i="1" dirty="0">
                <a:latin typeface="Times New Roman"/>
                <a:cs typeface="Times New Roman"/>
              </a:rPr>
              <a:t>сорбіт відпуску </a:t>
            </a:r>
            <a:r>
              <a:rPr sz="1200" spc="-5" dirty="0">
                <a:latin typeface="Times New Roman"/>
                <a:cs typeface="Times New Roman"/>
              </a:rPr>
              <a:t>(рис. 7.19). </a:t>
            </a:r>
            <a:r>
              <a:rPr sz="1200" dirty="0">
                <a:latin typeface="Times New Roman"/>
                <a:cs typeface="Times New Roman"/>
              </a:rPr>
              <a:t>Карбіди 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зернисту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поліпшуються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15"/>
              </a:spcBef>
            </a:pPr>
            <a:r>
              <a:rPr sz="1000" spc="-5" dirty="0">
                <a:latin typeface="Times New Roman"/>
                <a:cs typeface="Times New Roman"/>
              </a:rPr>
              <a:t>138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98899" y="5200973"/>
            <a:ext cx="2652395" cy="1899920"/>
            <a:chOff x="798899" y="5200973"/>
            <a:chExt cx="2652395" cy="189992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16104" y="5218937"/>
              <a:ext cx="2622804" cy="1869947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804672" y="5206745"/>
              <a:ext cx="2640330" cy="1888489"/>
            </a:xfrm>
            <a:custGeom>
              <a:avLst/>
              <a:gdLst/>
              <a:ahLst/>
              <a:cxnLst/>
              <a:rect l="l" t="t" r="r" b="b"/>
              <a:pathLst>
                <a:path w="2640329" h="1888490">
                  <a:moveTo>
                    <a:pt x="2640330" y="0"/>
                  </a:moveTo>
                  <a:lnTo>
                    <a:pt x="0" y="0"/>
                  </a:lnTo>
                  <a:lnTo>
                    <a:pt x="0" y="1888236"/>
                  </a:lnTo>
                  <a:lnTo>
                    <a:pt x="2640330" y="1888236"/>
                  </a:lnTo>
                  <a:lnTo>
                    <a:pt x="2640330" y="0"/>
                  </a:lnTo>
                  <a:close/>
                </a:path>
              </a:pathLst>
            </a:custGeom>
            <a:ln w="115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1982977" y="7107428"/>
            <a:ext cx="28575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500</a:t>
            </a:r>
            <a:endParaRPr sz="1500" baseline="2777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3746639" y="5204345"/>
            <a:ext cx="2663190" cy="1949450"/>
            <a:chOff x="3746639" y="5204345"/>
            <a:chExt cx="2663190" cy="1949450"/>
          </a:xfrm>
        </p:grpSpPr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58184" y="5218937"/>
              <a:ext cx="2640330" cy="1924049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3752088" y="5209793"/>
              <a:ext cx="2651760" cy="1938655"/>
            </a:xfrm>
            <a:custGeom>
              <a:avLst/>
              <a:gdLst/>
              <a:ahLst/>
              <a:cxnLst/>
              <a:rect l="l" t="t" r="r" b="b"/>
              <a:pathLst>
                <a:path w="2651760" h="1938654">
                  <a:moveTo>
                    <a:pt x="2651760" y="0"/>
                  </a:moveTo>
                  <a:lnTo>
                    <a:pt x="0" y="0"/>
                  </a:lnTo>
                  <a:lnTo>
                    <a:pt x="0" y="1938528"/>
                  </a:lnTo>
                  <a:lnTo>
                    <a:pt x="2651760" y="1938528"/>
                  </a:lnTo>
                  <a:lnTo>
                    <a:pt x="2651760" y="0"/>
                  </a:lnTo>
                  <a:close/>
                </a:path>
              </a:pathLst>
            </a:custGeom>
            <a:ln w="108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4235445" y="7097074"/>
            <a:ext cx="1678939" cy="612140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3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500</a:t>
            </a:r>
            <a:endParaRPr sz="1500" baseline="2777">
              <a:latin typeface="Times New Roman"/>
              <a:cs typeface="Times New Roman"/>
            </a:endParaRPr>
          </a:p>
          <a:p>
            <a:pPr marL="12700" marR="5080" algn="ctr">
              <a:lnSpc>
                <a:spcPts val="1150"/>
              </a:lnSpc>
              <a:spcBef>
                <a:spcPts val="61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7.17. </a:t>
            </a:r>
            <a:r>
              <a:rPr sz="1000" spc="-5" dirty="0">
                <a:latin typeface="Times New Roman"/>
                <a:cs typeface="Times New Roman"/>
              </a:rPr>
              <a:t>Мартенсит відпуску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сталі марки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13895" y="7384791"/>
            <a:ext cx="242443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758825" marR="5080" indent="-74676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7.16. </a:t>
            </a:r>
            <a:r>
              <a:rPr sz="1000" spc="-5" dirty="0">
                <a:latin typeface="Times New Roman"/>
                <a:cs typeface="Times New Roman"/>
              </a:rPr>
              <a:t>Дрібноголчастий </a:t>
            </a:r>
            <a:r>
              <a:rPr sz="1000" dirty="0">
                <a:latin typeface="Times New Roman"/>
                <a:cs typeface="Times New Roman"/>
              </a:rPr>
              <a:t>мартенсит </a:t>
            </a:r>
            <a:r>
              <a:rPr sz="1000" spc="-5" dirty="0">
                <a:latin typeface="Times New Roman"/>
                <a:cs typeface="Times New Roman"/>
              </a:rPr>
              <a:t>гарту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сталі марки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У8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20" y="7267447"/>
            <a:ext cx="5786755" cy="271526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470660" marR="5080" indent="-515620">
              <a:lnSpc>
                <a:spcPts val="1610"/>
              </a:lnSpc>
              <a:spcBef>
                <a:spcPts val="210"/>
              </a:spcBef>
            </a:pPr>
            <a:r>
              <a:rPr sz="1400" b="1" spc="-5" dirty="0">
                <a:latin typeface="Times New Roman"/>
                <a:cs typeface="Times New Roman"/>
              </a:rPr>
              <a:t>7.3.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ТЕХНОЛОГІЧНІ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МОЖЛИВОСТІ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ОСОБЛИВОСТІ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ВІДПАЛУ, НОРМАЛІЗАЦІЇ, ГАРТУ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ВІДПУСКУ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розробці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технології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відпалу,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нормалізації,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встановити: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режим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(температуру та </a:t>
            </a:r>
            <a:r>
              <a:rPr sz="1200" dirty="0">
                <a:latin typeface="Times New Roman"/>
                <a:cs typeface="Times New Roman"/>
              </a:rPr>
              <a:t>час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нагрівання);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характер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середовища,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якому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здійснюється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талей;</a:t>
            </a:r>
            <a:endParaRPr sz="1200">
              <a:latin typeface="Times New Roman"/>
              <a:cs typeface="Times New Roman"/>
            </a:endParaRPr>
          </a:p>
          <a:p>
            <a:pPr marL="414020" indent="-114300">
              <a:lnSpc>
                <a:spcPts val="1315"/>
              </a:lnSpc>
              <a:buChar char="–"/>
              <a:tabLst>
                <a:tab pos="414655" algn="l"/>
              </a:tabLst>
            </a:pPr>
            <a:r>
              <a:rPr sz="1200" dirty="0">
                <a:latin typeface="Times New Roman"/>
                <a:cs typeface="Times New Roman"/>
              </a:rPr>
              <a:t>умови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Режими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призначають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відповідно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діаграми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залізовугле-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цевих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діаграми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ізотермічного</a:t>
            </a:r>
            <a:r>
              <a:rPr sz="1200" spc="-5" dirty="0">
                <a:latin typeface="Times New Roman"/>
                <a:cs typeface="Times New Roman"/>
              </a:rPr>
              <a:t> розпаду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7.21 </a:t>
            </a:r>
            <a:r>
              <a:rPr sz="1200" spc="-5" dirty="0">
                <a:latin typeface="Times New Roman"/>
                <a:cs typeface="Times New Roman"/>
              </a:rPr>
              <a:t>показані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температурні</a:t>
            </a:r>
            <a:r>
              <a:rPr sz="1200" dirty="0">
                <a:latin typeface="Times New Roman"/>
                <a:cs typeface="Times New Roman"/>
              </a:rPr>
              <a:t> області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термічній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обробці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85"/>
              </a:spcBef>
            </a:pPr>
            <a:r>
              <a:rPr sz="1000" spc="-5" dirty="0">
                <a:latin typeface="Times New Roman"/>
                <a:cs typeface="Times New Roman"/>
              </a:rPr>
              <a:t>139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148251" y="1005757"/>
            <a:ext cx="2665730" cy="1712595"/>
            <a:chOff x="1148251" y="1005757"/>
            <a:chExt cx="2665730" cy="171259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64337" y="1024128"/>
              <a:ext cx="2636520" cy="1682495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153667" y="1011173"/>
              <a:ext cx="2654935" cy="1701800"/>
            </a:xfrm>
            <a:custGeom>
              <a:avLst/>
              <a:gdLst/>
              <a:ahLst/>
              <a:cxnLst/>
              <a:rect l="l" t="t" r="r" b="b"/>
              <a:pathLst>
                <a:path w="2654935" h="1701800">
                  <a:moveTo>
                    <a:pt x="2652522" y="2286"/>
                  </a:moveTo>
                  <a:lnTo>
                    <a:pt x="0" y="2286"/>
                  </a:lnTo>
                  <a:lnTo>
                    <a:pt x="0" y="1701546"/>
                  </a:lnTo>
                  <a:lnTo>
                    <a:pt x="2652522" y="1701546"/>
                  </a:lnTo>
                  <a:lnTo>
                    <a:pt x="2652522" y="2286"/>
                  </a:lnTo>
                  <a:close/>
                </a:path>
                <a:path w="2654935" h="1701800">
                  <a:moveTo>
                    <a:pt x="2654808" y="0"/>
                  </a:moveTo>
                  <a:lnTo>
                    <a:pt x="1431033" y="0"/>
                  </a:lnTo>
                  <a:lnTo>
                    <a:pt x="1431033" y="855727"/>
                  </a:lnTo>
                  <a:lnTo>
                    <a:pt x="2654808" y="855727"/>
                  </a:lnTo>
                  <a:lnTo>
                    <a:pt x="2654808" y="0"/>
                  </a:lnTo>
                  <a:close/>
                </a:path>
              </a:pathLst>
            </a:custGeom>
            <a:ln w="108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" name="object 9"/>
          <p:cNvGrpSpPr/>
          <p:nvPr/>
        </p:nvGrpSpPr>
        <p:grpSpPr>
          <a:xfrm>
            <a:off x="4101166" y="1008208"/>
            <a:ext cx="2661920" cy="1725295"/>
            <a:chOff x="4101166" y="1008208"/>
            <a:chExt cx="2661920" cy="1725295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14800" y="1024128"/>
              <a:ext cx="2637282" cy="1698497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106418" y="1013459"/>
              <a:ext cx="2651125" cy="1714500"/>
            </a:xfrm>
            <a:custGeom>
              <a:avLst/>
              <a:gdLst/>
              <a:ahLst/>
              <a:cxnLst/>
              <a:rect l="l" t="t" r="r" b="b"/>
              <a:pathLst>
                <a:path w="2651125" h="1714500">
                  <a:moveTo>
                    <a:pt x="2650998" y="0"/>
                  </a:moveTo>
                  <a:lnTo>
                    <a:pt x="0" y="0"/>
                  </a:lnTo>
                  <a:lnTo>
                    <a:pt x="0" y="1714500"/>
                  </a:lnTo>
                  <a:lnTo>
                    <a:pt x="2650998" y="1714500"/>
                  </a:lnTo>
                  <a:lnTo>
                    <a:pt x="2650998" y="0"/>
                  </a:lnTo>
                  <a:close/>
                </a:path>
                <a:path w="2651125" h="1714500">
                  <a:moveTo>
                    <a:pt x="2649474" y="1524"/>
                  </a:moveTo>
                  <a:lnTo>
                    <a:pt x="1501136" y="1524"/>
                  </a:lnTo>
                  <a:lnTo>
                    <a:pt x="1501136" y="854964"/>
                  </a:lnTo>
                  <a:lnTo>
                    <a:pt x="2649474" y="854964"/>
                  </a:lnTo>
                  <a:lnTo>
                    <a:pt x="2649474" y="1524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1497583" y="2813557"/>
            <a:ext cx="1976755" cy="33464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635" marR="5080" indent="-115570">
              <a:lnSpc>
                <a:spcPct val="102499"/>
              </a:lnSpc>
              <a:spcBef>
                <a:spcPts val="7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7.18. </a:t>
            </a:r>
            <a:r>
              <a:rPr sz="1000" spc="-5" dirty="0">
                <a:latin typeface="Times New Roman"/>
                <a:cs typeface="Times New Roman"/>
              </a:rPr>
              <a:t>Троостит відпуску,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1000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(справа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вгорі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те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саме,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15000)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14343" y="2813557"/>
            <a:ext cx="1842135" cy="33464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59690" marR="5080" indent="-47625">
              <a:lnSpc>
                <a:spcPct val="102499"/>
              </a:lnSpc>
              <a:spcBef>
                <a:spcPts val="7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7.19. </a:t>
            </a:r>
            <a:r>
              <a:rPr sz="1000" spc="-5" dirty="0">
                <a:latin typeface="Times New Roman"/>
                <a:cs typeface="Times New Roman"/>
              </a:rPr>
              <a:t>Сорбіт відпуску,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1000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(справа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вгорі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те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саме,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15000)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67822" y="3266184"/>
            <a:ext cx="578739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0355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650...700 °С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грубу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феритно-цементитну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(рис. 7.20)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dirty="0">
                <a:latin typeface="Times New Roman"/>
                <a:cs typeface="Times New Roman"/>
              </a:rPr>
              <a:t>перліт </a:t>
            </a:r>
            <a:r>
              <a:rPr sz="1200" i="1" spc="-5" dirty="0">
                <a:latin typeface="Times New Roman"/>
                <a:cs typeface="Times New Roman"/>
              </a:rPr>
              <a:t>відпуску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зернистий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перліт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811284" y="3747020"/>
            <a:ext cx="2269490" cy="2272665"/>
            <a:chOff x="2811284" y="3747020"/>
            <a:chExt cx="2269490" cy="2272665"/>
          </a:xfrm>
        </p:grpSpPr>
        <p:pic>
          <p:nvPicPr>
            <p:cNvPr id="16" name="object 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28544" y="3767327"/>
              <a:ext cx="2241804" cy="2241803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2821686" y="3757421"/>
              <a:ext cx="2249170" cy="2251710"/>
            </a:xfrm>
            <a:custGeom>
              <a:avLst/>
              <a:gdLst/>
              <a:ahLst/>
              <a:cxnLst/>
              <a:rect l="l" t="t" r="r" b="b"/>
              <a:pathLst>
                <a:path w="2249170" h="2251710">
                  <a:moveTo>
                    <a:pt x="1123950" y="0"/>
                  </a:moveTo>
                  <a:lnTo>
                    <a:pt x="1075173" y="1039"/>
                  </a:lnTo>
                  <a:lnTo>
                    <a:pt x="1026930" y="4129"/>
                  </a:lnTo>
                  <a:lnTo>
                    <a:pt x="979261" y="9228"/>
                  </a:lnTo>
                  <a:lnTo>
                    <a:pt x="932210" y="16293"/>
                  </a:lnTo>
                  <a:lnTo>
                    <a:pt x="885817" y="25282"/>
                  </a:lnTo>
                  <a:lnTo>
                    <a:pt x="840126" y="36153"/>
                  </a:lnTo>
                  <a:lnTo>
                    <a:pt x="795178" y="48864"/>
                  </a:lnTo>
                  <a:lnTo>
                    <a:pt x="751015" y="63373"/>
                  </a:lnTo>
                  <a:lnTo>
                    <a:pt x="707680" y="79638"/>
                  </a:lnTo>
                  <a:lnTo>
                    <a:pt x="665214" y="97616"/>
                  </a:lnTo>
                  <a:lnTo>
                    <a:pt x="623659" y="117265"/>
                  </a:lnTo>
                  <a:lnTo>
                    <a:pt x="583058" y="138543"/>
                  </a:lnTo>
                  <a:lnTo>
                    <a:pt x="543453" y="161409"/>
                  </a:lnTo>
                  <a:lnTo>
                    <a:pt x="504886" y="185819"/>
                  </a:lnTo>
                  <a:lnTo>
                    <a:pt x="467398" y="211731"/>
                  </a:lnTo>
                  <a:lnTo>
                    <a:pt x="431033" y="239104"/>
                  </a:lnTo>
                  <a:lnTo>
                    <a:pt x="395831" y="267896"/>
                  </a:lnTo>
                  <a:lnTo>
                    <a:pt x="361836" y="298063"/>
                  </a:lnTo>
                  <a:lnTo>
                    <a:pt x="329088" y="329565"/>
                  </a:lnTo>
                  <a:lnTo>
                    <a:pt x="297631" y="362358"/>
                  </a:lnTo>
                  <a:lnTo>
                    <a:pt x="267506" y="396401"/>
                  </a:lnTo>
                  <a:lnTo>
                    <a:pt x="238756" y="431651"/>
                  </a:lnTo>
                  <a:lnTo>
                    <a:pt x="211422" y="468067"/>
                  </a:lnTo>
                  <a:lnTo>
                    <a:pt x="185546" y="505606"/>
                  </a:lnTo>
                  <a:lnTo>
                    <a:pt x="161171" y="544226"/>
                  </a:lnTo>
                  <a:lnTo>
                    <a:pt x="138339" y="583884"/>
                  </a:lnTo>
                  <a:lnTo>
                    <a:pt x="117092" y="624540"/>
                  </a:lnTo>
                  <a:lnTo>
                    <a:pt x="97471" y="666150"/>
                  </a:lnTo>
                  <a:lnTo>
                    <a:pt x="79520" y="708672"/>
                  </a:lnTo>
                  <a:lnTo>
                    <a:pt x="63279" y="752065"/>
                  </a:lnTo>
                  <a:lnTo>
                    <a:pt x="48792" y="796285"/>
                  </a:lnTo>
                  <a:lnTo>
                    <a:pt x="36099" y="841292"/>
                  </a:lnTo>
                  <a:lnTo>
                    <a:pt x="25244" y="887042"/>
                  </a:lnTo>
                  <a:lnTo>
                    <a:pt x="16268" y="933494"/>
                  </a:lnTo>
                  <a:lnTo>
                    <a:pt x="9214" y="980605"/>
                  </a:lnTo>
                  <a:lnTo>
                    <a:pt x="4123" y="1028334"/>
                  </a:lnTo>
                  <a:lnTo>
                    <a:pt x="1037" y="1076637"/>
                  </a:lnTo>
                  <a:lnTo>
                    <a:pt x="0" y="1125474"/>
                  </a:lnTo>
                  <a:lnTo>
                    <a:pt x="1037" y="1174369"/>
                  </a:lnTo>
                  <a:lnTo>
                    <a:pt x="4123" y="1222728"/>
                  </a:lnTo>
                  <a:lnTo>
                    <a:pt x="9214" y="1270508"/>
                  </a:lnTo>
                  <a:lnTo>
                    <a:pt x="16268" y="1317669"/>
                  </a:lnTo>
                  <a:lnTo>
                    <a:pt x="25244" y="1364168"/>
                  </a:lnTo>
                  <a:lnTo>
                    <a:pt x="36099" y="1409962"/>
                  </a:lnTo>
                  <a:lnTo>
                    <a:pt x="48792" y="1455010"/>
                  </a:lnTo>
                  <a:lnTo>
                    <a:pt x="63279" y="1499269"/>
                  </a:lnTo>
                  <a:lnTo>
                    <a:pt x="79520" y="1542698"/>
                  </a:lnTo>
                  <a:lnTo>
                    <a:pt x="97471" y="1585254"/>
                  </a:lnTo>
                  <a:lnTo>
                    <a:pt x="117092" y="1626896"/>
                  </a:lnTo>
                  <a:lnTo>
                    <a:pt x="138339" y="1667580"/>
                  </a:lnTo>
                  <a:lnTo>
                    <a:pt x="161171" y="1707266"/>
                  </a:lnTo>
                  <a:lnTo>
                    <a:pt x="185546" y="1745911"/>
                  </a:lnTo>
                  <a:lnTo>
                    <a:pt x="211422" y="1783473"/>
                  </a:lnTo>
                  <a:lnTo>
                    <a:pt x="238756" y="1819910"/>
                  </a:lnTo>
                  <a:lnTo>
                    <a:pt x="267506" y="1855180"/>
                  </a:lnTo>
                  <a:lnTo>
                    <a:pt x="297631" y="1889240"/>
                  </a:lnTo>
                  <a:lnTo>
                    <a:pt x="329088" y="1922049"/>
                  </a:lnTo>
                  <a:lnTo>
                    <a:pt x="361836" y="1953565"/>
                  </a:lnTo>
                  <a:lnTo>
                    <a:pt x="395831" y="1983745"/>
                  </a:lnTo>
                  <a:lnTo>
                    <a:pt x="431033" y="2012548"/>
                  </a:lnTo>
                  <a:lnTo>
                    <a:pt x="467398" y="2039931"/>
                  </a:lnTo>
                  <a:lnTo>
                    <a:pt x="504886" y="2065852"/>
                  </a:lnTo>
                  <a:lnTo>
                    <a:pt x="543453" y="2090270"/>
                  </a:lnTo>
                  <a:lnTo>
                    <a:pt x="583058" y="2113142"/>
                  </a:lnTo>
                  <a:lnTo>
                    <a:pt x="623659" y="2134426"/>
                  </a:lnTo>
                  <a:lnTo>
                    <a:pt x="665214" y="2154079"/>
                  </a:lnTo>
                  <a:lnTo>
                    <a:pt x="707680" y="2172061"/>
                  </a:lnTo>
                  <a:lnTo>
                    <a:pt x="751015" y="2188329"/>
                  </a:lnTo>
                  <a:lnTo>
                    <a:pt x="795178" y="2202840"/>
                  </a:lnTo>
                  <a:lnTo>
                    <a:pt x="840126" y="2215553"/>
                  </a:lnTo>
                  <a:lnTo>
                    <a:pt x="885817" y="2226425"/>
                  </a:lnTo>
                  <a:lnTo>
                    <a:pt x="932210" y="2235415"/>
                  </a:lnTo>
                  <a:lnTo>
                    <a:pt x="979261" y="2242481"/>
                  </a:lnTo>
                  <a:lnTo>
                    <a:pt x="1026930" y="2247580"/>
                  </a:lnTo>
                  <a:lnTo>
                    <a:pt x="1075173" y="2250670"/>
                  </a:lnTo>
                  <a:lnTo>
                    <a:pt x="1123950" y="2251710"/>
                  </a:lnTo>
                  <a:lnTo>
                    <a:pt x="1171483" y="2250723"/>
                  </a:lnTo>
                  <a:lnTo>
                    <a:pt x="1218515" y="2247788"/>
                  </a:lnTo>
                  <a:lnTo>
                    <a:pt x="1265005" y="2242944"/>
                  </a:lnTo>
                  <a:lnTo>
                    <a:pt x="1310916" y="2236229"/>
                  </a:lnTo>
                  <a:lnTo>
                    <a:pt x="1356207" y="2227684"/>
                  </a:lnTo>
                  <a:lnTo>
                    <a:pt x="1400840" y="2217346"/>
                  </a:lnTo>
                  <a:lnTo>
                    <a:pt x="1444775" y="2205255"/>
                  </a:lnTo>
                  <a:lnTo>
                    <a:pt x="1487974" y="2191450"/>
                  </a:lnTo>
                  <a:lnTo>
                    <a:pt x="1530398" y="2175969"/>
                  </a:lnTo>
                  <a:lnTo>
                    <a:pt x="1572007" y="2158851"/>
                  </a:lnTo>
                  <a:lnTo>
                    <a:pt x="1612762" y="2140136"/>
                  </a:lnTo>
                  <a:lnTo>
                    <a:pt x="1652624" y="2119862"/>
                  </a:lnTo>
                  <a:lnTo>
                    <a:pt x="1691555" y="2098068"/>
                  </a:lnTo>
                  <a:lnTo>
                    <a:pt x="1729515" y="2074793"/>
                  </a:lnTo>
                  <a:lnTo>
                    <a:pt x="1766464" y="2050076"/>
                  </a:lnTo>
                  <a:lnTo>
                    <a:pt x="1802365" y="2023956"/>
                  </a:lnTo>
                  <a:lnTo>
                    <a:pt x="1837178" y="1996472"/>
                  </a:lnTo>
                  <a:lnTo>
                    <a:pt x="1870863" y="1967663"/>
                  </a:lnTo>
                  <a:lnTo>
                    <a:pt x="1903382" y="1937567"/>
                  </a:lnTo>
                  <a:lnTo>
                    <a:pt x="1934695" y="1906224"/>
                  </a:lnTo>
                  <a:lnTo>
                    <a:pt x="1964765" y="1873673"/>
                  </a:lnTo>
                  <a:lnTo>
                    <a:pt x="1993550" y="1839952"/>
                  </a:lnTo>
                  <a:lnTo>
                    <a:pt x="2021013" y="1805100"/>
                  </a:lnTo>
                  <a:lnTo>
                    <a:pt x="2047115" y="1769157"/>
                  </a:lnTo>
                  <a:lnTo>
                    <a:pt x="2071815" y="1732161"/>
                  </a:lnTo>
                  <a:lnTo>
                    <a:pt x="2095076" y="1694151"/>
                  </a:lnTo>
                  <a:lnTo>
                    <a:pt x="2116858" y="1655167"/>
                  </a:lnTo>
                  <a:lnTo>
                    <a:pt x="2137122" y="1615246"/>
                  </a:lnTo>
                  <a:lnTo>
                    <a:pt x="2155829" y="1574428"/>
                  </a:lnTo>
                  <a:lnTo>
                    <a:pt x="2172939" y="1532752"/>
                  </a:lnTo>
                  <a:lnTo>
                    <a:pt x="2188415" y="1490257"/>
                  </a:lnTo>
                  <a:lnTo>
                    <a:pt x="2202216" y="1446981"/>
                  </a:lnTo>
                  <a:lnTo>
                    <a:pt x="2214304" y="1402964"/>
                  </a:lnTo>
                  <a:lnTo>
                    <a:pt x="2224639" y="1358245"/>
                  </a:lnTo>
                  <a:lnTo>
                    <a:pt x="2233183" y="1312862"/>
                  </a:lnTo>
                  <a:lnTo>
                    <a:pt x="2239896" y="1266855"/>
                  </a:lnTo>
                  <a:lnTo>
                    <a:pt x="2244740" y="1220261"/>
                  </a:lnTo>
                  <a:lnTo>
                    <a:pt x="2247675" y="1173121"/>
                  </a:lnTo>
                  <a:lnTo>
                    <a:pt x="2248662" y="1125474"/>
                  </a:lnTo>
                  <a:lnTo>
                    <a:pt x="2247622" y="1076637"/>
                  </a:lnTo>
                  <a:lnTo>
                    <a:pt x="2244532" y="1028334"/>
                  </a:lnTo>
                  <a:lnTo>
                    <a:pt x="2239434" y="980605"/>
                  </a:lnTo>
                  <a:lnTo>
                    <a:pt x="2232369" y="933494"/>
                  </a:lnTo>
                  <a:lnTo>
                    <a:pt x="2223381" y="887042"/>
                  </a:lnTo>
                  <a:lnTo>
                    <a:pt x="2212511" y="841292"/>
                  </a:lnTo>
                  <a:lnTo>
                    <a:pt x="2199801" y="796285"/>
                  </a:lnTo>
                  <a:lnTo>
                    <a:pt x="2185295" y="752065"/>
                  </a:lnTo>
                  <a:lnTo>
                    <a:pt x="2169033" y="708672"/>
                  </a:lnTo>
                  <a:lnTo>
                    <a:pt x="2151059" y="666150"/>
                  </a:lnTo>
                  <a:lnTo>
                    <a:pt x="2131415" y="624540"/>
                  </a:lnTo>
                  <a:lnTo>
                    <a:pt x="2110142" y="583884"/>
                  </a:lnTo>
                  <a:lnTo>
                    <a:pt x="2087283" y="544226"/>
                  </a:lnTo>
                  <a:lnTo>
                    <a:pt x="2062881" y="505606"/>
                  </a:lnTo>
                  <a:lnTo>
                    <a:pt x="2036977" y="468067"/>
                  </a:lnTo>
                  <a:lnTo>
                    <a:pt x="2009614" y="431651"/>
                  </a:lnTo>
                  <a:lnTo>
                    <a:pt x="1980834" y="396401"/>
                  </a:lnTo>
                  <a:lnTo>
                    <a:pt x="1950679" y="362358"/>
                  </a:lnTo>
                  <a:lnTo>
                    <a:pt x="1919192" y="329565"/>
                  </a:lnTo>
                  <a:lnTo>
                    <a:pt x="1886414" y="298063"/>
                  </a:lnTo>
                  <a:lnTo>
                    <a:pt x="1852389" y="267896"/>
                  </a:lnTo>
                  <a:lnTo>
                    <a:pt x="1817158" y="239104"/>
                  </a:lnTo>
                  <a:lnTo>
                    <a:pt x="1780763" y="211731"/>
                  </a:lnTo>
                  <a:lnTo>
                    <a:pt x="1743247" y="185819"/>
                  </a:lnTo>
                  <a:lnTo>
                    <a:pt x="1704652" y="161409"/>
                  </a:lnTo>
                  <a:lnTo>
                    <a:pt x="1665021" y="138543"/>
                  </a:lnTo>
                  <a:lnTo>
                    <a:pt x="1624394" y="117265"/>
                  </a:lnTo>
                  <a:lnTo>
                    <a:pt x="1582816" y="97616"/>
                  </a:lnTo>
                  <a:lnTo>
                    <a:pt x="1540327" y="79638"/>
                  </a:lnTo>
                  <a:lnTo>
                    <a:pt x="1496971" y="63373"/>
                  </a:lnTo>
                  <a:lnTo>
                    <a:pt x="1452789" y="48864"/>
                  </a:lnTo>
                  <a:lnTo>
                    <a:pt x="1407824" y="36153"/>
                  </a:lnTo>
                  <a:lnTo>
                    <a:pt x="1362118" y="25282"/>
                  </a:lnTo>
                  <a:lnTo>
                    <a:pt x="1315713" y="16293"/>
                  </a:lnTo>
                  <a:lnTo>
                    <a:pt x="1268651" y="9228"/>
                  </a:lnTo>
                  <a:lnTo>
                    <a:pt x="1220975" y="4129"/>
                  </a:lnTo>
                  <a:lnTo>
                    <a:pt x="1172727" y="1039"/>
                  </a:lnTo>
                  <a:lnTo>
                    <a:pt x="1123950" y="0"/>
                  </a:lnTo>
                  <a:close/>
                </a:path>
              </a:pathLst>
            </a:custGeom>
            <a:ln w="208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2629916" y="6000548"/>
            <a:ext cx="2661920" cy="61341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1500</a:t>
            </a:r>
            <a:endParaRPr sz="1500" baseline="2777">
              <a:latin typeface="Times New Roman"/>
              <a:cs typeface="Times New Roman"/>
            </a:endParaRPr>
          </a:p>
          <a:p>
            <a:pPr marL="12700" marR="5080" indent="337185">
              <a:lnSpc>
                <a:spcPts val="1150"/>
              </a:lnSpc>
              <a:spcBef>
                <a:spcPts val="62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7.20. </a:t>
            </a:r>
            <a:r>
              <a:rPr sz="1000" spc="-5" dirty="0">
                <a:latin typeface="Times New Roman"/>
                <a:cs typeface="Times New Roman"/>
              </a:rPr>
              <a:t>Мікроструктура сталі Р18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(структурні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складові: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карбіди,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зернистий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6571" y="4660647"/>
            <a:ext cx="5890895" cy="532193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188085" marR="1182370" algn="ctr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7.21.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кут</a:t>
            </a:r>
            <a:r>
              <a:rPr sz="1000" dirty="0">
                <a:latin typeface="Times New Roman"/>
                <a:cs typeface="Times New Roman"/>
              </a:rPr>
              <a:t> діаграми</a:t>
            </a:r>
            <a:r>
              <a:rPr sz="1000" spc="-5" dirty="0">
                <a:latin typeface="Times New Roman"/>
                <a:cs typeface="Times New Roman"/>
              </a:rPr>
              <a:t> стану системи «залізо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цементит»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температурні</a:t>
            </a:r>
            <a:r>
              <a:rPr sz="1000" dirty="0">
                <a:latin typeface="Times New Roman"/>
                <a:cs typeface="Times New Roman"/>
              </a:rPr>
              <a:t> області</a:t>
            </a:r>
            <a:r>
              <a:rPr sz="1000" spc="-5" dirty="0">
                <a:latin typeface="Times New Roman"/>
                <a:cs typeface="Times New Roman"/>
              </a:rPr>
              <a:t> нагріву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термічній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обробці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63500" marR="58419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Нагрівання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здійснюватися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нагрівальних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печах,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пальних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електричних,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соляних ваннах </a:t>
            </a:r>
            <a:r>
              <a:rPr sz="1200" spc="-10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ваннах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розплавленим металом, пропусканням через виріб елек-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тричного струму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індукційного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нагріву.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точки </a:t>
            </a:r>
            <a:r>
              <a:rPr sz="1200" dirty="0">
                <a:latin typeface="Times New Roman"/>
                <a:cs typeface="Times New Roman"/>
              </a:rPr>
              <a:t>зору </a:t>
            </a:r>
            <a:r>
              <a:rPr sz="1200" spc="-5" dirty="0">
                <a:latin typeface="Times New Roman"/>
                <a:cs typeface="Times New Roman"/>
              </a:rPr>
              <a:t>продуктивності, </a:t>
            </a:r>
            <a:r>
              <a:rPr sz="1200" dirty="0">
                <a:latin typeface="Times New Roman"/>
                <a:cs typeface="Times New Roman"/>
              </a:rPr>
              <a:t>нагрів з </a:t>
            </a:r>
            <a:r>
              <a:rPr sz="1200" spc="-5" dirty="0">
                <a:latin typeface="Times New Roman"/>
                <a:cs typeface="Times New Roman"/>
              </a:rPr>
              <a:t>максимальною швидкістю </a:t>
            </a:r>
            <a:r>
              <a:rPr sz="1200" dirty="0">
                <a:latin typeface="Times New Roman"/>
                <a:cs typeface="Times New Roman"/>
              </a:rPr>
              <a:t>зменшує </a:t>
            </a:r>
            <a:r>
              <a:rPr sz="1200" spc="-5" dirty="0">
                <a:latin typeface="Times New Roman"/>
                <a:cs typeface="Times New Roman"/>
              </a:rPr>
              <a:t>циндро-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утворення, зневуглецювання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зростання аустенітного зерна. </a:t>
            </a:r>
            <a:r>
              <a:rPr sz="1200" spc="-10" dirty="0">
                <a:latin typeface="Times New Roman"/>
                <a:cs typeface="Times New Roman"/>
              </a:rPr>
              <a:t>Однак </a:t>
            </a:r>
            <a:r>
              <a:rPr sz="1200" spc="-15" dirty="0">
                <a:latin typeface="Times New Roman"/>
                <a:cs typeface="Times New Roman"/>
              </a:rPr>
              <a:t>необхідно </a:t>
            </a:r>
            <a:r>
              <a:rPr sz="1200" spc="-10" dirty="0">
                <a:latin typeface="Times New Roman"/>
                <a:cs typeface="Times New Roman"/>
              </a:rPr>
              <a:t>врахову- </a:t>
            </a:r>
            <a:r>
              <a:rPr sz="1200" spc="-5" dirty="0">
                <a:latin typeface="Times New Roman"/>
                <a:cs typeface="Times New Roman"/>
              </a:rPr>
              <a:t> вати </a:t>
            </a:r>
            <a:r>
              <a:rPr sz="1200" dirty="0">
                <a:latin typeface="Times New Roman"/>
                <a:cs typeface="Times New Roman"/>
              </a:rPr>
              <a:t>перепад </a:t>
            </a:r>
            <a:r>
              <a:rPr sz="1200" spc="-5" dirty="0">
                <a:latin typeface="Times New Roman"/>
                <a:cs typeface="Times New Roman"/>
              </a:rPr>
              <a:t>температур по перетину, </a:t>
            </a:r>
            <a:r>
              <a:rPr sz="1200" dirty="0">
                <a:latin typeface="Times New Roman"/>
                <a:cs typeface="Times New Roman"/>
              </a:rPr>
              <a:t>що веде до </a:t>
            </a:r>
            <a:r>
              <a:rPr sz="1200" spc="-5" dirty="0">
                <a:latin typeface="Times New Roman"/>
                <a:cs typeface="Times New Roman"/>
              </a:rPr>
              <a:t>виникнення </a:t>
            </a:r>
            <a:r>
              <a:rPr sz="1200" dirty="0">
                <a:latin typeface="Times New Roman"/>
                <a:cs typeface="Times New Roman"/>
              </a:rPr>
              <a:t>термічних </a:t>
            </a:r>
            <a:r>
              <a:rPr sz="1200" spc="-5" dirty="0">
                <a:latin typeface="Times New Roman"/>
                <a:cs typeface="Times New Roman"/>
              </a:rPr>
              <a:t>напружень.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напруження </a:t>
            </a:r>
            <a:r>
              <a:rPr sz="1200" spc="-5" dirty="0">
                <a:latin typeface="Times New Roman"/>
                <a:cs typeface="Times New Roman"/>
              </a:rPr>
              <a:t>розтягу перевищать межу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або межу плинності, то </a:t>
            </a:r>
            <a:r>
              <a:rPr sz="1200" dirty="0">
                <a:latin typeface="Times New Roman"/>
                <a:cs typeface="Times New Roman"/>
              </a:rPr>
              <a:t>можливо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викривлення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тріщин.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Швидкість </a:t>
            </a:r>
            <a:r>
              <a:rPr sz="1200" spc="-5" dirty="0">
                <a:latin typeface="Times New Roman"/>
                <a:cs typeface="Times New Roman"/>
              </a:rPr>
              <a:t>нагріву тим вище, </a:t>
            </a:r>
            <a:r>
              <a:rPr sz="1200" dirty="0">
                <a:latin typeface="Times New Roman"/>
                <a:cs typeface="Times New Roman"/>
              </a:rPr>
              <a:t>чим менш </a:t>
            </a:r>
            <a:r>
              <a:rPr sz="1200" spc="-5" dirty="0">
                <a:latin typeface="Times New Roman"/>
                <a:cs typeface="Times New Roman"/>
              </a:rPr>
              <a:t>легованою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сталь, однорідніше її структу- </a:t>
            </a:r>
            <a:r>
              <a:rPr sz="1200" dirty="0">
                <a:latin typeface="Times New Roman"/>
                <a:cs typeface="Times New Roman"/>
              </a:rPr>
              <a:t> ра,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простіше </a:t>
            </a:r>
            <a:r>
              <a:rPr sz="1200" spc="-5" dirty="0">
                <a:latin typeface="Times New Roman"/>
                <a:cs typeface="Times New Roman"/>
              </a:rPr>
              <a:t>конфігурація.</a:t>
            </a:r>
            <a:endParaRPr sz="1200">
              <a:latin typeface="Times New Roman"/>
              <a:cs typeface="Times New Roman"/>
            </a:endParaRPr>
          </a:p>
          <a:p>
            <a:pPr marL="63500" marR="58419" indent="25336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Швидкість </a:t>
            </a:r>
            <a:r>
              <a:rPr sz="1200" spc="-5" dirty="0">
                <a:latin typeface="Times New Roman"/>
                <a:cs typeface="Times New Roman"/>
              </a:rPr>
              <a:t>нагріву приймається </a:t>
            </a:r>
            <a:r>
              <a:rPr sz="1200" dirty="0">
                <a:latin typeface="Times New Roman"/>
                <a:cs typeface="Times New Roman"/>
              </a:rPr>
              <a:t>0,8...1 хв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1 мм </a:t>
            </a:r>
            <a:r>
              <a:rPr sz="1200" spc="-5" dirty="0">
                <a:latin typeface="Times New Roman"/>
                <a:cs typeface="Times New Roman"/>
              </a:rPr>
              <a:t>перерізу. </a:t>
            </a:r>
            <a:r>
              <a:rPr sz="1200" dirty="0">
                <a:latin typeface="Times New Roman"/>
                <a:cs typeface="Times New Roman"/>
              </a:rPr>
              <a:t>Час </a:t>
            </a:r>
            <a:r>
              <a:rPr sz="1200" spc="-5" dirty="0">
                <a:latin typeface="Times New Roman"/>
                <a:cs typeface="Times New Roman"/>
              </a:rPr>
              <a:t>витримки </a:t>
            </a:r>
            <a:r>
              <a:rPr sz="1200" dirty="0">
                <a:latin typeface="Times New Roman"/>
                <a:cs typeface="Times New Roman"/>
              </a:rPr>
              <a:t>прийма-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близько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20 % </a:t>
            </a:r>
            <a:r>
              <a:rPr sz="1200" spc="-5" dirty="0">
                <a:latin typeface="Times New Roman"/>
                <a:cs typeface="Times New Roman"/>
              </a:rPr>
              <a:t>від часу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нагріву.</a:t>
            </a:r>
            <a:endParaRPr sz="1200">
              <a:latin typeface="Times New Roman"/>
              <a:cs typeface="Times New Roman"/>
            </a:endParaRPr>
          </a:p>
          <a:p>
            <a:pPr marL="63500" marR="58419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нагріванні </a:t>
            </a:r>
            <a:r>
              <a:rPr sz="1200" dirty="0">
                <a:latin typeface="Times New Roman"/>
                <a:cs typeface="Times New Roman"/>
              </a:rPr>
              <a:t>в печі, складові </a:t>
            </a:r>
            <a:r>
              <a:rPr sz="1200" spc="-5" dirty="0">
                <a:latin typeface="Times New Roman"/>
                <a:cs typeface="Times New Roman"/>
              </a:rPr>
              <a:t>газового </a:t>
            </a:r>
            <a:r>
              <a:rPr sz="1200" dirty="0">
                <a:latin typeface="Times New Roman"/>
                <a:cs typeface="Times New Roman"/>
              </a:rPr>
              <a:t>середовища </a:t>
            </a:r>
            <a:r>
              <a:rPr sz="1200" spc="-5" dirty="0">
                <a:latin typeface="Times New Roman"/>
                <a:cs typeface="Times New Roman"/>
              </a:rPr>
              <a:t>можуть впливати на </a:t>
            </a:r>
            <a:r>
              <a:rPr sz="1200" dirty="0">
                <a:latin typeface="Times New Roman"/>
                <a:cs typeface="Times New Roman"/>
              </a:rPr>
              <a:t>сталь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різному: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15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окислювати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О);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відновлювати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(СО,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СН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);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зневуглецьовувати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);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навуглецьовувати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(СО,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СН4);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нейтралізувати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(N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інертні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гази).</a:t>
            </a:r>
            <a:endParaRPr sz="1200">
              <a:latin typeface="Times New Roman"/>
              <a:cs typeface="Times New Roman"/>
            </a:endParaRPr>
          </a:p>
          <a:p>
            <a:pPr marL="63500" marR="58419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Окислення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утворенням </a:t>
            </a:r>
            <a:r>
              <a:rPr sz="1200" dirty="0">
                <a:latin typeface="Times New Roman"/>
                <a:cs typeface="Times New Roman"/>
              </a:rPr>
              <a:t>окалини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перешкоджає </a:t>
            </a:r>
            <a:r>
              <a:rPr sz="1200" dirty="0">
                <a:latin typeface="Times New Roman"/>
                <a:cs typeface="Times New Roman"/>
              </a:rPr>
              <a:t>отриманню </a:t>
            </a:r>
            <a:r>
              <a:rPr sz="1200" spc="-5" dirty="0">
                <a:latin typeface="Times New Roman"/>
                <a:cs typeface="Times New Roman"/>
              </a:rPr>
              <a:t>високої та </a:t>
            </a:r>
            <a:r>
              <a:rPr sz="1200" dirty="0">
                <a:latin typeface="Times New Roman"/>
                <a:cs typeface="Times New Roman"/>
              </a:rPr>
              <a:t>рів-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номірної </a:t>
            </a:r>
            <a:r>
              <a:rPr sz="1200" spc="-5" dirty="0">
                <a:latin typeface="Times New Roman"/>
                <a:cs typeface="Times New Roman"/>
              </a:rPr>
              <a:t>твердості при загартуванні, призводить </a:t>
            </a:r>
            <a:r>
              <a:rPr sz="1200" dirty="0">
                <a:latin typeface="Times New Roman"/>
                <a:cs typeface="Times New Roman"/>
              </a:rPr>
              <a:t>до зміни </a:t>
            </a:r>
            <a:r>
              <a:rPr sz="1200" spc="-5" dirty="0">
                <a:latin typeface="Times New Roman"/>
                <a:cs typeface="Times New Roman"/>
              </a:rPr>
              <a:t>розмірів, </a:t>
            </a:r>
            <a:r>
              <a:rPr sz="1200" dirty="0">
                <a:latin typeface="Times New Roman"/>
                <a:cs typeface="Times New Roman"/>
              </a:rPr>
              <a:t>вимагає </a:t>
            </a:r>
            <a:r>
              <a:rPr sz="1200" spc="-5" dirty="0">
                <a:latin typeface="Times New Roman"/>
                <a:cs typeface="Times New Roman"/>
              </a:rPr>
              <a:t>збільшення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припусків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механічну </a:t>
            </a:r>
            <a:r>
              <a:rPr sz="1200" dirty="0">
                <a:latin typeface="Times New Roman"/>
                <a:cs typeface="Times New Roman"/>
              </a:rPr>
              <a:t>обробку.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Зневуглецювання (вигоряння 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поверхневому </a:t>
            </a:r>
            <a:r>
              <a:rPr sz="1200" dirty="0">
                <a:latin typeface="Times New Roman"/>
                <a:cs typeface="Times New Roman"/>
              </a:rPr>
              <a:t>шарі </a:t>
            </a:r>
            <a:r>
              <a:rPr sz="1200" spc="-5" dirty="0">
                <a:latin typeface="Times New Roman"/>
                <a:cs typeface="Times New Roman"/>
              </a:rPr>
              <a:t>металу) сприяє появі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м’яких плям при загартуванні та </a:t>
            </a:r>
            <a:r>
              <a:rPr sz="1200" dirty="0">
                <a:latin typeface="Times New Roman"/>
                <a:cs typeface="Times New Roman"/>
              </a:rPr>
              <a:t>виникненню </a:t>
            </a:r>
            <a:r>
              <a:rPr sz="1200" spc="-5" dirty="0">
                <a:latin typeface="Times New Roman"/>
                <a:cs typeface="Times New Roman"/>
              </a:rPr>
              <a:t>напружень,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розтягують,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поверхне-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знижують</a:t>
            </a:r>
            <a:r>
              <a:rPr sz="1200" dirty="0">
                <a:latin typeface="Times New Roman"/>
                <a:cs typeface="Times New Roman"/>
              </a:rPr>
              <a:t> міцність</a:t>
            </a:r>
            <a:r>
              <a:rPr sz="1200" spc="-5" dirty="0">
                <a:latin typeface="Times New Roman"/>
                <a:cs typeface="Times New Roman"/>
              </a:rPr>
              <a:t> від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утоми.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25"/>
              </a:spcBef>
            </a:pPr>
            <a:r>
              <a:rPr sz="1000" spc="-5" dirty="0">
                <a:latin typeface="Times New Roman"/>
                <a:cs typeface="Times New Roman"/>
              </a:rPr>
              <a:t>140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10205" y="962405"/>
            <a:ext cx="2618740" cy="3289935"/>
          </a:xfrm>
          <a:custGeom>
            <a:avLst/>
            <a:gdLst/>
            <a:ahLst/>
            <a:cxnLst/>
            <a:rect l="l" t="t" r="r" b="b"/>
            <a:pathLst>
              <a:path w="2618740" h="3289935">
                <a:moveTo>
                  <a:pt x="512826" y="3289554"/>
                </a:moveTo>
                <a:lnTo>
                  <a:pt x="512826" y="0"/>
                </a:lnTo>
              </a:path>
              <a:path w="2618740" h="3289935">
                <a:moveTo>
                  <a:pt x="1485138" y="3289554"/>
                </a:moveTo>
                <a:lnTo>
                  <a:pt x="1485138" y="0"/>
                </a:lnTo>
              </a:path>
              <a:path w="2618740" h="3289935">
                <a:moveTo>
                  <a:pt x="1942338" y="3289554"/>
                </a:moveTo>
                <a:lnTo>
                  <a:pt x="1942338" y="0"/>
                </a:lnTo>
              </a:path>
              <a:path w="2618740" h="3289935">
                <a:moveTo>
                  <a:pt x="2396490" y="3289554"/>
                </a:moveTo>
                <a:lnTo>
                  <a:pt x="2396490" y="268986"/>
                </a:lnTo>
              </a:path>
              <a:path w="2618740" h="3289935">
                <a:moveTo>
                  <a:pt x="1005840" y="3289554"/>
                </a:moveTo>
                <a:lnTo>
                  <a:pt x="1005840" y="0"/>
                </a:lnTo>
              </a:path>
              <a:path w="2618740" h="3289935">
                <a:moveTo>
                  <a:pt x="11430" y="2862834"/>
                </a:moveTo>
                <a:lnTo>
                  <a:pt x="2618232" y="2862834"/>
                </a:lnTo>
              </a:path>
              <a:path w="2618740" h="3289935">
                <a:moveTo>
                  <a:pt x="11430" y="1981200"/>
                </a:moveTo>
                <a:lnTo>
                  <a:pt x="2618232" y="1981200"/>
                </a:lnTo>
              </a:path>
              <a:path w="2618740" h="3289935">
                <a:moveTo>
                  <a:pt x="11430" y="1007364"/>
                </a:moveTo>
                <a:lnTo>
                  <a:pt x="2618232" y="1007364"/>
                </a:lnTo>
              </a:path>
              <a:path w="2618740" h="3289935">
                <a:moveTo>
                  <a:pt x="11430" y="2420112"/>
                </a:moveTo>
                <a:lnTo>
                  <a:pt x="2618232" y="2420112"/>
                </a:lnTo>
              </a:path>
              <a:path w="2618740" h="3289935">
                <a:moveTo>
                  <a:pt x="11430" y="1541526"/>
                </a:moveTo>
                <a:lnTo>
                  <a:pt x="2618232" y="1541526"/>
                </a:lnTo>
              </a:path>
              <a:path w="2618740" h="3289935">
                <a:moveTo>
                  <a:pt x="0" y="486156"/>
                </a:moveTo>
                <a:lnTo>
                  <a:pt x="2606802" y="486156"/>
                </a:lnTo>
              </a:path>
            </a:pathLst>
          </a:custGeom>
          <a:ln w="54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896270" y="2124110"/>
            <a:ext cx="170180" cy="860425"/>
          </a:xfrm>
          <a:prstGeom prst="rect">
            <a:avLst/>
          </a:prstGeom>
        </p:spPr>
        <p:txBody>
          <a:bodyPr vert="vert270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00" spc="10" dirty="0">
                <a:latin typeface="Times New Roman"/>
                <a:cs typeface="Times New Roman"/>
              </a:rPr>
              <a:t>Температура,</a:t>
            </a:r>
            <a:r>
              <a:rPr sz="900" spc="-5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Symbol"/>
                <a:cs typeface="Symbol"/>
              </a:rPr>
              <a:t></a:t>
            </a:r>
            <a:r>
              <a:rPr sz="900" spc="15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01672" y="3729515"/>
            <a:ext cx="20383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600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397823" y="950023"/>
            <a:ext cx="2847340" cy="3318510"/>
            <a:chOff x="2397823" y="950023"/>
            <a:chExt cx="2847340" cy="3318510"/>
          </a:xfrm>
        </p:grpSpPr>
        <p:sp>
          <p:nvSpPr>
            <p:cNvPr id="10" name="object 10"/>
            <p:cNvSpPr/>
            <p:nvPr/>
          </p:nvSpPr>
          <p:spPr>
            <a:xfrm>
              <a:off x="2410206" y="962405"/>
              <a:ext cx="2659380" cy="3293745"/>
            </a:xfrm>
            <a:custGeom>
              <a:avLst/>
              <a:gdLst/>
              <a:ahLst/>
              <a:cxnLst/>
              <a:rect l="l" t="t" r="r" b="b"/>
              <a:pathLst>
                <a:path w="2659379" h="3293745">
                  <a:moveTo>
                    <a:pt x="0" y="3293364"/>
                  </a:moveTo>
                  <a:lnTo>
                    <a:pt x="0" y="0"/>
                  </a:lnTo>
                </a:path>
                <a:path w="2659379" h="3293745">
                  <a:moveTo>
                    <a:pt x="11430" y="3289554"/>
                  </a:moveTo>
                  <a:lnTo>
                    <a:pt x="2659380" y="3289554"/>
                  </a:lnTo>
                </a:path>
              </a:pathLst>
            </a:custGeom>
            <a:ln w="135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806696" y="1231391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10">
                  <a:moveTo>
                    <a:pt x="0" y="0"/>
                  </a:moveTo>
                  <a:lnTo>
                    <a:pt x="333756" y="0"/>
                  </a:lnTo>
                </a:path>
              </a:pathLst>
            </a:custGeom>
            <a:ln w="162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538222" y="3053333"/>
              <a:ext cx="839724" cy="184404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32810" y="3053333"/>
              <a:ext cx="1471422" cy="184404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516124" y="3412235"/>
              <a:ext cx="2476500" cy="23926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601468" y="3262121"/>
              <a:ext cx="2631440" cy="0"/>
            </a:xfrm>
            <a:custGeom>
              <a:avLst/>
              <a:gdLst/>
              <a:ahLst/>
              <a:cxnLst/>
              <a:rect l="l" t="t" r="r" b="b"/>
              <a:pathLst>
                <a:path w="2631440">
                  <a:moveTo>
                    <a:pt x="0" y="0"/>
                  </a:moveTo>
                  <a:lnTo>
                    <a:pt x="2631186" y="0"/>
                  </a:lnTo>
                </a:path>
              </a:pathLst>
            </a:custGeom>
            <a:ln w="243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01468" y="1448561"/>
              <a:ext cx="1005840" cy="368046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2601468" y="1448561"/>
              <a:ext cx="1005840" cy="368300"/>
            </a:xfrm>
            <a:custGeom>
              <a:avLst/>
              <a:gdLst/>
              <a:ahLst/>
              <a:cxnLst/>
              <a:rect l="l" t="t" r="r" b="b"/>
              <a:pathLst>
                <a:path w="1005839" h="368300">
                  <a:moveTo>
                    <a:pt x="0" y="0"/>
                  </a:moveTo>
                  <a:lnTo>
                    <a:pt x="1005840" y="0"/>
                  </a:lnTo>
                  <a:lnTo>
                    <a:pt x="1002030" y="368046"/>
                  </a:lnTo>
                  <a:lnTo>
                    <a:pt x="0" y="368046"/>
                  </a:lnTo>
                  <a:lnTo>
                    <a:pt x="0" y="0"/>
                  </a:lnTo>
                  <a:close/>
                </a:path>
              </a:pathLst>
            </a:custGeom>
            <a:ln w="812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421636" y="1078229"/>
              <a:ext cx="2297430" cy="2111502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3412236" y="3262121"/>
              <a:ext cx="0" cy="993775"/>
            </a:xfrm>
            <a:custGeom>
              <a:avLst/>
              <a:gdLst/>
              <a:ahLst/>
              <a:cxnLst/>
              <a:rect l="l" t="t" r="r" b="b"/>
              <a:pathLst>
                <a:path h="993775">
                  <a:moveTo>
                    <a:pt x="0" y="0"/>
                  </a:moveTo>
                  <a:lnTo>
                    <a:pt x="0" y="993648"/>
                  </a:lnTo>
                </a:path>
              </a:pathLst>
            </a:custGeom>
            <a:ln w="1083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421636" y="2080259"/>
              <a:ext cx="875030" cy="728980"/>
            </a:xfrm>
            <a:custGeom>
              <a:avLst/>
              <a:gdLst/>
              <a:ahLst/>
              <a:cxnLst/>
              <a:rect l="l" t="t" r="r" b="b"/>
              <a:pathLst>
                <a:path w="875029" h="728980">
                  <a:moveTo>
                    <a:pt x="0" y="0"/>
                  </a:moveTo>
                  <a:lnTo>
                    <a:pt x="34409" y="33228"/>
                  </a:lnTo>
                  <a:lnTo>
                    <a:pt x="69539" y="66943"/>
                  </a:lnTo>
                  <a:lnTo>
                    <a:pt x="106108" y="101631"/>
                  </a:lnTo>
                  <a:lnTo>
                    <a:pt x="144836" y="137780"/>
                  </a:lnTo>
                  <a:lnTo>
                    <a:pt x="186443" y="175877"/>
                  </a:lnTo>
                  <a:lnTo>
                    <a:pt x="231648" y="216408"/>
                  </a:lnTo>
                  <a:lnTo>
                    <a:pt x="264545" y="245752"/>
                  </a:lnTo>
                  <a:lnTo>
                    <a:pt x="299870" y="277035"/>
                  </a:lnTo>
                  <a:lnTo>
                    <a:pt x="337058" y="309710"/>
                  </a:lnTo>
                  <a:lnTo>
                    <a:pt x="375543" y="343232"/>
                  </a:lnTo>
                  <a:lnTo>
                    <a:pt x="414763" y="377055"/>
                  </a:lnTo>
                  <a:lnTo>
                    <a:pt x="454152" y="410633"/>
                  </a:lnTo>
                  <a:lnTo>
                    <a:pt x="493145" y="443421"/>
                  </a:lnTo>
                  <a:lnTo>
                    <a:pt x="531179" y="474873"/>
                  </a:lnTo>
                  <a:lnTo>
                    <a:pt x="567690" y="504444"/>
                  </a:lnTo>
                  <a:lnTo>
                    <a:pt x="613292" y="540086"/>
                  </a:lnTo>
                  <a:lnTo>
                    <a:pt x="658094" y="574050"/>
                  </a:lnTo>
                  <a:lnTo>
                    <a:pt x="702230" y="606614"/>
                  </a:lnTo>
                  <a:lnTo>
                    <a:pt x="745833" y="638058"/>
                  </a:lnTo>
                  <a:lnTo>
                    <a:pt x="789036" y="668662"/>
                  </a:lnTo>
                  <a:lnTo>
                    <a:pt x="831972" y="698707"/>
                  </a:lnTo>
                  <a:lnTo>
                    <a:pt x="874776" y="728472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421636" y="1078229"/>
              <a:ext cx="2571115" cy="2573655"/>
            </a:xfrm>
            <a:custGeom>
              <a:avLst/>
              <a:gdLst/>
              <a:ahLst/>
              <a:cxnLst/>
              <a:rect l="l" t="t" r="r" b="b"/>
              <a:pathLst>
                <a:path w="2571115" h="2573654">
                  <a:moveTo>
                    <a:pt x="2297430" y="103632"/>
                  </a:moveTo>
                  <a:lnTo>
                    <a:pt x="2260072" y="141260"/>
                  </a:lnTo>
                  <a:lnTo>
                    <a:pt x="2222708" y="178995"/>
                  </a:lnTo>
                  <a:lnTo>
                    <a:pt x="2185387" y="216887"/>
                  </a:lnTo>
                  <a:lnTo>
                    <a:pt x="2148161" y="254986"/>
                  </a:lnTo>
                  <a:lnTo>
                    <a:pt x="2111079" y="293342"/>
                  </a:lnTo>
                  <a:lnTo>
                    <a:pt x="2074192" y="332006"/>
                  </a:lnTo>
                  <a:lnTo>
                    <a:pt x="2037549" y="371027"/>
                  </a:lnTo>
                  <a:lnTo>
                    <a:pt x="2001201" y="410455"/>
                  </a:lnTo>
                  <a:lnTo>
                    <a:pt x="1965198" y="450342"/>
                  </a:lnTo>
                  <a:lnTo>
                    <a:pt x="1932668" y="487257"/>
                  </a:lnTo>
                  <a:lnTo>
                    <a:pt x="1899726" y="525475"/>
                  </a:lnTo>
                  <a:lnTo>
                    <a:pt x="1866648" y="564561"/>
                  </a:lnTo>
                  <a:lnTo>
                    <a:pt x="1833707" y="604083"/>
                  </a:lnTo>
                  <a:lnTo>
                    <a:pt x="1801177" y="643604"/>
                  </a:lnTo>
                  <a:lnTo>
                    <a:pt x="1769333" y="682691"/>
                  </a:lnTo>
                  <a:lnTo>
                    <a:pt x="1738449" y="720909"/>
                  </a:lnTo>
                  <a:lnTo>
                    <a:pt x="1708800" y="757824"/>
                  </a:lnTo>
                  <a:lnTo>
                    <a:pt x="1680659" y="793001"/>
                  </a:lnTo>
                  <a:lnTo>
                    <a:pt x="1654302" y="826008"/>
                  </a:lnTo>
                  <a:lnTo>
                    <a:pt x="1615507" y="874998"/>
                  </a:lnTo>
                  <a:lnTo>
                    <a:pt x="1582194" y="917448"/>
                  </a:lnTo>
                  <a:lnTo>
                    <a:pt x="1552098" y="956595"/>
                  </a:lnTo>
                  <a:lnTo>
                    <a:pt x="1522955" y="995680"/>
                  </a:lnTo>
                  <a:lnTo>
                    <a:pt x="1492500" y="1037939"/>
                  </a:lnTo>
                  <a:lnTo>
                    <a:pt x="1458468" y="1086612"/>
                  </a:lnTo>
                  <a:lnTo>
                    <a:pt x="1433297" y="1123381"/>
                  </a:lnTo>
                  <a:lnTo>
                    <a:pt x="1406403" y="1162722"/>
                  </a:lnTo>
                  <a:lnTo>
                    <a:pt x="1378316" y="1204101"/>
                  </a:lnTo>
                  <a:lnTo>
                    <a:pt x="1349572" y="1246985"/>
                  </a:lnTo>
                  <a:lnTo>
                    <a:pt x="1320701" y="1290841"/>
                  </a:lnTo>
                  <a:lnTo>
                    <a:pt x="1292239" y="1335136"/>
                  </a:lnTo>
                  <a:lnTo>
                    <a:pt x="1264717" y="1379338"/>
                  </a:lnTo>
                  <a:lnTo>
                    <a:pt x="1238669" y="1422912"/>
                  </a:lnTo>
                  <a:lnTo>
                    <a:pt x="1214628" y="1465326"/>
                  </a:lnTo>
                  <a:lnTo>
                    <a:pt x="1189418" y="1512394"/>
                  </a:lnTo>
                  <a:lnTo>
                    <a:pt x="1165252" y="1560123"/>
                  </a:lnTo>
                  <a:lnTo>
                    <a:pt x="1142176" y="1608031"/>
                  </a:lnTo>
                  <a:lnTo>
                    <a:pt x="1120235" y="1655635"/>
                  </a:lnTo>
                  <a:lnTo>
                    <a:pt x="1099472" y="1702453"/>
                  </a:lnTo>
                  <a:lnTo>
                    <a:pt x="1079932" y="1748004"/>
                  </a:lnTo>
                  <a:lnTo>
                    <a:pt x="1061660" y="1791804"/>
                  </a:lnTo>
                  <a:lnTo>
                    <a:pt x="1044702" y="1833372"/>
                  </a:lnTo>
                  <a:lnTo>
                    <a:pt x="1024607" y="1885681"/>
                  </a:lnTo>
                  <a:lnTo>
                    <a:pt x="1007392" y="1934859"/>
                  </a:lnTo>
                  <a:lnTo>
                    <a:pt x="992505" y="1981581"/>
                  </a:lnTo>
                  <a:lnTo>
                    <a:pt x="979395" y="2026524"/>
                  </a:lnTo>
                  <a:lnTo>
                    <a:pt x="967514" y="2070368"/>
                  </a:lnTo>
                  <a:lnTo>
                    <a:pt x="956310" y="2113788"/>
                  </a:lnTo>
                </a:path>
                <a:path w="2571115" h="2573654">
                  <a:moveTo>
                    <a:pt x="956310" y="2117598"/>
                  </a:moveTo>
                  <a:lnTo>
                    <a:pt x="915296" y="2092074"/>
                  </a:lnTo>
                  <a:lnTo>
                    <a:pt x="874355" y="2066294"/>
                  </a:lnTo>
                  <a:lnTo>
                    <a:pt x="833195" y="2039636"/>
                  </a:lnTo>
                  <a:lnTo>
                    <a:pt x="791522" y="2011478"/>
                  </a:lnTo>
                  <a:lnTo>
                    <a:pt x="749046" y="1981200"/>
                  </a:lnTo>
                  <a:lnTo>
                    <a:pt x="712829" y="1953482"/>
                  </a:lnTo>
                  <a:lnTo>
                    <a:pt x="675978" y="1924050"/>
                  </a:lnTo>
                  <a:lnTo>
                    <a:pt x="638746" y="1893474"/>
                  </a:lnTo>
                  <a:lnTo>
                    <a:pt x="601387" y="1862328"/>
                  </a:lnTo>
                  <a:lnTo>
                    <a:pt x="564155" y="1831181"/>
                  </a:lnTo>
                  <a:lnTo>
                    <a:pt x="527304" y="1800606"/>
                  </a:lnTo>
                  <a:lnTo>
                    <a:pt x="491846" y="1771777"/>
                  </a:lnTo>
                  <a:lnTo>
                    <a:pt x="457764" y="1744472"/>
                  </a:lnTo>
                  <a:lnTo>
                    <a:pt x="423767" y="1717167"/>
                  </a:lnTo>
                  <a:lnTo>
                    <a:pt x="388563" y="1688338"/>
                  </a:lnTo>
                  <a:lnTo>
                    <a:pt x="350862" y="1656461"/>
                  </a:lnTo>
                  <a:lnTo>
                    <a:pt x="309372" y="1620012"/>
                  </a:lnTo>
                  <a:lnTo>
                    <a:pt x="275232" y="1589316"/>
                  </a:lnTo>
                  <a:lnTo>
                    <a:pt x="239279" y="1556325"/>
                  </a:lnTo>
                  <a:lnTo>
                    <a:pt x="201773" y="1521388"/>
                  </a:lnTo>
                  <a:lnTo>
                    <a:pt x="162972" y="1484852"/>
                  </a:lnTo>
                  <a:lnTo>
                    <a:pt x="123135" y="1447066"/>
                  </a:lnTo>
                  <a:lnTo>
                    <a:pt x="82522" y="1408378"/>
                  </a:lnTo>
                  <a:lnTo>
                    <a:pt x="41390" y="1369136"/>
                  </a:lnTo>
                  <a:lnTo>
                    <a:pt x="0" y="1329690"/>
                  </a:lnTo>
                </a:path>
                <a:path w="2571115" h="2573654">
                  <a:moveTo>
                    <a:pt x="0" y="1002030"/>
                  </a:moveTo>
                  <a:lnTo>
                    <a:pt x="36551" y="1033137"/>
                  </a:lnTo>
                  <a:lnTo>
                    <a:pt x="72956" y="1064355"/>
                  </a:lnTo>
                  <a:lnTo>
                    <a:pt x="109069" y="1095792"/>
                  </a:lnTo>
                  <a:lnTo>
                    <a:pt x="144743" y="1127558"/>
                  </a:lnTo>
                  <a:lnTo>
                    <a:pt x="179832" y="1159764"/>
                  </a:lnTo>
                  <a:lnTo>
                    <a:pt x="213670" y="1192328"/>
                  </a:lnTo>
                  <a:lnTo>
                    <a:pt x="246449" y="1225149"/>
                  </a:lnTo>
                  <a:lnTo>
                    <a:pt x="279300" y="1258299"/>
                  </a:lnTo>
                  <a:lnTo>
                    <a:pt x="313358" y="1291852"/>
                  </a:lnTo>
                  <a:lnTo>
                    <a:pt x="349758" y="1325880"/>
                  </a:lnTo>
                  <a:lnTo>
                    <a:pt x="388162" y="1359450"/>
                  </a:lnTo>
                  <a:lnTo>
                    <a:pt x="427847" y="1392911"/>
                  </a:lnTo>
                  <a:lnTo>
                    <a:pt x="469361" y="1426884"/>
                  </a:lnTo>
                  <a:lnTo>
                    <a:pt x="513252" y="1461991"/>
                  </a:lnTo>
                  <a:lnTo>
                    <a:pt x="560070" y="1498854"/>
                  </a:lnTo>
                  <a:lnTo>
                    <a:pt x="598347" y="1528125"/>
                  </a:lnTo>
                  <a:lnTo>
                    <a:pt x="641517" y="1560502"/>
                  </a:lnTo>
                  <a:lnTo>
                    <a:pt x="686913" y="1594146"/>
                  </a:lnTo>
                  <a:lnTo>
                    <a:pt x="731868" y="1627216"/>
                  </a:lnTo>
                  <a:lnTo>
                    <a:pt x="773718" y="1657874"/>
                  </a:lnTo>
                  <a:lnTo>
                    <a:pt x="809797" y="1684279"/>
                  </a:lnTo>
                  <a:lnTo>
                    <a:pt x="837438" y="1704594"/>
                  </a:lnTo>
                  <a:lnTo>
                    <a:pt x="866524" y="1726001"/>
                  </a:lnTo>
                  <a:lnTo>
                    <a:pt x="878681" y="1734693"/>
                  </a:lnTo>
                  <a:lnTo>
                    <a:pt x="879550" y="1734812"/>
                  </a:lnTo>
                  <a:lnTo>
                    <a:pt x="874776" y="1730502"/>
                  </a:lnTo>
                </a:path>
                <a:path w="2571115" h="2573654">
                  <a:moveTo>
                    <a:pt x="874776" y="1730502"/>
                  </a:moveTo>
                  <a:lnTo>
                    <a:pt x="895952" y="1685878"/>
                  </a:lnTo>
                  <a:lnTo>
                    <a:pt x="917317" y="1641121"/>
                  </a:lnTo>
                  <a:lnTo>
                    <a:pt x="939056" y="1596168"/>
                  </a:lnTo>
                  <a:lnTo>
                    <a:pt x="961358" y="1550955"/>
                  </a:lnTo>
                  <a:lnTo>
                    <a:pt x="984410" y="1505421"/>
                  </a:lnTo>
                  <a:lnTo>
                    <a:pt x="1008399" y="1459503"/>
                  </a:lnTo>
                  <a:lnTo>
                    <a:pt x="1033514" y="1413139"/>
                  </a:lnTo>
                  <a:lnTo>
                    <a:pt x="1059942" y="1366266"/>
                  </a:lnTo>
                  <a:lnTo>
                    <a:pt x="1084162" y="1323906"/>
                  </a:lnTo>
                  <a:lnTo>
                    <a:pt x="1109098" y="1281164"/>
                  </a:lnTo>
                  <a:lnTo>
                    <a:pt x="1134787" y="1238052"/>
                  </a:lnTo>
                  <a:lnTo>
                    <a:pt x="1161266" y="1194582"/>
                  </a:lnTo>
                  <a:lnTo>
                    <a:pt x="1188572" y="1150768"/>
                  </a:lnTo>
                  <a:lnTo>
                    <a:pt x="1216744" y="1106621"/>
                  </a:lnTo>
                  <a:lnTo>
                    <a:pt x="1245819" y="1062154"/>
                  </a:lnTo>
                  <a:lnTo>
                    <a:pt x="1275835" y="1017380"/>
                  </a:lnTo>
                  <a:lnTo>
                    <a:pt x="1306830" y="972312"/>
                  </a:lnTo>
                  <a:lnTo>
                    <a:pt x="1336182" y="931114"/>
                  </a:lnTo>
                  <a:lnTo>
                    <a:pt x="1366906" y="889071"/>
                  </a:lnTo>
                  <a:lnTo>
                    <a:pt x="1398727" y="846433"/>
                  </a:lnTo>
                  <a:lnTo>
                    <a:pt x="1431371" y="803452"/>
                  </a:lnTo>
                  <a:lnTo>
                    <a:pt x="1464564" y="760380"/>
                  </a:lnTo>
                  <a:lnTo>
                    <a:pt x="1498031" y="717468"/>
                  </a:lnTo>
                  <a:lnTo>
                    <a:pt x="1531498" y="674968"/>
                  </a:lnTo>
                  <a:lnTo>
                    <a:pt x="1564690" y="633130"/>
                  </a:lnTo>
                  <a:lnTo>
                    <a:pt x="1597334" y="592207"/>
                  </a:lnTo>
                  <a:lnTo>
                    <a:pt x="1629156" y="552450"/>
                  </a:lnTo>
                  <a:lnTo>
                    <a:pt x="1664395" y="509007"/>
                  </a:lnTo>
                  <a:lnTo>
                    <a:pt x="1700248" y="465345"/>
                  </a:lnTo>
                  <a:lnTo>
                    <a:pt x="1736315" y="421922"/>
                  </a:lnTo>
                  <a:lnTo>
                    <a:pt x="1772194" y="379194"/>
                  </a:lnTo>
                  <a:lnTo>
                    <a:pt x="1807483" y="337621"/>
                  </a:lnTo>
                  <a:lnTo>
                    <a:pt x="1841782" y="297659"/>
                  </a:lnTo>
                  <a:lnTo>
                    <a:pt x="1874688" y="259767"/>
                  </a:lnTo>
                  <a:lnTo>
                    <a:pt x="1905800" y="224403"/>
                  </a:lnTo>
                  <a:lnTo>
                    <a:pt x="1934718" y="192024"/>
                  </a:lnTo>
                  <a:lnTo>
                    <a:pt x="1981937" y="141475"/>
                  </a:lnTo>
                  <a:lnTo>
                    <a:pt x="2023890" y="99084"/>
                  </a:lnTo>
                  <a:lnTo>
                    <a:pt x="2061892" y="62764"/>
                  </a:lnTo>
                  <a:lnTo>
                    <a:pt x="2097261" y="30431"/>
                  </a:lnTo>
                  <a:lnTo>
                    <a:pt x="2131314" y="0"/>
                  </a:lnTo>
                </a:path>
                <a:path w="2571115" h="2573654">
                  <a:moveTo>
                    <a:pt x="179832" y="368808"/>
                  </a:moveTo>
                  <a:lnTo>
                    <a:pt x="1185672" y="368808"/>
                  </a:lnTo>
                </a:path>
                <a:path w="2571115" h="2573654">
                  <a:moveTo>
                    <a:pt x="179832" y="736854"/>
                  </a:moveTo>
                  <a:lnTo>
                    <a:pt x="1185672" y="736854"/>
                  </a:lnTo>
                </a:path>
                <a:path w="2571115" h="2573654">
                  <a:moveTo>
                    <a:pt x="157734" y="2150364"/>
                  </a:moveTo>
                  <a:lnTo>
                    <a:pt x="2482596" y="2150364"/>
                  </a:lnTo>
                </a:path>
                <a:path w="2571115" h="2573654">
                  <a:moveTo>
                    <a:pt x="157734" y="2334006"/>
                  </a:moveTo>
                  <a:lnTo>
                    <a:pt x="2464308" y="2334006"/>
                  </a:lnTo>
                </a:path>
                <a:path w="2571115" h="2573654">
                  <a:moveTo>
                    <a:pt x="94488" y="2573274"/>
                  </a:moveTo>
                  <a:lnTo>
                    <a:pt x="2570988" y="2573274"/>
                  </a:lnTo>
                </a:path>
              </a:pathLst>
            </a:custGeom>
            <a:ln w="1353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410206" y="2470403"/>
              <a:ext cx="191770" cy="1785620"/>
            </a:xfrm>
            <a:custGeom>
              <a:avLst/>
              <a:gdLst/>
              <a:ahLst/>
              <a:cxnLst/>
              <a:rect l="l" t="t" r="r" b="b"/>
              <a:pathLst>
                <a:path w="191769" h="1785620">
                  <a:moveTo>
                    <a:pt x="191262" y="791718"/>
                  </a:moveTo>
                  <a:lnTo>
                    <a:pt x="175192" y="746235"/>
                  </a:lnTo>
                  <a:lnTo>
                    <a:pt x="159087" y="699436"/>
                  </a:lnTo>
                  <a:lnTo>
                    <a:pt x="143091" y="650004"/>
                  </a:lnTo>
                  <a:lnTo>
                    <a:pt x="127351" y="596621"/>
                  </a:lnTo>
                  <a:lnTo>
                    <a:pt x="112014" y="537972"/>
                  </a:lnTo>
                  <a:lnTo>
                    <a:pt x="101088" y="490039"/>
                  </a:lnTo>
                  <a:lnTo>
                    <a:pt x="90015" y="436201"/>
                  </a:lnTo>
                  <a:lnTo>
                    <a:pt x="79023" y="379138"/>
                  </a:lnTo>
                  <a:lnTo>
                    <a:pt x="68337" y="321528"/>
                  </a:lnTo>
                  <a:lnTo>
                    <a:pt x="58185" y="266051"/>
                  </a:lnTo>
                  <a:lnTo>
                    <a:pt x="48792" y="215386"/>
                  </a:lnTo>
                  <a:lnTo>
                    <a:pt x="40386" y="172212"/>
                  </a:lnTo>
                  <a:lnTo>
                    <a:pt x="27539" y="113478"/>
                  </a:lnTo>
                  <a:lnTo>
                    <a:pt x="17049" y="68103"/>
                  </a:lnTo>
                  <a:lnTo>
                    <a:pt x="8131" y="31730"/>
                  </a:lnTo>
                  <a:lnTo>
                    <a:pt x="0" y="0"/>
                  </a:lnTo>
                </a:path>
                <a:path w="191769" h="1785620">
                  <a:moveTo>
                    <a:pt x="191262" y="791718"/>
                  </a:moveTo>
                  <a:lnTo>
                    <a:pt x="180151" y="842310"/>
                  </a:lnTo>
                  <a:lnTo>
                    <a:pt x="169104" y="892849"/>
                  </a:lnTo>
                  <a:lnTo>
                    <a:pt x="158110" y="943210"/>
                  </a:lnTo>
                  <a:lnTo>
                    <a:pt x="147161" y="993267"/>
                  </a:lnTo>
                  <a:lnTo>
                    <a:pt x="136247" y="1042895"/>
                  </a:lnTo>
                  <a:lnTo>
                    <a:pt x="125360" y="1091969"/>
                  </a:lnTo>
                  <a:lnTo>
                    <a:pt x="114491" y="1140365"/>
                  </a:lnTo>
                  <a:lnTo>
                    <a:pt x="103632" y="1187958"/>
                  </a:lnTo>
                  <a:lnTo>
                    <a:pt x="90178" y="1242146"/>
                  </a:lnTo>
                  <a:lnTo>
                    <a:pt x="75777" y="1296481"/>
                  </a:lnTo>
                  <a:lnTo>
                    <a:pt x="61164" y="1350270"/>
                  </a:lnTo>
                  <a:lnTo>
                    <a:pt x="47070" y="1402819"/>
                  </a:lnTo>
                  <a:lnTo>
                    <a:pt x="34230" y="1453436"/>
                  </a:lnTo>
                  <a:lnTo>
                    <a:pt x="23375" y="1501426"/>
                  </a:lnTo>
                  <a:lnTo>
                    <a:pt x="15240" y="1546098"/>
                  </a:lnTo>
                  <a:lnTo>
                    <a:pt x="8656" y="1602583"/>
                  </a:lnTo>
                  <a:lnTo>
                    <a:pt x="6461" y="1653253"/>
                  </a:lnTo>
                  <a:lnTo>
                    <a:pt x="7559" y="1699607"/>
                  </a:lnTo>
                  <a:lnTo>
                    <a:pt x="10850" y="1743145"/>
                  </a:lnTo>
                  <a:lnTo>
                    <a:pt x="15240" y="1785366"/>
                  </a:lnTo>
                </a:path>
              </a:pathLst>
            </a:custGeom>
            <a:ln w="243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06696" y="1231391"/>
              <a:ext cx="0" cy="3024505"/>
            </a:xfrm>
            <a:custGeom>
              <a:avLst/>
              <a:gdLst/>
              <a:ahLst/>
              <a:cxnLst/>
              <a:rect l="l" t="t" r="r" b="b"/>
              <a:pathLst>
                <a:path h="3024504">
                  <a:moveTo>
                    <a:pt x="0" y="3024378"/>
                  </a:moveTo>
                  <a:lnTo>
                    <a:pt x="0" y="0"/>
                  </a:lnTo>
                </a:path>
              </a:pathLst>
            </a:custGeom>
            <a:ln w="162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356354" y="962405"/>
              <a:ext cx="450850" cy="269240"/>
            </a:xfrm>
            <a:custGeom>
              <a:avLst/>
              <a:gdLst/>
              <a:ahLst/>
              <a:cxnLst/>
              <a:rect l="l" t="t" r="r" b="b"/>
              <a:pathLst>
                <a:path w="450850" h="269240">
                  <a:moveTo>
                    <a:pt x="0" y="0"/>
                  </a:moveTo>
                  <a:lnTo>
                    <a:pt x="133480" y="79640"/>
                  </a:lnTo>
                  <a:lnTo>
                    <a:pt x="224885" y="134207"/>
                  </a:lnTo>
                  <a:lnTo>
                    <a:pt x="316432" y="188916"/>
                  </a:lnTo>
                  <a:lnTo>
                    <a:pt x="450342" y="268986"/>
                  </a:lnTo>
                </a:path>
              </a:pathLst>
            </a:custGeom>
            <a:ln w="243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410206" y="2295143"/>
              <a:ext cx="1002030" cy="790575"/>
            </a:xfrm>
            <a:custGeom>
              <a:avLst/>
              <a:gdLst/>
              <a:ahLst/>
              <a:cxnLst/>
              <a:rect l="l" t="t" r="r" b="b"/>
              <a:pathLst>
                <a:path w="1002029" h="790575">
                  <a:moveTo>
                    <a:pt x="0" y="0"/>
                  </a:moveTo>
                  <a:lnTo>
                    <a:pt x="33058" y="25395"/>
                  </a:lnTo>
                  <a:lnTo>
                    <a:pt x="67324" y="52291"/>
                  </a:lnTo>
                  <a:lnTo>
                    <a:pt x="104186" y="82186"/>
                  </a:lnTo>
                  <a:lnTo>
                    <a:pt x="145036" y="116579"/>
                  </a:lnTo>
                  <a:lnTo>
                    <a:pt x="191262" y="156972"/>
                  </a:lnTo>
                  <a:lnTo>
                    <a:pt x="224240" y="186334"/>
                  </a:lnTo>
                  <a:lnTo>
                    <a:pt x="260353" y="219420"/>
                  </a:lnTo>
                  <a:lnTo>
                    <a:pt x="298806" y="255167"/>
                  </a:lnTo>
                  <a:lnTo>
                    <a:pt x="338804" y="292512"/>
                  </a:lnTo>
                  <a:lnTo>
                    <a:pt x="379551" y="330393"/>
                  </a:lnTo>
                  <a:lnTo>
                    <a:pt x="420254" y="367748"/>
                  </a:lnTo>
                  <a:lnTo>
                    <a:pt x="460118" y="403513"/>
                  </a:lnTo>
                  <a:lnTo>
                    <a:pt x="498348" y="436626"/>
                  </a:lnTo>
                  <a:lnTo>
                    <a:pt x="540644" y="472137"/>
                  </a:lnTo>
                  <a:lnTo>
                    <a:pt x="583021" y="506676"/>
                  </a:lnTo>
                  <a:lnTo>
                    <a:pt x="625091" y="540015"/>
                  </a:lnTo>
                  <a:lnTo>
                    <a:pt x="666467" y="571928"/>
                  </a:lnTo>
                  <a:lnTo>
                    <a:pt x="706765" y="602188"/>
                  </a:lnTo>
                  <a:lnTo>
                    <a:pt x="745595" y="630569"/>
                  </a:lnTo>
                  <a:lnTo>
                    <a:pt x="782574" y="656844"/>
                  </a:lnTo>
                  <a:lnTo>
                    <a:pt x="831073" y="689951"/>
                  </a:lnTo>
                  <a:lnTo>
                    <a:pt x="876501" y="718706"/>
                  </a:lnTo>
                  <a:lnTo>
                    <a:pt x="919624" y="744242"/>
                  </a:lnTo>
                  <a:lnTo>
                    <a:pt x="961211" y="767693"/>
                  </a:lnTo>
                  <a:lnTo>
                    <a:pt x="1002030" y="790194"/>
                  </a:lnTo>
                </a:path>
                <a:path w="1002029" h="790575">
                  <a:moveTo>
                    <a:pt x="128016" y="758190"/>
                  </a:moveTo>
                  <a:lnTo>
                    <a:pt x="672084" y="758190"/>
                  </a:lnTo>
                </a:path>
              </a:pathLst>
            </a:custGeom>
            <a:ln w="1353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410206" y="2470403"/>
              <a:ext cx="1002030" cy="791845"/>
            </a:xfrm>
            <a:custGeom>
              <a:avLst/>
              <a:gdLst/>
              <a:ahLst/>
              <a:cxnLst/>
              <a:rect l="l" t="t" r="r" b="b"/>
              <a:pathLst>
                <a:path w="1002029" h="791845">
                  <a:moveTo>
                    <a:pt x="0" y="0"/>
                  </a:moveTo>
                  <a:lnTo>
                    <a:pt x="37723" y="37699"/>
                  </a:lnTo>
                  <a:lnTo>
                    <a:pt x="75473" y="75283"/>
                  </a:lnTo>
                  <a:lnTo>
                    <a:pt x="113277" y="112634"/>
                  </a:lnTo>
                  <a:lnTo>
                    <a:pt x="151161" y="149637"/>
                  </a:lnTo>
                  <a:lnTo>
                    <a:pt x="189153" y="186176"/>
                  </a:lnTo>
                  <a:lnTo>
                    <a:pt x="227278" y="222134"/>
                  </a:lnTo>
                  <a:lnTo>
                    <a:pt x="265564" y="257396"/>
                  </a:lnTo>
                  <a:lnTo>
                    <a:pt x="304038" y="291846"/>
                  </a:lnTo>
                  <a:lnTo>
                    <a:pt x="342712" y="325627"/>
                  </a:lnTo>
                  <a:lnTo>
                    <a:pt x="381976" y="359354"/>
                  </a:lnTo>
                  <a:lnTo>
                    <a:pt x="421561" y="392760"/>
                  </a:lnTo>
                  <a:lnTo>
                    <a:pt x="461200" y="425577"/>
                  </a:lnTo>
                  <a:lnTo>
                    <a:pt x="500625" y="457536"/>
                  </a:lnTo>
                  <a:lnTo>
                    <a:pt x="539567" y="488370"/>
                  </a:lnTo>
                  <a:lnTo>
                    <a:pt x="577759" y="517811"/>
                  </a:lnTo>
                  <a:lnTo>
                    <a:pt x="614934" y="545592"/>
                  </a:lnTo>
                  <a:lnTo>
                    <a:pt x="664509" y="580644"/>
                  </a:lnTo>
                  <a:lnTo>
                    <a:pt x="714614" y="613918"/>
                  </a:lnTo>
                  <a:lnTo>
                    <a:pt x="763619" y="645033"/>
                  </a:lnTo>
                  <a:lnTo>
                    <a:pt x="809893" y="673608"/>
                  </a:lnTo>
                  <a:lnTo>
                    <a:pt x="851806" y="699262"/>
                  </a:lnTo>
                  <a:lnTo>
                    <a:pt x="887730" y="721614"/>
                  </a:lnTo>
                  <a:lnTo>
                    <a:pt x="929378" y="747569"/>
                  </a:lnTo>
                  <a:lnTo>
                    <a:pt x="959739" y="766381"/>
                  </a:lnTo>
                  <a:lnTo>
                    <a:pt x="982670" y="780335"/>
                  </a:lnTo>
                  <a:lnTo>
                    <a:pt x="1002030" y="791718"/>
                  </a:lnTo>
                </a:path>
              </a:pathLst>
            </a:custGeom>
            <a:ln w="243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492246" y="3053333"/>
              <a:ext cx="1393825" cy="0"/>
            </a:xfrm>
            <a:custGeom>
              <a:avLst/>
              <a:gdLst/>
              <a:ahLst/>
              <a:cxnLst/>
              <a:rect l="l" t="t" r="r" b="b"/>
              <a:pathLst>
                <a:path w="1393825">
                  <a:moveTo>
                    <a:pt x="0" y="0"/>
                  </a:moveTo>
                  <a:lnTo>
                    <a:pt x="1393698" y="0"/>
                  </a:lnTo>
                </a:path>
              </a:pathLst>
            </a:custGeom>
            <a:ln w="1353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412236" y="1231391"/>
              <a:ext cx="1394460" cy="2030730"/>
            </a:xfrm>
            <a:custGeom>
              <a:avLst/>
              <a:gdLst/>
              <a:ahLst/>
              <a:cxnLst/>
              <a:rect l="l" t="t" r="r" b="b"/>
              <a:pathLst>
                <a:path w="1394460" h="2030729">
                  <a:moveTo>
                    <a:pt x="1394460" y="0"/>
                  </a:moveTo>
                  <a:lnTo>
                    <a:pt x="1346263" y="49530"/>
                  </a:lnTo>
                  <a:lnTo>
                    <a:pt x="1316878" y="80795"/>
                  </a:lnTo>
                  <a:lnTo>
                    <a:pt x="1280922" y="119634"/>
                  </a:lnTo>
                  <a:lnTo>
                    <a:pt x="1253243" y="149842"/>
                  </a:lnTo>
                  <a:lnTo>
                    <a:pt x="1222812" y="182738"/>
                  </a:lnTo>
                  <a:lnTo>
                    <a:pt x="1189672" y="218598"/>
                  </a:lnTo>
                  <a:lnTo>
                    <a:pt x="1153865" y="257697"/>
                  </a:lnTo>
                  <a:lnTo>
                    <a:pt x="1115433" y="300309"/>
                  </a:lnTo>
                  <a:lnTo>
                    <a:pt x="1074420" y="346710"/>
                  </a:lnTo>
                  <a:lnTo>
                    <a:pt x="1044326" y="380908"/>
                  </a:lnTo>
                  <a:lnTo>
                    <a:pt x="1011474" y="418392"/>
                  </a:lnTo>
                  <a:lnTo>
                    <a:pt x="976658" y="458272"/>
                  </a:lnTo>
                  <a:lnTo>
                    <a:pt x="940675" y="499657"/>
                  </a:lnTo>
                  <a:lnTo>
                    <a:pt x="904323" y="541657"/>
                  </a:lnTo>
                  <a:lnTo>
                    <a:pt x="868397" y="583381"/>
                  </a:lnTo>
                  <a:lnTo>
                    <a:pt x="833694" y="623938"/>
                  </a:lnTo>
                  <a:lnTo>
                    <a:pt x="801011" y="662439"/>
                  </a:lnTo>
                  <a:lnTo>
                    <a:pt x="771144" y="697992"/>
                  </a:lnTo>
                  <a:lnTo>
                    <a:pt x="731414" y="745468"/>
                  </a:lnTo>
                  <a:lnTo>
                    <a:pt x="695875" y="788500"/>
                  </a:lnTo>
                  <a:lnTo>
                    <a:pt x="663130" y="828865"/>
                  </a:lnTo>
                  <a:lnTo>
                    <a:pt x="631782" y="868341"/>
                  </a:lnTo>
                  <a:lnTo>
                    <a:pt x="600434" y="908706"/>
                  </a:lnTo>
                  <a:lnTo>
                    <a:pt x="567690" y="951738"/>
                  </a:lnTo>
                  <a:lnTo>
                    <a:pt x="538187" y="991284"/>
                  </a:lnTo>
                  <a:lnTo>
                    <a:pt x="508111" y="1032416"/>
                  </a:lnTo>
                  <a:lnTo>
                    <a:pt x="477916" y="1074482"/>
                  </a:lnTo>
                  <a:lnTo>
                    <a:pt x="448053" y="1116827"/>
                  </a:lnTo>
                  <a:lnTo>
                    <a:pt x="418977" y="1158799"/>
                  </a:lnTo>
                  <a:lnTo>
                    <a:pt x="391141" y="1199745"/>
                  </a:lnTo>
                  <a:lnTo>
                    <a:pt x="364998" y="1239012"/>
                  </a:lnTo>
                  <a:lnTo>
                    <a:pt x="336691" y="1282767"/>
                  </a:lnTo>
                  <a:lnTo>
                    <a:pt x="310246" y="1324638"/>
                  </a:lnTo>
                  <a:lnTo>
                    <a:pt x="285369" y="1365408"/>
                  </a:lnTo>
                  <a:lnTo>
                    <a:pt x="261761" y="1405861"/>
                  </a:lnTo>
                  <a:lnTo>
                    <a:pt x="239126" y="1446780"/>
                  </a:lnTo>
                  <a:lnTo>
                    <a:pt x="217170" y="1488948"/>
                  </a:lnTo>
                  <a:lnTo>
                    <a:pt x="195841" y="1532191"/>
                  </a:lnTo>
                  <a:lnTo>
                    <a:pt x="175824" y="1575816"/>
                  </a:lnTo>
                  <a:lnTo>
                    <a:pt x="156781" y="1619821"/>
                  </a:lnTo>
                  <a:lnTo>
                    <a:pt x="138373" y="1664208"/>
                  </a:lnTo>
                  <a:lnTo>
                    <a:pt x="120261" y="1708975"/>
                  </a:lnTo>
                  <a:lnTo>
                    <a:pt x="102108" y="1754124"/>
                  </a:lnTo>
                  <a:lnTo>
                    <a:pt x="84119" y="1799378"/>
                  </a:lnTo>
                  <a:lnTo>
                    <a:pt x="66660" y="1845140"/>
                  </a:lnTo>
                  <a:lnTo>
                    <a:pt x="49625" y="1891284"/>
                  </a:lnTo>
                  <a:lnTo>
                    <a:pt x="32907" y="1937681"/>
                  </a:lnTo>
                  <a:lnTo>
                    <a:pt x="16400" y="1984205"/>
                  </a:lnTo>
                  <a:lnTo>
                    <a:pt x="0" y="2030730"/>
                  </a:lnTo>
                </a:path>
              </a:pathLst>
            </a:custGeom>
            <a:ln w="243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2201672" y="2854739"/>
            <a:ext cx="20383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800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39943" y="1883189"/>
            <a:ext cx="26352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1000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293112" y="2389164"/>
            <a:ext cx="11112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20" dirty="0">
                <a:latin typeface="Times New Roman"/>
                <a:cs typeface="Times New Roman"/>
              </a:rPr>
              <a:t>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484370" y="3177066"/>
            <a:ext cx="9842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20" dirty="0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422012" y="3231929"/>
            <a:ext cx="47117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0955">
              <a:lnSpc>
                <a:spcPct val="100000"/>
              </a:lnSpc>
              <a:spcBef>
                <a:spcPts val="130"/>
              </a:spcBef>
            </a:pPr>
            <a:r>
              <a:rPr sz="900" i="1" spc="15" dirty="0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370094" y="4246900"/>
            <a:ext cx="8509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828787" y="4246900"/>
            <a:ext cx="17399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0,4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214370" y="4246900"/>
            <a:ext cx="935990" cy="3130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18745">
              <a:lnSpc>
                <a:spcPct val="100000"/>
              </a:lnSpc>
              <a:spcBef>
                <a:spcPts val="130"/>
              </a:spcBef>
              <a:tabLst>
                <a:tab pos="602615" algn="l"/>
              </a:tabLst>
            </a:pPr>
            <a:r>
              <a:rPr sz="900" spc="10" dirty="0">
                <a:latin typeface="Times New Roman"/>
                <a:cs typeface="Times New Roman"/>
              </a:rPr>
              <a:t>0,8	1,2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900" spc="10" dirty="0">
                <a:latin typeface="Times New Roman"/>
                <a:cs typeface="Times New Roman"/>
              </a:rPr>
              <a:t>Вміст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вуглецю,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62931" y="4246900"/>
            <a:ext cx="17399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1,6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685081" y="4246900"/>
            <a:ext cx="23304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2,14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935734" y="3093230"/>
            <a:ext cx="36004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727</a:t>
            </a:r>
            <a:r>
              <a:rPr sz="900" spc="-5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Symbol"/>
                <a:cs typeface="Symbol"/>
              </a:rPr>
              <a:t></a:t>
            </a:r>
            <a:r>
              <a:rPr sz="900" spc="15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823714" y="1060975"/>
            <a:ext cx="440055" cy="31051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302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1147 </a:t>
            </a:r>
            <a:r>
              <a:rPr sz="900" spc="10" dirty="0">
                <a:latin typeface="Symbol"/>
                <a:cs typeface="Symbol"/>
              </a:rPr>
              <a:t></a:t>
            </a:r>
            <a:r>
              <a:rPr sz="900" spc="2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i="1" spc="20" dirty="0"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502408" y="2148077"/>
            <a:ext cx="170180" cy="414020"/>
          </a:xfrm>
          <a:custGeom>
            <a:avLst/>
            <a:gdLst/>
            <a:ahLst/>
            <a:cxnLst/>
            <a:rect l="l" t="t" r="r" b="b"/>
            <a:pathLst>
              <a:path w="170180" h="414019">
                <a:moveTo>
                  <a:pt x="0" y="413766"/>
                </a:moveTo>
                <a:lnTo>
                  <a:pt x="169926" y="0"/>
                </a:lnTo>
              </a:path>
            </a:pathLst>
          </a:custGeom>
          <a:ln w="8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2391575" y="1976153"/>
            <a:ext cx="55435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62890">
              <a:lnSpc>
                <a:spcPct val="100000"/>
              </a:lnSpc>
              <a:spcBef>
                <a:spcPts val="130"/>
              </a:spcBef>
            </a:pPr>
            <a:r>
              <a:rPr sz="900" i="1" spc="5" dirty="0">
                <a:latin typeface="Times New Roman"/>
                <a:cs typeface="Times New Roman"/>
              </a:rPr>
              <a:t>А</a:t>
            </a:r>
            <a:r>
              <a:rPr sz="900" spc="7" baseline="-13888" dirty="0">
                <a:latin typeface="Times New Roman"/>
                <a:cs typeface="Times New Roman"/>
              </a:rPr>
              <a:t>3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641092" y="3262121"/>
            <a:ext cx="185420" cy="643255"/>
          </a:xfrm>
          <a:custGeom>
            <a:avLst/>
            <a:gdLst/>
            <a:ahLst/>
            <a:cxnLst/>
            <a:rect l="l" t="t" r="r" b="b"/>
            <a:pathLst>
              <a:path w="185419" h="643254">
                <a:moveTo>
                  <a:pt x="185166" y="0"/>
                </a:moveTo>
                <a:lnTo>
                  <a:pt x="0" y="643128"/>
                </a:lnTo>
              </a:path>
            </a:pathLst>
          </a:custGeom>
          <a:ln w="8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391575" y="3860579"/>
            <a:ext cx="55435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46990" algn="ctr">
              <a:lnSpc>
                <a:spcPct val="100000"/>
              </a:lnSpc>
              <a:spcBef>
                <a:spcPts val="130"/>
              </a:spcBef>
            </a:pPr>
            <a:r>
              <a:rPr sz="900" i="1" spc="5" dirty="0">
                <a:latin typeface="Times New Roman"/>
                <a:cs typeface="Times New Roman"/>
              </a:rPr>
              <a:t>А</a:t>
            </a:r>
            <a:r>
              <a:rPr sz="900" spc="7" baseline="-13888" dirty="0">
                <a:latin typeface="Times New Roman"/>
                <a:cs typeface="Times New Roman"/>
              </a:rPr>
              <a:t>1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895344" y="2503931"/>
            <a:ext cx="457200" cy="440055"/>
          </a:xfrm>
          <a:prstGeom prst="rect">
            <a:avLst/>
          </a:prstGeom>
          <a:ln w="5410">
            <a:solidFill>
              <a:srgbClr val="000000"/>
            </a:solidFill>
          </a:ln>
        </p:spPr>
        <p:txBody>
          <a:bodyPr vert="horz" wrap="square" lIns="0" tIns="50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13030">
              <a:lnSpc>
                <a:spcPct val="100000"/>
              </a:lnSpc>
            </a:pPr>
            <a:r>
              <a:rPr sz="900" spc="5" dirty="0">
                <a:latin typeface="Times New Roman"/>
                <a:cs typeface="Times New Roman"/>
              </a:rPr>
              <a:t>А+Ц</a:t>
            </a:r>
            <a:r>
              <a:rPr sz="900" spc="7" baseline="-13888" dirty="0">
                <a:latin typeface="Times New Roman"/>
                <a:cs typeface="Times New Roman"/>
              </a:rPr>
              <a:t>II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176272" y="3304318"/>
            <a:ext cx="38417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700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r>
              <a:rPr sz="1350" spc="37" baseline="-27777" dirty="0">
                <a:latin typeface="Times New Roman"/>
                <a:cs typeface="Times New Roman"/>
              </a:rPr>
              <a:t>Ф</a:t>
            </a:r>
            <a:endParaRPr sz="1350" baseline="-27777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007614" y="1578865"/>
            <a:ext cx="140335" cy="154305"/>
          </a:xfrm>
          <a:custGeom>
            <a:avLst/>
            <a:gdLst/>
            <a:ahLst/>
            <a:cxnLst/>
            <a:rect l="l" t="t" r="r" b="b"/>
            <a:pathLst>
              <a:path w="140335" h="154305">
                <a:moveTo>
                  <a:pt x="140210" y="0"/>
                </a:moveTo>
                <a:lnTo>
                  <a:pt x="0" y="0"/>
                </a:lnTo>
                <a:lnTo>
                  <a:pt x="0" y="153922"/>
                </a:lnTo>
                <a:lnTo>
                  <a:pt x="140210" y="153922"/>
                </a:lnTo>
                <a:lnTo>
                  <a:pt x="14021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2139943" y="1294127"/>
            <a:ext cx="1273810" cy="434340"/>
          </a:xfrm>
          <a:prstGeom prst="rect">
            <a:avLst/>
          </a:prstGeom>
        </p:spPr>
        <p:txBody>
          <a:bodyPr vert="horz" wrap="square" lIns="0" tIns="787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900" spc="15" dirty="0">
                <a:latin typeface="Times New Roman"/>
                <a:cs typeface="Times New Roman"/>
              </a:rPr>
              <a:t>1100</a:t>
            </a:r>
            <a:endParaRPr sz="900">
              <a:latin typeface="Times New Roman"/>
              <a:cs typeface="Times New Roman"/>
            </a:endParaRPr>
          </a:p>
          <a:p>
            <a:pPr marR="307975" algn="r">
              <a:lnSpc>
                <a:spcPct val="100000"/>
              </a:lnSpc>
              <a:spcBef>
                <a:spcPts val="530"/>
              </a:spcBef>
            </a:pPr>
            <a:r>
              <a:rPr sz="900" spc="10" dirty="0">
                <a:latin typeface="Times New Roman"/>
                <a:cs typeface="Times New Roman"/>
              </a:rPr>
              <a:t>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3706367" y="2717293"/>
            <a:ext cx="139700" cy="154305"/>
          </a:xfrm>
          <a:custGeom>
            <a:avLst/>
            <a:gdLst/>
            <a:ahLst/>
            <a:cxnLst/>
            <a:rect l="l" t="t" r="r" b="b"/>
            <a:pathLst>
              <a:path w="139700" h="154305">
                <a:moveTo>
                  <a:pt x="139447" y="0"/>
                </a:moveTo>
                <a:lnTo>
                  <a:pt x="0" y="0"/>
                </a:lnTo>
                <a:lnTo>
                  <a:pt x="0" y="153922"/>
                </a:lnTo>
                <a:lnTo>
                  <a:pt x="139447" y="153922"/>
                </a:lnTo>
                <a:lnTo>
                  <a:pt x="13944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3416046" y="2503931"/>
            <a:ext cx="479425" cy="440055"/>
          </a:xfrm>
          <a:prstGeom prst="rect">
            <a:avLst/>
          </a:prstGeom>
          <a:ln w="5410">
            <a:solidFill>
              <a:srgbClr val="000000"/>
            </a:solidFill>
          </a:ln>
        </p:spPr>
        <p:txBody>
          <a:bodyPr vert="horz" wrap="square" lIns="0" tIns="381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318770">
              <a:lnSpc>
                <a:spcPct val="100000"/>
              </a:lnSpc>
              <a:spcBef>
                <a:spcPts val="5"/>
              </a:spcBef>
            </a:pPr>
            <a:r>
              <a:rPr sz="900" spc="5" dirty="0">
                <a:latin typeface="Times New Roman"/>
                <a:cs typeface="Times New Roman"/>
              </a:rPr>
              <a:t>II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3099816" y="2310382"/>
            <a:ext cx="663575" cy="802005"/>
            <a:chOff x="3099816" y="2310382"/>
            <a:chExt cx="663575" cy="802005"/>
          </a:xfrm>
        </p:grpSpPr>
        <p:sp>
          <p:nvSpPr>
            <p:cNvPr id="52" name="object 52"/>
            <p:cNvSpPr/>
            <p:nvPr/>
          </p:nvSpPr>
          <p:spPr>
            <a:xfrm>
              <a:off x="3660648" y="2872739"/>
              <a:ext cx="98425" cy="235585"/>
            </a:xfrm>
            <a:custGeom>
              <a:avLst/>
              <a:gdLst/>
              <a:ahLst/>
              <a:cxnLst/>
              <a:rect l="l" t="t" r="r" b="b"/>
              <a:pathLst>
                <a:path w="98425" h="235585">
                  <a:moveTo>
                    <a:pt x="98298" y="0"/>
                  </a:moveTo>
                  <a:lnTo>
                    <a:pt x="0" y="235458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099816" y="2310382"/>
              <a:ext cx="140335" cy="154940"/>
            </a:xfrm>
            <a:custGeom>
              <a:avLst/>
              <a:gdLst/>
              <a:ahLst/>
              <a:cxnLst/>
              <a:rect l="l" t="t" r="r" b="b"/>
              <a:pathLst>
                <a:path w="140335" h="154939">
                  <a:moveTo>
                    <a:pt x="140205" y="0"/>
                  </a:moveTo>
                  <a:lnTo>
                    <a:pt x="0" y="0"/>
                  </a:lnTo>
                  <a:lnTo>
                    <a:pt x="0" y="154687"/>
                  </a:lnTo>
                  <a:lnTo>
                    <a:pt x="140205" y="154687"/>
                  </a:lnTo>
                  <a:lnTo>
                    <a:pt x="1402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923032" y="1969769"/>
            <a:ext cx="493395" cy="534670"/>
          </a:xfrm>
          <a:prstGeom prst="rect">
            <a:avLst/>
          </a:prstGeom>
          <a:ln w="5410">
            <a:solidFill>
              <a:srgbClr val="000000"/>
            </a:solidFill>
          </a:ln>
        </p:spPr>
        <p:txBody>
          <a:bodyPr vert="horz" wrap="square" lIns="0" tIns="108585" rIns="0" bIns="0" rtlCol="0">
            <a:spAutoFit/>
          </a:bodyPr>
          <a:lstStyle/>
          <a:p>
            <a:pPr marR="29209" algn="ctr">
              <a:lnSpc>
                <a:spcPct val="100000"/>
              </a:lnSpc>
              <a:spcBef>
                <a:spcPts val="855"/>
              </a:spcBef>
            </a:pPr>
            <a:r>
              <a:rPr sz="900" spc="20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10"/>
              </a:spcBef>
            </a:pPr>
            <a:r>
              <a:rPr sz="900" spc="20" dirty="0">
                <a:latin typeface="Times New Roman"/>
                <a:cs typeface="Times New Roman"/>
              </a:rPr>
              <a:t>V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887217" y="2407919"/>
            <a:ext cx="528955" cy="345440"/>
          </a:xfrm>
          <a:custGeom>
            <a:avLst/>
            <a:gdLst/>
            <a:ahLst/>
            <a:cxnLst/>
            <a:rect l="l" t="t" r="r" b="b"/>
            <a:pathLst>
              <a:path w="528954" h="345439">
                <a:moveTo>
                  <a:pt x="260604" y="0"/>
                </a:moveTo>
                <a:lnTo>
                  <a:pt x="0" y="235458"/>
                </a:lnTo>
              </a:path>
              <a:path w="528954" h="345439">
                <a:moveTo>
                  <a:pt x="322326" y="0"/>
                </a:moveTo>
                <a:lnTo>
                  <a:pt x="528828" y="345186"/>
                </a:lnTo>
              </a:path>
            </a:pathLst>
          </a:custGeom>
          <a:ln w="8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2416975" y="2668811"/>
            <a:ext cx="503555" cy="30162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77470">
              <a:lnSpc>
                <a:spcPts val="1070"/>
              </a:lnSpc>
              <a:spcBef>
                <a:spcPts val="130"/>
              </a:spcBef>
            </a:pPr>
            <a:r>
              <a:rPr sz="900" spc="5" dirty="0">
                <a:latin typeface="Times New Roman"/>
                <a:cs typeface="Times New Roman"/>
              </a:rPr>
              <a:t>III</a:t>
            </a:r>
            <a:endParaRPr sz="900">
              <a:latin typeface="Times New Roman"/>
              <a:cs typeface="Times New Roman"/>
            </a:endParaRPr>
          </a:p>
          <a:p>
            <a:pPr marL="141605">
              <a:lnSpc>
                <a:spcPts val="1070"/>
              </a:lnSpc>
            </a:pPr>
            <a:r>
              <a:rPr sz="900" spc="10" dirty="0">
                <a:latin typeface="Times New Roman"/>
                <a:cs typeface="Times New Roman"/>
              </a:rPr>
              <a:t>А+Ф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571750" y="2503931"/>
            <a:ext cx="54610" cy="200660"/>
          </a:xfrm>
          <a:custGeom>
            <a:avLst/>
            <a:gdLst/>
            <a:ahLst/>
            <a:cxnLst/>
            <a:rect l="l" t="t" r="r" b="b"/>
            <a:pathLst>
              <a:path w="54610" h="200660">
                <a:moveTo>
                  <a:pt x="0" y="200406"/>
                </a:moveTo>
                <a:lnTo>
                  <a:pt x="54102" y="0"/>
                </a:lnTo>
              </a:path>
            </a:pathLst>
          </a:custGeom>
          <a:ln w="8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3898049" y="3883439"/>
            <a:ext cx="45212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92075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IV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123944" y="3585209"/>
            <a:ext cx="273685" cy="320040"/>
          </a:xfrm>
          <a:custGeom>
            <a:avLst/>
            <a:gdLst/>
            <a:ahLst/>
            <a:cxnLst/>
            <a:rect l="l" t="t" r="r" b="b"/>
            <a:pathLst>
              <a:path w="273685" h="320039">
                <a:moveTo>
                  <a:pt x="273558" y="0"/>
                </a:moveTo>
                <a:lnTo>
                  <a:pt x="0" y="320040"/>
                </a:lnTo>
              </a:path>
            </a:pathLst>
          </a:custGeom>
          <a:ln w="8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91611" y="516889"/>
            <a:ext cx="5939155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3266440" marR="81915" indent="-95250">
              <a:lnSpc>
                <a:spcPts val="1610"/>
              </a:lnSpc>
            </a:pPr>
            <a:r>
              <a:rPr sz="1400" b="1" spc="-5" dirty="0">
                <a:latin typeface="Times New Roman"/>
                <a:cs typeface="Times New Roman"/>
              </a:rPr>
              <a:t>7.4. ВІДПАЛ І НОРМАЛІЗАЦІЯ: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ПРИЗНАЧЕННЯ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РЕЖИМИ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Times New Roman"/>
              <a:cs typeface="Times New Roman"/>
            </a:endParaRPr>
          </a:p>
          <a:p>
            <a:pPr marL="88900" marR="81280" indent="2876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Відпал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знижуючи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підвищуючи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</a:t>
            </a:r>
            <a:r>
              <a:rPr sz="1200" dirty="0">
                <a:latin typeface="Times New Roman"/>
                <a:cs typeface="Times New Roman"/>
              </a:rPr>
              <a:t> 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рахунок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отримання</a:t>
            </a:r>
            <a:r>
              <a:rPr sz="1200" spc="-5" dirty="0">
                <a:latin typeface="Times New Roman"/>
                <a:cs typeface="Times New Roman"/>
              </a:rPr>
              <a:t> рівноважної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дрібнозернистої структури,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дозволяє:</a:t>
            </a:r>
            <a:endParaRPr sz="1200">
              <a:latin typeface="Times New Roman"/>
              <a:cs typeface="Times New Roman"/>
            </a:endParaRPr>
          </a:p>
          <a:p>
            <a:pPr marL="490855" indent="-114935">
              <a:lnSpc>
                <a:spcPts val="1315"/>
              </a:lnSpc>
              <a:buChar char="–"/>
              <a:tabLst>
                <a:tab pos="4914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поліпшити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оброблюваність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заготовок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тиском та різанням;</a:t>
            </a:r>
            <a:endParaRPr sz="1200">
              <a:latin typeface="Times New Roman"/>
              <a:cs typeface="Times New Roman"/>
            </a:endParaRPr>
          </a:p>
          <a:p>
            <a:pPr marL="486409" indent="-110489">
              <a:lnSpc>
                <a:spcPts val="1380"/>
              </a:lnSpc>
              <a:buChar char="–"/>
              <a:tabLst>
                <a:tab pos="487045" algn="l"/>
              </a:tabLst>
            </a:pPr>
            <a:r>
              <a:rPr sz="1200" spc="-25" dirty="0">
                <a:latin typeface="Times New Roman"/>
                <a:cs typeface="Times New Roman"/>
              </a:rPr>
              <a:t>виправити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структуру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зварних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швів,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перегрітої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обробці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тиском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литтям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сталі;</a:t>
            </a:r>
            <a:endParaRPr sz="1200">
              <a:latin typeface="Times New Roman"/>
              <a:cs typeface="Times New Roman"/>
            </a:endParaRPr>
          </a:p>
          <a:p>
            <a:pPr marL="490855" indent="-114935">
              <a:lnSpc>
                <a:spcPts val="1410"/>
              </a:lnSpc>
              <a:buChar char="–"/>
              <a:tabLst>
                <a:tab pos="4914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підготувати структуру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подальшої термічної обробки.</a:t>
            </a:r>
            <a:endParaRPr sz="1200">
              <a:latin typeface="Times New Roman"/>
              <a:cs typeface="Times New Roman"/>
            </a:endParaRPr>
          </a:p>
          <a:p>
            <a:pPr marL="376555">
              <a:lnSpc>
                <a:spcPct val="1000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відпалу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характерним</a:t>
            </a:r>
            <a:r>
              <a:rPr sz="1200" dirty="0">
                <a:latin typeface="Times New Roman"/>
                <a:cs typeface="Times New Roman"/>
              </a:rPr>
              <a:t> є </a:t>
            </a:r>
            <a:r>
              <a:rPr sz="1200" spc="-5" dirty="0">
                <a:latin typeface="Times New Roman"/>
                <a:cs typeface="Times New Roman"/>
              </a:rPr>
              <a:t>повільне</a:t>
            </a:r>
            <a:r>
              <a:rPr sz="1200" dirty="0">
                <a:latin typeface="Times New Roman"/>
                <a:cs typeface="Times New Roman"/>
              </a:rPr>
              <a:t> охолодження зі </a:t>
            </a:r>
            <a:r>
              <a:rPr sz="1200" spc="-5" dirty="0">
                <a:latin typeface="Times New Roman"/>
                <a:cs typeface="Times New Roman"/>
              </a:rPr>
              <a:t>швидкістю </a:t>
            </a:r>
            <a:r>
              <a:rPr sz="1200" dirty="0">
                <a:latin typeface="Times New Roman"/>
                <a:cs typeface="Times New Roman"/>
              </a:rPr>
              <a:t>30...100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С/год.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000">
              <a:latin typeface="Times New Roman"/>
              <a:cs typeface="Times New Roman"/>
            </a:endParaRPr>
          </a:p>
          <a:p>
            <a:pPr marL="354139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7.4.1.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ВІДПАЛ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ПЕРШОГО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РОДУ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  <a:buFont typeface="Times New Roman"/>
              <a:buAutoNum type="arabicPeriod"/>
              <a:tabLst>
                <a:tab pos="532765" algn="l"/>
              </a:tabLst>
            </a:pPr>
            <a:r>
              <a:rPr sz="1200" i="1" spc="-15" dirty="0">
                <a:latin typeface="Times New Roman"/>
                <a:cs typeface="Times New Roman"/>
              </a:rPr>
              <a:t>Дифузійний </a:t>
            </a:r>
            <a:r>
              <a:rPr sz="1200" spc="-15" dirty="0">
                <a:latin typeface="Times New Roman"/>
                <a:cs typeface="Times New Roman"/>
              </a:rPr>
              <a:t>(</a:t>
            </a:r>
            <a:r>
              <a:rPr sz="1200" i="1" spc="-15" dirty="0">
                <a:latin typeface="Times New Roman"/>
                <a:cs typeface="Times New Roman"/>
              </a:rPr>
              <a:t>гомогенізований</a:t>
            </a:r>
            <a:r>
              <a:rPr sz="1200" spc="-15" dirty="0">
                <a:latin typeface="Times New Roman"/>
                <a:cs typeface="Times New Roman"/>
              </a:rPr>
              <a:t>) </a:t>
            </a:r>
            <a:r>
              <a:rPr sz="1200" i="1" spc="-10" dirty="0">
                <a:latin typeface="Times New Roman"/>
                <a:cs typeface="Times New Roman"/>
              </a:rPr>
              <a:t>відпал</a:t>
            </a:r>
            <a:r>
              <a:rPr sz="1200" spc="-10" dirty="0">
                <a:latin typeface="Times New Roman"/>
                <a:cs typeface="Times New Roman"/>
              </a:rPr>
              <a:t>. </a:t>
            </a:r>
            <a:r>
              <a:rPr sz="1200" spc="-15" dirty="0">
                <a:latin typeface="Times New Roman"/>
                <a:cs typeface="Times New Roman"/>
              </a:rPr>
              <a:t>Застосовується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усунення ліквації, вирів-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нювання </a:t>
            </a:r>
            <a:r>
              <a:rPr sz="1200" dirty="0">
                <a:latin typeface="Times New Roman"/>
                <a:cs typeface="Times New Roman"/>
              </a:rPr>
              <a:t>хімічного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Його </a:t>
            </a:r>
            <a:r>
              <a:rPr sz="1200" dirty="0">
                <a:latin typeface="Times New Roman"/>
                <a:cs typeface="Times New Roman"/>
              </a:rPr>
              <a:t>основа – </a:t>
            </a:r>
            <a:r>
              <a:rPr sz="1200" spc="-5" dirty="0">
                <a:latin typeface="Times New Roman"/>
                <a:cs typeface="Times New Roman"/>
              </a:rPr>
              <a:t>дифузія.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нагрівання відбувається вирівнювання хіміч-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складу, розчиняються надлишкові карбіди. Застосовується, переважно,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лего-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ваних сталей.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Температура нагріву залежить від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плавлення,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Times New Roman"/>
                <a:cs typeface="Times New Roman"/>
              </a:rPr>
              <a:t>=0,8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пл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Тривалість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витримки </a:t>
            </a:r>
            <a:r>
              <a:rPr sz="1200" dirty="0">
                <a:latin typeface="Times New Roman"/>
                <a:cs typeface="Times New Roman"/>
              </a:rPr>
              <a:t>– 8...20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годин.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buFont typeface="Times New Roman"/>
              <a:buAutoNum type="arabicPeriod" startAt="2"/>
              <a:tabLst>
                <a:tab pos="562610" algn="l"/>
              </a:tabLst>
            </a:pPr>
            <a:r>
              <a:rPr sz="1200" i="1" dirty="0">
                <a:latin typeface="Times New Roman"/>
                <a:cs typeface="Times New Roman"/>
              </a:rPr>
              <a:t>Рекристалізаційний відпал </a:t>
            </a:r>
            <a:r>
              <a:rPr sz="1200" spc="-5" dirty="0">
                <a:latin typeface="Times New Roman"/>
                <a:cs typeface="Times New Roman"/>
              </a:rPr>
              <a:t>проводиться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зняття напружень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холодної </a:t>
            </a:r>
            <a:r>
              <a:rPr sz="1200" dirty="0">
                <a:latin typeface="Times New Roman"/>
                <a:cs typeface="Times New Roman"/>
              </a:rPr>
              <a:t> пластичної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Температура нагріву пов’язана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температурою </a:t>
            </a:r>
            <a:r>
              <a:rPr sz="1200" dirty="0">
                <a:latin typeface="Times New Roman"/>
                <a:cs typeface="Times New Roman"/>
              </a:rPr>
              <a:t>плавлення: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Times New Roman"/>
                <a:cs typeface="Times New Roman"/>
              </a:rPr>
              <a:t>=0,4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пл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Тривалість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 від</a:t>
            </a:r>
            <a:r>
              <a:rPr sz="1200" dirty="0">
                <a:latin typeface="Times New Roman"/>
                <a:cs typeface="Times New Roman"/>
              </a:rPr>
              <a:t> габаритів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виробів.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80"/>
              </a:lnSpc>
              <a:buFont typeface="Times New Roman"/>
              <a:buAutoNum type="arabicPeriod" startAt="3"/>
              <a:tabLst>
                <a:tab pos="540385" algn="l"/>
              </a:tabLst>
            </a:pPr>
            <a:r>
              <a:rPr sz="1200" i="1" dirty="0">
                <a:latin typeface="Times New Roman"/>
                <a:cs typeface="Times New Roman"/>
              </a:rPr>
              <a:t>Відпал для </a:t>
            </a:r>
            <a:r>
              <a:rPr sz="1200" i="1" spc="-5" dirty="0">
                <a:latin typeface="Times New Roman"/>
                <a:cs typeface="Times New Roman"/>
              </a:rPr>
              <a:t>зняття напружень </a:t>
            </a:r>
            <a:r>
              <a:rPr sz="1200" i="1" dirty="0">
                <a:latin typeface="Times New Roman"/>
                <a:cs typeface="Times New Roman"/>
              </a:rPr>
              <a:t>після </a:t>
            </a:r>
            <a:r>
              <a:rPr sz="1200" i="1" spc="-5" dirty="0">
                <a:latin typeface="Times New Roman"/>
                <a:cs typeface="Times New Roman"/>
              </a:rPr>
              <a:t>гарячої обробки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коли </a:t>
            </a:r>
            <a:r>
              <a:rPr sz="1200" spc="-5" dirty="0">
                <a:latin typeface="Times New Roman"/>
                <a:cs typeface="Times New Roman"/>
              </a:rPr>
              <a:t>потрібна висока точ- </a:t>
            </a:r>
            <a:r>
              <a:rPr sz="1200" dirty="0">
                <a:latin typeface="Times New Roman"/>
                <a:cs typeface="Times New Roman"/>
              </a:rPr>
              <a:t> 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розмірів</a:t>
            </a:r>
            <a:r>
              <a:rPr sz="1200" spc="-5" dirty="0">
                <a:latin typeface="Times New Roman"/>
                <a:cs typeface="Times New Roman"/>
              </a:rPr>
              <a:t> (лиття,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зварювання,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обробка </a:t>
            </a:r>
            <a:r>
              <a:rPr sz="1200" spc="-5" dirty="0">
                <a:latin typeface="Times New Roman"/>
                <a:cs typeface="Times New Roman"/>
              </a:rPr>
              <a:t>різанням).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Температура нагріву вибирається </a:t>
            </a: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призначення та </a:t>
            </a:r>
            <a:r>
              <a:rPr sz="1200" dirty="0">
                <a:latin typeface="Times New Roman"/>
                <a:cs typeface="Times New Roman"/>
              </a:rPr>
              <a:t>знаходиться в широ-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діапазоні: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Times New Roman"/>
                <a:cs typeface="Times New Roman"/>
              </a:rPr>
              <a:t>=160...700 °С.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Тривалість </a:t>
            </a:r>
            <a:r>
              <a:rPr sz="1200" spc="-5" dirty="0">
                <a:latin typeface="Times New Roman"/>
                <a:cs typeface="Times New Roman"/>
              </a:rPr>
              <a:t>залежить від </a:t>
            </a:r>
            <a:r>
              <a:rPr sz="1200" dirty="0">
                <a:latin typeface="Times New Roman"/>
                <a:cs typeface="Times New Roman"/>
              </a:rPr>
              <a:t>габаритів </a:t>
            </a:r>
            <a:r>
              <a:rPr sz="1200" spc="-5" dirty="0">
                <a:latin typeface="Times New Roman"/>
                <a:cs typeface="Times New Roman"/>
              </a:rPr>
              <a:t>виробів.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прецизійних верстатів (ходові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гвинти, високонавантажені зубчасті колеса, черв’яки) відпалюють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основної меха- </a:t>
            </a:r>
            <a:r>
              <a:rPr sz="1200" dirty="0">
                <a:latin typeface="Times New Roman"/>
                <a:cs typeface="Times New Roman"/>
              </a:rPr>
              <a:t> нічної </a:t>
            </a:r>
            <a:r>
              <a:rPr sz="1200" spc="-5" dirty="0">
                <a:latin typeface="Times New Roman"/>
                <a:cs typeface="Times New Roman"/>
              </a:rPr>
              <a:t>обробки при температурі </a:t>
            </a:r>
            <a:r>
              <a:rPr sz="1200" dirty="0">
                <a:latin typeface="Times New Roman"/>
                <a:cs typeface="Times New Roman"/>
              </a:rPr>
              <a:t>570...600 °С </a:t>
            </a:r>
            <a:r>
              <a:rPr sz="1200" spc="-5" dirty="0">
                <a:latin typeface="Times New Roman"/>
                <a:cs typeface="Times New Roman"/>
              </a:rPr>
              <a:t>протягом </a:t>
            </a:r>
            <a:r>
              <a:rPr sz="1200" dirty="0">
                <a:latin typeface="Times New Roman"/>
                <a:cs typeface="Times New Roman"/>
              </a:rPr>
              <a:t>2...3 годин, а після </a:t>
            </a:r>
            <a:r>
              <a:rPr sz="1200" spc="-5" dirty="0">
                <a:latin typeface="Times New Roman"/>
                <a:cs typeface="Times New Roman"/>
              </a:rPr>
              <a:t>остаточної </a:t>
            </a:r>
            <a:r>
              <a:rPr sz="1200" dirty="0">
                <a:latin typeface="Times New Roman"/>
                <a:cs typeface="Times New Roman"/>
              </a:rPr>
              <a:t> механічної обробки, </a:t>
            </a:r>
            <a:r>
              <a:rPr sz="1200" spc="-5" dirty="0">
                <a:latin typeface="Times New Roman"/>
                <a:cs typeface="Times New Roman"/>
              </a:rPr>
              <a:t>для зняття напружень,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виникають при </a:t>
            </a:r>
            <a:r>
              <a:rPr sz="1200" dirty="0">
                <a:latin typeface="Times New Roman"/>
                <a:cs typeface="Times New Roman"/>
              </a:rPr>
              <a:t>шліфуванні, – </a:t>
            </a:r>
            <a:r>
              <a:rPr sz="1200" spc="-5" dirty="0">
                <a:latin typeface="Times New Roman"/>
                <a:cs typeface="Times New Roman"/>
              </a:rPr>
              <a:t>при тем- </a:t>
            </a:r>
            <a:r>
              <a:rPr sz="1200" dirty="0">
                <a:latin typeface="Times New Roman"/>
                <a:cs typeface="Times New Roman"/>
              </a:rPr>
              <a:t> пературі</a:t>
            </a:r>
            <a:r>
              <a:rPr sz="1200" spc="-5" dirty="0">
                <a:latin typeface="Times New Roman"/>
                <a:cs typeface="Times New Roman"/>
              </a:rPr>
              <a:t> 160...180 °С протягом</a:t>
            </a:r>
            <a:r>
              <a:rPr sz="1200" dirty="0">
                <a:latin typeface="Times New Roman"/>
                <a:cs typeface="Times New Roman"/>
              </a:rPr>
              <a:t> 2...2,5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годин.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615054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7.4.2.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ВІДПАЛ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ДРУГОГО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РОДУ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765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Відпал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призначається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фазового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складу.</a:t>
            </a:r>
            <a:endParaRPr sz="1200">
              <a:latin typeface="Times New Roman"/>
              <a:cs typeface="Times New Roman"/>
            </a:endParaRPr>
          </a:p>
          <a:p>
            <a:pPr marL="88265" marR="81915" indent="25336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Температура нагріву та </a:t>
            </a:r>
            <a:r>
              <a:rPr sz="1200" dirty="0">
                <a:latin typeface="Times New Roman"/>
                <a:cs typeface="Times New Roman"/>
              </a:rPr>
              <a:t>час </a:t>
            </a:r>
            <a:r>
              <a:rPr sz="1200" spc="-5" dirty="0">
                <a:latin typeface="Times New Roman"/>
                <a:cs typeface="Times New Roman"/>
              </a:rPr>
              <a:t>витримки забезпечують потрібні структурні перетво- </a:t>
            </a:r>
            <a:r>
              <a:rPr sz="1200" dirty="0">
                <a:latin typeface="Times New Roman"/>
                <a:cs typeface="Times New Roman"/>
              </a:rPr>
              <a:t> рення. Швидкість охолодження </a:t>
            </a:r>
            <a:r>
              <a:rPr sz="1200" spc="-5" dirty="0">
                <a:latin typeface="Times New Roman"/>
                <a:cs typeface="Times New Roman"/>
              </a:rPr>
              <a:t>повинна бути такою,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встигли відбутися </a:t>
            </a:r>
            <a:r>
              <a:rPr sz="1200" dirty="0">
                <a:latin typeface="Times New Roman"/>
                <a:cs typeface="Times New Roman"/>
              </a:rPr>
              <a:t>зворотні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дифузійні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перетворення.</a:t>
            </a:r>
            <a:endParaRPr sz="1200">
              <a:latin typeface="Times New Roman"/>
              <a:cs typeface="Times New Roman"/>
            </a:endParaRPr>
          </a:p>
          <a:p>
            <a:pPr marL="88900" marR="8001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Відпал </a:t>
            </a:r>
            <a:r>
              <a:rPr sz="1200" spc="-5" dirty="0">
                <a:latin typeface="Times New Roman"/>
                <a:cs typeface="Times New Roman"/>
              </a:rPr>
              <a:t>другого роду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підготовчою </a:t>
            </a:r>
            <a:r>
              <a:rPr sz="1200" dirty="0">
                <a:latin typeface="Times New Roman"/>
                <a:cs typeface="Times New Roman"/>
              </a:rPr>
              <a:t>операцією для </a:t>
            </a:r>
            <a:r>
              <a:rPr sz="1200" spc="-5" dirty="0">
                <a:latin typeface="Times New Roman"/>
                <a:cs typeface="Times New Roman"/>
              </a:rPr>
              <a:t>виливків, </a:t>
            </a:r>
            <a:r>
              <a:rPr sz="1200" dirty="0">
                <a:latin typeface="Times New Roman"/>
                <a:cs typeface="Times New Roman"/>
              </a:rPr>
              <a:t>поковок, </a:t>
            </a:r>
            <a:r>
              <a:rPr sz="1200" spc="-5" dirty="0">
                <a:latin typeface="Times New Roman"/>
                <a:cs typeface="Times New Roman"/>
              </a:rPr>
              <a:t>прокату. </a:t>
            </a:r>
            <a:r>
              <a:rPr sz="1200" dirty="0">
                <a:latin typeface="Times New Roman"/>
                <a:cs typeface="Times New Roman"/>
              </a:rPr>
              <a:t>Від-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пал </a:t>
            </a:r>
            <a:r>
              <a:rPr sz="1200" spc="-5" dirty="0">
                <a:latin typeface="Times New Roman"/>
                <a:cs typeface="Times New Roman"/>
              </a:rPr>
              <a:t>знижує твердість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міцність, покращує оброблюваність </a:t>
            </a:r>
            <a:r>
              <a:rPr sz="1200" dirty="0">
                <a:latin typeface="Times New Roman"/>
                <a:cs typeface="Times New Roman"/>
              </a:rPr>
              <a:t>різанням </a:t>
            </a:r>
            <a:r>
              <a:rPr sz="1200" spc="-5" dirty="0">
                <a:latin typeface="Times New Roman"/>
                <a:cs typeface="Times New Roman"/>
              </a:rPr>
              <a:t>середньо- та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соковуглецевих сталей. Подрібнюючи зерно, знижуючи внутрішні напруження та змен- </a:t>
            </a:r>
            <a:r>
              <a:rPr sz="1200" dirty="0">
                <a:latin typeface="Times New Roman"/>
                <a:cs typeface="Times New Roman"/>
              </a:rPr>
              <a:t> шуючи</a:t>
            </a:r>
            <a:r>
              <a:rPr sz="1200" spc="-5" dirty="0">
                <a:latin typeface="Times New Roman"/>
                <a:cs typeface="Times New Roman"/>
              </a:rPr>
              <a:t> структурну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неоднорідність, </a:t>
            </a:r>
            <a:r>
              <a:rPr sz="1200" dirty="0">
                <a:latin typeface="Times New Roman"/>
                <a:cs typeface="Times New Roman"/>
              </a:rPr>
              <a:t>сприяє </a:t>
            </a:r>
            <a:r>
              <a:rPr sz="1200" spc="-5" dirty="0">
                <a:latin typeface="Times New Roman"/>
                <a:cs typeface="Times New Roman"/>
              </a:rPr>
              <a:t>підвищенню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в’язкості.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температури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розрізняють:</a:t>
            </a:r>
            <a:endParaRPr sz="1200">
              <a:latin typeface="Times New Roman"/>
              <a:cs typeface="Times New Roman"/>
            </a:endParaRPr>
          </a:p>
          <a:p>
            <a:pPr marL="490855" indent="-114935" algn="just">
              <a:lnSpc>
                <a:spcPts val="1380"/>
              </a:lnSpc>
              <a:buChar char="–"/>
              <a:tabLst>
                <a:tab pos="4914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повний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відпал;</a:t>
            </a:r>
            <a:endParaRPr sz="1200">
              <a:latin typeface="Times New Roman"/>
              <a:cs typeface="Times New Roman"/>
            </a:endParaRPr>
          </a:p>
          <a:p>
            <a:pPr marL="490855" indent="-114935" algn="just">
              <a:lnSpc>
                <a:spcPts val="1410"/>
              </a:lnSpc>
              <a:buChar char="–"/>
              <a:tabLst>
                <a:tab pos="4914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неповний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відпал;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141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85" y="516889"/>
            <a:ext cx="5863590" cy="5824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2664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452755" indent="-114935">
              <a:lnSpc>
                <a:spcPts val="141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циклічний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(маятниковий)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відпал;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ізотермічний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відпал;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нормалізаційний відпал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(нормалізація).</a:t>
            </a:r>
            <a:endParaRPr sz="1200">
              <a:latin typeface="Times New Roman"/>
              <a:cs typeface="Times New Roman"/>
            </a:endParaRPr>
          </a:p>
          <a:p>
            <a:pPr marL="483870" indent="-146050">
              <a:lnSpc>
                <a:spcPts val="1410"/>
              </a:lnSpc>
              <a:buFont typeface="Times New Roman"/>
              <a:buAutoNum type="arabicPeriod"/>
              <a:tabLst>
                <a:tab pos="484505" algn="l"/>
              </a:tabLst>
            </a:pPr>
            <a:r>
              <a:rPr sz="1200" i="1" spc="-25" dirty="0">
                <a:latin typeface="Times New Roman"/>
                <a:cs typeface="Times New Roman"/>
              </a:rPr>
              <a:t>Повний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відпал</a:t>
            </a:r>
            <a:r>
              <a:rPr sz="1200" spc="-20" dirty="0">
                <a:latin typeface="Times New Roman"/>
                <a:cs typeface="Times New Roman"/>
              </a:rPr>
              <a:t>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температурою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нагріву </a:t>
            </a:r>
            <a:r>
              <a:rPr sz="1200" spc="-15" dirty="0">
                <a:latin typeface="Times New Roman"/>
                <a:cs typeface="Times New Roman"/>
              </a:rPr>
              <a:t>на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30...50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°С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вище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критичної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температури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А</a:t>
            </a:r>
            <a:r>
              <a:rPr sz="1200" spc="-22" baseline="-10416" dirty="0">
                <a:latin typeface="Times New Roman"/>
                <a:cs typeface="Times New Roman"/>
              </a:rPr>
              <a:t>3</a:t>
            </a:r>
            <a:endParaRPr sz="1200" baseline="-10416">
              <a:latin typeface="Times New Roman"/>
              <a:cs typeface="Times New Roman"/>
            </a:endParaRPr>
          </a:p>
          <a:p>
            <a:pPr marL="2305685">
              <a:lnSpc>
                <a:spcPct val="100000"/>
              </a:lnSpc>
              <a:spcBef>
                <a:spcPts val="335"/>
              </a:spcBef>
            </a:pP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i="1" spc="-5" dirty="0">
                <a:latin typeface="Times New Roman"/>
                <a:cs typeface="Times New Roman"/>
              </a:rPr>
              <a:t>=А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+(30...50)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410"/>
              </a:lnSpc>
              <a:spcBef>
                <a:spcPts val="235"/>
              </a:spcBef>
            </a:pPr>
            <a:r>
              <a:rPr sz="1200" dirty="0">
                <a:latin typeface="Times New Roman"/>
                <a:cs typeface="Times New Roman"/>
              </a:rPr>
              <a:t>Він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проводиться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доевтектоїдних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виправлення </a:t>
            </a:r>
            <a:r>
              <a:rPr sz="1200" dirty="0">
                <a:latin typeface="Times New Roman"/>
                <a:cs typeface="Times New Roman"/>
              </a:rPr>
              <a:t>їхньої</a:t>
            </a:r>
            <a:r>
              <a:rPr sz="1200" spc="-5" dirty="0">
                <a:latin typeface="Times New Roman"/>
                <a:cs typeface="Times New Roman"/>
              </a:rPr>
              <a:t> структури.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такій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дрібнозернистий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лодження </a:t>
            </a:r>
            <a:r>
              <a:rPr sz="1200" spc="-5" dirty="0">
                <a:latin typeface="Times New Roman"/>
                <a:cs typeface="Times New Roman"/>
              </a:rPr>
              <a:t>сталь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також дрібнозернисту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>
              <a:lnSpc>
                <a:spcPts val="1380"/>
              </a:lnSpc>
              <a:buFont typeface="Times New Roman"/>
              <a:buAutoNum type="arabicPeriod" startAt="2"/>
              <a:tabLst>
                <a:tab pos="4914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Неповний</a:t>
            </a:r>
            <a:r>
              <a:rPr sz="1200" i="1" spc="9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відпал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температурою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30...50 °С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критичної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endParaRPr sz="1200" baseline="-10416">
              <a:latin typeface="Times New Roman"/>
              <a:cs typeface="Times New Roman"/>
            </a:endParaRPr>
          </a:p>
          <a:p>
            <a:pPr marL="2305685">
              <a:lnSpc>
                <a:spcPct val="100000"/>
              </a:lnSpc>
              <a:spcBef>
                <a:spcPts val="300"/>
              </a:spcBef>
            </a:pP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i="1" spc="-5" dirty="0">
                <a:latin typeface="Times New Roman"/>
                <a:cs typeface="Times New Roman"/>
              </a:rPr>
              <a:t>=А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+(30...50)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5700"/>
              </a:lnSpc>
              <a:spcBef>
                <a:spcPts val="295"/>
              </a:spcBef>
            </a:pPr>
            <a:r>
              <a:rPr sz="1200" dirty="0">
                <a:latin typeface="Times New Roman"/>
                <a:cs typeface="Times New Roman"/>
              </a:rPr>
              <a:t>Він застосовується для </a:t>
            </a:r>
            <a:r>
              <a:rPr sz="1200" spc="-5" dirty="0">
                <a:latin typeface="Times New Roman"/>
                <a:cs typeface="Times New Roman"/>
              </a:rPr>
              <a:t>заевтектоїдних сталей. При такому нагріванні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структурі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зберігається цементит вторинний,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результаті відпалу цементит набуває сферичної фор-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ми </a:t>
            </a:r>
            <a:r>
              <a:rPr sz="1200" spc="-5" dirty="0">
                <a:latin typeface="Times New Roman"/>
                <a:cs typeface="Times New Roman"/>
              </a:rPr>
              <a:t>(сфероїдизація). Формуванню </a:t>
            </a:r>
            <a:r>
              <a:rPr sz="1200" dirty="0">
                <a:latin typeface="Times New Roman"/>
                <a:cs typeface="Times New Roman"/>
              </a:rPr>
              <a:t>зернистого </a:t>
            </a:r>
            <a:r>
              <a:rPr sz="1200" spc="-5" dirty="0">
                <a:latin typeface="Times New Roman"/>
                <a:cs typeface="Times New Roman"/>
              </a:rPr>
              <a:t>цементиту </a:t>
            </a:r>
            <a:r>
              <a:rPr sz="1200" dirty="0">
                <a:latin typeface="Times New Roman"/>
                <a:cs typeface="Times New Roman"/>
              </a:rPr>
              <a:t>сприяє </a:t>
            </a:r>
            <a:r>
              <a:rPr sz="1200" spc="-5" dirty="0">
                <a:latin typeface="Times New Roman"/>
                <a:cs typeface="Times New Roman"/>
              </a:rPr>
              <a:t>гаряча пластична </a:t>
            </a:r>
            <a:r>
              <a:rPr sz="1200" dirty="0">
                <a:latin typeface="Times New Roman"/>
                <a:cs typeface="Times New Roman"/>
              </a:rPr>
              <a:t>де-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формація, яка </a:t>
            </a:r>
            <a:r>
              <a:rPr sz="1200" dirty="0">
                <a:latin typeface="Times New Roman"/>
                <a:cs typeface="Times New Roman"/>
              </a:rPr>
              <a:t>передує </a:t>
            </a:r>
            <a:r>
              <a:rPr sz="1200" spc="-5" dirty="0">
                <a:latin typeface="Times New Roman"/>
                <a:cs typeface="Times New Roman"/>
              </a:rPr>
              <a:t>відпалу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якій </a:t>
            </a:r>
            <a:r>
              <a:rPr sz="1200" spc="-5" dirty="0">
                <a:latin typeface="Times New Roman"/>
                <a:cs typeface="Times New Roman"/>
              </a:rPr>
              <a:t>дробиться </a:t>
            </a:r>
            <a:r>
              <a:rPr sz="1200" dirty="0">
                <a:latin typeface="Times New Roman"/>
                <a:cs typeface="Times New Roman"/>
              </a:rPr>
              <a:t>сітка з </a:t>
            </a:r>
            <a:r>
              <a:rPr sz="1200" spc="-5" dirty="0">
                <a:latin typeface="Times New Roman"/>
                <a:cs typeface="Times New Roman"/>
              </a:rPr>
              <a:t>цементиту. Сталі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структу-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рою, яка </a:t>
            </a:r>
            <a:r>
              <a:rPr sz="1200" dirty="0">
                <a:latin typeface="Times New Roman"/>
                <a:cs typeface="Times New Roman"/>
              </a:rPr>
              <a:t>має зернистий </a:t>
            </a:r>
            <a:r>
              <a:rPr sz="1200" spc="-5" dirty="0">
                <a:latin typeface="Times New Roman"/>
                <a:cs typeface="Times New Roman"/>
              </a:rPr>
              <a:t>цементит, </a:t>
            </a:r>
            <a:r>
              <a:rPr sz="1200" dirty="0">
                <a:latin typeface="Times New Roman"/>
                <a:cs typeface="Times New Roman"/>
              </a:rPr>
              <a:t>краще </a:t>
            </a:r>
            <a:r>
              <a:rPr sz="1200" spc="-5" dirty="0">
                <a:latin typeface="Times New Roman"/>
                <a:cs typeface="Times New Roman"/>
              </a:rPr>
              <a:t>обробляються </a:t>
            </a:r>
            <a:r>
              <a:rPr sz="1200" dirty="0">
                <a:latin typeface="Times New Roman"/>
                <a:cs typeface="Times New Roman"/>
              </a:rPr>
              <a:t>та мають </a:t>
            </a:r>
            <a:r>
              <a:rPr sz="1200" spc="-5" dirty="0">
                <a:latin typeface="Times New Roman"/>
                <a:cs typeface="Times New Roman"/>
              </a:rPr>
              <a:t>кращу структуру після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гарту.</a:t>
            </a:r>
            <a:r>
              <a:rPr sz="1200" spc="-5" dirty="0">
                <a:latin typeface="Times New Roman"/>
                <a:cs typeface="Times New Roman"/>
              </a:rPr>
              <a:t> Неповний</a:t>
            </a:r>
            <a:r>
              <a:rPr sz="1200" dirty="0">
                <a:latin typeface="Times New Roman"/>
                <a:cs typeface="Times New Roman"/>
              </a:rPr>
              <a:t> відпал є </a:t>
            </a:r>
            <a:r>
              <a:rPr sz="1200" spc="-5" dirty="0">
                <a:latin typeface="Times New Roman"/>
                <a:cs typeface="Times New Roman"/>
              </a:rPr>
              <a:t>обов’язковим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-5" dirty="0">
                <a:latin typeface="Times New Roman"/>
                <a:cs typeface="Times New Roman"/>
              </a:rPr>
              <a:t> інструментальних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Іноді </a:t>
            </a:r>
            <a:r>
              <a:rPr sz="1200" spc="-5" dirty="0">
                <a:latin typeface="Times New Roman"/>
                <a:cs typeface="Times New Roman"/>
              </a:rPr>
              <a:t>неповний </a:t>
            </a:r>
            <a:r>
              <a:rPr sz="1200" dirty="0">
                <a:latin typeface="Times New Roman"/>
                <a:cs typeface="Times New Roman"/>
              </a:rPr>
              <a:t>відпал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для доевтектоїдних </a:t>
            </a:r>
            <a:r>
              <a:rPr sz="1200" spc="-5" dirty="0">
                <a:latin typeface="Times New Roman"/>
                <a:cs typeface="Times New Roman"/>
              </a:rPr>
              <a:t>сталей, якщо виправлення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 (сталь дрібнозерниста) </a:t>
            </a:r>
            <a:r>
              <a:rPr sz="1200" dirty="0">
                <a:latin typeface="Times New Roman"/>
                <a:cs typeface="Times New Roman"/>
              </a:rPr>
              <a:t>їм </a:t>
            </a:r>
            <a:r>
              <a:rPr sz="1200" spc="-5" dirty="0">
                <a:latin typeface="Times New Roman"/>
                <a:cs typeface="Times New Roman"/>
              </a:rPr>
              <a:t>не потрібно,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треба </a:t>
            </a:r>
            <a:r>
              <a:rPr sz="1200" dirty="0">
                <a:latin typeface="Times New Roman"/>
                <a:cs typeface="Times New Roman"/>
              </a:rPr>
              <a:t>лише </a:t>
            </a:r>
            <a:r>
              <a:rPr sz="1200" spc="-5" dirty="0">
                <a:latin typeface="Times New Roman"/>
                <a:cs typeface="Times New Roman"/>
              </a:rPr>
              <a:t>знизити твердість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поліпшення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оброблюваності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різанням.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buFont typeface="Times New Roman"/>
              <a:buAutoNum type="arabicPeriod" startAt="3"/>
              <a:tabLst>
                <a:tab pos="501015" algn="l"/>
              </a:tabLst>
            </a:pPr>
            <a:r>
              <a:rPr sz="1200" i="1" dirty="0">
                <a:latin typeface="Times New Roman"/>
                <a:cs typeface="Times New Roman"/>
              </a:rPr>
              <a:t>Циклічний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i="1" dirty="0">
                <a:latin typeface="Times New Roman"/>
                <a:cs typeface="Times New Roman"/>
              </a:rPr>
              <a:t>маятниковий</a:t>
            </a:r>
            <a:r>
              <a:rPr sz="1200" dirty="0">
                <a:latin typeface="Times New Roman"/>
                <a:cs typeface="Times New Roman"/>
              </a:rPr>
              <a:t>) </a:t>
            </a:r>
            <a:r>
              <a:rPr sz="1200" i="1" spc="-5" dirty="0">
                <a:latin typeface="Times New Roman"/>
                <a:cs typeface="Times New Roman"/>
              </a:rPr>
              <a:t>відпал </a:t>
            </a:r>
            <a:r>
              <a:rPr sz="1200" spc="-5" dirty="0">
                <a:latin typeface="Times New Roman"/>
                <a:cs typeface="Times New Roman"/>
              </a:rPr>
              <a:t>застосовують, якщо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проведення неповно-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відпалу </a:t>
            </a:r>
            <a:r>
              <a:rPr sz="1200" dirty="0">
                <a:latin typeface="Times New Roman"/>
                <a:cs typeface="Times New Roman"/>
              </a:rPr>
              <a:t>цементит залишається пластинчастим. У </a:t>
            </a:r>
            <a:r>
              <a:rPr sz="1200" spc="-5" dirty="0">
                <a:latin typeface="Times New Roman"/>
                <a:cs typeface="Times New Roman"/>
              </a:rPr>
              <a:t>цьому випадку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нагрівання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слід провести </a:t>
            </a:r>
            <a:r>
              <a:rPr sz="1200" dirty="0">
                <a:latin typeface="Times New Roman"/>
                <a:cs typeface="Times New Roman"/>
              </a:rPr>
              <a:t>охолодження до 680 </a:t>
            </a:r>
            <a:r>
              <a:rPr sz="1200" spc="-5" dirty="0">
                <a:latin typeface="Times New Roman"/>
                <a:cs typeface="Times New Roman"/>
              </a:rPr>
              <a:t>°С, потім знову провести на- </a:t>
            </a:r>
            <a:r>
              <a:rPr sz="1200" dirty="0">
                <a:latin typeface="Times New Roman"/>
                <a:cs typeface="Times New Roman"/>
              </a:rPr>
              <a:t> грів до температури </a:t>
            </a:r>
            <a:r>
              <a:rPr sz="1200" spc="-5" dirty="0">
                <a:latin typeface="Times New Roman"/>
                <a:cs typeface="Times New Roman"/>
              </a:rPr>
              <a:t>750...760 °С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наступним охолодженням.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цього отри-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зернистий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buFont typeface="Times New Roman"/>
              <a:buAutoNum type="arabicPeriod" startAt="3"/>
              <a:tabLst>
                <a:tab pos="492759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Ізотермічний </a:t>
            </a:r>
            <a:r>
              <a:rPr sz="1200" i="1" dirty="0">
                <a:latin typeface="Times New Roman"/>
                <a:cs typeface="Times New Roman"/>
              </a:rPr>
              <a:t>відпал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після нагрівання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необхідної температури, виріб </a:t>
            </a:r>
            <a:r>
              <a:rPr sz="1200" spc="-10" dirty="0">
                <a:latin typeface="Times New Roman"/>
                <a:cs typeface="Times New Roman"/>
              </a:rPr>
              <a:t>швидко </a:t>
            </a:r>
            <a:r>
              <a:rPr sz="1200" spc="-5" dirty="0">
                <a:latin typeface="Times New Roman"/>
                <a:cs typeface="Times New Roman"/>
              </a:rPr>
              <a:t> охолоджують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температури на 50...100 °С </a:t>
            </a:r>
            <a:r>
              <a:rPr sz="1200" dirty="0">
                <a:latin typeface="Times New Roman"/>
                <a:cs typeface="Times New Roman"/>
              </a:rPr>
              <a:t>нижче критичної </a:t>
            </a:r>
            <a:r>
              <a:rPr sz="1200" spc="-5" dirty="0">
                <a:latin typeface="Times New Roman"/>
                <a:cs typeface="Times New Roman"/>
              </a:rPr>
              <a:t>температури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та витри-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мують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повного перетворення аустеніту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перліт, потім охолоджують на </a:t>
            </a:r>
            <a:r>
              <a:rPr sz="1200" spc="-10" dirty="0">
                <a:latin typeface="Times New Roman"/>
                <a:cs typeface="Times New Roman"/>
              </a:rPr>
              <a:t>спокійному </a:t>
            </a:r>
            <a:r>
              <a:rPr sz="1200" spc="-5" dirty="0">
                <a:latin typeface="Times New Roman"/>
                <a:cs typeface="Times New Roman"/>
              </a:rPr>
              <a:t> повітрі (рис. </a:t>
            </a:r>
            <a:r>
              <a:rPr sz="1200" dirty="0">
                <a:latin typeface="Times New Roman"/>
                <a:cs typeface="Times New Roman"/>
              </a:rPr>
              <a:t>7.22). </a:t>
            </a:r>
            <a:r>
              <a:rPr sz="1200" spc="-5" dirty="0">
                <a:latin typeface="Times New Roman"/>
                <a:cs typeface="Times New Roman"/>
              </a:rPr>
              <a:t>Температура </a:t>
            </a:r>
            <a:r>
              <a:rPr sz="1200" dirty="0">
                <a:latin typeface="Times New Roman"/>
                <a:cs typeface="Times New Roman"/>
              </a:rPr>
              <a:t>ізотермічної </a:t>
            </a:r>
            <a:r>
              <a:rPr sz="1200" spc="-5" dirty="0">
                <a:latin typeface="Times New Roman"/>
                <a:cs typeface="Times New Roman"/>
              </a:rPr>
              <a:t>витримки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бути близькою </a:t>
            </a:r>
            <a:r>
              <a:rPr sz="1200" dirty="0">
                <a:latin typeface="Times New Roman"/>
                <a:cs typeface="Times New Roman"/>
              </a:rPr>
              <a:t>до темпера-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мінімальної</a:t>
            </a:r>
            <a:r>
              <a:rPr sz="1200" dirty="0">
                <a:latin typeface="Times New Roman"/>
                <a:cs typeface="Times New Roman"/>
              </a:rPr>
              <a:t> стійкості </a:t>
            </a:r>
            <a:r>
              <a:rPr sz="1200" spc="-5" dirty="0">
                <a:latin typeface="Times New Roman"/>
                <a:cs typeface="Times New Roman"/>
              </a:rPr>
              <a:t>аустеніту.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85" y="8510589"/>
            <a:ext cx="5785485" cy="147193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R="15240" algn="ctr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Час</a:t>
            </a:r>
            <a:endParaRPr sz="900">
              <a:latin typeface="Times New Roman"/>
              <a:cs typeface="Times New Roman"/>
            </a:endParaRPr>
          </a:p>
          <a:p>
            <a:pPr marL="1905" algn="ctr">
              <a:lnSpc>
                <a:spcPct val="100000"/>
              </a:lnSpc>
              <a:spcBef>
                <a:spcPts val="89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7.22.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Режими ізотермічного відпалу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отримують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однорідну структуру, оскілки перетворення відбува-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при однаковому ступені переохолодження. При цьому значно скорочується три- </a:t>
            </a:r>
            <a:r>
              <a:rPr sz="1200" dirty="0">
                <a:latin typeface="Times New Roman"/>
                <a:cs typeface="Times New Roman"/>
              </a:rPr>
              <a:t> валість</a:t>
            </a:r>
            <a:r>
              <a:rPr sz="1200" spc="-5" dirty="0">
                <a:latin typeface="Times New Roman"/>
                <a:cs typeface="Times New Roman"/>
              </a:rPr>
              <a:t> процесу.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Ізотермічний </a:t>
            </a:r>
            <a:r>
              <a:rPr sz="1200" spc="-5" dirty="0">
                <a:latin typeface="Times New Roman"/>
                <a:cs typeface="Times New Roman"/>
              </a:rPr>
              <a:t>відпал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-5" dirty="0">
                <a:latin typeface="Times New Roman"/>
                <a:cs typeface="Times New Roman"/>
              </a:rPr>
              <a:t> легованих сталей.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142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735024" y="7101871"/>
            <a:ext cx="168275" cy="848360"/>
          </a:xfrm>
          <a:prstGeom prst="rect">
            <a:avLst/>
          </a:prstGeom>
        </p:spPr>
        <p:txBody>
          <a:bodyPr vert="vert270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-5" dirty="0">
                <a:latin typeface="Times New Roman"/>
                <a:cs typeface="Times New Roman"/>
              </a:rPr>
              <a:t>Т</a:t>
            </a:r>
            <a:r>
              <a:rPr sz="900" spc="-10" dirty="0">
                <a:latin typeface="Times New Roman"/>
                <a:cs typeface="Times New Roman"/>
              </a:rPr>
              <a:t>е</a:t>
            </a:r>
            <a:r>
              <a:rPr sz="900" spc="-5" dirty="0">
                <a:latin typeface="Times New Roman"/>
                <a:cs typeface="Times New Roman"/>
              </a:rPr>
              <a:t>мпер</a:t>
            </a:r>
            <a:r>
              <a:rPr sz="900" spc="-10" dirty="0">
                <a:latin typeface="Times New Roman"/>
                <a:cs typeface="Times New Roman"/>
              </a:rPr>
              <a:t>а</a:t>
            </a:r>
            <a:r>
              <a:rPr sz="900" spc="5" dirty="0">
                <a:latin typeface="Times New Roman"/>
                <a:cs typeface="Times New Roman"/>
              </a:rPr>
              <a:t>т</a:t>
            </a:r>
            <a:r>
              <a:rPr sz="900" spc="-5" dirty="0">
                <a:latin typeface="Times New Roman"/>
                <a:cs typeface="Times New Roman"/>
              </a:rPr>
              <a:t>ура</a:t>
            </a:r>
            <a:r>
              <a:rPr sz="900" dirty="0">
                <a:latin typeface="Times New Roman"/>
                <a:cs typeface="Times New Roman"/>
              </a:rPr>
              <a:t>, </a:t>
            </a:r>
            <a:r>
              <a:rPr sz="900" dirty="0">
                <a:latin typeface="Symbol"/>
                <a:cs typeface="Symbol"/>
              </a:rPr>
              <a:t></a:t>
            </a:r>
            <a:r>
              <a:rPr sz="90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952244" y="7267006"/>
            <a:ext cx="186055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900" i="1" spc="15" dirty="0">
                <a:latin typeface="Times New Roman"/>
                <a:cs typeface="Times New Roman"/>
              </a:rPr>
              <a:t>А</a:t>
            </a:r>
            <a:r>
              <a:rPr sz="825" spc="22" baseline="-15151" dirty="0">
                <a:latin typeface="Times New Roman"/>
                <a:cs typeface="Times New Roman"/>
              </a:rPr>
              <a:t>1</a:t>
            </a:r>
            <a:endParaRPr sz="825" baseline="-15151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2132838" y="6582917"/>
            <a:ext cx="3270250" cy="1899285"/>
            <a:chOff x="2132838" y="6582917"/>
            <a:chExt cx="3270250" cy="1899285"/>
          </a:xfrm>
        </p:grpSpPr>
        <p:sp>
          <p:nvSpPr>
            <p:cNvPr id="9" name="object 9"/>
            <p:cNvSpPr/>
            <p:nvPr/>
          </p:nvSpPr>
          <p:spPr>
            <a:xfrm>
              <a:off x="2132838" y="6582917"/>
              <a:ext cx="3270250" cy="1899285"/>
            </a:xfrm>
            <a:custGeom>
              <a:avLst/>
              <a:gdLst/>
              <a:ahLst/>
              <a:cxnLst/>
              <a:rect l="l" t="t" r="r" b="b"/>
              <a:pathLst>
                <a:path w="3270250" h="1899284">
                  <a:moveTo>
                    <a:pt x="3269742" y="1877568"/>
                  </a:moveTo>
                  <a:lnTo>
                    <a:pt x="3235452" y="1870710"/>
                  </a:lnTo>
                  <a:lnTo>
                    <a:pt x="3163062" y="1856232"/>
                  </a:lnTo>
                  <a:lnTo>
                    <a:pt x="3192018" y="1870710"/>
                  </a:lnTo>
                  <a:lnTo>
                    <a:pt x="28194" y="1870710"/>
                  </a:lnTo>
                  <a:lnTo>
                    <a:pt x="28194" y="76974"/>
                  </a:lnTo>
                  <a:lnTo>
                    <a:pt x="42672" y="105918"/>
                  </a:lnTo>
                  <a:lnTo>
                    <a:pt x="34074" y="63246"/>
                  </a:lnTo>
                  <a:lnTo>
                    <a:pt x="21336" y="0"/>
                  </a:lnTo>
                  <a:lnTo>
                    <a:pt x="0" y="105918"/>
                  </a:lnTo>
                  <a:lnTo>
                    <a:pt x="14465" y="76974"/>
                  </a:lnTo>
                  <a:lnTo>
                    <a:pt x="14465" y="1877568"/>
                  </a:lnTo>
                  <a:lnTo>
                    <a:pt x="21336" y="1877568"/>
                  </a:lnTo>
                  <a:lnTo>
                    <a:pt x="21336" y="1884438"/>
                  </a:lnTo>
                  <a:lnTo>
                    <a:pt x="3191992" y="1884438"/>
                  </a:lnTo>
                  <a:lnTo>
                    <a:pt x="3163062" y="1898904"/>
                  </a:lnTo>
                  <a:lnTo>
                    <a:pt x="3235439" y="1884438"/>
                  </a:lnTo>
                  <a:lnTo>
                    <a:pt x="3269742" y="18775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154174" y="6979157"/>
              <a:ext cx="2712720" cy="1481455"/>
            </a:xfrm>
            <a:custGeom>
              <a:avLst/>
              <a:gdLst/>
              <a:ahLst/>
              <a:cxnLst/>
              <a:rect l="l" t="t" r="r" b="b"/>
              <a:pathLst>
                <a:path w="2712720" h="1481454">
                  <a:moveTo>
                    <a:pt x="0" y="1481328"/>
                  </a:moveTo>
                  <a:lnTo>
                    <a:pt x="607314" y="0"/>
                  </a:lnTo>
                  <a:lnTo>
                    <a:pt x="1399794" y="0"/>
                  </a:lnTo>
                  <a:lnTo>
                    <a:pt x="1690116" y="903732"/>
                  </a:lnTo>
                  <a:lnTo>
                    <a:pt x="2495550" y="903732"/>
                  </a:lnTo>
                  <a:lnTo>
                    <a:pt x="2712720" y="1346454"/>
                  </a:lnTo>
                </a:path>
              </a:pathLst>
            </a:custGeom>
            <a:ln w="213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142232" y="7370825"/>
              <a:ext cx="43180" cy="512445"/>
            </a:xfrm>
            <a:custGeom>
              <a:avLst/>
              <a:gdLst/>
              <a:ahLst/>
              <a:cxnLst/>
              <a:rect l="l" t="t" r="r" b="b"/>
              <a:pathLst>
                <a:path w="43179" h="512445">
                  <a:moveTo>
                    <a:pt x="0" y="405384"/>
                  </a:moveTo>
                  <a:lnTo>
                    <a:pt x="21336" y="512064"/>
                  </a:lnTo>
                  <a:lnTo>
                    <a:pt x="33070" y="453390"/>
                  </a:lnTo>
                  <a:lnTo>
                    <a:pt x="18288" y="453390"/>
                  </a:lnTo>
                  <a:lnTo>
                    <a:pt x="16002" y="451104"/>
                  </a:lnTo>
                  <a:lnTo>
                    <a:pt x="16002" y="437388"/>
                  </a:lnTo>
                  <a:lnTo>
                    <a:pt x="0" y="405384"/>
                  </a:lnTo>
                  <a:close/>
                </a:path>
                <a:path w="43179" h="512445">
                  <a:moveTo>
                    <a:pt x="16002" y="437388"/>
                  </a:moveTo>
                  <a:lnTo>
                    <a:pt x="16002" y="451104"/>
                  </a:lnTo>
                  <a:lnTo>
                    <a:pt x="18288" y="453390"/>
                  </a:lnTo>
                  <a:lnTo>
                    <a:pt x="23622" y="453390"/>
                  </a:lnTo>
                  <a:lnTo>
                    <a:pt x="26670" y="451104"/>
                  </a:lnTo>
                  <a:lnTo>
                    <a:pt x="26670" y="448056"/>
                  </a:lnTo>
                  <a:lnTo>
                    <a:pt x="21336" y="448056"/>
                  </a:lnTo>
                  <a:lnTo>
                    <a:pt x="16002" y="437388"/>
                  </a:lnTo>
                  <a:close/>
                </a:path>
                <a:path w="43179" h="512445">
                  <a:moveTo>
                    <a:pt x="42672" y="405384"/>
                  </a:moveTo>
                  <a:lnTo>
                    <a:pt x="26670" y="437388"/>
                  </a:lnTo>
                  <a:lnTo>
                    <a:pt x="26670" y="451104"/>
                  </a:lnTo>
                  <a:lnTo>
                    <a:pt x="23622" y="453390"/>
                  </a:lnTo>
                  <a:lnTo>
                    <a:pt x="33070" y="453390"/>
                  </a:lnTo>
                  <a:lnTo>
                    <a:pt x="42672" y="405384"/>
                  </a:lnTo>
                  <a:close/>
                </a:path>
                <a:path w="43179" h="512445">
                  <a:moveTo>
                    <a:pt x="21336" y="63246"/>
                  </a:moveTo>
                  <a:lnTo>
                    <a:pt x="16002" y="73914"/>
                  </a:lnTo>
                  <a:lnTo>
                    <a:pt x="16002" y="437388"/>
                  </a:lnTo>
                  <a:lnTo>
                    <a:pt x="21336" y="448056"/>
                  </a:lnTo>
                  <a:lnTo>
                    <a:pt x="26670" y="437388"/>
                  </a:lnTo>
                  <a:lnTo>
                    <a:pt x="26670" y="73914"/>
                  </a:lnTo>
                  <a:lnTo>
                    <a:pt x="21336" y="63246"/>
                  </a:lnTo>
                  <a:close/>
                </a:path>
                <a:path w="43179" h="512445">
                  <a:moveTo>
                    <a:pt x="26670" y="437388"/>
                  </a:moveTo>
                  <a:lnTo>
                    <a:pt x="21336" y="448056"/>
                  </a:lnTo>
                  <a:lnTo>
                    <a:pt x="26670" y="448056"/>
                  </a:lnTo>
                  <a:lnTo>
                    <a:pt x="26670" y="437388"/>
                  </a:lnTo>
                  <a:close/>
                </a:path>
                <a:path w="43179" h="512445">
                  <a:moveTo>
                    <a:pt x="21336" y="0"/>
                  </a:moveTo>
                  <a:lnTo>
                    <a:pt x="0" y="105918"/>
                  </a:lnTo>
                  <a:lnTo>
                    <a:pt x="16002" y="73914"/>
                  </a:lnTo>
                  <a:lnTo>
                    <a:pt x="16002" y="60960"/>
                  </a:lnTo>
                  <a:lnTo>
                    <a:pt x="18288" y="57912"/>
                  </a:lnTo>
                  <a:lnTo>
                    <a:pt x="33001" y="57912"/>
                  </a:lnTo>
                  <a:lnTo>
                    <a:pt x="21336" y="0"/>
                  </a:lnTo>
                  <a:close/>
                </a:path>
                <a:path w="43179" h="512445">
                  <a:moveTo>
                    <a:pt x="33001" y="57912"/>
                  </a:moveTo>
                  <a:lnTo>
                    <a:pt x="23622" y="57912"/>
                  </a:lnTo>
                  <a:lnTo>
                    <a:pt x="26670" y="60960"/>
                  </a:lnTo>
                  <a:lnTo>
                    <a:pt x="26670" y="73914"/>
                  </a:lnTo>
                  <a:lnTo>
                    <a:pt x="42672" y="105918"/>
                  </a:lnTo>
                  <a:lnTo>
                    <a:pt x="33001" y="57912"/>
                  </a:lnTo>
                  <a:close/>
                </a:path>
                <a:path w="43179" h="512445">
                  <a:moveTo>
                    <a:pt x="23622" y="57912"/>
                  </a:moveTo>
                  <a:lnTo>
                    <a:pt x="18288" y="57912"/>
                  </a:lnTo>
                  <a:lnTo>
                    <a:pt x="16002" y="60960"/>
                  </a:lnTo>
                  <a:lnTo>
                    <a:pt x="16002" y="73914"/>
                  </a:lnTo>
                  <a:lnTo>
                    <a:pt x="21336" y="63246"/>
                  </a:lnTo>
                  <a:lnTo>
                    <a:pt x="26670" y="63246"/>
                  </a:lnTo>
                  <a:lnTo>
                    <a:pt x="26670" y="60960"/>
                  </a:lnTo>
                  <a:lnTo>
                    <a:pt x="23622" y="57912"/>
                  </a:lnTo>
                  <a:close/>
                </a:path>
                <a:path w="43179" h="512445">
                  <a:moveTo>
                    <a:pt x="26670" y="63246"/>
                  </a:moveTo>
                  <a:lnTo>
                    <a:pt x="21336" y="63246"/>
                  </a:lnTo>
                  <a:lnTo>
                    <a:pt x="26670" y="73914"/>
                  </a:lnTo>
                  <a:lnTo>
                    <a:pt x="26670" y="63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154174" y="7370825"/>
              <a:ext cx="2828925" cy="0"/>
            </a:xfrm>
            <a:custGeom>
              <a:avLst/>
              <a:gdLst/>
              <a:ahLst/>
              <a:cxnLst/>
              <a:rect l="l" t="t" r="r" b="b"/>
              <a:pathLst>
                <a:path w="2828925">
                  <a:moveTo>
                    <a:pt x="0" y="0"/>
                  </a:moveTo>
                  <a:lnTo>
                    <a:pt x="2828544" y="0"/>
                  </a:lnTo>
                </a:path>
              </a:pathLst>
            </a:custGeom>
            <a:ln w="8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4247641" y="7551233"/>
            <a:ext cx="56007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50...100</a:t>
            </a:r>
            <a:r>
              <a:rPr sz="900" spc="-5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Symbol"/>
                <a:cs typeface="Symbol"/>
              </a:rPr>
              <a:t></a:t>
            </a:r>
            <a:r>
              <a:rPr sz="900" spc="1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91604" y="516889"/>
            <a:ext cx="59397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3765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5.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Нормалізація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різновид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відпалу.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Нормалізація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термічна </a:t>
            </a:r>
            <a:r>
              <a:rPr sz="1200" dirty="0">
                <a:latin typeface="Times New Roman"/>
                <a:cs typeface="Times New Roman"/>
              </a:rPr>
              <a:t>обробка,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якій виріб </a:t>
            </a:r>
            <a:r>
              <a:rPr sz="1200" spc="-5" dirty="0">
                <a:latin typeface="Times New Roman"/>
                <a:cs typeface="Times New Roman"/>
              </a:rPr>
              <a:t>нагрівають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аустенітного </a:t>
            </a:r>
            <a:r>
              <a:rPr sz="1200" dirty="0">
                <a:latin typeface="Times New Roman"/>
                <a:cs typeface="Times New Roman"/>
              </a:rPr>
              <a:t>стану,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30...50 °С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dirty="0">
                <a:latin typeface="Times New Roman"/>
                <a:cs typeface="Times New Roman"/>
              </a:rPr>
              <a:t> температур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ст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подальшим </a:t>
            </a:r>
            <a:r>
              <a:rPr sz="1200" spc="-5" dirty="0">
                <a:latin typeface="Times New Roman"/>
                <a:cs typeface="Times New Roman"/>
              </a:rPr>
              <a:t>охолодженням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повітрі:</a:t>
            </a:r>
            <a:endParaRPr sz="1200">
              <a:latin typeface="Times New Roman"/>
              <a:cs typeface="Times New Roman"/>
            </a:endParaRPr>
          </a:p>
          <a:p>
            <a:pPr marL="1680210" algn="just">
              <a:lnSpc>
                <a:spcPct val="100000"/>
              </a:lnSpc>
              <a:spcBef>
                <a:spcPts val="300"/>
              </a:spcBef>
            </a:pP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i="1" spc="-5" dirty="0">
                <a:latin typeface="Times New Roman"/>
                <a:cs typeface="Times New Roman"/>
              </a:rPr>
              <a:t>=А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+(30...50)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i="1" spc="-5" dirty="0">
                <a:latin typeface="Times New Roman"/>
                <a:cs typeface="Times New Roman"/>
              </a:rPr>
              <a:t>=А</a:t>
            </a:r>
            <a:r>
              <a:rPr sz="1200" spc="-7" baseline="-10416" dirty="0">
                <a:latin typeface="Times New Roman"/>
                <a:cs typeface="Times New Roman"/>
              </a:rPr>
              <a:t>ст</a:t>
            </a:r>
            <a:r>
              <a:rPr sz="1200" spc="-5" dirty="0">
                <a:latin typeface="Times New Roman"/>
                <a:cs typeface="Times New Roman"/>
              </a:rPr>
              <a:t>+(30...50)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ct val="90300"/>
              </a:lnSpc>
              <a:spcBef>
                <a:spcPts val="309"/>
              </a:spcBef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нормалізації отримують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тонку будову </a:t>
            </a:r>
            <a:r>
              <a:rPr sz="1200" dirty="0">
                <a:latin typeface="Times New Roman"/>
                <a:cs typeface="Times New Roman"/>
              </a:rPr>
              <a:t>евтектоїда </a:t>
            </a:r>
            <a:r>
              <a:rPr sz="1200" spc="-5" dirty="0">
                <a:latin typeface="Times New Roman"/>
                <a:cs typeface="Times New Roman"/>
              </a:rPr>
              <a:t>(тонкий перліт 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сорбіт),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зменшуються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внутрішні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напруги,</a:t>
            </a:r>
            <a:r>
              <a:rPr sz="1200" dirty="0">
                <a:latin typeface="Times New Roman"/>
                <a:cs typeface="Times New Roman"/>
              </a:rPr>
              <a:t> усуваються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дефекти,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з’явилися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процесі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попередньої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Твердість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дещо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ніж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піс-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відпалу.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225"/>
              </a:lnSpc>
            </a:pPr>
            <a:r>
              <a:rPr sz="1200" dirty="0">
                <a:latin typeface="Times New Roman"/>
                <a:cs typeface="Times New Roman"/>
              </a:rPr>
              <a:t>У заевтектоїдних</a:t>
            </a:r>
            <a:r>
              <a:rPr sz="1200" spc="-5" dirty="0">
                <a:latin typeface="Times New Roman"/>
                <a:cs typeface="Times New Roman"/>
              </a:rPr>
              <a:t> сталях нормалізація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усуває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грубу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сітку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вторинного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цементиту.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ct val="902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Нормалізацію</a:t>
            </a:r>
            <a:r>
              <a:rPr sz="1200" dirty="0">
                <a:latin typeface="Times New Roman"/>
                <a:cs typeface="Times New Roman"/>
              </a:rPr>
              <a:t> частіш за </a:t>
            </a:r>
            <a:r>
              <a:rPr sz="1200" spc="-5" dirty="0">
                <a:latin typeface="Times New Roman"/>
                <a:cs typeface="Times New Roman"/>
              </a:rPr>
              <a:t>все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dirty="0">
                <a:latin typeface="Times New Roman"/>
                <a:cs typeface="Times New Roman"/>
              </a:rPr>
              <a:t> як проміжну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операцію,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поліпшує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структуру. </a:t>
            </a:r>
            <a:r>
              <a:rPr sz="1200" dirty="0">
                <a:latin typeface="Times New Roman"/>
                <a:cs typeface="Times New Roman"/>
              </a:rPr>
              <a:t>Іноді </a:t>
            </a:r>
            <a:r>
              <a:rPr sz="1200" spc="-5" dirty="0">
                <a:latin typeface="Times New Roman"/>
                <a:cs typeface="Times New Roman"/>
              </a:rPr>
              <a:t>нормалізацію проводять,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остаточну </a:t>
            </a:r>
            <a:r>
              <a:rPr sz="1200" dirty="0">
                <a:latin typeface="Times New Roman"/>
                <a:cs typeface="Times New Roman"/>
              </a:rPr>
              <a:t>обробку, </a:t>
            </a:r>
            <a:r>
              <a:rPr sz="1200" spc="-5" dirty="0">
                <a:latin typeface="Times New Roman"/>
                <a:cs typeface="Times New Roman"/>
              </a:rPr>
              <a:t>наприклад, при виго-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товленні сортового </a:t>
            </a:r>
            <a:r>
              <a:rPr sz="1200" dirty="0">
                <a:latin typeface="Times New Roman"/>
                <a:cs typeface="Times New Roman"/>
              </a:rPr>
              <a:t>прокату.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235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низьковуглецевих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-5" dirty="0">
                <a:latin typeface="Times New Roman"/>
                <a:cs typeface="Times New Roman"/>
              </a:rPr>
              <a:t> нормалізацію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замість </a:t>
            </a:r>
            <a:r>
              <a:rPr sz="1200" spc="-5" dirty="0">
                <a:latin typeface="Times New Roman"/>
                <a:cs typeface="Times New Roman"/>
              </a:rPr>
              <a:t>відпалу.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ct val="902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Для середньовуглецевих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нормалізацію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нормалізацію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високим відпус-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 застосовують замість гарту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високим відпуском.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цьому випадку </a:t>
            </a:r>
            <a:r>
              <a:rPr sz="1200" dirty="0">
                <a:latin typeface="Times New Roman"/>
                <a:cs typeface="Times New Roman"/>
              </a:rPr>
              <a:t>механічні влас-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тивості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трохи </a:t>
            </a:r>
            <a:r>
              <a:rPr sz="1200" dirty="0">
                <a:latin typeface="Times New Roman"/>
                <a:cs typeface="Times New Roman"/>
              </a:rPr>
              <a:t>нижче,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виріб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піддається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меншій деформації,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виключаються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81915" algn="r">
              <a:lnSpc>
                <a:spcPct val="100000"/>
              </a:lnSpc>
              <a:spcBef>
                <a:spcPts val="840"/>
              </a:spcBef>
            </a:pPr>
            <a:r>
              <a:rPr sz="1400" b="1" spc="-5" dirty="0">
                <a:latin typeface="Times New Roman"/>
                <a:cs typeface="Times New Roman"/>
              </a:rPr>
              <a:t>7.5.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ЗАГАРТУВАННЯ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88900" marR="8064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Конструкційні сталі піддають гарту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відпустку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підвищення міцності та твердо-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сті, </a:t>
            </a:r>
            <a:r>
              <a:rPr sz="1200" dirty="0">
                <a:latin typeface="Times New Roman"/>
                <a:cs typeface="Times New Roman"/>
              </a:rPr>
              <a:t>отримання </a:t>
            </a:r>
            <a:r>
              <a:rPr sz="1200" spc="-5" dirty="0">
                <a:latin typeface="Times New Roman"/>
                <a:cs typeface="Times New Roman"/>
              </a:rPr>
              <a:t>високої </a:t>
            </a:r>
            <a:r>
              <a:rPr sz="1200" dirty="0">
                <a:latin typeface="Times New Roman"/>
                <a:cs typeface="Times New Roman"/>
              </a:rPr>
              <a:t>пластичності, </a:t>
            </a:r>
            <a:r>
              <a:rPr sz="1200" spc="-5" dirty="0">
                <a:latin typeface="Times New Roman"/>
                <a:cs typeface="Times New Roman"/>
              </a:rPr>
              <a:t>в’язкості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високої зносостійкості,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інструмента-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льні </a:t>
            </a:r>
            <a:r>
              <a:rPr sz="1200" dirty="0">
                <a:latin typeface="Times New Roman"/>
                <a:cs typeface="Times New Roman"/>
              </a:rPr>
              <a:t>– для</a:t>
            </a:r>
            <a:r>
              <a:rPr sz="1200" spc="-5" dirty="0">
                <a:latin typeface="Times New Roman"/>
                <a:cs typeface="Times New Roman"/>
              </a:rPr>
              <a:t> підвищення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зносостійкості.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Верхня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межа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заевтектоїдних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обмежується,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оскі-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льки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призводить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зростання зерна, що </a:t>
            </a:r>
            <a:r>
              <a:rPr sz="1200" spc="-5" dirty="0">
                <a:latin typeface="Times New Roman"/>
                <a:cs typeface="Times New Roman"/>
              </a:rPr>
              <a:t>знижує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 та</a:t>
            </a:r>
            <a:r>
              <a:rPr sz="1200" dirty="0">
                <a:latin typeface="Times New Roman"/>
                <a:cs typeface="Times New Roman"/>
              </a:rPr>
              <a:t> опір</a:t>
            </a:r>
            <a:r>
              <a:rPr sz="1200" spc="-5" dirty="0">
                <a:latin typeface="Times New Roman"/>
                <a:cs typeface="Times New Roman"/>
              </a:rPr>
              <a:t> крихкому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руйнуванню.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Основними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параметрами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охолодження.</a:t>
            </a:r>
            <a:endParaRPr sz="12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Тривалість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нагрівального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пристрою,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дослідними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даними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перерізу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витрачається: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електричній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1,5...2 хв;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полум’яній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печі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хв;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соляній</a:t>
            </a:r>
            <a:r>
              <a:rPr sz="1200" spc="-5" dirty="0">
                <a:latin typeface="Times New Roman"/>
                <a:cs typeface="Times New Roman"/>
              </a:rPr>
              <a:t> ванні</a:t>
            </a:r>
            <a:r>
              <a:rPr sz="1200" dirty="0">
                <a:latin typeface="Times New Roman"/>
                <a:cs typeface="Times New Roman"/>
              </a:rPr>
              <a:t> – 0,5</a:t>
            </a:r>
            <a:r>
              <a:rPr sz="1200" spc="-5" dirty="0">
                <a:latin typeface="Times New Roman"/>
                <a:cs typeface="Times New Roman"/>
              </a:rPr>
              <a:t> хв;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свинцевій</a:t>
            </a:r>
            <a:r>
              <a:rPr sz="1200" spc="-5" dirty="0">
                <a:latin typeface="Times New Roman"/>
                <a:cs typeface="Times New Roman"/>
              </a:rPr>
              <a:t> ванні </a:t>
            </a:r>
            <a:r>
              <a:rPr sz="1200" dirty="0">
                <a:latin typeface="Times New Roman"/>
                <a:cs typeface="Times New Roman"/>
              </a:rPr>
              <a:t>– 0,1...0,15 </a:t>
            </a:r>
            <a:r>
              <a:rPr sz="1200" spc="-5" dirty="0">
                <a:latin typeface="Times New Roman"/>
                <a:cs typeface="Times New Roman"/>
              </a:rPr>
              <a:t>хв.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загартування: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повна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неповна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  <a:spcBef>
                <a:spcPts val="70"/>
              </a:spcBef>
            </a:pPr>
            <a:r>
              <a:rPr sz="1200" i="1" spc="-5" dirty="0">
                <a:latin typeface="Times New Roman"/>
                <a:cs typeface="Times New Roman"/>
              </a:rPr>
              <a:t>Повне загартування </a:t>
            </a:r>
            <a:r>
              <a:rPr sz="1200" dirty="0">
                <a:latin typeface="Times New Roman"/>
                <a:cs typeface="Times New Roman"/>
              </a:rPr>
              <a:t>здійснюється з температурою </a:t>
            </a:r>
            <a:r>
              <a:rPr sz="1200" spc="-5" dirty="0">
                <a:latin typeface="Times New Roman"/>
                <a:cs typeface="Times New Roman"/>
              </a:rPr>
              <a:t>нагріву на 30...50 °С вище кри-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тичної температури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endParaRPr sz="1200" baseline="-10416">
              <a:latin typeface="Times New Roman"/>
              <a:cs typeface="Times New Roman"/>
            </a:endParaRPr>
          </a:p>
          <a:p>
            <a:pPr marL="2344420" algn="just">
              <a:lnSpc>
                <a:spcPct val="100000"/>
              </a:lnSpc>
              <a:spcBef>
                <a:spcPts val="300"/>
              </a:spcBef>
            </a:pP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i="1" spc="-5" dirty="0">
                <a:latin typeface="Times New Roman"/>
                <a:cs typeface="Times New Roman"/>
              </a:rPr>
              <a:t>=А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+(30...50)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  <a:spcBef>
                <a:spcPts val="330"/>
              </a:spcBef>
            </a:pPr>
            <a:r>
              <a:rPr sz="1200" spc="-5" dirty="0">
                <a:latin typeface="Times New Roman"/>
                <a:cs typeface="Times New Roman"/>
              </a:rPr>
              <a:t>Застосовують таке </a:t>
            </a:r>
            <a:r>
              <a:rPr sz="1200" dirty="0">
                <a:latin typeface="Times New Roman"/>
                <a:cs typeface="Times New Roman"/>
              </a:rPr>
              <a:t>загартування для доевтектоїдних </a:t>
            </a:r>
            <a:r>
              <a:rPr sz="1200" spc="-5" dirty="0">
                <a:latin typeface="Times New Roman"/>
                <a:cs typeface="Times New Roman"/>
              </a:rPr>
              <a:t>сталей. </a:t>
            </a:r>
            <a:r>
              <a:rPr sz="1200" dirty="0">
                <a:latin typeface="Times New Roman"/>
                <a:cs typeface="Times New Roman"/>
              </a:rPr>
              <a:t>Зміни </a:t>
            </a:r>
            <a:r>
              <a:rPr sz="1200" spc="-5" dirty="0">
                <a:latin typeface="Times New Roman"/>
                <a:cs typeface="Times New Roman"/>
              </a:rPr>
              <a:t>структури сталі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нагріванні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охолодженні </a:t>
            </a:r>
            <a:r>
              <a:rPr sz="1200" spc="-5" dirty="0">
                <a:latin typeface="Times New Roman"/>
                <a:cs typeface="Times New Roman"/>
              </a:rPr>
              <a:t>відбуваються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схемою:</a:t>
            </a:r>
            <a:endParaRPr sz="1200">
              <a:latin typeface="Times New Roman"/>
              <a:cs typeface="Times New Roman"/>
            </a:endParaRPr>
          </a:p>
          <a:p>
            <a:pPr marL="1849120" algn="just">
              <a:lnSpc>
                <a:spcPts val="1390"/>
              </a:lnSpc>
            </a:pPr>
            <a:r>
              <a:rPr sz="1800" spc="-7" baseline="-25462" dirty="0">
                <a:latin typeface="Times New Roman"/>
                <a:cs typeface="Times New Roman"/>
              </a:rPr>
              <a:t>П</a:t>
            </a:r>
            <a:r>
              <a:rPr sz="1800" spc="-120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Symbol"/>
                <a:cs typeface="Symbol"/>
              </a:rPr>
              <a:t></a:t>
            </a:r>
            <a:r>
              <a:rPr sz="1800" spc="-14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Ф</a:t>
            </a:r>
            <a:r>
              <a:rPr sz="1800" spc="-75" baseline="-25462" dirty="0">
                <a:latin typeface="Times New Roman"/>
                <a:cs typeface="Times New Roman"/>
              </a:rPr>
              <a:t> </a:t>
            </a:r>
            <a:r>
              <a:rPr sz="1800" spc="-127" baseline="-25462" dirty="0">
                <a:latin typeface="Symbol"/>
                <a:cs typeface="Symbol"/>
              </a:rPr>
              <a:t></a:t>
            </a:r>
            <a:r>
              <a:rPr sz="700" spc="-290" dirty="0">
                <a:latin typeface="Times New Roman"/>
                <a:cs typeface="Times New Roman"/>
              </a:rPr>
              <a:t>н</a:t>
            </a:r>
            <a:r>
              <a:rPr sz="1800" spc="-1372" baseline="-25462" dirty="0">
                <a:latin typeface="Symbol"/>
                <a:cs typeface="Symbol"/>
              </a:rPr>
              <a:t></a:t>
            </a:r>
            <a:r>
              <a:rPr sz="700" spc="-5" dirty="0">
                <a:latin typeface="Times New Roman"/>
                <a:cs typeface="Times New Roman"/>
              </a:rPr>
              <a:t>аг</a:t>
            </a:r>
            <a:r>
              <a:rPr sz="700" spc="5" dirty="0">
                <a:latin typeface="Times New Roman"/>
                <a:cs typeface="Times New Roman"/>
              </a:rPr>
              <a:t>р</a:t>
            </a:r>
            <a:r>
              <a:rPr sz="700" spc="-185" dirty="0">
                <a:latin typeface="Times New Roman"/>
                <a:cs typeface="Times New Roman"/>
              </a:rPr>
              <a:t>і</a:t>
            </a:r>
            <a:r>
              <a:rPr sz="1800" spc="-1522" baseline="-25462" dirty="0">
                <a:latin typeface="Symbol"/>
                <a:cs typeface="Symbol"/>
              </a:rPr>
              <a:t></a:t>
            </a:r>
            <a:r>
              <a:rPr sz="700" spc="5" dirty="0">
                <a:latin typeface="Times New Roman"/>
                <a:cs typeface="Times New Roman"/>
              </a:rPr>
              <a:t>в</a:t>
            </a:r>
            <a:r>
              <a:rPr sz="700" spc="60" dirty="0">
                <a:latin typeface="Times New Roman"/>
                <a:cs typeface="Times New Roman"/>
              </a:rPr>
              <a:t> </a:t>
            </a:r>
            <a:r>
              <a:rPr sz="700" i="1" spc="-45" dirty="0">
                <a:latin typeface="Times New Roman"/>
                <a:cs typeface="Times New Roman"/>
              </a:rPr>
              <a:t>А</a:t>
            </a:r>
            <a:r>
              <a:rPr sz="900" spc="-292" baseline="-13888" dirty="0">
                <a:latin typeface="Times New Roman"/>
                <a:cs typeface="Times New Roman"/>
              </a:rPr>
              <a:t>3</a:t>
            </a:r>
            <a:r>
              <a:rPr sz="1800" spc="-1357" baseline="-25462" dirty="0">
                <a:latin typeface="Symbol"/>
                <a:cs typeface="Symbol"/>
              </a:rPr>
              <a:t></a:t>
            </a:r>
            <a:r>
              <a:rPr sz="1800" spc="-7" baseline="-25462" dirty="0">
                <a:latin typeface="Symbol"/>
                <a:cs typeface="Symbol"/>
              </a:rPr>
              <a:t></a:t>
            </a:r>
            <a:r>
              <a:rPr sz="1800" spc="-240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А</a:t>
            </a:r>
            <a:r>
              <a:rPr sz="1800" spc="-60" baseline="-25462" dirty="0">
                <a:latin typeface="Times New Roman"/>
                <a:cs typeface="Times New Roman"/>
              </a:rPr>
              <a:t> </a:t>
            </a:r>
            <a:r>
              <a:rPr sz="1800" spc="-127" baseline="-25462" dirty="0">
                <a:latin typeface="Symbol"/>
                <a:cs typeface="Symbol"/>
              </a:rPr>
              <a:t></a:t>
            </a:r>
            <a:r>
              <a:rPr sz="700" spc="-265" dirty="0">
                <a:latin typeface="Times New Roman"/>
                <a:cs typeface="Times New Roman"/>
              </a:rPr>
              <a:t>о</a:t>
            </a:r>
            <a:r>
              <a:rPr sz="1800" spc="-1402" baseline="-25462" dirty="0">
                <a:latin typeface="Symbol"/>
                <a:cs typeface="Symbol"/>
              </a:rPr>
              <a:t></a:t>
            </a:r>
            <a:r>
              <a:rPr sz="700" spc="5" dirty="0">
                <a:latin typeface="Times New Roman"/>
                <a:cs typeface="Times New Roman"/>
              </a:rPr>
              <a:t>хо</a:t>
            </a:r>
            <a:r>
              <a:rPr sz="700" spc="-85" dirty="0">
                <a:latin typeface="Times New Roman"/>
                <a:cs typeface="Times New Roman"/>
              </a:rPr>
              <a:t>л</a:t>
            </a:r>
            <a:r>
              <a:rPr sz="1800" spc="-1679" baseline="-25462" dirty="0">
                <a:latin typeface="Symbol"/>
                <a:cs typeface="Symbol"/>
              </a:rPr>
              <a:t></a:t>
            </a:r>
            <a:r>
              <a:rPr sz="700" dirty="0">
                <a:latin typeface="Times New Roman"/>
                <a:cs typeface="Times New Roman"/>
              </a:rPr>
              <a:t>о</a:t>
            </a:r>
            <a:r>
              <a:rPr sz="700" spc="10" dirty="0">
                <a:latin typeface="Times New Roman"/>
                <a:cs typeface="Times New Roman"/>
              </a:rPr>
              <a:t>д</a:t>
            </a:r>
            <a:r>
              <a:rPr sz="700" spc="5" dirty="0">
                <a:latin typeface="Times New Roman"/>
                <a:cs typeface="Times New Roman"/>
              </a:rPr>
              <a:t>ж</a:t>
            </a:r>
            <a:r>
              <a:rPr sz="700" spc="-5" dirty="0">
                <a:latin typeface="Times New Roman"/>
                <a:cs typeface="Times New Roman"/>
              </a:rPr>
              <a:t>е</a:t>
            </a:r>
            <a:r>
              <a:rPr sz="700" spc="5" dirty="0">
                <a:latin typeface="Times New Roman"/>
                <a:cs typeface="Times New Roman"/>
              </a:rPr>
              <a:t>н</a:t>
            </a:r>
            <a:r>
              <a:rPr sz="700" spc="-5" dirty="0">
                <a:latin typeface="Times New Roman"/>
                <a:cs typeface="Times New Roman"/>
              </a:rPr>
              <a:t>н</a:t>
            </a:r>
            <a:r>
              <a:rPr sz="700" spc="-1440" dirty="0">
                <a:latin typeface="Times New Roman"/>
                <a:cs typeface="Times New Roman"/>
              </a:rPr>
              <a:t>я</a:t>
            </a:r>
            <a:r>
              <a:rPr sz="1800" spc="75" baseline="-25462" dirty="0">
                <a:latin typeface="Symbol"/>
                <a:cs typeface="Symbol"/>
              </a:rPr>
              <a:t></a:t>
            </a:r>
            <a:r>
              <a:rPr sz="1800" spc="-1432" baseline="-25462" dirty="0">
                <a:latin typeface="Symbol"/>
                <a:cs typeface="Symbol"/>
              </a:rPr>
              <a:t></a:t>
            </a:r>
            <a:r>
              <a:rPr sz="1800" spc="-7" baseline="-25462" dirty="0">
                <a:latin typeface="Symbol"/>
                <a:cs typeface="Symbol"/>
              </a:rPr>
              <a:t></a:t>
            </a:r>
            <a:r>
              <a:rPr sz="1800" spc="-23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М</a:t>
            </a:r>
            <a:r>
              <a:rPr sz="1800" spc="-97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.</a:t>
            </a:r>
            <a:endParaRPr sz="1800" baseline="-25462">
              <a:latin typeface="Times New Roman"/>
              <a:cs typeface="Times New Roman"/>
            </a:endParaRPr>
          </a:p>
          <a:p>
            <a:pPr marL="88900" marR="80645" indent="287655" algn="just">
              <a:lnSpc>
                <a:spcPts val="1380"/>
              </a:lnSpc>
              <a:spcBef>
                <a:spcPts val="905"/>
              </a:spcBef>
            </a:pPr>
            <a:r>
              <a:rPr sz="1200" i="1" spc="-5" dirty="0">
                <a:latin typeface="Times New Roman"/>
                <a:cs typeface="Times New Roman"/>
              </a:rPr>
              <a:t>Неповне загартування </a:t>
            </a:r>
            <a:r>
              <a:rPr sz="1200" dirty="0">
                <a:latin typeface="Times New Roman"/>
                <a:cs typeface="Times New Roman"/>
              </a:rPr>
              <a:t>доевтектоїдних </a:t>
            </a:r>
            <a:r>
              <a:rPr sz="1200" spc="-5" dirty="0">
                <a:latin typeface="Times New Roman"/>
                <a:cs typeface="Times New Roman"/>
              </a:rPr>
              <a:t>сталей неприпустимо, оскільки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структурі </a:t>
            </a:r>
            <a:r>
              <a:rPr sz="1200" dirty="0">
                <a:latin typeface="Times New Roman"/>
                <a:cs typeface="Times New Roman"/>
              </a:rPr>
              <a:t> залишається </a:t>
            </a:r>
            <a:r>
              <a:rPr sz="1200" spc="-5" dirty="0">
                <a:latin typeface="Times New Roman"/>
                <a:cs typeface="Times New Roman"/>
              </a:rPr>
              <a:t>м’який ферит. </a:t>
            </a:r>
            <a:r>
              <a:rPr sz="1200" dirty="0">
                <a:latin typeface="Times New Roman"/>
                <a:cs typeface="Times New Roman"/>
              </a:rPr>
              <a:t>Зміни </a:t>
            </a:r>
            <a:r>
              <a:rPr sz="1200" spc="-5" dirty="0">
                <a:latin typeface="Times New Roman"/>
                <a:cs typeface="Times New Roman"/>
              </a:rPr>
              <a:t>структури сталі при нагріванні та </a:t>
            </a:r>
            <a:r>
              <a:rPr sz="1200" dirty="0">
                <a:latin typeface="Times New Roman"/>
                <a:cs typeface="Times New Roman"/>
              </a:rPr>
              <a:t>охолодженні </a:t>
            </a:r>
            <a:r>
              <a:rPr sz="1200" spc="-5" dirty="0">
                <a:latin typeface="Times New Roman"/>
                <a:cs typeface="Times New Roman"/>
              </a:rPr>
              <a:t>відбу-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ваються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схемою:</a:t>
            </a:r>
            <a:endParaRPr sz="1200">
              <a:latin typeface="Times New Roman"/>
              <a:cs typeface="Times New Roman"/>
            </a:endParaRPr>
          </a:p>
          <a:p>
            <a:pPr marL="1588770" algn="just">
              <a:lnSpc>
                <a:spcPct val="100000"/>
              </a:lnSpc>
              <a:spcBef>
                <a:spcPts val="600"/>
              </a:spcBef>
            </a:pPr>
            <a:r>
              <a:rPr sz="1200" dirty="0">
                <a:latin typeface="Times New Roman"/>
                <a:cs typeface="Times New Roman"/>
              </a:rPr>
              <a:t>П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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80" dirty="0">
                <a:latin typeface="Symbol"/>
                <a:cs typeface="Symbol"/>
              </a:rPr>
              <a:t></a:t>
            </a:r>
            <a:r>
              <a:rPr sz="1200" spc="-517" baseline="41666" dirty="0">
                <a:latin typeface="Times New Roman"/>
                <a:cs typeface="Times New Roman"/>
              </a:rPr>
              <a:t>н</a:t>
            </a:r>
            <a:r>
              <a:rPr sz="1200" spc="-855" dirty="0">
                <a:latin typeface="Symbol"/>
                <a:cs typeface="Symbol"/>
              </a:rPr>
              <a:t></a:t>
            </a:r>
            <a:r>
              <a:rPr sz="1200" spc="-7" baseline="41666" dirty="0">
                <a:latin typeface="Times New Roman"/>
                <a:cs typeface="Times New Roman"/>
              </a:rPr>
              <a:t>а</a:t>
            </a:r>
            <a:r>
              <a:rPr sz="1200" spc="7" baseline="41666" dirty="0">
                <a:latin typeface="Times New Roman"/>
                <a:cs typeface="Times New Roman"/>
              </a:rPr>
              <a:t>г</a:t>
            </a:r>
            <a:r>
              <a:rPr sz="1200" spc="-262" baseline="41666" dirty="0">
                <a:latin typeface="Times New Roman"/>
                <a:cs typeface="Times New Roman"/>
              </a:rPr>
              <a:t>р</a:t>
            </a:r>
            <a:r>
              <a:rPr sz="1200" spc="-1015" dirty="0">
                <a:latin typeface="Symbol"/>
                <a:cs typeface="Symbol"/>
              </a:rPr>
              <a:t></a:t>
            </a:r>
            <a:r>
              <a:rPr sz="1200" baseline="41666" dirty="0">
                <a:latin typeface="Times New Roman"/>
                <a:cs typeface="Times New Roman"/>
              </a:rPr>
              <a:t>і</a:t>
            </a:r>
            <a:r>
              <a:rPr sz="1200" spc="15" baseline="41666" dirty="0">
                <a:latin typeface="Times New Roman"/>
                <a:cs typeface="Times New Roman"/>
              </a:rPr>
              <a:t>в</a:t>
            </a:r>
            <a:r>
              <a:rPr sz="1200" spc="67" baseline="41666" dirty="0">
                <a:latin typeface="Times New Roman"/>
                <a:cs typeface="Times New Roman"/>
              </a:rPr>
              <a:t> </a:t>
            </a:r>
            <a:r>
              <a:rPr sz="1200" i="1" spc="-419" baseline="41666" dirty="0">
                <a:latin typeface="Times New Roman"/>
                <a:cs typeface="Times New Roman"/>
              </a:rPr>
              <a:t>А</a:t>
            </a:r>
            <a:r>
              <a:rPr sz="1200" spc="-1010" dirty="0">
                <a:latin typeface="Symbol"/>
                <a:cs typeface="Symbol"/>
              </a:rPr>
              <a:t></a:t>
            </a:r>
            <a:r>
              <a:rPr sz="900" baseline="32407" dirty="0">
                <a:latin typeface="Times New Roman"/>
                <a:cs typeface="Times New Roman"/>
              </a:rPr>
              <a:t>1</a:t>
            </a:r>
            <a:r>
              <a:rPr sz="900" spc="-120" baseline="32407" dirty="0">
                <a:latin typeface="Times New Roman"/>
                <a:cs typeface="Times New Roman"/>
              </a:rPr>
              <a:t> </a:t>
            </a:r>
            <a:r>
              <a:rPr sz="1200" spc="145" dirty="0">
                <a:latin typeface="Symbol"/>
                <a:cs typeface="Symbol"/>
              </a:rPr>
              <a:t></a:t>
            </a:r>
            <a:r>
              <a:rPr sz="1200" spc="-2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dirty="0">
                <a:latin typeface="Times New Roman"/>
                <a:cs typeface="Times New Roman"/>
              </a:rPr>
              <a:t>Ф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80" dirty="0">
                <a:latin typeface="Symbol"/>
                <a:cs typeface="Symbol"/>
              </a:rPr>
              <a:t></a:t>
            </a:r>
            <a:r>
              <a:rPr sz="1200" spc="-472" baseline="41666" dirty="0">
                <a:latin typeface="Times New Roman"/>
                <a:cs typeface="Times New Roman"/>
              </a:rPr>
              <a:t>о</a:t>
            </a:r>
            <a:r>
              <a:rPr sz="1200" spc="-885" dirty="0">
                <a:latin typeface="Symbol"/>
                <a:cs typeface="Symbol"/>
              </a:rPr>
              <a:t></a:t>
            </a:r>
            <a:r>
              <a:rPr sz="1200" spc="15" baseline="41666" dirty="0">
                <a:latin typeface="Times New Roman"/>
                <a:cs typeface="Times New Roman"/>
              </a:rPr>
              <a:t>хо</a:t>
            </a:r>
            <a:r>
              <a:rPr sz="1200" spc="-427" baseline="41666" dirty="0">
                <a:latin typeface="Times New Roman"/>
                <a:cs typeface="Times New Roman"/>
              </a:rPr>
              <a:t>л</a:t>
            </a:r>
            <a:r>
              <a:rPr sz="1200" spc="-905" dirty="0">
                <a:latin typeface="Symbol"/>
                <a:cs typeface="Symbol"/>
              </a:rPr>
              <a:t></a:t>
            </a:r>
            <a:r>
              <a:rPr sz="1200" spc="15" baseline="41666" dirty="0">
                <a:latin typeface="Times New Roman"/>
                <a:cs typeface="Times New Roman"/>
              </a:rPr>
              <a:t>од</a:t>
            </a:r>
            <a:r>
              <a:rPr sz="1200" spc="-637" baseline="41666" dirty="0">
                <a:latin typeface="Times New Roman"/>
                <a:cs typeface="Times New Roman"/>
              </a:rPr>
              <a:t>ж</a:t>
            </a:r>
            <a:r>
              <a:rPr sz="1200" spc="-770" dirty="0">
                <a:latin typeface="Symbol"/>
                <a:cs typeface="Symbol"/>
              </a:rPr>
              <a:t></a:t>
            </a:r>
            <a:r>
              <a:rPr sz="1200" spc="-7" baseline="41666" dirty="0">
                <a:latin typeface="Times New Roman"/>
                <a:cs typeface="Times New Roman"/>
              </a:rPr>
              <a:t>е</a:t>
            </a:r>
            <a:r>
              <a:rPr sz="1200" spc="7" baseline="41666" dirty="0">
                <a:latin typeface="Times New Roman"/>
                <a:cs typeface="Times New Roman"/>
              </a:rPr>
              <a:t>н</a:t>
            </a:r>
            <a:r>
              <a:rPr sz="1200" spc="-592" baseline="41666" dirty="0">
                <a:latin typeface="Times New Roman"/>
                <a:cs typeface="Times New Roman"/>
              </a:rPr>
              <a:t>н</a:t>
            </a:r>
            <a:r>
              <a:rPr sz="1200" spc="-800" dirty="0">
                <a:latin typeface="Symbol"/>
                <a:cs typeface="Symbol"/>
              </a:rPr>
              <a:t></a:t>
            </a:r>
            <a:r>
              <a:rPr sz="1200" spc="97" baseline="41666" dirty="0">
                <a:latin typeface="Times New Roman"/>
                <a:cs typeface="Times New Roman"/>
              </a:rPr>
              <a:t>я</a:t>
            </a:r>
            <a:r>
              <a:rPr sz="1200" dirty="0">
                <a:latin typeface="Symbol"/>
                <a:cs typeface="Symbol"/>
              </a:rPr>
              <a:t>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М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dirty="0">
                <a:latin typeface="Times New Roman"/>
                <a:cs typeface="Times New Roman"/>
              </a:rPr>
              <a:t>Ф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88900" marR="83185" indent="287655" algn="just">
              <a:lnSpc>
                <a:spcPts val="1380"/>
              </a:lnSpc>
              <a:spcBef>
                <a:spcPts val="360"/>
              </a:spcBef>
            </a:pPr>
            <a:r>
              <a:rPr sz="1200" i="1" spc="-5" dirty="0">
                <a:latin typeface="Times New Roman"/>
                <a:cs typeface="Times New Roman"/>
              </a:rPr>
              <a:t>Неповне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загартування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здійснюється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30...50 °С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критичної</a:t>
            </a:r>
            <a:r>
              <a:rPr sz="1200" spc="-5" dirty="0">
                <a:latin typeface="Times New Roman"/>
                <a:cs typeface="Times New Roman"/>
              </a:rPr>
              <a:t> температури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endParaRPr sz="1200" baseline="-10416">
              <a:latin typeface="Times New Roman"/>
              <a:cs typeface="Times New Roman"/>
            </a:endParaRPr>
          </a:p>
          <a:p>
            <a:pPr marL="2344420" algn="just">
              <a:lnSpc>
                <a:spcPct val="100000"/>
              </a:lnSpc>
              <a:spcBef>
                <a:spcPts val="300"/>
              </a:spcBef>
            </a:pP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i="1" spc="-5" dirty="0">
                <a:latin typeface="Times New Roman"/>
                <a:cs typeface="Times New Roman"/>
              </a:rPr>
              <a:t>=А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+(30...50)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endParaRPr sz="1200">
              <a:latin typeface="Times New Roman"/>
              <a:cs typeface="Times New Roman"/>
            </a:endParaRPr>
          </a:p>
          <a:p>
            <a:pPr marL="88265" marR="81915" indent="287655" algn="just">
              <a:lnSpc>
                <a:spcPts val="1380"/>
              </a:lnSpc>
              <a:spcBef>
                <a:spcPts val="330"/>
              </a:spcBef>
            </a:pPr>
            <a:r>
              <a:rPr sz="1200" spc="-5" dirty="0">
                <a:latin typeface="Times New Roman"/>
                <a:cs typeface="Times New Roman"/>
              </a:rPr>
              <a:t>Неповне загартування застосовується </a:t>
            </a:r>
            <a:r>
              <a:rPr sz="1200" dirty="0">
                <a:latin typeface="Times New Roman"/>
                <a:cs typeface="Times New Roman"/>
              </a:rPr>
              <a:t>для заевтектоідних </a:t>
            </a:r>
            <a:r>
              <a:rPr sz="1200" spc="-5" dirty="0">
                <a:latin typeface="Times New Roman"/>
                <a:cs typeface="Times New Roman"/>
              </a:rPr>
              <a:t>сталей. </a:t>
            </a:r>
            <a:r>
              <a:rPr sz="1200" dirty="0">
                <a:latin typeface="Times New Roman"/>
                <a:cs typeface="Times New Roman"/>
              </a:rPr>
              <a:t>Зміни </a:t>
            </a:r>
            <a:r>
              <a:rPr sz="1200" spc="-5" dirty="0">
                <a:latin typeface="Times New Roman"/>
                <a:cs typeface="Times New Roman"/>
              </a:rPr>
              <a:t>структури </a:t>
            </a:r>
            <a:r>
              <a:rPr sz="1200" dirty="0">
                <a:latin typeface="Times New Roman"/>
                <a:cs typeface="Times New Roman"/>
              </a:rPr>
              <a:t> сталі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охолодженні </a:t>
            </a:r>
            <a:r>
              <a:rPr sz="1200" spc="-5" dirty="0">
                <a:latin typeface="Times New Roman"/>
                <a:cs typeface="Times New Roman"/>
              </a:rPr>
              <a:t>відбуваються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схемою:</a:t>
            </a:r>
            <a:endParaRPr sz="1200">
              <a:latin typeface="Times New Roman"/>
              <a:cs typeface="Times New Roman"/>
            </a:endParaRPr>
          </a:p>
          <a:p>
            <a:pPr marL="22860" algn="ctr">
              <a:lnSpc>
                <a:spcPts val="380"/>
              </a:lnSpc>
              <a:spcBef>
                <a:spcPts val="495"/>
              </a:spcBef>
            </a:pPr>
            <a:r>
              <a:rPr sz="1200" spc="-5" dirty="0">
                <a:latin typeface="Times New Roman"/>
                <a:cs typeface="Times New Roman"/>
              </a:rPr>
              <a:t>П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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050" spc="-22" baseline="-23809" dirty="0">
                <a:latin typeface="Times New Roman"/>
                <a:cs typeface="Times New Roman"/>
              </a:rPr>
              <a:t>I</a:t>
            </a:r>
            <a:r>
              <a:rPr sz="1050" spc="7" baseline="-23809" dirty="0">
                <a:latin typeface="Times New Roman"/>
                <a:cs typeface="Times New Roman"/>
              </a:rPr>
              <a:t>I</a:t>
            </a:r>
            <a:r>
              <a:rPr sz="1050" baseline="-23809" dirty="0">
                <a:latin typeface="Times New Roman"/>
                <a:cs typeface="Times New Roman"/>
              </a:rPr>
              <a:t> </a:t>
            </a:r>
            <a:r>
              <a:rPr sz="1050" spc="22" baseline="-23809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Symbol"/>
                <a:cs typeface="Symbol"/>
              </a:rPr>
              <a:t></a:t>
            </a:r>
            <a:r>
              <a:rPr sz="1200" spc="55" dirty="0">
                <a:latin typeface="Symbol"/>
                <a:cs typeface="Symbol"/>
              </a:rPr>
              <a:t></a:t>
            </a:r>
            <a:r>
              <a:rPr sz="1200" spc="-95" dirty="0">
                <a:latin typeface="Symbol"/>
                <a:cs typeface="Symbol"/>
              </a:rPr>
              <a:t></a:t>
            </a:r>
            <a:r>
              <a:rPr sz="900" spc="-270" baseline="32407" dirty="0">
                <a:latin typeface="Times New Roman"/>
                <a:cs typeface="Times New Roman"/>
              </a:rPr>
              <a:t>1</a:t>
            </a:r>
            <a:r>
              <a:rPr sz="1200" spc="-955" dirty="0">
                <a:latin typeface="Symbol"/>
                <a:cs typeface="Symbol"/>
              </a:rPr>
              <a:t>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А</a:t>
            </a:r>
            <a:r>
              <a:rPr sz="1200" spc="-10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Times New Roman"/>
                <a:cs typeface="Times New Roman"/>
              </a:rPr>
              <a:t>Ц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050" spc="-22" baseline="-23809" dirty="0">
                <a:latin typeface="Times New Roman"/>
                <a:cs typeface="Times New Roman"/>
              </a:rPr>
              <a:t>I</a:t>
            </a:r>
            <a:r>
              <a:rPr sz="1050" spc="7" baseline="-23809" dirty="0">
                <a:latin typeface="Times New Roman"/>
                <a:cs typeface="Times New Roman"/>
              </a:rPr>
              <a:t>I</a:t>
            </a:r>
            <a:r>
              <a:rPr sz="1050" baseline="-23809" dirty="0">
                <a:latin typeface="Times New Roman"/>
                <a:cs typeface="Times New Roman"/>
              </a:rPr>
              <a:t> </a:t>
            </a:r>
            <a:r>
              <a:rPr sz="1050" spc="30" baseline="-23809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Symbol"/>
                <a:cs typeface="Symbol"/>
              </a:rPr>
              <a:t></a:t>
            </a:r>
            <a:r>
              <a:rPr sz="1200" spc="55" dirty="0">
                <a:latin typeface="Symbol"/>
                <a:cs typeface="Symbol"/>
              </a:rPr>
              <a:t></a:t>
            </a:r>
            <a:r>
              <a:rPr sz="1200" spc="65" dirty="0">
                <a:latin typeface="Symbol"/>
                <a:cs typeface="Symbol"/>
              </a:rPr>
              <a:t></a:t>
            </a:r>
            <a:r>
              <a:rPr sz="1200" spc="50" dirty="0">
                <a:latin typeface="Symbol"/>
                <a:cs typeface="Symbol"/>
              </a:rPr>
              <a:t></a:t>
            </a:r>
            <a:r>
              <a:rPr sz="1200" spc="-950" dirty="0">
                <a:latin typeface="Symbol"/>
                <a:cs typeface="Symbol"/>
              </a:rPr>
              <a:t>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М</a:t>
            </a:r>
            <a:r>
              <a:rPr sz="1200" spc="-10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Times New Roman"/>
                <a:cs typeface="Times New Roman"/>
              </a:rPr>
              <a:t>Ц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050" spc="-22" baseline="-23809" dirty="0">
                <a:latin typeface="Times New Roman"/>
                <a:cs typeface="Times New Roman"/>
              </a:rPr>
              <a:t>I</a:t>
            </a:r>
            <a:r>
              <a:rPr sz="1050" spc="7" baseline="-23809" dirty="0">
                <a:latin typeface="Times New Roman"/>
                <a:cs typeface="Times New Roman"/>
              </a:rPr>
              <a:t>I</a:t>
            </a:r>
            <a:r>
              <a:rPr sz="1050" baseline="-23809" dirty="0">
                <a:latin typeface="Times New Roman"/>
                <a:cs typeface="Times New Roman"/>
              </a:rPr>
              <a:t> </a:t>
            </a:r>
            <a:r>
              <a:rPr sz="1050" spc="-120" baseline="-238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R="24765" algn="ctr">
              <a:lnSpc>
                <a:spcPts val="415"/>
              </a:lnSpc>
              <a:tabLst>
                <a:tab pos="1094740" algn="l"/>
              </a:tabLst>
            </a:pPr>
            <a:r>
              <a:rPr sz="700" spc="5" dirty="0">
                <a:latin typeface="Times New Roman"/>
                <a:cs typeface="Times New Roman"/>
              </a:rPr>
              <a:t>нагрів</a:t>
            </a:r>
            <a:r>
              <a:rPr sz="700" spc="65" dirty="0">
                <a:latin typeface="Times New Roman"/>
                <a:cs typeface="Times New Roman"/>
              </a:rPr>
              <a:t> </a:t>
            </a:r>
            <a:r>
              <a:rPr sz="700" i="1" spc="5" dirty="0">
                <a:latin typeface="Times New Roman"/>
                <a:cs typeface="Times New Roman"/>
              </a:rPr>
              <a:t>А	</a:t>
            </a:r>
            <a:r>
              <a:rPr sz="700" spc="-15" dirty="0">
                <a:latin typeface="Times New Roman"/>
                <a:cs typeface="Times New Roman"/>
              </a:rPr>
              <a:t>охолодження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143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514340" y="875786"/>
            <a:ext cx="3005455" cy="35375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111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лу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бездефектною структурою,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під-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вищенням </a:t>
            </a:r>
            <a:r>
              <a:rPr sz="1200" dirty="0">
                <a:latin typeface="Times New Roman"/>
                <a:cs typeface="Times New Roman"/>
              </a:rPr>
              <a:t>щільності </a:t>
            </a:r>
            <a:r>
              <a:rPr sz="1200" spc="-5" dirty="0">
                <a:latin typeface="Times New Roman"/>
                <a:cs typeface="Times New Roman"/>
              </a:rPr>
              <a:t>дислокацій,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усклад-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нює </a:t>
            </a:r>
            <a:r>
              <a:rPr sz="1200" dirty="0">
                <a:latin typeface="Times New Roman"/>
                <a:cs typeface="Times New Roman"/>
              </a:rPr>
              <a:t>їх рух. </a:t>
            </a:r>
            <a:r>
              <a:rPr sz="1200" spc="-5" dirty="0">
                <a:latin typeface="Times New Roman"/>
                <a:cs typeface="Times New Roman"/>
              </a:rPr>
              <a:t>Наразі </a:t>
            </a:r>
            <a:r>
              <a:rPr sz="1200" dirty="0">
                <a:latin typeface="Times New Roman"/>
                <a:cs typeface="Times New Roman"/>
              </a:rPr>
              <a:t>є досвід </a:t>
            </a:r>
            <a:r>
              <a:rPr sz="1200" spc="-5" dirty="0">
                <a:latin typeface="Times New Roman"/>
                <a:cs typeface="Times New Roman"/>
              </a:rPr>
              <a:t>створення крис- </a:t>
            </a:r>
            <a:r>
              <a:rPr sz="1200" dirty="0">
                <a:latin typeface="Times New Roman"/>
                <a:cs typeface="Times New Roman"/>
              </a:rPr>
              <a:t> талів без </a:t>
            </a:r>
            <a:r>
              <a:rPr sz="1200" spc="-5" dirty="0">
                <a:latin typeface="Times New Roman"/>
                <a:cs typeface="Times New Roman"/>
              </a:rPr>
              <a:t>дефектів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ниткоподібні </a:t>
            </a:r>
            <a:r>
              <a:rPr sz="1200" dirty="0">
                <a:latin typeface="Times New Roman"/>
                <a:cs typeface="Times New Roman"/>
              </a:rPr>
              <a:t>кристали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довжиною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мм,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товщиною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0,5…20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мкм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38100" marR="304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«вуса» з </a:t>
            </a:r>
            <a:r>
              <a:rPr sz="1200" spc="-5" dirty="0">
                <a:latin typeface="Times New Roman"/>
                <a:cs typeface="Times New Roman"/>
              </a:rPr>
              <a:t>міцністю, </a:t>
            </a:r>
            <a:r>
              <a:rPr sz="1200" dirty="0">
                <a:latin typeface="Times New Roman"/>
                <a:cs typeface="Times New Roman"/>
              </a:rPr>
              <a:t>близькою до теоретичної: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 заліза </a:t>
            </a:r>
            <a:r>
              <a:rPr sz="1200" spc="-5" dirty="0">
                <a:latin typeface="Times New Roman"/>
                <a:cs typeface="Times New Roman"/>
              </a:rPr>
              <a:t>тимчасовий </a:t>
            </a:r>
            <a:r>
              <a:rPr sz="1200" dirty="0">
                <a:latin typeface="Times New Roman"/>
                <a:cs typeface="Times New Roman"/>
              </a:rPr>
              <a:t>опір </a:t>
            </a:r>
            <a:r>
              <a:rPr sz="1200" spc="-5" dirty="0">
                <a:latin typeface="Times New Roman"/>
                <a:cs typeface="Times New Roman"/>
              </a:rPr>
              <a:t>розриву </a:t>
            </a:r>
            <a:r>
              <a:rPr sz="1200" dirty="0">
                <a:latin typeface="Times New Roman"/>
                <a:cs typeface="Times New Roman"/>
              </a:rPr>
              <a:t>складає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13000</a:t>
            </a:r>
            <a:r>
              <a:rPr sz="1200" spc="-5" dirty="0">
                <a:latin typeface="Times New Roman"/>
                <a:cs typeface="Times New Roman"/>
              </a:rPr>
              <a:t> МПа,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30000</a:t>
            </a:r>
            <a:r>
              <a:rPr sz="1200" spc="-5" dirty="0">
                <a:latin typeface="Times New Roman"/>
                <a:cs typeface="Times New Roman"/>
              </a:rPr>
              <a:t> МПа. При зміц-</a:t>
            </a:r>
            <a:endParaRPr sz="1200">
              <a:latin typeface="Times New Roman"/>
              <a:cs typeface="Times New Roman"/>
            </a:endParaRPr>
          </a:p>
          <a:p>
            <a:pPr marL="38100" marR="31115" algn="just">
              <a:lnSpc>
                <a:spcPts val="1370"/>
              </a:lnSpc>
              <a:spcBef>
                <a:spcPts val="10"/>
              </a:spcBef>
            </a:pPr>
            <a:r>
              <a:rPr sz="1200" spc="-5" dirty="0">
                <a:latin typeface="Times New Roman"/>
                <a:cs typeface="Times New Roman"/>
              </a:rPr>
              <a:t>ненні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щільності</a:t>
            </a:r>
            <a:r>
              <a:rPr sz="1200" dirty="0">
                <a:latin typeface="Times New Roman"/>
                <a:cs typeface="Times New Roman"/>
              </a:rPr>
              <a:t> дис-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локацій,</a:t>
            </a:r>
            <a:r>
              <a:rPr sz="1200" spc="6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вона</a:t>
            </a:r>
            <a:r>
              <a:rPr sz="1200" spc="6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6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повинна</a:t>
            </a:r>
            <a:r>
              <a:rPr sz="1200" spc="6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перевищувати</a:t>
            </a:r>
            <a:endParaRPr sz="1200">
              <a:latin typeface="Times New Roman"/>
              <a:cs typeface="Times New Roman"/>
            </a:endParaRPr>
          </a:p>
          <a:p>
            <a:pPr marL="38100" marR="3175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значень 1015...1016 </a:t>
            </a:r>
            <a:r>
              <a:rPr sz="1200" spc="-5" dirty="0">
                <a:latin typeface="Times New Roman"/>
                <a:cs typeface="Times New Roman"/>
              </a:rPr>
              <a:t>м</a:t>
            </a:r>
            <a:r>
              <a:rPr sz="1200" spc="-7" baseline="38194" dirty="0">
                <a:latin typeface="Times New Roman"/>
                <a:cs typeface="Times New Roman"/>
              </a:rPr>
              <a:t>–2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dirty="0">
                <a:latin typeface="Times New Roman"/>
                <a:cs typeface="Times New Roman"/>
              </a:rPr>
              <a:t> В іншому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випадку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 тріщини.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Дислокації </a:t>
            </a:r>
            <a:r>
              <a:rPr sz="1200" spc="-5" dirty="0">
                <a:latin typeface="Times New Roman"/>
                <a:cs typeface="Times New Roman"/>
              </a:rPr>
              <a:t>впливають не тільки на міц- </a:t>
            </a:r>
            <a:r>
              <a:rPr sz="1200" dirty="0">
                <a:latin typeface="Times New Roman"/>
                <a:cs typeface="Times New Roman"/>
              </a:rPr>
              <a:t> ність і </a:t>
            </a:r>
            <a:r>
              <a:rPr sz="1200" spc="-5" dirty="0">
                <a:latin typeface="Times New Roman"/>
                <a:cs typeface="Times New Roman"/>
              </a:rPr>
              <a:t>пластичність, </a:t>
            </a:r>
            <a:r>
              <a:rPr sz="1200" dirty="0">
                <a:latin typeface="Times New Roman"/>
                <a:cs typeface="Times New Roman"/>
              </a:rPr>
              <a:t>а й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інші </a:t>
            </a:r>
            <a:r>
              <a:rPr sz="1200" spc="-5" dirty="0">
                <a:latin typeface="Times New Roman"/>
                <a:cs typeface="Times New Roman"/>
              </a:rPr>
              <a:t>властивості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кристалів. Зі збільшенням щільності дисло- </a:t>
            </a:r>
            <a:r>
              <a:rPr sz="1200" dirty="0">
                <a:latin typeface="Times New Roman"/>
                <a:cs typeface="Times New Roman"/>
              </a:rPr>
              <a:t> кацій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внутрішнє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нюються оптичні властивості, підвищується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електроопір металу. </a:t>
            </a:r>
            <a:r>
              <a:rPr sz="1200" dirty="0">
                <a:latin typeface="Times New Roman"/>
                <a:cs typeface="Times New Roman"/>
              </a:rPr>
              <a:t>Дислокації збільшують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середню </a:t>
            </a:r>
            <a:r>
              <a:rPr sz="1200" spc="-5" dirty="0">
                <a:latin typeface="Times New Roman"/>
                <a:cs typeface="Times New Roman"/>
              </a:rPr>
              <a:t>швидкість дифузії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кристалі, при-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скорюють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старіння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інші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процеси,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415" y="4380222"/>
            <a:ext cx="5786120" cy="14427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шують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кристала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спеціальними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речовинами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місцях</a:t>
            </a:r>
            <a:r>
              <a:rPr sz="1200" spc="-5" dirty="0">
                <a:latin typeface="Times New Roman"/>
                <a:cs typeface="Times New Roman"/>
              </a:rPr>
              <a:t> виходу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дислокацій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ямки.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602740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1.2.3.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ПОВЕРХНЕВІ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ДЕФЕКТИ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КРИСТАЛІЧНОЇ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БУДОВИ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Поверхневі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дефекти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межі</a:t>
            </a:r>
            <a:r>
              <a:rPr sz="1200" spc="-5" dirty="0">
                <a:latin typeface="Times New Roman"/>
                <a:cs typeface="Times New Roman"/>
              </a:rPr>
              <a:t> зерен,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фрагментів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блоків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1.12).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Розміри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перевищують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1000 мкм.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Кути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розорієнтування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становлять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506738" y="5802019"/>
            <a:ext cx="3014980" cy="3762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algn="just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кількох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десятків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градусів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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8100" marR="32384" indent="360045" algn="just">
              <a:lnSpc>
                <a:spcPct val="97200"/>
              </a:lnSpc>
              <a:spcBef>
                <a:spcPts val="10"/>
              </a:spcBef>
            </a:pPr>
            <a:r>
              <a:rPr sz="1200" spc="-5" dirty="0">
                <a:latin typeface="Times New Roman"/>
                <a:cs typeface="Times New Roman"/>
              </a:rPr>
              <a:t>Межа </a:t>
            </a:r>
            <a:r>
              <a:rPr sz="1200" dirty="0">
                <a:latin typeface="Times New Roman"/>
                <a:cs typeface="Times New Roman"/>
              </a:rPr>
              <a:t>між зернами </a:t>
            </a:r>
            <a:r>
              <a:rPr sz="1200" spc="-5" dirty="0">
                <a:latin typeface="Times New Roman"/>
                <a:cs typeface="Times New Roman"/>
              </a:rPr>
              <a:t>(1.12,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) являє со-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бою </a:t>
            </a:r>
            <a:r>
              <a:rPr sz="1200" spc="-30" dirty="0">
                <a:latin typeface="Times New Roman"/>
                <a:cs typeface="Times New Roman"/>
              </a:rPr>
              <a:t>тонку,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5" dirty="0">
                <a:latin typeface="Times New Roman"/>
                <a:cs typeface="Times New Roman"/>
              </a:rPr>
              <a:t>5…10 </a:t>
            </a:r>
            <a:r>
              <a:rPr sz="1200" spc="-30" dirty="0">
                <a:latin typeface="Times New Roman"/>
                <a:cs typeface="Times New Roman"/>
              </a:rPr>
              <a:t>атомних діаметрів, поверх-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неву зону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максимальним порушенням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рядку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розташуванні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атомів.</a:t>
            </a:r>
            <a:endParaRPr sz="1200">
              <a:latin typeface="Times New Roman"/>
              <a:cs typeface="Times New Roman"/>
            </a:endParaRPr>
          </a:p>
          <a:p>
            <a:pPr marL="38100" marR="30480" indent="360045" algn="just">
              <a:lnSpc>
                <a:spcPct val="97200"/>
              </a:lnSpc>
              <a:spcBef>
                <a:spcPts val="5"/>
              </a:spcBef>
            </a:pPr>
            <a:r>
              <a:rPr sz="1200" spc="-15" dirty="0">
                <a:latin typeface="Times New Roman"/>
                <a:cs typeface="Times New Roman"/>
              </a:rPr>
              <a:t>Будова перехідного шару сприяє </a:t>
            </a:r>
            <a:r>
              <a:rPr sz="1200" spc="-10" dirty="0">
                <a:latin typeface="Times New Roman"/>
                <a:cs typeface="Times New Roman"/>
              </a:rPr>
              <a:t>скуп-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ченню </a:t>
            </a:r>
            <a:r>
              <a:rPr sz="1200" spc="-10" dirty="0">
                <a:latin typeface="Times New Roman"/>
                <a:cs typeface="Times New Roman"/>
              </a:rPr>
              <a:t>дислокацій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ньому. На </a:t>
            </a:r>
            <a:r>
              <a:rPr sz="1200" spc="-15" dirty="0">
                <a:latin typeface="Times New Roman"/>
                <a:cs typeface="Times New Roman"/>
              </a:rPr>
              <a:t>границях </a:t>
            </a:r>
            <a:r>
              <a:rPr sz="1200" spc="-10" dirty="0">
                <a:latin typeface="Times New Roman"/>
                <a:cs typeface="Times New Roman"/>
              </a:rPr>
              <a:t>зе-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рен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підвищена</a:t>
            </a:r>
            <a:r>
              <a:rPr sz="1200" spc="-10" dirty="0">
                <a:latin typeface="Times New Roman"/>
                <a:cs typeface="Times New Roman"/>
              </a:rPr>
              <a:t> концентрація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домішок,</a:t>
            </a:r>
            <a:r>
              <a:rPr sz="1200" spc="-10" dirty="0">
                <a:latin typeface="Times New Roman"/>
                <a:cs typeface="Times New Roman"/>
              </a:rPr>
              <a:t> які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знижують поверхневу енергію. Однак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все-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редині </a:t>
            </a:r>
            <a:r>
              <a:rPr sz="1200" spc="-10" dirty="0">
                <a:latin typeface="Times New Roman"/>
                <a:cs typeface="Times New Roman"/>
              </a:rPr>
              <a:t>зерна </a:t>
            </a:r>
            <a:r>
              <a:rPr sz="1200" spc="-15" dirty="0">
                <a:latin typeface="Times New Roman"/>
                <a:cs typeface="Times New Roman"/>
              </a:rPr>
              <a:t>ніколи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spc="-15" dirty="0">
                <a:latin typeface="Times New Roman"/>
                <a:cs typeface="Times New Roman"/>
              </a:rPr>
              <a:t>спостерігається ідеа-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льної </a:t>
            </a:r>
            <a:r>
              <a:rPr sz="1200" spc="-10" dirty="0">
                <a:latin typeface="Times New Roman"/>
                <a:cs typeface="Times New Roman"/>
              </a:rPr>
              <a:t>будови </a:t>
            </a:r>
            <a:r>
              <a:rPr sz="1200" spc="-15" dirty="0">
                <a:latin typeface="Times New Roman"/>
                <a:cs typeface="Times New Roman"/>
              </a:rPr>
              <a:t>кристалічної решітки.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0" dirty="0">
                <a:latin typeface="Times New Roman"/>
                <a:cs typeface="Times New Roman"/>
              </a:rPr>
              <a:t>ділян-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ки,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розорієнтовані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одна</a:t>
            </a:r>
            <a:r>
              <a:rPr sz="1200" spc="-10" dirty="0">
                <a:latin typeface="Times New Roman"/>
                <a:cs typeface="Times New Roman"/>
              </a:rPr>
              <a:t> щодо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іншої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кілька </a:t>
            </a:r>
            <a:r>
              <a:rPr sz="1200" spc="-10" dirty="0">
                <a:latin typeface="Times New Roman"/>
                <a:cs typeface="Times New Roman"/>
              </a:rPr>
              <a:t>градусів </a:t>
            </a:r>
            <a:r>
              <a:rPr sz="1200" spc="-15" dirty="0">
                <a:latin typeface="Times New Roman"/>
                <a:cs typeface="Times New Roman"/>
              </a:rPr>
              <a:t>(</a:t>
            </a:r>
            <a:r>
              <a:rPr sz="1800" spc="-22" baseline="-2314" dirty="0">
                <a:latin typeface="Symbol"/>
                <a:cs typeface="Symbol"/>
              </a:rPr>
              <a:t></a:t>
            </a:r>
            <a:r>
              <a:rPr sz="1200" spc="-22" baseline="-10416" dirty="0">
                <a:latin typeface="Times New Roman"/>
                <a:cs typeface="Times New Roman"/>
              </a:rPr>
              <a:t>1</a:t>
            </a:r>
            <a:r>
              <a:rPr sz="1200" spc="-15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Ці </a:t>
            </a:r>
            <a:r>
              <a:rPr sz="1200" spc="-15" dirty="0">
                <a:latin typeface="Times New Roman"/>
                <a:cs typeface="Times New Roman"/>
              </a:rPr>
              <a:t>ділянки називаються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фрагментами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1.12,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б</a:t>
            </a:r>
            <a:r>
              <a:rPr sz="1200" spc="-10" dirty="0">
                <a:latin typeface="Times New Roman"/>
                <a:cs typeface="Times New Roman"/>
              </a:rPr>
              <a:t>).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Процес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поділу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зерен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фрагменти називається </a:t>
            </a:r>
            <a:r>
              <a:rPr sz="1200" i="1" spc="-15" dirty="0">
                <a:latin typeface="Times New Roman"/>
                <a:cs typeface="Times New Roman"/>
              </a:rPr>
              <a:t>фрагмента- 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цією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або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полігонізацією</a:t>
            </a:r>
            <a:r>
              <a:rPr sz="1200" spc="-1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8100" indent="36004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свою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чергу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кожен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фрагмент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склада-</a:t>
            </a:r>
            <a:endParaRPr sz="1200">
              <a:latin typeface="Times New Roman"/>
              <a:cs typeface="Times New Roman"/>
            </a:endParaRPr>
          </a:p>
          <a:p>
            <a:pPr marL="38100" marR="31750" algn="just">
              <a:lnSpc>
                <a:spcPct val="972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з блоків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1.12,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), розмірами </a:t>
            </a:r>
            <a:r>
              <a:rPr sz="1200" spc="-5" dirty="0">
                <a:latin typeface="Times New Roman"/>
                <a:cs typeface="Times New Roman"/>
              </a:rPr>
              <a:t>мен- </a:t>
            </a:r>
            <a:r>
              <a:rPr sz="1200" dirty="0">
                <a:latin typeface="Times New Roman"/>
                <a:cs typeface="Times New Roman"/>
              </a:rPr>
              <a:t> ше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мкм,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розорієнтованих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кут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 </a:t>
            </a:r>
            <a:r>
              <a:rPr sz="1200" dirty="0">
                <a:latin typeface="Times New Roman"/>
                <a:cs typeface="Times New Roman"/>
              </a:rPr>
              <a:t> одного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градуса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800" spc="-7" baseline="-2314" dirty="0">
                <a:latin typeface="Symbol"/>
                <a:cs typeface="Symbol"/>
              </a:rPr>
              <a:t>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блоковою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мозаїчною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893062" y="1310639"/>
            <a:ext cx="1934845" cy="1874520"/>
            <a:chOff x="893062" y="1310639"/>
            <a:chExt cx="1934845" cy="1874520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93062" y="1310639"/>
              <a:ext cx="125730" cy="46482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20596" y="2579369"/>
              <a:ext cx="1107186" cy="605790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1071627" y="1032602"/>
            <a:ext cx="108585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-5" dirty="0">
                <a:latin typeface="Times New Roman"/>
                <a:cs typeface="Times New Roman"/>
              </a:rPr>
              <a:t>Теоретична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міцність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889830" y="999743"/>
            <a:ext cx="2413635" cy="2592070"/>
            <a:chOff x="889830" y="999743"/>
            <a:chExt cx="2413635" cy="2592070"/>
          </a:xfrm>
        </p:grpSpPr>
        <p:sp>
          <p:nvSpPr>
            <p:cNvPr id="14" name="object 14"/>
            <p:cNvSpPr/>
            <p:nvPr/>
          </p:nvSpPr>
          <p:spPr>
            <a:xfrm>
              <a:off x="898385" y="999743"/>
              <a:ext cx="2405380" cy="2592070"/>
            </a:xfrm>
            <a:custGeom>
              <a:avLst/>
              <a:gdLst/>
              <a:ahLst/>
              <a:cxnLst/>
              <a:rect l="l" t="t" r="r" b="b"/>
              <a:pathLst>
                <a:path w="2405379" h="2592070">
                  <a:moveTo>
                    <a:pt x="2404884" y="2573274"/>
                  </a:moveTo>
                  <a:lnTo>
                    <a:pt x="2373566" y="2567178"/>
                  </a:lnTo>
                  <a:lnTo>
                    <a:pt x="2318778" y="2556510"/>
                  </a:lnTo>
                  <a:lnTo>
                    <a:pt x="2340724" y="2567241"/>
                  </a:lnTo>
                  <a:lnTo>
                    <a:pt x="50990" y="2578582"/>
                  </a:lnTo>
                  <a:lnTo>
                    <a:pt x="23774" y="65532"/>
                  </a:lnTo>
                  <a:lnTo>
                    <a:pt x="34290" y="86106"/>
                  </a:lnTo>
                  <a:lnTo>
                    <a:pt x="27012" y="51816"/>
                  </a:lnTo>
                  <a:lnTo>
                    <a:pt x="16014" y="0"/>
                  </a:lnTo>
                  <a:lnTo>
                    <a:pt x="0" y="86106"/>
                  </a:lnTo>
                  <a:lnTo>
                    <a:pt x="10807" y="64020"/>
                  </a:lnTo>
                  <a:lnTo>
                    <a:pt x="38100" y="2585466"/>
                  </a:lnTo>
                  <a:lnTo>
                    <a:pt x="44196" y="2585466"/>
                  </a:lnTo>
                  <a:lnTo>
                    <a:pt x="44196" y="2591562"/>
                  </a:lnTo>
                  <a:lnTo>
                    <a:pt x="2339517" y="2580208"/>
                  </a:lnTo>
                  <a:lnTo>
                    <a:pt x="2318778" y="2590800"/>
                  </a:lnTo>
                  <a:lnTo>
                    <a:pt x="2404884" y="25732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9830" y="1155007"/>
              <a:ext cx="197728" cy="12609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84327" y="3245357"/>
              <a:ext cx="301750" cy="162306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986789" y="1516379"/>
              <a:ext cx="1905635" cy="1746885"/>
            </a:xfrm>
            <a:custGeom>
              <a:avLst/>
              <a:gdLst/>
              <a:ahLst/>
              <a:cxnLst/>
              <a:rect l="l" t="t" r="r" b="b"/>
              <a:pathLst>
                <a:path w="1905635" h="1746885">
                  <a:moveTo>
                    <a:pt x="1884426" y="1040130"/>
                  </a:moveTo>
                  <a:lnTo>
                    <a:pt x="1866733" y="1028045"/>
                  </a:lnTo>
                  <a:lnTo>
                    <a:pt x="1834896" y="1026890"/>
                  </a:lnTo>
                  <a:lnTo>
                    <a:pt x="1793343" y="1036165"/>
                  </a:lnTo>
                  <a:lnTo>
                    <a:pt x="1746504" y="1055370"/>
                  </a:lnTo>
                  <a:lnTo>
                    <a:pt x="1280160" y="1290828"/>
                  </a:lnTo>
                  <a:lnTo>
                    <a:pt x="1233320" y="1310473"/>
                  </a:lnTo>
                  <a:lnTo>
                    <a:pt x="1191768" y="1319974"/>
                  </a:lnTo>
                  <a:lnTo>
                    <a:pt x="1159930" y="1318902"/>
                  </a:lnTo>
                  <a:lnTo>
                    <a:pt x="1142238" y="1306830"/>
                  </a:lnTo>
                  <a:lnTo>
                    <a:pt x="1141618" y="1328142"/>
                  </a:lnTo>
                  <a:lnTo>
                    <a:pt x="1123569" y="1354455"/>
                  </a:lnTo>
                  <a:lnTo>
                    <a:pt x="1091231" y="1382482"/>
                  </a:lnTo>
                  <a:lnTo>
                    <a:pt x="1047750" y="1408938"/>
                  </a:lnTo>
                  <a:lnTo>
                    <a:pt x="581406" y="1644396"/>
                  </a:lnTo>
                  <a:lnTo>
                    <a:pt x="537924" y="1670423"/>
                  </a:lnTo>
                  <a:lnTo>
                    <a:pt x="505587" y="1698307"/>
                  </a:lnTo>
                  <a:lnTo>
                    <a:pt x="487537" y="1724763"/>
                  </a:lnTo>
                  <a:lnTo>
                    <a:pt x="486918" y="1746504"/>
                  </a:lnTo>
                </a:path>
                <a:path w="1905635" h="1746885">
                  <a:moveTo>
                    <a:pt x="656844" y="1728978"/>
                  </a:moveTo>
                  <a:lnTo>
                    <a:pt x="673715" y="1741777"/>
                  </a:lnTo>
                  <a:lnTo>
                    <a:pt x="703230" y="1743932"/>
                  </a:lnTo>
                  <a:lnTo>
                    <a:pt x="741175" y="1735943"/>
                  </a:lnTo>
                  <a:lnTo>
                    <a:pt x="783336" y="1718310"/>
                  </a:lnTo>
                  <a:lnTo>
                    <a:pt x="1199388" y="1500378"/>
                  </a:lnTo>
                  <a:lnTo>
                    <a:pt x="1241440" y="1482744"/>
                  </a:lnTo>
                  <a:lnTo>
                    <a:pt x="1279207" y="1474755"/>
                  </a:lnTo>
                  <a:lnTo>
                    <a:pt x="1308687" y="1476910"/>
                  </a:lnTo>
                  <a:lnTo>
                    <a:pt x="1325880" y="1489710"/>
                  </a:lnTo>
                  <a:lnTo>
                    <a:pt x="1325010" y="1468362"/>
                  </a:lnTo>
                  <a:lnTo>
                    <a:pt x="1340072" y="1442942"/>
                  </a:lnTo>
                  <a:lnTo>
                    <a:pt x="1368421" y="1416522"/>
                  </a:lnTo>
                  <a:lnTo>
                    <a:pt x="1407414" y="1392174"/>
                  </a:lnTo>
                  <a:lnTo>
                    <a:pt x="1823466" y="1174242"/>
                  </a:lnTo>
                  <a:lnTo>
                    <a:pt x="1862030" y="1149893"/>
                  </a:lnTo>
                  <a:lnTo>
                    <a:pt x="1890236" y="1123473"/>
                  </a:lnTo>
                  <a:lnTo>
                    <a:pt x="1905440" y="1098053"/>
                  </a:lnTo>
                  <a:lnTo>
                    <a:pt x="1905000" y="1076706"/>
                  </a:lnTo>
                </a:path>
                <a:path w="1905635" h="1746885">
                  <a:moveTo>
                    <a:pt x="0" y="40386"/>
                  </a:moveTo>
                  <a:lnTo>
                    <a:pt x="124965" y="0"/>
                  </a:lnTo>
                </a:path>
              </a:pathLst>
            </a:custGeom>
            <a:ln w="64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1099055" y="1377776"/>
            <a:ext cx="78232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-5" dirty="0">
                <a:latin typeface="Times New Roman"/>
                <a:cs typeface="Times New Roman"/>
              </a:rPr>
              <a:t>Міцність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вусів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55447" y="2584033"/>
            <a:ext cx="131508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-5" dirty="0">
                <a:latin typeface="Times New Roman"/>
                <a:cs typeface="Times New Roman"/>
              </a:rPr>
              <a:t>Реальна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міцність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металів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005830" y="3089240"/>
            <a:ext cx="138938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-5" dirty="0">
                <a:latin typeface="Times New Roman"/>
                <a:cs typeface="Times New Roman"/>
              </a:rPr>
              <a:t>Зміцнені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метали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та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сплави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77163" y="3348320"/>
            <a:ext cx="129540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-5" dirty="0">
                <a:latin typeface="Times New Roman"/>
                <a:cs typeface="Times New Roman"/>
              </a:rPr>
              <a:t>Міцність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чистих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металів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29585" y="2196297"/>
            <a:ext cx="160020" cy="4921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5" dirty="0">
                <a:latin typeface="Times New Roman"/>
                <a:cs typeface="Times New Roman"/>
              </a:rPr>
              <a:t>Міцність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905153" y="1235100"/>
            <a:ext cx="2019935" cy="2350135"/>
            <a:chOff x="905153" y="1235100"/>
            <a:chExt cx="2019935" cy="2350135"/>
          </a:xfrm>
        </p:grpSpPr>
        <p:sp>
          <p:nvSpPr>
            <p:cNvPr id="24" name="object 24"/>
            <p:cNvSpPr/>
            <p:nvPr/>
          </p:nvSpPr>
          <p:spPr>
            <a:xfrm>
              <a:off x="1296924" y="2748533"/>
              <a:ext cx="1342390" cy="703580"/>
            </a:xfrm>
            <a:custGeom>
              <a:avLst/>
              <a:gdLst/>
              <a:ahLst/>
              <a:cxnLst/>
              <a:rect l="l" t="t" r="r" b="b"/>
              <a:pathLst>
                <a:path w="1342389" h="703579">
                  <a:moveTo>
                    <a:pt x="0" y="621030"/>
                  </a:moveTo>
                  <a:lnTo>
                    <a:pt x="89154" y="703326"/>
                  </a:lnTo>
                </a:path>
                <a:path w="1342389" h="703579">
                  <a:moveTo>
                    <a:pt x="822198" y="69342"/>
                  </a:moveTo>
                  <a:lnTo>
                    <a:pt x="519684" y="0"/>
                  </a:lnTo>
                </a:path>
                <a:path w="1342389" h="703579">
                  <a:moveTo>
                    <a:pt x="1019556" y="262890"/>
                  </a:moveTo>
                  <a:lnTo>
                    <a:pt x="1341882" y="362712"/>
                  </a:lnTo>
                </a:path>
              </a:pathLst>
            </a:custGeom>
            <a:ln w="64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15922" y="1245869"/>
              <a:ext cx="1998345" cy="2108835"/>
            </a:xfrm>
            <a:custGeom>
              <a:avLst/>
              <a:gdLst/>
              <a:ahLst/>
              <a:cxnLst/>
              <a:rect l="l" t="t" r="r" b="b"/>
              <a:pathLst>
                <a:path w="1998345" h="2108835">
                  <a:moveTo>
                    <a:pt x="0" y="0"/>
                  </a:moveTo>
                  <a:lnTo>
                    <a:pt x="3577" y="57832"/>
                  </a:lnTo>
                  <a:lnTo>
                    <a:pt x="7150" y="115587"/>
                  </a:lnTo>
                  <a:lnTo>
                    <a:pt x="10712" y="173185"/>
                  </a:lnTo>
                  <a:lnTo>
                    <a:pt x="14261" y="230549"/>
                  </a:lnTo>
                  <a:lnTo>
                    <a:pt x="17789" y="287600"/>
                  </a:lnTo>
                  <a:lnTo>
                    <a:pt x="21293" y="344260"/>
                  </a:lnTo>
                  <a:lnTo>
                    <a:pt x="24768" y="400452"/>
                  </a:lnTo>
                  <a:lnTo>
                    <a:pt x="28208" y="456096"/>
                  </a:lnTo>
                  <a:lnTo>
                    <a:pt x="31610" y="511115"/>
                  </a:lnTo>
                  <a:lnTo>
                    <a:pt x="34967" y="565430"/>
                  </a:lnTo>
                  <a:lnTo>
                    <a:pt x="38275" y="618964"/>
                  </a:lnTo>
                  <a:lnTo>
                    <a:pt x="41530" y="671638"/>
                  </a:lnTo>
                  <a:lnTo>
                    <a:pt x="44726" y="723374"/>
                  </a:lnTo>
                  <a:lnTo>
                    <a:pt x="47859" y="774095"/>
                  </a:lnTo>
                  <a:lnTo>
                    <a:pt x="50923" y="823720"/>
                  </a:lnTo>
                  <a:lnTo>
                    <a:pt x="53914" y="872174"/>
                  </a:lnTo>
                  <a:lnTo>
                    <a:pt x="56827" y="919377"/>
                  </a:lnTo>
                  <a:lnTo>
                    <a:pt x="59657" y="965251"/>
                  </a:lnTo>
                  <a:lnTo>
                    <a:pt x="62399" y="1009718"/>
                  </a:lnTo>
                  <a:lnTo>
                    <a:pt x="65048" y="1052701"/>
                  </a:lnTo>
                  <a:lnTo>
                    <a:pt x="67599" y="1094120"/>
                  </a:lnTo>
                  <a:lnTo>
                    <a:pt x="70048" y="1133897"/>
                  </a:lnTo>
                  <a:lnTo>
                    <a:pt x="72390" y="1171956"/>
                  </a:lnTo>
                  <a:lnTo>
                    <a:pt x="76707" y="1245508"/>
                  </a:lnTo>
                  <a:lnTo>
                    <a:pt x="80214" y="1311675"/>
                  </a:lnTo>
                  <a:lnTo>
                    <a:pt x="83082" y="1371270"/>
                  </a:lnTo>
                  <a:lnTo>
                    <a:pt x="85482" y="1425109"/>
                  </a:lnTo>
                  <a:lnTo>
                    <a:pt x="87587" y="1474005"/>
                  </a:lnTo>
                  <a:lnTo>
                    <a:pt x="89569" y="1518771"/>
                  </a:lnTo>
                  <a:lnTo>
                    <a:pt x="91598" y="1560223"/>
                  </a:lnTo>
                  <a:lnTo>
                    <a:pt x="93848" y="1599175"/>
                  </a:lnTo>
                  <a:lnTo>
                    <a:pt x="99694" y="1672832"/>
                  </a:lnTo>
                  <a:lnTo>
                    <a:pt x="113886" y="1781885"/>
                  </a:lnTo>
                  <a:lnTo>
                    <a:pt x="125492" y="1841949"/>
                  </a:lnTo>
                  <a:lnTo>
                    <a:pt x="138525" y="1892247"/>
                  </a:lnTo>
                  <a:lnTo>
                    <a:pt x="153057" y="1935669"/>
                  </a:lnTo>
                  <a:lnTo>
                    <a:pt x="169162" y="1975104"/>
                  </a:lnTo>
                  <a:lnTo>
                    <a:pt x="192226" y="2017776"/>
                  </a:lnTo>
                  <a:lnTo>
                    <a:pt x="217647" y="2050732"/>
                  </a:lnTo>
                  <a:lnTo>
                    <a:pt x="273561" y="2093214"/>
                  </a:lnTo>
                  <a:lnTo>
                    <a:pt x="326328" y="2108358"/>
                  </a:lnTo>
                  <a:lnTo>
                    <a:pt x="358427" y="2104894"/>
                  </a:lnTo>
                  <a:lnTo>
                    <a:pt x="403099" y="2093214"/>
                  </a:lnTo>
                  <a:lnTo>
                    <a:pt x="424957" y="2086646"/>
                  </a:lnTo>
                  <a:lnTo>
                    <a:pt x="441234" y="2081962"/>
                  </a:lnTo>
                  <a:lnTo>
                    <a:pt x="505783" y="2055910"/>
                  </a:lnTo>
                  <a:lnTo>
                    <a:pt x="548938" y="2035456"/>
                  </a:lnTo>
                  <a:lnTo>
                    <a:pt x="611114" y="2005234"/>
                  </a:lnTo>
                  <a:lnTo>
                    <a:pt x="697231" y="1962912"/>
                  </a:lnTo>
                  <a:lnTo>
                    <a:pt x="725628" y="1948970"/>
                  </a:lnTo>
                  <a:lnTo>
                    <a:pt x="787558" y="1918409"/>
                  </a:lnTo>
                  <a:lnTo>
                    <a:pt x="855921" y="1884494"/>
                  </a:lnTo>
                  <a:lnTo>
                    <a:pt x="892361" y="1866357"/>
                  </a:lnTo>
                  <a:lnTo>
                    <a:pt x="930223" y="1847479"/>
                  </a:lnTo>
                  <a:lnTo>
                    <a:pt x="969447" y="1827889"/>
                  </a:lnTo>
                  <a:lnTo>
                    <a:pt x="1009969" y="1807621"/>
                  </a:lnTo>
                  <a:lnTo>
                    <a:pt x="1051729" y="1786706"/>
                  </a:lnTo>
                  <a:lnTo>
                    <a:pt x="1094664" y="1765177"/>
                  </a:lnTo>
                  <a:lnTo>
                    <a:pt x="1138713" y="1743065"/>
                  </a:lnTo>
                  <a:lnTo>
                    <a:pt x="1183813" y="1720403"/>
                  </a:lnTo>
                  <a:lnTo>
                    <a:pt x="1229903" y="1697223"/>
                  </a:lnTo>
                  <a:lnTo>
                    <a:pt x="1276921" y="1673556"/>
                  </a:lnTo>
                  <a:lnTo>
                    <a:pt x="1324806" y="1649435"/>
                  </a:lnTo>
                  <a:lnTo>
                    <a:pt x="1373494" y="1624892"/>
                  </a:lnTo>
                  <a:lnTo>
                    <a:pt x="1422925" y="1599959"/>
                  </a:lnTo>
                  <a:lnTo>
                    <a:pt x="1473036" y="1574668"/>
                  </a:lnTo>
                  <a:lnTo>
                    <a:pt x="1523766" y="1549051"/>
                  </a:lnTo>
                  <a:lnTo>
                    <a:pt x="1575052" y="1523140"/>
                  </a:lnTo>
                  <a:lnTo>
                    <a:pt x="1626834" y="1496967"/>
                  </a:lnTo>
                  <a:lnTo>
                    <a:pt x="1679048" y="1470564"/>
                  </a:lnTo>
                  <a:lnTo>
                    <a:pt x="1731634" y="1443963"/>
                  </a:lnTo>
                  <a:lnTo>
                    <a:pt x="1784529" y="1417197"/>
                  </a:lnTo>
                  <a:lnTo>
                    <a:pt x="1837671" y="1390297"/>
                  </a:lnTo>
                  <a:lnTo>
                    <a:pt x="1890999" y="1363295"/>
                  </a:lnTo>
                  <a:lnTo>
                    <a:pt x="1944451" y="1336224"/>
                  </a:lnTo>
                  <a:lnTo>
                    <a:pt x="1997965" y="1309116"/>
                  </a:lnTo>
                </a:path>
              </a:pathLst>
            </a:custGeom>
            <a:ln w="215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216912" y="3360419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89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ln w="64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1132587" y="3431378"/>
            <a:ext cx="8636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i="1" dirty="0">
                <a:latin typeface="Times New Roman"/>
                <a:cs typeface="Times New Roman"/>
              </a:rPr>
              <a:t>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29856" y="3592160"/>
            <a:ext cx="2270125" cy="56324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950" spc="-5" dirty="0">
                <a:latin typeface="Times New Roman"/>
                <a:cs typeface="Times New Roman"/>
              </a:rPr>
              <a:t>Щільність дислокацій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та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інших </a:t>
            </a:r>
            <a:r>
              <a:rPr sz="950" spc="-5" dirty="0">
                <a:latin typeface="Times New Roman"/>
                <a:cs typeface="Times New Roman"/>
              </a:rPr>
              <a:t>викривлень</a:t>
            </a:r>
            <a:endParaRPr sz="950">
              <a:latin typeface="Times New Roman"/>
              <a:cs typeface="Times New Roman"/>
            </a:endParaRPr>
          </a:p>
          <a:p>
            <a:pPr marL="97790" marR="60960" algn="ctr">
              <a:lnSpc>
                <a:spcPts val="1150"/>
              </a:lnSpc>
              <a:spcBef>
                <a:spcPts val="81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1.11. </a:t>
            </a:r>
            <a:r>
              <a:rPr sz="1000" spc="-5" dirty="0">
                <a:latin typeface="Times New Roman"/>
                <a:cs typeface="Times New Roman"/>
              </a:rPr>
              <a:t>Вплив щільності дислокацій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міцність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29" name="object 2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30501" y="8433054"/>
            <a:ext cx="637032" cy="527304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2355595" y="5886272"/>
            <a:ext cx="130810" cy="19621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100" spc="10" dirty="0">
                <a:latin typeface="Symbol"/>
                <a:cs typeface="Symbol"/>
              </a:rPr>
              <a:t></a:t>
            </a:r>
            <a:endParaRPr sz="1100">
              <a:latin typeface="Symbol"/>
              <a:cs typeface="Symbo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843027" y="5934455"/>
            <a:ext cx="2564765" cy="3068320"/>
            <a:chOff x="843027" y="5934455"/>
            <a:chExt cx="2564765" cy="3068320"/>
          </a:xfrm>
        </p:grpSpPr>
        <p:sp>
          <p:nvSpPr>
            <p:cNvPr id="32" name="object 32"/>
            <p:cNvSpPr/>
            <p:nvPr/>
          </p:nvSpPr>
          <p:spPr>
            <a:xfrm>
              <a:off x="855727" y="6181343"/>
              <a:ext cx="1457325" cy="1395730"/>
            </a:xfrm>
            <a:custGeom>
              <a:avLst/>
              <a:gdLst/>
              <a:ahLst/>
              <a:cxnLst/>
              <a:rect l="l" t="t" r="r" b="b"/>
              <a:pathLst>
                <a:path w="1457325" h="1395729">
                  <a:moveTo>
                    <a:pt x="1268728" y="1149858"/>
                  </a:moveTo>
                  <a:lnTo>
                    <a:pt x="672082" y="1395222"/>
                  </a:lnTo>
                  <a:lnTo>
                    <a:pt x="137160" y="1192530"/>
                  </a:lnTo>
                  <a:lnTo>
                    <a:pt x="0" y="282702"/>
                  </a:lnTo>
                  <a:lnTo>
                    <a:pt x="686560" y="0"/>
                  </a:lnTo>
                  <a:lnTo>
                    <a:pt x="1456942" y="367284"/>
                  </a:lnTo>
                  <a:lnTo>
                    <a:pt x="1296922" y="1154430"/>
                  </a:lnTo>
                </a:path>
              </a:pathLst>
            </a:custGeom>
            <a:ln w="251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38072" y="6181343"/>
              <a:ext cx="2056764" cy="2809240"/>
            </a:xfrm>
            <a:custGeom>
              <a:avLst/>
              <a:gdLst/>
              <a:ahLst/>
              <a:cxnLst/>
              <a:rect l="l" t="t" r="r" b="b"/>
              <a:pathLst>
                <a:path w="2056764" h="2809240">
                  <a:moveTo>
                    <a:pt x="974598" y="377190"/>
                  </a:moveTo>
                  <a:lnTo>
                    <a:pt x="1569720" y="0"/>
                  </a:lnTo>
                  <a:lnTo>
                    <a:pt x="1953006" y="301752"/>
                  </a:lnTo>
                  <a:lnTo>
                    <a:pt x="2056638" y="1022604"/>
                  </a:lnTo>
                  <a:lnTo>
                    <a:pt x="1544574" y="1592580"/>
                  </a:lnTo>
                  <a:lnTo>
                    <a:pt x="801624" y="1144524"/>
                  </a:lnTo>
                  <a:lnTo>
                    <a:pt x="974598" y="377190"/>
                  </a:lnTo>
                  <a:close/>
                </a:path>
                <a:path w="2056764" h="2809240">
                  <a:moveTo>
                    <a:pt x="803148" y="1149858"/>
                  </a:moveTo>
                  <a:lnTo>
                    <a:pt x="188214" y="1395222"/>
                  </a:lnTo>
                  <a:lnTo>
                    <a:pt x="0" y="2215134"/>
                  </a:lnTo>
                  <a:lnTo>
                    <a:pt x="409194" y="2808732"/>
                  </a:lnTo>
                  <a:lnTo>
                    <a:pt x="1278636" y="2487930"/>
                  </a:lnTo>
                  <a:lnTo>
                    <a:pt x="1536954" y="1592580"/>
                  </a:lnTo>
                  <a:lnTo>
                    <a:pt x="803148" y="1149858"/>
                  </a:lnTo>
                  <a:close/>
                </a:path>
              </a:pathLst>
            </a:custGeom>
            <a:ln w="251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75535" y="5938265"/>
              <a:ext cx="2519680" cy="1798320"/>
            </a:xfrm>
            <a:custGeom>
              <a:avLst/>
              <a:gdLst/>
              <a:ahLst/>
              <a:cxnLst/>
              <a:rect l="l" t="t" r="r" b="b"/>
              <a:pathLst>
                <a:path w="2519679" h="1798320">
                  <a:moveTo>
                    <a:pt x="150877" y="454914"/>
                  </a:moveTo>
                  <a:lnTo>
                    <a:pt x="1128524" y="455676"/>
                  </a:lnTo>
                </a:path>
                <a:path w="2519679" h="1798320">
                  <a:moveTo>
                    <a:pt x="0" y="643890"/>
                  </a:moveTo>
                  <a:lnTo>
                    <a:pt x="1437134" y="639318"/>
                  </a:lnTo>
                </a:path>
                <a:path w="2519679" h="1798320">
                  <a:moveTo>
                    <a:pt x="33531" y="832104"/>
                  </a:moveTo>
                  <a:lnTo>
                    <a:pt x="1395986" y="832104"/>
                  </a:lnTo>
                </a:path>
                <a:path w="2519679" h="1798320">
                  <a:moveTo>
                    <a:pt x="57150" y="1015746"/>
                  </a:moveTo>
                  <a:lnTo>
                    <a:pt x="1349504" y="1015746"/>
                  </a:lnTo>
                </a:path>
                <a:path w="2519679" h="1798320">
                  <a:moveTo>
                    <a:pt x="85349" y="1209294"/>
                  </a:moveTo>
                  <a:lnTo>
                    <a:pt x="1306832" y="1204722"/>
                  </a:lnTo>
                </a:path>
                <a:path w="2519679" h="1798320">
                  <a:moveTo>
                    <a:pt x="118874" y="1392936"/>
                  </a:moveTo>
                  <a:lnTo>
                    <a:pt x="1264160" y="1392936"/>
                  </a:lnTo>
                </a:path>
                <a:path w="2519679" h="1798320">
                  <a:moveTo>
                    <a:pt x="150877" y="1440180"/>
                  </a:moveTo>
                  <a:lnTo>
                    <a:pt x="150877" y="454914"/>
                  </a:lnTo>
                </a:path>
                <a:path w="2519679" h="1798320">
                  <a:moveTo>
                    <a:pt x="339090" y="370332"/>
                  </a:moveTo>
                  <a:lnTo>
                    <a:pt x="324614" y="1520190"/>
                  </a:lnTo>
                </a:path>
                <a:path w="2519679" h="1798320">
                  <a:moveTo>
                    <a:pt x="536450" y="299466"/>
                  </a:moveTo>
                  <a:lnTo>
                    <a:pt x="526544" y="1595628"/>
                  </a:lnTo>
                </a:path>
                <a:path w="2519679" h="1798320">
                  <a:moveTo>
                    <a:pt x="733808" y="266700"/>
                  </a:moveTo>
                  <a:lnTo>
                    <a:pt x="724664" y="1595628"/>
                  </a:lnTo>
                </a:path>
                <a:path w="2519679" h="1798320">
                  <a:moveTo>
                    <a:pt x="931166" y="370332"/>
                  </a:moveTo>
                  <a:lnTo>
                    <a:pt x="931166" y="1520190"/>
                  </a:lnTo>
                </a:path>
                <a:path w="2519679" h="1798320">
                  <a:moveTo>
                    <a:pt x="1128524" y="454914"/>
                  </a:moveTo>
                  <a:lnTo>
                    <a:pt x="1128524" y="1440180"/>
                  </a:lnTo>
                </a:path>
                <a:path w="2519679" h="1798320">
                  <a:moveTo>
                    <a:pt x="1306832" y="50292"/>
                  </a:moveTo>
                  <a:lnTo>
                    <a:pt x="1306832" y="1204722"/>
                  </a:lnTo>
                </a:path>
                <a:path w="2519679" h="1798320">
                  <a:moveTo>
                    <a:pt x="536450" y="1595628"/>
                  </a:moveTo>
                  <a:lnTo>
                    <a:pt x="724664" y="1595628"/>
                  </a:lnTo>
                </a:path>
                <a:path w="2519679" h="1798320">
                  <a:moveTo>
                    <a:pt x="1349504" y="1015746"/>
                  </a:moveTo>
                  <a:lnTo>
                    <a:pt x="1927100" y="0"/>
                  </a:lnTo>
                </a:path>
                <a:path w="2519679" h="1798320">
                  <a:moveTo>
                    <a:pt x="1306832" y="1392936"/>
                  </a:moveTo>
                  <a:lnTo>
                    <a:pt x="2030732" y="243078"/>
                  </a:lnTo>
                </a:path>
                <a:path w="2519679" h="1798320">
                  <a:moveTo>
                    <a:pt x="1464566" y="1520190"/>
                  </a:moveTo>
                  <a:lnTo>
                    <a:pt x="2180846" y="370332"/>
                  </a:lnTo>
                </a:path>
                <a:path w="2519679" h="1798320">
                  <a:moveTo>
                    <a:pt x="1612394" y="1595628"/>
                  </a:moveTo>
                  <a:lnTo>
                    <a:pt x="2311910" y="454914"/>
                  </a:lnTo>
                </a:path>
                <a:path w="2519679" h="1798320">
                  <a:moveTo>
                    <a:pt x="1781558" y="1703832"/>
                  </a:moveTo>
                  <a:lnTo>
                    <a:pt x="2415542" y="643890"/>
                  </a:lnTo>
                </a:path>
                <a:path w="2519679" h="1798320">
                  <a:moveTo>
                    <a:pt x="1969772" y="1798320"/>
                  </a:moveTo>
                  <a:lnTo>
                    <a:pt x="2471930" y="950214"/>
                  </a:lnTo>
                </a:path>
                <a:path w="2519679" h="1798320">
                  <a:moveTo>
                    <a:pt x="1819658" y="370332"/>
                  </a:moveTo>
                  <a:lnTo>
                    <a:pt x="2443736" y="756666"/>
                  </a:lnTo>
                </a:path>
                <a:path w="2519679" h="1798320">
                  <a:moveTo>
                    <a:pt x="1645160" y="493014"/>
                  </a:moveTo>
                  <a:lnTo>
                    <a:pt x="2471930" y="992124"/>
                  </a:lnTo>
                </a:path>
                <a:path w="2519679" h="1798320">
                  <a:moveTo>
                    <a:pt x="1464566" y="610362"/>
                  </a:moveTo>
                  <a:lnTo>
                    <a:pt x="2519174" y="1251204"/>
                  </a:lnTo>
                </a:path>
                <a:path w="2519679" h="1798320">
                  <a:moveTo>
                    <a:pt x="1395986" y="798576"/>
                  </a:moveTo>
                  <a:lnTo>
                    <a:pt x="2391920" y="1392936"/>
                  </a:lnTo>
                </a:path>
                <a:path w="2519679" h="1798320">
                  <a:moveTo>
                    <a:pt x="1349504" y="992124"/>
                  </a:moveTo>
                  <a:lnTo>
                    <a:pt x="2275334" y="1552956"/>
                  </a:lnTo>
                </a:path>
                <a:path w="2519679" h="1798320">
                  <a:moveTo>
                    <a:pt x="1306832" y="1204722"/>
                  </a:moveTo>
                  <a:lnTo>
                    <a:pt x="2131316" y="1687068"/>
                  </a:lnTo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182368" y="6052565"/>
              <a:ext cx="525780" cy="47625"/>
            </a:xfrm>
            <a:custGeom>
              <a:avLst/>
              <a:gdLst/>
              <a:ahLst/>
              <a:cxnLst/>
              <a:rect l="l" t="t" r="r" b="b"/>
              <a:pathLst>
                <a:path w="525780" h="47625">
                  <a:moveTo>
                    <a:pt x="454740" y="37192"/>
                  </a:moveTo>
                  <a:lnTo>
                    <a:pt x="422910" y="47244"/>
                  </a:lnTo>
                  <a:lnTo>
                    <a:pt x="525780" y="44196"/>
                  </a:lnTo>
                  <a:lnTo>
                    <a:pt x="513778" y="39624"/>
                  </a:lnTo>
                  <a:lnTo>
                    <a:pt x="467868" y="39624"/>
                  </a:lnTo>
                  <a:lnTo>
                    <a:pt x="465582" y="38862"/>
                  </a:lnTo>
                  <a:lnTo>
                    <a:pt x="454740" y="37192"/>
                  </a:lnTo>
                  <a:close/>
                </a:path>
                <a:path w="525780" h="47625">
                  <a:moveTo>
                    <a:pt x="96774" y="0"/>
                  </a:moveTo>
                  <a:lnTo>
                    <a:pt x="0" y="34290"/>
                  </a:lnTo>
                  <a:lnTo>
                    <a:pt x="102108" y="39624"/>
                  </a:lnTo>
                  <a:lnTo>
                    <a:pt x="76030" y="31242"/>
                  </a:lnTo>
                  <a:lnTo>
                    <a:pt x="57912" y="31242"/>
                  </a:lnTo>
                  <a:lnTo>
                    <a:pt x="54864" y="28956"/>
                  </a:lnTo>
                  <a:lnTo>
                    <a:pt x="54864" y="26670"/>
                  </a:lnTo>
                  <a:lnTo>
                    <a:pt x="54102" y="23622"/>
                  </a:lnTo>
                  <a:lnTo>
                    <a:pt x="56388" y="21336"/>
                  </a:lnTo>
                  <a:lnTo>
                    <a:pt x="58674" y="20574"/>
                  </a:lnTo>
                  <a:lnTo>
                    <a:pt x="61722" y="20574"/>
                  </a:lnTo>
                  <a:lnTo>
                    <a:pt x="68566" y="19572"/>
                  </a:lnTo>
                  <a:lnTo>
                    <a:pt x="96774" y="0"/>
                  </a:lnTo>
                  <a:close/>
                </a:path>
                <a:path w="525780" h="47625">
                  <a:moveTo>
                    <a:pt x="457887" y="27537"/>
                  </a:moveTo>
                  <a:lnTo>
                    <a:pt x="466344" y="33528"/>
                  </a:lnTo>
                  <a:lnTo>
                    <a:pt x="454740" y="37192"/>
                  </a:lnTo>
                  <a:lnTo>
                    <a:pt x="465582" y="38862"/>
                  </a:lnTo>
                  <a:lnTo>
                    <a:pt x="467868" y="39624"/>
                  </a:lnTo>
                  <a:lnTo>
                    <a:pt x="470916" y="37338"/>
                  </a:lnTo>
                  <a:lnTo>
                    <a:pt x="470916" y="35052"/>
                  </a:lnTo>
                  <a:lnTo>
                    <a:pt x="471678" y="32004"/>
                  </a:lnTo>
                  <a:lnTo>
                    <a:pt x="469392" y="29718"/>
                  </a:lnTo>
                  <a:lnTo>
                    <a:pt x="467106" y="28956"/>
                  </a:lnTo>
                  <a:lnTo>
                    <a:pt x="457887" y="27537"/>
                  </a:lnTo>
                  <a:close/>
                </a:path>
                <a:path w="525780" h="47625">
                  <a:moveTo>
                    <a:pt x="429768" y="7620"/>
                  </a:moveTo>
                  <a:lnTo>
                    <a:pt x="457887" y="27537"/>
                  </a:lnTo>
                  <a:lnTo>
                    <a:pt x="467106" y="28956"/>
                  </a:lnTo>
                  <a:lnTo>
                    <a:pt x="469392" y="29718"/>
                  </a:lnTo>
                  <a:lnTo>
                    <a:pt x="471678" y="32004"/>
                  </a:lnTo>
                  <a:lnTo>
                    <a:pt x="470916" y="35052"/>
                  </a:lnTo>
                  <a:lnTo>
                    <a:pt x="470916" y="37338"/>
                  </a:lnTo>
                  <a:lnTo>
                    <a:pt x="467868" y="39624"/>
                  </a:lnTo>
                  <a:lnTo>
                    <a:pt x="513778" y="39624"/>
                  </a:lnTo>
                  <a:lnTo>
                    <a:pt x="429768" y="7620"/>
                  </a:lnTo>
                  <a:close/>
                </a:path>
                <a:path w="525780" h="47625">
                  <a:moveTo>
                    <a:pt x="381762" y="16002"/>
                  </a:moveTo>
                  <a:lnTo>
                    <a:pt x="269748" y="16002"/>
                  </a:lnTo>
                  <a:lnTo>
                    <a:pt x="286512" y="16764"/>
                  </a:lnTo>
                  <a:lnTo>
                    <a:pt x="303276" y="18288"/>
                  </a:lnTo>
                  <a:lnTo>
                    <a:pt x="320040" y="19050"/>
                  </a:lnTo>
                  <a:lnTo>
                    <a:pt x="387096" y="26670"/>
                  </a:lnTo>
                  <a:lnTo>
                    <a:pt x="454740" y="37192"/>
                  </a:lnTo>
                  <a:lnTo>
                    <a:pt x="466344" y="33528"/>
                  </a:lnTo>
                  <a:lnTo>
                    <a:pt x="457887" y="27537"/>
                  </a:lnTo>
                  <a:lnTo>
                    <a:pt x="388620" y="16764"/>
                  </a:lnTo>
                  <a:lnTo>
                    <a:pt x="381762" y="16002"/>
                  </a:lnTo>
                  <a:close/>
                </a:path>
                <a:path w="525780" h="47625">
                  <a:moveTo>
                    <a:pt x="68566" y="19572"/>
                  </a:moveTo>
                  <a:lnTo>
                    <a:pt x="61722" y="20574"/>
                  </a:lnTo>
                  <a:lnTo>
                    <a:pt x="58674" y="20574"/>
                  </a:lnTo>
                  <a:lnTo>
                    <a:pt x="56388" y="21336"/>
                  </a:lnTo>
                  <a:lnTo>
                    <a:pt x="54102" y="23622"/>
                  </a:lnTo>
                  <a:lnTo>
                    <a:pt x="54864" y="26670"/>
                  </a:lnTo>
                  <a:lnTo>
                    <a:pt x="54864" y="28956"/>
                  </a:lnTo>
                  <a:lnTo>
                    <a:pt x="57912" y="31242"/>
                  </a:lnTo>
                  <a:lnTo>
                    <a:pt x="60198" y="30480"/>
                  </a:lnTo>
                  <a:lnTo>
                    <a:pt x="63246" y="30480"/>
                  </a:lnTo>
                  <a:lnTo>
                    <a:pt x="70401" y="29432"/>
                  </a:lnTo>
                  <a:lnTo>
                    <a:pt x="59436" y="25908"/>
                  </a:lnTo>
                  <a:lnTo>
                    <a:pt x="68566" y="19572"/>
                  </a:lnTo>
                  <a:close/>
                </a:path>
                <a:path w="525780" h="47625">
                  <a:moveTo>
                    <a:pt x="70401" y="29432"/>
                  </a:moveTo>
                  <a:lnTo>
                    <a:pt x="63246" y="30480"/>
                  </a:lnTo>
                  <a:lnTo>
                    <a:pt x="60198" y="30480"/>
                  </a:lnTo>
                  <a:lnTo>
                    <a:pt x="57912" y="31242"/>
                  </a:lnTo>
                  <a:lnTo>
                    <a:pt x="76030" y="31242"/>
                  </a:lnTo>
                  <a:lnTo>
                    <a:pt x="70401" y="29432"/>
                  </a:lnTo>
                  <a:close/>
                </a:path>
                <a:path w="525780" h="47625">
                  <a:moveTo>
                    <a:pt x="270510" y="6096"/>
                  </a:moveTo>
                  <a:lnTo>
                    <a:pt x="204978" y="6096"/>
                  </a:lnTo>
                  <a:lnTo>
                    <a:pt x="188214" y="6858"/>
                  </a:lnTo>
                  <a:lnTo>
                    <a:pt x="124206" y="12192"/>
                  </a:lnTo>
                  <a:lnTo>
                    <a:pt x="68566" y="19572"/>
                  </a:lnTo>
                  <a:lnTo>
                    <a:pt x="59436" y="25908"/>
                  </a:lnTo>
                  <a:lnTo>
                    <a:pt x="70401" y="29432"/>
                  </a:lnTo>
                  <a:lnTo>
                    <a:pt x="94488" y="25908"/>
                  </a:lnTo>
                  <a:lnTo>
                    <a:pt x="125730" y="22098"/>
                  </a:lnTo>
                  <a:lnTo>
                    <a:pt x="156972" y="19050"/>
                  </a:lnTo>
                  <a:lnTo>
                    <a:pt x="188976" y="16764"/>
                  </a:lnTo>
                  <a:lnTo>
                    <a:pt x="204978" y="16764"/>
                  </a:lnTo>
                  <a:lnTo>
                    <a:pt x="220980" y="16002"/>
                  </a:lnTo>
                  <a:lnTo>
                    <a:pt x="381762" y="16002"/>
                  </a:lnTo>
                  <a:lnTo>
                    <a:pt x="320802" y="9144"/>
                  </a:lnTo>
                  <a:lnTo>
                    <a:pt x="303276" y="7620"/>
                  </a:lnTo>
                  <a:lnTo>
                    <a:pt x="270510" y="6096"/>
                  </a:lnTo>
                  <a:close/>
                </a:path>
                <a:path w="525780" h="47625">
                  <a:moveTo>
                    <a:pt x="236982" y="5334"/>
                  </a:moveTo>
                  <a:lnTo>
                    <a:pt x="220980" y="6096"/>
                  </a:lnTo>
                  <a:lnTo>
                    <a:pt x="253746" y="6096"/>
                  </a:lnTo>
                  <a:lnTo>
                    <a:pt x="236982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92304" y="6694931"/>
              <a:ext cx="1953260" cy="2295525"/>
            </a:xfrm>
            <a:custGeom>
              <a:avLst/>
              <a:gdLst/>
              <a:ahLst/>
              <a:cxnLst/>
              <a:rect l="l" t="t" r="r" b="b"/>
              <a:pathLst>
                <a:path w="1953260" h="2295525">
                  <a:moveTo>
                    <a:pt x="617979" y="947166"/>
                  </a:moveTo>
                  <a:lnTo>
                    <a:pt x="1332735" y="683514"/>
                  </a:lnTo>
                </a:path>
                <a:path w="1953260" h="2295525">
                  <a:moveTo>
                    <a:pt x="576069" y="1168146"/>
                  </a:moveTo>
                  <a:lnTo>
                    <a:pt x="1573527" y="838962"/>
                  </a:lnTo>
                </a:path>
                <a:path w="1953260" h="2295525">
                  <a:moveTo>
                    <a:pt x="519681" y="1394460"/>
                  </a:moveTo>
                  <a:lnTo>
                    <a:pt x="1736595" y="947166"/>
                  </a:lnTo>
                </a:path>
                <a:path w="1953260" h="2295525">
                  <a:moveTo>
                    <a:pt x="466341" y="1602486"/>
                  </a:moveTo>
                  <a:lnTo>
                    <a:pt x="1953003" y="1041654"/>
                  </a:lnTo>
                </a:path>
                <a:path w="1953260" h="2295525">
                  <a:moveTo>
                    <a:pt x="509775" y="1795272"/>
                  </a:moveTo>
                  <a:lnTo>
                    <a:pt x="1933191" y="1267968"/>
                  </a:lnTo>
                </a:path>
                <a:path w="1953260" h="2295525">
                  <a:moveTo>
                    <a:pt x="617979" y="1956054"/>
                  </a:moveTo>
                  <a:lnTo>
                    <a:pt x="1858515" y="1517142"/>
                  </a:lnTo>
                </a:path>
                <a:path w="1953260" h="2295525">
                  <a:moveTo>
                    <a:pt x="717039" y="2116074"/>
                  </a:moveTo>
                  <a:lnTo>
                    <a:pt x="1802889" y="1710690"/>
                  </a:lnTo>
                </a:path>
                <a:path w="1953260" h="2295525">
                  <a:moveTo>
                    <a:pt x="669795" y="2026158"/>
                  </a:moveTo>
                  <a:lnTo>
                    <a:pt x="519681" y="1370838"/>
                  </a:lnTo>
                </a:path>
                <a:path w="1953260" h="2295525">
                  <a:moveTo>
                    <a:pt x="617979" y="914400"/>
                  </a:moveTo>
                  <a:lnTo>
                    <a:pt x="914397" y="2271522"/>
                  </a:lnTo>
                </a:path>
                <a:path w="1953260" h="2295525">
                  <a:moveTo>
                    <a:pt x="801621" y="812292"/>
                  </a:moveTo>
                  <a:lnTo>
                    <a:pt x="1111755" y="2205228"/>
                  </a:lnTo>
                </a:path>
                <a:path w="1953260" h="2295525">
                  <a:moveTo>
                    <a:pt x="985263" y="739902"/>
                  </a:moveTo>
                  <a:lnTo>
                    <a:pt x="1290063" y="2144268"/>
                  </a:lnTo>
                </a:path>
                <a:path w="1953260" h="2295525">
                  <a:moveTo>
                    <a:pt x="1187193" y="653034"/>
                  </a:moveTo>
                  <a:lnTo>
                    <a:pt x="1477515" y="2064258"/>
                  </a:lnTo>
                </a:path>
                <a:path w="1953260" h="2295525">
                  <a:moveTo>
                    <a:pt x="1379217" y="703326"/>
                  </a:moveTo>
                  <a:lnTo>
                    <a:pt x="1661157" y="1997964"/>
                  </a:lnTo>
                </a:path>
                <a:path w="1953260" h="2295525">
                  <a:moveTo>
                    <a:pt x="1595625" y="838962"/>
                  </a:moveTo>
                  <a:lnTo>
                    <a:pt x="1802889" y="1710690"/>
                  </a:lnTo>
                </a:path>
                <a:path w="1953260" h="2295525">
                  <a:moveTo>
                    <a:pt x="1815843" y="975360"/>
                  </a:moveTo>
                  <a:lnTo>
                    <a:pt x="1910331" y="1333500"/>
                  </a:lnTo>
                </a:path>
                <a:path w="1953260" h="2295525">
                  <a:moveTo>
                    <a:pt x="445767" y="0"/>
                  </a:moveTo>
                  <a:lnTo>
                    <a:pt x="0" y="1059180"/>
                  </a:lnTo>
                </a:path>
                <a:path w="1953260" h="2295525">
                  <a:moveTo>
                    <a:pt x="1524759" y="377952"/>
                  </a:moveTo>
                  <a:lnTo>
                    <a:pt x="0" y="1059180"/>
                  </a:lnTo>
                </a:path>
                <a:path w="1953260" h="2295525">
                  <a:moveTo>
                    <a:pt x="1014219" y="1078992"/>
                  </a:moveTo>
                  <a:lnTo>
                    <a:pt x="0" y="1059180"/>
                  </a:lnTo>
                </a:path>
                <a:path w="1953260" h="2295525">
                  <a:moveTo>
                    <a:pt x="1351785" y="2295144"/>
                  </a:moveTo>
                  <a:lnTo>
                    <a:pt x="952497" y="2101596"/>
                  </a:lnTo>
                </a:path>
                <a:path w="1953260" h="2295525">
                  <a:moveTo>
                    <a:pt x="1351785" y="2295144"/>
                  </a:moveTo>
                  <a:lnTo>
                    <a:pt x="1014219" y="1924812"/>
                  </a:lnTo>
                </a:path>
                <a:path w="1953260" h="2295525">
                  <a:moveTo>
                    <a:pt x="1351785" y="2295144"/>
                  </a:moveTo>
                  <a:lnTo>
                    <a:pt x="1148331" y="1834896"/>
                  </a:lnTo>
                </a:path>
                <a:path w="1953260" h="2295525">
                  <a:moveTo>
                    <a:pt x="1351785" y="2295144"/>
                  </a:moveTo>
                  <a:lnTo>
                    <a:pt x="1351785" y="1975104"/>
                  </a:lnTo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758442" y="7717358"/>
            <a:ext cx="97155" cy="19621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100" i="1" spc="5" dirty="0">
                <a:latin typeface="Times New Roman"/>
                <a:cs typeface="Times New Roman"/>
              </a:rPr>
              <a:t>б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267202" y="8913708"/>
            <a:ext cx="86995" cy="19621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100" i="1" spc="5" dirty="0">
                <a:latin typeface="Times New Roman"/>
                <a:cs typeface="Times New Roman"/>
              </a:rPr>
              <a:t>в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845308" y="7576566"/>
            <a:ext cx="342265" cy="344170"/>
          </a:xfrm>
          <a:custGeom>
            <a:avLst/>
            <a:gdLst/>
            <a:ahLst/>
            <a:cxnLst/>
            <a:rect l="l" t="t" r="r" b="b"/>
            <a:pathLst>
              <a:path w="342264" h="344170">
                <a:moveTo>
                  <a:pt x="211074" y="0"/>
                </a:moveTo>
                <a:lnTo>
                  <a:pt x="342138" y="220218"/>
                </a:lnTo>
              </a:path>
              <a:path w="342264" h="344170">
                <a:moveTo>
                  <a:pt x="0" y="343662"/>
                </a:moveTo>
                <a:lnTo>
                  <a:pt x="342138" y="220218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3204464" y="7696022"/>
            <a:ext cx="96520" cy="19621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100" i="1" spc="5" dirty="0">
                <a:latin typeface="Times New Roman"/>
                <a:cs typeface="Times New Roman"/>
              </a:rPr>
              <a:t>а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171447" y="9145778"/>
            <a:ext cx="180784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57834" marR="5080" indent="-44577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1.12. </a:t>
            </a:r>
            <a:r>
              <a:rPr sz="1000" spc="-5" dirty="0">
                <a:latin typeface="Times New Roman"/>
                <a:cs typeface="Times New Roman"/>
              </a:rPr>
              <a:t>Розорієнтування </a:t>
            </a:r>
            <a:r>
              <a:rPr sz="1000" dirty="0">
                <a:latin typeface="Times New Roman"/>
                <a:cs typeface="Times New Roman"/>
              </a:rPr>
              <a:t>зерен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блоків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7" y="516889"/>
            <a:ext cx="5786120" cy="153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715" indent="287655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залишається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вторинний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ріжучого інструменту.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повного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заевтектоїдних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дефектну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грубоголчастого </a:t>
            </a:r>
            <a:r>
              <a:rPr sz="1200" dirty="0">
                <a:latin typeface="Times New Roman"/>
                <a:cs typeface="Times New Roman"/>
              </a:rPr>
              <a:t>мартенситу.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Заевтектоїдні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перед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загартуванням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обов’язково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піддають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відпалу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сфероїди-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зації,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цементит мав зернисту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44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9267" y="2515613"/>
            <a:ext cx="5863590" cy="69094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2793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7.5.1.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ОХОЛОДЖЕННЯ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ПРИ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ЗАГАРТУВАННІ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отримання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вироби</a:t>
            </a:r>
            <a:r>
              <a:rPr sz="1200" dirty="0">
                <a:latin typeface="Times New Roman"/>
                <a:cs typeface="Times New Roman"/>
              </a:rPr>
              <a:t> охолоджують з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різною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швидкістю,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 </a:t>
            </a:r>
            <a:r>
              <a:rPr sz="1200" dirty="0">
                <a:latin typeface="Times New Roman"/>
                <a:cs typeface="Times New Roman"/>
              </a:rPr>
              <a:t>в значній </a:t>
            </a:r>
            <a:r>
              <a:rPr sz="1200" spc="-5" dirty="0">
                <a:latin typeface="Times New Roman"/>
                <a:cs typeface="Times New Roman"/>
              </a:rPr>
              <a:t>мірі </a:t>
            </a:r>
            <a:r>
              <a:rPr sz="1200" dirty="0">
                <a:latin typeface="Times New Roman"/>
                <a:cs typeface="Times New Roman"/>
              </a:rPr>
              <a:t>визначається </a:t>
            </a:r>
            <a:r>
              <a:rPr sz="1200" spc="-5" dirty="0">
                <a:latin typeface="Times New Roman"/>
                <a:cs typeface="Times New Roman"/>
              </a:rPr>
              <a:t>охолоджуючим середовищем, формою виробу та </a:t>
            </a:r>
            <a:r>
              <a:rPr sz="1200" dirty="0">
                <a:latin typeface="Times New Roman"/>
                <a:cs typeface="Times New Roman"/>
              </a:rPr>
              <a:t>тепло-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провідністю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Режим</a:t>
            </a:r>
            <a:r>
              <a:rPr sz="1200" dirty="0">
                <a:latin typeface="Times New Roman"/>
                <a:cs typeface="Times New Roman"/>
              </a:rPr>
              <a:t> охолодження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повинен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виключити</a:t>
            </a:r>
            <a:r>
              <a:rPr sz="1200" dirty="0">
                <a:latin typeface="Times New Roman"/>
                <a:cs typeface="Times New Roman"/>
              </a:rPr>
              <a:t> виникнення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гартівних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жень. При високих швидкостях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при загартуванні виникають внутрішні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</a:t>
            </a:r>
            <a:r>
              <a:rPr sz="1200" dirty="0">
                <a:latin typeface="Times New Roman"/>
                <a:cs typeface="Times New Roman"/>
              </a:rPr>
              <a:t> призвести до</a:t>
            </a:r>
            <a:r>
              <a:rPr sz="1200" spc="-5" dirty="0">
                <a:latin typeface="Times New Roman"/>
                <a:cs typeface="Times New Roman"/>
              </a:rPr>
              <a:t> викривлення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розтріскування.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Внутрішні напруження,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врівноважується </a:t>
            </a:r>
            <a:r>
              <a:rPr sz="1200" dirty="0">
                <a:latin typeface="Times New Roman"/>
                <a:cs typeface="Times New Roman"/>
              </a:rPr>
              <a:t>в межах </a:t>
            </a:r>
            <a:r>
              <a:rPr sz="1200" spc="-5" dirty="0">
                <a:latin typeface="Times New Roman"/>
                <a:cs typeface="Times New Roman"/>
              </a:rPr>
              <a:t>макроскопічних </a:t>
            </a:r>
            <a:r>
              <a:rPr sz="1200" dirty="0">
                <a:latin typeface="Times New Roman"/>
                <a:cs typeface="Times New Roman"/>
              </a:rPr>
              <a:t>частин тіла,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називаються напруженнями першого роду.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них при </a:t>
            </a:r>
            <a:r>
              <a:rPr sz="1200" dirty="0">
                <a:latin typeface="Times New Roman"/>
                <a:cs typeface="Times New Roman"/>
              </a:rPr>
              <a:t>термообробці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спотворення </a:t>
            </a:r>
            <a:r>
              <a:rPr sz="1200" dirty="0">
                <a:latin typeface="Times New Roman"/>
                <a:cs typeface="Times New Roman"/>
              </a:rPr>
              <a:t>форми </a:t>
            </a:r>
            <a:r>
              <a:rPr sz="1200" spc="-5" dirty="0">
                <a:latin typeface="Times New Roman"/>
                <a:cs typeface="Times New Roman"/>
              </a:rPr>
              <a:t>(викривлення) та утворюються тріщини. </a:t>
            </a:r>
            <a:r>
              <a:rPr sz="1200" dirty="0">
                <a:latin typeface="Times New Roman"/>
                <a:cs typeface="Times New Roman"/>
              </a:rPr>
              <a:t>Причинами </a:t>
            </a:r>
            <a:r>
              <a:rPr sz="1200" spc="-5" dirty="0">
                <a:latin typeface="Times New Roman"/>
                <a:cs typeface="Times New Roman"/>
              </a:rPr>
              <a:t>виникнення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є:</a:t>
            </a:r>
            <a:endParaRPr sz="1200">
              <a:latin typeface="Times New Roman"/>
              <a:cs typeface="Times New Roman"/>
            </a:endParaRPr>
          </a:p>
          <a:p>
            <a:pPr marL="452755" indent="-114935" algn="just">
              <a:lnSpc>
                <a:spcPct val="100000"/>
              </a:lnSpc>
              <a:spcBef>
                <a:spcPts val="60"/>
              </a:spcBef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відмінність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 перетину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охолодженні;</a:t>
            </a:r>
            <a:endParaRPr sz="1200">
              <a:latin typeface="Times New Roman"/>
              <a:cs typeface="Times New Roman"/>
            </a:endParaRPr>
          </a:p>
          <a:p>
            <a:pPr marL="452755" indent="-114935" algn="just">
              <a:lnSpc>
                <a:spcPct val="100000"/>
              </a:lnSpc>
              <a:spcBef>
                <a:spcPts val="60"/>
              </a:spcBef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різночасне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протікання</a:t>
            </a:r>
            <a:r>
              <a:rPr sz="1200" dirty="0">
                <a:latin typeface="Times New Roman"/>
                <a:cs typeface="Times New Roman"/>
              </a:rPr>
              <a:t> фазових</a:t>
            </a:r>
            <a:r>
              <a:rPr sz="1200" spc="-5" dirty="0">
                <a:latin typeface="Times New Roman"/>
                <a:cs typeface="Times New Roman"/>
              </a:rPr>
              <a:t> перетворень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 </a:t>
            </a:r>
            <a:r>
              <a:rPr sz="1200" spc="-5" dirty="0">
                <a:latin typeface="Times New Roman"/>
                <a:cs typeface="Times New Roman"/>
              </a:rPr>
              <a:t>ділянках виробу.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попередження </a:t>
            </a: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тріщин необхідно </a:t>
            </a:r>
            <a:r>
              <a:rPr sz="1200" spc="-5" dirty="0">
                <a:latin typeface="Times New Roman"/>
                <a:cs typeface="Times New Roman"/>
              </a:rPr>
              <a:t>уникати напружень, </a:t>
            </a:r>
            <a:r>
              <a:rPr sz="1200" dirty="0">
                <a:latin typeface="Times New Roman"/>
                <a:cs typeface="Times New Roman"/>
              </a:rPr>
              <a:t>що розтягу-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вироби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поверхневих шарах. На </a:t>
            </a:r>
            <a:r>
              <a:rPr sz="1200" dirty="0">
                <a:latin typeface="Times New Roman"/>
                <a:cs typeface="Times New Roman"/>
              </a:rPr>
              <a:t>характер </a:t>
            </a:r>
            <a:r>
              <a:rPr sz="1200" spc="-5" dirty="0">
                <a:latin typeface="Times New Roman"/>
                <a:cs typeface="Times New Roman"/>
              </a:rPr>
              <a:t>розподілу напружень при </a:t>
            </a:r>
            <a:r>
              <a:rPr sz="1200" dirty="0">
                <a:latin typeface="Times New Roman"/>
                <a:cs typeface="Times New Roman"/>
              </a:rPr>
              <a:t>загартуванні,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режиму охолодження, </a:t>
            </a:r>
            <a:r>
              <a:rPr sz="1200" dirty="0">
                <a:latin typeface="Times New Roman"/>
                <a:cs typeface="Times New Roman"/>
              </a:rPr>
              <a:t>впливає і </a:t>
            </a:r>
            <a:r>
              <a:rPr sz="1200" spc="-5" dirty="0">
                <a:latin typeface="Times New Roman"/>
                <a:cs typeface="Times New Roman"/>
              </a:rPr>
              <a:t>температура нагріву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загартування. </a:t>
            </a:r>
            <a:r>
              <a:rPr sz="1200" dirty="0">
                <a:latin typeface="Times New Roman"/>
                <a:cs typeface="Times New Roman"/>
              </a:rPr>
              <a:t>Перегрів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сприяє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утворенню гартівних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тріщин,</a:t>
            </a:r>
            <a:r>
              <a:rPr sz="1200" dirty="0">
                <a:latin typeface="Times New Roman"/>
                <a:cs typeface="Times New Roman"/>
              </a:rPr>
              <a:t> збільшує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Режим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повинен також забезпечити необхідну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</a:t>
            </a:r>
            <a:r>
              <a:rPr sz="1200" dirty="0">
                <a:latin typeface="Times New Roman"/>
                <a:cs typeface="Times New Roman"/>
              </a:rPr>
              <a:t>шару.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Оптимальний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режим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охолодження: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максимальна швидкість охолодження </a:t>
            </a:r>
            <a:r>
              <a:rPr sz="1200" dirty="0">
                <a:latin typeface="Times New Roman"/>
                <a:cs typeface="Times New Roman"/>
              </a:rPr>
              <a:t>в інтервалі </a:t>
            </a:r>
            <a:r>
              <a:rPr sz="1200" spc="-5" dirty="0">
                <a:latin typeface="Times New Roman"/>
                <a:cs typeface="Times New Roman"/>
              </a:rPr>
              <a:t>температур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...M</a:t>
            </a:r>
            <a:r>
              <a:rPr sz="1200" spc="-7" baseline="-10416" dirty="0">
                <a:latin typeface="Times New Roman"/>
                <a:cs typeface="Times New Roman"/>
              </a:rPr>
              <a:t>п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запобі-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гання розпаду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переохолодженого аустеніту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області </a:t>
            </a:r>
            <a:r>
              <a:rPr sz="1200" spc="-5" dirty="0">
                <a:latin typeface="Times New Roman"/>
                <a:cs typeface="Times New Roman"/>
              </a:rPr>
              <a:t>перлітного перетворення;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мінімальна швидкість </a:t>
            </a:r>
            <a:r>
              <a:rPr sz="1200" dirty="0">
                <a:latin typeface="Times New Roman"/>
                <a:cs typeface="Times New Roman"/>
              </a:rPr>
              <a:t>охолодження в інтервалі </a:t>
            </a:r>
            <a:r>
              <a:rPr sz="1200" spc="-5" dirty="0">
                <a:latin typeface="Times New Roman"/>
                <a:cs typeface="Times New Roman"/>
              </a:rPr>
              <a:t>температур мартенситного </a:t>
            </a:r>
            <a:r>
              <a:rPr sz="1200" dirty="0">
                <a:latin typeface="Times New Roman"/>
                <a:cs typeface="Times New Roman"/>
              </a:rPr>
              <a:t>пере-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творення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</a:t>
            </a:r>
            <a:r>
              <a:rPr sz="1200" spc="-7" baseline="-10416" dirty="0">
                <a:latin typeface="Times New Roman"/>
                <a:cs typeface="Times New Roman"/>
              </a:rPr>
              <a:t>п</a:t>
            </a:r>
            <a:r>
              <a:rPr sz="1200" spc="-5" dirty="0">
                <a:latin typeface="Times New Roman"/>
                <a:cs typeface="Times New Roman"/>
              </a:rPr>
              <a:t>...M</a:t>
            </a:r>
            <a:r>
              <a:rPr sz="1200" spc="-7" baseline="-10416" dirty="0">
                <a:latin typeface="Times New Roman"/>
                <a:cs typeface="Times New Roman"/>
              </a:rPr>
              <a:t>к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метою </a:t>
            </a:r>
            <a:r>
              <a:rPr sz="1200" spc="-5" dirty="0">
                <a:latin typeface="Times New Roman"/>
                <a:cs typeface="Times New Roman"/>
              </a:rPr>
              <a:t>зниження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залишкових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й </a:t>
            </a:r>
            <a:r>
              <a:rPr sz="1200" spc="-5" dirty="0">
                <a:latin typeface="Times New Roman"/>
                <a:cs typeface="Times New Roman"/>
              </a:rPr>
              <a:t>можливості утворен-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тріщин.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Дуже повільне охолодження може призвести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часткового відпуску мартенситу та </a:t>
            </a:r>
            <a:r>
              <a:rPr sz="1200" dirty="0">
                <a:latin typeface="Times New Roman"/>
                <a:cs typeface="Times New Roman"/>
              </a:rPr>
              <a:t> збільшення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кількості </a:t>
            </a:r>
            <a:r>
              <a:rPr sz="1200" spc="-5" dirty="0">
                <a:latin typeface="Times New Roman"/>
                <a:cs typeface="Times New Roman"/>
              </a:rPr>
              <a:t>залишкового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отже,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зниження</a:t>
            </a:r>
            <a:r>
              <a:rPr sz="1200" dirty="0">
                <a:latin typeface="Times New Roman"/>
                <a:cs typeface="Times New Roman"/>
              </a:rPr>
              <a:t> твердості.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53365" algn="just">
              <a:lnSpc>
                <a:spcPts val="1500"/>
              </a:lnSpc>
              <a:spcBef>
                <a:spcPts val="15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загартуванні </a:t>
            </a:r>
            <a:r>
              <a:rPr sz="1200" spc="-5" dirty="0">
                <a:latin typeface="Times New Roman"/>
                <a:cs typeface="Times New Roman"/>
              </a:rPr>
              <a:t>використовують такі охолоджуючі середовища: воду при різних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температурах,</a:t>
            </a:r>
            <a:r>
              <a:rPr sz="1200" dirty="0">
                <a:latin typeface="Times New Roman"/>
                <a:cs typeface="Times New Roman"/>
              </a:rPr>
              <a:t> технічні</a:t>
            </a:r>
            <a:r>
              <a:rPr sz="1200" spc="-5" dirty="0">
                <a:latin typeface="Times New Roman"/>
                <a:cs typeface="Times New Roman"/>
              </a:rPr>
              <a:t> оливи,</a:t>
            </a:r>
            <a:r>
              <a:rPr sz="1200" dirty="0">
                <a:latin typeface="Times New Roman"/>
                <a:cs typeface="Times New Roman"/>
              </a:rPr>
              <a:t> розчини солей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лугів,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розплавлені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метали.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500"/>
              </a:lnSpc>
              <a:spcBef>
                <a:spcPts val="45"/>
              </a:spcBef>
            </a:pPr>
            <a:r>
              <a:rPr sz="1200" dirty="0">
                <a:latin typeface="Times New Roman"/>
                <a:cs typeface="Times New Roman"/>
              </a:rPr>
              <a:t>Вода має </a:t>
            </a:r>
            <a:r>
              <a:rPr sz="1200" spc="-5" dirty="0">
                <a:latin typeface="Times New Roman"/>
                <a:cs typeface="Times New Roman"/>
              </a:rPr>
              <a:t>істотний </a:t>
            </a:r>
            <a:r>
              <a:rPr sz="1200" dirty="0">
                <a:latin typeface="Times New Roman"/>
                <a:cs typeface="Times New Roman"/>
              </a:rPr>
              <a:t>недолік: </a:t>
            </a:r>
            <a:r>
              <a:rPr sz="1200" spc="-5" dirty="0">
                <a:latin typeface="Times New Roman"/>
                <a:cs typeface="Times New Roman"/>
              </a:rPr>
              <a:t>висока швидкість </a:t>
            </a:r>
            <a:r>
              <a:rPr sz="1200" dirty="0">
                <a:latin typeface="Times New Roman"/>
                <a:cs typeface="Times New Roman"/>
              </a:rPr>
              <a:t>охолодження в інтервалі </a:t>
            </a:r>
            <a:r>
              <a:rPr sz="1200" spc="-5" dirty="0">
                <a:latin typeface="Times New Roman"/>
                <a:cs typeface="Times New Roman"/>
              </a:rPr>
              <a:t>мартенсит-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</a:t>
            </a:r>
            <a:r>
              <a:rPr sz="1200" dirty="0">
                <a:latin typeface="Times New Roman"/>
                <a:cs typeface="Times New Roman"/>
              </a:rPr>
              <a:t>перетворення </a:t>
            </a:r>
            <a:r>
              <a:rPr sz="1200" spc="-5" dirty="0">
                <a:latin typeface="Times New Roman"/>
                <a:cs typeface="Times New Roman"/>
              </a:rPr>
              <a:t>призводить </a:t>
            </a:r>
            <a:r>
              <a:rPr sz="1200" dirty="0">
                <a:latin typeface="Times New Roman"/>
                <a:cs typeface="Times New Roman"/>
              </a:rPr>
              <a:t>до утворення </a:t>
            </a:r>
            <a:r>
              <a:rPr sz="1200" spc="-5" dirty="0">
                <a:latin typeface="Times New Roman"/>
                <a:cs typeface="Times New Roman"/>
              </a:rPr>
              <a:t>гартівних дефектів. </a:t>
            </a:r>
            <a:r>
              <a:rPr sz="1200" dirty="0">
                <a:latin typeface="Times New Roman"/>
                <a:cs typeface="Times New Roman"/>
              </a:rPr>
              <a:t>З підвищенням темпе-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ратури</a:t>
            </a:r>
            <a:r>
              <a:rPr sz="1200" spc="-5" dirty="0">
                <a:latin typeface="Times New Roman"/>
                <a:cs typeface="Times New Roman"/>
              </a:rPr>
              <a:t> води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погіршується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гартівна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здатність.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500"/>
              </a:lnSpc>
            </a:pPr>
            <a:r>
              <a:rPr sz="1200" spc="-5" dirty="0">
                <a:latin typeface="Times New Roman"/>
                <a:cs typeface="Times New Roman"/>
              </a:rPr>
              <a:t>Найвищою та рівномірною </a:t>
            </a:r>
            <a:r>
              <a:rPr sz="1200" dirty="0">
                <a:latin typeface="Times New Roman"/>
                <a:cs typeface="Times New Roman"/>
              </a:rPr>
              <a:t>охолоджуючою здатністю </a:t>
            </a:r>
            <a:r>
              <a:rPr sz="1200" spc="-5" dirty="0">
                <a:latin typeface="Times New Roman"/>
                <a:cs typeface="Times New Roman"/>
              </a:rPr>
              <a:t>відрізняються </a:t>
            </a:r>
            <a:r>
              <a:rPr sz="1200" dirty="0">
                <a:latin typeface="Times New Roman"/>
                <a:cs typeface="Times New Roman"/>
              </a:rPr>
              <a:t>холодні </a:t>
            </a:r>
            <a:r>
              <a:rPr sz="1200" spc="-5" dirty="0">
                <a:latin typeface="Times New Roman"/>
                <a:cs typeface="Times New Roman"/>
              </a:rPr>
              <a:t>водні </a:t>
            </a:r>
            <a:r>
              <a:rPr sz="1200" dirty="0">
                <a:latin typeface="Times New Roman"/>
                <a:cs typeface="Times New Roman"/>
              </a:rPr>
              <a:t> розчини </a:t>
            </a:r>
            <a:r>
              <a:rPr sz="1200" spc="-5" dirty="0">
                <a:latin typeface="Times New Roman"/>
                <a:cs typeface="Times New Roman"/>
              </a:rPr>
              <a:t>NaCl та </a:t>
            </a:r>
            <a:r>
              <a:rPr sz="1200" dirty="0">
                <a:latin typeface="Times New Roman"/>
                <a:cs typeface="Times New Roman"/>
              </a:rPr>
              <a:t>НаОН (8...12 %). </a:t>
            </a:r>
            <a:r>
              <a:rPr sz="1200" spc="-5" dirty="0">
                <a:latin typeface="Times New Roman"/>
                <a:cs typeface="Times New Roman"/>
              </a:rPr>
              <a:t>Вони миттєво руйнують </a:t>
            </a:r>
            <a:r>
              <a:rPr sz="1200" dirty="0">
                <a:latin typeface="Times New Roman"/>
                <a:cs typeface="Times New Roman"/>
              </a:rPr>
              <a:t>парову </a:t>
            </a:r>
            <a:r>
              <a:rPr sz="1200" spc="-5" dirty="0">
                <a:latin typeface="Times New Roman"/>
                <a:cs typeface="Times New Roman"/>
              </a:rPr>
              <a:t>сорочку, </a:t>
            </a:r>
            <a:r>
              <a:rPr sz="1200" dirty="0">
                <a:latin typeface="Times New Roman"/>
                <a:cs typeface="Times New Roman"/>
              </a:rPr>
              <a:t>і охоло-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дження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</a:t>
            </a:r>
            <a:r>
              <a:rPr sz="1200" dirty="0">
                <a:latin typeface="Times New Roman"/>
                <a:cs typeface="Times New Roman"/>
              </a:rPr>
              <a:t> рівномірно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стадії пухирчастого</a:t>
            </a:r>
            <a:r>
              <a:rPr sz="1200" dirty="0">
                <a:latin typeface="Times New Roman"/>
                <a:cs typeface="Times New Roman"/>
              </a:rPr>
              <a:t> кипіння</a:t>
            </a:r>
            <a:r>
              <a:rPr sz="1200" spc="-5" dirty="0">
                <a:latin typeface="Times New Roman"/>
                <a:cs typeface="Times New Roman"/>
              </a:rPr>
              <a:t> (рис. 7.23).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45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452065" y="981773"/>
            <a:ext cx="3415029" cy="2032635"/>
            <a:chOff x="2452065" y="981773"/>
            <a:chExt cx="3415029" cy="203263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466594" y="989075"/>
              <a:ext cx="3385566" cy="201777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466594" y="989075"/>
              <a:ext cx="3385820" cy="2018030"/>
            </a:xfrm>
            <a:custGeom>
              <a:avLst/>
              <a:gdLst/>
              <a:ahLst/>
              <a:cxnLst/>
              <a:rect l="l" t="t" r="r" b="b"/>
              <a:pathLst>
                <a:path w="3385820" h="2018030">
                  <a:moveTo>
                    <a:pt x="3385566" y="0"/>
                  </a:moveTo>
                  <a:lnTo>
                    <a:pt x="0" y="0"/>
                  </a:lnTo>
                  <a:lnTo>
                    <a:pt x="0" y="2017776"/>
                  </a:lnTo>
                  <a:lnTo>
                    <a:pt x="3385566" y="2017776"/>
                  </a:lnTo>
                  <a:lnTo>
                    <a:pt x="3385566" y="0"/>
                  </a:lnTo>
                  <a:close/>
                </a:path>
              </a:pathLst>
            </a:custGeom>
            <a:ln w="145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265676" y="215264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22860" y="0"/>
                  </a:moveTo>
                  <a:lnTo>
                    <a:pt x="13823" y="1750"/>
                  </a:lnTo>
                  <a:lnTo>
                    <a:pt x="6572" y="6572"/>
                  </a:lnTo>
                  <a:lnTo>
                    <a:pt x="1750" y="13823"/>
                  </a:lnTo>
                  <a:lnTo>
                    <a:pt x="0" y="22860"/>
                  </a:lnTo>
                  <a:lnTo>
                    <a:pt x="1750" y="31896"/>
                  </a:lnTo>
                  <a:lnTo>
                    <a:pt x="6572" y="39147"/>
                  </a:lnTo>
                  <a:lnTo>
                    <a:pt x="13823" y="43969"/>
                  </a:lnTo>
                  <a:lnTo>
                    <a:pt x="22860" y="45720"/>
                  </a:lnTo>
                  <a:lnTo>
                    <a:pt x="31575" y="43969"/>
                  </a:lnTo>
                  <a:lnTo>
                    <a:pt x="38862" y="39147"/>
                  </a:lnTo>
                  <a:lnTo>
                    <a:pt x="43862" y="31896"/>
                  </a:lnTo>
                  <a:lnTo>
                    <a:pt x="45720" y="22860"/>
                  </a:lnTo>
                  <a:lnTo>
                    <a:pt x="43862" y="13823"/>
                  </a:lnTo>
                  <a:lnTo>
                    <a:pt x="38862" y="6572"/>
                  </a:lnTo>
                  <a:lnTo>
                    <a:pt x="31575" y="1750"/>
                  </a:lnTo>
                  <a:lnTo>
                    <a:pt x="22860" y="0"/>
                  </a:lnTo>
                  <a:close/>
                </a:path>
              </a:pathLst>
            </a:custGeom>
            <a:ln w="8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377690" y="233552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22860" y="0"/>
                  </a:moveTo>
                  <a:lnTo>
                    <a:pt x="13823" y="1857"/>
                  </a:lnTo>
                  <a:lnTo>
                    <a:pt x="6572" y="6858"/>
                  </a:lnTo>
                  <a:lnTo>
                    <a:pt x="1750" y="14144"/>
                  </a:lnTo>
                  <a:lnTo>
                    <a:pt x="0" y="22860"/>
                  </a:lnTo>
                  <a:lnTo>
                    <a:pt x="1750" y="31896"/>
                  </a:lnTo>
                  <a:lnTo>
                    <a:pt x="6572" y="39147"/>
                  </a:lnTo>
                  <a:lnTo>
                    <a:pt x="13823" y="43969"/>
                  </a:lnTo>
                  <a:lnTo>
                    <a:pt x="22860" y="45720"/>
                  </a:lnTo>
                  <a:lnTo>
                    <a:pt x="31896" y="43969"/>
                  </a:lnTo>
                  <a:lnTo>
                    <a:pt x="39147" y="39147"/>
                  </a:lnTo>
                  <a:lnTo>
                    <a:pt x="43969" y="31896"/>
                  </a:lnTo>
                  <a:lnTo>
                    <a:pt x="45720" y="22860"/>
                  </a:lnTo>
                  <a:lnTo>
                    <a:pt x="43969" y="14144"/>
                  </a:lnTo>
                  <a:lnTo>
                    <a:pt x="39147" y="6858"/>
                  </a:lnTo>
                  <a:lnTo>
                    <a:pt x="31896" y="1857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377690" y="233552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22860" y="0"/>
                  </a:moveTo>
                  <a:lnTo>
                    <a:pt x="13823" y="1857"/>
                  </a:lnTo>
                  <a:lnTo>
                    <a:pt x="6572" y="6858"/>
                  </a:lnTo>
                  <a:lnTo>
                    <a:pt x="1750" y="14144"/>
                  </a:lnTo>
                  <a:lnTo>
                    <a:pt x="0" y="22860"/>
                  </a:lnTo>
                  <a:lnTo>
                    <a:pt x="1750" y="31896"/>
                  </a:lnTo>
                  <a:lnTo>
                    <a:pt x="6572" y="39147"/>
                  </a:lnTo>
                  <a:lnTo>
                    <a:pt x="13823" y="43969"/>
                  </a:lnTo>
                  <a:lnTo>
                    <a:pt x="22860" y="45720"/>
                  </a:lnTo>
                  <a:lnTo>
                    <a:pt x="31896" y="43969"/>
                  </a:lnTo>
                  <a:lnTo>
                    <a:pt x="39147" y="39147"/>
                  </a:lnTo>
                  <a:lnTo>
                    <a:pt x="43969" y="31896"/>
                  </a:lnTo>
                  <a:lnTo>
                    <a:pt x="45720" y="22860"/>
                  </a:lnTo>
                  <a:lnTo>
                    <a:pt x="43969" y="14144"/>
                  </a:lnTo>
                  <a:lnTo>
                    <a:pt x="39147" y="6858"/>
                  </a:lnTo>
                  <a:lnTo>
                    <a:pt x="31896" y="1857"/>
                  </a:lnTo>
                  <a:lnTo>
                    <a:pt x="22860" y="0"/>
                  </a:lnTo>
                  <a:close/>
                </a:path>
              </a:pathLst>
            </a:custGeom>
            <a:ln w="8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817620" y="180060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89" h="45719">
                  <a:moveTo>
                    <a:pt x="23622" y="0"/>
                  </a:moveTo>
                  <a:lnTo>
                    <a:pt x="14466" y="1750"/>
                  </a:lnTo>
                  <a:lnTo>
                    <a:pt x="6953" y="6572"/>
                  </a:lnTo>
                  <a:lnTo>
                    <a:pt x="1869" y="13823"/>
                  </a:lnTo>
                  <a:lnTo>
                    <a:pt x="0" y="22860"/>
                  </a:lnTo>
                  <a:lnTo>
                    <a:pt x="1869" y="31575"/>
                  </a:lnTo>
                  <a:lnTo>
                    <a:pt x="6953" y="38862"/>
                  </a:lnTo>
                  <a:lnTo>
                    <a:pt x="14466" y="43862"/>
                  </a:lnTo>
                  <a:lnTo>
                    <a:pt x="23622" y="45720"/>
                  </a:lnTo>
                  <a:lnTo>
                    <a:pt x="32337" y="43862"/>
                  </a:lnTo>
                  <a:lnTo>
                    <a:pt x="39624" y="38862"/>
                  </a:lnTo>
                  <a:lnTo>
                    <a:pt x="44624" y="31575"/>
                  </a:lnTo>
                  <a:lnTo>
                    <a:pt x="46482" y="22860"/>
                  </a:lnTo>
                  <a:lnTo>
                    <a:pt x="44624" y="13823"/>
                  </a:lnTo>
                  <a:lnTo>
                    <a:pt x="39624" y="6572"/>
                  </a:lnTo>
                  <a:lnTo>
                    <a:pt x="32337" y="1750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817620" y="180060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89" h="45719">
                  <a:moveTo>
                    <a:pt x="23622" y="0"/>
                  </a:moveTo>
                  <a:lnTo>
                    <a:pt x="14466" y="1750"/>
                  </a:lnTo>
                  <a:lnTo>
                    <a:pt x="6953" y="6572"/>
                  </a:lnTo>
                  <a:lnTo>
                    <a:pt x="1869" y="13823"/>
                  </a:lnTo>
                  <a:lnTo>
                    <a:pt x="0" y="22860"/>
                  </a:lnTo>
                  <a:lnTo>
                    <a:pt x="1869" y="31575"/>
                  </a:lnTo>
                  <a:lnTo>
                    <a:pt x="6953" y="38862"/>
                  </a:lnTo>
                  <a:lnTo>
                    <a:pt x="14466" y="43862"/>
                  </a:lnTo>
                  <a:lnTo>
                    <a:pt x="23622" y="45720"/>
                  </a:lnTo>
                  <a:lnTo>
                    <a:pt x="32337" y="43862"/>
                  </a:lnTo>
                  <a:lnTo>
                    <a:pt x="39624" y="38862"/>
                  </a:lnTo>
                  <a:lnTo>
                    <a:pt x="44624" y="31575"/>
                  </a:lnTo>
                  <a:lnTo>
                    <a:pt x="46482" y="22860"/>
                  </a:lnTo>
                  <a:lnTo>
                    <a:pt x="44624" y="13823"/>
                  </a:lnTo>
                  <a:lnTo>
                    <a:pt x="39624" y="6572"/>
                  </a:lnTo>
                  <a:lnTo>
                    <a:pt x="32337" y="1750"/>
                  </a:lnTo>
                  <a:lnTo>
                    <a:pt x="23622" y="0"/>
                  </a:lnTo>
                  <a:close/>
                </a:path>
              </a:pathLst>
            </a:custGeom>
            <a:ln w="8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065776" y="2197605"/>
              <a:ext cx="353060" cy="782320"/>
            </a:xfrm>
            <a:custGeom>
              <a:avLst/>
              <a:gdLst/>
              <a:ahLst/>
              <a:cxnLst/>
              <a:rect l="l" t="t" r="r" b="b"/>
              <a:pathLst>
                <a:path w="353060" h="782319">
                  <a:moveTo>
                    <a:pt x="352807" y="0"/>
                  </a:moveTo>
                  <a:lnTo>
                    <a:pt x="0" y="0"/>
                  </a:lnTo>
                  <a:lnTo>
                    <a:pt x="0" y="781814"/>
                  </a:lnTo>
                  <a:lnTo>
                    <a:pt x="352807" y="781814"/>
                  </a:lnTo>
                  <a:lnTo>
                    <a:pt x="3528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065774" y="2197607"/>
              <a:ext cx="353060" cy="782320"/>
            </a:xfrm>
            <a:custGeom>
              <a:avLst/>
              <a:gdLst/>
              <a:ahLst/>
              <a:cxnLst/>
              <a:rect l="l" t="t" r="r" b="b"/>
              <a:pathLst>
                <a:path w="353060" h="782319">
                  <a:moveTo>
                    <a:pt x="352807" y="0"/>
                  </a:moveTo>
                  <a:lnTo>
                    <a:pt x="0" y="0"/>
                  </a:lnTo>
                  <a:lnTo>
                    <a:pt x="0" y="781814"/>
                  </a:lnTo>
                  <a:lnTo>
                    <a:pt x="352807" y="781814"/>
                  </a:lnTo>
                  <a:lnTo>
                    <a:pt x="352807" y="0"/>
                  </a:lnTo>
                  <a:close/>
                </a:path>
              </a:pathLst>
            </a:custGeom>
            <a:ln w="11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958590" y="1655828"/>
              <a:ext cx="353060" cy="782320"/>
            </a:xfrm>
            <a:custGeom>
              <a:avLst/>
              <a:gdLst/>
              <a:ahLst/>
              <a:cxnLst/>
              <a:rect l="l" t="t" r="r" b="b"/>
              <a:pathLst>
                <a:path w="353060" h="782319">
                  <a:moveTo>
                    <a:pt x="352807" y="0"/>
                  </a:moveTo>
                  <a:lnTo>
                    <a:pt x="0" y="0"/>
                  </a:lnTo>
                  <a:lnTo>
                    <a:pt x="0" y="781809"/>
                  </a:lnTo>
                  <a:lnTo>
                    <a:pt x="352807" y="781809"/>
                  </a:lnTo>
                  <a:lnTo>
                    <a:pt x="3528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958588" y="1655825"/>
              <a:ext cx="353060" cy="782320"/>
            </a:xfrm>
            <a:custGeom>
              <a:avLst/>
              <a:gdLst/>
              <a:ahLst/>
              <a:cxnLst/>
              <a:rect l="l" t="t" r="r" b="b"/>
              <a:pathLst>
                <a:path w="353060" h="782319">
                  <a:moveTo>
                    <a:pt x="352807" y="0"/>
                  </a:moveTo>
                  <a:lnTo>
                    <a:pt x="0" y="0"/>
                  </a:lnTo>
                  <a:lnTo>
                    <a:pt x="0" y="781809"/>
                  </a:lnTo>
                  <a:lnTo>
                    <a:pt x="352807" y="781809"/>
                  </a:lnTo>
                  <a:lnTo>
                    <a:pt x="352807" y="0"/>
                  </a:lnTo>
                  <a:close/>
                </a:path>
              </a:pathLst>
            </a:custGeom>
            <a:ln w="11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83408" y="1199384"/>
              <a:ext cx="493017" cy="912117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947416" y="1271775"/>
              <a:ext cx="353060" cy="782320"/>
            </a:xfrm>
            <a:custGeom>
              <a:avLst/>
              <a:gdLst/>
              <a:ahLst/>
              <a:cxnLst/>
              <a:rect l="l" t="t" r="r" b="b"/>
              <a:pathLst>
                <a:path w="353060" h="782319">
                  <a:moveTo>
                    <a:pt x="352807" y="0"/>
                  </a:moveTo>
                  <a:lnTo>
                    <a:pt x="0" y="0"/>
                  </a:lnTo>
                  <a:lnTo>
                    <a:pt x="0" y="781814"/>
                  </a:lnTo>
                  <a:lnTo>
                    <a:pt x="352807" y="781814"/>
                  </a:lnTo>
                  <a:lnTo>
                    <a:pt x="3528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947414" y="1271777"/>
              <a:ext cx="353060" cy="782320"/>
            </a:xfrm>
            <a:custGeom>
              <a:avLst/>
              <a:gdLst/>
              <a:ahLst/>
              <a:cxnLst/>
              <a:rect l="l" t="t" r="r" b="b"/>
              <a:pathLst>
                <a:path w="353060" h="782319">
                  <a:moveTo>
                    <a:pt x="352807" y="0"/>
                  </a:moveTo>
                  <a:lnTo>
                    <a:pt x="0" y="0"/>
                  </a:lnTo>
                  <a:lnTo>
                    <a:pt x="0" y="781814"/>
                  </a:lnTo>
                  <a:lnTo>
                    <a:pt x="352807" y="781814"/>
                  </a:lnTo>
                  <a:lnTo>
                    <a:pt x="352807" y="0"/>
                  </a:lnTo>
                  <a:close/>
                </a:path>
              </a:pathLst>
            </a:custGeom>
            <a:ln w="11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53790" y="989075"/>
              <a:ext cx="1059180" cy="2016760"/>
            </a:xfrm>
            <a:custGeom>
              <a:avLst/>
              <a:gdLst/>
              <a:ahLst/>
              <a:cxnLst/>
              <a:rect l="l" t="t" r="r" b="b"/>
              <a:pathLst>
                <a:path w="1059179" h="2016760">
                  <a:moveTo>
                    <a:pt x="0" y="0"/>
                  </a:moveTo>
                  <a:lnTo>
                    <a:pt x="24384" y="2016252"/>
                  </a:lnTo>
                </a:path>
                <a:path w="1059179" h="2016760">
                  <a:moveTo>
                    <a:pt x="1034796" y="0"/>
                  </a:moveTo>
                  <a:lnTo>
                    <a:pt x="1059180" y="2016252"/>
                  </a:lnTo>
                </a:path>
              </a:pathLst>
            </a:custGeom>
            <a:ln w="1162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105912" y="2942843"/>
              <a:ext cx="1108710" cy="59690"/>
            </a:xfrm>
            <a:custGeom>
              <a:avLst/>
              <a:gdLst/>
              <a:ahLst/>
              <a:cxnLst/>
              <a:rect l="l" t="t" r="r" b="b"/>
              <a:pathLst>
                <a:path w="1108710" h="59689">
                  <a:moveTo>
                    <a:pt x="0" y="0"/>
                  </a:moveTo>
                  <a:lnTo>
                    <a:pt x="0" y="59436"/>
                  </a:lnTo>
                </a:path>
                <a:path w="1108710" h="59689">
                  <a:moveTo>
                    <a:pt x="1108710" y="0"/>
                  </a:moveTo>
                  <a:lnTo>
                    <a:pt x="1108710" y="59436"/>
                  </a:lnTo>
                </a:path>
              </a:pathLst>
            </a:custGeom>
            <a:ln w="145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52065" y="1248371"/>
              <a:ext cx="3414623" cy="175390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3784092" y="111785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22860" y="0"/>
                  </a:moveTo>
                  <a:lnTo>
                    <a:pt x="14144" y="1750"/>
                  </a:lnTo>
                  <a:lnTo>
                    <a:pt x="6858" y="6572"/>
                  </a:lnTo>
                  <a:lnTo>
                    <a:pt x="1857" y="13823"/>
                  </a:lnTo>
                  <a:lnTo>
                    <a:pt x="0" y="22860"/>
                  </a:lnTo>
                  <a:lnTo>
                    <a:pt x="1857" y="31575"/>
                  </a:lnTo>
                  <a:lnTo>
                    <a:pt x="6858" y="38862"/>
                  </a:lnTo>
                  <a:lnTo>
                    <a:pt x="14144" y="43862"/>
                  </a:lnTo>
                  <a:lnTo>
                    <a:pt x="22860" y="45720"/>
                  </a:lnTo>
                  <a:lnTo>
                    <a:pt x="31896" y="43862"/>
                  </a:lnTo>
                  <a:lnTo>
                    <a:pt x="39147" y="38862"/>
                  </a:lnTo>
                  <a:lnTo>
                    <a:pt x="43969" y="31575"/>
                  </a:lnTo>
                  <a:lnTo>
                    <a:pt x="45720" y="22860"/>
                  </a:lnTo>
                  <a:lnTo>
                    <a:pt x="43969" y="13823"/>
                  </a:lnTo>
                  <a:lnTo>
                    <a:pt x="39147" y="6572"/>
                  </a:lnTo>
                  <a:lnTo>
                    <a:pt x="31896" y="175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784092" y="111785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22860" y="0"/>
                  </a:moveTo>
                  <a:lnTo>
                    <a:pt x="14144" y="1750"/>
                  </a:lnTo>
                  <a:lnTo>
                    <a:pt x="6858" y="6572"/>
                  </a:lnTo>
                  <a:lnTo>
                    <a:pt x="1857" y="13823"/>
                  </a:lnTo>
                  <a:lnTo>
                    <a:pt x="0" y="22860"/>
                  </a:lnTo>
                  <a:lnTo>
                    <a:pt x="1857" y="31575"/>
                  </a:lnTo>
                  <a:lnTo>
                    <a:pt x="6858" y="38862"/>
                  </a:lnTo>
                  <a:lnTo>
                    <a:pt x="14144" y="43862"/>
                  </a:lnTo>
                  <a:lnTo>
                    <a:pt x="22860" y="45720"/>
                  </a:lnTo>
                  <a:lnTo>
                    <a:pt x="31896" y="43862"/>
                  </a:lnTo>
                  <a:lnTo>
                    <a:pt x="39147" y="38862"/>
                  </a:lnTo>
                  <a:lnTo>
                    <a:pt x="43969" y="31575"/>
                  </a:lnTo>
                  <a:lnTo>
                    <a:pt x="45720" y="22860"/>
                  </a:lnTo>
                  <a:lnTo>
                    <a:pt x="43969" y="13823"/>
                  </a:lnTo>
                  <a:lnTo>
                    <a:pt x="39147" y="6572"/>
                  </a:lnTo>
                  <a:lnTo>
                    <a:pt x="31896" y="1750"/>
                  </a:lnTo>
                  <a:lnTo>
                    <a:pt x="22860" y="0"/>
                  </a:lnTo>
                  <a:close/>
                </a:path>
              </a:pathLst>
            </a:custGeom>
            <a:ln w="8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23410" y="111785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22860" y="0"/>
                  </a:moveTo>
                  <a:lnTo>
                    <a:pt x="14144" y="1750"/>
                  </a:lnTo>
                  <a:lnTo>
                    <a:pt x="6858" y="6572"/>
                  </a:lnTo>
                  <a:lnTo>
                    <a:pt x="1857" y="13823"/>
                  </a:lnTo>
                  <a:lnTo>
                    <a:pt x="0" y="22860"/>
                  </a:lnTo>
                  <a:lnTo>
                    <a:pt x="1857" y="31575"/>
                  </a:lnTo>
                  <a:lnTo>
                    <a:pt x="6858" y="38862"/>
                  </a:lnTo>
                  <a:lnTo>
                    <a:pt x="14144" y="43862"/>
                  </a:lnTo>
                  <a:lnTo>
                    <a:pt x="22860" y="45720"/>
                  </a:lnTo>
                  <a:lnTo>
                    <a:pt x="31896" y="43862"/>
                  </a:lnTo>
                  <a:lnTo>
                    <a:pt x="39147" y="38862"/>
                  </a:lnTo>
                  <a:lnTo>
                    <a:pt x="43969" y="31575"/>
                  </a:lnTo>
                  <a:lnTo>
                    <a:pt x="45720" y="22860"/>
                  </a:lnTo>
                  <a:lnTo>
                    <a:pt x="43969" y="13823"/>
                  </a:lnTo>
                  <a:lnTo>
                    <a:pt x="39147" y="6572"/>
                  </a:lnTo>
                  <a:lnTo>
                    <a:pt x="31896" y="175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423410" y="111785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22860" y="0"/>
                  </a:moveTo>
                  <a:lnTo>
                    <a:pt x="14144" y="1750"/>
                  </a:lnTo>
                  <a:lnTo>
                    <a:pt x="6858" y="6572"/>
                  </a:lnTo>
                  <a:lnTo>
                    <a:pt x="1857" y="13823"/>
                  </a:lnTo>
                  <a:lnTo>
                    <a:pt x="0" y="22860"/>
                  </a:lnTo>
                  <a:lnTo>
                    <a:pt x="1857" y="31575"/>
                  </a:lnTo>
                  <a:lnTo>
                    <a:pt x="6858" y="38862"/>
                  </a:lnTo>
                  <a:lnTo>
                    <a:pt x="14144" y="43862"/>
                  </a:lnTo>
                  <a:lnTo>
                    <a:pt x="22860" y="45720"/>
                  </a:lnTo>
                  <a:lnTo>
                    <a:pt x="31896" y="43862"/>
                  </a:lnTo>
                  <a:lnTo>
                    <a:pt x="39147" y="38862"/>
                  </a:lnTo>
                  <a:lnTo>
                    <a:pt x="43969" y="31575"/>
                  </a:lnTo>
                  <a:lnTo>
                    <a:pt x="45720" y="22860"/>
                  </a:lnTo>
                  <a:lnTo>
                    <a:pt x="43969" y="13823"/>
                  </a:lnTo>
                  <a:lnTo>
                    <a:pt x="39147" y="6572"/>
                  </a:lnTo>
                  <a:lnTo>
                    <a:pt x="31896" y="1750"/>
                  </a:lnTo>
                  <a:lnTo>
                    <a:pt x="22860" y="0"/>
                  </a:lnTo>
                  <a:close/>
                </a:path>
              </a:pathLst>
            </a:custGeom>
            <a:ln w="8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027426" y="1013462"/>
              <a:ext cx="162560" cy="172720"/>
            </a:xfrm>
            <a:custGeom>
              <a:avLst/>
              <a:gdLst/>
              <a:ahLst/>
              <a:cxnLst/>
              <a:rect l="l" t="t" r="r" b="b"/>
              <a:pathLst>
                <a:path w="162560" h="172719">
                  <a:moveTo>
                    <a:pt x="162307" y="0"/>
                  </a:moveTo>
                  <a:lnTo>
                    <a:pt x="0" y="0"/>
                  </a:lnTo>
                  <a:lnTo>
                    <a:pt x="0" y="172209"/>
                  </a:lnTo>
                  <a:lnTo>
                    <a:pt x="162307" y="172209"/>
                  </a:lnTo>
                  <a:lnTo>
                    <a:pt x="1623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3064255" y="3025799"/>
            <a:ext cx="895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602228" y="3025799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latin typeface="Times New Roman"/>
                <a:cs typeface="Times New Roman"/>
              </a:rPr>
              <a:t>10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634743" y="3025799"/>
            <a:ext cx="1524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2</a:t>
            </a:r>
            <a:r>
              <a:rPr sz="1000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210052" y="3025799"/>
            <a:ext cx="1524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2</a:t>
            </a:r>
            <a:r>
              <a:rPr sz="100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764786" y="3025799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latin typeface="Times New Roman"/>
                <a:cs typeface="Times New Roman"/>
              </a:rPr>
              <a:t>30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341881" y="2943497"/>
            <a:ext cx="895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229873" y="1374555"/>
            <a:ext cx="216535" cy="13900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8</a:t>
            </a:r>
            <a:r>
              <a:rPr sz="1000" dirty="0">
                <a:latin typeface="Times New Roman"/>
                <a:cs typeface="Times New Roman"/>
              </a:rPr>
              <a:t>00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0"/>
              </a:spcBef>
            </a:pPr>
            <a:r>
              <a:rPr sz="1000" spc="-5" dirty="0">
                <a:latin typeface="Times New Roman"/>
                <a:cs typeface="Times New Roman"/>
              </a:rPr>
              <a:t>6</a:t>
            </a:r>
            <a:r>
              <a:rPr sz="1000" dirty="0">
                <a:latin typeface="Times New Roman"/>
                <a:cs typeface="Times New Roman"/>
              </a:rPr>
              <a:t>00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15"/>
              </a:spcBef>
            </a:pPr>
            <a:r>
              <a:rPr sz="1000" spc="-5" dirty="0">
                <a:latin typeface="Times New Roman"/>
                <a:cs typeface="Times New Roman"/>
              </a:rPr>
              <a:t>4</a:t>
            </a:r>
            <a:r>
              <a:rPr sz="1000" dirty="0">
                <a:latin typeface="Times New Roman"/>
                <a:cs typeface="Times New Roman"/>
              </a:rPr>
              <a:t>00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</a:t>
            </a:r>
            <a:r>
              <a:rPr sz="1000" dirty="0">
                <a:latin typeface="Times New Roman"/>
                <a:cs typeface="Times New Roman"/>
              </a:rPr>
              <a:t>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163576" y="896777"/>
            <a:ext cx="280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0</a:t>
            </a:r>
            <a:r>
              <a:rPr sz="1000" dirty="0">
                <a:latin typeface="Times New Roman"/>
                <a:cs typeface="Times New Roman"/>
              </a:rPr>
              <a:t>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071114" y="994307"/>
            <a:ext cx="7493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b="1" dirty="0">
                <a:latin typeface="Times New Roman"/>
                <a:cs typeface="Times New Roman"/>
              </a:rPr>
              <a:t>І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974090" y="2994388"/>
            <a:ext cx="340995" cy="393065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/>
          <a:p>
            <a:pPr marR="28575" algn="r">
              <a:lnSpc>
                <a:spcPct val="100000"/>
              </a:lnSpc>
              <a:spcBef>
                <a:spcPts val="345"/>
              </a:spcBef>
            </a:pPr>
            <a:r>
              <a:rPr sz="1000" dirty="0">
                <a:latin typeface="Times New Roman"/>
                <a:cs typeface="Times New Roman"/>
              </a:rPr>
              <a:t>15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245"/>
              </a:spcBef>
            </a:pPr>
            <a:r>
              <a:rPr sz="1000" dirty="0">
                <a:latin typeface="Times New Roman"/>
                <a:cs typeface="Times New Roman"/>
              </a:rPr>
              <a:t>Ча</a:t>
            </a:r>
            <a:r>
              <a:rPr sz="1000" spc="-5" dirty="0">
                <a:latin typeface="Times New Roman"/>
                <a:cs typeface="Times New Roman"/>
              </a:rPr>
              <a:t>с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67461" y="1538457"/>
            <a:ext cx="180975" cy="922655"/>
          </a:xfrm>
          <a:prstGeom prst="rect">
            <a:avLst/>
          </a:prstGeom>
        </p:spPr>
        <p:txBody>
          <a:bodyPr vert="vert270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spc="-5" dirty="0">
                <a:latin typeface="Times New Roman"/>
                <a:cs typeface="Times New Roman"/>
              </a:rPr>
              <a:t>Температура,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Symbol"/>
                <a:cs typeface="Symbol"/>
              </a:rPr>
              <a:t></a:t>
            </a:r>
            <a:r>
              <a:rPr sz="1000" dirty="0">
                <a:latin typeface="Times New Roman"/>
                <a:cs typeface="Times New Roman"/>
              </a:rPr>
              <a:t>С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077461" y="1013462"/>
            <a:ext cx="162560" cy="172720"/>
          </a:xfrm>
          <a:custGeom>
            <a:avLst/>
            <a:gdLst/>
            <a:ahLst/>
            <a:cxnLst/>
            <a:rect l="l" t="t" r="r" b="b"/>
            <a:pathLst>
              <a:path w="162560" h="172719">
                <a:moveTo>
                  <a:pt x="162302" y="0"/>
                </a:moveTo>
                <a:lnTo>
                  <a:pt x="0" y="0"/>
                </a:lnTo>
                <a:lnTo>
                  <a:pt x="0" y="172209"/>
                </a:lnTo>
                <a:lnTo>
                  <a:pt x="162302" y="172209"/>
                </a:lnTo>
                <a:lnTo>
                  <a:pt x="16230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4109465" y="994307"/>
            <a:ext cx="11048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b="1" spc="-10" dirty="0">
                <a:latin typeface="Times New Roman"/>
                <a:cs typeface="Times New Roman"/>
              </a:rPr>
              <a:t>ІІ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156454" y="1013462"/>
            <a:ext cx="207645" cy="172720"/>
          </a:xfrm>
          <a:custGeom>
            <a:avLst/>
            <a:gdLst/>
            <a:ahLst/>
            <a:cxnLst/>
            <a:rect l="l" t="t" r="r" b="b"/>
            <a:pathLst>
              <a:path w="207645" h="172719">
                <a:moveTo>
                  <a:pt x="207262" y="0"/>
                </a:moveTo>
                <a:lnTo>
                  <a:pt x="0" y="0"/>
                </a:lnTo>
                <a:lnTo>
                  <a:pt x="0" y="172209"/>
                </a:lnTo>
                <a:lnTo>
                  <a:pt x="207262" y="172209"/>
                </a:lnTo>
                <a:lnTo>
                  <a:pt x="2072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5188458" y="994307"/>
            <a:ext cx="1593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b="1" spc="-10" dirty="0">
                <a:latin typeface="Times New Roman"/>
                <a:cs typeface="Times New Roman"/>
              </a:rPr>
              <a:t>ІІІ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067817" y="3465826"/>
            <a:ext cx="5787390" cy="576262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979805" marR="972819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7.23.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теплового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обміну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середовищах,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гартують: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плівкового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кипіння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«парова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сорочка»; </a:t>
            </a:r>
            <a:r>
              <a:rPr sz="1000" dirty="0">
                <a:latin typeface="Times New Roman"/>
                <a:cs typeface="Times New Roman"/>
              </a:rPr>
              <a:t>ІІ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пухирчастого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кипіння;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ІІІ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конвективного теплообміну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Збільшення </a:t>
            </a:r>
            <a:r>
              <a:rPr sz="1200" spc="-5" dirty="0">
                <a:latin typeface="Times New Roman"/>
                <a:cs typeface="Times New Roman"/>
              </a:rPr>
              <a:t>охолоджуючої здатності досягають при використанні струминного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душового охолодження,</a:t>
            </a:r>
            <a:r>
              <a:rPr sz="1200" dirty="0">
                <a:latin typeface="Times New Roman"/>
                <a:cs typeface="Times New Roman"/>
              </a:rPr>
              <a:t> наприклад,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легованих сталей з </a:t>
            </a:r>
            <a:r>
              <a:rPr sz="1200" spc="-5" dirty="0">
                <a:latin typeface="Times New Roman"/>
                <a:cs typeface="Times New Roman"/>
              </a:rPr>
              <a:t>високою </a:t>
            </a:r>
            <a:r>
              <a:rPr sz="1200" dirty="0">
                <a:latin typeface="Times New Roman"/>
                <a:cs typeface="Times New Roman"/>
              </a:rPr>
              <a:t>стійкістю </a:t>
            </a:r>
            <a:r>
              <a:rPr sz="1200" spc="-5" dirty="0">
                <a:latin typeface="Times New Roman"/>
                <a:cs typeface="Times New Roman"/>
              </a:rPr>
              <a:t>аустеніту використовують мінеральну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оливу (нафтову), яка </a:t>
            </a:r>
            <a:r>
              <a:rPr sz="1200" dirty="0">
                <a:latin typeface="Times New Roman"/>
                <a:cs typeface="Times New Roman"/>
              </a:rPr>
              <a:t>забезпечує </a:t>
            </a:r>
            <a:r>
              <a:rPr sz="1200" spc="-5" dirty="0">
                <a:latin typeface="Times New Roman"/>
                <a:cs typeface="Times New Roman"/>
              </a:rPr>
              <a:t>невелику швидкість </a:t>
            </a:r>
            <a:r>
              <a:rPr sz="1200" dirty="0">
                <a:latin typeface="Times New Roman"/>
                <a:cs typeface="Times New Roman"/>
              </a:rPr>
              <a:t>охолодження в інтервалі </a:t>
            </a:r>
            <a:r>
              <a:rPr sz="1200" spc="-5" dirty="0">
                <a:latin typeface="Times New Roman"/>
                <a:cs typeface="Times New Roman"/>
              </a:rPr>
              <a:t>темпера- </a:t>
            </a:r>
            <a:r>
              <a:rPr sz="1200" dirty="0">
                <a:latin typeface="Times New Roman"/>
                <a:cs typeface="Times New Roman"/>
              </a:rPr>
              <a:t> тур </a:t>
            </a:r>
            <a:r>
              <a:rPr sz="1200" spc="-5" dirty="0">
                <a:latin typeface="Times New Roman"/>
                <a:cs typeface="Times New Roman"/>
              </a:rPr>
              <a:t>мартенситного перетворення та </a:t>
            </a:r>
            <a:r>
              <a:rPr sz="1200" dirty="0">
                <a:latin typeface="Times New Roman"/>
                <a:cs typeface="Times New Roman"/>
              </a:rPr>
              <a:t>сталість </a:t>
            </a:r>
            <a:r>
              <a:rPr sz="1200" spc="-5" dirty="0">
                <a:latin typeface="Times New Roman"/>
                <a:cs typeface="Times New Roman"/>
              </a:rPr>
              <a:t>здатності до загартування. </a:t>
            </a:r>
            <a:r>
              <a:rPr sz="1200" dirty="0">
                <a:latin typeface="Times New Roman"/>
                <a:cs typeface="Times New Roman"/>
              </a:rPr>
              <a:t>Недоліками </a:t>
            </a:r>
            <a:r>
              <a:rPr sz="1200" spc="-5" dirty="0">
                <a:latin typeface="Times New Roman"/>
                <a:cs typeface="Times New Roman"/>
              </a:rPr>
              <a:t>мі-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неральних </a:t>
            </a:r>
            <a:r>
              <a:rPr sz="1200" spc="-10" dirty="0">
                <a:latin typeface="Times New Roman"/>
                <a:cs typeface="Times New Roman"/>
              </a:rPr>
              <a:t>олив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5" dirty="0">
                <a:latin typeface="Times New Roman"/>
                <a:cs typeface="Times New Roman"/>
              </a:rPr>
              <a:t>підвищена займистість, низька охолоджуюча здатність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інтервалі </a:t>
            </a:r>
            <a:r>
              <a:rPr sz="1200" spc="-10" dirty="0">
                <a:latin typeface="Times New Roman"/>
                <a:cs typeface="Times New Roman"/>
              </a:rPr>
              <a:t>тем-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ператур</a:t>
            </a:r>
            <a:r>
              <a:rPr sz="1200" spc="-5" dirty="0">
                <a:latin typeface="Times New Roman"/>
                <a:cs typeface="Times New Roman"/>
              </a:rPr>
              <a:t> перлітного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вартість.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При виборі охолоджуючого середовища </a:t>
            </a:r>
            <a:r>
              <a:rPr sz="1200" dirty="0">
                <a:latin typeface="Times New Roman"/>
                <a:cs typeface="Times New Roman"/>
              </a:rPr>
              <a:t>необхідно </a:t>
            </a:r>
            <a:r>
              <a:rPr sz="1200" spc="-5" dirty="0">
                <a:latin typeface="Times New Roman"/>
                <a:cs typeface="Times New Roman"/>
              </a:rPr>
              <a:t>враховувати </a:t>
            </a:r>
            <a:r>
              <a:rPr sz="1200" dirty="0">
                <a:latin typeface="Times New Roman"/>
                <a:cs typeface="Times New Roman"/>
              </a:rPr>
              <a:t>здатність сталі 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загартовуваність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прогартовування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прогартовуваність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00355" marR="6350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Загартовуваність </a:t>
            </a:r>
            <a:r>
              <a:rPr sz="1200" dirty="0">
                <a:latin typeface="Times New Roman"/>
                <a:cs typeface="Times New Roman"/>
              </a:rPr>
              <a:t>– здатність сталі </a:t>
            </a:r>
            <a:r>
              <a:rPr sz="1200" spc="-5" dirty="0">
                <a:latin typeface="Times New Roman"/>
                <a:cs typeface="Times New Roman"/>
              </a:rPr>
              <a:t>набувати високу твердість при загартуванні.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Загартовуваність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0,20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гартуються.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Прогартовуваність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здатність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отримувати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загартований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мартенситною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троостит-мартенситною структурою,</a:t>
            </a:r>
            <a:r>
              <a:rPr sz="1200" dirty="0">
                <a:latin typeface="Times New Roman"/>
                <a:cs typeface="Times New Roman"/>
              </a:rPr>
              <a:t> що має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певній </a:t>
            </a:r>
            <a:r>
              <a:rPr sz="1200" dirty="0">
                <a:latin typeface="Times New Roman"/>
                <a:cs typeface="Times New Roman"/>
              </a:rPr>
              <a:t>глибині.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53365">
              <a:lnSpc>
                <a:spcPts val="1500"/>
              </a:lnSpc>
              <a:spcBef>
                <a:spcPts val="15"/>
              </a:spcBef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глибину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загартованої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приймають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відстань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середини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структурі</a:t>
            </a:r>
            <a:r>
              <a:rPr sz="1200" spc="-5" dirty="0">
                <a:latin typeface="Times New Roman"/>
                <a:cs typeface="Times New Roman"/>
              </a:rPr>
              <a:t> спостерігаються однакові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трооститу.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45"/>
              </a:spcBef>
            </a:pPr>
            <a:r>
              <a:rPr sz="1200" dirty="0">
                <a:latin typeface="Times New Roman"/>
                <a:cs typeface="Times New Roman"/>
              </a:rPr>
              <a:t>Чим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меншою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критична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прогартовуваність.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Укрупнення </a:t>
            </a:r>
            <a:r>
              <a:rPr sz="1200" dirty="0">
                <a:latin typeface="Times New Roman"/>
                <a:cs typeface="Times New Roman"/>
              </a:rPr>
              <a:t>зерен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прогартовуваність.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охолодження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серцевині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перевищує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критичну,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-5" dirty="0">
                <a:latin typeface="Times New Roman"/>
                <a:cs typeface="Times New Roman"/>
              </a:rPr>
              <a:t> наскрізну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прогартовуваність.</a:t>
            </a:r>
            <a:endParaRPr sz="1200">
              <a:latin typeface="Times New Roman"/>
              <a:cs typeface="Times New Roman"/>
            </a:endParaRPr>
          </a:p>
          <a:p>
            <a:pPr marL="300355" marR="181610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Нерозчинні </a:t>
            </a:r>
            <a:r>
              <a:rPr sz="1200" dirty="0">
                <a:latin typeface="Times New Roman"/>
                <a:cs typeface="Times New Roman"/>
              </a:rPr>
              <a:t>частинки </a:t>
            </a:r>
            <a:r>
              <a:rPr sz="1200" spc="-5" dirty="0">
                <a:latin typeface="Times New Roman"/>
                <a:cs typeface="Times New Roman"/>
              </a:rPr>
              <a:t>та неоднорідність аустеніту зменшують прогартовуваність.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прогартовуваністі</a:t>
            </a:r>
            <a:r>
              <a:rPr sz="1200" dirty="0">
                <a:latin typeface="Times New Roman"/>
                <a:cs typeface="Times New Roman"/>
              </a:rPr>
              <a:t> є </a:t>
            </a:r>
            <a:r>
              <a:rPr sz="1200" i="1" spc="-5" dirty="0">
                <a:latin typeface="Times New Roman"/>
                <a:cs typeface="Times New Roman"/>
              </a:rPr>
              <a:t>критичний діаметр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Критичний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діаметр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максимальний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прогартовується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даному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лоджувачі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радіусу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Легуючі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елементи,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введені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впливають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загартовуваність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вуваність, </a:t>
            </a:r>
            <a:r>
              <a:rPr sz="1200" dirty="0">
                <a:latin typeface="Times New Roman"/>
                <a:cs typeface="Times New Roman"/>
              </a:rPr>
              <a:t>наприклад, молібден</a:t>
            </a:r>
            <a:r>
              <a:rPr sz="1200" spc="-5" dirty="0">
                <a:latin typeface="Times New Roman"/>
                <a:cs typeface="Times New Roman"/>
              </a:rPr>
              <a:t> та </a:t>
            </a:r>
            <a:r>
              <a:rPr sz="1200" dirty="0">
                <a:latin typeface="Times New Roman"/>
                <a:cs typeface="Times New Roman"/>
              </a:rPr>
              <a:t>бор</a:t>
            </a:r>
            <a:r>
              <a:rPr sz="1200" spc="-5" dirty="0">
                <a:latin typeface="Times New Roman"/>
                <a:cs typeface="Times New Roman"/>
              </a:rPr>
              <a:t> підвищують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властивості,</a:t>
            </a:r>
            <a:r>
              <a:rPr sz="1200" dirty="0">
                <a:latin typeface="Times New Roman"/>
                <a:cs typeface="Times New Roman"/>
              </a:rPr>
              <a:t> кобальт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зменшує.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9" y="516889"/>
            <a:ext cx="5787390" cy="11468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29565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7.5.2.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СПОСОБИ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ЗАГАРТУВАННЯ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марки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потрібного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комплексу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стосовують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різні </a:t>
            </a:r>
            <a:r>
              <a:rPr sz="1200" spc="-5" dirty="0">
                <a:latin typeface="Times New Roman"/>
                <a:cs typeface="Times New Roman"/>
              </a:rPr>
              <a:t>способи охолодження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7.24).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383471" y="2724753"/>
            <a:ext cx="167640" cy="844550"/>
          </a:xfrm>
          <a:prstGeom prst="rect">
            <a:avLst/>
          </a:prstGeom>
        </p:spPr>
        <p:txBody>
          <a:bodyPr vert="vert270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dirty="0">
                <a:latin typeface="Times New Roman"/>
                <a:cs typeface="Times New Roman"/>
              </a:rPr>
              <a:t>Температура,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Symbol"/>
                <a:cs typeface="Symbol"/>
              </a:rPr>
              <a:t></a:t>
            </a:r>
            <a:r>
              <a:rPr sz="900" spc="5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90877" y="2087418"/>
            <a:ext cx="18478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i="1" spc="10" dirty="0">
                <a:latin typeface="Times New Roman"/>
                <a:cs typeface="Times New Roman"/>
              </a:rPr>
              <a:t>А</a:t>
            </a:r>
            <a:r>
              <a:rPr sz="825" spc="15" baseline="-10101" dirty="0">
                <a:latin typeface="Times New Roman"/>
                <a:cs typeface="Times New Roman"/>
              </a:rPr>
              <a:t>1</a:t>
            </a:r>
            <a:endParaRPr sz="825" baseline="-10101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857755" y="1728977"/>
            <a:ext cx="3896995" cy="2866390"/>
            <a:chOff x="1857755" y="1728977"/>
            <a:chExt cx="3896995" cy="2866390"/>
          </a:xfrm>
        </p:grpSpPr>
        <p:sp>
          <p:nvSpPr>
            <p:cNvPr id="8" name="object 8"/>
            <p:cNvSpPr/>
            <p:nvPr/>
          </p:nvSpPr>
          <p:spPr>
            <a:xfrm>
              <a:off x="1857756" y="1728977"/>
              <a:ext cx="3896995" cy="2866390"/>
            </a:xfrm>
            <a:custGeom>
              <a:avLst/>
              <a:gdLst/>
              <a:ahLst/>
              <a:cxnLst/>
              <a:rect l="l" t="t" r="r" b="b"/>
              <a:pathLst>
                <a:path w="3896995" h="2866390">
                  <a:moveTo>
                    <a:pt x="3896868" y="2844546"/>
                  </a:moveTo>
                  <a:lnTo>
                    <a:pt x="3862819" y="2837688"/>
                  </a:lnTo>
                  <a:lnTo>
                    <a:pt x="3790950" y="2823210"/>
                  </a:lnTo>
                  <a:lnTo>
                    <a:pt x="3819906" y="2837688"/>
                  </a:lnTo>
                  <a:lnTo>
                    <a:pt x="27432" y="2837688"/>
                  </a:lnTo>
                  <a:lnTo>
                    <a:pt x="27432" y="75666"/>
                  </a:lnTo>
                  <a:lnTo>
                    <a:pt x="41910" y="105156"/>
                  </a:lnTo>
                  <a:lnTo>
                    <a:pt x="33705" y="63246"/>
                  </a:lnTo>
                  <a:lnTo>
                    <a:pt x="21336" y="0"/>
                  </a:lnTo>
                  <a:lnTo>
                    <a:pt x="0" y="105156"/>
                  </a:lnTo>
                  <a:lnTo>
                    <a:pt x="14478" y="76720"/>
                  </a:lnTo>
                  <a:lnTo>
                    <a:pt x="14478" y="2844546"/>
                  </a:lnTo>
                  <a:lnTo>
                    <a:pt x="21336" y="2844546"/>
                  </a:lnTo>
                  <a:lnTo>
                    <a:pt x="21336" y="2851416"/>
                  </a:lnTo>
                  <a:lnTo>
                    <a:pt x="3819880" y="2851416"/>
                  </a:lnTo>
                  <a:lnTo>
                    <a:pt x="3790950" y="2865882"/>
                  </a:lnTo>
                  <a:lnTo>
                    <a:pt x="3862806" y="2851416"/>
                  </a:lnTo>
                  <a:lnTo>
                    <a:pt x="3896868" y="2844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879091" y="4192523"/>
              <a:ext cx="3622675" cy="0"/>
            </a:xfrm>
            <a:custGeom>
              <a:avLst/>
              <a:gdLst/>
              <a:ahLst/>
              <a:cxnLst/>
              <a:rect l="l" t="t" r="r" b="b"/>
              <a:pathLst>
                <a:path w="3622675">
                  <a:moveTo>
                    <a:pt x="0" y="0"/>
                  </a:moveTo>
                  <a:lnTo>
                    <a:pt x="3622548" y="0"/>
                  </a:lnTo>
                </a:path>
              </a:pathLst>
            </a:custGeom>
            <a:ln w="21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1675892" y="2895887"/>
            <a:ext cx="19939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dirty="0">
                <a:latin typeface="Times New Roman"/>
                <a:cs typeface="Times New Roman"/>
              </a:rPr>
              <a:t>550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868297" y="1980437"/>
            <a:ext cx="3644265" cy="2593340"/>
            <a:chOff x="1868297" y="1980437"/>
            <a:chExt cx="3644265" cy="2593340"/>
          </a:xfrm>
        </p:grpSpPr>
        <p:sp>
          <p:nvSpPr>
            <p:cNvPr id="12" name="object 12"/>
            <p:cNvSpPr/>
            <p:nvPr/>
          </p:nvSpPr>
          <p:spPr>
            <a:xfrm>
              <a:off x="1879092" y="2183891"/>
              <a:ext cx="3622675" cy="1678939"/>
            </a:xfrm>
            <a:custGeom>
              <a:avLst/>
              <a:gdLst/>
              <a:ahLst/>
              <a:cxnLst/>
              <a:rect l="l" t="t" r="r" b="b"/>
              <a:pathLst>
                <a:path w="3622675" h="1678939">
                  <a:moveTo>
                    <a:pt x="0" y="1678686"/>
                  </a:moveTo>
                  <a:lnTo>
                    <a:pt x="3622548" y="1678686"/>
                  </a:lnTo>
                </a:path>
                <a:path w="3622675" h="1678939">
                  <a:moveTo>
                    <a:pt x="0" y="0"/>
                  </a:moveTo>
                  <a:lnTo>
                    <a:pt x="3622548" y="0"/>
                  </a:lnTo>
                </a:path>
                <a:path w="3622675" h="1678939">
                  <a:moveTo>
                    <a:pt x="0" y="809244"/>
                  </a:moveTo>
                  <a:lnTo>
                    <a:pt x="768858" y="809244"/>
                  </a:lnTo>
                </a:path>
                <a:path w="3622675" h="1678939">
                  <a:moveTo>
                    <a:pt x="1521714" y="809244"/>
                  </a:moveTo>
                  <a:lnTo>
                    <a:pt x="3544824" y="809244"/>
                  </a:lnTo>
                </a:path>
                <a:path w="3622675" h="1678939">
                  <a:moveTo>
                    <a:pt x="2529078" y="575310"/>
                  </a:moveTo>
                  <a:lnTo>
                    <a:pt x="3544824" y="576072"/>
                  </a:lnTo>
                </a:path>
                <a:path w="3622675" h="1678939">
                  <a:moveTo>
                    <a:pt x="2529078" y="293370"/>
                  </a:moveTo>
                  <a:lnTo>
                    <a:pt x="3544824" y="294132"/>
                  </a:lnTo>
                </a:path>
              </a:pathLst>
            </a:custGeom>
            <a:ln w="21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872996" y="1980437"/>
              <a:ext cx="2926080" cy="2593340"/>
            </a:xfrm>
            <a:custGeom>
              <a:avLst/>
              <a:gdLst/>
              <a:ahLst/>
              <a:cxnLst/>
              <a:rect l="l" t="t" r="r" b="b"/>
              <a:pathLst>
                <a:path w="2926079" h="2593340">
                  <a:moveTo>
                    <a:pt x="2926080" y="2593086"/>
                  </a:moveTo>
                  <a:lnTo>
                    <a:pt x="2919831" y="2534412"/>
                  </a:lnTo>
                  <a:lnTo>
                    <a:pt x="2914650" y="2485644"/>
                  </a:lnTo>
                  <a:lnTo>
                    <a:pt x="2909011" y="2520607"/>
                  </a:lnTo>
                  <a:lnTo>
                    <a:pt x="2560929" y="1402080"/>
                  </a:lnTo>
                  <a:lnTo>
                    <a:pt x="2559735" y="1398270"/>
                  </a:lnTo>
                  <a:lnTo>
                    <a:pt x="2558796" y="1395222"/>
                  </a:lnTo>
                  <a:lnTo>
                    <a:pt x="2558542" y="1394460"/>
                  </a:lnTo>
                  <a:lnTo>
                    <a:pt x="2558034" y="1392936"/>
                  </a:lnTo>
                  <a:lnTo>
                    <a:pt x="2555748" y="1391412"/>
                  </a:lnTo>
                  <a:lnTo>
                    <a:pt x="669874" y="1391412"/>
                  </a:lnTo>
                  <a:lnTo>
                    <a:pt x="11430" y="4673"/>
                  </a:lnTo>
                  <a:lnTo>
                    <a:pt x="10668" y="1524"/>
                  </a:lnTo>
                  <a:lnTo>
                    <a:pt x="8382" y="0"/>
                  </a:lnTo>
                  <a:lnTo>
                    <a:pt x="2286" y="0"/>
                  </a:lnTo>
                  <a:lnTo>
                    <a:pt x="0" y="3048"/>
                  </a:lnTo>
                  <a:lnTo>
                    <a:pt x="762" y="6096"/>
                  </a:lnTo>
                  <a:lnTo>
                    <a:pt x="825" y="6845"/>
                  </a:lnTo>
                  <a:lnTo>
                    <a:pt x="863" y="7175"/>
                  </a:lnTo>
                  <a:lnTo>
                    <a:pt x="889" y="7556"/>
                  </a:lnTo>
                  <a:lnTo>
                    <a:pt x="762" y="7620"/>
                  </a:lnTo>
                  <a:lnTo>
                    <a:pt x="939" y="8013"/>
                  </a:lnTo>
                  <a:lnTo>
                    <a:pt x="251891" y="2519730"/>
                  </a:lnTo>
                  <a:lnTo>
                    <a:pt x="262140" y="2519730"/>
                  </a:lnTo>
                  <a:lnTo>
                    <a:pt x="262636" y="2519730"/>
                  </a:lnTo>
                  <a:lnTo>
                    <a:pt x="263652" y="2529840"/>
                  </a:lnTo>
                  <a:lnTo>
                    <a:pt x="258318" y="2529840"/>
                  </a:lnTo>
                  <a:lnTo>
                    <a:pt x="252907" y="2529840"/>
                  </a:lnTo>
                  <a:lnTo>
                    <a:pt x="251891" y="2519730"/>
                  </a:lnTo>
                  <a:lnTo>
                    <a:pt x="233172" y="2490216"/>
                  </a:lnTo>
                  <a:lnTo>
                    <a:pt x="264414" y="2593086"/>
                  </a:lnTo>
                  <a:lnTo>
                    <a:pt x="270078" y="2535936"/>
                  </a:lnTo>
                  <a:lnTo>
                    <a:pt x="275082" y="2485644"/>
                  </a:lnTo>
                  <a:lnTo>
                    <a:pt x="262534" y="2518714"/>
                  </a:lnTo>
                  <a:lnTo>
                    <a:pt x="20967" y="100076"/>
                  </a:lnTo>
                  <a:lnTo>
                    <a:pt x="319278" y="1487424"/>
                  </a:lnTo>
                  <a:lnTo>
                    <a:pt x="672833" y="2525433"/>
                  </a:lnTo>
                  <a:lnTo>
                    <a:pt x="646938" y="2500122"/>
                  </a:lnTo>
                  <a:lnTo>
                    <a:pt x="701040" y="2593086"/>
                  </a:lnTo>
                  <a:lnTo>
                    <a:pt x="693496" y="2534412"/>
                  </a:lnTo>
                  <a:lnTo>
                    <a:pt x="687324" y="2486406"/>
                  </a:lnTo>
                  <a:lnTo>
                    <a:pt x="682231" y="2520912"/>
                  </a:lnTo>
                  <a:lnTo>
                    <a:pt x="329184" y="1485138"/>
                  </a:lnTo>
                  <a:lnTo>
                    <a:pt x="28905" y="88722"/>
                  </a:lnTo>
                  <a:lnTo>
                    <a:pt x="505968" y="1475994"/>
                  </a:lnTo>
                  <a:lnTo>
                    <a:pt x="506730" y="1478280"/>
                  </a:lnTo>
                  <a:lnTo>
                    <a:pt x="508254" y="1479804"/>
                  </a:lnTo>
                  <a:lnTo>
                    <a:pt x="819035" y="1479804"/>
                  </a:lnTo>
                  <a:lnTo>
                    <a:pt x="1207223" y="2525509"/>
                  </a:lnTo>
                  <a:lnTo>
                    <a:pt x="1181100" y="2501646"/>
                  </a:lnTo>
                  <a:lnTo>
                    <a:pt x="1238250" y="2593086"/>
                  </a:lnTo>
                  <a:lnTo>
                    <a:pt x="1228725" y="2535174"/>
                  </a:lnTo>
                  <a:lnTo>
                    <a:pt x="1228483" y="2533650"/>
                  </a:lnTo>
                  <a:lnTo>
                    <a:pt x="1220724" y="2486406"/>
                  </a:lnTo>
                  <a:lnTo>
                    <a:pt x="1217206" y="2522664"/>
                  </a:lnTo>
                  <a:lnTo>
                    <a:pt x="1216152" y="2519819"/>
                  </a:lnTo>
                  <a:lnTo>
                    <a:pt x="1216152" y="2533535"/>
                  </a:lnTo>
                  <a:lnTo>
                    <a:pt x="1216152" y="2519819"/>
                  </a:lnTo>
                  <a:lnTo>
                    <a:pt x="831113" y="1479804"/>
                  </a:lnTo>
                  <a:lnTo>
                    <a:pt x="829703" y="1475994"/>
                  </a:lnTo>
                  <a:lnTo>
                    <a:pt x="828294" y="1472184"/>
                  </a:lnTo>
                  <a:lnTo>
                    <a:pt x="825246" y="1469136"/>
                  </a:lnTo>
                  <a:lnTo>
                    <a:pt x="514819" y="1469136"/>
                  </a:lnTo>
                  <a:lnTo>
                    <a:pt x="41338" y="92989"/>
                  </a:lnTo>
                  <a:lnTo>
                    <a:pt x="662178" y="1399032"/>
                  </a:lnTo>
                  <a:lnTo>
                    <a:pt x="662940" y="1400556"/>
                  </a:lnTo>
                  <a:lnTo>
                    <a:pt x="664464" y="1402080"/>
                  </a:lnTo>
                  <a:lnTo>
                    <a:pt x="2550071" y="1402080"/>
                  </a:lnTo>
                  <a:lnTo>
                    <a:pt x="2899537" y="2525064"/>
                  </a:lnTo>
                  <a:lnTo>
                    <a:pt x="2874264" y="2498598"/>
                  </a:lnTo>
                  <a:lnTo>
                    <a:pt x="2926080" y="25930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45383" y="2183891"/>
              <a:ext cx="1672589" cy="1678939"/>
            </a:xfrm>
            <a:custGeom>
              <a:avLst/>
              <a:gdLst/>
              <a:ahLst/>
              <a:cxnLst/>
              <a:rect l="l" t="t" r="r" b="b"/>
              <a:pathLst>
                <a:path w="1672589" h="1678939">
                  <a:moveTo>
                    <a:pt x="910108" y="0"/>
                  </a:moveTo>
                  <a:lnTo>
                    <a:pt x="865445" y="22842"/>
                  </a:lnTo>
                  <a:lnTo>
                    <a:pt x="821063" y="45764"/>
                  </a:lnTo>
                  <a:lnTo>
                    <a:pt x="777147" y="68939"/>
                  </a:lnTo>
                  <a:lnTo>
                    <a:pt x="733884" y="92541"/>
                  </a:lnTo>
                  <a:lnTo>
                    <a:pt x="691461" y="116743"/>
                  </a:lnTo>
                  <a:lnTo>
                    <a:pt x="650064" y="141718"/>
                  </a:lnTo>
                  <a:lnTo>
                    <a:pt x="609880" y="167640"/>
                  </a:lnTo>
                  <a:lnTo>
                    <a:pt x="564894" y="199224"/>
                  </a:lnTo>
                  <a:lnTo>
                    <a:pt x="521770" y="232099"/>
                  </a:lnTo>
                  <a:lnTo>
                    <a:pt x="479959" y="266033"/>
                  </a:lnTo>
                  <a:lnTo>
                    <a:pt x="438910" y="300792"/>
                  </a:lnTo>
                  <a:lnTo>
                    <a:pt x="398072" y="336144"/>
                  </a:lnTo>
                  <a:lnTo>
                    <a:pt x="356896" y="371856"/>
                  </a:lnTo>
                  <a:lnTo>
                    <a:pt x="320189" y="403113"/>
                  </a:lnTo>
                  <a:lnTo>
                    <a:pt x="282042" y="435304"/>
                  </a:lnTo>
                  <a:lnTo>
                    <a:pt x="243629" y="468147"/>
                  </a:lnTo>
                  <a:lnTo>
                    <a:pt x="206122" y="501364"/>
                  </a:lnTo>
                  <a:lnTo>
                    <a:pt x="170695" y="534675"/>
                  </a:lnTo>
                  <a:lnTo>
                    <a:pt x="138520" y="567798"/>
                  </a:lnTo>
                  <a:lnTo>
                    <a:pt x="110770" y="600456"/>
                  </a:lnTo>
                  <a:lnTo>
                    <a:pt x="77864" y="644871"/>
                  </a:lnTo>
                  <a:lnTo>
                    <a:pt x="49968" y="688774"/>
                  </a:lnTo>
                  <a:lnTo>
                    <a:pt x="27706" y="732568"/>
                  </a:lnTo>
                  <a:lnTo>
                    <a:pt x="11698" y="776654"/>
                  </a:lnTo>
                  <a:lnTo>
                    <a:pt x="2566" y="821436"/>
                  </a:lnTo>
                  <a:lnTo>
                    <a:pt x="0" y="866320"/>
                  </a:lnTo>
                  <a:lnTo>
                    <a:pt x="3614" y="911132"/>
                  </a:lnTo>
                  <a:lnTo>
                    <a:pt x="13923" y="956895"/>
                  </a:lnTo>
                  <a:lnTo>
                    <a:pt x="31437" y="1004633"/>
                  </a:lnTo>
                  <a:lnTo>
                    <a:pt x="56668" y="1055370"/>
                  </a:lnTo>
                  <a:lnTo>
                    <a:pt x="77233" y="1089573"/>
                  </a:lnTo>
                  <a:lnTo>
                    <a:pt x="101459" y="1125974"/>
                  </a:lnTo>
                  <a:lnTo>
                    <a:pt x="128864" y="1163838"/>
                  </a:lnTo>
                  <a:lnTo>
                    <a:pt x="158966" y="1202436"/>
                  </a:lnTo>
                  <a:lnTo>
                    <a:pt x="191283" y="1241033"/>
                  </a:lnTo>
                  <a:lnTo>
                    <a:pt x="225332" y="1278897"/>
                  </a:lnTo>
                  <a:lnTo>
                    <a:pt x="260631" y="1315298"/>
                  </a:lnTo>
                  <a:lnTo>
                    <a:pt x="296698" y="1349502"/>
                  </a:lnTo>
                  <a:lnTo>
                    <a:pt x="335310" y="1382430"/>
                  </a:lnTo>
                  <a:lnTo>
                    <a:pt x="377279" y="1415188"/>
                  </a:lnTo>
                  <a:lnTo>
                    <a:pt x="421535" y="1447322"/>
                  </a:lnTo>
                  <a:lnTo>
                    <a:pt x="467005" y="1478375"/>
                  </a:lnTo>
                  <a:lnTo>
                    <a:pt x="512618" y="1507892"/>
                  </a:lnTo>
                  <a:lnTo>
                    <a:pt x="557302" y="1535418"/>
                  </a:lnTo>
                  <a:lnTo>
                    <a:pt x="599986" y="1560497"/>
                  </a:lnTo>
                  <a:lnTo>
                    <a:pt x="639598" y="1582674"/>
                  </a:lnTo>
                  <a:lnTo>
                    <a:pt x="697187" y="1611751"/>
                  </a:lnTo>
                  <a:lnTo>
                    <a:pt x="750826" y="1634246"/>
                  </a:lnTo>
                  <a:lnTo>
                    <a:pt x="801502" y="1651802"/>
                  </a:lnTo>
                  <a:lnTo>
                    <a:pt x="850203" y="1666067"/>
                  </a:lnTo>
                  <a:lnTo>
                    <a:pt x="897916" y="1678686"/>
                  </a:lnTo>
                </a:path>
                <a:path w="1672589" h="1678939">
                  <a:moveTo>
                    <a:pt x="1672108" y="0"/>
                  </a:moveTo>
                  <a:lnTo>
                    <a:pt x="1627445" y="22842"/>
                  </a:lnTo>
                  <a:lnTo>
                    <a:pt x="1583063" y="45764"/>
                  </a:lnTo>
                  <a:lnTo>
                    <a:pt x="1539147" y="68939"/>
                  </a:lnTo>
                  <a:lnTo>
                    <a:pt x="1495884" y="92541"/>
                  </a:lnTo>
                  <a:lnTo>
                    <a:pt x="1453461" y="116743"/>
                  </a:lnTo>
                  <a:lnTo>
                    <a:pt x="1412064" y="141718"/>
                  </a:lnTo>
                  <a:lnTo>
                    <a:pt x="1371880" y="167640"/>
                  </a:lnTo>
                  <a:lnTo>
                    <a:pt x="1326894" y="199224"/>
                  </a:lnTo>
                  <a:lnTo>
                    <a:pt x="1283770" y="232099"/>
                  </a:lnTo>
                  <a:lnTo>
                    <a:pt x="1241959" y="266033"/>
                  </a:lnTo>
                  <a:lnTo>
                    <a:pt x="1200910" y="300792"/>
                  </a:lnTo>
                  <a:lnTo>
                    <a:pt x="1160072" y="336144"/>
                  </a:lnTo>
                  <a:lnTo>
                    <a:pt x="1118896" y="371856"/>
                  </a:lnTo>
                  <a:lnTo>
                    <a:pt x="1082189" y="403113"/>
                  </a:lnTo>
                  <a:lnTo>
                    <a:pt x="1044042" y="435304"/>
                  </a:lnTo>
                  <a:lnTo>
                    <a:pt x="1005629" y="468147"/>
                  </a:lnTo>
                  <a:lnTo>
                    <a:pt x="968122" y="501364"/>
                  </a:lnTo>
                  <a:lnTo>
                    <a:pt x="932695" y="534675"/>
                  </a:lnTo>
                  <a:lnTo>
                    <a:pt x="900520" y="567798"/>
                  </a:lnTo>
                  <a:lnTo>
                    <a:pt x="872770" y="600456"/>
                  </a:lnTo>
                  <a:lnTo>
                    <a:pt x="839864" y="644871"/>
                  </a:lnTo>
                  <a:lnTo>
                    <a:pt x="811968" y="688774"/>
                  </a:lnTo>
                  <a:lnTo>
                    <a:pt x="789706" y="732568"/>
                  </a:lnTo>
                  <a:lnTo>
                    <a:pt x="773698" y="776654"/>
                  </a:lnTo>
                  <a:lnTo>
                    <a:pt x="764566" y="821436"/>
                  </a:lnTo>
                  <a:lnTo>
                    <a:pt x="762000" y="866320"/>
                  </a:lnTo>
                  <a:lnTo>
                    <a:pt x="765614" y="911132"/>
                  </a:lnTo>
                  <a:lnTo>
                    <a:pt x="775923" y="956895"/>
                  </a:lnTo>
                  <a:lnTo>
                    <a:pt x="793437" y="1004633"/>
                  </a:lnTo>
                  <a:lnTo>
                    <a:pt x="818668" y="1055370"/>
                  </a:lnTo>
                  <a:lnTo>
                    <a:pt x="839233" y="1089573"/>
                  </a:lnTo>
                  <a:lnTo>
                    <a:pt x="863459" y="1125974"/>
                  </a:lnTo>
                  <a:lnTo>
                    <a:pt x="890864" y="1163838"/>
                  </a:lnTo>
                  <a:lnTo>
                    <a:pt x="920966" y="1202436"/>
                  </a:lnTo>
                  <a:lnTo>
                    <a:pt x="953283" y="1241033"/>
                  </a:lnTo>
                  <a:lnTo>
                    <a:pt x="987332" y="1278897"/>
                  </a:lnTo>
                  <a:lnTo>
                    <a:pt x="1022631" y="1315298"/>
                  </a:lnTo>
                  <a:lnTo>
                    <a:pt x="1058698" y="1349502"/>
                  </a:lnTo>
                  <a:lnTo>
                    <a:pt x="1097310" y="1382430"/>
                  </a:lnTo>
                  <a:lnTo>
                    <a:pt x="1139279" y="1415188"/>
                  </a:lnTo>
                  <a:lnTo>
                    <a:pt x="1183535" y="1447322"/>
                  </a:lnTo>
                  <a:lnTo>
                    <a:pt x="1229005" y="1478375"/>
                  </a:lnTo>
                  <a:lnTo>
                    <a:pt x="1274618" y="1507892"/>
                  </a:lnTo>
                  <a:lnTo>
                    <a:pt x="1319302" y="1535418"/>
                  </a:lnTo>
                  <a:lnTo>
                    <a:pt x="1361986" y="1560497"/>
                  </a:lnTo>
                  <a:lnTo>
                    <a:pt x="1401598" y="1582674"/>
                  </a:lnTo>
                  <a:lnTo>
                    <a:pt x="1459187" y="1611751"/>
                  </a:lnTo>
                  <a:lnTo>
                    <a:pt x="1512826" y="1634246"/>
                  </a:lnTo>
                  <a:lnTo>
                    <a:pt x="1563502" y="1651802"/>
                  </a:lnTo>
                  <a:lnTo>
                    <a:pt x="1612203" y="1666067"/>
                  </a:lnTo>
                  <a:lnTo>
                    <a:pt x="1659916" y="1678686"/>
                  </a:lnTo>
                </a:path>
              </a:pathLst>
            </a:custGeom>
            <a:ln w="21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674876" y="3759246"/>
            <a:ext cx="21907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spc="10" dirty="0">
                <a:latin typeface="Times New Roman"/>
                <a:cs typeface="Times New Roman"/>
              </a:rPr>
              <a:t>М</a:t>
            </a:r>
            <a:r>
              <a:rPr sz="825" spc="15" baseline="-15151" dirty="0">
                <a:latin typeface="Times New Roman"/>
                <a:cs typeface="Times New Roman"/>
              </a:rPr>
              <a:t>п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77161" y="4073190"/>
            <a:ext cx="21526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spc="10" dirty="0">
                <a:latin typeface="Times New Roman"/>
                <a:cs typeface="Times New Roman"/>
              </a:rPr>
              <a:t>М</a:t>
            </a:r>
            <a:r>
              <a:rPr sz="825" spc="15" baseline="-15151" dirty="0">
                <a:latin typeface="Times New Roman"/>
                <a:cs typeface="Times New Roman"/>
              </a:rPr>
              <a:t>к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75892" y="3276139"/>
            <a:ext cx="19939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dirty="0">
                <a:latin typeface="Times New Roman"/>
                <a:cs typeface="Times New Roman"/>
              </a:rPr>
              <a:t>300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38529" y="4338369"/>
            <a:ext cx="18288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i="1" dirty="0">
                <a:latin typeface="Times New Roman"/>
                <a:cs typeface="Times New Roman"/>
              </a:rPr>
              <a:t>V</a:t>
            </a:r>
            <a:r>
              <a:rPr sz="825" baseline="-15151" dirty="0">
                <a:latin typeface="Times New Roman"/>
                <a:cs typeface="Times New Roman"/>
              </a:rPr>
              <a:t>1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359910" y="4338366"/>
            <a:ext cx="18288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i="1" dirty="0">
                <a:latin typeface="Times New Roman"/>
                <a:cs typeface="Times New Roman"/>
              </a:rPr>
              <a:t>V</a:t>
            </a:r>
            <a:r>
              <a:rPr sz="825" baseline="-15151" dirty="0">
                <a:latin typeface="Times New Roman"/>
                <a:cs typeface="Times New Roman"/>
              </a:rPr>
              <a:t>2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84168" y="4338366"/>
            <a:ext cx="18288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i="1" dirty="0">
                <a:latin typeface="Times New Roman"/>
                <a:cs typeface="Times New Roman"/>
              </a:rPr>
              <a:t>V</a:t>
            </a:r>
            <a:r>
              <a:rPr sz="825" baseline="-15151" dirty="0">
                <a:latin typeface="Times New Roman"/>
                <a:cs typeface="Times New Roman"/>
              </a:rPr>
              <a:t>3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89526" y="4338366"/>
            <a:ext cx="18161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i="1" dirty="0">
                <a:latin typeface="Times New Roman"/>
                <a:cs typeface="Times New Roman"/>
              </a:rPr>
              <a:t>V</a:t>
            </a:r>
            <a:r>
              <a:rPr sz="825" baseline="-15151" dirty="0">
                <a:latin typeface="Times New Roman"/>
                <a:cs typeface="Times New Roman"/>
              </a:rPr>
              <a:t>4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053584" y="3910884"/>
            <a:ext cx="42735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М+А</a:t>
            </a:r>
            <a:r>
              <a:rPr sz="825" spc="7" baseline="-15151" dirty="0">
                <a:latin typeface="Times New Roman"/>
                <a:cs typeface="Times New Roman"/>
              </a:rPr>
              <a:t>зал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203945" y="4282737"/>
            <a:ext cx="12890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10" dirty="0">
                <a:latin typeface="Times New Roman"/>
                <a:cs typeface="Times New Roman"/>
              </a:rPr>
              <a:t>М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432555" y="2345733"/>
            <a:ext cx="1092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954521" y="2824275"/>
            <a:ext cx="26543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Ф</a:t>
            </a:r>
            <a:r>
              <a:rPr sz="900" spc="-5" dirty="0">
                <a:latin typeface="Times New Roman"/>
                <a:cs typeface="Times New Roman"/>
              </a:rPr>
              <a:t>+</a:t>
            </a:r>
            <a:r>
              <a:rPr sz="900" spc="5" dirty="0">
                <a:latin typeface="Times New Roman"/>
                <a:cs typeface="Times New Roman"/>
              </a:rPr>
              <a:t>Ц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64853" y="2239058"/>
            <a:ext cx="1092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П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866371" y="2528613"/>
            <a:ext cx="10287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870945" y="2780073"/>
            <a:ext cx="965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Т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32415" y="2191810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748515" y="2212383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000755" y="2309621"/>
            <a:ext cx="843280" cy="168910"/>
          </a:xfrm>
          <a:custGeom>
            <a:avLst/>
            <a:gdLst/>
            <a:ahLst/>
            <a:cxnLst/>
            <a:rect l="l" t="t" r="r" b="b"/>
            <a:pathLst>
              <a:path w="843279" h="168910">
                <a:moveTo>
                  <a:pt x="0" y="0"/>
                </a:moveTo>
                <a:lnTo>
                  <a:pt x="146304" y="98298"/>
                </a:lnTo>
              </a:path>
              <a:path w="843279" h="168910">
                <a:moveTo>
                  <a:pt x="799338" y="54102"/>
                </a:moveTo>
                <a:lnTo>
                  <a:pt x="842772" y="168402"/>
                </a:lnTo>
              </a:path>
            </a:pathLst>
          </a:custGeom>
          <a:ln w="79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656577" y="4526289"/>
            <a:ext cx="5890895" cy="5456555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38735" algn="ctr">
              <a:lnSpc>
                <a:spcPct val="100000"/>
              </a:lnSpc>
              <a:spcBef>
                <a:spcPts val="610"/>
              </a:spcBef>
            </a:pPr>
            <a:r>
              <a:rPr sz="900" spc="5" dirty="0">
                <a:latin typeface="Times New Roman"/>
                <a:cs typeface="Times New Roman"/>
              </a:rPr>
              <a:t>Час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5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7.24. </a:t>
            </a:r>
            <a:r>
              <a:rPr sz="1000" spc="-5" dirty="0">
                <a:latin typeface="Times New Roman"/>
                <a:cs typeface="Times New Roman"/>
              </a:rPr>
              <a:t>Режими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загартування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Times New Roman"/>
              <a:cs typeface="Times New Roman"/>
            </a:endParaRPr>
          </a:p>
          <a:p>
            <a:pPr marL="351155">
              <a:lnSpc>
                <a:spcPts val="1370"/>
              </a:lnSpc>
            </a:pP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Загартування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одному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охолоджувачі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63500" marR="58419" indent="287655">
              <a:lnSpc>
                <a:spcPts val="1300"/>
              </a:lnSpc>
              <a:spcBef>
                <a:spcPts val="95"/>
              </a:spcBef>
            </a:pPr>
            <a:r>
              <a:rPr sz="1200" spc="-5" dirty="0">
                <a:latin typeface="Times New Roman"/>
                <a:cs typeface="Times New Roman"/>
              </a:rPr>
              <a:t>Нагріту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потрібної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деталь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переносять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охолоджувач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повністю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охолоджують.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Застосовуються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охолоджуючі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середовища: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ts val="130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вода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для великих</a:t>
            </a:r>
            <a:r>
              <a:rPr sz="1200" dirty="0">
                <a:latin typeface="Times New Roman"/>
                <a:cs typeface="Times New Roman"/>
              </a:rPr>
              <a:t> виробів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вуглецевих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сталей;</a:t>
            </a:r>
            <a:endParaRPr sz="1200">
              <a:latin typeface="Times New Roman"/>
              <a:cs typeface="Times New Roman"/>
            </a:endParaRPr>
          </a:p>
          <a:p>
            <a:pPr marL="63500" marR="59055" indent="287655">
              <a:lnSpc>
                <a:spcPts val="1300"/>
              </a:lnSpc>
              <a:spcBef>
                <a:spcPts val="85"/>
              </a:spcBef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мінеральна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олива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невеликих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простої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вуглецевих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легованих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недолік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гартівні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напруження.</a:t>
            </a:r>
            <a:endParaRPr sz="1200">
              <a:latin typeface="Times New Roman"/>
              <a:cs typeface="Times New Roman"/>
            </a:endParaRPr>
          </a:p>
          <a:p>
            <a:pPr marL="503555" indent="-153035">
              <a:lnSpc>
                <a:spcPts val="1300"/>
              </a:lnSpc>
              <a:buFont typeface="Times New Roman"/>
              <a:buAutoNum type="arabicPeriod" startAt="2"/>
              <a:tabLst>
                <a:tab pos="5041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Загартування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двох</a:t>
            </a:r>
            <a:r>
              <a:rPr sz="1200" i="1" spc="-5" dirty="0">
                <a:latin typeface="Times New Roman"/>
                <a:cs typeface="Times New Roman"/>
              </a:rPr>
              <a:t> середовищах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переривчасте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>
              <a:lnSpc>
                <a:spcPts val="1300"/>
              </a:lnSpc>
              <a:spcBef>
                <a:spcPts val="90"/>
              </a:spcBef>
            </a:pPr>
            <a:r>
              <a:rPr sz="1200" spc="-20" dirty="0">
                <a:latin typeface="Times New Roman"/>
                <a:cs typeface="Times New Roman"/>
              </a:rPr>
              <a:t>Нагрітий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виріб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попередньо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охолоджують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 більш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різкому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охолоджувачі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(вода)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20" dirty="0">
                <a:latin typeface="Times New Roman"/>
                <a:cs typeface="Times New Roman"/>
              </a:rPr>
              <a:t> тем-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ператури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~300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Symbol"/>
                <a:cs typeface="Symbol"/>
              </a:rPr>
              <a:t></a:t>
            </a:r>
            <a:r>
              <a:rPr sz="1200" spc="-20" dirty="0">
                <a:latin typeface="Times New Roman"/>
                <a:cs typeface="Times New Roman"/>
              </a:rPr>
              <a:t>C,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потім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переносять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більш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м’який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охолоджувач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(мінеральна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олива).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Переривчасте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гартування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забезпечує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максимальне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наближення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оптимального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режиму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охолодження. </a:t>
            </a:r>
            <a:r>
              <a:rPr sz="1200" dirty="0">
                <a:latin typeface="Times New Roman"/>
                <a:cs typeface="Times New Roman"/>
              </a:rPr>
              <a:t>Застосовується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основному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інструментів.</a:t>
            </a:r>
            <a:endParaRPr sz="1200">
              <a:latin typeface="Times New Roman"/>
              <a:cs typeface="Times New Roman"/>
            </a:endParaRPr>
          </a:p>
          <a:p>
            <a:pPr marL="63500" marR="59055" indent="287655">
              <a:lnSpc>
                <a:spcPts val="1300"/>
              </a:lnSpc>
              <a:spcBef>
                <a:spcPts val="95"/>
              </a:spcBef>
            </a:pPr>
            <a:r>
              <a:rPr sz="1200" spc="-5" dirty="0">
                <a:latin typeface="Times New Roman"/>
                <a:cs typeface="Times New Roman"/>
              </a:rPr>
              <a:t>Недолік: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складність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моменту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перенесення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одного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середовища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інше.</a:t>
            </a:r>
            <a:endParaRPr sz="1200">
              <a:latin typeface="Times New Roman"/>
              <a:cs typeface="Times New Roman"/>
            </a:endParaRPr>
          </a:p>
          <a:p>
            <a:pPr marL="503555" indent="-153035">
              <a:lnSpc>
                <a:spcPts val="1210"/>
              </a:lnSpc>
              <a:buFont typeface="Times New Roman"/>
              <a:buAutoNum type="arabicPeriod" startAt="3"/>
              <a:tabLst>
                <a:tab pos="5041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Ступеневе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гартування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Нагрітий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необхідної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виріб поміщають </a:t>
            </a:r>
            <a:r>
              <a:rPr sz="1200" dirty="0">
                <a:latin typeface="Times New Roman"/>
                <a:cs typeface="Times New Roman"/>
              </a:rPr>
              <a:t>в охолоджувальне </a:t>
            </a:r>
            <a:r>
              <a:rPr sz="1200" spc="-5" dirty="0">
                <a:latin typeface="Times New Roman"/>
                <a:cs typeface="Times New Roman"/>
              </a:rPr>
              <a:t>середо-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вище, </a:t>
            </a:r>
            <a:r>
              <a:rPr sz="1200" dirty="0">
                <a:latin typeface="Times New Roman"/>
                <a:cs typeface="Times New Roman"/>
              </a:rPr>
              <a:t>температура </a:t>
            </a:r>
            <a:r>
              <a:rPr sz="1200" spc="-5" dirty="0">
                <a:latin typeface="Times New Roman"/>
                <a:cs typeface="Times New Roman"/>
              </a:rPr>
              <a:t>якого на </a:t>
            </a:r>
            <a:r>
              <a:rPr sz="1200" dirty="0">
                <a:latin typeface="Times New Roman"/>
                <a:cs typeface="Times New Roman"/>
              </a:rPr>
              <a:t>30...50 °С </a:t>
            </a:r>
            <a:r>
              <a:rPr sz="1200" spc="-5" dirty="0">
                <a:latin typeface="Times New Roman"/>
                <a:cs typeface="Times New Roman"/>
              </a:rPr>
              <a:t>вище точки М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Times New Roman"/>
                <a:cs typeface="Times New Roman"/>
              </a:rPr>
              <a:t>, та витримують </a:t>
            </a:r>
            <a:r>
              <a:rPr sz="1200" dirty="0">
                <a:latin typeface="Times New Roman"/>
                <a:cs typeface="Times New Roman"/>
              </a:rPr>
              <a:t>протягом часу,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необхідного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вирівнювання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по всьому перетину. </a:t>
            </a:r>
            <a:r>
              <a:rPr sz="1200" dirty="0">
                <a:latin typeface="Times New Roman"/>
                <a:cs typeface="Times New Roman"/>
              </a:rPr>
              <a:t>Час ізотермічної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тримки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періоду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заданій</a:t>
            </a:r>
            <a:r>
              <a:rPr sz="1200" spc="-5" dirty="0">
                <a:latin typeface="Times New Roman"/>
                <a:cs typeface="Times New Roman"/>
              </a:rPr>
              <a:t> температурі.</a:t>
            </a:r>
            <a:endParaRPr sz="1200">
              <a:latin typeface="Times New Roman"/>
              <a:cs typeface="Times New Roman"/>
            </a:endParaRPr>
          </a:p>
          <a:p>
            <a:pPr marL="63500" marR="59690" indent="287655" algn="just">
              <a:lnSpc>
                <a:spcPts val="1300"/>
              </a:lnSpc>
              <a:spcBef>
                <a:spcPts val="15"/>
              </a:spcBef>
            </a:pPr>
            <a:r>
              <a:rPr sz="1200" spc="-5" dirty="0">
                <a:latin typeface="Times New Roman"/>
                <a:cs typeface="Times New Roman"/>
              </a:rPr>
              <a:t>Охолоджуючим </a:t>
            </a:r>
            <a:r>
              <a:rPr sz="1200" dirty="0">
                <a:latin typeface="Times New Roman"/>
                <a:cs typeface="Times New Roman"/>
              </a:rPr>
              <a:t>середовищем є розплавлені солі або </a:t>
            </a:r>
            <a:r>
              <a:rPr sz="1200" spc="-5" dirty="0">
                <a:latin typeface="Times New Roman"/>
                <a:cs typeface="Times New Roman"/>
              </a:rPr>
              <a:t>метали.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ізотермічної ви-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тримки </a:t>
            </a:r>
            <a:r>
              <a:rPr sz="1200" dirty="0">
                <a:latin typeface="Times New Roman"/>
                <a:cs typeface="Times New Roman"/>
              </a:rPr>
              <a:t>деталь</a:t>
            </a:r>
            <a:r>
              <a:rPr sz="1200" spc="-5" dirty="0">
                <a:latin typeface="Times New Roman"/>
                <a:cs typeface="Times New Roman"/>
              </a:rPr>
              <a:t> охолоджують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невисокою швидкістю.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Спосіб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використовується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дрібних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середніх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виробів.</a:t>
            </a:r>
            <a:endParaRPr sz="1200">
              <a:latin typeface="Times New Roman"/>
              <a:cs typeface="Times New Roman"/>
            </a:endParaRPr>
          </a:p>
          <a:p>
            <a:pPr marL="503555" indent="-153035" algn="just">
              <a:lnSpc>
                <a:spcPts val="1330"/>
              </a:lnSpc>
              <a:buFont typeface="Times New Roman"/>
              <a:buAutoNum type="arabicPeriod" startAt="4"/>
              <a:tabLst>
                <a:tab pos="5041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Ізотермічне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гартування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Відрізняється </a:t>
            </a:r>
            <a:r>
              <a:rPr sz="1200" spc="-5" dirty="0">
                <a:latin typeface="Times New Roman"/>
                <a:cs typeface="Times New Roman"/>
              </a:rPr>
              <a:t>від ступінчастого загартування тривалістю витримки при температу- </a:t>
            </a:r>
            <a:r>
              <a:rPr sz="1200" dirty="0">
                <a:latin typeface="Times New Roman"/>
                <a:cs typeface="Times New Roman"/>
              </a:rPr>
              <a:t> рі </a:t>
            </a:r>
            <a:r>
              <a:rPr sz="1200" spc="-5" dirty="0">
                <a:latin typeface="Times New Roman"/>
                <a:cs typeface="Times New Roman"/>
              </a:rPr>
              <a:t>вище </a:t>
            </a:r>
            <a:r>
              <a:rPr sz="1200" i="1" spc="-5" dirty="0">
                <a:latin typeface="Times New Roman"/>
                <a:cs typeface="Times New Roman"/>
              </a:rPr>
              <a:t>М</a:t>
            </a:r>
            <a:r>
              <a:rPr sz="1200" spc="-7" baseline="-10416" dirty="0">
                <a:latin typeface="Times New Roman"/>
                <a:cs typeface="Times New Roman"/>
              </a:rPr>
              <a:t>П </a:t>
            </a:r>
            <a:r>
              <a:rPr sz="1200" dirty="0">
                <a:latin typeface="Times New Roman"/>
                <a:cs typeface="Times New Roman"/>
              </a:rPr>
              <a:t>в області </a:t>
            </a:r>
            <a:r>
              <a:rPr sz="1200" spc="-5" dirty="0">
                <a:latin typeface="Times New Roman"/>
                <a:cs typeface="Times New Roman"/>
              </a:rPr>
              <a:t>проміжного перетворення. </a:t>
            </a:r>
            <a:r>
              <a:rPr sz="1200" dirty="0">
                <a:latin typeface="Times New Roman"/>
                <a:cs typeface="Times New Roman"/>
              </a:rPr>
              <a:t>Ізотермічна </a:t>
            </a:r>
            <a:r>
              <a:rPr sz="1200" spc="-5" dirty="0">
                <a:latin typeface="Times New Roman"/>
                <a:cs typeface="Times New Roman"/>
              </a:rPr>
              <a:t>витримка </a:t>
            </a:r>
            <a:r>
              <a:rPr sz="1200" dirty="0">
                <a:latin typeface="Times New Roman"/>
                <a:cs typeface="Times New Roman"/>
              </a:rPr>
              <a:t>забезпечує </a:t>
            </a:r>
            <a:r>
              <a:rPr sz="1200" spc="-5" dirty="0">
                <a:latin typeface="Times New Roman"/>
                <a:cs typeface="Times New Roman"/>
              </a:rPr>
              <a:t>повне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переохолодженого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бейніт.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проміжному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перетворенні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146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0" y="516889"/>
            <a:ext cx="5863590" cy="8921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81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гованих </a:t>
            </a:r>
            <a:r>
              <a:rPr sz="1200" dirty="0">
                <a:latin typeface="Times New Roman"/>
                <a:cs typeface="Times New Roman"/>
              </a:rPr>
              <a:t>сталей крім </a:t>
            </a:r>
            <a:r>
              <a:rPr sz="1200" spc="-5" dirty="0">
                <a:latin typeface="Times New Roman"/>
                <a:cs typeface="Times New Roman"/>
              </a:rPr>
              <a:t>бейніту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структурі зберігається залишковий аустеніт. Новоутво- </a:t>
            </a:r>
            <a:r>
              <a:rPr sz="1200" dirty="0">
                <a:latin typeface="Times New Roman"/>
                <a:cs typeface="Times New Roman"/>
              </a:rPr>
              <a:t> рена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поєднанням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високої</a:t>
            </a:r>
            <a:r>
              <a:rPr sz="1200" dirty="0">
                <a:latin typeface="Times New Roman"/>
                <a:cs typeface="Times New Roman"/>
              </a:rPr>
              <a:t> міцності,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пластичності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в’язкості. </a:t>
            </a:r>
            <a:r>
              <a:rPr sz="1200" dirty="0">
                <a:latin typeface="Times New Roman"/>
                <a:cs typeface="Times New Roman"/>
              </a:rPr>
              <a:t>Разом з </a:t>
            </a:r>
            <a:r>
              <a:rPr sz="1200" spc="-5" dirty="0">
                <a:latin typeface="Times New Roman"/>
                <a:cs typeface="Times New Roman"/>
              </a:rPr>
              <a:t>цим знижується деформація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гартівні напруження, також змен-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шуються фазові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напруження.</a:t>
            </a:r>
            <a:endParaRPr sz="1200">
              <a:latin typeface="Times New Roman"/>
              <a:cs typeface="Times New Roman"/>
            </a:endParaRPr>
          </a:p>
          <a:p>
            <a:pPr marL="338455" marR="152273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Охолоджуючім середовищем </a:t>
            </a:r>
            <a:r>
              <a:rPr sz="1200" dirty="0">
                <a:latin typeface="Times New Roman"/>
                <a:cs typeface="Times New Roman"/>
              </a:rPr>
              <a:t>є розплавлені солі </a:t>
            </a:r>
            <a:r>
              <a:rPr sz="1200" spc="-5" dirty="0">
                <a:latin typeface="Times New Roman"/>
                <a:cs typeface="Times New Roman"/>
              </a:rPr>
              <a:t>та луги. </a:t>
            </a:r>
            <a:r>
              <a:rPr sz="1200" dirty="0">
                <a:latin typeface="Times New Roman"/>
                <a:cs typeface="Times New Roman"/>
              </a:rPr>
              <a:t> Ізотермічне</a:t>
            </a:r>
            <a:r>
              <a:rPr sz="1200" spc="-5" dirty="0">
                <a:latin typeface="Times New Roman"/>
                <a:cs typeface="Times New Roman"/>
              </a:rPr>
              <a:t> гартування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легованих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5.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Загартування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з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самовідпуском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57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Нагріті вироби поміщають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охолоджувальне </a:t>
            </a:r>
            <a:r>
              <a:rPr sz="1200" dirty="0">
                <a:latin typeface="Times New Roman"/>
                <a:cs typeface="Times New Roman"/>
              </a:rPr>
              <a:t>середовище </a:t>
            </a:r>
            <a:r>
              <a:rPr sz="1200" spc="-5" dirty="0">
                <a:latin typeface="Times New Roman"/>
                <a:cs typeface="Times New Roman"/>
              </a:rPr>
              <a:t>та витримують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непов-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</a:t>
            </a:r>
            <a:r>
              <a:rPr sz="1200" dirty="0">
                <a:latin typeface="Times New Roman"/>
                <a:cs typeface="Times New Roman"/>
              </a:rPr>
              <a:t>охолодження. Після </a:t>
            </a:r>
            <a:r>
              <a:rPr sz="1200" spc="-5" dirty="0">
                <a:latin typeface="Times New Roman"/>
                <a:cs typeface="Times New Roman"/>
              </a:rPr>
              <a:t>вилучення виробу, його поверхневі </a:t>
            </a:r>
            <a:r>
              <a:rPr sz="1200" dirty="0">
                <a:latin typeface="Times New Roman"/>
                <a:cs typeface="Times New Roman"/>
              </a:rPr>
              <a:t>шари </a:t>
            </a:r>
            <a:r>
              <a:rPr sz="1200" spc="-5" dirty="0">
                <a:latin typeface="Times New Roman"/>
                <a:cs typeface="Times New Roman"/>
              </a:rPr>
              <a:t>повторно нагріва-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рахунок внутрішньої теплоти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необхідної температури, тобто здійснюється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самовідпуск. </a:t>
            </a:r>
            <a:r>
              <a:rPr sz="1200" dirty="0">
                <a:latin typeface="Times New Roman"/>
                <a:cs typeface="Times New Roman"/>
              </a:rPr>
              <a:t>Застосовується </a:t>
            </a:r>
            <a:r>
              <a:rPr sz="1200" spc="-5" dirty="0">
                <a:latin typeface="Times New Roman"/>
                <a:cs typeface="Times New Roman"/>
              </a:rPr>
              <a:t>для виробів, які повинні поєднувати високу твердість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серцевині </a:t>
            </a:r>
            <a:r>
              <a:rPr sz="1200" spc="-5" dirty="0">
                <a:latin typeface="Times New Roman"/>
                <a:cs typeface="Times New Roman"/>
              </a:rPr>
              <a:t>(інструменти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ударної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дії: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молотки,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зубила).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113915">
              <a:lnSpc>
                <a:spcPct val="100000"/>
              </a:lnSpc>
              <a:spcBef>
                <a:spcPts val="850"/>
              </a:spcBef>
            </a:pPr>
            <a:r>
              <a:rPr sz="1400" b="1" spc="-5" dirty="0">
                <a:latin typeface="Times New Roman"/>
                <a:cs typeface="Times New Roman"/>
              </a:rPr>
              <a:t>7.6. ВІДПУСК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ВІДПУСКНА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КРИХКІСТЬ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00">
              <a:latin typeface="Times New Roman"/>
              <a:cs typeface="Times New Roman"/>
            </a:endParaRPr>
          </a:p>
          <a:p>
            <a:pPr marL="338455" algn="just">
              <a:lnSpc>
                <a:spcPts val="1420"/>
              </a:lnSpc>
            </a:pPr>
            <a:r>
              <a:rPr sz="1200" spc="-5" dirty="0">
                <a:latin typeface="Times New Roman"/>
                <a:cs typeface="Times New Roman"/>
              </a:rPr>
              <a:t>Відпуск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5" dirty="0">
                <a:latin typeface="Times New Roman"/>
                <a:cs typeface="Times New Roman"/>
              </a:rPr>
              <a:t> остаточною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термічною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обробкою.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ts val="14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Метою відпуску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підвищення в’язкості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пластичності, зниження </a:t>
            </a:r>
            <a:r>
              <a:rPr sz="1200" dirty="0">
                <a:latin typeface="Times New Roman"/>
                <a:cs typeface="Times New Roman"/>
              </a:rPr>
              <a:t>твердості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зменшення</a:t>
            </a:r>
            <a:r>
              <a:rPr sz="1200" spc="-5" dirty="0">
                <a:latin typeface="Times New Roman"/>
                <a:cs typeface="Times New Roman"/>
              </a:rPr>
              <a:t> внутрішніх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4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З підвищенням </a:t>
            </a:r>
            <a:r>
              <a:rPr sz="1200" spc="-5" dirty="0">
                <a:latin typeface="Times New Roman"/>
                <a:cs typeface="Times New Roman"/>
              </a:rPr>
              <a:t>температури нагріву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міцність зазвичай </a:t>
            </a:r>
            <a:r>
              <a:rPr sz="1200" spc="-5" dirty="0">
                <a:latin typeface="Times New Roman"/>
                <a:cs typeface="Times New Roman"/>
              </a:rPr>
              <a:t>знижується,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пластичність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в’язкість ростуть. Температуру відпуску вибирають, виходячи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необхідної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конкретної </a:t>
            </a:r>
            <a:r>
              <a:rPr sz="1200" dirty="0">
                <a:latin typeface="Times New Roman"/>
                <a:cs typeface="Times New Roman"/>
              </a:rPr>
              <a:t>деталі.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40"/>
              </a:lnSpc>
            </a:pPr>
            <a:r>
              <a:rPr sz="1200" dirty="0">
                <a:latin typeface="Times New Roman"/>
                <a:cs typeface="Times New Roman"/>
              </a:rPr>
              <a:t>Розрізняють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види відпуску:</a:t>
            </a:r>
            <a:endParaRPr sz="1200">
              <a:latin typeface="Times New Roman"/>
              <a:cs typeface="Times New Roman"/>
            </a:endParaRPr>
          </a:p>
          <a:p>
            <a:pPr marL="490855" indent="-153035" algn="just">
              <a:lnSpc>
                <a:spcPts val="1400"/>
              </a:lnSpc>
              <a:buFont typeface="Times New Roman"/>
              <a:buAutoNum type="arabicPeriod"/>
              <a:tabLst>
                <a:tab pos="4914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Низький </a:t>
            </a:r>
            <a:r>
              <a:rPr sz="1200" i="1" dirty="0">
                <a:latin typeface="Times New Roman"/>
                <a:cs typeface="Times New Roman"/>
              </a:rPr>
              <a:t>відпуск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температурою нагріву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Т</a:t>
            </a:r>
            <a:r>
              <a:rPr sz="1200" spc="-15" baseline="-10416" dirty="0">
                <a:latin typeface="Times New Roman"/>
                <a:cs typeface="Times New Roman"/>
              </a:rPr>
              <a:t>Н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150...300</a:t>
            </a:r>
            <a:r>
              <a:rPr sz="1200" spc="-5" dirty="0">
                <a:latin typeface="Times New Roman"/>
                <a:cs typeface="Times New Roman"/>
              </a:rPr>
              <a:t> °С.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400"/>
              </a:lnSpc>
              <a:spcBef>
                <a:spcPts val="55"/>
              </a:spcBef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його проведення частково </a:t>
            </a:r>
            <a:r>
              <a:rPr sz="1200" dirty="0">
                <a:latin typeface="Times New Roman"/>
                <a:cs typeface="Times New Roman"/>
              </a:rPr>
              <a:t>знімаються </a:t>
            </a:r>
            <a:r>
              <a:rPr sz="1200" spc="-5" dirty="0">
                <a:latin typeface="Times New Roman"/>
                <a:cs typeface="Times New Roman"/>
              </a:rPr>
              <a:t>гартівні напруження. Отриму-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i="1" spc="-5" dirty="0">
                <a:latin typeface="Times New Roman"/>
                <a:cs typeface="Times New Roman"/>
              </a:rPr>
              <a:t>мартенсит </a:t>
            </a:r>
            <a:r>
              <a:rPr sz="1200" i="1" dirty="0">
                <a:latin typeface="Times New Roman"/>
                <a:cs typeface="Times New Roman"/>
              </a:rPr>
              <a:t>відпуску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Проводять </a:t>
            </a:r>
            <a:r>
              <a:rPr sz="1200" dirty="0">
                <a:latin typeface="Times New Roman"/>
                <a:cs typeface="Times New Roman"/>
              </a:rPr>
              <a:t>для інструментальних </a:t>
            </a:r>
            <a:r>
              <a:rPr sz="1200" spc="-5" dirty="0">
                <a:latin typeface="Times New Roman"/>
                <a:cs typeface="Times New Roman"/>
              </a:rPr>
              <a:t>сталей, після гарту </a:t>
            </a:r>
            <a:r>
              <a:rPr sz="1200" dirty="0">
                <a:latin typeface="Times New Roman"/>
                <a:cs typeface="Times New Roman"/>
              </a:rPr>
              <a:t>струмами </a:t>
            </a:r>
            <a:r>
              <a:rPr sz="1200" spc="-5" dirty="0">
                <a:latin typeface="Times New Roman"/>
                <a:cs typeface="Times New Roman"/>
              </a:rPr>
              <a:t>високої частоти та </a:t>
            </a:r>
            <a:r>
              <a:rPr sz="1200" dirty="0">
                <a:latin typeface="Times New Roman"/>
                <a:cs typeface="Times New Roman"/>
              </a:rPr>
              <a:t> після</a:t>
            </a:r>
            <a:r>
              <a:rPr sz="1200" spc="-5" dirty="0">
                <a:latin typeface="Times New Roman"/>
                <a:cs typeface="Times New Roman"/>
              </a:rPr>
              <a:t> цементації.</a:t>
            </a:r>
            <a:endParaRPr sz="1200">
              <a:latin typeface="Times New Roman"/>
              <a:cs typeface="Times New Roman"/>
            </a:endParaRPr>
          </a:p>
          <a:p>
            <a:pPr marL="456565" indent="-153035" algn="just">
              <a:lnSpc>
                <a:spcPts val="1335"/>
              </a:lnSpc>
              <a:buFont typeface="Times New Roman"/>
              <a:buAutoNum type="arabicPeriod" startAt="2"/>
              <a:tabLst>
                <a:tab pos="457200" algn="l"/>
              </a:tabLst>
            </a:pPr>
            <a:r>
              <a:rPr sz="1200" i="1" dirty="0">
                <a:latin typeface="Times New Roman"/>
                <a:cs typeface="Times New Roman"/>
              </a:rPr>
              <a:t>Середній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відпуск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температурою нагріву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Т</a:t>
            </a:r>
            <a:r>
              <a:rPr sz="1200" spc="-15" baseline="-10416" dirty="0">
                <a:latin typeface="Times New Roman"/>
                <a:cs typeface="Times New Roman"/>
              </a:rPr>
              <a:t>Н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300... 450°</a:t>
            </a:r>
            <a:r>
              <a:rPr sz="1200" spc="-5" dirty="0">
                <a:latin typeface="Times New Roman"/>
                <a:cs typeface="Times New Roman"/>
              </a:rPr>
              <a:t> С.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</a:t>
            </a:r>
            <a:r>
              <a:rPr sz="1200" spc="5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6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троостит</a:t>
            </a:r>
            <a:r>
              <a:rPr sz="1200" i="1" spc="5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відпуску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6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5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поєднує</a:t>
            </a:r>
            <a:r>
              <a:rPr sz="1200" spc="6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6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95"/>
              </a:lnSpc>
            </a:pPr>
            <a:r>
              <a:rPr sz="1200" dirty="0">
                <a:latin typeface="Times New Roman"/>
                <a:cs typeface="Times New Roman"/>
              </a:rPr>
              <a:t>(40...45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HRC)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хорошою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пружністю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в’язкістю.</a:t>
            </a:r>
            <a:endParaRPr sz="1200">
              <a:latin typeface="Times New Roman"/>
              <a:cs typeface="Times New Roman"/>
            </a:endParaRPr>
          </a:p>
          <a:p>
            <a:pPr marL="304165" algn="just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Використовується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пружин,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ресор.</a:t>
            </a:r>
            <a:endParaRPr sz="1200">
              <a:latin typeface="Times New Roman"/>
              <a:cs typeface="Times New Roman"/>
            </a:endParaRPr>
          </a:p>
          <a:p>
            <a:pPr marL="490855" indent="-153035" algn="just">
              <a:lnSpc>
                <a:spcPts val="1405"/>
              </a:lnSpc>
              <a:buFont typeface="Times New Roman"/>
              <a:buAutoNum type="arabicPeriod" startAt="3"/>
              <a:tabLst>
                <a:tab pos="491490" algn="l"/>
              </a:tabLst>
            </a:pPr>
            <a:r>
              <a:rPr sz="1200" i="1" dirty="0">
                <a:latin typeface="Times New Roman"/>
                <a:cs typeface="Times New Roman"/>
              </a:rPr>
              <a:t>Високий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відпуск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температурою нагріву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Т</a:t>
            </a:r>
            <a:r>
              <a:rPr sz="1200" spc="-15" baseline="-10416" dirty="0">
                <a:latin typeface="Times New Roman"/>
                <a:cs typeface="Times New Roman"/>
              </a:rPr>
              <a:t>Н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450...650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ts val="14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Отримують структуру, яка поєднує досить високу твердість та підвищену ударну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 </a:t>
            </a:r>
            <a:r>
              <a:rPr sz="1200" dirty="0">
                <a:latin typeface="Times New Roman"/>
                <a:cs typeface="Times New Roman"/>
              </a:rPr>
              <a:t>(оптимальне поєднання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властивостей) – </a:t>
            </a:r>
            <a:r>
              <a:rPr sz="1200" i="1" spc="-5" dirty="0">
                <a:latin typeface="Times New Roman"/>
                <a:cs typeface="Times New Roman"/>
              </a:rPr>
              <a:t>сорбіт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відпуску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38455" marR="44450" algn="just">
              <a:lnSpc>
                <a:spcPts val="1400"/>
              </a:lnSpc>
            </a:pPr>
            <a:r>
              <a:rPr sz="1200" spc="-20" dirty="0">
                <a:latin typeface="Times New Roman"/>
                <a:cs typeface="Times New Roman"/>
              </a:rPr>
              <a:t>Використовується </a:t>
            </a:r>
            <a:r>
              <a:rPr sz="1200" spc="-15" dirty="0">
                <a:latin typeface="Times New Roman"/>
                <a:cs typeface="Times New Roman"/>
              </a:rPr>
              <a:t>для </a:t>
            </a:r>
            <a:r>
              <a:rPr sz="1200" spc="-20" dirty="0">
                <a:latin typeface="Times New Roman"/>
                <a:cs typeface="Times New Roman"/>
              </a:rPr>
              <a:t>деталей машин, </a:t>
            </a:r>
            <a:r>
              <a:rPr sz="1200" spc="-15" dirty="0">
                <a:latin typeface="Times New Roman"/>
                <a:cs typeface="Times New Roman"/>
              </a:rPr>
              <a:t>які </a:t>
            </a:r>
            <a:r>
              <a:rPr sz="1200" spc="-25" dirty="0">
                <a:latin typeface="Times New Roman"/>
                <a:cs typeface="Times New Roman"/>
              </a:rPr>
              <a:t>працюють </a:t>
            </a:r>
            <a:r>
              <a:rPr sz="1200" spc="-15" dirty="0">
                <a:latin typeface="Times New Roman"/>
                <a:cs typeface="Times New Roman"/>
              </a:rPr>
              <a:t>під </a:t>
            </a:r>
            <a:r>
              <a:rPr sz="1200" spc="-20" dirty="0">
                <a:latin typeface="Times New Roman"/>
                <a:cs typeface="Times New Roman"/>
              </a:rPr>
              <a:t>ударними </a:t>
            </a:r>
            <a:r>
              <a:rPr sz="1200" spc="-25" dirty="0">
                <a:latin typeface="Times New Roman"/>
                <a:cs typeface="Times New Roman"/>
              </a:rPr>
              <a:t>навантаженнями.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Комплекс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термічної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включає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назива-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ється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поліпшенням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r">
              <a:lnSpc>
                <a:spcPct val="97200"/>
              </a:lnSpc>
              <a:spcBef>
                <a:spcPts val="20"/>
              </a:spcBef>
            </a:pPr>
            <a:r>
              <a:rPr sz="1200" spc="-15" dirty="0">
                <a:latin typeface="Times New Roman"/>
                <a:cs typeface="Times New Roman"/>
              </a:rPr>
              <a:t>Зазвичай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підвищенням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температури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відпуску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ударна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в’язкість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збільшується,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швидкість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охолодження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не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впливає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властивості.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Але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деяких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сталей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спостерігаєть-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ся зниження </a:t>
            </a:r>
            <a:r>
              <a:rPr sz="1200" spc="-15" dirty="0">
                <a:latin typeface="Times New Roman"/>
                <a:cs typeface="Times New Roman"/>
              </a:rPr>
              <a:t>ударної в’язкості. </a:t>
            </a:r>
            <a:r>
              <a:rPr sz="1200" spc="-10" dirty="0">
                <a:latin typeface="Times New Roman"/>
                <a:cs typeface="Times New Roman"/>
              </a:rPr>
              <a:t>Цей дефект </a:t>
            </a:r>
            <a:r>
              <a:rPr sz="1200" spc="-15" dirty="0">
                <a:latin typeface="Times New Roman"/>
                <a:cs typeface="Times New Roman"/>
              </a:rPr>
              <a:t>називається </a:t>
            </a:r>
            <a:r>
              <a:rPr sz="1200" i="1" spc="-10" dirty="0">
                <a:latin typeface="Times New Roman"/>
                <a:cs typeface="Times New Roman"/>
              </a:rPr>
              <a:t>відпускною </a:t>
            </a:r>
            <a:r>
              <a:rPr sz="1200" i="1" spc="-15" dirty="0">
                <a:latin typeface="Times New Roman"/>
                <a:cs typeface="Times New Roman"/>
              </a:rPr>
              <a:t>крихкістю </a:t>
            </a:r>
            <a:r>
              <a:rPr sz="1200" spc="-10" dirty="0">
                <a:latin typeface="Times New Roman"/>
                <a:cs typeface="Times New Roman"/>
              </a:rPr>
              <a:t>(рис. 7.25).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Відпускна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крихкість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першого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роду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спостерігається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темпера-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тур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близько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С. Вона не залежить від </a:t>
            </a:r>
            <a:r>
              <a:rPr sz="1200" dirty="0">
                <a:latin typeface="Times New Roman"/>
                <a:cs typeface="Times New Roman"/>
              </a:rPr>
              <a:t>швидкості</a:t>
            </a:r>
            <a:r>
              <a:rPr sz="1200" spc="-5" dirty="0">
                <a:latin typeface="Times New Roman"/>
                <a:cs typeface="Times New Roman"/>
              </a:rPr>
              <a:t> охолодження.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4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явище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пов’язане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нерівномірністю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відпущеного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 </a:t>
            </a:r>
            <a:r>
              <a:rPr sz="1200" dirty="0">
                <a:latin typeface="Times New Roman"/>
                <a:cs typeface="Times New Roman"/>
              </a:rPr>
              <a:t>протікає </a:t>
            </a:r>
            <a:r>
              <a:rPr sz="1200" spc="-5" dirty="0">
                <a:latin typeface="Times New Roman"/>
                <a:cs typeface="Times New Roman"/>
              </a:rPr>
              <a:t>швидше поблизу границь </a:t>
            </a:r>
            <a:r>
              <a:rPr sz="1200" dirty="0">
                <a:latin typeface="Times New Roman"/>
                <a:cs typeface="Times New Roman"/>
              </a:rPr>
              <a:t>зерен в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обсягами </a:t>
            </a:r>
            <a:r>
              <a:rPr sz="1200" spc="-5" dirty="0">
                <a:latin typeface="Times New Roman"/>
                <a:cs typeface="Times New Roman"/>
              </a:rPr>
              <a:t>всередині </a:t>
            </a:r>
            <a:r>
              <a:rPr sz="1200" dirty="0">
                <a:latin typeface="Times New Roman"/>
                <a:cs typeface="Times New Roman"/>
              </a:rPr>
              <a:t>зер-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границь </a:t>
            </a:r>
            <a:r>
              <a:rPr sz="1200" dirty="0">
                <a:latin typeface="Times New Roman"/>
                <a:cs typeface="Times New Roman"/>
              </a:rPr>
              <a:t>спостерігається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концентрація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границі</a:t>
            </a:r>
            <a:r>
              <a:rPr sz="1200" dirty="0">
                <a:latin typeface="Times New Roman"/>
                <a:cs typeface="Times New Roman"/>
              </a:rPr>
              <a:t> тендітні.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Відпускна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крихкість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першого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роду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«незворотна»,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повторних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нагрівах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тих </a:t>
            </a:r>
            <a:r>
              <a:rPr sz="1200" dirty="0">
                <a:latin typeface="Times New Roman"/>
                <a:cs typeface="Times New Roman"/>
              </a:rPr>
              <a:t>самих деталей</a:t>
            </a:r>
            <a:r>
              <a:rPr sz="1200" spc="-5" dirty="0">
                <a:latin typeface="Times New Roman"/>
                <a:cs typeface="Times New Roman"/>
              </a:rPr>
              <a:t> 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спостерігається.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47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1951672" y="906652"/>
            <a:ext cx="3642360" cy="2514600"/>
            <a:chOff x="1951672" y="906652"/>
            <a:chExt cx="3642360" cy="2514600"/>
          </a:xfrm>
        </p:grpSpPr>
        <p:sp>
          <p:nvSpPr>
            <p:cNvPr id="6" name="object 6"/>
            <p:cNvSpPr/>
            <p:nvPr/>
          </p:nvSpPr>
          <p:spPr>
            <a:xfrm>
              <a:off x="1962150" y="913637"/>
              <a:ext cx="3621404" cy="2500630"/>
            </a:xfrm>
            <a:custGeom>
              <a:avLst/>
              <a:gdLst/>
              <a:ahLst/>
              <a:cxnLst/>
              <a:rect l="l" t="t" r="r" b="b"/>
              <a:pathLst>
                <a:path w="3621404" h="2500629">
                  <a:moveTo>
                    <a:pt x="3621024" y="0"/>
                  </a:moveTo>
                  <a:lnTo>
                    <a:pt x="0" y="0"/>
                  </a:lnTo>
                  <a:lnTo>
                    <a:pt x="0" y="2500122"/>
                  </a:lnTo>
                  <a:lnTo>
                    <a:pt x="3621024" y="2500122"/>
                  </a:lnTo>
                  <a:lnTo>
                    <a:pt x="3621024" y="0"/>
                  </a:lnTo>
                  <a:close/>
                </a:path>
              </a:pathLst>
            </a:custGeom>
            <a:ln w="137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202430" y="1136141"/>
              <a:ext cx="1287145" cy="1636395"/>
            </a:xfrm>
            <a:custGeom>
              <a:avLst/>
              <a:gdLst/>
              <a:ahLst/>
              <a:cxnLst/>
              <a:rect l="l" t="t" r="r" b="b"/>
              <a:pathLst>
                <a:path w="1287145" h="1636395">
                  <a:moveTo>
                    <a:pt x="0" y="1240536"/>
                  </a:moveTo>
                  <a:lnTo>
                    <a:pt x="42481" y="1206627"/>
                  </a:lnTo>
                  <a:lnTo>
                    <a:pt x="83820" y="1188720"/>
                  </a:lnTo>
                  <a:lnTo>
                    <a:pt x="102929" y="1186957"/>
                  </a:lnTo>
                  <a:lnTo>
                    <a:pt x="121253" y="1189482"/>
                  </a:lnTo>
                  <a:lnTo>
                    <a:pt x="161544" y="1219962"/>
                  </a:lnTo>
                  <a:lnTo>
                    <a:pt x="186201" y="1255371"/>
                  </a:lnTo>
                  <a:lnTo>
                    <a:pt x="213645" y="1303210"/>
                  </a:lnTo>
                  <a:lnTo>
                    <a:pt x="240946" y="1354764"/>
                  </a:lnTo>
                  <a:lnTo>
                    <a:pt x="265176" y="1401318"/>
                  </a:lnTo>
                  <a:lnTo>
                    <a:pt x="285392" y="1442418"/>
                  </a:lnTo>
                  <a:lnTo>
                    <a:pt x="302895" y="1482090"/>
                  </a:lnTo>
                  <a:lnTo>
                    <a:pt x="319825" y="1518332"/>
                  </a:lnTo>
                  <a:lnTo>
                    <a:pt x="358580" y="1575280"/>
                  </a:lnTo>
                  <a:lnTo>
                    <a:pt x="401657" y="1613546"/>
                  </a:lnTo>
                  <a:lnTo>
                    <a:pt x="458854" y="1631537"/>
                  </a:lnTo>
                  <a:lnTo>
                    <a:pt x="494442" y="1635823"/>
                  </a:lnTo>
                  <a:lnTo>
                    <a:pt x="530459" y="1628965"/>
                  </a:lnTo>
                  <a:lnTo>
                    <a:pt x="563118" y="1603248"/>
                  </a:lnTo>
                  <a:lnTo>
                    <a:pt x="597238" y="1536841"/>
                  </a:lnTo>
                  <a:lnTo>
                    <a:pt x="612267" y="1492281"/>
                  </a:lnTo>
                  <a:lnTo>
                    <a:pt x="627295" y="1441308"/>
                  </a:lnTo>
                  <a:lnTo>
                    <a:pt x="643339" y="1384790"/>
                  </a:lnTo>
                  <a:lnTo>
                    <a:pt x="661416" y="1323594"/>
                  </a:lnTo>
                  <a:lnTo>
                    <a:pt x="673114" y="1283511"/>
                  </a:lnTo>
                  <a:lnTo>
                    <a:pt x="684958" y="1239670"/>
                  </a:lnTo>
                  <a:lnTo>
                    <a:pt x="697050" y="1192839"/>
                  </a:lnTo>
                  <a:lnTo>
                    <a:pt x="709489" y="1143786"/>
                  </a:lnTo>
                  <a:lnTo>
                    <a:pt x="722376" y="1093279"/>
                  </a:lnTo>
                  <a:lnTo>
                    <a:pt x="735811" y="1042086"/>
                  </a:lnTo>
                  <a:lnTo>
                    <a:pt x="749896" y="990976"/>
                  </a:lnTo>
                  <a:lnTo>
                    <a:pt x="764731" y="940716"/>
                  </a:lnTo>
                  <a:lnTo>
                    <a:pt x="780416" y="892074"/>
                  </a:lnTo>
                  <a:lnTo>
                    <a:pt x="797052" y="845820"/>
                  </a:lnTo>
                  <a:lnTo>
                    <a:pt x="816579" y="796726"/>
                  </a:lnTo>
                  <a:lnTo>
                    <a:pt x="837054" y="748844"/>
                  </a:lnTo>
                  <a:lnTo>
                    <a:pt x="858463" y="701914"/>
                  </a:lnTo>
                  <a:lnTo>
                    <a:pt x="880794" y="655681"/>
                  </a:lnTo>
                  <a:lnTo>
                    <a:pt x="904035" y="609887"/>
                  </a:lnTo>
                  <a:lnTo>
                    <a:pt x="928172" y="564275"/>
                  </a:lnTo>
                  <a:lnTo>
                    <a:pt x="953194" y="518587"/>
                  </a:lnTo>
                  <a:lnTo>
                    <a:pt x="979087" y="472567"/>
                  </a:lnTo>
                  <a:lnTo>
                    <a:pt x="1005840" y="425958"/>
                  </a:lnTo>
                  <a:lnTo>
                    <a:pt x="1030830" y="383622"/>
                  </a:lnTo>
                  <a:lnTo>
                    <a:pt x="1056808" y="341205"/>
                  </a:lnTo>
                  <a:lnTo>
                    <a:pt x="1083664" y="298714"/>
                  </a:lnTo>
                  <a:lnTo>
                    <a:pt x="1111288" y="256160"/>
                  </a:lnTo>
                  <a:lnTo>
                    <a:pt x="1139571" y="213550"/>
                  </a:lnTo>
                  <a:lnTo>
                    <a:pt x="1168402" y="170895"/>
                  </a:lnTo>
                  <a:lnTo>
                    <a:pt x="1197671" y="128203"/>
                  </a:lnTo>
                  <a:lnTo>
                    <a:pt x="1227271" y="85484"/>
                  </a:lnTo>
                  <a:lnTo>
                    <a:pt x="1257089" y="42746"/>
                  </a:lnTo>
                  <a:lnTo>
                    <a:pt x="1287018" y="0"/>
                  </a:lnTo>
                </a:path>
              </a:pathLst>
            </a:custGeom>
            <a:ln w="206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962150" y="1100327"/>
              <a:ext cx="3621404" cy="1991995"/>
            </a:xfrm>
            <a:custGeom>
              <a:avLst/>
              <a:gdLst/>
              <a:ahLst/>
              <a:cxnLst/>
              <a:rect l="l" t="t" r="r" b="b"/>
              <a:pathLst>
                <a:path w="3621404" h="1991995">
                  <a:moveTo>
                    <a:pt x="0" y="1991868"/>
                  </a:moveTo>
                  <a:lnTo>
                    <a:pt x="40010" y="1967594"/>
                  </a:lnTo>
                  <a:lnTo>
                    <a:pt x="80200" y="1943409"/>
                  </a:lnTo>
                  <a:lnTo>
                    <a:pt x="120818" y="1919403"/>
                  </a:lnTo>
                  <a:lnTo>
                    <a:pt x="162115" y="1895665"/>
                  </a:lnTo>
                  <a:lnTo>
                    <a:pt x="204341" y="1872284"/>
                  </a:lnTo>
                  <a:lnTo>
                    <a:pt x="247745" y="1849350"/>
                  </a:lnTo>
                  <a:lnTo>
                    <a:pt x="292578" y="1826951"/>
                  </a:lnTo>
                  <a:lnTo>
                    <a:pt x="339090" y="1805178"/>
                  </a:lnTo>
                  <a:lnTo>
                    <a:pt x="382835" y="1785823"/>
                  </a:lnTo>
                  <a:lnTo>
                    <a:pt x="429578" y="1766112"/>
                  </a:lnTo>
                  <a:lnTo>
                    <a:pt x="478310" y="1746419"/>
                  </a:lnTo>
                  <a:lnTo>
                    <a:pt x="528020" y="1727121"/>
                  </a:lnTo>
                  <a:lnTo>
                    <a:pt x="577698" y="1708595"/>
                  </a:lnTo>
                  <a:lnTo>
                    <a:pt x="626335" y="1691216"/>
                  </a:lnTo>
                  <a:lnTo>
                    <a:pt x="672922" y="1675362"/>
                  </a:lnTo>
                  <a:lnTo>
                    <a:pt x="716448" y="1661407"/>
                  </a:lnTo>
                  <a:lnTo>
                    <a:pt x="755904" y="1649730"/>
                  </a:lnTo>
                  <a:lnTo>
                    <a:pt x="816717" y="1632508"/>
                  </a:lnTo>
                  <a:lnTo>
                    <a:pt x="868241" y="1619310"/>
                  </a:lnTo>
                  <a:lnTo>
                    <a:pt x="914351" y="1611599"/>
                  </a:lnTo>
                  <a:lnTo>
                    <a:pt x="958925" y="1610837"/>
                  </a:lnTo>
                  <a:lnTo>
                    <a:pt x="1005840" y="1618488"/>
                  </a:lnTo>
                  <a:lnTo>
                    <a:pt x="1047453" y="1633653"/>
                  </a:lnTo>
                  <a:lnTo>
                    <a:pt x="1089575" y="1656757"/>
                  </a:lnTo>
                  <a:lnTo>
                    <a:pt x="1131570" y="1685067"/>
                  </a:lnTo>
                  <a:lnTo>
                    <a:pt x="1172802" y="1715854"/>
                  </a:lnTo>
                  <a:lnTo>
                    <a:pt x="1212638" y="1746387"/>
                  </a:lnTo>
                  <a:lnTo>
                    <a:pt x="1250442" y="1773936"/>
                  </a:lnTo>
                  <a:lnTo>
                    <a:pt x="1292364" y="1806964"/>
                  </a:lnTo>
                  <a:lnTo>
                    <a:pt x="1331250" y="1842296"/>
                  </a:lnTo>
                  <a:lnTo>
                    <a:pt x="1368454" y="1876202"/>
                  </a:lnTo>
                  <a:lnTo>
                    <a:pt x="1405329" y="1904951"/>
                  </a:lnTo>
                  <a:lnTo>
                    <a:pt x="1443228" y="1924812"/>
                  </a:lnTo>
                  <a:lnTo>
                    <a:pt x="1488245" y="1939647"/>
                  </a:lnTo>
                  <a:lnTo>
                    <a:pt x="1531334" y="1945767"/>
                  </a:lnTo>
                  <a:lnTo>
                    <a:pt x="1578566" y="1938742"/>
                  </a:lnTo>
                  <a:lnTo>
                    <a:pt x="1636014" y="1914144"/>
                  </a:lnTo>
                  <a:lnTo>
                    <a:pt x="1670656" y="1893741"/>
                  </a:lnTo>
                  <a:lnTo>
                    <a:pt x="1709273" y="1867935"/>
                  </a:lnTo>
                  <a:lnTo>
                    <a:pt x="1750764" y="1837540"/>
                  </a:lnTo>
                  <a:lnTo>
                    <a:pt x="1794033" y="1803368"/>
                  </a:lnTo>
                  <a:lnTo>
                    <a:pt x="1837981" y="1766231"/>
                  </a:lnTo>
                  <a:lnTo>
                    <a:pt x="1881508" y="1726942"/>
                  </a:lnTo>
                  <a:lnTo>
                    <a:pt x="1923518" y="1686313"/>
                  </a:lnTo>
                  <a:lnTo>
                    <a:pt x="1962912" y="1645158"/>
                  </a:lnTo>
                  <a:lnTo>
                    <a:pt x="1996230" y="1606944"/>
                  </a:lnTo>
                  <a:lnTo>
                    <a:pt x="2029085" y="1566296"/>
                  </a:lnTo>
                  <a:lnTo>
                    <a:pt x="2061407" y="1523717"/>
                  </a:lnTo>
                  <a:lnTo>
                    <a:pt x="2093127" y="1479708"/>
                  </a:lnTo>
                  <a:lnTo>
                    <a:pt x="2124175" y="1434771"/>
                  </a:lnTo>
                  <a:lnTo>
                    <a:pt x="2154484" y="1389408"/>
                  </a:lnTo>
                  <a:lnTo>
                    <a:pt x="2183984" y="1344119"/>
                  </a:lnTo>
                  <a:lnTo>
                    <a:pt x="2212605" y="1299408"/>
                  </a:lnTo>
                  <a:lnTo>
                    <a:pt x="2240280" y="1255776"/>
                  </a:lnTo>
                  <a:lnTo>
                    <a:pt x="2265408" y="1213304"/>
                  </a:lnTo>
                  <a:lnTo>
                    <a:pt x="2287268" y="1171924"/>
                  </a:lnTo>
                  <a:lnTo>
                    <a:pt x="2307110" y="1131146"/>
                  </a:lnTo>
                  <a:lnTo>
                    <a:pt x="2326180" y="1090481"/>
                  </a:lnTo>
                  <a:lnTo>
                    <a:pt x="2345726" y="1049440"/>
                  </a:lnTo>
                  <a:lnTo>
                    <a:pt x="2366997" y="1007533"/>
                  </a:lnTo>
                  <a:lnTo>
                    <a:pt x="2391241" y="964271"/>
                  </a:lnTo>
                  <a:lnTo>
                    <a:pt x="2419706" y="919166"/>
                  </a:lnTo>
                  <a:lnTo>
                    <a:pt x="2453640" y="871728"/>
                  </a:lnTo>
                  <a:lnTo>
                    <a:pt x="2479967" y="836802"/>
                  </a:lnTo>
                  <a:lnTo>
                    <a:pt x="2507620" y="800118"/>
                  </a:lnTo>
                  <a:lnTo>
                    <a:pt x="2536625" y="762000"/>
                  </a:lnTo>
                  <a:lnTo>
                    <a:pt x="2567011" y="722772"/>
                  </a:lnTo>
                  <a:lnTo>
                    <a:pt x="2598803" y="682761"/>
                  </a:lnTo>
                  <a:lnTo>
                    <a:pt x="2632029" y="642289"/>
                  </a:lnTo>
                  <a:lnTo>
                    <a:pt x="2666715" y="601682"/>
                  </a:lnTo>
                  <a:lnTo>
                    <a:pt x="2702890" y="561264"/>
                  </a:lnTo>
                  <a:lnTo>
                    <a:pt x="2740580" y="521361"/>
                  </a:lnTo>
                  <a:lnTo>
                    <a:pt x="2779812" y="482296"/>
                  </a:lnTo>
                  <a:lnTo>
                    <a:pt x="2820612" y="444394"/>
                  </a:lnTo>
                  <a:lnTo>
                    <a:pt x="2863009" y="407981"/>
                  </a:lnTo>
                  <a:lnTo>
                    <a:pt x="2907030" y="373380"/>
                  </a:lnTo>
                  <a:lnTo>
                    <a:pt x="2944215" y="346583"/>
                  </a:lnTo>
                  <a:lnTo>
                    <a:pt x="2982840" y="320456"/>
                  </a:lnTo>
                  <a:lnTo>
                    <a:pt x="3022809" y="294955"/>
                  </a:lnTo>
                  <a:lnTo>
                    <a:pt x="3064025" y="270033"/>
                  </a:lnTo>
                  <a:lnTo>
                    <a:pt x="3106394" y="245648"/>
                  </a:lnTo>
                  <a:lnTo>
                    <a:pt x="3149819" y="221753"/>
                  </a:lnTo>
                  <a:lnTo>
                    <a:pt x="3194203" y="198306"/>
                  </a:lnTo>
                  <a:lnTo>
                    <a:pt x="3239452" y="175260"/>
                  </a:lnTo>
                  <a:lnTo>
                    <a:pt x="3285469" y="152571"/>
                  </a:lnTo>
                  <a:lnTo>
                    <a:pt x="3332157" y="130194"/>
                  </a:lnTo>
                  <a:lnTo>
                    <a:pt x="3379422" y="108086"/>
                  </a:lnTo>
                  <a:lnTo>
                    <a:pt x="3427166" y="86201"/>
                  </a:lnTo>
                  <a:lnTo>
                    <a:pt x="3475294" y="64494"/>
                  </a:lnTo>
                  <a:lnTo>
                    <a:pt x="3523711" y="42922"/>
                  </a:lnTo>
                  <a:lnTo>
                    <a:pt x="3572319" y="21438"/>
                  </a:lnTo>
                  <a:lnTo>
                    <a:pt x="3621024" y="0"/>
                  </a:lnTo>
                </a:path>
              </a:pathLst>
            </a:custGeom>
            <a:ln w="206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493770" y="2350769"/>
              <a:ext cx="708660" cy="1062990"/>
            </a:xfrm>
            <a:custGeom>
              <a:avLst/>
              <a:gdLst/>
              <a:ahLst/>
              <a:cxnLst/>
              <a:rect l="l" t="t" r="r" b="b"/>
              <a:pathLst>
                <a:path w="708660" h="1062989">
                  <a:moveTo>
                    <a:pt x="0" y="700278"/>
                  </a:moveTo>
                  <a:lnTo>
                    <a:pt x="0" y="1062990"/>
                  </a:lnTo>
                </a:path>
                <a:path w="708660" h="1062989">
                  <a:moveTo>
                    <a:pt x="708660" y="0"/>
                  </a:moveTo>
                  <a:lnTo>
                    <a:pt x="708660" y="1062990"/>
                  </a:lnTo>
                </a:path>
              </a:pathLst>
            </a:custGeom>
            <a:ln w="689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3305047" y="3379229"/>
            <a:ext cx="1031875" cy="40640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59"/>
              </a:spcBef>
              <a:tabLst>
                <a:tab pos="760095" algn="l"/>
              </a:tabLst>
            </a:pPr>
            <a:r>
              <a:rPr sz="950" spc="-5" dirty="0">
                <a:latin typeface="Times New Roman"/>
                <a:cs typeface="Times New Roman"/>
              </a:rPr>
              <a:t>~300	~500</a:t>
            </a:r>
            <a:endParaRPr sz="950">
              <a:latin typeface="Times New Roman"/>
              <a:cs typeface="Times New Roman"/>
            </a:endParaRPr>
          </a:p>
          <a:p>
            <a:pPr marL="24765" algn="ctr">
              <a:lnSpc>
                <a:spcPct val="100000"/>
              </a:lnSpc>
              <a:spcBef>
                <a:spcPts val="360"/>
              </a:spcBef>
            </a:pPr>
            <a:r>
              <a:rPr sz="950" spc="-10" dirty="0">
                <a:latin typeface="Times New Roman"/>
                <a:cs typeface="Times New Roman"/>
              </a:rPr>
              <a:t>Температура,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Symbol"/>
                <a:cs typeface="Symbol"/>
              </a:rPr>
              <a:t></a:t>
            </a:r>
            <a:r>
              <a:rPr sz="950" spc="-5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9821" y="3426393"/>
            <a:ext cx="271780" cy="1689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50" spc="5" dirty="0">
                <a:latin typeface="Times New Roman"/>
                <a:cs typeface="Times New Roman"/>
              </a:rPr>
              <a:t>~</a:t>
            </a:r>
            <a:r>
              <a:rPr sz="950" spc="-10" dirty="0">
                <a:latin typeface="Times New Roman"/>
                <a:cs typeface="Times New Roman"/>
              </a:rPr>
              <a:t>6</a:t>
            </a:r>
            <a:r>
              <a:rPr sz="950" spc="-5" dirty="0">
                <a:latin typeface="Times New Roman"/>
                <a:cs typeface="Times New Roman"/>
              </a:rPr>
              <a:t>50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67355" y="2765741"/>
            <a:ext cx="65405" cy="1689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50" spc="-5" dirty="0">
                <a:latin typeface="Times New Roman"/>
                <a:cs typeface="Times New Roman"/>
              </a:rPr>
              <a:t>І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40055" y="2765741"/>
            <a:ext cx="103505" cy="1689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50" spc="-15" dirty="0">
                <a:latin typeface="Times New Roman"/>
                <a:cs typeface="Times New Roman"/>
              </a:rPr>
              <a:t>ІІ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604271" y="891220"/>
            <a:ext cx="275590" cy="1689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50" spc="-15" dirty="0">
                <a:latin typeface="Times New Roman"/>
                <a:cs typeface="Times New Roman"/>
              </a:rPr>
              <a:t>KCU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87158" y="1153342"/>
            <a:ext cx="925830" cy="8566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234950" marR="5080" indent="130810">
              <a:lnSpc>
                <a:spcPts val="1100"/>
              </a:lnSpc>
              <a:spcBef>
                <a:spcPts val="160"/>
              </a:spcBef>
            </a:pPr>
            <a:r>
              <a:rPr sz="950" spc="-5" dirty="0">
                <a:latin typeface="Times New Roman"/>
                <a:cs typeface="Times New Roman"/>
              </a:rPr>
              <a:t>Швидке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о</a:t>
            </a:r>
            <a:r>
              <a:rPr sz="950" spc="-5" dirty="0">
                <a:latin typeface="Times New Roman"/>
                <a:cs typeface="Times New Roman"/>
              </a:rPr>
              <a:t>хол</a:t>
            </a:r>
            <a:r>
              <a:rPr sz="950" spc="-10" dirty="0">
                <a:latin typeface="Times New Roman"/>
                <a:cs typeface="Times New Roman"/>
              </a:rPr>
              <a:t>о</a:t>
            </a:r>
            <a:r>
              <a:rPr sz="950" spc="-15" dirty="0">
                <a:latin typeface="Times New Roman"/>
                <a:cs typeface="Times New Roman"/>
              </a:rPr>
              <a:t>д</a:t>
            </a:r>
            <a:r>
              <a:rPr sz="950" spc="-5" dirty="0">
                <a:latin typeface="Times New Roman"/>
                <a:cs typeface="Times New Roman"/>
              </a:rPr>
              <a:t>ж</a:t>
            </a:r>
            <a:r>
              <a:rPr sz="950" spc="-15" dirty="0">
                <a:latin typeface="Times New Roman"/>
                <a:cs typeface="Times New Roman"/>
              </a:rPr>
              <a:t>е</a:t>
            </a:r>
            <a:r>
              <a:rPr sz="950" spc="-5" dirty="0">
                <a:latin typeface="Times New Roman"/>
                <a:cs typeface="Times New Roman"/>
              </a:rPr>
              <a:t>н</a:t>
            </a:r>
            <a:r>
              <a:rPr sz="950" spc="-15" dirty="0">
                <a:latin typeface="Times New Roman"/>
                <a:cs typeface="Times New Roman"/>
              </a:rPr>
              <a:t>н</a:t>
            </a:r>
            <a:r>
              <a:rPr sz="950" spc="-5" dirty="0">
                <a:latin typeface="Times New Roman"/>
                <a:cs typeface="Times New Roman"/>
              </a:rPr>
              <a:t>я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850">
              <a:latin typeface="Times New Roman"/>
              <a:cs typeface="Times New Roman"/>
            </a:endParaRPr>
          </a:p>
          <a:p>
            <a:pPr marL="12700" marR="227329" indent="105410">
              <a:lnSpc>
                <a:spcPts val="1090"/>
              </a:lnSpc>
            </a:pPr>
            <a:r>
              <a:rPr sz="950" spc="-10" dirty="0">
                <a:latin typeface="Times New Roman"/>
                <a:cs typeface="Times New Roman"/>
              </a:rPr>
              <a:t>Повільне </a:t>
            </a:r>
            <a:r>
              <a:rPr sz="950" spc="-5" dirty="0">
                <a:latin typeface="Times New Roman"/>
                <a:cs typeface="Times New Roman"/>
              </a:rPr>
              <a:t> о</a:t>
            </a:r>
            <a:r>
              <a:rPr sz="950" spc="-10" dirty="0">
                <a:latin typeface="Times New Roman"/>
                <a:cs typeface="Times New Roman"/>
              </a:rPr>
              <a:t>х</a:t>
            </a:r>
            <a:r>
              <a:rPr sz="950" spc="-5" dirty="0">
                <a:latin typeface="Times New Roman"/>
                <a:cs typeface="Times New Roman"/>
              </a:rPr>
              <a:t>ол</a:t>
            </a:r>
            <a:r>
              <a:rPr sz="950" spc="-10" dirty="0">
                <a:latin typeface="Times New Roman"/>
                <a:cs typeface="Times New Roman"/>
              </a:rPr>
              <a:t>о</a:t>
            </a:r>
            <a:r>
              <a:rPr sz="950" spc="-15" dirty="0">
                <a:latin typeface="Times New Roman"/>
                <a:cs typeface="Times New Roman"/>
              </a:rPr>
              <a:t>д</a:t>
            </a:r>
            <a:r>
              <a:rPr sz="950" spc="-5" dirty="0">
                <a:latin typeface="Times New Roman"/>
                <a:cs typeface="Times New Roman"/>
              </a:rPr>
              <a:t>ж</a:t>
            </a:r>
            <a:r>
              <a:rPr sz="950" spc="-15" dirty="0">
                <a:latin typeface="Times New Roman"/>
                <a:cs typeface="Times New Roman"/>
              </a:rPr>
              <a:t>е</a:t>
            </a:r>
            <a:r>
              <a:rPr sz="950" spc="-5" dirty="0">
                <a:latin typeface="Times New Roman"/>
                <a:cs typeface="Times New Roman"/>
              </a:rPr>
              <a:t>н</a:t>
            </a:r>
            <a:r>
              <a:rPr sz="950" spc="-15" dirty="0">
                <a:latin typeface="Times New Roman"/>
                <a:cs typeface="Times New Roman"/>
              </a:rPr>
              <a:t>н</a:t>
            </a:r>
            <a:r>
              <a:rPr sz="950" spc="-5" dirty="0">
                <a:latin typeface="Times New Roman"/>
                <a:cs typeface="Times New Roman"/>
              </a:rPr>
              <a:t>я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4074014" y="1175765"/>
            <a:ext cx="1388110" cy="2238375"/>
            <a:chOff x="4074014" y="1175765"/>
            <a:chExt cx="1388110" cy="2238375"/>
          </a:xfrm>
        </p:grpSpPr>
        <p:sp>
          <p:nvSpPr>
            <p:cNvPr id="17" name="object 17"/>
            <p:cNvSpPr/>
            <p:nvPr/>
          </p:nvSpPr>
          <p:spPr>
            <a:xfrm>
              <a:off x="5458206" y="1175765"/>
              <a:ext cx="0" cy="2238375"/>
            </a:xfrm>
            <a:custGeom>
              <a:avLst/>
              <a:gdLst/>
              <a:ahLst/>
              <a:cxnLst/>
              <a:rect l="l" t="t" r="r" b="b"/>
              <a:pathLst>
                <a:path h="2238375">
                  <a:moveTo>
                    <a:pt x="0" y="0"/>
                  </a:moveTo>
                  <a:lnTo>
                    <a:pt x="0" y="2237994"/>
                  </a:lnTo>
                </a:path>
              </a:pathLst>
            </a:custGeom>
            <a:ln w="689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077462" y="1468373"/>
              <a:ext cx="765810" cy="1064260"/>
            </a:xfrm>
            <a:custGeom>
              <a:avLst/>
              <a:gdLst/>
              <a:ahLst/>
              <a:cxnLst/>
              <a:rect l="l" t="t" r="r" b="b"/>
              <a:pathLst>
                <a:path w="765810" h="1064260">
                  <a:moveTo>
                    <a:pt x="229362" y="0"/>
                  </a:moveTo>
                  <a:lnTo>
                    <a:pt x="541782" y="228600"/>
                  </a:lnTo>
                </a:path>
                <a:path w="765810" h="1064260">
                  <a:moveTo>
                    <a:pt x="765810" y="1063752"/>
                  </a:moveTo>
                  <a:lnTo>
                    <a:pt x="0" y="565404"/>
                  </a:lnTo>
                </a:path>
              </a:pathLst>
            </a:custGeom>
            <a:ln w="68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020561" y="7024878"/>
            <a:ext cx="460286" cy="659892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707397" y="3887217"/>
            <a:ext cx="5787390" cy="60953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7.25.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Залежність ударної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в’язкості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Відпускна крихкість другого </a:t>
            </a:r>
            <a:r>
              <a:rPr sz="1200" i="1" spc="-5" dirty="0">
                <a:latin typeface="Times New Roman"/>
                <a:cs typeface="Times New Roman"/>
              </a:rPr>
              <a:t>роду </a:t>
            </a:r>
            <a:r>
              <a:rPr sz="1200" dirty="0">
                <a:latin typeface="Times New Roman"/>
                <a:cs typeface="Times New Roman"/>
              </a:rPr>
              <a:t>спостерігається у </a:t>
            </a:r>
            <a:r>
              <a:rPr sz="1200" spc="-5" dirty="0">
                <a:latin typeface="Times New Roman"/>
                <a:cs typeface="Times New Roman"/>
              </a:rPr>
              <a:t>легованих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при повіль-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області </a:t>
            </a:r>
            <a:r>
              <a:rPr sz="1200" spc="-5" dirty="0">
                <a:latin typeface="Times New Roman"/>
                <a:cs typeface="Times New Roman"/>
              </a:rPr>
              <a:t>500...650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високому відпуску по </a:t>
            </a:r>
            <a:r>
              <a:rPr sz="1200" dirty="0">
                <a:latin typeface="Times New Roman"/>
                <a:cs typeface="Times New Roman"/>
              </a:rPr>
              <a:t>межах зерен </a:t>
            </a:r>
            <a:r>
              <a:rPr sz="1200" spc="-5" dirty="0">
                <a:latin typeface="Times New Roman"/>
                <a:cs typeface="Times New Roman"/>
              </a:rPr>
              <a:t>відбувається утворення та </a:t>
            </a:r>
            <a:r>
              <a:rPr sz="1200" dirty="0">
                <a:latin typeface="Times New Roman"/>
                <a:cs typeface="Times New Roman"/>
              </a:rPr>
              <a:t>виділення дис-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персних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включень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карбідів.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Пригранична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збіднюється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легуючими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елементами.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подальшому повільному охолодженні відбувається дифузія фосфору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меж </a:t>
            </a:r>
            <a:r>
              <a:rPr sz="1200" dirty="0">
                <a:latin typeface="Times New Roman"/>
                <a:cs typeface="Times New Roman"/>
              </a:rPr>
              <a:t>зерна.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Приграничні зони </a:t>
            </a:r>
            <a:r>
              <a:rPr sz="1200" dirty="0">
                <a:latin typeface="Times New Roman"/>
                <a:cs typeface="Times New Roman"/>
              </a:rPr>
              <a:t>збагачуються фосфором, </a:t>
            </a:r>
            <a:r>
              <a:rPr sz="1200" spc="-5" dirty="0">
                <a:latin typeface="Times New Roman"/>
                <a:cs typeface="Times New Roman"/>
              </a:rPr>
              <a:t>при цьому знижуються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ударна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 Цьому дефекту сприяють </a:t>
            </a:r>
            <a:r>
              <a:rPr sz="1200" dirty="0">
                <a:latin typeface="Times New Roman"/>
                <a:cs typeface="Times New Roman"/>
              </a:rPr>
              <a:t>хром, </a:t>
            </a:r>
            <a:r>
              <a:rPr sz="1200" spc="-5" dirty="0">
                <a:latin typeface="Times New Roman"/>
                <a:cs typeface="Times New Roman"/>
              </a:rPr>
              <a:t>марганець та фосфор. Зменшують схильність </a:t>
            </a:r>
            <a:r>
              <a:rPr sz="1200" dirty="0">
                <a:latin typeface="Times New Roman"/>
                <a:cs typeface="Times New Roman"/>
              </a:rPr>
              <a:t> до </a:t>
            </a:r>
            <a:r>
              <a:rPr sz="1200" spc="-5" dirty="0">
                <a:latin typeface="Times New Roman"/>
                <a:cs typeface="Times New Roman"/>
              </a:rPr>
              <a:t>відпускної крихкості другого роду </a:t>
            </a:r>
            <a:r>
              <a:rPr sz="1200" dirty="0">
                <a:latin typeface="Times New Roman"/>
                <a:cs typeface="Times New Roman"/>
              </a:rPr>
              <a:t>молібден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вольфрам, 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швидке </a:t>
            </a:r>
            <a:r>
              <a:rPr sz="1200" spc="-5" dirty="0">
                <a:latin typeface="Times New Roman"/>
                <a:cs typeface="Times New Roman"/>
              </a:rPr>
              <a:t>охоло- </a:t>
            </a:r>
            <a:r>
              <a:rPr sz="1200" dirty="0">
                <a:latin typeface="Times New Roman"/>
                <a:cs typeface="Times New Roman"/>
              </a:rPr>
              <a:t> дження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Відпускна </a:t>
            </a:r>
            <a:r>
              <a:rPr sz="1200" dirty="0">
                <a:latin typeface="Times New Roman"/>
                <a:cs typeface="Times New Roman"/>
              </a:rPr>
              <a:t>крихкість </a:t>
            </a:r>
            <a:r>
              <a:rPr sz="1200" spc="-5" dirty="0">
                <a:latin typeface="Times New Roman"/>
                <a:cs typeface="Times New Roman"/>
              </a:rPr>
              <a:t>другого роду «зворотна», тобто </a:t>
            </a:r>
            <a:r>
              <a:rPr sz="1200" dirty="0">
                <a:latin typeface="Times New Roman"/>
                <a:cs typeface="Times New Roman"/>
              </a:rPr>
              <a:t>при повторних </a:t>
            </a:r>
            <a:r>
              <a:rPr sz="1200" spc="-5" dirty="0">
                <a:latin typeface="Times New Roman"/>
                <a:cs typeface="Times New Roman"/>
              </a:rPr>
              <a:t>нагріву та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вільному охолодженні тих </a:t>
            </a:r>
            <a:r>
              <a:rPr sz="1200" dirty="0">
                <a:latin typeface="Times New Roman"/>
                <a:cs typeface="Times New Roman"/>
              </a:rPr>
              <a:t>самих сталей в </a:t>
            </a:r>
            <a:r>
              <a:rPr sz="1200" spc="-5" dirty="0">
                <a:latin typeface="Times New Roman"/>
                <a:cs typeface="Times New Roman"/>
              </a:rPr>
              <a:t>небезпечному </a:t>
            </a:r>
            <a:r>
              <a:rPr sz="1200" dirty="0">
                <a:latin typeface="Times New Roman"/>
                <a:cs typeface="Times New Roman"/>
              </a:rPr>
              <a:t>інтервалі </a:t>
            </a:r>
            <a:r>
              <a:rPr sz="1200" spc="-5" dirty="0">
                <a:latin typeface="Times New Roman"/>
                <a:cs typeface="Times New Roman"/>
              </a:rPr>
              <a:t>температур </a:t>
            </a:r>
            <a:r>
              <a:rPr sz="1200" dirty="0">
                <a:latin typeface="Times New Roman"/>
                <a:cs typeface="Times New Roman"/>
              </a:rPr>
              <a:t>дефект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-5" dirty="0">
                <a:latin typeface="Times New Roman"/>
                <a:cs typeface="Times New Roman"/>
              </a:rPr>
              <a:t> повторитися.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Сталі,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схильні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відпускної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крихкості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другого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роду,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використовувати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нагріванням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650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без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подальшого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швидкого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 marR="614045" algn="r">
              <a:lnSpc>
                <a:spcPct val="100000"/>
              </a:lnSpc>
              <a:spcBef>
                <a:spcPts val="1105"/>
              </a:spcBef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855085" marR="614045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являє собою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другого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роду?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загартування?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нормалізація?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структурі сталі 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нагріванні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охолодженні?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механізм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перліту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аустеніт.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зростання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зерна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 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перліту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аустеніт.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 відманштеттова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структура,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умови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її утворення?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механізм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повільному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охолодженні.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148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380934" y="516889"/>
            <a:ext cx="5047615" cy="31667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112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сорбіт,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троостит,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умови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 утворення?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проміжне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повільному охолодженні?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 бейніт,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механізм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мартенсит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швидкому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 мартенсит,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умови його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мартенситного </a:t>
            </a:r>
            <a:r>
              <a:rPr sz="1000" spc="-5" dirty="0">
                <a:latin typeface="Times New Roman"/>
                <a:cs typeface="Times New Roman"/>
              </a:rPr>
              <a:t>перетворення.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механізм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мартенситу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можливості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відпалу,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нормалізації,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загартування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відпуску.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Де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здійснюється нагрів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термічній обробці?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надання 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властивостей проводиться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відпал,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режимах?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надання яких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властивостей проводиться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нормалізація,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при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режимах?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надання 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властивостей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проводиться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гарт,</a:t>
            </a:r>
            <a:r>
              <a:rPr sz="1000" dirty="0">
                <a:latin typeface="Times New Roman"/>
                <a:cs typeface="Times New Roman"/>
              </a:rPr>
              <a:t> і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режимах?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процес охолодження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загартуванні.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 основні гартівні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середовища.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способи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загартування?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надання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властивостей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проводиться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режимах?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крихкість?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1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відпуску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49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43874" y="2626101"/>
            <a:ext cx="5914390" cy="735647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3524250" marR="69215" indent="-934719">
              <a:lnSpc>
                <a:spcPts val="1839"/>
              </a:lnSpc>
              <a:spcBef>
                <a:spcPts val="229"/>
              </a:spcBef>
            </a:pPr>
            <a:r>
              <a:rPr sz="1600" b="1" dirty="0">
                <a:latin typeface="Times New Roman"/>
                <a:cs typeface="Times New Roman"/>
              </a:rPr>
              <a:t>8. </a:t>
            </a:r>
            <a:r>
              <a:rPr sz="1600" b="1" spc="-5" dirty="0">
                <a:latin typeface="Times New Roman"/>
                <a:cs typeface="Times New Roman"/>
              </a:rPr>
              <a:t>ХІМІКО-ТЕРМІЧНА ОБРОБКА </a:t>
            </a:r>
            <a:r>
              <a:rPr sz="1600" b="1" spc="-38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МЕТАЛІВ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ТА</a:t>
            </a:r>
            <a:r>
              <a:rPr sz="1600" b="1" spc="-3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СПЛАВІВ</a:t>
            </a:r>
            <a:endParaRPr sz="16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ts val="1380"/>
              </a:lnSpc>
              <a:spcBef>
                <a:spcPts val="1360"/>
              </a:spcBef>
            </a:pPr>
            <a:r>
              <a:rPr sz="1200" i="1" spc="-5" dirty="0">
                <a:latin typeface="Times New Roman"/>
                <a:cs typeface="Times New Roman"/>
              </a:rPr>
              <a:t>Хіміко-термічна</a:t>
            </a:r>
            <a:r>
              <a:rPr sz="1200" i="1" dirty="0">
                <a:latin typeface="Times New Roman"/>
                <a:cs typeface="Times New Roman"/>
              </a:rPr>
              <a:t> обробка </a:t>
            </a:r>
            <a:r>
              <a:rPr sz="1200" spc="-5" dirty="0">
                <a:latin typeface="Times New Roman"/>
                <a:cs typeface="Times New Roman"/>
              </a:rPr>
              <a:t>(ХТО)–</a:t>
            </a:r>
            <a:r>
              <a:rPr sz="1200" dirty="0">
                <a:latin typeface="Times New Roman"/>
                <a:cs typeface="Times New Roman"/>
              </a:rPr>
              <a:t> процес </a:t>
            </a:r>
            <a:r>
              <a:rPr sz="1200" spc="-5" dirty="0">
                <a:latin typeface="Times New Roman"/>
                <a:cs typeface="Times New Roman"/>
              </a:rPr>
              <a:t>зміни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хімічного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складу, мікроструктури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властивості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Зміна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хімічного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поверхневих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шарів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результаті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взаємодії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навколишнім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середовищем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(твердим,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рідким,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газоподібним,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плазмовим),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якому </a:t>
            </a:r>
            <a:r>
              <a:rPr sz="1200" dirty="0">
                <a:latin typeface="Times New Roman"/>
                <a:cs typeface="Times New Roman"/>
              </a:rPr>
              <a:t> здійснюється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нагрів.</a:t>
            </a:r>
            <a:endParaRPr sz="1200">
              <a:latin typeface="Times New Roman"/>
              <a:cs typeface="Times New Roman"/>
            </a:endParaRPr>
          </a:p>
          <a:p>
            <a:pPr marL="76200" marR="698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зміни хімічного складу поверхневого шару змінюються його фазовий </a:t>
            </a:r>
            <a:r>
              <a:rPr sz="1200" dirty="0">
                <a:latin typeface="Times New Roman"/>
                <a:cs typeface="Times New Roman"/>
              </a:rPr>
              <a:t> склад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мікроструктура.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Основними </a:t>
            </a:r>
            <a:r>
              <a:rPr sz="1200" dirty="0">
                <a:latin typeface="Times New Roman"/>
                <a:cs typeface="Times New Roman"/>
              </a:rPr>
              <a:t>технологічними параметрами </a:t>
            </a:r>
            <a:r>
              <a:rPr sz="1200" spc="-5" dirty="0">
                <a:latin typeface="Times New Roman"/>
                <a:cs typeface="Times New Roman"/>
              </a:rPr>
              <a:t>хіміко-термічної </a:t>
            </a:r>
            <a:r>
              <a:rPr sz="1200" dirty="0">
                <a:latin typeface="Times New Roman"/>
                <a:cs typeface="Times New Roman"/>
              </a:rPr>
              <a:t>обробки є </a:t>
            </a:r>
            <a:r>
              <a:rPr sz="1200" spc="-5" dirty="0">
                <a:latin typeface="Times New Roman"/>
                <a:cs typeface="Times New Roman"/>
              </a:rPr>
              <a:t>температура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тривалість витримки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цій </a:t>
            </a:r>
            <a:r>
              <a:rPr sz="1200" spc="-5" dirty="0">
                <a:latin typeface="Times New Roman"/>
                <a:cs typeface="Times New Roman"/>
              </a:rPr>
              <a:t>температурі.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основі будь-якого різновиду хіміко-термічної обробки лежать </a:t>
            </a:r>
            <a:r>
              <a:rPr sz="1200" dirty="0">
                <a:latin typeface="Times New Roman"/>
                <a:cs typeface="Times New Roman"/>
              </a:rPr>
              <a:t>процеси </a:t>
            </a:r>
            <a:r>
              <a:rPr sz="1200" i="1" spc="-5" dirty="0">
                <a:latin typeface="Times New Roman"/>
                <a:cs typeface="Times New Roman"/>
              </a:rPr>
              <a:t>дисоціа- </a:t>
            </a:r>
            <a:r>
              <a:rPr sz="1200" i="1" dirty="0">
                <a:latin typeface="Times New Roman"/>
                <a:cs typeface="Times New Roman"/>
              </a:rPr>
              <a:t> ції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адсорбції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дифузії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Дисоціація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отримання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насичує,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активованому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атомарному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dirty="0">
                <a:latin typeface="Times New Roman"/>
                <a:cs typeface="Times New Roman"/>
              </a:rPr>
              <a:t> хімічних </a:t>
            </a:r>
            <a:r>
              <a:rPr sz="1200" spc="-5" dirty="0">
                <a:latin typeface="Times New Roman"/>
                <a:cs typeface="Times New Roman"/>
              </a:rPr>
              <a:t>реакцій,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-5" dirty="0">
                <a:latin typeface="Times New Roman"/>
                <a:cs typeface="Times New Roman"/>
              </a:rPr>
              <a:t>також випаровування.</a:t>
            </a:r>
            <a:endParaRPr sz="1200">
              <a:latin typeface="Times New Roman"/>
              <a:cs typeface="Times New Roman"/>
            </a:endParaRPr>
          </a:p>
          <a:p>
            <a:pPr marL="363855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Наприклад,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</a:rPr>
              <a:t>2NH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2N+3H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390" baseline="-10416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СH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С+2H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>
              <a:lnSpc>
                <a:spcPts val="1380"/>
              </a:lnSpc>
              <a:spcBef>
                <a:spcPts val="330"/>
              </a:spcBef>
            </a:pPr>
            <a:r>
              <a:rPr sz="1200" i="1" dirty="0">
                <a:latin typeface="Times New Roman"/>
                <a:cs typeface="Times New Roman"/>
              </a:rPr>
              <a:t>Адсорбція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захоплення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насичує.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Адсорбція,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dirty="0">
                <a:latin typeface="Times New Roman"/>
                <a:cs typeface="Times New Roman"/>
              </a:rPr>
              <a:t> завжди</a:t>
            </a:r>
            <a:r>
              <a:rPr sz="1200" spc="-5" dirty="0">
                <a:latin typeface="Times New Roman"/>
                <a:cs typeface="Times New Roman"/>
              </a:rPr>
              <a:t> екзотермічний </a:t>
            </a:r>
            <a:r>
              <a:rPr sz="1200" dirty="0">
                <a:latin typeface="Times New Roman"/>
                <a:cs typeface="Times New Roman"/>
              </a:rPr>
              <a:t>процес, </a:t>
            </a:r>
            <a:r>
              <a:rPr sz="1200" spc="-5" dirty="0">
                <a:latin typeface="Times New Roman"/>
                <a:cs typeface="Times New Roman"/>
              </a:rPr>
              <a:t>який призводить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зменшення </a:t>
            </a:r>
            <a:r>
              <a:rPr sz="1200" spc="-5" dirty="0">
                <a:latin typeface="Times New Roman"/>
                <a:cs typeface="Times New Roman"/>
              </a:rPr>
              <a:t>вільної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енергії.</a:t>
            </a:r>
            <a:endParaRPr sz="1200">
              <a:latin typeface="Times New Roman"/>
              <a:cs typeface="Times New Roman"/>
            </a:endParaRPr>
          </a:p>
          <a:p>
            <a:pPr marL="363855">
              <a:lnSpc>
                <a:spcPts val="1315"/>
              </a:lnSpc>
            </a:pPr>
            <a:r>
              <a:rPr sz="1200" i="1" dirty="0">
                <a:latin typeface="Times New Roman"/>
                <a:cs typeface="Times New Roman"/>
              </a:rPr>
              <a:t>Дифузія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переміщення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адсорбованих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вглиб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здійснення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процесів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адсорбції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дифузії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необхідно,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щоб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насичує,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взаємодіяв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основним</a:t>
            </a:r>
            <a:r>
              <a:rPr sz="1200" dirty="0">
                <a:latin typeface="Times New Roman"/>
                <a:cs typeface="Times New Roman"/>
              </a:rPr>
              <a:t> металом,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утворюючи</a:t>
            </a:r>
            <a:r>
              <a:rPr sz="1200" dirty="0">
                <a:latin typeface="Times New Roman"/>
                <a:cs typeface="Times New Roman"/>
              </a:rPr>
              <a:t> тверді </a:t>
            </a:r>
            <a:r>
              <a:rPr sz="1200" spc="-5" dirty="0">
                <a:latin typeface="Times New Roman"/>
                <a:cs typeface="Times New Roman"/>
              </a:rPr>
              <a:t>розчини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сполуки.</a:t>
            </a:r>
            <a:endParaRPr sz="1200">
              <a:latin typeface="Times New Roman"/>
              <a:cs typeface="Times New Roman"/>
            </a:endParaRPr>
          </a:p>
          <a:p>
            <a:pPr marL="363855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Хіміко-термічна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зміцнення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>
              <a:lnSpc>
                <a:spcPts val="1380"/>
              </a:lnSpc>
              <a:spcBef>
                <a:spcPts val="70"/>
              </a:spcBef>
              <a:buChar char="–"/>
              <a:tabLst>
                <a:tab pos="478790" algn="l"/>
              </a:tabLst>
            </a:pPr>
            <a:r>
              <a:rPr sz="1200" spc="-5" dirty="0">
                <a:latin typeface="Times New Roman"/>
                <a:cs typeface="Times New Roman"/>
              </a:rPr>
              <a:t>диффузионная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металлизация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(насыщение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поверхностного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слоя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различными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таллами).</a:t>
            </a:r>
            <a:endParaRPr sz="1200">
              <a:latin typeface="Times New Roman"/>
              <a:cs typeface="Times New Roman"/>
            </a:endParaRPr>
          </a:p>
          <a:p>
            <a:pPr marL="363855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Основними різновидами хіміко-термічної обробки </a:t>
            </a:r>
            <a:r>
              <a:rPr sz="1200" dirty="0">
                <a:latin typeface="Times New Roman"/>
                <a:cs typeface="Times New Roman"/>
              </a:rPr>
              <a:t>є:</a:t>
            </a:r>
            <a:endParaRPr sz="1200">
              <a:latin typeface="Times New Roman"/>
              <a:cs typeface="Times New Roman"/>
            </a:endParaRPr>
          </a:p>
          <a:p>
            <a:pPr marL="478155" indent="-114935">
              <a:lnSpc>
                <a:spcPts val="1375"/>
              </a:lnSpc>
              <a:buChar char="–"/>
              <a:tabLst>
                <a:tab pos="478790" algn="l"/>
              </a:tabLst>
            </a:pPr>
            <a:r>
              <a:rPr sz="1200" spc="-5" dirty="0">
                <a:latin typeface="Times New Roman"/>
                <a:cs typeface="Times New Roman"/>
              </a:rPr>
              <a:t>цементація (насичення поверхневого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вуглецем);</a:t>
            </a:r>
            <a:endParaRPr sz="1200">
              <a:latin typeface="Times New Roman"/>
              <a:cs typeface="Times New Roman"/>
            </a:endParaRPr>
          </a:p>
          <a:p>
            <a:pPr marL="478155" indent="-114935">
              <a:lnSpc>
                <a:spcPts val="1380"/>
              </a:lnSpc>
              <a:buChar char="–"/>
              <a:tabLst>
                <a:tab pos="478790" algn="l"/>
              </a:tabLst>
            </a:pPr>
            <a:r>
              <a:rPr sz="1200" spc="-5" dirty="0">
                <a:latin typeface="Times New Roman"/>
                <a:cs typeface="Times New Roman"/>
              </a:rPr>
              <a:t>азотування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(насичення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поверхневого шару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азотом);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>
              <a:lnSpc>
                <a:spcPts val="1380"/>
              </a:lnSpc>
              <a:spcBef>
                <a:spcPts val="65"/>
              </a:spcBef>
              <a:buChar char="–"/>
              <a:tabLst>
                <a:tab pos="4787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нітроцементація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ціанування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(насичення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поверхневого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одночасно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цем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азотом);</a:t>
            </a:r>
            <a:endParaRPr sz="1200">
              <a:latin typeface="Times New Roman"/>
              <a:cs typeface="Times New Roman"/>
            </a:endParaRPr>
          </a:p>
          <a:p>
            <a:pPr marL="478155" indent="-114935">
              <a:lnSpc>
                <a:spcPts val="1345"/>
              </a:lnSpc>
              <a:buChar char="–"/>
              <a:tabLst>
                <a:tab pos="478790" algn="l"/>
              </a:tabLst>
            </a:pPr>
            <a:r>
              <a:rPr sz="1200" spc="-5" dirty="0">
                <a:latin typeface="Times New Roman"/>
                <a:cs typeface="Times New Roman"/>
              </a:rPr>
              <a:t>дифузійна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металізація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(насичення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поверхневого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різними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68580" algn="r">
              <a:lnSpc>
                <a:spcPct val="100000"/>
              </a:lnSpc>
              <a:spcBef>
                <a:spcPts val="850"/>
              </a:spcBef>
            </a:pPr>
            <a:r>
              <a:rPr sz="1400" b="1" spc="-5" dirty="0">
                <a:latin typeface="Times New Roman"/>
                <a:cs typeface="Times New Roman"/>
              </a:rPr>
              <a:t>8.1.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ЦЕМЕНТАЦІЯ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75565" marR="66040" indent="287655">
              <a:lnSpc>
                <a:spcPts val="1380"/>
              </a:lnSpc>
            </a:pPr>
            <a:r>
              <a:rPr sz="1200" i="1" spc="-25" dirty="0">
                <a:latin typeface="Times New Roman"/>
                <a:cs typeface="Times New Roman"/>
              </a:rPr>
              <a:t>Цементація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хіміко-термічна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обробка,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яка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полягає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дифузійному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насиченні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поверх-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невого </a:t>
            </a:r>
            <a:r>
              <a:rPr sz="1200" dirty="0">
                <a:latin typeface="Times New Roman"/>
                <a:cs typeface="Times New Roman"/>
              </a:rPr>
              <a:t>шару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атомами</a:t>
            </a:r>
            <a:r>
              <a:rPr sz="1200" spc="-5" dirty="0">
                <a:latin typeface="Times New Roman"/>
                <a:cs typeface="Times New Roman"/>
              </a:rPr>
              <a:t> вуглецю 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температури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900...950 °С.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150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6" y="516889"/>
            <a:ext cx="5863590" cy="4254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3384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Цементації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піддають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низьким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r>
              <a:rPr sz="1200" spc="-5" dirty="0">
                <a:latin typeface="Times New Roman"/>
                <a:cs typeface="Times New Roman"/>
              </a:rPr>
              <a:t> вуглецю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0,25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%).</a:t>
            </a:r>
            <a:endParaRPr sz="1200">
              <a:latin typeface="Times New Roman"/>
              <a:cs typeface="Times New Roman"/>
            </a:endParaRPr>
          </a:p>
          <a:p>
            <a:pPr marL="50165" marR="431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Нагрівання </a:t>
            </a:r>
            <a:r>
              <a:rPr sz="1200" dirty="0">
                <a:latin typeface="Times New Roman"/>
                <a:cs typeface="Times New Roman"/>
              </a:rPr>
              <a:t>виробів </a:t>
            </a:r>
            <a:r>
              <a:rPr sz="1200" spc="-5" dirty="0">
                <a:latin typeface="Times New Roman"/>
                <a:cs typeface="Times New Roman"/>
              </a:rPr>
              <a:t>здійснюють </a:t>
            </a:r>
            <a:r>
              <a:rPr sz="1200" dirty="0">
                <a:latin typeface="Times New Roman"/>
                <a:cs typeface="Times New Roman"/>
              </a:rPr>
              <a:t>в середовищі, </a:t>
            </a:r>
            <a:r>
              <a:rPr sz="1200" spc="-5" dirty="0">
                <a:latin typeface="Times New Roman"/>
                <a:cs typeface="Times New Roman"/>
              </a:rPr>
              <a:t>яке </a:t>
            </a:r>
            <a:r>
              <a:rPr sz="1200" dirty="0">
                <a:latin typeface="Times New Roman"/>
                <a:cs typeface="Times New Roman"/>
              </a:rPr>
              <a:t>легко віддає </a:t>
            </a:r>
            <a:r>
              <a:rPr sz="1200" spc="-5" dirty="0">
                <a:latin typeface="Times New Roman"/>
                <a:cs typeface="Times New Roman"/>
              </a:rPr>
              <a:t>вуглець. Підібрав- </a:t>
            </a:r>
            <a:r>
              <a:rPr sz="1200" dirty="0">
                <a:latin typeface="Times New Roman"/>
                <a:cs typeface="Times New Roman"/>
              </a:rPr>
              <a:t> ши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режими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поверхневий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насичують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необхід-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 глибини.</a:t>
            </a:r>
            <a:endParaRPr sz="1200">
              <a:latin typeface="Times New Roman"/>
              <a:cs typeface="Times New Roman"/>
            </a:endParaRPr>
          </a:p>
          <a:p>
            <a:pPr marL="50800" marR="42545" indent="287655" algn="just">
              <a:lnSpc>
                <a:spcPts val="1380"/>
              </a:lnSpc>
            </a:pPr>
            <a:r>
              <a:rPr sz="1200" i="1" spc="-15" dirty="0">
                <a:latin typeface="Times New Roman"/>
                <a:cs typeface="Times New Roman"/>
              </a:rPr>
              <a:t>Глибина цементації </a:t>
            </a:r>
            <a:r>
              <a:rPr sz="1200" spc="-10" dirty="0">
                <a:latin typeface="Times New Roman"/>
                <a:cs typeface="Times New Roman"/>
              </a:rPr>
              <a:t>(</a:t>
            </a:r>
            <a:r>
              <a:rPr sz="1200" i="1" spc="-10" dirty="0">
                <a:latin typeface="Times New Roman"/>
                <a:cs typeface="Times New Roman"/>
              </a:rPr>
              <a:t>h</a:t>
            </a:r>
            <a:r>
              <a:rPr sz="1200" spc="-10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відстань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поверхні виробу </a:t>
            </a:r>
            <a:r>
              <a:rPr sz="1200" spc="-10" dirty="0">
                <a:latin typeface="Times New Roman"/>
                <a:cs typeface="Times New Roman"/>
              </a:rPr>
              <a:t>до середини </a:t>
            </a:r>
            <a:r>
              <a:rPr sz="1200" spc="-15" dirty="0">
                <a:latin typeface="Times New Roman"/>
                <a:cs typeface="Times New Roman"/>
              </a:rPr>
              <a:t>зони, </a:t>
            </a:r>
            <a:r>
              <a:rPr sz="1200" spc="-10" dirty="0">
                <a:latin typeface="Times New Roman"/>
                <a:cs typeface="Times New Roman"/>
              </a:rPr>
              <a:t>де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струк-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однакові</a:t>
            </a:r>
            <a:r>
              <a:rPr sz="1200" dirty="0">
                <a:latin typeface="Times New Roman"/>
                <a:cs typeface="Times New Roman"/>
              </a:rPr>
              <a:t> обсяги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h</a:t>
            </a:r>
            <a:r>
              <a:rPr sz="1200" spc="-5" dirty="0">
                <a:latin typeface="Times New Roman"/>
                <a:cs typeface="Times New Roman"/>
              </a:rPr>
              <a:t>=1...2 </a:t>
            </a:r>
            <a:r>
              <a:rPr sz="1200" dirty="0">
                <a:latin typeface="Times New Roman"/>
                <a:cs typeface="Times New Roman"/>
              </a:rPr>
              <a:t>мм).</a:t>
            </a:r>
            <a:endParaRPr sz="1200">
              <a:latin typeface="Times New Roman"/>
              <a:cs typeface="Times New Roman"/>
            </a:endParaRPr>
          </a:p>
          <a:p>
            <a:pPr marL="50165" marR="4445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Ступінь </a:t>
            </a:r>
            <a:r>
              <a:rPr sz="1200" i="1" dirty="0">
                <a:latin typeface="Times New Roman"/>
                <a:cs typeface="Times New Roman"/>
              </a:rPr>
              <a:t>цементації </a:t>
            </a:r>
            <a:r>
              <a:rPr sz="1200" dirty="0">
                <a:latin typeface="Times New Roman"/>
                <a:cs typeface="Times New Roman"/>
              </a:rPr>
              <a:t>– середній </a:t>
            </a:r>
            <a:r>
              <a:rPr sz="1200" spc="-5" dirty="0">
                <a:latin typeface="Times New Roman"/>
                <a:cs typeface="Times New Roman"/>
              </a:rPr>
              <a:t>вміст 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поверхневому шарі (зазвичай, не </a:t>
            </a:r>
            <a:r>
              <a:rPr sz="1200" dirty="0">
                <a:latin typeface="Times New Roman"/>
                <a:cs typeface="Times New Roman"/>
              </a:rPr>
              <a:t> більше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1,2 %).</a:t>
            </a:r>
            <a:endParaRPr sz="1200">
              <a:latin typeface="Times New Roman"/>
              <a:cs typeface="Times New Roman"/>
            </a:endParaRPr>
          </a:p>
          <a:p>
            <a:pPr marL="50165" marR="44450" indent="287655" algn="just">
              <a:lnSpc>
                <a:spcPts val="137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високий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вуглецю призводить </a:t>
            </a:r>
            <a:r>
              <a:rPr sz="1200" dirty="0">
                <a:latin typeface="Times New Roman"/>
                <a:cs typeface="Times New Roman"/>
              </a:rPr>
              <a:t>до утворення </a:t>
            </a:r>
            <a:r>
              <a:rPr sz="1200" spc="-5" dirty="0">
                <a:latin typeface="Times New Roman"/>
                <a:cs typeface="Times New Roman"/>
              </a:rPr>
              <a:t>значної кількості цементи-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вторинного,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надає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крихкість.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20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практиці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цементацію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газовому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карбюризаторі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(сере-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довище,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насичує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вуглецем).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Ділянки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повинні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цементуватися,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попередньо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покриваються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міддю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(електролітичним способом)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глиняною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сумішшю.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38455" indent="1543685">
              <a:lnSpc>
                <a:spcPct val="100000"/>
              </a:lnSpc>
              <a:spcBef>
                <a:spcPts val="855"/>
              </a:spcBef>
            </a:pPr>
            <a:r>
              <a:rPr sz="1200" b="1" dirty="0">
                <a:latin typeface="Times New Roman"/>
                <a:cs typeface="Times New Roman"/>
              </a:rPr>
              <a:t>8.1.1.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ЦЕМЕНТАЦІЯ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У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ТВЕРДОМУ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КАРБЮРИЗАТОРІ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Майже </a:t>
            </a:r>
            <a:r>
              <a:rPr sz="1200" spc="-5" dirty="0">
                <a:latin typeface="Times New Roman"/>
                <a:cs typeface="Times New Roman"/>
              </a:rPr>
              <a:t>готові вироби,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припуском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шліфування, укладають </a:t>
            </a:r>
            <a:r>
              <a:rPr sz="1200" dirty="0">
                <a:latin typeface="Times New Roman"/>
                <a:cs typeface="Times New Roman"/>
              </a:rPr>
              <a:t>в металеві </a:t>
            </a:r>
            <a:r>
              <a:rPr sz="1200" spc="-5" dirty="0">
                <a:latin typeface="Times New Roman"/>
                <a:cs typeface="Times New Roman"/>
              </a:rPr>
              <a:t>ящики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пересипають твердим </a:t>
            </a:r>
            <a:r>
              <a:rPr sz="1200" dirty="0">
                <a:latin typeface="Times New Roman"/>
                <a:cs typeface="Times New Roman"/>
              </a:rPr>
              <a:t>карбюризатором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8.1). </a:t>
            </a:r>
            <a:r>
              <a:rPr sz="1200" spc="-5" dirty="0">
                <a:latin typeface="Times New Roman"/>
                <a:cs typeface="Times New Roman"/>
              </a:rPr>
              <a:t>Використовується </a:t>
            </a:r>
            <a:r>
              <a:rPr sz="1200" dirty="0">
                <a:latin typeface="Times New Roman"/>
                <a:cs typeface="Times New Roman"/>
              </a:rPr>
              <a:t>деревне </a:t>
            </a:r>
            <a:r>
              <a:rPr sz="1200" spc="-5" dirty="0">
                <a:latin typeface="Times New Roman"/>
                <a:cs typeface="Times New Roman"/>
              </a:rPr>
              <a:t>вугілля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добавками </a:t>
            </a:r>
            <a:r>
              <a:rPr sz="1200" spc="-5" dirty="0">
                <a:latin typeface="Times New Roman"/>
                <a:cs typeface="Times New Roman"/>
              </a:rPr>
              <a:t>вуглекислих </a:t>
            </a:r>
            <a:r>
              <a:rPr sz="1200" dirty="0">
                <a:latin typeface="Times New Roman"/>
                <a:cs typeface="Times New Roman"/>
              </a:rPr>
              <a:t>солей </a:t>
            </a:r>
            <a:r>
              <a:rPr sz="1200" spc="-5" dirty="0">
                <a:latin typeface="Times New Roman"/>
                <a:cs typeface="Times New Roman"/>
              </a:rPr>
              <a:t>ВаСО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Na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CO</a:t>
            </a:r>
            <a:r>
              <a:rPr sz="1200" spc="-7" baseline="-10416" dirty="0">
                <a:latin typeface="Times New Roman"/>
                <a:cs typeface="Times New Roman"/>
              </a:rPr>
              <a:t>3 </a:t>
            </a:r>
            <a:r>
              <a:rPr sz="1200" dirty="0">
                <a:latin typeface="Times New Roman"/>
                <a:cs typeface="Times New Roman"/>
              </a:rPr>
              <a:t>в кількості 10...40 %. </a:t>
            </a:r>
            <a:r>
              <a:rPr sz="1200" spc="-5" dirty="0">
                <a:latin typeface="Times New Roman"/>
                <a:cs typeface="Times New Roman"/>
              </a:rPr>
              <a:t>Закриті ящики укла-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піч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930...950 °С.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17022" y="6542011"/>
            <a:ext cx="5888355" cy="34404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" algn="ctr">
              <a:lnSpc>
                <a:spcPct val="100000"/>
              </a:lnSpc>
              <a:spcBef>
                <a:spcPts val="100"/>
              </a:spcBef>
              <a:tabLst>
                <a:tab pos="297243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8.1.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Ящик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 карбюризаторі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цементації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XIX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сторіччя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корпус ящика;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карбюризатор;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деталі;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контрольні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зразки;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кришка</a:t>
            </a:r>
            <a:r>
              <a:rPr sz="1000" dirty="0">
                <a:latin typeface="Times New Roman"/>
                <a:cs typeface="Times New Roman"/>
              </a:rPr>
              <a:t> ящика;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обмазка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63500" marR="5778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Під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дією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кисню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повітря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неповне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згоряння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вугілля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утворенням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окису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(СО),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розкладається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утворенням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атомарного вуглецю по</a:t>
            </a:r>
            <a:r>
              <a:rPr sz="1200" dirty="0">
                <a:latin typeface="Times New Roman"/>
                <a:cs typeface="Times New Roman"/>
              </a:rPr>
              <a:t> реакції: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sz="1200" spc="-5" dirty="0">
                <a:latin typeface="Times New Roman"/>
                <a:cs typeface="Times New Roman"/>
              </a:rPr>
              <a:t>2СО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СО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+С</a:t>
            </a:r>
            <a:r>
              <a:rPr sz="1200" spc="-7" baseline="-10416" dirty="0">
                <a:latin typeface="Times New Roman"/>
                <a:cs typeface="Times New Roman"/>
              </a:rPr>
              <a:t>ат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>
              <a:lnSpc>
                <a:spcPct val="104200"/>
              </a:lnSpc>
              <a:spcBef>
                <a:spcPts val="270"/>
              </a:spcBef>
            </a:pPr>
            <a:r>
              <a:rPr sz="1200" spc="-5" dirty="0">
                <a:latin typeface="Times New Roman"/>
                <a:cs typeface="Times New Roman"/>
              </a:rPr>
              <a:t>Атоми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адсорбуються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поверхнею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дифундують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вглиб</a:t>
            </a:r>
            <a:r>
              <a:rPr sz="1200" dirty="0">
                <a:latin typeface="Times New Roman"/>
                <a:cs typeface="Times New Roman"/>
              </a:rPr>
              <a:t> металу.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Недоліками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даного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способу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є: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значні </a:t>
            </a:r>
            <a:r>
              <a:rPr sz="1200" spc="-5" dirty="0">
                <a:latin typeface="Times New Roman"/>
                <a:cs typeface="Times New Roman"/>
              </a:rPr>
              <a:t>витрати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(для цементації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0,1 </a:t>
            </a:r>
            <a:r>
              <a:rPr sz="1200" spc="-5" dirty="0">
                <a:latin typeface="Times New Roman"/>
                <a:cs typeface="Times New Roman"/>
              </a:rPr>
              <a:t>мм витрачається</a:t>
            </a:r>
            <a:r>
              <a:rPr sz="1200" dirty="0">
                <a:latin typeface="Times New Roman"/>
                <a:cs typeface="Times New Roman"/>
              </a:rPr>
              <a:t> 1 </a:t>
            </a:r>
            <a:r>
              <a:rPr sz="1200" spc="-5" dirty="0">
                <a:latin typeface="Times New Roman"/>
                <a:cs typeface="Times New Roman"/>
              </a:rPr>
              <a:t>год.);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низька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продуктивність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процесу;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громіздке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обладнання;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складність автоматизації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Спосіб </a:t>
            </a:r>
            <a:r>
              <a:rPr sz="1200" spc="-5" dirty="0">
                <a:latin typeface="Times New Roman"/>
                <a:cs typeface="Times New Roman"/>
              </a:rPr>
              <a:t>застосовується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дрібносерійному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151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494091" y="4894770"/>
            <a:ext cx="1999614" cy="1534795"/>
            <a:chOff x="1494091" y="4894770"/>
            <a:chExt cx="1999614" cy="1534795"/>
          </a:xfrm>
        </p:grpSpPr>
        <p:sp>
          <p:nvSpPr>
            <p:cNvPr id="7" name="object 7"/>
            <p:cNvSpPr/>
            <p:nvPr/>
          </p:nvSpPr>
          <p:spPr>
            <a:xfrm>
              <a:off x="1556766" y="5140451"/>
              <a:ext cx="1873885" cy="1281430"/>
            </a:xfrm>
            <a:custGeom>
              <a:avLst/>
              <a:gdLst/>
              <a:ahLst/>
              <a:cxnLst/>
              <a:rect l="l" t="t" r="r" b="b"/>
              <a:pathLst>
                <a:path w="1873885" h="1281429">
                  <a:moveTo>
                    <a:pt x="1873758" y="0"/>
                  </a:moveTo>
                  <a:lnTo>
                    <a:pt x="0" y="0"/>
                  </a:lnTo>
                  <a:lnTo>
                    <a:pt x="0" y="1280922"/>
                  </a:lnTo>
                  <a:lnTo>
                    <a:pt x="1873758" y="1280922"/>
                  </a:lnTo>
                  <a:lnTo>
                    <a:pt x="1873758" y="0"/>
                  </a:lnTo>
                  <a:close/>
                </a:path>
              </a:pathLst>
            </a:custGeom>
            <a:ln w="15849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56766" y="5140451"/>
              <a:ext cx="1873758" cy="128092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556766" y="5140451"/>
              <a:ext cx="1873885" cy="1281430"/>
            </a:xfrm>
            <a:custGeom>
              <a:avLst/>
              <a:gdLst/>
              <a:ahLst/>
              <a:cxnLst/>
              <a:rect l="l" t="t" r="r" b="b"/>
              <a:pathLst>
                <a:path w="1873885" h="1281429">
                  <a:moveTo>
                    <a:pt x="1873758" y="0"/>
                  </a:moveTo>
                  <a:lnTo>
                    <a:pt x="0" y="0"/>
                  </a:lnTo>
                  <a:lnTo>
                    <a:pt x="0" y="1280922"/>
                  </a:lnTo>
                  <a:lnTo>
                    <a:pt x="1873758" y="1280922"/>
                  </a:lnTo>
                  <a:lnTo>
                    <a:pt x="1873758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15440" y="5200649"/>
              <a:ext cx="1741170" cy="1146810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615440" y="5200649"/>
              <a:ext cx="1741170" cy="1146810"/>
            </a:xfrm>
            <a:custGeom>
              <a:avLst/>
              <a:gdLst/>
              <a:ahLst/>
              <a:cxnLst/>
              <a:rect l="l" t="t" r="r" b="b"/>
              <a:pathLst>
                <a:path w="1741170" h="1146810">
                  <a:moveTo>
                    <a:pt x="1741170" y="0"/>
                  </a:moveTo>
                  <a:lnTo>
                    <a:pt x="0" y="0"/>
                  </a:lnTo>
                  <a:lnTo>
                    <a:pt x="0" y="1146810"/>
                  </a:lnTo>
                  <a:lnTo>
                    <a:pt x="1741170" y="1146810"/>
                  </a:lnTo>
                  <a:lnTo>
                    <a:pt x="1741170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03426" y="5140453"/>
              <a:ext cx="1981200" cy="60195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503426" y="5140451"/>
              <a:ext cx="1981200" cy="60325"/>
            </a:xfrm>
            <a:custGeom>
              <a:avLst/>
              <a:gdLst/>
              <a:ahLst/>
              <a:cxnLst/>
              <a:rect l="l" t="t" r="r" b="b"/>
              <a:pathLst>
                <a:path w="1981200" h="60325">
                  <a:moveTo>
                    <a:pt x="1981200" y="0"/>
                  </a:moveTo>
                  <a:lnTo>
                    <a:pt x="0" y="0"/>
                  </a:lnTo>
                  <a:lnTo>
                    <a:pt x="0" y="60195"/>
                  </a:lnTo>
                  <a:lnTo>
                    <a:pt x="1981200" y="60195"/>
                  </a:lnTo>
                  <a:lnTo>
                    <a:pt x="1981200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763268" y="5348475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7" y="0"/>
                  </a:moveTo>
                  <a:lnTo>
                    <a:pt x="0" y="0"/>
                  </a:lnTo>
                  <a:lnTo>
                    <a:pt x="0" y="132590"/>
                  </a:lnTo>
                  <a:lnTo>
                    <a:pt x="284227" y="132590"/>
                  </a:lnTo>
                  <a:lnTo>
                    <a:pt x="2842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763266" y="5348477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7" y="0"/>
                  </a:moveTo>
                  <a:lnTo>
                    <a:pt x="0" y="0"/>
                  </a:lnTo>
                  <a:lnTo>
                    <a:pt x="0" y="132590"/>
                  </a:lnTo>
                  <a:lnTo>
                    <a:pt x="284227" y="132590"/>
                  </a:lnTo>
                  <a:lnTo>
                    <a:pt x="284227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763268" y="5939792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7" y="0"/>
                  </a:moveTo>
                  <a:lnTo>
                    <a:pt x="0" y="0"/>
                  </a:lnTo>
                  <a:lnTo>
                    <a:pt x="0" y="132585"/>
                  </a:lnTo>
                  <a:lnTo>
                    <a:pt x="284227" y="132585"/>
                  </a:lnTo>
                  <a:lnTo>
                    <a:pt x="2842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763266" y="5939789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7" y="0"/>
                  </a:moveTo>
                  <a:lnTo>
                    <a:pt x="0" y="0"/>
                  </a:lnTo>
                  <a:lnTo>
                    <a:pt x="0" y="132585"/>
                  </a:lnTo>
                  <a:lnTo>
                    <a:pt x="284227" y="132585"/>
                  </a:lnTo>
                  <a:lnTo>
                    <a:pt x="284227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353818" y="5939792"/>
              <a:ext cx="285115" cy="132715"/>
            </a:xfrm>
            <a:custGeom>
              <a:avLst/>
              <a:gdLst/>
              <a:ahLst/>
              <a:cxnLst/>
              <a:rect l="l" t="t" r="r" b="b"/>
              <a:pathLst>
                <a:path w="285114" h="132714">
                  <a:moveTo>
                    <a:pt x="284990" y="0"/>
                  </a:moveTo>
                  <a:lnTo>
                    <a:pt x="0" y="0"/>
                  </a:lnTo>
                  <a:lnTo>
                    <a:pt x="0" y="132585"/>
                  </a:lnTo>
                  <a:lnTo>
                    <a:pt x="284990" y="132585"/>
                  </a:lnTo>
                  <a:lnTo>
                    <a:pt x="2849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353815" y="5939789"/>
              <a:ext cx="285115" cy="132715"/>
            </a:xfrm>
            <a:custGeom>
              <a:avLst/>
              <a:gdLst/>
              <a:ahLst/>
              <a:cxnLst/>
              <a:rect l="l" t="t" r="r" b="b"/>
              <a:pathLst>
                <a:path w="285114" h="132714">
                  <a:moveTo>
                    <a:pt x="284990" y="0"/>
                  </a:moveTo>
                  <a:lnTo>
                    <a:pt x="0" y="0"/>
                  </a:lnTo>
                  <a:lnTo>
                    <a:pt x="0" y="132585"/>
                  </a:lnTo>
                  <a:lnTo>
                    <a:pt x="284990" y="132585"/>
                  </a:lnTo>
                  <a:lnTo>
                    <a:pt x="284990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047494" y="5628892"/>
              <a:ext cx="285115" cy="132080"/>
            </a:xfrm>
            <a:custGeom>
              <a:avLst/>
              <a:gdLst/>
              <a:ahLst/>
              <a:cxnLst/>
              <a:rect l="l" t="t" r="r" b="b"/>
              <a:pathLst>
                <a:path w="285114" h="132079">
                  <a:moveTo>
                    <a:pt x="284990" y="0"/>
                  </a:moveTo>
                  <a:lnTo>
                    <a:pt x="0" y="0"/>
                  </a:lnTo>
                  <a:lnTo>
                    <a:pt x="0" y="131827"/>
                  </a:lnTo>
                  <a:lnTo>
                    <a:pt x="284990" y="131827"/>
                  </a:lnTo>
                  <a:lnTo>
                    <a:pt x="2849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47491" y="5628893"/>
              <a:ext cx="285115" cy="132080"/>
            </a:xfrm>
            <a:custGeom>
              <a:avLst/>
              <a:gdLst/>
              <a:ahLst/>
              <a:cxnLst/>
              <a:rect l="l" t="t" r="r" b="b"/>
              <a:pathLst>
                <a:path w="285114" h="132079">
                  <a:moveTo>
                    <a:pt x="284990" y="0"/>
                  </a:moveTo>
                  <a:lnTo>
                    <a:pt x="0" y="0"/>
                  </a:lnTo>
                  <a:lnTo>
                    <a:pt x="0" y="131827"/>
                  </a:lnTo>
                  <a:lnTo>
                    <a:pt x="284990" y="131827"/>
                  </a:lnTo>
                  <a:lnTo>
                    <a:pt x="284990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332482" y="5348475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2" y="0"/>
                  </a:moveTo>
                  <a:lnTo>
                    <a:pt x="0" y="0"/>
                  </a:lnTo>
                  <a:lnTo>
                    <a:pt x="0" y="132590"/>
                  </a:lnTo>
                  <a:lnTo>
                    <a:pt x="284222" y="132590"/>
                  </a:lnTo>
                  <a:lnTo>
                    <a:pt x="284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32485" y="5348477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2" y="0"/>
                  </a:moveTo>
                  <a:lnTo>
                    <a:pt x="0" y="0"/>
                  </a:lnTo>
                  <a:lnTo>
                    <a:pt x="0" y="132590"/>
                  </a:lnTo>
                  <a:lnTo>
                    <a:pt x="284222" y="132590"/>
                  </a:lnTo>
                  <a:lnTo>
                    <a:pt x="284222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638806" y="5657085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7" y="0"/>
                  </a:moveTo>
                  <a:lnTo>
                    <a:pt x="0" y="0"/>
                  </a:lnTo>
                  <a:lnTo>
                    <a:pt x="0" y="132590"/>
                  </a:lnTo>
                  <a:lnTo>
                    <a:pt x="284227" y="132590"/>
                  </a:lnTo>
                  <a:lnTo>
                    <a:pt x="2842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638804" y="5657087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7" y="0"/>
                  </a:moveTo>
                  <a:lnTo>
                    <a:pt x="0" y="0"/>
                  </a:lnTo>
                  <a:lnTo>
                    <a:pt x="0" y="132590"/>
                  </a:lnTo>
                  <a:lnTo>
                    <a:pt x="284227" y="132590"/>
                  </a:lnTo>
                  <a:lnTo>
                    <a:pt x="284227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923032" y="5939792"/>
              <a:ext cx="285115" cy="132715"/>
            </a:xfrm>
            <a:custGeom>
              <a:avLst/>
              <a:gdLst/>
              <a:ahLst/>
              <a:cxnLst/>
              <a:rect l="l" t="t" r="r" b="b"/>
              <a:pathLst>
                <a:path w="285114" h="132714">
                  <a:moveTo>
                    <a:pt x="284985" y="0"/>
                  </a:moveTo>
                  <a:lnTo>
                    <a:pt x="0" y="0"/>
                  </a:lnTo>
                  <a:lnTo>
                    <a:pt x="0" y="132585"/>
                  </a:lnTo>
                  <a:lnTo>
                    <a:pt x="284985" y="132585"/>
                  </a:lnTo>
                  <a:lnTo>
                    <a:pt x="2849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923034" y="5939789"/>
              <a:ext cx="285115" cy="132715"/>
            </a:xfrm>
            <a:custGeom>
              <a:avLst/>
              <a:gdLst/>
              <a:ahLst/>
              <a:cxnLst/>
              <a:rect l="l" t="t" r="r" b="b"/>
              <a:pathLst>
                <a:path w="285114" h="132714">
                  <a:moveTo>
                    <a:pt x="284985" y="0"/>
                  </a:moveTo>
                  <a:lnTo>
                    <a:pt x="0" y="0"/>
                  </a:lnTo>
                  <a:lnTo>
                    <a:pt x="0" y="132585"/>
                  </a:lnTo>
                  <a:lnTo>
                    <a:pt x="284985" y="132585"/>
                  </a:lnTo>
                  <a:lnTo>
                    <a:pt x="284985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955036" y="5348475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7" y="0"/>
                  </a:moveTo>
                  <a:lnTo>
                    <a:pt x="0" y="0"/>
                  </a:lnTo>
                  <a:lnTo>
                    <a:pt x="0" y="132590"/>
                  </a:lnTo>
                  <a:lnTo>
                    <a:pt x="284227" y="132590"/>
                  </a:lnTo>
                  <a:lnTo>
                    <a:pt x="2842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955034" y="5348477"/>
              <a:ext cx="284480" cy="132715"/>
            </a:xfrm>
            <a:custGeom>
              <a:avLst/>
              <a:gdLst/>
              <a:ahLst/>
              <a:cxnLst/>
              <a:rect l="l" t="t" r="r" b="b"/>
              <a:pathLst>
                <a:path w="284480" h="132714">
                  <a:moveTo>
                    <a:pt x="284227" y="0"/>
                  </a:moveTo>
                  <a:lnTo>
                    <a:pt x="0" y="0"/>
                  </a:lnTo>
                  <a:lnTo>
                    <a:pt x="0" y="132590"/>
                  </a:lnTo>
                  <a:lnTo>
                    <a:pt x="284227" y="132590"/>
                  </a:lnTo>
                  <a:lnTo>
                    <a:pt x="284227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185416" y="4902706"/>
              <a:ext cx="52705" cy="444500"/>
            </a:xfrm>
            <a:custGeom>
              <a:avLst/>
              <a:gdLst/>
              <a:ahLst/>
              <a:cxnLst/>
              <a:rect l="l" t="t" r="r" b="b"/>
              <a:pathLst>
                <a:path w="52705" h="444500">
                  <a:moveTo>
                    <a:pt x="52575" y="0"/>
                  </a:moveTo>
                  <a:lnTo>
                    <a:pt x="0" y="0"/>
                  </a:lnTo>
                  <a:lnTo>
                    <a:pt x="0" y="444247"/>
                  </a:lnTo>
                  <a:lnTo>
                    <a:pt x="52575" y="444247"/>
                  </a:lnTo>
                  <a:lnTo>
                    <a:pt x="5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185418" y="4902707"/>
              <a:ext cx="52705" cy="444500"/>
            </a:xfrm>
            <a:custGeom>
              <a:avLst/>
              <a:gdLst/>
              <a:ahLst/>
              <a:cxnLst/>
              <a:rect l="l" t="t" r="r" b="b"/>
              <a:pathLst>
                <a:path w="52705" h="444500">
                  <a:moveTo>
                    <a:pt x="52575" y="0"/>
                  </a:moveTo>
                  <a:lnTo>
                    <a:pt x="0" y="0"/>
                  </a:lnTo>
                  <a:lnTo>
                    <a:pt x="0" y="444247"/>
                  </a:lnTo>
                  <a:lnTo>
                    <a:pt x="52575" y="444247"/>
                  </a:lnTo>
                  <a:lnTo>
                    <a:pt x="52575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766060" y="4902706"/>
              <a:ext cx="52705" cy="444500"/>
            </a:xfrm>
            <a:custGeom>
              <a:avLst/>
              <a:gdLst/>
              <a:ahLst/>
              <a:cxnLst/>
              <a:rect l="l" t="t" r="r" b="b"/>
              <a:pathLst>
                <a:path w="52705" h="444500">
                  <a:moveTo>
                    <a:pt x="52575" y="0"/>
                  </a:moveTo>
                  <a:lnTo>
                    <a:pt x="0" y="0"/>
                  </a:lnTo>
                  <a:lnTo>
                    <a:pt x="0" y="444247"/>
                  </a:lnTo>
                  <a:lnTo>
                    <a:pt x="52575" y="444247"/>
                  </a:lnTo>
                  <a:lnTo>
                    <a:pt x="5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766062" y="4902707"/>
              <a:ext cx="52705" cy="444500"/>
            </a:xfrm>
            <a:custGeom>
              <a:avLst/>
              <a:gdLst/>
              <a:ahLst/>
              <a:cxnLst/>
              <a:rect l="l" t="t" r="r" b="b"/>
              <a:pathLst>
                <a:path w="52705" h="444500">
                  <a:moveTo>
                    <a:pt x="52575" y="0"/>
                  </a:moveTo>
                  <a:lnTo>
                    <a:pt x="0" y="0"/>
                  </a:lnTo>
                  <a:lnTo>
                    <a:pt x="0" y="444247"/>
                  </a:lnTo>
                  <a:lnTo>
                    <a:pt x="52575" y="444247"/>
                  </a:lnTo>
                  <a:lnTo>
                    <a:pt x="52575" y="0"/>
                  </a:lnTo>
                  <a:close/>
                </a:path>
              </a:pathLst>
            </a:custGeom>
            <a:ln w="1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498854" y="5208269"/>
              <a:ext cx="49530" cy="90805"/>
            </a:xfrm>
            <a:custGeom>
              <a:avLst/>
              <a:gdLst/>
              <a:ahLst/>
              <a:cxnLst/>
              <a:rect l="l" t="t" r="r" b="b"/>
              <a:pathLst>
                <a:path w="49530" h="90804">
                  <a:moveTo>
                    <a:pt x="49530" y="0"/>
                  </a:moveTo>
                  <a:lnTo>
                    <a:pt x="0" y="0"/>
                  </a:lnTo>
                  <a:lnTo>
                    <a:pt x="49530" y="90678"/>
                  </a:lnTo>
                  <a:lnTo>
                    <a:pt x="495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98854" y="5208269"/>
              <a:ext cx="49530" cy="90805"/>
            </a:xfrm>
            <a:custGeom>
              <a:avLst/>
              <a:gdLst/>
              <a:ahLst/>
              <a:cxnLst/>
              <a:rect l="l" t="t" r="r" b="b"/>
              <a:pathLst>
                <a:path w="49530" h="90804">
                  <a:moveTo>
                    <a:pt x="49530" y="90678"/>
                  </a:moveTo>
                  <a:lnTo>
                    <a:pt x="49530" y="0"/>
                  </a:lnTo>
                  <a:lnTo>
                    <a:pt x="0" y="0"/>
                  </a:lnTo>
                  <a:lnTo>
                    <a:pt x="49530" y="90678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438906" y="5208269"/>
              <a:ext cx="49530" cy="90805"/>
            </a:xfrm>
            <a:custGeom>
              <a:avLst/>
              <a:gdLst/>
              <a:ahLst/>
              <a:cxnLst/>
              <a:rect l="l" t="t" r="r" b="b"/>
              <a:pathLst>
                <a:path w="49529" h="90804">
                  <a:moveTo>
                    <a:pt x="49530" y="0"/>
                  </a:moveTo>
                  <a:lnTo>
                    <a:pt x="0" y="0"/>
                  </a:lnTo>
                  <a:lnTo>
                    <a:pt x="0" y="90678"/>
                  </a:lnTo>
                  <a:lnTo>
                    <a:pt x="495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51176" y="4946141"/>
              <a:ext cx="937260" cy="353060"/>
            </a:xfrm>
            <a:custGeom>
              <a:avLst/>
              <a:gdLst/>
              <a:ahLst/>
              <a:cxnLst/>
              <a:rect l="l" t="t" r="r" b="b"/>
              <a:pathLst>
                <a:path w="937260" h="353060">
                  <a:moveTo>
                    <a:pt x="887730" y="352806"/>
                  </a:moveTo>
                  <a:lnTo>
                    <a:pt x="887730" y="262128"/>
                  </a:lnTo>
                  <a:lnTo>
                    <a:pt x="937260" y="262128"/>
                  </a:lnTo>
                  <a:lnTo>
                    <a:pt x="887730" y="352806"/>
                  </a:lnTo>
                  <a:close/>
                </a:path>
                <a:path w="937260" h="353060">
                  <a:moveTo>
                    <a:pt x="243078" y="148590"/>
                  </a:moveTo>
                  <a:lnTo>
                    <a:pt x="0" y="0"/>
                  </a:lnTo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2469133" y="4802072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460754" y="5986271"/>
            <a:ext cx="353060" cy="86360"/>
          </a:xfrm>
          <a:custGeom>
            <a:avLst/>
            <a:gdLst/>
            <a:ahLst/>
            <a:cxnLst/>
            <a:rect l="l" t="t" r="r" b="b"/>
            <a:pathLst>
              <a:path w="353060" h="86360">
                <a:moveTo>
                  <a:pt x="352806" y="0"/>
                </a:moveTo>
                <a:lnTo>
                  <a:pt x="0" y="86106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1377950" y="5967169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239261" y="5657088"/>
            <a:ext cx="290830" cy="104139"/>
          </a:xfrm>
          <a:custGeom>
            <a:avLst/>
            <a:gdLst/>
            <a:ahLst/>
            <a:cxnLst/>
            <a:rect l="l" t="t" r="r" b="b"/>
            <a:pathLst>
              <a:path w="290829" h="104139">
                <a:moveTo>
                  <a:pt x="290322" y="0"/>
                </a:moveTo>
                <a:lnTo>
                  <a:pt x="0" y="103632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3533647" y="5527495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460754" y="5234939"/>
            <a:ext cx="87630" cy="113664"/>
          </a:xfrm>
          <a:custGeom>
            <a:avLst/>
            <a:gdLst/>
            <a:ahLst/>
            <a:cxnLst/>
            <a:rect l="l" t="t" r="r" b="b"/>
            <a:pathLst>
              <a:path w="87630" h="113664">
                <a:moveTo>
                  <a:pt x="0" y="113538"/>
                </a:moveTo>
                <a:lnTo>
                  <a:pt x="87630" y="0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377950" y="5247079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397758" y="6118097"/>
            <a:ext cx="117475" cy="58419"/>
          </a:xfrm>
          <a:custGeom>
            <a:avLst/>
            <a:gdLst/>
            <a:ahLst/>
            <a:cxnLst/>
            <a:rect l="l" t="t" r="r" b="b"/>
            <a:pathLst>
              <a:path w="117475" h="58420">
                <a:moveTo>
                  <a:pt x="117348" y="0"/>
                </a:moveTo>
                <a:lnTo>
                  <a:pt x="0" y="57912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3528314" y="5996125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728977" y="5026914"/>
            <a:ext cx="121920" cy="124460"/>
          </a:xfrm>
          <a:custGeom>
            <a:avLst/>
            <a:gdLst/>
            <a:ahLst/>
            <a:cxnLst/>
            <a:rect l="l" t="t" r="r" b="b"/>
            <a:pathLst>
              <a:path w="121919" h="124460">
                <a:moveTo>
                  <a:pt x="0" y="124206"/>
                </a:moveTo>
                <a:lnTo>
                  <a:pt x="121920" y="0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863344" y="4871413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pic>
        <p:nvPicPr>
          <p:cNvPr id="49" name="object 4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520946" y="4875276"/>
            <a:ext cx="1853184" cy="1613915"/>
          </a:xfrm>
          <a:prstGeom prst="rect">
            <a:avLst/>
          </a:prstGeom>
        </p:spPr>
      </p:pic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1" y="516889"/>
            <a:ext cx="5786755" cy="11468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65252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8.1.2.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ГАЗОВА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ЦЕМЕНТАЦІЯ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Процес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здійснюється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печах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герметичною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камерою,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наповнена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газовим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бюризатором</a:t>
            </a:r>
            <a:r>
              <a:rPr sz="1200" spc="-5" dirty="0">
                <a:latin typeface="Times New Roman"/>
                <a:cs typeface="Times New Roman"/>
              </a:rPr>
              <a:t> (рис. 8.2).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92" y="4084574"/>
            <a:ext cx="5786755" cy="5897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8580" algn="ctr">
              <a:lnSpc>
                <a:spcPct val="100000"/>
              </a:lnSpc>
              <a:spcBef>
                <a:spcPts val="100"/>
              </a:spcBef>
              <a:tabLst>
                <a:tab pos="294830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83820" marR="77470" algn="ctr">
              <a:lnSpc>
                <a:spcPct val="957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8.2.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печі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сучасного термічного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цеху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газовому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карбюризаторі: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електрична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кришка;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вентилятор;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патрубок виведення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водню;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вироби;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муфель;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підставка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кріплення виробів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6350" indent="287655">
              <a:lnSpc>
                <a:spcPct val="1042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Атмосфера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газів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включає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водень,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водяні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пари,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газ-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носій, а </a:t>
            </a:r>
            <a:r>
              <a:rPr sz="1200" spc="-5" dirty="0">
                <a:latin typeface="Times New Roman"/>
                <a:cs typeface="Times New Roman"/>
              </a:rPr>
              <a:t>також окис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метан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інші </a:t>
            </a:r>
            <a:r>
              <a:rPr sz="1200" spc="-5" dirty="0">
                <a:latin typeface="Times New Roman"/>
                <a:cs typeface="Times New Roman"/>
              </a:rPr>
              <a:t>вуглеводні,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активними газами.</a:t>
            </a:r>
            <a:endParaRPr sz="1200">
              <a:latin typeface="Times New Roman"/>
              <a:cs typeface="Times New Roman"/>
            </a:endParaRPr>
          </a:p>
          <a:p>
            <a:pPr marL="300355" marR="609600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Глибина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цементації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витримки.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Переваги способу: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ct val="1042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можливість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отримання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заданої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концентрації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(можна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регулювати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dirty="0">
                <a:latin typeface="Times New Roman"/>
                <a:cs typeface="Times New Roman"/>
              </a:rPr>
              <a:t> змінюючи </a:t>
            </a:r>
            <a:r>
              <a:rPr sz="1200" spc="-5" dirty="0">
                <a:latin typeface="Times New Roman"/>
                <a:cs typeface="Times New Roman"/>
              </a:rPr>
              <a:t>співвідношення </a:t>
            </a:r>
            <a:r>
              <a:rPr sz="1200" dirty="0">
                <a:latin typeface="Times New Roman"/>
                <a:cs typeface="Times New Roman"/>
              </a:rPr>
              <a:t>складових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атмосфери</a:t>
            </a:r>
            <a:r>
              <a:rPr sz="1200" spc="-5" dirty="0">
                <a:latin typeface="Times New Roman"/>
                <a:cs typeface="Times New Roman"/>
              </a:rPr>
              <a:t> газів);</a:t>
            </a:r>
            <a:endParaRPr sz="1200">
              <a:latin typeface="Times New Roman"/>
              <a:cs typeface="Times New Roman"/>
            </a:endParaRPr>
          </a:p>
          <a:p>
            <a:pPr marL="410209" indent="-110489">
              <a:lnSpc>
                <a:spcPct val="100000"/>
              </a:lnSpc>
              <a:spcBef>
                <a:spcPts val="55"/>
              </a:spcBef>
              <a:buChar char="–"/>
              <a:tabLst>
                <a:tab pos="410845" algn="l"/>
              </a:tabLst>
            </a:pPr>
            <a:r>
              <a:rPr sz="1200" spc="-20" dirty="0">
                <a:latin typeface="Times New Roman"/>
                <a:cs typeface="Times New Roman"/>
              </a:rPr>
              <a:t>скорочення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тривалості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процесу </a:t>
            </a:r>
            <a:r>
              <a:rPr sz="1200" spc="-10" dirty="0">
                <a:latin typeface="Times New Roman"/>
                <a:cs typeface="Times New Roman"/>
              </a:rPr>
              <a:t>за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рахунок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спрощення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подальшої</a:t>
            </a:r>
            <a:r>
              <a:rPr sz="1200" spc="-25" dirty="0">
                <a:latin typeface="Times New Roman"/>
                <a:cs typeface="Times New Roman"/>
              </a:rPr>
              <a:t> термічної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обробки;</a:t>
            </a:r>
            <a:endParaRPr sz="1200">
              <a:latin typeface="Times New Roman"/>
              <a:cs typeface="Times New Roman"/>
            </a:endParaRPr>
          </a:p>
          <a:p>
            <a:pPr marL="300355" marR="1577340">
              <a:lnSpc>
                <a:spcPct val="1042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можливість повної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механізації 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автоматизації </a:t>
            </a:r>
            <a:r>
              <a:rPr sz="1200" spc="-5" dirty="0">
                <a:latin typeface="Times New Roman"/>
                <a:cs typeface="Times New Roman"/>
              </a:rPr>
              <a:t>процесу. </a:t>
            </a:r>
            <a:r>
              <a:rPr sz="1200" dirty="0">
                <a:latin typeface="Times New Roman"/>
                <a:cs typeface="Times New Roman"/>
              </a:rPr>
              <a:t> Спосіб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серійному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-5" dirty="0">
                <a:latin typeface="Times New Roman"/>
                <a:cs typeface="Times New Roman"/>
              </a:rPr>
              <a:t> масовому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ts val="1410"/>
              </a:lnSpc>
              <a:spcBef>
                <a:spcPts val="880"/>
              </a:spcBef>
            </a:pPr>
            <a:r>
              <a:rPr sz="1200" b="1" dirty="0">
                <a:latin typeface="Times New Roman"/>
                <a:cs typeface="Times New Roman"/>
              </a:rPr>
              <a:t>8.1.3.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ЦЕМЕНТАЦІЯ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КИПЛЯЧОМУ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ШАРІ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(ПСЕВДОКИПЛЯЧОМУ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СЕРЕДОВИЩІ)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Киплячий шар </a:t>
            </a:r>
            <a:r>
              <a:rPr sz="1200" spc="-5" dirty="0">
                <a:latin typeface="Times New Roman"/>
                <a:cs typeface="Times New Roman"/>
              </a:rPr>
              <a:t>містить тверді частинки сипучого матеріалу,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правило, кварцового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піску, </a:t>
            </a:r>
            <a:r>
              <a:rPr sz="1200" spc="-5" dirty="0">
                <a:latin typeface="Times New Roman"/>
                <a:cs typeface="Times New Roman"/>
              </a:rPr>
              <a:t>корунду, подрібненої руди, суміші графіту </a:t>
            </a:r>
            <a:r>
              <a:rPr sz="1200" dirty="0">
                <a:latin typeface="Times New Roman"/>
                <a:cs typeface="Times New Roman"/>
              </a:rPr>
              <a:t>з вуглекислими </a:t>
            </a:r>
            <a:r>
              <a:rPr sz="1200" spc="-5" dirty="0">
                <a:latin typeface="Times New Roman"/>
                <a:cs typeface="Times New Roman"/>
              </a:rPr>
              <a:t>солями </a:t>
            </a:r>
            <a:r>
              <a:rPr sz="1200" dirty="0">
                <a:latin typeface="Times New Roman"/>
                <a:cs typeface="Times New Roman"/>
              </a:rPr>
              <a:t>й іншими </a:t>
            </a:r>
            <a:r>
              <a:rPr sz="1200" spc="-5" dirty="0">
                <a:latin typeface="Times New Roman"/>
                <a:cs typeface="Times New Roman"/>
              </a:rPr>
              <a:t>вог-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нетривкими домішками, </a:t>
            </a:r>
            <a:r>
              <a:rPr sz="1200" spc="-10" dirty="0">
                <a:latin typeface="Times New Roman"/>
                <a:cs typeface="Times New Roman"/>
              </a:rPr>
              <a:t>які </a:t>
            </a:r>
            <a:r>
              <a:rPr sz="1200" spc="-15" dirty="0">
                <a:latin typeface="Times New Roman"/>
                <a:cs typeface="Times New Roman"/>
              </a:rPr>
              <a:t>інтенсивно перемішуються завдяки вібрації, </a:t>
            </a:r>
            <a:r>
              <a:rPr sz="1200" spc="-10" dirty="0">
                <a:latin typeface="Times New Roman"/>
                <a:cs typeface="Times New Roman"/>
              </a:rPr>
              <a:t>створеної </a:t>
            </a:r>
            <a:r>
              <a:rPr sz="1200" spc="-15" dirty="0">
                <a:latin typeface="Times New Roman"/>
                <a:cs typeface="Times New Roman"/>
              </a:rPr>
              <a:t>аеро-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динамічними або </a:t>
            </a:r>
            <a:r>
              <a:rPr sz="1200" spc="-5" dirty="0">
                <a:latin typeface="Times New Roman"/>
                <a:cs typeface="Times New Roman"/>
              </a:rPr>
              <a:t>іншими методами, найчастіше </a:t>
            </a:r>
            <a:r>
              <a:rPr sz="1200" dirty="0">
                <a:latin typeface="Times New Roman"/>
                <a:cs typeface="Times New Roman"/>
              </a:rPr>
              <a:t>висхідним </a:t>
            </a:r>
            <a:r>
              <a:rPr sz="1200" spc="-5" dirty="0">
                <a:latin typeface="Times New Roman"/>
                <a:cs typeface="Times New Roman"/>
              </a:rPr>
              <a:t>потоком повітря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газів, 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-5" dirty="0">
                <a:latin typeface="Times New Roman"/>
                <a:cs typeface="Times New Roman"/>
              </a:rPr>
              <a:t> зовні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нагадує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киплячу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рідину.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Частинки розміром </a:t>
            </a:r>
            <a:r>
              <a:rPr sz="1200" spc="-5" dirty="0">
                <a:latin typeface="Times New Roman"/>
                <a:cs typeface="Times New Roman"/>
              </a:rPr>
              <a:t>0,05…0,20 мм, які знаходяться на газорозподільній решітці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печі </a:t>
            </a:r>
            <a:r>
              <a:rPr sz="1200" spc="-5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ванні,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певних </a:t>
            </a:r>
            <a:r>
              <a:rPr sz="1200" dirty="0">
                <a:latin typeface="Times New Roman"/>
                <a:cs typeface="Times New Roman"/>
              </a:rPr>
              <a:t>умов </a:t>
            </a:r>
            <a:r>
              <a:rPr sz="1200" spc="-5" dirty="0">
                <a:latin typeface="Times New Roman"/>
                <a:cs typeface="Times New Roman"/>
              </a:rPr>
              <a:t>будуть спиратися не на решітку,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на потік </a:t>
            </a:r>
            <a:r>
              <a:rPr sz="1200" dirty="0">
                <a:latin typeface="Times New Roman"/>
                <a:cs typeface="Times New Roman"/>
              </a:rPr>
              <a:t>газу, що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дає їм </a:t>
            </a:r>
            <a:r>
              <a:rPr sz="1200" spc="-5" dirty="0">
                <a:latin typeface="Times New Roman"/>
                <a:cs typeface="Times New Roman"/>
              </a:rPr>
              <a:t>рухомості, </a:t>
            </a:r>
            <a:r>
              <a:rPr sz="1200" dirty="0">
                <a:latin typeface="Times New Roman"/>
                <a:cs typeface="Times New Roman"/>
              </a:rPr>
              <a:t>внаслідок чого </a:t>
            </a:r>
            <a:r>
              <a:rPr sz="1200" spc="-5" dirty="0">
                <a:latin typeface="Times New Roman"/>
                <a:cs typeface="Times New Roman"/>
              </a:rPr>
              <a:t>вони набувають </a:t>
            </a:r>
            <a:r>
              <a:rPr sz="1200" dirty="0">
                <a:latin typeface="Times New Roman"/>
                <a:cs typeface="Times New Roman"/>
              </a:rPr>
              <a:t>деяких властивостей рідини. </a:t>
            </a:r>
            <a:r>
              <a:rPr sz="1200" spc="-5" dirty="0">
                <a:latin typeface="Times New Roman"/>
                <a:cs typeface="Times New Roman"/>
              </a:rPr>
              <a:t>Тому 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ке газове </a:t>
            </a:r>
            <a:r>
              <a:rPr sz="1200" dirty="0">
                <a:latin typeface="Times New Roman"/>
                <a:cs typeface="Times New Roman"/>
              </a:rPr>
              <a:t>середовище із завислими </a:t>
            </a:r>
            <a:r>
              <a:rPr sz="1200" spc="-5" dirty="0">
                <a:latin typeface="Times New Roman"/>
                <a:cs typeface="Times New Roman"/>
              </a:rPr>
              <a:t>та рухомими </a:t>
            </a:r>
            <a:r>
              <a:rPr sz="1200" dirty="0">
                <a:latin typeface="Times New Roman"/>
                <a:cs typeface="Times New Roman"/>
              </a:rPr>
              <a:t>в ньому твердими частинками ще нази-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псевдокиплячим.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60"/>
              </a:spcBef>
            </a:pPr>
            <a:r>
              <a:rPr sz="1000" spc="-5" dirty="0">
                <a:latin typeface="Times New Roman"/>
                <a:cs typeface="Times New Roman"/>
              </a:rPr>
              <a:t>152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81898" y="1757806"/>
            <a:ext cx="2130425" cy="2249805"/>
            <a:chOff x="981898" y="1757806"/>
            <a:chExt cx="2130425" cy="2249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72897" y="2412491"/>
              <a:ext cx="2032252" cy="158800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072897" y="2412491"/>
              <a:ext cx="2032635" cy="1588135"/>
            </a:xfrm>
            <a:custGeom>
              <a:avLst/>
              <a:gdLst/>
              <a:ahLst/>
              <a:cxnLst/>
              <a:rect l="l" t="t" r="r" b="b"/>
              <a:pathLst>
                <a:path w="2032635" h="1588135">
                  <a:moveTo>
                    <a:pt x="53340" y="0"/>
                  </a:moveTo>
                  <a:lnTo>
                    <a:pt x="32466" y="4143"/>
                  </a:lnTo>
                  <a:lnTo>
                    <a:pt x="15524" y="15430"/>
                  </a:lnTo>
                  <a:lnTo>
                    <a:pt x="4154" y="32146"/>
                  </a:lnTo>
                  <a:lnTo>
                    <a:pt x="0" y="52578"/>
                  </a:lnTo>
                  <a:lnTo>
                    <a:pt x="0" y="1535430"/>
                  </a:lnTo>
                  <a:lnTo>
                    <a:pt x="4154" y="1555861"/>
                  </a:lnTo>
                  <a:lnTo>
                    <a:pt x="15524" y="1572577"/>
                  </a:lnTo>
                  <a:lnTo>
                    <a:pt x="32466" y="1583864"/>
                  </a:lnTo>
                  <a:lnTo>
                    <a:pt x="53340" y="1588008"/>
                  </a:lnTo>
                  <a:lnTo>
                    <a:pt x="1979674" y="1588008"/>
                  </a:lnTo>
                  <a:lnTo>
                    <a:pt x="2000105" y="1583864"/>
                  </a:lnTo>
                  <a:lnTo>
                    <a:pt x="2016822" y="1572577"/>
                  </a:lnTo>
                  <a:lnTo>
                    <a:pt x="2028109" y="1555861"/>
                  </a:lnTo>
                  <a:lnTo>
                    <a:pt x="2032252" y="1535430"/>
                  </a:lnTo>
                  <a:lnTo>
                    <a:pt x="2032252" y="52578"/>
                  </a:lnTo>
                  <a:lnTo>
                    <a:pt x="2028109" y="32146"/>
                  </a:lnTo>
                  <a:lnTo>
                    <a:pt x="2016822" y="15430"/>
                  </a:lnTo>
                  <a:lnTo>
                    <a:pt x="2000105" y="4143"/>
                  </a:lnTo>
                  <a:lnTo>
                    <a:pt x="1979674" y="0"/>
                  </a:lnTo>
                  <a:lnTo>
                    <a:pt x="53340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492758" y="2434589"/>
              <a:ext cx="1179195" cy="1205230"/>
            </a:xfrm>
            <a:custGeom>
              <a:avLst/>
              <a:gdLst/>
              <a:ahLst/>
              <a:cxnLst/>
              <a:rect l="l" t="t" r="r" b="b"/>
              <a:pathLst>
                <a:path w="1179195" h="1205229">
                  <a:moveTo>
                    <a:pt x="1173480" y="0"/>
                  </a:moveTo>
                  <a:lnTo>
                    <a:pt x="12192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198626"/>
                  </a:lnTo>
                  <a:lnTo>
                    <a:pt x="5334" y="1204722"/>
                  </a:lnTo>
                  <a:lnTo>
                    <a:pt x="1173480" y="1204722"/>
                  </a:lnTo>
                  <a:lnTo>
                    <a:pt x="1178814" y="1198626"/>
                  </a:lnTo>
                  <a:lnTo>
                    <a:pt x="1178814" y="5334"/>
                  </a:lnTo>
                  <a:lnTo>
                    <a:pt x="11734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92758" y="2434589"/>
              <a:ext cx="1179195" cy="1205230"/>
            </a:xfrm>
            <a:custGeom>
              <a:avLst/>
              <a:gdLst/>
              <a:ahLst/>
              <a:cxnLst/>
              <a:rect l="l" t="t" r="r" b="b"/>
              <a:pathLst>
                <a:path w="1179195" h="1205229">
                  <a:moveTo>
                    <a:pt x="12192" y="0"/>
                  </a:moveTo>
                  <a:lnTo>
                    <a:pt x="5334" y="0"/>
                  </a:lnTo>
                  <a:lnTo>
                    <a:pt x="0" y="5334"/>
                  </a:lnTo>
                  <a:lnTo>
                    <a:pt x="0" y="12192"/>
                  </a:lnTo>
                  <a:lnTo>
                    <a:pt x="0" y="1191768"/>
                  </a:lnTo>
                  <a:lnTo>
                    <a:pt x="0" y="1198626"/>
                  </a:lnTo>
                  <a:lnTo>
                    <a:pt x="5334" y="1204722"/>
                  </a:lnTo>
                  <a:lnTo>
                    <a:pt x="12192" y="1204722"/>
                  </a:lnTo>
                  <a:lnTo>
                    <a:pt x="1166622" y="1204722"/>
                  </a:lnTo>
                  <a:lnTo>
                    <a:pt x="1173480" y="1204722"/>
                  </a:lnTo>
                  <a:lnTo>
                    <a:pt x="1178814" y="1198626"/>
                  </a:lnTo>
                  <a:lnTo>
                    <a:pt x="1178814" y="1191768"/>
                  </a:lnTo>
                  <a:lnTo>
                    <a:pt x="1178814" y="12192"/>
                  </a:lnTo>
                  <a:lnTo>
                    <a:pt x="1178814" y="5334"/>
                  </a:lnTo>
                  <a:lnTo>
                    <a:pt x="1173480" y="0"/>
                  </a:lnTo>
                  <a:lnTo>
                    <a:pt x="1166622" y="0"/>
                  </a:lnTo>
                  <a:lnTo>
                    <a:pt x="12192" y="0"/>
                  </a:lnTo>
                  <a:close/>
                </a:path>
              </a:pathLst>
            </a:custGeom>
            <a:ln w="16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13269" y="2452103"/>
              <a:ext cx="143281" cy="9908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908541" y="2452103"/>
              <a:ext cx="143281" cy="9908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5184" y="2276855"/>
              <a:ext cx="2029965" cy="23926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75184" y="2276855"/>
              <a:ext cx="2030095" cy="239395"/>
            </a:xfrm>
            <a:custGeom>
              <a:avLst/>
              <a:gdLst/>
              <a:ahLst/>
              <a:cxnLst/>
              <a:rect l="l" t="t" r="r" b="b"/>
              <a:pathLst>
                <a:path w="2030095" h="239394">
                  <a:moveTo>
                    <a:pt x="67050" y="182118"/>
                  </a:moveTo>
                  <a:lnTo>
                    <a:pt x="0" y="182118"/>
                  </a:lnTo>
                  <a:lnTo>
                    <a:pt x="44955" y="0"/>
                  </a:lnTo>
                  <a:lnTo>
                    <a:pt x="1990341" y="0"/>
                  </a:lnTo>
                  <a:lnTo>
                    <a:pt x="2029965" y="178308"/>
                  </a:lnTo>
                  <a:lnTo>
                    <a:pt x="1948431" y="178308"/>
                  </a:lnTo>
                  <a:lnTo>
                    <a:pt x="1922523" y="239268"/>
                  </a:lnTo>
                  <a:lnTo>
                    <a:pt x="1886709" y="239268"/>
                  </a:lnTo>
                  <a:lnTo>
                    <a:pt x="1861563" y="182118"/>
                  </a:lnTo>
                  <a:lnTo>
                    <a:pt x="153922" y="182118"/>
                  </a:lnTo>
                  <a:lnTo>
                    <a:pt x="131820" y="239268"/>
                  </a:lnTo>
                  <a:lnTo>
                    <a:pt x="88388" y="239268"/>
                  </a:lnTo>
                  <a:lnTo>
                    <a:pt x="67050" y="182118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55114" y="1976625"/>
              <a:ext cx="40005" cy="589915"/>
            </a:xfrm>
            <a:custGeom>
              <a:avLst/>
              <a:gdLst/>
              <a:ahLst/>
              <a:cxnLst/>
              <a:rect l="l" t="t" r="r" b="b"/>
              <a:pathLst>
                <a:path w="40005" h="589914">
                  <a:moveTo>
                    <a:pt x="39622" y="0"/>
                  </a:moveTo>
                  <a:lnTo>
                    <a:pt x="0" y="0"/>
                  </a:lnTo>
                  <a:lnTo>
                    <a:pt x="0" y="589790"/>
                  </a:lnTo>
                  <a:lnTo>
                    <a:pt x="39622" y="589790"/>
                  </a:lnTo>
                  <a:lnTo>
                    <a:pt x="396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055115" y="1976627"/>
              <a:ext cx="40005" cy="589915"/>
            </a:xfrm>
            <a:custGeom>
              <a:avLst/>
              <a:gdLst/>
              <a:ahLst/>
              <a:cxnLst/>
              <a:rect l="l" t="t" r="r" b="b"/>
              <a:pathLst>
                <a:path w="40005" h="589914">
                  <a:moveTo>
                    <a:pt x="39622" y="0"/>
                  </a:moveTo>
                  <a:lnTo>
                    <a:pt x="0" y="0"/>
                  </a:lnTo>
                  <a:lnTo>
                    <a:pt x="0" y="589790"/>
                  </a:lnTo>
                  <a:lnTo>
                    <a:pt x="39622" y="589790"/>
                  </a:lnTo>
                  <a:lnTo>
                    <a:pt x="396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25298" y="2502395"/>
              <a:ext cx="501530" cy="68141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959851" y="1989569"/>
              <a:ext cx="225577" cy="217957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334768" y="2205991"/>
              <a:ext cx="104775" cy="253365"/>
            </a:xfrm>
            <a:custGeom>
              <a:avLst/>
              <a:gdLst/>
              <a:ahLst/>
              <a:cxnLst/>
              <a:rect l="l" t="t" r="r" b="b"/>
              <a:pathLst>
                <a:path w="104775" h="253364">
                  <a:moveTo>
                    <a:pt x="104397" y="0"/>
                  </a:moveTo>
                  <a:lnTo>
                    <a:pt x="0" y="0"/>
                  </a:lnTo>
                  <a:lnTo>
                    <a:pt x="0" y="252982"/>
                  </a:lnTo>
                  <a:lnTo>
                    <a:pt x="104397" y="252982"/>
                  </a:lnTo>
                  <a:lnTo>
                    <a:pt x="104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334764" y="2205989"/>
              <a:ext cx="104775" cy="253365"/>
            </a:xfrm>
            <a:custGeom>
              <a:avLst/>
              <a:gdLst/>
              <a:ahLst/>
              <a:cxnLst/>
              <a:rect l="l" t="t" r="r" b="b"/>
              <a:pathLst>
                <a:path w="104775" h="253364">
                  <a:moveTo>
                    <a:pt x="104397" y="0"/>
                  </a:moveTo>
                  <a:lnTo>
                    <a:pt x="0" y="0"/>
                  </a:lnTo>
                  <a:lnTo>
                    <a:pt x="0" y="252982"/>
                  </a:lnTo>
                  <a:lnTo>
                    <a:pt x="104397" y="252982"/>
                  </a:lnTo>
                  <a:lnTo>
                    <a:pt x="104397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332482" y="2205989"/>
              <a:ext cx="109855" cy="258445"/>
            </a:xfrm>
            <a:custGeom>
              <a:avLst/>
              <a:gdLst/>
              <a:ahLst/>
              <a:cxnLst/>
              <a:rect l="l" t="t" r="r" b="b"/>
              <a:pathLst>
                <a:path w="109855" h="258444">
                  <a:moveTo>
                    <a:pt x="1524" y="258318"/>
                  </a:moveTo>
                  <a:lnTo>
                    <a:pt x="0" y="0"/>
                  </a:lnTo>
                </a:path>
                <a:path w="109855" h="258444">
                  <a:moveTo>
                    <a:pt x="109728" y="258318"/>
                  </a:moveTo>
                  <a:lnTo>
                    <a:pt x="108204" y="0"/>
                  </a:lnTo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706118" y="2205991"/>
              <a:ext cx="115570" cy="253365"/>
            </a:xfrm>
            <a:custGeom>
              <a:avLst/>
              <a:gdLst/>
              <a:ahLst/>
              <a:cxnLst/>
              <a:rect l="l" t="t" r="r" b="b"/>
              <a:pathLst>
                <a:path w="115569" h="253364">
                  <a:moveTo>
                    <a:pt x="115064" y="0"/>
                  </a:moveTo>
                  <a:lnTo>
                    <a:pt x="0" y="0"/>
                  </a:lnTo>
                  <a:lnTo>
                    <a:pt x="0" y="252982"/>
                  </a:lnTo>
                  <a:lnTo>
                    <a:pt x="115064" y="252982"/>
                  </a:lnTo>
                  <a:lnTo>
                    <a:pt x="1150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706116" y="2205989"/>
              <a:ext cx="115570" cy="253365"/>
            </a:xfrm>
            <a:custGeom>
              <a:avLst/>
              <a:gdLst/>
              <a:ahLst/>
              <a:cxnLst/>
              <a:rect l="l" t="t" r="r" b="b"/>
              <a:pathLst>
                <a:path w="115569" h="253364">
                  <a:moveTo>
                    <a:pt x="115064" y="0"/>
                  </a:moveTo>
                  <a:lnTo>
                    <a:pt x="0" y="0"/>
                  </a:lnTo>
                  <a:lnTo>
                    <a:pt x="0" y="252982"/>
                  </a:lnTo>
                  <a:lnTo>
                    <a:pt x="115064" y="252982"/>
                  </a:lnTo>
                  <a:lnTo>
                    <a:pt x="115064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703070" y="2205989"/>
              <a:ext cx="121285" cy="258445"/>
            </a:xfrm>
            <a:custGeom>
              <a:avLst/>
              <a:gdLst/>
              <a:ahLst/>
              <a:cxnLst/>
              <a:rect l="l" t="t" r="r" b="b"/>
              <a:pathLst>
                <a:path w="121285" h="258444">
                  <a:moveTo>
                    <a:pt x="1524" y="258318"/>
                  </a:moveTo>
                  <a:lnTo>
                    <a:pt x="0" y="0"/>
                  </a:lnTo>
                </a:path>
                <a:path w="121285" h="258444">
                  <a:moveTo>
                    <a:pt x="121158" y="258318"/>
                  </a:moveTo>
                  <a:lnTo>
                    <a:pt x="119634" y="0"/>
                  </a:lnTo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20284" y="2131002"/>
              <a:ext cx="86728" cy="23989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2305538" y="1764791"/>
              <a:ext cx="180975" cy="444500"/>
            </a:xfrm>
            <a:custGeom>
              <a:avLst/>
              <a:gdLst/>
              <a:ahLst/>
              <a:cxnLst/>
              <a:rect l="l" t="t" r="r" b="b"/>
              <a:pathLst>
                <a:path w="180975" h="444500">
                  <a:moveTo>
                    <a:pt x="37611" y="444246"/>
                  </a:moveTo>
                  <a:lnTo>
                    <a:pt x="39219" y="428303"/>
                  </a:lnTo>
                  <a:lnTo>
                    <a:pt x="40183" y="412718"/>
                  </a:lnTo>
                  <a:lnTo>
                    <a:pt x="39862" y="397847"/>
                  </a:lnTo>
                  <a:lnTo>
                    <a:pt x="37611" y="384048"/>
                  </a:lnTo>
                  <a:lnTo>
                    <a:pt x="32254" y="371903"/>
                  </a:lnTo>
                  <a:lnTo>
                    <a:pt x="24467" y="361188"/>
                  </a:lnTo>
                  <a:lnTo>
                    <a:pt x="16394" y="349329"/>
                  </a:lnTo>
                  <a:lnTo>
                    <a:pt x="10179" y="333756"/>
                  </a:lnTo>
                  <a:lnTo>
                    <a:pt x="5643" y="313003"/>
                  </a:lnTo>
                  <a:lnTo>
                    <a:pt x="1893" y="288321"/>
                  </a:lnTo>
                  <a:lnTo>
                    <a:pt x="0" y="262925"/>
                  </a:lnTo>
                  <a:lnTo>
                    <a:pt x="1035" y="240030"/>
                  </a:lnTo>
                  <a:lnTo>
                    <a:pt x="7167" y="221146"/>
                  </a:lnTo>
                  <a:lnTo>
                    <a:pt x="16942" y="204406"/>
                  </a:lnTo>
                  <a:lnTo>
                    <a:pt x="27717" y="187952"/>
                  </a:lnTo>
                  <a:lnTo>
                    <a:pt x="36849" y="169926"/>
                  </a:lnTo>
                  <a:lnTo>
                    <a:pt x="48756" y="126682"/>
                  </a:lnTo>
                  <a:lnTo>
                    <a:pt x="56661" y="82296"/>
                  </a:lnTo>
                  <a:lnTo>
                    <a:pt x="58114" y="57542"/>
                  </a:lnTo>
                  <a:lnTo>
                    <a:pt x="57995" y="31146"/>
                  </a:lnTo>
                  <a:lnTo>
                    <a:pt x="58162" y="9751"/>
                  </a:lnTo>
                  <a:lnTo>
                    <a:pt x="60471" y="0"/>
                  </a:lnTo>
                  <a:lnTo>
                    <a:pt x="64948" y="4976"/>
                  </a:lnTo>
                  <a:lnTo>
                    <a:pt x="71139" y="20955"/>
                  </a:lnTo>
                  <a:lnTo>
                    <a:pt x="78474" y="42648"/>
                  </a:lnTo>
                  <a:lnTo>
                    <a:pt x="86379" y="64770"/>
                  </a:lnTo>
                  <a:lnTo>
                    <a:pt x="94749" y="88296"/>
                  </a:lnTo>
                  <a:lnTo>
                    <a:pt x="103620" y="115252"/>
                  </a:lnTo>
                  <a:lnTo>
                    <a:pt x="112633" y="141922"/>
                  </a:lnTo>
                  <a:lnTo>
                    <a:pt x="121431" y="164592"/>
                  </a:lnTo>
                  <a:lnTo>
                    <a:pt x="130540" y="181534"/>
                  </a:lnTo>
                  <a:lnTo>
                    <a:pt x="139434" y="194976"/>
                  </a:lnTo>
                  <a:lnTo>
                    <a:pt x="147899" y="207133"/>
                  </a:lnTo>
                  <a:lnTo>
                    <a:pt x="155721" y="220218"/>
                  </a:lnTo>
                  <a:lnTo>
                    <a:pt x="163830" y="234315"/>
                  </a:lnTo>
                  <a:lnTo>
                    <a:pt x="172009" y="248412"/>
                  </a:lnTo>
                  <a:lnTo>
                    <a:pt x="178331" y="263080"/>
                  </a:lnTo>
                  <a:lnTo>
                    <a:pt x="171723" y="317849"/>
                  </a:lnTo>
                  <a:lnTo>
                    <a:pt x="155721" y="355092"/>
                  </a:lnTo>
                  <a:lnTo>
                    <a:pt x="133326" y="394096"/>
                  </a:lnTo>
                  <a:lnTo>
                    <a:pt x="127527" y="405384"/>
                  </a:lnTo>
                  <a:lnTo>
                    <a:pt x="124325" y="415849"/>
                  </a:lnTo>
                  <a:lnTo>
                    <a:pt x="122479" y="425672"/>
                  </a:lnTo>
                  <a:lnTo>
                    <a:pt x="121634" y="435066"/>
                  </a:lnTo>
                  <a:lnTo>
                    <a:pt x="121431" y="444246"/>
                  </a:lnTo>
                </a:path>
                <a:path w="180975" h="444500">
                  <a:moveTo>
                    <a:pt x="54375" y="435864"/>
                  </a:moveTo>
                  <a:lnTo>
                    <a:pt x="55340" y="424469"/>
                  </a:lnTo>
                  <a:lnTo>
                    <a:pt x="55804" y="413289"/>
                  </a:lnTo>
                  <a:lnTo>
                    <a:pt x="55554" y="402538"/>
                  </a:lnTo>
                  <a:lnTo>
                    <a:pt x="54375" y="392430"/>
                  </a:lnTo>
                  <a:lnTo>
                    <a:pt x="51006" y="383393"/>
                  </a:lnTo>
                  <a:lnTo>
                    <a:pt x="46279" y="375570"/>
                  </a:lnTo>
                  <a:lnTo>
                    <a:pt x="41409" y="367033"/>
                  </a:lnTo>
                  <a:lnTo>
                    <a:pt x="37611" y="355854"/>
                  </a:lnTo>
                  <a:lnTo>
                    <a:pt x="34742" y="340649"/>
                  </a:lnTo>
                  <a:lnTo>
                    <a:pt x="32373" y="322802"/>
                  </a:lnTo>
                  <a:lnTo>
                    <a:pt x="31289" y="304526"/>
                  </a:lnTo>
                  <a:lnTo>
                    <a:pt x="32277" y="288036"/>
                  </a:lnTo>
                  <a:lnTo>
                    <a:pt x="35825" y="274379"/>
                  </a:lnTo>
                  <a:lnTo>
                    <a:pt x="41802" y="262223"/>
                  </a:lnTo>
                  <a:lnTo>
                    <a:pt x="48351" y="250209"/>
                  </a:lnTo>
                  <a:lnTo>
                    <a:pt x="53613" y="236982"/>
                  </a:lnTo>
                  <a:lnTo>
                    <a:pt x="63793" y="189297"/>
                  </a:lnTo>
                  <a:lnTo>
                    <a:pt x="67020" y="155328"/>
                  </a:lnTo>
                  <a:lnTo>
                    <a:pt x="66948" y="136398"/>
                  </a:lnTo>
                  <a:lnTo>
                    <a:pt x="66877" y="120896"/>
                  </a:lnTo>
                  <a:lnTo>
                    <a:pt x="68091" y="113538"/>
                  </a:lnTo>
                  <a:lnTo>
                    <a:pt x="71020" y="117490"/>
                  </a:lnTo>
                  <a:lnTo>
                    <a:pt x="74949" y="129159"/>
                  </a:lnTo>
                  <a:lnTo>
                    <a:pt x="79450" y="144827"/>
                  </a:lnTo>
                  <a:lnTo>
                    <a:pt x="84093" y="160782"/>
                  </a:lnTo>
                  <a:lnTo>
                    <a:pt x="89368" y="177772"/>
                  </a:lnTo>
                  <a:lnTo>
                    <a:pt x="94857" y="197262"/>
                  </a:lnTo>
                  <a:lnTo>
                    <a:pt x="100488" y="216610"/>
                  </a:lnTo>
                  <a:lnTo>
                    <a:pt x="106191" y="233172"/>
                  </a:lnTo>
                  <a:lnTo>
                    <a:pt x="111442" y="245268"/>
                  </a:lnTo>
                  <a:lnTo>
                    <a:pt x="116764" y="255079"/>
                  </a:lnTo>
                  <a:lnTo>
                    <a:pt x="121943" y="264033"/>
                  </a:lnTo>
                  <a:lnTo>
                    <a:pt x="126765" y="273558"/>
                  </a:lnTo>
                  <a:lnTo>
                    <a:pt x="131718" y="283761"/>
                  </a:lnTo>
                  <a:lnTo>
                    <a:pt x="136671" y="294036"/>
                  </a:lnTo>
                  <a:lnTo>
                    <a:pt x="140481" y="304740"/>
                  </a:lnTo>
                  <a:lnTo>
                    <a:pt x="142005" y="316230"/>
                  </a:lnTo>
                  <a:lnTo>
                    <a:pt x="140374" y="329529"/>
                  </a:lnTo>
                  <a:lnTo>
                    <a:pt x="126765" y="371856"/>
                  </a:lnTo>
                  <a:lnTo>
                    <a:pt x="117526" y="391191"/>
                  </a:lnTo>
                  <a:lnTo>
                    <a:pt x="113157" y="399609"/>
                  </a:lnTo>
                  <a:lnTo>
                    <a:pt x="110001" y="407670"/>
                  </a:lnTo>
                  <a:lnTo>
                    <a:pt x="107799" y="415397"/>
                  </a:lnTo>
                  <a:lnTo>
                    <a:pt x="106668" y="422624"/>
                  </a:lnTo>
                  <a:lnTo>
                    <a:pt x="106251" y="429422"/>
                  </a:lnTo>
                  <a:lnTo>
                    <a:pt x="106191" y="435864"/>
                  </a:lnTo>
                </a:path>
                <a:path w="180975" h="444500">
                  <a:moveTo>
                    <a:pt x="61995" y="438912"/>
                  </a:moveTo>
                  <a:lnTo>
                    <a:pt x="62960" y="429922"/>
                  </a:lnTo>
                  <a:lnTo>
                    <a:pt x="63424" y="421290"/>
                  </a:lnTo>
                  <a:lnTo>
                    <a:pt x="63174" y="413087"/>
                  </a:lnTo>
                  <a:lnTo>
                    <a:pt x="61995" y="405384"/>
                  </a:lnTo>
                  <a:lnTo>
                    <a:pt x="59757" y="398728"/>
                  </a:lnTo>
                  <a:lnTo>
                    <a:pt x="56090" y="392715"/>
                  </a:lnTo>
                  <a:lnTo>
                    <a:pt x="52137" y="385988"/>
                  </a:lnTo>
                  <a:lnTo>
                    <a:pt x="49041" y="377190"/>
                  </a:lnTo>
                  <a:lnTo>
                    <a:pt x="47160" y="365771"/>
                  </a:lnTo>
                  <a:lnTo>
                    <a:pt x="45422" y="352139"/>
                  </a:lnTo>
                  <a:lnTo>
                    <a:pt x="44541" y="338077"/>
                  </a:lnTo>
                  <a:lnTo>
                    <a:pt x="45231" y="325374"/>
                  </a:lnTo>
                  <a:lnTo>
                    <a:pt x="48172" y="314908"/>
                  </a:lnTo>
                  <a:lnTo>
                    <a:pt x="52756" y="305657"/>
                  </a:lnTo>
                  <a:lnTo>
                    <a:pt x="57769" y="296548"/>
                  </a:lnTo>
                  <a:lnTo>
                    <a:pt x="61995" y="286512"/>
                  </a:lnTo>
                  <a:lnTo>
                    <a:pt x="71139" y="237744"/>
                  </a:lnTo>
                  <a:lnTo>
                    <a:pt x="72020" y="224063"/>
                  </a:lnTo>
                  <a:lnTo>
                    <a:pt x="71901" y="209454"/>
                  </a:lnTo>
                  <a:lnTo>
                    <a:pt x="71782" y="197560"/>
                  </a:lnTo>
                  <a:lnTo>
                    <a:pt x="72663" y="192024"/>
                  </a:lnTo>
                  <a:lnTo>
                    <a:pt x="74890" y="194833"/>
                  </a:lnTo>
                  <a:lnTo>
                    <a:pt x="77902" y="203644"/>
                  </a:lnTo>
                  <a:lnTo>
                    <a:pt x="81343" y="215598"/>
                  </a:lnTo>
                  <a:lnTo>
                    <a:pt x="84855" y="227838"/>
                  </a:lnTo>
                  <a:lnTo>
                    <a:pt x="88975" y="240922"/>
                  </a:lnTo>
                  <a:lnTo>
                    <a:pt x="101619" y="283464"/>
                  </a:lnTo>
                  <a:lnTo>
                    <a:pt x="113942" y="307359"/>
                  </a:lnTo>
                  <a:lnTo>
                    <a:pt x="117621" y="314706"/>
                  </a:lnTo>
                  <a:lnTo>
                    <a:pt x="121336" y="322504"/>
                  </a:lnTo>
                  <a:lnTo>
                    <a:pt x="125051" y="330231"/>
                  </a:lnTo>
                  <a:lnTo>
                    <a:pt x="127908" y="338387"/>
                  </a:lnTo>
                  <a:lnTo>
                    <a:pt x="121336" y="379726"/>
                  </a:lnTo>
                  <a:lnTo>
                    <a:pt x="107120" y="410920"/>
                  </a:lnTo>
                  <a:lnTo>
                    <a:pt x="104667" y="416814"/>
                  </a:lnTo>
                  <a:lnTo>
                    <a:pt x="102381" y="425196"/>
                  </a:lnTo>
                  <a:lnTo>
                    <a:pt x="101619" y="432054"/>
                  </a:lnTo>
                  <a:lnTo>
                    <a:pt x="101619" y="438912"/>
                  </a:lnTo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351031" y="2023097"/>
              <a:ext cx="80523" cy="189763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2061972" y="2681474"/>
              <a:ext cx="40005" cy="958215"/>
            </a:xfrm>
            <a:custGeom>
              <a:avLst/>
              <a:gdLst/>
              <a:ahLst/>
              <a:cxnLst/>
              <a:rect l="l" t="t" r="r" b="b"/>
              <a:pathLst>
                <a:path w="40005" h="958214">
                  <a:moveTo>
                    <a:pt x="39622" y="0"/>
                  </a:moveTo>
                  <a:lnTo>
                    <a:pt x="0" y="0"/>
                  </a:lnTo>
                  <a:lnTo>
                    <a:pt x="0" y="957837"/>
                  </a:lnTo>
                  <a:lnTo>
                    <a:pt x="39622" y="957837"/>
                  </a:lnTo>
                  <a:lnTo>
                    <a:pt x="396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061973" y="2681477"/>
              <a:ext cx="40005" cy="958215"/>
            </a:xfrm>
            <a:custGeom>
              <a:avLst/>
              <a:gdLst/>
              <a:ahLst/>
              <a:cxnLst/>
              <a:rect l="l" t="t" r="r" b="b"/>
              <a:pathLst>
                <a:path w="40005" h="958214">
                  <a:moveTo>
                    <a:pt x="39622" y="0"/>
                  </a:moveTo>
                  <a:lnTo>
                    <a:pt x="0" y="0"/>
                  </a:lnTo>
                  <a:lnTo>
                    <a:pt x="0" y="957837"/>
                  </a:lnTo>
                  <a:lnTo>
                    <a:pt x="39622" y="957837"/>
                  </a:lnTo>
                  <a:lnTo>
                    <a:pt x="396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036064" y="2870451"/>
              <a:ext cx="90170" cy="46990"/>
            </a:xfrm>
            <a:custGeom>
              <a:avLst/>
              <a:gdLst/>
              <a:ahLst/>
              <a:cxnLst/>
              <a:rect l="l" t="t" r="r" b="b"/>
              <a:pathLst>
                <a:path w="90169" h="46989">
                  <a:moveTo>
                    <a:pt x="89917" y="0"/>
                  </a:moveTo>
                  <a:lnTo>
                    <a:pt x="0" y="0"/>
                  </a:lnTo>
                  <a:lnTo>
                    <a:pt x="0" y="46484"/>
                  </a:lnTo>
                  <a:lnTo>
                    <a:pt x="89917" y="46484"/>
                  </a:lnTo>
                  <a:lnTo>
                    <a:pt x="899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036063" y="2870453"/>
              <a:ext cx="90170" cy="46990"/>
            </a:xfrm>
            <a:custGeom>
              <a:avLst/>
              <a:gdLst/>
              <a:ahLst/>
              <a:cxnLst/>
              <a:rect l="l" t="t" r="r" b="b"/>
              <a:pathLst>
                <a:path w="90169" h="46989">
                  <a:moveTo>
                    <a:pt x="89917" y="0"/>
                  </a:moveTo>
                  <a:lnTo>
                    <a:pt x="0" y="0"/>
                  </a:lnTo>
                  <a:lnTo>
                    <a:pt x="0" y="46484"/>
                  </a:lnTo>
                  <a:lnTo>
                    <a:pt x="89917" y="46484"/>
                  </a:lnTo>
                  <a:lnTo>
                    <a:pt x="89917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036064" y="3052574"/>
              <a:ext cx="90170" cy="46990"/>
            </a:xfrm>
            <a:custGeom>
              <a:avLst/>
              <a:gdLst/>
              <a:ahLst/>
              <a:cxnLst/>
              <a:rect l="l" t="t" r="r" b="b"/>
              <a:pathLst>
                <a:path w="90169" h="46989">
                  <a:moveTo>
                    <a:pt x="89917" y="0"/>
                  </a:moveTo>
                  <a:lnTo>
                    <a:pt x="0" y="0"/>
                  </a:lnTo>
                  <a:lnTo>
                    <a:pt x="0" y="46479"/>
                  </a:lnTo>
                  <a:lnTo>
                    <a:pt x="89917" y="46479"/>
                  </a:lnTo>
                  <a:lnTo>
                    <a:pt x="899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036063" y="3052571"/>
              <a:ext cx="90170" cy="46990"/>
            </a:xfrm>
            <a:custGeom>
              <a:avLst/>
              <a:gdLst/>
              <a:ahLst/>
              <a:cxnLst/>
              <a:rect l="l" t="t" r="r" b="b"/>
              <a:pathLst>
                <a:path w="90169" h="46989">
                  <a:moveTo>
                    <a:pt x="89917" y="0"/>
                  </a:moveTo>
                  <a:lnTo>
                    <a:pt x="0" y="0"/>
                  </a:lnTo>
                  <a:lnTo>
                    <a:pt x="0" y="46484"/>
                  </a:lnTo>
                  <a:lnTo>
                    <a:pt x="89917" y="46484"/>
                  </a:lnTo>
                  <a:lnTo>
                    <a:pt x="89917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036064" y="3231644"/>
              <a:ext cx="90170" cy="46990"/>
            </a:xfrm>
            <a:custGeom>
              <a:avLst/>
              <a:gdLst/>
              <a:ahLst/>
              <a:cxnLst/>
              <a:rect l="l" t="t" r="r" b="b"/>
              <a:pathLst>
                <a:path w="90169" h="46989">
                  <a:moveTo>
                    <a:pt x="89917" y="0"/>
                  </a:moveTo>
                  <a:lnTo>
                    <a:pt x="0" y="0"/>
                  </a:lnTo>
                  <a:lnTo>
                    <a:pt x="0" y="46479"/>
                  </a:lnTo>
                  <a:lnTo>
                    <a:pt x="89917" y="46479"/>
                  </a:lnTo>
                  <a:lnTo>
                    <a:pt x="899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036063" y="3231641"/>
              <a:ext cx="90170" cy="46990"/>
            </a:xfrm>
            <a:custGeom>
              <a:avLst/>
              <a:gdLst/>
              <a:ahLst/>
              <a:cxnLst/>
              <a:rect l="l" t="t" r="r" b="b"/>
              <a:pathLst>
                <a:path w="90169" h="46989">
                  <a:moveTo>
                    <a:pt x="89917" y="0"/>
                  </a:moveTo>
                  <a:lnTo>
                    <a:pt x="0" y="0"/>
                  </a:lnTo>
                  <a:lnTo>
                    <a:pt x="0" y="46479"/>
                  </a:lnTo>
                  <a:lnTo>
                    <a:pt x="89917" y="46479"/>
                  </a:lnTo>
                  <a:lnTo>
                    <a:pt x="89917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036064" y="3413757"/>
              <a:ext cx="90170" cy="46990"/>
            </a:xfrm>
            <a:custGeom>
              <a:avLst/>
              <a:gdLst/>
              <a:ahLst/>
              <a:cxnLst/>
              <a:rect l="l" t="t" r="r" b="b"/>
              <a:pathLst>
                <a:path w="90169" h="46989">
                  <a:moveTo>
                    <a:pt x="89917" y="0"/>
                  </a:moveTo>
                  <a:lnTo>
                    <a:pt x="0" y="0"/>
                  </a:lnTo>
                  <a:lnTo>
                    <a:pt x="0" y="46484"/>
                  </a:lnTo>
                  <a:lnTo>
                    <a:pt x="89917" y="46484"/>
                  </a:lnTo>
                  <a:lnTo>
                    <a:pt x="899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36063" y="3413759"/>
              <a:ext cx="90170" cy="46990"/>
            </a:xfrm>
            <a:custGeom>
              <a:avLst/>
              <a:gdLst/>
              <a:ahLst/>
              <a:cxnLst/>
              <a:rect l="l" t="t" r="r" b="b"/>
              <a:pathLst>
                <a:path w="90169" h="46989">
                  <a:moveTo>
                    <a:pt x="89917" y="0"/>
                  </a:moveTo>
                  <a:lnTo>
                    <a:pt x="0" y="0"/>
                  </a:lnTo>
                  <a:lnTo>
                    <a:pt x="0" y="46484"/>
                  </a:lnTo>
                  <a:lnTo>
                    <a:pt x="89917" y="46484"/>
                  </a:lnTo>
                  <a:lnTo>
                    <a:pt x="89917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280354" y="2750508"/>
              <a:ext cx="190360" cy="108826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243328" y="2770631"/>
              <a:ext cx="259080" cy="68580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2243328" y="2770631"/>
              <a:ext cx="259079" cy="68580"/>
            </a:xfrm>
            <a:custGeom>
              <a:avLst/>
              <a:gdLst/>
              <a:ahLst/>
              <a:cxnLst/>
              <a:rect l="l" t="t" r="r" b="b"/>
              <a:pathLst>
                <a:path w="259080" h="68580">
                  <a:moveTo>
                    <a:pt x="259080" y="0"/>
                  </a:moveTo>
                  <a:lnTo>
                    <a:pt x="0" y="0"/>
                  </a:lnTo>
                  <a:lnTo>
                    <a:pt x="0" y="68584"/>
                  </a:lnTo>
                  <a:lnTo>
                    <a:pt x="259080" y="68584"/>
                  </a:lnTo>
                  <a:lnTo>
                    <a:pt x="259080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333244" y="2854452"/>
              <a:ext cx="81915" cy="28575"/>
            </a:xfrm>
            <a:custGeom>
              <a:avLst/>
              <a:gdLst/>
              <a:ahLst/>
              <a:cxnLst/>
              <a:rect l="l" t="t" r="r" b="b"/>
              <a:pathLst>
                <a:path w="81914" h="28575">
                  <a:moveTo>
                    <a:pt x="81532" y="0"/>
                  </a:moveTo>
                  <a:lnTo>
                    <a:pt x="0" y="0"/>
                  </a:lnTo>
                  <a:lnTo>
                    <a:pt x="0" y="28192"/>
                  </a:lnTo>
                  <a:lnTo>
                    <a:pt x="81532" y="28192"/>
                  </a:lnTo>
                  <a:lnTo>
                    <a:pt x="815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333245" y="2854451"/>
              <a:ext cx="81915" cy="28575"/>
            </a:xfrm>
            <a:custGeom>
              <a:avLst/>
              <a:gdLst/>
              <a:ahLst/>
              <a:cxnLst/>
              <a:rect l="l" t="t" r="r" b="b"/>
              <a:pathLst>
                <a:path w="81914" h="28575">
                  <a:moveTo>
                    <a:pt x="81532" y="0"/>
                  </a:moveTo>
                  <a:lnTo>
                    <a:pt x="0" y="0"/>
                  </a:lnTo>
                  <a:lnTo>
                    <a:pt x="0" y="28192"/>
                  </a:lnTo>
                  <a:lnTo>
                    <a:pt x="81532" y="28192"/>
                  </a:lnTo>
                  <a:lnTo>
                    <a:pt x="81532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126742" y="2882644"/>
              <a:ext cx="360045" cy="25400"/>
            </a:xfrm>
            <a:custGeom>
              <a:avLst/>
              <a:gdLst/>
              <a:ahLst/>
              <a:cxnLst/>
              <a:rect l="l" t="t" r="r" b="b"/>
              <a:pathLst>
                <a:path w="360044" h="25400">
                  <a:moveTo>
                    <a:pt x="359662" y="0"/>
                  </a:moveTo>
                  <a:lnTo>
                    <a:pt x="0" y="0"/>
                  </a:lnTo>
                  <a:lnTo>
                    <a:pt x="0" y="25147"/>
                  </a:lnTo>
                  <a:lnTo>
                    <a:pt x="359662" y="25147"/>
                  </a:lnTo>
                  <a:lnTo>
                    <a:pt x="3596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126743" y="2882645"/>
              <a:ext cx="360045" cy="25400"/>
            </a:xfrm>
            <a:custGeom>
              <a:avLst/>
              <a:gdLst/>
              <a:ahLst/>
              <a:cxnLst/>
              <a:rect l="l" t="t" r="r" b="b"/>
              <a:pathLst>
                <a:path w="360044" h="25400">
                  <a:moveTo>
                    <a:pt x="359662" y="0"/>
                  </a:moveTo>
                  <a:lnTo>
                    <a:pt x="0" y="0"/>
                  </a:lnTo>
                  <a:lnTo>
                    <a:pt x="0" y="25147"/>
                  </a:lnTo>
                  <a:lnTo>
                    <a:pt x="359662" y="25147"/>
                  </a:lnTo>
                  <a:lnTo>
                    <a:pt x="35966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280354" y="2932626"/>
              <a:ext cx="190360" cy="108826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43328" y="2951985"/>
              <a:ext cx="259080" cy="69344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2243328" y="2951987"/>
              <a:ext cx="259079" cy="69850"/>
            </a:xfrm>
            <a:custGeom>
              <a:avLst/>
              <a:gdLst/>
              <a:ahLst/>
              <a:cxnLst/>
              <a:rect l="l" t="t" r="r" b="b"/>
              <a:pathLst>
                <a:path w="259080" h="69850">
                  <a:moveTo>
                    <a:pt x="259080" y="0"/>
                  </a:moveTo>
                  <a:lnTo>
                    <a:pt x="0" y="0"/>
                  </a:lnTo>
                  <a:lnTo>
                    <a:pt x="0" y="69344"/>
                  </a:lnTo>
                  <a:lnTo>
                    <a:pt x="259080" y="69344"/>
                  </a:lnTo>
                  <a:lnTo>
                    <a:pt x="259080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333244" y="3036567"/>
              <a:ext cx="81915" cy="27940"/>
            </a:xfrm>
            <a:custGeom>
              <a:avLst/>
              <a:gdLst/>
              <a:ahLst/>
              <a:cxnLst/>
              <a:rect l="l" t="t" r="r" b="b"/>
              <a:pathLst>
                <a:path w="81914" h="27939">
                  <a:moveTo>
                    <a:pt x="81532" y="0"/>
                  </a:moveTo>
                  <a:lnTo>
                    <a:pt x="0" y="0"/>
                  </a:lnTo>
                  <a:lnTo>
                    <a:pt x="0" y="27434"/>
                  </a:lnTo>
                  <a:lnTo>
                    <a:pt x="81532" y="27434"/>
                  </a:lnTo>
                  <a:lnTo>
                    <a:pt x="815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333245" y="3036569"/>
              <a:ext cx="81915" cy="27940"/>
            </a:xfrm>
            <a:custGeom>
              <a:avLst/>
              <a:gdLst/>
              <a:ahLst/>
              <a:cxnLst/>
              <a:rect l="l" t="t" r="r" b="b"/>
              <a:pathLst>
                <a:path w="81914" h="27939">
                  <a:moveTo>
                    <a:pt x="81532" y="0"/>
                  </a:moveTo>
                  <a:lnTo>
                    <a:pt x="0" y="0"/>
                  </a:lnTo>
                  <a:lnTo>
                    <a:pt x="0" y="27434"/>
                  </a:lnTo>
                  <a:lnTo>
                    <a:pt x="81532" y="27434"/>
                  </a:lnTo>
                  <a:lnTo>
                    <a:pt x="81532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280354" y="3113982"/>
              <a:ext cx="190360" cy="10882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43328" y="3133341"/>
              <a:ext cx="259080" cy="69344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2243328" y="3133343"/>
              <a:ext cx="259079" cy="69850"/>
            </a:xfrm>
            <a:custGeom>
              <a:avLst/>
              <a:gdLst/>
              <a:ahLst/>
              <a:cxnLst/>
              <a:rect l="l" t="t" r="r" b="b"/>
              <a:pathLst>
                <a:path w="259080" h="69850">
                  <a:moveTo>
                    <a:pt x="259080" y="0"/>
                  </a:moveTo>
                  <a:lnTo>
                    <a:pt x="0" y="0"/>
                  </a:lnTo>
                  <a:lnTo>
                    <a:pt x="0" y="69344"/>
                  </a:lnTo>
                  <a:lnTo>
                    <a:pt x="259080" y="69344"/>
                  </a:lnTo>
                  <a:lnTo>
                    <a:pt x="259080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333244" y="3217928"/>
              <a:ext cx="81915" cy="27940"/>
            </a:xfrm>
            <a:custGeom>
              <a:avLst/>
              <a:gdLst/>
              <a:ahLst/>
              <a:cxnLst/>
              <a:rect l="l" t="t" r="r" b="b"/>
              <a:pathLst>
                <a:path w="81914" h="27939">
                  <a:moveTo>
                    <a:pt x="81532" y="0"/>
                  </a:moveTo>
                  <a:lnTo>
                    <a:pt x="0" y="0"/>
                  </a:lnTo>
                  <a:lnTo>
                    <a:pt x="0" y="27429"/>
                  </a:lnTo>
                  <a:lnTo>
                    <a:pt x="81532" y="27429"/>
                  </a:lnTo>
                  <a:lnTo>
                    <a:pt x="815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333245" y="3217925"/>
              <a:ext cx="81915" cy="27940"/>
            </a:xfrm>
            <a:custGeom>
              <a:avLst/>
              <a:gdLst/>
              <a:ahLst/>
              <a:cxnLst/>
              <a:rect l="l" t="t" r="r" b="b"/>
              <a:pathLst>
                <a:path w="81914" h="27939">
                  <a:moveTo>
                    <a:pt x="81532" y="0"/>
                  </a:moveTo>
                  <a:lnTo>
                    <a:pt x="0" y="0"/>
                  </a:lnTo>
                  <a:lnTo>
                    <a:pt x="0" y="27429"/>
                  </a:lnTo>
                  <a:lnTo>
                    <a:pt x="81532" y="27429"/>
                  </a:lnTo>
                  <a:lnTo>
                    <a:pt x="81532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280354" y="3296100"/>
              <a:ext cx="190360" cy="10806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43328" y="3315461"/>
              <a:ext cx="259080" cy="68580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2243328" y="3315461"/>
              <a:ext cx="259079" cy="68580"/>
            </a:xfrm>
            <a:custGeom>
              <a:avLst/>
              <a:gdLst/>
              <a:ahLst/>
              <a:cxnLst/>
              <a:rect l="l" t="t" r="r" b="b"/>
              <a:pathLst>
                <a:path w="259080" h="68579">
                  <a:moveTo>
                    <a:pt x="259080" y="0"/>
                  </a:moveTo>
                  <a:lnTo>
                    <a:pt x="0" y="0"/>
                  </a:lnTo>
                  <a:lnTo>
                    <a:pt x="0" y="68580"/>
                  </a:lnTo>
                  <a:lnTo>
                    <a:pt x="259080" y="68580"/>
                  </a:lnTo>
                  <a:lnTo>
                    <a:pt x="259080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333244" y="3400041"/>
              <a:ext cx="81915" cy="27940"/>
            </a:xfrm>
            <a:custGeom>
              <a:avLst/>
              <a:gdLst/>
              <a:ahLst/>
              <a:cxnLst/>
              <a:rect l="l" t="t" r="r" b="b"/>
              <a:pathLst>
                <a:path w="81914" h="27939">
                  <a:moveTo>
                    <a:pt x="81532" y="0"/>
                  </a:moveTo>
                  <a:lnTo>
                    <a:pt x="0" y="0"/>
                  </a:lnTo>
                  <a:lnTo>
                    <a:pt x="0" y="27434"/>
                  </a:lnTo>
                  <a:lnTo>
                    <a:pt x="81532" y="27434"/>
                  </a:lnTo>
                  <a:lnTo>
                    <a:pt x="815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333245" y="3400043"/>
              <a:ext cx="81915" cy="27940"/>
            </a:xfrm>
            <a:custGeom>
              <a:avLst/>
              <a:gdLst/>
              <a:ahLst/>
              <a:cxnLst/>
              <a:rect l="l" t="t" r="r" b="b"/>
              <a:pathLst>
                <a:path w="81914" h="27939">
                  <a:moveTo>
                    <a:pt x="81532" y="0"/>
                  </a:moveTo>
                  <a:lnTo>
                    <a:pt x="0" y="0"/>
                  </a:lnTo>
                  <a:lnTo>
                    <a:pt x="0" y="27434"/>
                  </a:lnTo>
                  <a:lnTo>
                    <a:pt x="81532" y="27434"/>
                  </a:lnTo>
                  <a:lnTo>
                    <a:pt x="81532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126742" y="3064002"/>
              <a:ext cx="360045" cy="24765"/>
            </a:xfrm>
            <a:custGeom>
              <a:avLst/>
              <a:gdLst/>
              <a:ahLst/>
              <a:cxnLst/>
              <a:rect l="l" t="t" r="r" b="b"/>
              <a:pathLst>
                <a:path w="360044" h="24764">
                  <a:moveTo>
                    <a:pt x="359662" y="0"/>
                  </a:moveTo>
                  <a:lnTo>
                    <a:pt x="0" y="0"/>
                  </a:lnTo>
                  <a:lnTo>
                    <a:pt x="0" y="24382"/>
                  </a:lnTo>
                  <a:lnTo>
                    <a:pt x="359662" y="24382"/>
                  </a:lnTo>
                  <a:lnTo>
                    <a:pt x="3596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126743" y="3064001"/>
              <a:ext cx="360045" cy="24765"/>
            </a:xfrm>
            <a:custGeom>
              <a:avLst/>
              <a:gdLst/>
              <a:ahLst/>
              <a:cxnLst/>
              <a:rect l="l" t="t" r="r" b="b"/>
              <a:pathLst>
                <a:path w="360044" h="24764">
                  <a:moveTo>
                    <a:pt x="359662" y="0"/>
                  </a:moveTo>
                  <a:lnTo>
                    <a:pt x="0" y="0"/>
                  </a:lnTo>
                  <a:lnTo>
                    <a:pt x="0" y="24382"/>
                  </a:lnTo>
                  <a:lnTo>
                    <a:pt x="359662" y="24382"/>
                  </a:lnTo>
                  <a:lnTo>
                    <a:pt x="35966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126742" y="3245356"/>
              <a:ext cx="360045" cy="25400"/>
            </a:xfrm>
            <a:custGeom>
              <a:avLst/>
              <a:gdLst/>
              <a:ahLst/>
              <a:cxnLst/>
              <a:rect l="l" t="t" r="r" b="b"/>
              <a:pathLst>
                <a:path w="360044" h="25400">
                  <a:moveTo>
                    <a:pt x="359662" y="0"/>
                  </a:moveTo>
                  <a:lnTo>
                    <a:pt x="0" y="0"/>
                  </a:lnTo>
                  <a:lnTo>
                    <a:pt x="0" y="25147"/>
                  </a:lnTo>
                  <a:lnTo>
                    <a:pt x="359662" y="25147"/>
                  </a:lnTo>
                  <a:lnTo>
                    <a:pt x="3596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126743" y="3245357"/>
              <a:ext cx="360045" cy="25400"/>
            </a:xfrm>
            <a:custGeom>
              <a:avLst/>
              <a:gdLst/>
              <a:ahLst/>
              <a:cxnLst/>
              <a:rect l="l" t="t" r="r" b="b"/>
              <a:pathLst>
                <a:path w="360044" h="25400">
                  <a:moveTo>
                    <a:pt x="359662" y="0"/>
                  </a:moveTo>
                  <a:lnTo>
                    <a:pt x="0" y="0"/>
                  </a:lnTo>
                  <a:lnTo>
                    <a:pt x="0" y="25147"/>
                  </a:lnTo>
                  <a:lnTo>
                    <a:pt x="359662" y="25147"/>
                  </a:lnTo>
                  <a:lnTo>
                    <a:pt x="35966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126742" y="3427476"/>
              <a:ext cx="360045" cy="24765"/>
            </a:xfrm>
            <a:custGeom>
              <a:avLst/>
              <a:gdLst/>
              <a:ahLst/>
              <a:cxnLst/>
              <a:rect l="l" t="t" r="r" b="b"/>
              <a:pathLst>
                <a:path w="360044" h="24764">
                  <a:moveTo>
                    <a:pt x="359662" y="0"/>
                  </a:moveTo>
                  <a:lnTo>
                    <a:pt x="0" y="0"/>
                  </a:lnTo>
                  <a:lnTo>
                    <a:pt x="0" y="24382"/>
                  </a:lnTo>
                  <a:lnTo>
                    <a:pt x="359662" y="24382"/>
                  </a:lnTo>
                  <a:lnTo>
                    <a:pt x="3596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126743" y="3427475"/>
              <a:ext cx="360045" cy="24765"/>
            </a:xfrm>
            <a:custGeom>
              <a:avLst/>
              <a:gdLst/>
              <a:ahLst/>
              <a:cxnLst/>
              <a:rect l="l" t="t" r="r" b="b"/>
              <a:pathLst>
                <a:path w="360044" h="24764">
                  <a:moveTo>
                    <a:pt x="359662" y="0"/>
                  </a:moveTo>
                  <a:lnTo>
                    <a:pt x="0" y="0"/>
                  </a:lnTo>
                  <a:lnTo>
                    <a:pt x="0" y="24382"/>
                  </a:lnTo>
                  <a:lnTo>
                    <a:pt x="359662" y="24382"/>
                  </a:lnTo>
                  <a:lnTo>
                    <a:pt x="35966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11140" y="2750508"/>
              <a:ext cx="191122" cy="108826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74114" y="2770631"/>
              <a:ext cx="259080" cy="68580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1674114" y="2770631"/>
              <a:ext cx="259079" cy="68580"/>
            </a:xfrm>
            <a:custGeom>
              <a:avLst/>
              <a:gdLst/>
              <a:ahLst/>
              <a:cxnLst/>
              <a:rect l="l" t="t" r="r" b="b"/>
              <a:pathLst>
                <a:path w="259080" h="68580">
                  <a:moveTo>
                    <a:pt x="259080" y="0"/>
                  </a:moveTo>
                  <a:lnTo>
                    <a:pt x="0" y="0"/>
                  </a:lnTo>
                  <a:lnTo>
                    <a:pt x="0" y="68584"/>
                  </a:lnTo>
                  <a:lnTo>
                    <a:pt x="259080" y="68584"/>
                  </a:lnTo>
                  <a:lnTo>
                    <a:pt x="259080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764030" y="2854452"/>
              <a:ext cx="82550" cy="28575"/>
            </a:xfrm>
            <a:custGeom>
              <a:avLst/>
              <a:gdLst/>
              <a:ahLst/>
              <a:cxnLst/>
              <a:rect l="l" t="t" r="r" b="b"/>
              <a:pathLst>
                <a:path w="82550" h="28575">
                  <a:moveTo>
                    <a:pt x="82297" y="0"/>
                  </a:moveTo>
                  <a:lnTo>
                    <a:pt x="0" y="0"/>
                  </a:lnTo>
                  <a:lnTo>
                    <a:pt x="0" y="28192"/>
                  </a:lnTo>
                  <a:lnTo>
                    <a:pt x="82297" y="28192"/>
                  </a:lnTo>
                  <a:lnTo>
                    <a:pt x="822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64029" y="2854451"/>
              <a:ext cx="82550" cy="28575"/>
            </a:xfrm>
            <a:custGeom>
              <a:avLst/>
              <a:gdLst/>
              <a:ahLst/>
              <a:cxnLst/>
              <a:rect l="l" t="t" r="r" b="b"/>
              <a:pathLst>
                <a:path w="82550" h="28575">
                  <a:moveTo>
                    <a:pt x="82297" y="0"/>
                  </a:moveTo>
                  <a:lnTo>
                    <a:pt x="0" y="0"/>
                  </a:lnTo>
                  <a:lnTo>
                    <a:pt x="0" y="28192"/>
                  </a:lnTo>
                  <a:lnTo>
                    <a:pt x="82297" y="28192"/>
                  </a:lnTo>
                  <a:lnTo>
                    <a:pt x="82297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11140" y="2932626"/>
              <a:ext cx="191122" cy="108826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674114" y="2951985"/>
              <a:ext cx="259080" cy="69344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1674114" y="2951987"/>
              <a:ext cx="259079" cy="69850"/>
            </a:xfrm>
            <a:custGeom>
              <a:avLst/>
              <a:gdLst/>
              <a:ahLst/>
              <a:cxnLst/>
              <a:rect l="l" t="t" r="r" b="b"/>
              <a:pathLst>
                <a:path w="259080" h="69850">
                  <a:moveTo>
                    <a:pt x="259080" y="0"/>
                  </a:moveTo>
                  <a:lnTo>
                    <a:pt x="0" y="0"/>
                  </a:lnTo>
                  <a:lnTo>
                    <a:pt x="0" y="69344"/>
                  </a:lnTo>
                  <a:lnTo>
                    <a:pt x="259080" y="69344"/>
                  </a:lnTo>
                  <a:lnTo>
                    <a:pt x="259080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764030" y="3036567"/>
              <a:ext cx="82550" cy="27940"/>
            </a:xfrm>
            <a:custGeom>
              <a:avLst/>
              <a:gdLst/>
              <a:ahLst/>
              <a:cxnLst/>
              <a:rect l="l" t="t" r="r" b="b"/>
              <a:pathLst>
                <a:path w="82550" h="27939">
                  <a:moveTo>
                    <a:pt x="82297" y="0"/>
                  </a:moveTo>
                  <a:lnTo>
                    <a:pt x="0" y="0"/>
                  </a:lnTo>
                  <a:lnTo>
                    <a:pt x="0" y="27434"/>
                  </a:lnTo>
                  <a:lnTo>
                    <a:pt x="82297" y="27434"/>
                  </a:lnTo>
                  <a:lnTo>
                    <a:pt x="822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64029" y="3036569"/>
              <a:ext cx="82550" cy="27940"/>
            </a:xfrm>
            <a:custGeom>
              <a:avLst/>
              <a:gdLst/>
              <a:ahLst/>
              <a:cxnLst/>
              <a:rect l="l" t="t" r="r" b="b"/>
              <a:pathLst>
                <a:path w="82550" h="27939">
                  <a:moveTo>
                    <a:pt x="82297" y="0"/>
                  </a:moveTo>
                  <a:lnTo>
                    <a:pt x="0" y="0"/>
                  </a:lnTo>
                  <a:lnTo>
                    <a:pt x="0" y="27434"/>
                  </a:lnTo>
                  <a:lnTo>
                    <a:pt x="82297" y="27434"/>
                  </a:lnTo>
                  <a:lnTo>
                    <a:pt x="82297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11140" y="3113982"/>
              <a:ext cx="191122" cy="108826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674114" y="3133341"/>
              <a:ext cx="259080" cy="69344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1674114" y="3133343"/>
              <a:ext cx="259079" cy="69850"/>
            </a:xfrm>
            <a:custGeom>
              <a:avLst/>
              <a:gdLst/>
              <a:ahLst/>
              <a:cxnLst/>
              <a:rect l="l" t="t" r="r" b="b"/>
              <a:pathLst>
                <a:path w="259080" h="69850">
                  <a:moveTo>
                    <a:pt x="259080" y="0"/>
                  </a:moveTo>
                  <a:lnTo>
                    <a:pt x="0" y="0"/>
                  </a:lnTo>
                  <a:lnTo>
                    <a:pt x="0" y="69344"/>
                  </a:lnTo>
                  <a:lnTo>
                    <a:pt x="259080" y="69344"/>
                  </a:lnTo>
                  <a:lnTo>
                    <a:pt x="259080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64030" y="3217928"/>
              <a:ext cx="82550" cy="27940"/>
            </a:xfrm>
            <a:custGeom>
              <a:avLst/>
              <a:gdLst/>
              <a:ahLst/>
              <a:cxnLst/>
              <a:rect l="l" t="t" r="r" b="b"/>
              <a:pathLst>
                <a:path w="82550" h="27939">
                  <a:moveTo>
                    <a:pt x="82297" y="0"/>
                  </a:moveTo>
                  <a:lnTo>
                    <a:pt x="0" y="0"/>
                  </a:lnTo>
                  <a:lnTo>
                    <a:pt x="0" y="27429"/>
                  </a:lnTo>
                  <a:lnTo>
                    <a:pt x="82297" y="27429"/>
                  </a:lnTo>
                  <a:lnTo>
                    <a:pt x="822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764029" y="3217925"/>
              <a:ext cx="82550" cy="27940"/>
            </a:xfrm>
            <a:custGeom>
              <a:avLst/>
              <a:gdLst/>
              <a:ahLst/>
              <a:cxnLst/>
              <a:rect l="l" t="t" r="r" b="b"/>
              <a:pathLst>
                <a:path w="82550" h="27939">
                  <a:moveTo>
                    <a:pt x="82297" y="0"/>
                  </a:moveTo>
                  <a:lnTo>
                    <a:pt x="0" y="0"/>
                  </a:lnTo>
                  <a:lnTo>
                    <a:pt x="0" y="27429"/>
                  </a:lnTo>
                  <a:lnTo>
                    <a:pt x="82297" y="27429"/>
                  </a:lnTo>
                  <a:lnTo>
                    <a:pt x="82297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711140" y="3296100"/>
              <a:ext cx="191122" cy="108064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674114" y="3315461"/>
              <a:ext cx="259080" cy="68580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1674114" y="3315461"/>
              <a:ext cx="259079" cy="68580"/>
            </a:xfrm>
            <a:custGeom>
              <a:avLst/>
              <a:gdLst/>
              <a:ahLst/>
              <a:cxnLst/>
              <a:rect l="l" t="t" r="r" b="b"/>
              <a:pathLst>
                <a:path w="259080" h="68579">
                  <a:moveTo>
                    <a:pt x="259080" y="0"/>
                  </a:moveTo>
                  <a:lnTo>
                    <a:pt x="0" y="0"/>
                  </a:lnTo>
                  <a:lnTo>
                    <a:pt x="0" y="68580"/>
                  </a:lnTo>
                  <a:lnTo>
                    <a:pt x="259080" y="68580"/>
                  </a:lnTo>
                  <a:lnTo>
                    <a:pt x="259080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764030" y="3400041"/>
              <a:ext cx="82550" cy="27940"/>
            </a:xfrm>
            <a:custGeom>
              <a:avLst/>
              <a:gdLst/>
              <a:ahLst/>
              <a:cxnLst/>
              <a:rect l="l" t="t" r="r" b="b"/>
              <a:pathLst>
                <a:path w="82550" h="27939">
                  <a:moveTo>
                    <a:pt x="82297" y="0"/>
                  </a:moveTo>
                  <a:lnTo>
                    <a:pt x="0" y="0"/>
                  </a:lnTo>
                  <a:lnTo>
                    <a:pt x="0" y="27434"/>
                  </a:lnTo>
                  <a:lnTo>
                    <a:pt x="82297" y="27434"/>
                  </a:lnTo>
                  <a:lnTo>
                    <a:pt x="822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764029" y="3400043"/>
              <a:ext cx="82550" cy="27940"/>
            </a:xfrm>
            <a:custGeom>
              <a:avLst/>
              <a:gdLst/>
              <a:ahLst/>
              <a:cxnLst/>
              <a:rect l="l" t="t" r="r" b="b"/>
              <a:pathLst>
                <a:path w="82550" h="27939">
                  <a:moveTo>
                    <a:pt x="82297" y="0"/>
                  </a:moveTo>
                  <a:lnTo>
                    <a:pt x="0" y="0"/>
                  </a:lnTo>
                  <a:lnTo>
                    <a:pt x="0" y="27434"/>
                  </a:lnTo>
                  <a:lnTo>
                    <a:pt x="82297" y="27434"/>
                  </a:lnTo>
                  <a:lnTo>
                    <a:pt x="82297" y="0"/>
                  </a:lnTo>
                  <a:close/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677162" y="2882644"/>
              <a:ext cx="359410" cy="25400"/>
            </a:xfrm>
            <a:custGeom>
              <a:avLst/>
              <a:gdLst/>
              <a:ahLst/>
              <a:cxnLst/>
              <a:rect l="l" t="t" r="r" b="b"/>
              <a:pathLst>
                <a:path w="359410" h="25400">
                  <a:moveTo>
                    <a:pt x="358899" y="0"/>
                  </a:moveTo>
                  <a:lnTo>
                    <a:pt x="0" y="0"/>
                  </a:lnTo>
                  <a:lnTo>
                    <a:pt x="0" y="25147"/>
                  </a:lnTo>
                  <a:lnTo>
                    <a:pt x="358899" y="25147"/>
                  </a:lnTo>
                  <a:lnTo>
                    <a:pt x="3588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77164" y="2882645"/>
              <a:ext cx="359410" cy="25400"/>
            </a:xfrm>
            <a:custGeom>
              <a:avLst/>
              <a:gdLst/>
              <a:ahLst/>
              <a:cxnLst/>
              <a:rect l="l" t="t" r="r" b="b"/>
              <a:pathLst>
                <a:path w="359410" h="25400">
                  <a:moveTo>
                    <a:pt x="358899" y="0"/>
                  </a:moveTo>
                  <a:lnTo>
                    <a:pt x="0" y="0"/>
                  </a:lnTo>
                  <a:lnTo>
                    <a:pt x="0" y="25147"/>
                  </a:lnTo>
                  <a:lnTo>
                    <a:pt x="358899" y="25147"/>
                  </a:lnTo>
                  <a:lnTo>
                    <a:pt x="35889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77162" y="3064002"/>
              <a:ext cx="359410" cy="24765"/>
            </a:xfrm>
            <a:custGeom>
              <a:avLst/>
              <a:gdLst/>
              <a:ahLst/>
              <a:cxnLst/>
              <a:rect l="l" t="t" r="r" b="b"/>
              <a:pathLst>
                <a:path w="359410" h="24764">
                  <a:moveTo>
                    <a:pt x="358899" y="0"/>
                  </a:moveTo>
                  <a:lnTo>
                    <a:pt x="0" y="0"/>
                  </a:lnTo>
                  <a:lnTo>
                    <a:pt x="0" y="24382"/>
                  </a:lnTo>
                  <a:lnTo>
                    <a:pt x="358899" y="24382"/>
                  </a:lnTo>
                  <a:lnTo>
                    <a:pt x="3588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77164" y="3064001"/>
              <a:ext cx="359410" cy="24765"/>
            </a:xfrm>
            <a:custGeom>
              <a:avLst/>
              <a:gdLst/>
              <a:ahLst/>
              <a:cxnLst/>
              <a:rect l="l" t="t" r="r" b="b"/>
              <a:pathLst>
                <a:path w="359410" h="24764">
                  <a:moveTo>
                    <a:pt x="358899" y="0"/>
                  </a:moveTo>
                  <a:lnTo>
                    <a:pt x="0" y="0"/>
                  </a:lnTo>
                  <a:lnTo>
                    <a:pt x="0" y="24382"/>
                  </a:lnTo>
                  <a:lnTo>
                    <a:pt x="358899" y="24382"/>
                  </a:lnTo>
                  <a:lnTo>
                    <a:pt x="35889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77162" y="3245356"/>
              <a:ext cx="359410" cy="25400"/>
            </a:xfrm>
            <a:custGeom>
              <a:avLst/>
              <a:gdLst/>
              <a:ahLst/>
              <a:cxnLst/>
              <a:rect l="l" t="t" r="r" b="b"/>
              <a:pathLst>
                <a:path w="359410" h="25400">
                  <a:moveTo>
                    <a:pt x="358899" y="0"/>
                  </a:moveTo>
                  <a:lnTo>
                    <a:pt x="0" y="0"/>
                  </a:lnTo>
                  <a:lnTo>
                    <a:pt x="0" y="25147"/>
                  </a:lnTo>
                  <a:lnTo>
                    <a:pt x="358899" y="25147"/>
                  </a:lnTo>
                  <a:lnTo>
                    <a:pt x="3588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677164" y="3245357"/>
              <a:ext cx="359410" cy="25400"/>
            </a:xfrm>
            <a:custGeom>
              <a:avLst/>
              <a:gdLst/>
              <a:ahLst/>
              <a:cxnLst/>
              <a:rect l="l" t="t" r="r" b="b"/>
              <a:pathLst>
                <a:path w="359410" h="25400">
                  <a:moveTo>
                    <a:pt x="358899" y="0"/>
                  </a:moveTo>
                  <a:lnTo>
                    <a:pt x="0" y="0"/>
                  </a:lnTo>
                  <a:lnTo>
                    <a:pt x="0" y="25147"/>
                  </a:lnTo>
                  <a:lnTo>
                    <a:pt x="358899" y="25147"/>
                  </a:lnTo>
                  <a:lnTo>
                    <a:pt x="35889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677162" y="3427476"/>
              <a:ext cx="359410" cy="24765"/>
            </a:xfrm>
            <a:custGeom>
              <a:avLst/>
              <a:gdLst/>
              <a:ahLst/>
              <a:cxnLst/>
              <a:rect l="l" t="t" r="r" b="b"/>
              <a:pathLst>
                <a:path w="359410" h="24764">
                  <a:moveTo>
                    <a:pt x="358899" y="0"/>
                  </a:moveTo>
                  <a:lnTo>
                    <a:pt x="0" y="0"/>
                  </a:lnTo>
                  <a:lnTo>
                    <a:pt x="0" y="24382"/>
                  </a:lnTo>
                  <a:lnTo>
                    <a:pt x="358899" y="24382"/>
                  </a:lnTo>
                  <a:lnTo>
                    <a:pt x="3588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77164" y="3427475"/>
              <a:ext cx="359410" cy="24765"/>
            </a:xfrm>
            <a:custGeom>
              <a:avLst/>
              <a:gdLst/>
              <a:ahLst/>
              <a:cxnLst/>
              <a:rect l="l" t="t" r="r" b="b"/>
              <a:pathLst>
                <a:path w="359410" h="24764">
                  <a:moveTo>
                    <a:pt x="358899" y="0"/>
                  </a:moveTo>
                  <a:lnTo>
                    <a:pt x="0" y="0"/>
                  </a:lnTo>
                  <a:lnTo>
                    <a:pt x="0" y="24382"/>
                  </a:lnTo>
                  <a:lnTo>
                    <a:pt x="358899" y="24382"/>
                  </a:lnTo>
                  <a:lnTo>
                    <a:pt x="35889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443602" y="2581655"/>
              <a:ext cx="0" cy="1097915"/>
            </a:xfrm>
            <a:custGeom>
              <a:avLst/>
              <a:gdLst/>
              <a:ahLst/>
              <a:cxnLst/>
              <a:rect l="l" t="t" r="r" b="b"/>
              <a:pathLst>
                <a:path h="1097914">
                  <a:moveTo>
                    <a:pt x="0" y="1043940"/>
                  </a:moveTo>
                  <a:lnTo>
                    <a:pt x="0" y="1097292"/>
                  </a:lnTo>
                </a:path>
                <a:path h="1097914">
                  <a:moveTo>
                    <a:pt x="0" y="899160"/>
                  </a:moveTo>
                  <a:lnTo>
                    <a:pt x="0" y="925830"/>
                  </a:lnTo>
                </a:path>
                <a:path h="1097914">
                  <a:moveTo>
                    <a:pt x="0" y="749046"/>
                  </a:moveTo>
                  <a:lnTo>
                    <a:pt x="0" y="781809"/>
                  </a:lnTo>
                </a:path>
                <a:path h="1097914">
                  <a:moveTo>
                    <a:pt x="0" y="602742"/>
                  </a:moveTo>
                  <a:lnTo>
                    <a:pt x="0" y="631695"/>
                  </a:lnTo>
                </a:path>
                <a:path h="1097914">
                  <a:moveTo>
                    <a:pt x="0" y="452628"/>
                  </a:moveTo>
                  <a:lnTo>
                    <a:pt x="0" y="484632"/>
                  </a:lnTo>
                </a:path>
                <a:path h="1097914">
                  <a:moveTo>
                    <a:pt x="0" y="306324"/>
                  </a:moveTo>
                  <a:lnTo>
                    <a:pt x="0" y="335282"/>
                  </a:lnTo>
                </a:path>
                <a:path h="1097914">
                  <a:moveTo>
                    <a:pt x="0" y="156972"/>
                  </a:moveTo>
                  <a:lnTo>
                    <a:pt x="0" y="188978"/>
                  </a:lnTo>
                </a:path>
                <a:path h="1097914">
                  <a:moveTo>
                    <a:pt x="0" y="0"/>
                  </a:moveTo>
                  <a:lnTo>
                    <a:pt x="0" y="39626"/>
                  </a:lnTo>
                </a:path>
              </a:pathLst>
            </a:custGeom>
            <a:ln w="160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435595" y="246087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89" y="0"/>
                  </a:lnTo>
                </a:path>
              </a:pathLst>
            </a:custGeom>
            <a:ln w="167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717680" y="2581655"/>
              <a:ext cx="0" cy="1090930"/>
            </a:xfrm>
            <a:custGeom>
              <a:avLst/>
              <a:gdLst/>
              <a:ahLst/>
              <a:cxnLst/>
              <a:rect l="l" t="t" r="r" b="b"/>
              <a:pathLst>
                <a:path h="1090929">
                  <a:moveTo>
                    <a:pt x="0" y="1040892"/>
                  </a:moveTo>
                  <a:lnTo>
                    <a:pt x="0" y="1090422"/>
                  </a:lnTo>
                </a:path>
                <a:path h="1090929">
                  <a:moveTo>
                    <a:pt x="0" y="899160"/>
                  </a:moveTo>
                  <a:lnTo>
                    <a:pt x="0" y="923546"/>
                  </a:lnTo>
                </a:path>
                <a:path h="1090929">
                  <a:moveTo>
                    <a:pt x="0" y="749046"/>
                  </a:moveTo>
                  <a:lnTo>
                    <a:pt x="0" y="781809"/>
                  </a:lnTo>
                </a:path>
                <a:path h="1090929">
                  <a:moveTo>
                    <a:pt x="0" y="602742"/>
                  </a:moveTo>
                  <a:lnTo>
                    <a:pt x="0" y="631695"/>
                  </a:lnTo>
                </a:path>
                <a:path h="1090929">
                  <a:moveTo>
                    <a:pt x="0" y="452628"/>
                  </a:moveTo>
                  <a:lnTo>
                    <a:pt x="0" y="484632"/>
                  </a:lnTo>
                </a:path>
                <a:path h="1090929">
                  <a:moveTo>
                    <a:pt x="0" y="306324"/>
                  </a:moveTo>
                  <a:lnTo>
                    <a:pt x="0" y="335282"/>
                  </a:lnTo>
                </a:path>
                <a:path h="1090929">
                  <a:moveTo>
                    <a:pt x="0" y="156972"/>
                  </a:moveTo>
                  <a:lnTo>
                    <a:pt x="0" y="188978"/>
                  </a:lnTo>
                </a:path>
                <a:path h="1090929">
                  <a:moveTo>
                    <a:pt x="0" y="0"/>
                  </a:moveTo>
                  <a:lnTo>
                    <a:pt x="0" y="39626"/>
                  </a:lnTo>
                </a:path>
              </a:pathLst>
            </a:custGeom>
            <a:ln w="12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492758" y="3681990"/>
              <a:ext cx="1179195" cy="0"/>
            </a:xfrm>
            <a:custGeom>
              <a:avLst/>
              <a:gdLst/>
              <a:ahLst/>
              <a:cxnLst/>
              <a:rect l="l" t="t" r="r" b="b"/>
              <a:pathLst>
                <a:path w="1179195">
                  <a:moveTo>
                    <a:pt x="0" y="0"/>
                  </a:moveTo>
                  <a:lnTo>
                    <a:pt x="68580" y="0"/>
                  </a:lnTo>
                </a:path>
                <a:path w="1179195">
                  <a:moveTo>
                    <a:pt x="185930" y="0"/>
                  </a:moveTo>
                  <a:lnTo>
                    <a:pt x="252984" y="0"/>
                  </a:lnTo>
                </a:path>
                <a:path w="1179195">
                  <a:moveTo>
                    <a:pt x="371094" y="0"/>
                  </a:moveTo>
                  <a:lnTo>
                    <a:pt x="440436" y="0"/>
                  </a:lnTo>
                </a:path>
                <a:path w="1179195">
                  <a:moveTo>
                    <a:pt x="558546" y="0"/>
                  </a:moveTo>
                  <a:lnTo>
                    <a:pt x="624840" y="0"/>
                  </a:lnTo>
                </a:path>
                <a:path w="1179195">
                  <a:moveTo>
                    <a:pt x="742950" y="0"/>
                  </a:moveTo>
                  <a:lnTo>
                    <a:pt x="811530" y="0"/>
                  </a:lnTo>
                </a:path>
                <a:path w="1179195">
                  <a:moveTo>
                    <a:pt x="929640" y="0"/>
                  </a:moveTo>
                  <a:lnTo>
                    <a:pt x="990600" y="0"/>
                  </a:lnTo>
                </a:path>
                <a:path w="1179195">
                  <a:moveTo>
                    <a:pt x="1107950" y="0"/>
                  </a:moveTo>
                  <a:lnTo>
                    <a:pt x="1178814" y="0"/>
                  </a:lnTo>
                </a:path>
              </a:pathLst>
            </a:custGeom>
            <a:ln w="10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39596" y="2464304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159" y="117350"/>
                  </a:lnTo>
                  <a:lnTo>
                    <a:pt x="1531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39598" y="2464307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159" y="117350"/>
                  </a:lnTo>
                  <a:lnTo>
                    <a:pt x="15315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339596" y="2621281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159" y="117345"/>
                  </a:lnTo>
                  <a:lnTo>
                    <a:pt x="1531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39598" y="2621279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159" y="117345"/>
                  </a:lnTo>
                  <a:lnTo>
                    <a:pt x="15315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39596" y="3672077"/>
              <a:ext cx="153670" cy="118110"/>
            </a:xfrm>
            <a:custGeom>
              <a:avLst/>
              <a:gdLst/>
              <a:ahLst/>
              <a:cxnLst/>
              <a:rect l="l" t="t" r="r" b="b"/>
              <a:pathLst>
                <a:path w="153669" h="118110">
                  <a:moveTo>
                    <a:pt x="153159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153159" y="118110"/>
                  </a:lnTo>
                  <a:lnTo>
                    <a:pt x="1531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339598" y="3672077"/>
              <a:ext cx="153670" cy="118110"/>
            </a:xfrm>
            <a:custGeom>
              <a:avLst/>
              <a:gdLst/>
              <a:ahLst/>
              <a:cxnLst/>
              <a:rect l="l" t="t" r="r" b="b"/>
              <a:pathLst>
                <a:path w="153669" h="118110">
                  <a:moveTo>
                    <a:pt x="153159" y="0"/>
                  </a:moveTo>
                  <a:lnTo>
                    <a:pt x="0" y="0"/>
                  </a:lnTo>
                  <a:lnTo>
                    <a:pt x="0" y="118114"/>
                  </a:lnTo>
                  <a:lnTo>
                    <a:pt x="153159" y="118114"/>
                  </a:lnTo>
                  <a:lnTo>
                    <a:pt x="15315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339596" y="3507485"/>
              <a:ext cx="153670" cy="118110"/>
            </a:xfrm>
            <a:custGeom>
              <a:avLst/>
              <a:gdLst/>
              <a:ahLst/>
              <a:cxnLst/>
              <a:rect l="l" t="t" r="r" b="b"/>
              <a:pathLst>
                <a:path w="153669" h="118110">
                  <a:moveTo>
                    <a:pt x="153159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153159" y="118110"/>
                  </a:lnTo>
                  <a:lnTo>
                    <a:pt x="1531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339598" y="3507485"/>
              <a:ext cx="153670" cy="118110"/>
            </a:xfrm>
            <a:custGeom>
              <a:avLst/>
              <a:gdLst/>
              <a:ahLst/>
              <a:cxnLst/>
              <a:rect l="l" t="t" r="r" b="b"/>
              <a:pathLst>
                <a:path w="153669" h="118110">
                  <a:moveTo>
                    <a:pt x="153159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153159" y="118110"/>
                  </a:lnTo>
                  <a:lnTo>
                    <a:pt x="15315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339596" y="3363464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159" y="117350"/>
                  </a:lnTo>
                  <a:lnTo>
                    <a:pt x="1531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339598" y="3363467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159" y="117350"/>
                  </a:lnTo>
                  <a:lnTo>
                    <a:pt x="15315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39596" y="3213350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159" y="117350"/>
                  </a:lnTo>
                  <a:lnTo>
                    <a:pt x="1531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339598" y="3213353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159" y="117350"/>
                  </a:lnTo>
                  <a:lnTo>
                    <a:pt x="15315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339596" y="3066287"/>
              <a:ext cx="153670" cy="118110"/>
            </a:xfrm>
            <a:custGeom>
              <a:avLst/>
              <a:gdLst/>
              <a:ahLst/>
              <a:cxnLst/>
              <a:rect l="l" t="t" r="r" b="b"/>
              <a:pathLst>
                <a:path w="153669" h="118110">
                  <a:moveTo>
                    <a:pt x="153159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153159" y="118110"/>
                  </a:lnTo>
                  <a:lnTo>
                    <a:pt x="1531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339598" y="3066287"/>
              <a:ext cx="153670" cy="118110"/>
            </a:xfrm>
            <a:custGeom>
              <a:avLst/>
              <a:gdLst/>
              <a:ahLst/>
              <a:cxnLst/>
              <a:rect l="l" t="t" r="r" b="b"/>
              <a:pathLst>
                <a:path w="153669" h="118110">
                  <a:moveTo>
                    <a:pt x="153159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153159" y="118110"/>
                  </a:lnTo>
                  <a:lnTo>
                    <a:pt x="15315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339596" y="2916937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159" y="117345"/>
                  </a:lnTo>
                  <a:lnTo>
                    <a:pt x="1531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339598" y="2916935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159" y="117345"/>
                  </a:lnTo>
                  <a:lnTo>
                    <a:pt x="15315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39596" y="2770633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159" y="117345"/>
                  </a:lnTo>
                  <a:lnTo>
                    <a:pt x="1531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39598" y="2770631"/>
              <a:ext cx="153670" cy="117475"/>
            </a:xfrm>
            <a:custGeom>
              <a:avLst/>
              <a:gdLst/>
              <a:ahLst/>
              <a:cxnLst/>
              <a:rect l="l" t="t" r="r" b="b"/>
              <a:pathLst>
                <a:path w="153669" h="117475">
                  <a:moveTo>
                    <a:pt x="153159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159" y="117350"/>
                  </a:lnTo>
                  <a:lnTo>
                    <a:pt x="153159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671572" y="2464304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922" y="117350"/>
                  </a:lnTo>
                  <a:lnTo>
                    <a:pt x="153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671573" y="2464307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922" y="117350"/>
                  </a:lnTo>
                  <a:lnTo>
                    <a:pt x="1539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671572" y="2621281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922" y="117345"/>
                  </a:lnTo>
                  <a:lnTo>
                    <a:pt x="153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671573" y="2621279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922" y="117345"/>
                  </a:lnTo>
                  <a:lnTo>
                    <a:pt x="1539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671572" y="3672077"/>
              <a:ext cx="154305" cy="118110"/>
            </a:xfrm>
            <a:custGeom>
              <a:avLst/>
              <a:gdLst/>
              <a:ahLst/>
              <a:cxnLst/>
              <a:rect l="l" t="t" r="r" b="b"/>
              <a:pathLst>
                <a:path w="154305" h="118110">
                  <a:moveTo>
                    <a:pt x="153922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153922" y="118110"/>
                  </a:lnTo>
                  <a:lnTo>
                    <a:pt x="153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671573" y="3672077"/>
              <a:ext cx="154305" cy="118110"/>
            </a:xfrm>
            <a:custGeom>
              <a:avLst/>
              <a:gdLst/>
              <a:ahLst/>
              <a:cxnLst/>
              <a:rect l="l" t="t" r="r" b="b"/>
              <a:pathLst>
                <a:path w="154305" h="118110">
                  <a:moveTo>
                    <a:pt x="153922" y="0"/>
                  </a:moveTo>
                  <a:lnTo>
                    <a:pt x="0" y="0"/>
                  </a:lnTo>
                  <a:lnTo>
                    <a:pt x="0" y="118114"/>
                  </a:lnTo>
                  <a:lnTo>
                    <a:pt x="153922" y="118114"/>
                  </a:lnTo>
                  <a:lnTo>
                    <a:pt x="1539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671572" y="3505201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922" y="117345"/>
                  </a:lnTo>
                  <a:lnTo>
                    <a:pt x="153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671573" y="3505199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922" y="117345"/>
                  </a:lnTo>
                  <a:lnTo>
                    <a:pt x="1539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671572" y="3363464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922" y="117350"/>
                  </a:lnTo>
                  <a:lnTo>
                    <a:pt x="153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671573" y="3363467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922" y="117350"/>
                  </a:lnTo>
                  <a:lnTo>
                    <a:pt x="1539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671572" y="3213350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922" y="117350"/>
                  </a:lnTo>
                  <a:lnTo>
                    <a:pt x="153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671573" y="3213353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922" y="117350"/>
                  </a:lnTo>
                  <a:lnTo>
                    <a:pt x="1539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671572" y="3066287"/>
              <a:ext cx="154305" cy="118110"/>
            </a:xfrm>
            <a:custGeom>
              <a:avLst/>
              <a:gdLst/>
              <a:ahLst/>
              <a:cxnLst/>
              <a:rect l="l" t="t" r="r" b="b"/>
              <a:pathLst>
                <a:path w="154305" h="118110">
                  <a:moveTo>
                    <a:pt x="153922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153922" y="118110"/>
                  </a:lnTo>
                  <a:lnTo>
                    <a:pt x="153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671573" y="3066287"/>
              <a:ext cx="154305" cy="118110"/>
            </a:xfrm>
            <a:custGeom>
              <a:avLst/>
              <a:gdLst/>
              <a:ahLst/>
              <a:cxnLst/>
              <a:rect l="l" t="t" r="r" b="b"/>
              <a:pathLst>
                <a:path w="154305" h="118110">
                  <a:moveTo>
                    <a:pt x="153922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153922" y="118110"/>
                  </a:lnTo>
                  <a:lnTo>
                    <a:pt x="1539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671572" y="2916937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922" y="117345"/>
                  </a:lnTo>
                  <a:lnTo>
                    <a:pt x="153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671573" y="2916935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922" y="117345"/>
                  </a:lnTo>
                  <a:lnTo>
                    <a:pt x="1539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671572" y="2770633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153922" y="117345"/>
                  </a:lnTo>
                  <a:lnTo>
                    <a:pt x="153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671573" y="2770631"/>
              <a:ext cx="154305" cy="117475"/>
            </a:xfrm>
            <a:custGeom>
              <a:avLst/>
              <a:gdLst/>
              <a:ahLst/>
              <a:cxnLst/>
              <a:rect l="l" t="t" r="r" b="b"/>
              <a:pathLst>
                <a:path w="154305" h="117475">
                  <a:moveTo>
                    <a:pt x="153922" y="0"/>
                  </a:moveTo>
                  <a:lnTo>
                    <a:pt x="0" y="0"/>
                  </a:lnTo>
                  <a:lnTo>
                    <a:pt x="0" y="117350"/>
                  </a:lnTo>
                  <a:lnTo>
                    <a:pt x="153922" y="117350"/>
                  </a:lnTo>
                  <a:lnTo>
                    <a:pt x="153922" y="0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561338" y="3646172"/>
              <a:ext cx="117475" cy="153670"/>
            </a:xfrm>
            <a:custGeom>
              <a:avLst/>
              <a:gdLst/>
              <a:ahLst/>
              <a:cxnLst/>
              <a:rect l="l" t="t" r="r" b="b"/>
              <a:pathLst>
                <a:path w="117475" h="153670">
                  <a:moveTo>
                    <a:pt x="117350" y="0"/>
                  </a:moveTo>
                  <a:lnTo>
                    <a:pt x="0" y="0"/>
                  </a:lnTo>
                  <a:lnTo>
                    <a:pt x="0" y="153159"/>
                  </a:lnTo>
                  <a:lnTo>
                    <a:pt x="117350" y="153159"/>
                  </a:lnTo>
                  <a:lnTo>
                    <a:pt x="1173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561338" y="3646167"/>
              <a:ext cx="117475" cy="153670"/>
            </a:xfrm>
            <a:custGeom>
              <a:avLst/>
              <a:gdLst/>
              <a:ahLst/>
              <a:cxnLst/>
              <a:rect l="l" t="t" r="r" b="b"/>
              <a:pathLst>
                <a:path w="117475" h="153670">
                  <a:moveTo>
                    <a:pt x="0" y="153164"/>
                  </a:moveTo>
                  <a:lnTo>
                    <a:pt x="117350" y="153164"/>
                  </a:lnTo>
                  <a:lnTo>
                    <a:pt x="117350" y="0"/>
                  </a:lnTo>
                  <a:lnTo>
                    <a:pt x="0" y="0"/>
                  </a:lnTo>
                  <a:lnTo>
                    <a:pt x="0" y="153164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745742" y="3646172"/>
              <a:ext cx="118110" cy="153670"/>
            </a:xfrm>
            <a:custGeom>
              <a:avLst/>
              <a:gdLst/>
              <a:ahLst/>
              <a:cxnLst/>
              <a:rect l="l" t="t" r="r" b="b"/>
              <a:pathLst>
                <a:path w="118110" h="153670">
                  <a:moveTo>
                    <a:pt x="118110" y="0"/>
                  </a:moveTo>
                  <a:lnTo>
                    <a:pt x="0" y="0"/>
                  </a:lnTo>
                  <a:lnTo>
                    <a:pt x="0" y="153159"/>
                  </a:lnTo>
                  <a:lnTo>
                    <a:pt x="118110" y="153159"/>
                  </a:lnTo>
                  <a:lnTo>
                    <a:pt x="118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745742" y="3646167"/>
              <a:ext cx="118110" cy="153670"/>
            </a:xfrm>
            <a:custGeom>
              <a:avLst/>
              <a:gdLst/>
              <a:ahLst/>
              <a:cxnLst/>
              <a:rect l="l" t="t" r="r" b="b"/>
              <a:pathLst>
                <a:path w="118110" h="153670">
                  <a:moveTo>
                    <a:pt x="0" y="153164"/>
                  </a:moveTo>
                  <a:lnTo>
                    <a:pt x="118110" y="153164"/>
                  </a:lnTo>
                  <a:lnTo>
                    <a:pt x="118110" y="0"/>
                  </a:lnTo>
                  <a:lnTo>
                    <a:pt x="0" y="0"/>
                  </a:lnTo>
                  <a:lnTo>
                    <a:pt x="0" y="153164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933194" y="3646172"/>
              <a:ext cx="118110" cy="153670"/>
            </a:xfrm>
            <a:custGeom>
              <a:avLst/>
              <a:gdLst/>
              <a:ahLst/>
              <a:cxnLst/>
              <a:rect l="l" t="t" r="r" b="b"/>
              <a:pathLst>
                <a:path w="118110" h="153670">
                  <a:moveTo>
                    <a:pt x="118110" y="0"/>
                  </a:moveTo>
                  <a:lnTo>
                    <a:pt x="0" y="0"/>
                  </a:lnTo>
                  <a:lnTo>
                    <a:pt x="0" y="153159"/>
                  </a:lnTo>
                  <a:lnTo>
                    <a:pt x="118110" y="153159"/>
                  </a:lnTo>
                  <a:lnTo>
                    <a:pt x="118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933194" y="3646167"/>
              <a:ext cx="118110" cy="153670"/>
            </a:xfrm>
            <a:custGeom>
              <a:avLst/>
              <a:gdLst/>
              <a:ahLst/>
              <a:cxnLst/>
              <a:rect l="l" t="t" r="r" b="b"/>
              <a:pathLst>
                <a:path w="118110" h="153670">
                  <a:moveTo>
                    <a:pt x="0" y="153164"/>
                  </a:moveTo>
                  <a:lnTo>
                    <a:pt x="118110" y="153164"/>
                  </a:lnTo>
                  <a:lnTo>
                    <a:pt x="118110" y="0"/>
                  </a:lnTo>
                  <a:lnTo>
                    <a:pt x="0" y="0"/>
                  </a:lnTo>
                  <a:lnTo>
                    <a:pt x="0" y="153164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117598" y="3646172"/>
              <a:ext cx="118110" cy="153670"/>
            </a:xfrm>
            <a:custGeom>
              <a:avLst/>
              <a:gdLst/>
              <a:ahLst/>
              <a:cxnLst/>
              <a:rect l="l" t="t" r="r" b="b"/>
              <a:pathLst>
                <a:path w="118110" h="153670">
                  <a:moveTo>
                    <a:pt x="118110" y="0"/>
                  </a:moveTo>
                  <a:lnTo>
                    <a:pt x="0" y="0"/>
                  </a:lnTo>
                  <a:lnTo>
                    <a:pt x="0" y="153159"/>
                  </a:lnTo>
                  <a:lnTo>
                    <a:pt x="118110" y="153159"/>
                  </a:lnTo>
                  <a:lnTo>
                    <a:pt x="118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117598" y="3646167"/>
              <a:ext cx="118110" cy="153670"/>
            </a:xfrm>
            <a:custGeom>
              <a:avLst/>
              <a:gdLst/>
              <a:ahLst/>
              <a:cxnLst/>
              <a:rect l="l" t="t" r="r" b="b"/>
              <a:pathLst>
                <a:path w="118110" h="153670">
                  <a:moveTo>
                    <a:pt x="0" y="153164"/>
                  </a:moveTo>
                  <a:lnTo>
                    <a:pt x="118110" y="153164"/>
                  </a:lnTo>
                  <a:lnTo>
                    <a:pt x="118110" y="0"/>
                  </a:lnTo>
                  <a:lnTo>
                    <a:pt x="0" y="0"/>
                  </a:lnTo>
                  <a:lnTo>
                    <a:pt x="0" y="153164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304288" y="3646172"/>
              <a:ext cx="118110" cy="153670"/>
            </a:xfrm>
            <a:custGeom>
              <a:avLst/>
              <a:gdLst/>
              <a:ahLst/>
              <a:cxnLst/>
              <a:rect l="l" t="t" r="r" b="b"/>
              <a:pathLst>
                <a:path w="118110" h="153670">
                  <a:moveTo>
                    <a:pt x="118110" y="0"/>
                  </a:moveTo>
                  <a:lnTo>
                    <a:pt x="0" y="0"/>
                  </a:lnTo>
                  <a:lnTo>
                    <a:pt x="0" y="153159"/>
                  </a:lnTo>
                  <a:lnTo>
                    <a:pt x="118110" y="153159"/>
                  </a:lnTo>
                  <a:lnTo>
                    <a:pt x="118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304288" y="3646167"/>
              <a:ext cx="118110" cy="153670"/>
            </a:xfrm>
            <a:custGeom>
              <a:avLst/>
              <a:gdLst/>
              <a:ahLst/>
              <a:cxnLst/>
              <a:rect l="l" t="t" r="r" b="b"/>
              <a:pathLst>
                <a:path w="118110" h="153670">
                  <a:moveTo>
                    <a:pt x="0" y="153164"/>
                  </a:moveTo>
                  <a:lnTo>
                    <a:pt x="118110" y="153164"/>
                  </a:lnTo>
                  <a:lnTo>
                    <a:pt x="118110" y="0"/>
                  </a:lnTo>
                  <a:lnTo>
                    <a:pt x="0" y="0"/>
                  </a:lnTo>
                  <a:lnTo>
                    <a:pt x="0" y="153164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483358" y="3646172"/>
              <a:ext cx="117475" cy="153670"/>
            </a:xfrm>
            <a:custGeom>
              <a:avLst/>
              <a:gdLst/>
              <a:ahLst/>
              <a:cxnLst/>
              <a:rect l="l" t="t" r="r" b="b"/>
              <a:pathLst>
                <a:path w="117475" h="153670">
                  <a:moveTo>
                    <a:pt x="117350" y="0"/>
                  </a:moveTo>
                  <a:lnTo>
                    <a:pt x="0" y="0"/>
                  </a:lnTo>
                  <a:lnTo>
                    <a:pt x="0" y="153159"/>
                  </a:lnTo>
                  <a:lnTo>
                    <a:pt x="117350" y="153159"/>
                  </a:lnTo>
                  <a:lnTo>
                    <a:pt x="1173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483358" y="3646167"/>
              <a:ext cx="117475" cy="153670"/>
            </a:xfrm>
            <a:custGeom>
              <a:avLst/>
              <a:gdLst/>
              <a:ahLst/>
              <a:cxnLst/>
              <a:rect l="l" t="t" r="r" b="b"/>
              <a:pathLst>
                <a:path w="117475" h="153670">
                  <a:moveTo>
                    <a:pt x="0" y="153164"/>
                  </a:moveTo>
                  <a:lnTo>
                    <a:pt x="117350" y="153164"/>
                  </a:lnTo>
                  <a:lnTo>
                    <a:pt x="117350" y="0"/>
                  </a:lnTo>
                  <a:lnTo>
                    <a:pt x="0" y="0"/>
                  </a:lnTo>
                  <a:lnTo>
                    <a:pt x="0" y="153164"/>
                  </a:lnTo>
                  <a:close/>
                </a:path>
              </a:pathLst>
            </a:custGeom>
            <a:ln w="137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51610" y="2566428"/>
              <a:ext cx="1259840" cy="1129665"/>
            </a:xfrm>
            <a:custGeom>
              <a:avLst/>
              <a:gdLst/>
              <a:ahLst/>
              <a:cxnLst/>
              <a:rect l="l" t="t" r="r" b="b"/>
              <a:pathLst>
                <a:path w="1259839" h="1129664">
                  <a:moveTo>
                    <a:pt x="1259586" y="0"/>
                  </a:moveTo>
                  <a:lnTo>
                    <a:pt x="1226058" y="0"/>
                  </a:lnTo>
                  <a:lnTo>
                    <a:pt x="1226058" y="1076706"/>
                  </a:lnTo>
                  <a:lnTo>
                    <a:pt x="34290" y="1076706"/>
                  </a:lnTo>
                  <a:lnTo>
                    <a:pt x="34290" y="0"/>
                  </a:lnTo>
                  <a:lnTo>
                    <a:pt x="0" y="0"/>
                  </a:lnTo>
                  <a:lnTo>
                    <a:pt x="0" y="1129271"/>
                  </a:lnTo>
                  <a:lnTo>
                    <a:pt x="34290" y="1129271"/>
                  </a:lnTo>
                  <a:lnTo>
                    <a:pt x="34290" y="1110221"/>
                  </a:lnTo>
                  <a:lnTo>
                    <a:pt x="1226058" y="1110221"/>
                  </a:lnTo>
                  <a:lnTo>
                    <a:pt x="1226058" y="1129271"/>
                  </a:lnTo>
                  <a:lnTo>
                    <a:pt x="1259586" y="1129271"/>
                  </a:lnTo>
                  <a:lnTo>
                    <a:pt x="1259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32532" y="2494787"/>
              <a:ext cx="60198" cy="60198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728410" y="2490666"/>
              <a:ext cx="68440" cy="68440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732532" y="2648711"/>
              <a:ext cx="60198" cy="60198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728410" y="2644590"/>
              <a:ext cx="68440" cy="68440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732532" y="2795015"/>
              <a:ext cx="60198" cy="60198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728410" y="2790894"/>
              <a:ext cx="68440" cy="68440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732532" y="2936747"/>
              <a:ext cx="60198" cy="60198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728410" y="2932626"/>
              <a:ext cx="68440" cy="68440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732532" y="3099053"/>
              <a:ext cx="60198" cy="60198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728410" y="3094932"/>
              <a:ext cx="68440" cy="68440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732532" y="3239261"/>
              <a:ext cx="60198" cy="60960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728410" y="3235140"/>
              <a:ext cx="68440" cy="69202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732532" y="3391661"/>
              <a:ext cx="60198" cy="60198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728410" y="3387540"/>
              <a:ext cx="68440" cy="68440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732532" y="3531107"/>
              <a:ext cx="60198" cy="60960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728410" y="3526986"/>
              <a:ext cx="68440" cy="69202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732532" y="3695699"/>
              <a:ext cx="60198" cy="60198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728410" y="3691578"/>
              <a:ext cx="68440" cy="68440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67028" y="2494787"/>
              <a:ext cx="60960" cy="60198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62906" y="2490666"/>
              <a:ext cx="69202" cy="68440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67028" y="2648711"/>
              <a:ext cx="60960" cy="60198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62906" y="2644590"/>
              <a:ext cx="69202" cy="68440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67028" y="2795015"/>
              <a:ext cx="60960" cy="60198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62906" y="2790894"/>
              <a:ext cx="69202" cy="68440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67028" y="2936747"/>
              <a:ext cx="60960" cy="60198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62906" y="2932626"/>
              <a:ext cx="69202" cy="6844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67028" y="3099053"/>
              <a:ext cx="60960" cy="60198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62906" y="3094932"/>
              <a:ext cx="69202" cy="68440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67028" y="3239261"/>
              <a:ext cx="60960" cy="60960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362906" y="3235140"/>
              <a:ext cx="69202" cy="69202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67028" y="3391661"/>
              <a:ext cx="60960" cy="60198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62906" y="3387540"/>
              <a:ext cx="69202" cy="68440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67028" y="3531107"/>
              <a:ext cx="60960" cy="6096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362906" y="3526986"/>
              <a:ext cx="69202" cy="69202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67028" y="3695699"/>
              <a:ext cx="60960" cy="60198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62906" y="3691578"/>
              <a:ext cx="69202" cy="68440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88008" y="3695699"/>
              <a:ext cx="60960" cy="60198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583886" y="3691578"/>
              <a:ext cx="69202" cy="68440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772412" y="3695699"/>
              <a:ext cx="60198" cy="60198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768290" y="3691578"/>
              <a:ext cx="68440" cy="6844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961388" y="3695699"/>
              <a:ext cx="60960" cy="60198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957266" y="3691578"/>
              <a:ext cx="69202" cy="68440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145792" y="3695699"/>
              <a:ext cx="60198" cy="60198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332482" y="3695699"/>
              <a:ext cx="60198" cy="60198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141670" y="3691578"/>
              <a:ext cx="68440" cy="68440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328360" y="3691578"/>
              <a:ext cx="68440" cy="68440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510790" y="3695699"/>
              <a:ext cx="60198" cy="60198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506668" y="3691578"/>
              <a:ext cx="68440" cy="68440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986025" y="3231641"/>
              <a:ext cx="170180" cy="99060"/>
            </a:xfrm>
            <a:custGeom>
              <a:avLst/>
              <a:gdLst/>
              <a:ahLst/>
              <a:cxnLst/>
              <a:rect l="l" t="t" r="r" b="b"/>
              <a:pathLst>
                <a:path w="170180" h="99060">
                  <a:moveTo>
                    <a:pt x="169927" y="99060"/>
                  </a:moveTo>
                  <a:lnTo>
                    <a:pt x="0" y="0"/>
                  </a:lnTo>
                </a:path>
              </a:pathLst>
            </a:custGeom>
            <a:ln w="82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6" name="object 196"/>
          <p:cNvSpPr txBox="1"/>
          <p:nvPr/>
        </p:nvSpPr>
        <p:spPr>
          <a:xfrm>
            <a:off x="912365" y="3115604"/>
            <a:ext cx="85725" cy="169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1080517" y="2200655"/>
            <a:ext cx="169545" cy="99060"/>
          </a:xfrm>
          <a:custGeom>
            <a:avLst/>
            <a:gdLst/>
            <a:ahLst/>
            <a:cxnLst/>
            <a:rect l="l" t="t" r="r" b="b"/>
            <a:pathLst>
              <a:path w="169544" h="99060">
                <a:moveTo>
                  <a:pt x="169162" y="99060"/>
                </a:moveTo>
                <a:lnTo>
                  <a:pt x="0" y="0"/>
                </a:lnTo>
              </a:path>
            </a:pathLst>
          </a:custGeom>
          <a:ln w="82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 txBox="1"/>
          <p:nvPr/>
        </p:nvSpPr>
        <p:spPr>
          <a:xfrm>
            <a:off x="1000760" y="2064793"/>
            <a:ext cx="85725" cy="169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1904238" y="1913381"/>
            <a:ext cx="169545" cy="98425"/>
          </a:xfrm>
          <a:custGeom>
            <a:avLst/>
            <a:gdLst/>
            <a:ahLst/>
            <a:cxnLst/>
            <a:rect l="l" t="t" r="r" b="b"/>
            <a:pathLst>
              <a:path w="169544" h="98425">
                <a:moveTo>
                  <a:pt x="169164" y="98298"/>
                </a:moveTo>
                <a:lnTo>
                  <a:pt x="0" y="0"/>
                </a:lnTo>
              </a:path>
            </a:pathLst>
          </a:custGeom>
          <a:ln w="82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 txBox="1"/>
          <p:nvPr/>
        </p:nvSpPr>
        <p:spPr>
          <a:xfrm>
            <a:off x="1815338" y="1778294"/>
            <a:ext cx="85725" cy="169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2409444" y="2135123"/>
            <a:ext cx="191770" cy="165100"/>
          </a:xfrm>
          <a:custGeom>
            <a:avLst/>
            <a:gdLst/>
            <a:ahLst/>
            <a:cxnLst/>
            <a:rect l="l" t="t" r="r" b="b"/>
            <a:pathLst>
              <a:path w="191769" h="165100">
                <a:moveTo>
                  <a:pt x="191262" y="0"/>
                </a:moveTo>
                <a:lnTo>
                  <a:pt x="0" y="164592"/>
                </a:lnTo>
              </a:path>
            </a:pathLst>
          </a:custGeom>
          <a:ln w="82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 txBox="1"/>
          <p:nvPr/>
        </p:nvSpPr>
        <p:spPr>
          <a:xfrm>
            <a:off x="2606294" y="2009180"/>
            <a:ext cx="85725" cy="169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2447544" y="2621279"/>
            <a:ext cx="723900" cy="704215"/>
          </a:xfrm>
          <a:custGeom>
            <a:avLst/>
            <a:gdLst/>
            <a:ahLst/>
            <a:cxnLst/>
            <a:rect l="l" t="t" r="r" b="b"/>
            <a:pathLst>
              <a:path w="723900" h="704214">
                <a:moveTo>
                  <a:pt x="723900" y="0"/>
                </a:moveTo>
                <a:lnTo>
                  <a:pt x="0" y="192024"/>
                </a:lnTo>
              </a:path>
              <a:path w="723900" h="704214">
                <a:moveTo>
                  <a:pt x="723900" y="445008"/>
                </a:moveTo>
                <a:lnTo>
                  <a:pt x="224028" y="704088"/>
                </a:lnTo>
              </a:path>
            </a:pathLst>
          </a:custGeom>
          <a:ln w="82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 txBox="1"/>
          <p:nvPr/>
        </p:nvSpPr>
        <p:spPr>
          <a:xfrm>
            <a:off x="3175507" y="2515148"/>
            <a:ext cx="85725" cy="603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5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950" i="1" spc="-5" dirty="0"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2439161" y="3451859"/>
            <a:ext cx="732790" cy="173990"/>
          </a:xfrm>
          <a:custGeom>
            <a:avLst/>
            <a:gdLst/>
            <a:ahLst/>
            <a:cxnLst/>
            <a:rect l="l" t="t" r="r" b="b"/>
            <a:pathLst>
              <a:path w="732789" h="173989">
                <a:moveTo>
                  <a:pt x="732282" y="173736"/>
                </a:moveTo>
                <a:lnTo>
                  <a:pt x="0" y="0"/>
                </a:lnTo>
              </a:path>
            </a:pathLst>
          </a:custGeom>
          <a:ln w="82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3166364" y="3520213"/>
            <a:ext cx="85725" cy="169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2382006" y="1743991"/>
            <a:ext cx="786130" cy="169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Times New Roman"/>
                <a:cs typeface="Times New Roman"/>
              </a:rPr>
              <a:t>Вигорання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Н</a:t>
            </a:r>
            <a:r>
              <a:rPr sz="900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634728" y="1977182"/>
            <a:ext cx="195580" cy="169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10" dirty="0">
                <a:latin typeface="Times New Roman"/>
                <a:cs typeface="Times New Roman"/>
              </a:rPr>
              <a:t>Газ</a:t>
            </a:r>
            <a:endParaRPr sz="950">
              <a:latin typeface="Times New Roman"/>
              <a:cs typeface="Times New Roman"/>
            </a:endParaRPr>
          </a:p>
        </p:txBody>
      </p:sp>
      <p:pic>
        <p:nvPicPr>
          <p:cNvPr id="209" name="object 209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3608070" y="1890522"/>
            <a:ext cx="2857500" cy="2141219"/>
          </a:xfrm>
          <a:prstGeom prst="rect">
            <a:avLst/>
          </a:prstGeom>
        </p:spPr>
      </p:pic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978915" y="516889"/>
            <a:ext cx="5965825" cy="5021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81000" marR="94615" lvl="2" indent="-381000" algn="r">
              <a:lnSpc>
                <a:spcPct val="100000"/>
              </a:lnSpc>
              <a:buAutoNum type="arabicPeriod" startAt="4"/>
              <a:tabLst>
                <a:tab pos="381000" algn="l"/>
              </a:tabLst>
            </a:pPr>
            <a:r>
              <a:rPr sz="1200" b="1" dirty="0">
                <a:latin typeface="Times New Roman"/>
                <a:cs typeface="Times New Roman"/>
              </a:rPr>
              <a:t>ЦЕМЕНТАЦІЯ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РОЗЧИНАХ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ЕЛЕКТРОЛІТІВ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spcBef>
                <a:spcPts val="20"/>
              </a:spcBef>
              <a:buFont typeface="Times New Roman"/>
              <a:buAutoNum type="arabicPeriod" startAt="4"/>
            </a:pPr>
            <a:endParaRPr sz="1550">
              <a:latin typeface="Times New Roman"/>
              <a:cs typeface="Times New Roman"/>
            </a:endParaRPr>
          </a:p>
          <a:p>
            <a:pPr marL="101600" marR="93980" indent="287655" algn="just">
              <a:lnSpc>
                <a:spcPct val="90300"/>
              </a:lnSpc>
            </a:pPr>
            <a:r>
              <a:rPr sz="1200" spc="-15" dirty="0">
                <a:latin typeface="Times New Roman"/>
                <a:cs typeface="Times New Roman"/>
              </a:rPr>
              <a:t>Використання </a:t>
            </a:r>
            <a:r>
              <a:rPr sz="1200" spc="-10" dirty="0">
                <a:latin typeface="Times New Roman"/>
                <a:cs typeface="Times New Roman"/>
              </a:rPr>
              <a:t>анодного </a:t>
            </a:r>
            <a:r>
              <a:rPr sz="1200" spc="-15" dirty="0">
                <a:latin typeface="Times New Roman"/>
                <a:cs typeface="Times New Roman"/>
              </a:rPr>
              <a:t>ефекту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дифузійного насичення оброблюваної поверхні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вуглецем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багатокомпонентних </a:t>
            </a:r>
            <a:r>
              <a:rPr sz="1200" spc="-15" dirty="0">
                <a:latin typeface="Times New Roman"/>
                <a:cs typeface="Times New Roman"/>
              </a:rPr>
              <a:t>розчинах електролітів,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один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видів </a:t>
            </a:r>
            <a:r>
              <a:rPr sz="1200" spc="-15" dirty="0">
                <a:latin typeface="Times New Roman"/>
                <a:cs typeface="Times New Roman"/>
              </a:rPr>
              <a:t>швидкісної </a:t>
            </a:r>
            <a:r>
              <a:rPr sz="1200" spc="-10" dirty="0">
                <a:latin typeface="Times New Roman"/>
                <a:cs typeface="Times New Roman"/>
              </a:rPr>
              <a:t>елект-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рохіміко-термічної обробки </a:t>
            </a:r>
            <a:r>
              <a:rPr sz="1200" spc="-10" dirty="0">
                <a:latin typeface="Times New Roman"/>
                <a:cs typeface="Times New Roman"/>
              </a:rPr>
              <a:t>(анодний електролітне </a:t>
            </a:r>
            <a:r>
              <a:rPr sz="1200" spc="-15" dirty="0">
                <a:latin typeface="Times New Roman"/>
                <a:cs typeface="Times New Roman"/>
              </a:rPr>
              <a:t>нагрівання) малогабаритних виробів.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Виріб, </a:t>
            </a:r>
            <a:r>
              <a:rPr sz="1200" spc="-10" dirty="0">
                <a:latin typeface="Times New Roman"/>
                <a:cs typeface="Times New Roman"/>
              </a:rPr>
              <a:t>якій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5" dirty="0">
                <a:latin typeface="Times New Roman"/>
                <a:cs typeface="Times New Roman"/>
              </a:rPr>
              <a:t>анодом, </a:t>
            </a:r>
            <a:r>
              <a:rPr sz="1200" spc="-10" dirty="0">
                <a:latin typeface="Times New Roman"/>
                <a:cs typeface="Times New Roman"/>
              </a:rPr>
              <a:t>при подачі </a:t>
            </a:r>
            <a:r>
              <a:rPr sz="1200" spc="-15" dirty="0">
                <a:latin typeface="Times New Roman"/>
                <a:cs typeface="Times New Roman"/>
              </a:rPr>
              <a:t>постійної </a:t>
            </a:r>
            <a:r>
              <a:rPr sz="1200" spc="-10" dirty="0">
                <a:latin typeface="Times New Roman"/>
                <a:cs typeface="Times New Roman"/>
              </a:rPr>
              <a:t>електричної напруги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діапазоні </a:t>
            </a:r>
            <a:r>
              <a:rPr sz="1200" spc="-10" dirty="0">
                <a:latin typeface="Times New Roman"/>
                <a:cs typeface="Times New Roman"/>
              </a:rPr>
              <a:t>150…300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розігрівається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температури 450…1050 </a:t>
            </a:r>
            <a:r>
              <a:rPr sz="1200" spc="-10" dirty="0">
                <a:latin typeface="Times New Roman"/>
                <a:cs typeface="Times New Roman"/>
              </a:rPr>
              <a:t>°С. </a:t>
            </a:r>
            <a:r>
              <a:rPr sz="1200" spc="-15" dirty="0">
                <a:latin typeface="Times New Roman"/>
                <a:cs typeface="Times New Roman"/>
              </a:rPr>
              <a:t>Досягнення таких </a:t>
            </a:r>
            <a:r>
              <a:rPr sz="1200" spc="-10" dirty="0">
                <a:latin typeface="Times New Roman"/>
                <a:cs typeface="Times New Roman"/>
              </a:rPr>
              <a:t>температур </a:t>
            </a:r>
            <a:r>
              <a:rPr sz="1200" spc="-15" dirty="0">
                <a:latin typeface="Times New Roman"/>
                <a:cs typeface="Times New Roman"/>
              </a:rPr>
              <a:t>забезпечує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суцільна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стійка </a:t>
            </a:r>
            <a:r>
              <a:rPr sz="1200" spc="-15" dirty="0">
                <a:latin typeface="Times New Roman"/>
                <a:cs typeface="Times New Roman"/>
              </a:rPr>
              <a:t>парогазова оболонка,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15" dirty="0">
                <a:latin typeface="Times New Roman"/>
                <a:cs typeface="Times New Roman"/>
              </a:rPr>
              <a:t>відокремлює </a:t>
            </a:r>
            <a:r>
              <a:rPr sz="1200" spc="-10" dirty="0">
                <a:latin typeface="Times New Roman"/>
                <a:cs typeface="Times New Roman"/>
              </a:rPr>
              <a:t>анод від </a:t>
            </a:r>
            <a:r>
              <a:rPr sz="1200" spc="-15" dirty="0">
                <a:latin typeface="Times New Roman"/>
                <a:cs typeface="Times New Roman"/>
              </a:rPr>
              <a:t>електроліту.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забез-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печення цементації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електроліт </a:t>
            </a:r>
            <a:r>
              <a:rPr sz="1200" spc="-10" dirty="0">
                <a:latin typeface="Times New Roman"/>
                <a:cs typeface="Times New Roman"/>
              </a:rPr>
              <a:t>крім </a:t>
            </a:r>
            <a:r>
              <a:rPr sz="1200" spc="-15" dirty="0">
                <a:latin typeface="Times New Roman"/>
                <a:cs typeface="Times New Roman"/>
              </a:rPr>
              <a:t>електропровідного компонента вводять вуглецевмі- </a:t>
            </a:r>
            <a:r>
              <a:rPr sz="1200" spc="-10" dirty="0">
                <a:latin typeface="Times New Roman"/>
                <a:cs typeface="Times New Roman"/>
              </a:rPr>
              <a:t> сні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речовини-донори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(гліцерин,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ацетон,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етиленгліколь,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сахароза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інші).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Суміш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20…80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15" dirty="0">
                <a:latin typeface="Times New Roman"/>
                <a:cs typeface="Times New Roman"/>
              </a:rPr>
              <a:t>NaCN </a:t>
            </a:r>
            <a:r>
              <a:rPr sz="1200" dirty="0">
                <a:latin typeface="Times New Roman"/>
                <a:cs typeface="Times New Roman"/>
              </a:rPr>
              <a:t>+ </a:t>
            </a:r>
            <a:r>
              <a:rPr sz="1200" spc="-15" dirty="0">
                <a:latin typeface="Times New Roman"/>
                <a:cs typeface="Times New Roman"/>
              </a:rPr>
              <a:t>25…30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10" dirty="0">
                <a:latin typeface="Times New Roman"/>
                <a:cs typeface="Times New Roman"/>
              </a:rPr>
              <a:t>NaCl </a:t>
            </a:r>
            <a:r>
              <a:rPr sz="1200" dirty="0">
                <a:latin typeface="Times New Roman"/>
                <a:cs typeface="Times New Roman"/>
              </a:rPr>
              <a:t>+ </a:t>
            </a:r>
            <a:r>
              <a:rPr sz="1200" spc="-15" dirty="0">
                <a:latin typeface="Times New Roman"/>
                <a:cs typeface="Times New Roman"/>
              </a:rPr>
              <a:t>45…50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10" dirty="0">
                <a:latin typeface="Times New Roman"/>
                <a:cs typeface="Times New Roman"/>
              </a:rPr>
              <a:t>Na</a:t>
            </a:r>
            <a:r>
              <a:rPr sz="1200" spc="-15" baseline="-10416" dirty="0">
                <a:latin typeface="Times New Roman"/>
                <a:cs typeface="Times New Roman"/>
              </a:rPr>
              <a:t>2</a:t>
            </a:r>
            <a:r>
              <a:rPr sz="1200" spc="-10" dirty="0">
                <a:latin typeface="Times New Roman"/>
                <a:cs typeface="Times New Roman"/>
              </a:rPr>
              <a:t>CO</a:t>
            </a:r>
            <a:r>
              <a:rPr sz="1200" spc="-15" baseline="-10416" dirty="0">
                <a:latin typeface="Times New Roman"/>
                <a:cs typeface="Times New Roman"/>
              </a:rPr>
              <a:t>3</a:t>
            </a:r>
            <a:r>
              <a:rPr sz="1200" spc="-10" dirty="0">
                <a:latin typeface="Times New Roman"/>
                <a:cs typeface="Times New Roman"/>
              </a:rPr>
              <a:t>, </a:t>
            </a:r>
            <a:r>
              <a:rPr sz="1200" spc="-15" dirty="0">
                <a:latin typeface="Times New Roman"/>
                <a:cs typeface="Times New Roman"/>
              </a:rPr>
              <a:t>наприклад, застосовується </a:t>
            </a:r>
            <a:r>
              <a:rPr sz="1200" spc="-10" dirty="0">
                <a:latin typeface="Times New Roman"/>
                <a:cs typeface="Times New Roman"/>
              </a:rPr>
              <a:t>для за-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повнення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соляних </a:t>
            </a:r>
            <a:r>
              <a:rPr sz="1200" spc="-10" dirty="0">
                <a:latin typeface="Times New Roman"/>
                <a:cs typeface="Times New Roman"/>
              </a:rPr>
              <a:t>ванн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використовується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для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цементації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-15" dirty="0">
                <a:latin typeface="Times New Roman"/>
                <a:cs typeface="Times New Roman"/>
              </a:rPr>
              <a:t> температурі </a:t>
            </a:r>
            <a:r>
              <a:rPr sz="1200" spc="-10" dirty="0">
                <a:latin typeface="Times New Roman"/>
                <a:cs typeface="Times New Roman"/>
              </a:rPr>
              <a:t>530</a:t>
            </a:r>
            <a:r>
              <a:rPr sz="1200" spc="-15" dirty="0">
                <a:latin typeface="Times New Roman"/>
                <a:cs typeface="Times New Roman"/>
              </a:rPr>
              <a:t> °C.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1000" marR="94615" lvl="2" indent="-381000" algn="r">
              <a:lnSpc>
                <a:spcPct val="100000"/>
              </a:lnSpc>
              <a:spcBef>
                <a:spcPts val="840"/>
              </a:spcBef>
              <a:buAutoNum type="arabicPeriod" startAt="5"/>
              <a:tabLst>
                <a:tab pos="381000" algn="l"/>
              </a:tabLst>
            </a:pPr>
            <a:r>
              <a:rPr sz="1200" b="1" dirty="0">
                <a:latin typeface="Times New Roman"/>
                <a:cs typeface="Times New Roman"/>
              </a:rPr>
              <a:t>ЦЕМЕНТАЦІЯ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ПАСТАХ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spcBef>
                <a:spcPts val="20"/>
              </a:spcBef>
              <a:buFont typeface="Times New Roman"/>
              <a:buAutoNum type="arabicPeriod" startAt="5"/>
            </a:pPr>
            <a:endParaRPr sz="1550">
              <a:latin typeface="Times New Roman"/>
              <a:cs typeface="Times New Roman"/>
            </a:endParaRPr>
          </a:p>
          <a:p>
            <a:pPr marL="100965" marR="94615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Цементація з нанесенням </a:t>
            </a:r>
            <a:r>
              <a:rPr sz="1200" spc="-5" dirty="0">
                <a:latin typeface="Times New Roman"/>
                <a:cs typeface="Times New Roman"/>
              </a:rPr>
              <a:t>на металеву поверхню,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насичується вуглецем, вугле- </a:t>
            </a:r>
            <a:r>
              <a:rPr sz="1200" dirty="0">
                <a:latin typeface="Times New Roman"/>
                <a:cs typeface="Times New Roman"/>
              </a:rPr>
              <a:t> цевмісних </a:t>
            </a:r>
            <a:r>
              <a:rPr sz="1200" spc="-5" dirty="0">
                <a:latin typeface="Times New Roman"/>
                <a:cs typeface="Times New Roman"/>
              </a:rPr>
              <a:t>матеріалів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суспензії, обмазки </a:t>
            </a:r>
            <a:r>
              <a:rPr sz="1200" dirty="0">
                <a:latin typeface="Times New Roman"/>
                <a:cs typeface="Times New Roman"/>
              </a:rPr>
              <a:t>або шлікера, </a:t>
            </a:r>
            <a:r>
              <a:rPr sz="1200" spc="-5" dirty="0">
                <a:latin typeface="Times New Roman"/>
                <a:cs typeface="Times New Roman"/>
              </a:rPr>
              <a:t>сушінням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подальшим </a:t>
            </a:r>
            <a:r>
              <a:rPr sz="1200" dirty="0">
                <a:latin typeface="Times New Roman"/>
                <a:cs typeface="Times New Roman"/>
              </a:rPr>
              <a:t> нагріванням </a:t>
            </a:r>
            <a:r>
              <a:rPr sz="1200" spc="-5" dirty="0">
                <a:latin typeface="Times New Roman"/>
                <a:cs typeface="Times New Roman"/>
              </a:rPr>
              <a:t>виробу струмом НВЧ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промислової частоти. Товщина шару пасти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винна </a:t>
            </a:r>
            <a:r>
              <a:rPr sz="1200" dirty="0">
                <a:latin typeface="Times New Roman"/>
                <a:cs typeface="Times New Roman"/>
              </a:rPr>
              <a:t>бути в 6…8 разів </a:t>
            </a:r>
            <a:r>
              <a:rPr sz="1200" spc="-5" dirty="0">
                <a:latin typeface="Times New Roman"/>
                <a:cs typeface="Times New Roman"/>
              </a:rPr>
              <a:t>більшою,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необхідну товщину цементованого </a:t>
            </a:r>
            <a:r>
              <a:rPr sz="1200" dirty="0">
                <a:latin typeface="Times New Roman"/>
                <a:cs typeface="Times New Roman"/>
              </a:rPr>
              <a:t>шару. </a:t>
            </a:r>
            <a:r>
              <a:rPr sz="1200" spc="-5" dirty="0">
                <a:latin typeface="Times New Roman"/>
                <a:cs typeface="Times New Roman"/>
              </a:rPr>
              <a:t>Темпера-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цементації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встановлюють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діапазоні </a:t>
            </a:r>
            <a:r>
              <a:rPr sz="1200" spc="-5" dirty="0">
                <a:latin typeface="Times New Roman"/>
                <a:cs typeface="Times New Roman"/>
              </a:rPr>
              <a:t>910…1050 °С.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1000" marR="95250" lvl="2" indent="-381000" algn="r">
              <a:lnSpc>
                <a:spcPct val="100000"/>
              </a:lnSpc>
              <a:spcBef>
                <a:spcPts val="844"/>
              </a:spcBef>
              <a:buAutoNum type="arabicPeriod" startAt="6"/>
              <a:tabLst>
                <a:tab pos="3810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СТРУКТУРА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ЦЕМЕНТОВАНОГО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ШАРУ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00965" marR="95885" indent="287655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Структуру та зміну твердості цементованого шару від вмісту вуглецю по глибині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8.3.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53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3493008" y="5627242"/>
            <a:ext cx="2204085" cy="3114675"/>
            <a:chOff x="3493008" y="5627242"/>
            <a:chExt cx="2204085" cy="3114675"/>
          </a:xfrm>
        </p:grpSpPr>
        <p:sp>
          <p:nvSpPr>
            <p:cNvPr id="7" name="object 7"/>
            <p:cNvSpPr/>
            <p:nvPr/>
          </p:nvSpPr>
          <p:spPr>
            <a:xfrm>
              <a:off x="4906518" y="563041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022"/>
                  </a:lnTo>
                </a:path>
              </a:pathLst>
            </a:custGeom>
            <a:ln w="63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493008" y="8083295"/>
              <a:ext cx="2203704" cy="65836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4887468" y="8725661"/>
              <a:ext cx="795655" cy="0"/>
            </a:xfrm>
            <a:custGeom>
              <a:avLst/>
              <a:gdLst/>
              <a:ahLst/>
              <a:cxnLst/>
              <a:rect l="l" t="t" r="r" b="b"/>
              <a:pathLst>
                <a:path w="795654">
                  <a:moveTo>
                    <a:pt x="0" y="0"/>
                  </a:moveTo>
                  <a:lnTo>
                    <a:pt x="79552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500628" y="8092439"/>
              <a:ext cx="2181860" cy="624205"/>
            </a:xfrm>
            <a:custGeom>
              <a:avLst/>
              <a:gdLst/>
              <a:ahLst/>
              <a:cxnLst/>
              <a:rect l="l" t="t" r="r" b="b"/>
              <a:pathLst>
                <a:path w="2181860" h="624204">
                  <a:moveTo>
                    <a:pt x="2181606" y="0"/>
                  </a:moveTo>
                  <a:lnTo>
                    <a:pt x="0" y="0"/>
                  </a:lnTo>
                  <a:lnTo>
                    <a:pt x="0" y="624075"/>
                  </a:lnTo>
                  <a:lnTo>
                    <a:pt x="2181606" y="624075"/>
                  </a:lnTo>
                  <a:lnTo>
                    <a:pt x="2181606" y="0"/>
                  </a:lnTo>
                  <a:close/>
                </a:path>
              </a:pathLst>
            </a:custGeom>
            <a:ln w="126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3273044" y="5612166"/>
            <a:ext cx="173355" cy="5359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1</a:t>
            </a:r>
            <a:r>
              <a:rPr sz="900" spc="-1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900" spc="20" dirty="0">
                <a:latin typeface="Times New Roman"/>
                <a:cs typeface="Times New Roman"/>
              </a:rPr>
              <a:t>1</a:t>
            </a:r>
            <a:r>
              <a:rPr sz="900" spc="-1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60"/>
              </a:spcBef>
            </a:pPr>
            <a:r>
              <a:rPr sz="900" spc="20" dirty="0">
                <a:latin typeface="Times New Roman"/>
                <a:cs typeface="Times New Roman"/>
              </a:rPr>
              <a:t>1</a:t>
            </a:r>
            <a:r>
              <a:rPr sz="900" spc="-1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121119" y="6380636"/>
            <a:ext cx="156845" cy="9264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900" spc="10" dirty="0">
                <a:latin typeface="Times New Roman"/>
                <a:cs typeface="Times New Roman"/>
              </a:rPr>
              <a:t>Вміст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вуглецю,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273044" y="6416065"/>
            <a:ext cx="17335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0</a:t>
            </a:r>
            <a:r>
              <a:rPr sz="900" spc="-1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273044" y="6839739"/>
            <a:ext cx="17335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0</a:t>
            </a:r>
            <a:r>
              <a:rPr sz="900" spc="-1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273044" y="7265691"/>
            <a:ext cx="17335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0</a:t>
            </a:r>
            <a:r>
              <a:rPr sz="900" spc="-1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273044" y="7661167"/>
            <a:ext cx="17335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0</a:t>
            </a:r>
            <a:r>
              <a:rPr sz="900" spc="-1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091183" y="8296677"/>
            <a:ext cx="85788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Температура,</a:t>
            </a:r>
            <a:r>
              <a:rPr sz="900" spc="-4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Symbol"/>
                <a:cs typeface="Symbol"/>
              </a:rPr>
              <a:t></a:t>
            </a:r>
            <a:r>
              <a:rPr sz="900" spc="1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05258" y="8150380"/>
            <a:ext cx="26162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1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399797" y="8150380"/>
            <a:ext cx="65532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463550" algn="l"/>
              </a:tabLst>
            </a:pPr>
            <a:r>
              <a:rPr sz="900" spc="20" dirty="0">
                <a:latin typeface="Times New Roman"/>
                <a:cs typeface="Times New Roman"/>
              </a:rPr>
              <a:t>8</a:t>
            </a:r>
            <a:r>
              <a:rPr sz="900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25" dirty="0">
                <a:latin typeface="Times New Roman"/>
                <a:cs typeface="Times New Roman"/>
              </a:rPr>
              <a:t>6</a:t>
            </a:r>
            <a:r>
              <a:rPr sz="900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11145" y="7996599"/>
            <a:ext cx="85725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800" i="1" spc="-5" dirty="0">
                <a:latin typeface="Times New Roman"/>
                <a:cs typeface="Times New Roman"/>
              </a:rPr>
              <a:t>G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690624" y="7941736"/>
            <a:ext cx="74930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800" i="1" spc="-5" dirty="0">
                <a:latin typeface="Times New Roman"/>
                <a:cs typeface="Times New Roman"/>
              </a:rPr>
              <a:t>P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041145" y="7993548"/>
            <a:ext cx="85725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800" i="1" spc="-5" dirty="0">
                <a:latin typeface="Times New Roman"/>
                <a:cs typeface="Times New Roman"/>
              </a:rPr>
              <a:t>Q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701296" y="6349165"/>
            <a:ext cx="63500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800" i="1" spc="-5" dirty="0">
                <a:latin typeface="Times New Roman"/>
                <a:cs typeface="Times New Roman"/>
              </a:rPr>
              <a:t>S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223516" y="5625255"/>
            <a:ext cx="259079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1200" spc="7" baseline="6944" dirty="0">
                <a:latin typeface="Times New Roman"/>
                <a:cs typeface="Times New Roman"/>
              </a:rPr>
              <a:t>C</a:t>
            </a:r>
            <a:r>
              <a:rPr sz="500" spc="5" dirty="0">
                <a:latin typeface="Times New Roman"/>
                <a:cs typeface="Times New Roman"/>
              </a:rPr>
              <a:t>max</a:t>
            </a:r>
            <a:endParaRPr sz="5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985767" y="8005743"/>
            <a:ext cx="139700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1200" i="1" spc="7" baseline="6944" dirty="0">
                <a:latin typeface="Times New Roman"/>
                <a:cs typeface="Times New Roman"/>
              </a:rPr>
              <a:t>t</a:t>
            </a:r>
            <a:r>
              <a:rPr sz="500" spc="5" dirty="0">
                <a:latin typeface="Times New Roman"/>
                <a:cs typeface="Times New Roman"/>
              </a:rPr>
              <a:t>д</a:t>
            </a:r>
            <a:endParaRPr sz="5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499327" y="5853254"/>
            <a:ext cx="165735" cy="41211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900" spc="-10" dirty="0">
                <a:latin typeface="Times New Roman"/>
                <a:cs typeface="Times New Roman"/>
              </a:rPr>
              <a:t>А</a:t>
            </a:r>
            <a:r>
              <a:rPr sz="900" dirty="0">
                <a:latin typeface="Times New Roman"/>
                <a:cs typeface="Times New Roman"/>
              </a:rPr>
              <a:t>+</a:t>
            </a:r>
            <a:r>
              <a:rPr sz="900" spc="-5" dirty="0">
                <a:latin typeface="Times New Roman"/>
                <a:cs typeface="Times New Roman"/>
              </a:rPr>
              <a:t>F</a:t>
            </a:r>
            <a:r>
              <a:rPr sz="900" spc="-15" dirty="0">
                <a:latin typeface="Times New Roman"/>
                <a:cs typeface="Times New Roman"/>
              </a:rPr>
              <a:t>e</a:t>
            </a:r>
            <a:r>
              <a:rPr sz="900" spc="7" baseline="-13888" dirty="0">
                <a:latin typeface="Times New Roman"/>
                <a:cs typeface="Times New Roman"/>
              </a:rPr>
              <a:t>3</a:t>
            </a:r>
            <a:r>
              <a:rPr sz="900" dirty="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818605" y="5920310"/>
            <a:ext cx="165100" cy="41211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900" spc="-10" dirty="0">
                <a:latin typeface="Times New Roman"/>
                <a:cs typeface="Times New Roman"/>
              </a:rPr>
              <a:t>П</a:t>
            </a:r>
            <a:r>
              <a:rPr sz="900" dirty="0">
                <a:latin typeface="Times New Roman"/>
                <a:cs typeface="Times New Roman"/>
              </a:rPr>
              <a:t>+</a:t>
            </a:r>
            <a:r>
              <a:rPr sz="900" spc="-5" dirty="0">
                <a:latin typeface="Times New Roman"/>
                <a:cs typeface="Times New Roman"/>
              </a:rPr>
              <a:t>F</a:t>
            </a:r>
            <a:r>
              <a:rPr sz="900" spc="-15" dirty="0">
                <a:latin typeface="Times New Roman"/>
                <a:cs typeface="Times New Roman"/>
              </a:rPr>
              <a:t>e</a:t>
            </a:r>
            <a:r>
              <a:rPr sz="900" spc="7" baseline="-13888" dirty="0">
                <a:latin typeface="Times New Roman"/>
                <a:cs typeface="Times New Roman"/>
              </a:rPr>
              <a:t>3</a:t>
            </a:r>
            <a:r>
              <a:rPr sz="900" dirty="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292095" y="6419259"/>
            <a:ext cx="85725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800" spc="-5" dirty="0">
                <a:latin typeface="Times New Roman"/>
                <a:cs typeface="Times New Roman"/>
              </a:rPr>
              <a:t>А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08559" y="6471071"/>
            <a:ext cx="85725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800" spc="-5" dirty="0">
                <a:latin typeface="Times New Roman"/>
                <a:cs typeface="Times New Roman"/>
              </a:rPr>
              <a:t>П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773691" y="7046381"/>
            <a:ext cx="222250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800" spc="-10" dirty="0">
                <a:latin typeface="Times New Roman"/>
                <a:cs typeface="Times New Roman"/>
              </a:rPr>
              <a:t>П</a:t>
            </a:r>
            <a:r>
              <a:rPr sz="800" spc="-5" dirty="0">
                <a:latin typeface="Times New Roman"/>
                <a:cs typeface="Times New Roman"/>
              </a:rPr>
              <a:t>+Ф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399561" y="7604928"/>
            <a:ext cx="220979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800" spc="-25" dirty="0">
                <a:latin typeface="Times New Roman"/>
                <a:cs typeface="Times New Roman"/>
              </a:rPr>
              <a:t>А</a:t>
            </a:r>
            <a:r>
              <a:rPr sz="800" spc="-5" dirty="0">
                <a:latin typeface="Times New Roman"/>
                <a:cs typeface="Times New Roman"/>
              </a:rPr>
              <a:t>+Ф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300835" y="6172236"/>
            <a:ext cx="61404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1496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НRС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920722" y="7447824"/>
            <a:ext cx="75438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36854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вуглець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574285" y="6332982"/>
            <a:ext cx="718185" cy="1351915"/>
          </a:xfrm>
          <a:custGeom>
            <a:avLst/>
            <a:gdLst/>
            <a:ahLst/>
            <a:cxnLst/>
            <a:rect l="l" t="t" r="r" b="b"/>
            <a:pathLst>
              <a:path w="718185" h="1351915">
                <a:moveTo>
                  <a:pt x="97536" y="0"/>
                </a:moveTo>
                <a:lnTo>
                  <a:pt x="0" y="62484"/>
                </a:lnTo>
              </a:path>
              <a:path w="718185" h="1351915">
                <a:moveTo>
                  <a:pt x="717804" y="1274826"/>
                </a:moveTo>
                <a:lnTo>
                  <a:pt x="623316" y="1351788"/>
                </a:lnTo>
              </a:path>
            </a:pathLst>
          </a:custGeom>
          <a:ln w="63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833839" y="6411811"/>
            <a:ext cx="156845" cy="865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900" spc="10" dirty="0">
                <a:latin typeface="Times New Roman"/>
                <a:cs typeface="Times New Roman"/>
              </a:rPr>
              <a:t>Твердість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(НRС)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680202" y="7265706"/>
            <a:ext cx="14605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680202" y="6839755"/>
            <a:ext cx="14605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30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680202" y="6435890"/>
            <a:ext cx="14605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680202" y="6036608"/>
            <a:ext cx="14605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70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513841" y="7931702"/>
            <a:ext cx="34861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Зона</a:t>
            </a:r>
            <a:r>
              <a:rPr sz="900" spc="-5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878688" y="7934753"/>
            <a:ext cx="41592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6223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Зона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300835" y="7931702"/>
            <a:ext cx="61404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6637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Зона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3467754" y="5625160"/>
            <a:ext cx="2216150" cy="3434079"/>
            <a:chOff x="3467754" y="5625160"/>
            <a:chExt cx="2216150" cy="3434079"/>
          </a:xfrm>
        </p:grpSpPr>
        <p:sp>
          <p:nvSpPr>
            <p:cNvPr id="44" name="object 44"/>
            <p:cNvSpPr/>
            <p:nvPr/>
          </p:nvSpPr>
          <p:spPr>
            <a:xfrm>
              <a:off x="3501390" y="5630417"/>
              <a:ext cx="2177415" cy="2287270"/>
            </a:xfrm>
            <a:custGeom>
              <a:avLst/>
              <a:gdLst/>
              <a:ahLst/>
              <a:cxnLst/>
              <a:rect l="l" t="t" r="r" b="b"/>
              <a:pathLst>
                <a:path w="2177415" h="2287270">
                  <a:moveTo>
                    <a:pt x="2177034" y="0"/>
                  </a:moveTo>
                  <a:lnTo>
                    <a:pt x="0" y="0"/>
                  </a:lnTo>
                  <a:lnTo>
                    <a:pt x="0" y="2286762"/>
                  </a:lnTo>
                  <a:lnTo>
                    <a:pt x="2177034" y="2286762"/>
                  </a:lnTo>
                  <a:lnTo>
                    <a:pt x="2177034" y="0"/>
                  </a:lnTo>
                  <a:close/>
                </a:path>
              </a:pathLst>
            </a:custGeom>
            <a:ln w="105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501390" y="5630417"/>
              <a:ext cx="2177415" cy="2462530"/>
            </a:xfrm>
            <a:custGeom>
              <a:avLst/>
              <a:gdLst/>
              <a:ahLst/>
              <a:cxnLst/>
              <a:rect l="l" t="t" r="r" b="b"/>
              <a:pathLst>
                <a:path w="2177415" h="2462529">
                  <a:moveTo>
                    <a:pt x="0" y="78486"/>
                  </a:moveTo>
                  <a:lnTo>
                    <a:pt x="2177034" y="88392"/>
                  </a:lnTo>
                </a:path>
                <a:path w="2177415" h="2462529">
                  <a:moveTo>
                    <a:pt x="0" y="472440"/>
                  </a:moveTo>
                  <a:lnTo>
                    <a:pt x="2177034" y="482346"/>
                  </a:lnTo>
                </a:path>
                <a:path w="2177415" h="2462529">
                  <a:moveTo>
                    <a:pt x="0" y="885444"/>
                  </a:moveTo>
                  <a:lnTo>
                    <a:pt x="2177034" y="895350"/>
                  </a:lnTo>
                </a:path>
                <a:path w="2177415" h="2462529">
                  <a:moveTo>
                    <a:pt x="0" y="1289304"/>
                  </a:moveTo>
                  <a:lnTo>
                    <a:pt x="2177034" y="1299972"/>
                  </a:lnTo>
                </a:path>
                <a:path w="2177415" h="2462529">
                  <a:moveTo>
                    <a:pt x="0" y="1722120"/>
                  </a:moveTo>
                  <a:lnTo>
                    <a:pt x="2177034" y="1732788"/>
                  </a:lnTo>
                </a:path>
                <a:path w="2177415" h="2462529">
                  <a:moveTo>
                    <a:pt x="0" y="2131314"/>
                  </a:moveTo>
                  <a:lnTo>
                    <a:pt x="2177034" y="2141220"/>
                  </a:lnTo>
                </a:path>
                <a:path w="2177415" h="2462529">
                  <a:moveTo>
                    <a:pt x="374142" y="0"/>
                  </a:moveTo>
                  <a:lnTo>
                    <a:pt x="374142" y="2462022"/>
                  </a:lnTo>
                </a:path>
                <a:path w="2177415" h="2462529">
                  <a:moveTo>
                    <a:pt x="796290" y="0"/>
                  </a:moveTo>
                  <a:lnTo>
                    <a:pt x="796290" y="2462022"/>
                  </a:lnTo>
                </a:path>
              </a:pathLst>
            </a:custGeom>
            <a:ln w="63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501390" y="5842253"/>
              <a:ext cx="2123440" cy="1978660"/>
            </a:xfrm>
            <a:custGeom>
              <a:avLst/>
              <a:gdLst/>
              <a:ahLst/>
              <a:cxnLst/>
              <a:rect l="l" t="t" r="r" b="b"/>
              <a:pathLst>
                <a:path w="2123440" h="1978659">
                  <a:moveTo>
                    <a:pt x="0" y="0"/>
                  </a:moveTo>
                  <a:lnTo>
                    <a:pt x="14675" y="40841"/>
                  </a:lnTo>
                  <a:lnTo>
                    <a:pt x="30282" y="82126"/>
                  </a:lnTo>
                  <a:lnTo>
                    <a:pt x="47625" y="124301"/>
                  </a:lnTo>
                  <a:lnTo>
                    <a:pt x="67507" y="167809"/>
                  </a:lnTo>
                  <a:lnTo>
                    <a:pt x="90734" y="213095"/>
                  </a:lnTo>
                  <a:lnTo>
                    <a:pt x="118110" y="260604"/>
                  </a:lnTo>
                  <a:lnTo>
                    <a:pt x="141827" y="298555"/>
                  </a:lnTo>
                  <a:lnTo>
                    <a:pt x="168116" y="338756"/>
                  </a:lnTo>
                  <a:lnTo>
                    <a:pt x="196548" y="380458"/>
                  </a:lnTo>
                  <a:lnTo>
                    <a:pt x="226695" y="422910"/>
                  </a:lnTo>
                  <a:lnTo>
                    <a:pt x="258127" y="465361"/>
                  </a:lnTo>
                  <a:lnTo>
                    <a:pt x="290417" y="507063"/>
                  </a:lnTo>
                  <a:lnTo>
                    <a:pt x="323135" y="547264"/>
                  </a:lnTo>
                  <a:lnTo>
                    <a:pt x="355854" y="585216"/>
                  </a:lnTo>
                  <a:lnTo>
                    <a:pt x="388500" y="621427"/>
                  </a:lnTo>
                  <a:lnTo>
                    <a:pt x="421862" y="656451"/>
                  </a:lnTo>
                  <a:lnTo>
                    <a:pt x="455937" y="690456"/>
                  </a:lnTo>
                  <a:lnTo>
                    <a:pt x="490728" y="723614"/>
                  </a:lnTo>
                  <a:lnTo>
                    <a:pt x="526232" y="756093"/>
                  </a:lnTo>
                  <a:lnTo>
                    <a:pt x="562451" y="788062"/>
                  </a:lnTo>
                  <a:lnTo>
                    <a:pt x="599384" y="819693"/>
                  </a:lnTo>
                  <a:lnTo>
                    <a:pt x="637032" y="851154"/>
                  </a:lnTo>
                  <a:lnTo>
                    <a:pt x="675579" y="882183"/>
                  </a:lnTo>
                  <a:lnTo>
                    <a:pt x="715529" y="912078"/>
                  </a:lnTo>
                  <a:lnTo>
                    <a:pt x="756497" y="941205"/>
                  </a:lnTo>
                  <a:lnTo>
                    <a:pt x="798099" y="969930"/>
                  </a:lnTo>
                  <a:lnTo>
                    <a:pt x="839951" y="998620"/>
                  </a:lnTo>
                  <a:lnTo>
                    <a:pt x="881669" y="1027640"/>
                  </a:lnTo>
                  <a:lnTo>
                    <a:pt x="922869" y="1057356"/>
                  </a:lnTo>
                  <a:lnTo>
                    <a:pt x="963168" y="1088136"/>
                  </a:lnTo>
                  <a:lnTo>
                    <a:pt x="1002925" y="1119907"/>
                  </a:lnTo>
                  <a:lnTo>
                    <a:pt x="1043058" y="1152715"/>
                  </a:lnTo>
                  <a:lnTo>
                    <a:pt x="1083156" y="1186237"/>
                  </a:lnTo>
                  <a:lnTo>
                    <a:pt x="1122807" y="1220152"/>
                  </a:lnTo>
                  <a:lnTo>
                    <a:pt x="1161600" y="1254138"/>
                  </a:lnTo>
                  <a:lnTo>
                    <a:pt x="1199126" y="1287875"/>
                  </a:lnTo>
                  <a:lnTo>
                    <a:pt x="1234972" y="1321040"/>
                  </a:lnTo>
                  <a:lnTo>
                    <a:pt x="1268730" y="1353312"/>
                  </a:lnTo>
                  <a:lnTo>
                    <a:pt x="1310851" y="1395493"/>
                  </a:lnTo>
                  <a:lnTo>
                    <a:pt x="1349925" y="1437273"/>
                  </a:lnTo>
                  <a:lnTo>
                    <a:pt x="1386459" y="1478375"/>
                  </a:lnTo>
                  <a:lnTo>
                    <a:pt x="1420960" y="1518524"/>
                  </a:lnTo>
                  <a:lnTo>
                    <a:pt x="1453938" y="1557446"/>
                  </a:lnTo>
                  <a:lnTo>
                    <a:pt x="1485900" y="1594866"/>
                  </a:lnTo>
                  <a:lnTo>
                    <a:pt x="1521805" y="1637769"/>
                  </a:lnTo>
                  <a:lnTo>
                    <a:pt x="1554053" y="1679320"/>
                  </a:lnTo>
                  <a:lnTo>
                    <a:pt x="1584655" y="1719078"/>
                  </a:lnTo>
                  <a:lnTo>
                    <a:pt x="1615622" y="1756605"/>
                  </a:lnTo>
                  <a:lnTo>
                    <a:pt x="1648968" y="1791462"/>
                  </a:lnTo>
                  <a:lnTo>
                    <a:pt x="1683751" y="1824167"/>
                  </a:lnTo>
                  <a:lnTo>
                    <a:pt x="1718023" y="1855043"/>
                  </a:lnTo>
                  <a:lnTo>
                    <a:pt x="1753648" y="1883359"/>
                  </a:lnTo>
                  <a:lnTo>
                    <a:pt x="1792492" y="1908383"/>
                  </a:lnTo>
                  <a:lnTo>
                    <a:pt x="1836420" y="1929384"/>
                  </a:lnTo>
                  <a:lnTo>
                    <a:pt x="1877963" y="1943262"/>
                  </a:lnTo>
                  <a:lnTo>
                    <a:pt x="1922892" y="1954050"/>
                  </a:lnTo>
                  <a:lnTo>
                    <a:pt x="1970532" y="1962340"/>
                  </a:lnTo>
                  <a:lnTo>
                    <a:pt x="2020203" y="1968725"/>
                  </a:lnTo>
                  <a:lnTo>
                    <a:pt x="2071228" y="1973798"/>
                  </a:lnTo>
                  <a:lnTo>
                    <a:pt x="2122932" y="1978152"/>
                  </a:lnTo>
                </a:path>
                <a:path w="2123440" h="1978659">
                  <a:moveTo>
                    <a:pt x="0" y="339090"/>
                  </a:moveTo>
                  <a:lnTo>
                    <a:pt x="41361" y="335615"/>
                  </a:lnTo>
                  <a:lnTo>
                    <a:pt x="84368" y="332872"/>
                  </a:lnTo>
                  <a:lnTo>
                    <a:pt x="130850" y="331409"/>
                  </a:lnTo>
                  <a:lnTo>
                    <a:pt x="182636" y="331774"/>
                  </a:lnTo>
                  <a:lnTo>
                    <a:pt x="241554" y="334518"/>
                  </a:lnTo>
                  <a:lnTo>
                    <a:pt x="283477" y="337519"/>
                  </a:lnTo>
                  <a:lnTo>
                    <a:pt x="329624" y="341387"/>
                  </a:lnTo>
                  <a:lnTo>
                    <a:pt x="378861" y="346131"/>
                  </a:lnTo>
                  <a:lnTo>
                    <a:pt x="430053" y="351758"/>
                  </a:lnTo>
                  <a:lnTo>
                    <a:pt x="482067" y="358278"/>
                  </a:lnTo>
                  <a:lnTo>
                    <a:pt x="533769" y="365700"/>
                  </a:lnTo>
                  <a:lnTo>
                    <a:pt x="584023" y="374033"/>
                  </a:lnTo>
                  <a:lnTo>
                    <a:pt x="631698" y="383286"/>
                  </a:lnTo>
                  <a:lnTo>
                    <a:pt x="683891" y="394238"/>
                  </a:lnTo>
                  <a:lnTo>
                    <a:pt x="735272" y="405404"/>
                  </a:lnTo>
                  <a:lnTo>
                    <a:pt x="785773" y="417556"/>
                  </a:lnTo>
                  <a:lnTo>
                    <a:pt x="835327" y="431467"/>
                  </a:lnTo>
                  <a:lnTo>
                    <a:pt x="883868" y="447911"/>
                  </a:lnTo>
                  <a:lnTo>
                    <a:pt x="931330" y="467661"/>
                  </a:lnTo>
                  <a:lnTo>
                    <a:pt x="977646" y="491490"/>
                  </a:lnTo>
                  <a:lnTo>
                    <a:pt x="1017448" y="516691"/>
                  </a:lnTo>
                  <a:lnTo>
                    <a:pt x="1056751" y="545508"/>
                  </a:lnTo>
                  <a:lnTo>
                    <a:pt x="1095410" y="577201"/>
                  </a:lnTo>
                  <a:lnTo>
                    <a:pt x="1133284" y="611028"/>
                  </a:lnTo>
                  <a:lnTo>
                    <a:pt x="1170229" y="646248"/>
                  </a:lnTo>
                  <a:lnTo>
                    <a:pt x="1206103" y="682120"/>
                  </a:lnTo>
                  <a:lnTo>
                    <a:pt x="1240762" y="717903"/>
                  </a:lnTo>
                  <a:lnTo>
                    <a:pt x="1274064" y="752856"/>
                  </a:lnTo>
                  <a:lnTo>
                    <a:pt x="1310702" y="794170"/>
                  </a:lnTo>
                  <a:lnTo>
                    <a:pt x="1346500" y="838071"/>
                  </a:lnTo>
                  <a:lnTo>
                    <a:pt x="1380992" y="883038"/>
                  </a:lnTo>
                  <a:lnTo>
                    <a:pt x="1413712" y="927551"/>
                  </a:lnTo>
                  <a:lnTo>
                    <a:pt x="1444192" y="970092"/>
                  </a:lnTo>
                  <a:lnTo>
                    <a:pt x="1471966" y="1009141"/>
                  </a:lnTo>
                  <a:lnTo>
                    <a:pt x="1496568" y="1043178"/>
                  </a:lnTo>
                  <a:lnTo>
                    <a:pt x="1527250" y="1090088"/>
                  </a:lnTo>
                  <a:lnTo>
                    <a:pt x="1546574" y="1126426"/>
                  </a:lnTo>
                  <a:lnTo>
                    <a:pt x="1565469" y="1156763"/>
                  </a:lnTo>
                  <a:lnTo>
                    <a:pt x="1594866" y="1185672"/>
                  </a:lnTo>
                  <a:lnTo>
                    <a:pt x="1627613" y="1209135"/>
                  </a:lnTo>
                  <a:lnTo>
                    <a:pt x="1664640" y="1230916"/>
                  </a:lnTo>
                  <a:lnTo>
                    <a:pt x="1706020" y="1250795"/>
                  </a:lnTo>
                  <a:lnTo>
                    <a:pt x="1751825" y="1268553"/>
                  </a:lnTo>
                  <a:lnTo>
                    <a:pt x="1802130" y="1283970"/>
                  </a:lnTo>
                  <a:lnTo>
                    <a:pt x="1848488" y="1294761"/>
                  </a:lnTo>
                  <a:lnTo>
                    <a:pt x="1898678" y="1303753"/>
                  </a:lnTo>
                  <a:lnTo>
                    <a:pt x="1951958" y="1311306"/>
                  </a:lnTo>
                  <a:lnTo>
                    <a:pt x="2007587" y="1317780"/>
                  </a:lnTo>
                  <a:lnTo>
                    <a:pt x="2064826" y="1323534"/>
                  </a:lnTo>
                  <a:lnTo>
                    <a:pt x="2122932" y="1328928"/>
                  </a:lnTo>
                </a:path>
              </a:pathLst>
            </a:custGeom>
            <a:ln w="210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67754" y="5824619"/>
              <a:ext cx="70319" cy="70319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3501390" y="8744711"/>
              <a:ext cx="1838960" cy="311150"/>
            </a:xfrm>
            <a:custGeom>
              <a:avLst/>
              <a:gdLst/>
              <a:ahLst/>
              <a:cxnLst/>
              <a:rect l="l" t="t" r="r" b="b"/>
              <a:pathLst>
                <a:path w="1838960" h="311150">
                  <a:moveTo>
                    <a:pt x="1427226" y="0"/>
                  </a:moveTo>
                  <a:lnTo>
                    <a:pt x="1427226" y="146304"/>
                  </a:lnTo>
                </a:path>
                <a:path w="1838960" h="311150">
                  <a:moveTo>
                    <a:pt x="0" y="0"/>
                  </a:moveTo>
                  <a:lnTo>
                    <a:pt x="0" y="310896"/>
                  </a:lnTo>
                </a:path>
                <a:path w="1838960" h="311150">
                  <a:moveTo>
                    <a:pt x="1838706" y="0"/>
                  </a:moveTo>
                  <a:lnTo>
                    <a:pt x="1837944" y="310896"/>
                  </a:lnTo>
                </a:path>
              </a:pathLst>
            </a:custGeom>
            <a:ln w="63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500628" y="8843009"/>
              <a:ext cx="1838960" cy="167640"/>
            </a:xfrm>
            <a:custGeom>
              <a:avLst/>
              <a:gdLst/>
              <a:ahLst/>
              <a:cxnLst/>
              <a:rect l="l" t="t" r="r" b="b"/>
              <a:pathLst>
                <a:path w="1838960" h="167640">
                  <a:moveTo>
                    <a:pt x="1426464" y="16764"/>
                  </a:moveTo>
                  <a:lnTo>
                    <a:pt x="1407414" y="12954"/>
                  </a:lnTo>
                  <a:lnTo>
                    <a:pt x="1342644" y="0"/>
                  </a:lnTo>
                  <a:lnTo>
                    <a:pt x="1368552" y="12954"/>
                  </a:lnTo>
                  <a:lnTo>
                    <a:pt x="57912" y="12954"/>
                  </a:lnTo>
                  <a:lnTo>
                    <a:pt x="83820" y="0"/>
                  </a:lnTo>
                  <a:lnTo>
                    <a:pt x="0" y="16764"/>
                  </a:lnTo>
                  <a:lnTo>
                    <a:pt x="83820" y="33528"/>
                  </a:lnTo>
                  <a:lnTo>
                    <a:pt x="59436" y="21336"/>
                  </a:lnTo>
                  <a:lnTo>
                    <a:pt x="1367028" y="21336"/>
                  </a:lnTo>
                  <a:lnTo>
                    <a:pt x="1342644" y="33528"/>
                  </a:lnTo>
                  <a:lnTo>
                    <a:pt x="1403604" y="21336"/>
                  </a:lnTo>
                  <a:lnTo>
                    <a:pt x="1426464" y="16764"/>
                  </a:lnTo>
                  <a:close/>
                </a:path>
                <a:path w="1838960" h="167640">
                  <a:moveTo>
                    <a:pt x="1838706" y="150876"/>
                  </a:moveTo>
                  <a:lnTo>
                    <a:pt x="1815630" y="146304"/>
                  </a:lnTo>
                  <a:lnTo>
                    <a:pt x="1754124" y="134112"/>
                  </a:lnTo>
                  <a:lnTo>
                    <a:pt x="1778508" y="146304"/>
                  </a:lnTo>
                  <a:lnTo>
                    <a:pt x="59436" y="146304"/>
                  </a:lnTo>
                  <a:lnTo>
                    <a:pt x="83820" y="134112"/>
                  </a:lnTo>
                  <a:lnTo>
                    <a:pt x="0" y="150876"/>
                  </a:lnTo>
                  <a:lnTo>
                    <a:pt x="83820" y="167640"/>
                  </a:lnTo>
                  <a:lnTo>
                    <a:pt x="57912" y="154686"/>
                  </a:lnTo>
                  <a:lnTo>
                    <a:pt x="1780032" y="154686"/>
                  </a:lnTo>
                  <a:lnTo>
                    <a:pt x="1754124" y="167640"/>
                  </a:lnTo>
                  <a:lnTo>
                    <a:pt x="1819478" y="154686"/>
                  </a:lnTo>
                  <a:lnTo>
                    <a:pt x="1838706" y="150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3330669" y="8147037"/>
            <a:ext cx="156845" cy="5130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900" spc="-15" dirty="0">
                <a:latin typeface="Times New Roman"/>
                <a:cs typeface="Times New Roman"/>
              </a:rPr>
              <a:t>П</a:t>
            </a:r>
            <a:r>
              <a:rPr sz="900" spc="5" dirty="0">
                <a:latin typeface="Times New Roman"/>
                <a:cs typeface="Times New Roman"/>
              </a:rPr>
              <a:t>о</a:t>
            </a:r>
            <a:r>
              <a:rPr sz="900" spc="-15" dirty="0">
                <a:latin typeface="Times New Roman"/>
                <a:cs typeface="Times New Roman"/>
              </a:rPr>
              <a:t>ве</a:t>
            </a: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spc="-10" dirty="0">
                <a:latin typeface="Times New Roman"/>
                <a:cs typeface="Times New Roman"/>
              </a:rPr>
              <a:t>х</a:t>
            </a:r>
            <a:r>
              <a:rPr sz="900" spc="-5" dirty="0">
                <a:latin typeface="Times New Roman"/>
                <a:cs typeface="Times New Roman"/>
              </a:rPr>
              <a:t>н</a:t>
            </a:r>
            <a:r>
              <a:rPr sz="900" dirty="0">
                <a:latin typeface="Times New Roman"/>
                <a:cs typeface="Times New Roman"/>
              </a:rPr>
              <a:t>я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676105" y="8150421"/>
            <a:ext cx="156845" cy="5060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900" dirty="0">
                <a:latin typeface="Times New Roman"/>
                <a:cs typeface="Times New Roman"/>
              </a:rPr>
              <a:t>С</a:t>
            </a:r>
            <a:r>
              <a:rPr sz="900" spc="-15" dirty="0">
                <a:latin typeface="Times New Roman"/>
                <a:cs typeface="Times New Roman"/>
              </a:rPr>
              <a:t>е</a:t>
            </a: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spc="-15" dirty="0">
                <a:latin typeface="Times New Roman"/>
                <a:cs typeface="Times New Roman"/>
              </a:rPr>
              <a:t>е</a:t>
            </a:r>
            <a:r>
              <a:rPr sz="900" dirty="0">
                <a:latin typeface="Times New Roman"/>
                <a:cs typeface="Times New Roman"/>
              </a:rPr>
              <a:t>ди</a:t>
            </a:r>
            <a:r>
              <a:rPr sz="900" spc="-15" dirty="0">
                <a:latin typeface="Times New Roman"/>
                <a:cs typeface="Times New Roman"/>
              </a:rPr>
              <a:t>н</a:t>
            </a:r>
            <a:r>
              <a:rPr sz="900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839466" y="8692932"/>
            <a:ext cx="2375535" cy="7486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42900" algn="ctr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Технічна</a:t>
            </a:r>
            <a:endParaRPr sz="900">
              <a:latin typeface="Times New Roman"/>
              <a:cs typeface="Times New Roman"/>
            </a:endParaRPr>
          </a:p>
          <a:p>
            <a:pPr marL="835025" algn="ctr">
              <a:lnSpc>
                <a:spcPct val="100000"/>
              </a:lnSpc>
              <a:spcBef>
                <a:spcPts val="40"/>
              </a:spcBef>
            </a:pPr>
            <a:r>
              <a:rPr sz="900" spc="15" dirty="0">
                <a:latin typeface="Times New Roman"/>
                <a:cs typeface="Times New Roman"/>
              </a:rPr>
              <a:t>Повна</a:t>
            </a:r>
            <a:endParaRPr sz="900">
              <a:latin typeface="Times New Roman"/>
              <a:cs typeface="Times New Roman"/>
            </a:endParaRPr>
          </a:p>
          <a:p>
            <a:pPr marL="846455" algn="ctr">
              <a:lnSpc>
                <a:spcPct val="100000"/>
              </a:lnSpc>
              <a:spcBef>
                <a:spcPts val="285"/>
              </a:spcBef>
            </a:pPr>
            <a:r>
              <a:rPr sz="900" spc="10" dirty="0">
                <a:latin typeface="Times New Roman"/>
                <a:cs typeface="Times New Roman"/>
              </a:rPr>
              <a:t>Глибина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цементованого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шару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94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8.3.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 цементованого шару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1901951" y="5595334"/>
            <a:ext cx="1233805" cy="2563495"/>
            <a:chOff x="1901951" y="5595334"/>
            <a:chExt cx="1233805" cy="2563495"/>
          </a:xfrm>
        </p:grpSpPr>
        <p:sp>
          <p:nvSpPr>
            <p:cNvPr id="54" name="object 54"/>
            <p:cNvSpPr/>
            <p:nvPr/>
          </p:nvSpPr>
          <p:spPr>
            <a:xfrm>
              <a:off x="3121990" y="5603748"/>
              <a:ext cx="10795" cy="2546985"/>
            </a:xfrm>
            <a:custGeom>
              <a:avLst/>
              <a:gdLst/>
              <a:ahLst/>
              <a:cxnLst/>
              <a:rect l="l" t="t" r="r" b="b"/>
              <a:pathLst>
                <a:path w="10794" h="2546984">
                  <a:moveTo>
                    <a:pt x="0" y="2546603"/>
                  </a:moveTo>
                  <a:lnTo>
                    <a:pt x="10515" y="2546603"/>
                  </a:lnTo>
                  <a:lnTo>
                    <a:pt x="10515" y="0"/>
                  </a:lnTo>
                  <a:lnTo>
                    <a:pt x="0" y="0"/>
                  </a:lnTo>
                  <a:lnTo>
                    <a:pt x="0" y="25466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189988" y="5720333"/>
              <a:ext cx="0" cy="2430145"/>
            </a:xfrm>
            <a:custGeom>
              <a:avLst/>
              <a:gdLst/>
              <a:ahLst/>
              <a:cxnLst/>
              <a:rect l="l" t="t" r="r" b="b"/>
              <a:pathLst>
                <a:path h="2430145">
                  <a:moveTo>
                    <a:pt x="0" y="2430018"/>
                  </a:moveTo>
                  <a:lnTo>
                    <a:pt x="0" y="0"/>
                  </a:lnTo>
                </a:path>
              </a:pathLst>
            </a:custGeom>
            <a:ln w="631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901939" y="5603760"/>
              <a:ext cx="1225550" cy="2552065"/>
            </a:xfrm>
            <a:custGeom>
              <a:avLst/>
              <a:gdLst/>
              <a:ahLst/>
              <a:cxnLst/>
              <a:rect l="l" t="t" r="r" b="b"/>
              <a:pathLst>
                <a:path w="1225550" h="2552065">
                  <a:moveTo>
                    <a:pt x="778802" y="0"/>
                  </a:moveTo>
                  <a:lnTo>
                    <a:pt x="761974" y="0"/>
                  </a:lnTo>
                  <a:lnTo>
                    <a:pt x="761974" y="2462771"/>
                  </a:lnTo>
                  <a:lnTo>
                    <a:pt x="778802" y="2462771"/>
                  </a:lnTo>
                  <a:lnTo>
                    <a:pt x="778802" y="0"/>
                  </a:lnTo>
                  <a:close/>
                </a:path>
                <a:path w="1225550" h="2552065">
                  <a:moveTo>
                    <a:pt x="1225308" y="2541333"/>
                  </a:moveTo>
                  <a:lnTo>
                    <a:pt x="0" y="2541333"/>
                  </a:lnTo>
                  <a:lnTo>
                    <a:pt x="0" y="2551849"/>
                  </a:lnTo>
                  <a:lnTo>
                    <a:pt x="1225308" y="2551849"/>
                  </a:lnTo>
                  <a:lnTo>
                    <a:pt x="1225308" y="25413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189988" y="5839967"/>
              <a:ext cx="937260" cy="652780"/>
            </a:xfrm>
            <a:custGeom>
              <a:avLst/>
              <a:gdLst/>
              <a:ahLst/>
              <a:cxnLst/>
              <a:rect l="l" t="t" r="r" b="b"/>
              <a:pathLst>
                <a:path w="937260" h="652779">
                  <a:moveTo>
                    <a:pt x="0" y="0"/>
                  </a:moveTo>
                  <a:lnTo>
                    <a:pt x="937260" y="0"/>
                  </a:lnTo>
                </a:path>
                <a:path w="937260" h="652779">
                  <a:moveTo>
                    <a:pt x="482346" y="652272"/>
                  </a:moveTo>
                  <a:lnTo>
                    <a:pt x="937260" y="652272"/>
                  </a:lnTo>
                </a:path>
              </a:pathLst>
            </a:custGeom>
            <a:ln w="631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100245" y="5603748"/>
              <a:ext cx="572135" cy="889000"/>
            </a:xfrm>
            <a:custGeom>
              <a:avLst/>
              <a:gdLst/>
              <a:ahLst/>
              <a:cxnLst/>
              <a:rect l="l" t="t" r="r" b="b"/>
              <a:pathLst>
                <a:path w="572135" h="889000">
                  <a:moveTo>
                    <a:pt x="0" y="0"/>
                  </a:moveTo>
                  <a:lnTo>
                    <a:pt x="572088" y="888491"/>
                  </a:lnTo>
                </a:path>
              </a:pathLst>
            </a:custGeom>
            <a:ln w="168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285238" y="6492239"/>
              <a:ext cx="842010" cy="1658620"/>
            </a:xfrm>
            <a:custGeom>
              <a:avLst/>
              <a:gdLst/>
              <a:ahLst/>
              <a:cxnLst/>
              <a:rect l="l" t="t" r="r" b="b"/>
              <a:pathLst>
                <a:path w="842010" h="1658620">
                  <a:moveTo>
                    <a:pt x="387096" y="0"/>
                  </a:moveTo>
                  <a:lnTo>
                    <a:pt x="349701" y="58589"/>
                  </a:lnTo>
                  <a:lnTo>
                    <a:pt x="330612" y="94583"/>
                  </a:lnTo>
                  <a:lnTo>
                    <a:pt x="310952" y="138514"/>
                  </a:lnTo>
                  <a:lnTo>
                    <a:pt x="290487" y="192987"/>
                  </a:lnTo>
                  <a:lnTo>
                    <a:pt x="268986" y="260604"/>
                  </a:lnTo>
                  <a:lnTo>
                    <a:pt x="258492" y="297529"/>
                  </a:lnTo>
                  <a:lnTo>
                    <a:pt x="247479" y="338635"/>
                  </a:lnTo>
                  <a:lnTo>
                    <a:pt x="236047" y="383342"/>
                  </a:lnTo>
                  <a:lnTo>
                    <a:pt x="224299" y="431068"/>
                  </a:lnTo>
                  <a:lnTo>
                    <a:pt x="212337" y="481233"/>
                  </a:lnTo>
                  <a:lnTo>
                    <a:pt x="200262" y="533257"/>
                  </a:lnTo>
                  <a:lnTo>
                    <a:pt x="188177" y="586558"/>
                  </a:lnTo>
                  <a:lnTo>
                    <a:pt x="176183" y="640556"/>
                  </a:lnTo>
                  <a:lnTo>
                    <a:pt x="164383" y="694671"/>
                  </a:lnTo>
                  <a:lnTo>
                    <a:pt x="152878" y="748322"/>
                  </a:lnTo>
                  <a:lnTo>
                    <a:pt x="141771" y="800928"/>
                  </a:lnTo>
                  <a:lnTo>
                    <a:pt x="131164" y="851909"/>
                  </a:lnTo>
                  <a:lnTo>
                    <a:pt x="121158" y="900684"/>
                  </a:lnTo>
                  <a:lnTo>
                    <a:pt x="110649" y="953212"/>
                  </a:lnTo>
                  <a:lnTo>
                    <a:pt x="100146" y="1007476"/>
                  </a:lnTo>
                  <a:lnTo>
                    <a:pt x="89749" y="1062799"/>
                  </a:lnTo>
                  <a:lnTo>
                    <a:pt x="79558" y="1118503"/>
                  </a:lnTo>
                  <a:lnTo>
                    <a:pt x="69674" y="1173910"/>
                  </a:lnTo>
                  <a:lnTo>
                    <a:pt x="60198" y="1228344"/>
                  </a:lnTo>
                  <a:lnTo>
                    <a:pt x="51229" y="1281126"/>
                  </a:lnTo>
                  <a:lnTo>
                    <a:pt x="42869" y="1331580"/>
                  </a:lnTo>
                  <a:lnTo>
                    <a:pt x="35218" y="1379029"/>
                  </a:lnTo>
                  <a:lnTo>
                    <a:pt x="28377" y="1422795"/>
                  </a:lnTo>
                  <a:lnTo>
                    <a:pt x="22446" y="1462200"/>
                  </a:lnTo>
                  <a:lnTo>
                    <a:pt x="8846" y="1572708"/>
                  </a:lnTo>
                  <a:lnTo>
                    <a:pt x="7524" y="1618202"/>
                  </a:lnTo>
                  <a:lnTo>
                    <a:pt x="11203" y="1643264"/>
                  </a:lnTo>
                  <a:lnTo>
                    <a:pt x="17526" y="1658112"/>
                  </a:lnTo>
                </a:path>
                <a:path w="842010" h="1658620">
                  <a:moveTo>
                    <a:pt x="0" y="1658112"/>
                  </a:moveTo>
                  <a:lnTo>
                    <a:pt x="45219" y="1652301"/>
                  </a:lnTo>
                  <a:lnTo>
                    <a:pt x="90868" y="1645920"/>
                  </a:lnTo>
                  <a:lnTo>
                    <a:pt x="137374" y="1638395"/>
                  </a:lnTo>
                  <a:lnTo>
                    <a:pt x="185166" y="1629156"/>
                  </a:lnTo>
                  <a:lnTo>
                    <a:pt x="234398" y="1617368"/>
                  </a:lnTo>
                  <a:lnTo>
                    <a:pt x="284702" y="1604010"/>
                  </a:lnTo>
                  <a:lnTo>
                    <a:pt x="335720" y="1589508"/>
                  </a:lnTo>
                  <a:lnTo>
                    <a:pt x="387096" y="1574292"/>
                  </a:lnTo>
                  <a:lnTo>
                    <a:pt x="406062" y="1585817"/>
                  </a:lnTo>
                  <a:lnTo>
                    <a:pt x="462855" y="1608582"/>
                  </a:lnTo>
                  <a:lnTo>
                    <a:pt x="510540" y="1619250"/>
                  </a:lnTo>
                  <a:lnTo>
                    <a:pt x="587184" y="1631153"/>
                  </a:lnTo>
                  <a:lnTo>
                    <a:pt x="632684" y="1636784"/>
                  </a:lnTo>
                  <a:lnTo>
                    <a:pt x="681796" y="1642256"/>
                  </a:lnTo>
                  <a:lnTo>
                    <a:pt x="733641" y="1647608"/>
                  </a:lnTo>
                  <a:lnTo>
                    <a:pt x="787339" y="1652880"/>
                  </a:lnTo>
                  <a:lnTo>
                    <a:pt x="842010" y="1658112"/>
                  </a:lnTo>
                </a:path>
              </a:pathLst>
            </a:custGeom>
            <a:ln w="168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51018" y="5692031"/>
              <a:ext cx="71081" cy="70319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56352" y="5800997"/>
              <a:ext cx="70319" cy="7031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4" y="516889"/>
            <a:ext cx="5786755" cy="16141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400" b="1" spc="-5" dirty="0">
                <a:latin typeface="Times New Roman"/>
                <a:cs typeface="Times New Roman"/>
              </a:rPr>
              <a:t>1.3.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КРИСТАЛІЗАЦІЯ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МЕТАЛІВ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2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1.3.1.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ПЕРЕХІД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РІДКОГО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СТАНУ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У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ТВЕРДИЙ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СТАН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200"/>
              </a:lnSpc>
            </a:pPr>
            <a:r>
              <a:rPr sz="1200" spc="-5" dirty="0">
                <a:latin typeface="Times New Roman"/>
                <a:cs typeface="Times New Roman"/>
              </a:rPr>
              <a:t>Будь-яка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речовина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перебувати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трьох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агрегатних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станах: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рідкому,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газоподібному.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Можливі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переходи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одного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інший,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новий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нових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42400" y="2075174"/>
            <a:ext cx="3517900" cy="2738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algn="just">
              <a:lnSpc>
                <a:spcPts val="132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умовах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стійким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запас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енергії.</a:t>
            </a:r>
            <a:endParaRPr sz="1200">
              <a:latin typeface="Times New Roman"/>
              <a:cs typeface="Times New Roman"/>
            </a:endParaRPr>
          </a:p>
          <a:p>
            <a:pPr marL="38100" marR="363855" indent="287655" algn="just">
              <a:lnSpc>
                <a:spcPts val="1200"/>
              </a:lnSpc>
              <a:spcBef>
                <a:spcPts val="120"/>
              </a:spcBef>
            </a:pPr>
            <a:r>
              <a:rPr sz="1200" spc="-5" dirty="0">
                <a:latin typeface="Times New Roman"/>
                <a:cs typeface="Times New Roman"/>
              </a:rPr>
              <a:t>Зі</a:t>
            </a:r>
            <a:r>
              <a:rPr sz="1200" dirty="0">
                <a:latin typeface="Times New Roman"/>
                <a:cs typeface="Times New Roman"/>
              </a:rPr>
              <a:t> зміною зовнішніх умов </a:t>
            </a:r>
            <a:r>
              <a:rPr sz="1200" spc="-5" dirty="0">
                <a:latin typeface="Times New Roman"/>
                <a:cs typeface="Times New Roman"/>
              </a:rPr>
              <a:t>вільна</a:t>
            </a:r>
            <a:r>
              <a:rPr sz="1200" dirty="0">
                <a:latin typeface="Times New Roman"/>
                <a:cs typeface="Times New Roman"/>
              </a:rPr>
              <a:t> енергія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змінюється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складним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законом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по-різному </a:t>
            </a:r>
            <a:r>
              <a:rPr sz="1200" dirty="0">
                <a:latin typeface="Times New Roman"/>
                <a:cs typeface="Times New Roman"/>
              </a:rPr>
              <a:t> для рідкого і кристалічного </a:t>
            </a:r>
            <a:r>
              <a:rPr sz="1200" spc="-5" dirty="0">
                <a:latin typeface="Times New Roman"/>
                <a:cs typeface="Times New Roman"/>
              </a:rPr>
              <a:t>станів. Залежність </a:t>
            </a:r>
            <a:r>
              <a:rPr sz="1200" dirty="0">
                <a:latin typeface="Times New Roman"/>
                <a:cs typeface="Times New Roman"/>
              </a:rPr>
              <a:t> зміни </a:t>
            </a:r>
            <a:r>
              <a:rPr sz="1200" spc="-5" dirty="0">
                <a:latin typeface="Times New Roman"/>
                <a:cs typeface="Times New Roman"/>
              </a:rPr>
              <a:t>вільної </a:t>
            </a:r>
            <a:r>
              <a:rPr sz="1200" dirty="0">
                <a:latin typeface="Times New Roman"/>
                <a:cs typeface="Times New Roman"/>
              </a:rPr>
              <a:t>енергії </a:t>
            </a:r>
            <a:r>
              <a:rPr sz="1200" spc="-5" dirty="0">
                <a:latin typeface="Times New Roman"/>
                <a:cs typeface="Times New Roman"/>
              </a:rPr>
              <a:t>рідкого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твердого </a:t>
            </a:r>
            <a:r>
              <a:rPr sz="1200" dirty="0">
                <a:latin typeface="Times New Roman"/>
                <a:cs typeface="Times New Roman"/>
              </a:rPr>
              <a:t>станів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температури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показано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1.13.</a:t>
            </a:r>
            <a:endParaRPr sz="1200">
              <a:latin typeface="Times New Roman"/>
              <a:cs typeface="Times New Roman"/>
            </a:endParaRPr>
          </a:p>
          <a:p>
            <a:pPr marL="38100" marR="36449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Відповідно до цієї </a:t>
            </a:r>
            <a:r>
              <a:rPr sz="1200" spc="-5" dirty="0">
                <a:latin typeface="Times New Roman"/>
                <a:cs typeface="Times New Roman"/>
              </a:rPr>
              <a:t>схеми вище температу- </a:t>
            </a:r>
            <a:r>
              <a:rPr sz="1200" dirty="0">
                <a:latin typeface="Times New Roman"/>
                <a:cs typeface="Times New Roman"/>
              </a:rPr>
              <a:t> ри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i="1" spc="-7" baseline="-10416" dirty="0">
                <a:latin typeface="Times New Roman"/>
                <a:cs typeface="Times New Roman"/>
              </a:rPr>
              <a:t>S</a:t>
            </a:r>
            <a:r>
              <a:rPr sz="1200" i="1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речовина повинна перебувати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рідкому </a:t>
            </a:r>
            <a:r>
              <a:rPr sz="1200" dirty="0">
                <a:latin typeface="Times New Roman"/>
                <a:cs typeface="Times New Roman"/>
              </a:rPr>
              <a:t> стані,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нижче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i="1" spc="-7" baseline="-10416" dirty="0">
                <a:latin typeface="Times New Roman"/>
                <a:cs typeface="Times New Roman"/>
              </a:rPr>
              <a:t>S</a:t>
            </a:r>
            <a:r>
              <a:rPr sz="1200" i="1" spc="15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твердому.</a:t>
            </a:r>
            <a:endParaRPr sz="1200">
              <a:latin typeface="Times New Roman"/>
              <a:cs typeface="Times New Roman"/>
            </a:endParaRPr>
          </a:p>
          <a:p>
            <a:pPr marL="38100" marR="361315" indent="287655" algn="just">
              <a:lnSpc>
                <a:spcPts val="1200"/>
              </a:lnSpc>
            </a:pPr>
            <a:r>
              <a:rPr sz="1200" spc="-1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температурі,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яка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дорівнює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Т</a:t>
            </a:r>
            <a:r>
              <a:rPr sz="1200" i="1" spc="-30" baseline="-10416" dirty="0">
                <a:latin typeface="Times New Roman"/>
                <a:cs typeface="Times New Roman"/>
              </a:rPr>
              <a:t>S</a:t>
            </a:r>
            <a:r>
              <a:rPr sz="1200" spc="-20" dirty="0">
                <a:latin typeface="Times New Roman"/>
                <a:cs typeface="Times New Roman"/>
              </a:rPr>
              <a:t>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рідка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тверда</a:t>
            </a:r>
            <a:r>
              <a:rPr sz="1200" spc="-20" dirty="0">
                <a:latin typeface="Times New Roman"/>
                <a:cs typeface="Times New Roman"/>
              </a:rPr>
              <a:t> фаза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мають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однакову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енергію,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метал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обох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станах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знаходиться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рівновазі,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тому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дві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фази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можуть</a:t>
            </a:r>
            <a:r>
              <a:rPr sz="1200" spc="-20" dirty="0">
                <a:latin typeface="Times New Roman"/>
                <a:cs typeface="Times New Roman"/>
              </a:rPr>
              <a:t> існувати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одночасно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нескінченно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довго. </a:t>
            </a:r>
            <a:r>
              <a:rPr sz="1200" spc="-25" dirty="0">
                <a:latin typeface="Times New Roman"/>
                <a:cs typeface="Times New Roman"/>
              </a:rPr>
              <a:t>Температура </a:t>
            </a:r>
            <a:r>
              <a:rPr sz="1200" i="1" spc="-15" dirty="0">
                <a:latin typeface="Times New Roman"/>
                <a:cs typeface="Times New Roman"/>
              </a:rPr>
              <a:t>Т</a:t>
            </a:r>
            <a:r>
              <a:rPr sz="1200" i="1" spc="-22" baseline="-10416" dirty="0">
                <a:latin typeface="Times New Roman"/>
                <a:cs typeface="Times New Roman"/>
              </a:rPr>
              <a:t>S</a:t>
            </a:r>
            <a:r>
              <a:rPr sz="1200" i="1" spc="-1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20" dirty="0">
                <a:latin typeface="Times New Roman"/>
                <a:cs typeface="Times New Roman"/>
              </a:rPr>
              <a:t>рівноважна </a:t>
            </a:r>
            <a:r>
              <a:rPr sz="1200" spc="-15" dirty="0">
                <a:latin typeface="Times New Roman"/>
                <a:cs typeface="Times New Roman"/>
              </a:rPr>
              <a:t>або </a:t>
            </a:r>
            <a:r>
              <a:rPr sz="1200" i="1" spc="-25" dirty="0">
                <a:latin typeface="Times New Roman"/>
                <a:cs typeface="Times New Roman"/>
              </a:rPr>
              <a:t>теоре- </a:t>
            </a:r>
            <a:r>
              <a:rPr sz="1200" i="1" spc="-20" dirty="0">
                <a:latin typeface="Times New Roman"/>
                <a:cs typeface="Times New Roman"/>
              </a:rPr>
              <a:t> тична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температура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кристалізації</a:t>
            </a:r>
            <a:r>
              <a:rPr sz="1200" spc="-2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25755" algn="just">
              <a:lnSpc>
                <a:spcPts val="1210"/>
              </a:lnSpc>
            </a:pPr>
            <a:r>
              <a:rPr sz="1200" spc="-10" dirty="0">
                <a:latin typeface="Times New Roman"/>
                <a:cs typeface="Times New Roman"/>
              </a:rPr>
              <a:t>Для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початку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процесу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кристалізації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необ-</a:t>
            </a:r>
            <a:endParaRPr sz="1200">
              <a:latin typeface="Times New Roman"/>
              <a:cs typeface="Times New Roman"/>
            </a:endParaRPr>
          </a:p>
          <a:p>
            <a:pPr marL="38100" algn="just">
              <a:lnSpc>
                <a:spcPts val="1370"/>
              </a:lnSpc>
            </a:pPr>
            <a:r>
              <a:rPr sz="1200" spc="-15" dirty="0">
                <a:latin typeface="Times New Roman"/>
                <a:cs typeface="Times New Roman"/>
              </a:rPr>
              <a:t>хідно,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щоб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процес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був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вигідним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системі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точки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42399" y="4769609"/>
            <a:ext cx="5840095" cy="2729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algn="just">
              <a:lnSpc>
                <a:spcPts val="1370"/>
              </a:lnSpc>
              <a:spcBef>
                <a:spcPts val="100"/>
              </a:spcBef>
            </a:pPr>
            <a:r>
              <a:rPr sz="1200" spc="-15" dirty="0">
                <a:latin typeface="Times New Roman"/>
                <a:cs typeface="Times New Roman"/>
              </a:rPr>
              <a:t>зору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термодинаміки,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супроводжувався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змен-</a:t>
            </a:r>
            <a:endParaRPr sz="1200">
              <a:latin typeface="Times New Roman"/>
              <a:cs typeface="Times New Roman"/>
            </a:endParaRPr>
          </a:p>
          <a:p>
            <a:pPr marL="38100" marR="30480" algn="just">
              <a:lnSpc>
                <a:spcPct val="90200"/>
              </a:lnSpc>
              <a:spcBef>
                <a:spcPts val="70"/>
              </a:spcBef>
            </a:pPr>
            <a:r>
              <a:rPr sz="1200" spc="-15" dirty="0">
                <a:latin typeface="Times New Roman"/>
                <a:cs typeface="Times New Roman"/>
              </a:rPr>
              <a:t>шенням вільної </a:t>
            </a:r>
            <a:r>
              <a:rPr sz="1200" spc="-10" dirty="0">
                <a:latin typeface="Times New Roman"/>
                <a:cs typeface="Times New Roman"/>
              </a:rPr>
              <a:t>енергії </a:t>
            </a:r>
            <a:r>
              <a:rPr sz="1200" spc="-15" dirty="0">
                <a:latin typeface="Times New Roman"/>
                <a:cs typeface="Times New Roman"/>
              </a:rPr>
              <a:t>системи.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spc="-15" dirty="0">
                <a:latin typeface="Times New Roman"/>
                <a:cs typeface="Times New Roman"/>
              </a:rPr>
              <a:t>можливо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охолодженні </a:t>
            </a:r>
            <a:r>
              <a:rPr sz="1200" spc="-10" dirty="0">
                <a:latin typeface="Times New Roman"/>
                <a:cs typeface="Times New Roman"/>
              </a:rPr>
              <a:t>рідини </a:t>
            </a:r>
            <a:r>
              <a:rPr sz="1200" spc="-15" dirty="0">
                <a:latin typeface="Times New Roman"/>
                <a:cs typeface="Times New Roman"/>
              </a:rPr>
              <a:t>нижче </a:t>
            </a:r>
            <a:r>
              <a:rPr sz="1200" spc="-10" dirty="0">
                <a:latin typeface="Times New Roman"/>
                <a:cs typeface="Times New Roman"/>
              </a:rPr>
              <a:t>температу-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ри </a:t>
            </a:r>
            <a:r>
              <a:rPr sz="1200" i="1" spc="-10" dirty="0">
                <a:latin typeface="Times New Roman"/>
                <a:cs typeface="Times New Roman"/>
              </a:rPr>
              <a:t>Т</a:t>
            </a:r>
            <a:r>
              <a:rPr sz="1200" i="1" spc="-15" baseline="-10416" dirty="0">
                <a:latin typeface="Times New Roman"/>
                <a:cs typeface="Times New Roman"/>
              </a:rPr>
              <a:t>S</a:t>
            </a:r>
            <a:r>
              <a:rPr sz="1200" spc="-10" dirty="0">
                <a:latin typeface="Times New Roman"/>
                <a:cs typeface="Times New Roman"/>
              </a:rPr>
              <a:t>. </a:t>
            </a:r>
            <a:r>
              <a:rPr sz="1200" spc="-15" dirty="0">
                <a:latin typeface="Times New Roman"/>
                <a:cs typeface="Times New Roman"/>
              </a:rPr>
              <a:t>Температура,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якій </a:t>
            </a:r>
            <a:r>
              <a:rPr sz="1200" spc="-10" dirty="0">
                <a:latin typeface="Times New Roman"/>
                <a:cs typeface="Times New Roman"/>
              </a:rPr>
              <a:t>практично </a:t>
            </a:r>
            <a:r>
              <a:rPr sz="1200" spc="-15" dirty="0">
                <a:latin typeface="Times New Roman"/>
                <a:cs typeface="Times New Roman"/>
              </a:rPr>
              <a:t>починається кристалізація, називається </a:t>
            </a:r>
            <a:r>
              <a:rPr sz="1200" i="1" spc="-15" dirty="0">
                <a:latin typeface="Times New Roman"/>
                <a:cs typeface="Times New Roman"/>
              </a:rPr>
              <a:t>фактич- </a:t>
            </a:r>
            <a:r>
              <a:rPr sz="1200" i="1" spc="-10" dirty="0">
                <a:latin typeface="Times New Roman"/>
                <a:cs typeface="Times New Roman"/>
              </a:rPr>
              <a:t> ною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температурою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кристалізації</a:t>
            </a:r>
            <a:r>
              <a:rPr sz="1200" spc="-1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25755" algn="just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Охолодження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рідини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нижче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рівноважної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пе-</a:t>
            </a:r>
            <a:endParaRPr sz="1200">
              <a:latin typeface="Times New Roman"/>
              <a:cs typeface="Times New Roman"/>
            </a:endParaRPr>
          </a:p>
          <a:p>
            <a:pPr marL="38100" algn="just">
              <a:lnSpc>
                <a:spcPct val="100000"/>
              </a:lnSpc>
              <a:spcBef>
                <a:spcPts val="35"/>
              </a:spcBef>
            </a:pPr>
            <a:r>
              <a:rPr sz="1200" i="1" spc="-5" dirty="0">
                <a:latin typeface="Times New Roman"/>
                <a:cs typeface="Times New Roman"/>
              </a:rPr>
              <a:t>реохолодженням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 </a:t>
            </a:r>
            <a:r>
              <a:rPr sz="1200" dirty="0">
                <a:latin typeface="Times New Roman"/>
                <a:cs typeface="Times New Roman"/>
              </a:rPr>
              <a:t>характеризується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ступенем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переохолодження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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):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sz="1200" spc="-5" dirty="0">
                <a:latin typeface="Symbol"/>
                <a:cs typeface="Symbol"/>
              </a:rPr>
              <a:t>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i="1" spc="-7" baseline="-10416" dirty="0">
                <a:latin typeface="Times New Roman"/>
                <a:cs typeface="Times New Roman"/>
              </a:rPr>
              <a:t>S</a:t>
            </a:r>
            <a:r>
              <a:rPr sz="1200" spc="-5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кр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  <a:p>
            <a:pPr marL="38100" algn="just">
              <a:lnSpc>
                <a:spcPts val="1410"/>
              </a:lnSpc>
              <a:spcBef>
                <a:spcPts val="235"/>
              </a:spcBef>
            </a:pPr>
            <a:r>
              <a:rPr sz="1200" spc="-10" dirty="0">
                <a:latin typeface="Times New Roman"/>
                <a:cs typeface="Times New Roman"/>
              </a:rPr>
              <a:t>де</a:t>
            </a:r>
            <a:r>
              <a:rPr sz="1200" spc="56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Т</a:t>
            </a:r>
            <a:r>
              <a:rPr sz="1200" i="1" spc="-15" baseline="-10416" dirty="0">
                <a:latin typeface="Times New Roman"/>
                <a:cs typeface="Times New Roman"/>
              </a:rPr>
              <a:t>S</a:t>
            </a:r>
            <a:r>
              <a:rPr sz="1200" i="1" spc="11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теоретична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температура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кристалізації;</a:t>
            </a:r>
            <a:endParaRPr sz="1200">
              <a:latin typeface="Times New Roman"/>
              <a:cs typeface="Times New Roman"/>
            </a:endParaRPr>
          </a:p>
          <a:p>
            <a:pPr marL="3257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кр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дійсна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кристалізації.</a:t>
            </a:r>
            <a:endParaRPr sz="1200">
              <a:latin typeface="Times New Roman"/>
              <a:cs typeface="Times New Roman"/>
            </a:endParaRPr>
          </a:p>
          <a:p>
            <a:pPr marL="38100" marR="311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15" dirty="0">
                <a:latin typeface="Times New Roman"/>
                <a:cs typeface="Times New Roman"/>
              </a:rPr>
              <a:t>Ступінь переохолодження </a:t>
            </a:r>
            <a:r>
              <a:rPr sz="1200" spc="-10" dirty="0">
                <a:latin typeface="Times New Roman"/>
                <a:cs typeface="Times New Roman"/>
              </a:rPr>
              <a:t>залежить від природи </a:t>
            </a:r>
            <a:r>
              <a:rPr sz="1200" spc="-15" dirty="0">
                <a:latin typeface="Times New Roman"/>
                <a:cs typeface="Times New Roman"/>
              </a:rPr>
              <a:t>металу,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ступеня його забрудне- </a:t>
            </a:r>
            <a:r>
              <a:rPr sz="1200" spc="-10" dirty="0">
                <a:latin typeface="Times New Roman"/>
                <a:cs typeface="Times New Roman"/>
              </a:rPr>
              <a:t> ності (чим </a:t>
            </a:r>
            <a:r>
              <a:rPr sz="1200" spc="-15" dirty="0">
                <a:latin typeface="Times New Roman"/>
                <a:cs typeface="Times New Roman"/>
              </a:rPr>
              <a:t>чистіший метал, </a:t>
            </a:r>
            <a:r>
              <a:rPr sz="1200" spc="-10" dirty="0">
                <a:latin typeface="Times New Roman"/>
                <a:cs typeface="Times New Roman"/>
              </a:rPr>
              <a:t>тим </a:t>
            </a:r>
            <a:r>
              <a:rPr sz="1200" spc="-15" dirty="0">
                <a:latin typeface="Times New Roman"/>
                <a:cs typeface="Times New Roman"/>
              </a:rPr>
              <a:t>більше </a:t>
            </a:r>
            <a:r>
              <a:rPr sz="1200" spc="-10" dirty="0">
                <a:latin typeface="Times New Roman"/>
                <a:cs typeface="Times New Roman"/>
              </a:rPr>
              <a:t>ступінь </a:t>
            </a:r>
            <a:r>
              <a:rPr sz="1200" spc="-15" dirty="0">
                <a:latin typeface="Times New Roman"/>
                <a:cs typeface="Times New Roman"/>
              </a:rPr>
              <a:t>переохолодження),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швидкості охоло- </a:t>
            </a:r>
            <a:r>
              <a:rPr sz="1200" spc="-10" dirty="0">
                <a:latin typeface="Times New Roman"/>
                <a:cs typeface="Times New Roman"/>
              </a:rPr>
              <a:t> дження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(чим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вище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швидкість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охолодження,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тим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більше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ступінь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переохолодження).</a:t>
            </a:r>
            <a:endParaRPr sz="1200">
              <a:latin typeface="Times New Roman"/>
              <a:cs typeface="Times New Roman"/>
            </a:endParaRPr>
          </a:p>
          <a:p>
            <a:pPr marL="325755" marR="20066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Розглянемо перехід </a:t>
            </a:r>
            <a:r>
              <a:rPr sz="1200" spc="-5" dirty="0">
                <a:latin typeface="Times New Roman"/>
                <a:cs typeface="Times New Roman"/>
              </a:rPr>
              <a:t>металу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рідкого стану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твердий.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всіх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кристалічних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тіл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спостеріга-</a:t>
            </a:r>
            <a:endParaRPr sz="1200">
              <a:latin typeface="Times New Roman"/>
              <a:cs typeface="Times New Roman"/>
            </a:endParaRPr>
          </a:p>
          <a:p>
            <a:pPr marL="381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ється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чітка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рідкий.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7800" y="7465561"/>
            <a:ext cx="3514725" cy="21361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35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Така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межа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існує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переході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рідкого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твердий.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Кристалізація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dirty="0">
                <a:latin typeface="Times New Roman"/>
                <a:cs typeface="Times New Roman"/>
              </a:rPr>
              <a:t> процес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ділянок </a:t>
            </a:r>
            <a:r>
              <a:rPr sz="1200" dirty="0">
                <a:latin typeface="Times New Roman"/>
                <a:cs typeface="Times New Roman"/>
              </a:rPr>
              <a:t> кристалічної решітки в рідкої </a:t>
            </a:r>
            <a:r>
              <a:rPr sz="1200" spc="-5" dirty="0">
                <a:latin typeface="Times New Roman"/>
                <a:cs typeface="Times New Roman"/>
              </a:rPr>
              <a:t>фазі </a:t>
            </a:r>
            <a:r>
              <a:rPr sz="1200" dirty="0">
                <a:latin typeface="Times New Roman"/>
                <a:cs typeface="Times New Roman"/>
              </a:rPr>
              <a:t>і зростання </a:t>
            </a:r>
            <a:r>
              <a:rPr sz="1200" spc="-5" dirty="0">
                <a:latin typeface="Times New Roman"/>
                <a:cs typeface="Times New Roman"/>
              </a:rPr>
              <a:t>крис- </a:t>
            </a:r>
            <a:r>
              <a:rPr sz="1200" dirty="0">
                <a:latin typeface="Times New Roman"/>
                <a:cs typeface="Times New Roman"/>
              </a:rPr>
              <a:t> талів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Кристалізація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протікає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умовах,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коли</a:t>
            </a:r>
            <a:r>
              <a:rPr sz="1200" spc="-10" dirty="0">
                <a:latin typeface="Times New Roman"/>
                <a:cs typeface="Times New Roman"/>
              </a:rPr>
              <a:t> система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переходить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більш </a:t>
            </a:r>
            <a:r>
              <a:rPr sz="1200" spc="-10" dirty="0">
                <a:latin typeface="Times New Roman"/>
                <a:cs typeface="Times New Roman"/>
              </a:rPr>
              <a:t>стійкого стану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мінімумом віль-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 </a:t>
            </a:r>
            <a:r>
              <a:rPr sz="1200" dirty="0">
                <a:latin typeface="Times New Roman"/>
                <a:cs typeface="Times New Roman"/>
              </a:rPr>
              <a:t>енергії.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Процес переходу металу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рідкого стану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крис- </a:t>
            </a:r>
            <a:r>
              <a:rPr sz="1200" dirty="0">
                <a:latin typeface="Times New Roman"/>
                <a:cs typeface="Times New Roman"/>
              </a:rPr>
              <a:t> талічний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зобразити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кривими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координатах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«час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температура».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охолодження</a:t>
            </a:r>
            <a:r>
              <a:rPr sz="1200" dirty="0">
                <a:latin typeface="Times New Roman"/>
                <a:cs typeface="Times New Roman"/>
              </a:rPr>
              <a:t> чистого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 представлено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1.14.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92471" y="2391317"/>
            <a:ext cx="805180" cy="184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spc="-10" dirty="0">
                <a:latin typeface="Times New Roman"/>
                <a:cs typeface="Times New Roman"/>
              </a:rPr>
              <a:t>Кристалізація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89676" y="2412491"/>
            <a:ext cx="1270" cy="1545590"/>
          </a:xfrm>
          <a:custGeom>
            <a:avLst/>
            <a:gdLst/>
            <a:ahLst/>
            <a:cxnLst/>
            <a:rect l="l" t="t" r="r" b="b"/>
            <a:pathLst>
              <a:path w="1270" h="1545589">
                <a:moveTo>
                  <a:pt x="0" y="0"/>
                </a:moveTo>
                <a:lnTo>
                  <a:pt x="762" y="1545336"/>
                </a:lnTo>
              </a:path>
            </a:pathLst>
          </a:custGeom>
          <a:ln w="7061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20234" y="2761487"/>
            <a:ext cx="0" cy="1196340"/>
          </a:xfrm>
          <a:custGeom>
            <a:avLst/>
            <a:gdLst/>
            <a:ahLst/>
            <a:cxnLst/>
            <a:rect l="l" t="t" r="r" b="b"/>
            <a:pathLst>
              <a:path h="1196339">
                <a:moveTo>
                  <a:pt x="0" y="0"/>
                </a:moveTo>
                <a:lnTo>
                  <a:pt x="0" y="1196340"/>
                </a:lnTo>
              </a:path>
            </a:pathLst>
          </a:custGeom>
          <a:ln w="7061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4504944" y="2375915"/>
            <a:ext cx="2292985" cy="1602740"/>
            <a:chOff x="4504944" y="2375915"/>
            <a:chExt cx="2292985" cy="1602740"/>
          </a:xfrm>
        </p:grpSpPr>
        <p:sp>
          <p:nvSpPr>
            <p:cNvPr id="13" name="object 13"/>
            <p:cNvSpPr/>
            <p:nvPr/>
          </p:nvSpPr>
          <p:spPr>
            <a:xfrm>
              <a:off x="4504944" y="2375915"/>
              <a:ext cx="2292985" cy="1602740"/>
            </a:xfrm>
            <a:custGeom>
              <a:avLst/>
              <a:gdLst/>
              <a:ahLst/>
              <a:cxnLst/>
              <a:rect l="l" t="t" r="r" b="b"/>
              <a:pathLst>
                <a:path w="2292984" h="1602739">
                  <a:moveTo>
                    <a:pt x="2292858" y="1583436"/>
                  </a:moveTo>
                  <a:lnTo>
                    <a:pt x="2255367" y="1575816"/>
                  </a:lnTo>
                  <a:lnTo>
                    <a:pt x="2199132" y="1564386"/>
                  </a:lnTo>
                  <a:lnTo>
                    <a:pt x="2221534" y="1575816"/>
                  </a:lnTo>
                  <a:lnTo>
                    <a:pt x="25908" y="1575816"/>
                  </a:lnTo>
                  <a:lnTo>
                    <a:pt x="25908" y="70675"/>
                  </a:lnTo>
                  <a:lnTo>
                    <a:pt x="37338" y="94488"/>
                  </a:lnTo>
                  <a:lnTo>
                    <a:pt x="29959" y="56388"/>
                  </a:lnTo>
                  <a:lnTo>
                    <a:pt x="19050" y="0"/>
                  </a:lnTo>
                  <a:lnTo>
                    <a:pt x="0" y="94488"/>
                  </a:lnTo>
                  <a:lnTo>
                    <a:pt x="11417" y="71640"/>
                  </a:lnTo>
                  <a:lnTo>
                    <a:pt x="11417" y="1581912"/>
                  </a:lnTo>
                  <a:lnTo>
                    <a:pt x="19050" y="1581912"/>
                  </a:lnTo>
                  <a:lnTo>
                    <a:pt x="19050" y="1590306"/>
                  </a:lnTo>
                  <a:lnTo>
                    <a:pt x="2222995" y="1590306"/>
                  </a:lnTo>
                  <a:lnTo>
                    <a:pt x="2199132" y="1602486"/>
                  </a:lnTo>
                  <a:lnTo>
                    <a:pt x="2259101" y="1590306"/>
                  </a:lnTo>
                  <a:lnTo>
                    <a:pt x="2292858" y="15834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575809" y="2613659"/>
              <a:ext cx="2058670" cy="887730"/>
            </a:xfrm>
            <a:custGeom>
              <a:avLst/>
              <a:gdLst/>
              <a:ahLst/>
              <a:cxnLst/>
              <a:rect l="l" t="t" r="r" b="b"/>
              <a:pathLst>
                <a:path w="2058670" h="887729">
                  <a:moveTo>
                    <a:pt x="0" y="0"/>
                  </a:moveTo>
                  <a:lnTo>
                    <a:pt x="2058162" y="887730"/>
                  </a:lnTo>
                </a:path>
                <a:path w="2058670" h="887729">
                  <a:moveTo>
                    <a:pt x="0" y="306324"/>
                  </a:moveTo>
                  <a:lnTo>
                    <a:pt x="2058162" y="675132"/>
                  </a:lnTo>
                </a:path>
              </a:pathLst>
            </a:custGeom>
            <a:ln w="18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549389" y="3262883"/>
              <a:ext cx="1270" cy="695325"/>
            </a:xfrm>
            <a:custGeom>
              <a:avLst/>
              <a:gdLst/>
              <a:ahLst/>
              <a:cxnLst/>
              <a:rect l="l" t="t" r="r" b="b"/>
              <a:pathLst>
                <a:path w="1270" h="695325">
                  <a:moveTo>
                    <a:pt x="0" y="0"/>
                  </a:moveTo>
                  <a:lnTo>
                    <a:pt x="762" y="694944"/>
                  </a:lnTo>
                </a:path>
              </a:pathLst>
            </a:custGeom>
            <a:ln w="706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898135" y="2735579"/>
              <a:ext cx="41910" cy="43180"/>
            </a:xfrm>
            <a:custGeom>
              <a:avLst/>
              <a:gdLst/>
              <a:ahLst/>
              <a:cxnLst/>
              <a:rect l="l" t="t" r="r" b="b"/>
              <a:pathLst>
                <a:path w="41910" h="43180">
                  <a:moveTo>
                    <a:pt x="20574" y="0"/>
                  </a:moveTo>
                  <a:lnTo>
                    <a:pt x="12537" y="1726"/>
                  </a:lnTo>
                  <a:lnTo>
                    <a:pt x="6000" y="6381"/>
                  </a:lnTo>
                  <a:lnTo>
                    <a:pt x="1607" y="13180"/>
                  </a:lnTo>
                  <a:lnTo>
                    <a:pt x="0" y="21336"/>
                  </a:lnTo>
                  <a:lnTo>
                    <a:pt x="1607" y="29813"/>
                  </a:lnTo>
                  <a:lnTo>
                    <a:pt x="6000" y="36576"/>
                  </a:lnTo>
                  <a:lnTo>
                    <a:pt x="12537" y="41052"/>
                  </a:lnTo>
                  <a:lnTo>
                    <a:pt x="20574" y="42672"/>
                  </a:lnTo>
                  <a:lnTo>
                    <a:pt x="29051" y="41052"/>
                  </a:lnTo>
                  <a:lnTo>
                    <a:pt x="35814" y="36576"/>
                  </a:lnTo>
                  <a:lnTo>
                    <a:pt x="40290" y="29813"/>
                  </a:lnTo>
                  <a:lnTo>
                    <a:pt x="41910" y="21336"/>
                  </a:lnTo>
                  <a:lnTo>
                    <a:pt x="40290" y="13180"/>
                  </a:lnTo>
                  <a:lnTo>
                    <a:pt x="35814" y="6381"/>
                  </a:lnTo>
                  <a:lnTo>
                    <a:pt x="29051" y="172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898135" y="2735579"/>
              <a:ext cx="41910" cy="43180"/>
            </a:xfrm>
            <a:custGeom>
              <a:avLst/>
              <a:gdLst/>
              <a:ahLst/>
              <a:cxnLst/>
              <a:rect l="l" t="t" r="r" b="b"/>
              <a:pathLst>
                <a:path w="41910" h="43180">
                  <a:moveTo>
                    <a:pt x="20574" y="0"/>
                  </a:moveTo>
                  <a:lnTo>
                    <a:pt x="12537" y="1726"/>
                  </a:lnTo>
                  <a:lnTo>
                    <a:pt x="6000" y="6381"/>
                  </a:lnTo>
                  <a:lnTo>
                    <a:pt x="1607" y="13180"/>
                  </a:lnTo>
                  <a:lnTo>
                    <a:pt x="0" y="21336"/>
                  </a:lnTo>
                  <a:lnTo>
                    <a:pt x="1607" y="29813"/>
                  </a:lnTo>
                  <a:lnTo>
                    <a:pt x="6000" y="36576"/>
                  </a:lnTo>
                  <a:lnTo>
                    <a:pt x="12537" y="41052"/>
                  </a:lnTo>
                  <a:lnTo>
                    <a:pt x="20574" y="42672"/>
                  </a:lnTo>
                  <a:lnTo>
                    <a:pt x="29051" y="41052"/>
                  </a:lnTo>
                  <a:lnTo>
                    <a:pt x="35814" y="36576"/>
                  </a:lnTo>
                  <a:lnTo>
                    <a:pt x="40290" y="29813"/>
                  </a:lnTo>
                  <a:lnTo>
                    <a:pt x="41910" y="21336"/>
                  </a:lnTo>
                  <a:lnTo>
                    <a:pt x="40290" y="13180"/>
                  </a:lnTo>
                  <a:lnTo>
                    <a:pt x="35814" y="6381"/>
                  </a:lnTo>
                  <a:lnTo>
                    <a:pt x="29051" y="1726"/>
                  </a:lnTo>
                  <a:lnTo>
                    <a:pt x="20574" y="0"/>
                  </a:lnTo>
                  <a:close/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898135" y="2954273"/>
              <a:ext cx="41910" cy="43180"/>
            </a:xfrm>
            <a:custGeom>
              <a:avLst/>
              <a:gdLst/>
              <a:ahLst/>
              <a:cxnLst/>
              <a:rect l="l" t="t" r="r" b="b"/>
              <a:pathLst>
                <a:path w="41910" h="43180">
                  <a:moveTo>
                    <a:pt x="20574" y="0"/>
                  </a:moveTo>
                  <a:lnTo>
                    <a:pt x="12537" y="1619"/>
                  </a:lnTo>
                  <a:lnTo>
                    <a:pt x="6000" y="6096"/>
                  </a:lnTo>
                  <a:lnTo>
                    <a:pt x="1607" y="12858"/>
                  </a:lnTo>
                  <a:lnTo>
                    <a:pt x="0" y="21336"/>
                  </a:lnTo>
                  <a:lnTo>
                    <a:pt x="1607" y="29491"/>
                  </a:lnTo>
                  <a:lnTo>
                    <a:pt x="6000" y="36290"/>
                  </a:lnTo>
                  <a:lnTo>
                    <a:pt x="12537" y="40945"/>
                  </a:lnTo>
                  <a:lnTo>
                    <a:pt x="20574" y="42672"/>
                  </a:lnTo>
                  <a:lnTo>
                    <a:pt x="29051" y="40945"/>
                  </a:lnTo>
                  <a:lnTo>
                    <a:pt x="35814" y="36290"/>
                  </a:lnTo>
                  <a:lnTo>
                    <a:pt x="40290" y="29491"/>
                  </a:lnTo>
                  <a:lnTo>
                    <a:pt x="41910" y="21336"/>
                  </a:lnTo>
                  <a:lnTo>
                    <a:pt x="40290" y="12858"/>
                  </a:lnTo>
                  <a:lnTo>
                    <a:pt x="35814" y="6096"/>
                  </a:lnTo>
                  <a:lnTo>
                    <a:pt x="29051" y="1619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898135" y="2954273"/>
              <a:ext cx="41910" cy="43180"/>
            </a:xfrm>
            <a:custGeom>
              <a:avLst/>
              <a:gdLst/>
              <a:ahLst/>
              <a:cxnLst/>
              <a:rect l="l" t="t" r="r" b="b"/>
              <a:pathLst>
                <a:path w="41910" h="43180">
                  <a:moveTo>
                    <a:pt x="20574" y="0"/>
                  </a:moveTo>
                  <a:lnTo>
                    <a:pt x="12537" y="1619"/>
                  </a:lnTo>
                  <a:lnTo>
                    <a:pt x="6000" y="6096"/>
                  </a:lnTo>
                  <a:lnTo>
                    <a:pt x="1607" y="12858"/>
                  </a:lnTo>
                  <a:lnTo>
                    <a:pt x="0" y="21336"/>
                  </a:lnTo>
                  <a:lnTo>
                    <a:pt x="1607" y="29491"/>
                  </a:lnTo>
                  <a:lnTo>
                    <a:pt x="6000" y="36290"/>
                  </a:lnTo>
                  <a:lnTo>
                    <a:pt x="12537" y="40945"/>
                  </a:lnTo>
                  <a:lnTo>
                    <a:pt x="20574" y="42672"/>
                  </a:lnTo>
                  <a:lnTo>
                    <a:pt x="29051" y="40945"/>
                  </a:lnTo>
                  <a:lnTo>
                    <a:pt x="35814" y="36290"/>
                  </a:lnTo>
                  <a:lnTo>
                    <a:pt x="40290" y="29491"/>
                  </a:lnTo>
                  <a:lnTo>
                    <a:pt x="41910" y="21336"/>
                  </a:lnTo>
                  <a:lnTo>
                    <a:pt x="40290" y="12858"/>
                  </a:lnTo>
                  <a:lnTo>
                    <a:pt x="35814" y="6096"/>
                  </a:lnTo>
                  <a:lnTo>
                    <a:pt x="29051" y="1619"/>
                  </a:lnTo>
                  <a:lnTo>
                    <a:pt x="20574" y="0"/>
                  </a:lnTo>
                  <a:close/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29577" y="324611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21336" y="0"/>
                  </a:moveTo>
                  <a:lnTo>
                    <a:pt x="13180" y="1726"/>
                  </a:lnTo>
                  <a:lnTo>
                    <a:pt x="6381" y="6381"/>
                  </a:lnTo>
                  <a:lnTo>
                    <a:pt x="1726" y="13180"/>
                  </a:lnTo>
                  <a:lnTo>
                    <a:pt x="0" y="21336"/>
                  </a:lnTo>
                  <a:lnTo>
                    <a:pt x="1726" y="29491"/>
                  </a:lnTo>
                  <a:lnTo>
                    <a:pt x="6381" y="36290"/>
                  </a:lnTo>
                  <a:lnTo>
                    <a:pt x="13180" y="40945"/>
                  </a:lnTo>
                  <a:lnTo>
                    <a:pt x="21336" y="42672"/>
                  </a:lnTo>
                  <a:lnTo>
                    <a:pt x="29491" y="40945"/>
                  </a:lnTo>
                  <a:lnTo>
                    <a:pt x="36290" y="36290"/>
                  </a:lnTo>
                  <a:lnTo>
                    <a:pt x="40945" y="29491"/>
                  </a:lnTo>
                  <a:lnTo>
                    <a:pt x="42672" y="21336"/>
                  </a:lnTo>
                  <a:lnTo>
                    <a:pt x="40945" y="13180"/>
                  </a:lnTo>
                  <a:lnTo>
                    <a:pt x="36290" y="6381"/>
                  </a:lnTo>
                  <a:lnTo>
                    <a:pt x="29491" y="1726"/>
                  </a:lnTo>
                  <a:lnTo>
                    <a:pt x="213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529577" y="324611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21336" y="0"/>
                  </a:moveTo>
                  <a:lnTo>
                    <a:pt x="13180" y="1726"/>
                  </a:lnTo>
                  <a:lnTo>
                    <a:pt x="6381" y="6381"/>
                  </a:lnTo>
                  <a:lnTo>
                    <a:pt x="1726" y="13180"/>
                  </a:lnTo>
                  <a:lnTo>
                    <a:pt x="0" y="21336"/>
                  </a:lnTo>
                  <a:lnTo>
                    <a:pt x="1726" y="29491"/>
                  </a:lnTo>
                  <a:lnTo>
                    <a:pt x="6381" y="36290"/>
                  </a:lnTo>
                  <a:lnTo>
                    <a:pt x="13180" y="40945"/>
                  </a:lnTo>
                  <a:lnTo>
                    <a:pt x="21336" y="42672"/>
                  </a:lnTo>
                  <a:lnTo>
                    <a:pt x="29491" y="40945"/>
                  </a:lnTo>
                  <a:lnTo>
                    <a:pt x="36290" y="36290"/>
                  </a:lnTo>
                  <a:lnTo>
                    <a:pt x="40945" y="29491"/>
                  </a:lnTo>
                  <a:lnTo>
                    <a:pt x="42672" y="21336"/>
                  </a:lnTo>
                  <a:lnTo>
                    <a:pt x="40945" y="13180"/>
                  </a:lnTo>
                  <a:lnTo>
                    <a:pt x="36290" y="6381"/>
                  </a:lnTo>
                  <a:lnTo>
                    <a:pt x="29491" y="1726"/>
                  </a:lnTo>
                  <a:lnTo>
                    <a:pt x="21336" y="0"/>
                  </a:lnTo>
                  <a:close/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529577" y="344195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21336" y="0"/>
                  </a:moveTo>
                  <a:lnTo>
                    <a:pt x="13180" y="1619"/>
                  </a:lnTo>
                  <a:lnTo>
                    <a:pt x="6381" y="6096"/>
                  </a:lnTo>
                  <a:lnTo>
                    <a:pt x="1726" y="12858"/>
                  </a:lnTo>
                  <a:lnTo>
                    <a:pt x="0" y="21336"/>
                  </a:lnTo>
                  <a:lnTo>
                    <a:pt x="1726" y="29491"/>
                  </a:lnTo>
                  <a:lnTo>
                    <a:pt x="6381" y="36290"/>
                  </a:lnTo>
                  <a:lnTo>
                    <a:pt x="13180" y="40945"/>
                  </a:lnTo>
                  <a:lnTo>
                    <a:pt x="21336" y="42672"/>
                  </a:lnTo>
                  <a:lnTo>
                    <a:pt x="29491" y="40945"/>
                  </a:lnTo>
                  <a:lnTo>
                    <a:pt x="36290" y="36290"/>
                  </a:lnTo>
                  <a:lnTo>
                    <a:pt x="40945" y="29491"/>
                  </a:lnTo>
                  <a:lnTo>
                    <a:pt x="42672" y="21336"/>
                  </a:lnTo>
                  <a:lnTo>
                    <a:pt x="40945" y="12858"/>
                  </a:lnTo>
                  <a:lnTo>
                    <a:pt x="36290" y="6096"/>
                  </a:lnTo>
                  <a:lnTo>
                    <a:pt x="29491" y="1619"/>
                  </a:lnTo>
                  <a:lnTo>
                    <a:pt x="213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691633" y="2761487"/>
              <a:ext cx="1880870" cy="723265"/>
            </a:xfrm>
            <a:custGeom>
              <a:avLst/>
              <a:gdLst/>
              <a:ahLst/>
              <a:cxnLst/>
              <a:rect l="l" t="t" r="r" b="b"/>
              <a:pathLst>
                <a:path w="1880870" h="723264">
                  <a:moveTo>
                    <a:pt x="1859280" y="680466"/>
                  </a:moveTo>
                  <a:lnTo>
                    <a:pt x="1851124" y="682085"/>
                  </a:lnTo>
                  <a:lnTo>
                    <a:pt x="1844325" y="686562"/>
                  </a:lnTo>
                  <a:lnTo>
                    <a:pt x="1839670" y="693324"/>
                  </a:lnTo>
                  <a:lnTo>
                    <a:pt x="1837944" y="701802"/>
                  </a:lnTo>
                  <a:lnTo>
                    <a:pt x="1839670" y="709957"/>
                  </a:lnTo>
                  <a:lnTo>
                    <a:pt x="1844325" y="716756"/>
                  </a:lnTo>
                  <a:lnTo>
                    <a:pt x="1851124" y="721411"/>
                  </a:lnTo>
                  <a:lnTo>
                    <a:pt x="1859280" y="723138"/>
                  </a:lnTo>
                  <a:lnTo>
                    <a:pt x="1867435" y="721411"/>
                  </a:lnTo>
                  <a:lnTo>
                    <a:pt x="1874234" y="716756"/>
                  </a:lnTo>
                  <a:lnTo>
                    <a:pt x="1878889" y="709957"/>
                  </a:lnTo>
                  <a:lnTo>
                    <a:pt x="1880616" y="701802"/>
                  </a:lnTo>
                  <a:lnTo>
                    <a:pt x="1878889" y="693324"/>
                  </a:lnTo>
                  <a:lnTo>
                    <a:pt x="1874234" y="686562"/>
                  </a:lnTo>
                  <a:lnTo>
                    <a:pt x="1867435" y="682085"/>
                  </a:lnTo>
                  <a:lnTo>
                    <a:pt x="1859280" y="680466"/>
                  </a:lnTo>
                  <a:close/>
                </a:path>
                <a:path w="1880870" h="723264">
                  <a:moveTo>
                    <a:pt x="228600" y="0"/>
                  </a:moveTo>
                  <a:lnTo>
                    <a:pt x="0" y="306324"/>
                  </a:lnTo>
                </a:path>
                <a:path w="1880870" h="723264">
                  <a:moveTo>
                    <a:pt x="228600" y="215646"/>
                  </a:moveTo>
                  <a:lnTo>
                    <a:pt x="0" y="527304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700778" y="3019043"/>
              <a:ext cx="38100" cy="237490"/>
            </a:xfrm>
            <a:custGeom>
              <a:avLst/>
              <a:gdLst/>
              <a:ahLst/>
              <a:cxnLst/>
              <a:rect l="l" t="t" r="r" b="b"/>
              <a:pathLst>
                <a:path w="38100" h="237489">
                  <a:moveTo>
                    <a:pt x="0" y="142494"/>
                  </a:moveTo>
                  <a:lnTo>
                    <a:pt x="19050" y="236982"/>
                  </a:lnTo>
                  <a:lnTo>
                    <a:pt x="29496" y="185166"/>
                  </a:lnTo>
                  <a:lnTo>
                    <a:pt x="16764" y="185166"/>
                  </a:lnTo>
                  <a:lnTo>
                    <a:pt x="14478" y="182880"/>
                  </a:lnTo>
                  <a:lnTo>
                    <a:pt x="14478" y="171450"/>
                  </a:lnTo>
                  <a:lnTo>
                    <a:pt x="0" y="142494"/>
                  </a:lnTo>
                  <a:close/>
                </a:path>
                <a:path w="38100" h="237489">
                  <a:moveTo>
                    <a:pt x="14478" y="171450"/>
                  </a:moveTo>
                  <a:lnTo>
                    <a:pt x="14478" y="182880"/>
                  </a:lnTo>
                  <a:lnTo>
                    <a:pt x="16764" y="185166"/>
                  </a:lnTo>
                  <a:lnTo>
                    <a:pt x="22098" y="185166"/>
                  </a:lnTo>
                  <a:lnTo>
                    <a:pt x="23622" y="182880"/>
                  </a:lnTo>
                  <a:lnTo>
                    <a:pt x="23622" y="180594"/>
                  </a:lnTo>
                  <a:lnTo>
                    <a:pt x="19050" y="180594"/>
                  </a:lnTo>
                  <a:lnTo>
                    <a:pt x="14478" y="171450"/>
                  </a:lnTo>
                  <a:close/>
                </a:path>
                <a:path w="38100" h="237489">
                  <a:moveTo>
                    <a:pt x="38100" y="142494"/>
                  </a:moveTo>
                  <a:lnTo>
                    <a:pt x="23622" y="171450"/>
                  </a:lnTo>
                  <a:lnTo>
                    <a:pt x="23622" y="182880"/>
                  </a:lnTo>
                  <a:lnTo>
                    <a:pt x="22098" y="185166"/>
                  </a:lnTo>
                  <a:lnTo>
                    <a:pt x="29496" y="185166"/>
                  </a:lnTo>
                  <a:lnTo>
                    <a:pt x="38100" y="142494"/>
                  </a:lnTo>
                  <a:close/>
                </a:path>
                <a:path w="38100" h="237489">
                  <a:moveTo>
                    <a:pt x="19050" y="57150"/>
                  </a:moveTo>
                  <a:lnTo>
                    <a:pt x="14478" y="66111"/>
                  </a:lnTo>
                  <a:lnTo>
                    <a:pt x="14478" y="171450"/>
                  </a:lnTo>
                  <a:lnTo>
                    <a:pt x="19050" y="180594"/>
                  </a:lnTo>
                  <a:lnTo>
                    <a:pt x="23622" y="171450"/>
                  </a:lnTo>
                  <a:lnTo>
                    <a:pt x="23622" y="66111"/>
                  </a:lnTo>
                  <a:lnTo>
                    <a:pt x="19050" y="57150"/>
                  </a:lnTo>
                  <a:close/>
                </a:path>
                <a:path w="38100" h="237489">
                  <a:moveTo>
                    <a:pt x="23622" y="171450"/>
                  </a:moveTo>
                  <a:lnTo>
                    <a:pt x="19050" y="180594"/>
                  </a:lnTo>
                  <a:lnTo>
                    <a:pt x="23622" y="180594"/>
                  </a:lnTo>
                  <a:lnTo>
                    <a:pt x="23622" y="171450"/>
                  </a:lnTo>
                  <a:close/>
                </a:path>
                <a:path w="38100" h="237489">
                  <a:moveTo>
                    <a:pt x="19050" y="0"/>
                  </a:moveTo>
                  <a:lnTo>
                    <a:pt x="0" y="94488"/>
                  </a:lnTo>
                  <a:lnTo>
                    <a:pt x="14478" y="66111"/>
                  </a:lnTo>
                  <a:lnTo>
                    <a:pt x="14478" y="54102"/>
                  </a:lnTo>
                  <a:lnTo>
                    <a:pt x="16764" y="52578"/>
                  </a:lnTo>
                  <a:lnTo>
                    <a:pt x="29650" y="52578"/>
                  </a:lnTo>
                  <a:lnTo>
                    <a:pt x="19050" y="0"/>
                  </a:lnTo>
                  <a:close/>
                </a:path>
                <a:path w="38100" h="237489">
                  <a:moveTo>
                    <a:pt x="29650" y="52578"/>
                  </a:moveTo>
                  <a:lnTo>
                    <a:pt x="22098" y="52578"/>
                  </a:lnTo>
                  <a:lnTo>
                    <a:pt x="23622" y="54102"/>
                  </a:lnTo>
                  <a:lnTo>
                    <a:pt x="23622" y="66111"/>
                  </a:lnTo>
                  <a:lnTo>
                    <a:pt x="38100" y="94488"/>
                  </a:lnTo>
                  <a:lnTo>
                    <a:pt x="29650" y="52578"/>
                  </a:lnTo>
                  <a:close/>
                </a:path>
                <a:path w="38100" h="237489">
                  <a:moveTo>
                    <a:pt x="22098" y="52578"/>
                  </a:moveTo>
                  <a:lnTo>
                    <a:pt x="16764" y="52578"/>
                  </a:lnTo>
                  <a:lnTo>
                    <a:pt x="14478" y="54102"/>
                  </a:lnTo>
                  <a:lnTo>
                    <a:pt x="14478" y="66111"/>
                  </a:lnTo>
                  <a:lnTo>
                    <a:pt x="19050" y="57150"/>
                  </a:lnTo>
                  <a:lnTo>
                    <a:pt x="23622" y="57150"/>
                  </a:lnTo>
                  <a:lnTo>
                    <a:pt x="23622" y="54102"/>
                  </a:lnTo>
                  <a:lnTo>
                    <a:pt x="22098" y="52578"/>
                  </a:lnTo>
                  <a:close/>
                </a:path>
                <a:path w="38100" h="237489">
                  <a:moveTo>
                    <a:pt x="23622" y="57150"/>
                  </a:moveTo>
                  <a:lnTo>
                    <a:pt x="19050" y="57150"/>
                  </a:lnTo>
                  <a:lnTo>
                    <a:pt x="23622" y="66111"/>
                  </a:lnTo>
                  <a:lnTo>
                    <a:pt x="23622" y="571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318021" y="3259353"/>
              <a:ext cx="235661" cy="388061"/>
            </a:xfrm>
            <a:prstGeom prst="rect">
              <a:avLst/>
            </a:prstGeom>
          </p:spPr>
        </p:pic>
      </p:grpSp>
      <p:sp>
        <p:nvSpPr>
          <p:cNvPr id="26" name="object 26"/>
          <p:cNvSpPr txBox="1"/>
          <p:nvPr/>
        </p:nvSpPr>
        <p:spPr>
          <a:xfrm>
            <a:off x="5043170" y="2693611"/>
            <a:ext cx="53975" cy="93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450" spc="-5" dirty="0">
                <a:latin typeface="Times New Roman"/>
                <a:cs typeface="Times New Roman"/>
              </a:rPr>
              <a:t>2</a:t>
            </a:r>
            <a:endParaRPr sz="4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543293" y="3306479"/>
            <a:ext cx="227965" cy="184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i="1" spc="-20" dirty="0">
                <a:latin typeface="Times New Roman"/>
                <a:cs typeface="Times New Roman"/>
              </a:rPr>
              <a:t>F</a:t>
            </a:r>
            <a:r>
              <a:rPr sz="975" spc="15" baseline="-12820" dirty="0">
                <a:latin typeface="Times New Roman"/>
                <a:cs typeface="Times New Roman"/>
              </a:rPr>
              <a:t>р</a:t>
            </a:r>
            <a:r>
              <a:rPr sz="675" spc="-7" baseline="-30864" dirty="0">
                <a:latin typeface="Times New Roman"/>
                <a:cs typeface="Times New Roman"/>
              </a:rPr>
              <a:t>1</a:t>
            </a:r>
            <a:endParaRPr sz="675" baseline="-30864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04232" y="2805845"/>
            <a:ext cx="222885" cy="184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i="1" spc="-10" dirty="0">
                <a:latin typeface="Times New Roman"/>
                <a:cs typeface="Times New Roman"/>
              </a:rPr>
              <a:t>F</a:t>
            </a:r>
            <a:r>
              <a:rPr sz="975" spc="7" baseline="-12820" dirty="0">
                <a:latin typeface="Times New Roman"/>
                <a:cs typeface="Times New Roman"/>
              </a:rPr>
              <a:t>т</a:t>
            </a:r>
            <a:r>
              <a:rPr sz="675" spc="-7" baseline="-30864" dirty="0">
                <a:latin typeface="Times New Roman"/>
                <a:cs typeface="Times New Roman"/>
              </a:rPr>
              <a:t>2</a:t>
            </a:r>
            <a:endParaRPr sz="675" baseline="-30864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531102" y="3095405"/>
            <a:ext cx="193675" cy="184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i="1" spc="-5" dirty="0">
                <a:latin typeface="Times New Roman"/>
                <a:cs typeface="Times New Roman"/>
              </a:rPr>
              <a:t>F</a:t>
            </a:r>
            <a:r>
              <a:rPr sz="975" spc="-7" baseline="-12820" dirty="0">
                <a:latin typeface="Times New Roman"/>
                <a:cs typeface="Times New Roman"/>
              </a:rPr>
              <a:t>т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673850" y="3204138"/>
            <a:ext cx="53975" cy="93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450" spc="-5" dirty="0">
                <a:latin typeface="Times New Roman"/>
                <a:cs typeface="Times New Roman"/>
              </a:rPr>
              <a:t>1</a:t>
            </a:r>
            <a:endParaRPr sz="4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845558" y="3945784"/>
            <a:ext cx="193040" cy="184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i="1" dirty="0">
                <a:latin typeface="Times New Roman"/>
                <a:cs typeface="Times New Roman"/>
              </a:rPr>
              <a:t>Т</a:t>
            </a:r>
            <a:r>
              <a:rPr sz="975" baseline="-12820" dirty="0">
                <a:latin typeface="Times New Roman"/>
                <a:cs typeface="Times New Roman"/>
              </a:rPr>
              <a:t>2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63284" y="3945784"/>
            <a:ext cx="191770" cy="184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i="1" spc="-5" dirty="0">
                <a:latin typeface="Times New Roman"/>
                <a:cs typeface="Times New Roman"/>
              </a:rPr>
              <a:t>Т</a:t>
            </a:r>
            <a:r>
              <a:rPr sz="975" spc="-7" baseline="-12820" dirty="0">
                <a:latin typeface="Times New Roman"/>
                <a:cs typeface="Times New Roman"/>
              </a:rPr>
              <a:t>1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158694" y="3434142"/>
            <a:ext cx="196850" cy="230504"/>
          </a:xfrm>
          <a:prstGeom prst="rect">
            <a:avLst/>
          </a:prstGeom>
        </p:spPr>
        <p:txBody>
          <a:bodyPr vert="vert270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10" dirty="0">
                <a:latin typeface="Symbol"/>
                <a:cs typeface="Symbol"/>
              </a:rPr>
              <a:t></a:t>
            </a:r>
            <a:r>
              <a:rPr sz="1050" i="1" spc="-10" dirty="0">
                <a:latin typeface="Times New Roman"/>
                <a:cs typeface="Times New Roman"/>
              </a:rPr>
              <a:t>F</a:t>
            </a:r>
            <a:r>
              <a:rPr sz="975" baseline="-12820" dirty="0">
                <a:latin typeface="Times New Roman"/>
                <a:cs typeface="Times New Roman"/>
              </a:rPr>
              <a:t>1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015482" y="2391317"/>
            <a:ext cx="634365" cy="184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spc="-10" dirty="0">
                <a:latin typeface="Times New Roman"/>
                <a:cs typeface="Times New Roman"/>
              </a:rPr>
              <a:t>Плавлення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280659" y="3945784"/>
            <a:ext cx="800735" cy="3359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265">
              <a:lnSpc>
                <a:spcPts val="1225"/>
              </a:lnSpc>
              <a:spcBef>
                <a:spcPts val="95"/>
              </a:spcBef>
            </a:pPr>
            <a:r>
              <a:rPr sz="1050" i="1" spc="-5" dirty="0">
                <a:latin typeface="Times New Roman"/>
                <a:cs typeface="Times New Roman"/>
              </a:rPr>
              <a:t>Т</a:t>
            </a:r>
            <a:r>
              <a:rPr sz="975" i="1" spc="-7" baseline="-12820" dirty="0">
                <a:latin typeface="Times New Roman"/>
                <a:cs typeface="Times New Roman"/>
              </a:rPr>
              <a:t>S</a:t>
            </a:r>
            <a:endParaRPr sz="975" baseline="-12820">
              <a:latin typeface="Times New Roman"/>
              <a:cs typeface="Times New Roman"/>
            </a:endParaRPr>
          </a:p>
          <a:p>
            <a:pPr marL="38100">
              <a:lnSpc>
                <a:spcPts val="1225"/>
              </a:lnSpc>
            </a:pPr>
            <a:r>
              <a:rPr sz="1050" spc="-10" dirty="0">
                <a:latin typeface="Times New Roman"/>
                <a:cs typeface="Times New Roman"/>
              </a:rPr>
              <a:t>Температура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26004" y="2761115"/>
            <a:ext cx="399415" cy="8464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algn="ctr">
              <a:lnSpc>
                <a:spcPts val="1240"/>
              </a:lnSpc>
            </a:pPr>
            <a:r>
              <a:rPr sz="1050" spc="-5" dirty="0">
                <a:latin typeface="Times New Roman"/>
                <a:cs typeface="Times New Roman"/>
              </a:rPr>
              <a:t>Вільна</a:t>
            </a:r>
            <a:r>
              <a:rPr sz="1050" spc="-50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енергія</a:t>
            </a:r>
            <a:endParaRPr sz="1050">
              <a:latin typeface="Times New Roman"/>
              <a:cs typeface="Times New Roman"/>
            </a:endParaRPr>
          </a:p>
          <a:p>
            <a:pPr marR="13335" algn="ctr">
              <a:lnSpc>
                <a:spcPct val="100000"/>
              </a:lnSpc>
              <a:spcBef>
                <a:spcPts val="455"/>
              </a:spcBef>
            </a:pPr>
            <a:r>
              <a:rPr sz="1050" dirty="0">
                <a:latin typeface="Symbol"/>
                <a:cs typeface="Symbol"/>
              </a:rPr>
              <a:t></a:t>
            </a:r>
            <a:r>
              <a:rPr sz="1050" i="1" dirty="0">
                <a:latin typeface="Times New Roman"/>
                <a:cs typeface="Times New Roman"/>
              </a:rPr>
              <a:t>F</a:t>
            </a:r>
            <a:r>
              <a:rPr sz="975" baseline="-12820" dirty="0">
                <a:latin typeface="Times New Roman"/>
                <a:cs typeface="Times New Roman"/>
              </a:rPr>
              <a:t>2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881626" y="2603915"/>
            <a:ext cx="1201420" cy="184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  <a:tabLst>
                <a:tab pos="502284" algn="l"/>
              </a:tabLst>
            </a:pPr>
            <a:r>
              <a:rPr sz="1575" i="1" spc="-7" baseline="7936" dirty="0">
                <a:latin typeface="Times New Roman"/>
                <a:cs typeface="Times New Roman"/>
              </a:rPr>
              <a:t>F</a:t>
            </a:r>
            <a:r>
              <a:rPr sz="650" spc="-5" dirty="0">
                <a:latin typeface="Times New Roman"/>
                <a:cs typeface="Times New Roman"/>
              </a:rPr>
              <a:t>р	</a:t>
            </a:r>
            <a:r>
              <a:rPr sz="1575" spc="-15" baseline="2645" dirty="0">
                <a:latin typeface="Times New Roman"/>
                <a:cs typeface="Times New Roman"/>
              </a:rPr>
              <a:t>Рідкий</a:t>
            </a:r>
            <a:r>
              <a:rPr sz="1575" spc="-60" baseline="2645" dirty="0">
                <a:latin typeface="Times New Roman"/>
                <a:cs typeface="Times New Roman"/>
              </a:rPr>
              <a:t> </a:t>
            </a:r>
            <a:r>
              <a:rPr sz="1575" spc="-15" baseline="2645" dirty="0">
                <a:latin typeface="Times New Roman"/>
                <a:cs typeface="Times New Roman"/>
              </a:rPr>
              <a:t>стан</a:t>
            </a:r>
            <a:endParaRPr sz="1575" baseline="2645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264658" y="2761487"/>
            <a:ext cx="135890" cy="158750"/>
          </a:xfrm>
          <a:custGeom>
            <a:avLst/>
            <a:gdLst/>
            <a:ahLst/>
            <a:cxnLst/>
            <a:rect l="l" t="t" r="r" b="b"/>
            <a:pathLst>
              <a:path w="135889" h="158750">
                <a:moveTo>
                  <a:pt x="0" y="158496"/>
                </a:moveTo>
                <a:lnTo>
                  <a:pt x="135636" y="0"/>
                </a:lnTo>
              </a:path>
            </a:pathLst>
          </a:custGeom>
          <a:ln w="70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4978400" y="3109883"/>
            <a:ext cx="779780" cy="184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spc="-10" dirty="0">
                <a:latin typeface="Times New Roman"/>
                <a:cs typeface="Times New Roman"/>
              </a:rPr>
              <a:t>Твердий</a:t>
            </a:r>
            <a:r>
              <a:rPr sz="1050" spc="-50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стан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5222748" y="3044951"/>
            <a:ext cx="64769" cy="133350"/>
          </a:xfrm>
          <a:custGeom>
            <a:avLst/>
            <a:gdLst/>
            <a:ahLst/>
            <a:cxnLst/>
            <a:rect l="l" t="t" r="r" b="b"/>
            <a:pathLst>
              <a:path w="64770" h="133350">
                <a:moveTo>
                  <a:pt x="0" y="133350"/>
                </a:moveTo>
                <a:lnTo>
                  <a:pt x="64770" y="0"/>
                </a:lnTo>
              </a:path>
            </a:pathLst>
          </a:custGeom>
          <a:ln w="70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4722367" y="4366516"/>
            <a:ext cx="169926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70815" marR="5080" indent="-15875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1.13. </a:t>
            </a:r>
            <a:r>
              <a:rPr sz="1000" spc="-5" dirty="0">
                <a:latin typeface="Times New Roman"/>
                <a:cs typeface="Times New Roman"/>
              </a:rPr>
              <a:t>Зміна вільної енергії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залежно від температури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4894326" y="7329678"/>
            <a:ext cx="1918335" cy="1271905"/>
            <a:chOff x="4894326" y="7329678"/>
            <a:chExt cx="1918335" cy="1271905"/>
          </a:xfrm>
        </p:grpSpPr>
        <p:sp>
          <p:nvSpPr>
            <p:cNvPr id="43" name="object 43"/>
            <p:cNvSpPr/>
            <p:nvPr/>
          </p:nvSpPr>
          <p:spPr>
            <a:xfrm>
              <a:off x="4894326" y="7329678"/>
              <a:ext cx="1918335" cy="1271905"/>
            </a:xfrm>
            <a:custGeom>
              <a:avLst/>
              <a:gdLst/>
              <a:ahLst/>
              <a:cxnLst/>
              <a:rect l="l" t="t" r="r" b="b"/>
              <a:pathLst>
                <a:path w="1918334" h="1271904">
                  <a:moveTo>
                    <a:pt x="1917954" y="1251966"/>
                  </a:moveTo>
                  <a:lnTo>
                    <a:pt x="1880438" y="1244346"/>
                  </a:lnTo>
                  <a:lnTo>
                    <a:pt x="1820418" y="1232154"/>
                  </a:lnTo>
                  <a:lnTo>
                    <a:pt x="1844332" y="1244346"/>
                  </a:lnTo>
                  <a:lnTo>
                    <a:pt x="19126" y="1244346"/>
                  </a:lnTo>
                  <a:lnTo>
                    <a:pt x="27317" y="74472"/>
                  </a:lnTo>
                  <a:lnTo>
                    <a:pt x="39624" y="99060"/>
                  </a:lnTo>
                  <a:lnTo>
                    <a:pt x="32004" y="59436"/>
                  </a:lnTo>
                  <a:lnTo>
                    <a:pt x="20574" y="0"/>
                  </a:lnTo>
                  <a:lnTo>
                    <a:pt x="0" y="98298"/>
                  </a:lnTo>
                  <a:lnTo>
                    <a:pt x="12852" y="73075"/>
                  </a:lnTo>
                  <a:lnTo>
                    <a:pt x="4572" y="1255776"/>
                  </a:lnTo>
                  <a:lnTo>
                    <a:pt x="9906" y="1255776"/>
                  </a:lnTo>
                  <a:lnTo>
                    <a:pt x="9906" y="1259586"/>
                  </a:lnTo>
                  <a:lnTo>
                    <a:pt x="1844332" y="1259586"/>
                  </a:lnTo>
                  <a:lnTo>
                    <a:pt x="1820418" y="1271778"/>
                  </a:lnTo>
                  <a:lnTo>
                    <a:pt x="1880438" y="1259586"/>
                  </a:lnTo>
                  <a:lnTo>
                    <a:pt x="1917954" y="12519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994147" y="7551420"/>
              <a:ext cx="1541780" cy="1028065"/>
            </a:xfrm>
            <a:custGeom>
              <a:avLst/>
              <a:gdLst/>
              <a:ahLst/>
              <a:cxnLst/>
              <a:rect l="l" t="t" r="r" b="b"/>
              <a:pathLst>
                <a:path w="1541779" h="1028065">
                  <a:moveTo>
                    <a:pt x="0" y="0"/>
                  </a:moveTo>
                  <a:lnTo>
                    <a:pt x="153162" y="552450"/>
                  </a:lnTo>
                </a:path>
                <a:path w="1541779" h="1028065">
                  <a:moveTo>
                    <a:pt x="150114" y="546354"/>
                  </a:moveTo>
                  <a:lnTo>
                    <a:pt x="832866" y="546354"/>
                  </a:lnTo>
                </a:path>
                <a:path w="1541779" h="1028065">
                  <a:moveTo>
                    <a:pt x="823722" y="544068"/>
                  </a:moveTo>
                  <a:lnTo>
                    <a:pt x="836694" y="594652"/>
                  </a:lnTo>
                  <a:lnTo>
                    <a:pt x="850690" y="644249"/>
                  </a:lnTo>
                  <a:lnTo>
                    <a:pt x="866735" y="691871"/>
                  </a:lnTo>
                  <a:lnTo>
                    <a:pt x="885852" y="736530"/>
                  </a:lnTo>
                  <a:lnTo>
                    <a:pt x="909066" y="777240"/>
                  </a:lnTo>
                  <a:lnTo>
                    <a:pt x="935888" y="813169"/>
                  </a:lnTo>
                  <a:lnTo>
                    <a:pt x="965636" y="845405"/>
                  </a:lnTo>
                  <a:lnTo>
                    <a:pt x="999042" y="874459"/>
                  </a:lnTo>
                  <a:lnTo>
                    <a:pt x="1036838" y="900842"/>
                  </a:lnTo>
                  <a:lnTo>
                    <a:pt x="1079754" y="925068"/>
                  </a:lnTo>
                  <a:lnTo>
                    <a:pt x="1122524" y="943229"/>
                  </a:lnTo>
                  <a:lnTo>
                    <a:pt x="1171730" y="959612"/>
                  </a:lnTo>
                  <a:lnTo>
                    <a:pt x="1224153" y="974217"/>
                  </a:lnTo>
                  <a:lnTo>
                    <a:pt x="1276575" y="987044"/>
                  </a:lnTo>
                  <a:lnTo>
                    <a:pt x="1325781" y="998093"/>
                  </a:lnTo>
                  <a:lnTo>
                    <a:pt x="1368552" y="1007364"/>
                  </a:lnTo>
                  <a:lnTo>
                    <a:pt x="1421296" y="1017758"/>
                  </a:lnTo>
                  <a:lnTo>
                    <a:pt x="1465897" y="1023651"/>
                  </a:lnTo>
                  <a:lnTo>
                    <a:pt x="1505069" y="1026544"/>
                  </a:lnTo>
                  <a:lnTo>
                    <a:pt x="1541526" y="1027938"/>
                  </a:lnTo>
                </a:path>
              </a:pathLst>
            </a:custGeom>
            <a:ln w="196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905755" y="8103870"/>
              <a:ext cx="259079" cy="0"/>
            </a:xfrm>
            <a:custGeom>
              <a:avLst/>
              <a:gdLst/>
              <a:ahLst/>
              <a:cxnLst/>
              <a:rect l="l" t="t" r="r" b="b"/>
              <a:pathLst>
                <a:path w="259079">
                  <a:moveTo>
                    <a:pt x="259080" y="0"/>
                  </a:moveTo>
                  <a:lnTo>
                    <a:pt x="0" y="0"/>
                  </a:lnTo>
                </a:path>
              </a:pathLst>
            </a:custGeom>
            <a:ln w="735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47309" y="7521704"/>
              <a:ext cx="226312" cy="227835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5147311" y="7521702"/>
              <a:ext cx="226695" cy="227965"/>
            </a:xfrm>
            <a:custGeom>
              <a:avLst/>
              <a:gdLst/>
              <a:ahLst/>
              <a:cxnLst/>
              <a:rect l="l" t="t" r="r" b="b"/>
              <a:pathLst>
                <a:path w="226695" h="227965">
                  <a:moveTo>
                    <a:pt x="226312" y="0"/>
                  </a:moveTo>
                  <a:lnTo>
                    <a:pt x="0" y="0"/>
                  </a:lnTo>
                  <a:lnTo>
                    <a:pt x="0" y="227835"/>
                  </a:lnTo>
                  <a:lnTo>
                    <a:pt x="226312" y="227835"/>
                  </a:lnTo>
                  <a:lnTo>
                    <a:pt x="226312" y="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70525" y="8245604"/>
              <a:ext cx="227077" cy="227835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970524" y="8245602"/>
              <a:ext cx="227329" cy="227965"/>
            </a:xfrm>
            <a:custGeom>
              <a:avLst/>
              <a:gdLst/>
              <a:ahLst/>
              <a:cxnLst/>
              <a:rect l="l" t="t" r="r" b="b"/>
              <a:pathLst>
                <a:path w="227329" h="227965">
                  <a:moveTo>
                    <a:pt x="227077" y="0"/>
                  </a:moveTo>
                  <a:lnTo>
                    <a:pt x="0" y="0"/>
                  </a:lnTo>
                  <a:lnTo>
                    <a:pt x="0" y="227835"/>
                  </a:lnTo>
                  <a:lnTo>
                    <a:pt x="227077" y="227835"/>
                  </a:lnTo>
                  <a:lnTo>
                    <a:pt x="227077" y="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388863" y="8245604"/>
              <a:ext cx="226312" cy="227835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5388860" y="8245602"/>
              <a:ext cx="226695" cy="227965"/>
            </a:xfrm>
            <a:custGeom>
              <a:avLst/>
              <a:gdLst/>
              <a:ahLst/>
              <a:cxnLst/>
              <a:rect l="l" t="t" r="r" b="b"/>
              <a:pathLst>
                <a:path w="226695" h="227965">
                  <a:moveTo>
                    <a:pt x="226317" y="0"/>
                  </a:moveTo>
                  <a:lnTo>
                    <a:pt x="0" y="0"/>
                  </a:lnTo>
                  <a:lnTo>
                    <a:pt x="0" y="227835"/>
                  </a:lnTo>
                  <a:lnTo>
                    <a:pt x="226317" y="227835"/>
                  </a:lnTo>
                  <a:lnTo>
                    <a:pt x="226317" y="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32932" y="7802878"/>
              <a:ext cx="226312" cy="227077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5932933" y="7802880"/>
              <a:ext cx="226695" cy="227329"/>
            </a:xfrm>
            <a:custGeom>
              <a:avLst/>
              <a:gdLst/>
              <a:ahLst/>
              <a:cxnLst/>
              <a:rect l="l" t="t" r="r" b="b"/>
              <a:pathLst>
                <a:path w="226695" h="227329">
                  <a:moveTo>
                    <a:pt x="226312" y="0"/>
                  </a:moveTo>
                  <a:lnTo>
                    <a:pt x="0" y="0"/>
                  </a:lnTo>
                  <a:lnTo>
                    <a:pt x="0" y="227077"/>
                  </a:lnTo>
                  <a:lnTo>
                    <a:pt x="226312" y="227077"/>
                  </a:lnTo>
                  <a:lnTo>
                    <a:pt x="226312" y="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026913" y="83080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26" y="0"/>
                  </a:moveTo>
                  <a:lnTo>
                    <a:pt x="0" y="0"/>
                  </a:lnTo>
                  <a:lnTo>
                    <a:pt x="11430" y="17526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026913" y="83080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0"/>
                  </a:moveTo>
                  <a:lnTo>
                    <a:pt x="17526" y="0"/>
                  </a:lnTo>
                  <a:lnTo>
                    <a:pt x="11430" y="17526"/>
                  </a:lnTo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093969" y="8366760"/>
              <a:ext cx="25400" cy="18415"/>
            </a:xfrm>
            <a:custGeom>
              <a:avLst/>
              <a:gdLst/>
              <a:ahLst/>
              <a:cxnLst/>
              <a:rect l="l" t="t" r="r" b="b"/>
              <a:pathLst>
                <a:path w="25400" h="18415">
                  <a:moveTo>
                    <a:pt x="0" y="0"/>
                  </a:moveTo>
                  <a:lnTo>
                    <a:pt x="13716" y="18288"/>
                  </a:lnTo>
                  <a:lnTo>
                    <a:pt x="25146" y="60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93969" y="8366760"/>
              <a:ext cx="25400" cy="18415"/>
            </a:xfrm>
            <a:custGeom>
              <a:avLst/>
              <a:gdLst/>
              <a:ahLst/>
              <a:cxnLst/>
              <a:rect l="l" t="t" r="r" b="b"/>
              <a:pathLst>
                <a:path w="25400" h="18415">
                  <a:moveTo>
                    <a:pt x="0" y="0"/>
                  </a:moveTo>
                  <a:lnTo>
                    <a:pt x="25146" y="6096"/>
                  </a:lnTo>
                  <a:lnTo>
                    <a:pt x="13716" y="18288"/>
                  </a:lnTo>
                  <a:lnTo>
                    <a:pt x="0" y="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004053" y="8418576"/>
              <a:ext cx="22860" cy="20955"/>
            </a:xfrm>
            <a:custGeom>
              <a:avLst/>
              <a:gdLst/>
              <a:ahLst/>
              <a:cxnLst/>
              <a:rect l="l" t="t" r="r" b="b"/>
              <a:pathLst>
                <a:path w="22860" h="20954">
                  <a:moveTo>
                    <a:pt x="22860" y="0"/>
                  </a:moveTo>
                  <a:lnTo>
                    <a:pt x="0" y="0"/>
                  </a:lnTo>
                  <a:lnTo>
                    <a:pt x="22860" y="20574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004053" y="8418576"/>
              <a:ext cx="22860" cy="20955"/>
            </a:xfrm>
            <a:custGeom>
              <a:avLst/>
              <a:gdLst/>
              <a:ahLst/>
              <a:cxnLst/>
              <a:rect l="l" t="t" r="r" b="b"/>
              <a:pathLst>
                <a:path w="22860" h="20954">
                  <a:moveTo>
                    <a:pt x="22860" y="20574"/>
                  </a:moveTo>
                  <a:lnTo>
                    <a:pt x="0" y="0"/>
                  </a:lnTo>
                  <a:lnTo>
                    <a:pt x="22860" y="0"/>
                  </a:lnTo>
                  <a:lnTo>
                    <a:pt x="22860" y="20574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19115" y="8274558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25146" y="0"/>
                  </a:moveTo>
                  <a:lnTo>
                    <a:pt x="0" y="4572"/>
                  </a:lnTo>
                  <a:lnTo>
                    <a:pt x="25146" y="22098"/>
                  </a:lnTo>
                  <a:lnTo>
                    <a:pt x="45720" y="9906"/>
                  </a:lnTo>
                  <a:lnTo>
                    <a:pt x="251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19115" y="8274558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25146" y="22098"/>
                  </a:moveTo>
                  <a:lnTo>
                    <a:pt x="0" y="4572"/>
                  </a:lnTo>
                  <a:lnTo>
                    <a:pt x="25146" y="0"/>
                  </a:lnTo>
                  <a:lnTo>
                    <a:pt x="45720" y="9906"/>
                  </a:lnTo>
                  <a:lnTo>
                    <a:pt x="25146" y="22098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430012" y="8344662"/>
              <a:ext cx="34290" cy="40640"/>
            </a:xfrm>
            <a:custGeom>
              <a:avLst/>
              <a:gdLst/>
              <a:ahLst/>
              <a:cxnLst/>
              <a:rect l="l" t="t" r="r" b="b"/>
              <a:pathLst>
                <a:path w="34289" h="40640">
                  <a:moveTo>
                    <a:pt x="34290" y="0"/>
                  </a:moveTo>
                  <a:lnTo>
                    <a:pt x="0" y="0"/>
                  </a:lnTo>
                  <a:lnTo>
                    <a:pt x="34290" y="40386"/>
                  </a:lnTo>
                  <a:lnTo>
                    <a:pt x="342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430012" y="8344662"/>
              <a:ext cx="34290" cy="40640"/>
            </a:xfrm>
            <a:custGeom>
              <a:avLst/>
              <a:gdLst/>
              <a:ahLst/>
              <a:cxnLst/>
              <a:rect l="l" t="t" r="r" b="b"/>
              <a:pathLst>
                <a:path w="34289" h="40640">
                  <a:moveTo>
                    <a:pt x="34290" y="40386"/>
                  </a:moveTo>
                  <a:lnTo>
                    <a:pt x="0" y="0"/>
                  </a:lnTo>
                  <a:lnTo>
                    <a:pt x="34290" y="0"/>
                  </a:lnTo>
                  <a:lnTo>
                    <a:pt x="34290" y="40386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418581" y="8285988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25146" y="0"/>
                  </a:moveTo>
                  <a:lnTo>
                    <a:pt x="0" y="3810"/>
                  </a:lnTo>
                  <a:lnTo>
                    <a:pt x="25146" y="22098"/>
                  </a:lnTo>
                  <a:lnTo>
                    <a:pt x="45720" y="9906"/>
                  </a:lnTo>
                  <a:lnTo>
                    <a:pt x="251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418581" y="8285988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25146" y="22098"/>
                  </a:moveTo>
                  <a:lnTo>
                    <a:pt x="0" y="3810"/>
                  </a:lnTo>
                  <a:lnTo>
                    <a:pt x="25146" y="0"/>
                  </a:lnTo>
                  <a:lnTo>
                    <a:pt x="45720" y="9906"/>
                  </a:lnTo>
                  <a:lnTo>
                    <a:pt x="25146" y="22098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416295" y="8418576"/>
              <a:ext cx="36195" cy="35560"/>
            </a:xfrm>
            <a:custGeom>
              <a:avLst/>
              <a:gdLst/>
              <a:ahLst/>
              <a:cxnLst/>
              <a:rect l="l" t="t" r="r" b="b"/>
              <a:pathLst>
                <a:path w="36195" h="35559">
                  <a:moveTo>
                    <a:pt x="0" y="0"/>
                  </a:moveTo>
                  <a:lnTo>
                    <a:pt x="19050" y="35052"/>
                  </a:lnTo>
                  <a:lnTo>
                    <a:pt x="35814" y="11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416295" y="8418576"/>
              <a:ext cx="36195" cy="35560"/>
            </a:xfrm>
            <a:custGeom>
              <a:avLst/>
              <a:gdLst/>
              <a:ahLst/>
              <a:cxnLst/>
              <a:rect l="l" t="t" r="r" b="b"/>
              <a:pathLst>
                <a:path w="36195" h="35559">
                  <a:moveTo>
                    <a:pt x="0" y="0"/>
                  </a:moveTo>
                  <a:lnTo>
                    <a:pt x="35814" y="11430"/>
                  </a:lnTo>
                  <a:lnTo>
                    <a:pt x="19050" y="35052"/>
                  </a:lnTo>
                  <a:lnTo>
                    <a:pt x="0" y="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512308" y="8276082"/>
              <a:ext cx="29845" cy="35560"/>
            </a:xfrm>
            <a:custGeom>
              <a:avLst/>
              <a:gdLst/>
              <a:ahLst/>
              <a:cxnLst/>
              <a:rect l="l" t="t" r="r" b="b"/>
              <a:pathLst>
                <a:path w="29845" h="35559">
                  <a:moveTo>
                    <a:pt x="0" y="0"/>
                  </a:moveTo>
                  <a:lnTo>
                    <a:pt x="6096" y="30480"/>
                  </a:lnTo>
                  <a:lnTo>
                    <a:pt x="29718" y="35052"/>
                  </a:lnTo>
                  <a:lnTo>
                    <a:pt x="20574" y="137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512308" y="8276082"/>
              <a:ext cx="29845" cy="35560"/>
            </a:xfrm>
            <a:custGeom>
              <a:avLst/>
              <a:gdLst/>
              <a:ahLst/>
              <a:cxnLst/>
              <a:rect l="l" t="t" r="r" b="b"/>
              <a:pathLst>
                <a:path w="29845" h="35559">
                  <a:moveTo>
                    <a:pt x="6096" y="30480"/>
                  </a:moveTo>
                  <a:lnTo>
                    <a:pt x="0" y="0"/>
                  </a:lnTo>
                  <a:lnTo>
                    <a:pt x="20574" y="13716"/>
                  </a:lnTo>
                  <a:lnTo>
                    <a:pt x="29718" y="35052"/>
                  </a:lnTo>
                  <a:lnTo>
                    <a:pt x="6096" y="3048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1733" y="83835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59">
                  <a:moveTo>
                    <a:pt x="0" y="0"/>
                  </a:moveTo>
                  <a:lnTo>
                    <a:pt x="19050" y="35052"/>
                  </a:lnTo>
                  <a:lnTo>
                    <a:pt x="35052" y="121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491733" y="83835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59">
                  <a:moveTo>
                    <a:pt x="0" y="0"/>
                  </a:moveTo>
                  <a:lnTo>
                    <a:pt x="35052" y="12192"/>
                  </a:lnTo>
                  <a:lnTo>
                    <a:pt x="19050" y="35052"/>
                  </a:lnTo>
                  <a:lnTo>
                    <a:pt x="0" y="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526786" y="8325612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79" h="41275">
                  <a:moveTo>
                    <a:pt x="42672" y="0"/>
                  </a:moveTo>
                  <a:lnTo>
                    <a:pt x="0" y="0"/>
                  </a:lnTo>
                  <a:lnTo>
                    <a:pt x="42672" y="41148"/>
                  </a:lnTo>
                  <a:lnTo>
                    <a:pt x="426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526786" y="8325612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79" h="41275">
                  <a:moveTo>
                    <a:pt x="42672" y="41148"/>
                  </a:moveTo>
                  <a:lnTo>
                    <a:pt x="0" y="0"/>
                  </a:lnTo>
                  <a:lnTo>
                    <a:pt x="42672" y="0"/>
                  </a:lnTo>
                  <a:lnTo>
                    <a:pt x="42672" y="41148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448300" y="8376666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25146" y="0"/>
                  </a:moveTo>
                  <a:lnTo>
                    <a:pt x="0" y="3810"/>
                  </a:lnTo>
                  <a:lnTo>
                    <a:pt x="25146" y="22098"/>
                  </a:lnTo>
                  <a:lnTo>
                    <a:pt x="45720" y="9906"/>
                  </a:lnTo>
                  <a:lnTo>
                    <a:pt x="251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448300" y="8376666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25146" y="22098"/>
                  </a:moveTo>
                  <a:lnTo>
                    <a:pt x="0" y="3810"/>
                  </a:lnTo>
                  <a:lnTo>
                    <a:pt x="25146" y="0"/>
                  </a:lnTo>
                  <a:lnTo>
                    <a:pt x="45720" y="9906"/>
                  </a:lnTo>
                  <a:lnTo>
                    <a:pt x="25146" y="22098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569458" y="82745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59">
                  <a:moveTo>
                    <a:pt x="0" y="0"/>
                  </a:moveTo>
                  <a:lnTo>
                    <a:pt x="19050" y="35052"/>
                  </a:lnTo>
                  <a:lnTo>
                    <a:pt x="35052" y="121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569458" y="82745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59">
                  <a:moveTo>
                    <a:pt x="0" y="0"/>
                  </a:moveTo>
                  <a:lnTo>
                    <a:pt x="35052" y="12192"/>
                  </a:lnTo>
                  <a:lnTo>
                    <a:pt x="19050" y="35052"/>
                  </a:lnTo>
                  <a:lnTo>
                    <a:pt x="0" y="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462777" y="8342376"/>
              <a:ext cx="29845" cy="35560"/>
            </a:xfrm>
            <a:custGeom>
              <a:avLst/>
              <a:gdLst/>
              <a:ahLst/>
              <a:cxnLst/>
              <a:rect l="l" t="t" r="r" b="b"/>
              <a:pathLst>
                <a:path w="29845" h="35559">
                  <a:moveTo>
                    <a:pt x="0" y="0"/>
                  </a:moveTo>
                  <a:lnTo>
                    <a:pt x="6096" y="30480"/>
                  </a:lnTo>
                  <a:lnTo>
                    <a:pt x="29718" y="35052"/>
                  </a:lnTo>
                  <a:lnTo>
                    <a:pt x="20574" y="144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462777" y="8342376"/>
              <a:ext cx="29845" cy="35560"/>
            </a:xfrm>
            <a:custGeom>
              <a:avLst/>
              <a:gdLst/>
              <a:ahLst/>
              <a:cxnLst/>
              <a:rect l="l" t="t" r="r" b="b"/>
              <a:pathLst>
                <a:path w="29845" h="35559">
                  <a:moveTo>
                    <a:pt x="6096" y="30480"/>
                  </a:moveTo>
                  <a:lnTo>
                    <a:pt x="0" y="0"/>
                  </a:lnTo>
                  <a:lnTo>
                    <a:pt x="20574" y="14478"/>
                  </a:lnTo>
                  <a:lnTo>
                    <a:pt x="29718" y="35052"/>
                  </a:lnTo>
                  <a:lnTo>
                    <a:pt x="6096" y="3048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546598" y="8408670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25146" y="0"/>
                  </a:moveTo>
                  <a:lnTo>
                    <a:pt x="0" y="3810"/>
                  </a:lnTo>
                  <a:lnTo>
                    <a:pt x="25146" y="22098"/>
                  </a:lnTo>
                  <a:lnTo>
                    <a:pt x="45720" y="9906"/>
                  </a:lnTo>
                  <a:lnTo>
                    <a:pt x="251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546598" y="8408670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25146" y="22098"/>
                  </a:moveTo>
                  <a:lnTo>
                    <a:pt x="0" y="3810"/>
                  </a:lnTo>
                  <a:lnTo>
                    <a:pt x="25146" y="0"/>
                  </a:lnTo>
                  <a:lnTo>
                    <a:pt x="45720" y="9906"/>
                  </a:lnTo>
                  <a:lnTo>
                    <a:pt x="25146" y="22098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491733" y="8357616"/>
              <a:ext cx="29845" cy="35560"/>
            </a:xfrm>
            <a:custGeom>
              <a:avLst/>
              <a:gdLst/>
              <a:ahLst/>
              <a:cxnLst/>
              <a:rect l="l" t="t" r="r" b="b"/>
              <a:pathLst>
                <a:path w="29845" h="35559">
                  <a:moveTo>
                    <a:pt x="0" y="0"/>
                  </a:moveTo>
                  <a:lnTo>
                    <a:pt x="6096" y="30480"/>
                  </a:lnTo>
                  <a:lnTo>
                    <a:pt x="29718" y="35052"/>
                  </a:lnTo>
                  <a:lnTo>
                    <a:pt x="21336" y="137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491733" y="8357616"/>
              <a:ext cx="29845" cy="35560"/>
            </a:xfrm>
            <a:custGeom>
              <a:avLst/>
              <a:gdLst/>
              <a:ahLst/>
              <a:cxnLst/>
              <a:rect l="l" t="t" r="r" b="b"/>
              <a:pathLst>
                <a:path w="29845" h="35559">
                  <a:moveTo>
                    <a:pt x="6096" y="30480"/>
                  </a:moveTo>
                  <a:lnTo>
                    <a:pt x="0" y="0"/>
                  </a:lnTo>
                  <a:lnTo>
                    <a:pt x="21336" y="13716"/>
                  </a:lnTo>
                  <a:lnTo>
                    <a:pt x="29718" y="35052"/>
                  </a:lnTo>
                  <a:lnTo>
                    <a:pt x="6096" y="30480"/>
                  </a:lnTo>
                  <a:close/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466587" y="8337804"/>
              <a:ext cx="51435" cy="35560"/>
            </a:xfrm>
            <a:custGeom>
              <a:avLst/>
              <a:gdLst/>
              <a:ahLst/>
              <a:cxnLst/>
              <a:rect l="l" t="t" r="r" b="b"/>
              <a:pathLst>
                <a:path w="51435" h="35559">
                  <a:moveTo>
                    <a:pt x="0" y="0"/>
                  </a:moveTo>
                  <a:lnTo>
                    <a:pt x="27432" y="35052"/>
                  </a:lnTo>
                  <a:lnTo>
                    <a:pt x="51054" y="11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044439" y="7631430"/>
              <a:ext cx="1115695" cy="741680"/>
            </a:xfrm>
            <a:custGeom>
              <a:avLst/>
              <a:gdLst/>
              <a:ahLst/>
              <a:cxnLst/>
              <a:rect l="l" t="t" r="r" b="b"/>
              <a:pathLst>
                <a:path w="1115695" h="741679">
                  <a:moveTo>
                    <a:pt x="422148" y="706374"/>
                  </a:moveTo>
                  <a:lnTo>
                    <a:pt x="473202" y="717804"/>
                  </a:lnTo>
                  <a:lnTo>
                    <a:pt x="449580" y="741426"/>
                  </a:lnTo>
                  <a:lnTo>
                    <a:pt x="422148" y="706374"/>
                  </a:lnTo>
                  <a:close/>
                </a:path>
                <a:path w="1115695" h="741679">
                  <a:moveTo>
                    <a:pt x="890778" y="289560"/>
                  </a:moveTo>
                  <a:lnTo>
                    <a:pt x="900338" y="290619"/>
                  </a:lnTo>
                  <a:lnTo>
                    <a:pt x="908970" y="291750"/>
                  </a:lnTo>
                  <a:lnTo>
                    <a:pt x="917459" y="293310"/>
                  </a:lnTo>
                  <a:lnTo>
                    <a:pt x="926592" y="295656"/>
                  </a:lnTo>
                  <a:lnTo>
                    <a:pt x="939045" y="295525"/>
                  </a:lnTo>
                  <a:lnTo>
                    <a:pt x="981039" y="290869"/>
                  </a:lnTo>
                  <a:lnTo>
                    <a:pt x="1002589" y="275486"/>
                  </a:lnTo>
                  <a:lnTo>
                    <a:pt x="1009650" y="270510"/>
                  </a:lnTo>
                  <a:lnTo>
                    <a:pt x="1014793" y="260056"/>
                  </a:lnTo>
                  <a:lnTo>
                    <a:pt x="1018222" y="248602"/>
                  </a:lnTo>
                  <a:lnTo>
                    <a:pt x="1020794" y="236862"/>
                  </a:lnTo>
                  <a:lnTo>
                    <a:pt x="1023366" y="225552"/>
                  </a:lnTo>
                  <a:lnTo>
                    <a:pt x="1025009" y="207347"/>
                  </a:lnTo>
                  <a:lnTo>
                    <a:pt x="1025652" y="199358"/>
                  </a:lnTo>
                  <a:lnTo>
                    <a:pt x="1025723" y="192655"/>
                  </a:lnTo>
                  <a:lnTo>
                    <a:pt x="1025652" y="178308"/>
                  </a:lnTo>
                </a:path>
                <a:path w="1115695" h="741679">
                  <a:moveTo>
                    <a:pt x="992124" y="288036"/>
                  </a:moveTo>
                  <a:lnTo>
                    <a:pt x="1031748" y="302514"/>
                  </a:lnTo>
                  <a:lnTo>
                    <a:pt x="1044892" y="322980"/>
                  </a:lnTo>
                  <a:lnTo>
                    <a:pt x="1050036" y="337661"/>
                  </a:lnTo>
                  <a:lnTo>
                    <a:pt x="1050607" y="357056"/>
                  </a:lnTo>
                  <a:lnTo>
                    <a:pt x="1050036" y="391668"/>
                  </a:lnTo>
                </a:path>
                <a:path w="1115695" h="741679">
                  <a:moveTo>
                    <a:pt x="1027938" y="214122"/>
                  </a:moveTo>
                  <a:lnTo>
                    <a:pt x="1034855" y="219467"/>
                  </a:lnTo>
                  <a:lnTo>
                    <a:pt x="1042701" y="225456"/>
                  </a:lnTo>
                  <a:lnTo>
                    <a:pt x="1050976" y="230731"/>
                  </a:lnTo>
                  <a:lnTo>
                    <a:pt x="1059180" y="233934"/>
                  </a:lnTo>
                  <a:lnTo>
                    <a:pt x="1070455" y="245792"/>
                  </a:lnTo>
                  <a:lnTo>
                    <a:pt x="1083087" y="251079"/>
                  </a:lnTo>
                  <a:lnTo>
                    <a:pt x="1097863" y="252364"/>
                  </a:lnTo>
                  <a:lnTo>
                    <a:pt x="1115568" y="252222"/>
                  </a:lnTo>
                </a:path>
                <a:path w="1115695" h="741679">
                  <a:moveTo>
                    <a:pt x="99822" y="0"/>
                  </a:moveTo>
                  <a:lnTo>
                    <a:pt x="0" y="73914"/>
                  </a:lnTo>
                </a:path>
                <a:path w="1115695" h="741679">
                  <a:moveTo>
                    <a:pt x="49530" y="614172"/>
                  </a:moveTo>
                  <a:lnTo>
                    <a:pt x="99822" y="472440"/>
                  </a:lnTo>
                </a:path>
                <a:path w="1115695" h="741679">
                  <a:moveTo>
                    <a:pt x="473202" y="614172"/>
                  </a:moveTo>
                  <a:lnTo>
                    <a:pt x="403860" y="464058"/>
                  </a:lnTo>
                </a:path>
                <a:path w="1115695" h="741679">
                  <a:moveTo>
                    <a:pt x="773430" y="466344"/>
                  </a:moveTo>
                  <a:lnTo>
                    <a:pt x="888492" y="326136"/>
                  </a:lnTo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6457441" y="8382019"/>
            <a:ext cx="94615" cy="1924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00" i="1" spc="-10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895850" y="7936248"/>
            <a:ext cx="376555" cy="1924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1650" i="1" spc="-15" baseline="7575" dirty="0">
                <a:latin typeface="Times New Roman"/>
                <a:cs typeface="Times New Roman"/>
              </a:rPr>
              <a:t>Т</a:t>
            </a:r>
            <a:r>
              <a:rPr sz="700" spc="-10" dirty="0">
                <a:latin typeface="Times New Roman"/>
                <a:cs typeface="Times New Roman"/>
              </a:rPr>
              <a:t>кр</a:t>
            </a:r>
            <a:r>
              <a:rPr sz="700" spc="135" dirty="0">
                <a:latin typeface="Times New Roman"/>
                <a:cs typeface="Times New Roman"/>
              </a:rPr>
              <a:t> </a:t>
            </a:r>
            <a:r>
              <a:rPr sz="1650" i="1" spc="-15" baseline="15151" dirty="0">
                <a:latin typeface="Times New Roman"/>
                <a:cs typeface="Times New Roman"/>
              </a:rPr>
              <a:t>2</a:t>
            </a:r>
            <a:endParaRPr sz="1650" baseline="15151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692301" y="7598533"/>
            <a:ext cx="179705" cy="7842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295"/>
              </a:lnSpc>
            </a:pPr>
            <a:r>
              <a:rPr sz="1100" spc="-10" dirty="0">
                <a:latin typeface="Times New Roman"/>
                <a:cs typeface="Times New Roman"/>
              </a:rPr>
              <a:t>Температура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5093970" y="7889747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2752" y="0"/>
                </a:lnTo>
              </a:path>
            </a:pathLst>
          </a:custGeom>
          <a:ln w="14706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5722111" y="8087124"/>
            <a:ext cx="94615" cy="1924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00" i="1" spc="-10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91" name="object 91"/>
          <p:cNvGrpSpPr/>
          <p:nvPr/>
        </p:nvGrpSpPr>
        <p:grpSpPr>
          <a:xfrm>
            <a:off x="5640324" y="7627619"/>
            <a:ext cx="185420" cy="478155"/>
            <a:chOff x="5640324" y="7627619"/>
            <a:chExt cx="185420" cy="478155"/>
          </a:xfrm>
        </p:grpSpPr>
        <p:sp>
          <p:nvSpPr>
            <p:cNvPr id="92" name="object 92"/>
            <p:cNvSpPr/>
            <p:nvPr/>
          </p:nvSpPr>
          <p:spPr>
            <a:xfrm>
              <a:off x="5763006" y="7889747"/>
              <a:ext cx="55244" cy="208279"/>
            </a:xfrm>
            <a:custGeom>
              <a:avLst/>
              <a:gdLst/>
              <a:ahLst/>
              <a:cxnLst/>
              <a:rect l="l" t="t" r="r" b="b"/>
              <a:pathLst>
                <a:path w="55245" h="208279">
                  <a:moveTo>
                    <a:pt x="0" y="0"/>
                  </a:moveTo>
                  <a:lnTo>
                    <a:pt x="54864" y="208026"/>
                  </a:lnTo>
                </a:path>
              </a:pathLst>
            </a:custGeom>
            <a:ln w="1470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640324" y="7889747"/>
              <a:ext cx="40005" cy="205740"/>
            </a:xfrm>
            <a:custGeom>
              <a:avLst/>
              <a:gdLst/>
              <a:ahLst/>
              <a:cxnLst/>
              <a:rect l="l" t="t" r="r" b="b"/>
              <a:pathLst>
                <a:path w="40004" h="205740">
                  <a:moveTo>
                    <a:pt x="0" y="106680"/>
                  </a:moveTo>
                  <a:lnTo>
                    <a:pt x="19812" y="205740"/>
                  </a:lnTo>
                  <a:lnTo>
                    <a:pt x="30784" y="150876"/>
                  </a:lnTo>
                  <a:lnTo>
                    <a:pt x="16764" y="150876"/>
                  </a:lnTo>
                  <a:lnTo>
                    <a:pt x="15240" y="149352"/>
                  </a:lnTo>
                  <a:lnTo>
                    <a:pt x="15240" y="137160"/>
                  </a:lnTo>
                  <a:lnTo>
                    <a:pt x="0" y="106680"/>
                  </a:lnTo>
                  <a:close/>
                </a:path>
                <a:path w="40004" h="205740">
                  <a:moveTo>
                    <a:pt x="15240" y="137160"/>
                  </a:moveTo>
                  <a:lnTo>
                    <a:pt x="15240" y="149352"/>
                  </a:lnTo>
                  <a:lnTo>
                    <a:pt x="16764" y="150876"/>
                  </a:lnTo>
                  <a:lnTo>
                    <a:pt x="22860" y="150876"/>
                  </a:lnTo>
                  <a:lnTo>
                    <a:pt x="24384" y="149352"/>
                  </a:lnTo>
                  <a:lnTo>
                    <a:pt x="24384" y="146304"/>
                  </a:lnTo>
                  <a:lnTo>
                    <a:pt x="19812" y="146304"/>
                  </a:lnTo>
                  <a:lnTo>
                    <a:pt x="15240" y="137160"/>
                  </a:lnTo>
                  <a:close/>
                </a:path>
                <a:path w="40004" h="205740">
                  <a:moveTo>
                    <a:pt x="39624" y="106680"/>
                  </a:moveTo>
                  <a:lnTo>
                    <a:pt x="24384" y="137160"/>
                  </a:lnTo>
                  <a:lnTo>
                    <a:pt x="24384" y="149352"/>
                  </a:lnTo>
                  <a:lnTo>
                    <a:pt x="22860" y="150876"/>
                  </a:lnTo>
                  <a:lnTo>
                    <a:pt x="30784" y="150876"/>
                  </a:lnTo>
                  <a:lnTo>
                    <a:pt x="39624" y="106680"/>
                  </a:lnTo>
                  <a:close/>
                </a:path>
                <a:path w="40004" h="205740">
                  <a:moveTo>
                    <a:pt x="19812" y="59436"/>
                  </a:moveTo>
                  <a:lnTo>
                    <a:pt x="15240" y="68404"/>
                  </a:lnTo>
                  <a:lnTo>
                    <a:pt x="15240" y="137160"/>
                  </a:lnTo>
                  <a:lnTo>
                    <a:pt x="19812" y="146304"/>
                  </a:lnTo>
                  <a:lnTo>
                    <a:pt x="24384" y="137160"/>
                  </a:lnTo>
                  <a:lnTo>
                    <a:pt x="24384" y="68404"/>
                  </a:lnTo>
                  <a:lnTo>
                    <a:pt x="19812" y="59436"/>
                  </a:lnTo>
                  <a:close/>
                </a:path>
                <a:path w="40004" h="205740">
                  <a:moveTo>
                    <a:pt x="24384" y="137160"/>
                  </a:moveTo>
                  <a:lnTo>
                    <a:pt x="19812" y="146304"/>
                  </a:lnTo>
                  <a:lnTo>
                    <a:pt x="24384" y="146304"/>
                  </a:lnTo>
                  <a:lnTo>
                    <a:pt x="24384" y="137160"/>
                  </a:lnTo>
                  <a:close/>
                </a:path>
                <a:path w="40004" h="205740">
                  <a:moveTo>
                    <a:pt x="19812" y="0"/>
                  </a:moveTo>
                  <a:lnTo>
                    <a:pt x="0" y="98298"/>
                  </a:lnTo>
                  <a:lnTo>
                    <a:pt x="15240" y="68404"/>
                  </a:lnTo>
                  <a:lnTo>
                    <a:pt x="15240" y="56388"/>
                  </a:lnTo>
                  <a:lnTo>
                    <a:pt x="16764" y="54102"/>
                  </a:lnTo>
                  <a:lnTo>
                    <a:pt x="30716" y="54102"/>
                  </a:lnTo>
                  <a:lnTo>
                    <a:pt x="19812" y="0"/>
                  </a:lnTo>
                  <a:close/>
                </a:path>
                <a:path w="40004" h="205740">
                  <a:moveTo>
                    <a:pt x="30716" y="54102"/>
                  </a:moveTo>
                  <a:lnTo>
                    <a:pt x="22860" y="54102"/>
                  </a:lnTo>
                  <a:lnTo>
                    <a:pt x="24384" y="56388"/>
                  </a:lnTo>
                  <a:lnTo>
                    <a:pt x="24384" y="68404"/>
                  </a:lnTo>
                  <a:lnTo>
                    <a:pt x="39624" y="98298"/>
                  </a:lnTo>
                  <a:lnTo>
                    <a:pt x="30716" y="54102"/>
                  </a:lnTo>
                  <a:close/>
                </a:path>
                <a:path w="40004" h="205740">
                  <a:moveTo>
                    <a:pt x="22860" y="54102"/>
                  </a:moveTo>
                  <a:lnTo>
                    <a:pt x="16764" y="54102"/>
                  </a:lnTo>
                  <a:lnTo>
                    <a:pt x="15240" y="56388"/>
                  </a:lnTo>
                  <a:lnTo>
                    <a:pt x="15240" y="68404"/>
                  </a:lnTo>
                  <a:lnTo>
                    <a:pt x="19812" y="59436"/>
                  </a:lnTo>
                  <a:lnTo>
                    <a:pt x="24384" y="59436"/>
                  </a:lnTo>
                  <a:lnTo>
                    <a:pt x="24384" y="56388"/>
                  </a:lnTo>
                  <a:lnTo>
                    <a:pt x="22860" y="54102"/>
                  </a:lnTo>
                  <a:close/>
                </a:path>
                <a:path w="40004" h="205740">
                  <a:moveTo>
                    <a:pt x="24384" y="59436"/>
                  </a:moveTo>
                  <a:lnTo>
                    <a:pt x="19812" y="59436"/>
                  </a:lnTo>
                  <a:lnTo>
                    <a:pt x="24384" y="68404"/>
                  </a:lnTo>
                  <a:lnTo>
                    <a:pt x="24384" y="594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660136" y="7631429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09">
                  <a:moveTo>
                    <a:pt x="0" y="295656"/>
                  </a:moveTo>
                  <a:lnTo>
                    <a:pt x="0" y="0"/>
                  </a:lnTo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5483387" y="7666004"/>
            <a:ext cx="196215" cy="187960"/>
          </a:xfrm>
          <a:prstGeom prst="rect">
            <a:avLst/>
          </a:prstGeom>
        </p:spPr>
        <p:txBody>
          <a:bodyPr vert="vert270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5" dirty="0">
                <a:latin typeface="Symbol"/>
                <a:cs typeface="Symbol"/>
              </a:rPr>
              <a:t></a:t>
            </a:r>
            <a:r>
              <a:rPr sz="1100" i="1" dirty="0">
                <a:latin typeface="Times New Roman"/>
                <a:cs typeface="Times New Roman"/>
              </a:rPr>
              <a:t>Т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914900" y="7889747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166878" y="0"/>
                </a:moveTo>
                <a:lnTo>
                  <a:pt x="0" y="0"/>
                </a:lnTo>
              </a:path>
            </a:pathLst>
          </a:custGeom>
          <a:ln w="7353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4885182" y="7421898"/>
            <a:ext cx="238760" cy="4826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0810">
              <a:lnSpc>
                <a:spcPct val="100000"/>
              </a:lnSpc>
              <a:spcBef>
                <a:spcPts val="90"/>
              </a:spcBef>
            </a:pPr>
            <a:r>
              <a:rPr sz="1100" i="1" spc="-10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970"/>
              </a:spcBef>
            </a:pPr>
            <a:r>
              <a:rPr sz="1100" i="1" spc="-5" dirty="0">
                <a:latin typeface="Times New Roman"/>
                <a:cs typeface="Times New Roman"/>
              </a:rPr>
              <a:t>Т</a:t>
            </a:r>
            <a:r>
              <a:rPr sz="1050" i="1" spc="-7" baseline="-11904" dirty="0">
                <a:latin typeface="Times New Roman"/>
                <a:cs typeface="Times New Roman"/>
              </a:rPr>
              <a:t>S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701794" y="8586996"/>
            <a:ext cx="2122170" cy="8826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2080" algn="ctr">
              <a:lnSpc>
                <a:spcPct val="100000"/>
              </a:lnSpc>
              <a:spcBef>
                <a:spcPts val="90"/>
              </a:spcBef>
            </a:pPr>
            <a:r>
              <a:rPr sz="1100" spc="-10" dirty="0">
                <a:latin typeface="Times New Roman"/>
                <a:cs typeface="Times New Roman"/>
              </a:rPr>
              <a:t>Час</a:t>
            </a:r>
            <a:endParaRPr sz="1100">
              <a:latin typeface="Times New Roman"/>
              <a:cs typeface="Times New Roman"/>
            </a:endParaRPr>
          </a:p>
          <a:p>
            <a:pPr marL="67310" marR="5080" indent="-55244">
              <a:lnSpc>
                <a:spcPct val="95700"/>
              </a:lnSpc>
              <a:spcBef>
                <a:spcPts val="844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1.14.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чистого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Ділянки: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–</a:t>
            </a:r>
            <a:r>
              <a:rPr sz="1000" i="1" spc="-5" dirty="0">
                <a:latin typeface="Times New Roman"/>
                <a:cs typeface="Times New Roman"/>
              </a:rPr>
              <a:t>2</a:t>
            </a:r>
            <a:r>
              <a:rPr sz="1000" i="1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 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рідкому стані; </a:t>
            </a:r>
            <a:r>
              <a:rPr sz="1000" i="1" spc="-5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–</a:t>
            </a:r>
            <a:r>
              <a:rPr sz="1000" i="1" spc="-5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кристалізація;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–</a:t>
            </a:r>
            <a:r>
              <a:rPr sz="1000" i="1" spc="-5" dirty="0">
                <a:latin typeface="Times New Roman"/>
                <a:cs typeface="Times New Roman"/>
              </a:rPr>
              <a:t>4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dirty="0">
                <a:latin typeface="Times New Roman"/>
                <a:cs typeface="Times New Roman"/>
              </a:rPr>
              <a:t> 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 стані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2" y="516889"/>
            <a:ext cx="5786755" cy="1268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На поверхні виробу утворюється </a:t>
            </a:r>
            <a:r>
              <a:rPr sz="1200" dirty="0">
                <a:latin typeface="Times New Roman"/>
                <a:cs typeface="Times New Roman"/>
              </a:rPr>
              <a:t>шар заевтектоідної сталї, що </a:t>
            </a:r>
            <a:r>
              <a:rPr sz="1200" spc="-5" dirty="0">
                <a:latin typeface="Times New Roman"/>
                <a:cs typeface="Times New Roman"/>
              </a:rPr>
              <a:t>складається </a:t>
            </a:r>
            <a:r>
              <a:rPr sz="1200" dirty="0">
                <a:latin typeface="Times New Roman"/>
                <a:cs typeface="Times New Roman"/>
              </a:rPr>
              <a:t>з перлі-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 та цементиту (рис. </a:t>
            </a:r>
            <a:r>
              <a:rPr sz="1200" dirty="0">
                <a:latin typeface="Times New Roman"/>
                <a:cs typeface="Times New Roman"/>
              </a:rPr>
              <a:t>8.4,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мірі </a:t>
            </a:r>
            <a:r>
              <a:rPr sz="1200" spc="-5" dirty="0">
                <a:latin typeface="Times New Roman"/>
                <a:cs typeface="Times New Roman"/>
              </a:rPr>
              <a:t>віддалення від поверхні,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вуглецю знижуєть- </a:t>
            </a:r>
            <a:r>
              <a:rPr sz="1200" dirty="0">
                <a:latin typeface="Times New Roman"/>
                <a:cs typeface="Times New Roman"/>
              </a:rPr>
              <a:t> ся і </a:t>
            </a:r>
            <a:r>
              <a:rPr sz="1200" spc="-5" dirty="0">
                <a:latin typeface="Times New Roman"/>
                <a:cs typeface="Times New Roman"/>
              </a:rPr>
              <a:t>наступна зона </a:t>
            </a:r>
            <a:r>
              <a:rPr sz="1200" dirty="0">
                <a:latin typeface="Times New Roman"/>
                <a:cs typeface="Times New Roman"/>
              </a:rPr>
              <a:t>складається </a:t>
            </a: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перліту (рис. 8.4,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Потім </a:t>
            </a:r>
            <a:r>
              <a:rPr sz="1200" dirty="0">
                <a:latin typeface="Times New Roman"/>
                <a:cs typeface="Times New Roman"/>
              </a:rPr>
              <a:t>з’являються зерна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фериту, </a:t>
            </a:r>
            <a:r>
              <a:rPr sz="1200" spc="-5" dirty="0">
                <a:latin typeface="Times New Roman"/>
                <a:cs typeface="Times New Roman"/>
              </a:rPr>
              <a:t>їх </a:t>
            </a:r>
            <a:r>
              <a:rPr sz="1200" spc="-15" dirty="0">
                <a:latin typeface="Times New Roman"/>
                <a:cs typeface="Times New Roman"/>
              </a:rPr>
              <a:t>кількість,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spc="-10" dirty="0">
                <a:latin typeface="Times New Roman"/>
                <a:cs typeface="Times New Roman"/>
              </a:rPr>
              <a:t>мірі </a:t>
            </a:r>
            <a:r>
              <a:rPr sz="1200" spc="-15" dirty="0">
                <a:latin typeface="Times New Roman"/>
                <a:cs typeface="Times New Roman"/>
              </a:rPr>
              <a:t>віддалення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поверхні, збільшується </a:t>
            </a:r>
            <a:r>
              <a:rPr sz="1200" spc="-10" dirty="0">
                <a:latin typeface="Times New Roman"/>
                <a:cs typeface="Times New Roman"/>
              </a:rPr>
              <a:t>(рис. </a:t>
            </a:r>
            <a:r>
              <a:rPr sz="1200" spc="-15" dirty="0">
                <a:latin typeface="Times New Roman"/>
                <a:cs typeface="Times New Roman"/>
              </a:rPr>
              <a:t>8.4, </a:t>
            </a:r>
            <a:r>
              <a:rPr sz="1200" i="1" spc="-1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І, </a:t>
            </a:r>
            <a:r>
              <a:rPr sz="1200" spc="-15" dirty="0">
                <a:latin typeface="Times New Roman"/>
                <a:cs typeface="Times New Roman"/>
              </a:rPr>
              <a:t>нареш-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ті, структура</a:t>
            </a:r>
            <a:r>
              <a:rPr sz="1200" dirty="0">
                <a:latin typeface="Times New Roman"/>
                <a:cs typeface="Times New Roman"/>
              </a:rPr>
              <a:t> стає</a:t>
            </a:r>
            <a:r>
              <a:rPr sz="1200" spc="-5" dirty="0">
                <a:latin typeface="Times New Roman"/>
                <a:cs typeface="Times New Roman"/>
              </a:rPr>
              <a:t> відповідною початковому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54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42010" y="1852422"/>
            <a:ext cx="1584960" cy="1011935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11017" y="1862327"/>
            <a:ext cx="1577339" cy="1001268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73167" y="1852422"/>
            <a:ext cx="1584960" cy="101193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694688" y="2917189"/>
            <a:ext cx="5824855" cy="2538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0160" algn="ctr">
              <a:lnSpc>
                <a:spcPct val="100000"/>
              </a:lnSpc>
              <a:spcBef>
                <a:spcPts val="100"/>
              </a:spcBef>
              <a:tabLst>
                <a:tab pos="1964689" algn="l"/>
                <a:tab pos="393509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R="6350"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8.4.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цементованого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шару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вуглецевої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15,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100,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травлення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ніталем</a:t>
            </a:r>
            <a:endParaRPr sz="1000">
              <a:latin typeface="Times New Roman"/>
              <a:cs typeface="Times New Roman"/>
            </a:endParaRPr>
          </a:p>
          <a:p>
            <a:pPr marR="5080" algn="ctr">
              <a:lnSpc>
                <a:spcPts val="1150"/>
              </a:lnSpc>
            </a:pPr>
            <a:r>
              <a:rPr sz="1000" spc="-5" dirty="0">
                <a:latin typeface="Times New Roman"/>
                <a:cs typeface="Times New Roman"/>
              </a:rPr>
              <a:t>(азотна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кислота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1…5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мл;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етиловий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(або метиловий)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спирт</a:t>
            </a:r>
            <a:r>
              <a:rPr sz="1000" dirty="0">
                <a:latin typeface="Times New Roman"/>
                <a:cs typeface="Times New Roman"/>
              </a:rPr>
              <a:t> – </a:t>
            </a:r>
            <a:r>
              <a:rPr sz="1000" spc="-5" dirty="0">
                <a:latin typeface="Times New Roman"/>
                <a:cs typeface="Times New Roman"/>
              </a:rPr>
              <a:t>100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мл):</a:t>
            </a:r>
            <a:endParaRPr sz="1000">
              <a:latin typeface="Times New Roman"/>
              <a:cs typeface="Times New Roman"/>
            </a:endParaRPr>
          </a:p>
          <a:p>
            <a:pPr marR="4445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заевтектоїдна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(П+Ц</a:t>
            </a:r>
            <a:r>
              <a:rPr sz="975" spc="-7" baseline="-12820" dirty="0">
                <a:latin typeface="Times New Roman"/>
                <a:cs typeface="Times New Roman"/>
              </a:rPr>
              <a:t>II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евтектоїдна (П);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доевтектоїдна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(Ф+П)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313055" indent="1840230">
              <a:lnSpc>
                <a:spcPct val="100000"/>
              </a:lnSpc>
              <a:spcBef>
                <a:spcPts val="969"/>
              </a:spcBef>
            </a:pPr>
            <a:r>
              <a:rPr sz="1200" b="1" dirty="0">
                <a:latin typeface="Times New Roman"/>
                <a:cs typeface="Times New Roman"/>
              </a:rPr>
              <a:t>8.1.7.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ТЕРМІЧНА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ОБРОБКА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ПІСЛЯ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ЦЕМЕНТАЦІЇ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25400" marR="2984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цементації </a:t>
            </a:r>
            <a:r>
              <a:rPr sz="1200" dirty="0">
                <a:latin typeface="Times New Roman"/>
                <a:cs typeface="Times New Roman"/>
              </a:rPr>
              <a:t>досягається </a:t>
            </a: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вигідний розподіл </a:t>
            </a:r>
            <a:r>
              <a:rPr sz="1200" spc="-5" dirty="0">
                <a:latin typeface="Times New Roman"/>
                <a:cs typeface="Times New Roman"/>
              </a:rPr>
              <a:t>вуглецю по перетину.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Остаточно </a:t>
            </a:r>
            <a:r>
              <a:rPr sz="1200" dirty="0">
                <a:latin typeface="Times New Roman"/>
                <a:cs typeface="Times New Roman"/>
              </a:rPr>
              <a:t>формує </a:t>
            </a:r>
            <a:r>
              <a:rPr sz="1200" spc="-5" dirty="0">
                <a:latin typeface="Times New Roman"/>
                <a:cs typeface="Times New Roman"/>
              </a:rPr>
              <a:t>властивості цементованої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подальша </a:t>
            </a:r>
            <a:r>
              <a:rPr sz="1200" dirty="0">
                <a:latin typeface="Times New Roman"/>
                <a:cs typeface="Times New Roman"/>
              </a:rPr>
              <a:t>термообробка. </a:t>
            </a:r>
            <a:r>
              <a:rPr sz="1200" spc="-5" dirty="0">
                <a:latin typeface="Times New Roman"/>
                <a:cs typeface="Times New Roman"/>
              </a:rPr>
              <a:t>Всі виро- </a:t>
            </a:r>
            <a:r>
              <a:rPr sz="1200" dirty="0">
                <a:latin typeface="Times New Roman"/>
                <a:cs typeface="Times New Roman"/>
              </a:rPr>
              <a:t> би </a:t>
            </a:r>
            <a:r>
              <a:rPr sz="1200" spc="-5" dirty="0">
                <a:latin typeface="Times New Roman"/>
                <a:cs typeface="Times New Roman"/>
              </a:rPr>
              <a:t>піддають гарту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низьким відпуском. Структуру цементованого шару сталі після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термообробки </a:t>
            </a:r>
            <a:r>
              <a:rPr sz="1200" dirty="0">
                <a:latin typeface="Times New Roman"/>
                <a:cs typeface="Times New Roman"/>
              </a:rPr>
              <a:t>представлено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рис. 8.5. Після </a:t>
            </a:r>
            <a:r>
              <a:rPr sz="1200" spc="-5" dirty="0">
                <a:latin typeface="Times New Roman"/>
                <a:cs typeface="Times New Roman"/>
              </a:rPr>
              <a:t>гарту цементований виріб набуває висо-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кої твердості та зносостійкості, підвищується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контактної витривалості та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витривалості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вигині,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збереженні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серцевини.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133600" y="5559552"/>
            <a:ext cx="2900680" cy="3037840"/>
            <a:chOff x="2133600" y="5559552"/>
            <a:chExt cx="2900680" cy="3037840"/>
          </a:xfrm>
        </p:grpSpPr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33600" y="5559552"/>
              <a:ext cx="1532382" cy="3037331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97808" y="5567175"/>
              <a:ext cx="1235967" cy="775712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97045" y="6573774"/>
              <a:ext cx="1236726" cy="78486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797045" y="7588758"/>
              <a:ext cx="1236726" cy="786384"/>
            </a:xfrm>
            <a:prstGeom prst="rect">
              <a:avLst/>
            </a:prstGeom>
          </p:spPr>
        </p:pic>
      </p:grpSp>
      <p:sp>
        <p:nvSpPr>
          <p:cNvPr id="15" name="object 15"/>
          <p:cNvSpPr txBox="1"/>
          <p:nvPr/>
        </p:nvSpPr>
        <p:spPr>
          <a:xfrm>
            <a:off x="4356608" y="6321181"/>
            <a:ext cx="882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356608" y="7338451"/>
            <a:ext cx="8890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б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3346056" y="5856846"/>
            <a:ext cx="623570" cy="2341245"/>
            <a:chOff x="3346056" y="5856846"/>
            <a:chExt cx="623570" cy="2341245"/>
          </a:xfrm>
        </p:grpSpPr>
        <p:sp>
          <p:nvSpPr>
            <p:cNvPr id="18" name="object 18"/>
            <p:cNvSpPr/>
            <p:nvPr/>
          </p:nvSpPr>
          <p:spPr>
            <a:xfrm>
              <a:off x="3351275" y="5862066"/>
              <a:ext cx="612775" cy="153670"/>
            </a:xfrm>
            <a:custGeom>
              <a:avLst/>
              <a:gdLst/>
              <a:ahLst/>
              <a:cxnLst/>
              <a:rect l="l" t="t" r="r" b="b"/>
              <a:pathLst>
                <a:path w="612775" h="153670">
                  <a:moveTo>
                    <a:pt x="604266" y="0"/>
                  </a:moveTo>
                  <a:lnTo>
                    <a:pt x="147828" y="80010"/>
                  </a:lnTo>
                  <a:lnTo>
                    <a:pt x="143256" y="55626"/>
                  </a:lnTo>
                  <a:lnTo>
                    <a:pt x="0" y="131064"/>
                  </a:lnTo>
                  <a:lnTo>
                    <a:pt x="160782" y="153162"/>
                  </a:lnTo>
                  <a:lnTo>
                    <a:pt x="156210" y="128778"/>
                  </a:lnTo>
                  <a:lnTo>
                    <a:pt x="612648" y="48768"/>
                  </a:lnTo>
                  <a:lnTo>
                    <a:pt x="6042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351275" y="5862066"/>
              <a:ext cx="612775" cy="153670"/>
            </a:xfrm>
            <a:custGeom>
              <a:avLst/>
              <a:gdLst/>
              <a:ahLst/>
              <a:cxnLst/>
              <a:rect l="l" t="t" r="r" b="b"/>
              <a:pathLst>
                <a:path w="612775" h="153670">
                  <a:moveTo>
                    <a:pt x="143256" y="55626"/>
                  </a:moveTo>
                  <a:lnTo>
                    <a:pt x="147828" y="80010"/>
                  </a:lnTo>
                  <a:lnTo>
                    <a:pt x="604266" y="0"/>
                  </a:lnTo>
                  <a:lnTo>
                    <a:pt x="612648" y="48768"/>
                  </a:lnTo>
                  <a:lnTo>
                    <a:pt x="156210" y="128778"/>
                  </a:lnTo>
                  <a:lnTo>
                    <a:pt x="160782" y="153162"/>
                  </a:lnTo>
                  <a:lnTo>
                    <a:pt x="0" y="131064"/>
                  </a:lnTo>
                  <a:lnTo>
                    <a:pt x="143256" y="55626"/>
                  </a:lnTo>
                  <a:close/>
                </a:path>
              </a:pathLst>
            </a:custGeom>
            <a:ln w="10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1275" y="6910578"/>
              <a:ext cx="612775" cy="153670"/>
            </a:xfrm>
            <a:custGeom>
              <a:avLst/>
              <a:gdLst/>
              <a:ahLst/>
              <a:cxnLst/>
              <a:rect l="l" t="t" r="r" b="b"/>
              <a:pathLst>
                <a:path w="612775" h="153670">
                  <a:moveTo>
                    <a:pt x="604266" y="0"/>
                  </a:moveTo>
                  <a:lnTo>
                    <a:pt x="147828" y="80010"/>
                  </a:lnTo>
                  <a:lnTo>
                    <a:pt x="143256" y="55626"/>
                  </a:lnTo>
                  <a:lnTo>
                    <a:pt x="0" y="131064"/>
                  </a:lnTo>
                  <a:lnTo>
                    <a:pt x="160782" y="153162"/>
                  </a:lnTo>
                  <a:lnTo>
                    <a:pt x="156210" y="128778"/>
                  </a:lnTo>
                  <a:lnTo>
                    <a:pt x="612648" y="48768"/>
                  </a:lnTo>
                  <a:lnTo>
                    <a:pt x="6042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351275" y="6910578"/>
              <a:ext cx="612775" cy="153670"/>
            </a:xfrm>
            <a:custGeom>
              <a:avLst/>
              <a:gdLst/>
              <a:ahLst/>
              <a:cxnLst/>
              <a:rect l="l" t="t" r="r" b="b"/>
              <a:pathLst>
                <a:path w="612775" h="153670">
                  <a:moveTo>
                    <a:pt x="143256" y="55626"/>
                  </a:moveTo>
                  <a:lnTo>
                    <a:pt x="147828" y="80010"/>
                  </a:lnTo>
                  <a:lnTo>
                    <a:pt x="604266" y="0"/>
                  </a:lnTo>
                  <a:lnTo>
                    <a:pt x="612648" y="48768"/>
                  </a:lnTo>
                  <a:lnTo>
                    <a:pt x="156210" y="128778"/>
                  </a:lnTo>
                  <a:lnTo>
                    <a:pt x="160782" y="153162"/>
                  </a:lnTo>
                  <a:lnTo>
                    <a:pt x="0" y="131064"/>
                  </a:lnTo>
                  <a:lnTo>
                    <a:pt x="143256" y="55626"/>
                  </a:lnTo>
                  <a:close/>
                </a:path>
              </a:pathLst>
            </a:custGeom>
            <a:ln w="10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351275" y="8039100"/>
              <a:ext cx="612775" cy="153670"/>
            </a:xfrm>
            <a:custGeom>
              <a:avLst/>
              <a:gdLst/>
              <a:ahLst/>
              <a:cxnLst/>
              <a:rect l="l" t="t" r="r" b="b"/>
              <a:pathLst>
                <a:path w="612775" h="153670">
                  <a:moveTo>
                    <a:pt x="604266" y="0"/>
                  </a:moveTo>
                  <a:lnTo>
                    <a:pt x="147828" y="80010"/>
                  </a:lnTo>
                  <a:lnTo>
                    <a:pt x="143256" y="55626"/>
                  </a:lnTo>
                  <a:lnTo>
                    <a:pt x="0" y="131064"/>
                  </a:lnTo>
                  <a:lnTo>
                    <a:pt x="160782" y="153162"/>
                  </a:lnTo>
                  <a:lnTo>
                    <a:pt x="156210" y="128778"/>
                  </a:lnTo>
                  <a:lnTo>
                    <a:pt x="612648" y="48768"/>
                  </a:lnTo>
                  <a:lnTo>
                    <a:pt x="6042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351275" y="8039100"/>
              <a:ext cx="612775" cy="153670"/>
            </a:xfrm>
            <a:custGeom>
              <a:avLst/>
              <a:gdLst/>
              <a:ahLst/>
              <a:cxnLst/>
              <a:rect l="l" t="t" r="r" b="b"/>
              <a:pathLst>
                <a:path w="612775" h="153670">
                  <a:moveTo>
                    <a:pt x="143256" y="55626"/>
                  </a:moveTo>
                  <a:lnTo>
                    <a:pt x="147828" y="80010"/>
                  </a:lnTo>
                  <a:lnTo>
                    <a:pt x="604266" y="0"/>
                  </a:lnTo>
                  <a:lnTo>
                    <a:pt x="612648" y="48768"/>
                  </a:lnTo>
                  <a:lnTo>
                    <a:pt x="156210" y="128778"/>
                  </a:lnTo>
                  <a:lnTo>
                    <a:pt x="160782" y="153162"/>
                  </a:lnTo>
                  <a:lnTo>
                    <a:pt x="0" y="131064"/>
                  </a:lnTo>
                  <a:lnTo>
                    <a:pt x="143256" y="55626"/>
                  </a:lnTo>
                  <a:close/>
                </a:path>
              </a:pathLst>
            </a:custGeom>
            <a:ln w="10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1206500" y="8346573"/>
            <a:ext cx="4787900" cy="98933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16611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в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8.5.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цементованого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шару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термообробки,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травлення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ніталем: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дрібноголчастий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мартенсит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(М+А</a:t>
            </a:r>
            <a:r>
              <a:rPr sz="975" spc="-7" baseline="-12820" dirty="0">
                <a:latin typeface="Times New Roman"/>
                <a:cs typeface="Times New Roman"/>
              </a:rPr>
              <a:t>оста</a:t>
            </a:r>
            <a:r>
              <a:rPr sz="1000" spc="-5" dirty="0">
                <a:latin typeface="Times New Roman"/>
                <a:cs typeface="Times New Roman"/>
              </a:rPr>
              <a:t>),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великоголчастий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мартенсит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троостомартенсит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(М+Тр),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(П+Ф),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355845" y="516889"/>
            <a:ext cx="4927600" cy="742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130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Комплекс термічної </a:t>
            </a:r>
            <a:r>
              <a:rPr sz="1200" spc="-5" dirty="0">
                <a:latin typeface="Times New Roman"/>
                <a:cs typeface="Times New Roman"/>
              </a:rPr>
              <a:t>обробки залежить від </a:t>
            </a:r>
            <a:r>
              <a:rPr sz="1200" dirty="0">
                <a:latin typeface="Times New Roman"/>
                <a:cs typeface="Times New Roman"/>
              </a:rPr>
              <a:t>матеріалу і </a:t>
            </a:r>
            <a:r>
              <a:rPr sz="1200" spc="-5" dirty="0">
                <a:latin typeface="Times New Roman"/>
                <a:cs typeface="Times New Roman"/>
              </a:rPr>
              <a:t>призначення виробу.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Графіки</a:t>
            </a:r>
            <a:r>
              <a:rPr sz="1200" spc="-5" dirty="0">
                <a:latin typeface="Times New Roman"/>
                <a:cs typeface="Times New Roman"/>
              </a:rPr>
              <a:t> різних</a:t>
            </a:r>
            <a:r>
              <a:rPr sz="1200" dirty="0">
                <a:latin typeface="Times New Roman"/>
                <a:cs typeface="Times New Roman"/>
              </a:rPr>
              <a:t> комплексів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</a:t>
            </a:r>
            <a:r>
              <a:rPr sz="1200" dirty="0">
                <a:latin typeface="Times New Roman"/>
                <a:cs typeface="Times New Roman"/>
              </a:rPr>
              <a:t> обробки</a:t>
            </a:r>
            <a:r>
              <a:rPr sz="1200" spc="-5" dirty="0">
                <a:latin typeface="Times New Roman"/>
                <a:cs typeface="Times New Roman"/>
              </a:rPr>
              <a:t> представлені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8.6.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02" y="5197857"/>
            <a:ext cx="5787390" cy="4784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8.6.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Режими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 цементованих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виробів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</a:pP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отримання потрібної </a:t>
            </a:r>
            <a:r>
              <a:rPr sz="1200" spc="-10" dirty="0">
                <a:latin typeface="Times New Roman"/>
                <a:cs typeface="Times New Roman"/>
              </a:rPr>
              <a:t>структури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властивостей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поверхневому шарі (0,8...1,0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С)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серцевині (0,12...0,3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10" dirty="0">
                <a:latin typeface="Times New Roman"/>
                <a:cs typeface="Times New Roman"/>
              </a:rPr>
              <a:t>С) </a:t>
            </a:r>
            <a:r>
              <a:rPr sz="1200" spc="-15" dirty="0">
                <a:latin typeface="Times New Roman"/>
                <a:cs typeface="Times New Roman"/>
              </a:rPr>
              <a:t>необхідна подвійна термічна </a:t>
            </a:r>
            <a:r>
              <a:rPr sz="1200" spc="-10" dirty="0">
                <a:latin typeface="Times New Roman"/>
                <a:cs typeface="Times New Roman"/>
              </a:rPr>
              <a:t>обробка </a:t>
            </a:r>
            <a:r>
              <a:rPr sz="1200" spc="-15" dirty="0">
                <a:latin typeface="Times New Roman"/>
                <a:cs typeface="Times New Roman"/>
              </a:rPr>
              <a:t>(рис. 8.6, </a:t>
            </a:r>
            <a:r>
              <a:rPr sz="1200" i="1" spc="-10" dirty="0">
                <a:latin typeface="Times New Roman"/>
                <a:cs typeface="Times New Roman"/>
              </a:rPr>
              <a:t>а</a:t>
            </a:r>
            <a:r>
              <a:rPr sz="1200" spc="-10" dirty="0">
                <a:latin typeface="Times New Roman"/>
                <a:cs typeface="Times New Roman"/>
              </a:rPr>
              <a:t>): </a:t>
            </a:r>
            <a:r>
              <a:rPr sz="1200" spc="-15" dirty="0">
                <a:latin typeface="Times New Roman"/>
                <a:cs typeface="Times New Roman"/>
              </a:rPr>
              <a:t>пер- </a:t>
            </a:r>
            <a:r>
              <a:rPr sz="1200" spc="-10" dirty="0">
                <a:latin typeface="Times New Roman"/>
                <a:cs typeface="Times New Roman"/>
              </a:rPr>
              <a:t> ше </a:t>
            </a:r>
            <a:r>
              <a:rPr sz="1200" spc="-15" dirty="0">
                <a:latin typeface="Times New Roman"/>
                <a:cs typeface="Times New Roman"/>
              </a:rPr>
              <a:t>гартування </a:t>
            </a:r>
            <a:r>
              <a:rPr sz="1200" spc="-10" dirty="0">
                <a:latin typeface="Times New Roman"/>
                <a:cs typeface="Times New Roman"/>
              </a:rPr>
              <a:t>(або </a:t>
            </a:r>
            <a:r>
              <a:rPr sz="1200" spc="-15" dirty="0">
                <a:latin typeface="Times New Roman"/>
                <a:cs typeface="Times New Roman"/>
              </a:rPr>
              <a:t>нормалізація)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850...900 </a:t>
            </a:r>
            <a:r>
              <a:rPr sz="1200" spc="-10" dirty="0">
                <a:latin typeface="Symbol"/>
                <a:cs typeface="Symbol"/>
              </a:rPr>
              <a:t></a:t>
            </a:r>
            <a:r>
              <a:rPr sz="1200" spc="-10" dirty="0">
                <a:latin typeface="Times New Roman"/>
                <a:cs typeface="Times New Roman"/>
              </a:rPr>
              <a:t>C; друге </a:t>
            </a:r>
            <a:r>
              <a:rPr sz="1200" spc="-15" dirty="0">
                <a:latin typeface="Times New Roman"/>
                <a:cs typeface="Times New Roman"/>
              </a:rPr>
              <a:t>гартування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750...800 </a:t>
            </a:r>
            <a:r>
              <a:rPr sz="1200" spc="-10" dirty="0">
                <a:latin typeface="Symbol"/>
                <a:cs typeface="Symbol"/>
              </a:rPr>
              <a:t></a:t>
            </a:r>
            <a:r>
              <a:rPr sz="1200" spc="-10" dirty="0">
                <a:latin typeface="Times New Roman"/>
                <a:cs typeface="Times New Roman"/>
              </a:rPr>
              <a:t>C; </a:t>
            </a:r>
            <a:r>
              <a:rPr sz="1200" spc="-15" dirty="0">
                <a:latin typeface="Times New Roman"/>
                <a:cs typeface="Times New Roman"/>
              </a:rPr>
              <a:t>від- </a:t>
            </a:r>
            <a:r>
              <a:rPr sz="1200" spc="-10" dirty="0">
                <a:latin typeface="Times New Roman"/>
                <a:cs typeface="Times New Roman"/>
              </a:rPr>
              <a:t> пуск при 150...170 </a:t>
            </a:r>
            <a:r>
              <a:rPr sz="1200" spc="-10" dirty="0">
                <a:latin typeface="Symbol"/>
                <a:cs typeface="Symbol"/>
              </a:rPr>
              <a:t></a:t>
            </a:r>
            <a:r>
              <a:rPr sz="1200" spc="-10" dirty="0">
                <a:latin typeface="Times New Roman"/>
                <a:cs typeface="Times New Roman"/>
              </a:rPr>
              <a:t>C. </a:t>
            </a:r>
            <a:r>
              <a:rPr sz="1200" spc="-15" dirty="0">
                <a:latin typeface="Times New Roman"/>
                <a:cs typeface="Times New Roman"/>
              </a:rPr>
              <a:t>Подвійна термічна обробка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складний </a:t>
            </a:r>
            <a:r>
              <a:rPr sz="1200" spc="-15" dirty="0">
                <a:latin typeface="Times New Roman"/>
                <a:cs typeface="Times New Roman"/>
              </a:rPr>
              <a:t>технологічний </a:t>
            </a:r>
            <a:r>
              <a:rPr sz="1200" spc="-10" dirty="0">
                <a:latin typeface="Times New Roman"/>
                <a:cs typeface="Times New Roman"/>
              </a:rPr>
              <a:t>процес, то-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му</a:t>
            </a:r>
            <a:r>
              <a:rPr sz="1200" spc="-15" dirty="0">
                <a:latin typeface="Times New Roman"/>
                <a:cs typeface="Times New Roman"/>
              </a:rPr>
              <a:t> вона застосовується тільки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5" dirty="0">
                <a:latin typeface="Times New Roman"/>
                <a:cs typeface="Times New Roman"/>
              </a:rPr>
              <a:t> випадках особливих </a:t>
            </a:r>
            <a:r>
              <a:rPr sz="1200" spc="-10" dirty="0">
                <a:latin typeface="Times New Roman"/>
                <a:cs typeface="Times New Roman"/>
              </a:rPr>
              <a:t>вимог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цементованих</a:t>
            </a:r>
            <a:r>
              <a:rPr sz="1200" spc="-10" dirty="0">
                <a:latin typeface="Times New Roman"/>
                <a:cs typeface="Times New Roman"/>
              </a:rPr>
              <a:t> виробів.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Якщо </a:t>
            </a:r>
            <a:r>
              <a:rPr sz="1200" spc="-15" dirty="0">
                <a:latin typeface="Times New Roman"/>
                <a:cs typeface="Times New Roman"/>
              </a:rPr>
              <a:t>цементуються спадково-дрібнозернисті сталі,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яких зростання зерна аустеніту </a:t>
            </a:r>
            <a:r>
              <a:rPr sz="1200" spc="-10" dirty="0">
                <a:latin typeface="Times New Roman"/>
                <a:cs typeface="Times New Roman"/>
              </a:rPr>
              <a:t> при </a:t>
            </a:r>
            <a:r>
              <a:rPr sz="1200" spc="-15" dirty="0">
                <a:latin typeface="Times New Roman"/>
                <a:cs typeface="Times New Roman"/>
              </a:rPr>
              <a:t>нагріванні незначне (отже, </a:t>
            </a:r>
            <a:r>
              <a:rPr sz="1200" spc="-10" dirty="0">
                <a:latin typeface="Times New Roman"/>
                <a:cs typeface="Times New Roman"/>
              </a:rPr>
              <a:t>не </a:t>
            </a:r>
            <a:r>
              <a:rPr sz="1200" spc="-15" dirty="0">
                <a:latin typeface="Times New Roman"/>
                <a:cs typeface="Times New Roman"/>
              </a:rPr>
              <a:t>потрібно поліпшення </a:t>
            </a:r>
            <a:r>
              <a:rPr sz="1200" spc="-10" dirty="0">
                <a:latin typeface="Times New Roman"/>
                <a:cs typeface="Times New Roman"/>
              </a:rPr>
              <a:t>структури </a:t>
            </a:r>
            <a:r>
              <a:rPr sz="1200" spc="-15" dirty="0">
                <a:latin typeface="Times New Roman"/>
                <a:cs typeface="Times New Roman"/>
              </a:rPr>
              <a:t>серцевини),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spc="-1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застосовувати одинарне загартування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температури 820...850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C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наступним низько-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температурним відпуском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150...170 </a:t>
            </a:r>
            <a:r>
              <a:rPr sz="1200" spc="-10" dirty="0">
                <a:latin typeface="Symbol"/>
                <a:cs typeface="Symbol"/>
              </a:rPr>
              <a:t></a:t>
            </a:r>
            <a:r>
              <a:rPr sz="1200" spc="-10" dirty="0">
                <a:latin typeface="Times New Roman"/>
                <a:cs typeface="Times New Roman"/>
              </a:rPr>
              <a:t>C (рис. </a:t>
            </a:r>
            <a:r>
              <a:rPr sz="1200" spc="-15" dirty="0">
                <a:latin typeface="Times New Roman"/>
                <a:cs typeface="Times New Roman"/>
              </a:rPr>
              <a:t>8.6., </a:t>
            </a:r>
            <a:r>
              <a:rPr sz="1200" i="1" spc="-10" dirty="0">
                <a:latin typeface="Times New Roman"/>
                <a:cs typeface="Times New Roman"/>
              </a:rPr>
              <a:t>б</a:t>
            </a:r>
            <a:r>
              <a:rPr sz="1200" spc="-10" dirty="0">
                <a:latin typeface="Times New Roman"/>
                <a:cs typeface="Times New Roman"/>
              </a:rPr>
              <a:t>). Цей </a:t>
            </a:r>
            <a:r>
              <a:rPr sz="1200" spc="-15" dirty="0">
                <a:latin typeface="Times New Roman"/>
                <a:cs typeface="Times New Roman"/>
              </a:rPr>
              <a:t>режим застосовується також </a:t>
            </a:r>
            <a:r>
              <a:rPr sz="1200" spc="-10" dirty="0">
                <a:latin typeface="Times New Roman"/>
                <a:cs typeface="Times New Roman"/>
              </a:rPr>
              <a:t> для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невідповідальних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виробів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вуглецевої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природно-крупнозернистої сталі.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25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газовій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цементації деталей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спадково-дрібнозернистої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 </a:t>
            </a:r>
            <a:r>
              <a:rPr sz="1200" spc="-5" dirty="0">
                <a:latin typeface="Times New Roman"/>
                <a:cs typeface="Times New Roman"/>
              </a:rPr>
              <a:t>наприклад,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18ХГТ) широке поширення </a:t>
            </a:r>
            <a:r>
              <a:rPr sz="1200" dirty="0">
                <a:latin typeface="Times New Roman"/>
                <a:cs typeface="Times New Roman"/>
              </a:rPr>
              <a:t>отримало </a:t>
            </a:r>
            <a:r>
              <a:rPr sz="1200" spc="-5" dirty="0">
                <a:latin typeface="Times New Roman"/>
                <a:cs typeface="Times New Roman"/>
              </a:rPr>
              <a:t>безпосереднє гартування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цементаційної </a:t>
            </a:r>
            <a:r>
              <a:rPr sz="1200" dirty="0">
                <a:latin typeface="Times New Roman"/>
                <a:cs typeface="Times New Roman"/>
              </a:rPr>
              <a:t>печі 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попередніми підстудженням. Цей спосіб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найбільш простим та економічним. </a:t>
            </a: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марки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цементується,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підстудження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коливається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780...840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C. Після гарту </a:t>
            </a:r>
            <a:r>
              <a:rPr sz="1200" spc="-5" dirty="0">
                <a:latin typeface="Times New Roman"/>
                <a:cs typeface="Times New Roman"/>
              </a:rPr>
              <a:t>проводиться низькотемпературний відпуск (рис. </a:t>
            </a:r>
            <a:r>
              <a:rPr sz="1200" dirty="0">
                <a:latin typeface="Times New Roman"/>
                <a:cs typeface="Times New Roman"/>
              </a:rPr>
              <a:t>8.6,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). Безпо-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середній </a:t>
            </a:r>
            <a:r>
              <a:rPr sz="1200" spc="-5" dirty="0">
                <a:latin typeface="Times New Roman"/>
                <a:cs typeface="Times New Roman"/>
              </a:rPr>
              <a:t>гарт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газової цементаційної печі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попередніми підстудженням має </a:t>
            </a:r>
            <a:r>
              <a:rPr sz="1200" dirty="0">
                <a:latin typeface="Times New Roman"/>
                <a:cs typeface="Times New Roman"/>
              </a:rPr>
              <a:t>ряд пере-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ваг </a:t>
            </a:r>
            <a:r>
              <a:rPr sz="1200" dirty="0">
                <a:latin typeface="Times New Roman"/>
                <a:cs typeface="Times New Roman"/>
              </a:rPr>
              <a:t>перед звичайним процесом: </a:t>
            </a:r>
            <a:r>
              <a:rPr sz="1200" spc="-5" dirty="0">
                <a:latin typeface="Times New Roman"/>
                <a:cs typeface="Times New Roman"/>
              </a:rPr>
              <a:t>відсутні окислення та зневуглецювання поверхневих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шарів, знижується собівартість </a:t>
            </a:r>
            <a:r>
              <a:rPr sz="1200" dirty="0">
                <a:latin typeface="Times New Roman"/>
                <a:cs typeface="Times New Roman"/>
              </a:rPr>
              <a:t>термічної </a:t>
            </a:r>
            <a:r>
              <a:rPr sz="1200" spc="-5" dirty="0">
                <a:latin typeface="Times New Roman"/>
                <a:cs typeface="Times New Roman"/>
              </a:rPr>
              <a:t>обробки, полегшується </a:t>
            </a:r>
            <a:r>
              <a:rPr sz="1200" dirty="0">
                <a:latin typeface="Times New Roman"/>
                <a:cs typeface="Times New Roman"/>
              </a:rPr>
              <a:t>поєднання всіх опера-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цій в одному агрегаті, є </a:t>
            </a:r>
            <a:r>
              <a:rPr sz="1200" spc="-5" dirty="0">
                <a:latin typeface="Times New Roman"/>
                <a:cs typeface="Times New Roman"/>
              </a:rPr>
              <a:t>можливість </a:t>
            </a:r>
            <a:r>
              <a:rPr sz="1200" dirty="0">
                <a:latin typeface="Times New Roman"/>
                <a:cs typeface="Times New Roman"/>
              </a:rPr>
              <a:t>механізації </a:t>
            </a:r>
            <a:r>
              <a:rPr sz="1200" spc="-5" dirty="0">
                <a:latin typeface="Times New Roman"/>
                <a:cs typeface="Times New Roman"/>
              </a:rPr>
              <a:t>(автоматизації) </a:t>
            </a:r>
            <a:r>
              <a:rPr sz="1200" dirty="0">
                <a:latin typeface="Times New Roman"/>
                <a:cs typeface="Times New Roman"/>
              </a:rPr>
              <a:t>всіх процесів </a:t>
            </a:r>
            <a:r>
              <a:rPr sz="1200" spc="-5" dirty="0">
                <a:latin typeface="Times New Roman"/>
                <a:cs typeface="Times New Roman"/>
              </a:rPr>
              <a:t>(цемента- </a:t>
            </a:r>
            <a:r>
              <a:rPr sz="1200" dirty="0">
                <a:latin typeface="Times New Roman"/>
                <a:cs typeface="Times New Roman"/>
              </a:rPr>
              <a:t> ції,</a:t>
            </a:r>
            <a:r>
              <a:rPr sz="1200" spc="-5" dirty="0">
                <a:latin typeface="Times New Roman"/>
                <a:cs typeface="Times New Roman"/>
              </a:rPr>
              <a:t> загартування,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зменшення в </a:t>
            </a:r>
            <a:r>
              <a:rPr sz="1200" spc="-5" dirty="0">
                <a:latin typeface="Times New Roman"/>
                <a:cs typeface="Times New Roman"/>
              </a:rPr>
              <a:t>цементованому </a:t>
            </a:r>
            <a:r>
              <a:rPr sz="1200" dirty="0">
                <a:latin typeface="Times New Roman"/>
                <a:cs typeface="Times New Roman"/>
              </a:rPr>
              <a:t>шарі </a:t>
            </a:r>
            <a:r>
              <a:rPr sz="1200" spc="-5" dirty="0">
                <a:latin typeface="Times New Roman"/>
                <a:cs typeface="Times New Roman"/>
              </a:rPr>
              <a:t>кількості залишкового аустеніту рекоменду-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обробка холодом після </a:t>
            </a:r>
            <a:r>
              <a:rPr sz="1200" spc="-5" dirty="0">
                <a:latin typeface="Times New Roman"/>
                <a:cs typeface="Times New Roman"/>
              </a:rPr>
              <a:t>безпосереднього гарту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газової цементаційної печі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студженням (рис. </a:t>
            </a:r>
            <a:r>
              <a:rPr sz="1200" dirty="0">
                <a:latin typeface="Times New Roman"/>
                <a:cs typeface="Times New Roman"/>
              </a:rPr>
              <a:t>15.6, </a:t>
            </a:r>
            <a:r>
              <a:rPr sz="1200" i="1" spc="-5" dirty="0">
                <a:latin typeface="Times New Roman"/>
                <a:cs typeface="Times New Roman"/>
              </a:rPr>
              <a:t>г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або після </a:t>
            </a:r>
            <a:r>
              <a:rPr sz="1200" spc="-5" dirty="0">
                <a:latin typeface="Times New Roman"/>
                <a:cs typeface="Times New Roman"/>
              </a:rPr>
              <a:t>гарту при звичайному </a:t>
            </a:r>
            <a:r>
              <a:rPr sz="1200" dirty="0">
                <a:latin typeface="Times New Roman"/>
                <a:cs typeface="Times New Roman"/>
              </a:rPr>
              <a:t>режимі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8.6, </a:t>
            </a:r>
            <a:r>
              <a:rPr sz="1200" i="1" spc="-5" dirty="0">
                <a:latin typeface="Times New Roman"/>
                <a:cs typeface="Times New Roman"/>
              </a:rPr>
              <a:t>д</a:t>
            </a:r>
            <a:r>
              <a:rPr sz="1200" spc="-5" dirty="0">
                <a:latin typeface="Times New Roman"/>
                <a:cs typeface="Times New Roman"/>
              </a:rPr>
              <a:t>).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змен-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шення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кількості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залишкового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цементованому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високолегованої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65"/>
              </a:spcBef>
            </a:pPr>
            <a:r>
              <a:rPr sz="1000" spc="-5" dirty="0">
                <a:latin typeface="Times New Roman"/>
                <a:cs typeface="Times New Roman"/>
              </a:rPr>
              <a:t>155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99616" y="2807207"/>
            <a:ext cx="763270" cy="778510"/>
          </a:xfrm>
          <a:custGeom>
            <a:avLst/>
            <a:gdLst/>
            <a:ahLst/>
            <a:cxnLst/>
            <a:rect l="l" t="t" r="r" b="b"/>
            <a:pathLst>
              <a:path w="763269" h="778510">
                <a:moveTo>
                  <a:pt x="0" y="0"/>
                </a:moveTo>
                <a:lnTo>
                  <a:pt x="569214" y="0"/>
                </a:lnTo>
                <a:lnTo>
                  <a:pt x="704088" y="233934"/>
                </a:lnTo>
                <a:lnTo>
                  <a:pt x="762762" y="778002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" name="object 7"/>
          <p:cNvGrpSpPr/>
          <p:nvPr/>
        </p:nvGrpSpPr>
        <p:grpSpPr>
          <a:xfrm>
            <a:off x="4048976" y="2793961"/>
            <a:ext cx="1219200" cy="912494"/>
            <a:chOff x="4048976" y="2793961"/>
            <a:chExt cx="1219200" cy="912494"/>
          </a:xfrm>
        </p:grpSpPr>
        <p:sp>
          <p:nvSpPr>
            <p:cNvPr id="8" name="object 8"/>
            <p:cNvSpPr/>
            <p:nvPr/>
          </p:nvSpPr>
          <p:spPr>
            <a:xfrm>
              <a:off x="4056888" y="2801873"/>
              <a:ext cx="1203325" cy="896619"/>
            </a:xfrm>
            <a:custGeom>
              <a:avLst/>
              <a:gdLst/>
              <a:ahLst/>
              <a:cxnLst/>
              <a:rect l="l" t="t" r="r" b="b"/>
              <a:pathLst>
                <a:path w="1203325" h="896620">
                  <a:moveTo>
                    <a:pt x="0" y="0"/>
                  </a:moveTo>
                  <a:lnTo>
                    <a:pt x="568452" y="0"/>
                  </a:lnTo>
                  <a:lnTo>
                    <a:pt x="698754" y="242316"/>
                  </a:lnTo>
                  <a:lnTo>
                    <a:pt x="762000" y="777240"/>
                  </a:lnTo>
                  <a:lnTo>
                    <a:pt x="854964" y="775716"/>
                  </a:lnTo>
                  <a:lnTo>
                    <a:pt x="941070" y="896112"/>
                  </a:lnTo>
                  <a:lnTo>
                    <a:pt x="1144524" y="896112"/>
                  </a:lnTo>
                  <a:lnTo>
                    <a:pt x="1203198" y="794004"/>
                  </a:lnTo>
                </a:path>
              </a:pathLst>
            </a:custGeom>
            <a:ln w="158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911852" y="3582923"/>
              <a:ext cx="349885" cy="115570"/>
            </a:xfrm>
            <a:custGeom>
              <a:avLst/>
              <a:gdLst/>
              <a:ahLst/>
              <a:cxnLst/>
              <a:rect l="l" t="t" r="r" b="b"/>
              <a:pathLst>
                <a:path w="349885" h="115570">
                  <a:moveTo>
                    <a:pt x="0" y="0"/>
                  </a:moveTo>
                  <a:lnTo>
                    <a:pt x="91440" y="115062"/>
                  </a:lnTo>
                  <a:lnTo>
                    <a:pt x="284988" y="115062"/>
                  </a:lnTo>
                  <a:lnTo>
                    <a:pt x="349758" y="2286"/>
                  </a:lnTo>
                </a:path>
              </a:pathLst>
            </a:custGeom>
            <a:ln w="59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/>
          <p:nvPr/>
        </p:nvSpPr>
        <p:spPr>
          <a:xfrm>
            <a:off x="4056888" y="1698497"/>
            <a:ext cx="855344" cy="676275"/>
          </a:xfrm>
          <a:custGeom>
            <a:avLst/>
            <a:gdLst/>
            <a:ahLst/>
            <a:cxnLst/>
            <a:rect l="l" t="t" r="r" b="b"/>
            <a:pathLst>
              <a:path w="855345" h="676275">
                <a:moveTo>
                  <a:pt x="0" y="0"/>
                </a:moveTo>
                <a:lnTo>
                  <a:pt x="548640" y="0"/>
                </a:lnTo>
                <a:lnTo>
                  <a:pt x="854964" y="675894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35296" y="1801367"/>
            <a:ext cx="322580" cy="567055"/>
          </a:xfrm>
          <a:custGeom>
            <a:avLst/>
            <a:gdLst/>
            <a:ahLst/>
            <a:cxnLst/>
            <a:rect l="l" t="t" r="r" b="b"/>
            <a:pathLst>
              <a:path w="322579" h="567055">
                <a:moveTo>
                  <a:pt x="0" y="566928"/>
                </a:moveTo>
                <a:lnTo>
                  <a:pt x="123444" y="0"/>
                </a:lnTo>
                <a:lnTo>
                  <a:pt x="290322" y="0"/>
                </a:lnTo>
                <a:lnTo>
                  <a:pt x="322326" y="566928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609844" y="2244851"/>
            <a:ext cx="666750" cy="124460"/>
          </a:xfrm>
          <a:custGeom>
            <a:avLst/>
            <a:gdLst/>
            <a:ahLst/>
            <a:cxnLst/>
            <a:rect l="l" t="t" r="r" b="b"/>
            <a:pathLst>
              <a:path w="666750" h="124460">
                <a:moveTo>
                  <a:pt x="0" y="124206"/>
                </a:moveTo>
                <a:lnTo>
                  <a:pt x="96774" y="0"/>
                </a:lnTo>
                <a:lnTo>
                  <a:pt x="500634" y="0"/>
                </a:lnTo>
                <a:lnTo>
                  <a:pt x="666750" y="124206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283470" y="2867262"/>
            <a:ext cx="163195" cy="775335"/>
          </a:xfrm>
          <a:prstGeom prst="rect">
            <a:avLst/>
          </a:prstGeom>
        </p:spPr>
        <p:txBody>
          <a:bodyPr vert="vert270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Times New Roman"/>
                <a:cs typeface="Times New Roman"/>
              </a:rPr>
              <a:t>Температура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Symbol"/>
                <a:cs typeface="Symbol"/>
              </a:rPr>
              <a:t></a:t>
            </a:r>
            <a:endParaRPr sz="850">
              <a:latin typeface="Symbol"/>
              <a:cs typeface="Symbo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47441" y="4778790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д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522976" y="3461003"/>
            <a:ext cx="666115" cy="124460"/>
          </a:xfrm>
          <a:custGeom>
            <a:avLst/>
            <a:gdLst/>
            <a:ahLst/>
            <a:cxnLst/>
            <a:rect l="l" t="t" r="r" b="b"/>
            <a:pathLst>
              <a:path w="666114" h="124460">
                <a:moveTo>
                  <a:pt x="0" y="124206"/>
                </a:moveTo>
                <a:lnTo>
                  <a:pt x="96774" y="0"/>
                </a:lnTo>
                <a:lnTo>
                  <a:pt x="499872" y="0"/>
                </a:lnTo>
                <a:lnTo>
                  <a:pt x="665988" y="124206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35530" y="3461003"/>
            <a:ext cx="666115" cy="124460"/>
          </a:xfrm>
          <a:custGeom>
            <a:avLst/>
            <a:gdLst/>
            <a:ahLst/>
            <a:cxnLst/>
            <a:rect l="l" t="t" r="r" b="b"/>
            <a:pathLst>
              <a:path w="666114" h="124460">
                <a:moveTo>
                  <a:pt x="0" y="124206"/>
                </a:moveTo>
                <a:lnTo>
                  <a:pt x="96012" y="0"/>
                </a:lnTo>
                <a:lnTo>
                  <a:pt x="499872" y="0"/>
                </a:lnTo>
                <a:lnTo>
                  <a:pt x="665988" y="124206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99616" y="1597151"/>
            <a:ext cx="854710" cy="778510"/>
          </a:xfrm>
          <a:custGeom>
            <a:avLst/>
            <a:gdLst/>
            <a:ahLst/>
            <a:cxnLst/>
            <a:rect l="l" t="t" r="r" b="b"/>
            <a:pathLst>
              <a:path w="854710" h="778510">
                <a:moveTo>
                  <a:pt x="0" y="0"/>
                </a:moveTo>
                <a:lnTo>
                  <a:pt x="499872" y="0"/>
                </a:lnTo>
                <a:lnTo>
                  <a:pt x="854202" y="778002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77261" y="1672589"/>
            <a:ext cx="355600" cy="702945"/>
          </a:xfrm>
          <a:custGeom>
            <a:avLst/>
            <a:gdLst/>
            <a:ahLst/>
            <a:cxnLst/>
            <a:rect l="l" t="t" r="r" b="b"/>
            <a:pathLst>
              <a:path w="355600" h="702944">
                <a:moveTo>
                  <a:pt x="0" y="702564"/>
                </a:moveTo>
                <a:lnTo>
                  <a:pt x="129540" y="0"/>
                </a:lnTo>
                <a:lnTo>
                  <a:pt x="258318" y="0"/>
                </a:lnTo>
                <a:lnTo>
                  <a:pt x="355092" y="702564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913126" y="1721357"/>
            <a:ext cx="268605" cy="654050"/>
          </a:xfrm>
          <a:custGeom>
            <a:avLst/>
            <a:gdLst/>
            <a:ahLst/>
            <a:cxnLst/>
            <a:rect l="l" t="t" r="r" b="b"/>
            <a:pathLst>
              <a:path w="268605" h="654050">
                <a:moveTo>
                  <a:pt x="0" y="653796"/>
                </a:moveTo>
                <a:lnTo>
                  <a:pt x="102108" y="0"/>
                </a:lnTo>
                <a:lnTo>
                  <a:pt x="230886" y="0"/>
                </a:lnTo>
                <a:lnTo>
                  <a:pt x="268224" y="653796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20796" y="2228849"/>
            <a:ext cx="607695" cy="146685"/>
          </a:xfrm>
          <a:custGeom>
            <a:avLst/>
            <a:gdLst/>
            <a:ahLst/>
            <a:cxnLst/>
            <a:rect l="l" t="t" r="r" b="b"/>
            <a:pathLst>
              <a:path w="607695" h="146685">
                <a:moveTo>
                  <a:pt x="0" y="146304"/>
                </a:moveTo>
                <a:lnTo>
                  <a:pt x="97536" y="0"/>
                </a:lnTo>
                <a:lnTo>
                  <a:pt x="500634" y="0"/>
                </a:lnTo>
                <a:lnTo>
                  <a:pt x="607314" y="146304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499616" y="3995165"/>
            <a:ext cx="854710" cy="778510"/>
          </a:xfrm>
          <a:custGeom>
            <a:avLst/>
            <a:gdLst/>
            <a:ahLst/>
            <a:cxnLst/>
            <a:rect l="l" t="t" r="r" b="b"/>
            <a:pathLst>
              <a:path w="854710" h="778510">
                <a:moveTo>
                  <a:pt x="0" y="0"/>
                </a:moveTo>
                <a:lnTo>
                  <a:pt x="499872" y="0"/>
                </a:lnTo>
                <a:lnTo>
                  <a:pt x="854202" y="778002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23922" y="4070603"/>
            <a:ext cx="757555" cy="819150"/>
          </a:xfrm>
          <a:custGeom>
            <a:avLst/>
            <a:gdLst/>
            <a:ahLst/>
            <a:cxnLst/>
            <a:rect l="l" t="t" r="r" b="b"/>
            <a:pathLst>
              <a:path w="757555" h="819150">
                <a:moveTo>
                  <a:pt x="0" y="702564"/>
                </a:moveTo>
                <a:lnTo>
                  <a:pt x="129540" y="0"/>
                </a:lnTo>
                <a:lnTo>
                  <a:pt x="258318" y="0"/>
                </a:lnTo>
                <a:lnTo>
                  <a:pt x="355092" y="702564"/>
                </a:lnTo>
              </a:path>
              <a:path w="757555" h="819150">
                <a:moveTo>
                  <a:pt x="407670" y="704088"/>
                </a:moveTo>
                <a:lnTo>
                  <a:pt x="499110" y="819150"/>
                </a:lnTo>
                <a:lnTo>
                  <a:pt x="692658" y="819150"/>
                </a:lnTo>
                <a:lnTo>
                  <a:pt x="757428" y="705612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240786" y="4626864"/>
            <a:ext cx="607060" cy="146685"/>
          </a:xfrm>
          <a:custGeom>
            <a:avLst/>
            <a:gdLst/>
            <a:ahLst/>
            <a:cxnLst/>
            <a:rect l="l" t="t" r="r" b="b"/>
            <a:pathLst>
              <a:path w="607060" h="146685">
                <a:moveTo>
                  <a:pt x="0" y="146304"/>
                </a:moveTo>
                <a:lnTo>
                  <a:pt x="96774" y="0"/>
                </a:lnTo>
                <a:lnTo>
                  <a:pt x="499872" y="0"/>
                </a:lnTo>
                <a:lnTo>
                  <a:pt x="606552" y="146304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180079" y="4712796"/>
            <a:ext cx="1026794" cy="420370"/>
          </a:xfrm>
          <a:prstGeom prst="rect">
            <a:avLst/>
          </a:prstGeom>
        </p:spPr>
        <p:txBody>
          <a:bodyPr vert="horz" wrap="square" lIns="0" tIns="793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850" spc="10" dirty="0">
                <a:latin typeface="Times New Roman"/>
                <a:cs typeface="Times New Roman"/>
              </a:rPr>
              <a:t>Обробка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холодом</a:t>
            </a:r>
            <a:endParaRPr sz="8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35"/>
              </a:spcBef>
            </a:pPr>
            <a:r>
              <a:rPr sz="850" spc="10" dirty="0">
                <a:latin typeface="Times New Roman"/>
                <a:cs typeface="Times New Roman"/>
              </a:rPr>
              <a:t>Час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Symbol"/>
                <a:cs typeface="Symbol"/>
              </a:rPr>
              <a:t></a:t>
            </a:r>
            <a:endParaRPr sz="850">
              <a:latin typeface="Symbol"/>
              <a:cs typeface="Symbol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1494669" y="1365129"/>
          <a:ext cx="5114925" cy="34030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57145"/>
                <a:gridCol w="2557780"/>
              </a:tblGrid>
              <a:tr h="1004316">
                <a:tc>
                  <a:txBody>
                    <a:bodyPr/>
                    <a:lstStyle/>
                    <a:p>
                      <a:pPr marL="63500">
                        <a:lnSpc>
                          <a:spcPts val="875"/>
                        </a:lnSpc>
                        <a:spcBef>
                          <a:spcPts val="1120"/>
                        </a:spcBef>
                        <a:tabLst>
                          <a:tab pos="803275" algn="l"/>
                        </a:tabLst>
                      </a:pPr>
                      <a:r>
                        <a:rPr sz="1275" spc="15" baseline="29411" dirty="0">
                          <a:latin typeface="Times New Roman"/>
                          <a:cs typeface="Times New Roman"/>
                        </a:rPr>
                        <a:t>Цементація	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1-е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гартування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1664970">
                        <a:lnSpc>
                          <a:spcPts val="875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е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г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а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т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у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а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ння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207645" algn="r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Відпуск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422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R="1871345" algn="ctr">
                        <a:lnSpc>
                          <a:spcPts val="91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Цементація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85750" algn="ctr">
                        <a:lnSpc>
                          <a:spcPts val="91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Гартування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441959" algn="r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Відпуск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08532">
                <a:tc>
                  <a:txBody>
                    <a:bodyPr/>
                    <a:lstStyle/>
                    <a:p>
                      <a:pPr marR="11938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1000" i="1" dirty="0">
                          <a:latin typeface="Times New Roman"/>
                          <a:cs typeface="Times New Roman"/>
                        </a:rPr>
                        <a:t>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3500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Цементація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544830" algn="ctr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Підстудження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4670" algn="ctr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Гартування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4889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Відпуск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639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1000" i="1" dirty="0">
                          <a:latin typeface="Times New Roman"/>
                          <a:cs typeface="Times New Roman"/>
                        </a:rPr>
                        <a:t>б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3500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Цементація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97865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Підстудження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74612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Гартування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162560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Відпуск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90244">
                <a:tc>
                  <a:txBody>
                    <a:bodyPr/>
                    <a:lstStyle/>
                    <a:p>
                      <a:pPr marR="120014" algn="ctr">
                        <a:lnSpc>
                          <a:spcPts val="1160"/>
                        </a:lnSpc>
                      </a:pPr>
                      <a:r>
                        <a:rPr sz="1000" i="1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0955">
                        <a:lnSpc>
                          <a:spcPct val="100000"/>
                        </a:lnSpc>
                        <a:spcBef>
                          <a:spcPts val="965"/>
                        </a:spcBef>
                        <a:tabLst>
                          <a:tab pos="1063625" algn="l"/>
                        </a:tabLst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Цементація	</a:t>
                      </a:r>
                      <a:r>
                        <a:rPr sz="1275" spc="7" baseline="-39215" dirty="0">
                          <a:latin typeface="Times New Roman"/>
                          <a:cs typeface="Times New Roman"/>
                        </a:rPr>
                        <a:t>Гартування</a:t>
                      </a:r>
                      <a:endParaRPr sz="1275" baseline="-39215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R="311785" algn="r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Відпуск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4995">
                        <a:lnSpc>
                          <a:spcPts val="1180"/>
                        </a:lnSpc>
                        <a:tabLst>
                          <a:tab pos="1217295" algn="l"/>
                        </a:tabLst>
                      </a:pPr>
                      <a:r>
                        <a:rPr sz="1000" i="1" spc="-5" dirty="0">
                          <a:latin typeface="Times New Roman"/>
                          <a:cs typeface="Times New Roman"/>
                        </a:rPr>
                        <a:t>г	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Обробка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холодом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51435">
                        <a:lnSpc>
                          <a:spcPct val="100000"/>
                        </a:lnSpc>
                        <a:tabLst>
                          <a:tab pos="132778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Цементація	</a:t>
                      </a:r>
                      <a:r>
                        <a:rPr sz="1275" spc="7" baseline="-39215" dirty="0">
                          <a:latin typeface="Times New Roman"/>
                          <a:cs typeface="Times New Roman"/>
                        </a:rPr>
                        <a:t>Гартування</a:t>
                      </a:r>
                      <a:endParaRPr sz="1275" baseline="-39215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R="368300" algn="ctr">
                        <a:lnSpc>
                          <a:spcPct val="100000"/>
                        </a:lnSpc>
                        <a:spcBef>
                          <a:spcPts val="1185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Відпуск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1688464"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Відпуск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6" name="object 26"/>
          <p:cNvSpPr/>
          <p:nvPr/>
        </p:nvSpPr>
        <p:spPr>
          <a:xfrm>
            <a:off x="4056126" y="3995165"/>
            <a:ext cx="1767205" cy="778510"/>
          </a:xfrm>
          <a:custGeom>
            <a:avLst/>
            <a:gdLst/>
            <a:ahLst/>
            <a:cxnLst/>
            <a:rect l="l" t="t" r="r" b="b"/>
            <a:pathLst>
              <a:path w="1767204" h="778510">
                <a:moveTo>
                  <a:pt x="0" y="0"/>
                </a:moveTo>
                <a:lnTo>
                  <a:pt x="499872" y="0"/>
                </a:lnTo>
                <a:lnTo>
                  <a:pt x="854202" y="778002"/>
                </a:lnTo>
              </a:path>
              <a:path w="1767204" h="778510">
                <a:moveTo>
                  <a:pt x="1355598" y="778002"/>
                </a:moveTo>
                <a:lnTo>
                  <a:pt x="1191006" y="503682"/>
                </a:lnTo>
                <a:lnTo>
                  <a:pt x="1026414" y="503682"/>
                </a:lnTo>
                <a:lnTo>
                  <a:pt x="903732" y="778002"/>
                </a:lnTo>
              </a:path>
              <a:path w="1767204" h="778510">
                <a:moveTo>
                  <a:pt x="1412748" y="778002"/>
                </a:moveTo>
                <a:lnTo>
                  <a:pt x="1541526" y="75438"/>
                </a:lnTo>
                <a:lnTo>
                  <a:pt x="1671066" y="75438"/>
                </a:lnTo>
                <a:lnTo>
                  <a:pt x="1767078" y="778002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894832" y="4626864"/>
            <a:ext cx="607695" cy="146685"/>
          </a:xfrm>
          <a:custGeom>
            <a:avLst/>
            <a:gdLst/>
            <a:ahLst/>
            <a:cxnLst/>
            <a:rect l="l" t="t" r="r" b="b"/>
            <a:pathLst>
              <a:path w="607695" h="146685">
                <a:moveTo>
                  <a:pt x="0" y="146304"/>
                </a:moveTo>
                <a:lnTo>
                  <a:pt x="96774" y="0"/>
                </a:lnTo>
                <a:lnTo>
                  <a:pt x="499872" y="0"/>
                </a:lnTo>
                <a:lnTo>
                  <a:pt x="607314" y="146304"/>
                </a:lnTo>
              </a:path>
            </a:pathLst>
          </a:custGeom>
          <a:ln w="158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191759" y="4762012"/>
            <a:ext cx="8191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е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56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3422901" y="4580382"/>
            <a:ext cx="896619" cy="1192530"/>
            <a:chOff x="3422901" y="4580382"/>
            <a:chExt cx="896619" cy="1192530"/>
          </a:xfrm>
        </p:grpSpPr>
        <p:sp>
          <p:nvSpPr>
            <p:cNvPr id="6" name="object 6"/>
            <p:cNvSpPr/>
            <p:nvPr/>
          </p:nvSpPr>
          <p:spPr>
            <a:xfrm>
              <a:off x="3875532" y="4584192"/>
              <a:ext cx="0" cy="1184910"/>
            </a:xfrm>
            <a:custGeom>
              <a:avLst/>
              <a:gdLst/>
              <a:ahLst/>
              <a:cxnLst/>
              <a:rect l="l" t="t" r="r" b="b"/>
              <a:pathLst>
                <a:path h="1184910">
                  <a:moveTo>
                    <a:pt x="0" y="892302"/>
                  </a:moveTo>
                  <a:lnTo>
                    <a:pt x="0" y="1184910"/>
                  </a:lnTo>
                </a:path>
                <a:path h="1184910">
                  <a:moveTo>
                    <a:pt x="0" y="0"/>
                  </a:moveTo>
                  <a:lnTo>
                    <a:pt x="0" y="383284"/>
                  </a:lnTo>
                </a:path>
              </a:pathLst>
            </a:custGeom>
            <a:ln w="75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430521" y="4967478"/>
              <a:ext cx="881380" cy="509270"/>
            </a:xfrm>
            <a:custGeom>
              <a:avLst/>
              <a:gdLst/>
              <a:ahLst/>
              <a:cxnLst/>
              <a:rect l="l" t="t" r="r" b="b"/>
              <a:pathLst>
                <a:path w="881379" h="509270">
                  <a:moveTo>
                    <a:pt x="880874" y="0"/>
                  </a:moveTo>
                  <a:lnTo>
                    <a:pt x="0" y="0"/>
                  </a:lnTo>
                  <a:lnTo>
                    <a:pt x="0" y="509017"/>
                  </a:lnTo>
                  <a:lnTo>
                    <a:pt x="880874" y="509017"/>
                  </a:lnTo>
                  <a:lnTo>
                    <a:pt x="880874" y="0"/>
                  </a:lnTo>
                  <a:close/>
                </a:path>
              </a:pathLst>
            </a:custGeom>
            <a:ln w="151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3577095" y="5047245"/>
            <a:ext cx="597535" cy="31051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 marR="5080" indent="62865">
              <a:lnSpc>
                <a:spcPts val="1100"/>
              </a:lnSpc>
              <a:spcBef>
                <a:spcPts val="170"/>
              </a:spcBef>
            </a:pPr>
            <a:r>
              <a:rPr sz="950" spc="-5" dirty="0">
                <a:latin typeface="Times New Roman"/>
                <a:cs typeface="Times New Roman"/>
              </a:rPr>
              <a:t>Процеси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а</a:t>
            </a:r>
            <a:r>
              <a:rPr sz="950" spc="5" dirty="0">
                <a:latin typeface="Times New Roman"/>
                <a:cs typeface="Times New Roman"/>
              </a:rPr>
              <a:t>зот</a:t>
            </a:r>
            <a:r>
              <a:rPr sz="950" spc="-30" dirty="0">
                <a:latin typeface="Times New Roman"/>
                <a:cs typeface="Times New Roman"/>
              </a:rPr>
              <a:t>у</a:t>
            </a:r>
            <a:r>
              <a:rPr sz="950" dirty="0">
                <a:latin typeface="Times New Roman"/>
                <a:cs typeface="Times New Roman"/>
              </a:rPr>
              <a:t>в</a:t>
            </a:r>
            <a:r>
              <a:rPr sz="950" spc="-5" dirty="0">
                <a:latin typeface="Times New Roman"/>
                <a:cs typeface="Times New Roman"/>
              </a:rPr>
              <a:t>а</a:t>
            </a:r>
            <a:r>
              <a:rPr sz="950" spc="5" dirty="0">
                <a:latin typeface="Times New Roman"/>
                <a:cs typeface="Times New Roman"/>
              </a:rPr>
              <a:t>ння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31137" y="4294632"/>
            <a:ext cx="462915" cy="13906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66040">
              <a:lnSpc>
                <a:spcPts val="950"/>
              </a:lnSpc>
            </a:pPr>
            <a:r>
              <a:rPr sz="950" dirty="0">
                <a:latin typeface="Times New Roman"/>
                <a:cs typeface="Times New Roman"/>
              </a:rPr>
              <a:t>Газове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045715" y="4294632"/>
            <a:ext cx="462915" cy="13906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92075">
              <a:lnSpc>
                <a:spcPts val="950"/>
              </a:lnSpc>
            </a:pPr>
            <a:r>
              <a:rPr sz="950" spc="-5" dirty="0">
                <a:latin typeface="Times New Roman"/>
                <a:cs typeface="Times New Roman"/>
              </a:rPr>
              <a:t>Рідке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31515" y="4294632"/>
            <a:ext cx="462915" cy="13906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88900">
              <a:lnSpc>
                <a:spcPts val="950"/>
              </a:lnSpc>
            </a:pPr>
            <a:r>
              <a:rPr sz="950" dirty="0">
                <a:latin typeface="Times New Roman"/>
                <a:cs typeface="Times New Roman"/>
              </a:rPr>
              <a:t>Іонне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42924" y="3052571"/>
            <a:ext cx="159385" cy="103187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vert270" wrap="square" lIns="0" tIns="0" rIns="0" bIns="0" rtlCol="0">
            <a:spAutoFit/>
          </a:bodyPr>
          <a:lstStyle/>
          <a:p>
            <a:pPr marL="199390">
              <a:lnSpc>
                <a:spcPts val="1080"/>
              </a:lnSpc>
            </a:pPr>
            <a:r>
              <a:rPr sz="950" dirty="0">
                <a:latin typeface="Times New Roman"/>
                <a:cs typeface="Times New Roman"/>
              </a:rPr>
              <a:t>Прямоточне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249423" y="3052571"/>
            <a:ext cx="692785" cy="1031875"/>
          </a:xfrm>
          <a:custGeom>
            <a:avLst/>
            <a:gdLst/>
            <a:ahLst/>
            <a:cxnLst/>
            <a:rect l="l" t="t" r="r" b="b"/>
            <a:pathLst>
              <a:path w="692785" h="1031875">
                <a:moveTo>
                  <a:pt x="240030" y="0"/>
                </a:moveTo>
                <a:lnTo>
                  <a:pt x="0" y="0"/>
                </a:lnTo>
                <a:lnTo>
                  <a:pt x="0" y="1031750"/>
                </a:lnTo>
                <a:lnTo>
                  <a:pt x="240030" y="1031750"/>
                </a:lnTo>
                <a:lnTo>
                  <a:pt x="240030" y="0"/>
                </a:lnTo>
                <a:close/>
              </a:path>
              <a:path w="692785" h="1031875">
                <a:moveTo>
                  <a:pt x="692658" y="0"/>
                </a:moveTo>
                <a:lnTo>
                  <a:pt x="284223" y="0"/>
                </a:lnTo>
                <a:lnTo>
                  <a:pt x="284223" y="1031750"/>
                </a:lnTo>
                <a:lnTo>
                  <a:pt x="692658" y="1031750"/>
                </a:lnTo>
                <a:lnTo>
                  <a:pt x="692658" y="0"/>
                </a:lnTo>
                <a:close/>
              </a:path>
            </a:pathLst>
          </a:custGeom>
          <a:ln w="7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228055" y="3063612"/>
            <a:ext cx="687705" cy="1010285"/>
          </a:xfrm>
          <a:prstGeom prst="rect">
            <a:avLst/>
          </a:prstGeom>
        </p:spPr>
        <p:txBody>
          <a:bodyPr vert="vert270" wrap="square" lIns="0" tIns="36195" rIns="0" bIns="0" rtlCol="0">
            <a:spAutoFit/>
          </a:bodyPr>
          <a:lstStyle/>
          <a:p>
            <a:pPr marL="163195" marR="155575" algn="ctr">
              <a:lnSpc>
                <a:spcPct val="74700"/>
              </a:lnSpc>
              <a:spcBef>
                <a:spcPts val="285"/>
              </a:spcBef>
            </a:pPr>
            <a:r>
              <a:rPr sz="950" spc="-5" dirty="0">
                <a:latin typeface="Times New Roman"/>
                <a:cs typeface="Times New Roman"/>
              </a:rPr>
              <a:t>П</a:t>
            </a:r>
            <a:r>
              <a:rPr sz="950" dirty="0">
                <a:latin typeface="Times New Roman"/>
                <a:cs typeface="Times New Roman"/>
              </a:rPr>
              <a:t>ря</a:t>
            </a:r>
            <a:r>
              <a:rPr sz="950" spc="-5" dirty="0">
                <a:latin typeface="Times New Roman"/>
                <a:cs typeface="Times New Roman"/>
              </a:rPr>
              <a:t>м</a:t>
            </a:r>
            <a:r>
              <a:rPr sz="950" spc="5" dirty="0">
                <a:latin typeface="Times New Roman"/>
                <a:cs typeface="Times New Roman"/>
              </a:rPr>
              <a:t>о</a:t>
            </a:r>
            <a:r>
              <a:rPr sz="950" spc="-5" dirty="0">
                <a:latin typeface="Times New Roman"/>
                <a:cs typeface="Times New Roman"/>
              </a:rPr>
              <a:t>т</a:t>
            </a:r>
            <a:r>
              <a:rPr sz="950" spc="5" dirty="0">
                <a:latin typeface="Times New Roman"/>
                <a:cs typeface="Times New Roman"/>
              </a:rPr>
              <a:t>о</a:t>
            </a:r>
            <a:r>
              <a:rPr sz="950" spc="-15" dirty="0">
                <a:latin typeface="Times New Roman"/>
                <a:cs typeface="Times New Roman"/>
              </a:rPr>
              <a:t>ч</a:t>
            </a:r>
            <a:r>
              <a:rPr sz="950" spc="5" dirty="0">
                <a:latin typeface="Times New Roman"/>
                <a:cs typeface="Times New Roman"/>
              </a:rPr>
              <a:t>но</a:t>
            </a:r>
            <a:r>
              <a:rPr sz="950" dirty="0">
                <a:latin typeface="Times New Roman"/>
                <a:cs typeface="Times New Roman"/>
              </a:rPr>
              <a:t>-  послідовне</a:t>
            </a:r>
            <a:endParaRPr sz="950">
              <a:latin typeface="Times New Roman"/>
              <a:cs typeface="Times New Roman"/>
            </a:endParaRPr>
          </a:p>
          <a:p>
            <a:pPr marL="12700" marR="5080" algn="ctr">
              <a:lnSpc>
                <a:spcPct val="76800"/>
              </a:lnSpc>
              <a:spcBef>
                <a:spcPts val="680"/>
              </a:spcBef>
            </a:pPr>
            <a:r>
              <a:rPr sz="950" dirty="0">
                <a:latin typeface="Times New Roman"/>
                <a:cs typeface="Times New Roman"/>
              </a:rPr>
              <a:t>Газобарічене 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(процес, </a:t>
            </a:r>
            <a:r>
              <a:rPr sz="950" dirty="0">
                <a:latin typeface="Times New Roman"/>
                <a:cs typeface="Times New Roman"/>
              </a:rPr>
              <a:t>що 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с</a:t>
            </a:r>
            <a:r>
              <a:rPr sz="950" spc="-10" dirty="0">
                <a:latin typeface="Times New Roman"/>
                <a:cs typeface="Times New Roman"/>
              </a:rPr>
              <a:t>а</a:t>
            </a:r>
            <a:r>
              <a:rPr sz="950" spc="-5" dirty="0">
                <a:latin typeface="Times New Roman"/>
                <a:cs typeface="Times New Roman"/>
              </a:rPr>
              <a:t>м</a:t>
            </a:r>
            <a:r>
              <a:rPr sz="950" spc="5" dirty="0">
                <a:latin typeface="Times New Roman"/>
                <a:cs typeface="Times New Roman"/>
              </a:rPr>
              <a:t>оо</a:t>
            </a:r>
            <a:r>
              <a:rPr sz="950" dirty="0">
                <a:latin typeface="Times New Roman"/>
                <a:cs typeface="Times New Roman"/>
              </a:rPr>
              <a:t>р</a:t>
            </a:r>
            <a:r>
              <a:rPr sz="950" spc="-5" dirty="0">
                <a:latin typeface="Times New Roman"/>
                <a:cs typeface="Times New Roman"/>
              </a:rPr>
              <a:t>г</a:t>
            </a:r>
            <a:r>
              <a:rPr sz="950" spc="-10" dirty="0">
                <a:latin typeface="Times New Roman"/>
                <a:cs typeface="Times New Roman"/>
              </a:rPr>
              <a:t>а</a:t>
            </a:r>
            <a:r>
              <a:rPr sz="950" spc="5" dirty="0">
                <a:latin typeface="Times New Roman"/>
                <a:cs typeface="Times New Roman"/>
              </a:rPr>
              <a:t>ні</a:t>
            </a:r>
            <a:r>
              <a:rPr sz="950" spc="-15" dirty="0">
                <a:latin typeface="Times New Roman"/>
                <a:cs typeface="Times New Roman"/>
              </a:rPr>
              <a:t>з</a:t>
            </a:r>
            <a:r>
              <a:rPr sz="950" spc="10" dirty="0">
                <a:latin typeface="Times New Roman"/>
                <a:cs typeface="Times New Roman"/>
              </a:rPr>
              <a:t>у</a:t>
            </a:r>
            <a:r>
              <a:rPr sz="950" spc="-10" dirty="0">
                <a:latin typeface="Times New Roman"/>
                <a:cs typeface="Times New Roman"/>
              </a:rPr>
              <a:t>є</a:t>
            </a:r>
            <a:r>
              <a:rPr sz="950" spc="-5" dirty="0">
                <a:latin typeface="Times New Roman"/>
                <a:cs typeface="Times New Roman"/>
              </a:rPr>
              <a:t>т</a:t>
            </a:r>
            <a:r>
              <a:rPr sz="950" dirty="0">
                <a:latin typeface="Times New Roman"/>
                <a:cs typeface="Times New Roman"/>
              </a:rPr>
              <a:t>ь</a:t>
            </a:r>
            <a:r>
              <a:rPr sz="950" spc="-10" dirty="0">
                <a:latin typeface="Times New Roman"/>
                <a:cs typeface="Times New Roman"/>
              </a:rPr>
              <a:t>с</a:t>
            </a:r>
            <a:r>
              <a:rPr sz="950" spc="-5" dirty="0">
                <a:latin typeface="Times New Roman"/>
                <a:cs typeface="Times New Roman"/>
              </a:rPr>
              <a:t>я</a:t>
            </a:r>
            <a:r>
              <a:rPr sz="950" dirty="0"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74670" y="3052571"/>
            <a:ext cx="160020" cy="103187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vert270" wrap="square" lIns="0" tIns="0" rIns="0" bIns="0" rtlCol="0">
            <a:spAutoFit/>
          </a:bodyPr>
          <a:lstStyle/>
          <a:p>
            <a:pPr marL="137795">
              <a:lnSpc>
                <a:spcPts val="1100"/>
              </a:lnSpc>
            </a:pPr>
            <a:r>
              <a:rPr sz="950" spc="-5" dirty="0">
                <a:latin typeface="Times New Roman"/>
                <a:cs typeface="Times New Roman"/>
              </a:rPr>
              <a:t>Електролізний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291078" y="3052571"/>
            <a:ext cx="160020" cy="103187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vert270" wrap="square" lIns="0" tIns="0" rIns="0" bIns="0" rtlCol="0">
            <a:spAutoFit/>
          </a:bodyPr>
          <a:lstStyle/>
          <a:p>
            <a:pPr marL="61594">
              <a:lnSpc>
                <a:spcPts val="1100"/>
              </a:lnSpc>
            </a:pPr>
            <a:r>
              <a:rPr sz="950" dirty="0">
                <a:latin typeface="Times New Roman"/>
                <a:cs typeface="Times New Roman"/>
              </a:rPr>
              <a:t>Безелектролізний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39313" y="3052571"/>
            <a:ext cx="744855" cy="103187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vert270" wrap="square" lIns="0" tIns="0" rIns="0" bIns="0" rtlCol="0">
            <a:spAutoFit/>
          </a:bodyPr>
          <a:lstStyle/>
          <a:p>
            <a:pPr algn="ctr">
              <a:lnSpc>
                <a:spcPts val="1075"/>
              </a:lnSpc>
            </a:pPr>
            <a:r>
              <a:rPr sz="950" spc="-5" dirty="0">
                <a:latin typeface="Times New Roman"/>
                <a:cs typeface="Times New Roman"/>
              </a:rPr>
              <a:t>Електростатичне</a:t>
            </a:r>
            <a:endParaRPr sz="950">
              <a:latin typeface="Times New Roman"/>
              <a:cs typeface="Times New Roman"/>
            </a:endParaRPr>
          </a:p>
          <a:p>
            <a:pPr marL="19050" marR="12700" indent="-1270" algn="ctr">
              <a:lnSpc>
                <a:spcPct val="98600"/>
              </a:lnSpc>
              <a:spcBef>
                <a:spcPts val="5"/>
              </a:spcBef>
            </a:pPr>
            <a:r>
              <a:rPr sz="950" dirty="0">
                <a:latin typeface="Times New Roman"/>
                <a:cs typeface="Times New Roman"/>
              </a:rPr>
              <a:t>поле </a:t>
            </a:r>
            <a:r>
              <a:rPr sz="950" spc="-5" dirty="0">
                <a:latin typeface="Times New Roman"/>
                <a:cs typeface="Times New Roman"/>
              </a:rPr>
              <a:t>(слабке поле,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тліючий, коронний </a:t>
            </a:r>
            <a:r>
              <a:rPr sz="950" spc="-22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та</a:t>
            </a:r>
            <a:r>
              <a:rPr sz="950" spc="-10" dirty="0">
                <a:latin typeface="Times New Roman"/>
                <a:cs typeface="Times New Roman"/>
              </a:rPr>
              <a:t> е</a:t>
            </a:r>
            <a:r>
              <a:rPr sz="950" spc="10" dirty="0">
                <a:latin typeface="Times New Roman"/>
                <a:cs typeface="Times New Roman"/>
              </a:rPr>
              <a:t>л</a:t>
            </a:r>
            <a:r>
              <a:rPr sz="950" spc="-10" dirty="0">
                <a:latin typeface="Times New Roman"/>
                <a:cs typeface="Times New Roman"/>
              </a:rPr>
              <a:t>е</a:t>
            </a:r>
            <a:r>
              <a:rPr sz="950" spc="5" dirty="0">
                <a:latin typeface="Times New Roman"/>
                <a:cs typeface="Times New Roman"/>
              </a:rPr>
              <a:t>к</a:t>
            </a:r>
            <a:r>
              <a:rPr sz="950" dirty="0">
                <a:latin typeface="Times New Roman"/>
                <a:cs typeface="Times New Roman"/>
              </a:rPr>
              <a:t>т</a:t>
            </a:r>
            <a:r>
              <a:rPr sz="950" spc="10" dirty="0">
                <a:latin typeface="Times New Roman"/>
                <a:cs typeface="Times New Roman"/>
              </a:rPr>
              <a:t>р</a:t>
            </a:r>
            <a:r>
              <a:rPr sz="950" dirty="0">
                <a:latin typeface="Times New Roman"/>
                <a:cs typeface="Times New Roman"/>
              </a:rPr>
              <a:t>о</a:t>
            </a:r>
            <a:r>
              <a:rPr sz="950" spc="5" dirty="0">
                <a:latin typeface="Times New Roman"/>
                <a:cs typeface="Times New Roman"/>
              </a:rPr>
              <a:t>і</a:t>
            </a:r>
            <a:r>
              <a:rPr sz="950" spc="-10" dirty="0">
                <a:latin typeface="Times New Roman"/>
                <a:cs typeface="Times New Roman"/>
              </a:rPr>
              <a:t>ск</a:t>
            </a:r>
            <a:r>
              <a:rPr sz="950" dirty="0">
                <a:latin typeface="Times New Roman"/>
                <a:cs typeface="Times New Roman"/>
              </a:rPr>
              <a:t>р</a:t>
            </a:r>
            <a:r>
              <a:rPr sz="950" spc="10" dirty="0">
                <a:latin typeface="Times New Roman"/>
                <a:cs typeface="Times New Roman"/>
              </a:rPr>
              <a:t>о</a:t>
            </a:r>
            <a:r>
              <a:rPr sz="950" spc="-20" dirty="0">
                <a:latin typeface="Times New Roman"/>
                <a:cs typeface="Times New Roman"/>
              </a:rPr>
              <a:t>в</a:t>
            </a:r>
            <a:r>
              <a:rPr sz="950" spc="10" dirty="0">
                <a:latin typeface="Times New Roman"/>
                <a:cs typeface="Times New Roman"/>
              </a:rPr>
              <a:t>и</a:t>
            </a:r>
            <a:r>
              <a:rPr sz="950" dirty="0">
                <a:latin typeface="Times New Roman"/>
                <a:cs typeface="Times New Roman"/>
              </a:rPr>
              <a:t>й  розряди)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07388" y="516889"/>
            <a:ext cx="5787390" cy="3252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algn="just">
              <a:lnSpc>
                <a:spcPct val="90200"/>
              </a:lnSpc>
            </a:pPr>
            <a:r>
              <a:rPr sz="1200" spc="-5" dirty="0">
                <a:latin typeface="Times New Roman"/>
                <a:cs typeface="Times New Roman"/>
              </a:rPr>
              <a:t>(типу 12Х2Н4А, 18Х2Н4ВА) </a:t>
            </a:r>
            <a:r>
              <a:rPr sz="1200" dirty="0">
                <a:latin typeface="Times New Roman"/>
                <a:cs typeface="Times New Roman"/>
              </a:rPr>
              <a:t>рекомендується перед </a:t>
            </a:r>
            <a:r>
              <a:rPr sz="1200" spc="-5" dirty="0">
                <a:latin typeface="Times New Roman"/>
                <a:cs typeface="Times New Roman"/>
              </a:rPr>
              <a:t>загартуванням проводити високо-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температурний відпуск при 600...640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8.6, </a:t>
            </a:r>
            <a:r>
              <a:rPr sz="1200" i="1" spc="-5" dirty="0">
                <a:latin typeface="Times New Roman"/>
                <a:cs typeface="Times New Roman"/>
              </a:rPr>
              <a:t>е)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щоб розкласти </a:t>
            </a:r>
            <a:r>
              <a:rPr sz="1200" spc="-5" dirty="0">
                <a:latin typeface="Times New Roman"/>
                <a:cs typeface="Times New Roman"/>
              </a:rPr>
              <a:t>залишковий аусте- </a:t>
            </a:r>
            <a:r>
              <a:rPr sz="1200" dirty="0">
                <a:latin typeface="Times New Roman"/>
                <a:cs typeface="Times New Roman"/>
              </a:rPr>
              <a:t> ніт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цементованому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Цементації </a:t>
            </a:r>
            <a:r>
              <a:rPr sz="1200" spc="-5" dirty="0">
                <a:latin typeface="Times New Roman"/>
                <a:cs typeface="Times New Roman"/>
              </a:rPr>
              <a:t>піддають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зубчасті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колеса,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поршневі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кільця,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черв’яки,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осі,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ролики.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3900170">
              <a:lnSpc>
                <a:spcPct val="100000"/>
              </a:lnSpc>
              <a:spcBef>
                <a:spcPts val="835"/>
              </a:spcBef>
            </a:pPr>
            <a:r>
              <a:rPr sz="1400" b="1" spc="-5" dirty="0">
                <a:latin typeface="Times New Roman"/>
                <a:cs typeface="Times New Roman"/>
              </a:rPr>
              <a:t>8.2.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АЗОТУВАННЯ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0300"/>
              </a:lnSpc>
            </a:pPr>
            <a:r>
              <a:rPr sz="1200" i="1" spc="-5" dirty="0">
                <a:latin typeface="Times New Roman"/>
                <a:cs typeface="Times New Roman"/>
              </a:rPr>
              <a:t>Азотування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хіміко-термічна обробка, при </a:t>
            </a:r>
            <a:r>
              <a:rPr sz="1200" dirty="0">
                <a:latin typeface="Times New Roman"/>
                <a:cs typeface="Times New Roman"/>
              </a:rPr>
              <a:t>якій </a:t>
            </a:r>
            <a:r>
              <a:rPr sz="1200" spc="-5" dirty="0">
                <a:latin typeface="Times New Roman"/>
                <a:cs typeface="Times New Roman"/>
              </a:rPr>
              <a:t>поверхневі </a:t>
            </a:r>
            <a:r>
              <a:rPr sz="1200" dirty="0">
                <a:latin typeface="Times New Roman"/>
                <a:cs typeface="Times New Roman"/>
              </a:rPr>
              <a:t>шари </a:t>
            </a:r>
            <a:r>
              <a:rPr sz="1200" spc="-5" dirty="0">
                <a:latin typeface="Times New Roman"/>
                <a:cs typeface="Times New Roman"/>
              </a:rPr>
              <a:t>насичуються азо-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промисловому </a:t>
            </a:r>
            <a:r>
              <a:rPr sz="1200" dirty="0">
                <a:latin typeface="Times New Roman"/>
                <a:cs typeface="Times New Roman"/>
              </a:rPr>
              <a:t>масштабі </a:t>
            </a:r>
            <a:r>
              <a:rPr sz="1200" spc="-5" dirty="0">
                <a:latin typeface="Times New Roman"/>
                <a:cs typeface="Times New Roman"/>
              </a:rPr>
              <a:t>такий </a:t>
            </a:r>
            <a:r>
              <a:rPr sz="1200" dirty="0">
                <a:latin typeface="Times New Roman"/>
                <a:cs typeface="Times New Roman"/>
              </a:rPr>
              <a:t>спосіб </a:t>
            </a:r>
            <a:r>
              <a:rPr sz="1200" spc="-5" dirty="0">
                <a:latin typeface="Times New Roman"/>
                <a:cs typeface="Times New Roman"/>
              </a:rPr>
              <a:t>застосовується </a:t>
            </a:r>
            <a:r>
              <a:rPr sz="1200" dirty="0">
                <a:latin typeface="Times New Roman"/>
                <a:cs typeface="Times New Roman"/>
              </a:rPr>
              <a:t>з 20-х років </a:t>
            </a:r>
            <a:r>
              <a:rPr sz="1200" spc="-5" dirty="0">
                <a:latin typeface="Times New Roman"/>
                <a:cs typeface="Times New Roman"/>
              </a:rPr>
              <a:t>минулого сто-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ліття (запропонований </a:t>
            </a:r>
            <a:r>
              <a:rPr sz="1200" dirty="0">
                <a:latin typeface="Times New Roman"/>
                <a:cs typeface="Times New Roman"/>
              </a:rPr>
              <a:t>академіком </a:t>
            </a:r>
            <a:r>
              <a:rPr sz="1200" spc="-5" dirty="0">
                <a:latin typeface="Times New Roman"/>
                <a:cs typeface="Times New Roman"/>
              </a:rPr>
              <a:t>Н. П. </a:t>
            </a:r>
            <a:r>
              <a:rPr sz="1200" dirty="0">
                <a:latin typeface="Times New Roman"/>
                <a:cs typeface="Times New Roman"/>
              </a:rPr>
              <a:t>Чижевським). В даний час </a:t>
            </a:r>
            <a:r>
              <a:rPr sz="1200" spc="-5" dirty="0">
                <a:latin typeface="Times New Roman"/>
                <a:cs typeface="Times New Roman"/>
              </a:rPr>
              <a:t>існують </a:t>
            </a:r>
            <a:r>
              <a:rPr sz="1200" dirty="0">
                <a:latin typeface="Times New Roman"/>
                <a:cs typeface="Times New Roman"/>
              </a:rPr>
              <a:t>різні </a:t>
            </a:r>
            <a:r>
              <a:rPr sz="1200" spc="-5" dirty="0">
                <a:latin typeface="Times New Roman"/>
                <a:cs typeface="Times New Roman"/>
              </a:rPr>
              <a:t>спосо- </a:t>
            </a:r>
            <a:r>
              <a:rPr sz="1200" dirty="0">
                <a:latin typeface="Times New Roman"/>
                <a:cs typeface="Times New Roman"/>
              </a:rPr>
              <a:t> би</a:t>
            </a:r>
            <a:r>
              <a:rPr sz="1200" spc="-5" dirty="0">
                <a:latin typeface="Times New Roman"/>
                <a:cs typeface="Times New Roman"/>
              </a:rPr>
              <a:t> азотування,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класифікацію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8.7.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00">
              <a:latin typeface="Times New Roman"/>
              <a:cs typeface="Times New Roman"/>
            </a:endParaRPr>
          </a:p>
          <a:p>
            <a:pPr marL="4246245" marR="839469">
              <a:lnSpc>
                <a:spcPct val="96700"/>
              </a:lnSpc>
            </a:pPr>
            <a:r>
              <a:rPr sz="950" dirty="0">
                <a:latin typeface="Times New Roman"/>
                <a:cs typeface="Times New Roman"/>
              </a:rPr>
              <a:t>Умови 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процесу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утворення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а</a:t>
            </a:r>
            <a:r>
              <a:rPr sz="950" dirty="0">
                <a:latin typeface="Times New Roman"/>
                <a:cs typeface="Times New Roman"/>
              </a:rPr>
              <a:t>т</a:t>
            </a:r>
            <a:r>
              <a:rPr sz="950" spc="10" dirty="0">
                <a:latin typeface="Times New Roman"/>
                <a:cs typeface="Times New Roman"/>
              </a:rPr>
              <a:t>о</a:t>
            </a:r>
            <a:r>
              <a:rPr sz="950" spc="-5" dirty="0">
                <a:latin typeface="Times New Roman"/>
                <a:cs typeface="Times New Roman"/>
              </a:rPr>
              <a:t>м</a:t>
            </a:r>
            <a:r>
              <a:rPr sz="950" spc="-15" dirty="0">
                <a:latin typeface="Times New Roman"/>
                <a:cs typeface="Times New Roman"/>
              </a:rPr>
              <a:t>і</a:t>
            </a:r>
            <a:r>
              <a:rPr sz="950" dirty="0">
                <a:latin typeface="Times New Roman"/>
                <a:cs typeface="Times New Roman"/>
              </a:rPr>
              <a:t>в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(</a:t>
            </a:r>
            <a:r>
              <a:rPr sz="950" spc="-20" dirty="0">
                <a:latin typeface="Times New Roman"/>
                <a:cs typeface="Times New Roman"/>
              </a:rPr>
              <a:t>і</a:t>
            </a:r>
            <a:r>
              <a:rPr sz="950" spc="10" dirty="0">
                <a:latin typeface="Times New Roman"/>
                <a:cs typeface="Times New Roman"/>
              </a:rPr>
              <a:t>о</a:t>
            </a:r>
            <a:r>
              <a:rPr sz="950" spc="5" dirty="0">
                <a:latin typeface="Times New Roman"/>
                <a:cs typeface="Times New Roman"/>
              </a:rPr>
              <a:t>н</a:t>
            </a:r>
            <a:r>
              <a:rPr sz="950" spc="-15" dirty="0">
                <a:latin typeface="Times New Roman"/>
                <a:cs typeface="Times New Roman"/>
              </a:rPr>
              <a:t>і</a:t>
            </a:r>
            <a:r>
              <a:rPr sz="950" dirty="0">
                <a:latin typeface="Times New Roman"/>
                <a:cs typeface="Times New Roman"/>
              </a:rPr>
              <a:t>в)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595627" y="4738877"/>
            <a:ext cx="1291590" cy="276860"/>
          </a:xfrm>
          <a:custGeom>
            <a:avLst/>
            <a:gdLst/>
            <a:ahLst/>
            <a:cxnLst/>
            <a:rect l="l" t="t" r="r" b="b"/>
            <a:pathLst>
              <a:path w="1291589" h="276860">
                <a:moveTo>
                  <a:pt x="1291590" y="0"/>
                </a:moveTo>
                <a:lnTo>
                  <a:pt x="0" y="0"/>
                </a:lnTo>
                <a:lnTo>
                  <a:pt x="0" y="276607"/>
                </a:lnTo>
                <a:lnTo>
                  <a:pt x="1291590" y="276607"/>
                </a:lnTo>
                <a:lnTo>
                  <a:pt x="1291590" y="0"/>
                </a:lnTo>
                <a:close/>
              </a:path>
            </a:pathLst>
          </a:custGeom>
          <a:ln w="7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685035" y="4718061"/>
            <a:ext cx="1110615" cy="2813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005"/>
              </a:lnSpc>
              <a:spcBef>
                <a:spcPts val="100"/>
              </a:spcBef>
            </a:pPr>
            <a:r>
              <a:rPr sz="950" spc="-5" dirty="0">
                <a:latin typeface="Times New Roman"/>
                <a:cs typeface="Times New Roman"/>
              </a:rPr>
              <a:t>Високотемпературне</a:t>
            </a:r>
            <a:endParaRPr sz="950">
              <a:latin typeface="Times New Roman"/>
              <a:cs typeface="Times New Roman"/>
            </a:endParaRPr>
          </a:p>
          <a:p>
            <a:pPr marL="2540" algn="ctr">
              <a:lnSpc>
                <a:spcPts val="1005"/>
              </a:lnSpc>
            </a:pPr>
            <a:r>
              <a:rPr sz="950" i="1" dirty="0">
                <a:latin typeface="Times New Roman"/>
                <a:cs typeface="Times New Roman"/>
              </a:rPr>
              <a:t>Т</a:t>
            </a:r>
            <a:r>
              <a:rPr sz="950" dirty="0">
                <a:latin typeface="Times New Roman"/>
                <a:cs typeface="Times New Roman"/>
              </a:rPr>
              <a:t>750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Symbol"/>
                <a:cs typeface="Symbol"/>
              </a:rPr>
              <a:t></a:t>
            </a:r>
            <a:r>
              <a:rPr sz="950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95627" y="5090921"/>
            <a:ext cx="1291590" cy="276860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44"/>
              </a:lnSpc>
            </a:pPr>
            <a:r>
              <a:rPr sz="950" spc="-5" dirty="0">
                <a:latin typeface="Times New Roman"/>
                <a:cs typeface="Times New Roman"/>
              </a:rPr>
              <a:t>Середньотемпературне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005"/>
              </a:lnSpc>
            </a:pPr>
            <a:r>
              <a:rPr sz="950" i="1" dirty="0">
                <a:latin typeface="Times New Roman"/>
                <a:cs typeface="Times New Roman"/>
              </a:rPr>
              <a:t>Т</a:t>
            </a:r>
            <a:r>
              <a:rPr sz="950" dirty="0">
                <a:latin typeface="Times New Roman"/>
                <a:cs typeface="Times New Roman"/>
              </a:rPr>
              <a:t>=590…750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Symbol"/>
                <a:cs typeface="Symbol"/>
              </a:rPr>
              <a:t></a:t>
            </a:r>
            <a:r>
              <a:rPr sz="950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595627" y="5426964"/>
            <a:ext cx="1291590" cy="277495"/>
          </a:xfrm>
          <a:custGeom>
            <a:avLst/>
            <a:gdLst/>
            <a:ahLst/>
            <a:cxnLst/>
            <a:rect l="l" t="t" r="r" b="b"/>
            <a:pathLst>
              <a:path w="1291589" h="277495">
                <a:moveTo>
                  <a:pt x="1291590" y="0"/>
                </a:moveTo>
                <a:lnTo>
                  <a:pt x="0" y="0"/>
                </a:lnTo>
                <a:lnTo>
                  <a:pt x="0" y="277370"/>
                </a:lnTo>
                <a:lnTo>
                  <a:pt x="1291590" y="277370"/>
                </a:lnTo>
                <a:lnTo>
                  <a:pt x="1291590" y="0"/>
                </a:lnTo>
                <a:close/>
              </a:path>
            </a:pathLst>
          </a:custGeom>
          <a:ln w="7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686560" y="5405385"/>
            <a:ext cx="1106805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spc="-5" dirty="0">
                <a:latin typeface="Times New Roman"/>
                <a:cs typeface="Times New Roman"/>
              </a:rPr>
              <a:t>Низькотемпературне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90607" y="5513583"/>
            <a:ext cx="502284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i="1" spc="-5" dirty="0">
                <a:latin typeface="Times New Roman"/>
                <a:cs typeface="Times New Roman"/>
              </a:rPr>
              <a:t>Т</a:t>
            </a:r>
            <a:r>
              <a:rPr sz="950" spc="-5" dirty="0">
                <a:latin typeface="Times New Roman"/>
                <a:cs typeface="Times New Roman"/>
              </a:rPr>
              <a:t>&lt;590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Symbol"/>
                <a:cs typeface="Symbol"/>
              </a:rPr>
              <a:t></a:t>
            </a:r>
            <a:r>
              <a:rPr sz="950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832605" y="4568951"/>
            <a:ext cx="661035" cy="27368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horz" wrap="square" lIns="0" tIns="20320" rIns="0" bIns="0" rtlCol="0">
            <a:spAutoFit/>
          </a:bodyPr>
          <a:lstStyle/>
          <a:p>
            <a:pPr marL="67310" marR="52705" indent="6350">
              <a:lnSpc>
                <a:spcPct val="74700"/>
              </a:lnSpc>
              <a:spcBef>
                <a:spcPts val="160"/>
              </a:spcBef>
            </a:pPr>
            <a:r>
              <a:rPr sz="950" spc="-10" dirty="0">
                <a:latin typeface="Times New Roman"/>
                <a:cs typeface="Times New Roman"/>
              </a:rPr>
              <a:t>а</a:t>
            </a:r>
            <a:r>
              <a:rPr sz="950" spc="5" dirty="0">
                <a:latin typeface="Times New Roman"/>
                <a:cs typeface="Times New Roman"/>
              </a:rPr>
              <a:t>з</a:t>
            </a:r>
            <a:r>
              <a:rPr sz="950" spc="10" dirty="0">
                <a:latin typeface="Times New Roman"/>
                <a:cs typeface="Times New Roman"/>
              </a:rPr>
              <a:t>о</a:t>
            </a:r>
            <a:r>
              <a:rPr sz="950" dirty="0">
                <a:latin typeface="Times New Roman"/>
                <a:cs typeface="Times New Roman"/>
              </a:rPr>
              <a:t>т</a:t>
            </a:r>
            <a:r>
              <a:rPr sz="950" spc="5" dirty="0">
                <a:latin typeface="Times New Roman"/>
                <a:cs typeface="Times New Roman"/>
              </a:rPr>
              <a:t>и</a:t>
            </a:r>
            <a:r>
              <a:rPr sz="950" spc="-10" dirty="0">
                <a:latin typeface="Times New Roman"/>
                <a:cs typeface="Times New Roman"/>
              </a:rPr>
              <a:t>с</a:t>
            </a:r>
            <a:r>
              <a:rPr sz="950" spc="-15" dirty="0">
                <a:latin typeface="Times New Roman"/>
                <a:cs typeface="Times New Roman"/>
              </a:rPr>
              <a:t>т</a:t>
            </a:r>
            <a:r>
              <a:rPr sz="950" spc="10" dirty="0">
                <a:latin typeface="Times New Roman"/>
                <a:cs typeface="Times New Roman"/>
              </a:rPr>
              <a:t>и</a:t>
            </a:r>
            <a:r>
              <a:rPr sz="950" dirty="0">
                <a:latin typeface="Times New Roman"/>
                <a:cs typeface="Times New Roman"/>
              </a:rPr>
              <a:t>й  </a:t>
            </a:r>
            <a:r>
              <a:rPr sz="950" spc="-5" dirty="0">
                <a:latin typeface="Times New Roman"/>
                <a:cs typeface="Times New Roman"/>
              </a:rPr>
              <a:t>ма</a:t>
            </a:r>
            <a:r>
              <a:rPr sz="950" spc="-10" dirty="0">
                <a:latin typeface="Times New Roman"/>
                <a:cs typeface="Times New Roman"/>
              </a:rPr>
              <a:t>р</a:t>
            </a:r>
            <a:r>
              <a:rPr sz="950" dirty="0">
                <a:latin typeface="Times New Roman"/>
                <a:cs typeface="Times New Roman"/>
              </a:rPr>
              <a:t>т</a:t>
            </a:r>
            <a:r>
              <a:rPr sz="950" spc="-10" dirty="0">
                <a:latin typeface="Times New Roman"/>
                <a:cs typeface="Times New Roman"/>
              </a:rPr>
              <a:t>е</a:t>
            </a:r>
            <a:r>
              <a:rPr sz="950" spc="10" dirty="0">
                <a:latin typeface="Times New Roman"/>
                <a:cs typeface="Times New Roman"/>
              </a:rPr>
              <a:t>н</a:t>
            </a:r>
            <a:r>
              <a:rPr sz="950" spc="-10" dirty="0">
                <a:latin typeface="Times New Roman"/>
                <a:cs typeface="Times New Roman"/>
              </a:rPr>
              <a:t>с</a:t>
            </a:r>
            <a:r>
              <a:rPr sz="950" spc="5" dirty="0">
                <a:latin typeface="Times New Roman"/>
                <a:cs typeface="Times New Roman"/>
              </a:rPr>
              <a:t>и</a:t>
            </a:r>
            <a:r>
              <a:rPr sz="950" dirty="0">
                <a:latin typeface="Times New Roman"/>
                <a:cs typeface="Times New Roman"/>
              </a:rPr>
              <a:t>т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32605" y="4889753"/>
            <a:ext cx="661035" cy="151130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080" algn="ctr">
              <a:lnSpc>
                <a:spcPts val="890"/>
              </a:lnSpc>
            </a:pPr>
            <a:r>
              <a:rPr sz="95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832605" y="5108447"/>
            <a:ext cx="661035" cy="15176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540" algn="ctr">
              <a:lnSpc>
                <a:spcPts val="890"/>
              </a:lnSpc>
            </a:pPr>
            <a:r>
              <a:rPr sz="950" spc="-5" dirty="0">
                <a:latin typeface="Symbol"/>
                <a:cs typeface="Symbol"/>
              </a:rPr>
              <a:t>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-5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832605" y="5321045"/>
            <a:ext cx="661035" cy="151130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75895">
              <a:lnSpc>
                <a:spcPts val="885"/>
              </a:lnSpc>
            </a:pPr>
            <a:r>
              <a:rPr sz="950" spc="-5" dirty="0">
                <a:latin typeface="Symbol"/>
                <a:cs typeface="Symbol"/>
              </a:rPr>
              <a:t>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-5" dirty="0">
                <a:latin typeface="Symbol"/>
                <a:cs typeface="Symbol"/>
              </a:rPr>
              <a:t>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-5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32605" y="5529071"/>
            <a:ext cx="661035" cy="151765"/>
          </a:xfrm>
          <a:prstGeom prst="rect">
            <a:avLst/>
          </a:prstGeom>
          <a:ln w="75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01600">
              <a:lnSpc>
                <a:spcPts val="905"/>
              </a:lnSpc>
            </a:pPr>
            <a:r>
              <a:rPr sz="950" spc="-5" dirty="0">
                <a:latin typeface="Symbol"/>
                <a:cs typeface="Symbol"/>
              </a:rPr>
              <a:t>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-5" dirty="0">
                <a:latin typeface="Symbol"/>
                <a:cs typeface="Symbol"/>
              </a:rPr>
              <a:t>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-5" dirty="0">
                <a:latin typeface="Symbol"/>
                <a:cs typeface="Symbol"/>
              </a:rPr>
              <a:t>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-5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1600231" y="5907055"/>
          <a:ext cx="3185158" cy="1031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895"/>
                <a:gridCol w="193675"/>
                <a:gridCol w="192404"/>
                <a:gridCol w="191770"/>
                <a:gridCol w="341630"/>
                <a:gridCol w="342900"/>
                <a:gridCol w="196850"/>
                <a:gridCol w="339089"/>
                <a:gridCol w="343535"/>
                <a:gridCol w="344805"/>
                <a:gridCol w="342900"/>
                <a:gridCol w="179705"/>
              </a:tblGrid>
              <a:tr h="1031750">
                <a:tc>
                  <a:txBody>
                    <a:bodyPr/>
                    <a:lstStyle/>
                    <a:p>
                      <a:pPr marL="158115">
                        <a:lnSpc>
                          <a:spcPts val="1110"/>
                        </a:lnSpc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Очищений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spc="7" baseline="-9259" dirty="0">
                          <a:latin typeface="Times New Roman"/>
                          <a:cs typeface="Times New Roman"/>
                        </a:rPr>
                        <a:t>2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NH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3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NH</a:t>
                      </a:r>
                      <a:r>
                        <a:rPr sz="900" spc="7" baseline="-9259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-22" baseline="-92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900" spc="7" baseline="-9259" dirty="0">
                          <a:latin typeface="Times New Roman"/>
                          <a:cs typeface="Times New Roman"/>
                        </a:rPr>
                        <a:t>2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NH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7" baseline="-92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(N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00" spc="7" baseline="-92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3H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0795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30"/>
                        </a:lnSpc>
                        <a:spcBef>
                          <a:spcPts val="8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NH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-15" baseline="-92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повітря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(H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sz="95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NH</a:t>
                      </a:r>
                      <a:r>
                        <a:rPr sz="900" spc="7" baseline="-9259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-15" baseline="-92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CH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4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(ендо-екзогаз)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NH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-7" baseline="-92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(Ar)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7190" marR="144145" indent="-229870">
                        <a:lnSpc>
                          <a:spcPct val="101099"/>
                        </a:lnSpc>
                        <a:spcBef>
                          <a:spcPts val="7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NH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-30" baseline="-92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(NH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Cl, </a:t>
                      </a:r>
                      <a:r>
                        <a:rPr sz="950" spc="-2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CCl</a:t>
                      </a:r>
                      <a:r>
                        <a:rPr sz="900" baseline="-9259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 marR="97790" indent="15240">
                        <a:lnSpc>
                          <a:spcPct val="101099"/>
                        </a:lnSpc>
                        <a:spcBef>
                          <a:spcPts val="4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Водний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розчин </a:t>
                      </a:r>
                      <a:r>
                        <a:rPr sz="950" spc="-2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с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л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е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й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 с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у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с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п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е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н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з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і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ї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4160" marR="176530" indent="-82550">
                        <a:lnSpc>
                          <a:spcPct val="101099"/>
                        </a:lnSpc>
                        <a:spcBef>
                          <a:spcPts val="100"/>
                        </a:spcBef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б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а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зк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и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що 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містять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9245" marR="95250" indent="-208279">
                        <a:lnSpc>
                          <a:spcPct val="101099"/>
                        </a:lnSpc>
                        <a:spcBef>
                          <a:spcPts val="55"/>
                        </a:spcBef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Ціанід-ціанатні, </a:t>
                      </a:r>
                      <a:r>
                        <a:rPr sz="950" spc="-2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ціанідні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Що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містять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31" name="object 31"/>
          <p:cNvSpPr txBox="1"/>
          <p:nvPr/>
        </p:nvSpPr>
        <p:spPr>
          <a:xfrm>
            <a:off x="4955540" y="6190232"/>
            <a:ext cx="636905" cy="31242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ts val="1120"/>
              </a:lnSpc>
              <a:spcBef>
                <a:spcPts val="155"/>
              </a:spcBef>
            </a:pPr>
            <a:r>
              <a:rPr sz="950" spc="-5" dirty="0">
                <a:latin typeface="Times New Roman"/>
                <a:cs typeface="Times New Roman"/>
              </a:rPr>
              <a:t>Склад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се</a:t>
            </a:r>
            <a:r>
              <a:rPr sz="950" spc="-15" dirty="0">
                <a:latin typeface="Times New Roman"/>
                <a:cs typeface="Times New Roman"/>
              </a:rPr>
              <a:t>р</a:t>
            </a:r>
            <a:r>
              <a:rPr sz="950" spc="-5" dirty="0">
                <a:latin typeface="Times New Roman"/>
                <a:cs typeface="Times New Roman"/>
              </a:rPr>
              <a:t>ед</a:t>
            </a:r>
            <a:r>
              <a:rPr sz="950" spc="10" dirty="0">
                <a:latin typeface="Times New Roman"/>
                <a:cs typeface="Times New Roman"/>
              </a:rPr>
              <a:t>о</a:t>
            </a:r>
            <a:r>
              <a:rPr sz="950" dirty="0">
                <a:latin typeface="Times New Roman"/>
                <a:cs typeface="Times New Roman"/>
              </a:rPr>
              <a:t>в</a:t>
            </a:r>
            <a:r>
              <a:rPr sz="950" spc="5" dirty="0">
                <a:latin typeface="Times New Roman"/>
                <a:cs typeface="Times New Roman"/>
              </a:rPr>
              <a:t>и</a:t>
            </a:r>
            <a:r>
              <a:rPr sz="950" spc="-5" dirty="0">
                <a:latin typeface="Times New Roman"/>
                <a:cs typeface="Times New Roman"/>
              </a:rPr>
              <a:t>щ</a:t>
            </a:r>
            <a:r>
              <a:rPr sz="950" dirty="0">
                <a:latin typeface="Times New Roman"/>
                <a:cs typeface="Times New Roman"/>
              </a:rPr>
              <a:t>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949444" y="4141227"/>
            <a:ext cx="636905" cy="31115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 marR="5080">
              <a:lnSpc>
                <a:spcPts val="1100"/>
              </a:lnSpc>
              <a:spcBef>
                <a:spcPts val="170"/>
              </a:spcBef>
            </a:pPr>
            <a:r>
              <a:rPr sz="950" spc="-5" dirty="0">
                <a:latin typeface="Times New Roman"/>
                <a:cs typeface="Times New Roman"/>
              </a:rPr>
              <a:t>Стан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с</a:t>
            </a:r>
            <a:r>
              <a:rPr sz="950" spc="-10" dirty="0">
                <a:latin typeface="Times New Roman"/>
                <a:cs typeface="Times New Roman"/>
              </a:rPr>
              <a:t>ер</a:t>
            </a:r>
            <a:r>
              <a:rPr sz="950" spc="-5" dirty="0">
                <a:latin typeface="Times New Roman"/>
                <a:cs typeface="Times New Roman"/>
              </a:rPr>
              <a:t>ед</a:t>
            </a:r>
            <a:r>
              <a:rPr sz="950" spc="10" dirty="0">
                <a:latin typeface="Times New Roman"/>
                <a:cs typeface="Times New Roman"/>
              </a:rPr>
              <a:t>о</a:t>
            </a:r>
            <a:r>
              <a:rPr sz="950" spc="-5" dirty="0">
                <a:latin typeface="Times New Roman"/>
                <a:cs typeface="Times New Roman"/>
              </a:rPr>
              <a:t>в</a:t>
            </a:r>
            <a:r>
              <a:rPr sz="950" spc="10" dirty="0">
                <a:latin typeface="Times New Roman"/>
                <a:cs typeface="Times New Roman"/>
              </a:rPr>
              <a:t>и</a:t>
            </a:r>
            <a:r>
              <a:rPr sz="950" spc="-5" dirty="0">
                <a:latin typeface="Times New Roman"/>
                <a:cs typeface="Times New Roman"/>
              </a:rPr>
              <a:t>ща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539996" y="3475482"/>
            <a:ext cx="325120" cy="71755"/>
          </a:xfrm>
          <a:custGeom>
            <a:avLst/>
            <a:gdLst/>
            <a:ahLst/>
            <a:cxnLst/>
            <a:rect l="l" t="t" r="r" b="b"/>
            <a:pathLst>
              <a:path w="325120" h="71754">
                <a:moveTo>
                  <a:pt x="81534" y="0"/>
                </a:moveTo>
                <a:lnTo>
                  <a:pt x="81534" y="17526"/>
                </a:lnTo>
                <a:lnTo>
                  <a:pt x="324612" y="17526"/>
                </a:lnTo>
                <a:lnTo>
                  <a:pt x="324612" y="54102"/>
                </a:lnTo>
                <a:lnTo>
                  <a:pt x="81534" y="54102"/>
                </a:lnTo>
                <a:lnTo>
                  <a:pt x="81534" y="71628"/>
                </a:lnTo>
                <a:lnTo>
                  <a:pt x="0" y="35814"/>
                </a:lnTo>
                <a:lnTo>
                  <a:pt x="81534" y="0"/>
                </a:lnTo>
                <a:close/>
              </a:path>
            </a:pathLst>
          </a:custGeom>
          <a:ln w="7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78629" y="4294632"/>
            <a:ext cx="586105" cy="72390"/>
          </a:xfrm>
          <a:custGeom>
            <a:avLst/>
            <a:gdLst/>
            <a:ahLst/>
            <a:cxnLst/>
            <a:rect l="l" t="t" r="r" b="b"/>
            <a:pathLst>
              <a:path w="586104" h="72389">
                <a:moveTo>
                  <a:pt x="147066" y="0"/>
                </a:moveTo>
                <a:lnTo>
                  <a:pt x="147066" y="18288"/>
                </a:lnTo>
                <a:lnTo>
                  <a:pt x="585978" y="18288"/>
                </a:lnTo>
                <a:lnTo>
                  <a:pt x="585978" y="54102"/>
                </a:lnTo>
                <a:lnTo>
                  <a:pt x="147066" y="54102"/>
                </a:lnTo>
                <a:lnTo>
                  <a:pt x="147066" y="72390"/>
                </a:lnTo>
                <a:lnTo>
                  <a:pt x="0" y="35814"/>
                </a:lnTo>
                <a:lnTo>
                  <a:pt x="147066" y="0"/>
                </a:lnTo>
                <a:close/>
              </a:path>
            </a:pathLst>
          </a:custGeom>
          <a:ln w="7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5" name="object 3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811299" y="6335299"/>
            <a:ext cx="137858" cy="79184"/>
          </a:xfrm>
          <a:prstGeom prst="rect">
            <a:avLst/>
          </a:prstGeom>
        </p:spPr>
      </p:pic>
      <p:grpSp>
        <p:nvGrpSpPr>
          <p:cNvPr id="36" name="object 36"/>
          <p:cNvGrpSpPr/>
          <p:nvPr/>
        </p:nvGrpSpPr>
        <p:grpSpPr>
          <a:xfrm>
            <a:off x="2887218" y="4703061"/>
            <a:ext cx="548005" cy="1031875"/>
            <a:chOff x="2887218" y="4703061"/>
            <a:chExt cx="548005" cy="1031875"/>
          </a:xfrm>
        </p:grpSpPr>
        <p:sp>
          <p:nvSpPr>
            <p:cNvPr id="37" name="object 37"/>
            <p:cNvSpPr/>
            <p:nvPr/>
          </p:nvSpPr>
          <p:spPr>
            <a:xfrm>
              <a:off x="2887218" y="4856225"/>
              <a:ext cx="548005" cy="737235"/>
            </a:xfrm>
            <a:custGeom>
              <a:avLst/>
              <a:gdLst/>
              <a:ahLst/>
              <a:cxnLst/>
              <a:rect l="l" t="t" r="r" b="b"/>
              <a:pathLst>
                <a:path w="548004" h="737235">
                  <a:moveTo>
                    <a:pt x="153162" y="713994"/>
                  </a:moveTo>
                  <a:lnTo>
                    <a:pt x="150876" y="711708"/>
                  </a:lnTo>
                  <a:lnTo>
                    <a:pt x="70662" y="711708"/>
                  </a:lnTo>
                  <a:lnTo>
                    <a:pt x="100584" y="696468"/>
                  </a:lnTo>
                  <a:lnTo>
                    <a:pt x="0" y="717042"/>
                  </a:lnTo>
                  <a:lnTo>
                    <a:pt x="100584" y="736854"/>
                  </a:lnTo>
                  <a:lnTo>
                    <a:pt x="69507" y="721614"/>
                  </a:lnTo>
                  <a:lnTo>
                    <a:pt x="150876" y="721614"/>
                  </a:lnTo>
                  <a:lnTo>
                    <a:pt x="153162" y="719328"/>
                  </a:lnTo>
                  <a:lnTo>
                    <a:pt x="153162" y="713994"/>
                  </a:lnTo>
                  <a:close/>
                </a:path>
                <a:path w="548004" h="737235">
                  <a:moveTo>
                    <a:pt x="153162" y="16764"/>
                  </a:moveTo>
                  <a:lnTo>
                    <a:pt x="150876" y="14478"/>
                  </a:lnTo>
                  <a:lnTo>
                    <a:pt x="147828" y="14478"/>
                  </a:lnTo>
                  <a:lnTo>
                    <a:pt x="69684" y="15163"/>
                  </a:lnTo>
                  <a:lnTo>
                    <a:pt x="100584" y="0"/>
                  </a:lnTo>
                  <a:lnTo>
                    <a:pt x="0" y="20574"/>
                  </a:lnTo>
                  <a:lnTo>
                    <a:pt x="100584" y="40386"/>
                  </a:lnTo>
                  <a:lnTo>
                    <a:pt x="70662" y="25146"/>
                  </a:lnTo>
                  <a:lnTo>
                    <a:pt x="150876" y="25146"/>
                  </a:lnTo>
                  <a:lnTo>
                    <a:pt x="153162" y="22860"/>
                  </a:lnTo>
                  <a:lnTo>
                    <a:pt x="153162" y="16764"/>
                  </a:lnTo>
                  <a:close/>
                </a:path>
                <a:path w="548004" h="737235">
                  <a:moveTo>
                    <a:pt x="547878" y="374904"/>
                  </a:moveTo>
                  <a:lnTo>
                    <a:pt x="546354" y="372618"/>
                  </a:lnTo>
                  <a:lnTo>
                    <a:pt x="69507" y="372618"/>
                  </a:lnTo>
                  <a:lnTo>
                    <a:pt x="100584" y="357378"/>
                  </a:lnTo>
                  <a:lnTo>
                    <a:pt x="0" y="377190"/>
                  </a:lnTo>
                  <a:lnTo>
                    <a:pt x="100584" y="397764"/>
                  </a:lnTo>
                  <a:lnTo>
                    <a:pt x="70662" y="382524"/>
                  </a:lnTo>
                  <a:lnTo>
                    <a:pt x="546354" y="382524"/>
                  </a:lnTo>
                  <a:lnTo>
                    <a:pt x="547878" y="380238"/>
                  </a:lnTo>
                  <a:lnTo>
                    <a:pt x="547878" y="3749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108198" y="4703061"/>
              <a:ext cx="234950" cy="1031875"/>
            </a:xfrm>
            <a:custGeom>
              <a:avLst/>
              <a:gdLst/>
              <a:ahLst/>
              <a:cxnLst/>
              <a:rect l="l" t="t" r="r" b="b"/>
              <a:pathLst>
                <a:path w="234950" h="1031875">
                  <a:moveTo>
                    <a:pt x="234697" y="0"/>
                  </a:moveTo>
                  <a:lnTo>
                    <a:pt x="0" y="0"/>
                  </a:lnTo>
                  <a:lnTo>
                    <a:pt x="0" y="1031750"/>
                  </a:lnTo>
                  <a:lnTo>
                    <a:pt x="234697" y="1031750"/>
                  </a:lnTo>
                  <a:lnTo>
                    <a:pt x="2346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4609335" y="4699253"/>
            <a:ext cx="79375" cy="920115"/>
            <a:chOff x="4609335" y="4699253"/>
            <a:chExt cx="79375" cy="920115"/>
          </a:xfrm>
        </p:grpSpPr>
        <p:sp>
          <p:nvSpPr>
            <p:cNvPr id="40" name="object 40"/>
            <p:cNvSpPr/>
            <p:nvPr/>
          </p:nvSpPr>
          <p:spPr>
            <a:xfrm>
              <a:off x="4684014" y="4703063"/>
              <a:ext cx="1270" cy="912494"/>
            </a:xfrm>
            <a:custGeom>
              <a:avLst/>
              <a:gdLst/>
              <a:ahLst/>
              <a:cxnLst/>
              <a:rect l="l" t="t" r="r" b="b"/>
              <a:pathLst>
                <a:path w="1270" h="912495">
                  <a:moveTo>
                    <a:pt x="0" y="0"/>
                  </a:moveTo>
                  <a:lnTo>
                    <a:pt x="762" y="912114"/>
                  </a:lnTo>
                </a:path>
              </a:pathLst>
            </a:custGeom>
            <a:ln w="75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613145" y="523341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8" y="0"/>
                  </a:lnTo>
                </a:path>
              </a:pathLst>
            </a:custGeom>
            <a:ln w="75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3079208" y="4881517"/>
            <a:ext cx="269240" cy="672465"/>
          </a:xfrm>
          <a:prstGeom prst="rect">
            <a:avLst/>
          </a:prstGeom>
        </p:spPr>
        <p:txBody>
          <a:bodyPr vert="vert270" wrap="square" lIns="0" tIns="34925" rIns="0" bIns="0" rtlCol="0">
            <a:spAutoFit/>
          </a:bodyPr>
          <a:lstStyle/>
          <a:p>
            <a:pPr marL="36195" marR="5080" indent="-24130">
              <a:lnSpc>
                <a:spcPct val="75800"/>
              </a:lnSpc>
              <a:spcBef>
                <a:spcPts val="275"/>
              </a:spcBef>
            </a:pPr>
            <a:r>
              <a:rPr sz="950" dirty="0">
                <a:latin typeface="Times New Roman"/>
                <a:cs typeface="Times New Roman"/>
              </a:rPr>
              <a:t>т</a:t>
            </a:r>
            <a:r>
              <a:rPr sz="950" spc="-10" dirty="0">
                <a:latin typeface="Times New Roman"/>
                <a:cs typeface="Times New Roman"/>
              </a:rPr>
              <a:t>е</a:t>
            </a:r>
            <a:r>
              <a:rPr sz="950" dirty="0">
                <a:latin typeface="Times New Roman"/>
                <a:cs typeface="Times New Roman"/>
              </a:rPr>
              <a:t>м</a:t>
            </a:r>
            <a:r>
              <a:rPr sz="950" spc="5" dirty="0">
                <a:latin typeface="Times New Roman"/>
                <a:cs typeface="Times New Roman"/>
              </a:rPr>
              <a:t>п</a:t>
            </a:r>
            <a:r>
              <a:rPr sz="950" spc="-10" dirty="0">
                <a:latin typeface="Times New Roman"/>
                <a:cs typeface="Times New Roman"/>
              </a:rPr>
              <a:t>е</a:t>
            </a:r>
            <a:r>
              <a:rPr sz="950" spc="10" dirty="0">
                <a:latin typeface="Times New Roman"/>
                <a:cs typeface="Times New Roman"/>
              </a:rPr>
              <a:t>р</a:t>
            </a:r>
            <a:r>
              <a:rPr sz="950" spc="-5" dirty="0">
                <a:latin typeface="Times New Roman"/>
                <a:cs typeface="Times New Roman"/>
              </a:rPr>
              <a:t>ат</a:t>
            </a:r>
            <a:r>
              <a:rPr sz="950" spc="10" dirty="0">
                <a:latin typeface="Times New Roman"/>
                <a:cs typeface="Times New Roman"/>
              </a:rPr>
              <a:t>ура  </a:t>
            </a:r>
            <a:r>
              <a:rPr sz="950" dirty="0">
                <a:latin typeface="Times New Roman"/>
                <a:cs typeface="Times New Roman"/>
              </a:rPr>
              <a:t>проведення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311396" y="5233415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294" y="0"/>
                </a:lnTo>
              </a:path>
            </a:pathLst>
          </a:custGeom>
          <a:ln w="7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4347176" y="4693914"/>
            <a:ext cx="267970" cy="1050925"/>
          </a:xfrm>
          <a:prstGeom prst="rect">
            <a:avLst/>
          </a:prstGeom>
        </p:spPr>
        <p:txBody>
          <a:bodyPr vert="vert270" wrap="square" lIns="0" tIns="36195" rIns="0" bIns="0" rtlCol="0">
            <a:spAutoFit/>
          </a:bodyPr>
          <a:lstStyle/>
          <a:p>
            <a:pPr marL="12700" marR="5080" indent="130810">
              <a:lnSpc>
                <a:spcPct val="74700"/>
              </a:lnSpc>
              <a:spcBef>
                <a:spcPts val="285"/>
              </a:spcBef>
            </a:pPr>
            <a:r>
              <a:rPr sz="950" spc="-5" dirty="0">
                <a:latin typeface="Times New Roman"/>
                <a:cs typeface="Times New Roman"/>
              </a:rPr>
              <a:t>Фазовий склад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одержуваного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шару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678680" y="4683251"/>
            <a:ext cx="153670" cy="951865"/>
          </a:xfrm>
          <a:custGeom>
            <a:avLst/>
            <a:gdLst/>
            <a:ahLst/>
            <a:cxnLst/>
            <a:rect l="l" t="t" r="r" b="b"/>
            <a:pathLst>
              <a:path w="153670" h="951864">
                <a:moveTo>
                  <a:pt x="153162" y="931926"/>
                </a:moveTo>
                <a:lnTo>
                  <a:pt x="52578" y="912114"/>
                </a:lnTo>
                <a:lnTo>
                  <a:pt x="83464" y="927277"/>
                </a:lnTo>
                <a:lnTo>
                  <a:pt x="5334" y="926592"/>
                </a:lnTo>
                <a:lnTo>
                  <a:pt x="2286" y="926592"/>
                </a:lnTo>
                <a:lnTo>
                  <a:pt x="0" y="928878"/>
                </a:lnTo>
                <a:lnTo>
                  <a:pt x="0" y="934212"/>
                </a:lnTo>
                <a:lnTo>
                  <a:pt x="2286" y="936498"/>
                </a:lnTo>
                <a:lnTo>
                  <a:pt x="82270" y="937171"/>
                </a:lnTo>
                <a:lnTo>
                  <a:pt x="52578" y="951738"/>
                </a:lnTo>
                <a:lnTo>
                  <a:pt x="126072" y="937260"/>
                </a:lnTo>
                <a:lnTo>
                  <a:pt x="153162" y="931926"/>
                </a:lnTo>
                <a:close/>
              </a:path>
              <a:path w="153670" h="951864">
                <a:moveTo>
                  <a:pt x="153162" y="715518"/>
                </a:moveTo>
                <a:lnTo>
                  <a:pt x="127076" y="710184"/>
                </a:lnTo>
                <a:lnTo>
                  <a:pt x="52578" y="694944"/>
                </a:lnTo>
                <a:lnTo>
                  <a:pt x="82486" y="710184"/>
                </a:lnTo>
                <a:lnTo>
                  <a:pt x="2286" y="710184"/>
                </a:lnTo>
                <a:lnTo>
                  <a:pt x="0" y="712470"/>
                </a:lnTo>
                <a:lnTo>
                  <a:pt x="0" y="717804"/>
                </a:lnTo>
                <a:lnTo>
                  <a:pt x="2286" y="720090"/>
                </a:lnTo>
                <a:lnTo>
                  <a:pt x="82270" y="720763"/>
                </a:lnTo>
                <a:lnTo>
                  <a:pt x="52578" y="735330"/>
                </a:lnTo>
                <a:lnTo>
                  <a:pt x="126072" y="720852"/>
                </a:lnTo>
                <a:lnTo>
                  <a:pt x="153162" y="715518"/>
                </a:lnTo>
                <a:close/>
              </a:path>
              <a:path w="153670" h="951864">
                <a:moveTo>
                  <a:pt x="153162" y="499110"/>
                </a:moveTo>
                <a:lnTo>
                  <a:pt x="127076" y="493776"/>
                </a:lnTo>
                <a:lnTo>
                  <a:pt x="52578" y="478536"/>
                </a:lnTo>
                <a:lnTo>
                  <a:pt x="82486" y="493776"/>
                </a:lnTo>
                <a:lnTo>
                  <a:pt x="2286" y="493776"/>
                </a:lnTo>
                <a:lnTo>
                  <a:pt x="0" y="496062"/>
                </a:lnTo>
                <a:lnTo>
                  <a:pt x="0" y="501396"/>
                </a:lnTo>
                <a:lnTo>
                  <a:pt x="2286" y="503682"/>
                </a:lnTo>
                <a:lnTo>
                  <a:pt x="83642" y="503682"/>
                </a:lnTo>
                <a:lnTo>
                  <a:pt x="52578" y="518922"/>
                </a:lnTo>
                <a:lnTo>
                  <a:pt x="129946" y="503682"/>
                </a:lnTo>
                <a:lnTo>
                  <a:pt x="153162" y="499110"/>
                </a:lnTo>
                <a:close/>
              </a:path>
              <a:path w="153670" h="951864">
                <a:moveTo>
                  <a:pt x="153162" y="284988"/>
                </a:moveTo>
                <a:lnTo>
                  <a:pt x="127076" y="279654"/>
                </a:lnTo>
                <a:lnTo>
                  <a:pt x="52578" y="264414"/>
                </a:lnTo>
                <a:lnTo>
                  <a:pt x="82486" y="279654"/>
                </a:lnTo>
                <a:lnTo>
                  <a:pt x="2286" y="279654"/>
                </a:lnTo>
                <a:lnTo>
                  <a:pt x="0" y="281940"/>
                </a:lnTo>
                <a:lnTo>
                  <a:pt x="0" y="287274"/>
                </a:lnTo>
                <a:lnTo>
                  <a:pt x="2286" y="289560"/>
                </a:lnTo>
                <a:lnTo>
                  <a:pt x="83642" y="289560"/>
                </a:lnTo>
                <a:lnTo>
                  <a:pt x="52578" y="304800"/>
                </a:lnTo>
                <a:lnTo>
                  <a:pt x="129946" y="289560"/>
                </a:lnTo>
                <a:lnTo>
                  <a:pt x="153162" y="284988"/>
                </a:lnTo>
                <a:close/>
              </a:path>
              <a:path w="153670" h="951864">
                <a:moveTo>
                  <a:pt x="153162" y="20574"/>
                </a:moveTo>
                <a:lnTo>
                  <a:pt x="127076" y="15240"/>
                </a:lnTo>
                <a:lnTo>
                  <a:pt x="52578" y="0"/>
                </a:lnTo>
                <a:lnTo>
                  <a:pt x="82486" y="15240"/>
                </a:lnTo>
                <a:lnTo>
                  <a:pt x="2286" y="15240"/>
                </a:lnTo>
                <a:lnTo>
                  <a:pt x="0" y="17526"/>
                </a:lnTo>
                <a:lnTo>
                  <a:pt x="0" y="22860"/>
                </a:lnTo>
                <a:lnTo>
                  <a:pt x="2286" y="25146"/>
                </a:lnTo>
                <a:lnTo>
                  <a:pt x="83642" y="25146"/>
                </a:lnTo>
                <a:lnTo>
                  <a:pt x="52578" y="40386"/>
                </a:lnTo>
                <a:lnTo>
                  <a:pt x="129946" y="25146"/>
                </a:lnTo>
                <a:lnTo>
                  <a:pt x="153162" y="205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44111" y="4084319"/>
            <a:ext cx="40640" cy="215900"/>
          </a:xfrm>
          <a:custGeom>
            <a:avLst/>
            <a:gdLst/>
            <a:ahLst/>
            <a:cxnLst/>
            <a:rect l="l" t="t" r="r" b="b"/>
            <a:pathLst>
              <a:path w="40639" h="215900">
                <a:moveTo>
                  <a:pt x="20574" y="60198"/>
                </a:moveTo>
                <a:lnTo>
                  <a:pt x="15240" y="70668"/>
                </a:lnTo>
                <a:lnTo>
                  <a:pt x="15240" y="213360"/>
                </a:lnTo>
                <a:lnTo>
                  <a:pt x="16764" y="215646"/>
                </a:lnTo>
                <a:lnTo>
                  <a:pt x="22860" y="215646"/>
                </a:lnTo>
                <a:lnTo>
                  <a:pt x="25146" y="213360"/>
                </a:lnTo>
                <a:lnTo>
                  <a:pt x="25146" y="69517"/>
                </a:lnTo>
                <a:lnTo>
                  <a:pt x="20574" y="60198"/>
                </a:lnTo>
                <a:close/>
              </a:path>
              <a:path w="40639" h="215900">
                <a:moveTo>
                  <a:pt x="20574" y="0"/>
                </a:moveTo>
                <a:lnTo>
                  <a:pt x="0" y="100584"/>
                </a:lnTo>
                <a:lnTo>
                  <a:pt x="15240" y="70668"/>
                </a:lnTo>
                <a:lnTo>
                  <a:pt x="15240" y="57150"/>
                </a:lnTo>
                <a:lnTo>
                  <a:pt x="17526" y="55626"/>
                </a:lnTo>
                <a:lnTo>
                  <a:pt x="31530" y="55626"/>
                </a:lnTo>
                <a:lnTo>
                  <a:pt x="20574" y="0"/>
                </a:lnTo>
                <a:close/>
              </a:path>
              <a:path w="40639" h="215900">
                <a:moveTo>
                  <a:pt x="31530" y="55626"/>
                </a:moveTo>
                <a:lnTo>
                  <a:pt x="22860" y="55626"/>
                </a:lnTo>
                <a:lnTo>
                  <a:pt x="25146" y="57912"/>
                </a:lnTo>
                <a:lnTo>
                  <a:pt x="25146" y="69517"/>
                </a:lnTo>
                <a:lnTo>
                  <a:pt x="40386" y="100584"/>
                </a:lnTo>
                <a:lnTo>
                  <a:pt x="31530" y="55626"/>
                </a:lnTo>
                <a:close/>
              </a:path>
              <a:path w="40639" h="215900">
                <a:moveTo>
                  <a:pt x="22860" y="55626"/>
                </a:moveTo>
                <a:lnTo>
                  <a:pt x="17526" y="55626"/>
                </a:lnTo>
                <a:lnTo>
                  <a:pt x="15240" y="57150"/>
                </a:lnTo>
                <a:lnTo>
                  <a:pt x="15240" y="70668"/>
                </a:lnTo>
                <a:lnTo>
                  <a:pt x="20574" y="60198"/>
                </a:lnTo>
                <a:lnTo>
                  <a:pt x="25146" y="60198"/>
                </a:lnTo>
                <a:lnTo>
                  <a:pt x="25146" y="57912"/>
                </a:lnTo>
                <a:lnTo>
                  <a:pt x="22860" y="55626"/>
                </a:lnTo>
                <a:close/>
              </a:path>
              <a:path w="40639" h="215900">
                <a:moveTo>
                  <a:pt x="25146" y="60198"/>
                </a:moveTo>
                <a:lnTo>
                  <a:pt x="20574" y="60198"/>
                </a:lnTo>
                <a:lnTo>
                  <a:pt x="25146" y="69517"/>
                </a:lnTo>
                <a:lnTo>
                  <a:pt x="25146" y="601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2093214" y="4084319"/>
            <a:ext cx="621030" cy="197485"/>
            <a:chOff x="2093214" y="4084319"/>
            <a:chExt cx="621030" cy="197485"/>
          </a:xfrm>
        </p:grpSpPr>
        <p:sp>
          <p:nvSpPr>
            <p:cNvPr id="48" name="object 48"/>
            <p:cNvSpPr/>
            <p:nvPr/>
          </p:nvSpPr>
          <p:spPr>
            <a:xfrm>
              <a:off x="2093214" y="4084319"/>
              <a:ext cx="621030" cy="153670"/>
            </a:xfrm>
            <a:custGeom>
              <a:avLst/>
              <a:gdLst/>
              <a:ahLst/>
              <a:cxnLst/>
              <a:rect l="l" t="t" r="r" b="b"/>
              <a:pathLst>
                <a:path w="621030" h="153670">
                  <a:moveTo>
                    <a:pt x="39624" y="100584"/>
                  </a:moveTo>
                  <a:lnTo>
                    <a:pt x="30759" y="55626"/>
                  </a:lnTo>
                  <a:lnTo>
                    <a:pt x="19812" y="0"/>
                  </a:lnTo>
                  <a:lnTo>
                    <a:pt x="0" y="100584"/>
                  </a:lnTo>
                  <a:lnTo>
                    <a:pt x="15151" y="69697"/>
                  </a:lnTo>
                  <a:lnTo>
                    <a:pt x="14478" y="147828"/>
                  </a:lnTo>
                  <a:lnTo>
                    <a:pt x="14478" y="150876"/>
                  </a:lnTo>
                  <a:lnTo>
                    <a:pt x="16764" y="153162"/>
                  </a:lnTo>
                  <a:lnTo>
                    <a:pt x="22098" y="153162"/>
                  </a:lnTo>
                  <a:lnTo>
                    <a:pt x="24384" y="150876"/>
                  </a:lnTo>
                  <a:lnTo>
                    <a:pt x="24384" y="147828"/>
                  </a:lnTo>
                  <a:lnTo>
                    <a:pt x="25044" y="70891"/>
                  </a:lnTo>
                  <a:lnTo>
                    <a:pt x="39624" y="100584"/>
                  </a:lnTo>
                  <a:close/>
                </a:path>
                <a:path w="621030" h="153670">
                  <a:moveTo>
                    <a:pt x="303276" y="100584"/>
                  </a:moveTo>
                  <a:lnTo>
                    <a:pt x="294411" y="55626"/>
                  </a:lnTo>
                  <a:lnTo>
                    <a:pt x="283464" y="0"/>
                  </a:lnTo>
                  <a:lnTo>
                    <a:pt x="262890" y="100584"/>
                  </a:lnTo>
                  <a:lnTo>
                    <a:pt x="278041" y="69697"/>
                  </a:lnTo>
                  <a:lnTo>
                    <a:pt x="277368" y="147828"/>
                  </a:lnTo>
                  <a:lnTo>
                    <a:pt x="277368" y="150876"/>
                  </a:lnTo>
                  <a:lnTo>
                    <a:pt x="279654" y="153162"/>
                  </a:lnTo>
                  <a:lnTo>
                    <a:pt x="285750" y="153162"/>
                  </a:lnTo>
                  <a:lnTo>
                    <a:pt x="288036" y="150876"/>
                  </a:lnTo>
                  <a:lnTo>
                    <a:pt x="288036" y="70675"/>
                  </a:lnTo>
                  <a:lnTo>
                    <a:pt x="303276" y="100584"/>
                  </a:lnTo>
                  <a:close/>
                </a:path>
                <a:path w="621030" h="153670">
                  <a:moveTo>
                    <a:pt x="621030" y="100584"/>
                  </a:moveTo>
                  <a:lnTo>
                    <a:pt x="612165" y="55626"/>
                  </a:lnTo>
                  <a:lnTo>
                    <a:pt x="601218" y="0"/>
                  </a:lnTo>
                  <a:lnTo>
                    <a:pt x="580644" y="100584"/>
                  </a:lnTo>
                  <a:lnTo>
                    <a:pt x="595884" y="70675"/>
                  </a:lnTo>
                  <a:lnTo>
                    <a:pt x="595884" y="150876"/>
                  </a:lnTo>
                  <a:lnTo>
                    <a:pt x="597408" y="153162"/>
                  </a:lnTo>
                  <a:lnTo>
                    <a:pt x="603504" y="153162"/>
                  </a:lnTo>
                  <a:lnTo>
                    <a:pt x="605790" y="150876"/>
                  </a:lnTo>
                  <a:lnTo>
                    <a:pt x="605790" y="69519"/>
                  </a:lnTo>
                  <a:lnTo>
                    <a:pt x="621030" y="1005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113026" y="4232147"/>
              <a:ext cx="569595" cy="49530"/>
            </a:xfrm>
            <a:custGeom>
              <a:avLst/>
              <a:gdLst/>
              <a:ahLst/>
              <a:cxnLst/>
              <a:rect l="l" t="t" r="r" b="b"/>
              <a:pathLst>
                <a:path w="569594" h="49529">
                  <a:moveTo>
                    <a:pt x="0" y="0"/>
                  </a:moveTo>
                  <a:lnTo>
                    <a:pt x="569214" y="0"/>
                  </a:lnTo>
                </a:path>
                <a:path w="569594" h="49529">
                  <a:moveTo>
                    <a:pt x="344424" y="49530"/>
                  </a:moveTo>
                  <a:lnTo>
                    <a:pt x="344424" y="0"/>
                  </a:lnTo>
                </a:path>
              </a:pathLst>
            </a:custGeom>
            <a:ln w="75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3134106" y="4084319"/>
            <a:ext cx="257175" cy="197485"/>
            <a:chOff x="3134106" y="4084319"/>
            <a:chExt cx="257175" cy="197485"/>
          </a:xfrm>
        </p:grpSpPr>
        <p:sp>
          <p:nvSpPr>
            <p:cNvPr id="51" name="object 51"/>
            <p:cNvSpPr/>
            <p:nvPr/>
          </p:nvSpPr>
          <p:spPr>
            <a:xfrm>
              <a:off x="3134106" y="4084319"/>
              <a:ext cx="257175" cy="153670"/>
            </a:xfrm>
            <a:custGeom>
              <a:avLst/>
              <a:gdLst/>
              <a:ahLst/>
              <a:cxnLst/>
              <a:rect l="l" t="t" r="r" b="b"/>
              <a:pathLst>
                <a:path w="257175" h="153670">
                  <a:moveTo>
                    <a:pt x="40386" y="100584"/>
                  </a:moveTo>
                  <a:lnTo>
                    <a:pt x="31521" y="55626"/>
                  </a:lnTo>
                  <a:lnTo>
                    <a:pt x="20574" y="0"/>
                  </a:lnTo>
                  <a:lnTo>
                    <a:pt x="0" y="100584"/>
                  </a:lnTo>
                  <a:lnTo>
                    <a:pt x="15151" y="69697"/>
                  </a:lnTo>
                  <a:lnTo>
                    <a:pt x="14478" y="147828"/>
                  </a:lnTo>
                  <a:lnTo>
                    <a:pt x="14478" y="150876"/>
                  </a:lnTo>
                  <a:lnTo>
                    <a:pt x="16764" y="153162"/>
                  </a:lnTo>
                  <a:lnTo>
                    <a:pt x="22098" y="153162"/>
                  </a:lnTo>
                  <a:lnTo>
                    <a:pt x="24384" y="150876"/>
                  </a:lnTo>
                  <a:lnTo>
                    <a:pt x="24384" y="147828"/>
                  </a:lnTo>
                  <a:lnTo>
                    <a:pt x="25044" y="70497"/>
                  </a:lnTo>
                  <a:lnTo>
                    <a:pt x="40386" y="100584"/>
                  </a:lnTo>
                  <a:close/>
                </a:path>
                <a:path w="257175" h="153670">
                  <a:moveTo>
                    <a:pt x="256794" y="100584"/>
                  </a:moveTo>
                  <a:lnTo>
                    <a:pt x="247929" y="55626"/>
                  </a:lnTo>
                  <a:lnTo>
                    <a:pt x="236982" y="0"/>
                  </a:lnTo>
                  <a:lnTo>
                    <a:pt x="216408" y="100584"/>
                  </a:lnTo>
                  <a:lnTo>
                    <a:pt x="231648" y="70675"/>
                  </a:lnTo>
                  <a:lnTo>
                    <a:pt x="231648" y="150876"/>
                  </a:lnTo>
                  <a:lnTo>
                    <a:pt x="233934" y="153162"/>
                  </a:lnTo>
                  <a:lnTo>
                    <a:pt x="239268" y="153162"/>
                  </a:lnTo>
                  <a:lnTo>
                    <a:pt x="241554" y="150876"/>
                  </a:lnTo>
                  <a:lnTo>
                    <a:pt x="241554" y="69519"/>
                  </a:lnTo>
                  <a:lnTo>
                    <a:pt x="256794" y="1005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153918" y="4232147"/>
              <a:ext cx="216535" cy="49530"/>
            </a:xfrm>
            <a:custGeom>
              <a:avLst/>
              <a:gdLst/>
              <a:ahLst/>
              <a:cxnLst/>
              <a:rect l="l" t="t" r="r" b="b"/>
              <a:pathLst>
                <a:path w="216535" h="49529">
                  <a:moveTo>
                    <a:pt x="0" y="0"/>
                  </a:moveTo>
                  <a:lnTo>
                    <a:pt x="216408" y="0"/>
                  </a:lnTo>
                </a:path>
                <a:path w="216535" h="49529">
                  <a:moveTo>
                    <a:pt x="115062" y="49530"/>
                  </a:moveTo>
                  <a:lnTo>
                    <a:pt x="115062" y="0"/>
                  </a:lnTo>
                </a:path>
              </a:pathLst>
            </a:custGeom>
            <a:ln w="75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/>
          <p:nvPr/>
        </p:nvSpPr>
        <p:spPr>
          <a:xfrm>
            <a:off x="3035046" y="4876800"/>
            <a:ext cx="1270" cy="697230"/>
          </a:xfrm>
          <a:custGeom>
            <a:avLst/>
            <a:gdLst/>
            <a:ahLst/>
            <a:cxnLst/>
            <a:rect l="l" t="t" r="r" b="b"/>
            <a:pathLst>
              <a:path w="1269" h="697229">
                <a:moveTo>
                  <a:pt x="0" y="0"/>
                </a:moveTo>
                <a:lnTo>
                  <a:pt x="762" y="697230"/>
                </a:lnTo>
              </a:path>
            </a:pathLst>
          </a:custGeom>
          <a:ln w="7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4" name="object 54"/>
          <p:cNvGrpSpPr/>
          <p:nvPr/>
        </p:nvGrpSpPr>
        <p:grpSpPr>
          <a:xfrm>
            <a:off x="1662683" y="4436363"/>
            <a:ext cx="3042285" cy="1482090"/>
            <a:chOff x="1662683" y="4436363"/>
            <a:chExt cx="3042285" cy="1482090"/>
          </a:xfrm>
        </p:grpSpPr>
        <p:sp>
          <p:nvSpPr>
            <p:cNvPr id="55" name="object 55"/>
            <p:cNvSpPr/>
            <p:nvPr/>
          </p:nvSpPr>
          <p:spPr>
            <a:xfrm>
              <a:off x="1662684" y="5765291"/>
              <a:ext cx="3042285" cy="153670"/>
            </a:xfrm>
            <a:custGeom>
              <a:avLst/>
              <a:gdLst/>
              <a:ahLst/>
              <a:cxnLst/>
              <a:rect l="l" t="t" r="r" b="b"/>
              <a:pathLst>
                <a:path w="3042285" h="153670">
                  <a:moveTo>
                    <a:pt x="40386" y="52578"/>
                  </a:moveTo>
                  <a:lnTo>
                    <a:pt x="25146" y="82499"/>
                  </a:lnTo>
                  <a:lnTo>
                    <a:pt x="25146" y="2286"/>
                  </a:lnTo>
                  <a:lnTo>
                    <a:pt x="22860" y="0"/>
                  </a:lnTo>
                  <a:lnTo>
                    <a:pt x="16764" y="0"/>
                  </a:lnTo>
                  <a:lnTo>
                    <a:pt x="14478" y="2286"/>
                  </a:lnTo>
                  <a:lnTo>
                    <a:pt x="14478" y="5334"/>
                  </a:lnTo>
                  <a:lnTo>
                    <a:pt x="15151" y="83477"/>
                  </a:lnTo>
                  <a:lnTo>
                    <a:pt x="0" y="52578"/>
                  </a:lnTo>
                  <a:lnTo>
                    <a:pt x="20574" y="153162"/>
                  </a:lnTo>
                  <a:lnTo>
                    <a:pt x="31369" y="98298"/>
                  </a:lnTo>
                  <a:lnTo>
                    <a:pt x="40386" y="52578"/>
                  </a:lnTo>
                  <a:close/>
                </a:path>
                <a:path w="3042285" h="153670">
                  <a:moveTo>
                    <a:pt x="252984" y="52578"/>
                  </a:moveTo>
                  <a:lnTo>
                    <a:pt x="237744" y="82499"/>
                  </a:lnTo>
                  <a:lnTo>
                    <a:pt x="237744" y="2286"/>
                  </a:lnTo>
                  <a:lnTo>
                    <a:pt x="235458" y="0"/>
                  </a:lnTo>
                  <a:lnTo>
                    <a:pt x="229362" y="0"/>
                  </a:lnTo>
                  <a:lnTo>
                    <a:pt x="227076" y="2286"/>
                  </a:lnTo>
                  <a:lnTo>
                    <a:pt x="227076" y="5334"/>
                  </a:lnTo>
                  <a:lnTo>
                    <a:pt x="227749" y="83477"/>
                  </a:lnTo>
                  <a:lnTo>
                    <a:pt x="212598" y="52578"/>
                  </a:lnTo>
                  <a:lnTo>
                    <a:pt x="233172" y="153162"/>
                  </a:lnTo>
                  <a:lnTo>
                    <a:pt x="243967" y="98298"/>
                  </a:lnTo>
                  <a:lnTo>
                    <a:pt x="252984" y="52578"/>
                  </a:lnTo>
                  <a:close/>
                </a:path>
                <a:path w="3042285" h="153670">
                  <a:moveTo>
                    <a:pt x="427482" y="52578"/>
                  </a:moveTo>
                  <a:lnTo>
                    <a:pt x="412140" y="82677"/>
                  </a:lnTo>
                  <a:lnTo>
                    <a:pt x="411480" y="5334"/>
                  </a:lnTo>
                  <a:lnTo>
                    <a:pt x="411480" y="2286"/>
                  </a:lnTo>
                  <a:lnTo>
                    <a:pt x="409956" y="0"/>
                  </a:lnTo>
                  <a:lnTo>
                    <a:pt x="403860" y="0"/>
                  </a:lnTo>
                  <a:lnTo>
                    <a:pt x="401574" y="2286"/>
                  </a:lnTo>
                  <a:lnTo>
                    <a:pt x="401574" y="5334"/>
                  </a:lnTo>
                  <a:lnTo>
                    <a:pt x="402247" y="83477"/>
                  </a:lnTo>
                  <a:lnTo>
                    <a:pt x="387096" y="52578"/>
                  </a:lnTo>
                  <a:lnTo>
                    <a:pt x="407670" y="153162"/>
                  </a:lnTo>
                  <a:lnTo>
                    <a:pt x="418465" y="98298"/>
                  </a:lnTo>
                  <a:lnTo>
                    <a:pt x="427482" y="52578"/>
                  </a:lnTo>
                  <a:close/>
                </a:path>
                <a:path w="3042285" h="153670">
                  <a:moveTo>
                    <a:pt x="615696" y="52578"/>
                  </a:moveTo>
                  <a:lnTo>
                    <a:pt x="600456" y="83654"/>
                  </a:lnTo>
                  <a:lnTo>
                    <a:pt x="600456" y="2286"/>
                  </a:lnTo>
                  <a:lnTo>
                    <a:pt x="598170" y="0"/>
                  </a:lnTo>
                  <a:lnTo>
                    <a:pt x="592836" y="0"/>
                  </a:lnTo>
                  <a:lnTo>
                    <a:pt x="590550" y="2286"/>
                  </a:lnTo>
                  <a:lnTo>
                    <a:pt x="590550" y="82499"/>
                  </a:lnTo>
                  <a:lnTo>
                    <a:pt x="575310" y="52578"/>
                  </a:lnTo>
                  <a:lnTo>
                    <a:pt x="595884" y="153162"/>
                  </a:lnTo>
                  <a:lnTo>
                    <a:pt x="606679" y="98298"/>
                  </a:lnTo>
                  <a:lnTo>
                    <a:pt x="615696" y="52578"/>
                  </a:lnTo>
                  <a:close/>
                </a:path>
                <a:path w="3042285" h="153670">
                  <a:moveTo>
                    <a:pt x="883920" y="52578"/>
                  </a:moveTo>
                  <a:lnTo>
                    <a:pt x="869340" y="82283"/>
                  </a:lnTo>
                  <a:lnTo>
                    <a:pt x="868680" y="5334"/>
                  </a:lnTo>
                  <a:lnTo>
                    <a:pt x="868680" y="2286"/>
                  </a:lnTo>
                  <a:lnTo>
                    <a:pt x="866394" y="0"/>
                  </a:lnTo>
                  <a:lnTo>
                    <a:pt x="861060" y="0"/>
                  </a:lnTo>
                  <a:lnTo>
                    <a:pt x="858774" y="2286"/>
                  </a:lnTo>
                  <a:lnTo>
                    <a:pt x="858774" y="82499"/>
                  </a:lnTo>
                  <a:lnTo>
                    <a:pt x="858774" y="96012"/>
                  </a:lnTo>
                  <a:lnTo>
                    <a:pt x="858659" y="82283"/>
                  </a:lnTo>
                  <a:lnTo>
                    <a:pt x="843534" y="52578"/>
                  </a:lnTo>
                  <a:lnTo>
                    <a:pt x="864108" y="153162"/>
                  </a:lnTo>
                  <a:lnTo>
                    <a:pt x="874903" y="98298"/>
                  </a:lnTo>
                  <a:lnTo>
                    <a:pt x="883920" y="52578"/>
                  </a:lnTo>
                  <a:close/>
                </a:path>
                <a:path w="3042285" h="153670">
                  <a:moveTo>
                    <a:pt x="1229106" y="52578"/>
                  </a:moveTo>
                  <a:lnTo>
                    <a:pt x="1214526" y="82283"/>
                  </a:lnTo>
                  <a:lnTo>
                    <a:pt x="1213866" y="5334"/>
                  </a:lnTo>
                  <a:lnTo>
                    <a:pt x="1213866" y="2286"/>
                  </a:lnTo>
                  <a:lnTo>
                    <a:pt x="1211580" y="0"/>
                  </a:lnTo>
                  <a:lnTo>
                    <a:pt x="1206246" y="0"/>
                  </a:lnTo>
                  <a:lnTo>
                    <a:pt x="1203960" y="2286"/>
                  </a:lnTo>
                  <a:lnTo>
                    <a:pt x="1203960" y="82499"/>
                  </a:lnTo>
                  <a:lnTo>
                    <a:pt x="1203960" y="96012"/>
                  </a:lnTo>
                  <a:lnTo>
                    <a:pt x="1203845" y="82283"/>
                  </a:lnTo>
                  <a:lnTo>
                    <a:pt x="1188720" y="52578"/>
                  </a:lnTo>
                  <a:lnTo>
                    <a:pt x="1209294" y="153162"/>
                  </a:lnTo>
                  <a:lnTo>
                    <a:pt x="1220089" y="98298"/>
                  </a:lnTo>
                  <a:lnTo>
                    <a:pt x="1229106" y="52578"/>
                  </a:lnTo>
                  <a:close/>
                </a:path>
                <a:path w="3042285" h="153670">
                  <a:moveTo>
                    <a:pt x="1491996" y="52578"/>
                  </a:moveTo>
                  <a:lnTo>
                    <a:pt x="1477416" y="82283"/>
                  </a:lnTo>
                  <a:lnTo>
                    <a:pt x="1476756" y="5334"/>
                  </a:lnTo>
                  <a:lnTo>
                    <a:pt x="1476756" y="2286"/>
                  </a:lnTo>
                  <a:lnTo>
                    <a:pt x="1474470" y="0"/>
                  </a:lnTo>
                  <a:lnTo>
                    <a:pt x="1469136" y="0"/>
                  </a:lnTo>
                  <a:lnTo>
                    <a:pt x="1466850" y="2286"/>
                  </a:lnTo>
                  <a:lnTo>
                    <a:pt x="1466850" y="5334"/>
                  </a:lnTo>
                  <a:lnTo>
                    <a:pt x="1467523" y="83477"/>
                  </a:lnTo>
                  <a:lnTo>
                    <a:pt x="1452372" y="52578"/>
                  </a:lnTo>
                  <a:lnTo>
                    <a:pt x="1472184" y="153162"/>
                  </a:lnTo>
                  <a:lnTo>
                    <a:pt x="1482979" y="98298"/>
                  </a:lnTo>
                  <a:lnTo>
                    <a:pt x="1491996" y="52578"/>
                  </a:lnTo>
                  <a:close/>
                </a:path>
                <a:path w="3042285" h="153670">
                  <a:moveTo>
                    <a:pt x="1760220" y="52578"/>
                  </a:moveTo>
                  <a:lnTo>
                    <a:pt x="1744878" y="82677"/>
                  </a:lnTo>
                  <a:lnTo>
                    <a:pt x="1744218" y="5334"/>
                  </a:lnTo>
                  <a:lnTo>
                    <a:pt x="1744218" y="2286"/>
                  </a:lnTo>
                  <a:lnTo>
                    <a:pt x="1741932" y="0"/>
                  </a:lnTo>
                  <a:lnTo>
                    <a:pt x="1736598" y="0"/>
                  </a:lnTo>
                  <a:lnTo>
                    <a:pt x="1734312" y="2286"/>
                  </a:lnTo>
                  <a:lnTo>
                    <a:pt x="1734312" y="5334"/>
                  </a:lnTo>
                  <a:lnTo>
                    <a:pt x="1734985" y="83477"/>
                  </a:lnTo>
                  <a:lnTo>
                    <a:pt x="1719834" y="52578"/>
                  </a:lnTo>
                  <a:lnTo>
                    <a:pt x="1740408" y="153162"/>
                  </a:lnTo>
                  <a:lnTo>
                    <a:pt x="1751203" y="98298"/>
                  </a:lnTo>
                  <a:lnTo>
                    <a:pt x="1760220" y="52578"/>
                  </a:lnTo>
                  <a:close/>
                </a:path>
                <a:path w="3042285" h="153670">
                  <a:moveTo>
                    <a:pt x="2099310" y="52578"/>
                  </a:moveTo>
                  <a:lnTo>
                    <a:pt x="2083968" y="82677"/>
                  </a:lnTo>
                  <a:lnTo>
                    <a:pt x="2083308" y="5334"/>
                  </a:lnTo>
                  <a:lnTo>
                    <a:pt x="2083308" y="2286"/>
                  </a:lnTo>
                  <a:lnTo>
                    <a:pt x="2081022" y="0"/>
                  </a:lnTo>
                  <a:lnTo>
                    <a:pt x="2075688" y="0"/>
                  </a:lnTo>
                  <a:lnTo>
                    <a:pt x="2073402" y="2286"/>
                  </a:lnTo>
                  <a:lnTo>
                    <a:pt x="2073402" y="5334"/>
                  </a:lnTo>
                  <a:lnTo>
                    <a:pt x="2074075" y="83477"/>
                  </a:lnTo>
                  <a:lnTo>
                    <a:pt x="2058924" y="52578"/>
                  </a:lnTo>
                  <a:lnTo>
                    <a:pt x="2079498" y="153162"/>
                  </a:lnTo>
                  <a:lnTo>
                    <a:pt x="2090293" y="98298"/>
                  </a:lnTo>
                  <a:lnTo>
                    <a:pt x="2099310" y="52578"/>
                  </a:lnTo>
                  <a:close/>
                </a:path>
                <a:path w="3042285" h="153670">
                  <a:moveTo>
                    <a:pt x="2455164" y="52578"/>
                  </a:moveTo>
                  <a:lnTo>
                    <a:pt x="2439924" y="83654"/>
                  </a:lnTo>
                  <a:lnTo>
                    <a:pt x="2439924" y="2286"/>
                  </a:lnTo>
                  <a:lnTo>
                    <a:pt x="2437638" y="0"/>
                  </a:lnTo>
                  <a:lnTo>
                    <a:pt x="2432304" y="0"/>
                  </a:lnTo>
                  <a:lnTo>
                    <a:pt x="2430018" y="2286"/>
                  </a:lnTo>
                  <a:lnTo>
                    <a:pt x="2430018" y="82499"/>
                  </a:lnTo>
                  <a:lnTo>
                    <a:pt x="2414778" y="52578"/>
                  </a:lnTo>
                  <a:lnTo>
                    <a:pt x="2435352" y="153162"/>
                  </a:lnTo>
                  <a:lnTo>
                    <a:pt x="2446147" y="98298"/>
                  </a:lnTo>
                  <a:lnTo>
                    <a:pt x="2455164" y="52578"/>
                  </a:lnTo>
                  <a:close/>
                </a:path>
                <a:path w="3042285" h="153670">
                  <a:moveTo>
                    <a:pt x="2787396" y="52578"/>
                  </a:moveTo>
                  <a:lnTo>
                    <a:pt x="2772816" y="82283"/>
                  </a:lnTo>
                  <a:lnTo>
                    <a:pt x="2772156" y="5334"/>
                  </a:lnTo>
                  <a:lnTo>
                    <a:pt x="2772156" y="2286"/>
                  </a:lnTo>
                  <a:lnTo>
                    <a:pt x="2769870" y="0"/>
                  </a:lnTo>
                  <a:lnTo>
                    <a:pt x="2764536" y="0"/>
                  </a:lnTo>
                  <a:lnTo>
                    <a:pt x="2762250" y="2286"/>
                  </a:lnTo>
                  <a:lnTo>
                    <a:pt x="2762250" y="5334"/>
                  </a:lnTo>
                  <a:lnTo>
                    <a:pt x="2762923" y="83477"/>
                  </a:lnTo>
                  <a:lnTo>
                    <a:pt x="2747772" y="52578"/>
                  </a:lnTo>
                  <a:lnTo>
                    <a:pt x="2767584" y="153162"/>
                  </a:lnTo>
                  <a:lnTo>
                    <a:pt x="2778379" y="98298"/>
                  </a:lnTo>
                  <a:lnTo>
                    <a:pt x="2787396" y="52578"/>
                  </a:lnTo>
                  <a:close/>
                </a:path>
                <a:path w="3042285" h="153670">
                  <a:moveTo>
                    <a:pt x="3041904" y="52578"/>
                  </a:moveTo>
                  <a:lnTo>
                    <a:pt x="3026664" y="82499"/>
                  </a:lnTo>
                  <a:lnTo>
                    <a:pt x="3026664" y="2286"/>
                  </a:lnTo>
                  <a:lnTo>
                    <a:pt x="3024378" y="0"/>
                  </a:lnTo>
                  <a:lnTo>
                    <a:pt x="3018282" y="0"/>
                  </a:lnTo>
                  <a:lnTo>
                    <a:pt x="3015996" y="2286"/>
                  </a:lnTo>
                  <a:lnTo>
                    <a:pt x="3015996" y="5334"/>
                  </a:lnTo>
                  <a:lnTo>
                    <a:pt x="3016669" y="83477"/>
                  </a:lnTo>
                  <a:lnTo>
                    <a:pt x="3001518" y="52578"/>
                  </a:lnTo>
                  <a:lnTo>
                    <a:pt x="3022092" y="153162"/>
                  </a:lnTo>
                  <a:lnTo>
                    <a:pt x="3032887" y="98298"/>
                  </a:lnTo>
                  <a:lnTo>
                    <a:pt x="3041904" y="52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683257" y="5770625"/>
              <a:ext cx="3001010" cy="0"/>
            </a:xfrm>
            <a:custGeom>
              <a:avLst/>
              <a:gdLst/>
              <a:ahLst/>
              <a:cxnLst/>
              <a:rect l="l" t="t" r="r" b="b"/>
              <a:pathLst>
                <a:path w="3001010">
                  <a:moveTo>
                    <a:pt x="0" y="0"/>
                  </a:moveTo>
                  <a:lnTo>
                    <a:pt x="3000756" y="0"/>
                  </a:lnTo>
                </a:path>
              </a:pathLst>
            </a:custGeom>
            <a:ln w="75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436876" y="4436363"/>
              <a:ext cx="1548130" cy="153670"/>
            </a:xfrm>
            <a:custGeom>
              <a:avLst/>
              <a:gdLst/>
              <a:ahLst/>
              <a:cxnLst/>
              <a:rect l="l" t="t" r="r" b="b"/>
              <a:pathLst>
                <a:path w="1548129" h="153670">
                  <a:moveTo>
                    <a:pt x="40386" y="100584"/>
                  </a:moveTo>
                  <a:lnTo>
                    <a:pt x="31521" y="55626"/>
                  </a:lnTo>
                  <a:lnTo>
                    <a:pt x="20574" y="0"/>
                  </a:lnTo>
                  <a:lnTo>
                    <a:pt x="0" y="100584"/>
                  </a:lnTo>
                  <a:lnTo>
                    <a:pt x="15240" y="70675"/>
                  </a:lnTo>
                  <a:lnTo>
                    <a:pt x="15240" y="150876"/>
                  </a:lnTo>
                  <a:lnTo>
                    <a:pt x="17526" y="153162"/>
                  </a:lnTo>
                  <a:lnTo>
                    <a:pt x="22860" y="153162"/>
                  </a:lnTo>
                  <a:lnTo>
                    <a:pt x="25146" y="150876"/>
                  </a:lnTo>
                  <a:lnTo>
                    <a:pt x="25146" y="69519"/>
                  </a:lnTo>
                  <a:lnTo>
                    <a:pt x="40386" y="100584"/>
                  </a:lnTo>
                  <a:close/>
                </a:path>
                <a:path w="1548129" h="153670">
                  <a:moveTo>
                    <a:pt x="1547622" y="100584"/>
                  </a:moveTo>
                  <a:lnTo>
                    <a:pt x="1538757" y="55626"/>
                  </a:lnTo>
                  <a:lnTo>
                    <a:pt x="1527810" y="0"/>
                  </a:lnTo>
                  <a:lnTo>
                    <a:pt x="1507998" y="100584"/>
                  </a:lnTo>
                  <a:lnTo>
                    <a:pt x="1523149" y="69697"/>
                  </a:lnTo>
                  <a:lnTo>
                    <a:pt x="1522476" y="147828"/>
                  </a:lnTo>
                  <a:lnTo>
                    <a:pt x="1522476" y="150876"/>
                  </a:lnTo>
                  <a:lnTo>
                    <a:pt x="1524762" y="153162"/>
                  </a:lnTo>
                  <a:lnTo>
                    <a:pt x="1530096" y="153162"/>
                  </a:lnTo>
                  <a:lnTo>
                    <a:pt x="1532382" y="150876"/>
                  </a:lnTo>
                  <a:lnTo>
                    <a:pt x="1532382" y="147828"/>
                  </a:lnTo>
                  <a:lnTo>
                    <a:pt x="1533042" y="70891"/>
                  </a:lnTo>
                  <a:lnTo>
                    <a:pt x="1547622" y="1005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457449" y="4584191"/>
              <a:ext cx="1507490" cy="0"/>
            </a:xfrm>
            <a:custGeom>
              <a:avLst/>
              <a:gdLst/>
              <a:ahLst/>
              <a:cxnLst/>
              <a:rect l="l" t="t" r="r" b="b"/>
              <a:pathLst>
                <a:path w="1507489">
                  <a:moveTo>
                    <a:pt x="0" y="0"/>
                  </a:moveTo>
                  <a:lnTo>
                    <a:pt x="1507236" y="0"/>
                  </a:lnTo>
                </a:path>
              </a:pathLst>
            </a:custGeom>
            <a:ln w="75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248405" y="4436363"/>
              <a:ext cx="40640" cy="153670"/>
            </a:xfrm>
            <a:custGeom>
              <a:avLst/>
              <a:gdLst/>
              <a:ahLst/>
              <a:cxnLst/>
              <a:rect l="l" t="t" r="r" b="b"/>
              <a:pathLst>
                <a:path w="40639" h="153670">
                  <a:moveTo>
                    <a:pt x="20574" y="60198"/>
                  </a:moveTo>
                  <a:lnTo>
                    <a:pt x="15240" y="70668"/>
                  </a:lnTo>
                  <a:lnTo>
                    <a:pt x="15240" y="150876"/>
                  </a:lnTo>
                  <a:lnTo>
                    <a:pt x="17526" y="153162"/>
                  </a:lnTo>
                  <a:lnTo>
                    <a:pt x="22860" y="153162"/>
                  </a:lnTo>
                  <a:lnTo>
                    <a:pt x="25146" y="150876"/>
                  </a:lnTo>
                  <a:lnTo>
                    <a:pt x="25146" y="147828"/>
                  </a:lnTo>
                  <a:lnTo>
                    <a:pt x="25815" y="70881"/>
                  </a:lnTo>
                  <a:lnTo>
                    <a:pt x="20574" y="60198"/>
                  </a:lnTo>
                  <a:close/>
                </a:path>
                <a:path w="40639" h="153670">
                  <a:moveTo>
                    <a:pt x="20574" y="0"/>
                  </a:moveTo>
                  <a:lnTo>
                    <a:pt x="0" y="100584"/>
                  </a:lnTo>
                  <a:lnTo>
                    <a:pt x="15131" y="70881"/>
                  </a:lnTo>
                  <a:lnTo>
                    <a:pt x="15240" y="57912"/>
                  </a:lnTo>
                  <a:lnTo>
                    <a:pt x="17526" y="55626"/>
                  </a:lnTo>
                  <a:lnTo>
                    <a:pt x="31530" y="55626"/>
                  </a:lnTo>
                  <a:lnTo>
                    <a:pt x="20574" y="0"/>
                  </a:lnTo>
                  <a:close/>
                </a:path>
                <a:path w="40639" h="153670">
                  <a:moveTo>
                    <a:pt x="31530" y="55626"/>
                  </a:moveTo>
                  <a:lnTo>
                    <a:pt x="23622" y="55626"/>
                  </a:lnTo>
                  <a:lnTo>
                    <a:pt x="25908" y="57912"/>
                  </a:lnTo>
                  <a:lnTo>
                    <a:pt x="25815" y="70881"/>
                  </a:lnTo>
                  <a:lnTo>
                    <a:pt x="40386" y="100584"/>
                  </a:lnTo>
                  <a:lnTo>
                    <a:pt x="31530" y="55626"/>
                  </a:lnTo>
                  <a:close/>
                </a:path>
                <a:path w="40639" h="153670">
                  <a:moveTo>
                    <a:pt x="25908" y="60198"/>
                  </a:moveTo>
                  <a:lnTo>
                    <a:pt x="20574" y="60198"/>
                  </a:lnTo>
                  <a:lnTo>
                    <a:pt x="25815" y="70881"/>
                  </a:lnTo>
                  <a:lnTo>
                    <a:pt x="25908" y="60198"/>
                  </a:lnTo>
                  <a:close/>
                </a:path>
                <a:path w="40639" h="153670">
                  <a:moveTo>
                    <a:pt x="23622" y="55626"/>
                  </a:moveTo>
                  <a:lnTo>
                    <a:pt x="17526" y="55626"/>
                  </a:lnTo>
                  <a:lnTo>
                    <a:pt x="15240" y="57912"/>
                  </a:lnTo>
                  <a:lnTo>
                    <a:pt x="15240" y="70668"/>
                  </a:lnTo>
                  <a:lnTo>
                    <a:pt x="20574" y="60198"/>
                  </a:lnTo>
                  <a:lnTo>
                    <a:pt x="25908" y="60198"/>
                  </a:lnTo>
                  <a:lnTo>
                    <a:pt x="25908" y="57912"/>
                  </a:lnTo>
                  <a:lnTo>
                    <a:pt x="23622" y="55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2411222" y="7026653"/>
            <a:ext cx="237871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8.7. </a:t>
            </a:r>
            <a:r>
              <a:rPr sz="1000" spc="-5" dirty="0">
                <a:latin typeface="Times New Roman"/>
                <a:cs typeface="Times New Roman"/>
              </a:rPr>
              <a:t>Класифікація процесів азотування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247377" y="7315450"/>
            <a:ext cx="4247515" cy="218948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indent="287655" algn="just">
              <a:lnSpc>
                <a:spcPct val="90300"/>
              </a:lnSpc>
              <a:spcBef>
                <a:spcPts val="240"/>
              </a:spcBef>
            </a:pPr>
            <a:r>
              <a:rPr sz="1200" spc="-5" dirty="0">
                <a:latin typeface="Times New Roman"/>
                <a:cs typeface="Times New Roman"/>
              </a:rPr>
              <a:t>При азотуванні сталевий виріб не </a:t>
            </a:r>
            <a:r>
              <a:rPr sz="1200" dirty="0">
                <a:latin typeface="Times New Roman"/>
                <a:cs typeface="Times New Roman"/>
              </a:rPr>
              <a:t>піддається </a:t>
            </a:r>
            <a:r>
              <a:rPr sz="1200" spc="-5" dirty="0">
                <a:latin typeface="Times New Roman"/>
                <a:cs typeface="Times New Roman"/>
              </a:rPr>
              <a:t>значному тер-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мічному впливу, при цьому твердість його поверхневого шару </a:t>
            </a:r>
            <a:r>
              <a:rPr sz="1200" dirty="0">
                <a:latin typeface="Times New Roman"/>
                <a:cs typeface="Times New Roman"/>
              </a:rPr>
              <a:t> значно </a:t>
            </a:r>
            <a:r>
              <a:rPr sz="1200" spc="-5" dirty="0">
                <a:latin typeface="Times New Roman"/>
                <a:cs typeface="Times New Roman"/>
              </a:rPr>
              <a:t>збільшується. Важливо, </a:t>
            </a:r>
            <a:r>
              <a:rPr sz="1200" dirty="0">
                <a:latin typeface="Times New Roman"/>
                <a:cs typeface="Times New Roman"/>
              </a:rPr>
              <a:t>що розміри </a:t>
            </a:r>
            <a:r>
              <a:rPr sz="1200" spc="-5" dirty="0">
                <a:latin typeface="Times New Roman"/>
                <a:cs typeface="Times New Roman"/>
              </a:rPr>
              <a:t>деталей, </a:t>
            </a:r>
            <a:r>
              <a:rPr sz="1200" dirty="0">
                <a:latin typeface="Times New Roman"/>
                <a:cs typeface="Times New Roman"/>
              </a:rPr>
              <a:t>що азоту-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ються, не </a:t>
            </a:r>
            <a:r>
              <a:rPr sz="1200" dirty="0">
                <a:latin typeface="Times New Roman"/>
                <a:cs typeface="Times New Roman"/>
              </a:rPr>
              <a:t>змінюються.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дозволяє </a:t>
            </a:r>
            <a:r>
              <a:rPr sz="1200" spc="-5" dirty="0">
                <a:latin typeface="Times New Roman"/>
                <a:cs typeface="Times New Roman"/>
              </a:rPr>
              <a:t>застосовувати </a:t>
            </a:r>
            <a:r>
              <a:rPr sz="1200" dirty="0">
                <a:latin typeface="Times New Roman"/>
                <a:cs typeface="Times New Roman"/>
              </a:rPr>
              <a:t>цей метод 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робки </a:t>
            </a:r>
            <a:r>
              <a:rPr sz="1200" dirty="0">
                <a:latin typeface="Times New Roman"/>
                <a:cs typeface="Times New Roman"/>
              </a:rPr>
              <a:t>для сталевих </a:t>
            </a:r>
            <a:r>
              <a:rPr sz="1200" spc="-5" dirty="0">
                <a:latin typeface="Times New Roman"/>
                <a:cs typeface="Times New Roman"/>
              </a:rPr>
              <a:t>виробів, які вже </a:t>
            </a:r>
            <a:r>
              <a:rPr sz="1200" dirty="0">
                <a:latin typeface="Times New Roman"/>
                <a:cs typeface="Times New Roman"/>
              </a:rPr>
              <a:t>пройшли загартування 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високим відпуском та відшліфовані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необхідних геометрич-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параметрів.</a:t>
            </a:r>
            <a:r>
              <a:rPr sz="1200" dirty="0">
                <a:latin typeface="Times New Roman"/>
                <a:cs typeface="Times New Roman"/>
              </a:rPr>
              <a:t> Після </a:t>
            </a:r>
            <a:r>
              <a:rPr sz="1200" spc="-5" dirty="0">
                <a:latin typeface="Times New Roman"/>
                <a:cs typeface="Times New Roman"/>
              </a:rPr>
              <a:t>виконання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азотування,</a:t>
            </a:r>
            <a:r>
              <a:rPr sz="1200" dirty="0">
                <a:latin typeface="Times New Roman"/>
                <a:cs typeface="Times New Roman"/>
              </a:rPr>
              <a:t> або </a:t>
            </a:r>
            <a:r>
              <a:rPr sz="1200" spc="-5" dirty="0">
                <a:latin typeface="Times New Roman"/>
                <a:cs typeface="Times New Roman"/>
              </a:rPr>
              <a:t>азотації,</a:t>
            </a:r>
            <a:r>
              <a:rPr sz="1200" dirty="0">
                <a:latin typeface="Times New Roman"/>
                <a:cs typeface="Times New Roman"/>
              </a:rPr>
              <a:t> як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часто </a:t>
            </a:r>
            <a:r>
              <a:rPr sz="1200" spc="-5" dirty="0">
                <a:latin typeface="Times New Roman"/>
                <a:cs typeface="Times New Roman"/>
              </a:rPr>
              <a:t>називають </a:t>
            </a:r>
            <a:r>
              <a:rPr sz="1200" dirty="0">
                <a:latin typeface="Times New Roman"/>
                <a:cs typeface="Times New Roman"/>
              </a:rPr>
              <a:t>цей процес, сталь можна </a:t>
            </a:r>
            <a:r>
              <a:rPr sz="1200" spc="-5" dirty="0">
                <a:latin typeface="Times New Roman"/>
                <a:cs typeface="Times New Roman"/>
              </a:rPr>
              <a:t>відразу ставити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полірування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фінішної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spc="-5" dirty="0">
                <a:latin typeface="Times New Roman"/>
                <a:cs typeface="Times New Roman"/>
              </a:rPr>
              <a:t>Азотування </a:t>
            </a:r>
            <a:r>
              <a:rPr sz="1200" dirty="0">
                <a:latin typeface="Times New Roman"/>
                <a:cs typeface="Times New Roman"/>
              </a:rPr>
              <a:t>сталі полягає в тому, що метал </a:t>
            </a:r>
            <a:r>
              <a:rPr sz="1200" spc="-5" dirty="0">
                <a:latin typeface="Times New Roman"/>
                <a:cs typeface="Times New Roman"/>
              </a:rPr>
              <a:t>піддають </a:t>
            </a:r>
            <a:r>
              <a:rPr sz="1200" dirty="0">
                <a:latin typeface="Times New Roman"/>
                <a:cs typeface="Times New Roman"/>
              </a:rPr>
              <a:t>нагрі-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ванню </a:t>
            </a:r>
            <a:r>
              <a:rPr sz="1200" dirty="0">
                <a:latin typeface="Times New Roman"/>
                <a:cs typeface="Times New Roman"/>
              </a:rPr>
              <a:t>в середовищі, що </a:t>
            </a:r>
            <a:r>
              <a:rPr sz="1200" spc="-5" dirty="0">
                <a:latin typeface="Times New Roman"/>
                <a:cs typeface="Times New Roman"/>
              </a:rPr>
              <a:t>характеризується високим </a:t>
            </a:r>
            <a:r>
              <a:rPr sz="1200" dirty="0">
                <a:latin typeface="Times New Roman"/>
                <a:cs typeface="Times New Roman"/>
              </a:rPr>
              <a:t>вмістом амі-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аку. В </a:t>
            </a:r>
            <a:r>
              <a:rPr sz="1200" spc="-5" dirty="0">
                <a:latin typeface="Times New Roman"/>
                <a:cs typeface="Times New Roman"/>
              </a:rPr>
              <a:t>результаті такої </a:t>
            </a:r>
            <a:r>
              <a:rPr sz="1200" dirty="0">
                <a:latin typeface="Times New Roman"/>
                <a:cs typeface="Times New Roman"/>
              </a:rPr>
              <a:t>обробки у </a:t>
            </a:r>
            <a:r>
              <a:rPr sz="1200" spc="-5" dirty="0">
                <a:latin typeface="Times New Roman"/>
                <a:cs typeface="Times New Roman"/>
              </a:rPr>
              <a:t>поверхневому шарі металу,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насичується </a:t>
            </a:r>
            <a:r>
              <a:rPr sz="1200" spc="-5" dirty="0">
                <a:latin typeface="Times New Roman"/>
                <a:cs typeface="Times New Roman"/>
              </a:rPr>
              <a:t>азотом,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відбуваються такі зміни: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62" name="object 6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20090" y="7457693"/>
            <a:ext cx="1424940" cy="1710690"/>
          </a:xfrm>
          <a:prstGeom prst="rect">
            <a:avLst/>
          </a:prstGeom>
        </p:spPr>
      </p:pic>
      <p:sp>
        <p:nvSpPr>
          <p:cNvPr id="63" name="object 63"/>
          <p:cNvSpPr txBox="1"/>
          <p:nvPr/>
        </p:nvSpPr>
        <p:spPr>
          <a:xfrm>
            <a:off x="874265" y="9221216"/>
            <a:ext cx="111633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17170" marR="5080" indent="-205104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Микола</a:t>
            </a:r>
            <a:r>
              <a:rPr sz="1000" i="1" spc="-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Прокопович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Чижевський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4" y="516889"/>
            <a:ext cx="5862955" cy="19500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50800" marR="43180" indent="287655">
              <a:lnSpc>
                <a:spcPct val="10420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поліпшується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зносостійкість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рахунок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того,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поверхневого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 підвищується;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зростає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виробу;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>
              <a:lnSpc>
                <a:spcPct val="10420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поверхня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стає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стійкою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(така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стійкість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зберігається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контакті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водою,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вологим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повітрям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пароповітряним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середовищем).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азотуванні </a:t>
            </a:r>
            <a:r>
              <a:rPr sz="1200" spc="-5" dirty="0">
                <a:latin typeface="Times New Roman"/>
                <a:cs typeface="Times New Roman"/>
              </a:rPr>
              <a:t>вироби</a:t>
            </a:r>
            <a:r>
              <a:rPr sz="1200" dirty="0">
                <a:latin typeface="Times New Roman"/>
                <a:cs typeface="Times New Roman"/>
              </a:rPr>
              <a:t> завантажують в герметичні </a:t>
            </a:r>
            <a:r>
              <a:rPr sz="1200" spc="-5" dirty="0">
                <a:latin typeface="Times New Roman"/>
                <a:cs typeface="Times New Roman"/>
              </a:rPr>
              <a:t>печі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8.8), </a:t>
            </a:r>
            <a:r>
              <a:rPr sz="1200" dirty="0">
                <a:latin typeface="Times New Roman"/>
                <a:cs typeface="Times New Roman"/>
              </a:rPr>
              <a:t>куди </a:t>
            </a:r>
            <a:r>
              <a:rPr sz="1200" spc="-5" dirty="0">
                <a:latin typeface="Times New Roman"/>
                <a:cs typeface="Times New Roman"/>
              </a:rPr>
              <a:t>надходить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аміак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(NH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dirty="0">
                <a:latin typeface="Times New Roman"/>
                <a:cs typeface="Times New Roman"/>
              </a:rPr>
              <a:t> c </a:t>
            </a:r>
            <a:r>
              <a:rPr sz="1200" spc="-5" dirty="0">
                <a:latin typeface="Times New Roman"/>
                <a:cs typeface="Times New Roman"/>
              </a:rPr>
              <a:t>певною швидкістю.</a:t>
            </a:r>
            <a:endParaRPr sz="1200">
              <a:latin typeface="Times New Roman"/>
              <a:cs typeface="Times New Roman"/>
            </a:endParaRPr>
          </a:p>
          <a:p>
            <a:pPr marL="965835">
              <a:lnSpc>
                <a:spcPct val="100000"/>
              </a:lnSpc>
              <a:spcBef>
                <a:spcPts val="705"/>
              </a:spcBef>
            </a:pPr>
            <a:r>
              <a:rPr sz="900" i="1" spc="5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57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303527" y="2432303"/>
            <a:ext cx="2334895" cy="2298700"/>
            <a:chOff x="1303527" y="2432303"/>
            <a:chExt cx="2334895" cy="2298700"/>
          </a:xfrm>
        </p:grpSpPr>
        <p:sp>
          <p:nvSpPr>
            <p:cNvPr id="7" name="object 7"/>
            <p:cNvSpPr/>
            <p:nvPr/>
          </p:nvSpPr>
          <p:spPr>
            <a:xfrm>
              <a:off x="1361706" y="2623184"/>
              <a:ext cx="784860" cy="0"/>
            </a:xfrm>
            <a:custGeom>
              <a:avLst/>
              <a:gdLst/>
              <a:ahLst/>
              <a:cxnLst/>
              <a:rect l="l" t="t" r="r" b="b"/>
              <a:pathLst>
                <a:path w="784860">
                  <a:moveTo>
                    <a:pt x="0" y="0"/>
                  </a:moveTo>
                  <a:lnTo>
                    <a:pt x="83045" y="0"/>
                  </a:lnTo>
                </a:path>
                <a:path w="784860">
                  <a:moveTo>
                    <a:pt x="478520" y="0"/>
                  </a:moveTo>
                  <a:lnTo>
                    <a:pt x="784834" y="0"/>
                  </a:lnTo>
                </a:path>
              </a:pathLst>
            </a:custGeom>
            <a:ln w="129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444754" y="2545841"/>
              <a:ext cx="395605" cy="158750"/>
            </a:xfrm>
            <a:custGeom>
              <a:avLst/>
              <a:gdLst/>
              <a:ahLst/>
              <a:cxnLst/>
              <a:rect l="l" t="t" r="r" b="b"/>
              <a:pathLst>
                <a:path w="395605" h="158750">
                  <a:moveTo>
                    <a:pt x="395475" y="0"/>
                  </a:moveTo>
                  <a:lnTo>
                    <a:pt x="0" y="0"/>
                  </a:lnTo>
                  <a:lnTo>
                    <a:pt x="0" y="158492"/>
                  </a:lnTo>
                  <a:lnTo>
                    <a:pt x="395475" y="158492"/>
                  </a:lnTo>
                  <a:lnTo>
                    <a:pt x="395475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17725" y="2622803"/>
              <a:ext cx="1019810" cy="1178560"/>
            </a:xfrm>
            <a:custGeom>
              <a:avLst/>
              <a:gdLst/>
              <a:ahLst/>
              <a:cxnLst/>
              <a:rect l="l" t="t" r="r" b="b"/>
              <a:pathLst>
                <a:path w="1019810" h="1178560">
                  <a:moveTo>
                    <a:pt x="522732" y="0"/>
                  </a:moveTo>
                  <a:lnTo>
                    <a:pt x="522732" y="381762"/>
                  </a:lnTo>
                </a:path>
                <a:path w="1019810" h="1178560">
                  <a:moveTo>
                    <a:pt x="486918" y="0"/>
                  </a:moveTo>
                  <a:lnTo>
                    <a:pt x="486918" y="381762"/>
                  </a:lnTo>
                </a:path>
                <a:path w="1019810" h="1178560">
                  <a:moveTo>
                    <a:pt x="0" y="224028"/>
                  </a:moveTo>
                  <a:lnTo>
                    <a:pt x="468630" y="224790"/>
                  </a:lnTo>
                </a:path>
                <a:path w="1019810" h="1178560">
                  <a:moveTo>
                    <a:pt x="468630" y="186690"/>
                  </a:moveTo>
                  <a:lnTo>
                    <a:pt x="468630" y="261366"/>
                  </a:lnTo>
                </a:path>
                <a:path w="1019810" h="1178560">
                  <a:moveTo>
                    <a:pt x="1014222" y="224028"/>
                  </a:moveTo>
                  <a:lnTo>
                    <a:pt x="545592" y="224790"/>
                  </a:lnTo>
                </a:path>
                <a:path w="1019810" h="1178560">
                  <a:moveTo>
                    <a:pt x="545592" y="186690"/>
                  </a:moveTo>
                  <a:lnTo>
                    <a:pt x="545592" y="261366"/>
                  </a:lnTo>
                </a:path>
                <a:path w="1019810" h="1178560">
                  <a:moveTo>
                    <a:pt x="54102" y="1173480"/>
                  </a:moveTo>
                  <a:lnTo>
                    <a:pt x="54102" y="248412"/>
                  </a:lnTo>
                </a:path>
                <a:path w="1019810" h="1178560">
                  <a:moveTo>
                    <a:pt x="63246" y="243840"/>
                  </a:moveTo>
                  <a:lnTo>
                    <a:pt x="3810" y="243840"/>
                  </a:lnTo>
                </a:path>
                <a:path w="1019810" h="1178560">
                  <a:moveTo>
                    <a:pt x="63246" y="1178052"/>
                  </a:moveTo>
                  <a:lnTo>
                    <a:pt x="3810" y="1178052"/>
                  </a:lnTo>
                </a:path>
                <a:path w="1019810" h="1178560">
                  <a:moveTo>
                    <a:pt x="964692" y="1173480"/>
                  </a:moveTo>
                  <a:lnTo>
                    <a:pt x="964692" y="381762"/>
                  </a:lnTo>
                </a:path>
                <a:path w="1019810" h="1178560">
                  <a:moveTo>
                    <a:pt x="964692" y="331470"/>
                  </a:moveTo>
                  <a:lnTo>
                    <a:pt x="964692" y="248412"/>
                  </a:lnTo>
                </a:path>
                <a:path w="1019810" h="1178560">
                  <a:moveTo>
                    <a:pt x="1019556" y="243840"/>
                  </a:moveTo>
                  <a:lnTo>
                    <a:pt x="960120" y="243840"/>
                  </a:lnTo>
                </a:path>
                <a:path w="1019810" h="1178560">
                  <a:moveTo>
                    <a:pt x="1019556" y="1178052"/>
                  </a:moveTo>
                  <a:lnTo>
                    <a:pt x="960120" y="1178052"/>
                  </a:lnTo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95094" y="3004565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>
                  <a:moveTo>
                    <a:pt x="0" y="0"/>
                  </a:moveTo>
                  <a:lnTo>
                    <a:pt x="477774" y="0"/>
                  </a:lnTo>
                </a:path>
              </a:pathLst>
            </a:custGeom>
            <a:ln w="170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922906" y="2998482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597395"/>
                  </a:moveTo>
                  <a:lnTo>
                    <a:pt x="0" y="667486"/>
                  </a:lnTo>
                </a:path>
                <a:path h="668020">
                  <a:moveTo>
                    <a:pt x="0" y="374891"/>
                  </a:moveTo>
                  <a:lnTo>
                    <a:pt x="0" y="497576"/>
                  </a:lnTo>
                </a:path>
                <a:path h="668020">
                  <a:moveTo>
                    <a:pt x="0" y="160769"/>
                  </a:moveTo>
                  <a:lnTo>
                    <a:pt x="0" y="275072"/>
                  </a:lnTo>
                </a:path>
                <a:path h="668020">
                  <a:moveTo>
                    <a:pt x="0" y="0"/>
                  </a:moveTo>
                  <a:lnTo>
                    <a:pt x="0" y="60945"/>
                  </a:lnTo>
                </a:path>
              </a:pathLst>
            </a:custGeom>
            <a:ln w="129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885951" y="3059429"/>
              <a:ext cx="70485" cy="536575"/>
            </a:xfrm>
            <a:custGeom>
              <a:avLst/>
              <a:gdLst/>
              <a:ahLst/>
              <a:cxnLst/>
              <a:rect l="l" t="t" r="r" b="b"/>
              <a:pathLst>
                <a:path w="70485" h="536575">
                  <a:moveTo>
                    <a:pt x="70102" y="0"/>
                  </a:moveTo>
                  <a:lnTo>
                    <a:pt x="0" y="0"/>
                  </a:lnTo>
                  <a:lnTo>
                    <a:pt x="0" y="99824"/>
                  </a:lnTo>
                  <a:lnTo>
                    <a:pt x="70102" y="99824"/>
                  </a:lnTo>
                  <a:lnTo>
                    <a:pt x="70102" y="0"/>
                  </a:lnTo>
                  <a:close/>
                </a:path>
                <a:path w="70485" h="536575">
                  <a:moveTo>
                    <a:pt x="70102" y="214122"/>
                  </a:moveTo>
                  <a:lnTo>
                    <a:pt x="0" y="214122"/>
                  </a:lnTo>
                  <a:lnTo>
                    <a:pt x="0" y="313941"/>
                  </a:lnTo>
                  <a:lnTo>
                    <a:pt x="70102" y="313941"/>
                  </a:lnTo>
                  <a:lnTo>
                    <a:pt x="70102" y="214122"/>
                  </a:lnTo>
                  <a:close/>
                </a:path>
                <a:path w="70485" h="536575">
                  <a:moveTo>
                    <a:pt x="70102" y="436626"/>
                  </a:moveTo>
                  <a:lnTo>
                    <a:pt x="0" y="436626"/>
                  </a:lnTo>
                  <a:lnTo>
                    <a:pt x="0" y="536445"/>
                  </a:lnTo>
                  <a:lnTo>
                    <a:pt x="70102" y="536445"/>
                  </a:lnTo>
                  <a:lnTo>
                    <a:pt x="70102" y="436626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021966" y="2998482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597395"/>
                  </a:moveTo>
                  <a:lnTo>
                    <a:pt x="0" y="667486"/>
                  </a:lnTo>
                </a:path>
                <a:path h="668020">
                  <a:moveTo>
                    <a:pt x="0" y="374891"/>
                  </a:moveTo>
                  <a:lnTo>
                    <a:pt x="0" y="497576"/>
                  </a:lnTo>
                </a:path>
                <a:path h="668020">
                  <a:moveTo>
                    <a:pt x="0" y="160769"/>
                  </a:moveTo>
                  <a:lnTo>
                    <a:pt x="0" y="275072"/>
                  </a:lnTo>
                </a:path>
                <a:path h="668020">
                  <a:moveTo>
                    <a:pt x="0" y="0"/>
                  </a:moveTo>
                  <a:lnTo>
                    <a:pt x="0" y="60945"/>
                  </a:lnTo>
                </a:path>
              </a:pathLst>
            </a:custGeom>
            <a:ln w="129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985011" y="3059429"/>
              <a:ext cx="70485" cy="536575"/>
            </a:xfrm>
            <a:custGeom>
              <a:avLst/>
              <a:gdLst/>
              <a:ahLst/>
              <a:cxnLst/>
              <a:rect l="l" t="t" r="r" b="b"/>
              <a:pathLst>
                <a:path w="70485" h="536575">
                  <a:moveTo>
                    <a:pt x="70102" y="0"/>
                  </a:moveTo>
                  <a:lnTo>
                    <a:pt x="0" y="0"/>
                  </a:lnTo>
                  <a:lnTo>
                    <a:pt x="0" y="99824"/>
                  </a:lnTo>
                  <a:lnTo>
                    <a:pt x="70102" y="99824"/>
                  </a:lnTo>
                  <a:lnTo>
                    <a:pt x="70102" y="0"/>
                  </a:lnTo>
                  <a:close/>
                </a:path>
                <a:path w="70485" h="536575">
                  <a:moveTo>
                    <a:pt x="70102" y="214122"/>
                  </a:moveTo>
                  <a:lnTo>
                    <a:pt x="0" y="214122"/>
                  </a:lnTo>
                  <a:lnTo>
                    <a:pt x="0" y="313941"/>
                  </a:lnTo>
                  <a:lnTo>
                    <a:pt x="70102" y="313941"/>
                  </a:lnTo>
                  <a:lnTo>
                    <a:pt x="70102" y="214122"/>
                  </a:lnTo>
                  <a:close/>
                </a:path>
                <a:path w="70485" h="536575">
                  <a:moveTo>
                    <a:pt x="70102" y="436626"/>
                  </a:moveTo>
                  <a:lnTo>
                    <a:pt x="0" y="436626"/>
                  </a:lnTo>
                  <a:lnTo>
                    <a:pt x="0" y="536445"/>
                  </a:lnTo>
                  <a:lnTo>
                    <a:pt x="70102" y="536445"/>
                  </a:lnTo>
                  <a:lnTo>
                    <a:pt x="70102" y="436626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131694" y="2998482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597395"/>
                  </a:moveTo>
                  <a:lnTo>
                    <a:pt x="0" y="667486"/>
                  </a:lnTo>
                </a:path>
                <a:path h="668020">
                  <a:moveTo>
                    <a:pt x="0" y="374891"/>
                  </a:moveTo>
                  <a:lnTo>
                    <a:pt x="0" y="497576"/>
                  </a:lnTo>
                </a:path>
                <a:path h="668020">
                  <a:moveTo>
                    <a:pt x="0" y="160769"/>
                  </a:moveTo>
                  <a:lnTo>
                    <a:pt x="0" y="275072"/>
                  </a:lnTo>
                </a:path>
                <a:path h="668020">
                  <a:moveTo>
                    <a:pt x="0" y="0"/>
                  </a:moveTo>
                  <a:lnTo>
                    <a:pt x="0" y="60945"/>
                  </a:lnTo>
                </a:path>
              </a:pathLst>
            </a:custGeom>
            <a:ln w="129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094734" y="3059429"/>
              <a:ext cx="70485" cy="536575"/>
            </a:xfrm>
            <a:custGeom>
              <a:avLst/>
              <a:gdLst/>
              <a:ahLst/>
              <a:cxnLst/>
              <a:rect l="l" t="t" r="r" b="b"/>
              <a:pathLst>
                <a:path w="70485" h="536575">
                  <a:moveTo>
                    <a:pt x="70107" y="0"/>
                  </a:moveTo>
                  <a:lnTo>
                    <a:pt x="0" y="0"/>
                  </a:lnTo>
                  <a:lnTo>
                    <a:pt x="0" y="99824"/>
                  </a:lnTo>
                  <a:lnTo>
                    <a:pt x="70107" y="99824"/>
                  </a:lnTo>
                  <a:lnTo>
                    <a:pt x="70107" y="0"/>
                  </a:lnTo>
                  <a:close/>
                </a:path>
                <a:path w="70485" h="536575">
                  <a:moveTo>
                    <a:pt x="70107" y="214122"/>
                  </a:moveTo>
                  <a:lnTo>
                    <a:pt x="0" y="214122"/>
                  </a:lnTo>
                  <a:lnTo>
                    <a:pt x="0" y="313941"/>
                  </a:lnTo>
                  <a:lnTo>
                    <a:pt x="70107" y="313941"/>
                  </a:lnTo>
                  <a:lnTo>
                    <a:pt x="70107" y="214122"/>
                  </a:lnTo>
                  <a:close/>
                </a:path>
                <a:path w="70485" h="536575">
                  <a:moveTo>
                    <a:pt x="70107" y="436626"/>
                  </a:moveTo>
                  <a:lnTo>
                    <a:pt x="0" y="436626"/>
                  </a:lnTo>
                  <a:lnTo>
                    <a:pt x="0" y="536445"/>
                  </a:lnTo>
                  <a:lnTo>
                    <a:pt x="70107" y="536445"/>
                  </a:lnTo>
                  <a:lnTo>
                    <a:pt x="70107" y="436626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245613" y="3004565"/>
              <a:ext cx="0" cy="655320"/>
            </a:xfrm>
            <a:custGeom>
              <a:avLst/>
              <a:gdLst/>
              <a:ahLst/>
              <a:cxnLst/>
              <a:rect l="l" t="t" r="r" b="b"/>
              <a:pathLst>
                <a:path h="655320">
                  <a:moveTo>
                    <a:pt x="0" y="591312"/>
                  </a:moveTo>
                  <a:lnTo>
                    <a:pt x="0" y="655320"/>
                  </a:lnTo>
                </a:path>
                <a:path h="655320">
                  <a:moveTo>
                    <a:pt x="0" y="368808"/>
                  </a:moveTo>
                  <a:lnTo>
                    <a:pt x="0" y="491492"/>
                  </a:lnTo>
                </a:path>
                <a:path h="655320">
                  <a:moveTo>
                    <a:pt x="0" y="154686"/>
                  </a:moveTo>
                  <a:lnTo>
                    <a:pt x="0" y="268988"/>
                  </a:lnTo>
                </a:path>
                <a:path h="655320">
                  <a:moveTo>
                    <a:pt x="0" y="0"/>
                  </a:moveTo>
                  <a:lnTo>
                    <a:pt x="0" y="54861"/>
                  </a:lnTo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209035" y="3059429"/>
              <a:ext cx="69850" cy="536575"/>
            </a:xfrm>
            <a:custGeom>
              <a:avLst/>
              <a:gdLst/>
              <a:ahLst/>
              <a:cxnLst/>
              <a:rect l="l" t="t" r="r" b="b"/>
              <a:pathLst>
                <a:path w="69850" h="536575">
                  <a:moveTo>
                    <a:pt x="69344" y="0"/>
                  </a:moveTo>
                  <a:lnTo>
                    <a:pt x="0" y="0"/>
                  </a:lnTo>
                  <a:lnTo>
                    <a:pt x="0" y="99824"/>
                  </a:lnTo>
                  <a:lnTo>
                    <a:pt x="69344" y="99824"/>
                  </a:lnTo>
                  <a:lnTo>
                    <a:pt x="69344" y="0"/>
                  </a:lnTo>
                  <a:close/>
                </a:path>
                <a:path w="69850" h="536575">
                  <a:moveTo>
                    <a:pt x="69344" y="214122"/>
                  </a:moveTo>
                  <a:lnTo>
                    <a:pt x="0" y="214122"/>
                  </a:lnTo>
                  <a:lnTo>
                    <a:pt x="0" y="313941"/>
                  </a:lnTo>
                  <a:lnTo>
                    <a:pt x="69344" y="313941"/>
                  </a:lnTo>
                  <a:lnTo>
                    <a:pt x="69344" y="214122"/>
                  </a:lnTo>
                  <a:close/>
                </a:path>
                <a:path w="69850" h="536575">
                  <a:moveTo>
                    <a:pt x="69344" y="436626"/>
                  </a:moveTo>
                  <a:lnTo>
                    <a:pt x="0" y="436626"/>
                  </a:lnTo>
                  <a:lnTo>
                    <a:pt x="0" y="536445"/>
                  </a:lnTo>
                  <a:lnTo>
                    <a:pt x="69344" y="536445"/>
                  </a:lnTo>
                  <a:lnTo>
                    <a:pt x="69344" y="436626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344293" y="2998482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597395"/>
                  </a:moveTo>
                  <a:lnTo>
                    <a:pt x="0" y="667486"/>
                  </a:lnTo>
                </a:path>
                <a:path h="668020">
                  <a:moveTo>
                    <a:pt x="0" y="374891"/>
                  </a:moveTo>
                  <a:lnTo>
                    <a:pt x="0" y="497576"/>
                  </a:lnTo>
                </a:path>
                <a:path h="668020">
                  <a:moveTo>
                    <a:pt x="0" y="160769"/>
                  </a:moveTo>
                  <a:lnTo>
                    <a:pt x="0" y="275072"/>
                  </a:lnTo>
                </a:path>
                <a:path h="668020">
                  <a:moveTo>
                    <a:pt x="0" y="0"/>
                  </a:moveTo>
                  <a:lnTo>
                    <a:pt x="0" y="60945"/>
                  </a:lnTo>
                </a:path>
              </a:pathLst>
            </a:custGeom>
            <a:ln w="129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307337" y="3059429"/>
              <a:ext cx="70485" cy="536575"/>
            </a:xfrm>
            <a:custGeom>
              <a:avLst/>
              <a:gdLst/>
              <a:ahLst/>
              <a:cxnLst/>
              <a:rect l="l" t="t" r="r" b="b"/>
              <a:pathLst>
                <a:path w="70485" h="536575">
                  <a:moveTo>
                    <a:pt x="70102" y="0"/>
                  </a:moveTo>
                  <a:lnTo>
                    <a:pt x="0" y="0"/>
                  </a:lnTo>
                  <a:lnTo>
                    <a:pt x="0" y="99824"/>
                  </a:lnTo>
                  <a:lnTo>
                    <a:pt x="70102" y="99824"/>
                  </a:lnTo>
                  <a:lnTo>
                    <a:pt x="70102" y="0"/>
                  </a:lnTo>
                  <a:close/>
                </a:path>
                <a:path w="70485" h="536575">
                  <a:moveTo>
                    <a:pt x="70102" y="214122"/>
                  </a:moveTo>
                  <a:lnTo>
                    <a:pt x="0" y="214122"/>
                  </a:lnTo>
                  <a:lnTo>
                    <a:pt x="0" y="313941"/>
                  </a:lnTo>
                  <a:lnTo>
                    <a:pt x="70102" y="313941"/>
                  </a:lnTo>
                  <a:lnTo>
                    <a:pt x="70102" y="214122"/>
                  </a:lnTo>
                  <a:close/>
                </a:path>
                <a:path w="70485" h="536575">
                  <a:moveTo>
                    <a:pt x="70102" y="436626"/>
                  </a:moveTo>
                  <a:lnTo>
                    <a:pt x="0" y="436626"/>
                  </a:lnTo>
                  <a:lnTo>
                    <a:pt x="0" y="536445"/>
                  </a:lnTo>
                  <a:lnTo>
                    <a:pt x="70102" y="536445"/>
                  </a:lnTo>
                  <a:lnTo>
                    <a:pt x="70102" y="436626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309877" y="2622803"/>
              <a:ext cx="358140" cy="1192530"/>
            </a:xfrm>
            <a:custGeom>
              <a:avLst/>
              <a:gdLst/>
              <a:ahLst/>
              <a:cxnLst/>
              <a:rect l="l" t="t" r="r" b="b"/>
              <a:pathLst>
                <a:path w="358139" h="1192529">
                  <a:moveTo>
                    <a:pt x="57912" y="0"/>
                  </a:moveTo>
                  <a:lnTo>
                    <a:pt x="57912" y="108966"/>
                  </a:lnTo>
                </a:path>
                <a:path w="358139" h="1192529">
                  <a:moveTo>
                    <a:pt x="0" y="108966"/>
                  </a:moveTo>
                  <a:lnTo>
                    <a:pt x="118110" y="108966"/>
                  </a:lnTo>
                </a:path>
                <a:path w="358139" h="1192529">
                  <a:moveTo>
                    <a:pt x="23622" y="126492"/>
                  </a:moveTo>
                  <a:lnTo>
                    <a:pt x="94488" y="126492"/>
                  </a:lnTo>
                </a:path>
                <a:path w="358139" h="1192529">
                  <a:moveTo>
                    <a:pt x="44196" y="144780"/>
                  </a:moveTo>
                  <a:lnTo>
                    <a:pt x="76962" y="144780"/>
                  </a:lnTo>
                </a:path>
                <a:path w="358139" h="1192529">
                  <a:moveTo>
                    <a:pt x="176022" y="1084326"/>
                  </a:moveTo>
                  <a:lnTo>
                    <a:pt x="358140" y="1084326"/>
                  </a:lnTo>
                </a:path>
                <a:path w="358139" h="1192529">
                  <a:moveTo>
                    <a:pt x="176022" y="1084326"/>
                  </a:moveTo>
                  <a:lnTo>
                    <a:pt x="176022" y="1192530"/>
                  </a:lnTo>
                </a:path>
                <a:path w="358139" h="1192529">
                  <a:moveTo>
                    <a:pt x="118110" y="1192530"/>
                  </a:moveTo>
                  <a:lnTo>
                    <a:pt x="236220" y="1192530"/>
                  </a:lnTo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51609" y="3832859"/>
              <a:ext cx="71120" cy="1270"/>
            </a:xfrm>
            <a:custGeom>
              <a:avLst/>
              <a:gdLst/>
              <a:ahLst/>
              <a:cxnLst/>
              <a:rect l="l" t="t" r="r" b="b"/>
              <a:pathLst>
                <a:path w="71119" h="1270">
                  <a:moveTo>
                    <a:pt x="-6083" y="381"/>
                  </a:moveTo>
                  <a:lnTo>
                    <a:pt x="76949" y="381"/>
                  </a:lnTo>
                </a:path>
              </a:pathLst>
            </a:custGeom>
            <a:ln w="129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72183" y="3819905"/>
              <a:ext cx="1165225" cy="109220"/>
            </a:xfrm>
            <a:custGeom>
              <a:avLst/>
              <a:gdLst/>
              <a:ahLst/>
              <a:cxnLst/>
              <a:rect l="l" t="t" r="r" b="b"/>
              <a:pathLst>
                <a:path w="1165225" h="109220">
                  <a:moveTo>
                    <a:pt x="0" y="32004"/>
                  </a:moveTo>
                  <a:lnTo>
                    <a:pt x="32766" y="32004"/>
                  </a:lnTo>
                </a:path>
                <a:path w="1165225" h="109220">
                  <a:moveTo>
                    <a:pt x="147828" y="0"/>
                  </a:moveTo>
                  <a:lnTo>
                    <a:pt x="438912" y="0"/>
                  </a:lnTo>
                  <a:lnTo>
                    <a:pt x="438912" y="108966"/>
                  </a:lnTo>
                </a:path>
                <a:path w="1165225" h="109220">
                  <a:moveTo>
                    <a:pt x="1165098" y="0"/>
                  </a:moveTo>
                  <a:lnTo>
                    <a:pt x="874014" y="0"/>
                  </a:lnTo>
                  <a:lnTo>
                    <a:pt x="874014" y="108966"/>
                  </a:lnTo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31848" y="3920492"/>
              <a:ext cx="586740" cy="69850"/>
            </a:xfrm>
            <a:custGeom>
              <a:avLst/>
              <a:gdLst/>
              <a:ahLst/>
              <a:cxnLst/>
              <a:rect l="l" t="t" r="r" b="b"/>
              <a:pathLst>
                <a:path w="586739" h="69850">
                  <a:moveTo>
                    <a:pt x="586740" y="0"/>
                  </a:moveTo>
                  <a:lnTo>
                    <a:pt x="0" y="0"/>
                  </a:lnTo>
                  <a:lnTo>
                    <a:pt x="0" y="69339"/>
                  </a:lnTo>
                  <a:lnTo>
                    <a:pt x="586740" y="69339"/>
                  </a:lnTo>
                  <a:lnTo>
                    <a:pt x="5867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31848" y="3920489"/>
              <a:ext cx="586740" cy="659130"/>
            </a:xfrm>
            <a:custGeom>
              <a:avLst/>
              <a:gdLst/>
              <a:ahLst/>
              <a:cxnLst/>
              <a:rect l="l" t="t" r="r" b="b"/>
              <a:pathLst>
                <a:path w="586739" h="659129">
                  <a:moveTo>
                    <a:pt x="586740" y="0"/>
                  </a:moveTo>
                  <a:lnTo>
                    <a:pt x="0" y="0"/>
                  </a:lnTo>
                  <a:lnTo>
                    <a:pt x="0" y="69344"/>
                  </a:lnTo>
                  <a:lnTo>
                    <a:pt x="586740" y="69344"/>
                  </a:lnTo>
                  <a:lnTo>
                    <a:pt x="586740" y="0"/>
                  </a:lnTo>
                  <a:close/>
                </a:path>
                <a:path w="586739" h="659129">
                  <a:moveTo>
                    <a:pt x="586740" y="69342"/>
                  </a:moveTo>
                  <a:lnTo>
                    <a:pt x="0" y="69342"/>
                  </a:lnTo>
                  <a:lnTo>
                    <a:pt x="0" y="138686"/>
                  </a:lnTo>
                  <a:lnTo>
                    <a:pt x="586740" y="138686"/>
                  </a:lnTo>
                  <a:lnTo>
                    <a:pt x="586740" y="69342"/>
                  </a:lnTo>
                  <a:close/>
                </a:path>
                <a:path w="586739" h="659129">
                  <a:moveTo>
                    <a:pt x="518160" y="138684"/>
                  </a:moveTo>
                  <a:lnTo>
                    <a:pt x="67057" y="138684"/>
                  </a:lnTo>
                  <a:lnTo>
                    <a:pt x="67057" y="659131"/>
                  </a:lnTo>
                  <a:lnTo>
                    <a:pt x="518160" y="659131"/>
                  </a:lnTo>
                  <a:lnTo>
                    <a:pt x="518160" y="138684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77846" y="2954273"/>
              <a:ext cx="677545" cy="50800"/>
            </a:xfrm>
            <a:custGeom>
              <a:avLst/>
              <a:gdLst/>
              <a:ahLst/>
              <a:cxnLst/>
              <a:rect l="l" t="t" r="r" b="b"/>
              <a:pathLst>
                <a:path w="677545" h="50800">
                  <a:moveTo>
                    <a:pt x="0" y="0"/>
                  </a:moveTo>
                  <a:lnTo>
                    <a:pt x="159258" y="0"/>
                  </a:lnTo>
                </a:path>
                <a:path w="677545" h="50800">
                  <a:moveTo>
                    <a:pt x="0" y="50292"/>
                  </a:moveTo>
                  <a:lnTo>
                    <a:pt x="159258" y="50292"/>
                  </a:lnTo>
                </a:path>
                <a:path w="677545" h="50800">
                  <a:moveTo>
                    <a:pt x="555498" y="0"/>
                  </a:moveTo>
                  <a:lnTo>
                    <a:pt x="677418" y="0"/>
                  </a:lnTo>
                </a:path>
                <a:path w="677545" h="50800">
                  <a:moveTo>
                    <a:pt x="555498" y="50292"/>
                  </a:moveTo>
                  <a:lnTo>
                    <a:pt x="627888" y="50292"/>
                  </a:lnTo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737104" y="2923031"/>
              <a:ext cx="396240" cy="107950"/>
            </a:xfrm>
            <a:custGeom>
              <a:avLst/>
              <a:gdLst/>
              <a:ahLst/>
              <a:cxnLst/>
              <a:rect l="l" t="t" r="r" b="b"/>
              <a:pathLst>
                <a:path w="396239" h="107950">
                  <a:moveTo>
                    <a:pt x="396240" y="0"/>
                  </a:moveTo>
                  <a:lnTo>
                    <a:pt x="0" y="0"/>
                  </a:lnTo>
                  <a:lnTo>
                    <a:pt x="0" y="107444"/>
                  </a:lnTo>
                  <a:lnTo>
                    <a:pt x="396240" y="107444"/>
                  </a:lnTo>
                  <a:lnTo>
                    <a:pt x="396240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837700" y="2916948"/>
              <a:ext cx="86080" cy="12113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3205733" y="2954273"/>
              <a:ext cx="49530" cy="1093470"/>
            </a:xfrm>
            <a:custGeom>
              <a:avLst/>
              <a:gdLst/>
              <a:ahLst/>
              <a:cxnLst/>
              <a:rect l="l" t="t" r="r" b="b"/>
              <a:pathLst>
                <a:path w="49529" h="1093470">
                  <a:moveTo>
                    <a:pt x="0" y="987552"/>
                  </a:moveTo>
                  <a:lnTo>
                    <a:pt x="0" y="1093470"/>
                  </a:lnTo>
                </a:path>
                <a:path w="49529" h="1093470">
                  <a:moveTo>
                    <a:pt x="0" y="633222"/>
                  </a:moveTo>
                  <a:lnTo>
                    <a:pt x="0" y="757429"/>
                  </a:lnTo>
                </a:path>
                <a:path w="49529" h="1093470">
                  <a:moveTo>
                    <a:pt x="0" y="50292"/>
                  </a:moveTo>
                  <a:lnTo>
                    <a:pt x="0" y="310131"/>
                  </a:lnTo>
                </a:path>
                <a:path w="49529" h="1093470">
                  <a:moveTo>
                    <a:pt x="49530" y="987552"/>
                  </a:moveTo>
                  <a:lnTo>
                    <a:pt x="49530" y="1093470"/>
                  </a:lnTo>
                </a:path>
                <a:path w="49529" h="1093470">
                  <a:moveTo>
                    <a:pt x="49530" y="633222"/>
                  </a:moveTo>
                  <a:lnTo>
                    <a:pt x="49530" y="757429"/>
                  </a:lnTo>
                </a:path>
                <a:path w="49529" h="1093470">
                  <a:moveTo>
                    <a:pt x="49530" y="0"/>
                  </a:moveTo>
                  <a:lnTo>
                    <a:pt x="49530" y="310131"/>
                  </a:lnTo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70096" y="3264407"/>
              <a:ext cx="322580" cy="323215"/>
            </a:xfrm>
            <a:custGeom>
              <a:avLst/>
              <a:gdLst/>
              <a:ahLst/>
              <a:cxnLst/>
              <a:rect l="l" t="t" r="r" b="b"/>
              <a:pathLst>
                <a:path w="322579" h="323214">
                  <a:moveTo>
                    <a:pt x="322327" y="0"/>
                  </a:moveTo>
                  <a:lnTo>
                    <a:pt x="0" y="0"/>
                  </a:lnTo>
                  <a:lnTo>
                    <a:pt x="0" y="323090"/>
                  </a:lnTo>
                  <a:lnTo>
                    <a:pt x="322327" y="323090"/>
                  </a:lnTo>
                  <a:lnTo>
                    <a:pt x="322327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70098" y="3264405"/>
              <a:ext cx="96014" cy="323090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3070095" y="3264407"/>
              <a:ext cx="96520" cy="323215"/>
            </a:xfrm>
            <a:custGeom>
              <a:avLst/>
              <a:gdLst/>
              <a:ahLst/>
              <a:cxnLst/>
              <a:rect l="l" t="t" r="r" b="b"/>
              <a:pathLst>
                <a:path w="96519" h="323214">
                  <a:moveTo>
                    <a:pt x="96014" y="0"/>
                  </a:moveTo>
                  <a:lnTo>
                    <a:pt x="0" y="0"/>
                  </a:lnTo>
                  <a:lnTo>
                    <a:pt x="0" y="323090"/>
                  </a:lnTo>
                  <a:lnTo>
                    <a:pt x="96014" y="323090"/>
                  </a:lnTo>
                  <a:lnTo>
                    <a:pt x="96014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96411" y="3264405"/>
              <a:ext cx="96009" cy="323090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3115815" y="3264407"/>
              <a:ext cx="276860" cy="677545"/>
            </a:xfrm>
            <a:custGeom>
              <a:avLst/>
              <a:gdLst/>
              <a:ahLst/>
              <a:cxnLst/>
              <a:rect l="l" t="t" r="r" b="b"/>
              <a:pathLst>
                <a:path w="276860" h="677545">
                  <a:moveTo>
                    <a:pt x="276608" y="0"/>
                  </a:moveTo>
                  <a:lnTo>
                    <a:pt x="180599" y="0"/>
                  </a:lnTo>
                  <a:lnTo>
                    <a:pt x="180599" y="323090"/>
                  </a:lnTo>
                  <a:lnTo>
                    <a:pt x="276608" y="323090"/>
                  </a:lnTo>
                  <a:lnTo>
                    <a:pt x="276608" y="0"/>
                  </a:lnTo>
                  <a:close/>
                </a:path>
                <a:path w="276860" h="677545">
                  <a:moveTo>
                    <a:pt x="229364" y="447294"/>
                  </a:moveTo>
                  <a:lnTo>
                    <a:pt x="0" y="447294"/>
                  </a:lnTo>
                  <a:lnTo>
                    <a:pt x="0" y="677416"/>
                  </a:lnTo>
                  <a:lnTo>
                    <a:pt x="229364" y="677416"/>
                  </a:lnTo>
                  <a:lnTo>
                    <a:pt x="229364" y="447294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15817" y="3711703"/>
              <a:ext cx="67820" cy="23012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3115815" y="3711701"/>
              <a:ext cx="67945" cy="230504"/>
            </a:xfrm>
            <a:custGeom>
              <a:avLst/>
              <a:gdLst/>
              <a:ahLst/>
              <a:cxnLst/>
              <a:rect l="l" t="t" r="r" b="b"/>
              <a:pathLst>
                <a:path w="67944" h="230504">
                  <a:moveTo>
                    <a:pt x="67820" y="0"/>
                  </a:moveTo>
                  <a:lnTo>
                    <a:pt x="0" y="0"/>
                  </a:lnTo>
                  <a:lnTo>
                    <a:pt x="0" y="230122"/>
                  </a:lnTo>
                  <a:lnTo>
                    <a:pt x="67820" y="230122"/>
                  </a:lnTo>
                  <a:lnTo>
                    <a:pt x="67820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277361" y="3711703"/>
              <a:ext cx="67815" cy="23012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3277364" y="3711701"/>
              <a:ext cx="67945" cy="230504"/>
            </a:xfrm>
            <a:custGeom>
              <a:avLst/>
              <a:gdLst/>
              <a:ahLst/>
              <a:cxnLst/>
              <a:rect l="l" t="t" r="r" b="b"/>
              <a:pathLst>
                <a:path w="67945" h="230504">
                  <a:moveTo>
                    <a:pt x="67815" y="0"/>
                  </a:moveTo>
                  <a:lnTo>
                    <a:pt x="0" y="0"/>
                  </a:lnTo>
                  <a:lnTo>
                    <a:pt x="0" y="230122"/>
                  </a:lnTo>
                  <a:lnTo>
                    <a:pt x="67815" y="230122"/>
                  </a:lnTo>
                  <a:lnTo>
                    <a:pt x="67815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65306" y="2568860"/>
              <a:ext cx="106362" cy="11245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2830828" y="4172711"/>
              <a:ext cx="151130" cy="551815"/>
            </a:xfrm>
            <a:custGeom>
              <a:avLst/>
              <a:gdLst/>
              <a:ahLst/>
              <a:cxnLst/>
              <a:rect l="l" t="t" r="r" b="b"/>
              <a:pathLst>
                <a:path w="151130" h="551814">
                  <a:moveTo>
                    <a:pt x="150877" y="0"/>
                  </a:moveTo>
                  <a:lnTo>
                    <a:pt x="0" y="0"/>
                  </a:lnTo>
                  <a:lnTo>
                    <a:pt x="0" y="551685"/>
                  </a:lnTo>
                  <a:lnTo>
                    <a:pt x="150877" y="551685"/>
                  </a:lnTo>
                  <a:lnTo>
                    <a:pt x="150877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856738" y="4117084"/>
              <a:ext cx="96520" cy="55880"/>
            </a:xfrm>
            <a:custGeom>
              <a:avLst/>
              <a:gdLst/>
              <a:ahLst/>
              <a:cxnLst/>
              <a:rect l="l" t="t" r="r" b="b"/>
              <a:pathLst>
                <a:path w="96519" h="55879">
                  <a:moveTo>
                    <a:pt x="96014" y="0"/>
                  </a:moveTo>
                  <a:lnTo>
                    <a:pt x="0" y="0"/>
                  </a:lnTo>
                  <a:lnTo>
                    <a:pt x="0" y="55627"/>
                  </a:lnTo>
                  <a:lnTo>
                    <a:pt x="96014" y="55627"/>
                  </a:lnTo>
                  <a:lnTo>
                    <a:pt x="960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856735" y="4024883"/>
              <a:ext cx="96520" cy="147955"/>
            </a:xfrm>
            <a:custGeom>
              <a:avLst/>
              <a:gdLst/>
              <a:ahLst/>
              <a:cxnLst/>
              <a:rect l="l" t="t" r="r" b="b"/>
              <a:pathLst>
                <a:path w="96519" h="147954">
                  <a:moveTo>
                    <a:pt x="96014" y="92202"/>
                  </a:moveTo>
                  <a:lnTo>
                    <a:pt x="0" y="92202"/>
                  </a:lnTo>
                  <a:lnTo>
                    <a:pt x="0" y="147829"/>
                  </a:lnTo>
                  <a:lnTo>
                    <a:pt x="96014" y="147829"/>
                  </a:lnTo>
                  <a:lnTo>
                    <a:pt x="96014" y="92202"/>
                  </a:lnTo>
                  <a:close/>
                </a:path>
                <a:path w="96519" h="147954">
                  <a:moveTo>
                    <a:pt x="64772" y="0"/>
                  </a:moveTo>
                  <a:lnTo>
                    <a:pt x="30482" y="0"/>
                  </a:lnTo>
                  <a:lnTo>
                    <a:pt x="30482" y="87630"/>
                  </a:lnTo>
                  <a:lnTo>
                    <a:pt x="64772" y="87630"/>
                  </a:lnTo>
                  <a:lnTo>
                    <a:pt x="64772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868168" y="3941825"/>
              <a:ext cx="71755" cy="83185"/>
            </a:xfrm>
            <a:custGeom>
              <a:avLst/>
              <a:gdLst/>
              <a:ahLst/>
              <a:cxnLst/>
              <a:rect l="l" t="t" r="r" b="b"/>
              <a:pathLst>
                <a:path w="71755" h="83185">
                  <a:moveTo>
                    <a:pt x="35814" y="83058"/>
                  </a:moveTo>
                  <a:lnTo>
                    <a:pt x="35814" y="0"/>
                  </a:lnTo>
                </a:path>
                <a:path w="71755" h="83185">
                  <a:moveTo>
                    <a:pt x="0" y="0"/>
                  </a:moveTo>
                  <a:lnTo>
                    <a:pt x="71628" y="0"/>
                  </a:lnTo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480814" y="4172711"/>
              <a:ext cx="151130" cy="551815"/>
            </a:xfrm>
            <a:custGeom>
              <a:avLst/>
              <a:gdLst/>
              <a:ahLst/>
              <a:cxnLst/>
              <a:rect l="l" t="t" r="r" b="b"/>
              <a:pathLst>
                <a:path w="151129" h="551814">
                  <a:moveTo>
                    <a:pt x="150877" y="0"/>
                  </a:moveTo>
                  <a:lnTo>
                    <a:pt x="0" y="0"/>
                  </a:lnTo>
                  <a:lnTo>
                    <a:pt x="0" y="551685"/>
                  </a:lnTo>
                  <a:lnTo>
                    <a:pt x="150877" y="551685"/>
                  </a:lnTo>
                  <a:lnTo>
                    <a:pt x="150877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507486" y="4117084"/>
              <a:ext cx="95250" cy="55880"/>
            </a:xfrm>
            <a:custGeom>
              <a:avLst/>
              <a:gdLst/>
              <a:ahLst/>
              <a:cxnLst/>
              <a:rect l="l" t="t" r="r" b="b"/>
              <a:pathLst>
                <a:path w="95250" h="55879">
                  <a:moveTo>
                    <a:pt x="95250" y="0"/>
                  </a:moveTo>
                  <a:lnTo>
                    <a:pt x="0" y="0"/>
                  </a:lnTo>
                  <a:lnTo>
                    <a:pt x="0" y="55627"/>
                  </a:lnTo>
                  <a:lnTo>
                    <a:pt x="95250" y="55627"/>
                  </a:lnTo>
                  <a:lnTo>
                    <a:pt x="952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507486" y="4024883"/>
              <a:ext cx="95250" cy="147955"/>
            </a:xfrm>
            <a:custGeom>
              <a:avLst/>
              <a:gdLst/>
              <a:ahLst/>
              <a:cxnLst/>
              <a:rect l="l" t="t" r="r" b="b"/>
              <a:pathLst>
                <a:path w="95250" h="147954">
                  <a:moveTo>
                    <a:pt x="95250" y="92202"/>
                  </a:moveTo>
                  <a:lnTo>
                    <a:pt x="0" y="92202"/>
                  </a:lnTo>
                  <a:lnTo>
                    <a:pt x="0" y="147829"/>
                  </a:lnTo>
                  <a:lnTo>
                    <a:pt x="95250" y="147829"/>
                  </a:lnTo>
                  <a:lnTo>
                    <a:pt x="95250" y="92202"/>
                  </a:lnTo>
                  <a:close/>
                </a:path>
                <a:path w="95250" h="147954">
                  <a:moveTo>
                    <a:pt x="64770" y="0"/>
                  </a:moveTo>
                  <a:lnTo>
                    <a:pt x="29715" y="0"/>
                  </a:lnTo>
                  <a:lnTo>
                    <a:pt x="29715" y="87630"/>
                  </a:lnTo>
                  <a:lnTo>
                    <a:pt x="64770" y="87630"/>
                  </a:lnTo>
                  <a:lnTo>
                    <a:pt x="64770" y="0"/>
                  </a:lnTo>
                  <a:close/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927604" y="3941825"/>
              <a:ext cx="662305" cy="139700"/>
            </a:xfrm>
            <a:custGeom>
              <a:avLst/>
              <a:gdLst/>
              <a:ahLst/>
              <a:cxnLst/>
              <a:rect l="l" t="t" r="r" b="b"/>
              <a:pathLst>
                <a:path w="662304" h="139700">
                  <a:moveTo>
                    <a:pt x="627126" y="83058"/>
                  </a:moveTo>
                  <a:lnTo>
                    <a:pt x="627126" y="0"/>
                  </a:lnTo>
                </a:path>
                <a:path w="662304" h="139700">
                  <a:moveTo>
                    <a:pt x="590550" y="0"/>
                  </a:moveTo>
                  <a:lnTo>
                    <a:pt x="662178" y="0"/>
                  </a:lnTo>
                </a:path>
                <a:path w="662304" h="139700">
                  <a:moveTo>
                    <a:pt x="0" y="139446"/>
                  </a:moveTo>
                  <a:lnTo>
                    <a:pt x="609600" y="139446"/>
                  </a:lnTo>
                </a:path>
                <a:path w="662304" h="139700">
                  <a:moveTo>
                    <a:pt x="0" y="101346"/>
                  </a:moveTo>
                  <a:lnTo>
                    <a:pt x="278130" y="101346"/>
                  </a:lnTo>
                </a:path>
                <a:path w="662304" h="139700">
                  <a:moveTo>
                    <a:pt x="326898" y="101346"/>
                  </a:moveTo>
                  <a:lnTo>
                    <a:pt x="605790" y="101346"/>
                  </a:lnTo>
                </a:path>
              </a:pathLst>
            </a:custGeom>
            <a:ln w="12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90328" y="3983748"/>
              <a:ext cx="156946" cy="156946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016770" y="3983748"/>
              <a:ext cx="156946" cy="156946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1744980" y="2436113"/>
              <a:ext cx="628015" cy="571500"/>
            </a:xfrm>
            <a:custGeom>
              <a:avLst/>
              <a:gdLst/>
              <a:ahLst/>
              <a:cxnLst/>
              <a:rect l="l" t="t" r="r" b="b"/>
              <a:pathLst>
                <a:path w="628014" h="571500">
                  <a:moveTo>
                    <a:pt x="240030" y="0"/>
                  </a:moveTo>
                  <a:lnTo>
                    <a:pt x="0" y="136398"/>
                  </a:lnTo>
                </a:path>
                <a:path w="628014" h="571500">
                  <a:moveTo>
                    <a:pt x="627888" y="295656"/>
                  </a:moveTo>
                  <a:lnTo>
                    <a:pt x="419862" y="571500"/>
                  </a:lnTo>
                </a:path>
              </a:pathLst>
            </a:custGeom>
            <a:ln w="7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2343404" y="2577948"/>
            <a:ext cx="8382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774442" y="4237482"/>
            <a:ext cx="113030" cy="169545"/>
          </a:xfrm>
          <a:custGeom>
            <a:avLst/>
            <a:gdLst/>
            <a:ahLst/>
            <a:cxnLst/>
            <a:rect l="l" t="t" r="r" b="b"/>
            <a:pathLst>
              <a:path w="113030" h="169545">
                <a:moveTo>
                  <a:pt x="0" y="0"/>
                </a:moveTo>
                <a:lnTo>
                  <a:pt x="112776" y="169164"/>
                </a:lnTo>
              </a:path>
            </a:pathLst>
          </a:custGeom>
          <a:ln w="73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499108" y="3097632"/>
            <a:ext cx="8382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3022854" y="2804921"/>
            <a:ext cx="93345" cy="148590"/>
          </a:xfrm>
          <a:custGeom>
            <a:avLst/>
            <a:gdLst/>
            <a:ahLst/>
            <a:cxnLst/>
            <a:rect l="l" t="t" r="r" b="b"/>
            <a:pathLst>
              <a:path w="93344" h="148589">
                <a:moveTo>
                  <a:pt x="92964" y="0"/>
                </a:moveTo>
                <a:lnTo>
                  <a:pt x="0" y="148590"/>
                </a:lnTo>
              </a:path>
            </a:pathLst>
          </a:custGeom>
          <a:ln w="73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3090926" y="2655672"/>
            <a:ext cx="8382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348990" y="3350513"/>
            <a:ext cx="205740" cy="106680"/>
          </a:xfrm>
          <a:custGeom>
            <a:avLst/>
            <a:gdLst/>
            <a:ahLst/>
            <a:cxnLst/>
            <a:rect l="l" t="t" r="r" b="b"/>
            <a:pathLst>
              <a:path w="205739" h="106679">
                <a:moveTo>
                  <a:pt x="205740" y="0"/>
                </a:moveTo>
                <a:lnTo>
                  <a:pt x="0" y="106680"/>
                </a:lnTo>
              </a:path>
            </a:pathLst>
          </a:custGeom>
          <a:ln w="73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3555746" y="3218777"/>
            <a:ext cx="8382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744980" y="3350513"/>
            <a:ext cx="1809750" cy="1043305"/>
          </a:xfrm>
          <a:custGeom>
            <a:avLst/>
            <a:gdLst/>
            <a:ahLst/>
            <a:cxnLst/>
            <a:rect l="l" t="t" r="r" b="b"/>
            <a:pathLst>
              <a:path w="1809750" h="1043304">
                <a:moveTo>
                  <a:pt x="1809750" y="0"/>
                </a:moveTo>
                <a:lnTo>
                  <a:pt x="1563624" y="482346"/>
                </a:lnTo>
              </a:path>
              <a:path w="1809750" h="1043304">
                <a:moveTo>
                  <a:pt x="0" y="874014"/>
                </a:moveTo>
                <a:lnTo>
                  <a:pt x="178308" y="1043178"/>
                </a:lnTo>
              </a:path>
            </a:pathLst>
          </a:custGeom>
          <a:ln w="73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2706116" y="4111854"/>
            <a:ext cx="8382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677416" y="4103472"/>
            <a:ext cx="8382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1563782" y="2568860"/>
            <a:ext cx="186055" cy="836930"/>
            <a:chOff x="1563782" y="2568860"/>
            <a:chExt cx="186055" cy="836930"/>
          </a:xfrm>
        </p:grpSpPr>
        <p:sp>
          <p:nvSpPr>
            <p:cNvPr id="62" name="object 62"/>
            <p:cNvSpPr/>
            <p:nvPr/>
          </p:nvSpPr>
          <p:spPr>
            <a:xfrm>
              <a:off x="1567433" y="3232403"/>
              <a:ext cx="178435" cy="169545"/>
            </a:xfrm>
            <a:custGeom>
              <a:avLst/>
              <a:gdLst/>
              <a:ahLst/>
              <a:cxnLst/>
              <a:rect l="l" t="t" r="r" b="b"/>
              <a:pathLst>
                <a:path w="178435" h="169545">
                  <a:moveTo>
                    <a:pt x="0" y="0"/>
                  </a:moveTo>
                  <a:lnTo>
                    <a:pt x="178308" y="169164"/>
                  </a:lnTo>
                </a:path>
              </a:pathLst>
            </a:custGeom>
            <a:ln w="7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579022" y="2568860"/>
              <a:ext cx="105600" cy="112458"/>
            </a:xfrm>
            <a:prstGeom prst="rect">
              <a:avLst/>
            </a:prstGeom>
          </p:spPr>
        </p:pic>
      </p:grpSp>
      <p:pic>
        <p:nvPicPr>
          <p:cNvPr id="64" name="object 6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135373" y="2354579"/>
            <a:ext cx="2565654" cy="2397251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1029706" y="4804664"/>
            <a:ext cx="5863590" cy="4594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6034" algn="ctr">
              <a:lnSpc>
                <a:spcPct val="100000"/>
              </a:lnSpc>
              <a:spcBef>
                <a:spcPts val="100"/>
              </a:spcBef>
              <a:tabLst>
                <a:tab pos="294703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327660" marR="321945" algn="ctr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8.8.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азотування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тліючому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розряді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сучасний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іонно-вакуумного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азотування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джерело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живлення;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навішення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виробами;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вакуумна</a:t>
            </a:r>
            <a:r>
              <a:rPr sz="1000" dirty="0">
                <a:latin typeface="Times New Roman"/>
                <a:cs typeface="Times New Roman"/>
              </a:rPr>
              <a:t> камера;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20"/>
              </a:lnSpc>
            </a:pP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ротаметр;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фільтри;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балони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аміаком;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форвакуумний насос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 </a:t>
            </a:r>
            <a:r>
              <a:rPr sz="1200" dirty="0">
                <a:latin typeface="Times New Roman"/>
                <a:cs typeface="Times New Roman"/>
              </a:rPr>
              <a:t>аміак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розкладається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 реакції: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60"/>
              </a:spcBef>
            </a:pPr>
            <a:r>
              <a:rPr sz="1200" spc="-5" dirty="0">
                <a:latin typeface="Times New Roman"/>
                <a:cs typeface="Times New Roman"/>
              </a:rPr>
              <a:t>2NH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2N+3H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330"/>
              </a:spcBef>
            </a:pPr>
            <a:r>
              <a:rPr sz="1200" spc="-5" dirty="0">
                <a:latin typeface="Times New Roman"/>
                <a:cs typeface="Times New Roman"/>
              </a:rPr>
              <a:t>Атомарний </a:t>
            </a:r>
            <a:r>
              <a:rPr sz="1200" dirty="0">
                <a:latin typeface="Times New Roman"/>
                <a:cs typeface="Times New Roman"/>
              </a:rPr>
              <a:t>азот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поглинається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дифундує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вглиб виробу.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Фази,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азотованому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вуглецевих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забезпечують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сокої</a:t>
            </a:r>
            <a:r>
              <a:rPr sz="1200" spc="-5" dirty="0">
                <a:latin typeface="Times New Roman"/>
                <a:cs typeface="Times New Roman"/>
              </a:rPr>
              <a:t> твердості,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шар, 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утворюється,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крихкий.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азотування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містять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алюміній,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хром,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Нітриди цих</a:t>
            </a:r>
            <a:r>
              <a:rPr sz="1200" dirty="0">
                <a:latin typeface="Times New Roman"/>
                <a:cs typeface="Times New Roman"/>
              </a:rPr>
              <a:t> елементів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дисперсні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-5" dirty="0">
                <a:latin typeface="Times New Roman"/>
                <a:cs typeface="Times New Roman"/>
              </a:rPr>
              <a:t> високу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Типові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азотування: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38ХМЮА,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35ХМЮА,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30ХТ2Н3Ю,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30ХГСА.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 рис. </a:t>
            </a:r>
            <a:r>
              <a:rPr sz="1200" dirty="0">
                <a:latin typeface="Times New Roman"/>
                <a:cs typeface="Times New Roman"/>
              </a:rPr>
              <a:t>8.9, </a:t>
            </a:r>
            <a:r>
              <a:rPr sz="1200" i="1" dirty="0">
                <a:latin typeface="Times New Roman"/>
                <a:cs typeface="Times New Roman"/>
              </a:rPr>
              <a:t>а </a:t>
            </a:r>
            <a:r>
              <a:rPr sz="1200" dirty="0">
                <a:latin typeface="Times New Roman"/>
                <a:cs typeface="Times New Roman"/>
              </a:rPr>
              <a:t>представлено </a:t>
            </a:r>
            <a:r>
              <a:rPr sz="1200" spc="-5" dirty="0">
                <a:latin typeface="Times New Roman"/>
                <a:cs typeface="Times New Roman"/>
              </a:rPr>
              <a:t>макроструктуру </a:t>
            </a:r>
            <a:r>
              <a:rPr sz="1200" dirty="0">
                <a:latin typeface="Times New Roman"/>
                <a:cs typeface="Times New Roman"/>
              </a:rPr>
              <a:t>поперечних </a:t>
            </a:r>
            <a:r>
              <a:rPr sz="1200" spc="-5" dirty="0">
                <a:latin typeface="Times New Roman"/>
                <a:cs typeface="Times New Roman"/>
              </a:rPr>
              <a:t>шліфів азотованого шару </a:t>
            </a:r>
            <a:r>
              <a:rPr sz="1200" dirty="0">
                <a:latin typeface="Times New Roman"/>
                <a:cs typeface="Times New Roman"/>
              </a:rPr>
              <a:t> сталі </a:t>
            </a:r>
            <a:r>
              <a:rPr sz="1200" spc="-5" dirty="0">
                <a:latin typeface="Times New Roman"/>
                <a:cs typeface="Times New Roman"/>
              </a:rPr>
              <a:t>30ХГСА </a:t>
            </a:r>
            <a:r>
              <a:rPr sz="1200" dirty="0">
                <a:latin typeface="Times New Roman"/>
                <a:cs typeface="Times New Roman"/>
              </a:rPr>
              <a:t>(зображення </a:t>
            </a:r>
            <a:r>
              <a:rPr sz="1200" spc="-5" dirty="0">
                <a:latin typeface="Times New Roman"/>
                <a:cs typeface="Times New Roman"/>
              </a:rPr>
              <a:t>отримано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скануючому електронному </a:t>
            </a:r>
            <a:r>
              <a:rPr sz="1200" dirty="0">
                <a:latin typeface="Times New Roman"/>
                <a:cs typeface="Times New Roman"/>
              </a:rPr>
              <a:t>мікроскопі). </a:t>
            </a:r>
            <a:r>
              <a:rPr sz="1200" spc="-5" dirty="0">
                <a:latin typeface="Times New Roman"/>
                <a:cs typeface="Times New Roman"/>
              </a:rPr>
              <a:t>На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верхні </a:t>
            </a:r>
            <a:r>
              <a:rPr sz="1200" dirty="0">
                <a:latin typeface="Times New Roman"/>
                <a:cs typeface="Times New Roman"/>
              </a:rPr>
              <a:t>зразків </a:t>
            </a:r>
            <a:r>
              <a:rPr sz="1200" spc="-5" dirty="0">
                <a:latin typeface="Times New Roman"/>
                <a:cs typeface="Times New Roman"/>
              </a:rPr>
              <a:t>утворився тонкий </a:t>
            </a:r>
            <a:r>
              <a:rPr sz="1200" dirty="0">
                <a:latin typeface="Times New Roman"/>
                <a:cs typeface="Times New Roman"/>
              </a:rPr>
              <a:t>білий шар </a:t>
            </a:r>
            <a:r>
              <a:rPr sz="1200" spc="-5" dirty="0">
                <a:latin typeface="Times New Roman"/>
                <a:cs typeface="Times New Roman"/>
              </a:rPr>
              <a:t>товщиною </a:t>
            </a:r>
            <a:r>
              <a:rPr sz="1200" dirty="0">
                <a:latin typeface="Times New Roman"/>
                <a:cs typeface="Times New Roman"/>
              </a:rPr>
              <a:t>в 3...5 мкм, насичений азотом.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лазерно-плазмовій </a:t>
            </a:r>
            <a:r>
              <a:rPr sz="1200" dirty="0">
                <a:latin typeface="Times New Roman"/>
                <a:cs typeface="Times New Roman"/>
              </a:rPr>
              <a:t>обробці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оплавлення </a:t>
            </a:r>
            <a:r>
              <a:rPr sz="1200" spc="-5" dirty="0">
                <a:latin typeface="Times New Roman"/>
                <a:cs typeface="Times New Roman"/>
              </a:rPr>
              <a:t>поверхневого </a:t>
            </a:r>
            <a:r>
              <a:rPr sz="1200" dirty="0">
                <a:latin typeface="Times New Roman"/>
                <a:cs typeface="Times New Roman"/>
              </a:rPr>
              <a:t>шару, і азот піс-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ля </a:t>
            </a:r>
            <a:r>
              <a:rPr sz="1200" spc="-5" dirty="0">
                <a:latin typeface="Times New Roman"/>
                <a:cs typeface="Times New Roman"/>
              </a:rPr>
              <a:t>дисоціації та утворення приповерхневої </a:t>
            </a:r>
            <a:r>
              <a:rPr sz="1200" dirty="0">
                <a:latin typeface="Times New Roman"/>
                <a:cs typeface="Times New Roman"/>
              </a:rPr>
              <a:t>плазми </a:t>
            </a:r>
            <a:r>
              <a:rPr sz="1200" spc="-5" dirty="0">
                <a:latin typeface="Times New Roman"/>
                <a:cs typeface="Times New Roman"/>
              </a:rPr>
              <a:t>розчиняється </a:t>
            </a:r>
            <a:r>
              <a:rPr sz="1200" dirty="0">
                <a:latin typeface="Times New Roman"/>
                <a:cs typeface="Times New Roman"/>
              </a:rPr>
              <a:t>в рідкому </a:t>
            </a:r>
            <a:r>
              <a:rPr sz="1200" spc="-5" dirty="0">
                <a:latin typeface="Times New Roman"/>
                <a:cs typeface="Times New Roman"/>
              </a:rPr>
              <a:t>залізі. Цей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тонкий </a:t>
            </a:r>
            <a:r>
              <a:rPr sz="1200" dirty="0">
                <a:latin typeface="Times New Roman"/>
                <a:cs typeface="Times New Roman"/>
              </a:rPr>
              <a:t>шар </a:t>
            </a:r>
            <a:r>
              <a:rPr sz="1200" spc="-5" dirty="0">
                <a:latin typeface="Times New Roman"/>
                <a:cs typeface="Times New Roman"/>
              </a:rPr>
              <a:t>(зона </a:t>
            </a:r>
            <a:r>
              <a:rPr sz="1200" dirty="0">
                <a:latin typeface="Times New Roman"/>
                <a:cs typeface="Times New Roman"/>
              </a:rPr>
              <a:t>І), насичений азотом, має </a:t>
            </a:r>
            <a:r>
              <a:rPr sz="1200" spc="-5" dirty="0">
                <a:latin typeface="Times New Roman"/>
                <a:cs typeface="Times New Roman"/>
              </a:rPr>
              <a:t>структуру мартенситу.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зоні </a:t>
            </a:r>
            <a:r>
              <a:rPr sz="1200" dirty="0">
                <a:latin typeface="Times New Roman"/>
                <a:cs typeface="Times New Roman"/>
              </a:rPr>
              <a:t>термічного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впливу </a:t>
            </a:r>
            <a:r>
              <a:rPr sz="1200" dirty="0">
                <a:latin typeface="Times New Roman"/>
                <a:cs typeface="Times New Roman"/>
              </a:rPr>
              <a:t>відбулося </a:t>
            </a:r>
            <a:r>
              <a:rPr sz="1200" spc="-5" dirty="0">
                <a:latin typeface="Times New Roman"/>
                <a:cs typeface="Times New Roman"/>
              </a:rPr>
              <a:t>подрібнення зерна,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структура </a:t>
            </a:r>
            <a:r>
              <a:rPr sz="1200" dirty="0">
                <a:latin typeface="Times New Roman"/>
                <a:cs typeface="Times New Roman"/>
              </a:rPr>
              <a:t>стала </a:t>
            </a:r>
            <a:r>
              <a:rPr sz="1200" spc="-5" dirty="0">
                <a:latin typeface="Times New Roman"/>
                <a:cs typeface="Times New Roman"/>
              </a:rPr>
              <a:t>перлітною, прошарки цементиту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тонше та </a:t>
            </a:r>
            <a:r>
              <a:rPr sz="1200" dirty="0">
                <a:latin typeface="Times New Roman"/>
                <a:cs typeface="Times New Roman"/>
              </a:rPr>
              <a:t>менше, ніж у </a:t>
            </a:r>
            <a:r>
              <a:rPr sz="1200" spc="-5" dirty="0">
                <a:latin typeface="Times New Roman"/>
                <a:cs typeface="Times New Roman"/>
              </a:rPr>
              <a:t>первинній структурі, </a:t>
            </a:r>
            <a:r>
              <a:rPr sz="1200" dirty="0">
                <a:latin typeface="Times New Roman"/>
                <a:cs typeface="Times New Roman"/>
              </a:rPr>
              <a:t>карбіди виділилися </a:t>
            </a:r>
            <a:r>
              <a:rPr sz="1200" spc="-5" dirty="0">
                <a:latin typeface="Times New Roman"/>
                <a:cs typeface="Times New Roman"/>
              </a:rPr>
              <a:t>рівномірно по всьому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об’єму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(зона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ІІ).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8.9,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i="1" spc="4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цього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більшо-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збільшенні.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808167" y="975616"/>
            <a:ext cx="2632075" cy="1960880"/>
            <a:chOff x="808167" y="975616"/>
            <a:chExt cx="2632075" cy="1960880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2960" y="976124"/>
              <a:ext cx="2602230" cy="195986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845820" y="975616"/>
              <a:ext cx="146685" cy="36830"/>
            </a:xfrm>
            <a:custGeom>
              <a:avLst/>
              <a:gdLst/>
              <a:ahLst/>
              <a:cxnLst/>
              <a:rect l="l" t="t" r="r" b="b"/>
              <a:pathLst>
                <a:path w="146684" h="36830">
                  <a:moveTo>
                    <a:pt x="146302" y="0"/>
                  </a:moveTo>
                  <a:lnTo>
                    <a:pt x="0" y="0"/>
                  </a:lnTo>
                  <a:lnTo>
                    <a:pt x="0" y="36319"/>
                  </a:lnTo>
                  <a:lnTo>
                    <a:pt x="146302" y="36319"/>
                  </a:lnTo>
                  <a:lnTo>
                    <a:pt x="146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19914" y="1097279"/>
              <a:ext cx="2608580" cy="1039494"/>
            </a:xfrm>
            <a:custGeom>
              <a:avLst/>
              <a:gdLst/>
              <a:ahLst/>
              <a:cxnLst/>
              <a:rect l="l" t="t" r="r" b="b"/>
              <a:pathLst>
                <a:path w="2608579" h="1039494">
                  <a:moveTo>
                    <a:pt x="2280" y="91440"/>
                  </a:moveTo>
                  <a:lnTo>
                    <a:pt x="15868" y="90523"/>
                  </a:lnTo>
                  <a:lnTo>
                    <a:pt x="29240" y="89820"/>
                  </a:lnTo>
                  <a:lnTo>
                    <a:pt x="42467" y="88975"/>
                  </a:lnTo>
                  <a:lnTo>
                    <a:pt x="55620" y="87630"/>
                  </a:lnTo>
                  <a:lnTo>
                    <a:pt x="64005" y="86106"/>
                  </a:lnTo>
                  <a:lnTo>
                    <a:pt x="78480" y="80010"/>
                  </a:lnTo>
                  <a:lnTo>
                    <a:pt x="98163" y="86284"/>
                  </a:lnTo>
                  <a:lnTo>
                    <a:pt x="107914" y="87915"/>
                  </a:lnTo>
                  <a:lnTo>
                    <a:pt x="121237" y="86546"/>
                  </a:lnTo>
                  <a:lnTo>
                    <a:pt x="151635" y="83820"/>
                  </a:lnTo>
                  <a:lnTo>
                    <a:pt x="170759" y="77833"/>
                  </a:lnTo>
                  <a:lnTo>
                    <a:pt x="179349" y="76529"/>
                  </a:lnTo>
                  <a:lnTo>
                    <a:pt x="190645" y="77455"/>
                  </a:lnTo>
                  <a:lnTo>
                    <a:pt x="217889" y="78162"/>
                  </a:lnTo>
                  <a:lnTo>
                    <a:pt x="274320" y="76200"/>
                  </a:lnTo>
                  <a:lnTo>
                    <a:pt x="305205" y="74259"/>
                  </a:lnTo>
                  <a:lnTo>
                    <a:pt x="310330" y="73377"/>
                  </a:lnTo>
                  <a:lnTo>
                    <a:pt x="301274" y="72961"/>
                  </a:lnTo>
                  <a:lnTo>
                    <a:pt x="289614" y="72418"/>
                  </a:lnTo>
                  <a:lnTo>
                    <a:pt x="337563" y="66317"/>
                  </a:lnTo>
                  <a:lnTo>
                    <a:pt x="381187" y="64198"/>
                  </a:lnTo>
                  <a:lnTo>
                    <a:pt x="423954" y="62364"/>
                  </a:lnTo>
                  <a:lnTo>
                    <a:pt x="454149" y="60960"/>
                  </a:lnTo>
                  <a:lnTo>
                    <a:pt x="470437" y="52518"/>
                  </a:lnTo>
                  <a:lnTo>
                    <a:pt x="487296" y="47720"/>
                  </a:lnTo>
                  <a:lnTo>
                    <a:pt x="504727" y="44779"/>
                  </a:lnTo>
                  <a:lnTo>
                    <a:pt x="522729" y="41910"/>
                  </a:lnTo>
                  <a:lnTo>
                    <a:pt x="565210" y="43945"/>
                  </a:lnTo>
                  <a:lnTo>
                    <a:pt x="603691" y="45624"/>
                  </a:lnTo>
                  <a:lnTo>
                    <a:pt x="641887" y="45446"/>
                  </a:lnTo>
                  <a:lnTo>
                    <a:pt x="683511" y="41910"/>
                  </a:lnTo>
                  <a:lnTo>
                    <a:pt x="688083" y="41148"/>
                  </a:lnTo>
                  <a:lnTo>
                    <a:pt x="691131" y="36576"/>
                  </a:lnTo>
                  <a:lnTo>
                    <a:pt x="694941" y="34290"/>
                  </a:lnTo>
                  <a:lnTo>
                    <a:pt x="703513" y="30789"/>
                  </a:lnTo>
                  <a:lnTo>
                    <a:pt x="712086" y="28003"/>
                  </a:lnTo>
                  <a:lnTo>
                    <a:pt x="720658" y="25503"/>
                  </a:lnTo>
                  <a:lnTo>
                    <a:pt x="729231" y="22860"/>
                  </a:lnTo>
                  <a:lnTo>
                    <a:pt x="733041" y="21336"/>
                  </a:lnTo>
                  <a:lnTo>
                    <a:pt x="741423" y="19050"/>
                  </a:lnTo>
                  <a:lnTo>
                    <a:pt x="749400" y="14466"/>
                  </a:lnTo>
                  <a:lnTo>
                    <a:pt x="757234" y="10382"/>
                  </a:lnTo>
                  <a:lnTo>
                    <a:pt x="764783" y="5869"/>
                  </a:lnTo>
                  <a:lnTo>
                    <a:pt x="771903" y="0"/>
                  </a:lnTo>
                </a:path>
                <a:path w="2608579" h="1039494">
                  <a:moveTo>
                    <a:pt x="2608323" y="179832"/>
                  </a:moveTo>
                  <a:lnTo>
                    <a:pt x="2591535" y="177879"/>
                  </a:lnTo>
                  <a:lnTo>
                    <a:pt x="2575176" y="175641"/>
                  </a:lnTo>
                  <a:lnTo>
                    <a:pt x="2558817" y="173402"/>
                  </a:lnTo>
                  <a:lnTo>
                    <a:pt x="2542029" y="171450"/>
                  </a:lnTo>
                  <a:lnTo>
                    <a:pt x="2519109" y="163175"/>
                  </a:lnTo>
                  <a:lnTo>
                    <a:pt x="2495261" y="154400"/>
                  </a:lnTo>
                  <a:lnTo>
                    <a:pt x="2470984" y="146911"/>
                  </a:lnTo>
                  <a:lnTo>
                    <a:pt x="2446779" y="142494"/>
                  </a:lnTo>
                  <a:lnTo>
                    <a:pt x="2433754" y="141589"/>
                  </a:lnTo>
                  <a:lnTo>
                    <a:pt x="2420871" y="140970"/>
                  </a:lnTo>
                  <a:lnTo>
                    <a:pt x="2407988" y="140350"/>
                  </a:lnTo>
                  <a:lnTo>
                    <a:pt x="2348353" y="140909"/>
                  </a:lnTo>
                  <a:lnTo>
                    <a:pt x="2302438" y="142554"/>
                  </a:lnTo>
                  <a:lnTo>
                    <a:pt x="2256815" y="144383"/>
                  </a:lnTo>
                  <a:lnTo>
                    <a:pt x="2211083" y="146395"/>
                  </a:lnTo>
                  <a:lnTo>
                    <a:pt x="2164839" y="148590"/>
                  </a:lnTo>
                  <a:lnTo>
                    <a:pt x="2124322" y="147054"/>
                  </a:lnTo>
                  <a:lnTo>
                    <a:pt x="2091592" y="145446"/>
                  </a:lnTo>
                  <a:lnTo>
                    <a:pt x="2061005" y="143125"/>
                  </a:lnTo>
                  <a:lnTo>
                    <a:pt x="2026917" y="139446"/>
                  </a:lnTo>
                  <a:lnTo>
                    <a:pt x="1996187" y="138981"/>
                  </a:lnTo>
                  <a:lnTo>
                    <a:pt x="1970815" y="138017"/>
                  </a:lnTo>
                  <a:lnTo>
                    <a:pt x="1948157" y="140624"/>
                  </a:lnTo>
                  <a:lnTo>
                    <a:pt x="1925571" y="150876"/>
                  </a:lnTo>
                  <a:lnTo>
                    <a:pt x="1918975" y="158115"/>
                  </a:lnTo>
                  <a:lnTo>
                    <a:pt x="1911664" y="162496"/>
                  </a:lnTo>
                  <a:lnTo>
                    <a:pt x="1903497" y="165449"/>
                  </a:lnTo>
                  <a:lnTo>
                    <a:pt x="1894329" y="168402"/>
                  </a:lnTo>
                  <a:lnTo>
                    <a:pt x="1876505" y="167413"/>
                  </a:lnTo>
                  <a:lnTo>
                    <a:pt x="1860896" y="166211"/>
                  </a:lnTo>
                  <a:lnTo>
                    <a:pt x="1846002" y="164008"/>
                  </a:lnTo>
                  <a:lnTo>
                    <a:pt x="1830321" y="160020"/>
                  </a:lnTo>
                  <a:lnTo>
                    <a:pt x="1828035" y="157734"/>
                  </a:lnTo>
                  <a:lnTo>
                    <a:pt x="1824225" y="156972"/>
                  </a:lnTo>
                  <a:lnTo>
                    <a:pt x="1821939" y="153924"/>
                  </a:lnTo>
                  <a:lnTo>
                    <a:pt x="1819653" y="151638"/>
                  </a:lnTo>
                  <a:lnTo>
                    <a:pt x="1818891" y="147828"/>
                  </a:lnTo>
                  <a:lnTo>
                    <a:pt x="1769932" y="138874"/>
                  </a:lnTo>
                  <a:lnTo>
                    <a:pt x="1749930" y="138303"/>
                  </a:lnTo>
                  <a:lnTo>
                    <a:pt x="1729927" y="137731"/>
                  </a:lnTo>
                  <a:lnTo>
                    <a:pt x="1709925" y="137160"/>
                  </a:lnTo>
                  <a:lnTo>
                    <a:pt x="1690315" y="133671"/>
                  </a:lnTo>
                  <a:lnTo>
                    <a:pt x="1671920" y="128682"/>
                  </a:lnTo>
                  <a:lnTo>
                    <a:pt x="1653668" y="123551"/>
                  </a:lnTo>
                  <a:lnTo>
                    <a:pt x="1634487" y="119634"/>
                  </a:lnTo>
                  <a:lnTo>
                    <a:pt x="1632201" y="118872"/>
                  </a:lnTo>
                  <a:lnTo>
                    <a:pt x="1629153" y="118110"/>
                  </a:lnTo>
                  <a:lnTo>
                    <a:pt x="1626105" y="116586"/>
                  </a:lnTo>
                  <a:lnTo>
                    <a:pt x="1623057" y="115062"/>
                  </a:lnTo>
                  <a:lnTo>
                    <a:pt x="1620771" y="112014"/>
                  </a:lnTo>
                  <a:lnTo>
                    <a:pt x="1617723" y="111252"/>
                  </a:lnTo>
                  <a:lnTo>
                    <a:pt x="1605233" y="107168"/>
                  </a:lnTo>
                  <a:lnTo>
                    <a:pt x="1592101" y="103727"/>
                  </a:lnTo>
                  <a:lnTo>
                    <a:pt x="1578825" y="100429"/>
                  </a:lnTo>
                  <a:lnTo>
                    <a:pt x="1565907" y="96774"/>
                  </a:lnTo>
                  <a:lnTo>
                    <a:pt x="1534713" y="101524"/>
                  </a:lnTo>
                  <a:lnTo>
                    <a:pt x="1503804" y="107918"/>
                  </a:lnTo>
                  <a:lnTo>
                    <a:pt x="1472895" y="114454"/>
                  </a:lnTo>
                  <a:lnTo>
                    <a:pt x="1441701" y="119634"/>
                  </a:lnTo>
                  <a:lnTo>
                    <a:pt x="1417174" y="117312"/>
                  </a:lnTo>
                  <a:lnTo>
                    <a:pt x="1394076" y="114204"/>
                  </a:lnTo>
                  <a:lnTo>
                    <a:pt x="1370978" y="110954"/>
                  </a:lnTo>
                  <a:lnTo>
                    <a:pt x="1346451" y="108204"/>
                  </a:lnTo>
                  <a:lnTo>
                    <a:pt x="1306827" y="92202"/>
                  </a:lnTo>
                  <a:lnTo>
                    <a:pt x="1295397" y="87630"/>
                  </a:lnTo>
                  <a:lnTo>
                    <a:pt x="1292170" y="80879"/>
                  </a:lnTo>
                  <a:lnTo>
                    <a:pt x="1289587" y="78771"/>
                  </a:lnTo>
                  <a:lnTo>
                    <a:pt x="1286289" y="77664"/>
                  </a:lnTo>
                  <a:lnTo>
                    <a:pt x="1280919" y="73914"/>
                  </a:lnTo>
                </a:path>
                <a:path w="2608579" h="1039494">
                  <a:moveTo>
                    <a:pt x="0" y="1039368"/>
                  </a:moveTo>
                  <a:lnTo>
                    <a:pt x="2605275" y="1039368"/>
                  </a:lnTo>
                </a:path>
              </a:pathLst>
            </a:custGeom>
            <a:ln w="2299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45820" y="1011935"/>
              <a:ext cx="128905" cy="133350"/>
            </a:xfrm>
            <a:custGeom>
              <a:avLst/>
              <a:gdLst/>
              <a:ahLst/>
              <a:cxnLst/>
              <a:rect l="l" t="t" r="r" b="b"/>
              <a:pathLst>
                <a:path w="128905" h="133350">
                  <a:moveTo>
                    <a:pt x="128775" y="0"/>
                  </a:moveTo>
                  <a:lnTo>
                    <a:pt x="0" y="0"/>
                  </a:lnTo>
                  <a:lnTo>
                    <a:pt x="0" y="133350"/>
                  </a:lnTo>
                  <a:lnTo>
                    <a:pt x="128775" y="133350"/>
                  </a:lnTo>
                  <a:lnTo>
                    <a:pt x="1287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845819" y="1011935"/>
            <a:ext cx="146685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3815">
              <a:lnSpc>
                <a:spcPts val="1010"/>
              </a:lnSpc>
            </a:pPr>
            <a:r>
              <a:rPr sz="850" b="1" spc="5" dirty="0">
                <a:latin typeface="Times New Roman"/>
                <a:cs typeface="Times New Roman"/>
              </a:rPr>
              <a:t>І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875788" y="1076708"/>
            <a:ext cx="128905" cy="134620"/>
          </a:xfrm>
          <a:custGeom>
            <a:avLst/>
            <a:gdLst/>
            <a:ahLst/>
            <a:cxnLst/>
            <a:rect l="l" t="t" r="r" b="b"/>
            <a:pathLst>
              <a:path w="128905" h="134619">
                <a:moveTo>
                  <a:pt x="128780" y="0"/>
                </a:moveTo>
                <a:lnTo>
                  <a:pt x="0" y="0"/>
                </a:lnTo>
                <a:lnTo>
                  <a:pt x="0" y="134109"/>
                </a:lnTo>
                <a:lnTo>
                  <a:pt x="128780" y="134109"/>
                </a:lnTo>
                <a:lnTo>
                  <a:pt x="12878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906522" y="1061651"/>
            <a:ext cx="68580" cy="15748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850" b="1" spc="5" dirty="0">
                <a:latin typeface="Times New Roman"/>
                <a:cs typeface="Times New Roman"/>
              </a:rPr>
              <a:t>І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281934" y="1588007"/>
            <a:ext cx="128905" cy="133350"/>
          </a:xfrm>
          <a:custGeom>
            <a:avLst/>
            <a:gdLst/>
            <a:ahLst/>
            <a:cxnLst/>
            <a:rect l="l" t="t" r="r" b="b"/>
            <a:pathLst>
              <a:path w="128904" h="133350">
                <a:moveTo>
                  <a:pt x="128780" y="0"/>
                </a:moveTo>
                <a:lnTo>
                  <a:pt x="0" y="0"/>
                </a:lnTo>
                <a:lnTo>
                  <a:pt x="0" y="133350"/>
                </a:lnTo>
                <a:lnTo>
                  <a:pt x="128780" y="133350"/>
                </a:lnTo>
                <a:lnTo>
                  <a:pt x="12878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91332" y="1572191"/>
            <a:ext cx="111125" cy="15748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850" b="1" dirty="0">
                <a:latin typeface="Times New Roman"/>
                <a:cs typeface="Times New Roman"/>
              </a:rPr>
              <a:t>ІІ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258311" y="2385059"/>
            <a:ext cx="152400" cy="133350"/>
          </a:xfrm>
          <a:custGeom>
            <a:avLst/>
            <a:gdLst/>
            <a:ahLst/>
            <a:cxnLst/>
            <a:rect l="l" t="t" r="r" b="b"/>
            <a:pathLst>
              <a:path w="152400" h="133350">
                <a:moveTo>
                  <a:pt x="152400" y="0"/>
                </a:moveTo>
                <a:lnTo>
                  <a:pt x="0" y="0"/>
                </a:lnTo>
                <a:lnTo>
                  <a:pt x="0" y="133350"/>
                </a:lnTo>
                <a:lnTo>
                  <a:pt x="152400" y="133350"/>
                </a:lnTo>
                <a:lnTo>
                  <a:pt x="1524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258565" y="2370005"/>
            <a:ext cx="153670" cy="15748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850" b="1" dirty="0">
                <a:latin typeface="Times New Roman"/>
                <a:cs typeface="Times New Roman"/>
              </a:rPr>
              <a:t>ІІІ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2624327" y="1024445"/>
            <a:ext cx="789940" cy="1936750"/>
            <a:chOff x="2624327" y="1024445"/>
            <a:chExt cx="789940" cy="1936750"/>
          </a:xfrm>
        </p:grpSpPr>
        <p:sp>
          <p:nvSpPr>
            <p:cNvPr id="18" name="object 18"/>
            <p:cNvSpPr/>
            <p:nvPr/>
          </p:nvSpPr>
          <p:spPr>
            <a:xfrm>
              <a:off x="3264408" y="1027937"/>
              <a:ext cx="146685" cy="83820"/>
            </a:xfrm>
            <a:custGeom>
              <a:avLst/>
              <a:gdLst/>
              <a:ahLst/>
              <a:cxnLst/>
              <a:rect l="l" t="t" r="r" b="b"/>
              <a:pathLst>
                <a:path w="146685" h="83819">
                  <a:moveTo>
                    <a:pt x="146307" y="0"/>
                  </a:moveTo>
                  <a:lnTo>
                    <a:pt x="0" y="0"/>
                  </a:lnTo>
                  <a:lnTo>
                    <a:pt x="0" y="83820"/>
                  </a:lnTo>
                  <a:lnTo>
                    <a:pt x="146307" y="83820"/>
                  </a:lnTo>
                  <a:lnTo>
                    <a:pt x="1463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264404" y="1027937"/>
              <a:ext cx="146685" cy="83820"/>
            </a:xfrm>
            <a:custGeom>
              <a:avLst/>
              <a:gdLst/>
              <a:ahLst/>
              <a:cxnLst/>
              <a:rect l="l" t="t" r="r" b="b"/>
              <a:pathLst>
                <a:path w="146685" h="83819">
                  <a:moveTo>
                    <a:pt x="146307" y="0"/>
                  </a:moveTo>
                  <a:lnTo>
                    <a:pt x="0" y="0"/>
                  </a:lnTo>
                  <a:lnTo>
                    <a:pt x="0" y="83820"/>
                  </a:lnTo>
                  <a:lnTo>
                    <a:pt x="146307" y="83820"/>
                  </a:lnTo>
                  <a:lnTo>
                    <a:pt x="146307" y="0"/>
                  </a:lnTo>
                  <a:close/>
                </a:path>
              </a:pathLst>
            </a:custGeom>
            <a:ln w="68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24327" y="2849116"/>
              <a:ext cx="83820" cy="111760"/>
            </a:xfrm>
            <a:custGeom>
              <a:avLst/>
              <a:gdLst/>
              <a:ahLst/>
              <a:cxnLst/>
              <a:rect l="l" t="t" r="r" b="b"/>
              <a:pathLst>
                <a:path w="83819" h="111760">
                  <a:moveTo>
                    <a:pt x="83820" y="0"/>
                  </a:moveTo>
                  <a:lnTo>
                    <a:pt x="0" y="0"/>
                  </a:lnTo>
                  <a:lnTo>
                    <a:pt x="0" y="111507"/>
                  </a:lnTo>
                  <a:lnTo>
                    <a:pt x="83820" y="111507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769107" y="2849116"/>
              <a:ext cx="276225" cy="111760"/>
            </a:xfrm>
            <a:custGeom>
              <a:avLst/>
              <a:gdLst/>
              <a:ahLst/>
              <a:cxnLst/>
              <a:rect l="l" t="t" r="r" b="b"/>
              <a:pathLst>
                <a:path w="276225" h="111760">
                  <a:moveTo>
                    <a:pt x="275847" y="0"/>
                  </a:moveTo>
                  <a:lnTo>
                    <a:pt x="0" y="0"/>
                  </a:lnTo>
                  <a:lnTo>
                    <a:pt x="0" y="111507"/>
                  </a:lnTo>
                  <a:lnTo>
                    <a:pt x="275847" y="111507"/>
                  </a:lnTo>
                  <a:lnTo>
                    <a:pt x="2758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2620010" y="2831777"/>
            <a:ext cx="430530" cy="15748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1275" spc="15" baseline="3267" dirty="0">
                <a:latin typeface="Times New Roman"/>
                <a:cs typeface="Times New Roman"/>
              </a:rPr>
              <a:t>L </a:t>
            </a:r>
            <a:r>
              <a:rPr sz="1275" spc="179" baseline="3267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Symbol"/>
                <a:cs typeface="Symbol"/>
              </a:rPr>
              <a:t></a:t>
            </a:r>
            <a:r>
              <a:rPr sz="850" spc="10" dirty="0">
                <a:latin typeface="Times New Roman"/>
                <a:cs typeface="Times New Roman"/>
              </a:rPr>
              <a:t>2.0k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125724" y="2849116"/>
            <a:ext cx="302895" cy="111760"/>
          </a:xfrm>
          <a:custGeom>
            <a:avLst/>
            <a:gdLst/>
            <a:ahLst/>
            <a:cxnLst/>
            <a:rect l="l" t="t" r="r" b="b"/>
            <a:pathLst>
              <a:path w="302895" h="111760">
                <a:moveTo>
                  <a:pt x="302512" y="0"/>
                </a:moveTo>
                <a:lnTo>
                  <a:pt x="0" y="0"/>
                </a:lnTo>
                <a:lnTo>
                  <a:pt x="0" y="111507"/>
                </a:lnTo>
                <a:lnTo>
                  <a:pt x="302512" y="111507"/>
                </a:lnTo>
                <a:lnTo>
                  <a:pt x="3025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125216" y="2826443"/>
            <a:ext cx="304800" cy="15748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850" spc="5" dirty="0">
                <a:latin typeface="Times New Roman"/>
                <a:cs typeface="Times New Roman"/>
              </a:rPr>
              <a:t>30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um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3758184" y="987555"/>
            <a:ext cx="2638425" cy="1971675"/>
            <a:chOff x="3758184" y="987555"/>
            <a:chExt cx="2638425" cy="1971675"/>
          </a:xfrm>
        </p:grpSpPr>
        <p:pic>
          <p:nvPicPr>
            <p:cNvPr id="26" name="object 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58184" y="987555"/>
              <a:ext cx="2638044" cy="195528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5580126" y="2832353"/>
              <a:ext cx="432434" cy="127000"/>
            </a:xfrm>
            <a:custGeom>
              <a:avLst/>
              <a:gdLst/>
              <a:ahLst/>
              <a:cxnLst/>
              <a:rect l="l" t="t" r="r" b="b"/>
              <a:pathLst>
                <a:path w="432435" h="127000">
                  <a:moveTo>
                    <a:pt x="86106" y="0"/>
                  </a:moveTo>
                  <a:lnTo>
                    <a:pt x="0" y="0"/>
                  </a:lnTo>
                  <a:lnTo>
                    <a:pt x="0" y="126492"/>
                  </a:lnTo>
                  <a:lnTo>
                    <a:pt x="86106" y="126492"/>
                  </a:lnTo>
                  <a:lnTo>
                    <a:pt x="86106" y="0"/>
                  </a:lnTo>
                  <a:close/>
                </a:path>
                <a:path w="432435" h="127000">
                  <a:moveTo>
                    <a:pt x="432041" y="0"/>
                  </a:moveTo>
                  <a:lnTo>
                    <a:pt x="148590" y="0"/>
                  </a:lnTo>
                  <a:lnTo>
                    <a:pt x="148590" y="126492"/>
                  </a:lnTo>
                  <a:lnTo>
                    <a:pt x="432041" y="126492"/>
                  </a:lnTo>
                  <a:lnTo>
                    <a:pt x="4320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5576570" y="2815769"/>
            <a:ext cx="426084" cy="1498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200" spc="82" baseline="3472" dirty="0">
                <a:latin typeface="Times New Roman"/>
                <a:cs typeface="Times New Roman"/>
              </a:rPr>
              <a:t>L </a:t>
            </a:r>
            <a:r>
              <a:rPr sz="1200" spc="345" baseline="3472" dirty="0">
                <a:latin typeface="Times New Roman"/>
                <a:cs typeface="Times New Roman"/>
              </a:rPr>
              <a:t> </a:t>
            </a:r>
            <a:r>
              <a:rPr sz="800" spc="45" dirty="0">
                <a:latin typeface="Symbol"/>
                <a:cs typeface="Symbol"/>
              </a:rPr>
              <a:t></a:t>
            </a:r>
            <a:r>
              <a:rPr sz="800" spc="45" dirty="0">
                <a:latin typeface="Times New Roman"/>
                <a:cs typeface="Times New Roman"/>
              </a:rPr>
              <a:t>10k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095238" y="2832351"/>
            <a:ext cx="306070" cy="127000"/>
          </a:xfrm>
          <a:custGeom>
            <a:avLst/>
            <a:gdLst/>
            <a:ahLst/>
            <a:cxnLst/>
            <a:rect l="l" t="t" r="r" b="b"/>
            <a:pathLst>
              <a:path w="306070" h="127000">
                <a:moveTo>
                  <a:pt x="305564" y="0"/>
                </a:moveTo>
                <a:lnTo>
                  <a:pt x="0" y="0"/>
                </a:lnTo>
                <a:lnTo>
                  <a:pt x="0" y="126494"/>
                </a:lnTo>
                <a:lnTo>
                  <a:pt x="305564" y="126494"/>
                </a:lnTo>
                <a:lnTo>
                  <a:pt x="30556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095491" y="2811959"/>
            <a:ext cx="313055" cy="1498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00" spc="45" dirty="0">
                <a:latin typeface="Times New Roman"/>
                <a:cs typeface="Times New Roman"/>
              </a:rPr>
              <a:t>30</a:t>
            </a:r>
            <a:r>
              <a:rPr sz="800" spc="-35" dirty="0">
                <a:latin typeface="Times New Roman"/>
                <a:cs typeface="Times New Roman"/>
              </a:rPr>
              <a:t> </a:t>
            </a:r>
            <a:r>
              <a:rPr sz="800" spc="50" dirty="0">
                <a:latin typeface="Times New Roman"/>
                <a:cs typeface="Times New Roman"/>
              </a:rPr>
              <a:t>um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355084" y="3013202"/>
            <a:ext cx="4490720" cy="623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294830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algn="ctr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8.9.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30ХГСА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лазерно-плазмового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азотування: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азотований шар;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II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зона термічного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впливу;</a:t>
            </a:r>
            <a:r>
              <a:rPr sz="1000" dirty="0">
                <a:latin typeface="Times New Roman"/>
                <a:cs typeface="Times New Roman"/>
              </a:rPr>
              <a:t> III – </a:t>
            </a:r>
            <a:r>
              <a:rPr sz="1000" spc="-5" dirty="0">
                <a:latin typeface="Times New Roman"/>
                <a:cs typeface="Times New Roman"/>
              </a:rPr>
              <a:t>первинна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структура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766058" y="3746245"/>
            <a:ext cx="2730500" cy="252031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6985" indent="287655" algn="just">
              <a:lnSpc>
                <a:spcPct val="90300"/>
              </a:lnSpc>
              <a:spcBef>
                <a:spcPts val="240"/>
              </a:spcBef>
            </a:pPr>
            <a:r>
              <a:rPr sz="1200" dirty="0">
                <a:latin typeface="Times New Roman"/>
                <a:cs typeface="Times New Roman"/>
              </a:rPr>
              <a:t>Глибина і </a:t>
            </a:r>
            <a:r>
              <a:rPr sz="1200" spc="-5" dirty="0">
                <a:latin typeface="Times New Roman"/>
                <a:cs typeface="Times New Roman"/>
              </a:rPr>
              <a:t>поверхнева твердість азо-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тованого шару залежать від ряду </a:t>
            </a:r>
            <a:r>
              <a:rPr sz="1200" dirty="0">
                <a:latin typeface="Times New Roman"/>
                <a:cs typeface="Times New Roman"/>
              </a:rPr>
              <a:t>чинни-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таких,</a:t>
            </a:r>
            <a:r>
              <a:rPr sz="1200" dirty="0">
                <a:latin typeface="Times New Roman"/>
                <a:cs typeface="Times New Roman"/>
              </a:rPr>
              <a:t> як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азотування,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тривалість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азотування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5" dirty="0">
                <a:latin typeface="Times New Roman"/>
                <a:cs typeface="Times New Roman"/>
              </a:rPr>
              <a:t> азотується.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</a:pPr>
            <a:r>
              <a:rPr sz="1200" spc="-15" dirty="0">
                <a:latin typeface="Times New Roman"/>
                <a:cs typeface="Times New Roman"/>
              </a:rPr>
              <a:t>На </a:t>
            </a:r>
            <a:r>
              <a:rPr sz="1200" spc="-20" dirty="0">
                <a:latin typeface="Times New Roman"/>
                <a:cs typeface="Times New Roman"/>
              </a:rPr>
              <a:t>рис. 8.10 наведено зміну </a:t>
            </a:r>
            <a:r>
              <a:rPr sz="1200" spc="-25" dirty="0">
                <a:latin typeface="Times New Roman"/>
                <a:cs typeface="Times New Roman"/>
              </a:rPr>
              <a:t>мікротве-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рдості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товщині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зразка.</a:t>
            </a:r>
            <a:r>
              <a:rPr sz="1200" spc="-15" dirty="0">
                <a:latin typeface="Times New Roman"/>
                <a:cs typeface="Times New Roman"/>
              </a:rPr>
              <a:t> По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твердості </a:t>
            </a:r>
            <a:r>
              <a:rPr sz="1200" spc="-20" dirty="0">
                <a:latin typeface="Times New Roman"/>
                <a:cs typeface="Times New Roman"/>
              </a:rPr>
              <a:t> можна виділити три характерні зони,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5" dirty="0">
                <a:latin typeface="Times New Roman"/>
                <a:cs typeface="Times New Roman"/>
              </a:rPr>
              <a:t>са- </a:t>
            </a:r>
            <a:r>
              <a:rPr sz="1200" spc="-10" dirty="0">
                <a:latin typeface="Times New Roman"/>
                <a:cs typeface="Times New Roman"/>
              </a:rPr>
              <a:t> ме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азотований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шар,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зона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термічного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впливу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основа.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>
              <a:lnSpc>
                <a:spcPts val="13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 азотування: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21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поверхневої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дості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зносостійкості;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7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поліпшення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корозійної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стійко-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69296" y="6222746"/>
            <a:ext cx="5864225" cy="3759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08960" algn="just">
              <a:lnSpc>
                <a:spcPts val="137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сті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(антикорозійне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азотування).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9030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першому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випадку</a:t>
            </a:r>
            <a:r>
              <a:rPr sz="1200" dirty="0">
                <a:latin typeface="Times New Roman"/>
                <a:cs typeface="Times New Roman"/>
              </a:rPr>
              <a:t> процес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dirty="0">
                <a:latin typeface="Times New Roman"/>
                <a:cs typeface="Times New Roman"/>
              </a:rPr>
              <a:t> 500...560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°С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протягом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24...90 </a:t>
            </a:r>
            <a:r>
              <a:rPr sz="1200" spc="-5" dirty="0">
                <a:latin typeface="Times New Roman"/>
                <a:cs typeface="Times New Roman"/>
              </a:rPr>
              <a:t>год, так </a:t>
            </a:r>
            <a:r>
              <a:rPr sz="1200" dirty="0">
                <a:latin typeface="Times New Roman"/>
                <a:cs typeface="Times New Roman"/>
              </a:rPr>
              <a:t>як швидкість азотування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0,01 </a:t>
            </a:r>
            <a:r>
              <a:rPr sz="1200" spc="-5" dirty="0">
                <a:latin typeface="Times New Roman"/>
                <a:cs typeface="Times New Roman"/>
              </a:rPr>
              <a:t>мм/год. Зміст азоту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поверхне-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вому шарі становить </a:t>
            </a:r>
            <a:r>
              <a:rPr sz="1200" dirty="0">
                <a:latin typeface="Times New Roman"/>
                <a:cs typeface="Times New Roman"/>
              </a:rPr>
              <a:t>10...12 %, </a:t>
            </a:r>
            <a:r>
              <a:rPr sz="1200" spc="-5" dirty="0">
                <a:latin typeface="Times New Roman"/>
                <a:cs typeface="Times New Roman"/>
              </a:rPr>
              <a:t>товщина </a:t>
            </a:r>
            <a:r>
              <a:rPr sz="1200" dirty="0">
                <a:latin typeface="Times New Roman"/>
                <a:cs typeface="Times New Roman"/>
              </a:rPr>
              <a:t>шару </a:t>
            </a:r>
            <a:r>
              <a:rPr sz="1200" i="1" dirty="0">
                <a:latin typeface="Times New Roman"/>
                <a:cs typeface="Times New Roman"/>
              </a:rPr>
              <a:t>h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0,3...0,6 </a:t>
            </a:r>
            <a:r>
              <a:rPr sz="1200" dirty="0">
                <a:latin typeface="Times New Roman"/>
                <a:cs typeface="Times New Roman"/>
              </a:rPr>
              <a:t>мм. </a:t>
            </a:r>
            <a:r>
              <a:rPr sz="1200" spc="-5" dirty="0">
                <a:latin typeface="Times New Roman"/>
                <a:cs typeface="Times New Roman"/>
              </a:rPr>
              <a:t>На поверхні отримують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близько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1000 HV.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 </a:t>
            </a:r>
            <a:r>
              <a:rPr sz="1200" dirty="0">
                <a:latin typeface="Times New Roman"/>
                <a:cs typeface="Times New Roman"/>
              </a:rPr>
              <a:t>разом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піччю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потоці</a:t>
            </a:r>
            <a:r>
              <a:rPr sz="1200" dirty="0">
                <a:latin typeface="Times New Roman"/>
                <a:cs typeface="Times New Roman"/>
              </a:rPr>
              <a:t> аміаку.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Значне </a:t>
            </a:r>
            <a:r>
              <a:rPr sz="1200" spc="-5" dirty="0">
                <a:latin typeface="Times New Roman"/>
                <a:cs typeface="Times New Roman"/>
              </a:rPr>
              <a:t>скорочення часу азотування </a:t>
            </a:r>
            <a:r>
              <a:rPr sz="1200" dirty="0">
                <a:latin typeface="Times New Roman"/>
                <a:cs typeface="Times New Roman"/>
              </a:rPr>
              <a:t>досягається </a:t>
            </a:r>
            <a:r>
              <a:rPr sz="1200" spc="-5" dirty="0">
                <a:latin typeface="Times New Roman"/>
                <a:cs typeface="Times New Roman"/>
              </a:rPr>
              <a:t>при іонному азотуванні, </a:t>
            </a:r>
            <a:r>
              <a:rPr sz="1200" dirty="0">
                <a:latin typeface="Times New Roman"/>
                <a:cs typeface="Times New Roman"/>
              </a:rPr>
              <a:t>коли між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катодом </a:t>
            </a:r>
            <a:r>
              <a:rPr sz="1200" spc="-5" dirty="0">
                <a:latin typeface="Times New Roman"/>
                <a:cs typeface="Times New Roman"/>
              </a:rPr>
              <a:t>(деталлю) та </a:t>
            </a:r>
            <a:r>
              <a:rPr sz="1200" dirty="0">
                <a:latin typeface="Times New Roman"/>
                <a:cs typeface="Times New Roman"/>
              </a:rPr>
              <a:t>анодом </a:t>
            </a:r>
            <a:r>
              <a:rPr sz="1200" spc="-5" dirty="0">
                <a:latin typeface="Times New Roman"/>
                <a:cs typeface="Times New Roman"/>
              </a:rPr>
              <a:t>збуджується тліючий розряд. Відбувається </a:t>
            </a:r>
            <a:r>
              <a:rPr sz="1200" dirty="0">
                <a:latin typeface="Times New Roman"/>
                <a:cs typeface="Times New Roman"/>
              </a:rPr>
              <a:t>іонізація </a:t>
            </a:r>
            <a:r>
              <a:rPr sz="1200" spc="-5" dirty="0">
                <a:latin typeface="Times New Roman"/>
                <a:cs typeface="Times New Roman"/>
              </a:rPr>
              <a:t>азо- </a:t>
            </a:r>
            <a:r>
              <a:rPr sz="1200" dirty="0">
                <a:latin typeface="Times New Roman"/>
                <a:cs typeface="Times New Roman"/>
              </a:rPr>
              <a:t> товмісного газу, </a:t>
            </a:r>
            <a:r>
              <a:rPr sz="1200" spc="-5" dirty="0">
                <a:latin typeface="Times New Roman"/>
                <a:cs typeface="Times New Roman"/>
              </a:rPr>
              <a:t>при цьому іони, бомбардуючи поверхню </a:t>
            </a:r>
            <a:r>
              <a:rPr sz="1200" dirty="0">
                <a:latin typeface="Times New Roman"/>
                <a:cs typeface="Times New Roman"/>
              </a:rPr>
              <a:t>катоду, </a:t>
            </a:r>
            <a:r>
              <a:rPr sz="1200" spc="-5" dirty="0">
                <a:latin typeface="Times New Roman"/>
                <a:cs typeface="Times New Roman"/>
              </a:rPr>
              <a:t>нагрівають його </a:t>
            </a:r>
            <a:r>
              <a:rPr sz="1200" spc="5" dirty="0">
                <a:latin typeface="Times New Roman"/>
                <a:cs typeface="Times New Roman"/>
              </a:rPr>
              <a:t>до 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насичення. Катодне </a:t>
            </a:r>
            <a:r>
              <a:rPr sz="1200" dirty="0">
                <a:latin typeface="Times New Roman"/>
                <a:cs typeface="Times New Roman"/>
              </a:rPr>
              <a:t>розпилення </a:t>
            </a:r>
            <a:r>
              <a:rPr sz="1200" spc="-5" dirty="0">
                <a:latin typeface="Times New Roman"/>
                <a:cs typeface="Times New Roman"/>
              </a:rPr>
              <a:t>відбувається протягом </a:t>
            </a:r>
            <a:r>
              <a:rPr sz="1200" dirty="0">
                <a:latin typeface="Times New Roman"/>
                <a:cs typeface="Times New Roman"/>
              </a:rPr>
              <a:t>5...60 хв </a:t>
            </a:r>
            <a:r>
              <a:rPr sz="1200" spc="-5" dirty="0">
                <a:latin typeface="Times New Roman"/>
                <a:cs typeface="Times New Roman"/>
              </a:rPr>
              <a:t>при на- </a:t>
            </a:r>
            <a:r>
              <a:rPr sz="1200" dirty="0">
                <a:latin typeface="Times New Roman"/>
                <a:cs typeface="Times New Roman"/>
              </a:rPr>
              <a:t> прузі </a:t>
            </a:r>
            <a:r>
              <a:rPr sz="1200" spc="-5" dirty="0">
                <a:latin typeface="Times New Roman"/>
                <a:cs typeface="Times New Roman"/>
              </a:rPr>
              <a:t>1100...1400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та тиску 13,3...26,7 Па, </a:t>
            </a:r>
            <a:r>
              <a:rPr sz="1200" dirty="0">
                <a:latin typeface="Times New Roman"/>
                <a:cs typeface="Times New Roman"/>
              </a:rPr>
              <a:t>робоча </a:t>
            </a:r>
            <a:r>
              <a:rPr sz="1200" spc="-5" dirty="0">
                <a:latin typeface="Times New Roman"/>
                <a:cs typeface="Times New Roman"/>
              </a:rPr>
              <a:t>напруга </a:t>
            </a:r>
            <a:r>
              <a:rPr sz="1200" dirty="0">
                <a:latin typeface="Times New Roman"/>
                <a:cs typeface="Times New Roman"/>
              </a:rPr>
              <a:t>400...1100 </a:t>
            </a:r>
            <a:r>
              <a:rPr sz="1200" spc="-5" dirty="0">
                <a:latin typeface="Times New Roman"/>
                <a:cs typeface="Times New Roman"/>
              </a:rPr>
              <a:t>В, тривалість про-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цесу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24 </a:t>
            </a:r>
            <a:r>
              <a:rPr sz="1200" dirty="0">
                <a:latin typeface="Times New Roman"/>
                <a:cs typeface="Times New Roman"/>
              </a:rPr>
              <a:t>годин.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90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Антикорозійне азотування проводять </a:t>
            </a:r>
            <a:r>
              <a:rPr sz="1200" dirty="0">
                <a:latin typeface="Times New Roman"/>
                <a:cs typeface="Times New Roman"/>
              </a:rPr>
              <a:t>як для легованих, </a:t>
            </a:r>
            <a:r>
              <a:rPr sz="1200" spc="-5" dirty="0">
                <a:latin typeface="Times New Roman"/>
                <a:cs typeface="Times New Roman"/>
              </a:rPr>
              <a:t>так </a:t>
            </a:r>
            <a:r>
              <a:rPr sz="1200" dirty="0">
                <a:latin typeface="Times New Roman"/>
                <a:cs typeface="Times New Roman"/>
              </a:rPr>
              <a:t>і для </a:t>
            </a:r>
            <a:r>
              <a:rPr sz="1200" spc="-5" dirty="0">
                <a:latin typeface="Times New Roman"/>
                <a:cs typeface="Times New Roman"/>
              </a:rPr>
              <a:t>вуглецевих ста-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лей. </a:t>
            </a:r>
            <a:r>
              <a:rPr sz="1200" dirty="0">
                <a:latin typeface="Times New Roman"/>
                <a:cs typeface="Times New Roman"/>
              </a:rPr>
              <a:t>Температура </a:t>
            </a:r>
            <a:r>
              <a:rPr sz="1200" spc="-5" dirty="0">
                <a:latin typeface="Times New Roman"/>
                <a:cs typeface="Times New Roman"/>
              </a:rPr>
              <a:t>проведення азотування </a:t>
            </a:r>
            <a:r>
              <a:rPr sz="1200" dirty="0">
                <a:latin typeface="Times New Roman"/>
                <a:cs typeface="Times New Roman"/>
              </a:rPr>
              <a:t>– 650...700 </a:t>
            </a:r>
            <a:r>
              <a:rPr sz="1200" spc="-5" dirty="0">
                <a:latin typeface="Times New Roman"/>
                <a:cs typeface="Times New Roman"/>
              </a:rPr>
              <a:t>°С, тривалість процесу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10 </a:t>
            </a:r>
            <a:r>
              <a:rPr sz="1200" dirty="0">
                <a:latin typeface="Times New Roman"/>
                <a:cs typeface="Times New Roman"/>
              </a:rPr>
              <a:t>годин.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поверхні утворюється </a:t>
            </a:r>
            <a:r>
              <a:rPr sz="1200" dirty="0">
                <a:latin typeface="Times New Roman"/>
                <a:cs typeface="Times New Roman"/>
              </a:rPr>
              <a:t>шар </a:t>
            </a:r>
            <a:r>
              <a:rPr sz="1200" spc="-5" dirty="0">
                <a:latin typeface="Symbol"/>
                <a:cs typeface="Symbol"/>
              </a:rPr>
              <a:t></a:t>
            </a:r>
            <a:r>
              <a:rPr sz="1200" spc="-5" dirty="0">
                <a:latin typeface="Times New Roman"/>
                <a:cs typeface="Times New Roman"/>
              </a:rPr>
              <a:t>-фази товщиною </a:t>
            </a:r>
            <a:r>
              <a:rPr sz="1200" dirty="0">
                <a:latin typeface="Times New Roman"/>
                <a:cs typeface="Times New Roman"/>
              </a:rPr>
              <a:t>0,01...0,03 мм,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високу стій- </a:t>
            </a:r>
            <a:r>
              <a:rPr sz="1200" dirty="0">
                <a:latin typeface="Times New Roman"/>
                <a:cs typeface="Times New Roman"/>
              </a:rPr>
              <a:t> кість </a:t>
            </a:r>
            <a:r>
              <a:rPr sz="1200" spc="-5" dirty="0">
                <a:latin typeface="Times New Roman"/>
                <a:cs typeface="Times New Roman"/>
              </a:rPr>
              <a:t>проти </a:t>
            </a:r>
            <a:r>
              <a:rPr sz="1200" dirty="0">
                <a:latin typeface="Times New Roman"/>
                <a:cs typeface="Times New Roman"/>
              </a:rPr>
              <a:t>корозії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</a:t>
            </a:r>
            <a:r>
              <a:rPr sz="1200" spc="-5" dirty="0">
                <a:latin typeface="Times New Roman"/>
                <a:cs typeface="Times New Roman"/>
              </a:rPr>
              <a:t>-фаза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твердий </a:t>
            </a:r>
            <a:r>
              <a:rPr sz="1200" dirty="0">
                <a:latin typeface="Times New Roman"/>
                <a:cs typeface="Times New Roman"/>
              </a:rPr>
              <a:t>розчин </a:t>
            </a:r>
            <a:r>
              <a:rPr sz="1200" spc="-5" dirty="0">
                <a:latin typeface="Times New Roman"/>
                <a:cs typeface="Times New Roman"/>
              </a:rPr>
              <a:t>на основі нітриду заліза 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N, що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гек-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сагональну решітку).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53365">
              <a:lnSpc>
                <a:spcPts val="1300"/>
              </a:lnSpc>
              <a:spcBef>
                <a:spcPts val="40"/>
              </a:spcBef>
            </a:pPr>
            <a:r>
              <a:rPr sz="1200" spc="-15" dirty="0">
                <a:latin typeface="Times New Roman"/>
                <a:cs typeface="Times New Roman"/>
              </a:rPr>
              <a:t>Азотування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проводять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готових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виробах,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пройшли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остаточну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механічну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тер-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мічну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(гартування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високим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відпуском).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190"/>
              </a:lnSpc>
            </a:pP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азотування</a:t>
            </a:r>
            <a:r>
              <a:rPr sz="1200" dirty="0">
                <a:latin typeface="Times New Roman"/>
                <a:cs typeface="Times New Roman"/>
              </a:rPr>
              <a:t> в серцевині </a:t>
            </a:r>
            <a:r>
              <a:rPr sz="1200" spc="-5" dirty="0">
                <a:latin typeface="Times New Roman"/>
                <a:cs typeface="Times New Roman"/>
              </a:rPr>
              <a:t>виробу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зберігається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сорбіту, яка</a:t>
            </a:r>
            <a:r>
              <a:rPr sz="1200" dirty="0">
                <a:latin typeface="Times New Roman"/>
                <a:cs typeface="Times New Roman"/>
              </a:rPr>
              <a:t> забезпечує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підвищену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158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95602" y="4282313"/>
            <a:ext cx="2628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20" dirty="0">
                <a:latin typeface="Times New Roman"/>
                <a:cs typeface="Times New Roman"/>
              </a:rPr>
              <a:t>40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1173988" y="4361433"/>
            <a:ext cx="2399030" cy="1020444"/>
            <a:chOff x="1173988" y="4361433"/>
            <a:chExt cx="2399030" cy="1020444"/>
          </a:xfrm>
        </p:grpSpPr>
        <p:sp>
          <p:nvSpPr>
            <p:cNvPr id="36" name="object 36"/>
            <p:cNvSpPr/>
            <p:nvPr/>
          </p:nvSpPr>
          <p:spPr>
            <a:xfrm>
              <a:off x="1180338" y="4367783"/>
              <a:ext cx="2386330" cy="1007744"/>
            </a:xfrm>
            <a:custGeom>
              <a:avLst/>
              <a:gdLst/>
              <a:ahLst/>
              <a:cxnLst/>
              <a:rect l="l" t="t" r="r" b="b"/>
              <a:pathLst>
                <a:path w="2386329" h="1007745">
                  <a:moveTo>
                    <a:pt x="2385822" y="0"/>
                  </a:moveTo>
                  <a:lnTo>
                    <a:pt x="0" y="0"/>
                  </a:lnTo>
                  <a:lnTo>
                    <a:pt x="0" y="1007362"/>
                  </a:lnTo>
                  <a:lnTo>
                    <a:pt x="2385822" y="1007362"/>
                  </a:lnTo>
                  <a:lnTo>
                    <a:pt x="2385822" y="0"/>
                  </a:lnTo>
                  <a:close/>
                </a:path>
              </a:pathLst>
            </a:custGeom>
            <a:ln w="123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46634" y="4656224"/>
              <a:ext cx="2195830" cy="682625"/>
            </a:xfrm>
            <a:custGeom>
              <a:avLst/>
              <a:gdLst/>
              <a:ahLst/>
              <a:cxnLst/>
              <a:rect l="l" t="t" r="r" b="b"/>
              <a:pathLst>
                <a:path w="2195829" h="682625">
                  <a:moveTo>
                    <a:pt x="0" y="11787"/>
                  </a:moveTo>
                  <a:lnTo>
                    <a:pt x="33181" y="5762"/>
                  </a:lnTo>
                  <a:lnTo>
                    <a:pt x="66577" y="1309"/>
                  </a:lnTo>
                  <a:lnTo>
                    <a:pt x="100402" y="0"/>
                  </a:lnTo>
                  <a:lnTo>
                    <a:pt x="134871" y="3405"/>
                  </a:lnTo>
                  <a:lnTo>
                    <a:pt x="171935" y="13049"/>
                  </a:lnTo>
                  <a:lnTo>
                    <a:pt x="210785" y="27408"/>
                  </a:lnTo>
                  <a:lnTo>
                    <a:pt x="247492" y="45196"/>
                  </a:lnTo>
                  <a:lnTo>
                    <a:pt x="300975" y="88153"/>
                  </a:lnTo>
                  <a:lnTo>
                    <a:pt x="332669" y="142494"/>
                  </a:lnTo>
                  <a:lnTo>
                    <a:pt x="348231" y="167235"/>
                  </a:lnTo>
                  <a:lnTo>
                    <a:pt x="382330" y="212383"/>
                  </a:lnTo>
                  <a:lnTo>
                    <a:pt x="413001" y="244959"/>
                  </a:lnTo>
                  <a:lnTo>
                    <a:pt x="424145" y="250317"/>
                  </a:lnTo>
                  <a:lnTo>
                    <a:pt x="432432" y="250102"/>
                  </a:lnTo>
                  <a:lnTo>
                    <a:pt x="441290" y="247316"/>
                  </a:lnTo>
                  <a:lnTo>
                    <a:pt x="454149" y="244959"/>
                  </a:lnTo>
                  <a:lnTo>
                    <a:pt x="471889" y="243328"/>
                  </a:lnTo>
                  <a:lnTo>
                    <a:pt x="492630" y="241053"/>
                  </a:lnTo>
                  <a:lnTo>
                    <a:pt x="515657" y="238636"/>
                  </a:lnTo>
                  <a:lnTo>
                    <a:pt x="540255" y="236577"/>
                  </a:lnTo>
                  <a:lnTo>
                    <a:pt x="569866" y="235446"/>
                  </a:lnTo>
                  <a:lnTo>
                    <a:pt x="603406" y="234386"/>
                  </a:lnTo>
                  <a:lnTo>
                    <a:pt x="635088" y="233469"/>
                  </a:lnTo>
                  <a:lnTo>
                    <a:pt x="659127" y="232767"/>
                  </a:lnTo>
                  <a:lnTo>
                    <a:pt x="671212" y="231909"/>
                  </a:lnTo>
                  <a:lnTo>
                    <a:pt x="675224" y="231624"/>
                  </a:lnTo>
                  <a:lnTo>
                    <a:pt x="679380" y="231909"/>
                  </a:lnTo>
                  <a:lnTo>
                    <a:pt x="691893" y="232767"/>
                  </a:lnTo>
                  <a:lnTo>
                    <a:pt x="715789" y="234600"/>
                  </a:lnTo>
                  <a:lnTo>
                    <a:pt x="746471" y="237720"/>
                  </a:lnTo>
                  <a:lnTo>
                    <a:pt x="780726" y="240268"/>
                  </a:lnTo>
                  <a:lnTo>
                    <a:pt x="815337" y="240387"/>
                  </a:lnTo>
                  <a:lnTo>
                    <a:pt x="850901" y="236529"/>
                  </a:lnTo>
                  <a:lnTo>
                    <a:pt x="888965" y="229528"/>
                  </a:lnTo>
                  <a:lnTo>
                    <a:pt x="926029" y="222813"/>
                  </a:lnTo>
                  <a:lnTo>
                    <a:pt x="958593" y="219813"/>
                  </a:lnTo>
                  <a:lnTo>
                    <a:pt x="982870" y="222063"/>
                  </a:lnTo>
                  <a:lnTo>
                    <a:pt x="1001932" y="227528"/>
                  </a:lnTo>
                  <a:lnTo>
                    <a:pt x="1020851" y="234279"/>
                  </a:lnTo>
                  <a:lnTo>
                    <a:pt x="1044699" y="240387"/>
                  </a:lnTo>
                  <a:lnTo>
                    <a:pt x="1073810" y="245923"/>
                  </a:lnTo>
                  <a:lnTo>
                    <a:pt x="1106135" y="251531"/>
                  </a:lnTo>
                  <a:lnTo>
                    <a:pt x="1141461" y="257853"/>
                  </a:lnTo>
                  <a:lnTo>
                    <a:pt x="1179573" y="265533"/>
                  </a:lnTo>
                  <a:lnTo>
                    <a:pt x="1222686" y="275879"/>
                  </a:lnTo>
                  <a:lnTo>
                    <a:pt x="1270156" y="287726"/>
                  </a:lnTo>
                  <a:lnTo>
                    <a:pt x="1317483" y="299716"/>
                  </a:lnTo>
                  <a:lnTo>
                    <a:pt x="1360167" y="310491"/>
                  </a:lnTo>
                  <a:lnTo>
                    <a:pt x="1397398" y="318920"/>
                  </a:lnTo>
                  <a:lnTo>
                    <a:pt x="1431700" y="325921"/>
                  </a:lnTo>
                  <a:lnTo>
                    <a:pt x="1461858" y="333208"/>
                  </a:lnTo>
                  <a:lnTo>
                    <a:pt x="1504685" y="354079"/>
                  </a:lnTo>
                  <a:lnTo>
                    <a:pt x="1536189" y="398121"/>
                  </a:lnTo>
                  <a:lnTo>
                    <a:pt x="1559525" y="446412"/>
                  </a:lnTo>
                  <a:lnTo>
                    <a:pt x="1570586" y="472380"/>
                  </a:lnTo>
                  <a:lnTo>
                    <a:pt x="1581147" y="494133"/>
                  </a:lnTo>
                  <a:lnTo>
                    <a:pt x="1589648" y="510921"/>
                  </a:lnTo>
                  <a:lnTo>
                    <a:pt x="1596577" y="524994"/>
                  </a:lnTo>
                  <a:lnTo>
                    <a:pt x="1604936" y="536781"/>
                  </a:lnTo>
                  <a:lnTo>
                    <a:pt x="1617723" y="546711"/>
                  </a:lnTo>
                  <a:lnTo>
                    <a:pt x="1637678" y="554426"/>
                  </a:lnTo>
                  <a:lnTo>
                    <a:pt x="1662490" y="559855"/>
                  </a:lnTo>
                  <a:lnTo>
                    <a:pt x="1687589" y="563856"/>
                  </a:lnTo>
                  <a:lnTo>
                    <a:pt x="1708401" y="567285"/>
                  </a:lnTo>
                  <a:lnTo>
                    <a:pt x="1721593" y="568916"/>
                  </a:lnTo>
                  <a:lnTo>
                    <a:pt x="1730499" y="568332"/>
                  </a:lnTo>
                  <a:lnTo>
                    <a:pt x="1740548" y="569321"/>
                  </a:lnTo>
                  <a:lnTo>
                    <a:pt x="1757169" y="575667"/>
                  </a:lnTo>
                  <a:lnTo>
                    <a:pt x="1785732" y="591883"/>
                  </a:lnTo>
                  <a:lnTo>
                    <a:pt x="1822225" y="614529"/>
                  </a:lnTo>
                  <a:lnTo>
                    <a:pt x="1858003" y="637174"/>
                  </a:lnTo>
                  <a:lnTo>
                    <a:pt x="1884423" y="653391"/>
                  </a:lnTo>
                  <a:lnTo>
                    <a:pt x="1897663" y="661082"/>
                  </a:lnTo>
                  <a:lnTo>
                    <a:pt x="1902901" y="664059"/>
                  </a:lnTo>
                  <a:lnTo>
                    <a:pt x="1904997" y="664749"/>
                  </a:lnTo>
                  <a:lnTo>
                    <a:pt x="1908807" y="665583"/>
                  </a:lnTo>
                  <a:lnTo>
                    <a:pt x="1912938" y="666928"/>
                  </a:lnTo>
                  <a:lnTo>
                    <a:pt x="1915570" y="667773"/>
                  </a:lnTo>
                  <a:lnTo>
                    <a:pt x="1920916" y="668476"/>
                  </a:lnTo>
                  <a:lnTo>
                    <a:pt x="1933191" y="669393"/>
                  </a:lnTo>
                  <a:lnTo>
                    <a:pt x="1954920" y="671452"/>
                  </a:lnTo>
                  <a:lnTo>
                    <a:pt x="2014951" y="676144"/>
                  </a:lnTo>
                  <a:lnTo>
                    <a:pt x="2082269" y="679239"/>
                  </a:lnTo>
                  <a:lnTo>
                    <a:pt x="2156588" y="681311"/>
                  </a:lnTo>
                  <a:lnTo>
                    <a:pt x="2195319" y="682347"/>
                  </a:lnTo>
                </a:path>
              </a:pathLst>
            </a:custGeom>
            <a:ln w="221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659636" y="4368545"/>
              <a:ext cx="1270" cy="1007110"/>
            </a:xfrm>
            <a:custGeom>
              <a:avLst/>
              <a:gdLst/>
              <a:ahLst/>
              <a:cxnLst/>
              <a:rect l="l" t="t" r="r" b="b"/>
              <a:pathLst>
                <a:path w="1269" h="1007110">
                  <a:moveTo>
                    <a:pt x="0" y="0"/>
                  </a:moveTo>
                  <a:lnTo>
                    <a:pt x="762" y="1006602"/>
                  </a:lnTo>
                </a:path>
              </a:pathLst>
            </a:custGeom>
            <a:ln w="737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447038" y="4615433"/>
              <a:ext cx="0" cy="760095"/>
            </a:xfrm>
            <a:custGeom>
              <a:avLst/>
              <a:gdLst/>
              <a:ahLst/>
              <a:cxnLst/>
              <a:rect l="l" t="t" r="r" b="b"/>
              <a:pathLst>
                <a:path h="760095">
                  <a:moveTo>
                    <a:pt x="0" y="0"/>
                  </a:moveTo>
                  <a:lnTo>
                    <a:pt x="0" y="759714"/>
                  </a:lnTo>
                </a:path>
              </a:pathLst>
            </a:custGeom>
            <a:ln w="73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721358" y="4368545"/>
              <a:ext cx="0" cy="1007110"/>
            </a:xfrm>
            <a:custGeom>
              <a:avLst/>
              <a:gdLst/>
              <a:ahLst/>
              <a:cxnLst/>
              <a:rect l="l" t="t" r="r" b="b"/>
              <a:pathLst>
                <a:path h="1007110">
                  <a:moveTo>
                    <a:pt x="0" y="1006602"/>
                  </a:moveTo>
                  <a:lnTo>
                    <a:pt x="0" y="0"/>
                  </a:lnTo>
                </a:path>
              </a:pathLst>
            </a:custGeom>
            <a:ln w="73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991868" y="4827269"/>
              <a:ext cx="537210" cy="548005"/>
            </a:xfrm>
            <a:custGeom>
              <a:avLst/>
              <a:gdLst/>
              <a:ahLst/>
              <a:cxnLst/>
              <a:rect l="l" t="t" r="r" b="b"/>
              <a:pathLst>
                <a:path w="537210" h="548004">
                  <a:moveTo>
                    <a:pt x="0" y="0"/>
                  </a:moveTo>
                  <a:lnTo>
                    <a:pt x="0" y="547878"/>
                  </a:lnTo>
                </a:path>
                <a:path w="537210" h="548004">
                  <a:moveTo>
                    <a:pt x="270510" y="0"/>
                  </a:moveTo>
                  <a:lnTo>
                    <a:pt x="270510" y="547878"/>
                  </a:lnTo>
                </a:path>
                <a:path w="537210" h="548004">
                  <a:moveTo>
                    <a:pt x="537210" y="0"/>
                  </a:moveTo>
                  <a:lnTo>
                    <a:pt x="537210" y="547878"/>
                  </a:lnTo>
                </a:path>
              </a:pathLst>
            </a:custGeom>
            <a:ln w="73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807208" y="4368545"/>
              <a:ext cx="0" cy="1007110"/>
            </a:xfrm>
            <a:custGeom>
              <a:avLst/>
              <a:gdLst/>
              <a:ahLst/>
              <a:cxnLst/>
              <a:rect l="l" t="t" r="r" b="b"/>
              <a:pathLst>
                <a:path h="1007110">
                  <a:moveTo>
                    <a:pt x="0" y="1006602"/>
                  </a:moveTo>
                  <a:lnTo>
                    <a:pt x="0" y="0"/>
                  </a:lnTo>
                </a:path>
              </a:pathLst>
            </a:custGeom>
            <a:ln w="73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077718" y="4368545"/>
              <a:ext cx="0" cy="1007110"/>
            </a:xfrm>
            <a:custGeom>
              <a:avLst/>
              <a:gdLst/>
              <a:ahLst/>
              <a:cxnLst/>
              <a:rect l="l" t="t" r="r" b="b"/>
              <a:pathLst>
                <a:path h="1007110">
                  <a:moveTo>
                    <a:pt x="0" y="784860"/>
                  </a:moveTo>
                  <a:lnTo>
                    <a:pt x="0" y="1006602"/>
                  </a:lnTo>
                </a:path>
                <a:path h="1007110">
                  <a:moveTo>
                    <a:pt x="0" y="0"/>
                  </a:moveTo>
                  <a:lnTo>
                    <a:pt x="0" y="194310"/>
                  </a:lnTo>
                </a:path>
              </a:pathLst>
            </a:custGeom>
            <a:ln w="73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348227" y="4368545"/>
              <a:ext cx="0" cy="1007110"/>
            </a:xfrm>
            <a:custGeom>
              <a:avLst/>
              <a:gdLst/>
              <a:ahLst/>
              <a:cxnLst/>
              <a:rect l="l" t="t" r="r" b="b"/>
              <a:pathLst>
                <a:path h="1007110">
                  <a:moveTo>
                    <a:pt x="0" y="784860"/>
                  </a:moveTo>
                  <a:lnTo>
                    <a:pt x="0" y="1006602"/>
                  </a:lnTo>
                </a:path>
                <a:path h="1007110">
                  <a:moveTo>
                    <a:pt x="0" y="0"/>
                  </a:moveTo>
                  <a:lnTo>
                    <a:pt x="0" y="194310"/>
                  </a:lnTo>
                </a:path>
              </a:pathLst>
            </a:custGeom>
            <a:ln w="73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80335" y="5375147"/>
              <a:ext cx="2386330" cy="0"/>
            </a:xfrm>
            <a:custGeom>
              <a:avLst/>
              <a:gdLst/>
              <a:ahLst/>
              <a:cxnLst/>
              <a:rect l="l" t="t" r="r" b="b"/>
              <a:pathLst>
                <a:path w="2386329">
                  <a:moveTo>
                    <a:pt x="0" y="0"/>
                  </a:moveTo>
                  <a:lnTo>
                    <a:pt x="2385824" y="0"/>
                  </a:lnTo>
                </a:path>
              </a:pathLst>
            </a:custGeom>
            <a:ln w="73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80335" y="4696967"/>
              <a:ext cx="2386330" cy="334645"/>
            </a:xfrm>
            <a:custGeom>
              <a:avLst/>
              <a:gdLst/>
              <a:ahLst/>
              <a:cxnLst/>
              <a:rect l="l" t="t" r="r" b="b"/>
              <a:pathLst>
                <a:path w="2386329" h="334645">
                  <a:moveTo>
                    <a:pt x="0" y="334518"/>
                  </a:moveTo>
                  <a:lnTo>
                    <a:pt x="1706120" y="334518"/>
                  </a:lnTo>
                </a:path>
                <a:path w="2386329" h="334645">
                  <a:moveTo>
                    <a:pt x="2367537" y="334518"/>
                  </a:moveTo>
                  <a:lnTo>
                    <a:pt x="2385824" y="334518"/>
                  </a:lnTo>
                </a:path>
                <a:path w="2386329" h="334645">
                  <a:moveTo>
                    <a:pt x="0" y="0"/>
                  </a:moveTo>
                  <a:lnTo>
                    <a:pt x="599696" y="0"/>
                  </a:lnTo>
                </a:path>
                <a:path w="2386329" h="334645">
                  <a:moveTo>
                    <a:pt x="1556766" y="0"/>
                  </a:moveTo>
                  <a:lnTo>
                    <a:pt x="1706120" y="0"/>
                  </a:lnTo>
                </a:path>
                <a:path w="2386329" h="334645">
                  <a:moveTo>
                    <a:pt x="2367537" y="0"/>
                  </a:moveTo>
                  <a:lnTo>
                    <a:pt x="2385824" y="0"/>
                  </a:lnTo>
                </a:path>
              </a:pathLst>
            </a:custGeom>
            <a:ln w="73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895602" y="4604639"/>
            <a:ext cx="2628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20" dirty="0">
                <a:latin typeface="Times New Roman"/>
                <a:cs typeface="Times New Roman"/>
              </a:rPr>
              <a:t>35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95602" y="4955918"/>
            <a:ext cx="2628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20" dirty="0">
                <a:latin typeface="Times New Roman"/>
                <a:cs typeface="Times New Roman"/>
              </a:rPr>
              <a:t>30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95602" y="5279763"/>
            <a:ext cx="2628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20" dirty="0">
                <a:latin typeface="Times New Roman"/>
                <a:cs typeface="Times New Roman"/>
              </a:rPr>
              <a:t>25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865120" y="4368545"/>
            <a:ext cx="0" cy="1007110"/>
          </a:xfrm>
          <a:custGeom>
            <a:avLst/>
            <a:gdLst/>
            <a:ahLst/>
            <a:cxnLst/>
            <a:rect l="l" t="t" r="r" b="b"/>
            <a:pathLst>
              <a:path h="1007110">
                <a:moveTo>
                  <a:pt x="0" y="0"/>
                </a:moveTo>
                <a:lnTo>
                  <a:pt x="0" y="1006602"/>
                </a:lnTo>
              </a:path>
            </a:pathLst>
          </a:custGeom>
          <a:ln w="7378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135638" y="5363897"/>
            <a:ext cx="2504440" cy="347345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80"/>
              </a:spcBef>
              <a:tabLst>
                <a:tab pos="264795" algn="l"/>
                <a:tab pos="513715" algn="l"/>
                <a:tab pos="785495" algn="l"/>
                <a:tab pos="1056640" algn="l"/>
                <a:tab pos="1322705" algn="l"/>
                <a:tab pos="1599565" algn="l"/>
                <a:tab pos="1871345" algn="l"/>
                <a:tab pos="2144395" algn="l"/>
              </a:tabLst>
            </a:pPr>
            <a:r>
              <a:rPr sz="900" spc="15" dirty="0">
                <a:latin typeface="Times New Roman"/>
                <a:cs typeface="Times New Roman"/>
              </a:rPr>
              <a:t>0	5	10	15	20	25	30	35	40 </a:t>
            </a:r>
            <a:r>
              <a:rPr sz="900" spc="20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45</a:t>
            </a:r>
            <a:endParaRPr sz="900">
              <a:latin typeface="Times New Roman"/>
              <a:cs typeface="Times New Roman"/>
            </a:endParaRPr>
          </a:p>
          <a:p>
            <a:pPr marR="94615" algn="ctr">
              <a:lnSpc>
                <a:spcPct val="100000"/>
              </a:lnSpc>
              <a:spcBef>
                <a:spcPts val="185"/>
              </a:spcBef>
            </a:pPr>
            <a:r>
              <a:rPr sz="900" spc="10" dirty="0">
                <a:latin typeface="Times New Roman"/>
                <a:cs typeface="Times New Roman"/>
              </a:rPr>
              <a:t>Глибина,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мкм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22112" y="4463469"/>
            <a:ext cx="156210" cy="81597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00" spc="10" dirty="0">
                <a:latin typeface="Times New Roman"/>
                <a:cs typeface="Times New Roman"/>
              </a:rPr>
              <a:t>Твердість,</a:t>
            </a:r>
            <a:r>
              <a:rPr sz="900" spc="-5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МПа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1193412" y="4021956"/>
            <a:ext cx="2358390" cy="1135380"/>
            <a:chOff x="1193412" y="4021956"/>
            <a:chExt cx="2358390" cy="1135380"/>
          </a:xfrm>
        </p:grpSpPr>
        <p:pic>
          <p:nvPicPr>
            <p:cNvPr id="54" name="object 5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82765" y="4559166"/>
              <a:ext cx="668795" cy="597928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76345" y="4233030"/>
              <a:ext cx="964448" cy="597928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93412" y="4021956"/>
              <a:ext cx="460768" cy="597164"/>
            </a:xfrm>
            <a:prstGeom prst="rect">
              <a:avLst/>
            </a:prstGeom>
          </p:spPr>
        </p:pic>
      </p:grpSp>
      <p:sp>
        <p:nvSpPr>
          <p:cNvPr id="57" name="object 57"/>
          <p:cNvSpPr txBox="1"/>
          <p:nvPr/>
        </p:nvSpPr>
        <p:spPr>
          <a:xfrm>
            <a:off x="1237741" y="5769353"/>
            <a:ext cx="190817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65125" marR="5080" indent="-35306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8.10</a:t>
            </a:r>
            <a:r>
              <a:rPr sz="1000" spc="-5" dirty="0">
                <a:latin typeface="Times New Roman"/>
                <a:cs typeface="Times New Roman"/>
              </a:rPr>
              <a:t>. Розподіл мікротвердості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 краю вглиб зразка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03" y="516889"/>
            <a:ext cx="5862320" cy="2611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3683000" marR="42545" lvl="1" indent="561340">
              <a:lnSpc>
                <a:spcPts val="1610"/>
              </a:lnSpc>
              <a:buAutoNum type="arabicPeriod" startAt="3"/>
              <a:tabLst>
                <a:tab pos="4556125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ЦІАНУВАННЯ  ТА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НІТРОЦЕМЕНТАЦІЯ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Font typeface="Times New Roman"/>
              <a:buAutoNum type="arabicPeriod" startAt="3"/>
            </a:pPr>
            <a:endParaRPr sz="1950">
              <a:latin typeface="Times New Roman"/>
              <a:cs typeface="Times New Roman"/>
            </a:endParaRPr>
          </a:p>
          <a:p>
            <a:pPr marL="381000" marR="42545" lvl="2" indent="-381000" algn="r">
              <a:lnSpc>
                <a:spcPct val="100000"/>
              </a:lnSpc>
              <a:buAutoNum type="arabicPeriod"/>
              <a:tabLst>
                <a:tab pos="3810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ЦІАНУВАННЯ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Ціанування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хіміко-термічна обробка, при </a:t>
            </a:r>
            <a:r>
              <a:rPr sz="1200" dirty="0">
                <a:latin typeface="Times New Roman"/>
                <a:cs typeface="Times New Roman"/>
              </a:rPr>
              <a:t>якій </a:t>
            </a:r>
            <a:r>
              <a:rPr sz="1200" spc="-5" dirty="0">
                <a:latin typeface="Times New Roman"/>
                <a:cs typeface="Times New Roman"/>
              </a:rPr>
              <a:t>поверхня насичується </a:t>
            </a:r>
            <a:r>
              <a:rPr sz="1200" dirty="0">
                <a:latin typeface="Times New Roman"/>
                <a:cs typeface="Times New Roman"/>
              </a:rPr>
              <a:t>одночасно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вуглецем та</a:t>
            </a:r>
            <a:r>
              <a:rPr sz="1200" dirty="0">
                <a:latin typeface="Times New Roman"/>
                <a:cs typeface="Times New Roman"/>
              </a:rPr>
              <a:t> азотом.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Здійснюється у </a:t>
            </a:r>
            <a:r>
              <a:rPr sz="1200" spc="-5" dirty="0">
                <a:latin typeface="Times New Roman"/>
                <a:cs typeface="Times New Roman"/>
              </a:rPr>
              <a:t>ваннах </a:t>
            </a:r>
            <a:r>
              <a:rPr sz="1200" dirty="0">
                <a:latin typeface="Times New Roman"/>
                <a:cs typeface="Times New Roman"/>
              </a:rPr>
              <a:t>з розплавленими </a:t>
            </a:r>
            <a:r>
              <a:rPr sz="1200" spc="-5" dirty="0">
                <a:latin typeface="Times New Roman"/>
                <a:cs typeface="Times New Roman"/>
              </a:rPr>
              <a:t>ціанистими солями, </a:t>
            </a:r>
            <a:r>
              <a:rPr sz="1200" dirty="0">
                <a:latin typeface="Times New Roman"/>
                <a:cs typeface="Times New Roman"/>
              </a:rPr>
              <a:t>наприклад </a:t>
            </a:r>
            <a:r>
              <a:rPr sz="1200" spc="-5" dirty="0">
                <a:latin typeface="Times New Roman"/>
                <a:cs typeface="Times New Roman"/>
              </a:rPr>
              <a:t>NaCN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бавками </a:t>
            </a:r>
            <a:r>
              <a:rPr sz="1200" spc="-5" dirty="0">
                <a:latin typeface="Times New Roman"/>
                <a:cs typeface="Times New Roman"/>
              </a:rPr>
              <a:t>солей NаCl, BaCl та ін. (рис. 8.11). При </a:t>
            </a:r>
            <a:r>
              <a:rPr sz="1200" dirty="0">
                <a:latin typeface="Times New Roman"/>
                <a:cs typeface="Times New Roman"/>
              </a:rPr>
              <a:t>окисленні </a:t>
            </a:r>
            <a:r>
              <a:rPr sz="1200" spc="-5" dirty="0">
                <a:latin typeface="Times New Roman"/>
                <a:cs typeface="Times New Roman"/>
              </a:rPr>
              <a:t>ціаністого </a:t>
            </a:r>
            <a:r>
              <a:rPr sz="1200" dirty="0">
                <a:latin typeface="Times New Roman"/>
                <a:cs typeface="Times New Roman"/>
              </a:rPr>
              <a:t>натрію </a:t>
            </a:r>
            <a:r>
              <a:rPr sz="1200" spc="-5" dirty="0">
                <a:latin typeface="Times New Roman"/>
                <a:cs typeface="Times New Roman"/>
              </a:rPr>
              <a:t>утворю-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атомарний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азот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окис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вуглецю:</a:t>
            </a:r>
            <a:endParaRPr sz="12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00"/>
              </a:spcBef>
            </a:pPr>
            <a:r>
              <a:rPr sz="1200" spc="-5" dirty="0">
                <a:latin typeface="Times New Roman"/>
                <a:cs typeface="Times New Roman"/>
              </a:rPr>
              <a:t>2NaCNО+О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CNО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+СО+N</a:t>
            </a:r>
            <a:r>
              <a:rPr sz="1200" spc="-7" baseline="-10416" dirty="0">
                <a:latin typeface="Times New Roman"/>
                <a:cs typeface="Times New Roman"/>
              </a:rPr>
              <a:t>ат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59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293810" y="3441952"/>
            <a:ext cx="1750695" cy="1069340"/>
            <a:chOff x="2293810" y="3441952"/>
            <a:chExt cx="1750695" cy="106934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00478" y="3707129"/>
              <a:ext cx="1376172" cy="678180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300478" y="3707129"/>
              <a:ext cx="1376680" cy="678180"/>
            </a:xfrm>
            <a:custGeom>
              <a:avLst/>
              <a:gdLst/>
              <a:ahLst/>
              <a:cxnLst/>
              <a:rect l="l" t="t" r="r" b="b"/>
              <a:pathLst>
                <a:path w="1376679" h="678179">
                  <a:moveTo>
                    <a:pt x="1376172" y="0"/>
                  </a:moveTo>
                  <a:lnTo>
                    <a:pt x="0" y="0"/>
                  </a:lnTo>
                  <a:lnTo>
                    <a:pt x="0" y="678180"/>
                  </a:lnTo>
                  <a:lnTo>
                    <a:pt x="1376172" y="678180"/>
                  </a:lnTo>
                  <a:lnTo>
                    <a:pt x="1376172" y="0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66010" y="3771897"/>
              <a:ext cx="1310640" cy="53035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366010" y="3771899"/>
              <a:ext cx="1310640" cy="530860"/>
            </a:xfrm>
            <a:custGeom>
              <a:avLst/>
              <a:gdLst/>
              <a:ahLst/>
              <a:cxnLst/>
              <a:rect l="l" t="t" r="r" b="b"/>
              <a:pathLst>
                <a:path w="1310639" h="530860">
                  <a:moveTo>
                    <a:pt x="1310640" y="0"/>
                  </a:moveTo>
                  <a:lnTo>
                    <a:pt x="0" y="0"/>
                  </a:lnTo>
                  <a:lnTo>
                    <a:pt x="0" y="530354"/>
                  </a:lnTo>
                  <a:lnTo>
                    <a:pt x="1310640" y="530354"/>
                  </a:lnTo>
                  <a:lnTo>
                    <a:pt x="1310640" y="0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618738" y="3685793"/>
              <a:ext cx="278130" cy="708660"/>
            </a:xfrm>
            <a:custGeom>
              <a:avLst/>
              <a:gdLst/>
              <a:ahLst/>
              <a:cxnLst/>
              <a:rect l="l" t="t" r="r" b="b"/>
              <a:pathLst>
                <a:path w="278129" h="708660">
                  <a:moveTo>
                    <a:pt x="92202" y="0"/>
                  </a:moveTo>
                  <a:lnTo>
                    <a:pt x="65210" y="18871"/>
                  </a:lnTo>
                  <a:lnTo>
                    <a:pt x="49434" y="49244"/>
                  </a:lnTo>
                  <a:lnTo>
                    <a:pt x="39802" y="84331"/>
                  </a:lnTo>
                  <a:lnTo>
                    <a:pt x="31242" y="117348"/>
                  </a:lnTo>
                  <a:lnTo>
                    <a:pt x="16644" y="131242"/>
                  </a:lnTo>
                  <a:lnTo>
                    <a:pt x="11049" y="147351"/>
                  </a:lnTo>
                  <a:lnTo>
                    <a:pt x="10025" y="166747"/>
                  </a:lnTo>
                  <a:lnTo>
                    <a:pt x="9144" y="190500"/>
                  </a:lnTo>
                  <a:lnTo>
                    <a:pt x="10906" y="222658"/>
                  </a:lnTo>
                  <a:lnTo>
                    <a:pt x="10096" y="248888"/>
                  </a:lnTo>
                  <a:lnTo>
                    <a:pt x="7858" y="275260"/>
                  </a:lnTo>
                  <a:lnTo>
                    <a:pt x="5334" y="307848"/>
                  </a:lnTo>
                  <a:lnTo>
                    <a:pt x="6107" y="310729"/>
                  </a:lnTo>
                  <a:lnTo>
                    <a:pt x="8096" y="317754"/>
                  </a:lnTo>
                  <a:lnTo>
                    <a:pt x="10798" y="326493"/>
                  </a:lnTo>
                  <a:lnTo>
                    <a:pt x="13716" y="334518"/>
                  </a:lnTo>
                  <a:lnTo>
                    <a:pt x="18454" y="347722"/>
                  </a:lnTo>
                  <a:lnTo>
                    <a:pt x="19621" y="352139"/>
                  </a:lnTo>
                  <a:lnTo>
                    <a:pt x="19931" y="361842"/>
                  </a:lnTo>
                  <a:lnTo>
                    <a:pt x="22098" y="390906"/>
                  </a:lnTo>
                  <a:lnTo>
                    <a:pt x="14608" y="423874"/>
                  </a:lnTo>
                  <a:lnTo>
                    <a:pt x="11906" y="455199"/>
                  </a:lnTo>
                  <a:lnTo>
                    <a:pt x="11060" y="488096"/>
                  </a:lnTo>
                  <a:lnTo>
                    <a:pt x="9144" y="525780"/>
                  </a:lnTo>
                  <a:lnTo>
                    <a:pt x="7393" y="540769"/>
                  </a:lnTo>
                  <a:lnTo>
                    <a:pt x="4857" y="555974"/>
                  </a:lnTo>
                  <a:lnTo>
                    <a:pt x="2178" y="571321"/>
                  </a:lnTo>
                  <a:lnTo>
                    <a:pt x="0" y="586740"/>
                  </a:lnTo>
                  <a:lnTo>
                    <a:pt x="6203" y="599860"/>
                  </a:lnTo>
                  <a:lnTo>
                    <a:pt x="13620" y="612267"/>
                  </a:lnTo>
                  <a:lnTo>
                    <a:pt x="20895" y="624673"/>
                  </a:lnTo>
                  <a:lnTo>
                    <a:pt x="26670" y="637794"/>
                  </a:lnTo>
                  <a:lnTo>
                    <a:pt x="34944" y="647307"/>
                  </a:lnTo>
                  <a:lnTo>
                    <a:pt x="40862" y="656177"/>
                  </a:lnTo>
                  <a:lnTo>
                    <a:pt x="45208" y="665761"/>
                  </a:lnTo>
                  <a:lnTo>
                    <a:pt x="48768" y="677418"/>
                  </a:lnTo>
                  <a:lnTo>
                    <a:pt x="50292" y="682752"/>
                  </a:lnTo>
                  <a:lnTo>
                    <a:pt x="49530" y="689610"/>
                  </a:lnTo>
                  <a:lnTo>
                    <a:pt x="52578" y="694944"/>
                  </a:lnTo>
                  <a:lnTo>
                    <a:pt x="55626" y="699516"/>
                  </a:lnTo>
                  <a:lnTo>
                    <a:pt x="61722" y="701040"/>
                  </a:lnTo>
                  <a:lnTo>
                    <a:pt x="66294" y="703326"/>
                  </a:lnTo>
                  <a:lnTo>
                    <a:pt x="77807" y="706862"/>
                  </a:lnTo>
                  <a:lnTo>
                    <a:pt x="82962" y="708183"/>
                  </a:lnTo>
                  <a:lnTo>
                    <a:pt x="87403" y="707076"/>
                  </a:lnTo>
                  <a:lnTo>
                    <a:pt x="96774" y="703326"/>
                  </a:lnTo>
                  <a:lnTo>
                    <a:pt x="108918" y="702052"/>
                  </a:lnTo>
                  <a:lnTo>
                    <a:pt x="125920" y="699992"/>
                  </a:lnTo>
                  <a:lnTo>
                    <a:pt x="142636" y="696360"/>
                  </a:lnTo>
                  <a:lnTo>
                    <a:pt x="153924" y="690372"/>
                  </a:lnTo>
                  <a:lnTo>
                    <a:pt x="156972" y="687324"/>
                  </a:lnTo>
                  <a:lnTo>
                    <a:pt x="156972" y="681228"/>
                  </a:lnTo>
                  <a:lnTo>
                    <a:pt x="158496" y="677418"/>
                  </a:lnTo>
                  <a:lnTo>
                    <a:pt x="201930" y="656082"/>
                  </a:lnTo>
                  <a:lnTo>
                    <a:pt x="204978" y="652272"/>
                  </a:lnTo>
                  <a:lnTo>
                    <a:pt x="204978" y="646938"/>
                  </a:lnTo>
                  <a:lnTo>
                    <a:pt x="206502" y="643128"/>
                  </a:lnTo>
                  <a:lnTo>
                    <a:pt x="210097" y="636174"/>
                  </a:lnTo>
                  <a:lnTo>
                    <a:pt x="214693" y="629793"/>
                  </a:lnTo>
                  <a:lnTo>
                    <a:pt x="219575" y="623411"/>
                  </a:lnTo>
                  <a:lnTo>
                    <a:pt x="224028" y="616458"/>
                  </a:lnTo>
                  <a:lnTo>
                    <a:pt x="226314" y="612648"/>
                  </a:lnTo>
                  <a:lnTo>
                    <a:pt x="225552" y="607314"/>
                  </a:lnTo>
                  <a:lnTo>
                    <a:pt x="228600" y="603504"/>
                  </a:lnTo>
                  <a:lnTo>
                    <a:pt x="239268" y="589276"/>
                  </a:lnTo>
                  <a:lnTo>
                    <a:pt x="241363" y="589692"/>
                  </a:lnTo>
                  <a:lnTo>
                    <a:pt x="241458" y="590538"/>
                  </a:lnTo>
                  <a:lnTo>
                    <a:pt x="246126" y="577596"/>
                  </a:lnTo>
                  <a:lnTo>
                    <a:pt x="271093" y="540198"/>
                  </a:lnTo>
                  <a:lnTo>
                    <a:pt x="275275" y="450835"/>
                  </a:lnTo>
                  <a:lnTo>
                    <a:pt x="276861" y="400403"/>
                  </a:lnTo>
                  <a:lnTo>
                    <a:pt x="277594" y="363074"/>
                  </a:lnTo>
                  <a:lnTo>
                    <a:pt x="277514" y="332009"/>
                  </a:lnTo>
                  <a:lnTo>
                    <a:pt x="276661" y="300372"/>
                  </a:lnTo>
                  <a:lnTo>
                    <a:pt x="275075" y="261323"/>
                  </a:lnTo>
                  <a:lnTo>
                    <a:pt x="272796" y="208026"/>
                  </a:lnTo>
                  <a:lnTo>
                    <a:pt x="266771" y="182189"/>
                  </a:lnTo>
                  <a:lnTo>
                    <a:pt x="262890" y="155638"/>
                  </a:lnTo>
                  <a:lnTo>
                    <a:pt x="258437" y="129373"/>
                  </a:lnTo>
                  <a:lnTo>
                    <a:pt x="250698" y="104394"/>
                  </a:lnTo>
                  <a:lnTo>
                    <a:pt x="242494" y="88213"/>
                  </a:lnTo>
                  <a:lnTo>
                    <a:pt x="234219" y="73818"/>
                  </a:lnTo>
                  <a:lnTo>
                    <a:pt x="226373" y="59281"/>
                  </a:lnTo>
                  <a:lnTo>
                    <a:pt x="219456" y="42672"/>
                  </a:lnTo>
                  <a:lnTo>
                    <a:pt x="194321" y="15537"/>
                  </a:lnTo>
                  <a:lnTo>
                    <a:pt x="166973" y="3905"/>
                  </a:lnTo>
                  <a:lnTo>
                    <a:pt x="134052" y="988"/>
                  </a:lnTo>
                  <a:lnTo>
                    <a:pt x="92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618738" y="3685793"/>
              <a:ext cx="278130" cy="708660"/>
            </a:xfrm>
            <a:custGeom>
              <a:avLst/>
              <a:gdLst/>
              <a:ahLst/>
              <a:cxnLst/>
              <a:rect l="l" t="t" r="r" b="b"/>
              <a:pathLst>
                <a:path w="278129" h="708660">
                  <a:moveTo>
                    <a:pt x="66294" y="703326"/>
                  </a:moveTo>
                  <a:lnTo>
                    <a:pt x="61722" y="701040"/>
                  </a:lnTo>
                  <a:lnTo>
                    <a:pt x="55626" y="699516"/>
                  </a:lnTo>
                  <a:lnTo>
                    <a:pt x="52578" y="694944"/>
                  </a:lnTo>
                  <a:lnTo>
                    <a:pt x="49530" y="689610"/>
                  </a:lnTo>
                  <a:lnTo>
                    <a:pt x="50292" y="682752"/>
                  </a:lnTo>
                  <a:lnTo>
                    <a:pt x="48768" y="677418"/>
                  </a:lnTo>
                  <a:lnTo>
                    <a:pt x="45208" y="665761"/>
                  </a:lnTo>
                  <a:lnTo>
                    <a:pt x="40862" y="656177"/>
                  </a:lnTo>
                  <a:lnTo>
                    <a:pt x="34944" y="647307"/>
                  </a:lnTo>
                  <a:lnTo>
                    <a:pt x="26670" y="637794"/>
                  </a:lnTo>
                  <a:lnTo>
                    <a:pt x="20895" y="624673"/>
                  </a:lnTo>
                  <a:lnTo>
                    <a:pt x="13620" y="612267"/>
                  </a:lnTo>
                  <a:lnTo>
                    <a:pt x="6203" y="599860"/>
                  </a:lnTo>
                  <a:lnTo>
                    <a:pt x="0" y="586740"/>
                  </a:lnTo>
                  <a:lnTo>
                    <a:pt x="2178" y="571321"/>
                  </a:lnTo>
                  <a:lnTo>
                    <a:pt x="4857" y="555974"/>
                  </a:lnTo>
                  <a:lnTo>
                    <a:pt x="7393" y="540769"/>
                  </a:lnTo>
                  <a:lnTo>
                    <a:pt x="9144" y="525780"/>
                  </a:lnTo>
                  <a:lnTo>
                    <a:pt x="11060" y="488096"/>
                  </a:lnTo>
                  <a:lnTo>
                    <a:pt x="11906" y="455199"/>
                  </a:lnTo>
                  <a:lnTo>
                    <a:pt x="14608" y="423874"/>
                  </a:lnTo>
                  <a:lnTo>
                    <a:pt x="22098" y="390906"/>
                  </a:lnTo>
                  <a:lnTo>
                    <a:pt x="19931" y="361842"/>
                  </a:lnTo>
                  <a:lnTo>
                    <a:pt x="19621" y="352139"/>
                  </a:lnTo>
                  <a:lnTo>
                    <a:pt x="18454" y="347722"/>
                  </a:lnTo>
                  <a:lnTo>
                    <a:pt x="13716" y="334518"/>
                  </a:lnTo>
                  <a:lnTo>
                    <a:pt x="10798" y="326493"/>
                  </a:lnTo>
                  <a:lnTo>
                    <a:pt x="8096" y="317754"/>
                  </a:lnTo>
                  <a:lnTo>
                    <a:pt x="6107" y="310729"/>
                  </a:lnTo>
                  <a:lnTo>
                    <a:pt x="5334" y="307848"/>
                  </a:lnTo>
                  <a:lnTo>
                    <a:pt x="7858" y="275260"/>
                  </a:lnTo>
                  <a:lnTo>
                    <a:pt x="10096" y="248888"/>
                  </a:lnTo>
                  <a:lnTo>
                    <a:pt x="10906" y="222658"/>
                  </a:lnTo>
                  <a:lnTo>
                    <a:pt x="9144" y="190500"/>
                  </a:lnTo>
                  <a:lnTo>
                    <a:pt x="10025" y="166747"/>
                  </a:lnTo>
                  <a:lnTo>
                    <a:pt x="11049" y="147351"/>
                  </a:lnTo>
                  <a:lnTo>
                    <a:pt x="16644" y="131242"/>
                  </a:lnTo>
                  <a:lnTo>
                    <a:pt x="31242" y="117348"/>
                  </a:lnTo>
                  <a:lnTo>
                    <a:pt x="39802" y="84331"/>
                  </a:lnTo>
                  <a:lnTo>
                    <a:pt x="49434" y="49244"/>
                  </a:lnTo>
                  <a:lnTo>
                    <a:pt x="65210" y="18871"/>
                  </a:lnTo>
                  <a:lnTo>
                    <a:pt x="92202" y="0"/>
                  </a:lnTo>
                  <a:lnTo>
                    <a:pt x="134052" y="988"/>
                  </a:lnTo>
                  <a:lnTo>
                    <a:pt x="166973" y="3905"/>
                  </a:lnTo>
                  <a:lnTo>
                    <a:pt x="194321" y="15537"/>
                  </a:lnTo>
                  <a:lnTo>
                    <a:pt x="219456" y="42672"/>
                  </a:lnTo>
                  <a:lnTo>
                    <a:pt x="226373" y="59281"/>
                  </a:lnTo>
                  <a:lnTo>
                    <a:pt x="234219" y="73818"/>
                  </a:lnTo>
                  <a:lnTo>
                    <a:pt x="258437" y="129373"/>
                  </a:lnTo>
                  <a:lnTo>
                    <a:pt x="266771" y="182189"/>
                  </a:lnTo>
                  <a:lnTo>
                    <a:pt x="272796" y="208026"/>
                  </a:lnTo>
                  <a:lnTo>
                    <a:pt x="275075" y="261323"/>
                  </a:lnTo>
                  <a:lnTo>
                    <a:pt x="276661" y="300372"/>
                  </a:lnTo>
                  <a:lnTo>
                    <a:pt x="277514" y="332009"/>
                  </a:lnTo>
                  <a:lnTo>
                    <a:pt x="277594" y="363074"/>
                  </a:lnTo>
                  <a:lnTo>
                    <a:pt x="276861" y="400403"/>
                  </a:lnTo>
                  <a:lnTo>
                    <a:pt x="275275" y="450835"/>
                  </a:lnTo>
                  <a:lnTo>
                    <a:pt x="272796" y="521208"/>
                  </a:lnTo>
                  <a:lnTo>
                    <a:pt x="259401" y="565892"/>
                  </a:lnTo>
                  <a:lnTo>
                    <a:pt x="246126" y="577596"/>
                  </a:lnTo>
                  <a:lnTo>
                    <a:pt x="241458" y="590538"/>
                  </a:lnTo>
                  <a:lnTo>
                    <a:pt x="241363" y="589692"/>
                  </a:lnTo>
                  <a:lnTo>
                    <a:pt x="239268" y="589276"/>
                  </a:lnTo>
                  <a:lnTo>
                    <a:pt x="228600" y="603504"/>
                  </a:lnTo>
                  <a:lnTo>
                    <a:pt x="225552" y="607314"/>
                  </a:lnTo>
                  <a:lnTo>
                    <a:pt x="226314" y="612648"/>
                  </a:lnTo>
                  <a:lnTo>
                    <a:pt x="224028" y="616458"/>
                  </a:lnTo>
                  <a:lnTo>
                    <a:pt x="219575" y="623411"/>
                  </a:lnTo>
                  <a:lnTo>
                    <a:pt x="214693" y="629793"/>
                  </a:lnTo>
                  <a:lnTo>
                    <a:pt x="210097" y="636174"/>
                  </a:lnTo>
                  <a:lnTo>
                    <a:pt x="206502" y="643128"/>
                  </a:lnTo>
                  <a:lnTo>
                    <a:pt x="204978" y="646938"/>
                  </a:lnTo>
                  <a:lnTo>
                    <a:pt x="204978" y="652272"/>
                  </a:lnTo>
                  <a:lnTo>
                    <a:pt x="201930" y="656082"/>
                  </a:lnTo>
                  <a:lnTo>
                    <a:pt x="193107" y="663273"/>
                  </a:lnTo>
                  <a:lnTo>
                    <a:pt x="181641" y="669036"/>
                  </a:lnTo>
                  <a:lnTo>
                    <a:pt x="169461" y="673655"/>
                  </a:lnTo>
                  <a:lnTo>
                    <a:pt x="158496" y="677418"/>
                  </a:lnTo>
                  <a:lnTo>
                    <a:pt x="156972" y="681228"/>
                  </a:lnTo>
                  <a:lnTo>
                    <a:pt x="156972" y="687324"/>
                  </a:lnTo>
                  <a:lnTo>
                    <a:pt x="153924" y="690372"/>
                  </a:lnTo>
                  <a:lnTo>
                    <a:pt x="142636" y="696360"/>
                  </a:lnTo>
                  <a:lnTo>
                    <a:pt x="125920" y="699992"/>
                  </a:lnTo>
                  <a:lnTo>
                    <a:pt x="108918" y="702052"/>
                  </a:lnTo>
                  <a:lnTo>
                    <a:pt x="96774" y="703326"/>
                  </a:lnTo>
                  <a:lnTo>
                    <a:pt x="87403" y="707076"/>
                  </a:lnTo>
                  <a:lnTo>
                    <a:pt x="82962" y="708183"/>
                  </a:lnTo>
                  <a:lnTo>
                    <a:pt x="77807" y="706862"/>
                  </a:lnTo>
                  <a:lnTo>
                    <a:pt x="66294" y="703326"/>
                  </a:lnTo>
                  <a:close/>
                </a:path>
              </a:pathLst>
            </a:custGeom>
            <a:ln w="78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682746" y="3441952"/>
              <a:ext cx="361315" cy="1069340"/>
            </a:xfrm>
            <a:custGeom>
              <a:avLst/>
              <a:gdLst/>
              <a:ahLst/>
              <a:cxnLst/>
              <a:rect l="l" t="t" r="r" b="b"/>
              <a:pathLst>
                <a:path w="361314" h="1069339">
                  <a:moveTo>
                    <a:pt x="361185" y="0"/>
                  </a:moveTo>
                  <a:lnTo>
                    <a:pt x="0" y="0"/>
                  </a:lnTo>
                  <a:lnTo>
                    <a:pt x="0" y="1069087"/>
                  </a:lnTo>
                  <a:lnTo>
                    <a:pt x="361185" y="1069087"/>
                  </a:lnTo>
                  <a:lnTo>
                    <a:pt x="3611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491740" y="3484625"/>
              <a:ext cx="1043940" cy="287655"/>
            </a:xfrm>
            <a:custGeom>
              <a:avLst/>
              <a:gdLst/>
              <a:ahLst/>
              <a:cxnLst/>
              <a:rect l="l" t="t" r="r" b="b"/>
              <a:pathLst>
                <a:path w="1043939" h="287654">
                  <a:moveTo>
                    <a:pt x="966978" y="0"/>
                  </a:moveTo>
                  <a:lnTo>
                    <a:pt x="936950" y="6012"/>
                  </a:lnTo>
                  <a:lnTo>
                    <a:pt x="912495" y="22383"/>
                  </a:lnTo>
                  <a:lnTo>
                    <a:pt x="896040" y="46612"/>
                  </a:lnTo>
                  <a:lnTo>
                    <a:pt x="890016" y="76200"/>
                  </a:lnTo>
                  <a:lnTo>
                    <a:pt x="896040" y="106227"/>
                  </a:lnTo>
                  <a:lnTo>
                    <a:pt x="912495" y="130683"/>
                  </a:lnTo>
                  <a:lnTo>
                    <a:pt x="936950" y="147137"/>
                  </a:lnTo>
                  <a:lnTo>
                    <a:pt x="966978" y="153162"/>
                  </a:lnTo>
                  <a:lnTo>
                    <a:pt x="997005" y="147137"/>
                  </a:lnTo>
                  <a:lnTo>
                    <a:pt x="1021461" y="130683"/>
                  </a:lnTo>
                  <a:lnTo>
                    <a:pt x="1037915" y="106227"/>
                  </a:lnTo>
                  <a:lnTo>
                    <a:pt x="1043940" y="76200"/>
                  </a:lnTo>
                  <a:lnTo>
                    <a:pt x="1037915" y="46612"/>
                  </a:lnTo>
                  <a:lnTo>
                    <a:pt x="1021461" y="22383"/>
                  </a:lnTo>
                  <a:lnTo>
                    <a:pt x="997005" y="6012"/>
                  </a:lnTo>
                  <a:lnTo>
                    <a:pt x="966978" y="0"/>
                  </a:lnTo>
                  <a:close/>
                </a:path>
                <a:path w="1043939" h="287654">
                  <a:moveTo>
                    <a:pt x="965454" y="153162"/>
                  </a:moveTo>
                  <a:lnTo>
                    <a:pt x="965454" y="287274"/>
                  </a:lnTo>
                </a:path>
                <a:path w="1043939" h="287654">
                  <a:moveTo>
                    <a:pt x="669036" y="0"/>
                  </a:moveTo>
                  <a:lnTo>
                    <a:pt x="639008" y="6012"/>
                  </a:lnTo>
                  <a:lnTo>
                    <a:pt x="614553" y="22383"/>
                  </a:lnTo>
                  <a:lnTo>
                    <a:pt x="598098" y="46612"/>
                  </a:lnTo>
                  <a:lnTo>
                    <a:pt x="592074" y="76200"/>
                  </a:lnTo>
                  <a:lnTo>
                    <a:pt x="598098" y="106227"/>
                  </a:lnTo>
                  <a:lnTo>
                    <a:pt x="614553" y="130683"/>
                  </a:lnTo>
                  <a:lnTo>
                    <a:pt x="639008" y="147137"/>
                  </a:lnTo>
                  <a:lnTo>
                    <a:pt x="669036" y="153162"/>
                  </a:lnTo>
                  <a:lnTo>
                    <a:pt x="699063" y="147137"/>
                  </a:lnTo>
                  <a:lnTo>
                    <a:pt x="723519" y="130683"/>
                  </a:lnTo>
                  <a:lnTo>
                    <a:pt x="739973" y="106227"/>
                  </a:lnTo>
                  <a:lnTo>
                    <a:pt x="745998" y="76200"/>
                  </a:lnTo>
                  <a:lnTo>
                    <a:pt x="739973" y="46612"/>
                  </a:lnTo>
                  <a:lnTo>
                    <a:pt x="723519" y="22383"/>
                  </a:lnTo>
                  <a:lnTo>
                    <a:pt x="699063" y="6012"/>
                  </a:lnTo>
                  <a:lnTo>
                    <a:pt x="669036" y="0"/>
                  </a:lnTo>
                  <a:close/>
                </a:path>
                <a:path w="1043939" h="287654">
                  <a:moveTo>
                    <a:pt x="666750" y="153162"/>
                  </a:moveTo>
                  <a:lnTo>
                    <a:pt x="666750" y="287274"/>
                  </a:lnTo>
                </a:path>
                <a:path w="1043939" h="287654">
                  <a:moveTo>
                    <a:pt x="366522" y="0"/>
                  </a:moveTo>
                  <a:lnTo>
                    <a:pt x="336494" y="6012"/>
                  </a:lnTo>
                  <a:lnTo>
                    <a:pt x="312039" y="22383"/>
                  </a:lnTo>
                  <a:lnTo>
                    <a:pt x="295584" y="46612"/>
                  </a:lnTo>
                  <a:lnTo>
                    <a:pt x="289560" y="76200"/>
                  </a:lnTo>
                  <a:lnTo>
                    <a:pt x="295584" y="106227"/>
                  </a:lnTo>
                  <a:lnTo>
                    <a:pt x="312039" y="130683"/>
                  </a:lnTo>
                  <a:lnTo>
                    <a:pt x="336494" y="147137"/>
                  </a:lnTo>
                  <a:lnTo>
                    <a:pt x="366522" y="153162"/>
                  </a:lnTo>
                  <a:lnTo>
                    <a:pt x="396668" y="147137"/>
                  </a:lnTo>
                  <a:lnTo>
                    <a:pt x="421386" y="130683"/>
                  </a:lnTo>
                  <a:lnTo>
                    <a:pt x="438102" y="106227"/>
                  </a:lnTo>
                  <a:lnTo>
                    <a:pt x="444246" y="76200"/>
                  </a:lnTo>
                  <a:lnTo>
                    <a:pt x="438102" y="46612"/>
                  </a:lnTo>
                  <a:lnTo>
                    <a:pt x="421386" y="22383"/>
                  </a:lnTo>
                  <a:lnTo>
                    <a:pt x="396668" y="6012"/>
                  </a:lnTo>
                  <a:lnTo>
                    <a:pt x="366522" y="0"/>
                  </a:lnTo>
                  <a:close/>
                </a:path>
                <a:path w="1043939" h="287654">
                  <a:moveTo>
                    <a:pt x="364998" y="153162"/>
                  </a:moveTo>
                  <a:lnTo>
                    <a:pt x="364998" y="287274"/>
                  </a:lnTo>
                </a:path>
                <a:path w="1043939" h="287654">
                  <a:moveTo>
                    <a:pt x="76962" y="0"/>
                  </a:moveTo>
                  <a:lnTo>
                    <a:pt x="46934" y="6012"/>
                  </a:lnTo>
                  <a:lnTo>
                    <a:pt x="22479" y="22383"/>
                  </a:lnTo>
                  <a:lnTo>
                    <a:pt x="6024" y="46612"/>
                  </a:lnTo>
                  <a:lnTo>
                    <a:pt x="0" y="76200"/>
                  </a:lnTo>
                  <a:lnTo>
                    <a:pt x="6024" y="106227"/>
                  </a:lnTo>
                  <a:lnTo>
                    <a:pt x="22479" y="130683"/>
                  </a:lnTo>
                  <a:lnTo>
                    <a:pt x="46934" y="147137"/>
                  </a:lnTo>
                  <a:lnTo>
                    <a:pt x="76962" y="153162"/>
                  </a:lnTo>
                  <a:lnTo>
                    <a:pt x="107108" y="147137"/>
                  </a:lnTo>
                  <a:lnTo>
                    <a:pt x="131826" y="130683"/>
                  </a:lnTo>
                  <a:lnTo>
                    <a:pt x="148542" y="106227"/>
                  </a:lnTo>
                  <a:lnTo>
                    <a:pt x="154686" y="76200"/>
                  </a:lnTo>
                  <a:lnTo>
                    <a:pt x="148542" y="46612"/>
                  </a:lnTo>
                  <a:lnTo>
                    <a:pt x="131826" y="22383"/>
                  </a:lnTo>
                  <a:lnTo>
                    <a:pt x="107108" y="6012"/>
                  </a:lnTo>
                  <a:lnTo>
                    <a:pt x="76962" y="0"/>
                  </a:lnTo>
                  <a:close/>
                </a:path>
              </a:pathLst>
            </a:custGeom>
            <a:ln w="78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2507995" y="3467898"/>
            <a:ext cx="10033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04800" algn="l"/>
                <a:tab pos="604520" algn="l"/>
                <a:tab pos="905510" algn="l"/>
              </a:tabLst>
            </a:pPr>
            <a:r>
              <a:rPr sz="950" spc="30" dirty="0">
                <a:latin typeface="Times New Roman"/>
                <a:cs typeface="Times New Roman"/>
              </a:rPr>
              <a:t>N	</a:t>
            </a:r>
            <a:r>
              <a:rPr sz="950" spc="25" dirty="0">
                <a:latin typeface="Times New Roman"/>
                <a:cs typeface="Times New Roman"/>
              </a:rPr>
              <a:t>С	</a:t>
            </a:r>
            <a:r>
              <a:rPr sz="950" spc="30" dirty="0">
                <a:latin typeface="Times New Roman"/>
                <a:cs typeface="Times New Roman"/>
              </a:rPr>
              <a:t>N	</a:t>
            </a:r>
            <a:r>
              <a:rPr sz="950" spc="25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145792" y="3490721"/>
            <a:ext cx="421640" cy="281305"/>
          </a:xfrm>
          <a:custGeom>
            <a:avLst/>
            <a:gdLst/>
            <a:ahLst/>
            <a:cxnLst/>
            <a:rect l="l" t="t" r="r" b="b"/>
            <a:pathLst>
              <a:path w="421639" h="281304">
                <a:moveTo>
                  <a:pt x="421386" y="147066"/>
                </a:moveTo>
                <a:lnTo>
                  <a:pt x="421386" y="281178"/>
                </a:lnTo>
              </a:path>
              <a:path w="421639" h="281304">
                <a:moveTo>
                  <a:pt x="76962" y="0"/>
                </a:moveTo>
                <a:lnTo>
                  <a:pt x="46934" y="6012"/>
                </a:lnTo>
                <a:lnTo>
                  <a:pt x="22479" y="22383"/>
                </a:lnTo>
                <a:lnTo>
                  <a:pt x="6024" y="46612"/>
                </a:lnTo>
                <a:lnTo>
                  <a:pt x="0" y="76200"/>
                </a:lnTo>
                <a:lnTo>
                  <a:pt x="6024" y="106227"/>
                </a:lnTo>
                <a:lnTo>
                  <a:pt x="22479" y="130683"/>
                </a:lnTo>
                <a:lnTo>
                  <a:pt x="46934" y="147137"/>
                </a:lnTo>
                <a:lnTo>
                  <a:pt x="76962" y="153162"/>
                </a:lnTo>
                <a:lnTo>
                  <a:pt x="107108" y="147137"/>
                </a:lnTo>
                <a:lnTo>
                  <a:pt x="131826" y="130683"/>
                </a:lnTo>
                <a:lnTo>
                  <a:pt x="148542" y="106227"/>
                </a:lnTo>
                <a:lnTo>
                  <a:pt x="154686" y="76200"/>
                </a:lnTo>
                <a:lnTo>
                  <a:pt x="148542" y="46612"/>
                </a:lnTo>
                <a:lnTo>
                  <a:pt x="131826" y="22383"/>
                </a:lnTo>
                <a:lnTo>
                  <a:pt x="107108" y="6012"/>
                </a:lnTo>
                <a:lnTo>
                  <a:pt x="76962" y="0"/>
                </a:lnTo>
                <a:close/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2164333" y="3472471"/>
            <a:ext cx="1098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039873" y="3637788"/>
            <a:ext cx="326390" cy="617220"/>
          </a:xfrm>
          <a:custGeom>
            <a:avLst/>
            <a:gdLst/>
            <a:ahLst/>
            <a:cxnLst/>
            <a:rect l="l" t="t" r="r" b="b"/>
            <a:pathLst>
              <a:path w="326389" h="617220">
                <a:moveTo>
                  <a:pt x="247650" y="0"/>
                </a:moveTo>
                <a:lnTo>
                  <a:pt x="326136" y="134112"/>
                </a:lnTo>
              </a:path>
              <a:path w="326389" h="617220">
                <a:moveTo>
                  <a:pt x="76962" y="464058"/>
                </a:moveTo>
                <a:lnTo>
                  <a:pt x="47255" y="470082"/>
                </a:lnTo>
                <a:lnTo>
                  <a:pt x="22764" y="486537"/>
                </a:lnTo>
                <a:lnTo>
                  <a:pt x="6131" y="510992"/>
                </a:lnTo>
                <a:lnTo>
                  <a:pt x="0" y="541020"/>
                </a:lnTo>
                <a:lnTo>
                  <a:pt x="6131" y="570607"/>
                </a:lnTo>
                <a:lnTo>
                  <a:pt x="22764" y="594836"/>
                </a:lnTo>
                <a:lnTo>
                  <a:pt x="47255" y="611207"/>
                </a:lnTo>
                <a:lnTo>
                  <a:pt x="76962" y="617220"/>
                </a:lnTo>
                <a:lnTo>
                  <a:pt x="107108" y="611207"/>
                </a:lnTo>
                <a:lnTo>
                  <a:pt x="131826" y="594836"/>
                </a:lnTo>
                <a:lnTo>
                  <a:pt x="148542" y="570607"/>
                </a:lnTo>
                <a:lnTo>
                  <a:pt x="154686" y="541020"/>
                </a:lnTo>
                <a:lnTo>
                  <a:pt x="148542" y="510992"/>
                </a:lnTo>
                <a:lnTo>
                  <a:pt x="131826" y="486537"/>
                </a:lnTo>
                <a:lnTo>
                  <a:pt x="107108" y="470082"/>
                </a:lnTo>
                <a:lnTo>
                  <a:pt x="76962" y="464058"/>
                </a:lnTo>
                <a:close/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2058416" y="4085118"/>
            <a:ext cx="1098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045970" y="3771900"/>
            <a:ext cx="154305" cy="153670"/>
          </a:xfrm>
          <a:custGeom>
            <a:avLst/>
            <a:gdLst/>
            <a:ahLst/>
            <a:cxnLst/>
            <a:rect l="l" t="t" r="r" b="b"/>
            <a:pathLst>
              <a:path w="154305" h="153670">
                <a:moveTo>
                  <a:pt x="76962" y="0"/>
                </a:moveTo>
                <a:lnTo>
                  <a:pt x="46934" y="6024"/>
                </a:lnTo>
                <a:lnTo>
                  <a:pt x="22479" y="22479"/>
                </a:lnTo>
                <a:lnTo>
                  <a:pt x="6024" y="46934"/>
                </a:lnTo>
                <a:lnTo>
                  <a:pt x="0" y="76962"/>
                </a:lnTo>
                <a:lnTo>
                  <a:pt x="6024" y="106549"/>
                </a:lnTo>
                <a:lnTo>
                  <a:pt x="22479" y="130778"/>
                </a:lnTo>
                <a:lnTo>
                  <a:pt x="46934" y="147149"/>
                </a:lnTo>
                <a:lnTo>
                  <a:pt x="76962" y="153162"/>
                </a:lnTo>
                <a:lnTo>
                  <a:pt x="106989" y="147149"/>
                </a:lnTo>
                <a:lnTo>
                  <a:pt x="131445" y="130778"/>
                </a:lnTo>
                <a:lnTo>
                  <a:pt x="147899" y="106549"/>
                </a:lnTo>
                <a:lnTo>
                  <a:pt x="153924" y="76962"/>
                </a:lnTo>
                <a:lnTo>
                  <a:pt x="147899" y="46934"/>
                </a:lnTo>
                <a:lnTo>
                  <a:pt x="131445" y="22479"/>
                </a:lnTo>
                <a:lnTo>
                  <a:pt x="106989" y="6024"/>
                </a:lnTo>
                <a:lnTo>
                  <a:pt x="76962" y="0"/>
                </a:lnTo>
                <a:close/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2062226" y="3753648"/>
            <a:ext cx="116839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30" dirty="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2177478" y="3876738"/>
            <a:ext cx="1350645" cy="752475"/>
            <a:chOff x="2177478" y="3876738"/>
            <a:chExt cx="1350645" cy="752475"/>
          </a:xfrm>
        </p:grpSpPr>
        <p:sp>
          <p:nvSpPr>
            <p:cNvPr id="23" name="object 23"/>
            <p:cNvSpPr/>
            <p:nvPr/>
          </p:nvSpPr>
          <p:spPr>
            <a:xfrm>
              <a:off x="2199894" y="3880866"/>
              <a:ext cx="166370" cy="45085"/>
            </a:xfrm>
            <a:custGeom>
              <a:avLst/>
              <a:gdLst/>
              <a:ahLst/>
              <a:cxnLst/>
              <a:rect l="l" t="t" r="r" b="b"/>
              <a:pathLst>
                <a:path w="166369" h="45085">
                  <a:moveTo>
                    <a:pt x="0" y="0"/>
                  </a:moveTo>
                  <a:lnTo>
                    <a:pt x="166116" y="44958"/>
                  </a:lnTo>
                </a:path>
              </a:pathLst>
            </a:custGeom>
            <a:ln w="78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199894" y="4155186"/>
              <a:ext cx="166370" cy="13335"/>
            </a:xfrm>
            <a:custGeom>
              <a:avLst/>
              <a:gdLst/>
              <a:ahLst/>
              <a:cxnLst/>
              <a:rect l="l" t="t" r="r" b="b"/>
              <a:pathLst>
                <a:path w="166369" h="13335">
                  <a:moveTo>
                    <a:pt x="-3949" y="6477"/>
                  </a:moveTo>
                  <a:lnTo>
                    <a:pt x="170065" y="6477"/>
                  </a:lnTo>
                </a:path>
              </a:pathLst>
            </a:custGeom>
            <a:ln w="208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181606" y="4302252"/>
              <a:ext cx="1342390" cy="322580"/>
            </a:xfrm>
            <a:custGeom>
              <a:avLst/>
              <a:gdLst/>
              <a:ahLst/>
              <a:cxnLst/>
              <a:rect l="l" t="t" r="r" b="b"/>
              <a:pathLst>
                <a:path w="1342389" h="322579">
                  <a:moveTo>
                    <a:pt x="76962" y="169164"/>
                  </a:moveTo>
                  <a:lnTo>
                    <a:pt x="46934" y="175188"/>
                  </a:lnTo>
                  <a:lnTo>
                    <a:pt x="22479" y="191643"/>
                  </a:lnTo>
                  <a:lnTo>
                    <a:pt x="6024" y="216098"/>
                  </a:lnTo>
                  <a:lnTo>
                    <a:pt x="0" y="246126"/>
                  </a:lnTo>
                  <a:lnTo>
                    <a:pt x="6024" y="275713"/>
                  </a:lnTo>
                  <a:lnTo>
                    <a:pt x="22479" y="299942"/>
                  </a:lnTo>
                  <a:lnTo>
                    <a:pt x="46934" y="316313"/>
                  </a:lnTo>
                  <a:lnTo>
                    <a:pt x="76962" y="322326"/>
                  </a:lnTo>
                  <a:lnTo>
                    <a:pt x="107108" y="316313"/>
                  </a:lnTo>
                  <a:lnTo>
                    <a:pt x="131826" y="299942"/>
                  </a:lnTo>
                  <a:lnTo>
                    <a:pt x="148542" y="275713"/>
                  </a:lnTo>
                  <a:lnTo>
                    <a:pt x="154686" y="246126"/>
                  </a:lnTo>
                  <a:lnTo>
                    <a:pt x="148542" y="216098"/>
                  </a:lnTo>
                  <a:lnTo>
                    <a:pt x="131826" y="191643"/>
                  </a:lnTo>
                  <a:lnTo>
                    <a:pt x="107108" y="175188"/>
                  </a:lnTo>
                  <a:lnTo>
                    <a:pt x="76962" y="169164"/>
                  </a:lnTo>
                  <a:close/>
                </a:path>
                <a:path w="1342389" h="322579">
                  <a:moveTo>
                    <a:pt x="79248" y="169164"/>
                  </a:moveTo>
                  <a:lnTo>
                    <a:pt x="214884" y="0"/>
                  </a:lnTo>
                </a:path>
                <a:path w="1342389" h="322579">
                  <a:moveTo>
                    <a:pt x="374904" y="169164"/>
                  </a:moveTo>
                  <a:lnTo>
                    <a:pt x="344876" y="175188"/>
                  </a:lnTo>
                  <a:lnTo>
                    <a:pt x="320421" y="191643"/>
                  </a:lnTo>
                  <a:lnTo>
                    <a:pt x="303966" y="216098"/>
                  </a:lnTo>
                  <a:lnTo>
                    <a:pt x="297942" y="246126"/>
                  </a:lnTo>
                  <a:lnTo>
                    <a:pt x="303966" y="275713"/>
                  </a:lnTo>
                  <a:lnTo>
                    <a:pt x="320421" y="299942"/>
                  </a:lnTo>
                  <a:lnTo>
                    <a:pt x="344876" y="316313"/>
                  </a:lnTo>
                  <a:lnTo>
                    <a:pt x="374904" y="322326"/>
                  </a:lnTo>
                  <a:lnTo>
                    <a:pt x="404931" y="316313"/>
                  </a:lnTo>
                  <a:lnTo>
                    <a:pt x="429387" y="299942"/>
                  </a:lnTo>
                  <a:lnTo>
                    <a:pt x="445841" y="275713"/>
                  </a:lnTo>
                  <a:lnTo>
                    <a:pt x="451866" y="246126"/>
                  </a:lnTo>
                  <a:lnTo>
                    <a:pt x="445841" y="216098"/>
                  </a:lnTo>
                  <a:lnTo>
                    <a:pt x="429387" y="191643"/>
                  </a:lnTo>
                  <a:lnTo>
                    <a:pt x="404931" y="175188"/>
                  </a:lnTo>
                  <a:lnTo>
                    <a:pt x="374904" y="169164"/>
                  </a:lnTo>
                  <a:close/>
                </a:path>
                <a:path w="1342389" h="322579">
                  <a:moveTo>
                    <a:pt x="664464" y="169164"/>
                  </a:moveTo>
                  <a:lnTo>
                    <a:pt x="634436" y="175188"/>
                  </a:lnTo>
                  <a:lnTo>
                    <a:pt x="609981" y="191643"/>
                  </a:lnTo>
                  <a:lnTo>
                    <a:pt x="593526" y="216098"/>
                  </a:lnTo>
                  <a:lnTo>
                    <a:pt x="587502" y="246126"/>
                  </a:lnTo>
                  <a:lnTo>
                    <a:pt x="593526" y="275713"/>
                  </a:lnTo>
                  <a:lnTo>
                    <a:pt x="609981" y="299942"/>
                  </a:lnTo>
                  <a:lnTo>
                    <a:pt x="634436" y="316313"/>
                  </a:lnTo>
                  <a:lnTo>
                    <a:pt x="664464" y="322326"/>
                  </a:lnTo>
                  <a:lnTo>
                    <a:pt x="694491" y="316313"/>
                  </a:lnTo>
                  <a:lnTo>
                    <a:pt x="718947" y="299942"/>
                  </a:lnTo>
                  <a:lnTo>
                    <a:pt x="735401" y="275713"/>
                  </a:lnTo>
                  <a:lnTo>
                    <a:pt x="741426" y="246126"/>
                  </a:lnTo>
                  <a:lnTo>
                    <a:pt x="735401" y="216098"/>
                  </a:lnTo>
                  <a:lnTo>
                    <a:pt x="718947" y="191643"/>
                  </a:lnTo>
                  <a:lnTo>
                    <a:pt x="694491" y="175188"/>
                  </a:lnTo>
                  <a:lnTo>
                    <a:pt x="664464" y="169164"/>
                  </a:lnTo>
                  <a:close/>
                </a:path>
                <a:path w="1342389" h="322579">
                  <a:moveTo>
                    <a:pt x="966216" y="169164"/>
                  </a:moveTo>
                  <a:lnTo>
                    <a:pt x="936188" y="175188"/>
                  </a:lnTo>
                  <a:lnTo>
                    <a:pt x="911733" y="191643"/>
                  </a:lnTo>
                  <a:lnTo>
                    <a:pt x="895278" y="216098"/>
                  </a:lnTo>
                  <a:lnTo>
                    <a:pt x="889254" y="246126"/>
                  </a:lnTo>
                  <a:lnTo>
                    <a:pt x="895278" y="275713"/>
                  </a:lnTo>
                  <a:lnTo>
                    <a:pt x="911733" y="299942"/>
                  </a:lnTo>
                  <a:lnTo>
                    <a:pt x="936188" y="316313"/>
                  </a:lnTo>
                  <a:lnTo>
                    <a:pt x="966216" y="322326"/>
                  </a:lnTo>
                  <a:lnTo>
                    <a:pt x="996362" y="316313"/>
                  </a:lnTo>
                  <a:lnTo>
                    <a:pt x="1021080" y="299942"/>
                  </a:lnTo>
                  <a:lnTo>
                    <a:pt x="1037796" y="275713"/>
                  </a:lnTo>
                  <a:lnTo>
                    <a:pt x="1043940" y="246126"/>
                  </a:lnTo>
                  <a:lnTo>
                    <a:pt x="1037796" y="216098"/>
                  </a:lnTo>
                  <a:lnTo>
                    <a:pt x="1021080" y="191643"/>
                  </a:lnTo>
                  <a:lnTo>
                    <a:pt x="996362" y="175188"/>
                  </a:lnTo>
                  <a:lnTo>
                    <a:pt x="966216" y="169164"/>
                  </a:lnTo>
                  <a:close/>
                </a:path>
                <a:path w="1342389" h="322579">
                  <a:moveTo>
                    <a:pt x="1264158" y="169164"/>
                  </a:moveTo>
                  <a:lnTo>
                    <a:pt x="1234130" y="175188"/>
                  </a:lnTo>
                  <a:lnTo>
                    <a:pt x="1209675" y="191643"/>
                  </a:lnTo>
                  <a:lnTo>
                    <a:pt x="1193220" y="216098"/>
                  </a:lnTo>
                  <a:lnTo>
                    <a:pt x="1187196" y="246126"/>
                  </a:lnTo>
                  <a:lnTo>
                    <a:pt x="1193220" y="275713"/>
                  </a:lnTo>
                  <a:lnTo>
                    <a:pt x="1209675" y="299942"/>
                  </a:lnTo>
                  <a:lnTo>
                    <a:pt x="1234130" y="316313"/>
                  </a:lnTo>
                  <a:lnTo>
                    <a:pt x="1264158" y="322326"/>
                  </a:lnTo>
                  <a:lnTo>
                    <a:pt x="1294304" y="316313"/>
                  </a:lnTo>
                  <a:lnTo>
                    <a:pt x="1319022" y="299942"/>
                  </a:lnTo>
                  <a:lnTo>
                    <a:pt x="1335738" y="275713"/>
                  </a:lnTo>
                  <a:lnTo>
                    <a:pt x="1341882" y="246126"/>
                  </a:lnTo>
                  <a:lnTo>
                    <a:pt x="1335738" y="216098"/>
                  </a:lnTo>
                  <a:lnTo>
                    <a:pt x="1319022" y="191643"/>
                  </a:lnTo>
                  <a:lnTo>
                    <a:pt x="1294304" y="175188"/>
                  </a:lnTo>
                  <a:lnTo>
                    <a:pt x="1264158" y="169164"/>
                  </a:lnTo>
                  <a:close/>
                </a:path>
              </a:pathLst>
            </a:custGeom>
            <a:ln w="78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2197861" y="4453926"/>
            <a:ext cx="130492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13055" algn="l"/>
                <a:tab pos="600075" algn="l"/>
                <a:tab pos="902969" algn="l"/>
                <a:tab pos="1200150" algn="l"/>
              </a:tabLst>
            </a:pPr>
            <a:r>
              <a:rPr sz="950" spc="30" dirty="0">
                <a:latin typeface="Times New Roman"/>
                <a:cs typeface="Times New Roman"/>
              </a:rPr>
              <a:t>N	</a:t>
            </a:r>
            <a:r>
              <a:rPr sz="950" spc="25" dirty="0">
                <a:latin typeface="Times New Roman"/>
                <a:cs typeface="Times New Roman"/>
              </a:rPr>
              <a:t>C	</a:t>
            </a:r>
            <a:r>
              <a:rPr sz="950" spc="30" dirty="0">
                <a:latin typeface="Times New Roman"/>
                <a:cs typeface="Times New Roman"/>
              </a:rPr>
              <a:t>N	</a:t>
            </a:r>
            <a:r>
              <a:rPr sz="950" spc="25" dirty="0">
                <a:latin typeface="Times New Roman"/>
                <a:cs typeface="Times New Roman"/>
              </a:rPr>
              <a:t>C	</a:t>
            </a:r>
            <a:r>
              <a:rPr sz="950" spc="30" dirty="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2550096" y="3557206"/>
            <a:ext cx="3277235" cy="976630"/>
            <a:chOff x="2550096" y="3557206"/>
            <a:chExt cx="3277235" cy="976630"/>
          </a:xfrm>
        </p:grpSpPr>
        <p:sp>
          <p:nvSpPr>
            <p:cNvPr id="28" name="object 28"/>
            <p:cNvSpPr/>
            <p:nvPr/>
          </p:nvSpPr>
          <p:spPr>
            <a:xfrm>
              <a:off x="2554223" y="4302252"/>
              <a:ext cx="890269" cy="169545"/>
            </a:xfrm>
            <a:custGeom>
              <a:avLst/>
              <a:gdLst/>
              <a:ahLst/>
              <a:cxnLst/>
              <a:rect l="l" t="t" r="r" b="b"/>
              <a:pathLst>
                <a:path w="890270" h="169545">
                  <a:moveTo>
                    <a:pt x="0" y="169164"/>
                  </a:moveTo>
                  <a:lnTo>
                    <a:pt x="0" y="0"/>
                  </a:lnTo>
                </a:path>
                <a:path w="890270" h="169545">
                  <a:moveTo>
                    <a:pt x="288798" y="169164"/>
                  </a:moveTo>
                  <a:lnTo>
                    <a:pt x="288798" y="0"/>
                  </a:lnTo>
                </a:path>
                <a:path w="890270" h="169545">
                  <a:moveTo>
                    <a:pt x="595884" y="169164"/>
                  </a:moveTo>
                  <a:lnTo>
                    <a:pt x="595884" y="0"/>
                  </a:lnTo>
                </a:path>
                <a:path w="890270" h="169545">
                  <a:moveTo>
                    <a:pt x="890016" y="169164"/>
                  </a:moveTo>
                  <a:lnTo>
                    <a:pt x="890016" y="0"/>
                  </a:lnTo>
                </a:path>
              </a:pathLst>
            </a:custGeom>
            <a:ln w="78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015739" y="3798570"/>
              <a:ext cx="1804416" cy="728472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015739" y="3798570"/>
              <a:ext cx="1804670" cy="728980"/>
            </a:xfrm>
            <a:custGeom>
              <a:avLst/>
              <a:gdLst/>
              <a:ahLst/>
              <a:cxnLst/>
              <a:rect l="l" t="t" r="r" b="b"/>
              <a:pathLst>
                <a:path w="1804670" h="728979">
                  <a:moveTo>
                    <a:pt x="0" y="0"/>
                  </a:moveTo>
                  <a:lnTo>
                    <a:pt x="271272" y="728472"/>
                  </a:lnTo>
                  <a:lnTo>
                    <a:pt x="1533906" y="728472"/>
                  </a:lnTo>
                  <a:lnTo>
                    <a:pt x="1804416" y="0"/>
                  </a:lnTo>
                  <a:lnTo>
                    <a:pt x="0" y="0"/>
                  </a:lnTo>
                  <a:close/>
                </a:path>
                <a:path w="1804670" h="728979">
                  <a:moveTo>
                    <a:pt x="70104" y="1524"/>
                  </a:moveTo>
                  <a:lnTo>
                    <a:pt x="320040" y="635508"/>
                  </a:lnTo>
                  <a:lnTo>
                    <a:pt x="1484376" y="635508"/>
                  </a:lnTo>
                  <a:lnTo>
                    <a:pt x="1734312" y="1524"/>
                  </a:lnTo>
                  <a:lnTo>
                    <a:pt x="70104" y="1524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98797" y="3836670"/>
              <a:ext cx="1631442" cy="59740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4098797" y="3836670"/>
              <a:ext cx="1631950" cy="597535"/>
            </a:xfrm>
            <a:custGeom>
              <a:avLst/>
              <a:gdLst/>
              <a:ahLst/>
              <a:cxnLst/>
              <a:rect l="l" t="t" r="r" b="b"/>
              <a:pathLst>
                <a:path w="1631950" h="597535">
                  <a:moveTo>
                    <a:pt x="0" y="0"/>
                  </a:moveTo>
                  <a:lnTo>
                    <a:pt x="229362" y="597408"/>
                  </a:lnTo>
                  <a:lnTo>
                    <a:pt x="1402080" y="597408"/>
                  </a:lnTo>
                  <a:lnTo>
                    <a:pt x="1631442" y="0"/>
                  </a:lnTo>
                  <a:lnTo>
                    <a:pt x="0" y="0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21074" y="3563874"/>
              <a:ext cx="1799082" cy="22783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4021074" y="3563874"/>
              <a:ext cx="1799589" cy="227965"/>
            </a:xfrm>
            <a:custGeom>
              <a:avLst/>
              <a:gdLst/>
              <a:ahLst/>
              <a:cxnLst/>
              <a:rect l="l" t="t" r="r" b="b"/>
              <a:pathLst>
                <a:path w="1799589" h="227964">
                  <a:moveTo>
                    <a:pt x="0" y="227838"/>
                  </a:moveTo>
                  <a:lnTo>
                    <a:pt x="270510" y="0"/>
                  </a:lnTo>
                  <a:lnTo>
                    <a:pt x="1529334" y="0"/>
                  </a:lnTo>
                  <a:lnTo>
                    <a:pt x="1799082" y="227838"/>
                  </a:lnTo>
                  <a:lnTo>
                    <a:pt x="0" y="227838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094225" y="3636264"/>
              <a:ext cx="1664335" cy="154940"/>
            </a:xfrm>
            <a:custGeom>
              <a:avLst/>
              <a:gdLst/>
              <a:ahLst/>
              <a:cxnLst/>
              <a:rect l="l" t="t" r="r" b="b"/>
              <a:pathLst>
                <a:path w="1664335" h="154939">
                  <a:moveTo>
                    <a:pt x="1461516" y="0"/>
                  </a:moveTo>
                  <a:lnTo>
                    <a:pt x="202692" y="0"/>
                  </a:lnTo>
                  <a:lnTo>
                    <a:pt x="0" y="154686"/>
                  </a:lnTo>
                  <a:lnTo>
                    <a:pt x="1664208" y="154686"/>
                  </a:lnTo>
                  <a:lnTo>
                    <a:pt x="14615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094225" y="3636264"/>
              <a:ext cx="1664335" cy="154940"/>
            </a:xfrm>
            <a:custGeom>
              <a:avLst/>
              <a:gdLst/>
              <a:ahLst/>
              <a:cxnLst/>
              <a:rect l="l" t="t" r="r" b="b"/>
              <a:pathLst>
                <a:path w="1664335" h="154939">
                  <a:moveTo>
                    <a:pt x="0" y="154686"/>
                  </a:moveTo>
                  <a:lnTo>
                    <a:pt x="202692" y="0"/>
                  </a:lnTo>
                  <a:lnTo>
                    <a:pt x="1461516" y="0"/>
                  </a:lnTo>
                  <a:lnTo>
                    <a:pt x="1664208" y="154686"/>
                  </a:lnTo>
                  <a:lnTo>
                    <a:pt x="0" y="154686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370070" y="4297681"/>
              <a:ext cx="1114425" cy="43815"/>
            </a:xfrm>
            <a:custGeom>
              <a:avLst/>
              <a:gdLst/>
              <a:ahLst/>
              <a:cxnLst/>
              <a:rect l="l" t="t" r="r" b="b"/>
              <a:pathLst>
                <a:path w="1114425" h="43814">
                  <a:moveTo>
                    <a:pt x="1114042" y="0"/>
                  </a:moveTo>
                  <a:lnTo>
                    <a:pt x="0" y="0"/>
                  </a:lnTo>
                  <a:lnTo>
                    <a:pt x="0" y="43432"/>
                  </a:lnTo>
                  <a:lnTo>
                    <a:pt x="1114042" y="43432"/>
                  </a:lnTo>
                  <a:lnTo>
                    <a:pt x="11140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70071" y="4297680"/>
              <a:ext cx="1114425" cy="43815"/>
            </a:xfrm>
            <a:custGeom>
              <a:avLst/>
              <a:gdLst/>
              <a:ahLst/>
              <a:cxnLst/>
              <a:rect l="l" t="t" r="r" b="b"/>
              <a:pathLst>
                <a:path w="1114425" h="43814">
                  <a:moveTo>
                    <a:pt x="1114042" y="0"/>
                  </a:moveTo>
                  <a:lnTo>
                    <a:pt x="0" y="0"/>
                  </a:lnTo>
                  <a:lnTo>
                    <a:pt x="0" y="43432"/>
                  </a:lnTo>
                  <a:lnTo>
                    <a:pt x="1114042" y="43432"/>
                  </a:lnTo>
                  <a:lnTo>
                    <a:pt x="1114042" y="0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87417" y="3948684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487417" y="3948684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838700" y="3948684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838700" y="3948684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62550" y="3948684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62550" y="3948684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459223" y="4341115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20" h="93345">
                  <a:moveTo>
                    <a:pt x="57914" y="0"/>
                  </a:moveTo>
                  <a:lnTo>
                    <a:pt x="0" y="0"/>
                  </a:lnTo>
                  <a:lnTo>
                    <a:pt x="0" y="92962"/>
                  </a:lnTo>
                  <a:lnTo>
                    <a:pt x="57914" y="92962"/>
                  </a:lnTo>
                  <a:lnTo>
                    <a:pt x="57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459222" y="4341114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20" h="93345">
                  <a:moveTo>
                    <a:pt x="57914" y="0"/>
                  </a:moveTo>
                  <a:lnTo>
                    <a:pt x="0" y="0"/>
                  </a:lnTo>
                  <a:lnTo>
                    <a:pt x="0" y="92962"/>
                  </a:lnTo>
                  <a:lnTo>
                    <a:pt x="57914" y="92962"/>
                  </a:lnTo>
                  <a:lnTo>
                    <a:pt x="57914" y="0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356860" y="4341115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20" h="93345">
                  <a:moveTo>
                    <a:pt x="57914" y="0"/>
                  </a:moveTo>
                  <a:lnTo>
                    <a:pt x="0" y="0"/>
                  </a:lnTo>
                  <a:lnTo>
                    <a:pt x="0" y="92962"/>
                  </a:lnTo>
                  <a:lnTo>
                    <a:pt x="57914" y="92962"/>
                  </a:lnTo>
                  <a:lnTo>
                    <a:pt x="57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356857" y="4341114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20" h="93345">
                  <a:moveTo>
                    <a:pt x="57914" y="0"/>
                  </a:moveTo>
                  <a:lnTo>
                    <a:pt x="0" y="0"/>
                  </a:lnTo>
                  <a:lnTo>
                    <a:pt x="0" y="92962"/>
                  </a:lnTo>
                  <a:lnTo>
                    <a:pt x="57914" y="92962"/>
                  </a:lnTo>
                  <a:lnTo>
                    <a:pt x="57914" y="0"/>
                  </a:lnTo>
                  <a:close/>
                </a:path>
              </a:pathLst>
            </a:custGeom>
            <a:ln w="13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3709670" y="3813084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523488" y="3925061"/>
            <a:ext cx="1062355" cy="148590"/>
          </a:xfrm>
          <a:custGeom>
            <a:avLst/>
            <a:gdLst/>
            <a:ahLst/>
            <a:cxnLst/>
            <a:rect l="l" t="t" r="r" b="b"/>
            <a:pathLst>
              <a:path w="1062354" h="148589">
                <a:moveTo>
                  <a:pt x="197358" y="762"/>
                </a:moveTo>
                <a:lnTo>
                  <a:pt x="0" y="148590"/>
                </a:lnTo>
              </a:path>
              <a:path w="1062354" h="148589">
                <a:moveTo>
                  <a:pt x="296418" y="0"/>
                </a:moveTo>
                <a:lnTo>
                  <a:pt x="1062228" y="83058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3988561" y="4157509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098035" y="4202429"/>
            <a:ext cx="97155" cy="59690"/>
          </a:xfrm>
          <a:custGeom>
            <a:avLst/>
            <a:gdLst/>
            <a:ahLst/>
            <a:cxnLst/>
            <a:rect l="l" t="t" r="r" b="b"/>
            <a:pathLst>
              <a:path w="97154" h="59689">
                <a:moveTo>
                  <a:pt x="0" y="59436"/>
                </a:moveTo>
                <a:lnTo>
                  <a:pt x="96774" y="0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4651502" y="3371886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149090" y="3473195"/>
            <a:ext cx="739140" cy="993775"/>
          </a:xfrm>
          <a:custGeom>
            <a:avLst/>
            <a:gdLst/>
            <a:ahLst/>
            <a:cxnLst/>
            <a:rect l="l" t="t" r="r" b="b"/>
            <a:pathLst>
              <a:path w="739139" h="993775">
                <a:moveTo>
                  <a:pt x="590550" y="0"/>
                </a:moveTo>
                <a:lnTo>
                  <a:pt x="739140" y="121158"/>
                </a:lnTo>
              </a:path>
              <a:path w="739139" h="993775">
                <a:moveTo>
                  <a:pt x="0" y="993648"/>
                </a:moveTo>
                <a:lnTo>
                  <a:pt x="284988" y="854964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4068571" y="4357915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510534" y="3551682"/>
            <a:ext cx="172720" cy="193040"/>
          </a:xfrm>
          <a:custGeom>
            <a:avLst/>
            <a:gdLst/>
            <a:ahLst/>
            <a:cxnLst/>
            <a:rect l="l" t="t" r="r" b="b"/>
            <a:pathLst>
              <a:path w="172720" h="193039">
                <a:moveTo>
                  <a:pt x="172212" y="0"/>
                </a:moveTo>
                <a:lnTo>
                  <a:pt x="0" y="192786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3686809" y="3419880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5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4086288" y="3794442"/>
            <a:ext cx="1664335" cy="66675"/>
            <a:chOff x="4086288" y="3794442"/>
            <a:chExt cx="1664335" cy="66675"/>
          </a:xfrm>
        </p:grpSpPr>
        <p:sp>
          <p:nvSpPr>
            <p:cNvPr id="59" name="object 59"/>
            <p:cNvSpPr/>
            <p:nvPr/>
          </p:nvSpPr>
          <p:spPr>
            <a:xfrm>
              <a:off x="4090416" y="3798569"/>
              <a:ext cx="1656080" cy="58419"/>
            </a:xfrm>
            <a:custGeom>
              <a:avLst/>
              <a:gdLst/>
              <a:ahLst/>
              <a:cxnLst/>
              <a:rect l="l" t="t" r="r" b="b"/>
              <a:pathLst>
                <a:path w="1656079" h="58420">
                  <a:moveTo>
                    <a:pt x="1655826" y="0"/>
                  </a:moveTo>
                  <a:lnTo>
                    <a:pt x="0" y="0"/>
                  </a:lnTo>
                  <a:lnTo>
                    <a:pt x="22860" y="57912"/>
                  </a:lnTo>
                  <a:lnTo>
                    <a:pt x="1632966" y="57912"/>
                  </a:lnTo>
                  <a:lnTo>
                    <a:pt x="16558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090416" y="3798569"/>
              <a:ext cx="1656080" cy="58419"/>
            </a:xfrm>
            <a:custGeom>
              <a:avLst/>
              <a:gdLst/>
              <a:ahLst/>
              <a:cxnLst/>
              <a:rect l="l" t="t" r="r" b="b"/>
              <a:pathLst>
                <a:path w="1656079" h="58420">
                  <a:moveTo>
                    <a:pt x="0" y="0"/>
                  </a:moveTo>
                  <a:lnTo>
                    <a:pt x="22860" y="57912"/>
                  </a:lnTo>
                  <a:lnTo>
                    <a:pt x="1632966" y="57912"/>
                  </a:lnTo>
                  <a:lnTo>
                    <a:pt x="1655826" y="0"/>
                  </a:lnTo>
                  <a:lnTo>
                    <a:pt x="0" y="0"/>
                  </a:lnTo>
                  <a:close/>
                </a:path>
              </a:pathLst>
            </a:custGeom>
            <a:ln w="78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" name="object 61"/>
          <p:cNvSpPr txBox="1"/>
          <p:nvPr/>
        </p:nvSpPr>
        <p:spPr>
          <a:xfrm>
            <a:off x="5768594" y="4124743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526785" y="4108703"/>
            <a:ext cx="219710" cy="109220"/>
          </a:xfrm>
          <a:custGeom>
            <a:avLst/>
            <a:gdLst/>
            <a:ahLst/>
            <a:cxnLst/>
            <a:rect l="l" t="t" r="r" b="b"/>
            <a:pathLst>
              <a:path w="219710" h="109220">
                <a:moveTo>
                  <a:pt x="0" y="0"/>
                </a:moveTo>
                <a:lnTo>
                  <a:pt x="219456" y="108966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3916171" y="4676650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4" name="object 6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896617" y="6355843"/>
            <a:ext cx="4152138" cy="64005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1896617" y="5136798"/>
            <a:ext cx="34671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80975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1892490" y="5022532"/>
            <a:ext cx="4156710" cy="1339850"/>
            <a:chOff x="1892490" y="5022532"/>
            <a:chExt cx="4156710" cy="1339850"/>
          </a:xfrm>
        </p:grpSpPr>
        <p:sp>
          <p:nvSpPr>
            <p:cNvPr id="67" name="object 67"/>
            <p:cNvSpPr/>
            <p:nvPr/>
          </p:nvSpPr>
          <p:spPr>
            <a:xfrm>
              <a:off x="1896617" y="6349339"/>
              <a:ext cx="4152265" cy="13335"/>
            </a:xfrm>
            <a:custGeom>
              <a:avLst/>
              <a:gdLst/>
              <a:ahLst/>
              <a:cxnLst/>
              <a:rect l="l" t="t" r="r" b="b"/>
              <a:pathLst>
                <a:path w="4152265" h="13335">
                  <a:moveTo>
                    <a:pt x="0" y="13004"/>
                  </a:moveTo>
                  <a:lnTo>
                    <a:pt x="4152138" y="13004"/>
                  </a:lnTo>
                  <a:lnTo>
                    <a:pt x="4152138" y="0"/>
                  </a:lnTo>
                  <a:lnTo>
                    <a:pt x="0" y="0"/>
                  </a:lnTo>
                  <a:lnTo>
                    <a:pt x="0" y="13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96617" y="5471161"/>
              <a:ext cx="693420" cy="653032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896617" y="5471160"/>
              <a:ext cx="693420" cy="653415"/>
            </a:xfrm>
            <a:custGeom>
              <a:avLst/>
              <a:gdLst/>
              <a:ahLst/>
              <a:cxnLst/>
              <a:rect l="l" t="t" r="r" b="b"/>
              <a:pathLst>
                <a:path w="693419" h="653414">
                  <a:moveTo>
                    <a:pt x="693420" y="0"/>
                  </a:moveTo>
                  <a:lnTo>
                    <a:pt x="0" y="0"/>
                  </a:lnTo>
                  <a:lnTo>
                    <a:pt x="0" y="653032"/>
                  </a:lnTo>
                  <a:lnTo>
                    <a:pt x="693420" y="653032"/>
                  </a:lnTo>
                  <a:lnTo>
                    <a:pt x="693420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975865" y="5471162"/>
              <a:ext cx="498475" cy="593725"/>
            </a:xfrm>
            <a:custGeom>
              <a:avLst/>
              <a:gdLst/>
              <a:ahLst/>
              <a:cxnLst/>
              <a:rect l="l" t="t" r="r" b="b"/>
              <a:pathLst>
                <a:path w="498475" h="593725">
                  <a:moveTo>
                    <a:pt x="498345" y="0"/>
                  </a:moveTo>
                  <a:lnTo>
                    <a:pt x="0" y="0"/>
                  </a:lnTo>
                  <a:lnTo>
                    <a:pt x="0" y="593595"/>
                  </a:lnTo>
                  <a:lnTo>
                    <a:pt x="498345" y="593595"/>
                  </a:lnTo>
                  <a:lnTo>
                    <a:pt x="4983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975868" y="5471160"/>
              <a:ext cx="498475" cy="593725"/>
            </a:xfrm>
            <a:custGeom>
              <a:avLst/>
              <a:gdLst/>
              <a:ahLst/>
              <a:cxnLst/>
              <a:rect l="l" t="t" r="r" b="b"/>
              <a:pathLst>
                <a:path w="498475" h="593725">
                  <a:moveTo>
                    <a:pt x="498345" y="0"/>
                  </a:moveTo>
                  <a:lnTo>
                    <a:pt x="0" y="0"/>
                  </a:lnTo>
                  <a:lnTo>
                    <a:pt x="0" y="593595"/>
                  </a:lnTo>
                  <a:lnTo>
                    <a:pt x="498345" y="593595"/>
                  </a:lnTo>
                  <a:lnTo>
                    <a:pt x="498345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089403" y="5631943"/>
              <a:ext cx="345950" cy="176782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2089401" y="5631942"/>
              <a:ext cx="346075" cy="177165"/>
            </a:xfrm>
            <a:custGeom>
              <a:avLst/>
              <a:gdLst/>
              <a:ahLst/>
              <a:cxnLst/>
              <a:rect l="l" t="t" r="r" b="b"/>
              <a:pathLst>
                <a:path w="346075" h="177164">
                  <a:moveTo>
                    <a:pt x="345950" y="0"/>
                  </a:moveTo>
                  <a:lnTo>
                    <a:pt x="0" y="0"/>
                  </a:lnTo>
                  <a:lnTo>
                    <a:pt x="0" y="176782"/>
                  </a:lnTo>
                  <a:lnTo>
                    <a:pt x="345950" y="176782"/>
                  </a:lnTo>
                  <a:lnTo>
                    <a:pt x="345950" y="0"/>
                  </a:lnTo>
                  <a:close/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226919" y="5562193"/>
              <a:ext cx="72440" cy="71678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96617" y="5472684"/>
              <a:ext cx="336804" cy="651510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1896617" y="5471160"/>
              <a:ext cx="337185" cy="653415"/>
            </a:xfrm>
            <a:custGeom>
              <a:avLst/>
              <a:gdLst/>
              <a:ahLst/>
              <a:cxnLst/>
              <a:rect l="l" t="t" r="r" b="b"/>
              <a:pathLst>
                <a:path w="337185" h="653414">
                  <a:moveTo>
                    <a:pt x="242316" y="3810"/>
                  </a:moveTo>
                  <a:lnTo>
                    <a:pt x="249936" y="51054"/>
                  </a:lnTo>
                  <a:lnTo>
                    <a:pt x="230124" y="110490"/>
                  </a:lnTo>
                  <a:lnTo>
                    <a:pt x="246126" y="182880"/>
                  </a:lnTo>
                  <a:lnTo>
                    <a:pt x="230124" y="256794"/>
                  </a:lnTo>
                  <a:lnTo>
                    <a:pt x="257556" y="332232"/>
                  </a:lnTo>
                  <a:lnTo>
                    <a:pt x="246126" y="376428"/>
                  </a:lnTo>
                  <a:lnTo>
                    <a:pt x="230124" y="425958"/>
                  </a:lnTo>
                  <a:lnTo>
                    <a:pt x="249936" y="464820"/>
                  </a:lnTo>
                  <a:lnTo>
                    <a:pt x="291846" y="537972"/>
                  </a:lnTo>
                  <a:lnTo>
                    <a:pt x="336804" y="593598"/>
                  </a:lnTo>
                  <a:lnTo>
                    <a:pt x="336804" y="653034"/>
                  </a:lnTo>
                  <a:lnTo>
                    <a:pt x="0" y="653034"/>
                  </a:lnTo>
                  <a:lnTo>
                    <a:pt x="0" y="0"/>
                  </a:lnTo>
                  <a:lnTo>
                    <a:pt x="242316" y="381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261615" y="5029200"/>
              <a:ext cx="0" cy="542290"/>
            </a:xfrm>
            <a:custGeom>
              <a:avLst/>
              <a:gdLst/>
              <a:ahLst/>
              <a:cxnLst/>
              <a:rect l="l" t="t" r="r" b="b"/>
              <a:pathLst>
                <a:path h="542289">
                  <a:moveTo>
                    <a:pt x="0" y="541782"/>
                  </a:moveTo>
                  <a:lnTo>
                    <a:pt x="0" y="0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8525" y="6124194"/>
              <a:ext cx="615950" cy="231775"/>
            </a:xfrm>
            <a:custGeom>
              <a:avLst/>
              <a:gdLst/>
              <a:ahLst/>
              <a:cxnLst/>
              <a:rect l="l" t="t" r="r" b="b"/>
              <a:pathLst>
                <a:path w="615950" h="231775">
                  <a:moveTo>
                    <a:pt x="334520" y="0"/>
                  </a:moveTo>
                  <a:lnTo>
                    <a:pt x="275083" y="0"/>
                  </a:lnTo>
                  <a:lnTo>
                    <a:pt x="275083" y="150877"/>
                  </a:lnTo>
                  <a:lnTo>
                    <a:pt x="334520" y="150877"/>
                  </a:lnTo>
                  <a:lnTo>
                    <a:pt x="334520" y="0"/>
                  </a:lnTo>
                  <a:close/>
                </a:path>
                <a:path w="615950" h="231775">
                  <a:moveTo>
                    <a:pt x="60200" y="0"/>
                  </a:moveTo>
                  <a:lnTo>
                    <a:pt x="0" y="0"/>
                  </a:lnTo>
                  <a:lnTo>
                    <a:pt x="0" y="231650"/>
                  </a:lnTo>
                  <a:lnTo>
                    <a:pt x="60200" y="231650"/>
                  </a:lnTo>
                  <a:lnTo>
                    <a:pt x="60200" y="0"/>
                  </a:lnTo>
                  <a:close/>
                </a:path>
                <a:path w="615950" h="231775">
                  <a:moveTo>
                    <a:pt x="615698" y="0"/>
                  </a:moveTo>
                  <a:lnTo>
                    <a:pt x="555502" y="0"/>
                  </a:lnTo>
                  <a:lnTo>
                    <a:pt x="555502" y="231650"/>
                  </a:lnTo>
                  <a:lnTo>
                    <a:pt x="615698" y="231650"/>
                  </a:lnTo>
                  <a:lnTo>
                    <a:pt x="615698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661666" y="5471161"/>
              <a:ext cx="693420" cy="653032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2661666" y="5471160"/>
              <a:ext cx="693420" cy="653415"/>
            </a:xfrm>
            <a:custGeom>
              <a:avLst/>
              <a:gdLst/>
              <a:ahLst/>
              <a:cxnLst/>
              <a:rect l="l" t="t" r="r" b="b"/>
              <a:pathLst>
                <a:path w="693420" h="653414">
                  <a:moveTo>
                    <a:pt x="693420" y="0"/>
                  </a:moveTo>
                  <a:lnTo>
                    <a:pt x="0" y="0"/>
                  </a:lnTo>
                  <a:lnTo>
                    <a:pt x="0" y="653032"/>
                  </a:lnTo>
                  <a:lnTo>
                    <a:pt x="693420" y="653032"/>
                  </a:lnTo>
                  <a:lnTo>
                    <a:pt x="693420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787396" y="5519924"/>
              <a:ext cx="454912" cy="542547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2787397" y="5519928"/>
              <a:ext cx="455295" cy="542925"/>
            </a:xfrm>
            <a:custGeom>
              <a:avLst/>
              <a:gdLst/>
              <a:ahLst/>
              <a:cxnLst/>
              <a:rect l="l" t="t" r="r" b="b"/>
              <a:pathLst>
                <a:path w="455294" h="542925">
                  <a:moveTo>
                    <a:pt x="454912" y="0"/>
                  </a:moveTo>
                  <a:lnTo>
                    <a:pt x="0" y="0"/>
                  </a:lnTo>
                  <a:lnTo>
                    <a:pt x="0" y="542547"/>
                  </a:lnTo>
                  <a:lnTo>
                    <a:pt x="454912" y="542547"/>
                  </a:lnTo>
                  <a:lnTo>
                    <a:pt x="454912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853689" y="5631943"/>
              <a:ext cx="345945" cy="176782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2853692" y="5631942"/>
              <a:ext cx="346075" cy="177165"/>
            </a:xfrm>
            <a:custGeom>
              <a:avLst/>
              <a:gdLst/>
              <a:ahLst/>
              <a:cxnLst/>
              <a:rect l="l" t="t" r="r" b="b"/>
              <a:pathLst>
                <a:path w="346075" h="177164">
                  <a:moveTo>
                    <a:pt x="345945" y="0"/>
                  </a:moveTo>
                  <a:lnTo>
                    <a:pt x="0" y="0"/>
                  </a:lnTo>
                  <a:lnTo>
                    <a:pt x="0" y="176782"/>
                  </a:lnTo>
                  <a:lnTo>
                    <a:pt x="345945" y="176782"/>
                  </a:lnTo>
                  <a:lnTo>
                    <a:pt x="345945" y="0"/>
                  </a:lnTo>
                  <a:close/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991967" y="5562193"/>
              <a:ext cx="72440" cy="71678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661666" y="5472684"/>
              <a:ext cx="336804" cy="651510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2661666" y="5471160"/>
              <a:ext cx="337185" cy="653415"/>
            </a:xfrm>
            <a:custGeom>
              <a:avLst/>
              <a:gdLst/>
              <a:ahLst/>
              <a:cxnLst/>
              <a:rect l="l" t="t" r="r" b="b"/>
              <a:pathLst>
                <a:path w="337185" h="653414">
                  <a:moveTo>
                    <a:pt x="242316" y="3810"/>
                  </a:moveTo>
                  <a:lnTo>
                    <a:pt x="249936" y="51054"/>
                  </a:lnTo>
                  <a:lnTo>
                    <a:pt x="230886" y="110490"/>
                  </a:lnTo>
                  <a:lnTo>
                    <a:pt x="246126" y="182880"/>
                  </a:lnTo>
                  <a:lnTo>
                    <a:pt x="230886" y="256794"/>
                  </a:lnTo>
                  <a:lnTo>
                    <a:pt x="257556" y="332232"/>
                  </a:lnTo>
                  <a:lnTo>
                    <a:pt x="246126" y="376428"/>
                  </a:lnTo>
                  <a:lnTo>
                    <a:pt x="230886" y="425958"/>
                  </a:lnTo>
                  <a:lnTo>
                    <a:pt x="249936" y="464820"/>
                  </a:lnTo>
                  <a:lnTo>
                    <a:pt x="292608" y="537972"/>
                  </a:lnTo>
                  <a:lnTo>
                    <a:pt x="336804" y="593598"/>
                  </a:lnTo>
                  <a:lnTo>
                    <a:pt x="336804" y="653034"/>
                  </a:lnTo>
                  <a:lnTo>
                    <a:pt x="0" y="653034"/>
                  </a:lnTo>
                  <a:lnTo>
                    <a:pt x="0" y="0"/>
                  </a:lnTo>
                  <a:lnTo>
                    <a:pt x="242316" y="381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704336" y="6124194"/>
              <a:ext cx="615315" cy="231775"/>
            </a:xfrm>
            <a:custGeom>
              <a:avLst/>
              <a:gdLst/>
              <a:ahLst/>
              <a:cxnLst/>
              <a:rect l="l" t="t" r="r" b="b"/>
              <a:pathLst>
                <a:path w="615314" h="231775">
                  <a:moveTo>
                    <a:pt x="334519" y="0"/>
                  </a:moveTo>
                  <a:lnTo>
                    <a:pt x="274318" y="0"/>
                  </a:lnTo>
                  <a:lnTo>
                    <a:pt x="274318" y="150877"/>
                  </a:lnTo>
                  <a:lnTo>
                    <a:pt x="334519" y="150877"/>
                  </a:lnTo>
                  <a:lnTo>
                    <a:pt x="334519" y="0"/>
                  </a:lnTo>
                  <a:close/>
                </a:path>
                <a:path w="615314" h="231775">
                  <a:moveTo>
                    <a:pt x="59437" y="0"/>
                  </a:moveTo>
                  <a:lnTo>
                    <a:pt x="0" y="0"/>
                  </a:lnTo>
                  <a:lnTo>
                    <a:pt x="0" y="231650"/>
                  </a:lnTo>
                  <a:lnTo>
                    <a:pt x="59437" y="231650"/>
                  </a:lnTo>
                  <a:lnTo>
                    <a:pt x="59437" y="0"/>
                  </a:lnTo>
                  <a:close/>
                </a:path>
                <a:path w="615314" h="231775">
                  <a:moveTo>
                    <a:pt x="614935" y="0"/>
                  </a:moveTo>
                  <a:lnTo>
                    <a:pt x="554734" y="0"/>
                  </a:lnTo>
                  <a:lnTo>
                    <a:pt x="554734" y="231650"/>
                  </a:lnTo>
                  <a:lnTo>
                    <a:pt x="614935" y="231650"/>
                  </a:lnTo>
                  <a:lnTo>
                    <a:pt x="614935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403854" y="5471161"/>
              <a:ext cx="693420" cy="653032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3403854" y="5471160"/>
              <a:ext cx="693420" cy="653415"/>
            </a:xfrm>
            <a:custGeom>
              <a:avLst/>
              <a:gdLst/>
              <a:ahLst/>
              <a:cxnLst/>
              <a:rect l="l" t="t" r="r" b="b"/>
              <a:pathLst>
                <a:path w="693420" h="653414">
                  <a:moveTo>
                    <a:pt x="693420" y="0"/>
                  </a:moveTo>
                  <a:lnTo>
                    <a:pt x="0" y="0"/>
                  </a:lnTo>
                  <a:lnTo>
                    <a:pt x="0" y="653032"/>
                  </a:lnTo>
                  <a:lnTo>
                    <a:pt x="693420" y="653032"/>
                  </a:lnTo>
                  <a:lnTo>
                    <a:pt x="693420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483104" y="5475732"/>
              <a:ext cx="548005" cy="589280"/>
            </a:xfrm>
            <a:custGeom>
              <a:avLst/>
              <a:gdLst/>
              <a:ahLst/>
              <a:cxnLst/>
              <a:rect l="l" t="t" r="r" b="b"/>
              <a:pathLst>
                <a:path w="548004" h="589279">
                  <a:moveTo>
                    <a:pt x="547875" y="0"/>
                  </a:moveTo>
                  <a:lnTo>
                    <a:pt x="0" y="0"/>
                  </a:lnTo>
                  <a:lnTo>
                    <a:pt x="0" y="589022"/>
                  </a:lnTo>
                  <a:lnTo>
                    <a:pt x="547875" y="589022"/>
                  </a:lnTo>
                  <a:lnTo>
                    <a:pt x="547875" y="0"/>
                  </a:lnTo>
                  <a:close/>
                </a:path>
              </a:pathLst>
            </a:custGeom>
            <a:ln w="781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83102" y="5522977"/>
              <a:ext cx="547875" cy="542542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3483104" y="5522976"/>
              <a:ext cx="548005" cy="542925"/>
            </a:xfrm>
            <a:custGeom>
              <a:avLst/>
              <a:gdLst/>
              <a:ahLst/>
              <a:cxnLst/>
              <a:rect l="l" t="t" r="r" b="b"/>
              <a:pathLst>
                <a:path w="548004" h="542925">
                  <a:moveTo>
                    <a:pt x="547875" y="0"/>
                  </a:moveTo>
                  <a:lnTo>
                    <a:pt x="0" y="0"/>
                  </a:lnTo>
                  <a:lnTo>
                    <a:pt x="0" y="542542"/>
                  </a:lnTo>
                  <a:lnTo>
                    <a:pt x="547875" y="542542"/>
                  </a:lnTo>
                  <a:lnTo>
                    <a:pt x="547875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595877" y="5631943"/>
              <a:ext cx="346710" cy="176782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3595877" y="5631942"/>
              <a:ext cx="346710" cy="177165"/>
            </a:xfrm>
            <a:custGeom>
              <a:avLst/>
              <a:gdLst/>
              <a:ahLst/>
              <a:cxnLst/>
              <a:rect l="l" t="t" r="r" b="b"/>
              <a:pathLst>
                <a:path w="346710" h="177164">
                  <a:moveTo>
                    <a:pt x="346710" y="0"/>
                  </a:moveTo>
                  <a:lnTo>
                    <a:pt x="0" y="0"/>
                  </a:lnTo>
                  <a:lnTo>
                    <a:pt x="0" y="176782"/>
                  </a:lnTo>
                  <a:lnTo>
                    <a:pt x="346710" y="176782"/>
                  </a:lnTo>
                  <a:lnTo>
                    <a:pt x="346710" y="0"/>
                  </a:lnTo>
                  <a:close/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734155" y="5562193"/>
              <a:ext cx="72440" cy="71678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3445761" y="6124194"/>
              <a:ext cx="615950" cy="231775"/>
            </a:xfrm>
            <a:custGeom>
              <a:avLst/>
              <a:gdLst/>
              <a:ahLst/>
              <a:cxnLst/>
              <a:rect l="l" t="t" r="r" b="b"/>
              <a:pathLst>
                <a:path w="615950" h="231775">
                  <a:moveTo>
                    <a:pt x="334520" y="0"/>
                  </a:moveTo>
                  <a:lnTo>
                    <a:pt x="275083" y="0"/>
                  </a:lnTo>
                  <a:lnTo>
                    <a:pt x="275083" y="150877"/>
                  </a:lnTo>
                  <a:lnTo>
                    <a:pt x="334520" y="150877"/>
                  </a:lnTo>
                  <a:lnTo>
                    <a:pt x="334520" y="0"/>
                  </a:lnTo>
                  <a:close/>
                </a:path>
                <a:path w="615950" h="231775">
                  <a:moveTo>
                    <a:pt x="60200" y="0"/>
                  </a:moveTo>
                  <a:lnTo>
                    <a:pt x="0" y="0"/>
                  </a:lnTo>
                  <a:lnTo>
                    <a:pt x="0" y="231650"/>
                  </a:lnTo>
                  <a:lnTo>
                    <a:pt x="60200" y="231650"/>
                  </a:lnTo>
                  <a:lnTo>
                    <a:pt x="60200" y="0"/>
                  </a:lnTo>
                  <a:close/>
                </a:path>
                <a:path w="615950" h="231775">
                  <a:moveTo>
                    <a:pt x="615698" y="0"/>
                  </a:moveTo>
                  <a:lnTo>
                    <a:pt x="555502" y="0"/>
                  </a:lnTo>
                  <a:lnTo>
                    <a:pt x="555502" y="231650"/>
                  </a:lnTo>
                  <a:lnTo>
                    <a:pt x="615698" y="231650"/>
                  </a:lnTo>
                  <a:lnTo>
                    <a:pt x="615698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168901" y="5471161"/>
              <a:ext cx="693420" cy="653032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4168901" y="5471160"/>
              <a:ext cx="693420" cy="653415"/>
            </a:xfrm>
            <a:custGeom>
              <a:avLst/>
              <a:gdLst/>
              <a:ahLst/>
              <a:cxnLst/>
              <a:rect l="l" t="t" r="r" b="b"/>
              <a:pathLst>
                <a:path w="693420" h="653414">
                  <a:moveTo>
                    <a:pt x="693420" y="0"/>
                  </a:moveTo>
                  <a:lnTo>
                    <a:pt x="0" y="0"/>
                  </a:lnTo>
                  <a:lnTo>
                    <a:pt x="0" y="653032"/>
                  </a:lnTo>
                  <a:lnTo>
                    <a:pt x="693420" y="653032"/>
                  </a:lnTo>
                  <a:lnTo>
                    <a:pt x="693420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248148" y="5475732"/>
              <a:ext cx="547370" cy="589280"/>
            </a:xfrm>
            <a:custGeom>
              <a:avLst/>
              <a:gdLst/>
              <a:ahLst/>
              <a:cxnLst/>
              <a:rect l="l" t="t" r="r" b="b"/>
              <a:pathLst>
                <a:path w="547370" h="589279">
                  <a:moveTo>
                    <a:pt x="547117" y="0"/>
                  </a:moveTo>
                  <a:lnTo>
                    <a:pt x="0" y="0"/>
                  </a:lnTo>
                  <a:lnTo>
                    <a:pt x="0" y="589022"/>
                  </a:lnTo>
                  <a:lnTo>
                    <a:pt x="547117" y="589022"/>
                  </a:lnTo>
                  <a:lnTo>
                    <a:pt x="547117" y="0"/>
                  </a:lnTo>
                  <a:close/>
                </a:path>
              </a:pathLst>
            </a:custGeom>
            <a:ln w="781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248150" y="5522977"/>
              <a:ext cx="547117" cy="542542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4248148" y="5522976"/>
              <a:ext cx="547370" cy="542925"/>
            </a:xfrm>
            <a:custGeom>
              <a:avLst/>
              <a:gdLst/>
              <a:ahLst/>
              <a:cxnLst/>
              <a:rect l="l" t="t" r="r" b="b"/>
              <a:pathLst>
                <a:path w="547370" h="542925">
                  <a:moveTo>
                    <a:pt x="547117" y="0"/>
                  </a:moveTo>
                  <a:lnTo>
                    <a:pt x="0" y="0"/>
                  </a:lnTo>
                  <a:lnTo>
                    <a:pt x="0" y="542542"/>
                  </a:lnTo>
                  <a:lnTo>
                    <a:pt x="547117" y="542542"/>
                  </a:lnTo>
                  <a:lnTo>
                    <a:pt x="547117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360926" y="5631943"/>
              <a:ext cx="345945" cy="176782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4360928" y="5631942"/>
              <a:ext cx="346075" cy="177165"/>
            </a:xfrm>
            <a:custGeom>
              <a:avLst/>
              <a:gdLst/>
              <a:ahLst/>
              <a:cxnLst/>
              <a:rect l="l" t="t" r="r" b="b"/>
              <a:pathLst>
                <a:path w="346075" h="177164">
                  <a:moveTo>
                    <a:pt x="345945" y="0"/>
                  </a:moveTo>
                  <a:lnTo>
                    <a:pt x="0" y="0"/>
                  </a:lnTo>
                  <a:lnTo>
                    <a:pt x="0" y="176782"/>
                  </a:lnTo>
                  <a:lnTo>
                    <a:pt x="345945" y="176782"/>
                  </a:lnTo>
                  <a:lnTo>
                    <a:pt x="345945" y="0"/>
                  </a:lnTo>
                  <a:close/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99203" y="5562193"/>
              <a:ext cx="72440" cy="71678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168901" y="5472684"/>
              <a:ext cx="336804" cy="651510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4168901" y="5471160"/>
              <a:ext cx="337185" cy="653415"/>
            </a:xfrm>
            <a:custGeom>
              <a:avLst/>
              <a:gdLst/>
              <a:ahLst/>
              <a:cxnLst/>
              <a:rect l="l" t="t" r="r" b="b"/>
              <a:pathLst>
                <a:path w="337185" h="653414">
                  <a:moveTo>
                    <a:pt x="242316" y="3810"/>
                  </a:moveTo>
                  <a:lnTo>
                    <a:pt x="249936" y="51054"/>
                  </a:lnTo>
                  <a:lnTo>
                    <a:pt x="230886" y="110490"/>
                  </a:lnTo>
                  <a:lnTo>
                    <a:pt x="246126" y="182880"/>
                  </a:lnTo>
                  <a:lnTo>
                    <a:pt x="230886" y="256794"/>
                  </a:lnTo>
                  <a:lnTo>
                    <a:pt x="257556" y="332232"/>
                  </a:lnTo>
                  <a:lnTo>
                    <a:pt x="246126" y="376428"/>
                  </a:lnTo>
                  <a:lnTo>
                    <a:pt x="230886" y="425958"/>
                  </a:lnTo>
                  <a:lnTo>
                    <a:pt x="249936" y="464820"/>
                  </a:lnTo>
                  <a:lnTo>
                    <a:pt x="292608" y="537972"/>
                  </a:lnTo>
                  <a:lnTo>
                    <a:pt x="336804" y="593598"/>
                  </a:lnTo>
                  <a:lnTo>
                    <a:pt x="336804" y="653034"/>
                  </a:lnTo>
                  <a:lnTo>
                    <a:pt x="0" y="653034"/>
                  </a:lnTo>
                  <a:lnTo>
                    <a:pt x="0" y="0"/>
                  </a:lnTo>
                  <a:lnTo>
                    <a:pt x="242316" y="381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211572" y="6124194"/>
              <a:ext cx="615315" cy="231775"/>
            </a:xfrm>
            <a:custGeom>
              <a:avLst/>
              <a:gdLst/>
              <a:ahLst/>
              <a:cxnLst/>
              <a:rect l="l" t="t" r="r" b="b"/>
              <a:pathLst>
                <a:path w="615314" h="231775">
                  <a:moveTo>
                    <a:pt x="334519" y="0"/>
                  </a:moveTo>
                  <a:lnTo>
                    <a:pt x="274318" y="0"/>
                  </a:lnTo>
                  <a:lnTo>
                    <a:pt x="274318" y="150877"/>
                  </a:lnTo>
                  <a:lnTo>
                    <a:pt x="334519" y="150877"/>
                  </a:lnTo>
                  <a:lnTo>
                    <a:pt x="334519" y="0"/>
                  </a:lnTo>
                  <a:close/>
                </a:path>
                <a:path w="615314" h="231775">
                  <a:moveTo>
                    <a:pt x="59437" y="0"/>
                  </a:moveTo>
                  <a:lnTo>
                    <a:pt x="0" y="0"/>
                  </a:lnTo>
                  <a:lnTo>
                    <a:pt x="0" y="231650"/>
                  </a:lnTo>
                  <a:lnTo>
                    <a:pt x="59437" y="231650"/>
                  </a:lnTo>
                  <a:lnTo>
                    <a:pt x="59437" y="0"/>
                  </a:lnTo>
                  <a:close/>
                </a:path>
                <a:path w="615314" h="231775">
                  <a:moveTo>
                    <a:pt x="614935" y="0"/>
                  </a:moveTo>
                  <a:lnTo>
                    <a:pt x="554739" y="0"/>
                  </a:lnTo>
                  <a:lnTo>
                    <a:pt x="554739" y="231650"/>
                  </a:lnTo>
                  <a:lnTo>
                    <a:pt x="614935" y="231650"/>
                  </a:lnTo>
                  <a:lnTo>
                    <a:pt x="614935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403854" y="5472684"/>
              <a:ext cx="336804" cy="651510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3403854" y="5471160"/>
              <a:ext cx="337185" cy="653415"/>
            </a:xfrm>
            <a:custGeom>
              <a:avLst/>
              <a:gdLst/>
              <a:ahLst/>
              <a:cxnLst/>
              <a:rect l="l" t="t" r="r" b="b"/>
              <a:pathLst>
                <a:path w="337185" h="653414">
                  <a:moveTo>
                    <a:pt x="242316" y="3810"/>
                  </a:moveTo>
                  <a:lnTo>
                    <a:pt x="249936" y="51054"/>
                  </a:lnTo>
                  <a:lnTo>
                    <a:pt x="230886" y="110490"/>
                  </a:lnTo>
                  <a:lnTo>
                    <a:pt x="246126" y="182880"/>
                  </a:lnTo>
                  <a:lnTo>
                    <a:pt x="230886" y="256794"/>
                  </a:lnTo>
                  <a:lnTo>
                    <a:pt x="257556" y="332232"/>
                  </a:lnTo>
                  <a:lnTo>
                    <a:pt x="246126" y="376428"/>
                  </a:lnTo>
                  <a:lnTo>
                    <a:pt x="230886" y="425958"/>
                  </a:lnTo>
                  <a:lnTo>
                    <a:pt x="249936" y="464820"/>
                  </a:lnTo>
                  <a:lnTo>
                    <a:pt x="291846" y="537972"/>
                  </a:lnTo>
                  <a:lnTo>
                    <a:pt x="336804" y="593598"/>
                  </a:lnTo>
                  <a:lnTo>
                    <a:pt x="336804" y="653034"/>
                  </a:lnTo>
                  <a:lnTo>
                    <a:pt x="0" y="653034"/>
                  </a:lnTo>
                  <a:lnTo>
                    <a:pt x="0" y="0"/>
                  </a:lnTo>
                  <a:lnTo>
                    <a:pt x="242316" y="381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909566" y="5471161"/>
              <a:ext cx="693420" cy="653032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4909566" y="5471160"/>
              <a:ext cx="693420" cy="653415"/>
            </a:xfrm>
            <a:custGeom>
              <a:avLst/>
              <a:gdLst/>
              <a:ahLst/>
              <a:cxnLst/>
              <a:rect l="l" t="t" r="r" b="b"/>
              <a:pathLst>
                <a:path w="693420" h="653414">
                  <a:moveTo>
                    <a:pt x="693420" y="0"/>
                  </a:moveTo>
                  <a:lnTo>
                    <a:pt x="0" y="0"/>
                  </a:lnTo>
                  <a:lnTo>
                    <a:pt x="0" y="653032"/>
                  </a:lnTo>
                  <a:lnTo>
                    <a:pt x="693420" y="653032"/>
                  </a:lnTo>
                  <a:lnTo>
                    <a:pt x="693420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988814" y="5471162"/>
              <a:ext cx="499109" cy="593725"/>
            </a:xfrm>
            <a:custGeom>
              <a:avLst/>
              <a:gdLst/>
              <a:ahLst/>
              <a:cxnLst/>
              <a:rect l="l" t="t" r="r" b="b"/>
              <a:pathLst>
                <a:path w="499110" h="593725">
                  <a:moveTo>
                    <a:pt x="499110" y="0"/>
                  </a:moveTo>
                  <a:lnTo>
                    <a:pt x="0" y="0"/>
                  </a:lnTo>
                  <a:lnTo>
                    <a:pt x="0" y="593595"/>
                  </a:lnTo>
                  <a:lnTo>
                    <a:pt x="499110" y="593595"/>
                  </a:lnTo>
                  <a:lnTo>
                    <a:pt x="499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4988814" y="5471160"/>
              <a:ext cx="499109" cy="593725"/>
            </a:xfrm>
            <a:custGeom>
              <a:avLst/>
              <a:gdLst/>
              <a:ahLst/>
              <a:cxnLst/>
              <a:rect l="l" t="t" r="r" b="b"/>
              <a:pathLst>
                <a:path w="499110" h="593725">
                  <a:moveTo>
                    <a:pt x="499110" y="0"/>
                  </a:moveTo>
                  <a:lnTo>
                    <a:pt x="0" y="0"/>
                  </a:lnTo>
                  <a:lnTo>
                    <a:pt x="0" y="593595"/>
                  </a:lnTo>
                  <a:lnTo>
                    <a:pt x="499110" y="593595"/>
                  </a:lnTo>
                  <a:lnTo>
                    <a:pt x="499110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102352" y="5631943"/>
              <a:ext cx="345945" cy="176782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5102354" y="5631942"/>
              <a:ext cx="346075" cy="177165"/>
            </a:xfrm>
            <a:custGeom>
              <a:avLst/>
              <a:gdLst/>
              <a:ahLst/>
              <a:cxnLst/>
              <a:rect l="l" t="t" r="r" b="b"/>
              <a:pathLst>
                <a:path w="346075" h="177164">
                  <a:moveTo>
                    <a:pt x="345945" y="0"/>
                  </a:moveTo>
                  <a:lnTo>
                    <a:pt x="0" y="0"/>
                  </a:lnTo>
                  <a:lnTo>
                    <a:pt x="0" y="176782"/>
                  </a:lnTo>
                  <a:lnTo>
                    <a:pt x="345945" y="176782"/>
                  </a:lnTo>
                  <a:lnTo>
                    <a:pt x="345945" y="0"/>
                  </a:lnTo>
                  <a:close/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239867" y="5562193"/>
              <a:ext cx="72440" cy="7167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909566" y="5472684"/>
              <a:ext cx="336804" cy="651510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4909566" y="5471160"/>
              <a:ext cx="337185" cy="653415"/>
            </a:xfrm>
            <a:custGeom>
              <a:avLst/>
              <a:gdLst/>
              <a:ahLst/>
              <a:cxnLst/>
              <a:rect l="l" t="t" r="r" b="b"/>
              <a:pathLst>
                <a:path w="337185" h="653414">
                  <a:moveTo>
                    <a:pt x="242316" y="3810"/>
                  </a:moveTo>
                  <a:lnTo>
                    <a:pt x="249936" y="51054"/>
                  </a:lnTo>
                  <a:lnTo>
                    <a:pt x="230886" y="110490"/>
                  </a:lnTo>
                  <a:lnTo>
                    <a:pt x="246126" y="182880"/>
                  </a:lnTo>
                  <a:lnTo>
                    <a:pt x="230886" y="256794"/>
                  </a:lnTo>
                  <a:lnTo>
                    <a:pt x="257556" y="332232"/>
                  </a:lnTo>
                  <a:lnTo>
                    <a:pt x="246126" y="376428"/>
                  </a:lnTo>
                  <a:lnTo>
                    <a:pt x="230886" y="425958"/>
                  </a:lnTo>
                  <a:lnTo>
                    <a:pt x="249936" y="464820"/>
                  </a:lnTo>
                  <a:lnTo>
                    <a:pt x="291846" y="537972"/>
                  </a:lnTo>
                  <a:lnTo>
                    <a:pt x="336804" y="593598"/>
                  </a:lnTo>
                  <a:lnTo>
                    <a:pt x="336804" y="653034"/>
                  </a:lnTo>
                  <a:lnTo>
                    <a:pt x="0" y="653034"/>
                  </a:lnTo>
                  <a:lnTo>
                    <a:pt x="0" y="0"/>
                  </a:lnTo>
                  <a:lnTo>
                    <a:pt x="242316" y="381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274563" y="5029200"/>
              <a:ext cx="0" cy="542290"/>
            </a:xfrm>
            <a:custGeom>
              <a:avLst/>
              <a:gdLst/>
              <a:ahLst/>
              <a:cxnLst/>
              <a:rect l="l" t="t" r="r" b="b"/>
              <a:pathLst>
                <a:path h="542289">
                  <a:moveTo>
                    <a:pt x="0" y="541782"/>
                  </a:moveTo>
                  <a:lnTo>
                    <a:pt x="0" y="0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4951477" y="6124194"/>
              <a:ext cx="615950" cy="231775"/>
            </a:xfrm>
            <a:custGeom>
              <a:avLst/>
              <a:gdLst/>
              <a:ahLst/>
              <a:cxnLst/>
              <a:rect l="l" t="t" r="r" b="b"/>
              <a:pathLst>
                <a:path w="615950" h="231775">
                  <a:moveTo>
                    <a:pt x="334515" y="0"/>
                  </a:moveTo>
                  <a:lnTo>
                    <a:pt x="275078" y="0"/>
                  </a:lnTo>
                  <a:lnTo>
                    <a:pt x="275078" y="150877"/>
                  </a:lnTo>
                  <a:lnTo>
                    <a:pt x="334515" y="150877"/>
                  </a:lnTo>
                  <a:lnTo>
                    <a:pt x="334515" y="0"/>
                  </a:lnTo>
                  <a:close/>
                </a:path>
                <a:path w="615950" h="231775">
                  <a:moveTo>
                    <a:pt x="60195" y="0"/>
                  </a:moveTo>
                  <a:lnTo>
                    <a:pt x="0" y="0"/>
                  </a:lnTo>
                  <a:lnTo>
                    <a:pt x="0" y="231650"/>
                  </a:lnTo>
                  <a:lnTo>
                    <a:pt x="60195" y="231650"/>
                  </a:lnTo>
                  <a:lnTo>
                    <a:pt x="60195" y="0"/>
                  </a:lnTo>
                  <a:close/>
                </a:path>
                <a:path w="615950" h="231775">
                  <a:moveTo>
                    <a:pt x="615693" y="0"/>
                  </a:moveTo>
                  <a:lnTo>
                    <a:pt x="555493" y="0"/>
                  </a:lnTo>
                  <a:lnTo>
                    <a:pt x="555493" y="231650"/>
                  </a:lnTo>
                  <a:lnTo>
                    <a:pt x="615693" y="231650"/>
                  </a:lnTo>
                  <a:lnTo>
                    <a:pt x="615693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484881" y="5529834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484881" y="5529834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484881" y="558012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484881" y="558012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484881" y="5627370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484881" y="5627370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371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13716"/>
                  </a:lnTo>
                  <a:lnTo>
                    <a:pt x="25908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484881" y="5678424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484881" y="5678424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371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13716"/>
                  </a:lnTo>
                  <a:lnTo>
                    <a:pt x="25908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484881" y="5722620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484881" y="5722620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484881" y="577062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5908" y="19812"/>
                  </a:lnTo>
                  <a:lnTo>
                    <a:pt x="25908" y="5334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484881" y="577062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6096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5908" y="19812"/>
                  </a:lnTo>
                  <a:lnTo>
                    <a:pt x="25908" y="12954"/>
                  </a:lnTo>
                  <a:lnTo>
                    <a:pt x="25908" y="5334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484881" y="581558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5908" y="19812"/>
                  </a:lnTo>
                  <a:lnTo>
                    <a:pt x="25908" y="5334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484881" y="581558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6096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5908" y="19812"/>
                  </a:lnTo>
                  <a:lnTo>
                    <a:pt x="25908" y="12954"/>
                  </a:lnTo>
                  <a:lnTo>
                    <a:pt x="25908" y="5334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484881" y="5865114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484881" y="5865114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484881" y="5913120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5334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484881" y="5913120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6096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5334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484881" y="595731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5908" y="19812"/>
                  </a:lnTo>
                  <a:lnTo>
                    <a:pt x="25908" y="5334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484881" y="595731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6096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5908" y="19812"/>
                  </a:lnTo>
                  <a:lnTo>
                    <a:pt x="25908" y="12954"/>
                  </a:lnTo>
                  <a:lnTo>
                    <a:pt x="25908" y="5334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484881" y="5999988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484881" y="5999988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5497068" y="552373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5334" y="25908"/>
                  </a:lnTo>
                  <a:lnTo>
                    <a:pt x="19812" y="25908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5497068" y="552373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5334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5334" y="25908"/>
                  </a:lnTo>
                  <a:lnTo>
                    <a:pt x="12954" y="25908"/>
                  </a:lnTo>
                  <a:lnTo>
                    <a:pt x="19812" y="25908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5497068" y="55740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6096"/>
                  </a:lnTo>
                  <a:lnTo>
                    <a:pt x="0" y="19812"/>
                  </a:lnTo>
                  <a:lnTo>
                    <a:pt x="5334" y="25908"/>
                  </a:lnTo>
                  <a:lnTo>
                    <a:pt x="19812" y="25908"/>
                  </a:lnTo>
                  <a:lnTo>
                    <a:pt x="25908" y="19812"/>
                  </a:lnTo>
                  <a:lnTo>
                    <a:pt x="25908" y="609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5497068" y="55740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5334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5334" y="25908"/>
                  </a:lnTo>
                  <a:lnTo>
                    <a:pt x="12954" y="25908"/>
                  </a:lnTo>
                  <a:lnTo>
                    <a:pt x="19812" y="25908"/>
                  </a:lnTo>
                  <a:lnTo>
                    <a:pt x="25908" y="19812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5497068" y="562203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5334" y="25908"/>
                  </a:lnTo>
                  <a:lnTo>
                    <a:pt x="19812" y="25908"/>
                  </a:lnTo>
                  <a:lnTo>
                    <a:pt x="25908" y="19812"/>
                  </a:lnTo>
                  <a:lnTo>
                    <a:pt x="25908" y="533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5497068" y="562203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5334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5334" y="25908"/>
                  </a:lnTo>
                  <a:lnTo>
                    <a:pt x="12954" y="25908"/>
                  </a:lnTo>
                  <a:lnTo>
                    <a:pt x="19812" y="25908"/>
                  </a:lnTo>
                  <a:lnTo>
                    <a:pt x="25908" y="19812"/>
                  </a:lnTo>
                  <a:lnTo>
                    <a:pt x="25908" y="12954"/>
                  </a:lnTo>
                  <a:lnTo>
                    <a:pt x="25908" y="5334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5497068" y="567232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5334" y="25908"/>
                  </a:lnTo>
                  <a:lnTo>
                    <a:pt x="19812" y="25908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5497068" y="567232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5334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5334" y="25908"/>
                  </a:lnTo>
                  <a:lnTo>
                    <a:pt x="12954" y="25908"/>
                  </a:lnTo>
                  <a:lnTo>
                    <a:pt x="19812" y="25908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497068" y="5716524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20574"/>
                  </a:lnTo>
                  <a:lnTo>
                    <a:pt x="5334" y="26670"/>
                  </a:lnTo>
                  <a:lnTo>
                    <a:pt x="19812" y="26670"/>
                  </a:lnTo>
                  <a:lnTo>
                    <a:pt x="25908" y="20574"/>
                  </a:lnTo>
                  <a:lnTo>
                    <a:pt x="25908" y="533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497068" y="5716524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5334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5334" y="26670"/>
                  </a:lnTo>
                  <a:lnTo>
                    <a:pt x="12954" y="26670"/>
                  </a:lnTo>
                  <a:lnTo>
                    <a:pt x="19812" y="26670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5334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5497068" y="57645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5334" y="25908"/>
                  </a:lnTo>
                  <a:lnTo>
                    <a:pt x="19812" y="25908"/>
                  </a:lnTo>
                  <a:lnTo>
                    <a:pt x="25908" y="19812"/>
                  </a:lnTo>
                  <a:lnTo>
                    <a:pt x="25908" y="533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497068" y="57645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5334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5334" y="25908"/>
                  </a:lnTo>
                  <a:lnTo>
                    <a:pt x="12954" y="25908"/>
                  </a:lnTo>
                  <a:lnTo>
                    <a:pt x="19812" y="25908"/>
                  </a:lnTo>
                  <a:lnTo>
                    <a:pt x="25908" y="19812"/>
                  </a:lnTo>
                  <a:lnTo>
                    <a:pt x="25908" y="12954"/>
                  </a:lnTo>
                  <a:lnTo>
                    <a:pt x="25908" y="5334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497068" y="5808726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5334" y="26670"/>
                  </a:lnTo>
                  <a:lnTo>
                    <a:pt x="19812" y="26670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497068" y="5808726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5334" y="0"/>
                  </a:lnTo>
                  <a:lnTo>
                    <a:pt x="0" y="6096"/>
                  </a:lnTo>
                  <a:lnTo>
                    <a:pt x="0" y="13716"/>
                  </a:lnTo>
                  <a:lnTo>
                    <a:pt x="0" y="20574"/>
                  </a:lnTo>
                  <a:lnTo>
                    <a:pt x="5334" y="26670"/>
                  </a:lnTo>
                  <a:lnTo>
                    <a:pt x="12954" y="26670"/>
                  </a:lnTo>
                  <a:lnTo>
                    <a:pt x="19812" y="26670"/>
                  </a:lnTo>
                  <a:lnTo>
                    <a:pt x="25908" y="20574"/>
                  </a:lnTo>
                  <a:lnTo>
                    <a:pt x="25908" y="13716"/>
                  </a:lnTo>
                  <a:lnTo>
                    <a:pt x="25908" y="6096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5497068" y="585901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5334" y="25908"/>
                  </a:lnTo>
                  <a:lnTo>
                    <a:pt x="19812" y="25908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497068" y="585901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5334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5334" y="25908"/>
                  </a:lnTo>
                  <a:lnTo>
                    <a:pt x="12954" y="25908"/>
                  </a:lnTo>
                  <a:lnTo>
                    <a:pt x="19812" y="25908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497068" y="590702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5334" y="25908"/>
                  </a:lnTo>
                  <a:lnTo>
                    <a:pt x="19812" y="25908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497068" y="590702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5334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5334" y="25908"/>
                  </a:lnTo>
                  <a:lnTo>
                    <a:pt x="12954" y="25908"/>
                  </a:lnTo>
                  <a:lnTo>
                    <a:pt x="19812" y="25908"/>
                  </a:lnTo>
                  <a:lnTo>
                    <a:pt x="25908" y="20574"/>
                  </a:lnTo>
                  <a:lnTo>
                    <a:pt x="25908" y="12954"/>
                  </a:lnTo>
                  <a:lnTo>
                    <a:pt x="25908" y="6096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497068" y="595122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5334" y="25908"/>
                  </a:lnTo>
                  <a:lnTo>
                    <a:pt x="19812" y="25908"/>
                  </a:lnTo>
                  <a:lnTo>
                    <a:pt x="25908" y="19812"/>
                  </a:lnTo>
                  <a:lnTo>
                    <a:pt x="25908" y="533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497068" y="595122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2954" y="0"/>
                  </a:moveTo>
                  <a:lnTo>
                    <a:pt x="5334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5334" y="25908"/>
                  </a:lnTo>
                  <a:lnTo>
                    <a:pt x="12954" y="25908"/>
                  </a:lnTo>
                  <a:lnTo>
                    <a:pt x="19812" y="25908"/>
                  </a:lnTo>
                  <a:lnTo>
                    <a:pt x="25908" y="19812"/>
                  </a:lnTo>
                  <a:lnTo>
                    <a:pt x="25908" y="12954"/>
                  </a:lnTo>
                  <a:lnTo>
                    <a:pt x="25908" y="5334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497068" y="5993892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9812" y="0"/>
                  </a:moveTo>
                  <a:lnTo>
                    <a:pt x="12954" y="0"/>
                  </a:lnTo>
                  <a:lnTo>
                    <a:pt x="5334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5334" y="26670"/>
                  </a:lnTo>
                  <a:lnTo>
                    <a:pt x="19812" y="26670"/>
                  </a:lnTo>
                  <a:lnTo>
                    <a:pt x="25908" y="20574"/>
                  </a:lnTo>
                  <a:lnTo>
                    <a:pt x="25908" y="609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5497068" y="5993892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70">
                  <a:moveTo>
                    <a:pt x="12954" y="0"/>
                  </a:moveTo>
                  <a:lnTo>
                    <a:pt x="5334" y="0"/>
                  </a:lnTo>
                  <a:lnTo>
                    <a:pt x="0" y="6096"/>
                  </a:lnTo>
                  <a:lnTo>
                    <a:pt x="0" y="13716"/>
                  </a:lnTo>
                  <a:lnTo>
                    <a:pt x="0" y="20574"/>
                  </a:lnTo>
                  <a:lnTo>
                    <a:pt x="5334" y="26670"/>
                  </a:lnTo>
                  <a:lnTo>
                    <a:pt x="12954" y="26670"/>
                  </a:lnTo>
                  <a:lnTo>
                    <a:pt x="19812" y="26670"/>
                  </a:lnTo>
                  <a:lnTo>
                    <a:pt x="25908" y="20574"/>
                  </a:lnTo>
                  <a:lnTo>
                    <a:pt x="25908" y="13716"/>
                  </a:lnTo>
                  <a:lnTo>
                    <a:pt x="25908" y="6096"/>
                  </a:lnTo>
                  <a:lnTo>
                    <a:pt x="19812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636513" y="5251702"/>
              <a:ext cx="346710" cy="177547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5636513" y="5251704"/>
              <a:ext cx="346710" cy="177800"/>
            </a:xfrm>
            <a:custGeom>
              <a:avLst/>
              <a:gdLst/>
              <a:ahLst/>
              <a:cxnLst/>
              <a:rect l="l" t="t" r="r" b="b"/>
              <a:pathLst>
                <a:path w="346710" h="177800">
                  <a:moveTo>
                    <a:pt x="346710" y="0"/>
                  </a:moveTo>
                  <a:lnTo>
                    <a:pt x="0" y="0"/>
                  </a:lnTo>
                  <a:lnTo>
                    <a:pt x="0" y="177547"/>
                  </a:lnTo>
                  <a:lnTo>
                    <a:pt x="346710" y="177547"/>
                  </a:lnTo>
                  <a:lnTo>
                    <a:pt x="346710" y="0"/>
                  </a:lnTo>
                  <a:close/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781294" y="5188458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89">
                  <a:moveTo>
                    <a:pt x="29718" y="0"/>
                  </a:moveTo>
                  <a:lnTo>
                    <a:pt x="18323" y="2393"/>
                  </a:lnTo>
                  <a:lnTo>
                    <a:pt x="8858" y="8858"/>
                  </a:lnTo>
                  <a:lnTo>
                    <a:pt x="2393" y="18323"/>
                  </a:lnTo>
                  <a:lnTo>
                    <a:pt x="0" y="29718"/>
                  </a:lnTo>
                  <a:lnTo>
                    <a:pt x="2393" y="41433"/>
                  </a:lnTo>
                  <a:lnTo>
                    <a:pt x="8858" y="50863"/>
                  </a:lnTo>
                  <a:lnTo>
                    <a:pt x="18323" y="57150"/>
                  </a:lnTo>
                  <a:lnTo>
                    <a:pt x="29718" y="59436"/>
                  </a:lnTo>
                  <a:lnTo>
                    <a:pt x="41433" y="57150"/>
                  </a:lnTo>
                  <a:lnTo>
                    <a:pt x="50863" y="50863"/>
                  </a:lnTo>
                  <a:lnTo>
                    <a:pt x="57150" y="41433"/>
                  </a:lnTo>
                  <a:lnTo>
                    <a:pt x="59436" y="29718"/>
                  </a:lnTo>
                  <a:lnTo>
                    <a:pt x="57150" y="18323"/>
                  </a:lnTo>
                  <a:lnTo>
                    <a:pt x="50863" y="8858"/>
                  </a:lnTo>
                  <a:lnTo>
                    <a:pt x="41433" y="2393"/>
                  </a:lnTo>
                  <a:lnTo>
                    <a:pt x="29718" y="0"/>
                  </a:lnTo>
                  <a:close/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810250" y="5029200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544"/>
                  </a:moveTo>
                  <a:lnTo>
                    <a:pt x="0" y="0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909316" y="5471161"/>
              <a:ext cx="333375" cy="55244"/>
            </a:xfrm>
            <a:custGeom>
              <a:avLst/>
              <a:gdLst/>
              <a:ahLst/>
              <a:cxnLst/>
              <a:rect l="l" t="t" r="r" b="b"/>
              <a:pathLst>
                <a:path w="333375" h="55245">
                  <a:moveTo>
                    <a:pt x="332992" y="0"/>
                  </a:moveTo>
                  <a:lnTo>
                    <a:pt x="0" y="0"/>
                  </a:lnTo>
                  <a:lnTo>
                    <a:pt x="0" y="54862"/>
                  </a:lnTo>
                  <a:lnTo>
                    <a:pt x="332992" y="54862"/>
                  </a:lnTo>
                  <a:lnTo>
                    <a:pt x="3329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909317" y="5471160"/>
              <a:ext cx="333375" cy="55244"/>
            </a:xfrm>
            <a:custGeom>
              <a:avLst/>
              <a:gdLst/>
              <a:ahLst/>
              <a:cxnLst/>
              <a:rect l="l" t="t" r="r" b="b"/>
              <a:pathLst>
                <a:path w="333375" h="55245">
                  <a:moveTo>
                    <a:pt x="332992" y="0"/>
                  </a:moveTo>
                  <a:lnTo>
                    <a:pt x="0" y="0"/>
                  </a:lnTo>
                  <a:lnTo>
                    <a:pt x="0" y="54862"/>
                  </a:lnTo>
                  <a:lnTo>
                    <a:pt x="332992" y="54862"/>
                  </a:lnTo>
                  <a:lnTo>
                    <a:pt x="332992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027425" y="5029200"/>
              <a:ext cx="0" cy="542290"/>
            </a:xfrm>
            <a:custGeom>
              <a:avLst/>
              <a:gdLst/>
              <a:ahLst/>
              <a:cxnLst/>
              <a:rect l="l" t="t" r="r" b="b"/>
              <a:pathLst>
                <a:path h="542289">
                  <a:moveTo>
                    <a:pt x="0" y="541782"/>
                  </a:moveTo>
                  <a:lnTo>
                    <a:pt x="0" y="0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251454" y="5548122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6670" y="20574"/>
                  </a:lnTo>
                  <a:lnTo>
                    <a:pt x="26670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251454" y="5548122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371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6670" y="20574"/>
                  </a:lnTo>
                  <a:lnTo>
                    <a:pt x="26670" y="13716"/>
                  </a:lnTo>
                  <a:lnTo>
                    <a:pt x="26670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51454" y="559841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6670" y="20574"/>
                  </a:lnTo>
                  <a:lnTo>
                    <a:pt x="26670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251454" y="559841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6670" y="20574"/>
                  </a:lnTo>
                  <a:lnTo>
                    <a:pt x="26670" y="12954"/>
                  </a:lnTo>
                  <a:lnTo>
                    <a:pt x="26670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251454" y="5646420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6670" y="20574"/>
                  </a:lnTo>
                  <a:lnTo>
                    <a:pt x="26670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251454" y="5646420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6670" y="20574"/>
                  </a:lnTo>
                  <a:lnTo>
                    <a:pt x="26670" y="12954"/>
                  </a:lnTo>
                  <a:lnTo>
                    <a:pt x="26670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251454" y="5697474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6670" y="20574"/>
                  </a:lnTo>
                  <a:lnTo>
                    <a:pt x="26670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251454" y="5697474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6670" y="20574"/>
                  </a:lnTo>
                  <a:lnTo>
                    <a:pt x="26670" y="12954"/>
                  </a:lnTo>
                  <a:lnTo>
                    <a:pt x="26670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251454" y="5741670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6670" y="19812"/>
                  </a:lnTo>
                  <a:lnTo>
                    <a:pt x="26670" y="5334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251454" y="5741670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12954" y="0"/>
                  </a:moveTo>
                  <a:lnTo>
                    <a:pt x="6096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6670" y="19812"/>
                  </a:lnTo>
                  <a:lnTo>
                    <a:pt x="26670" y="12954"/>
                  </a:lnTo>
                  <a:lnTo>
                    <a:pt x="26670" y="5334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251454" y="578891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6670" y="20574"/>
                  </a:lnTo>
                  <a:lnTo>
                    <a:pt x="26670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251454" y="578891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6670" y="20574"/>
                  </a:lnTo>
                  <a:lnTo>
                    <a:pt x="26670" y="12954"/>
                  </a:lnTo>
                  <a:lnTo>
                    <a:pt x="26670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251454" y="5833872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6670" y="19812"/>
                  </a:lnTo>
                  <a:lnTo>
                    <a:pt x="26670" y="5334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251454" y="5833872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12954" y="0"/>
                  </a:moveTo>
                  <a:lnTo>
                    <a:pt x="6096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6670" y="19812"/>
                  </a:lnTo>
                  <a:lnTo>
                    <a:pt x="26670" y="12954"/>
                  </a:lnTo>
                  <a:lnTo>
                    <a:pt x="26670" y="5334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251454" y="5883402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20574" y="26670"/>
                  </a:lnTo>
                  <a:lnTo>
                    <a:pt x="26670" y="20574"/>
                  </a:lnTo>
                  <a:lnTo>
                    <a:pt x="26670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251454" y="5883402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6670"/>
                  </a:lnTo>
                  <a:lnTo>
                    <a:pt x="12954" y="26670"/>
                  </a:lnTo>
                  <a:lnTo>
                    <a:pt x="20574" y="26670"/>
                  </a:lnTo>
                  <a:lnTo>
                    <a:pt x="26670" y="20574"/>
                  </a:lnTo>
                  <a:lnTo>
                    <a:pt x="26670" y="12954"/>
                  </a:lnTo>
                  <a:lnTo>
                    <a:pt x="26670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251454" y="5931408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6096"/>
                  </a:lnTo>
                  <a:lnTo>
                    <a:pt x="0" y="20574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6670" y="20574"/>
                  </a:lnTo>
                  <a:lnTo>
                    <a:pt x="26670" y="6096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251454" y="5931408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12954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2954"/>
                  </a:lnTo>
                  <a:lnTo>
                    <a:pt x="0" y="20574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6670" y="20574"/>
                  </a:lnTo>
                  <a:lnTo>
                    <a:pt x="26670" y="12954"/>
                  </a:lnTo>
                  <a:lnTo>
                    <a:pt x="26670" y="6096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251454" y="5975604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6670" y="19812"/>
                  </a:lnTo>
                  <a:lnTo>
                    <a:pt x="26670" y="5334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251454" y="5975604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12954" y="0"/>
                  </a:moveTo>
                  <a:lnTo>
                    <a:pt x="6096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6670" y="19812"/>
                  </a:lnTo>
                  <a:lnTo>
                    <a:pt x="26670" y="12954"/>
                  </a:lnTo>
                  <a:lnTo>
                    <a:pt x="26670" y="5334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251454" y="6019038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20574" y="0"/>
                  </a:moveTo>
                  <a:lnTo>
                    <a:pt x="12954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20574" y="25908"/>
                  </a:lnTo>
                  <a:lnTo>
                    <a:pt x="26670" y="19812"/>
                  </a:lnTo>
                  <a:lnTo>
                    <a:pt x="26670" y="5334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251454" y="6019038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70" h="26035">
                  <a:moveTo>
                    <a:pt x="12954" y="0"/>
                  </a:moveTo>
                  <a:lnTo>
                    <a:pt x="6096" y="0"/>
                  </a:lnTo>
                  <a:lnTo>
                    <a:pt x="0" y="533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6096" y="25908"/>
                  </a:lnTo>
                  <a:lnTo>
                    <a:pt x="12954" y="25908"/>
                  </a:lnTo>
                  <a:lnTo>
                    <a:pt x="20574" y="25908"/>
                  </a:lnTo>
                  <a:lnTo>
                    <a:pt x="26670" y="19812"/>
                  </a:lnTo>
                  <a:lnTo>
                    <a:pt x="26670" y="12954"/>
                  </a:lnTo>
                  <a:lnTo>
                    <a:pt x="26670" y="5334"/>
                  </a:lnTo>
                  <a:lnTo>
                    <a:pt x="20574" y="0"/>
                  </a:lnTo>
                  <a:lnTo>
                    <a:pt x="12954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650742" y="5471161"/>
              <a:ext cx="380365" cy="55244"/>
            </a:xfrm>
            <a:custGeom>
              <a:avLst/>
              <a:gdLst/>
              <a:ahLst/>
              <a:cxnLst/>
              <a:rect l="l" t="t" r="r" b="b"/>
              <a:pathLst>
                <a:path w="380364" h="55245">
                  <a:moveTo>
                    <a:pt x="380235" y="0"/>
                  </a:moveTo>
                  <a:lnTo>
                    <a:pt x="0" y="0"/>
                  </a:lnTo>
                  <a:lnTo>
                    <a:pt x="0" y="54862"/>
                  </a:lnTo>
                  <a:lnTo>
                    <a:pt x="380235" y="54862"/>
                  </a:lnTo>
                  <a:lnTo>
                    <a:pt x="380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650744" y="5471160"/>
              <a:ext cx="380365" cy="55244"/>
            </a:xfrm>
            <a:custGeom>
              <a:avLst/>
              <a:gdLst/>
              <a:ahLst/>
              <a:cxnLst/>
              <a:rect l="l" t="t" r="r" b="b"/>
              <a:pathLst>
                <a:path w="380364" h="55245">
                  <a:moveTo>
                    <a:pt x="380235" y="0"/>
                  </a:moveTo>
                  <a:lnTo>
                    <a:pt x="0" y="0"/>
                  </a:lnTo>
                  <a:lnTo>
                    <a:pt x="0" y="54862"/>
                  </a:lnTo>
                  <a:lnTo>
                    <a:pt x="380235" y="54862"/>
                  </a:lnTo>
                  <a:lnTo>
                    <a:pt x="380235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768851" y="5029200"/>
              <a:ext cx="0" cy="542290"/>
            </a:xfrm>
            <a:custGeom>
              <a:avLst/>
              <a:gdLst/>
              <a:ahLst/>
              <a:cxnLst/>
              <a:rect l="l" t="t" r="r" b="b"/>
              <a:pathLst>
                <a:path h="542289">
                  <a:moveTo>
                    <a:pt x="0" y="541782"/>
                  </a:moveTo>
                  <a:lnTo>
                    <a:pt x="0" y="0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4412742" y="5471161"/>
              <a:ext cx="382905" cy="55244"/>
            </a:xfrm>
            <a:custGeom>
              <a:avLst/>
              <a:gdLst/>
              <a:ahLst/>
              <a:cxnLst/>
              <a:rect l="l" t="t" r="r" b="b"/>
              <a:pathLst>
                <a:path w="382904" h="55245">
                  <a:moveTo>
                    <a:pt x="382522" y="0"/>
                  </a:moveTo>
                  <a:lnTo>
                    <a:pt x="0" y="0"/>
                  </a:lnTo>
                  <a:lnTo>
                    <a:pt x="0" y="54862"/>
                  </a:lnTo>
                  <a:lnTo>
                    <a:pt x="382522" y="54862"/>
                  </a:lnTo>
                  <a:lnTo>
                    <a:pt x="382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4412743" y="5471160"/>
              <a:ext cx="382905" cy="55244"/>
            </a:xfrm>
            <a:custGeom>
              <a:avLst/>
              <a:gdLst/>
              <a:ahLst/>
              <a:cxnLst/>
              <a:rect l="l" t="t" r="r" b="b"/>
              <a:pathLst>
                <a:path w="382904" h="55245">
                  <a:moveTo>
                    <a:pt x="382522" y="0"/>
                  </a:moveTo>
                  <a:lnTo>
                    <a:pt x="0" y="0"/>
                  </a:lnTo>
                  <a:lnTo>
                    <a:pt x="0" y="54862"/>
                  </a:lnTo>
                  <a:lnTo>
                    <a:pt x="382522" y="54862"/>
                  </a:lnTo>
                  <a:lnTo>
                    <a:pt x="382522" y="0"/>
                  </a:lnTo>
                  <a:close/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4534661" y="5029200"/>
              <a:ext cx="0" cy="542290"/>
            </a:xfrm>
            <a:custGeom>
              <a:avLst/>
              <a:gdLst/>
              <a:ahLst/>
              <a:cxnLst/>
              <a:rect l="l" t="t" r="r" b="b"/>
              <a:pathLst>
                <a:path h="542289">
                  <a:moveTo>
                    <a:pt x="0" y="541782"/>
                  </a:moveTo>
                  <a:lnTo>
                    <a:pt x="0" y="0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938527" y="5029200"/>
              <a:ext cx="3931285" cy="0"/>
            </a:xfrm>
            <a:custGeom>
              <a:avLst/>
              <a:gdLst/>
              <a:ahLst/>
              <a:cxnLst/>
              <a:rect l="l" t="t" r="r" b="b"/>
              <a:pathLst>
                <a:path w="3931285">
                  <a:moveTo>
                    <a:pt x="0" y="0"/>
                  </a:moveTo>
                  <a:lnTo>
                    <a:pt x="3931158" y="0"/>
                  </a:lnTo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084070" y="5041391"/>
              <a:ext cx="3552825" cy="344805"/>
            </a:xfrm>
            <a:custGeom>
              <a:avLst/>
              <a:gdLst/>
              <a:ahLst/>
              <a:cxnLst/>
              <a:rect l="l" t="t" r="r" b="b"/>
              <a:pathLst>
                <a:path w="3552825" h="344804">
                  <a:moveTo>
                    <a:pt x="41148" y="18288"/>
                  </a:moveTo>
                  <a:lnTo>
                    <a:pt x="38862" y="16002"/>
                  </a:lnTo>
                  <a:lnTo>
                    <a:pt x="2286" y="16002"/>
                  </a:lnTo>
                  <a:lnTo>
                    <a:pt x="0" y="18288"/>
                  </a:lnTo>
                  <a:lnTo>
                    <a:pt x="0" y="24384"/>
                  </a:lnTo>
                  <a:lnTo>
                    <a:pt x="2286" y="26670"/>
                  </a:lnTo>
                  <a:lnTo>
                    <a:pt x="38862" y="26670"/>
                  </a:lnTo>
                  <a:lnTo>
                    <a:pt x="41148" y="24384"/>
                  </a:lnTo>
                  <a:lnTo>
                    <a:pt x="41148" y="18288"/>
                  </a:lnTo>
                  <a:close/>
                </a:path>
                <a:path w="3552825" h="344804">
                  <a:moveTo>
                    <a:pt x="114300" y="18288"/>
                  </a:moveTo>
                  <a:lnTo>
                    <a:pt x="112014" y="16002"/>
                  </a:lnTo>
                  <a:lnTo>
                    <a:pt x="74676" y="16002"/>
                  </a:lnTo>
                  <a:lnTo>
                    <a:pt x="72390" y="18288"/>
                  </a:lnTo>
                  <a:lnTo>
                    <a:pt x="72390" y="24384"/>
                  </a:lnTo>
                  <a:lnTo>
                    <a:pt x="74676" y="26670"/>
                  </a:lnTo>
                  <a:lnTo>
                    <a:pt x="112014" y="26670"/>
                  </a:lnTo>
                  <a:lnTo>
                    <a:pt x="114300" y="24384"/>
                  </a:lnTo>
                  <a:lnTo>
                    <a:pt x="114300" y="18288"/>
                  </a:lnTo>
                  <a:close/>
                </a:path>
                <a:path w="3552825" h="344804">
                  <a:moveTo>
                    <a:pt x="134874" y="185928"/>
                  </a:moveTo>
                  <a:lnTo>
                    <a:pt x="131826" y="183642"/>
                  </a:lnTo>
                  <a:lnTo>
                    <a:pt x="126492" y="183642"/>
                  </a:lnTo>
                  <a:lnTo>
                    <a:pt x="124206" y="185928"/>
                  </a:lnTo>
                  <a:lnTo>
                    <a:pt x="124206" y="223266"/>
                  </a:lnTo>
                  <a:lnTo>
                    <a:pt x="126492" y="225552"/>
                  </a:lnTo>
                  <a:lnTo>
                    <a:pt x="131826" y="225552"/>
                  </a:lnTo>
                  <a:lnTo>
                    <a:pt x="134874" y="223266"/>
                  </a:lnTo>
                  <a:lnTo>
                    <a:pt x="134874" y="185928"/>
                  </a:lnTo>
                  <a:close/>
                </a:path>
                <a:path w="3552825" h="344804">
                  <a:moveTo>
                    <a:pt x="134874" y="112776"/>
                  </a:moveTo>
                  <a:lnTo>
                    <a:pt x="131826" y="110490"/>
                  </a:lnTo>
                  <a:lnTo>
                    <a:pt x="126492" y="110490"/>
                  </a:lnTo>
                  <a:lnTo>
                    <a:pt x="124206" y="112776"/>
                  </a:lnTo>
                  <a:lnTo>
                    <a:pt x="124206" y="150114"/>
                  </a:lnTo>
                  <a:lnTo>
                    <a:pt x="126492" y="152400"/>
                  </a:lnTo>
                  <a:lnTo>
                    <a:pt x="131826" y="152400"/>
                  </a:lnTo>
                  <a:lnTo>
                    <a:pt x="134874" y="150114"/>
                  </a:lnTo>
                  <a:lnTo>
                    <a:pt x="134874" y="112776"/>
                  </a:lnTo>
                  <a:close/>
                </a:path>
                <a:path w="3552825" h="344804">
                  <a:moveTo>
                    <a:pt x="134874" y="40386"/>
                  </a:moveTo>
                  <a:lnTo>
                    <a:pt x="131826" y="37338"/>
                  </a:lnTo>
                  <a:lnTo>
                    <a:pt x="126492" y="37338"/>
                  </a:lnTo>
                  <a:lnTo>
                    <a:pt x="124206" y="40386"/>
                  </a:lnTo>
                  <a:lnTo>
                    <a:pt x="124206" y="76962"/>
                  </a:lnTo>
                  <a:lnTo>
                    <a:pt x="126492" y="79248"/>
                  </a:lnTo>
                  <a:lnTo>
                    <a:pt x="131826" y="79248"/>
                  </a:lnTo>
                  <a:lnTo>
                    <a:pt x="134874" y="76962"/>
                  </a:lnTo>
                  <a:lnTo>
                    <a:pt x="134874" y="40386"/>
                  </a:lnTo>
                  <a:close/>
                </a:path>
                <a:path w="3552825" h="344804">
                  <a:moveTo>
                    <a:pt x="150114" y="234696"/>
                  </a:moveTo>
                  <a:lnTo>
                    <a:pt x="134874" y="265747"/>
                  </a:lnTo>
                  <a:lnTo>
                    <a:pt x="134874" y="259080"/>
                  </a:lnTo>
                  <a:lnTo>
                    <a:pt x="131826" y="256794"/>
                  </a:lnTo>
                  <a:lnTo>
                    <a:pt x="126492" y="256794"/>
                  </a:lnTo>
                  <a:lnTo>
                    <a:pt x="124206" y="259080"/>
                  </a:lnTo>
                  <a:lnTo>
                    <a:pt x="124206" y="266128"/>
                  </a:lnTo>
                  <a:lnTo>
                    <a:pt x="108204" y="234696"/>
                  </a:lnTo>
                  <a:lnTo>
                    <a:pt x="129540" y="339090"/>
                  </a:lnTo>
                  <a:lnTo>
                    <a:pt x="140792" y="281940"/>
                  </a:lnTo>
                  <a:lnTo>
                    <a:pt x="150114" y="234696"/>
                  </a:lnTo>
                  <a:close/>
                </a:path>
                <a:path w="3552825" h="344804">
                  <a:moveTo>
                    <a:pt x="224790" y="304800"/>
                  </a:moveTo>
                  <a:lnTo>
                    <a:pt x="222504" y="302514"/>
                  </a:lnTo>
                  <a:lnTo>
                    <a:pt x="217170" y="302514"/>
                  </a:lnTo>
                  <a:lnTo>
                    <a:pt x="214884" y="304800"/>
                  </a:lnTo>
                  <a:lnTo>
                    <a:pt x="214884" y="342138"/>
                  </a:lnTo>
                  <a:lnTo>
                    <a:pt x="217170" y="344424"/>
                  </a:lnTo>
                  <a:lnTo>
                    <a:pt x="222504" y="344424"/>
                  </a:lnTo>
                  <a:lnTo>
                    <a:pt x="224790" y="342138"/>
                  </a:lnTo>
                  <a:lnTo>
                    <a:pt x="224790" y="304800"/>
                  </a:lnTo>
                  <a:close/>
                </a:path>
                <a:path w="3552825" h="344804">
                  <a:moveTo>
                    <a:pt x="224790" y="231648"/>
                  </a:moveTo>
                  <a:lnTo>
                    <a:pt x="222504" y="229362"/>
                  </a:lnTo>
                  <a:lnTo>
                    <a:pt x="217170" y="229362"/>
                  </a:lnTo>
                  <a:lnTo>
                    <a:pt x="214884" y="231648"/>
                  </a:lnTo>
                  <a:lnTo>
                    <a:pt x="214884" y="268986"/>
                  </a:lnTo>
                  <a:lnTo>
                    <a:pt x="217170" y="271272"/>
                  </a:lnTo>
                  <a:lnTo>
                    <a:pt x="222504" y="271272"/>
                  </a:lnTo>
                  <a:lnTo>
                    <a:pt x="224790" y="268986"/>
                  </a:lnTo>
                  <a:lnTo>
                    <a:pt x="224790" y="231648"/>
                  </a:lnTo>
                  <a:close/>
                </a:path>
                <a:path w="3552825" h="344804">
                  <a:moveTo>
                    <a:pt x="224790" y="159258"/>
                  </a:moveTo>
                  <a:lnTo>
                    <a:pt x="222504" y="156972"/>
                  </a:lnTo>
                  <a:lnTo>
                    <a:pt x="217170" y="156972"/>
                  </a:lnTo>
                  <a:lnTo>
                    <a:pt x="214884" y="159258"/>
                  </a:lnTo>
                  <a:lnTo>
                    <a:pt x="214884" y="195834"/>
                  </a:lnTo>
                  <a:lnTo>
                    <a:pt x="217170" y="198120"/>
                  </a:lnTo>
                  <a:lnTo>
                    <a:pt x="222504" y="198120"/>
                  </a:lnTo>
                  <a:lnTo>
                    <a:pt x="224790" y="195834"/>
                  </a:lnTo>
                  <a:lnTo>
                    <a:pt x="224790" y="159258"/>
                  </a:lnTo>
                  <a:close/>
                </a:path>
                <a:path w="3552825" h="344804">
                  <a:moveTo>
                    <a:pt x="224790" y="86106"/>
                  </a:moveTo>
                  <a:lnTo>
                    <a:pt x="222504" y="83820"/>
                  </a:lnTo>
                  <a:lnTo>
                    <a:pt x="217170" y="83820"/>
                  </a:lnTo>
                  <a:lnTo>
                    <a:pt x="214884" y="86106"/>
                  </a:lnTo>
                  <a:lnTo>
                    <a:pt x="214884" y="122682"/>
                  </a:lnTo>
                  <a:lnTo>
                    <a:pt x="217170" y="124968"/>
                  </a:lnTo>
                  <a:lnTo>
                    <a:pt x="222504" y="124968"/>
                  </a:lnTo>
                  <a:lnTo>
                    <a:pt x="224790" y="122682"/>
                  </a:lnTo>
                  <a:lnTo>
                    <a:pt x="224790" y="86106"/>
                  </a:lnTo>
                  <a:close/>
                </a:path>
                <a:path w="3552825" h="344804">
                  <a:moveTo>
                    <a:pt x="233934" y="22098"/>
                  </a:moveTo>
                  <a:lnTo>
                    <a:pt x="231648" y="19812"/>
                  </a:lnTo>
                  <a:lnTo>
                    <a:pt x="217170" y="19812"/>
                  </a:lnTo>
                  <a:lnTo>
                    <a:pt x="214884" y="22098"/>
                  </a:lnTo>
                  <a:lnTo>
                    <a:pt x="214884" y="50292"/>
                  </a:lnTo>
                  <a:lnTo>
                    <a:pt x="217170" y="52578"/>
                  </a:lnTo>
                  <a:lnTo>
                    <a:pt x="222504" y="52578"/>
                  </a:lnTo>
                  <a:lnTo>
                    <a:pt x="224790" y="50292"/>
                  </a:lnTo>
                  <a:lnTo>
                    <a:pt x="224790" y="29718"/>
                  </a:lnTo>
                  <a:lnTo>
                    <a:pt x="231648" y="29718"/>
                  </a:lnTo>
                  <a:lnTo>
                    <a:pt x="233934" y="27432"/>
                  </a:lnTo>
                  <a:lnTo>
                    <a:pt x="233934" y="24384"/>
                  </a:lnTo>
                  <a:lnTo>
                    <a:pt x="233934" y="22098"/>
                  </a:lnTo>
                  <a:close/>
                </a:path>
                <a:path w="3552825" h="344804">
                  <a:moveTo>
                    <a:pt x="307086" y="22098"/>
                  </a:moveTo>
                  <a:lnTo>
                    <a:pt x="304038" y="19812"/>
                  </a:lnTo>
                  <a:lnTo>
                    <a:pt x="267462" y="19812"/>
                  </a:lnTo>
                  <a:lnTo>
                    <a:pt x="265176" y="22098"/>
                  </a:lnTo>
                  <a:lnTo>
                    <a:pt x="265176" y="27432"/>
                  </a:lnTo>
                  <a:lnTo>
                    <a:pt x="267462" y="29718"/>
                  </a:lnTo>
                  <a:lnTo>
                    <a:pt x="304038" y="29718"/>
                  </a:lnTo>
                  <a:lnTo>
                    <a:pt x="307086" y="27432"/>
                  </a:lnTo>
                  <a:lnTo>
                    <a:pt x="307086" y="22098"/>
                  </a:lnTo>
                  <a:close/>
                </a:path>
                <a:path w="3552825" h="344804">
                  <a:moveTo>
                    <a:pt x="379476" y="22098"/>
                  </a:moveTo>
                  <a:lnTo>
                    <a:pt x="377190" y="19812"/>
                  </a:lnTo>
                  <a:lnTo>
                    <a:pt x="340614" y="19812"/>
                  </a:lnTo>
                  <a:lnTo>
                    <a:pt x="338328" y="22098"/>
                  </a:lnTo>
                  <a:lnTo>
                    <a:pt x="338328" y="27432"/>
                  </a:lnTo>
                  <a:lnTo>
                    <a:pt x="340614" y="29718"/>
                  </a:lnTo>
                  <a:lnTo>
                    <a:pt x="377190" y="29718"/>
                  </a:lnTo>
                  <a:lnTo>
                    <a:pt x="379476" y="27432"/>
                  </a:lnTo>
                  <a:lnTo>
                    <a:pt x="379476" y="22098"/>
                  </a:lnTo>
                  <a:close/>
                </a:path>
                <a:path w="3552825" h="344804">
                  <a:moveTo>
                    <a:pt x="452628" y="22098"/>
                  </a:moveTo>
                  <a:lnTo>
                    <a:pt x="450342" y="19812"/>
                  </a:lnTo>
                  <a:lnTo>
                    <a:pt x="413004" y="19812"/>
                  </a:lnTo>
                  <a:lnTo>
                    <a:pt x="410718" y="22098"/>
                  </a:lnTo>
                  <a:lnTo>
                    <a:pt x="410718" y="27432"/>
                  </a:lnTo>
                  <a:lnTo>
                    <a:pt x="413004" y="29718"/>
                  </a:lnTo>
                  <a:lnTo>
                    <a:pt x="450342" y="29718"/>
                  </a:lnTo>
                  <a:lnTo>
                    <a:pt x="452628" y="27432"/>
                  </a:lnTo>
                  <a:lnTo>
                    <a:pt x="452628" y="22098"/>
                  </a:lnTo>
                  <a:close/>
                </a:path>
                <a:path w="3552825" h="344804">
                  <a:moveTo>
                    <a:pt x="536448" y="24384"/>
                  </a:moveTo>
                  <a:lnTo>
                    <a:pt x="432054" y="3810"/>
                  </a:lnTo>
                  <a:lnTo>
                    <a:pt x="473964" y="24384"/>
                  </a:lnTo>
                  <a:lnTo>
                    <a:pt x="432054" y="45720"/>
                  </a:lnTo>
                  <a:lnTo>
                    <a:pt x="536448" y="24384"/>
                  </a:lnTo>
                  <a:close/>
                </a:path>
                <a:path w="3552825" h="344804">
                  <a:moveTo>
                    <a:pt x="806196" y="18288"/>
                  </a:moveTo>
                  <a:lnTo>
                    <a:pt x="803910" y="16002"/>
                  </a:lnTo>
                  <a:lnTo>
                    <a:pt x="766572" y="16002"/>
                  </a:lnTo>
                  <a:lnTo>
                    <a:pt x="764286" y="18288"/>
                  </a:lnTo>
                  <a:lnTo>
                    <a:pt x="764286" y="24384"/>
                  </a:lnTo>
                  <a:lnTo>
                    <a:pt x="766572" y="26670"/>
                  </a:lnTo>
                  <a:lnTo>
                    <a:pt x="803910" y="26670"/>
                  </a:lnTo>
                  <a:lnTo>
                    <a:pt x="806196" y="24384"/>
                  </a:lnTo>
                  <a:lnTo>
                    <a:pt x="806196" y="18288"/>
                  </a:lnTo>
                  <a:close/>
                </a:path>
                <a:path w="3552825" h="344804">
                  <a:moveTo>
                    <a:pt x="879348" y="18288"/>
                  </a:moveTo>
                  <a:lnTo>
                    <a:pt x="877062" y="16002"/>
                  </a:lnTo>
                  <a:lnTo>
                    <a:pt x="839724" y="16002"/>
                  </a:lnTo>
                  <a:lnTo>
                    <a:pt x="837438" y="18288"/>
                  </a:lnTo>
                  <a:lnTo>
                    <a:pt x="837438" y="24384"/>
                  </a:lnTo>
                  <a:lnTo>
                    <a:pt x="839724" y="26670"/>
                  </a:lnTo>
                  <a:lnTo>
                    <a:pt x="877062" y="26670"/>
                  </a:lnTo>
                  <a:lnTo>
                    <a:pt x="879348" y="24384"/>
                  </a:lnTo>
                  <a:lnTo>
                    <a:pt x="879348" y="18288"/>
                  </a:lnTo>
                  <a:close/>
                </a:path>
                <a:path w="3552825" h="344804">
                  <a:moveTo>
                    <a:pt x="899922" y="185166"/>
                  </a:moveTo>
                  <a:lnTo>
                    <a:pt x="897636" y="182880"/>
                  </a:lnTo>
                  <a:lnTo>
                    <a:pt x="891540" y="182880"/>
                  </a:lnTo>
                  <a:lnTo>
                    <a:pt x="889254" y="185166"/>
                  </a:lnTo>
                  <a:lnTo>
                    <a:pt x="889254" y="222504"/>
                  </a:lnTo>
                  <a:lnTo>
                    <a:pt x="891540" y="224790"/>
                  </a:lnTo>
                  <a:lnTo>
                    <a:pt x="897636" y="224790"/>
                  </a:lnTo>
                  <a:lnTo>
                    <a:pt x="899922" y="222504"/>
                  </a:lnTo>
                  <a:lnTo>
                    <a:pt x="899922" y="185166"/>
                  </a:lnTo>
                  <a:close/>
                </a:path>
                <a:path w="3552825" h="344804">
                  <a:moveTo>
                    <a:pt x="899922" y="112776"/>
                  </a:moveTo>
                  <a:lnTo>
                    <a:pt x="897636" y="110490"/>
                  </a:lnTo>
                  <a:lnTo>
                    <a:pt x="891540" y="110490"/>
                  </a:lnTo>
                  <a:lnTo>
                    <a:pt x="889254" y="112776"/>
                  </a:lnTo>
                  <a:lnTo>
                    <a:pt x="889254" y="149352"/>
                  </a:lnTo>
                  <a:lnTo>
                    <a:pt x="891540" y="151638"/>
                  </a:lnTo>
                  <a:lnTo>
                    <a:pt x="897636" y="151638"/>
                  </a:lnTo>
                  <a:lnTo>
                    <a:pt x="899922" y="149352"/>
                  </a:lnTo>
                  <a:lnTo>
                    <a:pt x="899922" y="112776"/>
                  </a:lnTo>
                  <a:close/>
                </a:path>
                <a:path w="3552825" h="344804">
                  <a:moveTo>
                    <a:pt x="899922" y="39624"/>
                  </a:moveTo>
                  <a:lnTo>
                    <a:pt x="897636" y="37338"/>
                  </a:lnTo>
                  <a:lnTo>
                    <a:pt x="891540" y="37338"/>
                  </a:lnTo>
                  <a:lnTo>
                    <a:pt x="889254" y="39624"/>
                  </a:lnTo>
                  <a:lnTo>
                    <a:pt x="889254" y="76200"/>
                  </a:lnTo>
                  <a:lnTo>
                    <a:pt x="891540" y="79248"/>
                  </a:lnTo>
                  <a:lnTo>
                    <a:pt x="897636" y="79248"/>
                  </a:lnTo>
                  <a:lnTo>
                    <a:pt x="899922" y="76200"/>
                  </a:lnTo>
                  <a:lnTo>
                    <a:pt x="899922" y="39624"/>
                  </a:lnTo>
                  <a:close/>
                </a:path>
                <a:path w="3552825" h="344804">
                  <a:moveTo>
                    <a:pt x="915162" y="234696"/>
                  </a:moveTo>
                  <a:lnTo>
                    <a:pt x="899922" y="265747"/>
                  </a:lnTo>
                  <a:lnTo>
                    <a:pt x="899922" y="258318"/>
                  </a:lnTo>
                  <a:lnTo>
                    <a:pt x="897636" y="256032"/>
                  </a:lnTo>
                  <a:lnTo>
                    <a:pt x="891540" y="256032"/>
                  </a:lnTo>
                  <a:lnTo>
                    <a:pt x="889254" y="258318"/>
                  </a:lnTo>
                  <a:lnTo>
                    <a:pt x="889254" y="265747"/>
                  </a:lnTo>
                  <a:lnTo>
                    <a:pt x="874014" y="234696"/>
                  </a:lnTo>
                  <a:lnTo>
                    <a:pt x="894588" y="339090"/>
                  </a:lnTo>
                  <a:lnTo>
                    <a:pt x="905840" y="281940"/>
                  </a:lnTo>
                  <a:lnTo>
                    <a:pt x="915162" y="234696"/>
                  </a:lnTo>
                  <a:close/>
                </a:path>
                <a:path w="3552825" h="344804">
                  <a:moveTo>
                    <a:pt x="997458" y="304800"/>
                  </a:moveTo>
                  <a:lnTo>
                    <a:pt x="995172" y="302514"/>
                  </a:lnTo>
                  <a:lnTo>
                    <a:pt x="989076" y="302514"/>
                  </a:lnTo>
                  <a:lnTo>
                    <a:pt x="986790" y="304800"/>
                  </a:lnTo>
                  <a:lnTo>
                    <a:pt x="986790" y="342138"/>
                  </a:lnTo>
                  <a:lnTo>
                    <a:pt x="989076" y="344424"/>
                  </a:lnTo>
                  <a:lnTo>
                    <a:pt x="995172" y="344424"/>
                  </a:lnTo>
                  <a:lnTo>
                    <a:pt x="997458" y="342138"/>
                  </a:lnTo>
                  <a:lnTo>
                    <a:pt x="997458" y="304800"/>
                  </a:lnTo>
                  <a:close/>
                </a:path>
                <a:path w="3552825" h="344804">
                  <a:moveTo>
                    <a:pt x="997458" y="231648"/>
                  </a:moveTo>
                  <a:lnTo>
                    <a:pt x="995172" y="229362"/>
                  </a:lnTo>
                  <a:lnTo>
                    <a:pt x="989076" y="229362"/>
                  </a:lnTo>
                  <a:lnTo>
                    <a:pt x="986790" y="231648"/>
                  </a:lnTo>
                  <a:lnTo>
                    <a:pt x="986790" y="268986"/>
                  </a:lnTo>
                  <a:lnTo>
                    <a:pt x="989076" y="271272"/>
                  </a:lnTo>
                  <a:lnTo>
                    <a:pt x="995172" y="271272"/>
                  </a:lnTo>
                  <a:lnTo>
                    <a:pt x="997458" y="268986"/>
                  </a:lnTo>
                  <a:lnTo>
                    <a:pt x="997458" y="231648"/>
                  </a:lnTo>
                  <a:close/>
                </a:path>
                <a:path w="3552825" h="344804">
                  <a:moveTo>
                    <a:pt x="997458" y="159258"/>
                  </a:moveTo>
                  <a:lnTo>
                    <a:pt x="995172" y="156972"/>
                  </a:lnTo>
                  <a:lnTo>
                    <a:pt x="989076" y="156972"/>
                  </a:lnTo>
                  <a:lnTo>
                    <a:pt x="986790" y="159258"/>
                  </a:lnTo>
                  <a:lnTo>
                    <a:pt x="986790" y="195834"/>
                  </a:lnTo>
                  <a:lnTo>
                    <a:pt x="989076" y="198120"/>
                  </a:lnTo>
                  <a:lnTo>
                    <a:pt x="995172" y="198120"/>
                  </a:lnTo>
                  <a:lnTo>
                    <a:pt x="997458" y="195834"/>
                  </a:lnTo>
                  <a:lnTo>
                    <a:pt x="997458" y="159258"/>
                  </a:lnTo>
                  <a:close/>
                </a:path>
                <a:path w="3552825" h="344804">
                  <a:moveTo>
                    <a:pt x="997458" y="86106"/>
                  </a:moveTo>
                  <a:lnTo>
                    <a:pt x="995172" y="83820"/>
                  </a:lnTo>
                  <a:lnTo>
                    <a:pt x="989076" y="83820"/>
                  </a:lnTo>
                  <a:lnTo>
                    <a:pt x="986790" y="86106"/>
                  </a:lnTo>
                  <a:lnTo>
                    <a:pt x="986790" y="122682"/>
                  </a:lnTo>
                  <a:lnTo>
                    <a:pt x="989076" y="124968"/>
                  </a:lnTo>
                  <a:lnTo>
                    <a:pt x="995172" y="124968"/>
                  </a:lnTo>
                  <a:lnTo>
                    <a:pt x="997458" y="122682"/>
                  </a:lnTo>
                  <a:lnTo>
                    <a:pt x="997458" y="86106"/>
                  </a:lnTo>
                  <a:close/>
                </a:path>
                <a:path w="3552825" h="344804">
                  <a:moveTo>
                    <a:pt x="1005840" y="22098"/>
                  </a:moveTo>
                  <a:lnTo>
                    <a:pt x="1003554" y="19812"/>
                  </a:lnTo>
                  <a:lnTo>
                    <a:pt x="989076" y="19812"/>
                  </a:lnTo>
                  <a:lnTo>
                    <a:pt x="986790" y="22098"/>
                  </a:lnTo>
                  <a:lnTo>
                    <a:pt x="986790" y="50292"/>
                  </a:lnTo>
                  <a:lnTo>
                    <a:pt x="989076" y="52578"/>
                  </a:lnTo>
                  <a:lnTo>
                    <a:pt x="995172" y="52578"/>
                  </a:lnTo>
                  <a:lnTo>
                    <a:pt x="997458" y="50292"/>
                  </a:lnTo>
                  <a:lnTo>
                    <a:pt x="997458" y="29718"/>
                  </a:lnTo>
                  <a:lnTo>
                    <a:pt x="1003554" y="29718"/>
                  </a:lnTo>
                  <a:lnTo>
                    <a:pt x="1005840" y="27432"/>
                  </a:lnTo>
                  <a:lnTo>
                    <a:pt x="1005840" y="24384"/>
                  </a:lnTo>
                  <a:lnTo>
                    <a:pt x="1005840" y="22098"/>
                  </a:lnTo>
                  <a:close/>
                </a:path>
                <a:path w="3552825" h="344804">
                  <a:moveTo>
                    <a:pt x="1078992" y="22098"/>
                  </a:moveTo>
                  <a:lnTo>
                    <a:pt x="1076706" y="19812"/>
                  </a:lnTo>
                  <a:lnTo>
                    <a:pt x="1039368" y="19812"/>
                  </a:lnTo>
                  <a:lnTo>
                    <a:pt x="1037082" y="22098"/>
                  </a:lnTo>
                  <a:lnTo>
                    <a:pt x="1037082" y="27432"/>
                  </a:lnTo>
                  <a:lnTo>
                    <a:pt x="1039368" y="29718"/>
                  </a:lnTo>
                  <a:lnTo>
                    <a:pt x="1076706" y="29718"/>
                  </a:lnTo>
                  <a:lnTo>
                    <a:pt x="1078992" y="27432"/>
                  </a:lnTo>
                  <a:lnTo>
                    <a:pt x="1078992" y="22098"/>
                  </a:lnTo>
                  <a:close/>
                </a:path>
                <a:path w="3552825" h="344804">
                  <a:moveTo>
                    <a:pt x="1151382" y="22098"/>
                  </a:moveTo>
                  <a:lnTo>
                    <a:pt x="1149096" y="19812"/>
                  </a:lnTo>
                  <a:lnTo>
                    <a:pt x="1112520" y="19812"/>
                  </a:lnTo>
                  <a:lnTo>
                    <a:pt x="1110234" y="22098"/>
                  </a:lnTo>
                  <a:lnTo>
                    <a:pt x="1110234" y="27432"/>
                  </a:lnTo>
                  <a:lnTo>
                    <a:pt x="1112520" y="29718"/>
                  </a:lnTo>
                  <a:lnTo>
                    <a:pt x="1149096" y="29718"/>
                  </a:lnTo>
                  <a:lnTo>
                    <a:pt x="1151382" y="27432"/>
                  </a:lnTo>
                  <a:lnTo>
                    <a:pt x="1151382" y="22098"/>
                  </a:lnTo>
                  <a:close/>
                </a:path>
                <a:path w="3552825" h="344804">
                  <a:moveTo>
                    <a:pt x="1224534" y="22098"/>
                  </a:moveTo>
                  <a:lnTo>
                    <a:pt x="1222248" y="19812"/>
                  </a:lnTo>
                  <a:lnTo>
                    <a:pt x="1184910" y="19812"/>
                  </a:lnTo>
                  <a:lnTo>
                    <a:pt x="1182624" y="22098"/>
                  </a:lnTo>
                  <a:lnTo>
                    <a:pt x="1182624" y="27432"/>
                  </a:lnTo>
                  <a:lnTo>
                    <a:pt x="1184910" y="29718"/>
                  </a:lnTo>
                  <a:lnTo>
                    <a:pt x="1222248" y="29718"/>
                  </a:lnTo>
                  <a:lnTo>
                    <a:pt x="1224534" y="27432"/>
                  </a:lnTo>
                  <a:lnTo>
                    <a:pt x="1224534" y="22098"/>
                  </a:lnTo>
                  <a:close/>
                </a:path>
                <a:path w="3552825" h="344804">
                  <a:moveTo>
                    <a:pt x="1308354" y="24384"/>
                  </a:moveTo>
                  <a:lnTo>
                    <a:pt x="1203960" y="3810"/>
                  </a:lnTo>
                  <a:lnTo>
                    <a:pt x="1245870" y="24384"/>
                  </a:lnTo>
                  <a:lnTo>
                    <a:pt x="1203960" y="45720"/>
                  </a:lnTo>
                  <a:lnTo>
                    <a:pt x="1308354" y="24384"/>
                  </a:lnTo>
                  <a:close/>
                </a:path>
                <a:path w="3552825" h="344804">
                  <a:moveTo>
                    <a:pt x="1548384" y="18288"/>
                  </a:moveTo>
                  <a:lnTo>
                    <a:pt x="1546098" y="16002"/>
                  </a:lnTo>
                  <a:lnTo>
                    <a:pt x="1508760" y="16002"/>
                  </a:lnTo>
                  <a:lnTo>
                    <a:pt x="1506474" y="18288"/>
                  </a:lnTo>
                  <a:lnTo>
                    <a:pt x="1506474" y="24384"/>
                  </a:lnTo>
                  <a:lnTo>
                    <a:pt x="1508760" y="26670"/>
                  </a:lnTo>
                  <a:lnTo>
                    <a:pt x="1546098" y="26670"/>
                  </a:lnTo>
                  <a:lnTo>
                    <a:pt x="1548384" y="24384"/>
                  </a:lnTo>
                  <a:lnTo>
                    <a:pt x="1548384" y="18288"/>
                  </a:lnTo>
                  <a:close/>
                </a:path>
                <a:path w="3552825" h="344804">
                  <a:moveTo>
                    <a:pt x="1620774" y="18288"/>
                  </a:moveTo>
                  <a:lnTo>
                    <a:pt x="1618488" y="16002"/>
                  </a:lnTo>
                  <a:lnTo>
                    <a:pt x="1581912" y="16002"/>
                  </a:lnTo>
                  <a:lnTo>
                    <a:pt x="1579626" y="18288"/>
                  </a:lnTo>
                  <a:lnTo>
                    <a:pt x="1579626" y="24384"/>
                  </a:lnTo>
                  <a:lnTo>
                    <a:pt x="1581912" y="26670"/>
                  </a:lnTo>
                  <a:lnTo>
                    <a:pt x="1618488" y="26670"/>
                  </a:lnTo>
                  <a:lnTo>
                    <a:pt x="1620774" y="24384"/>
                  </a:lnTo>
                  <a:lnTo>
                    <a:pt x="1620774" y="18288"/>
                  </a:lnTo>
                  <a:close/>
                </a:path>
                <a:path w="3552825" h="344804">
                  <a:moveTo>
                    <a:pt x="1642110" y="185166"/>
                  </a:moveTo>
                  <a:lnTo>
                    <a:pt x="1639824" y="182880"/>
                  </a:lnTo>
                  <a:lnTo>
                    <a:pt x="1633728" y="182880"/>
                  </a:lnTo>
                  <a:lnTo>
                    <a:pt x="1631442" y="185166"/>
                  </a:lnTo>
                  <a:lnTo>
                    <a:pt x="1631442" y="222504"/>
                  </a:lnTo>
                  <a:lnTo>
                    <a:pt x="1633728" y="224790"/>
                  </a:lnTo>
                  <a:lnTo>
                    <a:pt x="1639824" y="224790"/>
                  </a:lnTo>
                  <a:lnTo>
                    <a:pt x="1642110" y="222504"/>
                  </a:lnTo>
                  <a:lnTo>
                    <a:pt x="1642110" y="185166"/>
                  </a:lnTo>
                  <a:close/>
                </a:path>
                <a:path w="3552825" h="344804">
                  <a:moveTo>
                    <a:pt x="1642110" y="112776"/>
                  </a:moveTo>
                  <a:lnTo>
                    <a:pt x="1639824" y="110490"/>
                  </a:lnTo>
                  <a:lnTo>
                    <a:pt x="1633728" y="110490"/>
                  </a:lnTo>
                  <a:lnTo>
                    <a:pt x="1631442" y="112776"/>
                  </a:lnTo>
                  <a:lnTo>
                    <a:pt x="1631442" y="149352"/>
                  </a:lnTo>
                  <a:lnTo>
                    <a:pt x="1633728" y="151638"/>
                  </a:lnTo>
                  <a:lnTo>
                    <a:pt x="1639824" y="151638"/>
                  </a:lnTo>
                  <a:lnTo>
                    <a:pt x="1642110" y="149352"/>
                  </a:lnTo>
                  <a:lnTo>
                    <a:pt x="1642110" y="112776"/>
                  </a:lnTo>
                  <a:close/>
                </a:path>
                <a:path w="3552825" h="344804">
                  <a:moveTo>
                    <a:pt x="1642110" y="39624"/>
                  </a:moveTo>
                  <a:lnTo>
                    <a:pt x="1639824" y="37338"/>
                  </a:lnTo>
                  <a:lnTo>
                    <a:pt x="1633728" y="37338"/>
                  </a:lnTo>
                  <a:lnTo>
                    <a:pt x="1631442" y="39624"/>
                  </a:lnTo>
                  <a:lnTo>
                    <a:pt x="1631442" y="76200"/>
                  </a:lnTo>
                  <a:lnTo>
                    <a:pt x="1633728" y="79248"/>
                  </a:lnTo>
                  <a:lnTo>
                    <a:pt x="1639824" y="79248"/>
                  </a:lnTo>
                  <a:lnTo>
                    <a:pt x="1642110" y="76200"/>
                  </a:lnTo>
                  <a:lnTo>
                    <a:pt x="1642110" y="39624"/>
                  </a:lnTo>
                  <a:close/>
                </a:path>
                <a:path w="3552825" h="344804">
                  <a:moveTo>
                    <a:pt x="1657350" y="234696"/>
                  </a:moveTo>
                  <a:lnTo>
                    <a:pt x="1642110" y="265747"/>
                  </a:lnTo>
                  <a:lnTo>
                    <a:pt x="1642110" y="258318"/>
                  </a:lnTo>
                  <a:lnTo>
                    <a:pt x="1639824" y="256032"/>
                  </a:lnTo>
                  <a:lnTo>
                    <a:pt x="1633728" y="256032"/>
                  </a:lnTo>
                  <a:lnTo>
                    <a:pt x="1631442" y="258318"/>
                  </a:lnTo>
                  <a:lnTo>
                    <a:pt x="1631442" y="266128"/>
                  </a:lnTo>
                  <a:lnTo>
                    <a:pt x="1615440" y="234696"/>
                  </a:lnTo>
                  <a:lnTo>
                    <a:pt x="1636776" y="339090"/>
                  </a:lnTo>
                  <a:lnTo>
                    <a:pt x="1648028" y="281940"/>
                  </a:lnTo>
                  <a:lnTo>
                    <a:pt x="1657350" y="234696"/>
                  </a:lnTo>
                  <a:close/>
                </a:path>
                <a:path w="3552825" h="344804">
                  <a:moveTo>
                    <a:pt x="1735074" y="304800"/>
                  </a:moveTo>
                  <a:lnTo>
                    <a:pt x="1732788" y="302514"/>
                  </a:lnTo>
                  <a:lnTo>
                    <a:pt x="1726692" y="302514"/>
                  </a:lnTo>
                  <a:lnTo>
                    <a:pt x="1724406" y="304800"/>
                  </a:lnTo>
                  <a:lnTo>
                    <a:pt x="1724406" y="342138"/>
                  </a:lnTo>
                  <a:lnTo>
                    <a:pt x="1726692" y="344424"/>
                  </a:lnTo>
                  <a:lnTo>
                    <a:pt x="1732788" y="344424"/>
                  </a:lnTo>
                  <a:lnTo>
                    <a:pt x="1735074" y="342138"/>
                  </a:lnTo>
                  <a:lnTo>
                    <a:pt x="1735074" y="304800"/>
                  </a:lnTo>
                  <a:close/>
                </a:path>
                <a:path w="3552825" h="344804">
                  <a:moveTo>
                    <a:pt x="1735074" y="231648"/>
                  </a:moveTo>
                  <a:lnTo>
                    <a:pt x="1732788" y="229362"/>
                  </a:lnTo>
                  <a:lnTo>
                    <a:pt x="1726692" y="229362"/>
                  </a:lnTo>
                  <a:lnTo>
                    <a:pt x="1724406" y="231648"/>
                  </a:lnTo>
                  <a:lnTo>
                    <a:pt x="1724406" y="268986"/>
                  </a:lnTo>
                  <a:lnTo>
                    <a:pt x="1726692" y="271272"/>
                  </a:lnTo>
                  <a:lnTo>
                    <a:pt x="1732788" y="271272"/>
                  </a:lnTo>
                  <a:lnTo>
                    <a:pt x="1735074" y="268986"/>
                  </a:lnTo>
                  <a:lnTo>
                    <a:pt x="1735074" y="231648"/>
                  </a:lnTo>
                  <a:close/>
                </a:path>
                <a:path w="3552825" h="344804">
                  <a:moveTo>
                    <a:pt x="1735074" y="159258"/>
                  </a:moveTo>
                  <a:lnTo>
                    <a:pt x="1732788" y="156972"/>
                  </a:lnTo>
                  <a:lnTo>
                    <a:pt x="1726692" y="156972"/>
                  </a:lnTo>
                  <a:lnTo>
                    <a:pt x="1724406" y="159258"/>
                  </a:lnTo>
                  <a:lnTo>
                    <a:pt x="1724406" y="195834"/>
                  </a:lnTo>
                  <a:lnTo>
                    <a:pt x="1726692" y="198120"/>
                  </a:lnTo>
                  <a:lnTo>
                    <a:pt x="1732788" y="198120"/>
                  </a:lnTo>
                  <a:lnTo>
                    <a:pt x="1735074" y="195834"/>
                  </a:lnTo>
                  <a:lnTo>
                    <a:pt x="1735074" y="159258"/>
                  </a:lnTo>
                  <a:close/>
                </a:path>
                <a:path w="3552825" h="344804">
                  <a:moveTo>
                    <a:pt x="1735074" y="86106"/>
                  </a:moveTo>
                  <a:lnTo>
                    <a:pt x="1732788" y="83820"/>
                  </a:lnTo>
                  <a:lnTo>
                    <a:pt x="1726692" y="83820"/>
                  </a:lnTo>
                  <a:lnTo>
                    <a:pt x="1724406" y="86106"/>
                  </a:lnTo>
                  <a:lnTo>
                    <a:pt x="1724406" y="122682"/>
                  </a:lnTo>
                  <a:lnTo>
                    <a:pt x="1726692" y="124968"/>
                  </a:lnTo>
                  <a:lnTo>
                    <a:pt x="1732788" y="124968"/>
                  </a:lnTo>
                  <a:lnTo>
                    <a:pt x="1735074" y="122682"/>
                  </a:lnTo>
                  <a:lnTo>
                    <a:pt x="1735074" y="86106"/>
                  </a:lnTo>
                  <a:close/>
                </a:path>
                <a:path w="3552825" h="344804">
                  <a:moveTo>
                    <a:pt x="1743456" y="22098"/>
                  </a:moveTo>
                  <a:lnTo>
                    <a:pt x="1741170" y="19812"/>
                  </a:lnTo>
                  <a:lnTo>
                    <a:pt x="1726692" y="19812"/>
                  </a:lnTo>
                  <a:lnTo>
                    <a:pt x="1724406" y="22098"/>
                  </a:lnTo>
                  <a:lnTo>
                    <a:pt x="1724406" y="50292"/>
                  </a:lnTo>
                  <a:lnTo>
                    <a:pt x="1726692" y="52578"/>
                  </a:lnTo>
                  <a:lnTo>
                    <a:pt x="1732788" y="52578"/>
                  </a:lnTo>
                  <a:lnTo>
                    <a:pt x="1735074" y="50292"/>
                  </a:lnTo>
                  <a:lnTo>
                    <a:pt x="1735074" y="29718"/>
                  </a:lnTo>
                  <a:lnTo>
                    <a:pt x="1741170" y="29718"/>
                  </a:lnTo>
                  <a:lnTo>
                    <a:pt x="1743456" y="27432"/>
                  </a:lnTo>
                  <a:lnTo>
                    <a:pt x="1743456" y="24384"/>
                  </a:lnTo>
                  <a:lnTo>
                    <a:pt x="1743456" y="22098"/>
                  </a:lnTo>
                  <a:close/>
                </a:path>
                <a:path w="3552825" h="344804">
                  <a:moveTo>
                    <a:pt x="1816608" y="22098"/>
                  </a:moveTo>
                  <a:lnTo>
                    <a:pt x="1814322" y="19812"/>
                  </a:lnTo>
                  <a:lnTo>
                    <a:pt x="1776984" y="19812"/>
                  </a:lnTo>
                  <a:lnTo>
                    <a:pt x="1774698" y="22098"/>
                  </a:lnTo>
                  <a:lnTo>
                    <a:pt x="1774698" y="27432"/>
                  </a:lnTo>
                  <a:lnTo>
                    <a:pt x="1776984" y="29718"/>
                  </a:lnTo>
                  <a:lnTo>
                    <a:pt x="1814322" y="29718"/>
                  </a:lnTo>
                  <a:lnTo>
                    <a:pt x="1816608" y="27432"/>
                  </a:lnTo>
                  <a:lnTo>
                    <a:pt x="1816608" y="22098"/>
                  </a:lnTo>
                  <a:close/>
                </a:path>
                <a:path w="3552825" h="344804">
                  <a:moveTo>
                    <a:pt x="1889760" y="22098"/>
                  </a:moveTo>
                  <a:lnTo>
                    <a:pt x="1887474" y="19812"/>
                  </a:lnTo>
                  <a:lnTo>
                    <a:pt x="1850136" y="19812"/>
                  </a:lnTo>
                  <a:lnTo>
                    <a:pt x="1847850" y="22098"/>
                  </a:lnTo>
                  <a:lnTo>
                    <a:pt x="1847850" y="27432"/>
                  </a:lnTo>
                  <a:lnTo>
                    <a:pt x="1850136" y="29718"/>
                  </a:lnTo>
                  <a:lnTo>
                    <a:pt x="1887474" y="29718"/>
                  </a:lnTo>
                  <a:lnTo>
                    <a:pt x="1889760" y="27432"/>
                  </a:lnTo>
                  <a:lnTo>
                    <a:pt x="1889760" y="22098"/>
                  </a:lnTo>
                  <a:close/>
                </a:path>
                <a:path w="3552825" h="344804">
                  <a:moveTo>
                    <a:pt x="1962150" y="22098"/>
                  </a:moveTo>
                  <a:lnTo>
                    <a:pt x="1959864" y="19812"/>
                  </a:lnTo>
                  <a:lnTo>
                    <a:pt x="1923288" y="19812"/>
                  </a:lnTo>
                  <a:lnTo>
                    <a:pt x="1921002" y="22098"/>
                  </a:lnTo>
                  <a:lnTo>
                    <a:pt x="1921002" y="27432"/>
                  </a:lnTo>
                  <a:lnTo>
                    <a:pt x="1923288" y="29718"/>
                  </a:lnTo>
                  <a:lnTo>
                    <a:pt x="1959864" y="29718"/>
                  </a:lnTo>
                  <a:lnTo>
                    <a:pt x="1962150" y="27432"/>
                  </a:lnTo>
                  <a:lnTo>
                    <a:pt x="1962150" y="22098"/>
                  </a:lnTo>
                  <a:close/>
                </a:path>
                <a:path w="3552825" h="344804">
                  <a:moveTo>
                    <a:pt x="2045208" y="24384"/>
                  </a:moveTo>
                  <a:lnTo>
                    <a:pt x="1941576" y="3810"/>
                  </a:lnTo>
                  <a:lnTo>
                    <a:pt x="1982724" y="24384"/>
                  </a:lnTo>
                  <a:lnTo>
                    <a:pt x="1941576" y="45720"/>
                  </a:lnTo>
                  <a:lnTo>
                    <a:pt x="2045208" y="24384"/>
                  </a:lnTo>
                  <a:close/>
                </a:path>
                <a:path w="3552825" h="344804">
                  <a:moveTo>
                    <a:pt x="2313432" y="18288"/>
                  </a:moveTo>
                  <a:lnTo>
                    <a:pt x="2311146" y="16002"/>
                  </a:lnTo>
                  <a:lnTo>
                    <a:pt x="2273808" y="16002"/>
                  </a:lnTo>
                  <a:lnTo>
                    <a:pt x="2271522" y="18288"/>
                  </a:lnTo>
                  <a:lnTo>
                    <a:pt x="2271522" y="24384"/>
                  </a:lnTo>
                  <a:lnTo>
                    <a:pt x="2273808" y="26670"/>
                  </a:lnTo>
                  <a:lnTo>
                    <a:pt x="2311146" y="26670"/>
                  </a:lnTo>
                  <a:lnTo>
                    <a:pt x="2313432" y="24384"/>
                  </a:lnTo>
                  <a:lnTo>
                    <a:pt x="2313432" y="18288"/>
                  </a:lnTo>
                  <a:close/>
                </a:path>
                <a:path w="3552825" h="344804">
                  <a:moveTo>
                    <a:pt x="2386584" y="18288"/>
                  </a:moveTo>
                  <a:lnTo>
                    <a:pt x="2384298" y="16002"/>
                  </a:lnTo>
                  <a:lnTo>
                    <a:pt x="2346960" y="16002"/>
                  </a:lnTo>
                  <a:lnTo>
                    <a:pt x="2344674" y="18288"/>
                  </a:lnTo>
                  <a:lnTo>
                    <a:pt x="2344674" y="24384"/>
                  </a:lnTo>
                  <a:lnTo>
                    <a:pt x="2346960" y="26670"/>
                  </a:lnTo>
                  <a:lnTo>
                    <a:pt x="2384298" y="26670"/>
                  </a:lnTo>
                  <a:lnTo>
                    <a:pt x="2386584" y="24384"/>
                  </a:lnTo>
                  <a:lnTo>
                    <a:pt x="2386584" y="18288"/>
                  </a:lnTo>
                  <a:close/>
                </a:path>
                <a:path w="3552825" h="344804">
                  <a:moveTo>
                    <a:pt x="2407158" y="185166"/>
                  </a:moveTo>
                  <a:lnTo>
                    <a:pt x="2404872" y="182880"/>
                  </a:lnTo>
                  <a:lnTo>
                    <a:pt x="2398776" y="182880"/>
                  </a:lnTo>
                  <a:lnTo>
                    <a:pt x="2396490" y="185166"/>
                  </a:lnTo>
                  <a:lnTo>
                    <a:pt x="2396490" y="222504"/>
                  </a:lnTo>
                  <a:lnTo>
                    <a:pt x="2398776" y="224790"/>
                  </a:lnTo>
                  <a:lnTo>
                    <a:pt x="2404872" y="224790"/>
                  </a:lnTo>
                  <a:lnTo>
                    <a:pt x="2407158" y="222504"/>
                  </a:lnTo>
                  <a:lnTo>
                    <a:pt x="2407158" y="185166"/>
                  </a:lnTo>
                  <a:close/>
                </a:path>
                <a:path w="3552825" h="344804">
                  <a:moveTo>
                    <a:pt x="2407158" y="112776"/>
                  </a:moveTo>
                  <a:lnTo>
                    <a:pt x="2404872" y="110490"/>
                  </a:lnTo>
                  <a:lnTo>
                    <a:pt x="2398776" y="110490"/>
                  </a:lnTo>
                  <a:lnTo>
                    <a:pt x="2396490" y="112776"/>
                  </a:lnTo>
                  <a:lnTo>
                    <a:pt x="2396490" y="149352"/>
                  </a:lnTo>
                  <a:lnTo>
                    <a:pt x="2398776" y="151638"/>
                  </a:lnTo>
                  <a:lnTo>
                    <a:pt x="2404872" y="151638"/>
                  </a:lnTo>
                  <a:lnTo>
                    <a:pt x="2407158" y="149352"/>
                  </a:lnTo>
                  <a:lnTo>
                    <a:pt x="2407158" y="112776"/>
                  </a:lnTo>
                  <a:close/>
                </a:path>
                <a:path w="3552825" h="344804">
                  <a:moveTo>
                    <a:pt x="2407158" y="39624"/>
                  </a:moveTo>
                  <a:lnTo>
                    <a:pt x="2404872" y="37338"/>
                  </a:lnTo>
                  <a:lnTo>
                    <a:pt x="2398776" y="37338"/>
                  </a:lnTo>
                  <a:lnTo>
                    <a:pt x="2396490" y="39624"/>
                  </a:lnTo>
                  <a:lnTo>
                    <a:pt x="2396490" y="76200"/>
                  </a:lnTo>
                  <a:lnTo>
                    <a:pt x="2398776" y="79248"/>
                  </a:lnTo>
                  <a:lnTo>
                    <a:pt x="2404872" y="79248"/>
                  </a:lnTo>
                  <a:lnTo>
                    <a:pt x="2407158" y="76200"/>
                  </a:lnTo>
                  <a:lnTo>
                    <a:pt x="2407158" y="39624"/>
                  </a:lnTo>
                  <a:close/>
                </a:path>
                <a:path w="3552825" h="344804">
                  <a:moveTo>
                    <a:pt x="2422398" y="234696"/>
                  </a:moveTo>
                  <a:lnTo>
                    <a:pt x="2407158" y="265747"/>
                  </a:lnTo>
                  <a:lnTo>
                    <a:pt x="2407158" y="258318"/>
                  </a:lnTo>
                  <a:lnTo>
                    <a:pt x="2404872" y="256032"/>
                  </a:lnTo>
                  <a:lnTo>
                    <a:pt x="2398776" y="256032"/>
                  </a:lnTo>
                  <a:lnTo>
                    <a:pt x="2396490" y="258318"/>
                  </a:lnTo>
                  <a:lnTo>
                    <a:pt x="2396490" y="265747"/>
                  </a:lnTo>
                  <a:lnTo>
                    <a:pt x="2381250" y="234696"/>
                  </a:lnTo>
                  <a:lnTo>
                    <a:pt x="2401824" y="339090"/>
                  </a:lnTo>
                  <a:lnTo>
                    <a:pt x="2413076" y="281940"/>
                  </a:lnTo>
                  <a:lnTo>
                    <a:pt x="2422398" y="234696"/>
                  </a:lnTo>
                  <a:close/>
                </a:path>
                <a:path w="3552825" h="344804">
                  <a:moveTo>
                    <a:pt x="2515362" y="304800"/>
                  </a:moveTo>
                  <a:lnTo>
                    <a:pt x="2513076" y="302514"/>
                  </a:lnTo>
                  <a:lnTo>
                    <a:pt x="2506980" y="302514"/>
                  </a:lnTo>
                  <a:lnTo>
                    <a:pt x="2504694" y="304800"/>
                  </a:lnTo>
                  <a:lnTo>
                    <a:pt x="2504694" y="342138"/>
                  </a:lnTo>
                  <a:lnTo>
                    <a:pt x="2506980" y="344424"/>
                  </a:lnTo>
                  <a:lnTo>
                    <a:pt x="2513076" y="344424"/>
                  </a:lnTo>
                  <a:lnTo>
                    <a:pt x="2515362" y="342138"/>
                  </a:lnTo>
                  <a:lnTo>
                    <a:pt x="2515362" y="304800"/>
                  </a:lnTo>
                  <a:close/>
                </a:path>
                <a:path w="3552825" h="344804">
                  <a:moveTo>
                    <a:pt x="2515362" y="231648"/>
                  </a:moveTo>
                  <a:lnTo>
                    <a:pt x="2513076" y="229362"/>
                  </a:lnTo>
                  <a:lnTo>
                    <a:pt x="2506980" y="229362"/>
                  </a:lnTo>
                  <a:lnTo>
                    <a:pt x="2504694" y="231648"/>
                  </a:lnTo>
                  <a:lnTo>
                    <a:pt x="2504694" y="268986"/>
                  </a:lnTo>
                  <a:lnTo>
                    <a:pt x="2506980" y="271272"/>
                  </a:lnTo>
                  <a:lnTo>
                    <a:pt x="2513076" y="271272"/>
                  </a:lnTo>
                  <a:lnTo>
                    <a:pt x="2515362" y="268986"/>
                  </a:lnTo>
                  <a:lnTo>
                    <a:pt x="2515362" y="231648"/>
                  </a:lnTo>
                  <a:close/>
                </a:path>
                <a:path w="3552825" h="344804">
                  <a:moveTo>
                    <a:pt x="2515362" y="159258"/>
                  </a:moveTo>
                  <a:lnTo>
                    <a:pt x="2513076" y="156972"/>
                  </a:lnTo>
                  <a:lnTo>
                    <a:pt x="2506980" y="156972"/>
                  </a:lnTo>
                  <a:lnTo>
                    <a:pt x="2504694" y="159258"/>
                  </a:lnTo>
                  <a:lnTo>
                    <a:pt x="2504694" y="195834"/>
                  </a:lnTo>
                  <a:lnTo>
                    <a:pt x="2506980" y="198120"/>
                  </a:lnTo>
                  <a:lnTo>
                    <a:pt x="2513076" y="198120"/>
                  </a:lnTo>
                  <a:lnTo>
                    <a:pt x="2515362" y="195834"/>
                  </a:lnTo>
                  <a:lnTo>
                    <a:pt x="2515362" y="159258"/>
                  </a:lnTo>
                  <a:close/>
                </a:path>
                <a:path w="3552825" h="344804">
                  <a:moveTo>
                    <a:pt x="2515362" y="86106"/>
                  </a:moveTo>
                  <a:lnTo>
                    <a:pt x="2513076" y="83820"/>
                  </a:lnTo>
                  <a:lnTo>
                    <a:pt x="2506980" y="83820"/>
                  </a:lnTo>
                  <a:lnTo>
                    <a:pt x="2504694" y="86106"/>
                  </a:lnTo>
                  <a:lnTo>
                    <a:pt x="2504694" y="122682"/>
                  </a:lnTo>
                  <a:lnTo>
                    <a:pt x="2506980" y="124968"/>
                  </a:lnTo>
                  <a:lnTo>
                    <a:pt x="2513076" y="124968"/>
                  </a:lnTo>
                  <a:lnTo>
                    <a:pt x="2515362" y="122682"/>
                  </a:lnTo>
                  <a:lnTo>
                    <a:pt x="2515362" y="86106"/>
                  </a:lnTo>
                  <a:close/>
                </a:path>
                <a:path w="3552825" h="344804">
                  <a:moveTo>
                    <a:pt x="2524506" y="22098"/>
                  </a:moveTo>
                  <a:lnTo>
                    <a:pt x="2522220" y="19812"/>
                  </a:lnTo>
                  <a:lnTo>
                    <a:pt x="2506980" y="19812"/>
                  </a:lnTo>
                  <a:lnTo>
                    <a:pt x="2504694" y="22098"/>
                  </a:lnTo>
                  <a:lnTo>
                    <a:pt x="2504694" y="50292"/>
                  </a:lnTo>
                  <a:lnTo>
                    <a:pt x="2506980" y="52578"/>
                  </a:lnTo>
                  <a:lnTo>
                    <a:pt x="2513076" y="52578"/>
                  </a:lnTo>
                  <a:lnTo>
                    <a:pt x="2515362" y="50292"/>
                  </a:lnTo>
                  <a:lnTo>
                    <a:pt x="2515362" y="29718"/>
                  </a:lnTo>
                  <a:lnTo>
                    <a:pt x="2522220" y="29718"/>
                  </a:lnTo>
                  <a:lnTo>
                    <a:pt x="2524506" y="27432"/>
                  </a:lnTo>
                  <a:lnTo>
                    <a:pt x="2524506" y="24384"/>
                  </a:lnTo>
                  <a:lnTo>
                    <a:pt x="2524506" y="22098"/>
                  </a:lnTo>
                  <a:close/>
                </a:path>
                <a:path w="3552825" h="344804">
                  <a:moveTo>
                    <a:pt x="2596896" y="22098"/>
                  </a:moveTo>
                  <a:lnTo>
                    <a:pt x="2594610" y="19812"/>
                  </a:lnTo>
                  <a:lnTo>
                    <a:pt x="2558034" y="19812"/>
                  </a:lnTo>
                  <a:lnTo>
                    <a:pt x="2555748" y="22098"/>
                  </a:lnTo>
                  <a:lnTo>
                    <a:pt x="2555748" y="27432"/>
                  </a:lnTo>
                  <a:lnTo>
                    <a:pt x="2558034" y="29718"/>
                  </a:lnTo>
                  <a:lnTo>
                    <a:pt x="2594610" y="29718"/>
                  </a:lnTo>
                  <a:lnTo>
                    <a:pt x="2596896" y="27432"/>
                  </a:lnTo>
                  <a:lnTo>
                    <a:pt x="2596896" y="22098"/>
                  </a:lnTo>
                  <a:close/>
                </a:path>
                <a:path w="3552825" h="344804">
                  <a:moveTo>
                    <a:pt x="2670048" y="22098"/>
                  </a:moveTo>
                  <a:lnTo>
                    <a:pt x="2667762" y="19812"/>
                  </a:lnTo>
                  <a:lnTo>
                    <a:pt x="2630424" y="19812"/>
                  </a:lnTo>
                  <a:lnTo>
                    <a:pt x="2628138" y="22098"/>
                  </a:lnTo>
                  <a:lnTo>
                    <a:pt x="2628138" y="27432"/>
                  </a:lnTo>
                  <a:lnTo>
                    <a:pt x="2630424" y="29718"/>
                  </a:lnTo>
                  <a:lnTo>
                    <a:pt x="2667762" y="29718"/>
                  </a:lnTo>
                  <a:lnTo>
                    <a:pt x="2670048" y="27432"/>
                  </a:lnTo>
                  <a:lnTo>
                    <a:pt x="2670048" y="22098"/>
                  </a:lnTo>
                  <a:close/>
                </a:path>
                <a:path w="3552825" h="344804">
                  <a:moveTo>
                    <a:pt x="2742438" y="22098"/>
                  </a:moveTo>
                  <a:lnTo>
                    <a:pt x="2740152" y="19812"/>
                  </a:lnTo>
                  <a:lnTo>
                    <a:pt x="2703576" y="19812"/>
                  </a:lnTo>
                  <a:lnTo>
                    <a:pt x="2701290" y="22098"/>
                  </a:lnTo>
                  <a:lnTo>
                    <a:pt x="2701290" y="27432"/>
                  </a:lnTo>
                  <a:lnTo>
                    <a:pt x="2703576" y="29718"/>
                  </a:lnTo>
                  <a:lnTo>
                    <a:pt x="2740152" y="29718"/>
                  </a:lnTo>
                  <a:lnTo>
                    <a:pt x="2742438" y="27432"/>
                  </a:lnTo>
                  <a:lnTo>
                    <a:pt x="2742438" y="22098"/>
                  </a:lnTo>
                  <a:close/>
                </a:path>
                <a:path w="3552825" h="344804">
                  <a:moveTo>
                    <a:pt x="2826258" y="24384"/>
                  </a:moveTo>
                  <a:lnTo>
                    <a:pt x="2721864" y="3810"/>
                  </a:lnTo>
                  <a:lnTo>
                    <a:pt x="2763774" y="24384"/>
                  </a:lnTo>
                  <a:lnTo>
                    <a:pt x="2721864" y="45720"/>
                  </a:lnTo>
                  <a:lnTo>
                    <a:pt x="2826258" y="24384"/>
                  </a:lnTo>
                  <a:close/>
                </a:path>
                <a:path w="3552825" h="344804">
                  <a:moveTo>
                    <a:pt x="3054096" y="18288"/>
                  </a:moveTo>
                  <a:lnTo>
                    <a:pt x="3051810" y="16002"/>
                  </a:lnTo>
                  <a:lnTo>
                    <a:pt x="3015234" y="16002"/>
                  </a:lnTo>
                  <a:lnTo>
                    <a:pt x="3012948" y="18288"/>
                  </a:lnTo>
                  <a:lnTo>
                    <a:pt x="3012948" y="24384"/>
                  </a:lnTo>
                  <a:lnTo>
                    <a:pt x="3015234" y="26670"/>
                  </a:lnTo>
                  <a:lnTo>
                    <a:pt x="3051810" y="26670"/>
                  </a:lnTo>
                  <a:lnTo>
                    <a:pt x="3054096" y="24384"/>
                  </a:lnTo>
                  <a:lnTo>
                    <a:pt x="3054096" y="18288"/>
                  </a:lnTo>
                  <a:close/>
                </a:path>
                <a:path w="3552825" h="344804">
                  <a:moveTo>
                    <a:pt x="3127248" y="18288"/>
                  </a:moveTo>
                  <a:lnTo>
                    <a:pt x="3124962" y="16002"/>
                  </a:lnTo>
                  <a:lnTo>
                    <a:pt x="3087624" y="16002"/>
                  </a:lnTo>
                  <a:lnTo>
                    <a:pt x="3085338" y="18288"/>
                  </a:lnTo>
                  <a:lnTo>
                    <a:pt x="3085338" y="24384"/>
                  </a:lnTo>
                  <a:lnTo>
                    <a:pt x="3087624" y="26670"/>
                  </a:lnTo>
                  <a:lnTo>
                    <a:pt x="3124962" y="26670"/>
                  </a:lnTo>
                  <a:lnTo>
                    <a:pt x="3127248" y="24384"/>
                  </a:lnTo>
                  <a:lnTo>
                    <a:pt x="3127248" y="18288"/>
                  </a:lnTo>
                  <a:close/>
                </a:path>
                <a:path w="3552825" h="344804">
                  <a:moveTo>
                    <a:pt x="3147822" y="185928"/>
                  </a:moveTo>
                  <a:lnTo>
                    <a:pt x="3145536" y="183642"/>
                  </a:lnTo>
                  <a:lnTo>
                    <a:pt x="3139440" y="183642"/>
                  </a:lnTo>
                  <a:lnTo>
                    <a:pt x="3137154" y="185928"/>
                  </a:lnTo>
                  <a:lnTo>
                    <a:pt x="3137154" y="223266"/>
                  </a:lnTo>
                  <a:lnTo>
                    <a:pt x="3139440" y="225552"/>
                  </a:lnTo>
                  <a:lnTo>
                    <a:pt x="3145536" y="225552"/>
                  </a:lnTo>
                  <a:lnTo>
                    <a:pt x="3147822" y="223266"/>
                  </a:lnTo>
                  <a:lnTo>
                    <a:pt x="3147822" y="185928"/>
                  </a:lnTo>
                  <a:close/>
                </a:path>
                <a:path w="3552825" h="344804">
                  <a:moveTo>
                    <a:pt x="3147822" y="112776"/>
                  </a:moveTo>
                  <a:lnTo>
                    <a:pt x="3145536" y="110490"/>
                  </a:lnTo>
                  <a:lnTo>
                    <a:pt x="3139440" y="110490"/>
                  </a:lnTo>
                  <a:lnTo>
                    <a:pt x="3137154" y="112776"/>
                  </a:lnTo>
                  <a:lnTo>
                    <a:pt x="3137154" y="150114"/>
                  </a:lnTo>
                  <a:lnTo>
                    <a:pt x="3139440" y="152400"/>
                  </a:lnTo>
                  <a:lnTo>
                    <a:pt x="3145536" y="152400"/>
                  </a:lnTo>
                  <a:lnTo>
                    <a:pt x="3147822" y="150114"/>
                  </a:lnTo>
                  <a:lnTo>
                    <a:pt x="3147822" y="112776"/>
                  </a:lnTo>
                  <a:close/>
                </a:path>
                <a:path w="3552825" h="344804">
                  <a:moveTo>
                    <a:pt x="3147822" y="40386"/>
                  </a:moveTo>
                  <a:lnTo>
                    <a:pt x="3145536" y="37338"/>
                  </a:lnTo>
                  <a:lnTo>
                    <a:pt x="3139440" y="37338"/>
                  </a:lnTo>
                  <a:lnTo>
                    <a:pt x="3137154" y="40386"/>
                  </a:lnTo>
                  <a:lnTo>
                    <a:pt x="3137154" y="76962"/>
                  </a:lnTo>
                  <a:lnTo>
                    <a:pt x="3139440" y="79248"/>
                  </a:lnTo>
                  <a:lnTo>
                    <a:pt x="3145536" y="79248"/>
                  </a:lnTo>
                  <a:lnTo>
                    <a:pt x="3147822" y="76962"/>
                  </a:lnTo>
                  <a:lnTo>
                    <a:pt x="3147822" y="40386"/>
                  </a:lnTo>
                  <a:close/>
                </a:path>
                <a:path w="3552825" h="344804">
                  <a:moveTo>
                    <a:pt x="3163062" y="234696"/>
                  </a:moveTo>
                  <a:lnTo>
                    <a:pt x="3147822" y="265747"/>
                  </a:lnTo>
                  <a:lnTo>
                    <a:pt x="3147822" y="259080"/>
                  </a:lnTo>
                  <a:lnTo>
                    <a:pt x="3145536" y="256794"/>
                  </a:lnTo>
                  <a:lnTo>
                    <a:pt x="3139440" y="256794"/>
                  </a:lnTo>
                  <a:lnTo>
                    <a:pt x="3137154" y="259080"/>
                  </a:lnTo>
                  <a:lnTo>
                    <a:pt x="3137154" y="266128"/>
                  </a:lnTo>
                  <a:lnTo>
                    <a:pt x="3121152" y="234696"/>
                  </a:lnTo>
                  <a:lnTo>
                    <a:pt x="3142488" y="339090"/>
                  </a:lnTo>
                  <a:lnTo>
                    <a:pt x="3153740" y="281940"/>
                  </a:lnTo>
                  <a:lnTo>
                    <a:pt x="3163062" y="234696"/>
                  </a:lnTo>
                  <a:close/>
                </a:path>
                <a:path w="3552825" h="344804">
                  <a:moveTo>
                    <a:pt x="3242310" y="300990"/>
                  </a:moveTo>
                  <a:lnTo>
                    <a:pt x="3240024" y="298704"/>
                  </a:lnTo>
                  <a:lnTo>
                    <a:pt x="3233928" y="298704"/>
                  </a:lnTo>
                  <a:lnTo>
                    <a:pt x="3231642" y="300990"/>
                  </a:lnTo>
                  <a:lnTo>
                    <a:pt x="3231642" y="338328"/>
                  </a:lnTo>
                  <a:lnTo>
                    <a:pt x="3233928" y="340614"/>
                  </a:lnTo>
                  <a:lnTo>
                    <a:pt x="3240024" y="340614"/>
                  </a:lnTo>
                  <a:lnTo>
                    <a:pt x="3242310" y="338328"/>
                  </a:lnTo>
                  <a:lnTo>
                    <a:pt x="3242310" y="300990"/>
                  </a:lnTo>
                  <a:close/>
                </a:path>
                <a:path w="3552825" h="344804">
                  <a:moveTo>
                    <a:pt x="3242310" y="228600"/>
                  </a:moveTo>
                  <a:lnTo>
                    <a:pt x="3240024" y="226314"/>
                  </a:lnTo>
                  <a:lnTo>
                    <a:pt x="3233928" y="226314"/>
                  </a:lnTo>
                  <a:lnTo>
                    <a:pt x="3231642" y="228600"/>
                  </a:lnTo>
                  <a:lnTo>
                    <a:pt x="3231642" y="265176"/>
                  </a:lnTo>
                  <a:lnTo>
                    <a:pt x="3233928" y="267462"/>
                  </a:lnTo>
                  <a:lnTo>
                    <a:pt x="3240024" y="267462"/>
                  </a:lnTo>
                  <a:lnTo>
                    <a:pt x="3242310" y="265176"/>
                  </a:lnTo>
                  <a:lnTo>
                    <a:pt x="3242310" y="228600"/>
                  </a:lnTo>
                  <a:close/>
                </a:path>
                <a:path w="3552825" h="344804">
                  <a:moveTo>
                    <a:pt x="3242310" y="155448"/>
                  </a:moveTo>
                  <a:lnTo>
                    <a:pt x="3240024" y="153162"/>
                  </a:lnTo>
                  <a:lnTo>
                    <a:pt x="3233928" y="153162"/>
                  </a:lnTo>
                  <a:lnTo>
                    <a:pt x="3231642" y="155448"/>
                  </a:lnTo>
                  <a:lnTo>
                    <a:pt x="3231642" y="192024"/>
                  </a:lnTo>
                  <a:lnTo>
                    <a:pt x="3233928" y="194310"/>
                  </a:lnTo>
                  <a:lnTo>
                    <a:pt x="3240024" y="194310"/>
                  </a:lnTo>
                  <a:lnTo>
                    <a:pt x="3242310" y="192024"/>
                  </a:lnTo>
                  <a:lnTo>
                    <a:pt x="3242310" y="155448"/>
                  </a:lnTo>
                  <a:close/>
                </a:path>
                <a:path w="3552825" h="344804">
                  <a:moveTo>
                    <a:pt x="3242310" y="82296"/>
                  </a:moveTo>
                  <a:lnTo>
                    <a:pt x="3240024" y="80010"/>
                  </a:lnTo>
                  <a:lnTo>
                    <a:pt x="3233928" y="80010"/>
                  </a:lnTo>
                  <a:lnTo>
                    <a:pt x="3231642" y="82296"/>
                  </a:lnTo>
                  <a:lnTo>
                    <a:pt x="3231642" y="119634"/>
                  </a:lnTo>
                  <a:lnTo>
                    <a:pt x="3233928" y="121920"/>
                  </a:lnTo>
                  <a:lnTo>
                    <a:pt x="3240024" y="121920"/>
                  </a:lnTo>
                  <a:lnTo>
                    <a:pt x="3242310" y="119634"/>
                  </a:lnTo>
                  <a:lnTo>
                    <a:pt x="3242310" y="82296"/>
                  </a:lnTo>
                  <a:close/>
                </a:path>
                <a:path w="3552825" h="344804">
                  <a:moveTo>
                    <a:pt x="3250692" y="18288"/>
                  </a:moveTo>
                  <a:lnTo>
                    <a:pt x="3248406" y="16002"/>
                  </a:lnTo>
                  <a:lnTo>
                    <a:pt x="3233928" y="16002"/>
                  </a:lnTo>
                  <a:lnTo>
                    <a:pt x="3231642" y="18288"/>
                  </a:lnTo>
                  <a:lnTo>
                    <a:pt x="3231642" y="46482"/>
                  </a:lnTo>
                  <a:lnTo>
                    <a:pt x="3233928" y="48768"/>
                  </a:lnTo>
                  <a:lnTo>
                    <a:pt x="3240024" y="48768"/>
                  </a:lnTo>
                  <a:lnTo>
                    <a:pt x="3242310" y="46482"/>
                  </a:lnTo>
                  <a:lnTo>
                    <a:pt x="3242310" y="25908"/>
                  </a:lnTo>
                  <a:lnTo>
                    <a:pt x="3248406" y="25908"/>
                  </a:lnTo>
                  <a:lnTo>
                    <a:pt x="3250692" y="23622"/>
                  </a:lnTo>
                  <a:lnTo>
                    <a:pt x="3250692" y="21336"/>
                  </a:lnTo>
                  <a:lnTo>
                    <a:pt x="3250692" y="18288"/>
                  </a:lnTo>
                  <a:close/>
                </a:path>
                <a:path w="3552825" h="344804">
                  <a:moveTo>
                    <a:pt x="3323844" y="18288"/>
                  </a:moveTo>
                  <a:lnTo>
                    <a:pt x="3321558" y="16002"/>
                  </a:lnTo>
                  <a:lnTo>
                    <a:pt x="3284220" y="16002"/>
                  </a:lnTo>
                  <a:lnTo>
                    <a:pt x="3281934" y="18288"/>
                  </a:lnTo>
                  <a:lnTo>
                    <a:pt x="3281934" y="23622"/>
                  </a:lnTo>
                  <a:lnTo>
                    <a:pt x="3284220" y="25908"/>
                  </a:lnTo>
                  <a:lnTo>
                    <a:pt x="3321558" y="25908"/>
                  </a:lnTo>
                  <a:lnTo>
                    <a:pt x="3323844" y="23622"/>
                  </a:lnTo>
                  <a:lnTo>
                    <a:pt x="3323844" y="18288"/>
                  </a:lnTo>
                  <a:close/>
                </a:path>
                <a:path w="3552825" h="344804">
                  <a:moveTo>
                    <a:pt x="3396996" y="18288"/>
                  </a:moveTo>
                  <a:lnTo>
                    <a:pt x="3394710" y="16002"/>
                  </a:lnTo>
                  <a:lnTo>
                    <a:pt x="3357372" y="16002"/>
                  </a:lnTo>
                  <a:lnTo>
                    <a:pt x="3355086" y="18288"/>
                  </a:lnTo>
                  <a:lnTo>
                    <a:pt x="3355086" y="23622"/>
                  </a:lnTo>
                  <a:lnTo>
                    <a:pt x="3357372" y="25908"/>
                  </a:lnTo>
                  <a:lnTo>
                    <a:pt x="3394710" y="25908"/>
                  </a:lnTo>
                  <a:lnTo>
                    <a:pt x="3396996" y="23622"/>
                  </a:lnTo>
                  <a:lnTo>
                    <a:pt x="3396996" y="18288"/>
                  </a:lnTo>
                  <a:close/>
                </a:path>
                <a:path w="3552825" h="344804">
                  <a:moveTo>
                    <a:pt x="3469386" y="18288"/>
                  </a:moveTo>
                  <a:lnTo>
                    <a:pt x="3467100" y="16002"/>
                  </a:lnTo>
                  <a:lnTo>
                    <a:pt x="3430524" y="16002"/>
                  </a:lnTo>
                  <a:lnTo>
                    <a:pt x="3428238" y="18288"/>
                  </a:lnTo>
                  <a:lnTo>
                    <a:pt x="3428238" y="23622"/>
                  </a:lnTo>
                  <a:lnTo>
                    <a:pt x="3430524" y="25908"/>
                  </a:lnTo>
                  <a:lnTo>
                    <a:pt x="3467100" y="25908"/>
                  </a:lnTo>
                  <a:lnTo>
                    <a:pt x="3469386" y="23622"/>
                  </a:lnTo>
                  <a:lnTo>
                    <a:pt x="3469386" y="18288"/>
                  </a:lnTo>
                  <a:close/>
                </a:path>
                <a:path w="3552825" h="344804">
                  <a:moveTo>
                    <a:pt x="3552444" y="21336"/>
                  </a:moveTo>
                  <a:lnTo>
                    <a:pt x="3448812" y="0"/>
                  </a:lnTo>
                  <a:lnTo>
                    <a:pt x="3490722" y="21336"/>
                  </a:lnTo>
                  <a:lnTo>
                    <a:pt x="3448812" y="41910"/>
                  </a:lnTo>
                  <a:lnTo>
                    <a:pt x="3552444" y="213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121407" y="5293614"/>
              <a:ext cx="1198245" cy="360680"/>
            </a:xfrm>
            <a:custGeom>
              <a:avLst/>
              <a:gdLst/>
              <a:ahLst/>
              <a:cxnLst/>
              <a:rect l="l" t="t" r="r" b="b"/>
              <a:pathLst>
                <a:path w="1198245" h="360679">
                  <a:moveTo>
                    <a:pt x="92202" y="360426"/>
                  </a:moveTo>
                  <a:lnTo>
                    <a:pt x="0" y="0"/>
                  </a:lnTo>
                </a:path>
                <a:path w="1198245" h="360679">
                  <a:moveTo>
                    <a:pt x="1197864" y="22098"/>
                  </a:moveTo>
                  <a:lnTo>
                    <a:pt x="1156716" y="201930"/>
                  </a:lnTo>
                </a:path>
              </a:pathLst>
            </a:custGeom>
            <a:ln w="7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4" name="object 204"/>
          <p:cNvSpPr txBox="1"/>
          <p:nvPr/>
        </p:nvSpPr>
        <p:spPr>
          <a:xfrm>
            <a:off x="3021481" y="5152800"/>
            <a:ext cx="72898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66040" algn="ctr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2554224" y="5346191"/>
            <a:ext cx="66675" cy="177800"/>
          </a:xfrm>
          <a:custGeom>
            <a:avLst/>
            <a:gdLst/>
            <a:ahLst/>
            <a:cxnLst/>
            <a:rect l="l" t="t" r="r" b="b"/>
            <a:pathLst>
              <a:path w="66675" h="177800">
                <a:moveTo>
                  <a:pt x="0" y="177546"/>
                </a:moveTo>
                <a:lnTo>
                  <a:pt x="66294" y="0"/>
                </a:lnTo>
              </a:path>
            </a:pathLst>
          </a:custGeom>
          <a:ln w="7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2255926" y="5193948"/>
            <a:ext cx="75311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6670" algn="ctr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3942588" y="5376671"/>
            <a:ext cx="88900" cy="203835"/>
          </a:xfrm>
          <a:custGeom>
            <a:avLst/>
            <a:gdLst/>
            <a:ahLst/>
            <a:cxnLst/>
            <a:rect l="l" t="t" r="r" b="b"/>
            <a:pathLst>
              <a:path w="88900" h="203835">
                <a:moveTo>
                  <a:pt x="88392" y="0"/>
                </a:moveTo>
                <a:lnTo>
                  <a:pt x="0" y="203454"/>
                </a:lnTo>
              </a:path>
            </a:pathLst>
          </a:custGeom>
          <a:ln w="7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 txBox="1"/>
          <p:nvPr/>
        </p:nvSpPr>
        <p:spPr>
          <a:xfrm>
            <a:off x="3763162" y="5216046"/>
            <a:ext cx="75311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135890" algn="ctr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4677917" y="5367527"/>
            <a:ext cx="88900" cy="203835"/>
          </a:xfrm>
          <a:custGeom>
            <a:avLst/>
            <a:gdLst/>
            <a:ahLst/>
            <a:cxnLst/>
            <a:rect l="l" t="t" r="r" b="b"/>
            <a:pathLst>
              <a:path w="88900" h="203835">
                <a:moveTo>
                  <a:pt x="88392" y="0"/>
                </a:moveTo>
                <a:lnTo>
                  <a:pt x="0" y="203454"/>
                </a:lnTo>
              </a:path>
            </a:pathLst>
          </a:custGeom>
          <a:ln w="7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 txBox="1"/>
          <p:nvPr/>
        </p:nvSpPr>
        <p:spPr>
          <a:xfrm>
            <a:off x="4528717" y="5198520"/>
            <a:ext cx="72771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38760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9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5567172" y="5859017"/>
            <a:ext cx="177165" cy="167640"/>
          </a:xfrm>
          <a:custGeom>
            <a:avLst/>
            <a:gdLst/>
            <a:ahLst/>
            <a:cxnLst/>
            <a:rect l="l" t="t" r="r" b="b"/>
            <a:pathLst>
              <a:path w="177164" h="167639">
                <a:moveTo>
                  <a:pt x="176784" y="0"/>
                </a:moveTo>
                <a:lnTo>
                  <a:pt x="0" y="167640"/>
                </a:lnTo>
              </a:path>
            </a:pathLst>
          </a:custGeom>
          <a:ln w="7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>
            <a:off x="5732017" y="5712108"/>
            <a:ext cx="15367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10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1029713" y="6444034"/>
            <a:ext cx="5862955" cy="2917190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45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4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8.11.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поточного агрегату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r>
              <a:rPr sz="1000" spc="-5" dirty="0">
                <a:latin typeface="Times New Roman"/>
                <a:cs typeface="Times New Roman"/>
              </a:rPr>
              <a:t> 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ціанування</a:t>
            </a:r>
            <a:endParaRPr sz="1000">
              <a:latin typeface="Times New Roman"/>
              <a:cs typeface="Times New Roman"/>
            </a:endParaRPr>
          </a:p>
          <a:p>
            <a:pPr marL="753110" marR="746125" indent="635" algn="ctr">
              <a:lnSpc>
                <a:spcPct val="95700"/>
              </a:lnSpc>
              <a:spcBef>
                <a:spcPts val="30"/>
              </a:spcBef>
            </a:pP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подальшою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термообробкою: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виріб;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ванна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ціанування;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кришка;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підставка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виробів;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шар, що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насичується;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розплав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ціаністих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солей;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підігріву;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гартівний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блок; </a:t>
            </a: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ванна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промивання;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10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Глибина </a:t>
            </a:r>
            <a:r>
              <a:rPr sz="1200" spc="-5" dirty="0">
                <a:latin typeface="Times New Roman"/>
                <a:cs typeface="Times New Roman"/>
              </a:rPr>
              <a:t>шару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концентрація </a:t>
            </a:r>
            <a:r>
              <a:rPr sz="1200" dirty="0">
                <a:latin typeface="Times New Roman"/>
                <a:cs typeface="Times New Roman"/>
              </a:rPr>
              <a:t>в ньому </a:t>
            </a:r>
            <a:r>
              <a:rPr sz="1200" spc="-5" dirty="0">
                <a:latin typeface="Times New Roman"/>
                <a:cs typeface="Times New Roman"/>
              </a:rPr>
              <a:t>вуглецю та </a:t>
            </a:r>
            <a:r>
              <a:rPr sz="1200" dirty="0">
                <a:latin typeface="Times New Roman"/>
                <a:cs typeface="Times New Roman"/>
              </a:rPr>
              <a:t>азоту залежать </a:t>
            </a:r>
            <a:r>
              <a:rPr sz="1200" spc="-5" dirty="0">
                <a:latin typeface="Times New Roman"/>
                <a:cs typeface="Times New Roman"/>
              </a:rPr>
              <a:t>від температури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тривалості.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 рис. 8.12 представлено типову мікроструктуру зразка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після ціанування.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Поверхня </a:t>
            </a:r>
            <a:r>
              <a:rPr sz="1200" dirty="0">
                <a:latin typeface="Times New Roman"/>
                <a:cs typeface="Times New Roman"/>
              </a:rPr>
              <a:t>зразка </a:t>
            </a:r>
            <a:r>
              <a:rPr sz="1200" spc="-5" dirty="0">
                <a:latin typeface="Times New Roman"/>
                <a:cs typeface="Times New Roman"/>
              </a:rPr>
              <a:t>(рис. 8.12,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 </a:t>
            </a:r>
            <a:r>
              <a:rPr sz="1200" spc="-5" dirty="0">
                <a:latin typeface="Times New Roman"/>
                <a:cs typeface="Times New Roman"/>
              </a:rPr>
              <a:t>має </a:t>
            </a:r>
            <a:r>
              <a:rPr sz="1200" dirty="0">
                <a:latin typeface="Times New Roman"/>
                <a:cs typeface="Times New Roman"/>
              </a:rPr>
              <a:t>характерний </a:t>
            </a:r>
            <a:r>
              <a:rPr sz="1200" spc="-5" dirty="0">
                <a:latin typeface="Times New Roman"/>
                <a:cs typeface="Times New Roman"/>
              </a:rPr>
              <a:t>карбонітридний шар (Fe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(N, C)) товщи-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ною </a:t>
            </a:r>
            <a:r>
              <a:rPr sz="1200" dirty="0">
                <a:latin typeface="Times New Roman"/>
                <a:cs typeface="Times New Roman"/>
              </a:rPr>
              <a:t>10...15 мкм </a:t>
            </a:r>
            <a:r>
              <a:rPr sz="1200" spc="-5" dirty="0">
                <a:latin typeface="Times New Roman"/>
                <a:cs typeface="Times New Roman"/>
              </a:rPr>
              <a:t>(не піддається травленню), </a:t>
            </a:r>
            <a:r>
              <a:rPr sz="1200" dirty="0">
                <a:latin typeface="Times New Roman"/>
                <a:cs typeface="Times New Roman"/>
              </a:rPr>
              <a:t>який має хороший опір </a:t>
            </a:r>
            <a:r>
              <a:rPr sz="1200" spc="-5" dirty="0">
                <a:latin typeface="Times New Roman"/>
                <a:cs typeface="Times New Roman"/>
              </a:rPr>
              <a:t>зносу та менш крих-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кий, </a:t>
            </a:r>
            <a:r>
              <a:rPr sz="1200" dirty="0">
                <a:latin typeface="Times New Roman"/>
                <a:cs typeface="Times New Roman"/>
              </a:rPr>
              <a:t>ніж чистий цементит </a:t>
            </a:r>
            <a:r>
              <a:rPr sz="1200" spc="-5" dirty="0">
                <a:latin typeface="Times New Roman"/>
                <a:cs typeface="Times New Roman"/>
              </a:rPr>
              <a:t>(Fe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C)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нітрид (Fe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N). Після </a:t>
            </a:r>
            <a:r>
              <a:rPr sz="1200" dirty="0">
                <a:latin typeface="Times New Roman"/>
                <a:cs typeface="Times New Roman"/>
              </a:rPr>
              <a:t>охолодження у </a:t>
            </a:r>
            <a:r>
              <a:rPr sz="1200" spc="-5" dirty="0">
                <a:latin typeface="Times New Roman"/>
                <a:cs typeface="Times New Roman"/>
              </a:rPr>
              <a:t>воді від тем- </a:t>
            </a:r>
            <a:r>
              <a:rPr sz="1200" dirty="0">
                <a:latin typeface="Times New Roman"/>
                <a:cs typeface="Times New Roman"/>
              </a:rPr>
              <a:t> ператури </a:t>
            </a:r>
            <a:r>
              <a:rPr sz="1200" spc="-5" dirty="0">
                <a:latin typeface="Times New Roman"/>
                <a:cs typeface="Times New Roman"/>
              </a:rPr>
              <a:t>ціанування, дифузний шар </a:t>
            </a:r>
            <a:r>
              <a:rPr sz="1200" dirty="0">
                <a:latin typeface="Times New Roman"/>
                <a:cs typeface="Times New Roman"/>
              </a:rPr>
              <a:t>під зоною карбонітридів має </a:t>
            </a:r>
            <a:r>
              <a:rPr sz="1200" spc="-5" dirty="0">
                <a:latin typeface="Times New Roman"/>
                <a:cs typeface="Times New Roman"/>
              </a:rPr>
              <a:t>мартенситну структу-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8.12,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31178" y="4576823"/>
            <a:ext cx="5939155" cy="5405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ct val="100000"/>
              </a:lnSpc>
              <a:spcBef>
                <a:spcPts val="100"/>
              </a:spcBef>
              <a:tabLst>
                <a:tab pos="294957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8.12.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 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30ХГТ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ціанування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200):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карбонітридний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шар;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мартенситна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структура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Ціанований </a:t>
            </a:r>
            <a:r>
              <a:rPr sz="1200" dirty="0">
                <a:latin typeface="Times New Roman"/>
                <a:cs typeface="Times New Roman"/>
              </a:rPr>
              <a:t>шар </a:t>
            </a:r>
            <a:r>
              <a:rPr sz="1200" spc="-5" dirty="0">
                <a:latin typeface="Times New Roman"/>
                <a:cs typeface="Times New Roman"/>
              </a:rPr>
              <a:t>має високу твердість 58...62 HRC та </a:t>
            </a:r>
            <a:r>
              <a:rPr sz="1200" dirty="0">
                <a:latin typeface="Times New Roman"/>
                <a:cs typeface="Times New Roman"/>
              </a:rPr>
              <a:t>добре чинить опір </a:t>
            </a:r>
            <a:r>
              <a:rPr sz="1200" spc="-5" dirty="0">
                <a:latin typeface="Times New Roman"/>
                <a:cs typeface="Times New Roman"/>
              </a:rPr>
              <a:t>зносу. Під-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вищуються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 </a:t>
            </a:r>
            <a:r>
              <a:rPr sz="1200" dirty="0">
                <a:latin typeface="Times New Roman"/>
                <a:cs typeface="Times New Roman"/>
              </a:rPr>
              <a:t>і корозійна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Тривалості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0,5...2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годин.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dirty="0">
                <a:latin typeface="Times New Roman"/>
                <a:cs typeface="Times New Roman"/>
              </a:rPr>
              <a:t>Високотемпературне ціанування </a:t>
            </a:r>
            <a:r>
              <a:rPr sz="1200" spc="-5" dirty="0">
                <a:latin typeface="Times New Roman"/>
                <a:cs typeface="Times New Roman"/>
              </a:rPr>
              <a:t>проводиться 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800...950 °С, супро-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воджується переважним насиченням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вуглецем </a:t>
            </a:r>
            <a:r>
              <a:rPr sz="1200" dirty="0">
                <a:latin typeface="Times New Roman"/>
                <a:cs typeface="Times New Roman"/>
              </a:rPr>
              <a:t>до 0,6...1,2 %, (рідинна </a:t>
            </a:r>
            <a:r>
              <a:rPr sz="1200" spc="-5" dirty="0">
                <a:latin typeface="Times New Roman"/>
                <a:cs typeface="Times New Roman"/>
              </a:rPr>
              <a:t>цемента- </a:t>
            </a:r>
            <a:r>
              <a:rPr sz="1200" dirty="0">
                <a:latin typeface="Times New Roman"/>
                <a:cs typeface="Times New Roman"/>
              </a:rPr>
              <a:t> ція). Зміст </a:t>
            </a:r>
            <a:r>
              <a:rPr sz="1200" spc="-5" dirty="0">
                <a:latin typeface="Times New Roman"/>
                <a:cs typeface="Times New Roman"/>
              </a:rPr>
              <a:t>азоту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ціанованому шарі </a:t>
            </a:r>
            <a:r>
              <a:rPr sz="1200" dirty="0">
                <a:latin typeface="Times New Roman"/>
                <a:cs typeface="Times New Roman"/>
              </a:rPr>
              <a:t>– 0,2...0,6 %, </a:t>
            </a:r>
            <a:r>
              <a:rPr sz="1200" spc="-5" dirty="0">
                <a:latin typeface="Times New Roman"/>
                <a:cs typeface="Times New Roman"/>
              </a:rPr>
              <a:t>товщина шару </a:t>
            </a:r>
            <a:r>
              <a:rPr sz="1200" dirty="0">
                <a:latin typeface="Times New Roman"/>
                <a:cs typeface="Times New Roman"/>
              </a:rPr>
              <a:t>– 0,15...2 мм. Після </a:t>
            </a:r>
            <a:r>
              <a:rPr sz="1200" spc="-5" dirty="0">
                <a:latin typeface="Times New Roman"/>
                <a:cs typeface="Times New Roman"/>
              </a:rPr>
              <a:t>ці-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анування вироби піддаються загартуванню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низькому відпуску. Остаточна структура </a:t>
            </a:r>
            <a:r>
              <a:rPr sz="1200" dirty="0">
                <a:latin typeface="Times New Roman"/>
                <a:cs typeface="Times New Roman"/>
              </a:rPr>
              <a:t> ціанованого </a:t>
            </a:r>
            <a:r>
              <a:rPr sz="1200" spc="-5" dirty="0">
                <a:latin typeface="Times New Roman"/>
                <a:cs typeface="Times New Roman"/>
              </a:rPr>
              <a:t>шару 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тонкого шару карбонітридів Fe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(C, </a:t>
            </a:r>
            <a:r>
              <a:rPr sz="1200" dirty="0">
                <a:latin typeface="Times New Roman"/>
                <a:cs typeface="Times New Roman"/>
              </a:rPr>
              <a:t>N)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поверхні,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азотистого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цементацією </a:t>
            </a:r>
            <a:r>
              <a:rPr sz="1200" dirty="0">
                <a:latin typeface="Times New Roman"/>
                <a:cs typeface="Times New Roman"/>
              </a:rPr>
              <a:t>високотемпературне </a:t>
            </a:r>
            <a:r>
              <a:rPr sz="1200" spc="-5" dirty="0">
                <a:latin typeface="Times New Roman"/>
                <a:cs typeface="Times New Roman"/>
              </a:rPr>
              <a:t>ціанування відбувається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біль- </a:t>
            </a:r>
            <a:r>
              <a:rPr sz="1200" dirty="0">
                <a:latin typeface="Times New Roman"/>
                <a:cs typeface="Times New Roman"/>
              </a:rPr>
              <a:t> шою </a:t>
            </a:r>
            <a:r>
              <a:rPr sz="1200" spc="-5" dirty="0">
                <a:latin typeface="Times New Roman"/>
                <a:cs typeface="Times New Roman"/>
              </a:rPr>
              <a:t>швидкістю, призводить </a:t>
            </a:r>
            <a:r>
              <a:rPr sz="1200" dirty="0">
                <a:latin typeface="Times New Roman"/>
                <a:cs typeface="Times New Roman"/>
              </a:rPr>
              <a:t>до меншої </a:t>
            </a:r>
            <a:r>
              <a:rPr sz="1200" spc="-5" dirty="0">
                <a:latin typeface="Times New Roman"/>
                <a:cs typeface="Times New Roman"/>
              </a:rPr>
              <a:t>деформації деталей, </a:t>
            </a:r>
            <a:r>
              <a:rPr sz="1200" dirty="0">
                <a:latin typeface="Times New Roman"/>
                <a:cs typeface="Times New Roman"/>
              </a:rPr>
              <a:t>забезпечує </a:t>
            </a:r>
            <a:r>
              <a:rPr sz="1200" spc="-5" dirty="0">
                <a:latin typeface="Times New Roman"/>
                <a:cs typeface="Times New Roman"/>
              </a:rPr>
              <a:t>більшу твер- </a:t>
            </a:r>
            <a:r>
              <a:rPr sz="1200" dirty="0">
                <a:latin typeface="Times New Roman"/>
                <a:cs typeface="Times New Roman"/>
              </a:rPr>
              <a:t> дість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опір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зносу.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Низькотемпературне </a:t>
            </a:r>
            <a:r>
              <a:rPr sz="1200" i="1" dirty="0">
                <a:latin typeface="Times New Roman"/>
                <a:cs typeface="Times New Roman"/>
              </a:rPr>
              <a:t>ціанування </a:t>
            </a:r>
            <a:r>
              <a:rPr sz="1200" spc="-5" dirty="0">
                <a:latin typeface="Times New Roman"/>
                <a:cs typeface="Times New Roman"/>
              </a:rPr>
              <a:t>проводиться 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540...600 °С, супро-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воджується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переважним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насиченням</a:t>
            </a:r>
            <a:r>
              <a:rPr sz="1200" dirty="0">
                <a:latin typeface="Times New Roman"/>
                <a:cs typeface="Times New Roman"/>
              </a:rPr>
              <a:t> сталі </a:t>
            </a:r>
            <a:r>
              <a:rPr sz="1200" spc="-5" dirty="0">
                <a:latin typeface="Times New Roman"/>
                <a:cs typeface="Times New Roman"/>
              </a:rPr>
              <a:t>азотом.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Проводиться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інструментів </a:t>
            </a:r>
            <a:r>
              <a:rPr sz="1200" dirty="0">
                <a:latin typeface="Times New Roman"/>
                <a:cs typeface="Times New Roman"/>
              </a:rPr>
              <a:t>з швидкорізальних, </a:t>
            </a:r>
            <a:r>
              <a:rPr sz="1200" spc="-5" dirty="0">
                <a:latin typeface="Times New Roman"/>
                <a:cs typeface="Times New Roman"/>
              </a:rPr>
              <a:t>високохромистих сталей. </a:t>
            </a:r>
            <a:r>
              <a:rPr sz="1200" dirty="0">
                <a:latin typeface="Times New Roman"/>
                <a:cs typeface="Times New Roman"/>
              </a:rPr>
              <a:t>Є ос-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таточною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обробкою.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 </a:t>
            </a:r>
            <a:r>
              <a:rPr sz="1200" dirty="0">
                <a:latin typeface="Times New Roman"/>
                <a:cs typeface="Times New Roman"/>
              </a:rPr>
              <a:t>недоліком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ціанування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5" dirty="0">
                <a:latin typeface="Times New Roman"/>
                <a:cs typeface="Times New Roman"/>
              </a:rPr>
              <a:t> отруйність </a:t>
            </a:r>
            <a:r>
              <a:rPr sz="1200" dirty="0">
                <a:latin typeface="Times New Roman"/>
                <a:cs typeface="Times New Roman"/>
              </a:rPr>
              <a:t>ціанистих</a:t>
            </a:r>
            <a:r>
              <a:rPr sz="1200" spc="-5" dirty="0">
                <a:latin typeface="Times New Roman"/>
                <a:cs typeface="Times New Roman"/>
              </a:rPr>
              <a:t> солей.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6555" indent="3516629">
              <a:lnSpc>
                <a:spcPct val="100000"/>
              </a:lnSpc>
              <a:spcBef>
                <a:spcPts val="855"/>
              </a:spcBef>
            </a:pPr>
            <a:r>
              <a:rPr sz="1200" b="1" dirty="0">
                <a:latin typeface="Times New Roman"/>
                <a:cs typeface="Times New Roman"/>
              </a:rPr>
              <a:t>8.3.2.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НІТРОЦЕМЕНТАЦІЯ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88900" marR="8064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Нітроцементація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газове ціанування, здійснюється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газових сумішах: газу,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містить </a:t>
            </a:r>
            <a:r>
              <a:rPr sz="1200" spc="-5" dirty="0">
                <a:latin typeface="Times New Roman"/>
                <a:cs typeface="Times New Roman"/>
              </a:rPr>
              <a:t>вуглець, та </a:t>
            </a:r>
            <a:r>
              <a:rPr sz="1200" dirty="0">
                <a:latin typeface="Times New Roman"/>
                <a:cs typeface="Times New Roman"/>
              </a:rPr>
              <a:t>аміаку, що </a:t>
            </a:r>
            <a:r>
              <a:rPr sz="1200" spc="-5" dirty="0">
                <a:latin typeface="Times New Roman"/>
                <a:cs typeface="Times New Roman"/>
              </a:rPr>
              <a:t>розклався. Схему процесу нітроцементації представлено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8.13.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160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23800" y="994127"/>
            <a:ext cx="2014877" cy="3529104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099417" y="1001754"/>
            <a:ext cx="1962292" cy="3521477"/>
          </a:xfrm>
          <a:prstGeom prst="rect">
            <a:avLst/>
          </a:prstGeom>
        </p:spPr>
      </p:pic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2296096" y="934215"/>
            <a:ext cx="3568065" cy="1087755"/>
            <a:chOff x="2296096" y="934215"/>
            <a:chExt cx="3568065" cy="1087755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004310" y="1211582"/>
              <a:ext cx="1853184" cy="803145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4004310" y="1211579"/>
              <a:ext cx="1853564" cy="803275"/>
            </a:xfrm>
            <a:custGeom>
              <a:avLst/>
              <a:gdLst/>
              <a:ahLst/>
              <a:cxnLst/>
              <a:rect l="l" t="t" r="r" b="b"/>
              <a:pathLst>
                <a:path w="1853564" h="803275">
                  <a:moveTo>
                    <a:pt x="1853184" y="0"/>
                  </a:moveTo>
                  <a:lnTo>
                    <a:pt x="0" y="0"/>
                  </a:lnTo>
                  <a:lnTo>
                    <a:pt x="0" y="803145"/>
                  </a:lnTo>
                  <a:lnTo>
                    <a:pt x="1853184" y="803145"/>
                  </a:lnTo>
                  <a:lnTo>
                    <a:pt x="1853184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02763" y="1199387"/>
              <a:ext cx="1374648" cy="67818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302763" y="1199387"/>
              <a:ext cx="1374775" cy="678180"/>
            </a:xfrm>
            <a:custGeom>
              <a:avLst/>
              <a:gdLst/>
              <a:ahLst/>
              <a:cxnLst/>
              <a:rect l="l" t="t" r="r" b="b"/>
              <a:pathLst>
                <a:path w="1374775" h="678180">
                  <a:moveTo>
                    <a:pt x="1374648" y="0"/>
                  </a:moveTo>
                  <a:lnTo>
                    <a:pt x="0" y="0"/>
                  </a:lnTo>
                  <a:lnTo>
                    <a:pt x="0" y="678180"/>
                  </a:lnTo>
                  <a:lnTo>
                    <a:pt x="1374648" y="678180"/>
                  </a:lnTo>
                  <a:lnTo>
                    <a:pt x="1374648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68295" y="1264155"/>
              <a:ext cx="1309116" cy="530354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368295" y="1264157"/>
              <a:ext cx="1309370" cy="530860"/>
            </a:xfrm>
            <a:custGeom>
              <a:avLst/>
              <a:gdLst/>
              <a:ahLst/>
              <a:cxnLst/>
              <a:rect l="l" t="t" r="r" b="b"/>
              <a:pathLst>
                <a:path w="1309370" h="530860">
                  <a:moveTo>
                    <a:pt x="1309116" y="0"/>
                  </a:moveTo>
                  <a:lnTo>
                    <a:pt x="0" y="0"/>
                  </a:lnTo>
                  <a:lnTo>
                    <a:pt x="0" y="530354"/>
                  </a:lnTo>
                  <a:lnTo>
                    <a:pt x="1309116" y="530354"/>
                  </a:lnTo>
                  <a:lnTo>
                    <a:pt x="1309116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619500" y="1178051"/>
              <a:ext cx="277495" cy="708660"/>
            </a:xfrm>
            <a:custGeom>
              <a:avLst/>
              <a:gdLst/>
              <a:ahLst/>
              <a:cxnLst/>
              <a:rect l="l" t="t" r="r" b="b"/>
              <a:pathLst>
                <a:path w="277495" h="708660">
                  <a:moveTo>
                    <a:pt x="92202" y="0"/>
                  </a:moveTo>
                  <a:lnTo>
                    <a:pt x="65210" y="18871"/>
                  </a:lnTo>
                  <a:lnTo>
                    <a:pt x="49434" y="49244"/>
                  </a:lnTo>
                  <a:lnTo>
                    <a:pt x="39802" y="84331"/>
                  </a:lnTo>
                  <a:lnTo>
                    <a:pt x="31242" y="117348"/>
                  </a:lnTo>
                  <a:lnTo>
                    <a:pt x="16644" y="131242"/>
                  </a:lnTo>
                  <a:lnTo>
                    <a:pt x="11049" y="147351"/>
                  </a:lnTo>
                  <a:lnTo>
                    <a:pt x="10025" y="166747"/>
                  </a:lnTo>
                  <a:lnTo>
                    <a:pt x="9144" y="190500"/>
                  </a:lnTo>
                  <a:lnTo>
                    <a:pt x="11013" y="222658"/>
                  </a:lnTo>
                  <a:lnTo>
                    <a:pt x="10382" y="248888"/>
                  </a:lnTo>
                  <a:lnTo>
                    <a:pt x="8179" y="275260"/>
                  </a:lnTo>
                  <a:lnTo>
                    <a:pt x="5334" y="307848"/>
                  </a:lnTo>
                  <a:lnTo>
                    <a:pt x="8382" y="317754"/>
                  </a:lnTo>
                  <a:lnTo>
                    <a:pt x="11120" y="326493"/>
                  </a:lnTo>
                  <a:lnTo>
                    <a:pt x="13716" y="334518"/>
                  </a:lnTo>
                  <a:lnTo>
                    <a:pt x="18454" y="347722"/>
                  </a:lnTo>
                  <a:lnTo>
                    <a:pt x="19621" y="352139"/>
                  </a:lnTo>
                  <a:lnTo>
                    <a:pt x="19931" y="361842"/>
                  </a:lnTo>
                  <a:lnTo>
                    <a:pt x="22098" y="390906"/>
                  </a:lnTo>
                  <a:lnTo>
                    <a:pt x="14608" y="423874"/>
                  </a:lnTo>
                  <a:lnTo>
                    <a:pt x="11906" y="455199"/>
                  </a:lnTo>
                  <a:lnTo>
                    <a:pt x="11060" y="488096"/>
                  </a:lnTo>
                  <a:lnTo>
                    <a:pt x="9144" y="525780"/>
                  </a:lnTo>
                  <a:lnTo>
                    <a:pt x="7393" y="540769"/>
                  </a:lnTo>
                  <a:lnTo>
                    <a:pt x="4857" y="555974"/>
                  </a:lnTo>
                  <a:lnTo>
                    <a:pt x="2178" y="571321"/>
                  </a:lnTo>
                  <a:lnTo>
                    <a:pt x="0" y="586740"/>
                  </a:lnTo>
                  <a:lnTo>
                    <a:pt x="6203" y="599860"/>
                  </a:lnTo>
                  <a:lnTo>
                    <a:pt x="13620" y="612267"/>
                  </a:lnTo>
                  <a:lnTo>
                    <a:pt x="20895" y="624673"/>
                  </a:lnTo>
                  <a:lnTo>
                    <a:pt x="26670" y="637794"/>
                  </a:lnTo>
                  <a:lnTo>
                    <a:pt x="34944" y="647307"/>
                  </a:lnTo>
                  <a:lnTo>
                    <a:pt x="40862" y="656177"/>
                  </a:lnTo>
                  <a:lnTo>
                    <a:pt x="45208" y="665761"/>
                  </a:lnTo>
                  <a:lnTo>
                    <a:pt x="48768" y="677418"/>
                  </a:lnTo>
                  <a:lnTo>
                    <a:pt x="50292" y="682752"/>
                  </a:lnTo>
                  <a:lnTo>
                    <a:pt x="49530" y="689610"/>
                  </a:lnTo>
                  <a:lnTo>
                    <a:pt x="52578" y="694944"/>
                  </a:lnTo>
                  <a:lnTo>
                    <a:pt x="55626" y="699516"/>
                  </a:lnTo>
                  <a:lnTo>
                    <a:pt x="61722" y="701040"/>
                  </a:lnTo>
                  <a:lnTo>
                    <a:pt x="66294" y="703326"/>
                  </a:lnTo>
                  <a:lnTo>
                    <a:pt x="77807" y="706862"/>
                  </a:lnTo>
                  <a:lnTo>
                    <a:pt x="82962" y="708183"/>
                  </a:lnTo>
                  <a:lnTo>
                    <a:pt x="87403" y="707076"/>
                  </a:lnTo>
                  <a:lnTo>
                    <a:pt x="96774" y="703326"/>
                  </a:lnTo>
                  <a:lnTo>
                    <a:pt x="108918" y="702052"/>
                  </a:lnTo>
                  <a:lnTo>
                    <a:pt x="125920" y="699992"/>
                  </a:lnTo>
                  <a:lnTo>
                    <a:pt x="142636" y="696360"/>
                  </a:lnTo>
                  <a:lnTo>
                    <a:pt x="153924" y="690372"/>
                  </a:lnTo>
                  <a:lnTo>
                    <a:pt x="156972" y="687324"/>
                  </a:lnTo>
                  <a:lnTo>
                    <a:pt x="156210" y="681228"/>
                  </a:lnTo>
                  <a:lnTo>
                    <a:pt x="157734" y="677418"/>
                  </a:lnTo>
                  <a:lnTo>
                    <a:pt x="201930" y="656082"/>
                  </a:lnTo>
                  <a:lnTo>
                    <a:pt x="204978" y="652272"/>
                  </a:lnTo>
                  <a:lnTo>
                    <a:pt x="204978" y="646938"/>
                  </a:lnTo>
                  <a:lnTo>
                    <a:pt x="206502" y="643128"/>
                  </a:lnTo>
                  <a:lnTo>
                    <a:pt x="210097" y="636174"/>
                  </a:lnTo>
                  <a:lnTo>
                    <a:pt x="214693" y="629793"/>
                  </a:lnTo>
                  <a:lnTo>
                    <a:pt x="219575" y="623411"/>
                  </a:lnTo>
                  <a:lnTo>
                    <a:pt x="224028" y="616458"/>
                  </a:lnTo>
                  <a:lnTo>
                    <a:pt x="225552" y="612648"/>
                  </a:lnTo>
                  <a:lnTo>
                    <a:pt x="225552" y="607314"/>
                  </a:lnTo>
                  <a:lnTo>
                    <a:pt x="227838" y="603504"/>
                  </a:lnTo>
                  <a:lnTo>
                    <a:pt x="238946" y="589276"/>
                  </a:lnTo>
                  <a:lnTo>
                    <a:pt x="241268" y="589692"/>
                  </a:lnTo>
                  <a:lnTo>
                    <a:pt x="241446" y="590538"/>
                  </a:lnTo>
                  <a:lnTo>
                    <a:pt x="246126" y="577596"/>
                  </a:lnTo>
                  <a:lnTo>
                    <a:pt x="270771" y="540198"/>
                  </a:lnTo>
                  <a:lnTo>
                    <a:pt x="274753" y="450835"/>
                  </a:lnTo>
                  <a:lnTo>
                    <a:pt x="276432" y="400403"/>
                  </a:lnTo>
                  <a:lnTo>
                    <a:pt x="277152" y="363074"/>
                  </a:lnTo>
                  <a:lnTo>
                    <a:pt x="276992" y="332009"/>
                  </a:lnTo>
                  <a:lnTo>
                    <a:pt x="276032" y="300372"/>
                  </a:lnTo>
                  <a:lnTo>
                    <a:pt x="272034" y="208026"/>
                  </a:lnTo>
                  <a:lnTo>
                    <a:pt x="266330" y="182189"/>
                  </a:lnTo>
                  <a:lnTo>
                    <a:pt x="262413" y="155638"/>
                  </a:lnTo>
                  <a:lnTo>
                    <a:pt x="257782" y="129373"/>
                  </a:lnTo>
                  <a:lnTo>
                    <a:pt x="249936" y="104394"/>
                  </a:lnTo>
                  <a:lnTo>
                    <a:pt x="242173" y="88213"/>
                  </a:lnTo>
                  <a:lnTo>
                    <a:pt x="234124" y="73818"/>
                  </a:lnTo>
                  <a:lnTo>
                    <a:pt x="226361" y="59281"/>
                  </a:lnTo>
                  <a:lnTo>
                    <a:pt x="219456" y="42672"/>
                  </a:lnTo>
                  <a:lnTo>
                    <a:pt x="194321" y="15537"/>
                  </a:lnTo>
                  <a:lnTo>
                    <a:pt x="166973" y="3905"/>
                  </a:lnTo>
                  <a:lnTo>
                    <a:pt x="134052" y="988"/>
                  </a:lnTo>
                  <a:lnTo>
                    <a:pt x="92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619500" y="1178051"/>
              <a:ext cx="277495" cy="708660"/>
            </a:xfrm>
            <a:custGeom>
              <a:avLst/>
              <a:gdLst/>
              <a:ahLst/>
              <a:cxnLst/>
              <a:rect l="l" t="t" r="r" b="b"/>
              <a:pathLst>
                <a:path w="277495" h="708660">
                  <a:moveTo>
                    <a:pt x="66294" y="703326"/>
                  </a:moveTo>
                  <a:lnTo>
                    <a:pt x="61722" y="701040"/>
                  </a:lnTo>
                  <a:lnTo>
                    <a:pt x="55626" y="699516"/>
                  </a:lnTo>
                  <a:lnTo>
                    <a:pt x="52578" y="694944"/>
                  </a:lnTo>
                  <a:lnTo>
                    <a:pt x="49530" y="689610"/>
                  </a:lnTo>
                  <a:lnTo>
                    <a:pt x="50292" y="682752"/>
                  </a:lnTo>
                  <a:lnTo>
                    <a:pt x="48768" y="677418"/>
                  </a:lnTo>
                  <a:lnTo>
                    <a:pt x="45208" y="665761"/>
                  </a:lnTo>
                  <a:lnTo>
                    <a:pt x="40862" y="656177"/>
                  </a:lnTo>
                  <a:lnTo>
                    <a:pt x="34944" y="647307"/>
                  </a:lnTo>
                  <a:lnTo>
                    <a:pt x="26670" y="637794"/>
                  </a:lnTo>
                  <a:lnTo>
                    <a:pt x="20895" y="624673"/>
                  </a:lnTo>
                  <a:lnTo>
                    <a:pt x="13620" y="612267"/>
                  </a:lnTo>
                  <a:lnTo>
                    <a:pt x="6203" y="599860"/>
                  </a:lnTo>
                  <a:lnTo>
                    <a:pt x="0" y="586740"/>
                  </a:lnTo>
                  <a:lnTo>
                    <a:pt x="2178" y="571321"/>
                  </a:lnTo>
                  <a:lnTo>
                    <a:pt x="4857" y="555974"/>
                  </a:lnTo>
                  <a:lnTo>
                    <a:pt x="7393" y="540769"/>
                  </a:lnTo>
                  <a:lnTo>
                    <a:pt x="9144" y="525780"/>
                  </a:lnTo>
                  <a:lnTo>
                    <a:pt x="11060" y="488096"/>
                  </a:lnTo>
                  <a:lnTo>
                    <a:pt x="11906" y="455199"/>
                  </a:lnTo>
                  <a:lnTo>
                    <a:pt x="14608" y="423874"/>
                  </a:lnTo>
                  <a:lnTo>
                    <a:pt x="22098" y="390906"/>
                  </a:lnTo>
                  <a:lnTo>
                    <a:pt x="19931" y="361842"/>
                  </a:lnTo>
                  <a:lnTo>
                    <a:pt x="19621" y="352139"/>
                  </a:lnTo>
                  <a:lnTo>
                    <a:pt x="18454" y="347722"/>
                  </a:lnTo>
                  <a:lnTo>
                    <a:pt x="13716" y="334518"/>
                  </a:lnTo>
                  <a:lnTo>
                    <a:pt x="11120" y="326493"/>
                  </a:lnTo>
                  <a:lnTo>
                    <a:pt x="8382" y="317754"/>
                  </a:lnTo>
                  <a:lnTo>
                    <a:pt x="6215" y="310729"/>
                  </a:lnTo>
                  <a:lnTo>
                    <a:pt x="5334" y="307848"/>
                  </a:lnTo>
                  <a:lnTo>
                    <a:pt x="8179" y="275260"/>
                  </a:lnTo>
                  <a:lnTo>
                    <a:pt x="10382" y="248888"/>
                  </a:lnTo>
                  <a:lnTo>
                    <a:pt x="11013" y="222658"/>
                  </a:lnTo>
                  <a:lnTo>
                    <a:pt x="9144" y="190500"/>
                  </a:lnTo>
                  <a:lnTo>
                    <a:pt x="10025" y="166747"/>
                  </a:lnTo>
                  <a:lnTo>
                    <a:pt x="11049" y="147351"/>
                  </a:lnTo>
                  <a:lnTo>
                    <a:pt x="16644" y="131242"/>
                  </a:lnTo>
                  <a:lnTo>
                    <a:pt x="31242" y="117348"/>
                  </a:lnTo>
                  <a:lnTo>
                    <a:pt x="39802" y="84331"/>
                  </a:lnTo>
                  <a:lnTo>
                    <a:pt x="49434" y="49244"/>
                  </a:lnTo>
                  <a:lnTo>
                    <a:pt x="65210" y="18871"/>
                  </a:lnTo>
                  <a:lnTo>
                    <a:pt x="92202" y="0"/>
                  </a:lnTo>
                  <a:lnTo>
                    <a:pt x="134052" y="988"/>
                  </a:lnTo>
                  <a:lnTo>
                    <a:pt x="166973" y="3905"/>
                  </a:lnTo>
                  <a:lnTo>
                    <a:pt x="194321" y="15537"/>
                  </a:lnTo>
                  <a:lnTo>
                    <a:pt x="219456" y="42672"/>
                  </a:lnTo>
                  <a:lnTo>
                    <a:pt x="226361" y="59281"/>
                  </a:lnTo>
                  <a:lnTo>
                    <a:pt x="234124" y="73818"/>
                  </a:lnTo>
                  <a:lnTo>
                    <a:pt x="257782" y="129373"/>
                  </a:lnTo>
                  <a:lnTo>
                    <a:pt x="266330" y="182189"/>
                  </a:lnTo>
                  <a:lnTo>
                    <a:pt x="272034" y="208026"/>
                  </a:lnTo>
                  <a:lnTo>
                    <a:pt x="274353" y="261323"/>
                  </a:lnTo>
                  <a:lnTo>
                    <a:pt x="276032" y="300372"/>
                  </a:lnTo>
                  <a:lnTo>
                    <a:pt x="276992" y="332009"/>
                  </a:lnTo>
                  <a:lnTo>
                    <a:pt x="277152" y="363074"/>
                  </a:lnTo>
                  <a:lnTo>
                    <a:pt x="276432" y="400403"/>
                  </a:lnTo>
                  <a:lnTo>
                    <a:pt x="274753" y="450835"/>
                  </a:lnTo>
                  <a:lnTo>
                    <a:pt x="272034" y="521208"/>
                  </a:lnTo>
                  <a:lnTo>
                    <a:pt x="259389" y="565892"/>
                  </a:lnTo>
                  <a:lnTo>
                    <a:pt x="246126" y="577596"/>
                  </a:lnTo>
                  <a:lnTo>
                    <a:pt x="241446" y="590538"/>
                  </a:lnTo>
                  <a:lnTo>
                    <a:pt x="241268" y="589692"/>
                  </a:lnTo>
                  <a:lnTo>
                    <a:pt x="238946" y="589276"/>
                  </a:lnTo>
                  <a:lnTo>
                    <a:pt x="227838" y="603504"/>
                  </a:lnTo>
                  <a:lnTo>
                    <a:pt x="225552" y="607314"/>
                  </a:lnTo>
                  <a:lnTo>
                    <a:pt x="225552" y="612648"/>
                  </a:lnTo>
                  <a:lnTo>
                    <a:pt x="224028" y="616458"/>
                  </a:lnTo>
                  <a:lnTo>
                    <a:pt x="219575" y="623411"/>
                  </a:lnTo>
                  <a:lnTo>
                    <a:pt x="214693" y="629793"/>
                  </a:lnTo>
                  <a:lnTo>
                    <a:pt x="210097" y="636174"/>
                  </a:lnTo>
                  <a:lnTo>
                    <a:pt x="206502" y="643128"/>
                  </a:lnTo>
                  <a:lnTo>
                    <a:pt x="204978" y="646938"/>
                  </a:lnTo>
                  <a:lnTo>
                    <a:pt x="204978" y="652272"/>
                  </a:lnTo>
                  <a:lnTo>
                    <a:pt x="201930" y="656082"/>
                  </a:lnTo>
                  <a:lnTo>
                    <a:pt x="192774" y="663273"/>
                  </a:lnTo>
                  <a:lnTo>
                    <a:pt x="181260" y="669036"/>
                  </a:lnTo>
                  <a:lnTo>
                    <a:pt x="169033" y="673655"/>
                  </a:lnTo>
                  <a:lnTo>
                    <a:pt x="157734" y="677418"/>
                  </a:lnTo>
                  <a:lnTo>
                    <a:pt x="156210" y="681228"/>
                  </a:lnTo>
                  <a:lnTo>
                    <a:pt x="108918" y="702052"/>
                  </a:lnTo>
                  <a:lnTo>
                    <a:pt x="96774" y="703326"/>
                  </a:lnTo>
                  <a:lnTo>
                    <a:pt x="87403" y="707076"/>
                  </a:lnTo>
                  <a:lnTo>
                    <a:pt x="82962" y="708183"/>
                  </a:lnTo>
                  <a:lnTo>
                    <a:pt x="77807" y="706862"/>
                  </a:lnTo>
                  <a:lnTo>
                    <a:pt x="66294" y="703326"/>
                  </a:lnTo>
                  <a:close/>
                </a:path>
              </a:pathLst>
            </a:custGeom>
            <a:ln w="78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683508" y="934215"/>
              <a:ext cx="273685" cy="1069340"/>
            </a:xfrm>
            <a:custGeom>
              <a:avLst/>
              <a:gdLst/>
              <a:ahLst/>
              <a:cxnLst/>
              <a:rect l="l" t="t" r="r" b="b"/>
              <a:pathLst>
                <a:path w="273685" h="1069339">
                  <a:moveTo>
                    <a:pt x="273560" y="0"/>
                  </a:moveTo>
                  <a:lnTo>
                    <a:pt x="0" y="0"/>
                  </a:lnTo>
                  <a:lnTo>
                    <a:pt x="0" y="1069082"/>
                  </a:lnTo>
                  <a:lnTo>
                    <a:pt x="273560" y="1069082"/>
                  </a:lnTo>
                  <a:lnTo>
                    <a:pt x="273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94025" y="976883"/>
              <a:ext cx="1042669" cy="287655"/>
            </a:xfrm>
            <a:custGeom>
              <a:avLst/>
              <a:gdLst/>
              <a:ahLst/>
              <a:cxnLst/>
              <a:rect l="l" t="t" r="r" b="b"/>
              <a:pathLst>
                <a:path w="1042670" h="287655">
                  <a:moveTo>
                    <a:pt x="965454" y="0"/>
                  </a:moveTo>
                  <a:lnTo>
                    <a:pt x="935747" y="6012"/>
                  </a:lnTo>
                  <a:lnTo>
                    <a:pt x="911256" y="22383"/>
                  </a:lnTo>
                  <a:lnTo>
                    <a:pt x="894623" y="46612"/>
                  </a:lnTo>
                  <a:lnTo>
                    <a:pt x="888492" y="76200"/>
                  </a:lnTo>
                  <a:lnTo>
                    <a:pt x="894623" y="106227"/>
                  </a:lnTo>
                  <a:lnTo>
                    <a:pt x="911256" y="130683"/>
                  </a:lnTo>
                  <a:lnTo>
                    <a:pt x="935747" y="147137"/>
                  </a:lnTo>
                  <a:lnTo>
                    <a:pt x="965454" y="153162"/>
                  </a:lnTo>
                  <a:lnTo>
                    <a:pt x="995481" y="147137"/>
                  </a:lnTo>
                  <a:lnTo>
                    <a:pt x="1019937" y="130683"/>
                  </a:lnTo>
                  <a:lnTo>
                    <a:pt x="1036391" y="106227"/>
                  </a:lnTo>
                  <a:lnTo>
                    <a:pt x="1042416" y="76200"/>
                  </a:lnTo>
                  <a:lnTo>
                    <a:pt x="1036391" y="46612"/>
                  </a:lnTo>
                  <a:lnTo>
                    <a:pt x="1019937" y="22383"/>
                  </a:lnTo>
                  <a:lnTo>
                    <a:pt x="995481" y="6012"/>
                  </a:lnTo>
                  <a:lnTo>
                    <a:pt x="965454" y="0"/>
                  </a:lnTo>
                  <a:close/>
                </a:path>
                <a:path w="1042670" h="287655">
                  <a:moveTo>
                    <a:pt x="963930" y="153162"/>
                  </a:moveTo>
                  <a:lnTo>
                    <a:pt x="963930" y="287274"/>
                  </a:lnTo>
                </a:path>
                <a:path w="1042670" h="287655">
                  <a:moveTo>
                    <a:pt x="668274" y="0"/>
                  </a:moveTo>
                  <a:lnTo>
                    <a:pt x="638246" y="6012"/>
                  </a:lnTo>
                  <a:lnTo>
                    <a:pt x="613791" y="22383"/>
                  </a:lnTo>
                  <a:lnTo>
                    <a:pt x="597336" y="46612"/>
                  </a:lnTo>
                  <a:lnTo>
                    <a:pt x="591312" y="76200"/>
                  </a:lnTo>
                  <a:lnTo>
                    <a:pt x="597336" y="106227"/>
                  </a:lnTo>
                  <a:lnTo>
                    <a:pt x="613791" y="130683"/>
                  </a:lnTo>
                  <a:lnTo>
                    <a:pt x="638246" y="147137"/>
                  </a:lnTo>
                  <a:lnTo>
                    <a:pt x="668274" y="153162"/>
                  </a:lnTo>
                  <a:lnTo>
                    <a:pt x="698301" y="147137"/>
                  </a:lnTo>
                  <a:lnTo>
                    <a:pt x="722757" y="130683"/>
                  </a:lnTo>
                  <a:lnTo>
                    <a:pt x="739211" y="106227"/>
                  </a:lnTo>
                  <a:lnTo>
                    <a:pt x="745236" y="76200"/>
                  </a:lnTo>
                  <a:lnTo>
                    <a:pt x="739211" y="46612"/>
                  </a:lnTo>
                  <a:lnTo>
                    <a:pt x="722757" y="22383"/>
                  </a:lnTo>
                  <a:lnTo>
                    <a:pt x="698301" y="6012"/>
                  </a:lnTo>
                  <a:lnTo>
                    <a:pt x="668274" y="0"/>
                  </a:lnTo>
                  <a:close/>
                </a:path>
                <a:path w="1042670" h="287655">
                  <a:moveTo>
                    <a:pt x="665988" y="153162"/>
                  </a:moveTo>
                  <a:lnTo>
                    <a:pt x="665988" y="287274"/>
                  </a:lnTo>
                </a:path>
                <a:path w="1042670" h="287655">
                  <a:moveTo>
                    <a:pt x="366522" y="0"/>
                  </a:moveTo>
                  <a:lnTo>
                    <a:pt x="336494" y="6012"/>
                  </a:lnTo>
                  <a:lnTo>
                    <a:pt x="312039" y="22383"/>
                  </a:lnTo>
                  <a:lnTo>
                    <a:pt x="295584" y="46612"/>
                  </a:lnTo>
                  <a:lnTo>
                    <a:pt x="289560" y="76200"/>
                  </a:lnTo>
                  <a:lnTo>
                    <a:pt x="295584" y="106227"/>
                  </a:lnTo>
                  <a:lnTo>
                    <a:pt x="312039" y="130683"/>
                  </a:lnTo>
                  <a:lnTo>
                    <a:pt x="336494" y="147137"/>
                  </a:lnTo>
                  <a:lnTo>
                    <a:pt x="366522" y="153162"/>
                  </a:lnTo>
                  <a:lnTo>
                    <a:pt x="396549" y="147137"/>
                  </a:lnTo>
                  <a:lnTo>
                    <a:pt x="421005" y="130683"/>
                  </a:lnTo>
                  <a:lnTo>
                    <a:pt x="437459" y="106227"/>
                  </a:lnTo>
                  <a:lnTo>
                    <a:pt x="443484" y="76200"/>
                  </a:lnTo>
                  <a:lnTo>
                    <a:pt x="437459" y="46612"/>
                  </a:lnTo>
                  <a:lnTo>
                    <a:pt x="421005" y="22383"/>
                  </a:lnTo>
                  <a:lnTo>
                    <a:pt x="396549" y="6012"/>
                  </a:lnTo>
                  <a:lnTo>
                    <a:pt x="366522" y="0"/>
                  </a:lnTo>
                  <a:close/>
                </a:path>
                <a:path w="1042670" h="287655">
                  <a:moveTo>
                    <a:pt x="364236" y="153162"/>
                  </a:moveTo>
                  <a:lnTo>
                    <a:pt x="364236" y="287274"/>
                  </a:lnTo>
                </a:path>
                <a:path w="1042670" h="287655">
                  <a:moveTo>
                    <a:pt x="76962" y="0"/>
                  </a:moveTo>
                  <a:lnTo>
                    <a:pt x="46934" y="6012"/>
                  </a:lnTo>
                  <a:lnTo>
                    <a:pt x="22479" y="22383"/>
                  </a:lnTo>
                  <a:lnTo>
                    <a:pt x="6024" y="46612"/>
                  </a:lnTo>
                  <a:lnTo>
                    <a:pt x="0" y="76200"/>
                  </a:lnTo>
                  <a:lnTo>
                    <a:pt x="6024" y="106227"/>
                  </a:lnTo>
                  <a:lnTo>
                    <a:pt x="22479" y="130683"/>
                  </a:lnTo>
                  <a:lnTo>
                    <a:pt x="46934" y="147137"/>
                  </a:lnTo>
                  <a:lnTo>
                    <a:pt x="76962" y="153162"/>
                  </a:lnTo>
                  <a:lnTo>
                    <a:pt x="106989" y="147137"/>
                  </a:lnTo>
                  <a:lnTo>
                    <a:pt x="131445" y="130683"/>
                  </a:lnTo>
                  <a:lnTo>
                    <a:pt x="147899" y="106227"/>
                  </a:lnTo>
                  <a:lnTo>
                    <a:pt x="153924" y="76200"/>
                  </a:lnTo>
                  <a:lnTo>
                    <a:pt x="147899" y="46612"/>
                  </a:lnTo>
                  <a:lnTo>
                    <a:pt x="131445" y="22383"/>
                  </a:lnTo>
                  <a:lnTo>
                    <a:pt x="106989" y="6012"/>
                  </a:lnTo>
                  <a:lnTo>
                    <a:pt x="76962" y="0"/>
                  </a:lnTo>
                  <a:close/>
                </a:path>
              </a:pathLst>
            </a:custGeom>
            <a:ln w="78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2510282" y="960157"/>
            <a:ext cx="100203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04165" algn="l"/>
                <a:tab pos="603885" algn="l"/>
                <a:tab pos="904875" algn="l"/>
              </a:tabLst>
            </a:pPr>
            <a:r>
              <a:rPr sz="950" spc="30" dirty="0">
                <a:latin typeface="Times New Roman"/>
                <a:cs typeface="Times New Roman"/>
              </a:rPr>
              <a:t>N	</a:t>
            </a:r>
            <a:r>
              <a:rPr sz="950" spc="25" dirty="0">
                <a:latin typeface="Times New Roman"/>
                <a:cs typeface="Times New Roman"/>
              </a:rPr>
              <a:t>С	</a:t>
            </a:r>
            <a:r>
              <a:rPr sz="950" spc="30" dirty="0">
                <a:latin typeface="Times New Roman"/>
                <a:cs typeface="Times New Roman"/>
              </a:rPr>
              <a:t>N	</a:t>
            </a:r>
            <a:r>
              <a:rPr sz="950" spc="25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148839" y="982979"/>
            <a:ext cx="421005" cy="281305"/>
          </a:xfrm>
          <a:custGeom>
            <a:avLst/>
            <a:gdLst/>
            <a:ahLst/>
            <a:cxnLst/>
            <a:rect l="l" t="t" r="r" b="b"/>
            <a:pathLst>
              <a:path w="421005" h="281305">
                <a:moveTo>
                  <a:pt x="420624" y="147066"/>
                </a:moveTo>
                <a:lnTo>
                  <a:pt x="420624" y="281178"/>
                </a:lnTo>
              </a:path>
              <a:path w="421005" h="281305">
                <a:moveTo>
                  <a:pt x="76962" y="0"/>
                </a:moveTo>
                <a:lnTo>
                  <a:pt x="46934" y="6012"/>
                </a:lnTo>
                <a:lnTo>
                  <a:pt x="22479" y="22383"/>
                </a:lnTo>
                <a:lnTo>
                  <a:pt x="6024" y="46612"/>
                </a:lnTo>
                <a:lnTo>
                  <a:pt x="0" y="76200"/>
                </a:lnTo>
                <a:lnTo>
                  <a:pt x="6024" y="106227"/>
                </a:lnTo>
                <a:lnTo>
                  <a:pt x="22479" y="130683"/>
                </a:lnTo>
                <a:lnTo>
                  <a:pt x="46934" y="147137"/>
                </a:lnTo>
                <a:lnTo>
                  <a:pt x="76962" y="153162"/>
                </a:lnTo>
                <a:lnTo>
                  <a:pt x="106989" y="147137"/>
                </a:lnTo>
                <a:lnTo>
                  <a:pt x="131445" y="130683"/>
                </a:lnTo>
                <a:lnTo>
                  <a:pt x="147899" y="106227"/>
                </a:lnTo>
                <a:lnTo>
                  <a:pt x="153924" y="76200"/>
                </a:lnTo>
                <a:lnTo>
                  <a:pt x="147899" y="46612"/>
                </a:lnTo>
                <a:lnTo>
                  <a:pt x="131445" y="22383"/>
                </a:lnTo>
                <a:lnTo>
                  <a:pt x="106989" y="6012"/>
                </a:lnTo>
                <a:lnTo>
                  <a:pt x="76962" y="0"/>
                </a:lnTo>
                <a:close/>
              </a:path>
            </a:pathLst>
          </a:custGeom>
          <a:ln w="78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2166620" y="964728"/>
            <a:ext cx="1098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042922" y="1130045"/>
            <a:ext cx="325755" cy="617220"/>
          </a:xfrm>
          <a:custGeom>
            <a:avLst/>
            <a:gdLst/>
            <a:ahLst/>
            <a:cxnLst/>
            <a:rect l="l" t="t" r="r" b="b"/>
            <a:pathLst>
              <a:path w="325755" h="617219">
                <a:moveTo>
                  <a:pt x="246888" y="0"/>
                </a:moveTo>
                <a:lnTo>
                  <a:pt x="325374" y="134112"/>
                </a:lnTo>
              </a:path>
              <a:path w="325755" h="617219">
                <a:moveTo>
                  <a:pt x="76962" y="464058"/>
                </a:moveTo>
                <a:lnTo>
                  <a:pt x="46934" y="470082"/>
                </a:lnTo>
                <a:lnTo>
                  <a:pt x="22479" y="486537"/>
                </a:lnTo>
                <a:lnTo>
                  <a:pt x="6024" y="510992"/>
                </a:lnTo>
                <a:lnTo>
                  <a:pt x="0" y="541020"/>
                </a:lnTo>
                <a:lnTo>
                  <a:pt x="6024" y="570607"/>
                </a:lnTo>
                <a:lnTo>
                  <a:pt x="22479" y="594836"/>
                </a:lnTo>
                <a:lnTo>
                  <a:pt x="46934" y="611207"/>
                </a:lnTo>
                <a:lnTo>
                  <a:pt x="76962" y="617220"/>
                </a:lnTo>
                <a:lnTo>
                  <a:pt x="106989" y="611207"/>
                </a:lnTo>
                <a:lnTo>
                  <a:pt x="131445" y="594836"/>
                </a:lnTo>
                <a:lnTo>
                  <a:pt x="147899" y="570607"/>
                </a:lnTo>
                <a:lnTo>
                  <a:pt x="153924" y="541020"/>
                </a:lnTo>
                <a:lnTo>
                  <a:pt x="147899" y="510992"/>
                </a:lnTo>
                <a:lnTo>
                  <a:pt x="131445" y="486537"/>
                </a:lnTo>
                <a:lnTo>
                  <a:pt x="106989" y="470082"/>
                </a:lnTo>
                <a:lnTo>
                  <a:pt x="76962" y="464058"/>
                </a:lnTo>
                <a:close/>
              </a:path>
            </a:pathLst>
          </a:custGeom>
          <a:ln w="78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2060701" y="1577376"/>
            <a:ext cx="1098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049017" y="1264157"/>
            <a:ext cx="154305" cy="153670"/>
          </a:xfrm>
          <a:custGeom>
            <a:avLst/>
            <a:gdLst/>
            <a:ahLst/>
            <a:cxnLst/>
            <a:rect l="l" t="t" r="r" b="b"/>
            <a:pathLst>
              <a:path w="154305" h="153669">
                <a:moveTo>
                  <a:pt x="76962" y="0"/>
                </a:moveTo>
                <a:lnTo>
                  <a:pt x="46934" y="6024"/>
                </a:lnTo>
                <a:lnTo>
                  <a:pt x="22479" y="22479"/>
                </a:lnTo>
                <a:lnTo>
                  <a:pt x="6024" y="46934"/>
                </a:lnTo>
                <a:lnTo>
                  <a:pt x="0" y="76962"/>
                </a:lnTo>
                <a:lnTo>
                  <a:pt x="6024" y="106549"/>
                </a:lnTo>
                <a:lnTo>
                  <a:pt x="22479" y="130778"/>
                </a:lnTo>
                <a:lnTo>
                  <a:pt x="46934" y="147149"/>
                </a:lnTo>
                <a:lnTo>
                  <a:pt x="76962" y="153162"/>
                </a:lnTo>
                <a:lnTo>
                  <a:pt x="106989" y="147149"/>
                </a:lnTo>
                <a:lnTo>
                  <a:pt x="131445" y="130778"/>
                </a:lnTo>
                <a:lnTo>
                  <a:pt x="147899" y="106549"/>
                </a:lnTo>
                <a:lnTo>
                  <a:pt x="153924" y="76962"/>
                </a:lnTo>
                <a:lnTo>
                  <a:pt x="147899" y="46934"/>
                </a:lnTo>
                <a:lnTo>
                  <a:pt x="131445" y="22479"/>
                </a:lnTo>
                <a:lnTo>
                  <a:pt x="106989" y="6024"/>
                </a:lnTo>
                <a:lnTo>
                  <a:pt x="76962" y="0"/>
                </a:lnTo>
                <a:close/>
              </a:path>
            </a:pathLst>
          </a:custGeom>
          <a:ln w="78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065273" y="1245907"/>
            <a:ext cx="116839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30" dirty="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2180526" y="1285684"/>
            <a:ext cx="3683635" cy="835660"/>
            <a:chOff x="2180526" y="1285684"/>
            <a:chExt cx="3683635" cy="835660"/>
          </a:xfrm>
        </p:grpSpPr>
        <p:sp>
          <p:nvSpPr>
            <p:cNvPr id="24" name="object 24"/>
            <p:cNvSpPr/>
            <p:nvPr/>
          </p:nvSpPr>
          <p:spPr>
            <a:xfrm>
              <a:off x="2202942" y="1373123"/>
              <a:ext cx="165735" cy="45085"/>
            </a:xfrm>
            <a:custGeom>
              <a:avLst/>
              <a:gdLst/>
              <a:ahLst/>
              <a:cxnLst/>
              <a:rect l="l" t="t" r="r" b="b"/>
              <a:pathLst>
                <a:path w="165735" h="45084">
                  <a:moveTo>
                    <a:pt x="0" y="0"/>
                  </a:moveTo>
                  <a:lnTo>
                    <a:pt x="165354" y="44958"/>
                  </a:lnTo>
                </a:path>
              </a:pathLst>
            </a:custGeom>
            <a:ln w="78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202942" y="1647443"/>
              <a:ext cx="165735" cy="13335"/>
            </a:xfrm>
            <a:custGeom>
              <a:avLst/>
              <a:gdLst/>
              <a:ahLst/>
              <a:cxnLst/>
              <a:rect l="l" t="t" r="r" b="b"/>
              <a:pathLst>
                <a:path w="165735" h="13335">
                  <a:moveTo>
                    <a:pt x="-3943" y="6477"/>
                  </a:moveTo>
                  <a:lnTo>
                    <a:pt x="169297" y="6477"/>
                  </a:lnTo>
                </a:path>
              </a:pathLst>
            </a:custGeom>
            <a:ln w="208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184654" y="1794509"/>
              <a:ext cx="1339850" cy="322580"/>
            </a:xfrm>
            <a:custGeom>
              <a:avLst/>
              <a:gdLst/>
              <a:ahLst/>
              <a:cxnLst/>
              <a:rect l="l" t="t" r="r" b="b"/>
              <a:pathLst>
                <a:path w="1339850" h="322580">
                  <a:moveTo>
                    <a:pt x="76962" y="169164"/>
                  </a:moveTo>
                  <a:lnTo>
                    <a:pt x="46934" y="175188"/>
                  </a:lnTo>
                  <a:lnTo>
                    <a:pt x="22479" y="191643"/>
                  </a:lnTo>
                  <a:lnTo>
                    <a:pt x="6024" y="216098"/>
                  </a:lnTo>
                  <a:lnTo>
                    <a:pt x="0" y="246126"/>
                  </a:lnTo>
                  <a:lnTo>
                    <a:pt x="6024" y="275713"/>
                  </a:lnTo>
                  <a:lnTo>
                    <a:pt x="22479" y="299942"/>
                  </a:lnTo>
                  <a:lnTo>
                    <a:pt x="46934" y="316313"/>
                  </a:lnTo>
                  <a:lnTo>
                    <a:pt x="76962" y="322326"/>
                  </a:lnTo>
                  <a:lnTo>
                    <a:pt x="106989" y="316313"/>
                  </a:lnTo>
                  <a:lnTo>
                    <a:pt x="131445" y="299942"/>
                  </a:lnTo>
                  <a:lnTo>
                    <a:pt x="147899" y="275713"/>
                  </a:lnTo>
                  <a:lnTo>
                    <a:pt x="153924" y="246126"/>
                  </a:lnTo>
                  <a:lnTo>
                    <a:pt x="147899" y="216098"/>
                  </a:lnTo>
                  <a:lnTo>
                    <a:pt x="131445" y="191643"/>
                  </a:lnTo>
                  <a:lnTo>
                    <a:pt x="106989" y="175188"/>
                  </a:lnTo>
                  <a:lnTo>
                    <a:pt x="76962" y="169164"/>
                  </a:lnTo>
                  <a:close/>
                </a:path>
                <a:path w="1339850" h="322580">
                  <a:moveTo>
                    <a:pt x="78486" y="169164"/>
                  </a:moveTo>
                  <a:lnTo>
                    <a:pt x="214122" y="0"/>
                  </a:lnTo>
                </a:path>
                <a:path w="1339850" h="322580">
                  <a:moveTo>
                    <a:pt x="374142" y="169164"/>
                  </a:moveTo>
                  <a:lnTo>
                    <a:pt x="344114" y="175188"/>
                  </a:lnTo>
                  <a:lnTo>
                    <a:pt x="319659" y="191643"/>
                  </a:lnTo>
                  <a:lnTo>
                    <a:pt x="303204" y="216098"/>
                  </a:lnTo>
                  <a:lnTo>
                    <a:pt x="297180" y="246126"/>
                  </a:lnTo>
                  <a:lnTo>
                    <a:pt x="303204" y="275713"/>
                  </a:lnTo>
                  <a:lnTo>
                    <a:pt x="319659" y="299942"/>
                  </a:lnTo>
                  <a:lnTo>
                    <a:pt x="344114" y="316313"/>
                  </a:lnTo>
                  <a:lnTo>
                    <a:pt x="374142" y="322326"/>
                  </a:lnTo>
                  <a:lnTo>
                    <a:pt x="404169" y="316313"/>
                  </a:lnTo>
                  <a:lnTo>
                    <a:pt x="428625" y="299942"/>
                  </a:lnTo>
                  <a:lnTo>
                    <a:pt x="445079" y="275713"/>
                  </a:lnTo>
                  <a:lnTo>
                    <a:pt x="451104" y="246126"/>
                  </a:lnTo>
                  <a:lnTo>
                    <a:pt x="445079" y="216098"/>
                  </a:lnTo>
                  <a:lnTo>
                    <a:pt x="428625" y="191643"/>
                  </a:lnTo>
                  <a:lnTo>
                    <a:pt x="404169" y="175188"/>
                  </a:lnTo>
                  <a:lnTo>
                    <a:pt x="374142" y="169164"/>
                  </a:lnTo>
                  <a:close/>
                </a:path>
                <a:path w="1339850" h="322580">
                  <a:moveTo>
                    <a:pt x="662940" y="169164"/>
                  </a:moveTo>
                  <a:lnTo>
                    <a:pt x="632912" y="175188"/>
                  </a:lnTo>
                  <a:lnTo>
                    <a:pt x="608457" y="191643"/>
                  </a:lnTo>
                  <a:lnTo>
                    <a:pt x="592002" y="216098"/>
                  </a:lnTo>
                  <a:lnTo>
                    <a:pt x="585978" y="246126"/>
                  </a:lnTo>
                  <a:lnTo>
                    <a:pt x="592002" y="275713"/>
                  </a:lnTo>
                  <a:lnTo>
                    <a:pt x="608457" y="299942"/>
                  </a:lnTo>
                  <a:lnTo>
                    <a:pt x="632912" y="316313"/>
                  </a:lnTo>
                  <a:lnTo>
                    <a:pt x="662940" y="322326"/>
                  </a:lnTo>
                  <a:lnTo>
                    <a:pt x="692967" y="316313"/>
                  </a:lnTo>
                  <a:lnTo>
                    <a:pt x="717423" y="299942"/>
                  </a:lnTo>
                  <a:lnTo>
                    <a:pt x="733877" y="275713"/>
                  </a:lnTo>
                  <a:lnTo>
                    <a:pt x="739902" y="246126"/>
                  </a:lnTo>
                  <a:lnTo>
                    <a:pt x="733877" y="216098"/>
                  </a:lnTo>
                  <a:lnTo>
                    <a:pt x="717423" y="191643"/>
                  </a:lnTo>
                  <a:lnTo>
                    <a:pt x="692967" y="175188"/>
                  </a:lnTo>
                  <a:lnTo>
                    <a:pt x="662940" y="169164"/>
                  </a:lnTo>
                  <a:close/>
                </a:path>
                <a:path w="1339850" h="322580">
                  <a:moveTo>
                    <a:pt x="964692" y="169164"/>
                  </a:moveTo>
                  <a:lnTo>
                    <a:pt x="934664" y="175188"/>
                  </a:lnTo>
                  <a:lnTo>
                    <a:pt x="910209" y="191643"/>
                  </a:lnTo>
                  <a:lnTo>
                    <a:pt x="893754" y="216098"/>
                  </a:lnTo>
                  <a:lnTo>
                    <a:pt x="887730" y="246126"/>
                  </a:lnTo>
                  <a:lnTo>
                    <a:pt x="893754" y="275713"/>
                  </a:lnTo>
                  <a:lnTo>
                    <a:pt x="910209" y="299942"/>
                  </a:lnTo>
                  <a:lnTo>
                    <a:pt x="934664" y="316313"/>
                  </a:lnTo>
                  <a:lnTo>
                    <a:pt x="964692" y="322326"/>
                  </a:lnTo>
                  <a:lnTo>
                    <a:pt x="994719" y="316313"/>
                  </a:lnTo>
                  <a:lnTo>
                    <a:pt x="1019175" y="299942"/>
                  </a:lnTo>
                  <a:lnTo>
                    <a:pt x="1035629" y="275713"/>
                  </a:lnTo>
                  <a:lnTo>
                    <a:pt x="1041654" y="246126"/>
                  </a:lnTo>
                  <a:lnTo>
                    <a:pt x="1035629" y="216098"/>
                  </a:lnTo>
                  <a:lnTo>
                    <a:pt x="1019175" y="191643"/>
                  </a:lnTo>
                  <a:lnTo>
                    <a:pt x="994719" y="175188"/>
                  </a:lnTo>
                  <a:lnTo>
                    <a:pt x="964692" y="169164"/>
                  </a:lnTo>
                  <a:close/>
                </a:path>
                <a:path w="1339850" h="322580">
                  <a:moveTo>
                    <a:pt x="1262634" y="169164"/>
                  </a:moveTo>
                  <a:lnTo>
                    <a:pt x="1232606" y="175188"/>
                  </a:lnTo>
                  <a:lnTo>
                    <a:pt x="1208151" y="191643"/>
                  </a:lnTo>
                  <a:lnTo>
                    <a:pt x="1191696" y="216098"/>
                  </a:lnTo>
                  <a:lnTo>
                    <a:pt x="1185672" y="246126"/>
                  </a:lnTo>
                  <a:lnTo>
                    <a:pt x="1191696" y="275713"/>
                  </a:lnTo>
                  <a:lnTo>
                    <a:pt x="1208151" y="299942"/>
                  </a:lnTo>
                  <a:lnTo>
                    <a:pt x="1232606" y="316313"/>
                  </a:lnTo>
                  <a:lnTo>
                    <a:pt x="1262634" y="322326"/>
                  </a:lnTo>
                  <a:lnTo>
                    <a:pt x="1292661" y="316313"/>
                  </a:lnTo>
                  <a:lnTo>
                    <a:pt x="1317117" y="299942"/>
                  </a:lnTo>
                  <a:lnTo>
                    <a:pt x="1333571" y="275713"/>
                  </a:lnTo>
                  <a:lnTo>
                    <a:pt x="1339596" y="246126"/>
                  </a:lnTo>
                  <a:lnTo>
                    <a:pt x="1333571" y="216098"/>
                  </a:lnTo>
                  <a:lnTo>
                    <a:pt x="1317117" y="191643"/>
                  </a:lnTo>
                  <a:lnTo>
                    <a:pt x="1292661" y="175188"/>
                  </a:lnTo>
                  <a:lnTo>
                    <a:pt x="1262634" y="169164"/>
                  </a:lnTo>
                  <a:close/>
                </a:path>
                <a:path w="1339850" h="322580">
                  <a:moveTo>
                    <a:pt x="371856" y="169164"/>
                  </a:moveTo>
                  <a:lnTo>
                    <a:pt x="371856" y="0"/>
                  </a:lnTo>
                </a:path>
                <a:path w="1339850" h="322580">
                  <a:moveTo>
                    <a:pt x="659892" y="169164"/>
                  </a:moveTo>
                  <a:lnTo>
                    <a:pt x="659892" y="0"/>
                  </a:lnTo>
                </a:path>
                <a:path w="1339850" h="322580">
                  <a:moveTo>
                    <a:pt x="966978" y="169164"/>
                  </a:moveTo>
                  <a:lnTo>
                    <a:pt x="966978" y="0"/>
                  </a:lnTo>
                </a:path>
                <a:path w="1339850" h="322580">
                  <a:moveTo>
                    <a:pt x="1260348" y="169164"/>
                  </a:moveTo>
                  <a:lnTo>
                    <a:pt x="1260348" y="0"/>
                  </a:lnTo>
                </a:path>
              </a:pathLst>
            </a:custGeom>
            <a:ln w="78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04310" y="1292353"/>
              <a:ext cx="1853184" cy="633982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004310" y="1292351"/>
              <a:ext cx="1853564" cy="634365"/>
            </a:xfrm>
            <a:custGeom>
              <a:avLst/>
              <a:gdLst/>
              <a:ahLst/>
              <a:cxnLst/>
              <a:rect l="l" t="t" r="r" b="b"/>
              <a:pathLst>
                <a:path w="1853564" h="634364">
                  <a:moveTo>
                    <a:pt x="1853184" y="0"/>
                  </a:moveTo>
                  <a:lnTo>
                    <a:pt x="0" y="0"/>
                  </a:lnTo>
                  <a:lnTo>
                    <a:pt x="0" y="633982"/>
                  </a:lnTo>
                  <a:lnTo>
                    <a:pt x="1853184" y="633982"/>
                  </a:lnTo>
                  <a:lnTo>
                    <a:pt x="1853184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369308" y="1789938"/>
              <a:ext cx="1112520" cy="43815"/>
            </a:xfrm>
            <a:custGeom>
              <a:avLst/>
              <a:gdLst/>
              <a:ahLst/>
              <a:cxnLst/>
              <a:rect l="l" t="t" r="r" b="b"/>
              <a:pathLst>
                <a:path w="1112520" h="43814">
                  <a:moveTo>
                    <a:pt x="1112520" y="0"/>
                  </a:moveTo>
                  <a:lnTo>
                    <a:pt x="0" y="0"/>
                  </a:lnTo>
                  <a:lnTo>
                    <a:pt x="0" y="43432"/>
                  </a:lnTo>
                  <a:lnTo>
                    <a:pt x="1112520" y="43432"/>
                  </a:lnTo>
                  <a:lnTo>
                    <a:pt x="1112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369308" y="1789937"/>
              <a:ext cx="1112520" cy="43815"/>
            </a:xfrm>
            <a:custGeom>
              <a:avLst/>
              <a:gdLst/>
              <a:ahLst/>
              <a:cxnLst/>
              <a:rect l="l" t="t" r="r" b="b"/>
              <a:pathLst>
                <a:path w="1112520" h="43814">
                  <a:moveTo>
                    <a:pt x="1112520" y="0"/>
                  </a:moveTo>
                  <a:lnTo>
                    <a:pt x="0" y="0"/>
                  </a:lnTo>
                  <a:lnTo>
                    <a:pt x="0" y="43437"/>
                  </a:lnTo>
                  <a:lnTo>
                    <a:pt x="1112520" y="43437"/>
                  </a:lnTo>
                  <a:lnTo>
                    <a:pt x="1112520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486656" y="1440941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486656" y="1440941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837938" y="1440941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837938" y="1440941"/>
              <a:ext cx="194310" cy="346710"/>
            </a:xfrm>
            <a:custGeom>
              <a:avLst/>
              <a:gdLst/>
              <a:ahLst/>
              <a:cxnLst/>
              <a:rect l="l" t="t" r="r" b="b"/>
              <a:pathLst>
                <a:path w="194310" h="346710">
                  <a:moveTo>
                    <a:pt x="19431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4310" y="346710"/>
                  </a:lnTo>
                  <a:lnTo>
                    <a:pt x="194310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161788" y="1440941"/>
              <a:ext cx="193675" cy="346710"/>
            </a:xfrm>
            <a:custGeom>
              <a:avLst/>
              <a:gdLst/>
              <a:ahLst/>
              <a:cxnLst/>
              <a:rect l="l" t="t" r="r" b="b"/>
              <a:pathLst>
                <a:path w="193675" h="346710">
                  <a:moveTo>
                    <a:pt x="19355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3550" y="346710"/>
                  </a:lnTo>
                  <a:lnTo>
                    <a:pt x="1935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61785" y="1440941"/>
              <a:ext cx="193675" cy="346710"/>
            </a:xfrm>
            <a:custGeom>
              <a:avLst/>
              <a:gdLst/>
              <a:ahLst/>
              <a:cxnLst/>
              <a:rect l="l" t="t" r="r" b="b"/>
              <a:pathLst>
                <a:path w="193675" h="346710">
                  <a:moveTo>
                    <a:pt x="193550" y="0"/>
                  </a:moveTo>
                  <a:lnTo>
                    <a:pt x="0" y="0"/>
                  </a:lnTo>
                  <a:lnTo>
                    <a:pt x="0" y="346710"/>
                  </a:lnTo>
                  <a:lnTo>
                    <a:pt x="193550" y="346710"/>
                  </a:lnTo>
                  <a:lnTo>
                    <a:pt x="193550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59224" y="1833372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20" h="93344">
                  <a:moveTo>
                    <a:pt x="57914" y="0"/>
                  </a:moveTo>
                  <a:lnTo>
                    <a:pt x="0" y="0"/>
                  </a:lnTo>
                  <a:lnTo>
                    <a:pt x="0" y="92962"/>
                  </a:lnTo>
                  <a:lnTo>
                    <a:pt x="57914" y="92962"/>
                  </a:lnTo>
                  <a:lnTo>
                    <a:pt x="57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59222" y="1833371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20" h="93344">
                  <a:moveTo>
                    <a:pt x="57914" y="0"/>
                  </a:moveTo>
                  <a:lnTo>
                    <a:pt x="0" y="0"/>
                  </a:lnTo>
                  <a:lnTo>
                    <a:pt x="0" y="92962"/>
                  </a:lnTo>
                  <a:lnTo>
                    <a:pt x="57914" y="92962"/>
                  </a:lnTo>
                  <a:lnTo>
                    <a:pt x="57914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55336" y="1833372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20" h="93344">
                  <a:moveTo>
                    <a:pt x="57909" y="0"/>
                  </a:moveTo>
                  <a:lnTo>
                    <a:pt x="0" y="0"/>
                  </a:lnTo>
                  <a:lnTo>
                    <a:pt x="0" y="92962"/>
                  </a:lnTo>
                  <a:lnTo>
                    <a:pt x="57909" y="92962"/>
                  </a:lnTo>
                  <a:lnTo>
                    <a:pt x="579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55339" y="1833371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20" h="93344">
                  <a:moveTo>
                    <a:pt x="57909" y="0"/>
                  </a:moveTo>
                  <a:lnTo>
                    <a:pt x="0" y="0"/>
                  </a:lnTo>
                  <a:lnTo>
                    <a:pt x="0" y="92962"/>
                  </a:lnTo>
                  <a:lnTo>
                    <a:pt x="57909" y="92962"/>
                  </a:lnTo>
                  <a:lnTo>
                    <a:pt x="57909" y="0"/>
                  </a:lnTo>
                  <a:close/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4156964" y="916710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247388" y="1048511"/>
            <a:ext cx="96520" cy="188595"/>
          </a:xfrm>
          <a:custGeom>
            <a:avLst/>
            <a:gdLst/>
            <a:ahLst/>
            <a:cxnLst/>
            <a:rect l="l" t="t" r="r" b="b"/>
            <a:pathLst>
              <a:path w="96520" h="188594">
                <a:moveTo>
                  <a:pt x="0" y="0"/>
                </a:moveTo>
                <a:lnTo>
                  <a:pt x="96012" y="188214"/>
                </a:lnTo>
              </a:path>
            </a:pathLst>
          </a:custGeom>
          <a:ln w="78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5693917" y="1028736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5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3721608" y="934213"/>
            <a:ext cx="2197735" cy="1257935"/>
            <a:chOff x="3721608" y="934213"/>
            <a:chExt cx="2197735" cy="1257935"/>
          </a:xfrm>
        </p:grpSpPr>
        <p:sp>
          <p:nvSpPr>
            <p:cNvPr id="45" name="object 45"/>
            <p:cNvSpPr/>
            <p:nvPr/>
          </p:nvSpPr>
          <p:spPr>
            <a:xfrm>
              <a:off x="5770626" y="1218437"/>
              <a:ext cx="144145" cy="794385"/>
            </a:xfrm>
            <a:custGeom>
              <a:avLst/>
              <a:gdLst/>
              <a:ahLst/>
              <a:cxnLst/>
              <a:rect l="l" t="t" r="r" b="b"/>
              <a:pathLst>
                <a:path w="144145" h="794385">
                  <a:moveTo>
                    <a:pt x="92202" y="0"/>
                  </a:moveTo>
                  <a:lnTo>
                    <a:pt x="65103" y="21455"/>
                  </a:lnTo>
                  <a:lnTo>
                    <a:pt x="49149" y="55626"/>
                  </a:lnTo>
                  <a:lnTo>
                    <a:pt x="39481" y="94940"/>
                  </a:lnTo>
                  <a:lnTo>
                    <a:pt x="31242" y="131826"/>
                  </a:lnTo>
                  <a:lnTo>
                    <a:pt x="16216" y="147470"/>
                  </a:lnTo>
                  <a:lnTo>
                    <a:pt x="10477" y="165544"/>
                  </a:lnTo>
                  <a:lnTo>
                    <a:pt x="9596" y="187332"/>
                  </a:lnTo>
                  <a:lnTo>
                    <a:pt x="9144" y="214122"/>
                  </a:lnTo>
                  <a:lnTo>
                    <a:pt x="10572" y="249828"/>
                  </a:lnTo>
                  <a:lnTo>
                    <a:pt x="9715" y="279177"/>
                  </a:lnTo>
                  <a:lnTo>
                    <a:pt x="4572" y="345948"/>
                  </a:lnTo>
                  <a:lnTo>
                    <a:pt x="7620" y="356711"/>
                  </a:lnTo>
                  <a:lnTo>
                    <a:pt x="10358" y="366200"/>
                  </a:lnTo>
                  <a:lnTo>
                    <a:pt x="12954" y="374904"/>
                  </a:lnTo>
                  <a:lnTo>
                    <a:pt x="18133" y="389929"/>
                  </a:lnTo>
                  <a:lnTo>
                    <a:pt x="19526" y="395097"/>
                  </a:lnTo>
                  <a:lnTo>
                    <a:pt x="19919" y="405979"/>
                  </a:lnTo>
                  <a:lnTo>
                    <a:pt x="22098" y="438150"/>
                  </a:lnTo>
                  <a:lnTo>
                    <a:pt x="14501" y="475011"/>
                  </a:lnTo>
                  <a:lnTo>
                    <a:pt x="11620" y="510159"/>
                  </a:lnTo>
                  <a:lnTo>
                    <a:pt x="10739" y="547020"/>
                  </a:lnTo>
                  <a:lnTo>
                    <a:pt x="9144" y="589026"/>
                  </a:lnTo>
                  <a:lnTo>
                    <a:pt x="7393" y="606171"/>
                  </a:lnTo>
                  <a:lnTo>
                    <a:pt x="4857" y="623316"/>
                  </a:lnTo>
                  <a:lnTo>
                    <a:pt x="2178" y="640461"/>
                  </a:lnTo>
                  <a:lnTo>
                    <a:pt x="0" y="657606"/>
                  </a:lnTo>
                  <a:lnTo>
                    <a:pt x="6096" y="672655"/>
                  </a:lnTo>
                  <a:lnTo>
                    <a:pt x="20574" y="700468"/>
                  </a:lnTo>
                  <a:lnTo>
                    <a:pt x="26670" y="715518"/>
                  </a:lnTo>
                  <a:lnTo>
                    <a:pt x="48768" y="758952"/>
                  </a:lnTo>
                  <a:lnTo>
                    <a:pt x="50292" y="765810"/>
                  </a:lnTo>
                  <a:lnTo>
                    <a:pt x="49530" y="773430"/>
                  </a:lnTo>
                  <a:lnTo>
                    <a:pt x="52578" y="779526"/>
                  </a:lnTo>
                  <a:lnTo>
                    <a:pt x="55626" y="784098"/>
                  </a:lnTo>
                  <a:lnTo>
                    <a:pt x="61722" y="785622"/>
                  </a:lnTo>
                  <a:lnTo>
                    <a:pt x="65532" y="788670"/>
                  </a:lnTo>
                  <a:lnTo>
                    <a:pt x="77378" y="792313"/>
                  </a:lnTo>
                  <a:lnTo>
                    <a:pt x="82581" y="793813"/>
                  </a:lnTo>
                  <a:lnTo>
                    <a:pt x="87070" y="792741"/>
                  </a:lnTo>
                  <a:lnTo>
                    <a:pt x="96774" y="788670"/>
                  </a:lnTo>
                  <a:lnTo>
                    <a:pt x="108811" y="787265"/>
                  </a:lnTo>
                  <a:lnTo>
                    <a:pt x="125634" y="784860"/>
                  </a:lnTo>
                  <a:lnTo>
                    <a:pt x="142315" y="780740"/>
                  </a:lnTo>
                  <a:lnTo>
                    <a:pt x="144017" y="779780"/>
                  </a:lnTo>
                  <a:lnTo>
                    <a:pt x="144017" y="2478"/>
                  </a:lnTo>
                  <a:lnTo>
                    <a:pt x="134052" y="1404"/>
                  </a:lnTo>
                  <a:lnTo>
                    <a:pt x="92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770626" y="1218437"/>
              <a:ext cx="144145" cy="794385"/>
            </a:xfrm>
            <a:custGeom>
              <a:avLst/>
              <a:gdLst/>
              <a:ahLst/>
              <a:cxnLst/>
              <a:rect l="l" t="t" r="r" b="b"/>
              <a:pathLst>
                <a:path w="144145" h="794385">
                  <a:moveTo>
                    <a:pt x="65532" y="788670"/>
                  </a:moveTo>
                  <a:lnTo>
                    <a:pt x="61722" y="785622"/>
                  </a:lnTo>
                  <a:lnTo>
                    <a:pt x="55626" y="784098"/>
                  </a:lnTo>
                  <a:lnTo>
                    <a:pt x="52578" y="779526"/>
                  </a:lnTo>
                  <a:lnTo>
                    <a:pt x="49530" y="773430"/>
                  </a:lnTo>
                  <a:lnTo>
                    <a:pt x="50292" y="765810"/>
                  </a:lnTo>
                  <a:lnTo>
                    <a:pt x="48768" y="758952"/>
                  </a:lnTo>
                  <a:lnTo>
                    <a:pt x="44886" y="745843"/>
                  </a:lnTo>
                  <a:lnTo>
                    <a:pt x="40576" y="735234"/>
                  </a:lnTo>
                  <a:lnTo>
                    <a:pt x="34837" y="725626"/>
                  </a:lnTo>
                  <a:lnTo>
                    <a:pt x="26670" y="715518"/>
                  </a:lnTo>
                  <a:lnTo>
                    <a:pt x="20574" y="700468"/>
                  </a:lnTo>
                  <a:lnTo>
                    <a:pt x="13335" y="686562"/>
                  </a:lnTo>
                  <a:lnTo>
                    <a:pt x="6096" y="672655"/>
                  </a:lnTo>
                  <a:lnTo>
                    <a:pt x="0" y="657606"/>
                  </a:lnTo>
                  <a:lnTo>
                    <a:pt x="2178" y="640461"/>
                  </a:lnTo>
                  <a:lnTo>
                    <a:pt x="4857" y="623316"/>
                  </a:lnTo>
                  <a:lnTo>
                    <a:pt x="7393" y="606171"/>
                  </a:lnTo>
                  <a:lnTo>
                    <a:pt x="9144" y="589026"/>
                  </a:lnTo>
                  <a:lnTo>
                    <a:pt x="10739" y="547020"/>
                  </a:lnTo>
                  <a:lnTo>
                    <a:pt x="11620" y="510159"/>
                  </a:lnTo>
                  <a:lnTo>
                    <a:pt x="14501" y="475011"/>
                  </a:lnTo>
                  <a:lnTo>
                    <a:pt x="22098" y="438150"/>
                  </a:lnTo>
                  <a:lnTo>
                    <a:pt x="19919" y="405979"/>
                  </a:lnTo>
                  <a:lnTo>
                    <a:pt x="19526" y="395097"/>
                  </a:lnTo>
                  <a:lnTo>
                    <a:pt x="18133" y="389929"/>
                  </a:lnTo>
                  <a:lnTo>
                    <a:pt x="12954" y="374904"/>
                  </a:lnTo>
                  <a:lnTo>
                    <a:pt x="10358" y="366200"/>
                  </a:lnTo>
                  <a:lnTo>
                    <a:pt x="7620" y="356711"/>
                  </a:lnTo>
                  <a:lnTo>
                    <a:pt x="5453" y="349079"/>
                  </a:lnTo>
                  <a:lnTo>
                    <a:pt x="4572" y="345948"/>
                  </a:lnTo>
                  <a:lnTo>
                    <a:pt x="7429" y="308955"/>
                  </a:lnTo>
                  <a:lnTo>
                    <a:pt x="9715" y="279177"/>
                  </a:lnTo>
                  <a:lnTo>
                    <a:pt x="10572" y="249828"/>
                  </a:lnTo>
                  <a:lnTo>
                    <a:pt x="9144" y="214122"/>
                  </a:lnTo>
                  <a:lnTo>
                    <a:pt x="9596" y="187332"/>
                  </a:lnTo>
                  <a:lnTo>
                    <a:pt x="10477" y="165544"/>
                  </a:lnTo>
                  <a:lnTo>
                    <a:pt x="16216" y="147470"/>
                  </a:lnTo>
                  <a:lnTo>
                    <a:pt x="31242" y="131826"/>
                  </a:lnTo>
                  <a:lnTo>
                    <a:pt x="39481" y="94940"/>
                  </a:lnTo>
                  <a:lnTo>
                    <a:pt x="49149" y="55626"/>
                  </a:lnTo>
                  <a:lnTo>
                    <a:pt x="65103" y="21455"/>
                  </a:lnTo>
                  <a:lnTo>
                    <a:pt x="92202" y="0"/>
                  </a:lnTo>
                  <a:lnTo>
                    <a:pt x="134052" y="1404"/>
                  </a:lnTo>
                  <a:lnTo>
                    <a:pt x="144017" y="2478"/>
                  </a:lnTo>
                </a:path>
                <a:path w="144145" h="794385">
                  <a:moveTo>
                    <a:pt x="144017" y="779780"/>
                  </a:moveTo>
                  <a:lnTo>
                    <a:pt x="142315" y="780740"/>
                  </a:lnTo>
                  <a:lnTo>
                    <a:pt x="125634" y="784860"/>
                  </a:lnTo>
                  <a:lnTo>
                    <a:pt x="108811" y="787265"/>
                  </a:lnTo>
                  <a:lnTo>
                    <a:pt x="96774" y="788670"/>
                  </a:lnTo>
                  <a:lnTo>
                    <a:pt x="87070" y="792741"/>
                  </a:lnTo>
                  <a:lnTo>
                    <a:pt x="82581" y="793813"/>
                  </a:lnTo>
                  <a:lnTo>
                    <a:pt x="77378" y="792313"/>
                  </a:lnTo>
                  <a:lnTo>
                    <a:pt x="65532" y="788670"/>
                  </a:lnTo>
                </a:path>
              </a:pathLst>
            </a:custGeom>
            <a:ln w="78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822852" y="1082052"/>
              <a:ext cx="2092325" cy="1068705"/>
            </a:xfrm>
            <a:custGeom>
              <a:avLst/>
              <a:gdLst/>
              <a:ahLst/>
              <a:cxnLst/>
              <a:rect l="l" t="t" r="r" b="b"/>
              <a:pathLst>
                <a:path w="2092325" h="1068705">
                  <a:moveTo>
                    <a:pt x="276707" y="793991"/>
                  </a:moveTo>
                  <a:lnTo>
                    <a:pt x="274967" y="776846"/>
                  </a:lnTo>
                  <a:lnTo>
                    <a:pt x="270052" y="742556"/>
                  </a:lnTo>
                  <a:lnTo>
                    <a:pt x="268325" y="725411"/>
                  </a:lnTo>
                  <a:lnTo>
                    <a:pt x="266395" y="683412"/>
                  </a:lnTo>
                  <a:lnTo>
                    <a:pt x="265455" y="646544"/>
                  </a:lnTo>
                  <a:lnTo>
                    <a:pt x="262534" y="611403"/>
                  </a:lnTo>
                  <a:lnTo>
                    <a:pt x="254596" y="574535"/>
                  </a:lnTo>
                  <a:lnTo>
                    <a:pt x="257213" y="542366"/>
                  </a:lnTo>
                  <a:lnTo>
                    <a:pt x="257746" y="531482"/>
                  </a:lnTo>
                  <a:lnTo>
                    <a:pt x="258991" y="526326"/>
                  </a:lnTo>
                  <a:lnTo>
                    <a:pt x="263753" y="511289"/>
                  </a:lnTo>
                  <a:lnTo>
                    <a:pt x="266344" y="502589"/>
                  </a:lnTo>
                  <a:lnTo>
                    <a:pt x="269087" y="493102"/>
                  </a:lnTo>
                  <a:lnTo>
                    <a:pt x="272135" y="482346"/>
                  </a:lnTo>
                  <a:lnTo>
                    <a:pt x="269278" y="445350"/>
                  </a:lnTo>
                  <a:lnTo>
                    <a:pt x="267081" y="415569"/>
                  </a:lnTo>
                  <a:lnTo>
                    <a:pt x="266446" y="386219"/>
                  </a:lnTo>
                  <a:lnTo>
                    <a:pt x="268325" y="350507"/>
                  </a:lnTo>
                  <a:lnTo>
                    <a:pt x="267436" y="323723"/>
                  </a:lnTo>
                  <a:lnTo>
                    <a:pt x="266407" y="301929"/>
                  </a:lnTo>
                  <a:lnTo>
                    <a:pt x="260819" y="283857"/>
                  </a:lnTo>
                  <a:lnTo>
                    <a:pt x="246227" y="268211"/>
                  </a:lnTo>
                  <a:lnTo>
                    <a:pt x="237655" y="231330"/>
                  </a:lnTo>
                  <a:lnTo>
                    <a:pt x="228028" y="192024"/>
                  </a:lnTo>
                  <a:lnTo>
                    <a:pt x="212255" y="157848"/>
                  </a:lnTo>
                  <a:lnTo>
                    <a:pt x="185267" y="136385"/>
                  </a:lnTo>
                  <a:lnTo>
                    <a:pt x="143408" y="137795"/>
                  </a:lnTo>
                  <a:lnTo>
                    <a:pt x="110490" y="141351"/>
                  </a:lnTo>
                  <a:lnTo>
                    <a:pt x="83146" y="154609"/>
                  </a:lnTo>
                  <a:lnTo>
                    <a:pt x="58013" y="185166"/>
                  </a:lnTo>
                  <a:lnTo>
                    <a:pt x="51104" y="203479"/>
                  </a:lnTo>
                  <a:lnTo>
                    <a:pt x="43345" y="219735"/>
                  </a:lnTo>
                  <a:lnTo>
                    <a:pt x="19685" y="281711"/>
                  </a:lnTo>
                  <a:lnTo>
                    <a:pt x="11137" y="341071"/>
                  </a:lnTo>
                  <a:lnTo>
                    <a:pt x="5435" y="370319"/>
                  </a:lnTo>
                  <a:lnTo>
                    <a:pt x="3149" y="423329"/>
                  </a:lnTo>
                  <a:lnTo>
                    <a:pt x="1460" y="463461"/>
                  </a:lnTo>
                  <a:lnTo>
                    <a:pt x="406" y="495833"/>
                  </a:lnTo>
                  <a:lnTo>
                    <a:pt x="0" y="525576"/>
                  </a:lnTo>
                  <a:lnTo>
                    <a:pt x="266" y="557834"/>
                  </a:lnTo>
                  <a:lnTo>
                    <a:pt x="1244" y="597712"/>
                  </a:lnTo>
                  <a:lnTo>
                    <a:pt x="2959" y="650341"/>
                  </a:lnTo>
                  <a:lnTo>
                    <a:pt x="5435" y="720839"/>
                  </a:lnTo>
                  <a:lnTo>
                    <a:pt x="18072" y="770890"/>
                  </a:lnTo>
                  <a:lnTo>
                    <a:pt x="31343" y="784085"/>
                  </a:lnTo>
                  <a:lnTo>
                    <a:pt x="36017" y="798576"/>
                  </a:lnTo>
                  <a:lnTo>
                    <a:pt x="36195" y="797712"/>
                  </a:lnTo>
                  <a:lnTo>
                    <a:pt x="38519" y="797267"/>
                  </a:lnTo>
                  <a:lnTo>
                    <a:pt x="49631" y="813041"/>
                  </a:lnTo>
                  <a:lnTo>
                    <a:pt x="51917" y="817613"/>
                  </a:lnTo>
                  <a:lnTo>
                    <a:pt x="51155" y="822947"/>
                  </a:lnTo>
                  <a:lnTo>
                    <a:pt x="53441" y="827519"/>
                  </a:lnTo>
                  <a:lnTo>
                    <a:pt x="57886" y="835063"/>
                  </a:lnTo>
                  <a:lnTo>
                    <a:pt x="62776" y="842098"/>
                  </a:lnTo>
                  <a:lnTo>
                    <a:pt x="67360" y="849274"/>
                  </a:lnTo>
                  <a:lnTo>
                    <a:pt x="70967" y="857237"/>
                  </a:lnTo>
                  <a:lnTo>
                    <a:pt x="72491" y="861809"/>
                  </a:lnTo>
                  <a:lnTo>
                    <a:pt x="72491" y="867905"/>
                  </a:lnTo>
                  <a:lnTo>
                    <a:pt x="75539" y="871715"/>
                  </a:lnTo>
                  <a:lnTo>
                    <a:pt x="84683" y="879906"/>
                  </a:lnTo>
                  <a:lnTo>
                    <a:pt x="96113" y="886396"/>
                  </a:lnTo>
                  <a:lnTo>
                    <a:pt x="108115" y="891438"/>
                  </a:lnTo>
                  <a:lnTo>
                    <a:pt x="118973" y="895337"/>
                  </a:lnTo>
                  <a:lnTo>
                    <a:pt x="121259" y="900671"/>
                  </a:lnTo>
                  <a:lnTo>
                    <a:pt x="168224" y="923658"/>
                  </a:lnTo>
                  <a:lnTo>
                    <a:pt x="179933" y="925055"/>
                  </a:lnTo>
                  <a:lnTo>
                    <a:pt x="189738" y="929132"/>
                  </a:lnTo>
                  <a:lnTo>
                    <a:pt x="194411" y="930198"/>
                  </a:lnTo>
                  <a:lnTo>
                    <a:pt x="199644" y="928700"/>
                  </a:lnTo>
                  <a:lnTo>
                    <a:pt x="211175" y="925055"/>
                  </a:lnTo>
                  <a:lnTo>
                    <a:pt x="215747" y="922007"/>
                  </a:lnTo>
                  <a:lnTo>
                    <a:pt x="221843" y="920483"/>
                  </a:lnTo>
                  <a:lnTo>
                    <a:pt x="224129" y="915911"/>
                  </a:lnTo>
                  <a:lnTo>
                    <a:pt x="227939" y="909815"/>
                  </a:lnTo>
                  <a:lnTo>
                    <a:pt x="227177" y="902195"/>
                  </a:lnTo>
                  <a:lnTo>
                    <a:pt x="242519" y="862012"/>
                  </a:lnTo>
                  <a:lnTo>
                    <a:pt x="250786" y="851916"/>
                  </a:lnTo>
                  <a:lnTo>
                    <a:pt x="256451" y="836866"/>
                  </a:lnTo>
                  <a:lnTo>
                    <a:pt x="263461" y="822947"/>
                  </a:lnTo>
                  <a:lnTo>
                    <a:pt x="270611" y="809040"/>
                  </a:lnTo>
                  <a:lnTo>
                    <a:pt x="276707" y="793991"/>
                  </a:lnTo>
                  <a:close/>
                </a:path>
                <a:path w="2092325" h="1068705">
                  <a:moveTo>
                    <a:pt x="2091791" y="0"/>
                  </a:moveTo>
                  <a:lnTo>
                    <a:pt x="2030831" y="0"/>
                  </a:lnTo>
                  <a:lnTo>
                    <a:pt x="2030831" y="1068311"/>
                  </a:lnTo>
                  <a:lnTo>
                    <a:pt x="2091791" y="1068311"/>
                  </a:lnTo>
                  <a:lnTo>
                    <a:pt x="20917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822858" y="1218437"/>
              <a:ext cx="276860" cy="794385"/>
            </a:xfrm>
            <a:custGeom>
              <a:avLst/>
              <a:gdLst/>
              <a:ahLst/>
              <a:cxnLst/>
              <a:rect l="l" t="t" r="r" b="b"/>
              <a:pathLst>
                <a:path w="276860" h="794385">
                  <a:moveTo>
                    <a:pt x="211169" y="788670"/>
                  </a:moveTo>
                  <a:lnTo>
                    <a:pt x="215741" y="785622"/>
                  </a:lnTo>
                  <a:lnTo>
                    <a:pt x="221837" y="784098"/>
                  </a:lnTo>
                  <a:lnTo>
                    <a:pt x="224123" y="779526"/>
                  </a:lnTo>
                  <a:lnTo>
                    <a:pt x="227933" y="773430"/>
                  </a:lnTo>
                  <a:lnTo>
                    <a:pt x="227171" y="765810"/>
                  </a:lnTo>
                  <a:lnTo>
                    <a:pt x="228695" y="758952"/>
                  </a:lnTo>
                  <a:lnTo>
                    <a:pt x="232255" y="745843"/>
                  </a:lnTo>
                  <a:lnTo>
                    <a:pt x="236601" y="735234"/>
                  </a:lnTo>
                  <a:lnTo>
                    <a:pt x="242518" y="725626"/>
                  </a:lnTo>
                  <a:lnTo>
                    <a:pt x="250793" y="715518"/>
                  </a:lnTo>
                  <a:lnTo>
                    <a:pt x="256448" y="700468"/>
                  </a:lnTo>
                  <a:lnTo>
                    <a:pt x="263461" y="686562"/>
                  </a:lnTo>
                  <a:lnTo>
                    <a:pt x="270617" y="672655"/>
                  </a:lnTo>
                  <a:lnTo>
                    <a:pt x="276701" y="657606"/>
                  </a:lnTo>
                  <a:lnTo>
                    <a:pt x="274962" y="640461"/>
                  </a:lnTo>
                  <a:lnTo>
                    <a:pt x="272510" y="623316"/>
                  </a:lnTo>
                  <a:lnTo>
                    <a:pt x="270057" y="606171"/>
                  </a:lnTo>
                  <a:lnTo>
                    <a:pt x="268319" y="589026"/>
                  </a:lnTo>
                  <a:lnTo>
                    <a:pt x="266390" y="547020"/>
                  </a:lnTo>
                  <a:lnTo>
                    <a:pt x="265461" y="510159"/>
                  </a:lnTo>
                  <a:lnTo>
                    <a:pt x="262532" y="475011"/>
                  </a:lnTo>
                  <a:lnTo>
                    <a:pt x="254603" y="438150"/>
                  </a:lnTo>
                  <a:lnTo>
                    <a:pt x="257210" y="405979"/>
                  </a:lnTo>
                  <a:lnTo>
                    <a:pt x="257746" y="395097"/>
                  </a:lnTo>
                  <a:lnTo>
                    <a:pt x="258996" y="389929"/>
                  </a:lnTo>
                  <a:lnTo>
                    <a:pt x="263747" y="374904"/>
                  </a:lnTo>
                  <a:lnTo>
                    <a:pt x="266342" y="366200"/>
                  </a:lnTo>
                  <a:lnTo>
                    <a:pt x="269081" y="356711"/>
                  </a:lnTo>
                  <a:lnTo>
                    <a:pt x="271248" y="349079"/>
                  </a:lnTo>
                  <a:lnTo>
                    <a:pt x="272129" y="345948"/>
                  </a:lnTo>
                  <a:lnTo>
                    <a:pt x="269283" y="308955"/>
                  </a:lnTo>
                  <a:lnTo>
                    <a:pt x="267081" y="279177"/>
                  </a:lnTo>
                  <a:lnTo>
                    <a:pt x="266449" y="249828"/>
                  </a:lnTo>
                  <a:lnTo>
                    <a:pt x="268319" y="214122"/>
                  </a:lnTo>
                  <a:lnTo>
                    <a:pt x="267438" y="187332"/>
                  </a:lnTo>
                  <a:lnTo>
                    <a:pt x="266414" y="165544"/>
                  </a:lnTo>
                  <a:lnTo>
                    <a:pt x="260818" y="147470"/>
                  </a:lnTo>
                  <a:lnTo>
                    <a:pt x="246221" y="131826"/>
                  </a:lnTo>
                  <a:lnTo>
                    <a:pt x="237660" y="94940"/>
                  </a:lnTo>
                  <a:lnTo>
                    <a:pt x="228028" y="55626"/>
                  </a:lnTo>
                  <a:lnTo>
                    <a:pt x="212252" y="21455"/>
                  </a:lnTo>
                  <a:lnTo>
                    <a:pt x="185261" y="0"/>
                  </a:lnTo>
                  <a:lnTo>
                    <a:pt x="143410" y="1404"/>
                  </a:lnTo>
                  <a:lnTo>
                    <a:pt x="110490" y="4953"/>
                  </a:lnTo>
                  <a:lnTo>
                    <a:pt x="83141" y="18216"/>
                  </a:lnTo>
                  <a:lnTo>
                    <a:pt x="58007" y="48768"/>
                  </a:lnTo>
                  <a:lnTo>
                    <a:pt x="51101" y="67091"/>
                  </a:lnTo>
                  <a:lnTo>
                    <a:pt x="43338" y="83343"/>
                  </a:lnTo>
                  <a:lnTo>
                    <a:pt x="19681" y="145315"/>
                  </a:lnTo>
                  <a:lnTo>
                    <a:pt x="11132" y="204680"/>
                  </a:lnTo>
                  <a:lnTo>
                    <a:pt x="5429" y="233934"/>
                  </a:lnTo>
                  <a:lnTo>
                    <a:pt x="3147" y="286937"/>
                  </a:lnTo>
                  <a:lnTo>
                    <a:pt x="1464" y="327064"/>
                  </a:lnTo>
                  <a:lnTo>
                    <a:pt x="406" y="359440"/>
                  </a:lnTo>
                  <a:lnTo>
                    <a:pt x="0" y="389191"/>
                  </a:lnTo>
                  <a:lnTo>
                    <a:pt x="272" y="421442"/>
                  </a:lnTo>
                  <a:lnTo>
                    <a:pt x="1250" y="461319"/>
                  </a:lnTo>
                  <a:lnTo>
                    <a:pt x="2960" y="513948"/>
                  </a:lnTo>
                  <a:lnTo>
                    <a:pt x="5429" y="584454"/>
                  </a:lnTo>
                  <a:lnTo>
                    <a:pt x="18073" y="634495"/>
                  </a:lnTo>
                  <a:lnTo>
                    <a:pt x="31337" y="647700"/>
                  </a:lnTo>
                  <a:lnTo>
                    <a:pt x="36016" y="662189"/>
                  </a:lnTo>
                  <a:lnTo>
                    <a:pt x="36195" y="661320"/>
                  </a:lnTo>
                  <a:lnTo>
                    <a:pt x="38516" y="660880"/>
                  </a:lnTo>
                  <a:lnTo>
                    <a:pt x="49625" y="676656"/>
                  </a:lnTo>
                  <a:lnTo>
                    <a:pt x="51911" y="681228"/>
                  </a:lnTo>
                  <a:lnTo>
                    <a:pt x="51149" y="686562"/>
                  </a:lnTo>
                  <a:lnTo>
                    <a:pt x="53435" y="691134"/>
                  </a:lnTo>
                  <a:lnTo>
                    <a:pt x="57888" y="698670"/>
                  </a:lnTo>
                  <a:lnTo>
                    <a:pt x="62769" y="705707"/>
                  </a:lnTo>
                  <a:lnTo>
                    <a:pt x="67365" y="712886"/>
                  </a:lnTo>
                  <a:lnTo>
                    <a:pt x="70961" y="720852"/>
                  </a:lnTo>
                  <a:lnTo>
                    <a:pt x="72485" y="725424"/>
                  </a:lnTo>
                  <a:lnTo>
                    <a:pt x="72485" y="731520"/>
                  </a:lnTo>
                  <a:lnTo>
                    <a:pt x="75533" y="735330"/>
                  </a:lnTo>
                  <a:lnTo>
                    <a:pt x="84677" y="743521"/>
                  </a:lnTo>
                  <a:lnTo>
                    <a:pt x="96107" y="749998"/>
                  </a:lnTo>
                  <a:lnTo>
                    <a:pt x="108108" y="755046"/>
                  </a:lnTo>
                  <a:lnTo>
                    <a:pt x="118967" y="758952"/>
                  </a:lnTo>
                  <a:lnTo>
                    <a:pt x="121253" y="764286"/>
                  </a:lnTo>
                  <a:lnTo>
                    <a:pt x="168223" y="787265"/>
                  </a:lnTo>
                  <a:lnTo>
                    <a:pt x="179927" y="788670"/>
                  </a:lnTo>
                  <a:lnTo>
                    <a:pt x="189738" y="792741"/>
                  </a:lnTo>
                  <a:lnTo>
                    <a:pt x="194405" y="793813"/>
                  </a:lnTo>
                  <a:lnTo>
                    <a:pt x="199644" y="792313"/>
                  </a:lnTo>
                  <a:lnTo>
                    <a:pt x="211169" y="788670"/>
                  </a:lnTo>
                  <a:close/>
                </a:path>
              </a:pathLst>
            </a:custGeom>
            <a:ln w="78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721608" y="934213"/>
              <a:ext cx="273050" cy="1257935"/>
            </a:xfrm>
            <a:custGeom>
              <a:avLst/>
              <a:gdLst/>
              <a:ahLst/>
              <a:cxnLst/>
              <a:rect l="l" t="t" r="r" b="b"/>
              <a:pathLst>
                <a:path w="273050" h="1257935">
                  <a:moveTo>
                    <a:pt x="272797" y="0"/>
                  </a:moveTo>
                  <a:lnTo>
                    <a:pt x="0" y="0"/>
                  </a:lnTo>
                  <a:lnTo>
                    <a:pt x="0" y="1257552"/>
                  </a:lnTo>
                  <a:lnTo>
                    <a:pt x="272797" y="1257552"/>
                  </a:lnTo>
                  <a:lnTo>
                    <a:pt x="2727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3710432" y="1305342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511296" y="1043939"/>
            <a:ext cx="210820" cy="521970"/>
          </a:xfrm>
          <a:custGeom>
            <a:avLst/>
            <a:gdLst/>
            <a:ahLst/>
            <a:cxnLst/>
            <a:rect l="l" t="t" r="r" b="b"/>
            <a:pathLst>
              <a:path w="210820" h="521969">
                <a:moveTo>
                  <a:pt x="210312" y="374142"/>
                </a:moveTo>
                <a:lnTo>
                  <a:pt x="12954" y="521970"/>
                </a:lnTo>
              </a:path>
              <a:path w="210820" h="521969">
                <a:moveTo>
                  <a:pt x="172212" y="0"/>
                </a:moveTo>
                <a:lnTo>
                  <a:pt x="0" y="192786"/>
                </a:lnTo>
              </a:path>
            </a:pathLst>
          </a:custGeom>
          <a:ln w="78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3687571" y="912150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3816724" y="982503"/>
            <a:ext cx="2098040" cy="1068070"/>
            <a:chOff x="3816724" y="982503"/>
            <a:chExt cx="2098040" cy="1068070"/>
          </a:xfrm>
        </p:grpSpPr>
        <p:sp>
          <p:nvSpPr>
            <p:cNvPr id="54" name="object 54"/>
            <p:cNvSpPr/>
            <p:nvPr/>
          </p:nvSpPr>
          <p:spPr>
            <a:xfrm>
              <a:off x="3820668" y="1417319"/>
              <a:ext cx="764540" cy="83185"/>
            </a:xfrm>
            <a:custGeom>
              <a:avLst/>
              <a:gdLst/>
              <a:ahLst/>
              <a:cxnLst/>
              <a:rect l="l" t="t" r="r" b="b"/>
              <a:pathLst>
                <a:path w="764539" h="83184">
                  <a:moveTo>
                    <a:pt x="0" y="0"/>
                  </a:moveTo>
                  <a:lnTo>
                    <a:pt x="764286" y="83058"/>
                  </a:lnTo>
                </a:path>
              </a:pathLst>
            </a:custGeom>
            <a:ln w="78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925062" y="1171968"/>
              <a:ext cx="1990089" cy="878840"/>
            </a:xfrm>
            <a:custGeom>
              <a:avLst/>
              <a:gdLst/>
              <a:ahLst/>
              <a:cxnLst/>
              <a:rect l="l" t="t" r="r" b="b"/>
              <a:pathLst>
                <a:path w="1990089" h="878839">
                  <a:moveTo>
                    <a:pt x="79235" y="0"/>
                  </a:moveTo>
                  <a:lnTo>
                    <a:pt x="0" y="0"/>
                  </a:lnTo>
                  <a:lnTo>
                    <a:pt x="0" y="80759"/>
                  </a:lnTo>
                  <a:lnTo>
                    <a:pt x="79235" y="80759"/>
                  </a:lnTo>
                  <a:lnTo>
                    <a:pt x="79235" y="0"/>
                  </a:lnTo>
                  <a:close/>
                </a:path>
                <a:path w="1990089" h="878839">
                  <a:moveTo>
                    <a:pt x="110490" y="791705"/>
                  </a:moveTo>
                  <a:lnTo>
                    <a:pt x="32004" y="791705"/>
                  </a:lnTo>
                  <a:lnTo>
                    <a:pt x="32004" y="872477"/>
                  </a:lnTo>
                  <a:lnTo>
                    <a:pt x="110490" y="872477"/>
                  </a:lnTo>
                  <a:lnTo>
                    <a:pt x="110490" y="791705"/>
                  </a:lnTo>
                  <a:close/>
                </a:path>
                <a:path w="1990089" h="878839">
                  <a:moveTo>
                    <a:pt x="1989582" y="798563"/>
                  </a:moveTo>
                  <a:lnTo>
                    <a:pt x="1914893" y="798563"/>
                  </a:lnTo>
                  <a:lnTo>
                    <a:pt x="1914893" y="878573"/>
                  </a:lnTo>
                  <a:lnTo>
                    <a:pt x="1989582" y="878573"/>
                  </a:lnTo>
                  <a:lnTo>
                    <a:pt x="1989582" y="7985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42688" y="986789"/>
              <a:ext cx="624078" cy="393954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4759452" y="989075"/>
              <a:ext cx="596265" cy="303530"/>
            </a:xfrm>
            <a:custGeom>
              <a:avLst/>
              <a:gdLst/>
              <a:ahLst/>
              <a:cxnLst/>
              <a:rect l="l" t="t" r="r" b="b"/>
              <a:pathLst>
                <a:path w="596264" h="303530">
                  <a:moveTo>
                    <a:pt x="0" y="303276"/>
                  </a:moveTo>
                  <a:lnTo>
                    <a:pt x="213360" y="54864"/>
                  </a:lnTo>
                  <a:lnTo>
                    <a:pt x="576072" y="0"/>
                  </a:lnTo>
                </a:path>
                <a:path w="596264" h="303530">
                  <a:moveTo>
                    <a:pt x="156972" y="303276"/>
                  </a:moveTo>
                  <a:lnTo>
                    <a:pt x="294894" y="147066"/>
                  </a:lnTo>
                </a:path>
                <a:path w="596264" h="303530">
                  <a:moveTo>
                    <a:pt x="291084" y="152400"/>
                  </a:moveTo>
                  <a:lnTo>
                    <a:pt x="595884" y="97536"/>
                  </a:lnTo>
                </a:path>
              </a:pathLst>
            </a:custGeom>
            <a:ln w="1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925062" y="1805177"/>
              <a:ext cx="512445" cy="121285"/>
            </a:xfrm>
            <a:custGeom>
              <a:avLst/>
              <a:gdLst/>
              <a:ahLst/>
              <a:cxnLst/>
              <a:rect l="l" t="t" r="r" b="b"/>
              <a:pathLst>
                <a:path w="512445" h="121285">
                  <a:moveTo>
                    <a:pt x="512064" y="0"/>
                  </a:moveTo>
                  <a:lnTo>
                    <a:pt x="0" y="121158"/>
                  </a:lnTo>
                </a:path>
              </a:pathLst>
            </a:custGeom>
            <a:ln w="78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61610" y="1024127"/>
              <a:ext cx="277495" cy="46990"/>
            </a:xfrm>
            <a:custGeom>
              <a:avLst/>
              <a:gdLst/>
              <a:ahLst/>
              <a:cxnLst/>
              <a:rect l="l" t="t" r="r" b="b"/>
              <a:pathLst>
                <a:path w="277495" h="46990">
                  <a:moveTo>
                    <a:pt x="155448" y="0"/>
                  </a:moveTo>
                  <a:lnTo>
                    <a:pt x="0" y="23622"/>
                  </a:lnTo>
                  <a:lnTo>
                    <a:pt x="155448" y="46482"/>
                  </a:lnTo>
                  <a:lnTo>
                    <a:pt x="155448" y="38862"/>
                  </a:lnTo>
                  <a:lnTo>
                    <a:pt x="277368" y="38862"/>
                  </a:lnTo>
                  <a:lnTo>
                    <a:pt x="277368" y="7620"/>
                  </a:lnTo>
                  <a:lnTo>
                    <a:pt x="155448" y="7620"/>
                  </a:lnTo>
                  <a:lnTo>
                    <a:pt x="1554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261610" y="1024127"/>
              <a:ext cx="434340" cy="112395"/>
            </a:xfrm>
            <a:custGeom>
              <a:avLst/>
              <a:gdLst/>
              <a:ahLst/>
              <a:cxnLst/>
              <a:rect l="l" t="t" r="r" b="b"/>
              <a:pathLst>
                <a:path w="434339" h="112394">
                  <a:moveTo>
                    <a:pt x="155448" y="0"/>
                  </a:moveTo>
                  <a:lnTo>
                    <a:pt x="155448" y="7620"/>
                  </a:lnTo>
                  <a:lnTo>
                    <a:pt x="277368" y="7620"/>
                  </a:lnTo>
                  <a:lnTo>
                    <a:pt x="277368" y="38862"/>
                  </a:lnTo>
                  <a:lnTo>
                    <a:pt x="155448" y="38862"/>
                  </a:lnTo>
                  <a:lnTo>
                    <a:pt x="155448" y="46482"/>
                  </a:lnTo>
                  <a:lnTo>
                    <a:pt x="0" y="23622"/>
                  </a:lnTo>
                  <a:lnTo>
                    <a:pt x="155448" y="0"/>
                  </a:lnTo>
                  <a:close/>
                </a:path>
                <a:path w="434339" h="112394">
                  <a:moveTo>
                    <a:pt x="434340" y="112014"/>
                  </a:moveTo>
                  <a:lnTo>
                    <a:pt x="220218" y="19812"/>
                  </a:lnTo>
                </a:path>
              </a:pathLst>
            </a:custGeom>
            <a:ln w="78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" name="object 61"/>
          <p:cNvSpPr txBox="1"/>
          <p:nvPr/>
        </p:nvSpPr>
        <p:spPr>
          <a:xfrm>
            <a:off x="1055113" y="1832646"/>
            <a:ext cx="5812790" cy="23761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144780" algn="ctr">
              <a:lnSpc>
                <a:spcPts val="1015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3</a:t>
            </a:r>
            <a:endParaRPr sz="950">
              <a:latin typeface="Times New Roman"/>
              <a:cs typeface="Times New Roman"/>
            </a:endParaRPr>
          </a:p>
          <a:p>
            <a:pPr marL="1157605">
              <a:lnSpc>
                <a:spcPts val="1015"/>
              </a:lnSpc>
              <a:tabLst>
                <a:tab pos="1458595" algn="l"/>
                <a:tab pos="1744345" algn="l"/>
                <a:tab pos="2047239" algn="l"/>
                <a:tab pos="2343785" algn="l"/>
              </a:tabLst>
            </a:pPr>
            <a:r>
              <a:rPr sz="950" spc="30" dirty="0">
                <a:latin typeface="Times New Roman"/>
                <a:cs typeface="Times New Roman"/>
              </a:rPr>
              <a:t>N	</a:t>
            </a:r>
            <a:r>
              <a:rPr sz="950" spc="25" dirty="0">
                <a:latin typeface="Times New Roman"/>
                <a:cs typeface="Times New Roman"/>
              </a:rPr>
              <a:t>C	</a:t>
            </a:r>
            <a:r>
              <a:rPr sz="950" spc="30" dirty="0">
                <a:latin typeface="Times New Roman"/>
                <a:cs typeface="Times New Roman"/>
              </a:rPr>
              <a:t>N	</a:t>
            </a:r>
            <a:r>
              <a:rPr sz="950" spc="25" dirty="0">
                <a:latin typeface="Times New Roman"/>
                <a:cs typeface="Times New Roman"/>
              </a:rPr>
              <a:t>C	</a:t>
            </a:r>
            <a:r>
              <a:rPr sz="950" spc="30" dirty="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8.13.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 нітроцементації: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виріб;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насичуваний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шар;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стіл;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камера;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подача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газового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карбюризатора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(NH</a:t>
            </a:r>
            <a:r>
              <a:rPr sz="975" spc="-7" baseline="-1282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CH</a:t>
            </a:r>
            <a:r>
              <a:rPr sz="975" spc="-7" baseline="-12820" dirty="0">
                <a:latin typeface="Times New Roman"/>
                <a:cs typeface="Times New Roman"/>
              </a:rPr>
              <a:t>4</a:t>
            </a:r>
            <a:r>
              <a:rPr sz="1000" spc="-5" dirty="0">
                <a:latin typeface="Times New Roman"/>
                <a:cs typeface="Times New Roman"/>
              </a:rPr>
              <a:t>, CO)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25400" marR="17780" indent="287655" algn="just">
              <a:lnSpc>
                <a:spcPts val="1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Склад газу та температура процесу визначають </a:t>
            </a:r>
            <a:r>
              <a:rPr sz="1200" dirty="0">
                <a:latin typeface="Times New Roman"/>
                <a:cs typeface="Times New Roman"/>
              </a:rPr>
              <a:t>співвідношення </a:t>
            </a:r>
            <a:r>
              <a:rPr sz="1200" spc="-5" dirty="0">
                <a:latin typeface="Times New Roman"/>
                <a:cs typeface="Times New Roman"/>
              </a:rPr>
              <a:t>вуглецю та азоту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ціанованому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витримки.</a:t>
            </a:r>
            <a:endParaRPr sz="1200">
              <a:latin typeface="Times New Roman"/>
              <a:cs typeface="Times New Roman"/>
            </a:endParaRPr>
          </a:p>
          <a:p>
            <a:pPr marL="313055" algn="just">
              <a:lnSpc>
                <a:spcPts val="1210"/>
              </a:lnSpc>
            </a:pPr>
            <a:r>
              <a:rPr sz="1200" i="1" dirty="0">
                <a:latin typeface="Times New Roman"/>
                <a:cs typeface="Times New Roman"/>
              </a:rPr>
              <a:t>Високотемпературна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нітроцементація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проводиться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830...950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endParaRPr sz="1200">
              <a:latin typeface="Times New Roman"/>
              <a:cs typeface="Times New Roman"/>
            </a:endParaRPr>
          </a:p>
          <a:p>
            <a:pPr marL="25400" marR="18415" algn="just">
              <a:lnSpc>
                <a:spcPct val="9030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машинобудівних </a:t>
            </a:r>
            <a:r>
              <a:rPr sz="1200" dirty="0">
                <a:latin typeface="Times New Roman"/>
                <a:cs typeface="Times New Roman"/>
              </a:rPr>
              <a:t>деталей з </a:t>
            </a:r>
            <a:r>
              <a:rPr sz="1200" spc="-5" dirty="0">
                <a:latin typeface="Times New Roman"/>
                <a:cs typeface="Times New Roman"/>
              </a:rPr>
              <a:t>вуглецевих та малолегованих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при підвищеному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аміаку. </a:t>
            </a:r>
            <a:r>
              <a:rPr sz="1200" dirty="0">
                <a:latin typeface="Times New Roman"/>
                <a:cs typeface="Times New Roman"/>
              </a:rPr>
              <a:t>Завершальною термічною </a:t>
            </a:r>
            <a:r>
              <a:rPr sz="1200" spc="-5" dirty="0">
                <a:latin typeface="Times New Roman"/>
                <a:cs typeface="Times New Roman"/>
              </a:rPr>
              <a:t>обробкою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гартування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низьким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відпуском. 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-15" dirty="0">
                <a:latin typeface="Times New Roman"/>
                <a:cs typeface="Times New Roman"/>
              </a:rPr>
              <a:t>результаті газового ціанування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подальшою </a:t>
            </a:r>
            <a:r>
              <a:rPr sz="1200" spc="-15" dirty="0">
                <a:latin typeface="Times New Roman"/>
                <a:cs typeface="Times New Roman"/>
              </a:rPr>
              <a:t>термообробкою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поверхні </a:t>
            </a:r>
            <a:r>
              <a:rPr sz="1200" spc="-10" dirty="0">
                <a:latin typeface="Times New Roman"/>
                <a:cs typeface="Times New Roman"/>
              </a:rPr>
              <a:t>сталі утворю-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дуже </a:t>
            </a:r>
            <a:r>
              <a:rPr sz="1200" spc="-5" dirty="0">
                <a:latin typeface="Times New Roman"/>
                <a:cs typeface="Times New Roman"/>
              </a:rPr>
              <a:t>твердий </a:t>
            </a:r>
            <a:r>
              <a:rPr sz="1200" dirty="0">
                <a:latin typeface="Times New Roman"/>
                <a:cs typeface="Times New Roman"/>
              </a:rPr>
              <a:t>(56...62 </a:t>
            </a:r>
            <a:r>
              <a:rPr sz="1200" spc="-5" dirty="0">
                <a:latin typeface="Times New Roman"/>
                <a:cs typeface="Times New Roman"/>
              </a:rPr>
              <a:t>HRC) </a:t>
            </a:r>
            <a:r>
              <a:rPr sz="1200" dirty="0">
                <a:latin typeface="Times New Roman"/>
                <a:cs typeface="Times New Roman"/>
              </a:rPr>
              <a:t>шар </a:t>
            </a:r>
            <a:r>
              <a:rPr sz="1200" spc="-5" dirty="0">
                <a:latin typeface="Times New Roman"/>
                <a:cs typeface="Times New Roman"/>
              </a:rPr>
              <a:t>азотистого </a:t>
            </a:r>
            <a:r>
              <a:rPr sz="1200" dirty="0">
                <a:latin typeface="Times New Roman"/>
                <a:cs typeface="Times New Roman"/>
              </a:rPr>
              <a:t>мартенситу,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добре чинить опір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має високу межу витривалості, </a:t>
            </a:r>
            <a:r>
              <a:rPr sz="1200" dirty="0">
                <a:latin typeface="Times New Roman"/>
                <a:cs typeface="Times New Roman"/>
              </a:rPr>
              <a:t>над </a:t>
            </a:r>
            <a:r>
              <a:rPr sz="1200" spc="-5" dirty="0">
                <a:latin typeface="Times New Roman"/>
                <a:cs typeface="Times New Roman"/>
              </a:rPr>
              <a:t>яким розташовані </a:t>
            </a:r>
            <a:r>
              <a:rPr sz="1200" dirty="0">
                <a:latin typeface="Times New Roman"/>
                <a:cs typeface="Times New Roman"/>
              </a:rPr>
              <a:t>світлі поля </a:t>
            </a:r>
            <a:r>
              <a:rPr sz="1200" spc="-5" dirty="0">
                <a:latin typeface="Times New Roman"/>
                <a:cs typeface="Times New Roman"/>
              </a:rPr>
              <a:t>залишкового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 (рис. 8.14).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62" name="object 6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63445" y="4289704"/>
            <a:ext cx="1639824" cy="2718409"/>
          </a:xfrm>
          <a:prstGeom prst="rect">
            <a:avLst/>
          </a:prstGeom>
        </p:spPr>
      </p:pic>
      <p:pic>
        <p:nvPicPr>
          <p:cNvPr id="63" name="object 6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543805" y="4288593"/>
            <a:ext cx="1776984" cy="2720282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1067807" y="6995414"/>
            <a:ext cx="5786755" cy="2987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2948305" algn="l"/>
              </a:tabLst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100	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8.14.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високотемпературної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нітроцементації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Процес високотемпературної нітроцементації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бути ступінчастим: перша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тримка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здійснюється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dirty="0">
                <a:latin typeface="Times New Roman"/>
                <a:cs typeface="Times New Roman"/>
              </a:rPr>
              <a:t> 550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друга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860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i="1" spc="-5" dirty="0">
                <a:latin typeface="Times New Roman"/>
                <a:cs typeface="Times New Roman"/>
              </a:rPr>
              <a:t>Низькотемпературнійнітроцементації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піддають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інструмент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швидкорізальної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</a:t>
            </a:r>
            <a:r>
              <a:rPr sz="1200" dirty="0">
                <a:latin typeface="Times New Roman"/>
                <a:cs typeface="Times New Roman"/>
              </a:rPr>
              <a:t> обробки </a:t>
            </a:r>
            <a:r>
              <a:rPr sz="1200" spc="-5" dirty="0">
                <a:latin typeface="Times New Roman"/>
                <a:cs typeface="Times New Roman"/>
              </a:rPr>
              <a:t>(гарт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відпуск). </a:t>
            </a:r>
            <a:r>
              <a:rPr sz="1200" spc="-5" dirty="0">
                <a:latin typeface="Times New Roman"/>
                <a:cs typeface="Times New Roman"/>
              </a:rPr>
              <a:t>Процес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 530...570 </a:t>
            </a:r>
            <a:r>
              <a:rPr sz="1200" spc="-5" dirty="0">
                <a:latin typeface="Times New Roman"/>
                <a:cs typeface="Times New Roman"/>
              </a:rPr>
              <a:t>°С, протягом </a:t>
            </a:r>
            <a:r>
              <a:rPr sz="1200" dirty="0">
                <a:latin typeface="Times New Roman"/>
                <a:cs typeface="Times New Roman"/>
              </a:rPr>
              <a:t>1,5...3 </a:t>
            </a:r>
            <a:r>
              <a:rPr sz="1200" spc="-5" dirty="0">
                <a:latin typeface="Times New Roman"/>
                <a:cs typeface="Times New Roman"/>
              </a:rPr>
              <a:t>год. </a:t>
            </a:r>
            <a:r>
              <a:rPr sz="1200" dirty="0">
                <a:latin typeface="Times New Roman"/>
                <a:cs typeface="Times New Roman"/>
              </a:rPr>
              <a:t>Утворюється </a:t>
            </a:r>
            <a:r>
              <a:rPr sz="1200" spc="-5" dirty="0">
                <a:latin typeface="Times New Roman"/>
                <a:cs typeface="Times New Roman"/>
              </a:rPr>
              <a:t>поверхневий </a:t>
            </a:r>
            <a:r>
              <a:rPr sz="1200" dirty="0">
                <a:latin typeface="Times New Roman"/>
                <a:cs typeface="Times New Roman"/>
              </a:rPr>
              <a:t>шар </a:t>
            </a:r>
            <a:r>
              <a:rPr sz="1200" spc="-5" dirty="0">
                <a:latin typeface="Times New Roman"/>
                <a:cs typeface="Times New Roman"/>
              </a:rPr>
              <a:t>товщиною </a:t>
            </a:r>
            <a:r>
              <a:rPr sz="1200" dirty="0">
                <a:latin typeface="Times New Roman"/>
                <a:cs typeface="Times New Roman"/>
              </a:rPr>
              <a:t>0,02...0,004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твердістю </a:t>
            </a:r>
            <a:r>
              <a:rPr sz="1200" dirty="0">
                <a:latin typeface="Times New Roman"/>
                <a:cs typeface="Times New Roman"/>
              </a:rPr>
              <a:t>900...1200 HV.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Нітроцементація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безпекою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роботі 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вартістю.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Оптимальною структурою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гарту та низького відпуску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структура дрібно-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среднеголчастого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певним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(20...40 %)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вмістом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залишкового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8.15,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). Зниження вмісту вуглецю призводить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структури </a:t>
            </a:r>
            <a:r>
              <a:rPr sz="1200" spc="-5" dirty="0">
                <a:latin typeface="Times New Roman"/>
                <a:cs typeface="Times New Roman"/>
              </a:rPr>
              <a:t>низьковуг- </a:t>
            </a:r>
            <a:r>
              <a:rPr sz="1200" dirty="0">
                <a:latin typeface="Times New Roman"/>
                <a:cs typeface="Times New Roman"/>
              </a:rPr>
              <a:t> лецевого</a:t>
            </a:r>
            <a:r>
              <a:rPr sz="1200" spc="-5" dirty="0">
                <a:latin typeface="Times New Roman"/>
                <a:cs typeface="Times New Roman"/>
              </a:rPr>
              <a:t> мартенситу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троооститу.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161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62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29461" y="976122"/>
            <a:ext cx="2187702" cy="2190749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44111" y="976122"/>
            <a:ext cx="2256282" cy="2190749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707376" y="3219699"/>
            <a:ext cx="5787390" cy="6220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294767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950">
              <a:latin typeface="Times New Roman"/>
              <a:cs typeface="Times New Roman"/>
            </a:endParaRPr>
          </a:p>
          <a:p>
            <a:pPr marL="433705" marR="428625" algn="ctr">
              <a:lnSpc>
                <a:spcPct val="102499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8.15.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нітроцементованого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шару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наступним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загартуванням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низькотемпературним відпуском 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400);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сіткою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трооститу(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dirty="0">
                <a:latin typeface="Times New Roman"/>
                <a:cs typeface="Times New Roman"/>
              </a:rPr>
              <a:t> зростає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з’являється </a:t>
            </a:r>
            <a:r>
              <a:rPr sz="1200" dirty="0">
                <a:latin typeface="Times New Roman"/>
                <a:cs typeface="Times New Roman"/>
              </a:rPr>
              <a:t>карбонітридна фаза, </a:t>
            </a:r>
            <a:r>
              <a:rPr sz="1200" spc="-5" dirty="0">
                <a:latin typeface="Times New Roman"/>
                <a:cs typeface="Times New Roman"/>
              </a:rPr>
              <a:t>яка знижує </a:t>
            </a:r>
            <a:r>
              <a:rPr sz="1200" dirty="0">
                <a:latin typeface="Times New Roman"/>
                <a:cs typeface="Times New Roman"/>
              </a:rPr>
              <a:t>стійкість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зв’язку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переходом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азоту та вуглецю </a:t>
            </a:r>
            <a:r>
              <a:rPr sz="1200" dirty="0">
                <a:latin typeface="Times New Roman"/>
                <a:cs typeface="Times New Roman"/>
              </a:rPr>
              <a:t>в карбонітриди. </a:t>
            </a:r>
            <a:r>
              <a:rPr sz="1200" spc="-5" dirty="0">
                <a:latin typeface="Times New Roman"/>
                <a:cs typeface="Times New Roman"/>
              </a:rPr>
              <a:t>При цьому на поверхні з’являється </a:t>
            </a:r>
            <a:r>
              <a:rPr sz="1200" dirty="0">
                <a:latin typeface="Times New Roman"/>
                <a:cs typeface="Times New Roman"/>
              </a:rPr>
              <a:t>сітка </a:t>
            </a:r>
            <a:r>
              <a:rPr sz="1200" spc="-5" dirty="0">
                <a:latin typeface="Times New Roman"/>
                <a:cs typeface="Times New Roman"/>
              </a:rPr>
              <a:t>трооститу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8.15, </a:t>
            </a:r>
            <a:r>
              <a:rPr sz="1200" i="1" spc="-5" dirty="0">
                <a:latin typeface="Times New Roman"/>
                <a:cs typeface="Times New Roman"/>
              </a:rPr>
              <a:t>б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2711450">
              <a:lnSpc>
                <a:spcPct val="100000"/>
              </a:lnSpc>
              <a:spcBef>
                <a:spcPts val="815"/>
              </a:spcBef>
            </a:pPr>
            <a:r>
              <a:rPr sz="1400" b="1" spc="-5" dirty="0">
                <a:latin typeface="Times New Roman"/>
                <a:cs typeface="Times New Roman"/>
              </a:rPr>
              <a:t>8.4. ДИФУЗІЙНА МЕТАЛІЗАЦІЯ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Металізація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покриття поверхні виробу </a:t>
            </a:r>
            <a:r>
              <a:rPr sz="1200" dirty="0">
                <a:latin typeface="Times New Roman"/>
                <a:cs typeface="Times New Roman"/>
              </a:rPr>
              <a:t>металами </a:t>
            </a:r>
            <a:r>
              <a:rPr sz="1200" spc="-5" dirty="0">
                <a:latin typeface="Times New Roman"/>
                <a:cs typeface="Times New Roman"/>
              </a:rPr>
              <a:t>та сплавами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створення </a:t>
            </a:r>
            <a:r>
              <a:rPr sz="1200" dirty="0">
                <a:latin typeface="Times New Roman"/>
                <a:cs typeface="Times New Roman"/>
              </a:rPr>
              <a:t>фі-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зико-хімічних та </a:t>
            </a:r>
            <a:r>
              <a:rPr sz="1200" dirty="0">
                <a:latin typeface="Times New Roman"/>
                <a:cs typeface="Times New Roman"/>
              </a:rPr>
              <a:t>механічних </a:t>
            </a:r>
            <a:r>
              <a:rPr sz="1200" spc="-5" dirty="0">
                <a:latin typeface="Times New Roman"/>
                <a:cs typeface="Times New Roman"/>
              </a:rPr>
              <a:t>властивостей, </a:t>
            </a:r>
            <a:r>
              <a:rPr sz="1200" dirty="0">
                <a:latin typeface="Times New Roman"/>
                <a:cs typeface="Times New Roman"/>
              </a:rPr>
              <a:t>відмінних </a:t>
            </a:r>
            <a:r>
              <a:rPr sz="1200" spc="-5" dirty="0">
                <a:latin typeface="Times New Roman"/>
                <a:cs typeface="Times New Roman"/>
              </a:rPr>
              <a:t>від властивостей матеріалу,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металізується.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Металізацію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захисту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корозії,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зносу,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ерозії,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декоративних </a:t>
            </a:r>
            <a:r>
              <a:rPr sz="1200" spc="-5" dirty="0">
                <a:latin typeface="Times New Roman"/>
                <a:cs typeface="Times New Roman"/>
              </a:rPr>
              <a:t>та інших </a:t>
            </a:r>
            <a:r>
              <a:rPr sz="1200" dirty="0">
                <a:latin typeface="Times New Roman"/>
                <a:cs typeface="Times New Roman"/>
              </a:rPr>
              <a:t>цілях. </a:t>
            </a:r>
            <a:r>
              <a:rPr sz="1200" spc="-5" dirty="0">
                <a:latin typeface="Times New Roman"/>
                <a:cs typeface="Times New Roman"/>
              </a:rPr>
              <a:t>За принципом взаємодії поверхні,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металізується (пі-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дкладки) </a:t>
            </a:r>
            <a:r>
              <a:rPr sz="1200" dirty="0">
                <a:latin typeface="Times New Roman"/>
                <a:cs typeface="Times New Roman"/>
              </a:rPr>
              <a:t>з металом, </a:t>
            </a:r>
            <a:r>
              <a:rPr sz="1200" spc="-5" dirty="0">
                <a:latin typeface="Times New Roman"/>
                <a:cs typeface="Times New Roman"/>
              </a:rPr>
              <a:t>що </a:t>
            </a:r>
            <a:r>
              <a:rPr sz="1200" dirty="0">
                <a:latin typeface="Times New Roman"/>
                <a:cs typeface="Times New Roman"/>
              </a:rPr>
              <a:t>наноситься, </a:t>
            </a:r>
            <a:r>
              <a:rPr sz="1200" spc="-5" dirty="0">
                <a:latin typeface="Times New Roman"/>
                <a:cs typeface="Times New Roman"/>
              </a:rPr>
              <a:t>розрізняють металізацію, при </a:t>
            </a:r>
            <a:r>
              <a:rPr sz="1200" dirty="0">
                <a:latin typeface="Times New Roman"/>
                <a:cs typeface="Times New Roman"/>
              </a:rPr>
              <a:t>якій зчеплення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криття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основою (підкладкою) здійснюється механічно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силами </a:t>
            </a:r>
            <a:r>
              <a:rPr sz="1200" dirty="0">
                <a:latin typeface="Times New Roman"/>
                <a:cs typeface="Times New Roman"/>
              </a:rPr>
              <a:t>адгезії </a:t>
            </a:r>
            <a:r>
              <a:rPr sz="1200" spc="-5" dirty="0">
                <a:latin typeface="Times New Roman"/>
                <a:cs typeface="Times New Roman"/>
              </a:rPr>
              <a:t>(рис. 8.16, гру-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 </a:t>
            </a:r>
            <a:r>
              <a:rPr sz="1200" dirty="0">
                <a:latin typeface="Times New Roman"/>
                <a:cs typeface="Times New Roman"/>
              </a:rPr>
              <a:t>1),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металізацію, при </a:t>
            </a:r>
            <a:r>
              <a:rPr sz="1200" dirty="0">
                <a:latin typeface="Times New Roman"/>
                <a:cs typeface="Times New Roman"/>
              </a:rPr>
              <a:t>якій зчеплення </a:t>
            </a:r>
            <a:r>
              <a:rPr sz="1200" spc="-5" dirty="0">
                <a:latin typeface="Times New Roman"/>
                <a:cs typeface="Times New Roman"/>
              </a:rPr>
              <a:t>забезпечується </a:t>
            </a:r>
            <a:r>
              <a:rPr sz="1200" dirty="0">
                <a:latin typeface="Times New Roman"/>
                <a:cs typeface="Times New Roman"/>
              </a:rPr>
              <a:t>силами металевого </a:t>
            </a:r>
            <a:r>
              <a:rPr sz="1200" spc="-5" dirty="0">
                <a:latin typeface="Times New Roman"/>
                <a:cs typeface="Times New Roman"/>
              </a:rPr>
              <a:t>зв’язку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8.16, </a:t>
            </a:r>
            <a:r>
              <a:rPr sz="1200" spc="-5" dirty="0">
                <a:latin typeface="Times New Roman"/>
                <a:cs typeface="Times New Roman"/>
              </a:rPr>
              <a:t>група 2):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утворенням дифузійної зони на межі поверхонь,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сполучають-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ся,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межами якої покриття </a:t>
            </a:r>
            <a:r>
              <a:rPr sz="1200" dirty="0">
                <a:latin typeface="Times New Roman"/>
                <a:cs typeface="Times New Roman"/>
              </a:rPr>
              <a:t>складається з накладеного </a:t>
            </a:r>
            <a:r>
              <a:rPr sz="1200" spc="-5" dirty="0">
                <a:latin typeface="Times New Roman"/>
                <a:cs typeface="Times New Roman"/>
              </a:rPr>
              <a:t>шару металу або сплаву (під-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група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2</a:t>
            </a:r>
            <a:r>
              <a:rPr sz="1200" i="1" spc="-15" dirty="0">
                <a:latin typeface="Times New Roman"/>
                <a:cs typeface="Times New Roman"/>
              </a:rPr>
              <a:t>а</a:t>
            </a:r>
            <a:r>
              <a:rPr sz="1200" spc="-15" dirty="0">
                <a:latin typeface="Times New Roman"/>
                <a:cs typeface="Times New Roman"/>
              </a:rPr>
              <a:t>),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утворенням дифузійної зони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межах </a:t>
            </a:r>
            <a:r>
              <a:rPr sz="1200" spc="-10" dirty="0">
                <a:latin typeface="Times New Roman"/>
                <a:cs typeface="Times New Roman"/>
              </a:rPr>
              <a:t>всього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шару</a:t>
            </a:r>
            <a:r>
              <a:rPr sz="1200" spc="-15" dirty="0">
                <a:latin typeface="Times New Roman"/>
                <a:cs typeface="Times New Roman"/>
              </a:rPr>
              <a:t> покриття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(підгрупа 2</a:t>
            </a:r>
            <a:r>
              <a:rPr sz="1200" i="1" spc="-15" dirty="0">
                <a:latin typeface="Times New Roman"/>
                <a:cs typeface="Times New Roman"/>
              </a:rPr>
              <a:t>б</a:t>
            </a:r>
            <a:r>
              <a:rPr sz="1200" spc="-1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Дифузійна металізація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хіміко-термічна обробка, при </a:t>
            </a:r>
            <a:r>
              <a:rPr sz="1200" dirty="0">
                <a:latin typeface="Times New Roman"/>
                <a:cs typeface="Times New Roman"/>
              </a:rPr>
              <a:t>якій </a:t>
            </a:r>
            <a:r>
              <a:rPr sz="1200" spc="-5" dirty="0">
                <a:latin typeface="Times New Roman"/>
                <a:cs typeface="Times New Roman"/>
              </a:rPr>
              <a:t>поверхня </a:t>
            </a:r>
            <a:r>
              <a:rPr sz="1200" dirty="0">
                <a:latin typeface="Times New Roman"/>
                <a:cs typeface="Times New Roman"/>
              </a:rPr>
              <a:t>сталевих ви-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робів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насичується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різними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елементами: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алюмінієм,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хромом,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кремнієм,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бором,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цинком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ін.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Дифузія металів </a:t>
            </a:r>
            <a:r>
              <a:rPr sz="1200" dirty="0">
                <a:latin typeface="Times New Roman"/>
                <a:cs typeface="Times New Roman"/>
              </a:rPr>
              <a:t>протікає </a:t>
            </a:r>
            <a:r>
              <a:rPr sz="1200" spc="-5" dirty="0">
                <a:latin typeface="Times New Roman"/>
                <a:cs typeface="Times New Roman"/>
              </a:rPr>
              <a:t>дуже повільно, оскільки утворюються </a:t>
            </a:r>
            <a:r>
              <a:rPr sz="1200" dirty="0">
                <a:latin typeface="Times New Roman"/>
                <a:cs typeface="Times New Roman"/>
              </a:rPr>
              <a:t>розчини </a:t>
            </a:r>
            <a:r>
              <a:rPr sz="1200" spc="-5" dirty="0">
                <a:latin typeface="Times New Roman"/>
                <a:cs typeface="Times New Roman"/>
              </a:rPr>
              <a:t>заміщен-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ня. Тому при однакових </a:t>
            </a:r>
            <a:r>
              <a:rPr sz="1200" dirty="0">
                <a:latin typeface="Times New Roman"/>
                <a:cs typeface="Times New Roman"/>
              </a:rPr>
              <a:t>температурах дифузійні шари в десятки та </a:t>
            </a:r>
            <a:r>
              <a:rPr sz="1200" spc="-5" dirty="0">
                <a:latin typeface="Times New Roman"/>
                <a:cs typeface="Times New Roman"/>
              </a:rPr>
              <a:t>сотні разів тонше, </a:t>
            </a:r>
            <a:r>
              <a:rPr sz="1200" dirty="0">
                <a:latin typeface="Times New Roman"/>
                <a:cs typeface="Times New Roman"/>
              </a:rPr>
              <a:t> ніж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цементації.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Дифузійна металізація </a:t>
            </a:r>
            <a:r>
              <a:rPr sz="1200" dirty="0">
                <a:latin typeface="Times New Roman"/>
                <a:cs typeface="Times New Roman"/>
              </a:rPr>
              <a:t>– процес </a:t>
            </a:r>
            <a:r>
              <a:rPr sz="1200" spc="-5" dirty="0">
                <a:latin typeface="Times New Roman"/>
                <a:cs typeface="Times New Roman"/>
              </a:rPr>
              <a:t>коштовний, </a:t>
            </a:r>
            <a:r>
              <a:rPr sz="1200" dirty="0">
                <a:latin typeface="Times New Roman"/>
                <a:cs typeface="Times New Roman"/>
              </a:rPr>
              <a:t>адже </a:t>
            </a:r>
            <a:r>
              <a:rPr sz="1200" spc="-5" dirty="0">
                <a:latin typeface="Times New Roman"/>
                <a:cs typeface="Times New Roman"/>
              </a:rPr>
              <a:t>здійснюється </a:t>
            </a:r>
            <a:r>
              <a:rPr sz="1200" dirty="0">
                <a:latin typeface="Times New Roman"/>
                <a:cs typeface="Times New Roman"/>
              </a:rPr>
              <a:t>при </a:t>
            </a:r>
            <a:r>
              <a:rPr sz="1200" spc="-5" dirty="0">
                <a:latin typeface="Times New Roman"/>
                <a:cs typeface="Times New Roman"/>
              </a:rPr>
              <a:t>високих тем- </a:t>
            </a:r>
            <a:r>
              <a:rPr sz="1200" dirty="0">
                <a:latin typeface="Times New Roman"/>
                <a:cs typeface="Times New Roman"/>
              </a:rPr>
              <a:t> пературах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(1000...1200 </a:t>
            </a:r>
            <a:r>
              <a:rPr sz="1200" dirty="0">
                <a:latin typeface="Times New Roman"/>
                <a:cs typeface="Times New Roman"/>
              </a:rPr>
              <a:t>°С) </a:t>
            </a:r>
            <a:r>
              <a:rPr sz="1200" spc="-5" dirty="0">
                <a:latin typeface="Times New Roman"/>
                <a:cs typeface="Times New Roman"/>
              </a:rPr>
              <a:t>протягом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тривалого </a:t>
            </a:r>
            <a:r>
              <a:rPr sz="1200" dirty="0">
                <a:latin typeface="Times New Roman"/>
                <a:cs typeface="Times New Roman"/>
              </a:rPr>
              <a:t>часу.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Однєю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основних </a:t>
            </a:r>
            <a:r>
              <a:rPr sz="1200" dirty="0">
                <a:latin typeface="Times New Roman"/>
                <a:cs typeface="Times New Roman"/>
              </a:rPr>
              <a:t>властивостей металізованих поверхонь є </a:t>
            </a:r>
            <a:r>
              <a:rPr sz="1200" spc="-5" dirty="0">
                <a:latin typeface="Times New Roman"/>
                <a:cs typeface="Times New Roman"/>
              </a:rPr>
              <a:t>жаростійкість, тому </a:t>
            </a:r>
            <a:r>
              <a:rPr sz="1200" dirty="0">
                <a:latin typeface="Times New Roman"/>
                <a:cs typeface="Times New Roman"/>
              </a:rPr>
              <a:t> жаростійкі деталі для робочих температур </a:t>
            </a:r>
            <a:r>
              <a:rPr sz="1200" spc="-5" dirty="0">
                <a:latin typeface="Times New Roman"/>
                <a:cs typeface="Times New Roman"/>
              </a:rPr>
              <a:t>1000...1200 °С виготовляють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простих вуг- </a:t>
            </a:r>
            <a:r>
              <a:rPr sz="1200" dirty="0">
                <a:latin typeface="Times New Roman"/>
                <a:cs typeface="Times New Roman"/>
              </a:rPr>
              <a:t> лецевих сталей з </a:t>
            </a:r>
            <a:r>
              <a:rPr sz="1200" spc="-5" dirty="0">
                <a:latin typeface="Times New Roman"/>
                <a:cs typeface="Times New Roman"/>
              </a:rPr>
              <a:t>наступним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алітуванням,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хромуванням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 силіціюванням.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17014" y="6576312"/>
            <a:ext cx="5888355" cy="34061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25240" marR="55880" indent="-287655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latin typeface="Times New Roman"/>
                <a:cs typeface="Times New Roman"/>
              </a:rPr>
              <a:t>8.4.1.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МЕТОДИ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ДИФУЗІЙНОГО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НАСИЧЕННЯ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МЕТАЛАМИ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Тверда </a:t>
            </a:r>
            <a:r>
              <a:rPr sz="1200" i="1" dirty="0">
                <a:latin typeface="Times New Roman"/>
                <a:cs typeface="Times New Roman"/>
              </a:rPr>
              <a:t>дифузійна металізація. </a:t>
            </a:r>
            <a:r>
              <a:rPr sz="1200" spc="-5" dirty="0">
                <a:latin typeface="Times New Roman"/>
                <a:cs typeface="Times New Roman"/>
              </a:rPr>
              <a:t>Металізатор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феросплав </a:t>
            </a:r>
            <a:r>
              <a:rPr sz="1200" dirty="0">
                <a:latin typeface="Times New Roman"/>
                <a:cs typeface="Times New Roman"/>
              </a:rPr>
              <a:t>з додаванням хлористого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амонію </a:t>
            </a:r>
            <a:r>
              <a:rPr sz="1200" spc="-5" dirty="0">
                <a:latin typeface="Times New Roman"/>
                <a:cs typeface="Times New Roman"/>
              </a:rPr>
              <a:t>(NH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Cl).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реакції </a:t>
            </a:r>
            <a:r>
              <a:rPr sz="1200" dirty="0">
                <a:latin typeface="Times New Roman"/>
                <a:cs typeface="Times New Roman"/>
              </a:rPr>
              <a:t>металізатора з HCl або </a:t>
            </a:r>
            <a:r>
              <a:rPr sz="1200" spc="-5" dirty="0">
                <a:latin typeface="Times New Roman"/>
                <a:cs typeface="Times New Roman"/>
              </a:rPr>
              <a:t>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 леткі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 хлору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металом (AlCl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CrCl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SiCl</a:t>
            </a:r>
            <a:r>
              <a:rPr sz="1200" spc="-7" baseline="-10416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тощо), яке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контакту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метале-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поверхнею дисоціює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вільних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104200"/>
              </a:lnSpc>
            </a:pPr>
            <a:r>
              <a:rPr sz="1200" i="1" dirty="0">
                <a:latin typeface="Times New Roman"/>
                <a:cs typeface="Times New Roman"/>
              </a:rPr>
              <a:t>Рідка </a:t>
            </a:r>
            <a:r>
              <a:rPr sz="1200" i="1" spc="-5" dirty="0">
                <a:latin typeface="Times New Roman"/>
                <a:cs typeface="Times New Roman"/>
              </a:rPr>
              <a:t>дифузійна </a:t>
            </a:r>
            <a:r>
              <a:rPr sz="1200" i="1" dirty="0">
                <a:latin typeface="Times New Roman"/>
                <a:cs typeface="Times New Roman"/>
              </a:rPr>
              <a:t>металізація. </a:t>
            </a:r>
            <a:r>
              <a:rPr sz="1200" spc="-5" dirty="0">
                <a:latin typeface="Times New Roman"/>
                <a:cs typeface="Times New Roman"/>
              </a:rPr>
              <a:t>Даний вид </a:t>
            </a:r>
            <a:r>
              <a:rPr sz="1200" dirty="0">
                <a:latin typeface="Times New Roman"/>
                <a:cs typeface="Times New Roman"/>
              </a:rPr>
              <a:t>металізації </a:t>
            </a:r>
            <a:r>
              <a:rPr sz="1200" spc="-5" dirty="0">
                <a:latin typeface="Times New Roman"/>
                <a:cs typeface="Times New Roman"/>
              </a:rPr>
              <a:t>проводять зануренням деталі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розплавлений </a:t>
            </a:r>
            <a:r>
              <a:rPr sz="1200" spc="-5" dirty="0">
                <a:latin typeface="Times New Roman"/>
                <a:cs typeface="Times New Roman"/>
              </a:rPr>
              <a:t>метал,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тих </a:t>
            </a:r>
            <a:r>
              <a:rPr sz="1200" dirty="0">
                <a:latin typeface="Times New Roman"/>
                <a:cs typeface="Times New Roman"/>
              </a:rPr>
              <a:t>випадках, коли </a:t>
            </a:r>
            <a:r>
              <a:rPr sz="1200" spc="-5" dirty="0">
                <a:latin typeface="Times New Roman"/>
                <a:cs typeface="Times New Roman"/>
              </a:rPr>
              <a:t>метал,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дифундує,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низьку температуру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плавлення.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104200"/>
              </a:lnSpc>
            </a:pPr>
            <a:r>
              <a:rPr sz="1200" i="1" dirty="0">
                <a:latin typeface="Times New Roman"/>
                <a:cs typeface="Times New Roman"/>
              </a:rPr>
              <a:t>Газова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дифузійна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металізація.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газових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середовищах,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складаються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галогенних сполук </a:t>
            </a:r>
            <a:r>
              <a:rPr sz="1200" spc="-5" dirty="0">
                <a:latin typeface="Times New Roman"/>
                <a:cs typeface="Times New Roman"/>
              </a:rPr>
              <a:t>елемента,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дифундує. </a:t>
            </a:r>
            <a:r>
              <a:rPr sz="1200" dirty="0">
                <a:latin typeface="Times New Roman"/>
                <a:cs typeface="Times New Roman"/>
              </a:rPr>
              <a:t>Газова </a:t>
            </a:r>
            <a:r>
              <a:rPr sz="1200" spc="-5" dirty="0">
                <a:latin typeface="Times New Roman"/>
                <a:cs typeface="Times New Roman"/>
              </a:rPr>
              <a:t>дифузійна </a:t>
            </a:r>
            <a:r>
              <a:rPr sz="1200" dirty="0">
                <a:latin typeface="Times New Roman"/>
                <a:cs typeface="Times New Roman"/>
              </a:rPr>
              <a:t>металізація </a:t>
            </a:r>
            <a:r>
              <a:rPr sz="1200" spc="-5" dirty="0">
                <a:latin typeface="Times New Roman"/>
                <a:cs typeface="Times New Roman"/>
              </a:rPr>
              <a:t>здійснюєть- </a:t>
            </a:r>
            <a:r>
              <a:rPr sz="1200" dirty="0">
                <a:latin typeface="Times New Roman"/>
                <a:cs typeface="Times New Roman"/>
              </a:rPr>
              <a:t> ся в </a:t>
            </a:r>
            <a:r>
              <a:rPr sz="1200" spc="-5" dirty="0">
                <a:latin typeface="Times New Roman"/>
                <a:cs typeface="Times New Roman"/>
              </a:rPr>
              <a:t>муфельних </a:t>
            </a:r>
            <a:r>
              <a:rPr sz="1200" dirty="0">
                <a:latin typeface="Times New Roman"/>
                <a:cs typeface="Times New Roman"/>
              </a:rPr>
              <a:t>печах </a:t>
            </a:r>
            <a:r>
              <a:rPr sz="1200" spc="-5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Times New Roman"/>
                <a:cs typeface="Times New Roman"/>
              </a:rPr>
              <a:t>в печах спеціальної </a:t>
            </a:r>
            <a:r>
              <a:rPr sz="1200" spc="-5" dirty="0">
                <a:latin typeface="Times New Roman"/>
                <a:cs typeface="Times New Roman"/>
              </a:rPr>
              <a:t>конструкції при </a:t>
            </a:r>
            <a:r>
              <a:rPr sz="1200" dirty="0">
                <a:latin typeface="Times New Roman"/>
                <a:cs typeface="Times New Roman"/>
              </a:rPr>
              <a:t>700...1000 </a:t>
            </a:r>
            <a:r>
              <a:rPr sz="1200" spc="-5" dirty="0">
                <a:latin typeface="Times New Roman"/>
                <a:cs typeface="Times New Roman"/>
              </a:rPr>
              <a:t>°С. </a:t>
            </a:r>
            <a:r>
              <a:rPr sz="1200" dirty="0">
                <a:latin typeface="Times New Roman"/>
                <a:cs typeface="Times New Roman"/>
              </a:rPr>
              <a:t>Газова фа-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генеруватися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насичення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(безконтактний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спосіб),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зоні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контакту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джерела активної</a:t>
            </a:r>
            <a:r>
              <a:rPr sz="1200" dirty="0">
                <a:latin typeface="Times New Roman"/>
                <a:cs typeface="Times New Roman"/>
              </a:rPr>
              <a:t> фази з </a:t>
            </a:r>
            <a:r>
              <a:rPr sz="1200" spc="-5" dirty="0">
                <a:latin typeface="Times New Roman"/>
                <a:cs typeface="Times New Roman"/>
              </a:rPr>
              <a:t>поверхнею металу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(контактний спосіб).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163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350770" y="1171955"/>
            <a:ext cx="933450" cy="132080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61594">
              <a:lnSpc>
                <a:spcPts val="1000"/>
              </a:lnSpc>
            </a:pPr>
            <a:r>
              <a:rPr sz="850" b="1" spc="20" dirty="0">
                <a:latin typeface="Times New Roman"/>
                <a:cs typeface="Times New Roman"/>
              </a:rPr>
              <a:t>МЕТАЛІЗАЦІЯ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722882" y="1621535"/>
            <a:ext cx="1483360" cy="533400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75"/>
              </a:lnSpc>
            </a:pPr>
            <a:r>
              <a:rPr sz="850" b="1" spc="15" dirty="0">
                <a:latin typeface="Times New Roman"/>
                <a:cs typeface="Times New Roman"/>
              </a:rPr>
              <a:t>Електролітичні</a:t>
            </a:r>
            <a:r>
              <a:rPr sz="850" b="1" spc="-25" dirty="0">
                <a:latin typeface="Times New Roman"/>
                <a:cs typeface="Times New Roman"/>
              </a:rPr>
              <a:t> </a:t>
            </a:r>
            <a:r>
              <a:rPr sz="850" b="1" spc="15" dirty="0">
                <a:latin typeface="Times New Roman"/>
                <a:cs typeface="Times New Roman"/>
              </a:rPr>
              <a:t>покриття:</a:t>
            </a:r>
            <a:endParaRPr sz="850">
              <a:latin typeface="Times New Roman"/>
              <a:cs typeface="Times New Roman"/>
            </a:endParaRPr>
          </a:p>
          <a:p>
            <a:pPr algn="ctr">
              <a:lnSpc>
                <a:spcPts val="1000"/>
              </a:lnSpc>
            </a:pPr>
            <a:r>
              <a:rPr sz="850" spc="10" dirty="0">
                <a:latin typeface="Times New Roman"/>
                <a:cs typeface="Times New Roman"/>
              </a:rPr>
              <a:t>Cr,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Zn,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Ni,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Cd,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Pb,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Sn, Ag,</a:t>
            </a:r>
            <a:endParaRPr sz="850">
              <a:latin typeface="Times New Roman"/>
              <a:cs typeface="Times New Roman"/>
            </a:endParaRPr>
          </a:p>
          <a:p>
            <a:pPr marL="1270" algn="ctr">
              <a:lnSpc>
                <a:spcPts val="1015"/>
              </a:lnSpc>
            </a:pPr>
            <a:r>
              <a:rPr sz="850" spc="10" dirty="0">
                <a:latin typeface="Times New Roman"/>
                <a:cs typeface="Times New Roman"/>
              </a:rPr>
              <a:t>Ni-Sn,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Ni-Co,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Cr-Ni,</a:t>
            </a:r>
            <a:endParaRPr sz="8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850" spc="15" dirty="0">
                <a:latin typeface="Times New Roman"/>
                <a:cs typeface="Times New Roman"/>
              </a:rPr>
              <a:t>бронза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та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ін.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22882" y="2223515"/>
            <a:ext cx="1483360" cy="662940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905" algn="ctr">
              <a:lnSpc>
                <a:spcPts val="990"/>
              </a:lnSpc>
            </a:pPr>
            <a:r>
              <a:rPr sz="850" b="1" spc="15" dirty="0">
                <a:latin typeface="Times New Roman"/>
                <a:cs typeface="Times New Roman"/>
              </a:rPr>
              <a:t>Розпилення</a:t>
            </a:r>
            <a:r>
              <a:rPr sz="850" b="1" spc="-30" dirty="0">
                <a:latin typeface="Times New Roman"/>
                <a:cs typeface="Times New Roman"/>
              </a:rPr>
              <a:t> </a:t>
            </a:r>
            <a:r>
              <a:rPr sz="850" b="1" spc="15" dirty="0">
                <a:latin typeface="Times New Roman"/>
                <a:cs typeface="Times New Roman"/>
              </a:rPr>
              <a:t>(пульверизація)</a:t>
            </a:r>
            <a:endParaRPr sz="850">
              <a:latin typeface="Times New Roman"/>
              <a:cs typeface="Times New Roman"/>
            </a:endParaRPr>
          </a:p>
          <a:p>
            <a:pPr marL="62230" marR="52069" indent="1270" algn="ctr">
              <a:lnSpc>
                <a:spcPct val="98600"/>
              </a:lnSpc>
              <a:spcBef>
                <a:spcPts val="20"/>
              </a:spcBef>
            </a:pPr>
            <a:r>
              <a:rPr sz="850" b="1" spc="15" dirty="0">
                <a:latin typeface="Times New Roman"/>
                <a:cs typeface="Times New Roman"/>
              </a:rPr>
              <a:t>електродуговим </a:t>
            </a:r>
            <a:r>
              <a:rPr sz="850" b="1" spc="20" dirty="0">
                <a:latin typeface="Times New Roman"/>
                <a:cs typeface="Times New Roman"/>
              </a:rPr>
              <a:t>або </a:t>
            </a:r>
            <a:r>
              <a:rPr sz="850" b="1" spc="25" dirty="0">
                <a:latin typeface="Times New Roman"/>
                <a:cs typeface="Times New Roman"/>
              </a:rPr>
              <a:t> </a:t>
            </a:r>
            <a:r>
              <a:rPr sz="850" b="1" spc="15" dirty="0">
                <a:latin typeface="Times New Roman"/>
                <a:cs typeface="Times New Roman"/>
              </a:rPr>
              <a:t>газополум’яним </a:t>
            </a:r>
            <a:r>
              <a:rPr sz="850" b="1" spc="10" dirty="0">
                <a:latin typeface="Times New Roman"/>
                <a:cs typeface="Times New Roman"/>
              </a:rPr>
              <a:t>способом: </a:t>
            </a:r>
            <a:r>
              <a:rPr sz="850" b="1" spc="-20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Al, </a:t>
            </a:r>
            <a:r>
              <a:rPr sz="850" spc="10" dirty="0">
                <a:latin typeface="Times New Roman"/>
                <a:cs typeface="Times New Roman"/>
              </a:rPr>
              <a:t>Cu, </a:t>
            </a:r>
            <a:r>
              <a:rPr sz="850" spc="15" dirty="0">
                <a:latin typeface="Times New Roman"/>
                <a:cs typeface="Times New Roman"/>
              </a:rPr>
              <a:t>Sn, Pb, </a:t>
            </a:r>
            <a:r>
              <a:rPr sz="850" spc="10" dirty="0">
                <a:latin typeface="Times New Roman"/>
                <a:cs typeface="Times New Roman"/>
              </a:rPr>
              <a:t>Cr, Au, </a:t>
            </a:r>
            <a:r>
              <a:rPr sz="850" spc="5" dirty="0">
                <a:latin typeface="Times New Roman"/>
                <a:cs typeface="Times New Roman"/>
              </a:rPr>
              <a:t>Ag, </a:t>
            </a:r>
            <a:r>
              <a:rPr sz="850" spc="10" dirty="0">
                <a:latin typeface="Times New Roman"/>
                <a:cs typeface="Times New Roman"/>
              </a:rPr>
              <a:t> бронза,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латунь,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сталь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722882" y="2948177"/>
            <a:ext cx="1483360" cy="413384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3810" algn="ctr">
              <a:lnSpc>
                <a:spcPts val="975"/>
              </a:lnSpc>
            </a:pPr>
            <a:r>
              <a:rPr sz="850" b="1" spc="15" dirty="0">
                <a:latin typeface="Times New Roman"/>
                <a:cs typeface="Times New Roman"/>
              </a:rPr>
              <a:t>Хімічна</a:t>
            </a:r>
            <a:r>
              <a:rPr sz="850" b="1" dirty="0">
                <a:latin typeface="Times New Roman"/>
                <a:cs typeface="Times New Roman"/>
              </a:rPr>
              <a:t> </a:t>
            </a:r>
            <a:r>
              <a:rPr sz="850" b="1" spc="10" dirty="0">
                <a:latin typeface="Times New Roman"/>
                <a:cs typeface="Times New Roman"/>
              </a:rPr>
              <a:t>металізація:</a:t>
            </a:r>
            <a:endParaRPr sz="850">
              <a:latin typeface="Times New Roman"/>
              <a:cs typeface="Times New Roman"/>
            </a:endParaRPr>
          </a:p>
          <a:p>
            <a:pPr marL="113030" marR="104775" algn="ctr">
              <a:lnSpc>
                <a:spcPts val="1030"/>
              </a:lnSpc>
              <a:spcBef>
                <a:spcPts val="10"/>
              </a:spcBef>
            </a:pPr>
            <a:r>
              <a:rPr sz="850" spc="10" dirty="0">
                <a:latin typeface="Times New Roman"/>
                <a:cs typeface="Times New Roman"/>
              </a:rPr>
              <a:t>Ag,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Ni,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Hg,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Sb,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Zn, </a:t>
            </a:r>
            <a:r>
              <a:rPr sz="850" spc="-19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Au,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Pt,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Sn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та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ін.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722882" y="3427476"/>
            <a:ext cx="1483360" cy="676910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03505" marR="96520" algn="ctr">
              <a:lnSpc>
                <a:spcPts val="1030"/>
              </a:lnSpc>
            </a:pPr>
            <a:r>
              <a:rPr sz="850" b="1" spc="20" dirty="0">
                <a:latin typeface="Times New Roman"/>
                <a:cs typeface="Times New Roman"/>
              </a:rPr>
              <a:t>Вакуумна</a:t>
            </a:r>
            <a:r>
              <a:rPr sz="850" b="1" spc="-15" dirty="0">
                <a:latin typeface="Times New Roman"/>
                <a:cs typeface="Times New Roman"/>
              </a:rPr>
              <a:t> </a:t>
            </a:r>
            <a:r>
              <a:rPr sz="850" b="1" spc="10" dirty="0">
                <a:latin typeface="Times New Roman"/>
                <a:cs typeface="Times New Roman"/>
              </a:rPr>
              <a:t>металізація</a:t>
            </a:r>
            <a:r>
              <a:rPr sz="850" b="1" spc="-15" dirty="0">
                <a:latin typeface="Times New Roman"/>
                <a:cs typeface="Times New Roman"/>
              </a:rPr>
              <a:t> </a:t>
            </a:r>
            <a:r>
              <a:rPr sz="850" b="1" spc="10" dirty="0">
                <a:latin typeface="Times New Roman"/>
                <a:cs typeface="Times New Roman"/>
              </a:rPr>
              <a:t>на </a:t>
            </a:r>
            <a:r>
              <a:rPr sz="850" b="1" spc="-200" dirty="0">
                <a:latin typeface="Times New Roman"/>
                <a:cs typeface="Times New Roman"/>
              </a:rPr>
              <a:t> </a:t>
            </a:r>
            <a:r>
              <a:rPr sz="850" b="1" spc="10" dirty="0">
                <a:latin typeface="Times New Roman"/>
                <a:cs typeface="Times New Roman"/>
              </a:rPr>
              <a:t>холодній</a:t>
            </a:r>
            <a:r>
              <a:rPr sz="850" b="1" spc="-5" dirty="0">
                <a:latin typeface="Times New Roman"/>
                <a:cs typeface="Times New Roman"/>
              </a:rPr>
              <a:t> </a:t>
            </a:r>
            <a:r>
              <a:rPr sz="850" b="1" spc="15" dirty="0">
                <a:latin typeface="Times New Roman"/>
                <a:cs typeface="Times New Roman"/>
              </a:rPr>
              <a:t>підкладці:</a:t>
            </a:r>
            <a:endParaRPr sz="850">
              <a:latin typeface="Times New Roman"/>
              <a:cs typeface="Times New Roman"/>
            </a:endParaRPr>
          </a:p>
          <a:p>
            <a:pPr marL="1905" algn="ctr">
              <a:lnSpc>
                <a:spcPts val="930"/>
              </a:lnSpc>
            </a:pPr>
            <a:r>
              <a:rPr sz="850" spc="10" dirty="0">
                <a:latin typeface="Times New Roman"/>
                <a:cs typeface="Times New Roman"/>
              </a:rPr>
              <a:t>Zn,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Cd,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Al,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Ti,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Cr, Au, Ag,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Pt,</a:t>
            </a:r>
            <a:endParaRPr sz="850">
              <a:latin typeface="Times New Roman"/>
              <a:cs typeface="Times New Roman"/>
            </a:endParaRPr>
          </a:p>
          <a:p>
            <a:pPr marL="53975" marR="46355" algn="ctr">
              <a:lnSpc>
                <a:spcPct val="100000"/>
              </a:lnSpc>
              <a:spcBef>
                <a:spcPts val="10"/>
              </a:spcBef>
            </a:pPr>
            <a:r>
              <a:rPr sz="850" spc="10" dirty="0">
                <a:latin typeface="Times New Roman"/>
                <a:cs typeface="Times New Roman"/>
              </a:rPr>
              <a:t>Cu, Sn, W, </a:t>
            </a:r>
            <a:r>
              <a:rPr sz="850" spc="20" dirty="0">
                <a:latin typeface="Times New Roman"/>
                <a:cs typeface="Times New Roman"/>
              </a:rPr>
              <a:t>Mo, </a:t>
            </a:r>
            <a:r>
              <a:rPr sz="850" spc="5" dirty="0">
                <a:latin typeface="Times New Roman"/>
                <a:cs typeface="Times New Roman"/>
              </a:rPr>
              <a:t>Zn-Al, </a:t>
            </a:r>
            <a:r>
              <a:rPr sz="850" spc="10" dirty="0">
                <a:latin typeface="Times New Roman"/>
                <a:cs typeface="Times New Roman"/>
              </a:rPr>
              <a:t>Pb-Zn, </a:t>
            </a:r>
            <a:r>
              <a:rPr sz="850" spc="-20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Pb-Cd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та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ін.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722882" y="4156709"/>
            <a:ext cx="1483360" cy="281305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0"/>
              </a:lnSpc>
            </a:pPr>
            <a:r>
              <a:rPr sz="850" b="1" spc="15" dirty="0">
                <a:latin typeface="Times New Roman"/>
                <a:cs typeface="Times New Roman"/>
              </a:rPr>
              <a:t>Катодне</a:t>
            </a:r>
            <a:r>
              <a:rPr sz="850" b="1" spc="-35" dirty="0">
                <a:latin typeface="Times New Roman"/>
                <a:cs typeface="Times New Roman"/>
              </a:rPr>
              <a:t> </a:t>
            </a:r>
            <a:r>
              <a:rPr sz="850" b="1" spc="15" dirty="0">
                <a:latin typeface="Times New Roman"/>
                <a:cs typeface="Times New Roman"/>
              </a:rPr>
              <a:t>розпилення:</a:t>
            </a:r>
            <a:endParaRPr sz="850">
              <a:latin typeface="Times New Roman"/>
              <a:cs typeface="Times New Roman"/>
            </a:endParaRPr>
          </a:p>
          <a:p>
            <a:pPr marL="635" algn="ctr">
              <a:lnSpc>
                <a:spcPts val="1010"/>
              </a:lnSpc>
            </a:pPr>
            <a:r>
              <a:rPr sz="850" spc="10" dirty="0">
                <a:latin typeface="Times New Roman"/>
                <a:cs typeface="Times New Roman"/>
              </a:rPr>
              <a:t>Au,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Ag,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Pt,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Ta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3447586" y="1857292"/>
          <a:ext cx="1751964" cy="37863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1964"/>
              </a:tblGrid>
              <a:tr h="555118">
                <a:tc>
                  <a:txBody>
                    <a:bodyPr/>
                    <a:lstStyle/>
                    <a:p>
                      <a:pPr marL="329565" marR="209550" indent="-120650">
                        <a:lnSpc>
                          <a:spcPct val="97900"/>
                        </a:lnSpc>
                      </a:pP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Плакування,</a:t>
                      </a:r>
                      <a:r>
                        <a:rPr sz="85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тому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числі </a:t>
                      </a:r>
                      <a:r>
                        <a:rPr sz="850" b="1" spc="-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металізація вибухом: </a:t>
                      </a:r>
                      <a:r>
                        <a:rPr sz="85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Cu,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Al,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Ni, Ag,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W,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Ta,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540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бронза,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латунь,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нержавіюча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сталь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65199">
                <a:tc>
                  <a:txBody>
                    <a:bodyPr/>
                    <a:lstStyle/>
                    <a:p>
                      <a:pPr algn="ctr">
                        <a:lnSpc>
                          <a:spcPts val="1005"/>
                        </a:lnSpc>
                        <a:spcBef>
                          <a:spcPts val="130"/>
                        </a:spcBef>
                      </a:pP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Плазмове</a:t>
                      </a:r>
                      <a:r>
                        <a:rPr sz="8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напилення: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2540" algn="ctr">
                        <a:lnSpc>
                          <a:spcPts val="1005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W,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Mo,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Ni,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Al,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Cr,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ZrO</a:t>
                      </a:r>
                      <a:r>
                        <a:rPr sz="825" spc="15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,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HfO</a:t>
                      </a:r>
                      <a:r>
                        <a:rPr sz="825" spc="15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WC,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ZrB</a:t>
                      </a:r>
                      <a:r>
                        <a:rPr sz="825" spc="15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TiB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CrB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25" spc="104" baseline="-1010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ін.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135">
                <a:tc>
                  <a:txBody>
                    <a:bodyPr/>
                    <a:lstStyle/>
                    <a:p>
                      <a:pPr algn="ctr">
                        <a:lnSpc>
                          <a:spcPts val="1010"/>
                        </a:lnSpc>
                        <a:spcBef>
                          <a:spcPts val="95"/>
                        </a:spcBef>
                      </a:pP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Занурення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розплав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металів: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1270" algn="ctr">
                        <a:lnSpc>
                          <a:spcPts val="101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Zn,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Sn,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Pb,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ін.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6609">
                <a:tc>
                  <a:txBody>
                    <a:bodyPr/>
                    <a:lstStyle/>
                    <a:p>
                      <a:pPr algn="ctr">
                        <a:lnSpc>
                          <a:spcPts val="1015"/>
                        </a:lnSpc>
                        <a:spcBef>
                          <a:spcPts val="145"/>
                        </a:spcBef>
                      </a:pP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Електрофорез: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1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Cu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та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і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н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45008">
                <a:tc>
                  <a:txBody>
                    <a:bodyPr/>
                    <a:lstStyle/>
                    <a:p>
                      <a:pPr marL="311150" marR="30543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Вакуумна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металізація </a:t>
                      </a:r>
                      <a:r>
                        <a:rPr sz="850" b="1" spc="-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на</a:t>
                      </a:r>
                      <a:r>
                        <a:rPr sz="85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нагрітої</a:t>
                      </a:r>
                      <a:r>
                        <a:rPr sz="8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підкладці: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99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Cr,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Ti,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Al,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ZrO</a:t>
                      </a:r>
                      <a:r>
                        <a:rPr sz="825" spc="15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25" spc="104" baseline="-1010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ін.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49198">
                <a:tc>
                  <a:txBody>
                    <a:bodyPr/>
                    <a:lstStyle/>
                    <a:p>
                      <a:pPr marL="309880" marR="170180" indent="-140335">
                        <a:lnSpc>
                          <a:spcPct val="99700"/>
                        </a:lnSpc>
                        <a:spcBef>
                          <a:spcPts val="100"/>
                        </a:spcBef>
                      </a:pP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Електролітичне</a:t>
                      </a:r>
                      <a:r>
                        <a:rPr sz="8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покриття</a:t>
                      </a:r>
                      <a:r>
                        <a:rPr sz="8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з </a:t>
                      </a:r>
                      <a:r>
                        <a:rPr sz="850" b="1" spc="-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подальшим  відпалом: </a:t>
                      </a:r>
                      <a:r>
                        <a:rPr sz="85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Cr,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Zn,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Cd,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Al,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Ni,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Ag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1121">
                <a:tc>
                  <a:txBody>
                    <a:bodyPr/>
                    <a:lstStyle/>
                    <a:p>
                      <a:pPr marL="88900" marR="88900" algn="ctr">
                        <a:lnSpc>
                          <a:spcPct val="99400"/>
                        </a:lnSpc>
                        <a:spcBef>
                          <a:spcPts val="120"/>
                        </a:spcBef>
                      </a:pP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Осадження чистих металів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з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карбонільних</a:t>
                      </a:r>
                      <a:r>
                        <a:rPr sz="8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сполук</a:t>
                      </a:r>
                      <a:r>
                        <a:rPr sz="85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8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газовій </a:t>
                      </a:r>
                      <a:r>
                        <a:rPr sz="850" b="1" spc="-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фазі: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63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Cr,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Co,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W,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Ni,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Mo,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ін.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990">
                <a:tc>
                  <a:txBody>
                    <a:bodyPr/>
                    <a:lstStyle/>
                    <a:p>
                      <a:pPr marL="25400" marR="27940" algn="ctr">
                        <a:lnSpc>
                          <a:spcPct val="98600"/>
                        </a:lnSpc>
                        <a:spcBef>
                          <a:spcPts val="145"/>
                        </a:spcBef>
                      </a:pP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Осадження карбідів,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нітридів,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боридів,</a:t>
                      </a:r>
                      <a:r>
                        <a:rPr sz="8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силіцидів</a:t>
                      </a:r>
                      <a:r>
                        <a:rPr sz="8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газовій</a:t>
                      </a:r>
                      <a:r>
                        <a:rPr sz="8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фазі: </a:t>
                      </a:r>
                      <a:r>
                        <a:rPr sz="850" b="1" spc="-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TiC,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NbC, W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C,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HfC,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Cr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VC,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ZrN,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TaN,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MoSi</a:t>
                      </a:r>
                      <a:r>
                        <a:rPr sz="825" spc="22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CrSi2,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TaB</a:t>
                      </a:r>
                      <a:r>
                        <a:rPr sz="825" spc="15" baseline="-1010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,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24091" y="1809749"/>
            <a:ext cx="944244" cy="2159000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67310" rIns="0" bIns="0" rtlCol="0">
            <a:spAutoFit/>
          </a:bodyPr>
          <a:lstStyle/>
          <a:p>
            <a:pPr marL="134620" marR="123825" indent="69215" algn="just">
              <a:lnSpc>
                <a:spcPct val="98800"/>
              </a:lnSpc>
              <a:spcBef>
                <a:spcPts val="530"/>
              </a:spcBef>
            </a:pPr>
            <a:r>
              <a:rPr sz="850" b="1" spc="10" dirty="0">
                <a:latin typeface="Times New Roman"/>
                <a:cs typeface="Times New Roman"/>
              </a:rPr>
              <a:t>Дифузійна </a:t>
            </a:r>
            <a:r>
              <a:rPr sz="850" b="1" spc="15" dirty="0">
                <a:latin typeface="Times New Roman"/>
                <a:cs typeface="Times New Roman"/>
              </a:rPr>
              <a:t> </a:t>
            </a:r>
            <a:r>
              <a:rPr sz="850" b="1" spc="10" dirty="0">
                <a:latin typeface="Times New Roman"/>
                <a:cs typeface="Times New Roman"/>
              </a:rPr>
              <a:t>металізація </a:t>
            </a:r>
            <a:r>
              <a:rPr sz="850" b="1" spc="15" dirty="0">
                <a:latin typeface="Times New Roman"/>
                <a:cs typeface="Times New Roman"/>
              </a:rPr>
              <a:t> елементами: </a:t>
            </a:r>
            <a:r>
              <a:rPr sz="850" b="1" spc="-204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Sn,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Al,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Cr,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Ag,</a:t>
            </a:r>
            <a:endParaRPr sz="850">
              <a:latin typeface="Times New Roman"/>
              <a:cs typeface="Times New Roman"/>
            </a:endParaRPr>
          </a:p>
          <a:p>
            <a:pPr marL="107314" algn="just">
              <a:lnSpc>
                <a:spcPts val="1010"/>
              </a:lnSpc>
            </a:pPr>
            <a:r>
              <a:rPr sz="850" spc="10" dirty="0">
                <a:latin typeface="Times New Roman"/>
                <a:cs typeface="Times New Roman"/>
              </a:rPr>
              <a:t>Au,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W,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Mo,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Nb,</a:t>
            </a:r>
            <a:endParaRPr sz="850">
              <a:latin typeface="Times New Roman"/>
              <a:cs typeface="Times New Roman"/>
            </a:endParaRPr>
          </a:p>
          <a:p>
            <a:pPr marL="116839" marR="106680" indent="-2540" algn="just">
              <a:lnSpc>
                <a:spcPct val="100000"/>
              </a:lnSpc>
            </a:pPr>
            <a:r>
              <a:rPr sz="850" spc="10" dirty="0">
                <a:latin typeface="Times New Roman"/>
                <a:cs typeface="Times New Roman"/>
              </a:rPr>
              <a:t>Zn,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Ni,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Mn,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Be, </a:t>
            </a:r>
            <a:r>
              <a:rPr sz="850" spc="-20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Ti,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Zr,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Ta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та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ін.</a:t>
            </a:r>
            <a:endParaRPr sz="850">
              <a:latin typeface="Times New Roman"/>
              <a:cs typeface="Times New Roman"/>
            </a:endParaRPr>
          </a:p>
          <a:p>
            <a:pPr marL="176530" marR="168275" indent="635" algn="ctr">
              <a:lnSpc>
                <a:spcPct val="98200"/>
              </a:lnSpc>
              <a:spcBef>
                <a:spcPts val="630"/>
              </a:spcBef>
            </a:pPr>
            <a:r>
              <a:rPr sz="850" b="1" spc="10" dirty="0">
                <a:latin typeface="Times New Roman"/>
                <a:cs typeface="Times New Roman"/>
              </a:rPr>
              <a:t>Дифузійна </a:t>
            </a:r>
            <a:r>
              <a:rPr sz="850" b="1" spc="15" dirty="0">
                <a:latin typeface="Times New Roman"/>
                <a:cs typeface="Times New Roman"/>
              </a:rPr>
              <a:t> </a:t>
            </a:r>
            <a:r>
              <a:rPr sz="850" b="1" spc="10" dirty="0">
                <a:latin typeface="Times New Roman"/>
                <a:cs typeface="Times New Roman"/>
              </a:rPr>
              <a:t>ме</a:t>
            </a:r>
            <a:r>
              <a:rPr sz="850" b="1" spc="15" dirty="0">
                <a:latin typeface="Times New Roman"/>
                <a:cs typeface="Times New Roman"/>
              </a:rPr>
              <a:t>т</a:t>
            </a:r>
            <a:r>
              <a:rPr sz="850" b="1" spc="20" dirty="0">
                <a:latin typeface="Times New Roman"/>
                <a:cs typeface="Times New Roman"/>
              </a:rPr>
              <a:t>а</a:t>
            </a:r>
            <a:r>
              <a:rPr sz="850" b="1" spc="5" dirty="0">
                <a:latin typeface="Times New Roman"/>
                <a:cs typeface="Times New Roman"/>
              </a:rPr>
              <a:t>ліз</a:t>
            </a:r>
            <a:r>
              <a:rPr sz="850" b="1" spc="20" dirty="0">
                <a:latin typeface="Times New Roman"/>
                <a:cs typeface="Times New Roman"/>
              </a:rPr>
              <a:t>ац</a:t>
            </a:r>
            <a:r>
              <a:rPr sz="850" b="1" spc="-10" dirty="0">
                <a:latin typeface="Times New Roman"/>
                <a:cs typeface="Times New Roman"/>
              </a:rPr>
              <a:t>і</a:t>
            </a:r>
            <a:r>
              <a:rPr sz="850" b="1" spc="10" dirty="0">
                <a:latin typeface="Times New Roman"/>
                <a:cs typeface="Times New Roman"/>
              </a:rPr>
              <a:t>я  </a:t>
            </a:r>
            <a:r>
              <a:rPr sz="850" b="1" spc="15" dirty="0">
                <a:latin typeface="Times New Roman"/>
                <a:cs typeface="Times New Roman"/>
              </a:rPr>
              <a:t>сплавами: </a:t>
            </a:r>
            <a:r>
              <a:rPr sz="850" b="1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Cr-Al,</a:t>
            </a:r>
            <a:endParaRPr sz="850">
              <a:latin typeface="Times New Roman"/>
              <a:cs typeface="Times New Roman"/>
            </a:endParaRPr>
          </a:p>
          <a:p>
            <a:pPr marL="1905" algn="ctr">
              <a:lnSpc>
                <a:spcPts val="1010"/>
              </a:lnSpc>
              <a:spcBef>
                <a:spcPts val="5"/>
              </a:spcBef>
            </a:pPr>
            <a:r>
              <a:rPr sz="850" spc="10" dirty="0">
                <a:latin typeface="Times New Roman"/>
                <a:cs typeface="Times New Roman"/>
              </a:rPr>
              <a:t>Al-Cr-Si,</a:t>
            </a:r>
            <a:endParaRPr sz="850">
              <a:latin typeface="Times New Roman"/>
              <a:cs typeface="Times New Roman"/>
            </a:endParaRPr>
          </a:p>
          <a:p>
            <a:pPr marL="268605" marR="260350" algn="ctr">
              <a:lnSpc>
                <a:spcPts val="1030"/>
              </a:lnSpc>
              <a:spcBef>
                <a:spcPts val="15"/>
              </a:spcBef>
            </a:pPr>
            <a:r>
              <a:rPr sz="850" spc="25" dirty="0">
                <a:latin typeface="Times New Roman"/>
                <a:cs typeface="Times New Roman"/>
              </a:rPr>
              <a:t>T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-5" dirty="0">
                <a:latin typeface="Times New Roman"/>
                <a:cs typeface="Times New Roman"/>
              </a:rPr>
              <a:t>-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spc="25" dirty="0">
                <a:latin typeface="Times New Roman"/>
                <a:cs typeface="Times New Roman"/>
              </a:rPr>
              <a:t>r</a:t>
            </a:r>
            <a:r>
              <a:rPr sz="850" spc="-10" dirty="0">
                <a:latin typeface="Times New Roman"/>
                <a:cs typeface="Times New Roman"/>
              </a:rPr>
              <a:t>-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-10" dirty="0">
                <a:latin typeface="Times New Roman"/>
                <a:cs typeface="Times New Roman"/>
              </a:rPr>
              <a:t>i</a:t>
            </a:r>
            <a:r>
              <a:rPr sz="850" spc="5" dirty="0">
                <a:latin typeface="Times New Roman"/>
                <a:cs typeface="Times New Roman"/>
              </a:rPr>
              <a:t>,  </a:t>
            </a:r>
            <a:r>
              <a:rPr sz="850" spc="10" dirty="0">
                <a:latin typeface="Times New Roman"/>
                <a:cs typeface="Times New Roman"/>
              </a:rPr>
              <a:t>Ta-Al</a:t>
            </a:r>
            <a:endParaRPr sz="850">
              <a:latin typeface="Times New Roman"/>
              <a:cs typeface="Times New Roman"/>
            </a:endParaRPr>
          </a:p>
          <a:p>
            <a:pPr algn="ctr">
              <a:lnSpc>
                <a:spcPts val="1015"/>
              </a:lnSpc>
            </a:pPr>
            <a:r>
              <a:rPr sz="850" spc="15" dirty="0">
                <a:latin typeface="Times New Roman"/>
                <a:cs typeface="Times New Roman"/>
              </a:rPr>
              <a:t>та </a:t>
            </a:r>
            <a:r>
              <a:rPr sz="850" spc="-10" dirty="0">
                <a:latin typeface="Times New Roman"/>
                <a:cs typeface="Times New Roman"/>
              </a:rPr>
              <a:t>і</a:t>
            </a:r>
            <a:r>
              <a:rPr sz="850" spc="20" dirty="0">
                <a:latin typeface="Times New Roman"/>
                <a:cs typeface="Times New Roman"/>
              </a:rPr>
              <a:t>н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620774" y="1534667"/>
            <a:ext cx="1663064" cy="2983230"/>
          </a:xfrm>
          <a:custGeom>
            <a:avLst/>
            <a:gdLst/>
            <a:ahLst/>
            <a:cxnLst/>
            <a:rect l="l" t="t" r="r" b="b"/>
            <a:pathLst>
              <a:path w="1663064" h="2983229">
                <a:moveTo>
                  <a:pt x="1662684" y="0"/>
                </a:moveTo>
                <a:lnTo>
                  <a:pt x="0" y="0"/>
                </a:lnTo>
                <a:lnTo>
                  <a:pt x="0" y="2983230"/>
                </a:lnTo>
                <a:lnTo>
                  <a:pt x="1662684" y="2983230"/>
                </a:lnTo>
                <a:lnTo>
                  <a:pt x="1662684" y="0"/>
                </a:lnTo>
                <a:close/>
              </a:path>
            </a:pathLst>
          </a:custGeom>
          <a:ln w="70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624285" y="1356438"/>
            <a:ext cx="624205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13664">
              <a:lnSpc>
                <a:spcPct val="100000"/>
              </a:lnSpc>
              <a:spcBef>
                <a:spcPts val="130"/>
              </a:spcBef>
            </a:pPr>
            <a:r>
              <a:rPr sz="850" b="1" spc="15" dirty="0">
                <a:latin typeface="Times New Roman"/>
                <a:cs typeface="Times New Roman"/>
              </a:rPr>
              <a:t>Група</a:t>
            </a:r>
            <a:r>
              <a:rPr sz="850" b="1" spc="-30" dirty="0">
                <a:latin typeface="Times New Roman"/>
                <a:cs typeface="Times New Roman"/>
              </a:rPr>
              <a:t> </a:t>
            </a:r>
            <a:r>
              <a:rPr sz="850" b="1" spc="15" dirty="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620772" y="1365503"/>
            <a:ext cx="631190" cy="160020"/>
          </a:xfrm>
          <a:custGeom>
            <a:avLst/>
            <a:gdLst/>
            <a:ahLst/>
            <a:cxnLst/>
            <a:rect l="l" t="t" r="r" b="b"/>
            <a:pathLst>
              <a:path w="631189" h="160019">
                <a:moveTo>
                  <a:pt x="630937" y="0"/>
                </a:moveTo>
                <a:lnTo>
                  <a:pt x="0" y="0"/>
                </a:lnTo>
                <a:lnTo>
                  <a:pt x="0" y="160020"/>
                </a:lnTo>
                <a:lnTo>
                  <a:pt x="630937" y="160020"/>
                </a:lnTo>
                <a:lnTo>
                  <a:pt x="630937" y="0"/>
                </a:lnTo>
                <a:close/>
              </a:path>
            </a:pathLst>
          </a:custGeom>
          <a:ln w="70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356610" y="1525523"/>
            <a:ext cx="2958465" cy="4222750"/>
          </a:xfrm>
          <a:custGeom>
            <a:avLst/>
            <a:gdLst/>
            <a:ahLst/>
            <a:cxnLst/>
            <a:rect l="l" t="t" r="r" b="b"/>
            <a:pathLst>
              <a:path w="2958465" h="4222750">
                <a:moveTo>
                  <a:pt x="2958084" y="0"/>
                </a:moveTo>
                <a:lnTo>
                  <a:pt x="0" y="0"/>
                </a:lnTo>
                <a:lnTo>
                  <a:pt x="0" y="4222242"/>
                </a:lnTo>
                <a:lnTo>
                  <a:pt x="2958084" y="4222242"/>
                </a:lnTo>
                <a:lnTo>
                  <a:pt x="2958084" y="0"/>
                </a:lnTo>
                <a:close/>
              </a:path>
            </a:pathLst>
          </a:custGeom>
          <a:ln w="70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356610" y="1365503"/>
            <a:ext cx="630555" cy="160020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7620" rIns="0" bIns="0" rtlCol="0">
            <a:spAutoFit/>
          </a:bodyPr>
          <a:lstStyle/>
          <a:p>
            <a:pPr marL="116205">
              <a:lnSpc>
                <a:spcPct val="100000"/>
              </a:lnSpc>
              <a:spcBef>
                <a:spcPts val="60"/>
              </a:spcBef>
            </a:pPr>
            <a:r>
              <a:rPr sz="850" b="1" spc="15" dirty="0">
                <a:latin typeface="Times New Roman"/>
                <a:cs typeface="Times New Roman"/>
              </a:rPr>
              <a:t>Група</a:t>
            </a:r>
            <a:r>
              <a:rPr sz="850" b="1" spc="-25" dirty="0">
                <a:latin typeface="Times New Roman"/>
                <a:cs typeface="Times New Roman"/>
              </a:rPr>
              <a:t> </a:t>
            </a:r>
            <a:r>
              <a:rPr sz="850" b="1" spc="15" dirty="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03853" y="1809749"/>
            <a:ext cx="1866900" cy="3880485"/>
          </a:xfrm>
          <a:custGeom>
            <a:avLst/>
            <a:gdLst/>
            <a:ahLst/>
            <a:cxnLst/>
            <a:rect l="l" t="t" r="r" b="b"/>
            <a:pathLst>
              <a:path w="1866900" h="3880485">
                <a:moveTo>
                  <a:pt x="1866900" y="0"/>
                </a:moveTo>
                <a:lnTo>
                  <a:pt x="0" y="0"/>
                </a:lnTo>
                <a:lnTo>
                  <a:pt x="0" y="3880104"/>
                </a:lnTo>
                <a:lnTo>
                  <a:pt x="1866900" y="3880104"/>
                </a:lnTo>
                <a:lnTo>
                  <a:pt x="1866900" y="0"/>
                </a:lnTo>
                <a:close/>
              </a:path>
            </a:pathLst>
          </a:custGeom>
          <a:ln w="70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3403853" y="1649729"/>
            <a:ext cx="730885" cy="160020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61594">
              <a:lnSpc>
                <a:spcPts val="1015"/>
              </a:lnSpc>
            </a:pPr>
            <a:r>
              <a:rPr sz="850" b="1" spc="15" dirty="0">
                <a:latin typeface="Times New Roman"/>
                <a:cs typeface="Times New Roman"/>
              </a:rPr>
              <a:t>Підгрупа</a:t>
            </a:r>
            <a:r>
              <a:rPr sz="850" b="1" spc="-30" dirty="0">
                <a:latin typeface="Times New Roman"/>
                <a:cs typeface="Times New Roman"/>
              </a:rPr>
              <a:t> </a:t>
            </a:r>
            <a:r>
              <a:rPr sz="850" b="1" spc="20" dirty="0">
                <a:latin typeface="Times New Roman"/>
                <a:cs typeface="Times New Roman"/>
              </a:rPr>
              <a:t>2</a:t>
            </a:r>
            <a:r>
              <a:rPr sz="850" b="1" i="1" spc="20" dirty="0">
                <a:latin typeface="Times New Roman"/>
                <a:cs typeface="Times New Roman"/>
              </a:rPr>
              <a:t>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24091" y="1649729"/>
            <a:ext cx="725170" cy="160020"/>
          </a:xfrm>
          <a:prstGeom prst="rect">
            <a:avLst/>
          </a:prstGeom>
          <a:ln w="702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5880">
              <a:lnSpc>
                <a:spcPts val="1015"/>
              </a:lnSpc>
            </a:pPr>
            <a:r>
              <a:rPr sz="850" b="1" spc="15" dirty="0">
                <a:latin typeface="Times New Roman"/>
                <a:cs typeface="Times New Roman"/>
              </a:rPr>
              <a:t>Підгрупа</a:t>
            </a:r>
            <a:r>
              <a:rPr sz="850" b="1" spc="-30" dirty="0">
                <a:latin typeface="Times New Roman"/>
                <a:cs typeface="Times New Roman"/>
              </a:rPr>
              <a:t> </a:t>
            </a:r>
            <a:r>
              <a:rPr sz="850" b="1" spc="20" dirty="0">
                <a:latin typeface="Times New Roman"/>
                <a:cs typeface="Times New Roman"/>
              </a:rPr>
              <a:t>2</a:t>
            </a:r>
            <a:r>
              <a:rPr sz="850" b="1" i="1" spc="20" dirty="0">
                <a:latin typeface="Times New Roman"/>
                <a:cs typeface="Times New Roman"/>
              </a:rPr>
              <a:t>б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251710" y="1303781"/>
            <a:ext cx="1104900" cy="62230"/>
          </a:xfrm>
          <a:custGeom>
            <a:avLst/>
            <a:gdLst/>
            <a:ahLst/>
            <a:cxnLst/>
            <a:rect l="l" t="t" r="r" b="b"/>
            <a:pathLst>
              <a:path w="1104900" h="62230">
                <a:moveTo>
                  <a:pt x="99060" y="8382"/>
                </a:moveTo>
                <a:lnTo>
                  <a:pt x="0" y="61722"/>
                </a:lnTo>
              </a:path>
              <a:path w="1104900" h="62230">
                <a:moveTo>
                  <a:pt x="1031748" y="0"/>
                </a:moveTo>
                <a:lnTo>
                  <a:pt x="1104900" y="61722"/>
                </a:lnTo>
              </a:path>
            </a:pathLst>
          </a:custGeom>
          <a:ln w="70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147314" y="5827270"/>
            <a:ext cx="16262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8.16.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Методи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металізації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404" y="516889"/>
            <a:ext cx="5786755" cy="2852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Процес </a:t>
            </a:r>
            <a:r>
              <a:rPr sz="1200" i="1" dirty="0">
                <a:latin typeface="Times New Roman"/>
                <a:cs typeface="Times New Roman"/>
              </a:rPr>
              <a:t>кристалізації </a:t>
            </a:r>
            <a:r>
              <a:rPr sz="1200" i="1" spc="-5" dirty="0">
                <a:latin typeface="Times New Roman"/>
                <a:cs typeface="Times New Roman"/>
              </a:rPr>
              <a:t>чистого металу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Від </a:t>
            </a:r>
            <a:r>
              <a:rPr sz="1200" spc="-5" dirty="0">
                <a:latin typeface="Times New Roman"/>
                <a:cs typeface="Times New Roman"/>
              </a:rPr>
              <a:t>точки </a:t>
            </a:r>
            <a:r>
              <a:rPr sz="1200" i="1" dirty="0">
                <a:latin typeface="Times New Roman"/>
                <a:cs typeface="Times New Roman"/>
              </a:rPr>
              <a:t>1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точки </a:t>
            </a:r>
            <a:r>
              <a:rPr sz="1200" i="1" dirty="0">
                <a:latin typeface="Times New Roman"/>
                <a:cs typeface="Times New Roman"/>
              </a:rPr>
              <a:t>2 </a:t>
            </a:r>
            <a:r>
              <a:rPr sz="1200" dirty="0">
                <a:latin typeface="Times New Roman"/>
                <a:cs typeface="Times New Roman"/>
              </a:rPr>
              <a:t>метал </a:t>
            </a:r>
            <a:r>
              <a:rPr sz="1200" spc="-5" dirty="0">
                <a:latin typeface="Times New Roman"/>
                <a:cs typeface="Times New Roman"/>
              </a:rPr>
              <a:t>охолоджується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рідкому </a:t>
            </a:r>
            <a:r>
              <a:rPr sz="1200" spc="-5" dirty="0">
                <a:latin typeface="Times New Roman"/>
                <a:cs typeface="Times New Roman"/>
              </a:rPr>
              <a:t>стані, процес супроводжується плавним зниженням температури. На ділянці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–</a:t>
            </a:r>
            <a:r>
              <a:rPr sz="1200" i="1" spc="-5" dirty="0">
                <a:latin typeface="Times New Roman"/>
                <a:cs typeface="Times New Roman"/>
              </a:rPr>
              <a:t>3 </a:t>
            </a:r>
            <a:r>
              <a:rPr sz="1200" dirty="0">
                <a:latin typeface="Times New Roman"/>
                <a:cs typeface="Times New Roman"/>
              </a:rPr>
              <a:t>йде </a:t>
            </a:r>
            <a:r>
              <a:rPr sz="1200" spc="-5" dirty="0">
                <a:latin typeface="Times New Roman"/>
                <a:cs typeface="Times New Roman"/>
              </a:rPr>
              <a:t>процес кристалізації,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супроводжується виділенням тепла, яке називається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прихованою теплотою кристалізації</a:t>
            </a:r>
            <a:r>
              <a:rPr sz="1200" spc="-5" dirty="0">
                <a:latin typeface="Times New Roman"/>
                <a:cs typeface="Times New Roman"/>
              </a:rPr>
              <a:t>. Воно компенсує розсіювання теплоти </a:t>
            </a:r>
            <a:r>
              <a:rPr sz="1200" dirty="0">
                <a:latin typeface="Times New Roman"/>
                <a:cs typeface="Times New Roman"/>
              </a:rPr>
              <a:t>в простір, 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 температура залишається постійною.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закінчення </a:t>
            </a:r>
            <a:r>
              <a:rPr sz="1200" dirty="0">
                <a:latin typeface="Times New Roman"/>
                <a:cs typeface="Times New Roman"/>
              </a:rPr>
              <a:t>кристалізації в точці </a:t>
            </a:r>
            <a:r>
              <a:rPr sz="1200" i="1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тем- </a:t>
            </a:r>
            <a:r>
              <a:rPr sz="1200" dirty="0">
                <a:latin typeface="Times New Roman"/>
                <a:cs typeface="Times New Roman"/>
              </a:rPr>
              <a:t> пература </a:t>
            </a:r>
            <a:r>
              <a:rPr sz="1200" spc="-5" dirty="0">
                <a:latin typeface="Times New Roman"/>
                <a:cs typeface="Times New Roman"/>
              </a:rPr>
              <a:t>знову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починає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знижуватися,</a:t>
            </a:r>
            <a:r>
              <a:rPr sz="1200" dirty="0">
                <a:latin typeface="Times New Roman"/>
                <a:cs typeface="Times New Roman"/>
              </a:rPr>
              <a:t> метал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охолоджується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твердому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875030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1.3.2.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МЕХАНІЗМ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І</a:t>
            </a:r>
            <a:r>
              <a:rPr sz="1200" b="1" spc="-5" dirty="0">
                <a:latin typeface="Times New Roman"/>
                <a:cs typeface="Times New Roman"/>
              </a:rPr>
              <a:t> ЗАКОНОМІРНОСТІ</a:t>
            </a:r>
            <a:r>
              <a:rPr sz="1200" b="1" dirty="0">
                <a:latin typeface="Times New Roman"/>
                <a:cs typeface="Times New Roman"/>
              </a:rPr>
              <a:t> КРИСТАЛІЗАЦІЇ </a:t>
            </a:r>
            <a:r>
              <a:rPr sz="1200" b="1" spc="-10" dirty="0">
                <a:latin typeface="Times New Roman"/>
                <a:cs typeface="Times New Roman"/>
              </a:rPr>
              <a:t>МЕТАЛІВ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56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При відповідному зниженні температури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рідкому </a:t>
            </a:r>
            <a:r>
              <a:rPr sz="1200" dirty="0">
                <a:latin typeface="Times New Roman"/>
                <a:cs typeface="Times New Roman"/>
              </a:rPr>
              <a:t>металі </a:t>
            </a:r>
            <a:r>
              <a:rPr sz="1200" spc="-5" dirty="0">
                <a:latin typeface="Times New Roman"/>
                <a:cs typeface="Times New Roman"/>
              </a:rPr>
              <a:t>починають утворювати-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ся </a:t>
            </a:r>
            <a:r>
              <a:rPr sz="1200" spc="-15" dirty="0">
                <a:latin typeface="Times New Roman"/>
                <a:cs typeface="Times New Roman"/>
              </a:rPr>
              <a:t>кристалики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15" dirty="0">
                <a:latin typeface="Times New Roman"/>
                <a:cs typeface="Times New Roman"/>
              </a:rPr>
              <a:t>центри кристалізації </a:t>
            </a:r>
            <a:r>
              <a:rPr sz="1200" spc="-10" dirty="0">
                <a:latin typeface="Times New Roman"/>
                <a:cs typeface="Times New Roman"/>
              </a:rPr>
              <a:t>або </a:t>
            </a:r>
            <a:r>
              <a:rPr sz="1200" i="1" spc="-15" dirty="0">
                <a:latin typeface="Times New Roman"/>
                <a:cs typeface="Times New Roman"/>
              </a:rPr>
              <a:t>зародки</a:t>
            </a:r>
            <a:r>
              <a:rPr sz="1200" spc="-15" dirty="0">
                <a:latin typeface="Times New Roman"/>
                <a:cs typeface="Times New Roman"/>
              </a:rPr>
              <a:t>. </a:t>
            </a:r>
            <a:r>
              <a:rPr sz="1200" spc="-10" dirty="0">
                <a:latin typeface="Times New Roman"/>
                <a:cs typeface="Times New Roman"/>
              </a:rPr>
              <a:t>Для початку </a:t>
            </a:r>
            <a:r>
              <a:rPr sz="1200" spc="-5" dirty="0">
                <a:latin typeface="Times New Roman"/>
                <a:cs typeface="Times New Roman"/>
              </a:rPr>
              <a:t>їх </a:t>
            </a:r>
            <a:r>
              <a:rPr sz="1200" spc="-15" dirty="0">
                <a:latin typeface="Times New Roman"/>
                <a:cs typeface="Times New Roman"/>
              </a:rPr>
              <a:t>росту необхідне змен-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шення </a:t>
            </a:r>
            <a:r>
              <a:rPr sz="1200" spc="-5" dirty="0">
                <a:latin typeface="Times New Roman"/>
                <a:cs typeface="Times New Roman"/>
              </a:rPr>
              <a:t>вільної</a:t>
            </a:r>
            <a:r>
              <a:rPr sz="1200" dirty="0">
                <a:latin typeface="Times New Roman"/>
                <a:cs typeface="Times New Roman"/>
              </a:rPr>
              <a:t> енергії</a:t>
            </a:r>
            <a:r>
              <a:rPr sz="1200" spc="-5" dirty="0">
                <a:latin typeface="Times New Roman"/>
                <a:cs typeface="Times New Roman"/>
              </a:rPr>
              <a:t> металу,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іншому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випадку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зародок розчиняється.</a:t>
            </a:r>
            <a:endParaRPr sz="1200">
              <a:latin typeface="Times New Roman"/>
              <a:cs typeface="Times New Roman"/>
            </a:endParaRPr>
          </a:p>
          <a:p>
            <a:pPr marL="275844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Мінімальний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розмір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здатного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зростання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5610" y="3336184"/>
            <a:ext cx="3328035" cy="2487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зародка </a:t>
            </a:r>
            <a:r>
              <a:rPr sz="1200" spc="-5" dirty="0">
                <a:latin typeface="Times New Roman"/>
                <a:cs typeface="Times New Roman"/>
              </a:rPr>
              <a:t>називається </a:t>
            </a:r>
            <a:r>
              <a:rPr sz="1200" i="1" spc="-5" dirty="0">
                <a:latin typeface="Times New Roman"/>
                <a:cs typeface="Times New Roman"/>
              </a:rPr>
              <a:t>критичним </a:t>
            </a:r>
            <a:r>
              <a:rPr sz="1200" i="1" dirty="0">
                <a:latin typeface="Times New Roman"/>
                <a:cs typeface="Times New Roman"/>
              </a:rPr>
              <a:t>розміром</a:t>
            </a:r>
            <a:r>
              <a:rPr sz="1200" dirty="0">
                <a:latin typeface="Times New Roman"/>
                <a:cs typeface="Times New Roman"/>
              </a:rPr>
              <a:t>, а заро-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стійким.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Перехід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рідкого </a:t>
            </a:r>
            <a:r>
              <a:rPr sz="1200" spc="-10" dirty="0">
                <a:latin typeface="Times New Roman"/>
                <a:cs typeface="Times New Roman"/>
              </a:rPr>
              <a:t>стану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кристалічний вима- </a:t>
            </a:r>
            <a:r>
              <a:rPr sz="1200" spc="-10" dirty="0">
                <a:latin typeface="Times New Roman"/>
                <a:cs typeface="Times New Roman"/>
              </a:rPr>
              <a:t> гає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витрат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енергії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утворення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поверхні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розділу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«рідина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кристал».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Процес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кристалізації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буде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здійснюватися, </a:t>
            </a:r>
            <a:r>
              <a:rPr sz="1200" spc="-10" dirty="0">
                <a:latin typeface="Times New Roman"/>
                <a:cs typeface="Times New Roman"/>
              </a:rPr>
              <a:t>коли </a:t>
            </a:r>
            <a:r>
              <a:rPr sz="1200" spc="-15" dirty="0">
                <a:latin typeface="Times New Roman"/>
                <a:cs typeface="Times New Roman"/>
              </a:rPr>
              <a:t>виграш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переходу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0" dirty="0">
                <a:latin typeface="Times New Roman"/>
                <a:cs typeface="Times New Roman"/>
              </a:rPr>
              <a:t>твер-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дий стан </a:t>
            </a:r>
            <a:r>
              <a:rPr sz="1200" spc="-15" dirty="0">
                <a:latin typeface="Times New Roman"/>
                <a:cs typeface="Times New Roman"/>
              </a:rPr>
              <a:t>більше </a:t>
            </a:r>
            <a:r>
              <a:rPr sz="1200" spc="-10" dirty="0">
                <a:latin typeface="Times New Roman"/>
                <a:cs typeface="Times New Roman"/>
              </a:rPr>
              <a:t>втрати </a:t>
            </a:r>
            <a:r>
              <a:rPr sz="1200" spc="-15" dirty="0">
                <a:latin typeface="Times New Roman"/>
                <a:cs typeface="Times New Roman"/>
              </a:rPr>
              <a:t>енергії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утворення пове-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рхні розділу. Залежність </a:t>
            </a:r>
            <a:r>
              <a:rPr sz="1200" spc="-10" dirty="0">
                <a:latin typeface="Times New Roman"/>
                <a:cs typeface="Times New Roman"/>
              </a:rPr>
              <a:t>енергії системи від </a:t>
            </a:r>
            <a:r>
              <a:rPr sz="1200" spc="-15" dirty="0">
                <a:latin typeface="Times New Roman"/>
                <a:cs typeface="Times New Roman"/>
              </a:rPr>
              <a:t>розмі- </a:t>
            </a:r>
            <a:r>
              <a:rPr sz="1200" spc="-10" dirty="0">
                <a:latin typeface="Times New Roman"/>
                <a:cs typeface="Times New Roman"/>
              </a:rPr>
              <a:t> ру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зародка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твердої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фази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представлено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рис.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1.15.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Зародки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розмірами,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дорівнюють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більш критичного </a:t>
            </a:r>
            <a:r>
              <a:rPr sz="1200" spc="-5" dirty="0">
                <a:latin typeface="Times New Roman"/>
                <a:cs typeface="Times New Roman"/>
              </a:rPr>
              <a:t>розміру, ростуть </a:t>
            </a:r>
            <a:r>
              <a:rPr sz="1200" dirty="0">
                <a:latin typeface="Times New Roman"/>
                <a:cs typeface="Times New Roman"/>
              </a:rPr>
              <a:t>зі зменшенням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енергії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здатні до існування.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Процес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dirty="0">
                <a:latin typeface="Times New Roman"/>
                <a:cs typeface="Times New Roman"/>
              </a:rPr>
              <a:t> кристалів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шляхом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заро-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дження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центрів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кристалізації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зростання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ілю-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8" y="5789922"/>
            <a:ext cx="5787390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струє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1.16.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Припустимо,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нормованій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площі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секунду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виникає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зародків,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ростуть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певною швидкістю. До </a:t>
            </a:r>
            <a:r>
              <a:rPr sz="1200" dirty="0">
                <a:latin typeface="Times New Roman"/>
                <a:cs typeface="Times New Roman"/>
              </a:rPr>
              <a:t>кінця першої </a:t>
            </a:r>
            <a:r>
              <a:rPr sz="1200" spc="-5" dirty="0">
                <a:latin typeface="Times New Roman"/>
                <a:cs typeface="Times New Roman"/>
              </a:rPr>
              <a:t>секунди утворилося </a:t>
            </a:r>
            <a:r>
              <a:rPr sz="1200" dirty="0">
                <a:latin typeface="Times New Roman"/>
                <a:cs typeface="Times New Roman"/>
              </a:rPr>
              <a:t>5 </a:t>
            </a:r>
            <a:r>
              <a:rPr sz="1200" spc="-5" dirty="0">
                <a:latin typeface="Times New Roman"/>
                <a:cs typeface="Times New Roman"/>
              </a:rPr>
              <a:t>зародків,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кінця </a:t>
            </a:r>
            <a:r>
              <a:rPr sz="1200" spc="-5" dirty="0">
                <a:latin typeface="Times New Roman"/>
                <a:cs typeface="Times New Roman"/>
              </a:rPr>
              <a:t>другої секунди вони виросли,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одночасно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цим виникло </a:t>
            </a:r>
            <a:r>
              <a:rPr sz="1200" dirty="0">
                <a:latin typeface="Times New Roman"/>
                <a:cs typeface="Times New Roman"/>
              </a:rPr>
              <a:t>ще </a:t>
            </a:r>
            <a:r>
              <a:rPr sz="1200" spc="-5" dirty="0">
                <a:latin typeface="Times New Roman"/>
                <a:cs typeface="Times New Roman"/>
              </a:rPr>
              <a:t>п’ять нових зародків </a:t>
            </a:r>
            <a:r>
              <a:rPr sz="1200" dirty="0">
                <a:latin typeface="Times New Roman"/>
                <a:cs typeface="Times New Roman"/>
              </a:rPr>
              <a:t> майбутніх </a:t>
            </a:r>
            <a:r>
              <a:rPr sz="1200" spc="-5" dirty="0">
                <a:latin typeface="Times New Roman"/>
                <a:cs typeface="Times New Roman"/>
              </a:rPr>
              <a:t>кристалів. Так, </a:t>
            </a:r>
            <a:r>
              <a:rPr sz="1200" dirty="0">
                <a:latin typeface="Times New Roman"/>
                <a:cs typeface="Times New Roman"/>
              </a:rPr>
              <a:t>в результаті виникнення зародків і їх зростання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 процес </a:t>
            </a:r>
            <a:r>
              <a:rPr sz="1200" spc="-5" dirty="0">
                <a:latin typeface="Times New Roman"/>
                <a:cs typeface="Times New Roman"/>
              </a:rPr>
              <a:t>кристалізації,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який,</a:t>
            </a:r>
            <a:r>
              <a:rPr sz="1200" dirty="0">
                <a:latin typeface="Times New Roman"/>
                <a:cs typeface="Times New Roman"/>
              </a:rPr>
              <a:t> в даному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випадку,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закінчується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сьомій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секунді.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81961" y="6767322"/>
            <a:ext cx="3221736" cy="1717547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2251201" y="7471934"/>
            <a:ext cx="18796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spc="5" dirty="0">
                <a:latin typeface="Times New Roman"/>
                <a:cs typeface="Times New Roman"/>
              </a:rPr>
              <a:t>1</a:t>
            </a:r>
            <a:r>
              <a:rPr sz="1050" spc="-6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02353" y="7471934"/>
            <a:ext cx="18796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spc="5" dirty="0">
                <a:latin typeface="Times New Roman"/>
                <a:cs typeface="Times New Roman"/>
              </a:rPr>
              <a:t>2</a:t>
            </a:r>
            <a:r>
              <a:rPr sz="1050" spc="-6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00164" y="7471934"/>
            <a:ext cx="18796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spc="5" dirty="0">
                <a:latin typeface="Times New Roman"/>
                <a:cs typeface="Times New Roman"/>
              </a:rPr>
              <a:t>3</a:t>
            </a:r>
            <a:r>
              <a:rPr sz="1050" spc="-6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31498" y="7471934"/>
            <a:ext cx="18796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spc="5" dirty="0">
                <a:latin typeface="Times New Roman"/>
                <a:cs typeface="Times New Roman"/>
              </a:rPr>
              <a:t>4</a:t>
            </a:r>
            <a:r>
              <a:rPr sz="1050" spc="-6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51185" y="8291844"/>
            <a:ext cx="18796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spc="5" dirty="0">
                <a:latin typeface="Times New Roman"/>
                <a:cs typeface="Times New Roman"/>
              </a:rPr>
              <a:t>5</a:t>
            </a:r>
            <a:r>
              <a:rPr sz="1050" spc="-6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495804" y="8291844"/>
            <a:ext cx="2209165" cy="4413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R="1905" algn="ctr">
              <a:lnSpc>
                <a:spcPct val="100000"/>
              </a:lnSpc>
              <a:spcBef>
                <a:spcPts val="114"/>
              </a:spcBef>
              <a:tabLst>
                <a:tab pos="797560" algn="l"/>
              </a:tabLst>
            </a:pPr>
            <a:r>
              <a:rPr sz="1050" spc="5" dirty="0">
                <a:latin typeface="Times New Roman"/>
                <a:cs typeface="Times New Roman"/>
              </a:rPr>
              <a:t>6 c	7</a:t>
            </a:r>
            <a:r>
              <a:rPr sz="1050" spc="-3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9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1.16. </a:t>
            </a:r>
            <a:r>
              <a:rPr sz="1000" spc="-5" dirty="0">
                <a:latin typeface="Times New Roman"/>
                <a:cs typeface="Times New Roman"/>
              </a:rPr>
              <a:t>Модель процесу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92" y="8850879"/>
            <a:ext cx="578739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15" dirty="0">
                <a:latin typeface="Times New Roman"/>
                <a:cs typeface="Times New Roman"/>
              </a:rPr>
              <a:t>Центри кристалізації утворюються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початковій фазі незалежно один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одного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випадкових місцях. Спочатку кристали </a:t>
            </a:r>
            <a:r>
              <a:rPr sz="1200" spc="-10" dirty="0">
                <a:latin typeface="Times New Roman"/>
                <a:cs typeface="Times New Roman"/>
              </a:rPr>
              <a:t>мають </a:t>
            </a:r>
            <a:r>
              <a:rPr sz="1200" spc="-15" dirty="0">
                <a:latin typeface="Times New Roman"/>
                <a:cs typeface="Times New Roman"/>
              </a:rPr>
              <a:t>правильну форму, </a:t>
            </a:r>
            <a:r>
              <a:rPr sz="1200" spc="-10" dirty="0">
                <a:latin typeface="Times New Roman"/>
                <a:cs typeface="Times New Roman"/>
              </a:rPr>
              <a:t>але по мірі </a:t>
            </a:r>
            <a:r>
              <a:rPr sz="1200" spc="-15" dirty="0">
                <a:latin typeface="Times New Roman"/>
                <a:cs typeface="Times New Roman"/>
              </a:rPr>
              <a:t>зіткнення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зрощення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іншими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кристалами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форма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порушується.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Зростання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триває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напрямках,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956007" y="3426713"/>
            <a:ext cx="2069464" cy="1794510"/>
            <a:chOff x="956007" y="3426713"/>
            <a:chExt cx="2069464" cy="1794510"/>
          </a:xfrm>
        </p:grpSpPr>
        <p:sp>
          <p:nvSpPr>
            <p:cNvPr id="17" name="object 17"/>
            <p:cNvSpPr/>
            <p:nvPr/>
          </p:nvSpPr>
          <p:spPr>
            <a:xfrm>
              <a:off x="964694" y="3426713"/>
              <a:ext cx="0" cy="1794510"/>
            </a:xfrm>
            <a:custGeom>
              <a:avLst/>
              <a:gdLst/>
              <a:ahLst/>
              <a:cxnLst/>
              <a:rect l="l" t="t" r="r" b="b"/>
              <a:pathLst>
                <a:path h="1794510">
                  <a:moveTo>
                    <a:pt x="0" y="1794510"/>
                  </a:moveTo>
                  <a:lnTo>
                    <a:pt x="0" y="0"/>
                  </a:lnTo>
                </a:path>
              </a:pathLst>
            </a:custGeom>
            <a:ln w="130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64694" y="4138421"/>
              <a:ext cx="2060575" cy="34290"/>
            </a:xfrm>
            <a:custGeom>
              <a:avLst/>
              <a:gdLst/>
              <a:ahLst/>
              <a:cxnLst/>
              <a:rect l="l" t="t" r="r" b="b"/>
              <a:pathLst>
                <a:path w="2060575" h="34289">
                  <a:moveTo>
                    <a:pt x="1973577" y="0"/>
                  </a:moveTo>
                  <a:lnTo>
                    <a:pt x="2008629" y="17526"/>
                  </a:lnTo>
                  <a:lnTo>
                    <a:pt x="1973577" y="34290"/>
                  </a:lnTo>
                  <a:lnTo>
                    <a:pt x="2017006" y="25909"/>
                  </a:lnTo>
                  <a:lnTo>
                    <a:pt x="2008632" y="25909"/>
                  </a:lnTo>
                  <a:lnTo>
                    <a:pt x="2008632" y="8382"/>
                  </a:lnTo>
                  <a:lnTo>
                    <a:pt x="2015123" y="8382"/>
                  </a:lnTo>
                  <a:lnTo>
                    <a:pt x="1973577" y="0"/>
                  </a:lnTo>
                  <a:close/>
                </a:path>
                <a:path w="2060575" h="34289">
                  <a:moveTo>
                    <a:pt x="1990341" y="8382"/>
                  </a:moveTo>
                  <a:lnTo>
                    <a:pt x="0" y="8382"/>
                  </a:lnTo>
                  <a:lnTo>
                    <a:pt x="0" y="25909"/>
                  </a:lnTo>
                  <a:lnTo>
                    <a:pt x="1991101" y="25909"/>
                  </a:lnTo>
                  <a:lnTo>
                    <a:pt x="2008629" y="17526"/>
                  </a:lnTo>
                  <a:lnTo>
                    <a:pt x="1990341" y="8382"/>
                  </a:lnTo>
                  <a:close/>
                </a:path>
                <a:path w="2060575" h="34289">
                  <a:moveTo>
                    <a:pt x="2015123" y="8382"/>
                  </a:moveTo>
                  <a:lnTo>
                    <a:pt x="2008632" y="8382"/>
                  </a:lnTo>
                  <a:lnTo>
                    <a:pt x="2008632" y="25909"/>
                  </a:lnTo>
                  <a:lnTo>
                    <a:pt x="2017006" y="25909"/>
                  </a:lnTo>
                  <a:lnTo>
                    <a:pt x="2060445" y="17526"/>
                  </a:lnTo>
                  <a:lnTo>
                    <a:pt x="2015123" y="8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64694" y="3444787"/>
              <a:ext cx="1843405" cy="1670050"/>
            </a:xfrm>
            <a:custGeom>
              <a:avLst/>
              <a:gdLst/>
              <a:ahLst/>
              <a:cxnLst/>
              <a:rect l="l" t="t" r="r" b="b"/>
              <a:pathLst>
                <a:path w="1843405" h="1670050">
                  <a:moveTo>
                    <a:pt x="0" y="711160"/>
                  </a:moveTo>
                  <a:lnTo>
                    <a:pt x="17903" y="661249"/>
                  </a:lnTo>
                  <a:lnTo>
                    <a:pt x="65528" y="595336"/>
                  </a:lnTo>
                  <a:lnTo>
                    <a:pt x="92704" y="566450"/>
                  </a:lnTo>
                  <a:lnTo>
                    <a:pt x="124938" y="533924"/>
                  </a:lnTo>
                  <a:lnTo>
                    <a:pt x="161447" y="498943"/>
                  </a:lnTo>
                  <a:lnTo>
                    <a:pt x="201449" y="462691"/>
                  </a:lnTo>
                  <a:lnTo>
                    <a:pt x="244159" y="426355"/>
                  </a:lnTo>
                  <a:lnTo>
                    <a:pt x="288795" y="391120"/>
                  </a:lnTo>
                  <a:lnTo>
                    <a:pt x="329756" y="361408"/>
                  </a:lnTo>
                  <a:lnTo>
                    <a:pt x="374637" y="330804"/>
                  </a:lnTo>
                  <a:lnTo>
                    <a:pt x="422036" y="299906"/>
                  </a:lnTo>
                  <a:lnTo>
                    <a:pt x="470555" y="269315"/>
                  </a:lnTo>
                  <a:lnTo>
                    <a:pt x="518795" y="239631"/>
                  </a:lnTo>
                  <a:lnTo>
                    <a:pt x="565354" y="211452"/>
                  </a:lnTo>
                  <a:lnTo>
                    <a:pt x="608835" y="185380"/>
                  </a:lnTo>
                  <a:lnTo>
                    <a:pt x="657504" y="156724"/>
                  </a:lnTo>
                  <a:lnTo>
                    <a:pt x="705835" y="129105"/>
                  </a:lnTo>
                  <a:lnTo>
                    <a:pt x="752472" y="103179"/>
                  </a:lnTo>
                  <a:lnTo>
                    <a:pt x="796061" y="79603"/>
                  </a:lnTo>
                  <a:lnTo>
                    <a:pt x="835248" y="59032"/>
                  </a:lnTo>
                  <a:lnTo>
                    <a:pt x="907075" y="25074"/>
                  </a:lnTo>
                  <a:lnTo>
                    <a:pt x="954723" y="11263"/>
                  </a:lnTo>
                  <a:lnTo>
                    <a:pt x="973833" y="7072"/>
                  </a:lnTo>
                  <a:lnTo>
                    <a:pt x="991383" y="2714"/>
                  </a:lnTo>
                  <a:lnTo>
                    <a:pt x="1005075" y="214"/>
                  </a:lnTo>
                  <a:lnTo>
                    <a:pt x="1018196" y="0"/>
                  </a:lnTo>
                  <a:lnTo>
                    <a:pt x="1034031" y="2500"/>
                  </a:lnTo>
                  <a:lnTo>
                    <a:pt x="1077274" y="13739"/>
                  </a:lnTo>
                  <a:lnTo>
                    <a:pt x="1123947" y="39838"/>
                  </a:lnTo>
                  <a:lnTo>
                    <a:pt x="1163857" y="78509"/>
                  </a:lnTo>
                  <a:lnTo>
                    <a:pt x="1214625" y="152614"/>
                  </a:lnTo>
                  <a:lnTo>
                    <a:pt x="1235128" y="186542"/>
                  </a:lnTo>
                  <a:lnTo>
                    <a:pt x="1258283" y="225761"/>
                  </a:lnTo>
                  <a:lnTo>
                    <a:pt x="1283385" y="269500"/>
                  </a:lnTo>
                  <a:lnTo>
                    <a:pt x="1309726" y="316984"/>
                  </a:lnTo>
                  <a:lnTo>
                    <a:pt x="1336601" y="367440"/>
                  </a:lnTo>
                  <a:lnTo>
                    <a:pt x="1363302" y="420096"/>
                  </a:lnTo>
                  <a:lnTo>
                    <a:pt x="1389123" y="474178"/>
                  </a:lnTo>
                  <a:lnTo>
                    <a:pt x="1408686" y="516805"/>
                  </a:lnTo>
                  <a:lnTo>
                    <a:pt x="1427886" y="560122"/>
                  </a:lnTo>
                  <a:lnTo>
                    <a:pt x="1446922" y="604536"/>
                  </a:lnTo>
                  <a:lnTo>
                    <a:pt x="1465996" y="650456"/>
                  </a:lnTo>
                  <a:lnTo>
                    <a:pt x="1485308" y="698288"/>
                  </a:lnTo>
                  <a:lnTo>
                    <a:pt x="1505060" y="748441"/>
                  </a:lnTo>
                  <a:lnTo>
                    <a:pt x="1525451" y="801323"/>
                  </a:lnTo>
                  <a:lnTo>
                    <a:pt x="1546682" y="857339"/>
                  </a:lnTo>
                  <a:lnTo>
                    <a:pt x="1568955" y="916900"/>
                  </a:lnTo>
                  <a:lnTo>
                    <a:pt x="1584560" y="958773"/>
                  </a:lnTo>
                  <a:lnTo>
                    <a:pt x="1601472" y="1005090"/>
                  </a:lnTo>
                  <a:lnTo>
                    <a:pt x="1619410" y="1054952"/>
                  </a:lnTo>
                  <a:lnTo>
                    <a:pt x="1638095" y="1107462"/>
                  </a:lnTo>
                  <a:lnTo>
                    <a:pt x="1657246" y="1161721"/>
                  </a:lnTo>
                  <a:lnTo>
                    <a:pt x="1676584" y="1216832"/>
                  </a:lnTo>
                  <a:lnTo>
                    <a:pt x="1695828" y="1271897"/>
                  </a:lnTo>
                  <a:lnTo>
                    <a:pt x="1714699" y="1326016"/>
                  </a:lnTo>
                  <a:lnTo>
                    <a:pt x="1732917" y="1378293"/>
                  </a:lnTo>
                  <a:lnTo>
                    <a:pt x="1750202" y="1427829"/>
                  </a:lnTo>
                  <a:lnTo>
                    <a:pt x="1766274" y="1473726"/>
                  </a:lnTo>
                  <a:lnTo>
                    <a:pt x="1780853" y="1515085"/>
                  </a:lnTo>
                  <a:lnTo>
                    <a:pt x="1793659" y="1551010"/>
                  </a:lnTo>
                  <a:lnTo>
                    <a:pt x="1829940" y="1646050"/>
                  </a:lnTo>
                  <a:lnTo>
                    <a:pt x="1841179" y="1669851"/>
                  </a:lnTo>
                  <a:lnTo>
                    <a:pt x="1842989" y="1665791"/>
                  </a:lnTo>
                  <a:lnTo>
                    <a:pt x="1840227" y="1647658"/>
                  </a:lnTo>
                </a:path>
              </a:pathLst>
            </a:custGeom>
            <a:ln w="173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983486" y="3441953"/>
              <a:ext cx="0" cy="714375"/>
            </a:xfrm>
            <a:custGeom>
              <a:avLst/>
              <a:gdLst/>
              <a:ahLst/>
              <a:cxnLst/>
              <a:rect l="l" t="t" r="r" b="b"/>
              <a:pathLst>
                <a:path h="714375">
                  <a:moveTo>
                    <a:pt x="0" y="0"/>
                  </a:moveTo>
                  <a:lnTo>
                    <a:pt x="0" y="713994"/>
                  </a:lnTo>
                </a:path>
              </a:pathLst>
            </a:custGeom>
            <a:ln w="651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2578854" y="4148754"/>
            <a:ext cx="424815" cy="31432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 marR="5080" indent="23495">
              <a:lnSpc>
                <a:spcPts val="1120"/>
              </a:lnSpc>
              <a:spcBef>
                <a:spcPts val="165"/>
              </a:spcBef>
            </a:pPr>
            <a:r>
              <a:rPr sz="950" dirty="0">
                <a:latin typeface="Times New Roman"/>
                <a:cs typeface="Times New Roman"/>
              </a:rPr>
              <a:t>Розмір </a:t>
            </a:r>
            <a:r>
              <a:rPr sz="950" spc="-22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за</a:t>
            </a:r>
            <a:r>
              <a:rPr sz="950" spc="10" dirty="0">
                <a:latin typeface="Times New Roman"/>
                <a:cs typeface="Times New Roman"/>
              </a:rPr>
              <a:t>р</a:t>
            </a:r>
            <a:r>
              <a:rPr sz="950" spc="-5" dirty="0">
                <a:latin typeface="Times New Roman"/>
                <a:cs typeface="Times New Roman"/>
              </a:rPr>
              <a:t>о</a:t>
            </a:r>
            <a:r>
              <a:rPr sz="950" dirty="0">
                <a:latin typeface="Times New Roman"/>
                <a:cs typeface="Times New Roman"/>
              </a:rPr>
              <a:t>дка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904990" y="4151802"/>
            <a:ext cx="20002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1425" i="1" spc="-7" baseline="8771" dirty="0">
                <a:latin typeface="Times New Roman"/>
                <a:cs typeface="Times New Roman"/>
              </a:rPr>
              <a:t>r</a:t>
            </a:r>
            <a:r>
              <a:rPr sz="600" spc="-5" dirty="0">
                <a:latin typeface="Times New Roman"/>
                <a:cs typeface="Times New Roman"/>
              </a:rPr>
              <a:t>кр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96515" y="3933138"/>
            <a:ext cx="161290" cy="78359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50" spc="5" dirty="0">
                <a:latin typeface="Times New Roman"/>
                <a:cs typeface="Times New Roman"/>
              </a:rPr>
              <a:t>Вільна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енергія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93013" y="4433918"/>
            <a:ext cx="175895" cy="770890"/>
          </a:xfrm>
          <a:prstGeom prst="rect">
            <a:avLst/>
          </a:prstGeom>
        </p:spPr>
        <p:txBody>
          <a:bodyPr vert="vert270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0" dirty="0">
                <a:latin typeface="Symbol"/>
                <a:cs typeface="Symbol"/>
              </a:rPr>
              <a:t>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Зменшення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93013" y="3444506"/>
            <a:ext cx="175895" cy="595630"/>
          </a:xfrm>
          <a:prstGeom prst="rect">
            <a:avLst/>
          </a:prstGeom>
        </p:spPr>
        <p:txBody>
          <a:bodyPr vert="vert270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5" dirty="0">
                <a:latin typeface="Times New Roman"/>
                <a:cs typeface="Times New Roman"/>
              </a:rPr>
              <a:t>П</a:t>
            </a:r>
            <a:r>
              <a:rPr sz="950" spc="-5" dirty="0">
                <a:latin typeface="Times New Roman"/>
                <a:cs typeface="Times New Roman"/>
              </a:rPr>
              <a:t>ри</a:t>
            </a:r>
            <a:r>
              <a:rPr sz="950" spc="5" dirty="0">
                <a:latin typeface="Times New Roman"/>
                <a:cs typeface="Times New Roman"/>
              </a:rPr>
              <a:t>р</a:t>
            </a:r>
            <a:r>
              <a:rPr sz="950" dirty="0">
                <a:latin typeface="Times New Roman"/>
                <a:cs typeface="Times New Roman"/>
              </a:rPr>
              <a:t>і</a:t>
            </a:r>
            <a:r>
              <a:rPr sz="950" spc="5" dirty="0">
                <a:latin typeface="Times New Roman"/>
                <a:cs typeface="Times New Roman"/>
              </a:rPr>
              <a:t>с</a:t>
            </a:r>
            <a:r>
              <a:rPr sz="950" dirty="0">
                <a:latin typeface="Times New Roman"/>
                <a:cs typeface="Times New Roman"/>
              </a:rPr>
              <a:t>т </a:t>
            </a:r>
            <a:r>
              <a:rPr sz="950" dirty="0">
                <a:latin typeface="Symbol"/>
                <a:cs typeface="Symbol"/>
              </a:rPr>
              <a:t></a:t>
            </a:r>
            <a:endParaRPr sz="950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65124" y="5276343"/>
            <a:ext cx="205422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37160" marR="5080" indent="-12509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1.15. </a:t>
            </a:r>
            <a:r>
              <a:rPr sz="1000" spc="-5" dirty="0">
                <a:latin typeface="Times New Roman"/>
                <a:cs typeface="Times New Roman"/>
              </a:rPr>
              <a:t>Залежність енергії системи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 розміру зародка твердої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фази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6" y="516889"/>
            <a:ext cx="5787390" cy="2898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774440" marR="5715" indent="-41910">
              <a:lnSpc>
                <a:spcPts val="138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8.4.2.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ВИДИ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ДИФУЗІЙНОГО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НАСИЧЕННЯ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МЕТАЛАМИ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найбільш </a:t>
            </a:r>
            <a:r>
              <a:rPr sz="1200" spc="-5" dirty="0">
                <a:latin typeface="Times New Roman"/>
                <a:cs typeface="Times New Roman"/>
              </a:rPr>
              <a:t>поширених </a:t>
            </a:r>
            <a:r>
              <a:rPr sz="1200" dirty="0">
                <a:latin typeface="Times New Roman"/>
                <a:cs typeface="Times New Roman"/>
              </a:rPr>
              <a:t>видів </a:t>
            </a:r>
            <a:r>
              <a:rPr sz="1200" spc="-5" dirty="0">
                <a:latin typeface="Times New Roman"/>
                <a:cs typeface="Times New Roman"/>
              </a:rPr>
              <a:t>дифузійного насичення </a:t>
            </a:r>
            <a:r>
              <a:rPr sz="1200" dirty="0">
                <a:latin typeface="Times New Roman"/>
                <a:cs typeface="Times New Roman"/>
              </a:rPr>
              <a:t>металами </a:t>
            </a:r>
            <a:r>
              <a:rPr sz="1200" spc="-5" dirty="0">
                <a:latin typeface="Times New Roman"/>
                <a:cs typeface="Times New Roman"/>
              </a:rPr>
              <a:t>відносяться </a:t>
            </a:r>
            <a:r>
              <a:rPr sz="1200" dirty="0">
                <a:latin typeface="Times New Roman"/>
                <a:cs typeface="Times New Roman"/>
              </a:rPr>
              <a:t>аліту-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 (насичення алюмінієм), дифузійне хромування </a:t>
            </a:r>
            <a:r>
              <a:rPr sz="1200" dirty="0">
                <a:latin typeface="Times New Roman"/>
                <a:cs typeface="Times New Roman"/>
              </a:rPr>
              <a:t>(насичення </a:t>
            </a:r>
            <a:r>
              <a:rPr sz="1200" spc="-5" dirty="0">
                <a:latin typeface="Times New Roman"/>
                <a:cs typeface="Times New Roman"/>
              </a:rPr>
              <a:t>хромом), борування </a:t>
            </a:r>
            <a:r>
              <a:rPr sz="1200" dirty="0">
                <a:latin typeface="Times New Roman"/>
                <a:cs typeface="Times New Roman"/>
              </a:rPr>
              <a:t> (насичення бором), </a:t>
            </a:r>
            <a:r>
              <a:rPr sz="1200" spc="-5" dirty="0">
                <a:latin typeface="Times New Roman"/>
                <a:cs typeface="Times New Roman"/>
              </a:rPr>
              <a:t>силіціювання (насичення кремнієм), берилізація (насичення берилі- </a:t>
            </a:r>
            <a:r>
              <a:rPr sz="1200" dirty="0">
                <a:latin typeface="Times New Roman"/>
                <a:cs typeface="Times New Roman"/>
              </a:rPr>
              <a:t> єм)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(насичення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титаном).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Алітування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 нанесення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поверхню</a:t>
            </a:r>
            <a:r>
              <a:rPr sz="1200" dirty="0">
                <a:latin typeface="Times New Roman"/>
                <a:cs typeface="Times New Roman"/>
              </a:rPr>
              <a:t> металевих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алюмінію,</a:t>
            </a:r>
            <a:r>
              <a:rPr sz="1200" dirty="0">
                <a:latin typeface="Times New Roman"/>
                <a:cs typeface="Times New Roman"/>
              </a:rPr>
              <a:t> 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алюмінієвих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метою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захисту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корозії,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поліпшення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зовнішнього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гляду, надання </a:t>
            </a:r>
            <a:r>
              <a:rPr sz="1200" dirty="0">
                <a:latin typeface="Times New Roman"/>
                <a:cs typeface="Times New Roman"/>
              </a:rPr>
              <a:t>їм спеціальних </a:t>
            </a:r>
            <a:r>
              <a:rPr sz="1200" spc="-5" dirty="0">
                <a:latin typeface="Times New Roman"/>
                <a:cs typeface="Times New Roman"/>
              </a:rPr>
              <a:t>фізико-хімічних </a:t>
            </a:r>
            <a:r>
              <a:rPr sz="1200" dirty="0">
                <a:latin typeface="Times New Roman"/>
                <a:cs typeface="Times New Roman"/>
              </a:rPr>
              <a:t>властивостей. Алітування </a:t>
            </a:r>
            <a:r>
              <a:rPr sz="1200" spc="-5" dirty="0">
                <a:latin typeface="Times New Roman"/>
                <a:cs typeface="Times New Roman"/>
              </a:rPr>
              <a:t>здійснюють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дифузійним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методом,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газополум’яним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плазмовим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напилюванням,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плакуванням,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паровуванням металу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вакуумі, зануренням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розплав. Алітуванню піддають </a:t>
            </a:r>
            <a:r>
              <a:rPr sz="1200" dirty="0">
                <a:latin typeface="Times New Roman"/>
                <a:cs typeface="Times New Roman"/>
              </a:rPr>
              <a:t>деталі лі-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таків, </a:t>
            </a:r>
            <a:r>
              <a:rPr sz="1200" dirty="0">
                <a:latin typeface="Times New Roman"/>
                <a:cs typeface="Times New Roman"/>
              </a:rPr>
              <a:t>ракет, </a:t>
            </a:r>
            <a:r>
              <a:rPr sz="1200" spc="-5" dirty="0">
                <a:latin typeface="Times New Roman"/>
                <a:cs typeface="Times New Roman"/>
              </a:rPr>
              <a:t>автомобілів, сільськогосподарського </a:t>
            </a:r>
            <a:r>
              <a:rPr sz="1200" dirty="0">
                <a:latin typeface="Times New Roman"/>
                <a:cs typeface="Times New Roman"/>
              </a:rPr>
              <a:t>інвентарю </a:t>
            </a:r>
            <a:r>
              <a:rPr sz="1200" spc="-5" dirty="0">
                <a:latin typeface="Times New Roman"/>
                <a:cs typeface="Times New Roman"/>
              </a:rPr>
              <a:t>тощо. На рис. </a:t>
            </a:r>
            <a:r>
              <a:rPr sz="1200" dirty="0">
                <a:latin typeface="Times New Roman"/>
                <a:cs typeface="Times New Roman"/>
              </a:rPr>
              <a:t>8.17. пред-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ставлено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алітованого (алюмідного)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покриття на</a:t>
            </a:r>
            <a:r>
              <a:rPr sz="1200" dirty="0">
                <a:latin typeface="Times New Roman"/>
                <a:cs typeface="Times New Roman"/>
              </a:rPr>
              <a:t> сталі </a:t>
            </a:r>
            <a:r>
              <a:rPr sz="1200" spc="-5" dirty="0">
                <a:latin typeface="Times New Roman"/>
                <a:cs typeface="Times New Roman"/>
              </a:rPr>
              <a:t>45Х.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1388363" y="3488435"/>
            <a:ext cx="4432935" cy="1374140"/>
            <a:chOff x="1388363" y="3488435"/>
            <a:chExt cx="4432935" cy="1374140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8363" y="3488435"/>
              <a:ext cx="4432554" cy="1373885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5375910" y="3534155"/>
              <a:ext cx="445134" cy="1328420"/>
            </a:xfrm>
            <a:custGeom>
              <a:avLst/>
              <a:gdLst/>
              <a:ahLst/>
              <a:cxnLst/>
              <a:rect l="l" t="t" r="r" b="b"/>
              <a:pathLst>
                <a:path w="445135" h="1328420">
                  <a:moveTo>
                    <a:pt x="445005" y="0"/>
                  </a:moveTo>
                  <a:lnTo>
                    <a:pt x="0" y="0"/>
                  </a:lnTo>
                  <a:lnTo>
                    <a:pt x="0" y="1328420"/>
                  </a:lnTo>
                  <a:lnTo>
                    <a:pt x="445005" y="1328420"/>
                  </a:lnTo>
                  <a:lnTo>
                    <a:pt x="445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5241798" y="3639313"/>
            <a:ext cx="322580" cy="16573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140"/>
              </a:lnSpc>
            </a:pPr>
            <a:r>
              <a:rPr sz="1000" spc="10" dirty="0">
                <a:latin typeface="Times New Roman"/>
                <a:cs typeface="Times New Roman"/>
              </a:rPr>
              <a:t>FeAl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241798" y="4263391"/>
            <a:ext cx="220979" cy="165735"/>
          </a:xfrm>
          <a:custGeom>
            <a:avLst/>
            <a:gdLst/>
            <a:ahLst/>
            <a:cxnLst/>
            <a:rect l="l" t="t" r="r" b="b"/>
            <a:pathLst>
              <a:path w="220979" h="165735">
                <a:moveTo>
                  <a:pt x="220980" y="0"/>
                </a:moveTo>
                <a:lnTo>
                  <a:pt x="0" y="0"/>
                </a:lnTo>
                <a:lnTo>
                  <a:pt x="0" y="165352"/>
                </a:lnTo>
                <a:lnTo>
                  <a:pt x="220980" y="165352"/>
                </a:lnTo>
                <a:lnTo>
                  <a:pt x="22098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985583" y="5708903"/>
            <a:ext cx="2869565" cy="2028189"/>
            <a:chOff x="985583" y="5708903"/>
            <a:chExt cx="2869565" cy="2028189"/>
          </a:xfrm>
        </p:grpSpPr>
        <p:sp>
          <p:nvSpPr>
            <p:cNvPr id="11" name="object 11"/>
            <p:cNvSpPr/>
            <p:nvPr/>
          </p:nvSpPr>
          <p:spPr>
            <a:xfrm>
              <a:off x="1374645" y="5991605"/>
              <a:ext cx="801370" cy="1738630"/>
            </a:xfrm>
            <a:custGeom>
              <a:avLst/>
              <a:gdLst/>
              <a:ahLst/>
              <a:cxnLst/>
              <a:rect l="l" t="t" r="r" b="b"/>
              <a:pathLst>
                <a:path w="801369" h="1738629">
                  <a:moveTo>
                    <a:pt x="800864" y="0"/>
                  </a:moveTo>
                  <a:lnTo>
                    <a:pt x="0" y="0"/>
                  </a:lnTo>
                  <a:lnTo>
                    <a:pt x="0" y="1738122"/>
                  </a:lnTo>
                  <a:lnTo>
                    <a:pt x="800864" y="1738122"/>
                  </a:lnTo>
                  <a:lnTo>
                    <a:pt x="800864" y="0"/>
                  </a:lnTo>
                  <a:close/>
                </a:path>
                <a:path w="801369" h="1738629">
                  <a:moveTo>
                    <a:pt x="262130" y="328422"/>
                  </a:moveTo>
                  <a:lnTo>
                    <a:pt x="52580" y="328422"/>
                  </a:lnTo>
                  <a:lnTo>
                    <a:pt x="52580" y="1213106"/>
                  </a:lnTo>
                  <a:lnTo>
                    <a:pt x="262130" y="1213106"/>
                  </a:lnTo>
                  <a:lnTo>
                    <a:pt x="262130" y="328422"/>
                  </a:lnTo>
                  <a:close/>
                </a:path>
                <a:path w="801369" h="1738629">
                  <a:moveTo>
                    <a:pt x="740666" y="328422"/>
                  </a:moveTo>
                  <a:lnTo>
                    <a:pt x="361189" y="328422"/>
                  </a:lnTo>
                  <a:lnTo>
                    <a:pt x="361189" y="1402842"/>
                  </a:lnTo>
                  <a:lnTo>
                    <a:pt x="740666" y="1402842"/>
                  </a:lnTo>
                  <a:lnTo>
                    <a:pt x="740666" y="328422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29562" y="6390133"/>
              <a:ext cx="195832" cy="88925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085850" y="6390131"/>
              <a:ext cx="939800" cy="889635"/>
            </a:xfrm>
            <a:custGeom>
              <a:avLst/>
              <a:gdLst/>
              <a:ahLst/>
              <a:cxnLst/>
              <a:rect l="l" t="t" r="r" b="b"/>
              <a:pathLst>
                <a:path w="939800" h="889634">
                  <a:moveTo>
                    <a:pt x="939545" y="0"/>
                  </a:moveTo>
                  <a:lnTo>
                    <a:pt x="743712" y="0"/>
                  </a:lnTo>
                  <a:lnTo>
                    <a:pt x="743712" y="889252"/>
                  </a:lnTo>
                  <a:lnTo>
                    <a:pt x="939545" y="889252"/>
                  </a:lnTo>
                  <a:lnTo>
                    <a:pt x="939545" y="0"/>
                  </a:lnTo>
                  <a:close/>
                </a:path>
                <a:path w="939800" h="889634">
                  <a:moveTo>
                    <a:pt x="88394" y="139446"/>
                  </a:moveTo>
                  <a:lnTo>
                    <a:pt x="0" y="139446"/>
                  </a:lnTo>
                  <a:lnTo>
                    <a:pt x="0" y="246126"/>
                  </a:lnTo>
                  <a:lnTo>
                    <a:pt x="88394" y="246126"/>
                  </a:lnTo>
                  <a:lnTo>
                    <a:pt x="88394" y="139446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92887" y="6598919"/>
              <a:ext cx="275590" cy="228600"/>
            </a:xfrm>
            <a:custGeom>
              <a:avLst/>
              <a:gdLst/>
              <a:ahLst/>
              <a:cxnLst/>
              <a:rect l="l" t="t" r="r" b="b"/>
              <a:pathLst>
                <a:path w="275590" h="228600">
                  <a:moveTo>
                    <a:pt x="137160" y="0"/>
                  </a:moveTo>
                  <a:lnTo>
                    <a:pt x="83901" y="8965"/>
                  </a:lnTo>
                  <a:lnTo>
                    <a:pt x="40289" y="33432"/>
                  </a:lnTo>
                  <a:lnTo>
                    <a:pt x="10822" y="69758"/>
                  </a:lnTo>
                  <a:lnTo>
                    <a:pt x="0" y="114300"/>
                  </a:lnTo>
                  <a:lnTo>
                    <a:pt x="0" y="228600"/>
                  </a:lnTo>
                  <a:lnTo>
                    <a:pt x="275078" y="228600"/>
                  </a:lnTo>
                  <a:lnTo>
                    <a:pt x="275078" y="114300"/>
                  </a:lnTo>
                  <a:lnTo>
                    <a:pt x="264244" y="69758"/>
                  </a:lnTo>
                  <a:lnTo>
                    <a:pt x="234694" y="33432"/>
                  </a:lnTo>
                  <a:lnTo>
                    <a:pt x="190856" y="8965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92886" y="6598919"/>
              <a:ext cx="275590" cy="1130935"/>
            </a:xfrm>
            <a:custGeom>
              <a:avLst/>
              <a:gdLst/>
              <a:ahLst/>
              <a:cxnLst/>
              <a:rect l="l" t="t" r="r" b="b"/>
              <a:pathLst>
                <a:path w="275590" h="1130934">
                  <a:moveTo>
                    <a:pt x="1" y="114300"/>
                  </a:moveTo>
                  <a:lnTo>
                    <a:pt x="10823" y="69758"/>
                  </a:lnTo>
                  <a:lnTo>
                    <a:pt x="40290" y="33432"/>
                  </a:lnTo>
                  <a:lnTo>
                    <a:pt x="83903" y="8965"/>
                  </a:lnTo>
                  <a:lnTo>
                    <a:pt x="137161" y="0"/>
                  </a:lnTo>
                  <a:lnTo>
                    <a:pt x="190857" y="8965"/>
                  </a:lnTo>
                  <a:lnTo>
                    <a:pt x="234695" y="33432"/>
                  </a:lnTo>
                  <a:lnTo>
                    <a:pt x="264245" y="69758"/>
                  </a:lnTo>
                  <a:lnTo>
                    <a:pt x="275079" y="114300"/>
                  </a:lnTo>
                  <a:lnTo>
                    <a:pt x="275079" y="228600"/>
                  </a:lnTo>
                  <a:lnTo>
                    <a:pt x="1" y="228600"/>
                  </a:lnTo>
                  <a:lnTo>
                    <a:pt x="1" y="114300"/>
                  </a:lnTo>
                  <a:close/>
                </a:path>
                <a:path w="275590" h="1130934">
                  <a:moveTo>
                    <a:pt x="275079" y="228600"/>
                  </a:moveTo>
                  <a:lnTo>
                    <a:pt x="0" y="228600"/>
                  </a:lnTo>
                  <a:lnTo>
                    <a:pt x="0" y="1130805"/>
                  </a:lnTo>
                  <a:lnTo>
                    <a:pt x="275079" y="1130805"/>
                  </a:lnTo>
                  <a:lnTo>
                    <a:pt x="275079" y="228600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94410" y="7668767"/>
              <a:ext cx="275590" cy="60960"/>
            </a:xfrm>
            <a:custGeom>
              <a:avLst/>
              <a:gdLst/>
              <a:ahLst/>
              <a:cxnLst/>
              <a:rect l="l" t="t" r="r" b="b"/>
              <a:pathLst>
                <a:path w="275590" h="60959">
                  <a:moveTo>
                    <a:pt x="275084" y="0"/>
                  </a:moveTo>
                  <a:lnTo>
                    <a:pt x="0" y="0"/>
                  </a:lnTo>
                  <a:lnTo>
                    <a:pt x="0" y="60960"/>
                  </a:lnTo>
                  <a:lnTo>
                    <a:pt x="275084" y="60960"/>
                  </a:lnTo>
                  <a:lnTo>
                    <a:pt x="2750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94410" y="7668767"/>
              <a:ext cx="275590" cy="60960"/>
            </a:xfrm>
            <a:custGeom>
              <a:avLst/>
              <a:gdLst/>
              <a:ahLst/>
              <a:cxnLst/>
              <a:rect l="l" t="t" r="r" b="b"/>
              <a:pathLst>
                <a:path w="275590" h="60959">
                  <a:moveTo>
                    <a:pt x="275084" y="0"/>
                  </a:moveTo>
                  <a:lnTo>
                    <a:pt x="0" y="0"/>
                  </a:lnTo>
                  <a:lnTo>
                    <a:pt x="0" y="60960"/>
                  </a:lnTo>
                  <a:lnTo>
                    <a:pt x="275084" y="60960"/>
                  </a:lnTo>
                  <a:lnTo>
                    <a:pt x="275084" y="0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85822" y="6015227"/>
              <a:ext cx="1461516" cy="171450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385822" y="6015227"/>
              <a:ext cx="1461770" cy="1714500"/>
            </a:xfrm>
            <a:custGeom>
              <a:avLst/>
              <a:gdLst/>
              <a:ahLst/>
              <a:cxnLst/>
              <a:rect l="l" t="t" r="r" b="b"/>
              <a:pathLst>
                <a:path w="1461770" h="1714500">
                  <a:moveTo>
                    <a:pt x="1461516" y="0"/>
                  </a:moveTo>
                  <a:lnTo>
                    <a:pt x="0" y="0"/>
                  </a:lnTo>
                  <a:lnTo>
                    <a:pt x="0" y="1714500"/>
                  </a:lnTo>
                  <a:lnTo>
                    <a:pt x="1461516" y="1714500"/>
                  </a:lnTo>
                  <a:lnTo>
                    <a:pt x="1461516" y="0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775204" y="6169164"/>
              <a:ext cx="664845" cy="1187450"/>
            </a:xfrm>
            <a:custGeom>
              <a:avLst/>
              <a:gdLst/>
              <a:ahLst/>
              <a:cxnLst/>
              <a:rect l="l" t="t" r="r" b="b"/>
              <a:pathLst>
                <a:path w="664845" h="1187450">
                  <a:moveTo>
                    <a:pt x="664451" y="0"/>
                  </a:moveTo>
                  <a:lnTo>
                    <a:pt x="0" y="0"/>
                  </a:lnTo>
                  <a:lnTo>
                    <a:pt x="0" y="41135"/>
                  </a:lnTo>
                  <a:lnTo>
                    <a:pt x="0" y="1187183"/>
                  </a:lnTo>
                  <a:lnTo>
                    <a:pt x="664451" y="1187183"/>
                  </a:lnTo>
                  <a:lnTo>
                    <a:pt x="664451" y="41135"/>
                  </a:lnTo>
                  <a:lnTo>
                    <a:pt x="664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775205" y="6169151"/>
              <a:ext cx="664845" cy="1187450"/>
            </a:xfrm>
            <a:custGeom>
              <a:avLst/>
              <a:gdLst/>
              <a:ahLst/>
              <a:cxnLst/>
              <a:rect l="l" t="t" r="r" b="b"/>
              <a:pathLst>
                <a:path w="664845" h="1187450">
                  <a:moveTo>
                    <a:pt x="664462" y="0"/>
                  </a:moveTo>
                  <a:lnTo>
                    <a:pt x="0" y="0"/>
                  </a:lnTo>
                  <a:lnTo>
                    <a:pt x="0" y="1187192"/>
                  </a:lnTo>
                  <a:lnTo>
                    <a:pt x="664462" y="1187192"/>
                  </a:lnTo>
                  <a:lnTo>
                    <a:pt x="664462" y="0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852928" y="5969505"/>
              <a:ext cx="22860" cy="227965"/>
            </a:xfrm>
            <a:custGeom>
              <a:avLst/>
              <a:gdLst/>
              <a:ahLst/>
              <a:cxnLst/>
              <a:rect l="l" t="t" r="r" b="b"/>
              <a:pathLst>
                <a:path w="22860" h="227964">
                  <a:moveTo>
                    <a:pt x="0" y="227840"/>
                  </a:moveTo>
                  <a:lnTo>
                    <a:pt x="22860" y="227840"/>
                  </a:lnTo>
                  <a:lnTo>
                    <a:pt x="22860" y="0"/>
                  </a:lnTo>
                  <a:lnTo>
                    <a:pt x="0" y="0"/>
                  </a:lnTo>
                  <a:lnTo>
                    <a:pt x="0" y="227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852927" y="5969507"/>
              <a:ext cx="52069" cy="227965"/>
            </a:xfrm>
            <a:custGeom>
              <a:avLst/>
              <a:gdLst/>
              <a:ahLst/>
              <a:cxnLst/>
              <a:rect l="l" t="t" r="r" b="b"/>
              <a:pathLst>
                <a:path w="52069" h="227964">
                  <a:moveTo>
                    <a:pt x="51817" y="0"/>
                  </a:moveTo>
                  <a:lnTo>
                    <a:pt x="0" y="0"/>
                  </a:lnTo>
                  <a:lnTo>
                    <a:pt x="0" y="227840"/>
                  </a:lnTo>
                  <a:lnTo>
                    <a:pt x="51817" y="227840"/>
                  </a:lnTo>
                  <a:lnTo>
                    <a:pt x="51817" y="0"/>
                  </a:lnTo>
                  <a:close/>
                </a:path>
              </a:pathLst>
            </a:custGeom>
            <a:ln w="1405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843784" y="6015227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153924"/>
                  </a:moveTo>
                  <a:lnTo>
                    <a:pt x="0" y="0"/>
                  </a:lnTo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727960" y="5969507"/>
              <a:ext cx="1270" cy="45720"/>
            </a:xfrm>
            <a:custGeom>
              <a:avLst/>
              <a:gdLst/>
              <a:ahLst/>
              <a:cxnLst/>
              <a:rect l="l" t="t" r="r" b="b"/>
              <a:pathLst>
                <a:path w="1269" h="45720">
                  <a:moveTo>
                    <a:pt x="381" y="-7029"/>
                  </a:moveTo>
                  <a:lnTo>
                    <a:pt x="381" y="52749"/>
                  </a:lnTo>
                </a:path>
              </a:pathLst>
            </a:custGeom>
            <a:ln w="148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723388" y="5969507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0" y="0"/>
                  </a:moveTo>
                  <a:lnTo>
                    <a:pt x="152400" y="0"/>
                  </a:lnTo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48992" y="5967982"/>
              <a:ext cx="29845" cy="227329"/>
            </a:xfrm>
            <a:custGeom>
              <a:avLst/>
              <a:gdLst/>
              <a:ahLst/>
              <a:cxnLst/>
              <a:rect l="l" t="t" r="r" b="b"/>
              <a:pathLst>
                <a:path w="29845" h="227329">
                  <a:moveTo>
                    <a:pt x="0" y="227077"/>
                  </a:moveTo>
                  <a:lnTo>
                    <a:pt x="29714" y="227077"/>
                  </a:lnTo>
                  <a:lnTo>
                    <a:pt x="29714" y="0"/>
                  </a:lnTo>
                  <a:lnTo>
                    <a:pt x="0" y="0"/>
                  </a:lnTo>
                  <a:lnTo>
                    <a:pt x="0" y="2270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27654" y="5967983"/>
              <a:ext cx="51435" cy="227329"/>
            </a:xfrm>
            <a:custGeom>
              <a:avLst/>
              <a:gdLst/>
              <a:ahLst/>
              <a:cxnLst/>
              <a:rect l="l" t="t" r="r" b="b"/>
              <a:pathLst>
                <a:path w="51435" h="227329">
                  <a:moveTo>
                    <a:pt x="0" y="0"/>
                  </a:moveTo>
                  <a:lnTo>
                    <a:pt x="51052" y="0"/>
                  </a:lnTo>
                  <a:lnTo>
                    <a:pt x="51052" y="227077"/>
                  </a:lnTo>
                  <a:lnTo>
                    <a:pt x="0" y="227077"/>
                  </a:lnTo>
                  <a:lnTo>
                    <a:pt x="0" y="0"/>
                  </a:lnTo>
                  <a:close/>
                </a:path>
              </a:pathLst>
            </a:custGeom>
            <a:ln w="1405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54324" y="5967983"/>
              <a:ext cx="154305" cy="200025"/>
            </a:xfrm>
            <a:custGeom>
              <a:avLst/>
              <a:gdLst/>
              <a:ahLst/>
              <a:cxnLst/>
              <a:rect l="l" t="t" r="r" b="b"/>
              <a:pathLst>
                <a:path w="154304" h="200025">
                  <a:moveTo>
                    <a:pt x="33528" y="199644"/>
                  </a:moveTo>
                  <a:lnTo>
                    <a:pt x="33528" y="45720"/>
                  </a:lnTo>
                </a:path>
                <a:path w="154304" h="200025">
                  <a:moveTo>
                    <a:pt x="149352" y="45720"/>
                  </a:moveTo>
                  <a:lnTo>
                    <a:pt x="149352" y="0"/>
                  </a:lnTo>
                </a:path>
                <a:path w="154304" h="200025">
                  <a:moveTo>
                    <a:pt x="153924" y="0"/>
                  </a:moveTo>
                  <a:lnTo>
                    <a:pt x="0" y="0"/>
                  </a:lnTo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75788" y="5944364"/>
              <a:ext cx="473204" cy="265935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2875785" y="5944361"/>
              <a:ext cx="473709" cy="266065"/>
            </a:xfrm>
            <a:custGeom>
              <a:avLst/>
              <a:gdLst/>
              <a:ahLst/>
              <a:cxnLst/>
              <a:rect l="l" t="t" r="r" b="b"/>
              <a:pathLst>
                <a:path w="473710" h="266064">
                  <a:moveTo>
                    <a:pt x="473204" y="0"/>
                  </a:moveTo>
                  <a:lnTo>
                    <a:pt x="0" y="0"/>
                  </a:lnTo>
                  <a:lnTo>
                    <a:pt x="0" y="265935"/>
                  </a:lnTo>
                  <a:lnTo>
                    <a:pt x="473204" y="265935"/>
                  </a:lnTo>
                  <a:lnTo>
                    <a:pt x="473204" y="0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70098" y="5944364"/>
              <a:ext cx="98425" cy="317500"/>
            </a:xfrm>
            <a:custGeom>
              <a:avLst/>
              <a:gdLst/>
              <a:ahLst/>
              <a:cxnLst/>
              <a:rect l="l" t="t" r="r" b="b"/>
              <a:pathLst>
                <a:path w="98425" h="317500">
                  <a:moveTo>
                    <a:pt x="98300" y="0"/>
                  </a:moveTo>
                  <a:lnTo>
                    <a:pt x="0" y="0"/>
                  </a:lnTo>
                  <a:lnTo>
                    <a:pt x="0" y="316989"/>
                  </a:lnTo>
                  <a:lnTo>
                    <a:pt x="98300" y="316989"/>
                  </a:lnTo>
                  <a:lnTo>
                    <a:pt x="983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2760" y="5741669"/>
              <a:ext cx="167640" cy="520065"/>
            </a:xfrm>
            <a:custGeom>
              <a:avLst/>
              <a:gdLst/>
              <a:ahLst/>
              <a:cxnLst/>
              <a:rect l="l" t="t" r="r" b="b"/>
              <a:pathLst>
                <a:path w="167639" h="520064">
                  <a:moveTo>
                    <a:pt x="135636" y="202692"/>
                  </a:moveTo>
                  <a:lnTo>
                    <a:pt x="37335" y="202692"/>
                  </a:lnTo>
                  <a:lnTo>
                    <a:pt x="37335" y="519681"/>
                  </a:lnTo>
                  <a:lnTo>
                    <a:pt x="135636" y="519681"/>
                  </a:lnTo>
                  <a:lnTo>
                    <a:pt x="135636" y="202692"/>
                  </a:lnTo>
                  <a:close/>
                </a:path>
                <a:path w="167639" h="520064">
                  <a:moveTo>
                    <a:pt x="167640" y="0"/>
                  </a:moveTo>
                  <a:lnTo>
                    <a:pt x="0" y="0"/>
                  </a:lnTo>
                  <a:lnTo>
                    <a:pt x="0" y="208785"/>
                  </a:lnTo>
                  <a:lnTo>
                    <a:pt x="167640" y="208785"/>
                  </a:lnTo>
                  <a:lnTo>
                    <a:pt x="167640" y="0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929890" y="5875781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h="349885">
                  <a:moveTo>
                    <a:pt x="0" y="349758"/>
                  </a:moveTo>
                  <a:lnTo>
                    <a:pt x="0" y="0"/>
                  </a:lnTo>
                </a:path>
              </a:pathLst>
            </a:custGeom>
            <a:ln w="337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875788" y="6262877"/>
              <a:ext cx="478790" cy="81280"/>
            </a:xfrm>
            <a:custGeom>
              <a:avLst/>
              <a:gdLst/>
              <a:ahLst/>
              <a:cxnLst/>
              <a:rect l="l" t="t" r="r" b="b"/>
              <a:pathLst>
                <a:path w="478789" h="81279">
                  <a:moveTo>
                    <a:pt x="449580" y="0"/>
                  </a:moveTo>
                  <a:lnTo>
                    <a:pt x="29718" y="0"/>
                  </a:lnTo>
                  <a:lnTo>
                    <a:pt x="0" y="80772"/>
                  </a:lnTo>
                  <a:lnTo>
                    <a:pt x="478536" y="80772"/>
                  </a:lnTo>
                  <a:lnTo>
                    <a:pt x="449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859024" y="6262877"/>
              <a:ext cx="500380" cy="859790"/>
            </a:xfrm>
            <a:custGeom>
              <a:avLst/>
              <a:gdLst/>
              <a:ahLst/>
              <a:cxnLst/>
              <a:rect l="l" t="t" r="r" b="b"/>
              <a:pathLst>
                <a:path w="500379" h="859790">
                  <a:moveTo>
                    <a:pt x="16764" y="80772"/>
                  </a:moveTo>
                  <a:lnTo>
                    <a:pt x="46482" y="0"/>
                  </a:lnTo>
                  <a:lnTo>
                    <a:pt x="466344" y="0"/>
                  </a:lnTo>
                  <a:lnTo>
                    <a:pt x="495300" y="80772"/>
                  </a:lnTo>
                  <a:lnTo>
                    <a:pt x="16764" y="80772"/>
                  </a:lnTo>
                  <a:close/>
                </a:path>
                <a:path w="500379" h="859790">
                  <a:moveTo>
                    <a:pt x="499872" y="130302"/>
                  </a:moveTo>
                  <a:lnTo>
                    <a:pt x="0" y="130302"/>
                  </a:lnTo>
                  <a:lnTo>
                    <a:pt x="0" y="859536"/>
                  </a:lnTo>
                  <a:lnTo>
                    <a:pt x="499872" y="859536"/>
                  </a:lnTo>
                  <a:lnTo>
                    <a:pt x="499872" y="130302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108198" y="6454901"/>
              <a:ext cx="186690" cy="580390"/>
            </a:xfrm>
            <a:custGeom>
              <a:avLst/>
              <a:gdLst/>
              <a:ahLst/>
              <a:cxnLst/>
              <a:rect l="l" t="t" r="r" b="b"/>
              <a:pathLst>
                <a:path w="186689" h="580390">
                  <a:moveTo>
                    <a:pt x="186690" y="0"/>
                  </a:moveTo>
                  <a:lnTo>
                    <a:pt x="0" y="0"/>
                  </a:lnTo>
                </a:path>
                <a:path w="186689" h="580390">
                  <a:moveTo>
                    <a:pt x="186690" y="579120"/>
                  </a:moveTo>
                  <a:lnTo>
                    <a:pt x="0" y="579882"/>
                  </a:lnTo>
                </a:path>
                <a:path w="186689" h="580390">
                  <a:moveTo>
                    <a:pt x="186690" y="526542"/>
                  </a:moveTo>
                  <a:lnTo>
                    <a:pt x="60198" y="526542"/>
                  </a:lnTo>
                </a:path>
                <a:path w="186689" h="580390">
                  <a:moveTo>
                    <a:pt x="186690" y="57150"/>
                  </a:moveTo>
                  <a:lnTo>
                    <a:pt x="60198" y="57150"/>
                  </a:lnTo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294507" y="6444062"/>
              <a:ext cx="0" cy="605155"/>
            </a:xfrm>
            <a:custGeom>
              <a:avLst/>
              <a:gdLst/>
              <a:ahLst/>
              <a:cxnLst/>
              <a:rect l="l" t="t" r="r" b="b"/>
              <a:pathLst>
                <a:path h="605154">
                  <a:moveTo>
                    <a:pt x="0" y="0"/>
                  </a:moveTo>
                  <a:lnTo>
                    <a:pt x="0" y="78828"/>
                  </a:lnTo>
                </a:path>
                <a:path h="605154">
                  <a:moveTo>
                    <a:pt x="0" y="525780"/>
                  </a:moveTo>
                  <a:lnTo>
                    <a:pt x="0" y="604608"/>
                  </a:lnTo>
                </a:path>
              </a:pathLst>
            </a:custGeom>
            <a:ln w="148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112769" y="6413753"/>
              <a:ext cx="127000" cy="567690"/>
            </a:xfrm>
            <a:custGeom>
              <a:avLst/>
              <a:gdLst/>
              <a:ahLst/>
              <a:cxnLst/>
              <a:rect l="l" t="t" r="r" b="b"/>
              <a:pathLst>
                <a:path w="127000" h="567690">
                  <a:moveTo>
                    <a:pt x="55626" y="567690"/>
                  </a:moveTo>
                  <a:lnTo>
                    <a:pt x="56388" y="98298"/>
                  </a:lnTo>
                </a:path>
                <a:path w="127000" h="567690">
                  <a:moveTo>
                    <a:pt x="68580" y="41148"/>
                  </a:moveTo>
                  <a:lnTo>
                    <a:pt x="68580" y="0"/>
                  </a:lnTo>
                </a:path>
                <a:path w="127000" h="567690">
                  <a:moveTo>
                    <a:pt x="126492" y="0"/>
                  </a:moveTo>
                  <a:lnTo>
                    <a:pt x="0" y="0"/>
                  </a:lnTo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832354" y="6385559"/>
              <a:ext cx="1270" cy="45720"/>
            </a:xfrm>
            <a:custGeom>
              <a:avLst/>
              <a:gdLst/>
              <a:ahLst/>
              <a:cxnLst/>
              <a:rect l="l" t="t" r="r" b="b"/>
              <a:pathLst>
                <a:path w="1269" h="45720">
                  <a:moveTo>
                    <a:pt x="381" y="-7029"/>
                  </a:moveTo>
                  <a:lnTo>
                    <a:pt x="381" y="52749"/>
                  </a:lnTo>
                </a:path>
              </a:pathLst>
            </a:custGeom>
            <a:ln w="148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386328" y="6385559"/>
              <a:ext cx="1270" cy="45720"/>
            </a:xfrm>
            <a:custGeom>
              <a:avLst/>
              <a:gdLst/>
              <a:ahLst/>
              <a:cxnLst/>
              <a:rect l="l" t="t" r="r" b="b"/>
              <a:pathLst>
                <a:path w="1270" h="45720">
                  <a:moveTo>
                    <a:pt x="381" y="-7029"/>
                  </a:moveTo>
                  <a:lnTo>
                    <a:pt x="381" y="52749"/>
                  </a:lnTo>
                </a:path>
              </a:pathLst>
            </a:custGeom>
            <a:ln w="148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833116" y="6393179"/>
              <a:ext cx="560070" cy="0"/>
            </a:xfrm>
            <a:custGeom>
              <a:avLst/>
              <a:gdLst/>
              <a:ahLst/>
              <a:cxnLst/>
              <a:rect l="l" t="t" r="r" b="b"/>
              <a:pathLst>
                <a:path w="560070">
                  <a:moveTo>
                    <a:pt x="0" y="0"/>
                  </a:moveTo>
                  <a:lnTo>
                    <a:pt x="153924" y="0"/>
                  </a:lnTo>
                </a:path>
                <a:path w="560070">
                  <a:moveTo>
                    <a:pt x="406146" y="0"/>
                  </a:moveTo>
                  <a:lnTo>
                    <a:pt x="560070" y="0"/>
                  </a:lnTo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967225" y="6553199"/>
              <a:ext cx="306705" cy="353060"/>
            </a:xfrm>
            <a:custGeom>
              <a:avLst/>
              <a:gdLst/>
              <a:ahLst/>
              <a:cxnLst/>
              <a:rect l="l" t="t" r="r" b="b"/>
              <a:pathLst>
                <a:path w="306704" h="353059">
                  <a:moveTo>
                    <a:pt x="65534" y="0"/>
                  </a:moveTo>
                  <a:lnTo>
                    <a:pt x="0" y="0"/>
                  </a:lnTo>
                  <a:lnTo>
                    <a:pt x="0" y="80774"/>
                  </a:lnTo>
                  <a:lnTo>
                    <a:pt x="65534" y="80774"/>
                  </a:lnTo>
                  <a:lnTo>
                    <a:pt x="65534" y="0"/>
                  </a:lnTo>
                  <a:close/>
                </a:path>
                <a:path w="306704" h="353059">
                  <a:moveTo>
                    <a:pt x="65534" y="142494"/>
                  </a:moveTo>
                  <a:lnTo>
                    <a:pt x="0" y="142494"/>
                  </a:lnTo>
                  <a:lnTo>
                    <a:pt x="0" y="223268"/>
                  </a:lnTo>
                  <a:lnTo>
                    <a:pt x="65534" y="223268"/>
                  </a:lnTo>
                  <a:lnTo>
                    <a:pt x="65534" y="142494"/>
                  </a:lnTo>
                  <a:close/>
                </a:path>
                <a:path w="306704" h="353059">
                  <a:moveTo>
                    <a:pt x="65534" y="272034"/>
                  </a:moveTo>
                  <a:lnTo>
                    <a:pt x="0" y="272034"/>
                  </a:lnTo>
                  <a:lnTo>
                    <a:pt x="0" y="352808"/>
                  </a:lnTo>
                  <a:lnTo>
                    <a:pt x="65534" y="352808"/>
                  </a:lnTo>
                  <a:lnTo>
                    <a:pt x="65534" y="272034"/>
                  </a:lnTo>
                  <a:close/>
                </a:path>
                <a:path w="306704" h="353059">
                  <a:moveTo>
                    <a:pt x="306326" y="0"/>
                  </a:moveTo>
                  <a:lnTo>
                    <a:pt x="241556" y="0"/>
                  </a:lnTo>
                  <a:lnTo>
                    <a:pt x="241556" y="80774"/>
                  </a:lnTo>
                  <a:lnTo>
                    <a:pt x="306326" y="80774"/>
                  </a:lnTo>
                  <a:lnTo>
                    <a:pt x="306326" y="0"/>
                  </a:lnTo>
                  <a:close/>
                </a:path>
                <a:path w="306704" h="353059">
                  <a:moveTo>
                    <a:pt x="306326" y="142494"/>
                  </a:moveTo>
                  <a:lnTo>
                    <a:pt x="241556" y="142494"/>
                  </a:lnTo>
                  <a:lnTo>
                    <a:pt x="241556" y="223268"/>
                  </a:lnTo>
                  <a:lnTo>
                    <a:pt x="306326" y="223268"/>
                  </a:lnTo>
                  <a:lnTo>
                    <a:pt x="306326" y="142494"/>
                  </a:lnTo>
                  <a:close/>
                </a:path>
                <a:path w="306704" h="353059">
                  <a:moveTo>
                    <a:pt x="306326" y="272034"/>
                  </a:moveTo>
                  <a:lnTo>
                    <a:pt x="241556" y="272034"/>
                  </a:lnTo>
                  <a:lnTo>
                    <a:pt x="241556" y="352808"/>
                  </a:lnTo>
                  <a:lnTo>
                    <a:pt x="306326" y="352808"/>
                  </a:lnTo>
                  <a:lnTo>
                    <a:pt x="306326" y="272034"/>
                  </a:lnTo>
                  <a:close/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294126" y="5741669"/>
              <a:ext cx="1270" cy="483870"/>
            </a:xfrm>
            <a:custGeom>
              <a:avLst/>
              <a:gdLst/>
              <a:ahLst/>
              <a:cxnLst/>
              <a:rect l="l" t="t" r="r" b="b"/>
              <a:pathLst>
                <a:path w="1270" h="483870">
                  <a:moveTo>
                    <a:pt x="0" y="483870"/>
                  </a:moveTo>
                  <a:lnTo>
                    <a:pt x="762" y="0"/>
                  </a:lnTo>
                </a:path>
              </a:pathLst>
            </a:custGeom>
            <a:ln w="337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281934" y="5708903"/>
              <a:ext cx="485140" cy="67310"/>
            </a:xfrm>
            <a:custGeom>
              <a:avLst/>
              <a:gdLst/>
              <a:ahLst/>
              <a:cxnLst/>
              <a:rect l="l" t="t" r="r" b="b"/>
              <a:pathLst>
                <a:path w="485139" h="67310">
                  <a:moveTo>
                    <a:pt x="383286" y="33528"/>
                  </a:moveTo>
                  <a:lnTo>
                    <a:pt x="316230" y="67056"/>
                  </a:lnTo>
                  <a:lnTo>
                    <a:pt x="398559" y="50292"/>
                  </a:lnTo>
                  <a:lnTo>
                    <a:pt x="383286" y="50292"/>
                  </a:lnTo>
                  <a:lnTo>
                    <a:pt x="383286" y="33528"/>
                  </a:lnTo>
                  <a:close/>
                </a:path>
                <a:path w="485139" h="67310">
                  <a:moveTo>
                    <a:pt x="348372" y="16071"/>
                  </a:moveTo>
                  <a:lnTo>
                    <a:pt x="0" y="16764"/>
                  </a:lnTo>
                  <a:lnTo>
                    <a:pt x="0" y="50292"/>
                  </a:lnTo>
                  <a:lnTo>
                    <a:pt x="349758" y="50292"/>
                  </a:lnTo>
                  <a:lnTo>
                    <a:pt x="383286" y="33528"/>
                  </a:lnTo>
                  <a:lnTo>
                    <a:pt x="348372" y="16071"/>
                  </a:lnTo>
                  <a:close/>
                </a:path>
                <a:path w="485139" h="67310">
                  <a:moveTo>
                    <a:pt x="398472" y="16002"/>
                  </a:moveTo>
                  <a:lnTo>
                    <a:pt x="383286" y="16002"/>
                  </a:lnTo>
                  <a:lnTo>
                    <a:pt x="383286" y="50292"/>
                  </a:lnTo>
                  <a:lnTo>
                    <a:pt x="398559" y="50292"/>
                  </a:lnTo>
                  <a:lnTo>
                    <a:pt x="484632" y="32766"/>
                  </a:lnTo>
                  <a:lnTo>
                    <a:pt x="398472" y="16002"/>
                  </a:lnTo>
                  <a:close/>
                </a:path>
                <a:path w="485139" h="67310">
                  <a:moveTo>
                    <a:pt x="383286" y="16002"/>
                  </a:moveTo>
                  <a:lnTo>
                    <a:pt x="348372" y="16071"/>
                  </a:lnTo>
                  <a:lnTo>
                    <a:pt x="383286" y="33528"/>
                  </a:lnTo>
                  <a:lnTo>
                    <a:pt x="383286" y="16002"/>
                  </a:lnTo>
                  <a:close/>
                </a:path>
                <a:path w="485139" h="67310">
                  <a:moveTo>
                    <a:pt x="316230" y="0"/>
                  </a:moveTo>
                  <a:lnTo>
                    <a:pt x="348372" y="16071"/>
                  </a:lnTo>
                  <a:lnTo>
                    <a:pt x="398472" y="16002"/>
                  </a:lnTo>
                  <a:lnTo>
                    <a:pt x="3162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943606" y="6454901"/>
              <a:ext cx="186690" cy="580390"/>
            </a:xfrm>
            <a:custGeom>
              <a:avLst/>
              <a:gdLst/>
              <a:ahLst/>
              <a:cxnLst/>
              <a:rect l="l" t="t" r="r" b="b"/>
              <a:pathLst>
                <a:path w="186689" h="580390">
                  <a:moveTo>
                    <a:pt x="762" y="0"/>
                  </a:moveTo>
                  <a:lnTo>
                    <a:pt x="186690" y="0"/>
                  </a:lnTo>
                </a:path>
                <a:path w="186689" h="580390">
                  <a:moveTo>
                    <a:pt x="762" y="579120"/>
                  </a:moveTo>
                  <a:lnTo>
                    <a:pt x="186690" y="579882"/>
                  </a:lnTo>
                </a:path>
                <a:path w="186689" h="580390">
                  <a:moveTo>
                    <a:pt x="0" y="526542"/>
                  </a:moveTo>
                  <a:lnTo>
                    <a:pt x="125730" y="526542"/>
                  </a:lnTo>
                </a:path>
                <a:path w="186689" h="580390">
                  <a:moveTo>
                    <a:pt x="762" y="57150"/>
                  </a:moveTo>
                  <a:lnTo>
                    <a:pt x="126492" y="57150"/>
                  </a:lnTo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944749" y="6444062"/>
              <a:ext cx="0" cy="605155"/>
            </a:xfrm>
            <a:custGeom>
              <a:avLst/>
              <a:gdLst/>
              <a:ahLst/>
              <a:cxnLst/>
              <a:rect l="l" t="t" r="r" b="b"/>
              <a:pathLst>
                <a:path h="605154">
                  <a:moveTo>
                    <a:pt x="0" y="0"/>
                  </a:moveTo>
                  <a:lnTo>
                    <a:pt x="0" y="78828"/>
                  </a:lnTo>
                </a:path>
                <a:path h="605154">
                  <a:moveTo>
                    <a:pt x="0" y="525780"/>
                  </a:moveTo>
                  <a:lnTo>
                    <a:pt x="0" y="604608"/>
                  </a:lnTo>
                </a:path>
              </a:pathLst>
            </a:custGeom>
            <a:ln w="148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999994" y="6413753"/>
              <a:ext cx="125730" cy="567690"/>
            </a:xfrm>
            <a:custGeom>
              <a:avLst/>
              <a:gdLst/>
              <a:ahLst/>
              <a:cxnLst/>
              <a:rect l="l" t="t" r="r" b="b"/>
              <a:pathLst>
                <a:path w="125730" h="567690">
                  <a:moveTo>
                    <a:pt x="70104" y="567690"/>
                  </a:moveTo>
                  <a:lnTo>
                    <a:pt x="69342" y="98298"/>
                  </a:lnTo>
                </a:path>
                <a:path w="125730" h="567690">
                  <a:moveTo>
                    <a:pt x="57150" y="41148"/>
                  </a:moveTo>
                  <a:lnTo>
                    <a:pt x="57150" y="0"/>
                  </a:lnTo>
                </a:path>
                <a:path w="125730" h="567690">
                  <a:moveTo>
                    <a:pt x="0" y="0"/>
                  </a:moveTo>
                  <a:lnTo>
                    <a:pt x="125730" y="0"/>
                  </a:lnTo>
                </a:path>
              </a:pathLst>
            </a:custGeom>
            <a:ln w="14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908555" y="6382248"/>
            <a:ext cx="9334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spc="5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988442" y="5858636"/>
            <a:ext cx="1974214" cy="1670050"/>
            <a:chOff x="988442" y="5858636"/>
            <a:chExt cx="1974214" cy="1670050"/>
          </a:xfrm>
        </p:grpSpPr>
        <p:sp>
          <p:nvSpPr>
            <p:cNvPr id="51" name="object 51"/>
            <p:cNvSpPr/>
            <p:nvPr/>
          </p:nvSpPr>
          <p:spPr>
            <a:xfrm>
              <a:off x="1133092" y="6413753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90">
                  <a:moveTo>
                    <a:pt x="0" y="110490"/>
                  </a:moveTo>
                  <a:lnTo>
                    <a:pt x="0" y="0"/>
                  </a:lnTo>
                </a:path>
              </a:pathLst>
            </a:custGeom>
            <a:ln w="337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18617" y="6413753"/>
              <a:ext cx="307340" cy="1270"/>
            </a:xfrm>
            <a:custGeom>
              <a:avLst/>
              <a:gdLst/>
              <a:ahLst/>
              <a:cxnLst/>
              <a:rect l="l" t="t" r="r" b="b"/>
              <a:pathLst>
                <a:path w="307340" h="1270">
                  <a:moveTo>
                    <a:pt x="-16878" y="381"/>
                  </a:moveTo>
                  <a:lnTo>
                    <a:pt x="323963" y="381"/>
                  </a:lnTo>
                </a:path>
              </a:pathLst>
            </a:custGeom>
            <a:ln w="34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28572" y="5875781"/>
              <a:ext cx="1416685" cy="1635760"/>
            </a:xfrm>
            <a:custGeom>
              <a:avLst/>
              <a:gdLst/>
              <a:ahLst/>
              <a:cxnLst/>
              <a:rect l="l" t="t" r="r" b="b"/>
              <a:pathLst>
                <a:path w="1416685" h="1635759">
                  <a:moveTo>
                    <a:pt x="12954" y="444246"/>
                  </a:moveTo>
                  <a:lnTo>
                    <a:pt x="12954" y="333756"/>
                  </a:lnTo>
                </a:path>
                <a:path w="1416685" h="1635759">
                  <a:moveTo>
                    <a:pt x="0" y="334518"/>
                  </a:moveTo>
                  <a:lnTo>
                    <a:pt x="389382" y="334518"/>
                  </a:lnTo>
                </a:path>
                <a:path w="1416685" h="1635759">
                  <a:moveTo>
                    <a:pt x="382524" y="444246"/>
                  </a:moveTo>
                  <a:lnTo>
                    <a:pt x="382524" y="333756"/>
                  </a:lnTo>
                </a:path>
                <a:path w="1416685" h="1635759">
                  <a:moveTo>
                    <a:pt x="382524" y="1629156"/>
                  </a:moveTo>
                  <a:lnTo>
                    <a:pt x="382524" y="1518666"/>
                  </a:lnTo>
                </a:path>
                <a:path w="1416685" h="1635759">
                  <a:moveTo>
                    <a:pt x="375666" y="1628394"/>
                  </a:moveTo>
                  <a:lnTo>
                    <a:pt x="764286" y="1629156"/>
                  </a:lnTo>
                </a:path>
                <a:path w="1416685" h="1635759">
                  <a:moveTo>
                    <a:pt x="752856" y="1635252"/>
                  </a:moveTo>
                  <a:lnTo>
                    <a:pt x="752856" y="762"/>
                  </a:lnTo>
                </a:path>
                <a:path w="1416685" h="1635759">
                  <a:moveTo>
                    <a:pt x="734568" y="0"/>
                  </a:moveTo>
                  <a:lnTo>
                    <a:pt x="1416558" y="0"/>
                  </a:lnTo>
                </a:path>
              </a:pathLst>
            </a:custGeom>
            <a:ln w="337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92887" y="6529577"/>
              <a:ext cx="577850" cy="749935"/>
            </a:xfrm>
            <a:custGeom>
              <a:avLst/>
              <a:gdLst/>
              <a:ahLst/>
              <a:cxnLst/>
              <a:rect l="l" t="t" r="r" b="b"/>
              <a:pathLst>
                <a:path w="577850" h="749934">
                  <a:moveTo>
                    <a:pt x="125730" y="131826"/>
                  </a:moveTo>
                  <a:lnTo>
                    <a:pt x="0" y="0"/>
                  </a:lnTo>
                </a:path>
                <a:path w="577850" h="749934">
                  <a:moveTo>
                    <a:pt x="502156" y="749808"/>
                  </a:moveTo>
                  <a:lnTo>
                    <a:pt x="577594" y="609600"/>
                  </a:lnTo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1422146" y="7225794"/>
            <a:ext cx="9334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spc="5" dirty="0">
                <a:latin typeface="Times New Roman"/>
                <a:cs typeface="Times New Roman"/>
              </a:rPr>
              <a:t>2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754123" y="5969508"/>
            <a:ext cx="2041525" cy="1510665"/>
          </a:xfrm>
          <a:custGeom>
            <a:avLst/>
            <a:gdLst/>
            <a:ahLst/>
            <a:cxnLst/>
            <a:rect l="l" t="t" r="r" b="b"/>
            <a:pathLst>
              <a:path w="2041525" h="1510665">
                <a:moveTo>
                  <a:pt x="0" y="1510284"/>
                </a:moveTo>
                <a:lnTo>
                  <a:pt x="75438" y="1369314"/>
                </a:lnTo>
              </a:path>
              <a:path w="2041525" h="1510665">
                <a:moveTo>
                  <a:pt x="1882140" y="215646"/>
                </a:moveTo>
                <a:lnTo>
                  <a:pt x="2041398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3763771" y="5815332"/>
            <a:ext cx="9334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spc="5" dirty="0">
                <a:latin typeface="Times New Roman"/>
                <a:cs typeface="Times New Roman"/>
              </a:rPr>
              <a:t>4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859269" y="7166358"/>
            <a:ext cx="9334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spc="5" dirty="0">
                <a:latin typeface="Times New Roman"/>
                <a:cs typeface="Times New Roman"/>
              </a:rPr>
              <a:t>5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929889" y="5775959"/>
            <a:ext cx="74295" cy="1428750"/>
          </a:xfrm>
          <a:custGeom>
            <a:avLst/>
            <a:gdLst/>
            <a:ahLst/>
            <a:cxnLst/>
            <a:rect l="l" t="t" r="r" b="b"/>
            <a:pathLst>
              <a:path w="74294" h="1428750">
                <a:moveTo>
                  <a:pt x="0" y="1428750"/>
                </a:moveTo>
                <a:lnTo>
                  <a:pt x="73914" y="1082040"/>
                </a:lnTo>
              </a:path>
              <a:path w="74294" h="1428750">
                <a:moveTo>
                  <a:pt x="73914" y="239268"/>
                </a:moveTo>
                <a:lnTo>
                  <a:pt x="13716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1993" y="4024631"/>
            <a:ext cx="5836920" cy="18078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576445" marR="737870" indent="-5080">
              <a:lnSpc>
                <a:spcPct val="125000"/>
              </a:lnSpc>
              <a:spcBef>
                <a:spcPts val="90"/>
              </a:spcBef>
            </a:pPr>
            <a:r>
              <a:rPr sz="1000" spc="-5" dirty="0">
                <a:latin typeface="Times New Roman"/>
                <a:cs typeface="Times New Roman"/>
              </a:rPr>
              <a:t>F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-10" dirty="0">
                <a:latin typeface="Times New Roman"/>
                <a:cs typeface="Times New Roman"/>
              </a:rPr>
              <a:t>l</a:t>
            </a:r>
            <a:r>
              <a:rPr sz="1000" spc="25" dirty="0">
                <a:latin typeface="Times New Roman"/>
                <a:cs typeface="Times New Roman"/>
              </a:rPr>
              <a:t>+</a:t>
            </a:r>
            <a:r>
              <a:rPr sz="1000" spc="5" dirty="0">
                <a:latin typeface="Times New Roman"/>
                <a:cs typeface="Times New Roman"/>
              </a:rPr>
              <a:t>Fe</a:t>
            </a:r>
            <a:r>
              <a:rPr sz="975" spc="30" baseline="-12820" dirty="0">
                <a:latin typeface="Symbol"/>
                <a:cs typeface="Symbol"/>
              </a:rPr>
              <a:t></a:t>
            </a:r>
            <a:r>
              <a:rPr sz="975" spc="7" baseline="-128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</a:t>
            </a:r>
            <a:r>
              <a:rPr sz="975" spc="15" baseline="-12820" dirty="0">
                <a:latin typeface="Symbol"/>
                <a:cs typeface="Symbol"/>
              </a:rPr>
              <a:t></a:t>
            </a:r>
            <a:endParaRPr sz="975" baseline="-12820">
              <a:latin typeface="Symbol"/>
              <a:cs typeface="Symbo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500">
              <a:latin typeface="Symbol"/>
              <a:cs typeface="Symbol"/>
            </a:endParaRPr>
          </a:p>
          <a:p>
            <a:pPr marL="4576445">
              <a:lnSpc>
                <a:spcPct val="100000"/>
              </a:lnSpc>
            </a:pPr>
            <a:r>
              <a:rPr sz="1000" spc="10" dirty="0">
                <a:latin typeface="Times New Roman"/>
                <a:cs typeface="Times New Roman"/>
              </a:rPr>
              <a:t>Fe</a:t>
            </a:r>
            <a:r>
              <a:rPr sz="975" spc="15" baseline="-12820" dirty="0">
                <a:latin typeface="Symbol"/>
                <a:cs typeface="Symbol"/>
              </a:rPr>
              <a:t></a:t>
            </a:r>
            <a:endParaRPr sz="975" baseline="-12820">
              <a:latin typeface="Symbol"/>
              <a:cs typeface="Symbol"/>
            </a:endParaRPr>
          </a:p>
          <a:p>
            <a:pPr algn="ctr">
              <a:lnSpc>
                <a:spcPct val="100000"/>
              </a:lnSpc>
              <a:spcBef>
                <a:spcPts val="93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8.17.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 алюмінідного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покриття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45Х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Times New Roman"/>
              <a:cs typeface="Times New Roman"/>
            </a:endParaRPr>
          </a:p>
          <a:p>
            <a:pPr marL="287655" algn="ctr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Дифузійне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хромування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напівфабрикатів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 marR="477520" algn="ct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8.18),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нікелю,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молібдену,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ніобію, міді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endParaRPr sz="1200">
              <a:latin typeface="Times New Roman"/>
              <a:cs typeface="Times New Roman"/>
            </a:endParaRPr>
          </a:p>
          <a:p>
            <a:pPr marR="1376680" algn="ctr">
              <a:lnSpc>
                <a:spcPct val="100000"/>
              </a:lnSpc>
              <a:spcBef>
                <a:spcPts val="600"/>
              </a:spcBef>
            </a:pPr>
            <a:r>
              <a:rPr sz="1050" i="1" spc="5" dirty="0">
                <a:latin typeface="Times New Roman"/>
                <a:cs typeface="Times New Roman"/>
              </a:rPr>
              <a:t>6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3508247" y="5742432"/>
            <a:ext cx="60325" cy="97790"/>
          </a:xfrm>
          <a:custGeom>
            <a:avLst/>
            <a:gdLst/>
            <a:ahLst/>
            <a:cxnLst/>
            <a:rect l="l" t="t" r="r" b="b"/>
            <a:pathLst>
              <a:path w="60325" h="97789">
                <a:moveTo>
                  <a:pt x="60198" y="97536"/>
                </a:moveTo>
                <a:lnTo>
                  <a:pt x="0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3534409" y="5796282"/>
            <a:ext cx="9334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spc="5" dirty="0">
                <a:latin typeface="Times New Roman"/>
                <a:cs typeface="Times New Roman"/>
              </a:rPr>
              <a:t>7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63" name="object 63"/>
          <p:cNvGrpSpPr/>
          <p:nvPr/>
        </p:nvGrpSpPr>
        <p:grpSpPr>
          <a:xfrm>
            <a:off x="2726029" y="5669279"/>
            <a:ext cx="763270" cy="2115820"/>
            <a:chOff x="2726029" y="5669279"/>
            <a:chExt cx="763270" cy="2115820"/>
          </a:xfrm>
        </p:grpSpPr>
        <p:sp>
          <p:nvSpPr>
            <p:cNvPr id="64" name="object 64"/>
            <p:cNvSpPr/>
            <p:nvPr/>
          </p:nvSpPr>
          <p:spPr>
            <a:xfrm>
              <a:off x="3117342" y="5669279"/>
              <a:ext cx="0" cy="2115820"/>
            </a:xfrm>
            <a:custGeom>
              <a:avLst/>
              <a:gdLst/>
              <a:ahLst/>
              <a:cxnLst/>
              <a:rect l="l" t="t" r="r" b="b"/>
              <a:pathLst>
                <a:path h="2115820">
                  <a:moveTo>
                    <a:pt x="0" y="0"/>
                  </a:moveTo>
                  <a:lnTo>
                    <a:pt x="0" y="2115312"/>
                  </a:lnTo>
                </a:path>
              </a:pathLst>
            </a:custGeom>
            <a:ln w="8432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730246" y="626135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730246" y="626135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730246" y="6383273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60">
                  <a:moveTo>
                    <a:pt x="23622" y="0"/>
                  </a:moveTo>
                  <a:lnTo>
                    <a:pt x="14466" y="1881"/>
                  </a:lnTo>
                  <a:lnTo>
                    <a:pt x="6953" y="7048"/>
                  </a:lnTo>
                  <a:lnTo>
                    <a:pt x="1869" y="14787"/>
                  </a:lnTo>
                  <a:lnTo>
                    <a:pt x="0" y="24384"/>
                  </a:lnTo>
                  <a:lnTo>
                    <a:pt x="1869" y="33539"/>
                  </a:lnTo>
                  <a:lnTo>
                    <a:pt x="6953" y="41052"/>
                  </a:lnTo>
                  <a:lnTo>
                    <a:pt x="14466" y="46136"/>
                  </a:lnTo>
                  <a:lnTo>
                    <a:pt x="23622" y="48006"/>
                  </a:lnTo>
                  <a:lnTo>
                    <a:pt x="32777" y="46136"/>
                  </a:lnTo>
                  <a:lnTo>
                    <a:pt x="40290" y="41052"/>
                  </a:lnTo>
                  <a:lnTo>
                    <a:pt x="45374" y="33539"/>
                  </a:lnTo>
                  <a:lnTo>
                    <a:pt x="47244" y="24384"/>
                  </a:lnTo>
                  <a:lnTo>
                    <a:pt x="45374" y="14787"/>
                  </a:lnTo>
                  <a:lnTo>
                    <a:pt x="40290" y="7048"/>
                  </a:lnTo>
                  <a:lnTo>
                    <a:pt x="32777" y="1881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730246" y="6383273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60">
                  <a:moveTo>
                    <a:pt x="23622" y="0"/>
                  </a:moveTo>
                  <a:lnTo>
                    <a:pt x="14466" y="1881"/>
                  </a:lnTo>
                  <a:lnTo>
                    <a:pt x="6953" y="7048"/>
                  </a:lnTo>
                  <a:lnTo>
                    <a:pt x="1869" y="14787"/>
                  </a:lnTo>
                  <a:lnTo>
                    <a:pt x="0" y="24384"/>
                  </a:lnTo>
                  <a:lnTo>
                    <a:pt x="1869" y="33539"/>
                  </a:lnTo>
                  <a:lnTo>
                    <a:pt x="6953" y="41052"/>
                  </a:lnTo>
                  <a:lnTo>
                    <a:pt x="14466" y="46136"/>
                  </a:lnTo>
                  <a:lnTo>
                    <a:pt x="23622" y="48006"/>
                  </a:lnTo>
                  <a:lnTo>
                    <a:pt x="32777" y="46136"/>
                  </a:lnTo>
                  <a:lnTo>
                    <a:pt x="40290" y="41052"/>
                  </a:lnTo>
                  <a:lnTo>
                    <a:pt x="45374" y="33539"/>
                  </a:lnTo>
                  <a:lnTo>
                    <a:pt x="47244" y="24384"/>
                  </a:lnTo>
                  <a:lnTo>
                    <a:pt x="45374" y="14787"/>
                  </a:lnTo>
                  <a:lnTo>
                    <a:pt x="40290" y="7048"/>
                  </a:lnTo>
                  <a:lnTo>
                    <a:pt x="32777" y="1881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730246" y="6489191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59">
                  <a:moveTo>
                    <a:pt x="23622" y="0"/>
                  </a:moveTo>
                  <a:lnTo>
                    <a:pt x="14466" y="1881"/>
                  </a:lnTo>
                  <a:lnTo>
                    <a:pt x="6953" y="7048"/>
                  </a:lnTo>
                  <a:lnTo>
                    <a:pt x="1869" y="14787"/>
                  </a:lnTo>
                  <a:lnTo>
                    <a:pt x="0" y="24384"/>
                  </a:lnTo>
                  <a:lnTo>
                    <a:pt x="1869" y="33539"/>
                  </a:lnTo>
                  <a:lnTo>
                    <a:pt x="6953" y="41052"/>
                  </a:lnTo>
                  <a:lnTo>
                    <a:pt x="14466" y="46136"/>
                  </a:lnTo>
                  <a:lnTo>
                    <a:pt x="23622" y="48006"/>
                  </a:lnTo>
                  <a:lnTo>
                    <a:pt x="32777" y="46136"/>
                  </a:lnTo>
                  <a:lnTo>
                    <a:pt x="40290" y="41052"/>
                  </a:lnTo>
                  <a:lnTo>
                    <a:pt x="45374" y="33539"/>
                  </a:lnTo>
                  <a:lnTo>
                    <a:pt x="47244" y="24384"/>
                  </a:lnTo>
                  <a:lnTo>
                    <a:pt x="45374" y="14787"/>
                  </a:lnTo>
                  <a:lnTo>
                    <a:pt x="40290" y="7048"/>
                  </a:lnTo>
                  <a:lnTo>
                    <a:pt x="32777" y="1881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730246" y="6489191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59">
                  <a:moveTo>
                    <a:pt x="23622" y="0"/>
                  </a:moveTo>
                  <a:lnTo>
                    <a:pt x="14466" y="1881"/>
                  </a:lnTo>
                  <a:lnTo>
                    <a:pt x="6953" y="7048"/>
                  </a:lnTo>
                  <a:lnTo>
                    <a:pt x="1869" y="14787"/>
                  </a:lnTo>
                  <a:lnTo>
                    <a:pt x="0" y="24384"/>
                  </a:lnTo>
                  <a:lnTo>
                    <a:pt x="1869" y="33539"/>
                  </a:lnTo>
                  <a:lnTo>
                    <a:pt x="6953" y="41052"/>
                  </a:lnTo>
                  <a:lnTo>
                    <a:pt x="14466" y="46136"/>
                  </a:lnTo>
                  <a:lnTo>
                    <a:pt x="23622" y="48006"/>
                  </a:lnTo>
                  <a:lnTo>
                    <a:pt x="32777" y="46136"/>
                  </a:lnTo>
                  <a:lnTo>
                    <a:pt x="40290" y="41052"/>
                  </a:lnTo>
                  <a:lnTo>
                    <a:pt x="45374" y="33539"/>
                  </a:lnTo>
                  <a:lnTo>
                    <a:pt x="47244" y="24384"/>
                  </a:lnTo>
                  <a:lnTo>
                    <a:pt x="45374" y="14787"/>
                  </a:lnTo>
                  <a:lnTo>
                    <a:pt x="40290" y="7048"/>
                  </a:lnTo>
                  <a:lnTo>
                    <a:pt x="32777" y="1881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0246" y="6596633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59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3218"/>
                  </a:lnTo>
                  <a:lnTo>
                    <a:pt x="6953" y="40957"/>
                  </a:lnTo>
                  <a:lnTo>
                    <a:pt x="14466" y="46124"/>
                  </a:lnTo>
                  <a:lnTo>
                    <a:pt x="23622" y="48006"/>
                  </a:lnTo>
                  <a:lnTo>
                    <a:pt x="32777" y="46124"/>
                  </a:lnTo>
                  <a:lnTo>
                    <a:pt x="40290" y="40957"/>
                  </a:lnTo>
                  <a:lnTo>
                    <a:pt x="45374" y="33218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730246" y="6596633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59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3218"/>
                  </a:lnTo>
                  <a:lnTo>
                    <a:pt x="6953" y="40957"/>
                  </a:lnTo>
                  <a:lnTo>
                    <a:pt x="14466" y="46124"/>
                  </a:lnTo>
                  <a:lnTo>
                    <a:pt x="23622" y="48006"/>
                  </a:lnTo>
                  <a:lnTo>
                    <a:pt x="32777" y="46124"/>
                  </a:lnTo>
                  <a:lnTo>
                    <a:pt x="40290" y="40957"/>
                  </a:lnTo>
                  <a:lnTo>
                    <a:pt x="45374" y="33218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730246" y="671931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730246" y="671931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730246" y="68252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730246" y="68252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730246" y="6928865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59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3218"/>
                  </a:lnTo>
                  <a:lnTo>
                    <a:pt x="6953" y="40957"/>
                  </a:lnTo>
                  <a:lnTo>
                    <a:pt x="14466" y="46124"/>
                  </a:lnTo>
                  <a:lnTo>
                    <a:pt x="23622" y="48006"/>
                  </a:lnTo>
                  <a:lnTo>
                    <a:pt x="32777" y="46124"/>
                  </a:lnTo>
                  <a:lnTo>
                    <a:pt x="40290" y="40957"/>
                  </a:lnTo>
                  <a:lnTo>
                    <a:pt x="45374" y="33218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730246" y="6928865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59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3218"/>
                  </a:lnTo>
                  <a:lnTo>
                    <a:pt x="6953" y="40957"/>
                  </a:lnTo>
                  <a:lnTo>
                    <a:pt x="14466" y="46124"/>
                  </a:lnTo>
                  <a:lnTo>
                    <a:pt x="23622" y="48006"/>
                  </a:lnTo>
                  <a:lnTo>
                    <a:pt x="32777" y="46124"/>
                  </a:lnTo>
                  <a:lnTo>
                    <a:pt x="40290" y="40957"/>
                  </a:lnTo>
                  <a:lnTo>
                    <a:pt x="45374" y="33218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730246" y="705154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730246" y="705154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730246" y="715746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730246" y="715746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730246" y="726414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730246" y="726414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436620" y="6261353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436620" y="6261353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436620" y="6383273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60">
                  <a:moveTo>
                    <a:pt x="24384" y="0"/>
                  </a:moveTo>
                  <a:lnTo>
                    <a:pt x="15109" y="1881"/>
                  </a:lnTo>
                  <a:lnTo>
                    <a:pt x="7334" y="7048"/>
                  </a:lnTo>
                  <a:lnTo>
                    <a:pt x="1988" y="14787"/>
                  </a:lnTo>
                  <a:lnTo>
                    <a:pt x="0" y="24384"/>
                  </a:lnTo>
                  <a:lnTo>
                    <a:pt x="1988" y="33539"/>
                  </a:lnTo>
                  <a:lnTo>
                    <a:pt x="7334" y="41052"/>
                  </a:lnTo>
                  <a:lnTo>
                    <a:pt x="15109" y="46136"/>
                  </a:lnTo>
                  <a:lnTo>
                    <a:pt x="24384" y="48006"/>
                  </a:lnTo>
                  <a:lnTo>
                    <a:pt x="33539" y="46136"/>
                  </a:lnTo>
                  <a:lnTo>
                    <a:pt x="41052" y="41052"/>
                  </a:lnTo>
                  <a:lnTo>
                    <a:pt x="46136" y="33539"/>
                  </a:lnTo>
                  <a:lnTo>
                    <a:pt x="48006" y="24384"/>
                  </a:lnTo>
                  <a:lnTo>
                    <a:pt x="46136" y="14787"/>
                  </a:lnTo>
                  <a:lnTo>
                    <a:pt x="41052" y="7048"/>
                  </a:lnTo>
                  <a:lnTo>
                    <a:pt x="33539" y="1881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436620" y="6383273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60">
                  <a:moveTo>
                    <a:pt x="24384" y="0"/>
                  </a:moveTo>
                  <a:lnTo>
                    <a:pt x="15109" y="1881"/>
                  </a:lnTo>
                  <a:lnTo>
                    <a:pt x="7334" y="7048"/>
                  </a:lnTo>
                  <a:lnTo>
                    <a:pt x="1988" y="14787"/>
                  </a:lnTo>
                  <a:lnTo>
                    <a:pt x="0" y="24384"/>
                  </a:lnTo>
                  <a:lnTo>
                    <a:pt x="1988" y="33539"/>
                  </a:lnTo>
                  <a:lnTo>
                    <a:pt x="7334" y="41052"/>
                  </a:lnTo>
                  <a:lnTo>
                    <a:pt x="15109" y="46136"/>
                  </a:lnTo>
                  <a:lnTo>
                    <a:pt x="24384" y="48006"/>
                  </a:lnTo>
                  <a:lnTo>
                    <a:pt x="33539" y="46136"/>
                  </a:lnTo>
                  <a:lnTo>
                    <a:pt x="41052" y="41052"/>
                  </a:lnTo>
                  <a:lnTo>
                    <a:pt x="46136" y="33539"/>
                  </a:lnTo>
                  <a:lnTo>
                    <a:pt x="48006" y="24384"/>
                  </a:lnTo>
                  <a:lnTo>
                    <a:pt x="46136" y="14787"/>
                  </a:lnTo>
                  <a:lnTo>
                    <a:pt x="41052" y="7048"/>
                  </a:lnTo>
                  <a:lnTo>
                    <a:pt x="33539" y="1881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436620" y="6489191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4384" y="0"/>
                  </a:moveTo>
                  <a:lnTo>
                    <a:pt x="15109" y="1881"/>
                  </a:lnTo>
                  <a:lnTo>
                    <a:pt x="7334" y="7048"/>
                  </a:lnTo>
                  <a:lnTo>
                    <a:pt x="1988" y="14787"/>
                  </a:lnTo>
                  <a:lnTo>
                    <a:pt x="0" y="24384"/>
                  </a:lnTo>
                  <a:lnTo>
                    <a:pt x="1988" y="33539"/>
                  </a:lnTo>
                  <a:lnTo>
                    <a:pt x="7334" y="41052"/>
                  </a:lnTo>
                  <a:lnTo>
                    <a:pt x="15109" y="46136"/>
                  </a:lnTo>
                  <a:lnTo>
                    <a:pt x="24384" y="48006"/>
                  </a:lnTo>
                  <a:lnTo>
                    <a:pt x="33539" y="46136"/>
                  </a:lnTo>
                  <a:lnTo>
                    <a:pt x="41052" y="41052"/>
                  </a:lnTo>
                  <a:lnTo>
                    <a:pt x="46136" y="33539"/>
                  </a:lnTo>
                  <a:lnTo>
                    <a:pt x="48006" y="24384"/>
                  </a:lnTo>
                  <a:lnTo>
                    <a:pt x="46136" y="14787"/>
                  </a:lnTo>
                  <a:lnTo>
                    <a:pt x="41052" y="7048"/>
                  </a:lnTo>
                  <a:lnTo>
                    <a:pt x="33539" y="1881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436620" y="6489191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4384" y="0"/>
                  </a:moveTo>
                  <a:lnTo>
                    <a:pt x="15109" y="1881"/>
                  </a:lnTo>
                  <a:lnTo>
                    <a:pt x="7334" y="7048"/>
                  </a:lnTo>
                  <a:lnTo>
                    <a:pt x="1988" y="14787"/>
                  </a:lnTo>
                  <a:lnTo>
                    <a:pt x="0" y="24384"/>
                  </a:lnTo>
                  <a:lnTo>
                    <a:pt x="1988" y="33539"/>
                  </a:lnTo>
                  <a:lnTo>
                    <a:pt x="7334" y="41052"/>
                  </a:lnTo>
                  <a:lnTo>
                    <a:pt x="15109" y="46136"/>
                  </a:lnTo>
                  <a:lnTo>
                    <a:pt x="24384" y="48006"/>
                  </a:lnTo>
                  <a:lnTo>
                    <a:pt x="33539" y="46136"/>
                  </a:lnTo>
                  <a:lnTo>
                    <a:pt x="41052" y="41052"/>
                  </a:lnTo>
                  <a:lnTo>
                    <a:pt x="46136" y="33539"/>
                  </a:lnTo>
                  <a:lnTo>
                    <a:pt x="48006" y="24384"/>
                  </a:lnTo>
                  <a:lnTo>
                    <a:pt x="46136" y="14787"/>
                  </a:lnTo>
                  <a:lnTo>
                    <a:pt x="41052" y="7048"/>
                  </a:lnTo>
                  <a:lnTo>
                    <a:pt x="33539" y="1881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436620" y="6596633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3218"/>
                  </a:lnTo>
                  <a:lnTo>
                    <a:pt x="7334" y="40957"/>
                  </a:lnTo>
                  <a:lnTo>
                    <a:pt x="15109" y="46124"/>
                  </a:lnTo>
                  <a:lnTo>
                    <a:pt x="24384" y="48006"/>
                  </a:lnTo>
                  <a:lnTo>
                    <a:pt x="33539" y="46124"/>
                  </a:lnTo>
                  <a:lnTo>
                    <a:pt x="41052" y="40957"/>
                  </a:lnTo>
                  <a:lnTo>
                    <a:pt x="46136" y="33218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436620" y="6596633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3218"/>
                  </a:lnTo>
                  <a:lnTo>
                    <a:pt x="7334" y="40957"/>
                  </a:lnTo>
                  <a:lnTo>
                    <a:pt x="15109" y="46124"/>
                  </a:lnTo>
                  <a:lnTo>
                    <a:pt x="24384" y="48006"/>
                  </a:lnTo>
                  <a:lnTo>
                    <a:pt x="33539" y="46124"/>
                  </a:lnTo>
                  <a:lnTo>
                    <a:pt x="41052" y="40957"/>
                  </a:lnTo>
                  <a:lnTo>
                    <a:pt x="46136" y="33218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436620" y="6719315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3436620" y="6719315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436620" y="6825233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436620" y="6825233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436620" y="6928865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3218"/>
                  </a:lnTo>
                  <a:lnTo>
                    <a:pt x="7334" y="40957"/>
                  </a:lnTo>
                  <a:lnTo>
                    <a:pt x="15109" y="46124"/>
                  </a:lnTo>
                  <a:lnTo>
                    <a:pt x="24384" y="48006"/>
                  </a:lnTo>
                  <a:lnTo>
                    <a:pt x="33539" y="46124"/>
                  </a:lnTo>
                  <a:lnTo>
                    <a:pt x="41052" y="40957"/>
                  </a:lnTo>
                  <a:lnTo>
                    <a:pt x="46136" y="33218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436620" y="6928865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3218"/>
                  </a:lnTo>
                  <a:lnTo>
                    <a:pt x="7334" y="40957"/>
                  </a:lnTo>
                  <a:lnTo>
                    <a:pt x="15109" y="46124"/>
                  </a:lnTo>
                  <a:lnTo>
                    <a:pt x="24384" y="48006"/>
                  </a:lnTo>
                  <a:lnTo>
                    <a:pt x="33539" y="46124"/>
                  </a:lnTo>
                  <a:lnTo>
                    <a:pt x="41052" y="40957"/>
                  </a:lnTo>
                  <a:lnTo>
                    <a:pt x="46136" y="33218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436620" y="7051547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436620" y="7051547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436620" y="7157465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436620" y="7157465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436620" y="7264145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436620" y="7264145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60" h="47625">
                  <a:moveTo>
                    <a:pt x="24384" y="0"/>
                  </a:moveTo>
                  <a:lnTo>
                    <a:pt x="15109" y="1869"/>
                  </a:lnTo>
                  <a:lnTo>
                    <a:pt x="7334" y="6953"/>
                  </a:lnTo>
                  <a:lnTo>
                    <a:pt x="1988" y="14466"/>
                  </a:lnTo>
                  <a:lnTo>
                    <a:pt x="0" y="23622"/>
                  </a:lnTo>
                  <a:lnTo>
                    <a:pt x="1988" y="32777"/>
                  </a:lnTo>
                  <a:lnTo>
                    <a:pt x="7334" y="40290"/>
                  </a:lnTo>
                  <a:lnTo>
                    <a:pt x="15109" y="45374"/>
                  </a:lnTo>
                  <a:lnTo>
                    <a:pt x="24384" y="47244"/>
                  </a:lnTo>
                  <a:lnTo>
                    <a:pt x="33539" y="45374"/>
                  </a:lnTo>
                  <a:lnTo>
                    <a:pt x="41052" y="40290"/>
                  </a:lnTo>
                  <a:lnTo>
                    <a:pt x="46136" y="32777"/>
                  </a:lnTo>
                  <a:lnTo>
                    <a:pt x="48006" y="23622"/>
                  </a:lnTo>
                  <a:lnTo>
                    <a:pt x="46136" y="14466"/>
                  </a:lnTo>
                  <a:lnTo>
                    <a:pt x="41052" y="6953"/>
                  </a:lnTo>
                  <a:lnTo>
                    <a:pt x="33539" y="1869"/>
                  </a:lnTo>
                  <a:lnTo>
                    <a:pt x="24384" y="0"/>
                  </a:lnTo>
                  <a:close/>
                </a:path>
              </a:pathLst>
            </a:custGeom>
            <a:ln w="8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" name="object 105"/>
          <p:cNvGrpSpPr/>
          <p:nvPr/>
        </p:nvGrpSpPr>
        <p:grpSpPr>
          <a:xfrm>
            <a:off x="4318254" y="6326123"/>
            <a:ext cx="2059305" cy="1466215"/>
            <a:chOff x="4318254" y="6326123"/>
            <a:chExt cx="2059305" cy="1466215"/>
          </a:xfrm>
        </p:grpSpPr>
        <p:pic>
          <p:nvPicPr>
            <p:cNvPr id="106" name="object 10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18254" y="6385560"/>
              <a:ext cx="2058924" cy="1406651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4635246" y="6326123"/>
              <a:ext cx="1405255" cy="220345"/>
            </a:xfrm>
            <a:custGeom>
              <a:avLst/>
              <a:gdLst/>
              <a:ahLst/>
              <a:cxnLst/>
              <a:rect l="l" t="t" r="r" b="b"/>
              <a:pathLst>
                <a:path w="1405254" h="220345">
                  <a:moveTo>
                    <a:pt x="481584" y="12954"/>
                  </a:moveTo>
                  <a:lnTo>
                    <a:pt x="475488" y="0"/>
                  </a:lnTo>
                  <a:lnTo>
                    <a:pt x="73685" y="179158"/>
                  </a:lnTo>
                  <a:lnTo>
                    <a:pt x="96012" y="151638"/>
                  </a:lnTo>
                  <a:lnTo>
                    <a:pt x="0" y="220218"/>
                  </a:lnTo>
                  <a:lnTo>
                    <a:pt x="98132" y="198120"/>
                  </a:lnTo>
                  <a:lnTo>
                    <a:pt x="115062" y="194310"/>
                  </a:lnTo>
                  <a:lnTo>
                    <a:pt x="78460" y="192697"/>
                  </a:lnTo>
                  <a:lnTo>
                    <a:pt x="481584" y="12954"/>
                  </a:lnTo>
                  <a:close/>
                </a:path>
                <a:path w="1405254" h="220345">
                  <a:moveTo>
                    <a:pt x="1405128" y="162306"/>
                  </a:moveTo>
                  <a:lnTo>
                    <a:pt x="1373428" y="137160"/>
                  </a:lnTo>
                  <a:lnTo>
                    <a:pt x="1365745" y="131064"/>
                  </a:lnTo>
                  <a:lnTo>
                    <a:pt x="1344168" y="113957"/>
                  </a:lnTo>
                  <a:lnTo>
                    <a:pt x="1344168" y="131064"/>
                  </a:lnTo>
                  <a:lnTo>
                    <a:pt x="1343583" y="131064"/>
                  </a:lnTo>
                  <a:lnTo>
                    <a:pt x="1343825" y="130619"/>
                  </a:lnTo>
                  <a:lnTo>
                    <a:pt x="1344168" y="131064"/>
                  </a:lnTo>
                  <a:lnTo>
                    <a:pt x="1344168" y="113957"/>
                  </a:lnTo>
                  <a:lnTo>
                    <a:pt x="1312926" y="89154"/>
                  </a:lnTo>
                  <a:lnTo>
                    <a:pt x="1334058" y="117513"/>
                  </a:lnTo>
                  <a:lnTo>
                    <a:pt x="1103376" y="0"/>
                  </a:lnTo>
                  <a:lnTo>
                    <a:pt x="1096518" y="12954"/>
                  </a:lnTo>
                  <a:lnTo>
                    <a:pt x="1327912" y="130835"/>
                  </a:lnTo>
                  <a:lnTo>
                    <a:pt x="1292352" y="130302"/>
                  </a:lnTo>
                  <a:lnTo>
                    <a:pt x="1405128" y="162306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" name="object 108"/>
          <p:cNvSpPr txBox="1"/>
          <p:nvPr/>
        </p:nvSpPr>
        <p:spPr>
          <a:xfrm>
            <a:off x="656594" y="7442959"/>
            <a:ext cx="5888355" cy="25393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036319">
              <a:lnSpc>
                <a:spcPct val="100000"/>
              </a:lnSpc>
              <a:spcBef>
                <a:spcPts val="110"/>
              </a:spcBef>
            </a:pPr>
            <a:r>
              <a:rPr sz="1050" i="1" spc="5" dirty="0">
                <a:latin typeface="Times New Roman"/>
                <a:cs typeface="Times New Roman"/>
              </a:rPr>
              <a:t>3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710689">
              <a:lnSpc>
                <a:spcPct val="100000"/>
              </a:lnSpc>
              <a:spcBef>
                <a:spcPts val="655"/>
              </a:spcBef>
              <a:tabLst>
                <a:tab pos="465899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8.18.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установки 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дифузійного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хромування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мікроструктура</a:t>
            </a:r>
            <a:r>
              <a:rPr sz="1000" spc="-5" dirty="0">
                <a:latin typeface="Times New Roman"/>
                <a:cs typeface="Times New Roman"/>
              </a:rPr>
              <a:t> поверхні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(сталь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25)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дифузійного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хромування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):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балон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носієм;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камера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підготовки газу;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камера отримання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реакційного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газу;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 опору;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вироби;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кришка;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гази, 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відходять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5" dirty="0">
                <a:latin typeface="Times New Roman"/>
                <a:cs typeface="Times New Roman"/>
              </a:rPr>
              <a:t> водяного затвору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Борування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насичення поверхні </a:t>
            </a:r>
            <a:r>
              <a:rPr sz="1200" dirty="0">
                <a:latin typeface="Times New Roman"/>
                <a:cs typeface="Times New Roman"/>
              </a:rPr>
              <a:t>металевих виробів атомами </a:t>
            </a:r>
            <a:r>
              <a:rPr sz="1200" spc="-5" dirty="0">
                <a:latin typeface="Times New Roman"/>
                <a:cs typeface="Times New Roman"/>
              </a:rPr>
              <a:t>бору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 </a:t>
            </a:r>
            <a:r>
              <a:rPr sz="1200" dirty="0">
                <a:latin typeface="Times New Roman"/>
                <a:cs typeface="Times New Roman"/>
              </a:rPr>
              <a:t>(1800...2000 </a:t>
            </a:r>
            <a:r>
              <a:rPr sz="1200" spc="-5" dirty="0">
                <a:latin typeface="Times New Roman"/>
                <a:cs typeface="Times New Roman"/>
              </a:rPr>
              <a:t>HV), теплостійкості, зносостійкості та </a:t>
            </a:r>
            <a:r>
              <a:rPr sz="1200" dirty="0">
                <a:latin typeface="Times New Roman"/>
                <a:cs typeface="Times New Roman"/>
              </a:rPr>
              <a:t>корозійної стійкості в </a:t>
            </a:r>
            <a:r>
              <a:rPr sz="1200" spc="-5" dirty="0">
                <a:latin typeface="Times New Roman"/>
                <a:cs typeface="Times New Roman"/>
              </a:rPr>
              <a:t>різ-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середовищах.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борування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поверхневому </a:t>
            </a:r>
            <a:r>
              <a:rPr sz="1200" dirty="0">
                <a:latin typeface="Times New Roman"/>
                <a:cs typeface="Times New Roman"/>
              </a:rPr>
              <a:t>шарі </a:t>
            </a:r>
            <a:r>
              <a:rPr sz="1200" spc="-5" dirty="0">
                <a:latin typeface="Times New Roman"/>
                <a:cs typeface="Times New Roman"/>
              </a:rPr>
              <a:t>сталевої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утворю-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бориди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FeB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B,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забезпечують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перерахованих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164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4870958" y="6136949"/>
            <a:ext cx="95504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spc="-5" dirty="0">
                <a:latin typeface="Times New Roman"/>
                <a:cs typeface="Times New Roman"/>
              </a:rPr>
              <a:t>Хромований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шар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0" y="516889"/>
            <a:ext cx="5864225" cy="19697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востей. Боруваня </a:t>
            </a:r>
            <a:r>
              <a:rPr sz="1200" dirty="0">
                <a:latin typeface="Times New Roman"/>
                <a:cs typeface="Times New Roman"/>
              </a:rPr>
              <a:t>застосовується </a:t>
            </a:r>
            <a:r>
              <a:rPr sz="1200" spc="-5" dirty="0">
                <a:latin typeface="Times New Roman"/>
                <a:cs typeface="Times New Roman"/>
              </a:rPr>
              <a:t>при виготовленні деталей, які працюють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умовах </a:t>
            </a:r>
            <a:r>
              <a:rPr sz="1200" dirty="0">
                <a:latin typeface="Times New Roman"/>
                <a:cs typeface="Times New Roman"/>
              </a:rPr>
              <a:t>під-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вищеного </a:t>
            </a:r>
            <a:r>
              <a:rPr sz="1200" spc="-10" dirty="0">
                <a:latin typeface="Times New Roman"/>
                <a:cs typeface="Times New Roman"/>
              </a:rPr>
              <a:t>зносу </a:t>
            </a:r>
            <a:r>
              <a:rPr sz="1200" spc="-15" dirty="0">
                <a:latin typeface="Times New Roman"/>
                <a:cs typeface="Times New Roman"/>
              </a:rPr>
              <a:t>(сопла піскоструменевих </a:t>
            </a:r>
            <a:r>
              <a:rPr sz="1200" spc="-10" dirty="0">
                <a:latin typeface="Times New Roman"/>
                <a:cs typeface="Times New Roman"/>
              </a:rPr>
              <a:t>апаратів, </a:t>
            </a:r>
            <a:r>
              <a:rPr sz="1200" spc="-15" dirty="0">
                <a:latin typeface="Times New Roman"/>
                <a:cs typeface="Times New Roman"/>
              </a:rPr>
              <a:t>грязьових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бетонних насосів, </a:t>
            </a:r>
            <a:r>
              <a:rPr sz="1200" spc="-10" dirty="0">
                <a:latin typeface="Times New Roman"/>
                <a:cs typeface="Times New Roman"/>
              </a:rPr>
              <a:t>штам- </a:t>
            </a:r>
            <a:r>
              <a:rPr sz="1200" spc="-5" dirty="0">
                <a:latin typeface="Times New Roman"/>
                <a:cs typeface="Times New Roman"/>
              </a:rPr>
              <a:t> пів, прес-форм тощо). </a:t>
            </a:r>
            <a:r>
              <a:rPr sz="1200" dirty="0">
                <a:latin typeface="Times New Roman"/>
                <a:cs typeface="Times New Roman"/>
              </a:rPr>
              <a:t>Недоліком борованої </a:t>
            </a:r>
            <a:r>
              <a:rPr sz="1200" spc="-5" dirty="0">
                <a:latin typeface="Times New Roman"/>
                <a:cs typeface="Times New Roman"/>
              </a:rPr>
              <a:t>поверхні, при виключно високій твердості </a:t>
            </a:r>
            <a:r>
              <a:rPr sz="1200" dirty="0">
                <a:latin typeface="Times New Roman"/>
                <a:cs typeface="Times New Roman"/>
              </a:rPr>
              <a:t> (2000 </a:t>
            </a:r>
            <a:r>
              <a:rPr sz="1200" spc="-5" dirty="0">
                <a:latin typeface="Times New Roman"/>
                <a:cs typeface="Times New Roman"/>
              </a:rPr>
              <a:t>HV) та </a:t>
            </a:r>
            <a:r>
              <a:rPr sz="1200" dirty="0">
                <a:latin typeface="Times New Roman"/>
                <a:cs typeface="Times New Roman"/>
              </a:rPr>
              <a:t>високому опорі </a:t>
            </a:r>
            <a:r>
              <a:rPr sz="1200" spc="-5" dirty="0">
                <a:latin typeface="Times New Roman"/>
                <a:cs typeface="Times New Roman"/>
              </a:rPr>
              <a:t>зносу, </a:t>
            </a:r>
            <a:r>
              <a:rPr sz="1200" dirty="0">
                <a:latin typeface="Times New Roman"/>
                <a:cs typeface="Times New Roman"/>
              </a:rPr>
              <a:t>є її </a:t>
            </a:r>
            <a:r>
              <a:rPr sz="1200" spc="-5" dirty="0">
                <a:latin typeface="Times New Roman"/>
                <a:cs typeface="Times New Roman"/>
              </a:rPr>
              <a:t>підвищена </a:t>
            </a:r>
            <a:r>
              <a:rPr sz="1200" dirty="0">
                <a:latin typeface="Times New Roman"/>
                <a:cs typeface="Times New Roman"/>
              </a:rPr>
              <a:t>крихкість через утворення боридів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 (FeB, </a:t>
            </a:r>
            <a:r>
              <a:rPr sz="1200" spc="-5" dirty="0">
                <a:latin typeface="Times New Roman"/>
                <a:cs typeface="Times New Roman"/>
              </a:rPr>
              <a:t>FeB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). </a:t>
            </a:r>
            <a:r>
              <a:rPr sz="1200" dirty="0">
                <a:latin typeface="Times New Roman"/>
                <a:cs typeface="Times New Roman"/>
              </a:rPr>
              <a:t>Найбільшого </a:t>
            </a:r>
            <a:r>
              <a:rPr sz="1200" spc="-5" dirty="0">
                <a:latin typeface="Times New Roman"/>
                <a:cs typeface="Times New Roman"/>
              </a:rPr>
              <a:t>поширення набули рідинні способи борування </a:t>
            </a:r>
            <a:r>
              <a:rPr sz="1200" dirty="0">
                <a:latin typeface="Times New Roman"/>
                <a:cs typeface="Times New Roman"/>
              </a:rPr>
              <a:t>в 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плавах,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яких відносяться </a:t>
            </a:r>
            <a:r>
              <a:rPr sz="1200" dirty="0">
                <a:latin typeface="Times New Roman"/>
                <a:cs typeface="Times New Roman"/>
              </a:rPr>
              <a:t>електролізне </a:t>
            </a:r>
            <a:r>
              <a:rPr sz="1200" spc="-5" dirty="0">
                <a:latin typeface="Times New Roman"/>
                <a:cs typeface="Times New Roman"/>
              </a:rPr>
              <a:t>та безелектролізне борування. </a:t>
            </a:r>
            <a:r>
              <a:rPr sz="1200" dirty="0">
                <a:latin typeface="Times New Roman"/>
                <a:cs typeface="Times New Roman"/>
              </a:rPr>
              <a:t>В даний час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розробляються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борування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псевдокиплячому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речовини,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містить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бор.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 8.19 </a:t>
            </a:r>
            <a:r>
              <a:rPr sz="1200" dirty="0">
                <a:latin typeface="Times New Roman"/>
                <a:cs typeface="Times New Roman"/>
              </a:rPr>
              <a:t>представлено </a:t>
            </a:r>
            <a:r>
              <a:rPr sz="1200" spc="-5" dirty="0">
                <a:latin typeface="Times New Roman"/>
                <a:cs typeface="Times New Roman"/>
              </a:rPr>
              <a:t>схему установки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боруваня </a:t>
            </a:r>
            <a:r>
              <a:rPr sz="1200" dirty="0">
                <a:latin typeface="Times New Roman"/>
                <a:cs typeface="Times New Roman"/>
              </a:rPr>
              <a:t>виробів в </a:t>
            </a:r>
            <a:r>
              <a:rPr sz="1200" spc="-5" dirty="0">
                <a:latin typeface="Times New Roman"/>
                <a:cs typeface="Times New Roman"/>
              </a:rPr>
              <a:t>псевдокиплячому </a:t>
            </a:r>
            <a:r>
              <a:rPr sz="1200" dirty="0">
                <a:latin typeface="Times New Roman"/>
                <a:cs typeface="Times New Roman"/>
              </a:rPr>
              <a:t> шарі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мікроструктури дифузійних</a:t>
            </a:r>
            <a:r>
              <a:rPr sz="1200" dirty="0">
                <a:latin typeface="Times New Roman"/>
                <a:cs typeface="Times New Roman"/>
              </a:rPr>
              <a:t> шарів</a:t>
            </a:r>
            <a:r>
              <a:rPr sz="1200" spc="-5" dirty="0">
                <a:latin typeface="Times New Roman"/>
                <a:cs typeface="Times New Roman"/>
              </a:rPr>
              <a:t> (рис. 8.20)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65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3072384" y="2557017"/>
            <a:ext cx="2343785" cy="3374390"/>
            <a:chOff x="3072384" y="2557017"/>
            <a:chExt cx="2343785" cy="337439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389376" y="4170425"/>
              <a:ext cx="1907286" cy="1612392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3389376" y="4170425"/>
              <a:ext cx="1907539" cy="1612900"/>
            </a:xfrm>
            <a:custGeom>
              <a:avLst/>
              <a:gdLst/>
              <a:ahLst/>
              <a:cxnLst/>
              <a:rect l="l" t="t" r="r" b="b"/>
              <a:pathLst>
                <a:path w="1907539" h="1612900">
                  <a:moveTo>
                    <a:pt x="1907286" y="0"/>
                  </a:moveTo>
                  <a:lnTo>
                    <a:pt x="0" y="0"/>
                  </a:lnTo>
                  <a:lnTo>
                    <a:pt x="0" y="1612392"/>
                  </a:lnTo>
                  <a:lnTo>
                    <a:pt x="1907286" y="1612392"/>
                  </a:lnTo>
                  <a:lnTo>
                    <a:pt x="190728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73830" y="4170428"/>
              <a:ext cx="730755" cy="170685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973832" y="4170425"/>
              <a:ext cx="730885" cy="170815"/>
            </a:xfrm>
            <a:custGeom>
              <a:avLst/>
              <a:gdLst/>
              <a:ahLst/>
              <a:cxnLst/>
              <a:rect l="l" t="t" r="r" b="b"/>
              <a:pathLst>
                <a:path w="730885" h="170814">
                  <a:moveTo>
                    <a:pt x="730755" y="0"/>
                  </a:moveTo>
                  <a:lnTo>
                    <a:pt x="0" y="0"/>
                  </a:lnTo>
                  <a:lnTo>
                    <a:pt x="0" y="170685"/>
                  </a:lnTo>
                  <a:lnTo>
                    <a:pt x="730755" y="170685"/>
                  </a:lnTo>
                  <a:lnTo>
                    <a:pt x="730755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908298" y="4341113"/>
              <a:ext cx="882015" cy="1135380"/>
            </a:xfrm>
            <a:custGeom>
              <a:avLst/>
              <a:gdLst/>
              <a:ahLst/>
              <a:cxnLst/>
              <a:rect l="l" t="t" r="r" b="b"/>
              <a:pathLst>
                <a:path w="882014" h="1135379">
                  <a:moveTo>
                    <a:pt x="807720" y="0"/>
                  </a:moveTo>
                  <a:lnTo>
                    <a:pt x="73914" y="0"/>
                  </a:lnTo>
                  <a:lnTo>
                    <a:pt x="45327" y="5869"/>
                  </a:lnTo>
                  <a:lnTo>
                    <a:pt x="21812" y="21812"/>
                  </a:lnTo>
                  <a:lnTo>
                    <a:pt x="5869" y="45327"/>
                  </a:lnTo>
                  <a:lnTo>
                    <a:pt x="0" y="73914"/>
                  </a:lnTo>
                  <a:lnTo>
                    <a:pt x="0" y="1062228"/>
                  </a:lnTo>
                  <a:lnTo>
                    <a:pt x="5869" y="1090695"/>
                  </a:lnTo>
                  <a:lnTo>
                    <a:pt x="21812" y="1113948"/>
                  </a:lnTo>
                  <a:lnTo>
                    <a:pt x="45327" y="1129629"/>
                  </a:lnTo>
                  <a:lnTo>
                    <a:pt x="73914" y="1135380"/>
                  </a:lnTo>
                  <a:lnTo>
                    <a:pt x="807720" y="1135380"/>
                  </a:lnTo>
                  <a:lnTo>
                    <a:pt x="836306" y="1129629"/>
                  </a:lnTo>
                  <a:lnTo>
                    <a:pt x="859821" y="1113948"/>
                  </a:lnTo>
                  <a:lnTo>
                    <a:pt x="875764" y="1090695"/>
                  </a:lnTo>
                  <a:lnTo>
                    <a:pt x="881634" y="1062228"/>
                  </a:lnTo>
                  <a:lnTo>
                    <a:pt x="881634" y="73914"/>
                  </a:lnTo>
                  <a:lnTo>
                    <a:pt x="875764" y="45327"/>
                  </a:lnTo>
                  <a:lnTo>
                    <a:pt x="859821" y="21812"/>
                  </a:lnTo>
                  <a:lnTo>
                    <a:pt x="836306" y="5869"/>
                  </a:lnTo>
                  <a:lnTo>
                    <a:pt x="8077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908298" y="4341113"/>
              <a:ext cx="882015" cy="1135380"/>
            </a:xfrm>
            <a:custGeom>
              <a:avLst/>
              <a:gdLst/>
              <a:ahLst/>
              <a:cxnLst/>
              <a:rect l="l" t="t" r="r" b="b"/>
              <a:pathLst>
                <a:path w="882014" h="1135379">
                  <a:moveTo>
                    <a:pt x="73914" y="0"/>
                  </a:moveTo>
                  <a:lnTo>
                    <a:pt x="45327" y="5869"/>
                  </a:lnTo>
                  <a:lnTo>
                    <a:pt x="21812" y="21812"/>
                  </a:lnTo>
                  <a:lnTo>
                    <a:pt x="5869" y="45327"/>
                  </a:lnTo>
                  <a:lnTo>
                    <a:pt x="0" y="73914"/>
                  </a:lnTo>
                  <a:lnTo>
                    <a:pt x="0" y="1062228"/>
                  </a:lnTo>
                  <a:lnTo>
                    <a:pt x="5869" y="1090695"/>
                  </a:lnTo>
                  <a:lnTo>
                    <a:pt x="21812" y="1113948"/>
                  </a:lnTo>
                  <a:lnTo>
                    <a:pt x="45327" y="1129629"/>
                  </a:lnTo>
                  <a:lnTo>
                    <a:pt x="73914" y="1135380"/>
                  </a:lnTo>
                  <a:lnTo>
                    <a:pt x="807720" y="1135380"/>
                  </a:lnTo>
                  <a:lnTo>
                    <a:pt x="836306" y="1129629"/>
                  </a:lnTo>
                  <a:lnTo>
                    <a:pt x="859821" y="1113948"/>
                  </a:lnTo>
                  <a:lnTo>
                    <a:pt x="875764" y="1090695"/>
                  </a:lnTo>
                  <a:lnTo>
                    <a:pt x="881634" y="1062228"/>
                  </a:lnTo>
                  <a:lnTo>
                    <a:pt x="881634" y="73914"/>
                  </a:lnTo>
                  <a:lnTo>
                    <a:pt x="875764" y="45327"/>
                  </a:lnTo>
                  <a:lnTo>
                    <a:pt x="859821" y="21812"/>
                  </a:lnTo>
                  <a:lnTo>
                    <a:pt x="836306" y="5869"/>
                  </a:lnTo>
                  <a:lnTo>
                    <a:pt x="807720" y="0"/>
                  </a:lnTo>
                  <a:lnTo>
                    <a:pt x="73914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09950" y="5896359"/>
              <a:ext cx="1956054" cy="35049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3486913" y="5782817"/>
              <a:ext cx="1724660" cy="113664"/>
            </a:xfrm>
            <a:custGeom>
              <a:avLst/>
              <a:gdLst/>
              <a:ahLst/>
              <a:cxnLst/>
              <a:rect l="l" t="t" r="r" b="b"/>
              <a:pathLst>
                <a:path w="1724660" h="113664">
                  <a:moveTo>
                    <a:pt x="211072" y="0"/>
                  </a:moveTo>
                  <a:lnTo>
                    <a:pt x="0" y="0"/>
                  </a:lnTo>
                  <a:lnTo>
                    <a:pt x="0" y="113540"/>
                  </a:lnTo>
                  <a:lnTo>
                    <a:pt x="211072" y="113540"/>
                  </a:lnTo>
                  <a:lnTo>
                    <a:pt x="211072" y="0"/>
                  </a:lnTo>
                  <a:close/>
                </a:path>
                <a:path w="1724660" h="113664">
                  <a:moveTo>
                    <a:pt x="1724404" y="0"/>
                  </a:moveTo>
                  <a:lnTo>
                    <a:pt x="1513332" y="0"/>
                  </a:lnTo>
                  <a:lnTo>
                    <a:pt x="1513332" y="113540"/>
                  </a:lnTo>
                  <a:lnTo>
                    <a:pt x="1724404" y="113540"/>
                  </a:lnTo>
                  <a:lnTo>
                    <a:pt x="1724404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409950" y="5896355"/>
              <a:ext cx="1956435" cy="0"/>
            </a:xfrm>
            <a:custGeom>
              <a:avLst/>
              <a:gdLst/>
              <a:ahLst/>
              <a:cxnLst/>
              <a:rect l="l" t="t" r="r" b="b"/>
              <a:pathLst>
                <a:path w="1956435">
                  <a:moveTo>
                    <a:pt x="0" y="0"/>
                  </a:moveTo>
                  <a:lnTo>
                    <a:pt x="1956054" y="0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02302" y="4796025"/>
              <a:ext cx="638175" cy="22225"/>
            </a:xfrm>
            <a:custGeom>
              <a:avLst/>
              <a:gdLst/>
              <a:ahLst/>
              <a:cxnLst/>
              <a:rect l="l" t="t" r="r" b="b"/>
              <a:pathLst>
                <a:path w="638175" h="22225">
                  <a:moveTo>
                    <a:pt x="637792" y="0"/>
                  </a:moveTo>
                  <a:lnTo>
                    <a:pt x="0" y="0"/>
                  </a:lnTo>
                  <a:lnTo>
                    <a:pt x="0" y="22100"/>
                  </a:lnTo>
                  <a:lnTo>
                    <a:pt x="637792" y="22100"/>
                  </a:lnTo>
                  <a:lnTo>
                    <a:pt x="6377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702303" y="4796027"/>
              <a:ext cx="638175" cy="22225"/>
            </a:xfrm>
            <a:custGeom>
              <a:avLst/>
              <a:gdLst/>
              <a:ahLst/>
              <a:cxnLst/>
              <a:rect l="l" t="t" r="r" b="b"/>
              <a:pathLst>
                <a:path w="638175" h="22225">
                  <a:moveTo>
                    <a:pt x="637792" y="0"/>
                  </a:moveTo>
                  <a:lnTo>
                    <a:pt x="0" y="0"/>
                  </a:lnTo>
                  <a:lnTo>
                    <a:pt x="0" y="22100"/>
                  </a:lnTo>
                  <a:lnTo>
                    <a:pt x="637792" y="22100"/>
                  </a:lnTo>
                  <a:lnTo>
                    <a:pt x="637792" y="0"/>
                  </a:lnTo>
                  <a:close/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806696" y="4394454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806696" y="4394454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18288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806696" y="4491989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806696" y="4491989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18288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806696" y="4572761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28194" y="0"/>
                  </a:moveTo>
                  <a:lnTo>
                    <a:pt x="18288" y="0"/>
                  </a:lnTo>
                  <a:lnTo>
                    <a:pt x="8382" y="0"/>
                  </a:lnTo>
                  <a:lnTo>
                    <a:pt x="0" y="7620"/>
                  </a:lnTo>
                  <a:lnTo>
                    <a:pt x="0" y="17526"/>
                  </a:lnTo>
                  <a:lnTo>
                    <a:pt x="1464" y="24562"/>
                  </a:lnTo>
                  <a:lnTo>
                    <a:pt x="5429" y="30384"/>
                  </a:lnTo>
                  <a:lnTo>
                    <a:pt x="11251" y="34349"/>
                  </a:lnTo>
                  <a:lnTo>
                    <a:pt x="18288" y="35814"/>
                  </a:lnTo>
                  <a:lnTo>
                    <a:pt x="25324" y="34349"/>
                  </a:lnTo>
                  <a:lnTo>
                    <a:pt x="31146" y="30384"/>
                  </a:lnTo>
                  <a:lnTo>
                    <a:pt x="35111" y="24562"/>
                  </a:lnTo>
                  <a:lnTo>
                    <a:pt x="36576" y="17526"/>
                  </a:lnTo>
                  <a:lnTo>
                    <a:pt x="36576" y="7620"/>
                  </a:lnTo>
                  <a:lnTo>
                    <a:pt x="281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06696" y="4572761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8382" y="0"/>
                  </a:lnTo>
                  <a:lnTo>
                    <a:pt x="0" y="7620"/>
                  </a:lnTo>
                  <a:lnTo>
                    <a:pt x="0" y="17526"/>
                  </a:lnTo>
                  <a:lnTo>
                    <a:pt x="1464" y="24562"/>
                  </a:lnTo>
                  <a:lnTo>
                    <a:pt x="5429" y="30384"/>
                  </a:lnTo>
                  <a:lnTo>
                    <a:pt x="11251" y="34349"/>
                  </a:lnTo>
                  <a:lnTo>
                    <a:pt x="18288" y="35814"/>
                  </a:lnTo>
                  <a:lnTo>
                    <a:pt x="25324" y="34349"/>
                  </a:lnTo>
                  <a:lnTo>
                    <a:pt x="31146" y="30384"/>
                  </a:lnTo>
                  <a:lnTo>
                    <a:pt x="35111" y="24562"/>
                  </a:lnTo>
                  <a:lnTo>
                    <a:pt x="36576" y="17526"/>
                  </a:lnTo>
                  <a:lnTo>
                    <a:pt x="36576" y="7620"/>
                  </a:lnTo>
                  <a:lnTo>
                    <a:pt x="28194" y="0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806696" y="464972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1464" y="25324"/>
                  </a:lnTo>
                  <a:lnTo>
                    <a:pt x="5429" y="31146"/>
                  </a:lnTo>
                  <a:lnTo>
                    <a:pt x="11251" y="35111"/>
                  </a:lnTo>
                  <a:lnTo>
                    <a:pt x="18288" y="36576"/>
                  </a:lnTo>
                  <a:lnTo>
                    <a:pt x="25324" y="35111"/>
                  </a:lnTo>
                  <a:lnTo>
                    <a:pt x="31146" y="31146"/>
                  </a:lnTo>
                  <a:lnTo>
                    <a:pt x="35111" y="2532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806696" y="464972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1464" y="25324"/>
                  </a:lnTo>
                  <a:lnTo>
                    <a:pt x="5429" y="31146"/>
                  </a:lnTo>
                  <a:lnTo>
                    <a:pt x="11251" y="35111"/>
                  </a:lnTo>
                  <a:lnTo>
                    <a:pt x="18288" y="36576"/>
                  </a:lnTo>
                  <a:lnTo>
                    <a:pt x="25324" y="35111"/>
                  </a:lnTo>
                  <a:lnTo>
                    <a:pt x="31146" y="31146"/>
                  </a:lnTo>
                  <a:lnTo>
                    <a:pt x="35111" y="2532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806696" y="4739639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28194" y="0"/>
                  </a:moveTo>
                  <a:lnTo>
                    <a:pt x="18288" y="0"/>
                  </a:lnTo>
                  <a:lnTo>
                    <a:pt x="8382" y="0"/>
                  </a:lnTo>
                  <a:lnTo>
                    <a:pt x="0" y="7620"/>
                  </a:lnTo>
                  <a:lnTo>
                    <a:pt x="0" y="17526"/>
                  </a:lnTo>
                  <a:lnTo>
                    <a:pt x="1464" y="24562"/>
                  </a:lnTo>
                  <a:lnTo>
                    <a:pt x="5429" y="30384"/>
                  </a:lnTo>
                  <a:lnTo>
                    <a:pt x="11251" y="34349"/>
                  </a:lnTo>
                  <a:lnTo>
                    <a:pt x="18288" y="35814"/>
                  </a:lnTo>
                  <a:lnTo>
                    <a:pt x="25324" y="34349"/>
                  </a:lnTo>
                  <a:lnTo>
                    <a:pt x="31146" y="30384"/>
                  </a:lnTo>
                  <a:lnTo>
                    <a:pt x="35111" y="24562"/>
                  </a:lnTo>
                  <a:lnTo>
                    <a:pt x="36576" y="17526"/>
                  </a:lnTo>
                  <a:lnTo>
                    <a:pt x="36576" y="7620"/>
                  </a:lnTo>
                  <a:lnTo>
                    <a:pt x="281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806696" y="4739639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8382" y="0"/>
                  </a:lnTo>
                  <a:lnTo>
                    <a:pt x="0" y="7620"/>
                  </a:lnTo>
                  <a:lnTo>
                    <a:pt x="0" y="17526"/>
                  </a:lnTo>
                  <a:lnTo>
                    <a:pt x="1464" y="24562"/>
                  </a:lnTo>
                  <a:lnTo>
                    <a:pt x="5429" y="30384"/>
                  </a:lnTo>
                  <a:lnTo>
                    <a:pt x="11251" y="34349"/>
                  </a:lnTo>
                  <a:lnTo>
                    <a:pt x="18288" y="35814"/>
                  </a:lnTo>
                  <a:lnTo>
                    <a:pt x="25324" y="34349"/>
                  </a:lnTo>
                  <a:lnTo>
                    <a:pt x="31146" y="30384"/>
                  </a:lnTo>
                  <a:lnTo>
                    <a:pt x="35111" y="24562"/>
                  </a:lnTo>
                  <a:lnTo>
                    <a:pt x="36576" y="17526"/>
                  </a:lnTo>
                  <a:lnTo>
                    <a:pt x="36576" y="7620"/>
                  </a:lnTo>
                  <a:lnTo>
                    <a:pt x="28194" y="0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806696" y="4843272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806696" y="4843272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18288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806696" y="4926329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28194" y="0"/>
                  </a:moveTo>
                  <a:lnTo>
                    <a:pt x="18288" y="0"/>
                  </a:lnTo>
                  <a:lnTo>
                    <a:pt x="8382" y="0"/>
                  </a:lnTo>
                  <a:lnTo>
                    <a:pt x="0" y="7620"/>
                  </a:lnTo>
                  <a:lnTo>
                    <a:pt x="0" y="17526"/>
                  </a:lnTo>
                  <a:lnTo>
                    <a:pt x="1464" y="24562"/>
                  </a:lnTo>
                  <a:lnTo>
                    <a:pt x="5429" y="30384"/>
                  </a:lnTo>
                  <a:lnTo>
                    <a:pt x="11251" y="34349"/>
                  </a:lnTo>
                  <a:lnTo>
                    <a:pt x="18288" y="35814"/>
                  </a:lnTo>
                  <a:lnTo>
                    <a:pt x="25324" y="34349"/>
                  </a:lnTo>
                  <a:lnTo>
                    <a:pt x="31146" y="30384"/>
                  </a:lnTo>
                  <a:lnTo>
                    <a:pt x="35111" y="24562"/>
                  </a:lnTo>
                  <a:lnTo>
                    <a:pt x="36576" y="17526"/>
                  </a:lnTo>
                  <a:lnTo>
                    <a:pt x="36576" y="7620"/>
                  </a:lnTo>
                  <a:lnTo>
                    <a:pt x="281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806696" y="4926329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8382" y="0"/>
                  </a:lnTo>
                  <a:lnTo>
                    <a:pt x="0" y="7620"/>
                  </a:lnTo>
                  <a:lnTo>
                    <a:pt x="0" y="17526"/>
                  </a:lnTo>
                  <a:lnTo>
                    <a:pt x="1464" y="24562"/>
                  </a:lnTo>
                  <a:lnTo>
                    <a:pt x="5429" y="30384"/>
                  </a:lnTo>
                  <a:lnTo>
                    <a:pt x="11251" y="34349"/>
                  </a:lnTo>
                  <a:lnTo>
                    <a:pt x="18288" y="35814"/>
                  </a:lnTo>
                  <a:lnTo>
                    <a:pt x="25324" y="34349"/>
                  </a:lnTo>
                  <a:lnTo>
                    <a:pt x="31146" y="30384"/>
                  </a:lnTo>
                  <a:lnTo>
                    <a:pt x="35111" y="24562"/>
                  </a:lnTo>
                  <a:lnTo>
                    <a:pt x="36576" y="17526"/>
                  </a:lnTo>
                  <a:lnTo>
                    <a:pt x="36576" y="7620"/>
                  </a:lnTo>
                  <a:lnTo>
                    <a:pt x="28194" y="0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806696" y="5015483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357"/>
                  </a:lnTo>
                  <a:lnTo>
                    <a:pt x="5429" y="5143"/>
                  </a:lnTo>
                  <a:lnTo>
                    <a:pt x="1464" y="10929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0929"/>
                  </a:lnTo>
                  <a:lnTo>
                    <a:pt x="31146" y="5143"/>
                  </a:lnTo>
                  <a:lnTo>
                    <a:pt x="25324" y="1357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806696" y="5015483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357"/>
                  </a:lnTo>
                  <a:lnTo>
                    <a:pt x="5429" y="5143"/>
                  </a:lnTo>
                  <a:lnTo>
                    <a:pt x="1464" y="10929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18288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0929"/>
                  </a:lnTo>
                  <a:lnTo>
                    <a:pt x="31146" y="5143"/>
                  </a:lnTo>
                  <a:lnTo>
                    <a:pt x="25324" y="1357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806696" y="5100827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357"/>
                  </a:lnTo>
                  <a:lnTo>
                    <a:pt x="5429" y="5143"/>
                  </a:lnTo>
                  <a:lnTo>
                    <a:pt x="1464" y="10929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0929"/>
                  </a:lnTo>
                  <a:lnTo>
                    <a:pt x="31146" y="5143"/>
                  </a:lnTo>
                  <a:lnTo>
                    <a:pt x="25324" y="1357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806696" y="5100827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357"/>
                  </a:lnTo>
                  <a:lnTo>
                    <a:pt x="5429" y="5143"/>
                  </a:lnTo>
                  <a:lnTo>
                    <a:pt x="1464" y="10929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18288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0929"/>
                  </a:lnTo>
                  <a:lnTo>
                    <a:pt x="31146" y="5143"/>
                  </a:lnTo>
                  <a:lnTo>
                    <a:pt x="25324" y="1357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806696" y="5198363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357"/>
                  </a:lnTo>
                  <a:lnTo>
                    <a:pt x="5429" y="5143"/>
                  </a:lnTo>
                  <a:lnTo>
                    <a:pt x="1464" y="10929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0929"/>
                  </a:lnTo>
                  <a:lnTo>
                    <a:pt x="31146" y="5143"/>
                  </a:lnTo>
                  <a:lnTo>
                    <a:pt x="25324" y="1357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806696" y="5198363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357"/>
                  </a:lnTo>
                  <a:lnTo>
                    <a:pt x="5429" y="5143"/>
                  </a:lnTo>
                  <a:lnTo>
                    <a:pt x="1464" y="10929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18288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0929"/>
                  </a:lnTo>
                  <a:lnTo>
                    <a:pt x="31146" y="5143"/>
                  </a:lnTo>
                  <a:lnTo>
                    <a:pt x="25324" y="1357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806696" y="5271516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357"/>
                  </a:lnTo>
                  <a:lnTo>
                    <a:pt x="5429" y="5143"/>
                  </a:lnTo>
                  <a:lnTo>
                    <a:pt x="1464" y="10929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0929"/>
                  </a:lnTo>
                  <a:lnTo>
                    <a:pt x="31146" y="5143"/>
                  </a:lnTo>
                  <a:lnTo>
                    <a:pt x="25324" y="1357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806696" y="5271516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357"/>
                  </a:lnTo>
                  <a:lnTo>
                    <a:pt x="5429" y="5143"/>
                  </a:lnTo>
                  <a:lnTo>
                    <a:pt x="1464" y="10929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18288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0929"/>
                  </a:lnTo>
                  <a:lnTo>
                    <a:pt x="31146" y="5143"/>
                  </a:lnTo>
                  <a:lnTo>
                    <a:pt x="25324" y="1357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806696" y="5364479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806696" y="5364479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8382" y="35814"/>
                  </a:lnTo>
                  <a:lnTo>
                    <a:pt x="18288" y="35814"/>
                  </a:lnTo>
                  <a:lnTo>
                    <a:pt x="28194" y="35814"/>
                  </a:lnTo>
                  <a:lnTo>
                    <a:pt x="36576" y="28194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876294" y="3931158"/>
              <a:ext cx="930404" cy="114300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3876291" y="3468623"/>
              <a:ext cx="930910" cy="702310"/>
            </a:xfrm>
            <a:custGeom>
              <a:avLst/>
              <a:gdLst/>
              <a:ahLst/>
              <a:cxnLst/>
              <a:rect l="l" t="t" r="r" b="b"/>
              <a:pathLst>
                <a:path w="930910" h="702310">
                  <a:moveTo>
                    <a:pt x="930404" y="462534"/>
                  </a:moveTo>
                  <a:lnTo>
                    <a:pt x="0" y="462534"/>
                  </a:lnTo>
                  <a:lnTo>
                    <a:pt x="0" y="576834"/>
                  </a:lnTo>
                  <a:lnTo>
                    <a:pt x="930404" y="576834"/>
                  </a:lnTo>
                  <a:lnTo>
                    <a:pt x="930404" y="462534"/>
                  </a:lnTo>
                  <a:close/>
                </a:path>
                <a:path w="930910" h="702310">
                  <a:moveTo>
                    <a:pt x="930404" y="0"/>
                  </a:moveTo>
                  <a:lnTo>
                    <a:pt x="0" y="0"/>
                  </a:lnTo>
                  <a:lnTo>
                    <a:pt x="0" y="701804"/>
                  </a:lnTo>
                  <a:lnTo>
                    <a:pt x="930404" y="701804"/>
                  </a:lnTo>
                  <a:lnTo>
                    <a:pt x="930404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876294" y="4045458"/>
              <a:ext cx="932180" cy="125095"/>
            </a:xfrm>
            <a:custGeom>
              <a:avLst/>
              <a:gdLst/>
              <a:ahLst/>
              <a:cxnLst/>
              <a:rect l="l" t="t" r="r" b="b"/>
              <a:pathLst>
                <a:path w="932179" h="125095">
                  <a:moveTo>
                    <a:pt x="0" y="0"/>
                  </a:moveTo>
                  <a:lnTo>
                    <a:pt x="97536" y="39624"/>
                  </a:lnTo>
                  <a:lnTo>
                    <a:pt x="0" y="51816"/>
                  </a:lnTo>
                  <a:lnTo>
                    <a:pt x="97536" y="80772"/>
                  </a:lnTo>
                  <a:lnTo>
                    <a:pt x="0" y="96774"/>
                  </a:lnTo>
                  <a:lnTo>
                    <a:pt x="97536" y="124968"/>
                  </a:lnTo>
                </a:path>
                <a:path w="932179" h="125095">
                  <a:moveTo>
                    <a:pt x="931926" y="0"/>
                  </a:moveTo>
                  <a:lnTo>
                    <a:pt x="834390" y="39624"/>
                  </a:lnTo>
                  <a:lnTo>
                    <a:pt x="931926" y="51816"/>
                  </a:lnTo>
                  <a:lnTo>
                    <a:pt x="834390" y="80772"/>
                  </a:lnTo>
                  <a:lnTo>
                    <a:pt x="931926" y="96774"/>
                  </a:lnTo>
                  <a:lnTo>
                    <a:pt x="834390" y="124968"/>
                  </a:lnTo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274058" y="4719067"/>
              <a:ext cx="166880" cy="329182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246626" y="3434333"/>
              <a:ext cx="200025" cy="1641475"/>
            </a:xfrm>
            <a:custGeom>
              <a:avLst/>
              <a:gdLst/>
              <a:ahLst/>
              <a:cxnLst/>
              <a:rect l="l" t="t" r="r" b="b"/>
              <a:pathLst>
                <a:path w="200025" h="1641475">
                  <a:moveTo>
                    <a:pt x="0" y="1641348"/>
                  </a:moveTo>
                  <a:lnTo>
                    <a:pt x="0" y="0"/>
                  </a:lnTo>
                </a:path>
                <a:path w="200025" h="1641475">
                  <a:moveTo>
                    <a:pt x="199644" y="1641348"/>
                  </a:moveTo>
                  <a:lnTo>
                    <a:pt x="199644" y="0"/>
                  </a:lnTo>
                </a:path>
              </a:pathLst>
            </a:custGeom>
            <a:ln w="170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926586" y="4170425"/>
              <a:ext cx="47625" cy="170815"/>
            </a:xfrm>
            <a:custGeom>
              <a:avLst/>
              <a:gdLst/>
              <a:ahLst/>
              <a:cxnLst/>
              <a:rect l="l" t="t" r="r" b="b"/>
              <a:pathLst>
                <a:path w="47625" h="170814">
                  <a:moveTo>
                    <a:pt x="47244" y="0"/>
                  </a:moveTo>
                  <a:lnTo>
                    <a:pt x="0" y="0"/>
                  </a:lnTo>
                  <a:lnTo>
                    <a:pt x="18288" y="32766"/>
                  </a:lnTo>
                  <a:lnTo>
                    <a:pt x="18288" y="170688"/>
                  </a:lnTo>
                  <a:lnTo>
                    <a:pt x="47244" y="170688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926586" y="4170425"/>
              <a:ext cx="47625" cy="170815"/>
            </a:xfrm>
            <a:custGeom>
              <a:avLst/>
              <a:gdLst/>
              <a:ahLst/>
              <a:cxnLst/>
              <a:rect l="l" t="t" r="r" b="b"/>
              <a:pathLst>
                <a:path w="47625" h="170814">
                  <a:moveTo>
                    <a:pt x="18288" y="170688"/>
                  </a:moveTo>
                  <a:lnTo>
                    <a:pt x="18288" y="32766"/>
                  </a:lnTo>
                  <a:lnTo>
                    <a:pt x="0" y="0"/>
                  </a:lnTo>
                  <a:lnTo>
                    <a:pt x="47244" y="0"/>
                  </a:lnTo>
                  <a:lnTo>
                    <a:pt x="47244" y="170688"/>
                  </a:lnTo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703064" y="4170425"/>
              <a:ext cx="47625" cy="170815"/>
            </a:xfrm>
            <a:custGeom>
              <a:avLst/>
              <a:gdLst/>
              <a:ahLst/>
              <a:cxnLst/>
              <a:rect l="l" t="t" r="r" b="b"/>
              <a:pathLst>
                <a:path w="47625" h="170814">
                  <a:moveTo>
                    <a:pt x="47244" y="0"/>
                  </a:moveTo>
                  <a:lnTo>
                    <a:pt x="0" y="0"/>
                  </a:lnTo>
                  <a:lnTo>
                    <a:pt x="0" y="170688"/>
                  </a:lnTo>
                  <a:lnTo>
                    <a:pt x="28956" y="170688"/>
                  </a:lnTo>
                  <a:lnTo>
                    <a:pt x="28956" y="32766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3064" y="4170425"/>
              <a:ext cx="47625" cy="170815"/>
            </a:xfrm>
            <a:custGeom>
              <a:avLst/>
              <a:gdLst/>
              <a:ahLst/>
              <a:cxnLst/>
              <a:rect l="l" t="t" r="r" b="b"/>
              <a:pathLst>
                <a:path w="47625" h="170814">
                  <a:moveTo>
                    <a:pt x="28956" y="170688"/>
                  </a:moveTo>
                  <a:lnTo>
                    <a:pt x="28956" y="32766"/>
                  </a:lnTo>
                  <a:lnTo>
                    <a:pt x="47244" y="0"/>
                  </a:lnTo>
                  <a:lnTo>
                    <a:pt x="0" y="0"/>
                  </a:lnTo>
                  <a:lnTo>
                    <a:pt x="0" y="170688"/>
                  </a:lnTo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46270" y="3642359"/>
              <a:ext cx="185928" cy="183642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808220" y="3513581"/>
              <a:ext cx="296418" cy="656844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4808220" y="3513581"/>
              <a:ext cx="296545" cy="657225"/>
            </a:xfrm>
            <a:custGeom>
              <a:avLst/>
              <a:gdLst/>
              <a:ahLst/>
              <a:cxnLst/>
              <a:rect l="l" t="t" r="r" b="b"/>
              <a:pathLst>
                <a:path w="296545" h="657225">
                  <a:moveTo>
                    <a:pt x="0" y="656844"/>
                  </a:moveTo>
                  <a:lnTo>
                    <a:pt x="296418" y="656844"/>
                  </a:lnTo>
                  <a:lnTo>
                    <a:pt x="296418" y="0"/>
                  </a:lnTo>
                  <a:lnTo>
                    <a:pt x="0" y="417576"/>
                  </a:lnTo>
                  <a:lnTo>
                    <a:pt x="0" y="656844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579876" y="3513581"/>
              <a:ext cx="296418" cy="656844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3579876" y="3513581"/>
              <a:ext cx="296545" cy="657225"/>
            </a:xfrm>
            <a:custGeom>
              <a:avLst/>
              <a:gdLst/>
              <a:ahLst/>
              <a:cxnLst/>
              <a:rect l="l" t="t" r="r" b="b"/>
              <a:pathLst>
                <a:path w="296545" h="657225">
                  <a:moveTo>
                    <a:pt x="296418" y="656844"/>
                  </a:moveTo>
                  <a:lnTo>
                    <a:pt x="0" y="656844"/>
                  </a:lnTo>
                  <a:lnTo>
                    <a:pt x="0" y="0"/>
                  </a:lnTo>
                  <a:lnTo>
                    <a:pt x="296418" y="417576"/>
                  </a:lnTo>
                  <a:lnTo>
                    <a:pt x="296418" y="656844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808982" y="2751581"/>
              <a:ext cx="295910" cy="762000"/>
            </a:xfrm>
            <a:custGeom>
              <a:avLst/>
              <a:gdLst/>
              <a:ahLst/>
              <a:cxnLst/>
              <a:rect l="l" t="t" r="r" b="b"/>
              <a:pathLst>
                <a:path w="295910" h="762000">
                  <a:moveTo>
                    <a:pt x="0" y="762000"/>
                  </a:moveTo>
                  <a:lnTo>
                    <a:pt x="66294" y="762000"/>
                  </a:lnTo>
                </a:path>
                <a:path w="295910" h="762000">
                  <a:moveTo>
                    <a:pt x="272796" y="762000"/>
                  </a:moveTo>
                  <a:lnTo>
                    <a:pt x="295656" y="762000"/>
                  </a:lnTo>
                </a:path>
                <a:path w="295910" h="762000">
                  <a:moveTo>
                    <a:pt x="58674" y="760476"/>
                  </a:moveTo>
                  <a:lnTo>
                    <a:pt x="58674" y="0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867656" y="2563367"/>
              <a:ext cx="214629" cy="948690"/>
            </a:xfrm>
            <a:custGeom>
              <a:avLst/>
              <a:gdLst/>
              <a:ahLst/>
              <a:cxnLst/>
              <a:rect l="l" t="t" r="r" b="b"/>
              <a:pathLst>
                <a:path w="214629" h="948689">
                  <a:moveTo>
                    <a:pt x="214122" y="948690"/>
                  </a:moveTo>
                  <a:lnTo>
                    <a:pt x="214122" y="0"/>
                  </a:lnTo>
                </a:path>
                <a:path w="214629" h="948689">
                  <a:moveTo>
                    <a:pt x="0" y="129540"/>
                  </a:moveTo>
                  <a:lnTo>
                    <a:pt x="762" y="0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233672" y="2896361"/>
              <a:ext cx="238125" cy="80010"/>
            </a:xfrm>
            <a:custGeom>
              <a:avLst/>
              <a:gdLst/>
              <a:ahLst/>
              <a:cxnLst/>
              <a:rect l="l" t="t" r="r" b="b"/>
              <a:pathLst>
                <a:path w="238125" h="80010">
                  <a:moveTo>
                    <a:pt x="237744" y="80010"/>
                  </a:moveTo>
                  <a:lnTo>
                    <a:pt x="178308" y="0"/>
                  </a:lnTo>
                  <a:lnTo>
                    <a:pt x="59436" y="0"/>
                  </a:lnTo>
                  <a:lnTo>
                    <a:pt x="0" y="80010"/>
                  </a:lnTo>
                  <a:lnTo>
                    <a:pt x="237744" y="8001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798570" y="3368039"/>
              <a:ext cx="475615" cy="66675"/>
            </a:xfrm>
            <a:custGeom>
              <a:avLst/>
              <a:gdLst/>
              <a:ahLst/>
              <a:cxnLst/>
              <a:rect l="l" t="t" r="r" b="b"/>
              <a:pathLst>
                <a:path w="475614" h="66675">
                  <a:moveTo>
                    <a:pt x="454152" y="66294"/>
                  </a:moveTo>
                  <a:lnTo>
                    <a:pt x="454152" y="21336"/>
                  </a:lnTo>
                  <a:lnTo>
                    <a:pt x="0" y="21336"/>
                  </a:lnTo>
                </a:path>
                <a:path w="475614" h="66675">
                  <a:moveTo>
                    <a:pt x="475488" y="62484"/>
                  </a:moveTo>
                  <a:lnTo>
                    <a:pt x="475488" y="0"/>
                  </a:lnTo>
                  <a:lnTo>
                    <a:pt x="0" y="0"/>
                  </a:lnTo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246626" y="5070348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0" y="0"/>
                  </a:moveTo>
                  <a:lnTo>
                    <a:pt x="199644" y="0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256532" y="3429000"/>
              <a:ext cx="13970" cy="1617980"/>
            </a:xfrm>
            <a:custGeom>
              <a:avLst/>
              <a:gdLst/>
              <a:ahLst/>
              <a:cxnLst/>
              <a:rect l="l" t="t" r="r" b="b"/>
              <a:pathLst>
                <a:path w="13970" h="1617979">
                  <a:moveTo>
                    <a:pt x="13712" y="0"/>
                  </a:moveTo>
                  <a:lnTo>
                    <a:pt x="0" y="0"/>
                  </a:lnTo>
                  <a:lnTo>
                    <a:pt x="0" y="1617726"/>
                  </a:lnTo>
                  <a:lnTo>
                    <a:pt x="13712" y="1617726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274058" y="3429002"/>
              <a:ext cx="166880" cy="83055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4274055" y="3429000"/>
              <a:ext cx="167005" cy="83185"/>
            </a:xfrm>
            <a:custGeom>
              <a:avLst/>
              <a:gdLst/>
              <a:ahLst/>
              <a:cxnLst/>
              <a:rect l="l" t="t" r="r" b="b"/>
              <a:pathLst>
                <a:path w="167004" h="83185">
                  <a:moveTo>
                    <a:pt x="166880" y="0"/>
                  </a:moveTo>
                  <a:lnTo>
                    <a:pt x="0" y="0"/>
                  </a:lnTo>
                  <a:lnTo>
                    <a:pt x="0" y="83055"/>
                  </a:lnTo>
                  <a:lnTo>
                    <a:pt x="166880" y="83055"/>
                  </a:lnTo>
                  <a:lnTo>
                    <a:pt x="166880" y="0"/>
                  </a:lnTo>
                  <a:close/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271772" y="3761235"/>
              <a:ext cx="151765" cy="619760"/>
            </a:xfrm>
            <a:custGeom>
              <a:avLst/>
              <a:gdLst/>
              <a:ahLst/>
              <a:cxnLst/>
              <a:rect l="l" t="t" r="r" b="b"/>
              <a:pathLst>
                <a:path w="151764" h="619760">
                  <a:moveTo>
                    <a:pt x="151635" y="0"/>
                  </a:moveTo>
                  <a:lnTo>
                    <a:pt x="0" y="0"/>
                  </a:lnTo>
                  <a:lnTo>
                    <a:pt x="0" y="619502"/>
                  </a:lnTo>
                  <a:lnTo>
                    <a:pt x="151635" y="619502"/>
                  </a:lnTo>
                  <a:lnTo>
                    <a:pt x="1516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274058" y="3429000"/>
              <a:ext cx="0" cy="1617980"/>
            </a:xfrm>
            <a:custGeom>
              <a:avLst/>
              <a:gdLst/>
              <a:ahLst/>
              <a:cxnLst/>
              <a:rect l="l" t="t" r="r" b="b"/>
              <a:pathLst>
                <a:path h="1617979">
                  <a:moveTo>
                    <a:pt x="0" y="0"/>
                  </a:moveTo>
                  <a:lnTo>
                    <a:pt x="0" y="1617726"/>
                  </a:lnTo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286250" y="5046726"/>
              <a:ext cx="150495" cy="0"/>
            </a:xfrm>
            <a:custGeom>
              <a:avLst/>
              <a:gdLst/>
              <a:ahLst/>
              <a:cxnLst/>
              <a:rect l="l" t="t" r="r" b="b"/>
              <a:pathLst>
                <a:path w="150495">
                  <a:moveTo>
                    <a:pt x="0" y="0"/>
                  </a:moveTo>
                  <a:lnTo>
                    <a:pt x="150114" y="0"/>
                  </a:lnTo>
                </a:path>
              </a:pathLst>
            </a:custGeom>
            <a:ln w="1463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34840" y="4164330"/>
              <a:ext cx="117348" cy="18288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41470" y="4164330"/>
              <a:ext cx="118110" cy="182880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4458462" y="3641597"/>
              <a:ext cx="207645" cy="207010"/>
            </a:xfrm>
            <a:custGeom>
              <a:avLst/>
              <a:gdLst/>
              <a:ahLst/>
              <a:cxnLst/>
              <a:rect l="l" t="t" r="r" b="b"/>
              <a:pathLst>
                <a:path w="207645" h="207010">
                  <a:moveTo>
                    <a:pt x="107442" y="0"/>
                  </a:moveTo>
                  <a:lnTo>
                    <a:pt x="107442" y="206502"/>
                  </a:lnTo>
                </a:path>
                <a:path w="207645" h="207010">
                  <a:moveTo>
                    <a:pt x="207264" y="96774"/>
                  </a:moveTo>
                  <a:lnTo>
                    <a:pt x="0" y="96774"/>
                  </a:lnTo>
                </a:path>
              </a:pathLst>
            </a:custGeom>
            <a:ln w="7315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04360" y="3345941"/>
              <a:ext cx="857250" cy="0"/>
            </a:xfrm>
            <a:custGeom>
              <a:avLst/>
              <a:gdLst/>
              <a:ahLst/>
              <a:cxnLst/>
              <a:rect l="l" t="t" r="r" b="b"/>
              <a:pathLst>
                <a:path w="857250">
                  <a:moveTo>
                    <a:pt x="0" y="0"/>
                  </a:moveTo>
                  <a:lnTo>
                    <a:pt x="857250" y="0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261612" y="3275075"/>
              <a:ext cx="147955" cy="143510"/>
            </a:xfrm>
            <a:custGeom>
              <a:avLst/>
              <a:gdLst/>
              <a:ahLst/>
              <a:cxnLst/>
              <a:rect l="l" t="t" r="r" b="b"/>
              <a:pathLst>
                <a:path w="147954" h="143510">
                  <a:moveTo>
                    <a:pt x="147825" y="0"/>
                  </a:moveTo>
                  <a:lnTo>
                    <a:pt x="0" y="0"/>
                  </a:lnTo>
                  <a:lnTo>
                    <a:pt x="0" y="143257"/>
                  </a:lnTo>
                  <a:lnTo>
                    <a:pt x="147825" y="143257"/>
                  </a:lnTo>
                  <a:lnTo>
                    <a:pt x="147825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274058" y="3428238"/>
              <a:ext cx="178435" cy="12700"/>
            </a:xfrm>
            <a:custGeom>
              <a:avLst/>
              <a:gdLst/>
              <a:ahLst/>
              <a:cxnLst/>
              <a:rect l="l" t="t" r="r" b="b"/>
              <a:pathLst>
                <a:path w="178435" h="12700">
                  <a:moveTo>
                    <a:pt x="0" y="12191"/>
                  </a:moveTo>
                  <a:lnTo>
                    <a:pt x="178308" y="12191"/>
                  </a:lnTo>
                  <a:lnTo>
                    <a:pt x="178308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291584" y="2692907"/>
              <a:ext cx="584200" cy="203835"/>
            </a:xfrm>
            <a:custGeom>
              <a:avLst/>
              <a:gdLst/>
              <a:ahLst/>
              <a:cxnLst/>
              <a:rect l="l" t="t" r="r" b="b"/>
              <a:pathLst>
                <a:path w="584200" h="203835">
                  <a:moveTo>
                    <a:pt x="0" y="203454"/>
                  </a:moveTo>
                  <a:lnTo>
                    <a:pt x="3810" y="119634"/>
                  </a:lnTo>
                  <a:lnTo>
                    <a:pt x="112776" y="32004"/>
                  </a:lnTo>
                  <a:lnTo>
                    <a:pt x="583692" y="0"/>
                  </a:lnTo>
                </a:path>
                <a:path w="584200" h="203835">
                  <a:moveTo>
                    <a:pt x="116586" y="203454"/>
                  </a:moveTo>
                  <a:lnTo>
                    <a:pt x="118872" y="144018"/>
                  </a:lnTo>
                  <a:lnTo>
                    <a:pt x="205740" y="83058"/>
                  </a:lnTo>
                  <a:lnTo>
                    <a:pt x="579882" y="60198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854196" y="4394454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54196" y="4394454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854196" y="4491989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854196" y="4491989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854196" y="4572761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27432" y="0"/>
                  </a:moveTo>
                  <a:lnTo>
                    <a:pt x="17526" y="0"/>
                  </a:lnTo>
                  <a:lnTo>
                    <a:pt x="7620" y="0"/>
                  </a:lnTo>
                  <a:lnTo>
                    <a:pt x="0" y="7620"/>
                  </a:lnTo>
                  <a:lnTo>
                    <a:pt x="0" y="27432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4562" y="34349"/>
                  </a:lnTo>
                  <a:lnTo>
                    <a:pt x="30384" y="30384"/>
                  </a:lnTo>
                  <a:lnTo>
                    <a:pt x="34349" y="24562"/>
                  </a:lnTo>
                  <a:lnTo>
                    <a:pt x="35814" y="17526"/>
                  </a:lnTo>
                  <a:lnTo>
                    <a:pt x="35814" y="7620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854196" y="4572761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17526"/>
                  </a:lnTo>
                  <a:lnTo>
                    <a:pt x="0" y="27432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4562" y="34349"/>
                  </a:lnTo>
                  <a:lnTo>
                    <a:pt x="30384" y="30384"/>
                  </a:lnTo>
                  <a:lnTo>
                    <a:pt x="34349" y="24562"/>
                  </a:lnTo>
                  <a:lnTo>
                    <a:pt x="35814" y="17526"/>
                  </a:lnTo>
                  <a:lnTo>
                    <a:pt x="35814" y="7620"/>
                  </a:lnTo>
                  <a:lnTo>
                    <a:pt x="27432" y="0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54196" y="4649723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5" h="36829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28194"/>
                  </a:lnTo>
                  <a:lnTo>
                    <a:pt x="7620" y="36576"/>
                  </a:lnTo>
                  <a:lnTo>
                    <a:pt x="17526" y="36576"/>
                  </a:lnTo>
                  <a:lnTo>
                    <a:pt x="24562" y="35111"/>
                  </a:lnTo>
                  <a:lnTo>
                    <a:pt x="30384" y="31146"/>
                  </a:lnTo>
                  <a:lnTo>
                    <a:pt x="34349" y="2532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854196" y="4649723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5" h="36829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7620" y="36576"/>
                  </a:lnTo>
                  <a:lnTo>
                    <a:pt x="17526" y="36576"/>
                  </a:lnTo>
                  <a:lnTo>
                    <a:pt x="24562" y="35111"/>
                  </a:lnTo>
                  <a:lnTo>
                    <a:pt x="30384" y="31146"/>
                  </a:lnTo>
                  <a:lnTo>
                    <a:pt x="34349" y="2532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854196" y="4739639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27432" y="0"/>
                  </a:moveTo>
                  <a:lnTo>
                    <a:pt x="17526" y="0"/>
                  </a:lnTo>
                  <a:lnTo>
                    <a:pt x="7620" y="0"/>
                  </a:lnTo>
                  <a:lnTo>
                    <a:pt x="0" y="7620"/>
                  </a:lnTo>
                  <a:lnTo>
                    <a:pt x="0" y="27432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4562" y="34349"/>
                  </a:lnTo>
                  <a:lnTo>
                    <a:pt x="30384" y="30384"/>
                  </a:lnTo>
                  <a:lnTo>
                    <a:pt x="34349" y="24562"/>
                  </a:lnTo>
                  <a:lnTo>
                    <a:pt x="35814" y="17526"/>
                  </a:lnTo>
                  <a:lnTo>
                    <a:pt x="35814" y="7620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854196" y="4739639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17526"/>
                  </a:lnTo>
                  <a:lnTo>
                    <a:pt x="0" y="27432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4562" y="34349"/>
                  </a:lnTo>
                  <a:lnTo>
                    <a:pt x="30384" y="30384"/>
                  </a:lnTo>
                  <a:lnTo>
                    <a:pt x="34349" y="24562"/>
                  </a:lnTo>
                  <a:lnTo>
                    <a:pt x="35814" y="17526"/>
                  </a:lnTo>
                  <a:lnTo>
                    <a:pt x="35814" y="7620"/>
                  </a:lnTo>
                  <a:lnTo>
                    <a:pt x="27432" y="0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854196" y="4843272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854196" y="4843272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854196" y="4926329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27432" y="0"/>
                  </a:moveTo>
                  <a:lnTo>
                    <a:pt x="17526" y="0"/>
                  </a:lnTo>
                  <a:lnTo>
                    <a:pt x="7620" y="0"/>
                  </a:lnTo>
                  <a:lnTo>
                    <a:pt x="0" y="7620"/>
                  </a:lnTo>
                  <a:lnTo>
                    <a:pt x="0" y="27432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4562" y="34349"/>
                  </a:lnTo>
                  <a:lnTo>
                    <a:pt x="30384" y="30384"/>
                  </a:lnTo>
                  <a:lnTo>
                    <a:pt x="34349" y="24562"/>
                  </a:lnTo>
                  <a:lnTo>
                    <a:pt x="35814" y="17526"/>
                  </a:lnTo>
                  <a:lnTo>
                    <a:pt x="35814" y="7620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854196" y="4926329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17526"/>
                  </a:lnTo>
                  <a:lnTo>
                    <a:pt x="0" y="27432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4562" y="34349"/>
                  </a:lnTo>
                  <a:lnTo>
                    <a:pt x="30384" y="30384"/>
                  </a:lnTo>
                  <a:lnTo>
                    <a:pt x="34349" y="24562"/>
                  </a:lnTo>
                  <a:lnTo>
                    <a:pt x="35814" y="17526"/>
                  </a:lnTo>
                  <a:lnTo>
                    <a:pt x="35814" y="7620"/>
                  </a:lnTo>
                  <a:lnTo>
                    <a:pt x="27432" y="0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854196" y="5015483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0929"/>
                  </a:lnTo>
                  <a:lnTo>
                    <a:pt x="30384" y="5143"/>
                  </a:lnTo>
                  <a:lnTo>
                    <a:pt x="24562" y="1357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854196" y="5015483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0929"/>
                  </a:lnTo>
                  <a:lnTo>
                    <a:pt x="30384" y="5143"/>
                  </a:lnTo>
                  <a:lnTo>
                    <a:pt x="24562" y="1357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854196" y="5100827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0929"/>
                  </a:lnTo>
                  <a:lnTo>
                    <a:pt x="30384" y="5143"/>
                  </a:lnTo>
                  <a:lnTo>
                    <a:pt x="24562" y="1357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854196" y="5100827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0929"/>
                  </a:lnTo>
                  <a:lnTo>
                    <a:pt x="30384" y="5143"/>
                  </a:lnTo>
                  <a:lnTo>
                    <a:pt x="24562" y="1357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854196" y="5198363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0929"/>
                  </a:lnTo>
                  <a:lnTo>
                    <a:pt x="30384" y="5143"/>
                  </a:lnTo>
                  <a:lnTo>
                    <a:pt x="24562" y="1357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854196" y="5198363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0929"/>
                  </a:lnTo>
                  <a:lnTo>
                    <a:pt x="30384" y="5143"/>
                  </a:lnTo>
                  <a:lnTo>
                    <a:pt x="24562" y="1357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3854196" y="5271516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0929"/>
                  </a:lnTo>
                  <a:lnTo>
                    <a:pt x="30384" y="5143"/>
                  </a:lnTo>
                  <a:lnTo>
                    <a:pt x="24562" y="1357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854196" y="5271516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0929"/>
                  </a:lnTo>
                  <a:lnTo>
                    <a:pt x="30384" y="5143"/>
                  </a:lnTo>
                  <a:lnTo>
                    <a:pt x="24562" y="1357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854196" y="5364479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854196" y="5364479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17526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8288"/>
                  </a:lnTo>
                  <a:lnTo>
                    <a:pt x="0" y="28194"/>
                  </a:lnTo>
                  <a:lnTo>
                    <a:pt x="7620" y="35814"/>
                  </a:lnTo>
                  <a:lnTo>
                    <a:pt x="17526" y="35814"/>
                  </a:lnTo>
                  <a:lnTo>
                    <a:pt x="27432" y="35814"/>
                  </a:lnTo>
                  <a:lnTo>
                    <a:pt x="35814" y="28194"/>
                  </a:lnTo>
                  <a:lnTo>
                    <a:pt x="35814" y="18288"/>
                  </a:lnTo>
                  <a:lnTo>
                    <a:pt x="34349" y="11251"/>
                  </a:lnTo>
                  <a:lnTo>
                    <a:pt x="30384" y="5429"/>
                  </a:lnTo>
                  <a:lnTo>
                    <a:pt x="24562" y="1464"/>
                  </a:lnTo>
                  <a:lnTo>
                    <a:pt x="17526" y="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385310" y="3347465"/>
              <a:ext cx="39370" cy="1503045"/>
            </a:xfrm>
            <a:custGeom>
              <a:avLst/>
              <a:gdLst/>
              <a:ahLst/>
              <a:cxnLst/>
              <a:rect l="l" t="t" r="r" b="b"/>
              <a:pathLst>
                <a:path w="39370" h="1503045">
                  <a:moveTo>
                    <a:pt x="12954" y="1465005"/>
                  </a:moveTo>
                  <a:lnTo>
                    <a:pt x="11572" y="1465278"/>
                  </a:lnTo>
                  <a:lnTo>
                    <a:pt x="5524" y="1469326"/>
                  </a:lnTo>
                  <a:lnTo>
                    <a:pt x="1476" y="1475374"/>
                  </a:lnTo>
                  <a:lnTo>
                    <a:pt x="0" y="1482852"/>
                  </a:lnTo>
                  <a:lnTo>
                    <a:pt x="1476" y="1490448"/>
                  </a:lnTo>
                  <a:lnTo>
                    <a:pt x="5524" y="1496758"/>
                  </a:lnTo>
                  <a:lnTo>
                    <a:pt x="11572" y="1501068"/>
                  </a:lnTo>
                  <a:lnTo>
                    <a:pt x="19050" y="1502664"/>
                  </a:lnTo>
                  <a:lnTo>
                    <a:pt x="26646" y="1501068"/>
                  </a:lnTo>
                  <a:lnTo>
                    <a:pt x="32956" y="1496758"/>
                  </a:lnTo>
                  <a:lnTo>
                    <a:pt x="37266" y="1490448"/>
                  </a:lnTo>
                  <a:lnTo>
                    <a:pt x="38862" y="1482852"/>
                  </a:lnTo>
                  <a:lnTo>
                    <a:pt x="12954" y="1482852"/>
                  </a:lnTo>
                  <a:lnTo>
                    <a:pt x="12954" y="1465005"/>
                  </a:lnTo>
                  <a:close/>
                </a:path>
                <a:path w="39370" h="1503045">
                  <a:moveTo>
                    <a:pt x="19050" y="1463802"/>
                  </a:moveTo>
                  <a:lnTo>
                    <a:pt x="13047" y="1464987"/>
                  </a:lnTo>
                  <a:lnTo>
                    <a:pt x="12954" y="1482852"/>
                  </a:lnTo>
                  <a:lnTo>
                    <a:pt x="25147" y="1482852"/>
                  </a:lnTo>
                  <a:lnTo>
                    <a:pt x="25147" y="1464987"/>
                  </a:lnTo>
                  <a:lnTo>
                    <a:pt x="19050" y="1463802"/>
                  </a:lnTo>
                  <a:close/>
                </a:path>
                <a:path w="39370" h="1503045">
                  <a:moveTo>
                    <a:pt x="25147" y="1464987"/>
                  </a:moveTo>
                  <a:lnTo>
                    <a:pt x="25147" y="1482852"/>
                  </a:lnTo>
                  <a:lnTo>
                    <a:pt x="38862" y="1482852"/>
                  </a:lnTo>
                  <a:lnTo>
                    <a:pt x="37266" y="1475374"/>
                  </a:lnTo>
                  <a:lnTo>
                    <a:pt x="32956" y="1469326"/>
                  </a:lnTo>
                  <a:lnTo>
                    <a:pt x="26646" y="1465278"/>
                  </a:lnTo>
                  <a:lnTo>
                    <a:pt x="25147" y="1464987"/>
                  </a:lnTo>
                  <a:close/>
                </a:path>
                <a:path w="39370" h="1503045">
                  <a:moveTo>
                    <a:pt x="25147" y="0"/>
                  </a:moveTo>
                  <a:lnTo>
                    <a:pt x="12954" y="0"/>
                  </a:lnTo>
                  <a:lnTo>
                    <a:pt x="12954" y="1465005"/>
                  </a:lnTo>
                  <a:lnTo>
                    <a:pt x="19050" y="1463802"/>
                  </a:lnTo>
                  <a:lnTo>
                    <a:pt x="25147" y="1463802"/>
                  </a:lnTo>
                  <a:lnTo>
                    <a:pt x="25147" y="0"/>
                  </a:lnTo>
                  <a:close/>
                </a:path>
                <a:path w="39370" h="1503045">
                  <a:moveTo>
                    <a:pt x="25147" y="1463802"/>
                  </a:moveTo>
                  <a:lnTo>
                    <a:pt x="19050" y="1463802"/>
                  </a:lnTo>
                  <a:lnTo>
                    <a:pt x="25147" y="1464987"/>
                  </a:lnTo>
                  <a:lnTo>
                    <a:pt x="25147" y="1463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301490" y="3237736"/>
              <a:ext cx="16510" cy="375920"/>
            </a:xfrm>
            <a:custGeom>
              <a:avLst/>
              <a:gdLst/>
              <a:ahLst/>
              <a:cxnLst/>
              <a:rect l="l" t="t" r="r" b="b"/>
              <a:pathLst>
                <a:path w="16510" h="375920">
                  <a:moveTo>
                    <a:pt x="16004" y="0"/>
                  </a:moveTo>
                  <a:lnTo>
                    <a:pt x="0" y="0"/>
                  </a:lnTo>
                  <a:lnTo>
                    <a:pt x="0" y="375667"/>
                  </a:lnTo>
                  <a:lnTo>
                    <a:pt x="16004" y="375667"/>
                  </a:lnTo>
                  <a:lnTo>
                    <a:pt x="160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301490" y="3237737"/>
              <a:ext cx="16510" cy="375920"/>
            </a:xfrm>
            <a:custGeom>
              <a:avLst/>
              <a:gdLst/>
              <a:ahLst/>
              <a:cxnLst/>
              <a:rect l="l" t="t" r="r" b="b"/>
              <a:pathLst>
                <a:path w="16510" h="375920">
                  <a:moveTo>
                    <a:pt x="0" y="0"/>
                  </a:moveTo>
                  <a:lnTo>
                    <a:pt x="16004" y="0"/>
                  </a:lnTo>
                  <a:lnTo>
                    <a:pt x="16004" y="375667"/>
                  </a:lnTo>
                  <a:lnTo>
                    <a:pt x="0" y="375667"/>
                  </a:lnTo>
                  <a:lnTo>
                    <a:pt x="0" y="0"/>
                  </a:lnTo>
                  <a:close/>
                </a:path>
              </a:pathLst>
            </a:custGeom>
            <a:ln w="731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38066" y="3301744"/>
              <a:ext cx="17145" cy="318770"/>
            </a:xfrm>
            <a:custGeom>
              <a:avLst/>
              <a:gdLst/>
              <a:ahLst/>
              <a:cxnLst/>
              <a:rect l="l" t="t" r="r" b="b"/>
              <a:pathLst>
                <a:path w="17145" h="318770">
                  <a:moveTo>
                    <a:pt x="16762" y="0"/>
                  </a:moveTo>
                  <a:lnTo>
                    <a:pt x="0" y="0"/>
                  </a:lnTo>
                  <a:lnTo>
                    <a:pt x="0" y="318517"/>
                  </a:lnTo>
                  <a:lnTo>
                    <a:pt x="16762" y="318517"/>
                  </a:lnTo>
                  <a:lnTo>
                    <a:pt x="167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803904" y="3217169"/>
              <a:ext cx="551180" cy="403225"/>
            </a:xfrm>
            <a:custGeom>
              <a:avLst/>
              <a:gdLst/>
              <a:ahLst/>
              <a:cxnLst/>
              <a:rect l="l" t="t" r="r" b="b"/>
              <a:pathLst>
                <a:path w="551179" h="403225">
                  <a:moveTo>
                    <a:pt x="550926" y="84576"/>
                  </a:moveTo>
                  <a:lnTo>
                    <a:pt x="534163" y="84576"/>
                  </a:lnTo>
                  <a:lnTo>
                    <a:pt x="534163" y="403093"/>
                  </a:lnTo>
                  <a:lnTo>
                    <a:pt x="550926" y="403093"/>
                  </a:lnTo>
                  <a:lnTo>
                    <a:pt x="550926" y="84576"/>
                  </a:lnTo>
                  <a:close/>
                </a:path>
                <a:path w="551179" h="403225">
                  <a:moveTo>
                    <a:pt x="0" y="16758"/>
                  </a:moveTo>
                  <a:lnTo>
                    <a:pt x="515114" y="16758"/>
                  </a:lnTo>
                  <a:lnTo>
                    <a:pt x="515114" y="0"/>
                  </a:lnTo>
                  <a:lnTo>
                    <a:pt x="0" y="0"/>
                  </a:lnTo>
                  <a:lnTo>
                    <a:pt x="0" y="16758"/>
                  </a:lnTo>
                  <a:close/>
                </a:path>
              </a:pathLst>
            </a:custGeom>
            <a:ln w="731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800856" y="3135629"/>
              <a:ext cx="554990" cy="478155"/>
            </a:xfrm>
            <a:custGeom>
              <a:avLst/>
              <a:gdLst/>
              <a:ahLst/>
              <a:cxnLst/>
              <a:rect l="l" t="t" r="r" b="b"/>
              <a:pathLst>
                <a:path w="554989" h="478154">
                  <a:moveTo>
                    <a:pt x="1524" y="67818"/>
                  </a:moveTo>
                  <a:lnTo>
                    <a:pt x="516636" y="67818"/>
                  </a:lnTo>
                  <a:lnTo>
                    <a:pt x="516636" y="465582"/>
                  </a:lnTo>
                </a:path>
                <a:path w="554989" h="478154">
                  <a:moveTo>
                    <a:pt x="0" y="96774"/>
                  </a:moveTo>
                  <a:lnTo>
                    <a:pt x="490728" y="96774"/>
                  </a:lnTo>
                  <a:lnTo>
                    <a:pt x="490728" y="477774"/>
                  </a:lnTo>
                </a:path>
                <a:path w="554989" h="478154">
                  <a:moveTo>
                    <a:pt x="550164" y="0"/>
                  </a:moveTo>
                  <a:lnTo>
                    <a:pt x="554736" y="377952"/>
                  </a:lnTo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299460" y="3153155"/>
              <a:ext cx="502920" cy="298450"/>
            </a:xfrm>
            <a:custGeom>
              <a:avLst/>
              <a:gdLst/>
              <a:ahLst/>
              <a:cxnLst/>
              <a:rect l="l" t="t" r="r" b="b"/>
              <a:pathLst>
                <a:path w="502920" h="298450">
                  <a:moveTo>
                    <a:pt x="502920" y="0"/>
                  </a:moveTo>
                  <a:lnTo>
                    <a:pt x="0" y="0"/>
                  </a:lnTo>
                  <a:lnTo>
                    <a:pt x="0" y="148590"/>
                  </a:lnTo>
                  <a:lnTo>
                    <a:pt x="502920" y="148590"/>
                  </a:lnTo>
                  <a:lnTo>
                    <a:pt x="502920" y="0"/>
                  </a:lnTo>
                  <a:close/>
                </a:path>
                <a:path w="502920" h="298450">
                  <a:moveTo>
                    <a:pt x="502920" y="148590"/>
                  </a:moveTo>
                  <a:lnTo>
                    <a:pt x="0" y="148590"/>
                  </a:lnTo>
                  <a:lnTo>
                    <a:pt x="0" y="297939"/>
                  </a:lnTo>
                  <a:lnTo>
                    <a:pt x="502920" y="297939"/>
                  </a:lnTo>
                  <a:lnTo>
                    <a:pt x="502920" y="148590"/>
                  </a:lnTo>
                  <a:close/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246882" y="3208781"/>
              <a:ext cx="52705" cy="180975"/>
            </a:xfrm>
            <a:custGeom>
              <a:avLst/>
              <a:gdLst/>
              <a:ahLst/>
              <a:cxnLst/>
              <a:rect l="l" t="t" r="r" b="b"/>
              <a:pathLst>
                <a:path w="52704" h="180975">
                  <a:moveTo>
                    <a:pt x="52578" y="0"/>
                  </a:moveTo>
                  <a:lnTo>
                    <a:pt x="0" y="0"/>
                  </a:lnTo>
                </a:path>
                <a:path w="52704" h="180975">
                  <a:moveTo>
                    <a:pt x="52578" y="25146"/>
                  </a:moveTo>
                  <a:lnTo>
                    <a:pt x="0" y="25146"/>
                  </a:lnTo>
                </a:path>
                <a:path w="52704" h="180975">
                  <a:moveTo>
                    <a:pt x="52578" y="159258"/>
                  </a:moveTo>
                  <a:lnTo>
                    <a:pt x="0" y="159258"/>
                  </a:lnTo>
                </a:path>
                <a:path w="52704" h="180975">
                  <a:moveTo>
                    <a:pt x="52578" y="180594"/>
                  </a:moveTo>
                  <a:lnTo>
                    <a:pt x="0" y="180594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413504" y="3560825"/>
              <a:ext cx="24765" cy="1158240"/>
            </a:xfrm>
            <a:custGeom>
              <a:avLst/>
              <a:gdLst/>
              <a:ahLst/>
              <a:cxnLst/>
              <a:rect l="l" t="t" r="r" b="b"/>
              <a:pathLst>
                <a:path w="24764" h="1158239">
                  <a:moveTo>
                    <a:pt x="24382" y="0"/>
                  </a:moveTo>
                  <a:lnTo>
                    <a:pt x="0" y="0"/>
                  </a:lnTo>
                  <a:lnTo>
                    <a:pt x="0" y="1158240"/>
                  </a:lnTo>
                  <a:lnTo>
                    <a:pt x="24382" y="1158240"/>
                  </a:lnTo>
                  <a:lnTo>
                    <a:pt x="24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35018" y="3135629"/>
              <a:ext cx="1270" cy="378460"/>
            </a:xfrm>
            <a:custGeom>
              <a:avLst/>
              <a:gdLst/>
              <a:ahLst/>
              <a:cxnLst/>
              <a:rect l="l" t="t" r="r" b="b"/>
              <a:pathLst>
                <a:path w="1270" h="378460">
                  <a:moveTo>
                    <a:pt x="0" y="0"/>
                  </a:moveTo>
                  <a:lnTo>
                    <a:pt x="762" y="377952"/>
                  </a:lnTo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072384" y="2596133"/>
              <a:ext cx="1912620" cy="801370"/>
            </a:xfrm>
            <a:custGeom>
              <a:avLst/>
              <a:gdLst/>
              <a:ahLst/>
              <a:cxnLst/>
              <a:rect l="l" t="t" r="r" b="b"/>
              <a:pathLst>
                <a:path w="1912620" h="801370">
                  <a:moveTo>
                    <a:pt x="172974" y="781050"/>
                  </a:moveTo>
                  <a:lnTo>
                    <a:pt x="150456" y="776478"/>
                  </a:lnTo>
                  <a:lnTo>
                    <a:pt x="75438" y="761238"/>
                  </a:lnTo>
                  <a:lnTo>
                    <a:pt x="105321" y="776478"/>
                  </a:lnTo>
                  <a:lnTo>
                    <a:pt x="2286" y="776478"/>
                  </a:lnTo>
                  <a:lnTo>
                    <a:pt x="0" y="778002"/>
                  </a:lnTo>
                  <a:lnTo>
                    <a:pt x="0" y="784098"/>
                  </a:lnTo>
                  <a:lnTo>
                    <a:pt x="2286" y="785622"/>
                  </a:lnTo>
                  <a:lnTo>
                    <a:pt x="105321" y="785622"/>
                  </a:lnTo>
                  <a:lnTo>
                    <a:pt x="75438" y="800862"/>
                  </a:lnTo>
                  <a:lnTo>
                    <a:pt x="150456" y="785622"/>
                  </a:lnTo>
                  <a:lnTo>
                    <a:pt x="172974" y="781050"/>
                  </a:lnTo>
                  <a:close/>
                </a:path>
                <a:path w="1912620" h="801370">
                  <a:moveTo>
                    <a:pt x="172974" y="621792"/>
                  </a:moveTo>
                  <a:lnTo>
                    <a:pt x="146710" y="616458"/>
                  </a:lnTo>
                  <a:lnTo>
                    <a:pt x="75438" y="601980"/>
                  </a:lnTo>
                  <a:lnTo>
                    <a:pt x="103835" y="616458"/>
                  </a:lnTo>
                  <a:lnTo>
                    <a:pt x="2286" y="616458"/>
                  </a:lnTo>
                  <a:lnTo>
                    <a:pt x="0" y="618744"/>
                  </a:lnTo>
                  <a:lnTo>
                    <a:pt x="0" y="624078"/>
                  </a:lnTo>
                  <a:lnTo>
                    <a:pt x="2286" y="626364"/>
                  </a:lnTo>
                  <a:lnTo>
                    <a:pt x="104965" y="626364"/>
                  </a:lnTo>
                  <a:lnTo>
                    <a:pt x="75438" y="640842"/>
                  </a:lnTo>
                  <a:lnTo>
                    <a:pt x="149555" y="626364"/>
                  </a:lnTo>
                  <a:lnTo>
                    <a:pt x="172974" y="621792"/>
                  </a:lnTo>
                  <a:close/>
                </a:path>
                <a:path w="1912620" h="801370">
                  <a:moveTo>
                    <a:pt x="1912620" y="97536"/>
                  </a:moveTo>
                  <a:lnTo>
                    <a:pt x="1904136" y="54102"/>
                  </a:lnTo>
                  <a:lnTo>
                    <a:pt x="1893570" y="0"/>
                  </a:lnTo>
                  <a:lnTo>
                    <a:pt x="1873758" y="97536"/>
                  </a:lnTo>
                  <a:lnTo>
                    <a:pt x="1888236" y="69138"/>
                  </a:lnTo>
                  <a:lnTo>
                    <a:pt x="1888236" y="171450"/>
                  </a:lnTo>
                  <a:lnTo>
                    <a:pt x="1890522" y="173736"/>
                  </a:lnTo>
                  <a:lnTo>
                    <a:pt x="1895856" y="173736"/>
                  </a:lnTo>
                  <a:lnTo>
                    <a:pt x="1898142" y="171450"/>
                  </a:lnTo>
                  <a:lnTo>
                    <a:pt x="1898142" y="68008"/>
                  </a:lnTo>
                  <a:lnTo>
                    <a:pt x="1912620" y="975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281678" y="4875275"/>
              <a:ext cx="136398" cy="172974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4307586" y="4775451"/>
              <a:ext cx="71120" cy="69850"/>
            </a:xfrm>
            <a:custGeom>
              <a:avLst/>
              <a:gdLst/>
              <a:ahLst/>
              <a:cxnLst/>
              <a:rect l="l" t="t" r="r" b="b"/>
              <a:pathLst>
                <a:path w="71120" h="69850">
                  <a:moveTo>
                    <a:pt x="70867" y="0"/>
                  </a:moveTo>
                  <a:lnTo>
                    <a:pt x="0" y="0"/>
                  </a:lnTo>
                  <a:lnTo>
                    <a:pt x="0" y="69344"/>
                  </a:lnTo>
                  <a:lnTo>
                    <a:pt x="70867" y="69344"/>
                  </a:lnTo>
                  <a:lnTo>
                    <a:pt x="708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307585" y="4775454"/>
              <a:ext cx="71120" cy="69850"/>
            </a:xfrm>
            <a:custGeom>
              <a:avLst/>
              <a:gdLst/>
              <a:ahLst/>
              <a:cxnLst/>
              <a:rect l="l" t="t" r="r" b="b"/>
              <a:pathLst>
                <a:path w="71120" h="69850">
                  <a:moveTo>
                    <a:pt x="70867" y="0"/>
                  </a:moveTo>
                  <a:lnTo>
                    <a:pt x="0" y="0"/>
                  </a:lnTo>
                  <a:lnTo>
                    <a:pt x="0" y="69344"/>
                  </a:lnTo>
                  <a:lnTo>
                    <a:pt x="70867" y="69344"/>
                  </a:lnTo>
                  <a:lnTo>
                    <a:pt x="70867" y="0"/>
                  </a:lnTo>
                  <a:close/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325112" y="3513581"/>
              <a:ext cx="16510" cy="1262380"/>
            </a:xfrm>
            <a:custGeom>
              <a:avLst/>
              <a:gdLst/>
              <a:ahLst/>
              <a:cxnLst/>
              <a:rect l="l" t="t" r="r" b="b"/>
              <a:pathLst>
                <a:path w="16510" h="1262379">
                  <a:moveTo>
                    <a:pt x="0" y="0"/>
                  </a:moveTo>
                  <a:lnTo>
                    <a:pt x="16002" y="1261872"/>
                  </a:lnTo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336438" y="4762652"/>
              <a:ext cx="76657" cy="85039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4682490" y="4792217"/>
              <a:ext cx="22225" cy="26034"/>
            </a:xfrm>
            <a:custGeom>
              <a:avLst/>
              <a:gdLst/>
              <a:ahLst/>
              <a:cxnLst/>
              <a:rect l="l" t="t" r="r" b="b"/>
              <a:pathLst>
                <a:path w="22225" h="26035">
                  <a:moveTo>
                    <a:pt x="16764" y="0"/>
                  </a:moveTo>
                  <a:lnTo>
                    <a:pt x="10668" y="0"/>
                  </a:lnTo>
                  <a:lnTo>
                    <a:pt x="4572" y="0"/>
                  </a:lnTo>
                  <a:lnTo>
                    <a:pt x="0" y="6096"/>
                  </a:lnTo>
                  <a:lnTo>
                    <a:pt x="0" y="19812"/>
                  </a:lnTo>
                  <a:lnTo>
                    <a:pt x="4572" y="25908"/>
                  </a:lnTo>
                  <a:lnTo>
                    <a:pt x="16764" y="25908"/>
                  </a:lnTo>
                  <a:lnTo>
                    <a:pt x="22098" y="19812"/>
                  </a:lnTo>
                  <a:lnTo>
                    <a:pt x="22098" y="6096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317492" y="3025139"/>
              <a:ext cx="387350" cy="1793239"/>
            </a:xfrm>
            <a:custGeom>
              <a:avLst/>
              <a:gdLst/>
              <a:ahLst/>
              <a:cxnLst/>
              <a:rect l="l" t="t" r="r" b="b"/>
              <a:pathLst>
                <a:path w="387350" h="1793239">
                  <a:moveTo>
                    <a:pt x="375666" y="1767078"/>
                  </a:moveTo>
                  <a:lnTo>
                    <a:pt x="369570" y="1767078"/>
                  </a:lnTo>
                  <a:lnTo>
                    <a:pt x="364998" y="1773174"/>
                  </a:lnTo>
                  <a:lnTo>
                    <a:pt x="364998" y="1780032"/>
                  </a:lnTo>
                  <a:lnTo>
                    <a:pt x="364998" y="1786890"/>
                  </a:lnTo>
                  <a:lnTo>
                    <a:pt x="369570" y="1792986"/>
                  </a:lnTo>
                  <a:lnTo>
                    <a:pt x="375666" y="1792986"/>
                  </a:lnTo>
                  <a:lnTo>
                    <a:pt x="381762" y="1792986"/>
                  </a:lnTo>
                  <a:lnTo>
                    <a:pt x="387096" y="1786890"/>
                  </a:lnTo>
                  <a:lnTo>
                    <a:pt x="387096" y="1780032"/>
                  </a:lnTo>
                  <a:lnTo>
                    <a:pt x="387096" y="1773174"/>
                  </a:lnTo>
                  <a:lnTo>
                    <a:pt x="381762" y="1767078"/>
                  </a:lnTo>
                  <a:lnTo>
                    <a:pt x="375666" y="1767078"/>
                  </a:lnTo>
                  <a:close/>
                </a:path>
                <a:path w="387350" h="1793239">
                  <a:moveTo>
                    <a:pt x="16764" y="103632"/>
                  </a:moveTo>
                  <a:lnTo>
                    <a:pt x="10929" y="99000"/>
                  </a:lnTo>
                  <a:lnTo>
                    <a:pt x="7239" y="94011"/>
                  </a:lnTo>
                  <a:lnTo>
                    <a:pt x="4119" y="88308"/>
                  </a:lnTo>
                  <a:lnTo>
                    <a:pt x="0" y="81534"/>
                  </a:lnTo>
                  <a:lnTo>
                    <a:pt x="762" y="76200"/>
                  </a:lnTo>
                  <a:lnTo>
                    <a:pt x="0" y="71628"/>
                  </a:lnTo>
                  <a:lnTo>
                    <a:pt x="2286" y="67056"/>
                  </a:lnTo>
                  <a:lnTo>
                    <a:pt x="3810" y="64008"/>
                  </a:lnTo>
                  <a:lnTo>
                    <a:pt x="9144" y="64770"/>
                  </a:lnTo>
                  <a:lnTo>
                    <a:pt x="10668" y="61722"/>
                  </a:lnTo>
                  <a:lnTo>
                    <a:pt x="12799" y="55066"/>
                  </a:lnTo>
                  <a:lnTo>
                    <a:pt x="14001" y="47910"/>
                  </a:lnTo>
                  <a:lnTo>
                    <a:pt x="15061" y="40612"/>
                  </a:lnTo>
                  <a:lnTo>
                    <a:pt x="16764" y="33528"/>
                  </a:lnTo>
                  <a:lnTo>
                    <a:pt x="15442" y="24110"/>
                  </a:lnTo>
                  <a:lnTo>
                    <a:pt x="17621" y="15906"/>
                  </a:lnTo>
                  <a:lnTo>
                    <a:pt x="22228" y="8131"/>
                  </a:lnTo>
                  <a:lnTo>
                    <a:pt x="28194" y="0"/>
                  </a:lnTo>
                  <a:lnTo>
                    <a:pt x="30920" y="9477"/>
                  </a:lnTo>
                  <a:lnTo>
                    <a:pt x="34575" y="16383"/>
                  </a:lnTo>
                  <a:lnTo>
                    <a:pt x="39231" y="22717"/>
                  </a:lnTo>
                  <a:lnTo>
                    <a:pt x="44958" y="30480"/>
                  </a:lnTo>
                  <a:lnTo>
                    <a:pt x="46303" y="37528"/>
                  </a:lnTo>
                  <a:lnTo>
                    <a:pt x="46005" y="43434"/>
                  </a:lnTo>
                  <a:lnTo>
                    <a:pt x="44422" y="49339"/>
                  </a:lnTo>
                  <a:lnTo>
                    <a:pt x="41910" y="56388"/>
                  </a:lnTo>
                  <a:lnTo>
                    <a:pt x="43326" y="68163"/>
                  </a:lnTo>
                  <a:lnTo>
                    <a:pt x="41243" y="79724"/>
                  </a:lnTo>
                  <a:lnTo>
                    <a:pt x="38159" y="91428"/>
                  </a:lnTo>
                  <a:lnTo>
                    <a:pt x="36576" y="103632"/>
                  </a:lnTo>
                </a:path>
                <a:path w="387350" h="1793239">
                  <a:moveTo>
                    <a:pt x="26670" y="104394"/>
                  </a:moveTo>
                  <a:lnTo>
                    <a:pt x="25146" y="97536"/>
                  </a:lnTo>
                  <a:lnTo>
                    <a:pt x="20574" y="92202"/>
                  </a:lnTo>
                  <a:lnTo>
                    <a:pt x="19812" y="85344"/>
                  </a:lnTo>
                  <a:lnTo>
                    <a:pt x="19919" y="78795"/>
                  </a:lnTo>
                  <a:lnTo>
                    <a:pt x="21812" y="71247"/>
                  </a:lnTo>
                  <a:lnTo>
                    <a:pt x="24419" y="63698"/>
                  </a:lnTo>
                  <a:lnTo>
                    <a:pt x="26670" y="57150"/>
                  </a:lnTo>
                  <a:lnTo>
                    <a:pt x="31242" y="61722"/>
                  </a:lnTo>
                  <a:lnTo>
                    <a:pt x="33528" y="64008"/>
                  </a:lnTo>
                  <a:lnTo>
                    <a:pt x="32004" y="72390"/>
                  </a:lnTo>
                  <a:lnTo>
                    <a:pt x="28956" y="79248"/>
                  </a:lnTo>
                  <a:lnTo>
                    <a:pt x="28956" y="87630"/>
                  </a:lnTo>
                </a:path>
              </a:pathLst>
            </a:custGeom>
            <a:ln w="7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" name="object 116"/>
          <p:cNvSpPr txBox="1"/>
          <p:nvPr/>
        </p:nvSpPr>
        <p:spPr>
          <a:xfrm>
            <a:off x="2419601" y="3005894"/>
            <a:ext cx="882650" cy="548640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marL="433070" marR="130810" indent="-163830">
              <a:lnSpc>
                <a:spcPct val="78300"/>
              </a:lnSpc>
              <a:spcBef>
                <a:spcPts val="355"/>
              </a:spcBef>
            </a:pPr>
            <a:r>
              <a:rPr sz="900" spc="15" dirty="0">
                <a:latin typeface="Times New Roman"/>
                <a:cs typeface="Times New Roman"/>
              </a:rPr>
              <a:t>З</a:t>
            </a:r>
            <a:r>
              <a:rPr sz="900" spc="-5" dirty="0">
                <a:latin typeface="Times New Roman"/>
                <a:cs typeface="Times New Roman"/>
              </a:rPr>
              <a:t>а</a:t>
            </a:r>
            <a:r>
              <a:rPr sz="900" spc="5" dirty="0">
                <a:latin typeface="Times New Roman"/>
                <a:cs typeface="Times New Roman"/>
              </a:rPr>
              <a:t>х</a:t>
            </a:r>
            <a:r>
              <a:rPr sz="900" spc="10" dirty="0">
                <a:latin typeface="Times New Roman"/>
                <a:cs typeface="Times New Roman"/>
              </a:rPr>
              <a:t>и</a:t>
            </a:r>
            <a:r>
              <a:rPr sz="900" dirty="0">
                <a:latin typeface="Times New Roman"/>
                <a:cs typeface="Times New Roman"/>
              </a:rPr>
              <a:t>с</a:t>
            </a:r>
            <a:r>
              <a:rPr sz="900" spc="10" dirty="0">
                <a:latin typeface="Times New Roman"/>
                <a:cs typeface="Times New Roman"/>
              </a:rPr>
              <a:t>ний  </a:t>
            </a:r>
            <a:r>
              <a:rPr sz="900" dirty="0">
                <a:latin typeface="Times New Roman"/>
                <a:cs typeface="Times New Roman"/>
              </a:rPr>
              <a:t>газ</a:t>
            </a:r>
            <a:endParaRPr sz="900">
              <a:latin typeface="Times New Roman"/>
              <a:cs typeface="Times New Roman"/>
            </a:endParaRPr>
          </a:p>
          <a:p>
            <a:pPr marL="12700" marR="5080" indent="244475">
              <a:lnSpc>
                <a:spcPct val="76700"/>
              </a:lnSpc>
              <a:spcBef>
                <a:spcPts val="509"/>
              </a:spcBef>
            </a:pPr>
            <a:r>
              <a:rPr sz="900" spc="5" dirty="0">
                <a:latin typeface="Times New Roman"/>
                <a:cs typeface="Times New Roman"/>
              </a:rPr>
              <a:t>Газ для 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п</a:t>
            </a:r>
            <a:r>
              <a:rPr sz="900" spc="-5" dirty="0">
                <a:latin typeface="Times New Roman"/>
                <a:cs typeface="Times New Roman"/>
              </a:rPr>
              <a:t>се</a:t>
            </a:r>
            <a:r>
              <a:rPr sz="900" spc="10" dirty="0">
                <a:latin typeface="Times New Roman"/>
                <a:cs typeface="Times New Roman"/>
              </a:rPr>
              <a:t>в</a:t>
            </a:r>
            <a:r>
              <a:rPr sz="900" spc="5" dirty="0">
                <a:latin typeface="Times New Roman"/>
                <a:cs typeface="Times New Roman"/>
              </a:rPr>
              <a:t>д</a:t>
            </a:r>
            <a:r>
              <a:rPr sz="900" spc="15" dirty="0">
                <a:latin typeface="Times New Roman"/>
                <a:cs typeface="Times New Roman"/>
              </a:rPr>
              <a:t>оо</a:t>
            </a:r>
            <a:r>
              <a:rPr sz="900" spc="5" dirty="0">
                <a:latin typeface="Times New Roman"/>
                <a:cs typeface="Times New Roman"/>
              </a:rPr>
              <a:t>ж</a:t>
            </a:r>
            <a:r>
              <a:rPr sz="900" spc="10" dirty="0">
                <a:latin typeface="Times New Roman"/>
                <a:cs typeface="Times New Roman"/>
              </a:rPr>
              <a:t>и</a:t>
            </a:r>
            <a:r>
              <a:rPr sz="900" dirty="0">
                <a:latin typeface="Times New Roman"/>
                <a:cs typeface="Times New Roman"/>
              </a:rPr>
              <a:t>же</a:t>
            </a:r>
            <a:r>
              <a:rPr sz="900" spc="10" dirty="0">
                <a:latin typeface="Times New Roman"/>
                <a:cs typeface="Times New Roman"/>
              </a:rPr>
              <a:t>н</a:t>
            </a:r>
            <a:r>
              <a:rPr sz="900" spc="20" dirty="0">
                <a:latin typeface="Times New Roman"/>
                <a:cs typeface="Times New Roman"/>
              </a:rPr>
              <a:t>н</a:t>
            </a:r>
            <a:r>
              <a:rPr sz="900" spc="5" dirty="0">
                <a:latin typeface="Times New Roman"/>
                <a:cs typeface="Times New Roman"/>
              </a:rPr>
              <a:t>я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5211317" y="5548883"/>
            <a:ext cx="154940" cy="142875"/>
          </a:xfrm>
          <a:custGeom>
            <a:avLst/>
            <a:gdLst/>
            <a:ahLst/>
            <a:cxnLst/>
            <a:rect l="l" t="t" r="r" b="b"/>
            <a:pathLst>
              <a:path w="154939" h="142875">
                <a:moveTo>
                  <a:pt x="0" y="142494"/>
                </a:moveTo>
                <a:lnTo>
                  <a:pt x="154686" y="0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3567176" y="3388414"/>
            <a:ext cx="34798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34645" algn="l"/>
              </a:tabLst>
            </a:pPr>
            <a:r>
              <a:rPr sz="9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359400" y="5431340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3336797" y="4424171"/>
            <a:ext cx="645160" cy="245110"/>
          </a:xfrm>
          <a:custGeom>
            <a:avLst/>
            <a:gdLst/>
            <a:ahLst/>
            <a:cxnLst/>
            <a:rect l="l" t="t" r="r" b="b"/>
            <a:pathLst>
              <a:path w="645160" h="245110">
                <a:moveTo>
                  <a:pt x="0" y="244602"/>
                </a:moveTo>
                <a:lnTo>
                  <a:pt x="644652" y="0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3228848" y="4564946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4378452" y="3800855"/>
            <a:ext cx="988060" cy="1118870"/>
          </a:xfrm>
          <a:custGeom>
            <a:avLst/>
            <a:gdLst/>
            <a:ahLst/>
            <a:cxnLst/>
            <a:rect l="l" t="t" r="r" b="b"/>
            <a:pathLst>
              <a:path w="988060" h="1118870">
                <a:moveTo>
                  <a:pt x="80010" y="867918"/>
                </a:moveTo>
                <a:lnTo>
                  <a:pt x="987552" y="579882"/>
                </a:lnTo>
              </a:path>
              <a:path w="988060" h="1118870">
                <a:moveTo>
                  <a:pt x="287274" y="206502"/>
                </a:moveTo>
                <a:lnTo>
                  <a:pt x="961644" y="0"/>
                </a:lnTo>
              </a:path>
              <a:path w="988060" h="1118870">
                <a:moveTo>
                  <a:pt x="0" y="1072134"/>
                </a:moveTo>
                <a:lnTo>
                  <a:pt x="987552" y="1118616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5376164" y="4827836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3290316" y="4945379"/>
            <a:ext cx="1035050" cy="550545"/>
          </a:xfrm>
          <a:custGeom>
            <a:avLst/>
            <a:gdLst/>
            <a:ahLst/>
            <a:cxnLst/>
            <a:rect l="l" t="t" r="r" b="b"/>
            <a:pathLst>
              <a:path w="1035050" h="550545">
                <a:moveTo>
                  <a:pt x="966216" y="0"/>
                </a:moveTo>
                <a:lnTo>
                  <a:pt x="0" y="550164"/>
                </a:lnTo>
              </a:path>
              <a:path w="1035050" h="550545">
                <a:moveTo>
                  <a:pt x="1034796" y="105918"/>
                </a:moveTo>
                <a:lnTo>
                  <a:pt x="9144" y="550164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3214370" y="5408480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3389376" y="3048761"/>
            <a:ext cx="154940" cy="142875"/>
          </a:xfrm>
          <a:custGeom>
            <a:avLst/>
            <a:gdLst/>
            <a:ahLst/>
            <a:cxnLst/>
            <a:rect l="l" t="t" r="r" b="b"/>
            <a:pathLst>
              <a:path w="154939" h="142875">
                <a:moveTo>
                  <a:pt x="0" y="142494"/>
                </a:moveTo>
                <a:lnTo>
                  <a:pt x="154686" y="0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 txBox="1"/>
          <p:nvPr/>
        </p:nvSpPr>
        <p:spPr>
          <a:xfrm>
            <a:off x="3540505" y="2909882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3409950" y="3047999"/>
            <a:ext cx="1914525" cy="690880"/>
          </a:xfrm>
          <a:custGeom>
            <a:avLst/>
            <a:gdLst/>
            <a:ahLst/>
            <a:cxnLst/>
            <a:rect l="l" t="t" r="r" b="b"/>
            <a:pathLst>
              <a:path w="1914525" h="690879">
                <a:moveTo>
                  <a:pt x="134112" y="0"/>
                </a:moveTo>
                <a:lnTo>
                  <a:pt x="0" y="297942"/>
                </a:lnTo>
              </a:path>
              <a:path w="1914525" h="690879">
                <a:moveTo>
                  <a:pt x="1177290" y="690372"/>
                </a:moveTo>
                <a:lnTo>
                  <a:pt x="1914144" y="553212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5347208" y="3413050"/>
            <a:ext cx="96520" cy="449580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sz="900" i="1" spc="10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  <a:p>
            <a:pPr marL="24765">
              <a:lnSpc>
                <a:spcPct val="100000"/>
              </a:lnSpc>
              <a:spcBef>
                <a:spcPts val="590"/>
              </a:spcBef>
            </a:pPr>
            <a:r>
              <a:rPr sz="900" i="1" spc="10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4087367" y="3048761"/>
            <a:ext cx="291465" cy="420370"/>
          </a:xfrm>
          <a:custGeom>
            <a:avLst/>
            <a:gdLst/>
            <a:ahLst/>
            <a:cxnLst/>
            <a:rect l="l" t="t" r="r" b="b"/>
            <a:pathLst>
              <a:path w="291464" h="420370">
                <a:moveTo>
                  <a:pt x="291084" y="419862"/>
                </a:moveTo>
                <a:lnTo>
                  <a:pt x="0" y="0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4027423" y="2909882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5324094" y="3153155"/>
            <a:ext cx="85725" cy="1664970"/>
          </a:xfrm>
          <a:custGeom>
            <a:avLst/>
            <a:gdLst/>
            <a:ahLst/>
            <a:cxnLst/>
            <a:rect l="l" t="t" r="r" b="b"/>
            <a:pathLst>
              <a:path w="85725" h="1664970">
                <a:moveTo>
                  <a:pt x="0" y="197358"/>
                </a:moveTo>
                <a:lnTo>
                  <a:pt x="85344" y="0"/>
                </a:lnTo>
              </a:path>
              <a:path w="85725" h="1664970">
                <a:moveTo>
                  <a:pt x="41910" y="1664970"/>
                </a:moveTo>
                <a:lnTo>
                  <a:pt x="85344" y="1466850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 txBox="1"/>
          <p:nvPr/>
        </p:nvSpPr>
        <p:spPr>
          <a:xfrm>
            <a:off x="5337302" y="4179609"/>
            <a:ext cx="144780" cy="464820"/>
          </a:xfrm>
          <a:prstGeom prst="rect">
            <a:avLst/>
          </a:prstGeom>
        </p:spPr>
        <p:txBody>
          <a:bodyPr vert="horz" wrap="square" lIns="0" tIns="93980" rIns="0" bIns="0" rtlCol="0">
            <a:spAutoFit/>
          </a:bodyPr>
          <a:lstStyle/>
          <a:p>
            <a:pPr marL="34290">
              <a:lnSpc>
                <a:spcPct val="100000"/>
              </a:lnSpc>
              <a:spcBef>
                <a:spcPts val="740"/>
              </a:spcBef>
            </a:pPr>
            <a:r>
              <a:rPr sz="900" i="1" spc="10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0"/>
              </a:spcBef>
            </a:pPr>
            <a:r>
              <a:rPr sz="900" i="1" spc="15" dirty="0">
                <a:latin typeface="Times New Roman"/>
                <a:cs typeface="Times New Roman"/>
              </a:rPr>
              <a:t>11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5019294" y="2896361"/>
            <a:ext cx="311150" cy="128905"/>
          </a:xfrm>
          <a:custGeom>
            <a:avLst/>
            <a:gdLst/>
            <a:ahLst/>
            <a:cxnLst/>
            <a:rect l="l" t="t" r="r" b="b"/>
            <a:pathLst>
              <a:path w="311150" h="128905">
                <a:moveTo>
                  <a:pt x="0" y="128778"/>
                </a:moveTo>
                <a:lnTo>
                  <a:pt x="310896" y="0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 txBox="1"/>
          <p:nvPr/>
        </p:nvSpPr>
        <p:spPr>
          <a:xfrm>
            <a:off x="5331205" y="2707425"/>
            <a:ext cx="150495" cy="457200"/>
          </a:xfrm>
          <a:prstGeom prst="rect">
            <a:avLst/>
          </a:prstGeom>
        </p:spPr>
        <p:txBody>
          <a:bodyPr vert="horz" wrap="square" lIns="0" tIns="901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10"/>
              </a:spcBef>
            </a:pPr>
            <a:r>
              <a:rPr sz="900" i="1" spc="15" dirty="0">
                <a:latin typeface="Times New Roman"/>
                <a:cs typeface="Times New Roman"/>
              </a:rPr>
              <a:t>12</a:t>
            </a:r>
            <a:endParaRPr sz="9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620"/>
              </a:spcBef>
            </a:pPr>
            <a:r>
              <a:rPr sz="900" i="1" spc="15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3335273" y="4797551"/>
            <a:ext cx="1000760" cy="218440"/>
          </a:xfrm>
          <a:custGeom>
            <a:avLst/>
            <a:gdLst/>
            <a:ahLst/>
            <a:cxnLst/>
            <a:rect l="l" t="t" r="r" b="b"/>
            <a:pathLst>
              <a:path w="1000760" h="218439">
                <a:moveTo>
                  <a:pt x="0" y="217932"/>
                </a:moveTo>
                <a:lnTo>
                  <a:pt x="1000506" y="0"/>
                </a:lnTo>
              </a:path>
            </a:pathLst>
          </a:custGeom>
          <a:ln w="73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 txBox="1"/>
          <p:nvPr/>
        </p:nvSpPr>
        <p:spPr>
          <a:xfrm>
            <a:off x="3185414" y="4917752"/>
            <a:ext cx="14478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Times New Roman"/>
                <a:cs typeface="Times New Roman"/>
              </a:rPr>
              <a:t>13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733040" y="5999477"/>
            <a:ext cx="4455795" cy="1054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8.19.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борування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псевдокиплячому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шарі: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опору;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нагрівальна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камера;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реторта;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опора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реторти;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псевдокиплячий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шар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засипки;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газорозподільна решітка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підвідні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трубки;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регулятори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потоку газів;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вібратор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псевдоожиження;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кришка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реторти; </a:t>
            </a:r>
            <a:r>
              <a:rPr sz="1000" i="1" spc="-5" dirty="0">
                <a:latin typeface="Times New Roman"/>
                <a:cs typeface="Times New Roman"/>
              </a:rPr>
              <a:t>10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регулятор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засипки;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11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термопара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контролю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температури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печі;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12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витяжна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вентиляція;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13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виріб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39" name="object 13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2708" y="7276617"/>
            <a:ext cx="1801838" cy="1420851"/>
          </a:xfrm>
          <a:prstGeom prst="rect">
            <a:avLst/>
          </a:prstGeom>
        </p:spPr>
      </p:pic>
      <p:pic>
        <p:nvPicPr>
          <p:cNvPr id="140" name="object 140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3073372" y="7281746"/>
            <a:ext cx="1770905" cy="1415721"/>
          </a:xfrm>
          <a:prstGeom prst="rect">
            <a:avLst/>
          </a:prstGeom>
        </p:spPr>
      </p:pic>
      <p:pic>
        <p:nvPicPr>
          <p:cNvPr id="141" name="object 14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029021" y="7274052"/>
            <a:ext cx="1786371" cy="1418286"/>
          </a:xfrm>
          <a:prstGeom prst="rect">
            <a:avLst/>
          </a:prstGeom>
        </p:spPr>
      </p:pic>
      <p:sp>
        <p:nvSpPr>
          <p:cNvPr id="142" name="object 142"/>
          <p:cNvSpPr txBox="1"/>
          <p:nvPr/>
        </p:nvSpPr>
        <p:spPr>
          <a:xfrm>
            <a:off x="1925054" y="8750300"/>
            <a:ext cx="4071620" cy="622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1964689" algn="l"/>
                <a:tab pos="393509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8.20.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борування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псевдокиплячому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шарі: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сталь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4Х5МФС;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Х12МФ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86" y="516889"/>
            <a:ext cx="5863590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5800"/>
              </a:lnSpc>
              <a:spcBef>
                <a:spcPts val="5"/>
              </a:spcBef>
            </a:pPr>
            <a:r>
              <a:rPr sz="1200" i="1" spc="-15" dirty="0">
                <a:latin typeface="Times New Roman"/>
                <a:cs typeface="Times New Roman"/>
              </a:rPr>
              <a:t>Електролізне </a:t>
            </a:r>
            <a:r>
              <a:rPr sz="1200" i="1" spc="-10" dirty="0">
                <a:latin typeface="Times New Roman"/>
                <a:cs typeface="Times New Roman"/>
              </a:rPr>
              <a:t>борування </a:t>
            </a:r>
            <a:r>
              <a:rPr sz="1200" spc="-15" dirty="0">
                <a:latin typeface="Times New Roman"/>
                <a:cs typeface="Times New Roman"/>
              </a:rPr>
              <a:t>проводиться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розплаві </a:t>
            </a:r>
            <a:r>
              <a:rPr sz="1200" spc="-10" dirty="0">
                <a:latin typeface="Times New Roman"/>
                <a:cs typeface="Times New Roman"/>
              </a:rPr>
              <a:t>бури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добавками </a:t>
            </a:r>
            <a:r>
              <a:rPr sz="1200" spc="-15" dirty="0">
                <a:latin typeface="Times New Roman"/>
                <a:cs typeface="Times New Roman"/>
              </a:rPr>
              <a:t>одного </a:t>
            </a:r>
            <a:r>
              <a:rPr sz="1200" spc="-10" dirty="0">
                <a:latin typeface="Times New Roman"/>
                <a:cs typeface="Times New Roman"/>
              </a:rPr>
              <a:t>або декіль- </a:t>
            </a:r>
            <a:r>
              <a:rPr sz="1200" spc="-5" dirty="0">
                <a:latin typeface="Times New Roman"/>
                <a:cs typeface="Times New Roman"/>
              </a:rPr>
              <a:t> кох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хлоридів,</a:t>
            </a:r>
            <a:r>
              <a:rPr sz="1200" dirty="0">
                <a:latin typeface="Times New Roman"/>
                <a:cs typeface="Times New Roman"/>
              </a:rPr>
              <a:t> наприклад,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NaCl;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KCl;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тигель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розплавом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опускають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просушені</a:t>
            </a:r>
            <a:r>
              <a:rPr sz="1200" dirty="0">
                <a:latin typeface="Times New Roman"/>
                <a:cs typeface="Times New Roman"/>
              </a:rPr>
              <a:t> деталі,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попередньо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зібрані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спеціальних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пристроях.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Боруванння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ведуть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температурах </a:t>
            </a:r>
            <a:r>
              <a:rPr sz="1200" spc="-5" dirty="0">
                <a:latin typeface="Times New Roman"/>
                <a:cs typeface="Times New Roman"/>
              </a:rPr>
              <a:t>880...980 °С </a:t>
            </a:r>
            <a:r>
              <a:rPr sz="1200" dirty="0">
                <a:latin typeface="Times New Roman"/>
                <a:cs typeface="Times New Roman"/>
              </a:rPr>
              <a:t>протягом 2...5 </a:t>
            </a:r>
            <a:r>
              <a:rPr sz="1200" spc="-5" dirty="0">
                <a:latin typeface="Times New Roman"/>
                <a:cs typeface="Times New Roman"/>
              </a:rPr>
              <a:t>год. </a:t>
            </a:r>
            <a:r>
              <a:rPr sz="1200" dirty="0">
                <a:latin typeface="Times New Roman"/>
                <a:cs typeface="Times New Roman"/>
              </a:rPr>
              <a:t>Щільність </a:t>
            </a:r>
            <a:r>
              <a:rPr sz="1200" spc="-5" dirty="0">
                <a:latin typeface="Times New Roman"/>
                <a:cs typeface="Times New Roman"/>
              </a:rPr>
              <a:t>струму протягом </a:t>
            </a:r>
            <a:r>
              <a:rPr sz="1200" dirty="0">
                <a:latin typeface="Times New Roman"/>
                <a:cs typeface="Times New Roman"/>
              </a:rPr>
              <a:t>усього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 повинна становити </a:t>
            </a:r>
            <a:r>
              <a:rPr sz="1200" dirty="0">
                <a:latin typeface="Times New Roman"/>
                <a:cs typeface="Times New Roman"/>
              </a:rPr>
              <a:t>0,08...0,25 </a:t>
            </a:r>
            <a:r>
              <a:rPr sz="1200" spc="-5" dirty="0">
                <a:latin typeface="Times New Roman"/>
                <a:cs typeface="Times New Roman"/>
              </a:rPr>
              <a:t>А/см</a:t>
            </a:r>
            <a:r>
              <a:rPr sz="1200" spc="-7" baseline="38194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закінчення процесу борування ви- </a:t>
            </a:r>
            <a:r>
              <a:rPr sz="1200" dirty="0">
                <a:latin typeface="Times New Roman"/>
                <a:cs typeface="Times New Roman"/>
              </a:rPr>
              <a:t> роби </a:t>
            </a:r>
            <a:r>
              <a:rPr sz="1200" spc="-5" dirty="0">
                <a:latin typeface="Times New Roman"/>
                <a:cs typeface="Times New Roman"/>
              </a:rPr>
              <a:t>витягують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розплаву та гартують, </a:t>
            </a:r>
            <a:r>
              <a:rPr sz="1200" dirty="0">
                <a:latin typeface="Times New Roman"/>
                <a:cs typeface="Times New Roman"/>
              </a:rPr>
              <a:t>з подальшим, </a:t>
            </a:r>
            <a:r>
              <a:rPr sz="1200" spc="-5" dirty="0">
                <a:latin typeface="Times New Roman"/>
                <a:cs typeface="Times New Roman"/>
              </a:rPr>
              <a:t>відповідним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поставлених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мог, відпуском. Якщо </a:t>
            </a:r>
            <a:r>
              <a:rPr sz="1200" dirty="0">
                <a:latin typeface="Times New Roman"/>
                <a:cs typeface="Times New Roman"/>
              </a:rPr>
              <a:t>технічними умовами </a:t>
            </a:r>
            <a:r>
              <a:rPr sz="1200" spc="-5" dirty="0">
                <a:latin typeface="Times New Roman"/>
                <a:cs typeface="Times New Roman"/>
              </a:rPr>
              <a:t>термічна обробка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борування не </a:t>
            </a:r>
            <a:r>
              <a:rPr sz="1200" dirty="0">
                <a:latin typeface="Times New Roman"/>
                <a:cs typeface="Times New Roman"/>
              </a:rPr>
              <a:t>перед-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бачена,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проводять на спокійному повітрі. </a:t>
            </a:r>
            <a:r>
              <a:rPr sz="1200" dirty="0">
                <a:latin typeface="Times New Roman"/>
                <a:cs typeface="Times New Roman"/>
              </a:rPr>
              <a:t>Сліди розплаву, </a:t>
            </a:r>
            <a:r>
              <a:rPr sz="1200" spc="-5" dirty="0">
                <a:latin typeface="Times New Roman"/>
                <a:cs typeface="Times New Roman"/>
              </a:rPr>
              <a:t>які можуть </a:t>
            </a:r>
            <a:r>
              <a:rPr sz="1200" dirty="0">
                <a:latin typeface="Times New Roman"/>
                <a:cs typeface="Times New Roman"/>
              </a:rPr>
              <a:t> зберігатися </a:t>
            </a:r>
            <a:r>
              <a:rPr sz="1200" spc="-5" dirty="0">
                <a:latin typeface="Times New Roman"/>
                <a:cs typeface="Times New Roman"/>
              </a:rPr>
              <a:t>на поверхні </a:t>
            </a:r>
            <a:r>
              <a:rPr sz="1200" dirty="0">
                <a:latin typeface="Times New Roman"/>
                <a:cs typeface="Times New Roman"/>
              </a:rPr>
              <a:t>деталі, </a:t>
            </a:r>
            <a:r>
              <a:rPr sz="1200" spc="-5" dirty="0">
                <a:latin typeface="Times New Roman"/>
                <a:cs typeface="Times New Roman"/>
              </a:rPr>
              <a:t>видаляються </a:t>
            </a:r>
            <a:r>
              <a:rPr sz="1200" dirty="0">
                <a:latin typeface="Times New Roman"/>
                <a:cs typeface="Times New Roman"/>
              </a:rPr>
              <a:t>методом </a:t>
            </a:r>
            <a:r>
              <a:rPr sz="1200" spc="-5" dirty="0">
                <a:latin typeface="Times New Roman"/>
                <a:cs typeface="Times New Roman"/>
              </a:rPr>
              <a:t>кип’ятіння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воді. По </a:t>
            </a:r>
            <a:r>
              <a:rPr sz="1200" dirty="0">
                <a:latin typeface="Times New Roman"/>
                <a:cs typeface="Times New Roman"/>
              </a:rPr>
              <a:t>мірі </a:t>
            </a:r>
            <a:r>
              <a:rPr sz="1200" spc="-5" dirty="0">
                <a:latin typeface="Times New Roman"/>
                <a:cs typeface="Times New Roman"/>
              </a:rPr>
              <a:t>нако- </a:t>
            </a:r>
            <a:r>
              <a:rPr sz="1200" dirty="0">
                <a:latin typeface="Times New Roman"/>
                <a:cs typeface="Times New Roman"/>
              </a:rPr>
              <a:t> пичення в розплавленої </a:t>
            </a:r>
            <a:r>
              <a:rPr sz="1200" spc="-5" dirty="0">
                <a:latin typeface="Times New Roman"/>
                <a:cs typeface="Times New Roman"/>
              </a:rPr>
              <a:t>бурі шкідливих домішок, таких, </a:t>
            </a:r>
            <a:r>
              <a:rPr sz="1200" dirty="0">
                <a:latin typeface="Times New Roman"/>
                <a:cs typeface="Times New Roman"/>
              </a:rPr>
              <a:t>як оксиди заліза </a:t>
            </a:r>
            <a:r>
              <a:rPr sz="1200" spc="-5" dirty="0">
                <a:latin typeface="Times New Roman"/>
                <a:cs typeface="Times New Roman"/>
              </a:rPr>
              <a:t>та хрому, не- </a:t>
            </a:r>
            <a:r>
              <a:rPr sz="1200" dirty="0">
                <a:latin typeface="Times New Roman"/>
                <a:cs typeface="Times New Roman"/>
              </a:rPr>
              <a:t> обхідно</a:t>
            </a:r>
            <a:r>
              <a:rPr sz="1200" spc="-5" dirty="0">
                <a:latin typeface="Times New Roman"/>
                <a:cs typeface="Times New Roman"/>
              </a:rPr>
              <a:t> проводити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регулярне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оновлення</a:t>
            </a:r>
            <a:r>
              <a:rPr sz="1200" dirty="0">
                <a:latin typeface="Times New Roman"/>
                <a:cs typeface="Times New Roman"/>
              </a:rPr>
              <a:t> розплаву.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35"/>
              </a:spcBef>
            </a:pPr>
            <a:r>
              <a:rPr sz="1200" i="1" spc="-5" dirty="0">
                <a:latin typeface="Times New Roman"/>
                <a:cs typeface="Times New Roman"/>
              </a:rPr>
              <a:t>Безелектролізне борування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вести </a:t>
            </a:r>
            <a:r>
              <a:rPr sz="1200" dirty="0">
                <a:latin typeface="Times New Roman"/>
                <a:cs typeface="Times New Roman"/>
              </a:rPr>
              <a:t>або в </a:t>
            </a:r>
            <a:r>
              <a:rPr sz="1200" spc="-5" dirty="0">
                <a:latin typeface="Times New Roman"/>
                <a:cs typeface="Times New Roman"/>
              </a:rPr>
              <a:t>розплавах, які не містять </a:t>
            </a:r>
            <a:r>
              <a:rPr sz="1200" dirty="0">
                <a:latin typeface="Times New Roman"/>
                <a:cs typeface="Times New Roman"/>
              </a:rPr>
              <a:t>в своєму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складі </a:t>
            </a:r>
            <a:r>
              <a:rPr sz="1200" spc="-10" dirty="0">
                <a:latin typeface="Times New Roman"/>
                <a:cs typeface="Times New Roman"/>
              </a:rPr>
              <a:t>бору, але </a:t>
            </a:r>
            <a:r>
              <a:rPr sz="1200" spc="-15" dirty="0">
                <a:latin typeface="Times New Roman"/>
                <a:cs typeface="Times New Roman"/>
              </a:rPr>
              <a:t>тоді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розплав необхідно вводити додатково компоненти, </a:t>
            </a:r>
            <a:r>
              <a:rPr sz="1200" spc="-10" dirty="0">
                <a:latin typeface="Times New Roman"/>
                <a:cs typeface="Times New Roman"/>
              </a:rPr>
              <a:t>що містять </a:t>
            </a:r>
            <a:r>
              <a:rPr sz="1200" spc="-5" dirty="0">
                <a:latin typeface="Times New Roman"/>
                <a:cs typeface="Times New Roman"/>
              </a:rPr>
              <a:t>бор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(аморфний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бор, карбід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бору),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або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розплавах,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містять</a:t>
            </a:r>
            <a:r>
              <a:rPr sz="1200" spc="-10" dirty="0">
                <a:latin typeface="Times New Roman"/>
                <a:cs typeface="Times New Roman"/>
              </a:rPr>
              <a:t> бор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вигляді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різних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сполук.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Силіціювання </a:t>
            </a:r>
            <a:r>
              <a:rPr sz="1200" dirty="0">
                <a:latin typeface="Times New Roman"/>
                <a:cs typeface="Times New Roman"/>
              </a:rPr>
              <a:t>– процес </a:t>
            </a:r>
            <a:r>
              <a:rPr sz="1200" spc="-5" dirty="0">
                <a:latin typeface="Times New Roman"/>
                <a:cs typeface="Times New Roman"/>
              </a:rPr>
              <a:t>насичення поверхневого шару </a:t>
            </a:r>
            <a:r>
              <a:rPr sz="1200" dirty="0">
                <a:latin typeface="Times New Roman"/>
                <a:cs typeface="Times New Roman"/>
              </a:rPr>
              <a:t>деталі кремнієм для </a:t>
            </a:r>
            <a:r>
              <a:rPr sz="1200" spc="-5" dirty="0">
                <a:latin typeface="Times New Roman"/>
                <a:cs typeface="Times New Roman"/>
              </a:rPr>
              <a:t>підви- </a:t>
            </a:r>
            <a:r>
              <a:rPr sz="1200" dirty="0">
                <a:latin typeface="Times New Roman"/>
                <a:cs typeface="Times New Roman"/>
              </a:rPr>
              <a:t> щення корозійної </a:t>
            </a:r>
            <a:r>
              <a:rPr sz="1200" spc="-5" dirty="0">
                <a:latin typeface="Times New Roman"/>
                <a:cs typeface="Times New Roman"/>
              </a:rPr>
              <a:t>стійкості та </a:t>
            </a:r>
            <a:r>
              <a:rPr sz="1200" dirty="0">
                <a:latin typeface="Times New Roman"/>
                <a:cs typeface="Times New Roman"/>
              </a:rPr>
              <a:t>кислотостійкості. </a:t>
            </a:r>
            <a:r>
              <a:rPr sz="1200" spc="-5" dirty="0">
                <a:latin typeface="Times New Roman"/>
                <a:cs typeface="Times New Roman"/>
              </a:rPr>
              <a:t>Силіціюванню піддають </a:t>
            </a:r>
            <a:r>
              <a:rPr sz="1200" dirty="0">
                <a:latin typeface="Times New Roman"/>
                <a:cs typeface="Times New Roman"/>
              </a:rPr>
              <a:t>деталі з </a:t>
            </a:r>
            <a:r>
              <a:rPr sz="1200" spc="-5" dirty="0">
                <a:latin typeface="Times New Roman"/>
                <a:cs typeface="Times New Roman"/>
              </a:rPr>
              <a:t>низь-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ко- та середньовуглецевих </a:t>
            </a:r>
            <a:r>
              <a:rPr sz="1200" dirty="0">
                <a:latin typeface="Times New Roman"/>
                <a:cs typeface="Times New Roman"/>
              </a:rPr>
              <a:t>легованих </a:t>
            </a:r>
            <a:r>
              <a:rPr sz="1200" spc="-5" dirty="0">
                <a:latin typeface="Times New Roman"/>
                <a:cs typeface="Times New Roman"/>
              </a:rPr>
              <a:t>сталей,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ковкого та високоміцного чаву-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нів. Легуючі елементи впливають на структуру дифузійного шару (рис. 8.21). </a:t>
            </a:r>
            <a:r>
              <a:rPr sz="1200" dirty="0">
                <a:latin typeface="Times New Roman"/>
                <a:cs typeface="Times New Roman"/>
              </a:rPr>
              <a:t>Силіцію-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 </a:t>
            </a:r>
            <a:r>
              <a:rPr sz="1200" dirty="0">
                <a:latin typeface="Times New Roman"/>
                <a:cs typeface="Times New Roman"/>
              </a:rPr>
              <a:t>проводять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порошкоподібних </a:t>
            </a:r>
            <a:r>
              <a:rPr sz="1200" spc="-5" dirty="0">
                <a:latin typeface="Times New Roman"/>
                <a:cs typeface="Times New Roman"/>
              </a:rPr>
              <a:t>сумішах,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газових</a:t>
            </a:r>
            <a:r>
              <a:rPr sz="1200" dirty="0">
                <a:latin typeface="Times New Roman"/>
                <a:cs typeface="Times New Roman"/>
              </a:rPr>
              <a:t> та рідких </a:t>
            </a:r>
            <a:r>
              <a:rPr sz="1200" spc="-5" dirty="0">
                <a:latin typeface="Times New Roman"/>
                <a:cs typeface="Times New Roman"/>
              </a:rPr>
              <a:t>середовищах.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66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16863" y="4306064"/>
            <a:ext cx="1790698" cy="1753359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709672" y="4306064"/>
            <a:ext cx="1790700" cy="175335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590288" y="4306064"/>
            <a:ext cx="1789938" cy="1753359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2408682" y="4757926"/>
            <a:ext cx="121920" cy="19304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620" rIns="0" bIns="0" rtlCol="0">
            <a:spAutoFit/>
          </a:bodyPr>
          <a:lstStyle/>
          <a:p>
            <a:pPr marL="33655">
              <a:lnSpc>
                <a:spcPct val="100000"/>
              </a:lnSpc>
              <a:spcBef>
                <a:spcPts val="6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25873" y="4847085"/>
            <a:ext cx="121285" cy="19304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5715" rIns="0" bIns="0" rtlCol="0">
            <a:spAutoFit/>
          </a:bodyPr>
          <a:lstStyle/>
          <a:p>
            <a:pPr marL="3302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89498" y="4467607"/>
            <a:ext cx="121285" cy="19240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620" rIns="0" bIns="0" rtlCol="0">
            <a:spAutoFit/>
          </a:bodyPr>
          <a:lstStyle/>
          <a:p>
            <a:pPr marL="33655">
              <a:lnSpc>
                <a:spcPct val="100000"/>
              </a:lnSpc>
              <a:spcBef>
                <a:spcPts val="60"/>
              </a:spcBef>
            </a:pPr>
            <a:r>
              <a:rPr sz="90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193535" y="4757926"/>
            <a:ext cx="121285" cy="19304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620" rIns="0" bIns="0" rtlCol="0">
            <a:spAutoFit/>
          </a:bodyPr>
          <a:lstStyle/>
          <a:p>
            <a:pPr marL="33655">
              <a:lnSpc>
                <a:spcPct val="100000"/>
              </a:lnSpc>
              <a:spcBef>
                <a:spcPts val="60"/>
              </a:spcBef>
            </a:pPr>
            <a:r>
              <a:rPr sz="900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430272" y="5795882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87773" y="5802631"/>
            <a:ext cx="121920" cy="19240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5715" rIns="0" bIns="0" rtlCol="0">
            <a:spAutoFit/>
          </a:bodyPr>
          <a:lstStyle/>
          <a:p>
            <a:pPr marL="33655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161532" y="5802631"/>
            <a:ext cx="121920" cy="19240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5715" rIns="0" bIns="0" rtlCol="0">
            <a:spAutoFit/>
          </a:bodyPr>
          <a:lstStyle/>
          <a:p>
            <a:pPr marL="33655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07391" y="6137403"/>
            <a:ext cx="5786755" cy="30041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1888489" algn="l"/>
                <a:tab pos="378396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950">
              <a:latin typeface="Times New Roman"/>
              <a:cs typeface="Times New Roman"/>
            </a:endParaRPr>
          </a:p>
          <a:p>
            <a:pPr marL="560705" marR="555625" algn="ctr">
              <a:lnSpc>
                <a:spcPct val="102499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8.21.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дифузійних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шарів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силіціювання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сталях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09Г2С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15Х5М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10Х23Н18 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),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200: </a:t>
            </a: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стовпчасті кристали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кременистого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фериту;</a:t>
            </a:r>
            <a:endParaRPr sz="1000">
              <a:latin typeface="Times New Roman"/>
              <a:cs typeface="Times New Roman"/>
            </a:endParaRPr>
          </a:p>
          <a:p>
            <a:pPr marL="911225" marR="904240" algn="ctr">
              <a:lnSpc>
                <a:spcPts val="1150"/>
              </a:lnSpc>
              <a:spcBef>
                <a:spcPts val="25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тонкий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шар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кременистого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фериту; </a:t>
            </a: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аустеніт,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збагачений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кремнієм;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основний </a:t>
            </a:r>
            <a:r>
              <a:rPr sz="1000" dirty="0">
                <a:latin typeface="Times New Roman"/>
                <a:cs typeface="Times New Roman"/>
              </a:rPr>
              <a:t>метал</a:t>
            </a:r>
            <a:r>
              <a:rPr sz="1000" spc="-5" dirty="0">
                <a:latin typeface="Times New Roman"/>
                <a:cs typeface="Times New Roman"/>
              </a:rPr>
              <a:t> виробу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715" indent="2533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силіціюванні в порошкоподібних </a:t>
            </a:r>
            <a:r>
              <a:rPr sz="1200" spc="-5" dirty="0">
                <a:latin typeface="Times New Roman"/>
                <a:cs typeface="Times New Roman"/>
              </a:rPr>
              <a:t>сумішах </a:t>
            </a:r>
            <a:r>
              <a:rPr sz="1200" dirty="0">
                <a:latin typeface="Times New Roman"/>
                <a:cs typeface="Times New Roman"/>
              </a:rPr>
              <a:t>(75 % </a:t>
            </a:r>
            <a:r>
              <a:rPr sz="1200" spc="-5" dirty="0">
                <a:latin typeface="Times New Roman"/>
                <a:cs typeface="Times New Roman"/>
              </a:rPr>
              <a:t>феросиліцію, </a:t>
            </a:r>
            <a:r>
              <a:rPr sz="1200" dirty="0">
                <a:latin typeface="Times New Roman"/>
                <a:cs typeface="Times New Roman"/>
              </a:rPr>
              <a:t>20 % </a:t>
            </a:r>
            <a:r>
              <a:rPr sz="1200" spc="-5" dirty="0">
                <a:latin typeface="Times New Roman"/>
                <a:cs typeface="Times New Roman"/>
              </a:rPr>
              <a:t>глинозему </a:t>
            </a:r>
            <a:r>
              <a:rPr sz="1200" dirty="0">
                <a:latin typeface="Times New Roman"/>
                <a:cs typeface="Times New Roman"/>
              </a:rPr>
              <a:t> або </a:t>
            </a:r>
            <a:r>
              <a:rPr sz="1200" spc="-5" dirty="0">
                <a:latin typeface="Times New Roman"/>
                <a:cs typeface="Times New Roman"/>
              </a:rPr>
              <a:t>каоліну та </a:t>
            </a:r>
            <a:r>
              <a:rPr sz="1200" dirty="0">
                <a:latin typeface="Times New Roman"/>
                <a:cs typeface="Times New Roman"/>
              </a:rPr>
              <a:t>5 % </a:t>
            </a:r>
            <a:r>
              <a:rPr sz="1200" spc="-5" dirty="0">
                <a:latin typeface="Times New Roman"/>
                <a:cs typeface="Times New Roman"/>
              </a:rPr>
              <a:t>хлористого амонію) деталі нагрівають </a:t>
            </a:r>
            <a:r>
              <a:rPr sz="1200" dirty="0">
                <a:latin typeface="Times New Roman"/>
                <a:cs typeface="Times New Roman"/>
              </a:rPr>
              <a:t>в сталевих ящиках. Темпера-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силіціювання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1100...1200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2...12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год.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Силіціювання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проті-</a:t>
            </a:r>
            <a:endParaRPr sz="1200">
              <a:latin typeface="Times New Roman"/>
              <a:cs typeface="Times New Roman"/>
            </a:endParaRPr>
          </a:p>
          <a:p>
            <a:pPr marL="2200275" marR="50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кає </a:t>
            </a:r>
            <a:r>
              <a:rPr sz="1200" spc="-5" dirty="0">
                <a:latin typeface="Times New Roman"/>
                <a:cs typeface="Times New Roman"/>
              </a:rPr>
              <a:t>повільно </a:t>
            </a:r>
            <a:r>
              <a:rPr sz="1200" dirty="0">
                <a:latin typeface="Times New Roman"/>
                <a:cs typeface="Times New Roman"/>
              </a:rPr>
              <a:t>(шар товщиною 0,1 мм </a:t>
            </a:r>
            <a:r>
              <a:rPr sz="1200" spc="-5" dirty="0">
                <a:latin typeface="Times New Roman"/>
                <a:cs typeface="Times New Roman"/>
              </a:rPr>
              <a:t>виходить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витримки </a:t>
            </a:r>
            <a:r>
              <a:rPr sz="1200" dirty="0">
                <a:latin typeface="Times New Roman"/>
                <a:cs typeface="Times New Roman"/>
              </a:rPr>
              <a:t>протягом 4 </a:t>
            </a:r>
            <a:r>
              <a:rPr sz="1200" spc="-5" dirty="0">
                <a:latin typeface="Times New Roman"/>
                <a:cs typeface="Times New Roman"/>
              </a:rPr>
              <a:t>год при </a:t>
            </a:r>
            <a:r>
              <a:rPr sz="1200" dirty="0">
                <a:latin typeface="Times New Roman"/>
                <a:cs typeface="Times New Roman"/>
              </a:rPr>
              <a:t>1100 </a:t>
            </a:r>
            <a:r>
              <a:rPr sz="1200" spc="-5" dirty="0">
                <a:latin typeface="Times New Roman"/>
                <a:cs typeface="Times New Roman"/>
              </a:rPr>
              <a:t>°С).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трива- </a:t>
            </a:r>
            <a:r>
              <a:rPr sz="1200" dirty="0">
                <a:latin typeface="Times New Roman"/>
                <a:cs typeface="Times New Roman"/>
              </a:rPr>
              <a:t> лість </a:t>
            </a:r>
            <a:r>
              <a:rPr sz="1200" spc="-5" dirty="0">
                <a:latin typeface="Times New Roman"/>
                <a:cs typeface="Times New Roman"/>
              </a:rPr>
              <a:t>процесу,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силіціювання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-5" dirty="0">
                <a:latin typeface="Times New Roman"/>
                <a:cs typeface="Times New Roman"/>
              </a:rPr>
              <a:t>порошкоподібних</a:t>
            </a:r>
            <a:r>
              <a:rPr sz="1200" dirty="0">
                <a:latin typeface="Times New Roman"/>
                <a:cs typeface="Times New Roman"/>
              </a:rPr>
              <a:t> су-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мішах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 рідко.</a:t>
            </a:r>
            <a:endParaRPr sz="1200">
              <a:latin typeface="Times New Roman"/>
              <a:cs typeface="Times New Roman"/>
            </a:endParaRPr>
          </a:p>
          <a:p>
            <a:pPr marL="2200275" marR="508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Берилізація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дифузійне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насичення </a:t>
            </a:r>
            <a:r>
              <a:rPr sz="1200" dirty="0">
                <a:latin typeface="Times New Roman"/>
                <a:cs typeface="Times New Roman"/>
              </a:rPr>
              <a:t> металів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берилієм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захисту виробів від </a:t>
            </a:r>
            <a:r>
              <a:rPr sz="1200" dirty="0">
                <a:latin typeface="Times New Roman"/>
                <a:cs typeface="Times New Roman"/>
              </a:rPr>
              <a:t> високотемпературної </a:t>
            </a:r>
            <a:r>
              <a:rPr sz="1200" spc="-5" dirty="0">
                <a:latin typeface="Times New Roman"/>
                <a:cs typeface="Times New Roman"/>
              </a:rPr>
              <a:t>корозії. Проводиться </a:t>
            </a:r>
            <a:r>
              <a:rPr sz="1200" dirty="0">
                <a:latin typeface="Times New Roman"/>
                <a:cs typeface="Times New Roman"/>
              </a:rPr>
              <a:t>зазвичай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порошкоподібних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сумішах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газових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середовищах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895091" y="9108440"/>
            <a:ext cx="359981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8.22).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берилізації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сталевих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підвищується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жаростійкість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температу-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20090" y="7815833"/>
            <a:ext cx="2072640" cy="1277873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1091438" y="9145778"/>
            <a:ext cx="132969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60020" marR="5080" indent="-14795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8.22. </a:t>
            </a:r>
            <a:r>
              <a:rPr sz="1000" spc="-5" dirty="0">
                <a:latin typeface="Times New Roman"/>
                <a:cs typeface="Times New Roman"/>
              </a:rPr>
              <a:t>Сучасний цех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газової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берилізації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6" y="516889"/>
            <a:ext cx="5789295" cy="1268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762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рах 800...1100 °С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корозійна </a:t>
            </a:r>
            <a:r>
              <a:rPr sz="1200" spc="-5" dirty="0">
                <a:latin typeface="Times New Roman"/>
                <a:cs typeface="Times New Roman"/>
              </a:rPr>
              <a:t>стійкість. </a:t>
            </a:r>
            <a:r>
              <a:rPr sz="1200" dirty="0">
                <a:latin typeface="Times New Roman"/>
                <a:cs typeface="Times New Roman"/>
              </a:rPr>
              <a:t>Часто </a:t>
            </a:r>
            <a:r>
              <a:rPr sz="1200" spc="-5" dirty="0">
                <a:latin typeface="Times New Roman"/>
                <a:cs typeface="Times New Roman"/>
              </a:rPr>
              <a:t>піддають берилізації сопла реактивних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двигунів,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турбінні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лопатки,</a:t>
            </a:r>
            <a:r>
              <a:rPr sz="1200" dirty="0">
                <a:latin typeface="Times New Roman"/>
                <a:cs typeface="Times New Roman"/>
              </a:rPr>
              <a:t> деталі</a:t>
            </a:r>
            <a:r>
              <a:rPr sz="1200" spc="-5" dirty="0">
                <a:latin typeface="Times New Roman"/>
                <a:cs typeface="Times New Roman"/>
              </a:rPr>
              <a:t> ливарних</a:t>
            </a:r>
            <a:r>
              <a:rPr sz="1200" dirty="0">
                <a:latin typeface="Times New Roman"/>
                <a:cs typeface="Times New Roman"/>
              </a:rPr>
              <a:t> форм, </a:t>
            </a:r>
            <a:r>
              <a:rPr sz="1200" spc="-5" dirty="0">
                <a:latin typeface="Times New Roman"/>
                <a:cs typeface="Times New Roman"/>
              </a:rPr>
              <a:t>гвинти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кораблів.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20" dirty="0">
                <a:latin typeface="Times New Roman"/>
                <a:cs typeface="Times New Roman"/>
              </a:rPr>
              <a:t>На </a:t>
            </a:r>
            <a:r>
              <a:rPr sz="1200" spc="-25" dirty="0">
                <a:latin typeface="Times New Roman"/>
                <a:cs typeface="Times New Roman"/>
              </a:rPr>
              <a:t>рис. </a:t>
            </a:r>
            <a:r>
              <a:rPr sz="1200" spc="-30" dirty="0">
                <a:latin typeface="Times New Roman"/>
                <a:cs typeface="Times New Roman"/>
              </a:rPr>
              <a:t>8.23 наведено </a:t>
            </a:r>
            <a:r>
              <a:rPr sz="1200" spc="-35" dirty="0">
                <a:latin typeface="Times New Roman"/>
                <a:cs typeface="Times New Roman"/>
              </a:rPr>
              <a:t>фотографії поверхні </a:t>
            </a:r>
            <a:r>
              <a:rPr sz="1200" spc="-30" dirty="0">
                <a:latin typeface="Times New Roman"/>
                <a:cs typeface="Times New Roman"/>
              </a:rPr>
              <a:t>зразків </a:t>
            </a:r>
            <a:r>
              <a:rPr sz="1200" spc="-35" dirty="0">
                <a:latin typeface="Times New Roman"/>
                <a:cs typeface="Times New Roman"/>
              </a:rPr>
              <a:t>нержавіючої </a:t>
            </a:r>
            <a:r>
              <a:rPr sz="1200" spc="-25" dirty="0">
                <a:latin typeface="Times New Roman"/>
                <a:cs typeface="Times New Roman"/>
              </a:rPr>
              <a:t>сталі </a:t>
            </a:r>
            <a:r>
              <a:rPr sz="1200" spc="-30" dirty="0">
                <a:latin typeface="Times New Roman"/>
                <a:cs typeface="Times New Roman"/>
              </a:rPr>
              <a:t>12Х18Н10Т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5" dirty="0">
                <a:latin typeface="Times New Roman"/>
                <a:cs typeface="Times New Roman"/>
              </a:rPr>
              <a:t>тов- </a:t>
            </a:r>
            <a:r>
              <a:rPr sz="1200" spc="-20" dirty="0">
                <a:latin typeface="Times New Roman"/>
                <a:cs typeface="Times New Roman"/>
              </a:rPr>
              <a:t> щиною шару берилію </a:t>
            </a:r>
            <a:r>
              <a:rPr sz="1200" spc="-10" dirty="0">
                <a:latin typeface="Times New Roman"/>
                <a:cs typeface="Times New Roman"/>
              </a:rPr>
              <a:t>1,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20" dirty="0">
                <a:latin typeface="Times New Roman"/>
                <a:cs typeface="Times New Roman"/>
              </a:rPr>
              <a:t>мкм, </a:t>
            </a:r>
            <a:r>
              <a:rPr sz="1200" spc="-25" dirty="0">
                <a:latin typeface="Times New Roman"/>
                <a:cs typeface="Times New Roman"/>
              </a:rPr>
              <a:t>нанесеного </a:t>
            </a:r>
            <a:r>
              <a:rPr sz="1200" spc="-20" dirty="0">
                <a:latin typeface="Times New Roman"/>
                <a:cs typeface="Times New Roman"/>
              </a:rPr>
              <a:t>методом </a:t>
            </a:r>
            <a:r>
              <a:rPr sz="1200" spc="-25" dirty="0">
                <a:latin typeface="Times New Roman"/>
                <a:cs typeface="Times New Roman"/>
              </a:rPr>
              <a:t>магнетронного </a:t>
            </a:r>
            <a:r>
              <a:rPr sz="1200" spc="-20" dirty="0">
                <a:latin typeface="Times New Roman"/>
                <a:cs typeface="Times New Roman"/>
              </a:rPr>
              <a:t>розпилення, після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шліфування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збільшенням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×400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фрагменти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цих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поверхонь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збільшенням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×2000.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67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080516" y="1852422"/>
            <a:ext cx="5775960" cy="1126490"/>
            <a:chOff x="1080516" y="1852422"/>
            <a:chExt cx="5775960" cy="112649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0516" y="1867662"/>
              <a:ext cx="926122" cy="1097279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27682" y="1852422"/>
              <a:ext cx="950623" cy="112623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06851" y="1862328"/>
              <a:ext cx="926151" cy="1106424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962400" y="1852422"/>
              <a:ext cx="959764" cy="112623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41569" y="1852422"/>
              <a:ext cx="959764" cy="112623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20739" y="1862328"/>
              <a:ext cx="935291" cy="1106424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1393952" y="2966719"/>
            <a:ext cx="28575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400</a:t>
            </a:r>
            <a:endParaRPr sz="1500" baseline="2777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24355" y="2966719"/>
            <a:ext cx="3498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20</a:t>
            </a:r>
            <a:r>
              <a:rPr sz="1500" baseline="2777" dirty="0">
                <a:latin typeface="Times New Roman"/>
                <a:cs typeface="Times New Roman"/>
              </a:rPr>
              <a:t>00</a:t>
            </a:r>
            <a:endParaRPr sz="1500" baseline="2777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24098" y="2966719"/>
            <a:ext cx="28575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400</a:t>
            </a:r>
            <a:endParaRPr sz="1500" baseline="2777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59071" y="2966719"/>
            <a:ext cx="3498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20</a:t>
            </a:r>
            <a:r>
              <a:rPr sz="1500" baseline="2777" dirty="0">
                <a:latin typeface="Times New Roman"/>
                <a:cs typeface="Times New Roman"/>
              </a:rPr>
              <a:t>00</a:t>
            </a:r>
            <a:endParaRPr sz="1500" baseline="2777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70244" y="2966719"/>
            <a:ext cx="28575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400</a:t>
            </a:r>
            <a:endParaRPr sz="1500" baseline="2777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205981" y="2966719"/>
            <a:ext cx="3498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20</a:t>
            </a:r>
            <a:r>
              <a:rPr sz="1500" baseline="2777" dirty="0">
                <a:latin typeface="Times New Roman"/>
                <a:cs typeface="Times New Roman"/>
              </a:rPr>
              <a:t>00</a:t>
            </a:r>
            <a:endParaRPr sz="1500" baseline="2777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29709" y="3187700"/>
            <a:ext cx="5864225" cy="6245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540" algn="ctr">
              <a:lnSpc>
                <a:spcPct val="100000"/>
              </a:lnSpc>
              <a:spcBef>
                <a:spcPts val="100"/>
              </a:spcBef>
              <a:tabLst>
                <a:tab pos="1929764" algn="l"/>
                <a:tab pos="3869054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330835" marR="325755" algn="ctr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8.23.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нержавіючої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12Х18Н10Т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(зйомка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вторинних </a:t>
            </a:r>
            <a:r>
              <a:rPr sz="1000" dirty="0">
                <a:latin typeface="Times New Roman"/>
                <a:cs typeface="Times New Roman"/>
              </a:rPr>
              <a:t> електронах)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товщиною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берилієвого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покриття</a:t>
            </a:r>
            <a:r>
              <a:rPr sz="1000" dirty="0">
                <a:latin typeface="Times New Roman"/>
                <a:cs typeface="Times New Roman"/>
              </a:rPr>
              <a:t> 1</a:t>
            </a:r>
            <a:r>
              <a:rPr sz="1000" spc="-5" dirty="0">
                <a:latin typeface="Times New Roman"/>
                <a:cs typeface="Times New Roman"/>
              </a:rPr>
              <a:t>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</a:t>
            </a:r>
            <a:r>
              <a:rPr sz="1000" spc="-5" dirty="0">
                <a:latin typeface="Times New Roman"/>
                <a:cs typeface="Times New Roman"/>
              </a:rPr>
              <a:t> мкм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шліфування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Титанування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хіміко-термічне зміцнювальне оброблення дифузійним насиченням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 </a:t>
            </a:r>
            <a:r>
              <a:rPr sz="1200" dirty="0">
                <a:latin typeface="Times New Roman"/>
                <a:cs typeface="Times New Roman"/>
              </a:rPr>
              <a:t>металевих виробів </a:t>
            </a:r>
            <a:r>
              <a:rPr sz="1200" spc="-5" dirty="0">
                <a:latin typeface="Times New Roman"/>
                <a:cs typeface="Times New Roman"/>
              </a:rPr>
              <a:t>титаном, яке </a:t>
            </a:r>
            <a:r>
              <a:rPr sz="1200" dirty="0">
                <a:latin typeface="Times New Roman"/>
                <a:cs typeface="Times New Roman"/>
              </a:rPr>
              <a:t>забезпечує </a:t>
            </a: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dirty="0">
                <a:latin typeface="Times New Roman"/>
                <a:cs typeface="Times New Roman"/>
              </a:rPr>
              <a:t>твердості, </a:t>
            </a:r>
            <a:r>
              <a:rPr sz="1200" spc="-5" dirty="0">
                <a:latin typeface="Times New Roman"/>
                <a:cs typeface="Times New Roman"/>
              </a:rPr>
              <a:t>зносостій-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кості, </a:t>
            </a:r>
            <a:r>
              <a:rPr sz="1200" dirty="0">
                <a:latin typeface="Times New Roman"/>
                <a:cs typeface="Times New Roman"/>
              </a:rPr>
              <a:t>корозійної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кавітаційної </a:t>
            </a:r>
            <a:r>
              <a:rPr sz="1200" spc="-5" dirty="0">
                <a:latin typeface="Times New Roman"/>
                <a:cs typeface="Times New Roman"/>
              </a:rPr>
              <a:t>стійкості.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Титанування застосовується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dirty="0">
                <a:latin typeface="Times New Roman"/>
                <a:cs typeface="Times New Roman"/>
              </a:rPr>
              <a:t>корозійної стійкості </a:t>
            </a:r>
            <a:r>
              <a:rPr sz="1200" spc="-5" dirty="0">
                <a:latin typeface="Times New Roman"/>
                <a:cs typeface="Times New Roman"/>
              </a:rPr>
              <a:t>та кислотостій-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кості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Титанування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проводять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порошкових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сумішах,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розплавах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солей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електро-</a:t>
            </a:r>
            <a:endParaRPr sz="1200">
              <a:latin typeface="Times New Roman"/>
              <a:cs typeface="Times New Roman"/>
            </a:endParaRPr>
          </a:p>
          <a:p>
            <a:pPr marL="50800" marR="45085" algn="just">
              <a:lnSpc>
                <a:spcPts val="137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лізним </a:t>
            </a:r>
            <a:r>
              <a:rPr sz="1200" spc="-5" dirty="0">
                <a:latin typeface="Times New Roman"/>
                <a:cs typeface="Times New Roman"/>
              </a:rPr>
              <a:t>та безелектролізним способом,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паровій </a:t>
            </a:r>
            <a:r>
              <a:rPr sz="1200" dirty="0">
                <a:latin typeface="Times New Roman"/>
                <a:cs typeface="Times New Roman"/>
              </a:rPr>
              <a:t>фазі з </a:t>
            </a:r>
            <a:r>
              <a:rPr sz="1200" spc="-5" dirty="0">
                <a:latin typeface="Times New Roman"/>
                <a:cs typeface="Times New Roman"/>
              </a:rPr>
              <a:t>використанням вакууму, </a:t>
            </a:r>
            <a:r>
              <a:rPr sz="1200" dirty="0">
                <a:latin typeface="Times New Roman"/>
                <a:cs typeface="Times New Roman"/>
              </a:rPr>
              <a:t>у газо-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вих сумішах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пастах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нагріванням </a:t>
            </a:r>
            <a:r>
              <a:rPr sz="1200" spc="-5" dirty="0">
                <a:latin typeface="Times New Roman"/>
                <a:cs typeface="Times New Roman"/>
              </a:rPr>
              <a:t>струмами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високої</a:t>
            </a:r>
            <a:r>
              <a:rPr sz="1200" dirty="0">
                <a:latin typeface="Times New Roman"/>
                <a:cs typeface="Times New Roman"/>
              </a:rPr>
              <a:t> частоти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(СВЧ).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Різноманітні </a:t>
            </a:r>
            <a:r>
              <a:rPr sz="1200" spc="-15" dirty="0">
                <a:latin typeface="Times New Roman"/>
                <a:cs typeface="Times New Roman"/>
              </a:rPr>
              <a:t>сталеві деталі </a:t>
            </a:r>
            <a:r>
              <a:rPr sz="1200" spc="-10" dirty="0">
                <a:latin typeface="Times New Roman"/>
                <a:cs typeface="Times New Roman"/>
              </a:rPr>
              <a:t>титанують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суміші,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15" dirty="0">
                <a:latin typeface="Times New Roman"/>
                <a:cs typeface="Times New Roman"/>
              </a:rPr>
              <a:t>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75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15" dirty="0">
                <a:latin typeface="Times New Roman"/>
                <a:cs typeface="Times New Roman"/>
              </a:rPr>
              <a:t>порошку </a:t>
            </a:r>
            <a:r>
              <a:rPr sz="1200" spc="-5" dirty="0">
                <a:latin typeface="Times New Roman"/>
                <a:cs typeface="Times New Roman"/>
              </a:rPr>
              <a:t>ма-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ловуглецевого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FeTi,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15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CaF</a:t>
            </a:r>
            <a:r>
              <a:rPr sz="1200" spc="-15" baseline="-10416" dirty="0">
                <a:latin typeface="Times New Roman"/>
                <a:cs typeface="Times New Roman"/>
              </a:rPr>
              <a:t>2</a:t>
            </a:r>
            <a:r>
              <a:rPr sz="1200" spc="-10" dirty="0">
                <a:latin typeface="Times New Roman"/>
                <a:cs typeface="Times New Roman"/>
              </a:rPr>
              <a:t>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NaF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HCl.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Наприклад,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насиченні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сталі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0,3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15" dirty="0">
                <a:latin typeface="Times New Roman"/>
                <a:cs typeface="Times New Roman"/>
              </a:rPr>
              <a:t>вуглецю протягом </a:t>
            </a:r>
            <a:r>
              <a:rPr sz="1200" dirty="0">
                <a:latin typeface="Times New Roman"/>
                <a:cs typeface="Times New Roman"/>
              </a:rPr>
              <a:t>8 </a:t>
            </a:r>
            <a:r>
              <a:rPr sz="1200" spc="-10" dirty="0">
                <a:latin typeface="Times New Roman"/>
                <a:cs typeface="Times New Roman"/>
              </a:rPr>
              <a:t>годин при </a:t>
            </a:r>
            <a:r>
              <a:rPr sz="1200" spc="-15" dirty="0">
                <a:latin typeface="Times New Roman"/>
                <a:cs typeface="Times New Roman"/>
              </a:rPr>
              <a:t>температурі 1150 </a:t>
            </a:r>
            <a:r>
              <a:rPr sz="1200" spc="-5" dirty="0">
                <a:latin typeface="Times New Roman"/>
                <a:cs typeface="Times New Roman"/>
              </a:rPr>
              <a:t>°C </a:t>
            </a:r>
            <a:r>
              <a:rPr sz="1200" spc="-15" dirty="0">
                <a:latin typeface="Times New Roman"/>
                <a:cs typeface="Times New Roman"/>
              </a:rPr>
              <a:t>утворюється дифузійний </a:t>
            </a:r>
            <a:r>
              <a:rPr sz="1200" spc="-10" dirty="0">
                <a:latin typeface="Times New Roman"/>
                <a:cs typeface="Times New Roman"/>
              </a:rPr>
              <a:t>шар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товщиною 300…500 </a:t>
            </a:r>
            <a:r>
              <a:rPr sz="1200" spc="-10" dirty="0">
                <a:latin typeface="Times New Roman"/>
                <a:cs typeface="Times New Roman"/>
              </a:rPr>
              <a:t>мкм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концентрацією </a:t>
            </a:r>
            <a:r>
              <a:rPr sz="1200" spc="-15" dirty="0">
                <a:latin typeface="Times New Roman"/>
                <a:cs typeface="Times New Roman"/>
              </a:rPr>
              <a:t>титану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поверхневій </a:t>
            </a:r>
            <a:r>
              <a:rPr sz="1200" spc="-10" dirty="0">
                <a:latin typeface="Times New Roman"/>
                <a:cs typeface="Times New Roman"/>
              </a:rPr>
              <a:t>зоні до 80 </a:t>
            </a:r>
            <a:r>
              <a:rPr sz="1200" spc="-5" dirty="0">
                <a:latin typeface="Times New Roman"/>
                <a:cs typeface="Times New Roman"/>
              </a:rPr>
              <a:t>%. По </a:t>
            </a:r>
            <a:r>
              <a:rPr sz="1200" spc="-10" dirty="0">
                <a:latin typeface="Times New Roman"/>
                <a:cs typeface="Times New Roman"/>
              </a:rPr>
              <a:t>межам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зерен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всередині </a:t>
            </a:r>
            <a:r>
              <a:rPr sz="1200" spc="-10" dirty="0">
                <a:latin typeface="Times New Roman"/>
                <a:cs typeface="Times New Roman"/>
              </a:rPr>
              <a:t>стовпчастих зерен </a:t>
            </a:r>
            <a:r>
              <a:rPr sz="1200" spc="-15" dirty="0">
                <a:latin typeface="Times New Roman"/>
                <a:cs typeface="Times New Roman"/>
              </a:rPr>
              <a:t>цієї поверхневої зони міститься карбід </a:t>
            </a:r>
            <a:r>
              <a:rPr sz="1200" spc="-10" dirty="0">
                <a:latin typeface="Times New Roman"/>
                <a:cs typeface="Times New Roman"/>
              </a:rPr>
              <a:t>титану,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ре-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зультаті</a:t>
            </a:r>
            <a:r>
              <a:rPr sz="1200" spc="-10" dirty="0">
                <a:latin typeface="Times New Roman"/>
                <a:cs typeface="Times New Roman"/>
              </a:rPr>
              <a:t> чого </a:t>
            </a:r>
            <a:r>
              <a:rPr sz="1200" spc="-15" dirty="0">
                <a:latin typeface="Times New Roman"/>
                <a:cs typeface="Times New Roman"/>
              </a:rPr>
              <a:t>поверхнева</a:t>
            </a:r>
            <a:r>
              <a:rPr sz="1200" spc="-10" dirty="0">
                <a:latin typeface="Times New Roman"/>
                <a:cs typeface="Times New Roman"/>
              </a:rPr>
              <a:t> мікротвердість </a:t>
            </a:r>
            <a:r>
              <a:rPr sz="1200" spc="-15" dirty="0">
                <a:latin typeface="Times New Roman"/>
                <a:cs typeface="Times New Roman"/>
              </a:rPr>
              <a:t>досягає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22000…27000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МПа. Для </a:t>
            </a:r>
            <a:r>
              <a:rPr sz="1200" spc="-15" dirty="0">
                <a:latin typeface="Times New Roman"/>
                <a:cs typeface="Times New Roman"/>
              </a:rPr>
              <a:t>титанування </a:t>
            </a:r>
            <a:r>
              <a:rPr sz="1200" spc="-10" dirty="0">
                <a:latin typeface="Times New Roman"/>
                <a:cs typeface="Times New Roman"/>
              </a:rPr>
              <a:t> при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нагріванні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СВЧ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рекомендується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паста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70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FeTi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30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</a:t>
            </a:r>
            <a:r>
              <a:rPr sz="1200" spc="-15" baseline="-10416" dirty="0">
                <a:latin typeface="Times New Roman"/>
                <a:cs typeface="Times New Roman"/>
              </a:rPr>
              <a:t>3</a:t>
            </a:r>
            <a:r>
              <a:rPr sz="1200" spc="-10" dirty="0">
                <a:latin typeface="Times New Roman"/>
                <a:cs typeface="Times New Roman"/>
              </a:rPr>
              <a:t>AlF</a:t>
            </a:r>
            <a:r>
              <a:rPr sz="1200" spc="-15" baseline="-10416" dirty="0">
                <a:latin typeface="Times New Roman"/>
                <a:cs typeface="Times New Roman"/>
              </a:rPr>
              <a:t>6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швидкості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405"/>
              </a:lnSpc>
            </a:pPr>
            <a:r>
              <a:rPr sz="1200" spc="-15" dirty="0">
                <a:latin typeface="Times New Roman"/>
                <a:cs typeface="Times New Roman"/>
              </a:rPr>
              <a:t>нагрівання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50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Symbol"/>
                <a:cs typeface="Symbol"/>
              </a:rPr>
              <a:t></a:t>
            </a:r>
            <a:r>
              <a:rPr sz="1200" spc="-10" dirty="0">
                <a:latin typeface="Times New Roman"/>
                <a:cs typeface="Times New Roman"/>
              </a:rPr>
              <a:t>С/с,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й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витримуванні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протягом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5…7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хв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температурй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1150…1250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°C,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75"/>
              </a:lnSpc>
            </a:pPr>
            <a:r>
              <a:rPr sz="1200" spc="-15" dirty="0">
                <a:latin typeface="Times New Roman"/>
                <a:cs typeface="Times New Roman"/>
              </a:rPr>
              <a:t>глибина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титанованого шару</a:t>
            </a:r>
            <a:r>
              <a:rPr sz="1200" spc="-10" dirty="0">
                <a:latin typeface="Times New Roman"/>
                <a:cs typeface="Times New Roman"/>
              </a:rPr>
              <a:t> на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технічно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чистому</a:t>
            </a:r>
            <a:r>
              <a:rPr sz="1200" spc="-15" dirty="0">
                <a:latin typeface="Times New Roman"/>
                <a:cs typeface="Times New Roman"/>
              </a:rPr>
              <a:t> залізі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становить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≈70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мкм.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Оскільки </a:t>
            </a:r>
            <a:r>
              <a:rPr sz="1200" dirty="0">
                <a:latin typeface="Times New Roman"/>
                <a:cs typeface="Times New Roman"/>
              </a:rPr>
              <a:t>титан є активним карбідотворним елементом </a:t>
            </a:r>
            <a:r>
              <a:rPr sz="1200" spc="-5" dirty="0">
                <a:latin typeface="Times New Roman"/>
                <a:cs typeface="Times New Roman"/>
              </a:rPr>
              <a:t>при титануванні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вуглецевмісних твердих сплавів, на поверхні утворюється </a:t>
            </a:r>
            <a:r>
              <a:rPr sz="1200" dirty="0">
                <a:latin typeface="Times New Roman"/>
                <a:cs typeface="Times New Roman"/>
              </a:rPr>
              <a:t>шар з карбіду </a:t>
            </a:r>
            <a:r>
              <a:rPr sz="1200" spc="-5" dirty="0">
                <a:latin typeface="Times New Roman"/>
                <a:cs typeface="Times New Roman"/>
              </a:rPr>
              <a:t>титану. Під-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вищення вмісту вуглецю </a:t>
            </a:r>
            <a:r>
              <a:rPr sz="1200" dirty="0">
                <a:latin typeface="Times New Roman"/>
                <a:cs typeface="Times New Roman"/>
              </a:rPr>
              <a:t>у сталі веде до </a:t>
            </a:r>
            <a:r>
              <a:rPr sz="1200" spc="-5" dirty="0">
                <a:latin typeface="Times New Roman"/>
                <a:cs typeface="Times New Roman"/>
              </a:rPr>
              <a:t>збільшення товщини покриття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карбіду тита- </a:t>
            </a:r>
            <a:r>
              <a:rPr sz="1200" dirty="0">
                <a:latin typeface="Times New Roman"/>
                <a:cs typeface="Times New Roman"/>
              </a:rPr>
              <a:t> ну, а </a:t>
            </a:r>
            <a:r>
              <a:rPr sz="1200" spc="-5" dirty="0">
                <a:latin typeface="Times New Roman"/>
                <a:cs typeface="Times New Roman"/>
              </a:rPr>
              <a:t>збільшення вмісту хрому зменшує товщину покриття, </a:t>
            </a:r>
            <a:r>
              <a:rPr sz="1200" dirty="0">
                <a:latin typeface="Times New Roman"/>
                <a:cs typeface="Times New Roman"/>
              </a:rPr>
              <a:t>оскільки хром </a:t>
            </a:r>
            <a:r>
              <a:rPr sz="1200" spc="-5" dirty="0">
                <a:latin typeface="Times New Roman"/>
                <a:cs typeface="Times New Roman"/>
              </a:rPr>
              <a:t>уповільнює </a:t>
            </a:r>
            <a:r>
              <a:rPr sz="1200" dirty="0">
                <a:latin typeface="Times New Roman"/>
                <a:cs typeface="Times New Roman"/>
              </a:rPr>
              <a:t> дифузію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 аустеніті. </a:t>
            </a:r>
            <a:r>
              <a:rPr sz="1200" spc="-5" dirty="0">
                <a:latin typeface="Times New Roman"/>
                <a:cs typeface="Times New Roman"/>
              </a:rPr>
              <a:t>Тонке </a:t>
            </a:r>
            <a:r>
              <a:rPr sz="1200" dirty="0">
                <a:latin typeface="Times New Roman"/>
                <a:cs typeface="Times New Roman"/>
              </a:rPr>
              <a:t>карбідне </a:t>
            </a:r>
            <a:r>
              <a:rPr sz="1200" spc="-5" dirty="0">
                <a:latin typeface="Times New Roman"/>
                <a:cs typeface="Times New Roman"/>
              </a:rPr>
              <a:t>покриття </a:t>
            </a:r>
            <a:r>
              <a:rPr sz="1200" dirty="0">
                <a:latin typeface="Times New Roman"/>
                <a:cs typeface="Times New Roman"/>
              </a:rPr>
              <a:t>(8…18 мкм) надійно </a:t>
            </a:r>
            <a:r>
              <a:rPr sz="1200" spc="-5" dirty="0">
                <a:latin typeface="Times New Roman"/>
                <a:cs typeface="Times New Roman"/>
              </a:rPr>
              <a:t>працює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зношування при твердій основі. Сталі типу Х12 при </a:t>
            </a:r>
            <a:r>
              <a:rPr sz="1200" dirty="0">
                <a:latin typeface="Times New Roman"/>
                <a:cs typeface="Times New Roman"/>
              </a:rPr>
              <a:t>охолодженні </a:t>
            </a:r>
            <a:r>
              <a:rPr sz="1200" spc="-5" dirty="0">
                <a:latin typeface="Times New Roman"/>
                <a:cs typeface="Times New Roman"/>
              </a:rPr>
              <a:t>на повітрі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тита-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гартуються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твердості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56…61 HRC. </a:t>
            </a:r>
            <a:r>
              <a:rPr sz="1200" dirty="0">
                <a:latin typeface="Times New Roman"/>
                <a:cs typeface="Times New Roman"/>
              </a:rPr>
              <a:t>Деталі зі сталей </a:t>
            </a:r>
            <a:r>
              <a:rPr sz="1200" spc="-5" dirty="0">
                <a:latin typeface="Times New Roman"/>
                <a:cs typeface="Times New Roman"/>
              </a:rPr>
              <a:t>ШХ15, 9ХС,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ХВГ, </a:t>
            </a:r>
            <a:r>
              <a:rPr sz="1200" dirty="0">
                <a:latin typeface="Times New Roman"/>
                <a:cs typeface="Times New Roman"/>
              </a:rPr>
              <a:t>У12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ін. після титанування </a:t>
            </a:r>
            <a:r>
              <a:rPr sz="1200" dirty="0">
                <a:latin typeface="Times New Roman"/>
                <a:cs typeface="Times New Roman"/>
              </a:rPr>
              <a:t>слід </a:t>
            </a:r>
            <a:r>
              <a:rPr sz="1200" spc="-5" dirty="0">
                <a:latin typeface="Times New Roman"/>
                <a:cs typeface="Times New Roman"/>
              </a:rPr>
              <a:t>зміцнювати загартуванням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підвищення твердості під-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кладки. При цьому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повинні бути невеликих розмірів,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уникнути </a:t>
            </a:r>
            <a:r>
              <a:rPr sz="1200" dirty="0">
                <a:latin typeface="Times New Roman"/>
                <a:cs typeface="Times New Roman"/>
              </a:rPr>
              <a:t>в шарі </a:t>
            </a:r>
            <a:r>
              <a:rPr sz="1200" spc="-5" dirty="0">
                <a:latin typeface="Times New Roman"/>
                <a:cs typeface="Times New Roman"/>
              </a:rPr>
              <a:t>трі-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щин при гартуванні. Оскількі </a:t>
            </a:r>
            <a:r>
              <a:rPr sz="1200" dirty="0">
                <a:latin typeface="Times New Roman"/>
                <a:cs typeface="Times New Roman"/>
              </a:rPr>
              <a:t>карбід </a:t>
            </a:r>
            <a:r>
              <a:rPr sz="1200" spc="-5" dirty="0">
                <a:latin typeface="Times New Roman"/>
                <a:cs typeface="Times New Roman"/>
              </a:rPr>
              <a:t>титану </a:t>
            </a:r>
            <a:r>
              <a:rPr sz="1200" dirty="0">
                <a:latin typeface="Times New Roman"/>
                <a:cs typeface="Times New Roman"/>
              </a:rPr>
              <a:t>легко </a:t>
            </a:r>
            <a:r>
              <a:rPr sz="1200" spc="-5" dirty="0">
                <a:latin typeface="Times New Roman"/>
                <a:cs typeface="Times New Roman"/>
              </a:rPr>
              <a:t>окислюється при нагріванні на повіт- </a:t>
            </a:r>
            <a:r>
              <a:rPr sz="1200" dirty="0">
                <a:latin typeface="Times New Roman"/>
                <a:cs typeface="Times New Roman"/>
              </a:rPr>
              <a:t> рі, </a:t>
            </a:r>
            <a:r>
              <a:rPr sz="1200" spc="-5" dirty="0">
                <a:latin typeface="Times New Roman"/>
                <a:cs typeface="Times New Roman"/>
              </a:rPr>
              <a:t>необхідно </a:t>
            </a:r>
            <a:r>
              <a:rPr sz="1200" dirty="0">
                <a:latin typeface="Times New Roman"/>
                <a:cs typeface="Times New Roman"/>
              </a:rPr>
              <a:t>проводити нагрівання під </a:t>
            </a:r>
            <a:r>
              <a:rPr sz="1200" spc="-5" dirty="0">
                <a:latin typeface="Times New Roman"/>
                <a:cs typeface="Times New Roman"/>
              </a:rPr>
              <a:t>загартування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вакуумі </a:t>
            </a:r>
            <a:r>
              <a:rPr sz="1200" dirty="0">
                <a:latin typeface="Times New Roman"/>
                <a:cs typeface="Times New Roman"/>
              </a:rPr>
              <a:t>або в захисних </a:t>
            </a:r>
            <a:r>
              <a:rPr sz="1200" spc="-5" dirty="0">
                <a:latin typeface="Times New Roman"/>
                <a:cs typeface="Times New Roman"/>
              </a:rPr>
              <a:t>середо-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вищах. </a:t>
            </a:r>
            <a:r>
              <a:rPr sz="1200" dirty="0">
                <a:latin typeface="Times New Roman"/>
                <a:cs typeface="Times New Roman"/>
              </a:rPr>
              <a:t>У разі </a:t>
            </a:r>
            <a:r>
              <a:rPr sz="1200" spc="-5" dirty="0">
                <a:latin typeface="Times New Roman"/>
                <a:cs typeface="Times New Roman"/>
              </a:rPr>
              <a:t>необхідності </a:t>
            </a:r>
            <a:r>
              <a:rPr sz="1200" dirty="0">
                <a:latin typeface="Times New Roman"/>
                <a:cs typeface="Times New Roman"/>
              </a:rPr>
              <a:t>карбідне </a:t>
            </a:r>
            <a:r>
              <a:rPr sz="1200" spc="-5" dirty="0">
                <a:latin typeface="Times New Roman"/>
                <a:cs typeface="Times New Roman"/>
              </a:rPr>
              <a:t>покриття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полірувати </a:t>
            </a:r>
            <a:r>
              <a:rPr sz="1200" dirty="0">
                <a:latin typeface="Times New Roman"/>
                <a:cs typeface="Times New Roman"/>
              </a:rPr>
              <a:t>алмазною чи ельборо-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пастами із</a:t>
            </a:r>
            <a:r>
              <a:rPr sz="1200" spc="-5" dirty="0">
                <a:latin typeface="Times New Roman"/>
                <a:cs typeface="Times New Roman"/>
              </a:rPr>
              <a:t> зняттям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товщиною </a:t>
            </a:r>
            <a:r>
              <a:rPr sz="1200" dirty="0">
                <a:latin typeface="Times New Roman"/>
                <a:cs typeface="Times New Roman"/>
              </a:rPr>
              <a:t>2…3 мкм.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500"/>
              </a:lnSpc>
            </a:pP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різноманітного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формоутворювального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інструменту</a:t>
            </a:r>
            <a:r>
              <a:rPr sz="1200" dirty="0">
                <a:latin typeface="Times New Roman"/>
                <a:cs typeface="Times New Roman"/>
              </a:rPr>
              <a:t> із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Х12,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Х12М,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Х12Ф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(пуансони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матриці)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умовах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виробничих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досягнуто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83" y="516889"/>
            <a:ext cx="5863590" cy="4580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50800" marR="43180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dirty="0">
                <a:latin typeface="Times New Roman"/>
                <a:cs typeface="Times New Roman"/>
              </a:rPr>
              <a:t>стійкості у 3…10 </a:t>
            </a:r>
            <a:r>
              <a:rPr sz="1200" spc="-5" dirty="0">
                <a:latin typeface="Times New Roman"/>
                <a:cs typeface="Times New Roman"/>
              </a:rPr>
              <a:t>разів. Мікротвердість </a:t>
            </a:r>
            <a:r>
              <a:rPr sz="1200" dirty="0">
                <a:latin typeface="Times New Roman"/>
                <a:cs typeface="Times New Roman"/>
              </a:rPr>
              <a:t>карбідного </a:t>
            </a:r>
            <a:r>
              <a:rPr sz="1200" spc="-5" dirty="0">
                <a:latin typeface="Times New Roman"/>
                <a:cs typeface="Times New Roman"/>
              </a:rPr>
              <a:t>шару на твердій </a:t>
            </a:r>
            <a:r>
              <a:rPr sz="1200" dirty="0">
                <a:latin typeface="Times New Roman"/>
                <a:cs typeface="Times New Roman"/>
              </a:rPr>
              <a:t>підкла-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дці</a:t>
            </a:r>
            <a:r>
              <a:rPr sz="1200" spc="-5" dirty="0">
                <a:latin typeface="Times New Roman"/>
                <a:cs typeface="Times New Roman"/>
              </a:rPr>
              <a:t> досягала </a:t>
            </a:r>
            <a:r>
              <a:rPr sz="1200" dirty="0">
                <a:latin typeface="Times New Roman"/>
                <a:cs typeface="Times New Roman"/>
              </a:rPr>
              <a:t>30000…40000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Титанування </a:t>
            </a:r>
            <a:r>
              <a:rPr sz="1200" dirty="0">
                <a:latin typeface="Times New Roman"/>
                <a:cs typeface="Times New Roman"/>
              </a:rPr>
              <a:t>значно </a:t>
            </a:r>
            <a:r>
              <a:rPr sz="1200" spc="-5" dirty="0">
                <a:latin typeface="Times New Roman"/>
                <a:cs typeface="Times New Roman"/>
              </a:rPr>
              <a:t>покращує стійкість </a:t>
            </a:r>
            <a:r>
              <a:rPr sz="1200" dirty="0">
                <a:latin typeface="Times New Roman"/>
                <a:cs typeface="Times New Roman"/>
              </a:rPr>
              <a:t>до корозії, </a:t>
            </a:r>
            <a:r>
              <a:rPr sz="1200" spc="-5" dirty="0">
                <a:latin typeface="Times New Roman"/>
                <a:cs typeface="Times New Roman"/>
              </a:rPr>
              <a:t>наприклад </a:t>
            </a:r>
            <a:r>
              <a:rPr sz="1200" dirty="0">
                <a:latin typeface="Times New Roman"/>
                <a:cs typeface="Times New Roman"/>
              </a:rPr>
              <a:t>корозійна </a:t>
            </a:r>
            <a:r>
              <a:rPr sz="1200" spc="-5" dirty="0">
                <a:latin typeface="Times New Roman"/>
                <a:cs typeface="Times New Roman"/>
              </a:rPr>
              <a:t>стійкість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конструкційної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звичайної якості (Ст3)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титанування виявилась вищою, </a:t>
            </a:r>
            <a:r>
              <a:rPr sz="1200" dirty="0">
                <a:latin typeface="Times New Roman"/>
                <a:cs typeface="Times New Roman"/>
              </a:rPr>
              <a:t>ніж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12Х18Н10Т. Титанування підвищує довговічність деталей,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працюють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морсь- </a:t>
            </a:r>
            <a:r>
              <a:rPr sz="1200" dirty="0">
                <a:latin typeface="Times New Roman"/>
                <a:cs typeface="Times New Roman"/>
              </a:rPr>
              <a:t> кій </a:t>
            </a:r>
            <a:r>
              <a:rPr sz="1200" spc="-5" dirty="0">
                <a:latin typeface="Times New Roman"/>
                <a:cs typeface="Times New Roman"/>
              </a:rPr>
              <a:t>воді,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5" dirty="0">
                <a:latin typeface="Times New Roman"/>
                <a:cs typeface="Times New Roman"/>
              </a:rPr>
              <a:t>текстильного </a:t>
            </a:r>
            <a:r>
              <a:rPr sz="1200" dirty="0">
                <a:latin typeface="Times New Roman"/>
                <a:cs typeface="Times New Roman"/>
              </a:rPr>
              <a:t>та харчового </a:t>
            </a:r>
            <a:r>
              <a:rPr sz="1200" spc="-5" dirty="0">
                <a:latin typeface="Times New Roman"/>
                <a:cs typeface="Times New Roman"/>
              </a:rPr>
              <a:t>машинобудування. </a:t>
            </a:r>
            <a:r>
              <a:rPr sz="1200" dirty="0">
                <a:latin typeface="Times New Roman"/>
                <a:cs typeface="Times New Roman"/>
              </a:rPr>
              <a:t>В окремих випадках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можливою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заміна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дорогої</a:t>
            </a:r>
            <a:r>
              <a:rPr sz="1200" dirty="0">
                <a:latin typeface="Times New Roman"/>
                <a:cs typeface="Times New Roman"/>
              </a:rPr>
              <a:t> хромонікелевої </a:t>
            </a:r>
            <a:r>
              <a:rPr sz="1200" spc="-5" dirty="0">
                <a:latin typeface="Times New Roman"/>
                <a:cs typeface="Times New Roman"/>
              </a:rPr>
              <a:t>сталі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титановану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Ст3.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титанування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25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MgO,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Mg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10 % </a:t>
            </a:r>
            <a:r>
              <a:rPr sz="1200" spc="-5" dirty="0">
                <a:latin typeface="Times New Roman"/>
                <a:cs typeface="Times New Roman"/>
              </a:rPr>
              <a:t>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 Розроблено два варіанти </a:t>
            </a:r>
            <a:r>
              <a:rPr sz="1200" dirty="0">
                <a:latin typeface="Times New Roman"/>
                <a:cs typeface="Times New Roman"/>
              </a:rPr>
              <a:t>електролізного </a:t>
            </a:r>
            <a:r>
              <a:rPr sz="1200" spc="-5" dirty="0">
                <a:latin typeface="Times New Roman"/>
                <a:cs typeface="Times New Roman"/>
              </a:rPr>
              <a:t>титанування. За першим </a:t>
            </a:r>
            <a:r>
              <a:rPr sz="1200" dirty="0">
                <a:latin typeface="Times New Roman"/>
                <a:cs typeface="Times New Roman"/>
              </a:rPr>
              <a:t>варіан-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 титанування </a:t>
            </a:r>
            <a:r>
              <a:rPr sz="1200" dirty="0">
                <a:latin typeface="Times New Roman"/>
                <a:cs typeface="Times New Roman"/>
              </a:rPr>
              <a:t>проводять у </a:t>
            </a:r>
            <a:r>
              <a:rPr sz="1200" spc="-5" dirty="0">
                <a:latin typeface="Times New Roman"/>
                <a:cs typeface="Times New Roman"/>
              </a:rPr>
              <a:t>титановому тиглі, який </a:t>
            </a:r>
            <a:r>
              <a:rPr sz="1200" dirty="0">
                <a:latin typeface="Times New Roman"/>
                <a:cs typeface="Times New Roman"/>
              </a:rPr>
              <a:t>одночасно є </a:t>
            </a:r>
            <a:r>
              <a:rPr sz="1200" spc="-5" dirty="0">
                <a:latin typeface="Times New Roman"/>
                <a:cs typeface="Times New Roman"/>
              </a:rPr>
              <a:t>розчинним анодом,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електроліті </a:t>
            </a:r>
            <a:r>
              <a:rPr sz="1200" spc="-5" dirty="0">
                <a:latin typeface="Times New Roman"/>
                <a:cs typeface="Times New Roman"/>
              </a:rPr>
              <a:t>KCl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NaCl </a:t>
            </a:r>
            <a:r>
              <a:rPr sz="1200" dirty="0">
                <a:latin typeface="Times New Roman"/>
                <a:cs typeface="Times New Roman"/>
              </a:rPr>
              <a:t>– TiCl</a:t>
            </a:r>
            <a:r>
              <a:rPr sz="1200" baseline="-10416" dirty="0">
                <a:latin typeface="Times New Roman"/>
                <a:cs typeface="Times New Roman"/>
              </a:rPr>
              <a:t>2</a:t>
            </a:r>
            <a:r>
              <a:rPr sz="1200" spc="7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концентрації </a:t>
            </a:r>
            <a:r>
              <a:rPr sz="1200" spc="-5" dirty="0">
                <a:latin typeface="Times New Roman"/>
                <a:cs typeface="Times New Roman"/>
              </a:rPr>
              <a:t>TiCl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перерахуванні на титан ~5 %.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Над</a:t>
            </a:r>
            <a:r>
              <a:rPr sz="1200" dirty="0">
                <a:latin typeface="Times New Roman"/>
                <a:cs typeface="Times New Roman"/>
              </a:rPr>
              <a:t> дзеркалом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ванни</a:t>
            </a:r>
            <a:r>
              <a:rPr sz="1200" dirty="0">
                <a:latin typeface="Times New Roman"/>
                <a:cs typeface="Times New Roman"/>
              </a:rPr>
              <a:t> створюється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захисна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атмосфера</a:t>
            </a:r>
            <a:r>
              <a:rPr sz="1200" dirty="0">
                <a:latin typeface="Times New Roman"/>
                <a:cs typeface="Times New Roman"/>
              </a:rPr>
              <a:t> аргону.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Оптимальна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густина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струму встановлюється </a:t>
            </a:r>
            <a:r>
              <a:rPr sz="1200" dirty="0">
                <a:latin typeface="Times New Roman"/>
                <a:cs typeface="Times New Roman"/>
              </a:rPr>
              <a:t>0,1…0,3 </a:t>
            </a:r>
            <a:r>
              <a:rPr sz="1200" spc="-5" dirty="0">
                <a:latin typeface="Times New Roman"/>
                <a:cs typeface="Times New Roman"/>
              </a:rPr>
              <a:t>А/см</a:t>
            </a:r>
            <a:r>
              <a:rPr sz="1200" spc="-7" baseline="38194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залежно від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процесу </a:t>
            </a:r>
            <a:r>
              <a:rPr sz="1200" dirty="0">
                <a:latin typeface="Times New Roman"/>
                <a:cs typeface="Times New Roman"/>
              </a:rPr>
              <a:t>(800…900 °C).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 другим варіантом електролізне титанування проводять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відсутності розчинного 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танового </a:t>
            </a:r>
            <a:r>
              <a:rPr sz="1200" dirty="0">
                <a:latin typeface="Times New Roman"/>
                <a:cs typeface="Times New Roman"/>
              </a:rPr>
              <a:t>анода у </a:t>
            </a:r>
            <a:r>
              <a:rPr sz="1200" spc="-5" dirty="0">
                <a:latin typeface="Times New Roman"/>
                <a:cs typeface="Times New Roman"/>
              </a:rPr>
              <a:t>розплаві </a:t>
            </a:r>
            <a:r>
              <a:rPr sz="1200" dirty="0">
                <a:latin typeface="Times New Roman"/>
                <a:cs typeface="Times New Roman"/>
              </a:rPr>
              <a:t>з 16 % </a:t>
            </a:r>
            <a:r>
              <a:rPr sz="1200" spc="-5" dirty="0">
                <a:latin typeface="Times New Roman"/>
                <a:cs typeface="Times New Roman"/>
              </a:rPr>
              <a:t>К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TiF</a:t>
            </a:r>
            <a:r>
              <a:rPr sz="1200" spc="-7" baseline="-10416" dirty="0">
                <a:latin typeface="Times New Roman"/>
                <a:cs typeface="Times New Roman"/>
              </a:rPr>
              <a:t>6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84 % NaCl. </a:t>
            </a:r>
            <a:r>
              <a:rPr sz="1200" spc="-5" dirty="0">
                <a:latin typeface="Times New Roman"/>
                <a:cs typeface="Times New Roman"/>
              </a:rPr>
              <a:t>Анодом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цьому випадку слугує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графіт, </a:t>
            </a:r>
            <a:r>
              <a:rPr sz="1200" dirty="0">
                <a:latin typeface="Times New Roman"/>
                <a:cs typeface="Times New Roman"/>
              </a:rPr>
              <a:t>а над </a:t>
            </a:r>
            <a:r>
              <a:rPr sz="1200" spc="-5" dirty="0">
                <a:latin typeface="Times New Roman"/>
                <a:cs typeface="Times New Roman"/>
              </a:rPr>
              <a:t>дзеркалом ванни </a:t>
            </a:r>
            <a:r>
              <a:rPr sz="1200" dirty="0">
                <a:latin typeface="Times New Roman"/>
                <a:cs typeface="Times New Roman"/>
              </a:rPr>
              <a:t>створюється атмосфера аргону. </a:t>
            </a:r>
            <a:r>
              <a:rPr sz="1200" spc="-5" dirty="0">
                <a:latin typeface="Times New Roman"/>
                <a:cs typeface="Times New Roman"/>
              </a:rPr>
              <a:t>Температура процесу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складає </a:t>
            </a:r>
            <a:r>
              <a:rPr sz="1200" spc="-10" dirty="0">
                <a:latin typeface="Times New Roman"/>
                <a:cs typeface="Times New Roman"/>
              </a:rPr>
              <a:t>850…900 °C, напруга 3…6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густина </a:t>
            </a:r>
            <a:r>
              <a:rPr sz="1200" spc="-10" dirty="0">
                <a:latin typeface="Times New Roman"/>
                <a:cs typeface="Times New Roman"/>
              </a:rPr>
              <a:t>струму </a:t>
            </a:r>
            <a:r>
              <a:rPr sz="1200" spc="-15" dirty="0">
                <a:latin typeface="Times New Roman"/>
                <a:cs typeface="Times New Roman"/>
              </a:rPr>
              <a:t>0,95 А/см</a:t>
            </a:r>
            <a:r>
              <a:rPr sz="1200" spc="-22" baseline="38194" dirty="0">
                <a:latin typeface="Times New Roman"/>
                <a:cs typeface="Times New Roman"/>
              </a:rPr>
              <a:t>3</a:t>
            </a:r>
            <a:r>
              <a:rPr sz="1200" spc="-1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0" dirty="0">
                <a:latin typeface="Times New Roman"/>
                <a:cs typeface="Times New Roman"/>
              </a:rPr>
              <a:t>цю </a:t>
            </a:r>
            <a:r>
              <a:rPr sz="1200" spc="-15" dirty="0">
                <a:latin typeface="Times New Roman"/>
                <a:cs typeface="Times New Roman"/>
              </a:rPr>
              <a:t>ванну рекомен-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уводити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губку.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При титануванні </a:t>
            </a:r>
            <a:r>
              <a:rPr sz="1200" dirty="0">
                <a:latin typeface="Times New Roman"/>
                <a:cs typeface="Times New Roman"/>
              </a:rPr>
              <a:t>спечених твердих сплавів </a:t>
            </a:r>
            <a:r>
              <a:rPr sz="1200" spc="-5" dirty="0">
                <a:latin typeface="Times New Roman"/>
                <a:cs typeface="Times New Roman"/>
              </a:rPr>
              <a:t>(ТТ10К8Б, ТТ7К12, Т14К8 та ін.) </a:t>
            </a:r>
            <a:r>
              <a:rPr sz="1200" dirty="0">
                <a:latin typeface="Times New Roman"/>
                <a:cs typeface="Times New Roman"/>
              </a:rPr>
              <a:t>на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верхні </a:t>
            </a:r>
            <a:r>
              <a:rPr sz="1200" dirty="0">
                <a:latin typeface="Times New Roman"/>
                <a:cs typeface="Times New Roman"/>
              </a:rPr>
              <a:t>різцевих </a:t>
            </a:r>
            <a:r>
              <a:rPr sz="1200" spc="-5" dirty="0">
                <a:latin typeface="Times New Roman"/>
                <a:cs typeface="Times New Roman"/>
              </a:rPr>
              <a:t>пластин отримують </a:t>
            </a:r>
            <a:r>
              <a:rPr sz="1200" dirty="0">
                <a:latin typeface="Times New Roman"/>
                <a:cs typeface="Times New Roman"/>
              </a:rPr>
              <a:t>шар карбіду </a:t>
            </a:r>
            <a:r>
              <a:rPr sz="1200" spc="-5" dirty="0">
                <a:latin typeface="Times New Roman"/>
                <a:cs typeface="Times New Roman"/>
              </a:rPr>
              <a:t>титану товщиною </a:t>
            </a:r>
            <a:r>
              <a:rPr sz="1200" dirty="0">
                <a:latin typeface="Times New Roman"/>
                <a:cs typeface="Times New Roman"/>
              </a:rPr>
              <a:t>3…6 мкм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8.24).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Формування такого шару відбувається </a:t>
            </a:r>
            <a:r>
              <a:rPr sz="1200" dirty="0">
                <a:latin typeface="Times New Roman"/>
                <a:cs typeface="Times New Roman"/>
              </a:rPr>
              <a:t>за рахунок </a:t>
            </a:r>
            <a:r>
              <a:rPr sz="1200" spc="-5" dirty="0">
                <a:latin typeface="Times New Roman"/>
                <a:cs typeface="Times New Roman"/>
              </a:rPr>
              <a:t>вуглецю, </a:t>
            </a:r>
            <a:r>
              <a:rPr sz="1200" dirty="0">
                <a:latin typeface="Times New Roman"/>
                <a:cs typeface="Times New Roman"/>
              </a:rPr>
              <a:t>розчиненого у </a:t>
            </a:r>
            <a:r>
              <a:rPr sz="1200" spc="-5" dirty="0">
                <a:latin typeface="Times New Roman"/>
                <a:cs typeface="Times New Roman"/>
              </a:rPr>
              <a:t>кобальтовій </a:t>
            </a:r>
            <a:r>
              <a:rPr sz="1200" dirty="0">
                <a:latin typeface="Times New Roman"/>
                <a:cs typeface="Times New Roman"/>
              </a:rPr>
              <a:t> фазі, </a:t>
            </a:r>
            <a:r>
              <a:rPr sz="1200" spc="-5" dirty="0">
                <a:latin typeface="Times New Roman"/>
                <a:cs typeface="Times New Roman"/>
              </a:rPr>
              <a:t>який постачається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через</a:t>
            </a:r>
            <a:r>
              <a:rPr sz="1200" spc="-5" dirty="0">
                <a:latin typeface="Times New Roman"/>
                <a:cs typeface="Times New Roman"/>
              </a:rPr>
              <a:t> цю фазу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карбідів сплаву.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84" y="7197341"/>
            <a:ext cx="5787390" cy="2785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8.24.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Мікроструктури твердих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ВК8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T15K6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покриттями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титанування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6350" indent="25336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Титановані пластини </a:t>
            </a:r>
            <a:r>
              <a:rPr sz="1200" dirty="0">
                <a:latin typeface="Times New Roman"/>
                <a:cs typeface="Times New Roman"/>
              </a:rPr>
              <a:t>різального </a:t>
            </a:r>
            <a:r>
              <a:rPr sz="1200" spc="-5" dirty="0">
                <a:latin typeface="Times New Roman"/>
                <a:cs typeface="Times New Roman"/>
              </a:rPr>
              <a:t>інструменту </a:t>
            </a:r>
            <a:r>
              <a:rPr sz="1200" dirty="0">
                <a:latin typeface="Times New Roman"/>
                <a:cs typeface="Times New Roman"/>
              </a:rPr>
              <a:t>показали у 2,5…4 рази </a:t>
            </a:r>
            <a:r>
              <a:rPr sz="1200" spc="-5" dirty="0">
                <a:latin typeface="Times New Roman"/>
                <a:cs typeface="Times New Roman"/>
              </a:rPr>
              <a:t>більшу стій-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кість, </a:t>
            </a:r>
            <a:r>
              <a:rPr sz="1200" dirty="0">
                <a:latin typeface="Times New Roman"/>
                <a:cs typeface="Times New Roman"/>
              </a:rPr>
              <a:t>ніж </a:t>
            </a:r>
            <a:r>
              <a:rPr sz="1200" spc="-5" dirty="0">
                <a:latin typeface="Times New Roman"/>
                <a:cs typeface="Times New Roman"/>
              </a:rPr>
              <a:t>пластини </a:t>
            </a:r>
            <a:r>
              <a:rPr sz="1200" dirty="0">
                <a:latin typeface="Times New Roman"/>
                <a:cs typeface="Times New Roman"/>
              </a:rPr>
              <a:t>без </a:t>
            </a:r>
            <a:r>
              <a:rPr sz="1200" spc="-5" dirty="0">
                <a:latin typeface="Times New Roman"/>
                <a:cs typeface="Times New Roman"/>
              </a:rPr>
              <a:t>покрить,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мікротвердість не перевищувала 28000 МПа. Корот- </a:t>
            </a:r>
            <a:r>
              <a:rPr sz="1200" dirty="0">
                <a:latin typeface="Times New Roman"/>
                <a:cs typeface="Times New Roman"/>
              </a:rPr>
              <a:t> кочасна цементація </a:t>
            </a:r>
            <a:r>
              <a:rPr sz="1200" spc="-5" dirty="0">
                <a:latin typeface="Times New Roman"/>
                <a:cs typeface="Times New Roman"/>
              </a:rPr>
              <a:t>твердосплавних пластин </a:t>
            </a:r>
            <a:r>
              <a:rPr sz="1200" dirty="0">
                <a:latin typeface="Times New Roman"/>
                <a:cs typeface="Times New Roman"/>
              </a:rPr>
              <a:t>перед </a:t>
            </a:r>
            <a:r>
              <a:rPr sz="1200" spc="-5" dirty="0">
                <a:latin typeface="Times New Roman"/>
                <a:cs typeface="Times New Roman"/>
              </a:rPr>
              <a:t>титануванням </a:t>
            </a:r>
            <a:r>
              <a:rPr sz="1200" dirty="0">
                <a:latin typeface="Times New Roman"/>
                <a:cs typeface="Times New Roman"/>
              </a:rPr>
              <a:t>дозволяє </a:t>
            </a:r>
            <a:r>
              <a:rPr sz="1200" spc="-5" dirty="0">
                <a:latin typeface="Times New Roman"/>
                <a:cs typeface="Times New Roman"/>
              </a:rPr>
              <a:t>отримати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найвищу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точінні.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15" dirty="0">
                <a:latin typeface="Times New Roman"/>
                <a:cs typeface="Times New Roman"/>
              </a:rPr>
              <a:t>Титановані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дифузійні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шари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товщиною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2,5…3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мм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підвищують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кислототривкість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міді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30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разів,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латуні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7…10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разів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силуміну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10…12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разів,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кавітаційну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стійкість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латуні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17…20 разів, </a:t>
            </a:r>
            <a:r>
              <a:rPr sz="1200" spc="-10" dirty="0">
                <a:latin typeface="Times New Roman"/>
                <a:cs typeface="Times New Roman"/>
              </a:rPr>
              <a:t>бронзи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0" dirty="0">
                <a:latin typeface="Times New Roman"/>
                <a:cs typeface="Times New Roman"/>
              </a:rPr>
              <a:t>30 </a:t>
            </a:r>
            <a:r>
              <a:rPr sz="1200" spc="-15" dirty="0">
                <a:latin typeface="Times New Roman"/>
                <a:cs typeface="Times New Roman"/>
              </a:rPr>
              <a:t>разів,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силумінів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25…30 разів. </a:t>
            </a:r>
            <a:r>
              <a:rPr sz="1200" spc="-10" dirty="0">
                <a:latin typeface="Times New Roman"/>
                <a:cs typeface="Times New Roman"/>
              </a:rPr>
              <a:t>Насичення </a:t>
            </a:r>
            <a:r>
              <a:rPr sz="1200" spc="-15" dirty="0">
                <a:latin typeface="Times New Roman"/>
                <a:cs typeface="Times New Roman"/>
              </a:rPr>
              <a:t>силуміну титаном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проводиться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300…500 </a:t>
            </a:r>
            <a:r>
              <a:rPr sz="1200" spc="-10" dirty="0">
                <a:latin typeface="Times New Roman"/>
                <a:cs typeface="Times New Roman"/>
              </a:rPr>
              <a:t>°C </a:t>
            </a:r>
            <a:r>
              <a:rPr sz="1200" spc="-15" dirty="0">
                <a:latin typeface="Times New Roman"/>
                <a:cs typeface="Times New Roman"/>
              </a:rPr>
              <a:t>протягом </a:t>
            </a:r>
            <a:r>
              <a:rPr sz="1200" spc="-10" dirty="0">
                <a:latin typeface="Times New Roman"/>
                <a:cs typeface="Times New Roman"/>
              </a:rPr>
              <a:t>6…10 год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0" dirty="0">
                <a:latin typeface="Times New Roman"/>
                <a:cs typeface="Times New Roman"/>
              </a:rPr>
              <a:t>суміші </a:t>
            </a:r>
            <a:r>
              <a:rPr sz="1200" spc="-15" dirty="0">
                <a:latin typeface="Times New Roman"/>
                <a:cs typeface="Times New Roman"/>
              </a:rPr>
              <a:t>порошків </a:t>
            </a:r>
            <a:r>
              <a:rPr sz="1200" spc="-10" dirty="0">
                <a:latin typeface="Times New Roman"/>
                <a:cs typeface="Times New Roman"/>
              </a:rPr>
              <a:t>титану, </a:t>
            </a:r>
            <a:r>
              <a:rPr sz="1200" spc="-15" dirty="0">
                <a:latin typeface="Times New Roman"/>
                <a:cs typeface="Times New Roman"/>
              </a:rPr>
              <a:t>плавиково- </a:t>
            </a:r>
            <a:r>
              <a:rPr sz="1200" spc="-10" dirty="0">
                <a:latin typeface="Times New Roman"/>
                <a:cs typeface="Times New Roman"/>
              </a:rPr>
              <a:t> го шпату та фтористого </a:t>
            </a:r>
            <a:r>
              <a:rPr sz="1200" spc="-15" dirty="0">
                <a:latin typeface="Times New Roman"/>
                <a:cs typeface="Times New Roman"/>
              </a:rPr>
              <a:t>натрію. </a:t>
            </a:r>
            <a:r>
              <a:rPr sz="1200" spc="-10" dirty="0">
                <a:latin typeface="Times New Roman"/>
                <a:cs typeface="Times New Roman"/>
              </a:rPr>
              <a:t>Мідь, латунь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бронзу насичують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температурі </a:t>
            </a:r>
            <a:r>
              <a:rPr sz="1200" spc="-10" dirty="0">
                <a:latin typeface="Times New Roman"/>
                <a:cs typeface="Times New Roman"/>
              </a:rPr>
              <a:t>700 </a:t>
            </a:r>
            <a:r>
              <a:rPr sz="1200" spc="-15" dirty="0">
                <a:latin typeface="Times New Roman"/>
                <a:cs typeface="Times New Roman"/>
              </a:rPr>
              <a:t>°C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протягом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год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суміші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феротитану,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плавикового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шпату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фтористого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натрію.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168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562668" y="5167881"/>
            <a:ext cx="4085590" cy="1595120"/>
            <a:chOff x="1562668" y="5167881"/>
            <a:chExt cx="4085590" cy="159512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72767" y="5167881"/>
              <a:ext cx="4075176" cy="1578104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567431" y="6667499"/>
              <a:ext cx="1035685" cy="90805"/>
            </a:xfrm>
            <a:custGeom>
              <a:avLst/>
              <a:gdLst/>
              <a:ahLst/>
              <a:cxnLst/>
              <a:rect l="l" t="t" r="r" b="b"/>
              <a:pathLst>
                <a:path w="1035685" h="90804">
                  <a:moveTo>
                    <a:pt x="1035560" y="0"/>
                  </a:moveTo>
                  <a:lnTo>
                    <a:pt x="0" y="0"/>
                  </a:lnTo>
                  <a:lnTo>
                    <a:pt x="0" y="90675"/>
                  </a:lnTo>
                  <a:lnTo>
                    <a:pt x="1035560" y="90675"/>
                  </a:lnTo>
                  <a:lnTo>
                    <a:pt x="1035560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049524" y="5466587"/>
              <a:ext cx="360680" cy="106045"/>
            </a:xfrm>
            <a:custGeom>
              <a:avLst/>
              <a:gdLst/>
              <a:ahLst/>
              <a:cxnLst/>
              <a:rect l="l" t="t" r="r" b="b"/>
              <a:pathLst>
                <a:path w="360679" h="106045">
                  <a:moveTo>
                    <a:pt x="66294" y="31242"/>
                  </a:moveTo>
                  <a:lnTo>
                    <a:pt x="0" y="85344"/>
                  </a:lnTo>
                  <a:lnTo>
                    <a:pt x="83058" y="105918"/>
                  </a:lnTo>
                  <a:lnTo>
                    <a:pt x="76728" y="77724"/>
                  </a:lnTo>
                  <a:lnTo>
                    <a:pt x="63246" y="77724"/>
                  </a:lnTo>
                  <a:lnTo>
                    <a:pt x="60960" y="65532"/>
                  </a:lnTo>
                  <a:lnTo>
                    <a:pt x="73375" y="62787"/>
                  </a:lnTo>
                  <a:lnTo>
                    <a:pt x="66294" y="31242"/>
                  </a:lnTo>
                  <a:close/>
                </a:path>
                <a:path w="360679" h="106045">
                  <a:moveTo>
                    <a:pt x="73375" y="62787"/>
                  </a:moveTo>
                  <a:lnTo>
                    <a:pt x="60960" y="65532"/>
                  </a:lnTo>
                  <a:lnTo>
                    <a:pt x="63246" y="77724"/>
                  </a:lnTo>
                  <a:lnTo>
                    <a:pt x="76092" y="74891"/>
                  </a:lnTo>
                  <a:lnTo>
                    <a:pt x="73375" y="62787"/>
                  </a:lnTo>
                  <a:close/>
                </a:path>
                <a:path w="360679" h="106045">
                  <a:moveTo>
                    <a:pt x="76092" y="74891"/>
                  </a:moveTo>
                  <a:lnTo>
                    <a:pt x="63246" y="77724"/>
                  </a:lnTo>
                  <a:lnTo>
                    <a:pt x="76728" y="77724"/>
                  </a:lnTo>
                  <a:lnTo>
                    <a:pt x="76092" y="74891"/>
                  </a:lnTo>
                  <a:close/>
                </a:path>
                <a:path w="360679" h="106045">
                  <a:moveTo>
                    <a:pt x="357378" y="0"/>
                  </a:moveTo>
                  <a:lnTo>
                    <a:pt x="73375" y="62787"/>
                  </a:lnTo>
                  <a:lnTo>
                    <a:pt x="76092" y="74891"/>
                  </a:lnTo>
                  <a:lnTo>
                    <a:pt x="360426" y="12192"/>
                  </a:lnTo>
                  <a:lnTo>
                    <a:pt x="3573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582673" y="6676643"/>
              <a:ext cx="854710" cy="21590"/>
            </a:xfrm>
            <a:custGeom>
              <a:avLst/>
              <a:gdLst/>
              <a:ahLst/>
              <a:cxnLst/>
              <a:rect l="l" t="t" r="r" b="b"/>
              <a:pathLst>
                <a:path w="854710" h="21590">
                  <a:moveTo>
                    <a:pt x="0" y="0"/>
                  </a:moveTo>
                  <a:lnTo>
                    <a:pt x="854202" y="0"/>
                  </a:lnTo>
                </a:path>
                <a:path w="854710" h="21590">
                  <a:moveTo>
                    <a:pt x="0" y="21336"/>
                  </a:moveTo>
                  <a:lnTo>
                    <a:pt x="0" y="0"/>
                  </a:lnTo>
                </a:path>
                <a:path w="854710" h="21590">
                  <a:moveTo>
                    <a:pt x="854202" y="21336"/>
                  </a:moveTo>
                  <a:lnTo>
                    <a:pt x="854202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1892300" y="6659479"/>
            <a:ext cx="228600" cy="101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Microsoft Sans Serif"/>
                <a:cs typeface="Microsoft Sans Serif"/>
              </a:rPr>
              <a:t>3</a:t>
            </a:r>
            <a:r>
              <a:rPr sz="500" spc="-5" dirty="0">
                <a:latin typeface="Microsoft Sans Serif"/>
                <a:cs typeface="Microsoft Sans Serif"/>
              </a:rPr>
              <a:t>0</a:t>
            </a:r>
            <a:r>
              <a:rPr sz="500" spc="10" dirty="0">
                <a:latin typeface="Times New Roman"/>
                <a:cs typeface="Times New Roman"/>
              </a:rPr>
              <a:t> </a:t>
            </a:r>
            <a:r>
              <a:rPr sz="500" spc="-20" dirty="0">
                <a:latin typeface="Trebuchet MS"/>
                <a:cs typeface="Trebuchet MS"/>
              </a:rPr>
              <a:t>м</a:t>
            </a:r>
            <a:r>
              <a:rPr sz="500" spc="-25" dirty="0">
                <a:latin typeface="Trebuchet MS"/>
                <a:cs typeface="Trebuchet MS"/>
              </a:rPr>
              <a:t>к</a:t>
            </a:r>
            <a:r>
              <a:rPr sz="500" dirty="0">
                <a:latin typeface="Trebuchet MS"/>
                <a:cs typeface="Trebuchet MS"/>
              </a:rPr>
              <a:t>м</a:t>
            </a:r>
            <a:endParaRPr sz="5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56535" y="6687111"/>
            <a:ext cx="349885" cy="466090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3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1000</a:t>
            </a:r>
            <a:endParaRPr sz="1500" baseline="2777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35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28641" y="6687111"/>
            <a:ext cx="285750" cy="466090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3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600</a:t>
            </a:r>
            <a:endParaRPr sz="1500" baseline="2777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35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69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900683"/>
            <a:ext cx="459483" cy="6591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80978" y="516889"/>
            <a:ext cx="5097145" cy="4065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594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>
              <a:latin typeface="Times New Roman"/>
              <a:cs typeface="Times New Roman"/>
            </a:endParaRPr>
          </a:p>
          <a:p>
            <a:pPr marR="236854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542029" marR="236220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spcBef>
                <a:spcPts val="5"/>
              </a:spcBef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включає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себе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хіміко-термічної обробки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деталей?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процеси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лежать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основі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хіміко-термічної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цементації,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він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застосовується?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структуру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цементованого шару.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цілей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проводиться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азотування,</a:t>
            </a:r>
            <a:r>
              <a:rPr sz="1000" dirty="0">
                <a:latin typeface="Times New Roman"/>
                <a:cs typeface="Times New Roman"/>
              </a:rPr>
              <a:t> і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застосовується?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Проведіть класифікацію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азотування.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ціанування,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середовищах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проводять?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нітроцементації,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в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середовищах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проводять?</a:t>
            </a:r>
            <a:endParaRPr sz="1000">
              <a:latin typeface="Times New Roman"/>
              <a:cs typeface="Times New Roman"/>
            </a:endParaRPr>
          </a:p>
          <a:p>
            <a:pPr marL="238760" marR="339725" indent="-226695">
              <a:lnSpc>
                <a:spcPts val="1150"/>
              </a:lnSpc>
              <a:spcBef>
                <a:spcPts val="55"/>
              </a:spcBef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 метод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дифузійної металізації,</a:t>
            </a:r>
            <a:r>
              <a:rPr sz="1000" dirty="0">
                <a:latin typeface="Times New Roman"/>
                <a:cs typeface="Times New Roman"/>
              </a:rPr>
              <a:t> і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досягнення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властивостей деталей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він застосовується?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методи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металізації.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 види дифузійного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насичення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металами?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алітування,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що</a:t>
            </a:r>
            <a:r>
              <a:rPr sz="1000" dirty="0">
                <a:latin typeface="Times New Roman"/>
                <a:cs typeface="Times New Roman"/>
              </a:rPr>
              <a:t> є </a:t>
            </a:r>
            <a:r>
              <a:rPr sz="1000" spc="-5" dirty="0">
                <a:latin typeface="Times New Roman"/>
                <a:cs typeface="Times New Roman"/>
              </a:rPr>
              <a:t>компонентом,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насичує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шар</a:t>
            </a:r>
            <a:r>
              <a:rPr sz="1000" spc="-5" dirty="0">
                <a:latin typeface="Times New Roman"/>
                <a:cs typeface="Times New Roman"/>
              </a:rPr>
              <a:t> деталі?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хромування,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що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 </a:t>
            </a:r>
            <a:r>
              <a:rPr sz="1000" spc="-5" dirty="0">
                <a:latin typeface="Times New Roman"/>
                <a:cs typeface="Times New Roman"/>
              </a:rPr>
              <a:t>компонентом, 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насичує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поверхневий</a:t>
            </a:r>
            <a:r>
              <a:rPr sz="1000" dirty="0">
                <a:latin typeface="Times New Roman"/>
                <a:cs typeface="Times New Roman"/>
              </a:rPr>
              <a:t> шар </a:t>
            </a:r>
            <a:r>
              <a:rPr sz="1000" spc="-5" dirty="0">
                <a:latin typeface="Times New Roman"/>
                <a:cs typeface="Times New Roman"/>
              </a:rPr>
              <a:t>виробу?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борування, </a:t>
            </a:r>
            <a:r>
              <a:rPr sz="1000" dirty="0">
                <a:latin typeface="Times New Roman"/>
                <a:cs typeface="Times New Roman"/>
              </a:rPr>
              <a:t>і що 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компонентом,</a:t>
            </a:r>
            <a:r>
              <a:rPr sz="1000" dirty="0">
                <a:latin typeface="Times New Roman"/>
                <a:cs typeface="Times New Roman"/>
              </a:rPr>
              <a:t> що </a:t>
            </a:r>
            <a:r>
              <a:rPr sz="1000" spc="-5" dirty="0">
                <a:latin typeface="Times New Roman"/>
                <a:cs typeface="Times New Roman"/>
              </a:rPr>
              <a:t>насичує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шар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силіціювання,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що 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компонентом,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 насичує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деталі?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берилізації,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що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компонентом,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насичує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поверхневий</a:t>
            </a:r>
            <a:r>
              <a:rPr sz="1000" dirty="0">
                <a:latin typeface="Times New Roman"/>
                <a:cs typeface="Times New Roman"/>
              </a:rPr>
              <a:t> шар </a:t>
            </a:r>
            <a:r>
              <a:rPr sz="1000" spc="-5" dirty="0">
                <a:latin typeface="Times New Roman"/>
                <a:cs typeface="Times New Roman"/>
              </a:rPr>
              <a:t>виробу?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70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3064954" y="6989191"/>
            <a:ext cx="3073400" cy="1681480"/>
            <a:chOff x="3064954" y="6989191"/>
            <a:chExt cx="3073400" cy="168148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647694" y="7719059"/>
              <a:ext cx="2354580" cy="116587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3647694" y="7719060"/>
              <a:ext cx="2354580" cy="116839"/>
            </a:xfrm>
            <a:custGeom>
              <a:avLst/>
              <a:gdLst/>
              <a:ahLst/>
              <a:cxnLst/>
              <a:rect l="l" t="t" r="r" b="b"/>
              <a:pathLst>
                <a:path w="2354579" h="116840">
                  <a:moveTo>
                    <a:pt x="2354580" y="0"/>
                  </a:moveTo>
                  <a:lnTo>
                    <a:pt x="0" y="0"/>
                  </a:lnTo>
                  <a:lnTo>
                    <a:pt x="0" y="116587"/>
                  </a:lnTo>
                  <a:lnTo>
                    <a:pt x="2354580" y="116587"/>
                  </a:lnTo>
                  <a:lnTo>
                    <a:pt x="2354580" y="0"/>
                  </a:lnTo>
                  <a:close/>
                </a:path>
              </a:pathLst>
            </a:custGeom>
            <a:ln w="6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071622" y="6993636"/>
              <a:ext cx="1743075" cy="1670685"/>
            </a:xfrm>
            <a:custGeom>
              <a:avLst/>
              <a:gdLst/>
              <a:ahLst/>
              <a:cxnLst/>
              <a:rect l="l" t="t" r="r" b="b"/>
              <a:pathLst>
                <a:path w="1743075" h="1670684">
                  <a:moveTo>
                    <a:pt x="0" y="1670304"/>
                  </a:moveTo>
                  <a:lnTo>
                    <a:pt x="0" y="0"/>
                  </a:lnTo>
                </a:path>
                <a:path w="1743075" h="1670684">
                  <a:moveTo>
                    <a:pt x="0" y="1670304"/>
                  </a:moveTo>
                  <a:lnTo>
                    <a:pt x="1742694" y="1670304"/>
                  </a:lnTo>
                </a:path>
              </a:pathLst>
            </a:custGeom>
            <a:ln w="8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071622" y="7063740"/>
              <a:ext cx="1701800" cy="1600200"/>
            </a:xfrm>
            <a:custGeom>
              <a:avLst/>
              <a:gdLst/>
              <a:ahLst/>
              <a:cxnLst/>
              <a:rect l="l" t="t" r="r" b="b"/>
              <a:pathLst>
                <a:path w="1701800" h="1600200">
                  <a:moveTo>
                    <a:pt x="0" y="1600200"/>
                  </a:moveTo>
                  <a:lnTo>
                    <a:pt x="307086" y="0"/>
                  </a:lnTo>
                  <a:lnTo>
                    <a:pt x="606552" y="0"/>
                  </a:lnTo>
                  <a:lnTo>
                    <a:pt x="606552" y="714756"/>
                  </a:lnTo>
                </a:path>
                <a:path w="1701800" h="1600200">
                  <a:moveTo>
                    <a:pt x="906780" y="697230"/>
                  </a:moveTo>
                  <a:lnTo>
                    <a:pt x="1088898" y="1600200"/>
                  </a:lnTo>
                </a:path>
                <a:path w="1701800" h="1600200">
                  <a:moveTo>
                    <a:pt x="1189482" y="1600200"/>
                  </a:moveTo>
                  <a:lnTo>
                    <a:pt x="1274064" y="1207008"/>
                  </a:lnTo>
                  <a:lnTo>
                    <a:pt x="1597152" y="1207008"/>
                  </a:lnTo>
                  <a:lnTo>
                    <a:pt x="1701546" y="1600200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071622" y="7168134"/>
              <a:ext cx="3019425" cy="1905"/>
            </a:xfrm>
            <a:custGeom>
              <a:avLst/>
              <a:gdLst/>
              <a:ahLst/>
              <a:cxnLst/>
              <a:rect l="l" t="t" r="r" b="b"/>
              <a:pathLst>
                <a:path w="3019425" h="1904">
                  <a:moveTo>
                    <a:pt x="0" y="1524"/>
                  </a:moveTo>
                  <a:lnTo>
                    <a:pt x="3019044" y="0"/>
                  </a:lnTo>
                </a:path>
              </a:pathLst>
            </a:custGeom>
            <a:ln w="6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814316" y="8663940"/>
              <a:ext cx="1319530" cy="0"/>
            </a:xfrm>
            <a:custGeom>
              <a:avLst/>
              <a:gdLst/>
              <a:ahLst/>
              <a:cxnLst/>
              <a:rect l="l" t="t" r="r" b="b"/>
              <a:pathLst>
                <a:path w="1319529">
                  <a:moveTo>
                    <a:pt x="0" y="0"/>
                  </a:moveTo>
                  <a:lnTo>
                    <a:pt x="1319022" y="0"/>
                  </a:lnTo>
                </a:path>
              </a:pathLst>
            </a:custGeom>
            <a:ln w="8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678174" y="7169658"/>
              <a:ext cx="2178685" cy="1195705"/>
            </a:xfrm>
            <a:custGeom>
              <a:avLst/>
              <a:gdLst/>
              <a:ahLst/>
              <a:cxnLst/>
              <a:rect l="l" t="t" r="r" b="b"/>
              <a:pathLst>
                <a:path w="2178685" h="1195704">
                  <a:moveTo>
                    <a:pt x="1136142" y="1195578"/>
                  </a:moveTo>
                  <a:lnTo>
                    <a:pt x="2037588" y="1195578"/>
                  </a:lnTo>
                </a:path>
                <a:path w="2178685" h="1195704">
                  <a:moveTo>
                    <a:pt x="1984248" y="0"/>
                  </a:moveTo>
                  <a:lnTo>
                    <a:pt x="1930340" y="6512"/>
                  </a:lnTo>
                  <a:lnTo>
                    <a:pt x="1877342" y="13236"/>
                  </a:lnTo>
                  <a:lnTo>
                    <a:pt x="1826037" y="20383"/>
                  </a:lnTo>
                  <a:lnTo>
                    <a:pt x="1777209" y="28165"/>
                  </a:lnTo>
                  <a:lnTo>
                    <a:pt x="1731641" y="36794"/>
                  </a:lnTo>
                  <a:lnTo>
                    <a:pt x="1690116" y="46482"/>
                  </a:lnTo>
                  <a:lnTo>
                    <a:pt x="1634097" y="62567"/>
                  </a:lnTo>
                  <a:lnTo>
                    <a:pt x="1584864" y="80295"/>
                  </a:lnTo>
                  <a:lnTo>
                    <a:pt x="1544062" y="100167"/>
                  </a:lnTo>
                  <a:lnTo>
                    <a:pt x="1494317" y="149804"/>
                  </a:lnTo>
                  <a:lnTo>
                    <a:pt x="1485149" y="211193"/>
                  </a:lnTo>
                  <a:lnTo>
                    <a:pt x="1489710" y="240030"/>
                  </a:lnTo>
                  <a:lnTo>
                    <a:pt x="1516189" y="290131"/>
                  </a:lnTo>
                  <a:lnTo>
                    <a:pt x="1566672" y="334518"/>
                  </a:lnTo>
                  <a:lnTo>
                    <a:pt x="1625822" y="367284"/>
                  </a:lnTo>
                  <a:lnTo>
                    <a:pt x="1668148" y="383166"/>
                  </a:lnTo>
                  <a:lnTo>
                    <a:pt x="1731264" y="404622"/>
                  </a:lnTo>
                  <a:lnTo>
                    <a:pt x="1767801" y="416395"/>
                  </a:lnTo>
                  <a:lnTo>
                    <a:pt x="1808960" y="429273"/>
                  </a:lnTo>
                  <a:lnTo>
                    <a:pt x="1854171" y="443117"/>
                  </a:lnTo>
                  <a:lnTo>
                    <a:pt x="1902863" y="457788"/>
                  </a:lnTo>
                  <a:lnTo>
                    <a:pt x="1954465" y="473149"/>
                  </a:lnTo>
                  <a:lnTo>
                    <a:pt x="2008406" y="489062"/>
                  </a:lnTo>
                  <a:lnTo>
                    <a:pt x="2064115" y="505389"/>
                  </a:lnTo>
                  <a:lnTo>
                    <a:pt x="2121023" y="521993"/>
                  </a:lnTo>
                  <a:lnTo>
                    <a:pt x="2178558" y="538734"/>
                  </a:lnTo>
                </a:path>
                <a:path w="2178685" h="1195704">
                  <a:moveTo>
                    <a:pt x="2037588" y="703326"/>
                  </a:moveTo>
                  <a:lnTo>
                    <a:pt x="1976603" y="708873"/>
                  </a:lnTo>
                  <a:lnTo>
                    <a:pt x="1917301" y="714786"/>
                  </a:lnTo>
                  <a:lnTo>
                    <a:pt x="1861364" y="721431"/>
                  </a:lnTo>
                  <a:lnTo>
                    <a:pt x="1810475" y="729173"/>
                  </a:lnTo>
                  <a:lnTo>
                    <a:pt x="1766316" y="738378"/>
                  </a:lnTo>
                  <a:lnTo>
                    <a:pt x="1721584" y="750736"/>
                  </a:lnTo>
                  <a:lnTo>
                    <a:pt x="1659266" y="781454"/>
                  </a:lnTo>
                  <a:lnTo>
                    <a:pt x="1626750" y="827889"/>
                  </a:lnTo>
                  <a:lnTo>
                    <a:pt x="1620964" y="857250"/>
                  </a:lnTo>
                  <a:lnTo>
                    <a:pt x="1624607" y="890039"/>
                  </a:lnTo>
                  <a:lnTo>
                    <a:pt x="1639824" y="925830"/>
                  </a:lnTo>
                  <a:lnTo>
                    <a:pt x="1664403" y="958760"/>
                  </a:lnTo>
                  <a:lnTo>
                    <a:pt x="1699662" y="995970"/>
                  </a:lnTo>
                  <a:lnTo>
                    <a:pt x="1740005" y="1034241"/>
                  </a:lnTo>
                  <a:lnTo>
                    <a:pt x="1779836" y="1070353"/>
                  </a:lnTo>
                  <a:lnTo>
                    <a:pt x="1813560" y="1101090"/>
                  </a:lnTo>
                  <a:lnTo>
                    <a:pt x="1846492" y="1131284"/>
                  </a:lnTo>
                  <a:lnTo>
                    <a:pt x="1875282" y="1155763"/>
                  </a:lnTo>
                  <a:lnTo>
                    <a:pt x="1901213" y="1176528"/>
                  </a:lnTo>
                  <a:lnTo>
                    <a:pt x="1925574" y="1195578"/>
                  </a:lnTo>
                </a:path>
                <a:path w="2178685" h="1195704">
                  <a:moveTo>
                    <a:pt x="2037588" y="755904"/>
                  </a:moveTo>
                  <a:lnTo>
                    <a:pt x="1981616" y="765226"/>
                  </a:lnTo>
                  <a:lnTo>
                    <a:pt x="1928717" y="775049"/>
                  </a:lnTo>
                  <a:lnTo>
                    <a:pt x="1881675" y="785586"/>
                  </a:lnTo>
                  <a:lnTo>
                    <a:pt x="1843278" y="797052"/>
                  </a:lnTo>
                  <a:lnTo>
                    <a:pt x="1795272" y="820197"/>
                  </a:lnTo>
                  <a:lnTo>
                    <a:pt x="1767042" y="869584"/>
                  </a:lnTo>
                  <a:lnTo>
                    <a:pt x="1766601" y="892683"/>
                  </a:lnTo>
                  <a:lnTo>
                    <a:pt x="1770590" y="916924"/>
                  </a:lnTo>
                  <a:lnTo>
                    <a:pt x="1778508" y="940308"/>
                  </a:lnTo>
                  <a:lnTo>
                    <a:pt x="1789687" y="959965"/>
                  </a:lnTo>
                  <a:lnTo>
                    <a:pt x="1805082" y="978122"/>
                  </a:lnTo>
                  <a:lnTo>
                    <a:pt x="1824906" y="998708"/>
                  </a:lnTo>
                  <a:lnTo>
                    <a:pt x="1849374" y="1025652"/>
                  </a:lnTo>
                  <a:lnTo>
                    <a:pt x="1878687" y="1059930"/>
                  </a:lnTo>
                  <a:lnTo>
                    <a:pt x="1913001" y="1099851"/>
                  </a:lnTo>
                  <a:lnTo>
                    <a:pt x="1950743" y="1143631"/>
                  </a:lnTo>
                  <a:lnTo>
                    <a:pt x="1990344" y="1189482"/>
                  </a:lnTo>
                </a:path>
                <a:path w="2178685" h="1195704">
                  <a:moveTo>
                    <a:pt x="2105406" y="52578"/>
                  </a:moveTo>
                  <a:lnTo>
                    <a:pt x="2044588" y="61162"/>
                  </a:lnTo>
                  <a:lnTo>
                    <a:pt x="1985772" y="69818"/>
                  </a:lnTo>
                  <a:lnTo>
                    <a:pt x="1930955" y="78616"/>
                  </a:lnTo>
                  <a:lnTo>
                    <a:pt x="1882140" y="87630"/>
                  </a:lnTo>
                  <a:lnTo>
                    <a:pt x="1839110" y="96214"/>
                  </a:lnTo>
                  <a:lnTo>
                    <a:pt x="1801368" y="104870"/>
                  </a:lnTo>
                  <a:lnTo>
                    <a:pt x="1741170" y="122682"/>
                  </a:lnTo>
                  <a:lnTo>
                    <a:pt x="1704594" y="140684"/>
                  </a:lnTo>
                  <a:lnTo>
                    <a:pt x="1670982" y="180605"/>
                  </a:lnTo>
                  <a:lnTo>
                    <a:pt x="1654623" y="219872"/>
                  </a:lnTo>
                  <a:lnTo>
                    <a:pt x="1652016" y="236220"/>
                  </a:lnTo>
                  <a:lnTo>
                    <a:pt x="1654623" y="248400"/>
                  </a:lnTo>
                  <a:lnTo>
                    <a:pt x="1661445" y="257651"/>
                  </a:lnTo>
                  <a:lnTo>
                    <a:pt x="1670982" y="265902"/>
                  </a:lnTo>
                  <a:lnTo>
                    <a:pt x="1681734" y="275082"/>
                  </a:lnTo>
                  <a:lnTo>
                    <a:pt x="1692842" y="284940"/>
                  </a:lnTo>
                  <a:lnTo>
                    <a:pt x="1741170" y="316230"/>
                  </a:lnTo>
                  <a:lnTo>
                    <a:pt x="1791271" y="333565"/>
                  </a:lnTo>
                  <a:lnTo>
                    <a:pt x="1824966" y="343233"/>
                  </a:lnTo>
                  <a:lnTo>
                    <a:pt x="1869948" y="356616"/>
                  </a:lnTo>
                  <a:lnTo>
                    <a:pt x="1908062" y="368508"/>
                  </a:lnTo>
                  <a:lnTo>
                    <a:pt x="1951594" y="381903"/>
                  </a:lnTo>
                  <a:lnTo>
                    <a:pt x="1999488" y="396525"/>
                  </a:lnTo>
                  <a:lnTo>
                    <a:pt x="2050683" y="412100"/>
                  </a:lnTo>
                  <a:lnTo>
                    <a:pt x="2104121" y="428353"/>
                  </a:lnTo>
                  <a:lnTo>
                    <a:pt x="2158746" y="445008"/>
                  </a:lnTo>
                </a:path>
                <a:path w="2178685" h="1195704">
                  <a:moveTo>
                    <a:pt x="0" y="604266"/>
                  </a:moveTo>
                  <a:lnTo>
                    <a:pt x="25146" y="574548"/>
                  </a:lnTo>
                  <a:lnTo>
                    <a:pt x="45720" y="604266"/>
                  </a:lnTo>
                  <a:lnTo>
                    <a:pt x="66294" y="576834"/>
                  </a:lnTo>
                  <a:lnTo>
                    <a:pt x="89154" y="604266"/>
                  </a:lnTo>
                  <a:lnTo>
                    <a:pt x="112776" y="576834"/>
                  </a:lnTo>
                  <a:lnTo>
                    <a:pt x="130302" y="604266"/>
                  </a:lnTo>
                  <a:lnTo>
                    <a:pt x="153924" y="578358"/>
                  </a:lnTo>
                  <a:lnTo>
                    <a:pt x="169926" y="604266"/>
                  </a:lnTo>
                  <a:lnTo>
                    <a:pt x="190500" y="580644"/>
                  </a:lnTo>
                  <a:lnTo>
                    <a:pt x="208788" y="604266"/>
                  </a:lnTo>
                  <a:lnTo>
                    <a:pt x="230124" y="582168"/>
                  </a:lnTo>
                  <a:lnTo>
                    <a:pt x="247650" y="604266"/>
                  </a:lnTo>
                  <a:lnTo>
                    <a:pt x="271272" y="580644"/>
                  </a:lnTo>
                  <a:lnTo>
                    <a:pt x="305562" y="604266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569970" y="7696974"/>
              <a:ext cx="2463165" cy="176530"/>
            </a:xfrm>
            <a:custGeom>
              <a:avLst/>
              <a:gdLst/>
              <a:ahLst/>
              <a:cxnLst/>
              <a:rect l="l" t="t" r="r" b="b"/>
              <a:pathLst>
                <a:path w="2463165" h="176529">
                  <a:moveTo>
                    <a:pt x="92951" y="0"/>
                  </a:moveTo>
                  <a:lnTo>
                    <a:pt x="0" y="0"/>
                  </a:lnTo>
                  <a:lnTo>
                    <a:pt x="0" y="176009"/>
                  </a:lnTo>
                  <a:lnTo>
                    <a:pt x="92951" y="176009"/>
                  </a:lnTo>
                  <a:lnTo>
                    <a:pt x="92951" y="0"/>
                  </a:lnTo>
                  <a:close/>
                </a:path>
                <a:path w="2463165" h="176529">
                  <a:moveTo>
                    <a:pt x="2462771" y="0"/>
                  </a:moveTo>
                  <a:lnTo>
                    <a:pt x="2369820" y="0"/>
                  </a:lnTo>
                  <a:lnTo>
                    <a:pt x="2369820" y="176009"/>
                  </a:lnTo>
                  <a:lnTo>
                    <a:pt x="2462771" y="176009"/>
                  </a:lnTo>
                  <a:lnTo>
                    <a:pt x="2462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1044892" y="6989191"/>
            <a:ext cx="1788795" cy="1681480"/>
            <a:chOff x="1044892" y="6989191"/>
            <a:chExt cx="1788795" cy="1681480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24532" y="7019543"/>
              <a:ext cx="468630" cy="116587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224534" y="7019544"/>
              <a:ext cx="468630" cy="116839"/>
            </a:xfrm>
            <a:custGeom>
              <a:avLst/>
              <a:gdLst/>
              <a:ahLst/>
              <a:cxnLst/>
              <a:rect l="l" t="t" r="r" b="b"/>
              <a:pathLst>
                <a:path w="468630" h="116840">
                  <a:moveTo>
                    <a:pt x="468630" y="0"/>
                  </a:moveTo>
                  <a:lnTo>
                    <a:pt x="0" y="0"/>
                  </a:lnTo>
                  <a:lnTo>
                    <a:pt x="0" y="116587"/>
                  </a:lnTo>
                  <a:lnTo>
                    <a:pt x="468630" y="116587"/>
                  </a:lnTo>
                  <a:lnTo>
                    <a:pt x="468630" y="0"/>
                  </a:lnTo>
                  <a:close/>
                </a:path>
              </a:pathLst>
            </a:custGeom>
            <a:ln w="6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560" y="6993636"/>
              <a:ext cx="1678305" cy="1670685"/>
            </a:xfrm>
            <a:custGeom>
              <a:avLst/>
              <a:gdLst/>
              <a:ahLst/>
              <a:cxnLst/>
              <a:rect l="l" t="t" r="r" b="b"/>
              <a:pathLst>
                <a:path w="1678305" h="1670684">
                  <a:moveTo>
                    <a:pt x="0" y="0"/>
                  </a:moveTo>
                  <a:lnTo>
                    <a:pt x="0" y="1670304"/>
                  </a:lnTo>
                  <a:lnTo>
                    <a:pt x="1677924" y="1670304"/>
                  </a:lnTo>
                </a:path>
              </a:pathLst>
            </a:custGeom>
            <a:ln w="8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51560" y="7063740"/>
              <a:ext cx="1567180" cy="1600200"/>
            </a:xfrm>
            <a:custGeom>
              <a:avLst/>
              <a:gdLst/>
              <a:ahLst/>
              <a:cxnLst/>
              <a:rect l="l" t="t" r="r" b="b"/>
              <a:pathLst>
                <a:path w="1567180" h="1600200">
                  <a:moveTo>
                    <a:pt x="0" y="1600200"/>
                  </a:moveTo>
                  <a:lnTo>
                    <a:pt x="252984" y="0"/>
                  </a:lnTo>
                </a:path>
                <a:path w="1567180" h="1600200">
                  <a:moveTo>
                    <a:pt x="559308" y="0"/>
                  </a:moveTo>
                  <a:lnTo>
                    <a:pt x="947928" y="1600200"/>
                  </a:lnTo>
                </a:path>
                <a:path w="1567180" h="1600200">
                  <a:moveTo>
                    <a:pt x="1012698" y="1600200"/>
                  </a:moveTo>
                  <a:lnTo>
                    <a:pt x="1101090" y="1207008"/>
                  </a:lnTo>
                  <a:lnTo>
                    <a:pt x="1460754" y="1207008"/>
                  </a:lnTo>
                  <a:lnTo>
                    <a:pt x="1566672" y="1600200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51560" y="7181088"/>
              <a:ext cx="1778635" cy="0"/>
            </a:xfrm>
            <a:custGeom>
              <a:avLst/>
              <a:gdLst/>
              <a:ahLst/>
              <a:cxnLst/>
              <a:rect l="l" t="t" r="r" b="b"/>
              <a:pathLst>
                <a:path w="1778635">
                  <a:moveTo>
                    <a:pt x="0" y="0"/>
                  </a:moveTo>
                  <a:lnTo>
                    <a:pt x="1778508" y="0"/>
                  </a:lnTo>
                </a:path>
              </a:pathLst>
            </a:custGeom>
            <a:ln w="6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304544" y="7063740"/>
              <a:ext cx="306705" cy="29845"/>
            </a:xfrm>
            <a:custGeom>
              <a:avLst/>
              <a:gdLst/>
              <a:ahLst/>
              <a:cxnLst/>
              <a:rect l="l" t="t" r="r" b="b"/>
              <a:pathLst>
                <a:path w="306705" h="29845">
                  <a:moveTo>
                    <a:pt x="0" y="0"/>
                  </a:moveTo>
                  <a:lnTo>
                    <a:pt x="25146" y="29718"/>
                  </a:lnTo>
                  <a:lnTo>
                    <a:pt x="46482" y="0"/>
                  </a:lnTo>
                  <a:lnTo>
                    <a:pt x="66294" y="27432"/>
                  </a:lnTo>
                  <a:lnTo>
                    <a:pt x="89916" y="0"/>
                  </a:lnTo>
                  <a:lnTo>
                    <a:pt x="113538" y="27432"/>
                  </a:lnTo>
                  <a:lnTo>
                    <a:pt x="131064" y="0"/>
                  </a:lnTo>
                  <a:lnTo>
                    <a:pt x="154686" y="25908"/>
                  </a:lnTo>
                  <a:lnTo>
                    <a:pt x="169926" y="0"/>
                  </a:lnTo>
                  <a:lnTo>
                    <a:pt x="191262" y="23622"/>
                  </a:lnTo>
                  <a:lnTo>
                    <a:pt x="209550" y="0"/>
                  </a:lnTo>
                  <a:lnTo>
                    <a:pt x="230886" y="22098"/>
                  </a:lnTo>
                  <a:lnTo>
                    <a:pt x="248412" y="0"/>
                  </a:lnTo>
                  <a:lnTo>
                    <a:pt x="272034" y="23622"/>
                  </a:lnTo>
                  <a:lnTo>
                    <a:pt x="306324" y="0"/>
                  </a:lnTo>
                </a:path>
              </a:pathLst>
            </a:custGeom>
            <a:ln w="130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84910" y="6993648"/>
              <a:ext cx="542925" cy="176530"/>
            </a:xfrm>
            <a:custGeom>
              <a:avLst/>
              <a:gdLst/>
              <a:ahLst/>
              <a:cxnLst/>
              <a:rect l="l" t="t" r="r" b="b"/>
              <a:pathLst>
                <a:path w="542925" h="176529">
                  <a:moveTo>
                    <a:pt x="62471" y="0"/>
                  </a:moveTo>
                  <a:lnTo>
                    <a:pt x="0" y="0"/>
                  </a:lnTo>
                  <a:lnTo>
                    <a:pt x="0" y="176009"/>
                  </a:lnTo>
                  <a:lnTo>
                    <a:pt x="62471" y="176009"/>
                  </a:lnTo>
                  <a:lnTo>
                    <a:pt x="62471" y="0"/>
                  </a:lnTo>
                  <a:close/>
                </a:path>
                <a:path w="542925" h="176529">
                  <a:moveTo>
                    <a:pt x="542531" y="0"/>
                  </a:moveTo>
                  <a:lnTo>
                    <a:pt x="480822" y="0"/>
                  </a:lnTo>
                  <a:lnTo>
                    <a:pt x="480822" y="176009"/>
                  </a:lnTo>
                  <a:lnTo>
                    <a:pt x="542531" y="176009"/>
                  </a:lnTo>
                  <a:lnTo>
                    <a:pt x="5425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656592" y="2626101"/>
            <a:ext cx="5888990" cy="454215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3511550" marR="55880" indent="-153670" algn="r">
              <a:lnSpc>
                <a:spcPts val="1839"/>
              </a:lnSpc>
              <a:spcBef>
                <a:spcPts val="229"/>
              </a:spcBef>
              <a:buAutoNum type="arabicPeriod" startAt="9"/>
              <a:tabLst>
                <a:tab pos="3562350" algn="l"/>
              </a:tabLst>
            </a:pPr>
            <a:r>
              <a:rPr sz="1600" b="1" spc="-5" dirty="0">
                <a:latin typeface="Times New Roman"/>
                <a:cs typeface="Times New Roman"/>
              </a:rPr>
              <a:t>МЕТОДИ</a:t>
            </a:r>
            <a:r>
              <a:rPr sz="1600" b="1" spc="-7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ЗМІЦНЕННЯ </a:t>
            </a:r>
            <a:r>
              <a:rPr sz="1600" b="1" spc="-38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МЕТАЛІВ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ТА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СПЛАВІВ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Font typeface="Times New Roman"/>
              <a:buAutoNum type="arabicPeriod" startAt="9"/>
            </a:pPr>
            <a:endParaRPr sz="2050">
              <a:latin typeface="Times New Roman"/>
              <a:cs typeface="Times New Roman"/>
            </a:endParaRPr>
          </a:p>
          <a:p>
            <a:pPr marL="4324985" marR="56515" lvl="1" indent="-611505" algn="r">
              <a:lnSpc>
                <a:spcPts val="1610"/>
              </a:lnSpc>
              <a:spcBef>
                <a:spcPts val="5"/>
              </a:spcBef>
              <a:buAutoNum type="arabicPeriod"/>
              <a:tabLst>
                <a:tab pos="4025265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ТЕРМО</a:t>
            </a:r>
            <a:r>
              <a:rPr sz="1400" b="1" dirty="0">
                <a:latin typeface="Times New Roman"/>
                <a:cs typeface="Times New Roman"/>
              </a:rPr>
              <a:t>М</a:t>
            </a:r>
            <a:r>
              <a:rPr sz="1400" b="1" spc="-5" dirty="0">
                <a:latin typeface="Times New Roman"/>
                <a:cs typeface="Times New Roman"/>
              </a:rPr>
              <a:t>ЕХАНІ</a:t>
            </a:r>
            <a:r>
              <a:rPr sz="1400" b="1" dirty="0">
                <a:latin typeface="Times New Roman"/>
                <a:cs typeface="Times New Roman"/>
              </a:rPr>
              <a:t>Ч</a:t>
            </a:r>
            <a:r>
              <a:rPr sz="1400" b="1" spc="-5" dirty="0">
                <a:latin typeface="Times New Roman"/>
                <a:cs typeface="Times New Roman"/>
              </a:rPr>
              <a:t>НА  ОБРОБКА</a:t>
            </a:r>
            <a:r>
              <a:rPr sz="1400" b="1" spc="-6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Одним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технологічних </a:t>
            </a:r>
            <a:r>
              <a:rPr sz="1200" dirty="0">
                <a:latin typeface="Times New Roman"/>
                <a:cs typeface="Times New Roman"/>
              </a:rPr>
              <a:t>процесів зміцнення металів </a:t>
            </a:r>
            <a:r>
              <a:rPr sz="1200" spc="-5" dirty="0">
                <a:latin typeface="Times New Roman"/>
                <a:cs typeface="Times New Roman"/>
              </a:rPr>
              <a:t>та сплавів </a:t>
            </a:r>
            <a:r>
              <a:rPr sz="1200" dirty="0">
                <a:latin typeface="Times New Roman"/>
                <a:cs typeface="Times New Roman"/>
              </a:rPr>
              <a:t>є їх </a:t>
            </a:r>
            <a:r>
              <a:rPr sz="1200" i="1" spc="-5" dirty="0">
                <a:latin typeface="Times New Roman"/>
                <a:cs typeface="Times New Roman"/>
              </a:rPr>
              <a:t>термомеханічна </a:t>
            </a:r>
            <a:r>
              <a:rPr sz="1200" i="1" dirty="0">
                <a:latin typeface="Times New Roman"/>
                <a:cs typeface="Times New Roman"/>
              </a:rPr>
              <a:t> обробка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(ТМО).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Термомеханічна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обробка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відноситься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комбінованих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способів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будови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властивостей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00"/>
              </a:lnSpc>
              <a:spcBef>
                <a:spcPts val="85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термомеханічній обробці </a:t>
            </a:r>
            <a:r>
              <a:rPr sz="1200" spc="-5" dirty="0">
                <a:latin typeface="Times New Roman"/>
                <a:cs typeface="Times New Roman"/>
              </a:rPr>
              <a:t>поєднуються </a:t>
            </a:r>
            <a:r>
              <a:rPr sz="1200" dirty="0">
                <a:latin typeface="Times New Roman"/>
                <a:cs typeface="Times New Roman"/>
              </a:rPr>
              <a:t>пластична деформація </a:t>
            </a:r>
            <a:r>
              <a:rPr sz="1200" spc="-5" dirty="0">
                <a:latin typeface="Times New Roman"/>
                <a:cs typeface="Times New Roman"/>
              </a:rPr>
              <a:t>та термічна </a:t>
            </a:r>
            <a:r>
              <a:rPr sz="1200" dirty="0">
                <a:latin typeface="Times New Roman"/>
                <a:cs typeface="Times New Roman"/>
              </a:rPr>
              <a:t>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робка </a:t>
            </a:r>
            <a:r>
              <a:rPr sz="1200" dirty="0">
                <a:latin typeface="Times New Roman"/>
                <a:cs typeface="Times New Roman"/>
              </a:rPr>
              <a:t>(гарт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попередньо</a:t>
            </a:r>
            <a:r>
              <a:rPr sz="1200" dirty="0">
                <a:latin typeface="Times New Roman"/>
                <a:cs typeface="Times New Roman"/>
              </a:rPr>
              <a:t> деформованої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 в</a:t>
            </a:r>
            <a:r>
              <a:rPr sz="1200" spc="-5" dirty="0">
                <a:latin typeface="Times New Roman"/>
                <a:cs typeface="Times New Roman"/>
              </a:rPr>
              <a:t> аустенітному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стані).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Перевагою термомеханічної обробки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те,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при істотному збільшенні міцності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характеристики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пластичності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знижуються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незначною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мірою,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ударна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стає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210"/>
              </a:lnSpc>
            </a:pPr>
            <a:r>
              <a:rPr sz="1200" spc="-10" dirty="0">
                <a:latin typeface="Times New Roman"/>
                <a:cs typeface="Times New Roman"/>
              </a:rPr>
              <a:t>вищою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1,5...2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рази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порівнянні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ударною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в’язкістю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для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тієї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сталі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після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гарту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низь-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ким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відпуском.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00"/>
              </a:lnSpc>
              <a:spcBef>
                <a:spcPts val="90"/>
              </a:spcBef>
            </a:pP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температури, при якій </a:t>
            </a:r>
            <a:r>
              <a:rPr sz="1200" dirty="0">
                <a:latin typeface="Times New Roman"/>
                <a:cs typeface="Times New Roman"/>
              </a:rPr>
              <a:t>проводять </a:t>
            </a:r>
            <a:r>
              <a:rPr sz="1200" spc="-5" dirty="0">
                <a:latin typeface="Times New Roman"/>
                <a:cs typeface="Times New Roman"/>
              </a:rPr>
              <a:t>деформацію, розрізняють </a:t>
            </a:r>
            <a:r>
              <a:rPr sz="1200" i="1" dirty="0">
                <a:latin typeface="Times New Roman"/>
                <a:cs typeface="Times New Roman"/>
              </a:rPr>
              <a:t>високотем- </a:t>
            </a:r>
            <a:r>
              <a:rPr sz="1200" i="1" spc="-2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пературну термомеханічну </a:t>
            </a:r>
            <a:r>
              <a:rPr sz="1200" i="1" dirty="0">
                <a:latin typeface="Times New Roman"/>
                <a:cs typeface="Times New Roman"/>
              </a:rPr>
              <a:t>обробку </a:t>
            </a:r>
            <a:r>
              <a:rPr sz="1200" spc="-5" dirty="0">
                <a:latin typeface="Times New Roman"/>
                <a:cs typeface="Times New Roman"/>
              </a:rPr>
              <a:t>(ВТМО) та </a:t>
            </a:r>
            <a:r>
              <a:rPr sz="1200" i="1" spc="-5" dirty="0">
                <a:latin typeface="Times New Roman"/>
                <a:cs typeface="Times New Roman"/>
              </a:rPr>
              <a:t>низькотемпературну </a:t>
            </a:r>
            <a:r>
              <a:rPr sz="1200" i="1" dirty="0">
                <a:latin typeface="Times New Roman"/>
                <a:cs typeface="Times New Roman"/>
              </a:rPr>
              <a:t>термомеханічну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обробку </a:t>
            </a:r>
            <a:r>
              <a:rPr sz="1200" spc="-5" dirty="0">
                <a:latin typeface="Times New Roman"/>
                <a:cs typeface="Times New Roman"/>
              </a:rPr>
              <a:t>(НТМО).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Сутність високотемпературної термомеханічної </a:t>
            </a:r>
            <a:r>
              <a:rPr sz="1200" dirty="0">
                <a:latin typeface="Times New Roman"/>
                <a:cs typeface="Times New Roman"/>
              </a:rPr>
              <a:t>обробки полягає в нагріванні сталі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аустенітного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(вище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здійснюють</a:t>
            </a:r>
            <a:endParaRPr sz="1200">
              <a:latin typeface="Times New Roman"/>
              <a:cs typeface="Times New Roman"/>
            </a:endParaRPr>
          </a:p>
          <a:p>
            <a:pPr marL="63500" marR="56515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деформацію </a:t>
            </a:r>
            <a:r>
              <a:rPr sz="1200" dirty="0">
                <a:latin typeface="Times New Roman"/>
                <a:cs typeface="Times New Roman"/>
              </a:rPr>
              <a:t>сталі, що веде до </a:t>
            </a:r>
            <a:r>
              <a:rPr sz="1200" spc="-5" dirty="0">
                <a:latin typeface="Times New Roman"/>
                <a:cs typeface="Times New Roman"/>
              </a:rPr>
              <a:t>наклепу аустеніту. Сталь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таким </a:t>
            </a:r>
            <a:r>
              <a:rPr sz="1200" dirty="0">
                <a:latin typeface="Times New Roman"/>
                <a:cs typeface="Times New Roman"/>
              </a:rPr>
              <a:t>станом </a:t>
            </a:r>
            <a:r>
              <a:rPr sz="1200" spc="-5" dirty="0">
                <a:latin typeface="Times New Roman"/>
                <a:cs typeface="Times New Roman"/>
              </a:rPr>
              <a:t>аустеніту під-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гарту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9.1,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022985">
              <a:lnSpc>
                <a:spcPct val="100000"/>
              </a:lnSpc>
              <a:spcBef>
                <a:spcPts val="1110"/>
              </a:spcBef>
            </a:pPr>
            <a:r>
              <a:rPr sz="950" spc="5" dirty="0">
                <a:latin typeface="Times New Roman"/>
                <a:cs typeface="Times New Roman"/>
              </a:rPr>
              <a:t>Зона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деформування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56509" y="7461498"/>
            <a:ext cx="160655" cy="6902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5" dirty="0">
                <a:latin typeface="Times New Roman"/>
                <a:cs typeface="Times New Roman"/>
              </a:rPr>
              <a:t>Температура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739400" y="7555718"/>
            <a:ext cx="104775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Times New Roman"/>
                <a:cs typeface="Times New Roman"/>
              </a:rPr>
              <a:t>Зона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деформування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13402" y="8680428"/>
            <a:ext cx="21272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5" dirty="0">
                <a:latin typeface="Times New Roman"/>
                <a:cs typeface="Times New Roman"/>
              </a:rPr>
              <a:t>Ч</a:t>
            </a:r>
            <a:r>
              <a:rPr sz="950" spc="-5" dirty="0">
                <a:latin typeface="Times New Roman"/>
                <a:cs typeface="Times New Roman"/>
              </a:rPr>
              <a:t>ас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897144" y="7461498"/>
            <a:ext cx="160655" cy="6902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5" dirty="0">
                <a:latin typeface="Times New Roman"/>
                <a:cs typeface="Times New Roman"/>
              </a:rPr>
              <a:t>Температура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858772" y="7546572"/>
            <a:ext cx="62230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10" dirty="0">
                <a:latin typeface="Times New Roman"/>
                <a:cs typeface="Times New Roman"/>
              </a:rPr>
              <a:t>Г</a:t>
            </a:r>
            <a:r>
              <a:rPr sz="950" spc="-10" dirty="0">
                <a:latin typeface="Times New Roman"/>
                <a:cs typeface="Times New Roman"/>
              </a:rPr>
              <a:t>а</a:t>
            </a:r>
            <a:r>
              <a:rPr sz="950" spc="10" dirty="0">
                <a:latin typeface="Times New Roman"/>
                <a:cs typeface="Times New Roman"/>
              </a:rPr>
              <a:t>р</a:t>
            </a:r>
            <a:r>
              <a:rPr sz="950" spc="-5" dirty="0">
                <a:latin typeface="Times New Roman"/>
                <a:cs typeface="Times New Roman"/>
              </a:rPr>
              <a:t>т</a:t>
            </a:r>
            <a:r>
              <a:rPr sz="950" spc="-15" dirty="0">
                <a:latin typeface="Times New Roman"/>
                <a:cs typeface="Times New Roman"/>
              </a:rPr>
              <a:t>у</a:t>
            </a:r>
            <a:r>
              <a:rPr sz="950" spc="5" dirty="0">
                <a:latin typeface="Times New Roman"/>
                <a:cs typeface="Times New Roman"/>
              </a:rPr>
              <a:t>в</a:t>
            </a:r>
            <a:r>
              <a:rPr sz="950" spc="10" dirty="0">
                <a:latin typeface="Times New Roman"/>
                <a:cs typeface="Times New Roman"/>
              </a:rPr>
              <a:t>а</a:t>
            </a:r>
            <a:r>
              <a:rPr sz="950" spc="5" dirty="0">
                <a:latin typeface="Times New Roman"/>
                <a:cs typeface="Times New Roman"/>
              </a:rPr>
              <a:t>н</a:t>
            </a:r>
            <a:r>
              <a:rPr sz="950" spc="-10" dirty="0">
                <a:latin typeface="Times New Roman"/>
                <a:cs typeface="Times New Roman"/>
              </a:rPr>
              <a:t>н</a:t>
            </a:r>
            <a:r>
              <a:rPr sz="950" spc="5" dirty="0">
                <a:latin typeface="Times New Roman"/>
                <a:cs typeface="Times New Roman"/>
              </a:rPr>
              <a:t>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83821" y="7866612"/>
            <a:ext cx="62230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10" dirty="0">
                <a:latin typeface="Times New Roman"/>
                <a:cs typeface="Times New Roman"/>
              </a:rPr>
              <a:t>Г</a:t>
            </a:r>
            <a:r>
              <a:rPr sz="950" spc="-10" dirty="0">
                <a:latin typeface="Times New Roman"/>
                <a:cs typeface="Times New Roman"/>
              </a:rPr>
              <a:t>а</a:t>
            </a:r>
            <a:r>
              <a:rPr sz="950" spc="10" dirty="0">
                <a:latin typeface="Times New Roman"/>
                <a:cs typeface="Times New Roman"/>
              </a:rPr>
              <a:t>р</a:t>
            </a:r>
            <a:r>
              <a:rPr sz="950" spc="-5" dirty="0">
                <a:latin typeface="Times New Roman"/>
                <a:cs typeface="Times New Roman"/>
              </a:rPr>
              <a:t>т</a:t>
            </a:r>
            <a:r>
              <a:rPr sz="950" spc="-15" dirty="0">
                <a:latin typeface="Times New Roman"/>
                <a:cs typeface="Times New Roman"/>
              </a:rPr>
              <a:t>у</a:t>
            </a:r>
            <a:r>
              <a:rPr sz="950" spc="5" dirty="0">
                <a:latin typeface="Times New Roman"/>
                <a:cs typeface="Times New Roman"/>
              </a:rPr>
              <a:t>в</a:t>
            </a:r>
            <a:r>
              <a:rPr sz="950" spc="10" dirty="0">
                <a:latin typeface="Times New Roman"/>
                <a:cs typeface="Times New Roman"/>
              </a:rPr>
              <a:t>а</a:t>
            </a:r>
            <a:r>
              <a:rPr sz="950" spc="5" dirty="0">
                <a:latin typeface="Times New Roman"/>
                <a:cs typeface="Times New Roman"/>
              </a:rPr>
              <a:t>н</a:t>
            </a:r>
            <a:r>
              <a:rPr sz="950" spc="-10" dirty="0">
                <a:latin typeface="Times New Roman"/>
                <a:cs typeface="Times New Roman"/>
              </a:rPr>
              <a:t>н</a:t>
            </a:r>
            <a:r>
              <a:rPr sz="950" spc="5" dirty="0">
                <a:latin typeface="Times New Roman"/>
                <a:cs typeface="Times New Roman"/>
              </a:rPr>
              <a:t>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794510" y="7696961"/>
            <a:ext cx="269875" cy="139065"/>
          </a:xfrm>
          <a:custGeom>
            <a:avLst/>
            <a:gdLst/>
            <a:ahLst/>
            <a:cxnLst/>
            <a:rect l="l" t="t" r="r" b="b"/>
            <a:pathLst>
              <a:path w="269875" h="139065">
                <a:moveTo>
                  <a:pt x="269748" y="0"/>
                </a:moveTo>
                <a:lnTo>
                  <a:pt x="0" y="138684"/>
                </a:lnTo>
              </a:path>
            </a:pathLst>
          </a:custGeom>
          <a:ln w="65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87367" y="8010143"/>
            <a:ext cx="254635" cy="260985"/>
          </a:xfrm>
          <a:custGeom>
            <a:avLst/>
            <a:gdLst/>
            <a:ahLst/>
            <a:cxnLst/>
            <a:rect l="l" t="t" r="r" b="b"/>
            <a:pathLst>
              <a:path w="254635" h="260984">
                <a:moveTo>
                  <a:pt x="254508" y="0"/>
                </a:moveTo>
                <a:lnTo>
                  <a:pt x="0" y="260604"/>
                </a:lnTo>
              </a:path>
            </a:pathLst>
          </a:custGeom>
          <a:ln w="65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2112517" y="8425920"/>
            <a:ext cx="44069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10" dirty="0">
                <a:latin typeface="Times New Roman"/>
                <a:cs typeface="Times New Roman"/>
              </a:rPr>
              <a:t>Ві</a:t>
            </a:r>
            <a:r>
              <a:rPr sz="950" spc="-15" dirty="0">
                <a:latin typeface="Times New Roman"/>
                <a:cs typeface="Times New Roman"/>
              </a:rPr>
              <a:t>д</a:t>
            </a:r>
            <a:r>
              <a:rPr sz="950" spc="5" dirty="0">
                <a:latin typeface="Times New Roman"/>
                <a:cs typeface="Times New Roman"/>
              </a:rPr>
              <a:t>п</a:t>
            </a:r>
            <a:r>
              <a:rPr sz="950" spc="-25" dirty="0">
                <a:latin typeface="Times New Roman"/>
                <a:cs typeface="Times New Roman"/>
              </a:rPr>
              <a:t>у</a:t>
            </a:r>
            <a:r>
              <a:rPr sz="950" spc="5" dirty="0">
                <a:latin typeface="Times New Roman"/>
                <a:cs typeface="Times New Roman"/>
              </a:rPr>
              <a:t>ск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291848" y="8425920"/>
            <a:ext cx="44132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10" dirty="0">
                <a:latin typeface="Times New Roman"/>
                <a:cs typeface="Times New Roman"/>
              </a:rPr>
              <a:t>Ві</a:t>
            </a:r>
            <a:r>
              <a:rPr sz="950" spc="-15" dirty="0">
                <a:latin typeface="Times New Roman"/>
                <a:cs typeface="Times New Roman"/>
              </a:rPr>
              <a:t>д</a:t>
            </a:r>
            <a:r>
              <a:rPr sz="950" spc="5" dirty="0">
                <a:latin typeface="Times New Roman"/>
                <a:cs typeface="Times New Roman"/>
              </a:rPr>
              <a:t>п</a:t>
            </a:r>
            <a:r>
              <a:rPr sz="950" spc="-15" dirty="0">
                <a:latin typeface="Times New Roman"/>
                <a:cs typeface="Times New Roman"/>
              </a:rPr>
              <a:t>у</a:t>
            </a:r>
            <a:r>
              <a:rPr sz="950" dirty="0">
                <a:latin typeface="Times New Roman"/>
                <a:cs typeface="Times New Roman"/>
              </a:rPr>
              <a:t>с</a:t>
            </a:r>
            <a:r>
              <a:rPr sz="950" spc="5" dirty="0">
                <a:latin typeface="Times New Roman"/>
                <a:cs typeface="Times New Roman"/>
              </a:rPr>
              <a:t>к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31171" y="8391625"/>
            <a:ext cx="71310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Times New Roman"/>
                <a:cs typeface="Times New Roman"/>
              </a:rPr>
              <a:t>Мартенситне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916188" y="7957673"/>
            <a:ext cx="160655" cy="5461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5" dirty="0">
                <a:latin typeface="Times New Roman"/>
                <a:cs typeface="Times New Roman"/>
              </a:rPr>
              <a:t>Проміжне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916188" y="7261983"/>
            <a:ext cx="160655" cy="493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5" dirty="0">
                <a:latin typeface="Times New Roman"/>
                <a:cs typeface="Times New Roman"/>
              </a:rPr>
              <a:t>П</a:t>
            </a:r>
            <a:r>
              <a:rPr sz="950" dirty="0">
                <a:latin typeface="Times New Roman"/>
                <a:cs typeface="Times New Roman"/>
              </a:rPr>
              <a:t>ер</a:t>
            </a:r>
            <a:r>
              <a:rPr sz="950" spc="-25" dirty="0">
                <a:latin typeface="Times New Roman"/>
                <a:cs typeface="Times New Roman"/>
              </a:rPr>
              <a:t>л</a:t>
            </a:r>
            <a:r>
              <a:rPr sz="950" dirty="0">
                <a:latin typeface="Times New Roman"/>
                <a:cs typeface="Times New Roman"/>
              </a:rPr>
              <a:t>і</a:t>
            </a:r>
            <a:r>
              <a:rPr sz="950" spc="-10" dirty="0">
                <a:latin typeface="Times New Roman"/>
                <a:cs typeface="Times New Roman"/>
              </a:rPr>
              <a:t>т</a:t>
            </a:r>
            <a:r>
              <a:rPr sz="950" dirty="0">
                <a:latin typeface="Times New Roman"/>
                <a:cs typeface="Times New Roman"/>
              </a:rPr>
              <a:t>не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081522" y="7181088"/>
            <a:ext cx="78740" cy="1445895"/>
          </a:xfrm>
          <a:custGeom>
            <a:avLst/>
            <a:gdLst/>
            <a:ahLst/>
            <a:cxnLst/>
            <a:rect l="l" t="t" r="r" b="b"/>
            <a:pathLst>
              <a:path w="78739" h="1445895">
                <a:moveTo>
                  <a:pt x="0" y="0"/>
                </a:moveTo>
                <a:lnTo>
                  <a:pt x="15073" y="9501"/>
                </a:lnTo>
                <a:lnTo>
                  <a:pt x="27432" y="35433"/>
                </a:lnTo>
                <a:lnTo>
                  <a:pt x="35790" y="73937"/>
                </a:lnTo>
                <a:lnTo>
                  <a:pt x="38862" y="121158"/>
                </a:lnTo>
                <a:lnTo>
                  <a:pt x="38862" y="602742"/>
                </a:lnTo>
                <a:lnTo>
                  <a:pt x="41945" y="649521"/>
                </a:lnTo>
                <a:lnTo>
                  <a:pt x="50387" y="687800"/>
                </a:lnTo>
                <a:lnTo>
                  <a:pt x="62972" y="713648"/>
                </a:lnTo>
                <a:lnTo>
                  <a:pt x="78486" y="723138"/>
                </a:lnTo>
                <a:lnTo>
                  <a:pt x="62972" y="732627"/>
                </a:lnTo>
                <a:lnTo>
                  <a:pt x="50387" y="758475"/>
                </a:lnTo>
                <a:lnTo>
                  <a:pt x="41945" y="796754"/>
                </a:lnTo>
                <a:lnTo>
                  <a:pt x="38862" y="843534"/>
                </a:lnTo>
                <a:lnTo>
                  <a:pt x="38862" y="1325118"/>
                </a:lnTo>
                <a:lnTo>
                  <a:pt x="35790" y="1371897"/>
                </a:lnTo>
                <a:lnTo>
                  <a:pt x="27432" y="1410176"/>
                </a:lnTo>
                <a:lnTo>
                  <a:pt x="15073" y="1436024"/>
                </a:lnTo>
                <a:lnTo>
                  <a:pt x="0" y="1445514"/>
                </a:lnTo>
              </a:path>
            </a:pathLst>
          </a:custGeom>
          <a:ln w="65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6151646" y="7592428"/>
            <a:ext cx="160655" cy="7289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5" dirty="0">
                <a:latin typeface="Times New Roman"/>
                <a:cs typeface="Times New Roman"/>
              </a:rPr>
              <a:t>перетворення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814316" y="6993635"/>
            <a:ext cx="0" cy="1670685"/>
          </a:xfrm>
          <a:custGeom>
            <a:avLst/>
            <a:gdLst/>
            <a:ahLst/>
            <a:cxnLst/>
            <a:rect l="l" t="t" r="r" b="b"/>
            <a:pathLst>
              <a:path h="1670684">
                <a:moveTo>
                  <a:pt x="0" y="1670304"/>
                </a:moveTo>
                <a:lnTo>
                  <a:pt x="0" y="0"/>
                </a:lnTo>
              </a:path>
            </a:pathLst>
          </a:custGeom>
          <a:ln w="86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1785620" y="8620631"/>
            <a:ext cx="2760345" cy="44704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sz="950" dirty="0">
                <a:latin typeface="Times New Roman"/>
                <a:cs typeface="Times New Roman"/>
              </a:rPr>
              <a:t>Час</a:t>
            </a:r>
            <a:endParaRPr sz="950">
              <a:latin typeface="Times New Roman"/>
              <a:cs typeface="Times New Roman"/>
            </a:endParaRPr>
          </a:p>
          <a:p>
            <a:pPr marL="163195">
              <a:lnSpc>
                <a:spcPct val="100000"/>
              </a:lnSpc>
              <a:spcBef>
                <a:spcPts val="495"/>
              </a:spcBef>
              <a:tabLst>
                <a:tab pos="268287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380998" y="9111488"/>
            <a:ext cx="443865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81610" marR="5080" indent="-16954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9.1.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режимів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термомеханічної обробки сталі: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високотемпературна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термомеханічна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низькотемпературна термомеханічна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813" y="516889"/>
            <a:ext cx="5787390" cy="422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spc="-15" dirty="0">
                <a:latin typeface="Times New Roman"/>
                <a:cs typeface="Times New Roman"/>
              </a:rPr>
              <a:t>Високотемпературна термомеханічна </a:t>
            </a:r>
            <a:r>
              <a:rPr sz="1200" i="1" spc="-10" dirty="0">
                <a:latin typeface="Times New Roman"/>
                <a:cs typeface="Times New Roman"/>
              </a:rPr>
              <a:t>обробка </a:t>
            </a:r>
            <a:r>
              <a:rPr sz="1200" spc="-15" dirty="0">
                <a:latin typeface="Times New Roman"/>
                <a:cs typeface="Times New Roman"/>
              </a:rPr>
              <a:t>практично </a:t>
            </a:r>
            <a:r>
              <a:rPr sz="1200" spc="-10" dirty="0">
                <a:latin typeface="Times New Roman"/>
                <a:cs typeface="Times New Roman"/>
              </a:rPr>
              <a:t>усуває </a:t>
            </a:r>
            <a:r>
              <a:rPr sz="1200" spc="-15" dirty="0">
                <a:latin typeface="Times New Roman"/>
                <a:cs typeface="Times New Roman"/>
              </a:rPr>
              <a:t>розвиток </a:t>
            </a:r>
            <a:r>
              <a:rPr sz="1200" spc="-10" dirty="0">
                <a:latin typeface="Times New Roman"/>
                <a:cs typeface="Times New Roman"/>
              </a:rPr>
              <a:t>відпуск- </a:t>
            </a:r>
            <a:r>
              <a:rPr sz="1200" spc="-5" dirty="0">
                <a:latin typeface="Times New Roman"/>
                <a:cs typeface="Times New Roman"/>
              </a:rPr>
              <a:t> ної крихкості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небезпечному інтервалі температур, послаблює необоротну відпускну </a:t>
            </a:r>
            <a:r>
              <a:rPr sz="1200" dirty="0">
                <a:latin typeface="Times New Roman"/>
                <a:cs typeface="Times New Roman"/>
              </a:rPr>
              <a:t> крихкість та різко </a:t>
            </a:r>
            <a:r>
              <a:rPr sz="1200" spc="-5" dirty="0">
                <a:latin typeface="Times New Roman"/>
                <a:cs typeface="Times New Roman"/>
              </a:rPr>
              <a:t>підвищує ударну в’язкість при </a:t>
            </a:r>
            <a:r>
              <a:rPr sz="1200" dirty="0">
                <a:latin typeface="Times New Roman"/>
                <a:cs typeface="Times New Roman"/>
              </a:rPr>
              <a:t>кімнатній </a:t>
            </a:r>
            <a:r>
              <a:rPr sz="1200" spc="-5" dirty="0">
                <a:latin typeface="Times New Roman"/>
                <a:cs typeface="Times New Roman"/>
              </a:rPr>
              <a:t>температурі. Знижується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температурний</a:t>
            </a:r>
            <a:r>
              <a:rPr sz="1200" dirty="0">
                <a:latin typeface="Times New Roman"/>
                <a:cs typeface="Times New Roman"/>
              </a:rPr>
              <a:t> поріг </a:t>
            </a:r>
            <a:r>
              <a:rPr sz="1200" spc="-5" dirty="0">
                <a:latin typeface="Times New Roman"/>
                <a:cs typeface="Times New Roman"/>
              </a:rPr>
              <a:t>холодноламкості.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Високотемпературна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термомеханічна</a:t>
            </a:r>
            <a:r>
              <a:rPr sz="1200" dirty="0">
                <a:latin typeface="Times New Roman"/>
                <a:cs typeface="Times New Roman"/>
              </a:rPr>
              <a:t> обробка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 опір крихкому руйнуванню, зменшує чутливість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тріщин при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обробці.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Високотемпературну термомеханічну обробку </a:t>
            </a:r>
            <a:r>
              <a:rPr sz="1200" dirty="0">
                <a:latin typeface="Times New Roman"/>
                <a:cs typeface="Times New Roman"/>
              </a:rPr>
              <a:t>ефективно </a:t>
            </a:r>
            <a:r>
              <a:rPr sz="1200" spc="-5" dirty="0">
                <a:latin typeface="Times New Roman"/>
                <a:cs typeface="Times New Roman"/>
              </a:rPr>
              <a:t>використовувати для 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глецевих,</a:t>
            </a:r>
            <a:r>
              <a:rPr sz="1200" dirty="0">
                <a:latin typeface="Times New Roman"/>
                <a:cs typeface="Times New Roman"/>
              </a:rPr>
              <a:t> легованих, </a:t>
            </a:r>
            <a:r>
              <a:rPr sz="1200" spc="-5" dirty="0">
                <a:latin typeface="Times New Roman"/>
                <a:cs typeface="Times New Roman"/>
              </a:rPr>
              <a:t>конструкційних,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пружинних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інструментальних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endParaRPr sz="1200">
              <a:latin typeface="Times New Roman"/>
              <a:cs typeface="Times New Roman"/>
            </a:endParaRPr>
          </a:p>
          <a:p>
            <a:pPr marL="12700" marR="6350" indent="253365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Наступний відпуск при температурі </a:t>
            </a:r>
            <a:r>
              <a:rPr sz="1200" dirty="0">
                <a:latin typeface="Times New Roman"/>
                <a:cs typeface="Times New Roman"/>
              </a:rPr>
              <a:t>100...200 °С проводиться для збереження </a:t>
            </a:r>
            <a:r>
              <a:rPr sz="1200" spc="-5" dirty="0">
                <a:latin typeface="Times New Roman"/>
                <a:cs typeface="Times New Roman"/>
              </a:rPr>
              <a:t>висо-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значень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міцності.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Низькотемпературна термомеханічна </a:t>
            </a:r>
            <a:r>
              <a:rPr sz="1200" i="1" dirty="0">
                <a:latin typeface="Times New Roman"/>
                <a:cs typeface="Times New Roman"/>
              </a:rPr>
              <a:t>обробка </a:t>
            </a:r>
            <a:r>
              <a:rPr sz="1200" spc="-5" dirty="0">
                <a:latin typeface="Times New Roman"/>
                <a:cs typeface="Times New Roman"/>
              </a:rPr>
              <a:t>(аусформінг). Сталь </a:t>
            </a:r>
            <a:r>
              <a:rPr sz="1200" dirty="0">
                <a:latin typeface="Times New Roman"/>
                <a:cs typeface="Times New Roman"/>
              </a:rPr>
              <a:t>нагрівають 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аустенітного </a:t>
            </a:r>
            <a:r>
              <a:rPr sz="1200" dirty="0">
                <a:latin typeface="Times New Roman"/>
                <a:cs typeface="Times New Roman"/>
              </a:rPr>
              <a:t>стану. </a:t>
            </a:r>
            <a:r>
              <a:rPr sz="1200" spc="-5" dirty="0">
                <a:latin typeface="Times New Roman"/>
                <a:cs typeface="Times New Roman"/>
              </a:rPr>
              <a:t>Потім витримують при високій температурі, проводять охолоджен-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вищої</a:t>
            </a:r>
            <a:r>
              <a:rPr sz="1200" dirty="0">
                <a:latin typeface="Times New Roman"/>
                <a:cs typeface="Times New Roman"/>
              </a:rPr>
              <a:t> 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початку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мартенситного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 </a:t>
            </a:r>
            <a:r>
              <a:rPr sz="1200" dirty="0">
                <a:latin typeface="Times New Roman"/>
                <a:cs typeface="Times New Roman"/>
              </a:rPr>
              <a:t> (400...600 </a:t>
            </a:r>
            <a:r>
              <a:rPr sz="1200" spc="-5" dirty="0">
                <a:latin typeface="Times New Roman"/>
                <a:cs typeface="Times New Roman"/>
              </a:rPr>
              <a:t>°С),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нижчої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температуру рекристалізації,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цій </a:t>
            </a:r>
            <a:r>
              <a:rPr sz="1200" spc="-5" dirty="0">
                <a:latin typeface="Times New Roman"/>
                <a:cs typeface="Times New Roman"/>
              </a:rPr>
              <a:t>температурі здійс-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загартування</a:t>
            </a:r>
            <a:r>
              <a:rPr sz="1200" spc="-5" dirty="0">
                <a:latin typeface="Times New Roman"/>
                <a:cs typeface="Times New Roman"/>
              </a:rPr>
              <a:t> (рис.</a:t>
            </a:r>
            <a:r>
              <a:rPr sz="1200" dirty="0">
                <a:latin typeface="Times New Roman"/>
                <a:cs typeface="Times New Roman"/>
              </a:rPr>
              <a:t> 9.1,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Низькотемпературна термомеханічна обробка, </a:t>
            </a:r>
            <a:r>
              <a:rPr sz="1200" dirty="0">
                <a:latin typeface="Times New Roman"/>
                <a:cs typeface="Times New Roman"/>
              </a:rPr>
              <a:t>хоча і </a:t>
            </a:r>
            <a:r>
              <a:rPr sz="1200" spc="-5" dirty="0">
                <a:latin typeface="Times New Roman"/>
                <a:cs typeface="Times New Roman"/>
              </a:rPr>
              <a:t>дає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високе зміцнення, </a:t>
            </a:r>
            <a:r>
              <a:rPr sz="1200" dirty="0">
                <a:latin typeface="Times New Roman"/>
                <a:cs typeface="Times New Roman"/>
              </a:rPr>
              <a:t> але </a:t>
            </a:r>
            <a:r>
              <a:rPr sz="1200" spc="-5" dirty="0">
                <a:latin typeface="Times New Roman"/>
                <a:cs typeface="Times New Roman"/>
              </a:rPr>
              <a:t>не знижує схильність </a:t>
            </a:r>
            <a:r>
              <a:rPr sz="1200" dirty="0">
                <a:latin typeface="Times New Roman"/>
                <a:cs typeface="Times New Roman"/>
              </a:rPr>
              <a:t>сталі до </a:t>
            </a:r>
            <a:r>
              <a:rPr sz="1200" spc="-5" dirty="0">
                <a:latin typeface="Times New Roman"/>
                <a:cs typeface="Times New Roman"/>
              </a:rPr>
              <a:t>відпускної крихкості.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того, вона </a:t>
            </a:r>
            <a:r>
              <a:rPr sz="1200" dirty="0">
                <a:latin typeface="Times New Roman"/>
                <a:cs typeface="Times New Roman"/>
              </a:rPr>
              <a:t>вимагає </a:t>
            </a:r>
            <a:r>
              <a:rPr sz="1200" spc="-5" dirty="0">
                <a:latin typeface="Times New Roman"/>
                <a:cs typeface="Times New Roman"/>
              </a:rPr>
              <a:t>висо-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ких ступенів деформації </a:t>
            </a:r>
            <a:r>
              <a:rPr sz="1200" dirty="0">
                <a:latin typeface="Times New Roman"/>
                <a:cs typeface="Times New Roman"/>
              </a:rPr>
              <a:t>(75...95 %),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потрібно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потужне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обладнання.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Низькотемпературну термомеханічну обробку застосовують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середньовуглеце-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вих легованих сталей, яки загартовуються </a:t>
            </a:r>
            <a:r>
              <a:rPr sz="1200" dirty="0">
                <a:latin typeface="Times New Roman"/>
                <a:cs typeface="Times New Roman"/>
              </a:rPr>
              <a:t>на мартенсит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вторинну стабіль- </a:t>
            </a:r>
            <a:r>
              <a:rPr sz="1200" dirty="0">
                <a:latin typeface="Times New Roman"/>
                <a:cs typeface="Times New Roman"/>
              </a:rPr>
              <a:t> 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00"/>
              </a:lnSpc>
            </a:pP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міцності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термо-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7823" y="4689597"/>
            <a:ext cx="2602230" cy="175069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12700" marR="5080" algn="just">
              <a:lnSpc>
                <a:spcPts val="1200"/>
              </a:lnSpc>
              <a:spcBef>
                <a:spcPts val="340"/>
              </a:spcBef>
            </a:pPr>
            <a:r>
              <a:rPr sz="1200" dirty="0">
                <a:latin typeface="Times New Roman"/>
                <a:cs typeface="Times New Roman"/>
              </a:rPr>
              <a:t>механічній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обробці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пояснюють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тим, </a:t>
            </a:r>
            <a:r>
              <a:rPr sz="1200" dirty="0">
                <a:latin typeface="Times New Roman"/>
                <a:cs typeface="Times New Roman"/>
              </a:rPr>
              <a:t> що в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dirty="0">
                <a:latin typeface="Times New Roman"/>
                <a:cs typeface="Times New Roman"/>
              </a:rPr>
              <a:t> деформації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dirty="0">
                <a:latin typeface="Times New Roman"/>
                <a:cs typeface="Times New Roman"/>
              </a:rPr>
              <a:t> дроблення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зерен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(блоків). Розміри блоків зменшуються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двох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чотирьох </a:t>
            </a:r>
            <a:r>
              <a:rPr sz="1200" dirty="0">
                <a:latin typeface="Times New Roman"/>
                <a:cs typeface="Times New Roman"/>
              </a:rPr>
              <a:t>разів в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звичайним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гартом.</a:t>
            </a:r>
            <a:r>
              <a:rPr sz="1200" dirty="0">
                <a:latin typeface="Times New Roman"/>
                <a:cs typeface="Times New Roman"/>
              </a:rPr>
              <a:t> Також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щільність </a:t>
            </a:r>
            <a:r>
              <a:rPr sz="1200" spc="-5" dirty="0">
                <a:latin typeface="Times New Roman"/>
                <a:cs typeface="Times New Roman"/>
              </a:rPr>
              <a:t>дислокацій. При </a:t>
            </a:r>
            <a:r>
              <a:rPr sz="1200" dirty="0">
                <a:latin typeface="Times New Roman"/>
                <a:cs typeface="Times New Roman"/>
              </a:rPr>
              <a:t>пода-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льшому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</a:t>
            </a:r>
            <a:r>
              <a:rPr sz="1200" dirty="0">
                <a:latin typeface="Times New Roman"/>
                <a:cs typeface="Times New Roman"/>
              </a:rPr>
              <a:t> більш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дрібні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пластинки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мартенситу, знижуються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табл.</a:t>
            </a:r>
            <a:r>
              <a:rPr sz="1200" spc="5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9.1</a:t>
            </a:r>
            <a:r>
              <a:rPr sz="1200" spc="5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r>
              <a:rPr sz="1200" spc="5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механічні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9" y="6407142"/>
            <a:ext cx="5788660" cy="3575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3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після різних видів ТМО для </a:t>
            </a:r>
            <a:r>
              <a:rPr sz="1200" spc="-5" dirty="0">
                <a:latin typeface="Times New Roman"/>
                <a:cs typeface="Times New Roman"/>
              </a:rPr>
              <a:t>машинобудівних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Термомеханічну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і для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інших</a:t>
            </a:r>
            <a:r>
              <a:rPr sz="1200" spc="-5" dirty="0">
                <a:latin typeface="Times New Roman"/>
                <a:cs typeface="Times New Roman"/>
              </a:rPr>
              <a:t> сплавів.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39845" marR="5715" indent="-797560">
              <a:lnSpc>
                <a:spcPts val="1610"/>
              </a:lnSpc>
              <a:spcBef>
                <a:spcPts val="925"/>
              </a:spcBef>
            </a:pPr>
            <a:r>
              <a:rPr sz="1400" b="1" spc="-5" dirty="0">
                <a:latin typeface="Times New Roman"/>
                <a:cs typeface="Times New Roman"/>
              </a:rPr>
              <a:t>9.2. ПОВЕРХНЕВЕ ЗМІЦНЕННЯ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СТАЛЕВИХ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ДЕТАЛЕЙ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00"/>
              </a:lnSpc>
            </a:pPr>
            <a:r>
              <a:rPr sz="1200" spc="-15" dirty="0">
                <a:latin typeface="Times New Roman"/>
                <a:cs typeface="Times New Roman"/>
              </a:rPr>
              <a:t>Конструкційна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міцність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часто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залежить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від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стану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матеріалу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поверхневих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шарах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талі.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Одним </a:t>
            </a:r>
            <a:r>
              <a:rPr sz="1200" spc="-5" dirty="0">
                <a:latin typeface="Times New Roman"/>
                <a:cs typeface="Times New Roman"/>
              </a:rPr>
              <a:t>із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способів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поверхневого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зміцнення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сталевих </a:t>
            </a:r>
            <a:r>
              <a:rPr sz="1200" spc="-10" dirty="0">
                <a:latin typeface="Times New Roman"/>
                <a:cs typeface="Times New Roman"/>
              </a:rPr>
              <a:t>деталей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поверхневий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гарт</a:t>
            </a:r>
            <a:r>
              <a:rPr sz="1200" spc="-1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поверхневого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збільшується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поверхневих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шарів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одночасним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опору </a:t>
            </a:r>
            <a:r>
              <a:rPr sz="1200" dirty="0">
                <a:latin typeface="Times New Roman"/>
                <a:cs typeface="Times New Roman"/>
              </a:rPr>
              <a:t>стиранню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витривалості.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030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Загальним для всіх видів </a:t>
            </a:r>
            <a:r>
              <a:rPr sz="1200" spc="-5" dirty="0">
                <a:latin typeface="Times New Roman"/>
                <a:cs typeface="Times New Roman"/>
              </a:rPr>
              <a:t>поверхневого гарту </a:t>
            </a:r>
            <a:r>
              <a:rPr sz="1200" dirty="0">
                <a:latin typeface="Times New Roman"/>
                <a:cs typeface="Times New Roman"/>
              </a:rPr>
              <a:t>є нагрів поверхневого </a:t>
            </a:r>
            <a:r>
              <a:rPr sz="1200" spc="-5" dirty="0">
                <a:latin typeface="Times New Roman"/>
                <a:cs typeface="Times New Roman"/>
              </a:rPr>
              <a:t>шару деталі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загартування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подальшим швидким охолодженням. Ці </a:t>
            </a:r>
            <a:r>
              <a:rPr sz="1200" dirty="0">
                <a:latin typeface="Times New Roman"/>
                <a:cs typeface="Times New Roman"/>
              </a:rPr>
              <a:t>способи </a:t>
            </a:r>
            <a:r>
              <a:rPr sz="1200" spc="-5" dirty="0">
                <a:latin typeface="Times New Roman"/>
                <a:cs typeface="Times New Roman"/>
              </a:rPr>
              <a:t>розрізня-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 </a:t>
            </a:r>
            <a:r>
              <a:rPr sz="1200" dirty="0">
                <a:latin typeface="Times New Roman"/>
                <a:cs typeface="Times New Roman"/>
              </a:rPr>
              <a:t>методами </a:t>
            </a:r>
            <a:r>
              <a:rPr sz="1200" spc="-5" dirty="0">
                <a:latin typeface="Times New Roman"/>
                <a:cs typeface="Times New Roman"/>
              </a:rPr>
              <a:t>нагріву деталей. Товщина загартованого шару при поверхневому зага-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ртуванні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глибиною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нагріву.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53365" algn="just">
              <a:lnSpc>
                <a:spcPct val="902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Найбільшого </a:t>
            </a:r>
            <a:r>
              <a:rPr sz="1200" spc="-5" dirty="0">
                <a:latin typeface="Times New Roman"/>
                <a:cs typeface="Times New Roman"/>
              </a:rPr>
              <a:t>поширення </a:t>
            </a:r>
            <a:r>
              <a:rPr sz="1200" dirty="0">
                <a:latin typeface="Times New Roman"/>
                <a:cs typeface="Times New Roman"/>
              </a:rPr>
              <a:t>мають електротермічне </a:t>
            </a:r>
            <a:r>
              <a:rPr sz="1200" spc="-5" dirty="0">
                <a:latin typeface="Times New Roman"/>
                <a:cs typeface="Times New Roman"/>
              </a:rPr>
              <a:t>гартування </a:t>
            </a:r>
            <a:r>
              <a:rPr sz="1200" dirty="0">
                <a:latin typeface="Times New Roman"/>
                <a:cs typeface="Times New Roman"/>
              </a:rPr>
              <a:t>з нагріванням виробів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струмами </a:t>
            </a:r>
            <a:r>
              <a:rPr sz="1200" spc="-5" dirty="0">
                <a:latin typeface="Times New Roman"/>
                <a:cs typeface="Times New Roman"/>
              </a:rPr>
              <a:t>високої частоти (СВЧ) та газополум’яне гартування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нагріванням газово- </a:t>
            </a:r>
            <a:r>
              <a:rPr sz="1200" dirty="0">
                <a:latin typeface="Times New Roman"/>
                <a:cs typeface="Times New Roman"/>
              </a:rPr>
              <a:t> кисневим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киснево-гасовим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полум’ям.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171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139705" y="4700262"/>
            <a:ext cx="7143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9.1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214138" y="4997442"/>
            <a:ext cx="226250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ТМО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3848862" y="5242561"/>
          <a:ext cx="2987040" cy="943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9430"/>
                <a:gridCol w="772159"/>
                <a:gridCol w="771525"/>
                <a:gridCol w="390525"/>
                <a:gridCol w="517525"/>
              </a:tblGrid>
              <a:tr h="156210">
                <a:tc rowSpan="2">
                  <a:txBody>
                    <a:bodyPr/>
                    <a:lstStyle/>
                    <a:p>
                      <a:pPr marL="122555" marR="106680" indent="32384">
                        <a:lnSpc>
                          <a:spcPts val="1150"/>
                        </a:lnSpc>
                        <a:spcBef>
                          <a:spcPts val="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Вид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ТМО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615315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Механічні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властивості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6459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08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50"/>
                        </a:lnSpc>
                        <a:spcBef>
                          <a:spcPts val="40"/>
                        </a:spcBef>
                      </a:pPr>
                      <a:r>
                        <a:rPr sz="1000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75" baseline="-8547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500" baseline="2777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500" spc="-67" baseline="2777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500" spc="-7" baseline="2777" dirty="0">
                          <a:latin typeface="Times New Roman"/>
                          <a:cs typeface="Times New Roman"/>
                        </a:rPr>
                        <a:t>МПа</a:t>
                      </a:r>
                      <a:endParaRPr sz="1500" baseline="2777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50"/>
                        </a:lnSpc>
                        <a:spcBef>
                          <a:spcPts val="45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75" spc="-7" baseline="-8547" dirty="0">
                          <a:latin typeface="Times New Roman"/>
                          <a:cs typeface="Times New Roman"/>
                        </a:rPr>
                        <a:t>т</a:t>
                      </a:r>
                      <a:r>
                        <a:rPr sz="1500" spc="-7" baseline="2777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500" spc="-52" baseline="2777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500" spc="-7" baseline="2777" dirty="0">
                          <a:latin typeface="Times New Roman"/>
                          <a:cs typeface="Times New Roman"/>
                        </a:rPr>
                        <a:t>МПа</a:t>
                      </a:r>
                      <a:endParaRPr sz="1500" baseline="2777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50"/>
                        </a:lnSpc>
                        <a:spcBef>
                          <a:spcPts val="45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</a:t>
                      </a:r>
                      <a:r>
                        <a:rPr sz="1500" spc="-7" baseline="2777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500" spc="-60" baseline="2777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500" baseline="2777" dirty="0">
                          <a:latin typeface="Times New Roman"/>
                          <a:cs typeface="Times New Roman"/>
                        </a:rPr>
                        <a:t>%</a:t>
                      </a:r>
                      <a:endParaRPr sz="1500" baseline="2777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50"/>
                        </a:lnSpc>
                        <a:spcBef>
                          <a:spcPts val="45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</a:t>
                      </a:r>
                      <a:r>
                        <a:rPr sz="1500" spc="-7" baseline="2777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500" spc="-60" baseline="2777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500" baseline="2777" dirty="0">
                          <a:latin typeface="Times New Roman"/>
                          <a:cs typeface="Times New Roman"/>
                        </a:rPr>
                        <a:t>%</a:t>
                      </a:r>
                      <a:endParaRPr sz="1500" baseline="2777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5448">
                <a:tc>
                  <a:txBody>
                    <a:bodyPr/>
                    <a:lstStyle/>
                    <a:p>
                      <a:pPr marL="8255" algn="ctr">
                        <a:lnSpc>
                          <a:spcPts val="112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НТМО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2400…2900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2000…2400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2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5…8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15…30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1752">
                <a:tc>
                  <a:txBody>
                    <a:bodyPr/>
                    <a:lstStyle/>
                    <a:p>
                      <a:pPr marL="6350" algn="ctr">
                        <a:lnSpc>
                          <a:spcPts val="116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ВТМО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2100…2700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1900…2200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6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7…9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3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25…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4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6210">
                <a:tc>
                  <a:txBody>
                    <a:bodyPr/>
                    <a:lstStyle/>
                    <a:p>
                      <a:pPr marL="7620" algn="ctr">
                        <a:lnSpc>
                          <a:spcPts val="113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ТО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0" y="516889"/>
            <a:ext cx="5789295" cy="3423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R="7620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9.2.1.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ЗАГАРТУВАННЯ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СТРУМАМИ</a:t>
            </a:r>
            <a:endParaRPr sz="1200">
              <a:latin typeface="Times New Roman"/>
              <a:cs typeface="Times New Roman"/>
            </a:endParaRPr>
          </a:p>
          <a:p>
            <a:pPr marR="8890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ВИСОКОЇ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ЧАСТОТИ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889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Метод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деталі</a:t>
            </a:r>
            <a:r>
              <a:rPr sz="1200" dirty="0">
                <a:latin typeface="Times New Roman"/>
                <a:cs typeface="Times New Roman"/>
              </a:rPr>
              <a:t> струмами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частоти</a:t>
            </a:r>
            <a:r>
              <a:rPr sz="1200" dirty="0">
                <a:latin typeface="Times New Roman"/>
                <a:cs typeface="Times New Roman"/>
              </a:rPr>
              <a:t> розроблено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видатним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вченим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галузі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високочастотної</a:t>
            </a:r>
            <a:r>
              <a:rPr sz="1200" dirty="0">
                <a:latin typeface="Times New Roman"/>
                <a:cs typeface="Times New Roman"/>
              </a:rPr>
              <a:t> техніки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П.</a:t>
            </a:r>
            <a:r>
              <a:rPr sz="1200" dirty="0">
                <a:latin typeface="Times New Roman"/>
                <a:cs typeface="Times New Roman"/>
              </a:rPr>
              <a:t> Вологдіним.</a:t>
            </a:r>
            <a:endParaRPr sz="1200">
              <a:latin typeface="Times New Roman"/>
              <a:cs typeface="Times New Roman"/>
            </a:endParaRPr>
          </a:p>
          <a:p>
            <a:pPr marL="1566545" marR="76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Метод заснований на </a:t>
            </a:r>
            <a:r>
              <a:rPr sz="1200" dirty="0">
                <a:latin typeface="Times New Roman"/>
                <a:cs typeface="Times New Roman"/>
              </a:rPr>
              <a:t>тому, що </a:t>
            </a: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в змінне магнітне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ле, </a:t>
            </a:r>
            <a:r>
              <a:rPr sz="1200" spc="-5" dirty="0">
                <a:latin typeface="Times New Roman"/>
                <a:cs typeface="Times New Roman"/>
              </a:rPr>
              <a:t>яке створює провідник-індуктор, помістити металеву деталь,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dirty="0">
                <a:latin typeface="Times New Roman"/>
                <a:cs typeface="Times New Roman"/>
              </a:rPr>
              <a:t>в ній </a:t>
            </a:r>
            <a:r>
              <a:rPr sz="1200" spc="-5" dirty="0">
                <a:latin typeface="Times New Roman"/>
                <a:cs typeface="Times New Roman"/>
              </a:rPr>
              <a:t>будуть індукувати вихрові струми,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викликають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грівання металу. </a:t>
            </a:r>
            <a:r>
              <a:rPr sz="1200" dirty="0">
                <a:latin typeface="Times New Roman"/>
                <a:cs typeface="Times New Roman"/>
              </a:rPr>
              <a:t>Чим більшою є частота </a:t>
            </a:r>
            <a:r>
              <a:rPr sz="1200" spc="-5" dirty="0">
                <a:latin typeface="Times New Roman"/>
                <a:cs typeface="Times New Roman"/>
              </a:rPr>
              <a:t>струму, тим тоншим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виходить загартований</a:t>
            </a:r>
            <a:r>
              <a:rPr sz="1200" dirty="0">
                <a:latin typeface="Times New Roman"/>
                <a:cs typeface="Times New Roman"/>
              </a:rPr>
              <a:t> шар.</a:t>
            </a:r>
            <a:endParaRPr sz="1200">
              <a:latin typeface="Times New Roman"/>
              <a:cs typeface="Times New Roman"/>
            </a:endParaRPr>
          </a:p>
          <a:p>
            <a:pPr marL="1820545" algn="just">
              <a:lnSpc>
                <a:spcPts val="1310"/>
              </a:lnSpc>
            </a:pPr>
            <a:r>
              <a:rPr sz="1200" dirty="0">
                <a:latin typeface="Times New Roman"/>
                <a:cs typeface="Times New Roman"/>
              </a:rPr>
              <a:t>Зазвичай</a:t>
            </a:r>
            <a:r>
              <a:rPr sz="1200" spc="-5" dirty="0">
                <a:latin typeface="Times New Roman"/>
                <a:cs typeface="Times New Roman"/>
              </a:rPr>
              <a:t> використовуються</a:t>
            </a:r>
            <a:r>
              <a:rPr sz="1200" dirty="0">
                <a:latin typeface="Times New Roman"/>
                <a:cs typeface="Times New Roman"/>
              </a:rPr>
              <a:t> машинні </a:t>
            </a:r>
            <a:r>
              <a:rPr sz="1200" spc="-5" dirty="0">
                <a:latin typeface="Times New Roman"/>
                <a:cs typeface="Times New Roman"/>
              </a:rPr>
              <a:t>генератори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частотою</a:t>
            </a:r>
            <a:endParaRPr sz="1200">
              <a:latin typeface="Times New Roman"/>
              <a:cs typeface="Times New Roman"/>
            </a:endParaRPr>
          </a:p>
          <a:p>
            <a:pPr marL="1566545" marR="7620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50...15000 Гц і </a:t>
            </a:r>
            <a:r>
              <a:rPr sz="1200" spc="-5" dirty="0">
                <a:latin typeface="Times New Roman"/>
                <a:cs typeface="Times New Roman"/>
              </a:rPr>
              <a:t>лампові генератори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частотою </a:t>
            </a:r>
            <a:r>
              <a:rPr sz="1200" dirty="0">
                <a:latin typeface="Times New Roman"/>
                <a:cs typeface="Times New Roman"/>
              </a:rPr>
              <a:t>більше 106 </a:t>
            </a:r>
            <a:r>
              <a:rPr sz="1200" spc="-5" dirty="0">
                <a:latin typeface="Times New Roman"/>
                <a:cs typeface="Times New Roman"/>
              </a:rPr>
              <a:t>Гц. </a:t>
            </a:r>
            <a:r>
              <a:rPr sz="1200" dirty="0">
                <a:latin typeface="Times New Roman"/>
                <a:cs typeface="Times New Roman"/>
              </a:rPr>
              <a:t> Глибина</a:t>
            </a:r>
            <a:r>
              <a:rPr sz="1200" spc="-5" dirty="0">
                <a:latin typeface="Times New Roman"/>
                <a:cs typeface="Times New Roman"/>
              </a:rPr>
              <a:t> загартованого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мм.</a:t>
            </a:r>
            <a:endParaRPr sz="1200">
              <a:latin typeface="Times New Roman"/>
              <a:cs typeface="Times New Roman"/>
            </a:endParaRPr>
          </a:p>
          <a:p>
            <a:pPr marL="1566545" marR="5080" indent="25336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Індуктори виготовляються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мідних </a:t>
            </a:r>
            <a:r>
              <a:rPr sz="1200" spc="-15" dirty="0">
                <a:latin typeface="Times New Roman"/>
                <a:cs typeface="Times New Roman"/>
              </a:rPr>
              <a:t>трубок, усередині </a:t>
            </a:r>
            <a:r>
              <a:rPr sz="1200" spc="-10" dirty="0">
                <a:latin typeface="Times New Roman"/>
                <a:cs typeface="Times New Roman"/>
              </a:rPr>
              <a:t>яких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циркулює вода, завдяки </a:t>
            </a:r>
            <a:r>
              <a:rPr sz="1200" spc="-10" dirty="0">
                <a:latin typeface="Times New Roman"/>
                <a:cs typeface="Times New Roman"/>
              </a:rPr>
              <a:t>чому </a:t>
            </a:r>
            <a:r>
              <a:rPr sz="1200" spc="-15" dirty="0">
                <a:latin typeface="Times New Roman"/>
                <a:cs typeface="Times New Roman"/>
              </a:rPr>
              <a:t>вони </a:t>
            </a:r>
            <a:r>
              <a:rPr sz="1200" spc="-10" dirty="0">
                <a:latin typeface="Times New Roman"/>
                <a:cs typeface="Times New Roman"/>
              </a:rPr>
              <a:t>не </a:t>
            </a:r>
            <a:r>
              <a:rPr sz="1200" spc="-15" dirty="0">
                <a:latin typeface="Times New Roman"/>
                <a:cs typeface="Times New Roman"/>
              </a:rPr>
              <a:t>нагріваються. </a:t>
            </a:r>
            <a:r>
              <a:rPr sz="1200" spc="-10" dirty="0">
                <a:latin typeface="Times New Roman"/>
                <a:cs typeface="Times New Roman"/>
              </a:rPr>
              <a:t>Форма інду-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ктора відповідає </a:t>
            </a:r>
            <a:r>
              <a:rPr sz="1200" spc="-10" dirty="0">
                <a:latin typeface="Times New Roman"/>
                <a:cs typeface="Times New Roman"/>
              </a:rPr>
              <a:t>зовнішній </a:t>
            </a:r>
            <a:r>
              <a:rPr sz="1200" spc="-15" dirty="0">
                <a:latin typeface="Times New Roman"/>
                <a:cs typeface="Times New Roman"/>
              </a:rPr>
              <a:t>формі виробу,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цьому необхідно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постійно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зберігати зазор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між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індуктором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15" dirty="0">
                <a:latin typeface="Times New Roman"/>
                <a:cs typeface="Times New Roman"/>
              </a:rPr>
              <a:t> поверхнею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виробу.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261866" y="3907783"/>
            <a:ext cx="423100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533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Схема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технологічного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СВЧ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лена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9.2.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839211" y="4677155"/>
            <a:ext cx="3625596" cy="235076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743714" y="4537709"/>
            <a:ext cx="1930400" cy="2525395"/>
            <a:chOff x="743714" y="4537709"/>
            <a:chExt cx="1930400" cy="2525395"/>
          </a:xfrm>
        </p:grpSpPr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3714" y="4537709"/>
              <a:ext cx="1930146" cy="2525267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844297" y="4740403"/>
              <a:ext cx="189865" cy="207645"/>
            </a:xfrm>
            <a:custGeom>
              <a:avLst/>
              <a:gdLst/>
              <a:ahLst/>
              <a:cxnLst/>
              <a:rect l="l" t="t" r="r" b="b"/>
              <a:pathLst>
                <a:path w="189865" h="207645">
                  <a:moveTo>
                    <a:pt x="189735" y="0"/>
                  </a:moveTo>
                  <a:lnTo>
                    <a:pt x="0" y="0"/>
                  </a:lnTo>
                  <a:lnTo>
                    <a:pt x="0" y="207262"/>
                  </a:lnTo>
                  <a:lnTo>
                    <a:pt x="189735" y="207262"/>
                  </a:lnTo>
                  <a:lnTo>
                    <a:pt x="1897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896367" y="4744778"/>
            <a:ext cx="9080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i="1" spc="1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779527" y="4884483"/>
            <a:ext cx="469900" cy="856615"/>
            <a:chOff x="779527" y="4884483"/>
            <a:chExt cx="469900" cy="856615"/>
          </a:xfrm>
        </p:grpSpPr>
        <p:sp>
          <p:nvSpPr>
            <p:cNvPr id="12" name="object 12"/>
            <p:cNvSpPr/>
            <p:nvPr/>
          </p:nvSpPr>
          <p:spPr>
            <a:xfrm>
              <a:off x="969262" y="4890515"/>
              <a:ext cx="273685" cy="157480"/>
            </a:xfrm>
            <a:custGeom>
              <a:avLst/>
              <a:gdLst/>
              <a:ahLst/>
              <a:cxnLst/>
              <a:rect l="l" t="t" r="r" b="b"/>
              <a:pathLst>
                <a:path w="273684" h="157479">
                  <a:moveTo>
                    <a:pt x="0" y="0"/>
                  </a:moveTo>
                  <a:lnTo>
                    <a:pt x="273561" y="156972"/>
                  </a:lnTo>
                </a:path>
              </a:pathLst>
            </a:custGeom>
            <a:ln w="11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79527" y="5534408"/>
              <a:ext cx="189865" cy="207010"/>
            </a:xfrm>
            <a:custGeom>
              <a:avLst/>
              <a:gdLst/>
              <a:ahLst/>
              <a:cxnLst/>
              <a:rect l="l" t="t" r="r" b="b"/>
              <a:pathLst>
                <a:path w="189865" h="207010">
                  <a:moveTo>
                    <a:pt x="189735" y="0"/>
                  </a:moveTo>
                  <a:lnTo>
                    <a:pt x="0" y="0"/>
                  </a:lnTo>
                  <a:lnTo>
                    <a:pt x="0" y="206499"/>
                  </a:lnTo>
                  <a:lnTo>
                    <a:pt x="189735" y="206499"/>
                  </a:lnTo>
                  <a:lnTo>
                    <a:pt x="1897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830832" y="5538020"/>
            <a:ext cx="9080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i="1" spc="10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912942" y="5685345"/>
            <a:ext cx="1666875" cy="304800"/>
            <a:chOff x="912942" y="5685345"/>
            <a:chExt cx="1666875" cy="304800"/>
          </a:xfrm>
        </p:grpSpPr>
        <p:sp>
          <p:nvSpPr>
            <p:cNvPr id="16" name="object 16"/>
            <p:cNvSpPr/>
            <p:nvPr/>
          </p:nvSpPr>
          <p:spPr>
            <a:xfrm>
              <a:off x="918974" y="5691378"/>
              <a:ext cx="115570" cy="264160"/>
            </a:xfrm>
            <a:custGeom>
              <a:avLst/>
              <a:gdLst/>
              <a:ahLst/>
              <a:cxnLst/>
              <a:rect l="l" t="t" r="r" b="b"/>
              <a:pathLst>
                <a:path w="115569" h="264160">
                  <a:moveTo>
                    <a:pt x="0" y="0"/>
                  </a:moveTo>
                  <a:lnTo>
                    <a:pt x="115058" y="263652"/>
                  </a:lnTo>
                </a:path>
              </a:pathLst>
            </a:custGeom>
            <a:ln w="11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90394" y="5783577"/>
              <a:ext cx="189230" cy="207010"/>
            </a:xfrm>
            <a:custGeom>
              <a:avLst/>
              <a:gdLst/>
              <a:ahLst/>
              <a:cxnLst/>
              <a:rect l="l" t="t" r="r" b="b"/>
              <a:pathLst>
                <a:path w="189230" h="207010">
                  <a:moveTo>
                    <a:pt x="188977" y="0"/>
                  </a:moveTo>
                  <a:lnTo>
                    <a:pt x="0" y="0"/>
                  </a:lnTo>
                  <a:lnTo>
                    <a:pt x="0" y="206504"/>
                  </a:lnTo>
                  <a:lnTo>
                    <a:pt x="188977" y="206504"/>
                  </a:lnTo>
                  <a:lnTo>
                    <a:pt x="1889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2441701" y="5786432"/>
            <a:ext cx="9080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i="1" spc="10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342388" y="5990082"/>
            <a:ext cx="93345" cy="179070"/>
          </a:xfrm>
          <a:custGeom>
            <a:avLst/>
            <a:gdLst/>
            <a:ahLst/>
            <a:cxnLst/>
            <a:rect l="l" t="t" r="r" b="b"/>
            <a:pathLst>
              <a:path w="93344" h="179070">
                <a:moveTo>
                  <a:pt x="92964" y="0"/>
                </a:moveTo>
                <a:lnTo>
                  <a:pt x="0" y="179070"/>
                </a:lnTo>
              </a:path>
            </a:pathLst>
          </a:custGeom>
          <a:ln w="89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4497324" y="6338122"/>
            <a:ext cx="16065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1000" i="1" dirty="0">
                <a:latin typeface="Times New Roman"/>
                <a:cs typeface="Times New Roman"/>
              </a:rPr>
              <a:t>I</a:t>
            </a:r>
            <a:r>
              <a:rPr sz="975" baseline="-12820" dirty="0">
                <a:latin typeface="Times New Roman"/>
                <a:cs typeface="Times New Roman"/>
              </a:rPr>
              <a:t>1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09694" y="5229410"/>
            <a:ext cx="16065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1000" i="1" dirty="0">
                <a:latin typeface="Times New Roman"/>
                <a:cs typeface="Times New Roman"/>
              </a:rPr>
              <a:t>I</a:t>
            </a:r>
            <a:r>
              <a:rPr sz="975" baseline="-12820" dirty="0">
                <a:latin typeface="Times New Roman"/>
                <a:cs typeface="Times New Roman"/>
              </a:rPr>
              <a:t>1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332476" y="5331580"/>
            <a:ext cx="18542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300" i="1" spc="-5" dirty="0">
                <a:latin typeface="Times New Roman"/>
                <a:cs typeface="Times New Roman"/>
              </a:rPr>
              <a:t>I</a:t>
            </a:r>
            <a:r>
              <a:rPr sz="1275" spc="-7" baseline="-13071" dirty="0">
                <a:latin typeface="Times New Roman"/>
                <a:cs typeface="Times New Roman"/>
              </a:rPr>
              <a:t>2</a:t>
            </a:r>
            <a:endParaRPr sz="1275" baseline="-1307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312917" y="4851458"/>
            <a:ext cx="12509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spc="15" dirty="0">
                <a:latin typeface="Symbol"/>
                <a:cs typeface="Symbol"/>
              </a:rPr>
              <a:t>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128258" y="5786432"/>
            <a:ext cx="119380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i="1" spc="15" dirty="0">
                <a:latin typeface="Times New Roman"/>
                <a:cs typeface="Times New Roman"/>
              </a:rPr>
              <a:t>H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330190" y="6540245"/>
            <a:ext cx="139065" cy="250190"/>
          </a:xfrm>
          <a:custGeom>
            <a:avLst/>
            <a:gdLst/>
            <a:ahLst/>
            <a:cxnLst/>
            <a:rect l="l" t="t" r="r" b="b"/>
            <a:pathLst>
              <a:path w="139064" h="250190">
                <a:moveTo>
                  <a:pt x="0" y="0"/>
                </a:moveTo>
                <a:lnTo>
                  <a:pt x="138684" y="249936"/>
                </a:lnTo>
              </a:path>
            </a:pathLst>
          </a:custGeom>
          <a:ln w="89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876035" y="5694230"/>
            <a:ext cx="9080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i="1" spc="10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778246" y="5897879"/>
            <a:ext cx="107950" cy="128905"/>
          </a:xfrm>
          <a:custGeom>
            <a:avLst/>
            <a:gdLst/>
            <a:ahLst/>
            <a:cxnLst/>
            <a:rect l="l" t="t" r="r" b="b"/>
            <a:pathLst>
              <a:path w="107950" h="128904">
                <a:moveTo>
                  <a:pt x="107442" y="0"/>
                </a:moveTo>
                <a:lnTo>
                  <a:pt x="0" y="128778"/>
                </a:lnTo>
              </a:path>
            </a:pathLst>
          </a:custGeom>
          <a:ln w="89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354578" y="5304086"/>
            <a:ext cx="9080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i="1" spc="10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406140" y="5468873"/>
            <a:ext cx="115570" cy="222885"/>
          </a:xfrm>
          <a:custGeom>
            <a:avLst/>
            <a:gdLst/>
            <a:ahLst/>
            <a:cxnLst/>
            <a:rect l="l" t="t" r="r" b="b"/>
            <a:pathLst>
              <a:path w="115570" h="222885">
                <a:moveTo>
                  <a:pt x="0" y="0"/>
                </a:moveTo>
                <a:lnTo>
                  <a:pt x="115062" y="222504"/>
                </a:lnTo>
              </a:path>
            </a:pathLst>
          </a:custGeom>
          <a:ln w="89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972559" y="5358950"/>
            <a:ext cx="90805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i="1" spc="1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024122" y="5534405"/>
            <a:ext cx="64769" cy="363855"/>
          </a:xfrm>
          <a:custGeom>
            <a:avLst/>
            <a:gdLst/>
            <a:ahLst/>
            <a:cxnLst/>
            <a:rect l="l" t="t" r="r" b="b"/>
            <a:pathLst>
              <a:path w="64770" h="363854">
                <a:moveTo>
                  <a:pt x="0" y="0"/>
                </a:moveTo>
                <a:lnTo>
                  <a:pt x="64770" y="363474"/>
                </a:lnTo>
              </a:path>
            </a:pathLst>
          </a:custGeom>
          <a:ln w="89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707383" y="6750362"/>
            <a:ext cx="5788660" cy="323215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R="949325" algn="r">
              <a:lnSpc>
                <a:spcPct val="100000"/>
              </a:lnSpc>
              <a:spcBef>
                <a:spcPts val="114"/>
              </a:spcBef>
            </a:pPr>
            <a:r>
              <a:rPr sz="1000" i="1" spc="1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9.2.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СВЧ: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деталь,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гартується;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індуктор;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пристрій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охолоджування;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генератор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СВЧ;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конденсаторна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батарея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нагріву протягом </a:t>
            </a:r>
            <a:r>
              <a:rPr sz="1200" dirty="0">
                <a:latin typeface="Times New Roman"/>
                <a:cs typeface="Times New Roman"/>
              </a:rPr>
              <a:t>3...5 с в </a:t>
            </a:r>
            <a:r>
              <a:rPr sz="1200" spc="-5" dirty="0">
                <a:latin typeface="Times New Roman"/>
                <a:cs typeface="Times New Roman"/>
              </a:rPr>
              <a:t>індукторі деталь швидко переміщається </a:t>
            </a:r>
            <a:r>
              <a:rPr sz="1200" dirty="0">
                <a:latin typeface="Times New Roman"/>
                <a:cs typeface="Times New Roman"/>
              </a:rPr>
              <a:t>в охоло-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джувальний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пристрій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(спреєр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ємність з </a:t>
            </a:r>
            <a:r>
              <a:rPr sz="1200" spc="-5" dirty="0">
                <a:latin typeface="Times New Roman"/>
                <a:cs typeface="Times New Roman"/>
              </a:rPr>
              <a:t>охолоджувальною рідиною).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Висока </a:t>
            </a:r>
            <a:r>
              <a:rPr sz="1200" spc="-10" dirty="0">
                <a:latin typeface="Times New Roman"/>
                <a:cs typeface="Times New Roman"/>
              </a:rPr>
              <a:t>швидкість нагріву </a:t>
            </a:r>
            <a:r>
              <a:rPr sz="1200" spc="-15" dirty="0">
                <a:latin typeface="Times New Roman"/>
                <a:cs typeface="Times New Roman"/>
              </a:rPr>
              <a:t>зміщує фазові перетворення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область </a:t>
            </a:r>
            <a:r>
              <a:rPr sz="1200" spc="-10" dirty="0">
                <a:latin typeface="Times New Roman"/>
                <a:cs typeface="Times New Roman"/>
              </a:rPr>
              <a:t>більш </a:t>
            </a:r>
            <a:r>
              <a:rPr sz="1200" spc="-15" dirty="0">
                <a:latin typeface="Times New Roman"/>
                <a:cs typeface="Times New Roman"/>
              </a:rPr>
              <a:t>високих </a:t>
            </a:r>
            <a:r>
              <a:rPr sz="1200" spc="-10" dirty="0">
                <a:latin typeface="Times New Roman"/>
                <a:cs typeface="Times New Roman"/>
              </a:rPr>
              <a:t>тем-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ператур. </a:t>
            </a:r>
            <a:r>
              <a:rPr sz="1200" spc="-5" dirty="0">
                <a:latin typeface="Times New Roman"/>
                <a:cs typeface="Times New Roman"/>
              </a:rPr>
              <a:t>Температура гарту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нагріванні </a:t>
            </a:r>
            <a:r>
              <a:rPr sz="1200" dirty="0">
                <a:latin typeface="Times New Roman"/>
                <a:cs typeface="Times New Roman"/>
              </a:rPr>
              <a:t>струмами </a:t>
            </a:r>
            <a:r>
              <a:rPr sz="1200" spc="-5" dirty="0">
                <a:latin typeface="Times New Roman"/>
                <a:cs typeface="Times New Roman"/>
              </a:rPr>
              <a:t>високої частоти </a:t>
            </a:r>
            <a:r>
              <a:rPr sz="1200" dirty="0">
                <a:latin typeface="Times New Roman"/>
                <a:cs typeface="Times New Roman"/>
              </a:rPr>
              <a:t>повинна </a:t>
            </a:r>
            <a:r>
              <a:rPr sz="1200" spc="-5" dirty="0">
                <a:latin typeface="Times New Roman"/>
                <a:cs typeface="Times New Roman"/>
              </a:rPr>
              <a:t>бути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вище, </a:t>
            </a:r>
            <a:r>
              <a:rPr sz="1200" dirty="0">
                <a:latin typeface="Times New Roman"/>
                <a:cs typeface="Times New Roman"/>
              </a:rPr>
              <a:t>ніж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звичайному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правильних </a:t>
            </a:r>
            <a:r>
              <a:rPr sz="1200" dirty="0">
                <a:latin typeface="Times New Roman"/>
                <a:cs typeface="Times New Roman"/>
              </a:rPr>
              <a:t>режимах </a:t>
            </a:r>
            <a:r>
              <a:rPr sz="1200" spc="-5" dirty="0">
                <a:latin typeface="Times New Roman"/>
                <a:cs typeface="Times New Roman"/>
              </a:rPr>
              <a:t>нагріву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охолодження утворюється структура дріб-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ноголчастого мартенситу. Твердість підвищується на 2...4 HRC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звичай-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 гартом,</a:t>
            </a:r>
            <a:r>
              <a:rPr sz="1200" dirty="0">
                <a:latin typeface="Times New Roman"/>
                <a:cs typeface="Times New Roman"/>
              </a:rPr>
              <a:t> зростає </a:t>
            </a:r>
            <a:r>
              <a:rPr sz="1200" spc="-5" dirty="0">
                <a:latin typeface="Times New Roman"/>
                <a:cs typeface="Times New Roman"/>
              </a:rPr>
              <a:t>зносостійкість та</a:t>
            </a:r>
            <a:r>
              <a:rPr sz="1200" dirty="0">
                <a:latin typeface="Times New Roman"/>
                <a:cs typeface="Times New Roman"/>
              </a:rPr>
              <a:t> межа </a:t>
            </a:r>
            <a:r>
              <a:rPr sz="1200" spc="-5" dirty="0">
                <a:latin typeface="Times New Roman"/>
                <a:cs typeface="Times New Roman"/>
              </a:rPr>
              <a:t>витривалості.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Перед загартуванням СВЧ виріб піддають нормалізації,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після гарту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низькому </a:t>
            </a:r>
            <a:r>
              <a:rPr sz="1200" spc="-5" dirty="0">
                <a:latin typeface="Times New Roman"/>
                <a:cs typeface="Times New Roman"/>
              </a:rPr>
              <a:t> відпуску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температурі </a:t>
            </a:r>
            <a:r>
              <a:rPr sz="1200" spc="-5" dirty="0">
                <a:latin typeface="Times New Roman"/>
                <a:cs typeface="Times New Roman"/>
              </a:rPr>
              <a:t>150...200 °С (самовідпуск).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5"/>
              </a:spcBef>
            </a:pPr>
            <a:r>
              <a:rPr sz="1000" spc="-5" dirty="0">
                <a:latin typeface="Times New Roman"/>
                <a:cs typeface="Times New Roman"/>
              </a:rPr>
              <a:t>172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33" name="object 3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1906523"/>
            <a:ext cx="1439418" cy="1972055"/>
          </a:xfrm>
          <a:prstGeom prst="rect">
            <a:avLst/>
          </a:prstGeom>
        </p:spPr>
      </p:pic>
      <p:sp>
        <p:nvSpPr>
          <p:cNvPr id="34" name="object 34"/>
          <p:cNvSpPr txBox="1"/>
          <p:nvPr/>
        </p:nvSpPr>
        <p:spPr>
          <a:xfrm>
            <a:off x="870458" y="3931413"/>
            <a:ext cx="113792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2740" marR="5080" indent="-32004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Валентин</a:t>
            </a:r>
            <a:r>
              <a:rPr sz="1000" i="1" spc="-4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Петрович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Вологдін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794" y="516889"/>
            <a:ext cx="5786755" cy="548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доцільно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використовувати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глецю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понад </a:t>
            </a:r>
            <a:r>
              <a:rPr sz="1200" spc="-5" dirty="0">
                <a:latin typeface="Times New Roman"/>
                <a:cs typeface="Times New Roman"/>
              </a:rPr>
              <a:t>0,4 %.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Переваги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методу: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велика економічність,</a:t>
            </a:r>
            <a:r>
              <a:rPr sz="1200" dirty="0">
                <a:latin typeface="Times New Roman"/>
                <a:cs typeface="Times New Roman"/>
              </a:rPr>
              <a:t> немає </a:t>
            </a:r>
            <a:r>
              <a:rPr sz="1200" spc="-5" dirty="0">
                <a:latin typeface="Times New Roman"/>
                <a:cs typeface="Times New Roman"/>
              </a:rPr>
              <a:t>необхідності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нагрівати</a:t>
            </a:r>
            <a:r>
              <a:rPr sz="1200" dirty="0">
                <a:latin typeface="Times New Roman"/>
                <a:cs typeface="Times New Roman"/>
              </a:rPr>
              <a:t> весь</a:t>
            </a:r>
            <a:r>
              <a:rPr sz="1200" spc="-5" dirty="0">
                <a:latin typeface="Times New Roman"/>
                <a:cs typeface="Times New Roman"/>
              </a:rPr>
              <a:t> виріб;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механічні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відсутність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зневуглецювання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окислення</a:t>
            </a:r>
            <a:r>
              <a:rPr sz="1200" spc="-5" dirty="0">
                <a:latin typeface="Times New Roman"/>
                <a:cs typeface="Times New Roman"/>
              </a:rPr>
              <a:t> поверхні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зниження браку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 викривленням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утворенням гартівних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можливість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автоматизації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7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дозволяє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замінити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леговані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дешеві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7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дозволяє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 </a:t>
            </a:r>
            <a:r>
              <a:rPr sz="1200" dirty="0">
                <a:latin typeface="Times New Roman"/>
                <a:cs typeface="Times New Roman"/>
              </a:rPr>
              <a:t>окремих</a:t>
            </a:r>
            <a:r>
              <a:rPr sz="1200" spc="-5" dirty="0">
                <a:latin typeface="Times New Roman"/>
                <a:cs typeface="Times New Roman"/>
              </a:rPr>
              <a:t> ділянок деталі.</a:t>
            </a:r>
            <a:endParaRPr sz="1200">
              <a:latin typeface="Times New Roman"/>
              <a:cs typeface="Times New Roman"/>
            </a:endParaRPr>
          </a:p>
          <a:p>
            <a:pPr marL="300355" marR="1714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Основний </a:t>
            </a:r>
            <a:r>
              <a:rPr sz="1200" dirty="0">
                <a:latin typeface="Times New Roman"/>
                <a:cs typeface="Times New Roman"/>
              </a:rPr>
              <a:t>недолік </a:t>
            </a:r>
            <a:r>
              <a:rPr sz="1200" spc="-5" dirty="0">
                <a:latin typeface="Times New Roman"/>
                <a:cs typeface="Times New Roman"/>
              </a:rPr>
              <a:t>методу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вартість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індукційних установок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індукторів.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Доцільно використовувати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серійному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масовому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423285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9.2.2.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ГАЗОПОЛУМ’ЯНИЙ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ГАРТ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Нагрівання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здійснюється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ацетиленокисневим,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газокисневим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гаскисневим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лум’ям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температурою </a:t>
            </a:r>
            <a:r>
              <a:rPr sz="1200" dirty="0">
                <a:latin typeface="Times New Roman"/>
                <a:cs typeface="Times New Roman"/>
              </a:rPr>
              <a:t>3000...3200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поверхневого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складається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фериту.</a:t>
            </a:r>
            <a:r>
              <a:rPr sz="1200" spc="-5" dirty="0">
                <a:latin typeface="Times New Roman"/>
                <a:cs typeface="Times New Roman"/>
              </a:rPr>
              <a:t> Товщина загартованого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2...4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50...56 HRC.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Метод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застосовується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складну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(ко-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созубі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шестерні,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черв’яки),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сталевих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чавунних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прокатних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валків.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товується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масовому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індивідуальному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виробництві,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ремонтних </a:t>
            </a:r>
            <a:r>
              <a:rPr sz="1200" spc="-5" dirty="0">
                <a:latin typeface="Times New Roman"/>
                <a:cs typeface="Times New Roman"/>
              </a:rPr>
              <a:t>роботах.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пальник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охолоджуючий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пристрій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переміщають-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ся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уздовж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виробу.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Недоліки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методу: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невисока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продуктивність;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складність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регулювання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глибини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(мож-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ливість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перегріву).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95" y="6446001"/>
            <a:ext cx="5787390" cy="35363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6350" algn="r">
              <a:lnSpc>
                <a:spcPct val="100000"/>
              </a:lnSpc>
              <a:spcBef>
                <a:spcPts val="95"/>
              </a:spcBef>
            </a:pPr>
            <a:r>
              <a:rPr sz="1400" b="1" spc="-5" dirty="0">
                <a:latin typeface="Times New Roman"/>
                <a:cs typeface="Times New Roman"/>
              </a:rPr>
              <a:t>9.3.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СТАРІННЯ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Відпуск застосовується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сплавів, які піддані загартуванню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поліморфним пере-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творенням.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До матеріалів,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піддаються загартуванню </a:t>
            </a:r>
            <a:r>
              <a:rPr sz="1200" dirty="0">
                <a:latin typeface="Times New Roman"/>
                <a:cs typeface="Times New Roman"/>
              </a:rPr>
              <a:t>без </a:t>
            </a:r>
            <a:r>
              <a:rPr sz="1200" spc="-5" dirty="0">
                <a:latin typeface="Times New Roman"/>
                <a:cs typeface="Times New Roman"/>
              </a:rPr>
              <a:t>поліморфного перетворення,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стосовується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старіння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Загартування </a:t>
            </a:r>
            <a:r>
              <a:rPr sz="1200" i="1" dirty="0">
                <a:latin typeface="Times New Roman"/>
                <a:cs typeface="Times New Roman"/>
              </a:rPr>
              <a:t>без поліморфного </a:t>
            </a:r>
            <a:r>
              <a:rPr sz="1200" i="1" spc="-5" dirty="0">
                <a:latin typeface="Times New Roman"/>
                <a:cs typeface="Times New Roman"/>
              </a:rPr>
              <a:t>перетворення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термічна </a:t>
            </a:r>
            <a:r>
              <a:rPr sz="1200" dirty="0">
                <a:latin typeface="Times New Roman"/>
                <a:cs typeface="Times New Roman"/>
              </a:rPr>
              <a:t>обробка, </a:t>
            </a:r>
            <a:r>
              <a:rPr sz="1200" spc="-5" dirty="0">
                <a:latin typeface="Times New Roman"/>
                <a:cs typeface="Times New Roman"/>
              </a:rPr>
              <a:t>яка фіксує при </a:t>
            </a:r>
            <a:r>
              <a:rPr sz="1200" dirty="0">
                <a:latin typeface="Times New Roman"/>
                <a:cs typeface="Times New Roman"/>
              </a:rPr>
              <a:t> більш низькій </a:t>
            </a:r>
            <a:r>
              <a:rPr sz="1200" spc="-5" dirty="0">
                <a:latin typeface="Times New Roman"/>
                <a:cs typeface="Times New Roman"/>
              </a:rPr>
              <a:t>температурі стан, властиве сплаву при більш високих температурах (пе- </a:t>
            </a:r>
            <a:r>
              <a:rPr sz="1200" dirty="0">
                <a:latin typeface="Times New Roman"/>
                <a:cs typeface="Times New Roman"/>
              </a:rPr>
              <a:t> ресичений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твердий </a:t>
            </a:r>
            <a:r>
              <a:rPr sz="1200" dirty="0">
                <a:latin typeface="Times New Roman"/>
                <a:cs typeface="Times New Roman"/>
              </a:rPr>
              <a:t>розчин).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Старіння </a:t>
            </a:r>
            <a:r>
              <a:rPr sz="1200" dirty="0">
                <a:latin typeface="Times New Roman"/>
                <a:cs typeface="Times New Roman"/>
              </a:rPr>
              <a:t>– термічна </a:t>
            </a:r>
            <a:r>
              <a:rPr sz="1200" spc="-5" dirty="0">
                <a:latin typeface="Times New Roman"/>
                <a:cs typeface="Times New Roman"/>
              </a:rPr>
              <a:t>обробка, при </a:t>
            </a:r>
            <a:r>
              <a:rPr sz="1200" dirty="0">
                <a:latin typeface="Times New Roman"/>
                <a:cs typeface="Times New Roman"/>
              </a:rPr>
              <a:t>якій </a:t>
            </a:r>
            <a:r>
              <a:rPr sz="1200" spc="-5" dirty="0">
                <a:latin typeface="Times New Roman"/>
                <a:cs typeface="Times New Roman"/>
              </a:rPr>
              <a:t>головним процесом </a:t>
            </a:r>
            <a:r>
              <a:rPr sz="1200" dirty="0">
                <a:latin typeface="Times New Roman"/>
                <a:cs typeface="Times New Roman"/>
              </a:rPr>
              <a:t>є розпад </a:t>
            </a:r>
            <a:r>
              <a:rPr sz="1200" spc="-5" dirty="0">
                <a:latin typeface="Times New Roman"/>
                <a:cs typeface="Times New Roman"/>
              </a:rPr>
              <a:t>пересиченого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 </a:t>
            </a:r>
            <a:r>
              <a:rPr sz="1200" dirty="0">
                <a:latin typeface="Times New Roman"/>
                <a:cs typeface="Times New Roman"/>
              </a:rPr>
              <a:t>розчину.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dirty="0">
                <a:latin typeface="Times New Roman"/>
                <a:cs typeface="Times New Roman"/>
              </a:rPr>
              <a:t> старіння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зміна</a:t>
            </a:r>
            <a:r>
              <a:rPr sz="1200" spc="-5" dirty="0">
                <a:latin typeface="Times New Roman"/>
                <a:cs typeface="Times New Roman"/>
              </a:rPr>
              <a:t> властивостей загартованих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На відміну від відпуску, після старіння збільшуються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та твердість,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 зменшується</a:t>
            </a:r>
            <a:r>
              <a:rPr sz="1200" spc="-5" dirty="0">
                <a:latin typeface="Times New Roman"/>
                <a:cs typeface="Times New Roman"/>
              </a:rPr>
              <a:t> пластичність.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Старіння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пов’язано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змінною </a:t>
            </a:r>
            <a:r>
              <a:rPr sz="1200" dirty="0">
                <a:latin typeface="Times New Roman"/>
                <a:cs typeface="Times New Roman"/>
              </a:rPr>
              <a:t>розчинністю </a:t>
            </a:r>
            <a:r>
              <a:rPr sz="1200" spc="-5" dirty="0">
                <a:latin typeface="Times New Roman"/>
                <a:cs typeface="Times New Roman"/>
              </a:rPr>
              <a:t>надлишкової </a:t>
            </a:r>
            <a:r>
              <a:rPr sz="1200" dirty="0">
                <a:latin typeface="Times New Roman"/>
                <a:cs typeface="Times New Roman"/>
              </a:rPr>
              <a:t>фази, а </a:t>
            </a:r>
            <a:r>
              <a:rPr sz="1200" spc="-5" dirty="0">
                <a:latin typeface="Times New Roman"/>
                <a:cs typeface="Times New Roman"/>
              </a:rPr>
              <a:t>зміцнення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старінні відбувається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</a:t>
            </a:r>
            <a:r>
              <a:rPr sz="1200" dirty="0">
                <a:latin typeface="Times New Roman"/>
                <a:cs typeface="Times New Roman"/>
              </a:rPr>
              <a:t>дисперсійних </a:t>
            </a:r>
            <a:r>
              <a:rPr sz="1200" spc="-5" dirty="0">
                <a:latin typeface="Times New Roman"/>
                <a:cs typeface="Times New Roman"/>
              </a:rPr>
              <a:t>виділень при розпаді пересиченого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 розчину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внутрішніх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навантажень,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виникають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цьому.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50"/>
              </a:spcBef>
            </a:pPr>
            <a:r>
              <a:rPr sz="1000" spc="-5" dirty="0">
                <a:latin typeface="Times New Roman"/>
                <a:cs typeface="Times New Roman"/>
              </a:rPr>
              <a:t>173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17020" y="6394193"/>
            <a:ext cx="5890895" cy="35883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1.18.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Залежність кількості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центрів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(К.Ц.)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швидкості росту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(Ш.Р.)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ступеня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переохолодження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20" dirty="0">
                <a:latin typeface="Times New Roman"/>
                <a:cs typeface="Times New Roman"/>
              </a:rPr>
              <a:t>Розміри кристалів,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20" dirty="0">
                <a:latin typeface="Times New Roman"/>
                <a:cs typeface="Times New Roman"/>
              </a:rPr>
              <a:t>утворюються, залежать </a:t>
            </a:r>
            <a:r>
              <a:rPr sz="1200" spc="-15" dirty="0">
                <a:latin typeface="Times New Roman"/>
                <a:cs typeface="Times New Roman"/>
              </a:rPr>
              <a:t>від </a:t>
            </a:r>
            <a:r>
              <a:rPr sz="1200" spc="-20" dirty="0">
                <a:latin typeface="Times New Roman"/>
                <a:cs typeface="Times New Roman"/>
              </a:rPr>
              <a:t>співвідношення числа центрів крис-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талізації,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які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утворились,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швидкості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росту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кристалів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температурі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кристалізації.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рівноважній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dirty="0">
                <a:latin typeface="Times New Roman"/>
                <a:cs typeface="Times New Roman"/>
              </a:rPr>
              <a:t> кристалізації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i="1" spc="-7" baseline="-10416" dirty="0">
                <a:latin typeface="Times New Roman"/>
                <a:cs typeface="Times New Roman"/>
              </a:rPr>
              <a:t>S</a:t>
            </a:r>
            <a:r>
              <a:rPr sz="1200" i="1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число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утворились, та швидкість </a:t>
            </a:r>
            <a:r>
              <a:rPr sz="1200" dirty="0">
                <a:latin typeface="Times New Roman"/>
                <a:cs typeface="Times New Roman"/>
              </a:rPr>
              <a:t>їхнього зростання дорівнюють </a:t>
            </a:r>
            <a:r>
              <a:rPr sz="1200" spc="-5" dirty="0">
                <a:latin typeface="Times New Roman"/>
                <a:cs typeface="Times New Roman"/>
              </a:rPr>
              <a:t>нулю, тому </a:t>
            </a:r>
            <a:r>
              <a:rPr sz="1200" dirty="0">
                <a:latin typeface="Times New Roman"/>
                <a:cs typeface="Times New Roman"/>
              </a:rPr>
              <a:t>процес </a:t>
            </a:r>
            <a:r>
              <a:rPr sz="1200" spc="-5" dirty="0">
                <a:latin typeface="Times New Roman"/>
                <a:cs typeface="Times New Roman"/>
              </a:rPr>
              <a:t>кристалі- </a:t>
            </a:r>
            <a:r>
              <a:rPr sz="1200" dirty="0">
                <a:latin typeface="Times New Roman"/>
                <a:cs typeface="Times New Roman"/>
              </a:rPr>
              <a:t> зації</a:t>
            </a:r>
            <a:r>
              <a:rPr sz="1200" spc="-5" dirty="0">
                <a:latin typeface="Times New Roman"/>
                <a:cs typeface="Times New Roman"/>
              </a:rPr>
              <a:t> 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відбувається.</a:t>
            </a:r>
            <a:endParaRPr sz="1200">
              <a:latin typeface="Times New Roman"/>
              <a:cs typeface="Times New Roman"/>
            </a:endParaRPr>
          </a:p>
          <a:p>
            <a:pPr marL="63500" marR="58419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рідкий метал переохолодити до </a:t>
            </a:r>
            <a:r>
              <a:rPr sz="1200" spc="-5" dirty="0">
                <a:latin typeface="Times New Roman"/>
                <a:cs typeface="Times New Roman"/>
              </a:rPr>
              <a:t>температури, відповідної </a:t>
            </a:r>
            <a:r>
              <a:rPr sz="1200" dirty="0">
                <a:latin typeface="Times New Roman"/>
                <a:cs typeface="Times New Roman"/>
              </a:rPr>
              <a:t>точці </a:t>
            </a:r>
            <a:r>
              <a:rPr sz="1200" spc="-5" dirty="0">
                <a:latin typeface="Times New Roman"/>
                <a:cs typeface="Times New Roman"/>
              </a:rPr>
              <a:t>А, то утво-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рюються великі зерна </a:t>
            </a:r>
            <a:r>
              <a:rPr sz="1200" spc="-10" dirty="0">
                <a:latin typeface="Times New Roman"/>
                <a:cs typeface="Times New Roman"/>
              </a:rPr>
              <a:t>(кількість центрів </a:t>
            </a:r>
            <a:r>
              <a:rPr sz="1200" spc="-15" dirty="0">
                <a:latin typeface="Times New Roman"/>
                <a:cs typeface="Times New Roman"/>
              </a:rPr>
              <a:t>кристалізації,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15" dirty="0">
                <a:latin typeface="Times New Roman"/>
                <a:cs typeface="Times New Roman"/>
              </a:rPr>
              <a:t>утворилися, невелике,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5" dirty="0">
                <a:latin typeface="Times New Roman"/>
                <a:cs typeface="Times New Roman"/>
              </a:rPr>
              <a:t>швид-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велика).</a:t>
            </a:r>
            <a:endParaRPr sz="1200">
              <a:latin typeface="Times New Roman"/>
              <a:cs typeface="Times New Roman"/>
            </a:endParaRPr>
          </a:p>
          <a:p>
            <a:pPr marL="63500" marR="58419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переохолодженні до </a:t>
            </a:r>
            <a:r>
              <a:rPr sz="1200" spc="-5" dirty="0">
                <a:latin typeface="Times New Roman"/>
                <a:cs typeface="Times New Roman"/>
              </a:rPr>
              <a:t>температури </a:t>
            </a:r>
            <a:r>
              <a:rPr sz="1200" dirty="0">
                <a:latin typeface="Times New Roman"/>
                <a:cs typeface="Times New Roman"/>
              </a:rPr>
              <a:t>відповідної точці В – отримуємо дрібне зер-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(утворюється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центрів </a:t>
            </a:r>
            <a:r>
              <a:rPr sz="1200" spc="-5" dirty="0">
                <a:latin typeface="Times New Roman"/>
                <a:cs typeface="Times New Roman"/>
              </a:rPr>
              <a:t>кристалізації,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швидкість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невелика).</a:t>
            </a:r>
            <a:endParaRPr sz="1200">
              <a:latin typeface="Times New Roman"/>
              <a:cs typeface="Times New Roman"/>
            </a:endParaRPr>
          </a:p>
          <a:p>
            <a:pPr marL="63500" marR="59055" indent="3600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метал дуже </a:t>
            </a:r>
            <a:r>
              <a:rPr sz="1200" spc="-5" dirty="0">
                <a:latin typeface="Times New Roman"/>
                <a:cs typeface="Times New Roman"/>
              </a:rPr>
              <a:t>сильно </a:t>
            </a:r>
            <a:r>
              <a:rPr sz="1200" dirty="0">
                <a:latin typeface="Times New Roman"/>
                <a:cs typeface="Times New Roman"/>
              </a:rPr>
              <a:t>переохолодити,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dirty="0">
                <a:latin typeface="Times New Roman"/>
                <a:cs typeface="Times New Roman"/>
              </a:rPr>
              <a:t>кількість центрів і </a:t>
            </a:r>
            <a:r>
              <a:rPr sz="1200" spc="-5" dirty="0">
                <a:latin typeface="Times New Roman"/>
                <a:cs typeface="Times New Roman"/>
              </a:rPr>
              <a:t>швидкість росту </a:t>
            </a:r>
            <a:r>
              <a:rPr sz="1200" dirty="0">
                <a:latin typeface="Times New Roman"/>
                <a:cs typeface="Times New Roman"/>
              </a:rPr>
              <a:t> кристалів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дорівнюють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нулю,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рідина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кристалізується,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</a:t>
            </a:r>
            <a:r>
              <a:rPr sz="1200" dirty="0">
                <a:latin typeface="Times New Roman"/>
                <a:cs typeface="Times New Roman"/>
              </a:rPr>
              <a:t> аморфне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тіло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(«металеве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скло»).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металів, </a:t>
            </a:r>
            <a:r>
              <a:rPr sz="1200" dirty="0">
                <a:latin typeface="Times New Roman"/>
                <a:cs typeface="Times New Roman"/>
              </a:rPr>
              <a:t>що мають </a:t>
            </a:r>
            <a:r>
              <a:rPr sz="1200" spc="-5" dirty="0">
                <a:latin typeface="Times New Roman"/>
                <a:cs typeface="Times New Roman"/>
              </a:rPr>
              <a:t>малу схильність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переохолодження, експериментально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виявляються тільки</a:t>
            </a:r>
            <a:r>
              <a:rPr sz="1200" dirty="0">
                <a:latin typeface="Times New Roman"/>
                <a:cs typeface="Times New Roman"/>
              </a:rPr>
              <a:t> висхідні </a:t>
            </a:r>
            <a:r>
              <a:rPr sz="1200" spc="-5" dirty="0">
                <a:latin typeface="Times New Roman"/>
                <a:cs typeface="Times New Roman"/>
              </a:rPr>
              <a:t>гілки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кривих.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sz="1000" dirty="0">
                <a:latin typeface="Times New Roman"/>
                <a:cs typeface="Times New Roman"/>
              </a:rPr>
              <a:t>21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3" y="875786"/>
            <a:ext cx="3241675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15" dirty="0">
                <a:latin typeface="Times New Roman"/>
                <a:cs typeface="Times New Roman"/>
              </a:rPr>
              <a:t>вільний</a:t>
            </a:r>
            <a:r>
              <a:rPr sz="1200" spc="-10" dirty="0">
                <a:latin typeface="Times New Roman"/>
                <a:cs typeface="Times New Roman"/>
              </a:rPr>
              <a:t> доступ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живильного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середовища.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Після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закінчення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кристалізації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маємо</a:t>
            </a:r>
            <a:r>
              <a:rPr sz="1200" spc="5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полікристаліч- </a:t>
            </a:r>
            <a:r>
              <a:rPr sz="1200" spc="-10" dirty="0">
                <a:latin typeface="Times New Roman"/>
                <a:cs typeface="Times New Roman"/>
              </a:rPr>
              <a:t> не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тіло.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Схема  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</a:t>
            </a:r>
            <a:r>
              <a:rPr sz="1200" spc="6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spc="6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може</a:t>
            </a:r>
            <a:r>
              <a:rPr sz="1200" spc="6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бути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808" y="1576827"/>
            <a:ext cx="324040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  <a:tabLst>
                <a:tab pos="1043305" algn="l"/>
                <a:tab pos="1809114" algn="l"/>
                <a:tab pos="2732405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представлена	</a:t>
            </a:r>
            <a:r>
              <a:rPr sz="1200" dirty="0">
                <a:latin typeface="Times New Roman"/>
                <a:cs typeface="Times New Roman"/>
              </a:rPr>
              <a:t>кількісно	кінетичною	</a:t>
            </a:r>
            <a:r>
              <a:rPr sz="1200" spc="-5" dirty="0">
                <a:latin typeface="Times New Roman"/>
                <a:cs typeface="Times New Roman"/>
              </a:rPr>
              <a:t>кривою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1.17).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55846" y="1927346"/>
            <a:ext cx="29521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Процес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спочатку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прискорюється,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поки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7807" y="2102606"/>
            <a:ext cx="324104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ткнення</a:t>
            </a:r>
            <a:r>
              <a:rPr sz="1200" dirty="0">
                <a:latin typeface="Times New Roman"/>
                <a:cs typeface="Times New Roman"/>
              </a:rPr>
              <a:t> кристалів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починає </a:t>
            </a:r>
            <a:r>
              <a:rPr sz="1200" spc="-5" dirty="0">
                <a:latin typeface="Times New Roman"/>
                <a:cs typeface="Times New Roman"/>
              </a:rPr>
              <a:t>перешкоджати</a:t>
            </a:r>
            <a:r>
              <a:rPr sz="1200" dirty="0">
                <a:latin typeface="Times New Roman"/>
                <a:cs typeface="Times New Roman"/>
              </a:rPr>
              <a:t> їх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росту.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рідкої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фази,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7806" y="2452362"/>
            <a:ext cx="32404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07085" algn="l"/>
                <a:tab pos="1848485" algn="l"/>
                <a:tab pos="2380615" algn="l"/>
              </a:tabLst>
            </a:pPr>
            <a:r>
              <a:rPr sz="1200" dirty="0">
                <a:latin typeface="Times New Roman"/>
                <a:cs typeface="Times New Roman"/>
              </a:rPr>
              <a:t>кристал</a:t>
            </a:r>
            <a:r>
              <a:rPr sz="1200" spc="-5" dirty="0">
                <a:latin typeface="Times New Roman"/>
                <a:cs typeface="Times New Roman"/>
              </a:rPr>
              <a:t>и</a:t>
            </a:r>
            <a:r>
              <a:rPr sz="1200" dirty="0">
                <a:latin typeface="Times New Roman"/>
                <a:cs typeface="Times New Roman"/>
              </a:rPr>
              <a:t>,	</a:t>
            </a:r>
            <a:r>
              <a:rPr sz="1200" spc="-5" dirty="0">
                <a:latin typeface="Times New Roman"/>
                <a:cs typeface="Times New Roman"/>
              </a:rPr>
              <a:t>зменшуєтьс</a:t>
            </a:r>
            <a:r>
              <a:rPr sz="1200" dirty="0">
                <a:latin typeface="Times New Roman"/>
                <a:cs typeface="Times New Roman"/>
              </a:rPr>
              <a:t>я.	Після	кристалізації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67805" y="2627622"/>
            <a:ext cx="32397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п’ятдесяти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відсотків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об’єму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швидкість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7803" y="2802882"/>
            <a:ext cx="324104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буде сповільнюватися.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Таким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чином,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кристалізації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67803" y="3153402"/>
            <a:ext cx="578612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центрів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кристалізації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цих центрів.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свою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чергу,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центрів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(К.Ц.)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(Ш.Р.)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залежать від </a:t>
            </a:r>
            <a:r>
              <a:rPr sz="1200" dirty="0">
                <a:latin typeface="Times New Roman"/>
                <a:cs typeface="Times New Roman"/>
              </a:rPr>
              <a:t>ступеня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переохолодження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1.18).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14014" y="6112744"/>
            <a:ext cx="1558925" cy="1885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dirty="0">
                <a:latin typeface="Times New Roman"/>
                <a:cs typeface="Times New Roman"/>
              </a:rPr>
              <a:t>Ступень</a:t>
            </a:r>
            <a:r>
              <a:rPr sz="1050" spc="-4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переохолодження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633475" y="6051789"/>
            <a:ext cx="199390" cy="1885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1050" i="1" spc="10" dirty="0">
                <a:latin typeface="Times New Roman"/>
                <a:cs typeface="Times New Roman"/>
              </a:rPr>
              <a:t>Т</a:t>
            </a:r>
            <a:r>
              <a:rPr sz="975" spc="15" baseline="-12820" dirty="0">
                <a:latin typeface="Times New Roman"/>
                <a:cs typeface="Times New Roman"/>
              </a:rPr>
              <a:t>S</a:t>
            </a:r>
            <a:endParaRPr sz="975" baseline="-1282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717292" y="3777995"/>
            <a:ext cx="2794000" cy="2308860"/>
            <a:chOff x="2717292" y="3777995"/>
            <a:chExt cx="2794000" cy="2308860"/>
          </a:xfrm>
        </p:grpSpPr>
        <p:sp>
          <p:nvSpPr>
            <p:cNvPr id="17" name="object 17"/>
            <p:cNvSpPr/>
            <p:nvPr/>
          </p:nvSpPr>
          <p:spPr>
            <a:xfrm>
              <a:off x="2717292" y="3777995"/>
              <a:ext cx="2794000" cy="2308860"/>
            </a:xfrm>
            <a:custGeom>
              <a:avLst/>
              <a:gdLst/>
              <a:ahLst/>
              <a:cxnLst/>
              <a:rect l="l" t="t" r="r" b="b"/>
              <a:pathLst>
                <a:path w="2794000" h="2308860">
                  <a:moveTo>
                    <a:pt x="2793492" y="2289048"/>
                  </a:moveTo>
                  <a:lnTo>
                    <a:pt x="2758922" y="2282190"/>
                  </a:lnTo>
                  <a:lnTo>
                    <a:pt x="2697480" y="2269998"/>
                  </a:lnTo>
                  <a:lnTo>
                    <a:pt x="2721864" y="2282190"/>
                  </a:lnTo>
                  <a:lnTo>
                    <a:pt x="26670" y="2282190"/>
                  </a:lnTo>
                  <a:lnTo>
                    <a:pt x="26670" y="72859"/>
                  </a:lnTo>
                  <a:lnTo>
                    <a:pt x="38862" y="96774"/>
                  </a:lnTo>
                  <a:lnTo>
                    <a:pt x="30899" y="57912"/>
                  </a:lnTo>
                  <a:lnTo>
                    <a:pt x="19050" y="0"/>
                  </a:lnTo>
                  <a:lnTo>
                    <a:pt x="0" y="96774"/>
                  </a:lnTo>
                  <a:lnTo>
                    <a:pt x="12179" y="71920"/>
                  </a:lnTo>
                  <a:lnTo>
                    <a:pt x="12179" y="2286000"/>
                  </a:lnTo>
                  <a:lnTo>
                    <a:pt x="12954" y="2286000"/>
                  </a:lnTo>
                  <a:lnTo>
                    <a:pt x="12954" y="2296668"/>
                  </a:lnTo>
                  <a:lnTo>
                    <a:pt x="2720924" y="2296668"/>
                  </a:lnTo>
                  <a:lnTo>
                    <a:pt x="2697480" y="2308860"/>
                  </a:lnTo>
                  <a:lnTo>
                    <a:pt x="2756573" y="2296668"/>
                  </a:lnTo>
                  <a:lnTo>
                    <a:pt x="2793492" y="2289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736342" y="4303668"/>
              <a:ext cx="2503170" cy="1760855"/>
            </a:xfrm>
            <a:custGeom>
              <a:avLst/>
              <a:gdLst/>
              <a:ahLst/>
              <a:cxnLst/>
              <a:rect l="l" t="t" r="r" b="b"/>
              <a:pathLst>
                <a:path w="2503170" h="1760854">
                  <a:moveTo>
                    <a:pt x="0" y="1760327"/>
                  </a:moveTo>
                  <a:lnTo>
                    <a:pt x="40588" y="1734907"/>
                  </a:lnTo>
                  <a:lnTo>
                    <a:pt x="81248" y="1707844"/>
                  </a:lnTo>
                  <a:lnTo>
                    <a:pt x="122050" y="1677495"/>
                  </a:lnTo>
                  <a:lnTo>
                    <a:pt x="163068" y="1642217"/>
                  </a:lnTo>
                  <a:lnTo>
                    <a:pt x="197479" y="1609262"/>
                  </a:lnTo>
                  <a:lnTo>
                    <a:pt x="232989" y="1572613"/>
                  </a:lnTo>
                  <a:lnTo>
                    <a:pt x="268132" y="1533696"/>
                  </a:lnTo>
                  <a:lnTo>
                    <a:pt x="301447" y="1493938"/>
                  </a:lnTo>
                  <a:lnTo>
                    <a:pt x="331470" y="1454765"/>
                  </a:lnTo>
                  <a:lnTo>
                    <a:pt x="363402" y="1409830"/>
                  </a:lnTo>
                  <a:lnTo>
                    <a:pt x="390906" y="1366182"/>
                  </a:lnTo>
                  <a:lnTo>
                    <a:pt x="416123" y="1318248"/>
                  </a:lnTo>
                  <a:lnTo>
                    <a:pt x="441198" y="1260455"/>
                  </a:lnTo>
                  <a:lnTo>
                    <a:pt x="456240" y="1221737"/>
                  </a:lnTo>
                  <a:lnTo>
                    <a:pt x="471215" y="1179314"/>
                  </a:lnTo>
                  <a:lnTo>
                    <a:pt x="485964" y="1134052"/>
                  </a:lnTo>
                  <a:lnTo>
                    <a:pt x="500327" y="1086816"/>
                  </a:lnTo>
                  <a:lnTo>
                    <a:pt x="514143" y="1038475"/>
                  </a:lnTo>
                  <a:lnTo>
                    <a:pt x="527252" y="989894"/>
                  </a:lnTo>
                  <a:lnTo>
                    <a:pt x="539496" y="941939"/>
                  </a:lnTo>
                  <a:lnTo>
                    <a:pt x="551092" y="893595"/>
                  </a:lnTo>
                  <a:lnTo>
                    <a:pt x="561822" y="843785"/>
                  </a:lnTo>
                  <a:lnTo>
                    <a:pt x="571846" y="793282"/>
                  </a:lnTo>
                  <a:lnTo>
                    <a:pt x="581323" y="742859"/>
                  </a:lnTo>
                  <a:lnTo>
                    <a:pt x="590414" y="693289"/>
                  </a:lnTo>
                  <a:lnTo>
                    <a:pt x="599278" y="645345"/>
                  </a:lnTo>
                  <a:lnTo>
                    <a:pt x="608076" y="599801"/>
                  </a:lnTo>
                  <a:lnTo>
                    <a:pt x="617752" y="548620"/>
                  </a:lnTo>
                  <a:lnTo>
                    <a:pt x="626561" y="498963"/>
                  </a:lnTo>
                  <a:lnTo>
                    <a:pt x="635031" y="451211"/>
                  </a:lnTo>
                  <a:lnTo>
                    <a:pt x="643692" y="405745"/>
                  </a:lnTo>
                  <a:lnTo>
                    <a:pt x="653072" y="362946"/>
                  </a:lnTo>
                  <a:lnTo>
                    <a:pt x="663702" y="323195"/>
                  </a:lnTo>
                  <a:lnTo>
                    <a:pt x="681811" y="269902"/>
                  </a:lnTo>
                  <a:lnTo>
                    <a:pt x="701706" y="222611"/>
                  </a:lnTo>
                  <a:lnTo>
                    <a:pt x="723173" y="180463"/>
                  </a:lnTo>
                  <a:lnTo>
                    <a:pt x="745998" y="142601"/>
                  </a:lnTo>
                  <a:lnTo>
                    <a:pt x="769167" y="109561"/>
                  </a:lnTo>
                  <a:lnTo>
                    <a:pt x="819507" y="57197"/>
                  </a:lnTo>
                  <a:lnTo>
                    <a:pt x="888039" y="22193"/>
                  </a:lnTo>
                  <a:lnTo>
                    <a:pt x="930973" y="11441"/>
                  </a:lnTo>
                  <a:lnTo>
                    <a:pt x="975336" y="4548"/>
                  </a:lnTo>
                  <a:lnTo>
                    <a:pt x="1017270" y="869"/>
                  </a:lnTo>
                  <a:lnTo>
                    <a:pt x="1056382" y="0"/>
                  </a:lnTo>
                  <a:lnTo>
                    <a:pt x="1094708" y="1916"/>
                  </a:lnTo>
                  <a:lnTo>
                    <a:pt x="1168146" y="20681"/>
                  </a:lnTo>
                  <a:lnTo>
                    <a:pt x="1202864" y="40862"/>
                  </a:lnTo>
                  <a:lnTo>
                    <a:pt x="1236726" y="67258"/>
                  </a:lnTo>
                  <a:lnTo>
                    <a:pt x="1268872" y="98369"/>
                  </a:lnTo>
                  <a:lnTo>
                    <a:pt x="1298448" y="132695"/>
                  </a:lnTo>
                  <a:lnTo>
                    <a:pt x="1324796" y="167830"/>
                  </a:lnTo>
                  <a:lnTo>
                    <a:pt x="1348644" y="205180"/>
                  </a:lnTo>
                  <a:lnTo>
                    <a:pt x="1371207" y="248959"/>
                  </a:lnTo>
                  <a:lnTo>
                    <a:pt x="1393698" y="303383"/>
                  </a:lnTo>
                  <a:lnTo>
                    <a:pt x="1406632" y="340823"/>
                  </a:lnTo>
                  <a:lnTo>
                    <a:pt x="1419352" y="382142"/>
                  </a:lnTo>
                  <a:lnTo>
                    <a:pt x="1431926" y="426647"/>
                  </a:lnTo>
                  <a:lnTo>
                    <a:pt x="1444421" y="473644"/>
                  </a:lnTo>
                  <a:lnTo>
                    <a:pt x="1456901" y="522441"/>
                  </a:lnTo>
                  <a:lnTo>
                    <a:pt x="1469435" y="572344"/>
                  </a:lnTo>
                  <a:lnTo>
                    <a:pt x="1482090" y="622661"/>
                  </a:lnTo>
                  <a:lnTo>
                    <a:pt x="1493170" y="668762"/>
                  </a:lnTo>
                  <a:lnTo>
                    <a:pt x="1504580" y="718149"/>
                  </a:lnTo>
                  <a:lnTo>
                    <a:pt x="1516152" y="769465"/>
                  </a:lnTo>
                  <a:lnTo>
                    <a:pt x="1527714" y="821352"/>
                  </a:lnTo>
                  <a:lnTo>
                    <a:pt x="1539098" y="872454"/>
                  </a:lnTo>
                  <a:lnTo>
                    <a:pt x="1550134" y="921412"/>
                  </a:lnTo>
                  <a:lnTo>
                    <a:pt x="1560651" y="966870"/>
                  </a:lnTo>
                  <a:lnTo>
                    <a:pt x="1570482" y="1007471"/>
                  </a:lnTo>
                  <a:lnTo>
                    <a:pt x="1584832" y="1063804"/>
                  </a:lnTo>
                  <a:lnTo>
                    <a:pt x="1598048" y="1112310"/>
                  </a:lnTo>
                  <a:lnTo>
                    <a:pt x="1610642" y="1154671"/>
                  </a:lnTo>
                  <a:lnTo>
                    <a:pt x="1623127" y="1192570"/>
                  </a:lnTo>
                  <a:lnTo>
                    <a:pt x="1650539" y="1264789"/>
                  </a:lnTo>
                  <a:lnTo>
                    <a:pt x="1679305" y="1320700"/>
                  </a:lnTo>
                  <a:lnTo>
                    <a:pt x="1701546" y="1352657"/>
                  </a:lnTo>
                  <a:lnTo>
                    <a:pt x="1730418" y="1391876"/>
                  </a:lnTo>
                  <a:lnTo>
                    <a:pt x="1764506" y="1434381"/>
                  </a:lnTo>
                  <a:lnTo>
                    <a:pt x="1803880" y="1478887"/>
                  </a:lnTo>
                  <a:lnTo>
                    <a:pt x="1848612" y="1524107"/>
                  </a:lnTo>
                  <a:lnTo>
                    <a:pt x="1884242" y="1555878"/>
                  </a:lnTo>
                  <a:lnTo>
                    <a:pt x="1925630" y="1590316"/>
                  </a:lnTo>
                  <a:lnTo>
                    <a:pt x="1969389" y="1625262"/>
                  </a:lnTo>
                  <a:lnTo>
                    <a:pt x="2012131" y="1658557"/>
                  </a:lnTo>
                  <a:lnTo>
                    <a:pt x="2050471" y="1688043"/>
                  </a:lnTo>
                  <a:lnTo>
                    <a:pt x="2081022" y="1711559"/>
                  </a:lnTo>
                  <a:lnTo>
                    <a:pt x="2111668" y="1734931"/>
                  </a:lnTo>
                  <a:lnTo>
                    <a:pt x="2130742" y="1748801"/>
                  </a:lnTo>
                  <a:lnTo>
                    <a:pt x="2142101" y="1756243"/>
                  </a:lnTo>
                  <a:lnTo>
                    <a:pt x="2149602" y="1760327"/>
                  </a:lnTo>
                </a:path>
                <a:path w="2503170" h="1760854">
                  <a:moveTo>
                    <a:pt x="0" y="1760327"/>
                  </a:moveTo>
                  <a:lnTo>
                    <a:pt x="70294" y="1736514"/>
                  </a:lnTo>
                  <a:lnTo>
                    <a:pt x="111442" y="1722179"/>
                  </a:lnTo>
                  <a:lnTo>
                    <a:pt x="160020" y="1704701"/>
                  </a:lnTo>
                  <a:lnTo>
                    <a:pt x="198807" y="1690523"/>
                  </a:lnTo>
                  <a:lnTo>
                    <a:pt x="243247" y="1674842"/>
                  </a:lnTo>
                  <a:lnTo>
                    <a:pt x="290607" y="1657933"/>
                  </a:lnTo>
                  <a:lnTo>
                    <a:pt x="338158" y="1640072"/>
                  </a:lnTo>
                  <a:lnTo>
                    <a:pt x="383169" y="1621533"/>
                  </a:lnTo>
                  <a:lnTo>
                    <a:pt x="422910" y="1602593"/>
                  </a:lnTo>
                  <a:lnTo>
                    <a:pt x="472856" y="1573851"/>
                  </a:lnTo>
                  <a:lnTo>
                    <a:pt x="516159" y="1543538"/>
                  </a:lnTo>
                  <a:lnTo>
                    <a:pt x="555890" y="1511510"/>
                  </a:lnTo>
                  <a:lnTo>
                    <a:pt x="595122" y="1477625"/>
                  </a:lnTo>
                  <a:lnTo>
                    <a:pt x="633912" y="1443073"/>
                  </a:lnTo>
                  <a:lnTo>
                    <a:pt x="670560" y="1407521"/>
                  </a:lnTo>
                  <a:lnTo>
                    <a:pt x="707207" y="1368540"/>
                  </a:lnTo>
                  <a:lnTo>
                    <a:pt x="745998" y="1323701"/>
                  </a:lnTo>
                  <a:lnTo>
                    <a:pt x="773295" y="1289104"/>
                  </a:lnTo>
                  <a:lnTo>
                    <a:pt x="801567" y="1251395"/>
                  </a:lnTo>
                  <a:lnTo>
                    <a:pt x="830389" y="1211401"/>
                  </a:lnTo>
                  <a:lnTo>
                    <a:pt x="859338" y="1169946"/>
                  </a:lnTo>
                  <a:lnTo>
                    <a:pt x="887991" y="1127856"/>
                  </a:lnTo>
                  <a:lnTo>
                    <a:pt x="915924" y="1085957"/>
                  </a:lnTo>
                  <a:lnTo>
                    <a:pt x="943214" y="1043899"/>
                  </a:lnTo>
                  <a:lnTo>
                    <a:pt x="970167" y="1000443"/>
                  </a:lnTo>
                  <a:lnTo>
                    <a:pt x="996696" y="956226"/>
                  </a:lnTo>
                  <a:lnTo>
                    <a:pt x="1022716" y="911882"/>
                  </a:lnTo>
                  <a:lnTo>
                    <a:pt x="1048145" y="868046"/>
                  </a:lnTo>
                  <a:lnTo>
                    <a:pt x="1072896" y="825353"/>
                  </a:lnTo>
                  <a:lnTo>
                    <a:pt x="1101797" y="774841"/>
                  </a:lnTo>
                  <a:lnTo>
                    <a:pt x="1130003" y="724476"/>
                  </a:lnTo>
                  <a:lnTo>
                    <a:pt x="1157551" y="675135"/>
                  </a:lnTo>
                  <a:lnTo>
                    <a:pt x="1184477" y="627696"/>
                  </a:lnTo>
                  <a:lnTo>
                    <a:pt x="1210818" y="583037"/>
                  </a:lnTo>
                  <a:lnTo>
                    <a:pt x="1242179" y="530709"/>
                  </a:lnTo>
                  <a:lnTo>
                    <a:pt x="1272540" y="481024"/>
                  </a:lnTo>
                  <a:lnTo>
                    <a:pt x="1302329" y="435483"/>
                  </a:lnTo>
                  <a:lnTo>
                    <a:pt x="1331976" y="395585"/>
                  </a:lnTo>
                  <a:lnTo>
                    <a:pt x="1361074" y="361902"/>
                  </a:lnTo>
                  <a:lnTo>
                    <a:pt x="1389888" y="333577"/>
                  </a:lnTo>
                  <a:lnTo>
                    <a:pt x="1445514" y="290429"/>
                  </a:lnTo>
                  <a:lnTo>
                    <a:pt x="1497711" y="266902"/>
                  </a:lnTo>
                  <a:lnTo>
                    <a:pt x="1547622" y="257663"/>
                  </a:lnTo>
                  <a:lnTo>
                    <a:pt x="1595056" y="253376"/>
                  </a:lnTo>
                  <a:lnTo>
                    <a:pt x="1619416" y="256055"/>
                  </a:lnTo>
                  <a:lnTo>
                    <a:pt x="1675185" y="278439"/>
                  </a:lnTo>
                  <a:lnTo>
                    <a:pt x="1739145" y="321421"/>
                  </a:lnTo>
                  <a:lnTo>
                    <a:pt x="1770126" y="352913"/>
                  </a:lnTo>
                  <a:lnTo>
                    <a:pt x="1798867" y="393025"/>
                  </a:lnTo>
                  <a:lnTo>
                    <a:pt x="1826895" y="440638"/>
                  </a:lnTo>
                  <a:lnTo>
                    <a:pt x="1854350" y="492966"/>
                  </a:lnTo>
                  <a:lnTo>
                    <a:pt x="1881378" y="547223"/>
                  </a:lnTo>
                  <a:lnTo>
                    <a:pt x="1902671" y="591937"/>
                  </a:lnTo>
                  <a:lnTo>
                    <a:pt x="1924074" y="638846"/>
                  </a:lnTo>
                  <a:lnTo>
                    <a:pt x="1944965" y="687400"/>
                  </a:lnTo>
                  <a:lnTo>
                    <a:pt x="1964722" y="737052"/>
                  </a:lnTo>
                  <a:lnTo>
                    <a:pt x="1982724" y="787253"/>
                  </a:lnTo>
                  <a:lnTo>
                    <a:pt x="1998268" y="838441"/>
                  </a:lnTo>
                  <a:lnTo>
                    <a:pt x="2011801" y="890982"/>
                  </a:lnTo>
                  <a:lnTo>
                    <a:pt x="2024420" y="944219"/>
                  </a:lnTo>
                  <a:lnTo>
                    <a:pt x="2037222" y="997492"/>
                  </a:lnTo>
                  <a:lnTo>
                    <a:pt x="2051304" y="1050143"/>
                  </a:lnTo>
                  <a:lnTo>
                    <a:pt x="2067196" y="1103794"/>
                  </a:lnTo>
                  <a:lnTo>
                    <a:pt x="2084259" y="1158944"/>
                  </a:lnTo>
                  <a:lnTo>
                    <a:pt x="2101833" y="1213253"/>
                  </a:lnTo>
                  <a:lnTo>
                    <a:pt x="2119262" y="1264380"/>
                  </a:lnTo>
                  <a:lnTo>
                    <a:pt x="2135886" y="1309985"/>
                  </a:lnTo>
                  <a:lnTo>
                    <a:pt x="2154912" y="1357086"/>
                  </a:lnTo>
                  <a:lnTo>
                    <a:pt x="2172652" y="1396472"/>
                  </a:lnTo>
                  <a:lnTo>
                    <a:pt x="2191821" y="1433000"/>
                  </a:lnTo>
                  <a:lnTo>
                    <a:pt x="2215134" y="1471529"/>
                  </a:lnTo>
                  <a:lnTo>
                    <a:pt x="2242732" y="1514010"/>
                  </a:lnTo>
                  <a:lnTo>
                    <a:pt x="2273617" y="1557635"/>
                  </a:lnTo>
                  <a:lnTo>
                    <a:pt x="2307074" y="1600116"/>
                  </a:lnTo>
                  <a:lnTo>
                    <a:pt x="2342388" y="1639169"/>
                  </a:lnTo>
                  <a:lnTo>
                    <a:pt x="2379833" y="1673209"/>
                  </a:lnTo>
                  <a:lnTo>
                    <a:pt x="2419635" y="1704034"/>
                  </a:lnTo>
                  <a:lnTo>
                    <a:pt x="2461010" y="1732716"/>
                  </a:lnTo>
                  <a:lnTo>
                    <a:pt x="2503170" y="1760327"/>
                  </a:lnTo>
                </a:path>
              </a:pathLst>
            </a:custGeom>
            <a:ln w="239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2378503" y="3942757"/>
            <a:ext cx="351790" cy="19945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240" algn="ctr">
              <a:lnSpc>
                <a:spcPct val="100000"/>
              </a:lnSpc>
            </a:pPr>
            <a:r>
              <a:rPr sz="1050" spc="5" dirty="0">
                <a:latin typeface="Times New Roman"/>
                <a:cs typeface="Times New Roman"/>
              </a:rPr>
              <a:t>Швидкість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росту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кристалів,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10" dirty="0">
                <a:latin typeface="Times New Roman"/>
                <a:cs typeface="Times New Roman"/>
              </a:rPr>
              <a:t>%</a:t>
            </a: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sz="1050" dirty="0">
                <a:latin typeface="Times New Roman"/>
                <a:cs typeface="Times New Roman"/>
              </a:rPr>
              <a:t>Кількість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центрів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кристалізації, </a:t>
            </a:r>
            <a:r>
              <a:rPr sz="1050" spc="10" dirty="0">
                <a:latin typeface="Times New Roman"/>
                <a:cs typeface="Times New Roman"/>
              </a:rPr>
              <a:t>%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042157" y="4660372"/>
            <a:ext cx="304165" cy="1885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15" dirty="0">
                <a:latin typeface="Times New Roman"/>
                <a:cs typeface="Times New Roman"/>
              </a:rPr>
              <a:t>Ш</a:t>
            </a:r>
            <a:r>
              <a:rPr sz="1050" dirty="0">
                <a:latin typeface="Times New Roman"/>
                <a:cs typeface="Times New Roman"/>
              </a:rPr>
              <a:t>.</a:t>
            </a:r>
            <a:r>
              <a:rPr sz="1050" spc="-15" dirty="0">
                <a:latin typeface="Times New Roman"/>
                <a:cs typeface="Times New Roman"/>
              </a:rPr>
              <a:t>Р</a:t>
            </a:r>
            <a:r>
              <a:rPr sz="1050" dirty="0">
                <a:latin typeface="Times New Roman"/>
                <a:cs typeface="Times New Roman"/>
              </a:rPr>
              <a:t>.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24783" y="4853177"/>
            <a:ext cx="97790" cy="178435"/>
          </a:xfrm>
          <a:custGeom>
            <a:avLst/>
            <a:gdLst/>
            <a:ahLst/>
            <a:cxnLst/>
            <a:rect l="l" t="t" r="r" b="b"/>
            <a:pathLst>
              <a:path w="97789" h="178435">
                <a:moveTo>
                  <a:pt x="0" y="0"/>
                </a:moveTo>
                <a:lnTo>
                  <a:pt x="97536" y="178308"/>
                </a:lnTo>
              </a:path>
            </a:pathLst>
          </a:custGeom>
          <a:ln w="71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4638547" y="4617700"/>
            <a:ext cx="281940" cy="1885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10" dirty="0">
                <a:latin typeface="Times New Roman"/>
                <a:cs typeface="Times New Roman"/>
              </a:rPr>
              <a:t>К</a:t>
            </a:r>
            <a:r>
              <a:rPr sz="1050" dirty="0">
                <a:latin typeface="Times New Roman"/>
                <a:cs typeface="Times New Roman"/>
              </a:rPr>
              <a:t>.Ц.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028188" y="4200144"/>
            <a:ext cx="0" cy="1873885"/>
          </a:xfrm>
          <a:custGeom>
            <a:avLst/>
            <a:gdLst/>
            <a:ahLst/>
            <a:cxnLst/>
            <a:rect l="l" t="t" r="r" b="b"/>
            <a:pathLst>
              <a:path h="1873885">
                <a:moveTo>
                  <a:pt x="0" y="1873758"/>
                </a:moveTo>
                <a:lnTo>
                  <a:pt x="0" y="0"/>
                </a:lnTo>
              </a:path>
            </a:pathLst>
          </a:custGeom>
          <a:ln w="71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64279" y="4214621"/>
            <a:ext cx="0" cy="1859280"/>
          </a:xfrm>
          <a:custGeom>
            <a:avLst/>
            <a:gdLst/>
            <a:ahLst/>
            <a:cxnLst/>
            <a:rect l="l" t="t" r="r" b="b"/>
            <a:pathLst>
              <a:path h="1859279">
                <a:moveTo>
                  <a:pt x="0" y="1859280"/>
                </a:moveTo>
                <a:lnTo>
                  <a:pt x="0" y="0"/>
                </a:lnTo>
              </a:path>
            </a:pathLst>
          </a:custGeom>
          <a:ln w="71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56354" y="4173473"/>
            <a:ext cx="0" cy="1900555"/>
          </a:xfrm>
          <a:custGeom>
            <a:avLst/>
            <a:gdLst/>
            <a:ahLst/>
            <a:cxnLst/>
            <a:rect l="l" t="t" r="r" b="b"/>
            <a:pathLst>
              <a:path h="1900554">
                <a:moveTo>
                  <a:pt x="0" y="1900428"/>
                </a:moveTo>
                <a:lnTo>
                  <a:pt x="0" y="0"/>
                </a:lnTo>
              </a:path>
            </a:pathLst>
          </a:custGeom>
          <a:ln w="71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" name="object 26"/>
          <p:cNvGrpSpPr/>
          <p:nvPr/>
        </p:nvGrpSpPr>
        <p:grpSpPr>
          <a:xfrm>
            <a:off x="2822549" y="3794423"/>
            <a:ext cx="1901189" cy="1089025"/>
            <a:chOff x="2822549" y="3794423"/>
            <a:chExt cx="1901189" cy="1089025"/>
          </a:xfrm>
        </p:grpSpPr>
        <p:sp>
          <p:nvSpPr>
            <p:cNvPr id="27" name="object 27"/>
            <p:cNvSpPr/>
            <p:nvPr/>
          </p:nvSpPr>
          <p:spPr>
            <a:xfrm>
              <a:off x="4650486" y="4788408"/>
              <a:ext cx="69850" cy="91440"/>
            </a:xfrm>
            <a:custGeom>
              <a:avLst/>
              <a:gdLst/>
              <a:ahLst/>
              <a:cxnLst/>
              <a:rect l="l" t="t" r="r" b="b"/>
              <a:pathLst>
                <a:path w="69850" h="91439">
                  <a:moveTo>
                    <a:pt x="69342" y="0"/>
                  </a:moveTo>
                  <a:lnTo>
                    <a:pt x="0" y="91440"/>
                  </a:lnTo>
                </a:path>
              </a:pathLst>
            </a:custGeom>
            <a:ln w="71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828544" y="3801617"/>
              <a:ext cx="396240" cy="398526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2828544" y="3801617"/>
              <a:ext cx="396240" cy="398780"/>
            </a:xfrm>
            <a:custGeom>
              <a:avLst/>
              <a:gdLst/>
              <a:ahLst/>
              <a:cxnLst/>
              <a:rect l="l" t="t" r="r" b="b"/>
              <a:pathLst>
                <a:path w="396239" h="398779">
                  <a:moveTo>
                    <a:pt x="198120" y="0"/>
                  </a:moveTo>
                  <a:lnTo>
                    <a:pt x="152835" y="5258"/>
                  </a:lnTo>
                  <a:lnTo>
                    <a:pt x="111189" y="20234"/>
                  </a:lnTo>
                  <a:lnTo>
                    <a:pt x="74396" y="43727"/>
                  </a:lnTo>
                  <a:lnTo>
                    <a:pt x="43667" y="74538"/>
                  </a:lnTo>
                  <a:lnTo>
                    <a:pt x="20216" y="111467"/>
                  </a:lnTo>
                  <a:lnTo>
                    <a:pt x="5256" y="153315"/>
                  </a:lnTo>
                  <a:lnTo>
                    <a:pt x="0" y="198882"/>
                  </a:lnTo>
                  <a:lnTo>
                    <a:pt x="5256" y="244730"/>
                  </a:lnTo>
                  <a:lnTo>
                    <a:pt x="20216" y="286780"/>
                  </a:lnTo>
                  <a:lnTo>
                    <a:pt x="43667" y="323845"/>
                  </a:lnTo>
                  <a:lnTo>
                    <a:pt x="74396" y="354738"/>
                  </a:lnTo>
                  <a:lnTo>
                    <a:pt x="111189" y="378274"/>
                  </a:lnTo>
                  <a:lnTo>
                    <a:pt x="152835" y="393265"/>
                  </a:lnTo>
                  <a:lnTo>
                    <a:pt x="198120" y="398526"/>
                  </a:lnTo>
                  <a:lnTo>
                    <a:pt x="243644" y="393265"/>
                  </a:lnTo>
                  <a:lnTo>
                    <a:pt x="285383" y="378274"/>
                  </a:lnTo>
                  <a:lnTo>
                    <a:pt x="322163" y="354738"/>
                  </a:lnTo>
                  <a:lnTo>
                    <a:pt x="352812" y="323845"/>
                  </a:lnTo>
                  <a:lnTo>
                    <a:pt x="376156" y="286780"/>
                  </a:lnTo>
                  <a:lnTo>
                    <a:pt x="391023" y="244730"/>
                  </a:lnTo>
                  <a:lnTo>
                    <a:pt x="396240" y="198882"/>
                  </a:lnTo>
                  <a:lnTo>
                    <a:pt x="391023" y="153315"/>
                  </a:lnTo>
                  <a:lnTo>
                    <a:pt x="376156" y="111467"/>
                  </a:lnTo>
                  <a:lnTo>
                    <a:pt x="352812" y="74538"/>
                  </a:lnTo>
                  <a:lnTo>
                    <a:pt x="322163" y="43727"/>
                  </a:lnTo>
                  <a:lnTo>
                    <a:pt x="285383" y="20234"/>
                  </a:lnTo>
                  <a:lnTo>
                    <a:pt x="243644" y="5258"/>
                  </a:lnTo>
                  <a:lnTo>
                    <a:pt x="198120" y="0"/>
                  </a:lnTo>
                  <a:close/>
                </a:path>
              </a:pathLst>
            </a:custGeom>
            <a:ln w="119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856738" y="3904487"/>
              <a:ext cx="121285" cy="251460"/>
            </a:xfrm>
            <a:custGeom>
              <a:avLst/>
              <a:gdLst/>
              <a:ahLst/>
              <a:cxnLst/>
              <a:rect l="l" t="t" r="r" b="b"/>
              <a:pathLst>
                <a:path w="121285" h="251460">
                  <a:moveTo>
                    <a:pt x="0" y="0"/>
                  </a:moveTo>
                  <a:lnTo>
                    <a:pt x="7989" y="238"/>
                  </a:lnTo>
                  <a:lnTo>
                    <a:pt x="15906" y="190"/>
                  </a:lnTo>
                  <a:lnTo>
                    <a:pt x="23681" y="428"/>
                  </a:lnTo>
                  <a:lnTo>
                    <a:pt x="31242" y="1524"/>
                  </a:lnTo>
                  <a:lnTo>
                    <a:pt x="36576" y="3048"/>
                  </a:lnTo>
                  <a:lnTo>
                    <a:pt x="38862" y="9906"/>
                  </a:lnTo>
                  <a:lnTo>
                    <a:pt x="44196" y="10668"/>
                  </a:lnTo>
                  <a:lnTo>
                    <a:pt x="50292" y="10668"/>
                  </a:lnTo>
                  <a:lnTo>
                    <a:pt x="55626" y="12192"/>
                  </a:lnTo>
                  <a:lnTo>
                    <a:pt x="60960" y="12192"/>
                  </a:lnTo>
                  <a:lnTo>
                    <a:pt x="86868" y="25146"/>
                  </a:lnTo>
                  <a:lnTo>
                    <a:pt x="98619" y="54411"/>
                  </a:lnTo>
                  <a:lnTo>
                    <a:pt x="100679" y="61912"/>
                  </a:lnTo>
                  <a:lnTo>
                    <a:pt x="104596" y="67984"/>
                  </a:lnTo>
                  <a:lnTo>
                    <a:pt x="112014" y="73914"/>
                  </a:lnTo>
                  <a:lnTo>
                    <a:pt x="120848" y="92987"/>
                  </a:lnTo>
                  <a:lnTo>
                    <a:pt x="119824" y="107632"/>
                  </a:lnTo>
                  <a:lnTo>
                    <a:pt x="112228" y="120848"/>
                  </a:lnTo>
                  <a:lnTo>
                    <a:pt x="101346" y="135636"/>
                  </a:lnTo>
                  <a:lnTo>
                    <a:pt x="100143" y="156555"/>
                  </a:lnTo>
                  <a:lnTo>
                    <a:pt x="102012" y="177831"/>
                  </a:lnTo>
                  <a:lnTo>
                    <a:pt x="103167" y="198965"/>
                  </a:lnTo>
                  <a:lnTo>
                    <a:pt x="99822" y="219456"/>
                  </a:lnTo>
                  <a:lnTo>
                    <a:pt x="94357" y="227457"/>
                  </a:lnTo>
                  <a:lnTo>
                    <a:pt x="85248" y="234886"/>
                  </a:lnTo>
                  <a:lnTo>
                    <a:pt x="74854" y="240887"/>
                  </a:lnTo>
                  <a:lnTo>
                    <a:pt x="65532" y="244602"/>
                  </a:lnTo>
                  <a:lnTo>
                    <a:pt x="60960" y="251460"/>
                  </a:lnTo>
                  <a:lnTo>
                    <a:pt x="63246" y="250698"/>
                  </a:lnTo>
                  <a:lnTo>
                    <a:pt x="59436" y="250698"/>
                  </a:lnTo>
                </a:path>
              </a:pathLst>
            </a:custGeom>
            <a:ln w="71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56775" y="3817835"/>
              <a:ext cx="259410" cy="3714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149515" y="3794423"/>
              <a:ext cx="410629" cy="413124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3563112" y="3816857"/>
              <a:ext cx="396240" cy="398145"/>
            </a:xfrm>
            <a:custGeom>
              <a:avLst/>
              <a:gdLst/>
              <a:ahLst/>
              <a:cxnLst/>
              <a:rect l="l" t="t" r="r" b="b"/>
              <a:pathLst>
                <a:path w="396239" h="398145">
                  <a:moveTo>
                    <a:pt x="198120" y="0"/>
                  </a:moveTo>
                  <a:lnTo>
                    <a:pt x="152835" y="5258"/>
                  </a:lnTo>
                  <a:lnTo>
                    <a:pt x="111189" y="20234"/>
                  </a:lnTo>
                  <a:lnTo>
                    <a:pt x="74396" y="43727"/>
                  </a:lnTo>
                  <a:lnTo>
                    <a:pt x="43667" y="74538"/>
                  </a:lnTo>
                  <a:lnTo>
                    <a:pt x="20216" y="111467"/>
                  </a:lnTo>
                  <a:lnTo>
                    <a:pt x="5256" y="153315"/>
                  </a:lnTo>
                  <a:lnTo>
                    <a:pt x="0" y="198882"/>
                  </a:lnTo>
                  <a:lnTo>
                    <a:pt x="5256" y="244448"/>
                  </a:lnTo>
                  <a:lnTo>
                    <a:pt x="20216" y="286296"/>
                  </a:lnTo>
                  <a:lnTo>
                    <a:pt x="43667" y="323225"/>
                  </a:lnTo>
                  <a:lnTo>
                    <a:pt x="74396" y="354036"/>
                  </a:lnTo>
                  <a:lnTo>
                    <a:pt x="111189" y="377529"/>
                  </a:lnTo>
                  <a:lnTo>
                    <a:pt x="152835" y="392505"/>
                  </a:lnTo>
                  <a:lnTo>
                    <a:pt x="198120" y="397764"/>
                  </a:lnTo>
                  <a:lnTo>
                    <a:pt x="243644" y="392505"/>
                  </a:lnTo>
                  <a:lnTo>
                    <a:pt x="285383" y="377529"/>
                  </a:lnTo>
                  <a:lnTo>
                    <a:pt x="322163" y="354036"/>
                  </a:lnTo>
                  <a:lnTo>
                    <a:pt x="352812" y="323225"/>
                  </a:lnTo>
                  <a:lnTo>
                    <a:pt x="376156" y="286296"/>
                  </a:lnTo>
                  <a:lnTo>
                    <a:pt x="391023" y="244448"/>
                  </a:lnTo>
                  <a:lnTo>
                    <a:pt x="396240" y="198882"/>
                  </a:lnTo>
                  <a:lnTo>
                    <a:pt x="391023" y="153315"/>
                  </a:lnTo>
                  <a:lnTo>
                    <a:pt x="376156" y="111467"/>
                  </a:lnTo>
                  <a:lnTo>
                    <a:pt x="352812" y="74538"/>
                  </a:lnTo>
                  <a:lnTo>
                    <a:pt x="322163" y="43727"/>
                  </a:lnTo>
                  <a:lnTo>
                    <a:pt x="285383" y="20234"/>
                  </a:lnTo>
                  <a:lnTo>
                    <a:pt x="243644" y="5258"/>
                  </a:lnTo>
                  <a:lnTo>
                    <a:pt x="198120" y="0"/>
                  </a:lnTo>
                  <a:close/>
                </a:path>
              </a:pathLst>
            </a:custGeom>
            <a:ln w="143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563327" y="3815549"/>
              <a:ext cx="397332" cy="402666"/>
            </a:xfrm>
            <a:prstGeom prst="rect">
              <a:avLst/>
            </a:prstGeom>
          </p:spPr>
        </p:pic>
      </p:grpSp>
      <p:sp>
        <p:nvSpPr>
          <p:cNvPr id="35" name="object 35"/>
          <p:cNvSpPr txBox="1"/>
          <p:nvPr/>
        </p:nvSpPr>
        <p:spPr>
          <a:xfrm>
            <a:off x="2793745" y="4118590"/>
            <a:ext cx="123189" cy="1885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10" dirty="0">
                <a:latin typeface="Times New Roman"/>
                <a:cs typeface="Times New Roman"/>
              </a:rPr>
              <a:t>А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490207" y="4118590"/>
            <a:ext cx="103505" cy="1885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5" dirty="0">
                <a:latin typeface="Times New Roman"/>
                <a:cs typeface="Times New Roman"/>
              </a:rPr>
              <a:t>Б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134092" y="4118590"/>
            <a:ext cx="116205" cy="1885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5" dirty="0">
                <a:latin typeface="Times New Roman"/>
                <a:cs typeface="Times New Roman"/>
              </a:rPr>
              <a:t>В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394676" y="1104872"/>
            <a:ext cx="336550" cy="979169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 marR="5080" indent="238125">
              <a:lnSpc>
                <a:spcPts val="1280"/>
              </a:lnSpc>
              <a:spcBef>
                <a:spcPts val="15"/>
              </a:spcBef>
            </a:pPr>
            <a:r>
              <a:rPr sz="1050" spc="-5" dirty="0">
                <a:latin typeface="Times New Roman"/>
                <a:cs typeface="Times New Roman"/>
              </a:rPr>
              <a:t>Ступень </a:t>
            </a:r>
            <a:r>
              <a:rPr sz="1050" dirty="0">
                <a:latin typeface="Times New Roman"/>
                <a:cs typeface="Times New Roman"/>
              </a:rPr>
              <a:t> </a:t>
            </a:r>
            <a:r>
              <a:rPr sz="1050" spc="-5" dirty="0">
                <a:latin typeface="Times New Roman"/>
                <a:cs typeface="Times New Roman"/>
              </a:rPr>
              <a:t>перетворення,</a:t>
            </a:r>
            <a:r>
              <a:rPr sz="1050" spc="-4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%</a:t>
            </a:r>
            <a:endParaRPr sz="1050">
              <a:latin typeface="Times New Roman"/>
              <a:cs typeface="Times New Roman"/>
            </a:endParaRPr>
          </a:p>
        </p:txBody>
      </p: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4927574" y="1031468"/>
          <a:ext cx="1864357" cy="116280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9870"/>
                <a:gridCol w="243839"/>
                <a:gridCol w="229870"/>
                <a:gridCol w="230504"/>
                <a:gridCol w="233045"/>
                <a:gridCol w="233680"/>
                <a:gridCol w="230505"/>
                <a:gridCol w="233044"/>
              </a:tblGrid>
              <a:tr h="243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70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7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012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40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40" name="object 40"/>
          <p:cNvGrpSpPr/>
          <p:nvPr/>
        </p:nvGrpSpPr>
        <p:grpSpPr>
          <a:xfrm>
            <a:off x="4911331" y="1006081"/>
            <a:ext cx="1679575" cy="1215390"/>
            <a:chOff x="4911331" y="1006081"/>
            <a:chExt cx="1679575" cy="1215390"/>
          </a:xfrm>
        </p:grpSpPr>
        <p:sp>
          <p:nvSpPr>
            <p:cNvPr id="41" name="object 41"/>
            <p:cNvSpPr/>
            <p:nvPr/>
          </p:nvSpPr>
          <p:spPr>
            <a:xfrm>
              <a:off x="4934711" y="1038605"/>
              <a:ext cx="1633220" cy="1163320"/>
            </a:xfrm>
            <a:custGeom>
              <a:avLst/>
              <a:gdLst/>
              <a:ahLst/>
              <a:cxnLst/>
              <a:rect l="l" t="t" r="r" b="b"/>
              <a:pathLst>
                <a:path w="1633220" h="1163320">
                  <a:moveTo>
                    <a:pt x="0" y="1162812"/>
                  </a:moveTo>
                  <a:lnTo>
                    <a:pt x="48351" y="1154858"/>
                  </a:lnTo>
                  <a:lnTo>
                    <a:pt x="98202" y="1146619"/>
                  </a:lnTo>
                  <a:lnTo>
                    <a:pt x="150768" y="1137523"/>
                  </a:lnTo>
                  <a:lnTo>
                    <a:pt x="207264" y="1126998"/>
                  </a:lnTo>
                  <a:lnTo>
                    <a:pt x="257458" y="1118439"/>
                  </a:lnTo>
                  <a:lnTo>
                    <a:pt x="311456" y="1110099"/>
                  </a:lnTo>
                  <a:lnTo>
                    <a:pt x="367027" y="1100553"/>
                  </a:lnTo>
                  <a:lnTo>
                    <a:pt x="421940" y="1088373"/>
                  </a:lnTo>
                  <a:lnTo>
                    <a:pt x="473964" y="1072134"/>
                  </a:lnTo>
                  <a:lnTo>
                    <a:pt x="523426" y="1051608"/>
                  </a:lnTo>
                  <a:lnTo>
                    <a:pt x="571756" y="1027718"/>
                  </a:lnTo>
                  <a:lnTo>
                    <a:pt x="618366" y="1000755"/>
                  </a:lnTo>
                  <a:lnTo>
                    <a:pt x="662671" y="971013"/>
                  </a:lnTo>
                  <a:lnTo>
                    <a:pt x="704088" y="938784"/>
                  </a:lnTo>
                  <a:lnTo>
                    <a:pt x="743084" y="902208"/>
                  </a:lnTo>
                  <a:lnTo>
                    <a:pt x="779958" y="861060"/>
                  </a:lnTo>
                  <a:lnTo>
                    <a:pt x="813870" y="818083"/>
                  </a:lnTo>
                  <a:lnTo>
                    <a:pt x="843979" y="776020"/>
                  </a:lnTo>
                  <a:lnTo>
                    <a:pt x="869442" y="737616"/>
                  </a:lnTo>
                  <a:lnTo>
                    <a:pt x="892004" y="696491"/>
                  </a:lnTo>
                  <a:lnTo>
                    <a:pt x="905922" y="659511"/>
                  </a:lnTo>
                  <a:lnTo>
                    <a:pt x="917983" y="622530"/>
                  </a:lnTo>
                  <a:lnTo>
                    <a:pt x="934974" y="581406"/>
                  </a:lnTo>
                  <a:lnTo>
                    <a:pt x="958072" y="533792"/>
                  </a:lnTo>
                  <a:lnTo>
                    <a:pt x="984313" y="482250"/>
                  </a:lnTo>
                  <a:lnTo>
                    <a:pt x="1012555" y="429994"/>
                  </a:lnTo>
                  <a:lnTo>
                    <a:pt x="1041654" y="380238"/>
                  </a:lnTo>
                  <a:lnTo>
                    <a:pt x="1072455" y="331208"/>
                  </a:lnTo>
                  <a:lnTo>
                    <a:pt x="1104614" y="282321"/>
                  </a:lnTo>
                  <a:lnTo>
                    <a:pt x="1136915" y="236862"/>
                  </a:lnTo>
                  <a:lnTo>
                    <a:pt x="1168146" y="198120"/>
                  </a:lnTo>
                  <a:lnTo>
                    <a:pt x="1198054" y="168092"/>
                  </a:lnTo>
                  <a:lnTo>
                    <a:pt x="1256442" y="125468"/>
                  </a:lnTo>
                  <a:lnTo>
                    <a:pt x="1285494" y="107442"/>
                  </a:lnTo>
                  <a:lnTo>
                    <a:pt x="1311961" y="90130"/>
                  </a:lnTo>
                  <a:lnTo>
                    <a:pt x="1364896" y="61793"/>
                  </a:lnTo>
                  <a:lnTo>
                    <a:pt x="1402080" y="48768"/>
                  </a:lnTo>
                  <a:lnTo>
                    <a:pt x="1439991" y="38136"/>
                  </a:lnTo>
                  <a:lnTo>
                    <a:pt x="1483351" y="28090"/>
                  </a:lnTo>
                  <a:lnTo>
                    <a:pt x="1530845" y="18483"/>
                  </a:lnTo>
                  <a:lnTo>
                    <a:pt x="1581156" y="9168"/>
                  </a:lnTo>
                  <a:lnTo>
                    <a:pt x="1632966" y="0"/>
                  </a:lnTo>
                </a:path>
              </a:pathLst>
            </a:custGeom>
            <a:ln w="237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914899" y="2165603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6073"/>
                  </a:lnTo>
                  <a:lnTo>
                    <a:pt x="44291" y="7810"/>
                  </a:lnTo>
                  <a:lnTo>
                    <a:pt x="36064" y="2119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914899" y="2165603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6073"/>
                  </a:lnTo>
                  <a:lnTo>
                    <a:pt x="44291" y="7810"/>
                  </a:lnTo>
                  <a:lnTo>
                    <a:pt x="36064" y="2119"/>
                  </a:lnTo>
                  <a:lnTo>
                    <a:pt x="25908" y="0"/>
                  </a:lnTo>
                  <a:close/>
                </a:path>
              </a:pathLst>
            </a:custGeom>
            <a:ln w="7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45785" y="2129789"/>
              <a:ext cx="52069" cy="52705"/>
            </a:xfrm>
            <a:custGeom>
              <a:avLst/>
              <a:gdLst/>
              <a:ahLst/>
              <a:cxnLst/>
              <a:rect l="l" t="t" r="r" b="b"/>
              <a:pathLst>
                <a:path w="52070" h="52705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183"/>
                  </a:lnTo>
                  <a:lnTo>
                    <a:pt x="7524" y="44672"/>
                  </a:lnTo>
                  <a:lnTo>
                    <a:pt x="15751" y="50446"/>
                  </a:lnTo>
                  <a:lnTo>
                    <a:pt x="25908" y="52578"/>
                  </a:lnTo>
                  <a:lnTo>
                    <a:pt x="36064" y="50446"/>
                  </a:lnTo>
                  <a:lnTo>
                    <a:pt x="44291" y="44672"/>
                  </a:lnTo>
                  <a:lnTo>
                    <a:pt x="49803" y="36183"/>
                  </a:lnTo>
                  <a:lnTo>
                    <a:pt x="51816" y="25908"/>
                  </a:lnTo>
                  <a:lnTo>
                    <a:pt x="49803" y="16073"/>
                  </a:lnTo>
                  <a:lnTo>
                    <a:pt x="44291" y="7810"/>
                  </a:lnTo>
                  <a:lnTo>
                    <a:pt x="36064" y="2119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145785" y="2129789"/>
              <a:ext cx="52069" cy="52705"/>
            </a:xfrm>
            <a:custGeom>
              <a:avLst/>
              <a:gdLst/>
              <a:ahLst/>
              <a:cxnLst/>
              <a:rect l="l" t="t" r="r" b="b"/>
              <a:pathLst>
                <a:path w="52070" h="52705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183"/>
                  </a:lnTo>
                  <a:lnTo>
                    <a:pt x="7524" y="44672"/>
                  </a:lnTo>
                  <a:lnTo>
                    <a:pt x="15751" y="50446"/>
                  </a:lnTo>
                  <a:lnTo>
                    <a:pt x="25908" y="52578"/>
                  </a:lnTo>
                  <a:lnTo>
                    <a:pt x="36064" y="50446"/>
                  </a:lnTo>
                  <a:lnTo>
                    <a:pt x="44291" y="44672"/>
                  </a:lnTo>
                  <a:lnTo>
                    <a:pt x="49803" y="36183"/>
                  </a:lnTo>
                  <a:lnTo>
                    <a:pt x="51816" y="25908"/>
                  </a:lnTo>
                  <a:lnTo>
                    <a:pt x="49803" y="16073"/>
                  </a:lnTo>
                  <a:lnTo>
                    <a:pt x="44291" y="7810"/>
                  </a:lnTo>
                  <a:lnTo>
                    <a:pt x="36064" y="2119"/>
                  </a:lnTo>
                  <a:lnTo>
                    <a:pt x="25908" y="0"/>
                  </a:lnTo>
                  <a:close/>
                </a:path>
              </a:pathLst>
            </a:custGeom>
            <a:ln w="7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378957" y="2077973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6073"/>
                  </a:lnTo>
                  <a:lnTo>
                    <a:pt x="44291" y="7810"/>
                  </a:lnTo>
                  <a:lnTo>
                    <a:pt x="36064" y="2119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378957" y="2077973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6073"/>
                  </a:lnTo>
                  <a:lnTo>
                    <a:pt x="44291" y="7810"/>
                  </a:lnTo>
                  <a:lnTo>
                    <a:pt x="36064" y="2119"/>
                  </a:lnTo>
                  <a:lnTo>
                    <a:pt x="25908" y="0"/>
                  </a:lnTo>
                  <a:close/>
                </a:path>
              </a:pathLst>
            </a:custGeom>
            <a:ln w="7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612891" y="1944623"/>
              <a:ext cx="52069" cy="52705"/>
            </a:xfrm>
            <a:custGeom>
              <a:avLst/>
              <a:gdLst/>
              <a:ahLst/>
              <a:cxnLst/>
              <a:rect l="l" t="t" r="r" b="b"/>
              <a:pathLst>
                <a:path w="52070" h="52705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183"/>
                  </a:lnTo>
                  <a:lnTo>
                    <a:pt x="7524" y="44672"/>
                  </a:lnTo>
                  <a:lnTo>
                    <a:pt x="15751" y="50446"/>
                  </a:lnTo>
                  <a:lnTo>
                    <a:pt x="25908" y="52578"/>
                  </a:lnTo>
                  <a:lnTo>
                    <a:pt x="36064" y="50446"/>
                  </a:lnTo>
                  <a:lnTo>
                    <a:pt x="44291" y="44672"/>
                  </a:lnTo>
                  <a:lnTo>
                    <a:pt x="49803" y="36183"/>
                  </a:lnTo>
                  <a:lnTo>
                    <a:pt x="51816" y="25908"/>
                  </a:lnTo>
                  <a:lnTo>
                    <a:pt x="49803" y="16073"/>
                  </a:lnTo>
                  <a:lnTo>
                    <a:pt x="44291" y="7810"/>
                  </a:lnTo>
                  <a:lnTo>
                    <a:pt x="36064" y="2119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612891" y="1944623"/>
              <a:ext cx="52069" cy="52705"/>
            </a:xfrm>
            <a:custGeom>
              <a:avLst/>
              <a:gdLst/>
              <a:ahLst/>
              <a:cxnLst/>
              <a:rect l="l" t="t" r="r" b="b"/>
              <a:pathLst>
                <a:path w="52070" h="52705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183"/>
                  </a:lnTo>
                  <a:lnTo>
                    <a:pt x="7524" y="44672"/>
                  </a:lnTo>
                  <a:lnTo>
                    <a:pt x="15751" y="50446"/>
                  </a:lnTo>
                  <a:lnTo>
                    <a:pt x="25908" y="52578"/>
                  </a:lnTo>
                  <a:lnTo>
                    <a:pt x="36064" y="50446"/>
                  </a:lnTo>
                  <a:lnTo>
                    <a:pt x="44291" y="44672"/>
                  </a:lnTo>
                  <a:lnTo>
                    <a:pt x="49803" y="36183"/>
                  </a:lnTo>
                  <a:lnTo>
                    <a:pt x="51816" y="25908"/>
                  </a:lnTo>
                  <a:lnTo>
                    <a:pt x="49803" y="16073"/>
                  </a:lnTo>
                  <a:lnTo>
                    <a:pt x="44291" y="7810"/>
                  </a:lnTo>
                  <a:lnTo>
                    <a:pt x="36064" y="2119"/>
                  </a:lnTo>
                  <a:lnTo>
                    <a:pt x="25908" y="0"/>
                  </a:lnTo>
                  <a:close/>
                </a:path>
              </a:pathLst>
            </a:custGeom>
            <a:ln w="7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846063" y="159105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6073" y="2012"/>
                  </a:lnTo>
                  <a:lnTo>
                    <a:pt x="7810" y="7524"/>
                  </a:lnTo>
                  <a:lnTo>
                    <a:pt x="2119" y="15751"/>
                  </a:lnTo>
                  <a:lnTo>
                    <a:pt x="0" y="25908"/>
                  </a:lnTo>
                  <a:lnTo>
                    <a:pt x="2119" y="35742"/>
                  </a:lnTo>
                  <a:lnTo>
                    <a:pt x="7810" y="44005"/>
                  </a:lnTo>
                  <a:lnTo>
                    <a:pt x="16073" y="49696"/>
                  </a:lnTo>
                  <a:lnTo>
                    <a:pt x="25908" y="51816"/>
                  </a:lnTo>
                  <a:lnTo>
                    <a:pt x="36064" y="49696"/>
                  </a:lnTo>
                  <a:lnTo>
                    <a:pt x="44291" y="44005"/>
                  </a:lnTo>
                  <a:lnTo>
                    <a:pt x="49803" y="35742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846063" y="159105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6073" y="2012"/>
                  </a:lnTo>
                  <a:lnTo>
                    <a:pt x="7810" y="7524"/>
                  </a:lnTo>
                  <a:lnTo>
                    <a:pt x="2119" y="15751"/>
                  </a:lnTo>
                  <a:lnTo>
                    <a:pt x="0" y="25908"/>
                  </a:lnTo>
                  <a:lnTo>
                    <a:pt x="2119" y="35742"/>
                  </a:lnTo>
                  <a:lnTo>
                    <a:pt x="7810" y="44005"/>
                  </a:lnTo>
                  <a:lnTo>
                    <a:pt x="16073" y="49696"/>
                  </a:lnTo>
                  <a:lnTo>
                    <a:pt x="25908" y="51816"/>
                  </a:lnTo>
                  <a:lnTo>
                    <a:pt x="36064" y="49696"/>
                  </a:lnTo>
                  <a:lnTo>
                    <a:pt x="44291" y="44005"/>
                  </a:lnTo>
                  <a:lnTo>
                    <a:pt x="49803" y="35742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083045" y="120091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083045" y="120091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307835" y="106146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307835" y="106146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534911" y="1009649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6073" y="2012"/>
                  </a:lnTo>
                  <a:lnTo>
                    <a:pt x="7810" y="7524"/>
                  </a:lnTo>
                  <a:lnTo>
                    <a:pt x="2119" y="15751"/>
                  </a:lnTo>
                  <a:lnTo>
                    <a:pt x="0" y="25908"/>
                  </a:lnTo>
                  <a:lnTo>
                    <a:pt x="2119" y="36064"/>
                  </a:lnTo>
                  <a:lnTo>
                    <a:pt x="7810" y="44291"/>
                  </a:lnTo>
                  <a:lnTo>
                    <a:pt x="16073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6534911" y="1009649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25908" y="0"/>
                  </a:moveTo>
                  <a:lnTo>
                    <a:pt x="16073" y="2012"/>
                  </a:lnTo>
                  <a:lnTo>
                    <a:pt x="7810" y="7524"/>
                  </a:lnTo>
                  <a:lnTo>
                    <a:pt x="2119" y="15751"/>
                  </a:lnTo>
                  <a:lnTo>
                    <a:pt x="0" y="25908"/>
                  </a:lnTo>
                  <a:lnTo>
                    <a:pt x="2119" y="36064"/>
                  </a:lnTo>
                  <a:lnTo>
                    <a:pt x="7810" y="44291"/>
                  </a:lnTo>
                  <a:lnTo>
                    <a:pt x="16073" y="49803"/>
                  </a:lnTo>
                  <a:lnTo>
                    <a:pt x="25908" y="51816"/>
                  </a:lnTo>
                  <a:lnTo>
                    <a:pt x="36064" y="49803"/>
                  </a:lnTo>
                  <a:lnTo>
                    <a:pt x="44291" y="44291"/>
                  </a:lnTo>
                  <a:lnTo>
                    <a:pt x="49803" y="36064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4694927" y="878272"/>
            <a:ext cx="226695" cy="1178560"/>
          </a:xfrm>
          <a:prstGeom prst="rect">
            <a:avLst/>
          </a:prstGeom>
        </p:spPr>
        <p:txBody>
          <a:bodyPr vert="horz" wrap="square" lIns="0" tIns="831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5"/>
              </a:spcBef>
            </a:pPr>
            <a:r>
              <a:rPr sz="1050" spc="5" dirty="0">
                <a:latin typeface="Times New Roman"/>
                <a:cs typeface="Times New Roman"/>
              </a:rPr>
              <a:t>1</a:t>
            </a:r>
            <a:r>
              <a:rPr sz="1050" spc="-10" dirty="0">
                <a:latin typeface="Times New Roman"/>
                <a:cs typeface="Times New Roman"/>
              </a:rPr>
              <a:t>0</a:t>
            </a:r>
            <a:r>
              <a:rPr sz="105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  <a:p>
            <a:pPr marL="72390">
              <a:lnSpc>
                <a:spcPct val="100000"/>
              </a:lnSpc>
              <a:spcBef>
                <a:spcPts val="560"/>
              </a:spcBef>
            </a:pPr>
            <a:r>
              <a:rPr sz="1050" spc="5" dirty="0">
                <a:latin typeface="Times New Roman"/>
                <a:cs typeface="Times New Roman"/>
              </a:rPr>
              <a:t>80</a:t>
            </a:r>
            <a:endParaRPr sz="1050">
              <a:latin typeface="Times New Roman"/>
              <a:cs typeface="Times New Roman"/>
            </a:endParaRPr>
          </a:p>
          <a:p>
            <a:pPr marL="72390">
              <a:lnSpc>
                <a:spcPct val="100000"/>
              </a:lnSpc>
              <a:spcBef>
                <a:spcPts val="500"/>
              </a:spcBef>
            </a:pPr>
            <a:r>
              <a:rPr sz="1050" spc="5" dirty="0">
                <a:latin typeface="Times New Roman"/>
                <a:cs typeface="Times New Roman"/>
              </a:rPr>
              <a:t>60</a:t>
            </a:r>
            <a:endParaRPr sz="1050">
              <a:latin typeface="Times New Roman"/>
              <a:cs typeface="Times New Roman"/>
            </a:endParaRPr>
          </a:p>
          <a:p>
            <a:pPr marL="72390">
              <a:lnSpc>
                <a:spcPct val="100000"/>
              </a:lnSpc>
              <a:spcBef>
                <a:spcPts val="640"/>
              </a:spcBef>
            </a:pPr>
            <a:r>
              <a:rPr sz="1050" spc="5" dirty="0">
                <a:latin typeface="Times New Roman"/>
                <a:cs typeface="Times New Roman"/>
              </a:rPr>
              <a:t>40</a:t>
            </a:r>
            <a:endParaRPr sz="1050">
              <a:latin typeface="Times New Roman"/>
              <a:cs typeface="Times New Roman"/>
            </a:endParaRPr>
          </a:p>
          <a:p>
            <a:pPr marL="72390">
              <a:lnSpc>
                <a:spcPct val="100000"/>
              </a:lnSpc>
              <a:spcBef>
                <a:spcPts val="520"/>
              </a:spcBef>
            </a:pPr>
            <a:r>
              <a:rPr sz="1050" spc="5" dirty="0">
                <a:latin typeface="Times New Roman"/>
                <a:cs typeface="Times New Roman"/>
              </a:rPr>
              <a:t>20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50740" y="2194638"/>
            <a:ext cx="1959610" cy="7264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0660">
              <a:lnSpc>
                <a:spcPct val="100000"/>
              </a:lnSpc>
              <a:spcBef>
                <a:spcPts val="105"/>
              </a:spcBef>
              <a:tabLst>
                <a:tab pos="479425" algn="l"/>
                <a:tab pos="723265" algn="l"/>
                <a:tab pos="958215" algn="l"/>
                <a:tab pos="1190625" algn="l"/>
                <a:tab pos="1428750" algn="l"/>
                <a:tab pos="1672589" algn="l"/>
                <a:tab pos="1878964" algn="l"/>
              </a:tabLst>
            </a:pPr>
            <a:r>
              <a:rPr sz="1050" dirty="0">
                <a:latin typeface="Times New Roman"/>
                <a:cs typeface="Times New Roman"/>
              </a:rPr>
              <a:t>0	1	2	3	4	5	6	7</a:t>
            </a:r>
            <a:endParaRPr sz="1050">
              <a:latin typeface="Times New Roman"/>
              <a:cs typeface="Times New Roman"/>
            </a:endParaRPr>
          </a:p>
          <a:p>
            <a:pPr marL="1008380">
              <a:lnSpc>
                <a:spcPct val="100000"/>
              </a:lnSpc>
              <a:spcBef>
                <a:spcPts val="65"/>
              </a:spcBef>
            </a:pPr>
            <a:r>
              <a:rPr sz="1050" dirty="0">
                <a:latin typeface="Times New Roman"/>
                <a:cs typeface="Times New Roman"/>
              </a:rPr>
              <a:t>Ч</a:t>
            </a:r>
            <a:r>
              <a:rPr sz="1050" spc="-10" dirty="0">
                <a:latin typeface="Times New Roman"/>
                <a:cs typeface="Times New Roman"/>
              </a:rPr>
              <a:t>а</a:t>
            </a:r>
            <a:r>
              <a:rPr sz="1050" spc="-5" dirty="0">
                <a:latin typeface="Times New Roman"/>
                <a:cs typeface="Times New Roman"/>
              </a:rPr>
              <a:t>с</a:t>
            </a:r>
            <a:r>
              <a:rPr sz="1050" dirty="0">
                <a:latin typeface="Times New Roman"/>
                <a:cs typeface="Times New Roman"/>
              </a:rPr>
              <a:t>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с</a:t>
            </a:r>
            <a:endParaRPr sz="1050">
              <a:latin typeface="Times New Roman"/>
              <a:cs typeface="Times New Roman"/>
            </a:endParaRPr>
          </a:p>
          <a:p>
            <a:pPr marL="622300" marR="13335" indent="-609600">
              <a:lnSpc>
                <a:spcPts val="1150"/>
              </a:lnSpc>
              <a:spcBef>
                <a:spcPts val="65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1.17. </a:t>
            </a:r>
            <a:r>
              <a:rPr sz="1000" spc="-5" dirty="0">
                <a:latin typeface="Times New Roman"/>
                <a:cs typeface="Times New Roman"/>
              </a:rPr>
              <a:t>Кінетична </a:t>
            </a:r>
            <a:r>
              <a:rPr sz="1000" dirty="0">
                <a:latin typeface="Times New Roman"/>
                <a:cs typeface="Times New Roman"/>
              </a:rPr>
              <a:t>крива </a:t>
            </a:r>
            <a:r>
              <a:rPr sz="1000" spc="-5" dirty="0">
                <a:latin typeface="Times New Roman"/>
                <a:cs typeface="Times New Roman"/>
              </a:rPr>
              <a:t>процесу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56575" y="516889"/>
            <a:ext cx="58889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старіючих</a:t>
            </a:r>
            <a:r>
              <a:rPr sz="1200" dirty="0">
                <a:latin typeface="Times New Roman"/>
                <a:cs typeface="Times New Roman"/>
              </a:rPr>
              <a:t> сплавах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виділення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розчинів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зустрічаються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формах: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15"/>
              </a:lnSpc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тонкопластинчастої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(дископодібної);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одноосної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(сферичної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кубічної);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голчастої.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Форма </a:t>
            </a:r>
            <a:r>
              <a:rPr sz="1200" spc="-5" dirty="0">
                <a:latin typeface="Times New Roman"/>
                <a:cs typeface="Times New Roman"/>
              </a:rPr>
              <a:t>виділень </a:t>
            </a:r>
            <a:r>
              <a:rPr sz="1200" dirty="0">
                <a:latin typeface="Times New Roman"/>
                <a:cs typeface="Times New Roman"/>
              </a:rPr>
              <a:t>визначається </a:t>
            </a:r>
            <a:r>
              <a:rPr sz="1200" spc="-5" dirty="0">
                <a:latin typeface="Times New Roman"/>
                <a:cs typeface="Times New Roman"/>
              </a:rPr>
              <a:t>конкуруючими чинниками: </a:t>
            </a:r>
            <a:r>
              <a:rPr sz="1200" dirty="0">
                <a:latin typeface="Times New Roman"/>
                <a:cs typeface="Times New Roman"/>
              </a:rPr>
              <a:t>поверхневою </a:t>
            </a:r>
            <a:r>
              <a:rPr sz="1200" spc="-5" dirty="0">
                <a:latin typeface="Times New Roman"/>
                <a:cs typeface="Times New Roman"/>
              </a:rPr>
              <a:t>енергією та </a:t>
            </a:r>
            <a:r>
              <a:rPr sz="1200" dirty="0">
                <a:latin typeface="Times New Roman"/>
                <a:cs typeface="Times New Roman"/>
              </a:rPr>
              <a:t> енергією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прагнуть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мінімуму.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Поверхнева </a:t>
            </a:r>
            <a:r>
              <a:rPr sz="1200" dirty="0">
                <a:latin typeface="Times New Roman"/>
                <a:cs typeface="Times New Roman"/>
              </a:rPr>
              <a:t>енергія мінімальна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одноосних виділень. Енергія </a:t>
            </a:r>
            <a:r>
              <a:rPr sz="1200" spc="-5" dirty="0">
                <a:latin typeface="Times New Roman"/>
                <a:cs typeface="Times New Roman"/>
              </a:rPr>
              <a:t>пружних спотво- </a:t>
            </a:r>
            <a:r>
              <a:rPr sz="1200" dirty="0">
                <a:latin typeface="Times New Roman"/>
                <a:cs typeface="Times New Roman"/>
              </a:rPr>
              <a:t> рень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мінімальна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виділень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тонких пластин.</a:t>
            </a:r>
            <a:endParaRPr sz="1200">
              <a:latin typeface="Times New Roman"/>
              <a:cs typeface="Times New Roman"/>
            </a:endParaRPr>
          </a:p>
          <a:p>
            <a:pPr marL="31686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Основне </a:t>
            </a:r>
            <a:r>
              <a:rPr sz="1200" dirty="0">
                <a:latin typeface="Times New Roman"/>
                <a:cs typeface="Times New Roman"/>
              </a:rPr>
              <a:t>призначення</a:t>
            </a:r>
            <a:r>
              <a:rPr sz="1200" spc="-5" dirty="0">
                <a:latin typeface="Times New Roman"/>
                <a:cs typeface="Times New Roman"/>
              </a:rPr>
              <a:t> старіння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підвищення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стабілізація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Розрізняють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природне, штучне та після пластичної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spc="-5" dirty="0">
                <a:latin typeface="Times New Roman"/>
                <a:cs typeface="Times New Roman"/>
              </a:rPr>
              <a:t>Природним </a:t>
            </a:r>
            <a:r>
              <a:rPr sz="1200" i="1" dirty="0">
                <a:latin typeface="Times New Roman"/>
                <a:cs typeface="Times New Roman"/>
              </a:rPr>
              <a:t>старінням </a:t>
            </a:r>
            <a:r>
              <a:rPr sz="1200" spc="-5" dirty="0">
                <a:latin typeface="Times New Roman"/>
                <a:cs typeface="Times New Roman"/>
              </a:rPr>
              <a:t>називається мимовільне підвищення міцності та зменшення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пластичності загартованого сплаву,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його витримки при нор- </a:t>
            </a:r>
            <a:r>
              <a:rPr sz="1200" dirty="0">
                <a:latin typeface="Times New Roman"/>
                <a:cs typeface="Times New Roman"/>
              </a:rPr>
              <a:t> мальній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Нагрівання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рухливість атомів,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прискорює</a:t>
            </a:r>
            <a:r>
              <a:rPr sz="1200" dirty="0">
                <a:latin typeface="Times New Roman"/>
                <a:cs typeface="Times New Roman"/>
              </a:rPr>
              <a:t> процес.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dirty="0">
                <a:latin typeface="Times New Roman"/>
                <a:cs typeface="Times New Roman"/>
              </a:rPr>
              <a:t>міцності в процесі </a:t>
            </a:r>
            <a:r>
              <a:rPr sz="1200" spc="-5" dirty="0">
                <a:latin typeface="Times New Roman"/>
                <a:cs typeface="Times New Roman"/>
              </a:rPr>
              <a:t>витримки при підвищених температурах називаєть- </a:t>
            </a:r>
            <a:r>
              <a:rPr sz="1200" dirty="0">
                <a:latin typeface="Times New Roman"/>
                <a:cs typeface="Times New Roman"/>
              </a:rPr>
              <a:t> 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штучним старінням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Межа міцності, </a:t>
            </a:r>
            <a:r>
              <a:rPr sz="1200" spc="-10" dirty="0">
                <a:latin typeface="Times New Roman"/>
                <a:cs typeface="Times New Roman"/>
              </a:rPr>
              <a:t>межа </a:t>
            </a:r>
            <a:r>
              <a:rPr sz="1200" spc="-15" dirty="0">
                <a:latin typeface="Times New Roman"/>
                <a:cs typeface="Times New Roman"/>
              </a:rPr>
              <a:t>плинності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твердість сплаву </a:t>
            </a: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збільшенням тривалості ста-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ріння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зростають,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досягають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максимуму,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потім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знижуються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явище перестаріванія.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природному старінні перестарівання не відбувається. </a:t>
            </a:r>
            <a:r>
              <a:rPr sz="1200" dirty="0">
                <a:latin typeface="Times New Roman"/>
                <a:cs typeface="Times New Roman"/>
              </a:rPr>
              <a:t>Із підвищенням темпера-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стадія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перестарівання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досягається раніше.</a:t>
            </a:r>
            <a:endParaRPr sz="1200">
              <a:latin typeface="Times New Roman"/>
              <a:cs typeface="Times New Roman"/>
            </a:endParaRPr>
          </a:p>
          <a:p>
            <a:pPr marL="62865" marR="565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dirty="0">
                <a:latin typeface="Times New Roman"/>
                <a:cs typeface="Times New Roman"/>
              </a:rPr>
              <a:t> має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пересиченого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</a:t>
            </a:r>
            <a:r>
              <a:rPr sz="1200" dirty="0">
                <a:latin typeface="Times New Roman"/>
                <a:cs typeface="Times New Roman"/>
              </a:rPr>
              <a:t> розчину,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піддати пластичній </a:t>
            </a:r>
            <a:r>
              <a:rPr sz="1200" spc="-5" dirty="0">
                <a:latin typeface="Times New Roman"/>
                <a:cs typeface="Times New Roman"/>
              </a:rPr>
              <a:t>деформації, то також прискорюються процеси,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протікають </a:t>
            </a:r>
            <a:r>
              <a:rPr sz="1200" dirty="0">
                <a:latin typeface="Times New Roman"/>
                <a:cs typeface="Times New Roman"/>
              </a:rPr>
              <a:t>при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деформаційне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старіння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Старіння охоплює всі процеси,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відбуваються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пересиченому твердому розчині: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готують </a:t>
            </a:r>
            <a:r>
              <a:rPr sz="1200" dirty="0">
                <a:latin typeface="Times New Roman"/>
                <a:cs typeface="Times New Roman"/>
              </a:rPr>
              <a:t>виділення,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самі </a:t>
            </a:r>
            <a:r>
              <a:rPr sz="1200" spc="-5" dirty="0">
                <a:latin typeface="Times New Roman"/>
                <a:cs typeface="Times New Roman"/>
              </a:rPr>
              <a:t>процеси виділення.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практики </a:t>
            </a:r>
            <a:r>
              <a:rPr sz="1200" spc="-5" dirty="0">
                <a:latin typeface="Times New Roman"/>
                <a:cs typeface="Times New Roman"/>
              </a:rPr>
              <a:t>велике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-5" dirty="0">
                <a:latin typeface="Times New Roman"/>
                <a:cs typeface="Times New Roman"/>
              </a:rPr>
              <a:t>має інкубаційний </a:t>
            </a:r>
            <a:r>
              <a:rPr sz="1200" dirty="0">
                <a:latin typeface="Times New Roman"/>
                <a:cs typeface="Times New Roman"/>
              </a:rPr>
              <a:t>період – час, </a:t>
            </a:r>
            <a:r>
              <a:rPr sz="1200" spc="-5" dirty="0">
                <a:latin typeface="Times New Roman"/>
                <a:cs typeface="Times New Roman"/>
              </a:rPr>
              <a:t>протягом якого </a:t>
            </a:r>
            <a:r>
              <a:rPr sz="1200" dirty="0">
                <a:latin typeface="Times New Roman"/>
                <a:cs typeface="Times New Roman"/>
              </a:rPr>
              <a:t>в 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гартованому сплаві відбуваються </a:t>
            </a:r>
            <a:r>
              <a:rPr sz="1200" dirty="0">
                <a:latin typeface="Times New Roman"/>
                <a:cs typeface="Times New Roman"/>
              </a:rPr>
              <a:t>підготовчі </a:t>
            </a:r>
            <a:r>
              <a:rPr sz="1200" spc="-5" dirty="0">
                <a:latin typeface="Times New Roman"/>
                <a:cs typeface="Times New Roman"/>
              </a:rPr>
              <a:t>процеси, </a:t>
            </a:r>
            <a:r>
              <a:rPr sz="1200" dirty="0">
                <a:latin typeface="Times New Roman"/>
                <a:cs typeface="Times New Roman"/>
              </a:rPr>
              <a:t>коли </a:t>
            </a:r>
            <a:r>
              <a:rPr sz="1200" spc="-5" dirty="0">
                <a:latin typeface="Times New Roman"/>
                <a:cs typeface="Times New Roman"/>
              </a:rPr>
              <a:t>зберігається висока </a:t>
            </a:r>
            <a:r>
              <a:rPr sz="1200" dirty="0">
                <a:latin typeface="Times New Roman"/>
                <a:cs typeface="Times New Roman"/>
              </a:rPr>
              <a:t>пласти-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чність.</a:t>
            </a:r>
            <a:r>
              <a:rPr sz="1200" spc="-5" dirty="0">
                <a:latin typeface="Times New Roman"/>
                <a:cs typeface="Times New Roman"/>
              </a:rPr>
              <a:t> Це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дозволяє проводити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холодну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деформацію після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гарту.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відбуваються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виділення,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явище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дисперсійним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твердінням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15" dirty="0">
                <a:latin typeface="Times New Roman"/>
                <a:cs typeface="Times New Roman"/>
              </a:rPr>
              <a:t>Після старіння підвищується </a:t>
            </a:r>
            <a:r>
              <a:rPr sz="1200" spc="-10" dirty="0">
                <a:latin typeface="Times New Roman"/>
                <a:cs typeface="Times New Roman"/>
              </a:rPr>
              <a:t>міцність та </a:t>
            </a:r>
            <a:r>
              <a:rPr sz="1200" spc="-15" dirty="0">
                <a:latin typeface="Times New Roman"/>
                <a:cs typeface="Times New Roman"/>
              </a:rPr>
              <a:t>знижується пластичність </a:t>
            </a:r>
            <a:r>
              <a:rPr sz="1200" spc="-10" dirty="0">
                <a:latin typeface="Times New Roman"/>
                <a:cs typeface="Times New Roman"/>
              </a:rPr>
              <a:t>низьковуглецевих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сталей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результаті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дисперсних виділень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5" dirty="0">
                <a:latin typeface="Times New Roman"/>
                <a:cs typeface="Times New Roman"/>
              </a:rPr>
              <a:t> фериті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третинного </a:t>
            </a:r>
            <a:r>
              <a:rPr sz="1200" spc="-10" dirty="0">
                <a:latin typeface="Times New Roman"/>
                <a:cs typeface="Times New Roman"/>
              </a:rPr>
              <a:t>цементиту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нітридів.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Старіння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основним способом зміцнення алюмінієвих </a:t>
            </a:r>
            <a:r>
              <a:rPr sz="1200" dirty="0">
                <a:latin typeface="Times New Roman"/>
                <a:cs typeface="Times New Roman"/>
              </a:rPr>
              <a:t>і мідних </a:t>
            </a:r>
            <a:r>
              <a:rPr sz="1200" spc="-5" dirty="0">
                <a:latin typeface="Times New Roman"/>
                <a:cs typeface="Times New Roman"/>
              </a:rPr>
              <a:t>сплавів,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 багатьох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жароміцних</a:t>
            </a:r>
            <a:r>
              <a:rPr sz="1200" spc="-5" dirty="0">
                <a:latin typeface="Times New Roman"/>
                <a:cs typeface="Times New Roman"/>
              </a:rPr>
              <a:t> сплавів.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51155" indent="2651760">
              <a:lnSpc>
                <a:spcPct val="100000"/>
              </a:lnSpc>
              <a:spcBef>
                <a:spcPts val="815"/>
              </a:spcBef>
            </a:pPr>
            <a:r>
              <a:rPr sz="1400" b="1" spc="-5" dirty="0">
                <a:latin typeface="Times New Roman"/>
                <a:cs typeface="Times New Roman"/>
              </a:rPr>
              <a:t>9.4.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ОБРОБКА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ХОЛОДОМ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15" dirty="0">
                <a:latin typeface="Times New Roman"/>
                <a:cs typeface="Times New Roman"/>
              </a:rPr>
              <a:t>Високовуглецеві </a:t>
            </a:r>
            <a:r>
              <a:rPr sz="1200" spc="-10" dirty="0">
                <a:latin typeface="Times New Roman"/>
                <a:cs typeface="Times New Roman"/>
              </a:rPr>
              <a:t>та деякі </a:t>
            </a:r>
            <a:r>
              <a:rPr sz="1200" spc="-15" dirty="0">
                <a:latin typeface="Times New Roman"/>
                <a:cs typeface="Times New Roman"/>
              </a:rPr>
              <a:t>леговані сталі </a:t>
            </a:r>
            <a:r>
              <a:rPr sz="1200" spc="-10" dirty="0">
                <a:latin typeface="Times New Roman"/>
                <a:cs typeface="Times New Roman"/>
              </a:rPr>
              <a:t>мають </a:t>
            </a:r>
            <a:r>
              <a:rPr sz="1200" spc="-15" dirty="0">
                <a:latin typeface="Times New Roman"/>
                <a:cs typeface="Times New Roman"/>
              </a:rPr>
              <a:t>температуру кінця </a:t>
            </a:r>
            <a:r>
              <a:rPr sz="1200" spc="-10" dirty="0">
                <a:latin typeface="Times New Roman"/>
                <a:cs typeface="Times New Roman"/>
              </a:rPr>
              <a:t>мартенситного пе-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ретворення (М</a:t>
            </a:r>
            <a:r>
              <a:rPr sz="1200" spc="-15" baseline="-10416" dirty="0">
                <a:latin typeface="Times New Roman"/>
                <a:cs typeface="Times New Roman"/>
              </a:rPr>
              <a:t>к</a:t>
            </a:r>
            <a:r>
              <a:rPr sz="1200" spc="-10" dirty="0">
                <a:latin typeface="Times New Roman"/>
                <a:cs typeface="Times New Roman"/>
              </a:rPr>
              <a:t>) </a:t>
            </a:r>
            <a:r>
              <a:rPr sz="1200" spc="-15" dirty="0">
                <a:latin typeface="Times New Roman"/>
                <a:cs typeface="Times New Roman"/>
              </a:rPr>
              <a:t>нижче </a:t>
            </a:r>
            <a:r>
              <a:rPr sz="1200" dirty="0">
                <a:latin typeface="Times New Roman"/>
                <a:cs typeface="Times New Roman"/>
              </a:rPr>
              <a:t>0 </a:t>
            </a:r>
            <a:r>
              <a:rPr sz="1200" spc="-10" dirty="0">
                <a:latin typeface="Times New Roman"/>
                <a:cs typeface="Times New Roman"/>
              </a:rPr>
              <a:t>°С. </a:t>
            </a:r>
            <a:r>
              <a:rPr sz="1200" spc="-1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структурі </a:t>
            </a:r>
            <a:r>
              <a:rPr sz="1200" spc="-15" dirty="0">
                <a:latin typeface="Times New Roman"/>
                <a:cs typeface="Times New Roman"/>
              </a:rPr>
              <a:t>сталі </a:t>
            </a:r>
            <a:r>
              <a:rPr sz="1200" spc="-10" dirty="0">
                <a:latin typeface="Times New Roman"/>
                <a:cs typeface="Times New Roman"/>
              </a:rPr>
              <a:t>після </a:t>
            </a:r>
            <a:r>
              <a:rPr sz="1200" spc="-15" dirty="0">
                <a:latin typeface="Times New Roman"/>
                <a:cs typeface="Times New Roman"/>
              </a:rPr>
              <a:t>гарту спостерігається </a:t>
            </a:r>
            <a:r>
              <a:rPr sz="1200" spc="-10" dirty="0">
                <a:latin typeface="Times New Roman"/>
                <a:cs typeface="Times New Roman"/>
              </a:rPr>
              <a:t>значна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кількість </a:t>
            </a:r>
            <a:r>
              <a:rPr sz="1200" spc="-15" dirty="0">
                <a:latin typeface="Times New Roman"/>
                <a:cs typeface="Times New Roman"/>
              </a:rPr>
              <a:t>залишкового аустеніту, який </a:t>
            </a:r>
            <a:r>
              <a:rPr sz="1200" spc="-10" dirty="0">
                <a:latin typeface="Times New Roman"/>
                <a:cs typeface="Times New Roman"/>
              </a:rPr>
              <a:t>знижує </a:t>
            </a:r>
            <a:r>
              <a:rPr sz="1200" spc="-15" dirty="0">
                <a:latin typeface="Times New Roman"/>
                <a:cs typeface="Times New Roman"/>
              </a:rPr>
              <a:t>твердість виробів,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0" dirty="0">
                <a:latin typeface="Times New Roman"/>
                <a:cs typeface="Times New Roman"/>
              </a:rPr>
              <a:t>також </a:t>
            </a:r>
            <a:r>
              <a:rPr sz="1200" spc="-15" dirty="0">
                <a:latin typeface="Times New Roman"/>
                <a:cs typeface="Times New Roman"/>
              </a:rPr>
              <a:t>погіршує магні- </a:t>
            </a:r>
            <a:r>
              <a:rPr sz="1200" spc="-10" dirty="0">
                <a:latin typeface="Times New Roman"/>
                <a:cs typeface="Times New Roman"/>
              </a:rPr>
              <a:t> тні </a:t>
            </a:r>
            <a:r>
              <a:rPr sz="1200" spc="-15" dirty="0">
                <a:latin typeface="Times New Roman"/>
                <a:cs typeface="Times New Roman"/>
              </a:rPr>
              <a:t>властивості. </a:t>
            </a:r>
            <a:r>
              <a:rPr sz="1200" spc="-10" dirty="0">
                <a:latin typeface="Times New Roman"/>
                <a:cs typeface="Times New Roman"/>
              </a:rPr>
              <a:t>Для усунення </a:t>
            </a:r>
            <a:r>
              <a:rPr sz="1200" spc="-15" dirty="0">
                <a:latin typeface="Times New Roman"/>
                <a:cs typeface="Times New Roman"/>
              </a:rPr>
              <a:t>залишкового аустеніту проводять додаткове </a:t>
            </a:r>
            <a:r>
              <a:rPr sz="1200" spc="-1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деталі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області </a:t>
            </a:r>
            <a:r>
              <a:rPr sz="1200" spc="-10" dirty="0">
                <a:latin typeface="Times New Roman"/>
                <a:cs typeface="Times New Roman"/>
              </a:rPr>
              <a:t>мінусових </a:t>
            </a:r>
            <a:r>
              <a:rPr sz="1200" spc="-15" dirty="0">
                <a:latin typeface="Times New Roman"/>
                <a:cs typeface="Times New Roman"/>
              </a:rPr>
              <a:t>температур,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температури нижче </a:t>
            </a:r>
            <a:r>
              <a:rPr sz="1200" spc="-10" dirty="0">
                <a:latin typeface="Times New Roman"/>
                <a:cs typeface="Times New Roman"/>
              </a:rPr>
              <a:t>точки М</a:t>
            </a:r>
            <a:r>
              <a:rPr sz="1200" spc="-15" baseline="-10416" dirty="0">
                <a:latin typeface="Times New Roman"/>
                <a:cs typeface="Times New Roman"/>
              </a:rPr>
              <a:t>к </a:t>
            </a:r>
            <a:r>
              <a:rPr sz="1200" spc="-15" dirty="0">
                <a:latin typeface="Times New Roman"/>
                <a:cs typeface="Times New Roman"/>
              </a:rPr>
              <a:t>(–80 </a:t>
            </a:r>
            <a:r>
              <a:rPr sz="1200" spc="-10" dirty="0">
                <a:latin typeface="Times New Roman"/>
                <a:cs typeface="Times New Roman"/>
              </a:rPr>
              <a:t>°С). </a:t>
            </a:r>
            <a:r>
              <a:rPr sz="1200" spc="-5" dirty="0">
                <a:latin typeface="Times New Roman"/>
                <a:cs typeface="Times New Roman"/>
              </a:rPr>
              <a:t>Зазви- </a:t>
            </a:r>
            <a:r>
              <a:rPr sz="1200" dirty="0">
                <a:latin typeface="Times New Roman"/>
                <a:cs typeface="Times New Roman"/>
              </a:rPr>
              <a:t> чай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цього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сухий</a:t>
            </a:r>
            <a:r>
              <a:rPr sz="1200" dirty="0">
                <a:latin typeface="Times New Roman"/>
                <a:cs typeface="Times New Roman"/>
              </a:rPr>
              <a:t> лід.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Така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обробкою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холодом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Обробку холодом необхідно проводити відразу після гарту,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не допустити ста-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білізації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Збільшення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твердості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холодом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зазвичай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1...4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HRC.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10"/>
              </a:spcBef>
            </a:pPr>
            <a:r>
              <a:rPr sz="1000" spc="-5" dirty="0">
                <a:latin typeface="Times New Roman"/>
                <a:cs typeface="Times New Roman"/>
              </a:rPr>
              <a:t>174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6224015"/>
            <a:ext cx="460260" cy="659892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67811" y="516889"/>
            <a:ext cx="5788025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обробки холодом </a:t>
            </a:r>
            <a:r>
              <a:rPr sz="1200" dirty="0">
                <a:latin typeface="Times New Roman"/>
                <a:cs typeface="Times New Roman"/>
              </a:rPr>
              <a:t>сталь </a:t>
            </a:r>
            <a:r>
              <a:rPr sz="1200" spc="-5" dirty="0">
                <a:latin typeface="Times New Roman"/>
                <a:cs typeface="Times New Roman"/>
              </a:rPr>
              <a:t>піддають низькому відпуску, оскільки </a:t>
            </a:r>
            <a:r>
              <a:rPr sz="1200" dirty="0">
                <a:latin typeface="Times New Roman"/>
                <a:cs typeface="Times New Roman"/>
              </a:rPr>
              <a:t>обробка холо-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</a:t>
            </a:r>
            <a:r>
              <a:rPr sz="1200" spc="-5" dirty="0">
                <a:latin typeface="Times New Roman"/>
                <a:cs typeface="Times New Roman"/>
              </a:rPr>
              <a:t> 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внутрішніх напружень.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Обробці холодом піддають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шарикопідшипників, точних механізмів, </a:t>
            </a:r>
            <a:r>
              <a:rPr sz="1200" dirty="0">
                <a:latin typeface="Times New Roman"/>
                <a:cs typeface="Times New Roman"/>
              </a:rPr>
              <a:t>вимі-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рювальні інструменти.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253740" marR="6985" indent="60325">
              <a:lnSpc>
                <a:spcPts val="1610"/>
              </a:lnSpc>
              <a:spcBef>
                <a:spcPts val="925"/>
              </a:spcBef>
            </a:pPr>
            <a:r>
              <a:rPr sz="1400" b="1" spc="-5" dirty="0">
                <a:latin typeface="Times New Roman"/>
                <a:cs typeface="Times New Roman"/>
              </a:rPr>
              <a:t>9.5. ЗМІЦНЕННЯ МЕТОДОМ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ПЛАСТИЧНОЇ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ДЕФОРМАЦІЇ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Основне </a:t>
            </a:r>
            <a:r>
              <a:rPr sz="1200" dirty="0">
                <a:latin typeface="Times New Roman"/>
                <a:cs typeface="Times New Roman"/>
              </a:rPr>
              <a:t>призначення методів механічного зміцнення </a:t>
            </a:r>
            <a:r>
              <a:rPr sz="1200" spc="-5" dirty="0">
                <a:latin typeface="Times New Roman"/>
                <a:cs typeface="Times New Roman"/>
              </a:rPr>
              <a:t>поверхні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dirty="0">
                <a:latin typeface="Times New Roman"/>
                <a:cs typeface="Times New Roman"/>
              </a:rPr>
              <a:t>втом-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 міцності.</a:t>
            </a:r>
            <a:endParaRPr sz="1200">
              <a:latin typeface="Times New Roman"/>
              <a:cs typeface="Times New Roman"/>
            </a:endParaRPr>
          </a:p>
          <a:p>
            <a:pPr marL="300355" marR="4572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Метод </a:t>
            </a:r>
            <a:r>
              <a:rPr sz="1200" dirty="0">
                <a:latin typeface="Times New Roman"/>
                <a:cs typeface="Times New Roman"/>
              </a:rPr>
              <a:t>механічного </a:t>
            </a:r>
            <a:r>
              <a:rPr sz="1200" spc="-5" dirty="0">
                <a:latin typeface="Times New Roman"/>
                <a:cs typeface="Times New Roman"/>
              </a:rPr>
              <a:t>зміцнення </a:t>
            </a:r>
            <a:r>
              <a:rPr sz="1200" dirty="0">
                <a:latin typeface="Times New Roman"/>
                <a:cs typeface="Times New Roman"/>
              </a:rPr>
              <a:t>– наклеп </a:t>
            </a:r>
            <a:r>
              <a:rPr sz="1200" spc="-5" dirty="0">
                <a:latin typeface="Times New Roman"/>
                <a:cs typeface="Times New Roman"/>
              </a:rPr>
              <a:t>поверхневого шару на глибину </a:t>
            </a:r>
            <a:r>
              <a:rPr sz="1200" dirty="0">
                <a:latin typeface="Times New Roman"/>
                <a:cs typeface="Times New Roman"/>
              </a:rPr>
              <a:t>0,2...0,4 мм.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Наклепану поверхню </a:t>
            </a:r>
            <a:r>
              <a:rPr sz="1200" spc="-25" dirty="0">
                <a:latin typeface="Times New Roman"/>
                <a:cs typeface="Times New Roman"/>
              </a:rPr>
              <a:t>отримують </a:t>
            </a:r>
            <a:r>
              <a:rPr sz="1200" i="1" spc="-20" dirty="0">
                <a:latin typeface="Times New Roman"/>
                <a:cs typeface="Times New Roman"/>
              </a:rPr>
              <a:t>дробоструминною обробкою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i="1" spc="-20" dirty="0">
                <a:latin typeface="Times New Roman"/>
                <a:cs typeface="Times New Roman"/>
              </a:rPr>
              <a:t>обробкою роликами</a:t>
            </a:r>
            <a:r>
              <a:rPr sz="1200" spc="-20" dirty="0">
                <a:latin typeface="Times New Roman"/>
                <a:cs typeface="Times New Roman"/>
              </a:rPr>
              <a:t>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Дробоструминна </a:t>
            </a:r>
            <a:r>
              <a:rPr sz="1200" i="1" dirty="0">
                <a:latin typeface="Times New Roman"/>
                <a:cs typeface="Times New Roman"/>
              </a:rPr>
              <a:t>обробка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обробка </a:t>
            </a:r>
            <a:r>
              <a:rPr sz="1200" dirty="0">
                <a:latin typeface="Times New Roman"/>
                <a:cs typeface="Times New Roman"/>
              </a:rPr>
              <a:t>дробом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готових деталей.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Здійснюється за </a:t>
            </a:r>
            <a:r>
              <a:rPr sz="1200" spc="-5" dirty="0">
                <a:latin typeface="Times New Roman"/>
                <a:cs typeface="Times New Roman"/>
              </a:rPr>
              <a:t>допомогою спеціальних дробоструминних установок, які викида-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</a:t>
            </a:r>
            <a:r>
              <a:rPr sz="1200" dirty="0">
                <a:latin typeface="Times New Roman"/>
                <a:cs typeface="Times New Roman"/>
              </a:rPr>
              <a:t>сталеву </a:t>
            </a:r>
            <a:r>
              <a:rPr sz="1200" spc="-5" dirty="0">
                <a:latin typeface="Times New Roman"/>
                <a:cs typeface="Times New Roman"/>
              </a:rPr>
              <a:t>або чавунну дріб на поверхню </a:t>
            </a:r>
            <a:r>
              <a:rPr sz="1200" dirty="0">
                <a:latin typeface="Times New Roman"/>
                <a:cs typeface="Times New Roman"/>
              </a:rPr>
              <a:t>оброблюваних </a:t>
            </a:r>
            <a:r>
              <a:rPr sz="1200" spc="-5" dirty="0">
                <a:latin typeface="Times New Roman"/>
                <a:cs typeface="Times New Roman"/>
              </a:rPr>
              <a:t>деталей. </a:t>
            </a:r>
            <a:r>
              <a:rPr sz="1200" dirty="0">
                <a:latin typeface="Times New Roman"/>
                <a:cs typeface="Times New Roman"/>
              </a:rPr>
              <a:t>Діаметр </a:t>
            </a:r>
            <a:r>
              <a:rPr sz="1200" spc="-5" dirty="0">
                <a:latin typeface="Times New Roman"/>
                <a:cs typeface="Times New Roman"/>
              </a:rPr>
              <a:t>дробу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0,2...4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Удари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дробу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викликають </a:t>
            </a:r>
            <a:r>
              <a:rPr sz="1200" dirty="0">
                <a:latin typeface="Times New Roman"/>
                <a:cs typeface="Times New Roman"/>
              </a:rPr>
              <a:t>пластичну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глибину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0,2...0,4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для зміцнення деталей в </a:t>
            </a:r>
            <a:r>
              <a:rPr sz="1200" spc="-5" dirty="0">
                <a:latin typeface="Times New Roman"/>
                <a:cs typeface="Times New Roman"/>
              </a:rPr>
              <a:t>канавках, на виступах. Піддають </a:t>
            </a:r>
            <a:r>
              <a:rPr sz="1200" dirty="0">
                <a:latin typeface="Times New Roman"/>
                <a:cs typeface="Times New Roman"/>
              </a:rPr>
              <a:t>такій 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робці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вироби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типу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пружин,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ресор,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ланок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ланцюгів,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гусениць,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гільзи,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поршні,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зубчас-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 колеса.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i="1" spc="-5" dirty="0">
                <a:latin typeface="Times New Roman"/>
                <a:cs typeface="Times New Roman"/>
              </a:rPr>
              <a:t>обробці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роликами </a:t>
            </a:r>
            <a:r>
              <a:rPr sz="1200" dirty="0">
                <a:latin typeface="Times New Roman"/>
                <a:cs typeface="Times New Roman"/>
              </a:rPr>
              <a:t>деформація здійснюється </a:t>
            </a:r>
            <a:r>
              <a:rPr sz="1200" spc="-5" dirty="0">
                <a:latin typeface="Times New Roman"/>
                <a:cs typeface="Times New Roman"/>
              </a:rPr>
              <a:t>тиском </a:t>
            </a:r>
            <a:r>
              <a:rPr sz="1200" dirty="0">
                <a:latin typeface="Times New Roman"/>
                <a:cs typeface="Times New Roman"/>
              </a:rPr>
              <a:t>ролика з </a:t>
            </a:r>
            <a:r>
              <a:rPr sz="1200" spc="-5" dirty="0">
                <a:latin typeface="Times New Roman"/>
                <a:cs typeface="Times New Roman"/>
              </a:rPr>
              <a:t>твердого металу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поверхню виробу.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зусиллях </a:t>
            </a:r>
            <a:r>
              <a:rPr sz="1200" spc="-10" dirty="0">
                <a:latin typeface="Times New Roman"/>
                <a:cs typeface="Times New Roman"/>
              </a:rPr>
              <a:t>на ролик, що </a:t>
            </a:r>
            <a:r>
              <a:rPr sz="1200" spc="-15" dirty="0">
                <a:latin typeface="Times New Roman"/>
                <a:cs typeface="Times New Roman"/>
              </a:rPr>
              <a:t>перевищують </a:t>
            </a:r>
            <a:r>
              <a:rPr sz="1200" spc="-10" dirty="0">
                <a:latin typeface="Times New Roman"/>
                <a:cs typeface="Times New Roman"/>
              </a:rPr>
              <a:t>межу </a:t>
            </a:r>
            <a:r>
              <a:rPr sz="1200" spc="-15" dirty="0">
                <a:latin typeface="Times New Roman"/>
                <a:cs typeface="Times New Roman"/>
              </a:rPr>
              <a:t>плинності оброблюваного </a:t>
            </a:r>
            <a:r>
              <a:rPr sz="1200" spc="-10" dirty="0">
                <a:latin typeface="Times New Roman"/>
                <a:cs typeface="Times New Roman"/>
              </a:rPr>
              <a:t>матеріалу,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відбувається наклеп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потрібну глибину. Обробка </a:t>
            </a:r>
            <a:r>
              <a:rPr sz="1200" spc="-10" dirty="0">
                <a:latin typeface="Times New Roman"/>
                <a:cs typeface="Times New Roman"/>
              </a:rPr>
              <a:t>покращує </a:t>
            </a:r>
            <a:r>
              <a:rPr sz="1200" spc="-15" dirty="0">
                <a:latin typeface="Times New Roman"/>
                <a:cs typeface="Times New Roman"/>
              </a:rPr>
              <a:t>мікрогеометрію. Створення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залишкових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навантажень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стиску</a:t>
            </a:r>
            <a:r>
              <a:rPr sz="1200" spc="-15" dirty="0">
                <a:latin typeface="Times New Roman"/>
                <a:cs typeface="Times New Roman"/>
              </a:rPr>
              <a:t> підвищує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межу втоми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-15" dirty="0">
                <a:latin typeface="Times New Roman"/>
                <a:cs typeface="Times New Roman"/>
              </a:rPr>
              <a:t> довговічність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виробу.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Обкатка </a:t>
            </a:r>
            <a:r>
              <a:rPr sz="1200" dirty="0">
                <a:latin typeface="Times New Roman"/>
                <a:cs typeface="Times New Roman"/>
              </a:rPr>
              <a:t>роликами застосовується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обробці </a:t>
            </a:r>
            <a:r>
              <a:rPr sz="1200" spc="-5" dirty="0">
                <a:latin typeface="Times New Roman"/>
                <a:cs typeface="Times New Roman"/>
              </a:rPr>
              <a:t>шийок валів, </a:t>
            </a:r>
            <a:r>
              <a:rPr sz="1200" dirty="0">
                <a:latin typeface="Times New Roman"/>
                <a:cs typeface="Times New Roman"/>
              </a:rPr>
              <a:t>дроту, </a:t>
            </a:r>
            <a:r>
              <a:rPr sz="1200" spc="-5" dirty="0">
                <a:latin typeface="Times New Roman"/>
                <a:cs typeface="Times New Roman"/>
              </a:rPr>
              <a:t>при калібруван-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</a:t>
            </a:r>
            <a:r>
              <a:rPr sz="1200" dirty="0">
                <a:latin typeface="Times New Roman"/>
                <a:cs typeface="Times New Roman"/>
              </a:rPr>
              <a:t>труб, </a:t>
            </a:r>
            <a:r>
              <a:rPr sz="1200" spc="-5" dirty="0">
                <a:latin typeface="Times New Roman"/>
                <a:cs typeface="Times New Roman"/>
              </a:rPr>
              <a:t>прутків. При цьому не потрібне </a:t>
            </a:r>
            <a:r>
              <a:rPr sz="1200" dirty="0">
                <a:latin typeface="Times New Roman"/>
                <a:cs typeface="Times New Roman"/>
              </a:rPr>
              <a:t>спеціальне </a:t>
            </a:r>
            <a:r>
              <a:rPr sz="1200" spc="-5" dirty="0">
                <a:latin typeface="Times New Roman"/>
                <a:cs typeface="Times New Roman"/>
              </a:rPr>
              <a:t>обладнання, можна використовува-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токарні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5" dirty="0">
                <a:latin typeface="Times New Roman"/>
                <a:cs typeface="Times New Roman"/>
              </a:rPr>
              <a:t> стругальні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верстати.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614680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855085" marR="614045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термомеханічна обробка металів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цілей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проводиться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високотемпературна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термомеханічна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цілей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проводиться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низькотемпературна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термомеханічна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Охарактеризуйте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режими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проведення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термомеханічної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загартування,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мета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проведення?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здійснюється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загартовування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струмами високої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частоти?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переваги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поверхневого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гартування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струмами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частоти.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здійснюється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газополум’яне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гартування?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недоліки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газополум’яного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гарту.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старіння?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застосовується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старіння?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надання 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властивостей деталям застосовується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старіння?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природне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старіння?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холодом?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 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цілей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проводять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холодом?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 способи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зміцнення методом пластичної деформації.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Яке</a:t>
            </a:r>
            <a:r>
              <a:rPr sz="1000" dirty="0">
                <a:latin typeface="Times New Roman"/>
                <a:cs typeface="Times New Roman"/>
              </a:rPr>
              <a:t> явище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лежить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основі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зміцнення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методом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деформації?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175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76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86" y="2626101"/>
            <a:ext cx="5786755" cy="6812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10.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СТАЛІ</a:t>
            </a:r>
            <a:endParaRPr sz="16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1410"/>
              </a:spcBef>
            </a:pP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найбільш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поширеними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матеріалами.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хороші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технологічні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сті. Вироби </a:t>
            </a:r>
            <a:r>
              <a:rPr sz="1200" dirty="0">
                <a:latin typeface="Times New Roman"/>
                <a:cs typeface="Times New Roman"/>
              </a:rPr>
              <a:t>зі сталей</a:t>
            </a:r>
            <a:r>
              <a:rPr sz="1200" spc="-5" dirty="0">
                <a:latin typeface="Times New Roman"/>
                <a:cs typeface="Times New Roman"/>
              </a:rPr>
              <a:t> отримують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результаті</a:t>
            </a:r>
            <a:r>
              <a:rPr sz="1200" dirty="0">
                <a:latin typeface="Times New Roman"/>
                <a:cs typeface="Times New Roman"/>
              </a:rPr>
              <a:t> обробки</a:t>
            </a:r>
            <a:r>
              <a:rPr sz="1200" spc="-5" dirty="0">
                <a:latin typeface="Times New Roman"/>
                <a:cs typeface="Times New Roman"/>
              </a:rPr>
              <a:t> тиском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різанням.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Перевагою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використання</a:t>
            </a:r>
            <a:r>
              <a:rPr sz="1200" dirty="0">
                <a:latin typeface="Times New Roman"/>
                <a:cs typeface="Times New Roman"/>
              </a:rPr>
              <a:t> сталей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можливість,</a:t>
            </a:r>
            <a:r>
              <a:rPr sz="1200" dirty="0">
                <a:latin typeface="Times New Roman"/>
                <a:cs typeface="Times New Roman"/>
              </a:rPr>
              <a:t> отримувати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потрібний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комплекс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змінюючи склад </a:t>
            </a:r>
            <a:r>
              <a:rPr sz="1200" spc="-5" dirty="0">
                <a:latin typeface="Times New Roman"/>
                <a:cs typeface="Times New Roman"/>
              </a:rPr>
              <a:t>та вид </a:t>
            </a:r>
            <a:r>
              <a:rPr sz="1200" dirty="0">
                <a:latin typeface="Times New Roman"/>
                <a:cs typeface="Times New Roman"/>
              </a:rPr>
              <a:t>обробки.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810"/>
              </a:spcBef>
            </a:pPr>
            <a:r>
              <a:rPr sz="1400" b="1" spc="-5" dirty="0">
                <a:latin typeface="Times New Roman"/>
                <a:cs typeface="Times New Roman"/>
              </a:rPr>
              <a:t>10.1.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КЛАСИФІКАЦІЯ СТАЛЕЙ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00355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Сталі класифікуються за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низкою ознак.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75"/>
              </a:lnSpc>
            </a:pP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хімічним складом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вуглецеві: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маловуглецеві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0,25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середньовуглецеві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(0,3...0,55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високовуглецеві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(0,6...0,85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леговані</a:t>
            </a:r>
            <a:r>
              <a:rPr sz="1200" spc="-5" dirty="0">
                <a:latin typeface="Times New Roman"/>
                <a:cs typeface="Times New Roman"/>
              </a:rPr>
              <a:t> (залежно від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того,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елементи</a:t>
            </a:r>
            <a:r>
              <a:rPr sz="1200" spc="-5" dirty="0">
                <a:latin typeface="Times New Roman"/>
                <a:cs typeface="Times New Roman"/>
              </a:rPr>
              <a:t> введено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їхнього складу):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хромисті;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марганцевисті;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хроммарганцевисті;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хромонікелеві.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2.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рівноважною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структурою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доевтектоїдні;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евтектоїдні;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заевтектоїдні.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3.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25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якістю.</a:t>
            </a:r>
            <a:r>
              <a:rPr sz="1200" i="1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Кількісним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показником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шкідливих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домішок: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сірки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фосфору: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0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0,04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dirty="0">
                <a:latin typeface="Symbol"/>
                <a:cs typeface="Symbol"/>
              </a:rPr>
              <a:t>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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0,06 %, 0,04 % </a:t>
            </a:r>
            <a:r>
              <a:rPr sz="1200" dirty="0">
                <a:latin typeface="Symbol"/>
                <a:cs typeface="Symbol"/>
              </a:rPr>
              <a:t>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</a:t>
            </a:r>
            <a:r>
              <a:rPr sz="1200" dirty="0">
                <a:latin typeface="Times New Roman"/>
                <a:cs typeface="Times New Roman"/>
              </a:rPr>
              <a:t> 0,08 % –</a:t>
            </a:r>
            <a:r>
              <a:rPr sz="1200" spc="-5" dirty="0">
                <a:latin typeface="Times New Roman"/>
                <a:cs typeface="Times New Roman"/>
              </a:rPr>
              <a:t> вуглецеві</a:t>
            </a:r>
            <a:r>
              <a:rPr sz="1200" dirty="0">
                <a:latin typeface="Times New Roman"/>
                <a:cs typeface="Times New Roman"/>
              </a:rPr>
              <a:t> сталі </a:t>
            </a:r>
            <a:r>
              <a:rPr sz="1200" spc="-5" dirty="0">
                <a:latin typeface="Times New Roman"/>
                <a:cs typeface="Times New Roman"/>
              </a:rPr>
              <a:t>звичайної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якості;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0,03...0,4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якісні</a:t>
            </a:r>
            <a:r>
              <a:rPr sz="1200" spc="-5" dirty="0">
                <a:latin typeface="Times New Roman"/>
                <a:cs typeface="Times New Roman"/>
              </a:rPr>
              <a:t> сталі;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05"/>
              </a:lnSpc>
              <a:spcBef>
                <a:spcPts val="35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P,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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0,03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високоякісні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75"/>
              </a:lnSpc>
            </a:pPr>
            <a:r>
              <a:rPr sz="1200" dirty="0">
                <a:latin typeface="Times New Roman"/>
                <a:cs typeface="Times New Roman"/>
              </a:rPr>
              <a:t>4.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способом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виплавки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мартенівських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печах;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кисневих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конверторах;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електричних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печах: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електродугових, індукційних та ін.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5.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способом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розкислення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(ступінь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розкислення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вмістом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сталі):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спокійні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(сп)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0,12…0,03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%;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напівспокійні</a:t>
            </a:r>
            <a:r>
              <a:rPr sz="1200" spc="-5" dirty="0">
                <a:latin typeface="Times New Roman"/>
                <a:cs typeface="Times New Roman"/>
              </a:rPr>
              <a:t> (пс)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0,05…0,17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%;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2" y="516889"/>
            <a:ext cx="5786755" cy="1794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киплячі </a:t>
            </a:r>
            <a:r>
              <a:rPr sz="1200" spc="-10" dirty="0">
                <a:latin typeface="Times New Roman"/>
                <a:cs typeface="Times New Roman"/>
              </a:rPr>
              <a:t>(кп)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&lt; </a:t>
            </a:r>
            <a:r>
              <a:rPr sz="1200" spc="-15" dirty="0">
                <a:latin typeface="Times New Roman"/>
                <a:cs typeface="Times New Roman"/>
              </a:rPr>
              <a:t>0,07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10" dirty="0">
                <a:latin typeface="Times New Roman"/>
                <a:cs typeface="Times New Roman"/>
              </a:rPr>
              <a:t>(кипляча </a:t>
            </a:r>
            <a:r>
              <a:rPr sz="1200" spc="-15" dirty="0">
                <a:latin typeface="Times New Roman"/>
                <a:cs typeface="Times New Roman"/>
              </a:rPr>
              <a:t>сталь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не </a:t>
            </a:r>
            <a:r>
              <a:rPr sz="1200" spc="-15" dirty="0">
                <a:latin typeface="Times New Roman"/>
                <a:cs typeface="Times New Roman"/>
              </a:rPr>
              <a:t>повністю </a:t>
            </a:r>
            <a:r>
              <a:rPr sz="1200" spc="-10" dirty="0">
                <a:latin typeface="Times New Roman"/>
                <a:cs typeface="Times New Roman"/>
              </a:rPr>
              <a:t>розкиснена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печі, виділен- </a:t>
            </a:r>
            <a:r>
              <a:rPr sz="1200" spc="-10" dirty="0">
                <a:latin typeface="Times New Roman"/>
                <a:cs typeface="Times New Roman"/>
              </a:rPr>
              <a:t> ня газів </a:t>
            </a:r>
            <a:r>
              <a:rPr sz="1200" spc="-1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й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затвердінні виливка, тому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ньому утворюється велика кіль-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кість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розосереджених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газових </a:t>
            </a:r>
            <a:r>
              <a:rPr sz="1200" spc="-15" dirty="0">
                <a:latin typeface="Times New Roman"/>
                <a:cs typeface="Times New Roman"/>
              </a:rPr>
              <a:t>бульбашок,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які</a:t>
            </a:r>
            <a:r>
              <a:rPr sz="1200" spc="-15" dirty="0">
                <a:latin typeface="Times New Roman"/>
                <a:cs typeface="Times New Roman"/>
              </a:rPr>
              <a:t> зникають </a:t>
            </a: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-15" dirty="0">
                <a:latin typeface="Times New Roman"/>
                <a:cs typeface="Times New Roman"/>
              </a:rPr>
              <a:t> подальшій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гарячій прокатці)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6.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призначенням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конструкційні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застосовуються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dirty="0">
                <a:latin typeface="Times New Roman"/>
                <a:cs typeface="Times New Roman"/>
              </a:rPr>
              <a:t> деталей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машин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механізмів;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інструментальні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 </a:t>
            </a:r>
            <a:r>
              <a:rPr sz="1200" spc="-5" dirty="0">
                <a:latin typeface="Times New Roman"/>
                <a:cs typeface="Times New Roman"/>
              </a:rPr>
              <a:t>інструментів;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спеціальні </a:t>
            </a:r>
            <a:r>
              <a:rPr sz="1200" dirty="0">
                <a:latin typeface="Times New Roman"/>
                <a:cs typeface="Times New Roman"/>
              </a:rPr>
              <a:t>– сталі з </a:t>
            </a:r>
            <a:r>
              <a:rPr sz="1200" spc="-5" dirty="0">
                <a:latin typeface="Times New Roman"/>
                <a:cs typeface="Times New Roman"/>
              </a:rPr>
              <a:t>особливими </a:t>
            </a:r>
            <a:r>
              <a:rPr sz="1200" dirty="0">
                <a:latin typeface="Times New Roman"/>
                <a:cs typeface="Times New Roman"/>
              </a:rPr>
              <a:t>властивостями: </a:t>
            </a:r>
            <a:r>
              <a:rPr sz="1200" spc="-5" dirty="0">
                <a:latin typeface="Times New Roman"/>
                <a:cs typeface="Times New Roman"/>
              </a:rPr>
              <a:t>електротехнічні, </a:t>
            </a:r>
            <a:r>
              <a:rPr sz="1200" dirty="0">
                <a:latin typeface="Times New Roman"/>
                <a:cs typeface="Times New Roman"/>
              </a:rPr>
              <a:t>з особливими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магнітними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властивостями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77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1" y="2757922"/>
            <a:ext cx="5786120" cy="102108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3315335" marR="5080" indent="-880110">
              <a:lnSpc>
                <a:spcPts val="1610"/>
              </a:lnSpc>
              <a:spcBef>
                <a:spcPts val="210"/>
              </a:spcBef>
            </a:pPr>
            <a:r>
              <a:rPr sz="1400" b="1" spc="-5" dirty="0">
                <a:latin typeface="Times New Roman"/>
                <a:cs typeface="Times New Roman"/>
              </a:rPr>
              <a:t>10.2. ВПЛИВ ВУГЛЕЦЮ ТА ДОМІШОК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НА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ВЛАСТИВОСТІ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СТАЛЕЙ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Вуглецеві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розповсюдженими.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визначаються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стю вуглецю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вмістом </a:t>
            </a:r>
            <a:r>
              <a:rPr sz="1200" spc="-5" dirty="0">
                <a:latin typeface="Times New Roman"/>
                <a:cs typeface="Times New Roman"/>
              </a:rPr>
              <a:t>домішок,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взаємодіють</a:t>
            </a:r>
            <a:r>
              <a:rPr sz="1200" dirty="0">
                <a:latin typeface="Times New Roman"/>
                <a:cs typeface="Times New Roman"/>
              </a:rPr>
              <a:t> із</a:t>
            </a:r>
            <a:r>
              <a:rPr sz="1200" spc="-5" dirty="0">
                <a:latin typeface="Times New Roman"/>
                <a:cs typeface="Times New Roman"/>
              </a:rPr>
              <a:t> залізом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вуглецем.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29708" y="4227062"/>
            <a:ext cx="5862320" cy="15106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704590" marR="42545" indent="241935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latin typeface="Times New Roman"/>
                <a:cs typeface="Times New Roman"/>
              </a:rPr>
              <a:t>10.2.1.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ВПЛИВ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ВУГЛЕЦЮ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НА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ВЛАСТИВОСТІ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СТАЛЕЙ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50">
              <a:latin typeface="Times New Roman"/>
              <a:cs typeface="Times New Roman"/>
            </a:endParaRPr>
          </a:p>
          <a:p>
            <a:pPr marL="3384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Вплив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на властивості</a:t>
            </a:r>
            <a:r>
              <a:rPr sz="1200" dirty="0">
                <a:latin typeface="Times New Roman"/>
                <a:cs typeface="Times New Roman"/>
              </a:rPr>
              <a:t> сталей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показано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 </a:t>
            </a:r>
            <a:r>
              <a:rPr sz="1200" dirty="0">
                <a:latin typeface="Times New Roman"/>
                <a:cs typeface="Times New Roman"/>
              </a:rPr>
              <a:t>10.1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ростом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збільшується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цементиту,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одночасному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частки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співвідношення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складовими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призво-</a:t>
            </a:r>
            <a:endParaRPr sz="1200">
              <a:latin typeface="Times New Roman"/>
              <a:cs typeface="Times New Roman"/>
            </a:endParaRPr>
          </a:p>
          <a:p>
            <a:pPr marL="50800" marR="3011805">
              <a:lnSpc>
                <a:spcPts val="147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дить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зменшення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пластичності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</a:t>
            </a:r>
            <a:r>
              <a:rPr sz="1200" dirty="0">
                <a:latin typeface="Times New Roman"/>
                <a:cs typeface="Times New Roman"/>
              </a:rPr>
              <a:t>),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також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підвищення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міцності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</a:t>
            </a:r>
            <a:r>
              <a:rPr sz="1200" spc="-10" dirty="0">
                <a:latin typeface="Symbol"/>
                <a:cs typeface="Symbol"/>
              </a:rPr>
              <a:t></a:t>
            </a:r>
            <a:r>
              <a:rPr sz="1200" spc="-15" baseline="-10416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)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твер-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7789" y="5703815"/>
            <a:ext cx="2818130" cy="35382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дості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(НВ).</a:t>
            </a:r>
            <a:r>
              <a:rPr sz="1200" dirty="0">
                <a:latin typeface="Times New Roman"/>
                <a:cs typeface="Times New Roman"/>
              </a:rPr>
              <a:t> Міцність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підвищується</a:t>
            </a:r>
            <a:r>
              <a:rPr sz="1200" dirty="0">
                <a:latin typeface="Times New Roman"/>
                <a:cs typeface="Times New Roman"/>
              </a:rPr>
              <a:t> до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змісту вуглецю </a:t>
            </a:r>
            <a:r>
              <a:rPr sz="1200" dirty="0">
                <a:latin typeface="Times New Roman"/>
                <a:cs typeface="Times New Roman"/>
              </a:rPr>
              <a:t>близько 1 %, а </a:t>
            </a:r>
            <a:r>
              <a:rPr sz="1200" spc="-5" dirty="0">
                <a:latin typeface="Times New Roman"/>
                <a:cs typeface="Times New Roman"/>
              </a:rPr>
              <a:t>потім вона </a:t>
            </a:r>
            <a:r>
              <a:rPr sz="1200" dirty="0">
                <a:latin typeface="Times New Roman"/>
                <a:cs typeface="Times New Roman"/>
              </a:rPr>
              <a:t> зменшується, оскільки </a:t>
            </a:r>
            <a:r>
              <a:rPr sz="1200" spc="-5" dirty="0">
                <a:latin typeface="Times New Roman"/>
                <a:cs typeface="Times New Roman"/>
              </a:rPr>
              <a:t>утворюється груба </a:t>
            </a:r>
            <a:r>
              <a:rPr sz="1200" dirty="0">
                <a:latin typeface="Times New Roman"/>
                <a:cs typeface="Times New Roman"/>
              </a:rPr>
              <a:t> сітка</a:t>
            </a:r>
            <a:r>
              <a:rPr sz="1200" spc="-5" dirty="0">
                <a:latin typeface="Times New Roman"/>
                <a:cs typeface="Times New Roman"/>
              </a:rPr>
              <a:t> цементиту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вторинного.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Вуглець впливає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на в’язкі властиво-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сті. </a:t>
            </a:r>
            <a:r>
              <a:rPr sz="1200" dirty="0">
                <a:latin typeface="Times New Roman"/>
                <a:cs typeface="Times New Roman"/>
              </a:rPr>
              <a:t>Збільшення </a:t>
            </a:r>
            <a:r>
              <a:rPr sz="1200" spc="-5" dirty="0">
                <a:latin typeface="Times New Roman"/>
                <a:cs typeface="Times New Roman"/>
              </a:rPr>
              <a:t>вмісту вуглецю підвищує </a:t>
            </a:r>
            <a:r>
              <a:rPr sz="1200" dirty="0">
                <a:latin typeface="Times New Roman"/>
                <a:cs typeface="Times New Roman"/>
              </a:rPr>
              <a:t> поріг холоднокрихкості </a:t>
            </a:r>
            <a:r>
              <a:rPr sz="1200" spc="-5" dirty="0">
                <a:latin typeface="Times New Roman"/>
                <a:cs typeface="Times New Roman"/>
              </a:rPr>
              <a:t>та знижує ударну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 (KCU).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ростом вмісту вуглецю </a:t>
            </a:r>
            <a:r>
              <a:rPr sz="1200" dirty="0">
                <a:latin typeface="Times New Roman"/>
                <a:cs typeface="Times New Roman"/>
              </a:rPr>
              <a:t>в сталях під-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вищуються </a:t>
            </a:r>
            <a:r>
              <a:rPr sz="1200" dirty="0">
                <a:latin typeface="Times New Roman"/>
                <a:cs typeface="Times New Roman"/>
              </a:rPr>
              <a:t>електроопір і </a:t>
            </a:r>
            <a:r>
              <a:rPr sz="1200" spc="-5" dirty="0">
                <a:latin typeface="Times New Roman"/>
                <a:cs typeface="Times New Roman"/>
              </a:rPr>
              <a:t>коерцитивна си- </a:t>
            </a:r>
            <a:r>
              <a:rPr sz="1200" dirty="0">
                <a:latin typeface="Times New Roman"/>
                <a:cs typeface="Times New Roman"/>
              </a:rPr>
              <a:t> ла,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знижуються</a:t>
            </a:r>
            <a:r>
              <a:rPr sz="1200" dirty="0">
                <a:latin typeface="Times New Roman"/>
                <a:cs typeface="Times New Roman"/>
              </a:rPr>
              <a:t> магнітна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проникність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щільність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магнітної</a:t>
            </a:r>
            <a:r>
              <a:rPr sz="1200" spc="-5" dirty="0">
                <a:latin typeface="Times New Roman"/>
                <a:cs typeface="Times New Roman"/>
              </a:rPr>
              <a:t> індукції.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Вуглець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впливає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технологічні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погіршує ливарні властивості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(ви- </a:t>
            </a:r>
            <a:r>
              <a:rPr sz="1200" dirty="0">
                <a:latin typeface="Times New Roman"/>
                <a:cs typeface="Times New Roman"/>
              </a:rPr>
              <a:t> користовуються сталі з вмістом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0,4 %),</a:t>
            </a:r>
            <a:r>
              <a:rPr sz="1200" dirty="0">
                <a:latin typeface="Times New Roman"/>
                <a:cs typeface="Times New Roman"/>
              </a:rPr>
              <a:t> оброблюваність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занням,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зварюваність.</a:t>
            </a:r>
            <a:r>
              <a:rPr sz="1200" dirty="0">
                <a:latin typeface="Times New Roman"/>
                <a:cs typeface="Times New Roman"/>
              </a:rPr>
              <a:t> Слід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враховувати, </a:t>
            </a:r>
            <a:r>
              <a:rPr sz="1200" dirty="0">
                <a:latin typeface="Times New Roman"/>
                <a:cs typeface="Times New Roman"/>
              </a:rPr>
              <a:t> що сталі з </a:t>
            </a:r>
            <a:r>
              <a:rPr sz="1200" spc="-5" dirty="0">
                <a:latin typeface="Times New Roman"/>
                <a:cs typeface="Times New Roman"/>
              </a:rPr>
              <a:t>низьким </a:t>
            </a:r>
            <a:r>
              <a:rPr sz="1200" dirty="0">
                <a:latin typeface="Times New Roman"/>
                <a:cs typeface="Times New Roman"/>
              </a:rPr>
              <a:t>вмістом </a:t>
            </a:r>
            <a:r>
              <a:rPr sz="1200" spc="-5" dirty="0">
                <a:latin typeface="Times New Roman"/>
                <a:cs typeface="Times New Roman"/>
              </a:rPr>
              <a:t>вуглецю 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погано обробляються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різанням.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112767" y="5725430"/>
            <a:ext cx="1911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5" dirty="0">
                <a:latin typeface="Times New Roman"/>
                <a:cs typeface="Times New Roman"/>
              </a:rPr>
              <a:t>НВ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4694301" y="5742813"/>
            <a:ext cx="1463040" cy="2800350"/>
            <a:chOff x="4694301" y="5742813"/>
            <a:chExt cx="1463040" cy="2800350"/>
          </a:xfrm>
        </p:grpSpPr>
        <p:sp>
          <p:nvSpPr>
            <p:cNvPr id="11" name="object 11"/>
            <p:cNvSpPr/>
            <p:nvPr/>
          </p:nvSpPr>
          <p:spPr>
            <a:xfrm>
              <a:off x="4703826" y="5752338"/>
              <a:ext cx="1443990" cy="2786380"/>
            </a:xfrm>
            <a:custGeom>
              <a:avLst/>
              <a:gdLst/>
              <a:ahLst/>
              <a:cxnLst/>
              <a:rect l="l" t="t" r="r" b="b"/>
              <a:pathLst>
                <a:path w="1443989" h="2786379">
                  <a:moveTo>
                    <a:pt x="1443990" y="0"/>
                  </a:moveTo>
                  <a:lnTo>
                    <a:pt x="0" y="0"/>
                  </a:lnTo>
                  <a:lnTo>
                    <a:pt x="0" y="2785872"/>
                  </a:lnTo>
                  <a:lnTo>
                    <a:pt x="1443990" y="2785872"/>
                  </a:lnTo>
                  <a:lnTo>
                    <a:pt x="1443990" y="0"/>
                  </a:lnTo>
                  <a:close/>
                </a:path>
              </a:pathLst>
            </a:custGeom>
            <a:ln w="93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703826" y="5752338"/>
              <a:ext cx="1443990" cy="2786380"/>
            </a:xfrm>
            <a:custGeom>
              <a:avLst/>
              <a:gdLst/>
              <a:ahLst/>
              <a:cxnLst/>
              <a:rect l="l" t="t" r="r" b="b"/>
              <a:pathLst>
                <a:path w="1443989" h="2786379">
                  <a:moveTo>
                    <a:pt x="0" y="379476"/>
                  </a:moveTo>
                  <a:lnTo>
                    <a:pt x="1443990" y="379476"/>
                  </a:lnTo>
                </a:path>
                <a:path w="1443989" h="2786379">
                  <a:moveTo>
                    <a:pt x="0" y="768858"/>
                  </a:moveTo>
                  <a:lnTo>
                    <a:pt x="1443990" y="768858"/>
                  </a:lnTo>
                </a:path>
                <a:path w="1443989" h="2786379">
                  <a:moveTo>
                    <a:pt x="0" y="1179576"/>
                  </a:moveTo>
                  <a:lnTo>
                    <a:pt x="1443990" y="1179576"/>
                  </a:lnTo>
                </a:path>
                <a:path w="1443989" h="2786379">
                  <a:moveTo>
                    <a:pt x="0" y="1580388"/>
                  </a:moveTo>
                  <a:lnTo>
                    <a:pt x="1443990" y="1580388"/>
                  </a:lnTo>
                </a:path>
                <a:path w="1443989" h="2786379">
                  <a:moveTo>
                    <a:pt x="0" y="1985772"/>
                  </a:moveTo>
                  <a:lnTo>
                    <a:pt x="1443990" y="1985772"/>
                  </a:lnTo>
                </a:path>
                <a:path w="1443989" h="2786379">
                  <a:moveTo>
                    <a:pt x="0" y="2380488"/>
                  </a:moveTo>
                  <a:lnTo>
                    <a:pt x="1443990" y="2380488"/>
                  </a:lnTo>
                </a:path>
                <a:path w="1443989" h="2786379">
                  <a:moveTo>
                    <a:pt x="428244" y="0"/>
                  </a:moveTo>
                  <a:lnTo>
                    <a:pt x="428244" y="2785872"/>
                  </a:lnTo>
                </a:path>
                <a:path w="1443989" h="2786379">
                  <a:moveTo>
                    <a:pt x="825246" y="0"/>
                  </a:moveTo>
                  <a:lnTo>
                    <a:pt x="825246" y="2785872"/>
                  </a:lnTo>
                </a:path>
                <a:path w="1443989" h="2786379">
                  <a:moveTo>
                    <a:pt x="1227582" y="0"/>
                  </a:moveTo>
                  <a:lnTo>
                    <a:pt x="1227582" y="2785872"/>
                  </a:lnTo>
                </a:path>
              </a:pathLst>
            </a:custGeom>
            <a:ln w="55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775454" y="6549651"/>
              <a:ext cx="1372870" cy="1352550"/>
            </a:xfrm>
            <a:custGeom>
              <a:avLst/>
              <a:gdLst/>
              <a:ahLst/>
              <a:cxnLst/>
              <a:rect l="l" t="t" r="r" b="b"/>
              <a:pathLst>
                <a:path w="1372870" h="1352550">
                  <a:moveTo>
                    <a:pt x="0" y="1352288"/>
                  </a:moveTo>
                  <a:lnTo>
                    <a:pt x="21971" y="1303165"/>
                  </a:lnTo>
                  <a:lnTo>
                    <a:pt x="43898" y="1254204"/>
                  </a:lnTo>
                  <a:lnTo>
                    <a:pt x="65807" y="1205564"/>
                  </a:lnTo>
                  <a:lnTo>
                    <a:pt x="87725" y="1157406"/>
                  </a:lnTo>
                  <a:lnTo>
                    <a:pt x="109678" y="1109891"/>
                  </a:lnTo>
                  <a:lnTo>
                    <a:pt x="131695" y="1063180"/>
                  </a:lnTo>
                  <a:lnTo>
                    <a:pt x="153800" y="1017433"/>
                  </a:lnTo>
                  <a:lnTo>
                    <a:pt x="176022" y="972812"/>
                  </a:lnTo>
                  <a:lnTo>
                    <a:pt x="201261" y="923068"/>
                  </a:lnTo>
                  <a:lnTo>
                    <a:pt x="226687" y="874845"/>
                  </a:lnTo>
                  <a:lnTo>
                    <a:pt x="252299" y="827794"/>
                  </a:lnTo>
                  <a:lnTo>
                    <a:pt x="278098" y="781570"/>
                  </a:lnTo>
                  <a:lnTo>
                    <a:pt x="304084" y="735825"/>
                  </a:lnTo>
                  <a:lnTo>
                    <a:pt x="330257" y="690214"/>
                  </a:lnTo>
                  <a:lnTo>
                    <a:pt x="356616" y="644390"/>
                  </a:lnTo>
                  <a:lnTo>
                    <a:pt x="383723" y="597354"/>
                  </a:lnTo>
                  <a:lnTo>
                    <a:pt x="411777" y="549519"/>
                  </a:lnTo>
                  <a:lnTo>
                    <a:pt x="440231" y="501671"/>
                  </a:lnTo>
                  <a:lnTo>
                    <a:pt x="468538" y="454596"/>
                  </a:lnTo>
                  <a:lnTo>
                    <a:pt x="496153" y="409080"/>
                  </a:lnTo>
                  <a:lnTo>
                    <a:pt x="522527" y="365911"/>
                  </a:lnTo>
                  <a:lnTo>
                    <a:pt x="547116" y="325874"/>
                  </a:lnTo>
                  <a:lnTo>
                    <a:pt x="578882" y="274332"/>
                  </a:lnTo>
                  <a:lnTo>
                    <a:pt x="608490" y="226265"/>
                  </a:lnTo>
                  <a:lnTo>
                    <a:pt x="636160" y="182404"/>
                  </a:lnTo>
                  <a:lnTo>
                    <a:pt x="662110" y="143481"/>
                  </a:lnTo>
                  <a:lnTo>
                    <a:pt x="686562" y="110228"/>
                  </a:lnTo>
                  <a:lnTo>
                    <a:pt x="713815" y="77902"/>
                  </a:lnTo>
                  <a:lnTo>
                    <a:pt x="760606" y="37254"/>
                  </a:lnTo>
                  <a:lnTo>
                    <a:pt x="811089" y="11572"/>
                  </a:lnTo>
                  <a:lnTo>
                    <a:pt x="865548" y="0"/>
                  </a:lnTo>
                  <a:lnTo>
                    <a:pt x="893064" y="2786"/>
                  </a:lnTo>
                  <a:lnTo>
                    <a:pt x="944022" y="22598"/>
                  </a:lnTo>
                  <a:lnTo>
                    <a:pt x="1001268" y="74414"/>
                  </a:lnTo>
                  <a:lnTo>
                    <a:pt x="1050007" y="139212"/>
                  </a:lnTo>
                  <a:lnTo>
                    <a:pt x="1076610" y="179379"/>
                  </a:lnTo>
                  <a:lnTo>
                    <a:pt x="1103658" y="222467"/>
                  </a:lnTo>
                  <a:lnTo>
                    <a:pt x="1130367" y="266783"/>
                  </a:lnTo>
                  <a:lnTo>
                    <a:pt x="1155954" y="310634"/>
                  </a:lnTo>
                  <a:lnTo>
                    <a:pt x="1180676" y="355969"/>
                  </a:lnTo>
                  <a:lnTo>
                    <a:pt x="1205653" y="404585"/>
                  </a:lnTo>
                  <a:lnTo>
                    <a:pt x="1230249" y="454556"/>
                  </a:lnTo>
                  <a:lnTo>
                    <a:pt x="1253828" y="503956"/>
                  </a:lnTo>
                  <a:lnTo>
                    <a:pt x="1275757" y="550858"/>
                  </a:lnTo>
                  <a:lnTo>
                    <a:pt x="1295400" y="593336"/>
                  </a:lnTo>
                  <a:lnTo>
                    <a:pt x="1319641" y="648271"/>
                  </a:lnTo>
                  <a:lnTo>
                    <a:pt x="1339596" y="696777"/>
                  </a:lnTo>
                  <a:lnTo>
                    <a:pt x="1356693" y="740997"/>
                  </a:lnTo>
                  <a:lnTo>
                    <a:pt x="1372362" y="783074"/>
                  </a:lnTo>
                </a:path>
              </a:pathLst>
            </a:custGeom>
            <a:ln w="186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703826" y="5920740"/>
              <a:ext cx="1016000" cy="1904364"/>
            </a:xfrm>
            <a:custGeom>
              <a:avLst/>
              <a:gdLst/>
              <a:ahLst/>
              <a:cxnLst/>
              <a:rect l="l" t="t" r="r" b="b"/>
              <a:pathLst>
                <a:path w="1016000" h="1904365">
                  <a:moveTo>
                    <a:pt x="0" y="1904238"/>
                  </a:moveTo>
                  <a:lnTo>
                    <a:pt x="1015746" y="0"/>
                  </a:lnTo>
                </a:path>
              </a:pathLst>
            </a:custGeom>
            <a:ln w="1863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817364" y="5752338"/>
              <a:ext cx="1155700" cy="1831975"/>
            </a:xfrm>
            <a:custGeom>
              <a:avLst/>
              <a:gdLst/>
              <a:ahLst/>
              <a:cxnLst/>
              <a:rect l="l" t="t" r="r" b="b"/>
              <a:pathLst>
                <a:path w="1155700" h="1831975">
                  <a:moveTo>
                    <a:pt x="0" y="0"/>
                  </a:moveTo>
                  <a:lnTo>
                    <a:pt x="12054" y="52552"/>
                  </a:lnTo>
                  <a:lnTo>
                    <a:pt x="24116" y="104949"/>
                  </a:lnTo>
                  <a:lnTo>
                    <a:pt x="36191" y="157038"/>
                  </a:lnTo>
                  <a:lnTo>
                    <a:pt x="48287" y="208663"/>
                  </a:lnTo>
                  <a:lnTo>
                    <a:pt x="60410" y="259669"/>
                  </a:lnTo>
                  <a:lnTo>
                    <a:pt x="72568" y="309903"/>
                  </a:lnTo>
                  <a:lnTo>
                    <a:pt x="84766" y="359209"/>
                  </a:lnTo>
                  <a:lnTo>
                    <a:pt x="97013" y="407433"/>
                  </a:lnTo>
                  <a:lnTo>
                    <a:pt x="109315" y="454421"/>
                  </a:lnTo>
                  <a:lnTo>
                    <a:pt x="121679" y="500017"/>
                  </a:lnTo>
                  <a:lnTo>
                    <a:pt x="134112" y="544068"/>
                  </a:lnTo>
                  <a:lnTo>
                    <a:pt x="150509" y="601146"/>
                  </a:lnTo>
                  <a:lnTo>
                    <a:pt x="166282" y="654653"/>
                  </a:lnTo>
                  <a:lnTo>
                    <a:pt x="181876" y="705445"/>
                  </a:lnTo>
                  <a:lnTo>
                    <a:pt x="197739" y="754380"/>
                  </a:lnTo>
                  <a:lnTo>
                    <a:pt x="214315" y="802314"/>
                  </a:lnTo>
                  <a:lnTo>
                    <a:pt x="232052" y="850106"/>
                  </a:lnTo>
                  <a:lnTo>
                    <a:pt x="251397" y="898612"/>
                  </a:lnTo>
                  <a:lnTo>
                    <a:pt x="272796" y="948690"/>
                  </a:lnTo>
                  <a:lnTo>
                    <a:pt x="293620" y="995344"/>
                  </a:lnTo>
                  <a:lnTo>
                    <a:pt x="315838" y="1043428"/>
                  </a:lnTo>
                  <a:lnTo>
                    <a:pt x="339259" y="1092284"/>
                  </a:lnTo>
                  <a:lnTo>
                    <a:pt x="363696" y="1141253"/>
                  </a:lnTo>
                  <a:lnTo>
                    <a:pt x="388961" y="1189676"/>
                  </a:lnTo>
                  <a:lnTo>
                    <a:pt x="414866" y="1236895"/>
                  </a:lnTo>
                  <a:lnTo>
                    <a:pt x="441223" y="1282251"/>
                  </a:lnTo>
                  <a:lnTo>
                    <a:pt x="467842" y="1325086"/>
                  </a:lnTo>
                  <a:lnTo>
                    <a:pt x="494538" y="1364742"/>
                  </a:lnTo>
                  <a:lnTo>
                    <a:pt x="528521" y="1411186"/>
                  </a:lnTo>
                  <a:lnTo>
                    <a:pt x="561878" y="1453671"/>
                  </a:lnTo>
                  <a:lnTo>
                    <a:pt x="595568" y="1492904"/>
                  </a:lnTo>
                  <a:lnTo>
                    <a:pt x="630551" y="1529591"/>
                  </a:lnTo>
                  <a:lnTo>
                    <a:pt x="667787" y="1564439"/>
                  </a:lnTo>
                  <a:lnTo>
                    <a:pt x="708235" y="1598153"/>
                  </a:lnTo>
                  <a:lnTo>
                    <a:pt x="752856" y="1631442"/>
                  </a:lnTo>
                  <a:lnTo>
                    <a:pt x="790736" y="1656778"/>
                  </a:lnTo>
                  <a:lnTo>
                    <a:pt x="831025" y="1681054"/>
                  </a:lnTo>
                  <a:lnTo>
                    <a:pt x="873421" y="1704396"/>
                  </a:lnTo>
                  <a:lnTo>
                    <a:pt x="917623" y="1726929"/>
                  </a:lnTo>
                  <a:lnTo>
                    <a:pt x="963331" y="1748778"/>
                  </a:lnTo>
                  <a:lnTo>
                    <a:pt x="1010242" y="1770069"/>
                  </a:lnTo>
                  <a:lnTo>
                    <a:pt x="1058057" y="1790927"/>
                  </a:lnTo>
                  <a:lnTo>
                    <a:pt x="1106474" y="1811478"/>
                  </a:lnTo>
                  <a:lnTo>
                    <a:pt x="1155192" y="1831848"/>
                  </a:lnTo>
                </a:path>
              </a:pathLst>
            </a:custGeom>
            <a:ln w="1863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847082" y="7126986"/>
              <a:ext cx="505459" cy="1129665"/>
            </a:xfrm>
            <a:custGeom>
              <a:avLst/>
              <a:gdLst/>
              <a:ahLst/>
              <a:cxnLst/>
              <a:rect l="l" t="t" r="r" b="b"/>
              <a:pathLst>
                <a:path w="505460" h="1129665">
                  <a:moveTo>
                    <a:pt x="0" y="0"/>
                  </a:moveTo>
                  <a:lnTo>
                    <a:pt x="4698" y="51287"/>
                  </a:lnTo>
                  <a:lnTo>
                    <a:pt x="9970" y="102667"/>
                  </a:lnTo>
                  <a:lnTo>
                    <a:pt x="16295" y="154235"/>
                  </a:lnTo>
                  <a:lnTo>
                    <a:pt x="24152" y="206082"/>
                  </a:lnTo>
                  <a:lnTo>
                    <a:pt x="34023" y="258302"/>
                  </a:lnTo>
                  <a:lnTo>
                    <a:pt x="46386" y="310989"/>
                  </a:lnTo>
                  <a:lnTo>
                    <a:pt x="61722" y="364236"/>
                  </a:lnTo>
                  <a:lnTo>
                    <a:pt x="77597" y="411432"/>
                  </a:lnTo>
                  <a:lnTo>
                    <a:pt x="95428" y="459200"/>
                  </a:lnTo>
                  <a:lnTo>
                    <a:pt x="115099" y="507396"/>
                  </a:lnTo>
                  <a:lnTo>
                    <a:pt x="136493" y="555879"/>
                  </a:lnTo>
                  <a:lnTo>
                    <a:pt x="159494" y="604504"/>
                  </a:lnTo>
                  <a:lnTo>
                    <a:pt x="183987" y="653129"/>
                  </a:lnTo>
                  <a:lnTo>
                    <a:pt x="209855" y="701611"/>
                  </a:lnTo>
                  <a:lnTo>
                    <a:pt x="236982" y="749808"/>
                  </a:lnTo>
                  <a:lnTo>
                    <a:pt x="262662" y="792172"/>
                  </a:lnTo>
                  <a:lnTo>
                    <a:pt x="289797" y="834443"/>
                  </a:lnTo>
                  <a:lnTo>
                    <a:pt x="318205" y="876638"/>
                  </a:lnTo>
                  <a:lnTo>
                    <a:pt x="347705" y="918777"/>
                  </a:lnTo>
                  <a:lnTo>
                    <a:pt x="378114" y="960878"/>
                  </a:lnTo>
                  <a:lnTo>
                    <a:pt x="409250" y="1002961"/>
                  </a:lnTo>
                  <a:lnTo>
                    <a:pt x="440932" y="1045043"/>
                  </a:lnTo>
                  <a:lnTo>
                    <a:pt x="472978" y="1087145"/>
                  </a:lnTo>
                  <a:lnTo>
                    <a:pt x="505206" y="1129284"/>
                  </a:lnTo>
                </a:path>
              </a:pathLst>
            </a:custGeom>
            <a:ln w="1863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703826" y="6931914"/>
              <a:ext cx="1443990" cy="1519555"/>
            </a:xfrm>
            <a:custGeom>
              <a:avLst/>
              <a:gdLst/>
              <a:ahLst/>
              <a:cxnLst/>
              <a:rect l="l" t="t" r="r" b="b"/>
              <a:pathLst>
                <a:path w="1443989" h="1519554">
                  <a:moveTo>
                    <a:pt x="0" y="0"/>
                  </a:moveTo>
                  <a:lnTo>
                    <a:pt x="16716" y="44125"/>
                  </a:lnTo>
                  <a:lnTo>
                    <a:pt x="33607" y="88282"/>
                  </a:lnTo>
                  <a:lnTo>
                    <a:pt x="50845" y="132503"/>
                  </a:lnTo>
                  <a:lnTo>
                    <a:pt x="68604" y="176820"/>
                  </a:lnTo>
                  <a:lnTo>
                    <a:pt x="87058" y="221265"/>
                  </a:lnTo>
                  <a:lnTo>
                    <a:pt x="106381" y="265870"/>
                  </a:lnTo>
                  <a:lnTo>
                    <a:pt x="126746" y="310668"/>
                  </a:lnTo>
                  <a:lnTo>
                    <a:pt x="148327" y="355689"/>
                  </a:lnTo>
                  <a:lnTo>
                    <a:pt x="171299" y="400966"/>
                  </a:lnTo>
                  <a:lnTo>
                    <a:pt x="195834" y="446532"/>
                  </a:lnTo>
                  <a:lnTo>
                    <a:pt x="219651" y="488742"/>
                  </a:lnTo>
                  <a:lnTo>
                    <a:pt x="244531" y="531698"/>
                  </a:lnTo>
                  <a:lnTo>
                    <a:pt x="270437" y="575200"/>
                  </a:lnTo>
                  <a:lnTo>
                    <a:pt x="297336" y="619049"/>
                  </a:lnTo>
                  <a:lnTo>
                    <a:pt x="325193" y="663046"/>
                  </a:lnTo>
                  <a:lnTo>
                    <a:pt x="353975" y="706991"/>
                  </a:lnTo>
                  <a:lnTo>
                    <a:pt x="383646" y="750686"/>
                  </a:lnTo>
                  <a:lnTo>
                    <a:pt x="414172" y="793930"/>
                  </a:lnTo>
                  <a:lnTo>
                    <a:pt x="445519" y="836526"/>
                  </a:lnTo>
                  <a:lnTo>
                    <a:pt x="477653" y="878272"/>
                  </a:lnTo>
                  <a:lnTo>
                    <a:pt x="510540" y="918972"/>
                  </a:lnTo>
                  <a:lnTo>
                    <a:pt x="541384" y="955761"/>
                  </a:lnTo>
                  <a:lnTo>
                    <a:pt x="572953" y="992815"/>
                  </a:lnTo>
                  <a:lnTo>
                    <a:pt x="605242" y="1029890"/>
                  </a:lnTo>
                  <a:lnTo>
                    <a:pt x="638245" y="1066743"/>
                  </a:lnTo>
                  <a:lnTo>
                    <a:pt x="671957" y="1103130"/>
                  </a:lnTo>
                  <a:lnTo>
                    <a:pt x="706374" y="1138809"/>
                  </a:lnTo>
                  <a:lnTo>
                    <a:pt x="741488" y="1173534"/>
                  </a:lnTo>
                  <a:lnTo>
                    <a:pt x="777296" y="1207064"/>
                  </a:lnTo>
                  <a:lnTo>
                    <a:pt x="813792" y="1239154"/>
                  </a:lnTo>
                  <a:lnTo>
                    <a:pt x="850970" y="1269562"/>
                  </a:lnTo>
                  <a:lnTo>
                    <a:pt x="888826" y="1298044"/>
                  </a:lnTo>
                  <a:lnTo>
                    <a:pt x="927354" y="1324356"/>
                  </a:lnTo>
                  <a:lnTo>
                    <a:pt x="970353" y="1350316"/>
                  </a:lnTo>
                  <a:lnTo>
                    <a:pt x="1014486" y="1373910"/>
                  </a:lnTo>
                  <a:lnTo>
                    <a:pt x="1059639" y="1395378"/>
                  </a:lnTo>
                  <a:lnTo>
                    <a:pt x="1105699" y="1414960"/>
                  </a:lnTo>
                  <a:lnTo>
                    <a:pt x="1152553" y="1432896"/>
                  </a:lnTo>
                  <a:lnTo>
                    <a:pt x="1200087" y="1449428"/>
                  </a:lnTo>
                  <a:lnTo>
                    <a:pt x="1248187" y="1464795"/>
                  </a:lnTo>
                  <a:lnTo>
                    <a:pt x="1296741" y="1479238"/>
                  </a:lnTo>
                  <a:lnTo>
                    <a:pt x="1345635" y="1492997"/>
                  </a:lnTo>
                  <a:lnTo>
                    <a:pt x="1394756" y="1506314"/>
                  </a:lnTo>
                  <a:lnTo>
                    <a:pt x="1443990" y="1519428"/>
                  </a:lnTo>
                </a:path>
              </a:pathLst>
            </a:custGeom>
            <a:ln w="1863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4322064" y="5752338"/>
            <a:ext cx="72390" cy="2786380"/>
          </a:xfrm>
          <a:custGeom>
            <a:avLst/>
            <a:gdLst/>
            <a:ahLst/>
            <a:cxnLst/>
            <a:rect l="l" t="t" r="r" b="b"/>
            <a:pathLst>
              <a:path w="72389" h="2786379">
                <a:moveTo>
                  <a:pt x="0" y="0"/>
                </a:moveTo>
                <a:lnTo>
                  <a:pt x="0" y="2785872"/>
                </a:lnTo>
              </a:path>
              <a:path w="72389" h="2786379">
                <a:moveTo>
                  <a:pt x="0" y="0"/>
                </a:moveTo>
                <a:lnTo>
                  <a:pt x="72390" y="0"/>
                </a:lnTo>
              </a:path>
              <a:path w="72389" h="2786379">
                <a:moveTo>
                  <a:pt x="0" y="389382"/>
                </a:moveTo>
                <a:lnTo>
                  <a:pt x="72390" y="389382"/>
                </a:lnTo>
              </a:path>
              <a:path w="72389" h="2786379">
                <a:moveTo>
                  <a:pt x="0" y="768858"/>
                </a:moveTo>
                <a:lnTo>
                  <a:pt x="72390" y="768858"/>
                </a:lnTo>
              </a:path>
              <a:path w="72389" h="2786379">
                <a:moveTo>
                  <a:pt x="0" y="1179576"/>
                </a:moveTo>
                <a:lnTo>
                  <a:pt x="72390" y="1179576"/>
                </a:lnTo>
              </a:path>
              <a:path w="72389" h="2786379">
                <a:moveTo>
                  <a:pt x="0" y="1590294"/>
                </a:moveTo>
                <a:lnTo>
                  <a:pt x="72390" y="1590294"/>
                </a:lnTo>
              </a:path>
              <a:path w="72389" h="2786379">
                <a:moveTo>
                  <a:pt x="0" y="1985772"/>
                </a:moveTo>
                <a:lnTo>
                  <a:pt x="72390" y="1985772"/>
                </a:lnTo>
              </a:path>
              <a:path w="72389" h="2786379">
                <a:moveTo>
                  <a:pt x="0" y="2380488"/>
                </a:moveTo>
                <a:lnTo>
                  <a:pt x="72390" y="2380488"/>
                </a:lnTo>
              </a:path>
              <a:path w="72389" h="2786379">
                <a:moveTo>
                  <a:pt x="0" y="2785872"/>
                </a:moveTo>
                <a:lnTo>
                  <a:pt x="72390" y="2785872"/>
                </a:lnTo>
              </a:path>
            </a:pathLst>
          </a:custGeom>
          <a:ln w="93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6471388" y="5583839"/>
            <a:ext cx="296545" cy="3943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55244">
              <a:lnSpc>
                <a:spcPct val="100000"/>
              </a:lnSpc>
              <a:spcBef>
                <a:spcPts val="30"/>
              </a:spcBef>
            </a:pPr>
            <a:r>
              <a:rPr sz="900" spc="15" dirty="0">
                <a:latin typeface="Times New Roman"/>
                <a:cs typeface="Times New Roman"/>
              </a:rPr>
              <a:t>KCU,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00" dirty="0">
                <a:latin typeface="Times New Roman"/>
                <a:cs typeface="Times New Roman"/>
              </a:rPr>
              <a:t>кД</a:t>
            </a:r>
            <a:r>
              <a:rPr sz="900" spc="-5" dirty="0">
                <a:latin typeface="Times New Roman"/>
                <a:cs typeface="Times New Roman"/>
              </a:rPr>
              <a:t>ж/</a:t>
            </a:r>
            <a:r>
              <a:rPr sz="900" spc="-10" dirty="0">
                <a:latin typeface="Times New Roman"/>
                <a:cs typeface="Times New Roman"/>
              </a:rPr>
              <a:t>м</a:t>
            </a:r>
            <a:r>
              <a:rPr sz="900" baseline="41666" dirty="0">
                <a:latin typeface="Times New Roman"/>
                <a:cs typeface="Times New Roman"/>
              </a:rPr>
              <a:t>2</a:t>
            </a:r>
            <a:endParaRPr sz="900" baseline="41666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525258" y="8019811"/>
            <a:ext cx="205104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4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525258" y="7629673"/>
            <a:ext cx="205104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8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161780" y="7230402"/>
            <a:ext cx="59817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46075" algn="l"/>
              </a:tabLst>
            </a:pPr>
            <a:r>
              <a:rPr sz="900" spc="10" dirty="0">
                <a:latin typeface="Times New Roman"/>
                <a:cs typeface="Times New Roman"/>
              </a:rPr>
              <a:t>3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12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161780" y="6812056"/>
            <a:ext cx="59817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46075" algn="l"/>
              </a:tabLst>
            </a:pPr>
            <a:r>
              <a:rPr sz="900" spc="10" dirty="0">
                <a:latin typeface="Times New Roman"/>
                <a:cs typeface="Times New Roman"/>
              </a:rPr>
              <a:t>4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16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161780" y="6405908"/>
            <a:ext cx="59817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46075" algn="l"/>
              </a:tabLst>
            </a:pPr>
            <a:r>
              <a:rPr sz="900" spc="10" dirty="0">
                <a:latin typeface="Times New Roman"/>
                <a:cs typeface="Times New Roman"/>
              </a:rPr>
              <a:t>5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20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161780" y="6031764"/>
            <a:ext cx="59817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46075" algn="l"/>
              </a:tabLst>
            </a:pPr>
            <a:r>
              <a:rPr sz="900" spc="10" dirty="0">
                <a:latin typeface="Times New Roman"/>
                <a:cs typeface="Times New Roman"/>
              </a:rPr>
              <a:t>6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24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161780" y="8019826"/>
            <a:ext cx="14478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161780" y="7629683"/>
            <a:ext cx="14478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146941" y="5589275"/>
            <a:ext cx="170815" cy="384175"/>
          </a:xfrm>
          <a:prstGeom prst="rect">
            <a:avLst/>
          </a:prstGeom>
        </p:spPr>
        <p:txBody>
          <a:bodyPr vert="vert270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00" spc="10" dirty="0">
                <a:latin typeface="Symbol"/>
                <a:cs typeface="Symbol"/>
              </a:rPr>
              <a:t></a:t>
            </a:r>
            <a:r>
              <a:rPr sz="900" spc="10" dirty="0">
                <a:latin typeface="Times New Roman"/>
                <a:cs typeface="Times New Roman"/>
              </a:rPr>
              <a:t>,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Symbol"/>
                <a:cs typeface="Symbol"/>
              </a:rPr>
              <a:t></a:t>
            </a:r>
            <a:r>
              <a:rPr sz="900" spc="15" dirty="0">
                <a:latin typeface="Times New Roman"/>
                <a:cs typeface="Times New Roman"/>
              </a:rPr>
              <a:t>,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405372" y="5752338"/>
            <a:ext cx="72390" cy="2786380"/>
          </a:xfrm>
          <a:custGeom>
            <a:avLst/>
            <a:gdLst/>
            <a:ahLst/>
            <a:cxnLst/>
            <a:rect l="l" t="t" r="r" b="b"/>
            <a:pathLst>
              <a:path w="72389" h="2786379">
                <a:moveTo>
                  <a:pt x="72390" y="0"/>
                </a:moveTo>
                <a:lnTo>
                  <a:pt x="72390" y="2785872"/>
                </a:lnTo>
              </a:path>
              <a:path w="72389" h="2786379">
                <a:moveTo>
                  <a:pt x="72390" y="0"/>
                </a:moveTo>
                <a:lnTo>
                  <a:pt x="0" y="0"/>
                </a:lnTo>
              </a:path>
              <a:path w="72389" h="2786379">
                <a:moveTo>
                  <a:pt x="72390" y="389382"/>
                </a:moveTo>
                <a:lnTo>
                  <a:pt x="0" y="389382"/>
                </a:lnTo>
              </a:path>
              <a:path w="72389" h="2786379">
                <a:moveTo>
                  <a:pt x="72390" y="768858"/>
                </a:moveTo>
                <a:lnTo>
                  <a:pt x="0" y="768858"/>
                </a:lnTo>
              </a:path>
              <a:path w="72389" h="2786379">
                <a:moveTo>
                  <a:pt x="72390" y="1179576"/>
                </a:moveTo>
                <a:lnTo>
                  <a:pt x="0" y="1179576"/>
                </a:lnTo>
              </a:path>
              <a:path w="72389" h="2786379">
                <a:moveTo>
                  <a:pt x="72390" y="1590294"/>
                </a:moveTo>
                <a:lnTo>
                  <a:pt x="0" y="1590294"/>
                </a:lnTo>
              </a:path>
              <a:path w="72389" h="2786379">
                <a:moveTo>
                  <a:pt x="72390" y="1985772"/>
                </a:moveTo>
                <a:lnTo>
                  <a:pt x="0" y="1985772"/>
                </a:lnTo>
              </a:path>
              <a:path w="72389" h="2786379">
                <a:moveTo>
                  <a:pt x="72390" y="2380488"/>
                </a:moveTo>
                <a:lnTo>
                  <a:pt x="0" y="2380488"/>
                </a:lnTo>
              </a:path>
              <a:path w="72389" h="2786379">
                <a:moveTo>
                  <a:pt x="72390" y="2785872"/>
                </a:moveTo>
                <a:lnTo>
                  <a:pt x="0" y="2785872"/>
                </a:lnTo>
              </a:path>
            </a:pathLst>
          </a:custGeom>
          <a:ln w="93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451858" y="8019812"/>
            <a:ext cx="2038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200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48759" y="7629668"/>
            <a:ext cx="60706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415290" algn="l"/>
              </a:tabLst>
            </a:pPr>
            <a:r>
              <a:rPr sz="900" spc="10" dirty="0">
                <a:latin typeface="Times New Roman"/>
                <a:cs typeface="Times New Roman"/>
              </a:rPr>
              <a:t>10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400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51858" y="7230393"/>
            <a:ext cx="2038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600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451858" y="6812047"/>
            <a:ext cx="2038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800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422142" y="6434097"/>
            <a:ext cx="26352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1000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048759" y="6031765"/>
            <a:ext cx="63690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85445" algn="l"/>
              </a:tabLst>
            </a:pPr>
            <a:r>
              <a:rPr sz="900" spc="10" dirty="0">
                <a:latin typeface="Times New Roman"/>
                <a:cs typeface="Times New Roman"/>
              </a:rPr>
              <a:t>30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1200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476637" y="5561862"/>
            <a:ext cx="180975" cy="438784"/>
          </a:xfrm>
          <a:prstGeom prst="rect">
            <a:avLst/>
          </a:prstGeom>
        </p:spPr>
        <p:txBody>
          <a:bodyPr vert="vert270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00" spc="10" dirty="0">
                <a:latin typeface="Symbol"/>
                <a:cs typeface="Symbol"/>
              </a:rPr>
              <a:t></a:t>
            </a:r>
            <a:r>
              <a:rPr sz="900" spc="15" baseline="-13888" dirty="0">
                <a:latin typeface="Times New Roman"/>
                <a:cs typeface="Times New Roman"/>
              </a:rPr>
              <a:t>в</a:t>
            </a:r>
            <a:r>
              <a:rPr sz="900" spc="10" dirty="0">
                <a:latin typeface="Times New Roman"/>
                <a:cs typeface="Times New Roman"/>
              </a:rPr>
              <a:t>,</a:t>
            </a:r>
            <a:r>
              <a:rPr sz="900" spc="-5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МПа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048759" y="6816621"/>
            <a:ext cx="2038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200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191248" y="8432065"/>
            <a:ext cx="8509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614928" y="8481590"/>
            <a:ext cx="8509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531866" y="5750580"/>
            <a:ext cx="39687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НВ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622035" y="5920739"/>
            <a:ext cx="46990" cy="72390"/>
          </a:xfrm>
          <a:custGeom>
            <a:avLst/>
            <a:gdLst/>
            <a:ahLst/>
            <a:cxnLst/>
            <a:rect l="l" t="t" r="r" b="b"/>
            <a:pathLst>
              <a:path w="46989" h="72389">
                <a:moveTo>
                  <a:pt x="0" y="0"/>
                </a:moveTo>
                <a:lnTo>
                  <a:pt x="46482" y="72390"/>
                </a:lnTo>
              </a:path>
            </a:pathLst>
          </a:custGeom>
          <a:ln w="55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4708480" y="5805440"/>
            <a:ext cx="42100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37490">
              <a:lnSpc>
                <a:spcPct val="100000"/>
              </a:lnSpc>
              <a:spcBef>
                <a:spcPts val="130"/>
              </a:spcBef>
            </a:pPr>
            <a:r>
              <a:rPr sz="900" spc="25" dirty="0">
                <a:latin typeface="Symbol"/>
                <a:cs typeface="Symbol"/>
              </a:rPr>
              <a:t></a:t>
            </a:r>
            <a:endParaRPr sz="900">
              <a:latin typeface="Symbol"/>
              <a:cs typeface="Symbo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899660" y="5948933"/>
            <a:ext cx="52069" cy="104775"/>
          </a:xfrm>
          <a:custGeom>
            <a:avLst/>
            <a:gdLst/>
            <a:ahLst/>
            <a:cxnLst/>
            <a:rect l="l" t="t" r="r" b="b"/>
            <a:pathLst>
              <a:path w="52070" h="104775">
                <a:moveTo>
                  <a:pt x="51816" y="0"/>
                </a:moveTo>
                <a:lnTo>
                  <a:pt x="0" y="104394"/>
                </a:lnTo>
              </a:path>
            </a:pathLst>
          </a:custGeom>
          <a:ln w="55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5908802" y="6590300"/>
            <a:ext cx="26035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81915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latin typeface="Symbol"/>
                <a:cs typeface="Symbol"/>
              </a:rPr>
              <a:t></a:t>
            </a:r>
            <a:r>
              <a:rPr sz="900" spc="7" baseline="-13888" dirty="0">
                <a:latin typeface="Times New Roman"/>
                <a:cs typeface="Times New Roman"/>
              </a:rPr>
              <a:t>в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931408" y="6747509"/>
            <a:ext cx="93345" cy="154305"/>
          </a:xfrm>
          <a:custGeom>
            <a:avLst/>
            <a:gdLst/>
            <a:ahLst/>
            <a:cxnLst/>
            <a:rect l="l" t="t" r="r" b="b"/>
            <a:pathLst>
              <a:path w="93345" h="154304">
                <a:moveTo>
                  <a:pt x="92964" y="0"/>
                </a:moveTo>
                <a:lnTo>
                  <a:pt x="0" y="153924"/>
                </a:lnTo>
              </a:path>
            </a:pathLst>
          </a:custGeom>
          <a:ln w="55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132070" y="7738109"/>
            <a:ext cx="397510" cy="394970"/>
          </a:xfrm>
          <a:prstGeom prst="rect">
            <a:avLst/>
          </a:prstGeom>
          <a:ln w="5588">
            <a:solidFill>
              <a:srgbClr val="000000"/>
            </a:solidFill>
          </a:ln>
        </p:spPr>
        <p:txBody>
          <a:bodyPr vert="horz" wrap="square" lIns="0" tIns="17145" rIns="0" bIns="0" rtlCol="0">
            <a:spAutoFit/>
          </a:bodyPr>
          <a:lstStyle/>
          <a:p>
            <a:pPr marR="56515" algn="r">
              <a:lnSpc>
                <a:spcPct val="100000"/>
              </a:lnSpc>
              <a:spcBef>
                <a:spcPts val="135"/>
              </a:spcBef>
            </a:pPr>
            <a:r>
              <a:rPr sz="900" spc="15" dirty="0">
                <a:latin typeface="Symbol"/>
                <a:cs typeface="Symbol"/>
              </a:rPr>
              <a:t></a:t>
            </a:r>
            <a:endParaRPr sz="900">
              <a:latin typeface="Symbol"/>
              <a:cs typeface="Symbo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301996" y="7876793"/>
            <a:ext cx="91440" cy="78105"/>
          </a:xfrm>
          <a:custGeom>
            <a:avLst/>
            <a:gdLst/>
            <a:ahLst/>
            <a:cxnLst/>
            <a:rect l="l" t="t" r="r" b="b"/>
            <a:pathLst>
              <a:path w="91439" h="78104">
                <a:moveTo>
                  <a:pt x="91440" y="0"/>
                </a:moveTo>
                <a:lnTo>
                  <a:pt x="0" y="77724"/>
                </a:lnTo>
              </a:path>
            </a:pathLst>
          </a:custGeom>
          <a:ln w="55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4708480" y="7912370"/>
            <a:ext cx="42100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14935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KCU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034534" y="7824978"/>
            <a:ext cx="30480" cy="129539"/>
          </a:xfrm>
          <a:custGeom>
            <a:avLst/>
            <a:gdLst/>
            <a:ahLst/>
            <a:cxnLst/>
            <a:rect l="l" t="t" r="r" b="b"/>
            <a:pathLst>
              <a:path w="30479" h="129540">
                <a:moveTo>
                  <a:pt x="0" y="129540"/>
                </a:moveTo>
                <a:lnTo>
                  <a:pt x="30480" y="0"/>
                </a:lnTo>
              </a:path>
            </a:pathLst>
          </a:custGeom>
          <a:ln w="55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4706365" y="8518926"/>
            <a:ext cx="1637030" cy="6292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42900">
              <a:lnSpc>
                <a:spcPct val="100000"/>
              </a:lnSpc>
              <a:spcBef>
                <a:spcPts val="130"/>
              </a:spcBef>
              <a:tabLst>
                <a:tab pos="750570" algn="l"/>
                <a:tab pos="1152525" algn="l"/>
              </a:tabLst>
            </a:pPr>
            <a:r>
              <a:rPr sz="900" spc="10" dirty="0">
                <a:latin typeface="Times New Roman"/>
                <a:cs typeface="Times New Roman"/>
              </a:rPr>
              <a:t>0,4	0,8	1,2 </a:t>
            </a:r>
            <a:r>
              <a:rPr sz="900" spc="13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С,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20650" marR="226060" indent="-108585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10.1.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вуглецю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73" y="516889"/>
            <a:ext cx="5863590" cy="887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R="43180" algn="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10.2.2.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ВПЛИВ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ДОМІШОК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400">
              <a:latin typeface="Times New Roman"/>
              <a:cs typeface="Times New Roman"/>
            </a:endParaRPr>
          </a:p>
          <a:p>
            <a:pPr marL="3384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У сталях</a:t>
            </a:r>
            <a:r>
              <a:rPr sz="1200" spc="-5" dirty="0">
                <a:latin typeface="Times New Roman"/>
                <a:cs typeface="Times New Roman"/>
              </a:rPr>
              <a:t> завжди присутні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діляться на</a:t>
            </a:r>
            <a:r>
              <a:rPr sz="1200" dirty="0">
                <a:latin typeface="Times New Roman"/>
                <a:cs typeface="Times New Roman"/>
              </a:rPr>
              <a:t> чотири</a:t>
            </a:r>
            <a:r>
              <a:rPr sz="1200" spc="-5" dirty="0">
                <a:latin typeface="Times New Roman"/>
                <a:cs typeface="Times New Roman"/>
              </a:rPr>
              <a:t> групи: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постійні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домішки;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приховані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домішки;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спеціальні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домішки;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випадкові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домішки.</a:t>
            </a:r>
            <a:endParaRPr sz="1200">
              <a:latin typeface="Times New Roman"/>
              <a:cs typeface="Times New Roman"/>
            </a:endParaRPr>
          </a:p>
          <a:p>
            <a:pPr marL="490855" indent="-153035">
              <a:lnSpc>
                <a:spcPts val="1380"/>
              </a:lnSpc>
              <a:buFont typeface="Times New Roman"/>
              <a:buAutoNum type="arabicPeriod"/>
              <a:tabLst>
                <a:tab pos="4914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Постійні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домішки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кремній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(Si,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Silicium),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марганець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(Mn,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Manganum),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75"/>
              </a:lnSpc>
            </a:pPr>
            <a:r>
              <a:rPr sz="1200" dirty="0">
                <a:latin typeface="Times New Roman"/>
                <a:cs typeface="Times New Roman"/>
              </a:rPr>
              <a:t>сірка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Sulfur),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фосфор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Phosphorus).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Марганець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кремній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вводяться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виплавки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розкислення,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технологічними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домішками.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марганцю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перевищує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0,5...0,8 %.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Марганець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жуючи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пластичності,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різко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червоноламкість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викликану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впливом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сір-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Він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сприяє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зменшенню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сульфіду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оскільки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сіркою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луку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сульфід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марганцю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MnS.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Частинки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сульфіду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марганцю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розташовуються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окремих включень,</a:t>
            </a:r>
            <a:r>
              <a:rPr sz="1200" spc="-10" dirty="0">
                <a:latin typeface="Times New Roman"/>
                <a:cs typeface="Times New Roman"/>
              </a:rPr>
              <a:t> які</a:t>
            </a:r>
            <a:r>
              <a:rPr sz="1200" spc="-15" dirty="0">
                <a:latin typeface="Times New Roman"/>
                <a:cs typeface="Times New Roman"/>
              </a:rPr>
              <a:t> деформуються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-15" dirty="0">
                <a:latin typeface="Times New Roman"/>
                <a:cs typeface="Times New Roman"/>
              </a:rPr>
              <a:t> стають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витягнутими вздовж напрямку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прокатки.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перевищує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0,35...0,4 %.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Кремній,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дегазуючи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 </a:t>
            </a:r>
            <a:r>
              <a:rPr sz="1200" dirty="0">
                <a:latin typeface="Times New Roman"/>
                <a:cs typeface="Times New Roman"/>
              </a:rPr>
              <a:t> щільність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злитка.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Кремній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розчиняється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</a:t>
            </a:r>
            <a:endParaRPr sz="1200">
              <a:latin typeface="Times New Roman"/>
              <a:cs typeface="Times New Roman"/>
            </a:endParaRPr>
          </a:p>
          <a:p>
            <a:pPr marL="50800" marR="43815" algn="just">
              <a:lnSpc>
                <a:spcPts val="137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підвищується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плинності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0,2</a:t>
            </a:r>
            <a:r>
              <a:rPr sz="1200" spc="-5" dirty="0">
                <a:latin typeface="Times New Roman"/>
                <a:cs typeface="Times New Roman"/>
              </a:rPr>
              <a:t>. Але відбувається зниження пластичності,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знижує </a:t>
            </a:r>
            <a:r>
              <a:rPr sz="1200" dirty="0">
                <a:latin typeface="Times New Roman"/>
                <a:cs typeface="Times New Roman"/>
              </a:rPr>
              <a:t> здатність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 до</a:t>
            </a:r>
            <a:r>
              <a:rPr sz="1200" spc="-5" dirty="0">
                <a:latin typeface="Times New Roman"/>
                <a:cs typeface="Times New Roman"/>
              </a:rPr>
              <a:t> витяжки.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фосфору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сталях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0,025...0,045 %.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Фосфор,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розчиняючись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фериті,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спотво-</a:t>
            </a:r>
            <a:endParaRPr sz="120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370"/>
              </a:lnSpc>
              <a:spcBef>
                <a:spcPts val="140"/>
              </a:spcBef>
            </a:pPr>
            <a:r>
              <a:rPr sz="1200" spc="-5" dirty="0">
                <a:latin typeface="Times New Roman"/>
                <a:cs typeface="Times New Roman"/>
              </a:rPr>
              <a:t>рює кристалічну решітку та збільшує межу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межу плинності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 пластичність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r>
              <a:rPr sz="1200" dirty="0">
                <a:latin typeface="Times New Roman"/>
                <a:cs typeface="Times New Roman"/>
              </a:rPr>
              <a:t> Фосфор</a:t>
            </a:r>
            <a:r>
              <a:rPr sz="1200" spc="-5" dirty="0">
                <a:latin typeface="Times New Roman"/>
                <a:cs typeface="Times New Roman"/>
              </a:rPr>
              <a:t> спотворює кристалічну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решітку.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Розташовуючись </a:t>
            </a:r>
            <a:r>
              <a:rPr sz="1200" spc="-5" dirty="0">
                <a:latin typeface="Times New Roman"/>
                <a:cs typeface="Times New Roman"/>
              </a:rPr>
              <a:t>поблизу зерен, </a:t>
            </a:r>
            <a:r>
              <a:rPr sz="1200" dirty="0">
                <a:latin typeface="Times New Roman"/>
                <a:cs typeface="Times New Roman"/>
              </a:rPr>
              <a:t>фосфор </a:t>
            </a:r>
            <a:r>
              <a:rPr sz="1200" spc="-5" dirty="0">
                <a:latin typeface="Times New Roman"/>
                <a:cs typeface="Times New Roman"/>
              </a:rPr>
              <a:t>збільшує температуру переходу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крихкий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стан, викликає холоднокрихкість, </a:t>
            </a:r>
            <a:r>
              <a:rPr sz="1200" dirty="0">
                <a:latin typeface="Times New Roman"/>
                <a:cs typeface="Times New Roman"/>
              </a:rPr>
              <a:t>зменшує </a:t>
            </a:r>
            <a:r>
              <a:rPr sz="1200" spc="-5" dirty="0">
                <a:latin typeface="Times New Roman"/>
                <a:cs typeface="Times New Roman"/>
              </a:rPr>
              <a:t>роботу поширення тріщин, Підвищення вмі-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фосфору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кожну 0,01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підвищує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поріг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холоднокрихкості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20...25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Фосфор </a:t>
            </a:r>
            <a:r>
              <a:rPr sz="1200" spc="-5" dirty="0">
                <a:latin typeface="Times New Roman"/>
                <a:cs typeface="Times New Roman"/>
              </a:rPr>
              <a:t>має </a:t>
            </a:r>
            <a:r>
              <a:rPr sz="1200" dirty="0">
                <a:latin typeface="Times New Roman"/>
                <a:cs typeface="Times New Roman"/>
              </a:rPr>
              <a:t>схильність до ліквації,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центрі зливка </a:t>
            </a:r>
            <a:r>
              <a:rPr sz="1200" dirty="0">
                <a:latin typeface="Times New Roman"/>
                <a:cs typeface="Times New Roman"/>
              </a:rPr>
              <a:t>окремі </a:t>
            </a:r>
            <a:r>
              <a:rPr sz="1200" spc="-5" dirty="0">
                <a:latin typeface="Times New Roman"/>
                <a:cs typeface="Times New Roman"/>
              </a:rPr>
              <a:t>ділянки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різ-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деяких сталей </a:t>
            </a:r>
            <a:r>
              <a:rPr sz="1200" spc="-5" dirty="0">
                <a:latin typeface="Times New Roman"/>
                <a:cs typeface="Times New Roman"/>
              </a:rPr>
              <a:t>можливе збільшення вмісту фосфору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0,10...0,15 %,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ліпшення</a:t>
            </a:r>
            <a:r>
              <a:rPr sz="1200" spc="-5" dirty="0">
                <a:latin typeface="Times New Roman"/>
                <a:cs typeface="Times New Roman"/>
              </a:rPr>
              <a:t> оброблюваності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різанням.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Вміст сірки в сталях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0,025...0,06 %. </a:t>
            </a:r>
            <a:r>
              <a:rPr sz="1200" spc="-5" dirty="0">
                <a:latin typeface="Times New Roman"/>
                <a:cs typeface="Times New Roman"/>
              </a:rPr>
              <a:t>Сірка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шкідлива домішка, потрапляє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сталь з </a:t>
            </a:r>
            <a:r>
              <a:rPr sz="1200" spc="-5" dirty="0">
                <a:latin typeface="Times New Roman"/>
                <a:cs typeface="Times New Roman"/>
              </a:rPr>
              <a:t>чавуну. При взаємодії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залізом утворює хімічну сполуку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сульфід заліза FeS,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свою чергу, утворює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залізом </a:t>
            </a:r>
            <a:r>
              <a:rPr sz="1200" spc="-10" dirty="0">
                <a:latin typeface="Times New Roman"/>
                <a:cs typeface="Times New Roman"/>
              </a:rPr>
              <a:t>легкоплавку </a:t>
            </a:r>
            <a:r>
              <a:rPr sz="1200" spc="-5" dirty="0">
                <a:latin typeface="Times New Roman"/>
                <a:cs typeface="Times New Roman"/>
              </a:rPr>
              <a:t>евтектику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температурою плавлення </a:t>
            </a:r>
            <a:r>
              <a:rPr sz="1200" dirty="0">
                <a:latin typeface="Times New Roman"/>
                <a:cs typeface="Times New Roman"/>
              </a:rPr>
              <a:t> 988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r>
              <a:rPr sz="1200" dirty="0">
                <a:latin typeface="Times New Roman"/>
                <a:cs typeface="Times New Roman"/>
              </a:rPr>
              <a:t> 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dirty="0">
                <a:latin typeface="Times New Roman"/>
                <a:cs typeface="Times New Roman"/>
              </a:rPr>
              <a:t> під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прокатку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евтектика</a:t>
            </a:r>
            <a:r>
              <a:rPr sz="1200" dirty="0">
                <a:latin typeface="Times New Roman"/>
                <a:cs typeface="Times New Roman"/>
              </a:rPr>
              <a:t> плавиться,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порушуються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зв’язки </a:t>
            </a:r>
            <a:r>
              <a:rPr sz="1200" dirty="0">
                <a:latin typeface="Times New Roman"/>
                <a:cs typeface="Times New Roman"/>
              </a:rPr>
              <a:t>між зернами.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деформації в місцях </a:t>
            </a:r>
            <a:r>
              <a:rPr sz="1200" spc="-5" dirty="0">
                <a:latin typeface="Times New Roman"/>
                <a:cs typeface="Times New Roman"/>
              </a:rPr>
              <a:t>розташування </a:t>
            </a:r>
            <a:r>
              <a:rPr sz="1200" dirty="0">
                <a:latin typeface="Times New Roman"/>
                <a:cs typeface="Times New Roman"/>
              </a:rPr>
              <a:t>евтектики </a:t>
            </a:r>
            <a:r>
              <a:rPr sz="1200" spc="-5" dirty="0">
                <a:latin typeface="Times New Roman"/>
                <a:cs typeface="Times New Roman"/>
              </a:rPr>
              <a:t>виникають </a:t>
            </a:r>
            <a:r>
              <a:rPr sz="1200" dirty="0">
                <a:latin typeface="Times New Roman"/>
                <a:cs typeface="Times New Roman"/>
              </a:rPr>
              <a:t>над-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заготівка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руйнується.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явище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червоноламкість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i="1" dirty="0">
                <a:latin typeface="Times New Roman"/>
                <a:cs typeface="Times New Roman"/>
              </a:rPr>
              <a:t>Червоноламкість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підвищення крихкості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високих температурах.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Сірка </a:t>
            </a:r>
            <a:r>
              <a:rPr sz="1200" dirty="0">
                <a:latin typeface="Times New Roman"/>
                <a:cs typeface="Times New Roman"/>
              </a:rPr>
              <a:t>знижує </a:t>
            </a:r>
            <a:r>
              <a:rPr sz="1200" spc="-5" dirty="0">
                <a:latin typeface="Times New Roman"/>
                <a:cs typeface="Times New Roman"/>
              </a:rPr>
              <a:t>механічні властивості, особливо ударну в’язкість та пластичність,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 межу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витривалості.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погіршує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endParaRPr sz="1200">
              <a:latin typeface="Times New Roman"/>
              <a:cs typeface="Times New Roman"/>
            </a:endParaRPr>
          </a:p>
          <a:p>
            <a:pPr marL="491490" indent="-153670" algn="just">
              <a:lnSpc>
                <a:spcPts val="1315"/>
              </a:lnSpc>
              <a:buFont typeface="Times New Roman"/>
              <a:buAutoNum type="arabicPeriod" startAt="2"/>
              <a:tabLst>
                <a:tab pos="492125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Приховані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домішки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гази: азот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Nitrogenium),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кисень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Oxygenium),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водень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Hydrogenium)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потрапляють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 час </a:t>
            </a:r>
            <a:r>
              <a:rPr sz="1200" spc="-5" dirty="0">
                <a:latin typeface="Times New Roman"/>
                <a:cs typeface="Times New Roman"/>
              </a:rPr>
              <a:t>виплавки.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Азот та </a:t>
            </a:r>
            <a:r>
              <a:rPr sz="1200" dirty="0">
                <a:latin typeface="Times New Roman"/>
                <a:cs typeface="Times New Roman"/>
              </a:rPr>
              <a:t>кисень знаходяться в сталі у </a:t>
            </a:r>
            <a:r>
              <a:rPr sz="1200" spc="-5" dirty="0">
                <a:latin typeface="Times New Roman"/>
                <a:cs typeface="Times New Roman"/>
              </a:rPr>
              <a:t>вигляді крихких </a:t>
            </a:r>
            <a:r>
              <a:rPr sz="1200" dirty="0">
                <a:latin typeface="Times New Roman"/>
                <a:cs typeface="Times New Roman"/>
              </a:rPr>
              <a:t>неметалічних </a:t>
            </a:r>
            <a:r>
              <a:rPr sz="1200" spc="-5" dirty="0">
                <a:latin typeface="Times New Roman"/>
                <a:cs typeface="Times New Roman"/>
              </a:rPr>
              <a:t>включень: оки- </a:t>
            </a:r>
            <a:r>
              <a:rPr sz="1200" dirty="0">
                <a:latin typeface="Times New Roman"/>
                <a:cs typeface="Times New Roman"/>
              </a:rPr>
              <a:t> слів (FeO, </a:t>
            </a:r>
            <a:r>
              <a:rPr sz="1200" spc="-5" dirty="0">
                <a:latin typeface="Times New Roman"/>
                <a:cs typeface="Times New Roman"/>
              </a:rPr>
              <a:t>SiO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Al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нітридів </a:t>
            </a:r>
            <a:r>
              <a:rPr sz="1200" spc="-5" dirty="0">
                <a:latin typeface="Times New Roman"/>
                <a:cs typeface="Times New Roman"/>
              </a:rPr>
              <a:t>(Fe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N),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твердого розчину або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вільному стані, </a:t>
            </a:r>
            <a:r>
              <a:rPr sz="1200" dirty="0">
                <a:latin typeface="Times New Roman"/>
                <a:cs typeface="Times New Roman"/>
              </a:rPr>
              <a:t> розташовуючись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дефектах</a:t>
            </a:r>
            <a:r>
              <a:rPr sz="1200" spc="-5" dirty="0">
                <a:latin typeface="Times New Roman"/>
                <a:cs typeface="Times New Roman"/>
              </a:rPr>
              <a:t> (раковинах,</a:t>
            </a:r>
            <a:r>
              <a:rPr sz="1200" dirty="0">
                <a:latin typeface="Times New Roman"/>
                <a:cs typeface="Times New Roman"/>
              </a:rPr>
              <a:t> тріщинах).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Домішки </a:t>
            </a:r>
            <a:r>
              <a:rPr sz="1200" spc="-5" dirty="0">
                <a:latin typeface="Times New Roman"/>
                <a:cs typeface="Times New Roman"/>
              </a:rPr>
              <a:t>проникнення (азот, кисень) підвищують </a:t>
            </a:r>
            <a:r>
              <a:rPr sz="1200" dirty="0">
                <a:latin typeface="Times New Roman"/>
                <a:cs typeface="Times New Roman"/>
              </a:rPr>
              <a:t>поріг холоднокрихкості </a:t>
            </a:r>
            <a:r>
              <a:rPr sz="1200" spc="-5" dirty="0">
                <a:latin typeface="Times New Roman"/>
                <a:cs typeface="Times New Roman"/>
              </a:rPr>
              <a:t>та зни-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жують </a:t>
            </a:r>
            <a:r>
              <a:rPr sz="1200" dirty="0">
                <a:latin typeface="Times New Roman"/>
                <a:cs typeface="Times New Roman"/>
              </a:rPr>
              <a:t>опір </a:t>
            </a:r>
            <a:r>
              <a:rPr sz="1200" spc="-5" dirty="0">
                <a:latin typeface="Times New Roman"/>
                <a:cs typeface="Times New Roman"/>
              </a:rPr>
              <a:t>крихкому руйнуванню. Неметалеві включення (оксиди, </a:t>
            </a:r>
            <a:r>
              <a:rPr sz="1200" dirty="0">
                <a:latin typeface="Times New Roman"/>
                <a:cs typeface="Times New Roman"/>
              </a:rPr>
              <a:t>нітриди), </a:t>
            </a:r>
            <a:r>
              <a:rPr sz="1200" spc="-5" dirty="0">
                <a:latin typeface="Times New Roman"/>
                <a:cs typeface="Times New Roman"/>
              </a:rPr>
              <a:t>будучи </a:t>
            </a:r>
            <a:r>
              <a:rPr sz="1200" dirty="0">
                <a:latin typeface="Times New Roman"/>
                <a:cs typeface="Times New Roman"/>
              </a:rPr>
              <a:t> концентраторами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напружень, можуть</a:t>
            </a:r>
            <a:r>
              <a:rPr sz="1200" dirty="0">
                <a:latin typeface="Times New Roman"/>
                <a:cs typeface="Times New Roman"/>
              </a:rPr>
              <a:t> значно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знизити межу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витривалості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в’язкість.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78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4" y="516889"/>
            <a:ext cx="5788025" cy="1093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7620" indent="2876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Дуже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шкідливим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розчинений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водень,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призводить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крихкості сталей.</a:t>
            </a:r>
            <a:r>
              <a:rPr sz="1200" dirty="0">
                <a:latin typeface="Times New Roman"/>
                <a:cs typeface="Times New Roman"/>
              </a:rPr>
              <a:t> Він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сприяє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утворенню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качаних </a:t>
            </a:r>
            <a:r>
              <a:rPr sz="1200" spc="-5" dirty="0">
                <a:latin typeface="Times New Roman"/>
                <a:cs typeface="Times New Roman"/>
              </a:rPr>
              <a:t>заготовках та </a:t>
            </a:r>
            <a:r>
              <a:rPr sz="1200" dirty="0">
                <a:latin typeface="Times New Roman"/>
                <a:cs typeface="Times New Roman"/>
              </a:rPr>
              <a:t>поковках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флокенів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i="1" spc="-15" dirty="0">
                <a:latin typeface="Times New Roman"/>
                <a:cs typeface="Times New Roman"/>
              </a:rPr>
              <a:t>Флокени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тонкі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тріщини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овальної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або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округлої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форми,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мають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зламі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вид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плям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пластівців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сріблястого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кольору (рис.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10.2).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08" y="5723637"/>
            <a:ext cx="5786755" cy="425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10.2.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Флокени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зламі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Метал з </a:t>
            </a:r>
            <a:r>
              <a:rPr sz="1200" spc="-5" dirty="0">
                <a:latin typeface="Times New Roman"/>
                <a:cs typeface="Times New Roman"/>
              </a:rPr>
              <a:t>флокенами не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використовувати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промисловості, при зварюванні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 </a:t>
            </a:r>
            <a:r>
              <a:rPr sz="1200" dirty="0">
                <a:latin typeface="Times New Roman"/>
                <a:cs typeface="Times New Roman"/>
              </a:rPr>
              <a:t>холодні</a:t>
            </a:r>
            <a:r>
              <a:rPr sz="1200" spc="-5" dirty="0">
                <a:latin typeface="Times New Roman"/>
                <a:cs typeface="Times New Roman"/>
              </a:rPr>
              <a:t> тріщини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наплавленому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Якщо водень </a:t>
            </a:r>
            <a:r>
              <a:rPr sz="1200" dirty="0">
                <a:latin typeface="Times New Roman"/>
                <a:cs typeface="Times New Roman"/>
              </a:rPr>
              <a:t>знаходиться в </a:t>
            </a:r>
            <a:r>
              <a:rPr sz="1200" spc="-5" dirty="0">
                <a:latin typeface="Times New Roman"/>
                <a:cs typeface="Times New Roman"/>
              </a:rPr>
              <a:t>поверхневому </a:t>
            </a:r>
            <a:r>
              <a:rPr sz="1200" dirty="0">
                <a:latin typeface="Times New Roman"/>
                <a:cs typeface="Times New Roman"/>
              </a:rPr>
              <a:t>шарі, </a:t>
            </a:r>
            <a:r>
              <a:rPr sz="1200" spc="-5" dirty="0">
                <a:latin typeface="Times New Roman"/>
                <a:cs typeface="Times New Roman"/>
              </a:rPr>
              <a:t>то він видаляється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грівання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температури </a:t>
            </a:r>
            <a:r>
              <a:rPr sz="1200" dirty="0">
                <a:latin typeface="Times New Roman"/>
                <a:cs typeface="Times New Roman"/>
              </a:rPr>
              <a:t>150...180 </a:t>
            </a:r>
            <a:r>
              <a:rPr sz="1200" spc="-5" dirty="0">
                <a:latin typeface="Times New Roman"/>
                <a:cs typeface="Times New Roman"/>
              </a:rPr>
              <a:t>°С, </a:t>
            </a:r>
            <a:r>
              <a:rPr sz="1200" dirty="0">
                <a:latin typeface="Times New Roman"/>
                <a:cs typeface="Times New Roman"/>
              </a:rPr>
              <a:t>краще у </a:t>
            </a:r>
            <a:r>
              <a:rPr sz="1200" spc="-5" dirty="0">
                <a:latin typeface="Times New Roman"/>
                <a:cs typeface="Times New Roman"/>
              </a:rPr>
              <a:t>вакуумі, тому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видалення прихованих </a:t>
            </a:r>
            <a:r>
              <a:rPr sz="1200" dirty="0">
                <a:latin typeface="Times New Roman"/>
                <a:cs typeface="Times New Roman"/>
              </a:rPr>
              <a:t> домішок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вакуумування.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buFont typeface="Times New Roman"/>
              <a:buAutoNum type="arabicPeriod" startAt="3"/>
              <a:tabLst>
                <a:tab pos="4533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Спеціальні </a:t>
            </a:r>
            <a:r>
              <a:rPr sz="1200" i="1" dirty="0">
                <a:latin typeface="Times New Roman"/>
                <a:cs typeface="Times New Roman"/>
              </a:rPr>
              <a:t>домішки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спеціально вводяться </a:t>
            </a:r>
            <a:r>
              <a:rPr sz="1200" dirty="0">
                <a:latin typeface="Times New Roman"/>
                <a:cs typeface="Times New Roman"/>
              </a:rPr>
              <a:t>в сталь для отримання заданих влас-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тивостей.</a:t>
            </a:r>
            <a:r>
              <a:rPr sz="1200" dirty="0">
                <a:latin typeface="Times New Roman"/>
                <a:cs typeface="Times New Roman"/>
              </a:rPr>
              <a:t> Домішки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легуючими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елементами,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легованими сталями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buFont typeface="Times New Roman"/>
              <a:buAutoNum type="arabicPeriod" startAt="3"/>
              <a:tabLst>
                <a:tab pos="453390" algn="l"/>
              </a:tabLst>
            </a:pPr>
            <a:r>
              <a:rPr sz="1200" i="1" dirty="0">
                <a:latin typeface="Times New Roman"/>
                <a:cs typeface="Times New Roman"/>
              </a:rPr>
              <a:t>Випадкові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домішки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Потрапляють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плавки: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шихти,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флюсів,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модифікаторів,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розкислювачів, </a:t>
            </a:r>
            <a:r>
              <a:rPr sz="1200" dirty="0">
                <a:latin typeface="Times New Roman"/>
                <a:cs typeface="Times New Roman"/>
              </a:rPr>
              <a:t>з лігатури, з </a:t>
            </a:r>
            <a:r>
              <a:rPr sz="1200" spc="-5" dirty="0">
                <a:latin typeface="Times New Roman"/>
                <a:cs typeface="Times New Roman"/>
              </a:rPr>
              <a:t>футерування </a:t>
            </a:r>
            <a:r>
              <a:rPr sz="1200" dirty="0">
                <a:latin typeface="Times New Roman"/>
                <a:cs typeface="Times New Roman"/>
              </a:rPr>
              <a:t>печі </a:t>
            </a:r>
            <a:r>
              <a:rPr sz="1200" spc="-5" dirty="0">
                <a:latin typeface="Times New Roman"/>
                <a:cs typeface="Times New Roman"/>
              </a:rPr>
              <a:t>тощо. Зазви- </a:t>
            </a:r>
            <a:r>
              <a:rPr sz="1200" dirty="0">
                <a:latin typeface="Times New Roman"/>
                <a:cs typeface="Times New Roman"/>
              </a:rPr>
              <a:t> чай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5" dirty="0">
                <a:latin typeface="Times New Roman"/>
                <a:cs typeface="Times New Roman"/>
              </a:rPr>
              <a:t> концентрація не висока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суттєво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якість сталей.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176905">
              <a:lnSpc>
                <a:spcPct val="100000"/>
              </a:lnSpc>
              <a:spcBef>
                <a:spcPts val="815"/>
              </a:spcBef>
            </a:pPr>
            <a:r>
              <a:rPr sz="1400" b="1" spc="-5" dirty="0">
                <a:latin typeface="Times New Roman"/>
                <a:cs typeface="Times New Roman"/>
              </a:rPr>
              <a:t>10.3.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КОНСТРУКЦІЙНІ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конструкційних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використовуються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різноманітних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машин,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висувають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dirty="0">
                <a:latin typeface="Times New Roman"/>
                <a:cs typeface="Times New Roman"/>
              </a:rPr>
              <a:t> вимоги: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поєднання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достатньої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в’язкості;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хороші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технологічні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економічність;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1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недефіцитність.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179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06929" y="1677161"/>
            <a:ext cx="3707130" cy="3993642"/>
          </a:xfrm>
          <a:prstGeom prst="rect">
            <a:avLst/>
          </a:prstGeom>
        </p:spPr>
      </p:pic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393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Висока конструкційна </a:t>
            </a:r>
            <a:r>
              <a:rPr sz="1200" dirty="0">
                <a:latin typeface="Times New Roman"/>
                <a:cs typeface="Times New Roman"/>
              </a:rPr>
              <a:t>міцність сталі </a:t>
            </a:r>
            <a:r>
              <a:rPr sz="1200" spc="-5" dirty="0">
                <a:latin typeface="Times New Roman"/>
                <a:cs typeface="Times New Roman"/>
              </a:rPr>
              <a:t>досягається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раціонального вибору хі- </a:t>
            </a:r>
            <a:r>
              <a:rPr sz="1200" dirty="0">
                <a:latin typeface="Times New Roman"/>
                <a:cs typeface="Times New Roman"/>
              </a:rPr>
              <a:t> мічного </a:t>
            </a:r>
            <a:r>
              <a:rPr sz="1200" spc="-5" dirty="0">
                <a:latin typeface="Times New Roman"/>
                <a:cs typeface="Times New Roman"/>
              </a:rPr>
              <a:t>складу, </a:t>
            </a:r>
            <a:r>
              <a:rPr sz="1200" dirty="0">
                <a:latin typeface="Times New Roman"/>
                <a:cs typeface="Times New Roman"/>
              </a:rPr>
              <a:t>режимів </a:t>
            </a:r>
            <a:r>
              <a:rPr sz="1200" spc="-5" dirty="0">
                <a:latin typeface="Times New Roman"/>
                <a:cs typeface="Times New Roman"/>
              </a:rPr>
              <a:t>термічної </a:t>
            </a:r>
            <a:r>
              <a:rPr sz="1200" dirty="0">
                <a:latin typeface="Times New Roman"/>
                <a:cs typeface="Times New Roman"/>
              </a:rPr>
              <a:t>обробки, методів </a:t>
            </a:r>
            <a:r>
              <a:rPr sz="1200" spc="-5" dirty="0">
                <a:latin typeface="Times New Roman"/>
                <a:cs typeface="Times New Roman"/>
              </a:rPr>
              <a:t>поверхневого </a:t>
            </a:r>
            <a:r>
              <a:rPr sz="1200" dirty="0">
                <a:latin typeface="Times New Roman"/>
                <a:cs typeface="Times New Roman"/>
              </a:rPr>
              <a:t>зміцнення, поліп-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шенням</a:t>
            </a:r>
            <a:r>
              <a:rPr sz="1200" spc="-5" dirty="0">
                <a:latin typeface="Times New Roman"/>
                <a:cs typeface="Times New Roman"/>
              </a:rPr>
              <a:t> металургійної якості.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Вуглець найбільш впливає на властивості конструкційних </a:t>
            </a:r>
            <a:r>
              <a:rPr sz="1200" dirty="0">
                <a:latin typeface="Times New Roman"/>
                <a:cs typeface="Times New Roman"/>
              </a:rPr>
              <a:t>сталей . Він </a:t>
            </a:r>
            <a:r>
              <a:rPr sz="1200" spc="-5" dirty="0">
                <a:latin typeface="Times New Roman"/>
                <a:cs typeface="Times New Roman"/>
              </a:rPr>
              <a:t>збільшує </a:t>
            </a:r>
            <a:r>
              <a:rPr sz="1200" dirty="0">
                <a:latin typeface="Times New Roman"/>
                <a:cs typeface="Times New Roman"/>
              </a:rPr>
              <a:t> міцність </a:t>
            </a:r>
            <a:r>
              <a:rPr sz="1200" spc="-5" dirty="0">
                <a:latin typeface="Times New Roman"/>
                <a:cs typeface="Times New Roman"/>
              </a:rPr>
              <a:t>сталі, але знижує пластичність та в’язкість, підвищує поріг холоднокрихкості.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-5" dirty="0">
                <a:latin typeface="Times New Roman"/>
                <a:cs typeface="Times New Roman"/>
              </a:rPr>
              <a:t> регламентовано,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він</a:t>
            </a:r>
            <a:r>
              <a:rPr sz="1200" dirty="0">
                <a:latin typeface="Times New Roman"/>
                <a:cs typeface="Times New Roman"/>
              </a:rPr>
              <a:t> рідко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0,6 %.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Впливають на конструкційну міцність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легуючі елементи. Підвищення конструк- </a:t>
            </a:r>
            <a:r>
              <a:rPr sz="1200" dirty="0">
                <a:latin typeface="Times New Roman"/>
                <a:cs typeface="Times New Roman"/>
              </a:rPr>
              <a:t> ційної </a:t>
            </a:r>
            <a:r>
              <a:rPr sz="1200" spc="-5" dirty="0">
                <a:latin typeface="Times New Roman"/>
                <a:cs typeface="Times New Roman"/>
              </a:rPr>
              <a:t>міцності при легуванні пов’язане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забезпеченням високої прогартовуваності,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зменшенням </a:t>
            </a:r>
            <a:r>
              <a:rPr sz="1200" dirty="0">
                <a:latin typeface="Times New Roman"/>
                <a:cs typeface="Times New Roman"/>
              </a:rPr>
              <a:t>критичної </a:t>
            </a:r>
            <a:r>
              <a:rPr sz="1200" spc="-5" dirty="0">
                <a:latin typeface="Times New Roman"/>
                <a:cs typeface="Times New Roman"/>
              </a:rPr>
              <a:t>швидкості</a:t>
            </a:r>
            <a:r>
              <a:rPr sz="1200" dirty="0">
                <a:latin typeface="Times New Roman"/>
                <a:cs typeface="Times New Roman"/>
              </a:rPr>
              <a:t> гарту,</a:t>
            </a:r>
            <a:r>
              <a:rPr sz="1200" spc="-5" dirty="0">
                <a:latin typeface="Times New Roman"/>
                <a:cs typeface="Times New Roman"/>
              </a:rPr>
              <a:t> подрібненням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зерна.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Застосування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зміцнюючої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термічної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покращує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комплекс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тивостей.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Металургійна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якість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впливає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конструкційну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одних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тих властивостях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міцності</a:t>
            </a:r>
            <a:r>
              <a:rPr sz="1200" dirty="0">
                <a:latin typeface="Times New Roman"/>
                <a:cs typeface="Times New Roman"/>
              </a:rPr>
              <a:t> має </a:t>
            </a:r>
            <a:r>
              <a:rPr sz="1200" spc="-5" dirty="0">
                <a:latin typeface="Times New Roman"/>
                <a:cs typeface="Times New Roman"/>
              </a:rPr>
              <a:t>підвищені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характеристики надійності.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  <a:spcBef>
                <a:spcPts val="819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ВУГЛЕЦЕВІ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Низьковуглецеві </a:t>
            </a:r>
            <a:r>
              <a:rPr sz="1200" i="1" spc="-5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(Ст05кп, Ст08, Ст10, Ст10пс)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малу міцність та високу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пластичність. </a:t>
            </a:r>
            <a:r>
              <a:rPr sz="1200" dirty="0">
                <a:latin typeface="Times New Roman"/>
                <a:cs typeface="Times New Roman"/>
              </a:rPr>
              <a:t>Застосовуються без </a:t>
            </a:r>
            <a:r>
              <a:rPr sz="1200" spc="-5" dirty="0">
                <a:latin typeface="Times New Roman"/>
                <a:cs typeface="Times New Roman"/>
              </a:rPr>
              <a:t>термічної обробки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малонавантаже-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деталей</a:t>
            </a:r>
            <a:r>
              <a:rPr sz="1200" dirty="0">
                <a:latin typeface="Times New Roman"/>
                <a:cs typeface="Times New Roman"/>
              </a:rPr>
              <a:t> – шайб, прокладок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Середньовуглецеві </a:t>
            </a:r>
            <a:r>
              <a:rPr sz="1200" i="1" spc="-5" dirty="0">
                <a:latin typeface="Times New Roman"/>
                <a:cs typeface="Times New Roman"/>
              </a:rPr>
              <a:t>сталі </a:t>
            </a:r>
            <a:r>
              <a:rPr sz="1200" dirty="0">
                <a:latin typeface="Times New Roman"/>
                <a:cs typeface="Times New Roman"/>
              </a:rPr>
              <a:t>(сталь 35, сталь 40, </a:t>
            </a:r>
            <a:r>
              <a:rPr sz="1200" spc="-5" dirty="0">
                <a:latin typeface="Times New Roman"/>
                <a:cs typeface="Times New Roman"/>
              </a:rPr>
              <a:t>сталь </a:t>
            </a:r>
            <a:r>
              <a:rPr sz="1200" dirty="0">
                <a:latin typeface="Times New Roman"/>
                <a:cs typeface="Times New Roman"/>
              </a:rPr>
              <a:t>45) </a:t>
            </a:r>
            <a:r>
              <a:rPr sz="1200" spc="-5" dirty="0">
                <a:latin typeface="Times New Roman"/>
                <a:cs typeface="Times New Roman"/>
              </a:rPr>
              <a:t>застосовуються </a:t>
            </a:r>
            <a:r>
              <a:rPr sz="1200" dirty="0">
                <a:latin typeface="Times New Roman"/>
                <a:cs typeface="Times New Roman"/>
              </a:rPr>
              <a:t>після норма-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лізації,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термічного </a:t>
            </a:r>
            <a:r>
              <a:rPr sz="1200" spc="-5" dirty="0">
                <a:latin typeface="Times New Roman"/>
                <a:cs typeface="Times New Roman"/>
              </a:rPr>
              <a:t>поліпшення,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поверхневого </a:t>
            </a:r>
            <a:r>
              <a:rPr sz="1200" dirty="0">
                <a:latin typeface="Times New Roman"/>
                <a:cs typeface="Times New Roman"/>
              </a:rPr>
              <a:t>гарту.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нормалізованому стані </a:t>
            </a:r>
            <a:r>
              <a:rPr sz="1200" dirty="0">
                <a:latin typeface="Times New Roman"/>
                <a:cs typeface="Times New Roman"/>
              </a:rPr>
              <a:t>сталі в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зі сталями після </a:t>
            </a:r>
            <a:r>
              <a:rPr sz="1200" spc="-5" dirty="0">
                <a:latin typeface="Times New Roman"/>
                <a:cs typeface="Times New Roman"/>
              </a:rPr>
              <a:t>низького відпуску, </a:t>
            </a:r>
            <a:r>
              <a:rPr sz="1200" dirty="0">
                <a:latin typeface="Times New Roman"/>
                <a:cs typeface="Times New Roman"/>
              </a:rPr>
              <a:t> мають </a:t>
            </a:r>
            <a:r>
              <a:rPr sz="1200" spc="-5" dirty="0">
                <a:latin typeface="Times New Roman"/>
                <a:cs typeface="Times New Roman"/>
              </a:rPr>
              <a:t>більшу міцність,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меншу пластичність. </a:t>
            </a:r>
            <a:r>
              <a:rPr sz="1200" dirty="0">
                <a:latin typeface="Times New Roman"/>
                <a:cs typeface="Times New Roman"/>
              </a:rPr>
              <a:t>Після термічного поліпшення </a:t>
            </a:r>
            <a:r>
              <a:rPr sz="1200" spc="-5" dirty="0">
                <a:latin typeface="Times New Roman"/>
                <a:cs typeface="Times New Roman"/>
              </a:rPr>
              <a:t>спосте- </a:t>
            </a:r>
            <a:r>
              <a:rPr sz="1200" dirty="0">
                <a:latin typeface="Times New Roman"/>
                <a:cs typeface="Times New Roman"/>
              </a:rPr>
              <a:t> рігається найкраще поєднання механічних </a:t>
            </a:r>
            <a:r>
              <a:rPr sz="1200" spc="-5" dirty="0">
                <a:latin typeface="Times New Roman"/>
                <a:cs typeface="Times New Roman"/>
              </a:rPr>
              <a:t>властивостей.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поверхневого гарту ма-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 </a:t>
            </a:r>
            <a:r>
              <a:rPr sz="1200" dirty="0">
                <a:latin typeface="Times New Roman"/>
                <a:cs typeface="Times New Roman"/>
              </a:rPr>
              <a:t>та опір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Високовуглецеві сталі </a:t>
            </a:r>
            <a:r>
              <a:rPr sz="1200" dirty="0">
                <a:latin typeface="Times New Roman"/>
                <a:cs typeface="Times New Roman"/>
              </a:rPr>
              <a:t>(сталь 60, </a:t>
            </a:r>
            <a:r>
              <a:rPr sz="1200" spc="-5" dirty="0">
                <a:latin typeface="Times New Roman"/>
                <a:cs typeface="Times New Roman"/>
              </a:rPr>
              <a:t>6сталь </a:t>
            </a:r>
            <a:r>
              <a:rPr sz="1200" dirty="0">
                <a:latin typeface="Times New Roman"/>
                <a:cs typeface="Times New Roman"/>
              </a:rPr>
              <a:t>5, сталь 70, сталь 75)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ресорно-пружинні після середнього відпуску.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нормалізованому </a:t>
            </a:r>
            <a:r>
              <a:rPr sz="1200" dirty="0">
                <a:latin typeface="Times New Roman"/>
                <a:cs typeface="Times New Roman"/>
              </a:rPr>
              <a:t>стані сталі </a:t>
            </a:r>
            <a:r>
              <a:rPr sz="1200" spc="-5" dirty="0">
                <a:latin typeface="Times New Roman"/>
                <a:cs typeface="Times New Roman"/>
              </a:rPr>
              <a:t>викорис-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товуються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виготовлення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прокатних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валків,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шпинделів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верстатів.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Переваги вуглецевих </a:t>
            </a:r>
            <a:r>
              <a:rPr sz="1200" dirty="0">
                <a:latin typeface="Times New Roman"/>
                <a:cs typeface="Times New Roman"/>
              </a:rPr>
              <a:t>якісних </a:t>
            </a:r>
            <a:r>
              <a:rPr sz="1200" spc="-5" dirty="0">
                <a:latin typeface="Times New Roman"/>
                <a:cs typeface="Times New Roman"/>
              </a:rPr>
              <a:t>сталей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дешевизна та технологічність. Але </a:t>
            </a:r>
            <a:r>
              <a:rPr sz="1200" dirty="0">
                <a:latin typeface="Times New Roman"/>
                <a:cs typeface="Times New Roman"/>
              </a:rPr>
              <a:t>через 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 </a:t>
            </a:r>
            <a:r>
              <a:rPr sz="1200" spc="-5" dirty="0">
                <a:latin typeface="Times New Roman"/>
                <a:cs typeface="Times New Roman"/>
              </a:rPr>
              <a:t>прогартування ці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не забезпечують необхідного комплексу </a:t>
            </a:r>
            <a:r>
              <a:rPr sz="1200" dirty="0">
                <a:latin typeface="Times New Roman"/>
                <a:cs typeface="Times New Roman"/>
              </a:rPr>
              <a:t>механічних </a:t>
            </a:r>
            <a:r>
              <a:rPr sz="1200" spc="-5" dirty="0">
                <a:latin typeface="Times New Roman"/>
                <a:cs typeface="Times New Roman"/>
              </a:rPr>
              <a:t>власти-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востей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деталях</a:t>
            </a:r>
            <a:r>
              <a:rPr sz="1200" spc="-5" dirty="0">
                <a:latin typeface="Times New Roman"/>
                <a:cs typeface="Times New Roman"/>
              </a:rPr>
              <a:t> перетином,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більшим</a:t>
            </a:r>
            <a:r>
              <a:rPr sz="1200" dirty="0">
                <a:latin typeface="Times New Roman"/>
                <a:cs typeface="Times New Roman"/>
              </a:rPr>
              <a:t> за 20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243070" marR="6350" indent="145415" algn="r">
              <a:lnSpc>
                <a:spcPts val="1380"/>
              </a:lnSpc>
              <a:spcBef>
                <a:spcPts val="919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ВУГЛЕЦЕВ</a:t>
            </a:r>
            <a:r>
              <a:rPr sz="1200" b="1" i="1" dirty="0">
                <a:latin typeface="Times New Roman"/>
                <a:cs typeface="Times New Roman"/>
              </a:rPr>
              <a:t>І </a:t>
            </a:r>
            <a:r>
              <a:rPr sz="1200" b="1" i="1" spc="-5" dirty="0">
                <a:latin typeface="Times New Roman"/>
                <a:cs typeface="Times New Roman"/>
              </a:rPr>
              <a:t>СТАЛІ  </a:t>
            </a:r>
            <a:r>
              <a:rPr sz="1200" b="1" i="1" dirty="0">
                <a:latin typeface="Times New Roman"/>
                <a:cs typeface="Times New Roman"/>
              </a:rPr>
              <a:t>ЗВИЧАЙНОЇ</a:t>
            </a:r>
            <a:r>
              <a:rPr sz="1200" b="1" i="1" spc="-5" dirty="0">
                <a:latin typeface="Times New Roman"/>
                <a:cs typeface="Times New Roman"/>
              </a:rPr>
              <a:t> ЯКОСТІ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Основні марки конструкційних вуглецевих </a:t>
            </a:r>
            <a:r>
              <a:rPr sz="1200" dirty="0">
                <a:latin typeface="Times New Roman"/>
                <a:cs typeface="Times New Roman"/>
              </a:rPr>
              <a:t>сталей звичайної </a:t>
            </a:r>
            <a:r>
              <a:rPr sz="1200" spc="-5" dirty="0">
                <a:latin typeface="Times New Roman"/>
                <a:cs typeface="Times New Roman"/>
              </a:rPr>
              <a:t>якості: Ст0, Ст1кп,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Ст1пс,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Ст1сп,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Ст2кп,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Ст2пс,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Ст2сп,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Ст3кп,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Ст3пс,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Ст3сп,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Ст3Гпс,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Ст3Гсп,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Ст4кп,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Ст4пс,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Ст4сп,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Ст5пс,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Ст5сп,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Ст5Гпс,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Ст6пс,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Ст6сп,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БСт.3кп,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ВСт.3пс.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маркуванні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таких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«Ст»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індекс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даної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означає,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вуглецева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звичайної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Цифри від </a:t>
            </a:r>
            <a:r>
              <a:rPr sz="1200" dirty="0">
                <a:latin typeface="Times New Roman"/>
                <a:cs typeface="Times New Roman"/>
              </a:rPr>
              <a:t>0 до 6 – </a:t>
            </a:r>
            <a:r>
              <a:rPr sz="1200" spc="-5" dirty="0">
                <a:latin typeface="Times New Roman"/>
                <a:cs typeface="Times New Roman"/>
              </a:rPr>
              <a:t>це умовний номер </a:t>
            </a:r>
            <a:r>
              <a:rPr sz="1200" dirty="0">
                <a:latin typeface="Times New Roman"/>
                <a:cs typeface="Times New Roman"/>
              </a:rPr>
              <a:t>марки сталі </a:t>
            </a:r>
            <a:r>
              <a:rPr sz="1200" spc="-5" dirty="0">
                <a:latin typeface="Times New Roman"/>
                <a:cs typeface="Times New Roman"/>
              </a:rPr>
              <a:t>(ДСТУ 2651:2005) залежить </a:t>
            </a:r>
            <a:r>
              <a:rPr sz="1200" dirty="0">
                <a:latin typeface="Times New Roman"/>
                <a:cs typeface="Times New Roman"/>
              </a:rPr>
              <a:t>від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хімічного </a:t>
            </a:r>
            <a:r>
              <a:rPr sz="1200" spc="-5" dirty="0">
                <a:latin typeface="Times New Roman"/>
                <a:cs typeface="Times New Roman"/>
              </a:rPr>
              <a:t>складу сталі (збільшення </a:t>
            </a:r>
            <a:r>
              <a:rPr sz="1200" dirty="0">
                <a:latin typeface="Times New Roman"/>
                <a:cs typeface="Times New Roman"/>
              </a:rPr>
              <a:t>номера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1 до 6 </a:t>
            </a:r>
            <a:r>
              <a:rPr sz="1200" spc="-5" dirty="0">
                <a:latin typeface="Times New Roman"/>
                <a:cs typeface="Times New Roman"/>
              </a:rPr>
              <a:t>означає підвищення вмісту вугле-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цю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0,06…0,12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0,38…0,49 %,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Ст0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більше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0,23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%).</a:t>
            </a:r>
            <a:r>
              <a:rPr sz="1200" spc="-5" dirty="0">
                <a:latin typeface="Times New Roman"/>
                <a:cs typeface="Times New Roman"/>
              </a:rPr>
              <a:t> Зі збільшенням </a:t>
            </a:r>
            <a:r>
              <a:rPr sz="1200" dirty="0">
                <a:latin typeface="Times New Roman"/>
                <a:cs typeface="Times New Roman"/>
              </a:rPr>
              <a:t>номера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зростає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знижується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 </a:t>
            </a:r>
            <a:r>
              <a:rPr sz="1200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гарантіями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постачанні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 групи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«А»,</a:t>
            </a:r>
            <a:r>
              <a:rPr sz="1200" dirty="0">
                <a:latin typeface="Times New Roman"/>
                <a:cs typeface="Times New Roman"/>
              </a:rPr>
              <a:t> «Б» і </a:t>
            </a:r>
            <a:r>
              <a:rPr sz="1200" spc="-5" dirty="0">
                <a:latin typeface="Times New Roman"/>
                <a:cs typeface="Times New Roman"/>
              </a:rPr>
              <a:t>«В».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Сталі групи А. Постачаються </a:t>
            </a:r>
            <a:r>
              <a:rPr sz="1200" dirty="0">
                <a:latin typeface="Times New Roman"/>
                <a:cs typeface="Times New Roman"/>
              </a:rPr>
              <a:t>з певними регламентованими механічними </a:t>
            </a:r>
            <a:r>
              <a:rPr sz="1200" spc="-5" dirty="0">
                <a:latin typeface="Times New Roman"/>
                <a:cs typeface="Times New Roman"/>
              </a:rPr>
              <a:t>властиво-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стями.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хімічний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регламентується.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застосовуються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конструкціях,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80"/>
              </a:spcBef>
            </a:pPr>
            <a:r>
              <a:rPr sz="1000" spc="-5" dirty="0">
                <a:latin typeface="Times New Roman"/>
                <a:cs typeface="Times New Roman"/>
              </a:rPr>
              <a:t>180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813" y="516889"/>
            <a:ext cx="578866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вузли </a:t>
            </a:r>
            <a:r>
              <a:rPr sz="1200" spc="-5" dirty="0">
                <a:latin typeface="Times New Roman"/>
                <a:cs typeface="Times New Roman"/>
              </a:rPr>
              <a:t>яких не </a:t>
            </a:r>
            <a:r>
              <a:rPr sz="1200" dirty="0">
                <a:latin typeface="Times New Roman"/>
                <a:cs typeface="Times New Roman"/>
              </a:rPr>
              <a:t>піддаються гарячій обробці — </a:t>
            </a:r>
            <a:r>
              <a:rPr sz="1200" spc="-5" dirty="0">
                <a:latin typeface="Times New Roman"/>
                <a:cs typeface="Times New Roman"/>
              </a:rPr>
              <a:t>куванням, гарячому штампуванню, </a:t>
            </a:r>
            <a:r>
              <a:rPr sz="1200" dirty="0">
                <a:latin typeface="Times New Roman"/>
                <a:cs typeface="Times New Roman"/>
              </a:rPr>
              <a:t>термі-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чній </a:t>
            </a:r>
            <a:r>
              <a:rPr sz="1200" spc="-5" dirty="0">
                <a:latin typeface="Times New Roman"/>
                <a:cs typeface="Times New Roman"/>
              </a:rPr>
              <a:t>обробці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т. </a:t>
            </a:r>
            <a:r>
              <a:rPr sz="1200" dirty="0">
                <a:latin typeface="Times New Roman"/>
                <a:cs typeface="Times New Roman"/>
              </a:rPr>
              <a:t>д. У </a:t>
            </a:r>
            <a:r>
              <a:rPr sz="1200" spc="-5" dirty="0">
                <a:latin typeface="Times New Roman"/>
                <a:cs typeface="Times New Roman"/>
              </a:rPr>
              <a:t>зв’язку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цим </a:t>
            </a:r>
            <a:r>
              <a:rPr sz="1200" dirty="0">
                <a:latin typeface="Times New Roman"/>
                <a:cs typeface="Times New Roman"/>
              </a:rPr>
              <a:t>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 гарячекатаної </a:t>
            </a:r>
            <a:r>
              <a:rPr sz="1200" dirty="0">
                <a:latin typeface="Times New Roman"/>
                <a:cs typeface="Times New Roman"/>
              </a:rPr>
              <a:t>сталі зберіга-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маркуванні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індекс «А»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вказується.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Сталі групи </a:t>
            </a:r>
            <a:r>
              <a:rPr sz="1200" dirty="0">
                <a:latin typeface="Times New Roman"/>
                <a:cs typeface="Times New Roman"/>
              </a:rPr>
              <a:t>Б. </a:t>
            </a:r>
            <a:r>
              <a:rPr sz="1200" spc="-5" dirty="0">
                <a:latin typeface="Times New Roman"/>
                <a:cs typeface="Times New Roman"/>
              </a:rPr>
              <a:t>Постачаються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певним регламентованим </a:t>
            </a:r>
            <a:r>
              <a:rPr sz="1200" dirty="0">
                <a:latin typeface="Times New Roman"/>
                <a:cs typeface="Times New Roman"/>
              </a:rPr>
              <a:t>хімічним </a:t>
            </a:r>
            <a:r>
              <a:rPr sz="1200" spc="-5" dirty="0">
                <a:latin typeface="Times New Roman"/>
                <a:cs typeface="Times New Roman"/>
              </a:rPr>
              <a:t>складом, </a:t>
            </a:r>
            <a:r>
              <a:rPr sz="1200" dirty="0">
                <a:latin typeface="Times New Roman"/>
                <a:cs typeface="Times New Roman"/>
              </a:rPr>
              <a:t>без </a:t>
            </a:r>
            <a:r>
              <a:rPr sz="1200" spc="-5" dirty="0">
                <a:latin typeface="Times New Roman"/>
                <a:cs typeface="Times New Roman"/>
              </a:rPr>
              <a:t>га- </a:t>
            </a:r>
            <a:r>
              <a:rPr sz="1200" dirty="0">
                <a:latin typeface="Times New Roman"/>
                <a:cs typeface="Times New Roman"/>
              </a:rPr>
              <a:t> рантії механічних </a:t>
            </a:r>
            <a:r>
              <a:rPr sz="1200" spc="-5" dirty="0">
                <a:latin typeface="Times New Roman"/>
                <a:cs typeface="Times New Roman"/>
              </a:rPr>
              <a:t>властивостей. </a:t>
            </a:r>
            <a:r>
              <a:rPr sz="1200" dirty="0">
                <a:latin typeface="Times New Roman"/>
                <a:cs typeface="Times New Roman"/>
              </a:rPr>
              <a:t>Ці сталі </a:t>
            </a:r>
            <a:r>
              <a:rPr sz="1200" spc="-5" dirty="0">
                <a:latin typeface="Times New Roman"/>
                <a:cs typeface="Times New Roman"/>
              </a:rPr>
              <a:t>застосовуються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виробах,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піддаються га- </a:t>
            </a:r>
            <a:r>
              <a:rPr sz="1200" dirty="0">
                <a:latin typeface="Times New Roman"/>
                <a:cs typeface="Times New Roman"/>
              </a:rPr>
              <a:t> рячій </a:t>
            </a:r>
            <a:r>
              <a:rPr sz="1200" spc="-5" dirty="0">
                <a:latin typeface="Times New Roman"/>
                <a:cs typeface="Times New Roman"/>
              </a:rPr>
              <a:t>обробці, технологія якої залежить від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хімічного складу,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кінцеві механічні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визначаються</a:t>
            </a:r>
            <a:r>
              <a:rPr sz="1200" dirty="0">
                <a:latin typeface="Times New Roman"/>
                <a:cs typeface="Times New Roman"/>
              </a:rPr>
              <a:t> самою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обробкою.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Постачаються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регламентованими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механічними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властивостями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ct val="957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хімічним </a:t>
            </a:r>
            <a:r>
              <a:rPr sz="1200" spc="-5" dirty="0">
                <a:latin typeface="Times New Roman"/>
                <a:cs typeface="Times New Roman"/>
              </a:rPr>
              <a:t>складом. Ці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застосовуються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зварних конструкцій. Їх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зварюваність </a:t>
            </a:r>
            <a:r>
              <a:rPr sz="1200" dirty="0">
                <a:latin typeface="Times New Roman"/>
                <a:cs typeface="Times New Roman"/>
              </a:rPr>
              <a:t>визначається </a:t>
            </a:r>
            <a:r>
              <a:rPr sz="1200" spc="-5" dirty="0">
                <a:latin typeface="Times New Roman"/>
                <a:cs typeface="Times New Roman"/>
              </a:rPr>
              <a:t>хімічним складом, </a:t>
            </a:r>
            <a:r>
              <a:rPr sz="1200" dirty="0">
                <a:latin typeface="Times New Roman"/>
                <a:cs typeface="Times New Roman"/>
              </a:rPr>
              <a:t>а 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 поза </a:t>
            </a:r>
            <a:r>
              <a:rPr sz="1200" dirty="0">
                <a:latin typeface="Times New Roman"/>
                <a:cs typeface="Times New Roman"/>
              </a:rPr>
              <a:t>зоною </a:t>
            </a:r>
            <a:r>
              <a:rPr sz="1200" spc="-5" dirty="0">
                <a:latin typeface="Times New Roman"/>
                <a:cs typeface="Times New Roman"/>
              </a:rPr>
              <a:t>зва-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рювання </a:t>
            </a:r>
            <a:r>
              <a:rPr sz="1200" dirty="0">
                <a:latin typeface="Times New Roman"/>
                <a:cs typeface="Times New Roman"/>
              </a:rPr>
              <a:t>визначені у </a:t>
            </a:r>
            <a:r>
              <a:rPr sz="1200" spc="-5" dirty="0">
                <a:latin typeface="Times New Roman"/>
                <a:cs typeface="Times New Roman"/>
              </a:rPr>
              <a:t>стані постачання. Такі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відповідальніших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Індекси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«кп»,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«пс»,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«сп»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указують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ступінь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розкислення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сталі: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кп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кипляча,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пс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напівспокійна,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спокійна.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Літера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«Г»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першої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цифри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вказує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підвищений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марганцю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(Mn)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(слу-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жить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прогартовуваності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971290" marR="6985" indent="329565" algn="r">
              <a:lnSpc>
                <a:spcPts val="1380"/>
              </a:lnSpc>
              <a:spcBef>
                <a:spcPts val="955"/>
              </a:spcBef>
            </a:pPr>
            <a:r>
              <a:rPr sz="1200" b="1" i="1" dirty="0">
                <a:latin typeface="Times New Roman"/>
                <a:cs typeface="Times New Roman"/>
              </a:rPr>
              <a:t>ЯКІСНІ</a:t>
            </a:r>
            <a:r>
              <a:rPr sz="1200" b="1" i="1" spc="-5" dirty="0">
                <a:latin typeface="Times New Roman"/>
                <a:cs typeface="Times New Roman"/>
              </a:rPr>
              <a:t> ВУГЛЕЦЕВІ  </a:t>
            </a:r>
            <a:r>
              <a:rPr sz="1200" b="1" i="1" dirty="0">
                <a:latin typeface="Times New Roman"/>
                <a:cs typeface="Times New Roman"/>
              </a:rPr>
              <a:t>КОНСТРУКЦІЙНІ</a:t>
            </a:r>
            <a:r>
              <a:rPr sz="1200" b="1" i="1" spc="-7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5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Вуглецева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якісна</a:t>
            </a:r>
            <a:r>
              <a:rPr sz="1200" spc="-5" dirty="0">
                <a:latin typeface="Times New Roman"/>
                <a:cs typeface="Times New Roman"/>
              </a:rPr>
              <a:t> конструкційна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виробляється </a:t>
            </a:r>
            <a:r>
              <a:rPr sz="1200" dirty="0">
                <a:latin typeface="Times New Roman"/>
                <a:cs typeface="Times New Roman"/>
              </a:rPr>
              <a:t>згідно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ГОСТ </a:t>
            </a:r>
            <a:r>
              <a:rPr sz="1200" dirty="0">
                <a:latin typeface="Times New Roman"/>
                <a:cs typeface="Times New Roman"/>
              </a:rPr>
              <a:t>1050-88.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Якісні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постачають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гарантованими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механічними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властивостями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хімічним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(група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Ступінь </a:t>
            </a:r>
            <a:r>
              <a:rPr sz="1200" dirty="0">
                <a:latin typeface="Times New Roman"/>
                <a:cs typeface="Times New Roman"/>
              </a:rPr>
              <a:t>розкислення, в</a:t>
            </a:r>
            <a:r>
              <a:rPr sz="1200" spc="-5" dirty="0">
                <a:latin typeface="Times New Roman"/>
                <a:cs typeface="Times New Roman"/>
              </a:rPr>
              <a:t> основному,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спокійна.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Вуглецеві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якісні конструкційні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поділяються 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категорії: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  <a:buFont typeface="Times New Roman"/>
              <a:buChar char="–"/>
              <a:tabLst>
                <a:tab pos="4152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машинобудівні конструкційні сталі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деталей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машин, конструкцій приладів </a:t>
            </a:r>
            <a:r>
              <a:rPr sz="1200" dirty="0">
                <a:latin typeface="Times New Roman"/>
                <a:cs typeface="Times New Roman"/>
              </a:rPr>
              <a:t>– сталь 08, сталь 10, сталь </a:t>
            </a:r>
            <a:r>
              <a:rPr sz="1200" spc="-5" dirty="0">
                <a:latin typeface="Times New Roman"/>
                <a:cs typeface="Times New Roman"/>
              </a:rPr>
              <a:t>20, </a:t>
            </a:r>
            <a:r>
              <a:rPr sz="1200" dirty="0">
                <a:latin typeface="Times New Roman"/>
                <a:cs typeface="Times New Roman"/>
              </a:rPr>
              <a:t>сталь 25, сталь 30, </a:t>
            </a:r>
            <a:r>
              <a:rPr sz="1200" spc="-5" dirty="0">
                <a:latin typeface="Times New Roman"/>
                <a:cs typeface="Times New Roman"/>
              </a:rPr>
              <a:t>сталь 35, </a:t>
            </a:r>
            <a:r>
              <a:rPr sz="1200" dirty="0">
                <a:latin typeface="Times New Roman"/>
                <a:cs typeface="Times New Roman"/>
              </a:rPr>
              <a:t> сталь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40, сталь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45,</a:t>
            </a:r>
            <a:r>
              <a:rPr sz="1200" spc="-5" dirty="0">
                <a:latin typeface="Times New Roman"/>
                <a:cs typeface="Times New Roman"/>
              </a:rPr>
              <a:t> сталь </a:t>
            </a:r>
            <a:r>
              <a:rPr sz="1200" dirty="0">
                <a:latin typeface="Times New Roman"/>
                <a:cs typeface="Times New Roman"/>
              </a:rPr>
              <a:t>45, сталь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50, сталь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55,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58, сталь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60;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buFont typeface="Times New Roman"/>
              <a:buChar char="–"/>
              <a:tabLst>
                <a:tab pos="4152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автоматні </a:t>
            </a:r>
            <a:r>
              <a:rPr sz="1200" i="1" dirty="0">
                <a:latin typeface="Times New Roman"/>
                <a:cs typeface="Times New Roman"/>
              </a:rPr>
              <a:t>конструкційні </a:t>
            </a:r>
            <a:r>
              <a:rPr sz="1200" i="1" spc="-5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невідповідальних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масового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виробництва</a:t>
            </a:r>
            <a:r>
              <a:rPr sz="1200" dirty="0">
                <a:latin typeface="Times New Roman"/>
                <a:cs typeface="Times New Roman"/>
              </a:rPr>
              <a:t> (дрібне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кріплення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верстатах- </a:t>
            </a:r>
            <a:r>
              <a:rPr sz="1200" dirty="0">
                <a:latin typeface="Times New Roman"/>
                <a:cs typeface="Times New Roman"/>
              </a:rPr>
              <a:t> автоматах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сталь</a:t>
            </a:r>
            <a:r>
              <a:rPr sz="1200" spc="-5" dirty="0">
                <a:latin typeface="Times New Roman"/>
                <a:cs typeface="Times New Roman"/>
              </a:rPr>
              <a:t> А12,</a:t>
            </a:r>
            <a:r>
              <a:rPr sz="1200" dirty="0">
                <a:latin typeface="Times New Roman"/>
                <a:cs typeface="Times New Roman"/>
              </a:rPr>
              <a:t> сталь</a:t>
            </a:r>
            <a:r>
              <a:rPr sz="1200" spc="-5" dirty="0">
                <a:latin typeface="Times New Roman"/>
                <a:cs typeface="Times New Roman"/>
              </a:rPr>
              <a:t> А20,</a:t>
            </a:r>
            <a:r>
              <a:rPr sz="1200" dirty="0">
                <a:latin typeface="Times New Roman"/>
                <a:cs typeface="Times New Roman"/>
              </a:rPr>
              <a:t> сталь</a:t>
            </a:r>
            <a:r>
              <a:rPr sz="1200" spc="-5" dirty="0">
                <a:latin typeface="Times New Roman"/>
                <a:cs typeface="Times New Roman"/>
              </a:rPr>
              <a:t> А30;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buFont typeface="Times New Roman"/>
              <a:buChar char="–"/>
              <a:tabLst>
                <a:tab pos="4152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котельні </a:t>
            </a:r>
            <a:r>
              <a:rPr sz="1200" i="1" dirty="0">
                <a:latin typeface="Times New Roman"/>
                <a:cs typeface="Times New Roman"/>
              </a:rPr>
              <a:t>конструкційні </a:t>
            </a:r>
            <a:r>
              <a:rPr sz="1200" i="1" spc="-5" dirty="0">
                <a:latin typeface="Times New Roman"/>
                <a:cs typeface="Times New Roman"/>
              </a:rPr>
              <a:t>ста</a:t>
            </a:r>
            <a:r>
              <a:rPr sz="1200" spc="-5" dirty="0">
                <a:latin typeface="Times New Roman"/>
                <a:cs typeface="Times New Roman"/>
              </a:rPr>
              <a:t>лі 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котлів </a:t>
            </a:r>
            <a:r>
              <a:rPr sz="1200" spc="-5" dirty="0">
                <a:latin typeface="Times New Roman"/>
                <a:cs typeface="Times New Roman"/>
              </a:rPr>
              <a:t>та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судин,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працюють</a:t>
            </a:r>
            <a:r>
              <a:rPr sz="1200" dirty="0">
                <a:latin typeface="Times New Roman"/>
                <a:cs typeface="Times New Roman"/>
              </a:rPr>
              <a:t> під </a:t>
            </a:r>
            <a:r>
              <a:rPr sz="1200" spc="-5" dirty="0">
                <a:latin typeface="Times New Roman"/>
                <a:cs typeface="Times New Roman"/>
              </a:rPr>
              <a:t>тиском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450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°C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5" dirty="0">
                <a:latin typeface="Times New Roman"/>
                <a:cs typeface="Times New Roman"/>
              </a:rPr>
              <a:t> 20К.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0" dirty="0">
                <a:latin typeface="Times New Roman"/>
                <a:cs typeface="Times New Roman"/>
              </a:rPr>
              <a:t>маркуванні сталі слово «сталь» означає, </a:t>
            </a:r>
            <a:r>
              <a:rPr sz="1200" spc="-10" dirty="0">
                <a:latin typeface="Times New Roman"/>
                <a:cs typeface="Times New Roman"/>
              </a:rPr>
              <a:t>що це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якісна вуглецева </a:t>
            </a:r>
            <a:r>
              <a:rPr sz="1200" spc="-25" dirty="0">
                <a:latin typeface="Times New Roman"/>
                <a:cs typeface="Times New Roman"/>
              </a:rPr>
              <a:t>конструкційна </a:t>
            </a:r>
            <a:r>
              <a:rPr sz="1200" spc="-20" dirty="0">
                <a:latin typeface="Times New Roman"/>
                <a:cs typeface="Times New Roman"/>
              </a:rPr>
              <a:t> сталь.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Цифри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означають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середній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вміст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вуглецю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сотих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частках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відсотка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(0,08…0,6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С),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також</a:t>
            </a:r>
            <a:r>
              <a:rPr sz="1200" spc="5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вказується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ступінь</a:t>
            </a:r>
            <a:r>
              <a:rPr sz="1200" spc="5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розкислення,</a:t>
            </a:r>
            <a:r>
              <a:rPr sz="1200" spc="5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якщо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вона</a:t>
            </a:r>
            <a:r>
              <a:rPr sz="1200" spc="5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відрізняється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від</a:t>
            </a:r>
            <a:r>
              <a:rPr sz="1200" spc="5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спокійної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(сталь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08кп).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94125">
              <a:lnSpc>
                <a:spcPct val="100000"/>
              </a:lnSpc>
              <a:spcBef>
                <a:spcPts val="815"/>
              </a:spcBef>
            </a:pPr>
            <a:r>
              <a:rPr sz="1400" b="1" spc="-5" dirty="0">
                <a:latin typeface="Times New Roman"/>
                <a:cs typeface="Times New Roman"/>
              </a:rPr>
              <a:t>10.4.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ЛЕГОВАНІ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Елементи,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спеціально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вводяться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певних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концентраціях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метою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зміни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будови та </a:t>
            </a:r>
            <a:r>
              <a:rPr sz="1200" dirty="0">
                <a:latin typeface="Times New Roman"/>
                <a:cs typeface="Times New Roman"/>
              </a:rPr>
              <a:t>властивостей, </a:t>
            </a:r>
            <a:r>
              <a:rPr sz="1200" spc="-5" dirty="0">
                <a:latin typeface="Times New Roman"/>
                <a:cs typeface="Times New Roman"/>
              </a:rPr>
              <a:t>називаються </a:t>
            </a:r>
            <a:r>
              <a:rPr sz="1200" i="1" dirty="0">
                <a:latin typeface="Times New Roman"/>
                <a:cs typeface="Times New Roman"/>
              </a:rPr>
              <a:t>легуючими </a:t>
            </a:r>
            <a:r>
              <a:rPr sz="1200" i="1" spc="-5" dirty="0">
                <a:latin typeface="Times New Roman"/>
                <a:cs typeface="Times New Roman"/>
              </a:rPr>
              <a:t>елементами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 сталі з такими </a:t>
            </a:r>
            <a:r>
              <a:rPr sz="1200" spc="-5" dirty="0">
                <a:latin typeface="Times New Roman"/>
                <a:cs typeface="Times New Roman"/>
              </a:rPr>
              <a:t>елеме- </a:t>
            </a:r>
            <a:r>
              <a:rPr sz="1200" dirty="0">
                <a:latin typeface="Times New Roman"/>
                <a:cs typeface="Times New Roman"/>
              </a:rPr>
              <a:t> нтами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легованими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Легована сталь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i="1" dirty="0">
                <a:latin typeface="Times New Roman"/>
                <a:cs typeface="Times New Roman"/>
              </a:rPr>
              <a:t>спеціальна </a:t>
            </a:r>
            <a:r>
              <a:rPr sz="1200" i="1" spc="-5" dirty="0">
                <a:latin typeface="Times New Roman"/>
                <a:cs typeface="Times New Roman"/>
              </a:rPr>
              <a:t>сталь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сталь, яка містить </a:t>
            </a:r>
            <a:r>
              <a:rPr sz="1200" dirty="0">
                <a:latin typeface="Times New Roman"/>
                <a:cs typeface="Times New Roman"/>
              </a:rPr>
              <a:t>добавки </a:t>
            </a:r>
            <a:r>
              <a:rPr sz="1200" spc="-5" dirty="0">
                <a:latin typeface="Times New Roman"/>
                <a:cs typeface="Times New Roman"/>
              </a:rPr>
              <a:t>інших металів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метою </a:t>
            </a:r>
            <a:r>
              <a:rPr sz="1200" spc="-5" dirty="0">
                <a:latin typeface="Times New Roman"/>
                <a:cs typeface="Times New Roman"/>
              </a:rPr>
              <a:t>надання </a:t>
            </a:r>
            <a:r>
              <a:rPr sz="1200" dirty="0">
                <a:latin typeface="Times New Roman"/>
                <a:cs typeface="Times New Roman"/>
              </a:rPr>
              <a:t>їй </a:t>
            </a:r>
            <a:r>
              <a:rPr sz="1200" spc="-5" dirty="0">
                <a:latin typeface="Times New Roman"/>
                <a:cs typeface="Times New Roman"/>
              </a:rPr>
              <a:t>певних </a:t>
            </a:r>
            <a:r>
              <a:rPr sz="1200" dirty="0">
                <a:latin typeface="Times New Roman"/>
                <a:cs typeface="Times New Roman"/>
              </a:rPr>
              <a:t>властивостей. В </a:t>
            </a:r>
            <a:r>
              <a:rPr sz="1200" spc="-5" dirty="0">
                <a:latin typeface="Times New Roman"/>
                <a:cs typeface="Times New Roman"/>
              </a:rPr>
              <a:t>якості легуючих </a:t>
            </a:r>
            <a:r>
              <a:rPr sz="1200" dirty="0">
                <a:latin typeface="Times New Roman"/>
                <a:cs typeface="Times New Roman"/>
              </a:rPr>
              <a:t>елементів </a:t>
            </a:r>
            <a:r>
              <a:rPr sz="1200" spc="-5" dirty="0">
                <a:latin typeface="Times New Roman"/>
                <a:cs typeface="Times New Roman"/>
              </a:rPr>
              <a:t>найчастіше </a:t>
            </a:r>
            <a:r>
              <a:rPr sz="1200" dirty="0">
                <a:latin typeface="Times New Roman"/>
                <a:cs typeface="Times New Roman"/>
              </a:rPr>
              <a:t>засто-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совують </a:t>
            </a:r>
            <a:r>
              <a:rPr sz="1200" dirty="0">
                <a:latin typeface="Times New Roman"/>
                <a:cs typeface="Times New Roman"/>
              </a:rPr>
              <a:t>хром, </a:t>
            </a:r>
            <a:r>
              <a:rPr sz="1200" spc="-5" dirty="0">
                <a:latin typeface="Times New Roman"/>
                <a:cs typeface="Times New Roman"/>
              </a:rPr>
              <a:t>нікель, манган, силіцій, вольфрам, </a:t>
            </a:r>
            <a:r>
              <a:rPr sz="1200" dirty="0">
                <a:latin typeface="Times New Roman"/>
                <a:cs typeface="Times New Roman"/>
              </a:rPr>
              <a:t>молібден і </a:t>
            </a:r>
            <a:r>
              <a:rPr sz="1200" spc="-5" dirty="0">
                <a:latin typeface="Times New Roman"/>
                <a:cs typeface="Times New Roman"/>
              </a:rPr>
              <a:t>ванадій, </a:t>
            </a:r>
            <a:r>
              <a:rPr sz="1200" dirty="0">
                <a:latin typeface="Times New Roman"/>
                <a:cs typeface="Times New Roman"/>
              </a:rPr>
              <a:t>значно рідше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кобальт, титан, берилій та </a:t>
            </a:r>
            <a:r>
              <a:rPr sz="1200" dirty="0">
                <a:latin typeface="Times New Roman"/>
                <a:cs typeface="Times New Roman"/>
              </a:rPr>
              <a:t>інші </a:t>
            </a:r>
            <a:r>
              <a:rPr sz="1200" spc="-5" dirty="0">
                <a:latin typeface="Times New Roman"/>
                <a:cs typeface="Times New Roman"/>
              </a:rPr>
              <a:t>метали. </a:t>
            </a:r>
            <a:r>
              <a:rPr sz="1200" dirty="0">
                <a:latin typeface="Times New Roman"/>
                <a:cs typeface="Times New Roman"/>
              </a:rPr>
              <a:t>У більшості випадків </a:t>
            </a:r>
            <a:r>
              <a:rPr sz="1200" spc="-5" dirty="0">
                <a:latin typeface="Times New Roman"/>
                <a:cs typeface="Times New Roman"/>
              </a:rPr>
              <a:t>легуючі елементи </a:t>
            </a:r>
            <a:r>
              <a:rPr sz="1200" dirty="0">
                <a:latin typeface="Times New Roman"/>
                <a:cs typeface="Times New Roman"/>
              </a:rPr>
              <a:t>дода-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незначних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кількостях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десяті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частки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відсотка,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але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деякі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декількох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50"/>
              </a:spcBef>
            </a:pPr>
            <a:r>
              <a:rPr sz="1000" spc="-5" dirty="0">
                <a:latin typeface="Times New Roman"/>
                <a:cs typeface="Times New Roman"/>
              </a:rPr>
              <a:t>181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56589" y="516889"/>
            <a:ext cx="58889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63500" marR="5715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10…15 %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навіть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більше.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Назви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легованих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походять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назв   </a:t>
            </a:r>
            <a:r>
              <a:rPr sz="1200" spc="-5" dirty="0">
                <a:latin typeface="Times New Roman"/>
                <a:cs typeface="Times New Roman"/>
              </a:rPr>
              <a:t>легую-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 ступенем легування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поділяють на </a:t>
            </a:r>
            <a:r>
              <a:rPr sz="1200" i="1" dirty="0">
                <a:latin typeface="Times New Roman"/>
                <a:cs typeface="Times New Roman"/>
              </a:rPr>
              <a:t>низьколеговані </a:t>
            </a:r>
            <a:r>
              <a:rPr sz="1200" dirty="0">
                <a:latin typeface="Times New Roman"/>
                <a:cs typeface="Times New Roman"/>
              </a:rPr>
              <a:t>– з вмістом </a:t>
            </a:r>
            <a:r>
              <a:rPr sz="1200" spc="-5" dirty="0">
                <a:latin typeface="Times New Roman"/>
                <a:cs typeface="Times New Roman"/>
              </a:rPr>
              <a:t>легуючих </a:t>
            </a:r>
            <a:r>
              <a:rPr sz="1200" dirty="0">
                <a:latin typeface="Times New Roman"/>
                <a:cs typeface="Times New Roman"/>
              </a:rPr>
              <a:t> елементів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2,5 %, </a:t>
            </a:r>
            <a:r>
              <a:rPr sz="1200" spc="-5" dirty="0">
                <a:latin typeface="Times New Roman"/>
                <a:cs typeface="Times New Roman"/>
              </a:rPr>
              <a:t>середньолеговані </a:t>
            </a:r>
            <a:r>
              <a:rPr sz="1200" dirty="0">
                <a:latin typeface="Times New Roman"/>
                <a:cs typeface="Times New Roman"/>
              </a:rPr>
              <a:t>– 2,5…10 %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spc="-5" dirty="0">
                <a:latin typeface="Times New Roman"/>
                <a:cs typeface="Times New Roman"/>
              </a:rPr>
              <a:t>високолеговані </a:t>
            </a:r>
            <a:r>
              <a:rPr sz="1200" dirty="0">
                <a:latin typeface="Times New Roman"/>
                <a:cs typeface="Times New Roman"/>
              </a:rPr>
              <a:t>– вміст легуючих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10 %.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Мета легування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Головна мета </a:t>
            </a:r>
            <a:r>
              <a:rPr sz="1200" spc="-5" dirty="0">
                <a:latin typeface="Times New Roman"/>
                <a:cs typeface="Times New Roman"/>
              </a:rPr>
              <a:t>легування переважної </a:t>
            </a:r>
            <a:r>
              <a:rPr sz="1200" dirty="0">
                <a:latin typeface="Times New Roman"/>
                <a:cs typeface="Times New Roman"/>
              </a:rPr>
              <a:t>більшості </a:t>
            </a:r>
            <a:r>
              <a:rPr sz="1200" spc="-5" dirty="0">
                <a:latin typeface="Times New Roman"/>
                <a:cs typeface="Times New Roman"/>
              </a:rPr>
              <a:t>сталей </a:t>
            </a:r>
            <a:r>
              <a:rPr sz="1200" dirty="0">
                <a:latin typeface="Times New Roman"/>
                <a:cs typeface="Times New Roman"/>
              </a:rPr>
              <a:t>— підви-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щення </a:t>
            </a:r>
            <a:r>
              <a:rPr sz="1200" spc="-5" dirty="0">
                <a:latin typeface="Times New Roman"/>
                <a:cs typeface="Times New Roman"/>
              </a:rPr>
              <a:t>міцності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рахунок розчинення легуючих елементів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фериті та аустеніті, </a:t>
            </a:r>
            <a:r>
              <a:rPr sz="1200" dirty="0">
                <a:latin typeface="Times New Roman"/>
                <a:cs typeface="Times New Roman"/>
              </a:rPr>
              <a:t>утво-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рення карбідів </a:t>
            </a:r>
            <a:r>
              <a:rPr sz="1200" spc="-5" dirty="0">
                <a:latin typeface="Times New Roman"/>
                <a:cs typeface="Times New Roman"/>
              </a:rPr>
              <a:t>та збільшення прогартовуваності.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того, легуючі елементи можуть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підвищувати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стійкість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теплостійкість,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жаростійкість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(окалиностійкість),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жароміцність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Такі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елементи,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хром,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марганець,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вольфрам,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ванадій,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титан, утворюють </a:t>
            </a:r>
            <a:r>
              <a:rPr sz="1200" dirty="0">
                <a:latin typeface="Times New Roman"/>
                <a:cs typeface="Times New Roman"/>
              </a:rPr>
              <a:t>карбіди, а </a:t>
            </a:r>
            <a:r>
              <a:rPr sz="1200" spc="-5" dirty="0">
                <a:latin typeface="Times New Roman"/>
                <a:cs typeface="Times New Roman"/>
              </a:rPr>
              <a:t>нікель, кремній, мідь, алюміній </a:t>
            </a:r>
            <a:r>
              <a:rPr sz="1200" dirty="0">
                <a:latin typeface="Times New Roman"/>
                <a:cs typeface="Times New Roman"/>
              </a:rPr>
              <a:t>карбідів </a:t>
            </a:r>
            <a:r>
              <a:rPr sz="1200" spc="-5" dirty="0">
                <a:latin typeface="Times New Roman"/>
                <a:cs typeface="Times New Roman"/>
              </a:rPr>
              <a:t>не утворюють. </a:t>
            </a:r>
            <a:r>
              <a:rPr sz="1200" dirty="0">
                <a:latin typeface="Times New Roman"/>
                <a:cs typeface="Times New Roman"/>
              </a:rPr>
              <a:t> Марганець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нікель </a:t>
            </a:r>
            <a:r>
              <a:rPr sz="1200" spc="-5" dirty="0">
                <a:latin typeface="Times New Roman"/>
                <a:cs typeface="Times New Roman"/>
              </a:rPr>
              <a:t>знижують </a:t>
            </a:r>
            <a:r>
              <a:rPr sz="1200" dirty="0">
                <a:latin typeface="Times New Roman"/>
                <a:cs typeface="Times New Roman"/>
              </a:rPr>
              <a:t>критичні </a:t>
            </a:r>
            <a:r>
              <a:rPr sz="1200" spc="-5" dirty="0">
                <a:latin typeface="Times New Roman"/>
                <a:cs typeface="Times New Roman"/>
              </a:rPr>
              <a:t>точки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решта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підвищують.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того, </a:t>
            </a:r>
            <a:r>
              <a:rPr sz="1200" dirty="0">
                <a:latin typeface="Times New Roman"/>
                <a:cs typeface="Times New Roman"/>
              </a:rPr>
              <a:t>легуючі </a:t>
            </a:r>
            <a:r>
              <a:rPr sz="1200" spc="-5" dirty="0">
                <a:latin typeface="Times New Roman"/>
                <a:cs typeface="Times New Roman"/>
              </a:rPr>
              <a:t>елементи зменшують </a:t>
            </a:r>
            <a:r>
              <a:rPr sz="1200" dirty="0">
                <a:latin typeface="Times New Roman"/>
                <a:cs typeface="Times New Roman"/>
              </a:rPr>
              <a:t>критичну </a:t>
            </a:r>
            <a:r>
              <a:rPr sz="1200" spc="-5" dirty="0">
                <a:latin typeface="Times New Roman"/>
                <a:cs typeface="Times New Roman"/>
              </a:rPr>
              <a:t>швидкість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при гартуванні, 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необхідно враховувати при </a:t>
            </a:r>
            <a:r>
              <a:rPr sz="1200" dirty="0">
                <a:latin typeface="Times New Roman"/>
                <a:cs typeface="Times New Roman"/>
              </a:rPr>
              <a:t>призначенні режимів </a:t>
            </a:r>
            <a:r>
              <a:rPr sz="1200" spc="-5" dirty="0">
                <a:latin typeface="Times New Roman"/>
                <a:cs typeface="Times New Roman"/>
              </a:rPr>
              <a:t>гартування (температури </a:t>
            </a:r>
            <a:r>
              <a:rPr sz="1200" dirty="0">
                <a:latin typeface="Times New Roman"/>
                <a:cs typeface="Times New Roman"/>
              </a:rPr>
              <a:t>нагрі-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 та </a:t>
            </a:r>
            <a:r>
              <a:rPr sz="1200" dirty="0">
                <a:latin typeface="Times New Roman"/>
                <a:cs typeface="Times New Roman"/>
              </a:rPr>
              <a:t>середовища </a:t>
            </a:r>
            <a:r>
              <a:rPr sz="1200" spc="-5" dirty="0">
                <a:latin typeface="Times New Roman"/>
                <a:cs typeface="Times New Roman"/>
              </a:rPr>
              <a:t>для охолодження). За значної кількості легуючих </a:t>
            </a:r>
            <a:r>
              <a:rPr sz="1200" dirty="0">
                <a:latin typeface="Times New Roman"/>
                <a:cs typeface="Times New Roman"/>
              </a:rPr>
              <a:t>елементів може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суттєво змінитись структура,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приводить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утворення нових структурних </a:t>
            </a:r>
            <a:r>
              <a:rPr sz="1200" dirty="0">
                <a:latin typeface="Times New Roman"/>
                <a:cs typeface="Times New Roman"/>
              </a:rPr>
              <a:t>класів 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вуглецевими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сталями.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Зміст </a:t>
            </a:r>
            <a:r>
              <a:rPr sz="1200" spc="-5" dirty="0">
                <a:latin typeface="Times New Roman"/>
                <a:cs typeface="Times New Roman"/>
              </a:rPr>
              <a:t>легуючих </a:t>
            </a:r>
            <a:r>
              <a:rPr sz="1200" dirty="0">
                <a:latin typeface="Times New Roman"/>
                <a:cs typeface="Times New Roman"/>
              </a:rPr>
              <a:t>елементів може змінюватися в дуже </a:t>
            </a:r>
            <a:r>
              <a:rPr sz="1200" spc="-5" dirty="0">
                <a:latin typeface="Times New Roman"/>
                <a:cs typeface="Times New Roman"/>
              </a:rPr>
              <a:t>широких межах: </a:t>
            </a:r>
            <a:r>
              <a:rPr sz="1200" dirty="0">
                <a:latin typeface="Times New Roman"/>
                <a:cs typeface="Times New Roman"/>
              </a:rPr>
              <a:t>хром або </a:t>
            </a:r>
            <a:r>
              <a:rPr sz="1200" spc="-5" dirty="0">
                <a:latin typeface="Times New Roman"/>
                <a:cs typeface="Times New Roman"/>
              </a:rPr>
              <a:t>ні- </a:t>
            </a:r>
            <a:r>
              <a:rPr sz="1200" dirty="0">
                <a:latin typeface="Times New Roman"/>
                <a:cs typeface="Times New Roman"/>
              </a:rPr>
              <a:t> кель – 1 %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більше </a:t>
            </a:r>
            <a:r>
              <a:rPr sz="1200" spc="-5" dirty="0">
                <a:latin typeface="Times New Roman"/>
                <a:cs typeface="Times New Roman"/>
              </a:rPr>
              <a:t>відсотків; </a:t>
            </a:r>
            <a:r>
              <a:rPr sz="1200" dirty="0">
                <a:latin typeface="Times New Roman"/>
                <a:cs typeface="Times New Roman"/>
              </a:rPr>
              <a:t>ванадій, </a:t>
            </a:r>
            <a:r>
              <a:rPr sz="1200" spc="-5" dirty="0">
                <a:latin typeface="Times New Roman"/>
                <a:cs typeface="Times New Roman"/>
              </a:rPr>
              <a:t>молібден, титан, </a:t>
            </a:r>
            <a:r>
              <a:rPr sz="1200" dirty="0">
                <a:latin typeface="Times New Roman"/>
                <a:cs typeface="Times New Roman"/>
              </a:rPr>
              <a:t>ніобій – 0,1...0,5 %; кремній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марганець – більше 1 %.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змісті </a:t>
            </a:r>
            <a:r>
              <a:rPr sz="1200" spc="-5" dirty="0">
                <a:latin typeface="Times New Roman"/>
                <a:cs typeface="Times New Roman"/>
              </a:rPr>
              <a:t>легуючих </a:t>
            </a:r>
            <a:r>
              <a:rPr sz="1200" dirty="0">
                <a:latin typeface="Times New Roman"/>
                <a:cs typeface="Times New Roman"/>
              </a:rPr>
              <a:t>елементів до 0,1 %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i="1" spc="-5" dirty="0">
                <a:latin typeface="Times New Roman"/>
                <a:cs typeface="Times New Roman"/>
              </a:rPr>
              <a:t>мікроле-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гування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конструкційних </a:t>
            </a:r>
            <a:r>
              <a:rPr sz="1200" dirty="0">
                <a:latin typeface="Times New Roman"/>
                <a:cs typeface="Times New Roman"/>
              </a:rPr>
              <a:t>сталях </a:t>
            </a:r>
            <a:r>
              <a:rPr sz="1200" spc="-5" dirty="0">
                <a:latin typeface="Times New Roman"/>
                <a:cs typeface="Times New Roman"/>
              </a:rPr>
              <a:t>легування </a:t>
            </a:r>
            <a:r>
              <a:rPr sz="1200" dirty="0">
                <a:latin typeface="Times New Roman"/>
                <a:cs typeface="Times New Roman"/>
              </a:rPr>
              <a:t>здійснюється з метою поліпшення механічних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 </a:t>
            </a:r>
            <a:r>
              <a:rPr sz="1200" spc="-5" dirty="0">
                <a:latin typeface="Times New Roman"/>
                <a:cs typeface="Times New Roman"/>
              </a:rPr>
              <a:t>(міцності, пластичності).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того змінюються </a:t>
            </a:r>
            <a:r>
              <a:rPr sz="1200" dirty="0">
                <a:latin typeface="Times New Roman"/>
                <a:cs typeface="Times New Roman"/>
              </a:rPr>
              <a:t>фізичні, </a:t>
            </a:r>
            <a:r>
              <a:rPr sz="1200" spc="-5" dirty="0">
                <a:latin typeface="Times New Roman"/>
                <a:cs typeface="Times New Roman"/>
              </a:rPr>
              <a:t>хімічні, </a:t>
            </a:r>
            <a:r>
              <a:rPr sz="1200" dirty="0">
                <a:latin typeface="Times New Roman"/>
                <a:cs typeface="Times New Roman"/>
              </a:rPr>
              <a:t>експлуа-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таційні</a:t>
            </a:r>
            <a:r>
              <a:rPr sz="1200" spc="-5" dirty="0">
                <a:latin typeface="Times New Roman"/>
                <a:cs typeface="Times New Roman"/>
              </a:rPr>
              <a:t> властивості.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Легуючі елементи підвищують вартість </a:t>
            </a:r>
            <a:r>
              <a:rPr sz="1200" dirty="0">
                <a:latin typeface="Times New Roman"/>
                <a:cs typeface="Times New Roman"/>
              </a:rPr>
              <a:t>сталі,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використання повинно бути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обґрунтованим.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5"/>
              </a:lnSpc>
            </a:pPr>
            <a:r>
              <a:rPr sz="1200" i="1" spc="-5" dirty="0">
                <a:latin typeface="Times New Roman"/>
                <a:cs typeface="Times New Roman"/>
              </a:rPr>
              <a:t>Переваги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легованих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сталей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97205" algn="l"/>
              </a:tabLst>
            </a:pPr>
            <a:r>
              <a:rPr sz="1200" dirty="0">
                <a:latin typeface="Times New Roman"/>
                <a:cs typeface="Times New Roman"/>
              </a:rPr>
              <a:t>особливості </a:t>
            </a:r>
            <a:r>
              <a:rPr sz="1200" spc="-5" dirty="0">
                <a:latin typeface="Times New Roman"/>
                <a:cs typeface="Times New Roman"/>
              </a:rPr>
              <a:t>виявляються </a:t>
            </a:r>
            <a:r>
              <a:rPr sz="1200" dirty="0">
                <a:latin typeface="Times New Roman"/>
                <a:cs typeface="Times New Roman"/>
              </a:rPr>
              <a:t>в термічно </a:t>
            </a:r>
            <a:r>
              <a:rPr sz="1200" spc="-5" dirty="0">
                <a:latin typeface="Times New Roman"/>
                <a:cs typeface="Times New Roman"/>
              </a:rPr>
              <a:t>обробленому стані, тому виготовляються </a:t>
            </a:r>
            <a:r>
              <a:rPr sz="1200" dirty="0">
                <a:latin typeface="Times New Roman"/>
                <a:cs typeface="Times New Roman"/>
              </a:rPr>
              <a:t> деталі,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піддаються </a:t>
            </a:r>
            <a:r>
              <a:rPr sz="1200" spc="-5" dirty="0">
                <a:latin typeface="Times New Roman"/>
                <a:cs typeface="Times New Roman"/>
              </a:rPr>
              <a:t>термічній обробці;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поліпшені</a:t>
            </a:r>
            <a:r>
              <a:rPr sz="1200" dirty="0">
                <a:latin typeface="Times New Roman"/>
                <a:cs typeface="Times New Roman"/>
              </a:rPr>
              <a:t> леговані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виявляють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показники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опору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деформацій;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легуючі</a:t>
            </a:r>
            <a:r>
              <a:rPr sz="1200" dirty="0">
                <a:latin typeface="Times New Roman"/>
                <a:cs typeface="Times New Roman"/>
              </a:rPr>
              <a:t> елементи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стабілізують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прокалювність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легованих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ста- </a:t>
            </a:r>
            <a:r>
              <a:rPr sz="1200" dirty="0">
                <a:latin typeface="Times New Roman"/>
                <a:cs typeface="Times New Roman"/>
              </a:rPr>
              <a:t> 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вище;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можливе </a:t>
            </a:r>
            <a:r>
              <a:rPr sz="1200" spc="-5" dirty="0">
                <a:latin typeface="Times New Roman"/>
                <a:cs typeface="Times New Roman"/>
              </a:rPr>
              <a:t>використання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«м’яких» охолоджувачів (знижується </a:t>
            </a:r>
            <a:r>
              <a:rPr sz="1200" dirty="0">
                <a:latin typeface="Times New Roman"/>
                <a:cs typeface="Times New Roman"/>
              </a:rPr>
              <a:t>брак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гар-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тівним </a:t>
            </a:r>
            <a:r>
              <a:rPr sz="1200" dirty="0">
                <a:latin typeface="Times New Roman"/>
                <a:cs typeface="Times New Roman"/>
              </a:rPr>
              <a:t>тріщинам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викривленню),</a:t>
            </a:r>
            <a:r>
              <a:rPr sz="1200" dirty="0">
                <a:latin typeface="Times New Roman"/>
                <a:cs typeface="Times New Roman"/>
              </a:rPr>
              <a:t> оскільки </a:t>
            </a:r>
            <a:r>
              <a:rPr sz="1200" spc="-5" dirty="0">
                <a:latin typeface="Times New Roman"/>
                <a:cs typeface="Times New Roman"/>
              </a:rPr>
              <a:t>гальмується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розпад</a:t>
            </a:r>
            <a:r>
              <a:rPr sz="1200" spc="-5" dirty="0">
                <a:latin typeface="Times New Roman"/>
                <a:cs typeface="Times New Roman"/>
              </a:rPr>
              <a:t> аустеніту;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підвищуються </a:t>
            </a:r>
            <a:r>
              <a:rPr sz="1200" dirty="0">
                <a:latin typeface="Times New Roman"/>
                <a:cs typeface="Times New Roman"/>
              </a:rPr>
              <a:t>запас </a:t>
            </a:r>
            <a:r>
              <a:rPr sz="1200" spc="-5" dirty="0">
                <a:latin typeface="Times New Roman"/>
                <a:cs typeface="Times New Roman"/>
              </a:rPr>
              <a:t>в’язкості </a:t>
            </a:r>
            <a:r>
              <a:rPr sz="1200" dirty="0">
                <a:latin typeface="Times New Roman"/>
                <a:cs typeface="Times New Roman"/>
              </a:rPr>
              <a:t>та опір хладоламкості, що </a:t>
            </a:r>
            <a:r>
              <a:rPr sz="1200" spc="-5" dirty="0">
                <a:latin typeface="Times New Roman"/>
                <a:cs typeface="Times New Roman"/>
              </a:rPr>
              <a:t>призводить </a:t>
            </a:r>
            <a:r>
              <a:rPr sz="1200" dirty="0">
                <a:latin typeface="Times New Roman"/>
                <a:cs typeface="Times New Roman"/>
              </a:rPr>
              <a:t>до підви-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щення</a:t>
            </a:r>
            <a:r>
              <a:rPr sz="1200" spc="-5" dirty="0">
                <a:latin typeface="Times New Roman"/>
                <a:cs typeface="Times New Roman"/>
              </a:rPr>
              <a:t> надійності</a:t>
            </a:r>
            <a:r>
              <a:rPr sz="1200" dirty="0">
                <a:latin typeface="Times New Roman"/>
                <a:cs typeface="Times New Roman"/>
              </a:rPr>
              <a:t> деталей</a:t>
            </a:r>
            <a:r>
              <a:rPr sz="1200" spc="-5" dirty="0">
                <a:latin typeface="Times New Roman"/>
                <a:cs typeface="Times New Roman"/>
              </a:rPr>
              <a:t> машин.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5"/>
              </a:lnSpc>
            </a:pPr>
            <a:r>
              <a:rPr sz="1200" i="1" dirty="0">
                <a:latin typeface="Times New Roman"/>
                <a:cs typeface="Times New Roman"/>
              </a:rPr>
              <a:t>Недоліки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легованих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сталей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схильні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оборотної відпускної крихкості II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роду;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65455" algn="l"/>
              </a:tabLst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високолегованих </a:t>
            </a:r>
            <a:r>
              <a:rPr sz="1200" dirty="0">
                <a:latin typeface="Times New Roman"/>
                <a:cs typeface="Times New Roman"/>
              </a:rPr>
              <a:t>сталях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аустеніт, який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 твердість та</a:t>
            </a:r>
            <a:r>
              <a:rPr sz="1200" dirty="0">
                <a:latin typeface="Times New Roman"/>
                <a:cs typeface="Times New Roman"/>
              </a:rPr>
              <a:t> опірність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потрібна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додаткова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обробка;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схильні </a:t>
            </a:r>
            <a:r>
              <a:rPr sz="1200" spc="-5" dirty="0">
                <a:latin typeface="Times New Roman"/>
                <a:cs typeface="Times New Roman"/>
              </a:rPr>
              <a:t>до дендритної ліквації, </a:t>
            </a:r>
            <a:r>
              <a:rPr sz="1200" dirty="0">
                <a:latin typeface="Times New Roman"/>
                <a:cs typeface="Times New Roman"/>
              </a:rPr>
              <a:t>оскільки </a:t>
            </a:r>
            <a:r>
              <a:rPr sz="1200" spc="-5" dirty="0">
                <a:latin typeface="Times New Roman"/>
                <a:cs typeface="Times New Roman"/>
              </a:rPr>
              <a:t>швидкість дифузії легуючих елементів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залізі </a:t>
            </a:r>
            <a:r>
              <a:rPr sz="1200" spc="-5" dirty="0">
                <a:latin typeface="Times New Roman"/>
                <a:cs typeface="Times New Roman"/>
              </a:rPr>
              <a:t>мала. Дендрити </a:t>
            </a:r>
            <a:r>
              <a:rPr sz="1200" dirty="0">
                <a:latin typeface="Times New Roman"/>
                <a:cs typeface="Times New Roman"/>
              </a:rPr>
              <a:t>збіднюється, а </a:t>
            </a:r>
            <a:r>
              <a:rPr sz="1200" spc="-5" dirty="0">
                <a:latin typeface="Times New Roman"/>
                <a:cs typeface="Times New Roman"/>
              </a:rPr>
              <a:t>міждендритний матеріал збагачується легуючим </a:t>
            </a:r>
            <a:r>
              <a:rPr sz="1200" dirty="0">
                <a:latin typeface="Times New Roman"/>
                <a:cs typeface="Times New Roman"/>
              </a:rPr>
              <a:t> елементом. Утворюється </a:t>
            </a:r>
            <a:r>
              <a:rPr sz="1200" spc="-5" dirty="0">
                <a:latin typeface="Times New Roman"/>
                <a:cs typeface="Times New Roman"/>
              </a:rPr>
              <a:t>рядкова структура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кування та </a:t>
            </a:r>
            <a:r>
              <a:rPr sz="1200" dirty="0">
                <a:latin typeface="Times New Roman"/>
                <a:cs typeface="Times New Roman"/>
              </a:rPr>
              <a:t>прокатки, неоднорідність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</a:t>
            </a:r>
            <a:r>
              <a:rPr sz="1200" spc="-5" dirty="0">
                <a:latin typeface="Times New Roman"/>
                <a:cs typeface="Times New Roman"/>
              </a:rPr>
              <a:t> вздовж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поперек</a:t>
            </a:r>
            <a:r>
              <a:rPr sz="1200" spc="-5" dirty="0">
                <a:latin typeface="Times New Roman"/>
                <a:cs typeface="Times New Roman"/>
              </a:rPr>
              <a:t> деформування,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дифузний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відпал;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15"/>
              </a:lnSpc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схильні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 флокенів.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dirty="0">
                <a:latin typeface="Times New Roman"/>
                <a:cs typeface="Times New Roman"/>
              </a:rPr>
              <a:t>Флокени </a:t>
            </a:r>
            <a:r>
              <a:rPr sz="1200" dirty="0">
                <a:latin typeface="Times New Roman"/>
                <a:cs typeface="Times New Roman"/>
              </a:rPr>
              <a:t>– як уже </a:t>
            </a:r>
            <a:r>
              <a:rPr sz="1200" spc="-5" dirty="0">
                <a:latin typeface="Times New Roman"/>
                <a:cs typeface="Times New Roman"/>
              </a:rPr>
              <a:t>зазначалося, це </a:t>
            </a:r>
            <a:r>
              <a:rPr sz="1200" dirty="0">
                <a:latin typeface="Times New Roman"/>
                <a:cs typeface="Times New Roman"/>
              </a:rPr>
              <a:t>світлі плями у </a:t>
            </a:r>
            <a:r>
              <a:rPr sz="1200" spc="-5" dirty="0">
                <a:latin typeface="Times New Roman"/>
                <a:cs typeface="Times New Roman"/>
              </a:rPr>
              <a:t>зламі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поперечному перерізі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дрібні тріщини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різною </a:t>
            </a:r>
            <a:r>
              <a:rPr sz="1200" spc="-15" dirty="0">
                <a:latin typeface="Times New Roman"/>
                <a:cs typeface="Times New Roman"/>
              </a:rPr>
              <a:t>орієнтацією </a:t>
            </a:r>
            <a:r>
              <a:rPr sz="1200" spc="-10" dirty="0">
                <a:latin typeface="Times New Roman"/>
                <a:cs typeface="Times New Roman"/>
              </a:rPr>
              <a:t>(рис. 10.2, 10.3). </a:t>
            </a:r>
            <a:r>
              <a:rPr sz="1200" spc="-15" dirty="0">
                <a:latin typeface="Times New Roman"/>
                <a:cs typeface="Times New Roman"/>
              </a:rPr>
              <a:t>Причина </a:t>
            </a:r>
            <a:r>
              <a:rPr sz="1200" spc="-5" dirty="0">
                <a:latin typeface="Times New Roman"/>
                <a:cs typeface="Times New Roman"/>
              </a:rPr>
              <a:t>їх </a:t>
            </a:r>
            <a:r>
              <a:rPr sz="1200" spc="-15" dirty="0">
                <a:latin typeface="Times New Roman"/>
                <a:cs typeface="Times New Roman"/>
              </a:rPr>
              <a:t>появи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виділення вод-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ню, </a:t>
            </a:r>
            <a:r>
              <a:rPr sz="1200" dirty="0">
                <a:latin typeface="Times New Roman"/>
                <a:cs typeface="Times New Roman"/>
              </a:rPr>
              <a:t>розчиненого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0"/>
              </a:spcBef>
            </a:pPr>
            <a:r>
              <a:rPr sz="1000" spc="-5" dirty="0">
                <a:latin typeface="Times New Roman"/>
                <a:cs typeface="Times New Roman"/>
              </a:rPr>
              <a:t>182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6" y="3314191"/>
            <a:ext cx="5787390" cy="66681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53110">
              <a:lnSpc>
                <a:spcPct val="100000"/>
              </a:lnSpc>
              <a:spcBef>
                <a:spcPts val="100"/>
              </a:spcBef>
              <a:tabLst>
                <a:tab pos="2317115" algn="l"/>
                <a:tab pos="4431030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г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10.3.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Флокени: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dirty="0">
                <a:latin typeface="Times New Roman"/>
                <a:cs typeface="Times New Roman"/>
              </a:rPr>
              <a:t>,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макроструктура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флокенами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прокату;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злам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поковки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одиничними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флокенами; </a:t>
            </a:r>
            <a:r>
              <a:rPr sz="1000" i="1" dirty="0">
                <a:latin typeface="Times New Roman"/>
                <a:cs typeface="Times New Roman"/>
              </a:rPr>
              <a:t>г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злам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 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прокату</a:t>
            </a:r>
            <a:r>
              <a:rPr sz="1000" dirty="0">
                <a:latin typeface="Times New Roman"/>
                <a:cs typeface="Times New Roman"/>
              </a:rPr>
              <a:t> зі</a:t>
            </a:r>
            <a:r>
              <a:rPr sz="1000" spc="-5" dirty="0">
                <a:latin typeface="Times New Roman"/>
                <a:cs typeface="Times New Roman"/>
              </a:rPr>
              <a:t> скупченням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флокенів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швидкому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200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водень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залишається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виділяючись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твердого</a:t>
            </a:r>
            <a:r>
              <a:rPr sz="1200" dirty="0">
                <a:latin typeface="Times New Roman"/>
                <a:cs typeface="Times New Roman"/>
              </a:rPr>
              <a:t> розчину,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внутрішній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призводить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утворен-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флокенів.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Заходи усунення: </a:t>
            </a:r>
            <a:r>
              <a:rPr sz="1200" spc="-5" dirty="0">
                <a:latin typeface="Times New Roman"/>
                <a:cs typeface="Times New Roman"/>
              </a:rPr>
              <a:t>зменшення вмісту водню при виплавці та зниження швидкості </a:t>
            </a:r>
            <a:r>
              <a:rPr sz="1200" dirty="0">
                <a:latin typeface="Times New Roman"/>
                <a:cs typeface="Times New Roman"/>
              </a:rPr>
              <a:t> охолодження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інтервалі </a:t>
            </a:r>
            <a:r>
              <a:rPr sz="1200" spc="-5" dirty="0">
                <a:latin typeface="Times New Roman"/>
                <a:cs typeface="Times New Roman"/>
              </a:rPr>
              <a:t>флокеноутворення.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90035" marR="5080" indent="97790" algn="r">
              <a:lnSpc>
                <a:spcPts val="1380"/>
              </a:lnSpc>
              <a:spcBef>
                <a:spcPts val="915"/>
              </a:spcBef>
            </a:pPr>
            <a:r>
              <a:rPr sz="1200" b="1" dirty="0">
                <a:latin typeface="Times New Roman"/>
                <a:cs typeface="Times New Roman"/>
              </a:rPr>
              <a:t>10.4.1.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МАРКУВАННЯ  </a:t>
            </a:r>
            <a:r>
              <a:rPr sz="1200" b="1" spc="-5" dirty="0">
                <a:latin typeface="Times New Roman"/>
                <a:cs typeface="Times New Roman"/>
              </a:rPr>
              <a:t>ЛЕГОВА</a:t>
            </a:r>
            <a:r>
              <a:rPr sz="1200" b="1" spc="5" dirty="0">
                <a:latin typeface="Times New Roman"/>
                <a:cs typeface="Times New Roman"/>
              </a:rPr>
              <a:t>Н</a:t>
            </a:r>
            <a:r>
              <a:rPr sz="1200" b="1" dirty="0">
                <a:latin typeface="Times New Roman"/>
                <a:cs typeface="Times New Roman"/>
              </a:rPr>
              <a:t>ИХ</a:t>
            </a:r>
            <a:r>
              <a:rPr sz="1200" b="1" spc="-5" dirty="0">
                <a:latin typeface="Times New Roman"/>
                <a:cs typeface="Times New Roman"/>
              </a:rPr>
              <a:t> СТА</a:t>
            </a:r>
            <a:r>
              <a:rPr sz="1200" b="1" spc="5" dirty="0">
                <a:latin typeface="Times New Roman"/>
                <a:cs typeface="Times New Roman"/>
              </a:rPr>
              <a:t>Л</a:t>
            </a:r>
            <a:r>
              <a:rPr sz="1200" b="1" spc="-5" dirty="0">
                <a:latin typeface="Times New Roman"/>
                <a:cs typeface="Times New Roman"/>
              </a:rPr>
              <a:t>ЕЙ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Леговані </a:t>
            </a:r>
            <a:r>
              <a:rPr sz="1200" spc="-5" dirty="0">
                <a:latin typeface="Times New Roman"/>
                <a:cs typeface="Times New Roman"/>
              </a:rPr>
              <a:t>сталі маркують </a:t>
            </a:r>
            <a:r>
              <a:rPr sz="1200" dirty="0">
                <a:latin typeface="Times New Roman"/>
                <a:cs typeface="Times New Roman"/>
              </a:rPr>
              <a:t>за допомогою </a:t>
            </a:r>
            <a:r>
              <a:rPr sz="1200" spc="-5" dirty="0">
                <a:latin typeface="Times New Roman"/>
                <a:cs typeface="Times New Roman"/>
              </a:rPr>
              <a:t>літер </a:t>
            </a:r>
            <a:r>
              <a:rPr sz="1200" dirty="0">
                <a:latin typeface="Times New Roman"/>
                <a:cs typeface="Times New Roman"/>
              </a:rPr>
              <a:t>і цифр. </a:t>
            </a:r>
            <a:r>
              <a:rPr sz="1200" spc="-5" dirty="0">
                <a:latin typeface="Times New Roman"/>
                <a:cs typeface="Times New Roman"/>
              </a:rPr>
              <a:t>Легуючі елементи познача-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 </a:t>
            </a:r>
            <a:r>
              <a:rPr sz="1200" dirty="0">
                <a:latin typeface="Times New Roman"/>
                <a:cs typeface="Times New Roman"/>
              </a:rPr>
              <a:t>літерами </a:t>
            </a:r>
            <a:r>
              <a:rPr sz="1200" spc="-5" dirty="0">
                <a:latin typeface="Times New Roman"/>
                <a:cs typeface="Times New Roman"/>
              </a:rPr>
              <a:t>кириличного алфавіту: «Н»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нікель, «Х» </a:t>
            </a:r>
            <a:r>
              <a:rPr sz="1200" dirty="0">
                <a:latin typeface="Times New Roman"/>
                <a:cs typeface="Times New Roman"/>
              </a:rPr>
              <a:t>– хром, </a:t>
            </a:r>
            <a:r>
              <a:rPr sz="1200" spc="-5" dirty="0">
                <a:latin typeface="Times New Roman"/>
                <a:cs typeface="Times New Roman"/>
              </a:rPr>
              <a:t>«К»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кобальт, </a:t>
            </a:r>
            <a:r>
              <a:rPr sz="1200" dirty="0">
                <a:latin typeface="Times New Roman"/>
                <a:cs typeface="Times New Roman"/>
              </a:rPr>
              <a:t>«М»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«Г»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марганець,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«Д»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мідь,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«Р»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бор,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«Б»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ніобій,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«С»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кремній,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«В»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вольфрам,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«Т»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титан, </a:t>
            </a:r>
            <a:r>
              <a:rPr sz="1200" dirty="0">
                <a:latin typeface="Times New Roman"/>
                <a:cs typeface="Times New Roman"/>
              </a:rPr>
              <a:t>«Ф»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ванадій,</a:t>
            </a:r>
            <a:r>
              <a:rPr sz="1200" spc="-5" dirty="0">
                <a:latin typeface="Times New Roman"/>
                <a:cs typeface="Times New Roman"/>
              </a:rPr>
              <a:t> «П»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фосфор, </a:t>
            </a:r>
            <a:r>
              <a:rPr sz="1200" spc="-5" dirty="0">
                <a:latin typeface="Times New Roman"/>
                <a:cs typeface="Times New Roman"/>
              </a:rPr>
              <a:t>«А»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азот.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Перші дві або три </a:t>
            </a:r>
            <a:r>
              <a:rPr sz="1200" dirty="0">
                <a:latin typeface="Times New Roman"/>
                <a:cs typeface="Times New Roman"/>
              </a:rPr>
              <a:t>цифри </a:t>
            </a:r>
            <a:r>
              <a:rPr sz="1200" spc="-5" dirty="0">
                <a:latin typeface="Times New Roman"/>
                <a:cs typeface="Times New Roman"/>
              </a:rPr>
              <a:t>на початку маркування показують </a:t>
            </a:r>
            <a:r>
              <a:rPr sz="1200" dirty="0">
                <a:latin typeface="Times New Roman"/>
                <a:cs typeface="Times New Roman"/>
              </a:rPr>
              <a:t>середній вміст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сотих </a:t>
            </a:r>
            <a:r>
              <a:rPr sz="1200" dirty="0">
                <a:latin typeface="Times New Roman"/>
                <a:cs typeface="Times New Roman"/>
              </a:rPr>
              <a:t>частках </a:t>
            </a:r>
            <a:r>
              <a:rPr sz="1200" spc="-5" dirty="0">
                <a:latin typeface="Times New Roman"/>
                <a:cs typeface="Times New Roman"/>
              </a:rPr>
              <a:t>відсотка,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одна цифра —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dirty="0">
                <a:latin typeface="Times New Roman"/>
                <a:cs typeface="Times New Roman"/>
              </a:rPr>
              <a:t>в десятих </a:t>
            </a:r>
            <a:r>
              <a:rPr sz="1200" spc="-5" dirty="0">
                <a:latin typeface="Times New Roman"/>
                <a:cs typeface="Times New Roman"/>
              </a:rPr>
              <a:t>частках. Цифри, які </a:t>
            </a:r>
            <a:r>
              <a:rPr sz="1200" dirty="0">
                <a:latin typeface="Times New Roman"/>
                <a:cs typeface="Times New Roman"/>
              </a:rPr>
              <a:t>стоять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 літер, </a:t>
            </a:r>
            <a:r>
              <a:rPr sz="1200" spc="-5" dirty="0">
                <a:latin typeface="Times New Roman"/>
                <a:cs typeface="Times New Roman"/>
              </a:rPr>
              <a:t>вказують на </a:t>
            </a:r>
            <a:r>
              <a:rPr sz="1200" dirty="0">
                <a:latin typeface="Times New Roman"/>
                <a:cs typeface="Times New Roman"/>
              </a:rPr>
              <a:t>середній вміст </a:t>
            </a:r>
            <a:r>
              <a:rPr sz="1200" spc="-5" dirty="0">
                <a:latin typeface="Times New Roman"/>
                <a:cs typeface="Times New Roman"/>
              </a:rPr>
              <a:t>легуючого елемента,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позначається </a:t>
            </a:r>
            <a:r>
              <a:rPr sz="1200" dirty="0">
                <a:latin typeface="Times New Roman"/>
                <a:cs typeface="Times New Roman"/>
              </a:rPr>
              <a:t>цією лі-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терою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відсотках. Якщо вуглецю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легуючого елемента </a:t>
            </a:r>
            <a:r>
              <a:rPr sz="1200" dirty="0">
                <a:latin typeface="Times New Roman"/>
                <a:cs typeface="Times New Roman"/>
              </a:rPr>
              <a:t>міститься близько 1 %, то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цифри </a:t>
            </a:r>
            <a:r>
              <a:rPr sz="1200" spc="-5" dirty="0">
                <a:latin typeface="Times New Roman"/>
                <a:cs typeface="Times New Roman"/>
              </a:rPr>
              <a:t>не ставляться. </a:t>
            </a:r>
            <a:r>
              <a:rPr sz="1200" dirty="0">
                <a:latin typeface="Times New Roman"/>
                <a:cs typeface="Times New Roman"/>
              </a:rPr>
              <a:t>Літера </a:t>
            </a:r>
            <a:r>
              <a:rPr sz="1200" spc="-5" dirty="0">
                <a:latin typeface="Times New Roman"/>
                <a:cs typeface="Times New Roman"/>
              </a:rPr>
              <a:t>«А» на </a:t>
            </a:r>
            <a:r>
              <a:rPr sz="1200" dirty="0">
                <a:latin typeface="Times New Roman"/>
                <a:cs typeface="Times New Roman"/>
              </a:rPr>
              <a:t>кінці </a:t>
            </a:r>
            <a:r>
              <a:rPr sz="1200" spc="-5" dirty="0">
                <a:latin typeface="Times New Roman"/>
                <a:cs typeface="Times New Roman"/>
              </a:rPr>
              <a:t>маркування означає, </a:t>
            </a:r>
            <a:r>
              <a:rPr sz="1200" dirty="0">
                <a:latin typeface="Times New Roman"/>
                <a:cs typeface="Times New Roman"/>
              </a:rPr>
              <a:t>що дана сталь </a:t>
            </a:r>
            <a:r>
              <a:rPr sz="1200" spc="-5" dirty="0">
                <a:latin typeface="Times New Roman"/>
                <a:cs typeface="Times New Roman"/>
              </a:rPr>
              <a:t>належить 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високоякісних.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Наприклад: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35Х2ГСА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0,35 %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марганцю,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1 %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(літера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«А»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означає,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високоякісна);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110Г13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містить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1,10 %</a:t>
            </a:r>
            <a:r>
              <a:rPr sz="1200" spc="-5" dirty="0">
                <a:latin typeface="Times New Roman"/>
                <a:cs typeface="Times New Roman"/>
              </a:rPr>
              <a:t> вуглецю,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марганцю;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ХВ5 </a:t>
            </a:r>
            <a:r>
              <a:rPr sz="1200" dirty="0">
                <a:latin typeface="Times New Roman"/>
                <a:cs typeface="Times New Roman"/>
              </a:rPr>
              <a:t>– має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1 %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хрому,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вольфраму;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9ХС </a:t>
            </a:r>
            <a:r>
              <a:rPr sz="1200" dirty="0">
                <a:latin typeface="Times New Roman"/>
                <a:cs typeface="Times New Roman"/>
              </a:rPr>
              <a:t>– містить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0,9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dirty="0">
                <a:latin typeface="Times New Roman"/>
                <a:cs typeface="Times New Roman"/>
              </a:rPr>
              <a:t> 1 %</a:t>
            </a:r>
            <a:r>
              <a:rPr sz="1200" spc="-5" dirty="0">
                <a:latin typeface="Times New Roman"/>
                <a:cs typeface="Times New Roman"/>
              </a:rPr>
              <a:t> хрому,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кремнію.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високовуглецевих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легованих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інструментальних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сталях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(вміст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більше </a:t>
            </a:r>
            <a:r>
              <a:rPr sz="1200" dirty="0">
                <a:latin typeface="Times New Roman"/>
                <a:cs typeface="Times New Roman"/>
              </a:rPr>
              <a:t> 1 %) </a:t>
            </a:r>
            <a:r>
              <a:rPr sz="1200" spc="-5" dirty="0">
                <a:latin typeface="Times New Roman"/>
                <a:cs typeface="Times New Roman"/>
              </a:rPr>
              <a:t>цифри, які показують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вуглецю, взагалі упускаються, </a:t>
            </a:r>
            <a:r>
              <a:rPr sz="1200" dirty="0">
                <a:latin typeface="Times New Roman"/>
                <a:cs typeface="Times New Roman"/>
              </a:rPr>
              <a:t>наприклад, </a:t>
            </a:r>
            <a:r>
              <a:rPr sz="1200" spc="-5" dirty="0">
                <a:latin typeface="Times New Roman"/>
                <a:cs typeface="Times New Roman"/>
              </a:rPr>
              <a:t>марка Х12М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означає</a:t>
            </a:r>
            <a:r>
              <a:rPr sz="1200" spc="-5" dirty="0">
                <a:latin typeface="Times New Roman"/>
                <a:cs typeface="Times New Roman"/>
              </a:rPr>
              <a:t> сталь </a:t>
            </a:r>
            <a:r>
              <a:rPr sz="1200" dirty="0">
                <a:latin typeface="Times New Roman"/>
                <a:cs typeface="Times New Roman"/>
              </a:rPr>
              <a:t>з вмістом 1,5…1,7 %</a:t>
            </a:r>
            <a:r>
              <a:rPr sz="1200" spc="-5" dirty="0">
                <a:latin typeface="Times New Roman"/>
                <a:cs typeface="Times New Roman"/>
              </a:rPr>
              <a:t> вуглецю, 12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хрому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молібдену.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Деякі </a:t>
            </a:r>
            <a:r>
              <a:rPr sz="1200" dirty="0">
                <a:latin typeface="Times New Roman"/>
                <a:cs typeface="Times New Roman"/>
              </a:rPr>
              <a:t>леговані сталі </a:t>
            </a:r>
            <a:r>
              <a:rPr sz="1200" spc="-5" dirty="0">
                <a:latin typeface="Times New Roman"/>
                <a:cs typeface="Times New Roman"/>
              </a:rPr>
              <a:t>виділені </a:t>
            </a:r>
            <a:r>
              <a:rPr sz="1200" dirty="0">
                <a:latin typeface="Times New Roman"/>
                <a:cs typeface="Times New Roman"/>
              </a:rPr>
              <a:t>в окремі </a:t>
            </a:r>
            <a:r>
              <a:rPr sz="1200" spc="-5" dirty="0">
                <a:latin typeface="Times New Roman"/>
                <a:cs typeface="Times New Roman"/>
              </a:rPr>
              <a:t>групи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позначаються буквами: «Ш»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куль- </a:t>
            </a:r>
            <a:r>
              <a:rPr sz="1200" dirty="0">
                <a:latin typeface="Times New Roman"/>
                <a:cs typeface="Times New Roman"/>
              </a:rPr>
              <a:t> копідшипникові, </a:t>
            </a:r>
            <a:r>
              <a:rPr sz="1200" spc="-5" dirty="0">
                <a:latin typeface="Times New Roman"/>
                <a:cs typeface="Times New Roman"/>
              </a:rPr>
              <a:t>«Р»</a:t>
            </a:r>
            <a:r>
              <a:rPr sz="1200" dirty="0">
                <a:latin typeface="Times New Roman"/>
                <a:cs typeface="Times New Roman"/>
              </a:rPr>
              <a:t> – швидкорізальні, </a:t>
            </a:r>
            <a:r>
              <a:rPr sz="1200" spc="-5" dirty="0">
                <a:latin typeface="Times New Roman"/>
                <a:cs typeface="Times New Roman"/>
              </a:rPr>
              <a:t>«Э»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 «Е»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електротехнічні.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35"/>
              </a:spcBef>
            </a:pPr>
            <a:r>
              <a:rPr sz="1000" spc="-5" dirty="0">
                <a:latin typeface="Times New Roman"/>
                <a:cs typeface="Times New Roman"/>
              </a:rPr>
              <a:t>183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080516" y="900681"/>
            <a:ext cx="5778500" cy="2360930"/>
            <a:chOff x="1080516" y="900681"/>
            <a:chExt cx="5778500" cy="236093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0516" y="900684"/>
              <a:ext cx="3109722" cy="23606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08526" y="900681"/>
              <a:ext cx="2650236" cy="1098044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5484367" y="1975357"/>
            <a:ext cx="8064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208526" y="2153411"/>
            <a:ext cx="2647950" cy="1098803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2" y="516889"/>
            <a:ext cx="5786755" cy="4307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1.3.3.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УМОВИ </a:t>
            </a:r>
            <a:r>
              <a:rPr sz="1200" b="1" dirty="0">
                <a:latin typeface="Times New Roman"/>
                <a:cs typeface="Times New Roman"/>
              </a:rPr>
              <a:t>ОТРИМАННЯ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ДРІБНОЗЕРНИСТОЇ СТРУКТУРИ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При виробництві </a:t>
            </a:r>
            <a:r>
              <a:rPr sz="1200" dirty="0">
                <a:latin typeface="Times New Roman"/>
                <a:cs typeface="Times New Roman"/>
              </a:rPr>
              <a:t>виливків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злитків </a:t>
            </a:r>
            <a:r>
              <a:rPr sz="1200" spc="-5" dirty="0">
                <a:latin typeface="Times New Roman"/>
                <a:cs typeface="Times New Roman"/>
              </a:rPr>
              <a:t>прагнуть, переважно, отримати дрібнозернис-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 структуру. Оптимальними </a:t>
            </a:r>
            <a:r>
              <a:rPr sz="1200" dirty="0">
                <a:latin typeface="Times New Roman"/>
                <a:cs typeface="Times New Roman"/>
              </a:rPr>
              <a:t>умовами для </a:t>
            </a:r>
            <a:r>
              <a:rPr sz="1200" spc="-5" dirty="0">
                <a:latin typeface="Times New Roman"/>
                <a:cs typeface="Times New Roman"/>
              </a:rPr>
              <a:t>цього </a:t>
            </a:r>
            <a:r>
              <a:rPr sz="1200" dirty="0">
                <a:latin typeface="Times New Roman"/>
                <a:cs typeface="Times New Roman"/>
              </a:rPr>
              <a:t>є максимальна </a:t>
            </a:r>
            <a:r>
              <a:rPr sz="1200" spc="-5" dirty="0">
                <a:latin typeface="Times New Roman"/>
                <a:cs typeface="Times New Roman"/>
              </a:rPr>
              <a:t>кількість центрів крис- </a:t>
            </a:r>
            <a:r>
              <a:rPr sz="1200" dirty="0">
                <a:latin typeface="Times New Roman"/>
                <a:cs typeface="Times New Roman"/>
              </a:rPr>
              <a:t> талізації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мала</a:t>
            </a:r>
            <a:r>
              <a:rPr sz="1200" spc="-5" dirty="0">
                <a:latin typeface="Times New Roman"/>
                <a:cs typeface="Times New Roman"/>
              </a:rPr>
              <a:t> швидкість росту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Розмір </a:t>
            </a:r>
            <a:r>
              <a:rPr sz="1200" spc="-5" dirty="0">
                <a:latin typeface="Times New Roman"/>
                <a:cs typeface="Times New Roman"/>
              </a:rPr>
              <a:t>зерен при кристалізації залежить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кількості частинок нерозчинних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мішок,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служать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готовими </a:t>
            </a:r>
            <a:r>
              <a:rPr sz="1200" dirty="0">
                <a:latin typeface="Times New Roman"/>
                <a:cs typeface="Times New Roman"/>
              </a:rPr>
              <a:t>центрами </a:t>
            </a:r>
            <a:r>
              <a:rPr sz="1200" spc="-5" dirty="0">
                <a:latin typeface="Times New Roman"/>
                <a:cs typeface="Times New Roman"/>
              </a:rPr>
              <a:t>кристалізації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оксиди,</a:t>
            </a:r>
            <a:r>
              <a:rPr sz="1200" dirty="0">
                <a:latin typeface="Times New Roman"/>
                <a:cs typeface="Times New Roman"/>
              </a:rPr>
              <a:t> нітриди,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сульфіди.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Чим більше</a:t>
            </a:r>
            <a:r>
              <a:rPr sz="1200" spc="-5" dirty="0">
                <a:latin typeface="Times New Roman"/>
                <a:cs typeface="Times New Roman"/>
              </a:rPr>
              <a:t> частинок,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дрібніше</a:t>
            </a:r>
            <a:r>
              <a:rPr sz="1200" dirty="0">
                <a:latin typeface="Times New Roman"/>
                <a:cs typeface="Times New Roman"/>
              </a:rPr>
              <a:t> зерна </a:t>
            </a:r>
            <a:r>
              <a:rPr sz="1200" spc="-5" dirty="0">
                <a:latin typeface="Times New Roman"/>
                <a:cs typeface="Times New Roman"/>
              </a:rPr>
              <a:t>металу,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закристалізувався.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Стінки виливниць та ливарних </a:t>
            </a:r>
            <a:r>
              <a:rPr sz="1200" dirty="0">
                <a:latin typeface="Times New Roman"/>
                <a:cs typeface="Times New Roman"/>
              </a:rPr>
              <a:t>форм мають нерівності, </a:t>
            </a:r>
            <a:r>
              <a:rPr sz="1200" spc="-5" dirty="0">
                <a:latin typeface="Times New Roman"/>
                <a:cs typeface="Times New Roman"/>
              </a:rPr>
              <a:t>шорсткості, які також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Дрібнозернисту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отримати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модифікування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коли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додаються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сторонні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речовини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модифікатори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механізмами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речовини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поділяють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на:</a:t>
            </a:r>
            <a:endParaRPr sz="1200">
              <a:latin typeface="Times New Roman"/>
              <a:cs typeface="Times New Roman"/>
            </a:endParaRPr>
          </a:p>
          <a:p>
            <a:pPr marL="37274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нерозчинні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рідкому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металі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виступають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якості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додаткових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центрів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кристалізації;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поверхнево-активні, які розчиняються </a:t>
            </a:r>
            <a:r>
              <a:rPr sz="1200" dirty="0">
                <a:latin typeface="Times New Roman"/>
                <a:cs typeface="Times New Roman"/>
              </a:rPr>
              <a:t>в металі, </a:t>
            </a:r>
            <a:r>
              <a:rPr sz="1200" spc="-5" dirty="0">
                <a:latin typeface="Times New Roman"/>
                <a:cs typeface="Times New Roman"/>
              </a:rPr>
              <a:t>та, </a:t>
            </a:r>
            <a:r>
              <a:rPr sz="1200" dirty="0">
                <a:latin typeface="Times New Roman"/>
                <a:cs typeface="Times New Roman"/>
              </a:rPr>
              <a:t>осідаючи </a:t>
            </a:r>
            <a:r>
              <a:rPr sz="1200" spc="-5" dirty="0">
                <a:latin typeface="Times New Roman"/>
                <a:cs typeface="Times New Roman"/>
              </a:rPr>
              <a:t>на поверхні зроста-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ючих кристалів,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перешкоджають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їхньому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1.3.4.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БУДОВА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МЕТАЛЕВОГО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ЗЛИТКА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Схема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будови</a:t>
            </a:r>
            <a:r>
              <a:rPr sz="1200" dirty="0">
                <a:latin typeface="Times New Roman"/>
                <a:cs typeface="Times New Roman"/>
              </a:rPr>
              <a:t> сталевого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злитка,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запропонована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вивчена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Д. К. </a:t>
            </a:r>
            <a:r>
              <a:rPr sz="1200" dirty="0">
                <a:latin typeface="Times New Roman"/>
                <a:cs typeface="Times New Roman"/>
              </a:rPr>
              <a:t>Черновим,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представлена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1.19.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22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790700" y="4895088"/>
            <a:ext cx="3624579" cy="3020060"/>
            <a:chOff x="1790700" y="4895088"/>
            <a:chExt cx="3624579" cy="302006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90700" y="4895088"/>
              <a:ext cx="3624072" cy="3019805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439924" y="6167627"/>
              <a:ext cx="2081530" cy="1047750"/>
            </a:xfrm>
            <a:custGeom>
              <a:avLst/>
              <a:gdLst/>
              <a:ahLst/>
              <a:cxnLst/>
              <a:rect l="l" t="t" r="r" b="b"/>
              <a:pathLst>
                <a:path w="2081529" h="1047750">
                  <a:moveTo>
                    <a:pt x="0" y="526542"/>
                  </a:moveTo>
                  <a:lnTo>
                    <a:pt x="911352" y="1047750"/>
                  </a:lnTo>
                </a:path>
                <a:path w="2081529" h="1047750">
                  <a:moveTo>
                    <a:pt x="2081022" y="1047750"/>
                  </a:moveTo>
                  <a:lnTo>
                    <a:pt x="1059942" y="1047750"/>
                  </a:lnTo>
                </a:path>
                <a:path w="2081529" h="1047750">
                  <a:moveTo>
                    <a:pt x="384048" y="378714"/>
                  </a:moveTo>
                  <a:lnTo>
                    <a:pt x="911352" y="627126"/>
                  </a:lnTo>
                </a:path>
                <a:path w="2081529" h="1047750">
                  <a:moveTo>
                    <a:pt x="1696212" y="627126"/>
                  </a:moveTo>
                  <a:lnTo>
                    <a:pt x="1059942" y="627126"/>
                  </a:lnTo>
                </a:path>
                <a:path w="2081529" h="1047750">
                  <a:moveTo>
                    <a:pt x="668274" y="0"/>
                  </a:moveTo>
                  <a:lnTo>
                    <a:pt x="911352" y="289560"/>
                  </a:lnTo>
                </a:path>
                <a:path w="2081529" h="1047750">
                  <a:moveTo>
                    <a:pt x="1507236" y="378714"/>
                  </a:moveTo>
                  <a:lnTo>
                    <a:pt x="1059942" y="336804"/>
                  </a:lnTo>
                </a:path>
              </a:pathLst>
            </a:custGeom>
            <a:ln w="70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3379723" y="6154482"/>
            <a:ext cx="476250" cy="1134745"/>
          </a:xfrm>
          <a:prstGeom prst="rect">
            <a:avLst/>
          </a:prstGeom>
        </p:spPr>
        <p:txBody>
          <a:bodyPr vert="horz" wrap="square" lIns="0" tIns="41910" rIns="0" bIns="0" rtlCol="0">
            <a:spAutoFit/>
          </a:bodyPr>
          <a:lstStyle/>
          <a:p>
            <a:pPr marL="387350">
              <a:lnSpc>
                <a:spcPct val="100000"/>
              </a:lnSpc>
              <a:spcBef>
                <a:spcPts val="330"/>
              </a:spcBef>
            </a:pPr>
            <a:r>
              <a:rPr sz="1200" i="1" spc="-10" dirty="0">
                <a:latin typeface="Times New Roman"/>
                <a:cs typeface="Times New Roman"/>
              </a:rPr>
              <a:t>б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50" i="1" spc="-10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50" i="1" spc="-10" dirty="0">
                <a:latin typeface="Times New Roman"/>
                <a:cs typeface="Times New Roman"/>
              </a:rPr>
              <a:t>2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sz="1050" i="1" spc="-10" dirty="0">
                <a:latin typeface="Times New Roman"/>
                <a:cs typeface="Times New Roman"/>
              </a:rPr>
              <a:t>3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95417" y="7666864"/>
            <a:ext cx="4732655" cy="16351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635" algn="ctr">
              <a:lnSpc>
                <a:spcPct val="100000"/>
              </a:lnSpc>
              <a:spcBef>
                <a:spcPts val="90"/>
              </a:spcBef>
            </a:pPr>
            <a:r>
              <a:rPr sz="1200" i="1" spc="-10" dirty="0">
                <a:latin typeface="Times New Roman"/>
                <a:cs typeface="Times New Roman"/>
              </a:rPr>
              <a:t>а</a:t>
            </a:r>
            <a:endParaRPr sz="1200">
              <a:latin typeface="Times New Roman"/>
              <a:cs typeface="Times New Roman"/>
            </a:endParaRPr>
          </a:p>
          <a:p>
            <a:pPr marL="476884" algn="ctr">
              <a:lnSpc>
                <a:spcPts val="1175"/>
              </a:lnSpc>
              <a:spcBef>
                <a:spcPts val="102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1.19.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сталевого злитка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виливниці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злитків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endParaRPr sz="1000">
              <a:latin typeface="Times New Roman"/>
              <a:cs typeface="Times New Roman"/>
            </a:endParaRPr>
          </a:p>
          <a:p>
            <a:pPr marL="476884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дрібнокристалічна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коркова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зона,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зона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стовпчастих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кристалів;</a:t>
            </a:r>
            <a:endParaRPr sz="1000">
              <a:latin typeface="Times New Roman"/>
              <a:cs typeface="Times New Roman"/>
            </a:endParaRPr>
          </a:p>
          <a:p>
            <a:pPr marL="477520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внутрішня зона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великих рівноосних кристалів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Злиток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складається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трьох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зон:</a:t>
            </a:r>
            <a:endParaRPr sz="1200">
              <a:latin typeface="Times New Roman"/>
              <a:cs typeface="Times New Roman"/>
            </a:endParaRPr>
          </a:p>
          <a:p>
            <a:pPr marL="12700" marR="235267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1 – </a:t>
            </a:r>
            <a:r>
              <a:rPr sz="1200" spc="-5" dirty="0">
                <a:latin typeface="Times New Roman"/>
                <a:cs typeface="Times New Roman"/>
              </a:rPr>
              <a:t>дрібнокристалічна коркова </a:t>
            </a:r>
            <a:r>
              <a:rPr sz="1200" dirty="0">
                <a:latin typeface="Times New Roman"/>
                <a:cs typeface="Times New Roman"/>
              </a:rPr>
              <a:t>зона;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зона </a:t>
            </a:r>
            <a:r>
              <a:rPr sz="1200" dirty="0">
                <a:latin typeface="Times New Roman"/>
                <a:cs typeface="Times New Roman"/>
              </a:rPr>
              <a:t>стовпчастих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кристалів;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внутрішня зона великих </a:t>
            </a:r>
            <a:r>
              <a:rPr sz="1200" dirty="0">
                <a:latin typeface="Times New Roman"/>
                <a:cs typeface="Times New Roman"/>
              </a:rPr>
              <a:t>рівновісних </a:t>
            </a:r>
            <a:r>
              <a:rPr sz="1200" spc="-5" dirty="0">
                <a:latin typeface="Times New Roman"/>
                <a:cs typeface="Times New Roman"/>
              </a:rPr>
              <a:t>кристалів.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448046" y="9154155"/>
            <a:ext cx="4305300" cy="828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10.4.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ізотермічного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розпаду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мартенситного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аустенітного 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 класів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184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857775" y="7420355"/>
            <a:ext cx="630555" cy="1398270"/>
            <a:chOff x="1857775" y="7420355"/>
            <a:chExt cx="630555" cy="1398270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899666" y="7420355"/>
              <a:ext cx="588264" cy="67818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861566" y="7420355"/>
              <a:ext cx="0" cy="1398270"/>
            </a:xfrm>
            <a:custGeom>
              <a:avLst/>
              <a:gdLst/>
              <a:ahLst/>
              <a:cxnLst/>
              <a:rect l="l" t="t" r="r" b="b"/>
              <a:pathLst>
                <a:path h="1398270">
                  <a:moveTo>
                    <a:pt x="0" y="0"/>
                  </a:moveTo>
                  <a:lnTo>
                    <a:pt x="0" y="1398270"/>
                  </a:lnTo>
                </a:path>
              </a:pathLst>
            </a:custGeom>
            <a:ln w="75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717802" y="8458918"/>
            <a:ext cx="135255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87207" y="7664222"/>
            <a:ext cx="159385" cy="6870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z="950" spc="-5" dirty="0">
                <a:latin typeface="Times New Roman"/>
                <a:cs typeface="Times New Roman"/>
              </a:rPr>
              <a:t>Температура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025139" y="7420355"/>
            <a:ext cx="0" cy="1398270"/>
          </a:xfrm>
          <a:custGeom>
            <a:avLst/>
            <a:gdLst/>
            <a:ahLst/>
            <a:cxnLst/>
            <a:rect l="l" t="t" r="r" b="b"/>
            <a:pathLst>
              <a:path h="1398270">
                <a:moveTo>
                  <a:pt x="0" y="0"/>
                </a:moveTo>
                <a:lnTo>
                  <a:pt x="0" y="1398270"/>
                </a:lnTo>
              </a:path>
            </a:pathLst>
          </a:custGeom>
          <a:ln w="75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4197873" y="7420355"/>
            <a:ext cx="1271905" cy="1436370"/>
            <a:chOff x="4197873" y="7420355"/>
            <a:chExt cx="1271905" cy="1436370"/>
          </a:xfrm>
        </p:grpSpPr>
        <p:sp>
          <p:nvSpPr>
            <p:cNvPr id="12" name="object 12"/>
            <p:cNvSpPr/>
            <p:nvPr/>
          </p:nvSpPr>
          <p:spPr>
            <a:xfrm>
              <a:off x="4202429" y="7420355"/>
              <a:ext cx="0" cy="1398270"/>
            </a:xfrm>
            <a:custGeom>
              <a:avLst/>
              <a:gdLst/>
              <a:ahLst/>
              <a:cxnLst/>
              <a:rect l="l" t="t" r="r" b="b"/>
              <a:pathLst>
                <a:path h="1398270">
                  <a:moveTo>
                    <a:pt x="0" y="0"/>
                  </a:moveTo>
                  <a:lnTo>
                    <a:pt x="0" y="1398270"/>
                  </a:lnTo>
                </a:path>
              </a:pathLst>
            </a:custGeom>
            <a:ln w="75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01667" y="8736330"/>
              <a:ext cx="1247397" cy="85342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4201664" y="8736329"/>
              <a:ext cx="1247775" cy="85725"/>
            </a:xfrm>
            <a:custGeom>
              <a:avLst/>
              <a:gdLst/>
              <a:ahLst/>
              <a:cxnLst/>
              <a:rect l="l" t="t" r="r" b="b"/>
              <a:pathLst>
                <a:path w="1247775" h="85725">
                  <a:moveTo>
                    <a:pt x="1247397" y="0"/>
                  </a:moveTo>
                  <a:lnTo>
                    <a:pt x="0" y="0"/>
                  </a:lnTo>
                  <a:lnTo>
                    <a:pt x="0" y="85342"/>
                  </a:lnTo>
                  <a:lnTo>
                    <a:pt x="1247397" y="85342"/>
                  </a:lnTo>
                  <a:lnTo>
                    <a:pt x="1247397" y="0"/>
                  </a:lnTo>
                  <a:close/>
                </a:path>
              </a:pathLst>
            </a:custGeom>
            <a:ln w="75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204716" y="8713469"/>
              <a:ext cx="1264920" cy="143510"/>
            </a:xfrm>
            <a:custGeom>
              <a:avLst/>
              <a:gdLst/>
              <a:ahLst/>
              <a:cxnLst/>
              <a:rect l="l" t="t" r="r" b="b"/>
              <a:pathLst>
                <a:path w="1264920" h="143509">
                  <a:moveTo>
                    <a:pt x="1264920" y="0"/>
                  </a:moveTo>
                  <a:lnTo>
                    <a:pt x="1218438" y="0"/>
                  </a:lnTo>
                  <a:lnTo>
                    <a:pt x="1218438" y="71628"/>
                  </a:lnTo>
                  <a:lnTo>
                    <a:pt x="0" y="71628"/>
                  </a:lnTo>
                  <a:lnTo>
                    <a:pt x="0" y="143256"/>
                  </a:lnTo>
                  <a:lnTo>
                    <a:pt x="1244346" y="143256"/>
                  </a:lnTo>
                  <a:lnTo>
                    <a:pt x="1244346" y="111252"/>
                  </a:lnTo>
                  <a:lnTo>
                    <a:pt x="1264920" y="111252"/>
                  </a:lnTo>
                  <a:lnTo>
                    <a:pt x="12649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1856232" y="7412773"/>
            <a:ext cx="641350" cy="693420"/>
            <a:chOff x="1856232" y="7412773"/>
            <a:chExt cx="641350" cy="693420"/>
          </a:xfrm>
        </p:grpSpPr>
        <p:sp>
          <p:nvSpPr>
            <p:cNvPr id="17" name="object 17"/>
            <p:cNvSpPr/>
            <p:nvPr/>
          </p:nvSpPr>
          <p:spPr>
            <a:xfrm>
              <a:off x="1856232" y="7415021"/>
              <a:ext cx="534670" cy="562610"/>
            </a:xfrm>
            <a:custGeom>
              <a:avLst/>
              <a:gdLst/>
              <a:ahLst/>
              <a:cxnLst/>
              <a:rect l="l" t="t" r="r" b="b"/>
              <a:pathLst>
                <a:path w="534669" h="562609">
                  <a:moveTo>
                    <a:pt x="449580" y="502920"/>
                  </a:moveTo>
                  <a:lnTo>
                    <a:pt x="534162" y="562356"/>
                  </a:lnTo>
                  <a:lnTo>
                    <a:pt x="510098" y="524256"/>
                  </a:lnTo>
                  <a:lnTo>
                    <a:pt x="490728" y="524256"/>
                  </a:lnTo>
                  <a:lnTo>
                    <a:pt x="488442" y="521970"/>
                  </a:lnTo>
                  <a:lnTo>
                    <a:pt x="481856" y="515023"/>
                  </a:lnTo>
                  <a:lnTo>
                    <a:pt x="449580" y="502920"/>
                  </a:lnTo>
                  <a:close/>
                </a:path>
                <a:path w="534669" h="562609">
                  <a:moveTo>
                    <a:pt x="481856" y="515023"/>
                  </a:moveTo>
                  <a:lnTo>
                    <a:pt x="488442" y="521970"/>
                  </a:lnTo>
                  <a:lnTo>
                    <a:pt x="490728" y="524256"/>
                  </a:lnTo>
                  <a:lnTo>
                    <a:pt x="493776" y="524256"/>
                  </a:lnTo>
                  <a:lnTo>
                    <a:pt x="495300" y="521970"/>
                  </a:lnTo>
                  <a:lnTo>
                    <a:pt x="497586" y="520446"/>
                  </a:lnTo>
                  <a:lnTo>
                    <a:pt x="497586" y="518922"/>
                  </a:lnTo>
                  <a:lnTo>
                    <a:pt x="492252" y="518922"/>
                  </a:lnTo>
                  <a:lnTo>
                    <a:pt x="481856" y="515023"/>
                  </a:lnTo>
                  <a:close/>
                </a:path>
                <a:path w="534669" h="562609">
                  <a:moveTo>
                    <a:pt x="479298" y="475488"/>
                  </a:moveTo>
                  <a:lnTo>
                    <a:pt x="488845" y="507500"/>
                  </a:lnTo>
                  <a:lnTo>
                    <a:pt x="496062" y="515112"/>
                  </a:lnTo>
                  <a:lnTo>
                    <a:pt x="497586" y="517398"/>
                  </a:lnTo>
                  <a:lnTo>
                    <a:pt x="497586" y="520446"/>
                  </a:lnTo>
                  <a:lnTo>
                    <a:pt x="495300" y="521970"/>
                  </a:lnTo>
                  <a:lnTo>
                    <a:pt x="493776" y="524256"/>
                  </a:lnTo>
                  <a:lnTo>
                    <a:pt x="510098" y="524256"/>
                  </a:lnTo>
                  <a:lnTo>
                    <a:pt x="479298" y="475488"/>
                  </a:lnTo>
                  <a:close/>
                </a:path>
                <a:path w="534669" h="562609">
                  <a:moveTo>
                    <a:pt x="7620" y="0"/>
                  </a:moveTo>
                  <a:lnTo>
                    <a:pt x="3810" y="0"/>
                  </a:lnTo>
                  <a:lnTo>
                    <a:pt x="0" y="3810"/>
                  </a:lnTo>
                  <a:lnTo>
                    <a:pt x="0" y="6858"/>
                  </a:lnTo>
                  <a:lnTo>
                    <a:pt x="1524" y="8382"/>
                  </a:lnTo>
                  <a:lnTo>
                    <a:pt x="481856" y="515023"/>
                  </a:lnTo>
                  <a:lnTo>
                    <a:pt x="492252" y="518922"/>
                  </a:lnTo>
                  <a:lnTo>
                    <a:pt x="488845" y="507500"/>
                  </a:lnTo>
                  <a:lnTo>
                    <a:pt x="9144" y="1524"/>
                  </a:lnTo>
                  <a:lnTo>
                    <a:pt x="7620" y="0"/>
                  </a:lnTo>
                  <a:close/>
                </a:path>
                <a:path w="534669" h="562609">
                  <a:moveTo>
                    <a:pt x="488845" y="507500"/>
                  </a:moveTo>
                  <a:lnTo>
                    <a:pt x="492252" y="518922"/>
                  </a:lnTo>
                  <a:lnTo>
                    <a:pt x="497586" y="518922"/>
                  </a:lnTo>
                  <a:lnTo>
                    <a:pt x="497586" y="517398"/>
                  </a:lnTo>
                  <a:lnTo>
                    <a:pt x="496062" y="515112"/>
                  </a:lnTo>
                  <a:lnTo>
                    <a:pt x="488845" y="507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903559" y="7420355"/>
              <a:ext cx="586105" cy="678180"/>
            </a:xfrm>
            <a:custGeom>
              <a:avLst/>
              <a:gdLst/>
              <a:ahLst/>
              <a:cxnLst/>
              <a:rect l="l" t="t" r="r" b="b"/>
              <a:pathLst>
                <a:path w="586105" h="678179">
                  <a:moveTo>
                    <a:pt x="297096" y="0"/>
                  </a:moveTo>
                  <a:lnTo>
                    <a:pt x="254519" y="24431"/>
                  </a:lnTo>
                  <a:lnTo>
                    <a:pt x="213657" y="48006"/>
                  </a:lnTo>
                  <a:lnTo>
                    <a:pt x="176224" y="69865"/>
                  </a:lnTo>
                  <a:lnTo>
                    <a:pt x="143934" y="89154"/>
                  </a:lnTo>
                  <a:lnTo>
                    <a:pt x="117467" y="104120"/>
                  </a:lnTo>
                  <a:lnTo>
                    <a:pt x="78247" y="127194"/>
                  </a:lnTo>
                  <a:lnTo>
                    <a:pt x="46291" y="160746"/>
                  </a:lnTo>
                  <a:lnTo>
                    <a:pt x="21026" y="205061"/>
                  </a:lnTo>
                  <a:lnTo>
                    <a:pt x="5405" y="248126"/>
                  </a:lnTo>
                  <a:lnTo>
                    <a:pt x="0" y="290512"/>
                  </a:lnTo>
                  <a:lnTo>
                    <a:pt x="1440" y="312420"/>
                  </a:lnTo>
                  <a:lnTo>
                    <a:pt x="10203" y="356806"/>
                  </a:lnTo>
                  <a:lnTo>
                    <a:pt x="32682" y="404622"/>
                  </a:lnTo>
                  <a:lnTo>
                    <a:pt x="74402" y="459581"/>
                  </a:lnTo>
                  <a:lnTo>
                    <a:pt x="101691" y="489596"/>
                  </a:lnTo>
                  <a:lnTo>
                    <a:pt x="133266" y="521970"/>
                  </a:lnTo>
                  <a:lnTo>
                    <a:pt x="162289" y="550139"/>
                  </a:lnTo>
                  <a:lnTo>
                    <a:pt x="194824" y="580357"/>
                  </a:lnTo>
                  <a:lnTo>
                    <a:pt x="229991" y="612111"/>
                  </a:lnTo>
                  <a:lnTo>
                    <a:pt x="266915" y="644889"/>
                  </a:lnTo>
                  <a:lnTo>
                    <a:pt x="304716" y="678180"/>
                  </a:lnTo>
                </a:path>
                <a:path w="586105" h="678179">
                  <a:moveTo>
                    <a:pt x="543984" y="0"/>
                  </a:moveTo>
                  <a:lnTo>
                    <a:pt x="501229" y="15680"/>
                  </a:lnTo>
                  <a:lnTo>
                    <a:pt x="459116" y="32289"/>
                  </a:lnTo>
                  <a:lnTo>
                    <a:pt x="418290" y="50470"/>
                  </a:lnTo>
                  <a:lnTo>
                    <a:pt x="379392" y="70866"/>
                  </a:lnTo>
                  <a:lnTo>
                    <a:pt x="340673" y="94118"/>
                  </a:lnTo>
                  <a:lnTo>
                    <a:pt x="302240" y="119729"/>
                  </a:lnTo>
                  <a:lnTo>
                    <a:pt x="267521" y="146625"/>
                  </a:lnTo>
                  <a:lnTo>
                    <a:pt x="239946" y="173736"/>
                  </a:lnTo>
                  <a:lnTo>
                    <a:pt x="209466" y="230314"/>
                  </a:lnTo>
                  <a:lnTo>
                    <a:pt x="197274" y="285750"/>
                  </a:lnTo>
                  <a:lnTo>
                    <a:pt x="195298" y="310765"/>
                  </a:lnTo>
                  <a:lnTo>
                    <a:pt x="196893" y="334422"/>
                  </a:lnTo>
                  <a:lnTo>
                    <a:pt x="207942" y="377952"/>
                  </a:lnTo>
                  <a:lnTo>
                    <a:pt x="232481" y="428851"/>
                  </a:lnTo>
                  <a:lnTo>
                    <a:pt x="283051" y="475323"/>
                  </a:lnTo>
                  <a:lnTo>
                    <a:pt x="320310" y="504041"/>
                  </a:lnTo>
                  <a:lnTo>
                    <a:pt x="361848" y="534442"/>
                  </a:lnTo>
                  <a:lnTo>
                    <a:pt x="403313" y="563709"/>
                  </a:lnTo>
                  <a:lnTo>
                    <a:pt x="440352" y="589026"/>
                  </a:lnTo>
                  <a:lnTo>
                    <a:pt x="479917" y="615386"/>
                  </a:lnTo>
                  <a:lnTo>
                    <a:pt x="516838" y="638175"/>
                  </a:lnTo>
                  <a:lnTo>
                    <a:pt x="551902" y="658677"/>
                  </a:lnTo>
                  <a:lnTo>
                    <a:pt x="585894" y="678180"/>
                  </a:lnTo>
                </a:path>
              </a:pathLst>
            </a:custGeom>
            <a:ln w="151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1861566" y="7412735"/>
            <a:ext cx="3488054" cy="1073150"/>
            <a:chOff x="1861566" y="7412735"/>
            <a:chExt cx="3488054" cy="1073150"/>
          </a:xfrm>
        </p:grpSpPr>
        <p:sp>
          <p:nvSpPr>
            <p:cNvPr id="20" name="object 20"/>
            <p:cNvSpPr/>
            <p:nvPr/>
          </p:nvSpPr>
          <p:spPr>
            <a:xfrm>
              <a:off x="3020568" y="7415021"/>
              <a:ext cx="759460" cy="970915"/>
            </a:xfrm>
            <a:custGeom>
              <a:avLst/>
              <a:gdLst/>
              <a:ahLst/>
              <a:cxnLst/>
              <a:rect l="l" t="t" r="r" b="b"/>
              <a:pathLst>
                <a:path w="759460" h="970915">
                  <a:moveTo>
                    <a:pt x="681228" y="903732"/>
                  </a:moveTo>
                  <a:lnTo>
                    <a:pt x="758952" y="970788"/>
                  </a:lnTo>
                  <a:lnTo>
                    <a:pt x="737997" y="928878"/>
                  </a:lnTo>
                  <a:lnTo>
                    <a:pt x="719328" y="928878"/>
                  </a:lnTo>
                  <a:lnTo>
                    <a:pt x="717804" y="926592"/>
                  </a:lnTo>
                  <a:lnTo>
                    <a:pt x="711601" y="918632"/>
                  </a:lnTo>
                  <a:lnTo>
                    <a:pt x="681228" y="903732"/>
                  </a:lnTo>
                  <a:close/>
                </a:path>
                <a:path w="759460" h="970915">
                  <a:moveTo>
                    <a:pt x="711601" y="918632"/>
                  </a:moveTo>
                  <a:lnTo>
                    <a:pt x="717804" y="926592"/>
                  </a:lnTo>
                  <a:lnTo>
                    <a:pt x="719328" y="928878"/>
                  </a:lnTo>
                  <a:lnTo>
                    <a:pt x="723138" y="928878"/>
                  </a:lnTo>
                  <a:lnTo>
                    <a:pt x="724662" y="927354"/>
                  </a:lnTo>
                  <a:lnTo>
                    <a:pt x="726948" y="925830"/>
                  </a:lnTo>
                  <a:lnTo>
                    <a:pt x="727405" y="923544"/>
                  </a:lnTo>
                  <a:lnTo>
                    <a:pt x="721614" y="923544"/>
                  </a:lnTo>
                  <a:lnTo>
                    <a:pt x="711601" y="918632"/>
                  </a:lnTo>
                  <a:close/>
                </a:path>
                <a:path w="759460" h="970915">
                  <a:moveTo>
                    <a:pt x="713232" y="879348"/>
                  </a:moveTo>
                  <a:lnTo>
                    <a:pt x="719381" y="911773"/>
                  </a:lnTo>
                  <a:lnTo>
                    <a:pt x="726186" y="920496"/>
                  </a:lnTo>
                  <a:lnTo>
                    <a:pt x="727710" y="922020"/>
                  </a:lnTo>
                  <a:lnTo>
                    <a:pt x="726948" y="925830"/>
                  </a:lnTo>
                  <a:lnTo>
                    <a:pt x="724662" y="927354"/>
                  </a:lnTo>
                  <a:lnTo>
                    <a:pt x="723138" y="928878"/>
                  </a:lnTo>
                  <a:lnTo>
                    <a:pt x="737997" y="928878"/>
                  </a:lnTo>
                  <a:lnTo>
                    <a:pt x="713232" y="879348"/>
                  </a:lnTo>
                  <a:close/>
                </a:path>
                <a:path w="759460" h="970915">
                  <a:moveTo>
                    <a:pt x="8382" y="0"/>
                  </a:moveTo>
                  <a:lnTo>
                    <a:pt x="5334" y="0"/>
                  </a:lnTo>
                  <a:lnTo>
                    <a:pt x="762" y="3048"/>
                  </a:lnTo>
                  <a:lnTo>
                    <a:pt x="0" y="6096"/>
                  </a:lnTo>
                  <a:lnTo>
                    <a:pt x="2286" y="8382"/>
                  </a:lnTo>
                  <a:lnTo>
                    <a:pt x="711601" y="918632"/>
                  </a:lnTo>
                  <a:lnTo>
                    <a:pt x="721614" y="923544"/>
                  </a:lnTo>
                  <a:lnTo>
                    <a:pt x="719381" y="911773"/>
                  </a:lnTo>
                  <a:lnTo>
                    <a:pt x="9906" y="2286"/>
                  </a:lnTo>
                  <a:lnTo>
                    <a:pt x="8382" y="0"/>
                  </a:lnTo>
                  <a:close/>
                </a:path>
                <a:path w="759460" h="970915">
                  <a:moveTo>
                    <a:pt x="719381" y="911773"/>
                  </a:moveTo>
                  <a:lnTo>
                    <a:pt x="721614" y="923544"/>
                  </a:lnTo>
                  <a:lnTo>
                    <a:pt x="727405" y="923544"/>
                  </a:lnTo>
                  <a:lnTo>
                    <a:pt x="727710" y="922020"/>
                  </a:lnTo>
                  <a:lnTo>
                    <a:pt x="726186" y="920496"/>
                  </a:lnTo>
                  <a:lnTo>
                    <a:pt x="719381" y="9117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389376" y="7420355"/>
              <a:ext cx="321310" cy="557530"/>
            </a:xfrm>
            <a:custGeom>
              <a:avLst/>
              <a:gdLst/>
              <a:ahLst/>
              <a:cxnLst/>
              <a:rect l="l" t="t" r="r" b="b"/>
              <a:pathLst>
                <a:path w="321310" h="557529">
                  <a:moveTo>
                    <a:pt x="306324" y="0"/>
                  </a:moveTo>
                  <a:lnTo>
                    <a:pt x="262247" y="18252"/>
                  </a:lnTo>
                  <a:lnTo>
                    <a:pt x="220027" y="36290"/>
                  </a:lnTo>
                  <a:lnTo>
                    <a:pt x="180951" y="53899"/>
                  </a:lnTo>
                  <a:lnTo>
                    <a:pt x="146304" y="70866"/>
                  </a:lnTo>
                  <a:lnTo>
                    <a:pt x="92678" y="100393"/>
                  </a:lnTo>
                  <a:lnTo>
                    <a:pt x="53340" y="131064"/>
                  </a:lnTo>
                  <a:lnTo>
                    <a:pt x="22193" y="171354"/>
                  </a:lnTo>
                  <a:lnTo>
                    <a:pt x="3048" y="213360"/>
                  </a:lnTo>
                  <a:lnTo>
                    <a:pt x="0" y="232386"/>
                  </a:lnTo>
                  <a:lnTo>
                    <a:pt x="952" y="251269"/>
                  </a:lnTo>
                  <a:lnTo>
                    <a:pt x="3905" y="269295"/>
                  </a:lnTo>
                  <a:lnTo>
                    <a:pt x="6858" y="285750"/>
                  </a:lnTo>
                  <a:lnTo>
                    <a:pt x="8155" y="298501"/>
                  </a:lnTo>
                  <a:lnTo>
                    <a:pt x="33861" y="351162"/>
                  </a:lnTo>
                  <a:lnTo>
                    <a:pt x="71485" y="393120"/>
                  </a:lnTo>
                  <a:lnTo>
                    <a:pt x="102870" y="419100"/>
                  </a:lnTo>
                  <a:lnTo>
                    <a:pt x="136800" y="442953"/>
                  </a:lnTo>
                  <a:lnTo>
                    <a:pt x="177168" y="469294"/>
                  </a:lnTo>
                  <a:lnTo>
                    <a:pt x="222363" y="497500"/>
                  </a:lnTo>
                  <a:lnTo>
                    <a:pt x="270778" y="526950"/>
                  </a:lnTo>
                  <a:lnTo>
                    <a:pt x="320802" y="557022"/>
                  </a:lnTo>
                </a:path>
              </a:pathLst>
            </a:custGeom>
            <a:ln w="151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61566" y="8233410"/>
              <a:ext cx="1127760" cy="85342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195572" y="7415021"/>
              <a:ext cx="815340" cy="1070610"/>
            </a:xfrm>
            <a:custGeom>
              <a:avLst/>
              <a:gdLst/>
              <a:ahLst/>
              <a:cxnLst/>
              <a:rect l="l" t="t" r="r" b="b"/>
              <a:pathLst>
                <a:path w="815339" h="1070609">
                  <a:moveTo>
                    <a:pt x="738378" y="1002030"/>
                  </a:moveTo>
                  <a:lnTo>
                    <a:pt x="815340" y="1070610"/>
                  </a:lnTo>
                  <a:lnTo>
                    <a:pt x="794533" y="1027938"/>
                  </a:lnTo>
                  <a:lnTo>
                    <a:pt x="776478" y="1027938"/>
                  </a:lnTo>
                  <a:lnTo>
                    <a:pt x="774954" y="1025652"/>
                  </a:lnTo>
                  <a:lnTo>
                    <a:pt x="768763" y="1017509"/>
                  </a:lnTo>
                  <a:lnTo>
                    <a:pt x="738378" y="1002030"/>
                  </a:lnTo>
                  <a:close/>
                </a:path>
                <a:path w="815339" h="1070609">
                  <a:moveTo>
                    <a:pt x="768763" y="1017509"/>
                  </a:moveTo>
                  <a:lnTo>
                    <a:pt x="774954" y="1025652"/>
                  </a:lnTo>
                  <a:lnTo>
                    <a:pt x="776478" y="1027938"/>
                  </a:lnTo>
                  <a:lnTo>
                    <a:pt x="779526" y="1027938"/>
                  </a:lnTo>
                  <a:lnTo>
                    <a:pt x="784098" y="1024890"/>
                  </a:lnTo>
                  <a:lnTo>
                    <a:pt x="784669" y="1022604"/>
                  </a:lnTo>
                  <a:lnTo>
                    <a:pt x="778764" y="1022604"/>
                  </a:lnTo>
                  <a:lnTo>
                    <a:pt x="768763" y="1017509"/>
                  </a:lnTo>
                  <a:close/>
                </a:path>
                <a:path w="815339" h="1070609">
                  <a:moveTo>
                    <a:pt x="770382" y="978408"/>
                  </a:moveTo>
                  <a:lnTo>
                    <a:pt x="776474" y="1010531"/>
                  </a:lnTo>
                  <a:lnTo>
                    <a:pt x="783336" y="1019556"/>
                  </a:lnTo>
                  <a:lnTo>
                    <a:pt x="784860" y="1021842"/>
                  </a:lnTo>
                  <a:lnTo>
                    <a:pt x="784098" y="1024890"/>
                  </a:lnTo>
                  <a:lnTo>
                    <a:pt x="779526" y="1027938"/>
                  </a:lnTo>
                  <a:lnTo>
                    <a:pt x="794533" y="1027938"/>
                  </a:lnTo>
                  <a:lnTo>
                    <a:pt x="770382" y="978408"/>
                  </a:lnTo>
                  <a:close/>
                </a:path>
                <a:path w="815339" h="1070609">
                  <a:moveTo>
                    <a:pt x="8382" y="0"/>
                  </a:moveTo>
                  <a:lnTo>
                    <a:pt x="4572" y="0"/>
                  </a:lnTo>
                  <a:lnTo>
                    <a:pt x="2286" y="1524"/>
                  </a:lnTo>
                  <a:lnTo>
                    <a:pt x="762" y="3048"/>
                  </a:lnTo>
                  <a:lnTo>
                    <a:pt x="0" y="6096"/>
                  </a:lnTo>
                  <a:lnTo>
                    <a:pt x="1524" y="8382"/>
                  </a:lnTo>
                  <a:lnTo>
                    <a:pt x="768763" y="1017509"/>
                  </a:lnTo>
                  <a:lnTo>
                    <a:pt x="778764" y="1022604"/>
                  </a:lnTo>
                  <a:lnTo>
                    <a:pt x="776474" y="1010531"/>
                  </a:lnTo>
                  <a:lnTo>
                    <a:pt x="9906" y="2286"/>
                  </a:lnTo>
                  <a:lnTo>
                    <a:pt x="8382" y="0"/>
                  </a:lnTo>
                  <a:close/>
                </a:path>
                <a:path w="815339" h="1070609">
                  <a:moveTo>
                    <a:pt x="776474" y="1010531"/>
                  </a:moveTo>
                  <a:lnTo>
                    <a:pt x="778764" y="1022604"/>
                  </a:lnTo>
                  <a:lnTo>
                    <a:pt x="784669" y="1022604"/>
                  </a:lnTo>
                  <a:lnTo>
                    <a:pt x="784860" y="1021842"/>
                  </a:lnTo>
                  <a:lnTo>
                    <a:pt x="783336" y="1019556"/>
                  </a:lnTo>
                  <a:lnTo>
                    <a:pt x="776474" y="10105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84359" y="7420355"/>
              <a:ext cx="657860" cy="621030"/>
            </a:xfrm>
            <a:custGeom>
              <a:avLst/>
              <a:gdLst/>
              <a:ahLst/>
              <a:cxnLst/>
              <a:rect l="l" t="t" r="r" b="b"/>
              <a:pathLst>
                <a:path w="657860" h="621029">
                  <a:moveTo>
                    <a:pt x="326552" y="0"/>
                  </a:moveTo>
                  <a:lnTo>
                    <a:pt x="281463" y="16216"/>
                  </a:lnTo>
                  <a:lnTo>
                    <a:pt x="237303" y="33147"/>
                  </a:lnTo>
                  <a:lnTo>
                    <a:pt x="195286" y="51220"/>
                  </a:lnTo>
                  <a:lnTo>
                    <a:pt x="156626" y="70866"/>
                  </a:lnTo>
                  <a:lnTo>
                    <a:pt x="121193" y="92773"/>
                  </a:lnTo>
                  <a:lnTo>
                    <a:pt x="88046" y="116395"/>
                  </a:lnTo>
                  <a:lnTo>
                    <a:pt x="35468" y="163068"/>
                  </a:lnTo>
                  <a:lnTo>
                    <a:pt x="8512" y="204692"/>
                  </a:lnTo>
                  <a:lnTo>
                    <a:pt x="416" y="246888"/>
                  </a:lnTo>
                  <a:lnTo>
                    <a:pt x="0" y="269950"/>
                  </a:lnTo>
                  <a:lnTo>
                    <a:pt x="2797" y="293655"/>
                  </a:lnTo>
                  <a:lnTo>
                    <a:pt x="28610" y="344424"/>
                  </a:lnTo>
                  <a:lnTo>
                    <a:pt x="83188" y="399097"/>
                  </a:lnTo>
                  <a:lnTo>
                    <a:pt x="123015" y="428863"/>
                  </a:lnTo>
                  <a:lnTo>
                    <a:pt x="174914" y="461772"/>
                  </a:lnTo>
                  <a:lnTo>
                    <a:pt x="211501" y="482230"/>
                  </a:lnTo>
                  <a:lnTo>
                    <a:pt x="252820" y="503675"/>
                  </a:lnTo>
                  <a:lnTo>
                    <a:pt x="298098" y="525973"/>
                  </a:lnTo>
                  <a:lnTo>
                    <a:pt x="346562" y="548991"/>
                  </a:lnTo>
                  <a:lnTo>
                    <a:pt x="397438" y="572595"/>
                  </a:lnTo>
                  <a:lnTo>
                    <a:pt x="449954" y="596652"/>
                  </a:lnTo>
                  <a:lnTo>
                    <a:pt x="503336" y="621030"/>
                  </a:lnTo>
                </a:path>
                <a:path w="657860" h="621029">
                  <a:moveTo>
                    <a:pt x="595538" y="0"/>
                  </a:moveTo>
                  <a:lnTo>
                    <a:pt x="556343" y="17287"/>
                  </a:lnTo>
                  <a:lnTo>
                    <a:pt x="518005" y="34861"/>
                  </a:lnTo>
                  <a:lnTo>
                    <a:pt x="481095" y="52720"/>
                  </a:lnTo>
                  <a:lnTo>
                    <a:pt x="446186" y="70866"/>
                  </a:lnTo>
                  <a:lnTo>
                    <a:pt x="412277" y="89344"/>
                  </a:lnTo>
                  <a:lnTo>
                    <a:pt x="350174" y="128301"/>
                  </a:lnTo>
                  <a:lnTo>
                    <a:pt x="308502" y="171450"/>
                  </a:lnTo>
                  <a:lnTo>
                    <a:pt x="287547" y="219646"/>
                  </a:lnTo>
                  <a:lnTo>
                    <a:pt x="289214" y="246888"/>
                  </a:lnTo>
                  <a:lnTo>
                    <a:pt x="313789" y="310705"/>
                  </a:lnTo>
                  <a:lnTo>
                    <a:pt x="339578" y="344828"/>
                  </a:lnTo>
                  <a:lnTo>
                    <a:pt x="378368" y="377952"/>
                  </a:lnTo>
                  <a:lnTo>
                    <a:pt x="412944" y="399224"/>
                  </a:lnTo>
                  <a:lnTo>
                    <a:pt x="454060" y="420370"/>
                  </a:lnTo>
                  <a:lnTo>
                    <a:pt x="500383" y="441388"/>
                  </a:lnTo>
                  <a:lnTo>
                    <a:pt x="550580" y="462280"/>
                  </a:lnTo>
                  <a:lnTo>
                    <a:pt x="603317" y="483044"/>
                  </a:lnTo>
                  <a:lnTo>
                    <a:pt x="657260" y="503682"/>
                  </a:lnTo>
                </a:path>
              </a:pathLst>
            </a:custGeom>
            <a:ln w="151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25140" y="8385810"/>
              <a:ext cx="1127760" cy="85342"/>
            </a:xfrm>
            <a:prstGeom prst="rect">
              <a:avLst/>
            </a:prstGeom>
          </p:spPr>
        </p:pic>
      </p:grpSp>
      <p:sp>
        <p:nvSpPr>
          <p:cNvPr id="26" name="object 26"/>
          <p:cNvSpPr txBox="1"/>
          <p:nvPr/>
        </p:nvSpPr>
        <p:spPr>
          <a:xfrm>
            <a:off x="669293" y="516889"/>
            <a:ext cx="5866130" cy="6910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323465" algn="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165" marR="45720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Швидкорізальні </a:t>
            </a:r>
            <a:r>
              <a:rPr sz="1200" i="1" dirty="0">
                <a:latin typeface="Times New Roman"/>
                <a:cs typeface="Times New Roman"/>
              </a:rPr>
              <a:t>інструментальні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наприклад, сталь </a:t>
            </a:r>
            <a:r>
              <a:rPr sz="1200" spc="-5" dirty="0">
                <a:latin typeface="Times New Roman"/>
                <a:cs typeface="Times New Roman"/>
              </a:rPr>
              <a:t>Р18. «Р» </a:t>
            </a:r>
            <a:r>
              <a:rPr sz="1200" dirty="0">
                <a:latin typeface="Times New Roman"/>
                <a:cs typeface="Times New Roman"/>
              </a:rPr>
              <a:t>– індекс даної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 сталей (від rapid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швидкість). </a:t>
            </a:r>
            <a:r>
              <a:rPr sz="1200" dirty="0">
                <a:latin typeface="Times New Roman"/>
                <a:cs typeface="Times New Roman"/>
              </a:rPr>
              <a:t>Зміст </a:t>
            </a:r>
            <a:r>
              <a:rPr sz="1200" spc="-5" dirty="0">
                <a:latin typeface="Times New Roman"/>
                <a:cs typeface="Times New Roman"/>
              </a:rPr>
              <a:t>вуглецю більше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%. </a:t>
            </a:r>
            <a:r>
              <a:rPr sz="1200" dirty="0">
                <a:latin typeface="Times New Roman"/>
                <a:cs typeface="Times New Roman"/>
              </a:rPr>
              <a:t>Число </a:t>
            </a:r>
            <a:r>
              <a:rPr sz="1200" spc="-5" dirty="0">
                <a:latin typeface="Times New Roman"/>
                <a:cs typeface="Times New Roman"/>
              </a:rPr>
              <a:t>показує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основного</a:t>
            </a:r>
            <a:r>
              <a:rPr sz="1200" dirty="0">
                <a:latin typeface="Times New Roman"/>
                <a:cs typeface="Times New Roman"/>
              </a:rPr>
              <a:t> легуючого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вольфраму.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зазначеній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вольфраму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18 %. </a:t>
            </a: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містять легуючі елементи, то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вміст вказується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позначення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відповідного </a:t>
            </a:r>
            <a:r>
              <a:rPr sz="1200" dirty="0">
                <a:latin typeface="Times New Roman"/>
                <a:cs typeface="Times New Roman"/>
              </a:rPr>
              <a:t>елемента.</a:t>
            </a:r>
            <a:endParaRPr sz="1200">
              <a:latin typeface="Times New Roman"/>
              <a:cs typeface="Times New Roman"/>
            </a:endParaRPr>
          </a:p>
          <a:p>
            <a:pPr marL="50165" marR="4508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Кулькопідшипникові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наприклад, сталь </a:t>
            </a:r>
            <a:r>
              <a:rPr sz="1200" spc="-5" dirty="0">
                <a:latin typeface="Times New Roman"/>
                <a:cs typeface="Times New Roman"/>
              </a:rPr>
              <a:t>ШХ6, </a:t>
            </a:r>
            <a:r>
              <a:rPr sz="1200" dirty="0">
                <a:latin typeface="Times New Roman"/>
                <a:cs typeface="Times New Roman"/>
              </a:rPr>
              <a:t>сталь </a:t>
            </a:r>
            <a:r>
              <a:rPr sz="1200" spc="-5" dirty="0">
                <a:latin typeface="Times New Roman"/>
                <a:cs typeface="Times New Roman"/>
              </a:rPr>
              <a:t>ШХ15ГС. </a:t>
            </a:r>
            <a:r>
              <a:rPr sz="1200" dirty="0">
                <a:latin typeface="Times New Roman"/>
                <a:cs typeface="Times New Roman"/>
              </a:rPr>
              <a:t>Літера «Ш»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індекс </a:t>
            </a:r>
            <a:r>
              <a:rPr sz="1200" spc="-5" dirty="0">
                <a:latin typeface="Times New Roman"/>
                <a:cs typeface="Times New Roman"/>
              </a:rPr>
              <a:t>даної групи сталей. </a:t>
            </a:r>
            <a:r>
              <a:rPr sz="1200" dirty="0">
                <a:latin typeface="Times New Roman"/>
                <a:cs typeface="Times New Roman"/>
              </a:rPr>
              <a:t>Літера </a:t>
            </a:r>
            <a:r>
              <a:rPr sz="1200" spc="-5" dirty="0">
                <a:latin typeface="Times New Roman"/>
                <a:cs typeface="Times New Roman"/>
              </a:rPr>
              <a:t>«Х»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вказує на наявність </a:t>
            </a:r>
            <a:r>
              <a:rPr sz="1200" dirty="0">
                <a:latin typeface="Times New Roman"/>
                <a:cs typeface="Times New Roman"/>
              </a:rPr>
              <a:t>в сталі </a:t>
            </a:r>
            <a:r>
              <a:rPr sz="1200" spc="-5" dirty="0">
                <a:latin typeface="Times New Roman"/>
                <a:cs typeface="Times New Roman"/>
              </a:rPr>
              <a:t>хрому. Наступне чи- </a:t>
            </a:r>
            <a:r>
              <a:rPr sz="1200" dirty="0">
                <a:latin typeface="Times New Roman"/>
                <a:cs typeface="Times New Roman"/>
              </a:rPr>
              <a:t> сло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показує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десятих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частках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відсотка,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зазначених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сталях,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відповідно,</a:t>
            </a:r>
            <a:endParaRPr sz="1200">
              <a:latin typeface="Times New Roman"/>
              <a:cs typeface="Times New Roman"/>
            </a:endParaRPr>
          </a:p>
          <a:p>
            <a:pPr marL="50165" marR="45085" algn="just">
              <a:lnSpc>
                <a:spcPts val="137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0,6 і 1,5 %. Також </a:t>
            </a:r>
            <a:r>
              <a:rPr sz="1200" spc="-5" dirty="0">
                <a:latin typeface="Times New Roman"/>
                <a:cs typeface="Times New Roman"/>
              </a:rPr>
              <a:t>вказуються </a:t>
            </a:r>
            <a:r>
              <a:rPr sz="1200" dirty="0">
                <a:latin typeface="Times New Roman"/>
                <a:cs typeface="Times New Roman"/>
              </a:rPr>
              <a:t>легуючі </a:t>
            </a:r>
            <a:r>
              <a:rPr sz="1200" spc="-5" dirty="0">
                <a:latin typeface="Times New Roman"/>
                <a:cs typeface="Times New Roman"/>
              </a:rPr>
              <a:t>елементи, </a:t>
            </a:r>
            <a:r>
              <a:rPr sz="1200" dirty="0">
                <a:latin typeface="Times New Roman"/>
                <a:cs typeface="Times New Roman"/>
              </a:rPr>
              <a:t>що входять до </a:t>
            </a:r>
            <a:r>
              <a:rPr sz="1200" spc="-5" dirty="0">
                <a:latin typeface="Times New Roman"/>
                <a:cs typeface="Times New Roman"/>
              </a:rPr>
              <a:t>складу сталі. </a:t>
            </a:r>
            <a:r>
              <a:rPr sz="1200" dirty="0">
                <a:latin typeface="Times New Roman"/>
                <a:cs typeface="Times New Roman"/>
              </a:rPr>
              <a:t>Зміст вуг-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більше</a:t>
            </a:r>
            <a:r>
              <a:rPr sz="1200" dirty="0">
                <a:latin typeface="Times New Roman"/>
                <a:cs typeface="Times New Roman"/>
              </a:rPr>
              <a:t> 1</a:t>
            </a:r>
            <a:r>
              <a:rPr sz="1200" spc="-5" dirty="0">
                <a:latin typeface="Times New Roman"/>
                <a:cs typeface="Times New Roman"/>
              </a:rPr>
              <a:t> %.</a:t>
            </a:r>
            <a:endParaRPr sz="1200">
              <a:latin typeface="Times New Roman"/>
              <a:cs typeface="Times New Roman"/>
            </a:endParaRPr>
          </a:p>
          <a:p>
            <a:pPr marL="50165" marR="45720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dirty="0">
                <a:latin typeface="Times New Roman"/>
                <a:cs typeface="Times New Roman"/>
              </a:rPr>
              <a:t>Електротехнічна </a:t>
            </a:r>
            <a:r>
              <a:rPr sz="1200" i="1" spc="-5" dirty="0">
                <a:latin typeface="Times New Roman"/>
                <a:cs typeface="Times New Roman"/>
              </a:rPr>
              <a:t>сталь </a:t>
            </a:r>
            <a:r>
              <a:rPr sz="1200" dirty="0">
                <a:latin typeface="Times New Roman"/>
                <a:cs typeface="Times New Roman"/>
              </a:rPr>
              <a:t>(має ще </a:t>
            </a:r>
            <a:r>
              <a:rPr sz="1200" spc="-5" dirty="0">
                <a:latin typeface="Times New Roman"/>
                <a:cs typeface="Times New Roman"/>
              </a:rPr>
              <a:t>назви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динамна </a:t>
            </a:r>
            <a:r>
              <a:rPr sz="1200" spc="-5" dirty="0">
                <a:latin typeface="Times New Roman"/>
                <a:cs typeface="Times New Roman"/>
              </a:rPr>
              <a:t>сталь, </a:t>
            </a:r>
            <a:r>
              <a:rPr sz="1200" i="1" spc="-5" dirty="0">
                <a:latin typeface="Times New Roman"/>
                <a:cs typeface="Times New Roman"/>
              </a:rPr>
              <a:t>трансформаторна </a:t>
            </a:r>
            <a:r>
              <a:rPr sz="1200" spc="-5" dirty="0">
                <a:latin typeface="Times New Roman"/>
                <a:cs typeface="Times New Roman"/>
              </a:rPr>
              <a:t>сталь,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кремениста </a:t>
            </a:r>
            <a:r>
              <a:rPr sz="1200" i="1" dirty="0">
                <a:latin typeface="Times New Roman"/>
                <a:cs typeface="Times New Roman"/>
              </a:rPr>
              <a:t>електротехнічна </a:t>
            </a:r>
            <a:r>
              <a:rPr sz="1200" spc="-5" dirty="0">
                <a:latin typeface="Times New Roman"/>
                <a:cs typeface="Times New Roman"/>
              </a:rPr>
              <a:t>сталь)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сплав </a:t>
            </a:r>
            <a:r>
              <a:rPr sz="1200" dirty="0">
                <a:latin typeface="Times New Roman"/>
                <a:cs typeface="Times New Roman"/>
              </a:rPr>
              <a:t>заліза </a:t>
            </a:r>
            <a:r>
              <a:rPr sz="1200" spc="-5" dirty="0">
                <a:latin typeface="Times New Roman"/>
                <a:cs typeface="Times New Roman"/>
              </a:rPr>
              <a:t>зазвичай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кремнієм, </a:t>
            </a:r>
            <a:r>
              <a:rPr sz="1200" dirty="0">
                <a:latin typeface="Times New Roman"/>
                <a:cs typeface="Times New Roman"/>
              </a:rPr>
              <a:t>іноді </a:t>
            </a:r>
            <a:r>
              <a:rPr sz="1200" spc="-5" dirty="0">
                <a:latin typeface="Times New Roman"/>
                <a:cs typeface="Times New Roman"/>
              </a:rPr>
              <a:t>легований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алюмінієм. Вітчизняна </a:t>
            </a:r>
            <a:r>
              <a:rPr sz="1200" dirty="0">
                <a:latin typeface="Times New Roman"/>
                <a:cs typeface="Times New Roman"/>
              </a:rPr>
              <a:t>електротехнічна </a:t>
            </a:r>
            <a:r>
              <a:rPr sz="1200" spc="-5" dirty="0">
                <a:latin typeface="Times New Roman"/>
                <a:cs typeface="Times New Roman"/>
              </a:rPr>
              <a:t>сталь </a:t>
            </a:r>
            <a:r>
              <a:rPr sz="1200" dirty="0">
                <a:latin typeface="Times New Roman"/>
                <a:cs typeface="Times New Roman"/>
              </a:rPr>
              <a:t>різниться за вмістом в ній кремнію, за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способом </a:t>
            </a:r>
            <a:r>
              <a:rPr sz="1200" spc="-5" dirty="0">
                <a:latin typeface="Times New Roman"/>
                <a:cs typeface="Times New Roman"/>
              </a:rPr>
              <a:t>виготовлення листів,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за магнітними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електричними </a:t>
            </a:r>
            <a:r>
              <a:rPr sz="1200" spc="-5" dirty="0">
                <a:latin typeface="Times New Roman"/>
                <a:cs typeface="Times New Roman"/>
              </a:rPr>
              <a:t>властивостями. </a:t>
            </a:r>
            <a:r>
              <a:rPr sz="1200" dirty="0">
                <a:latin typeface="Times New Roman"/>
                <a:cs typeface="Times New Roman"/>
              </a:rPr>
              <a:t> Літера </a:t>
            </a:r>
            <a:r>
              <a:rPr sz="1200" spc="-5" dirty="0">
                <a:latin typeface="Times New Roman"/>
                <a:cs typeface="Times New Roman"/>
              </a:rPr>
              <a:t>«Э»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«Е» </a:t>
            </a:r>
            <a:r>
              <a:rPr sz="1200" dirty="0">
                <a:latin typeface="Times New Roman"/>
                <a:cs typeface="Times New Roman"/>
              </a:rPr>
              <a:t>в позначенні </a:t>
            </a:r>
            <a:r>
              <a:rPr sz="1200" spc="-5" dirty="0">
                <a:latin typeface="Times New Roman"/>
                <a:cs typeface="Times New Roman"/>
              </a:rPr>
              <a:t>сталі означає </a:t>
            </a:r>
            <a:r>
              <a:rPr sz="1200" dirty="0">
                <a:latin typeface="Times New Roman"/>
                <a:cs typeface="Times New Roman"/>
              </a:rPr>
              <a:t>«електротехнічна </a:t>
            </a:r>
            <a:r>
              <a:rPr sz="1200" spc="-5" dirty="0">
                <a:latin typeface="Times New Roman"/>
                <a:cs typeface="Times New Roman"/>
              </a:rPr>
              <a:t>сталь», </a:t>
            </a:r>
            <a:r>
              <a:rPr sz="1200" dirty="0">
                <a:latin typeface="Times New Roman"/>
                <a:cs typeface="Times New Roman"/>
              </a:rPr>
              <a:t>перша за </a:t>
            </a:r>
            <a:r>
              <a:rPr sz="1200" spc="-5" dirty="0">
                <a:latin typeface="Times New Roman"/>
                <a:cs typeface="Times New Roman"/>
              </a:rPr>
              <a:t>бук-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вою </a:t>
            </a:r>
            <a:r>
              <a:rPr sz="1200" dirty="0">
                <a:latin typeface="Times New Roman"/>
                <a:cs typeface="Times New Roman"/>
              </a:rPr>
              <a:t>цифра </a:t>
            </a:r>
            <a:r>
              <a:rPr sz="1200" spc="-5" dirty="0">
                <a:latin typeface="Times New Roman"/>
                <a:cs typeface="Times New Roman"/>
              </a:rPr>
              <a:t>(1, 2, </a:t>
            </a:r>
            <a:r>
              <a:rPr sz="1200" dirty="0">
                <a:latin typeface="Times New Roman"/>
                <a:cs typeface="Times New Roman"/>
              </a:rPr>
              <a:t>3 і </a:t>
            </a:r>
            <a:r>
              <a:rPr sz="1200" spc="-5" dirty="0">
                <a:latin typeface="Times New Roman"/>
                <a:cs typeface="Times New Roman"/>
              </a:rPr>
              <a:t>4) </a:t>
            </a:r>
            <a:r>
              <a:rPr sz="1200" dirty="0">
                <a:latin typeface="Times New Roman"/>
                <a:cs typeface="Times New Roman"/>
              </a:rPr>
              <a:t>означає </a:t>
            </a:r>
            <a:r>
              <a:rPr sz="1200" spc="-5" dirty="0">
                <a:latin typeface="Times New Roman"/>
                <a:cs typeface="Times New Roman"/>
              </a:rPr>
              <a:t>ступінь легування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кремнієм, причому вміст </a:t>
            </a:r>
            <a:r>
              <a:rPr sz="1200" dirty="0">
                <a:latin typeface="Times New Roman"/>
                <a:cs typeface="Times New Roman"/>
              </a:rPr>
              <a:t>крем-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нію </a:t>
            </a:r>
            <a:r>
              <a:rPr sz="1200" spc="-5" dirty="0">
                <a:latin typeface="Times New Roman"/>
                <a:cs typeface="Times New Roman"/>
              </a:rPr>
              <a:t>складає: </a:t>
            </a:r>
            <a:r>
              <a:rPr sz="1200" dirty="0">
                <a:latin typeface="Times New Roman"/>
                <a:cs typeface="Times New Roman"/>
              </a:rPr>
              <a:t>для слаболегованих сталей </a:t>
            </a:r>
            <a:r>
              <a:rPr sz="1200" spc="-5" dirty="0">
                <a:latin typeface="Times New Roman"/>
                <a:cs typeface="Times New Roman"/>
              </a:rPr>
              <a:t>(Е1)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0,8…1,8 %, </a:t>
            </a:r>
            <a:r>
              <a:rPr sz="1200" dirty="0">
                <a:latin typeface="Times New Roman"/>
                <a:cs typeface="Times New Roman"/>
              </a:rPr>
              <a:t>середньолегованих </a:t>
            </a:r>
            <a:r>
              <a:rPr sz="1200" spc="-5" dirty="0">
                <a:latin typeface="Times New Roman"/>
                <a:cs typeface="Times New Roman"/>
              </a:rPr>
              <a:t>(Е2)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1,8…2,8 %, </a:t>
            </a:r>
            <a:r>
              <a:rPr sz="1200" spc="-5" dirty="0">
                <a:latin typeface="Times New Roman"/>
                <a:cs typeface="Times New Roman"/>
              </a:rPr>
              <a:t>підвищеннолегованих (Е3) </a:t>
            </a:r>
            <a:r>
              <a:rPr sz="1200" dirty="0">
                <a:latin typeface="Times New Roman"/>
                <a:cs typeface="Times New Roman"/>
              </a:rPr>
              <a:t>– 2,8…3,8 %, </a:t>
            </a:r>
            <a:r>
              <a:rPr sz="1200" spc="-5" dirty="0">
                <a:latin typeface="Times New Roman"/>
                <a:cs typeface="Times New Roman"/>
              </a:rPr>
              <a:t>високолегованих (Е4) </a:t>
            </a:r>
            <a:r>
              <a:rPr sz="1200" dirty="0">
                <a:latin typeface="Times New Roman"/>
                <a:cs typeface="Times New Roman"/>
              </a:rPr>
              <a:t>– 3,8…4,8 %.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Нулі </a:t>
            </a:r>
            <a:r>
              <a:rPr sz="1200" spc="-5" dirty="0">
                <a:latin typeface="Times New Roman"/>
                <a:cs typeface="Times New Roman"/>
              </a:rPr>
              <a:t>після цих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цифр </a:t>
            </a:r>
            <a:r>
              <a:rPr sz="1200" spc="-5" dirty="0">
                <a:latin typeface="Times New Roman"/>
                <a:cs typeface="Times New Roman"/>
              </a:rPr>
              <a:t>(1,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 і 4) </a:t>
            </a:r>
            <a:r>
              <a:rPr sz="1200" spc="-5" dirty="0">
                <a:latin typeface="Times New Roman"/>
                <a:cs typeface="Times New Roman"/>
              </a:rPr>
              <a:t>означають,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сталь </a:t>
            </a:r>
            <a:r>
              <a:rPr sz="1200" spc="-5" dirty="0">
                <a:latin typeface="Times New Roman"/>
                <a:cs typeface="Times New Roman"/>
              </a:rPr>
              <a:t>холоднокатана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текстурована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(0)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холоднокатана малотекстурована (00). Буква «А» при маркуванні вказує на особливо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низькі питомі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втрати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перемагнічуванні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128135" marR="46355" indent="-35560" algn="r">
              <a:lnSpc>
                <a:spcPts val="1380"/>
              </a:lnSpc>
              <a:spcBef>
                <a:spcPts val="919"/>
              </a:spcBef>
            </a:pPr>
            <a:r>
              <a:rPr sz="1200" b="1" dirty="0">
                <a:latin typeface="Times New Roman"/>
                <a:cs typeface="Times New Roman"/>
              </a:rPr>
              <a:t>10.4.2.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КЛАСИФІКАЦІЯ  ЛЕГОВАНИХ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СТАЛЕЙ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50">
              <a:latin typeface="Times New Roman"/>
              <a:cs typeface="Times New Roman"/>
            </a:endParaRPr>
          </a:p>
          <a:p>
            <a:pPr marL="3384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Леговані</a:t>
            </a:r>
            <a:r>
              <a:rPr sz="1200" spc="-5" dirty="0">
                <a:latin typeface="Times New Roman"/>
                <a:cs typeface="Times New Roman"/>
              </a:rPr>
              <a:t> сталі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класифікуються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 кількома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ознаками.</a:t>
            </a:r>
            <a:endParaRPr sz="1200">
              <a:latin typeface="Times New Roman"/>
              <a:cs typeface="Times New Roman"/>
            </a:endParaRPr>
          </a:p>
          <a:p>
            <a:pPr marL="50800" marR="46990" indent="2876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структурою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після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охолодження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на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повітрі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виділяються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основні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сталей: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15"/>
              </a:lnSpc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перлітний;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мартенситний;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аустенітний.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380"/>
              </a:lnSpc>
              <a:spcBef>
                <a:spcPts val="65"/>
              </a:spcBef>
            </a:pPr>
            <a:r>
              <a:rPr sz="1200" i="1" spc="-30" dirty="0">
                <a:latin typeface="Times New Roman"/>
                <a:cs typeface="Times New Roman"/>
              </a:rPr>
              <a:t>Сталі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spc="-35" dirty="0">
                <a:latin typeface="Times New Roman"/>
                <a:cs typeface="Times New Roman"/>
              </a:rPr>
              <a:t>перлітного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класу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характеризуються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малим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вмістом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легуючих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елементів;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мартен-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ситного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більш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значним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вмістом;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аустенітного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високим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вмістом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легуючих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елементів.</a:t>
            </a:r>
            <a:endParaRPr sz="1200">
              <a:latin typeface="Times New Roman"/>
              <a:cs typeface="Times New Roman"/>
            </a:endParaRPr>
          </a:p>
          <a:p>
            <a:pPr marL="50800" marR="4762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Класифікація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пов’язана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кінетикою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розпаду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Діаграми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ізотермічного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 </a:t>
            </a:r>
            <a:r>
              <a:rPr sz="1200" dirty="0">
                <a:latin typeface="Times New Roman"/>
                <a:cs typeface="Times New Roman"/>
              </a:rPr>
              <a:t>різних класів</a:t>
            </a:r>
            <a:r>
              <a:rPr sz="1200" spc="-5" dirty="0">
                <a:latin typeface="Times New Roman"/>
                <a:cs typeface="Times New Roman"/>
              </a:rPr>
              <a:t> представлені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10.4.</a:t>
            </a:r>
            <a:endParaRPr sz="1200">
              <a:latin typeface="Times New Roman"/>
              <a:cs typeface="Times New Roman"/>
            </a:endParaRPr>
          </a:p>
          <a:p>
            <a:pPr marR="2281555" algn="r">
              <a:lnSpc>
                <a:spcPct val="100000"/>
              </a:lnSpc>
              <a:spcBef>
                <a:spcPts val="414"/>
              </a:spcBef>
              <a:tabLst>
                <a:tab pos="1204595" algn="l"/>
                <a:tab pos="2375535" algn="l"/>
              </a:tabLst>
            </a:pPr>
            <a:r>
              <a:rPr sz="950" i="1" spc="5" dirty="0">
                <a:latin typeface="Times New Roman"/>
                <a:cs typeface="Times New Roman"/>
              </a:rPr>
              <a:t>A</a:t>
            </a:r>
            <a:r>
              <a:rPr sz="900" spc="7" baseline="-13888" dirty="0">
                <a:latin typeface="Times New Roman"/>
                <a:cs typeface="Times New Roman"/>
              </a:rPr>
              <a:t>1	</a:t>
            </a:r>
            <a:r>
              <a:rPr sz="950" i="1" spc="5" dirty="0">
                <a:latin typeface="Times New Roman"/>
                <a:cs typeface="Times New Roman"/>
              </a:rPr>
              <a:t>A</a:t>
            </a:r>
            <a:r>
              <a:rPr sz="900" spc="7" baseline="-13888" dirty="0">
                <a:latin typeface="Times New Roman"/>
                <a:cs typeface="Times New Roman"/>
              </a:rPr>
              <a:t>1	</a:t>
            </a:r>
            <a:r>
              <a:rPr sz="950" i="1" spc="5" dirty="0">
                <a:latin typeface="Times New Roman"/>
                <a:cs typeface="Times New Roman"/>
              </a:rPr>
              <a:t>A</a:t>
            </a:r>
            <a:r>
              <a:rPr sz="900" spc="7" baseline="-13888" dirty="0">
                <a:latin typeface="Times New Roman"/>
                <a:cs typeface="Times New Roman"/>
              </a:rPr>
              <a:t>1</a:t>
            </a:r>
            <a:endParaRPr sz="900" baseline="-13888">
              <a:latin typeface="Times New Roman"/>
              <a:cs typeface="Times New Roman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1857775" y="7416565"/>
          <a:ext cx="3599179" cy="1323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3320"/>
                <a:gridCol w="1177290"/>
                <a:gridCol w="1246505"/>
              </a:tblGrid>
              <a:tr h="89763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2705" algn="r">
                        <a:lnSpc>
                          <a:spcPct val="100000"/>
                        </a:lnSpc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900" spc="15" baseline="-13888" dirty="0">
                          <a:latin typeface="Times New Roman"/>
                          <a:cs typeface="Times New Roman"/>
                        </a:rPr>
                        <a:t>н</a:t>
                      </a:r>
                      <a:endParaRPr sz="9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76200">
                      <a:solidFill>
                        <a:srgbClr val="FFFFFF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736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900" spc="15" baseline="-9259" dirty="0">
                          <a:latin typeface="Times New Roman"/>
                          <a:cs typeface="Times New Roman"/>
                        </a:rPr>
                        <a:t>н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76200">
                      <a:solidFill>
                        <a:srgbClr val="FFFFFF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76200">
                      <a:solidFill>
                        <a:srgbClr val="FFFFFF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76200">
                      <a:solidFill>
                        <a:srgbClr val="FFFFFF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991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76200">
                      <a:solidFill>
                        <a:srgbClr val="FFFFFF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60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90"/>
                        </a:lnSpc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900" spc="15" baseline="-9259" dirty="0">
                          <a:latin typeface="Times New Roman"/>
                          <a:cs typeface="Times New Roman"/>
                        </a:rPr>
                        <a:t>н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8" name="object 28"/>
          <p:cNvSpPr/>
          <p:nvPr/>
        </p:nvSpPr>
        <p:spPr>
          <a:xfrm>
            <a:off x="3638359" y="7420355"/>
            <a:ext cx="390525" cy="557530"/>
          </a:xfrm>
          <a:custGeom>
            <a:avLst/>
            <a:gdLst/>
            <a:ahLst/>
            <a:cxnLst/>
            <a:rect l="l" t="t" r="r" b="b"/>
            <a:pathLst>
              <a:path w="390525" h="557529">
                <a:moveTo>
                  <a:pt x="316420" y="0"/>
                </a:moveTo>
                <a:lnTo>
                  <a:pt x="276058" y="13906"/>
                </a:lnTo>
                <a:lnTo>
                  <a:pt x="236410" y="28384"/>
                </a:lnTo>
                <a:lnTo>
                  <a:pt x="197905" y="43719"/>
                </a:lnTo>
                <a:lnTo>
                  <a:pt x="160972" y="60198"/>
                </a:lnTo>
                <a:lnTo>
                  <a:pt x="123765" y="77545"/>
                </a:lnTo>
                <a:lnTo>
                  <a:pt x="86772" y="95535"/>
                </a:lnTo>
                <a:lnTo>
                  <a:pt x="29146" y="134874"/>
                </a:lnTo>
                <a:lnTo>
                  <a:pt x="3238" y="179736"/>
                </a:lnTo>
                <a:lnTo>
                  <a:pt x="0" y="204418"/>
                </a:lnTo>
                <a:lnTo>
                  <a:pt x="2476" y="230886"/>
                </a:lnTo>
                <a:lnTo>
                  <a:pt x="15716" y="284226"/>
                </a:lnTo>
                <a:lnTo>
                  <a:pt x="71818" y="351282"/>
                </a:lnTo>
                <a:lnTo>
                  <a:pt x="103218" y="375994"/>
                </a:lnTo>
                <a:lnTo>
                  <a:pt x="141162" y="402866"/>
                </a:lnTo>
                <a:lnTo>
                  <a:pt x="184545" y="431538"/>
                </a:lnTo>
                <a:lnTo>
                  <a:pt x="232260" y="461649"/>
                </a:lnTo>
                <a:lnTo>
                  <a:pt x="283201" y="492840"/>
                </a:lnTo>
                <a:lnTo>
                  <a:pt x="336261" y="524751"/>
                </a:lnTo>
                <a:lnTo>
                  <a:pt x="390334" y="557022"/>
                </a:lnTo>
              </a:path>
            </a:pathLst>
          </a:custGeom>
          <a:ln w="151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522219" y="8651236"/>
            <a:ext cx="1379220" cy="459105"/>
          </a:xfrm>
          <a:prstGeom prst="rect">
            <a:avLst/>
          </a:prstGeom>
        </p:spPr>
        <p:txBody>
          <a:bodyPr vert="horz" wrap="square" lIns="0" tIns="787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950" spc="-5" dirty="0">
                <a:latin typeface="Times New Roman"/>
                <a:cs typeface="Times New Roman"/>
              </a:rPr>
              <a:t>Час</a:t>
            </a:r>
            <a:endParaRPr sz="950">
              <a:latin typeface="Times New Roman"/>
              <a:cs typeface="Times New Roman"/>
            </a:endParaRPr>
          </a:p>
          <a:p>
            <a:pPr marL="45720">
              <a:lnSpc>
                <a:spcPct val="100000"/>
              </a:lnSpc>
              <a:spcBef>
                <a:spcPts val="550"/>
              </a:spcBef>
              <a:tabLst>
                <a:tab pos="1310640" algn="l"/>
              </a:tabLst>
            </a:pPr>
            <a:r>
              <a:rPr sz="1000" i="1" dirty="0">
                <a:latin typeface="Times New Roman"/>
                <a:cs typeface="Times New Roman"/>
              </a:rPr>
              <a:t>б	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386838" y="8931653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17003" y="516889"/>
            <a:ext cx="58889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мірі </a:t>
            </a:r>
            <a:r>
              <a:rPr sz="1200" spc="-5" dirty="0">
                <a:latin typeface="Times New Roman"/>
                <a:cs typeface="Times New Roman"/>
              </a:rPr>
              <a:t>збільшення вмісту легуючих </a:t>
            </a:r>
            <a:r>
              <a:rPr sz="1200" dirty="0">
                <a:latin typeface="Times New Roman"/>
                <a:cs typeface="Times New Roman"/>
              </a:rPr>
              <a:t>елементів стійкість аустеніту в </a:t>
            </a:r>
            <a:r>
              <a:rPr sz="1200" spc="-5" dirty="0">
                <a:latin typeface="Times New Roman"/>
                <a:cs typeface="Times New Roman"/>
              </a:rPr>
              <a:t>перлітній </a:t>
            </a:r>
            <a:r>
              <a:rPr sz="1200" dirty="0">
                <a:latin typeface="Times New Roman"/>
                <a:cs typeface="Times New Roman"/>
              </a:rPr>
              <a:t>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ласті</a:t>
            </a:r>
            <a:r>
              <a:rPr sz="1200" spc="-5" dirty="0">
                <a:latin typeface="Times New Roman"/>
                <a:cs typeface="Times New Roman"/>
              </a:rPr>
              <a:t> зростає,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-5" dirty="0">
                <a:latin typeface="Times New Roman"/>
                <a:cs typeface="Times New Roman"/>
              </a:rPr>
              <a:t>температурна область </a:t>
            </a:r>
            <a:r>
              <a:rPr sz="1200" dirty="0">
                <a:latin typeface="Times New Roman"/>
                <a:cs typeface="Times New Roman"/>
              </a:rPr>
              <a:t>мартенситного</a:t>
            </a:r>
            <a:r>
              <a:rPr sz="1200" spc="-5" dirty="0">
                <a:latin typeface="Times New Roman"/>
                <a:cs typeface="Times New Roman"/>
              </a:rPr>
              <a:t> перетворення знижується.</a:t>
            </a:r>
            <a:endParaRPr sz="1200">
              <a:latin typeface="Times New Roman"/>
              <a:cs typeface="Times New Roman"/>
            </a:endParaRPr>
          </a:p>
          <a:p>
            <a:pPr marL="63500" marR="58419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сталей перлітного </a:t>
            </a:r>
            <a:r>
              <a:rPr sz="1200" spc="-5" dirty="0">
                <a:latin typeface="Times New Roman"/>
                <a:cs typeface="Times New Roman"/>
              </a:rPr>
              <a:t>класу крива швидкості охолодження на повітрі перетинає </a:t>
            </a:r>
            <a:r>
              <a:rPr sz="1200" dirty="0">
                <a:latin typeface="Times New Roman"/>
                <a:cs typeface="Times New Roman"/>
              </a:rPr>
              <a:t> область </a:t>
            </a:r>
            <a:r>
              <a:rPr sz="1200" spc="-5" dirty="0">
                <a:latin typeface="Times New Roman"/>
                <a:cs typeface="Times New Roman"/>
              </a:rPr>
              <a:t>перлітного розпаду (рис. 10.4,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), </a:t>
            </a:r>
            <a:r>
              <a:rPr sz="1200" spc="-5" dirty="0">
                <a:latin typeface="Times New Roman"/>
                <a:cs typeface="Times New Roman"/>
              </a:rPr>
              <a:t>тому утворюються структури перліту, сорбіту 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троститу.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сталей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мартенситного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класса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перлитного</a:t>
            </a:r>
            <a:r>
              <a:rPr sz="1200" dirty="0">
                <a:latin typeface="Times New Roman"/>
                <a:cs typeface="Times New Roman"/>
              </a:rPr>
              <a:t> распада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сдвинута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вправо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10.4, </a:t>
            </a:r>
            <a:r>
              <a:rPr sz="1200" i="1" spc="-5" dirty="0">
                <a:latin typeface="Times New Roman"/>
                <a:cs typeface="Times New Roman"/>
              </a:rPr>
              <a:t>б</a:t>
            </a:r>
            <a:r>
              <a:rPr sz="1200" spc="-5" dirty="0">
                <a:latin typeface="Times New Roman"/>
                <a:cs typeface="Times New Roman"/>
              </a:rPr>
              <a:t>). Охлаждение на </a:t>
            </a:r>
            <a:r>
              <a:rPr sz="1200" dirty="0">
                <a:latin typeface="Times New Roman"/>
                <a:cs typeface="Times New Roman"/>
              </a:rPr>
              <a:t>воздухе </a:t>
            </a:r>
            <a:r>
              <a:rPr sz="1200" spc="-5" dirty="0">
                <a:latin typeface="Times New Roman"/>
                <a:cs typeface="Times New Roman"/>
              </a:rPr>
              <a:t>не приводит </a:t>
            </a:r>
            <a:r>
              <a:rPr sz="1200" dirty="0">
                <a:latin typeface="Times New Roman"/>
                <a:cs typeface="Times New Roman"/>
              </a:rPr>
              <a:t>к превращению в </a:t>
            </a:r>
            <a:r>
              <a:rPr sz="1200" spc="-5" dirty="0">
                <a:latin typeface="Times New Roman"/>
                <a:cs typeface="Times New Roman"/>
              </a:rPr>
              <a:t>перлитной области.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Аустенит переохлаждается до температуры </a:t>
            </a:r>
            <a:r>
              <a:rPr sz="1200" spc="-5" dirty="0">
                <a:latin typeface="Times New Roman"/>
                <a:cs typeface="Times New Roman"/>
              </a:rPr>
              <a:t>мартенситного превращения </a:t>
            </a:r>
            <a:r>
              <a:rPr sz="1200" dirty="0">
                <a:latin typeface="Times New Roman"/>
                <a:cs typeface="Times New Roman"/>
              </a:rPr>
              <a:t>и происходит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образование</a:t>
            </a:r>
            <a:r>
              <a:rPr sz="1200" spc="-5" dirty="0">
                <a:latin typeface="Times New Roman"/>
                <a:cs typeface="Times New Roman"/>
              </a:rPr>
              <a:t> мартенсита.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i="1" dirty="0">
                <a:latin typeface="Times New Roman"/>
                <a:cs typeface="Times New Roman"/>
              </a:rPr>
              <a:t>сталей</a:t>
            </a:r>
            <a:r>
              <a:rPr sz="1200" i="1" spc="-5" dirty="0">
                <a:latin typeface="Times New Roman"/>
                <a:cs typeface="Times New Roman"/>
              </a:rPr>
              <a:t> мартенситного</a:t>
            </a:r>
            <a:r>
              <a:rPr sz="1200" i="1" dirty="0">
                <a:latin typeface="Times New Roman"/>
                <a:cs typeface="Times New Roman"/>
              </a:rPr>
              <a:t> класу </a:t>
            </a:r>
            <a:r>
              <a:rPr sz="1200" dirty="0">
                <a:latin typeface="Times New Roman"/>
                <a:cs typeface="Times New Roman"/>
              </a:rPr>
              <a:t>область</a:t>
            </a:r>
            <a:r>
              <a:rPr sz="1200" spc="-5" dirty="0">
                <a:latin typeface="Times New Roman"/>
                <a:cs typeface="Times New Roman"/>
              </a:rPr>
              <a:t> перлітного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зміщена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вправо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10.4,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Охолодження на повітрі не призводить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перетворень </a:t>
            </a:r>
            <a:r>
              <a:rPr sz="1200" dirty="0">
                <a:latin typeface="Times New Roman"/>
                <a:cs typeface="Times New Roman"/>
              </a:rPr>
              <a:t>в перлітній </a:t>
            </a:r>
            <a:r>
              <a:rPr sz="1200" spc="-5" dirty="0">
                <a:latin typeface="Times New Roman"/>
                <a:cs typeface="Times New Roman"/>
              </a:rPr>
              <a:t>області.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Аустеніт переохолоджується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температури мартенситного перетворення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відбувається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утворення</a:t>
            </a:r>
            <a:r>
              <a:rPr sz="1200" spc="-5" dirty="0">
                <a:latin typeface="Times New Roman"/>
                <a:cs typeface="Times New Roman"/>
              </a:rPr>
              <a:t> мартенситу.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i="1" dirty="0">
                <a:latin typeface="Times New Roman"/>
                <a:cs typeface="Times New Roman"/>
              </a:rPr>
              <a:t>сталей аустенітного класу </a:t>
            </a:r>
            <a:r>
              <a:rPr sz="1200" dirty="0">
                <a:latin typeface="Times New Roman"/>
                <a:cs typeface="Times New Roman"/>
              </a:rPr>
              <a:t>збільшення </a:t>
            </a:r>
            <a:r>
              <a:rPr sz="1200" spc="-5" dirty="0">
                <a:latin typeface="Times New Roman"/>
                <a:cs typeface="Times New Roman"/>
              </a:rPr>
              <a:t>вмісту вуглецю та </a:t>
            </a:r>
            <a:r>
              <a:rPr sz="1200" dirty="0">
                <a:latin typeface="Times New Roman"/>
                <a:cs typeface="Times New Roman"/>
              </a:rPr>
              <a:t>легуючих </a:t>
            </a:r>
            <a:r>
              <a:rPr sz="1200" spc="-5" dirty="0">
                <a:latin typeface="Times New Roman"/>
                <a:cs typeface="Times New Roman"/>
              </a:rPr>
              <a:t>елементів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зміщує вправо </a:t>
            </a:r>
            <a:r>
              <a:rPr sz="1200" dirty="0">
                <a:latin typeface="Times New Roman"/>
                <a:cs typeface="Times New Roman"/>
              </a:rPr>
              <a:t>область перлітного </a:t>
            </a:r>
            <a:r>
              <a:rPr sz="1200" spc="-5" dirty="0">
                <a:latin typeface="Times New Roman"/>
                <a:cs typeface="Times New Roman"/>
              </a:rPr>
              <a:t>розпаду,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опускає мартенситну точку, пере- </a:t>
            </a:r>
            <a:r>
              <a:rPr sz="1200" dirty="0">
                <a:latin typeface="Times New Roman"/>
                <a:cs typeface="Times New Roman"/>
              </a:rPr>
              <a:t> водячи її в область </a:t>
            </a:r>
            <a:r>
              <a:rPr sz="1200" spc="-5" dirty="0">
                <a:latin typeface="Times New Roman"/>
                <a:cs typeface="Times New Roman"/>
              </a:rPr>
              <a:t>негативних </a:t>
            </a:r>
            <a:r>
              <a:rPr sz="1200" dirty="0">
                <a:latin typeface="Times New Roman"/>
                <a:cs typeface="Times New Roman"/>
              </a:rPr>
              <a:t>температур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10.4,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Сталь охолоджується на повіт- </a:t>
            </a:r>
            <a:r>
              <a:rPr sz="1200" dirty="0">
                <a:latin typeface="Times New Roman"/>
                <a:cs typeface="Times New Roman"/>
              </a:rPr>
              <a:t> рі до</a:t>
            </a:r>
            <a:r>
              <a:rPr sz="1200" spc="-5" dirty="0">
                <a:latin typeface="Times New Roman"/>
                <a:cs typeface="Times New Roman"/>
              </a:rPr>
              <a:t> кімнатної температури,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зберігаючи аустенітний стан.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dirty="0">
                <a:latin typeface="Times New Roman"/>
                <a:cs typeface="Times New Roman"/>
              </a:rPr>
              <a:t> ступенем </a:t>
            </a:r>
            <a:r>
              <a:rPr sz="1200" i="1" spc="-5" dirty="0">
                <a:latin typeface="Times New Roman"/>
                <a:cs typeface="Times New Roman"/>
              </a:rPr>
              <a:t>легування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елементів):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низьколеговані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2,5...5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%;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середньолеговані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%;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високолеговані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3.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кількістю легуючих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елементів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трикомпонентні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(залізо, вуглець,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легуючий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елемент);</a:t>
            </a:r>
            <a:endParaRPr sz="1200">
              <a:latin typeface="Times New Roman"/>
              <a:cs typeface="Times New Roman"/>
            </a:endParaRPr>
          </a:p>
          <a:p>
            <a:pPr marL="465455" indent="-114935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чотирьохкомпонентні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(залізо, вуглець, два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легованих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елементи)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так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далі.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4.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складом</a:t>
            </a:r>
            <a:r>
              <a:rPr sz="1200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62865" marR="5778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нікелеві, </a:t>
            </a:r>
            <a:r>
              <a:rPr sz="1200" dirty="0">
                <a:latin typeface="Times New Roman"/>
                <a:cs typeface="Times New Roman"/>
              </a:rPr>
              <a:t>хромові, </a:t>
            </a:r>
            <a:r>
              <a:rPr sz="1200" spc="-5" dirty="0">
                <a:latin typeface="Times New Roman"/>
                <a:cs typeface="Times New Roman"/>
              </a:rPr>
              <a:t>хромонікелеві, хромонікельмолібденові тощо </a:t>
            </a:r>
            <a:r>
              <a:rPr sz="1200" dirty="0">
                <a:latin typeface="Times New Roman"/>
                <a:cs typeface="Times New Roman"/>
              </a:rPr>
              <a:t>(ознака – </a:t>
            </a:r>
            <a:r>
              <a:rPr sz="1200" spc="-5" dirty="0">
                <a:latin typeface="Times New Roman"/>
                <a:cs typeface="Times New Roman"/>
              </a:rPr>
              <a:t>наяв- </a:t>
            </a:r>
            <a:r>
              <a:rPr sz="1200" dirty="0">
                <a:latin typeface="Times New Roman"/>
                <a:cs typeface="Times New Roman"/>
              </a:rPr>
              <a:t> 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тих</a:t>
            </a:r>
            <a:r>
              <a:rPr sz="1200" dirty="0">
                <a:latin typeface="Times New Roman"/>
                <a:cs typeface="Times New Roman"/>
              </a:rPr>
              <a:t> чи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інших</a:t>
            </a:r>
            <a:r>
              <a:rPr sz="1200" spc="-5" dirty="0">
                <a:latin typeface="Times New Roman"/>
                <a:cs typeface="Times New Roman"/>
              </a:rPr>
              <a:t> легуючих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елементів).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5.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призначенням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конструкційні;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ts val="138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інструментальні (ріжучі,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обмірні,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штампові);</a:t>
            </a:r>
            <a:endParaRPr sz="1200">
              <a:latin typeface="Times New Roman"/>
              <a:cs typeface="Times New Roman"/>
            </a:endParaRPr>
          </a:p>
          <a:p>
            <a:pPr marL="62865" marR="55244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та сплави </a:t>
            </a:r>
            <a:r>
              <a:rPr sz="1200" dirty="0">
                <a:latin typeface="Times New Roman"/>
                <a:cs typeface="Times New Roman"/>
              </a:rPr>
              <a:t>з особливими </a:t>
            </a:r>
            <a:r>
              <a:rPr sz="1200" spc="-5" dirty="0">
                <a:latin typeface="Times New Roman"/>
                <a:cs typeface="Times New Roman"/>
              </a:rPr>
              <a:t>властивостями </a:t>
            </a:r>
            <a:r>
              <a:rPr sz="1200" dirty="0">
                <a:latin typeface="Times New Roman"/>
                <a:cs typeface="Times New Roman"/>
              </a:rPr>
              <a:t>(різко </a:t>
            </a:r>
            <a:r>
              <a:rPr sz="1200" spc="-5" dirty="0">
                <a:latin typeface="Times New Roman"/>
                <a:cs typeface="Times New Roman"/>
              </a:rPr>
              <a:t>виражені властивості </a:t>
            </a:r>
            <a:r>
              <a:rPr sz="1200" dirty="0">
                <a:latin typeface="Times New Roman"/>
                <a:cs typeface="Times New Roman"/>
              </a:rPr>
              <a:t>– нер-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жавіючі, </a:t>
            </a:r>
            <a:r>
              <a:rPr sz="1200" spc="-5" dirty="0">
                <a:latin typeface="Times New Roman"/>
                <a:cs typeface="Times New Roman"/>
              </a:rPr>
              <a:t>жароміцні та </a:t>
            </a:r>
            <a:r>
              <a:rPr sz="1200" dirty="0">
                <a:latin typeface="Times New Roman"/>
                <a:cs typeface="Times New Roman"/>
              </a:rPr>
              <a:t>термостійкі, </a:t>
            </a:r>
            <a:r>
              <a:rPr sz="1200" spc="-5" dirty="0">
                <a:latin typeface="Times New Roman"/>
                <a:cs typeface="Times New Roman"/>
              </a:rPr>
              <a:t>зносостійкі,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особливими </a:t>
            </a:r>
            <a:r>
              <a:rPr sz="1200" dirty="0">
                <a:latin typeface="Times New Roman"/>
                <a:cs typeface="Times New Roman"/>
              </a:rPr>
              <a:t>магнітними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електрич-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ними</a:t>
            </a:r>
            <a:r>
              <a:rPr sz="1200" spc="-5" dirty="0">
                <a:latin typeface="Times New Roman"/>
                <a:cs typeface="Times New Roman"/>
              </a:rPr>
              <a:t> властивостями).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46854" marR="56515" indent="-461009" algn="r">
              <a:lnSpc>
                <a:spcPts val="1380"/>
              </a:lnSpc>
              <a:spcBef>
                <a:spcPts val="920"/>
              </a:spcBef>
            </a:pPr>
            <a:r>
              <a:rPr sz="1200" b="1" dirty="0">
                <a:latin typeface="Times New Roman"/>
                <a:cs typeface="Times New Roman"/>
              </a:rPr>
              <a:t>10.4.3.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РОЗПОДІЛ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ЛЕГУЮЧИХ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ЕЛЕМЕНТІВ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СТАЛЯХ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50">
              <a:latin typeface="Times New Roman"/>
              <a:cs typeface="Times New Roman"/>
            </a:endParaRPr>
          </a:p>
          <a:p>
            <a:pPr marL="351155" algn="just">
              <a:lnSpc>
                <a:spcPts val="141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Легуючі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елементи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розчиняються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основних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фазах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залізовуглецевих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(фе-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рит,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утворюють</a:t>
            </a:r>
            <a:r>
              <a:rPr sz="1200" dirty="0">
                <a:latin typeface="Times New Roman"/>
                <a:cs typeface="Times New Roman"/>
              </a:rPr>
              <a:t> спеціальні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карбіди.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95600"/>
              </a:lnSpc>
              <a:spcBef>
                <a:spcPts val="95"/>
              </a:spcBef>
            </a:pPr>
            <a:r>
              <a:rPr sz="1200" spc="-5" dirty="0">
                <a:latin typeface="Times New Roman"/>
                <a:cs typeface="Times New Roman"/>
              </a:rPr>
              <a:t>Розчинення </a:t>
            </a:r>
            <a:r>
              <a:rPr sz="1200" dirty="0">
                <a:latin typeface="Times New Roman"/>
                <a:cs typeface="Times New Roman"/>
              </a:rPr>
              <a:t>легуючих елементів в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заміщення атомів </a:t>
            </a:r>
            <a:r>
              <a:rPr sz="1200" dirty="0">
                <a:latin typeface="Times New Roman"/>
                <a:cs typeface="Times New Roman"/>
              </a:rPr>
              <a:t> заліза атомами </a:t>
            </a:r>
            <a:r>
              <a:rPr sz="1200" spc="-5" dirty="0">
                <a:latin typeface="Times New Roman"/>
                <a:cs typeface="Times New Roman"/>
              </a:rPr>
              <a:t>цих елементів. Ці </a:t>
            </a:r>
            <a:r>
              <a:rPr sz="1200" dirty="0">
                <a:latin typeface="Times New Roman"/>
                <a:cs typeface="Times New Roman"/>
              </a:rPr>
              <a:t>атоми </a:t>
            </a:r>
            <a:r>
              <a:rPr sz="1200" spc="-5" dirty="0">
                <a:latin typeface="Times New Roman"/>
                <a:cs typeface="Times New Roman"/>
              </a:rPr>
              <a:t>створюють </a:t>
            </a:r>
            <a:r>
              <a:rPr sz="1200" dirty="0">
                <a:latin typeface="Times New Roman"/>
                <a:cs typeface="Times New Roman"/>
              </a:rPr>
              <a:t>в решітці </a:t>
            </a:r>
            <a:r>
              <a:rPr sz="1200" spc="-5" dirty="0">
                <a:latin typeface="Times New Roman"/>
                <a:cs typeface="Times New Roman"/>
              </a:rPr>
              <a:t>напруги, які викликають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її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періоду.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Зміна розмірів решітки </a:t>
            </a:r>
            <a:r>
              <a:rPr sz="1200" spc="-5" dirty="0">
                <a:latin typeface="Times New Roman"/>
                <a:cs typeface="Times New Roman"/>
              </a:rPr>
              <a:t>викликає зміну властивостей фериту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міцність підвищу-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ється, </a:t>
            </a:r>
            <a:r>
              <a:rPr sz="1200" dirty="0">
                <a:latin typeface="Times New Roman"/>
                <a:cs typeface="Times New Roman"/>
              </a:rPr>
              <a:t>пластичність </a:t>
            </a:r>
            <a:r>
              <a:rPr sz="1200" spc="-5" dirty="0">
                <a:latin typeface="Times New Roman"/>
                <a:cs typeface="Times New Roman"/>
              </a:rPr>
              <a:t>зменшується. Хром, </a:t>
            </a:r>
            <a:r>
              <a:rPr sz="1200" dirty="0">
                <a:latin typeface="Times New Roman"/>
                <a:cs typeface="Times New Roman"/>
              </a:rPr>
              <a:t>молібден і </a:t>
            </a:r>
            <a:r>
              <a:rPr sz="1200" spc="-5" dirty="0">
                <a:latin typeface="Times New Roman"/>
                <a:cs typeface="Times New Roman"/>
              </a:rPr>
              <a:t>вольфрам зміцнюють </a:t>
            </a:r>
            <a:r>
              <a:rPr sz="1200" dirty="0">
                <a:latin typeface="Times New Roman"/>
                <a:cs typeface="Times New Roman"/>
              </a:rPr>
              <a:t>менше, ніж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нікель, </a:t>
            </a:r>
            <a:r>
              <a:rPr sz="1200" dirty="0">
                <a:latin typeface="Times New Roman"/>
                <a:cs typeface="Times New Roman"/>
              </a:rPr>
              <a:t>кремній і </a:t>
            </a:r>
            <a:r>
              <a:rPr sz="1200" spc="-5" dirty="0">
                <a:latin typeface="Times New Roman"/>
                <a:cs typeface="Times New Roman"/>
              </a:rPr>
              <a:t>марганець. Молібден </a:t>
            </a:r>
            <a:r>
              <a:rPr sz="1200" dirty="0">
                <a:latin typeface="Times New Roman"/>
                <a:cs typeface="Times New Roman"/>
              </a:rPr>
              <a:t>і вольфрам, 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кремній і марганець в </a:t>
            </a:r>
            <a:r>
              <a:rPr sz="1200" spc="-5" dirty="0">
                <a:latin typeface="Times New Roman"/>
                <a:cs typeface="Times New Roman"/>
              </a:rPr>
              <a:t>пев-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кількостях,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0" dirty="0">
                <a:latin typeface="Times New Roman"/>
                <a:cs typeface="Times New Roman"/>
              </a:rPr>
              <a:t>сталях карбіди </a:t>
            </a:r>
            <a:r>
              <a:rPr sz="1200" spc="-25" dirty="0">
                <a:latin typeface="Times New Roman"/>
                <a:cs typeface="Times New Roman"/>
              </a:rPr>
              <a:t>утворюються металами, </a:t>
            </a:r>
            <a:r>
              <a:rPr sz="1200" spc="-15" dirty="0">
                <a:latin typeface="Times New Roman"/>
                <a:cs typeface="Times New Roman"/>
              </a:rPr>
              <a:t>які </a:t>
            </a:r>
            <a:r>
              <a:rPr sz="1200" spc="-20" dirty="0">
                <a:latin typeface="Times New Roman"/>
                <a:cs typeface="Times New Roman"/>
              </a:rPr>
              <a:t>розташовані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таблиці </a:t>
            </a:r>
            <a:r>
              <a:rPr sz="1200" spc="-15" dirty="0">
                <a:latin typeface="Times New Roman"/>
                <a:cs typeface="Times New Roman"/>
              </a:rPr>
              <a:t>Д. І. </a:t>
            </a:r>
            <a:r>
              <a:rPr sz="1200" spc="-25" dirty="0">
                <a:latin typeface="Times New Roman"/>
                <a:cs typeface="Times New Roman"/>
              </a:rPr>
              <a:t>Менделєєва </a:t>
            </a:r>
            <a:r>
              <a:rPr sz="1200" spc="-20" dirty="0">
                <a:latin typeface="Times New Roman"/>
                <a:cs typeface="Times New Roman"/>
              </a:rPr>
              <a:t> лівіше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заліза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(хром,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ванадій,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титан)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мають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менш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добудовану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d</a:t>
            </a:r>
            <a:r>
              <a:rPr sz="1200" spc="-20" dirty="0">
                <a:latin typeface="Times New Roman"/>
                <a:cs typeface="Times New Roman"/>
              </a:rPr>
              <a:t>-орбіталь.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44"/>
              </a:spcBef>
            </a:pPr>
            <a:r>
              <a:rPr sz="1000" spc="-5" dirty="0">
                <a:latin typeface="Times New Roman"/>
                <a:cs typeface="Times New Roman"/>
              </a:rPr>
              <a:t>185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18485" y="516889"/>
            <a:ext cx="5964555" cy="8831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01600" marR="939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В процесі карбідоутворення </a:t>
            </a:r>
            <a:r>
              <a:rPr sz="1200" spc="-5" dirty="0">
                <a:latin typeface="Times New Roman"/>
                <a:cs typeface="Times New Roman"/>
              </a:rPr>
              <a:t>вуглець </a:t>
            </a:r>
            <a:r>
              <a:rPr sz="1200" dirty="0">
                <a:latin typeface="Times New Roman"/>
                <a:cs typeface="Times New Roman"/>
              </a:rPr>
              <a:t>віддає </a:t>
            </a:r>
            <a:r>
              <a:rPr sz="1200" spc="-5" dirty="0">
                <a:latin typeface="Times New Roman"/>
                <a:cs typeface="Times New Roman"/>
              </a:rPr>
              <a:t>свої валентні </a:t>
            </a:r>
            <a:r>
              <a:rPr sz="1200" dirty="0">
                <a:latin typeface="Times New Roman"/>
                <a:cs typeface="Times New Roman"/>
              </a:rPr>
              <a:t>електрони </a:t>
            </a:r>
            <a:r>
              <a:rPr sz="1200" spc="-5" dirty="0">
                <a:latin typeface="Times New Roman"/>
                <a:cs typeface="Times New Roman"/>
              </a:rPr>
              <a:t>на заповнення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d</a:t>
            </a:r>
            <a:r>
              <a:rPr sz="1200" spc="-5" dirty="0">
                <a:latin typeface="Times New Roman"/>
                <a:cs typeface="Times New Roman"/>
              </a:rPr>
              <a:t>-орбіталі </a:t>
            </a:r>
            <a:r>
              <a:rPr sz="1200" dirty="0">
                <a:latin typeface="Times New Roman"/>
                <a:cs typeface="Times New Roman"/>
              </a:rPr>
              <a:t>атома металу, </a:t>
            </a:r>
            <a:r>
              <a:rPr sz="1200" spc="-5" dirty="0">
                <a:latin typeface="Times New Roman"/>
                <a:cs typeface="Times New Roman"/>
              </a:rPr>
              <a:t>тоді </a:t>
            </a:r>
            <a:r>
              <a:rPr sz="1200" dirty="0">
                <a:latin typeface="Times New Roman"/>
                <a:cs typeface="Times New Roman"/>
              </a:rPr>
              <a:t>як у металі </a:t>
            </a:r>
            <a:r>
              <a:rPr sz="1200" spc="-5" dirty="0">
                <a:latin typeface="Times New Roman"/>
                <a:cs typeface="Times New Roman"/>
              </a:rPr>
              <a:t>валентні електрони утворюють </a:t>
            </a:r>
            <a:r>
              <a:rPr sz="1200" dirty="0">
                <a:latin typeface="Times New Roman"/>
                <a:cs typeface="Times New Roman"/>
              </a:rPr>
              <a:t>металевий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зв’язок, який </a:t>
            </a:r>
            <a:r>
              <a:rPr sz="1200" dirty="0">
                <a:latin typeface="Times New Roman"/>
                <a:cs typeface="Times New Roman"/>
              </a:rPr>
              <a:t>обумовлює металеві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властивості </a:t>
            </a:r>
            <a:r>
              <a:rPr sz="1200" spc="-5" dirty="0">
                <a:latin typeface="Times New Roman"/>
                <a:cs typeface="Times New Roman"/>
              </a:rPr>
              <a:t>карбідів.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співвідношенні </a:t>
            </a:r>
            <a:r>
              <a:rPr sz="1200" spc="-5" dirty="0">
                <a:latin typeface="Times New Roman"/>
                <a:cs typeface="Times New Roman"/>
              </a:rPr>
              <a:t>атомних </a:t>
            </a:r>
            <a:r>
              <a:rPr sz="1200" dirty="0">
                <a:latin typeface="Times New Roman"/>
                <a:cs typeface="Times New Roman"/>
              </a:rPr>
              <a:t>радіусів </a:t>
            </a:r>
            <a:r>
              <a:rPr sz="1200" spc="-5" dirty="0">
                <a:latin typeface="Times New Roman"/>
                <a:cs typeface="Times New Roman"/>
              </a:rPr>
              <a:t>вуглецю та </a:t>
            </a:r>
            <a:r>
              <a:rPr sz="1200" dirty="0">
                <a:latin typeface="Times New Roman"/>
                <a:cs typeface="Times New Roman"/>
              </a:rPr>
              <a:t>металу менш </a:t>
            </a:r>
            <a:r>
              <a:rPr sz="1200" spc="-5" dirty="0">
                <a:latin typeface="Times New Roman"/>
                <a:cs typeface="Times New Roman"/>
              </a:rPr>
              <a:t>0,59 утворюються </a:t>
            </a:r>
            <a:r>
              <a:rPr sz="1200" dirty="0">
                <a:latin typeface="Times New Roman"/>
                <a:cs typeface="Times New Roman"/>
              </a:rPr>
              <a:t> фази </a:t>
            </a:r>
            <a:r>
              <a:rPr sz="1200" spc="-5" dirty="0">
                <a:latin typeface="Times New Roman"/>
                <a:cs typeface="Times New Roman"/>
              </a:rPr>
              <a:t>проникнення: Mo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C, WC, VC, TiC, TaC, W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C </a:t>
            </a:r>
            <a:r>
              <a:rPr sz="1200" dirty="0">
                <a:latin typeface="Times New Roman"/>
                <a:cs typeface="Times New Roman"/>
              </a:rPr>
              <a:t>– вони мають </a:t>
            </a:r>
            <a:r>
              <a:rPr sz="1200" spc="-5" dirty="0">
                <a:latin typeface="Times New Roman"/>
                <a:cs typeface="Times New Roman"/>
              </a:rPr>
              <a:t>просту кристалічну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важко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розчиняються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-5" dirty="0">
                <a:latin typeface="Times New Roman"/>
                <a:cs typeface="Times New Roman"/>
              </a:rPr>
              <a:t>аустеніті.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Всі </a:t>
            </a:r>
            <a:r>
              <a:rPr sz="1200" dirty="0">
                <a:latin typeface="Times New Roman"/>
                <a:cs typeface="Times New Roman"/>
              </a:rPr>
              <a:t>карбіди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-5" dirty="0">
                <a:latin typeface="Times New Roman"/>
                <a:cs typeface="Times New Roman"/>
              </a:rPr>
              <a:t> високу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плавлення.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57200" marR="93980" lvl="2" indent="-457200" algn="r">
              <a:lnSpc>
                <a:spcPts val="1410"/>
              </a:lnSpc>
              <a:spcBef>
                <a:spcPts val="855"/>
              </a:spcBef>
              <a:buAutoNum type="arabicPeriod" startAt="4"/>
              <a:tabLst>
                <a:tab pos="457200" algn="l"/>
              </a:tabLst>
            </a:pPr>
            <a:r>
              <a:rPr sz="1200" b="1" dirty="0">
                <a:latin typeface="Times New Roman"/>
                <a:cs typeface="Times New Roman"/>
              </a:rPr>
              <a:t>ВПЛИВ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ЛЕГУЮЧИХ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ЕЛЕМЕНТІВ</a:t>
            </a:r>
            <a:endParaRPr sz="1200">
              <a:latin typeface="Times New Roman"/>
              <a:cs typeface="Times New Roman"/>
            </a:endParaRPr>
          </a:p>
          <a:p>
            <a:pPr marR="95250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НА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ВЛАСТИВОСТІ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50">
              <a:latin typeface="Times New Roman"/>
              <a:cs typeface="Times New Roman"/>
            </a:endParaRPr>
          </a:p>
          <a:p>
            <a:pPr marL="389255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Всі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легуючі </a:t>
            </a:r>
            <a:r>
              <a:rPr sz="1200" dirty="0">
                <a:latin typeface="Times New Roman"/>
                <a:cs typeface="Times New Roman"/>
              </a:rPr>
              <a:t>елементи </a:t>
            </a:r>
            <a:r>
              <a:rPr sz="1200" spc="-5" dirty="0">
                <a:latin typeface="Times New Roman"/>
                <a:cs typeface="Times New Roman"/>
              </a:rPr>
              <a:t>підвищують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міцність.</a:t>
            </a:r>
            <a:endParaRPr sz="1200">
              <a:latin typeface="Times New Roman"/>
              <a:cs typeface="Times New Roman"/>
            </a:endParaRPr>
          </a:p>
          <a:p>
            <a:pPr marL="389255" marR="9334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Легуючі елементи, які утворюють карбіди, подрібнюють </a:t>
            </a:r>
            <a:r>
              <a:rPr sz="1200" dirty="0">
                <a:latin typeface="Times New Roman"/>
                <a:cs typeface="Times New Roman"/>
              </a:rPr>
              <a:t>зерно </a:t>
            </a:r>
            <a:r>
              <a:rPr sz="1200" spc="-5" dirty="0">
                <a:latin typeface="Times New Roman"/>
                <a:cs typeface="Times New Roman"/>
              </a:rPr>
              <a:t>при кристалізації. </a:t>
            </a:r>
            <a:r>
              <a:rPr sz="1200" dirty="0">
                <a:latin typeface="Times New Roman"/>
                <a:cs typeface="Times New Roman"/>
              </a:rPr>
              <a:t> Корозійної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стійкості,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жаростійкості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(окалиностійкості),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жароміцності,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теплостійко-</a:t>
            </a:r>
            <a:endParaRPr sz="1200">
              <a:latin typeface="Times New Roman"/>
              <a:cs typeface="Times New Roman"/>
            </a:endParaRPr>
          </a:p>
          <a:p>
            <a:pPr marL="100965" marR="933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сті легуючі елементи надають </a:t>
            </a:r>
            <a:r>
              <a:rPr sz="1200" dirty="0">
                <a:latin typeface="Times New Roman"/>
                <a:cs typeface="Times New Roman"/>
              </a:rPr>
              <a:t>лише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значній </a:t>
            </a:r>
            <a:r>
              <a:rPr sz="1200" spc="-5" dirty="0">
                <a:latin typeface="Times New Roman"/>
                <a:cs typeface="Times New Roman"/>
              </a:rPr>
              <a:t>кількості </a:t>
            </a:r>
            <a:r>
              <a:rPr sz="1200" dirty="0">
                <a:latin typeface="Times New Roman"/>
                <a:cs typeface="Times New Roman"/>
              </a:rPr>
              <a:t>в сталях (хром </a:t>
            </a:r>
            <a:r>
              <a:rPr sz="1200" spc="-5" dirty="0">
                <a:latin typeface="Times New Roman"/>
                <a:cs typeface="Times New Roman"/>
              </a:rPr>
              <a:t>8…13 %, ні- </a:t>
            </a:r>
            <a:r>
              <a:rPr sz="1200" dirty="0">
                <a:latin typeface="Times New Roman"/>
                <a:cs typeface="Times New Roman"/>
              </a:rPr>
              <a:t> кель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8…12 %, </a:t>
            </a:r>
            <a:r>
              <a:rPr sz="1200" spc="-5" dirty="0">
                <a:latin typeface="Times New Roman"/>
                <a:cs typeface="Times New Roman"/>
              </a:rPr>
              <a:t>вольфрам,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понад 5</a:t>
            </a:r>
            <a:r>
              <a:rPr sz="1200" spc="-5" dirty="0">
                <a:latin typeface="Times New Roman"/>
                <a:cs typeface="Times New Roman"/>
              </a:rPr>
              <a:t> %).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Окремі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елементи:</a:t>
            </a:r>
            <a:endParaRPr sz="1200">
              <a:latin typeface="Times New Roman"/>
              <a:cs typeface="Times New Roman"/>
            </a:endParaRPr>
          </a:p>
          <a:p>
            <a:pPr marL="101600" marR="95250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dirty="0">
                <a:latin typeface="Times New Roman"/>
                <a:cs typeface="Times New Roman"/>
              </a:rPr>
              <a:t>Хром </a:t>
            </a:r>
            <a:r>
              <a:rPr sz="1200" dirty="0">
                <a:latin typeface="Times New Roman"/>
                <a:cs typeface="Times New Roman"/>
              </a:rPr>
              <a:t>(Cr, </a:t>
            </a:r>
            <a:r>
              <a:rPr sz="1200" spc="-5" dirty="0">
                <a:latin typeface="Times New Roman"/>
                <a:cs typeface="Times New Roman"/>
              </a:rPr>
              <a:t>лат. Chromium)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кількості </a:t>
            </a:r>
            <a:r>
              <a:rPr sz="1200" spc="-5" dirty="0">
                <a:latin typeface="Times New Roman"/>
                <a:cs typeface="Times New Roman"/>
              </a:rPr>
              <a:t>більше </a:t>
            </a:r>
            <a:r>
              <a:rPr sz="1200" dirty="0">
                <a:latin typeface="Times New Roman"/>
                <a:cs typeface="Times New Roman"/>
              </a:rPr>
              <a:t>ніж 13 % надає </a:t>
            </a:r>
            <a:r>
              <a:rPr sz="1200" spc="-5" dirty="0">
                <a:latin typeface="Times New Roman"/>
                <a:cs typeface="Times New Roman"/>
              </a:rPr>
              <a:t>корозійної стійко-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сті, </a:t>
            </a:r>
            <a:r>
              <a:rPr sz="1200" dirty="0">
                <a:latin typeface="Times New Roman"/>
                <a:cs typeface="Times New Roman"/>
              </a:rPr>
              <a:t>понад 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жаростійкості.</a:t>
            </a:r>
            <a:endParaRPr sz="1200">
              <a:latin typeface="Times New Roman"/>
              <a:cs typeface="Times New Roman"/>
            </a:endParaRPr>
          </a:p>
          <a:p>
            <a:pPr marL="101600" marR="9525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Нікель </a:t>
            </a:r>
            <a:r>
              <a:rPr sz="1200" dirty="0">
                <a:latin typeface="Times New Roman"/>
                <a:cs typeface="Times New Roman"/>
              </a:rPr>
              <a:t>(Ni, </a:t>
            </a:r>
            <a:r>
              <a:rPr sz="1200" spc="-5" dirty="0">
                <a:latin typeface="Times New Roman"/>
                <a:cs typeface="Times New Roman"/>
              </a:rPr>
              <a:t>лат. Niccolum) </a:t>
            </a:r>
            <a:r>
              <a:rPr sz="1200" dirty="0">
                <a:latin typeface="Times New Roman"/>
                <a:cs typeface="Times New Roman"/>
              </a:rPr>
              <a:t>– одночасно з </a:t>
            </a:r>
            <a:r>
              <a:rPr sz="1200" spc="-5" dirty="0">
                <a:latin typeface="Times New Roman"/>
                <a:cs typeface="Times New Roman"/>
              </a:rPr>
              <a:t>міцністю підвищує ударну в’язкість,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жароміцність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(понад 8</a:t>
            </a:r>
            <a:r>
              <a:rPr sz="1200" spc="-5" dirty="0">
                <a:latin typeface="Times New Roman"/>
                <a:cs typeface="Times New Roman"/>
              </a:rPr>
              <a:t> %).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Кремній </a:t>
            </a:r>
            <a:r>
              <a:rPr sz="1200" spc="-5" dirty="0">
                <a:latin typeface="Times New Roman"/>
                <a:cs typeface="Times New Roman"/>
              </a:rPr>
              <a:t>(Si, лат. Silicium) </a:t>
            </a:r>
            <a:r>
              <a:rPr sz="1200" dirty="0">
                <a:latin typeface="Times New Roman"/>
                <a:cs typeface="Times New Roman"/>
              </a:rPr>
              <a:t>– в </a:t>
            </a:r>
            <a:r>
              <a:rPr sz="1200" spc="-5" dirty="0">
                <a:latin typeface="Times New Roman"/>
                <a:cs typeface="Times New Roman"/>
              </a:rPr>
              <a:t>ресорно-пружинних </a:t>
            </a:r>
            <a:r>
              <a:rPr sz="1200" dirty="0">
                <a:latin typeface="Times New Roman"/>
                <a:cs typeface="Times New Roman"/>
              </a:rPr>
              <a:t>сталях надає </a:t>
            </a:r>
            <a:r>
              <a:rPr sz="1200" spc="-5" dirty="0">
                <a:latin typeface="Times New Roman"/>
                <a:cs typeface="Times New Roman"/>
              </a:rPr>
              <a:t>пружності, </a:t>
            </a:r>
            <a:r>
              <a:rPr sz="1200" dirty="0">
                <a:latin typeface="Times New Roman"/>
                <a:cs typeface="Times New Roman"/>
              </a:rPr>
              <a:t>а у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сокотемпературних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сталях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жаростійкості.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315"/>
              </a:lnSpc>
            </a:pPr>
            <a:r>
              <a:rPr sz="1200" i="1" dirty="0">
                <a:latin typeface="Times New Roman"/>
                <a:cs typeface="Times New Roman"/>
              </a:rPr>
              <a:t>Марганець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(Mn,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Manganum)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сприяє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аустенітного </a:t>
            </a:r>
            <a:r>
              <a:rPr sz="1200" dirty="0">
                <a:latin typeface="Times New Roman"/>
                <a:cs typeface="Times New Roman"/>
              </a:rPr>
              <a:t>зерна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перегріві.</a:t>
            </a:r>
            <a:endParaRPr sz="1200">
              <a:latin typeface="Times New Roman"/>
              <a:cs typeface="Times New Roman"/>
            </a:endParaRPr>
          </a:p>
          <a:p>
            <a:pPr marL="101600" marR="95250" indent="287655" algn="just">
              <a:lnSpc>
                <a:spcPts val="1380"/>
              </a:lnSpc>
              <a:spcBef>
                <a:spcPts val="70"/>
              </a:spcBef>
            </a:pPr>
            <a:r>
              <a:rPr sz="1200" i="1" dirty="0">
                <a:latin typeface="Times New Roman"/>
                <a:cs typeface="Times New Roman"/>
              </a:rPr>
              <a:t>Вольфрам </a:t>
            </a:r>
            <a:r>
              <a:rPr sz="1200" spc="-5" dirty="0">
                <a:latin typeface="Times New Roman"/>
                <a:cs typeface="Times New Roman"/>
              </a:rPr>
              <a:t>(W, лат. Wolframium) </a:t>
            </a:r>
            <a:r>
              <a:rPr sz="1200" dirty="0">
                <a:latin typeface="Times New Roman"/>
                <a:cs typeface="Times New Roman"/>
              </a:rPr>
              <a:t>і молібден Mo </a:t>
            </a:r>
            <a:r>
              <a:rPr sz="1200" spc="-5" dirty="0">
                <a:latin typeface="Times New Roman"/>
                <a:cs typeface="Times New Roman"/>
              </a:rPr>
              <a:t>(лат. Molybdaenum)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утворюють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важкорозчинні</a:t>
            </a:r>
            <a:r>
              <a:rPr sz="1200" dirty="0">
                <a:latin typeface="Times New Roman"/>
                <a:cs typeface="Times New Roman"/>
              </a:rPr>
              <a:t> карбіди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значної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кількості</a:t>
            </a:r>
            <a:r>
              <a:rPr sz="1200" spc="-5" dirty="0">
                <a:latin typeface="Times New Roman"/>
                <a:cs typeface="Times New Roman"/>
              </a:rPr>
              <a:t> (понад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</a:t>
            </a:r>
            <a:r>
              <a:rPr sz="1200" spc="-5" dirty="0">
                <a:latin typeface="Times New Roman"/>
                <a:cs typeface="Times New Roman"/>
              </a:rPr>
              <a:t> надають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теплостійкості.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Титан </a:t>
            </a:r>
            <a:r>
              <a:rPr sz="1200" dirty="0">
                <a:latin typeface="Times New Roman"/>
                <a:cs typeface="Times New Roman"/>
              </a:rPr>
              <a:t>(Ti, </a:t>
            </a:r>
            <a:r>
              <a:rPr sz="1200" spc="-5" dirty="0">
                <a:latin typeface="Times New Roman"/>
                <a:cs typeface="Times New Roman"/>
              </a:rPr>
              <a:t>лат. Titanium)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ванадій </a:t>
            </a:r>
            <a:r>
              <a:rPr sz="1200" dirty="0">
                <a:latin typeface="Times New Roman"/>
                <a:cs typeface="Times New Roman"/>
              </a:rPr>
              <a:t>V (от </a:t>
            </a:r>
            <a:r>
              <a:rPr sz="1200" spc="-5" dirty="0">
                <a:latin typeface="Times New Roman"/>
                <a:cs typeface="Times New Roman"/>
              </a:rPr>
              <a:t>лат. Vanadium)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переважно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подрібнення </a:t>
            </a:r>
            <a:r>
              <a:rPr sz="1200" dirty="0">
                <a:latin typeface="Times New Roman"/>
                <a:cs typeface="Times New Roman"/>
              </a:rPr>
              <a:t>зерна і </a:t>
            </a:r>
            <a:r>
              <a:rPr sz="1200" spc="-5" dirty="0">
                <a:latin typeface="Times New Roman"/>
                <a:cs typeface="Times New Roman"/>
              </a:rPr>
              <a:t>стримання його росту при нагріванні.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корозійно-стійких ста- </a:t>
            </a:r>
            <a:r>
              <a:rPr sz="1200" dirty="0">
                <a:latin typeface="Times New Roman"/>
                <a:cs typeface="Times New Roman"/>
              </a:rPr>
              <a:t> лях</a:t>
            </a:r>
            <a:r>
              <a:rPr sz="1200" spc="-5" dirty="0">
                <a:latin typeface="Times New Roman"/>
                <a:cs typeface="Times New Roman"/>
              </a:rPr>
              <a:t> титан</a:t>
            </a:r>
            <a:r>
              <a:rPr sz="1200" dirty="0">
                <a:latin typeface="Times New Roman"/>
                <a:cs typeface="Times New Roman"/>
              </a:rPr>
              <a:t> запобігає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міжкристалітній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Бор </a:t>
            </a:r>
            <a:r>
              <a:rPr sz="1200" dirty="0">
                <a:latin typeface="Times New Roman"/>
                <a:cs typeface="Times New Roman"/>
              </a:rPr>
              <a:t>(B, </a:t>
            </a:r>
            <a:r>
              <a:rPr sz="1200" spc="-5" dirty="0">
                <a:latin typeface="Times New Roman"/>
                <a:cs typeface="Times New Roman"/>
              </a:rPr>
              <a:t>лат. Borum)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збільшує прогартовування,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підвищує </a:t>
            </a:r>
            <a:r>
              <a:rPr sz="1200" dirty="0">
                <a:latin typeface="Times New Roman"/>
                <a:cs typeface="Times New Roman"/>
              </a:rPr>
              <a:t>поріг холодно-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крихкості.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Алюміній </a:t>
            </a:r>
            <a:r>
              <a:rPr sz="1200" spc="-5" dirty="0">
                <a:latin typeface="Times New Roman"/>
                <a:cs typeface="Times New Roman"/>
              </a:rPr>
              <a:t>(Al, лат. Aluminium)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підвищує твердість при азотуванні,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жаро-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57200" marR="93980" lvl="2" indent="-457200" algn="r">
              <a:lnSpc>
                <a:spcPts val="1410"/>
              </a:lnSpc>
              <a:spcBef>
                <a:spcPts val="819"/>
              </a:spcBef>
              <a:buAutoNum type="arabicPeriod" startAt="5"/>
              <a:tabLst>
                <a:tab pos="457200" algn="l"/>
              </a:tabLst>
            </a:pPr>
            <a:r>
              <a:rPr sz="1200" b="1" dirty="0">
                <a:latin typeface="Times New Roman"/>
                <a:cs typeface="Times New Roman"/>
              </a:rPr>
              <a:t>ВПЛИВ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ЛЕГУЮЧИХ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ЕЛЕМЕНТІВ</a:t>
            </a:r>
            <a:endParaRPr sz="1200">
              <a:latin typeface="Times New Roman"/>
              <a:cs typeface="Times New Roman"/>
            </a:endParaRPr>
          </a:p>
          <a:p>
            <a:pPr marR="93345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НА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ПОЛІМОРФІЗМ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ЗАЛІЗА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01600" marR="9334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Всі елементи, які розчиняються </a:t>
            </a:r>
            <a:r>
              <a:rPr sz="1200" dirty="0">
                <a:latin typeface="Times New Roman"/>
                <a:cs typeface="Times New Roman"/>
              </a:rPr>
              <a:t>в залізі, </a:t>
            </a:r>
            <a:r>
              <a:rPr sz="1200" spc="-5" dirty="0">
                <a:latin typeface="Times New Roman"/>
                <a:cs typeface="Times New Roman"/>
              </a:rPr>
              <a:t>впливають на температурний </a:t>
            </a:r>
            <a:r>
              <a:rPr sz="1200" dirty="0">
                <a:latin typeface="Times New Roman"/>
                <a:cs typeface="Times New Roman"/>
              </a:rPr>
              <a:t>інтервал іс-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 </a:t>
            </a:r>
            <a:r>
              <a:rPr sz="1200" dirty="0">
                <a:latin typeface="Times New Roman"/>
                <a:cs typeface="Times New Roman"/>
              </a:rPr>
              <a:t>алотропічних</a:t>
            </a:r>
            <a:r>
              <a:rPr sz="1200" spc="-5" dirty="0">
                <a:latin typeface="Times New Roman"/>
                <a:cs typeface="Times New Roman"/>
              </a:rPr>
              <a:t> модифікацій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(точки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-5" dirty="0">
                <a:latin typeface="Times New Roman"/>
                <a:cs typeface="Times New Roman"/>
              </a:rPr>
              <a:t> 911 °С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1392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°С).</a:t>
            </a:r>
            <a:endParaRPr sz="1200">
              <a:latin typeface="Times New Roman"/>
              <a:cs typeface="Times New Roman"/>
            </a:endParaRPr>
          </a:p>
          <a:p>
            <a:pPr marL="101600" marR="9334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розташування елементів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періодичній системі та будови </a:t>
            </a:r>
            <a:r>
              <a:rPr sz="1200" dirty="0">
                <a:latin typeface="Times New Roman"/>
                <a:cs typeface="Times New Roman"/>
              </a:rPr>
              <a:t>кристалічної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решітки легуючого </a:t>
            </a:r>
            <a:r>
              <a:rPr sz="1200" spc="-5" dirty="0">
                <a:latin typeface="Times New Roman"/>
                <a:cs typeface="Times New Roman"/>
              </a:rPr>
              <a:t>елемента </a:t>
            </a:r>
            <a:r>
              <a:rPr sz="1200" dirty="0">
                <a:latin typeface="Times New Roman"/>
                <a:cs typeface="Times New Roman"/>
              </a:rPr>
              <a:t>можливі </a:t>
            </a:r>
            <a:r>
              <a:rPr sz="1200" spc="-5" dirty="0">
                <a:latin typeface="Times New Roman"/>
                <a:cs typeface="Times New Roman"/>
              </a:rPr>
              <a:t>варіанти </a:t>
            </a:r>
            <a:r>
              <a:rPr sz="1200" dirty="0">
                <a:latin typeface="Times New Roman"/>
                <a:cs typeface="Times New Roman"/>
              </a:rPr>
              <a:t>взаємодії легуючого елемента з залізом.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типи</a:t>
            </a:r>
            <a:r>
              <a:rPr sz="1200" dirty="0">
                <a:latin typeface="Times New Roman"/>
                <a:cs typeface="Times New Roman"/>
              </a:rPr>
              <a:t> діаграм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</a:t>
            </a:r>
            <a:r>
              <a:rPr sz="1200" dirty="0">
                <a:latin typeface="Times New Roman"/>
                <a:cs typeface="Times New Roman"/>
              </a:rPr>
              <a:t> системи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«залізо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легуючий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елемент»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10.5)</a:t>
            </a:r>
            <a:endParaRPr sz="1200">
              <a:latin typeface="Times New Roman"/>
              <a:cs typeface="Times New Roman"/>
            </a:endParaRPr>
          </a:p>
          <a:p>
            <a:pPr marL="101600" marR="9334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Більшість елементів </a:t>
            </a:r>
            <a:r>
              <a:rPr sz="1200" spc="-5" dirty="0">
                <a:latin typeface="Times New Roman"/>
                <a:cs typeface="Times New Roman"/>
              </a:rPr>
              <a:t>або підвищують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та знижують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розширюючи існуючі мо-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дифікації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10.5,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навпаки,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знижують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254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підвищують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baseline="-10416" dirty="0">
                <a:latin typeface="Times New Roman"/>
                <a:cs typeface="Times New Roman"/>
              </a:rPr>
              <a:t>3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звужуючи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область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існування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-модифікації 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10.5,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86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147564" y="1090223"/>
            <a:ext cx="10350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1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097652" y="894124"/>
            <a:ext cx="1596390" cy="1588770"/>
            <a:chOff x="2097652" y="894124"/>
            <a:chExt cx="1596390" cy="1588770"/>
          </a:xfrm>
        </p:grpSpPr>
        <p:sp>
          <p:nvSpPr>
            <p:cNvPr id="7" name="object 7"/>
            <p:cNvSpPr/>
            <p:nvPr/>
          </p:nvSpPr>
          <p:spPr>
            <a:xfrm>
              <a:off x="2104644" y="900683"/>
              <a:ext cx="1583055" cy="1576705"/>
            </a:xfrm>
            <a:custGeom>
              <a:avLst/>
              <a:gdLst/>
              <a:ahLst/>
              <a:cxnLst/>
              <a:rect l="l" t="t" r="r" b="b"/>
              <a:pathLst>
                <a:path w="1583054" h="1576705">
                  <a:moveTo>
                    <a:pt x="0" y="1576578"/>
                  </a:moveTo>
                  <a:lnTo>
                    <a:pt x="0" y="0"/>
                  </a:lnTo>
                </a:path>
                <a:path w="1583054" h="1576705">
                  <a:moveTo>
                    <a:pt x="1582674" y="1576578"/>
                  </a:moveTo>
                  <a:lnTo>
                    <a:pt x="1582674" y="0"/>
                  </a:lnTo>
                </a:path>
              </a:pathLst>
            </a:custGeom>
            <a:ln w="8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104644" y="2477261"/>
              <a:ext cx="1583055" cy="0"/>
            </a:xfrm>
            <a:custGeom>
              <a:avLst/>
              <a:gdLst/>
              <a:ahLst/>
              <a:cxnLst/>
              <a:rect l="l" t="t" r="r" b="b"/>
              <a:pathLst>
                <a:path w="1583054">
                  <a:moveTo>
                    <a:pt x="0" y="0"/>
                  </a:moveTo>
                  <a:lnTo>
                    <a:pt x="1582674" y="0"/>
                  </a:lnTo>
                </a:path>
              </a:pathLst>
            </a:custGeom>
            <a:ln w="8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103120" y="1928621"/>
              <a:ext cx="535305" cy="548640"/>
            </a:xfrm>
            <a:custGeom>
              <a:avLst/>
              <a:gdLst/>
              <a:ahLst/>
              <a:cxnLst/>
              <a:rect l="l" t="t" r="r" b="b"/>
              <a:pathLst>
                <a:path w="535305" h="548639">
                  <a:moveTo>
                    <a:pt x="0" y="0"/>
                  </a:moveTo>
                  <a:lnTo>
                    <a:pt x="36600" y="30278"/>
                  </a:lnTo>
                  <a:lnTo>
                    <a:pt x="73347" y="61179"/>
                  </a:lnTo>
                  <a:lnTo>
                    <a:pt x="110386" y="93323"/>
                  </a:lnTo>
                  <a:lnTo>
                    <a:pt x="147864" y="127333"/>
                  </a:lnTo>
                  <a:lnTo>
                    <a:pt x="185928" y="163830"/>
                  </a:lnTo>
                  <a:lnTo>
                    <a:pt x="218316" y="197319"/>
                  </a:lnTo>
                  <a:lnTo>
                    <a:pt x="251742" y="233623"/>
                  </a:lnTo>
                  <a:lnTo>
                    <a:pt x="285464" y="271367"/>
                  </a:lnTo>
                  <a:lnTo>
                    <a:pt x="318741" y="309174"/>
                  </a:lnTo>
                  <a:lnTo>
                    <a:pt x="350833" y="345669"/>
                  </a:lnTo>
                  <a:lnTo>
                    <a:pt x="381000" y="379476"/>
                  </a:lnTo>
                  <a:lnTo>
                    <a:pt x="414637" y="416893"/>
                  </a:lnTo>
                  <a:lnTo>
                    <a:pt x="446373" y="451859"/>
                  </a:lnTo>
                  <a:lnTo>
                    <a:pt x="476682" y="485034"/>
                  </a:lnTo>
                  <a:lnTo>
                    <a:pt x="506041" y="517074"/>
                  </a:lnTo>
                  <a:lnTo>
                    <a:pt x="534924" y="548640"/>
                  </a:lnTo>
                </a:path>
                <a:path w="535305" h="548639">
                  <a:moveTo>
                    <a:pt x="0" y="0"/>
                  </a:moveTo>
                  <a:lnTo>
                    <a:pt x="16252" y="27860"/>
                  </a:lnTo>
                  <a:lnTo>
                    <a:pt x="34004" y="58293"/>
                  </a:lnTo>
                  <a:lnTo>
                    <a:pt x="54756" y="93868"/>
                  </a:lnTo>
                  <a:lnTo>
                    <a:pt x="80010" y="137160"/>
                  </a:lnTo>
                  <a:lnTo>
                    <a:pt x="100830" y="173019"/>
                  </a:lnTo>
                  <a:lnTo>
                    <a:pt x="125419" y="214742"/>
                  </a:lnTo>
                  <a:lnTo>
                    <a:pt x="151828" y="259556"/>
                  </a:lnTo>
                  <a:lnTo>
                    <a:pt x="178110" y="304687"/>
                  </a:lnTo>
                  <a:lnTo>
                    <a:pt x="202318" y="347362"/>
                  </a:lnTo>
                  <a:lnTo>
                    <a:pt x="222504" y="384810"/>
                  </a:lnTo>
                  <a:lnTo>
                    <a:pt x="244828" y="432589"/>
                  </a:lnTo>
                  <a:lnTo>
                    <a:pt x="261651" y="474440"/>
                  </a:lnTo>
                  <a:lnTo>
                    <a:pt x="274903" y="512433"/>
                  </a:lnTo>
                  <a:lnTo>
                    <a:pt x="286512" y="548640"/>
                  </a:lnTo>
                </a:path>
              </a:pathLst>
            </a:custGeom>
            <a:ln w="10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104644" y="1197101"/>
              <a:ext cx="375920" cy="246379"/>
            </a:xfrm>
            <a:custGeom>
              <a:avLst/>
              <a:gdLst/>
              <a:ahLst/>
              <a:cxnLst/>
              <a:rect l="l" t="t" r="r" b="b"/>
              <a:pathLst>
                <a:path w="375919" h="246380">
                  <a:moveTo>
                    <a:pt x="0" y="246126"/>
                  </a:moveTo>
                  <a:lnTo>
                    <a:pt x="56959" y="231743"/>
                  </a:lnTo>
                  <a:lnTo>
                    <a:pt x="121920" y="204216"/>
                  </a:lnTo>
                  <a:lnTo>
                    <a:pt x="161877" y="179474"/>
                  </a:lnTo>
                  <a:lnTo>
                    <a:pt x="206121" y="148018"/>
                  </a:lnTo>
                  <a:lnTo>
                    <a:pt x="249221" y="115704"/>
                  </a:lnTo>
                  <a:lnTo>
                    <a:pt x="285750" y="88392"/>
                  </a:lnTo>
                  <a:lnTo>
                    <a:pt x="314479" y="67496"/>
                  </a:lnTo>
                  <a:lnTo>
                    <a:pt x="337851" y="49815"/>
                  </a:lnTo>
                  <a:lnTo>
                    <a:pt x="357651" y="34278"/>
                  </a:lnTo>
                  <a:lnTo>
                    <a:pt x="375666" y="19812"/>
                  </a:lnTo>
                </a:path>
                <a:path w="375919" h="246380">
                  <a:moveTo>
                    <a:pt x="0" y="246126"/>
                  </a:moveTo>
                  <a:lnTo>
                    <a:pt x="56483" y="202215"/>
                  </a:lnTo>
                  <a:lnTo>
                    <a:pt x="85617" y="177224"/>
                  </a:lnTo>
                  <a:lnTo>
                    <a:pt x="115824" y="148590"/>
                  </a:lnTo>
                  <a:lnTo>
                    <a:pt x="149221" y="111442"/>
                  </a:lnTo>
                  <a:lnTo>
                    <a:pt x="185261" y="68008"/>
                  </a:lnTo>
                  <a:lnTo>
                    <a:pt x="218586" y="27717"/>
                  </a:lnTo>
                  <a:lnTo>
                    <a:pt x="243840" y="0"/>
                  </a:lnTo>
                </a:path>
              </a:pathLst>
            </a:custGeom>
            <a:ln w="13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104644" y="900683"/>
              <a:ext cx="534670" cy="296545"/>
            </a:xfrm>
            <a:custGeom>
              <a:avLst/>
              <a:gdLst/>
              <a:ahLst/>
              <a:cxnLst/>
              <a:rect l="l" t="t" r="r" b="b"/>
              <a:pathLst>
                <a:path w="534669" h="296544">
                  <a:moveTo>
                    <a:pt x="0" y="0"/>
                  </a:moveTo>
                  <a:lnTo>
                    <a:pt x="51375" y="23967"/>
                  </a:lnTo>
                  <a:lnTo>
                    <a:pt x="101822" y="47720"/>
                  </a:lnTo>
                  <a:lnTo>
                    <a:pt x="150125" y="71044"/>
                  </a:lnTo>
                  <a:lnTo>
                    <a:pt x="195072" y="93726"/>
                  </a:lnTo>
                  <a:lnTo>
                    <a:pt x="235267" y="114538"/>
                  </a:lnTo>
                  <a:lnTo>
                    <a:pt x="271462" y="133921"/>
                  </a:lnTo>
                  <a:lnTo>
                    <a:pt x="307371" y="154162"/>
                  </a:lnTo>
                  <a:lnTo>
                    <a:pt x="346710" y="177546"/>
                  </a:lnTo>
                  <a:lnTo>
                    <a:pt x="390894" y="204263"/>
                  </a:lnTo>
                  <a:lnTo>
                    <a:pt x="437292" y="233553"/>
                  </a:lnTo>
                  <a:lnTo>
                    <a:pt x="485263" y="264556"/>
                  </a:lnTo>
                  <a:lnTo>
                    <a:pt x="534162" y="296418"/>
                  </a:lnTo>
                </a:path>
                <a:path w="534669" h="296544">
                  <a:moveTo>
                    <a:pt x="0" y="0"/>
                  </a:moveTo>
                  <a:lnTo>
                    <a:pt x="32527" y="37028"/>
                  </a:lnTo>
                  <a:lnTo>
                    <a:pt x="64770" y="73914"/>
                  </a:lnTo>
                  <a:lnTo>
                    <a:pt x="96440" y="110799"/>
                  </a:lnTo>
                  <a:lnTo>
                    <a:pt x="127254" y="147828"/>
                  </a:lnTo>
                  <a:lnTo>
                    <a:pt x="157150" y="184975"/>
                  </a:lnTo>
                  <a:lnTo>
                    <a:pt x="186404" y="222123"/>
                  </a:lnTo>
                  <a:lnTo>
                    <a:pt x="215229" y="259270"/>
                  </a:lnTo>
                  <a:lnTo>
                    <a:pt x="243840" y="296418"/>
                  </a:lnTo>
                </a:path>
              </a:pathLst>
            </a:custGeom>
            <a:ln w="13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538222" y="1216913"/>
              <a:ext cx="1149350" cy="147955"/>
            </a:xfrm>
            <a:custGeom>
              <a:avLst/>
              <a:gdLst/>
              <a:ahLst/>
              <a:cxnLst/>
              <a:rect l="l" t="t" r="r" b="b"/>
              <a:pathLst>
                <a:path w="1149350" h="147955">
                  <a:moveTo>
                    <a:pt x="0" y="0"/>
                  </a:moveTo>
                  <a:lnTo>
                    <a:pt x="46601" y="14406"/>
                  </a:lnTo>
                  <a:lnTo>
                    <a:pt x="95631" y="28956"/>
                  </a:lnTo>
                  <a:lnTo>
                    <a:pt x="149804" y="43505"/>
                  </a:lnTo>
                  <a:lnTo>
                    <a:pt x="211836" y="57912"/>
                  </a:lnTo>
                  <a:lnTo>
                    <a:pt x="255876" y="67810"/>
                  </a:lnTo>
                  <a:lnTo>
                    <a:pt x="300510" y="78175"/>
                  </a:lnTo>
                  <a:lnTo>
                    <a:pt x="348234" y="88582"/>
                  </a:lnTo>
                  <a:lnTo>
                    <a:pt x="401545" y="98608"/>
                  </a:lnTo>
                  <a:lnTo>
                    <a:pt x="462943" y="107830"/>
                  </a:lnTo>
                  <a:lnTo>
                    <a:pt x="534924" y="115824"/>
                  </a:lnTo>
                  <a:lnTo>
                    <a:pt x="575443" y="119480"/>
                  </a:lnTo>
                  <a:lnTo>
                    <a:pt x="618729" y="122851"/>
                  </a:lnTo>
                  <a:lnTo>
                    <a:pt x="664535" y="125968"/>
                  </a:lnTo>
                  <a:lnTo>
                    <a:pt x="712611" y="128862"/>
                  </a:lnTo>
                  <a:lnTo>
                    <a:pt x="762708" y="131566"/>
                  </a:lnTo>
                  <a:lnTo>
                    <a:pt x="814578" y="134112"/>
                  </a:lnTo>
                  <a:lnTo>
                    <a:pt x="867971" y="136530"/>
                  </a:lnTo>
                  <a:lnTo>
                    <a:pt x="922640" y="138853"/>
                  </a:lnTo>
                  <a:lnTo>
                    <a:pt x="978336" y="141112"/>
                  </a:lnTo>
                  <a:lnTo>
                    <a:pt x="1034810" y="143340"/>
                  </a:lnTo>
                  <a:lnTo>
                    <a:pt x="1091812" y="145568"/>
                  </a:lnTo>
                  <a:lnTo>
                    <a:pt x="1149096" y="147828"/>
                  </a:lnTo>
                </a:path>
              </a:pathLst>
            </a:custGeom>
            <a:ln w="13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348484" y="1197863"/>
              <a:ext cx="189865" cy="20955"/>
            </a:xfrm>
            <a:custGeom>
              <a:avLst/>
              <a:gdLst/>
              <a:ahLst/>
              <a:cxnLst/>
              <a:rect l="l" t="t" r="r" b="b"/>
              <a:pathLst>
                <a:path w="189864" h="20955">
                  <a:moveTo>
                    <a:pt x="0" y="0"/>
                  </a:moveTo>
                  <a:lnTo>
                    <a:pt x="189738" y="20574"/>
                  </a:lnTo>
                </a:path>
              </a:pathLst>
            </a:custGeom>
            <a:ln w="10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38222" y="1192712"/>
              <a:ext cx="1149350" cy="172085"/>
            </a:xfrm>
            <a:custGeom>
              <a:avLst/>
              <a:gdLst/>
              <a:ahLst/>
              <a:cxnLst/>
              <a:rect l="l" t="t" r="r" b="b"/>
              <a:pathLst>
                <a:path w="1149350" h="172084">
                  <a:moveTo>
                    <a:pt x="0" y="24201"/>
                  </a:moveTo>
                  <a:lnTo>
                    <a:pt x="48720" y="17997"/>
                  </a:lnTo>
                  <a:lnTo>
                    <a:pt x="98298" y="12294"/>
                  </a:lnTo>
                  <a:lnTo>
                    <a:pt x="149590" y="7591"/>
                  </a:lnTo>
                  <a:lnTo>
                    <a:pt x="203454" y="4389"/>
                  </a:lnTo>
                  <a:lnTo>
                    <a:pt x="246924" y="2194"/>
                  </a:lnTo>
                  <a:lnTo>
                    <a:pt x="290248" y="548"/>
                  </a:lnTo>
                  <a:lnTo>
                    <a:pt x="335840" y="0"/>
                  </a:lnTo>
                  <a:lnTo>
                    <a:pt x="386114" y="1097"/>
                  </a:lnTo>
                  <a:lnTo>
                    <a:pt x="443484" y="4389"/>
                  </a:lnTo>
                  <a:lnTo>
                    <a:pt x="484413" y="7166"/>
                  </a:lnTo>
                  <a:lnTo>
                    <a:pt x="529316" y="10461"/>
                  </a:lnTo>
                  <a:lnTo>
                    <a:pt x="577094" y="14435"/>
                  </a:lnTo>
                  <a:lnTo>
                    <a:pt x="626649" y="19248"/>
                  </a:lnTo>
                  <a:lnTo>
                    <a:pt x="676883" y="25061"/>
                  </a:lnTo>
                  <a:lnTo>
                    <a:pt x="726697" y="32035"/>
                  </a:lnTo>
                  <a:lnTo>
                    <a:pt x="774994" y="40331"/>
                  </a:lnTo>
                  <a:lnTo>
                    <a:pt x="820674" y="50109"/>
                  </a:lnTo>
                  <a:lnTo>
                    <a:pt x="870497" y="63020"/>
                  </a:lnTo>
                  <a:lnTo>
                    <a:pt x="918907" y="78012"/>
                  </a:lnTo>
                  <a:lnTo>
                    <a:pt x="966171" y="94736"/>
                  </a:lnTo>
                  <a:lnTo>
                    <a:pt x="1012555" y="112846"/>
                  </a:lnTo>
                  <a:lnTo>
                    <a:pt x="1058326" y="131996"/>
                  </a:lnTo>
                  <a:lnTo>
                    <a:pt x="1103751" y="151839"/>
                  </a:lnTo>
                  <a:lnTo>
                    <a:pt x="1149096" y="172029"/>
                  </a:lnTo>
                </a:path>
              </a:pathLst>
            </a:custGeom>
            <a:ln w="13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4141006" y="900683"/>
            <a:ext cx="1633220" cy="1581150"/>
            <a:chOff x="4141006" y="900683"/>
            <a:chExt cx="1633220" cy="1581150"/>
          </a:xfrm>
        </p:grpSpPr>
        <p:sp>
          <p:nvSpPr>
            <p:cNvPr id="16" name="object 16"/>
            <p:cNvSpPr/>
            <p:nvPr/>
          </p:nvSpPr>
          <p:spPr>
            <a:xfrm>
              <a:off x="4147566" y="900683"/>
              <a:ext cx="1620520" cy="1576705"/>
            </a:xfrm>
            <a:custGeom>
              <a:avLst/>
              <a:gdLst/>
              <a:ahLst/>
              <a:cxnLst/>
              <a:rect l="l" t="t" r="r" b="b"/>
              <a:pathLst>
                <a:path w="1620520" h="1576705">
                  <a:moveTo>
                    <a:pt x="0" y="1576578"/>
                  </a:moveTo>
                  <a:lnTo>
                    <a:pt x="0" y="0"/>
                  </a:lnTo>
                </a:path>
                <a:path w="1620520" h="1576705">
                  <a:moveTo>
                    <a:pt x="1620012" y="1576578"/>
                  </a:moveTo>
                  <a:lnTo>
                    <a:pt x="1620012" y="0"/>
                  </a:lnTo>
                </a:path>
              </a:pathLst>
            </a:custGeom>
            <a:ln w="8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147566" y="247726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20012" y="0"/>
                  </a:lnTo>
                </a:path>
              </a:pathLst>
            </a:custGeom>
            <a:ln w="8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147566" y="979169"/>
              <a:ext cx="1620520" cy="1081405"/>
            </a:xfrm>
            <a:custGeom>
              <a:avLst/>
              <a:gdLst/>
              <a:ahLst/>
              <a:cxnLst/>
              <a:rect l="l" t="t" r="r" b="b"/>
              <a:pathLst>
                <a:path w="1620520" h="1081405">
                  <a:moveTo>
                    <a:pt x="0" y="0"/>
                  </a:moveTo>
                  <a:lnTo>
                    <a:pt x="34194" y="19797"/>
                  </a:lnTo>
                  <a:lnTo>
                    <a:pt x="70104" y="39765"/>
                  </a:lnTo>
                  <a:lnTo>
                    <a:pt x="109442" y="60198"/>
                  </a:lnTo>
                  <a:lnTo>
                    <a:pt x="153924" y="81392"/>
                  </a:lnTo>
                  <a:lnTo>
                    <a:pt x="205263" y="103646"/>
                  </a:lnTo>
                  <a:lnTo>
                    <a:pt x="265176" y="127254"/>
                  </a:lnTo>
                  <a:lnTo>
                    <a:pt x="301062" y="140721"/>
                  </a:lnTo>
                  <a:lnTo>
                    <a:pt x="338590" y="154852"/>
                  </a:lnTo>
                  <a:lnTo>
                    <a:pt x="377928" y="169514"/>
                  </a:lnTo>
                  <a:lnTo>
                    <a:pt x="419245" y="184579"/>
                  </a:lnTo>
                  <a:lnTo>
                    <a:pt x="462709" y="199915"/>
                  </a:lnTo>
                  <a:lnTo>
                    <a:pt x="508488" y="215392"/>
                  </a:lnTo>
                  <a:lnTo>
                    <a:pt x="556750" y="230880"/>
                  </a:lnTo>
                  <a:lnTo>
                    <a:pt x="607664" y="246247"/>
                  </a:lnTo>
                  <a:lnTo>
                    <a:pt x="661399" y="261363"/>
                  </a:lnTo>
                  <a:lnTo>
                    <a:pt x="718122" y="276098"/>
                  </a:lnTo>
                  <a:lnTo>
                    <a:pt x="778002" y="290322"/>
                  </a:lnTo>
                  <a:lnTo>
                    <a:pt x="818769" y="299277"/>
                  </a:lnTo>
                  <a:lnTo>
                    <a:pt x="861130" y="308128"/>
                  </a:lnTo>
                  <a:lnTo>
                    <a:pt x="904984" y="316881"/>
                  </a:lnTo>
                  <a:lnTo>
                    <a:pt x="950232" y="325543"/>
                  </a:lnTo>
                  <a:lnTo>
                    <a:pt x="996775" y="334121"/>
                  </a:lnTo>
                  <a:lnTo>
                    <a:pt x="1044513" y="342620"/>
                  </a:lnTo>
                  <a:lnTo>
                    <a:pt x="1093346" y="351047"/>
                  </a:lnTo>
                  <a:lnTo>
                    <a:pt x="1143175" y="359410"/>
                  </a:lnTo>
                  <a:lnTo>
                    <a:pt x="1193900" y="367714"/>
                  </a:lnTo>
                  <a:lnTo>
                    <a:pt x="1245421" y="375965"/>
                  </a:lnTo>
                  <a:lnTo>
                    <a:pt x="1297639" y="384172"/>
                  </a:lnTo>
                  <a:lnTo>
                    <a:pt x="1350455" y="392339"/>
                  </a:lnTo>
                  <a:lnTo>
                    <a:pt x="1403769" y="400473"/>
                  </a:lnTo>
                  <a:lnTo>
                    <a:pt x="1457481" y="408581"/>
                  </a:lnTo>
                  <a:lnTo>
                    <a:pt x="1511492" y="416670"/>
                  </a:lnTo>
                  <a:lnTo>
                    <a:pt x="1565702" y="424746"/>
                  </a:lnTo>
                  <a:lnTo>
                    <a:pt x="1620012" y="432816"/>
                  </a:lnTo>
                </a:path>
                <a:path w="1620520" h="1081405">
                  <a:moveTo>
                    <a:pt x="0" y="547116"/>
                  </a:moveTo>
                  <a:lnTo>
                    <a:pt x="49934" y="557724"/>
                  </a:lnTo>
                  <a:lnTo>
                    <a:pt x="90666" y="580120"/>
                  </a:lnTo>
                  <a:lnTo>
                    <a:pt x="138553" y="616219"/>
                  </a:lnTo>
                  <a:lnTo>
                    <a:pt x="174140" y="657736"/>
                  </a:lnTo>
                  <a:lnTo>
                    <a:pt x="197715" y="704099"/>
                  </a:lnTo>
                  <a:lnTo>
                    <a:pt x="213598" y="751498"/>
                  </a:lnTo>
                  <a:lnTo>
                    <a:pt x="221503" y="799933"/>
                  </a:lnTo>
                  <a:lnTo>
                    <a:pt x="221742" y="823722"/>
                  </a:lnTo>
                  <a:lnTo>
                    <a:pt x="219444" y="847474"/>
                  </a:lnTo>
                  <a:lnTo>
                    <a:pt x="206847" y="894980"/>
                  </a:lnTo>
                  <a:lnTo>
                    <a:pt x="187654" y="938962"/>
                  </a:lnTo>
                  <a:lnTo>
                    <a:pt x="161579" y="979705"/>
                  </a:lnTo>
                  <a:lnTo>
                    <a:pt x="125313" y="1015888"/>
                  </a:lnTo>
                  <a:lnTo>
                    <a:pt x="78569" y="1047511"/>
                  </a:lnTo>
                  <a:lnTo>
                    <a:pt x="40933" y="1067061"/>
                  </a:lnTo>
                  <a:lnTo>
                    <a:pt x="12692" y="1074824"/>
                  </a:lnTo>
                  <a:lnTo>
                    <a:pt x="0" y="1076706"/>
                  </a:lnTo>
                </a:path>
                <a:path w="1620520" h="1081405">
                  <a:moveTo>
                    <a:pt x="0" y="547116"/>
                  </a:moveTo>
                  <a:lnTo>
                    <a:pt x="23491" y="544437"/>
                  </a:lnTo>
                  <a:lnTo>
                    <a:pt x="47339" y="542829"/>
                  </a:lnTo>
                  <a:lnTo>
                    <a:pt x="71901" y="543365"/>
                  </a:lnTo>
                  <a:lnTo>
                    <a:pt x="125349" y="553902"/>
                  </a:lnTo>
                  <a:lnTo>
                    <a:pt x="184118" y="575190"/>
                  </a:lnTo>
                  <a:lnTo>
                    <a:pt x="236124" y="609838"/>
                  </a:lnTo>
                  <a:lnTo>
                    <a:pt x="281368" y="658701"/>
                  </a:lnTo>
                  <a:lnTo>
                    <a:pt x="311038" y="717780"/>
                  </a:lnTo>
                  <a:lnTo>
                    <a:pt x="324850" y="787074"/>
                  </a:lnTo>
                  <a:lnTo>
                    <a:pt x="326898" y="819150"/>
                  </a:lnTo>
                  <a:lnTo>
                    <a:pt x="325635" y="848391"/>
                  </a:lnTo>
                  <a:lnTo>
                    <a:pt x="312539" y="902303"/>
                  </a:lnTo>
                  <a:lnTo>
                    <a:pt x="286809" y="955083"/>
                  </a:lnTo>
                  <a:lnTo>
                    <a:pt x="249019" y="1007304"/>
                  </a:lnTo>
                  <a:lnTo>
                    <a:pt x="188630" y="1045309"/>
                  </a:lnTo>
                  <a:lnTo>
                    <a:pt x="146780" y="1058703"/>
                  </a:lnTo>
                  <a:lnTo>
                    <a:pt x="105072" y="1069097"/>
                  </a:lnTo>
                  <a:lnTo>
                    <a:pt x="46398" y="1080456"/>
                  </a:lnTo>
                  <a:lnTo>
                    <a:pt x="27717" y="1080992"/>
                  </a:lnTo>
                  <a:lnTo>
                    <a:pt x="12894" y="1079384"/>
                  </a:lnTo>
                  <a:lnTo>
                    <a:pt x="0" y="1076706"/>
                  </a:lnTo>
                </a:path>
                <a:path w="1620520" h="1081405">
                  <a:moveTo>
                    <a:pt x="1620012" y="432816"/>
                  </a:moveTo>
                  <a:lnTo>
                    <a:pt x="1586138" y="413286"/>
                  </a:lnTo>
                  <a:lnTo>
                    <a:pt x="1550444" y="393417"/>
                  </a:lnTo>
                  <a:lnTo>
                    <a:pt x="1511236" y="372999"/>
                  </a:lnTo>
                  <a:lnTo>
                    <a:pt x="1466821" y="351818"/>
                  </a:lnTo>
                  <a:lnTo>
                    <a:pt x="1415506" y="329663"/>
                  </a:lnTo>
                  <a:lnTo>
                    <a:pt x="1355598" y="306324"/>
                  </a:lnTo>
                  <a:lnTo>
                    <a:pt x="1319522" y="292666"/>
                  </a:lnTo>
                  <a:lnTo>
                    <a:pt x="1281839" y="278381"/>
                  </a:lnTo>
                  <a:lnTo>
                    <a:pt x="1242376" y="263594"/>
                  </a:lnTo>
                  <a:lnTo>
                    <a:pt x="1200962" y="248432"/>
                  </a:lnTo>
                  <a:lnTo>
                    <a:pt x="1157426" y="233023"/>
                  </a:lnTo>
                  <a:lnTo>
                    <a:pt x="1111595" y="217494"/>
                  </a:lnTo>
                  <a:lnTo>
                    <a:pt x="1063298" y="201972"/>
                  </a:lnTo>
                  <a:lnTo>
                    <a:pt x="1012362" y="186584"/>
                  </a:lnTo>
                  <a:lnTo>
                    <a:pt x="958617" y="171456"/>
                  </a:lnTo>
                  <a:lnTo>
                    <a:pt x="901890" y="156717"/>
                  </a:lnTo>
                  <a:lnTo>
                    <a:pt x="842010" y="142494"/>
                  </a:lnTo>
                  <a:lnTo>
                    <a:pt x="801242" y="133538"/>
                  </a:lnTo>
                  <a:lnTo>
                    <a:pt x="758881" y="124687"/>
                  </a:lnTo>
                  <a:lnTo>
                    <a:pt x="715027" y="115934"/>
                  </a:lnTo>
                  <a:lnTo>
                    <a:pt x="669779" y="107272"/>
                  </a:lnTo>
                  <a:lnTo>
                    <a:pt x="623236" y="98694"/>
                  </a:lnTo>
                  <a:lnTo>
                    <a:pt x="575498" y="90195"/>
                  </a:lnTo>
                  <a:lnTo>
                    <a:pt x="526665" y="81768"/>
                  </a:lnTo>
                  <a:lnTo>
                    <a:pt x="476836" y="73405"/>
                  </a:lnTo>
                  <a:lnTo>
                    <a:pt x="426112" y="65101"/>
                  </a:lnTo>
                  <a:lnTo>
                    <a:pt x="374590" y="56850"/>
                  </a:lnTo>
                  <a:lnTo>
                    <a:pt x="322372" y="48643"/>
                  </a:lnTo>
                  <a:lnTo>
                    <a:pt x="269556" y="40476"/>
                  </a:lnTo>
                  <a:lnTo>
                    <a:pt x="216242" y="32342"/>
                  </a:lnTo>
                  <a:lnTo>
                    <a:pt x="162530" y="24234"/>
                  </a:lnTo>
                  <a:lnTo>
                    <a:pt x="108519" y="16145"/>
                  </a:lnTo>
                  <a:lnTo>
                    <a:pt x="54309" y="8069"/>
                  </a:lnTo>
                  <a:lnTo>
                    <a:pt x="0" y="0"/>
                  </a:lnTo>
                </a:path>
              </a:pathLst>
            </a:custGeom>
            <a:ln w="13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1950973" y="1347026"/>
            <a:ext cx="10096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i="1" spc="10" dirty="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025650" y="1408477"/>
            <a:ext cx="65405" cy="12001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1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925579" y="1829368"/>
            <a:ext cx="190500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A</a:t>
            </a:r>
            <a:r>
              <a:rPr sz="900" spc="7" baseline="-13888" dirty="0">
                <a:latin typeface="Times New Roman"/>
                <a:cs typeface="Times New Roman"/>
              </a:rPr>
              <a:t>3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950717" y="1684593"/>
            <a:ext cx="76200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5" dirty="0">
                <a:latin typeface="Symbol"/>
                <a:cs typeface="Symbol"/>
              </a:rPr>
              <a:t></a:t>
            </a:r>
            <a:endParaRPr sz="950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73829" y="1421702"/>
            <a:ext cx="190500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A</a:t>
            </a:r>
            <a:r>
              <a:rPr sz="900" spc="7" baseline="-13888" dirty="0">
                <a:latin typeface="Times New Roman"/>
                <a:cs typeface="Times New Roman"/>
              </a:rPr>
              <a:t>4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73829" y="1955102"/>
            <a:ext cx="190500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A</a:t>
            </a:r>
            <a:r>
              <a:rPr sz="900" spc="7" baseline="-13888" dirty="0">
                <a:latin typeface="Times New Roman"/>
                <a:cs typeface="Times New Roman"/>
              </a:rPr>
              <a:t>3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10303" y="1684593"/>
            <a:ext cx="76200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5" dirty="0">
                <a:latin typeface="Symbol"/>
                <a:cs typeface="Symbol"/>
              </a:rPr>
              <a:t></a:t>
            </a:r>
            <a:endParaRPr sz="950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935728" y="1684593"/>
            <a:ext cx="10350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1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67790" y="2230945"/>
            <a:ext cx="5787390" cy="77514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092200">
              <a:lnSpc>
                <a:spcPct val="100000"/>
              </a:lnSpc>
              <a:spcBef>
                <a:spcPts val="110"/>
              </a:spcBef>
            </a:pPr>
            <a:r>
              <a:rPr sz="950" spc="1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  <a:p>
            <a:pPr marR="47625" algn="ctr">
              <a:lnSpc>
                <a:spcPct val="100000"/>
              </a:lnSpc>
              <a:spcBef>
                <a:spcPts val="860"/>
              </a:spcBef>
            </a:pPr>
            <a:r>
              <a:rPr sz="950" dirty="0">
                <a:latin typeface="Times New Roman"/>
                <a:cs typeface="Times New Roman"/>
              </a:rPr>
              <a:t>Концентрація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легуючих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елементів,</a:t>
            </a:r>
            <a:r>
              <a:rPr sz="950" spc="10" dirty="0">
                <a:latin typeface="Times New Roman"/>
                <a:cs typeface="Times New Roman"/>
              </a:rPr>
              <a:t> % </a:t>
            </a:r>
            <a:r>
              <a:rPr sz="950" spc="15" dirty="0">
                <a:latin typeface="Symbol"/>
                <a:cs typeface="Symbol"/>
              </a:rPr>
              <a:t></a:t>
            </a:r>
            <a:endParaRPr sz="950">
              <a:latin typeface="Symbol"/>
              <a:cs typeface="Symbol"/>
            </a:endParaRPr>
          </a:p>
          <a:p>
            <a:pPr marL="635" algn="ctr">
              <a:lnSpc>
                <a:spcPct val="100000"/>
              </a:lnSpc>
              <a:spcBef>
                <a:spcPts val="770"/>
              </a:spcBef>
              <a:tabLst>
                <a:tab pos="197993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5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10.5. </a:t>
            </a:r>
            <a:r>
              <a:rPr sz="1000" spc="-5" dirty="0">
                <a:latin typeface="Times New Roman"/>
                <a:cs typeface="Times New Roman"/>
              </a:rPr>
              <a:t>Схематичні діаграми 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Fe-легуючий елемент: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розширюють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область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</a:t>
            </a:r>
            <a:r>
              <a:rPr sz="1000" spc="-5" dirty="0">
                <a:latin typeface="Times New Roman"/>
                <a:cs typeface="Times New Roman"/>
              </a:rPr>
              <a:t>-модифікації;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елементів,</a:t>
            </a:r>
            <a:r>
              <a:rPr sz="1000" dirty="0">
                <a:latin typeface="Times New Roman"/>
                <a:cs typeface="Times New Roman"/>
              </a:rPr>
              <a:t> які</a:t>
            </a:r>
            <a:r>
              <a:rPr sz="1000" spc="-5" dirty="0">
                <a:latin typeface="Times New Roman"/>
                <a:cs typeface="Times New Roman"/>
              </a:rPr>
              <a:t> звужують область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</a:t>
            </a:r>
            <a:r>
              <a:rPr sz="1000" spc="-5" dirty="0">
                <a:latin typeface="Times New Roman"/>
                <a:cs typeface="Times New Roman"/>
              </a:rPr>
              <a:t>-модифікації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0200"/>
              </a:lnSpc>
            </a:pPr>
            <a:r>
              <a:rPr sz="1200" spc="-5" dirty="0">
                <a:latin typeface="Times New Roman"/>
                <a:cs typeface="Times New Roman"/>
              </a:rPr>
              <a:t>При перевищенні певного вмісту марганцю, </a:t>
            </a:r>
            <a:r>
              <a:rPr sz="1200" dirty="0">
                <a:latin typeface="Times New Roman"/>
                <a:cs typeface="Times New Roman"/>
              </a:rPr>
              <a:t>нікелю </a:t>
            </a:r>
            <a:r>
              <a:rPr sz="1200" spc="-5" dirty="0">
                <a:latin typeface="Times New Roman"/>
                <a:cs typeface="Times New Roman"/>
              </a:rPr>
              <a:t>та інших елементів, які мають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гранецентровану кубічну решітку,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-стан існує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стабільний від кімнатної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плавлення.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dirty="0">
                <a:latin typeface="Times New Roman"/>
                <a:cs typeface="Times New Roman"/>
              </a:rPr>
              <a:t> заліза </a:t>
            </a:r>
            <a:r>
              <a:rPr sz="1200" spc="-5" dirty="0">
                <a:latin typeface="Times New Roman"/>
                <a:cs typeface="Times New Roman"/>
              </a:rPr>
              <a:t>називаються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аустенітними.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00"/>
              </a:lnSpc>
              <a:spcBef>
                <a:spcPts val="20"/>
              </a:spcBef>
              <a:tabLst>
                <a:tab pos="699770" algn="l"/>
                <a:tab pos="1219200" algn="l"/>
                <a:tab pos="1911350" algn="l"/>
                <a:tab pos="2753360" algn="l"/>
                <a:tab pos="3435985" algn="l"/>
                <a:tab pos="3702050" algn="l"/>
                <a:tab pos="4232910" algn="l"/>
                <a:tab pos="5040630" algn="l"/>
                <a:tab pos="535940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</a:t>
            </a:r>
            <a:r>
              <a:rPr sz="1200" dirty="0">
                <a:latin typeface="Times New Roman"/>
                <a:cs typeface="Times New Roman"/>
              </a:rPr>
              <a:t>и	</a:t>
            </a:r>
            <a:r>
              <a:rPr sz="1200" spc="-5" dirty="0">
                <a:latin typeface="Times New Roman"/>
                <a:cs typeface="Times New Roman"/>
              </a:rPr>
              <a:t>вміст</a:t>
            </a:r>
            <a:r>
              <a:rPr sz="1200" dirty="0">
                <a:latin typeface="Times New Roman"/>
                <a:cs typeface="Times New Roman"/>
              </a:rPr>
              <a:t>і	ванаді</a:t>
            </a:r>
            <a:r>
              <a:rPr sz="1200" spc="-5" dirty="0">
                <a:latin typeface="Times New Roman"/>
                <a:cs typeface="Times New Roman"/>
              </a:rPr>
              <a:t>ю</a:t>
            </a:r>
            <a:r>
              <a:rPr sz="1200" dirty="0">
                <a:latin typeface="Times New Roman"/>
                <a:cs typeface="Times New Roman"/>
              </a:rPr>
              <a:t>,	молібде</a:t>
            </a:r>
            <a:r>
              <a:rPr sz="1200" spc="-10" dirty="0">
                <a:latin typeface="Times New Roman"/>
                <a:cs typeface="Times New Roman"/>
              </a:rPr>
              <a:t>н</a:t>
            </a:r>
            <a:r>
              <a:rPr sz="1200" dirty="0">
                <a:latin typeface="Times New Roman"/>
                <a:cs typeface="Times New Roman"/>
              </a:rPr>
              <a:t>у,	</a:t>
            </a:r>
            <a:r>
              <a:rPr sz="1200" spc="-5" dirty="0">
                <a:latin typeface="Times New Roman"/>
                <a:cs typeface="Times New Roman"/>
              </a:rPr>
              <a:t>кремні</a:t>
            </a:r>
            <a:r>
              <a:rPr sz="1200" dirty="0">
                <a:latin typeface="Times New Roman"/>
                <a:cs typeface="Times New Roman"/>
              </a:rPr>
              <a:t>ю	</a:t>
            </a:r>
            <a:r>
              <a:rPr sz="1200" spc="-5" dirty="0">
                <a:latin typeface="Times New Roman"/>
                <a:cs typeface="Times New Roman"/>
              </a:rPr>
              <a:t>т</a:t>
            </a:r>
            <a:r>
              <a:rPr sz="1200" dirty="0">
                <a:latin typeface="Times New Roman"/>
                <a:cs typeface="Times New Roman"/>
              </a:rPr>
              <a:t>а	інших	елементі</a:t>
            </a:r>
            <a:r>
              <a:rPr sz="1200" spc="-5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,	</a:t>
            </a:r>
            <a:r>
              <a:rPr sz="1200" spc="-5" dirty="0">
                <a:latin typeface="Times New Roman"/>
                <a:cs typeface="Times New Roman"/>
              </a:rPr>
              <a:t>як</a:t>
            </a:r>
            <a:r>
              <a:rPr sz="1200" dirty="0">
                <a:latin typeface="Times New Roman"/>
                <a:cs typeface="Times New Roman"/>
              </a:rPr>
              <a:t>і	</a:t>
            </a:r>
            <a:r>
              <a:rPr sz="1200" spc="-5" dirty="0">
                <a:latin typeface="Times New Roman"/>
                <a:cs typeface="Times New Roman"/>
              </a:rPr>
              <a:t>мають  об’ємноцентровану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кубічну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певної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стійким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всіх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10"/>
              </a:lnSpc>
            </a:pP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-стан.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основі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феритними.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70"/>
              </a:lnSpc>
            </a:pPr>
            <a:r>
              <a:rPr sz="1200" dirty="0">
                <a:latin typeface="Times New Roman"/>
                <a:cs typeface="Times New Roman"/>
              </a:rPr>
              <a:t>Аустенітні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феритні</a:t>
            </a:r>
            <a:r>
              <a:rPr sz="1200" spc="-5" dirty="0">
                <a:latin typeface="Times New Roman"/>
                <a:cs typeface="Times New Roman"/>
              </a:rPr>
              <a:t> сплави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мають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перетворень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нагріванні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охолодженні.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556000" marR="5080" indent="-749300">
              <a:lnSpc>
                <a:spcPts val="1380"/>
              </a:lnSpc>
              <a:spcBef>
                <a:spcPts val="935"/>
              </a:spcBef>
            </a:pPr>
            <a:r>
              <a:rPr sz="1200" b="1" dirty="0">
                <a:latin typeface="Times New Roman"/>
                <a:cs typeface="Times New Roman"/>
              </a:rPr>
              <a:t>10.4.6.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ВПЛИВ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ЛЕГУЮЧИХ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ЕЛЕМЕНТІВ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НА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ПЕРЕТВОРЕННЯ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592070" marR="5715" indent="742950" algn="r">
              <a:lnSpc>
                <a:spcPts val="1380"/>
              </a:lnSpc>
              <a:spcBef>
                <a:spcPts val="905"/>
              </a:spcBef>
            </a:pPr>
            <a:r>
              <a:rPr sz="1200" b="1" i="1" dirty="0">
                <a:latin typeface="Times New Roman"/>
                <a:cs typeface="Times New Roman"/>
              </a:rPr>
              <a:t>ВПЛИВ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ЛЕГУЮЧИХ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ЕЛЕМЕНТІВ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НА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ПЕРЕТВОРЕННЯ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ПЕРЛІТУ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В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АУСТЕНІТ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Легуючі елементи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більшості </a:t>
            </a:r>
            <a:r>
              <a:rPr sz="1200" dirty="0">
                <a:latin typeface="Times New Roman"/>
                <a:cs typeface="Times New Roman"/>
              </a:rPr>
              <a:t>випадків </a:t>
            </a:r>
            <a:r>
              <a:rPr sz="1200" spc="-5" dirty="0">
                <a:latin typeface="Times New Roman"/>
                <a:cs typeface="Times New Roman"/>
              </a:rPr>
              <a:t>розчиняються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аустеніті, утворюючи твер- </a:t>
            </a:r>
            <a:r>
              <a:rPr sz="1200" dirty="0">
                <a:latin typeface="Times New Roman"/>
                <a:cs typeface="Times New Roman"/>
              </a:rPr>
              <a:t> ді розчини заміщення. Леговані сталі </a:t>
            </a:r>
            <a:r>
              <a:rPr sz="1200" spc="-5" dirty="0">
                <a:latin typeface="Times New Roman"/>
                <a:cs typeface="Times New Roman"/>
              </a:rPr>
              <a:t>вимагають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високих </a:t>
            </a:r>
            <a:r>
              <a:rPr sz="1200" dirty="0">
                <a:latin typeface="Times New Roman"/>
                <a:cs typeface="Times New Roman"/>
              </a:rPr>
              <a:t>температур </a:t>
            </a:r>
            <a:r>
              <a:rPr sz="1200" spc="-5" dirty="0">
                <a:latin typeface="Times New Roman"/>
                <a:cs typeface="Times New Roman"/>
              </a:rPr>
              <a:t>нагрівання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тривалої витримки </a:t>
            </a:r>
            <a:r>
              <a:rPr sz="1200" dirty="0">
                <a:latin typeface="Times New Roman"/>
                <a:cs typeface="Times New Roman"/>
              </a:rPr>
              <a:t>для отримання </a:t>
            </a:r>
            <a:r>
              <a:rPr sz="1200" spc="-5" dirty="0">
                <a:latin typeface="Times New Roman"/>
                <a:cs typeface="Times New Roman"/>
              </a:rPr>
              <a:t>однорідного аустеніту,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якому розчиня-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 </a:t>
            </a:r>
            <a:r>
              <a:rPr sz="1200" dirty="0">
                <a:latin typeface="Times New Roman"/>
                <a:cs typeface="Times New Roman"/>
              </a:rPr>
              <a:t>карбіди</a:t>
            </a:r>
            <a:r>
              <a:rPr sz="1200" spc="-5" dirty="0">
                <a:latin typeface="Times New Roman"/>
                <a:cs typeface="Times New Roman"/>
              </a:rPr>
              <a:t> легуючих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Мала </a:t>
            </a:r>
            <a:r>
              <a:rPr sz="1200" spc="-5" dirty="0">
                <a:latin typeface="Times New Roman"/>
                <a:cs typeface="Times New Roman"/>
              </a:rPr>
              <a:t>схильність </a:t>
            </a:r>
            <a:r>
              <a:rPr sz="1200" dirty="0">
                <a:latin typeface="Times New Roman"/>
                <a:cs typeface="Times New Roman"/>
              </a:rPr>
              <a:t>до зростання </a:t>
            </a:r>
            <a:r>
              <a:rPr sz="1200" spc="-5" dirty="0">
                <a:latin typeface="Times New Roman"/>
                <a:cs typeface="Times New Roman"/>
              </a:rPr>
              <a:t>аустенітного </a:t>
            </a:r>
            <a:r>
              <a:rPr sz="1200" dirty="0">
                <a:latin typeface="Times New Roman"/>
                <a:cs typeface="Times New Roman"/>
              </a:rPr>
              <a:t>зерна є технологічною </a:t>
            </a:r>
            <a:r>
              <a:rPr sz="1200" spc="-5" dirty="0">
                <a:latin typeface="Times New Roman"/>
                <a:cs typeface="Times New Roman"/>
              </a:rPr>
              <a:t>перевагою біль-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шості </a:t>
            </a:r>
            <a:r>
              <a:rPr sz="1200" dirty="0">
                <a:latin typeface="Times New Roman"/>
                <a:cs typeface="Times New Roman"/>
              </a:rPr>
              <a:t>легованих </a:t>
            </a:r>
            <a:r>
              <a:rPr sz="1200" spc="-5" dirty="0">
                <a:latin typeface="Times New Roman"/>
                <a:cs typeface="Times New Roman"/>
              </a:rPr>
              <a:t>сталей. Всі легуючі елементи знижують </a:t>
            </a:r>
            <a:r>
              <a:rPr sz="1200" dirty="0">
                <a:latin typeface="Times New Roman"/>
                <a:cs typeface="Times New Roman"/>
              </a:rPr>
              <a:t>схильність </a:t>
            </a:r>
            <a:r>
              <a:rPr sz="1200" spc="-5" dirty="0">
                <a:latin typeface="Times New Roman"/>
                <a:cs typeface="Times New Roman"/>
              </a:rPr>
              <a:t>аустенітного </a:t>
            </a:r>
            <a:r>
              <a:rPr sz="1200" dirty="0">
                <a:latin typeface="Times New Roman"/>
                <a:cs typeface="Times New Roman"/>
              </a:rPr>
              <a:t>зерна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зростання, </a:t>
            </a:r>
            <a:r>
              <a:rPr sz="1200" dirty="0">
                <a:latin typeface="Times New Roman"/>
                <a:cs typeface="Times New Roman"/>
              </a:rPr>
              <a:t>крім марганцю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бору. </a:t>
            </a:r>
            <a:r>
              <a:rPr sz="1200" spc="-5" dirty="0">
                <a:latin typeface="Times New Roman"/>
                <a:cs typeface="Times New Roman"/>
              </a:rPr>
              <a:t>Елементи,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не утворюють </a:t>
            </a:r>
            <a:r>
              <a:rPr sz="1200" dirty="0">
                <a:latin typeface="Times New Roman"/>
                <a:cs typeface="Times New Roman"/>
              </a:rPr>
              <a:t>карбідів </a:t>
            </a:r>
            <a:r>
              <a:rPr sz="1200" spc="-5" dirty="0">
                <a:latin typeface="Times New Roman"/>
                <a:cs typeface="Times New Roman"/>
              </a:rPr>
              <a:t>(кремній,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кобальт, мідь, нікель), </a:t>
            </a:r>
            <a:r>
              <a:rPr sz="1200" dirty="0">
                <a:latin typeface="Times New Roman"/>
                <a:cs typeface="Times New Roman"/>
              </a:rPr>
              <a:t>слабо </a:t>
            </a:r>
            <a:r>
              <a:rPr sz="1200" spc="-5" dirty="0">
                <a:latin typeface="Times New Roman"/>
                <a:cs typeface="Times New Roman"/>
              </a:rPr>
              <a:t>впливають на </a:t>
            </a:r>
            <a:r>
              <a:rPr sz="1200" dirty="0">
                <a:latin typeface="Times New Roman"/>
                <a:cs typeface="Times New Roman"/>
              </a:rPr>
              <a:t>зростання зерна. </a:t>
            </a:r>
            <a:r>
              <a:rPr sz="1200" spc="-5" dirty="0">
                <a:latin typeface="Times New Roman"/>
                <a:cs typeface="Times New Roman"/>
              </a:rPr>
              <a:t>Елементи, </a:t>
            </a:r>
            <a:r>
              <a:rPr sz="1200" dirty="0">
                <a:latin typeface="Times New Roman"/>
                <a:cs typeface="Times New Roman"/>
              </a:rPr>
              <a:t>що створюють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карбіди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(хром,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молібден,</a:t>
            </a:r>
            <a:r>
              <a:rPr sz="1200" dirty="0">
                <a:latin typeface="Times New Roman"/>
                <a:cs typeface="Times New Roman"/>
              </a:rPr>
              <a:t> вольфрам,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ванадій,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титан)</a:t>
            </a:r>
            <a:r>
              <a:rPr sz="1200" dirty="0">
                <a:latin typeface="Times New Roman"/>
                <a:cs typeface="Times New Roman"/>
              </a:rPr>
              <a:t> сильно</a:t>
            </a:r>
            <a:r>
              <a:rPr sz="1200" spc="-5" dirty="0">
                <a:latin typeface="Times New Roman"/>
                <a:cs typeface="Times New Roman"/>
              </a:rPr>
              <a:t> подрібнюють </a:t>
            </a:r>
            <a:r>
              <a:rPr sz="1200" dirty="0">
                <a:latin typeface="Times New Roman"/>
                <a:cs typeface="Times New Roman"/>
              </a:rPr>
              <a:t>зерно.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080" algn="r">
              <a:lnSpc>
                <a:spcPts val="1410"/>
              </a:lnSpc>
              <a:spcBef>
                <a:spcPts val="840"/>
              </a:spcBef>
            </a:pPr>
            <a:r>
              <a:rPr sz="1200" b="1" i="1" dirty="0">
                <a:latin typeface="Times New Roman"/>
                <a:cs typeface="Times New Roman"/>
              </a:rPr>
              <a:t>ВПЛИВ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ЛЕГУЮЧИХ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ЕЛЕМЕНТІВ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НА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ПЕРЕТВОРЕННЯ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ts val="1410"/>
              </a:lnSpc>
            </a:pPr>
            <a:r>
              <a:rPr sz="1200" b="1" i="1" spc="-5" dirty="0">
                <a:latin typeface="Times New Roman"/>
                <a:cs typeface="Times New Roman"/>
              </a:rPr>
              <a:t>ПЕРЕОХОЛОДЖЕНОГО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АУСТЕНІТУ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 впливом на стійкість аустеніту та на форму С-образних кривих легуючі елемен-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поділяються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Елементи, </a:t>
            </a:r>
            <a:r>
              <a:rPr sz="1200" spc="-5" dirty="0">
                <a:latin typeface="Times New Roman"/>
                <a:cs typeface="Times New Roman"/>
              </a:rPr>
              <a:t>які розчиняються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фериті та цементиті (кобальт, кремній, алюміній,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мідь, нікель), </a:t>
            </a:r>
            <a:r>
              <a:rPr sz="1200" dirty="0">
                <a:latin typeface="Times New Roman"/>
                <a:cs typeface="Times New Roman"/>
              </a:rPr>
              <a:t>лише кількісно </a:t>
            </a:r>
            <a:r>
              <a:rPr sz="1200" spc="-5" dirty="0">
                <a:latin typeface="Times New Roman"/>
                <a:cs typeface="Times New Roman"/>
              </a:rPr>
              <a:t>впливають на </a:t>
            </a:r>
            <a:r>
              <a:rPr sz="1200" dirty="0">
                <a:latin typeface="Times New Roman"/>
                <a:cs typeface="Times New Roman"/>
              </a:rPr>
              <a:t>процеси </a:t>
            </a:r>
            <a:r>
              <a:rPr sz="1200" spc="-5" dirty="0">
                <a:latin typeface="Times New Roman"/>
                <a:cs typeface="Times New Roman"/>
              </a:rPr>
              <a:t>перетворення: уповільнюють </a:t>
            </a:r>
            <a:r>
              <a:rPr sz="1200" dirty="0">
                <a:latin typeface="Times New Roman"/>
                <a:cs typeface="Times New Roman"/>
              </a:rPr>
              <a:t>пере-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творення</a:t>
            </a:r>
            <a:r>
              <a:rPr sz="1200" dirty="0">
                <a:latin typeface="Times New Roman"/>
                <a:cs typeface="Times New Roman"/>
              </a:rPr>
              <a:t> (більшість</a:t>
            </a:r>
            <a:r>
              <a:rPr sz="1200" spc="-5" dirty="0">
                <a:latin typeface="Times New Roman"/>
                <a:cs typeface="Times New Roman"/>
              </a:rPr>
              <a:t> елементів),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 прискорюють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(кобальт)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10.6,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5"/>
              </a:spcBef>
            </a:pPr>
            <a:r>
              <a:rPr sz="1000" spc="-5" dirty="0">
                <a:latin typeface="Times New Roman"/>
                <a:cs typeface="Times New Roman"/>
              </a:rPr>
              <a:t>187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696715" y="946745"/>
            <a:ext cx="197485" cy="5321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0000"/>
              </a:lnSpc>
              <a:spcBef>
                <a:spcPts val="95"/>
              </a:spcBef>
            </a:pPr>
            <a:r>
              <a:rPr sz="950" spc="5" dirty="0">
                <a:latin typeface="Times New Roman"/>
                <a:cs typeface="Times New Roman"/>
              </a:rPr>
              <a:t>Mn  Ni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sz="950" spc="5" dirty="0">
                <a:latin typeface="Times New Roman"/>
                <a:cs typeface="Times New Roman"/>
              </a:rPr>
              <a:t>Pt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778500" y="878396"/>
            <a:ext cx="197485" cy="1242695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 marR="53975" algn="just">
              <a:lnSpc>
                <a:spcPct val="82900"/>
              </a:lnSpc>
              <a:spcBef>
                <a:spcPts val="305"/>
              </a:spcBef>
            </a:pPr>
            <a:r>
              <a:rPr sz="950" spc="5" dirty="0">
                <a:latin typeface="Times New Roman"/>
                <a:cs typeface="Times New Roman"/>
              </a:rPr>
              <a:t>Si </a:t>
            </a:r>
            <a:r>
              <a:rPr sz="950" spc="-229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Al  </a:t>
            </a:r>
            <a:r>
              <a:rPr sz="950" spc="5" dirty="0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 marL="12700" marR="39370">
              <a:lnSpc>
                <a:spcPct val="78400"/>
              </a:lnSpc>
              <a:spcBef>
                <a:spcPts val="15"/>
              </a:spcBef>
            </a:pPr>
            <a:r>
              <a:rPr sz="950" spc="5" dirty="0">
                <a:latin typeface="Times New Roman"/>
                <a:cs typeface="Times New Roman"/>
              </a:rPr>
              <a:t>Be  </a:t>
            </a:r>
            <a:r>
              <a:rPr sz="950" spc="15" dirty="0">
                <a:latin typeface="Times New Roman"/>
                <a:cs typeface="Times New Roman"/>
              </a:rPr>
              <a:t>W</a:t>
            </a:r>
            <a:endParaRPr sz="950">
              <a:latin typeface="Times New Roman"/>
              <a:cs typeface="Times New Roman"/>
            </a:endParaRPr>
          </a:p>
          <a:p>
            <a:pPr marL="12700" marR="5080">
              <a:lnSpc>
                <a:spcPct val="75300"/>
              </a:lnSpc>
              <a:spcBef>
                <a:spcPts val="70"/>
              </a:spcBef>
            </a:pPr>
            <a:r>
              <a:rPr sz="950" spc="5" dirty="0">
                <a:latin typeface="Times New Roman"/>
                <a:cs typeface="Times New Roman"/>
              </a:rPr>
              <a:t>Sn </a:t>
            </a:r>
            <a:r>
              <a:rPr sz="950" spc="10" dirty="0">
                <a:latin typeface="Times New Roman"/>
                <a:cs typeface="Times New Roman"/>
              </a:rPr>
              <a:t> Mo</a:t>
            </a:r>
            <a:endParaRPr sz="950">
              <a:latin typeface="Times New Roman"/>
              <a:cs typeface="Times New Roman"/>
            </a:endParaRPr>
          </a:p>
          <a:p>
            <a:pPr marL="12700" marR="46355">
              <a:lnSpc>
                <a:spcPts val="969"/>
              </a:lnSpc>
              <a:spcBef>
                <a:spcPts val="75"/>
              </a:spcBef>
            </a:pPr>
            <a:r>
              <a:rPr sz="950" spc="5" dirty="0">
                <a:latin typeface="Times New Roman"/>
                <a:cs typeface="Times New Roman"/>
              </a:rPr>
              <a:t>Sb  </a:t>
            </a:r>
            <a:r>
              <a:rPr sz="950" spc="10" dirty="0">
                <a:latin typeface="Times New Roman"/>
                <a:cs typeface="Times New Roman"/>
              </a:rPr>
              <a:t>V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35"/>
              </a:lnSpc>
            </a:pPr>
            <a:r>
              <a:rPr sz="950" dirty="0">
                <a:latin typeface="Times New Roman"/>
                <a:cs typeface="Times New Roman"/>
              </a:rPr>
              <a:t>Ti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88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810511" y="895349"/>
            <a:ext cx="1292860" cy="1748789"/>
            <a:chOff x="1810511" y="895349"/>
            <a:chExt cx="1292860" cy="1748789"/>
          </a:xfrm>
        </p:grpSpPr>
        <p:sp>
          <p:nvSpPr>
            <p:cNvPr id="6" name="object 6"/>
            <p:cNvSpPr/>
            <p:nvPr/>
          </p:nvSpPr>
          <p:spPr>
            <a:xfrm>
              <a:off x="1815845" y="899159"/>
              <a:ext cx="0" cy="1741170"/>
            </a:xfrm>
            <a:custGeom>
              <a:avLst/>
              <a:gdLst/>
              <a:ahLst/>
              <a:cxnLst/>
              <a:rect l="l" t="t" r="r" b="b"/>
              <a:pathLst>
                <a:path h="1741170">
                  <a:moveTo>
                    <a:pt x="0" y="1741170"/>
                  </a:moveTo>
                  <a:lnTo>
                    <a:pt x="0" y="0"/>
                  </a:lnTo>
                </a:path>
              </a:pathLst>
            </a:custGeom>
            <a:ln w="7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815845" y="2640329"/>
              <a:ext cx="1219200" cy="0"/>
            </a:xfrm>
            <a:custGeom>
              <a:avLst/>
              <a:gdLst/>
              <a:ahLst/>
              <a:cxnLst/>
              <a:rect l="l" t="t" r="r" b="b"/>
              <a:pathLst>
                <a:path w="1219200">
                  <a:moveTo>
                    <a:pt x="0" y="0"/>
                  </a:moveTo>
                  <a:lnTo>
                    <a:pt x="1219200" y="0"/>
                  </a:lnTo>
                </a:path>
              </a:pathLst>
            </a:custGeom>
            <a:ln w="7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814321" y="944879"/>
              <a:ext cx="1285240" cy="0"/>
            </a:xfrm>
            <a:custGeom>
              <a:avLst/>
              <a:gdLst/>
              <a:ahLst/>
              <a:cxnLst/>
              <a:rect l="l" t="t" r="r" b="b"/>
              <a:pathLst>
                <a:path w="1285239">
                  <a:moveTo>
                    <a:pt x="0" y="0"/>
                  </a:moveTo>
                  <a:lnTo>
                    <a:pt x="1284732" y="0"/>
                  </a:lnTo>
                </a:path>
              </a:pathLst>
            </a:custGeom>
            <a:ln w="730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301430" y="977645"/>
              <a:ext cx="766445" cy="897255"/>
            </a:xfrm>
            <a:custGeom>
              <a:avLst/>
              <a:gdLst/>
              <a:ahLst/>
              <a:cxnLst/>
              <a:rect l="l" t="t" r="r" b="b"/>
              <a:pathLst>
                <a:path w="766444" h="897255">
                  <a:moveTo>
                    <a:pt x="766381" y="0"/>
                  </a:moveTo>
                  <a:lnTo>
                    <a:pt x="715020" y="15695"/>
                  </a:lnTo>
                  <a:lnTo>
                    <a:pt x="663850" y="31580"/>
                  </a:lnTo>
                  <a:lnTo>
                    <a:pt x="612933" y="47720"/>
                  </a:lnTo>
                  <a:lnTo>
                    <a:pt x="562334" y="64177"/>
                  </a:lnTo>
                  <a:lnTo>
                    <a:pt x="512116" y="81015"/>
                  </a:lnTo>
                  <a:lnTo>
                    <a:pt x="462343" y="98298"/>
                  </a:lnTo>
                  <a:lnTo>
                    <a:pt x="411578" y="116173"/>
                  </a:lnTo>
                  <a:lnTo>
                    <a:pt x="359501" y="134620"/>
                  </a:lnTo>
                  <a:lnTo>
                    <a:pt x="307848" y="153447"/>
                  </a:lnTo>
                  <a:lnTo>
                    <a:pt x="258353" y="172466"/>
                  </a:lnTo>
                  <a:lnTo>
                    <a:pt x="212753" y="191484"/>
                  </a:lnTo>
                  <a:lnTo>
                    <a:pt x="172783" y="210312"/>
                  </a:lnTo>
                  <a:lnTo>
                    <a:pt x="122015" y="238958"/>
                  </a:lnTo>
                  <a:lnTo>
                    <a:pt x="79819" y="268033"/>
                  </a:lnTo>
                  <a:lnTo>
                    <a:pt x="46767" y="296251"/>
                  </a:lnTo>
                  <a:lnTo>
                    <a:pt x="7572" y="342507"/>
                  </a:lnTo>
                  <a:lnTo>
                    <a:pt x="0" y="358616"/>
                  </a:lnTo>
                  <a:lnTo>
                    <a:pt x="4143" y="377725"/>
                  </a:lnTo>
                  <a:lnTo>
                    <a:pt x="46429" y="433101"/>
                  </a:lnTo>
                  <a:lnTo>
                    <a:pt x="77110" y="463296"/>
                  </a:lnTo>
                  <a:lnTo>
                    <a:pt x="114014" y="496919"/>
                  </a:lnTo>
                  <a:lnTo>
                    <a:pt x="155680" y="533400"/>
                  </a:lnTo>
                  <a:lnTo>
                    <a:pt x="200649" y="572166"/>
                  </a:lnTo>
                  <a:lnTo>
                    <a:pt x="247459" y="612648"/>
                  </a:lnTo>
                  <a:lnTo>
                    <a:pt x="279988" y="640532"/>
                  </a:lnTo>
                  <a:lnTo>
                    <a:pt x="314423" y="669721"/>
                  </a:lnTo>
                  <a:lnTo>
                    <a:pt x="350527" y="700052"/>
                  </a:lnTo>
                  <a:lnTo>
                    <a:pt x="388060" y="731361"/>
                  </a:lnTo>
                  <a:lnTo>
                    <a:pt x="426785" y="763485"/>
                  </a:lnTo>
                  <a:lnTo>
                    <a:pt x="466463" y="796261"/>
                  </a:lnTo>
                  <a:lnTo>
                    <a:pt x="506857" y="829527"/>
                  </a:lnTo>
                  <a:lnTo>
                    <a:pt x="547727" y="863119"/>
                  </a:lnTo>
                  <a:lnTo>
                    <a:pt x="588835" y="896874"/>
                  </a:lnTo>
                </a:path>
              </a:pathLst>
            </a:custGeom>
            <a:ln w="146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99642" y="977645"/>
              <a:ext cx="1065530" cy="1214755"/>
            </a:xfrm>
            <a:custGeom>
              <a:avLst/>
              <a:gdLst/>
              <a:ahLst/>
              <a:cxnLst/>
              <a:rect l="l" t="t" r="r" b="b"/>
              <a:pathLst>
                <a:path w="1065530" h="1214755">
                  <a:moveTo>
                    <a:pt x="1065299" y="0"/>
                  </a:moveTo>
                  <a:lnTo>
                    <a:pt x="1017830" y="7359"/>
                  </a:lnTo>
                  <a:lnTo>
                    <a:pt x="970416" y="14794"/>
                  </a:lnTo>
                  <a:lnTo>
                    <a:pt x="923059" y="22436"/>
                  </a:lnTo>
                  <a:lnTo>
                    <a:pt x="875759" y="30417"/>
                  </a:lnTo>
                  <a:lnTo>
                    <a:pt x="828515" y="38868"/>
                  </a:lnTo>
                  <a:lnTo>
                    <a:pt x="781327" y="47921"/>
                  </a:lnTo>
                  <a:lnTo>
                    <a:pt x="734196" y="57708"/>
                  </a:lnTo>
                  <a:lnTo>
                    <a:pt x="687122" y="68360"/>
                  </a:lnTo>
                  <a:lnTo>
                    <a:pt x="640103" y="80010"/>
                  </a:lnTo>
                  <a:lnTo>
                    <a:pt x="592013" y="92562"/>
                  </a:lnTo>
                  <a:lnTo>
                    <a:pt x="542285" y="106206"/>
                  </a:lnTo>
                  <a:lnTo>
                    <a:pt x="491767" y="120734"/>
                  </a:lnTo>
                  <a:lnTo>
                    <a:pt x="441306" y="135940"/>
                  </a:lnTo>
                  <a:lnTo>
                    <a:pt x="391748" y="151616"/>
                  </a:lnTo>
                  <a:lnTo>
                    <a:pt x="343939" y="167555"/>
                  </a:lnTo>
                  <a:lnTo>
                    <a:pt x="298727" y="183551"/>
                  </a:lnTo>
                  <a:lnTo>
                    <a:pt x="256958" y="199396"/>
                  </a:lnTo>
                  <a:lnTo>
                    <a:pt x="219479" y="214884"/>
                  </a:lnTo>
                  <a:lnTo>
                    <a:pt x="159787" y="242858"/>
                  </a:lnTo>
                  <a:lnTo>
                    <a:pt x="107703" y="271528"/>
                  </a:lnTo>
                  <a:lnTo>
                    <a:pt x="64434" y="300307"/>
                  </a:lnTo>
                  <a:lnTo>
                    <a:pt x="31186" y="328610"/>
                  </a:lnTo>
                  <a:lnTo>
                    <a:pt x="0" y="386453"/>
                  </a:lnTo>
                  <a:lnTo>
                    <a:pt x="8405" y="414909"/>
                  </a:lnTo>
                  <a:lnTo>
                    <a:pt x="60221" y="476250"/>
                  </a:lnTo>
                  <a:lnTo>
                    <a:pt x="99535" y="512289"/>
                  </a:lnTo>
                  <a:lnTo>
                    <a:pt x="156798" y="553240"/>
                  </a:lnTo>
                  <a:lnTo>
                    <a:pt x="205866" y="588362"/>
                  </a:lnTo>
                  <a:lnTo>
                    <a:pt x="275867" y="640080"/>
                  </a:lnTo>
                  <a:lnTo>
                    <a:pt x="302988" y="660404"/>
                  </a:lnTo>
                  <a:lnTo>
                    <a:pt x="332292" y="682337"/>
                  </a:lnTo>
                  <a:lnTo>
                    <a:pt x="363659" y="705788"/>
                  </a:lnTo>
                  <a:lnTo>
                    <a:pt x="396966" y="730668"/>
                  </a:lnTo>
                  <a:lnTo>
                    <a:pt x="432093" y="756888"/>
                  </a:lnTo>
                  <a:lnTo>
                    <a:pt x="468919" y="784358"/>
                  </a:lnTo>
                  <a:lnTo>
                    <a:pt x="507322" y="812990"/>
                  </a:lnTo>
                  <a:lnTo>
                    <a:pt x="547181" y="842694"/>
                  </a:lnTo>
                  <a:lnTo>
                    <a:pt x="588374" y="873379"/>
                  </a:lnTo>
                  <a:lnTo>
                    <a:pt x="630780" y="904959"/>
                  </a:lnTo>
                  <a:lnTo>
                    <a:pt x="674278" y="937342"/>
                  </a:lnTo>
                  <a:lnTo>
                    <a:pt x="718747" y="970439"/>
                  </a:lnTo>
                  <a:lnTo>
                    <a:pt x="764065" y="1004162"/>
                  </a:lnTo>
                  <a:lnTo>
                    <a:pt x="810110" y="1038421"/>
                  </a:lnTo>
                  <a:lnTo>
                    <a:pt x="856763" y="1073126"/>
                  </a:lnTo>
                  <a:lnTo>
                    <a:pt x="903900" y="1108189"/>
                  </a:lnTo>
                  <a:lnTo>
                    <a:pt x="951402" y="1143520"/>
                  </a:lnTo>
                  <a:lnTo>
                    <a:pt x="999146" y="1179029"/>
                  </a:lnTo>
                  <a:lnTo>
                    <a:pt x="1047011" y="1214628"/>
                  </a:lnTo>
                </a:path>
              </a:pathLst>
            </a:custGeom>
            <a:ln w="1460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815845" y="2228085"/>
              <a:ext cx="1149097" cy="88394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815844" y="2228087"/>
              <a:ext cx="1149350" cy="88900"/>
            </a:xfrm>
            <a:custGeom>
              <a:avLst/>
              <a:gdLst/>
              <a:ahLst/>
              <a:cxnLst/>
              <a:rect l="l" t="t" r="r" b="b"/>
              <a:pathLst>
                <a:path w="1149350" h="88900">
                  <a:moveTo>
                    <a:pt x="1149097" y="0"/>
                  </a:moveTo>
                  <a:lnTo>
                    <a:pt x="0" y="0"/>
                  </a:lnTo>
                  <a:lnTo>
                    <a:pt x="0" y="88394"/>
                  </a:lnTo>
                  <a:lnTo>
                    <a:pt x="1149097" y="88394"/>
                  </a:lnTo>
                  <a:lnTo>
                    <a:pt x="1149097" y="0"/>
                  </a:lnTo>
                  <a:close/>
                </a:path>
              </a:pathLst>
            </a:custGeom>
            <a:ln w="7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822704" y="2218194"/>
              <a:ext cx="1202690" cy="156210"/>
            </a:xfrm>
            <a:custGeom>
              <a:avLst/>
              <a:gdLst/>
              <a:ahLst/>
              <a:cxnLst/>
              <a:rect l="l" t="t" r="r" b="b"/>
              <a:pathLst>
                <a:path w="1202689" h="156210">
                  <a:moveTo>
                    <a:pt x="1202436" y="0"/>
                  </a:moveTo>
                  <a:lnTo>
                    <a:pt x="1140714" y="0"/>
                  </a:lnTo>
                  <a:lnTo>
                    <a:pt x="1140714" y="86093"/>
                  </a:lnTo>
                  <a:lnTo>
                    <a:pt x="0" y="86093"/>
                  </a:lnTo>
                  <a:lnTo>
                    <a:pt x="0" y="156197"/>
                  </a:lnTo>
                  <a:lnTo>
                    <a:pt x="1181862" y="156197"/>
                  </a:lnTo>
                  <a:lnTo>
                    <a:pt x="1181862" y="137909"/>
                  </a:lnTo>
                  <a:lnTo>
                    <a:pt x="1202436" y="137909"/>
                  </a:lnTo>
                  <a:lnTo>
                    <a:pt x="12024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3512820" y="973835"/>
            <a:ext cx="1591310" cy="1699260"/>
            <a:chOff x="3512820" y="973835"/>
            <a:chExt cx="1591310" cy="1699260"/>
          </a:xfrm>
        </p:grpSpPr>
        <p:sp>
          <p:nvSpPr>
            <p:cNvPr id="15" name="object 15"/>
            <p:cNvSpPr/>
            <p:nvPr/>
          </p:nvSpPr>
          <p:spPr>
            <a:xfrm>
              <a:off x="4572762" y="1608581"/>
              <a:ext cx="476250" cy="0"/>
            </a:xfrm>
            <a:custGeom>
              <a:avLst/>
              <a:gdLst/>
              <a:ahLst/>
              <a:cxnLst/>
              <a:rect l="l" t="t" r="r" b="b"/>
              <a:pathLst>
                <a:path w="476250">
                  <a:moveTo>
                    <a:pt x="0" y="0"/>
                  </a:moveTo>
                  <a:lnTo>
                    <a:pt x="476250" y="0"/>
                  </a:lnTo>
                </a:path>
              </a:pathLst>
            </a:custGeom>
            <a:ln w="730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16630" y="1613153"/>
              <a:ext cx="1056640" cy="0"/>
            </a:xfrm>
            <a:custGeom>
              <a:avLst/>
              <a:gdLst/>
              <a:ahLst/>
              <a:cxnLst/>
              <a:rect l="l" t="t" r="r" b="b"/>
              <a:pathLst>
                <a:path w="1056639">
                  <a:moveTo>
                    <a:pt x="1056132" y="0"/>
                  </a:moveTo>
                  <a:lnTo>
                    <a:pt x="0" y="0"/>
                  </a:lnTo>
                </a:path>
              </a:pathLst>
            </a:custGeom>
            <a:ln w="7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516630" y="2148841"/>
              <a:ext cx="1504188" cy="79245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3516630" y="2148839"/>
              <a:ext cx="1504315" cy="79375"/>
            </a:xfrm>
            <a:custGeom>
              <a:avLst/>
              <a:gdLst/>
              <a:ahLst/>
              <a:cxnLst/>
              <a:rect l="l" t="t" r="r" b="b"/>
              <a:pathLst>
                <a:path w="1504314" h="79375">
                  <a:moveTo>
                    <a:pt x="1504188" y="0"/>
                  </a:moveTo>
                  <a:lnTo>
                    <a:pt x="0" y="0"/>
                  </a:lnTo>
                  <a:lnTo>
                    <a:pt x="0" y="79245"/>
                  </a:lnTo>
                  <a:lnTo>
                    <a:pt x="1504188" y="79245"/>
                  </a:lnTo>
                  <a:lnTo>
                    <a:pt x="1504188" y="0"/>
                  </a:lnTo>
                  <a:close/>
                </a:path>
              </a:pathLst>
            </a:custGeom>
            <a:ln w="7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16630" y="2089416"/>
              <a:ext cx="1532890" cy="198120"/>
            </a:xfrm>
            <a:custGeom>
              <a:avLst/>
              <a:gdLst/>
              <a:ahLst/>
              <a:cxnLst/>
              <a:rect l="l" t="t" r="r" b="b"/>
              <a:pathLst>
                <a:path w="1532889" h="198119">
                  <a:moveTo>
                    <a:pt x="1532382" y="0"/>
                  </a:moveTo>
                  <a:lnTo>
                    <a:pt x="1470660" y="0"/>
                  </a:lnTo>
                  <a:lnTo>
                    <a:pt x="1470660" y="128778"/>
                  </a:lnTo>
                  <a:lnTo>
                    <a:pt x="0" y="128778"/>
                  </a:lnTo>
                  <a:lnTo>
                    <a:pt x="0" y="198107"/>
                  </a:lnTo>
                  <a:lnTo>
                    <a:pt x="1532382" y="198107"/>
                  </a:lnTo>
                  <a:lnTo>
                    <a:pt x="1532382" y="138671"/>
                  </a:lnTo>
                  <a:lnTo>
                    <a:pt x="1532382" y="128778"/>
                  </a:lnTo>
                  <a:lnTo>
                    <a:pt x="15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16630" y="2560321"/>
              <a:ext cx="1504188" cy="79245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3516630" y="2560319"/>
              <a:ext cx="1504315" cy="79375"/>
            </a:xfrm>
            <a:custGeom>
              <a:avLst/>
              <a:gdLst/>
              <a:ahLst/>
              <a:cxnLst/>
              <a:rect l="l" t="t" r="r" b="b"/>
              <a:pathLst>
                <a:path w="1504314" h="79375">
                  <a:moveTo>
                    <a:pt x="1504188" y="0"/>
                  </a:moveTo>
                  <a:lnTo>
                    <a:pt x="0" y="0"/>
                  </a:lnTo>
                  <a:lnTo>
                    <a:pt x="0" y="79250"/>
                  </a:lnTo>
                  <a:lnTo>
                    <a:pt x="1504188" y="79250"/>
                  </a:lnTo>
                  <a:lnTo>
                    <a:pt x="1504188" y="0"/>
                  </a:lnTo>
                  <a:close/>
                </a:path>
              </a:pathLst>
            </a:custGeom>
            <a:ln w="7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991100" y="2535171"/>
              <a:ext cx="62230" cy="138430"/>
            </a:xfrm>
            <a:custGeom>
              <a:avLst/>
              <a:gdLst/>
              <a:ahLst/>
              <a:cxnLst/>
              <a:rect l="l" t="t" r="r" b="b"/>
              <a:pathLst>
                <a:path w="62229" h="138430">
                  <a:moveTo>
                    <a:pt x="61724" y="0"/>
                  </a:moveTo>
                  <a:lnTo>
                    <a:pt x="0" y="0"/>
                  </a:lnTo>
                  <a:lnTo>
                    <a:pt x="0" y="137924"/>
                  </a:lnTo>
                  <a:lnTo>
                    <a:pt x="61724" y="137924"/>
                  </a:lnTo>
                  <a:lnTo>
                    <a:pt x="617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516630" y="977645"/>
              <a:ext cx="1583690" cy="1686560"/>
            </a:xfrm>
            <a:custGeom>
              <a:avLst/>
              <a:gdLst/>
              <a:ahLst/>
              <a:cxnLst/>
              <a:rect l="l" t="t" r="r" b="b"/>
              <a:pathLst>
                <a:path w="1583689" h="1686560">
                  <a:moveTo>
                    <a:pt x="1583436" y="1686306"/>
                  </a:moveTo>
                  <a:lnTo>
                    <a:pt x="0" y="1686306"/>
                  </a:lnTo>
                  <a:lnTo>
                    <a:pt x="0" y="0"/>
                  </a:lnTo>
                  <a:lnTo>
                    <a:pt x="1532382" y="0"/>
                  </a:lnTo>
                </a:path>
              </a:pathLst>
            </a:custGeom>
            <a:ln w="7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934206" y="1177289"/>
              <a:ext cx="912494" cy="971550"/>
            </a:xfrm>
            <a:custGeom>
              <a:avLst/>
              <a:gdLst/>
              <a:ahLst/>
              <a:cxnLst/>
              <a:rect l="l" t="t" r="r" b="b"/>
              <a:pathLst>
                <a:path w="912495" h="971550">
                  <a:moveTo>
                    <a:pt x="531114" y="0"/>
                  </a:moveTo>
                  <a:lnTo>
                    <a:pt x="482084" y="10310"/>
                  </a:lnTo>
                  <a:lnTo>
                    <a:pt x="433768" y="20764"/>
                  </a:lnTo>
                  <a:lnTo>
                    <a:pt x="386881" y="31503"/>
                  </a:lnTo>
                  <a:lnTo>
                    <a:pt x="342138" y="42672"/>
                  </a:lnTo>
                  <a:lnTo>
                    <a:pt x="299823" y="55137"/>
                  </a:lnTo>
                  <a:lnTo>
                    <a:pt x="259080" y="68103"/>
                  </a:lnTo>
                  <a:lnTo>
                    <a:pt x="220622" y="80926"/>
                  </a:lnTo>
                  <a:lnTo>
                    <a:pt x="185166" y="92964"/>
                  </a:lnTo>
                  <a:lnTo>
                    <a:pt x="151745" y="103131"/>
                  </a:lnTo>
                  <a:lnTo>
                    <a:pt x="92047" y="122324"/>
                  </a:lnTo>
                  <a:lnTo>
                    <a:pt x="52625" y="145089"/>
                  </a:lnTo>
                  <a:lnTo>
                    <a:pt x="28194" y="185166"/>
                  </a:lnTo>
                  <a:lnTo>
                    <a:pt x="27336" y="234779"/>
                  </a:lnTo>
                  <a:lnTo>
                    <a:pt x="50958" y="269176"/>
                  </a:lnTo>
                  <a:lnTo>
                    <a:pt x="84582" y="288036"/>
                  </a:lnTo>
                  <a:lnTo>
                    <a:pt x="141827" y="315563"/>
                  </a:lnTo>
                  <a:lnTo>
                    <a:pt x="211074" y="343662"/>
                  </a:lnTo>
                  <a:lnTo>
                    <a:pt x="274510" y="366236"/>
                  </a:lnTo>
                  <a:lnTo>
                    <a:pt x="311372" y="376558"/>
                  </a:lnTo>
                  <a:lnTo>
                    <a:pt x="359664" y="387096"/>
                  </a:lnTo>
                  <a:lnTo>
                    <a:pt x="403168" y="394867"/>
                  </a:lnTo>
                  <a:lnTo>
                    <a:pt x="456240" y="403295"/>
                  </a:lnTo>
                  <a:lnTo>
                    <a:pt x="513588" y="411765"/>
                  </a:lnTo>
                  <a:lnTo>
                    <a:pt x="569919" y="419664"/>
                  </a:lnTo>
                  <a:lnTo>
                    <a:pt x="619943" y="426377"/>
                  </a:lnTo>
                  <a:lnTo>
                    <a:pt x="658368" y="431292"/>
                  </a:lnTo>
                  <a:lnTo>
                    <a:pt x="714089" y="435006"/>
                  </a:lnTo>
                  <a:lnTo>
                    <a:pt x="726948" y="431292"/>
                  </a:lnTo>
                  <a:lnTo>
                    <a:pt x="679358" y="437233"/>
                  </a:lnTo>
                  <a:lnTo>
                    <a:pt x="630269" y="444531"/>
                  </a:lnTo>
                  <a:lnTo>
                    <a:pt x="577893" y="454544"/>
                  </a:lnTo>
                  <a:lnTo>
                    <a:pt x="520446" y="468630"/>
                  </a:lnTo>
                  <a:lnTo>
                    <a:pt x="476828" y="481185"/>
                  </a:lnTo>
                  <a:lnTo>
                    <a:pt x="428554" y="496174"/>
                  </a:lnTo>
                  <a:lnTo>
                    <a:pt x="378333" y="512730"/>
                  </a:lnTo>
                  <a:lnTo>
                    <a:pt x="328873" y="529985"/>
                  </a:lnTo>
                  <a:lnTo>
                    <a:pt x="282885" y="547070"/>
                  </a:lnTo>
                  <a:lnTo>
                    <a:pt x="243078" y="563118"/>
                  </a:lnTo>
                  <a:lnTo>
                    <a:pt x="194298" y="584954"/>
                  </a:lnTo>
                  <a:lnTo>
                    <a:pt x="154019" y="606361"/>
                  </a:lnTo>
                  <a:lnTo>
                    <a:pt x="120169" y="628054"/>
                  </a:lnTo>
                  <a:lnTo>
                    <a:pt x="66353" y="675393"/>
                  </a:lnTo>
                  <a:lnTo>
                    <a:pt x="33992" y="727257"/>
                  </a:lnTo>
                  <a:lnTo>
                    <a:pt x="12215" y="779490"/>
                  </a:lnTo>
                  <a:lnTo>
                    <a:pt x="1309" y="832377"/>
                  </a:lnTo>
                  <a:lnTo>
                    <a:pt x="0" y="859536"/>
                  </a:lnTo>
                  <a:lnTo>
                    <a:pt x="1845" y="887110"/>
                  </a:lnTo>
                  <a:lnTo>
                    <a:pt x="6762" y="914971"/>
                  </a:lnTo>
                  <a:lnTo>
                    <a:pt x="13823" y="943117"/>
                  </a:lnTo>
                  <a:lnTo>
                    <a:pt x="22098" y="971550"/>
                  </a:lnTo>
                </a:path>
                <a:path w="912495" h="971550">
                  <a:moveTo>
                    <a:pt x="912114" y="618744"/>
                  </a:moveTo>
                  <a:lnTo>
                    <a:pt x="876276" y="638186"/>
                  </a:lnTo>
                  <a:lnTo>
                    <a:pt x="841438" y="657701"/>
                  </a:lnTo>
                  <a:lnTo>
                    <a:pt x="808601" y="677358"/>
                  </a:lnTo>
                  <a:lnTo>
                    <a:pt x="751462" y="717494"/>
                  </a:lnTo>
                  <a:lnTo>
                    <a:pt x="704290" y="759166"/>
                  </a:lnTo>
                  <a:lnTo>
                    <a:pt x="665940" y="801028"/>
                  </a:lnTo>
                  <a:lnTo>
                    <a:pt x="634984" y="843081"/>
                  </a:lnTo>
                  <a:lnTo>
                    <a:pt x="610147" y="891182"/>
                  </a:lnTo>
                  <a:lnTo>
                    <a:pt x="591145" y="944189"/>
                  </a:lnTo>
                  <a:lnTo>
                    <a:pt x="582930" y="971550"/>
                  </a:lnTo>
                </a:path>
                <a:path w="912495" h="971550">
                  <a:moveTo>
                    <a:pt x="316230" y="233934"/>
                  </a:moveTo>
                  <a:lnTo>
                    <a:pt x="375285" y="263747"/>
                  </a:lnTo>
                  <a:lnTo>
                    <a:pt x="441198" y="291846"/>
                  </a:lnTo>
                  <a:lnTo>
                    <a:pt x="479607" y="305692"/>
                  </a:lnTo>
                  <a:lnTo>
                    <a:pt x="521589" y="319182"/>
                  </a:lnTo>
                  <a:lnTo>
                    <a:pt x="563570" y="331386"/>
                  </a:lnTo>
                  <a:lnTo>
                    <a:pt x="601980" y="341376"/>
                  </a:lnTo>
                  <a:lnTo>
                    <a:pt x="667893" y="354425"/>
                  </a:lnTo>
                  <a:lnTo>
                    <a:pt x="697777" y="358199"/>
                  </a:lnTo>
                  <a:lnTo>
                    <a:pt x="726948" y="361188"/>
                  </a:lnTo>
                </a:path>
                <a:path w="912495" h="971550">
                  <a:moveTo>
                    <a:pt x="316230" y="141732"/>
                  </a:moveTo>
                  <a:lnTo>
                    <a:pt x="374999" y="117824"/>
                  </a:lnTo>
                  <a:lnTo>
                    <a:pt x="445770" y="94488"/>
                  </a:lnTo>
                  <a:lnTo>
                    <a:pt x="490680" y="82998"/>
                  </a:lnTo>
                  <a:lnTo>
                    <a:pt x="541591" y="71723"/>
                  </a:lnTo>
                  <a:lnTo>
                    <a:pt x="592788" y="61162"/>
                  </a:lnTo>
                  <a:lnTo>
                    <a:pt x="638556" y="51816"/>
                  </a:lnTo>
                  <a:lnTo>
                    <a:pt x="676644" y="44160"/>
                  </a:lnTo>
                  <a:lnTo>
                    <a:pt x="741961" y="32849"/>
                  </a:lnTo>
                  <a:lnTo>
                    <a:pt x="771906" y="28194"/>
                  </a:lnTo>
                </a:path>
              </a:pathLst>
            </a:custGeom>
            <a:ln w="146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2264162" y="1780840"/>
            <a:ext cx="8445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326386" y="1177289"/>
            <a:ext cx="237490" cy="668655"/>
          </a:xfrm>
          <a:custGeom>
            <a:avLst/>
            <a:gdLst/>
            <a:ahLst/>
            <a:cxnLst/>
            <a:rect l="l" t="t" r="r" b="b"/>
            <a:pathLst>
              <a:path w="237489" h="668655">
                <a:moveTo>
                  <a:pt x="151638" y="0"/>
                </a:moveTo>
                <a:lnTo>
                  <a:pt x="236982" y="49530"/>
                </a:lnTo>
              </a:path>
              <a:path w="237489" h="668655">
                <a:moveTo>
                  <a:pt x="72390" y="618744"/>
                </a:moveTo>
                <a:lnTo>
                  <a:pt x="0" y="668274"/>
                </a:lnTo>
              </a:path>
            </a:pathLst>
          </a:custGeom>
          <a:ln w="73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2540254" y="516889"/>
            <a:ext cx="2572385" cy="783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5295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603885">
              <a:lnSpc>
                <a:spcPts val="990"/>
              </a:lnSpc>
            </a:pPr>
            <a:r>
              <a:rPr sz="900" i="1" spc="10" dirty="0">
                <a:latin typeface="Times New Roman"/>
                <a:cs typeface="Times New Roman"/>
              </a:rPr>
              <a:t>A</a:t>
            </a:r>
            <a:r>
              <a:rPr sz="900" spc="15" baseline="-9259" dirty="0">
                <a:latin typeface="Times New Roman"/>
                <a:cs typeface="Times New Roman"/>
              </a:rPr>
              <a:t>1</a:t>
            </a:r>
            <a:endParaRPr sz="900" baseline="-9259">
              <a:latin typeface="Times New Roman"/>
              <a:cs typeface="Times New Roman"/>
            </a:endParaRPr>
          </a:p>
          <a:p>
            <a:pPr marL="975994">
              <a:lnSpc>
                <a:spcPts val="990"/>
              </a:lnSpc>
              <a:tabLst>
                <a:tab pos="2508250" algn="l"/>
              </a:tabLst>
            </a:pPr>
            <a:r>
              <a:rPr sz="900" i="1" u="dashLo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dashLo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i="1" u="dashLo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900" u="dashLong" spc="15" baseline="-925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	</a:t>
            </a:r>
            <a:endParaRPr sz="900" baseline="-9259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  <a:spcBef>
                <a:spcPts val="320"/>
              </a:spcBef>
            </a:pPr>
            <a:r>
              <a:rPr sz="900" spc="1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657174" y="1315278"/>
            <a:ext cx="154940" cy="66611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00" spc="5" dirty="0">
                <a:latin typeface="Times New Roman"/>
                <a:cs typeface="Times New Roman"/>
              </a:rPr>
              <a:t>Температура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655567" y="1274889"/>
            <a:ext cx="10985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89908" y="1259649"/>
            <a:ext cx="53911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A</a:t>
            </a:r>
            <a:r>
              <a:rPr sz="900" spc="20" dirty="0">
                <a:latin typeface="Symbol"/>
                <a:cs typeface="Symbol"/>
              </a:rPr>
              <a:t></a:t>
            </a:r>
            <a:r>
              <a:rPr sz="900" spc="-5" dirty="0">
                <a:latin typeface="Times New Roman"/>
                <a:cs typeface="Times New Roman"/>
              </a:rPr>
              <a:t>(</a:t>
            </a:r>
            <a:r>
              <a:rPr sz="900" spc="5" dirty="0">
                <a:latin typeface="Times New Roman"/>
                <a:cs typeface="Times New Roman"/>
              </a:rPr>
              <a:t>Ф+</a:t>
            </a:r>
            <a:r>
              <a:rPr sz="900" spc="10" dirty="0">
                <a:latin typeface="Times New Roman"/>
                <a:cs typeface="Times New Roman"/>
              </a:rPr>
              <a:t>К)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24241" y="1985836"/>
            <a:ext cx="22225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М</a:t>
            </a:r>
            <a:r>
              <a:rPr sz="900" spc="15" baseline="-9259" dirty="0">
                <a:latin typeface="Times New Roman"/>
                <a:cs typeface="Times New Roman"/>
              </a:rPr>
              <a:t>н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986532" y="2128329"/>
            <a:ext cx="1082675" cy="2806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994"/>
              </a:lnSpc>
              <a:spcBef>
                <a:spcPts val="120"/>
              </a:spcBef>
            </a:pPr>
            <a:r>
              <a:rPr sz="900" spc="15" dirty="0">
                <a:latin typeface="Times New Roman"/>
                <a:cs typeface="Times New Roman"/>
              </a:rPr>
              <a:t>М</a:t>
            </a:r>
            <a:endParaRPr sz="900">
              <a:latin typeface="Times New Roman"/>
              <a:cs typeface="Times New Roman"/>
            </a:endParaRPr>
          </a:p>
          <a:p>
            <a:pPr marL="765810">
              <a:lnSpc>
                <a:spcPts val="994"/>
              </a:lnSpc>
            </a:pPr>
            <a:r>
              <a:rPr sz="900" spc="5" dirty="0">
                <a:latin typeface="Times New Roman"/>
                <a:cs typeface="Times New Roman"/>
              </a:rPr>
              <a:t>A</a:t>
            </a:r>
            <a:r>
              <a:rPr sz="900" spc="20" dirty="0">
                <a:latin typeface="Symbol"/>
                <a:cs typeface="Symbol"/>
              </a:rPr>
              <a:t></a:t>
            </a:r>
            <a:r>
              <a:rPr sz="900" spc="15" dirty="0">
                <a:latin typeface="Times New Roman"/>
                <a:cs typeface="Times New Roman"/>
              </a:rPr>
              <a:t>М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59616" y="1932494"/>
            <a:ext cx="29273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5" dirty="0">
                <a:latin typeface="Times New Roman"/>
                <a:cs typeface="Times New Roman"/>
              </a:rPr>
              <a:t>A</a:t>
            </a:r>
            <a:r>
              <a:rPr sz="900" spc="20" dirty="0">
                <a:latin typeface="Symbol"/>
                <a:cs typeface="Symbol"/>
              </a:rPr>
              <a:t></a:t>
            </a:r>
            <a:r>
              <a:rPr sz="900" spc="10" dirty="0">
                <a:latin typeface="Times New Roman"/>
                <a:cs typeface="Times New Roman"/>
              </a:rPr>
              <a:t>Б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334525" y="1561401"/>
            <a:ext cx="704850" cy="273050"/>
          </a:xfrm>
          <a:prstGeom prst="rect">
            <a:avLst/>
          </a:prstGeom>
        </p:spPr>
        <p:txBody>
          <a:bodyPr vert="horz" wrap="square" lIns="0" tIns="44450" rIns="0" bIns="0" rtlCol="0">
            <a:spAutoFit/>
          </a:bodyPr>
          <a:lstStyle/>
          <a:p>
            <a:pPr marL="12700" marR="5080" indent="335915">
              <a:lnSpc>
                <a:spcPct val="78300"/>
              </a:lnSpc>
              <a:spcBef>
                <a:spcPts val="350"/>
              </a:spcBef>
            </a:pPr>
            <a:r>
              <a:rPr sz="900" spc="10" dirty="0">
                <a:latin typeface="Times New Roman"/>
                <a:cs typeface="Times New Roman"/>
              </a:rPr>
              <a:t>Кін</a:t>
            </a:r>
            <a:r>
              <a:rPr sz="900" spc="-5" dirty="0">
                <a:latin typeface="Times New Roman"/>
                <a:cs typeface="Times New Roman"/>
              </a:rPr>
              <a:t>е</a:t>
            </a:r>
            <a:r>
              <a:rPr sz="900" spc="5" dirty="0">
                <a:latin typeface="Times New Roman"/>
                <a:cs typeface="Times New Roman"/>
              </a:rPr>
              <a:t>ць  п</a:t>
            </a:r>
            <a:r>
              <a:rPr sz="900" spc="-5" dirty="0">
                <a:latin typeface="Times New Roman"/>
                <a:cs typeface="Times New Roman"/>
              </a:rPr>
              <a:t>е</a:t>
            </a:r>
            <a:r>
              <a:rPr sz="900" spc="10" dirty="0">
                <a:latin typeface="Times New Roman"/>
                <a:cs typeface="Times New Roman"/>
              </a:rPr>
              <a:t>р</a:t>
            </a:r>
            <a:r>
              <a:rPr sz="900" spc="-5" dirty="0">
                <a:latin typeface="Times New Roman"/>
                <a:cs typeface="Times New Roman"/>
              </a:rPr>
              <a:t>е</a:t>
            </a:r>
            <a:r>
              <a:rPr sz="900" spc="5" dirty="0">
                <a:latin typeface="Times New Roman"/>
                <a:cs typeface="Times New Roman"/>
              </a:rPr>
              <a:t>т</a:t>
            </a:r>
            <a:r>
              <a:rPr sz="900" dirty="0">
                <a:latin typeface="Times New Roman"/>
                <a:cs typeface="Times New Roman"/>
              </a:rPr>
              <a:t>во</a:t>
            </a:r>
            <a:r>
              <a:rPr sz="900" spc="10" dirty="0">
                <a:latin typeface="Times New Roman"/>
                <a:cs typeface="Times New Roman"/>
              </a:rPr>
              <a:t>р</a:t>
            </a:r>
            <a:r>
              <a:rPr sz="900" spc="-5" dirty="0">
                <a:latin typeface="Times New Roman"/>
                <a:cs typeface="Times New Roman"/>
              </a:rPr>
              <a:t>е</a:t>
            </a:r>
            <a:r>
              <a:rPr sz="900" spc="15" dirty="0">
                <a:latin typeface="Times New Roman"/>
                <a:cs typeface="Times New Roman"/>
              </a:rPr>
              <a:t>ння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384298" y="1517966"/>
            <a:ext cx="9080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Т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364484" y="1754954"/>
            <a:ext cx="9080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Т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430015" y="1808726"/>
            <a:ext cx="64769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5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487673" y="1538477"/>
            <a:ext cx="1218565" cy="355600"/>
          </a:xfrm>
          <a:custGeom>
            <a:avLst/>
            <a:gdLst/>
            <a:ahLst/>
            <a:cxnLst/>
            <a:rect l="l" t="t" r="r" b="b"/>
            <a:pathLst>
              <a:path w="1218564" h="355600">
                <a:moveTo>
                  <a:pt x="0" y="336042"/>
                </a:moveTo>
                <a:lnTo>
                  <a:pt x="136398" y="261366"/>
                </a:lnTo>
              </a:path>
              <a:path w="1218564" h="355600">
                <a:moveTo>
                  <a:pt x="1218438" y="51816"/>
                </a:moveTo>
                <a:lnTo>
                  <a:pt x="1141476" y="0"/>
                </a:lnTo>
              </a:path>
              <a:path w="1218564" h="355600">
                <a:moveTo>
                  <a:pt x="1191006" y="355092"/>
                </a:moveTo>
                <a:lnTo>
                  <a:pt x="1218438" y="261366"/>
                </a:lnTo>
              </a:path>
            </a:pathLst>
          </a:custGeom>
          <a:ln w="73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124270" y="2250334"/>
            <a:ext cx="154940" cy="30670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00" spc="-5" dirty="0">
                <a:latin typeface="Times New Roman"/>
                <a:cs typeface="Times New Roman"/>
              </a:rPr>
              <a:t>си</a:t>
            </a:r>
            <a:r>
              <a:rPr sz="900" spc="5" dirty="0">
                <a:latin typeface="Times New Roman"/>
                <a:cs typeface="Times New Roman"/>
              </a:rPr>
              <a:t>тн</a:t>
            </a:r>
            <a:r>
              <a:rPr sz="900" dirty="0">
                <a:latin typeface="Times New Roman"/>
                <a:cs typeface="Times New Roman"/>
              </a:rPr>
              <a:t>е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984829" y="1635436"/>
            <a:ext cx="154940" cy="99060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00" spc="5" dirty="0">
                <a:latin typeface="Times New Roman"/>
                <a:cs typeface="Times New Roman"/>
              </a:rPr>
              <a:t>Мартен-  </a:t>
            </a:r>
            <a:r>
              <a:rPr sz="900" spc="21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Проміж-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124270" y="1790988"/>
            <a:ext cx="154940" cy="13970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00" spc="-5" dirty="0">
                <a:latin typeface="Times New Roman"/>
                <a:cs typeface="Times New Roman"/>
              </a:rPr>
              <a:t>не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986346" y="1122796"/>
            <a:ext cx="154940" cy="476884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00" spc="5" dirty="0">
                <a:latin typeface="Times New Roman"/>
                <a:cs typeface="Times New Roman"/>
              </a:rPr>
              <a:t>Перлітне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271516" y="1123187"/>
            <a:ext cx="69850" cy="1541145"/>
          </a:xfrm>
          <a:custGeom>
            <a:avLst/>
            <a:gdLst/>
            <a:ahLst/>
            <a:cxnLst/>
            <a:rect l="l" t="t" r="r" b="b"/>
            <a:pathLst>
              <a:path w="69850" h="1541145">
                <a:moveTo>
                  <a:pt x="0" y="0"/>
                </a:moveTo>
                <a:lnTo>
                  <a:pt x="13513" y="10156"/>
                </a:lnTo>
                <a:lnTo>
                  <a:pt x="24669" y="37814"/>
                </a:lnTo>
                <a:lnTo>
                  <a:pt x="32254" y="78759"/>
                </a:lnTo>
                <a:lnTo>
                  <a:pt x="35052" y="128778"/>
                </a:lnTo>
                <a:lnTo>
                  <a:pt x="35052" y="642366"/>
                </a:lnTo>
                <a:lnTo>
                  <a:pt x="37730" y="692265"/>
                </a:lnTo>
                <a:lnTo>
                  <a:pt x="45053" y="732948"/>
                </a:lnTo>
                <a:lnTo>
                  <a:pt x="55947" y="760345"/>
                </a:lnTo>
                <a:lnTo>
                  <a:pt x="69342" y="770382"/>
                </a:lnTo>
                <a:lnTo>
                  <a:pt x="55947" y="780418"/>
                </a:lnTo>
                <a:lnTo>
                  <a:pt x="45053" y="807815"/>
                </a:lnTo>
                <a:lnTo>
                  <a:pt x="37730" y="848498"/>
                </a:lnTo>
                <a:lnTo>
                  <a:pt x="35052" y="898398"/>
                </a:lnTo>
                <a:lnTo>
                  <a:pt x="35052" y="1411986"/>
                </a:lnTo>
                <a:lnTo>
                  <a:pt x="32254" y="1462004"/>
                </a:lnTo>
                <a:lnTo>
                  <a:pt x="24669" y="1502949"/>
                </a:lnTo>
                <a:lnTo>
                  <a:pt x="13513" y="1530607"/>
                </a:lnTo>
                <a:lnTo>
                  <a:pt x="0" y="1540764"/>
                </a:lnTo>
              </a:path>
            </a:pathLst>
          </a:custGeom>
          <a:ln w="73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384551" y="2577924"/>
            <a:ext cx="203835" cy="448945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900" spc="10" dirty="0">
                <a:latin typeface="Times New Roman"/>
                <a:cs typeface="Times New Roman"/>
              </a:rPr>
              <a:t>Ч</a:t>
            </a:r>
            <a:r>
              <a:rPr sz="900" spc="-5" dirty="0">
                <a:latin typeface="Times New Roman"/>
                <a:cs typeface="Times New Roman"/>
              </a:rPr>
              <a:t>ас</a:t>
            </a:r>
            <a:endParaRPr sz="900">
              <a:latin typeface="Times New Roman"/>
              <a:cs typeface="Times New Roman"/>
            </a:endParaRPr>
          </a:p>
          <a:p>
            <a:pPr marL="104775">
              <a:lnSpc>
                <a:spcPct val="100000"/>
              </a:lnSpc>
              <a:spcBef>
                <a:spcPts val="54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204970" y="2577924"/>
            <a:ext cx="250190" cy="448945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900" spc="5" dirty="0">
                <a:latin typeface="Times New Roman"/>
                <a:cs typeface="Times New Roman"/>
              </a:rPr>
              <a:t>Час</a:t>
            </a:r>
            <a:endParaRPr sz="9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4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351350" y="1504506"/>
            <a:ext cx="154940" cy="72580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00" spc="5" dirty="0">
                <a:latin typeface="Times New Roman"/>
                <a:cs typeface="Times New Roman"/>
              </a:rPr>
              <a:t>Перетворення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07372" y="3070343"/>
            <a:ext cx="5787390" cy="6238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10.6.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переохолодженого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аустеніту:</a:t>
            </a:r>
            <a:endParaRPr sz="1000">
              <a:latin typeface="Times New Roman"/>
              <a:cs typeface="Times New Roman"/>
            </a:endParaRPr>
          </a:p>
          <a:p>
            <a:pPr marL="742950" marR="736600" algn="ctr">
              <a:lnSpc>
                <a:spcPts val="1150"/>
              </a:lnSpc>
              <a:spcBef>
                <a:spcPts val="55"/>
              </a:spcBef>
            </a:pP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елементи, </a:t>
            </a:r>
            <a:r>
              <a:rPr sz="1000" dirty="0">
                <a:latin typeface="Times New Roman"/>
                <a:cs typeface="Times New Roman"/>
              </a:rPr>
              <a:t>що </a:t>
            </a:r>
            <a:r>
              <a:rPr sz="1000" spc="-5" dirty="0">
                <a:latin typeface="Times New Roman"/>
                <a:cs typeface="Times New Roman"/>
              </a:rPr>
              <a:t>не утворюють карбідів;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елементи, </a:t>
            </a:r>
            <a:r>
              <a:rPr sz="1000" dirty="0">
                <a:latin typeface="Times New Roman"/>
                <a:cs typeface="Times New Roman"/>
              </a:rPr>
              <a:t>що </a:t>
            </a:r>
            <a:r>
              <a:rPr sz="1000" spc="-5" dirty="0">
                <a:latin typeface="Times New Roman"/>
                <a:cs typeface="Times New Roman"/>
              </a:rPr>
              <a:t>утворюють </a:t>
            </a:r>
            <a:r>
              <a:rPr sz="1000" dirty="0">
                <a:latin typeface="Times New Roman"/>
                <a:cs typeface="Times New Roman"/>
              </a:rPr>
              <a:t>карбіди;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вуглецева сталь;</a:t>
            </a:r>
            <a:r>
              <a:rPr sz="1000" dirty="0">
                <a:latin typeface="Times New Roman"/>
                <a:cs typeface="Times New Roman"/>
              </a:rPr>
              <a:t> 2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Ni,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Cu, Si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сталь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Елементи, що </a:t>
            </a:r>
            <a:r>
              <a:rPr sz="1200" spc="-5" dirty="0">
                <a:latin typeface="Times New Roman"/>
                <a:cs typeface="Times New Roman"/>
              </a:rPr>
              <a:t>утворюють </a:t>
            </a:r>
            <a:r>
              <a:rPr sz="1200" dirty="0">
                <a:latin typeface="Times New Roman"/>
                <a:cs typeface="Times New Roman"/>
              </a:rPr>
              <a:t>карбіди (хром, </a:t>
            </a:r>
            <a:r>
              <a:rPr sz="1200" spc="-5" dirty="0">
                <a:latin typeface="Times New Roman"/>
                <a:cs typeface="Times New Roman"/>
              </a:rPr>
              <a:t>молібден, </a:t>
            </a:r>
            <a:r>
              <a:rPr sz="1200" dirty="0">
                <a:latin typeface="Times New Roman"/>
                <a:cs typeface="Times New Roman"/>
              </a:rPr>
              <a:t>вольфрам, </a:t>
            </a:r>
            <a:r>
              <a:rPr sz="1200" spc="-5" dirty="0">
                <a:latin typeface="Times New Roman"/>
                <a:cs typeface="Times New Roman"/>
              </a:rPr>
              <a:t>ванадій, титан), вно-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сять також </a:t>
            </a:r>
            <a:r>
              <a:rPr sz="1200" dirty="0">
                <a:latin typeface="Times New Roman"/>
                <a:cs typeface="Times New Roman"/>
              </a:rPr>
              <a:t>якісні </a:t>
            </a:r>
            <a:r>
              <a:rPr sz="1200" spc="-5" dirty="0">
                <a:latin typeface="Times New Roman"/>
                <a:cs typeface="Times New Roman"/>
              </a:rPr>
              <a:t>зміни </a:t>
            </a:r>
            <a:r>
              <a:rPr sz="1200" dirty="0">
                <a:latin typeface="Times New Roman"/>
                <a:cs typeface="Times New Roman"/>
              </a:rPr>
              <a:t>в кінетику ізотермічного </a:t>
            </a:r>
            <a:r>
              <a:rPr sz="1200" spc="-5" dirty="0">
                <a:latin typeface="Times New Roman"/>
                <a:cs typeface="Times New Roman"/>
              </a:rPr>
              <a:t>перетворення. При </a:t>
            </a:r>
            <a:r>
              <a:rPr sz="1200" dirty="0">
                <a:latin typeface="Times New Roman"/>
                <a:cs typeface="Times New Roman"/>
              </a:rPr>
              <a:t>різних </a:t>
            </a:r>
            <a:r>
              <a:rPr sz="1200" spc="-5" dirty="0">
                <a:latin typeface="Times New Roman"/>
                <a:cs typeface="Times New Roman"/>
              </a:rPr>
              <a:t>температу- </a:t>
            </a:r>
            <a:r>
              <a:rPr sz="1200" dirty="0">
                <a:latin typeface="Times New Roman"/>
                <a:cs typeface="Times New Roman"/>
              </a:rPr>
              <a:t> рах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температурі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700...500 °С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уповільнюють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області,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500...400 °С </a:t>
            </a:r>
            <a:r>
              <a:rPr sz="1200" spc="-5" dirty="0">
                <a:latin typeface="Times New Roman"/>
                <a:cs typeface="Times New Roman"/>
              </a:rPr>
              <a:t>(утворення троститу) </a:t>
            </a:r>
            <a:r>
              <a:rPr sz="1200" dirty="0">
                <a:latin typeface="Times New Roman"/>
                <a:cs typeface="Times New Roman"/>
              </a:rPr>
              <a:t>– дуже </a:t>
            </a:r>
            <a:r>
              <a:rPr sz="1200" spc="-5" dirty="0">
                <a:latin typeface="Times New Roman"/>
                <a:cs typeface="Times New Roman"/>
              </a:rPr>
              <a:t>сильно уповільнюють перетворення, при тем- </a:t>
            </a:r>
            <a:r>
              <a:rPr sz="1200" dirty="0">
                <a:latin typeface="Times New Roman"/>
                <a:cs typeface="Times New Roman"/>
              </a:rPr>
              <a:t> пературі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400...300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(проміжне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перетворення)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уповільнюють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бейніт, </a:t>
            </a:r>
            <a:r>
              <a:rPr sz="1200" dirty="0">
                <a:latin typeface="Times New Roman"/>
                <a:cs typeface="Times New Roman"/>
              </a:rPr>
              <a:t>але менше, ніж </a:t>
            </a: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троститу.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позначається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формі </a:t>
            </a:r>
            <a:r>
              <a:rPr sz="1200" spc="-5" dirty="0">
                <a:latin typeface="Times New Roman"/>
                <a:cs typeface="Times New Roman"/>
              </a:rPr>
              <a:t>С-образних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кривих: </a:t>
            </a:r>
            <a:r>
              <a:rPr sz="1200" dirty="0">
                <a:latin typeface="Times New Roman"/>
                <a:cs typeface="Times New Roman"/>
              </a:rPr>
              <a:t>спостерігаються </a:t>
            </a:r>
            <a:r>
              <a:rPr sz="1200" spc="-5" dirty="0">
                <a:latin typeface="Times New Roman"/>
                <a:cs typeface="Times New Roman"/>
              </a:rPr>
              <a:t>два максимуми швидкості ізотермічного розпаду, </a:t>
            </a:r>
            <a:r>
              <a:rPr sz="1200" dirty="0">
                <a:latin typeface="Times New Roman"/>
                <a:cs typeface="Times New Roman"/>
              </a:rPr>
              <a:t>розділених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переохолодженого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10.6, </a:t>
            </a:r>
            <a:r>
              <a:rPr sz="1200" i="1" spc="-5" dirty="0">
                <a:latin typeface="Times New Roman"/>
                <a:cs typeface="Times New Roman"/>
              </a:rPr>
              <a:t>б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максимальної</a:t>
            </a:r>
            <a:r>
              <a:rPr sz="1200" dirty="0">
                <a:latin typeface="Times New Roman"/>
                <a:cs typeface="Times New Roman"/>
              </a:rPr>
              <a:t> стійкості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карбідоутворюючих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елементів: </a:t>
            </a:r>
            <a:r>
              <a:rPr sz="1200" dirty="0">
                <a:latin typeface="Times New Roman"/>
                <a:cs typeface="Times New Roman"/>
              </a:rPr>
              <a:t>хром – 400...500 </a:t>
            </a:r>
            <a:r>
              <a:rPr sz="1200" spc="-5" dirty="0">
                <a:latin typeface="Times New Roman"/>
                <a:cs typeface="Times New Roman"/>
              </a:rPr>
              <a:t>°С, </a:t>
            </a:r>
            <a:r>
              <a:rPr sz="1200" dirty="0">
                <a:latin typeface="Times New Roman"/>
                <a:cs typeface="Times New Roman"/>
              </a:rPr>
              <a:t>вольфрам – </a:t>
            </a:r>
            <a:r>
              <a:rPr sz="1200" spc="-5" dirty="0">
                <a:latin typeface="Times New Roman"/>
                <a:cs typeface="Times New Roman"/>
              </a:rPr>
              <a:t>500...550 °С, </a:t>
            </a:r>
            <a:r>
              <a:rPr sz="1200" dirty="0">
                <a:latin typeface="Times New Roman"/>
                <a:cs typeface="Times New Roman"/>
              </a:rPr>
              <a:t>молібден – 550...575 ° </a:t>
            </a:r>
            <a:r>
              <a:rPr sz="1200" spc="-5" dirty="0">
                <a:latin typeface="Times New Roman"/>
                <a:cs typeface="Times New Roman"/>
              </a:rPr>
              <a:t>С, вана- </a:t>
            </a:r>
            <a:r>
              <a:rPr sz="1200" dirty="0">
                <a:latin typeface="Times New Roman"/>
                <a:cs typeface="Times New Roman"/>
              </a:rPr>
              <a:t> дій – 575...600 </a:t>
            </a:r>
            <a:r>
              <a:rPr sz="1200" spc="-5" dirty="0">
                <a:latin typeface="Times New Roman"/>
                <a:cs typeface="Times New Roman"/>
              </a:rPr>
              <a:t>°С. </a:t>
            </a:r>
            <a:r>
              <a:rPr sz="1200" dirty="0">
                <a:latin typeface="Times New Roman"/>
                <a:cs typeface="Times New Roman"/>
              </a:rPr>
              <a:t>Час </a:t>
            </a:r>
            <a:r>
              <a:rPr sz="1200" spc="-5" dirty="0">
                <a:latin typeface="Times New Roman"/>
                <a:cs typeface="Times New Roman"/>
              </a:rPr>
              <a:t>максимальної </a:t>
            </a:r>
            <a:r>
              <a:rPr sz="1200" dirty="0">
                <a:latin typeface="Times New Roman"/>
                <a:cs typeface="Times New Roman"/>
              </a:rPr>
              <a:t>стійкості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заданій </a:t>
            </a:r>
            <a:r>
              <a:rPr sz="1200" spc="-5" dirty="0">
                <a:latin typeface="Times New Roman"/>
                <a:cs typeface="Times New Roman"/>
              </a:rPr>
              <a:t>температурі зростає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збіль- </a:t>
            </a:r>
            <a:r>
              <a:rPr sz="1200" dirty="0">
                <a:latin typeface="Times New Roman"/>
                <a:cs typeface="Times New Roman"/>
              </a:rPr>
              <a:t> шенням </a:t>
            </a:r>
            <a:r>
              <a:rPr sz="1200" spc="-5" dirty="0">
                <a:latin typeface="Times New Roman"/>
                <a:cs typeface="Times New Roman"/>
              </a:rPr>
              <a:t>ступеня легування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(дуже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велике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-5" dirty="0">
                <a:latin typeface="Times New Roman"/>
                <a:cs typeface="Times New Roman"/>
              </a:rPr>
              <a:t> високолегованих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Важливим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уповільнення швидкості розпаду. Це </a:t>
            </a:r>
            <a:r>
              <a:rPr sz="1200" dirty="0">
                <a:latin typeface="Times New Roman"/>
                <a:cs typeface="Times New Roman"/>
              </a:rPr>
              <a:t>сприяє більш </a:t>
            </a:r>
            <a:r>
              <a:rPr sz="1200" spc="-5" dirty="0">
                <a:latin typeface="Times New Roman"/>
                <a:cs typeface="Times New Roman"/>
              </a:rPr>
              <a:t>глибокому прогар-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туванню та </a:t>
            </a:r>
            <a:r>
              <a:rPr sz="1200" dirty="0">
                <a:latin typeface="Times New Roman"/>
                <a:cs typeface="Times New Roman"/>
              </a:rPr>
              <a:t>переохолодженню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інтервалу мартенситного перетворення при </a:t>
            </a:r>
            <a:r>
              <a:rPr sz="1200" dirty="0">
                <a:latin typeface="Times New Roman"/>
                <a:cs typeface="Times New Roman"/>
              </a:rPr>
              <a:t> більш </a:t>
            </a:r>
            <a:r>
              <a:rPr sz="1200" spc="-5" dirty="0">
                <a:latin typeface="Times New Roman"/>
                <a:cs typeface="Times New Roman"/>
              </a:rPr>
              <a:t>повільному охолодженні (масло, повітря). Збільшують прогартування </a:t>
            </a:r>
            <a:r>
              <a:rPr sz="1200" dirty="0">
                <a:latin typeface="Times New Roman"/>
                <a:cs typeface="Times New Roman"/>
              </a:rPr>
              <a:t>хром, </a:t>
            </a:r>
            <a:r>
              <a:rPr sz="1200" spc="-5" dirty="0">
                <a:latin typeface="Times New Roman"/>
                <a:cs typeface="Times New Roman"/>
              </a:rPr>
              <a:t>ні-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кель,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марганець,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спільному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легуванні.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44190" marR="5080" indent="290195">
              <a:lnSpc>
                <a:spcPts val="1380"/>
              </a:lnSpc>
              <a:spcBef>
                <a:spcPts val="919"/>
              </a:spcBef>
            </a:pPr>
            <a:r>
              <a:rPr sz="1200" b="1" i="1" dirty="0">
                <a:latin typeface="Times New Roman"/>
                <a:cs typeface="Times New Roman"/>
              </a:rPr>
              <a:t>ВПЛИВ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ЛЕГУЮЧИХ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ЕЛЕМЕНТІВ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НА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МАРТЕНСИТНЕ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ПЕРЕТВОРЕННЯ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нагріванні більшість </a:t>
            </a:r>
            <a:r>
              <a:rPr sz="1200" spc="-5" dirty="0">
                <a:latin typeface="Times New Roman"/>
                <a:cs typeface="Times New Roman"/>
              </a:rPr>
              <a:t>легуючих </a:t>
            </a:r>
            <a:r>
              <a:rPr sz="1200" dirty="0">
                <a:latin typeface="Times New Roman"/>
                <a:cs typeface="Times New Roman"/>
              </a:rPr>
              <a:t>елементів </a:t>
            </a:r>
            <a:r>
              <a:rPr sz="1200" spc="-5" dirty="0">
                <a:latin typeface="Times New Roman"/>
                <a:cs typeface="Times New Roman"/>
              </a:rPr>
              <a:t>розчиняються </a:t>
            </a:r>
            <a:r>
              <a:rPr sz="1200" dirty="0">
                <a:latin typeface="Times New Roman"/>
                <a:cs typeface="Times New Roman"/>
              </a:rPr>
              <a:t>в аустеніті. Карбіди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 та ніобію не розчиняються. Ці </a:t>
            </a:r>
            <a:r>
              <a:rPr sz="1200" dirty="0">
                <a:latin typeface="Times New Roman"/>
                <a:cs typeface="Times New Roman"/>
              </a:rPr>
              <a:t>карбіди </a:t>
            </a:r>
            <a:r>
              <a:rPr sz="1200" spc="-5" dirty="0">
                <a:latin typeface="Times New Roman"/>
                <a:cs typeface="Times New Roman"/>
              </a:rPr>
              <a:t>гальмують </a:t>
            </a:r>
            <a:r>
              <a:rPr sz="1200" dirty="0">
                <a:latin typeface="Times New Roman"/>
                <a:cs typeface="Times New Roman"/>
              </a:rPr>
              <a:t>зростання </a:t>
            </a:r>
            <a:r>
              <a:rPr sz="1200" spc="-5" dirty="0">
                <a:latin typeface="Times New Roman"/>
                <a:cs typeface="Times New Roman"/>
              </a:rPr>
              <a:t>аустенітного </a:t>
            </a:r>
            <a:r>
              <a:rPr sz="1200" dirty="0">
                <a:latin typeface="Times New Roman"/>
                <a:cs typeface="Times New Roman"/>
              </a:rPr>
              <a:t>зерна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нагріванні та забезпечують утворення </a:t>
            </a:r>
            <a:r>
              <a:rPr sz="1200" dirty="0">
                <a:latin typeface="Times New Roman"/>
                <a:cs typeface="Times New Roman"/>
              </a:rPr>
              <a:t>дрібноголчастого </a:t>
            </a:r>
            <a:r>
              <a:rPr sz="1200" spc="-5" dirty="0">
                <a:latin typeface="Times New Roman"/>
                <a:cs typeface="Times New Roman"/>
              </a:rPr>
              <a:t>мартенситу при загарту-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ванні. Решта карбідоутворюючих елементів,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некарбідоутворюючи, при </a:t>
            </a:r>
            <a:r>
              <a:rPr sz="1200" dirty="0">
                <a:latin typeface="Times New Roman"/>
                <a:cs typeface="Times New Roman"/>
              </a:rPr>
              <a:t>нагрі-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ванні розчиняються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аустеніті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гартуванні утворюють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легований</a:t>
            </a:r>
            <a:r>
              <a:rPr sz="1200" i="1" spc="-5" dirty="0">
                <a:latin typeface="Times New Roman"/>
                <a:cs typeface="Times New Roman"/>
              </a:rPr>
              <a:t> мартенсит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Деякі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(алюміній,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кобальт)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зменшують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залишкового аустеніту, </a:t>
            </a:r>
            <a:r>
              <a:rPr sz="1200" dirty="0">
                <a:latin typeface="Times New Roman"/>
                <a:cs typeface="Times New Roman"/>
              </a:rPr>
              <a:t>інші </a:t>
            </a:r>
            <a:r>
              <a:rPr sz="1200" spc="-5" dirty="0">
                <a:latin typeface="Times New Roman"/>
                <a:cs typeface="Times New Roman"/>
              </a:rPr>
              <a:t>не впливають на цю точку, </a:t>
            </a:r>
            <a:r>
              <a:rPr sz="1200" dirty="0">
                <a:latin typeface="Times New Roman"/>
                <a:cs typeface="Times New Roman"/>
              </a:rPr>
              <a:t>напри-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клад </a:t>
            </a:r>
            <a:r>
              <a:rPr sz="1200" spc="-5" dirty="0">
                <a:latin typeface="Times New Roman"/>
                <a:cs typeface="Times New Roman"/>
              </a:rPr>
              <a:t>кремній. Більшість </a:t>
            </a:r>
            <a:r>
              <a:rPr sz="1200" dirty="0">
                <a:latin typeface="Times New Roman"/>
                <a:cs typeface="Times New Roman"/>
              </a:rPr>
              <a:t>елементів </a:t>
            </a:r>
            <a:r>
              <a:rPr sz="1200" spc="-5" dirty="0">
                <a:latin typeface="Times New Roman"/>
                <a:cs typeface="Times New Roman"/>
              </a:rPr>
              <a:t>знижують мартенситну точку та збільшують кіль- </a:t>
            </a:r>
            <a:r>
              <a:rPr sz="1200" dirty="0">
                <a:latin typeface="Times New Roman"/>
                <a:cs typeface="Times New Roman"/>
              </a:rPr>
              <a:t> 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залишкового аустеніту.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802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051175" marR="5715" indent="283210">
              <a:lnSpc>
                <a:spcPts val="138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ВПЛИВ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ЛЕГУЮЧИХ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ЕЛЕМЕНТІВ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НА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ПЕРЕТВОРЕННЯ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ПРИ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ВІДПУСКУ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5715" indent="25336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Легуючі елементи сповільнюють </a:t>
            </a:r>
            <a:r>
              <a:rPr sz="1200" dirty="0">
                <a:latin typeface="Times New Roman"/>
                <a:cs typeface="Times New Roman"/>
              </a:rPr>
              <a:t>процес </a:t>
            </a:r>
            <a:r>
              <a:rPr sz="1200" spc="-5" dirty="0">
                <a:latin typeface="Times New Roman"/>
                <a:cs typeface="Times New Roman"/>
              </a:rPr>
              <a:t>розпаду мартенситу: нікель, </a:t>
            </a:r>
            <a:r>
              <a:rPr sz="1200" dirty="0">
                <a:latin typeface="Times New Roman"/>
                <a:cs typeface="Times New Roman"/>
              </a:rPr>
              <a:t>марганець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незначно; </a:t>
            </a:r>
            <a:r>
              <a:rPr sz="1200" spc="-5" dirty="0">
                <a:latin typeface="Times New Roman"/>
                <a:cs typeface="Times New Roman"/>
              </a:rPr>
              <a:t>хром, молібден, </a:t>
            </a:r>
            <a:r>
              <a:rPr sz="1200" dirty="0">
                <a:latin typeface="Times New Roman"/>
                <a:cs typeface="Times New Roman"/>
              </a:rPr>
              <a:t>кремній – </a:t>
            </a:r>
            <a:r>
              <a:rPr sz="1200" spc="-5" dirty="0">
                <a:latin typeface="Times New Roman"/>
                <a:cs typeface="Times New Roman"/>
              </a:rPr>
              <a:t>помітно. Це пов’язано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тим, що </a:t>
            </a:r>
            <a:r>
              <a:rPr sz="1200" dirty="0">
                <a:latin typeface="Times New Roman"/>
                <a:cs typeface="Times New Roman"/>
              </a:rPr>
              <a:t>процеси </a:t>
            </a:r>
            <a:r>
              <a:rPr sz="1200" spc="-5" dirty="0">
                <a:latin typeface="Times New Roman"/>
                <a:cs typeface="Times New Roman"/>
              </a:rPr>
              <a:t>при від-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пуску мають дифузний характер,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більшість </a:t>
            </a:r>
            <a:r>
              <a:rPr sz="1200" dirty="0">
                <a:latin typeface="Times New Roman"/>
                <a:cs typeface="Times New Roman"/>
              </a:rPr>
              <a:t>елементів </a:t>
            </a:r>
            <a:r>
              <a:rPr sz="1200" spc="-5" dirty="0">
                <a:latin typeface="Times New Roman"/>
                <a:cs typeface="Times New Roman"/>
              </a:rPr>
              <a:t>уповільнюють </a:t>
            </a:r>
            <a:r>
              <a:rPr sz="1200" dirty="0">
                <a:latin typeface="Times New Roman"/>
                <a:cs typeface="Times New Roman"/>
              </a:rPr>
              <a:t>карбідне пере-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творення.</a:t>
            </a:r>
            <a:r>
              <a:rPr sz="1200" dirty="0">
                <a:latin typeface="Times New Roman"/>
                <a:cs typeface="Times New Roman"/>
              </a:rPr>
              <a:t> Леговані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зберігають структуру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dirty="0">
                <a:latin typeface="Times New Roman"/>
                <a:cs typeface="Times New Roman"/>
              </a:rPr>
              <a:t> до температури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400...500 </a:t>
            </a:r>
            <a:r>
              <a:rPr sz="1200" spc="-5" dirty="0">
                <a:latin typeface="Times New Roman"/>
                <a:cs typeface="Times New Roman"/>
              </a:rPr>
              <a:t>°С. Оскільки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легованих </a:t>
            </a:r>
            <a:r>
              <a:rPr sz="1200" dirty="0">
                <a:latin typeface="Times New Roman"/>
                <a:cs typeface="Times New Roman"/>
              </a:rPr>
              <a:t>сталях зберігається значна кількість </a:t>
            </a:r>
            <a:r>
              <a:rPr sz="1200" spc="-5" dirty="0">
                <a:latin typeface="Times New Roman"/>
                <a:cs typeface="Times New Roman"/>
              </a:rPr>
              <a:t>залишкового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аустеніту, то перетворення його </a:t>
            </a:r>
            <a:r>
              <a:rPr sz="1200" dirty="0">
                <a:latin typeface="Times New Roman"/>
                <a:cs typeface="Times New Roman"/>
              </a:rPr>
              <a:t>в мартенсит </a:t>
            </a:r>
            <a:r>
              <a:rPr sz="1200" spc="-5" dirty="0">
                <a:latin typeface="Times New Roman"/>
                <a:cs typeface="Times New Roman"/>
              </a:rPr>
              <a:t>відпуску сприяє збереженню </a:t>
            </a:r>
            <a:r>
              <a:rPr sz="1200" dirty="0">
                <a:latin typeface="Times New Roman"/>
                <a:cs typeface="Times New Roman"/>
              </a:rPr>
              <a:t>твердості 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високих </a:t>
            </a:r>
            <a:r>
              <a:rPr sz="1200" dirty="0">
                <a:latin typeface="Times New Roman"/>
                <a:cs typeface="Times New Roman"/>
              </a:rPr>
              <a:t>температур.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dirty="0">
                <a:latin typeface="Times New Roman"/>
                <a:cs typeface="Times New Roman"/>
              </a:rPr>
              <a:t>Таким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чином,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леговані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нагрівають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збільшують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706370">
              <a:lnSpc>
                <a:spcPct val="100000"/>
              </a:lnSpc>
              <a:spcBef>
                <a:spcPts val="844"/>
              </a:spcBef>
            </a:pPr>
            <a:r>
              <a:rPr sz="1400" b="1" spc="-5" dirty="0">
                <a:latin typeface="Times New Roman"/>
                <a:cs typeface="Times New Roman"/>
              </a:rPr>
              <a:t>10.5.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СТАЛІ,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ЩО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ЦЕМЕНТУЮТЬСЯ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Сталі,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цементуються, 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деталей,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працю-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на знос та зазнають </a:t>
            </a:r>
            <a:r>
              <a:rPr sz="1200" dirty="0">
                <a:latin typeface="Times New Roman"/>
                <a:cs typeface="Times New Roman"/>
              </a:rPr>
              <a:t>дії </a:t>
            </a:r>
            <a:r>
              <a:rPr sz="1200" spc="-5" dirty="0">
                <a:latin typeface="Times New Roman"/>
                <a:cs typeface="Times New Roman"/>
              </a:rPr>
              <a:t>змінних </a:t>
            </a:r>
            <a:r>
              <a:rPr sz="1200" dirty="0">
                <a:latin typeface="Times New Roman"/>
                <a:cs typeface="Times New Roman"/>
              </a:rPr>
              <a:t>і ударних </a:t>
            </a:r>
            <a:r>
              <a:rPr sz="1200" spc="-5" dirty="0">
                <a:latin typeface="Times New Roman"/>
                <a:cs typeface="Times New Roman"/>
              </a:rPr>
              <a:t>навантажень.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повинні поєднувати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твердість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достатню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серцевини.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Цементації </a:t>
            </a:r>
            <a:r>
              <a:rPr sz="1200" spc="-5" dirty="0">
                <a:latin typeface="Times New Roman"/>
                <a:cs typeface="Times New Roman"/>
              </a:rPr>
              <a:t>підлягають низьковуглецеві </a:t>
            </a:r>
            <a:r>
              <a:rPr sz="1200" dirty="0">
                <a:latin typeface="Times New Roman"/>
                <a:cs typeface="Times New Roman"/>
              </a:rPr>
              <a:t>сталі з вмістом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до 0,25 %, що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зволяє отримати в’язку </a:t>
            </a:r>
            <a:r>
              <a:rPr sz="1200" dirty="0">
                <a:latin typeface="Times New Roman"/>
                <a:cs typeface="Times New Roman"/>
              </a:rPr>
              <a:t>серцевину. </a:t>
            </a:r>
            <a:r>
              <a:rPr sz="1200" spc="-5" dirty="0">
                <a:latin typeface="Times New Roman"/>
                <a:cs typeface="Times New Roman"/>
              </a:rPr>
              <a:t>Для деталей, які працюють </a:t>
            </a:r>
            <a:r>
              <a:rPr sz="1200" dirty="0">
                <a:latin typeface="Times New Roman"/>
                <a:cs typeface="Times New Roman"/>
              </a:rPr>
              <a:t>з великими </a:t>
            </a:r>
            <a:r>
              <a:rPr sz="1200" spc="-5" dirty="0">
                <a:latin typeface="Times New Roman"/>
                <a:cs typeface="Times New Roman"/>
              </a:rPr>
              <a:t>навантажен-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застосовуються </a:t>
            </a:r>
            <a:r>
              <a:rPr sz="1200" dirty="0">
                <a:latin typeface="Times New Roman"/>
                <a:cs typeface="Times New Roman"/>
              </a:rPr>
              <a:t>сталі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(до </a:t>
            </a:r>
            <a:r>
              <a:rPr sz="1200" spc="-5" dirty="0">
                <a:latin typeface="Times New Roman"/>
                <a:cs typeface="Times New Roman"/>
              </a:rPr>
              <a:t>0,35 %).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підвищенням вмісту вуглецю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серцевини збільшується,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в’язкість зни-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жується.</a:t>
            </a:r>
            <a:r>
              <a:rPr sz="1200" dirty="0">
                <a:latin typeface="Times New Roman"/>
                <a:cs typeface="Times New Roman"/>
              </a:rPr>
              <a:t> Деталі </a:t>
            </a:r>
            <a:r>
              <a:rPr sz="1200" spc="-5" dirty="0">
                <a:latin typeface="Times New Roman"/>
                <a:cs typeface="Times New Roman"/>
              </a:rPr>
              <a:t>підлягають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ціануванню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нітроцементації.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Вуглецеві </a:t>
            </a:r>
            <a:r>
              <a:rPr sz="1200" i="1" spc="-5" dirty="0">
                <a:latin typeface="Times New Roman"/>
                <a:cs typeface="Times New Roman"/>
              </a:rPr>
              <a:t>сталі, </a:t>
            </a:r>
            <a:r>
              <a:rPr sz="1200" i="1" dirty="0">
                <a:latin typeface="Times New Roman"/>
                <a:cs typeface="Times New Roman"/>
              </a:rPr>
              <a:t>що цементуються </a:t>
            </a:r>
            <a:r>
              <a:rPr sz="1200" dirty="0">
                <a:latin typeface="Times New Roman"/>
                <a:cs typeface="Times New Roman"/>
              </a:rPr>
              <a:t>(15, 20, 25),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для виготовлен-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5" dirty="0">
                <a:latin typeface="Times New Roman"/>
                <a:cs typeface="Times New Roman"/>
              </a:rPr>
              <a:t>невеликого розміру, які працюють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умовах зношування при </a:t>
            </a:r>
            <a:r>
              <a:rPr sz="1200" dirty="0">
                <a:latin typeface="Times New Roman"/>
                <a:cs typeface="Times New Roman"/>
              </a:rPr>
              <a:t>малих </a:t>
            </a:r>
            <a:r>
              <a:rPr sz="1200" spc="-5" dirty="0">
                <a:latin typeface="Times New Roman"/>
                <a:cs typeface="Times New Roman"/>
              </a:rPr>
              <a:t>наван-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таженнях (втулки, валики, </a:t>
            </a:r>
            <a:r>
              <a:rPr sz="1200" dirty="0">
                <a:latin typeface="Times New Roman"/>
                <a:cs typeface="Times New Roman"/>
              </a:rPr>
              <a:t>вісі, </a:t>
            </a:r>
            <a:r>
              <a:rPr sz="1200" spc="-5" dirty="0">
                <a:latin typeface="Times New Roman"/>
                <a:cs typeface="Times New Roman"/>
              </a:rPr>
              <a:t>шпильки та </a:t>
            </a:r>
            <a:r>
              <a:rPr sz="1200" dirty="0">
                <a:latin typeface="Times New Roman"/>
                <a:cs typeface="Times New Roman"/>
              </a:rPr>
              <a:t>ін.). Твердість </a:t>
            </a:r>
            <a:r>
              <a:rPr sz="1200" spc="-5" dirty="0">
                <a:latin typeface="Times New Roman"/>
                <a:cs typeface="Times New Roman"/>
              </a:rPr>
              <a:t>на поверхні становить </a:t>
            </a:r>
            <a:r>
              <a:rPr sz="1200" dirty="0">
                <a:latin typeface="Times New Roman"/>
                <a:cs typeface="Times New Roman"/>
              </a:rPr>
              <a:t>60...64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HRC,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серцевина</a:t>
            </a:r>
            <a:r>
              <a:rPr sz="1200" dirty="0">
                <a:latin typeface="Times New Roman"/>
                <a:cs typeface="Times New Roman"/>
              </a:rPr>
              <a:t> залишається </a:t>
            </a:r>
            <a:r>
              <a:rPr sz="1200" spc="-5" dirty="0">
                <a:latin typeface="Times New Roman"/>
                <a:cs typeface="Times New Roman"/>
              </a:rPr>
              <a:t>м’якою.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15"/>
              </a:lnSpc>
            </a:pPr>
            <a:r>
              <a:rPr sz="1200" i="1" spc="-5" dirty="0">
                <a:latin typeface="Times New Roman"/>
                <a:cs typeface="Times New Roman"/>
              </a:rPr>
              <a:t>Леговані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сталі,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що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цементуються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навантаже-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70"/>
              </a:lnSpc>
              <a:spcBef>
                <a:spcPts val="75"/>
              </a:spcBef>
            </a:pPr>
            <a:r>
              <a:rPr sz="1200" spc="-5" dirty="0">
                <a:latin typeface="Times New Roman"/>
                <a:cs typeface="Times New Roman"/>
              </a:rPr>
              <a:t>них деталей,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яких </a:t>
            </a:r>
            <a:r>
              <a:rPr sz="1200" dirty="0">
                <a:latin typeface="Times New Roman"/>
                <a:cs typeface="Times New Roman"/>
              </a:rPr>
              <a:t>необхідно </a:t>
            </a:r>
            <a:r>
              <a:rPr sz="1200" spc="-5" dirty="0">
                <a:latin typeface="Times New Roman"/>
                <a:cs typeface="Times New Roman"/>
              </a:rPr>
              <a:t>мати,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високої твердості поверхні, досить міцну сер-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цевину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(кулачкові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муфти,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поршні,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пальці,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втулки).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Хромисті сталі </a:t>
            </a:r>
            <a:r>
              <a:rPr sz="1200" spc="-5" dirty="0">
                <a:latin typeface="Times New Roman"/>
                <a:cs typeface="Times New Roman"/>
              </a:rPr>
              <a:t>15Х, </a:t>
            </a:r>
            <a:r>
              <a:rPr sz="1200" dirty="0">
                <a:latin typeface="Times New Roman"/>
                <a:cs typeface="Times New Roman"/>
              </a:rPr>
              <a:t>20Х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невеликих виробів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простої </a:t>
            </a:r>
            <a:r>
              <a:rPr sz="1200" dirty="0">
                <a:latin typeface="Times New Roman"/>
                <a:cs typeface="Times New Roman"/>
              </a:rPr>
              <a:t>форми з глибиною цементації </a:t>
            </a:r>
            <a:r>
              <a:rPr sz="1200" i="1" dirty="0">
                <a:latin typeface="Times New Roman"/>
                <a:cs typeface="Times New Roman"/>
              </a:rPr>
              <a:t>h</a:t>
            </a:r>
            <a:r>
              <a:rPr sz="1200" dirty="0">
                <a:latin typeface="Times New Roman"/>
                <a:cs typeface="Times New Roman"/>
              </a:rPr>
              <a:t>=1...1,5 мм. </a:t>
            </a:r>
            <a:r>
              <a:rPr sz="1200" spc="-5" dirty="0">
                <a:latin typeface="Times New Roman"/>
                <a:cs typeface="Times New Roman"/>
              </a:rPr>
              <a:t>При загартуванні </a:t>
            </a:r>
            <a:r>
              <a:rPr sz="1200" dirty="0">
                <a:latin typeface="Times New Roman"/>
                <a:cs typeface="Times New Roman"/>
              </a:rPr>
              <a:t>після цементації 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охолодженням в </a:t>
            </a:r>
            <a:r>
              <a:rPr sz="1200" spc="-5" dirty="0">
                <a:latin typeface="Times New Roman"/>
                <a:cs typeface="Times New Roman"/>
              </a:rPr>
              <a:t>маслі, </a:t>
            </a:r>
            <a:r>
              <a:rPr sz="1200" dirty="0">
                <a:latin typeface="Times New Roman"/>
                <a:cs typeface="Times New Roman"/>
              </a:rPr>
              <a:t>серцевина має </a:t>
            </a:r>
            <a:r>
              <a:rPr sz="1200" spc="-5" dirty="0">
                <a:latin typeface="Times New Roman"/>
                <a:cs typeface="Times New Roman"/>
              </a:rPr>
              <a:t>бейнітну будову. </a:t>
            </a:r>
            <a:r>
              <a:rPr sz="1200" dirty="0">
                <a:latin typeface="Times New Roman"/>
                <a:cs typeface="Times New Roman"/>
              </a:rPr>
              <a:t>Внаслідок </a:t>
            </a:r>
            <a:r>
              <a:rPr sz="1200" spc="-5" dirty="0">
                <a:latin typeface="Times New Roman"/>
                <a:cs typeface="Times New Roman"/>
              </a:rPr>
              <a:t>цього хромисті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 більш </a:t>
            </a:r>
            <a:r>
              <a:rPr sz="1200" spc="-5" dirty="0">
                <a:latin typeface="Times New Roman"/>
                <a:cs typeface="Times New Roman"/>
              </a:rPr>
              <a:t>високі властивості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дещо </a:t>
            </a:r>
            <a:r>
              <a:rPr sz="1200" spc="-5" dirty="0">
                <a:latin typeface="Times New Roman"/>
                <a:cs typeface="Times New Roman"/>
              </a:rPr>
              <a:t>меншій пластичності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серцевині та </a:t>
            </a:r>
            <a:r>
              <a:rPr sz="1200" dirty="0">
                <a:latin typeface="Times New Roman"/>
                <a:cs typeface="Times New Roman"/>
              </a:rPr>
              <a:t> більшій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міцністю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цементованому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Додаткове легування </a:t>
            </a:r>
            <a:r>
              <a:rPr sz="1200" dirty="0">
                <a:latin typeface="Times New Roman"/>
                <a:cs typeface="Times New Roman"/>
              </a:rPr>
              <a:t>хромистих сталей ванадієм </a:t>
            </a:r>
            <a:r>
              <a:rPr sz="1200" spc="-5" dirty="0">
                <a:latin typeface="Times New Roman"/>
                <a:cs typeface="Times New Roman"/>
              </a:rPr>
              <a:t>(сталь 15ХФ) </a:t>
            </a:r>
            <a:r>
              <a:rPr sz="1200" dirty="0">
                <a:latin typeface="Times New Roman"/>
                <a:cs typeface="Times New Roman"/>
              </a:rPr>
              <a:t>сприяє отриманню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5" dirty="0">
                <a:latin typeface="Times New Roman"/>
                <a:cs typeface="Times New Roman"/>
              </a:rPr>
              <a:t> дрібного </a:t>
            </a:r>
            <a:r>
              <a:rPr sz="1200" dirty="0">
                <a:latin typeface="Times New Roman"/>
                <a:cs typeface="Times New Roman"/>
              </a:rPr>
              <a:t>зерна, що </a:t>
            </a:r>
            <a:r>
              <a:rPr sz="1200" spc="-5" dirty="0">
                <a:latin typeface="Times New Roman"/>
                <a:cs typeface="Times New Roman"/>
              </a:rPr>
              <a:t>покращує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Нікель </a:t>
            </a:r>
            <a:r>
              <a:rPr sz="1200" spc="-5" dirty="0">
                <a:latin typeface="Times New Roman"/>
                <a:cs typeface="Times New Roman"/>
              </a:rPr>
              <a:t>збільшує глибину цементованого </a:t>
            </a:r>
            <a:r>
              <a:rPr sz="1200" dirty="0">
                <a:latin typeface="Times New Roman"/>
                <a:cs typeface="Times New Roman"/>
              </a:rPr>
              <a:t>шару, </a:t>
            </a:r>
            <a:r>
              <a:rPr sz="1200" spc="-5" dirty="0">
                <a:latin typeface="Times New Roman"/>
                <a:cs typeface="Times New Roman"/>
              </a:rPr>
              <a:t>перешкоджає росту </a:t>
            </a:r>
            <a:r>
              <a:rPr sz="1200" dirty="0">
                <a:latin typeface="Times New Roman"/>
                <a:cs typeface="Times New Roman"/>
              </a:rPr>
              <a:t>зерна </a:t>
            </a:r>
            <a:r>
              <a:rPr sz="1200" spc="-5" dirty="0">
                <a:latin typeface="Times New Roman"/>
                <a:cs typeface="Times New Roman"/>
              </a:rPr>
              <a:t>та утво- </a:t>
            </a:r>
            <a:r>
              <a:rPr sz="1200" dirty="0">
                <a:latin typeface="Times New Roman"/>
                <a:cs typeface="Times New Roman"/>
              </a:rPr>
              <a:t> ренню </a:t>
            </a:r>
            <a:r>
              <a:rPr sz="1200" spc="-5" dirty="0">
                <a:latin typeface="Times New Roman"/>
                <a:cs typeface="Times New Roman"/>
              </a:rPr>
              <a:t>грубої </a:t>
            </a:r>
            <a:r>
              <a:rPr sz="1200" dirty="0">
                <a:latin typeface="Times New Roman"/>
                <a:cs typeface="Times New Roman"/>
              </a:rPr>
              <a:t>сітки </a:t>
            </a:r>
            <a:r>
              <a:rPr sz="1200" spc="-5" dirty="0">
                <a:latin typeface="Times New Roman"/>
                <a:cs typeface="Times New Roman"/>
              </a:rPr>
              <a:t>цементиту, гарно впливає на властивості серцевини. </a:t>
            </a:r>
            <a:r>
              <a:rPr sz="1200" i="1" dirty="0">
                <a:latin typeface="Times New Roman"/>
                <a:cs typeface="Times New Roman"/>
              </a:rPr>
              <a:t>Хромонікелеві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20ХН, 12ХН3А застосовують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5" dirty="0">
                <a:latin typeface="Times New Roman"/>
                <a:cs typeface="Times New Roman"/>
              </a:rPr>
              <a:t>середніх та великих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мірів, які </a:t>
            </a:r>
            <a:r>
              <a:rPr sz="1200" spc="-15" dirty="0">
                <a:latin typeface="Times New Roman"/>
                <a:cs typeface="Times New Roman"/>
              </a:rPr>
              <a:t>працюють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знос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великих навантаженнях (зубчасті колеса, шліцьові вали).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Одночасне легування хромом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нікелем, який розчиняється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фериті, збільшує міцність,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пластичність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в’язкість </a:t>
            </a:r>
            <a:r>
              <a:rPr sz="1200" spc="-15" dirty="0">
                <a:latin typeface="Times New Roman"/>
                <a:cs typeface="Times New Roman"/>
              </a:rPr>
              <a:t>серцевини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цементованого </a:t>
            </a:r>
            <a:r>
              <a:rPr sz="1200" spc="-10" dirty="0">
                <a:latin typeface="Times New Roman"/>
                <a:cs typeface="Times New Roman"/>
              </a:rPr>
              <a:t>шару. </a:t>
            </a:r>
            <a:r>
              <a:rPr sz="1200" spc="-15" dirty="0">
                <a:latin typeface="Times New Roman"/>
                <a:cs typeface="Times New Roman"/>
              </a:rPr>
              <a:t>Такі </a:t>
            </a:r>
            <a:r>
              <a:rPr sz="1200" spc="-10" dirty="0">
                <a:latin typeface="Times New Roman"/>
                <a:cs typeface="Times New Roman"/>
              </a:rPr>
              <a:t>сталі </a:t>
            </a:r>
            <a:r>
              <a:rPr sz="1200" spc="-15" dirty="0">
                <a:latin typeface="Times New Roman"/>
                <a:cs typeface="Times New Roman"/>
              </a:rPr>
              <a:t>мало чутливі </a:t>
            </a:r>
            <a:r>
              <a:rPr sz="1200" spc="-10" dirty="0">
                <a:latin typeface="Times New Roman"/>
                <a:cs typeface="Times New Roman"/>
              </a:rPr>
              <a:t>до пе-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регріву. </a:t>
            </a:r>
            <a:r>
              <a:rPr sz="1200" spc="-15" dirty="0">
                <a:latin typeface="Times New Roman"/>
                <a:cs typeface="Times New Roman"/>
              </a:rPr>
              <a:t>Велика стійкість переохолодженого аустеніту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області перлітного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проміжно- </a:t>
            </a:r>
            <a:r>
              <a:rPr sz="1200" spc="-10" dirty="0">
                <a:latin typeface="Times New Roman"/>
                <a:cs typeface="Times New Roman"/>
              </a:rPr>
              <a:t> го </a:t>
            </a:r>
            <a:r>
              <a:rPr sz="1200" spc="-15" dirty="0">
                <a:latin typeface="Times New Roman"/>
                <a:cs typeface="Times New Roman"/>
              </a:rPr>
              <a:t>перетворень забезпечує високе прогартування хромонікелевих </a:t>
            </a:r>
            <a:r>
              <a:rPr sz="1200" spc="-10" dirty="0">
                <a:latin typeface="Times New Roman"/>
                <a:cs typeface="Times New Roman"/>
              </a:rPr>
              <a:t>сталей, що </a:t>
            </a:r>
            <a:r>
              <a:rPr sz="1200" spc="-15" dirty="0">
                <a:latin typeface="Times New Roman"/>
                <a:cs typeface="Times New Roman"/>
              </a:rPr>
              <a:t>дозволяє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проводити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загартування великих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деталей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5" dirty="0">
                <a:latin typeface="Times New Roman"/>
                <a:cs typeface="Times New Roman"/>
              </a:rPr>
              <a:t> охолодженням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маслі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повітрі.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500"/>
              </a:lnSpc>
            </a:pPr>
            <a:r>
              <a:rPr sz="1200" spc="-5" dirty="0">
                <a:latin typeface="Times New Roman"/>
                <a:cs typeface="Times New Roman"/>
              </a:rPr>
              <a:t>Сталі,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додатково</a:t>
            </a:r>
            <a:r>
              <a:rPr sz="1200" dirty="0">
                <a:latin typeface="Times New Roman"/>
                <a:cs typeface="Times New Roman"/>
              </a:rPr>
              <a:t> леговані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вольфрамом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(18Х2Н4ВА,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18Х2Н4МА),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важконавантажених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189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363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Ці </a:t>
            </a:r>
            <a:r>
              <a:rPr sz="1200" dirty="0">
                <a:latin typeface="Times New Roman"/>
                <a:cs typeface="Times New Roman"/>
              </a:rPr>
              <a:t>сталі є кращими </a:t>
            </a:r>
            <a:r>
              <a:rPr sz="1200" spc="-5" dirty="0">
                <a:latin typeface="Times New Roman"/>
                <a:cs typeface="Times New Roman"/>
              </a:rPr>
              <a:t>конструкційними сталями, </a:t>
            </a:r>
            <a:r>
              <a:rPr sz="1200" dirty="0">
                <a:latin typeface="Times New Roman"/>
                <a:cs typeface="Times New Roman"/>
              </a:rPr>
              <a:t>але дефіцитність нікелю обмежує їх 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стосування.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Хромомарганцеві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замість</a:t>
            </a:r>
            <a:r>
              <a:rPr sz="1200" dirty="0">
                <a:latin typeface="Times New Roman"/>
                <a:cs typeface="Times New Roman"/>
              </a:rPr>
              <a:t> дорогих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хромонікелевих,</a:t>
            </a:r>
            <a:r>
              <a:rPr sz="1200" dirty="0">
                <a:latin typeface="Times New Roman"/>
                <a:cs typeface="Times New Roman"/>
              </a:rPr>
              <a:t> однак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 менш стійкі до </a:t>
            </a:r>
            <a:r>
              <a:rPr sz="1200" spc="-5" dirty="0">
                <a:latin typeface="Times New Roman"/>
                <a:cs typeface="Times New Roman"/>
              </a:rPr>
              <a:t>перегріву та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меншу в’язкість. Введення невеликої </a:t>
            </a:r>
            <a:r>
              <a:rPr sz="1200" dirty="0">
                <a:latin typeface="Times New Roman"/>
                <a:cs typeface="Times New Roman"/>
              </a:rPr>
              <a:t>кількості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(0,06...0,12 %)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схильність</a:t>
            </a:r>
            <a:r>
              <a:rPr sz="1200" dirty="0">
                <a:latin typeface="Times New Roman"/>
                <a:cs typeface="Times New Roman"/>
              </a:rPr>
              <a:t> сталі до</a:t>
            </a:r>
            <a:r>
              <a:rPr sz="1200" spc="-5" dirty="0">
                <a:latin typeface="Times New Roman"/>
                <a:cs typeface="Times New Roman"/>
              </a:rPr>
              <a:t> перегріву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(18ХГТ,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30ХГТ).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метою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підвищення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міцності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застосовують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легування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бором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20ХГР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(0,001...0,005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%),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але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бор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сприяє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зростанню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2915285">
              <a:lnSpc>
                <a:spcPct val="100000"/>
              </a:lnSpc>
              <a:spcBef>
                <a:spcPts val="875"/>
              </a:spcBef>
            </a:pPr>
            <a:r>
              <a:rPr sz="1400" b="1" spc="-5" dirty="0">
                <a:latin typeface="Times New Roman"/>
                <a:cs typeface="Times New Roman"/>
              </a:rPr>
              <a:t>10.6.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ПОЛІПШУВАННІ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Сталі,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підлягають термічному поліпшенню, широко застосовують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виготов- </a:t>
            </a:r>
            <a:r>
              <a:rPr sz="1200" dirty="0">
                <a:latin typeface="Times New Roman"/>
                <a:cs typeface="Times New Roman"/>
              </a:rPr>
              <a:t> лення </a:t>
            </a:r>
            <a:r>
              <a:rPr sz="1200" spc="-5" dirty="0">
                <a:latin typeface="Times New Roman"/>
                <a:cs typeface="Times New Roman"/>
              </a:rPr>
              <a:t>різних деталей, які працюють </a:t>
            </a:r>
            <a:r>
              <a:rPr sz="1200" dirty="0">
                <a:latin typeface="Times New Roman"/>
                <a:cs typeface="Times New Roman"/>
              </a:rPr>
              <a:t>в складних умовах </a:t>
            </a:r>
            <a:r>
              <a:rPr sz="1200" spc="-5" dirty="0">
                <a:latin typeface="Times New Roman"/>
                <a:cs typeface="Times New Roman"/>
              </a:rPr>
              <a:t>навантаження (при </a:t>
            </a:r>
            <a:r>
              <a:rPr sz="1200" dirty="0">
                <a:latin typeface="Times New Roman"/>
                <a:cs typeface="Times New Roman"/>
              </a:rPr>
              <a:t>дії різнома-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нітних навантажень,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тому числі </a:t>
            </a:r>
            <a:r>
              <a:rPr sz="1200" dirty="0">
                <a:latin typeface="Times New Roman"/>
                <a:cs typeface="Times New Roman"/>
              </a:rPr>
              <a:t>змінних </a:t>
            </a:r>
            <a:r>
              <a:rPr sz="1200" spc="-5" dirty="0">
                <a:latin typeface="Times New Roman"/>
                <a:cs typeface="Times New Roman"/>
              </a:rPr>
              <a:t>та динамічних). Сталі, які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поліпшення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набувають структуру сорбіту, добре сприймають ударні навантаження. Важливе зна- </a:t>
            </a:r>
            <a:r>
              <a:rPr sz="1200" dirty="0">
                <a:latin typeface="Times New Roman"/>
                <a:cs typeface="Times New Roman"/>
              </a:rPr>
              <a:t> чення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опір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руйнуванню.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Поліпшенню підлягають </a:t>
            </a:r>
            <a:r>
              <a:rPr sz="1200" dirty="0">
                <a:latin typeface="Times New Roman"/>
                <a:cs typeface="Times New Roman"/>
              </a:rPr>
              <a:t>середньовуглецеві</a:t>
            </a:r>
            <a:r>
              <a:rPr sz="1200" spc="-5" dirty="0">
                <a:latin typeface="Times New Roman"/>
                <a:cs typeface="Times New Roman"/>
              </a:rPr>
              <a:t> сталі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вмістом вуглецю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0,30...0,50 %.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Поліпшуванні </a:t>
            </a:r>
            <a:r>
              <a:rPr sz="1200" i="1" dirty="0">
                <a:latin typeface="Times New Roman"/>
                <a:cs typeface="Times New Roman"/>
              </a:rPr>
              <a:t>вуглецеві </a:t>
            </a:r>
            <a:r>
              <a:rPr sz="1200" i="1" spc="-5" dirty="0">
                <a:latin typeface="Times New Roman"/>
                <a:cs typeface="Times New Roman"/>
              </a:rPr>
              <a:t>сталі </a:t>
            </a:r>
            <a:r>
              <a:rPr sz="1200" dirty="0">
                <a:latin typeface="Times New Roman"/>
                <a:cs typeface="Times New Roman"/>
              </a:rPr>
              <a:t>(сталі 35, 40, 45) дешеві, з </a:t>
            </a:r>
            <a:r>
              <a:rPr sz="1200" spc="-5" dirty="0">
                <a:latin typeface="Times New Roman"/>
                <a:cs typeface="Times New Roman"/>
              </a:rPr>
              <a:t>них виготовляють </a:t>
            </a:r>
            <a:r>
              <a:rPr sz="1200" dirty="0">
                <a:latin typeface="Times New Roman"/>
                <a:cs typeface="Times New Roman"/>
              </a:rPr>
              <a:t>деталі,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випробують невеликі </a:t>
            </a:r>
            <a:r>
              <a:rPr sz="1200" dirty="0">
                <a:latin typeface="Times New Roman"/>
                <a:cs typeface="Times New Roman"/>
              </a:rPr>
              <a:t>навантаження (сталь 35),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деталі, що </a:t>
            </a:r>
            <a:r>
              <a:rPr sz="1200" spc="-5" dirty="0">
                <a:latin typeface="Times New Roman"/>
                <a:cs typeface="Times New Roman"/>
              </a:rPr>
              <a:t>вимагають </a:t>
            </a:r>
            <a:r>
              <a:rPr sz="1200" dirty="0">
                <a:latin typeface="Times New Roman"/>
                <a:cs typeface="Times New Roman"/>
              </a:rPr>
              <a:t>підвищеної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(сталі 40, 45). Але термічне поліпшення цих сталей забезпечує високий ком- </a:t>
            </a:r>
            <a:r>
              <a:rPr sz="1200" dirty="0">
                <a:latin typeface="Times New Roman"/>
                <a:cs typeface="Times New Roman"/>
              </a:rPr>
              <a:t> плекс механічних </a:t>
            </a:r>
            <a:r>
              <a:rPr sz="1200" spc="-5" dirty="0">
                <a:latin typeface="Times New Roman"/>
                <a:cs typeface="Times New Roman"/>
              </a:rPr>
              <a:t>властивостей тільки </a:t>
            </a:r>
            <a:r>
              <a:rPr sz="1200" dirty="0">
                <a:latin typeface="Times New Roman"/>
                <a:cs typeface="Times New Roman"/>
              </a:rPr>
              <a:t>в деталях </a:t>
            </a:r>
            <a:r>
              <a:rPr sz="1200" spc="-5" dirty="0">
                <a:latin typeface="Times New Roman"/>
                <a:cs typeface="Times New Roman"/>
              </a:rPr>
              <a:t>невеликого перерізу, оскільки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низьке прогартування. Сталі цієї групи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використовувати також </a:t>
            </a:r>
            <a:r>
              <a:rPr sz="1200" dirty="0">
                <a:latin typeface="Times New Roman"/>
                <a:cs typeface="Times New Roman"/>
              </a:rPr>
              <a:t>в норма-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лізованому </a:t>
            </a:r>
            <a:r>
              <a:rPr sz="1200" dirty="0">
                <a:latin typeface="Times New Roman"/>
                <a:cs typeface="Times New Roman"/>
              </a:rPr>
              <a:t>стані.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Деталі, що </a:t>
            </a:r>
            <a:r>
              <a:rPr sz="1200" spc="-5" dirty="0">
                <a:latin typeface="Times New Roman"/>
                <a:cs typeface="Times New Roman"/>
              </a:rPr>
              <a:t>вимагають високої поверхневої твердості при в’язкої серцевині (зубчас-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 колеса, вали, </a:t>
            </a:r>
            <a:r>
              <a:rPr sz="1200" dirty="0">
                <a:latin typeface="Times New Roman"/>
                <a:cs typeface="Times New Roman"/>
              </a:rPr>
              <a:t>вісі, </a:t>
            </a:r>
            <a:r>
              <a:rPr sz="1200" spc="-5" dirty="0">
                <a:latin typeface="Times New Roman"/>
                <a:cs typeface="Times New Roman"/>
              </a:rPr>
              <a:t>втулки), підлягають поверхневому загартуванню </a:t>
            </a:r>
            <a:r>
              <a:rPr sz="1200" dirty="0">
                <a:latin typeface="Times New Roman"/>
                <a:cs typeface="Times New Roman"/>
              </a:rPr>
              <a:t>струмами </a:t>
            </a:r>
            <a:r>
              <a:rPr sz="1200" spc="-5" dirty="0">
                <a:latin typeface="Times New Roman"/>
                <a:cs typeface="Times New Roman"/>
              </a:rPr>
              <a:t>високої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частоти.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зняття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напруги проводять</a:t>
            </a:r>
            <a:r>
              <a:rPr sz="1200" dirty="0">
                <a:latin typeface="Times New Roman"/>
                <a:cs typeface="Times New Roman"/>
              </a:rPr>
              <a:t> низький </a:t>
            </a:r>
            <a:r>
              <a:rPr sz="1200" spc="-5" dirty="0">
                <a:latin typeface="Times New Roman"/>
                <a:cs typeface="Times New Roman"/>
              </a:rPr>
              <a:t>відпуск.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15" dirty="0">
                <a:latin typeface="Times New Roman"/>
                <a:cs typeface="Times New Roman"/>
              </a:rPr>
              <a:t>Поліпшуванні леговані сталі</a:t>
            </a:r>
            <a:r>
              <a:rPr sz="1200" spc="-15" dirty="0">
                <a:latin typeface="Times New Roman"/>
                <a:cs typeface="Times New Roman"/>
              </a:rPr>
              <a:t>, застосовують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великих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більш навантажених від-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повідальних деталей. Сталі </a:t>
            </a:r>
            <a:r>
              <a:rPr sz="1200" dirty="0">
                <a:latin typeface="Times New Roman"/>
                <a:cs typeface="Times New Roman"/>
              </a:rPr>
              <a:t>мають кращий комплекс механічних </a:t>
            </a:r>
            <a:r>
              <a:rPr sz="1200" spc="-5" dirty="0">
                <a:latin typeface="Times New Roman"/>
                <a:cs typeface="Times New Roman"/>
              </a:rPr>
              <a:t>властивостей: високу </a:t>
            </a:r>
            <a:r>
              <a:rPr sz="1200" dirty="0">
                <a:latin typeface="Times New Roman"/>
                <a:cs typeface="Times New Roman"/>
              </a:rPr>
              <a:t> міцність </a:t>
            </a:r>
            <a:r>
              <a:rPr sz="1200" spc="-5" dirty="0">
                <a:latin typeface="Times New Roman"/>
                <a:cs typeface="Times New Roman"/>
              </a:rPr>
              <a:t>при збереженні </a:t>
            </a:r>
            <a:r>
              <a:rPr sz="1200" dirty="0">
                <a:latin typeface="Times New Roman"/>
                <a:cs typeface="Times New Roman"/>
              </a:rPr>
              <a:t>достатньої </a:t>
            </a:r>
            <a:r>
              <a:rPr sz="1200" spc="-5" dirty="0">
                <a:latin typeface="Times New Roman"/>
                <a:cs typeface="Times New Roman"/>
              </a:rPr>
              <a:t>в’язкості та </a:t>
            </a:r>
            <a:r>
              <a:rPr sz="1200" dirty="0">
                <a:latin typeface="Times New Roman"/>
                <a:cs typeface="Times New Roman"/>
              </a:rPr>
              <a:t>пластичності, </a:t>
            </a:r>
            <a:r>
              <a:rPr sz="1200" spc="-5" dirty="0">
                <a:latin typeface="Times New Roman"/>
                <a:cs typeface="Times New Roman"/>
              </a:rPr>
              <a:t>нижчий </a:t>
            </a:r>
            <a:r>
              <a:rPr sz="1200" dirty="0">
                <a:latin typeface="Times New Roman"/>
                <a:cs typeface="Times New Roman"/>
              </a:rPr>
              <a:t>поріг хладно-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крихкості.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Хромисті сталі </a:t>
            </a:r>
            <a:r>
              <a:rPr sz="1200" spc="-5" dirty="0">
                <a:latin typeface="Times New Roman"/>
                <a:cs typeface="Times New Roman"/>
              </a:rPr>
              <a:t>30Х, 40Х, </a:t>
            </a:r>
            <a:r>
              <a:rPr sz="1200" dirty="0">
                <a:latin typeface="Times New Roman"/>
                <a:cs typeface="Times New Roman"/>
              </a:rPr>
              <a:t>50Х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невеликих </a:t>
            </a:r>
            <a:r>
              <a:rPr sz="1200" dirty="0">
                <a:latin typeface="Times New Roman"/>
                <a:cs typeface="Times New Roman"/>
              </a:rPr>
              <a:t>се-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редньонавантажених </a:t>
            </a:r>
            <a:r>
              <a:rPr sz="1200" spc="-5" dirty="0">
                <a:latin typeface="Times New Roman"/>
                <a:cs typeface="Times New Roman"/>
              </a:rPr>
              <a:t>деталей. Ці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схильні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відпускної крихкості, тому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сокого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5" dirty="0">
                <a:latin typeface="Times New Roman"/>
                <a:cs typeface="Times New Roman"/>
              </a:rPr>
              <a:t> охолодження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має</a:t>
            </a:r>
            <a:r>
              <a:rPr sz="1200" dirty="0">
                <a:latin typeface="Times New Roman"/>
                <a:cs typeface="Times New Roman"/>
              </a:rPr>
              <a:t> бути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швидким.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прогартування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досягається мікролегуванням </a:t>
            </a:r>
            <a:r>
              <a:rPr sz="1200" dirty="0">
                <a:latin typeface="Times New Roman"/>
                <a:cs typeface="Times New Roman"/>
              </a:rPr>
              <a:t>бором </a:t>
            </a:r>
            <a:r>
              <a:rPr sz="1200" spc="-5" dirty="0">
                <a:latin typeface="Times New Roman"/>
                <a:cs typeface="Times New Roman"/>
              </a:rPr>
              <a:t>(35ХР).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Введення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ванадію</a:t>
            </a:r>
            <a:r>
              <a:rPr sz="1200" spc="-5" dirty="0">
                <a:latin typeface="Times New Roman"/>
                <a:cs typeface="Times New Roman"/>
              </a:rPr>
              <a:t> значно</a:t>
            </a:r>
            <a:r>
              <a:rPr sz="1200" dirty="0">
                <a:latin typeface="Times New Roman"/>
                <a:cs typeface="Times New Roman"/>
              </a:rPr>
              <a:t> збільшує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(40ХФА).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Хромокрем’янисті </a:t>
            </a:r>
            <a:r>
              <a:rPr sz="1200" spc="-5" dirty="0">
                <a:latin typeface="Times New Roman"/>
                <a:cs typeface="Times New Roman"/>
              </a:rPr>
              <a:t>(33ХС) та </a:t>
            </a:r>
            <a:r>
              <a:rPr sz="1200" i="1" spc="-5" dirty="0">
                <a:latin typeface="Times New Roman"/>
                <a:cs typeface="Times New Roman"/>
              </a:rPr>
              <a:t>хромокремніймарганцеві </a:t>
            </a:r>
            <a:r>
              <a:rPr sz="1200" spc="-5" dirty="0">
                <a:latin typeface="Times New Roman"/>
                <a:cs typeface="Times New Roman"/>
              </a:rPr>
              <a:t>(хромансіл) (25ХГСА)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високу міцність та помірну в’язкість. </a:t>
            </a:r>
            <a:r>
              <a:rPr sz="1200" dirty="0">
                <a:latin typeface="Times New Roman"/>
                <a:cs typeface="Times New Roman"/>
              </a:rPr>
              <a:t>Хромансіли мають </a:t>
            </a:r>
            <a:r>
              <a:rPr sz="1200" spc="-5" dirty="0">
                <a:latin typeface="Times New Roman"/>
                <a:cs typeface="Times New Roman"/>
              </a:rPr>
              <a:t>високу зварюваність,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виготовляють стикувальні зварні вузли, кронштейни, </a:t>
            </a:r>
            <a:r>
              <a:rPr sz="1200" dirty="0">
                <a:latin typeface="Times New Roman"/>
                <a:cs typeface="Times New Roman"/>
              </a:rPr>
              <a:t>кріпильні </a:t>
            </a:r>
            <a:r>
              <a:rPr sz="1200" spc="-5" dirty="0">
                <a:latin typeface="Times New Roman"/>
                <a:cs typeface="Times New Roman"/>
              </a:rPr>
              <a:t>та інші де- </a:t>
            </a:r>
            <a:r>
              <a:rPr sz="1200" dirty="0">
                <a:latin typeface="Times New Roman"/>
                <a:cs typeface="Times New Roman"/>
              </a:rPr>
              <a:t> талі.</a:t>
            </a:r>
            <a:r>
              <a:rPr sz="1200" spc="-5" dirty="0">
                <a:latin typeface="Times New Roman"/>
                <a:cs typeface="Times New Roman"/>
              </a:rPr>
              <a:t> Широко </a:t>
            </a:r>
            <a:r>
              <a:rPr sz="1200" dirty="0">
                <a:latin typeface="Times New Roman"/>
                <a:cs typeface="Times New Roman"/>
              </a:rPr>
              <a:t>застосовуються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автомобілебудуванні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авіації.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Хромонікелеві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45ХН,</a:t>
            </a:r>
            <a:r>
              <a:rPr sz="1200" dirty="0">
                <a:latin typeface="Times New Roman"/>
                <a:cs typeface="Times New Roman"/>
              </a:rPr>
              <a:t> 30ХН3А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хороше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прогартування,</a:t>
            </a:r>
            <a:r>
              <a:rPr sz="1200" dirty="0">
                <a:latin typeface="Times New Roman"/>
                <a:cs typeface="Times New Roman"/>
              </a:rPr>
              <a:t> міцність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чутливі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оборотної відпускної крихкості. Для зменшення чутливості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вводять </a:t>
            </a:r>
            <a:r>
              <a:rPr sz="1200" dirty="0">
                <a:latin typeface="Times New Roman"/>
                <a:cs typeface="Times New Roman"/>
              </a:rPr>
              <a:t>молібден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вольфрам.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Ванадій</a:t>
            </a:r>
            <a:r>
              <a:rPr sz="1200" spc="-5" dirty="0">
                <a:latin typeface="Times New Roman"/>
                <a:cs typeface="Times New Roman"/>
              </a:rPr>
              <a:t> сприяє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подрібненню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Сталі 36Х2Н2МФА, 38ХН3ВА та ін. </a:t>
            </a:r>
            <a:r>
              <a:rPr sz="1200" dirty="0">
                <a:latin typeface="Times New Roman"/>
                <a:cs typeface="Times New Roman"/>
              </a:rPr>
              <a:t>мають кращі </a:t>
            </a:r>
            <a:r>
              <a:rPr sz="1200" spc="-5" dirty="0">
                <a:latin typeface="Times New Roman"/>
                <a:cs typeface="Times New Roman"/>
              </a:rPr>
              <a:t>властивості, відносяться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мар-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тенситного класу, слаборозміцнюються </a:t>
            </a:r>
            <a:r>
              <a:rPr sz="1200" dirty="0">
                <a:latin typeface="Times New Roman"/>
                <a:cs typeface="Times New Roman"/>
              </a:rPr>
              <a:t>при </a:t>
            </a:r>
            <a:r>
              <a:rPr sz="1200" spc="-5" dirty="0">
                <a:latin typeface="Times New Roman"/>
                <a:cs typeface="Times New Roman"/>
              </a:rPr>
              <a:t>нагріванні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300...400 °С.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них виготов-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ляються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вали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ротори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турбін,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важконавантажені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</a:t>
            </a:r>
            <a:r>
              <a:rPr sz="1200" spc="-5" dirty="0">
                <a:latin typeface="Times New Roman"/>
                <a:cs typeface="Times New Roman"/>
              </a:rPr>
              <a:t> редукторів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компресорів.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190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817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00">
              <a:latin typeface="Times New Roman"/>
              <a:cs typeface="Times New Roman"/>
            </a:endParaRPr>
          </a:p>
          <a:p>
            <a:pPr marL="400050" marR="6350" lvl="1" indent="-400050" algn="r">
              <a:lnSpc>
                <a:spcPct val="100000"/>
              </a:lnSpc>
              <a:buAutoNum type="arabicPeriod" startAt="7"/>
              <a:tabLst>
                <a:tab pos="4000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ВИСОКОМІЦНІ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7"/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Високоміцними </a:t>
            </a:r>
            <a:r>
              <a:rPr sz="1200" spc="-5" dirty="0">
                <a:latin typeface="Times New Roman"/>
                <a:cs typeface="Times New Roman"/>
              </a:rPr>
              <a:t>називають </a:t>
            </a:r>
            <a:r>
              <a:rPr sz="1200" dirty="0">
                <a:latin typeface="Times New Roman"/>
                <a:cs typeface="Times New Roman"/>
              </a:rPr>
              <a:t>сталі,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межу міцності </a:t>
            </a:r>
            <a:r>
              <a:rPr sz="1200" dirty="0">
                <a:latin typeface="Times New Roman"/>
                <a:cs typeface="Times New Roman"/>
              </a:rPr>
              <a:t>понад </a:t>
            </a:r>
            <a:r>
              <a:rPr sz="1200" spc="-5" dirty="0">
                <a:latin typeface="Times New Roman"/>
                <a:cs typeface="Times New Roman"/>
              </a:rPr>
              <a:t>1500 МРа, яка до- </a:t>
            </a:r>
            <a:r>
              <a:rPr sz="1200" dirty="0">
                <a:latin typeface="Times New Roman"/>
                <a:cs typeface="Times New Roman"/>
              </a:rPr>
              <a:t> сягається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підбором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оптимальною </a:t>
            </a:r>
            <a:r>
              <a:rPr sz="1200" dirty="0">
                <a:latin typeface="Times New Roman"/>
                <a:cs typeface="Times New Roman"/>
              </a:rPr>
              <a:t>термічною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обробкою.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Такий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рівень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 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отримати 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середньовуглецевих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легованих  </a:t>
            </a:r>
            <a:r>
              <a:rPr sz="1200" dirty="0">
                <a:latin typeface="Times New Roman"/>
                <a:cs typeface="Times New Roman"/>
              </a:rPr>
              <a:t>сталях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(30ХГСН2А,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40ХН2МА),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застосовуючи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низьким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відпуском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(при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темпе-</a:t>
            </a:r>
            <a:endParaRPr sz="1200">
              <a:latin typeface="Times New Roman"/>
              <a:cs typeface="Times New Roman"/>
            </a:endParaRPr>
          </a:p>
          <a:p>
            <a:pPr marL="12700" marR="6985" algn="just">
              <a:lnSpc>
                <a:spcPts val="1370"/>
              </a:lnSpc>
              <a:spcBef>
                <a:spcPts val="140"/>
              </a:spcBef>
            </a:pPr>
            <a:r>
              <a:rPr sz="1200" dirty="0">
                <a:latin typeface="Times New Roman"/>
                <a:cs typeface="Times New Roman"/>
              </a:rPr>
              <a:t>ратурі </a:t>
            </a:r>
            <a:r>
              <a:rPr sz="1200" spc="-5" dirty="0">
                <a:latin typeface="Times New Roman"/>
                <a:cs typeface="Times New Roman"/>
              </a:rPr>
              <a:t>200...250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С) або </a:t>
            </a:r>
            <a:r>
              <a:rPr sz="1200" dirty="0">
                <a:latin typeface="Times New Roman"/>
                <a:cs typeface="Times New Roman"/>
              </a:rPr>
              <a:t>ізотермічне </a:t>
            </a:r>
            <a:r>
              <a:rPr sz="1200" spc="-5" dirty="0">
                <a:latin typeface="Times New Roman"/>
                <a:cs typeface="Times New Roman"/>
              </a:rPr>
              <a:t>загартування </a:t>
            </a:r>
            <a:r>
              <a:rPr sz="1200" dirty="0">
                <a:latin typeface="Times New Roman"/>
                <a:cs typeface="Times New Roman"/>
              </a:rPr>
              <a:t>з отриманням </a:t>
            </a:r>
            <a:r>
              <a:rPr sz="1200" spc="-5" dirty="0">
                <a:latin typeface="Times New Roman"/>
                <a:cs typeface="Times New Roman"/>
              </a:rPr>
              <a:t>структури нижнього </a:t>
            </a:r>
            <a:r>
              <a:rPr sz="1200" dirty="0">
                <a:latin typeface="Times New Roman"/>
                <a:cs typeface="Times New Roman"/>
              </a:rPr>
              <a:t> бейніту.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ізотермічного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середньовуглецеві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леговані</a:t>
            </a:r>
            <a:r>
              <a:rPr sz="1200" dirty="0">
                <a:latin typeface="Times New Roman"/>
                <a:cs typeface="Times New Roman"/>
              </a:rPr>
              <a:t> сталі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дещо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меншу міцність,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велику пластичність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в’язкість. Тому вони більш </a:t>
            </a:r>
            <a:r>
              <a:rPr sz="1200" dirty="0">
                <a:latin typeface="Times New Roman"/>
                <a:cs typeface="Times New Roman"/>
              </a:rPr>
              <a:t>надійні в </a:t>
            </a:r>
            <a:r>
              <a:rPr sz="1200" spc="-5" dirty="0">
                <a:latin typeface="Times New Roman"/>
                <a:cs typeface="Times New Roman"/>
              </a:rPr>
              <a:t>роботі, </a:t>
            </a:r>
            <a:r>
              <a:rPr sz="1200" dirty="0">
                <a:latin typeface="Times New Roman"/>
                <a:cs typeface="Times New Roman"/>
              </a:rPr>
              <a:t> ніж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високому рівні міцності загартовані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нізьковідпущені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середньовуглецеві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підвищену чутливість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концентраторів напруження, схильністю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крихкого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руйнування, тому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рекомендується використовувати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роботи </a:t>
            </a:r>
            <a:r>
              <a:rPr sz="1200" dirty="0">
                <a:latin typeface="Times New Roman"/>
                <a:cs typeface="Times New Roman"/>
              </a:rPr>
              <a:t>в умовах </a:t>
            </a:r>
            <a:r>
              <a:rPr sz="1200" spc="-5" dirty="0">
                <a:latin typeface="Times New Roman"/>
                <a:cs typeface="Times New Roman"/>
              </a:rPr>
              <a:t>плавного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Легування вольфрамом, молібденом, ванадієм ускладнює </a:t>
            </a:r>
            <a:r>
              <a:rPr sz="1200" dirty="0">
                <a:latin typeface="Times New Roman"/>
                <a:cs typeface="Times New Roman"/>
              </a:rPr>
              <a:t>процеси знеміцнення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200...300 </a:t>
            </a:r>
            <a:r>
              <a:rPr sz="1200" spc="-5" dirty="0">
                <a:latin typeface="Times New Roman"/>
                <a:cs typeface="Times New Roman"/>
              </a:rPr>
              <a:t>°С, </a:t>
            </a:r>
            <a:r>
              <a:rPr sz="1200" dirty="0">
                <a:latin typeface="Times New Roman"/>
                <a:cs typeface="Times New Roman"/>
              </a:rPr>
              <a:t>сприяє отриманню дрібного </a:t>
            </a:r>
            <a:r>
              <a:rPr sz="1200" spc="-5" dirty="0">
                <a:latin typeface="Times New Roman"/>
                <a:cs typeface="Times New Roman"/>
              </a:rPr>
              <a:t>зерна, знижує </a:t>
            </a:r>
            <a:r>
              <a:rPr sz="1200" dirty="0">
                <a:latin typeface="Times New Roman"/>
                <a:cs typeface="Times New Roman"/>
              </a:rPr>
              <a:t>поріг </a:t>
            </a:r>
            <a:r>
              <a:rPr sz="1200" spc="-5" dirty="0">
                <a:latin typeface="Times New Roman"/>
                <a:cs typeface="Times New Roman"/>
              </a:rPr>
              <a:t>холоднолам-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кості, підвищує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опір крихкому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руйнуванню.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бути</a:t>
            </a:r>
            <a:r>
              <a:rPr sz="1200" spc="-5" dirty="0">
                <a:latin typeface="Times New Roman"/>
                <a:cs typeface="Times New Roman"/>
              </a:rPr>
              <a:t> отримана</a:t>
            </a:r>
            <a:r>
              <a:rPr sz="1200" dirty="0">
                <a:latin typeface="Times New Roman"/>
                <a:cs typeface="Times New Roman"/>
              </a:rPr>
              <a:t> і за рахунок</a:t>
            </a:r>
            <a:r>
              <a:rPr sz="1200" spc="-5" dirty="0">
                <a:latin typeface="Times New Roman"/>
                <a:cs typeface="Times New Roman"/>
              </a:rPr>
              <a:t> термомеханічної </a:t>
            </a:r>
            <a:r>
              <a:rPr sz="1200" dirty="0">
                <a:latin typeface="Times New Roman"/>
                <a:cs typeface="Times New Roman"/>
              </a:rPr>
              <a:t>обробки.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30ХГСА,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38ХН3МА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низькотемпературної</a:t>
            </a:r>
            <a:r>
              <a:rPr sz="1200" dirty="0">
                <a:latin typeface="Times New Roman"/>
                <a:cs typeface="Times New Roman"/>
              </a:rPr>
              <a:t> термомеханічної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 </a:t>
            </a:r>
            <a:r>
              <a:rPr sz="1200" dirty="0">
                <a:latin typeface="Times New Roman"/>
                <a:cs typeface="Times New Roman"/>
              </a:rPr>
              <a:t> мають </a:t>
            </a:r>
            <a:r>
              <a:rPr sz="1200" spc="-5" dirty="0">
                <a:latin typeface="Times New Roman"/>
                <a:cs typeface="Times New Roman"/>
              </a:rPr>
              <a:t>межу міцності </a:t>
            </a:r>
            <a:r>
              <a:rPr sz="1200" dirty="0">
                <a:latin typeface="Times New Roman"/>
                <a:cs typeface="Times New Roman"/>
              </a:rPr>
              <a:t>2800 </a:t>
            </a:r>
            <a:r>
              <a:rPr sz="1200" spc="-5" dirty="0">
                <a:latin typeface="Times New Roman"/>
                <a:cs typeface="Times New Roman"/>
              </a:rPr>
              <a:t>МПа, </a:t>
            </a:r>
            <a:r>
              <a:rPr sz="1200" dirty="0">
                <a:latin typeface="Times New Roman"/>
                <a:cs typeface="Times New Roman"/>
              </a:rPr>
              <a:t>відносне </a:t>
            </a:r>
            <a:r>
              <a:rPr sz="1200" spc="-5" dirty="0">
                <a:latin typeface="Times New Roman"/>
                <a:cs typeface="Times New Roman"/>
              </a:rPr>
              <a:t>подовження та </a:t>
            </a:r>
            <a:r>
              <a:rPr sz="1200" dirty="0">
                <a:latin typeface="Times New Roman"/>
                <a:cs typeface="Times New Roman"/>
              </a:rPr>
              <a:t>ударна </a:t>
            </a:r>
            <a:r>
              <a:rPr sz="1200" spc="-5" dirty="0">
                <a:latin typeface="Times New Roman"/>
                <a:cs typeface="Times New Roman"/>
              </a:rPr>
              <a:t>в’язкість збільшують- </a:t>
            </a:r>
            <a:r>
              <a:rPr sz="1200" dirty="0">
                <a:latin typeface="Times New Roman"/>
                <a:cs typeface="Times New Roman"/>
              </a:rPr>
              <a:t> ся в </a:t>
            </a:r>
            <a:r>
              <a:rPr sz="1200" spc="-5" dirty="0">
                <a:latin typeface="Times New Roman"/>
                <a:cs typeface="Times New Roman"/>
              </a:rPr>
              <a:t>два </a:t>
            </a:r>
            <a:r>
              <a:rPr sz="1200" dirty="0">
                <a:latin typeface="Times New Roman"/>
                <a:cs typeface="Times New Roman"/>
              </a:rPr>
              <a:t>рази 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зі звичайною термічною </a:t>
            </a:r>
            <a:r>
              <a:rPr sz="1200" spc="-5" dirty="0">
                <a:latin typeface="Times New Roman"/>
                <a:cs typeface="Times New Roman"/>
              </a:rPr>
              <a:t>обробкою. Це пов’язано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тим,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часткове </a:t>
            </a:r>
            <a:r>
              <a:rPr sz="1200" dirty="0">
                <a:latin typeface="Times New Roman"/>
                <a:cs typeface="Times New Roman"/>
              </a:rPr>
              <a:t>виділення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аустеніту при деформації полегшує </a:t>
            </a:r>
            <a:r>
              <a:rPr sz="1200" dirty="0">
                <a:latin typeface="Times New Roman"/>
                <a:cs typeface="Times New Roman"/>
              </a:rPr>
              <a:t>рухливість </a:t>
            </a:r>
            <a:r>
              <a:rPr sz="1200" spc="-5" dirty="0">
                <a:latin typeface="Times New Roman"/>
                <a:cs typeface="Times New Roman"/>
              </a:rPr>
              <a:t>дислока- </a:t>
            </a:r>
            <a:r>
              <a:rPr sz="1200" dirty="0">
                <a:latin typeface="Times New Roman"/>
                <a:cs typeface="Times New Roman"/>
              </a:rPr>
              <a:t> цій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усередині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 </a:t>
            </a:r>
            <a:r>
              <a:rPr sz="1200" dirty="0">
                <a:latin typeface="Times New Roman"/>
                <a:cs typeface="Times New Roman"/>
              </a:rPr>
              <a:t>мартенситу, що </a:t>
            </a:r>
            <a:r>
              <a:rPr sz="1200" spc="-5" dirty="0">
                <a:latin typeface="Times New Roman"/>
                <a:cs typeface="Times New Roman"/>
              </a:rPr>
              <a:t>сприяє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збільшенню </a:t>
            </a:r>
            <a:r>
              <a:rPr sz="1200" dirty="0">
                <a:latin typeface="Times New Roman"/>
                <a:cs typeface="Times New Roman"/>
              </a:rPr>
              <a:t>пластичності.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Мартенситно-старіючі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(03Н18К9М5Т,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04Х11Н9М2Д2ТЮ)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перевершують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 конструкційної міцності та технологічності середньовуглецеві </a:t>
            </a:r>
            <a:r>
              <a:rPr sz="1200" dirty="0">
                <a:latin typeface="Times New Roman"/>
                <a:cs typeface="Times New Roman"/>
              </a:rPr>
              <a:t>леговані сталі. </a:t>
            </a:r>
            <a:r>
              <a:rPr sz="1200" spc="-5" dirty="0">
                <a:latin typeface="Times New Roman"/>
                <a:cs typeface="Times New Roman"/>
              </a:rPr>
              <a:t>Вони </a:t>
            </a:r>
            <a:r>
              <a:rPr sz="1200" dirty="0">
                <a:latin typeface="Times New Roman"/>
                <a:cs typeface="Times New Roman"/>
              </a:rPr>
              <a:t> мають </a:t>
            </a:r>
            <a:r>
              <a:rPr sz="1200" spc="-5" dirty="0">
                <a:latin typeface="Times New Roman"/>
                <a:cs typeface="Times New Roman"/>
              </a:rPr>
              <a:t>малу чутливість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надрізів, високий </a:t>
            </a:r>
            <a:r>
              <a:rPr sz="1200" dirty="0">
                <a:latin typeface="Times New Roman"/>
                <a:cs typeface="Times New Roman"/>
              </a:rPr>
              <a:t>опір </a:t>
            </a:r>
            <a:r>
              <a:rPr sz="1200" spc="-5" dirty="0">
                <a:latin typeface="Times New Roman"/>
                <a:cs typeface="Times New Roman"/>
              </a:rPr>
              <a:t>крихкому руйнуванню та низький по- </a:t>
            </a:r>
            <a:r>
              <a:rPr sz="1200" dirty="0">
                <a:latin typeface="Times New Roman"/>
                <a:cs typeface="Times New Roman"/>
              </a:rPr>
              <a:t> ріг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холоднокрихкості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міцності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близько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2000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Мартенситно-старіючі </a:t>
            </a:r>
            <a:r>
              <a:rPr sz="1200" dirty="0">
                <a:latin typeface="Times New Roman"/>
                <a:cs typeface="Times New Roman"/>
              </a:rPr>
              <a:t>сталі – </a:t>
            </a:r>
            <a:r>
              <a:rPr sz="1200" spc="-5" dirty="0">
                <a:latin typeface="Times New Roman"/>
                <a:cs typeface="Times New Roman"/>
              </a:rPr>
              <a:t>це безвуглецеві сплави заліза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нікелем </a:t>
            </a:r>
            <a:r>
              <a:rPr sz="1200" dirty="0">
                <a:latin typeface="Times New Roman"/>
                <a:cs typeface="Times New Roman"/>
              </a:rPr>
              <a:t>(8..25 %),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додатково</a:t>
            </a:r>
            <a:r>
              <a:rPr sz="1200" dirty="0">
                <a:latin typeface="Times New Roman"/>
                <a:cs typeface="Times New Roman"/>
              </a:rPr>
              <a:t> леговані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кобальтом,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молібденом,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алюмінієм,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хромом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іншими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елементами. Завдяки високому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нікелю, кобальту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малої </a:t>
            </a:r>
            <a:r>
              <a:rPr sz="1200" spc="-5" dirty="0">
                <a:latin typeface="Times New Roman"/>
                <a:cs typeface="Times New Roman"/>
              </a:rPr>
              <a:t>концентрації вуглецю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загартування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воді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на повітрі фіксується високопластичний,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низь- </a:t>
            </a:r>
            <a:r>
              <a:rPr sz="1200" dirty="0">
                <a:latin typeface="Times New Roman"/>
                <a:cs typeface="Times New Roman"/>
              </a:rPr>
              <a:t> коміцний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залізонікелевий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мартенсит,</a:t>
            </a:r>
            <a:r>
              <a:rPr sz="1200" dirty="0">
                <a:latin typeface="Times New Roman"/>
                <a:cs typeface="Times New Roman"/>
              </a:rPr>
              <a:t> пересичений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елементами.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Основне </a:t>
            </a:r>
            <a:r>
              <a:rPr sz="1200" dirty="0">
                <a:latin typeface="Times New Roman"/>
                <a:cs typeface="Times New Roman"/>
              </a:rPr>
              <a:t> зміцнення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в процесі старіння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450...550 °С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рахунок ви- </a:t>
            </a:r>
            <a:r>
              <a:rPr sz="1200" dirty="0">
                <a:latin typeface="Times New Roman"/>
                <a:cs typeface="Times New Roman"/>
              </a:rPr>
              <a:t> ділення з </a:t>
            </a:r>
            <a:r>
              <a:rPr sz="1200" spc="-5" dirty="0">
                <a:latin typeface="Times New Roman"/>
                <a:cs typeface="Times New Roman"/>
              </a:rPr>
              <a:t>мартенситної </a:t>
            </a:r>
            <a:r>
              <a:rPr sz="1200" dirty="0">
                <a:latin typeface="Times New Roman"/>
                <a:cs typeface="Times New Roman"/>
              </a:rPr>
              <a:t>матриці </a:t>
            </a:r>
            <a:r>
              <a:rPr sz="1200" spc="-5" dirty="0">
                <a:latin typeface="Times New Roman"/>
                <a:cs typeface="Times New Roman"/>
              </a:rPr>
              <a:t>дрібнодисперсних фаз, які когерентно </a:t>
            </a:r>
            <a:r>
              <a:rPr sz="1200" dirty="0">
                <a:latin typeface="Times New Roman"/>
                <a:cs typeface="Times New Roman"/>
              </a:rPr>
              <a:t>з нею </a:t>
            </a:r>
            <a:r>
              <a:rPr sz="1200" spc="-5" dirty="0">
                <a:latin typeface="Times New Roman"/>
                <a:cs typeface="Times New Roman"/>
              </a:rPr>
              <a:t>пов’язані.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Мартенситно-старіючі </a:t>
            </a:r>
            <a:r>
              <a:rPr sz="1200" dirty="0">
                <a:latin typeface="Times New Roman"/>
                <a:cs typeface="Times New Roman"/>
              </a:rPr>
              <a:t>сталі мають </a:t>
            </a:r>
            <a:r>
              <a:rPr sz="1200" spc="-5" dirty="0">
                <a:latin typeface="Times New Roman"/>
                <a:cs typeface="Times New Roman"/>
              </a:rPr>
              <a:t>високу конструкційну міцність </a:t>
            </a:r>
            <a:r>
              <a:rPr sz="1200" dirty="0">
                <a:latin typeface="Times New Roman"/>
                <a:cs typeface="Times New Roman"/>
              </a:rPr>
              <a:t>в інтервалі темпера-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 </a:t>
            </a:r>
            <a:r>
              <a:rPr sz="1200" spc="-5" dirty="0">
                <a:latin typeface="Times New Roman"/>
                <a:cs typeface="Times New Roman"/>
              </a:rPr>
              <a:t>від кріогенних </a:t>
            </a:r>
            <a:r>
              <a:rPr sz="1200" dirty="0">
                <a:latin typeface="Times New Roman"/>
                <a:cs typeface="Times New Roman"/>
              </a:rPr>
              <a:t>до 500 </a:t>
            </a:r>
            <a:r>
              <a:rPr sz="1200" spc="-5" dirty="0">
                <a:latin typeface="Times New Roman"/>
                <a:cs typeface="Times New Roman"/>
              </a:rPr>
              <a:t>°С. Тому рекомендуються для виготовлення корпусів ракет-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двигунів, стовбурів </a:t>
            </a:r>
            <a:r>
              <a:rPr sz="1200" dirty="0">
                <a:latin typeface="Times New Roman"/>
                <a:cs typeface="Times New Roman"/>
              </a:rPr>
              <a:t>артилерійської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стрілецької </a:t>
            </a:r>
            <a:r>
              <a:rPr sz="1200" spc="-5" dirty="0">
                <a:latin typeface="Times New Roman"/>
                <a:cs typeface="Times New Roman"/>
              </a:rPr>
              <a:t>зброї, корпусів </a:t>
            </a:r>
            <a:r>
              <a:rPr sz="1200" dirty="0">
                <a:latin typeface="Times New Roman"/>
                <a:cs typeface="Times New Roman"/>
              </a:rPr>
              <a:t>підводних </a:t>
            </a:r>
            <a:r>
              <a:rPr sz="1200" spc="-5" dirty="0">
                <a:latin typeface="Times New Roman"/>
                <a:cs typeface="Times New Roman"/>
              </a:rPr>
              <a:t>човнів,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батискафів,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високонавантажених</a:t>
            </a:r>
            <a:r>
              <a:rPr sz="1200" dirty="0">
                <a:latin typeface="Times New Roman"/>
                <a:cs typeface="Times New Roman"/>
              </a:rPr>
              <a:t> дисків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турбомашин,</a:t>
            </a:r>
            <a:r>
              <a:rPr sz="1200" dirty="0">
                <a:latin typeface="Times New Roman"/>
                <a:cs typeface="Times New Roman"/>
              </a:rPr>
              <a:t> зубчастих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коліс,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шпинделів,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черв’яків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0050" marR="5715" lvl="1" indent="-400050" algn="r">
              <a:lnSpc>
                <a:spcPct val="100000"/>
              </a:lnSpc>
              <a:spcBef>
                <a:spcPts val="815"/>
              </a:spcBef>
              <a:buAutoNum type="arabicPeriod" startAt="8"/>
              <a:tabLst>
                <a:tab pos="4000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ПРУЖИННІ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Пружини, </a:t>
            </a:r>
            <a:r>
              <a:rPr sz="1200" dirty="0">
                <a:latin typeface="Times New Roman"/>
                <a:cs typeface="Times New Roman"/>
              </a:rPr>
              <a:t>ресори </a:t>
            </a:r>
            <a:r>
              <a:rPr sz="1200" spc="-5" dirty="0">
                <a:latin typeface="Times New Roman"/>
                <a:cs typeface="Times New Roman"/>
              </a:rPr>
              <a:t>та інші пружні </a:t>
            </a:r>
            <a:r>
              <a:rPr sz="1200" dirty="0">
                <a:latin typeface="Times New Roman"/>
                <a:cs typeface="Times New Roman"/>
              </a:rPr>
              <a:t>елементи є найважливішими </a:t>
            </a:r>
            <a:r>
              <a:rPr sz="1200" spc="-5" dirty="0">
                <a:latin typeface="Times New Roman"/>
                <a:cs typeface="Times New Roman"/>
              </a:rPr>
              <a:t>деталями </a:t>
            </a:r>
            <a:r>
              <a:rPr sz="1200" dirty="0">
                <a:latin typeface="Times New Roman"/>
                <a:cs typeface="Times New Roman"/>
              </a:rPr>
              <a:t>різних 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шин та механізмів.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роботі вони відчувають </a:t>
            </a:r>
            <a:r>
              <a:rPr sz="1200" dirty="0">
                <a:latin typeface="Times New Roman"/>
                <a:cs typeface="Times New Roman"/>
              </a:rPr>
              <a:t>багаторазові змінні </a:t>
            </a:r>
            <a:r>
              <a:rPr sz="1200" spc="-5" dirty="0">
                <a:latin typeface="Times New Roman"/>
                <a:cs typeface="Times New Roman"/>
              </a:rPr>
              <a:t>навантаження. Під </a:t>
            </a:r>
            <a:r>
              <a:rPr sz="1200" dirty="0">
                <a:latin typeface="Times New Roman"/>
                <a:cs typeface="Times New Roman"/>
              </a:rPr>
              <a:t> дією </a:t>
            </a:r>
            <a:r>
              <a:rPr sz="1200" spc="-5" dirty="0">
                <a:latin typeface="Times New Roman"/>
                <a:cs typeface="Times New Roman"/>
              </a:rPr>
              <a:t>навантаження пружини та амортизатори пружно деформуються,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після припи-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нення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дії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відновлюють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свою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первісну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розміри.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Особливістю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191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7" y="516889"/>
            <a:ext cx="5786755" cy="8840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роботи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те,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при значних статичних та </a:t>
            </a:r>
            <a:r>
              <a:rPr sz="1200" dirty="0">
                <a:latin typeface="Times New Roman"/>
                <a:cs typeface="Times New Roman"/>
              </a:rPr>
              <a:t>ударних </a:t>
            </a:r>
            <a:r>
              <a:rPr sz="1200" spc="-5" dirty="0">
                <a:latin typeface="Times New Roman"/>
                <a:cs typeface="Times New Roman"/>
              </a:rPr>
              <a:t>навантаженнях вони </a:t>
            </a:r>
            <a:r>
              <a:rPr sz="1200" dirty="0">
                <a:latin typeface="Times New Roman"/>
                <a:cs typeface="Times New Roman"/>
              </a:rPr>
              <a:t>повинні </a:t>
            </a:r>
            <a:r>
              <a:rPr sz="1200" spc="-5" dirty="0">
                <a:latin typeface="Times New Roman"/>
                <a:cs typeface="Times New Roman"/>
              </a:rPr>
              <a:t>відчу-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вати тільки пружну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деформацію, залишкова деформація не допускається. </a:t>
            </a:r>
            <a:r>
              <a:rPr sz="1200" i="1" spc="-5" dirty="0">
                <a:latin typeface="Times New Roman"/>
                <a:cs typeface="Times New Roman"/>
              </a:rPr>
              <a:t>Пружинні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повинні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забезпечувати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значення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пружності,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плинності,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витривалості,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необхідну пластичність </a:t>
            </a:r>
            <a:r>
              <a:rPr sz="1200" dirty="0">
                <a:latin typeface="Times New Roman"/>
                <a:cs typeface="Times New Roman"/>
              </a:rPr>
              <a:t>і опір </a:t>
            </a:r>
            <a:r>
              <a:rPr sz="1200" spc="-5" dirty="0">
                <a:latin typeface="Times New Roman"/>
                <a:cs typeface="Times New Roman"/>
              </a:rPr>
              <a:t>крихкому руйнуванню, </a:t>
            </a:r>
            <a:r>
              <a:rPr sz="1200" dirty="0">
                <a:latin typeface="Times New Roman"/>
                <a:cs typeface="Times New Roman"/>
              </a:rPr>
              <a:t>стійкість до </a:t>
            </a:r>
            <a:r>
              <a:rPr sz="1200" spc="-5" dirty="0">
                <a:latin typeface="Times New Roman"/>
                <a:cs typeface="Times New Roman"/>
              </a:rPr>
              <a:t>релаксації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Пружини працюють </a:t>
            </a:r>
            <a:r>
              <a:rPr sz="1200" dirty="0">
                <a:latin typeface="Times New Roman"/>
                <a:cs typeface="Times New Roman"/>
              </a:rPr>
              <a:t>в області </a:t>
            </a:r>
            <a:r>
              <a:rPr sz="1200" spc="-5" dirty="0">
                <a:latin typeface="Times New Roman"/>
                <a:cs typeface="Times New Roman"/>
              </a:rPr>
              <a:t>пружних деформацій, коли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чинним напружен-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 та </a:t>
            </a:r>
            <a:r>
              <a:rPr sz="1200" dirty="0">
                <a:latin typeface="Times New Roman"/>
                <a:cs typeface="Times New Roman"/>
              </a:rPr>
              <a:t>деформацією спостерігається пропорційність.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тривалій </a:t>
            </a:r>
            <a:r>
              <a:rPr sz="1200" spc="-5" dirty="0">
                <a:latin typeface="Times New Roman"/>
                <a:cs typeface="Times New Roman"/>
              </a:rPr>
              <a:t>роботі </a:t>
            </a:r>
            <a:r>
              <a:rPr sz="1200" dirty="0">
                <a:latin typeface="Times New Roman"/>
                <a:cs typeface="Times New Roman"/>
              </a:rPr>
              <a:t>пропорцій-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ність </a:t>
            </a:r>
            <a:r>
              <a:rPr sz="1200" spc="-5" dirty="0">
                <a:latin typeface="Times New Roman"/>
                <a:cs typeface="Times New Roman"/>
              </a:rPr>
              <a:t>порушується через перехід </a:t>
            </a:r>
            <a:r>
              <a:rPr sz="1200" dirty="0">
                <a:latin typeface="Times New Roman"/>
                <a:cs typeface="Times New Roman"/>
              </a:rPr>
              <a:t>частини </a:t>
            </a:r>
            <a:r>
              <a:rPr sz="1200" spc="-5" dirty="0">
                <a:latin typeface="Times New Roman"/>
                <a:cs typeface="Times New Roman"/>
              </a:rPr>
              <a:t>енергії пружної </a:t>
            </a:r>
            <a:r>
              <a:rPr sz="1200" dirty="0">
                <a:latin typeface="Times New Roman"/>
                <a:cs typeface="Times New Roman"/>
              </a:rPr>
              <a:t>деформації в </a:t>
            </a:r>
            <a:r>
              <a:rPr sz="1200" spc="-5" dirty="0">
                <a:latin typeface="Times New Roman"/>
                <a:cs typeface="Times New Roman"/>
              </a:rPr>
              <a:t>енергію </a:t>
            </a:r>
            <a:r>
              <a:rPr sz="1200" dirty="0">
                <a:latin typeface="Times New Roman"/>
                <a:cs typeface="Times New Roman"/>
              </a:rPr>
              <a:t>пласти-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чної</a:t>
            </a:r>
            <a:r>
              <a:rPr sz="1200" spc="-5" dirty="0">
                <a:latin typeface="Times New Roman"/>
                <a:cs typeface="Times New Roman"/>
              </a:rPr>
              <a:t> деформації.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знижуються.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Мимовільне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постійній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сумарній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релаксацією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напружень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 marR="5080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Релаксація </a:t>
            </a:r>
            <a:r>
              <a:rPr sz="1200" spc="-5" dirty="0">
                <a:latin typeface="Times New Roman"/>
                <a:cs typeface="Times New Roman"/>
              </a:rPr>
              <a:t>призводить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зниження пружності та надійності роботи пружин.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Пружини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виготовляються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вуглецевих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(сталь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65,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70)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легованих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(60С2,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50ХГС, 60С2ХФА, 55ХГР) конструкційних сталей.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зміцнення </a:t>
            </a:r>
            <a:r>
              <a:rPr sz="1200" spc="-5" dirty="0">
                <a:latin typeface="Times New Roman"/>
                <a:cs typeface="Times New Roman"/>
              </a:rPr>
              <a:t>пружинних вуглецевих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холодну </a:t>
            </a:r>
            <a:r>
              <a:rPr sz="1200" spc="-5" dirty="0">
                <a:latin typeface="Times New Roman"/>
                <a:cs typeface="Times New Roman"/>
              </a:rPr>
              <a:t>пластичну де-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формацію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допомогою дрібструминної та гідроабразивної обробок,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яких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</a:t>
            </a:r>
            <a:r>
              <a:rPr sz="1200" dirty="0">
                <a:latin typeface="Times New Roman"/>
                <a:cs typeface="Times New Roman"/>
              </a:rPr>
              <a:t> деталей</a:t>
            </a:r>
            <a:r>
              <a:rPr sz="1200" spc="-5" dirty="0">
                <a:latin typeface="Times New Roman"/>
                <a:cs typeface="Times New Roman"/>
              </a:rPr>
              <a:t> наводяться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</a:t>
            </a:r>
            <a:r>
              <a:rPr sz="1200" dirty="0">
                <a:latin typeface="Times New Roman"/>
                <a:cs typeface="Times New Roman"/>
              </a:rPr>
              <a:t> стиску.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Підвищені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-5" dirty="0">
                <a:latin typeface="Times New Roman"/>
                <a:cs typeface="Times New Roman"/>
              </a:rPr>
              <a:t>межі пружності отримують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гарту </a:t>
            </a:r>
            <a:r>
              <a:rPr sz="1200" dirty="0">
                <a:latin typeface="Times New Roman"/>
                <a:cs typeface="Times New Roman"/>
              </a:rPr>
              <a:t>з середнім </a:t>
            </a:r>
            <a:r>
              <a:rPr sz="1200" spc="-5" dirty="0">
                <a:latin typeface="Times New Roman"/>
                <a:cs typeface="Times New Roman"/>
              </a:rPr>
              <a:t>відпуском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400...480 °С.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сталей,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пружин, необхідно забезпечити наскрізну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прогартовуваність,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отримати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троститу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всьому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Пружність та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пружинних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досягаються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ізотермічного </a:t>
            </a:r>
            <a:r>
              <a:rPr sz="1200" dirty="0">
                <a:latin typeface="Times New Roman"/>
                <a:cs typeface="Times New Roman"/>
              </a:rPr>
              <a:t>зага-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ртування.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Пружинні сталі легують елементами, які підвищують межу пружності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кремнієм, </a:t>
            </a:r>
            <a:r>
              <a:rPr sz="1200" dirty="0">
                <a:latin typeface="Times New Roman"/>
                <a:cs typeface="Times New Roman"/>
              </a:rPr>
              <a:t> марганцем,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хромом, </a:t>
            </a:r>
            <a:r>
              <a:rPr sz="1200" spc="-5" dirty="0">
                <a:latin typeface="Times New Roman"/>
                <a:cs typeface="Times New Roman"/>
              </a:rPr>
              <a:t>вольфрамом,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ванадієм,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бором.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 метою </a:t>
            </a:r>
            <a:r>
              <a:rPr sz="1200" spc="-5" dirty="0">
                <a:latin typeface="Times New Roman"/>
                <a:cs typeface="Times New Roman"/>
              </a:rPr>
              <a:t>підвищення втомної міцності не допускається зневуглецювання при </a:t>
            </a:r>
            <a:r>
              <a:rPr sz="1200" dirty="0">
                <a:latin typeface="Times New Roman"/>
                <a:cs typeface="Times New Roman"/>
              </a:rPr>
              <a:t>нагрі-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гарт,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потрібна </a:t>
            </a: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якість поверхні.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Пружини та </a:t>
            </a:r>
            <a:r>
              <a:rPr sz="1200" dirty="0">
                <a:latin typeface="Times New Roman"/>
                <a:cs typeface="Times New Roman"/>
              </a:rPr>
              <a:t>інші </a:t>
            </a:r>
            <a:r>
              <a:rPr sz="1200" spc="-5" dirty="0">
                <a:latin typeface="Times New Roman"/>
                <a:cs typeface="Times New Roman"/>
              </a:rPr>
              <a:t>елементи </a:t>
            </a:r>
            <a:r>
              <a:rPr sz="1200" dirty="0">
                <a:latin typeface="Times New Roman"/>
                <a:cs typeface="Times New Roman"/>
              </a:rPr>
              <a:t>спеціального призначення </a:t>
            </a:r>
            <a:r>
              <a:rPr sz="1200" spc="-5" dirty="0">
                <a:latin typeface="Times New Roman"/>
                <a:cs typeface="Times New Roman"/>
              </a:rPr>
              <a:t>виготовляють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високохро- </a:t>
            </a:r>
            <a:r>
              <a:rPr sz="1200" dirty="0">
                <a:latin typeface="Times New Roman"/>
                <a:cs typeface="Times New Roman"/>
              </a:rPr>
              <a:t> мистих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(30Х13),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мартенситно-старіючих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(03Х12Н10Д2Т),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нержавіючих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(12Х18Н10Т),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аустеніто-мартенситних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(09Х15Н8Ю),</a:t>
            </a:r>
            <a:r>
              <a:rPr sz="1200" dirty="0">
                <a:latin typeface="Times New Roman"/>
                <a:cs typeface="Times New Roman"/>
              </a:rPr>
              <a:t> швидкорізальних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(Р18)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інших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442210">
              <a:lnSpc>
                <a:spcPct val="100000"/>
              </a:lnSpc>
              <a:spcBef>
                <a:spcPts val="815"/>
              </a:spcBef>
            </a:pPr>
            <a:r>
              <a:rPr sz="1400" b="1" spc="-5" dirty="0">
                <a:latin typeface="Times New Roman"/>
                <a:cs typeface="Times New Roman"/>
              </a:rPr>
              <a:t>10.9. КУЛЬКОПІДШИПНИКОВІ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Кулькопідшипникові </a:t>
            </a:r>
            <a:r>
              <a:rPr sz="1200" i="1" spc="-5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зазнають вплив високих навантажень </a:t>
            </a:r>
            <a:r>
              <a:rPr sz="1200" dirty="0">
                <a:latin typeface="Times New Roman"/>
                <a:cs typeface="Times New Roman"/>
              </a:rPr>
              <a:t>змінного </a:t>
            </a:r>
            <a:r>
              <a:rPr sz="1200" spc="-5" dirty="0">
                <a:latin typeface="Times New Roman"/>
                <a:cs typeface="Times New Roman"/>
              </a:rPr>
              <a:t>характе- </a:t>
            </a:r>
            <a:r>
              <a:rPr sz="1200" dirty="0">
                <a:latin typeface="Times New Roman"/>
                <a:cs typeface="Times New Roman"/>
              </a:rPr>
              <a:t> ру. </a:t>
            </a:r>
            <a:r>
              <a:rPr sz="1200" spc="-5" dirty="0">
                <a:latin typeface="Times New Roman"/>
                <a:cs typeface="Times New Roman"/>
              </a:rPr>
              <a:t>Основними </a:t>
            </a:r>
            <a:r>
              <a:rPr sz="1200" dirty="0">
                <a:latin typeface="Times New Roman"/>
                <a:cs typeface="Times New Roman"/>
              </a:rPr>
              <a:t>вимогами є </a:t>
            </a:r>
            <a:r>
              <a:rPr sz="1200" spc="-5" dirty="0">
                <a:latin typeface="Times New Roman"/>
                <a:cs typeface="Times New Roman"/>
              </a:rPr>
              <a:t>висока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зносостійкість, </a:t>
            </a:r>
            <a:r>
              <a:rPr sz="1200" spc="-5" dirty="0">
                <a:latin typeface="Times New Roman"/>
                <a:cs typeface="Times New Roman"/>
              </a:rPr>
              <a:t>висока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витривалос-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відсутність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концентраторів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неметалевих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включень,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порожнин,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ліквацій.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Кулькопідшипникові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характеризуються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високим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(близько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наявністю хрому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(ШХ9,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ШХ15).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Високий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вуглецю та хрому після гарту забезпечує структуру </a:t>
            </a:r>
            <a:r>
              <a:rPr sz="1200" dirty="0">
                <a:latin typeface="Times New Roman"/>
                <a:cs typeface="Times New Roman"/>
              </a:rPr>
              <a:t>мартенсит </a:t>
            </a:r>
            <a:r>
              <a:rPr sz="1200" spc="-5" dirty="0">
                <a:latin typeface="Times New Roman"/>
                <a:cs typeface="Times New Roman"/>
              </a:rPr>
              <a:t>плюс </a:t>
            </a:r>
            <a:r>
              <a:rPr sz="1200" dirty="0">
                <a:latin typeface="Times New Roman"/>
                <a:cs typeface="Times New Roman"/>
              </a:rPr>
              <a:t> карбіди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високою твердістю,</a:t>
            </a:r>
            <a:r>
              <a:rPr sz="1200" dirty="0">
                <a:latin typeface="Times New Roman"/>
                <a:cs typeface="Times New Roman"/>
              </a:rPr>
              <a:t> зносостійкістю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необхідною прогартовуваністю.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Подальше </a:t>
            </a:r>
            <a:r>
              <a:rPr sz="1200" dirty="0">
                <a:latin typeface="Times New Roman"/>
                <a:cs typeface="Times New Roman"/>
              </a:rPr>
              <a:t>збільшення </a:t>
            </a:r>
            <a:r>
              <a:rPr sz="1200" spc="-5" dirty="0">
                <a:latin typeface="Times New Roman"/>
                <a:cs typeface="Times New Roman"/>
              </a:rPr>
              <a:t>прогартовуваності досягається </a:t>
            </a:r>
            <a:r>
              <a:rPr sz="1200" dirty="0">
                <a:latin typeface="Times New Roman"/>
                <a:cs typeface="Times New Roman"/>
              </a:rPr>
              <a:t>додатковим </a:t>
            </a:r>
            <a:r>
              <a:rPr sz="1200" spc="-5" dirty="0">
                <a:latin typeface="Times New Roman"/>
                <a:cs typeface="Times New Roman"/>
              </a:rPr>
              <a:t>легуванням мар- </a:t>
            </a:r>
            <a:r>
              <a:rPr sz="1200" dirty="0">
                <a:latin typeface="Times New Roman"/>
                <a:cs typeface="Times New Roman"/>
              </a:rPr>
              <a:t> ганцем,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кремнієм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(ШХ15СГ).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кулькопідшипникових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висуваються </a:t>
            </a:r>
            <a:r>
              <a:rPr sz="1200" dirty="0">
                <a:latin typeface="Times New Roman"/>
                <a:cs typeface="Times New Roman"/>
              </a:rPr>
              <a:t>підвищені </a:t>
            </a:r>
            <a:r>
              <a:rPr sz="1200" spc="-5" dirty="0">
                <a:latin typeface="Times New Roman"/>
                <a:cs typeface="Times New Roman"/>
              </a:rPr>
              <a:t>вимоги </a:t>
            </a:r>
            <a:r>
              <a:rPr sz="1200" dirty="0">
                <a:latin typeface="Times New Roman"/>
                <a:cs typeface="Times New Roman"/>
              </a:rPr>
              <a:t>щодо </a:t>
            </a:r>
            <a:r>
              <a:rPr sz="1200" spc="-5" dirty="0">
                <a:latin typeface="Times New Roman"/>
                <a:cs typeface="Times New Roman"/>
              </a:rPr>
              <a:t>чистоти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рівномірності розподілу карбідів,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запобігати викришовуванню. Кулькопідшипни-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підлягають строгому металургійному контролю на наявність пористості, не- </a:t>
            </a:r>
            <a:r>
              <a:rPr sz="1200" dirty="0">
                <a:latin typeface="Times New Roman"/>
                <a:cs typeface="Times New Roman"/>
              </a:rPr>
              <a:t> металевих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включень,</a:t>
            </a:r>
            <a:r>
              <a:rPr sz="1200" dirty="0">
                <a:latin typeface="Times New Roman"/>
                <a:cs typeface="Times New Roman"/>
              </a:rPr>
              <a:t> карбідної</a:t>
            </a:r>
            <a:r>
              <a:rPr sz="1200" spc="-5" dirty="0">
                <a:latin typeface="Times New Roman"/>
                <a:cs typeface="Times New Roman"/>
              </a:rPr>
              <a:t> сітки,</a:t>
            </a:r>
            <a:r>
              <a:rPr sz="1200" dirty="0">
                <a:latin typeface="Times New Roman"/>
                <a:cs typeface="Times New Roman"/>
              </a:rPr>
              <a:t> карбідної</a:t>
            </a:r>
            <a:r>
              <a:rPr sz="1200" spc="-5" dirty="0">
                <a:latin typeface="Times New Roman"/>
                <a:cs typeface="Times New Roman"/>
              </a:rPr>
              <a:t> ліквації.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92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796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Термічна обробка включає відпал, загартування та відпуск. </a:t>
            </a:r>
            <a:r>
              <a:rPr sz="1200" dirty="0">
                <a:latin typeface="Times New Roman"/>
                <a:cs typeface="Times New Roman"/>
              </a:rPr>
              <a:t>Відпал </a:t>
            </a:r>
            <a:r>
              <a:rPr sz="1200" spc="-5" dirty="0">
                <a:latin typeface="Times New Roman"/>
                <a:cs typeface="Times New Roman"/>
              </a:rPr>
              <a:t>проводять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кування для зниження твердості </a:t>
            </a:r>
            <a:r>
              <a:rPr sz="1200" dirty="0">
                <a:latin typeface="Times New Roman"/>
                <a:cs typeface="Times New Roman"/>
              </a:rPr>
              <a:t>та підготовки </a:t>
            </a:r>
            <a:r>
              <a:rPr sz="1200" spc="-5" dirty="0">
                <a:latin typeface="Times New Roman"/>
                <a:cs typeface="Times New Roman"/>
              </a:rPr>
              <a:t>структури </a:t>
            </a:r>
            <a:r>
              <a:rPr sz="1200" dirty="0">
                <a:latin typeface="Times New Roman"/>
                <a:cs typeface="Times New Roman"/>
              </a:rPr>
              <a:t>до загартування. </a:t>
            </a:r>
            <a:r>
              <a:rPr sz="1200" spc="-5" dirty="0">
                <a:latin typeface="Times New Roman"/>
                <a:cs typeface="Times New Roman"/>
              </a:rPr>
              <a:t>Температура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 становить </a:t>
            </a:r>
            <a:r>
              <a:rPr sz="1200" dirty="0">
                <a:latin typeface="Times New Roman"/>
                <a:cs typeface="Times New Roman"/>
              </a:rPr>
              <a:t>790...880 °С в </a:t>
            </a:r>
            <a:r>
              <a:rPr sz="1200" spc="-5" dirty="0">
                <a:latin typeface="Times New Roman"/>
                <a:cs typeface="Times New Roman"/>
              </a:rPr>
              <a:t>залежності від </a:t>
            </a:r>
            <a:r>
              <a:rPr sz="1200" dirty="0">
                <a:latin typeface="Times New Roman"/>
                <a:cs typeface="Times New Roman"/>
              </a:rPr>
              <a:t>масивності </a:t>
            </a:r>
            <a:r>
              <a:rPr sz="1200" spc="-5" dirty="0">
                <a:latin typeface="Times New Roman"/>
                <a:cs typeface="Times New Roman"/>
              </a:rPr>
              <a:t>деталей. Охолодження </a:t>
            </a:r>
            <a:r>
              <a:rPr sz="1200" dirty="0">
                <a:latin typeface="Times New Roman"/>
                <a:cs typeface="Times New Roman"/>
              </a:rPr>
              <a:t>здійс-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маслі (кільця, ролики),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водному розчині соди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солі (кульки). Відпуск </a:t>
            </a:r>
            <a:r>
              <a:rPr sz="1200" dirty="0">
                <a:latin typeface="Times New Roman"/>
                <a:cs typeface="Times New Roman"/>
              </a:rPr>
              <a:t> сталей </a:t>
            </a:r>
            <a:r>
              <a:rPr sz="1200" spc="-5" dirty="0">
                <a:latin typeface="Times New Roman"/>
                <a:cs typeface="Times New Roman"/>
              </a:rPr>
              <a:t>проводять при температурі </a:t>
            </a:r>
            <a:r>
              <a:rPr sz="1200" dirty="0">
                <a:latin typeface="Times New Roman"/>
                <a:cs typeface="Times New Roman"/>
              </a:rPr>
              <a:t>150...170 °С </a:t>
            </a:r>
            <a:r>
              <a:rPr sz="1200" spc="-5" dirty="0">
                <a:latin typeface="Times New Roman"/>
                <a:cs typeface="Times New Roman"/>
              </a:rPr>
              <a:t>протягом </a:t>
            </a:r>
            <a:r>
              <a:rPr sz="1200" dirty="0">
                <a:latin typeface="Times New Roman"/>
                <a:cs typeface="Times New Roman"/>
              </a:rPr>
              <a:t>1...2 </a:t>
            </a:r>
            <a:r>
              <a:rPr sz="1200" spc="-5" dirty="0">
                <a:latin typeface="Times New Roman"/>
                <a:cs typeface="Times New Roman"/>
              </a:rPr>
              <a:t>год, при цьому забезпечу-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твердість </a:t>
            </a:r>
            <a:r>
              <a:rPr sz="1200" dirty="0">
                <a:latin typeface="Times New Roman"/>
                <a:cs typeface="Times New Roman"/>
              </a:rPr>
              <a:t>62...66 </a:t>
            </a:r>
            <a:r>
              <a:rPr sz="1200" spc="-5" dirty="0">
                <a:latin typeface="Times New Roman"/>
                <a:cs typeface="Times New Roman"/>
              </a:rPr>
              <a:t>НRC.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Зі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ШХ9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кульки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ролики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невеликих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розмірів,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ШХ15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більших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розмірів.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57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Деталі підшипників кочення, </a:t>
            </a:r>
            <a:r>
              <a:rPr sz="1200" spc="-5" dirty="0">
                <a:latin typeface="Times New Roman"/>
                <a:cs typeface="Times New Roman"/>
              </a:rPr>
              <a:t>які працюють </a:t>
            </a:r>
            <a:r>
              <a:rPr sz="1200" dirty="0">
                <a:latin typeface="Times New Roman"/>
                <a:cs typeface="Times New Roman"/>
              </a:rPr>
              <a:t>під великими динамічними </a:t>
            </a:r>
            <a:r>
              <a:rPr sz="1200" spc="-5" dirty="0">
                <a:latin typeface="Times New Roman"/>
                <a:cs typeface="Times New Roman"/>
              </a:rPr>
              <a:t>наванта- </a:t>
            </a:r>
            <a:r>
              <a:rPr sz="1200" dirty="0">
                <a:latin typeface="Times New Roman"/>
                <a:cs typeface="Times New Roman"/>
              </a:rPr>
              <a:t> женнями </a:t>
            </a:r>
            <a:r>
              <a:rPr sz="1200" spc="-5" dirty="0">
                <a:latin typeface="Times New Roman"/>
                <a:cs typeface="Times New Roman"/>
              </a:rPr>
              <a:t>(підшипники прокатних станів), виготовляють </a:t>
            </a:r>
            <a:r>
              <a:rPr sz="1200" dirty="0">
                <a:latin typeface="Times New Roman"/>
                <a:cs typeface="Times New Roman"/>
              </a:rPr>
              <a:t>зі сталей </a:t>
            </a:r>
            <a:r>
              <a:rPr sz="1200" spc="-5" dirty="0">
                <a:latin typeface="Times New Roman"/>
                <a:cs typeface="Times New Roman"/>
              </a:rPr>
              <a:t>20Х2Н4А та 18ХГТ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наступною </a:t>
            </a:r>
            <a:r>
              <a:rPr sz="1200" spc="-5" dirty="0">
                <a:latin typeface="Times New Roman"/>
                <a:cs typeface="Times New Roman"/>
              </a:rPr>
              <a:t>глибокою </a:t>
            </a:r>
            <a:r>
              <a:rPr sz="1200" dirty="0">
                <a:latin typeface="Times New Roman"/>
                <a:cs typeface="Times New Roman"/>
              </a:rPr>
              <a:t>цементацією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глибину 5...10 </a:t>
            </a:r>
            <a:r>
              <a:rPr sz="1200" spc="-5" dirty="0">
                <a:latin typeface="Times New Roman"/>
                <a:cs typeface="Times New Roman"/>
              </a:rPr>
              <a:t>мм. Для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5" dirty="0">
                <a:latin typeface="Times New Roman"/>
                <a:cs typeface="Times New Roman"/>
              </a:rPr>
              <a:t>підшипників,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азотній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кислоті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інших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агресивних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середовищах,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використовується </a:t>
            </a:r>
            <a:r>
              <a:rPr sz="1200" dirty="0">
                <a:latin typeface="Times New Roman"/>
                <a:cs typeface="Times New Roman"/>
              </a:rPr>
              <a:t> сталь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95Х18.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901950" marR="5715" lvl="1" indent="-1092835">
              <a:lnSpc>
                <a:spcPts val="1610"/>
              </a:lnSpc>
              <a:spcBef>
                <a:spcPts val="960"/>
              </a:spcBef>
              <a:buAutoNum type="arabicPeriod" startAt="10"/>
              <a:tabLst>
                <a:tab pos="2299335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СТАЛІ ДЛЯ ВИРОБІВ, ЩО ПРАЦЮЮТЬ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ПРИ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НИЗЬКИХ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ТЕМПЕРАТУРАХ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eriod" startAt="10"/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виробів,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працюють при низьких температурах, </a:t>
            </a:r>
            <a:r>
              <a:rPr sz="1200" dirty="0">
                <a:latin typeface="Times New Roman"/>
                <a:cs typeface="Times New Roman"/>
              </a:rPr>
              <a:t>необхідно </a:t>
            </a:r>
            <a:r>
              <a:rPr sz="1200" spc="-5" dirty="0">
                <a:latin typeface="Times New Roman"/>
                <a:cs typeface="Times New Roman"/>
              </a:rPr>
              <a:t>застосовувати </a:t>
            </a:r>
            <a:r>
              <a:rPr sz="1200" dirty="0">
                <a:latin typeface="Times New Roman"/>
                <a:cs typeface="Times New Roman"/>
              </a:rPr>
              <a:t> сталі зі </a:t>
            </a:r>
            <a:r>
              <a:rPr sz="1200" spc="-5" dirty="0">
                <a:latin typeface="Times New Roman"/>
                <a:cs typeface="Times New Roman"/>
              </a:rPr>
              <a:t>зниженим </a:t>
            </a:r>
            <a:r>
              <a:rPr sz="1200" i="1" spc="-5" dirty="0">
                <a:latin typeface="Times New Roman"/>
                <a:cs typeface="Times New Roman"/>
              </a:rPr>
              <a:t>порогом холоднокрихкості</a:t>
            </a:r>
            <a:r>
              <a:rPr sz="1200" spc="-5" dirty="0">
                <a:latin typeface="Times New Roman"/>
                <a:cs typeface="Times New Roman"/>
              </a:rPr>
              <a:t>. Особливо </a:t>
            </a:r>
            <a:r>
              <a:rPr sz="1200" dirty="0">
                <a:latin typeface="Times New Roman"/>
                <a:cs typeface="Times New Roman"/>
              </a:rPr>
              <a:t>сильно </a:t>
            </a:r>
            <a:r>
              <a:rPr sz="1200" spc="-5" dirty="0">
                <a:latin typeface="Times New Roman"/>
                <a:cs typeface="Times New Roman"/>
              </a:rPr>
              <a:t>зниженими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темпера-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турні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пороги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холоднокрихкості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сталях,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містять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нікель.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Ефективними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матеріалами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5" dirty="0">
                <a:latin typeface="Times New Roman"/>
                <a:cs typeface="Times New Roman"/>
              </a:rPr>
              <a:t> низьколеговані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маловуглецеві</a:t>
            </a:r>
            <a:r>
              <a:rPr sz="1200" dirty="0">
                <a:latin typeface="Times New Roman"/>
                <a:cs typeface="Times New Roman"/>
              </a:rPr>
              <a:t> сталі,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-5" dirty="0">
                <a:latin typeface="Times New Roman"/>
                <a:cs typeface="Times New Roman"/>
              </a:rPr>
              <a:t> гарну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зварюваність.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будівельних металоконструкціях найбільший </a:t>
            </a:r>
            <a:r>
              <a:rPr sz="1200" dirty="0">
                <a:latin typeface="Times New Roman"/>
                <a:cs typeface="Times New Roman"/>
              </a:rPr>
              <a:t>ефект досягається </a:t>
            </a:r>
            <a:r>
              <a:rPr sz="1200" spc="-5" dirty="0">
                <a:latin typeface="Times New Roman"/>
                <a:cs typeface="Times New Roman"/>
              </a:rPr>
              <a:t>при використан-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</a:t>
            </a:r>
            <a:r>
              <a:rPr sz="1200" dirty="0">
                <a:latin typeface="Times New Roman"/>
                <a:cs typeface="Times New Roman"/>
              </a:rPr>
              <a:t>термомеханічного зміцненого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прокату.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високого</a:t>
            </a:r>
            <a:r>
              <a:rPr sz="1200" dirty="0">
                <a:latin typeface="Times New Roman"/>
                <a:cs typeface="Times New Roman"/>
              </a:rPr>
              <a:t> комплексу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</a:t>
            </a:r>
            <a:r>
              <a:rPr sz="1200" dirty="0">
                <a:latin typeface="Times New Roman"/>
                <a:cs typeface="Times New Roman"/>
              </a:rPr>
              <a:t> деталей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машин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використовуються маловуглецеві </a:t>
            </a:r>
            <a:r>
              <a:rPr sz="1200" dirty="0">
                <a:latin typeface="Times New Roman"/>
                <a:cs typeface="Times New Roman"/>
              </a:rPr>
              <a:t>сталі, що </a:t>
            </a:r>
            <a:r>
              <a:rPr sz="1200" spc="-5" dirty="0">
                <a:latin typeface="Times New Roman"/>
                <a:cs typeface="Times New Roman"/>
              </a:rPr>
              <a:t>леговані елементами, які сприяють </a:t>
            </a:r>
            <a:r>
              <a:rPr sz="1200" dirty="0">
                <a:latin typeface="Times New Roman"/>
                <a:cs typeface="Times New Roman"/>
              </a:rPr>
              <a:t>диспер-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сійному зміцненню та </a:t>
            </a:r>
            <a:r>
              <a:rPr sz="1200" dirty="0">
                <a:latin typeface="Times New Roman"/>
                <a:cs typeface="Times New Roman"/>
              </a:rPr>
              <a:t>утворенню </a:t>
            </a:r>
            <a:r>
              <a:rPr sz="1200" spc="-5" dirty="0">
                <a:latin typeface="Times New Roman"/>
                <a:cs typeface="Times New Roman"/>
              </a:rPr>
              <a:t>дрібнозернистої структури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термічної </a:t>
            </a:r>
            <a:r>
              <a:rPr sz="1200" dirty="0">
                <a:latin typeface="Times New Roman"/>
                <a:cs typeface="Times New Roman"/>
              </a:rPr>
              <a:t>обробки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(10ХСНД,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15Г2СФ,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12ГН2МФАЮ).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роботи при наднизьких </a:t>
            </a:r>
            <a:r>
              <a:rPr sz="1200" dirty="0">
                <a:latin typeface="Times New Roman"/>
                <a:cs typeface="Times New Roman"/>
              </a:rPr>
              <a:t>температурах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криогенні сталі </a:t>
            </a:r>
            <a:r>
              <a:rPr sz="1200" spc="-5" dirty="0">
                <a:latin typeface="Times New Roman"/>
                <a:cs typeface="Times New Roman"/>
              </a:rPr>
              <a:t>та сплави.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 виготовлення </a:t>
            </a:r>
            <a:r>
              <a:rPr sz="1200" dirty="0">
                <a:latin typeface="Times New Roman"/>
                <a:cs typeface="Times New Roman"/>
              </a:rPr>
              <a:t>ємностей для зберігання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перевезення зріджених </a:t>
            </a:r>
            <a:r>
              <a:rPr sz="1200" spc="-5" dirty="0">
                <a:latin typeface="Times New Roman"/>
                <a:cs typeface="Times New Roman"/>
              </a:rPr>
              <a:t>газів, </a:t>
            </a:r>
            <a:r>
              <a:rPr sz="1200" dirty="0">
                <a:latin typeface="Times New Roman"/>
                <a:cs typeface="Times New Roman"/>
              </a:rPr>
              <a:t>що мають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дуже </a:t>
            </a:r>
            <a:r>
              <a:rPr sz="1200" spc="-5" dirty="0">
                <a:latin typeface="Times New Roman"/>
                <a:cs typeface="Times New Roman"/>
              </a:rPr>
              <a:t>низьку температуру кипіння </a:t>
            </a:r>
            <a:r>
              <a:rPr sz="1200" dirty="0">
                <a:latin typeface="Times New Roman"/>
                <a:cs typeface="Times New Roman"/>
              </a:rPr>
              <a:t>(кисень – </a:t>
            </a:r>
            <a:r>
              <a:rPr sz="1200" spc="-5" dirty="0">
                <a:latin typeface="Times New Roman"/>
                <a:cs typeface="Times New Roman"/>
              </a:rPr>
              <a:t>мінус </a:t>
            </a:r>
            <a:r>
              <a:rPr sz="1200" dirty="0">
                <a:latin typeface="Times New Roman"/>
                <a:cs typeface="Times New Roman"/>
              </a:rPr>
              <a:t>183 </a:t>
            </a:r>
            <a:r>
              <a:rPr sz="1200" spc="-5" dirty="0">
                <a:latin typeface="Times New Roman"/>
                <a:cs typeface="Times New Roman"/>
              </a:rPr>
              <a:t>°С, водень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мінус </a:t>
            </a:r>
            <a:r>
              <a:rPr sz="1200" dirty="0">
                <a:latin typeface="Times New Roman"/>
                <a:cs typeface="Times New Roman"/>
              </a:rPr>
              <a:t>253 </a:t>
            </a:r>
            <a:r>
              <a:rPr sz="1200" spc="-5" dirty="0">
                <a:latin typeface="Times New Roman"/>
                <a:cs typeface="Times New Roman"/>
              </a:rPr>
              <a:t>°С) засто-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совують </a:t>
            </a:r>
            <a:r>
              <a:rPr sz="1200" dirty="0">
                <a:latin typeface="Times New Roman"/>
                <a:cs typeface="Times New Roman"/>
              </a:rPr>
              <a:t>аустенітні </a:t>
            </a:r>
            <a:r>
              <a:rPr sz="1200" spc="-5" dirty="0">
                <a:latin typeface="Times New Roman"/>
                <a:cs typeface="Times New Roman"/>
              </a:rPr>
              <a:t>сталі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підвищеним вмістом </a:t>
            </a:r>
            <a:r>
              <a:rPr sz="1200" dirty="0">
                <a:latin typeface="Times New Roman"/>
                <a:cs typeface="Times New Roman"/>
              </a:rPr>
              <a:t>нікелю – </a:t>
            </a:r>
            <a:r>
              <a:rPr sz="1200" spc="-5" dirty="0">
                <a:latin typeface="Times New Roman"/>
                <a:cs typeface="Times New Roman"/>
              </a:rPr>
              <a:t>10Х14Г14Н4Т, 10Х18Н10Т,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03Х20Н16АГ6.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lvl="1" indent="3072765">
              <a:lnSpc>
                <a:spcPct val="100000"/>
              </a:lnSpc>
              <a:spcBef>
                <a:spcPts val="815"/>
              </a:spcBef>
              <a:buAutoNum type="arabicPeriod" startAt="11"/>
              <a:tabLst>
                <a:tab pos="386334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ЗНОСОСТІЙКІ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роботи </a:t>
            </a:r>
            <a:r>
              <a:rPr sz="1200" dirty="0">
                <a:latin typeface="Times New Roman"/>
                <a:cs typeface="Times New Roman"/>
              </a:rPr>
              <a:t>в умовах </a:t>
            </a:r>
            <a:r>
              <a:rPr sz="1200" spc="-5" dirty="0">
                <a:latin typeface="Times New Roman"/>
                <a:cs typeface="Times New Roman"/>
              </a:rPr>
              <a:t>зношування, яке супроводжується </a:t>
            </a:r>
            <a:r>
              <a:rPr sz="1200" dirty="0">
                <a:latin typeface="Times New Roman"/>
                <a:cs typeface="Times New Roman"/>
              </a:rPr>
              <a:t>великими питомими </a:t>
            </a:r>
            <a:r>
              <a:rPr sz="1200" spc="-5" dirty="0">
                <a:latin typeface="Times New Roman"/>
                <a:cs typeface="Times New Roman"/>
              </a:rPr>
              <a:t>наван-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таженнями,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високомарганцева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сталь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110М13Л,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dirty="0">
                <a:latin typeface="Times New Roman"/>
                <a:cs typeface="Times New Roman"/>
              </a:rPr>
              <a:t> має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своєму </a:t>
            </a:r>
            <a:r>
              <a:rPr sz="1200" dirty="0">
                <a:latin typeface="Times New Roman"/>
                <a:cs typeface="Times New Roman"/>
              </a:rPr>
              <a:t> складі </a:t>
            </a:r>
            <a:r>
              <a:rPr sz="1200" spc="-5" dirty="0">
                <a:latin typeface="Times New Roman"/>
                <a:cs typeface="Times New Roman"/>
              </a:rPr>
              <a:t>1...1,4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вуглецю, </a:t>
            </a:r>
            <a:r>
              <a:rPr sz="1200" dirty="0">
                <a:latin typeface="Times New Roman"/>
                <a:cs typeface="Times New Roman"/>
              </a:rPr>
              <a:t>12...14 % </a:t>
            </a:r>
            <a:r>
              <a:rPr sz="1200" spc="-5" dirty="0">
                <a:latin typeface="Times New Roman"/>
                <a:cs typeface="Times New Roman"/>
              </a:rPr>
              <a:t>марганцю. Сталь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аустенітну структуру та відно- </a:t>
            </a:r>
            <a:r>
              <a:rPr sz="1200" dirty="0">
                <a:latin typeface="Times New Roman"/>
                <a:cs typeface="Times New Roman"/>
              </a:rPr>
              <a:t> сно </a:t>
            </a:r>
            <a:r>
              <a:rPr sz="1200" spc="-5" dirty="0">
                <a:latin typeface="Times New Roman"/>
                <a:cs typeface="Times New Roman"/>
              </a:rPr>
              <a:t>низьку твердість </a:t>
            </a:r>
            <a:r>
              <a:rPr sz="1200" dirty="0">
                <a:latin typeface="Times New Roman"/>
                <a:cs typeface="Times New Roman"/>
              </a:rPr>
              <a:t>(200...250 </a:t>
            </a:r>
            <a:r>
              <a:rPr sz="1200" spc="-5" dirty="0">
                <a:latin typeface="Times New Roman"/>
                <a:cs typeface="Times New Roman"/>
              </a:rPr>
              <a:t>НВ).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процесі роботи, коли на </a:t>
            </a:r>
            <a:r>
              <a:rPr sz="1200" dirty="0">
                <a:latin typeface="Times New Roman"/>
                <a:cs typeface="Times New Roman"/>
              </a:rPr>
              <a:t>деталь діють </a:t>
            </a:r>
            <a:r>
              <a:rPr sz="1200" spc="-5" dirty="0">
                <a:latin typeface="Times New Roman"/>
                <a:cs typeface="Times New Roman"/>
              </a:rPr>
              <a:t>високі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вантаження, які викликають </a:t>
            </a:r>
            <a:r>
              <a:rPr sz="1200" dirty="0">
                <a:latin typeface="Times New Roman"/>
                <a:cs typeface="Times New Roman"/>
              </a:rPr>
              <a:t>в матеріалі </a:t>
            </a:r>
            <a:r>
              <a:rPr sz="1200" spc="-5" dirty="0">
                <a:latin typeface="Times New Roman"/>
                <a:cs typeface="Times New Roman"/>
              </a:rPr>
              <a:t>напруження,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перевершують </a:t>
            </a:r>
            <a:r>
              <a:rPr sz="1200" dirty="0">
                <a:latin typeface="Times New Roman"/>
                <a:cs typeface="Times New Roman"/>
              </a:rPr>
              <a:t>межу </a:t>
            </a:r>
            <a:r>
              <a:rPr sz="1200" spc="-5" dirty="0">
                <a:latin typeface="Times New Roman"/>
                <a:cs typeface="Times New Roman"/>
              </a:rPr>
              <a:t>плиннос-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ті, відбувається </a:t>
            </a:r>
            <a:r>
              <a:rPr sz="1200" dirty="0">
                <a:latin typeface="Times New Roman"/>
                <a:cs typeface="Times New Roman"/>
              </a:rPr>
              <a:t>інтенсивний наклеп сталі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зростає її </a:t>
            </a:r>
            <a:r>
              <a:rPr sz="1200" spc="-5" dirty="0">
                <a:latin typeface="Times New Roman"/>
                <a:cs typeface="Times New Roman"/>
              </a:rPr>
              <a:t>твердість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зносостійкость.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 </a:t>
            </a:r>
            <a:r>
              <a:rPr sz="1200" dirty="0">
                <a:latin typeface="Times New Roman"/>
                <a:cs typeface="Times New Roman"/>
              </a:rPr>
              <a:t>зберігає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Схильність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i="1" dirty="0">
                <a:latin typeface="Times New Roman"/>
                <a:cs typeface="Times New Roman"/>
              </a:rPr>
              <a:t>інтенсивного наклепу </a:t>
            </a:r>
            <a:r>
              <a:rPr sz="1200" dirty="0">
                <a:latin typeface="Times New Roman"/>
                <a:cs typeface="Times New Roman"/>
              </a:rPr>
              <a:t>є характерною особливістю сталей </a:t>
            </a:r>
            <a:r>
              <a:rPr sz="1200" spc="-5" dirty="0">
                <a:latin typeface="Times New Roman"/>
                <a:cs typeface="Times New Roman"/>
              </a:rPr>
              <a:t>аустенітно-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класу.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Завдяки цим властивостям </a:t>
            </a:r>
            <a:r>
              <a:rPr sz="1200" dirty="0">
                <a:latin typeface="Times New Roman"/>
                <a:cs typeface="Times New Roman"/>
              </a:rPr>
              <a:t>сталь </a:t>
            </a:r>
            <a:r>
              <a:rPr sz="1200" spc="-5" dirty="0">
                <a:latin typeface="Times New Roman"/>
                <a:cs typeface="Times New Roman"/>
              </a:rPr>
              <a:t>широко використовується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кор-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пусів кульових млинів, </a:t>
            </a:r>
            <a:r>
              <a:rPr sz="1200" dirty="0">
                <a:latin typeface="Times New Roman"/>
                <a:cs typeface="Times New Roman"/>
              </a:rPr>
              <a:t>щік дробарок </a:t>
            </a:r>
            <a:r>
              <a:rPr sz="1200" spc="-5" dirty="0">
                <a:latin typeface="Times New Roman"/>
                <a:cs typeface="Times New Roman"/>
              </a:rPr>
              <a:t>каменів, хрестовин колій, гусеничних траків, ко- </a:t>
            </a:r>
            <a:r>
              <a:rPr sz="1200" dirty="0">
                <a:latin typeface="Times New Roman"/>
                <a:cs typeface="Times New Roman"/>
              </a:rPr>
              <a:t> зирків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землечерпалок тощо.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193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798" y="875786"/>
            <a:ext cx="3148330" cy="35477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Кристалізація </a:t>
            </a:r>
            <a:r>
              <a:rPr sz="1200" spc="-5" dirty="0">
                <a:latin typeface="Times New Roman"/>
                <a:cs typeface="Times New Roman"/>
              </a:rPr>
              <a:t>коркової зони </a:t>
            </a:r>
            <a:r>
              <a:rPr sz="1200" dirty="0">
                <a:latin typeface="Times New Roman"/>
                <a:cs typeface="Times New Roman"/>
              </a:rPr>
              <a:t>йде в умовах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максимального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переохолодження.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Швидкість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великою</a:t>
            </a:r>
            <a:r>
              <a:rPr sz="1200" dirty="0">
                <a:latin typeface="Times New Roman"/>
                <a:cs typeface="Times New Roman"/>
              </a:rPr>
              <a:t> кількістю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центрів </a:t>
            </a:r>
            <a:r>
              <a:rPr sz="1200" spc="-5" dirty="0">
                <a:latin typeface="Times New Roman"/>
                <a:cs typeface="Times New Roman"/>
              </a:rPr>
              <a:t>кристалізації. </a:t>
            </a:r>
            <a:r>
              <a:rPr sz="1200" dirty="0">
                <a:latin typeface="Times New Roman"/>
                <a:cs typeface="Times New Roman"/>
              </a:rPr>
              <a:t>Утворюється </a:t>
            </a:r>
            <a:r>
              <a:rPr sz="1200" spc="-5" dirty="0">
                <a:latin typeface="Times New Roman"/>
                <a:cs typeface="Times New Roman"/>
              </a:rPr>
              <a:t>дрібнозер-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ниста структура.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Рідкий метал під </a:t>
            </a:r>
            <a:r>
              <a:rPr sz="1200" spc="-5" dirty="0">
                <a:latin typeface="Times New Roman"/>
                <a:cs typeface="Times New Roman"/>
              </a:rPr>
              <a:t>корковою </a:t>
            </a:r>
            <a:r>
              <a:rPr sz="1200" dirty="0">
                <a:latin typeface="Times New Roman"/>
                <a:cs typeface="Times New Roman"/>
              </a:rPr>
              <a:t>зоною </a:t>
            </a:r>
            <a:r>
              <a:rPr sz="1200" spc="-5" dirty="0">
                <a:latin typeface="Times New Roman"/>
                <a:cs typeface="Times New Roman"/>
              </a:rPr>
              <a:t>знахо- </a:t>
            </a:r>
            <a:r>
              <a:rPr sz="1200" dirty="0">
                <a:latin typeface="Times New Roman"/>
                <a:cs typeface="Times New Roman"/>
              </a:rPr>
              <a:t> диться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меншого</a:t>
            </a:r>
            <a:r>
              <a:rPr sz="1200" dirty="0">
                <a:latin typeface="Times New Roman"/>
                <a:cs typeface="Times New Roman"/>
              </a:rPr>
              <a:t> переохолодження.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центрів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обмежена,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кристалі-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7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зації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реалізується</a:t>
            </a:r>
            <a:r>
              <a:rPr sz="1200" dirty="0">
                <a:latin typeface="Times New Roman"/>
                <a:cs typeface="Times New Roman"/>
              </a:rPr>
              <a:t> 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рахунок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інтенсивного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великого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Зростання</a:t>
            </a:r>
            <a:r>
              <a:rPr sz="1200" dirty="0">
                <a:latin typeface="Times New Roman"/>
                <a:cs typeface="Times New Roman"/>
              </a:rPr>
              <a:t> кристалів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другій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має </a:t>
            </a:r>
            <a:r>
              <a:rPr sz="1200" dirty="0">
                <a:latin typeface="Times New Roman"/>
                <a:cs typeface="Times New Roman"/>
              </a:rPr>
              <a:t> спрямований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ростуть</a:t>
            </a:r>
            <a:r>
              <a:rPr sz="1200" dirty="0">
                <a:latin typeface="Times New Roman"/>
                <a:cs typeface="Times New Roman"/>
              </a:rPr>
              <a:t> перпен-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дикулярно стінок </a:t>
            </a:r>
            <a:r>
              <a:rPr sz="1200" spc="-5" dirty="0">
                <a:latin typeface="Times New Roman"/>
                <a:cs typeface="Times New Roman"/>
              </a:rPr>
              <a:t>виливниці, утворюються </a:t>
            </a:r>
            <a:r>
              <a:rPr sz="1200" dirty="0">
                <a:latin typeface="Times New Roman"/>
                <a:cs typeface="Times New Roman"/>
              </a:rPr>
              <a:t>де-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ревовидні </a:t>
            </a:r>
            <a:r>
              <a:rPr sz="1200" dirty="0">
                <a:latin typeface="Times New Roman"/>
                <a:cs typeface="Times New Roman"/>
              </a:rPr>
              <a:t>кристали – </a:t>
            </a:r>
            <a:r>
              <a:rPr sz="1200" i="1" spc="-5" dirty="0">
                <a:latin typeface="Times New Roman"/>
                <a:cs typeface="Times New Roman"/>
              </a:rPr>
              <a:t>дендрити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1.20). </a:t>
            </a:r>
            <a:r>
              <a:rPr sz="1200" spc="-5" dirty="0">
                <a:latin typeface="Times New Roman"/>
                <a:cs typeface="Times New Roman"/>
              </a:rPr>
              <a:t>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стуть дендрити </a:t>
            </a:r>
            <a:r>
              <a:rPr sz="1200" dirty="0">
                <a:latin typeface="Times New Roman"/>
                <a:cs typeface="Times New Roman"/>
              </a:rPr>
              <a:t>в напрямку, </a:t>
            </a:r>
            <a:r>
              <a:rPr sz="1200" spc="-5" dirty="0">
                <a:latin typeface="Times New Roman"/>
                <a:cs typeface="Times New Roman"/>
              </a:rPr>
              <a:t>близькому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прямку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відводу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тепла.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Оскільки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тепловідвід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рідкого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4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всередині </a:t>
            </a:r>
            <a:r>
              <a:rPr sz="1200" spc="-5" dirty="0">
                <a:latin typeface="Times New Roman"/>
                <a:cs typeface="Times New Roman"/>
              </a:rPr>
              <a:t>злитка </a:t>
            </a:r>
            <a:r>
              <a:rPr sz="1200" dirty="0">
                <a:latin typeface="Times New Roman"/>
                <a:cs typeface="Times New Roman"/>
              </a:rPr>
              <a:t>в різні боки </a:t>
            </a:r>
            <a:r>
              <a:rPr sz="1200" spc="-5" dirty="0">
                <a:latin typeface="Times New Roman"/>
                <a:cs typeface="Times New Roman"/>
              </a:rPr>
              <a:t>вирівнюється,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dirty="0">
                <a:latin typeface="Times New Roman"/>
                <a:cs typeface="Times New Roman"/>
              </a:rPr>
              <a:t> в центральній </a:t>
            </a:r>
            <a:r>
              <a:rPr sz="1200" spc="-5" dirty="0">
                <a:latin typeface="Times New Roman"/>
                <a:cs typeface="Times New Roman"/>
              </a:rPr>
              <a:t>зоні утворюються великі </a:t>
            </a:r>
            <a:r>
              <a:rPr sz="1200" dirty="0">
                <a:latin typeface="Times New Roman"/>
                <a:cs typeface="Times New Roman"/>
              </a:rPr>
              <a:t>денд-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рити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випадковою орієнтацією.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805" y="4393175"/>
            <a:ext cx="5787390" cy="46405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715" indent="287655">
              <a:lnSpc>
                <a:spcPts val="1400"/>
              </a:lnSpc>
              <a:spcBef>
                <a:spcPts val="180"/>
              </a:spcBef>
            </a:pPr>
            <a:r>
              <a:rPr sz="1200" spc="-5" dirty="0">
                <a:latin typeface="Times New Roman"/>
                <a:cs typeface="Times New Roman"/>
              </a:rPr>
              <a:t>Зони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стовпчастих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стикуються,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явище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i="1" spc="-5" dirty="0">
                <a:latin typeface="Times New Roman"/>
                <a:cs typeface="Times New Roman"/>
              </a:rPr>
              <a:t>транскристалізація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низькою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пластичністю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явище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небажаним,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подальшій</a:t>
            </a:r>
            <a:r>
              <a:rPr sz="1200" spc="-5" dirty="0">
                <a:latin typeface="Times New Roman"/>
                <a:cs typeface="Times New Roman"/>
              </a:rPr>
              <a:t> прокатці,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куванні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утворюватися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тріщини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зоні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стику.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73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У верхній частині </a:t>
            </a:r>
            <a:r>
              <a:rPr sz="1200" spc="-5" dirty="0">
                <a:latin typeface="Times New Roman"/>
                <a:cs typeface="Times New Roman"/>
              </a:rPr>
              <a:t>злитка </a:t>
            </a:r>
            <a:r>
              <a:rPr sz="1200" dirty="0">
                <a:latin typeface="Times New Roman"/>
                <a:cs typeface="Times New Roman"/>
              </a:rPr>
              <a:t>(близько </a:t>
            </a:r>
            <a:r>
              <a:rPr sz="1200" spc="-5" dirty="0">
                <a:latin typeface="Times New Roman"/>
                <a:cs typeface="Times New Roman"/>
              </a:rPr>
              <a:t>15…20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від довжини) утворюється усадочна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раковина,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підлягає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відрізу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переплавленню,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оскільки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цій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частині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пухкий.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2785745">
              <a:lnSpc>
                <a:spcPct val="100000"/>
              </a:lnSpc>
              <a:spcBef>
                <a:spcPts val="860"/>
              </a:spcBef>
            </a:pPr>
            <a:r>
              <a:rPr sz="1200" b="1" dirty="0">
                <a:latin typeface="Times New Roman"/>
                <a:cs typeface="Times New Roman"/>
              </a:rPr>
              <a:t>1.3.5.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ДЕНДРИТНА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КРИСТАЛІЗАЦІЯ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Ріст </a:t>
            </a:r>
            <a:r>
              <a:rPr sz="1200" spc="-5" dirty="0">
                <a:latin typeface="Times New Roman"/>
                <a:cs typeface="Times New Roman"/>
              </a:rPr>
              <a:t>металевих кристалів </a:t>
            </a:r>
            <a:r>
              <a:rPr sz="1200" dirty="0">
                <a:latin typeface="Times New Roman"/>
                <a:cs typeface="Times New Roman"/>
              </a:rPr>
              <a:t>часто </a:t>
            </a:r>
            <a:r>
              <a:rPr sz="1200" spc="-5" dirty="0">
                <a:latin typeface="Times New Roman"/>
                <a:cs typeface="Times New Roman"/>
              </a:rPr>
              <a:t>відбувається не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однаковою швидкістю по </a:t>
            </a:r>
            <a:r>
              <a:rPr sz="1200" dirty="0">
                <a:latin typeface="Times New Roman"/>
                <a:cs typeface="Times New Roman"/>
              </a:rPr>
              <a:t>всій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верхні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dirty="0">
                <a:latin typeface="Times New Roman"/>
                <a:cs typeface="Times New Roman"/>
              </a:rPr>
              <a:t> спостерігається </a:t>
            </a:r>
            <a:r>
              <a:rPr sz="1200" spc="-5" dirty="0">
                <a:latin typeface="Times New Roman"/>
                <a:cs typeface="Times New Roman"/>
              </a:rPr>
              <a:t>біля</a:t>
            </a:r>
            <a:r>
              <a:rPr sz="1200" dirty="0">
                <a:latin typeface="Times New Roman"/>
                <a:cs typeface="Times New Roman"/>
              </a:rPr>
              <a:t> ребер кристалів 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 </a:t>
            </a:r>
            <a:r>
              <a:rPr sz="1200" dirty="0">
                <a:latin typeface="Times New Roman"/>
                <a:cs typeface="Times New Roman"/>
              </a:rPr>
              <a:t>біля </a:t>
            </a:r>
            <a:r>
              <a:rPr sz="1200" spc="-5" dirty="0">
                <a:latin typeface="Times New Roman"/>
                <a:cs typeface="Times New Roman"/>
              </a:rPr>
              <a:t>його вершин.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деяких </a:t>
            </a:r>
            <a:r>
              <a:rPr sz="1200" dirty="0">
                <a:latin typeface="Times New Roman"/>
                <a:cs typeface="Times New Roman"/>
              </a:rPr>
              <a:t>випадках </a:t>
            </a:r>
            <a:r>
              <a:rPr sz="1200" spc="-5" dirty="0">
                <a:latin typeface="Times New Roman"/>
                <a:cs typeface="Times New Roman"/>
              </a:rPr>
              <a:t>напрямки найбільших </a:t>
            </a:r>
            <a:r>
              <a:rPr sz="1200" dirty="0">
                <a:latin typeface="Times New Roman"/>
                <a:cs typeface="Times New Roman"/>
              </a:rPr>
              <a:t>швидкостей рос-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 співпадають </a:t>
            </a:r>
            <a:r>
              <a:rPr sz="1200" dirty="0">
                <a:latin typeface="Times New Roman"/>
                <a:cs typeface="Times New Roman"/>
              </a:rPr>
              <a:t>з напрямками </a:t>
            </a:r>
            <a:r>
              <a:rPr sz="1200" spc="-5" dirty="0">
                <a:latin typeface="Times New Roman"/>
                <a:cs typeface="Times New Roman"/>
              </a:rPr>
              <a:t>певних </a:t>
            </a:r>
            <a:r>
              <a:rPr sz="1200" dirty="0">
                <a:latin typeface="Times New Roman"/>
                <a:cs typeface="Times New Roman"/>
              </a:rPr>
              <a:t>осей </a:t>
            </a:r>
            <a:r>
              <a:rPr sz="1200" spc="-5" dirty="0">
                <a:latin typeface="Times New Roman"/>
                <a:cs typeface="Times New Roman"/>
              </a:rPr>
              <a:t>кристалу, що росте. Переважний </a:t>
            </a:r>
            <a:r>
              <a:rPr sz="1200" dirty="0">
                <a:latin typeface="Times New Roman"/>
                <a:cs typeface="Times New Roman"/>
              </a:rPr>
              <a:t>ріст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 окремих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ділянках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призводить</a:t>
            </a:r>
            <a:endParaRPr sz="1200">
              <a:latin typeface="Times New Roman"/>
              <a:cs typeface="Times New Roman"/>
            </a:endParaRPr>
          </a:p>
          <a:p>
            <a:pPr marL="12700" marR="307276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поступового утворення гілок,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казано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1.21.</a:t>
            </a:r>
            <a:endParaRPr sz="1200">
              <a:latin typeface="Times New Roman"/>
              <a:cs typeface="Times New Roman"/>
            </a:endParaRPr>
          </a:p>
          <a:p>
            <a:pPr marL="12700" marR="3071495" indent="287655" algn="just">
              <a:lnSpc>
                <a:spcPct val="903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Ріст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всій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 поверхні,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однаковою швид-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кістю. </a:t>
            </a:r>
            <a:r>
              <a:rPr sz="1200" dirty="0">
                <a:latin typeface="Times New Roman"/>
                <a:cs typeface="Times New Roman"/>
              </a:rPr>
              <a:t>Біля </a:t>
            </a:r>
            <a:r>
              <a:rPr sz="1200" spc="-5" dirty="0">
                <a:latin typeface="Times New Roman"/>
                <a:cs typeface="Times New Roman"/>
              </a:rPr>
              <a:t>вершин кристалу,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швид- </a:t>
            </a:r>
            <a:r>
              <a:rPr sz="1200" dirty="0">
                <a:latin typeface="Times New Roman"/>
                <a:cs typeface="Times New Roman"/>
              </a:rPr>
              <a:t> кість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поступово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 </a:t>
            </a:r>
            <a:r>
              <a:rPr sz="1200" dirty="0">
                <a:latin typeface="Times New Roman"/>
                <a:cs typeface="Times New Roman"/>
              </a:rPr>
              <a:t>гілки. </a:t>
            </a:r>
            <a:r>
              <a:rPr sz="1200" spc="-5" dirty="0">
                <a:latin typeface="Times New Roman"/>
                <a:cs typeface="Times New Roman"/>
              </a:rPr>
              <a:t>Ці </a:t>
            </a:r>
            <a:r>
              <a:rPr sz="1200" dirty="0">
                <a:latin typeface="Times New Roman"/>
                <a:cs typeface="Times New Roman"/>
              </a:rPr>
              <a:t>гілки відносно </a:t>
            </a:r>
            <a:r>
              <a:rPr sz="1200" spc="-5" dirty="0">
                <a:latin typeface="Times New Roman"/>
                <a:cs typeface="Times New Roman"/>
              </a:rPr>
              <a:t>швидко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будуть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витягуватися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напрямку</a:t>
            </a:r>
            <a:r>
              <a:rPr sz="1200" dirty="0">
                <a:latin typeface="Times New Roman"/>
                <a:cs typeface="Times New Roman"/>
              </a:rPr>
              <a:t> своїх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висей і у </a:t>
            </a:r>
            <a:r>
              <a:rPr sz="1200" spc="-5" dirty="0">
                <a:latin typeface="Times New Roman"/>
                <a:cs typeface="Times New Roman"/>
              </a:rPr>
              <a:t>той же час </a:t>
            </a:r>
            <a:r>
              <a:rPr sz="1200" dirty="0">
                <a:latin typeface="Times New Roman"/>
                <a:cs typeface="Times New Roman"/>
              </a:rPr>
              <a:t>із меншою </a:t>
            </a:r>
            <a:r>
              <a:rPr sz="1200" spc="-5" dirty="0">
                <a:latin typeface="Times New Roman"/>
                <a:cs typeface="Times New Roman"/>
              </a:rPr>
              <a:t>швидкіс-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тю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потовщуватися,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збільшувати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7810" y="8989562"/>
            <a:ext cx="2719705" cy="539115"/>
          </a:xfrm>
          <a:prstGeom prst="rect">
            <a:avLst/>
          </a:prstGeom>
        </p:spPr>
        <p:txBody>
          <a:bodyPr vert="horz" wrap="square" lIns="0" tIns="33019" rIns="0" bIns="0" rtlCol="0">
            <a:spAutoFit/>
          </a:bodyPr>
          <a:lstStyle/>
          <a:p>
            <a:pPr marL="12700" marR="5080" algn="just">
              <a:lnSpc>
                <a:spcPts val="1300"/>
              </a:lnSpc>
              <a:spcBef>
                <a:spcPts val="259"/>
              </a:spcBef>
            </a:pPr>
            <a:r>
              <a:rPr sz="1200" spc="-5" dirty="0">
                <a:latin typeface="Times New Roman"/>
                <a:cs typeface="Times New Roman"/>
              </a:rPr>
              <a:t>площу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росте,</a:t>
            </a:r>
            <a:r>
              <a:rPr sz="1200" dirty="0">
                <a:latin typeface="Times New Roman"/>
                <a:cs typeface="Times New Roman"/>
              </a:rPr>
              <a:t> хоч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мінімальною</a:t>
            </a:r>
            <a:r>
              <a:rPr sz="1200" dirty="0">
                <a:latin typeface="Times New Roman"/>
                <a:cs typeface="Times New Roman"/>
              </a:rPr>
              <a:t> швидкістю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всередині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своєї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грані,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показано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315967" y="976122"/>
            <a:ext cx="2523744" cy="2641092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4461004" y="3524048"/>
            <a:ext cx="2234565" cy="617220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R="264795" algn="ctr">
              <a:lnSpc>
                <a:spcPct val="100000"/>
              </a:lnSpc>
              <a:spcBef>
                <a:spcPts val="650"/>
              </a:spcBef>
              <a:tabLst>
                <a:tab pos="116903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1.20. </a:t>
            </a:r>
            <a:r>
              <a:rPr sz="1000" spc="-5" dirty="0">
                <a:latin typeface="Times New Roman"/>
                <a:cs typeface="Times New Roman"/>
              </a:rPr>
              <a:t>«Кристал Чернова»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схема дендрита</a:t>
            </a:r>
            <a:r>
              <a:rPr sz="1000" dirty="0">
                <a:latin typeface="Times New Roman"/>
                <a:cs typeface="Times New Roman"/>
              </a:rPr>
              <a:t> за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К. Черновим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3954545" y="7386593"/>
            <a:ext cx="2823845" cy="1557020"/>
            <a:chOff x="3954545" y="7386593"/>
            <a:chExt cx="2823845" cy="1557020"/>
          </a:xfrm>
        </p:grpSpPr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64686" y="7400798"/>
              <a:ext cx="1450848" cy="1536700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960114" y="7392162"/>
              <a:ext cx="1458595" cy="1545590"/>
            </a:xfrm>
            <a:custGeom>
              <a:avLst/>
              <a:gdLst/>
              <a:ahLst/>
              <a:cxnLst/>
              <a:rect l="l" t="t" r="r" b="b"/>
              <a:pathLst>
                <a:path w="1458595" h="1545590">
                  <a:moveTo>
                    <a:pt x="0" y="0"/>
                  </a:moveTo>
                  <a:lnTo>
                    <a:pt x="660654" y="300990"/>
                  </a:lnTo>
                  <a:lnTo>
                    <a:pt x="869442" y="297942"/>
                  </a:lnTo>
                  <a:lnTo>
                    <a:pt x="1416558" y="7620"/>
                  </a:lnTo>
                  <a:lnTo>
                    <a:pt x="1168146" y="633222"/>
                  </a:lnTo>
                  <a:lnTo>
                    <a:pt x="1171194" y="839724"/>
                  </a:lnTo>
                  <a:lnTo>
                    <a:pt x="1458468" y="1425702"/>
                  </a:lnTo>
                  <a:lnTo>
                    <a:pt x="869442" y="1171194"/>
                  </a:lnTo>
                  <a:lnTo>
                    <a:pt x="665988" y="1174242"/>
                  </a:lnTo>
                  <a:lnTo>
                    <a:pt x="38862" y="1545336"/>
                  </a:lnTo>
                  <a:lnTo>
                    <a:pt x="326136" y="830580"/>
                  </a:lnTo>
                  <a:lnTo>
                    <a:pt x="329184" y="633222"/>
                  </a:lnTo>
                  <a:lnTo>
                    <a:pt x="0" y="0"/>
                  </a:lnTo>
                  <a:close/>
                </a:path>
              </a:pathLst>
            </a:custGeom>
            <a:ln w="11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158234" y="7602728"/>
              <a:ext cx="1062228" cy="112522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4157472" y="7601712"/>
              <a:ext cx="1062990" cy="1126490"/>
            </a:xfrm>
            <a:custGeom>
              <a:avLst/>
              <a:gdLst/>
              <a:ahLst/>
              <a:cxnLst/>
              <a:rect l="l" t="t" r="r" b="b"/>
              <a:pathLst>
                <a:path w="1062989" h="1126490">
                  <a:moveTo>
                    <a:pt x="0" y="0"/>
                  </a:moveTo>
                  <a:lnTo>
                    <a:pt x="481584" y="219456"/>
                  </a:lnTo>
                  <a:lnTo>
                    <a:pt x="633984" y="217170"/>
                  </a:lnTo>
                  <a:lnTo>
                    <a:pt x="1032510" y="5334"/>
                  </a:lnTo>
                  <a:lnTo>
                    <a:pt x="851916" y="461010"/>
                  </a:lnTo>
                  <a:lnTo>
                    <a:pt x="853440" y="611886"/>
                  </a:lnTo>
                  <a:lnTo>
                    <a:pt x="1062990" y="1038606"/>
                  </a:lnTo>
                  <a:lnTo>
                    <a:pt x="633984" y="853440"/>
                  </a:lnTo>
                  <a:lnTo>
                    <a:pt x="486156" y="855726"/>
                  </a:lnTo>
                  <a:lnTo>
                    <a:pt x="28956" y="1126236"/>
                  </a:lnTo>
                  <a:lnTo>
                    <a:pt x="237744" y="605790"/>
                  </a:lnTo>
                  <a:lnTo>
                    <a:pt x="240030" y="461010"/>
                  </a:lnTo>
                  <a:lnTo>
                    <a:pt x="0" y="0"/>
                  </a:lnTo>
                  <a:close/>
                </a:path>
              </a:pathLst>
            </a:custGeom>
            <a:ln w="111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59730" y="7487920"/>
              <a:ext cx="1313688" cy="139700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5459730" y="7476553"/>
              <a:ext cx="1313815" cy="1407795"/>
            </a:xfrm>
            <a:custGeom>
              <a:avLst/>
              <a:gdLst/>
              <a:ahLst/>
              <a:cxnLst/>
              <a:rect l="l" t="t" r="r" b="b"/>
              <a:pathLst>
                <a:path w="1313815" h="1407795">
                  <a:moveTo>
                    <a:pt x="608076" y="1402270"/>
                  </a:moveTo>
                  <a:lnTo>
                    <a:pt x="568452" y="1378648"/>
                  </a:lnTo>
                  <a:lnTo>
                    <a:pt x="562879" y="1345858"/>
                  </a:lnTo>
                  <a:lnTo>
                    <a:pt x="560070" y="1335214"/>
                  </a:lnTo>
                  <a:lnTo>
                    <a:pt x="531114" y="1300162"/>
                  </a:lnTo>
                  <a:lnTo>
                    <a:pt x="520993" y="1298721"/>
                  </a:lnTo>
                  <a:lnTo>
                    <a:pt x="509587" y="1300638"/>
                  </a:lnTo>
                  <a:lnTo>
                    <a:pt x="497895" y="1303270"/>
                  </a:lnTo>
                  <a:lnTo>
                    <a:pt x="486918" y="1303972"/>
                  </a:lnTo>
                  <a:lnTo>
                    <a:pt x="450342" y="1293304"/>
                  </a:lnTo>
                  <a:lnTo>
                    <a:pt x="446913" y="1274159"/>
                  </a:lnTo>
                  <a:lnTo>
                    <a:pt x="448841" y="1262550"/>
                  </a:lnTo>
                  <a:lnTo>
                    <a:pt x="452628" y="1252156"/>
                  </a:lnTo>
                  <a:lnTo>
                    <a:pt x="459807" y="1243691"/>
                  </a:lnTo>
                  <a:lnTo>
                    <a:pt x="470058" y="1236440"/>
                  </a:lnTo>
                  <a:lnTo>
                    <a:pt x="480167" y="1228474"/>
                  </a:lnTo>
                  <a:lnTo>
                    <a:pt x="486918" y="1217866"/>
                  </a:lnTo>
                  <a:lnTo>
                    <a:pt x="490347" y="1203471"/>
                  </a:lnTo>
                  <a:lnTo>
                    <a:pt x="491490" y="1186148"/>
                  </a:lnTo>
                  <a:lnTo>
                    <a:pt x="490347" y="1168681"/>
                  </a:lnTo>
                  <a:lnTo>
                    <a:pt x="463557" y="1127498"/>
                  </a:lnTo>
                  <a:lnTo>
                    <a:pt x="408813" y="1097280"/>
                  </a:lnTo>
                  <a:lnTo>
                    <a:pt x="386476" y="1086016"/>
                  </a:lnTo>
                  <a:lnTo>
                    <a:pt x="369570" y="1074610"/>
                  </a:lnTo>
                  <a:lnTo>
                    <a:pt x="358651" y="1063430"/>
                  </a:lnTo>
                  <a:lnTo>
                    <a:pt x="351377" y="1052036"/>
                  </a:lnTo>
                  <a:lnTo>
                    <a:pt x="348245" y="1041070"/>
                  </a:lnTo>
                  <a:lnTo>
                    <a:pt x="349758" y="1031176"/>
                  </a:lnTo>
                  <a:lnTo>
                    <a:pt x="357401" y="1023127"/>
                  </a:lnTo>
                  <a:lnTo>
                    <a:pt x="370332" y="1015936"/>
                  </a:lnTo>
                  <a:lnTo>
                    <a:pt x="385548" y="1009316"/>
                  </a:lnTo>
                  <a:lnTo>
                    <a:pt x="400050" y="1002982"/>
                  </a:lnTo>
                  <a:lnTo>
                    <a:pt x="414873" y="997136"/>
                  </a:lnTo>
                  <a:lnTo>
                    <a:pt x="431196" y="992219"/>
                  </a:lnTo>
                  <a:lnTo>
                    <a:pt x="446234" y="986587"/>
                  </a:lnTo>
                  <a:lnTo>
                    <a:pt x="457200" y="978598"/>
                  </a:lnTo>
                  <a:lnTo>
                    <a:pt x="462772" y="966573"/>
                  </a:lnTo>
                  <a:lnTo>
                    <a:pt x="464629" y="951547"/>
                  </a:lnTo>
                  <a:lnTo>
                    <a:pt x="464486" y="935950"/>
                  </a:lnTo>
                  <a:lnTo>
                    <a:pt x="457521" y="888670"/>
                  </a:lnTo>
                  <a:lnTo>
                    <a:pt x="417576" y="865060"/>
                  </a:lnTo>
                  <a:lnTo>
                    <a:pt x="406848" y="867656"/>
                  </a:lnTo>
                  <a:lnTo>
                    <a:pt x="371177" y="897374"/>
                  </a:lnTo>
                  <a:lnTo>
                    <a:pt x="366772" y="922091"/>
                  </a:lnTo>
                  <a:lnTo>
                    <a:pt x="362712" y="930592"/>
                  </a:lnTo>
                  <a:lnTo>
                    <a:pt x="356556" y="935485"/>
                  </a:lnTo>
                  <a:lnTo>
                    <a:pt x="348900" y="937736"/>
                  </a:lnTo>
                  <a:lnTo>
                    <a:pt x="340530" y="937557"/>
                  </a:lnTo>
                  <a:lnTo>
                    <a:pt x="305657" y="913947"/>
                  </a:lnTo>
                  <a:lnTo>
                    <a:pt x="296037" y="876585"/>
                  </a:lnTo>
                  <a:lnTo>
                    <a:pt x="296037" y="862024"/>
                  </a:lnTo>
                  <a:lnTo>
                    <a:pt x="294894" y="849820"/>
                  </a:lnTo>
                  <a:lnTo>
                    <a:pt x="273927" y="815601"/>
                  </a:lnTo>
                  <a:lnTo>
                    <a:pt x="242316" y="806386"/>
                  </a:lnTo>
                  <a:lnTo>
                    <a:pt x="233957" y="812399"/>
                  </a:lnTo>
                  <a:lnTo>
                    <a:pt x="226314" y="823055"/>
                  </a:lnTo>
                  <a:lnTo>
                    <a:pt x="218098" y="834139"/>
                  </a:lnTo>
                  <a:lnTo>
                    <a:pt x="208026" y="841438"/>
                  </a:lnTo>
                  <a:lnTo>
                    <a:pt x="195524" y="844296"/>
                  </a:lnTo>
                  <a:lnTo>
                    <a:pt x="181165" y="845439"/>
                  </a:lnTo>
                  <a:lnTo>
                    <a:pt x="167092" y="844010"/>
                  </a:lnTo>
                  <a:lnTo>
                    <a:pt x="135945" y="802505"/>
                  </a:lnTo>
                  <a:lnTo>
                    <a:pt x="126873" y="748474"/>
                  </a:lnTo>
                  <a:lnTo>
                    <a:pt x="123991" y="728924"/>
                  </a:lnTo>
                  <a:lnTo>
                    <a:pt x="115824" y="712660"/>
                  </a:lnTo>
                  <a:lnTo>
                    <a:pt x="99119" y="700147"/>
                  </a:lnTo>
                  <a:lnTo>
                    <a:pt x="76485" y="690276"/>
                  </a:lnTo>
                  <a:lnTo>
                    <a:pt x="53137" y="681692"/>
                  </a:lnTo>
                  <a:lnTo>
                    <a:pt x="34290" y="673036"/>
                  </a:lnTo>
                  <a:lnTo>
                    <a:pt x="20895" y="664344"/>
                  </a:lnTo>
                  <a:lnTo>
                    <a:pt x="10001" y="656082"/>
                  </a:lnTo>
                  <a:lnTo>
                    <a:pt x="2678" y="647533"/>
                  </a:lnTo>
                  <a:lnTo>
                    <a:pt x="0" y="637984"/>
                  </a:lnTo>
                  <a:lnTo>
                    <a:pt x="2226" y="626090"/>
                  </a:lnTo>
                  <a:lnTo>
                    <a:pt x="32766" y="589978"/>
                  </a:lnTo>
                  <a:lnTo>
                    <a:pt x="70008" y="583977"/>
                  </a:lnTo>
                  <a:lnTo>
                    <a:pt x="90951" y="582156"/>
                  </a:lnTo>
                  <a:lnTo>
                    <a:pt x="137826" y="549783"/>
                  </a:lnTo>
                  <a:lnTo>
                    <a:pt x="166354" y="507694"/>
                  </a:lnTo>
                  <a:lnTo>
                    <a:pt x="170878" y="496157"/>
                  </a:lnTo>
                  <a:lnTo>
                    <a:pt x="175117" y="486763"/>
                  </a:lnTo>
                  <a:lnTo>
                    <a:pt x="181356" y="481012"/>
                  </a:lnTo>
                  <a:lnTo>
                    <a:pt x="190476" y="479428"/>
                  </a:lnTo>
                  <a:lnTo>
                    <a:pt x="201168" y="481488"/>
                  </a:lnTo>
                  <a:lnTo>
                    <a:pt x="212431" y="485405"/>
                  </a:lnTo>
                  <a:lnTo>
                    <a:pt x="223266" y="489394"/>
                  </a:lnTo>
                  <a:lnTo>
                    <a:pt x="233302" y="493597"/>
                  </a:lnTo>
                  <a:lnTo>
                    <a:pt x="242982" y="499014"/>
                  </a:lnTo>
                  <a:lnTo>
                    <a:pt x="252519" y="503431"/>
                  </a:lnTo>
                  <a:lnTo>
                    <a:pt x="295239" y="487060"/>
                  </a:lnTo>
                  <a:lnTo>
                    <a:pt x="312229" y="458057"/>
                  </a:lnTo>
                  <a:lnTo>
                    <a:pt x="315610" y="447329"/>
                  </a:lnTo>
                  <a:lnTo>
                    <a:pt x="356175" y="427315"/>
                  </a:lnTo>
                  <a:lnTo>
                    <a:pt x="367284" y="426148"/>
                  </a:lnTo>
                  <a:lnTo>
                    <a:pt x="376797" y="426886"/>
                  </a:lnTo>
                  <a:lnTo>
                    <a:pt x="385667" y="429768"/>
                  </a:lnTo>
                  <a:lnTo>
                    <a:pt x="393537" y="432363"/>
                  </a:lnTo>
                  <a:lnTo>
                    <a:pt x="400050" y="432244"/>
                  </a:lnTo>
                  <a:lnTo>
                    <a:pt x="405467" y="428744"/>
                  </a:lnTo>
                  <a:lnTo>
                    <a:pt x="409670" y="423100"/>
                  </a:lnTo>
                  <a:lnTo>
                    <a:pt x="411730" y="415742"/>
                  </a:lnTo>
                  <a:lnTo>
                    <a:pt x="410718" y="407098"/>
                  </a:lnTo>
                  <a:lnTo>
                    <a:pt x="387143" y="369700"/>
                  </a:lnTo>
                  <a:lnTo>
                    <a:pt x="359854" y="341947"/>
                  </a:lnTo>
                  <a:lnTo>
                    <a:pt x="352448" y="335184"/>
                  </a:lnTo>
                  <a:lnTo>
                    <a:pt x="372689" y="300954"/>
                  </a:lnTo>
                  <a:lnTo>
                    <a:pt x="413289" y="280035"/>
                  </a:lnTo>
                  <a:lnTo>
                    <a:pt x="428851" y="273724"/>
                  </a:lnTo>
                  <a:lnTo>
                    <a:pt x="473202" y="247554"/>
                  </a:lnTo>
                  <a:lnTo>
                    <a:pt x="507408" y="212228"/>
                  </a:lnTo>
                  <a:lnTo>
                    <a:pt x="522732" y="170116"/>
                  </a:lnTo>
                  <a:lnTo>
                    <a:pt x="523982" y="156983"/>
                  </a:lnTo>
                  <a:lnTo>
                    <a:pt x="523017" y="143922"/>
                  </a:lnTo>
                  <a:lnTo>
                    <a:pt x="521338" y="131004"/>
                  </a:lnTo>
                  <a:lnTo>
                    <a:pt x="520446" y="118300"/>
                  </a:lnTo>
                  <a:lnTo>
                    <a:pt x="519731" y="105108"/>
                  </a:lnTo>
                  <a:lnTo>
                    <a:pt x="518731" y="91630"/>
                  </a:lnTo>
                  <a:lnTo>
                    <a:pt x="519160" y="79295"/>
                  </a:lnTo>
                  <a:lnTo>
                    <a:pt x="522732" y="69532"/>
                  </a:lnTo>
                  <a:lnTo>
                    <a:pt x="531125" y="64258"/>
                  </a:lnTo>
                  <a:lnTo>
                    <a:pt x="543020" y="61626"/>
                  </a:lnTo>
                  <a:lnTo>
                    <a:pt x="555628" y="59138"/>
                  </a:lnTo>
                  <a:lnTo>
                    <a:pt x="566166" y="54292"/>
                  </a:lnTo>
                  <a:lnTo>
                    <a:pt x="574536" y="45541"/>
                  </a:lnTo>
                  <a:lnTo>
                    <a:pt x="581691" y="34575"/>
                  </a:lnTo>
                  <a:lnTo>
                    <a:pt x="588133" y="23752"/>
                  </a:lnTo>
                  <a:lnTo>
                    <a:pt x="594360" y="15430"/>
                  </a:lnTo>
                  <a:lnTo>
                    <a:pt x="600634" y="8763"/>
                  </a:lnTo>
                  <a:lnTo>
                    <a:pt x="606266" y="3238"/>
                  </a:lnTo>
                  <a:lnTo>
                    <a:pt x="612040" y="0"/>
                  </a:lnTo>
                  <a:lnTo>
                    <a:pt x="618744" y="190"/>
                  </a:lnTo>
                  <a:lnTo>
                    <a:pt x="626471" y="5310"/>
                  </a:lnTo>
                  <a:lnTo>
                    <a:pt x="634841" y="14287"/>
                  </a:lnTo>
                  <a:lnTo>
                    <a:pt x="643925" y="24407"/>
                  </a:lnTo>
                  <a:lnTo>
                    <a:pt x="653796" y="32956"/>
                  </a:lnTo>
                  <a:lnTo>
                    <a:pt x="665154" y="39290"/>
                  </a:lnTo>
                  <a:lnTo>
                    <a:pt x="677799" y="44767"/>
                  </a:lnTo>
                  <a:lnTo>
                    <a:pt x="690443" y="49672"/>
                  </a:lnTo>
                  <a:lnTo>
                    <a:pt x="701802" y="54292"/>
                  </a:lnTo>
                  <a:lnTo>
                    <a:pt x="712958" y="57959"/>
                  </a:lnTo>
                  <a:lnTo>
                    <a:pt x="723614" y="60198"/>
                  </a:lnTo>
                  <a:lnTo>
                    <a:pt x="732127" y="63293"/>
                  </a:lnTo>
                  <a:lnTo>
                    <a:pt x="736854" y="69532"/>
                  </a:lnTo>
                  <a:lnTo>
                    <a:pt x="736258" y="80891"/>
                  </a:lnTo>
                  <a:lnTo>
                    <a:pt x="731520" y="95250"/>
                  </a:lnTo>
                  <a:lnTo>
                    <a:pt x="725066" y="110466"/>
                  </a:lnTo>
                  <a:lnTo>
                    <a:pt x="719328" y="124396"/>
                  </a:lnTo>
                  <a:lnTo>
                    <a:pt x="713660" y="136469"/>
                  </a:lnTo>
                  <a:lnTo>
                    <a:pt x="707136" y="147828"/>
                  </a:lnTo>
                  <a:lnTo>
                    <a:pt x="701754" y="158900"/>
                  </a:lnTo>
                  <a:lnTo>
                    <a:pt x="699516" y="170116"/>
                  </a:lnTo>
                  <a:lnTo>
                    <a:pt x="700468" y="182558"/>
                  </a:lnTo>
                  <a:lnTo>
                    <a:pt x="703707" y="195357"/>
                  </a:lnTo>
                  <a:lnTo>
                    <a:pt x="734389" y="228421"/>
                  </a:lnTo>
                  <a:lnTo>
                    <a:pt x="774513" y="245780"/>
                  </a:lnTo>
                  <a:lnTo>
                    <a:pt x="791718" y="253174"/>
                  </a:lnTo>
                  <a:lnTo>
                    <a:pt x="805350" y="259199"/>
                  </a:lnTo>
                  <a:lnTo>
                    <a:pt x="817340" y="264223"/>
                  </a:lnTo>
                  <a:lnTo>
                    <a:pt x="827186" y="269247"/>
                  </a:lnTo>
                  <a:lnTo>
                    <a:pt x="834390" y="275272"/>
                  </a:lnTo>
                  <a:lnTo>
                    <a:pt x="837926" y="282642"/>
                  </a:lnTo>
                  <a:lnTo>
                    <a:pt x="838676" y="290798"/>
                  </a:lnTo>
                  <a:lnTo>
                    <a:pt x="837283" y="299382"/>
                  </a:lnTo>
                  <a:lnTo>
                    <a:pt x="834390" y="308038"/>
                  </a:lnTo>
                  <a:lnTo>
                    <a:pt x="828532" y="316408"/>
                  </a:lnTo>
                  <a:lnTo>
                    <a:pt x="820102" y="324707"/>
                  </a:lnTo>
                  <a:lnTo>
                    <a:pt x="810815" y="333434"/>
                  </a:lnTo>
                  <a:lnTo>
                    <a:pt x="802386" y="343090"/>
                  </a:lnTo>
                  <a:lnTo>
                    <a:pt x="794587" y="354127"/>
                  </a:lnTo>
                  <a:lnTo>
                    <a:pt x="786288" y="366236"/>
                  </a:lnTo>
                  <a:lnTo>
                    <a:pt x="779561" y="378773"/>
                  </a:lnTo>
                  <a:lnTo>
                    <a:pt x="776478" y="391096"/>
                  </a:lnTo>
                  <a:lnTo>
                    <a:pt x="777859" y="403276"/>
                  </a:lnTo>
                  <a:lnTo>
                    <a:pt x="796290" y="436816"/>
                  </a:lnTo>
                  <a:lnTo>
                    <a:pt x="824579" y="452461"/>
                  </a:lnTo>
                  <a:lnTo>
                    <a:pt x="834390" y="452056"/>
                  </a:lnTo>
                  <a:lnTo>
                    <a:pt x="867918" y="421576"/>
                  </a:lnTo>
                  <a:lnTo>
                    <a:pt x="881098" y="391036"/>
                  </a:lnTo>
                  <a:lnTo>
                    <a:pt x="885444" y="381952"/>
                  </a:lnTo>
                  <a:lnTo>
                    <a:pt x="891182" y="374332"/>
                  </a:lnTo>
                  <a:lnTo>
                    <a:pt x="897064" y="367284"/>
                  </a:lnTo>
                  <a:lnTo>
                    <a:pt x="903231" y="362235"/>
                  </a:lnTo>
                  <a:lnTo>
                    <a:pt x="909828" y="360616"/>
                  </a:lnTo>
                  <a:lnTo>
                    <a:pt x="917055" y="363485"/>
                  </a:lnTo>
                  <a:lnTo>
                    <a:pt x="947642" y="395859"/>
                  </a:lnTo>
                  <a:lnTo>
                    <a:pt x="962596" y="417385"/>
                  </a:lnTo>
                  <a:lnTo>
                    <a:pt x="970788" y="428434"/>
                  </a:lnTo>
                  <a:lnTo>
                    <a:pt x="1000148" y="462295"/>
                  </a:lnTo>
                  <a:lnTo>
                    <a:pt x="1048035" y="489680"/>
                  </a:lnTo>
                  <a:lnTo>
                    <a:pt x="1082802" y="497776"/>
                  </a:lnTo>
                  <a:lnTo>
                    <a:pt x="1094493" y="494133"/>
                  </a:lnTo>
                  <a:lnTo>
                    <a:pt x="1104328" y="485775"/>
                  </a:lnTo>
                  <a:lnTo>
                    <a:pt x="1112162" y="474845"/>
                  </a:lnTo>
                  <a:lnTo>
                    <a:pt x="1117854" y="463486"/>
                  </a:lnTo>
                  <a:lnTo>
                    <a:pt x="1119675" y="450282"/>
                  </a:lnTo>
                  <a:lnTo>
                    <a:pt x="1118139" y="435006"/>
                  </a:lnTo>
                  <a:lnTo>
                    <a:pt x="1116460" y="419873"/>
                  </a:lnTo>
                  <a:lnTo>
                    <a:pt x="1117854" y="407098"/>
                  </a:lnTo>
                  <a:lnTo>
                    <a:pt x="1122687" y="396466"/>
                  </a:lnTo>
                  <a:lnTo>
                    <a:pt x="1129665" y="387191"/>
                  </a:lnTo>
                  <a:lnTo>
                    <a:pt x="1137785" y="380630"/>
                  </a:lnTo>
                  <a:lnTo>
                    <a:pt x="1146048" y="378142"/>
                  </a:lnTo>
                  <a:lnTo>
                    <a:pt x="1155311" y="380738"/>
                  </a:lnTo>
                  <a:lnTo>
                    <a:pt x="1165860" y="387477"/>
                  </a:lnTo>
                  <a:lnTo>
                    <a:pt x="1175837" y="396787"/>
                  </a:lnTo>
                  <a:lnTo>
                    <a:pt x="1183386" y="407098"/>
                  </a:lnTo>
                  <a:lnTo>
                    <a:pt x="1185838" y="418659"/>
                  </a:lnTo>
                  <a:lnTo>
                    <a:pt x="1185291" y="432149"/>
                  </a:lnTo>
                  <a:lnTo>
                    <a:pt x="1185314" y="446639"/>
                  </a:lnTo>
                  <a:lnTo>
                    <a:pt x="1212627" y="491680"/>
                  </a:lnTo>
                  <a:lnTo>
                    <a:pt x="1242060" y="519874"/>
                  </a:lnTo>
                  <a:lnTo>
                    <a:pt x="1274349" y="538257"/>
                  </a:lnTo>
                  <a:lnTo>
                    <a:pt x="1289958" y="546556"/>
                  </a:lnTo>
                  <a:lnTo>
                    <a:pt x="1301496" y="557212"/>
                  </a:lnTo>
                  <a:lnTo>
                    <a:pt x="1308377" y="571916"/>
                  </a:lnTo>
                  <a:lnTo>
                    <a:pt x="1312545" y="589121"/>
                  </a:lnTo>
                  <a:lnTo>
                    <a:pt x="1313283" y="606182"/>
                  </a:lnTo>
                  <a:lnTo>
                    <a:pt x="1309878" y="620458"/>
                  </a:lnTo>
                  <a:lnTo>
                    <a:pt x="1300460" y="630543"/>
                  </a:lnTo>
                  <a:lnTo>
                    <a:pt x="1285970" y="637698"/>
                  </a:lnTo>
                  <a:lnTo>
                    <a:pt x="1269908" y="644997"/>
                  </a:lnTo>
                  <a:lnTo>
                    <a:pt x="1255776" y="655510"/>
                  </a:lnTo>
                  <a:lnTo>
                    <a:pt x="1232535" y="690181"/>
                  </a:lnTo>
                  <a:lnTo>
                    <a:pt x="1213866" y="727138"/>
                  </a:lnTo>
                  <a:lnTo>
                    <a:pt x="1203674" y="757999"/>
                  </a:lnTo>
                  <a:lnTo>
                    <a:pt x="1199185" y="770858"/>
                  </a:lnTo>
                  <a:lnTo>
                    <a:pt x="1191768" y="779716"/>
                  </a:lnTo>
                  <a:lnTo>
                    <a:pt x="1179742" y="784074"/>
                  </a:lnTo>
                  <a:lnTo>
                    <a:pt x="1164717" y="784860"/>
                  </a:lnTo>
                  <a:lnTo>
                    <a:pt x="1149119" y="782502"/>
                  </a:lnTo>
                  <a:lnTo>
                    <a:pt x="1135380" y="777430"/>
                  </a:lnTo>
                  <a:lnTo>
                    <a:pt x="1124009" y="768119"/>
                  </a:lnTo>
                  <a:lnTo>
                    <a:pt x="1114139" y="754951"/>
                  </a:lnTo>
                  <a:lnTo>
                    <a:pt x="1104411" y="741211"/>
                  </a:lnTo>
                  <a:lnTo>
                    <a:pt x="1093470" y="730186"/>
                  </a:lnTo>
                  <a:lnTo>
                    <a:pt x="1080861" y="720947"/>
                  </a:lnTo>
                  <a:lnTo>
                    <a:pt x="1066895" y="712851"/>
                  </a:lnTo>
                  <a:lnTo>
                    <a:pt x="1053072" y="707898"/>
                  </a:lnTo>
                  <a:lnTo>
                    <a:pt x="1040892" y="708088"/>
                  </a:lnTo>
                  <a:lnTo>
                    <a:pt x="1013138" y="741092"/>
                  </a:lnTo>
                  <a:lnTo>
                    <a:pt x="997362" y="789146"/>
                  </a:lnTo>
                  <a:lnTo>
                    <a:pt x="993302" y="806350"/>
                  </a:lnTo>
                  <a:lnTo>
                    <a:pt x="961263" y="849344"/>
                  </a:lnTo>
                  <a:lnTo>
                    <a:pt x="929640" y="865060"/>
                  </a:lnTo>
                  <a:lnTo>
                    <a:pt x="911649" y="863048"/>
                  </a:lnTo>
                  <a:lnTo>
                    <a:pt x="892016" y="855249"/>
                  </a:lnTo>
                  <a:lnTo>
                    <a:pt x="872525" y="845879"/>
                  </a:lnTo>
                  <a:lnTo>
                    <a:pt x="854964" y="839152"/>
                  </a:lnTo>
                  <a:lnTo>
                    <a:pt x="839545" y="835223"/>
                  </a:lnTo>
                  <a:lnTo>
                    <a:pt x="825341" y="832294"/>
                  </a:lnTo>
                  <a:lnTo>
                    <a:pt x="812422" y="831651"/>
                  </a:lnTo>
                  <a:lnTo>
                    <a:pt x="800862" y="834580"/>
                  </a:lnTo>
                  <a:lnTo>
                    <a:pt x="789193" y="841509"/>
                  </a:lnTo>
                  <a:lnTo>
                    <a:pt x="778383" y="851725"/>
                  </a:lnTo>
                  <a:lnTo>
                    <a:pt x="770429" y="864798"/>
                  </a:lnTo>
                  <a:lnTo>
                    <a:pt x="767334" y="880300"/>
                  </a:lnTo>
                  <a:lnTo>
                    <a:pt x="770108" y="900743"/>
                  </a:lnTo>
                  <a:lnTo>
                    <a:pt x="788229" y="948773"/>
                  </a:lnTo>
                  <a:lnTo>
                    <a:pt x="817268" y="980515"/>
                  </a:lnTo>
                  <a:lnTo>
                    <a:pt x="857226" y="996541"/>
                  </a:lnTo>
                  <a:lnTo>
                    <a:pt x="870204" y="1005268"/>
                  </a:lnTo>
                  <a:lnTo>
                    <a:pt x="875609" y="1016019"/>
                  </a:lnTo>
                  <a:lnTo>
                    <a:pt x="876300" y="1027271"/>
                  </a:lnTo>
                  <a:lnTo>
                    <a:pt x="872990" y="1038379"/>
                  </a:lnTo>
                  <a:lnTo>
                    <a:pt x="866394" y="1048702"/>
                  </a:lnTo>
                  <a:lnTo>
                    <a:pt x="855142" y="1057501"/>
                  </a:lnTo>
                  <a:lnTo>
                    <a:pt x="839247" y="1064799"/>
                  </a:lnTo>
                  <a:lnTo>
                    <a:pt x="821495" y="1072812"/>
                  </a:lnTo>
                  <a:lnTo>
                    <a:pt x="804672" y="1083754"/>
                  </a:lnTo>
                  <a:lnTo>
                    <a:pt x="788431" y="1099851"/>
                  </a:lnTo>
                  <a:lnTo>
                    <a:pt x="771906" y="1119378"/>
                  </a:lnTo>
                  <a:lnTo>
                    <a:pt x="757094" y="1138618"/>
                  </a:lnTo>
                  <a:lnTo>
                    <a:pt x="745998" y="1153858"/>
                  </a:lnTo>
                  <a:lnTo>
                    <a:pt x="738961" y="1162728"/>
                  </a:lnTo>
                  <a:lnTo>
                    <a:pt x="735425" y="1167669"/>
                  </a:lnTo>
                  <a:lnTo>
                    <a:pt x="734317" y="1172182"/>
                  </a:lnTo>
                  <a:lnTo>
                    <a:pt x="734568" y="1179766"/>
                  </a:lnTo>
                  <a:lnTo>
                    <a:pt x="745283" y="1225736"/>
                  </a:lnTo>
                  <a:lnTo>
                    <a:pt x="771358" y="1257204"/>
                  </a:lnTo>
                  <a:lnTo>
                    <a:pt x="774192" y="1262824"/>
                  </a:lnTo>
                  <a:lnTo>
                    <a:pt x="744831" y="1294697"/>
                  </a:lnTo>
                  <a:lnTo>
                    <a:pt x="728305" y="1297769"/>
                  </a:lnTo>
                  <a:lnTo>
                    <a:pt x="719328" y="1300162"/>
                  </a:lnTo>
                  <a:lnTo>
                    <a:pt x="678180" y="1317688"/>
                  </a:lnTo>
                  <a:lnTo>
                    <a:pt x="661535" y="1353431"/>
                  </a:lnTo>
                  <a:lnTo>
                    <a:pt x="662178" y="1361122"/>
                  </a:lnTo>
                  <a:lnTo>
                    <a:pt x="662820" y="1368813"/>
                  </a:lnTo>
                  <a:lnTo>
                    <a:pt x="643437" y="1407414"/>
                  </a:lnTo>
                  <a:lnTo>
                    <a:pt x="632079" y="1407414"/>
                  </a:lnTo>
                  <a:lnTo>
                    <a:pt x="619577" y="1405413"/>
                  </a:lnTo>
                  <a:lnTo>
                    <a:pt x="608076" y="1402270"/>
                  </a:lnTo>
                  <a:close/>
                </a:path>
              </a:pathLst>
            </a:custGeom>
            <a:ln w="10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669280" y="7733792"/>
              <a:ext cx="1044702" cy="896619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5669280" y="7732550"/>
              <a:ext cx="1043940" cy="897890"/>
            </a:xfrm>
            <a:custGeom>
              <a:avLst/>
              <a:gdLst/>
              <a:ahLst/>
              <a:cxnLst/>
              <a:rect l="l" t="t" r="r" b="b"/>
              <a:pathLst>
                <a:path w="1043940" h="897890">
                  <a:moveTo>
                    <a:pt x="422910" y="897100"/>
                  </a:moveTo>
                  <a:lnTo>
                    <a:pt x="415706" y="897469"/>
                  </a:lnTo>
                  <a:lnTo>
                    <a:pt x="408146" y="897195"/>
                  </a:lnTo>
                  <a:lnTo>
                    <a:pt x="400728" y="895921"/>
                  </a:lnTo>
                  <a:lnTo>
                    <a:pt x="369570" y="867382"/>
                  </a:lnTo>
                  <a:lnTo>
                    <a:pt x="368046" y="859262"/>
                  </a:lnTo>
                  <a:lnTo>
                    <a:pt x="368236" y="850427"/>
                  </a:lnTo>
                  <a:lnTo>
                    <a:pt x="368712" y="841879"/>
                  </a:lnTo>
                  <a:lnTo>
                    <a:pt x="368046" y="834616"/>
                  </a:lnTo>
                  <a:lnTo>
                    <a:pt x="337089" y="804338"/>
                  </a:lnTo>
                  <a:lnTo>
                    <a:pt x="323980" y="800635"/>
                  </a:lnTo>
                  <a:lnTo>
                    <a:pt x="316896" y="800707"/>
                  </a:lnTo>
                  <a:lnTo>
                    <a:pt x="310241" y="800778"/>
                  </a:lnTo>
                  <a:lnTo>
                    <a:pt x="304800" y="799564"/>
                  </a:lnTo>
                  <a:lnTo>
                    <a:pt x="297942" y="796516"/>
                  </a:lnTo>
                  <a:lnTo>
                    <a:pt x="293370" y="788896"/>
                  </a:lnTo>
                  <a:lnTo>
                    <a:pt x="291084" y="782038"/>
                  </a:lnTo>
                  <a:lnTo>
                    <a:pt x="290441" y="776620"/>
                  </a:lnTo>
                  <a:lnTo>
                    <a:pt x="291084" y="770703"/>
                  </a:lnTo>
                  <a:lnTo>
                    <a:pt x="291726" y="764357"/>
                  </a:lnTo>
                  <a:lnTo>
                    <a:pt x="291084" y="757654"/>
                  </a:lnTo>
                  <a:lnTo>
                    <a:pt x="287869" y="750891"/>
                  </a:lnTo>
                  <a:lnTo>
                    <a:pt x="283083" y="743557"/>
                  </a:lnTo>
                  <a:lnTo>
                    <a:pt x="278868" y="736222"/>
                  </a:lnTo>
                  <a:lnTo>
                    <a:pt x="277368" y="729460"/>
                  </a:lnTo>
                  <a:lnTo>
                    <a:pt x="279582" y="723292"/>
                  </a:lnTo>
                  <a:lnTo>
                    <a:pt x="284226" y="717839"/>
                  </a:lnTo>
                  <a:lnTo>
                    <a:pt x="290012" y="712100"/>
                  </a:lnTo>
                  <a:lnTo>
                    <a:pt x="295656" y="705076"/>
                  </a:lnTo>
                  <a:lnTo>
                    <a:pt x="315468" y="663928"/>
                  </a:lnTo>
                  <a:lnTo>
                    <a:pt x="315646" y="652141"/>
                  </a:lnTo>
                  <a:lnTo>
                    <a:pt x="314039" y="639925"/>
                  </a:lnTo>
                  <a:lnTo>
                    <a:pt x="292417" y="592966"/>
                  </a:lnTo>
                  <a:lnTo>
                    <a:pt x="284249" y="581953"/>
                  </a:lnTo>
                  <a:lnTo>
                    <a:pt x="277368" y="571726"/>
                  </a:lnTo>
                  <a:lnTo>
                    <a:pt x="272819" y="562439"/>
                  </a:lnTo>
                  <a:lnTo>
                    <a:pt x="269557" y="554009"/>
                  </a:lnTo>
                  <a:lnTo>
                    <a:pt x="266009" y="546437"/>
                  </a:lnTo>
                  <a:lnTo>
                    <a:pt x="232207" y="524720"/>
                  </a:lnTo>
                  <a:lnTo>
                    <a:pt x="196119" y="519529"/>
                  </a:lnTo>
                  <a:lnTo>
                    <a:pt x="183582" y="519719"/>
                  </a:lnTo>
                  <a:lnTo>
                    <a:pt x="172974" y="519910"/>
                  </a:lnTo>
                  <a:lnTo>
                    <a:pt x="161544" y="519148"/>
                  </a:lnTo>
                  <a:lnTo>
                    <a:pt x="156210" y="519910"/>
                  </a:lnTo>
                  <a:lnTo>
                    <a:pt x="149352" y="517624"/>
                  </a:lnTo>
                  <a:lnTo>
                    <a:pt x="141732" y="515338"/>
                  </a:lnTo>
                  <a:lnTo>
                    <a:pt x="137160" y="510766"/>
                  </a:lnTo>
                  <a:lnTo>
                    <a:pt x="131826" y="503908"/>
                  </a:lnTo>
                  <a:lnTo>
                    <a:pt x="127825" y="497931"/>
                  </a:lnTo>
                  <a:lnTo>
                    <a:pt x="124396" y="490382"/>
                  </a:lnTo>
                  <a:lnTo>
                    <a:pt x="120681" y="483119"/>
                  </a:lnTo>
                  <a:lnTo>
                    <a:pt x="115824" y="478000"/>
                  </a:lnTo>
                  <a:lnTo>
                    <a:pt x="110061" y="476392"/>
                  </a:lnTo>
                  <a:lnTo>
                    <a:pt x="103441" y="476571"/>
                  </a:lnTo>
                  <a:lnTo>
                    <a:pt x="96535" y="477464"/>
                  </a:lnTo>
                  <a:lnTo>
                    <a:pt x="89916" y="478000"/>
                  </a:lnTo>
                  <a:lnTo>
                    <a:pt x="81534" y="478000"/>
                  </a:lnTo>
                  <a:lnTo>
                    <a:pt x="73914" y="478762"/>
                  </a:lnTo>
                  <a:lnTo>
                    <a:pt x="67818" y="478000"/>
                  </a:lnTo>
                  <a:lnTo>
                    <a:pt x="61722" y="477238"/>
                  </a:lnTo>
                  <a:lnTo>
                    <a:pt x="56388" y="474190"/>
                  </a:lnTo>
                  <a:lnTo>
                    <a:pt x="52578" y="471142"/>
                  </a:lnTo>
                  <a:lnTo>
                    <a:pt x="49530" y="468094"/>
                  </a:lnTo>
                  <a:lnTo>
                    <a:pt x="51054" y="467332"/>
                  </a:lnTo>
                  <a:lnTo>
                    <a:pt x="48006" y="458188"/>
                  </a:lnTo>
                  <a:lnTo>
                    <a:pt x="46017" y="450080"/>
                  </a:lnTo>
                  <a:lnTo>
                    <a:pt x="43529" y="439614"/>
                  </a:lnTo>
                  <a:lnTo>
                    <a:pt x="40612" y="428720"/>
                  </a:lnTo>
                  <a:lnTo>
                    <a:pt x="22098" y="391132"/>
                  </a:lnTo>
                  <a:lnTo>
                    <a:pt x="9048" y="374368"/>
                  </a:lnTo>
                  <a:lnTo>
                    <a:pt x="2917" y="365843"/>
                  </a:lnTo>
                  <a:lnTo>
                    <a:pt x="0" y="357604"/>
                  </a:lnTo>
                  <a:lnTo>
                    <a:pt x="2024" y="349877"/>
                  </a:lnTo>
                  <a:lnTo>
                    <a:pt x="7048" y="342078"/>
                  </a:lnTo>
                  <a:lnTo>
                    <a:pt x="40600" y="323838"/>
                  </a:lnTo>
                  <a:lnTo>
                    <a:pt x="56137" y="322992"/>
                  </a:lnTo>
                  <a:lnTo>
                    <a:pt x="64484" y="323599"/>
                  </a:lnTo>
                  <a:lnTo>
                    <a:pt x="72973" y="324064"/>
                  </a:lnTo>
                  <a:lnTo>
                    <a:pt x="114300" y="305788"/>
                  </a:lnTo>
                  <a:lnTo>
                    <a:pt x="148268" y="283178"/>
                  </a:lnTo>
                  <a:lnTo>
                    <a:pt x="157734" y="276832"/>
                  </a:lnTo>
                  <a:lnTo>
                    <a:pt x="164615" y="272236"/>
                  </a:lnTo>
                  <a:lnTo>
                    <a:pt x="169926" y="268640"/>
                  </a:lnTo>
                  <a:lnTo>
                    <a:pt x="174664" y="265902"/>
                  </a:lnTo>
                  <a:lnTo>
                    <a:pt x="179832" y="263878"/>
                  </a:lnTo>
                  <a:lnTo>
                    <a:pt x="187452" y="262354"/>
                  </a:lnTo>
                  <a:lnTo>
                    <a:pt x="194310" y="263878"/>
                  </a:lnTo>
                  <a:lnTo>
                    <a:pt x="201168" y="263878"/>
                  </a:lnTo>
                  <a:lnTo>
                    <a:pt x="208026" y="263878"/>
                  </a:lnTo>
                  <a:lnTo>
                    <a:pt x="212598" y="263878"/>
                  </a:lnTo>
                  <a:lnTo>
                    <a:pt x="220980" y="263878"/>
                  </a:lnTo>
                  <a:lnTo>
                    <a:pt x="228683" y="264842"/>
                  </a:lnTo>
                  <a:lnTo>
                    <a:pt x="237458" y="266449"/>
                  </a:lnTo>
                  <a:lnTo>
                    <a:pt x="246376" y="266771"/>
                  </a:lnTo>
                  <a:lnTo>
                    <a:pt x="254508" y="263878"/>
                  </a:lnTo>
                  <a:lnTo>
                    <a:pt x="277368" y="222730"/>
                  </a:lnTo>
                  <a:lnTo>
                    <a:pt x="286261" y="168937"/>
                  </a:lnTo>
                  <a:lnTo>
                    <a:pt x="288798" y="151102"/>
                  </a:lnTo>
                  <a:lnTo>
                    <a:pt x="292000" y="134814"/>
                  </a:lnTo>
                  <a:lnTo>
                    <a:pt x="294989" y="119098"/>
                  </a:lnTo>
                  <a:lnTo>
                    <a:pt x="298120" y="103953"/>
                  </a:lnTo>
                  <a:lnTo>
                    <a:pt x="311086" y="59947"/>
                  </a:lnTo>
                  <a:lnTo>
                    <a:pt x="333005" y="23931"/>
                  </a:lnTo>
                  <a:lnTo>
                    <a:pt x="368046" y="1750"/>
                  </a:lnTo>
                  <a:lnTo>
                    <a:pt x="379726" y="0"/>
                  </a:lnTo>
                  <a:lnTo>
                    <a:pt x="391763" y="892"/>
                  </a:lnTo>
                  <a:lnTo>
                    <a:pt x="403943" y="3357"/>
                  </a:lnTo>
                  <a:lnTo>
                    <a:pt x="416052" y="6322"/>
                  </a:lnTo>
                  <a:lnTo>
                    <a:pt x="427696" y="8310"/>
                  </a:lnTo>
                  <a:lnTo>
                    <a:pt x="471785" y="35909"/>
                  </a:lnTo>
                  <a:lnTo>
                    <a:pt x="490382" y="69175"/>
                  </a:lnTo>
                  <a:lnTo>
                    <a:pt x="507087" y="113371"/>
                  </a:lnTo>
                  <a:lnTo>
                    <a:pt x="514350" y="141291"/>
                  </a:lnTo>
                  <a:lnTo>
                    <a:pt x="521612" y="168783"/>
                  </a:lnTo>
                  <a:lnTo>
                    <a:pt x="538353" y="208002"/>
                  </a:lnTo>
                  <a:lnTo>
                    <a:pt x="569214" y="240256"/>
                  </a:lnTo>
                  <a:lnTo>
                    <a:pt x="609933" y="261151"/>
                  </a:lnTo>
                  <a:lnTo>
                    <a:pt x="624840" y="263878"/>
                  </a:lnTo>
                  <a:lnTo>
                    <a:pt x="639746" y="262818"/>
                  </a:lnTo>
                  <a:lnTo>
                    <a:pt x="655510" y="258258"/>
                  </a:lnTo>
                  <a:lnTo>
                    <a:pt x="671560" y="253269"/>
                  </a:lnTo>
                  <a:lnTo>
                    <a:pt x="687324" y="250924"/>
                  </a:lnTo>
                  <a:lnTo>
                    <a:pt x="730615" y="258639"/>
                  </a:lnTo>
                  <a:lnTo>
                    <a:pt x="766381" y="282261"/>
                  </a:lnTo>
                  <a:lnTo>
                    <a:pt x="776930" y="292060"/>
                  </a:lnTo>
                  <a:lnTo>
                    <a:pt x="787908" y="298930"/>
                  </a:lnTo>
                  <a:lnTo>
                    <a:pt x="799016" y="301859"/>
                  </a:lnTo>
                  <a:lnTo>
                    <a:pt x="810482" y="302359"/>
                  </a:lnTo>
                  <a:lnTo>
                    <a:pt x="822090" y="301716"/>
                  </a:lnTo>
                  <a:lnTo>
                    <a:pt x="833628" y="301216"/>
                  </a:lnTo>
                  <a:lnTo>
                    <a:pt x="844927" y="301501"/>
                  </a:lnTo>
                  <a:lnTo>
                    <a:pt x="856011" y="301787"/>
                  </a:lnTo>
                  <a:lnTo>
                    <a:pt x="866953" y="301216"/>
                  </a:lnTo>
                  <a:lnTo>
                    <a:pt x="911578" y="280392"/>
                  </a:lnTo>
                  <a:lnTo>
                    <a:pt x="920496" y="274546"/>
                  </a:lnTo>
                  <a:lnTo>
                    <a:pt x="931164" y="269212"/>
                  </a:lnTo>
                  <a:lnTo>
                    <a:pt x="932688" y="260830"/>
                  </a:lnTo>
                  <a:lnTo>
                    <a:pt x="938784" y="263878"/>
                  </a:lnTo>
                  <a:lnTo>
                    <a:pt x="943236" y="268747"/>
                  </a:lnTo>
                  <a:lnTo>
                    <a:pt x="947547" y="277117"/>
                  </a:lnTo>
                  <a:lnTo>
                    <a:pt x="951857" y="286488"/>
                  </a:lnTo>
                  <a:lnTo>
                    <a:pt x="956310" y="294358"/>
                  </a:lnTo>
                  <a:lnTo>
                    <a:pt x="980205" y="317992"/>
                  </a:lnTo>
                  <a:lnTo>
                    <a:pt x="987647" y="317884"/>
                  </a:lnTo>
                  <a:lnTo>
                    <a:pt x="995803" y="317634"/>
                  </a:lnTo>
                  <a:lnTo>
                    <a:pt x="1004316" y="318742"/>
                  </a:lnTo>
                  <a:lnTo>
                    <a:pt x="1014900" y="321909"/>
                  </a:lnTo>
                  <a:lnTo>
                    <a:pt x="1027271" y="326362"/>
                  </a:lnTo>
                  <a:lnTo>
                    <a:pt x="1038070" y="331386"/>
                  </a:lnTo>
                  <a:lnTo>
                    <a:pt x="1043940" y="336268"/>
                  </a:lnTo>
                  <a:lnTo>
                    <a:pt x="1043201" y="340614"/>
                  </a:lnTo>
                  <a:lnTo>
                    <a:pt x="1005054" y="359794"/>
                  </a:lnTo>
                  <a:lnTo>
                    <a:pt x="997458" y="362176"/>
                  </a:lnTo>
                  <a:lnTo>
                    <a:pt x="962406" y="377416"/>
                  </a:lnTo>
                  <a:lnTo>
                    <a:pt x="955929" y="389322"/>
                  </a:lnTo>
                  <a:lnTo>
                    <a:pt x="953190" y="395311"/>
                  </a:lnTo>
                  <a:lnTo>
                    <a:pt x="947166" y="399514"/>
                  </a:lnTo>
                  <a:lnTo>
                    <a:pt x="936676" y="401371"/>
                  </a:lnTo>
                  <a:lnTo>
                    <a:pt x="923258" y="401800"/>
                  </a:lnTo>
                  <a:lnTo>
                    <a:pt x="908268" y="401657"/>
                  </a:lnTo>
                  <a:lnTo>
                    <a:pt x="893064" y="401800"/>
                  </a:lnTo>
                  <a:lnTo>
                    <a:pt x="876811" y="401050"/>
                  </a:lnTo>
                  <a:lnTo>
                    <a:pt x="859059" y="399799"/>
                  </a:lnTo>
                  <a:lnTo>
                    <a:pt x="841736" y="399549"/>
                  </a:lnTo>
                  <a:lnTo>
                    <a:pt x="805053" y="413896"/>
                  </a:lnTo>
                  <a:lnTo>
                    <a:pt x="787908" y="429994"/>
                  </a:lnTo>
                  <a:lnTo>
                    <a:pt x="779859" y="437542"/>
                  </a:lnTo>
                  <a:lnTo>
                    <a:pt x="753903" y="468022"/>
                  </a:lnTo>
                  <a:lnTo>
                    <a:pt x="748665" y="475714"/>
                  </a:lnTo>
                  <a:lnTo>
                    <a:pt x="743426" y="483405"/>
                  </a:lnTo>
                  <a:lnTo>
                    <a:pt x="737616" y="490954"/>
                  </a:lnTo>
                  <a:lnTo>
                    <a:pt x="731389" y="499574"/>
                  </a:lnTo>
                  <a:lnTo>
                    <a:pt x="724947" y="508480"/>
                  </a:lnTo>
                  <a:lnTo>
                    <a:pt x="717792" y="516243"/>
                  </a:lnTo>
                  <a:lnTo>
                    <a:pt x="709422" y="521434"/>
                  </a:lnTo>
                  <a:lnTo>
                    <a:pt x="698873" y="523684"/>
                  </a:lnTo>
                  <a:lnTo>
                    <a:pt x="686752" y="523434"/>
                  </a:lnTo>
                  <a:lnTo>
                    <a:pt x="673203" y="522184"/>
                  </a:lnTo>
                  <a:lnTo>
                    <a:pt x="658368" y="521434"/>
                  </a:lnTo>
                  <a:lnTo>
                    <a:pt x="641413" y="520791"/>
                  </a:lnTo>
                  <a:lnTo>
                    <a:pt x="622173" y="519719"/>
                  </a:lnTo>
                  <a:lnTo>
                    <a:pt x="603504" y="519505"/>
                  </a:lnTo>
                  <a:lnTo>
                    <a:pt x="588264" y="521434"/>
                  </a:lnTo>
                  <a:lnTo>
                    <a:pt x="577822" y="526601"/>
                  </a:lnTo>
                  <a:lnTo>
                    <a:pt x="570452" y="533626"/>
                  </a:lnTo>
                  <a:lnTo>
                    <a:pt x="564368" y="541793"/>
                  </a:lnTo>
                  <a:lnTo>
                    <a:pt x="557784" y="550390"/>
                  </a:lnTo>
                  <a:lnTo>
                    <a:pt x="551056" y="560391"/>
                  </a:lnTo>
                  <a:lnTo>
                    <a:pt x="544544" y="571535"/>
                  </a:lnTo>
                  <a:lnTo>
                    <a:pt x="538174" y="582965"/>
                  </a:lnTo>
                  <a:lnTo>
                    <a:pt x="531876" y="593824"/>
                  </a:lnTo>
                  <a:lnTo>
                    <a:pt x="525744" y="604123"/>
                  </a:lnTo>
                  <a:lnTo>
                    <a:pt x="519398" y="614493"/>
                  </a:lnTo>
                  <a:lnTo>
                    <a:pt x="513766" y="625006"/>
                  </a:lnTo>
                  <a:lnTo>
                    <a:pt x="509778" y="635734"/>
                  </a:lnTo>
                  <a:lnTo>
                    <a:pt x="507634" y="646235"/>
                  </a:lnTo>
                  <a:lnTo>
                    <a:pt x="506920" y="656879"/>
                  </a:lnTo>
                  <a:lnTo>
                    <a:pt x="507634" y="667238"/>
                  </a:lnTo>
                  <a:lnTo>
                    <a:pt x="509778" y="676882"/>
                  </a:lnTo>
                  <a:lnTo>
                    <a:pt x="514338" y="685216"/>
                  </a:lnTo>
                  <a:lnTo>
                    <a:pt x="521112" y="692693"/>
                  </a:lnTo>
                  <a:lnTo>
                    <a:pt x="528316" y="700456"/>
                  </a:lnTo>
                  <a:lnTo>
                    <a:pt x="534162" y="709648"/>
                  </a:lnTo>
                  <a:lnTo>
                    <a:pt x="538507" y="721149"/>
                  </a:lnTo>
                  <a:lnTo>
                    <a:pt x="542067" y="734222"/>
                  </a:lnTo>
                  <a:lnTo>
                    <a:pt x="544341" y="747581"/>
                  </a:lnTo>
                  <a:lnTo>
                    <a:pt x="544830" y="759940"/>
                  </a:lnTo>
                  <a:lnTo>
                    <a:pt x="543055" y="771382"/>
                  </a:lnTo>
                  <a:lnTo>
                    <a:pt x="518433" y="803231"/>
                  </a:lnTo>
                  <a:lnTo>
                    <a:pt x="496121" y="805136"/>
                  </a:lnTo>
                  <a:lnTo>
                    <a:pt x="487680" y="807946"/>
                  </a:lnTo>
                  <a:lnTo>
                    <a:pt x="483012" y="813530"/>
                  </a:lnTo>
                  <a:lnTo>
                    <a:pt x="480631" y="820614"/>
                  </a:lnTo>
                  <a:lnTo>
                    <a:pt x="479107" y="828413"/>
                  </a:lnTo>
                  <a:lnTo>
                    <a:pt x="477012" y="836140"/>
                  </a:lnTo>
                  <a:lnTo>
                    <a:pt x="474130" y="844938"/>
                  </a:lnTo>
                  <a:lnTo>
                    <a:pt x="471106" y="854523"/>
                  </a:lnTo>
                  <a:lnTo>
                    <a:pt x="467796" y="863679"/>
                  </a:lnTo>
                  <a:lnTo>
                    <a:pt x="464058" y="871192"/>
                  </a:lnTo>
                  <a:lnTo>
                    <a:pt x="458724" y="880336"/>
                  </a:lnTo>
                  <a:lnTo>
                    <a:pt x="451866" y="884908"/>
                  </a:lnTo>
                  <a:lnTo>
                    <a:pt x="446532" y="888718"/>
                  </a:lnTo>
                  <a:lnTo>
                    <a:pt x="441198" y="893290"/>
                  </a:lnTo>
                  <a:lnTo>
                    <a:pt x="431292" y="897100"/>
                  </a:lnTo>
                  <a:lnTo>
                    <a:pt x="422910" y="897100"/>
                  </a:lnTo>
                  <a:close/>
                </a:path>
              </a:pathLst>
            </a:custGeom>
            <a:ln w="10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862827" y="7886192"/>
              <a:ext cx="431292" cy="492759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5862827" y="7884735"/>
              <a:ext cx="431800" cy="494030"/>
            </a:xfrm>
            <a:custGeom>
              <a:avLst/>
              <a:gdLst/>
              <a:ahLst/>
              <a:cxnLst/>
              <a:rect l="l" t="t" r="r" b="b"/>
              <a:pathLst>
                <a:path w="431800" h="494029">
                  <a:moveTo>
                    <a:pt x="190500" y="488120"/>
                  </a:moveTo>
                  <a:lnTo>
                    <a:pt x="163496" y="458009"/>
                  </a:lnTo>
                  <a:lnTo>
                    <a:pt x="143065" y="422493"/>
                  </a:lnTo>
                  <a:lnTo>
                    <a:pt x="137660" y="410313"/>
                  </a:lnTo>
                  <a:lnTo>
                    <a:pt x="131826" y="398204"/>
                  </a:lnTo>
                  <a:lnTo>
                    <a:pt x="125622" y="385560"/>
                  </a:lnTo>
                  <a:lnTo>
                    <a:pt x="119348" y="372487"/>
                  </a:lnTo>
                  <a:lnTo>
                    <a:pt x="112645" y="360271"/>
                  </a:lnTo>
                  <a:lnTo>
                    <a:pt x="105156" y="350198"/>
                  </a:lnTo>
                  <a:lnTo>
                    <a:pt x="96535" y="342888"/>
                  </a:lnTo>
                  <a:lnTo>
                    <a:pt x="87058" y="338006"/>
                  </a:lnTo>
                  <a:lnTo>
                    <a:pt x="77295" y="333696"/>
                  </a:lnTo>
                  <a:lnTo>
                    <a:pt x="67818" y="328100"/>
                  </a:lnTo>
                  <a:lnTo>
                    <a:pt x="59126" y="321194"/>
                  </a:lnTo>
                  <a:lnTo>
                    <a:pt x="50292" y="313432"/>
                  </a:lnTo>
                  <a:lnTo>
                    <a:pt x="41457" y="305383"/>
                  </a:lnTo>
                  <a:lnTo>
                    <a:pt x="32766" y="297620"/>
                  </a:lnTo>
                  <a:lnTo>
                    <a:pt x="24038" y="290310"/>
                  </a:lnTo>
                  <a:lnTo>
                    <a:pt x="14954" y="283142"/>
                  </a:lnTo>
                  <a:lnTo>
                    <a:pt x="7155" y="275974"/>
                  </a:lnTo>
                  <a:lnTo>
                    <a:pt x="2286" y="268664"/>
                  </a:lnTo>
                  <a:lnTo>
                    <a:pt x="0" y="261663"/>
                  </a:lnTo>
                  <a:lnTo>
                    <a:pt x="0" y="254377"/>
                  </a:lnTo>
                  <a:lnTo>
                    <a:pt x="24669" y="221420"/>
                  </a:lnTo>
                  <a:lnTo>
                    <a:pt x="35897" y="212586"/>
                  </a:lnTo>
                  <a:lnTo>
                    <a:pt x="46482" y="203894"/>
                  </a:lnTo>
                  <a:lnTo>
                    <a:pt x="55983" y="195083"/>
                  </a:lnTo>
                  <a:lnTo>
                    <a:pt x="65341" y="186559"/>
                  </a:lnTo>
                  <a:lnTo>
                    <a:pt x="74985" y="177748"/>
                  </a:lnTo>
                  <a:lnTo>
                    <a:pt x="85344" y="168080"/>
                  </a:lnTo>
                  <a:lnTo>
                    <a:pt x="96643" y="158186"/>
                  </a:lnTo>
                  <a:lnTo>
                    <a:pt x="108870" y="147792"/>
                  </a:lnTo>
                  <a:lnTo>
                    <a:pt x="120384" y="136683"/>
                  </a:lnTo>
                  <a:lnTo>
                    <a:pt x="129540" y="124646"/>
                  </a:lnTo>
                  <a:lnTo>
                    <a:pt x="134885" y="110799"/>
                  </a:lnTo>
                  <a:lnTo>
                    <a:pt x="138017" y="95595"/>
                  </a:lnTo>
                  <a:lnTo>
                    <a:pt x="140148" y="80819"/>
                  </a:lnTo>
                  <a:lnTo>
                    <a:pt x="142494" y="68258"/>
                  </a:lnTo>
                  <a:lnTo>
                    <a:pt x="158293" y="27646"/>
                  </a:lnTo>
                  <a:lnTo>
                    <a:pt x="189154" y="3119"/>
                  </a:lnTo>
                  <a:lnTo>
                    <a:pt x="210371" y="0"/>
                  </a:lnTo>
                  <a:lnTo>
                    <a:pt x="220980" y="440"/>
                  </a:lnTo>
                  <a:lnTo>
                    <a:pt x="262890" y="15680"/>
                  </a:lnTo>
                  <a:lnTo>
                    <a:pt x="282499" y="54578"/>
                  </a:lnTo>
                  <a:lnTo>
                    <a:pt x="288798" y="68258"/>
                  </a:lnTo>
                  <a:lnTo>
                    <a:pt x="296001" y="79867"/>
                  </a:lnTo>
                  <a:lnTo>
                    <a:pt x="303561" y="90832"/>
                  </a:lnTo>
                  <a:lnTo>
                    <a:pt x="310979" y="101369"/>
                  </a:lnTo>
                  <a:lnTo>
                    <a:pt x="317754" y="111692"/>
                  </a:lnTo>
                  <a:lnTo>
                    <a:pt x="323338" y="122027"/>
                  </a:lnTo>
                  <a:lnTo>
                    <a:pt x="328136" y="132076"/>
                  </a:lnTo>
                  <a:lnTo>
                    <a:pt x="333077" y="141267"/>
                  </a:lnTo>
                  <a:lnTo>
                    <a:pt x="339090" y="149030"/>
                  </a:lnTo>
                  <a:lnTo>
                    <a:pt x="347388" y="154662"/>
                  </a:lnTo>
                  <a:lnTo>
                    <a:pt x="356901" y="158650"/>
                  </a:lnTo>
                  <a:lnTo>
                    <a:pt x="366843" y="162210"/>
                  </a:lnTo>
                  <a:lnTo>
                    <a:pt x="376428" y="166556"/>
                  </a:lnTo>
                  <a:lnTo>
                    <a:pt x="416052" y="190178"/>
                  </a:lnTo>
                  <a:lnTo>
                    <a:pt x="431292" y="221420"/>
                  </a:lnTo>
                  <a:lnTo>
                    <a:pt x="430791" y="228290"/>
                  </a:lnTo>
                  <a:lnTo>
                    <a:pt x="407765" y="263140"/>
                  </a:lnTo>
                  <a:lnTo>
                    <a:pt x="391668" y="277808"/>
                  </a:lnTo>
                  <a:lnTo>
                    <a:pt x="382131" y="286785"/>
                  </a:lnTo>
                  <a:lnTo>
                    <a:pt x="350520" y="317432"/>
                  </a:lnTo>
                  <a:lnTo>
                    <a:pt x="324695" y="352151"/>
                  </a:lnTo>
                  <a:lnTo>
                    <a:pt x="302323" y="390155"/>
                  </a:lnTo>
                  <a:lnTo>
                    <a:pt x="297942" y="398204"/>
                  </a:lnTo>
                  <a:lnTo>
                    <a:pt x="293846" y="406431"/>
                  </a:lnTo>
                  <a:lnTo>
                    <a:pt x="290322" y="414301"/>
                  </a:lnTo>
                  <a:lnTo>
                    <a:pt x="286797" y="422314"/>
                  </a:lnTo>
                  <a:lnTo>
                    <a:pt x="282702" y="430970"/>
                  </a:lnTo>
                  <a:lnTo>
                    <a:pt x="277284" y="441150"/>
                  </a:lnTo>
                  <a:lnTo>
                    <a:pt x="271367" y="452401"/>
                  </a:lnTo>
                  <a:lnTo>
                    <a:pt x="265021" y="463224"/>
                  </a:lnTo>
                  <a:lnTo>
                    <a:pt x="233886" y="489049"/>
                  </a:lnTo>
                  <a:lnTo>
                    <a:pt x="208311" y="494026"/>
                  </a:lnTo>
                  <a:lnTo>
                    <a:pt x="199298" y="492359"/>
                  </a:lnTo>
                  <a:lnTo>
                    <a:pt x="190500" y="488120"/>
                  </a:lnTo>
                  <a:close/>
                </a:path>
              </a:pathLst>
            </a:custGeom>
            <a:ln w="10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49695" y="7999476"/>
              <a:ext cx="230886" cy="281939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5948172" y="7999381"/>
              <a:ext cx="232410" cy="281940"/>
            </a:xfrm>
            <a:custGeom>
              <a:avLst/>
              <a:gdLst/>
              <a:ahLst/>
              <a:cxnLst/>
              <a:rect l="l" t="t" r="r" b="b"/>
              <a:pathLst>
                <a:path w="232410" h="281940">
                  <a:moveTo>
                    <a:pt x="127254" y="281273"/>
                  </a:moveTo>
                  <a:lnTo>
                    <a:pt x="95059" y="253162"/>
                  </a:lnTo>
                  <a:lnTo>
                    <a:pt x="92297" y="232850"/>
                  </a:lnTo>
                  <a:lnTo>
                    <a:pt x="89916" y="224123"/>
                  </a:lnTo>
                  <a:lnTo>
                    <a:pt x="86070" y="217896"/>
                  </a:lnTo>
                  <a:lnTo>
                    <a:pt x="81438" y="212598"/>
                  </a:lnTo>
                  <a:lnTo>
                    <a:pt x="76092" y="207728"/>
                  </a:lnTo>
                  <a:lnTo>
                    <a:pt x="70104" y="202787"/>
                  </a:lnTo>
                  <a:lnTo>
                    <a:pt x="63769" y="197191"/>
                  </a:lnTo>
                  <a:lnTo>
                    <a:pt x="56578" y="191738"/>
                  </a:lnTo>
                  <a:lnTo>
                    <a:pt x="49101" y="186285"/>
                  </a:lnTo>
                  <a:lnTo>
                    <a:pt x="41910" y="180689"/>
                  </a:lnTo>
                  <a:lnTo>
                    <a:pt x="34182" y="175414"/>
                  </a:lnTo>
                  <a:lnTo>
                    <a:pt x="26384" y="169926"/>
                  </a:lnTo>
                  <a:lnTo>
                    <a:pt x="19300" y="164294"/>
                  </a:lnTo>
                  <a:lnTo>
                    <a:pt x="13716" y="158591"/>
                  </a:lnTo>
                  <a:lnTo>
                    <a:pt x="6858" y="151733"/>
                  </a:lnTo>
                  <a:lnTo>
                    <a:pt x="4572" y="143351"/>
                  </a:lnTo>
                  <a:lnTo>
                    <a:pt x="2286" y="136493"/>
                  </a:lnTo>
                  <a:lnTo>
                    <a:pt x="762" y="130397"/>
                  </a:lnTo>
                  <a:lnTo>
                    <a:pt x="0" y="126587"/>
                  </a:lnTo>
                  <a:lnTo>
                    <a:pt x="2286" y="122015"/>
                  </a:lnTo>
                  <a:lnTo>
                    <a:pt x="5334" y="116681"/>
                  </a:lnTo>
                  <a:lnTo>
                    <a:pt x="13716" y="111347"/>
                  </a:lnTo>
                  <a:lnTo>
                    <a:pt x="19812" y="106775"/>
                  </a:lnTo>
                  <a:lnTo>
                    <a:pt x="25086" y="102989"/>
                  </a:lnTo>
                  <a:lnTo>
                    <a:pt x="30575" y="99345"/>
                  </a:lnTo>
                  <a:lnTo>
                    <a:pt x="36206" y="95416"/>
                  </a:lnTo>
                  <a:lnTo>
                    <a:pt x="41910" y="90773"/>
                  </a:lnTo>
                  <a:lnTo>
                    <a:pt x="48065" y="86153"/>
                  </a:lnTo>
                  <a:lnTo>
                    <a:pt x="54578" y="81248"/>
                  </a:lnTo>
                  <a:lnTo>
                    <a:pt x="60662" y="75771"/>
                  </a:lnTo>
                  <a:lnTo>
                    <a:pt x="65532" y="69437"/>
                  </a:lnTo>
                  <a:lnTo>
                    <a:pt x="68675" y="60817"/>
                  </a:lnTo>
                  <a:lnTo>
                    <a:pt x="70104" y="50768"/>
                  </a:lnTo>
                  <a:lnTo>
                    <a:pt x="71532" y="40719"/>
                  </a:lnTo>
                  <a:lnTo>
                    <a:pt x="100584" y="7715"/>
                  </a:lnTo>
                  <a:lnTo>
                    <a:pt x="125122" y="0"/>
                  </a:lnTo>
                  <a:lnTo>
                    <a:pt x="133350" y="1619"/>
                  </a:lnTo>
                  <a:lnTo>
                    <a:pt x="141362" y="6381"/>
                  </a:lnTo>
                  <a:lnTo>
                    <a:pt x="149447" y="14001"/>
                  </a:lnTo>
                  <a:lnTo>
                    <a:pt x="157674" y="23050"/>
                  </a:lnTo>
                  <a:lnTo>
                    <a:pt x="166116" y="32099"/>
                  </a:lnTo>
                  <a:lnTo>
                    <a:pt x="175486" y="41933"/>
                  </a:lnTo>
                  <a:lnTo>
                    <a:pt x="185642" y="53054"/>
                  </a:lnTo>
                  <a:lnTo>
                    <a:pt x="195369" y="63603"/>
                  </a:lnTo>
                  <a:lnTo>
                    <a:pt x="203454" y="71723"/>
                  </a:lnTo>
                  <a:lnTo>
                    <a:pt x="210335" y="75854"/>
                  </a:lnTo>
                  <a:lnTo>
                    <a:pt x="216217" y="77343"/>
                  </a:lnTo>
                  <a:lnTo>
                    <a:pt x="221241" y="78688"/>
                  </a:lnTo>
                  <a:lnTo>
                    <a:pt x="232410" y="115157"/>
                  </a:lnTo>
                  <a:lnTo>
                    <a:pt x="232302" y="125908"/>
                  </a:lnTo>
                  <a:lnTo>
                    <a:pt x="218503" y="165687"/>
                  </a:lnTo>
                  <a:lnTo>
                    <a:pt x="199834" y="175307"/>
                  </a:lnTo>
                  <a:lnTo>
                    <a:pt x="192786" y="180689"/>
                  </a:lnTo>
                  <a:lnTo>
                    <a:pt x="180439" y="219860"/>
                  </a:lnTo>
                  <a:lnTo>
                    <a:pt x="178796" y="238386"/>
                  </a:lnTo>
                  <a:lnTo>
                    <a:pt x="177546" y="246221"/>
                  </a:lnTo>
                  <a:lnTo>
                    <a:pt x="175260" y="255365"/>
                  </a:lnTo>
                  <a:lnTo>
                    <a:pt x="171450" y="260699"/>
                  </a:lnTo>
                  <a:lnTo>
                    <a:pt x="168402" y="266033"/>
                  </a:lnTo>
                  <a:lnTo>
                    <a:pt x="165354" y="271367"/>
                  </a:lnTo>
                  <a:lnTo>
                    <a:pt x="164592" y="274415"/>
                  </a:lnTo>
                  <a:lnTo>
                    <a:pt x="157734" y="276701"/>
                  </a:lnTo>
                  <a:lnTo>
                    <a:pt x="151471" y="278701"/>
                  </a:lnTo>
                  <a:lnTo>
                    <a:pt x="143637" y="280701"/>
                  </a:lnTo>
                  <a:lnTo>
                    <a:pt x="135231" y="281844"/>
                  </a:lnTo>
                  <a:lnTo>
                    <a:pt x="127254" y="281273"/>
                  </a:lnTo>
                  <a:close/>
                </a:path>
              </a:pathLst>
            </a:custGeom>
            <a:ln w="10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4654553" y="8992616"/>
            <a:ext cx="152908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45161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45719" y="9291319"/>
            <a:ext cx="263842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1.21.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Початкова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стадія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дендриту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6" y="516889"/>
            <a:ext cx="5787390" cy="8897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00">
              <a:latin typeface="Times New Roman"/>
              <a:cs typeface="Times New Roman"/>
            </a:endParaRPr>
          </a:p>
          <a:p>
            <a:pPr marL="4025900" lvl="1" indent="-489584">
              <a:lnSpc>
                <a:spcPct val="100000"/>
              </a:lnSpc>
              <a:buAutoNum type="arabicPeriod" startAt="12"/>
              <a:tabLst>
                <a:tab pos="4026535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АВТОМАТНІ</a:t>
            </a:r>
            <a:r>
              <a:rPr sz="1400" b="1" spc="-7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12"/>
            </a:pPr>
            <a:endParaRPr sz="1550">
              <a:latin typeface="Times New Roman"/>
              <a:cs typeface="Times New Roman"/>
            </a:endParaRPr>
          </a:p>
          <a:p>
            <a:pPr marL="300355" marR="6350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Автоматними </a:t>
            </a:r>
            <a:r>
              <a:rPr sz="1200" spc="-5" dirty="0">
                <a:latin typeface="Times New Roman"/>
                <a:cs typeface="Times New Roman"/>
              </a:rPr>
              <a:t>називають </a:t>
            </a:r>
            <a:r>
              <a:rPr sz="1200" dirty="0">
                <a:latin typeface="Times New Roman"/>
                <a:cs typeface="Times New Roman"/>
              </a:rPr>
              <a:t>сталі, що мають </a:t>
            </a:r>
            <a:r>
              <a:rPr sz="1200" spc="-5" dirty="0">
                <a:latin typeface="Times New Roman"/>
                <a:cs typeface="Times New Roman"/>
              </a:rPr>
              <a:t>підвищену оброблюваність </a:t>
            </a:r>
            <a:r>
              <a:rPr sz="1200" dirty="0">
                <a:latin typeface="Times New Roman"/>
                <a:cs typeface="Times New Roman"/>
              </a:rPr>
              <a:t>різанням.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Ефективним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металургійним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прийомом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оброблюваності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різанням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вве-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дення в </a:t>
            </a:r>
            <a:r>
              <a:rPr sz="1200" spc="-5" dirty="0">
                <a:latin typeface="Times New Roman"/>
                <a:cs typeface="Times New Roman"/>
              </a:rPr>
              <a:t>сталь сірки, селену, телуру, кальцію, які змінюють </a:t>
            </a:r>
            <a:r>
              <a:rPr sz="1200" dirty="0">
                <a:latin typeface="Times New Roman"/>
                <a:cs typeface="Times New Roman"/>
              </a:rPr>
              <a:t>склад </a:t>
            </a:r>
            <a:r>
              <a:rPr sz="1200" spc="-5" dirty="0">
                <a:latin typeface="Times New Roman"/>
                <a:cs typeface="Times New Roman"/>
              </a:rPr>
              <a:t>неметалевих вклю-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чень,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свинцю,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</a:t>
            </a:r>
            <a:r>
              <a:rPr sz="1200" dirty="0">
                <a:latin typeface="Times New Roman"/>
                <a:cs typeface="Times New Roman"/>
              </a:rPr>
              <a:t> власні </a:t>
            </a:r>
            <a:r>
              <a:rPr sz="1200" spc="-5" dirty="0">
                <a:latin typeface="Times New Roman"/>
                <a:cs typeface="Times New Roman"/>
              </a:rPr>
              <a:t>включення.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Автоматні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А12, А20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підвищеним вмістом сірки та </a:t>
            </a:r>
            <a:r>
              <a:rPr sz="1200" dirty="0">
                <a:latin typeface="Times New Roman"/>
                <a:cs typeface="Times New Roman"/>
              </a:rPr>
              <a:t>фосфору </a:t>
            </a:r>
            <a:r>
              <a:rPr sz="1200" spc="-5" dirty="0">
                <a:latin typeface="Times New Roman"/>
                <a:cs typeface="Times New Roman"/>
              </a:rPr>
              <a:t>використову-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малонавантажених</a:t>
            </a:r>
            <a:r>
              <a:rPr sz="1200" dirty="0">
                <a:latin typeface="Times New Roman"/>
                <a:cs typeface="Times New Roman"/>
              </a:rPr>
              <a:t> деталей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верстатах-автоматах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(болти,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гвинти, гайки, дрібні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швейних, текстильних та інших машин). Ці </a:t>
            </a:r>
            <a:r>
              <a:rPr sz="1200" dirty="0">
                <a:latin typeface="Times New Roman"/>
                <a:cs typeface="Times New Roman"/>
              </a:rPr>
              <a:t>сталі мають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ліпшену оброблюваність </a:t>
            </a:r>
            <a:r>
              <a:rPr sz="1200" dirty="0">
                <a:latin typeface="Times New Roman"/>
                <a:cs typeface="Times New Roman"/>
              </a:rPr>
              <a:t>різанням, </a:t>
            </a:r>
            <a:r>
              <a:rPr sz="1200" spc="-5" dirty="0">
                <a:latin typeface="Times New Roman"/>
                <a:cs typeface="Times New Roman"/>
              </a:rPr>
              <a:t>поверхня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5" dirty="0">
                <a:latin typeface="Times New Roman"/>
                <a:cs typeface="Times New Roman"/>
              </a:rPr>
              <a:t>виходить </a:t>
            </a:r>
            <a:r>
              <a:rPr sz="1200" dirty="0">
                <a:latin typeface="Times New Roman"/>
                <a:cs typeface="Times New Roman"/>
              </a:rPr>
              <a:t>чистою </a:t>
            </a:r>
            <a:r>
              <a:rPr sz="1200" spc="-5" dirty="0">
                <a:latin typeface="Times New Roman"/>
                <a:cs typeface="Times New Roman"/>
              </a:rPr>
              <a:t>та рівною. Зно- </a:t>
            </a:r>
            <a:r>
              <a:rPr sz="1200" dirty="0">
                <a:latin typeface="Times New Roman"/>
                <a:cs typeface="Times New Roman"/>
              </a:rPr>
              <a:t> состійкість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 бути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підвищена</a:t>
            </a:r>
            <a:r>
              <a:rPr sz="1200" spc="-5" dirty="0">
                <a:latin typeface="Times New Roman"/>
                <a:cs typeface="Times New Roman"/>
              </a:rPr>
              <a:t> цементацією та </a:t>
            </a:r>
            <a:r>
              <a:rPr sz="1200" dirty="0">
                <a:latin typeface="Times New Roman"/>
                <a:cs typeface="Times New Roman"/>
              </a:rPr>
              <a:t>загартуванням.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15" dirty="0">
                <a:latin typeface="Times New Roman"/>
                <a:cs typeface="Times New Roman"/>
              </a:rPr>
              <a:t>Сталі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А30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А40Г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призначені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для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деталей,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зазнають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більш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високі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навантаження.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обробці </a:t>
            </a:r>
            <a:r>
              <a:rPr sz="1200" spc="-5" dirty="0">
                <a:latin typeface="Times New Roman"/>
                <a:cs typeface="Times New Roman"/>
              </a:rPr>
              <a:t>автоматних сталей, які містять </a:t>
            </a:r>
            <a:r>
              <a:rPr sz="1200" dirty="0">
                <a:latin typeface="Times New Roman"/>
                <a:cs typeface="Times New Roman"/>
              </a:rPr>
              <a:t>свинець </a:t>
            </a:r>
            <a:r>
              <a:rPr sz="1200" spc="-5" dirty="0">
                <a:latin typeface="Times New Roman"/>
                <a:cs typeface="Times New Roman"/>
              </a:rPr>
              <a:t>(АС11, АС40), підвищується </a:t>
            </a:r>
            <a:r>
              <a:rPr sz="1200" dirty="0">
                <a:latin typeface="Times New Roman"/>
                <a:cs typeface="Times New Roman"/>
              </a:rPr>
              <a:t> стійкість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інструменту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1...3 рази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 </a:t>
            </a:r>
            <a:r>
              <a:rPr sz="1200" dirty="0">
                <a:latin typeface="Times New Roman"/>
                <a:cs typeface="Times New Roman"/>
              </a:rPr>
              <a:t>різання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25...50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Леговані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хромисті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хромонікелеві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присадкою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свинцю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кальцію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(АЦ45Г2, АСЦ30ХМ, АС20ХГНМ) 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навантажених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автомобільній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тракторній промисловості.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Автоматні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піддають дифузійному відпалу при температурі 1100...1150 °С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усунення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ліквації</a:t>
            </a:r>
            <a:r>
              <a:rPr sz="1200" spc="-5" dirty="0">
                <a:latin typeface="Times New Roman"/>
                <a:cs typeface="Times New Roman"/>
              </a:rPr>
              <a:t> сірки.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89584" marR="5715" lvl="1" indent="-489584" algn="r">
              <a:lnSpc>
                <a:spcPct val="100000"/>
              </a:lnSpc>
              <a:spcBef>
                <a:spcPts val="815"/>
              </a:spcBef>
              <a:buAutoNum type="arabicPeriod" startAt="13"/>
              <a:tabLst>
                <a:tab pos="489584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ІНСТРУМЕНТАЛЬНІ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2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10.13.1.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СТАЛІ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ДЛЯ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РІЖУЧОГО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ІНСТРУМЕНТУ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Інструментальна </a:t>
            </a:r>
            <a:r>
              <a:rPr sz="1200" dirty="0">
                <a:latin typeface="Times New Roman"/>
                <a:cs typeface="Times New Roman"/>
              </a:rPr>
              <a:t>сталь </a:t>
            </a:r>
            <a:r>
              <a:rPr sz="1200" spc="-5" dirty="0">
                <a:latin typeface="Times New Roman"/>
                <a:cs typeface="Times New Roman"/>
              </a:rPr>
              <a:t>повинна мати високу твердість, зносостійкість, </a:t>
            </a:r>
            <a:r>
              <a:rPr sz="1200" dirty="0">
                <a:latin typeface="Times New Roman"/>
                <a:cs typeface="Times New Roman"/>
              </a:rPr>
              <a:t>достатню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в’язкість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(для інструментів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ударної </a:t>
            </a:r>
            <a:r>
              <a:rPr sz="1200" spc="-5" dirty="0">
                <a:latin typeface="Times New Roman"/>
                <a:cs typeface="Times New Roman"/>
              </a:rPr>
              <a:t>дії).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Ріжучі кромки можуть нагріватися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температури 500...900 °С, тому важливою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властивістю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5" dirty="0">
                <a:latin typeface="Times New Roman"/>
                <a:cs typeface="Times New Roman"/>
              </a:rPr>
              <a:t>теплостійкість, </a:t>
            </a:r>
            <a:r>
              <a:rPr sz="1200" spc="-10" dirty="0">
                <a:latin typeface="Times New Roman"/>
                <a:cs typeface="Times New Roman"/>
              </a:rPr>
              <a:t>тобто, </a:t>
            </a:r>
            <a:r>
              <a:rPr sz="1200" spc="-15" dirty="0">
                <a:latin typeface="Times New Roman"/>
                <a:cs typeface="Times New Roman"/>
              </a:rPr>
              <a:t>здатність </a:t>
            </a:r>
            <a:r>
              <a:rPr sz="1200" spc="-10" dirty="0">
                <a:latin typeface="Times New Roman"/>
                <a:cs typeface="Times New Roman"/>
              </a:rPr>
              <a:t>зберігати </a:t>
            </a:r>
            <a:r>
              <a:rPr sz="1200" spc="-15" dirty="0">
                <a:latin typeface="Times New Roman"/>
                <a:cs typeface="Times New Roman"/>
              </a:rPr>
              <a:t>високу твердість </a:t>
            </a:r>
            <a:r>
              <a:rPr sz="1200" spc="-10" dirty="0">
                <a:latin typeface="Times New Roman"/>
                <a:cs typeface="Times New Roman"/>
              </a:rPr>
              <a:t>та ріжучу </a:t>
            </a:r>
            <a:r>
              <a:rPr sz="1200" spc="-15" dirty="0">
                <a:latin typeface="Times New Roman"/>
                <a:cs typeface="Times New Roman"/>
              </a:rPr>
              <a:t>здат-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(червоностійкість).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849245">
              <a:lnSpc>
                <a:spcPct val="100000"/>
              </a:lnSpc>
              <a:spcBef>
                <a:spcPts val="819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ВУГЛЕЦЕВІ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ІНСТРУМЕНТАЛЬНІ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Інструментальні вуглецеві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діляться на </a:t>
            </a:r>
            <a:r>
              <a:rPr sz="1200" i="1" dirty="0">
                <a:latin typeface="Times New Roman"/>
                <a:cs typeface="Times New Roman"/>
              </a:rPr>
              <a:t>якісні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spc="-5" dirty="0">
                <a:latin typeface="Times New Roman"/>
                <a:cs typeface="Times New Roman"/>
              </a:rPr>
              <a:t>високоякісні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Вміст сірки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фосфору в якісній інструментальної сталі – </a:t>
            </a:r>
            <a:r>
              <a:rPr sz="1200" spc="-5" dirty="0">
                <a:latin typeface="Times New Roman"/>
                <a:cs typeface="Times New Roman"/>
              </a:rPr>
              <a:t>0,03 </a:t>
            </a:r>
            <a:r>
              <a:rPr sz="1200" dirty="0">
                <a:latin typeface="Times New Roman"/>
                <a:cs typeface="Times New Roman"/>
              </a:rPr>
              <a:t>% і </a:t>
            </a:r>
            <a:r>
              <a:rPr sz="1200" spc="-5" dirty="0">
                <a:latin typeface="Times New Roman"/>
                <a:cs typeface="Times New Roman"/>
              </a:rPr>
              <a:t>0,035 %,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високоякісній </a:t>
            </a:r>
            <a:r>
              <a:rPr sz="1200" dirty="0">
                <a:latin typeface="Times New Roman"/>
                <a:cs typeface="Times New Roman"/>
              </a:rPr>
              <a:t>– 0,02 % 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0,03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%, </a:t>
            </a:r>
            <a:r>
              <a:rPr sz="1200" spc="-5" dirty="0">
                <a:latin typeface="Times New Roman"/>
                <a:cs typeface="Times New Roman"/>
              </a:rPr>
              <a:t>відповідно.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Інструментальні вуглецеві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випускаються таких марок: У7; У8; У8Г; У9; У10; </a:t>
            </a:r>
            <a:r>
              <a:rPr sz="1200" dirty="0">
                <a:latin typeface="Times New Roman"/>
                <a:cs typeface="Times New Roman"/>
              </a:rPr>
              <a:t> У11;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У12;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У13;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У7А;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У8А;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У8ГА;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У9А;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У10А;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У11А;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У12А;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У13А,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літера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«У»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значає, що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вуглецева </a:t>
            </a:r>
            <a:r>
              <a:rPr sz="1200" dirty="0">
                <a:latin typeface="Times New Roman"/>
                <a:cs typeface="Times New Roman"/>
              </a:rPr>
              <a:t>інструментальна </a:t>
            </a:r>
            <a:r>
              <a:rPr sz="1200" spc="-5" dirty="0">
                <a:latin typeface="Times New Roman"/>
                <a:cs typeface="Times New Roman"/>
              </a:rPr>
              <a:t>сталь. </a:t>
            </a:r>
            <a:r>
              <a:rPr sz="1200" dirty="0">
                <a:latin typeface="Times New Roman"/>
                <a:cs typeface="Times New Roman"/>
              </a:rPr>
              <a:t>Цифрами </a:t>
            </a:r>
            <a:r>
              <a:rPr sz="1200" spc="-5" dirty="0">
                <a:latin typeface="Times New Roman"/>
                <a:cs typeface="Times New Roman"/>
              </a:rPr>
              <a:t>вказано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 де-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сятих частках проценту </a:t>
            </a:r>
            <a:r>
              <a:rPr sz="1200" dirty="0">
                <a:latin typeface="Times New Roman"/>
                <a:cs typeface="Times New Roman"/>
              </a:rPr>
              <a:t>(0,7…0,13 % C). </a:t>
            </a:r>
            <a:r>
              <a:rPr sz="1200" spc="-5" dirty="0">
                <a:latin typeface="Times New Roman"/>
                <a:cs typeface="Times New Roman"/>
              </a:rPr>
              <a:t>Літера «А» </a:t>
            </a:r>
            <a:r>
              <a:rPr sz="1200" dirty="0">
                <a:latin typeface="Times New Roman"/>
                <a:cs typeface="Times New Roman"/>
              </a:rPr>
              <a:t>в кінці </a:t>
            </a:r>
            <a:r>
              <a:rPr sz="1200" spc="-5" dirty="0">
                <a:latin typeface="Times New Roman"/>
                <a:cs typeface="Times New Roman"/>
              </a:rPr>
              <a:t>маркування означає,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сталь високоякісна, а літера «Г», що сталь має </a:t>
            </a:r>
            <a:r>
              <a:rPr sz="1200" spc="-5" dirty="0">
                <a:latin typeface="Times New Roman"/>
                <a:cs typeface="Times New Roman"/>
              </a:rPr>
              <a:t>підвищений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марганцю. Стандарт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поширюється на вуглецеву інструментальну гарячекатану, ковану, калібровану сталь,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сріблянку.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Перевага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вуглецевих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інструментальних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полягає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дешевизні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достатньо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високій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твердості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(HRC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60…62)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іншими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інструментальними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матеріала-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ми.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недоліків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слід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віднести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малу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зносостійкість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низьку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теплостійкість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(250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94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6" y="516889"/>
            <a:ext cx="5787390" cy="8822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В умовах </a:t>
            </a:r>
            <a:r>
              <a:rPr sz="1200" spc="-5" dirty="0">
                <a:latin typeface="Times New Roman"/>
                <a:cs typeface="Times New Roman"/>
              </a:rPr>
              <a:t>підвищення температури твердість інструменту </a:t>
            </a:r>
            <a:r>
              <a:rPr sz="1200" dirty="0">
                <a:latin typeface="Times New Roman"/>
                <a:cs typeface="Times New Roman"/>
              </a:rPr>
              <a:t>значно </a:t>
            </a:r>
            <a:r>
              <a:rPr sz="1200" spc="-5" dirty="0">
                <a:latin typeface="Times New Roman"/>
                <a:cs typeface="Times New Roman"/>
              </a:rPr>
              <a:t>знижується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він втра- </a:t>
            </a:r>
            <a:r>
              <a:rPr sz="1200" dirty="0">
                <a:latin typeface="Times New Roman"/>
                <a:cs typeface="Times New Roman"/>
              </a:rPr>
              <a:t> чає</a:t>
            </a:r>
            <a:r>
              <a:rPr sz="1200" spc="-5" dirty="0">
                <a:latin typeface="Times New Roman"/>
                <a:cs typeface="Times New Roman"/>
              </a:rPr>
              <a:t> свої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різальні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інструментальних</a:t>
            </a:r>
            <a:r>
              <a:rPr sz="1200" dirty="0">
                <a:latin typeface="Times New Roman"/>
                <a:cs typeface="Times New Roman"/>
              </a:rPr>
              <a:t> сталей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зубила,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кернери,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напилки,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шабери,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ножівкові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полотна,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мітчики,</a:t>
            </a:r>
            <a:r>
              <a:rPr sz="1200" dirty="0">
                <a:latin typeface="Times New Roman"/>
                <a:cs typeface="Times New Roman"/>
              </a:rPr>
              <a:t> зенкери, </a:t>
            </a:r>
            <a:r>
              <a:rPr sz="1200" spc="-5" dirty="0">
                <a:latin typeface="Times New Roman"/>
                <a:cs typeface="Times New Roman"/>
              </a:rPr>
              <a:t>розвертки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інші </a:t>
            </a:r>
            <a:r>
              <a:rPr sz="1200" spc="-5" dirty="0">
                <a:latin typeface="Times New Roman"/>
                <a:cs typeface="Times New Roman"/>
              </a:rPr>
              <a:t>інструменти.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Вуглецеві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інструментальні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містять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0,65...1,35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вуглецю.</a:t>
            </a:r>
            <a:endParaRPr sz="1200">
              <a:latin typeface="Times New Roman"/>
              <a:cs typeface="Times New Roman"/>
            </a:endParaRPr>
          </a:p>
          <a:p>
            <a:pPr marL="300355" marR="6350" algn="just">
              <a:lnSpc>
                <a:spcPts val="1380"/>
              </a:lnSpc>
              <a:spcBef>
                <a:spcPts val="65"/>
              </a:spcBef>
            </a:pPr>
            <a:r>
              <a:rPr sz="1200" spc="-15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У7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У13А мають </a:t>
            </a:r>
            <a:r>
              <a:rPr sz="1200" spc="-15" dirty="0">
                <a:latin typeface="Times New Roman"/>
                <a:cs typeface="Times New Roman"/>
              </a:rPr>
              <a:t>високу твердість, </a:t>
            </a:r>
            <a:r>
              <a:rPr sz="1200" spc="-10" dirty="0">
                <a:latin typeface="Times New Roman"/>
                <a:cs typeface="Times New Roman"/>
              </a:rPr>
              <a:t>добре </a:t>
            </a:r>
            <a:r>
              <a:rPr sz="1200" spc="-15" dirty="0">
                <a:latin typeface="Times New Roman"/>
                <a:cs typeface="Times New Roman"/>
              </a:rPr>
              <a:t>шліфуються, дешеві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недефіцитні.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марок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У7,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У8А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інструмент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деревиною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струмент </a:t>
            </a:r>
            <a:r>
              <a:rPr sz="1200" dirty="0">
                <a:latin typeface="Times New Roman"/>
                <a:cs typeface="Times New Roman"/>
              </a:rPr>
              <a:t>ударної </a:t>
            </a:r>
            <a:r>
              <a:rPr sz="1200" spc="-5" dirty="0">
                <a:latin typeface="Times New Roman"/>
                <a:cs typeface="Times New Roman"/>
              </a:rPr>
              <a:t>дії, </a:t>
            </a:r>
            <a:r>
              <a:rPr sz="1200" dirty="0">
                <a:latin typeface="Times New Roman"/>
                <a:cs typeface="Times New Roman"/>
              </a:rPr>
              <a:t>коли </a:t>
            </a:r>
            <a:r>
              <a:rPr sz="1200" spc="-5" dirty="0">
                <a:latin typeface="Times New Roman"/>
                <a:cs typeface="Times New Roman"/>
              </a:rPr>
              <a:t>потрібна підвищена в’язкість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пуансони, зубила, </a:t>
            </a:r>
            <a:r>
              <a:rPr sz="1200" dirty="0">
                <a:latin typeface="Times New Roman"/>
                <a:cs typeface="Times New Roman"/>
              </a:rPr>
              <a:t>штампи,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молотки.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марок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У9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У12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зносостійкість,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вуються</a:t>
            </a:r>
            <a:r>
              <a:rPr sz="1200" dirty="0">
                <a:latin typeface="Times New Roman"/>
                <a:cs typeface="Times New Roman"/>
              </a:rPr>
              <a:t> для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свердел,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мітчиків,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фрез.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Сталь </a:t>
            </a:r>
            <a:r>
              <a:rPr sz="1200" dirty="0">
                <a:latin typeface="Times New Roman"/>
                <a:cs typeface="Times New Roman"/>
              </a:rPr>
              <a:t>У13 має </a:t>
            </a:r>
            <a:r>
              <a:rPr sz="1200" spc="-5" dirty="0">
                <a:latin typeface="Times New Roman"/>
                <a:cs typeface="Times New Roman"/>
              </a:rPr>
              <a:t>максимальну твердість, використовується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напил- </a:t>
            </a:r>
            <a:r>
              <a:rPr sz="1200" dirty="0">
                <a:latin typeface="Times New Roman"/>
                <a:cs typeface="Times New Roman"/>
              </a:rPr>
              <a:t> 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граверного</a:t>
            </a:r>
            <a:r>
              <a:rPr sz="1200" dirty="0">
                <a:latin typeface="Times New Roman"/>
                <a:cs typeface="Times New Roman"/>
              </a:rPr>
              <a:t> інструменту.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зниження </a:t>
            </a:r>
            <a:r>
              <a:rPr sz="1200" dirty="0">
                <a:latin typeface="Times New Roman"/>
                <a:cs typeface="Times New Roman"/>
              </a:rPr>
              <a:t>твердості </a:t>
            </a:r>
            <a:r>
              <a:rPr sz="1200" spc="-5" dirty="0">
                <a:latin typeface="Times New Roman"/>
                <a:cs typeface="Times New Roman"/>
              </a:rPr>
              <a:t>та створення сприятливої структури, всі </a:t>
            </a:r>
            <a:r>
              <a:rPr sz="1200" dirty="0">
                <a:latin typeface="Times New Roman"/>
                <a:cs typeface="Times New Roman"/>
              </a:rPr>
              <a:t>інструментальні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виготовлення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інструменту </a:t>
            </a:r>
            <a:r>
              <a:rPr sz="1200" dirty="0">
                <a:latin typeface="Times New Roman"/>
                <a:cs typeface="Times New Roman"/>
              </a:rPr>
              <a:t>відпалюють.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заевтектоїдних сталей </a:t>
            </a:r>
            <a:r>
              <a:rPr sz="1200" spc="-5" dirty="0">
                <a:latin typeface="Times New Roman"/>
                <a:cs typeface="Times New Roman"/>
              </a:rPr>
              <a:t>проводять сфероїдизувальний </a:t>
            </a:r>
            <a:r>
              <a:rPr sz="1200" dirty="0">
                <a:latin typeface="Times New Roman"/>
                <a:cs typeface="Times New Roman"/>
              </a:rPr>
              <a:t>відпал, в </a:t>
            </a:r>
            <a:r>
              <a:rPr sz="1200" spc="-5" dirty="0">
                <a:latin typeface="Times New Roman"/>
                <a:cs typeface="Times New Roman"/>
              </a:rPr>
              <a:t>результаті кот-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рого цементит вторинний набуває зернисту форму. Регулюючи швидкість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-5" dirty="0">
                <a:latin typeface="Times New Roman"/>
                <a:cs typeface="Times New Roman"/>
              </a:rPr>
              <a:t> отримати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будь-який </a:t>
            </a:r>
            <a:r>
              <a:rPr sz="1200" dirty="0">
                <a:latin typeface="Times New Roman"/>
                <a:cs typeface="Times New Roman"/>
              </a:rPr>
              <a:t>розмір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Остаточна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термічна</a:t>
            </a:r>
            <a:r>
              <a:rPr sz="1200" spc="-5" dirty="0">
                <a:latin typeface="Times New Roman"/>
                <a:cs typeface="Times New Roman"/>
              </a:rPr>
              <a:t> обробка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гарт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подальшим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відпуском.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Загартування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доевтектоїдних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повне,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заевтектоїдних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неповне.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загартованих</a:t>
            </a:r>
            <a:r>
              <a:rPr sz="1200" dirty="0">
                <a:latin typeface="Times New Roman"/>
                <a:cs typeface="Times New Roman"/>
              </a:rPr>
              <a:t> сталей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мартенсит,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мартенсит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80"/>
              </a:lnSpc>
            </a:pPr>
            <a:r>
              <a:rPr sz="1200" spc="-20" dirty="0">
                <a:latin typeface="Times New Roman"/>
                <a:cs typeface="Times New Roman"/>
              </a:rPr>
              <a:t>Температура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відпуску вибирається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залежно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від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твердості,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необхідної </a:t>
            </a:r>
            <a:r>
              <a:rPr sz="1200" spc="-20" dirty="0">
                <a:latin typeface="Times New Roman"/>
                <a:cs typeface="Times New Roman"/>
              </a:rPr>
              <a:t>для</a:t>
            </a:r>
            <a:r>
              <a:rPr sz="1200" spc="-25" dirty="0">
                <a:latin typeface="Times New Roman"/>
                <a:cs typeface="Times New Roman"/>
              </a:rPr>
              <a:t> інструменту.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Для інструментів ударної </a:t>
            </a:r>
            <a:r>
              <a:rPr sz="1200" dirty="0">
                <a:latin typeface="Times New Roman"/>
                <a:cs typeface="Times New Roman"/>
              </a:rPr>
              <a:t>дії, </a:t>
            </a:r>
            <a:r>
              <a:rPr sz="1200" spc="-5" dirty="0">
                <a:latin typeface="Times New Roman"/>
                <a:cs typeface="Times New Roman"/>
              </a:rPr>
              <a:t>які вимагають підвищену в’язкість, </a:t>
            </a:r>
            <a:r>
              <a:rPr sz="1200" dirty="0">
                <a:latin typeface="Times New Roman"/>
                <a:cs typeface="Times New Roman"/>
              </a:rPr>
              <a:t>з сталей У7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У8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 проводять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dirty="0">
                <a:latin typeface="Times New Roman"/>
                <a:cs typeface="Times New Roman"/>
              </a:rPr>
              <a:t> 280...300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r>
              <a:rPr sz="1200" dirty="0">
                <a:latin typeface="Times New Roman"/>
                <a:cs typeface="Times New Roman"/>
              </a:rPr>
              <a:t> що забезпечує </a:t>
            </a:r>
            <a:r>
              <a:rPr sz="1200" spc="-5" dirty="0">
                <a:latin typeface="Times New Roman"/>
                <a:cs typeface="Times New Roman"/>
              </a:rPr>
              <a:t>твердість 56...58 HRC.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напилків,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мітчиків,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плашок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відпуск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150...200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забезпечується</a:t>
            </a:r>
            <a:r>
              <a:rPr sz="1200" dirty="0">
                <a:latin typeface="Times New Roman"/>
                <a:cs typeface="Times New Roman"/>
              </a:rPr>
              <a:t> отримання </a:t>
            </a:r>
            <a:r>
              <a:rPr sz="1200" spc="-5" dirty="0">
                <a:latin typeface="Times New Roman"/>
                <a:cs typeface="Times New Roman"/>
              </a:rPr>
              <a:t>максимальної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62...64 </a:t>
            </a:r>
            <a:r>
              <a:rPr sz="1200" spc="-5" dirty="0">
                <a:latin typeface="Times New Roman"/>
                <a:cs typeface="Times New Roman"/>
              </a:rPr>
              <a:t>НRC.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Основними недоліками вуглецевих інструментальних </a:t>
            </a:r>
            <a:r>
              <a:rPr sz="1200" dirty="0">
                <a:latin typeface="Times New Roman"/>
                <a:cs typeface="Times New Roman"/>
              </a:rPr>
              <a:t>сталей є їх </a:t>
            </a:r>
            <a:r>
              <a:rPr sz="1200" spc="-5" dirty="0">
                <a:latin typeface="Times New Roman"/>
                <a:cs typeface="Times New Roman"/>
              </a:rPr>
              <a:t>невисока </a:t>
            </a:r>
            <a:r>
              <a:rPr sz="1200" dirty="0">
                <a:latin typeface="Times New Roman"/>
                <a:cs typeface="Times New Roman"/>
              </a:rPr>
              <a:t>прогар-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товуваність </a:t>
            </a:r>
            <a:r>
              <a:rPr sz="1200" dirty="0">
                <a:latin typeface="Times New Roman"/>
                <a:cs typeface="Times New Roman"/>
              </a:rPr>
              <a:t>(5...10 </a:t>
            </a:r>
            <a:r>
              <a:rPr sz="1200" spc="-5" dirty="0">
                <a:latin typeface="Times New Roman"/>
                <a:cs typeface="Times New Roman"/>
              </a:rPr>
              <a:t>мм), низька теплостійкість </a:t>
            </a:r>
            <a:r>
              <a:rPr sz="1200" dirty="0">
                <a:latin typeface="Times New Roman"/>
                <a:cs typeface="Times New Roman"/>
              </a:rPr>
              <a:t>(до 200 </a:t>
            </a:r>
            <a:r>
              <a:rPr sz="1200" spc="-5" dirty="0">
                <a:latin typeface="Times New Roman"/>
                <a:cs typeface="Times New Roman"/>
              </a:rPr>
              <a:t>°С), тобто інструменти можуть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працювати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невисоких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швидкостях</a:t>
            </a:r>
            <a:r>
              <a:rPr sz="1200" dirty="0">
                <a:latin typeface="Times New Roman"/>
                <a:cs typeface="Times New Roman"/>
              </a:rPr>
              <a:t> різання.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947035">
              <a:lnSpc>
                <a:spcPct val="100000"/>
              </a:lnSpc>
              <a:spcBef>
                <a:spcPts val="825"/>
              </a:spcBef>
            </a:pPr>
            <a:r>
              <a:rPr sz="1200" b="1" i="1" dirty="0">
                <a:latin typeface="Times New Roman"/>
                <a:cs typeface="Times New Roman"/>
              </a:rPr>
              <a:t>ЛЕГОВАНІ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ІНСТРУМЕНТАЛЬНІ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Леговані </a:t>
            </a:r>
            <a:r>
              <a:rPr sz="1200" spc="-5" dirty="0">
                <a:latin typeface="Times New Roman"/>
                <a:cs typeface="Times New Roman"/>
              </a:rPr>
              <a:t>інструментальні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містять </a:t>
            </a:r>
            <a:r>
              <a:rPr sz="1200" dirty="0">
                <a:latin typeface="Times New Roman"/>
                <a:cs typeface="Times New Roman"/>
              </a:rPr>
              <a:t>0,9...1,4 % </a:t>
            </a:r>
            <a:r>
              <a:rPr sz="1200" spc="-5" dirty="0">
                <a:latin typeface="Times New Roman"/>
                <a:cs typeface="Times New Roman"/>
              </a:rPr>
              <a:t>вуглецю та легуючі елементи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хром, вольфрам, </a:t>
            </a:r>
            <a:r>
              <a:rPr sz="1200" spc="-5" dirty="0">
                <a:latin typeface="Times New Roman"/>
                <a:cs typeface="Times New Roman"/>
              </a:rPr>
              <a:t>ванадій, марганець, </a:t>
            </a:r>
            <a:r>
              <a:rPr sz="1200" dirty="0">
                <a:latin typeface="Times New Roman"/>
                <a:cs typeface="Times New Roman"/>
              </a:rPr>
              <a:t>кремній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інші. </a:t>
            </a:r>
            <a:r>
              <a:rPr sz="1200" spc="-5" dirty="0">
                <a:latin typeface="Times New Roman"/>
                <a:cs typeface="Times New Roman"/>
              </a:rPr>
              <a:t>Загальний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легуючих елеме- </a:t>
            </a:r>
            <a:r>
              <a:rPr sz="1200" dirty="0">
                <a:latin typeface="Times New Roman"/>
                <a:cs typeface="Times New Roman"/>
              </a:rPr>
              <a:t> нтів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5 %.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Висока твердість та зносостійкість </a:t>
            </a:r>
            <a:r>
              <a:rPr sz="1200" dirty="0">
                <a:latin typeface="Times New Roman"/>
                <a:cs typeface="Times New Roman"/>
              </a:rPr>
              <a:t>забезпечуються </a:t>
            </a:r>
            <a:r>
              <a:rPr sz="1200" spc="-5" dirty="0">
                <a:latin typeface="Times New Roman"/>
                <a:cs typeface="Times New Roman"/>
              </a:rPr>
              <a:t>високим вмістом вуглецю. </a:t>
            </a:r>
            <a:r>
              <a:rPr sz="1200" dirty="0">
                <a:latin typeface="Times New Roman"/>
                <a:cs typeface="Times New Roman"/>
              </a:rPr>
              <a:t>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гування використовується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підвищення загартування та прогартовування, збережен-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</a:t>
            </a:r>
            <a:r>
              <a:rPr sz="1200" dirty="0">
                <a:latin typeface="Times New Roman"/>
                <a:cs typeface="Times New Roman"/>
              </a:rPr>
              <a:t>дрібного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зерна,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в’язкості.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Термічна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обробка включає </a:t>
            </a:r>
            <a:r>
              <a:rPr sz="1200" dirty="0">
                <a:latin typeface="Times New Roman"/>
                <a:cs typeface="Times New Roman"/>
              </a:rPr>
              <a:t>загартування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70"/>
              </a:lnSpc>
              <a:spcBef>
                <a:spcPts val="140"/>
              </a:spcBef>
            </a:pPr>
            <a:r>
              <a:rPr sz="1200" dirty="0">
                <a:latin typeface="Times New Roman"/>
                <a:cs typeface="Times New Roman"/>
              </a:rPr>
              <a:t>Гарт </a:t>
            </a:r>
            <a:r>
              <a:rPr sz="1200" spc="-5" dirty="0">
                <a:latin typeface="Times New Roman"/>
                <a:cs typeface="Times New Roman"/>
              </a:rPr>
              <a:t>проводять </a:t>
            </a:r>
            <a:r>
              <a:rPr sz="1200" dirty="0">
                <a:latin typeface="Times New Roman"/>
                <a:cs typeface="Times New Roman"/>
              </a:rPr>
              <a:t>з температури </a:t>
            </a:r>
            <a:r>
              <a:rPr sz="1200" spc="-5" dirty="0">
                <a:latin typeface="Times New Roman"/>
                <a:cs typeface="Times New Roman"/>
              </a:rPr>
              <a:t>800...850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С в олії або </a:t>
            </a:r>
            <a:r>
              <a:rPr sz="1200" spc="-5" dirty="0">
                <a:latin typeface="Times New Roman"/>
                <a:cs typeface="Times New Roman"/>
              </a:rPr>
              <a:t>ступінчастий,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зменшує </a:t>
            </a:r>
            <a:r>
              <a:rPr sz="1200" dirty="0">
                <a:latin typeface="Times New Roman"/>
                <a:cs typeface="Times New Roman"/>
              </a:rPr>
              <a:t> можливість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викривлення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утворення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гартівних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Відпуск проводять </a:t>
            </a:r>
            <a:r>
              <a:rPr sz="1200" dirty="0">
                <a:latin typeface="Times New Roman"/>
                <a:cs typeface="Times New Roman"/>
              </a:rPr>
              <a:t>низькотемпературний, </a:t>
            </a:r>
            <a:r>
              <a:rPr sz="1200" spc="-5" dirty="0">
                <a:latin typeface="Times New Roman"/>
                <a:cs typeface="Times New Roman"/>
              </a:rPr>
              <a:t>при температурі 150...200 °С,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забез-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печує твердість на </a:t>
            </a:r>
            <a:r>
              <a:rPr sz="1200" dirty="0">
                <a:latin typeface="Times New Roman"/>
                <a:cs typeface="Times New Roman"/>
              </a:rPr>
              <a:t>рівні </a:t>
            </a:r>
            <a:r>
              <a:rPr sz="1200" spc="-5" dirty="0">
                <a:latin typeface="Times New Roman"/>
                <a:cs typeface="Times New Roman"/>
              </a:rPr>
              <a:t>61...66 HRC. </a:t>
            </a:r>
            <a:r>
              <a:rPr sz="1200" dirty="0">
                <a:latin typeface="Times New Roman"/>
                <a:cs typeface="Times New Roman"/>
              </a:rPr>
              <a:t>Іноді, для </a:t>
            </a:r>
            <a:r>
              <a:rPr sz="1200" spc="-5" dirty="0">
                <a:latin typeface="Times New Roman"/>
                <a:cs typeface="Times New Roman"/>
              </a:rPr>
              <a:t>збільшення в’язкості, температуру від-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пуску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збільшують</a:t>
            </a:r>
            <a:r>
              <a:rPr sz="1200" dirty="0">
                <a:latin typeface="Times New Roman"/>
                <a:cs typeface="Times New Roman"/>
              </a:rPr>
              <a:t> до 300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r>
              <a:rPr sz="1200" dirty="0">
                <a:latin typeface="Times New Roman"/>
                <a:cs typeface="Times New Roman"/>
              </a:rPr>
              <a:t> але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цьому спостерігається </a:t>
            </a:r>
            <a:r>
              <a:rPr sz="1200" spc="-5" dirty="0">
                <a:latin typeface="Times New Roman"/>
                <a:cs typeface="Times New Roman"/>
              </a:rPr>
              <a:t>зниження</a:t>
            </a:r>
            <a:r>
              <a:rPr sz="1200" dirty="0">
                <a:latin typeface="Times New Roman"/>
                <a:cs typeface="Times New Roman"/>
              </a:rPr>
              <a:t> твердості 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55...60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HRC.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деревообробного </a:t>
            </a:r>
            <a:r>
              <a:rPr sz="1200" spc="-5" dirty="0">
                <a:latin typeface="Times New Roman"/>
                <a:cs typeface="Times New Roman"/>
              </a:rPr>
              <a:t>інструменту </a:t>
            </a:r>
            <a:r>
              <a:rPr sz="1200" dirty="0">
                <a:latin typeface="Times New Roman"/>
                <a:cs typeface="Times New Roman"/>
              </a:rPr>
              <a:t>зі сталей </a:t>
            </a:r>
            <a:r>
              <a:rPr sz="1200" spc="-5" dirty="0">
                <a:latin typeface="Times New Roman"/>
                <a:cs typeface="Times New Roman"/>
              </a:rPr>
              <a:t>6ХС </a:t>
            </a:r>
            <a:r>
              <a:rPr sz="1200" dirty="0">
                <a:latin typeface="Times New Roman"/>
                <a:cs typeface="Times New Roman"/>
              </a:rPr>
              <a:t>і 9ХФ </a:t>
            </a:r>
            <a:r>
              <a:rPr sz="1200" spc="-5" dirty="0">
                <a:latin typeface="Times New Roman"/>
                <a:cs typeface="Times New Roman"/>
              </a:rPr>
              <a:t>рекомендується </a:t>
            </a:r>
            <a:r>
              <a:rPr sz="1200" dirty="0">
                <a:latin typeface="Times New Roman"/>
                <a:cs typeface="Times New Roman"/>
              </a:rPr>
              <a:t>ізотермічне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гартування,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значно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поліпшує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95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71" y="516889"/>
            <a:ext cx="5863590" cy="8869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Підвищений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(сталь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9ХС)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сприяє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збільшенню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прогартовування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 мм </a:t>
            </a:r>
            <a:r>
              <a:rPr sz="1200" spc="-5" dirty="0">
                <a:latin typeface="Times New Roman"/>
                <a:cs typeface="Times New Roman"/>
              </a:rPr>
              <a:t>та підвищенню </a:t>
            </a:r>
            <a:r>
              <a:rPr sz="1200" dirty="0">
                <a:latin typeface="Times New Roman"/>
                <a:cs typeface="Times New Roman"/>
              </a:rPr>
              <a:t>стійкості </a:t>
            </a:r>
            <a:r>
              <a:rPr sz="1200" spc="-5" dirty="0">
                <a:latin typeface="Times New Roman"/>
                <a:cs typeface="Times New Roman"/>
              </a:rPr>
              <a:t>мартенситу при відпуску. Недоліками сталей,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міс-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тять кремній,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чутливість </a:t>
            </a:r>
            <a:r>
              <a:rPr sz="1200" dirty="0">
                <a:latin typeface="Times New Roman"/>
                <a:cs typeface="Times New Roman"/>
              </a:rPr>
              <a:t>їх до </a:t>
            </a:r>
            <a:r>
              <a:rPr sz="1200" spc="-5" dirty="0">
                <a:latin typeface="Times New Roman"/>
                <a:cs typeface="Times New Roman"/>
              </a:rPr>
              <a:t>зневуглецювання при </a:t>
            </a:r>
            <a:r>
              <a:rPr sz="1200" dirty="0">
                <a:latin typeface="Times New Roman"/>
                <a:cs typeface="Times New Roman"/>
              </a:rPr>
              <a:t>термообробці, </a:t>
            </a:r>
            <a:r>
              <a:rPr sz="1200" spc="-5" dirty="0">
                <a:latin typeface="Times New Roman"/>
                <a:cs typeface="Times New Roman"/>
              </a:rPr>
              <a:t>погана оброблю-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ваність різанням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деформуванням</a:t>
            </a:r>
            <a:r>
              <a:rPr sz="1200" dirty="0">
                <a:latin typeface="Times New Roman"/>
                <a:cs typeface="Times New Roman"/>
              </a:rPr>
              <a:t> через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зміцнення фериту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кремнієм.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Підвищений </a:t>
            </a:r>
            <a:r>
              <a:rPr sz="1200" dirty="0">
                <a:latin typeface="Times New Roman"/>
                <a:cs typeface="Times New Roman"/>
              </a:rPr>
              <a:t>вміст марганцю (сталі </a:t>
            </a:r>
            <a:r>
              <a:rPr sz="1200" spc="-5" dirty="0">
                <a:latin typeface="Times New Roman"/>
                <a:cs typeface="Times New Roman"/>
              </a:rPr>
              <a:t>ХВГ, 9ХВСГ) </a:t>
            </a:r>
            <a:r>
              <a:rPr sz="1200" dirty="0">
                <a:latin typeface="Times New Roman"/>
                <a:cs typeface="Times New Roman"/>
              </a:rPr>
              <a:t>сприяє </a:t>
            </a:r>
            <a:r>
              <a:rPr sz="1200" spc="-5" dirty="0">
                <a:latin typeface="Times New Roman"/>
                <a:cs typeface="Times New Roman"/>
              </a:rPr>
              <a:t>збільшенню </a:t>
            </a:r>
            <a:r>
              <a:rPr sz="1200" dirty="0">
                <a:latin typeface="Times New Roman"/>
                <a:cs typeface="Times New Roman"/>
              </a:rPr>
              <a:t>кількості 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лишкового аустеніту,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зменшує деформацію інструменту при загартуванні. Це </a:t>
            </a:r>
            <a:r>
              <a:rPr sz="1200" dirty="0">
                <a:latin typeface="Times New Roman"/>
                <a:cs typeface="Times New Roman"/>
              </a:rPr>
              <a:t>особ-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ливо важливо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інструменту, що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велику довжину при малому діаметрі, </a:t>
            </a:r>
            <a:r>
              <a:rPr sz="1200" dirty="0">
                <a:latin typeface="Times New Roman"/>
                <a:cs typeface="Times New Roman"/>
              </a:rPr>
              <a:t>напри-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клад, протяжки.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Хром збільшує прогартовуваність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твердість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-5" dirty="0">
                <a:latin typeface="Times New Roman"/>
                <a:cs typeface="Times New Roman"/>
              </a:rPr>
              <a:t> гарту.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75"/>
              </a:lnSpc>
            </a:pP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ріжучого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ударного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інструменту.</a:t>
            </a:r>
            <a:endParaRPr sz="1200">
              <a:latin typeface="Times New Roman"/>
              <a:cs typeface="Times New Roman"/>
            </a:endParaRPr>
          </a:p>
          <a:p>
            <a:pPr marL="50800" marR="4254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«Алмазна» сталь </a:t>
            </a:r>
            <a:r>
              <a:rPr sz="1200" spc="-5" dirty="0">
                <a:latin typeface="Times New Roman"/>
                <a:cs typeface="Times New Roman"/>
              </a:rPr>
              <a:t>ХВ5 </a:t>
            </a:r>
            <a:r>
              <a:rPr sz="1200" dirty="0">
                <a:latin typeface="Times New Roman"/>
                <a:cs typeface="Times New Roman"/>
              </a:rPr>
              <a:t>містить 5 % </a:t>
            </a:r>
            <a:r>
              <a:rPr sz="1200" spc="-5" dirty="0">
                <a:latin typeface="Times New Roman"/>
                <a:cs typeface="Times New Roman"/>
              </a:rPr>
              <a:t>вольфраму. Завдяки присутності вольфраму,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термічно </a:t>
            </a:r>
            <a:r>
              <a:rPr sz="1200" spc="-5" dirty="0">
                <a:latin typeface="Times New Roman"/>
                <a:cs typeface="Times New Roman"/>
              </a:rPr>
              <a:t>обробленому </a:t>
            </a:r>
            <a:r>
              <a:rPr sz="1200" dirty="0">
                <a:latin typeface="Times New Roman"/>
                <a:cs typeface="Times New Roman"/>
              </a:rPr>
              <a:t>стані </a:t>
            </a:r>
            <a:r>
              <a:rPr sz="1200" spc="-5" dirty="0">
                <a:latin typeface="Times New Roman"/>
                <a:cs typeface="Times New Roman"/>
              </a:rPr>
              <a:t>має надлишкову дрібнодисперсну карбідну фазу. </a:t>
            </a:r>
            <a:r>
              <a:rPr sz="1200" dirty="0">
                <a:latin typeface="Times New Roman"/>
                <a:cs typeface="Times New Roman"/>
              </a:rPr>
              <a:t>Твердість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65...67 HRC. Сталь </a:t>
            </a:r>
            <a:r>
              <a:rPr sz="1200" dirty="0">
                <a:latin typeface="Times New Roman"/>
                <a:cs typeface="Times New Roman"/>
              </a:rPr>
              <a:t>використовується для </a:t>
            </a:r>
            <a:r>
              <a:rPr sz="1200" spc="-5" dirty="0">
                <a:latin typeface="Times New Roman"/>
                <a:cs typeface="Times New Roman"/>
              </a:rPr>
              <a:t>виготовлення інструменту, який </a:t>
            </a:r>
            <a:r>
              <a:rPr sz="1200" dirty="0">
                <a:latin typeface="Times New Roman"/>
                <a:cs typeface="Times New Roman"/>
              </a:rPr>
              <a:t> зберігає </a:t>
            </a:r>
            <a:r>
              <a:rPr sz="1200" spc="-5" dirty="0">
                <a:latin typeface="Times New Roman"/>
                <a:cs typeface="Times New Roman"/>
              </a:rPr>
              <a:t>тривалий </a:t>
            </a:r>
            <a:r>
              <a:rPr sz="1200" dirty="0">
                <a:latin typeface="Times New Roman"/>
                <a:cs typeface="Times New Roman"/>
              </a:rPr>
              <a:t>час </a:t>
            </a:r>
            <a:r>
              <a:rPr sz="1200" spc="-5" dirty="0">
                <a:latin typeface="Times New Roman"/>
                <a:cs typeface="Times New Roman"/>
              </a:rPr>
              <a:t>гостру ріжучу кромку та високу розмірну точність (розгортки, </a:t>
            </a:r>
            <a:r>
              <a:rPr sz="1200" dirty="0">
                <a:latin typeface="Times New Roman"/>
                <a:cs typeface="Times New Roman"/>
              </a:rPr>
              <a:t> фасонні</a:t>
            </a:r>
            <a:r>
              <a:rPr sz="1200" spc="-5" dirty="0">
                <a:latin typeface="Times New Roman"/>
                <a:cs typeface="Times New Roman"/>
              </a:rPr>
              <a:t> різці,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граверний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93185">
              <a:lnSpc>
                <a:spcPct val="100000"/>
              </a:lnSpc>
              <a:spcBef>
                <a:spcPts val="819"/>
              </a:spcBef>
            </a:pPr>
            <a:r>
              <a:rPr sz="1200" b="1" i="1" dirty="0">
                <a:latin typeface="Times New Roman"/>
                <a:cs typeface="Times New Roman"/>
              </a:rPr>
              <a:t>ШВИДКОРІЗАЛЬНІ</a:t>
            </a:r>
            <a:r>
              <a:rPr sz="1200" b="1" i="1" spc="-5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СТАЛІ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Швидкорізальні сталі отримали </a:t>
            </a:r>
            <a:r>
              <a:rPr sz="1200" spc="-5" dirty="0">
                <a:latin typeface="Times New Roman"/>
                <a:cs typeface="Times New Roman"/>
              </a:rPr>
              <a:t>свою назву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властивості: внаслідок високої теп- </a:t>
            </a:r>
            <a:r>
              <a:rPr sz="1200" dirty="0">
                <a:latin typeface="Times New Roman"/>
                <a:cs typeface="Times New Roman"/>
              </a:rPr>
              <a:t> лостійкості (550...650 </a:t>
            </a:r>
            <a:r>
              <a:rPr sz="1200" spc="-5" dirty="0">
                <a:latin typeface="Times New Roman"/>
                <a:cs typeface="Times New Roman"/>
              </a:rPr>
              <a:t>°С), виготовлені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них інструменти можуть працювати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досить </a:t>
            </a:r>
            <a:r>
              <a:rPr sz="1200" dirty="0">
                <a:latin typeface="Times New Roman"/>
                <a:cs typeface="Times New Roman"/>
              </a:rPr>
              <a:t> високими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швидкостями різання.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Сталі містять </a:t>
            </a:r>
            <a:r>
              <a:rPr sz="1200" dirty="0">
                <a:latin typeface="Times New Roman"/>
                <a:cs typeface="Times New Roman"/>
              </a:rPr>
              <a:t>0,7...1,5 % </a:t>
            </a:r>
            <a:r>
              <a:rPr sz="1200" spc="-5" dirty="0">
                <a:latin typeface="Times New Roman"/>
                <a:cs typeface="Times New Roman"/>
              </a:rPr>
              <a:t>вуглецю, </a:t>
            </a:r>
            <a:r>
              <a:rPr sz="1200" dirty="0">
                <a:latin typeface="Times New Roman"/>
                <a:cs typeface="Times New Roman"/>
              </a:rPr>
              <a:t>до 18 % </a:t>
            </a:r>
            <a:r>
              <a:rPr sz="1200" spc="-5" dirty="0">
                <a:latin typeface="Times New Roman"/>
                <a:cs typeface="Times New Roman"/>
              </a:rPr>
              <a:t>основного </a:t>
            </a:r>
            <a:r>
              <a:rPr sz="1200" dirty="0">
                <a:latin typeface="Times New Roman"/>
                <a:cs typeface="Times New Roman"/>
              </a:rPr>
              <a:t>легуючого </a:t>
            </a:r>
            <a:r>
              <a:rPr sz="1200" spc="-5" dirty="0">
                <a:latin typeface="Times New Roman"/>
                <a:cs typeface="Times New Roman"/>
              </a:rPr>
              <a:t>елемента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воль- </a:t>
            </a:r>
            <a:r>
              <a:rPr sz="1200" dirty="0">
                <a:latin typeface="Times New Roman"/>
                <a:cs typeface="Times New Roman"/>
              </a:rPr>
              <a:t> фраму,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хрому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молібдену,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10 % </a:t>
            </a:r>
            <a:r>
              <a:rPr sz="1200" spc="-5" dirty="0">
                <a:latin typeface="Times New Roman"/>
                <a:cs typeface="Times New Roman"/>
              </a:rPr>
              <a:t>кобальту.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Додавання</a:t>
            </a:r>
            <a:r>
              <a:rPr sz="1200" dirty="0">
                <a:latin typeface="Times New Roman"/>
                <a:cs typeface="Times New Roman"/>
              </a:rPr>
              <a:t> ванадію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інструменту,</a:t>
            </a:r>
            <a:r>
              <a:rPr sz="1200" dirty="0">
                <a:latin typeface="Times New Roman"/>
                <a:cs typeface="Times New Roman"/>
              </a:rPr>
              <a:t> але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погіршує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шліфуванням. Кобальт підвищує теплостійкість </a:t>
            </a:r>
            <a:r>
              <a:rPr sz="1200" dirty="0">
                <a:latin typeface="Times New Roman"/>
                <a:cs typeface="Times New Roman"/>
              </a:rPr>
              <a:t>до 650 °С </a:t>
            </a:r>
            <a:r>
              <a:rPr sz="1200" spc="-5" dirty="0">
                <a:latin typeface="Times New Roman"/>
                <a:cs typeface="Times New Roman"/>
              </a:rPr>
              <a:t>та вторинну твердість на рів-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67...70 HRC.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Мікроструктура </a:t>
            </a:r>
            <a:r>
              <a:rPr sz="1200" dirty="0">
                <a:latin typeface="Times New Roman"/>
                <a:cs typeface="Times New Roman"/>
              </a:rPr>
              <a:t>швидкорізальної сталі в </a:t>
            </a:r>
            <a:r>
              <a:rPr sz="1200" spc="-5" dirty="0">
                <a:latin typeface="Times New Roman"/>
                <a:cs typeface="Times New Roman"/>
              </a:rPr>
              <a:t>литому </a:t>
            </a:r>
            <a:r>
              <a:rPr sz="1200" dirty="0">
                <a:latin typeface="Times New Roman"/>
                <a:cs typeface="Times New Roman"/>
              </a:rPr>
              <a:t>стані має </a:t>
            </a:r>
            <a:r>
              <a:rPr sz="1200" spc="-5" dirty="0">
                <a:latin typeface="Times New Roman"/>
                <a:cs typeface="Times New Roman"/>
              </a:rPr>
              <a:t>евтектичну структурну </a:t>
            </a:r>
            <a:r>
              <a:rPr sz="1200" dirty="0">
                <a:latin typeface="Times New Roman"/>
                <a:cs typeface="Times New Roman"/>
              </a:rPr>
              <a:t> складову.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отримання оптимальних </a:t>
            </a:r>
            <a:r>
              <a:rPr sz="1200" spc="-5" dirty="0">
                <a:latin typeface="Times New Roman"/>
                <a:cs typeface="Times New Roman"/>
              </a:rPr>
              <a:t>властивостей інструментів </a:t>
            </a:r>
            <a:r>
              <a:rPr sz="1200" dirty="0">
                <a:latin typeface="Times New Roman"/>
                <a:cs typeface="Times New Roman"/>
              </a:rPr>
              <a:t>з швидкорізальної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необхідно усунути структурну неоднорідність сталі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карбідну ліквацію. Для цьо-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злитки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швидкорізальної сталі піддаються </a:t>
            </a:r>
            <a:r>
              <a:rPr sz="1200" dirty="0">
                <a:latin typeface="Times New Roman"/>
                <a:cs typeface="Times New Roman"/>
              </a:rPr>
              <a:t>інтенсивній </a:t>
            </a:r>
            <a:r>
              <a:rPr sz="1200" spc="-5" dirty="0">
                <a:latin typeface="Times New Roman"/>
                <a:cs typeface="Times New Roman"/>
              </a:rPr>
              <a:t>пластичній деформації (ку-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ванню). </a:t>
            </a:r>
            <a:r>
              <a:rPr sz="1200" dirty="0">
                <a:latin typeface="Times New Roman"/>
                <a:cs typeface="Times New Roman"/>
              </a:rPr>
              <a:t>При </a:t>
            </a:r>
            <a:r>
              <a:rPr sz="1200" spc="-5" dirty="0">
                <a:latin typeface="Times New Roman"/>
                <a:cs typeface="Times New Roman"/>
              </a:rPr>
              <a:t>цьому відбувається </a:t>
            </a:r>
            <a:r>
              <a:rPr sz="1200" dirty="0">
                <a:latin typeface="Times New Roman"/>
                <a:cs typeface="Times New Roman"/>
              </a:rPr>
              <a:t>дроблення </a:t>
            </a:r>
            <a:r>
              <a:rPr sz="1200" spc="-5" dirty="0">
                <a:latin typeface="Times New Roman"/>
                <a:cs typeface="Times New Roman"/>
              </a:rPr>
              <a:t>карбідів </a:t>
            </a:r>
            <a:r>
              <a:rPr sz="1200" dirty="0">
                <a:latin typeface="Times New Roman"/>
                <a:cs typeface="Times New Roman"/>
              </a:rPr>
              <a:t>евтектики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досягається більш од-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норідний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розподіл</a:t>
            </a:r>
            <a:r>
              <a:rPr sz="1200" spc="-5" dirty="0">
                <a:latin typeface="Times New Roman"/>
                <a:cs typeface="Times New Roman"/>
              </a:rPr>
              <a:t> карбідів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заготовки.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Потім проводять </a:t>
            </a:r>
            <a:r>
              <a:rPr sz="1200" dirty="0">
                <a:latin typeface="Times New Roman"/>
                <a:cs typeface="Times New Roman"/>
              </a:rPr>
              <a:t>відпал сталі </a:t>
            </a:r>
            <a:r>
              <a:rPr sz="1200" spc="-5" dirty="0">
                <a:latin typeface="Times New Roman"/>
                <a:cs typeface="Times New Roman"/>
              </a:rPr>
              <a:t>при температурі </a:t>
            </a:r>
            <a:r>
              <a:rPr sz="1200" dirty="0">
                <a:latin typeface="Times New Roman"/>
                <a:cs typeface="Times New Roman"/>
              </a:rPr>
              <a:t>860...900 </a:t>
            </a:r>
            <a:r>
              <a:rPr sz="1200" spc="-5" dirty="0">
                <a:latin typeface="Times New Roman"/>
                <a:cs typeface="Times New Roman"/>
              </a:rPr>
              <a:t>°С. Структура </a:t>
            </a:r>
            <a:r>
              <a:rPr sz="1200" dirty="0">
                <a:latin typeface="Times New Roman"/>
                <a:cs typeface="Times New Roman"/>
              </a:rPr>
              <a:t>швидкоріза-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льної сталі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відпалу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дрібнозернистий (сорбітоподібний) перліт та </a:t>
            </a:r>
            <a:r>
              <a:rPr sz="1200" dirty="0">
                <a:latin typeface="Times New Roman"/>
                <a:cs typeface="Times New Roman"/>
              </a:rPr>
              <a:t>карбіди – </a:t>
            </a:r>
            <a:r>
              <a:rPr sz="1200" spc="-5" dirty="0">
                <a:latin typeface="Times New Roman"/>
                <a:cs typeface="Times New Roman"/>
              </a:rPr>
              <a:t>дріб-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евтектоїдні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первинні.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карбідів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складає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близько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25 %.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такою </a:t>
            </a:r>
            <a:r>
              <a:rPr sz="1200" dirty="0">
                <a:latin typeface="Times New Roman"/>
                <a:cs typeface="Times New Roman"/>
              </a:rPr>
              <a:t>структурою </a:t>
            </a:r>
            <a:r>
              <a:rPr sz="1200" spc="-5" dirty="0">
                <a:latin typeface="Times New Roman"/>
                <a:cs typeface="Times New Roman"/>
              </a:rPr>
              <a:t>добре обробляється різанням. Переважна кількість легуючих еле- </a:t>
            </a:r>
            <a:r>
              <a:rPr sz="1200" dirty="0">
                <a:latin typeface="Times New Roman"/>
                <a:cs typeface="Times New Roman"/>
              </a:rPr>
              <a:t> ментів </a:t>
            </a:r>
            <a:r>
              <a:rPr sz="1200" spc="-5" dirty="0">
                <a:latin typeface="Times New Roman"/>
                <a:cs typeface="Times New Roman"/>
              </a:rPr>
              <a:t>знаходяться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карбідній фазі. Для </a:t>
            </a:r>
            <a:r>
              <a:rPr sz="1200" dirty="0">
                <a:latin typeface="Times New Roman"/>
                <a:cs typeface="Times New Roman"/>
              </a:rPr>
              <a:t>отримання оптимальних </a:t>
            </a:r>
            <a:r>
              <a:rPr sz="1200" spc="-5" dirty="0">
                <a:latin typeface="Times New Roman"/>
                <a:cs typeface="Times New Roman"/>
              </a:rPr>
              <a:t>властивостей </a:t>
            </a:r>
            <a:r>
              <a:rPr sz="1200" dirty="0">
                <a:latin typeface="Times New Roman"/>
                <a:cs typeface="Times New Roman"/>
              </a:rPr>
              <a:t>сталі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готовому інструменті </a:t>
            </a:r>
            <a:r>
              <a:rPr sz="1200" dirty="0">
                <a:latin typeface="Times New Roman"/>
                <a:cs typeface="Times New Roman"/>
              </a:rPr>
              <a:t>необхідно </a:t>
            </a:r>
            <a:r>
              <a:rPr sz="1200" spc="-5" dirty="0">
                <a:latin typeface="Times New Roman"/>
                <a:cs typeface="Times New Roman"/>
              </a:rPr>
              <a:t>при термічної </a:t>
            </a:r>
            <a:r>
              <a:rPr sz="1200" dirty="0">
                <a:latin typeface="Times New Roman"/>
                <a:cs typeface="Times New Roman"/>
              </a:rPr>
              <a:t>обробці </a:t>
            </a:r>
            <a:r>
              <a:rPr sz="1200" spc="-5" dirty="0">
                <a:latin typeface="Times New Roman"/>
                <a:cs typeface="Times New Roman"/>
              </a:rPr>
              <a:t>забезпечити максимальне </a:t>
            </a:r>
            <a:r>
              <a:rPr sz="1200" dirty="0">
                <a:latin typeface="Times New Roman"/>
                <a:cs typeface="Times New Roman"/>
              </a:rPr>
              <a:t>наси-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чення </a:t>
            </a:r>
            <a:r>
              <a:rPr sz="1200" spc="-5" dirty="0">
                <a:latin typeface="Times New Roman"/>
                <a:cs typeface="Times New Roman"/>
              </a:rPr>
              <a:t>мартенситу легуючими елементами. При </a:t>
            </a:r>
            <a:r>
              <a:rPr sz="1200" dirty="0">
                <a:latin typeface="Times New Roman"/>
                <a:cs typeface="Times New Roman"/>
              </a:rPr>
              <a:t>загартуванні швидкорізальні сталі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магають </a:t>
            </a:r>
            <a:r>
              <a:rPr sz="1200" spc="-5" dirty="0">
                <a:latin typeface="Times New Roman"/>
                <a:cs typeface="Times New Roman"/>
              </a:rPr>
              <a:t>нагрівання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дуже високих температур, близько </a:t>
            </a:r>
            <a:r>
              <a:rPr sz="1200" dirty="0">
                <a:latin typeface="Times New Roman"/>
                <a:cs typeface="Times New Roman"/>
              </a:rPr>
              <a:t>1280 </a:t>
            </a:r>
            <a:r>
              <a:rPr sz="1200" spc="-5" dirty="0">
                <a:latin typeface="Times New Roman"/>
                <a:cs typeface="Times New Roman"/>
              </a:rPr>
              <a:t>°С. Нагрівання здійс-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нюють </a:t>
            </a:r>
            <a:r>
              <a:rPr sz="1200" dirty="0">
                <a:latin typeface="Times New Roman"/>
                <a:cs typeface="Times New Roman"/>
              </a:rPr>
              <a:t>в добре </a:t>
            </a:r>
            <a:r>
              <a:rPr sz="1200" spc="-5" dirty="0">
                <a:latin typeface="Times New Roman"/>
                <a:cs typeface="Times New Roman"/>
              </a:rPr>
              <a:t>розкислених соляних ваннах BaCl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покращує рівномірність прогріву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знижує </a:t>
            </a:r>
            <a:r>
              <a:rPr sz="1200" dirty="0">
                <a:latin typeface="Times New Roman"/>
                <a:cs typeface="Times New Roman"/>
              </a:rPr>
              <a:t>можливість </a:t>
            </a:r>
            <a:r>
              <a:rPr sz="1200" spc="-5" dirty="0">
                <a:latin typeface="Times New Roman"/>
                <a:cs typeface="Times New Roman"/>
              </a:rPr>
              <a:t>зневуглецювання </a:t>
            </a:r>
            <a:r>
              <a:rPr sz="1200" dirty="0">
                <a:latin typeface="Times New Roman"/>
                <a:cs typeface="Times New Roman"/>
              </a:rPr>
              <a:t>поверхні. </a:t>
            </a:r>
            <a:r>
              <a:rPr sz="1200" spc="-5" dirty="0">
                <a:latin typeface="Times New Roman"/>
                <a:cs typeface="Times New Roman"/>
              </a:rPr>
              <a:t>Для зниження </a:t>
            </a:r>
            <a:r>
              <a:rPr sz="1200" dirty="0">
                <a:latin typeface="Times New Roman"/>
                <a:cs typeface="Times New Roman"/>
              </a:rPr>
              <a:t>термічних </a:t>
            </a:r>
            <a:r>
              <a:rPr sz="1200" spc="-5" dirty="0">
                <a:latin typeface="Times New Roman"/>
                <a:cs typeface="Times New Roman"/>
              </a:rPr>
              <a:t>фазових на- </a:t>
            </a:r>
            <a:r>
              <a:rPr sz="1200" dirty="0">
                <a:latin typeface="Times New Roman"/>
                <a:cs typeface="Times New Roman"/>
              </a:rPr>
              <a:t> пруг нагрів </a:t>
            </a:r>
            <a:r>
              <a:rPr sz="1200" spc="-5" dirty="0">
                <a:latin typeface="Times New Roman"/>
                <a:cs typeface="Times New Roman"/>
              </a:rPr>
              <a:t>здійснюють поступово: уповільнюють </a:t>
            </a:r>
            <a:r>
              <a:rPr sz="1200" dirty="0">
                <a:latin typeface="Times New Roman"/>
                <a:cs typeface="Times New Roman"/>
              </a:rPr>
              <a:t>нагрів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температурах </a:t>
            </a:r>
            <a:r>
              <a:rPr sz="1200" spc="-5" dirty="0">
                <a:latin typeface="Times New Roman"/>
                <a:cs typeface="Times New Roman"/>
              </a:rPr>
              <a:t>600...650 °С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850...900</a:t>
            </a:r>
            <a:r>
              <a:rPr sz="1200" spc="-5" dirty="0">
                <a:latin typeface="Times New Roman"/>
                <a:cs typeface="Times New Roman"/>
              </a:rPr>
              <a:t> °С.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Графік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режиму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швидкорізальної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наведено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10.7.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96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814" y="3234940"/>
            <a:ext cx="5787390" cy="674750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Охолодження від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гарту проводиться </a:t>
            </a:r>
            <a:r>
              <a:rPr sz="1200" dirty="0">
                <a:latin typeface="Times New Roman"/>
                <a:cs typeface="Times New Roman"/>
              </a:rPr>
              <a:t>в олії. </a:t>
            </a:r>
            <a:r>
              <a:rPr sz="1200" spc="-5" dirty="0">
                <a:latin typeface="Times New Roman"/>
                <a:cs typeface="Times New Roman"/>
              </a:rPr>
              <a:t>Структура </a:t>
            </a:r>
            <a:r>
              <a:rPr sz="1200" dirty="0">
                <a:latin typeface="Times New Roman"/>
                <a:cs typeface="Times New Roman"/>
              </a:rPr>
              <a:t>сталі після гар-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складається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легованого,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дуже</a:t>
            </a:r>
            <a:r>
              <a:rPr sz="1200" dirty="0">
                <a:latin typeface="Times New Roman"/>
                <a:cs typeface="Times New Roman"/>
              </a:rPr>
              <a:t> тонкодисперсного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мартенситу,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значної</a:t>
            </a:r>
            <a:r>
              <a:rPr sz="1200" dirty="0">
                <a:latin typeface="Times New Roman"/>
                <a:cs typeface="Times New Roman"/>
              </a:rPr>
              <a:t> кількості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(30...40 %) </a:t>
            </a:r>
            <a:r>
              <a:rPr sz="1200" spc="-5" dirty="0">
                <a:latin typeface="Times New Roman"/>
                <a:cs typeface="Times New Roman"/>
              </a:rPr>
              <a:t>залишкового аустеніту та </a:t>
            </a:r>
            <a:r>
              <a:rPr sz="1200" dirty="0">
                <a:latin typeface="Times New Roman"/>
                <a:cs typeface="Times New Roman"/>
              </a:rPr>
              <a:t>карбідів </a:t>
            </a:r>
            <a:r>
              <a:rPr sz="1200" spc="-5" dirty="0">
                <a:latin typeface="Times New Roman"/>
                <a:cs typeface="Times New Roman"/>
              </a:rPr>
              <a:t>вольфраму. </a:t>
            </a:r>
            <a:r>
              <a:rPr sz="1200" dirty="0">
                <a:latin typeface="Times New Roman"/>
                <a:cs typeface="Times New Roman"/>
              </a:rPr>
              <a:t>Твердість </a:t>
            </a:r>
            <a:r>
              <a:rPr sz="1200" spc="-5" dirty="0">
                <a:latin typeface="Times New Roman"/>
                <a:cs typeface="Times New Roman"/>
              </a:rPr>
              <a:t>становить близько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60...62 HRC. </a:t>
            </a:r>
            <a:r>
              <a:rPr sz="1200" dirty="0">
                <a:latin typeface="Times New Roman"/>
                <a:cs typeface="Times New Roman"/>
              </a:rPr>
              <a:t>Наявність залишкового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dirty="0">
                <a:latin typeface="Times New Roman"/>
                <a:cs typeface="Times New Roman"/>
              </a:rPr>
              <a:t>в структурі </a:t>
            </a:r>
            <a:r>
              <a:rPr sz="1200" spc="-5" dirty="0">
                <a:latin typeface="Times New Roman"/>
                <a:cs typeface="Times New Roman"/>
              </a:rPr>
              <a:t>загартованої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погіршує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ріжучі властивості.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максимального </a:t>
            </a:r>
            <a:r>
              <a:rPr sz="1200" dirty="0">
                <a:latin typeface="Times New Roman"/>
                <a:cs typeface="Times New Roman"/>
              </a:rPr>
              <a:t>видалення </a:t>
            </a:r>
            <a:r>
              <a:rPr sz="1200" spc="-5" dirty="0">
                <a:latin typeface="Times New Roman"/>
                <a:cs typeface="Times New Roman"/>
              </a:rPr>
              <a:t>залишкового аустеніту проводять триразовий від- </a:t>
            </a:r>
            <a:r>
              <a:rPr sz="1200" dirty="0">
                <a:latin typeface="Times New Roman"/>
                <a:cs typeface="Times New Roman"/>
              </a:rPr>
              <a:t> пуск </a:t>
            </a:r>
            <a:r>
              <a:rPr sz="1200" spc="-5" dirty="0">
                <a:latin typeface="Times New Roman"/>
                <a:cs typeface="Times New Roman"/>
              </a:rPr>
              <a:t>при температурі </a:t>
            </a:r>
            <a:r>
              <a:rPr sz="1200" dirty="0">
                <a:latin typeface="Times New Roman"/>
                <a:cs typeface="Times New Roman"/>
              </a:rPr>
              <a:t>560 </a:t>
            </a:r>
            <a:r>
              <a:rPr sz="1200" spc="-5" dirty="0">
                <a:latin typeface="Times New Roman"/>
                <a:cs typeface="Times New Roman"/>
              </a:rPr>
              <a:t>°С. </a:t>
            </a:r>
            <a:r>
              <a:rPr sz="1200" dirty="0">
                <a:latin typeface="Times New Roman"/>
                <a:cs typeface="Times New Roman"/>
              </a:rPr>
              <a:t>При </a:t>
            </a:r>
            <a:r>
              <a:rPr sz="1200" spc="-5" dirty="0">
                <a:latin typeface="Times New Roman"/>
                <a:cs typeface="Times New Roman"/>
              </a:rPr>
              <a:t>нагріванні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відпуск вище </a:t>
            </a:r>
            <a:r>
              <a:rPr sz="1200" dirty="0">
                <a:latin typeface="Times New Roman"/>
                <a:cs typeface="Times New Roman"/>
              </a:rPr>
              <a:t>400 °С спостерігається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збільшення </a:t>
            </a:r>
            <a:r>
              <a:rPr sz="1200" spc="-5" dirty="0">
                <a:latin typeface="Times New Roman"/>
                <a:cs typeface="Times New Roman"/>
              </a:rPr>
              <a:t>твердості. Це пояснюється тим, </a:t>
            </a:r>
            <a:r>
              <a:rPr sz="1200" dirty="0">
                <a:latin typeface="Times New Roman"/>
                <a:cs typeface="Times New Roman"/>
              </a:rPr>
              <a:t>що з </a:t>
            </a:r>
            <a:r>
              <a:rPr sz="1200" spc="-5" dirty="0">
                <a:latin typeface="Times New Roman"/>
                <a:cs typeface="Times New Roman"/>
              </a:rPr>
              <a:t>легованого залишкового аустеніту ви- </a:t>
            </a:r>
            <a:r>
              <a:rPr sz="1200" dirty="0">
                <a:latin typeface="Times New Roman"/>
                <a:cs typeface="Times New Roman"/>
              </a:rPr>
              <a:t> діляються </a:t>
            </a:r>
            <a:r>
              <a:rPr sz="1200" spc="-5" dirty="0">
                <a:latin typeface="Times New Roman"/>
                <a:cs typeface="Times New Roman"/>
              </a:rPr>
              <a:t>леговані карбіди. Аустеніт при </a:t>
            </a:r>
            <a:r>
              <a:rPr sz="1200" dirty="0">
                <a:latin typeface="Times New Roman"/>
                <a:cs typeface="Times New Roman"/>
              </a:rPr>
              <a:t>охолодженні </a:t>
            </a:r>
            <a:r>
              <a:rPr sz="1200" spc="-5" dirty="0">
                <a:latin typeface="Times New Roman"/>
                <a:cs typeface="Times New Roman"/>
              </a:rPr>
              <a:t>від температури відпуску пере-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творюється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мартенсит відпуску, що викликає </a:t>
            </a:r>
            <a:r>
              <a:rPr sz="1200" spc="-15" dirty="0">
                <a:latin typeface="Times New Roman"/>
                <a:cs typeface="Times New Roman"/>
              </a:rPr>
              <a:t>приріст твердості. Збільшенню твердості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сприяють </a:t>
            </a:r>
            <a:r>
              <a:rPr sz="1200" dirty="0">
                <a:latin typeface="Times New Roman"/>
                <a:cs typeface="Times New Roman"/>
              </a:rPr>
              <a:t>дрібнодисперсні карбіди легуючих </a:t>
            </a:r>
            <a:r>
              <a:rPr sz="1200" spc="-5" dirty="0">
                <a:latin typeface="Times New Roman"/>
                <a:cs typeface="Times New Roman"/>
              </a:rPr>
              <a:t>елементів, які виділилися при температурі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відпуску. Максимальна твердість </a:t>
            </a:r>
            <a:r>
              <a:rPr sz="1200" dirty="0">
                <a:latin typeface="Times New Roman"/>
                <a:cs typeface="Times New Roman"/>
              </a:rPr>
              <a:t>досягається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температурі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560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одноразового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залишкового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знижується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 </a:t>
            </a:r>
            <a:r>
              <a:rPr sz="1200" dirty="0">
                <a:latin typeface="Times New Roman"/>
                <a:cs typeface="Times New Roman"/>
              </a:rPr>
              <a:t>%.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Щоб</a:t>
            </a:r>
            <a:r>
              <a:rPr sz="1200" spc="-5" dirty="0">
                <a:latin typeface="Times New Roman"/>
                <a:cs typeface="Times New Roman"/>
              </a:rPr>
              <a:t> зменшити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кількість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мінімуму,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 провести триразовий </a:t>
            </a:r>
            <a:r>
              <a:rPr sz="1200" dirty="0">
                <a:latin typeface="Times New Roman"/>
                <a:cs typeface="Times New Roman"/>
              </a:rPr>
              <a:t>відпуск.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Твердість сталі після </a:t>
            </a:r>
            <a:r>
              <a:rPr sz="1200" spc="-5" dirty="0">
                <a:latin typeface="Times New Roman"/>
                <a:cs typeface="Times New Roman"/>
              </a:rPr>
              <a:t>відпуску становить </a:t>
            </a:r>
            <a:r>
              <a:rPr sz="1200" dirty="0">
                <a:latin typeface="Times New Roman"/>
                <a:cs typeface="Times New Roman"/>
              </a:rPr>
              <a:t>64...65 HRC. </a:t>
            </a:r>
            <a:r>
              <a:rPr sz="1200" spc="-5" dirty="0">
                <a:latin typeface="Times New Roman"/>
                <a:cs typeface="Times New Roman"/>
              </a:rPr>
              <a:t>Структура </a:t>
            </a:r>
            <a:r>
              <a:rPr sz="1200" dirty="0">
                <a:latin typeface="Times New Roman"/>
                <a:cs typeface="Times New Roman"/>
              </a:rPr>
              <a:t>сталі після </a:t>
            </a:r>
            <a:r>
              <a:rPr sz="1200" spc="-5" dirty="0">
                <a:latin typeface="Times New Roman"/>
                <a:cs typeface="Times New Roman"/>
              </a:rPr>
              <a:t>термо- </a:t>
            </a:r>
            <a:r>
              <a:rPr sz="1200" dirty="0">
                <a:latin typeface="Times New Roman"/>
                <a:cs typeface="Times New Roman"/>
              </a:rPr>
              <a:t> обробки складається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карбідів.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термічній обробці </a:t>
            </a:r>
            <a:r>
              <a:rPr sz="1200" dirty="0">
                <a:latin typeface="Times New Roman"/>
                <a:cs typeface="Times New Roman"/>
              </a:rPr>
              <a:t>швидкорізальних сталей </a:t>
            </a:r>
            <a:r>
              <a:rPr sz="1200" spc="-5" dirty="0">
                <a:latin typeface="Times New Roman"/>
                <a:cs typeface="Times New Roman"/>
              </a:rPr>
              <a:t>застосовують обробку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холодом. </a:t>
            </a:r>
            <a:r>
              <a:rPr sz="1200" dirty="0">
                <a:latin typeface="Times New Roman"/>
                <a:cs typeface="Times New Roman"/>
              </a:rPr>
              <a:t> Після </a:t>
            </a:r>
            <a:r>
              <a:rPr sz="1200" spc="-5" dirty="0">
                <a:latin typeface="Times New Roman"/>
                <a:cs typeface="Times New Roman"/>
              </a:rPr>
              <a:t>гарту </a:t>
            </a:r>
            <a:r>
              <a:rPr sz="1200" dirty="0">
                <a:latin typeface="Times New Roman"/>
                <a:cs typeface="Times New Roman"/>
              </a:rPr>
              <a:t>сталь </a:t>
            </a:r>
            <a:r>
              <a:rPr sz="1200" spc="-5" dirty="0">
                <a:latin typeface="Times New Roman"/>
                <a:cs typeface="Times New Roman"/>
              </a:rPr>
              <a:t>охолоджують до температури –100...–80 °С, після цього проводять </a:t>
            </a:r>
            <a:r>
              <a:rPr sz="1200" dirty="0">
                <a:latin typeface="Times New Roman"/>
                <a:cs typeface="Times New Roman"/>
              </a:rPr>
              <a:t> одноразовий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dirty="0">
                <a:latin typeface="Times New Roman"/>
                <a:cs typeface="Times New Roman"/>
              </a:rPr>
              <a:t> 560 °С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зняття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Іноді для </a:t>
            </a:r>
            <a:r>
              <a:rPr sz="1200" spc="-5" dirty="0">
                <a:latin typeface="Times New Roman"/>
                <a:cs typeface="Times New Roman"/>
              </a:rPr>
              <a:t>підвищення зносостійкості </a:t>
            </a:r>
            <a:r>
              <a:rPr sz="1200" dirty="0">
                <a:latin typeface="Times New Roman"/>
                <a:cs typeface="Times New Roman"/>
              </a:rPr>
              <a:t>швидкорізальних </a:t>
            </a:r>
            <a:r>
              <a:rPr sz="1200" spc="-5" dirty="0">
                <a:latin typeface="Times New Roman"/>
                <a:cs typeface="Times New Roman"/>
              </a:rPr>
              <a:t>сталей застосовують низь- </a:t>
            </a:r>
            <a:r>
              <a:rPr sz="1200" dirty="0">
                <a:latin typeface="Times New Roman"/>
                <a:cs typeface="Times New Roman"/>
              </a:rPr>
              <a:t> котемпературне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ціанування.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Основними </a:t>
            </a:r>
            <a:r>
              <a:rPr sz="1200" dirty="0">
                <a:latin typeface="Times New Roman"/>
                <a:cs typeface="Times New Roman"/>
              </a:rPr>
              <a:t>видами ріжучих </a:t>
            </a:r>
            <a:r>
              <a:rPr sz="1200" spc="-5" dirty="0">
                <a:latin typeface="Times New Roman"/>
                <a:cs typeface="Times New Roman"/>
              </a:rPr>
              <a:t>інструментів </a:t>
            </a:r>
            <a:r>
              <a:rPr sz="1200" dirty="0">
                <a:latin typeface="Times New Roman"/>
                <a:cs typeface="Times New Roman"/>
              </a:rPr>
              <a:t>зі швидкорізальної сталі є різці, </a:t>
            </a:r>
            <a:r>
              <a:rPr sz="1200" spc="-5" dirty="0">
                <a:latin typeface="Times New Roman"/>
                <a:cs typeface="Times New Roman"/>
              </a:rPr>
              <a:t>свердла,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довбяки, протяжки, </a:t>
            </a:r>
            <a:r>
              <a:rPr sz="1200" dirty="0">
                <a:latin typeface="Times New Roman"/>
                <a:cs typeface="Times New Roman"/>
              </a:rPr>
              <a:t>мітчики </a:t>
            </a:r>
            <a:r>
              <a:rPr sz="1200" spc="-5" dirty="0">
                <a:latin typeface="Times New Roman"/>
                <a:cs typeface="Times New Roman"/>
              </a:rPr>
              <a:t>машинні, ножі для </a:t>
            </a:r>
            <a:r>
              <a:rPr sz="1200" dirty="0">
                <a:latin typeface="Times New Roman"/>
                <a:cs typeface="Times New Roman"/>
              </a:rPr>
              <a:t>різання </a:t>
            </a:r>
            <a:r>
              <a:rPr sz="1200" spc="-5" dirty="0">
                <a:latin typeface="Times New Roman"/>
                <a:cs typeface="Times New Roman"/>
              </a:rPr>
              <a:t>паперу. Часто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швидкорізаль-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робочу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1318895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10</a:t>
            </a:r>
            <a:r>
              <a:rPr sz="1200" b="1" i="1" dirty="0">
                <a:latin typeface="Times New Roman"/>
                <a:cs typeface="Times New Roman"/>
              </a:rPr>
              <a:t>.</a:t>
            </a:r>
            <a:r>
              <a:rPr sz="1200" b="1" dirty="0">
                <a:latin typeface="Times New Roman"/>
                <a:cs typeface="Times New Roman"/>
              </a:rPr>
              <a:t>13.2</a:t>
            </a:r>
            <a:r>
              <a:rPr sz="1200" b="1" i="1" dirty="0">
                <a:latin typeface="Times New Roman"/>
                <a:cs typeface="Times New Roman"/>
              </a:rPr>
              <a:t>.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СТАЛІ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ДЛЯ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ВИМІРЮВАЛЬНИХ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ІНСТРУМЕНТІВ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Основними вимогами,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пред’являються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сталей,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яких виготовляються </a:t>
            </a:r>
            <a:r>
              <a:rPr sz="1200" dirty="0">
                <a:latin typeface="Times New Roman"/>
                <a:cs typeface="Times New Roman"/>
              </a:rPr>
              <a:t>вимі-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рювальні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інструменти,</a:t>
            </a:r>
            <a:r>
              <a:rPr sz="1200" dirty="0">
                <a:latin typeface="Times New Roman"/>
                <a:cs typeface="Times New Roman"/>
              </a:rPr>
              <a:t> є </a:t>
            </a: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dirty="0">
                <a:latin typeface="Times New Roman"/>
                <a:cs typeface="Times New Roman"/>
              </a:rPr>
              <a:t> та </a:t>
            </a:r>
            <a:r>
              <a:rPr sz="1200" spc="-5" dirty="0">
                <a:latin typeface="Times New Roman"/>
                <a:cs typeface="Times New Roman"/>
              </a:rPr>
              <a:t>зносостійкість,</a:t>
            </a:r>
            <a:r>
              <a:rPr sz="1200" dirty="0">
                <a:latin typeface="Times New Roman"/>
                <a:cs typeface="Times New Roman"/>
              </a:rPr>
              <a:t> стабільність в розмірах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протягом </a:t>
            </a:r>
            <a:r>
              <a:rPr sz="1200" dirty="0">
                <a:latin typeface="Times New Roman"/>
                <a:cs typeface="Times New Roman"/>
              </a:rPr>
              <a:t>тривалого часу. </a:t>
            </a:r>
            <a:r>
              <a:rPr sz="1200" spc="-5" dirty="0">
                <a:latin typeface="Times New Roman"/>
                <a:cs typeface="Times New Roman"/>
              </a:rPr>
              <a:t>Остання вимога </a:t>
            </a:r>
            <a:r>
              <a:rPr sz="1200" dirty="0">
                <a:latin typeface="Times New Roman"/>
                <a:cs typeface="Times New Roman"/>
              </a:rPr>
              <a:t>забезпечується </a:t>
            </a:r>
            <a:r>
              <a:rPr sz="1200" spc="-5" dirty="0">
                <a:latin typeface="Times New Roman"/>
                <a:cs typeface="Times New Roman"/>
              </a:rPr>
              <a:t>мінімальним температурним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коефіцієнтом лінійного розширення та </a:t>
            </a:r>
            <a:r>
              <a:rPr sz="1200" dirty="0">
                <a:latin typeface="Times New Roman"/>
                <a:cs typeface="Times New Roman"/>
              </a:rPr>
              <a:t>зведенням до </a:t>
            </a:r>
            <a:r>
              <a:rPr sz="1200" spc="-5" dirty="0">
                <a:latin typeface="Times New Roman"/>
                <a:cs typeface="Times New Roman"/>
              </a:rPr>
              <a:t>мінімуму структурних перетво- </a:t>
            </a:r>
            <a:r>
              <a:rPr sz="1200" dirty="0">
                <a:latin typeface="Times New Roman"/>
                <a:cs typeface="Times New Roman"/>
              </a:rPr>
              <a:t> рень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часі.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вимірювальних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інструментів застосовуються: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високовуглецеві </a:t>
            </a:r>
            <a:r>
              <a:rPr sz="1200" spc="-5" dirty="0">
                <a:latin typeface="Times New Roman"/>
                <a:cs typeface="Times New Roman"/>
              </a:rPr>
              <a:t>інструментальні сталі, леговані та вуглецеві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(сталі </a:t>
            </a:r>
            <a:r>
              <a:rPr sz="1200" dirty="0">
                <a:latin typeface="Times New Roman"/>
                <a:cs typeface="Times New Roman"/>
              </a:rPr>
              <a:t>У12, </a:t>
            </a:r>
            <a:r>
              <a:rPr sz="1200" spc="-5" dirty="0">
                <a:latin typeface="Times New Roman"/>
                <a:cs typeface="Times New Roman"/>
              </a:rPr>
              <a:t>Х, Х9,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ХГ),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стабілізуючого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низькотемпературного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(120...170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°С)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протя-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197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086473" y="1279364"/>
            <a:ext cx="174625" cy="883919"/>
          </a:xfrm>
          <a:prstGeom prst="rect">
            <a:avLst/>
          </a:prstGeom>
        </p:spPr>
        <p:txBody>
          <a:bodyPr vert="vert270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dirty="0">
                <a:latin typeface="Times New Roman"/>
                <a:cs typeface="Times New Roman"/>
              </a:rPr>
              <a:t>Температура,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Symbol"/>
                <a:cs typeface="Symbol"/>
              </a:rPr>
              <a:t></a:t>
            </a:r>
            <a:r>
              <a:rPr sz="950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271522" y="899922"/>
            <a:ext cx="3503295" cy="1672589"/>
            <a:chOff x="2271522" y="899922"/>
            <a:chExt cx="3503295" cy="1672589"/>
          </a:xfrm>
        </p:grpSpPr>
        <p:sp>
          <p:nvSpPr>
            <p:cNvPr id="7" name="object 7"/>
            <p:cNvSpPr/>
            <p:nvPr/>
          </p:nvSpPr>
          <p:spPr>
            <a:xfrm>
              <a:off x="2271522" y="899934"/>
              <a:ext cx="3503295" cy="1446530"/>
            </a:xfrm>
            <a:custGeom>
              <a:avLst/>
              <a:gdLst/>
              <a:ahLst/>
              <a:cxnLst/>
              <a:rect l="l" t="t" r="r" b="b"/>
              <a:pathLst>
                <a:path w="3503295" h="1446530">
                  <a:moveTo>
                    <a:pt x="3502914" y="1426451"/>
                  </a:moveTo>
                  <a:lnTo>
                    <a:pt x="3469132" y="1419593"/>
                  </a:lnTo>
                  <a:lnTo>
                    <a:pt x="3401568" y="1405877"/>
                  </a:lnTo>
                  <a:lnTo>
                    <a:pt x="3428492" y="1419593"/>
                  </a:lnTo>
                  <a:lnTo>
                    <a:pt x="26670" y="1419593"/>
                  </a:lnTo>
                  <a:lnTo>
                    <a:pt x="26670" y="58674"/>
                  </a:lnTo>
                  <a:lnTo>
                    <a:pt x="41148" y="87617"/>
                  </a:lnTo>
                  <a:lnTo>
                    <a:pt x="32791" y="46469"/>
                  </a:lnTo>
                  <a:lnTo>
                    <a:pt x="23355" y="0"/>
                  </a:lnTo>
                  <a:lnTo>
                    <a:pt x="17780" y="0"/>
                  </a:lnTo>
                  <a:lnTo>
                    <a:pt x="0" y="87617"/>
                  </a:lnTo>
                  <a:lnTo>
                    <a:pt x="14465" y="58674"/>
                  </a:lnTo>
                  <a:lnTo>
                    <a:pt x="14465" y="1426451"/>
                  </a:lnTo>
                  <a:lnTo>
                    <a:pt x="20574" y="1426451"/>
                  </a:lnTo>
                  <a:lnTo>
                    <a:pt x="20574" y="1432560"/>
                  </a:lnTo>
                  <a:lnTo>
                    <a:pt x="3429495" y="1432560"/>
                  </a:lnTo>
                  <a:lnTo>
                    <a:pt x="3401568" y="1446263"/>
                  </a:lnTo>
                  <a:lnTo>
                    <a:pt x="3471710" y="1432560"/>
                  </a:lnTo>
                  <a:lnTo>
                    <a:pt x="3502914" y="14264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292095" y="1069847"/>
              <a:ext cx="3354070" cy="1499235"/>
            </a:xfrm>
            <a:custGeom>
              <a:avLst/>
              <a:gdLst/>
              <a:ahLst/>
              <a:cxnLst/>
              <a:rect l="l" t="t" r="r" b="b"/>
              <a:pathLst>
                <a:path w="3354070" h="1499235">
                  <a:moveTo>
                    <a:pt x="0" y="0"/>
                  </a:moveTo>
                  <a:lnTo>
                    <a:pt x="768858" y="0"/>
                  </a:lnTo>
                </a:path>
                <a:path w="3354070" h="1499235">
                  <a:moveTo>
                    <a:pt x="0" y="359664"/>
                  </a:moveTo>
                  <a:lnTo>
                    <a:pt x="672084" y="359664"/>
                  </a:lnTo>
                </a:path>
                <a:path w="3354070" h="1499235">
                  <a:moveTo>
                    <a:pt x="0" y="617220"/>
                  </a:moveTo>
                  <a:lnTo>
                    <a:pt x="482346" y="617220"/>
                  </a:lnTo>
                </a:path>
                <a:path w="3354070" h="1499235">
                  <a:moveTo>
                    <a:pt x="1437132" y="703326"/>
                  </a:moveTo>
                  <a:lnTo>
                    <a:pt x="3142488" y="703326"/>
                  </a:lnTo>
                </a:path>
                <a:path w="3354070" h="1499235">
                  <a:moveTo>
                    <a:pt x="0" y="1256538"/>
                  </a:moveTo>
                  <a:lnTo>
                    <a:pt x="0" y="1498854"/>
                  </a:lnTo>
                </a:path>
                <a:path w="3354070" h="1499235">
                  <a:moveTo>
                    <a:pt x="1072896" y="1256538"/>
                  </a:moveTo>
                  <a:lnTo>
                    <a:pt x="1072896" y="1498854"/>
                  </a:lnTo>
                </a:path>
                <a:path w="3354070" h="1499235">
                  <a:moveTo>
                    <a:pt x="1154430" y="1256538"/>
                  </a:moveTo>
                  <a:lnTo>
                    <a:pt x="1154430" y="1498854"/>
                  </a:lnTo>
                </a:path>
                <a:path w="3354070" h="1499235">
                  <a:moveTo>
                    <a:pt x="3353562" y="1256538"/>
                  </a:moveTo>
                  <a:lnTo>
                    <a:pt x="3353562" y="1498854"/>
                  </a:lnTo>
                </a:path>
              </a:pathLst>
            </a:custGeom>
            <a:ln w="7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292096" y="2494787"/>
              <a:ext cx="3354070" cy="41275"/>
            </a:xfrm>
            <a:custGeom>
              <a:avLst/>
              <a:gdLst/>
              <a:ahLst/>
              <a:cxnLst/>
              <a:rect l="l" t="t" r="r" b="b"/>
              <a:pathLst>
                <a:path w="3354070" h="41275">
                  <a:moveTo>
                    <a:pt x="1072896" y="20574"/>
                  </a:moveTo>
                  <a:lnTo>
                    <a:pt x="1046619" y="15240"/>
                  </a:lnTo>
                  <a:lnTo>
                    <a:pt x="971550" y="0"/>
                  </a:lnTo>
                  <a:lnTo>
                    <a:pt x="1001458" y="15240"/>
                  </a:lnTo>
                  <a:lnTo>
                    <a:pt x="71424" y="15240"/>
                  </a:lnTo>
                  <a:lnTo>
                    <a:pt x="101346" y="0"/>
                  </a:lnTo>
                  <a:lnTo>
                    <a:pt x="0" y="20574"/>
                  </a:lnTo>
                  <a:lnTo>
                    <a:pt x="101346" y="41148"/>
                  </a:lnTo>
                  <a:lnTo>
                    <a:pt x="71424" y="25908"/>
                  </a:lnTo>
                  <a:lnTo>
                    <a:pt x="1001458" y="25908"/>
                  </a:lnTo>
                  <a:lnTo>
                    <a:pt x="971550" y="41148"/>
                  </a:lnTo>
                  <a:lnTo>
                    <a:pt x="1046619" y="25908"/>
                  </a:lnTo>
                  <a:lnTo>
                    <a:pt x="1072896" y="20574"/>
                  </a:lnTo>
                  <a:close/>
                </a:path>
                <a:path w="3354070" h="41275">
                  <a:moveTo>
                    <a:pt x="3353562" y="20574"/>
                  </a:moveTo>
                  <a:lnTo>
                    <a:pt x="3327285" y="15240"/>
                  </a:lnTo>
                  <a:lnTo>
                    <a:pt x="3252216" y="0"/>
                  </a:lnTo>
                  <a:lnTo>
                    <a:pt x="3282124" y="15240"/>
                  </a:lnTo>
                  <a:lnTo>
                    <a:pt x="1225854" y="15240"/>
                  </a:lnTo>
                  <a:lnTo>
                    <a:pt x="1255776" y="0"/>
                  </a:lnTo>
                  <a:lnTo>
                    <a:pt x="1154430" y="20574"/>
                  </a:lnTo>
                  <a:lnTo>
                    <a:pt x="1255776" y="41148"/>
                  </a:lnTo>
                  <a:lnTo>
                    <a:pt x="1225854" y="25908"/>
                  </a:lnTo>
                  <a:lnTo>
                    <a:pt x="3282124" y="25908"/>
                  </a:lnTo>
                  <a:lnTo>
                    <a:pt x="3252216" y="41148"/>
                  </a:lnTo>
                  <a:lnTo>
                    <a:pt x="3327285" y="25908"/>
                  </a:lnTo>
                  <a:lnTo>
                    <a:pt x="3353562" y="205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2507233" y="2340107"/>
            <a:ext cx="70485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Times New Roman"/>
                <a:cs typeface="Times New Roman"/>
              </a:rPr>
              <a:t>Закалювання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02515" y="2340107"/>
            <a:ext cx="43942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-5" dirty="0">
                <a:latin typeface="Times New Roman"/>
                <a:cs typeface="Times New Roman"/>
              </a:rPr>
              <a:t>Відпуск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71575" y="1562112"/>
            <a:ext cx="29019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Times New Roman"/>
                <a:cs typeface="Times New Roman"/>
              </a:rPr>
              <a:t>1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год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00812" y="1562112"/>
            <a:ext cx="29019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Times New Roman"/>
                <a:cs typeface="Times New Roman"/>
              </a:rPr>
              <a:t>1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год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07008" y="1562112"/>
            <a:ext cx="28956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Times New Roman"/>
                <a:cs typeface="Times New Roman"/>
              </a:rPr>
              <a:t>1 </a:t>
            </a:r>
            <a:r>
              <a:rPr sz="950" spc="-10" dirty="0">
                <a:latin typeface="Times New Roman"/>
                <a:cs typeface="Times New Roman"/>
              </a:rPr>
              <a:t>г</a:t>
            </a:r>
            <a:r>
              <a:rPr sz="950" spc="5" dirty="0">
                <a:latin typeface="Times New Roman"/>
                <a:cs typeface="Times New Roman"/>
              </a:rPr>
              <a:t>о</a:t>
            </a:r>
            <a:r>
              <a:rPr sz="950" dirty="0">
                <a:latin typeface="Times New Roman"/>
                <a:cs typeface="Times New Roman"/>
              </a:rPr>
              <a:t>д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51053" y="1571255"/>
            <a:ext cx="25717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5" dirty="0">
                <a:latin typeface="Times New Roman"/>
                <a:cs typeface="Times New Roman"/>
              </a:rPr>
              <a:t>56</a:t>
            </a:r>
            <a:r>
              <a:rPr sz="950" spc="-1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844296" y="1571255"/>
            <a:ext cx="25717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spc="5" dirty="0">
                <a:latin typeface="Times New Roman"/>
                <a:cs typeface="Times New Roman"/>
              </a:rPr>
              <a:t>56</a:t>
            </a:r>
            <a:r>
              <a:rPr sz="950" spc="-1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02263" y="1496578"/>
            <a:ext cx="53276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Times New Roman"/>
                <a:cs typeface="Times New Roman"/>
              </a:rPr>
              <a:t>600...650</a:t>
            </a:r>
            <a:r>
              <a:rPr sz="95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02264" y="516889"/>
            <a:ext cx="2275205" cy="884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541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84455">
              <a:lnSpc>
                <a:spcPct val="100000"/>
              </a:lnSpc>
              <a:spcBef>
                <a:spcPts val="5"/>
              </a:spcBef>
            </a:pPr>
            <a:r>
              <a:rPr sz="950" dirty="0">
                <a:latin typeface="Symbol"/>
                <a:cs typeface="Symbol"/>
              </a:rPr>
              <a:t></a:t>
            </a:r>
            <a:r>
              <a:rPr sz="950" dirty="0">
                <a:latin typeface="Times New Roman"/>
                <a:cs typeface="Times New Roman"/>
              </a:rPr>
              <a:t>1280</a:t>
            </a:r>
            <a:r>
              <a:rPr sz="95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Symbol"/>
              <a:cs typeface="Symbol"/>
            </a:endParaRPr>
          </a:p>
          <a:p>
            <a:pPr marL="12700">
              <a:lnSpc>
                <a:spcPct val="100000"/>
              </a:lnSpc>
            </a:pPr>
            <a:r>
              <a:rPr sz="950" dirty="0">
                <a:latin typeface="Times New Roman"/>
                <a:cs typeface="Times New Roman"/>
              </a:rPr>
              <a:t>850...900</a:t>
            </a:r>
            <a:r>
              <a:rPr sz="95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306573" y="1069847"/>
            <a:ext cx="3335654" cy="1256665"/>
          </a:xfrm>
          <a:custGeom>
            <a:avLst/>
            <a:gdLst/>
            <a:ahLst/>
            <a:cxnLst/>
            <a:rect l="l" t="t" r="r" b="b"/>
            <a:pathLst>
              <a:path w="3335654" h="1256664">
                <a:moveTo>
                  <a:pt x="0" y="1256538"/>
                </a:moveTo>
                <a:lnTo>
                  <a:pt x="14287" y="1206627"/>
                </a:lnTo>
                <a:lnTo>
                  <a:pt x="38862" y="1145286"/>
                </a:lnTo>
                <a:lnTo>
                  <a:pt x="58435" y="1106614"/>
                </a:lnTo>
                <a:lnTo>
                  <a:pt x="81724" y="1062799"/>
                </a:lnTo>
                <a:lnTo>
                  <a:pt x="107013" y="1017555"/>
                </a:lnTo>
                <a:lnTo>
                  <a:pt x="132588" y="974598"/>
                </a:lnTo>
                <a:lnTo>
                  <a:pt x="157353" y="934045"/>
                </a:lnTo>
                <a:lnTo>
                  <a:pt x="182689" y="894207"/>
                </a:lnTo>
                <a:lnTo>
                  <a:pt x="208883" y="856083"/>
                </a:lnTo>
                <a:lnTo>
                  <a:pt x="236220" y="820674"/>
                </a:lnTo>
                <a:lnTo>
                  <a:pt x="264628" y="788086"/>
                </a:lnTo>
                <a:lnTo>
                  <a:pt x="294322" y="757713"/>
                </a:lnTo>
                <a:lnTo>
                  <a:pt x="324302" y="729484"/>
                </a:lnTo>
                <a:lnTo>
                  <a:pt x="353568" y="703326"/>
                </a:lnTo>
                <a:lnTo>
                  <a:pt x="411003" y="657129"/>
                </a:lnTo>
                <a:lnTo>
                  <a:pt x="467868" y="617220"/>
                </a:lnTo>
                <a:lnTo>
                  <a:pt x="480607" y="590573"/>
                </a:lnTo>
                <a:lnTo>
                  <a:pt x="507515" y="539853"/>
                </a:lnTo>
                <a:lnTo>
                  <a:pt x="537114" y="495157"/>
                </a:lnTo>
                <a:lnTo>
                  <a:pt x="569118" y="457057"/>
                </a:lnTo>
                <a:lnTo>
                  <a:pt x="585978" y="438150"/>
                </a:lnTo>
                <a:lnTo>
                  <a:pt x="603384" y="418599"/>
                </a:lnTo>
                <a:lnTo>
                  <a:pt x="621220" y="398907"/>
                </a:lnTo>
                <a:lnTo>
                  <a:pt x="639341" y="379214"/>
                </a:lnTo>
                <a:lnTo>
                  <a:pt x="657606" y="359664"/>
                </a:lnTo>
                <a:lnTo>
                  <a:pt x="693420" y="0"/>
                </a:lnTo>
                <a:lnTo>
                  <a:pt x="754380" y="0"/>
                </a:lnTo>
                <a:lnTo>
                  <a:pt x="760543" y="49237"/>
                </a:lnTo>
                <a:lnTo>
                  <a:pt x="766854" y="98749"/>
                </a:lnTo>
                <a:lnTo>
                  <a:pt x="773334" y="148685"/>
                </a:lnTo>
                <a:lnTo>
                  <a:pt x="780005" y="199192"/>
                </a:lnTo>
                <a:lnTo>
                  <a:pt x="786888" y="250419"/>
                </a:lnTo>
                <a:lnTo>
                  <a:pt x="794004" y="302514"/>
                </a:lnTo>
                <a:lnTo>
                  <a:pt x="800095" y="348342"/>
                </a:lnTo>
                <a:lnTo>
                  <a:pt x="806533" y="395384"/>
                </a:lnTo>
                <a:lnTo>
                  <a:pt x="813198" y="443172"/>
                </a:lnTo>
                <a:lnTo>
                  <a:pt x="819969" y="491241"/>
                </a:lnTo>
                <a:lnTo>
                  <a:pt x="826727" y="539122"/>
                </a:lnTo>
                <a:lnTo>
                  <a:pt x="833352" y="586351"/>
                </a:lnTo>
                <a:lnTo>
                  <a:pt x="839724" y="632460"/>
                </a:lnTo>
                <a:lnTo>
                  <a:pt x="846698" y="685665"/>
                </a:lnTo>
                <a:lnTo>
                  <a:pt x="853355" y="739337"/>
                </a:lnTo>
                <a:lnTo>
                  <a:pt x="860012" y="792289"/>
                </a:lnTo>
                <a:lnTo>
                  <a:pt x="866986" y="843336"/>
                </a:lnTo>
                <a:lnTo>
                  <a:pt x="874596" y="891293"/>
                </a:lnTo>
                <a:lnTo>
                  <a:pt x="883158" y="934974"/>
                </a:lnTo>
                <a:lnTo>
                  <a:pt x="896481" y="992326"/>
                </a:lnTo>
                <a:lnTo>
                  <a:pt x="910875" y="1042320"/>
                </a:lnTo>
                <a:lnTo>
                  <a:pt x="927413" y="1087028"/>
                </a:lnTo>
                <a:lnTo>
                  <a:pt x="947166" y="1128522"/>
                </a:lnTo>
                <a:lnTo>
                  <a:pt x="971299" y="1165776"/>
                </a:lnTo>
                <a:lnTo>
                  <a:pt x="998505" y="1198530"/>
                </a:lnTo>
                <a:lnTo>
                  <a:pt x="1027854" y="1228284"/>
                </a:lnTo>
                <a:lnTo>
                  <a:pt x="1058418" y="1256538"/>
                </a:lnTo>
              </a:path>
              <a:path w="3335654" h="1256664">
                <a:moveTo>
                  <a:pt x="1139952" y="1256538"/>
                </a:moveTo>
                <a:lnTo>
                  <a:pt x="1149762" y="1191863"/>
                </a:lnTo>
                <a:lnTo>
                  <a:pt x="1165860" y="1120902"/>
                </a:lnTo>
                <a:lnTo>
                  <a:pt x="1177301" y="1080396"/>
                </a:lnTo>
                <a:lnTo>
                  <a:pt x="1191101" y="1036891"/>
                </a:lnTo>
                <a:lnTo>
                  <a:pt x="1207329" y="992528"/>
                </a:lnTo>
                <a:lnTo>
                  <a:pt x="1226058" y="949452"/>
                </a:lnTo>
                <a:lnTo>
                  <a:pt x="1248298" y="905732"/>
                </a:lnTo>
                <a:lnTo>
                  <a:pt x="1273683" y="861441"/>
                </a:lnTo>
                <a:lnTo>
                  <a:pt x="1300210" y="820007"/>
                </a:lnTo>
                <a:lnTo>
                  <a:pt x="1325880" y="784860"/>
                </a:lnTo>
                <a:lnTo>
                  <a:pt x="1374552" y="736092"/>
                </a:lnTo>
                <a:lnTo>
                  <a:pt x="1422654" y="703326"/>
                </a:lnTo>
                <a:lnTo>
                  <a:pt x="1623060" y="703326"/>
                </a:lnTo>
                <a:lnTo>
                  <a:pt x="1631061" y="762559"/>
                </a:lnTo>
                <a:lnTo>
                  <a:pt x="1639062" y="820007"/>
                </a:lnTo>
                <a:lnTo>
                  <a:pt x="1647063" y="873597"/>
                </a:lnTo>
                <a:lnTo>
                  <a:pt x="1655064" y="921258"/>
                </a:lnTo>
                <a:lnTo>
                  <a:pt x="1667256" y="988028"/>
                </a:lnTo>
                <a:lnTo>
                  <a:pt x="1690878" y="1053084"/>
                </a:lnTo>
                <a:lnTo>
                  <a:pt x="1708891" y="1088507"/>
                </a:lnTo>
                <a:lnTo>
                  <a:pt x="1731111" y="1127443"/>
                </a:lnTo>
                <a:lnTo>
                  <a:pt x="1756440" y="1169011"/>
                </a:lnTo>
                <a:lnTo>
                  <a:pt x="1783781" y="1212335"/>
                </a:lnTo>
                <a:lnTo>
                  <a:pt x="1812036" y="1256538"/>
                </a:lnTo>
              </a:path>
              <a:path w="3335654" h="1256664">
                <a:moveTo>
                  <a:pt x="1884426" y="1256538"/>
                </a:moveTo>
                <a:lnTo>
                  <a:pt x="1893570" y="1191863"/>
                </a:lnTo>
                <a:lnTo>
                  <a:pt x="1909572" y="1120902"/>
                </a:lnTo>
                <a:lnTo>
                  <a:pt x="1921025" y="1080396"/>
                </a:lnTo>
                <a:lnTo>
                  <a:pt x="1934908" y="1036891"/>
                </a:lnTo>
                <a:lnTo>
                  <a:pt x="1951362" y="992528"/>
                </a:lnTo>
                <a:lnTo>
                  <a:pt x="1970532" y="949452"/>
                </a:lnTo>
                <a:lnTo>
                  <a:pt x="1992665" y="905732"/>
                </a:lnTo>
                <a:lnTo>
                  <a:pt x="2017871" y="861441"/>
                </a:lnTo>
                <a:lnTo>
                  <a:pt x="2044362" y="820007"/>
                </a:lnTo>
                <a:lnTo>
                  <a:pt x="2070354" y="784860"/>
                </a:lnTo>
                <a:lnTo>
                  <a:pt x="2118931" y="736092"/>
                </a:lnTo>
                <a:lnTo>
                  <a:pt x="2166366" y="703326"/>
                </a:lnTo>
                <a:lnTo>
                  <a:pt x="2366772" y="703326"/>
                </a:lnTo>
                <a:lnTo>
                  <a:pt x="2374784" y="762559"/>
                </a:lnTo>
                <a:lnTo>
                  <a:pt x="2382869" y="820007"/>
                </a:lnTo>
                <a:lnTo>
                  <a:pt x="2391096" y="873597"/>
                </a:lnTo>
                <a:lnTo>
                  <a:pt x="2399538" y="921258"/>
                </a:lnTo>
                <a:lnTo>
                  <a:pt x="2405872" y="958465"/>
                </a:lnTo>
                <a:lnTo>
                  <a:pt x="2419683" y="1017162"/>
                </a:lnTo>
                <a:lnTo>
                  <a:pt x="2434590" y="1053084"/>
                </a:lnTo>
                <a:lnTo>
                  <a:pt x="2452902" y="1088507"/>
                </a:lnTo>
                <a:lnTo>
                  <a:pt x="2475201" y="1127443"/>
                </a:lnTo>
                <a:lnTo>
                  <a:pt x="2500536" y="1169011"/>
                </a:lnTo>
                <a:lnTo>
                  <a:pt x="2527956" y="1212335"/>
                </a:lnTo>
                <a:lnTo>
                  <a:pt x="2556510" y="1256538"/>
                </a:lnTo>
              </a:path>
              <a:path w="3335654" h="1256664">
                <a:moveTo>
                  <a:pt x="2663190" y="1256538"/>
                </a:moveTo>
                <a:lnTo>
                  <a:pt x="2672334" y="1191863"/>
                </a:lnTo>
                <a:lnTo>
                  <a:pt x="2688336" y="1120902"/>
                </a:lnTo>
                <a:lnTo>
                  <a:pt x="2700218" y="1080396"/>
                </a:lnTo>
                <a:lnTo>
                  <a:pt x="2714244" y="1036891"/>
                </a:lnTo>
                <a:lnTo>
                  <a:pt x="2730555" y="992528"/>
                </a:lnTo>
                <a:lnTo>
                  <a:pt x="2749296" y="949452"/>
                </a:lnTo>
                <a:lnTo>
                  <a:pt x="2771536" y="905732"/>
                </a:lnTo>
                <a:lnTo>
                  <a:pt x="2796921" y="861441"/>
                </a:lnTo>
                <a:lnTo>
                  <a:pt x="2823448" y="820007"/>
                </a:lnTo>
                <a:lnTo>
                  <a:pt x="2849118" y="784860"/>
                </a:lnTo>
                <a:lnTo>
                  <a:pt x="2897790" y="736092"/>
                </a:lnTo>
                <a:lnTo>
                  <a:pt x="2945892" y="703326"/>
                </a:lnTo>
                <a:lnTo>
                  <a:pt x="3145536" y="703326"/>
                </a:lnTo>
                <a:lnTo>
                  <a:pt x="3153548" y="762559"/>
                </a:lnTo>
                <a:lnTo>
                  <a:pt x="3161633" y="820007"/>
                </a:lnTo>
                <a:lnTo>
                  <a:pt x="3169860" y="873597"/>
                </a:lnTo>
                <a:lnTo>
                  <a:pt x="3178302" y="921258"/>
                </a:lnTo>
                <a:lnTo>
                  <a:pt x="3184636" y="958465"/>
                </a:lnTo>
                <a:lnTo>
                  <a:pt x="3198447" y="1017162"/>
                </a:lnTo>
                <a:lnTo>
                  <a:pt x="3213354" y="1053084"/>
                </a:lnTo>
                <a:lnTo>
                  <a:pt x="3231666" y="1088507"/>
                </a:lnTo>
                <a:lnTo>
                  <a:pt x="3253965" y="1127443"/>
                </a:lnTo>
                <a:lnTo>
                  <a:pt x="3279300" y="1169011"/>
                </a:lnTo>
                <a:lnTo>
                  <a:pt x="3306720" y="1212335"/>
                </a:lnTo>
                <a:lnTo>
                  <a:pt x="3335274" y="1256538"/>
                </a:lnTo>
              </a:path>
            </a:pathLst>
          </a:custGeom>
          <a:ln w="177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2317487" y="2431661"/>
            <a:ext cx="3286760" cy="68516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R="176530" algn="ctr">
              <a:lnSpc>
                <a:spcPct val="100000"/>
              </a:lnSpc>
              <a:spcBef>
                <a:spcPts val="640"/>
              </a:spcBef>
            </a:pPr>
            <a:r>
              <a:rPr sz="950" dirty="0">
                <a:latin typeface="Times New Roman"/>
                <a:cs typeface="Times New Roman"/>
              </a:rPr>
              <a:t>Час,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год</a:t>
            </a:r>
            <a:endParaRPr sz="950">
              <a:latin typeface="Times New Roman"/>
              <a:cs typeface="Times New Roman"/>
            </a:endParaRPr>
          </a:p>
          <a:p>
            <a:pPr marR="620395" algn="ctr">
              <a:lnSpc>
                <a:spcPct val="100000"/>
              </a:lnSpc>
              <a:spcBef>
                <a:spcPts val="560"/>
              </a:spcBef>
              <a:tabLst>
                <a:tab pos="170878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10.7. </a:t>
            </a:r>
            <a:r>
              <a:rPr sz="1000" spc="-5" dirty="0">
                <a:latin typeface="Times New Roman"/>
                <a:cs typeface="Times New Roman"/>
              </a:rPr>
              <a:t>Режими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швидкорізальної</a:t>
            </a:r>
            <a:r>
              <a:rPr sz="1000" spc="-5" dirty="0">
                <a:latin typeface="Times New Roman"/>
                <a:cs typeface="Times New Roman"/>
              </a:rPr>
              <a:t> сталі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384" y="516889"/>
            <a:ext cx="5788025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гом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10...30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годин,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перед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відпуском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бажано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провести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обробку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холодом,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таким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чином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одержують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 </a:t>
            </a:r>
            <a:r>
              <a:rPr sz="1200" dirty="0">
                <a:latin typeface="Times New Roman"/>
                <a:cs typeface="Times New Roman"/>
              </a:rPr>
              <a:t>62 ... 67 </a:t>
            </a:r>
            <a:r>
              <a:rPr sz="1200" spc="-5" dirty="0">
                <a:latin typeface="Times New Roman"/>
                <a:cs typeface="Times New Roman"/>
              </a:rPr>
              <a:t>HRC;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15"/>
              </a:lnSpc>
              <a:buFont typeface="Times New Roman"/>
              <a:buChar char="–"/>
              <a:tabLst>
                <a:tab pos="4152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маловуглецеві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(сталь</a:t>
            </a:r>
            <a:r>
              <a:rPr sz="1200" dirty="0">
                <a:latin typeface="Times New Roman"/>
                <a:cs typeface="Times New Roman"/>
              </a:rPr>
              <a:t> 15, 20)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цементації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низьким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відпуском;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10"/>
              </a:lnSpc>
              <a:buFont typeface="Times New Roman"/>
              <a:buChar char="–"/>
              <a:tabLst>
                <a:tab pos="4152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нітралої </a:t>
            </a:r>
            <a:r>
              <a:rPr sz="1200" dirty="0">
                <a:latin typeface="Times New Roman"/>
                <a:cs typeface="Times New Roman"/>
              </a:rPr>
              <a:t>(сталь</a:t>
            </a:r>
            <a:r>
              <a:rPr sz="1200" spc="-5" dirty="0">
                <a:latin typeface="Times New Roman"/>
                <a:cs typeface="Times New Roman"/>
              </a:rPr>
              <a:t> 38ХМЮА)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77970" lvl="1" indent="-490220">
              <a:lnSpc>
                <a:spcPct val="100000"/>
              </a:lnSpc>
              <a:spcBef>
                <a:spcPts val="844"/>
              </a:spcBef>
              <a:buAutoNum type="arabicPeriod" startAt="14"/>
              <a:tabLst>
                <a:tab pos="4078604" algn="l"/>
              </a:tabLst>
            </a:pPr>
            <a:r>
              <a:rPr sz="1400" b="1" spc="-10" dirty="0">
                <a:latin typeface="Times New Roman"/>
                <a:cs typeface="Times New Roman"/>
              </a:rPr>
              <a:t>ШТАМПОВІ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Times New Roman"/>
              <a:buAutoNum type="arabicPeriod" startAt="14"/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Інструмент,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застосовується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тиском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(штампи,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пуансони,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матриці)</a:t>
            </a:r>
            <a:r>
              <a:rPr sz="1200" spc="-5" dirty="0">
                <a:latin typeface="Times New Roman"/>
                <a:cs typeface="Times New Roman"/>
              </a:rPr>
              <a:t> виготовляють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штампових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Розрізняють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штампів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холодного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гарячого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деформування.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352800" marR="5080" lvl="2" indent="184785" algn="r">
              <a:lnSpc>
                <a:spcPts val="1380"/>
              </a:lnSpc>
              <a:spcBef>
                <a:spcPts val="955"/>
              </a:spcBef>
              <a:buAutoNum type="arabicPeriod"/>
              <a:tabLst>
                <a:tab pos="4072254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СТАЛІ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ДЛЯ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ШТАМПІВ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ХОЛОДНОГО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ДЕФОРМУВАННЯ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buFont typeface="Times New Roman"/>
              <a:buAutoNum type="arabicPeriod"/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повинні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мати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зносостійкість,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(щоб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сприймати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ударні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навантаження),</a:t>
            </a:r>
            <a:r>
              <a:rPr sz="1200" dirty="0">
                <a:latin typeface="Times New Roman"/>
                <a:cs typeface="Times New Roman"/>
              </a:rPr>
              <a:t> опір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пластичних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деформацій.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штампів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невеликих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розмірів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25 </a:t>
            </a:r>
            <a:r>
              <a:rPr sz="1200" spc="-5" dirty="0">
                <a:latin typeface="Times New Roman"/>
                <a:cs typeface="Times New Roman"/>
              </a:rPr>
              <a:t>мм)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інструмен-</a:t>
            </a:r>
            <a:endParaRPr sz="1200">
              <a:latin typeface="Times New Roman"/>
              <a:cs typeface="Times New Roman"/>
            </a:endParaRPr>
          </a:p>
          <a:p>
            <a:pPr marL="12700" marR="6350">
              <a:lnSpc>
                <a:spcPts val="1300"/>
              </a:lnSpc>
              <a:spcBef>
                <a:spcPts val="95"/>
              </a:spcBef>
            </a:pPr>
            <a:r>
              <a:rPr sz="1200" spc="-5" dirty="0">
                <a:latin typeface="Times New Roman"/>
                <a:cs typeface="Times New Roman"/>
              </a:rPr>
              <a:t>тальні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У10,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У11,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У12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гартування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низького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57...59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HRC.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dirty="0">
                <a:latin typeface="Times New Roman"/>
                <a:cs typeface="Times New Roman"/>
              </a:rPr>
              <a:t> дозволяє</a:t>
            </a:r>
            <a:r>
              <a:rPr sz="1200" spc="-5" dirty="0">
                <a:latin typeface="Times New Roman"/>
                <a:cs typeface="Times New Roman"/>
              </a:rPr>
              <a:t> отримати</a:t>
            </a:r>
            <a:r>
              <a:rPr sz="1200" dirty="0">
                <a:latin typeface="Times New Roman"/>
                <a:cs typeface="Times New Roman"/>
              </a:rPr>
              <a:t> хорошу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зносостійкість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ударну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крупних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леговані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Х9,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Х6ВФ.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endParaRPr sz="1200">
              <a:latin typeface="Times New Roman"/>
              <a:cs typeface="Times New Roman"/>
            </a:endParaRPr>
          </a:p>
          <a:p>
            <a:pPr marL="12700" marR="5715">
              <a:lnSpc>
                <a:spcPts val="1300"/>
              </a:lnSpc>
              <a:spcBef>
                <a:spcPts val="90"/>
              </a:spcBef>
            </a:pPr>
            <a:r>
              <a:rPr sz="1200" spc="-5" dirty="0">
                <a:latin typeface="Times New Roman"/>
                <a:cs typeface="Times New Roman"/>
              </a:rPr>
              <a:t>зносостійкості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інструменту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ціанування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 </a:t>
            </a:r>
            <a:r>
              <a:rPr sz="1200" dirty="0">
                <a:latin typeface="Times New Roman"/>
                <a:cs typeface="Times New Roman"/>
              </a:rPr>
              <a:t>робочих </a:t>
            </a:r>
            <a:r>
              <a:rPr sz="1200" spc="-5" dirty="0">
                <a:latin typeface="Times New Roman"/>
                <a:cs typeface="Times New Roman"/>
              </a:rPr>
              <a:t>поверхонь.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зменшення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браку,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гартуванні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повільне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області</a:t>
            </a:r>
            <a:endParaRPr sz="1200">
              <a:latin typeface="Times New Roman"/>
              <a:cs typeface="Times New Roman"/>
            </a:endParaRPr>
          </a:p>
          <a:p>
            <a:pPr marL="12700" marR="5715">
              <a:lnSpc>
                <a:spcPts val="1300"/>
              </a:lnSpc>
              <a:spcBef>
                <a:spcPts val="90"/>
              </a:spcBef>
            </a:pPr>
            <a:r>
              <a:rPr sz="1200" dirty="0">
                <a:latin typeface="Times New Roman"/>
                <a:cs typeface="Times New Roman"/>
              </a:rPr>
              <a:t>температур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мартенситного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перетворення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(наприклад,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гарт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олію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ступінчасте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гартування для </a:t>
            </a:r>
            <a:r>
              <a:rPr sz="1200" dirty="0">
                <a:latin typeface="Times New Roman"/>
                <a:cs typeface="Times New Roman"/>
              </a:rPr>
              <a:t>легованих </a:t>
            </a:r>
            <a:r>
              <a:rPr sz="1200" spc="-5" dirty="0">
                <a:latin typeface="Times New Roman"/>
                <a:cs typeface="Times New Roman"/>
              </a:rPr>
              <a:t>сталей).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штамповий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інструмент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піддається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ударним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навантаженням,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ють </a:t>
            </a:r>
            <a:r>
              <a:rPr sz="1200" dirty="0">
                <a:latin typeface="Times New Roman"/>
                <a:cs typeface="Times New Roman"/>
              </a:rPr>
              <a:t>сталі,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більшу в’язкість </a:t>
            </a:r>
            <a:r>
              <a:rPr sz="1200" dirty="0">
                <a:latin typeface="Times New Roman"/>
                <a:cs typeface="Times New Roman"/>
              </a:rPr>
              <a:t>(сталі </a:t>
            </a:r>
            <a:r>
              <a:rPr sz="1200" spc="-5" dirty="0">
                <a:latin typeface="Times New Roman"/>
                <a:cs typeface="Times New Roman"/>
              </a:rPr>
              <a:t>4ХС4, </a:t>
            </a:r>
            <a:r>
              <a:rPr sz="1200" dirty="0">
                <a:latin typeface="Times New Roman"/>
                <a:cs typeface="Times New Roman"/>
              </a:rPr>
              <a:t>5ХНМ).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досягається </a:t>
            </a:r>
            <a:r>
              <a:rPr sz="1200" spc="-5" dirty="0">
                <a:latin typeface="Times New Roman"/>
                <a:cs typeface="Times New Roman"/>
              </a:rPr>
              <a:t>зниженням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 вуглецю, введенням легуючих елементів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відповідною </a:t>
            </a:r>
            <a:r>
              <a:rPr sz="1200" dirty="0">
                <a:latin typeface="Times New Roman"/>
                <a:cs typeface="Times New Roman"/>
              </a:rPr>
              <a:t>термічною </a:t>
            </a:r>
            <a:r>
              <a:rPr sz="1200" spc="-5" dirty="0">
                <a:latin typeface="Times New Roman"/>
                <a:cs typeface="Times New Roman"/>
              </a:rPr>
              <a:t>обробкою. </a:t>
            </a:r>
            <a:r>
              <a:rPr sz="1200" dirty="0">
                <a:latin typeface="Times New Roman"/>
                <a:cs typeface="Times New Roman"/>
              </a:rPr>
              <a:t> Після </a:t>
            </a:r>
            <a:r>
              <a:rPr sz="1200" spc="-5" dirty="0">
                <a:latin typeface="Times New Roman"/>
                <a:cs typeface="Times New Roman"/>
              </a:rPr>
              <a:t>гарту проводять високий відпуск 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480...580 °С, </a:t>
            </a:r>
            <a:r>
              <a:rPr sz="1200" dirty="0">
                <a:latin typeface="Times New Roman"/>
                <a:cs typeface="Times New Roman"/>
              </a:rPr>
              <a:t>що забезпечує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38...45 HRC.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515995" marR="5715" lvl="2" indent="21590" algn="r">
              <a:lnSpc>
                <a:spcPts val="1380"/>
              </a:lnSpc>
              <a:spcBef>
                <a:spcPts val="935"/>
              </a:spcBef>
              <a:buAutoNum type="arabicPeriod" startAt="2"/>
              <a:tabLst>
                <a:tab pos="4072254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СТАЛІ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ДЛЯ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ШТАМПІВ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ГАРЯЧОГО </a:t>
            </a:r>
            <a:r>
              <a:rPr sz="1200" b="1" spc="-5" dirty="0">
                <a:latin typeface="Times New Roman"/>
                <a:cs typeface="Times New Roman"/>
              </a:rPr>
              <a:t>ДЕФО</a:t>
            </a:r>
            <a:r>
              <a:rPr sz="1200" b="1" spc="-10" dirty="0">
                <a:latin typeface="Times New Roman"/>
                <a:cs typeface="Times New Roman"/>
              </a:rPr>
              <a:t>Р</a:t>
            </a:r>
            <a:r>
              <a:rPr sz="1200" b="1" dirty="0">
                <a:latin typeface="Times New Roman"/>
                <a:cs typeface="Times New Roman"/>
              </a:rPr>
              <a:t>М</a:t>
            </a:r>
            <a:r>
              <a:rPr sz="1200" b="1" spc="-5" dirty="0">
                <a:latin typeface="Times New Roman"/>
                <a:cs typeface="Times New Roman"/>
              </a:rPr>
              <a:t>УВАННЯ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Додатковими вимогами для сталей цієї </a:t>
            </a:r>
            <a:r>
              <a:rPr sz="1200" spc="-5" dirty="0">
                <a:latin typeface="Times New Roman"/>
                <a:cs typeface="Times New Roman"/>
              </a:rPr>
              <a:t>групи </a:t>
            </a:r>
            <a:r>
              <a:rPr sz="1200" dirty="0">
                <a:latin typeface="Times New Roman"/>
                <a:cs typeface="Times New Roman"/>
              </a:rPr>
              <a:t>є стійкість </a:t>
            </a:r>
            <a:r>
              <a:rPr sz="1200" spc="-5" dirty="0">
                <a:latin typeface="Times New Roman"/>
                <a:cs typeface="Times New Roman"/>
              </a:rPr>
              <a:t>проти </a:t>
            </a:r>
            <a:r>
              <a:rPr sz="1200" dirty="0">
                <a:latin typeface="Times New Roman"/>
                <a:cs typeface="Times New Roman"/>
              </a:rPr>
              <a:t>утворення тріщин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багаторазовому </a:t>
            </a:r>
            <a:r>
              <a:rPr sz="1200" spc="-5" dirty="0">
                <a:latin typeface="Times New Roman"/>
                <a:cs typeface="Times New Roman"/>
              </a:rPr>
              <a:t>нагріванні та охолодженні, окалиностійкість, висока теплопровід- </a:t>
            </a:r>
            <a:r>
              <a:rPr sz="1200" dirty="0">
                <a:latin typeface="Times New Roman"/>
                <a:cs typeface="Times New Roman"/>
              </a:rPr>
              <a:t> ність для </a:t>
            </a:r>
            <a:r>
              <a:rPr sz="1200" spc="-5" dirty="0">
                <a:latin typeface="Times New Roman"/>
                <a:cs typeface="Times New Roman"/>
              </a:rPr>
              <a:t>відводу теплоти від </a:t>
            </a:r>
            <a:r>
              <a:rPr sz="1200" dirty="0">
                <a:latin typeface="Times New Roman"/>
                <a:cs typeface="Times New Roman"/>
              </a:rPr>
              <a:t>робочих </a:t>
            </a:r>
            <a:r>
              <a:rPr sz="1200" spc="-5" dirty="0">
                <a:latin typeface="Times New Roman"/>
                <a:cs typeface="Times New Roman"/>
              </a:rPr>
              <a:t>поверхонь </a:t>
            </a:r>
            <a:r>
              <a:rPr sz="1200" dirty="0">
                <a:latin typeface="Times New Roman"/>
                <a:cs typeface="Times New Roman"/>
              </a:rPr>
              <a:t>штампу, </a:t>
            </a:r>
            <a:r>
              <a:rPr sz="1200" spc="-5" dirty="0">
                <a:latin typeface="Times New Roman"/>
                <a:cs typeface="Times New Roman"/>
              </a:rPr>
              <a:t>високе прогартовування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високої</a:t>
            </a:r>
            <a:r>
              <a:rPr sz="1200" dirty="0">
                <a:latin typeface="Times New Roman"/>
                <a:cs typeface="Times New Roman"/>
              </a:rPr>
              <a:t> міцності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всьому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Для виготовлення </a:t>
            </a:r>
            <a:r>
              <a:rPr sz="1200" dirty="0">
                <a:latin typeface="Times New Roman"/>
                <a:cs typeface="Times New Roman"/>
              </a:rPr>
              <a:t>молотових </a:t>
            </a:r>
            <a:r>
              <a:rPr sz="1200" spc="-5" dirty="0">
                <a:latin typeface="Times New Roman"/>
                <a:cs typeface="Times New Roman"/>
              </a:rPr>
              <a:t>штампів застосовують </a:t>
            </a:r>
            <a:r>
              <a:rPr sz="1200" dirty="0">
                <a:latin typeface="Times New Roman"/>
                <a:cs typeface="Times New Roman"/>
              </a:rPr>
              <a:t>хромонікелеві </a:t>
            </a:r>
            <a:r>
              <a:rPr sz="1200" spc="-5" dirty="0">
                <a:latin typeface="Times New Roman"/>
                <a:cs typeface="Times New Roman"/>
              </a:rPr>
              <a:t>середньовугле-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цеві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5ХНМ, </a:t>
            </a:r>
            <a:r>
              <a:rPr sz="1200" dirty="0">
                <a:latin typeface="Times New Roman"/>
                <a:cs typeface="Times New Roman"/>
              </a:rPr>
              <a:t>5ХНВ, 4ХСМФ. Вольфрам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молібден </a:t>
            </a:r>
            <a:r>
              <a:rPr sz="1200" spc="-5" dirty="0">
                <a:latin typeface="Times New Roman"/>
                <a:cs typeface="Times New Roman"/>
              </a:rPr>
              <a:t>додають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зниження схиль-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ності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відпускної крихкості.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термічної </a:t>
            </a:r>
            <a:r>
              <a:rPr sz="1200" dirty="0">
                <a:latin typeface="Times New Roman"/>
                <a:cs typeface="Times New Roman"/>
              </a:rPr>
              <a:t>обробки, що </a:t>
            </a:r>
            <a:r>
              <a:rPr sz="1200" spc="-5" dirty="0">
                <a:latin typeface="Times New Roman"/>
                <a:cs typeface="Times New Roman"/>
              </a:rPr>
              <a:t>включає загартування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те- </a:t>
            </a:r>
            <a:r>
              <a:rPr sz="1200" dirty="0">
                <a:latin typeface="Times New Roman"/>
                <a:cs typeface="Times New Roman"/>
              </a:rPr>
              <a:t> мператури 760...820 °С </a:t>
            </a:r>
            <a:r>
              <a:rPr sz="1200" spc="-5" dirty="0">
                <a:latin typeface="Times New Roman"/>
                <a:cs typeface="Times New Roman"/>
              </a:rPr>
              <a:t>та відпуску при температурі </a:t>
            </a:r>
            <a:r>
              <a:rPr sz="1200" dirty="0">
                <a:latin typeface="Times New Roman"/>
                <a:cs typeface="Times New Roman"/>
              </a:rPr>
              <a:t>460...540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С, </a:t>
            </a:r>
            <a:r>
              <a:rPr sz="1200" dirty="0">
                <a:latin typeface="Times New Roman"/>
                <a:cs typeface="Times New Roman"/>
              </a:rPr>
              <a:t>сталь має </a:t>
            </a:r>
            <a:r>
              <a:rPr sz="1200" spc="-5" dirty="0">
                <a:latin typeface="Times New Roman"/>
                <a:cs typeface="Times New Roman"/>
              </a:rPr>
              <a:t>структуру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сорбіт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троостит 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сорбіт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 дорівнює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40...45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HRC.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Штампи </a:t>
            </a:r>
            <a:r>
              <a:rPr sz="1200" spc="-5" dirty="0">
                <a:latin typeface="Times New Roman"/>
                <a:cs typeface="Times New Roman"/>
              </a:rPr>
              <a:t>гарячого пресування працюють </a:t>
            </a:r>
            <a:r>
              <a:rPr sz="1200" dirty="0">
                <a:latin typeface="Times New Roman"/>
                <a:cs typeface="Times New Roman"/>
              </a:rPr>
              <a:t>в більш </a:t>
            </a:r>
            <a:r>
              <a:rPr sz="1200" spc="-5" dirty="0">
                <a:latin typeface="Times New Roman"/>
                <a:cs typeface="Times New Roman"/>
              </a:rPr>
              <a:t>важких умовах. Для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виготов- </a:t>
            </a:r>
            <a:r>
              <a:rPr sz="1200" dirty="0">
                <a:latin typeface="Times New Roman"/>
                <a:cs typeface="Times New Roman"/>
              </a:rPr>
              <a:t> лення </a:t>
            </a:r>
            <a:r>
              <a:rPr sz="1200" spc="-5" dirty="0">
                <a:latin typeface="Times New Roman"/>
                <a:cs typeface="Times New Roman"/>
              </a:rPr>
              <a:t>застосовуються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підвищеної теплостійкості. Сталь 3Х2В8Ф </a:t>
            </a:r>
            <a:r>
              <a:rPr sz="1200" dirty="0">
                <a:latin typeface="Times New Roman"/>
                <a:cs typeface="Times New Roman"/>
              </a:rPr>
              <a:t>зберігає тепло-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стійкість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650</a:t>
            </a:r>
            <a:r>
              <a:rPr sz="1200" spc="-5" dirty="0">
                <a:latin typeface="Times New Roman"/>
                <a:cs typeface="Times New Roman"/>
              </a:rPr>
              <a:t> °С,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але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наявність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карбідів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вольфраму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Сталь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4Х5В2ФС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високу в’язкість. Підвищений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хрому та </a:t>
            </a:r>
            <a:r>
              <a:rPr sz="1200" dirty="0">
                <a:latin typeface="Times New Roman"/>
                <a:cs typeface="Times New Roman"/>
              </a:rPr>
              <a:t>кремнію значно збільшує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окалиностійкість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198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5" y="516889"/>
            <a:ext cx="5787390" cy="46348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00">
              <a:latin typeface="Times New Roman"/>
              <a:cs typeface="Times New Roman"/>
            </a:endParaRPr>
          </a:p>
          <a:p>
            <a:pPr marL="489584" marR="6350" lvl="1" indent="-489584" algn="r">
              <a:lnSpc>
                <a:spcPct val="100000"/>
              </a:lnSpc>
              <a:buAutoNum type="arabicPeriod" startAt="15"/>
              <a:tabLst>
                <a:tab pos="489584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КОРОЗІЙНОСТІЙКІ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СТАЛІ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15"/>
            </a:pPr>
            <a:endParaRPr sz="2000">
              <a:latin typeface="Times New Roman"/>
              <a:cs typeface="Times New Roman"/>
            </a:endParaRPr>
          </a:p>
          <a:p>
            <a:pPr marL="533400" marR="5715" lvl="2" indent="-533400" algn="r">
              <a:lnSpc>
                <a:spcPct val="100000"/>
              </a:lnSpc>
              <a:buAutoNum type="arabicPeriod"/>
              <a:tabLst>
                <a:tab pos="533400" algn="l"/>
              </a:tabLst>
            </a:pPr>
            <a:r>
              <a:rPr sz="1200" b="1" dirty="0">
                <a:latin typeface="Times New Roman"/>
                <a:cs typeface="Times New Roman"/>
              </a:rPr>
              <a:t>КОРОЗІЯ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ЕЛЕКТРОХІМІЧНА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ТА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ХІМІЧНА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300355" algn="just">
              <a:lnSpc>
                <a:spcPts val="141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Руйнування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dirty="0">
                <a:latin typeface="Times New Roman"/>
                <a:cs typeface="Times New Roman"/>
              </a:rPr>
              <a:t> під </a:t>
            </a:r>
            <a:r>
              <a:rPr sz="1200" spc="-5" dirty="0">
                <a:latin typeface="Times New Roman"/>
                <a:cs typeface="Times New Roman"/>
              </a:rPr>
              <a:t>впливом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навколишнього</a:t>
            </a:r>
            <a:r>
              <a:rPr sz="1200" dirty="0">
                <a:latin typeface="Times New Roman"/>
                <a:cs typeface="Times New Roman"/>
              </a:rPr>
              <a:t> середовища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 </a:t>
            </a:r>
            <a:r>
              <a:rPr sz="1200" i="1" spc="-5" dirty="0">
                <a:latin typeface="Times New Roman"/>
                <a:cs typeface="Times New Roman"/>
              </a:rPr>
              <a:t>корозією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Корозія, крім </a:t>
            </a:r>
            <a:r>
              <a:rPr sz="1200" spc="-5" dirty="0">
                <a:latin typeface="Times New Roman"/>
                <a:cs typeface="Times New Roman"/>
              </a:rPr>
              <a:t>знищення металу, негативно </a:t>
            </a:r>
            <a:r>
              <a:rPr sz="1200" dirty="0">
                <a:latin typeface="Times New Roman"/>
                <a:cs typeface="Times New Roman"/>
              </a:rPr>
              <a:t>впливає </a:t>
            </a:r>
            <a:r>
              <a:rPr sz="1200" spc="-5" dirty="0">
                <a:latin typeface="Times New Roman"/>
                <a:cs typeface="Times New Roman"/>
              </a:rPr>
              <a:t>на експлуатаційні характерис-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деталей,</a:t>
            </a:r>
            <a:r>
              <a:rPr sz="1200" dirty="0">
                <a:latin typeface="Times New Roman"/>
                <a:cs typeface="Times New Roman"/>
              </a:rPr>
              <a:t> сприяючи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всім </a:t>
            </a:r>
            <a:r>
              <a:rPr sz="1200" spc="-5" dirty="0">
                <a:latin typeface="Times New Roman"/>
                <a:cs typeface="Times New Roman"/>
              </a:rPr>
              <a:t>видам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Корозія в </a:t>
            </a:r>
            <a:r>
              <a:rPr sz="1200" spc="-5" dirty="0">
                <a:latin typeface="Times New Roman"/>
                <a:cs typeface="Times New Roman"/>
              </a:rPr>
              <a:t>залежності від характеру навколишнього </a:t>
            </a:r>
            <a:r>
              <a:rPr sz="1200" dirty="0">
                <a:latin typeface="Times New Roman"/>
                <a:cs typeface="Times New Roman"/>
              </a:rPr>
              <a:t>середовища може бути хіміч-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електрохімічною.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Електрохімічна корозія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водних </a:t>
            </a:r>
            <a:r>
              <a:rPr sz="1200" dirty="0">
                <a:latin typeface="Times New Roman"/>
                <a:cs typeface="Times New Roman"/>
              </a:rPr>
              <a:t>розчинах, 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атмосфері, </a:t>
            </a:r>
            <a:r>
              <a:rPr sz="1200" dirty="0">
                <a:latin typeface="Times New Roman"/>
                <a:cs typeface="Times New Roman"/>
              </a:rPr>
              <a:t>де 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волога.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Сутність цієї корозії полягає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тому, </a:t>
            </a:r>
            <a:r>
              <a:rPr sz="1200" dirty="0">
                <a:latin typeface="Times New Roman"/>
                <a:cs typeface="Times New Roman"/>
              </a:rPr>
              <a:t>що іони </a:t>
            </a:r>
            <a:r>
              <a:rPr sz="1200" spc="-5" dirty="0">
                <a:latin typeface="Times New Roman"/>
                <a:cs typeface="Times New Roman"/>
              </a:rPr>
              <a:t>металу на поверхні деталі, маючи </a:t>
            </a:r>
            <a:r>
              <a:rPr sz="1200" dirty="0">
                <a:latin typeface="Times New Roman"/>
                <a:cs typeface="Times New Roman"/>
              </a:rPr>
              <a:t>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лий</a:t>
            </a:r>
            <a:r>
              <a:rPr sz="1200" spc="-5" dirty="0">
                <a:latin typeface="Times New Roman"/>
                <a:cs typeface="Times New Roman"/>
              </a:rPr>
              <a:t> зв’язок </a:t>
            </a:r>
            <a:r>
              <a:rPr sz="1200" dirty="0">
                <a:latin typeface="Times New Roman"/>
                <a:cs typeface="Times New Roman"/>
              </a:rPr>
              <a:t>з глибинними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іонами,</a:t>
            </a:r>
            <a:r>
              <a:rPr sz="1200" dirty="0">
                <a:latin typeface="Times New Roman"/>
                <a:cs typeface="Times New Roman"/>
              </a:rPr>
              <a:t> легко </a:t>
            </a:r>
            <a:r>
              <a:rPr sz="1200" spc="-5" dirty="0">
                <a:latin typeface="Times New Roman"/>
                <a:cs typeface="Times New Roman"/>
              </a:rPr>
              <a:t>відриваються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молекулами води.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Метал, </a:t>
            </a:r>
            <a:r>
              <a:rPr sz="1200" spc="-5" dirty="0">
                <a:latin typeface="Times New Roman"/>
                <a:cs typeface="Times New Roman"/>
              </a:rPr>
              <a:t>втративши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позитивно</a:t>
            </a:r>
            <a:r>
              <a:rPr sz="1200" dirty="0">
                <a:latin typeface="Times New Roman"/>
                <a:cs typeface="Times New Roman"/>
              </a:rPr>
              <a:t> заряджених </a:t>
            </a:r>
            <a:r>
              <a:rPr sz="1200" spc="-5" dirty="0">
                <a:latin typeface="Times New Roman"/>
                <a:cs typeface="Times New Roman"/>
              </a:rPr>
              <a:t>частинок,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іонів,</a:t>
            </a:r>
            <a:r>
              <a:rPr sz="1200" dirty="0">
                <a:latin typeface="Times New Roman"/>
                <a:cs typeface="Times New Roman"/>
              </a:rPr>
              <a:t> заряджається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негативно </a:t>
            </a:r>
            <a:r>
              <a:rPr sz="1200" dirty="0">
                <a:latin typeface="Times New Roman"/>
                <a:cs typeface="Times New Roman"/>
              </a:rPr>
              <a:t>за рахунок </a:t>
            </a:r>
            <a:r>
              <a:rPr sz="1200" spc="-5" dirty="0">
                <a:latin typeface="Times New Roman"/>
                <a:cs typeface="Times New Roman"/>
              </a:rPr>
              <a:t>надмірної кількості електронів,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залишилися. Одночасно </a:t>
            </a:r>
            <a:r>
              <a:rPr sz="1200" dirty="0">
                <a:latin typeface="Times New Roman"/>
                <a:cs typeface="Times New Roman"/>
              </a:rPr>
              <a:t>шар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води, </a:t>
            </a:r>
            <a:r>
              <a:rPr sz="1200" dirty="0">
                <a:latin typeface="Times New Roman"/>
                <a:cs typeface="Times New Roman"/>
              </a:rPr>
              <a:t>що прилягає до </a:t>
            </a:r>
            <a:r>
              <a:rPr sz="1200" spc="-5" dirty="0">
                <a:latin typeface="Times New Roman"/>
                <a:cs typeface="Times New Roman"/>
              </a:rPr>
              <a:t>металу,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рахунок іонів металу набуває позитивного заряду. Різ-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ниця зарядів на </a:t>
            </a:r>
            <a:r>
              <a:rPr sz="1200" dirty="0">
                <a:latin typeface="Times New Roman"/>
                <a:cs typeface="Times New Roman"/>
              </a:rPr>
              <a:t>межі </a:t>
            </a:r>
            <a:r>
              <a:rPr sz="1200" spc="-5" dirty="0">
                <a:latin typeface="Times New Roman"/>
                <a:cs typeface="Times New Roman"/>
              </a:rPr>
              <a:t>«метал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вода» обумовлює </a:t>
            </a:r>
            <a:r>
              <a:rPr sz="1200" dirty="0">
                <a:latin typeface="Times New Roman"/>
                <a:cs typeface="Times New Roman"/>
              </a:rPr>
              <a:t>стрибок </a:t>
            </a:r>
            <a:r>
              <a:rPr sz="1200" spc="-5" dirty="0">
                <a:latin typeface="Times New Roman"/>
                <a:cs typeface="Times New Roman"/>
              </a:rPr>
              <a:t>потенціалу, який </a:t>
            </a:r>
            <a:r>
              <a:rPr sz="1200" dirty="0">
                <a:latin typeface="Times New Roman"/>
                <a:cs typeface="Times New Roman"/>
              </a:rPr>
              <a:t>в процесі ко-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розії </a:t>
            </a:r>
            <a:r>
              <a:rPr sz="1200" spc="-5" dirty="0">
                <a:latin typeface="Times New Roman"/>
                <a:cs typeface="Times New Roman"/>
              </a:rPr>
              <a:t>змінюється, </a:t>
            </a:r>
            <a:r>
              <a:rPr sz="1200" dirty="0">
                <a:latin typeface="Times New Roman"/>
                <a:cs typeface="Times New Roman"/>
              </a:rPr>
              <a:t>збільшуючись </a:t>
            </a:r>
            <a:r>
              <a:rPr sz="1200" spc="-5" dirty="0">
                <a:latin typeface="Times New Roman"/>
                <a:cs typeface="Times New Roman"/>
              </a:rPr>
              <a:t>від розчинення </a:t>
            </a:r>
            <a:r>
              <a:rPr sz="1200" dirty="0">
                <a:latin typeface="Times New Roman"/>
                <a:cs typeface="Times New Roman"/>
              </a:rPr>
              <a:t>металу,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зменшуючись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осадження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іонів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розчину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метал.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іонів,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переходять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осідають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однаковою,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 швидкості </a:t>
            </a:r>
            <a:r>
              <a:rPr sz="1200" dirty="0">
                <a:latin typeface="Times New Roman"/>
                <a:cs typeface="Times New Roman"/>
              </a:rPr>
              <a:t>розчинення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осадження </a:t>
            </a:r>
            <a:r>
              <a:rPr sz="1200" spc="-5" dirty="0">
                <a:latin typeface="Times New Roman"/>
                <a:cs typeface="Times New Roman"/>
              </a:rPr>
              <a:t>металу однакові, тому </a:t>
            </a:r>
            <a:r>
              <a:rPr sz="1200" dirty="0">
                <a:latin typeface="Times New Roman"/>
                <a:cs typeface="Times New Roman"/>
              </a:rPr>
              <a:t>процес корозії (руйну-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 металу)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рівноважний </a:t>
            </a:r>
            <a:r>
              <a:rPr sz="1200" dirty="0">
                <a:latin typeface="Times New Roman"/>
                <a:cs typeface="Times New Roman"/>
              </a:rPr>
              <a:t>потенціал.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нульовий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потенціал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приймають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рівноважний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99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42418" y="5118596"/>
            <a:ext cx="3851910" cy="27609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111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тенціал </a:t>
            </a:r>
            <a:r>
              <a:rPr sz="1200" spc="-5" dirty="0">
                <a:latin typeface="Times New Roman"/>
                <a:cs typeface="Times New Roman"/>
              </a:rPr>
              <a:t>водневого </a:t>
            </a:r>
            <a:r>
              <a:rPr sz="1200" dirty="0">
                <a:latin typeface="Times New Roman"/>
                <a:cs typeface="Times New Roman"/>
              </a:rPr>
              <a:t>іона у </a:t>
            </a:r>
            <a:r>
              <a:rPr sz="1200" spc="-5" dirty="0">
                <a:latin typeface="Times New Roman"/>
                <a:cs typeface="Times New Roman"/>
              </a:rPr>
              <a:t>водному </a:t>
            </a:r>
            <a:r>
              <a:rPr sz="1200" dirty="0">
                <a:latin typeface="Times New Roman"/>
                <a:cs typeface="Times New Roman"/>
              </a:rPr>
              <a:t>розчині </a:t>
            </a:r>
            <a:r>
              <a:rPr sz="1200" spc="-5" dirty="0">
                <a:latin typeface="Times New Roman"/>
                <a:cs typeface="Times New Roman"/>
              </a:rPr>
              <a:t>при концент- </a:t>
            </a:r>
            <a:r>
              <a:rPr sz="1200" dirty="0">
                <a:latin typeface="Times New Roman"/>
                <a:cs typeface="Times New Roman"/>
              </a:rPr>
              <a:t> рації </a:t>
            </a:r>
            <a:r>
              <a:rPr sz="1200" spc="-5" dirty="0">
                <a:latin typeface="Times New Roman"/>
                <a:cs typeface="Times New Roman"/>
              </a:rPr>
              <a:t>позитивних </a:t>
            </a:r>
            <a:r>
              <a:rPr sz="1200" dirty="0">
                <a:latin typeface="Times New Roman"/>
                <a:cs typeface="Times New Roman"/>
              </a:rPr>
              <a:t>іонів </a:t>
            </a:r>
            <a:r>
              <a:rPr sz="1200" spc="-5" dirty="0">
                <a:latin typeface="Times New Roman"/>
                <a:cs typeface="Times New Roman"/>
              </a:rPr>
              <a:t>водню,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дорівнює </a:t>
            </a:r>
            <a:r>
              <a:rPr sz="1200" dirty="0">
                <a:latin typeface="Times New Roman"/>
                <a:cs typeface="Times New Roman"/>
              </a:rPr>
              <a:t>1 моль іонів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</a:t>
            </a:r>
            <a:r>
              <a:rPr sz="1200" spc="-7" baseline="38194" dirty="0">
                <a:latin typeface="Times New Roman"/>
                <a:cs typeface="Times New Roman"/>
              </a:rPr>
              <a:t>+</a:t>
            </a:r>
            <a:r>
              <a:rPr sz="1200" spc="142" baseline="3819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1 </a:t>
            </a:r>
            <a:r>
              <a:rPr sz="1200" spc="-5" dirty="0">
                <a:latin typeface="Times New Roman"/>
                <a:cs typeface="Times New Roman"/>
              </a:rPr>
              <a:t>літр.</a:t>
            </a:r>
            <a:endParaRPr sz="1200">
              <a:latin typeface="Times New Roman"/>
              <a:cs typeface="Times New Roman"/>
            </a:endParaRPr>
          </a:p>
          <a:p>
            <a:pPr marL="38100" marR="317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Стандартні </a:t>
            </a:r>
            <a:r>
              <a:rPr sz="1200" dirty="0">
                <a:latin typeface="Times New Roman"/>
                <a:cs typeface="Times New Roman"/>
              </a:rPr>
              <a:t>потенціали інших </a:t>
            </a:r>
            <a:r>
              <a:rPr sz="1200" spc="-5" dirty="0">
                <a:latin typeface="Times New Roman"/>
                <a:cs typeface="Times New Roman"/>
              </a:rPr>
              <a:t>елементів виміряні по </a:t>
            </a:r>
            <a:r>
              <a:rPr sz="1200" dirty="0">
                <a:latin typeface="Times New Roman"/>
                <a:cs typeface="Times New Roman"/>
              </a:rPr>
              <a:t> відношенню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водневого потенціалу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(табл. 10.1).</a:t>
            </a:r>
            <a:endParaRPr sz="1200">
              <a:latin typeface="Times New Roman"/>
              <a:cs typeface="Times New Roman"/>
            </a:endParaRPr>
          </a:p>
          <a:p>
            <a:pPr marL="325755" algn="just">
              <a:lnSpc>
                <a:spcPts val="1310"/>
              </a:lnSpc>
            </a:pPr>
            <a:r>
              <a:rPr sz="1200" dirty="0">
                <a:latin typeface="Times New Roman"/>
                <a:cs typeface="Times New Roman"/>
              </a:rPr>
              <a:t>Метали,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стандартний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потенціал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негативний,</a:t>
            </a:r>
            <a:endParaRPr sz="1200">
              <a:latin typeface="Times New Roman"/>
              <a:cs typeface="Times New Roman"/>
            </a:endParaRPr>
          </a:p>
          <a:p>
            <a:pPr marL="38100" marR="304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кородують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воді, </a:t>
            </a:r>
            <a:r>
              <a:rPr sz="1200" dirty="0">
                <a:latin typeface="Times New Roman"/>
                <a:cs typeface="Times New Roman"/>
              </a:rPr>
              <a:t>в якій </a:t>
            </a:r>
            <a:r>
              <a:rPr sz="1200" spc="-5" dirty="0">
                <a:latin typeface="Times New Roman"/>
                <a:cs typeface="Times New Roman"/>
              </a:rPr>
              <a:t>розчинений кисень, тим актив- </a:t>
            </a:r>
            <a:r>
              <a:rPr sz="1200" dirty="0">
                <a:latin typeface="Times New Roman"/>
                <a:cs typeface="Times New Roman"/>
              </a:rPr>
              <a:t> ніше, чим </a:t>
            </a:r>
            <a:r>
              <a:rPr sz="1200" spc="-5" dirty="0">
                <a:latin typeface="Times New Roman"/>
                <a:cs typeface="Times New Roman"/>
              </a:rPr>
              <a:t>більш негативним </a:t>
            </a:r>
            <a:r>
              <a:rPr sz="1200" dirty="0">
                <a:latin typeface="Times New Roman"/>
                <a:cs typeface="Times New Roman"/>
              </a:rPr>
              <a:t>є значення електрохімічного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потенціалу.</a:t>
            </a:r>
            <a:endParaRPr sz="1200">
              <a:latin typeface="Times New Roman"/>
              <a:cs typeface="Times New Roman"/>
            </a:endParaRPr>
          </a:p>
          <a:p>
            <a:pPr marL="38100" marR="311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Іони </a:t>
            </a:r>
            <a:r>
              <a:rPr sz="1200" spc="-5" dirty="0">
                <a:latin typeface="Times New Roman"/>
                <a:cs typeface="Times New Roman"/>
              </a:rPr>
              <a:t>металу взаємодіють </a:t>
            </a:r>
            <a:r>
              <a:rPr sz="1200" dirty="0">
                <a:latin typeface="Times New Roman"/>
                <a:cs typeface="Times New Roman"/>
              </a:rPr>
              <a:t>з іонами </a:t>
            </a:r>
            <a:r>
              <a:rPr sz="1200" spc="-5" dirty="0">
                <a:latin typeface="Times New Roman"/>
                <a:cs typeface="Times New Roman"/>
              </a:rPr>
              <a:t>ОН</a:t>
            </a:r>
            <a:r>
              <a:rPr sz="1200" spc="-7" baseline="38194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утворюють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нерозчинні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гідроксиди.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іржею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іржавінням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2575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Схема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іржавіння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заліза: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</a:rPr>
              <a:t>2Fe–4e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2Fe</a:t>
            </a:r>
            <a:r>
              <a:rPr sz="1200" spc="-7" baseline="38194" dirty="0">
                <a:latin typeface="Times New Roman"/>
                <a:cs typeface="Times New Roman"/>
              </a:rPr>
              <a:t>2+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sz="1200" spc="-5" dirty="0">
                <a:latin typeface="Times New Roman"/>
                <a:cs typeface="Times New Roman"/>
              </a:rPr>
              <a:t>2Fe</a:t>
            </a:r>
            <a:r>
              <a:rPr sz="1200" spc="-7" baseline="38194" dirty="0">
                <a:latin typeface="Times New Roman"/>
                <a:cs typeface="Times New Roman"/>
              </a:rPr>
              <a:t>2+</a:t>
            </a:r>
            <a:r>
              <a:rPr sz="1200" spc="-5" dirty="0">
                <a:latin typeface="Times New Roman"/>
                <a:cs typeface="Times New Roman"/>
              </a:rPr>
              <a:t>+4OH</a:t>
            </a:r>
            <a:r>
              <a:rPr sz="1200" spc="-7" baseline="38194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2Fe(OH)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42424" y="7883897"/>
            <a:ext cx="5837555" cy="1435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Гідроксид </a:t>
            </a:r>
            <a:r>
              <a:rPr sz="1200" spc="-5" dirty="0">
                <a:latin typeface="Times New Roman"/>
                <a:cs typeface="Times New Roman"/>
              </a:rPr>
              <a:t>заліза 2Fe(OH)</a:t>
            </a:r>
            <a:r>
              <a:rPr sz="1200" spc="-7" baseline="-10416" dirty="0">
                <a:latin typeface="Times New Roman"/>
                <a:cs typeface="Times New Roman"/>
              </a:rPr>
              <a:t>2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присутності кисню, розчиненого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воді, перетворюєть- </a:t>
            </a:r>
            <a:r>
              <a:rPr sz="1200" dirty="0">
                <a:latin typeface="Times New Roman"/>
                <a:cs typeface="Times New Roman"/>
              </a:rPr>
              <a:t> ся в </a:t>
            </a:r>
            <a:r>
              <a:rPr sz="1200" spc="-5" dirty="0">
                <a:latin typeface="Times New Roman"/>
                <a:cs typeface="Times New Roman"/>
              </a:rPr>
              <a:t>Fe(OH)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. Оскільки це нерозчинна сполука, то рівноважний </a:t>
            </a:r>
            <a:r>
              <a:rPr sz="1200" dirty="0">
                <a:latin typeface="Times New Roman"/>
                <a:cs typeface="Times New Roman"/>
              </a:rPr>
              <a:t>потенціал </a:t>
            </a:r>
            <a:r>
              <a:rPr sz="1200" spc="-5" dirty="0">
                <a:latin typeface="Times New Roman"/>
                <a:cs typeface="Times New Roman"/>
              </a:rPr>
              <a:t>не може бути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досягнутий,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корозія</a:t>
            </a:r>
            <a:r>
              <a:rPr sz="1200" spc="-5" dirty="0">
                <a:latin typeface="Times New Roman"/>
                <a:cs typeface="Times New Roman"/>
              </a:rPr>
              <a:t> буде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тривати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повного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структури, </a:t>
            </a:r>
            <a:r>
              <a:rPr sz="1200" dirty="0">
                <a:latin typeface="Times New Roman"/>
                <a:cs typeface="Times New Roman"/>
              </a:rPr>
              <a:t>корозія </a:t>
            </a:r>
            <a:r>
              <a:rPr sz="1200" spc="-5" dirty="0">
                <a:latin typeface="Times New Roman"/>
                <a:cs typeface="Times New Roman"/>
              </a:rPr>
              <a:t>проявляється по-різному: при однорідному металі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корозія </a:t>
            </a:r>
            <a:r>
              <a:rPr sz="1200" spc="-5" dirty="0">
                <a:latin typeface="Times New Roman"/>
                <a:cs typeface="Times New Roman"/>
              </a:rPr>
              <a:t>відбувається рівномірно по </a:t>
            </a:r>
            <a:r>
              <a:rPr sz="1200" dirty="0">
                <a:latin typeface="Times New Roman"/>
                <a:cs typeface="Times New Roman"/>
              </a:rPr>
              <a:t>всій </a:t>
            </a:r>
            <a:r>
              <a:rPr sz="1200" spc="-5" dirty="0">
                <a:latin typeface="Times New Roman"/>
                <a:cs typeface="Times New Roman"/>
              </a:rPr>
              <a:t>поверхні, при неоднорідному </a:t>
            </a:r>
            <a:r>
              <a:rPr sz="1200" dirty="0">
                <a:latin typeface="Times New Roman"/>
                <a:cs typeface="Times New Roman"/>
              </a:rPr>
              <a:t>металі – корозія 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вибірковою (так названа точкова корозія). Це явище </a:t>
            </a:r>
            <a:r>
              <a:rPr sz="1200" dirty="0">
                <a:latin typeface="Times New Roman"/>
                <a:cs typeface="Times New Roman"/>
              </a:rPr>
              <a:t>найбільш </a:t>
            </a:r>
            <a:r>
              <a:rPr sz="1200" spc="-5" dirty="0">
                <a:latin typeface="Times New Roman"/>
                <a:cs typeface="Times New Roman"/>
              </a:rPr>
              <a:t>небезпечно, </a:t>
            </a:r>
            <a:r>
              <a:rPr sz="1200" dirty="0">
                <a:latin typeface="Times New Roman"/>
                <a:cs typeface="Times New Roman"/>
              </a:rPr>
              <a:t>оскільки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швидкого псування всього виробу. Вибіркова </a:t>
            </a:r>
            <a:r>
              <a:rPr sz="1200" dirty="0">
                <a:latin typeface="Times New Roman"/>
                <a:cs typeface="Times New Roman"/>
              </a:rPr>
              <a:t>корозія </a:t>
            </a:r>
            <a:r>
              <a:rPr sz="1200" spc="-5" dirty="0">
                <a:latin typeface="Times New Roman"/>
                <a:cs typeface="Times New Roman"/>
              </a:rPr>
              <a:t>створює центри </a:t>
            </a:r>
            <a:r>
              <a:rPr sz="1200" dirty="0">
                <a:latin typeface="Times New Roman"/>
                <a:cs typeface="Times New Roman"/>
              </a:rPr>
              <a:t> концентрації</a:t>
            </a:r>
            <a:r>
              <a:rPr sz="1200" spc="-5" dirty="0">
                <a:latin typeface="Times New Roman"/>
                <a:cs typeface="Times New Roman"/>
              </a:rPr>
              <a:t> напружень,</a:t>
            </a:r>
            <a:r>
              <a:rPr sz="1200" dirty="0">
                <a:latin typeface="Times New Roman"/>
                <a:cs typeface="Times New Roman"/>
              </a:rPr>
              <a:t> що сприяє </a:t>
            </a:r>
            <a:r>
              <a:rPr sz="1200" spc="-5" dirty="0">
                <a:latin typeface="Times New Roman"/>
                <a:cs typeface="Times New Roman"/>
              </a:rPr>
              <a:t>руйнуванню.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75688" y="5102597"/>
            <a:ext cx="77851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10.1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29853" y="5399012"/>
            <a:ext cx="1428115" cy="4711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algn="ctr">
              <a:lnSpc>
                <a:spcPts val="1150"/>
              </a:lnSpc>
              <a:spcBef>
                <a:spcPts val="180"/>
              </a:spcBef>
            </a:pPr>
            <a:r>
              <a:rPr sz="1000" spc="-5" dirty="0">
                <a:latin typeface="Times New Roman"/>
                <a:cs typeface="Times New Roman"/>
              </a:rPr>
              <a:t>Стандартні потенціали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 по відношенню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водневого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потенціалу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5045201" y="5936745"/>
          <a:ext cx="1791970" cy="1692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3270"/>
                <a:gridCol w="1018540"/>
              </a:tblGrid>
              <a:tr h="152400">
                <a:tc>
                  <a:txBody>
                    <a:bodyPr/>
                    <a:lstStyle/>
                    <a:p>
                      <a:pPr marL="952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Елемент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Потенціал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25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–1,55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16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–1,30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79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Zn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–0,76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952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–0,50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16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Fe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–0,44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16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Ni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–0,23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303">
                <a:tc>
                  <a:txBody>
                    <a:bodyPr/>
                    <a:lstStyle/>
                    <a:p>
                      <a:pPr marL="9525" algn="ctr">
                        <a:lnSpc>
                          <a:spcPts val="114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H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45"/>
                        </a:lnSpc>
                        <a:spcBef>
                          <a:spcPts val="30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</a:t>
                      </a:r>
                      <a:r>
                        <a:rPr sz="1500" spc="-7" baseline="2777" dirty="0">
                          <a:latin typeface="Times New Roman"/>
                          <a:cs typeface="Times New Roman"/>
                        </a:rPr>
                        <a:t>0,00</a:t>
                      </a:r>
                      <a:r>
                        <a:rPr sz="1500" spc="-52" baseline="2777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500" baseline="2777" dirty="0">
                          <a:latin typeface="Times New Roman"/>
                          <a:cs typeface="Times New Roman"/>
                        </a:rPr>
                        <a:t>В</a:t>
                      </a:r>
                      <a:endParaRPr sz="1500" baseline="2777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Cu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+0,34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952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+0,80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952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Au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+1,50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56591" y="6063490"/>
            <a:ext cx="5888990" cy="391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10.8.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хрому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потенціал 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Fe-Cr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3511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має бути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менше</a:t>
            </a:r>
            <a:r>
              <a:rPr sz="1200" spc="-5" dirty="0">
                <a:latin typeface="Times New Roman"/>
                <a:cs typeface="Times New Roman"/>
              </a:rPr>
              <a:t> 13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та дорівнювати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інтервалу </a:t>
            </a:r>
            <a:r>
              <a:rPr sz="1200" spc="-5" dirty="0">
                <a:latin typeface="Times New Roman"/>
                <a:cs typeface="Times New Roman"/>
              </a:rPr>
              <a:t>13...18 %.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Корозійна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стійкість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пояснюється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утворенням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захисної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плівки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окси-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Вуглець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нержавіючих </a:t>
            </a:r>
            <a:r>
              <a:rPr sz="1200" dirty="0">
                <a:latin typeface="Times New Roman"/>
                <a:cs typeface="Times New Roman"/>
              </a:rPr>
              <a:t>сталях є </a:t>
            </a:r>
            <a:r>
              <a:rPr sz="1200" spc="-5" dirty="0">
                <a:latin typeface="Times New Roman"/>
                <a:cs typeface="Times New Roman"/>
              </a:rPr>
              <a:t>небажаним, оскільки він </a:t>
            </a:r>
            <a:r>
              <a:rPr sz="1200" dirty="0">
                <a:latin typeface="Times New Roman"/>
                <a:cs typeface="Times New Roman"/>
              </a:rPr>
              <a:t>обідняє </a:t>
            </a:r>
            <a:r>
              <a:rPr sz="1200" spc="-5" dirty="0">
                <a:latin typeface="Times New Roman"/>
                <a:cs typeface="Times New Roman"/>
              </a:rPr>
              <a:t>розчин по хрому,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зв’язуючи його </a:t>
            </a:r>
            <a:r>
              <a:rPr sz="1200" dirty="0">
                <a:latin typeface="Times New Roman"/>
                <a:cs typeface="Times New Roman"/>
              </a:rPr>
              <a:t>в карбіди </a:t>
            </a:r>
            <a:r>
              <a:rPr sz="1200" spc="-5" dirty="0">
                <a:latin typeface="Times New Roman"/>
                <a:cs typeface="Times New Roman"/>
              </a:rPr>
              <a:t>хрому, та </a:t>
            </a:r>
            <a:r>
              <a:rPr sz="1200" dirty="0">
                <a:latin typeface="Times New Roman"/>
                <a:cs typeface="Times New Roman"/>
              </a:rPr>
              <a:t>сприяє отриманню двохфазного стану. </a:t>
            </a:r>
            <a:r>
              <a:rPr sz="1200" spc="-5" dirty="0">
                <a:latin typeface="Times New Roman"/>
                <a:cs typeface="Times New Roman"/>
              </a:rPr>
              <a:t>Чим </a:t>
            </a:r>
            <a:r>
              <a:rPr sz="1200" dirty="0">
                <a:latin typeface="Times New Roman"/>
                <a:cs typeface="Times New Roman"/>
              </a:rPr>
              <a:t>нижче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dirty="0">
                <a:latin typeface="Times New Roman"/>
                <a:cs typeface="Times New Roman"/>
              </a:rPr>
              <a:t> корозійна стійкість</a:t>
            </a:r>
            <a:r>
              <a:rPr sz="1200" spc="-5" dirty="0">
                <a:latin typeface="Times New Roman"/>
                <a:cs typeface="Times New Roman"/>
              </a:rPr>
              <a:t> нержавіючих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Серед </a:t>
            </a:r>
            <a:r>
              <a:rPr sz="1200" spc="-5" dirty="0">
                <a:latin typeface="Times New Roman"/>
                <a:cs typeface="Times New Roman"/>
              </a:rPr>
              <a:t>нержавіючих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виділяють </a:t>
            </a:r>
            <a:r>
              <a:rPr sz="1200" i="1" spc="-5" dirty="0">
                <a:latin typeface="Times New Roman"/>
                <a:cs typeface="Times New Roman"/>
              </a:rPr>
              <a:t>сталі феритного </a:t>
            </a:r>
            <a:r>
              <a:rPr sz="1200" i="1" dirty="0">
                <a:latin typeface="Times New Roman"/>
                <a:cs typeface="Times New Roman"/>
              </a:rPr>
              <a:t>класу </a:t>
            </a:r>
            <a:r>
              <a:rPr sz="1200" spc="-5" dirty="0">
                <a:latin typeface="Times New Roman"/>
                <a:cs typeface="Times New Roman"/>
              </a:rPr>
              <a:t>марок 08Х13, 12Х17,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08Х25Т, 15Х28. Сталі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підвищеним вмістом хрому не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фазових перетворень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 стані, тому не можуть </a:t>
            </a:r>
            <a:r>
              <a:rPr sz="1200" dirty="0">
                <a:latin typeface="Times New Roman"/>
                <a:cs typeface="Times New Roman"/>
              </a:rPr>
              <a:t>бути </a:t>
            </a:r>
            <a:r>
              <a:rPr sz="1200" spc="-5" dirty="0">
                <a:latin typeface="Times New Roman"/>
                <a:cs typeface="Times New Roman"/>
              </a:rPr>
              <a:t>загартовані. Значним недоліком </a:t>
            </a:r>
            <a:r>
              <a:rPr sz="1200" dirty="0">
                <a:latin typeface="Times New Roman"/>
                <a:cs typeface="Times New Roman"/>
              </a:rPr>
              <a:t>феритних </a:t>
            </a:r>
            <a:r>
              <a:rPr sz="1200" spc="-5" dirty="0">
                <a:latin typeface="Times New Roman"/>
                <a:cs typeface="Times New Roman"/>
              </a:rPr>
              <a:t>хроми-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стих </a:t>
            </a:r>
            <a:r>
              <a:rPr sz="1200" dirty="0">
                <a:latin typeface="Times New Roman"/>
                <a:cs typeface="Times New Roman"/>
              </a:rPr>
              <a:t>сталей є підвищена крихкість через </a:t>
            </a:r>
            <a:r>
              <a:rPr sz="1200" spc="-5" dirty="0">
                <a:latin typeface="Times New Roman"/>
                <a:cs typeface="Times New Roman"/>
              </a:rPr>
              <a:t>крупнокристалічну структуру. Ці сталі схильні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міжкристалічної корозії (по межах зерен)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збідніння </a:t>
            </a:r>
            <a:r>
              <a:rPr sz="1200" dirty="0">
                <a:latin typeface="Times New Roman"/>
                <a:cs typeface="Times New Roman"/>
              </a:rPr>
              <a:t>меж зерен хромом.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уникнення цього вводять невелику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титану. Міжкристалічна </a:t>
            </a:r>
            <a:r>
              <a:rPr sz="1200" dirty="0">
                <a:latin typeface="Times New Roman"/>
                <a:cs typeface="Times New Roman"/>
              </a:rPr>
              <a:t>корозія </a:t>
            </a:r>
            <a:r>
              <a:rPr sz="1200" spc="-5" dirty="0">
                <a:latin typeface="Times New Roman"/>
                <a:cs typeface="Times New Roman"/>
              </a:rPr>
              <a:t>зумовлена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частина хрому </a:t>
            </a:r>
            <a:r>
              <a:rPr sz="1200" dirty="0">
                <a:latin typeface="Times New Roman"/>
                <a:cs typeface="Times New Roman"/>
              </a:rPr>
              <a:t>біля </a:t>
            </a:r>
            <a:r>
              <a:rPr sz="1200" spc="-5" dirty="0">
                <a:latin typeface="Times New Roman"/>
                <a:cs typeface="Times New Roman"/>
              </a:rPr>
              <a:t>границь </a:t>
            </a:r>
            <a:r>
              <a:rPr sz="1200" dirty="0">
                <a:latin typeface="Times New Roman"/>
                <a:cs typeface="Times New Roman"/>
              </a:rPr>
              <a:t>зерна взаємодіє з </a:t>
            </a:r>
            <a:r>
              <a:rPr sz="1200" spc="-5" dirty="0">
                <a:latin typeface="Times New Roman"/>
                <a:cs typeface="Times New Roman"/>
              </a:rPr>
              <a:t>вуглецем та утворює </a:t>
            </a:r>
            <a:r>
              <a:rPr sz="1200" dirty="0">
                <a:latin typeface="Times New Roman"/>
                <a:cs typeface="Times New Roman"/>
              </a:rPr>
              <a:t>карбіди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Концентрація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границь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стає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менше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%,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dirty="0">
                <a:latin typeface="Times New Roman"/>
                <a:cs typeface="Times New Roman"/>
              </a:rPr>
              <a:t> сталь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набуває негативного </a:t>
            </a:r>
            <a:r>
              <a:rPr sz="1200" dirty="0">
                <a:latin typeface="Times New Roman"/>
                <a:cs typeface="Times New Roman"/>
              </a:rPr>
              <a:t>потенціалу.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схильність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зростання </a:t>
            </a:r>
            <a:r>
              <a:rPr sz="1200" dirty="0">
                <a:latin typeface="Times New Roman"/>
                <a:cs typeface="Times New Roman"/>
              </a:rPr>
              <a:t>зерна, </a:t>
            </a:r>
            <a:r>
              <a:rPr sz="1200" spc="-5" dirty="0">
                <a:latin typeface="Times New Roman"/>
                <a:cs typeface="Times New Roman"/>
              </a:rPr>
              <a:t>феритні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вимагають строгих </a:t>
            </a:r>
            <a:r>
              <a:rPr sz="1200" dirty="0">
                <a:latin typeface="Times New Roman"/>
                <a:cs typeface="Times New Roman"/>
              </a:rPr>
              <a:t>режимів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зварювання та інтенсивного охолодження зони зварного шва.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недоліком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схильність 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інтервалі </a:t>
            </a:r>
            <a:r>
              <a:rPr sz="1200" spc="-5" dirty="0">
                <a:latin typeface="Times New Roman"/>
                <a:cs typeface="Times New Roman"/>
              </a:rPr>
              <a:t>температур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450...500 °С.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006677" y="4565305"/>
            <a:ext cx="170815" cy="75438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Потенціал,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495404" y="4210665"/>
          <a:ext cx="2620010" cy="14224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7650"/>
                <a:gridCol w="200659"/>
                <a:gridCol w="217170"/>
                <a:gridCol w="208914"/>
                <a:gridCol w="205105"/>
                <a:gridCol w="220344"/>
                <a:gridCol w="224790"/>
                <a:gridCol w="216534"/>
                <a:gridCol w="212725"/>
                <a:gridCol w="208914"/>
                <a:gridCol w="217169"/>
                <a:gridCol w="224155"/>
              </a:tblGrid>
              <a:tr h="25374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231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70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7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25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7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object 7"/>
          <p:cNvSpPr/>
          <p:nvPr/>
        </p:nvSpPr>
        <p:spPr>
          <a:xfrm>
            <a:off x="3877817" y="4469891"/>
            <a:ext cx="116205" cy="920115"/>
          </a:xfrm>
          <a:custGeom>
            <a:avLst/>
            <a:gdLst/>
            <a:ahLst/>
            <a:cxnLst/>
            <a:rect l="l" t="t" r="r" b="b"/>
            <a:pathLst>
              <a:path w="116204" h="920114">
                <a:moveTo>
                  <a:pt x="0" y="919734"/>
                </a:moveTo>
                <a:lnTo>
                  <a:pt x="12844" y="873593"/>
                </a:lnTo>
                <a:lnTo>
                  <a:pt x="25578" y="827306"/>
                </a:lnTo>
                <a:lnTo>
                  <a:pt x="37911" y="780544"/>
                </a:lnTo>
                <a:lnTo>
                  <a:pt x="49548" y="732976"/>
                </a:lnTo>
                <a:lnTo>
                  <a:pt x="60198" y="684276"/>
                </a:lnTo>
                <a:lnTo>
                  <a:pt x="70250" y="636861"/>
                </a:lnTo>
                <a:lnTo>
                  <a:pt x="79351" y="590982"/>
                </a:lnTo>
                <a:lnTo>
                  <a:pt x="87465" y="543056"/>
                </a:lnTo>
                <a:lnTo>
                  <a:pt x="94555" y="489496"/>
                </a:lnTo>
                <a:lnTo>
                  <a:pt x="100584" y="426720"/>
                </a:lnTo>
                <a:lnTo>
                  <a:pt x="103739" y="382224"/>
                </a:lnTo>
                <a:lnTo>
                  <a:pt x="106394" y="334220"/>
                </a:lnTo>
                <a:lnTo>
                  <a:pt x="108620" y="283197"/>
                </a:lnTo>
                <a:lnTo>
                  <a:pt x="110490" y="229647"/>
                </a:lnTo>
                <a:lnTo>
                  <a:pt x="112073" y="174061"/>
                </a:lnTo>
                <a:lnTo>
                  <a:pt x="113442" y="116931"/>
                </a:lnTo>
                <a:lnTo>
                  <a:pt x="114669" y="58746"/>
                </a:lnTo>
                <a:lnTo>
                  <a:pt x="115824" y="0"/>
                </a:lnTo>
              </a:path>
            </a:pathLst>
          </a:custGeom>
          <a:ln w="16433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448560" y="5628704"/>
            <a:ext cx="91440" cy="1828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00" spc="15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05762" y="5628704"/>
            <a:ext cx="91440" cy="1828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00" spc="15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327145" y="5628704"/>
            <a:ext cx="1002665" cy="3251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ts val="1160"/>
              </a:lnSpc>
              <a:spcBef>
                <a:spcPts val="130"/>
              </a:spcBef>
              <a:tabLst>
                <a:tab pos="440690" algn="l"/>
                <a:tab pos="857250" algn="l"/>
              </a:tabLst>
            </a:pPr>
            <a:r>
              <a:rPr sz="1000" spc="15" dirty="0">
                <a:latin typeface="Times New Roman"/>
                <a:cs typeface="Times New Roman"/>
              </a:rPr>
              <a:t>8	12	16</a:t>
            </a:r>
            <a:endParaRPr sz="1000">
              <a:latin typeface="Times New Roman"/>
              <a:cs typeface="Times New Roman"/>
            </a:endParaRPr>
          </a:p>
          <a:p>
            <a:pPr marL="59690">
              <a:lnSpc>
                <a:spcPts val="1160"/>
              </a:lnSpc>
            </a:pPr>
            <a:r>
              <a:rPr sz="1000" spc="10" dirty="0">
                <a:latin typeface="Times New Roman"/>
                <a:cs typeface="Times New Roman"/>
              </a:rPr>
              <a:t>Вміст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хрому,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602724" y="5628704"/>
            <a:ext cx="156845" cy="1828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00" spc="10" dirty="0">
                <a:latin typeface="Times New Roman"/>
                <a:cs typeface="Times New Roman"/>
              </a:rPr>
              <a:t>20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027145" y="5628704"/>
            <a:ext cx="157480" cy="1828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00" spc="15" dirty="0">
                <a:latin typeface="Times New Roman"/>
                <a:cs typeface="Times New Roman"/>
              </a:rPr>
              <a:t>24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1184" y="516889"/>
            <a:ext cx="5939155" cy="4953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dirty="0">
                <a:latin typeface="Times New Roman"/>
                <a:cs typeface="Times New Roman"/>
              </a:rPr>
              <a:t>Хімічна </a:t>
            </a:r>
            <a:r>
              <a:rPr sz="1200" i="1" spc="-5" dirty="0">
                <a:latin typeface="Times New Roman"/>
                <a:cs typeface="Times New Roman"/>
              </a:rPr>
              <a:t>корозія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відбуватися </a:t>
            </a:r>
            <a:r>
              <a:rPr sz="1200" dirty="0">
                <a:latin typeface="Times New Roman"/>
                <a:cs typeface="Times New Roman"/>
              </a:rPr>
              <a:t>за рахунок </a:t>
            </a:r>
            <a:r>
              <a:rPr sz="1200" spc="-5" dirty="0">
                <a:latin typeface="Times New Roman"/>
                <a:cs typeface="Times New Roman"/>
              </a:rPr>
              <a:t>взаємодії металу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газовим середови- </a:t>
            </a:r>
            <a:r>
              <a:rPr sz="1200" dirty="0">
                <a:latin typeface="Times New Roman"/>
                <a:cs typeface="Times New Roman"/>
              </a:rPr>
              <a:t> щем </a:t>
            </a:r>
            <a:r>
              <a:rPr sz="1200" spc="-5" dirty="0">
                <a:latin typeface="Times New Roman"/>
                <a:cs typeface="Times New Roman"/>
              </a:rPr>
              <a:t>при відсутності вологи. Продуктом корозії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оксиди металу. При цьому на поверх-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металу утворюється плівка </a:t>
            </a:r>
            <a:r>
              <a:rPr sz="1200" dirty="0">
                <a:latin typeface="Times New Roman"/>
                <a:cs typeface="Times New Roman"/>
              </a:rPr>
              <a:t>товщиною в 1...2 </a:t>
            </a:r>
            <a:r>
              <a:rPr sz="1200" spc="-5" dirty="0">
                <a:latin typeface="Times New Roman"/>
                <a:cs typeface="Times New Roman"/>
              </a:rPr>
              <a:t>періоду </a:t>
            </a:r>
            <a:r>
              <a:rPr sz="1200" dirty="0">
                <a:latin typeface="Times New Roman"/>
                <a:cs typeface="Times New Roman"/>
              </a:rPr>
              <a:t>кристалічної </a:t>
            </a:r>
            <a:r>
              <a:rPr sz="1200" spc="-5" dirty="0">
                <a:latin typeface="Times New Roman"/>
                <a:cs typeface="Times New Roman"/>
              </a:rPr>
              <a:t>решітки, на при- </a:t>
            </a:r>
            <a:r>
              <a:rPr sz="1200" dirty="0">
                <a:latin typeface="Times New Roman"/>
                <a:cs typeface="Times New Roman"/>
              </a:rPr>
              <a:t> клад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на поверхні алюмінію. Цей </a:t>
            </a:r>
            <a:r>
              <a:rPr sz="1200" dirty="0">
                <a:latin typeface="Times New Roman"/>
                <a:cs typeface="Times New Roman"/>
              </a:rPr>
              <a:t>шар ізолює метал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кисню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перешкоджає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дальшому </a:t>
            </a:r>
            <a:r>
              <a:rPr sz="1200" spc="-5" dirty="0">
                <a:latin typeface="Times New Roman"/>
                <a:cs typeface="Times New Roman"/>
              </a:rPr>
              <a:t>окисленню, </a:t>
            </a:r>
            <a:r>
              <a:rPr sz="1200" dirty="0">
                <a:latin typeface="Times New Roman"/>
                <a:cs typeface="Times New Roman"/>
              </a:rPr>
              <a:t>захищає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електрохімічної корозії у </a:t>
            </a:r>
            <a:r>
              <a:rPr sz="1200" spc="-5" dirty="0">
                <a:latin typeface="Times New Roman"/>
                <a:cs typeface="Times New Roman"/>
              </a:rPr>
              <a:t>воді. При створенні коро- </a:t>
            </a:r>
            <a:r>
              <a:rPr sz="1200" dirty="0">
                <a:latin typeface="Times New Roman"/>
                <a:cs typeface="Times New Roman"/>
              </a:rPr>
              <a:t> зійностійких сплавів </a:t>
            </a:r>
            <a:r>
              <a:rPr sz="1200" spc="-5" dirty="0">
                <a:latin typeface="Times New Roman"/>
                <a:cs typeface="Times New Roman"/>
              </a:rPr>
              <a:t>сплав повинен </a:t>
            </a:r>
            <a:r>
              <a:rPr sz="1200" dirty="0">
                <a:latin typeface="Times New Roman"/>
                <a:cs typeface="Times New Roman"/>
              </a:rPr>
              <a:t>мати </a:t>
            </a:r>
            <a:r>
              <a:rPr sz="1200" spc="-5" dirty="0">
                <a:latin typeface="Times New Roman"/>
                <a:cs typeface="Times New Roman"/>
              </a:rPr>
              <a:t>підвищене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-5" dirty="0">
                <a:latin typeface="Times New Roman"/>
                <a:cs typeface="Times New Roman"/>
              </a:rPr>
              <a:t>електрохімічного потен-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бути 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можливості</a:t>
            </a:r>
            <a:r>
              <a:rPr sz="1200" dirty="0">
                <a:latin typeface="Times New Roman"/>
                <a:cs typeface="Times New Roman"/>
              </a:rPr>
              <a:t> однофазним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81915" algn="r">
              <a:lnSpc>
                <a:spcPts val="141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10.15.2.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ХРОМОВМІСНІ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КОРОЗІЙНОСТІЙКІ</a:t>
            </a:r>
            <a:endParaRPr sz="1200">
              <a:latin typeface="Times New Roman"/>
              <a:cs typeface="Times New Roman"/>
            </a:endParaRPr>
          </a:p>
          <a:p>
            <a:pPr marR="82550" algn="r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СТАЛІ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ТА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88900" marR="8064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Корозійна стійкість </a:t>
            </a:r>
            <a:r>
              <a:rPr sz="1200" spc="-5" dirty="0">
                <a:latin typeface="Times New Roman"/>
                <a:cs typeface="Times New Roman"/>
              </a:rPr>
              <a:t>можна підвищити, якщо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вуглецю звести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мінімуму,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ввести легуючий елемент, який утворює </a:t>
            </a:r>
            <a:r>
              <a:rPr sz="1200" dirty="0">
                <a:latin typeface="Times New Roman"/>
                <a:cs typeface="Times New Roman"/>
              </a:rPr>
              <a:t>з залізом </a:t>
            </a:r>
            <a:r>
              <a:rPr sz="1200" spc="-5" dirty="0">
                <a:latin typeface="Times New Roman"/>
                <a:cs typeface="Times New Roman"/>
              </a:rPr>
              <a:t>тверді </a:t>
            </a:r>
            <a:r>
              <a:rPr sz="1200" dirty="0">
                <a:latin typeface="Times New Roman"/>
                <a:cs typeface="Times New Roman"/>
              </a:rPr>
              <a:t>розчини в такій </a:t>
            </a:r>
            <a:r>
              <a:rPr sz="1200" spc="-5" dirty="0">
                <a:latin typeface="Times New Roman"/>
                <a:cs typeface="Times New Roman"/>
              </a:rPr>
              <a:t>кількості, при </a:t>
            </a:r>
            <a:r>
              <a:rPr sz="1200" dirty="0">
                <a:latin typeface="Times New Roman"/>
                <a:cs typeface="Times New Roman"/>
              </a:rPr>
              <a:t> якій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стрибкоподібно</a:t>
            </a:r>
            <a:r>
              <a:rPr sz="1200" spc="-5" dirty="0">
                <a:latin typeface="Times New Roman"/>
                <a:cs typeface="Times New Roman"/>
              </a:rPr>
              <a:t> підвищиться</a:t>
            </a:r>
            <a:r>
              <a:rPr sz="1200" dirty="0">
                <a:latin typeface="Times New Roman"/>
                <a:cs typeface="Times New Roman"/>
              </a:rPr>
              <a:t> електродний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потенціал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сплаву.</a:t>
            </a:r>
            <a:endParaRPr sz="1200">
              <a:latin typeface="Times New Roman"/>
              <a:cs typeface="Times New Roman"/>
            </a:endParaRPr>
          </a:p>
          <a:p>
            <a:pPr marL="88900" marR="8001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Найважливішими корозійностійкими </a:t>
            </a:r>
            <a:r>
              <a:rPr sz="1200" spc="-10" dirty="0">
                <a:latin typeface="Times New Roman"/>
                <a:cs typeface="Times New Roman"/>
              </a:rPr>
              <a:t>технічними </a:t>
            </a:r>
            <a:r>
              <a:rPr sz="1200" spc="-15" dirty="0">
                <a:latin typeface="Times New Roman"/>
                <a:cs typeface="Times New Roman"/>
              </a:rPr>
              <a:t>сплавами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5" dirty="0">
                <a:latin typeface="Times New Roman"/>
                <a:cs typeface="Times New Roman"/>
              </a:rPr>
              <a:t>нержавіючі </a:t>
            </a:r>
            <a:r>
              <a:rPr sz="1200" spc="-10" dirty="0">
                <a:latin typeface="Times New Roman"/>
                <a:cs typeface="Times New Roman"/>
              </a:rPr>
              <a:t>сталі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під-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вищеним </a:t>
            </a:r>
            <a:r>
              <a:rPr sz="1200" dirty="0">
                <a:latin typeface="Times New Roman"/>
                <a:cs typeface="Times New Roman"/>
              </a:rPr>
              <a:t>вмістом </a:t>
            </a:r>
            <a:r>
              <a:rPr sz="1200" spc="-5" dirty="0">
                <a:latin typeface="Times New Roman"/>
                <a:cs typeface="Times New Roman"/>
              </a:rPr>
              <a:t>хрому: хромисті та </a:t>
            </a:r>
            <a:r>
              <a:rPr sz="1200" dirty="0">
                <a:latin typeface="Times New Roman"/>
                <a:cs typeface="Times New Roman"/>
              </a:rPr>
              <a:t>хромонікелеві. </a:t>
            </a:r>
            <a:r>
              <a:rPr sz="1200" spc="-5" dirty="0">
                <a:latin typeface="Times New Roman"/>
                <a:cs typeface="Times New Roman"/>
              </a:rPr>
              <a:t>На рис. 10.8 показано вплив кіль-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кості хрому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залізохромистих</a:t>
            </a:r>
            <a:r>
              <a:rPr sz="1200" spc="-5" dirty="0">
                <a:latin typeface="Times New Roman"/>
                <a:cs typeface="Times New Roman"/>
              </a:rPr>
              <a:t> сплавах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електрохімічний </a:t>
            </a:r>
            <a:r>
              <a:rPr sz="1200" dirty="0">
                <a:latin typeface="Times New Roman"/>
                <a:cs typeface="Times New Roman"/>
              </a:rPr>
              <a:t>потенціал сплаву.</a:t>
            </a:r>
            <a:endParaRPr sz="1200">
              <a:latin typeface="Times New Roman"/>
              <a:cs typeface="Times New Roman"/>
            </a:endParaRPr>
          </a:p>
          <a:p>
            <a:pPr marR="4092575" algn="r">
              <a:lnSpc>
                <a:spcPct val="100000"/>
              </a:lnSpc>
              <a:spcBef>
                <a:spcPts val="655"/>
              </a:spcBef>
            </a:pPr>
            <a:r>
              <a:rPr sz="1000" spc="5" dirty="0">
                <a:latin typeface="Times New Roman"/>
                <a:cs typeface="Times New Roman"/>
              </a:rPr>
              <a:t>0,4</a:t>
            </a:r>
            <a:endParaRPr sz="1000">
              <a:latin typeface="Times New Roman"/>
              <a:cs typeface="Times New Roman"/>
            </a:endParaRPr>
          </a:p>
          <a:p>
            <a:pPr marR="4092575" algn="r">
              <a:lnSpc>
                <a:spcPct val="100000"/>
              </a:lnSpc>
              <a:spcBef>
                <a:spcPts val="705"/>
              </a:spcBef>
            </a:pPr>
            <a:r>
              <a:rPr sz="1000" spc="5" dirty="0">
                <a:latin typeface="Times New Roman"/>
                <a:cs typeface="Times New Roman"/>
              </a:rPr>
              <a:t>0,2</a:t>
            </a:r>
            <a:endParaRPr sz="1000">
              <a:latin typeface="Times New Roman"/>
              <a:cs typeface="Times New Roman"/>
            </a:endParaRPr>
          </a:p>
          <a:p>
            <a:pPr marR="4092575" algn="r">
              <a:lnSpc>
                <a:spcPct val="100000"/>
              </a:lnSpc>
              <a:spcBef>
                <a:spcPts val="560"/>
              </a:spcBef>
            </a:pPr>
            <a:r>
              <a:rPr sz="1000" spc="15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  <a:p>
            <a:pPr marR="4092575" algn="r">
              <a:lnSpc>
                <a:spcPct val="100000"/>
              </a:lnSpc>
              <a:spcBef>
                <a:spcPts val="720"/>
              </a:spcBef>
            </a:pPr>
            <a:r>
              <a:rPr sz="1000" spc="10" dirty="0">
                <a:latin typeface="Times New Roman"/>
                <a:cs typeface="Times New Roman"/>
              </a:rPr>
              <a:t>–0,2</a:t>
            </a:r>
            <a:endParaRPr sz="1000">
              <a:latin typeface="Times New Roman"/>
              <a:cs typeface="Times New Roman"/>
            </a:endParaRPr>
          </a:p>
          <a:p>
            <a:pPr marL="1609090">
              <a:lnSpc>
                <a:spcPct val="100000"/>
              </a:lnSpc>
              <a:spcBef>
                <a:spcPts val="610"/>
              </a:spcBef>
            </a:pPr>
            <a:r>
              <a:rPr sz="1000" spc="10" dirty="0">
                <a:latin typeface="Times New Roman"/>
                <a:cs typeface="Times New Roman"/>
              </a:rPr>
              <a:t>–0,4</a:t>
            </a:r>
            <a:endParaRPr sz="1000">
              <a:latin typeface="Times New Roman"/>
              <a:cs typeface="Times New Roman"/>
            </a:endParaRPr>
          </a:p>
          <a:p>
            <a:pPr marL="1609090">
              <a:lnSpc>
                <a:spcPct val="100000"/>
              </a:lnSpc>
              <a:spcBef>
                <a:spcPts val="525"/>
              </a:spcBef>
            </a:pPr>
            <a:r>
              <a:rPr sz="1000" spc="10" dirty="0">
                <a:latin typeface="Times New Roman"/>
                <a:cs typeface="Times New Roman"/>
              </a:rPr>
              <a:t>–0,6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27585" y="5525067"/>
            <a:ext cx="255270" cy="1828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00" spc="10" dirty="0">
                <a:latin typeface="Times New Roman"/>
                <a:cs typeface="Times New Roman"/>
              </a:rPr>
              <a:t>–0,8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78903" y="516889"/>
            <a:ext cx="5964555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3892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феритних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обладнання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азотно-кислотних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заводів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(ємнос-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ті,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труби).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Для підвищення </a:t>
            </a:r>
            <a:r>
              <a:rPr sz="1200" dirty="0">
                <a:latin typeface="Times New Roman"/>
                <a:cs typeface="Times New Roman"/>
              </a:rPr>
              <a:t>механічних </a:t>
            </a:r>
            <a:r>
              <a:rPr sz="1200" spc="-5" dirty="0">
                <a:latin typeface="Times New Roman"/>
                <a:cs typeface="Times New Roman"/>
              </a:rPr>
              <a:t>властивостей </a:t>
            </a:r>
            <a:r>
              <a:rPr sz="1200" dirty="0">
                <a:latin typeface="Times New Roman"/>
                <a:cs typeface="Times New Roman"/>
              </a:rPr>
              <a:t>феритних хромистих сталей в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дода-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</a:t>
            </a:r>
            <a:r>
              <a:rPr sz="1200" dirty="0">
                <a:latin typeface="Times New Roman"/>
                <a:cs typeface="Times New Roman"/>
              </a:rPr>
              <a:t>2...3 % </a:t>
            </a:r>
            <a:r>
              <a:rPr sz="1200" spc="-5" dirty="0">
                <a:latin typeface="Times New Roman"/>
                <a:cs typeface="Times New Roman"/>
              </a:rPr>
              <a:t>нікелю. Сталі </a:t>
            </a:r>
            <a:r>
              <a:rPr sz="1200" dirty="0">
                <a:latin typeface="Times New Roman"/>
                <a:cs typeface="Times New Roman"/>
              </a:rPr>
              <a:t>марок </a:t>
            </a:r>
            <a:r>
              <a:rPr sz="1200" spc="-5" dirty="0">
                <a:latin typeface="Times New Roman"/>
                <a:cs typeface="Times New Roman"/>
              </a:rPr>
              <a:t>10Х13Н3, 12Х17Н2 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важконавантажених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агресивних</a:t>
            </a:r>
            <a:r>
              <a:rPr sz="1200" spc="-5" dirty="0">
                <a:latin typeface="Times New Roman"/>
                <a:cs typeface="Times New Roman"/>
              </a:rPr>
              <a:t> середовищах.</a:t>
            </a:r>
            <a:endParaRPr sz="1200">
              <a:latin typeface="Times New Roman"/>
              <a:cs typeface="Times New Roman"/>
            </a:endParaRPr>
          </a:p>
          <a:p>
            <a:pPr marL="101600" marR="95250" indent="287655" algn="just">
              <a:lnSpc>
                <a:spcPts val="1370"/>
              </a:lnSpc>
              <a:spcBef>
                <a:spcPts val="105"/>
              </a:spcBef>
            </a:pP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гарту від температури </a:t>
            </a:r>
            <a:r>
              <a:rPr sz="1200" dirty="0">
                <a:latin typeface="Times New Roman"/>
                <a:cs typeface="Times New Roman"/>
              </a:rPr>
              <a:t>1000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 </a:t>
            </a:r>
            <a:r>
              <a:rPr sz="1200" spc="-5" dirty="0">
                <a:latin typeface="Times New Roman"/>
                <a:cs typeface="Times New Roman"/>
              </a:rPr>
              <a:t>та відпуску при 700...750 °С межа плинності </a:t>
            </a:r>
            <a:r>
              <a:rPr sz="1200" dirty="0">
                <a:latin typeface="Times New Roman"/>
                <a:cs typeface="Times New Roman"/>
              </a:rPr>
              <a:t> сталей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1000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Термічну обробку </a:t>
            </a:r>
            <a:r>
              <a:rPr sz="1200" dirty="0">
                <a:latin typeface="Times New Roman"/>
                <a:cs typeface="Times New Roman"/>
              </a:rPr>
              <a:t>для феритних </a:t>
            </a:r>
            <a:r>
              <a:rPr sz="1200" spc="-5" dirty="0">
                <a:latin typeface="Times New Roman"/>
                <a:cs typeface="Times New Roman"/>
              </a:rPr>
              <a:t>сталей проводять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отримання структури більш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однорідного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</a:t>
            </a:r>
            <a:r>
              <a:rPr sz="1200" dirty="0">
                <a:latin typeface="Times New Roman"/>
                <a:cs typeface="Times New Roman"/>
              </a:rPr>
              <a:t> розчину,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dirty="0">
                <a:latin typeface="Times New Roman"/>
                <a:cs typeface="Times New Roman"/>
              </a:rPr>
              <a:t> збільшує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345"/>
              </a:lnSpc>
            </a:pP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мартенситного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класу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марок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20Х13,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30Х13,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40Х13.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відпуску</a:t>
            </a:r>
            <a:endParaRPr sz="1200">
              <a:latin typeface="Times New Roman"/>
              <a:cs typeface="Times New Roman"/>
            </a:endParaRPr>
          </a:p>
          <a:p>
            <a:pPr marL="101600" marR="93980" algn="just">
              <a:lnSpc>
                <a:spcPct val="956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при температурі 180...250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С </a:t>
            </a:r>
            <a:r>
              <a:rPr sz="1200" spc="-5" dirty="0">
                <a:latin typeface="Times New Roman"/>
                <a:cs typeface="Times New Roman"/>
              </a:rPr>
              <a:t>та сталі марок 30Х13, 40Х13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твердість на рівні </a:t>
            </a:r>
            <a:r>
              <a:rPr sz="1200" dirty="0">
                <a:latin typeface="Times New Roman"/>
                <a:cs typeface="Times New Roman"/>
              </a:rPr>
              <a:t> 50...60 HRC. </a:t>
            </a:r>
            <a:r>
              <a:rPr sz="1200" spc="-5" dirty="0">
                <a:latin typeface="Times New Roman"/>
                <a:cs typeface="Times New Roman"/>
              </a:rPr>
              <a:t>Вони 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ріжучого </a:t>
            </a:r>
            <a:r>
              <a:rPr sz="1200" spc="-5" dirty="0">
                <a:latin typeface="Times New Roman"/>
                <a:cs typeface="Times New Roman"/>
              </a:rPr>
              <a:t>інструменту (хірургіч-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ного),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пружин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інтервалі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400...450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предметів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домашньо-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ужитку.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350"/>
              </a:lnSpc>
            </a:pP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аустенітного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класу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високолеговані хромонікелеві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Нікель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аустенітоутворюючий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сильно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критичні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перетво-</a:t>
            </a:r>
            <a:endParaRPr sz="1200">
              <a:latin typeface="Times New Roman"/>
              <a:cs typeface="Times New Roman"/>
            </a:endParaRPr>
          </a:p>
          <a:p>
            <a:pPr marL="101600" marR="94615" algn="just">
              <a:lnSpc>
                <a:spcPts val="1370"/>
              </a:lnSpc>
              <a:spcBef>
                <a:spcPts val="140"/>
              </a:spcBef>
            </a:pPr>
            <a:r>
              <a:rPr sz="1200" dirty="0">
                <a:latin typeface="Times New Roman"/>
                <a:cs typeface="Times New Roman"/>
              </a:rPr>
              <a:t>рення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7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 Після охолодження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повітрі до </a:t>
            </a:r>
            <a:r>
              <a:rPr sz="1200" spc="-5" dirty="0">
                <a:latin typeface="Times New Roman"/>
                <a:cs typeface="Times New Roman"/>
              </a:rPr>
              <a:t>кімнатної </a:t>
            </a:r>
            <a:r>
              <a:rPr sz="1200" dirty="0">
                <a:latin typeface="Times New Roman"/>
                <a:cs typeface="Times New Roman"/>
              </a:rPr>
              <a:t>температури має </a:t>
            </a:r>
            <a:r>
              <a:rPr sz="1200" spc="-5" dirty="0">
                <a:latin typeface="Times New Roman"/>
                <a:cs typeface="Times New Roman"/>
              </a:rPr>
              <a:t>структуру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аустеніту.</a:t>
            </a:r>
            <a:endParaRPr sz="1200">
              <a:latin typeface="Times New Roman"/>
              <a:cs typeface="Times New Roman"/>
            </a:endParaRPr>
          </a:p>
          <a:p>
            <a:pPr marL="101600" marR="939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Нержавіючі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аустенітного класу </a:t>
            </a:r>
            <a:r>
              <a:rPr sz="1200" dirty="0">
                <a:latin typeface="Times New Roman"/>
                <a:cs typeface="Times New Roman"/>
              </a:rPr>
              <a:t>марок </a:t>
            </a:r>
            <a:r>
              <a:rPr sz="1200" spc="-5" dirty="0">
                <a:latin typeface="Times New Roman"/>
                <a:cs typeface="Times New Roman"/>
              </a:rPr>
              <a:t>04Х18Н10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12Х18Н9Т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більш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 корозійну стійкість, </a:t>
            </a:r>
            <a:r>
              <a:rPr sz="1200" dirty="0">
                <a:latin typeface="Times New Roman"/>
                <a:cs typeface="Times New Roman"/>
              </a:rPr>
              <a:t>кращі </a:t>
            </a:r>
            <a:r>
              <a:rPr sz="1200" spc="-5" dirty="0">
                <a:latin typeface="Times New Roman"/>
                <a:cs typeface="Times New Roman"/>
              </a:rPr>
              <a:t>технологічні властивості </a:t>
            </a:r>
            <a:r>
              <a:rPr sz="1200" dirty="0">
                <a:latin typeface="Times New Roman"/>
                <a:cs typeface="Times New Roman"/>
              </a:rPr>
              <a:t>в порівнянні з хромистими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нержавіючими </a:t>
            </a:r>
            <a:r>
              <a:rPr sz="1200" spc="-5" dirty="0">
                <a:latin typeface="Times New Roman"/>
                <a:cs typeface="Times New Roman"/>
              </a:rPr>
              <a:t>сталями, </a:t>
            </a:r>
            <a:r>
              <a:rPr sz="1200" dirty="0">
                <a:latin typeface="Times New Roman"/>
                <a:cs typeface="Times New Roman"/>
              </a:rPr>
              <a:t>краще </a:t>
            </a:r>
            <a:r>
              <a:rPr sz="1200" spc="-5" dirty="0">
                <a:latin typeface="Times New Roman"/>
                <a:cs typeface="Times New Roman"/>
              </a:rPr>
              <a:t>зварюються. Вони зберігають </a:t>
            </a:r>
            <a:r>
              <a:rPr sz="1200" dirty="0">
                <a:latin typeface="Times New Roman"/>
                <a:cs typeface="Times New Roman"/>
              </a:rPr>
              <a:t>міцність до більш </a:t>
            </a:r>
            <a:r>
              <a:rPr sz="1200" spc="-5" dirty="0">
                <a:latin typeface="Times New Roman"/>
                <a:cs typeface="Times New Roman"/>
              </a:rPr>
              <a:t>високих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температур, </a:t>
            </a:r>
            <a:r>
              <a:rPr sz="1200" dirty="0">
                <a:latin typeface="Times New Roman"/>
                <a:cs typeface="Times New Roman"/>
              </a:rPr>
              <a:t>менш </a:t>
            </a:r>
            <a:r>
              <a:rPr sz="1200" spc="-5" dirty="0">
                <a:latin typeface="Times New Roman"/>
                <a:cs typeface="Times New Roman"/>
              </a:rPr>
              <a:t>схильні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зростання зерна при нагріванні та не втрачають </a:t>
            </a:r>
            <a:r>
              <a:rPr sz="1200" dirty="0">
                <a:latin typeface="Times New Roman"/>
                <a:cs typeface="Times New Roman"/>
              </a:rPr>
              <a:t>пластич-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ності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Хромонікелеві сталі </a:t>
            </a:r>
            <a:r>
              <a:rPr sz="1200" spc="-5" dirty="0">
                <a:latin typeface="Times New Roman"/>
                <a:cs typeface="Times New Roman"/>
              </a:rPr>
              <a:t>корозійностійкі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окислювальних середовищах. Основним </a:t>
            </a:r>
            <a:r>
              <a:rPr sz="1200" dirty="0">
                <a:latin typeface="Times New Roman"/>
                <a:cs typeface="Times New Roman"/>
              </a:rPr>
              <a:t>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гуючим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елементом є </a:t>
            </a:r>
            <a:r>
              <a:rPr sz="1200" spc="-5" dirty="0">
                <a:latin typeface="Times New Roman"/>
                <a:cs typeface="Times New Roman"/>
              </a:rPr>
              <a:t>хром,</a:t>
            </a:r>
            <a:r>
              <a:rPr sz="1200" dirty="0">
                <a:latin typeface="Times New Roman"/>
                <a:cs typeface="Times New Roman"/>
              </a:rPr>
              <a:t> нікель</a:t>
            </a:r>
            <a:r>
              <a:rPr sz="1200" spc="-5" dirty="0">
                <a:latin typeface="Times New Roman"/>
                <a:cs typeface="Times New Roman"/>
              </a:rPr>
              <a:t> тільки підвищує корозійну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endParaRPr sz="1200">
              <a:latin typeface="Times New Roman"/>
              <a:cs typeface="Times New Roman"/>
            </a:endParaRPr>
          </a:p>
          <a:p>
            <a:pPr marL="35496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7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більшої   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гомогенності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хромонікелеві   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   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гартують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  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endParaRPr sz="1200">
              <a:latin typeface="Times New Roman"/>
              <a:cs typeface="Times New Roman"/>
            </a:endParaRPr>
          </a:p>
          <a:p>
            <a:pPr marL="100965" marR="93345" algn="just">
              <a:lnSpc>
                <a:spcPct val="100000"/>
              </a:lnSpc>
              <a:spcBef>
                <a:spcPts val="45"/>
              </a:spcBef>
            </a:pPr>
            <a:r>
              <a:rPr sz="1800" baseline="2314" dirty="0">
                <a:latin typeface="Times New Roman"/>
                <a:cs typeface="Times New Roman"/>
              </a:rPr>
              <a:t>1050...1100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800" baseline="2314" dirty="0">
                <a:latin typeface="Times New Roman"/>
                <a:cs typeface="Times New Roman"/>
              </a:rPr>
              <a:t>C у </a:t>
            </a:r>
            <a:r>
              <a:rPr sz="1800" spc="-7" baseline="2314" dirty="0">
                <a:latin typeface="Times New Roman"/>
                <a:cs typeface="Times New Roman"/>
              </a:rPr>
              <a:t>воді. При нагріванні відбувається </a:t>
            </a:r>
            <a:r>
              <a:rPr sz="1800" baseline="2314" dirty="0">
                <a:latin typeface="Times New Roman"/>
                <a:cs typeface="Times New Roman"/>
              </a:rPr>
              <a:t>розчинення </a:t>
            </a:r>
            <a:r>
              <a:rPr sz="1800" spc="-7" baseline="2314" dirty="0">
                <a:latin typeface="Times New Roman"/>
                <a:cs typeface="Times New Roman"/>
              </a:rPr>
              <a:t>карбідів хрому </a:t>
            </a:r>
            <a:r>
              <a:rPr sz="1800" baseline="2314" dirty="0">
                <a:latin typeface="Times New Roman"/>
                <a:cs typeface="Times New Roman"/>
              </a:rPr>
              <a:t>в </a:t>
            </a:r>
            <a:r>
              <a:rPr sz="1800" spc="-7" baseline="2314" dirty="0">
                <a:latin typeface="Times New Roman"/>
                <a:cs typeface="Times New Roman"/>
              </a:rPr>
              <a:t>аустені- </a:t>
            </a:r>
            <a:r>
              <a:rPr sz="1800" baseline="23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карбідів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виключено,</a:t>
            </a:r>
            <a:r>
              <a:rPr sz="1200" dirty="0">
                <a:latin typeface="Times New Roman"/>
                <a:cs typeface="Times New Roman"/>
              </a:rPr>
              <a:t> оскільки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велика. При цьому отримують межу міцності на рівні </a:t>
            </a:r>
            <a:r>
              <a:rPr sz="1800" spc="-7" baseline="-2314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=500...600 МПа,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високі характеристики</a:t>
            </a:r>
            <a:r>
              <a:rPr sz="1800" spc="7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пластичності</a:t>
            </a:r>
            <a:r>
              <a:rPr sz="1800" spc="7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та</a:t>
            </a:r>
            <a:r>
              <a:rPr sz="1800" baseline="2314" dirty="0">
                <a:latin typeface="Times New Roman"/>
                <a:cs typeface="Times New Roman"/>
              </a:rPr>
              <a:t> відносне</a:t>
            </a:r>
            <a:r>
              <a:rPr sz="1800" spc="-7" baseline="2314" dirty="0">
                <a:latin typeface="Times New Roman"/>
                <a:cs typeface="Times New Roman"/>
              </a:rPr>
              <a:t> подовження</a:t>
            </a:r>
            <a:r>
              <a:rPr sz="1800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на</a:t>
            </a:r>
            <a:r>
              <a:rPr sz="1800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рівні 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800" spc="-7" baseline="2314" dirty="0">
                <a:latin typeface="Times New Roman"/>
                <a:cs typeface="Times New Roman"/>
              </a:rPr>
              <a:t>=35...45</a:t>
            </a:r>
            <a:r>
              <a:rPr sz="1800" baseline="2314" dirty="0">
                <a:latin typeface="Times New Roman"/>
                <a:cs typeface="Times New Roman"/>
              </a:rPr>
              <a:t> %.</a:t>
            </a:r>
            <a:endParaRPr sz="1800" baseline="2314">
              <a:latin typeface="Times New Roman"/>
              <a:cs typeface="Times New Roman"/>
            </a:endParaRPr>
          </a:p>
          <a:p>
            <a:pPr marL="100965" marR="93980" indent="287655" algn="just">
              <a:lnSpc>
                <a:spcPts val="138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Зміцнюють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аустенітні</a:t>
            </a:r>
            <a:r>
              <a:rPr sz="1200" dirty="0">
                <a:latin typeface="Times New Roman"/>
                <a:cs typeface="Times New Roman"/>
              </a:rPr>
              <a:t> сталі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холодною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деформацією,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створює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ефект </a:t>
            </a:r>
            <a:r>
              <a:rPr sz="1200" spc="-5" dirty="0">
                <a:latin typeface="Times New Roman"/>
                <a:cs typeface="Times New Roman"/>
              </a:rPr>
              <a:t>наклепу. Межа плинності при цьому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досягти </a:t>
            </a:r>
            <a:r>
              <a:rPr sz="1200" dirty="0">
                <a:latin typeface="Times New Roman"/>
                <a:cs typeface="Times New Roman"/>
              </a:rPr>
              <a:t>значень 1000...1200 </a:t>
            </a:r>
            <a:r>
              <a:rPr sz="1200" spc="-5" dirty="0">
                <a:latin typeface="Times New Roman"/>
                <a:cs typeface="Times New Roman"/>
              </a:rPr>
              <a:t>МПа,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</a:t>
            </a:r>
            <a:r>
              <a:rPr sz="1200" spc="-5" dirty="0">
                <a:latin typeface="Times New Roman"/>
                <a:cs typeface="Times New Roman"/>
              </a:rPr>
              <a:t> міцності</a:t>
            </a:r>
            <a:r>
              <a:rPr sz="1200" dirty="0">
                <a:latin typeface="Times New Roman"/>
                <a:cs typeface="Times New Roman"/>
              </a:rPr>
              <a:t> – 1200...1400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зменшення кількості </a:t>
            </a:r>
            <a:r>
              <a:rPr sz="1200" spc="-5" dirty="0">
                <a:latin typeface="Times New Roman"/>
                <a:cs typeface="Times New Roman"/>
              </a:rPr>
              <a:t>дефіцитного </a:t>
            </a:r>
            <a:r>
              <a:rPr sz="1200" dirty="0">
                <a:latin typeface="Times New Roman"/>
                <a:cs typeface="Times New Roman"/>
              </a:rPr>
              <a:t>нікелю </a:t>
            </a:r>
            <a:r>
              <a:rPr sz="1200" spc="-5" dirty="0">
                <a:latin typeface="Times New Roman"/>
                <a:cs typeface="Times New Roman"/>
              </a:rPr>
              <a:t>частину його замінюють на марга- </a:t>
            </a:r>
            <a:r>
              <a:rPr sz="1200" dirty="0">
                <a:latin typeface="Times New Roman"/>
                <a:cs typeface="Times New Roman"/>
              </a:rPr>
              <a:t> нець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(сталь</a:t>
            </a:r>
            <a:r>
              <a:rPr sz="1200" spc="-5" dirty="0">
                <a:latin typeface="Times New Roman"/>
                <a:cs typeface="Times New Roman"/>
              </a:rPr>
              <a:t> 40Х14Г14Н3Т)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5" dirty="0">
                <a:latin typeface="Times New Roman"/>
                <a:cs typeface="Times New Roman"/>
              </a:rPr>
              <a:t> азотують </a:t>
            </a:r>
            <a:r>
              <a:rPr sz="1200" dirty="0">
                <a:latin typeface="Times New Roman"/>
                <a:cs typeface="Times New Roman"/>
              </a:rPr>
              <a:t>(сталь</a:t>
            </a:r>
            <a:r>
              <a:rPr sz="1200" spc="-5" dirty="0">
                <a:latin typeface="Times New Roman"/>
                <a:cs typeface="Times New Roman"/>
              </a:rPr>
              <a:t> 10Х20Н4АГ11).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Аустенітно-феритні сталі </a:t>
            </a:r>
            <a:r>
              <a:rPr sz="1200" dirty="0">
                <a:latin typeface="Times New Roman"/>
                <a:cs typeface="Times New Roman"/>
              </a:rPr>
              <a:t>марок </a:t>
            </a:r>
            <a:r>
              <a:rPr sz="1200" spc="-5" dirty="0">
                <a:latin typeface="Times New Roman"/>
                <a:cs typeface="Times New Roman"/>
              </a:rPr>
              <a:t>12Х21Н5Т та 08Х22Н6Т </a:t>
            </a:r>
            <a:r>
              <a:rPr sz="1200" dirty="0">
                <a:latin typeface="Times New Roman"/>
                <a:cs typeface="Times New Roman"/>
              </a:rPr>
              <a:t>є замінниками хромоні-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келевих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метою </a:t>
            </a:r>
            <a:r>
              <a:rPr sz="1200" dirty="0">
                <a:latin typeface="Times New Roman"/>
                <a:cs typeface="Times New Roman"/>
              </a:rPr>
              <a:t>економії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нікелю.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Властивості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залежать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співвідношення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феритної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аустенітної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(оп-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тимальні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співвідношенні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Ф:А=1:1).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Термічна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обробка</a:t>
            </a:r>
            <a:endParaRPr sz="1200">
              <a:latin typeface="Times New Roman"/>
              <a:cs typeface="Times New Roman"/>
            </a:endParaRPr>
          </a:p>
          <a:p>
            <a:pPr marL="101600" marR="93345" algn="just">
              <a:lnSpc>
                <a:spcPct val="102099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включає загартування від температури </a:t>
            </a:r>
            <a:r>
              <a:rPr sz="1200" dirty="0">
                <a:latin typeface="Times New Roman"/>
                <a:cs typeface="Times New Roman"/>
              </a:rPr>
              <a:t>1100...1150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 </a:t>
            </a:r>
            <a:r>
              <a:rPr sz="1200" spc="-5" dirty="0">
                <a:latin typeface="Times New Roman"/>
                <a:cs typeface="Times New Roman"/>
              </a:rPr>
              <a:t>та відпуск-старіння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500...750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  <a:p>
            <a:pPr marL="101600" marR="93345" indent="287655" algn="just">
              <a:lnSpc>
                <a:spcPts val="138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Аустенітно-феритні сталі не схильні </a:t>
            </a:r>
            <a:r>
              <a:rPr sz="1200" dirty="0">
                <a:latin typeface="Times New Roman"/>
                <a:cs typeface="Times New Roman"/>
              </a:rPr>
              <a:t>до корозійного </a:t>
            </a:r>
            <a:r>
              <a:rPr sz="1200" spc="-5" dirty="0">
                <a:latin typeface="Times New Roman"/>
                <a:cs typeface="Times New Roman"/>
              </a:rPr>
              <a:t>розтріскування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напружен-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ням: тріщини можуть виникати тільки на аустенітних ділянках, </a:t>
            </a:r>
            <a:r>
              <a:rPr sz="1200" dirty="0">
                <a:latin typeface="Times New Roman"/>
                <a:cs typeface="Times New Roman"/>
              </a:rPr>
              <a:t>але феритні </a:t>
            </a:r>
            <a:r>
              <a:rPr sz="1200" spc="-5" dirty="0">
                <a:latin typeface="Times New Roman"/>
                <a:cs typeface="Times New Roman"/>
              </a:rPr>
              <a:t>ділянки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тримують їх розвиток. При кімнатних </a:t>
            </a:r>
            <a:r>
              <a:rPr sz="1200" dirty="0">
                <a:latin typeface="Times New Roman"/>
                <a:cs typeface="Times New Roman"/>
              </a:rPr>
              <a:t>температурах </a:t>
            </a:r>
            <a:r>
              <a:rPr sz="1200" spc="-5" dirty="0">
                <a:latin typeface="Times New Roman"/>
                <a:cs typeface="Times New Roman"/>
              </a:rPr>
              <a:t>аустенітно-феритні </a:t>
            </a:r>
            <a:r>
              <a:rPr sz="1200" dirty="0">
                <a:latin typeface="Times New Roman"/>
                <a:cs typeface="Times New Roman"/>
              </a:rPr>
              <a:t>сталі мають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твердість </a:t>
            </a:r>
            <a:r>
              <a:rPr sz="1200" spc="-10" dirty="0">
                <a:latin typeface="Times New Roman"/>
                <a:cs typeface="Times New Roman"/>
              </a:rPr>
              <a:t>та міцність </a:t>
            </a:r>
            <a:r>
              <a:rPr sz="1200" spc="-15" dirty="0">
                <a:latin typeface="Times New Roman"/>
                <a:cs typeface="Times New Roman"/>
              </a:rPr>
              <a:t>вище,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5" dirty="0">
                <a:latin typeface="Times New Roman"/>
                <a:cs typeface="Times New Roman"/>
              </a:rPr>
              <a:t>пластичність </a:t>
            </a:r>
            <a:r>
              <a:rPr sz="1200" spc="-10" dirty="0">
                <a:latin typeface="Times New Roman"/>
                <a:cs typeface="Times New Roman"/>
              </a:rPr>
              <a:t>та ударну </a:t>
            </a:r>
            <a:r>
              <a:rPr sz="1200" spc="-15" dirty="0">
                <a:latin typeface="Times New Roman"/>
                <a:cs typeface="Times New Roman"/>
              </a:rPr>
              <a:t>в’язкість нижче, </a:t>
            </a:r>
            <a:r>
              <a:rPr sz="1200" spc="-10" dirty="0">
                <a:latin typeface="Times New Roman"/>
                <a:cs typeface="Times New Roman"/>
              </a:rPr>
              <a:t>ніж сталі </a:t>
            </a:r>
            <a:r>
              <a:rPr sz="1200" spc="-15" dirty="0">
                <a:latin typeface="Times New Roman"/>
                <a:cs typeface="Times New Roman"/>
              </a:rPr>
              <a:t>аустеніт-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класу.</a:t>
            </a:r>
            <a:endParaRPr sz="1200">
              <a:latin typeface="Times New Roman"/>
              <a:cs typeface="Times New Roman"/>
            </a:endParaRPr>
          </a:p>
          <a:p>
            <a:pPr marL="101600" marR="939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нержавіючих </a:t>
            </a:r>
            <a:r>
              <a:rPr sz="1200" dirty="0">
                <a:latin typeface="Times New Roman"/>
                <a:cs typeface="Times New Roman"/>
              </a:rPr>
              <a:t>сталей в </a:t>
            </a:r>
            <a:r>
              <a:rPr sz="1200" spc="-5" dirty="0">
                <a:latin typeface="Times New Roman"/>
                <a:cs typeface="Times New Roman"/>
              </a:rPr>
              <a:t>промисловості застосовують </a:t>
            </a:r>
            <a:r>
              <a:rPr sz="1200" dirty="0">
                <a:latin typeface="Times New Roman"/>
                <a:cs typeface="Times New Roman"/>
              </a:rPr>
              <a:t>корозійностійкі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i="1" spc="-5" dirty="0">
                <a:latin typeface="Times New Roman"/>
                <a:cs typeface="Times New Roman"/>
              </a:rPr>
              <a:t>на </a:t>
            </a:r>
            <a:r>
              <a:rPr sz="1200" i="1" dirty="0">
                <a:latin typeface="Times New Roman"/>
                <a:cs typeface="Times New Roman"/>
              </a:rPr>
              <a:t>нікелевій основі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Сплави типу </a:t>
            </a:r>
            <a:r>
              <a:rPr sz="1200" i="1" spc="-5" dirty="0">
                <a:latin typeface="Times New Roman"/>
                <a:cs typeface="Times New Roman"/>
              </a:rPr>
              <a:t>хастеллой </a:t>
            </a:r>
            <a:r>
              <a:rPr sz="1200" dirty="0">
                <a:latin typeface="Times New Roman"/>
                <a:cs typeface="Times New Roman"/>
              </a:rPr>
              <a:t>містять до 80 % </a:t>
            </a:r>
            <a:r>
              <a:rPr sz="1200" spc="-5" dirty="0">
                <a:latin typeface="Times New Roman"/>
                <a:cs typeface="Times New Roman"/>
              </a:rPr>
              <a:t>нікелю, </a:t>
            </a:r>
            <a:r>
              <a:rPr sz="1200" dirty="0">
                <a:latin typeface="Times New Roman"/>
                <a:cs typeface="Times New Roman"/>
              </a:rPr>
              <a:t>іншим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елементом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молібден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кількості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15...30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корозійностійкими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201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31190" y="516889"/>
            <a:ext cx="5939155" cy="44773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88900" marR="81915" algn="just">
              <a:lnSpc>
                <a:spcPct val="97400"/>
              </a:lnSpc>
            </a:pPr>
            <a:r>
              <a:rPr sz="1200" dirty="0">
                <a:latin typeface="Times New Roman"/>
                <a:cs typeface="Times New Roman"/>
              </a:rPr>
              <a:t>агресивних середовищах (кипляча фосфорна </a:t>
            </a:r>
            <a:r>
              <a:rPr sz="1200" spc="-5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Times New Roman"/>
                <a:cs typeface="Times New Roman"/>
              </a:rPr>
              <a:t>соляна </a:t>
            </a:r>
            <a:r>
              <a:rPr sz="1200" spc="-5" dirty="0">
                <a:latin typeface="Times New Roman"/>
                <a:cs typeface="Times New Roman"/>
              </a:rPr>
              <a:t>кислота), мають високі </a:t>
            </a:r>
            <a:r>
              <a:rPr sz="1200" dirty="0">
                <a:latin typeface="Times New Roman"/>
                <a:cs typeface="Times New Roman"/>
              </a:rPr>
              <a:t>механі-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властивості.</a:t>
            </a:r>
            <a:r>
              <a:rPr sz="1200" dirty="0">
                <a:latin typeface="Times New Roman"/>
                <a:cs typeface="Times New Roman"/>
              </a:rPr>
              <a:t> Після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термічної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(гартування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 800 </a:t>
            </a:r>
            <a:r>
              <a:rPr sz="1200" spc="-5" dirty="0">
                <a:latin typeface="Times New Roman"/>
                <a:cs typeface="Times New Roman"/>
              </a:rPr>
              <a:t>°С) сплави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межу міцності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Symbol"/>
                <a:cs typeface="Symbol"/>
              </a:rPr>
              <a:t></a:t>
            </a:r>
            <a:r>
              <a:rPr sz="1200" spc="-5" dirty="0">
                <a:latin typeface="Times New Roman"/>
                <a:cs typeface="Times New Roman"/>
              </a:rPr>
              <a:t>1200 МПа та твердість порядку </a:t>
            </a:r>
            <a:r>
              <a:rPr sz="1200" dirty="0">
                <a:latin typeface="Times New Roman"/>
                <a:cs typeface="Times New Roman"/>
              </a:rPr>
              <a:t>360 </a:t>
            </a:r>
            <a:r>
              <a:rPr sz="1200" spc="-5" dirty="0">
                <a:latin typeface="Times New Roman"/>
                <a:cs typeface="Times New Roman"/>
              </a:rPr>
              <a:t>НВ. Недо- </a:t>
            </a:r>
            <a:r>
              <a:rPr sz="1200" dirty="0">
                <a:latin typeface="Times New Roman"/>
                <a:cs typeface="Times New Roman"/>
              </a:rPr>
              <a:t> ліком є </a:t>
            </a:r>
            <a:r>
              <a:rPr sz="1200" spc="-5" dirty="0">
                <a:latin typeface="Times New Roman"/>
                <a:cs typeface="Times New Roman"/>
              </a:rPr>
              <a:t>схильність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міжкристалічної корозії, тому вміст 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сплавах має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мінімальним.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89584" marR="81280" lvl="1" indent="-489584" algn="r">
              <a:lnSpc>
                <a:spcPts val="1645"/>
              </a:lnSpc>
              <a:spcBef>
                <a:spcPts val="850"/>
              </a:spcBef>
              <a:buAutoNum type="arabicPeriod" startAt="16"/>
              <a:tabLst>
                <a:tab pos="489584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ЖАРОСТІЙКІ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ЖАРОМІЦНІ</a:t>
            </a:r>
            <a:endParaRPr sz="1400">
              <a:latin typeface="Times New Roman"/>
              <a:cs typeface="Times New Roman"/>
            </a:endParaRPr>
          </a:p>
          <a:p>
            <a:pPr marR="80645" algn="r">
              <a:lnSpc>
                <a:spcPts val="1645"/>
              </a:lnSpc>
            </a:pPr>
            <a:r>
              <a:rPr sz="1400" b="1" spc="-5" dirty="0">
                <a:latin typeface="Times New Roman"/>
                <a:cs typeface="Times New Roman"/>
              </a:rPr>
              <a:t>СТАЛІ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Й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2000">
              <a:latin typeface="Times New Roman"/>
              <a:cs typeface="Times New Roman"/>
            </a:endParaRPr>
          </a:p>
          <a:p>
            <a:pPr marL="533400" marR="81280" lvl="2" indent="-533400" algn="r">
              <a:lnSpc>
                <a:spcPts val="1410"/>
              </a:lnSpc>
              <a:buAutoNum type="arabicPeriod"/>
              <a:tabLst>
                <a:tab pos="5334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ЖАРОСТІЙКІСТЬ,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ЖАРОСТІЙКІ</a:t>
            </a:r>
            <a:endParaRPr sz="1200">
              <a:latin typeface="Times New Roman"/>
              <a:cs typeface="Times New Roman"/>
            </a:endParaRPr>
          </a:p>
          <a:p>
            <a:pPr marR="81915" algn="r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СТАЛІ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ТА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88265" marR="81915" indent="25336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Жаростійкість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окалиностійкість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здатність металів та сплавів </a:t>
            </a:r>
            <a:r>
              <a:rPr sz="1200" dirty="0">
                <a:latin typeface="Times New Roman"/>
                <a:cs typeface="Times New Roman"/>
              </a:rPr>
              <a:t>чинити опір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газовій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високих </a:t>
            </a:r>
            <a:r>
              <a:rPr sz="1200" dirty="0">
                <a:latin typeface="Times New Roman"/>
                <a:cs typeface="Times New Roman"/>
              </a:rPr>
              <a:t>температурах</a:t>
            </a:r>
            <a:r>
              <a:rPr sz="1200" spc="-5" dirty="0">
                <a:latin typeface="Times New Roman"/>
                <a:cs typeface="Times New Roman"/>
              </a:rPr>
              <a:t> протягом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тривалого </a:t>
            </a:r>
            <a:r>
              <a:rPr sz="1200" dirty="0">
                <a:latin typeface="Times New Roman"/>
                <a:cs typeface="Times New Roman"/>
              </a:rPr>
              <a:t>часу.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виріб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працює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окислювальному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газовому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середовищі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endParaRPr sz="1200">
              <a:latin typeface="Times New Roman"/>
              <a:cs typeface="Times New Roman"/>
            </a:endParaRPr>
          </a:p>
          <a:p>
            <a:pPr marL="88265" algn="just">
              <a:lnSpc>
                <a:spcPts val="1405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500..550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без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великих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навантажень,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достатньо,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щоб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він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був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жаростійким</a:t>
            </a:r>
            <a:endParaRPr sz="1200">
              <a:latin typeface="Times New Roman"/>
              <a:cs typeface="Times New Roman"/>
            </a:endParaRPr>
          </a:p>
          <a:p>
            <a:pPr marL="88265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(наприклад,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нагрівальних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печей).</a:t>
            </a:r>
            <a:endParaRPr sz="1200">
              <a:latin typeface="Times New Roman"/>
              <a:cs typeface="Times New Roman"/>
            </a:endParaRPr>
          </a:p>
          <a:p>
            <a:pPr marL="88265" marR="78740" indent="287655" algn="just">
              <a:lnSpc>
                <a:spcPct val="95700"/>
              </a:lnSpc>
              <a:spcBef>
                <a:spcPts val="100"/>
              </a:spcBef>
            </a:pPr>
            <a:r>
              <a:rPr sz="1200" spc="-20" dirty="0">
                <a:latin typeface="Times New Roman"/>
                <a:cs typeface="Times New Roman"/>
              </a:rPr>
              <a:t>Сплави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20" dirty="0">
                <a:latin typeface="Times New Roman"/>
                <a:cs typeface="Times New Roman"/>
              </a:rPr>
              <a:t>основі заліза </a:t>
            </a:r>
            <a:r>
              <a:rPr sz="1200" spc="-15" dirty="0">
                <a:latin typeface="Times New Roman"/>
                <a:cs typeface="Times New Roman"/>
              </a:rPr>
              <a:t>при </a:t>
            </a:r>
            <a:r>
              <a:rPr sz="1200" spc="-25" dirty="0">
                <a:latin typeface="Times New Roman"/>
                <a:cs typeface="Times New Roman"/>
              </a:rPr>
              <a:t>температурах </a:t>
            </a:r>
            <a:r>
              <a:rPr sz="1200" spc="-15" dirty="0">
                <a:latin typeface="Times New Roman"/>
                <a:cs typeface="Times New Roman"/>
              </a:rPr>
              <a:t>вище 570 </a:t>
            </a:r>
            <a:r>
              <a:rPr sz="1200" spc="-10" dirty="0">
                <a:latin typeface="Symbol"/>
                <a:cs typeface="Symbol"/>
              </a:rPr>
              <a:t></a:t>
            </a:r>
            <a:r>
              <a:rPr sz="1200" spc="-10" dirty="0">
                <a:latin typeface="Times New Roman"/>
                <a:cs typeface="Times New Roman"/>
              </a:rPr>
              <a:t>C </a:t>
            </a:r>
            <a:r>
              <a:rPr sz="1200" spc="-25" dirty="0">
                <a:latin typeface="Times New Roman"/>
                <a:cs typeface="Times New Roman"/>
              </a:rPr>
              <a:t>інтенсивно </a:t>
            </a:r>
            <a:r>
              <a:rPr sz="1200" spc="-20" dirty="0">
                <a:latin typeface="Times New Roman"/>
                <a:cs typeface="Times New Roman"/>
              </a:rPr>
              <a:t>окислюються, оскі-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льки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цих умовах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20" dirty="0">
                <a:latin typeface="Times New Roman"/>
                <a:cs typeface="Times New Roman"/>
              </a:rPr>
              <a:t>поверхні </a:t>
            </a:r>
            <a:r>
              <a:rPr sz="1200" spc="-25" dirty="0">
                <a:latin typeface="Times New Roman"/>
                <a:cs typeface="Times New Roman"/>
              </a:rPr>
              <a:t>металу </a:t>
            </a:r>
            <a:r>
              <a:rPr sz="1200" spc="-20" dirty="0">
                <a:latin typeface="Times New Roman"/>
                <a:cs typeface="Times New Roman"/>
              </a:rPr>
              <a:t>утворюється оксид заліза </a:t>
            </a:r>
            <a:r>
              <a:rPr sz="1200" spc="-15" dirty="0">
                <a:latin typeface="Times New Roman"/>
                <a:cs typeface="Times New Roman"/>
              </a:rPr>
              <a:t>FeO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0" dirty="0">
                <a:latin typeface="Times New Roman"/>
                <a:cs typeface="Times New Roman"/>
              </a:rPr>
              <a:t>простою кристаліч- </a:t>
            </a:r>
            <a:r>
              <a:rPr sz="1200" spc="-15" dirty="0">
                <a:latin typeface="Times New Roman"/>
                <a:cs typeface="Times New Roman"/>
              </a:rPr>
              <a:t> ною </a:t>
            </a:r>
            <a:r>
              <a:rPr sz="1200" spc="-20" dirty="0">
                <a:latin typeface="Times New Roman"/>
                <a:cs typeface="Times New Roman"/>
              </a:rPr>
              <a:t>решіткою, </a:t>
            </a:r>
            <a:r>
              <a:rPr sz="1200" spc="-15" dirty="0">
                <a:latin typeface="Times New Roman"/>
                <a:cs typeface="Times New Roman"/>
              </a:rPr>
              <a:t>яка має </a:t>
            </a:r>
            <a:r>
              <a:rPr sz="1200" spc="-20" dirty="0">
                <a:latin typeface="Times New Roman"/>
                <a:cs typeface="Times New Roman"/>
              </a:rPr>
              <a:t>дефіцит атомів кисню (твердий розчин віднімання). </a:t>
            </a:r>
            <a:r>
              <a:rPr sz="1200" spc="-15" dirty="0">
                <a:latin typeface="Times New Roman"/>
                <a:cs typeface="Times New Roman"/>
              </a:rPr>
              <a:t>Це </a:t>
            </a:r>
            <a:r>
              <a:rPr sz="1200" spc="-10" dirty="0">
                <a:latin typeface="Times New Roman"/>
                <a:cs typeface="Times New Roman"/>
              </a:rPr>
              <a:t>не </a:t>
            </a:r>
            <a:r>
              <a:rPr sz="1200" spc="-20" dirty="0">
                <a:latin typeface="Times New Roman"/>
                <a:cs typeface="Times New Roman"/>
              </a:rPr>
              <a:t>переш-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коджає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дифузії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кисню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металу.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Відбувається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інтенсивне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утворення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крихкої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окалини.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403" y="8235184"/>
            <a:ext cx="5786755" cy="1747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41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10</a:t>
            </a:r>
            <a:r>
              <a:rPr sz="1200" b="1" i="1" dirty="0">
                <a:latin typeface="Times New Roman"/>
                <a:cs typeface="Times New Roman"/>
              </a:rPr>
              <a:t>.</a:t>
            </a:r>
            <a:r>
              <a:rPr sz="1200" b="1" dirty="0">
                <a:latin typeface="Times New Roman"/>
                <a:cs typeface="Times New Roman"/>
              </a:rPr>
              <a:t>16.2.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ЖАРОМІЦНІСТЬ,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ЖАРОМІЦНІ</a:t>
            </a:r>
            <a:endParaRPr sz="1200">
              <a:latin typeface="Times New Roman"/>
              <a:cs typeface="Times New Roman"/>
            </a:endParaRPr>
          </a:p>
          <a:p>
            <a:pPr marR="6350" algn="r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СТАЛІ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ТА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Жароміцність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здатність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чинити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пластичній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руйну-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Жароміцні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використовуються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високих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температурах,</a:t>
            </a:r>
            <a:r>
              <a:rPr sz="1200" dirty="0">
                <a:latin typeface="Times New Roman"/>
                <a:cs typeface="Times New Roman"/>
              </a:rPr>
              <a:t> коли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проявляється </a:t>
            </a:r>
            <a:r>
              <a:rPr sz="1200" spc="-5" dirty="0">
                <a:latin typeface="Times New Roman"/>
                <a:cs typeface="Times New Roman"/>
              </a:rPr>
              <a:t>повзучость.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202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9701" y="4960866"/>
            <a:ext cx="3274695" cy="267335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жаростійкості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 </a:t>
            </a:r>
            <a:r>
              <a:rPr sz="1200" dirty="0">
                <a:latin typeface="Times New Roman"/>
                <a:cs typeface="Times New Roman"/>
              </a:rPr>
              <a:t> сталі </a:t>
            </a:r>
            <a:r>
              <a:rPr sz="1200" spc="-5" dirty="0">
                <a:latin typeface="Times New Roman"/>
                <a:cs typeface="Times New Roman"/>
              </a:rPr>
              <a:t>вводять </a:t>
            </a:r>
            <a:r>
              <a:rPr sz="1200" dirty="0">
                <a:latin typeface="Times New Roman"/>
                <a:cs typeface="Times New Roman"/>
              </a:rPr>
              <a:t>елементи, </a:t>
            </a:r>
            <a:r>
              <a:rPr sz="1200" spc="-5" dirty="0">
                <a:latin typeface="Times New Roman"/>
                <a:cs typeface="Times New Roman"/>
              </a:rPr>
              <a:t>які утворюють </a:t>
            </a:r>
            <a:r>
              <a:rPr sz="1200" dirty="0">
                <a:latin typeface="Times New Roman"/>
                <a:cs typeface="Times New Roman"/>
              </a:rPr>
              <a:t>з киснем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оксиди з </a:t>
            </a:r>
            <a:r>
              <a:rPr sz="1200" spc="-5" dirty="0">
                <a:latin typeface="Times New Roman"/>
                <a:cs typeface="Times New Roman"/>
              </a:rPr>
              <a:t>щільною будовою </a:t>
            </a:r>
            <a:r>
              <a:rPr sz="1200" dirty="0">
                <a:latin typeface="Times New Roman"/>
                <a:cs typeface="Times New Roman"/>
              </a:rPr>
              <a:t>кристалічної </a:t>
            </a:r>
            <a:r>
              <a:rPr sz="1200" spc="-5" dirty="0">
                <a:latin typeface="Times New Roman"/>
                <a:cs typeface="Times New Roman"/>
              </a:rPr>
              <a:t>решітки </a:t>
            </a:r>
            <a:r>
              <a:rPr sz="1200" dirty="0">
                <a:latin typeface="Times New Roman"/>
                <a:cs typeface="Times New Roman"/>
              </a:rPr>
              <a:t> (хром,</a:t>
            </a:r>
            <a:r>
              <a:rPr sz="1200" spc="-5" dirty="0">
                <a:latin typeface="Times New Roman"/>
                <a:cs typeface="Times New Roman"/>
              </a:rPr>
              <a:t> кремній,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алюміній).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Ступінь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легування</a:t>
            </a:r>
            <a:r>
              <a:rPr sz="1200" dirty="0">
                <a:latin typeface="Times New Roman"/>
                <a:cs typeface="Times New Roman"/>
              </a:rPr>
              <a:t> сталі,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запобігання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окислення,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 на жаростійкість </a:t>
            </a:r>
            <a:r>
              <a:rPr sz="1200" dirty="0">
                <a:latin typeface="Times New Roman"/>
                <a:cs typeface="Times New Roman"/>
              </a:rPr>
              <a:t>хромової сталі </a:t>
            </a:r>
            <a:r>
              <a:rPr sz="1200" spc="-5" dirty="0">
                <a:latin typeface="Times New Roman"/>
                <a:cs typeface="Times New Roman"/>
              </a:rPr>
              <a:t>показано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10.9.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Чим </a:t>
            </a:r>
            <a:r>
              <a:rPr sz="1200" spc="-5" dirty="0">
                <a:latin typeface="Times New Roman"/>
                <a:cs typeface="Times New Roman"/>
              </a:rPr>
              <a:t>вищий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хрому, тим </a:t>
            </a:r>
            <a:r>
              <a:rPr sz="1200" dirty="0">
                <a:latin typeface="Times New Roman"/>
                <a:cs typeface="Times New Roman"/>
              </a:rPr>
              <a:t>більшою є </a:t>
            </a:r>
            <a:r>
              <a:rPr sz="1200" spc="-5" dirty="0">
                <a:latin typeface="Times New Roman"/>
                <a:cs typeface="Times New Roman"/>
              </a:rPr>
              <a:t>ока-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линостійкість</a:t>
            </a:r>
            <a:r>
              <a:rPr sz="1200" dirty="0">
                <a:latin typeface="Times New Roman"/>
                <a:cs typeface="Times New Roman"/>
              </a:rPr>
              <a:t> сталі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(наприклад,</a:t>
            </a:r>
            <a:r>
              <a:rPr sz="1200" dirty="0">
                <a:latin typeface="Times New Roman"/>
                <a:cs typeface="Times New Roman"/>
              </a:rPr>
              <a:t> сталь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марки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15Х25Т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окалиностійкість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1100...1150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C)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жаростійкість</a:t>
            </a:r>
            <a:r>
              <a:rPr sz="1200" dirty="0">
                <a:latin typeface="Times New Roman"/>
                <a:cs typeface="Times New Roman"/>
              </a:rPr>
              <a:t> мають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сильхроми,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 на основі нікелю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ніхроми,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марок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08Х17Т,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36Х18Н25С2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15Х6СЮ.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15827" y="5513683"/>
            <a:ext cx="175895" cy="890905"/>
          </a:xfrm>
          <a:prstGeom prst="rect">
            <a:avLst/>
          </a:prstGeom>
        </p:spPr>
        <p:txBody>
          <a:bodyPr vert="vert270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dirty="0">
                <a:latin typeface="Times New Roman"/>
                <a:cs typeface="Times New Roman"/>
              </a:rPr>
              <a:t>Температура,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Symbol"/>
                <a:cs typeface="Symbol"/>
              </a:rPr>
              <a:t></a:t>
            </a:r>
            <a:r>
              <a:rPr sz="950" spc="5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55784" y="6809435"/>
            <a:ext cx="209550" cy="17272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50" dirty="0">
                <a:latin typeface="Times New Roman"/>
                <a:cs typeface="Times New Roman"/>
              </a:rPr>
              <a:t>5</a:t>
            </a:r>
            <a:r>
              <a:rPr sz="950" spc="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94065" y="5000658"/>
            <a:ext cx="271780" cy="1775460"/>
          </a:xfrm>
          <a:prstGeom prst="rect">
            <a:avLst/>
          </a:prstGeom>
        </p:spPr>
        <p:txBody>
          <a:bodyPr vert="horz" wrap="square" lIns="0" tIns="781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sz="950" spc="5" dirty="0">
                <a:latin typeface="Times New Roman"/>
                <a:cs typeface="Times New Roman"/>
              </a:rPr>
              <a:t>1</a:t>
            </a:r>
            <a:r>
              <a:rPr sz="950" dirty="0">
                <a:latin typeface="Times New Roman"/>
                <a:cs typeface="Times New Roman"/>
              </a:rPr>
              <a:t>4</a:t>
            </a:r>
            <a:r>
              <a:rPr sz="950" spc="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sz="950" spc="5" dirty="0">
                <a:latin typeface="Times New Roman"/>
                <a:cs typeface="Times New Roman"/>
              </a:rPr>
              <a:t>1</a:t>
            </a:r>
            <a:r>
              <a:rPr sz="950" dirty="0">
                <a:latin typeface="Times New Roman"/>
                <a:cs typeface="Times New Roman"/>
              </a:rPr>
              <a:t>2</a:t>
            </a:r>
            <a:r>
              <a:rPr sz="950" spc="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70"/>
              </a:spcBef>
            </a:pPr>
            <a:r>
              <a:rPr sz="950" spc="5" dirty="0">
                <a:latin typeface="Times New Roman"/>
                <a:cs typeface="Times New Roman"/>
              </a:rPr>
              <a:t>1</a:t>
            </a:r>
            <a:r>
              <a:rPr sz="950" dirty="0">
                <a:latin typeface="Times New Roman"/>
                <a:cs typeface="Times New Roman"/>
              </a:rPr>
              <a:t>1</a:t>
            </a:r>
            <a:r>
              <a:rPr sz="950" spc="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sz="950" spc="5" dirty="0">
                <a:latin typeface="Times New Roman"/>
                <a:cs typeface="Times New Roman"/>
              </a:rPr>
              <a:t>1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  <a:p>
            <a:pPr marL="74295">
              <a:lnSpc>
                <a:spcPct val="100000"/>
              </a:lnSpc>
              <a:spcBef>
                <a:spcPts val="680"/>
              </a:spcBef>
            </a:pPr>
            <a:r>
              <a:rPr sz="950" dirty="0">
                <a:latin typeface="Times New Roman"/>
                <a:cs typeface="Times New Roman"/>
              </a:rPr>
              <a:t>9</a:t>
            </a:r>
            <a:r>
              <a:rPr sz="950" spc="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  <a:p>
            <a:pPr marL="74295">
              <a:lnSpc>
                <a:spcPct val="100000"/>
              </a:lnSpc>
              <a:spcBef>
                <a:spcPts val="545"/>
              </a:spcBef>
            </a:pPr>
            <a:r>
              <a:rPr sz="950" dirty="0">
                <a:latin typeface="Times New Roman"/>
                <a:cs typeface="Times New Roman"/>
              </a:rPr>
              <a:t>8</a:t>
            </a:r>
            <a:r>
              <a:rPr sz="950" spc="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  <a:p>
            <a:pPr marL="74295">
              <a:lnSpc>
                <a:spcPct val="100000"/>
              </a:lnSpc>
              <a:spcBef>
                <a:spcPts val="675"/>
              </a:spcBef>
            </a:pPr>
            <a:r>
              <a:rPr sz="950" dirty="0">
                <a:latin typeface="Times New Roman"/>
                <a:cs typeface="Times New Roman"/>
              </a:rPr>
              <a:t>7</a:t>
            </a:r>
            <a:r>
              <a:rPr sz="950" spc="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  <a:p>
            <a:pPr marL="74295">
              <a:lnSpc>
                <a:spcPct val="100000"/>
              </a:lnSpc>
              <a:spcBef>
                <a:spcPts val="615"/>
              </a:spcBef>
            </a:pPr>
            <a:r>
              <a:rPr sz="950" dirty="0">
                <a:latin typeface="Times New Roman"/>
                <a:cs typeface="Times New Roman"/>
              </a:rPr>
              <a:t>6</a:t>
            </a:r>
            <a:r>
              <a:rPr sz="950" spc="5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33330" y="6903922"/>
            <a:ext cx="86995" cy="17272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50" spc="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48037" y="6894986"/>
            <a:ext cx="1630680" cy="33782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5"/>
              </a:spcBef>
              <a:tabLst>
                <a:tab pos="292735" algn="l"/>
                <a:tab pos="596265" algn="l"/>
                <a:tab pos="920115" algn="l"/>
                <a:tab pos="1214120" algn="l"/>
                <a:tab pos="1495425" algn="l"/>
              </a:tabLst>
            </a:pPr>
            <a:r>
              <a:rPr sz="950" spc="5" dirty="0">
                <a:latin typeface="Times New Roman"/>
                <a:cs typeface="Times New Roman"/>
              </a:rPr>
              <a:t>5	</a:t>
            </a:r>
            <a:r>
              <a:rPr sz="950" dirty="0">
                <a:latin typeface="Times New Roman"/>
                <a:cs typeface="Times New Roman"/>
              </a:rPr>
              <a:t>1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	1</a:t>
            </a:r>
            <a:r>
              <a:rPr sz="950" spc="5" dirty="0">
                <a:latin typeface="Times New Roman"/>
                <a:cs typeface="Times New Roman"/>
              </a:rPr>
              <a:t>5</a:t>
            </a:r>
            <a:r>
              <a:rPr sz="950" dirty="0">
                <a:latin typeface="Times New Roman"/>
                <a:cs typeface="Times New Roman"/>
              </a:rPr>
              <a:t>	</a:t>
            </a:r>
            <a:r>
              <a:rPr sz="950" spc="5" dirty="0">
                <a:latin typeface="Times New Roman"/>
                <a:cs typeface="Times New Roman"/>
              </a:rPr>
              <a:t>20</a:t>
            </a:r>
            <a:r>
              <a:rPr sz="950" dirty="0">
                <a:latin typeface="Times New Roman"/>
                <a:cs typeface="Times New Roman"/>
              </a:rPr>
              <a:t>	2</a:t>
            </a:r>
            <a:r>
              <a:rPr sz="950" spc="5" dirty="0">
                <a:latin typeface="Times New Roman"/>
                <a:cs typeface="Times New Roman"/>
              </a:rPr>
              <a:t>5</a:t>
            </a:r>
            <a:r>
              <a:rPr sz="950" dirty="0">
                <a:latin typeface="Times New Roman"/>
                <a:cs typeface="Times New Roman"/>
              </a:rPr>
              <a:t>	30</a:t>
            </a:r>
            <a:endParaRPr sz="950">
              <a:latin typeface="Times New Roman"/>
              <a:cs typeface="Times New Roman"/>
            </a:endParaRPr>
          </a:p>
          <a:p>
            <a:pPr marL="113030">
              <a:lnSpc>
                <a:spcPct val="100000"/>
              </a:lnSpc>
              <a:spcBef>
                <a:spcPts val="90"/>
              </a:spcBef>
            </a:pPr>
            <a:r>
              <a:rPr sz="950" dirty="0">
                <a:latin typeface="Times New Roman"/>
                <a:cs typeface="Times New Roman"/>
              </a:rPr>
              <a:t>Вміст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хрому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в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сталі,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%</a:t>
            </a:r>
            <a:endParaRPr sz="95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1156411" y="5117287"/>
          <a:ext cx="1880235" cy="18122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5120"/>
                <a:gridCol w="310514"/>
                <a:gridCol w="309879"/>
                <a:gridCol w="306705"/>
                <a:gridCol w="306705"/>
                <a:gridCol w="299719"/>
              </a:tblGrid>
              <a:tr h="2377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40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Окалинонестійкі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64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40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25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850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22987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Окалиностійкі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064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2555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021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13" name="object 13"/>
          <p:cNvGrpSpPr/>
          <p:nvPr/>
        </p:nvGrpSpPr>
        <p:grpSpPr>
          <a:xfrm>
            <a:off x="1152337" y="5391911"/>
            <a:ext cx="1859914" cy="1541780"/>
            <a:chOff x="1152337" y="5391911"/>
            <a:chExt cx="1859914" cy="1541780"/>
          </a:xfrm>
        </p:grpSpPr>
        <p:sp>
          <p:nvSpPr>
            <p:cNvPr id="14" name="object 14"/>
            <p:cNvSpPr/>
            <p:nvPr/>
          </p:nvSpPr>
          <p:spPr>
            <a:xfrm>
              <a:off x="1162814" y="5487923"/>
              <a:ext cx="1838960" cy="1435100"/>
            </a:xfrm>
            <a:custGeom>
              <a:avLst/>
              <a:gdLst/>
              <a:ahLst/>
              <a:cxnLst/>
              <a:rect l="l" t="t" r="r" b="b"/>
              <a:pathLst>
                <a:path w="1838960" h="1435100">
                  <a:moveTo>
                    <a:pt x="0" y="1434846"/>
                  </a:moveTo>
                  <a:lnTo>
                    <a:pt x="25047" y="1389983"/>
                  </a:lnTo>
                  <a:lnTo>
                    <a:pt x="51811" y="1343977"/>
                  </a:lnTo>
                  <a:lnTo>
                    <a:pt x="81434" y="1295971"/>
                  </a:lnTo>
                  <a:lnTo>
                    <a:pt x="115059" y="1245108"/>
                  </a:lnTo>
                  <a:lnTo>
                    <a:pt x="140223" y="1209590"/>
                  </a:lnTo>
                  <a:lnTo>
                    <a:pt x="167016" y="1173056"/>
                  </a:lnTo>
                  <a:lnTo>
                    <a:pt x="195545" y="1135380"/>
                  </a:lnTo>
                  <a:lnTo>
                    <a:pt x="225916" y="1096433"/>
                  </a:lnTo>
                  <a:lnTo>
                    <a:pt x="258234" y="1056089"/>
                  </a:lnTo>
                  <a:lnTo>
                    <a:pt x="292605" y="1014222"/>
                  </a:lnTo>
                  <a:lnTo>
                    <a:pt x="324111" y="976370"/>
                  </a:lnTo>
                  <a:lnTo>
                    <a:pt x="357577" y="936466"/>
                  </a:lnTo>
                  <a:lnTo>
                    <a:pt x="392536" y="895256"/>
                  </a:lnTo>
                  <a:lnTo>
                    <a:pt x="428521" y="853486"/>
                  </a:lnTo>
                  <a:lnTo>
                    <a:pt x="465066" y="811903"/>
                  </a:lnTo>
                  <a:lnTo>
                    <a:pt x="501704" y="771252"/>
                  </a:lnTo>
                  <a:lnTo>
                    <a:pt x="537969" y="732282"/>
                  </a:lnTo>
                  <a:lnTo>
                    <a:pt x="573716" y="694977"/>
                  </a:lnTo>
                  <a:lnTo>
                    <a:pt x="609344" y="658245"/>
                  </a:lnTo>
                  <a:lnTo>
                    <a:pt x="645198" y="622194"/>
                  </a:lnTo>
                  <a:lnTo>
                    <a:pt x="681625" y="586928"/>
                  </a:lnTo>
                  <a:lnTo>
                    <a:pt x="718972" y="552556"/>
                  </a:lnTo>
                  <a:lnTo>
                    <a:pt x="757585" y="519184"/>
                  </a:lnTo>
                  <a:lnTo>
                    <a:pt x="797811" y="486918"/>
                  </a:lnTo>
                  <a:lnTo>
                    <a:pt x="840179" y="455869"/>
                  </a:lnTo>
                  <a:lnTo>
                    <a:pt x="884172" y="425980"/>
                  </a:lnTo>
                  <a:lnTo>
                    <a:pt x="929553" y="397104"/>
                  </a:lnTo>
                  <a:lnTo>
                    <a:pt x="976079" y="369094"/>
                  </a:lnTo>
                  <a:lnTo>
                    <a:pt x="1023512" y="341804"/>
                  </a:lnTo>
                  <a:lnTo>
                    <a:pt x="1071611" y="315088"/>
                  </a:lnTo>
                  <a:lnTo>
                    <a:pt x="1120137" y="288798"/>
                  </a:lnTo>
                  <a:lnTo>
                    <a:pt x="1163348" y="266127"/>
                  </a:lnTo>
                  <a:lnTo>
                    <a:pt x="1207648" y="243875"/>
                  </a:lnTo>
                  <a:lnTo>
                    <a:pt x="1252770" y="222106"/>
                  </a:lnTo>
                  <a:lnTo>
                    <a:pt x="1298445" y="200882"/>
                  </a:lnTo>
                  <a:lnTo>
                    <a:pt x="1344406" y="180265"/>
                  </a:lnTo>
                  <a:lnTo>
                    <a:pt x="1390385" y="160317"/>
                  </a:lnTo>
                  <a:lnTo>
                    <a:pt x="1436114" y="141102"/>
                  </a:lnTo>
                  <a:lnTo>
                    <a:pt x="1481325" y="122682"/>
                  </a:lnTo>
                  <a:lnTo>
                    <a:pt x="1532552" y="102730"/>
                  </a:lnTo>
                  <a:lnTo>
                    <a:pt x="1583700" y="83897"/>
                  </a:lnTo>
                  <a:lnTo>
                    <a:pt x="1634780" y="65998"/>
                  </a:lnTo>
                  <a:lnTo>
                    <a:pt x="1685808" y="48845"/>
                  </a:lnTo>
                  <a:lnTo>
                    <a:pt x="1736795" y="32252"/>
                  </a:lnTo>
                  <a:lnTo>
                    <a:pt x="1787756" y="16033"/>
                  </a:lnTo>
                  <a:lnTo>
                    <a:pt x="1838703" y="0"/>
                  </a:lnTo>
                </a:path>
              </a:pathLst>
            </a:custGeom>
            <a:ln w="204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595627" y="5391911"/>
              <a:ext cx="967105" cy="156210"/>
            </a:xfrm>
            <a:custGeom>
              <a:avLst/>
              <a:gdLst/>
              <a:ahLst/>
              <a:cxnLst/>
              <a:rect l="l" t="t" r="r" b="b"/>
              <a:pathLst>
                <a:path w="967105" h="156210">
                  <a:moveTo>
                    <a:pt x="966980" y="0"/>
                  </a:moveTo>
                  <a:lnTo>
                    <a:pt x="0" y="0"/>
                  </a:lnTo>
                  <a:lnTo>
                    <a:pt x="0" y="156210"/>
                  </a:lnTo>
                  <a:lnTo>
                    <a:pt x="966980" y="156210"/>
                  </a:lnTo>
                  <a:lnTo>
                    <a:pt x="9669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1469110" y="5544286"/>
            <a:ext cx="1258570" cy="936625"/>
            <a:chOff x="1469110" y="5544286"/>
            <a:chExt cx="1258570" cy="936625"/>
          </a:xfrm>
        </p:grpSpPr>
        <p:sp>
          <p:nvSpPr>
            <p:cNvPr id="17" name="object 17"/>
            <p:cNvSpPr/>
            <p:nvPr/>
          </p:nvSpPr>
          <p:spPr>
            <a:xfrm>
              <a:off x="1472946" y="6440423"/>
              <a:ext cx="37465" cy="36830"/>
            </a:xfrm>
            <a:custGeom>
              <a:avLst/>
              <a:gdLst/>
              <a:ahLst/>
              <a:cxnLst/>
              <a:rect l="l" t="t" r="r" b="b"/>
              <a:pathLst>
                <a:path w="37465" h="36829">
                  <a:moveTo>
                    <a:pt x="19050" y="0"/>
                  </a:moveTo>
                  <a:lnTo>
                    <a:pt x="11572" y="1464"/>
                  </a:lnTo>
                  <a:lnTo>
                    <a:pt x="5524" y="5429"/>
                  </a:lnTo>
                  <a:lnTo>
                    <a:pt x="1476" y="11251"/>
                  </a:lnTo>
                  <a:lnTo>
                    <a:pt x="0" y="18288"/>
                  </a:lnTo>
                  <a:lnTo>
                    <a:pt x="1476" y="25324"/>
                  </a:lnTo>
                  <a:lnTo>
                    <a:pt x="5524" y="31146"/>
                  </a:lnTo>
                  <a:lnTo>
                    <a:pt x="11572" y="35111"/>
                  </a:lnTo>
                  <a:lnTo>
                    <a:pt x="19050" y="36576"/>
                  </a:lnTo>
                  <a:lnTo>
                    <a:pt x="26086" y="35111"/>
                  </a:lnTo>
                  <a:lnTo>
                    <a:pt x="31908" y="31146"/>
                  </a:lnTo>
                  <a:lnTo>
                    <a:pt x="35873" y="25324"/>
                  </a:lnTo>
                  <a:lnTo>
                    <a:pt x="37338" y="18288"/>
                  </a:lnTo>
                  <a:lnTo>
                    <a:pt x="35873" y="11251"/>
                  </a:lnTo>
                  <a:lnTo>
                    <a:pt x="31908" y="5429"/>
                  </a:lnTo>
                  <a:lnTo>
                    <a:pt x="26086" y="1464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472946" y="6440423"/>
              <a:ext cx="37465" cy="36830"/>
            </a:xfrm>
            <a:custGeom>
              <a:avLst/>
              <a:gdLst/>
              <a:ahLst/>
              <a:cxnLst/>
              <a:rect l="l" t="t" r="r" b="b"/>
              <a:pathLst>
                <a:path w="37465" h="36829">
                  <a:moveTo>
                    <a:pt x="19050" y="0"/>
                  </a:moveTo>
                  <a:lnTo>
                    <a:pt x="11572" y="1464"/>
                  </a:lnTo>
                  <a:lnTo>
                    <a:pt x="5524" y="5429"/>
                  </a:lnTo>
                  <a:lnTo>
                    <a:pt x="1476" y="11251"/>
                  </a:lnTo>
                  <a:lnTo>
                    <a:pt x="0" y="18288"/>
                  </a:lnTo>
                  <a:lnTo>
                    <a:pt x="1476" y="25324"/>
                  </a:lnTo>
                  <a:lnTo>
                    <a:pt x="5524" y="31146"/>
                  </a:lnTo>
                  <a:lnTo>
                    <a:pt x="11572" y="35111"/>
                  </a:lnTo>
                  <a:lnTo>
                    <a:pt x="19050" y="36576"/>
                  </a:lnTo>
                  <a:lnTo>
                    <a:pt x="26086" y="35111"/>
                  </a:lnTo>
                  <a:lnTo>
                    <a:pt x="31908" y="31146"/>
                  </a:lnTo>
                  <a:lnTo>
                    <a:pt x="35873" y="25324"/>
                  </a:lnTo>
                  <a:lnTo>
                    <a:pt x="37338" y="18288"/>
                  </a:lnTo>
                  <a:lnTo>
                    <a:pt x="35873" y="11251"/>
                  </a:lnTo>
                  <a:lnTo>
                    <a:pt x="31908" y="5429"/>
                  </a:lnTo>
                  <a:lnTo>
                    <a:pt x="26086" y="1464"/>
                  </a:lnTo>
                  <a:lnTo>
                    <a:pt x="19050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95628" y="6220205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4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1464" y="25765"/>
                  </a:lnTo>
                  <a:lnTo>
                    <a:pt x="5429" y="31813"/>
                  </a:lnTo>
                  <a:lnTo>
                    <a:pt x="11251" y="35861"/>
                  </a:lnTo>
                  <a:lnTo>
                    <a:pt x="18288" y="37338"/>
                  </a:lnTo>
                  <a:lnTo>
                    <a:pt x="25324" y="35861"/>
                  </a:lnTo>
                  <a:lnTo>
                    <a:pt x="31146" y="31813"/>
                  </a:lnTo>
                  <a:lnTo>
                    <a:pt x="35111" y="25765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95628" y="6220205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4">
                  <a:moveTo>
                    <a:pt x="18288" y="0"/>
                  </a:moveTo>
                  <a:lnTo>
                    <a:pt x="11251" y="1464"/>
                  </a:lnTo>
                  <a:lnTo>
                    <a:pt x="5429" y="5429"/>
                  </a:lnTo>
                  <a:lnTo>
                    <a:pt x="1464" y="11251"/>
                  </a:lnTo>
                  <a:lnTo>
                    <a:pt x="0" y="18288"/>
                  </a:lnTo>
                  <a:lnTo>
                    <a:pt x="1464" y="25765"/>
                  </a:lnTo>
                  <a:lnTo>
                    <a:pt x="5429" y="31813"/>
                  </a:lnTo>
                  <a:lnTo>
                    <a:pt x="11251" y="35861"/>
                  </a:lnTo>
                  <a:lnTo>
                    <a:pt x="18288" y="37338"/>
                  </a:lnTo>
                  <a:lnTo>
                    <a:pt x="25324" y="35861"/>
                  </a:lnTo>
                  <a:lnTo>
                    <a:pt x="31146" y="31813"/>
                  </a:lnTo>
                  <a:lnTo>
                    <a:pt x="35111" y="25765"/>
                  </a:lnTo>
                  <a:lnTo>
                    <a:pt x="36576" y="18288"/>
                  </a:lnTo>
                  <a:lnTo>
                    <a:pt x="35111" y="11251"/>
                  </a:lnTo>
                  <a:lnTo>
                    <a:pt x="31146" y="5429"/>
                  </a:lnTo>
                  <a:lnTo>
                    <a:pt x="25324" y="1464"/>
                  </a:lnTo>
                  <a:lnTo>
                    <a:pt x="18288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881378" y="6025895"/>
              <a:ext cx="37465" cy="36830"/>
            </a:xfrm>
            <a:custGeom>
              <a:avLst/>
              <a:gdLst/>
              <a:ahLst/>
              <a:cxnLst/>
              <a:rect l="l" t="t" r="r" b="b"/>
              <a:pathLst>
                <a:path w="37464" h="36829">
                  <a:moveTo>
                    <a:pt x="19050" y="0"/>
                  </a:moveTo>
                  <a:lnTo>
                    <a:pt x="11572" y="1357"/>
                  </a:lnTo>
                  <a:lnTo>
                    <a:pt x="5524" y="5143"/>
                  </a:lnTo>
                  <a:lnTo>
                    <a:pt x="1476" y="10929"/>
                  </a:lnTo>
                  <a:lnTo>
                    <a:pt x="0" y="18288"/>
                  </a:lnTo>
                  <a:lnTo>
                    <a:pt x="1476" y="25324"/>
                  </a:lnTo>
                  <a:lnTo>
                    <a:pt x="5524" y="31146"/>
                  </a:lnTo>
                  <a:lnTo>
                    <a:pt x="11572" y="35111"/>
                  </a:lnTo>
                  <a:lnTo>
                    <a:pt x="19050" y="36576"/>
                  </a:lnTo>
                  <a:lnTo>
                    <a:pt x="26086" y="35111"/>
                  </a:lnTo>
                  <a:lnTo>
                    <a:pt x="31908" y="31146"/>
                  </a:lnTo>
                  <a:lnTo>
                    <a:pt x="35873" y="25324"/>
                  </a:lnTo>
                  <a:lnTo>
                    <a:pt x="37338" y="18288"/>
                  </a:lnTo>
                  <a:lnTo>
                    <a:pt x="35873" y="10929"/>
                  </a:lnTo>
                  <a:lnTo>
                    <a:pt x="31908" y="5143"/>
                  </a:lnTo>
                  <a:lnTo>
                    <a:pt x="26086" y="1357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881378" y="5724905"/>
              <a:ext cx="452120" cy="337820"/>
            </a:xfrm>
            <a:custGeom>
              <a:avLst/>
              <a:gdLst/>
              <a:ahLst/>
              <a:cxnLst/>
              <a:rect l="l" t="t" r="r" b="b"/>
              <a:pathLst>
                <a:path w="452119" h="337820">
                  <a:moveTo>
                    <a:pt x="19050" y="300990"/>
                  </a:moveTo>
                  <a:lnTo>
                    <a:pt x="11572" y="302347"/>
                  </a:lnTo>
                  <a:lnTo>
                    <a:pt x="5524" y="306133"/>
                  </a:lnTo>
                  <a:lnTo>
                    <a:pt x="1476" y="311919"/>
                  </a:lnTo>
                  <a:lnTo>
                    <a:pt x="0" y="319278"/>
                  </a:lnTo>
                  <a:lnTo>
                    <a:pt x="1476" y="326314"/>
                  </a:lnTo>
                  <a:lnTo>
                    <a:pt x="5524" y="332136"/>
                  </a:lnTo>
                  <a:lnTo>
                    <a:pt x="11572" y="336101"/>
                  </a:lnTo>
                  <a:lnTo>
                    <a:pt x="19050" y="337566"/>
                  </a:lnTo>
                  <a:lnTo>
                    <a:pt x="26086" y="336101"/>
                  </a:lnTo>
                  <a:lnTo>
                    <a:pt x="31908" y="332136"/>
                  </a:lnTo>
                  <a:lnTo>
                    <a:pt x="35873" y="326314"/>
                  </a:lnTo>
                  <a:lnTo>
                    <a:pt x="37338" y="319278"/>
                  </a:lnTo>
                  <a:lnTo>
                    <a:pt x="35873" y="311919"/>
                  </a:lnTo>
                  <a:lnTo>
                    <a:pt x="31908" y="306133"/>
                  </a:lnTo>
                  <a:lnTo>
                    <a:pt x="26086" y="302347"/>
                  </a:lnTo>
                  <a:lnTo>
                    <a:pt x="19050" y="300990"/>
                  </a:lnTo>
                  <a:close/>
                </a:path>
                <a:path w="452119" h="337820">
                  <a:moveTo>
                    <a:pt x="433578" y="0"/>
                  </a:moveTo>
                  <a:lnTo>
                    <a:pt x="426541" y="1464"/>
                  </a:lnTo>
                  <a:lnTo>
                    <a:pt x="420719" y="5429"/>
                  </a:lnTo>
                  <a:lnTo>
                    <a:pt x="416754" y="11251"/>
                  </a:lnTo>
                  <a:lnTo>
                    <a:pt x="415290" y="18288"/>
                  </a:lnTo>
                  <a:lnTo>
                    <a:pt x="416754" y="25324"/>
                  </a:lnTo>
                  <a:lnTo>
                    <a:pt x="420719" y="31146"/>
                  </a:lnTo>
                  <a:lnTo>
                    <a:pt x="426541" y="35111"/>
                  </a:lnTo>
                  <a:lnTo>
                    <a:pt x="433578" y="36576"/>
                  </a:lnTo>
                  <a:lnTo>
                    <a:pt x="440936" y="35111"/>
                  </a:lnTo>
                  <a:lnTo>
                    <a:pt x="446722" y="31146"/>
                  </a:lnTo>
                  <a:lnTo>
                    <a:pt x="450508" y="25324"/>
                  </a:lnTo>
                  <a:lnTo>
                    <a:pt x="451866" y="18288"/>
                  </a:lnTo>
                  <a:lnTo>
                    <a:pt x="450508" y="11251"/>
                  </a:lnTo>
                  <a:lnTo>
                    <a:pt x="446722" y="5429"/>
                  </a:lnTo>
                  <a:lnTo>
                    <a:pt x="440936" y="1464"/>
                  </a:lnTo>
                  <a:lnTo>
                    <a:pt x="433578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686812" y="554812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4">
                  <a:moveTo>
                    <a:pt x="18288" y="0"/>
                  </a:moveTo>
                  <a:lnTo>
                    <a:pt x="11251" y="1476"/>
                  </a:lnTo>
                  <a:lnTo>
                    <a:pt x="5429" y="5524"/>
                  </a:lnTo>
                  <a:lnTo>
                    <a:pt x="1464" y="11572"/>
                  </a:lnTo>
                  <a:lnTo>
                    <a:pt x="0" y="19050"/>
                  </a:lnTo>
                  <a:lnTo>
                    <a:pt x="1464" y="26086"/>
                  </a:lnTo>
                  <a:lnTo>
                    <a:pt x="5429" y="31908"/>
                  </a:lnTo>
                  <a:lnTo>
                    <a:pt x="11251" y="35873"/>
                  </a:lnTo>
                  <a:lnTo>
                    <a:pt x="18288" y="37338"/>
                  </a:lnTo>
                  <a:lnTo>
                    <a:pt x="25324" y="35873"/>
                  </a:lnTo>
                  <a:lnTo>
                    <a:pt x="31146" y="31908"/>
                  </a:lnTo>
                  <a:lnTo>
                    <a:pt x="35111" y="26086"/>
                  </a:lnTo>
                  <a:lnTo>
                    <a:pt x="36576" y="19050"/>
                  </a:lnTo>
                  <a:lnTo>
                    <a:pt x="35111" y="11572"/>
                  </a:lnTo>
                  <a:lnTo>
                    <a:pt x="31146" y="5524"/>
                  </a:lnTo>
                  <a:lnTo>
                    <a:pt x="25324" y="1476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686812" y="554812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4">
                  <a:moveTo>
                    <a:pt x="18288" y="0"/>
                  </a:moveTo>
                  <a:lnTo>
                    <a:pt x="11251" y="1476"/>
                  </a:lnTo>
                  <a:lnTo>
                    <a:pt x="5429" y="5524"/>
                  </a:lnTo>
                  <a:lnTo>
                    <a:pt x="1464" y="11572"/>
                  </a:lnTo>
                  <a:lnTo>
                    <a:pt x="0" y="19050"/>
                  </a:lnTo>
                  <a:lnTo>
                    <a:pt x="1464" y="26086"/>
                  </a:lnTo>
                  <a:lnTo>
                    <a:pt x="5429" y="31908"/>
                  </a:lnTo>
                  <a:lnTo>
                    <a:pt x="11251" y="35873"/>
                  </a:lnTo>
                  <a:lnTo>
                    <a:pt x="18288" y="37338"/>
                  </a:lnTo>
                  <a:lnTo>
                    <a:pt x="25324" y="35873"/>
                  </a:lnTo>
                  <a:lnTo>
                    <a:pt x="31146" y="31908"/>
                  </a:lnTo>
                  <a:lnTo>
                    <a:pt x="35111" y="26086"/>
                  </a:lnTo>
                  <a:lnTo>
                    <a:pt x="36576" y="19050"/>
                  </a:lnTo>
                  <a:lnTo>
                    <a:pt x="35111" y="11572"/>
                  </a:lnTo>
                  <a:lnTo>
                    <a:pt x="31146" y="5524"/>
                  </a:lnTo>
                  <a:lnTo>
                    <a:pt x="25324" y="1476"/>
                  </a:lnTo>
                  <a:lnTo>
                    <a:pt x="18288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1040375" y="7322309"/>
            <a:ext cx="1758314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2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10.9.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хрому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жаростійкість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хромової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17010" y="516889"/>
            <a:ext cx="5850890" cy="1333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351155" marR="19685" algn="r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Критеріями оцінки жароміцності є </a:t>
            </a:r>
            <a:r>
              <a:rPr sz="1200" i="1" dirty="0">
                <a:latin typeface="Times New Roman"/>
                <a:cs typeface="Times New Roman"/>
              </a:rPr>
              <a:t>короткочасна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dirty="0">
                <a:latin typeface="Times New Roman"/>
                <a:cs typeface="Times New Roman"/>
              </a:rPr>
              <a:t>тривала </a:t>
            </a:r>
            <a:r>
              <a:rPr sz="1200" i="1" spc="-5" dirty="0">
                <a:latin typeface="Times New Roman"/>
                <a:cs typeface="Times New Roman"/>
              </a:rPr>
              <a:t>міцності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dirty="0">
                <a:latin typeface="Times New Roman"/>
                <a:cs typeface="Times New Roman"/>
              </a:rPr>
              <a:t>повзучість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Короткочасна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міцність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визначається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допомогою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випробувань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розтяг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розрив-</a:t>
            </a:r>
            <a:endParaRPr sz="1200">
              <a:latin typeface="Times New Roman"/>
              <a:cs typeface="Times New Roman"/>
            </a:endParaRPr>
          </a:p>
          <a:p>
            <a:pPr marR="17780" algn="r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зразків.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Зразки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поміщають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піч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досліджують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заданій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С).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125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При 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позначають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короткочасну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30" dirty="0">
                <a:latin typeface="Symbol"/>
                <a:cs typeface="Symbol"/>
              </a:rPr>
              <a:t></a:t>
            </a:r>
            <a:r>
              <a:rPr sz="1050" i="1" spc="44" baseline="27777" dirty="0">
                <a:latin typeface="Times New Roman"/>
                <a:cs typeface="Times New Roman"/>
              </a:rPr>
              <a:t>t</a:t>
            </a:r>
            <a:r>
              <a:rPr sz="1050" i="1" spc="254" baseline="277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 наприклад,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20" dirty="0">
                <a:latin typeface="Symbol"/>
                <a:cs typeface="Symbol"/>
              </a:rPr>
              <a:t></a:t>
            </a:r>
            <a:r>
              <a:rPr sz="1050" spc="30" baseline="27777" dirty="0">
                <a:latin typeface="Times New Roman"/>
                <a:cs typeface="Times New Roman"/>
              </a:rPr>
              <a:t>300</a:t>
            </a:r>
            <a:r>
              <a:rPr sz="1050" spc="37" baseline="277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300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  <a:p>
            <a:pPr marL="3241675">
              <a:lnSpc>
                <a:spcPts val="525"/>
              </a:lnSpc>
              <a:tabLst>
                <a:tab pos="4268470" algn="l"/>
              </a:tabLst>
            </a:pPr>
            <a:r>
              <a:rPr sz="700" spc="5" dirty="0">
                <a:latin typeface="Times New Roman"/>
                <a:cs typeface="Times New Roman"/>
              </a:rPr>
              <a:t>в	в</a:t>
            </a:r>
            <a:endParaRPr sz="700">
              <a:latin typeface="Times New Roman"/>
              <a:cs typeface="Times New Roman"/>
            </a:endParaRPr>
          </a:p>
          <a:p>
            <a:pPr marL="351155">
              <a:lnSpc>
                <a:spcPct val="100000"/>
              </a:lnSpc>
              <a:spcBef>
                <a:spcPts val="50"/>
              </a:spcBef>
            </a:pP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тривалості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випробувань.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03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96815" y="1929799"/>
            <a:ext cx="66040" cy="1352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00" spc="5" dirty="0">
                <a:latin typeface="Symbol"/>
                <a:cs typeface="Symbol"/>
              </a:rPr>
              <a:t></a:t>
            </a:r>
            <a:endParaRPr sz="700">
              <a:latin typeface="Symbol"/>
              <a:cs typeface="Symbo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30450" y="1829054"/>
            <a:ext cx="55486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latin typeface="Times New Roman"/>
                <a:cs typeface="Times New Roman"/>
              </a:rPr>
              <a:t>Тривала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міцність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максимальні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30" dirty="0">
                <a:latin typeface="Symbol"/>
                <a:cs typeface="Symbol"/>
              </a:rPr>
              <a:t></a:t>
            </a:r>
            <a:r>
              <a:rPr sz="1050" i="1" spc="44" baseline="27777" dirty="0">
                <a:latin typeface="Times New Roman"/>
                <a:cs typeface="Times New Roman"/>
              </a:rPr>
              <a:t>t</a:t>
            </a:r>
            <a:r>
              <a:rPr sz="1050" i="1" spc="270" baseline="277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викликають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42416" y="2058418"/>
            <a:ext cx="5836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ка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заданій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певний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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Наприклад,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20" dirty="0">
                <a:latin typeface="Symbol"/>
                <a:cs typeface="Symbol"/>
              </a:rPr>
              <a:t></a:t>
            </a:r>
            <a:r>
              <a:rPr sz="1050" spc="30" baseline="27777" dirty="0">
                <a:latin typeface="Times New Roman"/>
                <a:cs typeface="Times New Roman"/>
              </a:rPr>
              <a:t>900</a:t>
            </a:r>
            <a:r>
              <a:rPr sz="1050" spc="44" baseline="277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верхній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42417" y="2159162"/>
            <a:ext cx="5840095" cy="24504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R="1647825" algn="r">
              <a:lnSpc>
                <a:spcPct val="100000"/>
              </a:lnSpc>
              <a:spcBef>
                <a:spcPts val="114"/>
              </a:spcBef>
            </a:pPr>
            <a:r>
              <a:rPr sz="700" spc="5" dirty="0">
                <a:latin typeface="Times New Roman"/>
                <a:cs typeface="Times New Roman"/>
              </a:rPr>
              <a:t>300</a:t>
            </a:r>
            <a:endParaRPr sz="700">
              <a:latin typeface="Times New Roman"/>
              <a:cs typeface="Times New Roman"/>
            </a:endParaRPr>
          </a:p>
          <a:p>
            <a:pPr marL="38100" marR="31750" algn="just">
              <a:lnSpc>
                <a:spcPts val="1380"/>
              </a:lnSpc>
              <a:spcBef>
                <a:spcPts val="150"/>
              </a:spcBef>
            </a:pPr>
            <a:r>
              <a:rPr sz="1200" dirty="0">
                <a:latin typeface="Times New Roman"/>
                <a:cs typeface="Times New Roman"/>
              </a:rPr>
              <a:t>декс </a:t>
            </a:r>
            <a:r>
              <a:rPr sz="1200" spc="-5" dirty="0">
                <a:latin typeface="Times New Roman"/>
                <a:cs typeface="Times New Roman"/>
              </a:rPr>
              <a:t>означає температуру випробувань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°С,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нижній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задану тривалість випробуван-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годинах. Для котельних установок потрібно невисоке </a:t>
            </a:r>
            <a:r>
              <a:rPr sz="1200" dirty="0">
                <a:latin typeface="Times New Roman"/>
                <a:cs typeface="Times New Roman"/>
              </a:rPr>
              <a:t>значення міцності, </a:t>
            </a:r>
            <a:r>
              <a:rPr sz="1200" spc="-5" dirty="0">
                <a:latin typeface="Times New Roman"/>
                <a:cs typeface="Times New Roman"/>
              </a:rPr>
              <a:t>але про-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тягом декількох років.</a:t>
            </a:r>
            <a:endParaRPr sz="1200">
              <a:latin typeface="Times New Roman"/>
              <a:cs typeface="Times New Roman"/>
            </a:endParaRPr>
          </a:p>
          <a:p>
            <a:pPr marL="38100" marR="3302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Повзучість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властивість металу повільно </a:t>
            </a:r>
            <a:r>
              <a:rPr sz="1200" dirty="0">
                <a:latin typeface="Times New Roman"/>
                <a:cs typeface="Times New Roman"/>
              </a:rPr>
              <a:t>пластично деформуватися під </a:t>
            </a:r>
            <a:r>
              <a:rPr sz="1200" spc="-5" dirty="0">
                <a:latin typeface="Times New Roman"/>
                <a:cs typeface="Times New Roman"/>
              </a:rPr>
              <a:t>дією по- </a:t>
            </a:r>
            <a:r>
              <a:rPr sz="1200" dirty="0">
                <a:latin typeface="Times New Roman"/>
                <a:cs typeface="Times New Roman"/>
              </a:rPr>
              <a:t> стійного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постійній </a:t>
            </a:r>
            <a:r>
              <a:rPr sz="1200" spc="-5" dirty="0">
                <a:latin typeface="Times New Roman"/>
                <a:cs typeface="Times New Roman"/>
              </a:rPr>
              <a:t>температурі.</a:t>
            </a:r>
            <a:endParaRPr sz="1200">
              <a:latin typeface="Times New Roman"/>
              <a:cs typeface="Times New Roman"/>
            </a:endParaRPr>
          </a:p>
          <a:p>
            <a:pPr marL="38100" marR="317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випробуваннях зразки поміщають </a:t>
            </a:r>
            <a:r>
              <a:rPr sz="1200" dirty="0">
                <a:latin typeface="Times New Roman"/>
                <a:cs typeface="Times New Roman"/>
              </a:rPr>
              <a:t>в піч із </a:t>
            </a:r>
            <a:r>
              <a:rPr sz="1200" spc="-5" dirty="0">
                <a:latin typeface="Times New Roman"/>
                <a:cs typeface="Times New Roman"/>
              </a:rPr>
              <a:t>заданою </a:t>
            </a:r>
            <a:r>
              <a:rPr sz="1200" dirty="0">
                <a:latin typeface="Times New Roman"/>
                <a:cs typeface="Times New Roman"/>
              </a:rPr>
              <a:t>температурою </a:t>
            </a:r>
            <a:r>
              <a:rPr sz="1200" spc="-5" dirty="0">
                <a:latin typeface="Times New Roman"/>
                <a:cs typeface="Times New Roman"/>
              </a:rPr>
              <a:t>та прикла-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постійне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Вимірюють </a:t>
            </a:r>
            <a:r>
              <a:rPr sz="1200" dirty="0">
                <a:latin typeface="Times New Roman"/>
                <a:cs typeface="Times New Roman"/>
              </a:rPr>
              <a:t>деформацію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індикаторами.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ct val="99000"/>
              </a:lnSpc>
              <a:spcBef>
                <a:spcPts val="15"/>
              </a:spcBef>
            </a:pPr>
            <a:r>
              <a:rPr sz="1200" spc="-15" dirty="0">
                <a:latin typeface="Times New Roman"/>
                <a:cs typeface="Times New Roman"/>
              </a:rPr>
              <a:t>При </a:t>
            </a:r>
            <a:r>
              <a:rPr sz="1200" spc="-20" dirty="0">
                <a:latin typeface="Times New Roman"/>
                <a:cs typeface="Times New Roman"/>
              </a:rPr>
              <a:t>звичайній </a:t>
            </a:r>
            <a:r>
              <a:rPr sz="1200" spc="-25" dirty="0">
                <a:latin typeface="Times New Roman"/>
                <a:cs typeface="Times New Roman"/>
              </a:rPr>
              <a:t>температурі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напруженнях вище </a:t>
            </a:r>
            <a:r>
              <a:rPr sz="1200" spc="-15" dirty="0">
                <a:latin typeface="Times New Roman"/>
                <a:cs typeface="Times New Roman"/>
              </a:rPr>
              <a:t>межі </a:t>
            </a:r>
            <a:r>
              <a:rPr sz="1200" spc="-25" dirty="0">
                <a:latin typeface="Times New Roman"/>
                <a:cs typeface="Times New Roman"/>
              </a:rPr>
              <a:t>пружності </a:t>
            </a:r>
            <a:r>
              <a:rPr sz="1200" spc="-20" dirty="0">
                <a:latin typeface="Symbol"/>
                <a:cs typeface="Symbol"/>
              </a:rPr>
              <a:t></a:t>
            </a:r>
            <a:r>
              <a:rPr sz="1200" spc="-20" dirty="0">
                <a:latin typeface="Times New Roman"/>
                <a:cs typeface="Times New Roman"/>
              </a:rPr>
              <a:t>&gt;</a:t>
            </a:r>
            <a:r>
              <a:rPr sz="1200" spc="-20" dirty="0">
                <a:latin typeface="Symbol"/>
                <a:cs typeface="Symbol"/>
              </a:rPr>
              <a:t></a:t>
            </a:r>
            <a:r>
              <a:rPr sz="1200" spc="-30" baseline="-10416" dirty="0">
                <a:latin typeface="Times New Roman"/>
                <a:cs typeface="Times New Roman"/>
              </a:rPr>
              <a:t>пруж</a:t>
            </a:r>
            <a:r>
              <a:rPr sz="1200" spc="240" baseline="-10416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повзучість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не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спостерігається,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температурі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вище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0,6</a:t>
            </a:r>
            <a:r>
              <a:rPr sz="1200" i="1" spc="-20" dirty="0">
                <a:latin typeface="Times New Roman"/>
                <a:cs typeface="Times New Roman"/>
              </a:rPr>
              <a:t>Т</a:t>
            </a:r>
            <a:r>
              <a:rPr sz="1200" spc="-30" baseline="-10416" dirty="0">
                <a:latin typeface="Times New Roman"/>
                <a:cs typeface="Times New Roman"/>
              </a:rPr>
              <a:t>пл</a:t>
            </a:r>
            <a:r>
              <a:rPr sz="1200" spc="-20" dirty="0">
                <a:latin typeface="Times New Roman"/>
                <a:cs typeface="Times New Roman"/>
              </a:rPr>
              <a:t>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коли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протікають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процеси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знеміцнення,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при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напруженнях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вище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межі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пружності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Symbol"/>
                <a:cs typeface="Symbol"/>
              </a:rPr>
              <a:t></a:t>
            </a:r>
            <a:r>
              <a:rPr sz="1200" spc="-25" dirty="0">
                <a:latin typeface="Times New Roman"/>
                <a:cs typeface="Times New Roman"/>
              </a:rPr>
              <a:t>&gt;</a:t>
            </a:r>
            <a:r>
              <a:rPr sz="1200" spc="-25" dirty="0">
                <a:latin typeface="Symbol"/>
                <a:cs typeface="Symbol"/>
              </a:rPr>
              <a:t></a:t>
            </a:r>
            <a:r>
              <a:rPr sz="1200" spc="-37" baseline="-10416" dirty="0">
                <a:latin typeface="Times New Roman"/>
                <a:cs typeface="Times New Roman"/>
              </a:rPr>
              <a:t>пруж</a:t>
            </a:r>
            <a:r>
              <a:rPr sz="1200" spc="97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спостерігається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повзучість.</a:t>
            </a:r>
            <a:endParaRPr sz="1200">
              <a:latin typeface="Times New Roman"/>
              <a:cs typeface="Times New Roman"/>
            </a:endParaRPr>
          </a:p>
          <a:p>
            <a:pPr marL="38100" marR="33655" indent="287655" algn="just">
              <a:lnSpc>
                <a:spcPts val="138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температури швидкість </a:t>
            </a:r>
            <a:r>
              <a:rPr sz="1200" dirty="0">
                <a:latin typeface="Times New Roman"/>
                <a:cs typeface="Times New Roman"/>
              </a:rPr>
              <a:t>деформації </a:t>
            </a:r>
            <a:r>
              <a:rPr sz="1200" spc="-5" dirty="0">
                <a:latin typeface="Times New Roman"/>
                <a:cs typeface="Times New Roman"/>
              </a:rPr>
              <a:t>при постійному навантаженні ви- </a:t>
            </a:r>
            <a:r>
              <a:rPr sz="1200" dirty="0">
                <a:latin typeface="Times New Roman"/>
                <a:cs typeface="Times New Roman"/>
              </a:rPr>
              <a:t> ражається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кривою,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трьох</a:t>
            </a:r>
            <a:r>
              <a:rPr sz="1200" dirty="0">
                <a:latin typeface="Times New Roman"/>
                <a:cs typeface="Times New Roman"/>
              </a:rPr>
              <a:t> ділянок</a:t>
            </a:r>
            <a:r>
              <a:rPr sz="1200" spc="-5" dirty="0">
                <a:latin typeface="Times New Roman"/>
                <a:cs typeface="Times New Roman"/>
              </a:rPr>
              <a:t> (рис. </a:t>
            </a:r>
            <a:r>
              <a:rPr sz="1200" dirty="0">
                <a:latin typeface="Times New Roman"/>
                <a:cs typeface="Times New Roman"/>
              </a:rPr>
              <a:t>10.10).</a:t>
            </a:r>
            <a:endParaRPr sz="1200">
              <a:latin typeface="Times New Roman"/>
              <a:cs typeface="Times New Roman"/>
            </a:endParaRPr>
          </a:p>
          <a:p>
            <a:pPr marL="3257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Для вуглецевих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-5" dirty="0">
                <a:latin typeface="Times New Roman"/>
                <a:cs typeface="Times New Roman"/>
              </a:rPr>
              <a:t> повзучість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спостерігається</a:t>
            </a:r>
            <a:r>
              <a:rPr sz="1200" spc="-5" dirty="0">
                <a:latin typeface="Times New Roman"/>
                <a:cs typeface="Times New Roman"/>
              </a:rPr>
              <a:t> при нагріванні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dirty="0">
                <a:latin typeface="Times New Roman"/>
                <a:cs typeface="Times New Roman"/>
              </a:rPr>
              <a:t> 400</a:t>
            </a:r>
            <a:r>
              <a:rPr sz="1200" spc="-5" dirty="0">
                <a:latin typeface="Times New Roman"/>
                <a:cs typeface="Times New Roman"/>
              </a:rPr>
              <a:t> °С.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646423" y="4689763"/>
            <a:ext cx="139700" cy="1352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00" spc="5" dirty="0">
                <a:latin typeface="Symbol"/>
                <a:cs typeface="Symbol"/>
              </a:rPr>
              <a:t></a:t>
            </a:r>
            <a:r>
              <a:rPr sz="700" spc="-110" dirty="0">
                <a:latin typeface="Times New Roman"/>
                <a:cs typeface="Times New Roman"/>
              </a:rPr>
              <a:t> </a:t>
            </a:r>
            <a:r>
              <a:rPr sz="700" dirty="0">
                <a:latin typeface="Times New Roman"/>
                <a:cs typeface="Times New Roman"/>
              </a:rPr>
              <a:t>/</a:t>
            </a:r>
            <a:r>
              <a:rPr sz="700" spc="5" dirty="0">
                <a:latin typeface="Symbol"/>
                <a:cs typeface="Symbol"/>
              </a:rPr>
              <a:t></a:t>
            </a:r>
            <a:endParaRPr sz="700">
              <a:latin typeface="Symbol"/>
              <a:cs typeface="Symbo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30460" y="4589014"/>
            <a:ext cx="55486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Межа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повзучості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30" dirty="0">
                <a:latin typeface="Symbol"/>
                <a:cs typeface="Symbol"/>
              </a:rPr>
              <a:t></a:t>
            </a:r>
            <a:r>
              <a:rPr sz="1050" i="1" spc="44" baseline="27777" dirty="0">
                <a:latin typeface="Times New Roman"/>
                <a:cs typeface="Times New Roman"/>
              </a:rPr>
              <a:t>t   </a:t>
            </a:r>
            <a:r>
              <a:rPr sz="1050" i="1" spc="240" baseline="277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певний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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заданій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924297" y="4930461"/>
            <a:ext cx="37147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700" spc="5" dirty="0">
                <a:latin typeface="Times New Roman"/>
                <a:cs typeface="Times New Roman"/>
              </a:rPr>
              <a:t>1/100000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29719" y="4829650"/>
            <a:ext cx="585025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4303395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викликают</a:t>
            </a:r>
            <a:r>
              <a:rPr sz="1200" dirty="0">
                <a:latin typeface="Times New Roman"/>
                <a:cs typeface="Times New Roman"/>
              </a:rPr>
              <a:t>ь 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задане 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сумарне 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</a:t>
            </a:r>
            <a:r>
              <a:rPr sz="1200" dirty="0">
                <a:latin typeface="Times New Roman"/>
                <a:cs typeface="Times New Roman"/>
              </a:rPr>
              <a:t>я 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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Наприкла</a:t>
            </a:r>
            <a:r>
              <a:rPr sz="1200" dirty="0">
                <a:latin typeface="Times New Roman"/>
                <a:cs typeface="Times New Roman"/>
              </a:rPr>
              <a:t>д, 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60" dirty="0">
                <a:latin typeface="Symbol"/>
                <a:cs typeface="Symbol"/>
              </a:rPr>
              <a:t></a:t>
            </a:r>
            <a:r>
              <a:rPr sz="1050" spc="7" baseline="39682" dirty="0">
                <a:latin typeface="Times New Roman"/>
                <a:cs typeface="Times New Roman"/>
              </a:rPr>
              <a:t>900</a:t>
            </a:r>
            <a:r>
              <a:rPr sz="1050" baseline="39682" dirty="0">
                <a:latin typeface="Times New Roman"/>
                <a:cs typeface="Times New Roman"/>
              </a:rPr>
              <a:t>	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dirty="0">
                <a:latin typeface="Times New Roman"/>
                <a:cs typeface="Times New Roman"/>
              </a:rPr>
              <a:t>0 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</a:t>
            </a:r>
            <a:r>
              <a:rPr sz="1200" dirty="0">
                <a:latin typeface="Times New Roman"/>
                <a:cs typeface="Times New Roman"/>
              </a:rPr>
              <a:t>а, 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верхній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67792" y="5046055"/>
            <a:ext cx="5786120" cy="11430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індекс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перший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нижній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індекс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задане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сумарне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вження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відсотках, </a:t>
            </a:r>
            <a:r>
              <a:rPr sz="1200" dirty="0">
                <a:latin typeface="Times New Roman"/>
                <a:cs typeface="Times New Roman"/>
              </a:rPr>
              <a:t>другий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задана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годинах.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r">
              <a:lnSpc>
                <a:spcPts val="1500"/>
              </a:lnSpc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сучасних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жароміцних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можна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віднести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перлітні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мартенситні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аустенітні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жароміцні сталі,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нікелеві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i="1" spc="-15" dirty="0">
                <a:latin typeface="Times New Roman"/>
                <a:cs typeface="Times New Roman"/>
              </a:rPr>
              <a:t>кобальтові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жароміцні</a:t>
            </a:r>
            <a:r>
              <a:rPr sz="1200" spc="-10" dirty="0">
                <a:latin typeface="Times New Roman"/>
                <a:cs typeface="Times New Roman"/>
              </a:rPr>
              <a:t> сплави, </a:t>
            </a:r>
            <a:r>
              <a:rPr sz="1200" i="1" spc="-15" dirty="0">
                <a:latin typeface="Times New Roman"/>
                <a:cs typeface="Times New Roman"/>
              </a:rPr>
              <a:t>тугоплавкі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метали.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температурах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300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C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звичайні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конструкційні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міцність,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немає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використовувати високолеговані сталі.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67778" y="6170769"/>
            <a:ext cx="3507104" cy="344741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715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Для роботи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інтервалі температур 350...500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леговані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перлітного,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феритного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мартенситного класів.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Перлітні </a:t>
            </a:r>
            <a:r>
              <a:rPr sz="1200" i="1" dirty="0">
                <a:latin typeface="Times New Roman"/>
                <a:cs typeface="Times New Roman"/>
              </a:rPr>
              <a:t>жароміцні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. До </a:t>
            </a:r>
            <a:r>
              <a:rPr sz="1200" dirty="0">
                <a:latin typeface="Times New Roman"/>
                <a:cs typeface="Times New Roman"/>
              </a:rPr>
              <a:t>цієї </a:t>
            </a:r>
            <a:r>
              <a:rPr sz="1200" spc="-5" dirty="0">
                <a:latin typeface="Times New Roman"/>
                <a:cs typeface="Times New Roman"/>
              </a:rPr>
              <a:t>групи </a:t>
            </a:r>
            <a:r>
              <a:rPr sz="1200" dirty="0">
                <a:latin typeface="Times New Roman"/>
                <a:cs typeface="Times New Roman"/>
              </a:rPr>
              <a:t>нале-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жать котельні сталі та </a:t>
            </a:r>
            <a:r>
              <a:rPr sz="1200" dirty="0">
                <a:latin typeface="Times New Roman"/>
                <a:cs typeface="Times New Roman"/>
              </a:rPr>
              <a:t>сильхроми. </a:t>
            </a:r>
            <a:r>
              <a:rPr sz="1200" spc="-5" dirty="0">
                <a:latin typeface="Times New Roman"/>
                <a:cs typeface="Times New Roman"/>
              </a:rPr>
              <a:t>Ці сталі застосо-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вуються для виготовлення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5" dirty="0">
                <a:latin typeface="Times New Roman"/>
                <a:cs typeface="Times New Roman"/>
              </a:rPr>
              <a:t>котельних агрега-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тів, </a:t>
            </a:r>
            <a:r>
              <a:rPr sz="1200" dirty="0">
                <a:latin typeface="Times New Roman"/>
                <a:cs typeface="Times New Roman"/>
              </a:rPr>
              <a:t>парових </a:t>
            </a:r>
            <a:r>
              <a:rPr sz="1200" spc="-5" dirty="0">
                <a:latin typeface="Times New Roman"/>
                <a:cs typeface="Times New Roman"/>
              </a:rPr>
              <a:t>турбін, двигунів внутрішнього згоряння.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dirty="0">
                <a:latin typeface="Times New Roman"/>
                <a:cs typeface="Times New Roman"/>
              </a:rPr>
              <a:t> містять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відносно</a:t>
            </a:r>
            <a:r>
              <a:rPr sz="1200" dirty="0">
                <a:latin typeface="Times New Roman"/>
                <a:cs typeface="Times New Roman"/>
              </a:rPr>
              <a:t> мало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Легування </a:t>
            </a:r>
            <a:r>
              <a:rPr sz="1200" dirty="0">
                <a:latin typeface="Times New Roman"/>
                <a:cs typeface="Times New Roman"/>
              </a:rPr>
              <a:t> сталей </a:t>
            </a:r>
            <a:r>
              <a:rPr sz="1200" spc="-5" dirty="0">
                <a:latin typeface="Times New Roman"/>
                <a:cs typeface="Times New Roman"/>
              </a:rPr>
              <a:t>хромом, молібденом та ванадієм здійснюєть-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ся для </a:t>
            </a:r>
            <a:r>
              <a:rPr sz="1200" spc="-15" dirty="0">
                <a:latin typeface="Times New Roman"/>
                <a:cs typeface="Times New Roman"/>
              </a:rPr>
              <a:t>підвищення температури рекристалізації (мар-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 12Х1МФ, 20Х3МФ). Використовуються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загар-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тованому стані та після високого </a:t>
            </a:r>
            <a:r>
              <a:rPr sz="1200" dirty="0">
                <a:latin typeface="Times New Roman"/>
                <a:cs typeface="Times New Roman"/>
              </a:rPr>
              <a:t>відпуску. </a:t>
            </a:r>
            <a:r>
              <a:rPr sz="1200" spc="-5" dirty="0">
                <a:latin typeface="Times New Roman"/>
                <a:cs typeface="Times New Roman"/>
              </a:rPr>
              <a:t>Іноді за-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заміняють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нормалізацією.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цього утворюються </a:t>
            </a:r>
            <a:r>
              <a:rPr sz="1200" dirty="0">
                <a:latin typeface="Times New Roman"/>
                <a:cs typeface="Times New Roman"/>
              </a:rPr>
              <a:t>пластинчасті </a:t>
            </a:r>
            <a:r>
              <a:rPr sz="1200" spc="-5" dirty="0">
                <a:latin typeface="Times New Roman"/>
                <a:cs typeface="Times New Roman"/>
              </a:rPr>
              <a:t>продукти перетво-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рення аустеніту, які забезпечують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високу жа-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роміцність. Межа повзучості цих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повинна за-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безпечити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деформацію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межах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1 %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</a:t>
            </a:r>
            <a:r>
              <a:rPr sz="1200" spc="-5" dirty="0">
                <a:latin typeface="Times New Roman"/>
                <a:cs typeface="Times New Roman"/>
              </a:rPr>
              <a:t> при 10000...100000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667278" y="6588997"/>
            <a:ext cx="167005" cy="6800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195"/>
              </a:lnSpc>
            </a:pPr>
            <a:r>
              <a:rPr sz="1000" spc="-5" dirty="0">
                <a:latin typeface="Times New Roman"/>
                <a:cs typeface="Times New Roman"/>
              </a:rPr>
              <a:t>Деформац</a:t>
            </a:r>
            <a:r>
              <a:rPr sz="1000" dirty="0">
                <a:latin typeface="Times New Roman"/>
                <a:cs typeface="Times New Roman"/>
              </a:rPr>
              <a:t>ія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885626" y="6353238"/>
            <a:ext cx="1873250" cy="1233170"/>
            <a:chOff x="4885626" y="6353238"/>
            <a:chExt cx="1873250" cy="1233170"/>
          </a:xfrm>
        </p:grpSpPr>
        <p:sp>
          <p:nvSpPr>
            <p:cNvPr id="18" name="object 18"/>
            <p:cNvSpPr/>
            <p:nvPr/>
          </p:nvSpPr>
          <p:spPr>
            <a:xfrm>
              <a:off x="4889754" y="6357366"/>
              <a:ext cx="0" cy="1224915"/>
            </a:xfrm>
            <a:custGeom>
              <a:avLst/>
              <a:gdLst/>
              <a:ahLst/>
              <a:cxnLst/>
              <a:rect l="l" t="t" r="r" b="b"/>
              <a:pathLst>
                <a:path h="1224915">
                  <a:moveTo>
                    <a:pt x="0" y="1224534"/>
                  </a:moveTo>
                  <a:lnTo>
                    <a:pt x="0" y="0"/>
                  </a:lnTo>
                </a:path>
              </a:pathLst>
            </a:custGeom>
            <a:ln w="80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889754" y="7581900"/>
              <a:ext cx="1864995" cy="0"/>
            </a:xfrm>
            <a:custGeom>
              <a:avLst/>
              <a:gdLst/>
              <a:ahLst/>
              <a:cxnLst/>
              <a:rect l="l" t="t" r="r" b="b"/>
              <a:pathLst>
                <a:path w="1864995">
                  <a:moveTo>
                    <a:pt x="0" y="0"/>
                  </a:moveTo>
                  <a:lnTo>
                    <a:pt x="1864614" y="0"/>
                  </a:lnTo>
                </a:path>
              </a:pathLst>
            </a:custGeom>
            <a:ln w="80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5008879" y="7068156"/>
            <a:ext cx="104139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spc="5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11896" y="6713825"/>
            <a:ext cx="111125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spc="5" dirty="0">
                <a:latin typeface="Times New Roman"/>
                <a:cs typeface="Times New Roman"/>
              </a:rPr>
              <a:t>C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481065" y="6493605"/>
            <a:ext cx="118745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spc="5" dirty="0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739878" y="7253355"/>
            <a:ext cx="118745" cy="43878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35500"/>
              </a:lnSpc>
              <a:spcBef>
                <a:spcPts val="95"/>
              </a:spcBef>
            </a:pPr>
            <a:r>
              <a:rPr sz="1000" i="1" spc="5" dirty="0">
                <a:latin typeface="Times New Roman"/>
                <a:cs typeface="Times New Roman"/>
              </a:rPr>
              <a:t>А  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888920" y="6654545"/>
            <a:ext cx="1724025" cy="927735"/>
          </a:xfrm>
          <a:custGeom>
            <a:avLst/>
            <a:gdLst/>
            <a:ahLst/>
            <a:cxnLst/>
            <a:rect l="l" t="t" r="r" b="b"/>
            <a:pathLst>
              <a:path w="1724025" h="927734">
                <a:moveTo>
                  <a:pt x="1723715" y="0"/>
                </a:moveTo>
                <a:lnTo>
                  <a:pt x="1692604" y="47208"/>
                </a:lnTo>
                <a:lnTo>
                  <a:pt x="1659993" y="92487"/>
                </a:lnTo>
                <a:lnTo>
                  <a:pt x="1624381" y="133623"/>
                </a:lnTo>
                <a:lnTo>
                  <a:pt x="1584269" y="168402"/>
                </a:lnTo>
                <a:lnTo>
                  <a:pt x="1548455" y="194366"/>
                </a:lnTo>
                <a:lnTo>
                  <a:pt x="1505021" y="210001"/>
                </a:lnTo>
                <a:lnTo>
                  <a:pt x="1456158" y="224052"/>
                </a:lnTo>
                <a:lnTo>
                  <a:pt x="1376243" y="247650"/>
                </a:lnTo>
                <a:lnTo>
                  <a:pt x="1306880" y="267863"/>
                </a:lnTo>
                <a:lnTo>
                  <a:pt x="1265371" y="279437"/>
                </a:lnTo>
                <a:lnTo>
                  <a:pt x="1220015" y="291858"/>
                </a:lnTo>
                <a:lnTo>
                  <a:pt x="1171336" y="305026"/>
                </a:lnTo>
                <a:lnTo>
                  <a:pt x="1119863" y="318842"/>
                </a:lnTo>
                <a:lnTo>
                  <a:pt x="1066123" y="333209"/>
                </a:lnTo>
                <a:lnTo>
                  <a:pt x="1010641" y="348026"/>
                </a:lnTo>
                <a:lnTo>
                  <a:pt x="953946" y="363196"/>
                </a:lnTo>
                <a:lnTo>
                  <a:pt x="896564" y="378618"/>
                </a:lnTo>
                <a:lnTo>
                  <a:pt x="839022" y="394195"/>
                </a:lnTo>
                <a:lnTo>
                  <a:pt x="781846" y="409827"/>
                </a:lnTo>
                <a:lnTo>
                  <a:pt x="725565" y="425416"/>
                </a:lnTo>
                <a:lnTo>
                  <a:pt x="670704" y="440863"/>
                </a:lnTo>
                <a:lnTo>
                  <a:pt x="617791" y="456068"/>
                </a:lnTo>
                <a:lnTo>
                  <a:pt x="567353" y="470934"/>
                </a:lnTo>
                <a:lnTo>
                  <a:pt x="519916" y="485360"/>
                </a:lnTo>
                <a:lnTo>
                  <a:pt x="476007" y="499249"/>
                </a:lnTo>
                <a:lnTo>
                  <a:pt x="436154" y="512501"/>
                </a:lnTo>
                <a:lnTo>
                  <a:pt x="326591" y="554363"/>
                </a:lnTo>
                <a:lnTo>
                  <a:pt x="265747" y="582048"/>
                </a:lnTo>
                <a:lnTo>
                  <a:pt x="216226" y="608412"/>
                </a:lnTo>
                <a:lnTo>
                  <a:pt x="175902" y="633793"/>
                </a:lnTo>
                <a:lnTo>
                  <a:pt x="142651" y="658531"/>
                </a:lnTo>
                <a:lnTo>
                  <a:pt x="88865" y="707436"/>
                </a:lnTo>
                <a:lnTo>
                  <a:pt x="25574" y="781942"/>
                </a:lnTo>
                <a:lnTo>
                  <a:pt x="6357" y="830675"/>
                </a:lnTo>
                <a:lnTo>
                  <a:pt x="0" y="878978"/>
                </a:lnTo>
                <a:lnTo>
                  <a:pt x="71" y="927354"/>
                </a:lnTo>
              </a:path>
            </a:pathLst>
          </a:custGeom>
          <a:ln w="160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4943347" y="7520151"/>
            <a:ext cx="1630680" cy="489584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26034" algn="ctr">
              <a:lnSpc>
                <a:spcPct val="100000"/>
              </a:lnSpc>
              <a:spcBef>
                <a:spcPts val="725"/>
              </a:spcBef>
            </a:pPr>
            <a:r>
              <a:rPr sz="1000" dirty="0">
                <a:latin typeface="Times New Roman"/>
                <a:cs typeface="Times New Roman"/>
              </a:rPr>
              <a:t>Час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2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10.10.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Ділянки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кривій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78963" y="7977633"/>
            <a:ext cx="2157730" cy="149225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73025" marR="65405" algn="ctr">
              <a:lnSpc>
                <a:spcPct val="957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повзучості: </a:t>
            </a:r>
            <a:r>
              <a:rPr sz="1000" i="1" spc="-5" dirty="0">
                <a:latin typeface="Times New Roman"/>
                <a:cs typeface="Times New Roman"/>
              </a:rPr>
              <a:t>ОА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пружна деформація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зразка в </a:t>
            </a:r>
            <a:r>
              <a:rPr sz="1000" spc="-5" dirty="0">
                <a:latin typeface="Times New Roman"/>
                <a:cs typeface="Times New Roman"/>
              </a:rPr>
              <a:t>момент прикладання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навантаження;</a:t>
            </a:r>
            <a:endParaRPr sz="1000">
              <a:latin typeface="Times New Roman"/>
              <a:cs typeface="Times New Roman"/>
            </a:endParaRPr>
          </a:p>
          <a:p>
            <a:pPr marL="128905" marR="120014" algn="ctr">
              <a:lnSpc>
                <a:spcPts val="1150"/>
              </a:lnSpc>
              <a:spcBef>
                <a:spcPts val="30"/>
              </a:spcBef>
            </a:pPr>
            <a:r>
              <a:rPr sz="1000" i="1" dirty="0">
                <a:latin typeface="Times New Roman"/>
                <a:cs typeface="Times New Roman"/>
              </a:rPr>
              <a:t>АВ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«нестала» ділянка, відповідна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початковій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швидкості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повзучості;</a:t>
            </a:r>
            <a:endParaRPr sz="1000">
              <a:latin typeface="Times New Roman"/>
              <a:cs typeface="Times New Roman"/>
            </a:endParaRPr>
          </a:p>
          <a:p>
            <a:pPr marL="172085" marR="164465" indent="635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ВС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ділянка </a:t>
            </a:r>
            <a:r>
              <a:rPr sz="1000" dirty="0">
                <a:latin typeface="Times New Roman"/>
                <a:cs typeface="Times New Roman"/>
              </a:rPr>
              <a:t>сталої </a:t>
            </a:r>
            <a:r>
              <a:rPr sz="1000" spc="-5" dirty="0">
                <a:latin typeface="Times New Roman"/>
                <a:cs typeface="Times New Roman"/>
              </a:rPr>
              <a:t>швидкості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повзучості,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подовження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має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095"/>
              </a:lnSpc>
            </a:pPr>
            <a:r>
              <a:rPr sz="1000" spc="-5" dirty="0">
                <a:latin typeface="Times New Roman"/>
                <a:cs typeface="Times New Roman"/>
              </a:rPr>
              <a:t>постійну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швидкість;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СD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прискорення</a:t>
            </a:r>
            <a:endParaRPr sz="1000">
              <a:latin typeface="Times New Roman"/>
              <a:cs typeface="Times New Roman"/>
            </a:endParaRPr>
          </a:p>
          <a:p>
            <a:pPr marL="504190" marR="494665" indent="-1270" algn="ctr">
              <a:lnSpc>
                <a:spcPts val="1150"/>
              </a:lnSpc>
              <a:spcBef>
                <a:spcPts val="60"/>
              </a:spcBef>
            </a:pP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повзучості 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руйнування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зразка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55746" y="9804141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86" y="2626101"/>
            <a:ext cx="5787390" cy="3072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1.</a:t>
            </a:r>
            <a:r>
              <a:rPr sz="1600" b="1" spc="-4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МЕТАЛИ</a:t>
            </a:r>
            <a:endParaRPr sz="16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1410"/>
              </a:spcBef>
            </a:pPr>
            <a:r>
              <a:rPr sz="1200" dirty="0">
                <a:latin typeface="Times New Roman"/>
                <a:cs typeface="Times New Roman"/>
              </a:rPr>
              <a:t>Серед </a:t>
            </a:r>
            <a:r>
              <a:rPr sz="1200" spc="-5" dirty="0">
                <a:latin typeface="Times New Roman"/>
                <a:cs typeface="Times New Roman"/>
              </a:rPr>
              <a:t>матеріалів, які </a:t>
            </a:r>
            <a:r>
              <a:rPr sz="1200" dirty="0">
                <a:latin typeface="Times New Roman"/>
                <a:cs typeface="Times New Roman"/>
              </a:rPr>
              <a:t>з давних </a:t>
            </a:r>
            <a:r>
              <a:rPr sz="1200" spc="-5" dirty="0">
                <a:latin typeface="Times New Roman"/>
                <a:cs typeface="Times New Roman"/>
              </a:rPr>
              <a:t>давен використовувалися </a:t>
            </a:r>
            <a:r>
              <a:rPr sz="1200" dirty="0">
                <a:latin typeface="Times New Roman"/>
                <a:cs typeface="Times New Roman"/>
              </a:rPr>
              <a:t>людьми в різних </a:t>
            </a:r>
            <a:r>
              <a:rPr sz="1200" spc="-5" dirty="0">
                <a:latin typeface="Times New Roman"/>
                <a:cs typeface="Times New Roman"/>
              </a:rPr>
              <a:t>сферах </a:t>
            </a:r>
            <a:r>
              <a:rPr sz="1200" dirty="0">
                <a:latin typeface="Times New Roman"/>
                <a:cs typeface="Times New Roman"/>
              </a:rPr>
              <a:t> діяльності,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завжди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займали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особливе</a:t>
            </a:r>
            <a:r>
              <a:rPr sz="1200" dirty="0">
                <a:latin typeface="Times New Roman"/>
                <a:cs typeface="Times New Roman"/>
              </a:rPr>
              <a:t> місце.</a:t>
            </a:r>
            <a:endParaRPr sz="1200">
              <a:latin typeface="Times New Roman"/>
              <a:cs typeface="Times New Roman"/>
            </a:endParaRPr>
          </a:p>
          <a:p>
            <a:pPr marL="1567815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Підтвердження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dirty="0">
                <a:latin typeface="Times New Roman"/>
                <a:cs typeface="Times New Roman"/>
              </a:rPr>
              <a:t> бачимо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назвах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історичних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епох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(мідна, </a:t>
            </a:r>
            <a:r>
              <a:rPr sz="1200" spc="-5" dirty="0">
                <a:latin typeface="Times New Roman"/>
                <a:cs typeface="Times New Roman"/>
              </a:rPr>
              <a:t>бронзова, </a:t>
            </a:r>
            <a:r>
              <a:rPr sz="1200" dirty="0">
                <a:latin typeface="Times New Roman"/>
                <a:cs typeface="Times New Roman"/>
              </a:rPr>
              <a:t>залізна доба), і в археологічних знахідках 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талевих </a:t>
            </a:r>
            <a:r>
              <a:rPr sz="1200" dirty="0">
                <a:latin typeface="Times New Roman"/>
                <a:cs typeface="Times New Roman"/>
              </a:rPr>
              <a:t>виробів (прикраси, </a:t>
            </a:r>
            <a:r>
              <a:rPr sz="1200" spc="-5" dirty="0">
                <a:latin typeface="Times New Roman"/>
                <a:cs typeface="Times New Roman"/>
              </a:rPr>
              <a:t>сільськогосподарські знаряддя), </a:t>
            </a:r>
            <a:r>
              <a:rPr sz="1200" dirty="0">
                <a:latin typeface="Times New Roman"/>
                <a:cs typeface="Times New Roman"/>
              </a:rPr>
              <a:t>і 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широкому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використанні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сплавів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сучасній </a:t>
            </a:r>
            <a:r>
              <a:rPr sz="1200" dirty="0">
                <a:latin typeface="Times New Roman"/>
                <a:cs typeface="Times New Roman"/>
              </a:rPr>
              <a:t>техніці.</a:t>
            </a:r>
            <a:endParaRPr sz="1200">
              <a:latin typeface="Times New Roman"/>
              <a:cs typeface="Times New Roman"/>
            </a:endParaRPr>
          </a:p>
          <a:p>
            <a:pPr marL="1567815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Обумовлюється це </a:t>
            </a:r>
            <a:r>
              <a:rPr sz="1200" dirty="0">
                <a:latin typeface="Times New Roman"/>
                <a:cs typeface="Times New Roman"/>
              </a:rPr>
              <a:t>особливими </a:t>
            </a:r>
            <a:r>
              <a:rPr sz="1200" spc="-5" dirty="0">
                <a:latin typeface="Times New Roman"/>
                <a:cs typeface="Times New Roman"/>
              </a:rPr>
              <a:t>властивостями металів, які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вигідно відрізняють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інших матеріалів і </a:t>
            </a:r>
            <a:r>
              <a:rPr sz="1200" spc="-5" dirty="0">
                <a:latin typeface="Times New Roman"/>
                <a:cs typeface="Times New Roman"/>
              </a:rPr>
              <a:t>роблять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багатьох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випадках</a:t>
            </a:r>
            <a:r>
              <a:rPr sz="1200" spc="-5" dirty="0">
                <a:latin typeface="Times New Roman"/>
                <a:cs typeface="Times New Roman"/>
              </a:rPr>
              <a:t> незамінними.</a:t>
            </a:r>
            <a:endParaRPr sz="1200">
              <a:latin typeface="Times New Roman"/>
              <a:cs typeface="Times New Roman"/>
            </a:endParaRPr>
          </a:p>
          <a:p>
            <a:pPr marL="1567815" marR="50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Метали </a:t>
            </a:r>
            <a:r>
              <a:rPr sz="1200" dirty="0">
                <a:latin typeface="Times New Roman"/>
                <a:cs typeface="Times New Roman"/>
              </a:rPr>
              <a:t>– один з класів </a:t>
            </a:r>
            <a:r>
              <a:rPr sz="1200" spc="-5" dirty="0">
                <a:latin typeface="Times New Roman"/>
                <a:cs typeface="Times New Roman"/>
              </a:rPr>
              <a:t>конструкційних матеріалів, </a:t>
            </a:r>
            <a:r>
              <a:rPr sz="1200" dirty="0">
                <a:latin typeface="Times New Roman"/>
                <a:cs typeface="Times New Roman"/>
              </a:rPr>
              <a:t>що ха-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рактеризується певним </a:t>
            </a:r>
            <a:r>
              <a:rPr sz="1200" dirty="0">
                <a:latin typeface="Times New Roman"/>
                <a:cs typeface="Times New Roman"/>
              </a:rPr>
              <a:t>набором </a:t>
            </a:r>
            <a:r>
              <a:rPr sz="1200" spc="-5" dirty="0">
                <a:latin typeface="Times New Roman"/>
                <a:cs typeface="Times New Roman"/>
              </a:rPr>
              <a:t>властивостей </a:t>
            </a:r>
            <a:r>
              <a:rPr sz="1200" dirty="0">
                <a:latin typeface="Times New Roman"/>
                <a:cs typeface="Times New Roman"/>
              </a:rPr>
              <a:t>(за визначенням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М.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Ломоносова: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світлі</a:t>
            </a:r>
            <a:r>
              <a:rPr sz="1200" dirty="0">
                <a:latin typeface="Times New Roman"/>
                <a:cs typeface="Times New Roman"/>
              </a:rPr>
              <a:t> тіла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кувати можна):</a:t>
            </a:r>
            <a:endParaRPr sz="1200">
              <a:latin typeface="Times New Roman"/>
              <a:cs typeface="Times New Roman"/>
            </a:endParaRPr>
          </a:p>
          <a:p>
            <a:pPr marL="1969770" indent="-114935" algn="just">
              <a:lnSpc>
                <a:spcPts val="1315"/>
              </a:lnSpc>
              <a:buChar char="–"/>
              <a:tabLst>
                <a:tab pos="1970405" algn="l"/>
              </a:tabLst>
            </a:pPr>
            <a:r>
              <a:rPr sz="1200" spc="-5" dirty="0">
                <a:latin typeface="Times New Roman"/>
                <a:cs typeface="Times New Roman"/>
              </a:rPr>
              <a:t>«металевий блиск»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(гарна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відбивна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здатність);</a:t>
            </a:r>
            <a:endParaRPr sz="1200">
              <a:latin typeface="Times New Roman"/>
              <a:cs typeface="Times New Roman"/>
            </a:endParaRPr>
          </a:p>
          <a:p>
            <a:pPr marL="1969770" indent="-114935" algn="just">
              <a:lnSpc>
                <a:spcPts val="1380"/>
              </a:lnSpc>
              <a:buChar char="–"/>
              <a:tabLst>
                <a:tab pos="1970405" algn="l"/>
              </a:tabLst>
            </a:pPr>
            <a:r>
              <a:rPr sz="1200" spc="-5" dirty="0">
                <a:latin typeface="Times New Roman"/>
                <a:cs typeface="Times New Roman"/>
              </a:rPr>
              <a:t>пластичність;</a:t>
            </a:r>
            <a:endParaRPr sz="1200">
              <a:latin typeface="Times New Roman"/>
              <a:cs typeface="Times New Roman"/>
            </a:endParaRPr>
          </a:p>
          <a:p>
            <a:pPr marL="1969770" indent="-114935" algn="just">
              <a:lnSpc>
                <a:spcPts val="1410"/>
              </a:lnSpc>
              <a:buChar char="–"/>
              <a:tabLst>
                <a:tab pos="1970405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теплопровідність;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550691" y="5665717"/>
            <a:ext cx="388874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висока електропровідність.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Дані властивості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зумовлені особливостями будови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419" y="6497061"/>
            <a:ext cx="5787390" cy="27800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11150" marR="5715" lvl="1" indent="-311150" algn="r">
              <a:lnSpc>
                <a:spcPts val="1645"/>
              </a:lnSpc>
              <a:spcBef>
                <a:spcPts val="95"/>
              </a:spcBef>
              <a:buAutoNum type="arabicPeriod"/>
              <a:tabLst>
                <a:tab pos="3111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ОСОБЛИВОСТІ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АТОМНО-КРИСТАЛІЧНОЇ</a:t>
            </a:r>
            <a:endParaRPr sz="1400">
              <a:latin typeface="Times New Roman"/>
              <a:cs typeface="Times New Roman"/>
            </a:endParaRPr>
          </a:p>
          <a:p>
            <a:pPr marR="6350" algn="r">
              <a:lnSpc>
                <a:spcPts val="1645"/>
              </a:lnSpc>
            </a:pPr>
            <a:r>
              <a:rPr sz="1400" b="1" spc="-5" dirty="0">
                <a:latin typeface="Times New Roman"/>
                <a:cs typeface="Times New Roman"/>
              </a:rPr>
              <a:t>БУДОВИ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МЕТАЛІВ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5700"/>
              </a:lnSpc>
            </a:pPr>
            <a:r>
              <a:rPr sz="1200" spc="-15" dirty="0">
                <a:latin typeface="Times New Roman"/>
                <a:cs typeface="Times New Roman"/>
              </a:rPr>
              <a:t>Згідно </a:t>
            </a:r>
            <a:r>
              <a:rPr sz="1200" spc="-5" dirty="0">
                <a:latin typeface="Times New Roman"/>
                <a:cs typeface="Times New Roman"/>
              </a:rPr>
              <a:t>із </a:t>
            </a:r>
            <a:r>
              <a:rPr sz="1200" spc="-15" dirty="0">
                <a:latin typeface="Times New Roman"/>
                <a:cs typeface="Times New Roman"/>
              </a:rPr>
              <a:t>теорією </a:t>
            </a:r>
            <a:r>
              <a:rPr sz="1200" spc="-10" dirty="0">
                <a:latin typeface="Times New Roman"/>
                <a:cs typeface="Times New Roman"/>
              </a:rPr>
              <a:t>металевого стану, </a:t>
            </a:r>
            <a:r>
              <a:rPr sz="1200" spc="-15" dirty="0">
                <a:latin typeface="Times New Roman"/>
                <a:cs typeface="Times New Roman"/>
              </a:rPr>
              <a:t>метал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це </a:t>
            </a:r>
            <a:r>
              <a:rPr sz="1200" spc="-15" dirty="0">
                <a:latin typeface="Times New Roman"/>
                <a:cs typeface="Times New Roman"/>
              </a:rPr>
              <a:t>речовина, </a:t>
            </a:r>
            <a:r>
              <a:rPr sz="1200" spc="-10" dirty="0">
                <a:latin typeface="Times New Roman"/>
                <a:cs typeface="Times New Roman"/>
              </a:rPr>
              <a:t>що 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позитив-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них </a:t>
            </a:r>
            <a:r>
              <a:rPr sz="1200" spc="-15" dirty="0">
                <a:latin typeface="Times New Roman"/>
                <a:cs typeface="Times New Roman"/>
              </a:rPr>
              <a:t>ядер, навколо </a:t>
            </a:r>
            <a:r>
              <a:rPr sz="1200" spc="-10" dirty="0">
                <a:latin typeface="Times New Roman"/>
                <a:cs typeface="Times New Roman"/>
              </a:rPr>
              <a:t>яких по </a:t>
            </a:r>
            <a:r>
              <a:rPr sz="1200" spc="-15" dirty="0">
                <a:latin typeface="Times New Roman"/>
                <a:cs typeface="Times New Roman"/>
              </a:rPr>
              <a:t>орбіталям обертаються електрони.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останньому рівні кіль-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кість електронів невелика,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вони слабо </a:t>
            </a:r>
            <a:r>
              <a:rPr sz="1200" spc="-10" dirty="0">
                <a:latin typeface="Times New Roman"/>
                <a:cs typeface="Times New Roman"/>
              </a:rPr>
              <a:t>пов’язані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ядром. Ці </a:t>
            </a:r>
            <a:r>
              <a:rPr sz="1200" spc="-15" dirty="0">
                <a:latin typeface="Times New Roman"/>
                <a:cs typeface="Times New Roman"/>
              </a:rPr>
              <a:t>електрони </a:t>
            </a:r>
            <a:r>
              <a:rPr sz="1200" spc="-10" dirty="0">
                <a:latin typeface="Times New Roman"/>
                <a:cs typeface="Times New Roman"/>
              </a:rPr>
              <a:t>мають </a:t>
            </a:r>
            <a:r>
              <a:rPr sz="1200" spc="-15" dirty="0">
                <a:latin typeface="Times New Roman"/>
                <a:cs typeface="Times New Roman"/>
              </a:rPr>
              <a:t>можли-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вість переміщатися</a:t>
            </a:r>
            <a:r>
              <a:rPr sz="1200" spc="-10" dirty="0">
                <a:latin typeface="Times New Roman"/>
                <a:cs typeface="Times New Roman"/>
              </a:rPr>
              <a:t> по</a:t>
            </a:r>
            <a:r>
              <a:rPr sz="1200" spc="-15" dirty="0">
                <a:latin typeface="Times New Roman"/>
                <a:cs typeface="Times New Roman"/>
              </a:rPr>
              <a:t> всьому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об’єму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металу, тобто належати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цілої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сукупності атомів.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Таким чином, </a:t>
            </a:r>
            <a:r>
              <a:rPr sz="1200" spc="-5" dirty="0">
                <a:latin typeface="Times New Roman"/>
                <a:cs typeface="Times New Roman"/>
              </a:rPr>
              <a:t>пластичність, </a:t>
            </a:r>
            <a:r>
              <a:rPr sz="1200" dirty="0">
                <a:latin typeface="Times New Roman"/>
                <a:cs typeface="Times New Roman"/>
              </a:rPr>
              <a:t>теплопровідність і електропровідність </a:t>
            </a:r>
            <a:r>
              <a:rPr sz="1200" spc="-5" dirty="0">
                <a:latin typeface="Times New Roman"/>
                <a:cs typeface="Times New Roman"/>
              </a:rPr>
              <a:t>забезпечуються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наявністю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«електронного</a:t>
            </a:r>
            <a:r>
              <a:rPr sz="1200" spc="-5" dirty="0">
                <a:latin typeface="Times New Roman"/>
                <a:cs typeface="Times New Roman"/>
              </a:rPr>
              <a:t> газу».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161030" lvl="2" indent="-381635">
              <a:lnSpc>
                <a:spcPct val="100000"/>
              </a:lnSpc>
              <a:spcBef>
                <a:spcPts val="825"/>
              </a:spcBef>
              <a:buAutoNum type="arabicPeriod"/>
              <a:tabLst>
                <a:tab pos="3161665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КРИСТАЛІЧНА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БУДОВА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МЕТАЛІВ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Всі метали,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твердіють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нормальних умовах, </a:t>
            </a:r>
            <a:r>
              <a:rPr sz="1200" dirty="0">
                <a:latin typeface="Times New Roman"/>
                <a:cs typeface="Times New Roman"/>
              </a:rPr>
              <a:t>є кристалічними </a:t>
            </a:r>
            <a:r>
              <a:rPr sz="1200" spc="-5" dirty="0">
                <a:latin typeface="Times New Roman"/>
                <a:cs typeface="Times New Roman"/>
              </a:rPr>
              <a:t>речовинами, тоб-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укладка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характеризується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певним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порядком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періодичністю,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різ-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0090" y="3649217"/>
            <a:ext cx="1441881" cy="2002536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867410" y="5704587"/>
            <a:ext cx="114617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74320" marR="5080" indent="-26225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Михайло Васильович </a:t>
            </a:r>
            <a:r>
              <a:rPr sz="1000" i="1" spc="-2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Ломоносов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147887" y="2099881"/>
            <a:ext cx="2745105" cy="2489200"/>
            <a:chOff x="2147887" y="2099881"/>
            <a:chExt cx="2745105" cy="2489200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849880" y="2474213"/>
              <a:ext cx="329946" cy="9525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16480" y="2871977"/>
              <a:ext cx="348234" cy="10363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76500" y="2109215"/>
              <a:ext cx="485851" cy="16062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09900" y="3805427"/>
              <a:ext cx="253746" cy="50977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56460" y="3689603"/>
              <a:ext cx="1388364" cy="157734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274058" y="2922269"/>
              <a:ext cx="358140" cy="113614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059936" y="3459479"/>
              <a:ext cx="336042" cy="11201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02658" y="3459479"/>
              <a:ext cx="327660" cy="11353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088892" y="2460497"/>
              <a:ext cx="184404" cy="7543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339589" y="2459735"/>
              <a:ext cx="212598" cy="74676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92523" y="2366771"/>
              <a:ext cx="217932" cy="44881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102608" y="2366009"/>
              <a:ext cx="782320" cy="418465"/>
            </a:xfrm>
            <a:custGeom>
              <a:avLst/>
              <a:gdLst/>
              <a:ahLst/>
              <a:cxnLst/>
              <a:rect l="l" t="t" r="r" b="b"/>
              <a:pathLst>
                <a:path w="782320" h="418464">
                  <a:moveTo>
                    <a:pt x="0" y="96774"/>
                  </a:moveTo>
                  <a:lnTo>
                    <a:pt x="157734" y="96774"/>
                  </a:lnTo>
                  <a:lnTo>
                    <a:pt x="173736" y="0"/>
                  </a:lnTo>
                </a:path>
                <a:path w="782320" h="418464">
                  <a:moveTo>
                    <a:pt x="781812" y="418338"/>
                  </a:moveTo>
                  <a:lnTo>
                    <a:pt x="220980" y="418338"/>
                  </a:lnTo>
                  <a:lnTo>
                    <a:pt x="275844" y="169926"/>
                  </a:lnTo>
                  <a:lnTo>
                    <a:pt x="433578" y="170688"/>
                  </a:lnTo>
                </a:path>
                <a:path w="782320" h="418464">
                  <a:moveTo>
                    <a:pt x="449580" y="96012"/>
                  </a:moveTo>
                  <a:lnTo>
                    <a:pt x="288036" y="96012"/>
                  </a:lnTo>
                  <a:lnTo>
                    <a:pt x="307848" y="0"/>
                  </a:lnTo>
                </a:path>
              </a:pathLst>
            </a:custGeom>
            <a:ln w="165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922776" y="2784347"/>
              <a:ext cx="961644" cy="166116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346704" y="2223515"/>
              <a:ext cx="714298" cy="2341626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156460" y="2108453"/>
              <a:ext cx="2679700" cy="2472055"/>
            </a:xfrm>
            <a:custGeom>
              <a:avLst/>
              <a:gdLst/>
              <a:ahLst/>
              <a:cxnLst/>
              <a:rect l="l" t="t" r="r" b="b"/>
              <a:pathLst>
                <a:path w="2679700" h="2472054">
                  <a:moveTo>
                    <a:pt x="1359408" y="1581150"/>
                  </a:moveTo>
                  <a:lnTo>
                    <a:pt x="487680" y="1581150"/>
                  </a:lnTo>
                  <a:lnTo>
                    <a:pt x="720090" y="461010"/>
                  </a:lnTo>
                  <a:lnTo>
                    <a:pt x="1014222" y="461010"/>
                  </a:lnTo>
                </a:path>
                <a:path w="2679700" h="2472054">
                  <a:moveTo>
                    <a:pt x="1943862" y="1350264"/>
                  </a:moveTo>
                  <a:lnTo>
                    <a:pt x="2237994" y="1350264"/>
                  </a:lnTo>
                  <a:lnTo>
                    <a:pt x="2337054" y="839724"/>
                  </a:lnTo>
                  <a:lnTo>
                    <a:pt x="1761744" y="839724"/>
                  </a:lnTo>
                  <a:lnTo>
                    <a:pt x="1442466" y="2471928"/>
                  </a:lnTo>
                </a:path>
                <a:path w="2679700" h="2472054">
                  <a:moveTo>
                    <a:pt x="1931670" y="427482"/>
                  </a:moveTo>
                  <a:lnTo>
                    <a:pt x="2089404" y="428244"/>
                  </a:lnTo>
                  <a:lnTo>
                    <a:pt x="2042922" y="675894"/>
                  </a:lnTo>
                  <a:lnTo>
                    <a:pt x="1806702" y="675894"/>
                  </a:lnTo>
                  <a:lnTo>
                    <a:pt x="1910334" y="114300"/>
                  </a:lnTo>
                </a:path>
                <a:path w="2679700" h="2472054">
                  <a:moveTo>
                    <a:pt x="1898142" y="1464564"/>
                  </a:moveTo>
                  <a:lnTo>
                    <a:pt x="2205228" y="1464564"/>
                  </a:lnTo>
                  <a:lnTo>
                    <a:pt x="2116836" y="1949958"/>
                  </a:lnTo>
                </a:path>
                <a:path w="2679700" h="2472054">
                  <a:moveTo>
                    <a:pt x="2679192" y="839724"/>
                  </a:moveTo>
                  <a:lnTo>
                    <a:pt x="2472690" y="839724"/>
                  </a:lnTo>
                  <a:lnTo>
                    <a:pt x="2378202" y="1350264"/>
                  </a:lnTo>
                  <a:lnTo>
                    <a:pt x="2679192" y="1350264"/>
                  </a:lnTo>
                </a:path>
                <a:path w="2679700" h="2472054">
                  <a:moveTo>
                    <a:pt x="2253996" y="1949958"/>
                  </a:moveTo>
                  <a:lnTo>
                    <a:pt x="2351532" y="1464564"/>
                  </a:lnTo>
                  <a:lnTo>
                    <a:pt x="2631948" y="1464564"/>
                  </a:lnTo>
                </a:path>
                <a:path w="2679700" h="2472054">
                  <a:moveTo>
                    <a:pt x="1331214" y="1738884"/>
                  </a:moveTo>
                  <a:lnTo>
                    <a:pt x="1110234" y="1738884"/>
                  </a:lnTo>
                  <a:lnTo>
                    <a:pt x="1023366" y="2166366"/>
                  </a:lnTo>
                </a:path>
                <a:path w="2679700" h="2472054">
                  <a:moveTo>
                    <a:pt x="0" y="1738884"/>
                  </a:moveTo>
                  <a:lnTo>
                    <a:pt x="940308" y="1738884"/>
                  </a:lnTo>
                  <a:lnTo>
                    <a:pt x="853440" y="2161794"/>
                  </a:lnTo>
                </a:path>
                <a:path w="2679700" h="2472054">
                  <a:moveTo>
                    <a:pt x="193548" y="763524"/>
                  </a:moveTo>
                  <a:lnTo>
                    <a:pt x="487680" y="763524"/>
                  </a:lnTo>
                  <a:lnTo>
                    <a:pt x="642366" y="0"/>
                  </a:lnTo>
                </a:path>
                <a:path w="2679700" h="2472054">
                  <a:moveTo>
                    <a:pt x="164592" y="867156"/>
                  </a:moveTo>
                  <a:lnTo>
                    <a:pt x="458724" y="867156"/>
                  </a:lnTo>
                  <a:lnTo>
                    <a:pt x="322326" y="1581150"/>
                  </a:lnTo>
                  <a:lnTo>
                    <a:pt x="28194" y="1581150"/>
                  </a:lnTo>
                </a:path>
                <a:path w="2679700" h="2472054">
                  <a:moveTo>
                    <a:pt x="807720" y="0"/>
                  </a:moveTo>
                  <a:lnTo>
                    <a:pt x="744474" y="365760"/>
                  </a:lnTo>
                  <a:lnTo>
                    <a:pt x="1012698" y="365760"/>
                  </a:lnTo>
                </a:path>
              </a:pathLst>
            </a:custGeom>
            <a:ln w="165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707387" y="516889"/>
            <a:ext cx="5787390" cy="17621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1.21,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. На поверхнях </a:t>
            </a:r>
            <a:r>
              <a:rPr sz="1200" dirty="0">
                <a:latin typeface="Times New Roman"/>
                <a:cs typeface="Times New Roman"/>
              </a:rPr>
              <a:t>гілок </a:t>
            </a:r>
            <a:r>
              <a:rPr sz="1200" spc="-5" dirty="0">
                <a:latin typeface="Times New Roman"/>
                <a:cs typeface="Times New Roman"/>
              </a:rPr>
              <a:t>утворюються виступи, </a:t>
            </a:r>
            <a:r>
              <a:rPr sz="1200" dirty="0">
                <a:latin typeface="Times New Roman"/>
                <a:cs typeface="Times New Roman"/>
              </a:rPr>
              <a:t>ребра, </a:t>
            </a:r>
            <a:r>
              <a:rPr sz="1200" spc="-5" dirty="0">
                <a:latin typeface="Times New Roman"/>
                <a:cs typeface="Times New Roman"/>
              </a:rPr>
              <a:t>які створюють </a:t>
            </a:r>
            <a:r>
              <a:rPr sz="1200" dirty="0">
                <a:latin typeface="Times New Roman"/>
                <a:cs typeface="Times New Roman"/>
              </a:rPr>
              <a:t>сприятливі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 нових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гілок,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бокових напрямках.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свою чергу від цих </a:t>
            </a:r>
            <a:r>
              <a:rPr sz="1200" dirty="0">
                <a:latin typeface="Times New Roman"/>
                <a:cs typeface="Times New Roman"/>
              </a:rPr>
              <a:t>гілок </a:t>
            </a:r>
            <a:r>
              <a:rPr sz="1200" spc="-5" dirty="0">
                <a:latin typeface="Times New Roman"/>
                <a:cs typeface="Times New Roman"/>
              </a:rPr>
              <a:t>починають </a:t>
            </a:r>
            <a:r>
              <a:rPr sz="1200" dirty="0">
                <a:latin typeface="Times New Roman"/>
                <a:cs typeface="Times New Roman"/>
              </a:rPr>
              <a:t>відділятися </a:t>
            </a:r>
            <a:r>
              <a:rPr sz="1200" spc="-5" dirty="0">
                <a:latin typeface="Times New Roman"/>
                <a:cs typeface="Times New Roman"/>
              </a:rPr>
              <a:t>нові </a:t>
            </a:r>
            <a:r>
              <a:rPr sz="1200" dirty="0">
                <a:latin typeface="Times New Roman"/>
                <a:cs typeface="Times New Roman"/>
              </a:rPr>
              <a:t>гілки. </a:t>
            </a:r>
            <a:r>
              <a:rPr sz="1200" spc="-5" dirty="0">
                <a:latin typeface="Times New Roman"/>
                <a:cs typeface="Times New Roman"/>
              </a:rPr>
              <a:t>Початок їхнього </a:t>
            </a:r>
            <a:r>
              <a:rPr sz="1200" dirty="0">
                <a:latin typeface="Times New Roman"/>
                <a:cs typeface="Times New Roman"/>
              </a:rPr>
              <a:t> утворення </a:t>
            </a:r>
            <a:r>
              <a:rPr sz="1200" spc="-5" dirty="0">
                <a:latin typeface="Times New Roman"/>
                <a:cs typeface="Times New Roman"/>
              </a:rPr>
              <a:t>показано на рисунку 1.21,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. Від </a:t>
            </a:r>
            <a:r>
              <a:rPr sz="1200" spc="-5" dirty="0">
                <a:latin typeface="Times New Roman"/>
                <a:cs typeface="Times New Roman"/>
              </a:rPr>
              <a:t>цих новоутворених </a:t>
            </a:r>
            <a:r>
              <a:rPr sz="1200" dirty="0">
                <a:latin typeface="Times New Roman"/>
                <a:cs typeface="Times New Roman"/>
              </a:rPr>
              <a:t>гілок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будуть </a:t>
            </a:r>
            <a:r>
              <a:rPr sz="1200" spc="-5" dirty="0">
                <a:latin typeface="Times New Roman"/>
                <a:cs typeface="Times New Roman"/>
              </a:rPr>
              <a:t>від- </a:t>
            </a:r>
            <a:r>
              <a:rPr sz="1200" dirty="0">
                <a:latin typeface="Times New Roman"/>
                <a:cs typeface="Times New Roman"/>
              </a:rPr>
              <a:t> ділятися </a:t>
            </a:r>
            <a:r>
              <a:rPr sz="1200" spc="-5" dirty="0">
                <a:latin typeface="Times New Roman"/>
                <a:cs typeface="Times New Roman"/>
              </a:rPr>
              <a:t>гілки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боковому напрямку. </a:t>
            </a:r>
            <a:r>
              <a:rPr sz="1200" dirty="0">
                <a:latin typeface="Times New Roman"/>
                <a:cs typeface="Times New Roman"/>
              </a:rPr>
              <a:t>Таким </a:t>
            </a:r>
            <a:r>
              <a:rPr sz="1200" spc="-5" dirty="0">
                <a:latin typeface="Times New Roman"/>
                <a:cs typeface="Times New Roman"/>
              </a:rPr>
              <a:t>чином можуть виникати </a:t>
            </a:r>
            <a:r>
              <a:rPr sz="1200" dirty="0">
                <a:latin typeface="Times New Roman"/>
                <a:cs typeface="Times New Roman"/>
              </a:rPr>
              <a:t>гілки </a:t>
            </a:r>
            <a:r>
              <a:rPr sz="1200" spc="-5" dirty="0">
                <a:latin typeface="Times New Roman"/>
                <a:cs typeface="Times New Roman"/>
              </a:rPr>
              <a:t>(осі) </a:t>
            </a:r>
            <a:r>
              <a:rPr sz="1200" dirty="0">
                <a:latin typeface="Times New Roman"/>
                <a:cs typeface="Times New Roman"/>
              </a:rPr>
              <a:t>першо-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го, другого,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третього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т.д.</a:t>
            </a:r>
            <a:r>
              <a:rPr sz="1200" dirty="0">
                <a:latin typeface="Times New Roman"/>
                <a:cs typeface="Times New Roman"/>
              </a:rPr>
              <a:t> порядків</a:t>
            </a:r>
            <a:r>
              <a:rPr sz="1200" spc="-5" dirty="0">
                <a:latin typeface="Times New Roman"/>
                <a:cs typeface="Times New Roman"/>
              </a:rPr>
              <a:t> (рис. 1.22).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50">
              <a:latin typeface="Times New Roman"/>
              <a:cs typeface="Times New Roman"/>
            </a:endParaRPr>
          </a:p>
          <a:p>
            <a:pPr marR="295275" algn="ctr">
              <a:lnSpc>
                <a:spcPct val="100000"/>
              </a:lnSpc>
            </a:pPr>
            <a:r>
              <a:rPr sz="950" spc="-15" dirty="0">
                <a:latin typeface="Times New Roman"/>
                <a:cs typeface="Times New Roman"/>
              </a:rPr>
              <a:t>Стовбур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2151380" y="2101659"/>
            <a:ext cx="2738120" cy="2479040"/>
            <a:chOff x="2151380" y="2101659"/>
            <a:chExt cx="2738120" cy="2479040"/>
          </a:xfrm>
        </p:grpSpPr>
        <p:sp>
          <p:nvSpPr>
            <p:cNvPr id="22" name="object 22"/>
            <p:cNvSpPr/>
            <p:nvPr/>
          </p:nvSpPr>
          <p:spPr>
            <a:xfrm>
              <a:off x="2156460" y="2106739"/>
              <a:ext cx="2727960" cy="2208530"/>
            </a:xfrm>
            <a:custGeom>
              <a:avLst/>
              <a:gdLst/>
              <a:ahLst/>
              <a:cxnLst/>
              <a:rect l="l" t="t" r="r" b="b"/>
              <a:pathLst>
                <a:path w="2727960" h="2208529">
                  <a:moveTo>
                    <a:pt x="642366" y="1714"/>
                  </a:moveTo>
                  <a:lnTo>
                    <a:pt x="654665" y="9108"/>
                  </a:lnTo>
                  <a:lnTo>
                    <a:pt x="667607" y="15716"/>
                  </a:lnTo>
                  <a:lnTo>
                    <a:pt x="681263" y="20466"/>
                  </a:lnTo>
                  <a:lnTo>
                    <a:pt x="695706" y="22288"/>
                  </a:lnTo>
                  <a:lnTo>
                    <a:pt x="711850" y="19609"/>
                  </a:lnTo>
                  <a:lnTo>
                    <a:pt x="729424" y="13430"/>
                  </a:lnTo>
                  <a:lnTo>
                    <a:pt x="746712" y="6536"/>
                  </a:lnTo>
                  <a:lnTo>
                    <a:pt x="762000" y="1714"/>
                  </a:lnTo>
                  <a:lnTo>
                    <a:pt x="774930" y="214"/>
                  </a:lnTo>
                  <a:lnTo>
                    <a:pt x="786574" y="0"/>
                  </a:lnTo>
                  <a:lnTo>
                    <a:pt x="797361" y="642"/>
                  </a:lnTo>
                  <a:lnTo>
                    <a:pt x="807720" y="1714"/>
                  </a:lnTo>
                </a:path>
                <a:path w="2727960" h="2208529">
                  <a:moveTo>
                    <a:pt x="1014222" y="462724"/>
                  </a:moveTo>
                  <a:lnTo>
                    <a:pt x="1017579" y="454163"/>
                  </a:lnTo>
                  <a:lnTo>
                    <a:pt x="1020508" y="445674"/>
                  </a:lnTo>
                  <a:lnTo>
                    <a:pt x="1022580" y="437328"/>
                  </a:lnTo>
                  <a:lnTo>
                    <a:pt x="1023366" y="429196"/>
                  </a:lnTo>
                  <a:lnTo>
                    <a:pt x="1022151" y="421671"/>
                  </a:lnTo>
                  <a:lnTo>
                    <a:pt x="1019365" y="414718"/>
                  </a:lnTo>
                  <a:lnTo>
                    <a:pt x="1016293" y="407765"/>
                  </a:lnTo>
                  <a:lnTo>
                    <a:pt x="1014222" y="400240"/>
                  </a:lnTo>
                  <a:lnTo>
                    <a:pt x="1013471" y="392120"/>
                  </a:lnTo>
                  <a:lnTo>
                    <a:pt x="1013364" y="383857"/>
                  </a:lnTo>
                  <a:lnTo>
                    <a:pt x="1013686" y="375594"/>
                  </a:lnTo>
                  <a:lnTo>
                    <a:pt x="1014222" y="367474"/>
                  </a:lnTo>
                </a:path>
                <a:path w="2727960" h="2208529">
                  <a:moveTo>
                    <a:pt x="193548" y="765238"/>
                  </a:moveTo>
                  <a:lnTo>
                    <a:pt x="195155" y="777192"/>
                  </a:lnTo>
                  <a:lnTo>
                    <a:pt x="196119" y="788860"/>
                  </a:lnTo>
                  <a:lnTo>
                    <a:pt x="195798" y="799957"/>
                  </a:lnTo>
                  <a:lnTo>
                    <a:pt x="193548" y="810196"/>
                  </a:lnTo>
                  <a:lnTo>
                    <a:pt x="187737" y="819828"/>
                  </a:lnTo>
                  <a:lnTo>
                    <a:pt x="179070" y="828389"/>
                  </a:lnTo>
                  <a:lnTo>
                    <a:pt x="170402" y="836235"/>
                  </a:lnTo>
                  <a:lnTo>
                    <a:pt x="164592" y="843724"/>
                  </a:lnTo>
                  <a:lnTo>
                    <a:pt x="162234" y="850761"/>
                  </a:lnTo>
                  <a:lnTo>
                    <a:pt x="161734" y="857154"/>
                  </a:lnTo>
                  <a:lnTo>
                    <a:pt x="162663" y="863119"/>
                  </a:lnTo>
                  <a:lnTo>
                    <a:pt x="164592" y="868870"/>
                  </a:lnTo>
                </a:path>
                <a:path w="2727960" h="2208529">
                  <a:moveTo>
                    <a:pt x="0" y="1740598"/>
                  </a:moveTo>
                  <a:lnTo>
                    <a:pt x="10513" y="1726453"/>
                  </a:lnTo>
                  <a:lnTo>
                    <a:pt x="19526" y="1712595"/>
                  </a:lnTo>
                  <a:lnTo>
                    <a:pt x="25824" y="1699021"/>
                  </a:lnTo>
                  <a:lnTo>
                    <a:pt x="28194" y="1685734"/>
                  </a:lnTo>
                  <a:lnTo>
                    <a:pt x="23788" y="1673387"/>
                  </a:lnTo>
                  <a:lnTo>
                    <a:pt x="14097" y="1661255"/>
                  </a:lnTo>
                  <a:lnTo>
                    <a:pt x="4405" y="1648979"/>
                  </a:lnTo>
                  <a:lnTo>
                    <a:pt x="0" y="1636204"/>
                  </a:lnTo>
                  <a:lnTo>
                    <a:pt x="2476" y="1622940"/>
                  </a:lnTo>
                  <a:lnTo>
                    <a:pt x="8953" y="1609534"/>
                  </a:lnTo>
                  <a:lnTo>
                    <a:pt x="18002" y="1596128"/>
                  </a:lnTo>
                  <a:lnTo>
                    <a:pt x="28194" y="1582864"/>
                  </a:lnTo>
                </a:path>
                <a:path w="2727960" h="2208529">
                  <a:moveTo>
                    <a:pt x="1657350" y="118300"/>
                  </a:moveTo>
                  <a:lnTo>
                    <a:pt x="1667113" y="130171"/>
                  </a:lnTo>
                  <a:lnTo>
                    <a:pt x="1677162" y="140684"/>
                  </a:lnTo>
                  <a:lnTo>
                    <a:pt x="1687782" y="148197"/>
                  </a:lnTo>
                  <a:lnTo>
                    <a:pt x="1699260" y="151066"/>
                  </a:lnTo>
                  <a:lnTo>
                    <a:pt x="1710713" y="146161"/>
                  </a:lnTo>
                  <a:lnTo>
                    <a:pt x="1722310" y="135255"/>
                  </a:lnTo>
                  <a:lnTo>
                    <a:pt x="1735907" y="124063"/>
                  </a:lnTo>
                  <a:lnTo>
                    <a:pt x="1753362" y="118300"/>
                  </a:lnTo>
                  <a:lnTo>
                    <a:pt x="1777162" y="120550"/>
                  </a:lnTo>
                  <a:lnTo>
                    <a:pt x="1805463" y="127730"/>
                  </a:lnTo>
                  <a:lnTo>
                    <a:pt x="1833622" y="135338"/>
                  </a:lnTo>
                  <a:lnTo>
                    <a:pt x="1856994" y="138874"/>
                  </a:lnTo>
                  <a:lnTo>
                    <a:pt x="1874329" y="137052"/>
                  </a:lnTo>
                  <a:lnTo>
                    <a:pt x="1888236" y="132302"/>
                  </a:lnTo>
                  <a:lnTo>
                    <a:pt x="1899856" y="125694"/>
                  </a:lnTo>
                  <a:lnTo>
                    <a:pt x="1910334" y="118300"/>
                  </a:lnTo>
                </a:path>
                <a:path w="2727960" h="2208529">
                  <a:moveTo>
                    <a:pt x="853440" y="2167318"/>
                  </a:moveTo>
                  <a:lnTo>
                    <a:pt x="868787" y="2182106"/>
                  </a:lnTo>
                  <a:lnTo>
                    <a:pt x="883634" y="2195322"/>
                  </a:lnTo>
                  <a:lnTo>
                    <a:pt x="897481" y="2204823"/>
                  </a:lnTo>
                  <a:lnTo>
                    <a:pt x="909828" y="2208466"/>
                  </a:lnTo>
                  <a:lnTo>
                    <a:pt x="919376" y="2203001"/>
                  </a:lnTo>
                  <a:lnTo>
                    <a:pt x="926211" y="2190464"/>
                  </a:lnTo>
                  <a:lnTo>
                    <a:pt x="933616" y="2176641"/>
                  </a:lnTo>
                  <a:lnTo>
                    <a:pt x="944880" y="2167318"/>
                  </a:lnTo>
                  <a:lnTo>
                    <a:pt x="961001" y="2164318"/>
                  </a:lnTo>
                  <a:lnTo>
                    <a:pt x="980122" y="2163889"/>
                  </a:lnTo>
                  <a:lnTo>
                    <a:pt x="1001244" y="2165175"/>
                  </a:lnTo>
                  <a:lnTo>
                    <a:pt x="1023366" y="2167318"/>
                  </a:lnTo>
                </a:path>
                <a:path w="2727960" h="2208529">
                  <a:moveTo>
                    <a:pt x="2119884" y="259270"/>
                  </a:moveTo>
                  <a:lnTo>
                    <a:pt x="2127742" y="276617"/>
                  </a:lnTo>
                  <a:lnTo>
                    <a:pt x="2137029" y="291750"/>
                  </a:lnTo>
                  <a:lnTo>
                    <a:pt x="2148601" y="302454"/>
                  </a:lnTo>
                  <a:lnTo>
                    <a:pt x="2163318" y="306514"/>
                  </a:lnTo>
                  <a:lnTo>
                    <a:pt x="2181987" y="302454"/>
                  </a:lnTo>
                  <a:lnTo>
                    <a:pt x="2204085" y="291750"/>
                  </a:lnTo>
                  <a:lnTo>
                    <a:pt x="2228469" y="276617"/>
                  </a:lnTo>
                  <a:lnTo>
                    <a:pt x="2253996" y="259270"/>
                  </a:lnTo>
                </a:path>
                <a:path w="2727960" h="2208529">
                  <a:moveTo>
                    <a:pt x="1943862" y="355282"/>
                  </a:moveTo>
                  <a:lnTo>
                    <a:pt x="1944076" y="362759"/>
                  </a:lnTo>
                  <a:lnTo>
                    <a:pt x="1944433" y="370522"/>
                  </a:lnTo>
                  <a:lnTo>
                    <a:pt x="1944504" y="378856"/>
                  </a:lnTo>
                  <a:lnTo>
                    <a:pt x="1943862" y="388048"/>
                  </a:lnTo>
                  <a:lnTo>
                    <a:pt x="1941635" y="397585"/>
                  </a:lnTo>
                  <a:lnTo>
                    <a:pt x="1938623" y="407765"/>
                  </a:lnTo>
                  <a:lnTo>
                    <a:pt x="1935182" y="418373"/>
                  </a:lnTo>
                  <a:lnTo>
                    <a:pt x="1931670" y="429196"/>
                  </a:lnTo>
                </a:path>
                <a:path w="2727960" h="2208529">
                  <a:moveTo>
                    <a:pt x="2379726" y="429196"/>
                  </a:moveTo>
                  <a:lnTo>
                    <a:pt x="2385762" y="421243"/>
                  </a:lnTo>
                  <a:lnTo>
                    <a:pt x="2390870" y="413575"/>
                  </a:lnTo>
                  <a:lnTo>
                    <a:pt x="2394406" y="406479"/>
                  </a:lnTo>
                  <a:lnTo>
                    <a:pt x="2395728" y="400240"/>
                  </a:lnTo>
                  <a:lnTo>
                    <a:pt x="2395728" y="392620"/>
                  </a:lnTo>
                  <a:lnTo>
                    <a:pt x="2379726" y="391858"/>
                  </a:lnTo>
                  <a:lnTo>
                    <a:pt x="2379726" y="384238"/>
                  </a:lnTo>
                  <a:lnTo>
                    <a:pt x="2381154" y="378321"/>
                  </a:lnTo>
                  <a:lnTo>
                    <a:pt x="2384869" y="371189"/>
                  </a:lnTo>
                  <a:lnTo>
                    <a:pt x="2390013" y="363343"/>
                  </a:lnTo>
                  <a:lnTo>
                    <a:pt x="2395728" y="355282"/>
                  </a:lnTo>
                </a:path>
                <a:path w="2727960" h="2208529">
                  <a:moveTo>
                    <a:pt x="2682240" y="843724"/>
                  </a:moveTo>
                  <a:lnTo>
                    <a:pt x="2690907" y="829877"/>
                  </a:lnTo>
                  <a:lnTo>
                    <a:pt x="2699004" y="815816"/>
                  </a:lnTo>
                  <a:lnTo>
                    <a:pt x="2705385" y="801612"/>
                  </a:lnTo>
                  <a:lnTo>
                    <a:pt x="2708910" y="787336"/>
                  </a:lnTo>
                  <a:lnTo>
                    <a:pt x="2707755" y="772929"/>
                  </a:lnTo>
                  <a:lnTo>
                    <a:pt x="2702528" y="758380"/>
                  </a:lnTo>
                  <a:lnTo>
                    <a:pt x="2697444" y="743831"/>
                  </a:lnTo>
                  <a:lnTo>
                    <a:pt x="2696718" y="729424"/>
                  </a:lnTo>
                  <a:lnTo>
                    <a:pt x="2700849" y="715863"/>
                  </a:lnTo>
                  <a:lnTo>
                    <a:pt x="2708052" y="702659"/>
                  </a:lnTo>
                  <a:lnTo>
                    <a:pt x="2717399" y="689883"/>
                  </a:lnTo>
                  <a:lnTo>
                    <a:pt x="2727960" y="677608"/>
                  </a:lnTo>
                </a:path>
                <a:path w="2727960" h="2208529">
                  <a:moveTo>
                    <a:pt x="1943862" y="1354264"/>
                  </a:moveTo>
                  <a:lnTo>
                    <a:pt x="1915787" y="1382017"/>
                  </a:lnTo>
                  <a:lnTo>
                    <a:pt x="1908405" y="1399627"/>
                  </a:lnTo>
                  <a:lnTo>
                    <a:pt x="1909191" y="1407985"/>
                  </a:lnTo>
                  <a:lnTo>
                    <a:pt x="1910548" y="1416343"/>
                  </a:lnTo>
                  <a:lnTo>
                    <a:pt x="1910334" y="1425130"/>
                  </a:lnTo>
                  <a:lnTo>
                    <a:pt x="1908214" y="1434988"/>
                  </a:lnTo>
                  <a:lnTo>
                    <a:pt x="1905381" y="1445133"/>
                  </a:lnTo>
                  <a:lnTo>
                    <a:pt x="1901975" y="1455562"/>
                  </a:lnTo>
                  <a:lnTo>
                    <a:pt x="1898142" y="1466278"/>
                  </a:lnTo>
                </a:path>
                <a:path w="2727960" h="2208529">
                  <a:moveTo>
                    <a:pt x="2631948" y="1466278"/>
                  </a:moveTo>
                  <a:lnTo>
                    <a:pt x="2628947" y="1447157"/>
                  </a:lnTo>
                  <a:lnTo>
                    <a:pt x="2627376" y="1429321"/>
                  </a:lnTo>
                  <a:lnTo>
                    <a:pt x="2628090" y="1413771"/>
                  </a:lnTo>
                  <a:lnTo>
                    <a:pt x="2631948" y="1401508"/>
                  </a:lnTo>
                  <a:lnTo>
                    <a:pt x="2640425" y="1393686"/>
                  </a:lnTo>
                  <a:lnTo>
                    <a:pt x="2652903" y="1389221"/>
                  </a:lnTo>
                  <a:lnTo>
                    <a:pt x="2665380" y="1385756"/>
                  </a:lnTo>
                  <a:lnTo>
                    <a:pt x="2673858" y="1380934"/>
                  </a:lnTo>
                  <a:lnTo>
                    <a:pt x="2677608" y="1374945"/>
                  </a:lnTo>
                  <a:lnTo>
                    <a:pt x="2678144" y="1368456"/>
                  </a:lnTo>
                  <a:lnTo>
                    <a:pt x="2676536" y="1361539"/>
                  </a:lnTo>
                  <a:lnTo>
                    <a:pt x="2673858" y="1354264"/>
                  </a:lnTo>
                </a:path>
                <a:path w="2727960" h="2208529">
                  <a:moveTo>
                    <a:pt x="2116836" y="1951672"/>
                  </a:moveTo>
                  <a:lnTo>
                    <a:pt x="2131016" y="1944516"/>
                  </a:lnTo>
                  <a:lnTo>
                    <a:pt x="2144553" y="1938432"/>
                  </a:lnTo>
                  <a:lnTo>
                    <a:pt x="2156805" y="1934206"/>
                  </a:lnTo>
                  <a:lnTo>
                    <a:pt x="2167128" y="1932622"/>
                  </a:lnTo>
                  <a:lnTo>
                    <a:pt x="2174367" y="1935170"/>
                  </a:lnTo>
                  <a:lnTo>
                    <a:pt x="2178748" y="1941004"/>
                  </a:lnTo>
                  <a:lnTo>
                    <a:pt x="2183415" y="1947410"/>
                  </a:lnTo>
                  <a:lnTo>
                    <a:pt x="2191512" y="1951672"/>
                  </a:lnTo>
                  <a:lnTo>
                    <a:pt x="2204382" y="1953172"/>
                  </a:lnTo>
                  <a:lnTo>
                    <a:pt x="2219610" y="1953387"/>
                  </a:lnTo>
                  <a:lnTo>
                    <a:pt x="2236410" y="1952744"/>
                  </a:lnTo>
                  <a:lnTo>
                    <a:pt x="2253996" y="1951672"/>
                  </a:lnTo>
                </a:path>
              </a:pathLst>
            </a:custGeom>
            <a:ln w="99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345942" y="2228087"/>
              <a:ext cx="467995" cy="2344420"/>
            </a:xfrm>
            <a:custGeom>
              <a:avLst/>
              <a:gdLst/>
              <a:ahLst/>
              <a:cxnLst/>
              <a:rect l="l" t="t" r="r" b="b"/>
              <a:pathLst>
                <a:path w="467995" h="2344420">
                  <a:moveTo>
                    <a:pt x="467868" y="0"/>
                  </a:moveTo>
                  <a:lnTo>
                    <a:pt x="169926" y="1466850"/>
                  </a:lnTo>
                </a:path>
                <a:path w="467995" h="2344420">
                  <a:moveTo>
                    <a:pt x="141732" y="1613916"/>
                  </a:moveTo>
                  <a:lnTo>
                    <a:pt x="0" y="2343912"/>
                  </a:lnTo>
                </a:path>
              </a:pathLst>
            </a:custGeom>
            <a:ln w="165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44824" y="2285237"/>
              <a:ext cx="224154" cy="530860"/>
            </a:xfrm>
            <a:custGeom>
              <a:avLst/>
              <a:gdLst/>
              <a:ahLst/>
              <a:cxnLst/>
              <a:rect l="l" t="t" r="r" b="b"/>
              <a:pathLst>
                <a:path w="224154" h="530860">
                  <a:moveTo>
                    <a:pt x="0" y="0"/>
                  </a:moveTo>
                  <a:lnTo>
                    <a:pt x="224028" y="530352"/>
                  </a:lnTo>
                </a:path>
              </a:pathLst>
            </a:custGeom>
            <a:ln w="99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4573778" y="2285150"/>
            <a:ext cx="462280" cy="43434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ct val="91300"/>
              </a:lnSpc>
              <a:spcBef>
                <a:spcPts val="190"/>
              </a:spcBef>
            </a:pPr>
            <a:r>
              <a:rPr sz="950" spc="-10" dirty="0">
                <a:latin typeface="Times New Roman"/>
                <a:cs typeface="Times New Roman"/>
              </a:rPr>
              <a:t>Вісь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п</a:t>
            </a:r>
            <a:r>
              <a:rPr sz="950" spc="-30" dirty="0">
                <a:latin typeface="Times New Roman"/>
                <a:cs typeface="Times New Roman"/>
              </a:rPr>
              <a:t>е</a:t>
            </a:r>
            <a:r>
              <a:rPr sz="950" dirty="0">
                <a:latin typeface="Times New Roman"/>
                <a:cs typeface="Times New Roman"/>
              </a:rPr>
              <a:t>р</a:t>
            </a:r>
            <a:r>
              <a:rPr sz="950" spc="-10" dirty="0">
                <a:latin typeface="Times New Roman"/>
                <a:cs typeface="Times New Roman"/>
              </a:rPr>
              <a:t>ш</a:t>
            </a:r>
            <a:r>
              <a:rPr sz="950" spc="-20" dirty="0">
                <a:latin typeface="Times New Roman"/>
                <a:cs typeface="Times New Roman"/>
              </a:rPr>
              <a:t>о</a:t>
            </a:r>
            <a:r>
              <a:rPr sz="950" dirty="0">
                <a:latin typeface="Times New Roman"/>
                <a:cs typeface="Times New Roman"/>
              </a:rPr>
              <a:t>г</a:t>
            </a:r>
            <a:r>
              <a:rPr sz="950" spc="-5" dirty="0">
                <a:latin typeface="Times New Roman"/>
                <a:cs typeface="Times New Roman"/>
              </a:rPr>
              <a:t>о  порядку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534661" y="2703575"/>
            <a:ext cx="97790" cy="112395"/>
          </a:xfrm>
          <a:custGeom>
            <a:avLst/>
            <a:gdLst/>
            <a:ahLst/>
            <a:cxnLst/>
            <a:rect l="l" t="t" r="r" b="b"/>
            <a:pathLst>
              <a:path w="97789" h="112394">
                <a:moveTo>
                  <a:pt x="97536" y="0"/>
                </a:moveTo>
                <a:lnTo>
                  <a:pt x="0" y="112014"/>
                </a:lnTo>
              </a:path>
            </a:pathLst>
          </a:custGeom>
          <a:ln w="99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756914" y="3729889"/>
            <a:ext cx="445134" cy="4381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ct val="92600"/>
              </a:lnSpc>
              <a:spcBef>
                <a:spcPts val="180"/>
              </a:spcBef>
            </a:pPr>
            <a:r>
              <a:rPr sz="950" spc="-15" dirty="0">
                <a:latin typeface="Times New Roman"/>
                <a:cs typeface="Times New Roman"/>
              </a:rPr>
              <a:t>Вісь </a:t>
            </a:r>
            <a:r>
              <a:rPr sz="950" spc="-10" dirty="0">
                <a:latin typeface="Times New Roman"/>
                <a:cs typeface="Times New Roman"/>
              </a:rPr>
              <a:t> другого </a:t>
            </a:r>
            <a:r>
              <a:rPr sz="950" spc="-225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п</a:t>
            </a:r>
            <a:r>
              <a:rPr sz="950" spc="-20" dirty="0">
                <a:latin typeface="Times New Roman"/>
                <a:cs typeface="Times New Roman"/>
              </a:rPr>
              <a:t>о</a:t>
            </a:r>
            <a:r>
              <a:rPr sz="950" dirty="0">
                <a:latin typeface="Times New Roman"/>
                <a:cs typeface="Times New Roman"/>
              </a:rPr>
              <a:t>р</a:t>
            </a:r>
            <a:r>
              <a:rPr sz="950" spc="-5" dirty="0">
                <a:latin typeface="Times New Roman"/>
                <a:cs typeface="Times New Roman"/>
              </a:rPr>
              <a:t>я</a:t>
            </a:r>
            <a:r>
              <a:rPr sz="950" dirty="0">
                <a:latin typeface="Times New Roman"/>
                <a:cs typeface="Times New Roman"/>
              </a:rPr>
              <a:t>д</a:t>
            </a:r>
            <a:r>
              <a:rPr sz="950" spc="-5" dirty="0">
                <a:latin typeface="Times New Roman"/>
                <a:cs typeface="Times New Roman"/>
              </a:rPr>
              <a:t>ку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217670" y="3730751"/>
            <a:ext cx="177165" cy="142875"/>
          </a:xfrm>
          <a:custGeom>
            <a:avLst/>
            <a:gdLst/>
            <a:ahLst/>
            <a:cxnLst/>
            <a:rect l="l" t="t" r="r" b="b"/>
            <a:pathLst>
              <a:path w="177164" h="142875">
                <a:moveTo>
                  <a:pt x="0" y="142494"/>
                </a:moveTo>
                <a:lnTo>
                  <a:pt x="176784" y="0"/>
                </a:lnTo>
              </a:path>
            </a:pathLst>
          </a:custGeom>
          <a:ln w="99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912361" y="2935136"/>
            <a:ext cx="469265" cy="43497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ct val="91600"/>
              </a:lnSpc>
              <a:spcBef>
                <a:spcPts val="190"/>
              </a:spcBef>
            </a:pPr>
            <a:r>
              <a:rPr sz="950" spc="-10" dirty="0">
                <a:latin typeface="Times New Roman"/>
                <a:cs typeface="Times New Roman"/>
              </a:rPr>
              <a:t>Вісь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т</a:t>
            </a:r>
            <a:r>
              <a:rPr sz="950" spc="5" dirty="0">
                <a:latin typeface="Times New Roman"/>
                <a:cs typeface="Times New Roman"/>
              </a:rPr>
              <a:t>р</a:t>
            </a:r>
            <a:r>
              <a:rPr sz="950" spc="-35" dirty="0">
                <a:latin typeface="Times New Roman"/>
                <a:cs typeface="Times New Roman"/>
              </a:rPr>
              <a:t>е</a:t>
            </a:r>
            <a:r>
              <a:rPr sz="950" dirty="0">
                <a:latin typeface="Times New Roman"/>
                <a:cs typeface="Times New Roman"/>
              </a:rPr>
              <a:t>ть</a:t>
            </a:r>
            <a:r>
              <a:rPr sz="950" spc="-20" dirty="0">
                <a:latin typeface="Times New Roman"/>
                <a:cs typeface="Times New Roman"/>
              </a:rPr>
              <a:t>о</a:t>
            </a:r>
            <a:r>
              <a:rPr sz="950" dirty="0">
                <a:latin typeface="Times New Roman"/>
                <a:cs typeface="Times New Roman"/>
              </a:rPr>
              <a:t>го  </a:t>
            </a:r>
            <a:r>
              <a:rPr sz="950" spc="-5" dirty="0">
                <a:latin typeface="Times New Roman"/>
                <a:cs typeface="Times New Roman"/>
              </a:rPr>
              <a:t>порядку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152900" y="3351276"/>
            <a:ext cx="93345" cy="142875"/>
          </a:xfrm>
          <a:custGeom>
            <a:avLst/>
            <a:gdLst/>
            <a:ahLst/>
            <a:cxnLst/>
            <a:rect l="l" t="t" r="r" b="b"/>
            <a:pathLst>
              <a:path w="93345" h="142875">
                <a:moveTo>
                  <a:pt x="0" y="0"/>
                </a:moveTo>
                <a:lnTo>
                  <a:pt x="92964" y="142494"/>
                </a:lnTo>
              </a:path>
            </a:pathLst>
          </a:custGeom>
          <a:ln w="99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2928620" y="3161214"/>
            <a:ext cx="513080" cy="450850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12700" marR="5080">
              <a:lnSpc>
                <a:spcPct val="82600"/>
              </a:lnSpc>
              <a:spcBef>
                <a:spcPts val="320"/>
              </a:spcBef>
            </a:pPr>
            <a:r>
              <a:rPr sz="1050" spc="-15" dirty="0">
                <a:latin typeface="Times New Roman"/>
                <a:cs typeface="Times New Roman"/>
              </a:rPr>
              <a:t>Вісь 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п</a:t>
            </a:r>
            <a:r>
              <a:rPr sz="1050" spc="-10" dirty="0">
                <a:latin typeface="Times New Roman"/>
                <a:cs typeface="Times New Roman"/>
              </a:rPr>
              <a:t>е</a:t>
            </a:r>
            <a:r>
              <a:rPr sz="1050" spc="-5" dirty="0">
                <a:latin typeface="Times New Roman"/>
                <a:cs typeface="Times New Roman"/>
              </a:rPr>
              <a:t>р</a:t>
            </a:r>
            <a:r>
              <a:rPr sz="1050" dirty="0">
                <a:latin typeface="Times New Roman"/>
                <a:cs typeface="Times New Roman"/>
              </a:rPr>
              <a:t>ш</a:t>
            </a:r>
            <a:r>
              <a:rPr sz="1050" spc="-25" dirty="0">
                <a:latin typeface="Times New Roman"/>
                <a:cs typeface="Times New Roman"/>
              </a:rPr>
              <a:t>о</a:t>
            </a:r>
            <a:r>
              <a:rPr sz="1050" spc="5" dirty="0">
                <a:latin typeface="Times New Roman"/>
                <a:cs typeface="Times New Roman"/>
              </a:rPr>
              <a:t>г</a:t>
            </a:r>
            <a:r>
              <a:rPr sz="1050" dirty="0">
                <a:latin typeface="Times New Roman"/>
                <a:cs typeface="Times New Roman"/>
              </a:rPr>
              <a:t>о  </a:t>
            </a:r>
            <a:r>
              <a:rPr sz="1050" spc="-5" dirty="0">
                <a:latin typeface="Times New Roman"/>
                <a:cs typeface="Times New Roman"/>
              </a:rPr>
              <a:t>порядку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876550" y="3601973"/>
            <a:ext cx="207010" cy="585470"/>
          </a:xfrm>
          <a:custGeom>
            <a:avLst/>
            <a:gdLst/>
            <a:ahLst/>
            <a:cxnLst/>
            <a:rect l="l" t="t" r="r" b="b"/>
            <a:pathLst>
              <a:path w="207010" h="585470">
                <a:moveTo>
                  <a:pt x="133350" y="0"/>
                </a:moveTo>
                <a:lnTo>
                  <a:pt x="87630" y="152400"/>
                </a:lnTo>
              </a:path>
              <a:path w="207010" h="585470">
                <a:moveTo>
                  <a:pt x="206502" y="437388"/>
                </a:moveTo>
                <a:lnTo>
                  <a:pt x="0" y="585216"/>
                </a:lnTo>
              </a:path>
            </a:pathLst>
          </a:custGeom>
          <a:ln w="99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2381504" y="3892208"/>
            <a:ext cx="445134" cy="43497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ct val="91600"/>
              </a:lnSpc>
              <a:spcBef>
                <a:spcPts val="190"/>
              </a:spcBef>
            </a:pPr>
            <a:r>
              <a:rPr sz="950" spc="-10" dirty="0">
                <a:latin typeface="Times New Roman"/>
                <a:cs typeface="Times New Roman"/>
              </a:rPr>
              <a:t>Вісь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другого </a:t>
            </a:r>
            <a:r>
              <a:rPr sz="950" spc="-22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п</a:t>
            </a:r>
            <a:r>
              <a:rPr sz="950" spc="-25" dirty="0">
                <a:latin typeface="Times New Roman"/>
                <a:cs typeface="Times New Roman"/>
              </a:rPr>
              <a:t>о</a:t>
            </a:r>
            <a:r>
              <a:rPr sz="950" spc="5" dirty="0">
                <a:latin typeface="Times New Roman"/>
                <a:cs typeface="Times New Roman"/>
              </a:rPr>
              <a:t>р</a:t>
            </a:r>
            <a:r>
              <a:rPr sz="950" spc="-5" dirty="0">
                <a:latin typeface="Times New Roman"/>
                <a:cs typeface="Times New Roman"/>
              </a:rPr>
              <a:t>я</a:t>
            </a:r>
            <a:r>
              <a:rPr sz="950" dirty="0">
                <a:latin typeface="Times New Roman"/>
                <a:cs typeface="Times New Roman"/>
              </a:rPr>
              <a:t>д</a:t>
            </a:r>
            <a:r>
              <a:rPr sz="950" spc="-10" dirty="0">
                <a:latin typeface="Times New Roman"/>
                <a:cs typeface="Times New Roman"/>
              </a:rPr>
              <a:t>к</a:t>
            </a:r>
            <a:r>
              <a:rPr sz="950" spc="-5" dirty="0">
                <a:latin typeface="Times New Roman"/>
                <a:cs typeface="Times New Roman"/>
              </a:rPr>
              <a:t>у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986529" y="2636451"/>
            <a:ext cx="469265" cy="4368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ct val="92400"/>
              </a:lnSpc>
              <a:spcBef>
                <a:spcPts val="180"/>
              </a:spcBef>
            </a:pPr>
            <a:r>
              <a:rPr sz="950" spc="-10" dirty="0">
                <a:latin typeface="Times New Roman"/>
                <a:cs typeface="Times New Roman"/>
              </a:rPr>
              <a:t>Вісь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т</a:t>
            </a:r>
            <a:r>
              <a:rPr sz="950" spc="5" dirty="0">
                <a:latin typeface="Times New Roman"/>
                <a:cs typeface="Times New Roman"/>
              </a:rPr>
              <a:t>р</a:t>
            </a:r>
            <a:r>
              <a:rPr sz="950" spc="-35" dirty="0">
                <a:latin typeface="Times New Roman"/>
                <a:cs typeface="Times New Roman"/>
              </a:rPr>
              <a:t>е</a:t>
            </a:r>
            <a:r>
              <a:rPr sz="950" dirty="0">
                <a:latin typeface="Times New Roman"/>
                <a:cs typeface="Times New Roman"/>
              </a:rPr>
              <a:t>ть</a:t>
            </a:r>
            <a:r>
              <a:rPr sz="950" spc="-20" dirty="0">
                <a:latin typeface="Times New Roman"/>
                <a:cs typeface="Times New Roman"/>
              </a:rPr>
              <a:t>о</a:t>
            </a:r>
            <a:r>
              <a:rPr sz="950" dirty="0">
                <a:latin typeface="Times New Roman"/>
                <a:cs typeface="Times New Roman"/>
              </a:rPr>
              <a:t>го  </a:t>
            </a:r>
            <a:r>
              <a:rPr sz="950" spc="-5" dirty="0">
                <a:latin typeface="Times New Roman"/>
                <a:cs typeface="Times New Roman"/>
              </a:rPr>
              <a:t>порядку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077717" y="2519171"/>
            <a:ext cx="59055" cy="142875"/>
          </a:xfrm>
          <a:custGeom>
            <a:avLst/>
            <a:gdLst/>
            <a:ahLst/>
            <a:cxnLst/>
            <a:rect l="l" t="t" r="r" b="b"/>
            <a:pathLst>
              <a:path w="59055" h="142875">
                <a:moveTo>
                  <a:pt x="0" y="0"/>
                </a:moveTo>
                <a:lnTo>
                  <a:pt x="58674" y="142494"/>
                </a:lnTo>
              </a:path>
            </a:pathLst>
          </a:custGeom>
          <a:ln w="99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707394" y="4660647"/>
            <a:ext cx="5788660" cy="2608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1.22.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Розвиток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галуження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дендритній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такій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спочатку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утвориться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ніби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скелет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дерева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гілками,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якими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знаходиться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ще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незакристалізована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частина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Поступово</a:t>
            </a:r>
            <a:endParaRPr sz="1200">
              <a:latin typeface="Times New Roman"/>
              <a:cs typeface="Times New Roman"/>
            </a:endParaRPr>
          </a:p>
          <a:p>
            <a:pPr marL="2033270" marR="50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гілки </a:t>
            </a:r>
            <a:r>
              <a:rPr sz="1200" spc="-5" dirty="0">
                <a:latin typeface="Times New Roman"/>
                <a:cs typeface="Times New Roman"/>
              </a:rPr>
              <a:t>заповнюють всі </a:t>
            </a:r>
            <a:r>
              <a:rPr sz="1200" dirty="0">
                <a:latin typeface="Times New Roman"/>
                <a:cs typeface="Times New Roman"/>
              </a:rPr>
              <a:t>проміжки,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раніш </a:t>
            </a:r>
            <a:r>
              <a:rPr sz="1200" spc="-5" dirty="0">
                <a:latin typeface="Times New Roman"/>
                <a:cs typeface="Times New Roman"/>
              </a:rPr>
              <a:t>були зайняті </a:t>
            </a:r>
            <a:r>
              <a:rPr sz="1200" dirty="0">
                <a:latin typeface="Times New Roman"/>
                <a:cs typeface="Times New Roman"/>
              </a:rPr>
              <a:t> рідким </a:t>
            </a:r>
            <a:r>
              <a:rPr sz="1200" spc="-5" dirty="0">
                <a:latin typeface="Times New Roman"/>
                <a:cs typeface="Times New Roman"/>
              </a:rPr>
              <a:t>металом. </a:t>
            </a:r>
            <a:r>
              <a:rPr sz="1200" dirty="0">
                <a:latin typeface="Times New Roman"/>
                <a:cs typeface="Times New Roman"/>
              </a:rPr>
              <a:t>Такий процес </a:t>
            </a:r>
            <a:r>
              <a:rPr sz="1200" spc="-5" dirty="0">
                <a:latin typeface="Times New Roman"/>
                <a:cs typeface="Times New Roman"/>
              </a:rPr>
              <a:t>кристалізації називається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дендритною кристалізацією. Кристал, утворений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резуль-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таті</a:t>
            </a:r>
            <a:r>
              <a:rPr sz="1200" spc="-5" dirty="0">
                <a:latin typeface="Times New Roman"/>
                <a:cs typeface="Times New Roman"/>
              </a:rPr>
              <a:t> дендритної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дендритом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Дендрит, </a:t>
            </a:r>
            <a:r>
              <a:rPr sz="1200" dirty="0">
                <a:latin typeface="Times New Roman"/>
                <a:cs typeface="Times New Roman"/>
              </a:rPr>
              <a:t>як і </a:t>
            </a:r>
            <a:r>
              <a:rPr sz="1200" spc="-5" dirty="0">
                <a:latin typeface="Times New Roman"/>
                <a:cs typeface="Times New Roman"/>
              </a:rPr>
              <a:t>будь-який </a:t>
            </a:r>
            <a:r>
              <a:rPr sz="1200" dirty="0">
                <a:latin typeface="Times New Roman"/>
                <a:cs typeface="Times New Roman"/>
              </a:rPr>
              <a:t>інший </a:t>
            </a:r>
            <a:r>
              <a:rPr sz="1200" spc="-5" dirty="0">
                <a:latin typeface="Times New Roman"/>
                <a:cs typeface="Times New Roman"/>
              </a:rPr>
              <a:t>кристал, утворюється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Зовнішня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конфігурація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дендриту не відрізняється від конфігурації кристалів,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 ростуть </a:t>
            </a:r>
            <a:r>
              <a:rPr sz="1200" dirty="0">
                <a:latin typeface="Times New Roman"/>
                <a:cs typeface="Times New Roman"/>
              </a:rPr>
              <a:t>рівномірним </a:t>
            </a:r>
            <a:r>
              <a:rPr sz="1200" spc="-5" dirty="0">
                <a:latin typeface="Times New Roman"/>
                <a:cs typeface="Times New Roman"/>
              </a:rPr>
              <a:t>нашаруванням,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буде залежати від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розподілу температури розплаву та від природно </a:t>
            </a:r>
            <a:r>
              <a:rPr sz="1200" dirty="0">
                <a:latin typeface="Times New Roman"/>
                <a:cs typeface="Times New Roman"/>
              </a:rPr>
              <a:t>утво-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реної    </a:t>
            </a:r>
            <a:r>
              <a:rPr sz="1200" spc="-5" dirty="0">
                <a:latin typeface="Times New Roman"/>
                <a:cs typeface="Times New Roman"/>
              </a:rPr>
              <a:t>межі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стикування</a:t>
            </a:r>
            <a:r>
              <a:rPr sz="1200" spc="43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з    сусідніми    </a:t>
            </a:r>
            <a:r>
              <a:rPr sz="1200" spc="-5" dirty="0">
                <a:latin typeface="Times New Roman"/>
                <a:cs typeface="Times New Roman"/>
              </a:rPr>
              <a:t>кристалами.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більшості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випадків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неможна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розрізнити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окремих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гілок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728217" y="7236208"/>
            <a:ext cx="3766185" cy="1435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дендриту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затверділого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виливка.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виявити </a:t>
            </a:r>
            <a:r>
              <a:rPr sz="1200" dirty="0">
                <a:latin typeface="Times New Roman"/>
                <a:cs typeface="Times New Roman"/>
              </a:rPr>
              <a:t>різноманітними </a:t>
            </a:r>
            <a:r>
              <a:rPr sz="1200" spc="-5" dirty="0">
                <a:latin typeface="Times New Roman"/>
                <a:cs typeface="Times New Roman"/>
              </a:rPr>
              <a:t>засобами, </a:t>
            </a:r>
            <a:r>
              <a:rPr sz="1200" dirty="0">
                <a:latin typeface="Times New Roman"/>
                <a:cs typeface="Times New Roman"/>
              </a:rPr>
              <a:t>наприклад, </a:t>
            </a:r>
            <a:r>
              <a:rPr sz="1200" spc="-5" dirty="0">
                <a:latin typeface="Times New Roman"/>
                <a:cs typeface="Times New Roman"/>
              </a:rPr>
              <a:t>травлен-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Дендритна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набувати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різ-ного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ступеня розвитку. При </a:t>
            </a:r>
            <a:r>
              <a:rPr sz="1200" dirty="0">
                <a:latin typeface="Times New Roman"/>
                <a:cs typeface="Times New Roman"/>
              </a:rPr>
              <a:t>слабкому її </a:t>
            </a:r>
            <a:r>
              <a:rPr sz="1200" spc="-5" dirty="0">
                <a:latin typeface="Times New Roman"/>
                <a:cs typeface="Times New Roman"/>
              </a:rPr>
              <a:t>розвитку розгалужен-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дендриту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невелике,</a:t>
            </a:r>
            <a:r>
              <a:rPr sz="1200" dirty="0">
                <a:latin typeface="Times New Roman"/>
                <a:cs typeface="Times New Roman"/>
              </a:rPr>
              <a:t> площа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окремих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гілок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відносно </a:t>
            </a:r>
            <a:r>
              <a:rPr sz="1200" spc="-5" dirty="0">
                <a:latin typeface="Times New Roman"/>
                <a:cs typeface="Times New Roman"/>
              </a:rPr>
              <a:t>велика. Зі збільшенням ступеня розвитку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рядкове </a:t>
            </a:r>
            <a:r>
              <a:rPr sz="1200" dirty="0">
                <a:latin typeface="Times New Roman"/>
                <a:cs typeface="Times New Roman"/>
              </a:rPr>
              <a:t>число гілок </a:t>
            </a:r>
            <a:r>
              <a:rPr sz="1200" spc="-5" dirty="0">
                <a:latin typeface="Times New Roman"/>
                <a:cs typeface="Times New Roman"/>
              </a:rPr>
              <a:t>збільшується </a:t>
            </a:r>
            <a:r>
              <a:rPr sz="1200" dirty="0">
                <a:latin typeface="Times New Roman"/>
                <a:cs typeface="Times New Roman"/>
              </a:rPr>
              <a:t>і окремі </a:t>
            </a:r>
            <a:r>
              <a:rPr sz="1200" spc="-5" dirty="0">
                <a:latin typeface="Times New Roman"/>
                <a:cs typeface="Times New Roman"/>
              </a:rPr>
              <a:t>гілки стають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тонкішими.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07407" y="8638288"/>
            <a:ext cx="5786120" cy="1344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Механізм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бокових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гілок,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очевидно,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такий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же,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основного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стовбура.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певній ділянці </a:t>
            </a:r>
            <a:r>
              <a:rPr sz="1200" spc="-5" dirty="0">
                <a:latin typeface="Times New Roman"/>
                <a:cs typeface="Times New Roman"/>
              </a:rPr>
              <a:t>поверхні кристала, яка </a:t>
            </a:r>
            <a:r>
              <a:rPr sz="1200" dirty="0">
                <a:latin typeface="Times New Roman"/>
                <a:cs typeface="Times New Roman"/>
              </a:rPr>
              <a:t>прилягає до </a:t>
            </a:r>
            <a:r>
              <a:rPr sz="1200" spc="-5" dirty="0">
                <a:latin typeface="Times New Roman"/>
                <a:cs typeface="Times New Roman"/>
              </a:rPr>
              <a:t>його вершини,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відносно вели-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кою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швидкістю,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відкладаються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шари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затверділого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показано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1.23.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кожному такому шарі </a:t>
            </a:r>
            <a:r>
              <a:rPr sz="1200" dirty="0">
                <a:latin typeface="Times New Roman"/>
                <a:cs typeface="Times New Roman"/>
              </a:rPr>
              <a:t>можна розрізнити ніби </a:t>
            </a:r>
            <a:r>
              <a:rPr sz="1200" spc="-5" dirty="0">
                <a:latin typeface="Times New Roman"/>
                <a:cs typeface="Times New Roman"/>
              </a:rPr>
              <a:t>свої вершини. </a:t>
            </a:r>
            <a:r>
              <a:rPr sz="1200" dirty="0">
                <a:latin typeface="Times New Roman"/>
                <a:cs typeface="Times New Roman"/>
              </a:rPr>
              <a:t>З кожної </a:t>
            </a:r>
            <a:r>
              <a:rPr sz="1200" spc="-5" dirty="0">
                <a:latin typeface="Times New Roman"/>
                <a:cs typeface="Times New Roman"/>
              </a:rPr>
              <a:t>вершини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утворитися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нова,</a:t>
            </a:r>
            <a:r>
              <a:rPr sz="1200" dirty="0">
                <a:latin typeface="Times New Roman"/>
                <a:cs typeface="Times New Roman"/>
              </a:rPr>
              <a:t> бокова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гілка.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24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763093" y="5521781"/>
            <a:ext cx="1840864" cy="2087245"/>
            <a:chOff x="763093" y="5521781"/>
            <a:chExt cx="1840864" cy="2087245"/>
          </a:xfrm>
        </p:grpSpPr>
        <p:pic>
          <p:nvPicPr>
            <p:cNvPr id="40" name="object 4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78864" y="7397494"/>
              <a:ext cx="208027" cy="208027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578862" y="7397495"/>
              <a:ext cx="208279" cy="208279"/>
            </a:xfrm>
            <a:custGeom>
              <a:avLst/>
              <a:gdLst/>
              <a:ahLst/>
              <a:cxnLst/>
              <a:rect l="l" t="t" r="r" b="b"/>
              <a:pathLst>
                <a:path w="208280" h="208279">
                  <a:moveTo>
                    <a:pt x="208027" y="0"/>
                  </a:moveTo>
                  <a:lnTo>
                    <a:pt x="0" y="0"/>
                  </a:lnTo>
                  <a:lnTo>
                    <a:pt x="0" y="208027"/>
                  </a:lnTo>
                  <a:lnTo>
                    <a:pt x="208027" y="208027"/>
                  </a:lnTo>
                  <a:lnTo>
                    <a:pt x="208027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28750" y="7247384"/>
              <a:ext cx="228600" cy="229359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428750" y="7247381"/>
              <a:ext cx="228600" cy="229870"/>
            </a:xfrm>
            <a:custGeom>
              <a:avLst/>
              <a:gdLst/>
              <a:ahLst/>
              <a:cxnLst/>
              <a:rect l="l" t="t" r="r" b="b"/>
              <a:pathLst>
                <a:path w="228600" h="229870">
                  <a:moveTo>
                    <a:pt x="228600" y="0"/>
                  </a:moveTo>
                  <a:lnTo>
                    <a:pt x="0" y="0"/>
                  </a:lnTo>
                  <a:lnTo>
                    <a:pt x="0" y="229359"/>
                  </a:lnTo>
                  <a:lnTo>
                    <a:pt x="228600" y="229359"/>
                  </a:lnTo>
                  <a:lnTo>
                    <a:pt x="228600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74826" y="7084312"/>
              <a:ext cx="252982" cy="253747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274827" y="7084313"/>
              <a:ext cx="253365" cy="254000"/>
            </a:xfrm>
            <a:custGeom>
              <a:avLst/>
              <a:gdLst/>
              <a:ahLst/>
              <a:cxnLst/>
              <a:rect l="l" t="t" r="r" b="b"/>
              <a:pathLst>
                <a:path w="253365" h="254000">
                  <a:moveTo>
                    <a:pt x="252982" y="0"/>
                  </a:moveTo>
                  <a:lnTo>
                    <a:pt x="0" y="0"/>
                  </a:lnTo>
                  <a:lnTo>
                    <a:pt x="0" y="253747"/>
                  </a:lnTo>
                  <a:lnTo>
                    <a:pt x="252982" y="253747"/>
                  </a:lnTo>
                  <a:lnTo>
                    <a:pt x="252982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15340" y="7245098"/>
              <a:ext cx="229364" cy="229359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815340" y="7245095"/>
              <a:ext cx="229870" cy="229870"/>
            </a:xfrm>
            <a:custGeom>
              <a:avLst/>
              <a:gdLst/>
              <a:ahLst/>
              <a:cxnLst/>
              <a:rect l="l" t="t" r="r" b="b"/>
              <a:pathLst>
                <a:path w="229869" h="229870">
                  <a:moveTo>
                    <a:pt x="229364" y="0"/>
                  </a:moveTo>
                  <a:lnTo>
                    <a:pt x="0" y="0"/>
                  </a:lnTo>
                  <a:lnTo>
                    <a:pt x="0" y="229359"/>
                  </a:lnTo>
                  <a:lnTo>
                    <a:pt x="229364" y="229359"/>
                  </a:lnTo>
                  <a:lnTo>
                    <a:pt x="229364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50977" y="7084311"/>
              <a:ext cx="254505" cy="254510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950977" y="7084313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4">
                  <a:moveTo>
                    <a:pt x="254505" y="0"/>
                  </a:moveTo>
                  <a:lnTo>
                    <a:pt x="0" y="0"/>
                  </a:lnTo>
                  <a:lnTo>
                    <a:pt x="0" y="254510"/>
                  </a:lnTo>
                  <a:lnTo>
                    <a:pt x="254505" y="254510"/>
                  </a:lnTo>
                  <a:lnTo>
                    <a:pt x="254505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90424" y="6909053"/>
              <a:ext cx="274320" cy="274320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090422" y="6909053"/>
              <a:ext cx="274320" cy="274320"/>
            </a:xfrm>
            <a:custGeom>
              <a:avLst/>
              <a:gdLst/>
              <a:ahLst/>
              <a:cxnLst/>
              <a:rect l="l" t="t" r="r" b="b"/>
              <a:pathLst>
                <a:path w="274319" h="274320">
                  <a:moveTo>
                    <a:pt x="274320" y="0"/>
                  </a:moveTo>
                  <a:lnTo>
                    <a:pt x="0" y="0"/>
                  </a:lnTo>
                  <a:lnTo>
                    <a:pt x="0" y="274320"/>
                  </a:lnTo>
                  <a:lnTo>
                    <a:pt x="274320" y="274320"/>
                  </a:lnTo>
                  <a:lnTo>
                    <a:pt x="274320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26055" y="6738366"/>
              <a:ext cx="301754" cy="302512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226055" y="6738365"/>
              <a:ext cx="302260" cy="302895"/>
            </a:xfrm>
            <a:custGeom>
              <a:avLst/>
              <a:gdLst/>
              <a:ahLst/>
              <a:cxnLst/>
              <a:rect l="l" t="t" r="r" b="b"/>
              <a:pathLst>
                <a:path w="302259" h="302895">
                  <a:moveTo>
                    <a:pt x="301754" y="0"/>
                  </a:moveTo>
                  <a:lnTo>
                    <a:pt x="0" y="0"/>
                  </a:lnTo>
                  <a:lnTo>
                    <a:pt x="0" y="302512"/>
                  </a:lnTo>
                  <a:lnTo>
                    <a:pt x="301754" y="302512"/>
                  </a:lnTo>
                  <a:lnTo>
                    <a:pt x="301754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66574" y="5525264"/>
              <a:ext cx="259839" cy="259839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766573" y="5525261"/>
              <a:ext cx="260350" cy="260350"/>
            </a:xfrm>
            <a:custGeom>
              <a:avLst/>
              <a:gdLst/>
              <a:ahLst/>
              <a:cxnLst/>
              <a:rect l="l" t="t" r="r" b="b"/>
              <a:pathLst>
                <a:path w="260350" h="260350">
                  <a:moveTo>
                    <a:pt x="259839" y="0"/>
                  </a:moveTo>
                  <a:lnTo>
                    <a:pt x="0" y="0"/>
                  </a:lnTo>
                  <a:lnTo>
                    <a:pt x="0" y="259839"/>
                  </a:lnTo>
                  <a:lnTo>
                    <a:pt x="259839" y="259839"/>
                  </a:lnTo>
                  <a:lnTo>
                    <a:pt x="259839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12112" y="5655565"/>
              <a:ext cx="313942" cy="313942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912112" y="5655563"/>
              <a:ext cx="314325" cy="314325"/>
            </a:xfrm>
            <a:custGeom>
              <a:avLst/>
              <a:gdLst/>
              <a:ahLst/>
              <a:cxnLst/>
              <a:rect l="l" t="t" r="r" b="b"/>
              <a:pathLst>
                <a:path w="314325" h="314325">
                  <a:moveTo>
                    <a:pt x="313942" y="0"/>
                  </a:moveTo>
                  <a:lnTo>
                    <a:pt x="0" y="0"/>
                  </a:lnTo>
                  <a:lnTo>
                    <a:pt x="0" y="313942"/>
                  </a:lnTo>
                  <a:lnTo>
                    <a:pt x="313942" y="313942"/>
                  </a:lnTo>
                  <a:lnTo>
                    <a:pt x="313942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66800" y="5796531"/>
              <a:ext cx="368047" cy="368810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066798" y="5796533"/>
              <a:ext cx="368300" cy="368935"/>
            </a:xfrm>
            <a:custGeom>
              <a:avLst/>
              <a:gdLst/>
              <a:ahLst/>
              <a:cxnLst/>
              <a:rect l="l" t="t" r="r" b="b"/>
              <a:pathLst>
                <a:path w="368300" h="368935">
                  <a:moveTo>
                    <a:pt x="368047" y="0"/>
                  </a:moveTo>
                  <a:lnTo>
                    <a:pt x="0" y="0"/>
                  </a:lnTo>
                  <a:lnTo>
                    <a:pt x="0" y="368810"/>
                  </a:lnTo>
                  <a:lnTo>
                    <a:pt x="368047" y="368810"/>
                  </a:lnTo>
                  <a:lnTo>
                    <a:pt x="368047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26055" y="5959604"/>
              <a:ext cx="406910" cy="406905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226055" y="5959601"/>
              <a:ext cx="407034" cy="407034"/>
            </a:xfrm>
            <a:custGeom>
              <a:avLst/>
              <a:gdLst/>
              <a:ahLst/>
              <a:cxnLst/>
              <a:rect l="l" t="t" r="r" b="b"/>
              <a:pathLst>
                <a:path w="407035" h="407035">
                  <a:moveTo>
                    <a:pt x="406910" y="0"/>
                  </a:moveTo>
                  <a:lnTo>
                    <a:pt x="0" y="0"/>
                  </a:lnTo>
                  <a:lnTo>
                    <a:pt x="0" y="406905"/>
                  </a:lnTo>
                  <a:lnTo>
                    <a:pt x="406910" y="406905"/>
                  </a:lnTo>
                  <a:lnTo>
                    <a:pt x="406910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64742" y="6089145"/>
              <a:ext cx="454912" cy="455672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364743" y="6089141"/>
              <a:ext cx="455295" cy="455930"/>
            </a:xfrm>
            <a:custGeom>
              <a:avLst/>
              <a:gdLst/>
              <a:ahLst/>
              <a:cxnLst/>
              <a:rect l="l" t="t" r="r" b="b"/>
              <a:pathLst>
                <a:path w="455294" h="455929">
                  <a:moveTo>
                    <a:pt x="454912" y="0"/>
                  </a:moveTo>
                  <a:lnTo>
                    <a:pt x="0" y="0"/>
                  </a:lnTo>
                  <a:lnTo>
                    <a:pt x="0" y="455672"/>
                  </a:lnTo>
                  <a:lnTo>
                    <a:pt x="454912" y="455672"/>
                  </a:lnTo>
                  <a:lnTo>
                    <a:pt x="454912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62456" y="6569204"/>
              <a:ext cx="318517" cy="319275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362454" y="6569201"/>
              <a:ext cx="318770" cy="319405"/>
            </a:xfrm>
            <a:custGeom>
              <a:avLst/>
              <a:gdLst/>
              <a:ahLst/>
              <a:cxnLst/>
              <a:rect l="l" t="t" r="r" b="b"/>
              <a:pathLst>
                <a:path w="318769" h="319404">
                  <a:moveTo>
                    <a:pt x="318517" y="0"/>
                  </a:moveTo>
                  <a:lnTo>
                    <a:pt x="0" y="0"/>
                  </a:lnTo>
                  <a:lnTo>
                    <a:pt x="0" y="319275"/>
                  </a:lnTo>
                  <a:lnTo>
                    <a:pt x="318517" y="319275"/>
                  </a:lnTo>
                  <a:lnTo>
                    <a:pt x="318517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57528" y="6270497"/>
              <a:ext cx="486920" cy="487680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1557525" y="6270497"/>
              <a:ext cx="487045" cy="487680"/>
            </a:xfrm>
            <a:custGeom>
              <a:avLst/>
              <a:gdLst/>
              <a:ahLst/>
              <a:cxnLst/>
              <a:rect l="l" t="t" r="r" b="b"/>
              <a:pathLst>
                <a:path w="487044" h="487679">
                  <a:moveTo>
                    <a:pt x="486920" y="0"/>
                  </a:moveTo>
                  <a:lnTo>
                    <a:pt x="0" y="0"/>
                  </a:lnTo>
                  <a:lnTo>
                    <a:pt x="0" y="487680"/>
                  </a:lnTo>
                  <a:lnTo>
                    <a:pt x="486920" y="487680"/>
                  </a:lnTo>
                  <a:lnTo>
                    <a:pt x="486920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722881" y="6435854"/>
              <a:ext cx="528062" cy="528825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722885" y="6435851"/>
              <a:ext cx="528320" cy="528955"/>
            </a:xfrm>
            <a:custGeom>
              <a:avLst/>
              <a:gdLst/>
              <a:ahLst/>
              <a:cxnLst/>
              <a:rect l="l" t="t" r="r" b="b"/>
              <a:pathLst>
                <a:path w="528319" h="528954">
                  <a:moveTo>
                    <a:pt x="528062" y="0"/>
                  </a:moveTo>
                  <a:lnTo>
                    <a:pt x="0" y="0"/>
                  </a:lnTo>
                  <a:lnTo>
                    <a:pt x="0" y="528825"/>
                  </a:lnTo>
                  <a:lnTo>
                    <a:pt x="528062" y="528825"/>
                  </a:lnTo>
                  <a:lnTo>
                    <a:pt x="528062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902714" y="6621779"/>
              <a:ext cx="697230" cy="697230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902714" y="6621779"/>
              <a:ext cx="697230" cy="697230"/>
            </a:xfrm>
            <a:custGeom>
              <a:avLst/>
              <a:gdLst/>
              <a:ahLst/>
              <a:cxnLst/>
              <a:rect l="l" t="t" r="r" b="b"/>
              <a:pathLst>
                <a:path w="697230" h="697229">
                  <a:moveTo>
                    <a:pt x="697230" y="0"/>
                  </a:moveTo>
                  <a:lnTo>
                    <a:pt x="0" y="0"/>
                  </a:lnTo>
                  <a:lnTo>
                    <a:pt x="0" y="697230"/>
                  </a:lnTo>
                  <a:lnTo>
                    <a:pt x="697230" y="697230"/>
                  </a:lnTo>
                  <a:lnTo>
                    <a:pt x="697230" y="0"/>
                  </a:lnTo>
                  <a:close/>
                </a:path>
              </a:pathLst>
            </a:custGeom>
            <a:ln w="6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899404" y="7729216"/>
            <a:ext cx="1547495" cy="76263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63500" marR="41275" indent="-13970" algn="just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1.23. </a:t>
            </a:r>
            <a:r>
              <a:rPr sz="1000" spc="-5" dirty="0">
                <a:latin typeface="Times New Roman"/>
                <a:cs typeface="Times New Roman"/>
              </a:rPr>
              <a:t>Утворення гілок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дендритів при підвищенні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швидкості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endParaRPr sz="1000">
              <a:latin typeface="Times New Roman"/>
              <a:cs typeface="Times New Roman"/>
            </a:endParaRPr>
          </a:p>
          <a:p>
            <a:pPr marL="487045" marR="5080" indent="-474980" algn="just">
              <a:lnSpc>
                <a:spcPts val="1150"/>
              </a:lnSpc>
            </a:pPr>
            <a:r>
              <a:rPr sz="1000" spc="-5" dirty="0">
                <a:latin typeface="Times New Roman"/>
                <a:cs typeface="Times New Roman"/>
              </a:rPr>
              <a:t>на ділянках, </a:t>
            </a:r>
            <a:r>
              <a:rPr sz="1000" dirty="0">
                <a:latin typeface="Times New Roman"/>
                <a:cs typeface="Times New Roman"/>
              </a:rPr>
              <a:t>що </a:t>
            </a:r>
            <a:r>
              <a:rPr sz="1000" spc="-5" dirty="0">
                <a:latin typeface="Times New Roman"/>
                <a:cs typeface="Times New Roman"/>
              </a:rPr>
              <a:t>прилягають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вершин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282" y="516889"/>
            <a:ext cx="578866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Перлітні сталі мають задовольню зварюваність, </a:t>
            </a:r>
            <a:r>
              <a:rPr sz="1200" dirty="0">
                <a:latin typeface="Times New Roman"/>
                <a:cs typeface="Times New Roman"/>
              </a:rPr>
              <a:t>тому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звар-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конструкцій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(наприклад, труби пароперегрівачів).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710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деталей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газових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турбін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застосовують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складнолеговані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сталі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мартенситного 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класу </a:t>
            </a:r>
            <a:r>
              <a:rPr sz="1200" spc="-10" dirty="0">
                <a:latin typeface="Times New Roman"/>
                <a:cs typeface="Times New Roman"/>
              </a:rPr>
              <a:t>марок </a:t>
            </a:r>
            <a:r>
              <a:rPr sz="1200" spc="-15" dirty="0">
                <a:latin typeface="Times New Roman"/>
                <a:cs typeface="Times New Roman"/>
              </a:rPr>
              <a:t>12Х2МФСР, 12Х2МФБ, 15Х12ВНМФ. Збільшення вмісту хрому підвищує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жаростійкість сталей. </a:t>
            </a:r>
            <a:r>
              <a:rPr sz="1200" spc="-10" dirty="0">
                <a:latin typeface="Times New Roman"/>
                <a:cs typeface="Times New Roman"/>
              </a:rPr>
              <a:t>Хром, </a:t>
            </a:r>
            <a:r>
              <a:rPr sz="1200" spc="-15" dirty="0">
                <a:latin typeface="Times New Roman"/>
                <a:cs typeface="Times New Roman"/>
              </a:rPr>
              <a:t>вольфрам, молібден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ванадій підвищують температуру </a:t>
            </a:r>
            <a:r>
              <a:rPr sz="1200" spc="-10" dirty="0">
                <a:latin typeface="Times New Roman"/>
                <a:cs typeface="Times New Roman"/>
              </a:rPr>
              <a:t>ре-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кристалізації, </a:t>
            </a:r>
            <a:r>
              <a:rPr sz="1200" spc="-10" dirty="0">
                <a:latin typeface="Times New Roman"/>
                <a:cs typeface="Times New Roman"/>
              </a:rPr>
              <a:t>при цьому </a:t>
            </a:r>
            <a:r>
              <a:rPr sz="1200" spc="-15" dirty="0">
                <a:latin typeface="Times New Roman"/>
                <a:cs typeface="Times New Roman"/>
              </a:rPr>
              <a:t>утворюються карбіди, </a:t>
            </a:r>
            <a:r>
              <a:rPr sz="1200" spc="-10" dirty="0">
                <a:latin typeface="Times New Roman"/>
                <a:cs typeface="Times New Roman"/>
              </a:rPr>
              <a:t>які </a:t>
            </a:r>
            <a:r>
              <a:rPr sz="1200" spc="-15" dirty="0">
                <a:latin typeface="Times New Roman"/>
                <a:cs typeface="Times New Roman"/>
              </a:rPr>
              <a:t>підвищують міцність після термічної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обробки. Термічна обробка 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гарту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температур вище 1000 </a:t>
            </a:r>
            <a:r>
              <a:rPr sz="1200" spc="-10" dirty="0">
                <a:latin typeface="Symbol"/>
                <a:cs typeface="Symbol"/>
              </a:rPr>
              <a:t></a:t>
            </a:r>
            <a:r>
              <a:rPr sz="1200" spc="-10" dirty="0">
                <a:latin typeface="Times New Roman"/>
                <a:cs typeface="Times New Roman"/>
              </a:rPr>
              <a:t>С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олії або </a:t>
            </a:r>
            <a:r>
              <a:rPr sz="1200" spc="-15" dirty="0">
                <a:latin typeface="Times New Roman"/>
                <a:cs typeface="Times New Roman"/>
              </a:rPr>
              <a:t>на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повітрі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високого відпуску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температурах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вищих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15" dirty="0">
                <a:latin typeface="Times New Roman"/>
                <a:cs typeface="Times New Roman"/>
              </a:rPr>
              <a:t> температуру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експлуатації.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Для виготовлення </a:t>
            </a:r>
            <a:r>
              <a:rPr sz="1200" dirty="0">
                <a:latin typeface="Times New Roman"/>
                <a:cs typeface="Times New Roman"/>
              </a:rPr>
              <a:t>жароміцних </a:t>
            </a:r>
            <a:r>
              <a:rPr sz="1200" spc="-5" dirty="0">
                <a:latin typeface="Times New Roman"/>
                <a:cs typeface="Times New Roman"/>
              </a:rPr>
              <a:t>деталей, які не потребують зварювання (клапани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двигунів внутрішнього згоряння), застосовуються сталі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вмістом хрому та силіцію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сильхроми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40Х10С2М,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40Х9С2, Х6С.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Жароміцні властивості зростають зі збільшенням ступеня легування. Сильхроми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піддаються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близько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1000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720...780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ct val="956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робочих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температурах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500...700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C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застосовуються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аустенітного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класу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цих сталей виготовляють </a:t>
            </a:r>
            <a:r>
              <a:rPr sz="1200" dirty="0">
                <a:latin typeface="Times New Roman"/>
                <a:cs typeface="Times New Roman"/>
              </a:rPr>
              <a:t>клапани </a:t>
            </a:r>
            <a:r>
              <a:rPr sz="1200" spc="-5" dirty="0">
                <a:latin typeface="Times New Roman"/>
                <a:cs typeface="Times New Roman"/>
              </a:rPr>
              <a:t>двигунів, лопатки газових турбін, соплові апарати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реактивних двигунів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Основними </a:t>
            </a:r>
            <a:r>
              <a:rPr sz="1200" dirty="0">
                <a:latin typeface="Times New Roman"/>
                <a:cs typeface="Times New Roman"/>
              </a:rPr>
              <a:t>жароміцними </a:t>
            </a:r>
            <a:r>
              <a:rPr sz="1200" spc="-5" dirty="0">
                <a:latin typeface="Times New Roman"/>
                <a:cs typeface="Times New Roman"/>
              </a:rPr>
              <a:t>аустенітними </a:t>
            </a:r>
            <a:r>
              <a:rPr sz="1200" dirty="0">
                <a:latin typeface="Times New Roman"/>
                <a:cs typeface="Times New Roman"/>
              </a:rPr>
              <a:t>сталями є </a:t>
            </a:r>
            <a:r>
              <a:rPr sz="1200" spc="-5" dirty="0">
                <a:latin typeface="Times New Roman"/>
                <a:cs typeface="Times New Roman"/>
              </a:rPr>
              <a:t>хромонікелеві сталі, які додатко-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 леговані вольфрамом, молібденом, ванадієм та </a:t>
            </a:r>
            <a:r>
              <a:rPr sz="1200" dirty="0">
                <a:latin typeface="Times New Roman"/>
                <a:cs typeface="Times New Roman"/>
              </a:rPr>
              <a:t>іншими елементами. </a:t>
            </a:r>
            <a:r>
              <a:rPr sz="1200" spc="-5" dirty="0">
                <a:latin typeface="Times New Roman"/>
                <a:cs typeface="Times New Roman"/>
              </a:rPr>
              <a:t>Сталі </a:t>
            </a:r>
            <a:r>
              <a:rPr sz="1200" dirty="0">
                <a:latin typeface="Times New Roman"/>
                <a:cs typeface="Times New Roman"/>
              </a:rPr>
              <a:t>містять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15...20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хрому та 10...20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нікелю. Мають жароміцність та </a:t>
            </a:r>
            <a:r>
              <a:rPr sz="1200" dirty="0">
                <a:latin typeface="Times New Roman"/>
                <a:cs typeface="Times New Roman"/>
              </a:rPr>
              <a:t>жаростійкість, </a:t>
            </a:r>
            <a:r>
              <a:rPr sz="1200" spc="-5" dirty="0">
                <a:latin typeface="Times New Roman"/>
                <a:cs typeface="Times New Roman"/>
              </a:rPr>
              <a:t>пластичні, </a:t>
            </a:r>
            <a:r>
              <a:rPr sz="1200" dirty="0">
                <a:latin typeface="Times New Roman"/>
                <a:cs typeface="Times New Roman"/>
              </a:rPr>
              <a:t> добре </a:t>
            </a:r>
            <a:r>
              <a:rPr sz="1200" spc="-5" dirty="0">
                <a:latin typeface="Times New Roman"/>
                <a:cs typeface="Times New Roman"/>
              </a:rPr>
              <a:t>зварюються, </a:t>
            </a:r>
            <a:r>
              <a:rPr sz="1200" dirty="0">
                <a:latin typeface="Times New Roman"/>
                <a:cs typeface="Times New Roman"/>
              </a:rPr>
              <a:t>але у </a:t>
            </a:r>
            <a:r>
              <a:rPr sz="1200" spc="-5" dirty="0">
                <a:latin typeface="Times New Roman"/>
                <a:cs typeface="Times New Roman"/>
              </a:rPr>
              <a:t>них ускладнена обробка різанням та тиском, крихкі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інтервалі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температур, близьких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600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°С, </a:t>
            </a:r>
            <a:r>
              <a:rPr sz="1200" dirty="0">
                <a:latin typeface="Times New Roman"/>
                <a:cs typeface="Times New Roman"/>
              </a:rPr>
              <a:t>через</a:t>
            </a:r>
            <a:r>
              <a:rPr sz="1200" spc="-5" dirty="0">
                <a:latin typeface="Times New Roman"/>
                <a:cs typeface="Times New Roman"/>
              </a:rPr>
              <a:t> виділення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різних фаз.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За структурою сталі поділяються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дві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групи: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spcBef>
                <a:spcPts val="70"/>
              </a:spcBef>
              <a:buFont typeface="Times New Roman"/>
              <a:buAutoNum type="arabicPeriod"/>
              <a:tabLst>
                <a:tab pos="4533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Аустенітні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з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гомогенною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структурою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марок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17Х18Н9,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09Х14Н19В2БР1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12Х18Н12Т.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цих сталях мінімальний. Для створення більшої одно-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рідності аустеніту сталі гартують </a:t>
            </a:r>
            <a:r>
              <a:rPr sz="1200" dirty="0">
                <a:latin typeface="Times New Roman"/>
                <a:cs typeface="Times New Roman"/>
              </a:rPr>
              <a:t>з температури </a:t>
            </a:r>
            <a:r>
              <a:rPr sz="1200" spc="-5" dirty="0">
                <a:latin typeface="Times New Roman"/>
                <a:cs typeface="Times New Roman"/>
              </a:rPr>
              <a:t>1050...1100 °С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воді, потім для стабілі- </a:t>
            </a:r>
            <a:r>
              <a:rPr sz="1200" dirty="0">
                <a:latin typeface="Times New Roman"/>
                <a:cs typeface="Times New Roman"/>
              </a:rPr>
              <a:t> зації</a:t>
            </a:r>
            <a:r>
              <a:rPr sz="1200" spc="-5" dirty="0">
                <a:latin typeface="Times New Roman"/>
                <a:cs typeface="Times New Roman"/>
              </a:rPr>
              <a:t> структури проводять відпуск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750 °С.</a:t>
            </a:r>
            <a:endParaRPr sz="1200">
              <a:latin typeface="Times New Roman"/>
              <a:cs typeface="Times New Roman"/>
            </a:endParaRPr>
          </a:p>
          <a:p>
            <a:pPr marL="514350" indent="-214629" algn="just">
              <a:lnSpc>
                <a:spcPts val="1315"/>
              </a:lnSpc>
              <a:buFont typeface="Times New Roman"/>
              <a:buAutoNum type="arabicPeriod"/>
              <a:tabLst>
                <a:tab pos="514984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Аустенітні</a:t>
            </a:r>
            <a:r>
              <a:rPr sz="1200" i="1" spc="4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сталі</a:t>
            </a:r>
            <a:r>
              <a:rPr sz="1200" i="1" spc="48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з</a:t>
            </a:r>
            <a:r>
              <a:rPr sz="1200" i="1" spc="4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гетерогенною</a:t>
            </a:r>
            <a:r>
              <a:rPr sz="1200" i="1" spc="4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структурою</a:t>
            </a:r>
            <a:r>
              <a:rPr sz="1200" i="1" spc="4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марок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37Х12Н8Г8МФБ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10Х11Н20Т3Р.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Термічна обробка сталей включає загартування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температури 1050...1100 °С. Після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передбачається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старіння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вищій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експлуатаційну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(600...750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°С).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процесі витримки при цих температурах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дисперсному вигляді виділяються карбіди, </a:t>
            </a:r>
            <a:r>
              <a:rPr sz="1200" dirty="0">
                <a:latin typeface="Times New Roman"/>
                <a:cs typeface="Times New Roman"/>
              </a:rPr>
              <a:t> карбонітриди,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внаслідок </a:t>
            </a:r>
            <a:r>
              <a:rPr sz="1200" dirty="0">
                <a:latin typeface="Times New Roman"/>
                <a:cs typeface="Times New Roman"/>
              </a:rPr>
              <a:t>чого </a:t>
            </a:r>
            <a:r>
              <a:rPr sz="1200" spc="-5" dirty="0">
                <a:latin typeface="Times New Roman"/>
                <a:cs typeface="Times New Roman"/>
              </a:rPr>
              <a:t>міцність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 підвищується.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70"/>
              </a:lnSpc>
              <a:spcBef>
                <a:spcPts val="105"/>
              </a:spcBef>
            </a:pPr>
            <a:r>
              <a:rPr sz="1200" spc="-5" dirty="0">
                <a:latin typeface="Times New Roman"/>
                <a:cs typeface="Times New Roman"/>
              </a:rPr>
              <a:t>Деталі, що працюють при температурах 700...900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C, виготовляють зі сплавів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нікелю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кобальту </a:t>
            </a:r>
            <a:r>
              <a:rPr sz="1200" spc="-5" dirty="0">
                <a:latin typeface="Times New Roman"/>
                <a:cs typeface="Times New Roman"/>
              </a:rPr>
              <a:t>(наприклад, турбіни реактивних двигунів).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15" dirty="0">
                <a:latin typeface="Times New Roman"/>
                <a:cs typeface="Times New Roman"/>
              </a:rPr>
              <a:t>Нікелеві сплави переважно застосовують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деформованому стані. Вони містять біль-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ше </a:t>
            </a:r>
            <a:r>
              <a:rPr sz="1200" dirty="0">
                <a:latin typeface="Times New Roman"/>
                <a:cs typeface="Times New Roman"/>
              </a:rPr>
              <a:t>55 % </a:t>
            </a:r>
            <a:r>
              <a:rPr sz="1200" spc="-5" dirty="0">
                <a:latin typeface="Times New Roman"/>
                <a:cs typeface="Times New Roman"/>
              </a:rPr>
              <a:t>нікелю та мінімальну кількість вуглецю (0,06...0,12 %). За жароміцними вла-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стивостями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перевершують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кращі</a:t>
            </a:r>
            <a:r>
              <a:rPr sz="1200" dirty="0">
                <a:latin typeface="Times New Roman"/>
                <a:cs typeface="Times New Roman"/>
              </a:rPr>
              <a:t> жароміцні</a:t>
            </a:r>
            <a:r>
              <a:rPr sz="1200" spc="-5" dirty="0">
                <a:latin typeface="Times New Roman"/>
                <a:cs typeface="Times New Roman"/>
              </a:rPr>
              <a:t> сталі.</a:t>
            </a:r>
            <a:endParaRPr sz="1200">
              <a:latin typeface="Times New Roman"/>
              <a:cs typeface="Times New Roman"/>
            </a:endParaRPr>
          </a:p>
          <a:p>
            <a:pPr marL="300355" indent="-635" algn="just">
              <a:lnSpc>
                <a:spcPts val="1315"/>
              </a:lnSpc>
            </a:pPr>
            <a:r>
              <a:rPr sz="1200" spc="-20" dirty="0">
                <a:latin typeface="Times New Roman"/>
                <a:cs typeface="Times New Roman"/>
              </a:rPr>
              <a:t>За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структурою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нікелеві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сплави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поділяють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на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i="1" spc="-30" dirty="0">
                <a:latin typeface="Times New Roman"/>
                <a:cs typeface="Times New Roman"/>
              </a:rPr>
              <a:t>гомогенні</a:t>
            </a:r>
            <a:r>
              <a:rPr sz="1200" i="1" spc="-5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(</a:t>
            </a:r>
            <a:r>
              <a:rPr sz="1200" i="1" spc="-30" dirty="0">
                <a:latin typeface="Times New Roman"/>
                <a:cs typeface="Times New Roman"/>
              </a:rPr>
              <a:t>ніхром</a:t>
            </a:r>
            <a:r>
              <a:rPr sz="1200" spc="-30" dirty="0">
                <a:latin typeface="Times New Roman"/>
                <a:cs typeface="Times New Roman"/>
              </a:rPr>
              <a:t>)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та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i="1" spc="-35" dirty="0">
                <a:latin typeface="Times New Roman"/>
                <a:cs typeface="Times New Roman"/>
              </a:rPr>
              <a:t>гетерогенні</a:t>
            </a:r>
            <a:r>
              <a:rPr sz="1200" i="1" spc="-5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(</a:t>
            </a:r>
            <a:r>
              <a:rPr sz="1200" i="1" spc="-35" dirty="0">
                <a:latin typeface="Times New Roman"/>
                <a:cs typeface="Times New Roman"/>
              </a:rPr>
              <a:t>німонік</a:t>
            </a:r>
            <a:r>
              <a:rPr sz="1200" spc="-3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Ніхроми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Основою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нікель,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основним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легуючим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елементом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(ХН60Ю,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ХН78Т).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Ніхроми не мають високої жароміцності, але вони </a:t>
            </a:r>
            <a:r>
              <a:rPr sz="1200" dirty="0">
                <a:latin typeface="Times New Roman"/>
                <a:cs typeface="Times New Roman"/>
              </a:rPr>
              <a:t>дуже </a:t>
            </a:r>
            <a:r>
              <a:rPr sz="1200" spc="-5" dirty="0">
                <a:latin typeface="Times New Roman"/>
                <a:cs typeface="Times New Roman"/>
              </a:rPr>
              <a:t>жаростійкі.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застосову-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малонавантажених деталей, що працюють </a:t>
            </a:r>
            <a:r>
              <a:rPr sz="1200" dirty="0">
                <a:latin typeface="Times New Roman"/>
                <a:cs typeface="Times New Roman"/>
              </a:rPr>
              <a:t>в окисних </a:t>
            </a:r>
            <a:r>
              <a:rPr sz="1200" spc="-5" dirty="0">
                <a:latin typeface="Times New Roman"/>
                <a:cs typeface="Times New Roman"/>
              </a:rPr>
              <a:t>середовищах,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чис-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нагрівальних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Німоніки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четвертними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сплавами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«нікель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хром»</a:t>
            </a:r>
            <a:r>
              <a:rPr sz="1200" dirty="0">
                <a:latin typeface="Times New Roman"/>
                <a:cs typeface="Times New Roman"/>
              </a:rPr>
              <a:t> марок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ХН77ТЮ,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ХН70МВТЮБ та ХН55ВМТФКЮ,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хрому близько 20 </a:t>
            </a:r>
            <a:r>
              <a:rPr sz="1200" dirty="0">
                <a:latin typeface="Times New Roman"/>
                <a:cs typeface="Times New Roman"/>
              </a:rPr>
              <a:t>%, </a:t>
            </a:r>
            <a:r>
              <a:rPr sz="1200" spc="-5" dirty="0">
                <a:latin typeface="Times New Roman"/>
                <a:cs typeface="Times New Roman"/>
              </a:rPr>
              <a:t>титану близько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%, алюмі- </a:t>
            </a:r>
            <a:r>
              <a:rPr sz="1200" dirty="0">
                <a:latin typeface="Times New Roman"/>
                <a:cs typeface="Times New Roman"/>
              </a:rPr>
              <a:t> нію </a:t>
            </a:r>
            <a:r>
              <a:rPr sz="1200" spc="-5" dirty="0">
                <a:latin typeface="Times New Roman"/>
                <a:cs typeface="Times New Roman"/>
              </a:rPr>
              <a:t>близько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%. Використовуються німоніки тільки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термічному обробленому стані.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Термічна обробка 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гарту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температури 1050...1150 °С на повітрі та відпу-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при температурі 600...800 °С.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204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6180584"/>
            <a:ext cx="460260" cy="659889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66150" y="516889"/>
            <a:ext cx="59905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14300" marR="107314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Збільшення жароміцності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складнолегованих нікелевих</a:t>
            </a:r>
            <a:r>
              <a:rPr sz="1200" dirty="0">
                <a:latin typeface="Times New Roman"/>
                <a:cs typeface="Times New Roman"/>
              </a:rPr>
              <a:t> сплавів досягається </a:t>
            </a:r>
            <a:r>
              <a:rPr sz="1200" spc="-5" dirty="0">
                <a:latin typeface="Times New Roman"/>
                <a:cs typeface="Times New Roman"/>
              </a:rPr>
              <a:t>зміц-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 розчину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шляхом введенням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кобальту,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вольфраму.</a:t>
            </a:r>
            <a:endParaRPr sz="1200">
              <a:latin typeface="Times New Roman"/>
              <a:cs typeface="Times New Roman"/>
            </a:endParaRPr>
          </a:p>
          <a:p>
            <a:pPr marL="114300" marR="106680" indent="287655" algn="just">
              <a:lnSpc>
                <a:spcPct val="956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Основними матеріалами, які можуть працювати при </a:t>
            </a:r>
            <a:r>
              <a:rPr sz="1200" dirty="0">
                <a:latin typeface="Times New Roman"/>
                <a:cs typeface="Times New Roman"/>
              </a:rPr>
              <a:t>температурах </a:t>
            </a:r>
            <a:r>
              <a:rPr sz="1200" spc="-5" dirty="0">
                <a:latin typeface="Times New Roman"/>
                <a:cs typeface="Times New Roman"/>
              </a:rPr>
              <a:t>вище 900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C </a:t>
            </a:r>
            <a:r>
              <a:rPr sz="1200" dirty="0">
                <a:latin typeface="Times New Roman"/>
                <a:cs typeface="Times New Roman"/>
              </a:rPr>
              <a:t>(до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2500 °С),</a:t>
            </a:r>
            <a:r>
              <a:rPr sz="1200" dirty="0">
                <a:latin typeface="Times New Roman"/>
                <a:cs typeface="Times New Roman"/>
              </a:rPr>
              <a:t> є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сплави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на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основі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тугоплавких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металів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вольфраму,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молібдену,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ніобію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інших.</a:t>
            </a:r>
            <a:endParaRPr sz="1200">
              <a:latin typeface="Times New Roman"/>
              <a:cs typeface="Times New Roman"/>
            </a:endParaRPr>
          </a:p>
          <a:p>
            <a:pPr marL="4019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Температури плавлення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тугоплавких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металів:</a:t>
            </a:r>
            <a:endParaRPr sz="1200">
              <a:latin typeface="Times New Roman"/>
              <a:cs typeface="Times New Roman"/>
            </a:endParaRPr>
          </a:p>
          <a:p>
            <a:pPr marL="516255" indent="-114935">
              <a:lnSpc>
                <a:spcPts val="1405"/>
              </a:lnSpc>
              <a:spcBef>
                <a:spcPts val="35"/>
              </a:spcBef>
              <a:buChar char="–"/>
              <a:tabLst>
                <a:tab pos="5168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вольфрам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3400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С;</a:t>
            </a:r>
            <a:endParaRPr sz="1200">
              <a:latin typeface="Times New Roman"/>
              <a:cs typeface="Times New Roman"/>
            </a:endParaRPr>
          </a:p>
          <a:p>
            <a:pPr marL="516255" indent="-114935">
              <a:lnSpc>
                <a:spcPts val="1375"/>
              </a:lnSpc>
              <a:buChar char="–"/>
              <a:tabLst>
                <a:tab pos="5168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тантал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3000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°С;</a:t>
            </a:r>
            <a:endParaRPr sz="1200">
              <a:latin typeface="Times New Roman"/>
              <a:cs typeface="Times New Roman"/>
            </a:endParaRPr>
          </a:p>
          <a:p>
            <a:pPr marL="516255" indent="-114935">
              <a:lnSpc>
                <a:spcPts val="1380"/>
              </a:lnSpc>
              <a:buChar char="–"/>
              <a:tabLst>
                <a:tab pos="516890" algn="l"/>
              </a:tabLst>
            </a:pPr>
            <a:r>
              <a:rPr sz="1200" dirty="0">
                <a:latin typeface="Times New Roman"/>
                <a:cs typeface="Times New Roman"/>
              </a:rPr>
              <a:t>молібден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2640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°С;</a:t>
            </a:r>
            <a:endParaRPr sz="1200">
              <a:latin typeface="Times New Roman"/>
              <a:cs typeface="Times New Roman"/>
            </a:endParaRPr>
          </a:p>
          <a:p>
            <a:pPr marL="516255" indent="-114935">
              <a:lnSpc>
                <a:spcPts val="1380"/>
              </a:lnSpc>
              <a:buChar char="–"/>
              <a:tabLst>
                <a:tab pos="516890" algn="l"/>
              </a:tabLst>
            </a:pPr>
            <a:r>
              <a:rPr sz="1200" dirty="0">
                <a:latin typeface="Times New Roman"/>
                <a:cs typeface="Times New Roman"/>
              </a:rPr>
              <a:t>ніобій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2415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°С;</a:t>
            </a:r>
            <a:endParaRPr sz="1200">
              <a:latin typeface="Times New Roman"/>
              <a:cs typeface="Times New Roman"/>
            </a:endParaRPr>
          </a:p>
          <a:p>
            <a:pPr marL="4019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1900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114300" marR="107314" indent="287655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жароміцність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обумовлена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великими</a:t>
            </a:r>
            <a:r>
              <a:rPr sz="1200" dirty="0">
                <a:latin typeface="Times New Roman"/>
                <a:cs typeface="Times New Roman"/>
              </a:rPr>
              <a:t> силами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міжатомних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кристалічній решітці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високими температурами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рекристалізації.</a:t>
            </a:r>
            <a:endParaRPr sz="1200">
              <a:latin typeface="Times New Roman"/>
              <a:cs typeface="Times New Roman"/>
            </a:endParaRPr>
          </a:p>
          <a:p>
            <a:pPr marL="4019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часто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молібдену.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легуючих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до-</a:t>
            </a:r>
            <a:endParaRPr sz="1200">
              <a:latin typeface="Times New Roman"/>
              <a:cs typeface="Times New Roman"/>
            </a:endParaRPr>
          </a:p>
          <a:p>
            <a:pPr marL="114300" marR="1066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бавок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ці сплави вводять титан, цирконій та ніобій. </a:t>
            </a:r>
            <a:r>
              <a:rPr sz="1200" dirty="0">
                <a:latin typeface="Times New Roman"/>
                <a:cs typeface="Times New Roman"/>
              </a:rPr>
              <a:t>З метою </a:t>
            </a:r>
            <a:r>
              <a:rPr sz="1200" spc="-5" dirty="0">
                <a:latin typeface="Times New Roman"/>
                <a:cs typeface="Times New Roman"/>
              </a:rPr>
              <a:t>захисту від окислення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силіціювання,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MoSi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товщиною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0,03...0,04 </a:t>
            </a:r>
            <a:r>
              <a:rPr sz="1200" dirty="0">
                <a:latin typeface="Times New Roman"/>
                <a:cs typeface="Times New Roman"/>
              </a:rPr>
              <a:t>мм. </a:t>
            </a:r>
            <a:r>
              <a:rPr sz="1200" spc="-5" dirty="0">
                <a:latin typeface="Times New Roman"/>
                <a:cs typeface="Times New Roman"/>
              </a:rPr>
              <a:t>Деталі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таким шаром на поверхні можуть працювати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30 год при тем-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пературі 1700 °С.</a:t>
            </a:r>
            <a:endParaRPr sz="1200">
              <a:latin typeface="Times New Roman"/>
              <a:cs typeface="Times New Roman"/>
            </a:endParaRPr>
          </a:p>
          <a:p>
            <a:pPr marL="114300" marR="1066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Вольфрам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найбільш тугоплавкий метал. Його використовують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</a:t>
            </a:r>
            <a:r>
              <a:rPr sz="1200" dirty="0">
                <a:latin typeface="Times New Roman"/>
                <a:cs typeface="Times New Roman"/>
              </a:rPr>
              <a:t>легуючо-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елементу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сталях та </a:t>
            </a:r>
            <a:r>
              <a:rPr sz="1200" dirty="0">
                <a:latin typeface="Times New Roman"/>
                <a:cs typeface="Times New Roman"/>
              </a:rPr>
              <a:t>сплавах </a:t>
            </a:r>
            <a:r>
              <a:rPr sz="1200" spc="-5" dirty="0">
                <a:latin typeface="Times New Roman"/>
                <a:cs typeface="Times New Roman"/>
              </a:rPr>
              <a:t>різного призначення,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електротехніці та електроніці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(нитки розжарення, нагрівачі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вакуумних приладах).</a:t>
            </a:r>
            <a:endParaRPr sz="1200">
              <a:latin typeface="Times New Roman"/>
              <a:cs typeface="Times New Roman"/>
            </a:endParaRPr>
          </a:p>
          <a:p>
            <a:pPr marL="114300" marR="107314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легуючих елементів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вольфраму додають молібден, реній, тантал. Спла-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 вольфраму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ренієм зберігають пластичність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мінус 196 °С та мають межу міцності 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150 МПа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1800 °С.</a:t>
            </a:r>
            <a:endParaRPr sz="1200">
              <a:latin typeface="Times New Roman"/>
              <a:cs typeface="Times New Roman"/>
            </a:endParaRPr>
          </a:p>
          <a:p>
            <a:pPr marL="114300" marR="107314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на основі вольфраму характерною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низька жаростійкість: плівки ок-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сидів, що утворюються, перевищують </a:t>
            </a:r>
            <a:r>
              <a:rPr sz="1200" dirty="0">
                <a:latin typeface="Times New Roman"/>
                <a:cs typeface="Times New Roman"/>
              </a:rPr>
              <a:t>обсяг </a:t>
            </a:r>
            <a:r>
              <a:rPr sz="1200" spc="-5" dirty="0">
                <a:latin typeface="Times New Roman"/>
                <a:cs typeface="Times New Roman"/>
              </a:rPr>
              <a:t>металу більш, </a:t>
            </a:r>
            <a:r>
              <a:rPr sz="1200" dirty="0">
                <a:latin typeface="Times New Roman"/>
                <a:cs typeface="Times New Roman"/>
              </a:rPr>
              <a:t>ніж в три </a:t>
            </a:r>
            <a:r>
              <a:rPr sz="1200" spc="-5" dirty="0">
                <a:latin typeface="Times New Roman"/>
                <a:cs typeface="Times New Roman"/>
              </a:rPr>
              <a:t>рази, тому вони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розтріскуються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відшаровуються.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вироби,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вакуумі.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715010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956685" marR="715010" indent="1009015" algn="r">
              <a:lnSpc>
                <a:spcPts val="1900"/>
              </a:lnSpc>
              <a:spcBef>
                <a:spcPts val="155"/>
              </a:spcBef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50">
              <a:latin typeface="Times New Roman"/>
              <a:cs typeface="Times New Roman"/>
            </a:endParaRPr>
          </a:p>
          <a:p>
            <a:pPr marL="654050" indent="-227329">
              <a:lnSpc>
                <a:spcPts val="1175"/>
              </a:lnSpc>
              <a:buAutoNum type="arabicPeriod"/>
              <a:tabLst>
                <a:tab pos="654050" algn="l"/>
                <a:tab pos="654685" algn="l"/>
              </a:tabLst>
            </a:pP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ознаками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класифікуються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сталі?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050" algn="l"/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Проведіть 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хімічним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складом.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050" algn="l"/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Проведіть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структурою.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050" algn="l"/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Проведіть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 сталей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5" dirty="0">
                <a:latin typeface="Times New Roman"/>
                <a:cs typeface="Times New Roman"/>
              </a:rPr>
              <a:t> якістю.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050" algn="l"/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Проведіть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призначенням.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050" algn="l"/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Проведіть 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dirty="0">
                <a:latin typeface="Times New Roman"/>
                <a:cs typeface="Times New Roman"/>
              </a:rPr>
              <a:t> за </a:t>
            </a:r>
            <a:r>
              <a:rPr sz="1000" spc="-5" dirty="0">
                <a:latin typeface="Times New Roman"/>
                <a:cs typeface="Times New Roman"/>
              </a:rPr>
              <a:t>способом розкислення.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050" algn="l"/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Проведіть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призначенням.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050" algn="l"/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 вуглець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сталей?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050" algn="l"/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домішки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сталях?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постійні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домішки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сталей?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 «червоноламкість»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сталях?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відноситься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прихованих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домішок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сталях,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 </a:t>
            </a:r>
            <a:r>
              <a:rPr sz="1000" spc="-5" dirty="0">
                <a:latin typeface="Times New Roman"/>
                <a:cs typeface="Times New Roman"/>
              </a:rPr>
              <a:t>вони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сталі?</a:t>
            </a:r>
            <a:endParaRPr sz="1000">
              <a:latin typeface="Times New Roman"/>
              <a:cs typeface="Times New Roman"/>
            </a:endParaRPr>
          </a:p>
          <a:p>
            <a:pPr marL="653415" marR="382270" indent="-226695">
              <a:lnSpc>
                <a:spcPts val="1150"/>
              </a:lnSpc>
              <a:spcBef>
                <a:spcPts val="55"/>
              </a:spcBef>
              <a:buAutoNum type="arabicPeriod"/>
              <a:tabLst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«флокени» </a:t>
            </a:r>
            <a:r>
              <a:rPr sz="1000" dirty="0">
                <a:latin typeface="Times New Roman"/>
                <a:cs typeface="Times New Roman"/>
              </a:rPr>
              <a:t>у структурі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умови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їх утворення,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якій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вони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оказують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якість сnалей?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095"/>
              </a:lnSpc>
              <a:buAutoNum type="arabicPeriod"/>
              <a:tabLst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відноситься до спеціальних домішок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сталях?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50"/>
              </a:lnSpc>
              <a:buAutoNum type="arabicPeriod"/>
              <a:tabLst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сталь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потрапляють випадкові домішки?</a:t>
            </a:r>
            <a:endParaRPr sz="1000">
              <a:latin typeface="Times New Roman"/>
              <a:cs typeface="Times New Roman"/>
            </a:endParaRPr>
          </a:p>
          <a:p>
            <a:pPr marL="654050" indent="-227329">
              <a:lnSpc>
                <a:spcPts val="1175"/>
              </a:lnSpc>
              <a:buAutoNum type="arabicPeriod"/>
              <a:tabLst>
                <a:tab pos="6546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 вимогам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відповідають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конструкційні сталі?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80"/>
              </a:spcBef>
            </a:pPr>
            <a:r>
              <a:rPr sz="1000" spc="-5" dirty="0">
                <a:latin typeface="Times New Roman"/>
                <a:cs typeface="Times New Roman"/>
              </a:rPr>
              <a:t>205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0205" y="516889"/>
            <a:ext cx="5291455" cy="59423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2382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240029" indent="-227965">
              <a:lnSpc>
                <a:spcPts val="1175"/>
              </a:lnSpc>
              <a:spcBef>
                <a:spcPts val="5"/>
              </a:spcBef>
              <a:buAutoNum type="arabicPeriod" startAt="17"/>
              <a:tabLst>
                <a:tab pos="240665" algn="l"/>
              </a:tabLst>
            </a:pP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5" dirty="0">
                <a:latin typeface="Times New Roman"/>
                <a:cs typeface="Times New Roman"/>
              </a:rPr>
              <a:t> якими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показниками класифікуються вуглецеві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сталі?</a:t>
            </a:r>
            <a:endParaRPr sz="1000">
              <a:latin typeface="Times New Roman"/>
              <a:cs typeface="Times New Roman"/>
            </a:endParaRPr>
          </a:p>
          <a:p>
            <a:pPr marL="240029" indent="-227965">
              <a:lnSpc>
                <a:spcPts val="1150"/>
              </a:lnSpc>
              <a:buAutoNum type="arabicPeriod" startAt="17"/>
              <a:tabLst>
                <a:tab pos="24066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маркування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вуглецевих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звичайної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якості.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маркування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якісних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вуглецевих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отримують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метою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легування?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переваги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легованих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недоліки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легованих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Перелічите буквене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легуючі елементи </a:t>
            </a: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маркуванні легованих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розшифровується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набір позначень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літер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цифр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маркуванні легованих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сталей?</a:t>
            </a:r>
            <a:endParaRPr sz="1000">
              <a:latin typeface="Times New Roman"/>
              <a:cs typeface="Times New Roman"/>
            </a:endParaRPr>
          </a:p>
          <a:p>
            <a:pPr marL="240029" indent="-227965">
              <a:lnSpc>
                <a:spcPts val="1150"/>
              </a:lnSpc>
              <a:buAutoNum type="arabicPeriod" startAt="17"/>
              <a:tabLst>
                <a:tab pos="24066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класифікацію легованих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5" dirty="0">
                <a:latin typeface="Times New Roman"/>
                <a:cs typeface="Times New Roman"/>
              </a:rPr>
              <a:t> структурою.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ступенем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легування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числу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елементів.</a:t>
            </a:r>
            <a:endParaRPr sz="1000">
              <a:latin typeface="Times New Roman"/>
              <a:cs typeface="Times New Roman"/>
            </a:endParaRPr>
          </a:p>
          <a:p>
            <a:pPr marL="240029" indent="-227965">
              <a:lnSpc>
                <a:spcPts val="1150"/>
              </a:lnSpc>
              <a:buAutoNum type="arabicPeriod" startAt="17"/>
              <a:tabLst>
                <a:tab pos="24066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класифікацію легованих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5" dirty="0">
                <a:latin typeface="Times New Roman"/>
                <a:cs typeface="Times New Roman"/>
              </a:rPr>
              <a:t> складом.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класифікацію легованих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5" dirty="0">
                <a:latin typeface="Times New Roman"/>
                <a:cs typeface="Times New Roman"/>
              </a:rPr>
              <a:t> призначенням.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розподіляються легуючі елементи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сталях?</a:t>
            </a:r>
            <a:endParaRPr sz="1000">
              <a:latin typeface="Times New Roman"/>
              <a:cs typeface="Times New Roman"/>
            </a:endParaRPr>
          </a:p>
          <a:p>
            <a:pPr marL="240029" indent="-227965">
              <a:lnSpc>
                <a:spcPts val="1150"/>
              </a:lnSpc>
              <a:buAutoNum type="arabicPeriod" startAt="17"/>
              <a:tabLst>
                <a:tab pos="24066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впливають різні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елементи 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сталей?</a:t>
            </a:r>
            <a:endParaRPr sz="1000">
              <a:latin typeface="Times New Roman"/>
              <a:cs typeface="Times New Roman"/>
            </a:endParaRPr>
          </a:p>
          <a:p>
            <a:pPr marL="240029" indent="-227329">
              <a:lnSpc>
                <a:spcPts val="1150"/>
              </a:lnSpc>
              <a:buAutoNum type="arabicPeriod" startAt="17"/>
              <a:tabLst>
                <a:tab pos="24066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легуючі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елементи впливають 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поліморфізм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заліза?</a:t>
            </a:r>
            <a:endParaRPr sz="1000">
              <a:latin typeface="Times New Roman"/>
              <a:cs typeface="Times New Roman"/>
            </a:endParaRPr>
          </a:p>
          <a:p>
            <a:pPr marL="240029" indent="-227329">
              <a:lnSpc>
                <a:spcPts val="1150"/>
              </a:lnSpc>
              <a:buAutoNum type="arabicPeriod" startAt="17"/>
              <a:tabLst>
                <a:tab pos="24066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легуючі елементи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 </a:t>
            </a: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сталях?</a:t>
            </a:r>
            <a:endParaRPr sz="1000">
              <a:latin typeface="Times New Roman"/>
              <a:cs typeface="Times New Roman"/>
            </a:endParaRPr>
          </a:p>
          <a:p>
            <a:pPr marL="240665" indent="-227329">
              <a:lnSpc>
                <a:spcPts val="1150"/>
              </a:lnSpc>
              <a:buAutoNum type="arabicPeriod" startAt="17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переохолодженого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аустеніту</a:t>
            </a:r>
            <a:r>
              <a:rPr sz="1000" dirty="0">
                <a:latin typeface="Times New Roman"/>
                <a:cs typeface="Times New Roman"/>
              </a:rPr>
              <a:t> у </a:t>
            </a:r>
            <a:r>
              <a:rPr sz="1000" spc="-5" dirty="0">
                <a:latin typeface="Times New Roman"/>
                <a:cs typeface="Times New Roman"/>
              </a:rPr>
              <a:t>сталях?</a:t>
            </a:r>
            <a:endParaRPr sz="1000">
              <a:latin typeface="Times New Roman"/>
              <a:cs typeface="Times New Roman"/>
            </a:endParaRPr>
          </a:p>
          <a:p>
            <a:pPr marL="240665" indent="-227329">
              <a:lnSpc>
                <a:spcPts val="1150"/>
              </a:lnSpc>
              <a:buAutoNum type="arabicPeriod" startAt="17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мартенситне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сталях?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7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легуючі елементи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відпустку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сталей?</a:t>
            </a:r>
            <a:endParaRPr sz="1000">
              <a:latin typeface="Times New Roman"/>
              <a:cs typeface="Times New Roman"/>
            </a:endParaRPr>
          </a:p>
          <a:p>
            <a:pPr marL="241935" indent="-227965">
              <a:lnSpc>
                <a:spcPts val="1150"/>
              </a:lnSpc>
              <a:buAutoNum type="arabicPeriod" startAt="17"/>
              <a:tabLst>
                <a:tab pos="24257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цементуються?</a:t>
            </a:r>
            <a:endParaRPr sz="1000">
              <a:latin typeface="Times New Roman"/>
              <a:cs typeface="Times New Roman"/>
            </a:endParaRPr>
          </a:p>
          <a:p>
            <a:pPr marL="241935" indent="-227329">
              <a:lnSpc>
                <a:spcPts val="1150"/>
              </a:lnSpc>
              <a:buAutoNum type="arabicPeriod" startAt="17"/>
              <a:tabLst>
                <a:tab pos="24257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сталей, 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поліпшуються?</a:t>
            </a:r>
            <a:endParaRPr sz="1000">
              <a:latin typeface="Times New Roman"/>
              <a:cs typeface="Times New Roman"/>
            </a:endParaRPr>
          </a:p>
          <a:p>
            <a:pPr marL="241935" indent="-227329">
              <a:lnSpc>
                <a:spcPts val="1150"/>
              </a:lnSpc>
              <a:buAutoNum type="arabicPeriod" startAt="17"/>
              <a:tabLst>
                <a:tab pos="24257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високоміцних?</a:t>
            </a:r>
            <a:endParaRPr sz="1000">
              <a:latin typeface="Times New Roman"/>
              <a:cs typeface="Times New Roman"/>
            </a:endParaRPr>
          </a:p>
          <a:p>
            <a:pPr marL="242570" indent="-227965">
              <a:lnSpc>
                <a:spcPts val="1150"/>
              </a:lnSpc>
              <a:buAutoNum type="arabicPeriod" startAt="17"/>
              <a:tabLst>
                <a:tab pos="243204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пружинних?</a:t>
            </a:r>
            <a:endParaRPr sz="1000">
              <a:latin typeface="Times New Roman"/>
              <a:cs typeface="Times New Roman"/>
            </a:endParaRPr>
          </a:p>
          <a:p>
            <a:pPr marL="242570" indent="-227329">
              <a:lnSpc>
                <a:spcPts val="1150"/>
              </a:lnSpc>
              <a:buAutoNum type="arabicPeriod" startAt="17"/>
              <a:tabLst>
                <a:tab pos="243204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 кулькопідшипникових?</a:t>
            </a:r>
            <a:endParaRPr sz="1000">
              <a:latin typeface="Times New Roman"/>
              <a:cs typeface="Times New Roman"/>
            </a:endParaRPr>
          </a:p>
          <a:p>
            <a:pPr marL="242570" indent="-227329">
              <a:lnSpc>
                <a:spcPts val="1150"/>
              </a:lnSpc>
              <a:buAutoNum type="arabicPeriod" startAt="17"/>
              <a:tabLst>
                <a:tab pos="243204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 поріг холоднокрихкості?</a:t>
            </a:r>
            <a:endParaRPr sz="1000">
              <a:latin typeface="Times New Roman"/>
              <a:cs typeface="Times New Roman"/>
            </a:endParaRPr>
          </a:p>
          <a:p>
            <a:pPr marL="243204" indent="-227965">
              <a:lnSpc>
                <a:spcPts val="1150"/>
              </a:lnSpc>
              <a:buAutoNum type="arabicPeriod" startAt="17"/>
              <a:tabLst>
                <a:tab pos="24384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сталі </a:t>
            </a:r>
            <a:r>
              <a:rPr sz="1000" dirty="0">
                <a:latin typeface="Times New Roman"/>
                <a:cs typeface="Times New Roman"/>
              </a:rPr>
              <a:t>мають </a:t>
            </a:r>
            <a:r>
              <a:rPr sz="1000" spc="-5" dirty="0">
                <a:latin typeface="Times New Roman"/>
                <a:cs typeface="Times New Roman"/>
              </a:rPr>
              <a:t>високий поріг холоднокрихкості?</a:t>
            </a:r>
            <a:endParaRPr sz="1000">
              <a:latin typeface="Times New Roman"/>
              <a:cs typeface="Times New Roman"/>
            </a:endParaRPr>
          </a:p>
          <a:p>
            <a:pPr marL="243204" indent="-227329">
              <a:lnSpc>
                <a:spcPts val="1150"/>
              </a:lnSpc>
              <a:buAutoNum type="arabicPeriod" startAt="17"/>
              <a:tabLst>
                <a:tab pos="24384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 зносостійких?</a:t>
            </a:r>
            <a:endParaRPr sz="1000">
              <a:latin typeface="Times New Roman"/>
              <a:cs typeface="Times New Roman"/>
            </a:endParaRPr>
          </a:p>
          <a:p>
            <a:pPr marL="243204" indent="-227329">
              <a:lnSpc>
                <a:spcPts val="1150"/>
              </a:lnSpc>
              <a:buAutoNum type="arabicPeriod" startAt="17"/>
              <a:tabLst>
                <a:tab pos="24384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автоматних?</a:t>
            </a:r>
            <a:endParaRPr sz="1000">
              <a:latin typeface="Times New Roman"/>
              <a:cs typeface="Times New Roman"/>
            </a:endParaRPr>
          </a:p>
          <a:p>
            <a:pPr marL="243840" indent="-227965">
              <a:lnSpc>
                <a:spcPts val="1150"/>
              </a:lnSpc>
              <a:buAutoNum type="arabicPeriod" startAt="17"/>
              <a:tabLst>
                <a:tab pos="24447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вуглецевих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інструментальних?</a:t>
            </a:r>
            <a:endParaRPr sz="1000">
              <a:latin typeface="Times New Roman"/>
              <a:cs typeface="Times New Roman"/>
            </a:endParaRPr>
          </a:p>
          <a:p>
            <a:pPr marL="243840" indent="-227329">
              <a:lnSpc>
                <a:spcPts val="1150"/>
              </a:lnSpc>
              <a:buAutoNum type="arabicPeriod" startAt="17"/>
              <a:tabLst>
                <a:tab pos="24447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легованих інструментальних?</a:t>
            </a:r>
            <a:endParaRPr sz="1000">
              <a:latin typeface="Times New Roman"/>
              <a:cs typeface="Times New Roman"/>
            </a:endParaRPr>
          </a:p>
          <a:p>
            <a:pPr marL="243840" indent="-227329">
              <a:lnSpc>
                <a:spcPts val="1150"/>
              </a:lnSpc>
              <a:buAutoNum type="arabicPeriod" startAt="17"/>
              <a:tabLst>
                <a:tab pos="24447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швидкорізальних?</a:t>
            </a:r>
            <a:endParaRPr sz="1000">
              <a:latin typeface="Times New Roman"/>
              <a:cs typeface="Times New Roman"/>
            </a:endParaRPr>
          </a:p>
          <a:p>
            <a:pPr marL="243840" indent="-227329">
              <a:lnSpc>
                <a:spcPts val="1150"/>
              </a:lnSpc>
              <a:buAutoNum type="arabicPeriod" startAt="17"/>
              <a:tabLst>
                <a:tab pos="24447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штампових?</a:t>
            </a:r>
            <a:endParaRPr sz="1000">
              <a:latin typeface="Times New Roman"/>
              <a:cs typeface="Times New Roman"/>
            </a:endParaRPr>
          </a:p>
          <a:p>
            <a:pPr marL="243840" indent="-227329">
              <a:lnSpc>
                <a:spcPts val="1150"/>
              </a:lnSpc>
              <a:buAutoNum type="arabicPeriod" startAt="17"/>
              <a:tabLst>
                <a:tab pos="24447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корозійностійких?</a:t>
            </a:r>
            <a:endParaRPr sz="1000">
              <a:latin typeface="Times New Roman"/>
              <a:cs typeface="Times New Roman"/>
            </a:endParaRPr>
          </a:p>
          <a:p>
            <a:pPr marL="244475" indent="-227965">
              <a:lnSpc>
                <a:spcPts val="1150"/>
              </a:lnSpc>
              <a:buAutoNum type="arabicPeriod" startAt="17"/>
              <a:tabLst>
                <a:tab pos="24511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сталі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жаростійких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жароміцних?</a:t>
            </a:r>
            <a:endParaRPr sz="1000">
              <a:latin typeface="Times New Roman"/>
              <a:cs typeface="Times New Roman"/>
            </a:endParaRPr>
          </a:p>
          <a:p>
            <a:pPr marL="244475" indent="-227965">
              <a:lnSpc>
                <a:spcPts val="1150"/>
              </a:lnSpc>
              <a:buAutoNum type="arabicPeriod" startAt="17"/>
              <a:tabLst>
                <a:tab pos="24511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 крім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 відносяться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жароміцних?</a:t>
            </a:r>
            <a:endParaRPr sz="1000">
              <a:latin typeface="Times New Roman"/>
              <a:cs typeface="Times New Roman"/>
            </a:endParaRPr>
          </a:p>
          <a:p>
            <a:pPr marL="240029" indent="-222885">
              <a:lnSpc>
                <a:spcPts val="1145"/>
              </a:lnSpc>
              <a:buAutoNum type="arabicPeriod" startAt="17"/>
              <a:tabLst>
                <a:tab pos="240665" algn="l"/>
              </a:tabLst>
            </a:pPr>
            <a:r>
              <a:rPr sz="1000" spc="-5" dirty="0">
                <a:latin typeface="Times New Roman"/>
                <a:cs typeface="Times New Roman"/>
              </a:rPr>
              <a:t>Розшифруйте</a:t>
            </a:r>
            <a:r>
              <a:rPr sz="1000" dirty="0">
                <a:latin typeface="Times New Roman"/>
                <a:cs typeface="Times New Roman"/>
              </a:rPr>
              <a:t> марки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Ст2кп, ВСт3пс,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Ст5Гсп,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сталь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45,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сталь А12, сталь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20К,</a:t>
            </a:r>
            <a:endParaRPr sz="1000">
              <a:latin typeface="Times New Roman"/>
              <a:cs typeface="Times New Roman"/>
            </a:endParaRPr>
          </a:p>
          <a:p>
            <a:pPr marL="238760">
              <a:lnSpc>
                <a:spcPts val="1170"/>
              </a:lnSpc>
            </a:pPr>
            <a:r>
              <a:rPr sz="1000" spc="-5" dirty="0">
                <a:latin typeface="Times New Roman"/>
                <a:cs typeface="Times New Roman"/>
              </a:rPr>
              <a:t>сталь Р18, сталь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ШХ15ГС,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сталь</a:t>
            </a:r>
            <a:r>
              <a:rPr sz="1000" spc="-5" dirty="0">
                <a:latin typeface="Times New Roman"/>
                <a:cs typeface="Times New Roman"/>
              </a:rPr>
              <a:t> Е330, сталь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35Х2ГСА, сталь</a:t>
            </a:r>
            <a:r>
              <a:rPr sz="1000" dirty="0">
                <a:latin typeface="Times New Roman"/>
                <a:cs typeface="Times New Roman"/>
              </a:rPr>
              <a:t> ХВ5,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9ХС.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06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07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4" y="2626101"/>
            <a:ext cx="5787390" cy="3052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11.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ЧАВУНИ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3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112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Чавун </a:t>
            </a:r>
            <a:r>
              <a:rPr sz="1200" spc="-5" dirty="0">
                <a:latin typeface="Times New Roman"/>
                <a:cs typeface="Times New Roman"/>
              </a:rPr>
              <a:t>відрізняється від </a:t>
            </a:r>
            <a:r>
              <a:rPr sz="1200" dirty="0">
                <a:latin typeface="Times New Roman"/>
                <a:cs typeface="Times New Roman"/>
              </a:rPr>
              <a:t>сталі: </a:t>
            </a: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складом – більш </a:t>
            </a:r>
            <a:r>
              <a:rPr sz="1200" spc="-5" dirty="0">
                <a:latin typeface="Times New Roman"/>
                <a:cs typeface="Times New Roman"/>
              </a:rPr>
              <a:t>високий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вуглецю та </a:t>
            </a:r>
            <a:r>
              <a:rPr sz="1200" dirty="0">
                <a:latin typeface="Times New Roman"/>
                <a:cs typeface="Times New Roman"/>
              </a:rPr>
              <a:t>домі-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шок;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технологічними властивостями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більш високі ливарні властивості, </a:t>
            </a:r>
            <a:r>
              <a:rPr sz="1200" dirty="0">
                <a:latin typeface="Times New Roman"/>
                <a:cs typeface="Times New Roman"/>
              </a:rPr>
              <a:t>мала </a:t>
            </a:r>
            <a:r>
              <a:rPr sz="1200" spc="-5" dirty="0">
                <a:latin typeface="Times New Roman"/>
                <a:cs typeface="Times New Roman"/>
              </a:rPr>
              <a:t>здат- </a:t>
            </a:r>
            <a:r>
              <a:rPr sz="1200" dirty="0">
                <a:latin typeface="Times New Roman"/>
                <a:cs typeface="Times New Roman"/>
              </a:rPr>
              <a:t> 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пластичної</a:t>
            </a:r>
            <a:r>
              <a:rPr sz="1200" spc="-5" dirty="0">
                <a:latin typeface="Times New Roman"/>
                <a:cs typeface="Times New Roman"/>
              </a:rPr>
              <a:t> деформації,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майже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використовується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зварних</a:t>
            </a:r>
            <a:r>
              <a:rPr sz="1200" spc="-5" dirty="0">
                <a:latin typeface="Times New Roman"/>
                <a:cs typeface="Times New Roman"/>
              </a:rPr>
              <a:t> конструкціях.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стану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чавуні розрізняють: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11200"/>
              </a:lnSpc>
              <a:buFont typeface="Times New Roman"/>
              <a:buChar char="–"/>
              <a:tabLst>
                <a:tab pos="415290" algn="l"/>
              </a:tabLst>
            </a:pPr>
            <a:r>
              <a:rPr sz="1200" i="1" dirty="0">
                <a:latin typeface="Times New Roman"/>
                <a:cs typeface="Times New Roman"/>
              </a:rPr>
              <a:t>білий </a:t>
            </a:r>
            <a:r>
              <a:rPr sz="1200" i="1" spc="-5" dirty="0">
                <a:latin typeface="Times New Roman"/>
                <a:cs typeface="Times New Roman"/>
              </a:rPr>
              <a:t>чавун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вуглець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зв’язаному </a:t>
            </a:r>
            <a:r>
              <a:rPr sz="1200" dirty="0">
                <a:latin typeface="Times New Roman"/>
                <a:cs typeface="Times New Roman"/>
              </a:rPr>
              <a:t>стані у </a:t>
            </a:r>
            <a:r>
              <a:rPr sz="1200" spc="-5" dirty="0">
                <a:latin typeface="Times New Roman"/>
                <a:cs typeface="Times New Roman"/>
              </a:rPr>
              <a:t>вигляді цементиту, </a:t>
            </a:r>
            <a:r>
              <a:rPr sz="1200" dirty="0">
                <a:latin typeface="Times New Roman"/>
                <a:cs typeface="Times New Roman"/>
              </a:rPr>
              <a:t>в зламі має </a:t>
            </a:r>
            <a:r>
              <a:rPr sz="1200" spc="-5" dirty="0">
                <a:latin typeface="Times New Roman"/>
                <a:cs typeface="Times New Roman"/>
              </a:rPr>
              <a:t>білий </a:t>
            </a:r>
            <a:r>
              <a:rPr sz="1200" dirty="0">
                <a:latin typeface="Times New Roman"/>
                <a:cs typeface="Times New Roman"/>
              </a:rPr>
              <a:t> колір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металевий блиск;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600"/>
              </a:lnSpc>
              <a:spcBef>
                <a:spcPts val="75"/>
              </a:spcBef>
              <a:buFont typeface="Times New Roman"/>
              <a:buChar char="–"/>
              <a:tabLst>
                <a:tab pos="415290" algn="l"/>
              </a:tabLst>
            </a:pPr>
            <a:r>
              <a:rPr sz="1200" i="1" dirty="0">
                <a:latin typeface="Times New Roman"/>
                <a:cs typeface="Times New Roman"/>
              </a:rPr>
              <a:t>сірий </a:t>
            </a:r>
            <a:r>
              <a:rPr sz="1200" i="1" spc="-5" dirty="0">
                <a:latin typeface="Times New Roman"/>
                <a:cs typeface="Times New Roman"/>
              </a:rPr>
              <a:t>чавун </a:t>
            </a:r>
            <a:r>
              <a:rPr sz="1200" dirty="0">
                <a:latin typeface="Times New Roman"/>
                <a:cs typeface="Times New Roman"/>
              </a:rPr>
              <a:t>– весь </a:t>
            </a:r>
            <a:r>
              <a:rPr sz="1200" spc="-5" dirty="0">
                <a:latin typeface="Times New Roman"/>
                <a:cs typeface="Times New Roman"/>
              </a:rPr>
              <a:t>вуглець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велика частина знаходиться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вільному </a:t>
            </a:r>
            <a:r>
              <a:rPr sz="1200" dirty="0">
                <a:latin typeface="Times New Roman"/>
                <a:cs typeface="Times New Roman"/>
              </a:rPr>
              <a:t>стані у ви-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гляді </a:t>
            </a:r>
            <a:r>
              <a:rPr sz="1200" spc="-5" dirty="0">
                <a:latin typeface="Times New Roman"/>
                <a:cs typeface="Times New Roman"/>
              </a:rPr>
              <a:t>графіту, </a:t>
            </a:r>
            <a:r>
              <a:rPr sz="1200" dirty="0">
                <a:latin typeface="Times New Roman"/>
                <a:cs typeface="Times New Roman"/>
              </a:rPr>
              <a:t>а у </a:t>
            </a:r>
            <a:r>
              <a:rPr sz="1200" spc="-5" dirty="0">
                <a:latin typeface="Times New Roman"/>
                <a:cs typeface="Times New Roman"/>
              </a:rPr>
              <a:t>зв’язаному </a:t>
            </a:r>
            <a:r>
              <a:rPr sz="1200" dirty="0">
                <a:latin typeface="Times New Roman"/>
                <a:cs typeface="Times New Roman"/>
              </a:rPr>
              <a:t>стані –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0,8 %. Через велику кількість графіту його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злам</a:t>
            </a:r>
            <a:r>
              <a:rPr sz="1200" spc="-5" dirty="0">
                <a:latin typeface="Times New Roman"/>
                <a:cs typeface="Times New Roman"/>
              </a:rPr>
              <a:t> має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сірий колір;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600"/>
              </a:lnSpc>
              <a:buFont typeface="Times New Roman"/>
              <a:buChar char="–"/>
              <a:tabLst>
                <a:tab pos="415290" algn="l"/>
              </a:tabLst>
            </a:pPr>
            <a:r>
              <a:rPr sz="1200" i="1" dirty="0">
                <a:latin typeface="Times New Roman"/>
                <a:cs typeface="Times New Roman"/>
              </a:rPr>
              <a:t>половинчастий </a:t>
            </a:r>
            <a:r>
              <a:rPr sz="1200" i="1" spc="-5" dirty="0">
                <a:latin typeface="Times New Roman"/>
                <a:cs typeface="Times New Roman"/>
              </a:rPr>
              <a:t>чавун </a:t>
            </a:r>
            <a:r>
              <a:rPr sz="1200" dirty="0">
                <a:latin typeface="Times New Roman"/>
                <a:cs typeface="Times New Roman"/>
              </a:rPr>
              <a:t>– частина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знаходиться у </a:t>
            </a:r>
            <a:r>
              <a:rPr sz="1200" spc="-5" dirty="0">
                <a:latin typeface="Times New Roman"/>
                <a:cs typeface="Times New Roman"/>
              </a:rPr>
              <a:t>вільному </a:t>
            </a:r>
            <a:r>
              <a:rPr sz="1200" dirty="0">
                <a:latin typeface="Times New Roman"/>
                <a:cs typeface="Times New Roman"/>
              </a:rPr>
              <a:t>стані у </a:t>
            </a:r>
            <a:r>
              <a:rPr sz="1200" spc="-5" dirty="0">
                <a:latin typeface="Times New Roman"/>
                <a:cs typeface="Times New Roman"/>
              </a:rPr>
              <a:t>формі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графіту, але не </a:t>
            </a:r>
            <a:r>
              <a:rPr sz="1200" dirty="0">
                <a:latin typeface="Times New Roman"/>
                <a:cs typeface="Times New Roman"/>
              </a:rPr>
              <a:t>менше 2 %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знаходиться в формі </a:t>
            </a:r>
            <a:r>
              <a:rPr sz="1200" spc="-5" dirty="0">
                <a:latin typeface="Times New Roman"/>
                <a:cs typeface="Times New Roman"/>
              </a:rPr>
              <a:t>цементиту </a:t>
            </a:r>
            <a:r>
              <a:rPr sz="1200" dirty="0">
                <a:latin typeface="Times New Roman"/>
                <a:cs typeface="Times New Roman"/>
              </a:rPr>
              <a:t>(мало </a:t>
            </a:r>
            <a:r>
              <a:rPr sz="1200" spc="-5" dirty="0">
                <a:latin typeface="Times New Roman"/>
                <a:cs typeface="Times New Roman"/>
              </a:rPr>
              <a:t>використову-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техніці).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816" y="6337041"/>
            <a:ext cx="5789295" cy="29000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8255" algn="r">
              <a:lnSpc>
                <a:spcPts val="1645"/>
              </a:lnSpc>
              <a:spcBef>
                <a:spcPts val="95"/>
              </a:spcBef>
            </a:pPr>
            <a:r>
              <a:rPr sz="1400" b="1" spc="-5" dirty="0">
                <a:latin typeface="Times New Roman"/>
                <a:cs typeface="Times New Roman"/>
              </a:rPr>
              <a:t>11.1.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ДІАГРАМА</a:t>
            </a:r>
            <a:r>
              <a:rPr sz="1400" b="1" spc="-10" dirty="0">
                <a:latin typeface="Times New Roman"/>
                <a:cs typeface="Times New Roman"/>
              </a:rPr>
              <a:t> СТАНУ</a:t>
            </a:r>
            <a:endParaRPr sz="1400">
              <a:latin typeface="Times New Roman"/>
              <a:cs typeface="Times New Roman"/>
            </a:endParaRPr>
          </a:p>
          <a:p>
            <a:pPr marR="8890" algn="r">
              <a:lnSpc>
                <a:spcPts val="1645"/>
              </a:lnSpc>
            </a:pPr>
            <a:r>
              <a:rPr sz="1400" b="1" spc="-5" dirty="0">
                <a:latin typeface="Times New Roman"/>
                <a:cs typeface="Times New Roman"/>
              </a:rPr>
              <a:t>«ЗАЛІЗО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–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ВУГЛЕЦЬ»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ct val="11110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</a:t>
            </a:r>
            <a:r>
              <a:rPr sz="1200" dirty="0">
                <a:latin typeface="Times New Roman"/>
                <a:cs typeface="Times New Roman"/>
              </a:rPr>
              <a:t>перетворень, що </a:t>
            </a:r>
            <a:r>
              <a:rPr sz="1200" spc="-5" dirty="0">
                <a:latin typeface="Times New Roman"/>
                <a:cs typeface="Times New Roman"/>
              </a:rPr>
              <a:t>протікають </a:t>
            </a:r>
            <a:r>
              <a:rPr sz="1200" dirty="0">
                <a:latin typeface="Times New Roman"/>
                <a:cs typeface="Times New Roman"/>
              </a:rPr>
              <a:t>в даній </a:t>
            </a:r>
            <a:r>
              <a:rPr sz="1200" spc="-5" dirty="0">
                <a:latin typeface="Times New Roman"/>
                <a:cs typeface="Times New Roman"/>
              </a:rPr>
              <a:t>системі, вуглець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не тільки </a:t>
            </a:r>
            <a:r>
              <a:rPr sz="1200" dirty="0">
                <a:latin typeface="Times New Roman"/>
                <a:cs typeface="Times New Roman"/>
              </a:rPr>
              <a:t> хімічно взаємодіяти із залізом, як в системі «залізо – </a:t>
            </a:r>
            <a:r>
              <a:rPr sz="1200" spc="-5" dirty="0">
                <a:latin typeface="Times New Roman"/>
                <a:cs typeface="Times New Roman"/>
              </a:rPr>
              <a:t>цементит», </a:t>
            </a:r>
            <a:r>
              <a:rPr sz="1200" dirty="0">
                <a:latin typeface="Times New Roman"/>
                <a:cs typeface="Times New Roman"/>
              </a:rPr>
              <a:t>а й виділятися в еле-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ментарному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формі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Рідка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фаза,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ферит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перебувати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рівновазі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графітом.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ct val="111100"/>
              </a:lnSpc>
            </a:pPr>
            <a:r>
              <a:rPr sz="1200" spc="-5" dirty="0">
                <a:latin typeface="Times New Roman"/>
                <a:cs typeface="Times New Roman"/>
              </a:rPr>
              <a:t>Діаграму стану «залізо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вуглець» на рис. </a:t>
            </a:r>
            <a:r>
              <a:rPr sz="1200" dirty="0">
                <a:latin typeface="Times New Roman"/>
                <a:cs typeface="Times New Roman"/>
              </a:rPr>
              <a:t>11.1 </a:t>
            </a:r>
            <a:r>
              <a:rPr sz="1200" spc="-5" dirty="0">
                <a:latin typeface="Times New Roman"/>
                <a:cs typeface="Times New Roman"/>
              </a:rPr>
              <a:t>показано штриховими </a:t>
            </a:r>
            <a:r>
              <a:rPr sz="1200" dirty="0">
                <a:latin typeface="Times New Roman"/>
                <a:cs typeface="Times New Roman"/>
              </a:rPr>
              <a:t>лініями. Лінії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діаграми </a:t>
            </a:r>
            <a:r>
              <a:rPr sz="1200" spc="-5" dirty="0">
                <a:latin typeface="Times New Roman"/>
                <a:cs typeface="Times New Roman"/>
              </a:rPr>
              <a:t>знаходяться вище </a:t>
            </a:r>
            <a:r>
              <a:rPr sz="1200" dirty="0">
                <a:latin typeface="Times New Roman"/>
                <a:cs typeface="Times New Roman"/>
              </a:rPr>
              <a:t>ліній </a:t>
            </a:r>
            <a:r>
              <a:rPr sz="1200" spc="-5" dirty="0">
                <a:latin typeface="Times New Roman"/>
                <a:cs typeface="Times New Roman"/>
              </a:rPr>
              <a:t>діаграми «залізо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цементит».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евтектич-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евтектоїдного перетворень, відповідно, </a:t>
            </a:r>
            <a:r>
              <a:rPr sz="1200" dirty="0">
                <a:latin typeface="Times New Roman"/>
                <a:cs typeface="Times New Roman"/>
              </a:rPr>
              <a:t>1153 і </a:t>
            </a:r>
            <a:r>
              <a:rPr sz="1200" spc="-5" dirty="0">
                <a:latin typeface="Times New Roman"/>
                <a:cs typeface="Times New Roman"/>
              </a:rPr>
              <a:t>738 °С. </a:t>
            </a:r>
            <a:r>
              <a:rPr sz="1200" dirty="0">
                <a:latin typeface="Times New Roman"/>
                <a:cs typeface="Times New Roman"/>
              </a:rPr>
              <a:t>Точки </a:t>
            </a:r>
            <a:r>
              <a:rPr sz="1200" i="1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dirty="0">
                <a:latin typeface="Times New Roman"/>
                <a:cs typeface="Times New Roman"/>
              </a:rPr>
              <a:t>S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зміщені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вліво, </a:t>
            </a:r>
            <a:r>
              <a:rPr sz="1200" dirty="0">
                <a:latin typeface="Times New Roman"/>
                <a:cs typeface="Times New Roman"/>
              </a:rPr>
              <a:t>і знаходяться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концентрації</a:t>
            </a:r>
            <a:r>
              <a:rPr sz="1200" spc="-5" dirty="0">
                <a:latin typeface="Times New Roman"/>
                <a:cs typeface="Times New Roman"/>
              </a:rPr>
              <a:t> вуглецю </a:t>
            </a:r>
            <a:r>
              <a:rPr sz="1200" dirty="0">
                <a:latin typeface="Times New Roman"/>
                <a:cs typeface="Times New Roman"/>
              </a:rPr>
              <a:t>4,24,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2,11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0,7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%, відповідно.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600"/>
              </a:lnSpc>
              <a:spcBef>
                <a:spcPts val="80"/>
              </a:spcBef>
            </a:pPr>
            <a:r>
              <a:rPr sz="1200" spc="-15" dirty="0">
                <a:latin typeface="Times New Roman"/>
                <a:cs typeface="Times New Roman"/>
              </a:rPr>
              <a:t>При </a:t>
            </a:r>
            <a:r>
              <a:rPr sz="1200" spc="-25" dirty="0">
                <a:latin typeface="Times New Roman"/>
                <a:cs typeface="Times New Roman"/>
              </a:rPr>
              <a:t>високих </a:t>
            </a:r>
            <a:r>
              <a:rPr sz="1200" spc="-20" dirty="0">
                <a:latin typeface="Times New Roman"/>
                <a:cs typeface="Times New Roman"/>
              </a:rPr>
              <a:t>температурах цементит розкладається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5" dirty="0">
                <a:latin typeface="Times New Roman"/>
                <a:cs typeface="Times New Roman"/>
              </a:rPr>
              <a:t>виділенням </a:t>
            </a:r>
            <a:r>
              <a:rPr sz="1200" spc="-20" dirty="0">
                <a:latin typeface="Times New Roman"/>
                <a:cs typeface="Times New Roman"/>
              </a:rPr>
              <a:t>графіту, тому діа-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грама стану «залізо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цементит»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25" dirty="0">
                <a:latin typeface="Times New Roman"/>
                <a:cs typeface="Times New Roman"/>
              </a:rPr>
              <a:t>метастабільною,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0" dirty="0">
                <a:latin typeface="Times New Roman"/>
                <a:cs typeface="Times New Roman"/>
              </a:rPr>
              <a:t>діаграма «залізо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вуглець»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стабіль-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ною.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Процес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утворення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графіту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сплавах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заліза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вуглецем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називається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графітизацією</a:t>
            </a:r>
            <a:r>
              <a:rPr sz="1200" spc="-2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73057" y="2043792"/>
            <a:ext cx="179070" cy="904240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950" spc="10" dirty="0">
                <a:latin typeface="Times New Roman"/>
                <a:cs typeface="Times New Roman"/>
              </a:rPr>
              <a:t>Температура,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Symbol"/>
                <a:cs typeface="Symbol"/>
              </a:rPr>
              <a:t></a:t>
            </a:r>
            <a:r>
              <a:rPr sz="950" spc="10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109043" y="4212119"/>
            <a:ext cx="164465" cy="1816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-1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596132" y="1844699"/>
            <a:ext cx="27686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1</a:t>
            </a:r>
            <a:r>
              <a:rPr sz="950" spc="15" dirty="0">
                <a:latin typeface="Times New Roman"/>
                <a:cs typeface="Times New Roman"/>
              </a:rPr>
              <a:t>5</a:t>
            </a:r>
            <a:r>
              <a:rPr sz="950" spc="20" dirty="0">
                <a:latin typeface="Times New Roman"/>
                <a:cs typeface="Times New Roman"/>
              </a:rPr>
              <a:t>3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479804" y="965834"/>
            <a:ext cx="4639310" cy="3209290"/>
            <a:chOff x="1479804" y="965834"/>
            <a:chExt cx="4639310" cy="3209290"/>
          </a:xfrm>
        </p:grpSpPr>
        <p:sp>
          <p:nvSpPr>
            <p:cNvPr id="9" name="object 9"/>
            <p:cNvSpPr/>
            <p:nvPr/>
          </p:nvSpPr>
          <p:spPr>
            <a:xfrm>
              <a:off x="1491234" y="971549"/>
              <a:ext cx="4616450" cy="3192145"/>
            </a:xfrm>
            <a:custGeom>
              <a:avLst/>
              <a:gdLst/>
              <a:ahLst/>
              <a:cxnLst/>
              <a:rect l="l" t="t" r="r" b="b"/>
              <a:pathLst>
                <a:path w="4616450" h="3192145">
                  <a:moveTo>
                    <a:pt x="4616196" y="0"/>
                  </a:moveTo>
                  <a:lnTo>
                    <a:pt x="0" y="0"/>
                  </a:lnTo>
                  <a:lnTo>
                    <a:pt x="0" y="3192018"/>
                  </a:lnTo>
                  <a:lnTo>
                    <a:pt x="4616196" y="3192018"/>
                  </a:lnTo>
                  <a:lnTo>
                    <a:pt x="4616196" y="0"/>
                  </a:lnTo>
                  <a:close/>
                </a:path>
              </a:pathLst>
            </a:custGeom>
            <a:ln w="111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296668" y="971549"/>
              <a:ext cx="0" cy="3192145"/>
            </a:xfrm>
            <a:custGeom>
              <a:avLst/>
              <a:gdLst/>
              <a:ahLst/>
              <a:cxnLst/>
              <a:rect l="l" t="t" r="r" b="b"/>
              <a:pathLst>
                <a:path h="3192145">
                  <a:moveTo>
                    <a:pt x="0" y="2899410"/>
                  </a:moveTo>
                  <a:lnTo>
                    <a:pt x="0" y="3192018"/>
                  </a:lnTo>
                </a:path>
                <a:path h="3192145">
                  <a:moveTo>
                    <a:pt x="0" y="1351026"/>
                  </a:moveTo>
                  <a:lnTo>
                    <a:pt x="0" y="2739390"/>
                  </a:lnTo>
                </a:path>
                <a:path h="3192145">
                  <a:moveTo>
                    <a:pt x="0" y="0"/>
                  </a:moveTo>
                  <a:lnTo>
                    <a:pt x="0" y="1191006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154680" y="971549"/>
              <a:ext cx="771525" cy="3192145"/>
            </a:xfrm>
            <a:custGeom>
              <a:avLst/>
              <a:gdLst/>
              <a:ahLst/>
              <a:cxnLst/>
              <a:rect l="l" t="t" r="r" b="b"/>
              <a:pathLst>
                <a:path w="771525" h="3192145">
                  <a:moveTo>
                    <a:pt x="0" y="3192018"/>
                  </a:moveTo>
                  <a:lnTo>
                    <a:pt x="0" y="0"/>
                  </a:lnTo>
                </a:path>
                <a:path w="771525" h="3192145">
                  <a:moveTo>
                    <a:pt x="771144" y="3192018"/>
                  </a:moveTo>
                  <a:lnTo>
                    <a:pt x="771144" y="0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724400" y="971549"/>
              <a:ext cx="0" cy="3192145"/>
            </a:xfrm>
            <a:custGeom>
              <a:avLst/>
              <a:gdLst/>
              <a:ahLst/>
              <a:cxnLst/>
              <a:rect l="l" t="t" r="r" b="b"/>
              <a:pathLst>
                <a:path h="3192145">
                  <a:moveTo>
                    <a:pt x="0" y="519684"/>
                  </a:moveTo>
                  <a:lnTo>
                    <a:pt x="0" y="3192018"/>
                  </a:lnTo>
                </a:path>
                <a:path h="3192145">
                  <a:moveTo>
                    <a:pt x="0" y="0"/>
                  </a:moveTo>
                  <a:lnTo>
                    <a:pt x="0" y="360428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526024" y="971549"/>
              <a:ext cx="0" cy="3192145"/>
            </a:xfrm>
            <a:custGeom>
              <a:avLst/>
              <a:gdLst/>
              <a:ahLst/>
              <a:cxnLst/>
              <a:rect l="l" t="t" r="r" b="b"/>
              <a:pathLst>
                <a:path h="3192145">
                  <a:moveTo>
                    <a:pt x="0" y="3192018"/>
                  </a:moveTo>
                  <a:lnTo>
                    <a:pt x="0" y="0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491234" y="1415033"/>
              <a:ext cx="4616450" cy="0"/>
            </a:xfrm>
            <a:custGeom>
              <a:avLst/>
              <a:gdLst/>
              <a:ahLst/>
              <a:cxnLst/>
              <a:rect l="l" t="t" r="r" b="b"/>
              <a:pathLst>
                <a:path w="4616450">
                  <a:moveTo>
                    <a:pt x="0" y="0"/>
                  </a:moveTo>
                  <a:lnTo>
                    <a:pt x="3003804" y="0"/>
                  </a:lnTo>
                </a:path>
                <a:path w="4616450">
                  <a:moveTo>
                    <a:pt x="3594354" y="0"/>
                  </a:moveTo>
                  <a:lnTo>
                    <a:pt x="4616196" y="0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491234" y="1815083"/>
              <a:ext cx="4616450" cy="0"/>
            </a:xfrm>
            <a:custGeom>
              <a:avLst/>
              <a:gdLst/>
              <a:ahLst/>
              <a:cxnLst/>
              <a:rect l="l" t="t" r="r" b="b"/>
              <a:pathLst>
                <a:path w="4616450">
                  <a:moveTo>
                    <a:pt x="0" y="0"/>
                  </a:moveTo>
                  <a:lnTo>
                    <a:pt x="4616196" y="0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491234" y="2227325"/>
              <a:ext cx="4616450" cy="0"/>
            </a:xfrm>
            <a:custGeom>
              <a:avLst/>
              <a:gdLst/>
              <a:ahLst/>
              <a:cxnLst/>
              <a:rect l="l" t="t" r="r" b="b"/>
              <a:pathLst>
                <a:path w="4616450">
                  <a:moveTo>
                    <a:pt x="0" y="0"/>
                  </a:moveTo>
                  <a:lnTo>
                    <a:pt x="481584" y="0"/>
                  </a:lnTo>
                </a:path>
                <a:path w="4616450">
                  <a:moveTo>
                    <a:pt x="1072134" y="0"/>
                  </a:moveTo>
                  <a:lnTo>
                    <a:pt x="1905000" y="0"/>
                  </a:lnTo>
                </a:path>
                <a:path w="4616450">
                  <a:moveTo>
                    <a:pt x="2026920" y="0"/>
                  </a:moveTo>
                  <a:lnTo>
                    <a:pt x="2682240" y="0"/>
                  </a:lnTo>
                </a:path>
                <a:path w="4616450">
                  <a:moveTo>
                    <a:pt x="3010664" y="0"/>
                  </a:moveTo>
                  <a:lnTo>
                    <a:pt x="3473196" y="0"/>
                  </a:lnTo>
                </a:path>
                <a:path w="4616450">
                  <a:moveTo>
                    <a:pt x="3594352" y="0"/>
                  </a:moveTo>
                  <a:lnTo>
                    <a:pt x="4461510" y="0"/>
                  </a:lnTo>
                </a:path>
                <a:path w="4616450">
                  <a:moveTo>
                    <a:pt x="4583430" y="0"/>
                  </a:moveTo>
                  <a:lnTo>
                    <a:pt x="4616196" y="0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91234" y="2602991"/>
              <a:ext cx="4616450" cy="796290"/>
            </a:xfrm>
            <a:custGeom>
              <a:avLst/>
              <a:gdLst/>
              <a:ahLst/>
              <a:cxnLst/>
              <a:rect l="l" t="t" r="r" b="b"/>
              <a:pathLst>
                <a:path w="4616450" h="796289">
                  <a:moveTo>
                    <a:pt x="0" y="0"/>
                  </a:moveTo>
                  <a:lnTo>
                    <a:pt x="4616196" y="0"/>
                  </a:lnTo>
                </a:path>
                <a:path w="4616450" h="796289">
                  <a:moveTo>
                    <a:pt x="0" y="399288"/>
                  </a:moveTo>
                  <a:lnTo>
                    <a:pt x="4616196" y="399288"/>
                  </a:lnTo>
                </a:path>
                <a:path w="4616450" h="796289">
                  <a:moveTo>
                    <a:pt x="0" y="796290"/>
                  </a:moveTo>
                  <a:lnTo>
                    <a:pt x="4616196" y="796290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491234" y="3783329"/>
              <a:ext cx="4616450" cy="0"/>
            </a:xfrm>
            <a:custGeom>
              <a:avLst/>
              <a:gdLst/>
              <a:ahLst/>
              <a:cxnLst/>
              <a:rect l="l" t="t" r="r" b="b"/>
              <a:pathLst>
                <a:path w="4616450">
                  <a:moveTo>
                    <a:pt x="0" y="0"/>
                  </a:moveTo>
                  <a:lnTo>
                    <a:pt x="83820" y="0"/>
                  </a:lnTo>
                </a:path>
                <a:path w="4616450">
                  <a:moveTo>
                    <a:pt x="205740" y="0"/>
                  </a:moveTo>
                  <a:lnTo>
                    <a:pt x="701040" y="0"/>
                  </a:lnTo>
                </a:path>
                <a:path w="4616450">
                  <a:moveTo>
                    <a:pt x="822960" y="0"/>
                  </a:moveTo>
                  <a:lnTo>
                    <a:pt x="2919222" y="0"/>
                  </a:lnTo>
                </a:path>
                <a:path w="4616450">
                  <a:moveTo>
                    <a:pt x="3153919" y="0"/>
                  </a:moveTo>
                  <a:lnTo>
                    <a:pt x="4461510" y="0"/>
                  </a:lnTo>
                </a:path>
                <a:path w="4616450">
                  <a:moveTo>
                    <a:pt x="4583430" y="0"/>
                  </a:moveTo>
                  <a:lnTo>
                    <a:pt x="4616196" y="0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91234" y="1089659"/>
              <a:ext cx="4323715" cy="3074035"/>
            </a:xfrm>
            <a:custGeom>
              <a:avLst/>
              <a:gdLst/>
              <a:ahLst/>
              <a:cxnLst/>
              <a:rect l="l" t="t" r="r" b="b"/>
              <a:pathLst>
                <a:path w="4323715" h="3074035">
                  <a:moveTo>
                    <a:pt x="680466" y="0"/>
                  </a:moveTo>
                  <a:lnTo>
                    <a:pt x="723027" y="25391"/>
                  </a:lnTo>
                  <a:lnTo>
                    <a:pt x="765657" y="50883"/>
                  </a:lnTo>
                  <a:lnTo>
                    <a:pt x="808333" y="76576"/>
                  </a:lnTo>
                  <a:lnTo>
                    <a:pt x="851032" y="102571"/>
                  </a:lnTo>
                  <a:lnTo>
                    <a:pt x="893730" y="128968"/>
                  </a:lnTo>
                  <a:lnTo>
                    <a:pt x="936406" y="155868"/>
                  </a:lnTo>
                  <a:lnTo>
                    <a:pt x="979036" y="183372"/>
                  </a:lnTo>
                  <a:lnTo>
                    <a:pt x="1021598" y="211579"/>
                  </a:lnTo>
                  <a:lnTo>
                    <a:pt x="1064068" y="240592"/>
                  </a:lnTo>
                  <a:lnTo>
                    <a:pt x="1106424" y="270510"/>
                  </a:lnTo>
                  <a:lnTo>
                    <a:pt x="1144953" y="298415"/>
                  </a:lnTo>
                  <a:lnTo>
                    <a:pt x="1183602" y="326856"/>
                  </a:lnTo>
                  <a:lnTo>
                    <a:pt x="1222304" y="355840"/>
                  </a:lnTo>
                  <a:lnTo>
                    <a:pt x="1260988" y="385374"/>
                  </a:lnTo>
                  <a:lnTo>
                    <a:pt x="1299586" y="415464"/>
                  </a:lnTo>
                  <a:lnTo>
                    <a:pt x="1338029" y="446118"/>
                  </a:lnTo>
                  <a:lnTo>
                    <a:pt x="1376249" y="477341"/>
                  </a:lnTo>
                  <a:lnTo>
                    <a:pt x="1414178" y="509142"/>
                  </a:lnTo>
                  <a:lnTo>
                    <a:pt x="1451745" y="541527"/>
                  </a:lnTo>
                  <a:lnTo>
                    <a:pt x="1488883" y="574502"/>
                  </a:lnTo>
                  <a:lnTo>
                    <a:pt x="1525524" y="608076"/>
                  </a:lnTo>
                  <a:lnTo>
                    <a:pt x="1561464" y="642616"/>
                  </a:lnTo>
                  <a:lnTo>
                    <a:pt x="1596992" y="678015"/>
                  </a:lnTo>
                  <a:lnTo>
                    <a:pt x="1632150" y="714186"/>
                  </a:lnTo>
                  <a:lnTo>
                    <a:pt x="1666977" y="751045"/>
                  </a:lnTo>
                  <a:lnTo>
                    <a:pt x="1701516" y="788505"/>
                  </a:lnTo>
                  <a:lnTo>
                    <a:pt x="1735808" y="826480"/>
                  </a:lnTo>
                  <a:lnTo>
                    <a:pt x="1769894" y="864885"/>
                  </a:lnTo>
                  <a:lnTo>
                    <a:pt x="1803814" y="903633"/>
                  </a:lnTo>
                  <a:lnTo>
                    <a:pt x="1837611" y="942639"/>
                  </a:lnTo>
                  <a:lnTo>
                    <a:pt x="1871326" y="981816"/>
                  </a:lnTo>
                  <a:lnTo>
                    <a:pt x="1905000" y="1021080"/>
                  </a:lnTo>
                </a:path>
                <a:path w="4323715" h="3074035">
                  <a:moveTo>
                    <a:pt x="1847850" y="0"/>
                  </a:moveTo>
                  <a:lnTo>
                    <a:pt x="1894703" y="23714"/>
                  </a:lnTo>
                  <a:lnTo>
                    <a:pt x="1941500" y="47413"/>
                  </a:lnTo>
                  <a:lnTo>
                    <a:pt x="1988182" y="71081"/>
                  </a:lnTo>
                  <a:lnTo>
                    <a:pt x="2034694" y="94702"/>
                  </a:lnTo>
                  <a:lnTo>
                    <a:pt x="2080979" y="118260"/>
                  </a:lnTo>
                  <a:lnTo>
                    <a:pt x="2126978" y="141740"/>
                  </a:lnTo>
                  <a:lnTo>
                    <a:pt x="2172636" y="165127"/>
                  </a:lnTo>
                  <a:lnTo>
                    <a:pt x="2217896" y="188404"/>
                  </a:lnTo>
                  <a:lnTo>
                    <a:pt x="2262700" y="211556"/>
                  </a:lnTo>
                  <a:lnTo>
                    <a:pt x="2306992" y="234568"/>
                  </a:lnTo>
                  <a:lnTo>
                    <a:pt x="2350714" y="257423"/>
                  </a:lnTo>
                  <a:lnTo>
                    <a:pt x="2393811" y="280106"/>
                  </a:lnTo>
                  <a:lnTo>
                    <a:pt x="2436224" y="302602"/>
                  </a:lnTo>
                  <a:lnTo>
                    <a:pt x="2477897" y="324894"/>
                  </a:lnTo>
                  <a:lnTo>
                    <a:pt x="2518773" y="346968"/>
                  </a:lnTo>
                  <a:lnTo>
                    <a:pt x="2558796" y="368808"/>
                  </a:lnTo>
                  <a:lnTo>
                    <a:pt x="2607207" y="395302"/>
                  </a:lnTo>
                  <a:lnTo>
                    <a:pt x="2654970" y="421363"/>
                  </a:lnTo>
                  <a:lnTo>
                    <a:pt x="2702002" y="447046"/>
                  </a:lnTo>
                  <a:lnTo>
                    <a:pt x="2748222" y="472403"/>
                  </a:lnTo>
                  <a:lnTo>
                    <a:pt x="2793550" y="497491"/>
                  </a:lnTo>
                  <a:lnTo>
                    <a:pt x="2837904" y="522362"/>
                  </a:lnTo>
                  <a:lnTo>
                    <a:pt x="2881203" y="547070"/>
                  </a:lnTo>
                  <a:lnTo>
                    <a:pt x="2923365" y="571671"/>
                  </a:lnTo>
                  <a:lnTo>
                    <a:pt x="2964310" y="596217"/>
                  </a:lnTo>
                  <a:lnTo>
                    <a:pt x="3003957" y="620763"/>
                  </a:lnTo>
                  <a:lnTo>
                    <a:pt x="3042224" y="645364"/>
                  </a:lnTo>
                  <a:lnTo>
                    <a:pt x="3079030" y="670073"/>
                  </a:lnTo>
                  <a:lnTo>
                    <a:pt x="3114294" y="694944"/>
                  </a:lnTo>
                  <a:lnTo>
                    <a:pt x="3162430" y="731039"/>
                  </a:lnTo>
                  <a:lnTo>
                    <a:pt x="3207061" y="767184"/>
                  </a:lnTo>
                  <a:lnTo>
                    <a:pt x="3248631" y="803373"/>
                  </a:lnTo>
                  <a:lnTo>
                    <a:pt x="3287586" y="839600"/>
                  </a:lnTo>
                  <a:lnTo>
                    <a:pt x="3324371" y="875858"/>
                  </a:lnTo>
                  <a:lnTo>
                    <a:pt x="3359432" y="912142"/>
                  </a:lnTo>
                  <a:lnTo>
                    <a:pt x="3393213" y="948444"/>
                  </a:lnTo>
                  <a:lnTo>
                    <a:pt x="3426160" y="984759"/>
                  </a:lnTo>
                  <a:lnTo>
                    <a:pt x="3458718" y="1021080"/>
                  </a:lnTo>
                  <a:lnTo>
                    <a:pt x="3486739" y="983780"/>
                  </a:lnTo>
                  <a:lnTo>
                    <a:pt x="3515755" y="946714"/>
                  </a:lnTo>
                  <a:lnTo>
                    <a:pt x="3546633" y="910113"/>
                  </a:lnTo>
                  <a:lnTo>
                    <a:pt x="3580242" y="874211"/>
                  </a:lnTo>
                  <a:lnTo>
                    <a:pt x="3617450" y="839240"/>
                  </a:lnTo>
                  <a:lnTo>
                    <a:pt x="3659124" y="805434"/>
                  </a:lnTo>
                  <a:lnTo>
                    <a:pt x="3694464" y="780133"/>
                  </a:lnTo>
                  <a:lnTo>
                    <a:pt x="3733109" y="754761"/>
                  </a:lnTo>
                  <a:lnTo>
                    <a:pt x="3774290" y="729674"/>
                  </a:lnTo>
                  <a:lnTo>
                    <a:pt x="3817239" y="705231"/>
                  </a:lnTo>
                  <a:lnTo>
                    <a:pt x="3861188" y="681787"/>
                  </a:lnTo>
                  <a:lnTo>
                    <a:pt x="3905369" y="659701"/>
                  </a:lnTo>
                  <a:lnTo>
                    <a:pt x="3949014" y="639329"/>
                  </a:lnTo>
                  <a:lnTo>
                    <a:pt x="3991356" y="621030"/>
                  </a:lnTo>
                  <a:lnTo>
                    <a:pt x="4038751" y="602486"/>
                  </a:lnTo>
                  <a:lnTo>
                    <a:pt x="4086212" y="586422"/>
                  </a:lnTo>
                  <a:lnTo>
                    <a:pt x="4133714" y="572424"/>
                  </a:lnTo>
                  <a:lnTo>
                    <a:pt x="4181229" y="560078"/>
                  </a:lnTo>
                  <a:lnTo>
                    <a:pt x="4228731" y="548973"/>
                  </a:lnTo>
                  <a:lnTo>
                    <a:pt x="4276192" y="538694"/>
                  </a:lnTo>
                  <a:lnTo>
                    <a:pt x="4323588" y="528828"/>
                  </a:lnTo>
                </a:path>
                <a:path w="4323715" h="3074035">
                  <a:moveTo>
                    <a:pt x="680466" y="2595372"/>
                  </a:moveTo>
                  <a:lnTo>
                    <a:pt x="698568" y="2554160"/>
                  </a:lnTo>
                  <a:lnTo>
                    <a:pt x="716926" y="2512655"/>
                  </a:lnTo>
                  <a:lnTo>
                    <a:pt x="735796" y="2470611"/>
                  </a:lnTo>
                  <a:lnTo>
                    <a:pt x="755434" y="2427780"/>
                  </a:lnTo>
                  <a:lnTo>
                    <a:pt x="776097" y="2383917"/>
                  </a:lnTo>
                  <a:lnTo>
                    <a:pt x="798039" y="2338773"/>
                  </a:lnTo>
                  <a:lnTo>
                    <a:pt x="821518" y="2292102"/>
                  </a:lnTo>
                  <a:lnTo>
                    <a:pt x="846789" y="2243657"/>
                  </a:lnTo>
                  <a:lnTo>
                    <a:pt x="874108" y="2193191"/>
                  </a:lnTo>
                  <a:lnTo>
                    <a:pt x="903732" y="2140458"/>
                  </a:lnTo>
                  <a:lnTo>
                    <a:pt x="925165" y="2103081"/>
                  </a:lnTo>
                  <a:lnTo>
                    <a:pt x="948181" y="2063439"/>
                  </a:lnTo>
                  <a:lnTo>
                    <a:pt x="972574" y="2021909"/>
                  </a:lnTo>
                  <a:lnTo>
                    <a:pt x="998136" y="1978867"/>
                  </a:lnTo>
                  <a:lnTo>
                    <a:pt x="1024664" y="1934689"/>
                  </a:lnTo>
                  <a:lnTo>
                    <a:pt x="1051950" y="1889753"/>
                  </a:lnTo>
                  <a:lnTo>
                    <a:pt x="1079788" y="1844436"/>
                  </a:lnTo>
                  <a:lnTo>
                    <a:pt x="1107974" y="1799112"/>
                  </a:lnTo>
                  <a:lnTo>
                    <a:pt x="1136300" y="1754160"/>
                  </a:lnTo>
                  <a:lnTo>
                    <a:pt x="1164561" y="1709956"/>
                  </a:lnTo>
                  <a:lnTo>
                    <a:pt x="1192552" y="1666876"/>
                  </a:lnTo>
                  <a:lnTo>
                    <a:pt x="1220065" y="1625297"/>
                  </a:lnTo>
                  <a:lnTo>
                    <a:pt x="1246896" y="1585595"/>
                  </a:lnTo>
                  <a:lnTo>
                    <a:pt x="1272838" y="1548148"/>
                  </a:lnTo>
                  <a:lnTo>
                    <a:pt x="1297686" y="1513332"/>
                  </a:lnTo>
                  <a:lnTo>
                    <a:pt x="1333757" y="1464298"/>
                  </a:lnTo>
                  <a:lnTo>
                    <a:pt x="1369271" y="1417789"/>
                  </a:lnTo>
                  <a:lnTo>
                    <a:pt x="1404218" y="1373812"/>
                  </a:lnTo>
                  <a:lnTo>
                    <a:pt x="1438588" y="1332378"/>
                  </a:lnTo>
                  <a:lnTo>
                    <a:pt x="1472374" y="1293495"/>
                  </a:lnTo>
                  <a:lnTo>
                    <a:pt x="1505565" y="1257172"/>
                  </a:lnTo>
                  <a:lnTo>
                    <a:pt x="1538153" y="1223418"/>
                  </a:lnTo>
                  <a:lnTo>
                    <a:pt x="1570128" y="1192243"/>
                  </a:lnTo>
                  <a:lnTo>
                    <a:pt x="1601481" y="1163656"/>
                  </a:lnTo>
                  <a:lnTo>
                    <a:pt x="1632204" y="1137666"/>
                  </a:lnTo>
                  <a:lnTo>
                    <a:pt x="1681621" y="1101619"/>
                  </a:lnTo>
                  <a:lnTo>
                    <a:pt x="1728836" y="1074589"/>
                  </a:lnTo>
                  <a:lnTo>
                    <a:pt x="1774317" y="1054798"/>
                  </a:lnTo>
                  <a:lnTo>
                    <a:pt x="1818527" y="1040468"/>
                  </a:lnTo>
                  <a:lnTo>
                    <a:pt x="1861932" y="1029821"/>
                  </a:lnTo>
                  <a:lnTo>
                    <a:pt x="1905000" y="1021080"/>
                  </a:lnTo>
                </a:path>
                <a:path w="4323715" h="3074035">
                  <a:moveTo>
                    <a:pt x="0" y="1850898"/>
                  </a:moveTo>
                  <a:lnTo>
                    <a:pt x="31326" y="1889733"/>
                  </a:lnTo>
                  <a:lnTo>
                    <a:pt x="62692" y="1928595"/>
                  </a:lnTo>
                  <a:lnTo>
                    <a:pt x="94232" y="1967603"/>
                  </a:lnTo>
                  <a:lnTo>
                    <a:pt x="126078" y="2006879"/>
                  </a:lnTo>
                  <a:lnTo>
                    <a:pt x="158364" y="2046540"/>
                  </a:lnTo>
                  <a:lnTo>
                    <a:pt x="191224" y="2086709"/>
                  </a:lnTo>
                  <a:lnTo>
                    <a:pt x="224790" y="2127504"/>
                  </a:lnTo>
                  <a:lnTo>
                    <a:pt x="255505" y="2165002"/>
                  </a:lnTo>
                  <a:lnTo>
                    <a:pt x="287345" y="2204323"/>
                  </a:lnTo>
                  <a:lnTo>
                    <a:pt x="319864" y="2244572"/>
                  </a:lnTo>
                  <a:lnTo>
                    <a:pt x="352615" y="2284857"/>
                  </a:lnTo>
                  <a:lnTo>
                    <a:pt x="385152" y="2324284"/>
                  </a:lnTo>
                  <a:lnTo>
                    <a:pt x="417028" y="2361961"/>
                  </a:lnTo>
                  <a:lnTo>
                    <a:pt x="447797" y="2396996"/>
                  </a:lnTo>
                  <a:lnTo>
                    <a:pt x="477012" y="2428494"/>
                  </a:lnTo>
                  <a:lnTo>
                    <a:pt x="521287" y="2471379"/>
                  </a:lnTo>
                  <a:lnTo>
                    <a:pt x="563111" y="2507863"/>
                  </a:lnTo>
                  <a:lnTo>
                    <a:pt x="603144" y="2539593"/>
                  </a:lnTo>
                  <a:lnTo>
                    <a:pt x="642042" y="2568214"/>
                  </a:lnTo>
                  <a:lnTo>
                    <a:pt x="680466" y="2595372"/>
                  </a:lnTo>
                </a:path>
                <a:path w="4323715" h="3074035">
                  <a:moveTo>
                    <a:pt x="5334" y="1850898"/>
                  </a:moveTo>
                  <a:lnTo>
                    <a:pt x="8676" y="1907776"/>
                  </a:lnTo>
                  <a:lnTo>
                    <a:pt x="12050" y="1964269"/>
                  </a:lnTo>
                  <a:lnTo>
                    <a:pt x="15448" y="2019993"/>
                  </a:lnTo>
                  <a:lnTo>
                    <a:pt x="18863" y="2074563"/>
                  </a:lnTo>
                  <a:lnTo>
                    <a:pt x="22288" y="2127593"/>
                  </a:lnTo>
                  <a:lnTo>
                    <a:pt x="25717" y="2178701"/>
                  </a:lnTo>
                  <a:lnTo>
                    <a:pt x="29142" y="2227500"/>
                  </a:lnTo>
                  <a:lnTo>
                    <a:pt x="32557" y="2273605"/>
                  </a:lnTo>
                  <a:lnTo>
                    <a:pt x="35955" y="2316634"/>
                  </a:lnTo>
                  <a:lnTo>
                    <a:pt x="39329" y="2356199"/>
                  </a:lnTo>
                  <a:lnTo>
                    <a:pt x="51554" y="2470535"/>
                  </a:lnTo>
                  <a:lnTo>
                    <a:pt x="60007" y="2525363"/>
                  </a:lnTo>
                  <a:lnTo>
                    <a:pt x="68175" y="2564332"/>
                  </a:lnTo>
                  <a:lnTo>
                    <a:pt x="76200" y="2595372"/>
                  </a:lnTo>
                </a:path>
                <a:path w="4323715" h="3074035">
                  <a:moveTo>
                    <a:pt x="71628" y="2595372"/>
                  </a:moveTo>
                  <a:lnTo>
                    <a:pt x="57054" y="2655165"/>
                  </a:lnTo>
                  <a:lnTo>
                    <a:pt x="54102" y="2693670"/>
                  </a:lnTo>
                  <a:lnTo>
                    <a:pt x="53297" y="2739438"/>
                  </a:lnTo>
                  <a:lnTo>
                    <a:pt x="53333" y="2797387"/>
                  </a:lnTo>
                  <a:lnTo>
                    <a:pt x="53772" y="2859578"/>
                  </a:lnTo>
                  <a:lnTo>
                    <a:pt x="54175" y="2918075"/>
                  </a:lnTo>
                  <a:lnTo>
                    <a:pt x="54102" y="2964942"/>
                  </a:lnTo>
                  <a:lnTo>
                    <a:pt x="53268" y="3005435"/>
                  </a:lnTo>
                  <a:lnTo>
                    <a:pt x="52006" y="3034569"/>
                  </a:lnTo>
                  <a:lnTo>
                    <a:pt x="50458" y="3056132"/>
                  </a:lnTo>
                  <a:lnTo>
                    <a:pt x="48768" y="3073908"/>
                  </a:lnTo>
                </a:path>
              </a:pathLst>
            </a:custGeom>
            <a:ln w="223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113788" y="1166621"/>
              <a:ext cx="3994150" cy="2473960"/>
            </a:xfrm>
            <a:custGeom>
              <a:avLst/>
              <a:gdLst/>
              <a:ahLst/>
              <a:cxnLst/>
              <a:rect l="l" t="t" r="r" b="b"/>
              <a:pathLst>
                <a:path w="3994150" h="2473960">
                  <a:moveTo>
                    <a:pt x="1167384" y="880110"/>
                  </a:moveTo>
                  <a:lnTo>
                    <a:pt x="1126424" y="898806"/>
                  </a:lnTo>
                  <a:lnTo>
                    <a:pt x="1084222" y="919953"/>
                  </a:lnTo>
                  <a:lnTo>
                    <a:pt x="1039715" y="946001"/>
                  </a:lnTo>
                  <a:lnTo>
                    <a:pt x="991843" y="979401"/>
                  </a:lnTo>
                  <a:lnTo>
                    <a:pt x="939546" y="1022604"/>
                  </a:lnTo>
                  <a:lnTo>
                    <a:pt x="908127" y="1051049"/>
                  </a:lnTo>
                  <a:lnTo>
                    <a:pt x="874632" y="1082418"/>
                  </a:lnTo>
                  <a:lnTo>
                    <a:pt x="839526" y="1116527"/>
                  </a:lnTo>
                  <a:lnTo>
                    <a:pt x="803272" y="1153195"/>
                  </a:lnTo>
                  <a:lnTo>
                    <a:pt x="766334" y="1192240"/>
                  </a:lnTo>
                  <a:lnTo>
                    <a:pt x="729177" y="1233480"/>
                  </a:lnTo>
                  <a:lnTo>
                    <a:pt x="692264" y="1276733"/>
                  </a:lnTo>
                  <a:lnTo>
                    <a:pt x="656061" y="1321818"/>
                  </a:lnTo>
                  <a:lnTo>
                    <a:pt x="621030" y="1368552"/>
                  </a:lnTo>
                  <a:lnTo>
                    <a:pt x="595377" y="1405824"/>
                  </a:lnTo>
                  <a:lnTo>
                    <a:pt x="569542" y="1445686"/>
                  </a:lnTo>
                  <a:lnTo>
                    <a:pt x="543627" y="1487650"/>
                  </a:lnTo>
                  <a:lnTo>
                    <a:pt x="517736" y="1531224"/>
                  </a:lnTo>
                  <a:lnTo>
                    <a:pt x="491972" y="1575921"/>
                  </a:lnTo>
                  <a:lnTo>
                    <a:pt x="466439" y="1621250"/>
                  </a:lnTo>
                  <a:lnTo>
                    <a:pt x="441239" y="1666722"/>
                  </a:lnTo>
                  <a:lnTo>
                    <a:pt x="416475" y="1711847"/>
                  </a:lnTo>
                  <a:lnTo>
                    <a:pt x="392251" y="1756136"/>
                  </a:lnTo>
                  <a:lnTo>
                    <a:pt x="368670" y="1799099"/>
                  </a:lnTo>
                  <a:lnTo>
                    <a:pt x="345835" y="1840248"/>
                  </a:lnTo>
                  <a:lnTo>
                    <a:pt x="323850" y="1879092"/>
                  </a:lnTo>
                  <a:lnTo>
                    <a:pt x="295374" y="1928493"/>
                  </a:lnTo>
                  <a:lnTo>
                    <a:pt x="267470" y="1976954"/>
                  </a:lnTo>
                  <a:lnTo>
                    <a:pt x="240312" y="2024210"/>
                  </a:lnTo>
                  <a:lnTo>
                    <a:pt x="214076" y="2069999"/>
                  </a:lnTo>
                  <a:lnTo>
                    <a:pt x="188937" y="2114057"/>
                  </a:lnTo>
                  <a:lnTo>
                    <a:pt x="165071" y="2156121"/>
                  </a:lnTo>
                  <a:lnTo>
                    <a:pt x="142654" y="2195927"/>
                  </a:lnTo>
                  <a:lnTo>
                    <a:pt x="121862" y="2233211"/>
                  </a:lnTo>
                  <a:lnTo>
                    <a:pt x="102870" y="2267712"/>
                  </a:lnTo>
                  <a:lnTo>
                    <a:pt x="74029" y="2322027"/>
                  </a:lnTo>
                  <a:lnTo>
                    <a:pt x="50639" y="2367564"/>
                  </a:lnTo>
                  <a:lnTo>
                    <a:pt x="31382" y="2406517"/>
                  </a:lnTo>
                  <a:lnTo>
                    <a:pt x="14941" y="2441082"/>
                  </a:lnTo>
                  <a:lnTo>
                    <a:pt x="0" y="2473452"/>
                  </a:lnTo>
                </a:path>
                <a:path w="3994150" h="2473960">
                  <a:moveTo>
                    <a:pt x="58674" y="0"/>
                  </a:moveTo>
                  <a:lnTo>
                    <a:pt x="94671" y="36258"/>
                  </a:lnTo>
                  <a:lnTo>
                    <a:pt x="130623" y="72330"/>
                  </a:lnTo>
                  <a:lnTo>
                    <a:pt x="166486" y="108026"/>
                  </a:lnTo>
                  <a:lnTo>
                    <a:pt x="202215" y="143160"/>
                  </a:lnTo>
                  <a:lnTo>
                    <a:pt x="237766" y="177544"/>
                  </a:lnTo>
                  <a:lnTo>
                    <a:pt x="273093" y="210990"/>
                  </a:lnTo>
                  <a:lnTo>
                    <a:pt x="308153" y="243311"/>
                  </a:lnTo>
                  <a:lnTo>
                    <a:pt x="342900" y="274320"/>
                  </a:lnTo>
                  <a:lnTo>
                    <a:pt x="381881" y="307405"/>
                  </a:lnTo>
                  <a:lnTo>
                    <a:pt x="419624" y="338025"/>
                  </a:lnTo>
                  <a:lnTo>
                    <a:pt x="456846" y="367072"/>
                  </a:lnTo>
                  <a:lnTo>
                    <a:pt x="494269" y="395440"/>
                  </a:lnTo>
                  <a:lnTo>
                    <a:pt x="532611" y="424020"/>
                  </a:lnTo>
                  <a:lnTo>
                    <a:pt x="572593" y="453707"/>
                  </a:lnTo>
                  <a:lnTo>
                    <a:pt x="614934" y="485394"/>
                  </a:lnTo>
                  <a:lnTo>
                    <a:pt x="654819" y="515826"/>
                  </a:lnTo>
                  <a:lnTo>
                    <a:pt x="697706" y="548259"/>
                  </a:lnTo>
                  <a:lnTo>
                    <a:pt x="742449" y="581834"/>
                  </a:lnTo>
                  <a:lnTo>
                    <a:pt x="787908" y="615696"/>
                  </a:lnTo>
                  <a:lnTo>
                    <a:pt x="832937" y="648985"/>
                  </a:lnTo>
                  <a:lnTo>
                    <a:pt x="876395" y="680847"/>
                  </a:lnTo>
                  <a:lnTo>
                    <a:pt x="917138" y="710422"/>
                  </a:lnTo>
                  <a:lnTo>
                    <a:pt x="954024" y="736854"/>
                  </a:lnTo>
                  <a:lnTo>
                    <a:pt x="1005925" y="773478"/>
                  </a:lnTo>
                  <a:lnTo>
                    <a:pt x="1051937" y="804726"/>
                  </a:lnTo>
                  <a:lnTo>
                    <a:pt x="1093488" y="831988"/>
                  </a:lnTo>
                  <a:lnTo>
                    <a:pt x="1132002" y="856652"/>
                  </a:lnTo>
                  <a:lnTo>
                    <a:pt x="1168908" y="880110"/>
                  </a:lnTo>
                </a:path>
                <a:path w="3994150" h="2473960">
                  <a:moveTo>
                    <a:pt x="2796540" y="880872"/>
                  </a:moveTo>
                  <a:lnTo>
                    <a:pt x="2815192" y="835778"/>
                  </a:lnTo>
                  <a:lnTo>
                    <a:pt x="2834071" y="790525"/>
                  </a:lnTo>
                  <a:lnTo>
                    <a:pt x="2853403" y="744951"/>
                  </a:lnTo>
                  <a:lnTo>
                    <a:pt x="2873415" y="698898"/>
                  </a:lnTo>
                  <a:lnTo>
                    <a:pt x="2894333" y="652205"/>
                  </a:lnTo>
                  <a:lnTo>
                    <a:pt x="2916385" y="604712"/>
                  </a:lnTo>
                  <a:lnTo>
                    <a:pt x="2939796" y="556260"/>
                  </a:lnTo>
                  <a:lnTo>
                    <a:pt x="2962651" y="510983"/>
                  </a:lnTo>
                  <a:lnTo>
                    <a:pt x="2987766" y="462510"/>
                  </a:lnTo>
                  <a:lnTo>
                    <a:pt x="3014256" y="412429"/>
                  </a:lnTo>
                  <a:lnTo>
                    <a:pt x="3041237" y="362331"/>
                  </a:lnTo>
                  <a:lnTo>
                    <a:pt x="3067825" y="313804"/>
                  </a:lnTo>
                  <a:lnTo>
                    <a:pt x="3093136" y="268438"/>
                  </a:lnTo>
                  <a:lnTo>
                    <a:pt x="3116286" y="227823"/>
                  </a:lnTo>
                  <a:lnTo>
                    <a:pt x="3136392" y="193548"/>
                  </a:lnTo>
                  <a:lnTo>
                    <a:pt x="3168646" y="143172"/>
                  </a:lnTo>
                  <a:lnTo>
                    <a:pt x="3193827" y="109442"/>
                  </a:lnTo>
                  <a:lnTo>
                    <a:pt x="3214294" y="86713"/>
                  </a:lnTo>
                  <a:lnTo>
                    <a:pt x="3232404" y="69342"/>
                  </a:lnTo>
                </a:path>
                <a:path w="3994150" h="2473960">
                  <a:moveTo>
                    <a:pt x="1168908" y="880110"/>
                  </a:moveTo>
                  <a:lnTo>
                    <a:pt x="3993642" y="880110"/>
                  </a:lnTo>
                </a:path>
              </a:pathLst>
            </a:custGeom>
            <a:ln w="2231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62862" y="2110739"/>
              <a:ext cx="4544695" cy="1574800"/>
            </a:xfrm>
            <a:custGeom>
              <a:avLst/>
              <a:gdLst/>
              <a:ahLst/>
              <a:cxnLst/>
              <a:rect l="l" t="t" r="r" b="b"/>
              <a:pathLst>
                <a:path w="4544695" h="1574800">
                  <a:moveTo>
                    <a:pt x="1833372" y="0"/>
                  </a:moveTo>
                  <a:lnTo>
                    <a:pt x="4544568" y="0"/>
                  </a:lnTo>
                </a:path>
                <a:path w="4544695" h="1574800">
                  <a:moveTo>
                    <a:pt x="0" y="1574292"/>
                  </a:moveTo>
                  <a:lnTo>
                    <a:pt x="4544568" y="1574292"/>
                  </a:lnTo>
                </a:path>
              </a:pathLst>
            </a:custGeom>
            <a:ln w="223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562862" y="3637025"/>
              <a:ext cx="4544695" cy="0"/>
            </a:xfrm>
            <a:custGeom>
              <a:avLst/>
              <a:gdLst/>
              <a:ahLst/>
              <a:cxnLst/>
              <a:rect l="l" t="t" r="r" b="b"/>
              <a:pathLst>
                <a:path w="4544695">
                  <a:moveTo>
                    <a:pt x="0" y="0"/>
                  </a:moveTo>
                  <a:lnTo>
                    <a:pt x="4544568" y="0"/>
                  </a:lnTo>
                </a:path>
              </a:pathLst>
            </a:custGeom>
            <a:ln w="2231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113788" y="2046731"/>
              <a:ext cx="2836545" cy="2117090"/>
            </a:xfrm>
            <a:custGeom>
              <a:avLst/>
              <a:gdLst/>
              <a:ahLst/>
              <a:cxnLst/>
              <a:rect l="l" t="t" r="r" b="b"/>
              <a:pathLst>
                <a:path w="2836545" h="2117090">
                  <a:moveTo>
                    <a:pt x="2836164" y="64008"/>
                  </a:moveTo>
                  <a:lnTo>
                    <a:pt x="2836164" y="2116836"/>
                  </a:lnTo>
                </a:path>
                <a:path w="2836545" h="2117090">
                  <a:moveTo>
                    <a:pt x="1277112" y="64008"/>
                  </a:moveTo>
                  <a:lnTo>
                    <a:pt x="1277112" y="2116836"/>
                  </a:lnTo>
                </a:path>
                <a:path w="2836545" h="2117090">
                  <a:moveTo>
                    <a:pt x="2796540" y="0"/>
                  </a:moveTo>
                  <a:lnTo>
                    <a:pt x="2797302" y="2116836"/>
                  </a:lnTo>
                </a:path>
                <a:path w="2836545" h="2117090">
                  <a:moveTo>
                    <a:pt x="1163574" y="0"/>
                  </a:moveTo>
                  <a:lnTo>
                    <a:pt x="1164336" y="2116836"/>
                  </a:lnTo>
                </a:path>
                <a:path w="2836545" h="2117090">
                  <a:moveTo>
                    <a:pt x="57150" y="1638300"/>
                  </a:moveTo>
                  <a:lnTo>
                    <a:pt x="57150" y="2116836"/>
                  </a:lnTo>
                </a:path>
                <a:path w="2836545" h="2117090">
                  <a:moveTo>
                    <a:pt x="0" y="1593342"/>
                  </a:moveTo>
                  <a:lnTo>
                    <a:pt x="0" y="2116836"/>
                  </a:lnTo>
                </a:path>
              </a:pathLst>
            </a:custGeom>
            <a:ln w="669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69208" y="1969769"/>
              <a:ext cx="40640" cy="77470"/>
            </a:xfrm>
            <a:custGeom>
              <a:avLst/>
              <a:gdLst/>
              <a:ahLst/>
              <a:cxnLst/>
              <a:rect l="l" t="t" r="r" b="b"/>
              <a:pathLst>
                <a:path w="40639" h="77469">
                  <a:moveTo>
                    <a:pt x="40386" y="0"/>
                  </a:moveTo>
                  <a:lnTo>
                    <a:pt x="0" y="76962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4201159" y="2140355"/>
            <a:ext cx="27686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1</a:t>
            </a:r>
            <a:r>
              <a:rPr sz="950" spc="15" dirty="0">
                <a:latin typeface="Times New Roman"/>
                <a:cs typeface="Times New Roman"/>
              </a:rPr>
              <a:t>4</a:t>
            </a:r>
            <a:r>
              <a:rPr sz="950" spc="20" dirty="0"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173473" y="2110739"/>
            <a:ext cx="102870" cy="52069"/>
          </a:xfrm>
          <a:custGeom>
            <a:avLst/>
            <a:gdLst/>
            <a:ahLst/>
            <a:cxnLst/>
            <a:rect l="l" t="t" r="r" b="b"/>
            <a:pathLst>
              <a:path w="102870" h="52069">
                <a:moveTo>
                  <a:pt x="0" y="0"/>
                </a:moveTo>
                <a:lnTo>
                  <a:pt x="102870" y="51816"/>
                </a:lnTo>
              </a:path>
            </a:pathLst>
          </a:custGeom>
          <a:ln w="66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929170" y="3418229"/>
            <a:ext cx="79248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504825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738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363973" y="3559301"/>
            <a:ext cx="46990" cy="78105"/>
          </a:xfrm>
          <a:custGeom>
            <a:avLst/>
            <a:gdLst/>
            <a:ahLst/>
            <a:cxnLst/>
            <a:rect l="l" t="t" r="r" b="b"/>
            <a:pathLst>
              <a:path w="46989" h="78104">
                <a:moveTo>
                  <a:pt x="46482" y="0"/>
                </a:moveTo>
                <a:lnTo>
                  <a:pt x="0" y="77724"/>
                </a:lnTo>
              </a:path>
            </a:pathLst>
          </a:custGeom>
          <a:ln w="66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4421378" y="3706265"/>
            <a:ext cx="214629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7</a:t>
            </a:r>
            <a:r>
              <a:rPr sz="950" spc="15" dirty="0">
                <a:latin typeface="Times New Roman"/>
                <a:cs typeface="Times New Roman"/>
              </a:rPr>
              <a:t>2</a:t>
            </a:r>
            <a:r>
              <a:rPr sz="950" spc="20" dirty="0"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309110" y="3685032"/>
            <a:ext cx="101600" cy="64769"/>
          </a:xfrm>
          <a:custGeom>
            <a:avLst/>
            <a:gdLst/>
            <a:ahLst/>
            <a:cxnLst/>
            <a:rect l="l" t="t" r="r" b="b"/>
            <a:pathLst>
              <a:path w="101600" h="64770">
                <a:moveTo>
                  <a:pt x="0" y="0"/>
                </a:moveTo>
                <a:lnTo>
                  <a:pt x="101346" y="64770"/>
                </a:lnTo>
              </a:path>
            </a:pathLst>
          </a:custGeom>
          <a:ln w="66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529370" y="1852318"/>
            <a:ext cx="57277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24765" algn="r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F</a:t>
            </a:r>
            <a:r>
              <a:rPr sz="950" spc="15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963665" y="2103017"/>
            <a:ext cx="10287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529370" y="1532279"/>
            <a:ext cx="57277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16865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338064" y="1119275"/>
            <a:ext cx="14668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27746" y="1840882"/>
            <a:ext cx="79502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13664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C</a:t>
            </a:r>
            <a:r>
              <a:rPr sz="950" spc="15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933867" y="2103017"/>
            <a:ext cx="58928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50165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394246" y="2103017"/>
            <a:ext cx="52832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4765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957578" y="1904902"/>
            <a:ext cx="13398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E</a:t>
            </a:r>
            <a:r>
              <a:rPr sz="950" spc="10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1505712" y="2009711"/>
            <a:ext cx="1776095" cy="941069"/>
            <a:chOff x="1505712" y="2009711"/>
            <a:chExt cx="1776095" cy="941069"/>
          </a:xfrm>
        </p:grpSpPr>
        <p:sp>
          <p:nvSpPr>
            <p:cNvPr id="40" name="object 40"/>
            <p:cNvSpPr/>
            <p:nvPr/>
          </p:nvSpPr>
          <p:spPr>
            <a:xfrm>
              <a:off x="3084576" y="2013203"/>
              <a:ext cx="193675" cy="33655"/>
            </a:xfrm>
            <a:custGeom>
              <a:avLst/>
              <a:gdLst/>
              <a:ahLst/>
              <a:cxnLst/>
              <a:rect l="l" t="t" r="r" b="b"/>
              <a:pathLst>
                <a:path w="193675" h="33655">
                  <a:moveTo>
                    <a:pt x="0" y="0"/>
                  </a:moveTo>
                  <a:lnTo>
                    <a:pt x="193548" y="33528"/>
                  </a:lnTo>
                </a:path>
              </a:pathLst>
            </a:custGeom>
            <a:ln w="6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505712" y="2790443"/>
              <a:ext cx="121920" cy="160020"/>
            </a:xfrm>
            <a:custGeom>
              <a:avLst/>
              <a:gdLst/>
              <a:ahLst/>
              <a:cxnLst/>
              <a:rect l="l" t="t" r="r" b="b"/>
              <a:pathLst>
                <a:path w="121919" h="160019">
                  <a:moveTo>
                    <a:pt x="121920" y="0"/>
                  </a:moveTo>
                  <a:lnTo>
                    <a:pt x="0" y="0"/>
                  </a:lnTo>
                  <a:lnTo>
                    <a:pt x="0" y="160020"/>
                  </a:lnTo>
                  <a:lnTo>
                    <a:pt x="121920" y="160020"/>
                  </a:lnTo>
                  <a:lnTo>
                    <a:pt x="1219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1585975" y="3691025"/>
            <a:ext cx="10287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581139" y="3466994"/>
            <a:ext cx="12192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950" i="1" spc="30" dirty="0">
                <a:latin typeface="Times New Roman"/>
                <a:cs typeface="Times New Roman"/>
              </a:rPr>
              <a:t>P</a:t>
            </a:r>
            <a:r>
              <a:rPr sz="950" spc="10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042154" y="3415936"/>
            <a:ext cx="107314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S</a:t>
            </a:r>
            <a:r>
              <a:rPr sz="950" spc="10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209292" y="3691025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0" dirty="0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959855" y="3681881"/>
            <a:ext cx="1098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K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29370" y="3447948"/>
            <a:ext cx="57277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17145" algn="r">
              <a:lnSpc>
                <a:spcPct val="100000"/>
              </a:lnSpc>
              <a:spcBef>
                <a:spcPts val="135"/>
              </a:spcBef>
            </a:pPr>
            <a:r>
              <a:rPr sz="950" i="1" spc="15" dirty="0">
                <a:latin typeface="Times New Roman"/>
                <a:cs typeface="Times New Roman"/>
              </a:rPr>
              <a:t>K</a:t>
            </a:r>
            <a:r>
              <a:rPr sz="950" spc="15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64616" y="3986681"/>
            <a:ext cx="116839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spc="25" dirty="0">
                <a:latin typeface="Times New Roman"/>
                <a:cs typeface="Times New Roman"/>
              </a:rPr>
              <a:t>Q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972817" y="2162555"/>
            <a:ext cx="590550" cy="160020"/>
          </a:xfrm>
          <a:custGeom>
            <a:avLst/>
            <a:gdLst/>
            <a:ahLst/>
            <a:cxnLst/>
            <a:rect l="l" t="t" r="r" b="b"/>
            <a:pathLst>
              <a:path w="590550" h="160019">
                <a:moveTo>
                  <a:pt x="590550" y="0"/>
                </a:moveTo>
                <a:lnTo>
                  <a:pt x="0" y="0"/>
                </a:lnTo>
                <a:lnTo>
                  <a:pt x="0" y="160020"/>
                </a:lnTo>
                <a:lnTo>
                  <a:pt x="590550" y="160020"/>
                </a:lnTo>
                <a:lnTo>
                  <a:pt x="59055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2019554" y="2140355"/>
            <a:ext cx="49974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0" dirty="0">
                <a:latin typeface="Times New Roman"/>
                <a:cs typeface="Times New Roman"/>
              </a:rPr>
              <a:t>Аустеніт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495038" y="1331978"/>
            <a:ext cx="590550" cy="159385"/>
          </a:xfrm>
          <a:custGeom>
            <a:avLst/>
            <a:gdLst/>
            <a:ahLst/>
            <a:cxnLst/>
            <a:rect l="l" t="t" r="r" b="b"/>
            <a:pathLst>
              <a:path w="590550" h="159384">
                <a:moveTo>
                  <a:pt x="590550" y="0"/>
                </a:moveTo>
                <a:lnTo>
                  <a:pt x="0" y="0"/>
                </a:lnTo>
                <a:lnTo>
                  <a:pt x="0" y="159255"/>
                </a:lnTo>
                <a:lnTo>
                  <a:pt x="590550" y="159255"/>
                </a:lnTo>
                <a:lnTo>
                  <a:pt x="59055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4499864" y="1312060"/>
            <a:ext cx="58356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Рідка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фаза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364741" y="3637026"/>
            <a:ext cx="175260" cy="48260"/>
          </a:xfrm>
          <a:custGeom>
            <a:avLst/>
            <a:gdLst/>
            <a:ahLst/>
            <a:cxnLst/>
            <a:rect l="l" t="t" r="r" b="b"/>
            <a:pathLst>
              <a:path w="175259" h="48260">
                <a:moveTo>
                  <a:pt x="0" y="0"/>
                </a:moveTo>
                <a:lnTo>
                  <a:pt x="175260" y="48006"/>
                </a:lnTo>
              </a:path>
            </a:pathLst>
          </a:custGeom>
          <a:ln w="66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102865" y="3253943"/>
            <a:ext cx="368300" cy="628650"/>
          </a:xfrm>
          <a:prstGeom prst="rect">
            <a:avLst/>
          </a:prstGeom>
        </p:spPr>
        <p:txBody>
          <a:bodyPr vert="horz" wrap="square" lIns="0" tIns="635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500"/>
              </a:spcBef>
            </a:pPr>
            <a:r>
              <a:rPr sz="950" spc="15" dirty="0">
                <a:latin typeface="Times New Roman"/>
                <a:cs typeface="Times New Roman"/>
              </a:rPr>
              <a:t>800</a:t>
            </a:r>
            <a:endParaRPr sz="95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405"/>
              </a:spcBef>
            </a:pPr>
            <a:r>
              <a:rPr sz="950" spc="30" dirty="0">
                <a:latin typeface="Times New Roman"/>
                <a:cs typeface="Times New Roman"/>
              </a:rPr>
              <a:t>Ф</a:t>
            </a:r>
            <a:r>
              <a:rPr sz="950" dirty="0">
                <a:latin typeface="Times New Roman"/>
                <a:cs typeface="Times New Roman"/>
              </a:rPr>
              <a:t>е</a:t>
            </a:r>
            <a:r>
              <a:rPr sz="950" spc="25" dirty="0">
                <a:latin typeface="Times New Roman"/>
                <a:cs typeface="Times New Roman"/>
              </a:rPr>
              <a:t>р</a:t>
            </a:r>
            <a:r>
              <a:rPr sz="950" spc="20" dirty="0">
                <a:latin typeface="Times New Roman"/>
                <a:cs typeface="Times New Roman"/>
              </a:rPr>
              <a:t>ит</a:t>
            </a:r>
            <a:endParaRPr sz="9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09"/>
              </a:spcBef>
            </a:pPr>
            <a:r>
              <a:rPr sz="950" spc="15" dirty="0">
                <a:latin typeface="Times New Roman"/>
                <a:cs typeface="Times New Roman"/>
              </a:rPr>
              <a:t>700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95065" y="2510699"/>
            <a:ext cx="1098550" cy="58356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10" dirty="0">
                <a:latin typeface="Times New Roman"/>
                <a:cs typeface="Times New Roman"/>
              </a:rPr>
              <a:t>1000</a:t>
            </a:r>
            <a:endParaRPr sz="950">
              <a:latin typeface="Times New Roman"/>
              <a:cs typeface="Times New Roman"/>
            </a:endParaRPr>
          </a:p>
          <a:p>
            <a:pPr marL="326390">
              <a:lnSpc>
                <a:spcPct val="100000"/>
              </a:lnSpc>
              <a:spcBef>
                <a:spcPts val="905"/>
              </a:spcBef>
            </a:pPr>
            <a:r>
              <a:rPr sz="950" i="1" spc="25" dirty="0"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74295">
              <a:lnSpc>
                <a:spcPct val="100000"/>
              </a:lnSpc>
              <a:spcBef>
                <a:spcPts val="25"/>
              </a:spcBef>
            </a:pPr>
            <a:r>
              <a:rPr sz="950" spc="15" dirty="0">
                <a:latin typeface="Times New Roman"/>
                <a:cs typeface="Times New Roman"/>
              </a:rPr>
              <a:t>900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95065" y="2140365"/>
            <a:ext cx="2749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100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95065" y="1738033"/>
            <a:ext cx="2749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200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95065" y="1336465"/>
            <a:ext cx="2749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300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95065" y="909750"/>
            <a:ext cx="27495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5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400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013031" y="4212119"/>
            <a:ext cx="164465" cy="1816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-1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97179" y="4196577"/>
            <a:ext cx="290195" cy="2419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1065"/>
              </a:lnSpc>
              <a:spcBef>
                <a:spcPts val="30"/>
              </a:spcBef>
            </a:pPr>
            <a:r>
              <a:rPr sz="950" dirty="0">
                <a:latin typeface="Times New Roman"/>
                <a:cs typeface="Times New Roman"/>
              </a:rPr>
              <a:t>2</a:t>
            </a:r>
            <a:r>
              <a:rPr sz="950" spc="-15" dirty="0">
                <a:latin typeface="Times New Roman"/>
                <a:cs typeface="Times New Roman"/>
              </a:rPr>
              <a:t>,</a:t>
            </a:r>
            <a:r>
              <a:rPr sz="950" spc="-10" dirty="0">
                <a:latin typeface="Times New Roman"/>
                <a:cs typeface="Times New Roman"/>
              </a:rPr>
              <a:t>11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65"/>
              </a:lnSpc>
            </a:pPr>
            <a:r>
              <a:rPr sz="950" dirty="0">
                <a:latin typeface="Times New Roman"/>
                <a:cs typeface="Times New Roman"/>
              </a:rPr>
              <a:t>2</a:t>
            </a:r>
            <a:r>
              <a:rPr sz="950" spc="-15" dirty="0">
                <a:latin typeface="Times New Roman"/>
                <a:cs typeface="Times New Roman"/>
              </a:rPr>
              <a:t>,</a:t>
            </a:r>
            <a:r>
              <a:rPr sz="950" spc="-10" dirty="0">
                <a:latin typeface="Times New Roman"/>
                <a:cs typeface="Times New Roman"/>
              </a:rPr>
              <a:t>14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795855" y="4196579"/>
            <a:ext cx="279400" cy="2419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1025"/>
              </a:lnSpc>
              <a:spcBef>
                <a:spcPts val="30"/>
              </a:spcBef>
            </a:pPr>
            <a:r>
              <a:rPr sz="950" dirty="0">
                <a:latin typeface="Times New Roman"/>
                <a:cs typeface="Times New Roman"/>
              </a:rPr>
              <a:t>4</a:t>
            </a:r>
            <a:r>
              <a:rPr sz="950" spc="-15" dirty="0">
                <a:latin typeface="Times New Roman"/>
                <a:cs typeface="Times New Roman"/>
              </a:rPr>
              <a:t>,</a:t>
            </a:r>
            <a:r>
              <a:rPr sz="950" spc="-10" dirty="0">
                <a:latin typeface="Times New Roman"/>
                <a:cs typeface="Times New Roman"/>
              </a:rPr>
              <a:t>26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25"/>
              </a:lnSpc>
            </a:pPr>
            <a:r>
              <a:rPr sz="950" dirty="0">
                <a:latin typeface="Times New Roman"/>
                <a:cs typeface="Times New Roman"/>
              </a:rPr>
              <a:t>4</a:t>
            </a:r>
            <a:r>
              <a:rPr sz="950" spc="-15" dirty="0">
                <a:latin typeface="Times New Roman"/>
                <a:cs typeface="Times New Roman"/>
              </a:rPr>
              <a:t>,</a:t>
            </a:r>
            <a:r>
              <a:rPr sz="950" spc="-10" dirty="0">
                <a:latin typeface="Times New Roman"/>
                <a:cs typeface="Times New Roman"/>
              </a:rPr>
              <a:t>43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256794" y="4043068"/>
            <a:ext cx="4314825" cy="27686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965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600</a:t>
            </a:r>
            <a:endParaRPr sz="950">
              <a:latin typeface="Times New Roman"/>
              <a:cs typeface="Times New Roman"/>
            </a:endParaRPr>
          </a:p>
          <a:p>
            <a:pPr marL="211454">
              <a:lnSpc>
                <a:spcPts val="965"/>
              </a:lnSpc>
              <a:tabLst>
                <a:tab pos="1008380" algn="l"/>
                <a:tab pos="1864995" algn="l"/>
                <a:tab pos="2640965" algn="l"/>
                <a:tab pos="3427095" algn="l"/>
                <a:tab pos="4238625" algn="l"/>
              </a:tabLst>
            </a:pPr>
            <a:r>
              <a:rPr sz="950" spc="20" dirty="0">
                <a:latin typeface="Times New Roman"/>
                <a:cs typeface="Times New Roman"/>
              </a:rPr>
              <a:t>0	1	2	3	4	5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049793" y="4143653"/>
            <a:ext cx="8890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31194" y="4437784"/>
            <a:ext cx="5939155" cy="554482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496570" algn="ctr">
              <a:lnSpc>
                <a:spcPct val="100000"/>
              </a:lnSpc>
              <a:spcBef>
                <a:spcPts val="135"/>
              </a:spcBef>
            </a:pPr>
            <a:r>
              <a:rPr sz="950" spc="15" dirty="0">
                <a:latin typeface="Times New Roman"/>
                <a:cs typeface="Times New Roman"/>
              </a:rPr>
              <a:t>Вміст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вуглецю,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%</a:t>
            </a:r>
            <a:endParaRPr sz="950">
              <a:latin typeface="Times New Roman"/>
              <a:cs typeface="Times New Roman"/>
            </a:endParaRPr>
          </a:p>
          <a:p>
            <a:pPr marL="524510" marR="517525" algn="ctr">
              <a:lnSpc>
                <a:spcPts val="1150"/>
              </a:lnSpc>
              <a:spcBef>
                <a:spcPts val="844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11.1.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вуглець»: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суцільні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лінії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пунктирні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вуглець»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00">
              <a:latin typeface="Times New Roman"/>
              <a:cs typeface="Times New Roman"/>
            </a:endParaRPr>
          </a:p>
          <a:p>
            <a:pPr marL="376555" indent="2929890">
              <a:lnSpc>
                <a:spcPct val="100000"/>
              </a:lnSpc>
            </a:pPr>
            <a:r>
              <a:rPr sz="1400" b="1" spc="-5" dirty="0">
                <a:latin typeface="Times New Roman"/>
                <a:cs typeface="Times New Roman"/>
              </a:rPr>
              <a:t>11.2.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ПРОЦЕС ГРАФІТИЗАЦІЇ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Графіт – </a:t>
            </a:r>
            <a:r>
              <a:rPr sz="1200" spc="-5" dirty="0">
                <a:latin typeface="Times New Roman"/>
                <a:cs typeface="Times New Roman"/>
              </a:rPr>
              <a:t>це поліморфна модифікація вуглецю. Оскільки </a:t>
            </a:r>
            <a:r>
              <a:rPr sz="1200" dirty="0">
                <a:latin typeface="Times New Roman"/>
                <a:cs typeface="Times New Roman"/>
              </a:rPr>
              <a:t>графіт </a:t>
            </a:r>
            <a:r>
              <a:rPr sz="1200" spc="-5" dirty="0">
                <a:latin typeface="Times New Roman"/>
                <a:cs typeface="Times New Roman"/>
              </a:rPr>
              <a:t>містить </a:t>
            </a:r>
            <a:r>
              <a:rPr sz="1200" dirty="0">
                <a:latin typeface="Times New Roman"/>
                <a:cs typeface="Times New Roman"/>
              </a:rPr>
              <a:t>100 % вуг-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лецю,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цементит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6,67 %,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dirty="0">
                <a:latin typeface="Times New Roman"/>
                <a:cs typeface="Times New Roman"/>
              </a:rPr>
              <a:t>рідка </a:t>
            </a:r>
            <a:r>
              <a:rPr sz="1200" spc="-5" dirty="0">
                <a:latin typeface="Times New Roman"/>
                <a:cs typeface="Times New Roman"/>
              </a:rPr>
              <a:t>фаза та аустеніт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складом </a:t>
            </a:r>
            <a:r>
              <a:rPr sz="1200" dirty="0">
                <a:latin typeface="Times New Roman"/>
                <a:cs typeface="Times New Roman"/>
              </a:rPr>
              <a:t>ближчі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цеме-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нтиту, </a:t>
            </a:r>
            <a:r>
              <a:rPr sz="1200" dirty="0">
                <a:latin typeface="Times New Roman"/>
                <a:cs typeface="Times New Roman"/>
              </a:rPr>
              <a:t>ніж до графіту. </a:t>
            </a:r>
            <a:r>
              <a:rPr sz="1200" spc="-5" dirty="0">
                <a:latin typeface="Times New Roman"/>
                <a:cs typeface="Times New Roman"/>
              </a:rPr>
              <a:t>Отже, утворення цементиту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рідкої </a:t>
            </a:r>
            <a:r>
              <a:rPr sz="1200" dirty="0">
                <a:latin typeface="Times New Roman"/>
                <a:cs typeface="Times New Roman"/>
              </a:rPr>
              <a:t>фази </a:t>
            </a:r>
            <a:r>
              <a:rPr sz="1200" spc="-5" dirty="0">
                <a:latin typeface="Times New Roman"/>
                <a:cs typeface="Times New Roman"/>
              </a:rPr>
              <a:t>та аустеніту має проті-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кати </a:t>
            </a:r>
            <a:r>
              <a:rPr sz="1200" dirty="0">
                <a:latin typeface="Times New Roman"/>
                <a:cs typeface="Times New Roman"/>
              </a:rPr>
              <a:t>легше, ніж</a:t>
            </a:r>
            <a:r>
              <a:rPr sz="1200" spc="-5" dirty="0">
                <a:latin typeface="Times New Roman"/>
                <a:cs typeface="Times New Roman"/>
              </a:rPr>
              <a:t> графіту.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 іншого </a:t>
            </a:r>
            <a:r>
              <a:rPr sz="1200" spc="-5" dirty="0">
                <a:latin typeface="Times New Roman"/>
                <a:cs typeface="Times New Roman"/>
              </a:rPr>
              <a:t>боку, при нагріванні цементит </a:t>
            </a:r>
            <a:r>
              <a:rPr sz="1200" dirty="0">
                <a:latin typeface="Times New Roman"/>
                <a:cs typeface="Times New Roman"/>
              </a:rPr>
              <a:t>розкладається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залізо і </a:t>
            </a:r>
            <a:r>
              <a:rPr sz="1200" spc="-5" dirty="0">
                <a:latin typeface="Times New Roman"/>
                <a:cs typeface="Times New Roman"/>
              </a:rPr>
              <a:t>вуглець. Отже, </a:t>
            </a:r>
            <a:r>
              <a:rPr sz="1200" dirty="0">
                <a:latin typeface="Times New Roman"/>
                <a:cs typeface="Times New Roman"/>
              </a:rPr>
              <a:t> графіт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більш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стабільною фазою,</a:t>
            </a:r>
            <a:r>
              <a:rPr sz="1200" dirty="0">
                <a:latin typeface="Times New Roman"/>
                <a:cs typeface="Times New Roman"/>
              </a:rPr>
              <a:t> ніж</a:t>
            </a:r>
            <a:r>
              <a:rPr sz="1200" spc="-5" dirty="0">
                <a:latin typeface="Times New Roman"/>
                <a:cs typeface="Times New Roman"/>
              </a:rPr>
              <a:t> цементит.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Можливі два</a:t>
            </a:r>
            <a:r>
              <a:rPr sz="1200" dirty="0">
                <a:latin typeface="Times New Roman"/>
                <a:cs typeface="Times New Roman"/>
              </a:rPr>
              <a:t> шляхи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чавуні.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70"/>
              </a:spcBef>
              <a:buAutoNum type="arabicPeriod"/>
              <a:tabLst>
                <a:tab pos="5295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При сприятливих умовах (наявність </a:t>
            </a:r>
            <a:r>
              <a:rPr sz="1200" dirty="0">
                <a:latin typeface="Times New Roman"/>
                <a:cs typeface="Times New Roman"/>
              </a:rPr>
              <a:t>в рідкій </a:t>
            </a:r>
            <a:r>
              <a:rPr sz="1200" spc="-5" dirty="0">
                <a:latin typeface="Times New Roman"/>
                <a:cs typeface="Times New Roman"/>
              </a:rPr>
              <a:t>фазі готових </a:t>
            </a:r>
            <a:r>
              <a:rPr sz="1200" dirty="0">
                <a:latin typeface="Times New Roman"/>
                <a:cs typeface="Times New Roman"/>
              </a:rPr>
              <a:t>центрів кристалізації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дуже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повільне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охолодження)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безпосереднє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рідкої </a:t>
            </a:r>
            <a:r>
              <a:rPr sz="1200" spc="-5" dirty="0">
                <a:latin typeface="Times New Roman"/>
                <a:cs typeface="Times New Roman"/>
              </a:rPr>
              <a:t>фази.</a:t>
            </a:r>
            <a:endParaRPr sz="1200">
              <a:latin typeface="Times New Roman"/>
              <a:cs typeface="Times New Roman"/>
            </a:endParaRPr>
          </a:p>
          <a:p>
            <a:pPr marL="528955" indent="-153035" algn="just">
              <a:lnSpc>
                <a:spcPts val="1315"/>
              </a:lnSpc>
              <a:buAutoNum type="arabicPeriod"/>
              <a:tabLst>
                <a:tab pos="5295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розкладанні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утворився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раніше.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вищих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738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°С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цементит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розкладається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графіту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схемою:</a:t>
            </a:r>
            <a:endParaRPr sz="1200">
              <a:latin typeface="Times New Roman"/>
              <a:cs typeface="Times New Roman"/>
            </a:endParaRPr>
          </a:p>
          <a:p>
            <a:pPr marL="2133600">
              <a:lnSpc>
                <a:spcPct val="100000"/>
              </a:lnSpc>
              <a:spcBef>
                <a:spcPts val="300"/>
              </a:spcBef>
            </a:pP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3Fe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(C)+C(графіт).</a:t>
            </a:r>
            <a:endParaRPr sz="1200">
              <a:latin typeface="Times New Roman"/>
              <a:cs typeface="Times New Roman"/>
            </a:endParaRPr>
          </a:p>
          <a:p>
            <a:pPr marL="376555">
              <a:lnSpc>
                <a:spcPct val="100000"/>
              </a:lnSpc>
              <a:spcBef>
                <a:spcPts val="234"/>
              </a:spcBef>
            </a:pPr>
            <a:r>
              <a:rPr sz="1200" spc="-15" dirty="0">
                <a:latin typeface="Times New Roman"/>
                <a:cs typeface="Times New Roman"/>
              </a:rPr>
              <a:t>При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температурах,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нижчих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738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°С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розкладання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цементиту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відбувається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схемою:</a:t>
            </a:r>
            <a:endParaRPr sz="1200">
              <a:latin typeface="Times New Roman"/>
              <a:cs typeface="Times New Roman"/>
            </a:endParaRPr>
          </a:p>
          <a:p>
            <a:pPr marL="212217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3Fe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(C)+C(графіт).</a:t>
            </a:r>
            <a:endParaRPr sz="1200">
              <a:latin typeface="Times New Roman"/>
              <a:cs typeface="Times New Roman"/>
            </a:endParaRPr>
          </a:p>
          <a:p>
            <a:pPr marL="376555" marR="82550">
              <a:lnSpc>
                <a:spcPts val="1380"/>
              </a:lnSpc>
              <a:spcBef>
                <a:spcPts val="330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малих</a:t>
            </a:r>
            <a:r>
              <a:rPr sz="1200" spc="-5" dirty="0">
                <a:latin typeface="Times New Roman"/>
                <a:cs typeface="Times New Roman"/>
              </a:rPr>
              <a:t> швидкостях</a:t>
            </a:r>
            <a:r>
              <a:rPr sz="1200" dirty="0">
                <a:latin typeface="Times New Roman"/>
                <a:cs typeface="Times New Roman"/>
              </a:rPr>
              <a:t> охолодження </a:t>
            </a:r>
            <a:r>
              <a:rPr sz="1200" spc="-5" dirty="0">
                <a:latin typeface="Times New Roman"/>
                <a:cs typeface="Times New Roman"/>
              </a:rPr>
              <a:t>ступінь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розкладу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зростає.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Графітизацію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рідкої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фази,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цементиту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первинного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цементи-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ту,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входить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евтектики,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 </a:t>
            </a:r>
            <a:r>
              <a:rPr sz="1200" i="1" dirty="0">
                <a:latin typeface="Times New Roman"/>
                <a:cs typeface="Times New Roman"/>
              </a:rPr>
              <a:t>первинною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стадією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графітизації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>
              <a:lnSpc>
                <a:spcPts val="1380"/>
              </a:lnSpc>
              <a:spcBef>
                <a:spcPts val="65"/>
              </a:spcBef>
              <a:tabLst>
                <a:tab pos="1217295" algn="l"/>
                <a:tab pos="2128520" algn="l"/>
                <a:tab pos="2780030" algn="l"/>
                <a:tab pos="3000375" algn="l"/>
                <a:tab pos="3774440" algn="l"/>
                <a:tab pos="4613275" algn="l"/>
                <a:tab pos="5543550" algn="l"/>
              </a:tabLst>
            </a:pPr>
            <a:r>
              <a:rPr sz="1200" dirty="0">
                <a:latin typeface="Times New Roman"/>
                <a:cs typeface="Times New Roman"/>
              </a:rPr>
              <a:t>Виділення	</a:t>
            </a:r>
            <a:r>
              <a:rPr sz="1200" spc="-5" dirty="0">
                <a:latin typeface="Times New Roman"/>
                <a:cs typeface="Times New Roman"/>
              </a:rPr>
              <a:t>вторинн</a:t>
            </a:r>
            <a:r>
              <a:rPr sz="1200" spc="5" dirty="0">
                <a:latin typeface="Times New Roman"/>
                <a:cs typeface="Times New Roman"/>
              </a:rPr>
              <a:t>о</a:t>
            </a:r>
            <a:r>
              <a:rPr sz="1200" spc="-5" dirty="0">
                <a:latin typeface="Times New Roman"/>
                <a:cs typeface="Times New Roman"/>
              </a:rPr>
              <a:t>г</a:t>
            </a:r>
            <a:r>
              <a:rPr sz="1200" dirty="0">
                <a:latin typeface="Times New Roman"/>
                <a:cs typeface="Times New Roman"/>
              </a:rPr>
              <a:t>о	графі</a:t>
            </a:r>
            <a:r>
              <a:rPr sz="1200" spc="-10" dirty="0">
                <a:latin typeface="Times New Roman"/>
                <a:cs typeface="Times New Roman"/>
              </a:rPr>
              <a:t>т</a:t>
            </a:r>
            <a:r>
              <a:rPr sz="1200" dirty="0">
                <a:latin typeface="Times New Roman"/>
                <a:cs typeface="Times New Roman"/>
              </a:rPr>
              <a:t>у	з	аустені</a:t>
            </a:r>
            <a:r>
              <a:rPr sz="1200" spc="-10" dirty="0">
                <a:latin typeface="Times New Roman"/>
                <a:cs typeface="Times New Roman"/>
              </a:rPr>
              <a:t>т</a:t>
            </a:r>
            <a:r>
              <a:rPr sz="1200" dirty="0">
                <a:latin typeface="Times New Roman"/>
                <a:cs typeface="Times New Roman"/>
              </a:rPr>
              <a:t>у	</a:t>
            </a:r>
            <a:r>
              <a:rPr sz="1200" spc="-5" dirty="0">
                <a:latin typeface="Times New Roman"/>
                <a:cs typeface="Times New Roman"/>
              </a:rPr>
              <a:t>н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зив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ют</a:t>
            </a:r>
            <a:r>
              <a:rPr sz="1200" dirty="0">
                <a:latin typeface="Times New Roman"/>
                <a:cs typeface="Times New Roman"/>
              </a:rPr>
              <a:t>ь	</a:t>
            </a:r>
            <a:r>
              <a:rPr sz="1200" i="1" dirty="0">
                <a:latin typeface="Times New Roman"/>
                <a:cs typeface="Times New Roman"/>
              </a:rPr>
              <a:t>проміжною	</a:t>
            </a:r>
            <a:r>
              <a:rPr sz="1200" i="1" spc="-5" dirty="0">
                <a:latin typeface="Times New Roman"/>
                <a:cs typeface="Times New Roman"/>
              </a:rPr>
              <a:t>ста</a:t>
            </a:r>
            <a:r>
              <a:rPr sz="1200" i="1" dirty="0">
                <a:latin typeface="Times New Roman"/>
                <a:cs typeface="Times New Roman"/>
              </a:rPr>
              <a:t>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дією </a:t>
            </a:r>
            <a:r>
              <a:rPr sz="1200" i="1" dirty="0">
                <a:latin typeface="Times New Roman"/>
                <a:cs typeface="Times New Roman"/>
              </a:rPr>
              <a:t>графітизації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208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3" y="516889"/>
            <a:ext cx="5786120" cy="1268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евтектоїдного </a:t>
            </a:r>
            <a:r>
              <a:rPr sz="1200" spc="-5" dirty="0">
                <a:latin typeface="Times New Roman"/>
                <a:cs typeface="Times New Roman"/>
              </a:rPr>
              <a:t>графіту,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графіту, що </a:t>
            </a:r>
            <a:r>
              <a:rPr sz="1200" spc="-5" dirty="0">
                <a:latin typeface="Times New Roman"/>
                <a:cs typeface="Times New Roman"/>
              </a:rPr>
              <a:t>утворився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роз-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паду цементиту, який входить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складу </a:t>
            </a:r>
            <a:r>
              <a:rPr sz="1200" dirty="0">
                <a:latin typeface="Times New Roman"/>
                <a:cs typeface="Times New Roman"/>
              </a:rPr>
              <a:t>перліту, </a:t>
            </a:r>
            <a:r>
              <a:rPr sz="1200" spc="-5" dirty="0">
                <a:latin typeface="Times New Roman"/>
                <a:cs typeface="Times New Roman"/>
              </a:rPr>
              <a:t>називають </a:t>
            </a:r>
            <a:r>
              <a:rPr sz="1200" i="1" dirty="0">
                <a:latin typeface="Times New Roman"/>
                <a:cs typeface="Times New Roman"/>
              </a:rPr>
              <a:t>вторинною </a:t>
            </a:r>
            <a:r>
              <a:rPr sz="1200" i="1" spc="-5" dirty="0">
                <a:latin typeface="Times New Roman"/>
                <a:cs typeface="Times New Roman"/>
              </a:rPr>
              <a:t>стадією гра- </a:t>
            </a:r>
            <a:r>
              <a:rPr sz="1200" i="1" dirty="0">
                <a:latin typeface="Times New Roman"/>
                <a:cs typeface="Times New Roman"/>
              </a:rPr>
              <a:t> фітизації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Структура чавунів залежить від </a:t>
            </a:r>
            <a:r>
              <a:rPr sz="1200" i="1" spc="-5" dirty="0">
                <a:latin typeface="Times New Roman"/>
                <a:cs typeface="Times New Roman"/>
              </a:rPr>
              <a:t>ступеня </a:t>
            </a:r>
            <a:r>
              <a:rPr sz="1200" i="1" dirty="0">
                <a:latin typeface="Times New Roman"/>
                <a:cs typeface="Times New Roman"/>
              </a:rPr>
              <a:t>графітизації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11.2), </a:t>
            </a:r>
            <a:r>
              <a:rPr sz="1200" spc="-5" dirty="0">
                <a:latin typeface="Times New Roman"/>
                <a:cs typeface="Times New Roman"/>
              </a:rPr>
              <a:t>тобто від того, </a:t>
            </a:r>
            <a:r>
              <a:rPr sz="1200" dirty="0">
                <a:latin typeface="Times New Roman"/>
                <a:cs typeface="Times New Roman"/>
              </a:rPr>
              <a:t> скільки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знаходиться в</a:t>
            </a:r>
            <a:r>
              <a:rPr sz="1200" spc="-5" dirty="0">
                <a:latin typeface="Times New Roman"/>
                <a:cs typeface="Times New Roman"/>
              </a:rPr>
              <a:t> зв’язаному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8" y="7517381"/>
            <a:ext cx="5786755" cy="246507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3266440" marR="5715" lvl="1" indent="-208915" algn="r">
              <a:lnSpc>
                <a:spcPts val="1610"/>
              </a:lnSpc>
              <a:spcBef>
                <a:spcPts val="209"/>
              </a:spcBef>
              <a:buAutoNum type="arabicPeriod" startAt="3"/>
              <a:tabLst>
                <a:tab pos="345821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КЛАСИФІКАЦІЯ,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БУДОВА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ВЛАСТИВОСТІ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ЧАВУНІВ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3"/>
            </a:pPr>
            <a:endParaRPr sz="2050">
              <a:latin typeface="Times New Roman"/>
              <a:cs typeface="Times New Roman"/>
            </a:endParaRPr>
          </a:p>
          <a:p>
            <a:pPr marL="4122420" marR="5080" lvl="2" indent="-67945" algn="r">
              <a:lnSpc>
                <a:spcPts val="1380"/>
              </a:lnSpc>
              <a:buAutoNum type="arabicPeriod"/>
              <a:tabLst>
                <a:tab pos="451231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КЛАСИФІКАЦІЯ  ТА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БУДОВА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ЧАВУНІВ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розгляду структур чавунів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зробити </a:t>
            </a:r>
            <a:r>
              <a:rPr sz="1200" dirty="0">
                <a:latin typeface="Times New Roman"/>
                <a:cs typeface="Times New Roman"/>
              </a:rPr>
              <a:t>висновок, що їх </a:t>
            </a:r>
            <a:r>
              <a:rPr sz="1200" spc="-5" dirty="0">
                <a:latin typeface="Times New Roman"/>
                <a:cs typeface="Times New Roman"/>
              </a:rPr>
              <a:t>металева основа схожа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структуру </a:t>
            </a:r>
            <a:r>
              <a:rPr sz="1200" dirty="0">
                <a:latin typeface="Times New Roman"/>
                <a:cs typeface="Times New Roman"/>
              </a:rPr>
              <a:t>евтектоїдной або доевтектоїдной сталі або технічного заліза. </a:t>
            </a:r>
            <a:r>
              <a:rPr sz="1200" spc="-5" dirty="0">
                <a:latin typeface="Times New Roman"/>
                <a:cs typeface="Times New Roman"/>
              </a:rPr>
              <a:t>При цьому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вона відрізняється від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тільки наявністю графітових включень, які визначають </a:t>
            </a:r>
            <a:r>
              <a:rPr sz="1200" dirty="0">
                <a:latin typeface="Times New Roman"/>
                <a:cs typeface="Times New Roman"/>
              </a:rPr>
              <a:t>спе-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ціальні</a:t>
            </a:r>
            <a:r>
              <a:rPr sz="1200" spc="-5" dirty="0">
                <a:latin typeface="Times New Roman"/>
                <a:cs typeface="Times New Roman"/>
              </a:rPr>
              <a:t> властивості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209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159280" y="2512929"/>
            <a:ext cx="180340" cy="922019"/>
          </a:xfrm>
          <a:prstGeom prst="rect">
            <a:avLst/>
          </a:prstGeom>
        </p:spPr>
        <p:txBody>
          <a:bodyPr vert="vert270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Температура,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</a:t>
            </a:r>
            <a:r>
              <a:rPr sz="1000" spc="-5" dirty="0">
                <a:latin typeface="Times New Roman"/>
                <a:cs typeface="Times New Roman"/>
              </a:rPr>
              <a:t>С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2400300" y="1841753"/>
            <a:ext cx="3314065" cy="2247265"/>
            <a:chOff x="2400300" y="1841753"/>
            <a:chExt cx="3314065" cy="2247265"/>
          </a:xfrm>
        </p:grpSpPr>
        <p:sp>
          <p:nvSpPr>
            <p:cNvPr id="8" name="object 8"/>
            <p:cNvSpPr/>
            <p:nvPr/>
          </p:nvSpPr>
          <p:spPr>
            <a:xfrm>
              <a:off x="2400300" y="1853183"/>
              <a:ext cx="36195" cy="2224405"/>
            </a:xfrm>
            <a:custGeom>
              <a:avLst/>
              <a:gdLst/>
              <a:ahLst/>
              <a:cxnLst/>
              <a:rect l="l" t="t" r="r" b="b"/>
              <a:pathLst>
                <a:path w="36194" h="2224404">
                  <a:moveTo>
                    <a:pt x="18288" y="54102"/>
                  </a:moveTo>
                  <a:lnTo>
                    <a:pt x="12192" y="66040"/>
                  </a:lnTo>
                  <a:lnTo>
                    <a:pt x="12192" y="2224278"/>
                  </a:lnTo>
                  <a:lnTo>
                    <a:pt x="23622" y="2224278"/>
                  </a:lnTo>
                  <a:lnTo>
                    <a:pt x="23622" y="65001"/>
                  </a:lnTo>
                  <a:lnTo>
                    <a:pt x="18288" y="54102"/>
                  </a:lnTo>
                  <a:close/>
                </a:path>
                <a:path w="36194" h="2224404">
                  <a:moveTo>
                    <a:pt x="18288" y="0"/>
                  </a:moveTo>
                  <a:lnTo>
                    <a:pt x="0" y="89916"/>
                  </a:lnTo>
                  <a:lnTo>
                    <a:pt x="12192" y="66040"/>
                  </a:lnTo>
                  <a:lnTo>
                    <a:pt x="12192" y="54102"/>
                  </a:lnTo>
                  <a:lnTo>
                    <a:pt x="28833" y="54102"/>
                  </a:lnTo>
                  <a:lnTo>
                    <a:pt x="18288" y="0"/>
                  </a:lnTo>
                  <a:close/>
                </a:path>
                <a:path w="36194" h="2224404">
                  <a:moveTo>
                    <a:pt x="28833" y="54102"/>
                  </a:moveTo>
                  <a:lnTo>
                    <a:pt x="23622" y="54102"/>
                  </a:lnTo>
                  <a:lnTo>
                    <a:pt x="23622" y="65001"/>
                  </a:lnTo>
                  <a:lnTo>
                    <a:pt x="35814" y="89916"/>
                  </a:lnTo>
                  <a:lnTo>
                    <a:pt x="28833" y="54102"/>
                  </a:lnTo>
                  <a:close/>
                </a:path>
                <a:path w="36194" h="2224404">
                  <a:moveTo>
                    <a:pt x="18288" y="54102"/>
                  </a:moveTo>
                  <a:lnTo>
                    <a:pt x="12192" y="54102"/>
                  </a:lnTo>
                  <a:lnTo>
                    <a:pt x="12192" y="66040"/>
                  </a:lnTo>
                  <a:lnTo>
                    <a:pt x="18288" y="54102"/>
                  </a:lnTo>
                  <a:close/>
                </a:path>
                <a:path w="36194" h="2224404">
                  <a:moveTo>
                    <a:pt x="23622" y="54102"/>
                  </a:moveTo>
                  <a:lnTo>
                    <a:pt x="18288" y="54102"/>
                  </a:lnTo>
                  <a:lnTo>
                    <a:pt x="23622" y="65001"/>
                  </a:lnTo>
                  <a:lnTo>
                    <a:pt x="23622" y="541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418587" y="4077461"/>
              <a:ext cx="3289935" cy="0"/>
            </a:xfrm>
            <a:custGeom>
              <a:avLst/>
              <a:gdLst/>
              <a:ahLst/>
              <a:cxnLst/>
              <a:rect l="l" t="t" r="r" b="b"/>
              <a:pathLst>
                <a:path w="3289935">
                  <a:moveTo>
                    <a:pt x="0" y="0"/>
                  </a:moveTo>
                  <a:lnTo>
                    <a:pt x="3289554" y="0"/>
                  </a:lnTo>
                </a:path>
              </a:pathLst>
            </a:custGeom>
            <a:ln w="112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578607" y="1853183"/>
              <a:ext cx="407034" cy="769620"/>
            </a:xfrm>
            <a:custGeom>
              <a:avLst/>
              <a:gdLst/>
              <a:ahLst/>
              <a:cxnLst/>
              <a:rect l="l" t="t" r="r" b="b"/>
              <a:pathLst>
                <a:path w="407035" h="769619">
                  <a:moveTo>
                    <a:pt x="0" y="0"/>
                  </a:moveTo>
                  <a:lnTo>
                    <a:pt x="406908" y="769620"/>
                  </a:lnTo>
                </a:path>
              </a:pathLst>
            </a:custGeom>
            <a:ln w="225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985515" y="2622803"/>
              <a:ext cx="816610" cy="0"/>
            </a:xfrm>
            <a:custGeom>
              <a:avLst/>
              <a:gdLst/>
              <a:ahLst/>
              <a:cxnLst/>
              <a:rect l="l" t="t" r="r" b="b"/>
              <a:pathLst>
                <a:path w="816610">
                  <a:moveTo>
                    <a:pt x="0" y="0"/>
                  </a:moveTo>
                  <a:lnTo>
                    <a:pt x="816102" y="0"/>
                  </a:lnTo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96284" y="2620517"/>
              <a:ext cx="608330" cy="1457325"/>
            </a:xfrm>
            <a:custGeom>
              <a:avLst/>
              <a:gdLst/>
              <a:ahLst/>
              <a:cxnLst/>
              <a:rect l="l" t="t" r="r" b="b"/>
              <a:pathLst>
                <a:path w="608329" h="1457325">
                  <a:moveTo>
                    <a:pt x="12954" y="0"/>
                  </a:moveTo>
                  <a:lnTo>
                    <a:pt x="0" y="5334"/>
                  </a:lnTo>
                  <a:lnTo>
                    <a:pt x="41148" y="105156"/>
                  </a:lnTo>
                  <a:lnTo>
                    <a:pt x="54102" y="99822"/>
                  </a:lnTo>
                  <a:lnTo>
                    <a:pt x="12954" y="0"/>
                  </a:lnTo>
                  <a:close/>
                </a:path>
                <a:path w="608329" h="1457325">
                  <a:moveTo>
                    <a:pt x="69342" y="137922"/>
                  </a:moveTo>
                  <a:lnTo>
                    <a:pt x="57150" y="142494"/>
                  </a:lnTo>
                  <a:lnTo>
                    <a:pt x="98298" y="243078"/>
                  </a:lnTo>
                  <a:lnTo>
                    <a:pt x="111252" y="237744"/>
                  </a:lnTo>
                  <a:lnTo>
                    <a:pt x="69342" y="137922"/>
                  </a:lnTo>
                  <a:close/>
                </a:path>
                <a:path w="608329" h="1457325">
                  <a:moveTo>
                    <a:pt x="126492" y="275082"/>
                  </a:moveTo>
                  <a:lnTo>
                    <a:pt x="114300" y="280416"/>
                  </a:lnTo>
                  <a:lnTo>
                    <a:pt x="155448" y="380238"/>
                  </a:lnTo>
                  <a:lnTo>
                    <a:pt x="167640" y="374904"/>
                  </a:lnTo>
                  <a:lnTo>
                    <a:pt x="126492" y="275082"/>
                  </a:lnTo>
                  <a:close/>
                </a:path>
                <a:path w="608329" h="1457325">
                  <a:moveTo>
                    <a:pt x="183642" y="413004"/>
                  </a:moveTo>
                  <a:lnTo>
                    <a:pt x="170688" y="417576"/>
                  </a:lnTo>
                  <a:lnTo>
                    <a:pt x="211836" y="518160"/>
                  </a:lnTo>
                  <a:lnTo>
                    <a:pt x="224790" y="512826"/>
                  </a:lnTo>
                  <a:lnTo>
                    <a:pt x="183642" y="413004"/>
                  </a:lnTo>
                  <a:close/>
                </a:path>
                <a:path w="608329" h="1457325">
                  <a:moveTo>
                    <a:pt x="240030" y="550164"/>
                  </a:moveTo>
                  <a:lnTo>
                    <a:pt x="227838" y="555498"/>
                  </a:lnTo>
                  <a:lnTo>
                    <a:pt x="268986" y="655320"/>
                  </a:lnTo>
                  <a:lnTo>
                    <a:pt x="281940" y="650748"/>
                  </a:lnTo>
                  <a:lnTo>
                    <a:pt x="240030" y="550164"/>
                  </a:lnTo>
                  <a:close/>
                </a:path>
                <a:path w="608329" h="1457325">
                  <a:moveTo>
                    <a:pt x="297180" y="688086"/>
                  </a:moveTo>
                  <a:lnTo>
                    <a:pt x="284988" y="693420"/>
                  </a:lnTo>
                  <a:lnTo>
                    <a:pt x="326136" y="793242"/>
                  </a:lnTo>
                  <a:lnTo>
                    <a:pt x="338328" y="787908"/>
                  </a:lnTo>
                  <a:lnTo>
                    <a:pt x="297180" y="688086"/>
                  </a:lnTo>
                  <a:close/>
                </a:path>
                <a:path w="608329" h="1457325">
                  <a:moveTo>
                    <a:pt x="354330" y="825246"/>
                  </a:moveTo>
                  <a:lnTo>
                    <a:pt x="341376" y="830580"/>
                  </a:lnTo>
                  <a:lnTo>
                    <a:pt x="382524" y="930402"/>
                  </a:lnTo>
                  <a:lnTo>
                    <a:pt x="395478" y="925830"/>
                  </a:lnTo>
                  <a:lnTo>
                    <a:pt x="354330" y="825246"/>
                  </a:lnTo>
                  <a:close/>
                </a:path>
                <a:path w="608329" h="1457325">
                  <a:moveTo>
                    <a:pt x="410718" y="963168"/>
                  </a:moveTo>
                  <a:lnTo>
                    <a:pt x="398526" y="968502"/>
                  </a:lnTo>
                  <a:lnTo>
                    <a:pt x="439674" y="1068324"/>
                  </a:lnTo>
                  <a:lnTo>
                    <a:pt x="452628" y="1062990"/>
                  </a:lnTo>
                  <a:lnTo>
                    <a:pt x="410718" y="963168"/>
                  </a:lnTo>
                  <a:close/>
                </a:path>
                <a:path w="608329" h="1457325">
                  <a:moveTo>
                    <a:pt x="467868" y="1100328"/>
                  </a:moveTo>
                  <a:lnTo>
                    <a:pt x="455676" y="1105662"/>
                  </a:lnTo>
                  <a:lnTo>
                    <a:pt x="496824" y="1205484"/>
                  </a:lnTo>
                  <a:lnTo>
                    <a:pt x="509016" y="1200912"/>
                  </a:lnTo>
                  <a:lnTo>
                    <a:pt x="467868" y="1100328"/>
                  </a:lnTo>
                  <a:close/>
                </a:path>
                <a:path w="608329" h="1457325">
                  <a:moveTo>
                    <a:pt x="525018" y="1238250"/>
                  </a:moveTo>
                  <a:lnTo>
                    <a:pt x="512064" y="1243584"/>
                  </a:lnTo>
                  <a:lnTo>
                    <a:pt x="553212" y="1343406"/>
                  </a:lnTo>
                  <a:lnTo>
                    <a:pt x="566166" y="1338072"/>
                  </a:lnTo>
                  <a:lnTo>
                    <a:pt x="525018" y="1238250"/>
                  </a:lnTo>
                  <a:close/>
                </a:path>
                <a:path w="608329" h="1457325">
                  <a:moveTo>
                    <a:pt x="548640" y="1383792"/>
                  </a:moveTo>
                  <a:lnTo>
                    <a:pt x="608076" y="1456944"/>
                  </a:lnTo>
                  <a:lnTo>
                    <a:pt x="603082" y="1409700"/>
                  </a:lnTo>
                  <a:lnTo>
                    <a:pt x="580644" y="1409700"/>
                  </a:lnTo>
                  <a:lnTo>
                    <a:pt x="577003" y="1400476"/>
                  </a:lnTo>
                  <a:lnTo>
                    <a:pt x="548640" y="1383792"/>
                  </a:lnTo>
                  <a:close/>
                </a:path>
                <a:path w="608329" h="1457325">
                  <a:moveTo>
                    <a:pt x="577003" y="1400476"/>
                  </a:moveTo>
                  <a:lnTo>
                    <a:pt x="580644" y="1409700"/>
                  </a:lnTo>
                  <a:lnTo>
                    <a:pt x="588046" y="1406652"/>
                  </a:lnTo>
                  <a:lnTo>
                    <a:pt x="587502" y="1406652"/>
                  </a:lnTo>
                  <a:lnTo>
                    <a:pt x="577003" y="1400476"/>
                  </a:lnTo>
                  <a:close/>
                </a:path>
                <a:path w="608329" h="1457325">
                  <a:moveTo>
                    <a:pt x="598170" y="1363218"/>
                  </a:moveTo>
                  <a:lnTo>
                    <a:pt x="590102" y="1396064"/>
                  </a:lnTo>
                  <a:lnTo>
                    <a:pt x="593598" y="1404366"/>
                  </a:lnTo>
                  <a:lnTo>
                    <a:pt x="580644" y="1409700"/>
                  </a:lnTo>
                  <a:lnTo>
                    <a:pt x="603082" y="1409700"/>
                  </a:lnTo>
                  <a:lnTo>
                    <a:pt x="598170" y="1363218"/>
                  </a:lnTo>
                  <a:close/>
                </a:path>
                <a:path w="608329" h="1457325">
                  <a:moveTo>
                    <a:pt x="581406" y="1375410"/>
                  </a:moveTo>
                  <a:lnTo>
                    <a:pt x="569214" y="1380744"/>
                  </a:lnTo>
                  <a:lnTo>
                    <a:pt x="577003" y="1400476"/>
                  </a:lnTo>
                  <a:lnTo>
                    <a:pt x="587502" y="1406652"/>
                  </a:lnTo>
                  <a:lnTo>
                    <a:pt x="590102" y="1396064"/>
                  </a:lnTo>
                  <a:lnTo>
                    <a:pt x="581406" y="1375410"/>
                  </a:lnTo>
                  <a:close/>
                </a:path>
                <a:path w="608329" h="1457325">
                  <a:moveTo>
                    <a:pt x="590102" y="1396064"/>
                  </a:moveTo>
                  <a:lnTo>
                    <a:pt x="587502" y="1406652"/>
                  </a:lnTo>
                  <a:lnTo>
                    <a:pt x="588046" y="1406652"/>
                  </a:lnTo>
                  <a:lnTo>
                    <a:pt x="593598" y="1404366"/>
                  </a:lnTo>
                  <a:lnTo>
                    <a:pt x="590102" y="13960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801617" y="2622803"/>
              <a:ext cx="189230" cy="451484"/>
            </a:xfrm>
            <a:custGeom>
              <a:avLst/>
              <a:gdLst/>
              <a:ahLst/>
              <a:cxnLst/>
              <a:rect l="l" t="t" r="r" b="b"/>
              <a:pathLst>
                <a:path w="189229" h="451485">
                  <a:moveTo>
                    <a:pt x="0" y="0"/>
                  </a:moveTo>
                  <a:lnTo>
                    <a:pt x="188976" y="451104"/>
                  </a:lnTo>
                </a:path>
              </a:pathLst>
            </a:custGeom>
            <a:ln w="225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990594" y="3073907"/>
              <a:ext cx="1135380" cy="0"/>
            </a:xfrm>
            <a:custGeom>
              <a:avLst/>
              <a:gdLst/>
              <a:ahLst/>
              <a:cxnLst/>
              <a:rect l="l" t="t" r="r" b="b"/>
              <a:pathLst>
                <a:path w="1135379">
                  <a:moveTo>
                    <a:pt x="0" y="0"/>
                  </a:moveTo>
                  <a:lnTo>
                    <a:pt x="1135380" y="0"/>
                  </a:lnTo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125973" y="3073907"/>
              <a:ext cx="354330" cy="1003935"/>
            </a:xfrm>
            <a:custGeom>
              <a:avLst/>
              <a:gdLst/>
              <a:ahLst/>
              <a:cxnLst/>
              <a:rect l="l" t="t" r="r" b="b"/>
              <a:pathLst>
                <a:path w="354329" h="1003935">
                  <a:moveTo>
                    <a:pt x="0" y="0"/>
                  </a:moveTo>
                  <a:lnTo>
                    <a:pt x="354330" y="1003554"/>
                  </a:lnTo>
                </a:path>
              </a:pathLst>
            </a:custGeom>
            <a:ln w="225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858262" y="2621279"/>
              <a:ext cx="885190" cy="1456690"/>
            </a:xfrm>
            <a:custGeom>
              <a:avLst/>
              <a:gdLst/>
              <a:ahLst/>
              <a:cxnLst/>
              <a:rect l="l" t="t" r="r" b="b"/>
              <a:pathLst>
                <a:path w="885189" h="1456689">
                  <a:moveTo>
                    <a:pt x="33528" y="106680"/>
                  </a:moveTo>
                  <a:lnTo>
                    <a:pt x="12954" y="762"/>
                  </a:lnTo>
                  <a:lnTo>
                    <a:pt x="0" y="3048"/>
                  </a:lnTo>
                  <a:lnTo>
                    <a:pt x="19812" y="109728"/>
                  </a:lnTo>
                  <a:lnTo>
                    <a:pt x="33528" y="106680"/>
                  </a:lnTo>
                  <a:close/>
                </a:path>
                <a:path w="885189" h="1456689">
                  <a:moveTo>
                    <a:pt x="60960" y="252984"/>
                  </a:moveTo>
                  <a:lnTo>
                    <a:pt x="41148" y="147066"/>
                  </a:lnTo>
                  <a:lnTo>
                    <a:pt x="27432" y="149352"/>
                  </a:lnTo>
                  <a:lnTo>
                    <a:pt x="48006" y="256032"/>
                  </a:lnTo>
                  <a:lnTo>
                    <a:pt x="60960" y="252984"/>
                  </a:lnTo>
                  <a:close/>
                </a:path>
                <a:path w="885189" h="1456689">
                  <a:moveTo>
                    <a:pt x="89154" y="399288"/>
                  </a:moveTo>
                  <a:lnTo>
                    <a:pt x="68580" y="293370"/>
                  </a:lnTo>
                  <a:lnTo>
                    <a:pt x="55626" y="295656"/>
                  </a:lnTo>
                  <a:lnTo>
                    <a:pt x="75438" y="402336"/>
                  </a:lnTo>
                  <a:lnTo>
                    <a:pt x="89154" y="399288"/>
                  </a:lnTo>
                  <a:close/>
                </a:path>
                <a:path w="885189" h="1456689">
                  <a:moveTo>
                    <a:pt x="116586" y="545592"/>
                  </a:moveTo>
                  <a:lnTo>
                    <a:pt x="96774" y="439674"/>
                  </a:lnTo>
                  <a:lnTo>
                    <a:pt x="83058" y="441960"/>
                  </a:lnTo>
                  <a:lnTo>
                    <a:pt x="103632" y="547878"/>
                  </a:lnTo>
                  <a:lnTo>
                    <a:pt x="116586" y="545592"/>
                  </a:lnTo>
                  <a:close/>
                </a:path>
                <a:path w="885189" h="1456689">
                  <a:moveTo>
                    <a:pt x="144780" y="691896"/>
                  </a:moveTo>
                  <a:lnTo>
                    <a:pt x="124206" y="585216"/>
                  </a:lnTo>
                  <a:lnTo>
                    <a:pt x="111252" y="588264"/>
                  </a:lnTo>
                  <a:lnTo>
                    <a:pt x="131064" y="694182"/>
                  </a:lnTo>
                  <a:lnTo>
                    <a:pt x="144780" y="691896"/>
                  </a:lnTo>
                  <a:close/>
                </a:path>
                <a:path w="885189" h="1456689">
                  <a:moveTo>
                    <a:pt x="172212" y="838200"/>
                  </a:moveTo>
                  <a:lnTo>
                    <a:pt x="152400" y="731520"/>
                  </a:lnTo>
                  <a:lnTo>
                    <a:pt x="138684" y="734568"/>
                  </a:lnTo>
                  <a:lnTo>
                    <a:pt x="159258" y="840486"/>
                  </a:lnTo>
                  <a:lnTo>
                    <a:pt x="172212" y="838200"/>
                  </a:lnTo>
                  <a:close/>
                </a:path>
                <a:path w="885189" h="1456689">
                  <a:moveTo>
                    <a:pt x="200406" y="984504"/>
                  </a:moveTo>
                  <a:lnTo>
                    <a:pt x="179832" y="877824"/>
                  </a:lnTo>
                  <a:lnTo>
                    <a:pt x="166878" y="880872"/>
                  </a:lnTo>
                  <a:lnTo>
                    <a:pt x="186690" y="986790"/>
                  </a:lnTo>
                  <a:lnTo>
                    <a:pt x="200406" y="984504"/>
                  </a:lnTo>
                  <a:close/>
                </a:path>
                <a:path w="885189" h="1456689">
                  <a:moveTo>
                    <a:pt x="227838" y="1130808"/>
                  </a:moveTo>
                  <a:lnTo>
                    <a:pt x="208026" y="1024128"/>
                  </a:lnTo>
                  <a:lnTo>
                    <a:pt x="194310" y="1027176"/>
                  </a:lnTo>
                  <a:lnTo>
                    <a:pt x="214884" y="1133094"/>
                  </a:lnTo>
                  <a:lnTo>
                    <a:pt x="227838" y="1130808"/>
                  </a:lnTo>
                  <a:close/>
                </a:path>
                <a:path w="885189" h="1456689">
                  <a:moveTo>
                    <a:pt x="256032" y="1277112"/>
                  </a:moveTo>
                  <a:lnTo>
                    <a:pt x="235458" y="1170432"/>
                  </a:lnTo>
                  <a:lnTo>
                    <a:pt x="222504" y="1172718"/>
                  </a:lnTo>
                  <a:lnTo>
                    <a:pt x="242316" y="1279398"/>
                  </a:lnTo>
                  <a:lnTo>
                    <a:pt x="256032" y="1277112"/>
                  </a:lnTo>
                  <a:close/>
                </a:path>
                <a:path w="885189" h="1456689">
                  <a:moveTo>
                    <a:pt x="292608" y="1362456"/>
                  </a:moveTo>
                  <a:lnTo>
                    <a:pt x="277952" y="1392339"/>
                  </a:lnTo>
                  <a:lnTo>
                    <a:pt x="263652" y="1316736"/>
                  </a:lnTo>
                  <a:lnTo>
                    <a:pt x="249936" y="1319022"/>
                  </a:lnTo>
                  <a:lnTo>
                    <a:pt x="264172" y="1395018"/>
                  </a:lnTo>
                  <a:lnTo>
                    <a:pt x="239268" y="1372362"/>
                  </a:lnTo>
                  <a:lnTo>
                    <a:pt x="282702" y="1456182"/>
                  </a:lnTo>
                  <a:lnTo>
                    <a:pt x="288175" y="1404366"/>
                  </a:lnTo>
                  <a:lnTo>
                    <a:pt x="292608" y="1362456"/>
                  </a:lnTo>
                  <a:close/>
                </a:path>
                <a:path w="885189" h="1456689">
                  <a:moveTo>
                    <a:pt x="476250" y="103632"/>
                  </a:moveTo>
                  <a:lnTo>
                    <a:pt x="445008" y="0"/>
                  </a:lnTo>
                  <a:lnTo>
                    <a:pt x="432054" y="3810"/>
                  </a:lnTo>
                  <a:lnTo>
                    <a:pt x="463296" y="107442"/>
                  </a:lnTo>
                  <a:lnTo>
                    <a:pt x="476250" y="103632"/>
                  </a:lnTo>
                  <a:close/>
                </a:path>
                <a:path w="885189" h="1456689">
                  <a:moveTo>
                    <a:pt x="520446" y="245364"/>
                  </a:moveTo>
                  <a:lnTo>
                    <a:pt x="488442" y="142494"/>
                  </a:lnTo>
                  <a:lnTo>
                    <a:pt x="475488" y="146304"/>
                  </a:lnTo>
                  <a:lnTo>
                    <a:pt x="507492" y="249936"/>
                  </a:lnTo>
                  <a:lnTo>
                    <a:pt x="520446" y="245364"/>
                  </a:lnTo>
                  <a:close/>
                </a:path>
                <a:path w="885189" h="1456689">
                  <a:moveTo>
                    <a:pt x="563880" y="387858"/>
                  </a:moveTo>
                  <a:lnTo>
                    <a:pt x="531876" y="284226"/>
                  </a:lnTo>
                  <a:lnTo>
                    <a:pt x="518922" y="288798"/>
                  </a:lnTo>
                  <a:lnTo>
                    <a:pt x="550926" y="391668"/>
                  </a:lnTo>
                  <a:lnTo>
                    <a:pt x="563880" y="387858"/>
                  </a:lnTo>
                  <a:close/>
                </a:path>
                <a:path w="885189" h="1456689">
                  <a:moveTo>
                    <a:pt x="607314" y="530352"/>
                  </a:moveTo>
                  <a:lnTo>
                    <a:pt x="576072" y="426720"/>
                  </a:lnTo>
                  <a:lnTo>
                    <a:pt x="563118" y="430530"/>
                  </a:lnTo>
                  <a:lnTo>
                    <a:pt x="594360" y="534162"/>
                  </a:lnTo>
                  <a:lnTo>
                    <a:pt x="607314" y="530352"/>
                  </a:lnTo>
                  <a:close/>
                </a:path>
                <a:path w="885189" h="1456689">
                  <a:moveTo>
                    <a:pt x="651510" y="672846"/>
                  </a:moveTo>
                  <a:lnTo>
                    <a:pt x="619506" y="569214"/>
                  </a:lnTo>
                  <a:lnTo>
                    <a:pt x="606552" y="573024"/>
                  </a:lnTo>
                  <a:lnTo>
                    <a:pt x="638556" y="676656"/>
                  </a:lnTo>
                  <a:lnTo>
                    <a:pt x="651510" y="672846"/>
                  </a:lnTo>
                  <a:close/>
                </a:path>
                <a:path w="885189" h="1456689">
                  <a:moveTo>
                    <a:pt x="694944" y="814578"/>
                  </a:moveTo>
                  <a:lnTo>
                    <a:pt x="662940" y="711708"/>
                  </a:lnTo>
                  <a:lnTo>
                    <a:pt x="649986" y="715518"/>
                  </a:lnTo>
                  <a:lnTo>
                    <a:pt x="681990" y="819150"/>
                  </a:lnTo>
                  <a:lnTo>
                    <a:pt x="694944" y="814578"/>
                  </a:lnTo>
                  <a:close/>
                </a:path>
                <a:path w="885189" h="1456689">
                  <a:moveTo>
                    <a:pt x="738378" y="957072"/>
                  </a:moveTo>
                  <a:lnTo>
                    <a:pt x="707136" y="853440"/>
                  </a:lnTo>
                  <a:lnTo>
                    <a:pt x="694182" y="858012"/>
                  </a:lnTo>
                  <a:lnTo>
                    <a:pt x="725424" y="960882"/>
                  </a:lnTo>
                  <a:lnTo>
                    <a:pt x="738378" y="957072"/>
                  </a:lnTo>
                  <a:close/>
                </a:path>
                <a:path w="885189" h="1456689">
                  <a:moveTo>
                    <a:pt x="782574" y="1099566"/>
                  </a:moveTo>
                  <a:lnTo>
                    <a:pt x="750570" y="995934"/>
                  </a:lnTo>
                  <a:lnTo>
                    <a:pt x="737616" y="999744"/>
                  </a:lnTo>
                  <a:lnTo>
                    <a:pt x="769620" y="1103376"/>
                  </a:lnTo>
                  <a:lnTo>
                    <a:pt x="782574" y="1099566"/>
                  </a:lnTo>
                  <a:close/>
                </a:path>
                <a:path w="885189" h="1456689">
                  <a:moveTo>
                    <a:pt x="826008" y="1242060"/>
                  </a:moveTo>
                  <a:lnTo>
                    <a:pt x="794004" y="1138428"/>
                  </a:lnTo>
                  <a:lnTo>
                    <a:pt x="781050" y="1142238"/>
                  </a:lnTo>
                  <a:lnTo>
                    <a:pt x="813054" y="1245870"/>
                  </a:lnTo>
                  <a:lnTo>
                    <a:pt x="826008" y="1242060"/>
                  </a:lnTo>
                  <a:close/>
                </a:path>
                <a:path w="885189" h="1456689">
                  <a:moveTo>
                    <a:pt x="869442" y="1383792"/>
                  </a:moveTo>
                  <a:lnTo>
                    <a:pt x="838200" y="1280922"/>
                  </a:lnTo>
                  <a:lnTo>
                    <a:pt x="825246" y="1284732"/>
                  </a:lnTo>
                  <a:lnTo>
                    <a:pt x="856488" y="1388364"/>
                  </a:lnTo>
                  <a:lnTo>
                    <a:pt x="869442" y="1383792"/>
                  </a:lnTo>
                  <a:close/>
                </a:path>
                <a:path w="885189" h="1456689">
                  <a:moveTo>
                    <a:pt x="884682" y="1456182"/>
                  </a:moveTo>
                  <a:lnTo>
                    <a:pt x="884262" y="1404366"/>
                  </a:lnTo>
                  <a:lnTo>
                    <a:pt x="883920" y="1361694"/>
                  </a:lnTo>
                  <a:lnTo>
                    <a:pt x="868680" y="1404366"/>
                  </a:lnTo>
                  <a:lnTo>
                    <a:pt x="832104" y="1377696"/>
                  </a:lnTo>
                  <a:lnTo>
                    <a:pt x="884682" y="14561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18587" y="2622803"/>
              <a:ext cx="2707640" cy="1454785"/>
            </a:xfrm>
            <a:custGeom>
              <a:avLst/>
              <a:gdLst/>
              <a:ahLst/>
              <a:cxnLst/>
              <a:rect l="l" t="t" r="r" b="b"/>
              <a:pathLst>
                <a:path w="2707640" h="1454785">
                  <a:moveTo>
                    <a:pt x="446532" y="0"/>
                  </a:moveTo>
                  <a:lnTo>
                    <a:pt x="1383030" y="0"/>
                  </a:lnTo>
                </a:path>
                <a:path w="2707640" h="1454785">
                  <a:moveTo>
                    <a:pt x="1572006" y="451104"/>
                  </a:moveTo>
                  <a:lnTo>
                    <a:pt x="2707386" y="451104"/>
                  </a:lnTo>
                </a:path>
                <a:path w="2707640" h="1454785">
                  <a:moveTo>
                    <a:pt x="0" y="1454658"/>
                  </a:moveTo>
                  <a:lnTo>
                    <a:pt x="446532" y="0"/>
                  </a:lnTo>
                </a:path>
              </a:pathLst>
            </a:custGeom>
            <a:ln w="225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631947" y="3134105"/>
              <a:ext cx="89916" cy="211074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04338" y="2117597"/>
              <a:ext cx="136398" cy="224028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981706" y="2577845"/>
              <a:ext cx="232410" cy="9067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3796284" y="2618231"/>
              <a:ext cx="158115" cy="359410"/>
            </a:xfrm>
            <a:custGeom>
              <a:avLst/>
              <a:gdLst/>
              <a:ahLst/>
              <a:cxnLst/>
              <a:rect l="l" t="t" r="r" b="b"/>
              <a:pathLst>
                <a:path w="158114" h="359410">
                  <a:moveTo>
                    <a:pt x="74676" y="292608"/>
                  </a:moveTo>
                  <a:lnTo>
                    <a:pt x="150114" y="358902"/>
                  </a:lnTo>
                  <a:lnTo>
                    <a:pt x="153519" y="313944"/>
                  </a:lnTo>
                  <a:lnTo>
                    <a:pt x="129540" y="313944"/>
                  </a:lnTo>
                  <a:lnTo>
                    <a:pt x="126492" y="313182"/>
                  </a:lnTo>
                  <a:lnTo>
                    <a:pt x="125730" y="310896"/>
                  </a:lnTo>
                  <a:lnTo>
                    <a:pt x="124143" y="307036"/>
                  </a:lnTo>
                  <a:lnTo>
                    <a:pt x="74676" y="292608"/>
                  </a:lnTo>
                  <a:close/>
                </a:path>
                <a:path w="158114" h="359410">
                  <a:moveTo>
                    <a:pt x="124143" y="307036"/>
                  </a:moveTo>
                  <a:lnTo>
                    <a:pt x="125730" y="310896"/>
                  </a:lnTo>
                  <a:lnTo>
                    <a:pt x="126492" y="313182"/>
                  </a:lnTo>
                  <a:lnTo>
                    <a:pt x="129540" y="313944"/>
                  </a:lnTo>
                  <a:lnTo>
                    <a:pt x="134112" y="312420"/>
                  </a:lnTo>
                  <a:lnTo>
                    <a:pt x="134874" y="309372"/>
                  </a:lnTo>
                  <a:lnTo>
                    <a:pt x="134620" y="308610"/>
                  </a:lnTo>
                  <a:lnTo>
                    <a:pt x="129540" y="308610"/>
                  </a:lnTo>
                  <a:lnTo>
                    <a:pt x="124143" y="307036"/>
                  </a:lnTo>
                  <a:close/>
                </a:path>
                <a:path w="158114" h="359410">
                  <a:moveTo>
                    <a:pt x="157734" y="258318"/>
                  </a:moveTo>
                  <a:lnTo>
                    <a:pt x="132539" y="303259"/>
                  </a:lnTo>
                  <a:lnTo>
                    <a:pt x="134112" y="307086"/>
                  </a:lnTo>
                  <a:lnTo>
                    <a:pt x="134874" y="309372"/>
                  </a:lnTo>
                  <a:lnTo>
                    <a:pt x="134112" y="312420"/>
                  </a:lnTo>
                  <a:lnTo>
                    <a:pt x="129540" y="313944"/>
                  </a:lnTo>
                  <a:lnTo>
                    <a:pt x="153519" y="313944"/>
                  </a:lnTo>
                  <a:lnTo>
                    <a:pt x="157734" y="258318"/>
                  </a:lnTo>
                  <a:close/>
                </a:path>
                <a:path w="158114" h="359410">
                  <a:moveTo>
                    <a:pt x="5334" y="0"/>
                  </a:moveTo>
                  <a:lnTo>
                    <a:pt x="762" y="1524"/>
                  </a:lnTo>
                  <a:lnTo>
                    <a:pt x="0" y="4572"/>
                  </a:lnTo>
                  <a:lnTo>
                    <a:pt x="762" y="6858"/>
                  </a:lnTo>
                  <a:lnTo>
                    <a:pt x="124143" y="307036"/>
                  </a:lnTo>
                  <a:lnTo>
                    <a:pt x="129540" y="308610"/>
                  </a:lnTo>
                  <a:lnTo>
                    <a:pt x="132539" y="303259"/>
                  </a:lnTo>
                  <a:lnTo>
                    <a:pt x="9144" y="3048"/>
                  </a:lnTo>
                  <a:lnTo>
                    <a:pt x="8382" y="762"/>
                  </a:lnTo>
                  <a:lnTo>
                    <a:pt x="5334" y="0"/>
                  </a:lnTo>
                  <a:close/>
                </a:path>
                <a:path w="158114" h="359410">
                  <a:moveTo>
                    <a:pt x="132539" y="303259"/>
                  </a:moveTo>
                  <a:lnTo>
                    <a:pt x="129540" y="308610"/>
                  </a:lnTo>
                  <a:lnTo>
                    <a:pt x="134620" y="308610"/>
                  </a:lnTo>
                  <a:lnTo>
                    <a:pt x="134091" y="307036"/>
                  </a:lnTo>
                  <a:lnTo>
                    <a:pt x="132539" y="3032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37126" y="3028949"/>
              <a:ext cx="232410" cy="89916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5203698" y="3291077"/>
              <a:ext cx="121285" cy="311785"/>
            </a:xfrm>
            <a:custGeom>
              <a:avLst/>
              <a:gdLst/>
              <a:ahLst/>
              <a:cxnLst/>
              <a:rect l="l" t="t" r="r" b="b"/>
              <a:pathLst>
                <a:path w="121285" h="311785">
                  <a:moveTo>
                    <a:pt x="35052" y="240030"/>
                  </a:moveTo>
                  <a:lnTo>
                    <a:pt x="106680" y="311658"/>
                  </a:lnTo>
                  <a:lnTo>
                    <a:pt x="113421" y="265176"/>
                  </a:lnTo>
                  <a:lnTo>
                    <a:pt x="88392" y="265176"/>
                  </a:lnTo>
                  <a:lnTo>
                    <a:pt x="86106" y="263652"/>
                  </a:lnTo>
                  <a:lnTo>
                    <a:pt x="84147" y="257758"/>
                  </a:lnTo>
                  <a:lnTo>
                    <a:pt x="35052" y="240030"/>
                  </a:lnTo>
                  <a:close/>
                </a:path>
                <a:path w="121285" h="311785">
                  <a:moveTo>
                    <a:pt x="84147" y="257758"/>
                  </a:moveTo>
                  <a:lnTo>
                    <a:pt x="86106" y="263652"/>
                  </a:lnTo>
                  <a:lnTo>
                    <a:pt x="88392" y="265176"/>
                  </a:lnTo>
                  <a:lnTo>
                    <a:pt x="90678" y="264414"/>
                  </a:lnTo>
                  <a:lnTo>
                    <a:pt x="93726" y="263652"/>
                  </a:lnTo>
                  <a:lnTo>
                    <a:pt x="94488" y="260604"/>
                  </a:lnTo>
                  <a:lnTo>
                    <a:pt x="94234" y="259842"/>
                  </a:lnTo>
                  <a:lnTo>
                    <a:pt x="89916" y="259842"/>
                  </a:lnTo>
                  <a:lnTo>
                    <a:pt x="84147" y="257758"/>
                  </a:lnTo>
                  <a:close/>
                </a:path>
                <a:path w="121285" h="311785">
                  <a:moveTo>
                    <a:pt x="121158" y="211836"/>
                  </a:moveTo>
                  <a:lnTo>
                    <a:pt x="92774" y="255449"/>
                  </a:lnTo>
                  <a:lnTo>
                    <a:pt x="94488" y="260604"/>
                  </a:lnTo>
                  <a:lnTo>
                    <a:pt x="93726" y="263652"/>
                  </a:lnTo>
                  <a:lnTo>
                    <a:pt x="90678" y="264414"/>
                  </a:lnTo>
                  <a:lnTo>
                    <a:pt x="88392" y="265176"/>
                  </a:lnTo>
                  <a:lnTo>
                    <a:pt x="113421" y="265176"/>
                  </a:lnTo>
                  <a:lnTo>
                    <a:pt x="121158" y="211836"/>
                  </a:lnTo>
                  <a:close/>
                </a:path>
                <a:path w="121285" h="311785">
                  <a:moveTo>
                    <a:pt x="6096" y="0"/>
                  </a:moveTo>
                  <a:lnTo>
                    <a:pt x="1524" y="1524"/>
                  </a:lnTo>
                  <a:lnTo>
                    <a:pt x="0" y="3810"/>
                  </a:lnTo>
                  <a:lnTo>
                    <a:pt x="762" y="6858"/>
                  </a:lnTo>
                  <a:lnTo>
                    <a:pt x="84147" y="257758"/>
                  </a:lnTo>
                  <a:lnTo>
                    <a:pt x="89916" y="259842"/>
                  </a:lnTo>
                  <a:lnTo>
                    <a:pt x="92774" y="255449"/>
                  </a:lnTo>
                  <a:lnTo>
                    <a:pt x="8382" y="1524"/>
                  </a:lnTo>
                  <a:lnTo>
                    <a:pt x="6096" y="0"/>
                  </a:lnTo>
                  <a:close/>
                </a:path>
                <a:path w="121285" h="311785">
                  <a:moveTo>
                    <a:pt x="92774" y="255449"/>
                  </a:moveTo>
                  <a:lnTo>
                    <a:pt x="89916" y="259842"/>
                  </a:lnTo>
                  <a:lnTo>
                    <a:pt x="94234" y="259842"/>
                  </a:lnTo>
                  <a:lnTo>
                    <a:pt x="92774" y="255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418587" y="2889503"/>
              <a:ext cx="3164205" cy="10160"/>
            </a:xfrm>
            <a:custGeom>
              <a:avLst/>
              <a:gdLst/>
              <a:ahLst/>
              <a:cxnLst/>
              <a:rect l="l" t="t" r="r" b="b"/>
              <a:pathLst>
                <a:path w="3164204" h="10160">
                  <a:moveTo>
                    <a:pt x="0" y="9906"/>
                  </a:moveTo>
                  <a:lnTo>
                    <a:pt x="3163824" y="0"/>
                  </a:lnTo>
                </a:path>
              </a:pathLst>
            </a:custGeom>
            <a:ln w="1129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5331205" y="2727648"/>
            <a:ext cx="25082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45" dirty="0">
                <a:latin typeface="Times New Roman"/>
                <a:cs typeface="Times New Roman"/>
              </a:rPr>
              <a:t>P</a:t>
            </a:r>
            <a:r>
              <a:rPr sz="1000" i="1" spc="35" dirty="0">
                <a:latin typeface="Times New Roman"/>
                <a:cs typeface="Times New Roman"/>
              </a:rPr>
              <a:t>S</a:t>
            </a:r>
            <a:r>
              <a:rPr sz="1000" i="1" spc="-5" dirty="0">
                <a:latin typeface="Times New Roman"/>
                <a:cs typeface="Times New Roman"/>
              </a:rPr>
              <a:t>K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274822" y="4058863"/>
            <a:ext cx="28003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Times New Roman"/>
                <a:cs typeface="Times New Roman"/>
              </a:rPr>
              <a:t>Ц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69887" y="2319978"/>
            <a:ext cx="27622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40" dirty="0">
                <a:latin typeface="Times New Roman"/>
                <a:cs typeface="Times New Roman"/>
              </a:rPr>
              <a:t>А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Times New Roman"/>
                <a:cs typeface="Times New Roman"/>
              </a:rPr>
              <a:t>Ц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994144" y="4058863"/>
            <a:ext cx="27940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5" dirty="0">
                <a:latin typeface="Times New Roman"/>
                <a:cs typeface="Times New Roman"/>
              </a:rPr>
              <a:t>П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Times New Roman"/>
                <a:cs typeface="Times New Roman"/>
              </a:rPr>
              <a:t>Ц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517898" y="3071621"/>
            <a:ext cx="409575" cy="1010919"/>
          </a:xfrm>
          <a:custGeom>
            <a:avLst/>
            <a:gdLst/>
            <a:ahLst/>
            <a:cxnLst/>
            <a:rect l="l" t="t" r="r" b="b"/>
            <a:pathLst>
              <a:path w="409575" h="1010920">
                <a:moveTo>
                  <a:pt x="12954" y="0"/>
                </a:moveTo>
                <a:lnTo>
                  <a:pt x="0" y="4572"/>
                </a:lnTo>
                <a:lnTo>
                  <a:pt x="40386" y="105156"/>
                </a:lnTo>
                <a:lnTo>
                  <a:pt x="52578" y="100584"/>
                </a:lnTo>
                <a:lnTo>
                  <a:pt x="12954" y="0"/>
                </a:lnTo>
                <a:close/>
              </a:path>
              <a:path w="409575" h="1010920">
                <a:moveTo>
                  <a:pt x="67818" y="137922"/>
                </a:moveTo>
                <a:lnTo>
                  <a:pt x="55626" y="143256"/>
                </a:lnTo>
                <a:lnTo>
                  <a:pt x="95250" y="243840"/>
                </a:lnTo>
                <a:lnTo>
                  <a:pt x="108204" y="238506"/>
                </a:lnTo>
                <a:lnTo>
                  <a:pt x="67818" y="137922"/>
                </a:lnTo>
                <a:close/>
              </a:path>
              <a:path w="409575" h="1010920">
                <a:moveTo>
                  <a:pt x="122682" y="275844"/>
                </a:moveTo>
                <a:lnTo>
                  <a:pt x="110490" y="281178"/>
                </a:lnTo>
                <a:lnTo>
                  <a:pt x="150876" y="381762"/>
                </a:lnTo>
                <a:lnTo>
                  <a:pt x="163068" y="376428"/>
                </a:lnTo>
                <a:lnTo>
                  <a:pt x="122682" y="275844"/>
                </a:lnTo>
                <a:close/>
              </a:path>
              <a:path w="409575" h="1010920">
                <a:moveTo>
                  <a:pt x="178308" y="414528"/>
                </a:moveTo>
                <a:lnTo>
                  <a:pt x="165354" y="419100"/>
                </a:lnTo>
                <a:lnTo>
                  <a:pt x="205740" y="519684"/>
                </a:lnTo>
                <a:lnTo>
                  <a:pt x="218694" y="515112"/>
                </a:lnTo>
                <a:lnTo>
                  <a:pt x="178308" y="414528"/>
                </a:lnTo>
                <a:close/>
              </a:path>
              <a:path w="409575" h="1010920">
                <a:moveTo>
                  <a:pt x="233172" y="552450"/>
                </a:moveTo>
                <a:lnTo>
                  <a:pt x="220980" y="557784"/>
                </a:lnTo>
                <a:lnTo>
                  <a:pt x="261366" y="658368"/>
                </a:lnTo>
                <a:lnTo>
                  <a:pt x="273558" y="653034"/>
                </a:lnTo>
                <a:lnTo>
                  <a:pt x="233172" y="552450"/>
                </a:lnTo>
                <a:close/>
              </a:path>
              <a:path w="409575" h="1010920">
                <a:moveTo>
                  <a:pt x="288798" y="691134"/>
                </a:moveTo>
                <a:lnTo>
                  <a:pt x="275844" y="695706"/>
                </a:lnTo>
                <a:lnTo>
                  <a:pt x="316230" y="796290"/>
                </a:lnTo>
                <a:lnTo>
                  <a:pt x="329184" y="791718"/>
                </a:lnTo>
                <a:lnTo>
                  <a:pt x="288798" y="691134"/>
                </a:lnTo>
                <a:close/>
              </a:path>
              <a:path w="409575" h="1010920">
                <a:moveTo>
                  <a:pt x="350520" y="937260"/>
                </a:moveTo>
                <a:lnTo>
                  <a:pt x="409194" y="1010412"/>
                </a:lnTo>
                <a:lnTo>
                  <a:pt x="404696" y="960120"/>
                </a:lnTo>
                <a:lnTo>
                  <a:pt x="389382" y="960120"/>
                </a:lnTo>
                <a:lnTo>
                  <a:pt x="350520" y="937260"/>
                </a:lnTo>
                <a:close/>
              </a:path>
              <a:path w="409575" h="1010920">
                <a:moveTo>
                  <a:pt x="400812" y="916686"/>
                </a:moveTo>
                <a:lnTo>
                  <a:pt x="389382" y="960120"/>
                </a:lnTo>
                <a:lnTo>
                  <a:pt x="404696" y="960120"/>
                </a:lnTo>
                <a:lnTo>
                  <a:pt x="400812" y="916686"/>
                </a:lnTo>
                <a:close/>
              </a:path>
              <a:path w="409575" h="1010920">
                <a:moveTo>
                  <a:pt x="343662" y="829056"/>
                </a:moveTo>
                <a:lnTo>
                  <a:pt x="331470" y="834390"/>
                </a:lnTo>
                <a:lnTo>
                  <a:pt x="371094" y="934974"/>
                </a:lnTo>
                <a:lnTo>
                  <a:pt x="384048" y="929640"/>
                </a:lnTo>
                <a:lnTo>
                  <a:pt x="343662" y="829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276601" y="4058863"/>
            <a:ext cx="135509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71170" algn="l"/>
                <a:tab pos="1096010" algn="l"/>
              </a:tabLst>
            </a:pPr>
            <a:r>
              <a:rPr sz="1000" spc="-15" dirty="0">
                <a:latin typeface="Times New Roman"/>
                <a:cs typeface="Times New Roman"/>
              </a:rPr>
              <a:t>П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Times New Roman"/>
                <a:cs typeface="Times New Roman"/>
              </a:rPr>
              <a:t>Г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15" dirty="0">
                <a:latin typeface="Times New Roman"/>
                <a:cs typeface="Times New Roman"/>
              </a:rPr>
              <a:t>П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5" dirty="0">
                <a:latin typeface="Times New Roman"/>
                <a:cs typeface="Times New Roman"/>
              </a:rPr>
              <a:t>Ф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Times New Roman"/>
                <a:cs typeface="Times New Roman"/>
              </a:rPr>
              <a:t>Г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5" dirty="0">
                <a:latin typeface="Times New Roman"/>
                <a:cs typeface="Times New Roman"/>
              </a:rPr>
              <a:t>Ф</a:t>
            </a:r>
            <a:r>
              <a:rPr sz="1000" spc="-5" dirty="0">
                <a:latin typeface="Times New Roman"/>
                <a:cs typeface="Times New Roman"/>
              </a:rPr>
              <a:t>+Г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052035" y="2374080"/>
            <a:ext cx="47434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5" dirty="0">
                <a:latin typeface="Times New Roman"/>
                <a:cs typeface="Times New Roman"/>
              </a:rPr>
              <a:t>Ц</a:t>
            </a:r>
            <a:r>
              <a:rPr sz="1000" dirty="0">
                <a:latin typeface="Symbol"/>
                <a:cs typeface="Symbol"/>
              </a:rPr>
              <a:t></a:t>
            </a:r>
            <a:r>
              <a:rPr sz="1000" spc="-40" dirty="0">
                <a:latin typeface="Times New Roman"/>
                <a:cs typeface="Times New Roman"/>
              </a:rPr>
              <a:t>А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Times New Roman"/>
                <a:cs typeface="Times New Roman"/>
              </a:rPr>
              <a:t>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799560" y="2467803"/>
            <a:ext cx="25781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40" dirty="0">
                <a:latin typeface="Times New Roman"/>
                <a:cs typeface="Times New Roman"/>
              </a:rPr>
              <a:t>А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Times New Roman"/>
                <a:cs typeface="Times New Roman"/>
              </a:rPr>
              <a:t>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243812" y="2875472"/>
            <a:ext cx="48895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Ц</a:t>
            </a:r>
            <a:r>
              <a:rPr sz="1000" dirty="0">
                <a:latin typeface="Symbol"/>
                <a:cs typeface="Symbol"/>
              </a:rPr>
              <a:t></a:t>
            </a:r>
            <a:r>
              <a:rPr sz="1000" dirty="0">
                <a:latin typeface="Times New Roman"/>
                <a:cs typeface="Times New Roman"/>
              </a:rPr>
              <a:t>Ф+</a:t>
            </a:r>
            <a:r>
              <a:rPr sz="1000" spc="-5" dirty="0">
                <a:latin typeface="Times New Roman"/>
                <a:cs typeface="Times New Roman"/>
              </a:rPr>
              <a:t>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132306" y="2940237"/>
            <a:ext cx="27241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latin typeface="Times New Roman"/>
                <a:cs typeface="Times New Roman"/>
              </a:rPr>
              <a:t>Ф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Times New Roman"/>
                <a:cs typeface="Times New Roman"/>
              </a:rPr>
              <a:t>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546594" y="4058863"/>
            <a:ext cx="754380" cy="3143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14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П+Ц+Г</a:t>
            </a:r>
            <a:endParaRPr sz="1000">
              <a:latin typeface="Times New Roman"/>
              <a:cs typeface="Times New Roman"/>
            </a:endParaRPr>
          </a:p>
          <a:p>
            <a:pPr marL="167640">
              <a:lnSpc>
                <a:spcPts val="1140"/>
              </a:lnSpc>
            </a:pPr>
            <a:r>
              <a:rPr sz="1000" spc="-10" dirty="0">
                <a:latin typeface="Times New Roman"/>
                <a:cs typeface="Times New Roman"/>
              </a:rPr>
              <a:t>Структури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067811" y="4479286"/>
            <a:ext cx="5787390" cy="2590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11.2.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 чавунів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графітизації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(А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аустеніт; </a:t>
            </a:r>
            <a:r>
              <a:rPr sz="1000" dirty="0">
                <a:latin typeface="Times New Roman"/>
                <a:cs typeface="Times New Roman"/>
              </a:rPr>
              <a:t>Г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П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Ф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ферит; </a:t>
            </a:r>
            <a:r>
              <a:rPr sz="1000" dirty="0">
                <a:latin typeface="Times New Roman"/>
                <a:cs typeface="Times New Roman"/>
              </a:rPr>
              <a:t>Ц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цементит)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7900"/>
              </a:lnSpc>
            </a:pPr>
            <a:r>
              <a:rPr sz="1200" spc="-5" dirty="0">
                <a:latin typeface="Times New Roman"/>
                <a:cs typeface="Times New Roman"/>
              </a:rPr>
              <a:t>Витримка при температурі більше </a:t>
            </a:r>
            <a:r>
              <a:rPr sz="1200" dirty="0">
                <a:latin typeface="Times New Roman"/>
                <a:cs typeface="Times New Roman"/>
              </a:rPr>
              <a:t>738 °С (лінія </a:t>
            </a:r>
            <a:r>
              <a:rPr sz="1200" i="1" spc="-5" dirty="0">
                <a:latin typeface="Times New Roman"/>
                <a:cs typeface="Times New Roman"/>
              </a:rPr>
              <a:t>PSK</a:t>
            </a:r>
            <a:r>
              <a:rPr sz="1200" spc="-5" dirty="0">
                <a:latin typeface="Times New Roman"/>
                <a:cs typeface="Times New Roman"/>
              </a:rPr>
              <a:t>, див. рис. </a:t>
            </a:r>
            <a:r>
              <a:rPr sz="1200" dirty="0">
                <a:latin typeface="Times New Roman"/>
                <a:cs typeface="Times New Roman"/>
              </a:rPr>
              <a:t>11.1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11.2, познач-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 </a:t>
            </a:r>
            <a:r>
              <a:rPr sz="1200" dirty="0">
                <a:latin typeface="Times New Roman"/>
                <a:cs typeface="Times New Roman"/>
              </a:rPr>
              <a:t>«</a:t>
            </a:r>
            <a:r>
              <a:rPr sz="1200" dirty="0">
                <a:latin typeface="Symbol"/>
                <a:cs typeface="Symbol"/>
              </a:rPr>
              <a:t></a:t>
            </a:r>
            <a:r>
              <a:rPr sz="1200" dirty="0">
                <a:latin typeface="Times New Roman"/>
                <a:cs typeface="Times New Roman"/>
              </a:rPr>
              <a:t>» </a:t>
            </a:r>
            <a:r>
              <a:rPr sz="1200" spc="-5" dirty="0">
                <a:latin typeface="Times New Roman"/>
                <a:cs typeface="Times New Roman"/>
              </a:rPr>
              <a:t>не враховується) </a:t>
            </a:r>
            <a:r>
              <a:rPr sz="1200" dirty="0">
                <a:latin typeface="Times New Roman"/>
                <a:cs typeface="Times New Roman"/>
              </a:rPr>
              <a:t>призводить до </a:t>
            </a:r>
            <a:r>
              <a:rPr sz="1200" spc="-5" dirty="0">
                <a:latin typeface="Times New Roman"/>
                <a:cs typeface="Times New Roman"/>
              </a:rPr>
              <a:t>графітизації надлишкового </a:t>
            </a:r>
            <a:r>
              <a:rPr sz="1200" dirty="0">
                <a:latin typeface="Times New Roman"/>
                <a:cs typeface="Times New Roman"/>
              </a:rPr>
              <a:t>цементиту, що нероз-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чиняється. Якщо </a:t>
            </a:r>
            <a:r>
              <a:rPr sz="1200" dirty="0">
                <a:latin typeface="Times New Roman"/>
                <a:cs typeface="Times New Roman"/>
              </a:rPr>
              <a:t>процес </a:t>
            </a:r>
            <a:r>
              <a:rPr sz="1200" spc="-5" dirty="0">
                <a:latin typeface="Times New Roman"/>
                <a:cs typeface="Times New Roman"/>
              </a:rPr>
              <a:t>завершити повністю, то при високій температурі структура </a:t>
            </a:r>
            <a:r>
              <a:rPr sz="1200" dirty="0">
                <a:latin typeface="Times New Roman"/>
                <a:cs typeface="Times New Roman"/>
              </a:rPr>
              <a:t>бу-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складатися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охолодження</a:t>
            </a:r>
            <a:r>
              <a:rPr sz="1200" dirty="0">
                <a:latin typeface="Times New Roman"/>
                <a:cs typeface="Times New Roman"/>
              </a:rPr>
              <a:t> – з перліту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незавершеності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первинної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графітизації,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738 °С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складається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цементиту,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нижче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цієї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перліту, </a:t>
            </a: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цементиту.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переході </a:t>
            </a:r>
            <a:r>
              <a:rPr sz="1200" spc="-5" dirty="0">
                <a:latin typeface="Times New Roman"/>
                <a:cs typeface="Times New Roman"/>
              </a:rPr>
              <a:t>через критичну точку перетворення аустеніту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перліт, та витримці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нижче </a:t>
            </a:r>
            <a:r>
              <a:rPr sz="1200" dirty="0">
                <a:latin typeface="Times New Roman"/>
                <a:cs typeface="Times New Roman"/>
              </a:rPr>
              <a:t>критичної </a:t>
            </a:r>
            <a:r>
              <a:rPr sz="1200" spc="-5" dirty="0">
                <a:latin typeface="Times New Roman"/>
                <a:cs typeface="Times New Roman"/>
              </a:rPr>
              <a:t>призведе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розпаду цементиту,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входить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скла-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 перліту (вторинна графітизація). Якщо </a:t>
            </a:r>
            <a:r>
              <a:rPr sz="1200" dirty="0">
                <a:latin typeface="Times New Roman"/>
                <a:cs typeface="Times New Roman"/>
              </a:rPr>
              <a:t>процес завершений повністю, </a:t>
            </a:r>
            <a:r>
              <a:rPr sz="1200" spc="-5" dirty="0">
                <a:latin typeface="Times New Roman"/>
                <a:cs typeface="Times New Roman"/>
              </a:rPr>
              <a:t>то структура </a:t>
            </a:r>
            <a:r>
              <a:rPr sz="1200" dirty="0">
                <a:latin typeface="Times New Roman"/>
                <a:cs typeface="Times New Roman"/>
              </a:rPr>
              <a:t> складається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незавершеності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перліту,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графіту.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0" y="516889"/>
            <a:ext cx="5787390" cy="18440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-5" dirty="0">
                <a:latin typeface="Times New Roman"/>
                <a:cs typeface="Times New Roman"/>
              </a:rPr>
              <a:t> від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форми </a:t>
            </a: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 утворення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 чавунів: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сірий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пластинчастим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графітом;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сірий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вермікулястим графітом;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високоміцний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кулястим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графітом;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ковкий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пластівчастим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11.3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представлені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мікроструктури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чавунів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тривимірні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мікрофотографії,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отримані </a:t>
            </a:r>
            <a:r>
              <a:rPr sz="1200" spc="-5" dirty="0">
                <a:latin typeface="Times New Roman"/>
                <a:cs typeface="Times New Roman"/>
              </a:rPr>
              <a:t>на електронному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мікроскопі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графітових включень.</a:t>
            </a:r>
            <a:endParaRPr sz="1200">
              <a:latin typeface="Times New Roman"/>
              <a:cs typeface="Times New Roman"/>
            </a:endParaRPr>
          </a:p>
          <a:p>
            <a:pPr marL="72390" algn="ctr">
              <a:lnSpc>
                <a:spcPct val="100000"/>
              </a:lnSpc>
              <a:spcBef>
                <a:spcPts val="655"/>
              </a:spcBef>
            </a:pPr>
            <a:r>
              <a:rPr sz="900" spc="-5" dirty="0">
                <a:latin typeface="Times New Roman"/>
                <a:cs typeface="Times New Roman"/>
              </a:rPr>
              <a:t>Мікроструктура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чавуна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91" y="8776966"/>
            <a:ext cx="5786755" cy="120586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993140" marR="984250" algn="ctr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11.4. </a:t>
            </a:r>
            <a:r>
              <a:rPr sz="1000" spc="-5" dirty="0">
                <a:latin typeface="Times New Roman"/>
                <a:cs typeface="Times New Roman"/>
              </a:rPr>
              <a:t>Схематичні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зображення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 чавуну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залежності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 металевої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основи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форми графітових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включень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широкого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поширення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набули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вмістом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2,4...3,8 %.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вищий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більше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нижче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механічні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210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00783" y="2353055"/>
            <a:ext cx="663704" cy="895349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773680" y="2353055"/>
            <a:ext cx="659894" cy="89534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34384" y="2353055"/>
            <a:ext cx="672082" cy="895349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913376" y="2353055"/>
            <a:ext cx="659130" cy="895349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876298" y="3226098"/>
            <a:ext cx="311785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-5" dirty="0">
                <a:latin typeface="Times New Roman"/>
                <a:cs typeface="Times New Roman"/>
              </a:rPr>
              <a:t>Сір</a:t>
            </a:r>
            <a:r>
              <a:rPr sz="900" spc="-15" dirty="0">
                <a:latin typeface="Times New Roman"/>
                <a:cs typeface="Times New Roman"/>
              </a:rPr>
              <a:t>и</a:t>
            </a:r>
            <a:r>
              <a:rPr sz="900" spc="-5" dirty="0">
                <a:latin typeface="Times New Roman"/>
                <a:cs typeface="Times New Roman"/>
              </a:rPr>
              <a:t>й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876272" y="3226098"/>
            <a:ext cx="730250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-5" dirty="0">
                <a:latin typeface="Times New Roman"/>
                <a:cs typeface="Times New Roman"/>
              </a:rPr>
              <a:t>Високоміцний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46140" y="3226098"/>
            <a:ext cx="1419860" cy="294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060"/>
              </a:lnSpc>
              <a:spcBef>
                <a:spcPts val="95"/>
              </a:spcBef>
              <a:tabLst>
                <a:tab pos="1042669" algn="l"/>
              </a:tabLst>
            </a:pPr>
            <a:r>
              <a:rPr sz="900" spc="-10" dirty="0">
                <a:latin typeface="Times New Roman"/>
                <a:cs typeface="Times New Roman"/>
              </a:rPr>
              <a:t>С</a:t>
            </a:r>
            <a:r>
              <a:rPr sz="900" spc="-5" dirty="0">
                <a:latin typeface="Times New Roman"/>
                <a:cs typeface="Times New Roman"/>
              </a:rPr>
              <a:t>ірий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5" dirty="0">
                <a:latin typeface="Times New Roman"/>
                <a:cs typeface="Times New Roman"/>
              </a:rPr>
              <a:t>К</a:t>
            </a:r>
            <a:r>
              <a:rPr sz="900" spc="-10" dirty="0">
                <a:latin typeface="Times New Roman"/>
                <a:cs typeface="Times New Roman"/>
              </a:rPr>
              <a:t>о</a:t>
            </a:r>
            <a:r>
              <a:rPr sz="900" spc="-5" dirty="0">
                <a:latin typeface="Times New Roman"/>
                <a:cs typeface="Times New Roman"/>
              </a:rPr>
              <a:t>вкий</a:t>
            </a:r>
            <a:endParaRPr sz="900">
              <a:latin typeface="Times New Roman"/>
              <a:cs typeface="Times New Roman"/>
            </a:endParaRPr>
          </a:p>
          <a:p>
            <a:pPr marL="36195">
              <a:lnSpc>
                <a:spcPts val="1060"/>
              </a:lnSpc>
            </a:pPr>
            <a:r>
              <a:rPr sz="900" spc="-5" dirty="0">
                <a:latin typeface="Times New Roman"/>
                <a:cs typeface="Times New Roman"/>
              </a:rPr>
              <a:t>Вигляд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включення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графіту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700783" y="3511297"/>
            <a:ext cx="668020" cy="897255"/>
            <a:chOff x="1700783" y="3511297"/>
            <a:chExt cx="668020" cy="897255"/>
          </a:xfrm>
        </p:grpSpPr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00783" y="3511297"/>
              <a:ext cx="667514" cy="89687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116836" y="4295393"/>
              <a:ext cx="242570" cy="105410"/>
            </a:xfrm>
            <a:custGeom>
              <a:avLst/>
              <a:gdLst/>
              <a:ahLst/>
              <a:cxnLst/>
              <a:rect l="l" t="t" r="r" b="b"/>
              <a:pathLst>
                <a:path w="242569" h="105410">
                  <a:moveTo>
                    <a:pt x="242317" y="0"/>
                  </a:moveTo>
                  <a:lnTo>
                    <a:pt x="0" y="0"/>
                  </a:lnTo>
                  <a:lnTo>
                    <a:pt x="0" y="105157"/>
                  </a:lnTo>
                  <a:lnTo>
                    <a:pt x="242317" y="105157"/>
                  </a:lnTo>
                  <a:lnTo>
                    <a:pt x="242317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116834" y="4295394"/>
              <a:ext cx="242570" cy="105410"/>
            </a:xfrm>
            <a:custGeom>
              <a:avLst/>
              <a:gdLst/>
              <a:ahLst/>
              <a:cxnLst/>
              <a:rect l="l" t="t" r="r" b="b"/>
              <a:pathLst>
                <a:path w="242569" h="105410">
                  <a:moveTo>
                    <a:pt x="242317" y="0"/>
                  </a:moveTo>
                  <a:lnTo>
                    <a:pt x="0" y="0"/>
                  </a:lnTo>
                  <a:lnTo>
                    <a:pt x="0" y="105157"/>
                  </a:lnTo>
                  <a:lnTo>
                    <a:pt x="242317" y="105157"/>
                  </a:lnTo>
                  <a:lnTo>
                    <a:pt x="242317" y="0"/>
                  </a:lnTo>
                  <a:close/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164079" y="4358640"/>
              <a:ext cx="150495" cy="29209"/>
            </a:xfrm>
            <a:custGeom>
              <a:avLst/>
              <a:gdLst/>
              <a:ahLst/>
              <a:cxnLst/>
              <a:rect l="l" t="t" r="r" b="b"/>
              <a:pathLst>
                <a:path w="150494" h="29210">
                  <a:moveTo>
                    <a:pt x="0" y="17526"/>
                  </a:moveTo>
                  <a:lnTo>
                    <a:pt x="150114" y="19812"/>
                  </a:lnTo>
                </a:path>
                <a:path w="150494" h="29210">
                  <a:moveTo>
                    <a:pt x="0" y="28956"/>
                  </a:moveTo>
                  <a:lnTo>
                    <a:pt x="0" y="0"/>
                  </a:lnTo>
                </a:path>
                <a:path w="150494" h="29210">
                  <a:moveTo>
                    <a:pt x="150114" y="28956"/>
                  </a:moveTo>
                  <a:lnTo>
                    <a:pt x="150114" y="0"/>
                  </a:lnTo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4907279" y="3511296"/>
            <a:ext cx="669290" cy="897890"/>
            <a:chOff x="4907279" y="3511296"/>
            <a:chExt cx="669290" cy="897890"/>
          </a:xfrm>
        </p:grpSpPr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07279" y="3511296"/>
              <a:ext cx="669037" cy="897635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325617" y="4299969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7" y="0"/>
                  </a:moveTo>
                  <a:lnTo>
                    <a:pt x="0" y="0"/>
                  </a:lnTo>
                  <a:lnTo>
                    <a:pt x="0" y="105152"/>
                  </a:lnTo>
                  <a:lnTo>
                    <a:pt x="241557" y="105152"/>
                  </a:lnTo>
                  <a:lnTo>
                    <a:pt x="241557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325614" y="4299966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7" y="0"/>
                  </a:moveTo>
                  <a:lnTo>
                    <a:pt x="0" y="0"/>
                  </a:lnTo>
                  <a:lnTo>
                    <a:pt x="0" y="105157"/>
                  </a:lnTo>
                  <a:lnTo>
                    <a:pt x="241557" y="105157"/>
                  </a:lnTo>
                  <a:lnTo>
                    <a:pt x="241557" y="0"/>
                  </a:lnTo>
                  <a:close/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372099" y="4363212"/>
              <a:ext cx="151130" cy="29209"/>
            </a:xfrm>
            <a:custGeom>
              <a:avLst/>
              <a:gdLst/>
              <a:ahLst/>
              <a:cxnLst/>
              <a:rect l="l" t="t" r="r" b="b"/>
              <a:pathLst>
                <a:path w="151129" h="29210">
                  <a:moveTo>
                    <a:pt x="0" y="16764"/>
                  </a:moveTo>
                  <a:lnTo>
                    <a:pt x="150876" y="19812"/>
                  </a:lnTo>
                </a:path>
                <a:path w="151129" h="29210">
                  <a:moveTo>
                    <a:pt x="0" y="28956"/>
                  </a:moveTo>
                  <a:lnTo>
                    <a:pt x="0" y="0"/>
                  </a:lnTo>
                </a:path>
                <a:path w="151129" h="29210">
                  <a:moveTo>
                    <a:pt x="150876" y="28956"/>
                  </a:moveTo>
                  <a:lnTo>
                    <a:pt x="150876" y="0"/>
                  </a:lnTo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648460" y="4263419"/>
            <a:ext cx="768350" cy="28638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R="99060" algn="r">
              <a:lnSpc>
                <a:spcPct val="100000"/>
              </a:lnSpc>
              <a:spcBef>
                <a:spcPts val="250"/>
              </a:spcBef>
            </a:pPr>
            <a:r>
              <a:rPr sz="400" spc="-10" dirty="0">
                <a:latin typeface="Microsoft Sans Serif"/>
                <a:cs typeface="Microsoft Sans Serif"/>
              </a:rPr>
              <a:t>5</a:t>
            </a:r>
            <a:r>
              <a:rPr sz="400" spc="-5" dirty="0">
                <a:latin typeface="Microsoft Sans Serif"/>
                <a:cs typeface="Microsoft Sans Serif"/>
              </a:rPr>
              <a:t>0</a:t>
            </a:r>
            <a:r>
              <a:rPr sz="400" spc="10" dirty="0">
                <a:latin typeface="Times New Roman"/>
                <a:cs typeface="Times New Roman"/>
              </a:rPr>
              <a:t> </a:t>
            </a:r>
            <a:r>
              <a:rPr sz="400" spc="-15" dirty="0">
                <a:latin typeface="Symbol"/>
                <a:cs typeface="Symbol"/>
              </a:rPr>
              <a:t></a:t>
            </a:r>
            <a:r>
              <a:rPr sz="400" spc="-5" dirty="0">
                <a:latin typeface="Microsoft Sans Serif"/>
                <a:cs typeface="Microsoft Sans Serif"/>
              </a:rPr>
              <a:t>m</a:t>
            </a:r>
            <a:endParaRPr sz="4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spc="-5" dirty="0">
                <a:latin typeface="Times New Roman"/>
                <a:cs typeface="Times New Roman"/>
              </a:rPr>
              <a:t>Пластинчастий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995924" y="4270033"/>
            <a:ext cx="535305" cy="28003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235"/>
              </a:spcBef>
            </a:pPr>
            <a:r>
              <a:rPr sz="400" spc="-10" dirty="0">
                <a:latin typeface="Microsoft Sans Serif"/>
                <a:cs typeface="Microsoft Sans Serif"/>
              </a:rPr>
              <a:t>5</a:t>
            </a:r>
            <a:r>
              <a:rPr sz="400" spc="-5" dirty="0">
                <a:latin typeface="Microsoft Sans Serif"/>
                <a:cs typeface="Microsoft Sans Serif"/>
              </a:rPr>
              <a:t>0</a:t>
            </a:r>
            <a:r>
              <a:rPr sz="400" spc="5" dirty="0">
                <a:latin typeface="Times New Roman"/>
                <a:cs typeface="Times New Roman"/>
              </a:rPr>
              <a:t> </a:t>
            </a:r>
            <a:r>
              <a:rPr sz="400" spc="-15" dirty="0">
                <a:latin typeface="Symbol"/>
                <a:cs typeface="Symbol"/>
              </a:rPr>
              <a:t></a:t>
            </a:r>
            <a:r>
              <a:rPr sz="400" spc="-5" dirty="0">
                <a:latin typeface="Microsoft Sans Serif"/>
                <a:cs typeface="Microsoft Sans Serif"/>
              </a:rPr>
              <a:t>m</a:t>
            </a:r>
            <a:endParaRPr sz="4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900" spc="-5" dirty="0">
                <a:latin typeface="Times New Roman"/>
                <a:cs typeface="Times New Roman"/>
              </a:rPr>
              <a:t>Кулястий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2104531" y="3115703"/>
            <a:ext cx="248285" cy="111760"/>
            <a:chOff x="2104531" y="3115703"/>
            <a:chExt cx="248285" cy="111760"/>
          </a:xfrm>
        </p:grpSpPr>
        <p:sp>
          <p:nvSpPr>
            <p:cNvPr id="26" name="object 26"/>
            <p:cNvSpPr/>
            <p:nvPr/>
          </p:nvSpPr>
          <p:spPr>
            <a:xfrm>
              <a:off x="2107692" y="3118869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2" y="0"/>
                  </a:moveTo>
                  <a:lnTo>
                    <a:pt x="0" y="0"/>
                  </a:lnTo>
                  <a:lnTo>
                    <a:pt x="0" y="105152"/>
                  </a:lnTo>
                  <a:lnTo>
                    <a:pt x="241552" y="105152"/>
                  </a:lnTo>
                  <a:lnTo>
                    <a:pt x="241552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107693" y="3118865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2" y="0"/>
                  </a:moveTo>
                  <a:lnTo>
                    <a:pt x="0" y="0"/>
                  </a:lnTo>
                  <a:lnTo>
                    <a:pt x="0" y="105157"/>
                  </a:lnTo>
                  <a:lnTo>
                    <a:pt x="241552" y="105157"/>
                  </a:lnTo>
                  <a:lnTo>
                    <a:pt x="241552" y="0"/>
                  </a:lnTo>
                  <a:close/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154174" y="3182111"/>
              <a:ext cx="151130" cy="29209"/>
            </a:xfrm>
            <a:custGeom>
              <a:avLst/>
              <a:gdLst/>
              <a:ahLst/>
              <a:cxnLst/>
              <a:rect l="l" t="t" r="r" b="b"/>
              <a:pathLst>
                <a:path w="151130" h="29210">
                  <a:moveTo>
                    <a:pt x="0" y="17526"/>
                  </a:moveTo>
                  <a:lnTo>
                    <a:pt x="150876" y="19812"/>
                  </a:lnTo>
                </a:path>
                <a:path w="151130" h="29210">
                  <a:moveTo>
                    <a:pt x="0" y="28956"/>
                  </a:moveTo>
                  <a:lnTo>
                    <a:pt x="0" y="0"/>
                  </a:lnTo>
                </a:path>
                <a:path w="151130" h="29210">
                  <a:moveTo>
                    <a:pt x="150876" y="28956"/>
                  </a:moveTo>
                  <a:lnTo>
                    <a:pt x="150876" y="0"/>
                  </a:lnTo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2767583" y="3511297"/>
            <a:ext cx="669925" cy="897255"/>
            <a:chOff x="2767583" y="3511297"/>
            <a:chExt cx="669925" cy="897255"/>
          </a:xfrm>
        </p:grpSpPr>
        <p:pic>
          <p:nvPicPr>
            <p:cNvPr id="30" name="object 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67583" y="3511297"/>
              <a:ext cx="669800" cy="89687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3188207" y="4299969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7" y="0"/>
                  </a:moveTo>
                  <a:lnTo>
                    <a:pt x="0" y="0"/>
                  </a:lnTo>
                  <a:lnTo>
                    <a:pt x="0" y="105152"/>
                  </a:lnTo>
                  <a:lnTo>
                    <a:pt x="241557" y="105152"/>
                  </a:lnTo>
                  <a:lnTo>
                    <a:pt x="241557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188204" y="4299966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7" y="0"/>
                  </a:moveTo>
                  <a:lnTo>
                    <a:pt x="0" y="0"/>
                  </a:lnTo>
                  <a:lnTo>
                    <a:pt x="0" y="105157"/>
                  </a:lnTo>
                  <a:lnTo>
                    <a:pt x="241557" y="105157"/>
                  </a:lnTo>
                  <a:lnTo>
                    <a:pt x="241557" y="0"/>
                  </a:lnTo>
                  <a:close/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235451" y="4363212"/>
              <a:ext cx="150495" cy="29209"/>
            </a:xfrm>
            <a:custGeom>
              <a:avLst/>
              <a:gdLst/>
              <a:ahLst/>
              <a:cxnLst/>
              <a:rect l="l" t="t" r="r" b="b"/>
              <a:pathLst>
                <a:path w="150495" h="29210">
                  <a:moveTo>
                    <a:pt x="0" y="16764"/>
                  </a:moveTo>
                  <a:lnTo>
                    <a:pt x="150114" y="19812"/>
                  </a:lnTo>
                </a:path>
                <a:path w="150495" h="29210">
                  <a:moveTo>
                    <a:pt x="0" y="28956"/>
                  </a:moveTo>
                  <a:lnTo>
                    <a:pt x="0" y="0"/>
                  </a:lnTo>
                </a:path>
                <a:path w="150495" h="29210">
                  <a:moveTo>
                    <a:pt x="150114" y="28956"/>
                  </a:moveTo>
                  <a:lnTo>
                    <a:pt x="150114" y="0"/>
                  </a:lnTo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3834384" y="3511296"/>
            <a:ext cx="673735" cy="898525"/>
            <a:chOff x="3834384" y="3511296"/>
            <a:chExt cx="673735" cy="898525"/>
          </a:xfrm>
        </p:grpSpPr>
        <p:pic>
          <p:nvPicPr>
            <p:cNvPr id="35" name="object 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834384" y="3511296"/>
              <a:ext cx="673608" cy="898397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259580" y="4299969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2" y="0"/>
                  </a:moveTo>
                  <a:lnTo>
                    <a:pt x="0" y="0"/>
                  </a:lnTo>
                  <a:lnTo>
                    <a:pt x="0" y="105152"/>
                  </a:lnTo>
                  <a:lnTo>
                    <a:pt x="241552" y="105152"/>
                  </a:lnTo>
                  <a:lnTo>
                    <a:pt x="241552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259581" y="4299966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2" y="0"/>
                  </a:moveTo>
                  <a:lnTo>
                    <a:pt x="0" y="0"/>
                  </a:lnTo>
                  <a:lnTo>
                    <a:pt x="0" y="105157"/>
                  </a:lnTo>
                  <a:lnTo>
                    <a:pt x="241552" y="105157"/>
                  </a:lnTo>
                  <a:lnTo>
                    <a:pt x="241552" y="0"/>
                  </a:lnTo>
                  <a:close/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06062" y="4363212"/>
              <a:ext cx="151130" cy="29209"/>
            </a:xfrm>
            <a:custGeom>
              <a:avLst/>
              <a:gdLst/>
              <a:ahLst/>
              <a:cxnLst/>
              <a:rect l="l" t="t" r="r" b="b"/>
              <a:pathLst>
                <a:path w="151129" h="29210">
                  <a:moveTo>
                    <a:pt x="0" y="16764"/>
                  </a:moveTo>
                  <a:lnTo>
                    <a:pt x="150876" y="19812"/>
                  </a:lnTo>
                </a:path>
                <a:path w="151129" h="29210">
                  <a:moveTo>
                    <a:pt x="0" y="28956"/>
                  </a:moveTo>
                  <a:lnTo>
                    <a:pt x="0" y="0"/>
                  </a:lnTo>
                </a:path>
                <a:path w="151129" h="29210">
                  <a:moveTo>
                    <a:pt x="150876" y="28956"/>
                  </a:moveTo>
                  <a:lnTo>
                    <a:pt x="150876" y="0"/>
                  </a:lnTo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2126995" y="3106300"/>
            <a:ext cx="195580" cy="86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" spc="-10" dirty="0">
                <a:latin typeface="Microsoft Sans Serif"/>
                <a:cs typeface="Microsoft Sans Serif"/>
              </a:rPr>
              <a:t>10</a:t>
            </a:r>
            <a:r>
              <a:rPr sz="400" spc="-5" dirty="0">
                <a:latin typeface="Microsoft Sans Serif"/>
                <a:cs typeface="Microsoft Sans Serif"/>
              </a:rPr>
              <a:t>0</a:t>
            </a:r>
            <a:r>
              <a:rPr sz="400" spc="10" dirty="0">
                <a:latin typeface="Times New Roman"/>
                <a:cs typeface="Times New Roman"/>
              </a:rPr>
              <a:t> </a:t>
            </a:r>
            <a:r>
              <a:rPr sz="400" spc="-15" dirty="0">
                <a:latin typeface="Symbol"/>
                <a:cs typeface="Symbol"/>
              </a:rPr>
              <a:t></a:t>
            </a:r>
            <a:r>
              <a:rPr sz="400" spc="-5" dirty="0">
                <a:latin typeface="Microsoft Sans Serif"/>
                <a:cs typeface="Microsoft Sans Serif"/>
              </a:rPr>
              <a:t>m</a:t>
            </a:r>
            <a:endParaRPr sz="400">
              <a:latin typeface="Microsoft Sans Serif"/>
              <a:cs typeface="Microsoft Sans Serif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3183522" y="3115703"/>
            <a:ext cx="248285" cy="111760"/>
            <a:chOff x="3183522" y="3115703"/>
            <a:chExt cx="248285" cy="111760"/>
          </a:xfrm>
        </p:grpSpPr>
        <p:sp>
          <p:nvSpPr>
            <p:cNvPr id="41" name="object 41"/>
            <p:cNvSpPr/>
            <p:nvPr/>
          </p:nvSpPr>
          <p:spPr>
            <a:xfrm>
              <a:off x="3186683" y="3118869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2" y="0"/>
                  </a:moveTo>
                  <a:lnTo>
                    <a:pt x="0" y="0"/>
                  </a:lnTo>
                  <a:lnTo>
                    <a:pt x="0" y="105152"/>
                  </a:lnTo>
                  <a:lnTo>
                    <a:pt x="241552" y="105152"/>
                  </a:lnTo>
                  <a:lnTo>
                    <a:pt x="241552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186685" y="3118865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2" y="0"/>
                  </a:moveTo>
                  <a:lnTo>
                    <a:pt x="0" y="0"/>
                  </a:lnTo>
                  <a:lnTo>
                    <a:pt x="0" y="105157"/>
                  </a:lnTo>
                  <a:lnTo>
                    <a:pt x="241552" y="105157"/>
                  </a:lnTo>
                  <a:lnTo>
                    <a:pt x="241552" y="0"/>
                  </a:lnTo>
                  <a:close/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233165" y="3182111"/>
              <a:ext cx="151130" cy="29209"/>
            </a:xfrm>
            <a:custGeom>
              <a:avLst/>
              <a:gdLst/>
              <a:ahLst/>
              <a:cxnLst/>
              <a:rect l="l" t="t" r="r" b="b"/>
              <a:pathLst>
                <a:path w="151129" h="29210">
                  <a:moveTo>
                    <a:pt x="0" y="17526"/>
                  </a:moveTo>
                  <a:lnTo>
                    <a:pt x="150876" y="19812"/>
                  </a:lnTo>
                </a:path>
                <a:path w="151129" h="29210">
                  <a:moveTo>
                    <a:pt x="0" y="28956"/>
                  </a:moveTo>
                  <a:lnTo>
                    <a:pt x="0" y="0"/>
                  </a:lnTo>
                </a:path>
                <a:path w="151129" h="29210">
                  <a:moveTo>
                    <a:pt x="150876" y="28956"/>
                  </a:moveTo>
                  <a:lnTo>
                    <a:pt x="150876" y="0"/>
                  </a:lnTo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3205988" y="3106300"/>
            <a:ext cx="195580" cy="86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" spc="-10" dirty="0">
                <a:latin typeface="Microsoft Sans Serif"/>
                <a:cs typeface="Microsoft Sans Serif"/>
              </a:rPr>
              <a:t>10</a:t>
            </a:r>
            <a:r>
              <a:rPr sz="400" spc="-5" dirty="0">
                <a:latin typeface="Microsoft Sans Serif"/>
                <a:cs typeface="Microsoft Sans Serif"/>
              </a:rPr>
              <a:t>0</a:t>
            </a:r>
            <a:r>
              <a:rPr sz="400" spc="10" dirty="0">
                <a:latin typeface="Times New Roman"/>
                <a:cs typeface="Times New Roman"/>
              </a:rPr>
              <a:t> </a:t>
            </a:r>
            <a:r>
              <a:rPr sz="400" spc="-15" dirty="0">
                <a:latin typeface="Symbol"/>
                <a:cs typeface="Symbol"/>
              </a:rPr>
              <a:t></a:t>
            </a:r>
            <a:r>
              <a:rPr sz="400" spc="-5" dirty="0">
                <a:latin typeface="Microsoft Sans Serif"/>
                <a:cs typeface="Microsoft Sans Serif"/>
              </a:rPr>
              <a:t>m</a:t>
            </a:r>
            <a:endParaRPr sz="400">
              <a:latin typeface="Microsoft Sans Serif"/>
              <a:cs typeface="Microsoft Sans Serif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4248031" y="3115703"/>
            <a:ext cx="248285" cy="111760"/>
            <a:chOff x="4248031" y="3115703"/>
            <a:chExt cx="248285" cy="111760"/>
          </a:xfrm>
        </p:grpSpPr>
        <p:sp>
          <p:nvSpPr>
            <p:cNvPr id="46" name="object 46"/>
            <p:cNvSpPr/>
            <p:nvPr/>
          </p:nvSpPr>
          <p:spPr>
            <a:xfrm>
              <a:off x="4251197" y="3118869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7" y="0"/>
                  </a:moveTo>
                  <a:lnTo>
                    <a:pt x="0" y="0"/>
                  </a:lnTo>
                  <a:lnTo>
                    <a:pt x="0" y="105152"/>
                  </a:lnTo>
                  <a:lnTo>
                    <a:pt x="241557" y="105152"/>
                  </a:lnTo>
                  <a:lnTo>
                    <a:pt x="241557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251194" y="3118865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7" y="0"/>
                  </a:moveTo>
                  <a:lnTo>
                    <a:pt x="0" y="0"/>
                  </a:lnTo>
                  <a:lnTo>
                    <a:pt x="0" y="105157"/>
                  </a:lnTo>
                  <a:lnTo>
                    <a:pt x="241557" y="105157"/>
                  </a:lnTo>
                  <a:lnTo>
                    <a:pt x="241557" y="0"/>
                  </a:lnTo>
                  <a:close/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298441" y="3182111"/>
              <a:ext cx="150495" cy="29209"/>
            </a:xfrm>
            <a:custGeom>
              <a:avLst/>
              <a:gdLst/>
              <a:ahLst/>
              <a:cxnLst/>
              <a:rect l="l" t="t" r="r" b="b"/>
              <a:pathLst>
                <a:path w="150495" h="29210">
                  <a:moveTo>
                    <a:pt x="0" y="17526"/>
                  </a:moveTo>
                  <a:lnTo>
                    <a:pt x="150114" y="19812"/>
                  </a:lnTo>
                </a:path>
                <a:path w="150495" h="29210">
                  <a:moveTo>
                    <a:pt x="0" y="28956"/>
                  </a:moveTo>
                  <a:lnTo>
                    <a:pt x="0" y="0"/>
                  </a:lnTo>
                </a:path>
                <a:path w="150495" h="29210">
                  <a:moveTo>
                    <a:pt x="150114" y="28956"/>
                  </a:moveTo>
                  <a:lnTo>
                    <a:pt x="150114" y="0"/>
                  </a:lnTo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4271264" y="3106300"/>
            <a:ext cx="194310" cy="86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" spc="-15" dirty="0">
                <a:latin typeface="Microsoft Sans Serif"/>
                <a:cs typeface="Microsoft Sans Serif"/>
              </a:rPr>
              <a:t>1</a:t>
            </a:r>
            <a:r>
              <a:rPr sz="400" spc="-10" dirty="0">
                <a:latin typeface="Microsoft Sans Serif"/>
                <a:cs typeface="Microsoft Sans Serif"/>
              </a:rPr>
              <a:t>0</a:t>
            </a:r>
            <a:r>
              <a:rPr sz="400" spc="-5" dirty="0">
                <a:latin typeface="Microsoft Sans Serif"/>
                <a:cs typeface="Microsoft Sans Serif"/>
              </a:rPr>
              <a:t>0</a:t>
            </a:r>
            <a:r>
              <a:rPr sz="400" spc="10" dirty="0">
                <a:latin typeface="Times New Roman"/>
                <a:cs typeface="Times New Roman"/>
              </a:rPr>
              <a:t> </a:t>
            </a:r>
            <a:r>
              <a:rPr sz="400" spc="-15" dirty="0">
                <a:latin typeface="Symbol"/>
                <a:cs typeface="Symbol"/>
              </a:rPr>
              <a:t></a:t>
            </a:r>
            <a:r>
              <a:rPr sz="400" spc="-5" dirty="0">
                <a:latin typeface="Microsoft Sans Serif"/>
                <a:cs typeface="Microsoft Sans Serif"/>
              </a:rPr>
              <a:t>m</a:t>
            </a:r>
            <a:endParaRPr sz="400">
              <a:latin typeface="Microsoft Sans Serif"/>
              <a:cs typeface="Microsoft Sans Serif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5322451" y="3115703"/>
            <a:ext cx="248285" cy="111760"/>
            <a:chOff x="5322451" y="3115703"/>
            <a:chExt cx="248285" cy="111760"/>
          </a:xfrm>
        </p:grpSpPr>
        <p:sp>
          <p:nvSpPr>
            <p:cNvPr id="51" name="object 51"/>
            <p:cNvSpPr/>
            <p:nvPr/>
          </p:nvSpPr>
          <p:spPr>
            <a:xfrm>
              <a:off x="5325617" y="3118869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7" y="0"/>
                  </a:moveTo>
                  <a:lnTo>
                    <a:pt x="0" y="0"/>
                  </a:lnTo>
                  <a:lnTo>
                    <a:pt x="0" y="105152"/>
                  </a:lnTo>
                  <a:lnTo>
                    <a:pt x="241557" y="105152"/>
                  </a:lnTo>
                  <a:lnTo>
                    <a:pt x="241557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325614" y="3118865"/>
              <a:ext cx="241935" cy="105410"/>
            </a:xfrm>
            <a:custGeom>
              <a:avLst/>
              <a:gdLst/>
              <a:ahLst/>
              <a:cxnLst/>
              <a:rect l="l" t="t" r="r" b="b"/>
              <a:pathLst>
                <a:path w="241935" h="105410">
                  <a:moveTo>
                    <a:pt x="241557" y="0"/>
                  </a:moveTo>
                  <a:lnTo>
                    <a:pt x="0" y="0"/>
                  </a:lnTo>
                  <a:lnTo>
                    <a:pt x="0" y="105157"/>
                  </a:lnTo>
                  <a:lnTo>
                    <a:pt x="241557" y="105157"/>
                  </a:lnTo>
                  <a:lnTo>
                    <a:pt x="241557" y="0"/>
                  </a:lnTo>
                  <a:close/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372099" y="3182111"/>
              <a:ext cx="151130" cy="29209"/>
            </a:xfrm>
            <a:custGeom>
              <a:avLst/>
              <a:gdLst/>
              <a:ahLst/>
              <a:cxnLst/>
              <a:rect l="l" t="t" r="r" b="b"/>
              <a:pathLst>
                <a:path w="151129" h="29210">
                  <a:moveTo>
                    <a:pt x="0" y="17526"/>
                  </a:moveTo>
                  <a:lnTo>
                    <a:pt x="150876" y="19812"/>
                  </a:lnTo>
                </a:path>
                <a:path w="151129" h="29210">
                  <a:moveTo>
                    <a:pt x="0" y="28956"/>
                  </a:moveTo>
                  <a:lnTo>
                    <a:pt x="0" y="0"/>
                  </a:lnTo>
                </a:path>
                <a:path w="151129" h="29210">
                  <a:moveTo>
                    <a:pt x="150876" y="28956"/>
                  </a:moveTo>
                  <a:lnTo>
                    <a:pt x="150876" y="0"/>
                  </a:lnTo>
                </a:path>
              </a:pathLst>
            </a:custGeom>
            <a:ln w="6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5345684" y="3106300"/>
            <a:ext cx="194310" cy="86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" spc="-10" dirty="0">
                <a:latin typeface="Microsoft Sans Serif"/>
                <a:cs typeface="Microsoft Sans Serif"/>
              </a:rPr>
              <a:t>1</a:t>
            </a:r>
            <a:r>
              <a:rPr sz="400" spc="-15" dirty="0">
                <a:latin typeface="Microsoft Sans Serif"/>
                <a:cs typeface="Microsoft Sans Serif"/>
              </a:rPr>
              <a:t>0</a:t>
            </a:r>
            <a:r>
              <a:rPr sz="400" spc="-5" dirty="0">
                <a:latin typeface="Microsoft Sans Serif"/>
                <a:cs typeface="Microsoft Sans Serif"/>
              </a:rPr>
              <a:t>0</a:t>
            </a:r>
            <a:r>
              <a:rPr sz="400" spc="10" dirty="0">
                <a:latin typeface="Times New Roman"/>
                <a:cs typeface="Times New Roman"/>
              </a:rPr>
              <a:t> </a:t>
            </a:r>
            <a:r>
              <a:rPr sz="400" spc="-15" dirty="0">
                <a:latin typeface="Symbol"/>
                <a:cs typeface="Symbol"/>
              </a:rPr>
              <a:t></a:t>
            </a:r>
            <a:r>
              <a:rPr sz="400" spc="-5" dirty="0">
                <a:latin typeface="Microsoft Sans Serif"/>
                <a:cs typeface="Microsoft Sans Serif"/>
              </a:rPr>
              <a:t>m</a:t>
            </a:r>
            <a:endParaRPr sz="4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723639" y="4270033"/>
            <a:ext cx="756920" cy="28003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R="92075" algn="r">
              <a:lnSpc>
                <a:spcPct val="100000"/>
              </a:lnSpc>
              <a:spcBef>
                <a:spcPts val="235"/>
              </a:spcBef>
            </a:pPr>
            <a:r>
              <a:rPr sz="400" spc="-10" dirty="0">
                <a:latin typeface="Microsoft Sans Serif"/>
                <a:cs typeface="Microsoft Sans Serif"/>
              </a:rPr>
              <a:t>5</a:t>
            </a:r>
            <a:r>
              <a:rPr sz="400" spc="-5" dirty="0">
                <a:latin typeface="Microsoft Sans Serif"/>
                <a:cs typeface="Microsoft Sans Serif"/>
              </a:rPr>
              <a:t>0</a:t>
            </a:r>
            <a:r>
              <a:rPr sz="400" spc="10" dirty="0">
                <a:latin typeface="Times New Roman"/>
                <a:cs typeface="Times New Roman"/>
              </a:rPr>
              <a:t> </a:t>
            </a:r>
            <a:r>
              <a:rPr sz="400" spc="-15" dirty="0">
                <a:latin typeface="Symbol"/>
                <a:cs typeface="Symbol"/>
              </a:rPr>
              <a:t></a:t>
            </a:r>
            <a:r>
              <a:rPr sz="400" spc="-5" dirty="0">
                <a:latin typeface="Microsoft Sans Serif"/>
                <a:cs typeface="Microsoft Sans Serif"/>
              </a:rPr>
              <a:t>m</a:t>
            </a:r>
            <a:endParaRPr sz="4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900" spc="-5" dirty="0">
                <a:latin typeface="Times New Roman"/>
                <a:cs typeface="Times New Roman"/>
              </a:rPr>
              <a:t>Вермікулястий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805680" y="4270033"/>
            <a:ext cx="732155" cy="28003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R="77470" algn="r">
              <a:lnSpc>
                <a:spcPct val="100000"/>
              </a:lnSpc>
              <a:spcBef>
                <a:spcPts val="235"/>
              </a:spcBef>
            </a:pPr>
            <a:r>
              <a:rPr sz="400" spc="-10" dirty="0">
                <a:latin typeface="Microsoft Sans Serif"/>
                <a:cs typeface="Microsoft Sans Serif"/>
              </a:rPr>
              <a:t>5</a:t>
            </a:r>
            <a:r>
              <a:rPr sz="400" spc="-5" dirty="0">
                <a:latin typeface="Microsoft Sans Serif"/>
                <a:cs typeface="Microsoft Sans Serif"/>
              </a:rPr>
              <a:t>0</a:t>
            </a:r>
            <a:r>
              <a:rPr sz="400" spc="10" dirty="0">
                <a:latin typeface="Times New Roman"/>
                <a:cs typeface="Times New Roman"/>
              </a:rPr>
              <a:t> </a:t>
            </a:r>
            <a:r>
              <a:rPr sz="400" spc="-15" dirty="0">
                <a:latin typeface="Symbol"/>
                <a:cs typeface="Symbol"/>
              </a:rPr>
              <a:t></a:t>
            </a:r>
            <a:r>
              <a:rPr sz="400" spc="-5" dirty="0">
                <a:latin typeface="Microsoft Sans Serif"/>
                <a:cs typeface="Microsoft Sans Serif"/>
              </a:rPr>
              <a:t>m</a:t>
            </a:r>
            <a:endParaRPr sz="4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900" spc="-5" dirty="0">
                <a:latin typeface="Times New Roman"/>
                <a:cs typeface="Times New Roman"/>
              </a:rPr>
              <a:t>Пластівчастий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07393" y="4684269"/>
            <a:ext cx="5785485" cy="680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11.3.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включень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Схематичні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зображення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мікроструктур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металевої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форми</a:t>
            </a:r>
            <a:r>
              <a:rPr sz="1200" spc="-5" dirty="0">
                <a:latin typeface="Times New Roman"/>
                <a:cs typeface="Times New Roman"/>
              </a:rPr>
              <a:t> графітових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включень</a:t>
            </a:r>
            <a:r>
              <a:rPr sz="1200" dirty="0">
                <a:latin typeface="Times New Roman"/>
                <a:cs typeface="Times New Roman"/>
              </a:rPr>
              <a:t> представлені</a:t>
            </a:r>
            <a:r>
              <a:rPr sz="1200" spc="-5" dirty="0">
                <a:latin typeface="Times New Roman"/>
                <a:cs typeface="Times New Roman"/>
              </a:rPr>
              <a:t> на рис.</a:t>
            </a:r>
            <a:r>
              <a:rPr sz="1200" dirty="0">
                <a:latin typeface="Times New Roman"/>
                <a:cs typeface="Times New Roman"/>
              </a:rPr>
              <a:t> 11.4.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1306449" y="5474589"/>
          <a:ext cx="4593590" cy="31476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6775"/>
                <a:gridCol w="925830"/>
                <a:gridCol w="924559"/>
                <a:gridCol w="925830"/>
                <a:gridCol w="925829"/>
              </a:tblGrid>
              <a:tr h="148209">
                <a:tc rowSpan="2">
                  <a:txBody>
                    <a:bodyPr/>
                    <a:lstStyle/>
                    <a:p>
                      <a:pPr marL="267970" marR="189230" indent="-68580">
                        <a:lnSpc>
                          <a:spcPts val="1040"/>
                        </a:lnSpc>
                        <a:spcBef>
                          <a:spcPts val="64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Ме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т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але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а 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основа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128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766445">
                        <a:lnSpc>
                          <a:spcPts val="106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Форма графітових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включень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клас</a:t>
                      </a:r>
                      <a:r>
                        <a:rPr sz="9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чавуну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8041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28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4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пластинчаста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6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(сірий)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04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вермікуляста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6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(сірий)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04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пластівчаста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6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(ковкий)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4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куляста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6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(високоміцний)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89954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175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Ферит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0182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Ферит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перліт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0144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Перліт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59" name="object 59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190750" y="5919215"/>
            <a:ext cx="908302" cy="883920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116580" y="5919215"/>
            <a:ext cx="908302" cy="883920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040123" y="5919215"/>
            <a:ext cx="910590" cy="883920"/>
          </a:xfrm>
          <a:prstGeom prst="rect">
            <a:avLst/>
          </a:prstGeom>
        </p:spPr>
      </p:pic>
      <p:pic>
        <p:nvPicPr>
          <p:cNvPr id="62" name="object 6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965954" y="5919215"/>
            <a:ext cx="910590" cy="883920"/>
          </a:xfrm>
          <a:prstGeom prst="rect">
            <a:avLst/>
          </a:prstGeom>
        </p:spPr>
      </p:pic>
      <p:pic>
        <p:nvPicPr>
          <p:cNvPr id="63" name="object 6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190750" y="6818374"/>
            <a:ext cx="908302" cy="886207"/>
          </a:xfrm>
          <a:prstGeom prst="rect">
            <a:avLst/>
          </a:prstGeom>
        </p:spPr>
      </p:pic>
      <p:pic>
        <p:nvPicPr>
          <p:cNvPr id="64" name="object 64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3116580" y="6818374"/>
            <a:ext cx="908302" cy="886207"/>
          </a:xfrm>
          <a:prstGeom prst="rect">
            <a:avLst/>
          </a:prstGeom>
        </p:spPr>
      </p:pic>
      <p:pic>
        <p:nvPicPr>
          <p:cNvPr id="65" name="object 65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040123" y="6818374"/>
            <a:ext cx="910590" cy="886207"/>
          </a:xfrm>
          <a:prstGeom prst="rect">
            <a:avLst/>
          </a:prstGeom>
        </p:spPr>
      </p:pic>
      <p:pic>
        <p:nvPicPr>
          <p:cNvPr id="66" name="object 66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965954" y="6818374"/>
            <a:ext cx="910590" cy="886207"/>
          </a:xfrm>
          <a:prstGeom prst="rect">
            <a:avLst/>
          </a:prstGeom>
        </p:spPr>
      </p:pic>
      <p:pic>
        <p:nvPicPr>
          <p:cNvPr id="67" name="object 67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190750" y="7719059"/>
            <a:ext cx="908302" cy="885443"/>
          </a:xfrm>
          <a:prstGeom prst="rect">
            <a:avLst/>
          </a:prstGeom>
        </p:spPr>
      </p:pic>
      <p:pic>
        <p:nvPicPr>
          <p:cNvPr id="68" name="object 68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116580" y="7719059"/>
            <a:ext cx="908302" cy="885443"/>
          </a:xfrm>
          <a:prstGeom prst="rect">
            <a:avLst/>
          </a:prstGeom>
        </p:spPr>
      </p:pic>
      <p:pic>
        <p:nvPicPr>
          <p:cNvPr id="69" name="object 69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040123" y="7719059"/>
            <a:ext cx="910590" cy="885443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965954" y="7719059"/>
            <a:ext cx="910590" cy="885443"/>
          </a:xfrm>
          <a:prstGeom prst="rect">
            <a:avLst/>
          </a:prstGeom>
        </p:spPr>
      </p:pic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06" y="516889"/>
            <a:ext cx="5787390" cy="546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algn="just">
              <a:lnSpc>
                <a:spcPct val="90200"/>
              </a:lnSpc>
            </a:pPr>
            <a:r>
              <a:rPr sz="1200" spc="-5" dirty="0">
                <a:latin typeface="Times New Roman"/>
                <a:cs typeface="Times New Roman"/>
              </a:rPr>
              <a:t>властивості, отже, кількість вуглецю не повинна перевищувати 3,8 %. Водночас, для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забезпечення високих ливарних </a:t>
            </a:r>
            <a:r>
              <a:rPr sz="1200" dirty="0">
                <a:latin typeface="Times New Roman"/>
                <a:cs typeface="Times New Roman"/>
              </a:rPr>
              <a:t>властивостей (хорошою </a:t>
            </a:r>
            <a:r>
              <a:rPr sz="1200" spc="-5" dirty="0">
                <a:latin typeface="Times New Roman"/>
                <a:cs typeface="Times New Roman"/>
              </a:rPr>
              <a:t>рідкоплинністю) вуглецю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2,4 %.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670300" marR="5715" lvl="2" indent="-311150" algn="r">
              <a:lnSpc>
                <a:spcPts val="1380"/>
              </a:lnSpc>
              <a:spcBef>
                <a:spcPts val="945"/>
              </a:spcBef>
              <a:buAutoNum type="arabicPeriod" startAt="2"/>
              <a:tabLst>
                <a:tab pos="3816985" algn="l"/>
              </a:tabLst>
            </a:pPr>
            <a:r>
              <a:rPr sz="1200" b="1" dirty="0">
                <a:latin typeface="Times New Roman"/>
                <a:cs typeface="Times New Roman"/>
              </a:rPr>
              <a:t>ВПЛИВ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СКЛАДУ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ЧАВУНУ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НА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ПРОЦЕС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ГРАФІТИЗАЦІЇ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spcBef>
                <a:spcPts val="40"/>
              </a:spcBef>
              <a:buFont typeface="Times New Roman"/>
              <a:buAutoNum type="arabicPeriod" startAt="2"/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</a:pPr>
            <a:r>
              <a:rPr sz="1200" spc="-5" dirty="0">
                <a:latin typeface="Times New Roman"/>
                <a:cs typeface="Times New Roman"/>
              </a:rPr>
              <a:t>Вуглець та </a:t>
            </a:r>
            <a:r>
              <a:rPr sz="1200" dirty="0">
                <a:latin typeface="Times New Roman"/>
                <a:cs typeface="Times New Roman"/>
              </a:rPr>
              <a:t>кремній </a:t>
            </a:r>
            <a:r>
              <a:rPr sz="1200" spc="-5" dirty="0">
                <a:latin typeface="Times New Roman"/>
                <a:cs typeface="Times New Roman"/>
              </a:rPr>
              <a:t>сприяють </a:t>
            </a:r>
            <a:r>
              <a:rPr sz="1200" dirty="0">
                <a:latin typeface="Times New Roman"/>
                <a:cs typeface="Times New Roman"/>
              </a:rPr>
              <a:t>графітизації, марганець </a:t>
            </a:r>
            <a:r>
              <a:rPr sz="1200" spc="-5" dirty="0">
                <a:latin typeface="Times New Roman"/>
                <a:cs typeface="Times New Roman"/>
              </a:rPr>
              <a:t>ускладнює графітизацію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сприяє </a:t>
            </a:r>
            <a:r>
              <a:rPr sz="1200" spc="-5" dirty="0">
                <a:latin typeface="Times New Roman"/>
                <a:cs typeface="Times New Roman"/>
              </a:rPr>
              <a:t>відбілюванню чавуну. Сірка </a:t>
            </a:r>
            <a:r>
              <a:rPr sz="1200" dirty="0">
                <a:latin typeface="Times New Roman"/>
                <a:cs typeface="Times New Roman"/>
              </a:rPr>
              <a:t>сприяє відбілюванню </a:t>
            </a:r>
            <a:r>
              <a:rPr sz="1200" spc="-5" dirty="0">
                <a:latin typeface="Times New Roman"/>
                <a:cs typeface="Times New Roman"/>
              </a:rPr>
              <a:t>чавуну та погіршує ливарні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властивості, </a:t>
            </a:r>
            <a:r>
              <a:rPr sz="1200" dirty="0">
                <a:latin typeface="Times New Roman"/>
                <a:cs typeface="Times New Roman"/>
              </a:rPr>
              <a:t>її зміст </a:t>
            </a:r>
            <a:r>
              <a:rPr sz="1200" spc="-5" dirty="0">
                <a:latin typeface="Times New Roman"/>
                <a:cs typeface="Times New Roman"/>
              </a:rPr>
              <a:t>обмежено </a:t>
            </a:r>
            <a:r>
              <a:rPr sz="1200" dirty="0">
                <a:latin typeface="Times New Roman"/>
                <a:cs typeface="Times New Roman"/>
              </a:rPr>
              <a:t>– 0,08...0,12 %. Фосфор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процес </a:t>
            </a:r>
            <a:r>
              <a:rPr sz="1200" spc="-5" dirty="0">
                <a:latin typeface="Times New Roman"/>
                <a:cs typeface="Times New Roman"/>
              </a:rPr>
              <a:t>графітизації не впли-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ває, </a:t>
            </a:r>
            <a:r>
              <a:rPr sz="1200" spc="-10" dirty="0">
                <a:latin typeface="Times New Roman"/>
                <a:cs typeface="Times New Roman"/>
              </a:rPr>
              <a:t>але </a:t>
            </a:r>
            <a:r>
              <a:rPr sz="1200" spc="-15" dirty="0">
                <a:latin typeface="Times New Roman"/>
                <a:cs typeface="Times New Roman"/>
              </a:rPr>
              <a:t>покращує плинність, </a:t>
            </a:r>
            <a:r>
              <a:rPr sz="1200" spc="-10" dirty="0">
                <a:latin typeface="Times New Roman"/>
                <a:cs typeface="Times New Roman"/>
              </a:rPr>
              <a:t>фосфор </a:t>
            </a:r>
            <a:r>
              <a:rPr sz="1200" dirty="0">
                <a:latin typeface="Times New Roman"/>
                <a:cs typeface="Times New Roman"/>
              </a:rPr>
              <a:t>є в </a:t>
            </a:r>
            <a:r>
              <a:rPr sz="1200" spc="-10" dirty="0">
                <a:latin typeface="Times New Roman"/>
                <a:cs typeface="Times New Roman"/>
              </a:rPr>
              <a:t>чавунах </a:t>
            </a:r>
            <a:r>
              <a:rPr sz="1200" spc="-15" dirty="0">
                <a:latin typeface="Times New Roman"/>
                <a:cs typeface="Times New Roman"/>
              </a:rPr>
              <a:t>корисною </a:t>
            </a:r>
            <a:r>
              <a:rPr sz="1200" spc="-10" dirty="0">
                <a:latin typeface="Times New Roman"/>
                <a:cs typeface="Times New Roman"/>
              </a:rPr>
              <a:t>домішкою, </a:t>
            </a:r>
            <a:r>
              <a:rPr sz="1200" spc="-15" dirty="0">
                <a:latin typeface="Times New Roman"/>
                <a:cs typeface="Times New Roman"/>
              </a:rPr>
              <a:t>його </a:t>
            </a:r>
            <a:r>
              <a:rPr sz="1200" spc="-10" dirty="0">
                <a:latin typeface="Times New Roman"/>
                <a:cs typeface="Times New Roman"/>
              </a:rPr>
              <a:t>зміст дорів- </a:t>
            </a:r>
            <a:r>
              <a:rPr sz="1200" spc="-5" dirty="0">
                <a:latin typeface="Times New Roman"/>
                <a:cs typeface="Times New Roman"/>
              </a:rPr>
              <a:t> нює </a:t>
            </a:r>
            <a:r>
              <a:rPr sz="1200" dirty="0">
                <a:latin typeface="Times New Roman"/>
                <a:cs typeface="Times New Roman"/>
              </a:rPr>
              <a:t>– 0,3...0,8 %.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57200" marR="5715" lvl="2" indent="-457200" algn="r">
              <a:lnSpc>
                <a:spcPts val="1410"/>
              </a:lnSpc>
              <a:spcBef>
                <a:spcPts val="844"/>
              </a:spcBef>
              <a:buAutoNum type="arabicPeriod" startAt="3"/>
              <a:tabLst>
                <a:tab pos="457200" algn="l"/>
              </a:tabLst>
            </a:pPr>
            <a:r>
              <a:rPr sz="1200" b="1" dirty="0">
                <a:latin typeface="Times New Roman"/>
                <a:cs typeface="Times New Roman"/>
              </a:rPr>
              <a:t>ВПЛИВ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ГРАФІТУ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НА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МЕХАНІЧНІ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ВЛАСТИВОСТІ ВИЛИВКІВ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Графітові </a:t>
            </a:r>
            <a:r>
              <a:rPr sz="1200" spc="-5" dirty="0">
                <a:latin typeface="Times New Roman"/>
                <a:cs typeface="Times New Roman"/>
              </a:rPr>
              <a:t>включення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розглядати </a:t>
            </a:r>
            <a:r>
              <a:rPr sz="1200" dirty="0">
                <a:latin typeface="Times New Roman"/>
                <a:cs typeface="Times New Roman"/>
              </a:rPr>
              <a:t>як відповідної форми </a:t>
            </a:r>
            <a:r>
              <a:rPr sz="1200" spc="-5" dirty="0">
                <a:latin typeface="Times New Roman"/>
                <a:cs typeface="Times New Roman"/>
              </a:rPr>
              <a:t>порожнечі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струк- </a:t>
            </a:r>
            <a:r>
              <a:rPr sz="1200" dirty="0">
                <a:latin typeface="Times New Roman"/>
                <a:cs typeface="Times New Roman"/>
              </a:rPr>
              <a:t> турі </a:t>
            </a:r>
            <a:r>
              <a:rPr sz="1200" spc="-5" dirty="0">
                <a:latin typeface="Times New Roman"/>
                <a:cs typeface="Times New Roman"/>
              </a:rPr>
              <a:t>чавуну. </a:t>
            </a:r>
            <a:r>
              <a:rPr sz="1200" dirty="0">
                <a:latin typeface="Times New Roman"/>
                <a:cs typeface="Times New Roman"/>
              </a:rPr>
              <a:t>Біля </a:t>
            </a:r>
            <a:r>
              <a:rPr sz="1200" spc="-5" dirty="0">
                <a:latin typeface="Times New Roman"/>
                <a:cs typeface="Times New Roman"/>
              </a:rPr>
              <a:t>таких </a:t>
            </a:r>
            <a:r>
              <a:rPr sz="1200" dirty="0">
                <a:latin typeface="Times New Roman"/>
                <a:cs typeface="Times New Roman"/>
              </a:rPr>
              <a:t>дефектів </a:t>
            </a:r>
            <a:r>
              <a:rPr sz="1200" spc="-5" dirty="0">
                <a:latin typeface="Times New Roman"/>
                <a:cs typeface="Times New Roman"/>
              </a:rPr>
              <a:t>при навантаженні концентруються напруги,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 тим </a:t>
            </a:r>
            <a:r>
              <a:rPr sz="1200" dirty="0">
                <a:latin typeface="Times New Roman"/>
                <a:cs typeface="Times New Roman"/>
              </a:rPr>
              <a:t>більше, чим </a:t>
            </a:r>
            <a:r>
              <a:rPr sz="1200" spc="-5" dirty="0">
                <a:latin typeface="Times New Roman"/>
                <a:cs typeface="Times New Roman"/>
              </a:rPr>
              <a:t>гостріше дефект. </a:t>
            </a:r>
            <a:r>
              <a:rPr sz="1200" dirty="0">
                <a:latin typeface="Times New Roman"/>
                <a:cs typeface="Times New Roman"/>
              </a:rPr>
              <a:t>Звідси </a:t>
            </a:r>
            <a:r>
              <a:rPr sz="1200" spc="-5" dirty="0">
                <a:latin typeface="Times New Roman"/>
                <a:cs typeface="Times New Roman"/>
              </a:rPr>
              <a:t>випливає,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графітові включення </a:t>
            </a:r>
            <a:r>
              <a:rPr sz="1200" dirty="0">
                <a:latin typeface="Times New Roman"/>
                <a:cs typeface="Times New Roman"/>
              </a:rPr>
              <a:t>плас-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тинчастої </a:t>
            </a:r>
            <a:r>
              <a:rPr sz="1200" spc="-5" dirty="0">
                <a:latin typeface="Times New Roman"/>
                <a:cs typeface="Times New Roman"/>
              </a:rPr>
              <a:t>форми </a:t>
            </a:r>
            <a:r>
              <a:rPr sz="1200" dirty="0">
                <a:latin typeface="Times New Roman"/>
                <a:cs typeface="Times New Roman"/>
              </a:rPr>
              <a:t>в максимальній мірі </a:t>
            </a:r>
            <a:r>
              <a:rPr sz="1200" spc="-5" dirty="0">
                <a:latin typeface="Times New Roman"/>
                <a:cs typeface="Times New Roman"/>
              </a:rPr>
              <a:t>сприяють руйнуванню </a:t>
            </a:r>
            <a:r>
              <a:rPr sz="1200" dirty="0">
                <a:latin typeface="Times New Roman"/>
                <a:cs typeface="Times New Roman"/>
              </a:rPr>
              <a:t>металевої матриці. Більш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сприятливою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пластівчаста форма,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оптимальною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куляста форма </a:t>
            </a:r>
            <a:r>
              <a:rPr sz="1200" dirty="0">
                <a:latin typeface="Times New Roman"/>
                <a:cs typeface="Times New Roman"/>
              </a:rPr>
              <a:t>графіту. </a:t>
            </a:r>
            <a:r>
              <a:rPr sz="1200" spc="-5" dirty="0">
                <a:latin typeface="Times New Roman"/>
                <a:cs typeface="Times New Roman"/>
              </a:rPr>
              <a:t>Пластич- </a:t>
            </a:r>
            <a:r>
              <a:rPr sz="1200" dirty="0">
                <a:latin typeface="Times New Roman"/>
                <a:cs typeface="Times New Roman"/>
              </a:rPr>
              <a:t> ність </a:t>
            </a:r>
            <a:r>
              <a:rPr sz="1200" spc="-5" dirty="0">
                <a:latin typeface="Times New Roman"/>
                <a:cs typeface="Times New Roman"/>
              </a:rPr>
              <a:t>також залежить від форми графітових включень. </a:t>
            </a:r>
            <a:r>
              <a:rPr sz="1200" dirty="0">
                <a:latin typeface="Times New Roman"/>
                <a:cs typeface="Times New Roman"/>
              </a:rPr>
              <a:t>Відносне </a:t>
            </a:r>
            <a:r>
              <a:rPr sz="1200" spc="-5" dirty="0">
                <a:latin typeface="Times New Roman"/>
                <a:cs typeface="Times New Roman"/>
              </a:rPr>
              <a:t>подовження </a:t>
            </a:r>
            <a:r>
              <a:rPr sz="1200" dirty="0">
                <a:latin typeface="Times New Roman"/>
                <a:cs typeface="Times New Roman"/>
              </a:rPr>
              <a:t>для сірих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</a:t>
            </a:r>
            <a:r>
              <a:rPr sz="1200" dirty="0">
                <a:latin typeface="Times New Roman"/>
                <a:cs typeface="Times New Roman"/>
              </a:rPr>
              <a:t> 0,5 %,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ковких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10 %, 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високоміцних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15 %.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Наявність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різко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опір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жорстких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способах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ня: </a:t>
            </a:r>
            <a:r>
              <a:rPr sz="1200" dirty="0">
                <a:latin typeface="Times New Roman"/>
                <a:cs typeface="Times New Roman"/>
              </a:rPr>
              <a:t>удар </a:t>
            </a:r>
            <a:r>
              <a:rPr sz="1200" spc="-5" dirty="0">
                <a:latin typeface="Times New Roman"/>
                <a:cs typeface="Times New Roman"/>
              </a:rPr>
              <a:t>та розрив.</a:t>
            </a:r>
            <a:r>
              <a:rPr sz="1200" dirty="0">
                <a:latin typeface="Times New Roman"/>
                <a:cs typeface="Times New Roman"/>
              </a:rPr>
              <a:t> Опір</a:t>
            </a:r>
            <a:r>
              <a:rPr sz="1200" spc="-5" dirty="0">
                <a:latin typeface="Times New Roman"/>
                <a:cs typeface="Times New Roman"/>
              </a:rPr>
              <a:t> стиску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знижується мало.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i="1" spc="-5" dirty="0">
                <a:latin typeface="Times New Roman"/>
                <a:cs typeface="Times New Roman"/>
              </a:rPr>
              <a:t>Позитивні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сторони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наявності графіту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структурі</a:t>
            </a:r>
            <a:r>
              <a:rPr sz="1200" i="1" spc="-5" dirty="0">
                <a:latin typeface="Times New Roman"/>
                <a:cs typeface="Times New Roman"/>
              </a:rPr>
              <a:t> чавунів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графіт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покращує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оброблюваність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різанням,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оскільки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утворюється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ламка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стружка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11.5);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09" y="7519667"/>
            <a:ext cx="5786755" cy="2463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11.5.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Обробка</a:t>
            </a:r>
            <a:r>
              <a:rPr sz="1000" spc="-5" dirty="0">
                <a:latin typeface="Times New Roman"/>
                <a:cs typeface="Times New Roman"/>
              </a:rPr>
              <a:t> залізовуглецевих сплавів різанням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чавун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кращі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антифрикційні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сталлю,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оскільки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забезпечує додаткове </a:t>
            </a:r>
            <a:r>
              <a:rPr sz="1200" dirty="0">
                <a:latin typeface="Times New Roman"/>
                <a:cs typeface="Times New Roman"/>
              </a:rPr>
              <a:t>мастило</a:t>
            </a:r>
            <a:r>
              <a:rPr sz="1200" spc="-5" dirty="0">
                <a:latin typeface="Times New Roman"/>
                <a:cs typeface="Times New Roman"/>
              </a:rPr>
              <a:t> поверхонь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тертя;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00"/>
              </a:lnSpc>
              <a:spcBef>
                <a:spcPts val="5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через</a:t>
            </a:r>
            <a:r>
              <a:rPr sz="1200" spc="-5" dirty="0">
                <a:latin typeface="Times New Roman"/>
                <a:cs typeface="Times New Roman"/>
              </a:rPr>
              <a:t> мікропорожнини,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заповнені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графітом,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 </a:t>
            </a:r>
            <a:r>
              <a:rPr sz="1200" dirty="0">
                <a:latin typeface="Times New Roman"/>
                <a:cs typeface="Times New Roman"/>
              </a:rPr>
              <a:t>добре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гасить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вібрації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циклічну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21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деталі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чутливі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зовнішніх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концентраторів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напружень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(виточки,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отвори,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переходи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перетинах);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чавун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значно дешевший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сталь;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  <a:spcBef>
                <a:spcPts val="7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виробництво </a:t>
            </a:r>
            <a:r>
              <a:rPr sz="1200" dirty="0">
                <a:latin typeface="Times New Roman"/>
                <a:cs typeface="Times New Roman"/>
              </a:rPr>
              <a:t>виробів з </a:t>
            </a:r>
            <a:r>
              <a:rPr sz="1200" spc="-5" dirty="0">
                <a:latin typeface="Times New Roman"/>
                <a:cs typeface="Times New Roman"/>
              </a:rPr>
              <a:t>чавуну литтям дешевше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виробів із стале-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вих </a:t>
            </a:r>
            <a:r>
              <a:rPr sz="1200" dirty="0">
                <a:latin typeface="Times New Roman"/>
                <a:cs typeface="Times New Roman"/>
              </a:rPr>
              <a:t>заготовок </a:t>
            </a:r>
            <a:r>
              <a:rPr sz="1200" spc="-5" dirty="0">
                <a:latin typeface="Times New Roman"/>
                <a:cs typeface="Times New Roman"/>
              </a:rPr>
              <a:t>обробкою </a:t>
            </a:r>
            <a:r>
              <a:rPr sz="1200" dirty="0">
                <a:latin typeface="Times New Roman"/>
                <a:cs typeface="Times New Roman"/>
              </a:rPr>
              <a:t>різанням, а </a:t>
            </a:r>
            <a:r>
              <a:rPr sz="1200" spc="-5" dirty="0">
                <a:latin typeface="Times New Roman"/>
                <a:cs typeface="Times New Roman"/>
              </a:rPr>
              <a:t>також литтям та </a:t>
            </a:r>
            <a:r>
              <a:rPr sz="1200" dirty="0">
                <a:latin typeface="Times New Roman"/>
                <a:cs typeface="Times New Roman"/>
              </a:rPr>
              <a:t>обробкою </a:t>
            </a:r>
            <a:r>
              <a:rPr sz="1200" spc="-5" dirty="0">
                <a:latin typeface="Times New Roman"/>
                <a:cs typeface="Times New Roman"/>
              </a:rPr>
              <a:t>тиском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наступною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ханічною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обробкою.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85"/>
              </a:spcBef>
            </a:pPr>
            <a:r>
              <a:rPr sz="1000" spc="-5" dirty="0">
                <a:latin typeface="Times New Roman"/>
                <a:cs typeface="Times New Roman"/>
              </a:rPr>
              <a:t>211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30805" y="6045708"/>
            <a:ext cx="1751076" cy="1420368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77950" y="6087779"/>
            <a:ext cx="460375" cy="294005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 marR="5080">
              <a:lnSpc>
                <a:spcPct val="102400"/>
              </a:lnSpc>
              <a:spcBef>
                <a:spcPts val="115"/>
              </a:spcBef>
            </a:pPr>
            <a:r>
              <a:rPr sz="850" spc="15" dirty="0">
                <a:latin typeface="Times New Roman"/>
                <a:cs typeface="Times New Roman"/>
              </a:rPr>
              <a:t>Чавунна </a:t>
            </a:r>
            <a:r>
              <a:rPr sz="850" spc="-20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з</a:t>
            </a:r>
            <a:r>
              <a:rPr sz="850" spc="10" dirty="0">
                <a:latin typeface="Times New Roman"/>
                <a:cs typeface="Times New Roman"/>
              </a:rPr>
              <a:t>а</a:t>
            </a:r>
            <a:r>
              <a:rPr sz="850" dirty="0">
                <a:latin typeface="Times New Roman"/>
                <a:cs typeface="Times New Roman"/>
              </a:rPr>
              <a:t>г</a:t>
            </a:r>
            <a:r>
              <a:rPr sz="850" spc="20" dirty="0">
                <a:latin typeface="Times New Roman"/>
                <a:cs typeface="Times New Roman"/>
              </a:rPr>
              <a:t>о</a:t>
            </a:r>
            <a:r>
              <a:rPr sz="850" spc="15" dirty="0">
                <a:latin typeface="Times New Roman"/>
                <a:cs typeface="Times New Roman"/>
              </a:rPr>
              <a:t>т</a:t>
            </a:r>
            <a:r>
              <a:rPr sz="850" spc="-10" dirty="0">
                <a:latin typeface="Times New Roman"/>
                <a:cs typeface="Times New Roman"/>
              </a:rPr>
              <a:t>і</a:t>
            </a:r>
            <a:r>
              <a:rPr sz="850" spc="15" dirty="0">
                <a:latin typeface="Times New Roman"/>
                <a:cs typeface="Times New Roman"/>
              </a:rPr>
              <a:t>вка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33355" y="6466487"/>
            <a:ext cx="419100" cy="295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3499"/>
              </a:lnSpc>
              <a:spcBef>
                <a:spcPts val="100"/>
              </a:spcBef>
            </a:pPr>
            <a:r>
              <a:rPr sz="850" spc="15" dirty="0">
                <a:latin typeface="Times New Roman"/>
                <a:cs typeface="Times New Roman"/>
              </a:rPr>
              <a:t>Ламка 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с</a:t>
            </a:r>
            <a:r>
              <a:rPr sz="850" spc="15" dirty="0">
                <a:latin typeface="Times New Roman"/>
                <a:cs typeface="Times New Roman"/>
              </a:rPr>
              <a:t>т</a:t>
            </a:r>
            <a:r>
              <a:rPr sz="850" spc="20" dirty="0">
                <a:latin typeface="Times New Roman"/>
                <a:cs typeface="Times New Roman"/>
              </a:rPr>
              <a:t>р</a:t>
            </a:r>
            <a:r>
              <a:rPr sz="850" dirty="0">
                <a:latin typeface="Times New Roman"/>
                <a:cs typeface="Times New Roman"/>
              </a:rPr>
              <a:t>у</a:t>
            </a:r>
            <a:r>
              <a:rPr sz="850" spc="15" dirty="0">
                <a:latin typeface="Times New Roman"/>
                <a:cs typeface="Times New Roman"/>
              </a:rPr>
              <a:t>ж</a:t>
            </a:r>
            <a:r>
              <a:rPr sz="850" spc="20" dirty="0">
                <a:latin typeface="Times New Roman"/>
                <a:cs typeface="Times New Roman"/>
              </a:rPr>
              <a:t>к</a:t>
            </a:r>
            <a:r>
              <a:rPr sz="850" spc="15" dirty="0">
                <a:latin typeface="Times New Roman"/>
                <a:cs typeface="Times New Roman"/>
              </a:rPr>
              <a:t>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486662" y="6754367"/>
            <a:ext cx="307340" cy="50800"/>
          </a:xfrm>
          <a:custGeom>
            <a:avLst/>
            <a:gdLst/>
            <a:ahLst/>
            <a:cxnLst/>
            <a:rect l="l" t="t" r="r" b="b"/>
            <a:pathLst>
              <a:path w="307339" h="50800">
                <a:moveTo>
                  <a:pt x="0" y="0"/>
                </a:moveTo>
                <a:lnTo>
                  <a:pt x="307086" y="50292"/>
                </a:lnTo>
              </a:path>
            </a:pathLst>
          </a:custGeom>
          <a:ln w="7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125725" y="7191154"/>
            <a:ext cx="32575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Times New Roman"/>
                <a:cs typeface="Times New Roman"/>
              </a:rPr>
              <a:t>Р</a:t>
            </a:r>
            <a:r>
              <a:rPr sz="850" spc="-10" dirty="0">
                <a:latin typeface="Times New Roman"/>
                <a:cs typeface="Times New Roman"/>
              </a:rPr>
              <a:t>і</a:t>
            </a:r>
            <a:r>
              <a:rPr sz="850" spc="15" dirty="0">
                <a:latin typeface="Times New Roman"/>
                <a:cs typeface="Times New Roman"/>
              </a:rPr>
              <a:t>з</a:t>
            </a:r>
            <a:r>
              <a:rPr sz="850" spc="10" dirty="0">
                <a:latin typeface="Times New Roman"/>
                <a:cs typeface="Times New Roman"/>
              </a:rPr>
              <a:t>е</a:t>
            </a:r>
            <a:r>
              <a:rPr sz="850" spc="20" dirty="0">
                <a:latin typeface="Times New Roman"/>
                <a:cs typeface="Times New Roman"/>
              </a:rPr>
              <a:t>ць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461516" y="7290054"/>
            <a:ext cx="927100" cy="137160"/>
          </a:xfrm>
          <a:custGeom>
            <a:avLst/>
            <a:gdLst/>
            <a:ahLst/>
            <a:cxnLst/>
            <a:rect l="l" t="t" r="r" b="b"/>
            <a:pathLst>
              <a:path w="927100" h="137159">
                <a:moveTo>
                  <a:pt x="0" y="0"/>
                </a:moveTo>
                <a:lnTo>
                  <a:pt x="926592" y="137160"/>
                </a:lnTo>
              </a:path>
            </a:pathLst>
          </a:custGeom>
          <a:ln w="7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" name="object 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51988" y="6045708"/>
            <a:ext cx="1908048" cy="1420368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2966704" y="6067205"/>
            <a:ext cx="742315" cy="780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94640" marR="5080">
              <a:lnSpc>
                <a:spcPct val="104099"/>
              </a:lnSpc>
              <a:spcBef>
                <a:spcPts val="95"/>
              </a:spcBef>
            </a:pPr>
            <a:r>
              <a:rPr sz="850" spc="10" dirty="0">
                <a:latin typeface="Times New Roman"/>
                <a:cs typeface="Times New Roman"/>
              </a:rPr>
              <a:t>Сталева 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з</a:t>
            </a:r>
            <a:r>
              <a:rPr sz="850" spc="10" dirty="0">
                <a:latin typeface="Times New Roman"/>
                <a:cs typeface="Times New Roman"/>
              </a:rPr>
              <a:t>а</a:t>
            </a:r>
            <a:r>
              <a:rPr sz="850" dirty="0">
                <a:latin typeface="Times New Roman"/>
                <a:cs typeface="Times New Roman"/>
              </a:rPr>
              <a:t>г</a:t>
            </a:r>
            <a:r>
              <a:rPr sz="850" spc="20" dirty="0">
                <a:latin typeface="Times New Roman"/>
                <a:cs typeface="Times New Roman"/>
              </a:rPr>
              <a:t>о</a:t>
            </a:r>
            <a:r>
              <a:rPr sz="850" spc="15" dirty="0">
                <a:latin typeface="Times New Roman"/>
                <a:cs typeface="Times New Roman"/>
              </a:rPr>
              <a:t>т</a:t>
            </a:r>
            <a:r>
              <a:rPr sz="850" spc="-10" dirty="0">
                <a:latin typeface="Times New Roman"/>
                <a:cs typeface="Times New Roman"/>
              </a:rPr>
              <a:t>і</a:t>
            </a:r>
            <a:r>
              <a:rPr sz="850" spc="15" dirty="0">
                <a:latin typeface="Times New Roman"/>
                <a:cs typeface="Times New Roman"/>
              </a:rPr>
              <a:t>вка</a:t>
            </a:r>
            <a:endParaRPr sz="850">
              <a:latin typeface="Times New Roman"/>
              <a:cs typeface="Times New Roman"/>
            </a:endParaRPr>
          </a:p>
          <a:p>
            <a:pPr marL="12700" marR="91440">
              <a:lnSpc>
                <a:spcPct val="101200"/>
              </a:lnSpc>
              <a:spcBef>
                <a:spcPts val="725"/>
              </a:spcBef>
            </a:pPr>
            <a:r>
              <a:rPr sz="850" spc="25" dirty="0">
                <a:latin typeface="Times New Roman"/>
                <a:cs typeface="Times New Roman"/>
              </a:rPr>
              <a:t>С</a:t>
            </a:r>
            <a:r>
              <a:rPr sz="850" spc="10" dirty="0">
                <a:latin typeface="Times New Roman"/>
                <a:cs typeface="Times New Roman"/>
              </a:rPr>
              <a:t>т</a:t>
            </a:r>
            <a:r>
              <a:rPr sz="850" spc="20" dirty="0">
                <a:latin typeface="Times New Roman"/>
                <a:cs typeface="Times New Roman"/>
              </a:rPr>
              <a:t>р</a:t>
            </a:r>
            <a:r>
              <a:rPr sz="850" spc="-10" dirty="0">
                <a:latin typeface="Times New Roman"/>
                <a:cs typeface="Times New Roman"/>
              </a:rPr>
              <a:t>у</a:t>
            </a:r>
            <a:r>
              <a:rPr sz="850" spc="10" dirty="0">
                <a:latin typeface="Times New Roman"/>
                <a:cs typeface="Times New Roman"/>
              </a:rPr>
              <a:t>ж</a:t>
            </a:r>
            <a:r>
              <a:rPr sz="850" spc="20" dirty="0">
                <a:latin typeface="Times New Roman"/>
                <a:cs typeface="Times New Roman"/>
              </a:rPr>
              <a:t>ка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яка  ламається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850" spc="20" dirty="0">
                <a:latin typeface="Times New Roman"/>
                <a:cs typeface="Times New Roman"/>
              </a:rPr>
              <a:t>об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різець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3337858" y="6664750"/>
            <a:ext cx="930910" cy="805180"/>
            <a:chOff x="3337858" y="6664750"/>
            <a:chExt cx="930910" cy="805180"/>
          </a:xfrm>
        </p:grpSpPr>
        <p:sp>
          <p:nvSpPr>
            <p:cNvPr id="15" name="object 15"/>
            <p:cNvSpPr/>
            <p:nvPr/>
          </p:nvSpPr>
          <p:spPr>
            <a:xfrm>
              <a:off x="3488436" y="6668262"/>
              <a:ext cx="266065" cy="108585"/>
            </a:xfrm>
            <a:custGeom>
              <a:avLst/>
              <a:gdLst/>
              <a:ahLst/>
              <a:cxnLst/>
              <a:rect l="l" t="t" r="r" b="b"/>
              <a:pathLst>
                <a:path w="266064" h="108584">
                  <a:moveTo>
                    <a:pt x="265938" y="108204"/>
                  </a:moveTo>
                  <a:lnTo>
                    <a:pt x="0" y="0"/>
                  </a:lnTo>
                </a:path>
              </a:pathLst>
            </a:custGeom>
            <a:ln w="70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341370" y="7195566"/>
              <a:ext cx="923925" cy="270510"/>
            </a:xfrm>
            <a:custGeom>
              <a:avLst/>
              <a:gdLst/>
              <a:ahLst/>
              <a:cxnLst/>
              <a:rect l="l" t="t" r="r" b="b"/>
              <a:pathLst>
                <a:path w="923925" h="270509">
                  <a:moveTo>
                    <a:pt x="0" y="0"/>
                  </a:moveTo>
                  <a:lnTo>
                    <a:pt x="923491" y="270510"/>
                  </a:lnTo>
                </a:path>
              </a:pathLst>
            </a:custGeom>
            <a:ln w="70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966720" y="7081427"/>
            <a:ext cx="32639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Times New Roman"/>
                <a:cs typeface="Times New Roman"/>
              </a:rPr>
              <a:t>Р</a:t>
            </a:r>
            <a:r>
              <a:rPr sz="850" spc="-10" dirty="0">
                <a:latin typeface="Times New Roman"/>
                <a:cs typeface="Times New Roman"/>
              </a:rPr>
              <a:t>і</a:t>
            </a:r>
            <a:r>
              <a:rPr sz="850" spc="20" dirty="0">
                <a:latin typeface="Times New Roman"/>
                <a:cs typeface="Times New Roman"/>
              </a:rPr>
              <a:t>з</a:t>
            </a:r>
            <a:r>
              <a:rPr sz="850" spc="5" dirty="0">
                <a:latin typeface="Times New Roman"/>
                <a:cs typeface="Times New Roman"/>
              </a:rPr>
              <a:t>е</a:t>
            </a:r>
            <a:r>
              <a:rPr sz="850" spc="20" dirty="0">
                <a:latin typeface="Times New Roman"/>
                <a:cs typeface="Times New Roman"/>
              </a:rPr>
              <a:t>ць</a:t>
            </a:r>
            <a:endParaRPr sz="850">
              <a:latin typeface="Times New Roman"/>
              <a:cs typeface="Times New Roman"/>
            </a:endParaRPr>
          </a:p>
        </p:txBody>
      </p:sp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929378" y="6045708"/>
            <a:ext cx="1860804" cy="1420368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5299961" y="6037091"/>
            <a:ext cx="459740" cy="29083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marR="5080" indent="254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Times New Roman"/>
                <a:cs typeface="Times New Roman"/>
              </a:rPr>
              <a:t>Сталева </a:t>
            </a:r>
            <a:r>
              <a:rPr sz="850" spc="-20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з</a:t>
            </a:r>
            <a:r>
              <a:rPr sz="850" dirty="0">
                <a:latin typeface="Times New Roman"/>
                <a:cs typeface="Times New Roman"/>
              </a:rPr>
              <a:t>а</a:t>
            </a:r>
            <a:r>
              <a:rPr sz="850" spc="5" dirty="0">
                <a:latin typeface="Times New Roman"/>
                <a:cs typeface="Times New Roman"/>
              </a:rPr>
              <a:t>г</a:t>
            </a:r>
            <a:r>
              <a:rPr sz="850" spc="15" dirty="0">
                <a:latin typeface="Times New Roman"/>
                <a:cs typeface="Times New Roman"/>
              </a:rPr>
              <a:t>от</a:t>
            </a:r>
            <a:r>
              <a:rPr sz="850" spc="-10" dirty="0">
                <a:latin typeface="Times New Roman"/>
                <a:cs typeface="Times New Roman"/>
              </a:rPr>
              <a:t>і</a:t>
            </a:r>
            <a:r>
              <a:rPr sz="850" spc="10" dirty="0">
                <a:latin typeface="Times New Roman"/>
                <a:cs typeface="Times New Roman"/>
              </a:rPr>
              <a:t>в</a:t>
            </a:r>
            <a:r>
              <a:rPr sz="850" spc="20" dirty="0">
                <a:latin typeface="Times New Roman"/>
                <a:cs typeface="Times New Roman"/>
              </a:rPr>
              <a:t>к</a:t>
            </a:r>
            <a:r>
              <a:rPr sz="850" spc="10" dirty="0">
                <a:latin typeface="Times New Roman"/>
                <a:cs typeface="Times New Roman"/>
              </a:rPr>
              <a:t>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22798" y="6566916"/>
            <a:ext cx="878205" cy="177165"/>
          </a:xfrm>
          <a:custGeom>
            <a:avLst/>
            <a:gdLst/>
            <a:ahLst/>
            <a:cxnLst/>
            <a:rect l="l" t="t" r="r" b="b"/>
            <a:pathLst>
              <a:path w="878204" h="177165">
                <a:moveTo>
                  <a:pt x="0" y="176784"/>
                </a:moveTo>
                <a:lnTo>
                  <a:pt x="877824" y="0"/>
                </a:lnTo>
              </a:path>
            </a:pathLst>
          </a:custGeom>
          <a:ln w="70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4942585" y="6424193"/>
            <a:ext cx="661670" cy="64452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20320" marR="5080" algn="just">
              <a:lnSpc>
                <a:spcPct val="101499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Ст</a:t>
            </a:r>
            <a:r>
              <a:rPr sz="850" spc="20" dirty="0">
                <a:latin typeface="Times New Roman"/>
                <a:cs typeface="Times New Roman"/>
              </a:rPr>
              <a:t>р</a:t>
            </a:r>
            <a:r>
              <a:rPr sz="850" spc="-10" dirty="0">
                <a:latin typeface="Times New Roman"/>
                <a:cs typeface="Times New Roman"/>
              </a:rPr>
              <a:t>у</a:t>
            </a:r>
            <a:r>
              <a:rPr sz="850" spc="10" dirty="0">
                <a:latin typeface="Times New Roman"/>
                <a:cs typeface="Times New Roman"/>
              </a:rPr>
              <a:t>жк</a:t>
            </a:r>
            <a:r>
              <a:rPr sz="850" spc="15" dirty="0">
                <a:latin typeface="Times New Roman"/>
                <a:cs typeface="Times New Roman"/>
              </a:rPr>
              <a:t>а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я</a:t>
            </a:r>
            <a:r>
              <a:rPr sz="850" spc="20" dirty="0">
                <a:latin typeface="Times New Roman"/>
                <a:cs typeface="Times New Roman"/>
              </a:rPr>
              <a:t>к</a:t>
            </a:r>
            <a:r>
              <a:rPr sz="850" spc="10" dirty="0">
                <a:latin typeface="Times New Roman"/>
                <a:cs typeface="Times New Roman"/>
              </a:rPr>
              <a:t>а  </a:t>
            </a:r>
            <a:r>
              <a:rPr sz="850" spc="5" dirty="0">
                <a:latin typeface="Times New Roman"/>
                <a:cs typeface="Times New Roman"/>
              </a:rPr>
              <a:t>л</a:t>
            </a:r>
            <a:r>
              <a:rPr sz="850" spc="10" dirty="0">
                <a:latin typeface="Times New Roman"/>
                <a:cs typeface="Times New Roman"/>
              </a:rPr>
              <a:t>ам</a:t>
            </a:r>
            <a:r>
              <a:rPr sz="850" spc="20" dirty="0">
                <a:latin typeface="Times New Roman"/>
                <a:cs typeface="Times New Roman"/>
              </a:rPr>
              <a:t>а</a:t>
            </a:r>
            <a:r>
              <a:rPr sz="850" dirty="0">
                <a:latin typeface="Times New Roman"/>
                <a:cs typeface="Times New Roman"/>
              </a:rPr>
              <a:t>є</a:t>
            </a:r>
            <a:r>
              <a:rPr sz="850" spc="5" dirty="0">
                <a:latin typeface="Times New Roman"/>
                <a:cs typeface="Times New Roman"/>
              </a:rPr>
              <a:t>тьс</a:t>
            </a:r>
            <a:r>
              <a:rPr sz="850" spc="15" dirty="0">
                <a:latin typeface="Times New Roman"/>
                <a:cs typeface="Times New Roman"/>
              </a:rPr>
              <a:t>я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об  </a:t>
            </a:r>
            <a:r>
              <a:rPr sz="850" spc="10" dirty="0">
                <a:latin typeface="Times New Roman"/>
                <a:cs typeface="Times New Roman"/>
              </a:rPr>
              <a:t>заготівку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</a:pPr>
            <a:r>
              <a:rPr sz="850" spc="10" dirty="0">
                <a:latin typeface="Times New Roman"/>
                <a:cs typeface="Times New Roman"/>
              </a:rPr>
              <a:t>Різець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290566" y="7046214"/>
            <a:ext cx="1115060" cy="317500"/>
          </a:xfrm>
          <a:custGeom>
            <a:avLst/>
            <a:gdLst/>
            <a:ahLst/>
            <a:cxnLst/>
            <a:rect l="l" t="t" r="r" b="b"/>
            <a:pathLst>
              <a:path w="1115060" h="317500">
                <a:moveTo>
                  <a:pt x="0" y="0"/>
                </a:moveTo>
                <a:lnTo>
                  <a:pt x="1114806" y="316992"/>
                </a:lnTo>
              </a:path>
            </a:pathLst>
          </a:custGeom>
          <a:ln w="70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1" y="516889"/>
            <a:ext cx="5786755" cy="2181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3492500" marR="5080" lvl="1" indent="564515" algn="r">
              <a:lnSpc>
                <a:spcPts val="1610"/>
              </a:lnSpc>
              <a:buAutoNum type="arabicPeriod" startAt="4"/>
              <a:tabLst>
                <a:tab pos="445770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МАРКУВАННЯ  ТА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СТРУКТУРИ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ЧАВУНІВ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Times New Roman"/>
              <a:buAutoNum type="arabicPeriod" startAt="4"/>
            </a:pPr>
            <a:endParaRPr sz="2050">
              <a:latin typeface="Times New Roman"/>
              <a:cs typeface="Times New Roman"/>
            </a:endParaRPr>
          </a:p>
          <a:p>
            <a:pPr marL="3275329" marR="5080" lvl="2" indent="949325" algn="r">
              <a:lnSpc>
                <a:spcPts val="1380"/>
              </a:lnSpc>
              <a:buAutoNum type="arabicPeriod"/>
              <a:tabLst>
                <a:tab pos="468249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СІРИ</a:t>
            </a:r>
            <a:r>
              <a:rPr sz="1200" b="1" dirty="0">
                <a:latin typeface="Times New Roman"/>
                <a:cs typeface="Times New Roman"/>
              </a:rPr>
              <a:t>Й </a:t>
            </a:r>
            <a:r>
              <a:rPr sz="1200" b="1" spc="-5" dirty="0">
                <a:latin typeface="Times New Roman"/>
                <a:cs typeface="Times New Roman"/>
              </a:rPr>
              <a:t>ЧАВУН  </a:t>
            </a:r>
            <a:r>
              <a:rPr sz="1200" b="1" dirty="0">
                <a:latin typeface="Times New Roman"/>
                <a:cs typeface="Times New Roman"/>
              </a:rPr>
              <a:t>З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ПЛАСТИНЧАСТИМ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ГРАФІТОМ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r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ГОСТ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1412-85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марка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сірого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визначається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показником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тимчасового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опору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розтягуванні.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Умовне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позначення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марки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включає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букви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«СЧ»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(сірий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чавун)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285"/>
              </a:lnSpc>
            </a:pP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цифрове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позначення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величини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мінімального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тимчасово-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404" y="8043931"/>
            <a:ext cx="5787390" cy="1938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Рис.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11.6.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сірого чавуну: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перлітного;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ферито-перлітного;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феритного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Зважаючи </a:t>
            </a:r>
            <a:r>
              <a:rPr sz="1200" spc="-5" dirty="0">
                <a:latin typeface="Times New Roman"/>
                <a:cs typeface="Times New Roman"/>
              </a:rPr>
              <a:t>на те,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виливки </a:t>
            </a:r>
            <a:r>
              <a:rPr sz="1200" dirty="0">
                <a:latin typeface="Times New Roman"/>
                <a:cs typeface="Times New Roman"/>
              </a:rPr>
              <a:t>з сірого </a:t>
            </a:r>
            <a:r>
              <a:rPr sz="1200" spc="-5" dirty="0">
                <a:latin typeface="Times New Roman"/>
                <a:cs typeface="Times New Roman"/>
              </a:rPr>
              <a:t>чавуну погано працюють </a:t>
            </a:r>
            <a:r>
              <a:rPr sz="1200" dirty="0">
                <a:latin typeface="Times New Roman"/>
                <a:cs typeface="Times New Roman"/>
              </a:rPr>
              <a:t>при ударі і </a:t>
            </a:r>
            <a:r>
              <a:rPr sz="1200" spc="-5" dirty="0">
                <a:latin typeface="Times New Roman"/>
                <a:cs typeface="Times New Roman"/>
              </a:rPr>
              <a:t>розтягу-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ванні,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слід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використовувати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цей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зазнають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стиск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згин.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верстатобудуванні </a:t>
            </a:r>
            <a:r>
              <a:rPr sz="1200" spc="-10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базові, корпусні деталі, кронштейни, зубчасті колеса, напрямні;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автобудуванні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блоки циліндрів, поршневі кільця, розподільні вали, </a:t>
            </a:r>
            <a:r>
              <a:rPr sz="1200" dirty="0">
                <a:latin typeface="Times New Roman"/>
                <a:cs typeface="Times New Roman"/>
              </a:rPr>
              <a:t>диски </a:t>
            </a:r>
            <a:r>
              <a:rPr sz="1200" spc="-5" dirty="0">
                <a:latin typeface="Times New Roman"/>
                <a:cs typeface="Times New Roman"/>
              </a:rPr>
              <a:t>зчеплен-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ня. Виливки </a:t>
            </a:r>
            <a:r>
              <a:rPr sz="1200" dirty="0">
                <a:latin typeface="Times New Roman"/>
                <a:cs typeface="Times New Roman"/>
              </a:rPr>
              <a:t>з сірого </a:t>
            </a:r>
            <a:r>
              <a:rPr sz="1200" spc="-5" dirty="0">
                <a:latin typeface="Times New Roman"/>
                <a:cs typeface="Times New Roman"/>
              </a:rPr>
              <a:t>чавуну також використовуються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електромашинобудуванні,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 товарів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побутового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ужитку.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05"/>
              </a:spcBef>
            </a:pPr>
            <a:r>
              <a:rPr sz="1000" spc="-5" dirty="0">
                <a:latin typeface="Times New Roman"/>
                <a:cs typeface="Times New Roman"/>
              </a:rPr>
              <a:t>212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671570" y="2655058"/>
            <a:ext cx="3848735" cy="2355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algn="just">
              <a:lnSpc>
                <a:spcPts val="137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г</a:t>
            </a:r>
            <a:r>
              <a:rPr sz="1200" dirty="0">
                <a:latin typeface="Times New Roman"/>
                <a:cs typeface="Times New Roman"/>
              </a:rPr>
              <a:t>о </a:t>
            </a:r>
            <a:r>
              <a:rPr sz="1200" spc="-5" dirty="0">
                <a:latin typeface="Times New Roman"/>
                <a:cs typeface="Times New Roman"/>
              </a:rPr>
              <a:t>опор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67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</a:t>
            </a:r>
            <a:r>
              <a:rPr sz="1200" dirty="0">
                <a:latin typeface="Times New Roman"/>
                <a:cs typeface="Times New Roman"/>
              </a:rPr>
              <a:t>и розтя</a:t>
            </a:r>
            <a:r>
              <a:rPr sz="1200" spc="-10" dirty="0">
                <a:latin typeface="Times New Roman"/>
                <a:cs typeface="Times New Roman"/>
              </a:rPr>
              <a:t>г</a:t>
            </a:r>
            <a:r>
              <a:rPr sz="1200" dirty="0">
                <a:latin typeface="Times New Roman"/>
                <a:cs typeface="Times New Roman"/>
              </a:rPr>
              <a:t>уванні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(табл.</a:t>
            </a:r>
            <a:r>
              <a:rPr sz="1200" spc="-5" dirty="0">
                <a:latin typeface="Times New Roman"/>
                <a:cs typeface="Times New Roman"/>
              </a:rPr>
              <a:t> 11.1).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Структура </a:t>
            </a:r>
            <a:r>
              <a:rPr sz="1200" dirty="0">
                <a:latin typeface="Times New Roman"/>
                <a:cs typeface="Times New Roman"/>
              </a:rPr>
              <a:t>сірого </a:t>
            </a:r>
            <a:r>
              <a:rPr sz="1200" spc="-5" dirty="0">
                <a:latin typeface="Times New Roman"/>
                <a:cs typeface="Times New Roman"/>
              </a:rPr>
              <a:t>чавуну не впливає на </a:t>
            </a:r>
            <a:r>
              <a:rPr sz="1200" dirty="0">
                <a:latin typeface="Times New Roman"/>
                <a:cs typeface="Times New Roman"/>
              </a:rPr>
              <a:t>пластичність,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вона </a:t>
            </a:r>
            <a:r>
              <a:rPr sz="1200" dirty="0">
                <a:latin typeface="Times New Roman"/>
                <a:cs typeface="Times New Roman"/>
              </a:rPr>
              <a:t>залишається надзвичайно </a:t>
            </a:r>
            <a:r>
              <a:rPr sz="1200" spc="-5" dirty="0">
                <a:latin typeface="Times New Roman"/>
                <a:cs typeface="Times New Roman"/>
              </a:rPr>
              <a:t>низькою. Але впливає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твердість. Механічна </a:t>
            </a:r>
            <a:r>
              <a:rPr sz="1200" dirty="0">
                <a:latin typeface="Times New Roman"/>
                <a:cs typeface="Times New Roman"/>
              </a:rPr>
              <a:t>міцність в </a:t>
            </a:r>
            <a:r>
              <a:rPr sz="1200" spc="-5" dirty="0">
                <a:latin typeface="Times New Roman"/>
                <a:cs typeface="Times New Roman"/>
              </a:rPr>
              <a:t>основному </a:t>
            </a:r>
            <a:r>
              <a:rPr sz="1200" dirty="0">
                <a:latin typeface="Times New Roman"/>
                <a:cs typeface="Times New Roman"/>
              </a:rPr>
              <a:t>визначається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кількістю, </a:t>
            </a:r>
            <a:r>
              <a:rPr sz="1200" dirty="0">
                <a:latin typeface="Times New Roman"/>
                <a:cs typeface="Times New Roman"/>
              </a:rPr>
              <a:t>формою і </a:t>
            </a:r>
            <a:r>
              <a:rPr sz="1200" spc="-5" dirty="0">
                <a:latin typeface="Times New Roman"/>
                <a:cs typeface="Times New Roman"/>
              </a:rPr>
              <a:t>розмірами включень графіту. Дрібні,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завихреної форми </a:t>
            </a:r>
            <a:r>
              <a:rPr sz="1200" spc="-5" dirty="0">
                <a:latin typeface="Times New Roman"/>
                <a:cs typeface="Times New Roman"/>
              </a:rPr>
              <a:t>лусочки графіту </a:t>
            </a:r>
            <a:r>
              <a:rPr sz="1200" dirty="0">
                <a:latin typeface="Times New Roman"/>
                <a:cs typeface="Times New Roman"/>
              </a:rPr>
              <a:t>менше </a:t>
            </a:r>
            <a:r>
              <a:rPr sz="1200" spc="-5" dirty="0">
                <a:latin typeface="Times New Roman"/>
                <a:cs typeface="Times New Roman"/>
              </a:rPr>
              <a:t>знижують міц-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ність.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форма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досягається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шляхом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модифікування.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</a:t>
            </a:r>
            <a:r>
              <a:rPr sz="1200" dirty="0">
                <a:latin typeface="Times New Roman"/>
                <a:cs typeface="Times New Roman"/>
              </a:rPr>
              <a:t>модифікаторів </a:t>
            </a:r>
            <a:r>
              <a:rPr sz="1200" spc="-5" dirty="0">
                <a:latin typeface="Times New Roman"/>
                <a:cs typeface="Times New Roman"/>
              </a:rPr>
              <a:t>застосовують алюміній, силікока-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льцій, феросиліцій.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ts val="13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Сірий </a:t>
            </a:r>
            <a:r>
              <a:rPr sz="1200" spc="-5" dirty="0">
                <a:latin typeface="Times New Roman"/>
                <a:cs typeface="Times New Roman"/>
              </a:rPr>
              <a:t>чавун широко </a:t>
            </a:r>
            <a:r>
              <a:rPr sz="1200" dirty="0">
                <a:latin typeface="Times New Roman"/>
                <a:cs typeface="Times New Roman"/>
              </a:rPr>
              <a:t>застосовується в </a:t>
            </a:r>
            <a:r>
              <a:rPr sz="1200" spc="-5" dirty="0">
                <a:latin typeface="Times New Roman"/>
                <a:cs typeface="Times New Roman"/>
              </a:rPr>
              <a:t>машинобуду-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ванні, тому </a:t>
            </a:r>
            <a:r>
              <a:rPr sz="1200" dirty="0">
                <a:latin typeface="Times New Roman"/>
                <a:cs typeface="Times New Roman"/>
              </a:rPr>
              <a:t>що легко </a:t>
            </a:r>
            <a:r>
              <a:rPr sz="1200" spc="-5" dirty="0">
                <a:latin typeface="Times New Roman"/>
                <a:cs typeface="Times New Roman"/>
              </a:rPr>
              <a:t>обробляється </a:t>
            </a:r>
            <a:r>
              <a:rPr sz="1200" dirty="0">
                <a:latin typeface="Times New Roman"/>
                <a:cs typeface="Times New Roman"/>
              </a:rPr>
              <a:t>і має </a:t>
            </a:r>
            <a:r>
              <a:rPr sz="1200" spc="-5" dirty="0">
                <a:latin typeface="Times New Roman"/>
                <a:cs typeface="Times New Roman"/>
              </a:rPr>
              <a:t>гарні технологі- </a:t>
            </a:r>
            <a:r>
              <a:rPr sz="1200" dirty="0">
                <a:latin typeface="Times New Roman"/>
                <a:cs typeface="Times New Roman"/>
              </a:rPr>
              <a:t> чні</a:t>
            </a:r>
            <a:r>
              <a:rPr sz="1200" spc="-5" dirty="0">
                <a:latin typeface="Times New Roman"/>
                <a:cs typeface="Times New Roman"/>
              </a:rPr>
              <a:t> властивості.</a:t>
            </a:r>
            <a:endParaRPr sz="1200">
              <a:latin typeface="Times New Roman"/>
              <a:cs typeface="Times New Roman"/>
            </a:endParaRPr>
          </a:p>
          <a:p>
            <a:pPr marL="38100" marR="31115" indent="287655" algn="just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Сірі </a:t>
            </a:r>
            <a:r>
              <a:rPr sz="1200" spc="-5" dirty="0">
                <a:latin typeface="Times New Roman"/>
                <a:cs typeface="Times New Roman"/>
              </a:rPr>
              <a:t>чавуни при </a:t>
            </a:r>
            <a:r>
              <a:rPr sz="1200" dirty="0">
                <a:latin typeface="Times New Roman"/>
                <a:cs typeface="Times New Roman"/>
              </a:rPr>
              <a:t>малому опорі </a:t>
            </a:r>
            <a:r>
              <a:rPr sz="1200" spc="-5" dirty="0">
                <a:latin typeface="Times New Roman"/>
                <a:cs typeface="Times New Roman"/>
              </a:rPr>
              <a:t>розтягуванню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високий</a:t>
            </a:r>
            <a:r>
              <a:rPr sz="1200" dirty="0">
                <a:latin typeface="Times New Roman"/>
                <a:cs typeface="Times New Roman"/>
              </a:rPr>
              <a:t> опір</a:t>
            </a:r>
            <a:r>
              <a:rPr sz="1200" spc="-5" dirty="0">
                <a:latin typeface="Times New Roman"/>
                <a:cs typeface="Times New Roman"/>
              </a:rPr>
              <a:t> стисненню.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407" y="4966968"/>
            <a:ext cx="5787390" cy="1198880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12700" marR="5080" indent="2277110" algn="just">
              <a:lnSpc>
                <a:spcPts val="1300"/>
              </a:lnSpc>
              <a:spcBef>
                <a:spcPts val="260"/>
              </a:spcBef>
            </a:pPr>
            <a:r>
              <a:rPr sz="1200" dirty="0">
                <a:latin typeface="Times New Roman"/>
                <a:cs typeface="Times New Roman"/>
              </a:rPr>
              <a:t>Сірі </a:t>
            </a:r>
            <a:r>
              <a:rPr sz="1200" spc="-5" dirty="0">
                <a:latin typeface="Times New Roman"/>
                <a:cs typeface="Times New Roman"/>
              </a:rPr>
              <a:t>чавуни </a:t>
            </a:r>
            <a:r>
              <a:rPr sz="1200" dirty="0">
                <a:latin typeface="Times New Roman"/>
                <a:cs typeface="Times New Roman"/>
              </a:rPr>
              <a:t>містять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3,2...3,5 %; </a:t>
            </a:r>
            <a:r>
              <a:rPr sz="1200" dirty="0">
                <a:latin typeface="Times New Roman"/>
                <a:cs typeface="Times New Roman"/>
              </a:rPr>
              <a:t>кремнію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1,9...2,5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%;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марганцю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–0,5...0,8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%;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фосфору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0,1...0,3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%;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сірки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менше 0,12 %.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металевої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сірого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11.6)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кількості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цю та кремнію. Зі збільшенням вмісту вуглецю </a:t>
            </a:r>
            <a:r>
              <a:rPr sz="1200" dirty="0">
                <a:latin typeface="Times New Roman"/>
                <a:cs typeface="Times New Roman"/>
              </a:rPr>
              <a:t>і кремнію </a:t>
            </a:r>
            <a:r>
              <a:rPr sz="1200" spc="-5" dirty="0">
                <a:latin typeface="Times New Roman"/>
                <a:cs typeface="Times New Roman"/>
              </a:rPr>
              <a:t>збільшується ступінь графі- </a:t>
            </a:r>
            <a:r>
              <a:rPr sz="1200" dirty="0">
                <a:latin typeface="Times New Roman"/>
                <a:cs typeface="Times New Roman"/>
              </a:rPr>
              <a:t> тизації </a:t>
            </a:r>
            <a:r>
              <a:rPr sz="1200" spc="-5" dirty="0">
                <a:latin typeface="Times New Roman"/>
                <a:cs typeface="Times New Roman"/>
              </a:rPr>
              <a:t>та схильність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феритної </a:t>
            </a:r>
            <a:r>
              <a:rPr sz="1200" spc="-5" dirty="0">
                <a:latin typeface="Times New Roman"/>
                <a:cs typeface="Times New Roman"/>
              </a:rPr>
              <a:t>структури </a:t>
            </a:r>
            <a:r>
              <a:rPr sz="1200" dirty="0">
                <a:latin typeface="Times New Roman"/>
                <a:cs typeface="Times New Roman"/>
              </a:rPr>
              <a:t>металевої </a:t>
            </a:r>
            <a:r>
              <a:rPr sz="1200" spc="-5" dirty="0">
                <a:latin typeface="Times New Roman"/>
                <a:cs typeface="Times New Roman"/>
              </a:rPr>
              <a:t>основи. Це </a:t>
            </a:r>
            <a:r>
              <a:rPr sz="1200" dirty="0">
                <a:latin typeface="Times New Roman"/>
                <a:cs typeface="Times New Roman"/>
              </a:rPr>
              <a:t>веде 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знеміцнення </a:t>
            </a:r>
            <a:r>
              <a:rPr sz="1200" spc="-5" dirty="0">
                <a:latin typeface="Times New Roman"/>
                <a:cs typeface="Times New Roman"/>
              </a:rPr>
              <a:t>чавуну без підвищення </a:t>
            </a:r>
            <a:r>
              <a:rPr sz="1200" dirty="0">
                <a:latin typeface="Times New Roman"/>
                <a:cs typeface="Times New Roman"/>
              </a:rPr>
              <a:t>пластичності. </a:t>
            </a:r>
            <a:r>
              <a:rPr sz="1200" spc="-5" dirty="0">
                <a:latin typeface="Times New Roman"/>
                <a:cs typeface="Times New Roman"/>
              </a:rPr>
              <a:t>Кращі властивості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зносо-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стійкості</a:t>
            </a:r>
            <a:r>
              <a:rPr sz="1200" spc="-5" dirty="0">
                <a:latin typeface="Times New Roman"/>
                <a:cs typeface="Times New Roman"/>
              </a:rPr>
              <a:t> мають </a:t>
            </a:r>
            <a:r>
              <a:rPr sz="1200" dirty="0">
                <a:latin typeface="Times New Roman"/>
                <a:cs typeface="Times New Roman"/>
              </a:rPr>
              <a:t>перлітні </a:t>
            </a:r>
            <a:r>
              <a:rPr sz="1200" spc="-5" dirty="0">
                <a:latin typeface="Times New Roman"/>
                <a:cs typeface="Times New Roman"/>
              </a:rPr>
              <a:t>сірі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чавуни.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01952" y="6248401"/>
            <a:ext cx="1055370" cy="1439416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72383" y="6248400"/>
            <a:ext cx="1054608" cy="1439417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242815" y="6248400"/>
            <a:ext cx="1054608" cy="1439417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2309877" y="7662875"/>
            <a:ext cx="260985" cy="33782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85"/>
              </a:spcBef>
            </a:pPr>
            <a:r>
              <a:rPr sz="900" dirty="0">
                <a:latin typeface="Symbol"/>
                <a:cs typeface="Symbol"/>
              </a:rPr>
              <a:t></a:t>
            </a:r>
            <a:r>
              <a:rPr sz="900" dirty="0">
                <a:latin typeface="Times New Roman"/>
                <a:cs typeface="Times New Roman"/>
              </a:rPr>
              <a:t>200</a:t>
            </a:r>
            <a:endParaRPr sz="900">
              <a:latin typeface="Times New Roman"/>
              <a:cs typeface="Times New Roman"/>
            </a:endParaRPr>
          </a:p>
          <a:p>
            <a:pPr marR="10160" algn="ctr">
              <a:lnSpc>
                <a:spcPct val="100000"/>
              </a:lnSpc>
              <a:spcBef>
                <a:spcPts val="9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74979" y="7662875"/>
            <a:ext cx="260985" cy="33782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85"/>
              </a:spcBef>
            </a:pPr>
            <a:r>
              <a:rPr sz="900" dirty="0">
                <a:latin typeface="Symbol"/>
                <a:cs typeface="Symbol"/>
              </a:rPr>
              <a:t></a:t>
            </a:r>
            <a:r>
              <a:rPr sz="900" dirty="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9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37025" y="7662875"/>
            <a:ext cx="260985" cy="33782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85"/>
              </a:spcBef>
            </a:pPr>
            <a:r>
              <a:rPr sz="900" dirty="0">
                <a:latin typeface="Symbol"/>
                <a:cs typeface="Symbol"/>
              </a:rPr>
              <a:t></a:t>
            </a:r>
            <a:r>
              <a:rPr sz="900" dirty="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  <a:p>
            <a:pPr marL="6985" algn="ctr">
              <a:lnSpc>
                <a:spcPct val="100000"/>
              </a:lnSpc>
              <a:spcBef>
                <a:spcPts val="90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751349" y="2680207"/>
            <a:ext cx="77851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11.1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37365" y="2976618"/>
            <a:ext cx="116141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Марки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сірого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710944" y="3222496"/>
          <a:ext cx="1808480" cy="1691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7855"/>
                <a:gridCol w="1181100"/>
              </a:tblGrid>
              <a:tr h="313182">
                <a:tc>
                  <a:txBody>
                    <a:bodyPr/>
                    <a:lstStyle/>
                    <a:p>
                      <a:pPr marL="125730" marR="109220" indent="12065">
                        <a:lnSpc>
                          <a:spcPts val="1150"/>
                        </a:lnSpc>
                        <a:spcBef>
                          <a:spcPts val="6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а 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чавуну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5"/>
                        </a:lnSpc>
                        <a:spcBef>
                          <a:spcPts val="60"/>
                        </a:spcBef>
                      </a:pPr>
                      <a:r>
                        <a:rPr sz="1500" baseline="2777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75" baseline="-17094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(кгс/мм</a:t>
                      </a:r>
                      <a:r>
                        <a:rPr sz="975" spc="-7" baseline="341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),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не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менше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(10)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(15)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180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(18)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(20)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210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(21)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240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(24)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(25)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89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797" y="516889"/>
            <a:ext cx="5787390" cy="5595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342640" marR="5080" indent="882015">
              <a:lnSpc>
                <a:spcPts val="138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11.4.2.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СІРИЙ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ЧАВУН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ВЕРМІКУЛЯСТИМ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ГРАФІТОМ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Перші публікації, присвячені </a:t>
            </a:r>
            <a:r>
              <a:rPr sz="1200" dirty="0">
                <a:latin typeface="Times New Roman"/>
                <a:cs typeface="Times New Roman"/>
              </a:rPr>
              <a:t>технології отримання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вермікулястим графі-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 (ЧВГ), належать Хентону Моррогху, який </a:t>
            </a:r>
            <a:r>
              <a:rPr sz="1200" dirty="0">
                <a:latin typeface="Times New Roman"/>
                <a:cs typeface="Times New Roman"/>
              </a:rPr>
              <a:t>позначив чітке </a:t>
            </a:r>
            <a:r>
              <a:rPr sz="1200" spc="-5" dirty="0">
                <a:latin typeface="Times New Roman"/>
                <a:cs typeface="Times New Roman"/>
              </a:rPr>
              <a:t>розходження між </a:t>
            </a:r>
            <a:r>
              <a:rPr sz="1200" dirty="0">
                <a:latin typeface="Times New Roman"/>
                <a:cs typeface="Times New Roman"/>
              </a:rPr>
              <a:t>вермі-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кулястим, компактним та кулястим </a:t>
            </a:r>
            <a:r>
              <a:rPr sz="1200" dirty="0">
                <a:latin typeface="Times New Roman"/>
                <a:cs typeface="Times New Roman"/>
              </a:rPr>
              <a:t>графітом. </a:t>
            </a:r>
            <a:r>
              <a:rPr sz="1200" spc="-5" dirty="0">
                <a:latin typeface="Times New Roman"/>
                <a:cs typeface="Times New Roman"/>
              </a:rPr>
              <a:t>Прийнято вважати, </a:t>
            </a:r>
            <a:r>
              <a:rPr sz="1200" dirty="0">
                <a:latin typeface="Times New Roman"/>
                <a:cs typeface="Times New Roman"/>
              </a:rPr>
              <a:t>що зародження </a:t>
            </a:r>
            <a:r>
              <a:rPr sz="1200" spc="-5" dirty="0">
                <a:latin typeface="Times New Roman"/>
                <a:cs typeface="Times New Roman"/>
              </a:rPr>
              <a:t>та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чаткові </a:t>
            </a:r>
            <a:r>
              <a:rPr sz="1200" dirty="0">
                <a:latin typeface="Times New Roman"/>
                <a:cs typeface="Times New Roman"/>
              </a:rPr>
              <a:t>стадії </a:t>
            </a:r>
            <a:r>
              <a:rPr sz="1200" spc="-5" dirty="0">
                <a:latin typeface="Times New Roman"/>
                <a:cs typeface="Times New Roman"/>
              </a:rPr>
              <a:t>формування вермікулярстого графіту близькі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подібних процесів,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відбуваються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кулястими </a:t>
            </a:r>
            <a:r>
              <a:rPr sz="1200" dirty="0">
                <a:latin typeface="Times New Roman"/>
                <a:cs typeface="Times New Roman"/>
              </a:rPr>
              <a:t>включеннями графіту. </a:t>
            </a:r>
            <a:r>
              <a:rPr sz="1200" spc="-5" dirty="0">
                <a:latin typeface="Times New Roman"/>
                <a:cs typeface="Times New Roman"/>
              </a:rPr>
              <a:t>Розбіжності виявляються </a:t>
            </a:r>
            <a:r>
              <a:rPr sz="1200" dirty="0">
                <a:latin typeface="Times New Roman"/>
                <a:cs typeface="Times New Roman"/>
              </a:rPr>
              <a:t>на останніх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етапах, </a:t>
            </a:r>
            <a:r>
              <a:rPr sz="1200" dirty="0">
                <a:latin typeface="Times New Roman"/>
                <a:cs typeface="Times New Roman"/>
              </a:rPr>
              <a:t>коли зростання </a:t>
            </a:r>
            <a:r>
              <a:rPr sz="1200" spc="-5" dirty="0">
                <a:latin typeface="Times New Roman"/>
                <a:cs typeface="Times New Roman"/>
              </a:rPr>
              <a:t>вермікулястого </a:t>
            </a:r>
            <a:r>
              <a:rPr sz="1200" dirty="0">
                <a:latin typeface="Times New Roman"/>
                <a:cs typeface="Times New Roman"/>
              </a:rPr>
              <a:t>графіту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аустенітну оболонку, </a:t>
            </a:r>
            <a:r>
              <a:rPr sz="1200" dirty="0">
                <a:latin typeface="Times New Roman"/>
                <a:cs typeface="Times New Roman"/>
              </a:rPr>
              <a:t> однак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збереженні </a:t>
            </a:r>
            <a:r>
              <a:rPr sz="1200" spc="-5" dirty="0">
                <a:latin typeface="Times New Roman"/>
                <a:cs typeface="Times New Roman"/>
              </a:rPr>
              <a:t>контакту </a:t>
            </a:r>
            <a:r>
              <a:rPr sz="1200" dirty="0">
                <a:latin typeface="Times New Roman"/>
                <a:cs typeface="Times New Roman"/>
              </a:rPr>
              <a:t>з рідкою </a:t>
            </a:r>
            <a:r>
              <a:rPr sz="1200" spc="-5" dirty="0">
                <a:latin typeface="Times New Roman"/>
                <a:cs typeface="Times New Roman"/>
              </a:rPr>
              <a:t>фазою, </a:t>
            </a:r>
            <a:r>
              <a:rPr sz="1200" dirty="0">
                <a:latin typeface="Times New Roman"/>
                <a:cs typeface="Times New Roman"/>
              </a:rPr>
              <a:t>тоді як </a:t>
            </a:r>
            <a:r>
              <a:rPr sz="1200" spc="-5" dirty="0">
                <a:latin typeface="Times New Roman"/>
                <a:cs typeface="Times New Roman"/>
              </a:rPr>
              <a:t>при кристалізації </a:t>
            </a:r>
            <a:r>
              <a:rPr sz="1200" dirty="0">
                <a:latin typeface="Times New Roman"/>
                <a:cs typeface="Times New Roman"/>
              </a:rPr>
              <a:t>графітного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включення кулястої форми такого контакту немає. Перший патент на </a:t>
            </a:r>
            <a:r>
              <a:rPr sz="1200" dirty="0">
                <a:latin typeface="Times New Roman"/>
                <a:cs typeface="Times New Roman"/>
              </a:rPr>
              <a:t>технологію </a:t>
            </a:r>
            <a:r>
              <a:rPr sz="1200" spc="-5" dirty="0">
                <a:latin typeface="Times New Roman"/>
                <a:cs typeface="Times New Roman"/>
              </a:rPr>
              <a:t>одер- </a:t>
            </a:r>
            <a:r>
              <a:rPr sz="1200" dirty="0">
                <a:latin typeface="Times New Roman"/>
                <a:cs typeface="Times New Roman"/>
              </a:rPr>
              <a:t> жання </a:t>
            </a:r>
            <a:r>
              <a:rPr sz="1200" spc="-5" dirty="0">
                <a:latin typeface="Times New Roman"/>
                <a:cs typeface="Times New Roman"/>
              </a:rPr>
              <a:t>ЧВГ </a:t>
            </a:r>
            <a:r>
              <a:rPr sz="1200" dirty="0">
                <a:latin typeface="Times New Roman"/>
                <a:cs typeface="Times New Roman"/>
              </a:rPr>
              <a:t>було </a:t>
            </a:r>
            <a:r>
              <a:rPr sz="1200" spc="-5" dirty="0">
                <a:latin typeface="Times New Roman"/>
                <a:cs typeface="Times New Roman"/>
              </a:rPr>
              <a:t>отримано норвезькою </a:t>
            </a:r>
            <a:r>
              <a:rPr sz="1200" dirty="0">
                <a:latin typeface="Times New Roman"/>
                <a:cs typeface="Times New Roman"/>
              </a:rPr>
              <a:t>фірмою </a:t>
            </a:r>
            <a:r>
              <a:rPr sz="1200" spc="-5" dirty="0">
                <a:latin typeface="Times New Roman"/>
                <a:cs typeface="Times New Roman"/>
              </a:rPr>
              <a:t>«Elkem-Spigerverket» (патент </a:t>
            </a:r>
            <a:r>
              <a:rPr sz="1200" dirty="0">
                <a:latin typeface="Times New Roman"/>
                <a:cs typeface="Times New Roman"/>
              </a:rPr>
              <a:t>Велико-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британії </a:t>
            </a:r>
            <a:r>
              <a:rPr sz="1200" spc="-5" dirty="0">
                <a:latin typeface="Times New Roman"/>
                <a:cs typeface="Times New Roman"/>
              </a:rPr>
              <a:t>№1069.058) </a:t>
            </a:r>
            <a:r>
              <a:rPr sz="1200" dirty="0">
                <a:latin typeface="Times New Roman"/>
                <a:cs typeface="Times New Roman"/>
              </a:rPr>
              <a:t>у 1966 р., а з 1968 р австрійська фірма </a:t>
            </a:r>
            <a:r>
              <a:rPr sz="1200" spc="-5" dirty="0">
                <a:latin typeface="Times New Roman"/>
                <a:cs typeface="Times New Roman"/>
              </a:rPr>
              <a:t>«Steyr-Daimler-Puch AG»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вперше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практиці ливарного виробництва </a:t>
            </a:r>
            <a:r>
              <a:rPr sz="1200" dirty="0">
                <a:latin typeface="Times New Roman"/>
                <a:cs typeface="Times New Roman"/>
              </a:rPr>
              <a:t>освоїла </a:t>
            </a:r>
            <a:r>
              <a:rPr sz="1200" spc="-5" dirty="0">
                <a:latin typeface="Times New Roman"/>
                <a:cs typeface="Times New Roman"/>
              </a:rPr>
              <a:t>технологію виготовлення литих </a:t>
            </a:r>
            <a:r>
              <a:rPr sz="1200" dirty="0">
                <a:latin typeface="Times New Roman"/>
                <a:cs typeface="Times New Roman"/>
              </a:rPr>
              <a:t>де-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автомобілів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тракторів </a:t>
            </a:r>
            <a:r>
              <a:rPr sz="1200" dirty="0">
                <a:latin typeface="Times New Roman"/>
                <a:cs typeface="Times New Roman"/>
              </a:rPr>
              <a:t>з феритного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вермікулястим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</a:pPr>
            <a:r>
              <a:rPr sz="1200" dirty="0">
                <a:latin typeface="Times New Roman"/>
                <a:cs typeface="Times New Roman"/>
              </a:rPr>
              <a:t>Чавун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вермікулястим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графітом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низку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специфічних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порівнянні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сірим. </a:t>
            </a:r>
            <a:r>
              <a:rPr sz="1200" spc="-5" dirty="0">
                <a:latin typeface="Times New Roman"/>
                <a:cs typeface="Times New Roman"/>
              </a:rPr>
              <a:t>Вермикулястий </a:t>
            </a:r>
            <a:r>
              <a:rPr sz="1200" dirty="0">
                <a:latin typeface="Times New Roman"/>
                <a:cs typeface="Times New Roman"/>
              </a:rPr>
              <a:t>графіт </a:t>
            </a:r>
            <a:r>
              <a:rPr sz="1200" spc="-5" dirty="0">
                <a:latin typeface="Times New Roman"/>
                <a:cs typeface="Times New Roman"/>
              </a:rPr>
              <a:t>має форму взаємопов’язаних графітових </a:t>
            </a:r>
            <a:r>
              <a:rPr sz="1200" dirty="0">
                <a:latin typeface="Times New Roman"/>
                <a:cs typeface="Times New Roman"/>
              </a:rPr>
              <a:t>пелюсток поді-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бно </a:t>
            </a:r>
            <a:r>
              <a:rPr sz="1200" spc="-5" dirty="0">
                <a:latin typeface="Times New Roman"/>
                <a:cs typeface="Times New Roman"/>
              </a:rPr>
              <a:t>пластинчастому графіту (див. рисунок </a:t>
            </a:r>
            <a:r>
              <a:rPr sz="1200" dirty="0">
                <a:latin typeface="Times New Roman"/>
                <a:cs typeface="Times New Roman"/>
              </a:rPr>
              <a:t>11.3, </a:t>
            </a:r>
            <a:r>
              <a:rPr sz="1200" spc="-5" dirty="0">
                <a:latin typeface="Times New Roman"/>
                <a:cs typeface="Times New Roman"/>
              </a:rPr>
              <a:t>та рис. </a:t>
            </a:r>
            <a:r>
              <a:rPr sz="1200" dirty="0">
                <a:latin typeface="Times New Roman"/>
                <a:cs typeface="Times New Roman"/>
              </a:rPr>
              <a:t>11.7). </a:t>
            </a:r>
            <a:r>
              <a:rPr sz="1200" spc="-5" dirty="0">
                <a:latin typeface="Times New Roman"/>
                <a:cs typeface="Times New Roman"/>
              </a:rPr>
              <a:t>Однак ці </a:t>
            </a:r>
            <a:r>
              <a:rPr sz="1200" dirty="0">
                <a:latin typeface="Times New Roman"/>
                <a:cs typeface="Times New Roman"/>
              </a:rPr>
              <a:t>пелюстки </a:t>
            </a:r>
            <a:r>
              <a:rPr sz="1200" spc="-5" dirty="0">
                <a:latin typeface="Times New Roman"/>
                <a:cs typeface="Times New Roman"/>
              </a:rPr>
              <a:t>відріз-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няються </a:t>
            </a:r>
            <a:r>
              <a:rPr sz="1200" dirty="0">
                <a:latin typeface="Times New Roman"/>
                <a:cs typeface="Times New Roman"/>
              </a:rPr>
              <a:t>меншим </a:t>
            </a:r>
            <a:r>
              <a:rPr sz="1200" spc="-5" dirty="0">
                <a:latin typeface="Times New Roman"/>
                <a:cs typeface="Times New Roman"/>
              </a:rPr>
              <a:t>ступенем нерівноосності, </a:t>
            </a:r>
            <a:r>
              <a:rPr sz="1200" dirty="0">
                <a:latin typeface="Times New Roman"/>
                <a:cs typeface="Times New Roman"/>
              </a:rPr>
              <a:t>меншими </a:t>
            </a:r>
            <a:r>
              <a:rPr sz="1200" spc="-5" dirty="0">
                <a:latin typeface="Times New Roman"/>
                <a:cs typeface="Times New Roman"/>
              </a:rPr>
              <a:t>розмірами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округлою </a:t>
            </a:r>
            <a:r>
              <a:rPr sz="1200" dirty="0">
                <a:latin typeface="Times New Roman"/>
                <a:cs typeface="Times New Roman"/>
              </a:rPr>
              <a:t>формою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крайок. </a:t>
            </a:r>
            <a:r>
              <a:rPr sz="1200" dirty="0">
                <a:latin typeface="Times New Roman"/>
                <a:cs typeface="Times New Roman"/>
              </a:rPr>
              <a:t>В цілому, </a:t>
            </a:r>
            <a:r>
              <a:rPr sz="1200" spc="-5" dirty="0">
                <a:latin typeface="Times New Roman"/>
                <a:cs typeface="Times New Roman"/>
              </a:rPr>
              <a:t>наявні </a:t>
            </a:r>
            <a:r>
              <a:rPr sz="1200" dirty="0">
                <a:latin typeface="Times New Roman"/>
                <a:cs typeface="Times New Roman"/>
              </a:rPr>
              <a:t>дані </a:t>
            </a:r>
            <a:r>
              <a:rPr sz="1200" spc="-5" dirty="0">
                <a:latin typeface="Times New Roman"/>
                <a:cs typeface="Times New Roman"/>
              </a:rPr>
              <a:t>свідчать про те, </a:t>
            </a:r>
            <a:r>
              <a:rPr sz="1200" dirty="0">
                <a:latin typeface="Times New Roman"/>
                <a:cs typeface="Times New Roman"/>
              </a:rPr>
              <a:t>що за одними показниками </a:t>
            </a:r>
            <a:r>
              <a:rPr sz="1200" spc="-5" dirty="0">
                <a:latin typeface="Times New Roman"/>
                <a:cs typeface="Times New Roman"/>
              </a:rPr>
              <a:t>чавун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вер-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мікулястим </a:t>
            </a:r>
            <a:r>
              <a:rPr sz="1200" dirty="0">
                <a:latin typeface="Times New Roman"/>
                <a:cs typeface="Times New Roman"/>
              </a:rPr>
              <a:t>графітом </a:t>
            </a:r>
            <a:r>
              <a:rPr sz="1200" spc="-5" dirty="0">
                <a:latin typeface="Times New Roman"/>
                <a:cs typeface="Times New Roman"/>
              </a:rPr>
              <a:t>близький </a:t>
            </a:r>
            <a:r>
              <a:rPr sz="1200" dirty="0">
                <a:latin typeface="Times New Roman"/>
                <a:cs typeface="Times New Roman"/>
              </a:rPr>
              <a:t>до сірого </a:t>
            </a:r>
            <a:r>
              <a:rPr sz="1200" spc="-5" dirty="0">
                <a:latin typeface="Times New Roman"/>
                <a:cs typeface="Times New Roman"/>
              </a:rPr>
              <a:t>чавуну, </a:t>
            </a:r>
            <a:r>
              <a:rPr sz="1200" dirty="0">
                <a:latin typeface="Times New Roman"/>
                <a:cs typeface="Times New Roman"/>
              </a:rPr>
              <a:t>а за </a:t>
            </a:r>
            <a:r>
              <a:rPr sz="1200" spc="-5" dirty="0">
                <a:latin typeface="Times New Roman"/>
                <a:cs typeface="Times New Roman"/>
              </a:rPr>
              <a:t>іншими </a:t>
            </a:r>
            <a:r>
              <a:rPr sz="1200" dirty="0">
                <a:latin typeface="Times New Roman"/>
                <a:cs typeface="Times New Roman"/>
              </a:rPr>
              <a:t>– до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кулястим </a:t>
            </a:r>
            <a:r>
              <a:rPr sz="1200" dirty="0">
                <a:latin typeface="Times New Roman"/>
                <a:cs typeface="Times New Roman"/>
              </a:rPr>
              <a:t> графітом. </a:t>
            </a:r>
            <a:r>
              <a:rPr sz="1200" spc="-5" dirty="0">
                <a:latin typeface="Times New Roman"/>
                <a:cs typeface="Times New Roman"/>
              </a:rPr>
              <a:t>Як показують дослідження, поєднання певної сукупності </a:t>
            </a:r>
            <a:r>
              <a:rPr sz="1200" dirty="0">
                <a:latin typeface="Times New Roman"/>
                <a:cs typeface="Times New Roman"/>
              </a:rPr>
              <a:t>механічних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фізи-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чних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багато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чому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endParaRPr sz="1200">
              <a:latin typeface="Times New Roman"/>
              <a:cs typeface="Times New Roman"/>
            </a:endParaRPr>
          </a:p>
          <a:p>
            <a:pPr marL="12700" marR="2612390" algn="just">
              <a:lnSpc>
                <a:spcPct val="90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способу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вермікулястим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графітом </a:t>
            </a:r>
            <a:r>
              <a:rPr sz="1200" spc="-5" dirty="0">
                <a:latin typeface="Times New Roman"/>
                <a:cs typeface="Times New Roman"/>
              </a:rPr>
              <a:t>(технології виплавки, типу модифіка-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торів, способу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введення </a:t>
            </a:r>
            <a:r>
              <a:rPr sz="1200" dirty="0">
                <a:latin typeface="Times New Roman"/>
                <a:cs typeface="Times New Roman"/>
              </a:rPr>
              <a:t>в розплав </a:t>
            </a:r>
            <a:r>
              <a:rPr sz="1200" spc="-5" dirty="0">
                <a:latin typeface="Times New Roman"/>
                <a:cs typeface="Times New Roman"/>
              </a:rPr>
              <a:t>тощо) та </a:t>
            </a:r>
            <a:r>
              <a:rPr sz="1200" dirty="0">
                <a:latin typeface="Times New Roman"/>
                <a:cs typeface="Times New Roman"/>
              </a:rPr>
              <a:t> величини співвідношення вермікулястого і ку-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лястого </a:t>
            </a:r>
            <a:r>
              <a:rPr sz="1200" spc="-5" dirty="0">
                <a:latin typeface="Times New Roman"/>
                <a:cs typeface="Times New Roman"/>
              </a:rPr>
              <a:t>графіту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структурі. </a:t>
            </a:r>
            <a:r>
              <a:rPr sz="1200" dirty="0">
                <a:latin typeface="Times New Roman"/>
                <a:cs typeface="Times New Roman"/>
              </a:rPr>
              <a:t>Специфічне </a:t>
            </a:r>
            <a:r>
              <a:rPr sz="1200" spc="-5" dirty="0">
                <a:latin typeface="Times New Roman"/>
                <a:cs typeface="Times New Roman"/>
              </a:rPr>
              <a:t>поєд-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фізико-механічних,</a:t>
            </a:r>
            <a:r>
              <a:rPr sz="1200" dirty="0">
                <a:latin typeface="Times New Roman"/>
                <a:cs typeface="Times New Roman"/>
              </a:rPr>
              <a:t> технологічних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експлуатаційних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</a:t>
            </a:r>
            <a:r>
              <a:rPr sz="1200" dirty="0">
                <a:latin typeface="Times New Roman"/>
                <a:cs typeface="Times New Roman"/>
              </a:rPr>
              <a:t> досягається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ЧВГ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умови,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вермікулястого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7796" y="6068818"/>
            <a:ext cx="3181350" cy="539115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12700" marR="5080" algn="just">
              <a:lnSpc>
                <a:spcPts val="1300"/>
              </a:lnSpc>
              <a:spcBef>
                <a:spcPts val="260"/>
              </a:spcBef>
            </a:pP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структурі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становить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менше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80...90 % </a:t>
            </a:r>
            <a:r>
              <a:rPr sz="1200" spc="-15" dirty="0">
                <a:latin typeface="Times New Roman"/>
                <a:cs typeface="Times New Roman"/>
              </a:rPr>
              <a:t>(решта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кулястий графіт). </a:t>
            </a:r>
            <a:r>
              <a:rPr sz="1200" spc="-10" dirty="0">
                <a:latin typeface="Times New Roman"/>
                <a:cs typeface="Times New Roman"/>
              </a:rPr>
              <a:t>Водночас,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оптимальну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сукупність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властивостей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забезпечує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29693" y="6564118"/>
            <a:ext cx="5863590" cy="34182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algn="just">
              <a:lnSpc>
                <a:spcPts val="1370"/>
              </a:lnSpc>
              <a:spcBef>
                <a:spcPts val="100"/>
              </a:spcBef>
            </a:pPr>
            <a:r>
              <a:rPr sz="1200" spc="-15" dirty="0">
                <a:latin typeface="Times New Roman"/>
                <a:cs typeface="Times New Roman"/>
              </a:rPr>
              <a:t>вермикулястий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графіт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20...30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кулястого.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ct val="9020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Технічні </a:t>
            </a:r>
            <a:r>
              <a:rPr sz="1200" spc="-5" dirty="0">
                <a:latin typeface="Times New Roman"/>
                <a:cs typeface="Times New Roman"/>
              </a:rPr>
              <a:t>характеристики чавуну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вермікулястим </a:t>
            </a:r>
            <a:r>
              <a:rPr sz="1200" dirty="0">
                <a:latin typeface="Times New Roman"/>
                <a:cs typeface="Times New Roman"/>
              </a:rPr>
              <a:t>графітом для </a:t>
            </a:r>
            <a:r>
              <a:rPr sz="1200" spc="-5" dirty="0">
                <a:latin typeface="Times New Roman"/>
                <a:cs typeface="Times New Roman"/>
              </a:rPr>
              <a:t>виготовлення вили-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вків, </a:t>
            </a:r>
            <a:r>
              <a:rPr sz="1200" dirty="0">
                <a:latin typeface="Times New Roman"/>
                <a:cs typeface="Times New Roman"/>
              </a:rPr>
              <a:t>в Україні </a:t>
            </a:r>
            <a:r>
              <a:rPr sz="1200" spc="-5" dirty="0">
                <a:latin typeface="Times New Roman"/>
                <a:cs typeface="Times New Roman"/>
              </a:rPr>
              <a:t>регламентується ГОСТ </a:t>
            </a:r>
            <a:r>
              <a:rPr sz="1200" dirty="0">
                <a:latin typeface="Times New Roman"/>
                <a:cs typeface="Times New Roman"/>
              </a:rPr>
              <a:t>28394-89 «Чавун з </a:t>
            </a:r>
            <a:r>
              <a:rPr sz="1200" spc="-5" dirty="0">
                <a:latin typeface="Times New Roman"/>
                <a:cs typeface="Times New Roman"/>
              </a:rPr>
              <a:t>вермікулястим </a:t>
            </a:r>
            <a:r>
              <a:rPr sz="1200" dirty="0">
                <a:latin typeface="Times New Roman"/>
                <a:cs typeface="Times New Roman"/>
              </a:rPr>
              <a:t>графітом 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виливків.</a:t>
            </a:r>
            <a:r>
              <a:rPr sz="1200" dirty="0">
                <a:latin typeface="Times New Roman"/>
                <a:cs typeface="Times New Roman"/>
              </a:rPr>
              <a:t> Марки».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Умовне </a:t>
            </a:r>
            <a:r>
              <a:rPr sz="1200" spc="-5" dirty="0">
                <a:latin typeface="Times New Roman"/>
                <a:cs typeface="Times New Roman"/>
              </a:rPr>
              <a:t>позначення марки включає: літеру «Ч»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чавун; літери «ВГ»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вермікуляс-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тий </a:t>
            </a:r>
            <a:r>
              <a:rPr sz="1200" dirty="0">
                <a:latin typeface="Times New Roman"/>
                <a:cs typeface="Times New Roman"/>
              </a:rPr>
              <a:t>графіт </a:t>
            </a:r>
            <a:r>
              <a:rPr sz="1200" spc="-5" dirty="0">
                <a:latin typeface="Times New Roman"/>
                <a:cs typeface="Times New Roman"/>
              </a:rPr>
              <a:t>(форма графіту)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цифрове </a:t>
            </a:r>
            <a:r>
              <a:rPr sz="1200" dirty="0">
                <a:latin typeface="Times New Roman"/>
                <a:cs typeface="Times New Roman"/>
              </a:rPr>
              <a:t>відображення </a:t>
            </a:r>
            <a:r>
              <a:rPr sz="1200" spc="-5" dirty="0">
                <a:latin typeface="Times New Roman"/>
                <a:cs typeface="Times New Roman"/>
              </a:rPr>
              <a:t>мінімально допустимого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тимчасового </a:t>
            </a:r>
            <a:r>
              <a:rPr sz="1200" spc="-5" dirty="0">
                <a:latin typeface="Times New Roman"/>
                <a:cs typeface="Times New Roman"/>
              </a:rPr>
              <a:t>опору розриву при розтягуванні. Наприклад, ЧВГ </a:t>
            </a:r>
            <a:r>
              <a:rPr sz="1200" dirty="0">
                <a:latin typeface="Times New Roman"/>
                <a:cs typeface="Times New Roman"/>
              </a:rPr>
              <a:t>30 </a:t>
            </a:r>
            <a:r>
              <a:rPr sz="1200" spc="-5" dirty="0">
                <a:latin typeface="Times New Roman"/>
                <a:cs typeface="Times New Roman"/>
              </a:rPr>
              <a:t>означає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чавун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вер-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мікулярним </a:t>
            </a:r>
            <a:r>
              <a:rPr sz="1200" dirty="0">
                <a:latin typeface="Times New Roman"/>
                <a:cs typeface="Times New Roman"/>
              </a:rPr>
              <a:t>графітом 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межею</a:t>
            </a:r>
            <a:r>
              <a:rPr sz="1200" spc="-5" dirty="0">
                <a:latin typeface="Times New Roman"/>
                <a:cs typeface="Times New Roman"/>
              </a:rPr>
              <a:t> міцності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розтяг не</a:t>
            </a:r>
            <a:r>
              <a:rPr sz="1200" dirty="0">
                <a:latin typeface="Times New Roman"/>
                <a:cs typeface="Times New Roman"/>
              </a:rPr>
              <a:t> нижче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30 </a:t>
            </a:r>
            <a:r>
              <a:rPr sz="1200" spc="-5" dirty="0">
                <a:latin typeface="Times New Roman"/>
                <a:cs typeface="Times New Roman"/>
              </a:rPr>
              <a:t>кг/мм</a:t>
            </a:r>
            <a:r>
              <a:rPr sz="1200" spc="-7" baseline="38194" dirty="0">
                <a:latin typeface="Times New Roman"/>
                <a:cs typeface="Times New Roman"/>
              </a:rPr>
              <a:t>2</a:t>
            </a:r>
            <a:r>
              <a:rPr sz="1200" baseline="381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(300 </a:t>
            </a:r>
            <a:r>
              <a:rPr sz="1200" spc="-5" dirty="0">
                <a:latin typeface="Times New Roman"/>
                <a:cs typeface="Times New Roman"/>
              </a:rPr>
              <a:t>МПа).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0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Механічні властивості ЧВГ </a:t>
            </a:r>
            <a:r>
              <a:rPr sz="1200" dirty="0">
                <a:latin typeface="Times New Roman"/>
                <a:cs typeface="Times New Roman"/>
              </a:rPr>
              <a:t>мають проміжні значення між </a:t>
            </a:r>
            <a:r>
              <a:rPr sz="1200" spc="-5" dirty="0">
                <a:latin typeface="Times New Roman"/>
                <a:cs typeface="Times New Roman"/>
              </a:rPr>
              <a:t>чавуном </a:t>
            </a:r>
            <a:r>
              <a:rPr sz="1200" dirty="0">
                <a:latin typeface="Times New Roman"/>
                <a:cs typeface="Times New Roman"/>
              </a:rPr>
              <a:t>з пластинчас-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 та чавуном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кулястим графітом при однаковій структурі матриці.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чавуном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кулястим графітом, властивості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вермікулястим графітом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меншій </a:t>
            </a:r>
            <a:r>
              <a:rPr sz="1200" spc="-5" dirty="0">
                <a:latin typeface="Times New Roman"/>
                <a:cs typeface="Times New Roman"/>
              </a:rPr>
              <a:t>мірі </a:t>
            </a:r>
            <a:r>
              <a:rPr sz="1200" dirty="0">
                <a:latin typeface="Times New Roman"/>
                <a:cs typeface="Times New Roman"/>
              </a:rPr>
              <a:t>залежать </a:t>
            </a:r>
            <a:r>
              <a:rPr sz="1200" spc="-5" dirty="0">
                <a:latin typeface="Times New Roman"/>
                <a:cs typeface="Times New Roman"/>
              </a:rPr>
              <a:t>від початкового </a:t>
            </a:r>
            <a:r>
              <a:rPr sz="1200" dirty="0">
                <a:latin typeface="Times New Roman"/>
                <a:cs typeface="Times New Roman"/>
              </a:rPr>
              <a:t>хімічного </a:t>
            </a:r>
            <a:r>
              <a:rPr sz="1200" spc="-5" dirty="0">
                <a:latin typeface="Times New Roman"/>
                <a:cs typeface="Times New Roman"/>
              </a:rPr>
              <a:t>складу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співвідношення «ферит </a:t>
            </a:r>
            <a:r>
              <a:rPr sz="1200" dirty="0">
                <a:latin typeface="Times New Roman"/>
                <a:cs typeface="Times New Roman"/>
              </a:rPr>
              <a:t>– пер-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літ» </a:t>
            </a:r>
            <a:r>
              <a:rPr sz="1200" dirty="0">
                <a:latin typeface="Times New Roman"/>
                <a:cs typeface="Times New Roman"/>
              </a:rPr>
              <a:t>в металевій </a:t>
            </a:r>
            <a:r>
              <a:rPr sz="1200" spc="-5" dirty="0">
                <a:latin typeface="Times New Roman"/>
                <a:cs typeface="Times New Roman"/>
              </a:rPr>
              <a:t>основі.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сірим </a:t>
            </a:r>
            <a:r>
              <a:rPr sz="1200" spc="-5" dirty="0">
                <a:latin typeface="Times New Roman"/>
                <a:cs typeface="Times New Roman"/>
              </a:rPr>
              <a:t>чавуном,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чавуні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вермікулястим </a:t>
            </a:r>
            <a:r>
              <a:rPr sz="1200" dirty="0">
                <a:latin typeface="Times New Roman"/>
                <a:cs typeface="Times New Roman"/>
              </a:rPr>
              <a:t>графі-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 з’являється </a:t>
            </a:r>
            <a:r>
              <a:rPr sz="1200" dirty="0">
                <a:latin typeface="Times New Roman"/>
                <a:cs typeface="Times New Roman"/>
              </a:rPr>
              <a:t>менша </a:t>
            </a:r>
            <a:r>
              <a:rPr sz="1200" spc="-5" dirty="0">
                <a:latin typeface="Times New Roman"/>
                <a:cs typeface="Times New Roman"/>
              </a:rPr>
              <a:t>чутливість </a:t>
            </a:r>
            <a:r>
              <a:rPr sz="1200" dirty="0">
                <a:latin typeface="Times New Roman"/>
                <a:cs typeface="Times New Roman"/>
              </a:rPr>
              <a:t>до зміни </a:t>
            </a:r>
            <a:r>
              <a:rPr sz="1200" spc="-5" dirty="0">
                <a:latin typeface="Times New Roman"/>
                <a:cs typeface="Times New Roman"/>
              </a:rPr>
              <a:t>вуглецевого </a:t>
            </a:r>
            <a:r>
              <a:rPr sz="1200" dirty="0">
                <a:latin typeface="Times New Roman"/>
                <a:cs typeface="Times New Roman"/>
              </a:rPr>
              <a:t>еквівалента з </a:t>
            </a:r>
            <a:r>
              <a:rPr sz="1200" spc="-5" dirty="0">
                <a:latin typeface="Times New Roman"/>
                <a:cs typeface="Times New Roman"/>
              </a:rPr>
              <a:t>точки зору зміни </a:t>
            </a:r>
            <a:r>
              <a:rPr sz="1200" dirty="0">
                <a:latin typeface="Times New Roman"/>
                <a:cs typeface="Times New Roman"/>
              </a:rPr>
              <a:t> механічних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15"/>
              </a:spcBef>
            </a:pPr>
            <a:r>
              <a:rPr sz="1200" spc="-5" dirty="0">
                <a:latin typeface="Times New Roman"/>
                <a:cs typeface="Times New Roman"/>
              </a:rPr>
              <a:t>Механічні властивості </a:t>
            </a:r>
            <a:r>
              <a:rPr sz="1200" dirty="0">
                <a:latin typeface="Times New Roman"/>
                <a:cs typeface="Times New Roman"/>
              </a:rPr>
              <a:t>матеріалу </a:t>
            </a:r>
            <a:r>
              <a:rPr sz="1200" spc="-5" dirty="0">
                <a:latin typeface="Times New Roman"/>
                <a:cs typeface="Times New Roman"/>
              </a:rPr>
              <a:t>виливків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вермікулястим </a:t>
            </a:r>
            <a:r>
              <a:rPr sz="1200" dirty="0">
                <a:latin typeface="Times New Roman"/>
                <a:cs typeface="Times New Roman"/>
              </a:rPr>
              <a:t>графітом в ли-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стані або після </a:t>
            </a:r>
            <a:r>
              <a:rPr sz="1200" spc="-5" dirty="0">
                <a:latin typeface="Times New Roman"/>
                <a:cs typeface="Times New Roman"/>
              </a:rPr>
              <a:t>термічної обробки </a:t>
            </a:r>
            <a:r>
              <a:rPr sz="1200" dirty="0">
                <a:latin typeface="Times New Roman"/>
                <a:cs typeface="Times New Roman"/>
              </a:rPr>
              <a:t>повинні </a:t>
            </a:r>
            <a:r>
              <a:rPr sz="1200" spc="-5" dirty="0">
                <a:latin typeface="Times New Roman"/>
                <a:cs typeface="Times New Roman"/>
              </a:rPr>
              <a:t>задовольняти </a:t>
            </a:r>
            <a:r>
              <a:rPr sz="1200" dirty="0">
                <a:latin typeface="Times New Roman"/>
                <a:cs typeface="Times New Roman"/>
              </a:rPr>
              <a:t>вимогам </a:t>
            </a:r>
            <a:r>
              <a:rPr sz="1200" spc="-5" dirty="0">
                <a:latin typeface="Times New Roman"/>
                <a:cs typeface="Times New Roman"/>
              </a:rPr>
              <a:t>ГОСТ 28394-89, </a:t>
            </a:r>
            <a:r>
              <a:rPr sz="1200" dirty="0">
                <a:latin typeface="Times New Roman"/>
                <a:cs typeface="Times New Roman"/>
              </a:rPr>
              <a:t> наведеним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табл. 11.2.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213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348734" y="4783073"/>
            <a:ext cx="2491740" cy="128016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662170" y="6116067"/>
            <a:ext cx="186499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26695" marR="5080" indent="-214629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11.7. </a:t>
            </a:r>
            <a:r>
              <a:rPr sz="1000" spc="-5" dirty="0">
                <a:latin typeface="Times New Roman"/>
                <a:cs typeface="Times New Roman"/>
              </a:rPr>
              <a:t>Мікроструктура чавуну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вермікулястим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25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900683"/>
            <a:ext cx="459483" cy="6591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80964" y="516889"/>
            <a:ext cx="5385435" cy="4503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18440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>
              <a:latin typeface="Times New Roman"/>
              <a:cs typeface="Times New Roman"/>
            </a:endParaRPr>
          </a:p>
          <a:p>
            <a:pPr marR="525145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542029" marR="525145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spcBef>
                <a:spcPts val="5"/>
              </a:spcBef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характерні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металів?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Відповідно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теорії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будови,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представляє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собою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Дайте визначення поняттю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решітка.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елементарний осередок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кристалічної решітки?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параметри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кристала?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основні типи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решіток?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</a:t>
            </a:r>
            <a:r>
              <a:rPr sz="1000" dirty="0">
                <a:latin typeface="Times New Roman"/>
                <a:cs typeface="Times New Roman"/>
              </a:rPr>
              <a:t>властивості</a:t>
            </a:r>
            <a:r>
              <a:rPr sz="1000" spc="-5" dirty="0">
                <a:latin typeface="Times New Roman"/>
                <a:cs typeface="Times New Roman"/>
              </a:rPr>
              <a:t> характерні 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ізотропних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анізотропних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тіл?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 кристалографічна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площина?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кристалографічний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напрям?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характеризує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явище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алотропії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поліморфізму?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5" dirty="0">
                <a:latin typeface="Times New Roman"/>
                <a:cs typeface="Times New Roman"/>
              </a:rPr>
              <a:t> полягає різниця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між α-графітом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β-графітом?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феромагнетизму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парамагнетизму?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 відносяться до феромагнетиків?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вказує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точка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(температура)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Кюрі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феромагнетиках?</a:t>
            </a:r>
            <a:endParaRPr sz="1000">
              <a:latin typeface="Times New Roman"/>
              <a:cs typeface="Times New Roman"/>
            </a:endParaRPr>
          </a:p>
          <a:p>
            <a:pPr marL="238760" marR="1131570" indent="-226695">
              <a:lnSpc>
                <a:spcPts val="1150"/>
              </a:lnSpc>
              <a:spcBef>
                <a:spcPts val="50"/>
              </a:spcBef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Фазовий перехід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роду відбувається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температурі</a:t>
            </a:r>
            <a:r>
              <a:rPr sz="1000" dirty="0">
                <a:latin typeface="Times New Roman"/>
                <a:cs typeface="Times New Roman"/>
              </a:rPr>
              <a:t> «точка</a:t>
            </a:r>
            <a:r>
              <a:rPr sz="1000" spc="-5" dirty="0">
                <a:latin typeface="Times New Roman"/>
                <a:cs typeface="Times New Roman"/>
              </a:rPr>
              <a:t> Неєля»,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процеси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супроводжують?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/>
              <a:tabLst>
                <a:tab pos="240029" algn="l"/>
              </a:tabLst>
            </a:pPr>
            <a:r>
              <a:rPr sz="1000" spc="-20" dirty="0">
                <a:latin typeface="Times New Roman"/>
                <a:cs typeface="Times New Roman"/>
              </a:rPr>
              <a:t>Фазовому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переходу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якого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роду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відповідає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температура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Кюрі,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та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які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процеси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його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супроводжують?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будову</a:t>
            </a:r>
            <a:r>
              <a:rPr sz="1000" spc="-5" dirty="0">
                <a:latin typeface="Times New Roman"/>
                <a:cs typeface="Times New Roman"/>
              </a:rPr>
              <a:t> мають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отримані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нормальних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умовах?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недосконалості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розрізняють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решітках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реальних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дефекти кристалічної будови 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точкових?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 лінійні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дефекти кристалічної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будови?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проявляється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крайова дислокація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механізм</a:t>
            </a:r>
            <a:r>
              <a:rPr sz="1000" spc="-5" dirty="0">
                <a:latin typeface="Times New Roman"/>
                <a:cs typeface="Times New Roman"/>
              </a:rPr>
              <a:t> її утворення?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80997" y="4988305"/>
            <a:ext cx="1847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2</a:t>
            </a:r>
            <a:r>
              <a:rPr sz="100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20774" y="5008626"/>
            <a:ext cx="3329304" cy="148590"/>
          </a:xfrm>
          <a:prstGeom prst="rect">
            <a:avLst/>
          </a:prstGeom>
          <a:solidFill>
            <a:srgbClr val="F5F5F5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40"/>
              </a:lnSpc>
            </a:pP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дислокацій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відноситься поняття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«вектор Бюргерса»?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80997" y="5133848"/>
            <a:ext cx="1745614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23.</a:t>
            </a:r>
            <a:r>
              <a:rPr sz="1000" spc="2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махізм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має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44011" y="5157215"/>
            <a:ext cx="1146175" cy="146050"/>
          </a:xfrm>
          <a:prstGeom prst="rect">
            <a:avLst/>
          </a:prstGeom>
          <a:solidFill>
            <a:srgbClr val="F5F5F5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1000" spc="-5" dirty="0">
                <a:latin typeface="Times New Roman"/>
                <a:cs typeface="Times New Roman"/>
              </a:rPr>
              <a:t>гвинт</a:t>
            </a:r>
            <a:r>
              <a:rPr sz="1000" dirty="0">
                <a:latin typeface="Times New Roman"/>
                <a:cs typeface="Times New Roman"/>
              </a:rPr>
              <a:t>ові </a:t>
            </a:r>
            <a:r>
              <a:rPr sz="1000" spc="-5" dirty="0">
                <a:latin typeface="Times New Roman"/>
                <a:cs typeface="Times New Roman"/>
              </a:rPr>
              <a:t>дис</a:t>
            </a:r>
            <a:r>
              <a:rPr sz="1000" spc="-10" dirty="0">
                <a:latin typeface="Times New Roman"/>
                <a:cs typeface="Times New Roman"/>
              </a:rPr>
              <a:t>л</a:t>
            </a:r>
            <a:r>
              <a:rPr sz="1000" spc="-5" dirty="0">
                <a:latin typeface="Times New Roman"/>
                <a:cs typeface="Times New Roman"/>
              </a:rPr>
              <a:t>окаці</a:t>
            </a:r>
            <a:r>
              <a:rPr sz="1000" spc="-15" dirty="0">
                <a:latin typeface="Times New Roman"/>
                <a:cs typeface="Times New Roman"/>
              </a:rPr>
              <a:t>я</a:t>
            </a:r>
            <a:r>
              <a:rPr sz="1000" dirty="0">
                <a:latin typeface="Times New Roman"/>
                <a:cs typeface="Times New Roman"/>
              </a:rPr>
              <a:t>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80964" y="5280150"/>
            <a:ext cx="5104765" cy="3683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9395" indent="-227329">
              <a:lnSpc>
                <a:spcPts val="1175"/>
              </a:lnSpc>
              <a:spcBef>
                <a:spcPts val="100"/>
              </a:spcBef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щільність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дислокацій?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впливає значення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щільності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дислокацій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металів?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відноситься до поверхневих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дефектів </a:t>
            </a:r>
            <a:r>
              <a:rPr sz="1000" dirty="0">
                <a:latin typeface="Times New Roman"/>
                <a:cs typeface="Times New Roman"/>
              </a:rPr>
              <a:t>кристалічної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будови?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відмінність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різноманітного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орієнтування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границь</a:t>
            </a:r>
            <a:r>
              <a:rPr sz="1000" dirty="0">
                <a:latin typeface="Times New Roman"/>
                <a:cs typeface="Times New Roman"/>
              </a:rPr>
              <a:t> зерен, </a:t>
            </a:r>
            <a:r>
              <a:rPr sz="1000" spc="-5" dirty="0">
                <a:latin typeface="Times New Roman"/>
                <a:cs typeface="Times New Roman"/>
              </a:rPr>
              <a:t>фрагментів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блоків?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переходу речовин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одного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агрегатного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інший?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змінюється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вільна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енергія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речовини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зовнішніх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рівноважна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фактична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 ступінь переохолодження розплаву?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Від чого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залежить ступінь переохолодження розплаву?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При</a:t>
            </a:r>
            <a:r>
              <a:rPr sz="1000" spc="-5" dirty="0">
                <a:latin typeface="Times New Roman"/>
                <a:cs typeface="Times New Roman"/>
              </a:rPr>
              <a:t> 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умовах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спостерігається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переходу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«рідина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тіло»?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 процес кристалізація розплавленого металу?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умови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необхідні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розплавів?</a:t>
            </a:r>
            <a:endParaRPr sz="1000">
              <a:latin typeface="Times New Roman"/>
              <a:cs typeface="Times New Roman"/>
            </a:endParaRPr>
          </a:p>
          <a:p>
            <a:pPr marL="238760" marR="5080" indent="-226695">
              <a:lnSpc>
                <a:spcPts val="1150"/>
              </a:lnSpc>
              <a:spcBef>
                <a:spcPts val="55"/>
              </a:spcBef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чистого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твердого,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її ділянках?</a:t>
            </a:r>
            <a:endParaRPr sz="1000">
              <a:latin typeface="Times New Roman"/>
              <a:cs typeface="Times New Roman"/>
            </a:endParaRPr>
          </a:p>
          <a:p>
            <a:pPr marL="238760" marR="86360" indent="-226695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виділення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внутрішньої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теплоти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кривої</a:t>
            </a:r>
            <a:r>
              <a:rPr sz="1000" spc="-5" dirty="0">
                <a:latin typeface="Times New Roman"/>
                <a:cs typeface="Times New Roman"/>
              </a:rPr>
              <a:t> охолодження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умови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необхідні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зростання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центрів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порушується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правильна</a:t>
            </a:r>
            <a:r>
              <a:rPr sz="1000" dirty="0">
                <a:latin typeface="Times New Roman"/>
                <a:cs typeface="Times New Roman"/>
              </a:rPr>
              <a:t> форма </a:t>
            </a:r>
            <a:r>
              <a:rPr sz="1000" spc="-5" dirty="0">
                <a:latin typeface="Times New Roman"/>
                <a:cs typeface="Times New Roman"/>
              </a:rPr>
              <a:t>кристалів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процесі кристалізації?</a:t>
            </a:r>
            <a:endParaRPr sz="1000">
              <a:latin typeface="Times New Roman"/>
              <a:cs typeface="Times New Roman"/>
            </a:endParaRPr>
          </a:p>
          <a:p>
            <a:pPr marL="238760" marR="503555" indent="-226695">
              <a:lnSpc>
                <a:spcPts val="1150"/>
              </a:lnSpc>
              <a:spcBef>
                <a:spcPts val="55"/>
              </a:spcBef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ступень переохолодження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швидкість росту кристалів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кількість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центрів кристалізації?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залежать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розміри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закінчення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 кристалізації?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отримати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дрібнозернисту </a:t>
            </a:r>
            <a:r>
              <a:rPr sz="1000" dirty="0">
                <a:latin typeface="Times New Roman"/>
                <a:cs typeface="Times New Roman"/>
              </a:rPr>
              <a:t>структуру</a:t>
            </a:r>
            <a:r>
              <a:rPr sz="1000" spc="-5" dirty="0">
                <a:latin typeface="Times New Roman"/>
                <a:cs typeface="Times New Roman"/>
              </a:rPr>
              <a:t> виливка?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зон складається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сталевого злитка</a:t>
            </a:r>
            <a:r>
              <a:rPr sz="1000" dirty="0">
                <a:latin typeface="Times New Roman"/>
                <a:cs typeface="Times New Roman"/>
              </a:rPr>
              <a:t> за </a:t>
            </a:r>
            <a:r>
              <a:rPr sz="1000" spc="-5" dirty="0">
                <a:latin typeface="Times New Roman"/>
                <a:cs typeface="Times New Roman"/>
              </a:rPr>
              <a:t>Черновим?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дендрити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дендритна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кристалізація?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83" y="4332983"/>
            <a:ext cx="5788660" cy="564959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indent="287655" algn="just">
              <a:lnSpc>
                <a:spcPct val="90300"/>
              </a:lnSpc>
              <a:spcBef>
                <a:spcPts val="240"/>
              </a:spcBef>
            </a:pP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збільшенням товщини стінки виливка міцність </a:t>
            </a:r>
            <a:r>
              <a:rPr sz="1200" spc="-10" dirty="0">
                <a:latin typeface="Times New Roman"/>
                <a:cs typeface="Times New Roman"/>
              </a:rPr>
              <a:t>ЧВГ </a:t>
            </a:r>
            <a:r>
              <a:rPr sz="1200" spc="-15" dirty="0">
                <a:latin typeface="Times New Roman"/>
                <a:cs typeface="Times New Roman"/>
              </a:rPr>
              <a:t>знижується незалежно </a:t>
            </a:r>
            <a:r>
              <a:rPr sz="1200" spc="-10" dirty="0">
                <a:latin typeface="Times New Roman"/>
                <a:cs typeface="Times New Roman"/>
              </a:rPr>
              <a:t>від ве-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личини вуглецевого еквіваленту, причому перлітні </a:t>
            </a:r>
            <a:r>
              <a:rPr sz="1200" spc="-10" dirty="0">
                <a:latin typeface="Times New Roman"/>
                <a:cs typeface="Times New Roman"/>
              </a:rPr>
              <a:t>чавуни </a:t>
            </a:r>
            <a:r>
              <a:rPr sz="1200" spc="-15" dirty="0">
                <a:latin typeface="Times New Roman"/>
                <a:cs typeface="Times New Roman"/>
              </a:rPr>
              <a:t>більш чутливі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товщини </a:t>
            </a:r>
            <a:r>
              <a:rPr sz="1200" spc="-10" dirty="0">
                <a:latin typeface="Times New Roman"/>
                <a:cs typeface="Times New Roman"/>
              </a:rPr>
              <a:t>пе-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ретину, </a:t>
            </a:r>
            <a:r>
              <a:rPr sz="1200" spc="-10" dirty="0">
                <a:latin typeface="Times New Roman"/>
                <a:cs typeface="Times New Roman"/>
              </a:rPr>
              <a:t>ніж </a:t>
            </a:r>
            <a:r>
              <a:rPr sz="1200" spc="-15" dirty="0">
                <a:latin typeface="Times New Roman"/>
                <a:cs typeface="Times New Roman"/>
              </a:rPr>
              <a:t>феритні. Однак,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діапазоні середньої товщини </a:t>
            </a:r>
            <a:r>
              <a:rPr sz="1200" spc="-10" dirty="0">
                <a:latin typeface="Times New Roman"/>
                <a:cs typeface="Times New Roman"/>
              </a:rPr>
              <a:t>стінок </a:t>
            </a:r>
            <a:r>
              <a:rPr sz="1200" spc="-15" dirty="0">
                <a:latin typeface="Times New Roman"/>
                <a:cs typeface="Times New Roman"/>
              </a:rPr>
              <a:t>властивості </a:t>
            </a:r>
            <a:r>
              <a:rPr sz="1200" spc="-10" dirty="0">
                <a:latin typeface="Times New Roman"/>
                <a:cs typeface="Times New Roman"/>
              </a:rPr>
              <a:t>ЧВГ слабо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залежать </a:t>
            </a:r>
            <a:r>
              <a:rPr sz="1200" spc="-10" dirty="0">
                <a:latin typeface="Times New Roman"/>
                <a:cs typeface="Times New Roman"/>
              </a:rPr>
              <a:t>від </a:t>
            </a:r>
            <a:r>
              <a:rPr sz="1200" spc="-15" dirty="0">
                <a:latin typeface="Times New Roman"/>
                <a:cs typeface="Times New Roman"/>
              </a:rPr>
              <a:t>товщини </a:t>
            </a:r>
            <a:r>
              <a:rPr sz="1200" spc="-10" dirty="0">
                <a:latin typeface="Times New Roman"/>
                <a:cs typeface="Times New Roman"/>
              </a:rPr>
              <a:t>стінок. За </a:t>
            </a:r>
            <a:r>
              <a:rPr sz="1200" spc="-15" dirty="0">
                <a:latin typeface="Times New Roman"/>
                <a:cs typeface="Times New Roman"/>
              </a:rPr>
              <a:t>рівнем фізичних </a:t>
            </a:r>
            <a:r>
              <a:rPr sz="1200" spc="-10" dirty="0">
                <a:latin typeface="Times New Roman"/>
                <a:cs typeface="Times New Roman"/>
              </a:rPr>
              <a:t>властивостей ЧВГ займає </a:t>
            </a:r>
            <a:r>
              <a:rPr sz="1200" spc="-15" dirty="0">
                <a:latin typeface="Times New Roman"/>
                <a:cs typeface="Times New Roman"/>
              </a:rPr>
              <a:t>проміжне </a:t>
            </a:r>
            <a:r>
              <a:rPr sz="1200" spc="-10" dirty="0">
                <a:latin typeface="Times New Roman"/>
                <a:cs typeface="Times New Roman"/>
              </a:rPr>
              <a:t>по-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ложення </a:t>
            </a:r>
            <a:r>
              <a:rPr sz="1200" spc="-10" dirty="0">
                <a:latin typeface="Times New Roman"/>
                <a:cs typeface="Times New Roman"/>
              </a:rPr>
              <a:t>між </a:t>
            </a:r>
            <a:r>
              <a:rPr sz="1200" spc="-15" dirty="0">
                <a:latin typeface="Times New Roman"/>
                <a:cs typeface="Times New Roman"/>
              </a:rPr>
              <a:t>чавуном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пластинчастим графітом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чавуном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кулястим графітом. </a:t>
            </a:r>
            <a:r>
              <a:rPr sz="1200" spc="-10" dirty="0">
                <a:latin typeface="Times New Roman"/>
                <a:cs typeface="Times New Roman"/>
              </a:rPr>
              <a:t>Чавун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вермікулястим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графітом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має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значно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вищі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показники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тепло-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температуропровідності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широкому діапазоні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температур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порівнянні</a:t>
            </a:r>
            <a:r>
              <a:rPr sz="1200" spc="-5" dirty="0">
                <a:latin typeface="Times New Roman"/>
                <a:cs typeface="Times New Roman"/>
              </a:rPr>
              <a:t> із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чавуном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5" dirty="0">
                <a:latin typeface="Times New Roman"/>
                <a:cs typeface="Times New Roman"/>
              </a:rPr>
              <a:t> кулястим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графітом.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цілому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практика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останніх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десятиліть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свідчить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перспективність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використання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вермікулястим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графітом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конструкційного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endParaRPr sz="1200">
              <a:latin typeface="Times New Roman"/>
              <a:cs typeface="Times New Roman"/>
            </a:endParaRPr>
          </a:p>
          <a:p>
            <a:pPr marL="12700" marR="6985">
              <a:lnSpc>
                <a:spcPts val="1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світовому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автомобілебудуванні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освоєна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номенклатура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литих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ЧВГ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великої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25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кг):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мастилопроводи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тракторів,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опорні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головки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ліндрів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важких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вантажівок,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кріпильні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вантажівок,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гальмівні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важелі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трак-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02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тора, шківи </a:t>
            </a:r>
            <a:r>
              <a:rPr sz="1200" dirty="0">
                <a:latin typeface="Times New Roman"/>
                <a:cs typeface="Times New Roman"/>
              </a:rPr>
              <a:t>сервоприводу </a:t>
            </a:r>
            <a:r>
              <a:rPr sz="1200" spc="-5" dirty="0">
                <a:latin typeface="Times New Roman"/>
                <a:cs typeface="Times New Roman"/>
              </a:rPr>
              <a:t>вантажівки, </a:t>
            </a:r>
            <a:r>
              <a:rPr sz="1200" dirty="0">
                <a:latin typeface="Times New Roman"/>
                <a:cs typeface="Times New Roman"/>
              </a:rPr>
              <a:t>монтажні кронштейни баластних вантажів </a:t>
            </a:r>
            <a:r>
              <a:rPr sz="1200" spc="-5" dirty="0">
                <a:latin typeface="Times New Roman"/>
                <a:cs typeface="Times New Roman"/>
              </a:rPr>
              <a:t>трак-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тора, </a:t>
            </a:r>
            <a:r>
              <a:rPr sz="1200" dirty="0">
                <a:latin typeface="Times New Roman"/>
                <a:cs typeface="Times New Roman"/>
              </a:rPr>
              <a:t>бандажні кільця шестерень </a:t>
            </a:r>
            <a:r>
              <a:rPr sz="1200" spc="-5" dirty="0">
                <a:latin typeface="Times New Roman"/>
                <a:cs typeface="Times New Roman"/>
              </a:rPr>
              <a:t>вантажівок, корпусу проміжних зубчастих передач,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з’єднувальні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вилки,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гальмівні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кронштейни,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ланцюгові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зірочки,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різноманітні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кришки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корпуси </a:t>
            </a:r>
            <a:r>
              <a:rPr sz="1200" spc="-5" dirty="0">
                <a:latin typeface="Times New Roman"/>
                <a:cs typeface="Times New Roman"/>
              </a:rPr>
              <a:t>коробок </a:t>
            </a:r>
            <a:r>
              <a:rPr sz="1200" dirty="0">
                <a:latin typeface="Times New Roman"/>
                <a:cs typeface="Times New Roman"/>
              </a:rPr>
              <a:t>передач, </a:t>
            </a:r>
            <a:r>
              <a:rPr sz="1200" spc="-5" dirty="0">
                <a:latin typeface="Times New Roman"/>
                <a:cs typeface="Times New Roman"/>
              </a:rPr>
              <a:t>блоккартери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картери, </a:t>
            </a:r>
            <a:r>
              <a:rPr sz="1200" dirty="0">
                <a:latin typeface="Times New Roman"/>
                <a:cs typeface="Times New Roman"/>
              </a:rPr>
              <a:t>чашки </a:t>
            </a:r>
            <a:r>
              <a:rPr sz="1200" spc="-5" dirty="0">
                <a:latin typeface="Times New Roman"/>
                <a:cs typeface="Times New Roman"/>
              </a:rPr>
              <a:t>диференціалу, ротори, </a:t>
            </a:r>
            <a:r>
              <a:rPr sz="1200" dirty="0">
                <a:latin typeface="Times New Roman"/>
                <a:cs typeface="Times New Roman"/>
              </a:rPr>
              <a:t>гальмі-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колодки,</a:t>
            </a:r>
            <a:r>
              <a:rPr sz="1200" dirty="0">
                <a:latin typeface="Times New Roman"/>
                <a:cs typeface="Times New Roman"/>
              </a:rPr>
              <a:t> маточини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ротору,</a:t>
            </a:r>
            <a:r>
              <a:rPr sz="1200" dirty="0">
                <a:latin typeface="Times New Roman"/>
                <a:cs typeface="Times New Roman"/>
              </a:rPr>
              <a:t> коробки</a:t>
            </a:r>
            <a:r>
              <a:rPr sz="1200" spc="-5" dirty="0">
                <a:latin typeface="Times New Roman"/>
                <a:cs typeface="Times New Roman"/>
              </a:rPr>
              <a:t> передач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кермового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управління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зарубіжній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практиці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ЧВГ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відливають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корпуси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турбонагнітачів </a:t>
            </a:r>
            <a:r>
              <a:rPr sz="1200" dirty="0">
                <a:latin typeface="Times New Roman"/>
                <a:cs typeface="Times New Roman"/>
              </a:rPr>
              <a:t> (100...1000 </a:t>
            </a:r>
            <a:r>
              <a:rPr sz="1200" spc="-5" dirty="0">
                <a:latin typeface="Times New Roman"/>
                <a:cs typeface="Times New Roman"/>
              </a:rPr>
              <a:t>кг), вихлопні </a:t>
            </a:r>
            <a:r>
              <a:rPr sz="1200" dirty="0">
                <a:latin typeface="Times New Roman"/>
                <a:cs typeface="Times New Roman"/>
              </a:rPr>
              <a:t>труби </a:t>
            </a:r>
            <a:r>
              <a:rPr sz="1200" spc="-5" dirty="0">
                <a:latin typeface="Times New Roman"/>
                <a:cs typeface="Times New Roman"/>
              </a:rPr>
              <a:t>локомотивних двигунів, </a:t>
            </a:r>
            <a:r>
              <a:rPr sz="1200" dirty="0">
                <a:latin typeface="Times New Roman"/>
                <a:cs typeface="Times New Roman"/>
              </a:rPr>
              <a:t>махові </a:t>
            </a:r>
            <a:r>
              <a:rPr sz="1200" spc="-5" dirty="0">
                <a:latin typeface="Times New Roman"/>
                <a:cs typeface="Times New Roman"/>
              </a:rPr>
              <a:t>колеса, складні товсто-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стінні гідрощільні </a:t>
            </a:r>
            <a:r>
              <a:rPr sz="1200" spc="-10" dirty="0">
                <a:latin typeface="Times New Roman"/>
                <a:cs typeface="Times New Roman"/>
              </a:rPr>
              <a:t>деталі </a:t>
            </a:r>
            <a:r>
              <a:rPr sz="1200" spc="-15" dirty="0">
                <a:latin typeface="Times New Roman"/>
                <a:cs typeface="Times New Roman"/>
              </a:rPr>
              <a:t>гідронасосів </a:t>
            </a:r>
            <a:r>
              <a:rPr sz="1200" spc="-10" dirty="0">
                <a:latin typeface="Times New Roman"/>
                <a:cs typeface="Times New Roman"/>
              </a:rPr>
              <a:t>високого тиску, </a:t>
            </a:r>
            <a:r>
              <a:rPr sz="1200" spc="-15" dirty="0">
                <a:latin typeface="Times New Roman"/>
                <a:cs typeface="Times New Roman"/>
              </a:rPr>
              <a:t>труби </a:t>
            </a:r>
            <a:r>
              <a:rPr sz="1200" spc="-10" dirty="0">
                <a:latin typeface="Times New Roman"/>
                <a:cs typeface="Times New Roman"/>
              </a:rPr>
              <a:t>газозбирачів, </a:t>
            </a:r>
            <a:r>
              <a:rPr sz="1200" spc="-15" dirty="0">
                <a:latin typeface="Times New Roman"/>
                <a:cs typeface="Times New Roman"/>
              </a:rPr>
              <a:t>ексцентрикові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зубчасті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колеса,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герметичні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зносостійкі </a:t>
            </a:r>
            <a:r>
              <a:rPr sz="1200" spc="-5" dirty="0">
                <a:latin typeface="Times New Roman"/>
                <a:cs typeface="Times New Roman"/>
              </a:rPr>
              <a:t>деталі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-5" dirty="0">
                <a:latin typeface="Times New Roman"/>
                <a:cs typeface="Times New Roman"/>
              </a:rPr>
              <a:t> важкого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машинобудування тощо.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02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Німеччині </a:t>
            </a:r>
            <a:r>
              <a:rPr sz="1200" dirty="0">
                <a:latin typeface="Times New Roman"/>
                <a:cs typeface="Times New Roman"/>
              </a:rPr>
              <a:t>чавун з </a:t>
            </a:r>
            <a:r>
              <a:rPr sz="1200" spc="-5" dirty="0">
                <a:latin typeface="Times New Roman"/>
                <a:cs typeface="Times New Roman"/>
              </a:rPr>
              <a:t>вермікулястим </a:t>
            </a:r>
            <a:r>
              <a:rPr sz="1200" dirty="0">
                <a:latin typeface="Times New Roman"/>
                <a:cs typeface="Times New Roman"/>
              </a:rPr>
              <a:t>графітом у </a:t>
            </a:r>
            <a:r>
              <a:rPr sz="1200" spc="-5" dirty="0">
                <a:latin typeface="Times New Roman"/>
                <a:cs typeface="Times New Roman"/>
              </a:rPr>
              <a:t>великих </a:t>
            </a:r>
            <a:r>
              <a:rPr sz="1200" dirty="0">
                <a:latin typeface="Times New Roman"/>
                <a:cs typeface="Times New Roman"/>
              </a:rPr>
              <a:t>масштабах </a:t>
            </a:r>
            <a:r>
              <a:rPr sz="1200" spc="-5" dirty="0">
                <a:latin typeface="Times New Roman"/>
                <a:cs typeface="Times New Roman"/>
              </a:rPr>
              <a:t>використову-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виробництва головок </a:t>
            </a:r>
            <a:r>
              <a:rPr sz="1200" dirty="0">
                <a:latin typeface="Times New Roman"/>
                <a:cs typeface="Times New Roman"/>
              </a:rPr>
              <a:t>циліндрів </a:t>
            </a:r>
            <a:r>
              <a:rPr sz="1200" spc="-5" dirty="0">
                <a:latin typeface="Times New Roman"/>
                <a:cs typeface="Times New Roman"/>
              </a:rPr>
              <a:t>великих </a:t>
            </a:r>
            <a:r>
              <a:rPr sz="1200" dirty="0">
                <a:latin typeface="Times New Roman"/>
                <a:cs typeface="Times New Roman"/>
              </a:rPr>
              <a:t>морських дизельних </a:t>
            </a:r>
            <a:r>
              <a:rPr sz="1200" spc="-5" dirty="0">
                <a:latin typeface="Times New Roman"/>
                <a:cs typeface="Times New Roman"/>
              </a:rPr>
              <a:t>двигунів </a:t>
            </a:r>
            <a:r>
              <a:rPr sz="1200" dirty="0">
                <a:latin typeface="Times New Roman"/>
                <a:cs typeface="Times New Roman"/>
              </a:rPr>
              <a:t>замість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сірого </a:t>
            </a:r>
            <a:r>
              <a:rPr sz="1200" spc="-5" dirty="0">
                <a:latin typeface="Times New Roman"/>
                <a:cs typeface="Times New Roman"/>
              </a:rPr>
              <a:t>чавуну (маса цих головок дорівнює </a:t>
            </a:r>
            <a:r>
              <a:rPr sz="1200" dirty="0">
                <a:latin typeface="Times New Roman"/>
                <a:cs typeface="Times New Roman"/>
              </a:rPr>
              <a:t>185...1000 </a:t>
            </a:r>
            <a:r>
              <a:rPr sz="1200" spc="-5" dirty="0">
                <a:latin typeface="Times New Roman"/>
                <a:cs typeface="Times New Roman"/>
              </a:rPr>
              <a:t>кг). Це </a:t>
            </a:r>
            <a:r>
              <a:rPr sz="1200" dirty="0">
                <a:latin typeface="Times New Roman"/>
                <a:cs typeface="Times New Roman"/>
              </a:rPr>
              <a:t>дозволяє збільшити </a:t>
            </a:r>
            <a:r>
              <a:rPr sz="1200" spc="-5" dirty="0">
                <a:latin typeface="Times New Roman"/>
                <a:cs typeface="Times New Roman"/>
              </a:rPr>
              <a:t>вихід-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ну потужність двигунів </a:t>
            </a:r>
            <a:r>
              <a:rPr sz="1200" dirty="0">
                <a:latin typeface="Times New Roman"/>
                <a:cs typeface="Times New Roman"/>
              </a:rPr>
              <a:t>приблизно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50 %. В Японії з </a:t>
            </a:r>
            <a:r>
              <a:rPr sz="1200" spc="-5" dirty="0">
                <a:latin typeface="Times New Roman"/>
                <a:cs typeface="Times New Roman"/>
              </a:rPr>
              <a:t>ЧВГ відливають </a:t>
            </a:r>
            <a:r>
              <a:rPr sz="1200" dirty="0">
                <a:latin typeface="Times New Roman"/>
                <a:cs typeface="Times New Roman"/>
              </a:rPr>
              <a:t>головки цилін-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дрів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потужних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високошвидкісних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дизель-генераторів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електростанцій.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Узагальнюючи </a:t>
            </a:r>
            <a:r>
              <a:rPr sz="1200" spc="-5" dirty="0">
                <a:latin typeface="Times New Roman"/>
                <a:cs typeface="Times New Roman"/>
              </a:rPr>
              <a:t>можливі </a:t>
            </a:r>
            <a:r>
              <a:rPr sz="1200" dirty="0">
                <a:latin typeface="Times New Roman"/>
                <a:cs typeface="Times New Roman"/>
              </a:rPr>
              <a:t>області </a:t>
            </a:r>
            <a:r>
              <a:rPr sz="1200" spc="-5" dirty="0">
                <a:latin typeface="Times New Roman"/>
                <a:cs typeface="Times New Roman"/>
              </a:rPr>
              <a:t>використання ЧВГ, можна припустити, </a:t>
            </a:r>
            <a:r>
              <a:rPr sz="1200" dirty="0">
                <a:latin typeface="Times New Roman"/>
                <a:cs typeface="Times New Roman"/>
              </a:rPr>
              <a:t>що, </a:t>
            </a:r>
            <a:r>
              <a:rPr sz="1200" spc="-5" dirty="0">
                <a:latin typeface="Times New Roman"/>
                <a:cs typeface="Times New Roman"/>
              </a:rPr>
              <a:t>основ- </a:t>
            </a:r>
            <a:r>
              <a:rPr sz="1200" dirty="0">
                <a:latin typeface="Times New Roman"/>
                <a:cs typeface="Times New Roman"/>
              </a:rPr>
              <a:t> ними </a:t>
            </a:r>
            <a:r>
              <a:rPr sz="1200" spc="-5" dirty="0">
                <a:latin typeface="Times New Roman"/>
                <a:cs typeface="Times New Roman"/>
              </a:rPr>
              <a:t>об’єктами </a:t>
            </a:r>
            <a:r>
              <a:rPr sz="1200" dirty="0">
                <a:latin typeface="Times New Roman"/>
                <a:cs typeface="Times New Roman"/>
              </a:rPr>
              <a:t>застосування </a:t>
            </a:r>
            <a:r>
              <a:rPr sz="1200" spc="-5" dirty="0">
                <a:latin typeface="Times New Roman"/>
                <a:cs typeface="Times New Roman"/>
              </a:rPr>
              <a:t>можуть стати </a:t>
            </a:r>
            <a:r>
              <a:rPr sz="1200" dirty="0">
                <a:latin typeface="Times New Roman"/>
                <a:cs typeface="Times New Roman"/>
              </a:rPr>
              <a:t>традиційні </a:t>
            </a:r>
            <a:r>
              <a:rPr sz="1200" spc="-5" dirty="0">
                <a:latin typeface="Times New Roman"/>
                <a:cs typeface="Times New Roman"/>
              </a:rPr>
              <a:t>виливки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пластинчас-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 графітом,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якості та експлуатаційних властивостей яких пред’являють </a:t>
            </a:r>
            <a:r>
              <a:rPr sz="1200" dirty="0">
                <a:latin typeface="Times New Roman"/>
                <a:cs typeface="Times New Roman"/>
              </a:rPr>
              <a:t>підвищені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вимоги. </a:t>
            </a:r>
            <a:r>
              <a:rPr sz="1200" dirty="0">
                <a:latin typeface="Times New Roman"/>
                <a:cs typeface="Times New Roman"/>
              </a:rPr>
              <a:t>Технологічні </a:t>
            </a:r>
            <a:r>
              <a:rPr sz="1200" spc="-5" dirty="0">
                <a:latin typeface="Times New Roman"/>
                <a:cs typeface="Times New Roman"/>
              </a:rPr>
              <a:t>аспекти </a:t>
            </a:r>
            <a:r>
              <a:rPr sz="1200" dirty="0">
                <a:latin typeface="Times New Roman"/>
                <a:cs typeface="Times New Roman"/>
              </a:rPr>
              <a:t>отримання і </a:t>
            </a:r>
            <a:r>
              <a:rPr sz="1200" spc="-5" dirty="0">
                <a:latin typeface="Times New Roman"/>
                <a:cs typeface="Times New Roman"/>
              </a:rPr>
              <a:t>використання виливків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такого типу чавуну,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мабуть, </a:t>
            </a:r>
            <a:r>
              <a:rPr sz="1200" dirty="0">
                <a:latin typeface="Times New Roman"/>
                <a:cs typeface="Times New Roman"/>
              </a:rPr>
              <a:t>ще</a:t>
            </a:r>
            <a:r>
              <a:rPr sz="1200" spc="-5" dirty="0">
                <a:latin typeface="Times New Roman"/>
                <a:cs typeface="Times New Roman"/>
              </a:rPr>
              <a:t> вимагають</a:t>
            </a:r>
            <a:r>
              <a:rPr sz="1200" dirty="0">
                <a:latin typeface="Times New Roman"/>
                <a:cs typeface="Times New Roman"/>
              </a:rPr>
              <a:t> додаткових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уточнень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кожному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конкретному</a:t>
            </a:r>
            <a:r>
              <a:rPr sz="1200" dirty="0">
                <a:latin typeface="Times New Roman"/>
                <a:cs typeface="Times New Roman"/>
              </a:rPr>
              <a:t> випадку.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50"/>
              </a:spcBef>
            </a:pPr>
            <a:r>
              <a:rPr sz="1000" spc="-5" dirty="0">
                <a:latin typeface="Times New Roman"/>
                <a:cs typeface="Times New Roman"/>
              </a:rPr>
              <a:t>214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054608" y="878835"/>
            <a:ext cx="4439920" cy="47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3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11.2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Механічні властивості чавуну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вермікулястим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697991" y="1421128"/>
          <a:ext cx="5808345" cy="12134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39140"/>
                <a:gridCol w="1741170"/>
                <a:gridCol w="1211580"/>
                <a:gridCol w="1103629"/>
                <a:gridCol w="1003935"/>
              </a:tblGrid>
              <a:tr h="444248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89230" marR="166370" indent="12065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а 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чавуну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9385" marR="152400" indent="248285">
                        <a:lnSpc>
                          <a:spcPts val="115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Тимчасовий опір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розриву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при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розтягуванні,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478155">
                        <a:lnSpc>
                          <a:spcPts val="107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(кгс/мм</a:t>
                      </a:r>
                      <a:r>
                        <a:rPr sz="975" spc="-7" baseline="3846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2725" marR="205740" algn="ctr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Умовна межа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плинності,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Па (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кгс/м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975" spc="-15" baseline="3846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6375" marR="198755" indent="-635" algn="ctr">
                        <a:lnSpc>
                          <a:spcPts val="115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Відносне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довженн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я,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7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45415" marR="151765" indent="85090">
                        <a:lnSpc>
                          <a:spcPts val="1150"/>
                        </a:lnSpc>
                        <a:spcBef>
                          <a:spcPts val="6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Твердість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за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Брінеллем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5715" algn="ctr">
                        <a:lnSpc>
                          <a:spcPts val="112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НВ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87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71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Не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менше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87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841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ЧВГ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240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(24)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6482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828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130…180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841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ЧВГ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260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(26)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6482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828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140…190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841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ЧВГ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(40)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320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(32)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6482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828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170…220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3159">
                <a:tc>
                  <a:txBody>
                    <a:bodyPr/>
                    <a:lstStyle/>
                    <a:p>
                      <a:pPr marL="17780"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ЧВГ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(45)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380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(38)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64184" algn="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0670" algn="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190..250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995427" y="2698059"/>
            <a:ext cx="5499100" cy="815975"/>
          </a:xfrm>
          <a:prstGeom prst="rect">
            <a:avLst/>
          </a:prstGeom>
        </p:spPr>
        <p:txBody>
          <a:bodyPr vert="horz" wrap="square" lIns="0" tIns="984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75"/>
              </a:spcBef>
            </a:pPr>
            <a:r>
              <a:rPr sz="1200" spc="-5" dirty="0">
                <a:latin typeface="Times New Roman"/>
                <a:cs typeface="Times New Roman"/>
              </a:rPr>
              <a:t>Вплив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матриці </a:t>
            </a:r>
            <a:r>
              <a:rPr sz="1200" spc="-5" dirty="0">
                <a:latin typeface="Times New Roman"/>
                <a:cs typeface="Times New Roman"/>
              </a:rPr>
              <a:t>ЧВГ на його </a:t>
            </a:r>
            <a:r>
              <a:rPr sz="1200" dirty="0">
                <a:latin typeface="Times New Roman"/>
                <a:cs typeface="Times New Roman"/>
              </a:rPr>
              <a:t>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табл.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11.3.</a:t>
            </a:r>
            <a:endParaRPr sz="1200">
              <a:latin typeface="Times New Roman"/>
              <a:cs typeface="Times New Roman"/>
            </a:endParaRPr>
          </a:p>
          <a:p>
            <a:pPr marL="4733290">
              <a:lnSpc>
                <a:spcPct val="100000"/>
              </a:lnSpc>
              <a:spcBef>
                <a:spcPts val="565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11.3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174625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металевої матриці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вермікулястим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697991" y="3581398"/>
          <a:ext cx="5808345" cy="609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8400"/>
                <a:gridCol w="1156970"/>
                <a:gridCol w="1156970"/>
                <a:gridCol w="1157605"/>
                <a:gridCol w="1160145"/>
              </a:tblGrid>
              <a:tr h="297942">
                <a:tc>
                  <a:txBody>
                    <a:bodyPr/>
                    <a:lstStyle/>
                    <a:p>
                      <a:pPr marL="332105" marR="192405" indent="-11430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Вміс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пе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літу 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у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матриці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02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0520" algn="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000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75" baseline="-12820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НВ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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841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15…50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21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275…368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623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370…440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145…180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2…4,5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3162">
                <a:tc>
                  <a:txBody>
                    <a:bodyPr/>
                    <a:lstStyle/>
                    <a:p>
                      <a:pPr marL="18415"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88…97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215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397…412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6230" algn="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537…560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226…229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10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0" y="516889"/>
            <a:ext cx="5786755" cy="28943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841750" marR="5080" indent="-473709">
              <a:lnSpc>
                <a:spcPts val="138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11.4.3.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ВИСОКОМІЦНИЙ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ЧАВУН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КУЛЯСТИМ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ГРАФІТОМ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За ГОСТ </a:t>
            </a:r>
            <a:r>
              <a:rPr sz="1200" dirty="0">
                <a:latin typeface="Times New Roman"/>
                <a:cs typeface="Times New Roman"/>
              </a:rPr>
              <a:t>7293-85 марка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кулястим графітом </a:t>
            </a:r>
            <a:r>
              <a:rPr sz="1200" dirty="0">
                <a:latin typeface="Times New Roman"/>
                <a:cs typeface="Times New Roman"/>
              </a:rPr>
              <a:t>визначається </a:t>
            </a:r>
            <a:r>
              <a:rPr sz="1200" spc="-5" dirty="0">
                <a:latin typeface="Times New Roman"/>
                <a:cs typeface="Times New Roman"/>
              </a:rPr>
              <a:t>його тимчасовим </a:t>
            </a:r>
            <a:r>
              <a:rPr sz="1200" dirty="0">
                <a:latin typeface="Times New Roman"/>
                <a:cs typeface="Times New Roman"/>
              </a:rPr>
              <a:t> опором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розтягуванні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умовною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межею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текучості.</a:t>
            </a:r>
            <a:r>
              <a:rPr sz="1200" dirty="0">
                <a:latin typeface="Times New Roman"/>
                <a:cs typeface="Times New Roman"/>
              </a:rPr>
              <a:t> Умовне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позначення</a:t>
            </a:r>
            <a:r>
              <a:rPr sz="1200" dirty="0">
                <a:latin typeface="Times New Roman"/>
                <a:cs typeface="Times New Roman"/>
              </a:rPr>
              <a:t> марки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включає букви «ВЧ» (високоміцний чавун) та цифрове </a:t>
            </a:r>
            <a:r>
              <a:rPr sz="1200" dirty="0">
                <a:latin typeface="Times New Roman"/>
                <a:cs typeface="Times New Roman"/>
              </a:rPr>
              <a:t>позначення </a:t>
            </a:r>
            <a:r>
              <a:rPr sz="1200" spc="-5" dirty="0">
                <a:latin typeface="Times New Roman"/>
                <a:cs typeface="Times New Roman"/>
              </a:rPr>
              <a:t>мінімального зна- </a:t>
            </a:r>
            <a:r>
              <a:rPr sz="1200" dirty="0">
                <a:latin typeface="Times New Roman"/>
                <a:cs typeface="Times New Roman"/>
              </a:rPr>
              <a:t> чення</a:t>
            </a:r>
            <a:r>
              <a:rPr sz="1200" spc="-5" dirty="0">
                <a:latin typeface="Times New Roman"/>
                <a:cs typeface="Times New Roman"/>
              </a:rPr>
              <a:t> тимчасового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опору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розтягуванні.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виливків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передбачаються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марки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високоміцного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чавуну: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 </a:t>
            </a:r>
            <a:r>
              <a:rPr sz="1200" dirty="0">
                <a:latin typeface="Times New Roman"/>
                <a:cs typeface="Times New Roman"/>
              </a:rPr>
              <a:t>35; </a:t>
            </a:r>
            <a:r>
              <a:rPr sz="1200" spc="-5" dirty="0">
                <a:latin typeface="Times New Roman"/>
                <a:cs typeface="Times New Roman"/>
              </a:rPr>
              <a:t>ВЧ</a:t>
            </a:r>
            <a:r>
              <a:rPr sz="1200" dirty="0">
                <a:latin typeface="Times New Roman"/>
                <a:cs typeface="Times New Roman"/>
              </a:rPr>
              <a:t> 40; </a:t>
            </a:r>
            <a:r>
              <a:rPr sz="1200" spc="-5" dirty="0">
                <a:latin typeface="Times New Roman"/>
                <a:cs typeface="Times New Roman"/>
              </a:rPr>
              <a:t>ВЧ</a:t>
            </a:r>
            <a:r>
              <a:rPr sz="1200" dirty="0">
                <a:latin typeface="Times New Roman"/>
                <a:cs typeface="Times New Roman"/>
              </a:rPr>
              <a:t> 45;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</a:t>
            </a:r>
            <a:r>
              <a:rPr sz="1200" dirty="0">
                <a:latin typeface="Times New Roman"/>
                <a:cs typeface="Times New Roman"/>
              </a:rPr>
              <a:t> 50; </a:t>
            </a:r>
            <a:r>
              <a:rPr sz="1200" spc="-5" dirty="0">
                <a:latin typeface="Times New Roman"/>
                <a:cs typeface="Times New Roman"/>
              </a:rPr>
              <a:t>ВЧ</a:t>
            </a:r>
            <a:r>
              <a:rPr sz="1200" dirty="0">
                <a:latin typeface="Times New Roman"/>
                <a:cs typeface="Times New Roman"/>
              </a:rPr>
              <a:t> 60; </a:t>
            </a:r>
            <a:r>
              <a:rPr sz="1200" spc="-5" dirty="0">
                <a:latin typeface="Times New Roman"/>
                <a:cs typeface="Times New Roman"/>
              </a:rPr>
              <a:t>ВЧ</a:t>
            </a:r>
            <a:r>
              <a:rPr sz="1200" dirty="0">
                <a:latin typeface="Times New Roman"/>
                <a:cs typeface="Times New Roman"/>
              </a:rPr>
              <a:t> 70;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</a:t>
            </a:r>
            <a:r>
              <a:rPr sz="1200" dirty="0">
                <a:latin typeface="Times New Roman"/>
                <a:cs typeface="Times New Roman"/>
              </a:rPr>
              <a:t> 80; </a:t>
            </a:r>
            <a:r>
              <a:rPr sz="1200" spc="-5" dirty="0">
                <a:latin typeface="Times New Roman"/>
                <a:cs typeface="Times New Roman"/>
              </a:rPr>
              <a:t>ВЧ</a:t>
            </a:r>
            <a:r>
              <a:rPr sz="1200" dirty="0">
                <a:latin typeface="Times New Roman"/>
                <a:cs typeface="Times New Roman"/>
              </a:rPr>
              <a:t> 100.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Механічні властивості чавуну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литому </a:t>
            </a:r>
            <a:r>
              <a:rPr sz="1200" dirty="0">
                <a:latin typeface="Times New Roman"/>
                <a:cs typeface="Times New Roman"/>
              </a:rPr>
              <a:t>стані або після термічної </a:t>
            </a:r>
            <a:r>
              <a:rPr sz="1200" spc="-5" dirty="0">
                <a:latin typeface="Times New Roman"/>
                <a:cs typeface="Times New Roman"/>
              </a:rPr>
              <a:t>обробки </a:t>
            </a:r>
            <a:r>
              <a:rPr sz="1200" dirty="0">
                <a:latin typeface="Times New Roman"/>
                <a:cs typeface="Times New Roman"/>
              </a:rPr>
              <a:t>повинні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відповідати вимогам,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зазначеним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табл. 11.4.</a:t>
            </a:r>
            <a:endParaRPr sz="1200">
              <a:latin typeface="Times New Roman"/>
              <a:cs typeface="Times New Roman"/>
            </a:endParaRPr>
          </a:p>
          <a:p>
            <a:pPr marL="5020945">
              <a:lnSpc>
                <a:spcPct val="100000"/>
              </a:lnSpc>
              <a:spcBef>
                <a:spcPts val="535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11.4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високоміцного чавуну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110223" y="8804696"/>
            <a:ext cx="3702050" cy="1177925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720"/>
              </a:spcBef>
              <a:tabLst>
                <a:tab pos="161925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62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11.8. </a:t>
            </a:r>
            <a:r>
              <a:rPr sz="1000" spc="-5" dirty="0">
                <a:latin typeface="Times New Roman"/>
                <a:cs typeface="Times New Roman"/>
              </a:rPr>
              <a:t>Високоміцний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кулястим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200: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мікроструктура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модифікування;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те </a:t>
            </a:r>
            <a:r>
              <a:rPr sz="1000" spc="-5" dirty="0">
                <a:latin typeface="Times New Roman"/>
                <a:cs typeface="Times New Roman"/>
              </a:rPr>
              <a:t>саме,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модифікування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лігатурою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«магній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-5" dirty="0">
                <a:latin typeface="Times New Roman"/>
                <a:cs typeface="Times New Roman"/>
              </a:rPr>
              <a:t> феросиліцій»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60"/>
              </a:spcBef>
            </a:pPr>
            <a:r>
              <a:rPr sz="1000" spc="-5" dirty="0">
                <a:latin typeface="Times New Roman"/>
                <a:cs typeface="Times New Roman"/>
              </a:rPr>
              <a:t>215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058418" y="3478528"/>
          <a:ext cx="5808345" cy="16852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6810"/>
                <a:gridCol w="1167130"/>
                <a:gridCol w="1148080"/>
                <a:gridCol w="1166495"/>
                <a:gridCol w="1169670"/>
              </a:tblGrid>
              <a:tr h="45872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8415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Марка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чавуну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 marR="113030">
                        <a:lnSpc>
                          <a:spcPts val="115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Тимчасови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й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опір  п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ри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зтягуванні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00965">
                        <a:lnSpc>
                          <a:spcPts val="1150"/>
                        </a:lnSpc>
                        <a:spcBef>
                          <a:spcPts val="40"/>
                        </a:spcBef>
                      </a:pPr>
                      <a:r>
                        <a:rPr sz="1500" baseline="2777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75" baseline="-17094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(кгс/мм</a:t>
                      </a:r>
                      <a:r>
                        <a:rPr sz="975" spc="-7" baseline="341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7010" marR="201930" algn="ctr">
                        <a:lnSpc>
                          <a:spcPts val="115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Умовн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а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межа  плинності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50"/>
                        </a:lnSpc>
                        <a:spcBef>
                          <a:spcPts val="40"/>
                        </a:spcBef>
                      </a:pPr>
                      <a:r>
                        <a:rPr sz="1500" spc="-7" baseline="2777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75" spc="-7" baseline="-17094" dirty="0">
                          <a:latin typeface="Times New Roman"/>
                          <a:cs typeface="Times New Roman"/>
                        </a:rPr>
                        <a:t>02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(кгс/мм</a:t>
                      </a:r>
                      <a:r>
                        <a:rPr sz="975" spc="-7" baseline="341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7510" marR="129539" indent="-260350">
                        <a:lnSpc>
                          <a:spcPts val="1150"/>
                        </a:lnSpc>
                        <a:spcBef>
                          <a:spcPts val="4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Відносне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подов-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ження,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77165">
                        <a:lnSpc>
                          <a:spcPts val="116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</a:t>
                      </a:r>
                      <a:r>
                        <a:rPr sz="1500" spc="-7" baseline="2777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500" spc="-30" baseline="2777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500" baseline="2777" dirty="0">
                          <a:latin typeface="Times New Roman"/>
                          <a:cs typeface="Times New Roman"/>
                        </a:rPr>
                        <a:t>%,</a:t>
                      </a:r>
                      <a:r>
                        <a:rPr sz="1500" spc="-22" baseline="2777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500" spc="-7" baseline="2777" dirty="0">
                          <a:latin typeface="Times New Roman"/>
                          <a:cs typeface="Times New Roman"/>
                        </a:rPr>
                        <a:t>не</a:t>
                      </a:r>
                      <a:r>
                        <a:rPr sz="1500" spc="-37" baseline="2777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500" spc="-7" baseline="2777" dirty="0">
                          <a:latin typeface="Times New Roman"/>
                          <a:cs typeface="Times New Roman"/>
                        </a:rPr>
                        <a:t>менше</a:t>
                      </a:r>
                      <a:endParaRPr sz="1500" baseline="2777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5425" marR="238125" indent="85090">
                        <a:lnSpc>
                          <a:spcPts val="115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Твердість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за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Брінеллем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12065" algn="ctr">
                        <a:lnSpc>
                          <a:spcPts val="112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НВ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78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220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(22)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9430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140…170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78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(40)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(25)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9430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140…202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78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450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(45)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310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(31)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9430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140…225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78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(50)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320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(32)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1180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153…245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78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(60)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370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(37)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1180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192…277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78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700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(70)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420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(42)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1180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228…302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78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(80)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480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(48)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1180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248…351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3162">
                <a:tc>
                  <a:txBody>
                    <a:bodyPr/>
                    <a:lstStyle/>
                    <a:p>
                      <a:pPr marL="16510"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ВЧ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1000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(100)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700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(70)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1180">
                        <a:lnSpc>
                          <a:spcPts val="110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270…360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1067815" y="5313679"/>
            <a:ext cx="5787390" cy="108394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indent="287655" algn="just">
              <a:lnSpc>
                <a:spcPct val="95800"/>
              </a:lnSpc>
              <a:spcBef>
                <a:spcPts val="160"/>
              </a:spcBef>
            </a:pPr>
            <a:r>
              <a:rPr sz="1200" spc="-15" dirty="0">
                <a:latin typeface="Times New Roman"/>
                <a:cs typeface="Times New Roman"/>
              </a:rPr>
              <a:t>Високоміцні </a:t>
            </a:r>
            <a:r>
              <a:rPr sz="1200" spc="-10" dirty="0">
                <a:latin typeface="Times New Roman"/>
                <a:cs typeface="Times New Roman"/>
              </a:rPr>
              <a:t>чавуни можуть </a:t>
            </a:r>
            <a:r>
              <a:rPr sz="1200" spc="-15" dirty="0">
                <a:latin typeface="Times New Roman"/>
                <a:cs typeface="Times New Roman"/>
              </a:rPr>
              <a:t>мати феритну </a:t>
            </a:r>
            <a:r>
              <a:rPr sz="1200" spc="-10" dirty="0">
                <a:latin typeface="Times New Roman"/>
                <a:cs typeface="Times New Roman"/>
              </a:rPr>
              <a:t>(ВЧ 35), </a:t>
            </a:r>
            <a:r>
              <a:rPr sz="1200" spc="-15" dirty="0">
                <a:latin typeface="Times New Roman"/>
                <a:cs typeface="Times New Roman"/>
              </a:rPr>
              <a:t>ферито-перлітну </a:t>
            </a:r>
            <a:r>
              <a:rPr sz="1200" spc="-10" dirty="0">
                <a:latin typeface="Times New Roman"/>
                <a:cs typeface="Times New Roman"/>
              </a:rPr>
              <a:t>(ВЧ 45) та </a:t>
            </a:r>
            <a:r>
              <a:rPr sz="1200" spc="-15" dirty="0">
                <a:latin typeface="Times New Roman"/>
                <a:cs typeface="Times New Roman"/>
              </a:rPr>
              <a:t>пер-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літну (ВЧ 80) металеву основу. Отримують ці </a:t>
            </a:r>
            <a:r>
              <a:rPr sz="1200" dirty="0">
                <a:latin typeface="Times New Roman"/>
                <a:cs typeface="Times New Roman"/>
              </a:rPr>
              <a:t>чавуни з </a:t>
            </a:r>
            <a:r>
              <a:rPr sz="1200" spc="-5" dirty="0">
                <a:latin typeface="Times New Roman"/>
                <a:cs typeface="Times New Roman"/>
              </a:rPr>
              <a:t>сірих чавунів,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мо-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дифікування магнієм (Mg, лат. Magnesium)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церієм (Ce, лат. Cerium).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сірими чавунами, </a:t>
            </a:r>
            <a:r>
              <a:rPr sz="1200" spc="-10" dirty="0">
                <a:latin typeface="Times New Roman"/>
                <a:cs typeface="Times New Roman"/>
              </a:rPr>
              <a:t>механічні </a:t>
            </a:r>
            <a:r>
              <a:rPr sz="1200" spc="-15" dirty="0">
                <a:latin typeface="Times New Roman"/>
                <a:cs typeface="Times New Roman"/>
              </a:rPr>
              <a:t>властивості підвищуються. </a:t>
            </a:r>
            <a:r>
              <a:rPr sz="1200" spc="-10" dirty="0">
                <a:latin typeface="Times New Roman"/>
                <a:cs typeface="Times New Roman"/>
              </a:rPr>
              <a:t>Це </a:t>
            </a:r>
            <a:r>
              <a:rPr sz="1200" spc="-15" dirty="0">
                <a:latin typeface="Times New Roman"/>
                <a:cs typeface="Times New Roman"/>
              </a:rPr>
              <a:t>викликано відсутністю </a:t>
            </a:r>
            <a:r>
              <a:rPr sz="1200" spc="-10" dirty="0">
                <a:latin typeface="Times New Roman"/>
                <a:cs typeface="Times New Roman"/>
              </a:rPr>
              <a:t>нерів-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номірності в розподілі </a:t>
            </a:r>
            <a:r>
              <a:rPr sz="1200" spc="-5" dirty="0">
                <a:latin typeface="Times New Roman"/>
                <a:cs typeface="Times New Roman"/>
              </a:rPr>
              <a:t>напружень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кулясту форму графіту. Структуру високоміц-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чавуну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11.8.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5050" y="6497573"/>
            <a:ext cx="1615439" cy="2304287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005834" y="6497573"/>
            <a:ext cx="1615439" cy="2304287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939796" y="7102603"/>
            <a:ext cx="445770" cy="113664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24130">
              <a:lnSpc>
                <a:spcPts val="819"/>
              </a:lnSpc>
            </a:pPr>
            <a:r>
              <a:rPr sz="750" spc="-5" dirty="0">
                <a:latin typeface="Times New Roman"/>
                <a:cs typeface="Times New Roman"/>
              </a:rPr>
              <a:t>Цементит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284220" y="7315202"/>
            <a:ext cx="308610" cy="113664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17780">
              <a:lnSpc>
                <a:spcPts val="815"/>
              </a:lnSpc>
            </a:pPr>
            <a:r>
              <a:rPr sz="750" spc="-5" dirty="0">
                <a:latin typeface="Times New Roman"/>
                <a:cs typeface="Times New Roman"/>
              </a:rPr>
              <a:t>Перліт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284220" y="7913368"/>
            <a:ext cx="308610" cy="11303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26034">
              <a:lnSpc>
                <a:spcPts val="830"/>
              </a:lnSpc>
            </a:pPr>
            <a:r>
              <a:rPr sz="750" spc="-5" dirty="0">
                <a:latin typeface="Times New Roman"/>
                <a:cs typeface="Times New Roman"/>
              </a:rPr>
              <a:t>Ферит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505200" y="8134349"/>
            <a:ext cx="339090" cy="11303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32384">
              <a:lnSpc>
                <a:spcPts val="819"/>
              </a:lnSpc>
            </a:pPr>
            <a:r>
              <a:rPr sz="750" spc="-5" dirty="0">
                <a:latin typeface="Times New Roman"/>
                <a:cs typeface="Times New Roman"/>
              </a:rPr>
              <a:t>Графіт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99710" y="7799833"/>
            <a:ext cx="309880" cy="113664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18415">
              <a:lnSpc>
                <a:spcPts val="819"/>
              </a:lnSpc>
            </a:pPr>
            <a:r>
              <a:rPr sz="750" spc="-5" dirty="0">
                <a:latin typeface="Times New Roman"/>
                <a:cs typeface="Times New Roman"/>
              </a:rPr>
              <a:t>Перліт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36058" y="8058915"/>
            <a:ext cx="308610" cy="11303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27305">
              <a:lnSpc>
                <a:spcPts val="815"/>
              </a:lnSpc>
            </a:pPr>
            <a:r>
              <a:rPr sz="750" dirty="0">
                <a:latin typeface="Times New Roman"/>
                <a:cs typeface="Times New Roman"/>
              </a:rPr>
              <a:t>Ферит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372355" y="8134349"/>
            <a:ext cx="377190" cy="11303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52705">
              <a:lnSpc>
                <a:spcPts val="819"/>
              </a:lnSpc>
            </a:pPr>
            <a:r>
              <a:rPr sz="750" spc="-5" dirty="0">
                <a:latin typeface="Times New Roman"/>
                <a:cs typeface="Times New Roman"/>
              </a:rPr>
              <a:t>Графіт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008376" y="7216140"/>
            <a:ext cx="626745" cy="935990"/>
          </a:xfrm>
          <a:custGeom>
            <a:avLst/>
            <a:gdLst/>
            <a:ahLst/>
            <a:cxnLst/>
            <a:rect l="l" t="t" r="r" b="b"/>
            <a:pathLst>
              <a:path w="626745" h="935990">
                <a:moveTo>
                  <a:pt x="9144" y="0"/>
                </a:moveTo>
                <a:lnTo>
                  <a:pt x="0" y="50292"/>
                </a:lnTo>
              </a:path>
              <a:path w="626745" h="935990">
                <a:moveTo>
                  <a:pt x="355854" y="789432"/>
                </a:moveTo>
                <a:lnTo>
                  <a:pt x="397764" y="858012"/>
                </a:lnTo>
              </a:path>
              <a:path w="626745" h="935990">
                <a:moveTo>
                  <a:pt x="584454" y="935736"/>
                </a:moveTo>
                <a:lnTo>
                  <a:pt x="626364" y="858012"/>
                </a:lnTo>
              </a:path>
            </a:pathLst>
          </a:custGeom>
          <a:ln w="70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491228" y="7850123"/>
            <a:ext cx="828040" cy="302260"/>
          </a:xfrm>
          <a:custGeom>
            <a:avLst/>
            <a:gdLst/>
            <a:ahLst/>
            <a:cxnLst/>
            <a:rect l="l" t="t" r="r" b="b"/>
            <a:pathLst>
              <a:path w="828039" h="302259">
                <a:moveTo>
                  <a:pt x="0" y="301752"/>
                </a:moveTo>
                <a:lnTo>
                  <a:pt x="61722" y="140208"/>
                </a:lnTo>
              </a:path>
              <a:path w="828039" h="302259">
                <a:moveTo>
                  <a:pt x="563118" y="284226"/>
                </a:moveTo>
                <a:lnTo>
                  <a:pt x="459486" y="244602"/>
                </a:lnTo>
              </a:path>
              <a:path w="828039" h="302259">
                <a:moveTo>
                  <a:pt x="827532" y="0"/>
                </a:moveTo>
                <a:lnTo>
                  <a:pt x="755904" y="41910"/>
                </a:lnTo>
              </a:path>
            </a:pathLst>
          </a:custGeom>
          <a:ln w="70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31184" y="516889"/>
            <a:ext cx="5939790" cy="69024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Чавуни з перлітною </a:t>
            </a:r>
            <a:r>
              <a:rPr sz="1200" spc="-5" dirty="0">
                <a:latin typeface="Times New Roman"/>
                <a:cs typeface="Times New Roman"/>
              </a:rPr>
              <a:t>металевою основою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високі показники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ншому значенні пластичності. Співвідношення пластичності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міцності феритних чаву- </a:t>
            </a:r>
            <a:r>
              <a:rPr sz="1200" dirty="0">
                <a:latin typeface="Times New Roman"/>
                <a:cs typeface="Times New Roman"/>
              </a:rPr>
              <a:t> нів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зворотне.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ct val="9900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Високоміцні чавуни </a:t>
            </a:r>
            <a:r>
              <a:rPr sz="1200" spc="-5" dirty="0">
                <a:latin typeface="Times New Roman"/>
                <a:cs typeface="Times New Roman"/>
              </a:rPr>
              <a:t>мають високу межу плинності,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=300...400 МПа,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вище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межею </a:t>
            </a:r>
            <a:r>
              <a:rPr sz="1200" spc="-5" dirty="0">
                <a:latin typeface="Times New Roman"/>
                <a:cs typeface="Times New Roman"/>
              </a:rPr>
              <a:t>плинності </a:t>
            </a:r>
            <a:r>
              <a:rPr sz="1200" dirty="0">
                <a:latin typeface="Times New Roman"/>
                <a:cs typeface="Times New Roman"/>
              </a:rPr>
              <a:t>сталевих </a:t>
            </a:r>
            <a:r>
              <a:rPr sz="1200" spc="-5" dirty="0">
                <a:latin typeface="Times New Roman"/>
                <a:cs typeface="Times New Roman"/>
              </a:rPr>
              <a:t>виливків,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при </a:t>
            </a:r>
            <a:r>
              <a:rPr sz="1200" dirty="0">
                <a:latin typeface="Times New Roman"/>
                <a:cs typeface="Times New Roman"/>
              </a:rPr>
              <a:t>перлітній </a:t>
            </a:r>
            <a:r>
              <a:rPr sz="1200" spc="-5" dirty="0">
                <a:latin typeface="Times New Roman"/>
                <a:cs typeface="Times New Roman"/>
              </a:rPr>
              <a:t>основі </a:t>
            </a:r>
            <a:r>
              <a:rPr sz="1200" dirty="0">
                <a:latin typeface="Times New Roman"/>
                <a:cs typeface="Times New Roman"/>
              </a:rPr>
              <a:t>характерна </a:t>
            </a:r>
            <a:r>
              <a:rPr sz="1200" spc="-5" dirty="0">
                <a:latin typeface="Times New Roman"/>
                <a:cs typeface="Times New Roman"/>
              </a:rPr>
              <a:t>досить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висока </a:t>
            </a:r>
            <a:r>
              <a:rPr sz="1200" dirty="0">
                <a:latin typeface="Times New Roman"/>
                <a:cs typeface="Times New Roman"/>
              </a:rPr>
              <a:t>ударна </a:t>
            </a:r>
            <a:r>
              <a:rPr sz="1200" spc="-5" dirty="0">
                <a:latin typeface="Times New Roman"/>
                <a:cs typeface="Times New Roman"/>
              </a:rPr>
              <a:t>в’язкість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–1</a:t>
            </a:r>
            <a:r>
              <a:rPr sz="1200" spc="-5" dirty="0">
                <a:latin typeface="Times New Roman"/>
                <a:cs typeface="Times New Roman"/>
              </a:rPr>
              <a:t>=230...250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15" dirty="0">
                <a:latin typeface="Times New Roman"/>
                <a:cs typeface="Times New Roman"/>
              </a:rPr>
              <a:t>Високоміцні </a:t>
            </a:r>
            <a:r>
              <a:rPr sz="1200" spc="-10" dirty="0">
                <a:latin typeface="Times New Roman"/>
                <a:cs typeface="Times New Roman"/>
              </a:rPr>
              <a:t>чавуни </a:t>
            </a:r>
            <a:r>
              <a:rPr sz="1200" spc="-15" dirty="0">
                <a:latin typeface="Times New Roman"/>
                <a:cs typeface="Times New Roman"/>
              </a:rPr>
              <a:t>містять: вуглецю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3,2...3,8 </a:t>
            </a:r>
            <a:r>
              <a:rPr sz="1200" spc="-5" dirty="0">
                <a:latin typeface="Times New Roman"/>
                <a:cs typeface="Times New Roman"/>
              </a:rPr>
              <a:t>%, </a:t>
            </a:r>
            <a:r>
              <a:rPr sz="1200" spc="-10" dirty="0">
                <a:latin typeface="Times New Roman"/>
                <a:cs typeface="Times New Roman"/>
              </a:rPr>
              <a:t>кремнію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1,9...2,6 </a:t>
            </a:r>
            <a:r>
              <a:rPr sz="1200" spc="-5" dirty="0">
                <a:latin typeface="Times New Roman"/>
                <a:cs typeface="Times New Roman"/>
              </a:rPr>
              <a:t>%, </a:t>
            </a:r>
            <a:r>
              <a:rPr sz="1200" spc="-10" dirty="0">
                <a:latin typeface="Times New Roman"/>
                <a:cs typeface="Times New Roman"/>
              </a:rPr>
              <a:t>марганцю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0,6...0,8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%, фосфору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0,12 %, </a:t>
            </a:r>
            <a:r>
              <a:rPr sz="1200" spc="-5" dirty="0">
                <a:latin typeface="Times New Roman"/>
                <a:cs typeface="Times New Roman"/>
              </a:rPr>
              <a:t>сірки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Ці </a:t>
            </a:r>
            <a:r>
              <a:rPr sz="1200" dirty="0">
                <a:latin typeface="Times New Roman"/>
                <a:cs typeface="Times New Roman"/>
              </a:rPr>
              <a:t>чавуни мають </a:t>
            </a:r>
            <a:r>
              <a:rPr sz="1200" spc="-5" dirty="0">
                <a:latin typeface="Times New Roman"/>
                <a:cs typeface="Times New Roman"/>
              </a:rPr>
              <a:t>високу рідкоплинність, лінійну усадку </a:t>
            </a:r>
            <a:r>
              <a:rPr sz="1200" dirty="0">
                <a:latin typeface="Times New Roman"/>
                <a:cs typeface="Times New Roman"/>
              </a:rPr>
              <a:t>– близько 1 %. </a:t>
            </a:r>
            <a:r>
              <a:rPr sz="1200" spc="-5" dirty="0">
                <a:latin typeface="Times New Roman"/>
                <a:cs typeface="Times New Roman"/>
              </a:rPr>
              <a:t>Ливарні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пруги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виливках </a:t>
            </a:r>
            <a:r>
              <a:rPr sz="1200" dirty="0">
                <a:latin typeface="Times New Roman"/>
                <a:cs typeface="Times New Roman"/>
              </a:rPr>
              <a:t>трохи </a:t>
            </a:r>
            <a:r>
              <a:rPr sz="1200" spc="-5" dirty="0">
                <a:latin typeface="Times New Roman"/>
                <a:cs typeface="Times New Roman"/>
              </a:rPr>
              <a:t>вищі, </a:t>
            </a:r>
            <a:r>
              <a:rPr sz="1200" dirty="0">
                <a:latin typeface="Times New Roman"/>
                <a:cs typeface="Times New Roman"/>
              </a:rPr>
              <a:t>ніж для сірого </a:t>
            </a:r>
            <a:r>
              <a:rPr sz="1200" spc="-5" dirty="0">
                <a:latin typeface="Times New Roman"/>
                <a:cs typeface="Times New Roman"/>
              </a:rPr>
              <a:t>чавуну. Через високий </a:t>
            </a:r>
            <a:r>
              <a:rPr sz="1200" dirty="0">
                <a:latin typeface="Times New Roman"/>
                <a:cs typeface="Times New Roman"/>
              </a:rPr>
              <a:t>модуль </a:t>
            </a:r>
            <a:r>
              <a:rPr sz="1200" spc="-5" dirty="0">
                <a:latin typeface="Times New Roman"/>
                <a:cs typeface="Times New Roman"/>
              </a:rPr>
              <a:t>пружності </a:t>
            </a:r>
            <a:r>
              <a:rPr sz="1200" dirty="0">
                <a:latin typeface="Times New Roman"/>
                <a:cs typeface="Times New Roman"/>
              </a:rPr>
              <a:t> добре</a:t>
            </a:r>
            <a:r>
              <a:rPr sz="1200" spc="-5" dirty="0">
                <a:latin typeface="Times New Roman"/>
                <a:cs typeface="Times New Roman"/>
              </a:rPr>
              <a:t> обробляються </a:t>
            </a:r>
            <a:r>
              <a:rPr sz="1200" dirty="0">
                <a:latin typeface="Times New Roman"/>
                <a:cs typeface="Times New Roman"/>
              </a:rPr>
              <a:t>різанням. </a:t>
            </a:r>
            <a:r>
              <a:rPr sz="1200" spc="-5" dirty="0">
                <a:latin typeface="Times New Roman"/>
                <a:cs typeface="Times New Roman"/>
              </a:rPr>
              <a:t>Мають задовільну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зварюваність.</a:t>
            </a:r>
            <a:endParaRPr sz="1200">
              <a:latin typeface="Times New Roman"/>
              <a:cs typeface="Times New Roman"/>
            </a:endParaRPr>
          </a:p>
          <a:p>
            <a:pPr marL="88900" indent="2876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високоміцного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тонкостінні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(поршневі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кільця),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ша-</a:t>
            </a:r>
            <a:endParaRPr sz="1200">
              <a:latin typeface="Times New Roman"/>
              <a:cs typeface="Times New Roman"/>
            </a:endParaRPr>
          </a:p>
          <a:p>
            <a:pPr marL="88900" marR="81915" algn="just">
              <a:lnSpc>
                <a:spcPts val="137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бота кувальних молотів, </a:t>
            </a:r>
            <a:r>
              <a:rPr sz="1200" dirty="0">
                <a:latin typeface="Times New Roman"/>
                <a:cs typeface="Times New Roman"/>
              </a:rPr>
              <a:t>станини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рами пресів і </a:t>
            </a:r>
            <a:r>
              <a:rPr sz="1200" spc="-5" dirty="0">
                <a:latin typeface="Times New Roman"/>
                <a:cs typeface="Times New Roman"/>
              </a:rPr>
              <a:t>прокатних </a:t>
            </a:r>
            <a:r>
              <a:rPr sz="1200" dirty="0">
                <a:latin typeface="Times New Roman"/>
                <a:cs typeface="Times New Roman"/>
              </a:rPr>
              <a:t>станів, </a:t>
            </a:r>
            <a:r>
              <a:rPr sz="1200" spc="-5" dirty="0">
                <a:latin typeface="Times New Roman"/>
                <a:cs typeface="Times New Roman"/>
              </a:rPr>
              <a:t>виливниці, </a:t>
            </a:r>
            <a:r>
              <a:rPr sz="1200" dirty="0">
                <a:latin typeface="Times New Roman"/>
                <a:cs typeface="Times New Roman"/>
              </a:rPr>
              <a:t>різце-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тримачі,</a:t>
            </a:r>
            <a:r>
              <a:rPr sz="1200" spc="-5" dirty="0">
                <a:latin typeface="Times New Roman"/>
                <a:cs typeface="Times New Roman"/>
              </a:rPr>
              <a:t> планшайби.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Виливки </a:t>
            </a:r>
            <a:r>
              <a:rPr sz="1200" dirty="0">
                <a:latin typeface="Times New Roman"/>
                <a:cs typeface="Times New Roman"/>
              </a:rPr>
              <a:t>колінчастих </a:t>
            </a:r>
            <a:r>
              <a:rPr sz="1200" spc="-5" dirty="0">
                <a:latin typeface="Times New Roman"/>
                <a:cs typeface="Times New Roman"/>
              </a:rPr>
              <a:t>валів </a:t>
            </a:r>
            <a:r>
              <a:rPr sz="1200" dirty="0">
                <a:latin typeface="Times New Roman"/>
                <a:cs typeface="Times New Roman"/>
              </a:rPr>
              <a:t>масою до </a:t>
            </a:r>
            <a:r>
              <a:rPr sz="1200" spc="-5" dirty="0">
                <a:latin typeface="Times New Roman"/>
                <a:cs typeface="Times New Roman"/>
              </a:rPr>
              <a:t>2...3 т, </a:t>
            </a:r>
            <a:r>
              <a:rPr sz="1200" dirty="0">
                <a:latin typeface="Times New Roman"/>
                <a:cs typeface="Times New Roman"/>
              </a:rPr>
              <a:t>замість </a:t>
            </a:r>
            <a:r>
              <a:rPr sz="1200" spc="-5" dirty="0">
                <a:latin typeface="Times New Roman"/>
                <a:cs typeface="Times New Roman"/>
              </a:rPr>
              <a:t>кованих </a:t>
            </a:r>
            <a:r>
              <a:rPr sz="1200" dirty="0">
                <a:latin typeface="Times New Roman"/>
                <a:cs typeface="Times New Roman"/>
              </a:rPr>
              <a:t>валів зі </a:t>
            </a:r>
            <a:r>
              <a:rPr sz="1200" spc="-5" dirty="0">
                <a:latin typeface="Times New Roman"/>
                <a:cs typeface="Times New Roman"/>
              </a:rPr>
              <a:t>сталі, мають </a:t>
            </a:r>
            <a:r>
              <a:rPr sz="1200" dirty="0">
                <a:latin typeface="Times New Roman"/>
                <a:cs typeface="Times New Roman"/>
              </a:rPr>
              <a:t> більш </a:t>
            </a:r>
            <a:r>
              <a:rPr sz="1200" spc="-5" dirty="0">
                <a:latin typeface="Times New Roman"/>
                <a:cs typeface="Times New Roman"/>
              </a:rPr>
              <a:t>високу циклічну в’язкість, малочутливі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зовнішніх концентраторів напруги, </a:t>
            </a:r>
            <a:r>
              <a:rPr sz="1200" dirty="0">
                <a:latin typeface="Times New Roman"/>
                <a:cs typeface="Times New Roman"/>
              </a:rPr>
              <a:t> мають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кращі </a:t>
            </a:r>
            <a:r>
              <a:rPr sz="1200" spc="-5" dirty="0">
                <a:latin typeface="Times New Roman"/>
                <a:cs typeface="Times New Roman"/>
              </a:rPr>
              <a:t>антифрикційні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дешевші.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6555" indent="3743960">
              <a:lnSpc>
                <a:spcPct val="100000"/>
              </a:lnSpc>
              <a:spcBef>
                <a:spcPts val="825"/>
              </a:spcBef>
            </a:pPr>
            <a:r>
              <a:rPr sz="1200" b="1" dirty="0">
                <a:latin typeface="Times New Roman"/>
                <a:cs typeface="Times New Roman"/>
              </a:rPr>
              <a:t>11.4.4.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КОВКИЙ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ЧАВУН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Ковкі чавуни маркуються </a:t>
            </a:r>
            <a:r>
              <a:rPr sz="1200" dirty="0">
                <a:latin typeface="Times New Roman"/>
                <a:cs typeface="Times New Roman"/>
              </a:rPr>
              <a:t>індексом </a:t>
            </a:r>
            <a:r>
              <a:rPr sz="1200" spc="-5" dirty="0">
                <a:latin typeface="Times New Roman"/>
                <a:cs typeface="Times New Roman"/>
              </a:rPr>
              <a:t>«КЧ» </a:t>
            </a:r>
            <a:r>
              <a:rPr sz="1200" dirty="0">
                <a:latin typeface="Times New Roman"/>
                <a:cs typeface="Times New Roman"/>
              </a:rPr>
              <a:t>(ковкий </a:t>
            </a:r>
            <a:r>
              <a:rPr sz="1200" spc="-5" dirty="0">
                <a:latin typeface="Times New Roman"/>
                <a:cs typeface="Times New Roman"/>
              </a:rPr>
              <a:t>чавун) та </a:t>
            </a:r>
            <a:r>
              <a:rPr sz="1200" dirty="0">
                <a:latin typeface="Times New Roman"/>
                <a:cs typeface="Times New Roman"/>
              </a:rPr>
              <a:t>двома </a:t>
            </a:r>
            <a:r>
              <a:rPr sz="1200" spc="-5" dirty="0">
                <a:latin typeface="Times New Roman"/>
                <a:cs typeface="Times New Roman"/>
              </a:rPr>
              <a:t>числами, перше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 </a:t>
            </a:r>
            <a:r>
              <a:rPr sz="1200" dirty="0">
                <a:latin typeface="Times New Roman"/>
                <a:cs typeface="Times New Roman"/>
              </a:rPr>
              <a:t>показує </a:t>
            </a:r>
            <a:r>
              <a:rPr sz="1200" spc="-5" dirty="0">
                <a:latin typeface="Times New Roman"/>
                <a:cs typeface="Times New Roman"/>
              </a:rPr>
              <a:t>значення </a:t>
            </a:r>
            <a:r>
              <a:rPr sz="1200" dirty="0">
                <a:latin typeface="Times New Roman"/>
                <a:cs typeface="Times New Roman"/>
              </a:rPr>
              <a:t>межі </a:t>
            </a:r>
            <a:r>
              <a:rPr sz="1200" spc="-5" dirty="0">
                <a:latin typeface="Times New Roman"/>
                <a:cs typeface="Times New Roman"/>
              </a:rPr>
              <a:t>міцності,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друге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відносне подовження.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марці також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присутній буква «П» або </a:t>
            </a:r>
            <a:r>
              <a:rPr sz="1200" dirty="0">
                <a:latin typeface="Times New Roman"/>
                <a:cs typeface="Times New Roman"/>
              </a:rPr>
              <a:t>«Ф», що вказує </a:t>
            </a:r>
            <a:r>
              <a:rPr sz="1200" spc="-5" dirty="0">
                <a:latin typeface="Times New Roman"/>
                <a:cs typeface="Times New Roman"/>
              </a:rPr>
              <a:t>на клас металевої основи, тобто виливок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кого чавуну </a:t>
            </a:r>
            <a:r>
              <a:rPr sz="1200" dirty="0">
                <a:latin typeface="Times New Roman"/>
                <a:cs typeface="Times New Roman"/>
              </a:rPr>
              <a:t>перлітного або</a:t>
            </a:r>
            <a:r>
              <a:rPr sz="1200" spc="-5" dirty="0">
                <a:latin typeface="Times New Roman"/>
                <a:cs typeface="Times New Roman"/>
              </a:rPr>
              <a:t> феритного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класу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(КЧ60-3-П,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КЧ30-6-Ф).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Ковкий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чавун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відпалом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білого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доевтектичного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Виливки виготовляють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ковкого чавуну наступних </a:t>
            </a:r>
            <a:r>
              <a:rPr sz="1200" dirty="0">
                <a:latin typeface="Times New Roman"/>
                <a:cs typeface="Times New Roman"/>
              </a:rPr>
              <a:t>марок </a:t>
            </a:r>
            <a:r>
              <a:rPr sz="1200" spc="-5" dirty="0">
                <a:latin typeface="Times New Roman"/>
                <a:cs typeface="Times New Roman"/>
              </a:rPr>
              <a:t>(міждержавний </a:t>
            </a:r>
            <a:r>
              <a:rPr sz="1200" dirty="0">
                <a:latin typeface="Times New Roman"/>
                <a:cs typeface="Times New Roman"/>
              </a:rPr>
              <a:t>стандарт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ГОСТ </a:t>
            </a:r>
            <a:r>
              <a:rPr sz="1200" dirty="0">
                <a:latin typeface="Times New Roman"/>
                <a:cs typeface="Times New Roman"/>
              </a:rPr>
              <a:t>1215-79, 2002 </a:t>
            </a:r>
            <a:r>
              <a:rPr sz="1200" spc="-5" dirty="0">
                <a:latin typeface="Times New Roman"/>
                <a:cs typeface="Times New Roman"/>
              </a:rPr>
              <a:t>р.):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феритного </a:t>
            </a:r>
            <a:r>
              <a:rPr sz="1200" i="1" dirty="0">
                <a:latin typeface="Times New Roman"/>
                <a:cs typeface="Times New Roman"/>
              </a:rPr>
              <a:t>класу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КЧ30-6, КЧ33-8, КЧ35-10, КЧ37-12 </a:t>
            </a:r>
            <a:r>
              <a:rPr sz="1200" dirty="0">
                <a:latin typeface="Times New Roman"/>
                <a:cs typeface="Times New Roman"/>
              </a:rPr>
              <a:t>– мають </a:t>
            </a:r>
            <a:r>
              <a:rPr sz="1200" spc="-5" dirty="0">
                <a:latin typeface="Times New Roman"/>
                <a:cs typeface="Times New Roman"/>
              </a:rPr>
              <a:t>феритну </a:t>
            </a:r>
            <a:r>
              <a:rPr sz="1200" dirty="0">
                <a:latin typeface="Times New Roman"/>
                <a:cs typeface="Times New Roman"/>
              </a:rPr>
              <a:t>або фе-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ритно-перлітну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мікроструктуру металевої основи;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перлітного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класу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КЧ45-7,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КЧ50-5,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КЧ55-4,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КЧ60-3,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КЧ65-3,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КЧ70-2;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КЧ80-1,5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основному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мікроструктуру </a:t>
            </a:r>
            <a:r>
              <a:rPr sz="1200" dirty="0">
                <a:latin typeface="Times New Roman"/>
                <a:cs typeface="Times New Roman"/>
              </a:rPr>
              <a:t>металевої </a:t>
            </a:r>
            <a:r>
              <a:rPr sz="1200" spc="-5" dirty="0">
                <a:latin typeface="Times New Roman"/>
                <a:cs typeface="Times New Roman"/>
              </a:rPr>
              <a:t>основи.</a:t>
            </a:r>
            <a:endParaRPr sz="1200">
              <a:latin typeface="Times New Roman"/>
              <a:cs typeface="Times New Roman"/>
            </a:endParaRPr>
          </a:p>
          <a:p>
            <a:pPr marL="88900" marR="83185" indent="25336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Механічні властивості чавуну феритного та </a:t>
            </a:r>
            <a:r>
              <a:rPr sz="1200" dirty="0">
                <a:latin typeface="Times New Roman"/>
                <a:cs typeface="Times New Roman"/>
              </a:rPr>
              <a:t>перлітного класів </a:t>
            </a:r>
            <a:r>
              <a:rPr sz="1200" spc="-5" dirty="0">
                <a:latin typeface="Times New Roman"/>
                <a:cs typeface="Times New Roman"/>
              </a:rPr>
              <a:t>повинні відповідати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вимогам, </a:t>
            </a:r>
            <a:r>
              <a:rPr sz="1200" dirty="0">
                <a:latin typeface="Times New Roman"/>
                <a:cs typeface="Times New Roman"/>
              </a:rPr>
              <a:t>зазначеним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табл. 11.5.</a:t>
            </a:r>
            <a:endParaRPr sz="1200">
              <a:latin typeface="Times New Roman"/>
              <a:cs typeface="Times New Roman"/>
            </a:endParaRPr>
          </a:p>
          <a:p>
            <a:pPr marL="5097145" algn="just">
              <a:lnSpc>
                <a:spcPct val="100000"/>
              </a:lnSpc>
              <a:spcBef>
                <a:spcPts val="53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3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11.5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ковкого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16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97991" y="7485887"/>
          <a:ext cx="5808345" cy="1981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9650"/>
                <a:gridCol w="1881505"/>
                <a:gridCol w="1450974"/>
                <a:gridCol w="1457325"/>
              </a:tblGrid>
              <a:tr h="298706">
                <a:tc>
                  <a:txBody>
                    <a:bodyPr/>
                    <a:lstStyle/>
                    <a:p>
                      <a:pPr marL="326390" marR="83185" indent="-21717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Марка</a:t>
                      </a:r>
                      <a:r>
                        <a:rPr sz="10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ковкого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чавуну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Тимчасовий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опір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розриву,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(кгс/мм</a:t>
                      </a:r>
                      <a:r>
                        <a:rPr sz="975" spc="-7" baseline="341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не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менше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Відносне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подовження,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ts val="113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%,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не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менше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9920" marR="102235" indent="-540385">
                        <a:lnSpc>
                          <a:spcPts val="11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Твердість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за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Брінеллем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НВ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22669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30-6-Ф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294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85800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184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100…163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22669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33-8-Ф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323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(33)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85800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184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100…163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R="16827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35-10-Ф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26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333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3415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184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100…163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R="16827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37-12-Ф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26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362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(37)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3415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184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110…163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23114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45-7-П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441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(45)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85800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150…207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23114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50-5-П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490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(50)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85800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170…230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23114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55-4-П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539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(55)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85800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192…241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23114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60-3-П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588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(60)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85800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200…269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23114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65-3-П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637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(65)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85800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212…269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23114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70-2-П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686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(70)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85800" algn="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241…285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397">
                <a:tc>
                  <a:txBody>
                    <a:bodyPr/>
                    <a:lstStyle/>
                    <a:p>
                      <a:pPr marR="15684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КЧ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80-1,5-П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784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(80)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881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270…320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7" y="867405"/>
            <a:ext cx="3091815" cy="268478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indent="287655" algn="just">
              <a:lnSpc>
                <a:spcPct val="90300"/>
              </a:lnSpc>
              <a:spcBef>
                <a:spcPts val="240"/>
              </a:spcBef>
            </a:pPr>
            <a:r>
              <a:rPr sz="1200" dirty="0">
                <a:latin typeface="Times New Roman"/>
                <a:cs typeface="Times New Roman"/>
              </a:rPr>
              <a:t>Гарні </a:t>
            </a:r>
            <a:r>
              <a:rPr sz="1200" spc="-5" dirty="0">
                <a:latin typeface="Times New Roman"/>
                <a:cs typeface="Times New Roman"/>
              </a:rPr>
              <a:t>технологічні властивості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виливків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забезпечуються, якщо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кристалізації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виливків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формі не відбуваєть- </a:t>
            </a:r>
            <a:r>
              <a:rPr sz="1200" dirty="0">
                <a:latin typeface="Times New Roman"/>
                <a:cs typeface="Times New Roman"/>
              </a:rPr>
              <a:t> ся процес </a:t>
            </a:r>
            <a:r>
              <a:rPr sz="1200" spc="-5" dirty="0">
                <a:latin typeface="Times New Roman"/>
                <a:cs typeface="Times New Roman"/>
              </a:rPr>
              <a:t>графітизації. </a:t>
            </a: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запобігти графі- </a:t>
            </a:r>
            <a:r>
              <a:rPr sz="1200" dirty="0">
                <a:latin typeface="Times New Roman"/>
                <a:cs typeface="Times New Roman"/>
              </a:rPr>
              <a:t> тизації, чавуни </a:t>
            </a:r>
            <a:r>
              <a:rPr sz="1200" spc="-5" dirty="0">
                <a:latin typeface="Times New Roman"/>
                <a:cs typeface="Times New Roman"/>
              </a:rPr>
              <a:t>повинні мати знижений вміст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кремнію.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</a:pPr>
            <a:r>
              <a:rPr sz="1200" spc="-20" dirty="0">
                <a:latin typeface="Times New Roman"/>
                <a:cs typeface="Times New Roman"/>
              </a:rPr>
              <a:t>Ковкі чавуни містять: </a:t>
            </a:r>
            <a:r>
              <a:rPr sz="1200" spc="-2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2,4...3,0 %,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 – 0,8...1,4 %, марганцю – </a:t>
            </a:r>
            <a:r>
              <a:rPr sz="1200" spc="-5" dirty="0">
                <a:latin typeface="Times New Roman"/>
                <a:cs typeface="Times New Roman"/>
              </a:rPr>
              <a:t>0,3...1,0 %, </a:t>
            </a:r>
            <a:r>
              <a:rPr sz="1200" dirty="0">
                <a:latin typeface="Times New Roman"/>
                <a:cs typeface="Times New Roman"/>
              </a:rPr>
              <a:t> фосфору 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0,2 %,</a:t>
            </a:r>
            <a:r>
              <a:rPr sz="1200" spc="-5" dirty="0">
                <a:latin typeface="Times New Roman"/>
                <a:cs typeface="Times New Roman"/>
              </a:rPr>
              <a:t> сірки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0,1%.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0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Формування </a:t>
            </a:r>
            <a:r>
              <a:rPr sz="1200" dirty="0">
                <a:latin typeface="Times New Roman"/>
                <a:cs typeface="Times New Roman"/>
              </a:rPr>
              <a:t>остаточної </a:t>
            </a:r>
            <a:r>
              <a:rPr sz="1200" spc="-5" dirty="0">
                <a:latin typeface="Times New Roman"/>
                <a:cs typeface="Times New Roman"/>
              </a:rPr>
              <a:t>структури та вла-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стивостей </a:t>
            </a:r>
            <a:r>
              <a:rPr sz="1200" dirty="0">
                <a:latin typeface="Times New Roman"/>
                <a:cs typeface="Times New Roman"/>
              </a:rPr>
              <a:t>виливків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від-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палу,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схему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якого </a:t>
            </a:r>
            <a:r>
              <a:rPr sz="1200" dirty="0">
                <a:latin typeface="Times New Roman"/>
                <a:cs typeface="Times New Roman"/>
              </a:rPr>
              <a:t>представлено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11.9.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Відпал є </a:t>
            </a:r>
            <a:r>
              <a:rPr sz="1200" spc="-5" dirty="0">
                <a:latin typeface="Times New Roman"/>
                <a:cs typeface="Times New Roman"/>
              </a:rPr>
              <a:t>тривалою </a:t>
            </a:r>
            <a:r>
              <a:rPr sz="1200" dirty="0">
                <a:latin typeface="Times New Roman"/>
                <a:cs typeface="Times New Roman"/>
              </a:rPr>
              <a:t>(70...80 </a:t>
            </a:r>
            <a:r>
              <a:rPr sz="1200" spc="-5" dirty="0">
                <a:latin typeface="Times New Roman"/>
                <a:cs typeface="Times New Roman"/>
              </a:rPr>
              <a:t>год)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високо-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вартісною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операцією.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Останнім</a:t>
            </a:r>
            <a:r>
              <a:rPr sz="1200" dirty="0">
                <a:latin typeface="Times New Roman"/>
                <a:cs typeface="Times New Roman"/>
              </a:rPr>
              <a:t> часом,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зультаті удосконалень, тривалість </a:t>
            </a:r>
            <a:r>
              <a:rPr sz="1200" dirty="0">
                <a:latin typeface="Times New Roman"/>
                <a:cs typeface="Times New Roman"/>
              </a:rPr>
              <a:t>скоротилася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 </a:t>
            </a:r>
            <a:r>
              <a:rPr sz="1200" spc="-5" dirty="0">
                <a:latin typeface="Times New Roman"/>
                <a:cs typeface="Times New Roman"/>
              </a:rPr>
              <a:t>год.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20" y="3508499"/>
            <a:ext cx="5787390" cy="539115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12700" marR="5080" indent="287655" algn="just">
              <a:lnSpc>
                <a:spcPts val="1300"/>
              </a:lnSpc>
              <a:spcBef>
                <a:spcPts val="260"/>
              </a:spcBef>
            </a:pPr>
            <a:r>
              <a:rPr sz="1200" spc="-5" dirty="0">
                <a:latin typeface="Times New Roman"/>
                <a:cs typeface="Times New Roman"/>
              </a:rPr>
              <a:t>Мікроструктура білого чавуну,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якого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відпалу виходить ковкий чавун, </a:t>
            </a:r>
            <a:r>
              <a:rPr sz="1200" dirty="0">
                <a:latin typeface="Times New Roman"/>
                <a:cs typeface="Times New Roman"/>
              </a:rPr>
              <a:t> складається з </a:t>
            </a:r>
            <a:r>
              <a:rPr sz="1200" spc="-5" dirty="0">
                <a:latin typeface="Times New Roman"/>
                <a:cs typeface="Times New Roman"/>
              </a:rPr>
              <a:t>перліту </a:t>
            </a:r>
            <a:r>
              <a:rPr sz="1200" dirty="0">
                <a:latin typeface="Times New Roman"/>
                <a:cs typeface="Times New Roman"/>
              </a:rPr>
              <a:t>і окремих виділень </a:t>
            </a:r>
            <a:r>
              <a:rPr sz="1200" spc="-5" dirty="0">
                <a:latin typeface="Times New Roman"/>
                <a:cs typeface="Times New Roman"/>
              </a:rPr>
              <a:t>ледебуриту та структурно вільного цементиту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11.10,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59991" y="4113276"/>
            <a:ext cx="1615440" cy="1822703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62300" y="4113276"/>
            <a:ext cx="1615439" cy="1822703"/>
          </a:xfrm>
          <a:prstGeom prst="rect">
            <a:avLst/>
          </a:prstGeom>
        </p:spPr>
      </p:pic>
      <p:grpSp>
        <p:nvGrpSpPr>
          <p:cNvPr id="9" name="object 9"/>
          <p:cNvGrpSpPr/>
          <p:nvPr/>
        </p:nvGrpSpPr>
        <p:grpSpPr>
          <a:xfrm>
            <a:off x="4863084" y="4113276"/>
            <a:ext cx="1614805" cy="1823085"/>
            <a:chOff x="4863084" y="4113276"/>
            <a:chExt cx="1614805" cy="1823085"/>
          </a:xfrm>
        </p:grpSpPr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863084" y="4113276"/>
              <a:ext cx="1614678" cy="1822703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584698" y="4675633"/>
              <a:ext cx="416559" cy="113664"/>
            </a:xfrm>
            <a:custGeom>
              <a:avLst/>
              <a:gdLst/>
              <a:ahLst/>
              <a:cxnLst/>
              <a:rect l="l" t="t" r="r" b="b"/>
              <a:pathLst>
                <a:path w="416560" h="113664">
                  <a:moveTo>
                    <a:pt x="416054" y="0"/>
                  </a:moveTo>
                  <a:lnTo>
                    <a:pt x="0" y="0"/>
                  </a:lnTo>
                  <a:lnTo>
                    <a:pt x="0" y="113535"/>
                  </a:lnTo>
                  <a:lnTo>
                    <a:pt x="416054" y="113535"/>
                  </a:lnTo>
                  <a:lnTo>
                    <a:pt x="4160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2285238" y="5682998"/>
            <a:ext cx="554990" cy="113664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78740">
              <a:lnSpc>
                <a:spcPts val="844"/>
              </a:lnSpc>
            </a:pPr>
            <a:r>
              <a:rPr sz="750" spc="-5" dirty="0">
                <a:latin typeface="Times New Roman"/>
                <a:cs typeface="Times New Roman"/>
              </a:rPr>
              <a:t>Цементит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494026" y="4562854"/>
            <a:ext cx="433705" cy="11303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78740">
              <a:lnSpc>
                <a:spcPts val="815"/>
              </a:lnSpc>
            </a:pPr>
            <a:r>
              <a:rPr sz="750" spc="-5" dirty="0">
                <a:latin typeface="Times New Roman"/>
                <a:cs typeface="Times New Roman"/>
              </a:rPr>
              <a:t>Перліт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84320" y="4154420"/>
            <a:ext cx="414655" cy="113664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70485">
              <a:lnSpc>
                <a:spcPts val="844"/>
              </a:lnSpc>
            </a:pPr>
            <a:r>
              <a:rPr sz="750" spc="-5" dirty="0">
                <a:latin typeface="Times New Roman"/>
                <a:cs typeface="Times New Roman"/>
              </a:rPr>
              <a:t>Перліт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51554" y="4895084"/>
            <a:ext cx="424180" cy="113664"/>
          </a:xfrm>
          <a:custGeom>
            <a:avLst/>
            <a:gdLst/>
            <a:ahLst/>
            <a:cxnLst/>
            <a:rect l="l" t="t" r="r" b="b"/>
            <a:pathLst>
              <a:path w="424179" h="113664">
                <a:moveTo>
                  <a:pt x="423674" y="0"/>
                </a:moveTo>
                <a:lnTo>
                  <a:pt x="0" y="0"/>
                </a:lnTo>
                <a:lnTo>
                  <a:pt x="0" y="113540"/>
                </a:lnTo>
                <a:lnTo>
                  <a:pt x="423674" y="113540"/>
                </a:lnTo>
                <a:lnTo>
                  <a:pt x="4236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051554" y="4895084"/>
            <a:ext cx="424180" cy="1136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3185">
              <a:lnSpc>
                <a:spcPts val="815"/>
              </a:lnSpc>
            </a:pPr>
            <a:r>
              <a:rPr sz="750" spc="-5" dirty="0">
                <a:latin typeface="Times New Roman"/>
                <a:cs typeface="Times New Roman"/>
              </a:rPr>
              <a:t>Ферит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944873" y="4606288"/>
            <a:ext cx="415290" cy="113030"/>
          </a:xfrm>
          <a:custGeom>
            <a:avLst/>
            <a:gdLst/>
            <a:ahLst/>
            <a:cxnLst/>
            <a:rect l="l" t="t" r="r" b="b"/>
            <a:pathLst>
              <a:path w="415289" h="113029">
                <a:moveTo>
                  <a:pt x="415290" y="0"/>
                </a:moveTo>
                <a:lnTo>
                  <a:pt x="0" y="0"/>
                </a:lnTo>
                <a:lnTo>
                  <a:pt x="0" y="112777"/>
                </a:lnTo>
                <a:lnTo>
                  <a:pt x="415290" y="112777"/>
                </a:lnTo>
                <a:lnTo>
                  <a:pt x="41529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004564" y="4582809"/>
            <a:ext cx="299085" cy="1409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750" spc="5" dirty="0">
                <a:latin typeface="Times New Roman"/>
                <a:cs typeface="Times New Roman"/>
              </a:rPr>
              <a:t>Г</a:t>
            </a:r>
            <a:r>
              <a:rPr sz="750" spc="-5" dirty="0">
                <a:latin typeface="Times New Roman"/>
                <a:cs typeface="Times New Roman"/>
              </a:rPr>
              <a:t>ра</a:t>
            </a:r>
            <a:r>
              <a:rPr sz="750" dirty="0">
                <a:latin typeface="Times New Roman"/>
                <a:cs typeface="Times New Roman"/>
              </a:rPr>
              <a:t>ф</a:t>
            </a:r>
            <a:r>
              <a:rPr sz="750" spc="-25" dirty="0">
                <a:latin typeface="Times New Roman"/>
                <a:cs typeface="Times New Roman"/>
              </a:rPr>
              <a:t>і</a:t>
            </a:r>
            <a:r>
              <a:rPr sz="750" dirty="0">
                <a:latin typeface="Times New Roman"/>
                <a:cs typeface="Times New Roman"/>
              </a:rPr>
              <a:t>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816608" y="4895084"/>
            <a:ext cx="554990" cy="113664"/>
          </a:xfrm>
          <a:custGeom>
            <a:avLst/>
            <a:gdLst/>
            <a:ahLst/>
            <a:cxnLst/>
            <a:rect l="l" t="t" r="r" b="b"/>
            <a:pathLst>
              <a:path w="554989" h="113664">
                <a:moveTo>
                  <a:pt x="554737" y="0"/>
                </a:moveTo>
                <a:lnTo>
                  <a:pt x="0" y="0"/>
                </a:lnTo>
                <a:lnTo>
                  <a:pt x="0" y="113540"/>
                </a:lnTo>
                <a:lnTo>
                  <a:pt x="554737" y="113540"/>
                </a:lnTo>
                <a:lnTo>
                  <a:pt x="55473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816608" y="4895084"/>
            <a:ext cx="554990" cy="1136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2865">
              <a:lnSpc>
                <a:spcPts val="815"/>
              </a:lnSpc>
            </a:pPr>
            <a:r>
              <a:rPr sz="750" spc="-10" dirty="0">
                <a:latin typeface="Times New Roman"/>
                <a:cs typeface="Times New Roman"/>
              </a:rPr>
              <a:t>Ледебурит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720595" y="4489703"/>
            <a:ext cx="1119505" cy="1412240"/>
          </a:xfrm>
          <a:custGeom>
            <a:avLst/>
            <a:gdLst/>
            <a:ahLst/>
            <a:cxnLst/>
            <a:rect l="l" t="t" r="r" b="b"/>
            <a:pathLst>
              <a:path w="1119505" h="1412239">
                <a:moveTo>
                  <a:pt x="142494" y="477774"/>
                </a:moveTo>
                <a:lnTo>
                  <a:pt x="0" y="581406"/>
                </a:lnTo>
              </a:path>
              <a:path w="1119505" h="1412239">
                <a:moveTo>
                  <a:pt x="1119378" y="95250"/>
                </a:moveTo>
                <a:lnTo>
                  <a:pt x="1094232" y="0"/>
                </a:lnTo>
              </a:path>
              <a:path w="1119505" h="1412239">
                <a:moveTo>
                  <a:pt x="1011936" y="1281684"/>
                </a:moveTo>
                <a:lnTo>
                  <a:pt x="1094232" y="1411986"/>
                </a:lnTo>
              </a:path>
            </a:pathLst>
          </a:custGeom>
          <a:ln w="1183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21302" y="4675632"/>
            <a:ext cx="208915" cy="250190"/>
          </a:xfrm>
          <a:custGeom>
            <a:avLst/>
            <a:gdLst/>
            <a:ahLst/>
            <a:cxnLst/>
            <a:rect l="l" t="t" r="r" b="b"/>
            <a:pathLst>
              <a:path w="208914" h="250189">
                <a:moveTo>
                  <a:pt x="0" y="0"/>
                </a:moveTo>
                <a:lnTo>
                  <a:pt x="153924" y="0"/>
                </a:lnTo>
              </a:path>
              <a:path w="208914" h="250189">
                <a:moveTo>
                  <a:pt x="98298" y="249936"/>
                </a:moveTo>
                <a:lnTo>
                  <a:pt x="208788" y="158496"/>
                </a:lnTo>
              </a:path>
            </a:pathLst>
          </a:custGeom>
          <a:ln w="1183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584698" y="4675633"/>
            <a:ext cx="416559" cy="1136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1755">
              <a:lnSpc>
                <a:spcPts val="830"/>
              </a:lnSpc>
            </a:pPr>
            <a:r>
              <a:rPr sz="750" spc="-5" dirty="0">
                <a:latin typeface="Times New Roman"/>
                <a:cs typeface="Times New Roman"/>
              </a:rPr>
              <a:t>Графіт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470398" y="4267965"/>
            <a:ext cx="424180" cy="11303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82550">
              <a:lnSpc>
                <a:spcPts val="819"/>
              </a:lnSpc>
            </a:pPr>
            <a:r>
              <a:rPr sz="750" spc="-5" dirty="0">
                <a:latin typeface="Times New Roman"/>
                <a:cs typeface="Times New Roman"/>
              </a:rPr>
              <a:t>Ферит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40679" y="4719065"/>
            <a:ext cx="181610" cy="48260"/>
          </a:xfrm>
          <a:custGeom>
            <a:avLst/>
            <a:gdLst/>
            <a:ahLst/>
            <a:cxnLst/>
            <a:rect l="l" t="t" r="r" b="b"/>
            <a:pathLst>
              <a:path w="181610" h="48260">
                <a:moveTo>
                  <a:pt x="181356" y="0"/>
                </a:moveTo>
                <a:lnTo>
                  <a:pt x="0" y="48006"/>
                </a:lnTo>
              </a:path>
            </a:pathLst>
          </a:custGeom>
          <a:ln w="1183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017006" y="5832912"/>
            <a:ext cx="5888990" cy="4149725"/>
          </a:xfrm>
          <a:prstGeom prst="rect">
            <a:avLst/>
          </a:prstGeom>
        </p:spPr>
        <p:txBody>
          <a:bodyPr vert="horz" wrap="square" lIns="0" tIns="92710" rIns="0" bIns="0" rtlCol="0">
            <a:spAutoFit/>
          </a:bodyPr>
          <a:lstStyle/>
          <a:p>
            <a:pPr marL="266065" algn="ctr">
              <a:lnSpc>
                <a:spcPct val="100000"/>
              </a:lnSpc>
              <a:spcBef>
                <a:spcPts val="730"/>
              </a:spcBef>
              <a:tabLst>
                <a:tab pos="1884680" algn="l"/>
                <a:tab pos="359981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63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11.10. </a:t>
            </a:r>
            <a:r>
              <a:rPr sz="1000" spc="-5" dirty="0">
                <a:latin typeface="Times New Roman"/>
                <a:cs typeface="Times New Roman"/>
              </a:rPr>
              <a:t>Ковкий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250: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відпалом (білий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доевтектичний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чавун);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першої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стадії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графітизації);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другої стадії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графітизації)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ct val="90300"/>
              </a:lnSpc>
            </a:pPr>
            <a:r>
              <a:rPr sz="1200" i="1" spc="-5" dirty="0">
                <a:latin typeface="Times New Roman"/>
                <a:cs typeface="Times New Roman"/>
              </a:rPr>
              <a:t>Перша</a:t>
            </a:r>
            <a:r>
              <a:rPr sz="1200" i="1" dirty="0">
                <a:latin typeface="Times New Roman"/>
                <a:cs typeface="Times New Roman"/>
              </a:rPr>
              <a:t> стадія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графітизації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витримуються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 950...970 °С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протягом</a:t>
            </a:r>
            <a:r>
              <a:rPr sz="1200" dirty="0">
                <a:latin typeface="Times New Roman"/>
                <a:cs typeface="Times New Roman"/>
              </a:rPr>
              <a:t> 15...20 </a:t>
            </a:r>
            <a:r>
              <a:rPr sz="1200" spc="-5" dirty="0">
                <a:latin typeface="Times New Roman"/>
                <a:cs typeface="Times New Roman"/>
              </a:rPr>
              <a:t>год.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розкладання</a:t>
            </a:r>
            <a:r>
              <a:rPr sz="1200" dirty="0">
                <a:latin typeface="Times New Roman"/>
                <a:cs typeface="Times New Roman"/>
              </a:rPr>
              <a:t> цементиту: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3Fe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(C)+C. </a:t>
            </a:r>
            <a:r>
              <a:rPr sz="1200" dirty="0">
                <a:latin typeface="Times New Roman"/>
                <a:cs typeface="Times New Roman"/>
              </a:rPr>
              <a:t>Такий відпал </a:t>
            </a:r>
            <a:r>
              <a:rPr sz="1200" spc="-5" dirty="0">
                <a:latin typeface="Times New Roman"/>
                <a:cs typeface="Times New Roman"/>
              </a:rPr>
              <a:t>дає структуру (рис. 11.10,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), що </a:t>
            </a:r>
            <a:r>
              <a:rPr sz="1200" spc="-5" dirty="0">
                <a:latin typeface="Times New Roman"/>
                <a:cs typeface="Times New Roman"/>
              </a:rPr>
              <a:t>складається </a:t>
            </a:r>
            <a:r>
              <a:rPr sz="1200" dirty="0">
                <a:latin typeface="Times New Roman"/>
                <a:cs typeface="Times New Roman"/>
              </a:rPr>
              <a:t>з пластів-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графіту, </a:t>
            </a:r>
            <a:r>
              <a:rPr sz="1200" spc="-5" dirty="0">
                <a:latin typeface="Times New Roman"/>
                <a:cs typeface="Times New Roman"/>
              </a:rPr>
              <a:t>оточеного </a:t>
            </a:r>
            <a:r>
              <a:rPr sz="1200" dirty="0">
                <a:latin typeface="Times New Roman"/>
                <a:cs typeface="Times New Roman"/>
              </a:rPr>
              <a:t>феритом,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перліту.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00"/>
              </a:lnSpc>
              <a:spcBef>
                <a:spcPts val="20"/>
              </a:spcBef>
            </a:pPr>
            <a:r>
              <a:rPr sz="1200" i="1" spc="-5" dirty="0">
                <a:latin typeface="Times New Roman"/>
                <a:cs typeface="Times New Roman"/>
              </a:rPr>
              <a:t>Друга </a:t>
            </a:r>
            <a:r>
              <a:rPr sz="1200" i="1" dirty="0">
                <a:latin typeface="Times New Roman"/>
                <a:cs typeface="Times New Roman"/>
              </a:rPr>
              <a:t>стадія графітизації</a:t>
            </a:r>
            <a:r>
              <a:rPr sz="1200" dirty="0">
                <a:latin typeface="Times New Roman"/>
                <a:cs typeface="Times New Roman"/>
              </a:rPr>
              <a:t>: </a:t>
            </a:r>
            <a:r>
              <a:rPr sz="1200" spc="-5" dirty="0">
                <a:latin typeface="Times New Roman"/>
                <a:cs typeface="Times New Roman"/>
              </a:rPr>
              <a:t>при повільному </a:t>
            </a:r>
            <a:r>
              <a:rPr sz="1200" dirty="0">
                <a:latin typeface="Times New Roman"/>
                <a:cs typeface="Times New Roman"/>
              </a:rPr>
              <a:t>охолодженні в інтервалі 760...720 </a:t>
            </a:r>
            <a:r>
              <a:rPr sz="1200" spc="-5" dirty="0">
                <a:latin typeface="Times New Roman"/>
                <a:cs typeface="Times New Roman"/>
              </a:rPr>
              <a:t>°С.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цьому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розкладання цементиту, що </a:t>
            </a:r>
            <a:r>
              <a:rPr sz="1200" spc="-5" dirty="0">
                <a:latin typeface="Times New Roman"/>
                <a:cs typeface="Times New Roman"/>
              </a:rPr>
              <a:t>входить </a:t>
            </a:r>
            <a:r>
              <a:rPr sz="1200" dirty="0">
                <a:latin typeface="Times New Roman"/>
                <a:cs typeface="Times New Roman"/>
              </a:rPr>
              <a:t>до складу перліту. </a:t>
            </a:r>
            <a:r>
              <a:rPr sz="1200" spc="-5" dirty="0">
                <a:latin typeface="Times New Roman"/>
                <a:cs typeface="Times New Roman"/>
              </a:rPr>
              <a:t>Струк- </a:t>
            </a:r>
            <a:r>
              <a:rPr sz="1200" dirty="0">
                <a:latin typeface="Times New Roman"/>
                <a:cs typeface="Times New Roman"/>
              </a:rPr>
              <a:t> тура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відпалу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складається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зерен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пластівчастого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11.10,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63500" marR="57150" algn="r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Така</a:t>
            </a:r>
            <a:r>
              <a:rPr sz="1200" dirty="0">
                <a:latin typeface="Times New Roman"/>
                <a:cs typeface="Times New Roman"/>
              </a:rPr>
              <a:t> структура </a:t>
            </a:r>
            <a:r>
              <a:rPr sz="1200" spc="-5" dirty="0">
                <a:latin typeface="Times New Roman"/>
                <a:cs typeface="Times New Roman"/>
              </a:rPr>
              <a:t>відрізняється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гарною пластичністю,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в’язкістю.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dirty="0">
                <a:latin typeface="Times New Roman"/>
                <a:cs typeface="Times New Roman"/>
              </a:rPr>
              <a:t> механічним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властивостями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ковкий чавун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займає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проміжне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положення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сірим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чавуном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сталлю.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Недоліком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ковкого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висо-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коміцним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обмеження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товщини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стінок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відливання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необхідність </a:t>
            </a:r>
            <a:r>
              <a:rPr sz="1200" dirty="0">
                <a:latin typeface="Times New Roman"/>
                <a:cs typeface="Times New Roman"/>
              </a:rPr>
              <a:t>відпалу.</a:t>
            </a:r>
            <a:endParaRPr sz="1200">
              <a:latin typeface="Times New Roman"/>
              <a:cs typeface="Times New Roman"/>
            </a:endParaRPr>
          </a:p>
          <a:p>
            <a:pPr marL="63500" marR="58419" indent="287655">
              <a:lnSpc>
                <a:spcPts val="1300"/>
              </a:lnSpc>
              <a:spcBef>
                <a:spcPts val="90"/>
              </a:spcBef>
            </a:pPr>
            <a:r>
              <a:rPr sz="1200" spc="-5" dirty="0">
                <a:latin typeface="Times New Roman"/>
                <a:cs typeface="Times New Roman"/>
              </a:rPr>
              <a:t>Виливки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ковкого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ударних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вібраційних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навантаженнях.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феритних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чавунів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картери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редукторів,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маточини,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гаки,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скоби,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хо-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мути,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муфти,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фланці.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9020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З перлітних </a:t>
            </a:r>
            <a:r>
              <a:rPr sz="1200" spc="-5" dirty="0">
                <a:latin typeface="Times New Roman"/>
                <a:cs typeface="Times New Roman"/>
              </a:rPr>
              <a:t>чавунів, які характеризуються високою міцністю, </a:t>
            </a:r>
            <a:r>
              <a:rPr sz="1200" dirty="0">
                <a:latin typeface="Times New Roman"/>
                <a:cs typeface="Times New Roman"/>
              </a:rPr>
              <a:t>достатньою пласти-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чністю, виготовляють вилки </a:t>
            </a:r>
            <a:r>
              <a:rPr sz="1200" dirty="0">
                <a:latin typeface="Times New Roman"/>
                <a:cs typeface="Times New Roman"/>
              </a:rPr>
              <a:t>карданних </a:t>
            </a:r>
            <a:r>
              <a:rPr sz="1200" spc="-5" dirty="0">
                <a:latin typeface="Times New Roman"/>
                <a:cs typeface="Times New Roman"/>
              </a:rPr>
              <a:t>валів, </a:t>
            </a:r>
            <a:r>
              <a:rPr sz="1200" dirty="0">
                <a:latin typeface="Times New Roman"/>
                <a:cs typeface="Times New Roman"/>
              </a:rPr>
              <a:t>ланки і </a:t>
            </a:r>
            <a:r>
              <a:rPr sz="1200" spc="-5" dirty="0">
                <a:latin typeface="Times New Roman"/>
                <a:cs typeface="Times New Roman"/>
              </a:rPr>
              <a:t>ролики </a:t>
            </a:r>
            <a:r>
              <a:rPr sz="1200" dirty="0">
                <a:latin typeface="Times New Roman"/>
                <a:cs typeface="Times New Roman"/>
              </a:rPr>
              <a:t>ланцюгів </a:t>
            </a:r>
            <a:r>
              <a:rPr sz="1200" spc="-5" dirty="0">
                <a:latin typeface="Times New Roman"/>
                <a:cs typeface="Times New Roman"/>
              </a:rPr>
              <a:t>конвеєра, галь- </a:t>
            </a:r>
            <a:r>
              <a:rPr sz="1200" dirty="0">
                <a:latin typeface="Times New Roman"/>
                <a:cs typeface="Times New Roman"/>
              </a:rPr>
              <a:t> мівні</a:t>
            </a:r>
            <a:r>
              <a:rPr sz="1200" spc="-5" dirty="0">
                <a:latin typeface="Times New Roman"/>
                <a:cs typeface="Times New Roman"/>
              </a:rPr>
              <a:t> колодки.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217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243958" y="1407653"/>
            <a:ext cx="163830" cy="826769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50" spc="15" dirty="0">
                <a:latin typeface="Times New Roman"/>
                <a:cs typeface="Times New Roman"/>
              </a:rPr>
              <a:t>Температура,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Symbol"/>
                <a:cs typeface="Symbol"/>
              </a:rPr>
              <a:t></a:t>
            </a:r>
            <a:r>
              <a:rPr sz="850" spc="15" dirty="0">
                <a:latin typeface="Times New Roman"/>
                <a:cs typeface="Times New Roman"/>
              </a:rPr>
              <a:t>С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484111" y="2079723"/>
            <a:ext cx="8255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а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4467605" y="986789"/>
            <a:ext cx="2372360" cy="1601470"/>
            <a:chOff x="4467605" y="986789"/>
            <a:chExt cx="2372360" cy="1601470"/>
          </a:xfrm>
        </p:grpSpPr>
        <p:sp>
          <p:nvSpPr>
            <p:cNvPr id="30" name="object 30"/>
            <p:cNvSpPr/>
            <p:nvPr/>
          </p:nvSpPr>
          <p:spPr>
            <a:xfrm>
              <a:off x="4467606" y="986789"/>
              <a:ext cx="2372360" cy="1601470"/>
            </a:xfrm>
            <a:custGeom>
              <a:avLst/>
              <a:gdLst/>
              <a:ahLst/>
              <a:cxnLst/>
              <a:rect l="l" t="t" r="r" b="b"/>
              <a:pathLst>
                <a:path w="2372359" h="1601470">
                  <a:moveTo>
                    <a:pt x="2372106" y="1584960"/>
                  </a:moveTo>
                  <a:lnTo>
                    <a:pt x="2346401" y="1579626"/>
                  </a:lnTo>
                  <a:lnTo>
                    <a:pt x="2291334" y="1568196"/>
                  </a:lnTo>
                  <a:lnTo>
                    <a:pt x="2313152" y="1579626"/>
                  </a:lnTo>
                  <a:lnTo>
                    <a:pt x="21336" y="1579626"/>
                  </a:lnTo>
                  <a:lnTo>
                    <a:pt x="21336" y="58953"/>
                  </a:lnTo>
                  <a:lnTo>
                    <a:pt x="32766" y="80772"/>
                  </a:lnTo>
                  <a:lnTo>
                    <a:pt x="26111" y="48768"/>
                  </a:lnTo>
                  <a:lnTo>
                    <a:pt x="16002" y="0"/>
                  </a:lnTo>
                  <a:lnTo>
                    <a:pt x="0" y="80772"/>
                  </a:lnTo>
                  <a:lnTo>
                    <a:pt x="11417" y="57924"/>
                  </a:lnTo>
                  <a:lnTo>
                    <a:pt x="11417" y="1584960"/>
                  </a:lnTo>
                  <a:lnTo>
                    <a:pt x="16002" y="1584960"/>
                  </a:lnTo>
                  <a:lnTo>
                    <a:pt x="16002" y="1589544"/>
                  </a:lnTo>
                  <a:lnTo>
                    <a:pt x="2314168" y="1589544"/>
                  </a:lnTo>
                  <a:lnTo>
                    <a:pt x="2291334" y="1600962"/>
                  </a:lnTo>
                  <a:lnTo>
                    <a:pt x="2349017" y="1589544"/>
                  </a:lnTo>
                  <a:lnTo>
                    <a:pt x="2372106" y="15849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483607" y="1371599"/>
              <a:ext cx="1804670" cy="1200150"/>
            </a:xfrm>
            <a:custGeom>
              <a:avLst/>
              <a:gdLst/>
              <a:ahLst/>
              <a:cxnLst/>
              <a:rect l="l" t="t" r="r" b="b"/>
              <a:pathLst>
                <a:path w="1804670" h="1200150">
                  <a:moveTo>
                    <a:pt x="1060704" y="0"/>
                  </a:moveTo>
                  <a:lnTo>
                    <a:pt x="1677924" y="1200150"/>
                  </a:lnTo>
                </a:path>
                <a:path w="1804670" h="1200150">
                  <a:moveTo>
                    <a:pt x="1226820" y="329184"/>
                  </a:moveTo>
                  <a:lnTo>
                    <a:pt x="1804416" y="544830"/>
                  </a:lnTo>
                </a:path>
                <a:path w="1804670" h="1200150">
                  <a:moveTo>
                    <a:pt x="0" y="1200150"/>
                  </a:moveTo>
                  <a:lnTo>
                    <a:pt x="400812" y="0"/>
                  </a:lnTo>
                </a:path>
              </a:pathLst>
            </a:custGeom>
            <a:ln w="202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483607" y="1912619"/>
              <a:ext cx="2029460" cy="8890"/>
            </a:xfrm>
            <a:custGeom>
              <a:avLst/>
              <a:gdLst/>
              <a:ahLst/>
              <a:cxnLst/>
              <a:rect l="l" t="t" r="r" b="b"/>
              <a:pathLst>
                <a:path w="2029459" h="8889">
                  <a:moveTo>
                    <a:pt x="0" y="8382"/>
                  </a:moveTo>
                  <a:lnTo>
                    <a:pt x="2029206" y="0"/>
                  </a:lnTo>
                </a:path>
              </a:pathLst>
            </a:custGeom>
            <a:ln w="1010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544311" y="1371599"/>
              <a:ext cx="1139190" cy="1200150"/>
            </a:xfrm>
            <a:custGeom>
              <a:avLst/>
              <a:gdLst/>
              <a:ahLst/>
              <a:cxnLst/>
              <a:rect l="l" t="t" r="r" b="b"/>
              <a:pathLst>
                <a:path w="1139190" h="1200150">
                  <a:moveTo>
                    <a:pt x="0" y="0"/>
                  </a:moveTo>
                  <a:lnTo>
                    <a:pt x="1008888" y="1200150"/>
                  </a:lnTo>
                </a:path>
                <a:path w="1139190" h="1200150">
                  <a:moveTo>
                    <a:pt x="743712" y="544830"/>
                  </a:moveTo>
                  <a:lnTo>
                    <a:pt x="1139190" y="1200150"/>
                  </a:lnTo>
                </a:path>
              </a:pathLst>
            </a:custGeom>
            <a:ln w="202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4871720" y="1212572"/>
            <a:ext cx="65849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u="heavy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850" u="heavy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950...970</a:t>
            </a:r>
            <a:r>
              <a:rPr sz="850" u="heavy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heavy" spc="15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</a:t>
            </a:r>
            <a:r>
              <a:rPr sz="850" u="heavy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С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08702" y="1604732"/>
            <a:ext cx="582930" cy="316865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248920">
              <a:lnSpc>
                <a:spcPct val="100000"/>
              </a:lnSpc>
              <a:spcBef>
                <a:spcPts val="215"/>
              </a:spcBef>
            </a:pPr>
            <a:r>
              <a:rPr sz="850" spc="25" dirty="0">
                <a:latin typeface="Times New Roman"/>
                <a:cs typeface="Times New Roman"/>
              </a:rPr>
              <a:t>760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Symbol"/>
                <a:cs typeface="Symbol"/>
              </a:rPr>
              <a:t></a:t>
            </a:r>
            <a:r>
              <a:rPr sz="850" spc="15" dirty="0">
                <a:latin typeface="Times New Roman"/>
                <a:cs typeface="Times New Roman"/>
              </a:rPr>
              <a:t>С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spc="25" dirty="0">
                <a:latin typeface="Times New Roman"/>
                <a:cs typeface="Times New Roman"/>
              </a:rPr>
              <a:t>720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Symbol"/>
                <a:cs typeface="Symbol"/>
              </a:rPr>
              <a:t></a:t>
            </a:r>
            <a:r>
              <a:rPr sz="850" spc="15" dirty="0">
                <a:latin typeface="Times New Roman"/>
                <a:cs typeface="Times New Roman"/>
              </a:rPr>
              <a:t>С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17390" y="2079715"/>
            <a:ext cx="31432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251460" algn="l"/>
              </a:tabLst>
            </a:pPr>
            <a:r>
              <a:rPr sz="850" i="1" spc="20" dirty="0">
                <a:latin typeface="Times New Roman"/>
                <a:cs typeface="Times New Roman"/>
              </a:rPr>
              <a:t>б	</a:t>
            </a:r>
            <a:r>
              <a:rPr sz="850" i="1" spc="15" dirty="0">
                <a:latin typeface="Times New Roman"/>
                <a:cs typeface="Times New Roman"/>
              </a:rPr>
              <a:t>в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406900" y="2515191"/>
            <a:ext cx="2287905" cy="768350"/>
          </a:xfrm>
          <a:prstGeom prst="rect">
            <a:avLst/>
          </a:prstGeom>
        </p:spPr>
        <p:txBody>
          <a:bodyPr vert="horz" wrap="square" lIns="0" tIns="93980" rIns="0" bIns="0" rtlCol="0">
            <a:spAutoFit/>
          </a:bodyPr>
          <a:lstStyle/>
          <a:p>
            <a:pPr marL="166370" algn="ctr">
              <a:lnSpc>
                <a:spcPct val="100000"/>
              </a:lnSpc>
              <a:spcBef>
                <a:spcPts val="740"/>
              </a:spcBef>
            </a:pPr>
            <a:r>
              <a:rPr sz="850" spc="30" dirty="0">
                <a:latin typeface="Times New Roman"/>
                <a:cs typeface="Times New Roman"/>
              </a:rPr>
              <a:t>Час</a:t>
            </a:r>
            <a:endParaRPr sz="850">
              <a:latin typeface="Times New Roman"/>
              <a:cs typeface="Times New Roman"/>
            </a:endParaRPr>
          </a:p>
          <a:p>
            <a:pPr marL="12700" marR="5080" algn="ctr">
              <a:lnSpc>
                <a:spcPct val="95700"/>
              </a:lnSpc>
              <a:spcBef>
                <a:spcPts val="74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11.9. </a:t>
            </a:r>
            <a:r>
              <a:rPr sz="1000" spc="-5" dirty="0">
                <a:latin typeface="Times New Roman"/>
                <a:cs typeface="Times New Roman"/>
              </a:rPr>
              <a:t>Режими відпалу для отримання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феритного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перлітного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ферито-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ковкого чавуну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2" y="516889"/>
            <a:ext cx="5788025" cy="37706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14071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11.4.5.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ВИБІЛЕНІ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ТА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ІНШІ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ЧАВУНИ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400">
              <a:latin typeface="Times New Roman"/>
              <a:cs typeface="Times New Roman"/>
            </a:endParaRPr>
          </a:p>
          <a:p>
            <a:pPr marL="300355" algn="just">
              <a:lnSpc>
                <a:spcPts val="1410"/>
              </a:lnSpc>
            </a:pPr>
            <a:r>
              <a:rPr sz="1200" i="1" spc="-15" dirty="0">
                <a:latin typeface="Times New Roman"/>
                <a:cs typeface="Times New Roman"/>
              </a:rPr>
              <a:t>Вибілені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виливки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виливки,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поверхня</a:t>
            </a:r>
            <a:r>
              <a:rPr sz="1200" spc="-10" dirty="0">
                <a:latin typeface="Times New Roman"/>
                <a:cs typeface="Times New Roman"/>
              </a:rPr>
              <a:t> яких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складається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білого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чавуну,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всередині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сірий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високоміцний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5" dirty="0">
                <a:latin typeface="Times New Roman"/>
                <a:cs typeface="Times New Roman"/>
              </a:rPr>
              <a:t> складі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2,8...3,6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знижений</a:t>
            </a:r>
            <a:r>
              <a:rPr sz="1200" dirty="0">
                <a:latin typeface="Times New Roman"/>
                <a:cs typeface="Times New Roman"/>
              </a:rPr>
              <a:t> вміст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0,5...0,8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Мають високу поверхневу твердість </a:t>
            </a:r>
            <a:r>
              <a:rPr sz="1200" dirty="0">
                <a:latin typeface="Times New Roman"/>
                <a:cs typeface="Times New Roman"/>
              </a:rPr>
              <a:t>(950...1000 </a:t>
            </a:r>
            <a:r>
              <a:rPr sz="1200" spc="-5" dirty="0">
                <a:latin typeface="Times New Roman"/>
                <a:cs typeface="Times New Roman"/>
              </a:rPr>
              <a:t>НВ) та </a:t>
            </a:r>
            <a:r>
              <a:rPr sz="1200" dirty="0">
                <a:latin typeface="Times New Roman"/>
                <a:cs typeface="Times New Roman"/>
              </a:rPr>
              <a:t>дуже </a:t>
            </a:r>
            <a:r>
              <a:rPr sz="1200" spc="-5" dirty="0">
                <a:latin typeface="Times New Roman"/>
                <a:cs typeface="Times New Roman"/>
              </a:rPr>
              <a:t>високу зносостійкість. </a:t>
            </a:r>
            <a:r>
              <a:rPr sz="1200" dirty="0">
                <a:latin typeface="Times New Roman"/>
                <a:cs typeface="Times New Roman"/>
              </a:rPr>
              <a:t> Використовуються 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прокатних </a:t>
            </a:r>
            <a:r>
              <a:rPr sz="1200" spc="-5" dirty="0">
                <a:latin typeface="Times New Roman"/>
                <a:cs typeface="Times New Roman"/>
              </a:rPr>
              <a:t>валів, вагонних </a:t>
            </a:r>
            <a:r>
              <a:rPr sz="1200" dirty="0">
                <a:latin typeface="Times New Roman"/>
                <a:cs typeface="Times New Roman"/>
              </a:rPr>
              <a:t>коліс з вибіленим обо-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дом,</a:t>
            </a:r>
            <a:r>
              <a:rPr sz="1200" spc="-5" dirty="0">
                <a:latin typeface="Times New Roman"/>
                <a:cs typeface="Times New Roman"/>
              </a:rPr>
              <a:t> куль для кульових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млинів.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70"/>
              </a:lnSpc>
              <a:spcBef>
                <a:spcPts val="10"/>
              </a:spcBef>
            </a:pPr>
            <a:r>
              <a:rPr sz="1200" i="1" spc="-5" dirty="0">
                <a:latin typeface="Times New Roman"/>
                <a:cs typeface="Times New Roman"/>
              </a:rPr>
              <a:t>Леговані чавуни </a:t>
            </a:r>
            <a:r>
              <a:rPr sz="1200" spc="-5" dirty="0">
                <a:latin typeface="Times New Roman"/>
                <a:cs typeface="Times New Roman"/>
              </a:rPr>
              <a:t>(ГОСТ </a:t>
            </a:r>
            <a:r>
              <a:rPr sz="1200" dirty="0">
                <a:latin typeface="Times New Roman"/>
                <a:cs typeface="Times New Roman"/>
              </a:rPr>
              <a:t>7769-82)</a:t>
            </a:r>
            <a:r>
              <a:rPr sz="1200" i="1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Для отримання певних </a:t>
            </a:r>
            <a:r>
              <a:rPr sz="1200" dirty="0">
                <a:latin typeface="Times New Roman"/>
                <a:cs typeface="Times New Roman"/>
              </a:rPr>
              <a:t>властивостей </a:t>
            </a:r>
            <a:r>
              <a:rPr sz="1200" spc="-5" dirty="0">
                <a:latin typeface="Times New Roman"/>
                <a:cs typeface="Times New Roman"/>
              </a:rPr>
              <a:t>чавуни </a:t>
            </a:r>
            <a:r>
              <a:rPr sz="1200" dirty="0">
                <a:latin typeface="Times New Roman"/>
                <a:cs typeface="Times New Roman"/>
              </a:rPr>
              <a:t>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гують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різними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елементами.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Леговані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чавуни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поділяються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види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марки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жанням </a:t>
            </a:r>
            <a:r>
              <a:rPr sz="1200" spc="-5" dirty="0">
                <a:latin typeface="Times New Roman"/>
                <a:cs typeface="Times New Roman"/>
              </a:rPr>
              <a:t>легування та за призначенням </a:t>
            </a:r>
            <a:r>
              <a:rPr sz="1200" dirty="0">
                <a:latin typeface="Times New Roman"/>
                <a:cs typeface="Times New Roman"/>
              </a:rPr>
              <a:t>(табл. </a:t>
            </a:r>
            <a:r>
              <a:rPr sz="1200" spc="-5" dirty="0">
                <a:latin typeface="Times New Roman"/>
                <a:cs typeface="Times New Roman"/>
              </a:rPr>
              <a:t>11.6).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позначенні марок </a:t>
            </a:r>
            <a:r>
              <a:rPr sz="1200" dirty="0">
                <a:latin typeface="Times New Roman"/>
                <a:cs typeface="Times New Roman"/>
              </a:rPr>
              <a:t>легованих </a:t>
            </a:r>
            <a:r>
              <a:rPr sz="1200" spc="-5" dirty="0">
                <a:latin typeface="Times New Roman"/>
                <a:cs typeface="Times New Roman"/>
              </a:rPr>
              <a:t>чаву- </a:t>
            </a:r>
            <a:r>
              <a:rPr sz="1200" dirty="0">
                <a:latin typeface="Times New Roman"/>
                <a:cs typeface="Times New Roman"/>
              </a:rPr>
              <a:t> нів літери </a:t>
            </a:r>
            <a:r>
              <a:rPr sz="1200" spc="-5" dirty="0">
                <a:latin typeface="Times New Roman"/>
                <a:cs typeface="Times New Roman"/>
              </a:rPr>
              <a:t>означають: </a:t>
            </a:r>
            <a:r>
              <a:rPr sz="1200" dirty="0">
                <a:latin typeface="Times New Roman"/>
                <a:cs typeface="Times New Roman"/>
              </a:rPr>
              <a:t>Ч – </a:t>
            </a:r>
            <a:r>
              <a:rPr sz="1200" spc="-5" dirty="0">
                <a:latin typeface="Times New Roman"/>
                <a:cs typeface="Times New Roman"/>
              </a:rPr>
              <a:t>чавун; легуючі елементи: </a:t>
            </a:r>
            <a:r>
              <a:rPr sz="1200" dirty="0">
                <a:latin typeface="Times New Roman"/>
                <a:cs typeface="Times New Roman"/>
              </a:rPr>
              <a:t>Х – хром, С – </a:t>
            </a:r>
            <a:r>
              <a:rPr sz="1200" spc="-5" dirty="0">
                <a:latin typeface="Times New Roman"/>
                <a:cs typeface="Times New Roman"/>
              </a:rPr>
              <a:t>кремній, </a:t>
            </a:r>
            <a:r>
              <a:rPr sz="1200" dirty="0">
                <a:latin typeface="Times New Roman"/>
                <a:cs typeface="Times New Roman"/>
              </a:rPr>
              <a:t>Г – марга-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нець,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нікель,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мідь,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фосфор,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Ю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алюміній;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буква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 </a:t>
            </a:r>
            <a:r>
              <a:rPr sz="1200" spc="-5" dirty="0">
                <a:latin typeface="Times New Roman"/>
                <a:cs typeface="Times New Roman"/>
              </a:rPr>
              <a:t>вказує, </a:t>
            </a:r>
            <a:r>
              <a:rPr sz="1200" dirty="0">
                <a:latin typeface="Times New Roman"/>
                <a:cs typeface="Times New Roman"/>
              </a:rPr>
              <a:t>що графіт в </a:t>
            </a:r>
            <a:r>
              <a:rPr sz="1200" spc="-5" dirty="0">
                <a:latin typeface="Times New Roman"/>
                <a:cs typeface="Times New Roman"/>
              </a:rPr>
              <a:t>чавуні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кулясту форму. Цифри,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стоять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букви, озна-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приблизну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масову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основних </a:t>
            </a:r>
            <a:r>
              <a:rPr sz="1200" dirty="0">
                <a:latin typeface="Times New Roman"/>
                <a:cs typeface="Times New Roman"/>
              </a:rPr>
              <a:t>легуючих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endParaRPr sz="1200">
              <a:latin typeface="Times New Roman"/>
              <a:cs typeface="Times New Roman"/>
            </a:endParaRPr>
          </a:p>
          <a:p>
            <a:pPr marL="5020945" algn="just">
              <a:lnSpc>
                <a:spcPct val="100000"/>
              </a:lnSpc>
              <a:spcBef>
                <a:spcPts val="53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11.6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Марки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виливків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18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97991" y="4354828"/>
          <a:ext cx="5808345" cy="5003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9310"/>
                <a:gridCol w="990600"/>
                <a:gridCol w="1619885"/>
                <a:gridCol w="2359025"/>
              </a:tblGrid>
              <a:tr h="304800">
                <a:tc gridSpan="2">
                  <a:txBody>
                    <a:bodyPr/>
                    <a:lstStyle/>
                    <a:p>
                      <a:pPr marL="556895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Види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чавунів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Марка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Властивості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виливків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rowSpan="10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1663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Хромисті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704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Низьколеговані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ЧХ1,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Жаростійкі,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ЧХ3Т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7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Високолеговані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ЧХ9Н5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ЧХ16М2,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ЧХ22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ЧХ22С,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ЧХ28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Корозійностійкі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ЧХ28П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Стійкі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цинковому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розплаві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ЧХ28Д2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корозійностійкі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64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ЧХ32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Жаростійкі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Крем’янисті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Низьколеговані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ЧС5,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ЧС5Ш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81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Високолеговані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 marR="281305" indent="-18415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ЧС13,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ЧС15,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ЧС17,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ЧС15М4,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ЧС17М3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Корозійностійкі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рідкому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середовищі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Алюмінієві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Низьколеговані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ЧЮХШ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Високолеговані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ЧЮ6С5,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ЧЮ7Х2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Жаростійкі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ЧЮ22Ш,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ЧЮ30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2644" marR="144145" indent="-710565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Жаростійкі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та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 при високій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температурі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rowSpan="2"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Марганцеві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Високолеговані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ЧГ6С3Ш,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ЧГ7Х4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858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ЧГ8Д3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Маломагнітні,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942">
                <a:tc rowSpan="9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9304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Нікелеві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70485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Низьколеговані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ЧНХТ,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ЧНХМД,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ЧНМШ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020" marR="107314" indent="-19177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Корозійностійкі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газових середовищах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двигунів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внутрішнього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згоряння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4500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ЧНДХМШ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 marR="107314" algn="ctr">
                        <a:lnSpc>
                          <a:spcPts val="1150"/>
                        </a:lnSpc>
                        <a:spcBef>
                          <a:spcPts val="2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Корозійностійкі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газових середовищах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двигунів внутрішнього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згоряння,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11430" algn="ctr">
                        <a:lnSpc>
                          <a:spcPts val="107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підвищеної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міцності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ЧН2Х,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ЧН4Х2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ЧН3ХМДШ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Зносостійкі,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підвищеної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міцності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5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Високолеговані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ЧН4Х2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ЧН11Г7Ш,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ЧН15Д3Ш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Жароміцні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маломагнітні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ЧН15Д7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Зносостійкі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двигунах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та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маломагнітні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ЧН19Х3Ш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Жароміцні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і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маломагнітні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ЧН20Д2Ш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Жароміцні,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холодостійкі,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маломагнітні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7220714"/>
            <a:ext cx="460260" cy="659889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91601" y="516889"/>
            <a:ext cx="59397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Зносостійкі леговані </a:t>
            </a:r>
            <a:r>
              <a:rPr sz="1200" i="1" dirty="0">
                <a:latin typeface="Times New Roman"/>
                <a:cs typeface="Times New Roman"/>
              </a:rPr>
              <a:t>чавуни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Для виготовлення деталей,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працюють </a:t>
            </a:r>
            <a:r>
              <a:rPr sz="1200" dirty="0">
                <a:latin typeface="Times New Roman"/>
                <a:cs typeface="Times New Roman"/>
              </a:rPr>
              <a:t>в умовах аб-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разивного </a:t>
            </a:r>
            <a:r>
              <a:rPr sz="1200" dirty="0">
                <a:latin typeface="Times New Roman"/>
                <a:cs typeface="Times New Roman"/>
              </a:rPr>
              <a:t>зносу,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білі </a:t>
            </a:r>
            <a:r>
              <a:rPr sz="1200" spc="-5" dirty="0">
                <a:latin typeface="Times New Roman"/>
                <a:cs typeface="Times New Roman"/>
              </a:rPr>
              <a:t>чавуни, леговані </a:t>
            </a:r>
            <a:r>
              <a:rPr sz="1200" dirty="0">
                <a:latin typeface="Times New Roman"/>
                <a:cs typeface="Times New Roman"/>
              </a:rPr>
              <a:t>хромом, хромом </a:t>
            </a:r>
            <a:r>
              <a:rPr sz="1200" spc="-5" dirty="0">
                <a:latin typeface="Times New Roman"/>
                <a:cs typeface="Times New Roman"/>
              </a:rPr>
              <a:t>та марган- </a:t>
            </a:r>
            <a:r>
              <a:rPr sz="1200" dirty="0">
                <a:latin typeface="Times New Roman"/>
                <a:cs typeface="Times New Roman"/>
              </a:rPr>
              <a:t> цем,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хромом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нікелем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такого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відрізняються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високою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твердістю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зносостійкістю.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Жаростійкі </a:t>
            </a:r>
            <a:r>
              <a:rPr sz="1200" i="1" spc="-5" dirty="0">
                <a:latin typeface="Times New Roman"/>
                <a:cs typeface="Times New Roman"/>
              </a:rPr>
              <a:t>та </a:t>
            </a:r>
            <a:r>
              <a:rPr sz="1200" i="1" dirty="0">
                <a:latin typeface="Times New Roman"/>
                <a:cs typeface="Times New Roman"/>
              </a:rPr>
              <a:t>зносостійкі </a:t>
            </a:r>
            <a:r>
              <a:rPr sz="1200" i="1" spc="-5" dirty="0">
                <a:latin typeface="Times New Roman"/>
                <a:cs typeface="Times New Roman"/>
              </a:rPr>
              <a:t>леговані чавуни</a:t>
            </a:r>
            <a:r>
              <a:rPr sz="1200" spc="-5" dirty="0">
                <a:latin typeface="Times New Roman"/>
                <a:cs typeface="Times New Roman"/>
              </a:rPr>
              <a:t>. Для деталей,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працюють </a:t>
            </a:r>
            <a:r>
              <a:rPr sz="1200" dirty="0">
                <a:latin typeface="Times New Roman"/>
                <a:cs typeface="Times New Roman"/>
              </a:rPr>
              <a:t>в умовах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зносу при високих температурах, використовують високохромисті та хромонікелеві </a:t>
            </a:r>
            <a:r>
              <a:rPr sz="1200" dirty="0">
                <a:latin typeface="Times New Roman"/>
                <a:cs typeface="Times New Roman"/>
              </a:rPr>
              <a:t>ча-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вуни.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Жаростійкість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легуванням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кремнієм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(5...6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%)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(1...2 %). </a:t>
            </a:r>
            <a:r>
              <a:rPr sz="1200" spc="-5" dirty="0">
                <a:latin typeface="Times New Roman"/>
                <a:cs typeface="Times New Roman"/>
              </a:rPr>
              <a:t>Корозійна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 збільшується 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легуванні </a:t>
            </a:r>
            <a:r>
              <a:rPr sz="1200" dirty="0">
                <a:latin typeface="Times New Roman"/>
                <a:cs typeface="Times New Roman"/>
              </a:rPr>
              <a:t>хромом, </a:t>
            </a:r>
            <a:r>
              <a:rPr sz="1200" spc="-5" dirty="0">
                <a:latin typeface="Times New Roman"/>
                <a:cs typeface="Times New Roman"/>
              </a:rPr>
              <a:t>нікелем,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кремнієм.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Існують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dirty="0">
                <a:latin typeface="Times New Roman"/>
                <a:cs typeface="Times New Roman"/>
              </a:rPr>
              <a:t> марки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жаростійкого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ЧХ1,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ЧХ2,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ЧХЗ,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ЧХ16,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ЧX28,</a:t>
            </a:r>
            <a:r>
              <a:rPr sz="1200" dirty="0">
                <a:latin typeface="Times New Roman"/>
                <a:cs typeface="Times New Roman"/>
              </a:rPr>
              <a:t> ЧX32,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ЧХ22С,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ЧС5,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ЧС5Ш,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ЧЮХШ,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ЧЮ7Х2,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ЧЮ6С5,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ЧЮ22Ш,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ЧЮ30,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літера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«Ш»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куля-</a:t>
            </a:r>
            <a:endParaRPr sz="1200">
              <a:latin typeface="Times New Roman"/>
              <a:cs typeface="Times New Roman"/>
            </a:endParaRPr>
          </a:p>
          <a:p>
            <a:pPr marL="88900" marR="82550" algn="just">
              <a:lnSpc>
                <a:spcPts val="138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ста форма графіту; </a:t>
            </a:r>
            <a:r>
              <a:rPr sz="1200" spc="-15" dirty="0">
                <a:latin typeface="Times New Roman"/>
                <a:cs typeface="Times New Roman"/>
              </a:rPr>
              <a:t>літери </a:t>
            </a:r>
            <a:r>
              <a:rPr sz="1200" spc="-10" dirty="0">
                <a:latin typeface="Times New Roman"/>
                <a:cs typeface="Times New Roman"/>
              </a:rPr>
              <a:t>«Х», «С», «Ю»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позначення легуючих елементів </a:t>
            </a:r>
            <a:r>
              <a:rPr sz="1200" spc="-10" dirty="0">
                <a:latin typeface="Times New Roman"/>
                <a:cs typeface="Times New Roman"/>
              </a:rPr>
              <a:t>хрому, </a:t>
            </a:r>
            <a:r>
              <a:rPr sz="1200" spc="-15" dirty="0">
                <a:latin typeface="Times New Roman"/>
                <a:cs typeface="Times New Roman"/>
              </a:rPr>
              <a:t>крем- </a:t>
            </a:r>
            <a:r>
              <a:rPr sz="1200" spc="-10" dirty="0">
                <a:latin typeface="Times New Roman"/>
                <a:cs typeface="Times New Roman"/>
              </a:rPr>
              <a:t> нію та алюмінію, </a:t>
            </a:r>
            <a:r>
              <a:rPr sz="1200" spc="-15" dirty="0">
                <a:latin typeface="Times New Roman"/>
                <a:cs typeface="Times New Roman"/>
              </a:rPr>
              <a:t>відповідно; цифри, </a:t>
            </a:r>
            <a:r>
              <a:rPr sz="1200" spc="-5" dirty="0">
                <a:latin typeface="Times New Roman"/>
                <a:cs typeface="Times New Roman"/>
              </a:rPr>
              <a:t>що </a:t>
            </a:r>
            <a:r>
              <a:rPr sz="1200" spc="-15" dirty="0">
                <a:latin typeface="Times New Roman"/>
                <a:cs typeface="Times New Roman"/>
              </a:rPr>
              <a:t>стоять </a:t>
            </a:r>
            <a:r>
              <a:rPr sz="1200" spc="-10" dirty="0">
                <a:latin typeface="Times New Roman"/>
                <a:cs typeface="Times New Roman"/>
              </a:rPr>
              <a:t>після </a:t>
            </a:r>
            <a:r>
              <a:rPr sz="1200" spc="-15" dirty="0">
                <a:latin typeface="Times New Roman"/>
                <a:cs typeface="Times New Roman"/>
              </a:rPr>
              <a:t>букв, вказують приблизний зміст </a:t>
            </a:r>
            <a:r>
              <a:rPr sz="1200" spc="-10" dirty="0">
                <a:latin typeface="Times New Roman"/>
                <a:cs typeface="Times New Roman"/>
              </a:rPr>
              <a:t> елемента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цілих одиницях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(відсутність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цифри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означає,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вміст елемента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1%).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Твердість жаростійкого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від НВ </a:t>
            </a:r>
            <a:r>
              <a:rPr sz="1200" dirty="0">
                <a:latin typeface="Times New Roman"/>
                <a:cs typeface="Times New Roman"/>
              </a:rPr>
              <a:t>140 </a:t>
            </a:r>
            <a:r>
              <a:rPr sz="1200" spc="-5" dirty="0">
                <a:latin typeface="Times New Roman"/>
                <a:cs typeface="Times New Roman"/>
              </a:rPr>
              <a:t>(ЧС5)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НВ </a:t>
            </a:r>
            <a:r>
              <a:rPr sz="1200" dirty="0">
                <a:latin typeface="Times New Roman"/>
                <a:cs typeface="Times New Roman"/>
              </a:rPr>
              <a:t>536 (ЧC30).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ратурі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експлуатації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виливки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жаростійкого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окалиноутворення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(не більше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0,5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г/(м</a:t>
            </a:r>
            <a:r>
              <a:rPr sz="1200" spc="-7" baseline="38194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год))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збільшення </a:t>
            </a:r>
            <a:r>
              <a:rPr sz="1200" dirty="0">
                <a:latin typeface="Times New Roman"/>
                <a:cs typeface="Times New Roman"/>
              </a:rPr>
              <a:t>маси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зростання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(не</a:t>
            </a:r>
            <a:r>
              <a:rPr sz="1200" dirty="0">
                <a:latin typeface="Times New Roman"/>
                <a:cs typeface="Times New Roman"/>
              </a:rPr>
              <a:t> більше </a:t>
            </a:r>
            <a:r>
              <a:rPr sz="1200" spc="-5" dirty="0">
                <a:latin typeface="Times New Roman"/>
                <a:cs typeface="Times New Roman"/>
              </a:rPr>
              <a:t>0,2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%).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dirty="0">
                <a:latin typeface="Times New Roman"/>
                <a:cs typeface="Times New Roman"/>
              </a:rPr>
              <a:t>Антифрикційний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чавун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виливків,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застосовуються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вузлах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тертя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мастилом </a:t>
            </a:r>
            <a:r>
              <a:rPr sz="1200" spc="-5" dirty="0">
                <a:latin typeface="Times New Roman"/>
                <a:cs typeface="Times New Roman"/>
              </a:rPr>
              <a:t>(коефіцієнт тертя </a:t>
            </a:r>
            <a:r>
              <a:rPr sz="1200" dirty="0">
                <a:latin typeface="Times New Roman"/>
                <a:cs typeface="Times New Roman"/>
              </a:rPr>
              <a:t>антифрикційного </a:t>
            </a:r>
            <a:r>
              <a:rPr sz="1200" spc="-5" dirty="0">
                <a:latin typeface="Times New Roman"/>
                <a:cs typeface="Times New Roman"/>
              </a:rPr>
              <a:t>чавуну </a:t>
            </a:r>
            <a:r>
              <a:rPr sz="1200" dirty="0">
                <a:latin typeface="Times New Roman"/>
                <a:cs typeface="Times New Roman"/>
              </a:rPr>
              <a:t>складає 0,001...0,1 </a:t>
            </a:r>
            <a:r>
              <a:rPr sz="1200" spc="-5" dirty="0">
                <a:latin typeface="Times New Roman"/>
                <a:cs typeface="Times New Roman"/>
              </a:rPr>
              <a:t>(при відсут-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ності змащення </a:t>
            </a:r>
            <a:r>
              <a:rPr sz="1200" dirty="0">
                <a:latin typeface="Times New Roman"/>
                <a:cs typeface="Times New Roman"/>
              </a:rPr>
              <a:t>– 0,12...0,8)). </a:t>
            </a:r>
            <a:r>
              <a:rPr sz="1200" spc="-5" dirty="0">
                <a:latin typeface="Times New Roman"/>
                <a:cs typeface="Times New Roman"/>
              </a:rPr>
              <a:t>Антифрикційним чавуном </a:t>
            </a:r>
            <a:r>
              <a:rPr sz="1200" dirty="0">
                <a:latin typeface="Times New Roman"/>
                <a:cs typeface="Times New Roman"/>
              </a:rPr>
              <a:t>може бути </a:t>
            </a:r>
            <a:r>
              <a:rPr sz="1200" spc="-5" dirty="0">
                <a:latin typeface="Times New Roman"/>
                <a:cs typeface="Times New Roman"/>
              </a:rPr>
              <a:t>будь-який сірий, </a:t>
            </a:r>
            <a:r>
              <a:rPr sz="1200" dirty="0">
                <a:latin typeface="Times New Roman"/>
                <a:cs typeface="Times New Roman"/>
              </a:rPr>
              <a:t>ко-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вкий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модифікований чавун, який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перлітну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перлітно-феритну структуру,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перліту не </a:t>
            </a:r>
            <a:r>
              <a:rPr sz="1200" dirty="0">
                <a:latin typeface="Times New Roman"/>
                <a:cs typeface="Times New Roman"/>
              </a:rPr>
              <a:t>менше 85 %. Крім </a:t>
            </a:r>
            <a:r>
              <a:rPr sz="1200" spc="-5" dirty="0">
                <a:latin typeface="Times New Roman"/>
                <a:cs typeface="Times New Roman"/>
              </a:rPr>
              <a:t>того, існують також </a:t>
            </a:r>
            <a:r>
              <a:rPr sz="1200" dirty="0">
                <a:latin typeface="Times New Roman"/>
                <a:cs typeface="Times New Roman"/>
              </a:rPr>
              <a:t>і спеціальні </a:t>
            </a:r>
            <a:r>
              <a:rPr sz="1200" spc="-5" dirty="0">
                <a:latin typeface="Times New Roman"/>
                <a:cs typeface="Times New Roman"/>
              </a:rPr>
              <a:t>антифри- </a:t>
            </a:r>
            <a:r>
              <a:rPr sz="1200" dirty="0">
                <a:latin typeface="Times New Roman"/>
                <a:cs typeface="Times New Roman"/>
              </a:rPr>
              <a:t> кційні </a:t>
            </a:r>
            <a:r>
              <a:rPr sz="1200" spc="-5" dirty="0">
                <a:latin typeface="Times New Roman"/>
                <a:cs typeface="Times New Roman"/>
              </a:rPr>
              <a:t>чавуни, які легуються </a:t>
            </a:r>
            <a:r>
              <a:rPr sz="1200" dirty="0">
                <a:latin typeface="Times New Roman"/>
                <a:cs typeface="Times New Roman"/>
              </a:rPr>
              <a:t>такими </a:t>
            </a:r>
            <a:r>
              <a:rPr sz="1200" spc="-5" dirty="0">
                <a:latin typeface="Times New Roman"/>
                <a:cs typeface="Times New Roman"/>
              </a:rPr>
              <a:t>елементами: Cr, Ni, Ti, Сu, Sb, Pb, Al, Mn, Mg, на- </a:t>
            </a:r>
            <a:r>
              <a:rPr sz="1200" dirty="0">
                <a:latin typeface="Times New Roman"/>
                <a:cs typeface="Times New Roman"/>
              </a:rPr>
              <a:t> приклад </a:t>
            </a:r>
            <a:r>
              <a:rPr sz="1200" spc="-5" dirty="0">
                <a:latin typeface="Times New Roman"/>
                <a:cs typeface="Times New Roman"/>
              </a:rPr>
              <a:t>сурм’янисті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(леговані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сурмою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Sb,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Stibium).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Існують </a:t>
            </a:r>
            <a:r>
              <a:rPr sz="1200" spc="-10" dirty="0">
                <a:latin typeface="Times New Roman"/>
                <a:cs typeface="Times New Roman"/>
              </a:rPr>
              <a:t>таки марки антифрикційного чавуну: АЧС-1, АЧС-2, </a:t>
            </a:r>
            <a:r>
              <a:rPr sz="1200" spc="-15" dirty="0">
                <a:latin typeface="Times New Roman"/>
                <a:cs typeface="Times New Roman"/>
              </a:rPr>
              <a:t>АЧС-3, </a:t>
            </a:r>
            <a:r>
              <a:rPr sz="1200" spc="-10" dirty="0">
                <a:latin typeface="Times New Roman"/>
                <a:cs typeface="Times New Roman"/>
              </a:rPr>
              <a:t>АЧС-4, </a:t>
            </a:r>
            <a:r>
              <a:rPr sz="1200" spc="-15" dirty="0">
                <a:latin typeface="Times New Roman"/>
                <a:cs typeface="Times New Roman"/>
              </a:rPr>
              <a:t>АЧС-5,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АЧС-6, АЧВ-1, АЧВ-2, АЧК-1, АЧК-2,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літери «АЧ» означають </a:t>
            </a:r>
            <a:r>
              <a:rPr sz="1200" dirty="0">
                <a:latin typeface="Times New Roman"/>
                <a:cs typeface="Times New Roman"/>
              </a:rPr>
              <a:t>– антифрикційний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чавун; літери «С», «В» та «К»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сірий, високоміцний та ковкий чавун, відповідно. Твер- </a:t>
            </a:r>
            <a:r>
              <a:rPr sz="1200" dirty="0">
                <a:latin typeface="Times New Roman"/>
                <a:cs typeface="Times New Roman"/>
              </a:rPr>
              <a:t> дість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антифрикційного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марки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НВ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100…120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180…290.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Деталі, </a:t>
            </a:r>
            <a:r>
              <a:rPr sz="1200" spc="-5" dirty="0">
                <a:latin typeface="Times New Roman"/>
                <a:cs typeface="Times New Roman"/>
              </a:rPr>
              <a:t>виготовлені </a:t>
            </a:r>
            <a:r>
              <a:rPr sz="1200" dirty="0">
                <a:latin typeface="Times New Roman"/>
                <a:cs typeface="Times New Roman"/>
              </a:rPr>
              <a:t>з антифрикційного </a:t>
            </a:r>
            <a:r>
              <a:rPr sz="1200" spc="-5" dirty="0">
                <a:latin typeface="Times New Roman"/>
                <a:cs typeface="Times New Roman"/>
              </a:rPr>
              <a:t>чавуну, працюють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вузлах тертя </a:t>
            </a:r>
            <a:r>
              <a:rPr sz="1200" dirty="0">
                <a:latin typeface="Times New Roman"/>
                <a:cs typeface="Times New Roman"/>
              </a:rPr>
              <a:t>без заї-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дань і </a:t>
            </a:r>
            <a:r>
              <a:rPr sz="1200" spc="-5" dirty="0">
                <a:latin typeface="Times New Roman"/>
                <a:cs typeface="Times New Roman"/>
              </a:rPr>
              <a:t>значного зносу, </a:t>
            </a:r>
            <a:r>
              <a:rPr sz="1200" dirty="0">
                <a:latin typeface="Times New Roman"/>
                <a:cs typeface="Times New Roman"/>
              </a:rPr>
              <a:t>наприклад, у </a:t>
            </a:r>
            <a:r>
              <a:rPr sz="1200" spc="-5" dirty="0">
                <a:latin typeface="Times New Roman"/>
                <a:cs typeface="Times New Roman"/>
              </a:rPr>
              <a:t>підшипниках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валів, напрямних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плазунів,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черв’ячних та </a:t>
            </a:r>
            <a:r>
              <a:rPr sz="1200" dirty="0">
                <a:latin typeface="Times New Roman"/>
                <a:cs typeface="Times New Roman"/>
              </a:rPr>
              <a:t>інших передачах. </a:t>
            </a:r>
            <a:r>
              <a:rPr sz="1200" spc="-5" dirty="0">
                <a:latin typeface="Times New Roman"/>
                <a:cs typeface="Times New Roman"/>
              </a:rPr>
              <a:t>Структура антифрикційного чавуну являє </a:t>
            </a:r>
            <a:r>
              <a:rPr sz="1200" dirty="0">
                <a:latin typeface="Times New Roman"/>
                <a:cs typeface="Times New Roman"/>
              </a:rPr>
              <a:t>собою осно-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 тверду масу </a:t>
            </a:r>
            <a:r>
              <a:rPr sz="1200" dirty="0">
                <a:latin typeface="Times New Roman"/>
                <a:cs typeface="Times New Roman"/>
              </a:rPr>
              <a:t>із включеннями </a:t>
            </a:r>
            <a:r>
              <a:rPr sz="1200" spc="-5" dirty="0">
                <a:latin typeface="Times New Roman"/>
                <a:cs typeface="Times New Roman"/>
              </a:rPr>
              <a:t>м’яких частинок </a:t>
            </a:r>
            <a:r>
              <a:rPr sz="1200" dirty="0">
                <a:latin typeface="Times New Roman"/>
                <a:cs typeface="Times New Roman"/>
              </a:rPr>
              <a:t>(або </a:t>
            </a:r>
            <a:r>
              <a:rPr sz="1200" spc="-5" dirty="0">
                <a:latin typeface="Times New Roman"/>
                <a:cs typeface="Times New Roman"/>
              </a:rPr>
              <a:t>навпаки). Гарна структура тако-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чавуну </a:t>
            </a:r>
            <a:r>
              <a:rPr sz="1200" dirty="0">
                <a:latin typeface="Times New Roman"/>
                <a:cs typeface="Times New Roman"/>
              </a:rPr>
              <a:t>містить </a:t>
            </a:r>
            <a:r>
              <a:rPr sz="1200" spc="-5" dirty="0">
                <a:latin typeface="Times New Roman"/>
                <a:cs typeface="Times New Roman"/>
              </a:rPr>
              <a:t>більше </a:t>
            </a:r>
            <a:r>
              <a:rPr sz="1200" dirty="0">
                <a:latin typeface="Times New Roman"/>
                <a:cs typeface="Times New Roman"/>
              </a:rPr>
              <a:t>85 % </a:t>
            </a:r>
            <a:r>
              <a:rPr sz="1200" spc="-5" dirty="0">
                <a:latin typeface="Times New Roman"/>
                <a:cs typeface="Times New Roman"/>
              </a:rPr>
              <a:t>дрібнопластинчастого перліту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включеннями </a:t>
            </a:r>
            <a:r>
              <a:rPr sz="1200" dirty="0">
                <a:latin typeface="Times New Roman"/>
                <a:cs typeface="Times New Roman"/>
              </a:rPr>
              <a:t>дрібного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пластинчастого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кулястого </a:t>
            </a:r>
            <a:r>
              <a:rPr sz="1200" dirty="0">
                <a:latin typeface="Times New Roman"/>
                <a:cs typeface="Times New Roman"/>
              </a:rPr>
              <a:t>графіту.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690245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931285" marR="690245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marL="628650" indent="-227329">
              <a:lnSpc>
                <a:spcPts val="1175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відмінності чавуну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 сталі.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класифікується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станом вуглецю?</a:t>
            </a:r>
            <a:endParaRPr sz="1000">
              <a:latin typeface="Times New Roman"/>
              <a:cs typeface="Times New Roman"/>
            </a:endParaRPr>
          </a:p>
          <a:p>
            <a:pPr marL="628015" marR="443865" indent="-226695">
              <a:lnSpc>
                <a:spcPts val="1150"/>
              </a:lnSpc>
              <a:spcBef>
                <a:spcPts val="55"/>
              </a:spcBef>
              <a:buAutoNum type="arabicPeriod"/>
              <a:tabLst>
                <a:tab pos="628650" algn="l"/>
                <a:tab pos="629285" algn="l"/>
              </a:tabLst>
            </a:pPr>
            <a:r>
              <a:rPr sz="1000" dirty="0">
                <a:latin typeface="Times New Roman"/>
                <a:cs typeface="Times New Roman"/>
              </a:rPr>
              <a:t>У чому</a:t>
            </a:r>
            <a:r>
              <a:rPr sz="1000" spc="-5" dirty="0">
                <a:latin typeface="Times New Roman"/>
                <a:cs typeface="Times New Roman"/>
              </a:rPr>
              <a:t> полягає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відмінність</a:t>
            </a:r>
            <a:r>
              <a:rPr sz="1000" dirty="0">
                <a:latin typeface="Times New Roman"/>
                <a:cs typeface="Times New Roman"/>
              </a:rPr>
              <a:t> діаграми</a:t>
            </a:r>
            <a:r>
              <a:rPr sz="1000" spc="-5" dirty="0">
                <a:latin typeface="Times New Roman"/>
                <a:cs typeface="Times New Roman"/>
              </a:rPr>
              <a:t> стану системи 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-5" dirty="0">
                <a:latin typeface="Times New Roman"/>
                <a:cs typeface="Times New Roman"/>
              </a:rPr>
              <a:t> вуглець» від</a:t>
            </a:r>
            <a:r>
              <a:rPr sz="1000" dirty="0">
                <a:latin typeface="Times New Roman"/>
                <a:cs typeface="Times New Roman"/>
              </a:rPr>
              <a:t> діаграми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095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відбувається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цементитом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високих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температурах?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графітизації?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</a:t>
            </a:r>
            <a:r>
              <a:rPr sz="1000" dirty="0">
                <a:latin typeface="Times New Roman"/>
                <a:cs typeface="Times New Roman"/>
              </a:rPr>
              <a:t>шляхи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 вільного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графіту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5" dirty="0">
                <a:latin typeface="Times New Roman"/>
                <a:cs typeface="Times New Roman"/>
              </a:rPr>
              <a:t> чавуні існують?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стадії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графітизації.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 ступінь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графітизації на </a:t>
            </a:r>
            <a:r>
              <a:rPr sz="1000" dirty="0">
                <a:latin typeface="Times New Roman"/>
                <a:cs typeface="Times New Roman"/>
              </a:rPr>
              <a:t>структуру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75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 </a:t>
            </a:r>
            <a:r>
              <a:rPr sz="1000" dirty="0">
                <a:latin typeface="Times New Roman"/>
                <a:cs typeface="Times New Roman"/>
              </a:rPr>
              <a:t>має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металева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основа чавунів?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sz="1000" spc="-5" dirty="0">
                <a:latin typeface="Times New Roman"/>
                <a:cs typeface="Times New Roman"/>
              </a:rPr>
              <a:t>219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19038" y="516889"/>
            <a:ext cx="5357495" cy="7402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8732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241300" indent="-227965">
              <a:lnSpc>
                <a:spcPts val="1175"/>
              </a:lnSpc>
              <a:buAutoNum type="arabicPeriod" startAt="10"/>
              <a:tabLst>
                <a:tab pos="241935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5" dirty="0">
                <a:latin typeface="Times New Roman"/>
                <a:cs typeface="Times New Roman"/>
              </a:rPr>
              <a:t> полягає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відмінність</a:t>
            </a:r>
            <a:r>
              <a:rPr sz="1000" dirty="0">
                <a:latin typeface="Times New Roman"/>
                <a:cs typeface="Times New Roman"/>
              </a:rPr>
              <a:t> структури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 від структури сталі?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Проведіть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формою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умовами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утворення.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форму графітових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включень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чавунах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їх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чавунів.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 вплив на процес графітизації </a:t>
            </a:r>
            <a:r>
              <a:rPr sz="1000" dirty="0">
                <a:latin typeface="Times New Roman"/>
                <a:cs typeface="Times New Roman"/>
              </a:rPr>
              <a:t>має</a:t>
            </a:r>
            <a:r>
              <a:rPr sz="1000" spc="-5" dirty="0">
                <a:latin typeface="Times New Roman"/>
                <a:cs typeface="Times New Roman"/>
              </a:rPr>
              <a:t> склад чавуну?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вміст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 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чавунів?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Перерахуйте позитивні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обумовлені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наявністю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вільного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графіту.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приклади </a:t>
            </a:r>
            <a:r>
              <a:rPr sz="1000" dirty="0">
                <a:latin typeface="Times New Roman"/>
                <a:cs typeface="Times New Roman"/>
              </a:rPr>
              <a:t>марок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сірого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їх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розшифрування.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хімічний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сірих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чавунів?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елементи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формування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сірих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чавунів?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якого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 механічні</a:t>
            </a:r>
            <a:r>
              <a:rPr sz="1000" dirty="0">
                <a:latin typeface="Times New Roman"/>
                <a:cs typeface="Times New Roman"/>
              </a:rPr>
              <a:t> 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вищі: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феритного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або перлітного?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сірих чавунів.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розміри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графітових включень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механічні</a:t>
            </a:r>
            <a:r>
              <a:rPr sz="1000" dirty="0">
                <a:latin typeface="Times New Roman"/>
                <a:cs typeface="Times New Roman"/>
              </a:rPr>
              <a:t> властивості</a:t>
            </a:r>
            <a:r>
              <a:rPr sz="1000" spc="-5" dirty="0">
                <a:latin typeface="Times New Roman"/>
                <a:cs typeface="Times New Roman"/>
              </a:rPr>
              <a:t> сірих чавунів?</a:t>
            </a:r>
            <a:endParaRPr sz="1000">
              <a:latin typeface="Times New Roman"/>
              <a:cs typeface="Times New Roman"/>
            </a:endParaRPr>
          </a:p>
          <a:p>
            <a:pPr marL="240029" marR="649605" indent="-226695">
              <a:lnSpc>
                <a:spcPts val="1150"/>
              </a:lnSpc>
              <a:spcBef>
                <a:spcPts val="50"/>
              </a:spcBef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чином </a:t>
            </a:r>
            <a:r>
              <a:rPr sz="1000" dirty="0">
                <a:latin typeface="Times New Roman"/>
                <a:cs typeface="Times New Roman"/>
              </a:rPr>
              <a:t>можна </a:t>
            </a:r>
            <a:r>
              <a:rPr sz="1000" spc="-5" dirty="0">
                <a:latin typeface="Times New Roman"/>
                <a:cs typeface="Times New Roman"/>
              </a:rPr>
              <a:t>досягти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зменшення розмірів графітових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включень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структурі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сірих чавунів?</a:t>
            </a:r>
            <a:endParaRPr sz="1000">
              <a:latin typeface="Times New Roman"/>
              <a:cs typeface="Times New Roman"/>
            </a:endParaRPr>
          </a:p>
          <a:p>
            <a:pPr marL="240665" indent="-227329">
              <a:lnSpc>
                <a:spcPts val="1095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виробів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сірий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чавун?</a:t>
            </a:r>
            <a:endParaRPr sz="1000">
              <a:latin typeface="Times New Roman"/>
              <a:cs typeface="Times New Roman"/>
            </a:endParaRPr>
          </a:p>
          <a:p>
            <a:pPr marL="240665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структура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вермікулястим графітом?</a:t>
            </a:r>
            <a:endParaRPr sz="1000">
              <a:latin typeface="Times New Roman"/>
              <a:cs typeface="Times New Roman"/>
            </a:endParaRPr>
          </a:p>
          <a:p>
            <a:pPr marL="240665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приклади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марок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вермікулястим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графітом.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форма </a:t>
            </a:r>
            <a:r>
              <a:rPr sz="1000" spc="-5" dirty="0">
                <a:latin typeface="Times New Roman"/>
                <a:cs typeface="Times New Roman"/>
              </a:rPr>
              <a:t>графіту впливає 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 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вермікулястим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графітом.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специфічні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вермікулястим графітом?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умови отримання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вермікулястого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графіту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чавуну?</a:t>
            </a:r>
            <a:endParaRPr sz="1000">
              <a:latin typeface="Times New Roman"/>
              <a:cs typeface="Times New Roman"/>
            </a:endParaRPr>
          </a:p>
          <a:p>
            <a:pPr marL="240029" marR="1120140" indent="-226695">
              <a:lnSpc>
                <a:spcPts val="1150"/>
              </a:lnSpc>
              <a:spcBef>
                <a:spcPts val="60"/>
              </a:spcBef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впливає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кількість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перліту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структурі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 властивості чавуну 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-5" dirty="0">
                <a:latin typeface="Times New Roman"/>
                <a:cs typeface="Times New Roman"/>
              </a:rPr>
              <a:t> вермікулястим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графітом?</a:t>
            </a:r>
            <a:endParaRPr sz="1000">
              <a:latin typeface="Times New Roman"/>
              <a:cs typeface="Times New Roman"/>
            </a:endParaRPr>
          </a:p>
          <a:p>
            <a:pPr marL="240665" indent="-227329">
              <a:lnSpc>
                <a:spcPts val="1095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виробів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-5" dirty="0">
                <a:latin typeface="Times New Roman"/>
                <a:cs typeface="Times New Roman"/>
              </a:rPr>
              <a:t> вермікулястим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приклади </a:t>
            </a:r>
            <a:r>
              <a:rPr sz="1000" dirty="0">
                <a:latin typeface="Times New Roman"/>
                <a:cs typeface="Times New Roman"/>
              </a:rPr>
              <a:t>марок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їх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розшифрування.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змінюються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 </a:t>
            </a:r>
            <a:r>
              <a:rPr sz="1000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високоміцного чавуну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залежності від марки?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Яка</a:t>
            </a:r>
            <a:r>
              <a:rPr sz="1000" dirty="0">
                <a:latin typeface="Times New Roman"/>
                <a:cs typeface="Times New Roman"/>
              </a:rPr>
              <a:t> металева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притаманна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чавунам?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умови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кулястого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графіту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структурі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 високоміцних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-5" dirty="0">
                <a:latin typeface="Times New Roman"/>
                <a:cs typeface="Times New Roman"/>
              </a:rPr>
              <a:t> ливарні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виробів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приклади </a:t>
            </a:r>
            <a:r>
              <a:rPr sz="1000" dirty="0">
                <a:latin typeface="Times New Roman"/>
                <a:cs typeface="Times New Roman"/>
              </a:rPr>
              <a:t>марок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ковкого чавуну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їх розшифрування.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dirty="0">
                <a:latin typeface="Times New Roman"/>
                <a:cs typeface="Times New Roman"/>
              </a:rPr>
              <a:t>На які</a:t>
            </a:r>
            <a:r>
              <a:rPr sz="1000" spc="-5" dirty="0">
                <a:latin typeface="Times New Roman"/>
                <a:cs typeface="Times New Roman"/>
              </a:rPr>
              <a:t> класи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металевою основою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поділяють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ковкий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 ковких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чавунів?</a:t>
            </a:r>
            <a:endParaRPr sz="1000">
              <a:latin typeface="Times New Roman"/>
              <a:cs typeface="Times New Roman"/>
            </a:endParaRPr>
          </a:p>
          <a:p>
            <a:pPr marL="240029" marR="510540" indent="-226695">
              <a:lnSpc>
                <a:spcPts val="1150"/>
              </a:lnSpc>
              <a:spcBef>
                <a:spcPts val="55"/>
              </a:spcBef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графітизації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виливків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ковкого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процесах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охолодження?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095"/>
              </a:lnSpc>
              <a:buAutoNum type="arabicPeriod" startAt="10"/>
              <a:tabLst>
                <a:tab pos="241935" algn="l"/>
              </a:tabLst>
            </a:pP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подальшою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отримують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чавун?</a:t>
            </a:r>
            <a:endParaRPr sz="1000">
              <a:latin typeface="Times New Roman"/>
              <a:cs typeface="Times New Roman"/>
            </a:endParaRPr>
          </a:p>
          <a:p>
            <a:pPr marL="240029" marR="732790" indent="-226695">
              <a:lnSpc>
                <a:spcPts val="1150"/>
              </a:lnSpc>
              <a:spcBef>
                <a:spcPts val="55"/>
              </a:spcBef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остаточно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формує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</a:t>
            </a:r>
            <a:r>
              <a:rPr sz="1000" dirty="0">
                <a:latin typeface="Times New Roman"/>
                <a:cs typeface="Times New Roman"/>
              </a:rPr>
              <a:t> й 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виливків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ковкого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095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режими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різних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металевою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основою.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стадії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графітизації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відпалі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білого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чавуну.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має ковкий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застосовується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ковкий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вибіленого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виливку?</a:t>
            </a:r>
            <a:endParaRPr sz="1000">
              <a:latin typeface="Times New Roman"/>
              <a:cs typeface="Times New Roman"/>
            </a:endParaRPr>
          </a:p>
          <a:p>
            <a:pPr marL="241300" indent="-227965">
              <a:lnSpc>
                <a:spcPts val="1150"/>
              </a:lnSpc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елементами</a:t>
            </a:r>
            <a:r>
              <a:rPr sz="1000" spc="-5" dirty="0">
                <a:latin typeface="Times New Roman"/>
                <a:cs typeface="Times New Roman"/>
              </a:rPr>
              <a:t> легують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підвищення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зносостійкості?</a:t>
            </a:r>
            <a:endParaRPr sz="1000">
              <a:latin typeface="Times New Roman"/>
              <a:cs typeface="Times New Roman"/>
            </a:endParaRPr>
          </a:p>
          <a:p>
            <a:pPr marL="241300" indent="-227329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елементами</a:t>
            </a:r>
            <a:r>
              <a:rPr sz="1000" spc="-5" dirty="0">
                <a:latin typeface="Times New Roman"/>
                <a:cs typeface="Times New Roman"/>
              </a:rPr>
              <a:t> легують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підвищення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жаростійкості?</a:t>
            </a:r>
            <a:endParaRPr sz="1000">
              <a:latin typeface="Times New Roman"/>
              <a:cs typeface="Times New Roman"/>
            </a:endParaRPr>
          </a:p>
          <a:p>
            <a:pPr marL="241300" indent="-228600">
              <a:lnSpc>
                <a:spcPts val="1150"/>
              </a:lnSpc>
              <a:buAutoNum type="arabicPeriod" startAt="10"/>
              <a:tabLst>
                <a:tab pos="241300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антифрикційним?</a:t>
            </a:r>
            <a:endParaRPr sz="1000">
              <a:latin typeface="Times New Roman"/>
              <a:cs typeface="Times New Roman"/>
            </a:endParaRPr>
          </a:p>
          <a:p>
            <a:pPr marL="240029" marR="657860" indent="-226695">
              <a:lnSpc>
                <a:spcPts val="1150"/>
              </a:lnSpc>
              <a:spcBef>
                <a:spcPts val="55"/>
              </a:spcBef>
              <a:buAutoNum type="arabicPeriod" startAt="10"/>
              <a:tabLst>
                <a:tab pos="241935" algn="l"/>
              </a:tabLst>
            </a:pPr>
            <a:r>
              <a:rPr sz="1000" spc="-5" dirty="0">
                <a:latin typeface="Times New Roman"/>
                <a:cs typeface="Times New Roman"/>
              </a:rPr>
              <a:t>Розшифруйте </a:t>
            </a:r>
            <a:r>
              <a:rPr sz="1000" dirty="0">
                <a:latin typeface="Times New Roman"/>
                <a:cs typeface="Times New Roman"/>
              </a:rPr>
              <a:t>марки </a:t>
            </a:r>
            <a:r>
              <a:rPr sz="1000" spc="-5" dirty="0">
                <a:latin typeface="Times New Roman"/>
                <a:cs typeface="Times New Roman"/>
              </a:rPr>
              <a:t>чавунів: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СЧ25,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ЧВГ40,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ВЧ80,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КЧ60-3-Ф,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КЧ80-1,5-П,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АЧС-1,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АЧВ-1, АЧК-1,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ЧХ2,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ЧХ28П,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ЧС5Ш, ЧЮХШ,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ЧГ6С3Ш,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ЧНХТ,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ЧН19Х3Ш.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20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21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29708" y="2626101"/>
            <a:ext cx="5863590" cy="469963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3062605" marR="43815" indent="227329">
              <a:lnSpc>
                <a:spcPts val="1839"/>
              </a:lnSpc>
              <a:spcBef>
                <a:spcPts val="229"/>
              </a:spcBef>
            </a:pPr>
            <a:r>
              <a:rPr sz="1600" b="1" dirty="0">
                <a:latin typeface="Times New Roman"/>
                <a:cs typeface="Times New Roman"/>
              </a:rPr>
              <a:t>12.</a:t>
            </a:r>
            <a:r>
              <a:rPr sz="1600" b="1" spc="-3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КОЛЬОРОВІ</a:t>
            </a:r>
            <a:r>
              <a:rPr sz="1600" b="1" spc="-3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МЕТАЛИ </a:t>
            </a:r>
            <a:r>
              <a:rPr sz="1600" b="1" spc="-38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ТА</a:t>
            </a:r>
            <a:r>
              <a:rPr sz="1600" b="1" spc="-1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СПЛАВИ</a:t>
            </a:r>
            <a:r>
              <a:rPr sz="1600" b="1" spc="-2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НА</a:t>
            </a:r>
            <a:r>
              <a:rPr sz="1600" b="1" spc="-1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ЇХ</a:t>
            </a:r>
            <a:r>
              <a:rPr sz="1600" b="1" spc="-1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ОСНОВІ</a:t>
            </a:r>
            <a:endParaRPr sz="16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1360"/>
              </a:spcBef>
            </a:pPr>
            <a:r>
              <a:rPr sz="1200" spc="-5" dirty="0">
                <a:latin typeface="Times New Roman"/>
                <a:cs typeface="Times New Roman"/>
              </a:rPr>
              <a:t>Кольорові </a:t>
            </a:r>
            <a:r>
              <a:rPr sz="1200" dirty="0">
                <a:latin typeface="Times New Roman"/>
                <a:cs typeface="Times New Roman"/>
              </a:rPr>
              <a:t>метали є </a:t>
            </a:r>
            <a:r>
              <a:rPr sz="1200" spc="-5" dirty="0">
                <a:latin typeface="Times New Roman"/>
                <a:cs typeface="Times New Roman"/>
              </a:rPr>
              <a:t>найбільш вартісними </a:t>
            </a:r>
            <a:r>
              <a:rPr sz="1200" dirty="0">
                <a:latin typeface="Times New Roman"/>
                <a:cs typeface="Times New Roman"/>
              </a:rPr>
              <a:t>і дефіцитними в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чорними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металами, проте область </a:t>
            </a:r>
            <a:r>
              <a:rPr sz="1200" dirty="0">
                <a:latin typeface="Times New Roman"/>
                <a:cs typeface="Times New Roman"/>
              </a:rPr>
              <a:t>їх застосування в </a:t>
            </a:r>
            <a:r>
              <a:rPr sz="1200" spc="-5" dirty="0">
                <a:latin typeface="Times New Roman"/>
                <a:cs typeface="Times New Roman"/>
              </a:rPr>
              <a:t>техніці безперервно розширюється. Це </a:t>
            </a:r>
            <a:r>
              <a:rPr sz="1200" dirty="0">
                <a:latin typeface="Times New Roman"/>
                <a:cs typeface="Times New Roman"/>
              </a:rPr>
              <a:t>спла-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міді.</a:t>
            </a:r>
            <a:endParaRPr sz="1200">
              <a:latin typeface="Times New Roman"/>
              <a:cs typeface="Times New Roman"/>
            </a:endParaRPr>
          </a:p>
          <a:p>
            <a:pPr marL="50800" marR="4254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Перехід </a:t>
            </a:r>
            <a:r>
              <a:rPr sz="1200" spc="-5" dirty="0">
                <a:latin typeface="Times New Roman"/>
                <a:cs typeface="Times New Roman"/>
              </a:rPr>
              <a:t>промисловості на сплави </a:t>
            </a:r>
            <a:r>
              <a:rPr sz="1200" dirty="0">
                <a:latin typeface="Times New Roman"/>
                <a:cs typeface="Times New Roman"/>
              </a:rPr>
              <a:t>з легких металів значно розширює сировинну ба-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зу. </a:t>
            </a:r>
            <a:r>
              <a:rPr sz="1200" spc="-15" dirty="0">
                <a:latin typeface="Times New Roman"/>
                <a:cs typeface="Times New Roman"/>
              </a:rPr>
              <a:t>Титан, </a:t>
            </a:r>
            <a:r>
              <a:rPr sz="1200" spc="-10" dirty="0">
                <a:latin typeface="Times New Roman"/>
                <a:cs typeface="Times New Roman"/>
              </a:rPr>
              <a:t>алюміній, </a:t>
            </a:r>
            <a:r>
              <a:rPr sz="1200" spc="-15" dirty="0">
                <a:latin typeface="Times New Roman"/>
                <a:cs typeface="Times New Roman"/>
              </a:rPr>
              <a:t>магній </a:t>
            </a:r>
            <a:r>
              <a:rPr sz="1200" spc="-10" dirty="0">
                <a:latin typeface="Times New Roman"/>
                <a:cs typeface="Times New Roman"/>
              </a:rPr>
              <a:t>можна </a:t>
            </a:r>
            <a:r>
              <a:rPr sz="1200" spc="-15" dirty="0">
                <a:latin typeface="Times New Roman"/>
                <a:cs typeface="Times New Roman"/>
              </a:rPr>
              <a:t>отримувати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бідних </a:t>
            </a:r>
            <a:r>
              <a:rPr sz="1200" spc="-10" dirty="0">
                <a:latin typeface="Times New Roman"/>
                <a:cs typeface="Times New Roman"/>
              </a:rPr>
              <a:t>та складних </a:t>
            </a: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spc="-15" dirty="0">
                <a:latin typeface="Times New Roman"/>
                <a:cs typeface="Times New Roman"/>
              </a:rPr>
              <a:t>складом </a:t>
            </a:r>
            <a:r>
              <a:rPr sz="1200" spc="-10" dirty="0">
                <a:latin typeface="Times New Roman"/>
                <a:cs typeface="Times New Roman"/>
              </a:rPr>
              <a:t>руд, </a:t>
            </a:r>
            <a:r>
              <a:rPr sz="1200" spc="-15" dirty="0">
                <a:latin typeface="Times New Roman"/>
                <a:cs typeface="Times New Roman"/>
              </a:rPr>
              <a:t>від-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ходів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виробництва.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0050" marR="45085" lvl="1" indent="-400050" algn="r">
              <a:lnSpc>
                <a:spcPct val="100000"/>
              </a:lnSpc>
              <a:spcBef>
                <a:spcPts val="815"/>
              </a:spcBef>
              <a:buAutoNum type="arabicPeriod"/>
              <a:tabLst>
                <a:tab pos="4000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ТИТАН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ЙОГО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arabicPeriod"/>
            </a:pPr>
            <a:endParaRPr sz="2000">
              <a:latin typeface="Times New Roman"/>
              <a:cs typeface="Times New Roman"/>
            </a:endParaRPr>
          </a:p>
          <a:p>
            <a:pPr marL="457200" marR="43180" lvl="2" indent="-457200" algn="r">
              <a:lnSpc>
                <a:spcPct val="100000"/>
              </a:lnSpc>
              <a:buAutoNum type="arabicPeriod"/>
              <a:tabLst>
                <a:tab pos="4572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ТИТАН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i="1" spc="-10" dirty="0">
                <a:latin typeface="Times New Roman"/>
                <a:cs typeface="Times New Roman"/>
              </a:rPr>
              <a:t>Титан </a:t>
            </a:r>
            <a:r>
              <a:rPr sz="1200" spc="-10" dirty="0">
                <a:latin typeface="Times New Roman"/>
                <a:cs typeface="Times New Roman"/>
              </a:rPr>
              <a:t>(Ti)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сріблясто-білий </a:t>
            </a:r>
            <a:r>
              <a:rPr sz="1200" spc="-10" dirty="0">
                <a:latin typeface="Times New Roman"/>
                <a:cs typeface="Times New Roman"/>
              </a:rPr>
              <a:t>легкий метал зі </a:t>
            </a:r>
            <a:r>
              <a:rPr sz="1200" spc="-15" dirty="0">
                <a:latin typeface="Times New Roman"/>
                <a:cs typeface="Times New Roman"/>
              </a:rPr>
              <a:t>щільністю </a:t>
            </a:r>
            <a:r>
              <a:rPr sz="1200" spc="-10" dirty="0">
                <a:latin typeface="Times New Roman"/>
                <a:cs typeface="Times New Roman"/>
              </a:rPr>
              <a:t>4,5 </a:t>
            </a:r>
            <a:r>
              <a:rPr sz="1200" spc="-15" dirty="0">
                <a:latin typeface="Times New Roman"/>
                <a:cs typeface="Times New Roman"/>
              </a:rPr>
              <a:t>г/см</a:t>
            </a:r>
            <a:r>
              <a:rPr sz="1200" spc="-22" baseline="38194" dirty="0">
                <a:latin typeface="Times New Roman"/>
                <a:cs typeface="Times New Roman"/>
              </a:rPr>
              <a:t>3</a:t>
            </a:r>
            <a:r>
              <a:rPr sz="1200" spc="-15" dirty="0">
                <a:latin typeface="Times New Roman"/>
                <a:cs typeface="Times New Roman"/>
              </a:rPr>
              <a:t>. Температура плав-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ступеня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чистоти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знаходиться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інтервалі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 </a:t>
            </a:r>
            <a:r>
              <a:rPr sz="1200" dirty="0">
                <a:latin typeface="Times New Roman"/>
                <a:cs typeface="Times New Roman"/>
              </a:rPr>
              <a:t> 1660...1680</a:t>
            </a:r>
            <a:r>
              <a:rPr sz="1200" spc="-5" dirty="0">
                <a:latin typeface="Times New Roman"/>
                <a:cs typeface="Times New Roman"/>
              </a:rPr>
              <a:t> °С.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Чистий </a:t>
            </a:r>
            <a:r>
              <a:rPr sz="1200" dirty="0">
                <a:latin typeface="Times New Roman"/>
                <a:cs typeface="Times New Roman"/>
              </a:rPr>
              <a:t>йодидний </a:t>
            </a:r>
            <a:r>
              <a:rPr sz="1200" spc="-5" dirty="0">
                <a:latin typeface="Times New Roman"/>
                <a:cs typeface="Times New Roman"/>
              </a:rPr>
              <a:t>титан,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якому </a:t>
            </a:r>
            <a:r>
              <a:rPr sz="1200" dirty="0">
                <a:latin typeface="Times New Roman"/>
                <a:cs typeface="Times New Roman"/>
              </a:rPr>
              <a:t>сума </a:t>
            </a:r>
            <a:r>
              <a:rPr sz="1200" spc="-5" dirty="0">
                <a:latin typeface="Times New Roman"/>
                <a:cs typeface="Times New Roman"/>
              </a:rPr>
              <a:t>домішок </a:t>
            </a:r>
            <a:r>
              <a:rPr sz="1200" dirty="0">
                <a:latin typeface="Times New Roman"/>
                <a:cs typeface="Times New Roman"/>
              </a:rPr>
              <a:t>становить 0,05...0,1 %, має модуль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пружності </a:t>
            </a:r>
            <a:r>
              <a:rPr sz="1200" dirty="0">
                <a:latin typeface="Times New Roman"/>
                <a:cs typeface="Times New Roman"/>
              </a:rPr>
              <a:t>112000 </a:t>
            </a:r>
            <a:r>
              <a:rPr sz="1200" spc="-5" dirty="0">
                <a:latin typeface="Times New Roman"/>
                <a:cs typeface="Times New Roman"/>
              </a:rPr>
              <a:t>МПа,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міцності близько </a:t>
            </a:r>
            <a:r>
              <a:rPr sz="1200" dirty="0">
                <a:latin typeface="Times New Roman"/>
                <a:cs typeface="Times New Roman"/>
              </a:rPr>
              <a:t>300 </a:t>
            </a:r>
            <a:r>
              <a:rPr sz="1200" spc="-5" dirty="0">
                <a:latin typeface="Times New Roman"/>
                <a:cs typeface="Times New Roman"/>
              </a:rPr>
              <a:t>МПа, відносне подовження 65 %.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Йодитний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(метод ван Аркеля </a:t>
            </a:r>
            <a:r>
              <a:rPr sz="1200" dirty="0">
                <a:latin typeface="Times New Roman"/>
                <a:cs typeface="Times New Roman"/>
              </a:rPr>
              <a:t>– де </a:t>
            </a:r>
            <a:r>
              <a:rPr sz="1200" spc="-5" dirty="0">
                <a:latin typeface="Times New Roman"/>
                <a:cs typeface="Times New Roman"/>
              </a:rPr>
              <a:t>Бура)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спосіб отримання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високої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чистоти. Метод </a:t>
            </a:r>
            <a:r>
              <a:rPr sz="1200" dirty="0">
                <a:latin typeface="Times New Roman"/>
                <a:cs typeface="Times New Roman"/>
              </a:rPr>
              <a:t>розроблено в 1925 </a:t>
            </a:r>
            <a:r>
              <a:rPr sz="1200" spc="-5" dirty="0">
                <a:latin typeface="Times New Roman"/>
                <a:cs typeface="Times New Roman"/>
              </a:rPr>
              <a:t>році Антоном Едуардом ван Аркелем та Яном Хенд- </a:t>
            </a:r>
            <a:r>
              <a:rPr sz="1200" dirty="0">
                <a:latin typeface="Times New Roman"/>
                <a:cs typeface="Times New Roman"/>
              </a:rPr>
              <a:t> ріком де Буром </a:t>
            </a:r>
            <a:r>
              <a:rPr sz="1200" spc="-5" dirty="0">
                <a:latin typeface="Times New Roman"/>
                <a:cs typeface="Times New Roman"/>
              </a:rPr>
              <a:t>(Нідерланди). Метод ґрунтується на </a:t>
            </a:r>
            <a:r>
              <a:rPr sz="1200" dirty="0">
                <a:latin typeface="Times New Roman"/>
                <a:cs typeface="Times New Roman"/>
              </a:rPr>
              <a:t>здатності </a:t>
            </a:r>
            <a:r>
              <a:rPr sz="1200" spc="-5" dirty="0">
                <a:latin typeface="Times New Roman"/>
                <a:cs typeface="Times New Roman"/>
              </a:rPr>
              <a:t>металів утворювати леткі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 </a:t>
            </a:r>
            <a:r>
              <a:rPr sz="1200" dirty="0">
                <a:latin typeface="Times New Roman"/>
                <a:cs typeface="Times New Roman"/>
              </a:rPr>
              <a:t>з йодом, </a:t>
            </a:r>
            <a:r>
              <a:rPr sz="1200" spc="-5" dirty="0">
                <a:latin typeface="Times New Roman"/>
                <a:cs typeface="Times New Roman"/>
              </a:rPr>
              <a:t>розкладаючи які, вдається отримати вільний від </a:t>
            </a:r>
            <a:r>
              <a:rPr sz="1200" dirty="0">
                <a:latin typeface="Times New Roman"/>
                <a:cs typeface="Times New Roman"/>
              </a:rPr>
              <a:t>домішок матеріал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(титан,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цирконій,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гафній,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торій,</a:t>
            </a:r>
            <a:r>
              <a:rPr sz="1200" dirty="0">
                <a:latin typeface="Times New Roman"/>
                <a:cs typeface="Times New Roman"/>
              </a:rPr>
              <a:t> хром,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реній,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неметали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бор,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кремній).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79726" y="7393685"/>
            <a:ext cx="1440179" cy="185546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099559" y="7394447"/>
            <a:ext cx="1441704" cy="185470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2351011" y="9301989"/>
            <a:ext cx="142176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Антон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Едуард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ван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Аркель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61157" y="9301989"/>
            <a:ext cx="100203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Ян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Хендрік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де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Бур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22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88829" y="4702301"/>
            <a:ext cx="1243330" cy="676275"/>
            <a:chOff x="988829" y="4702301"/>
            <a:chExt cx="1243330" cy="676275"/>
          </a:xfrm>
        </p:grpSpPr>
        <p:sp>
          <p:nvSpPr>
            <p:cNvPr id="6" name="object 6"/>
            <p:cNvSpPr/>
            <p:nvPr/>
          </p:nvSpPr>
          <p:spPr>
            <a:xfrm>
              <a:off x="992887" y="5147976"/>
              <a:ext cx="513080" cy="226695"/>
            </a:xfrm>
            <a:custGeom>
              <a:avLst/>
              <a:gdLst/>
              <a:ahLst/>
              <a:cxnLst/>
              <a:rect l="l" t="t" r="r" b="b"/>
              <a:pathLst>
                <a:path w="513080" h="226695">
                  <a:moveTo>
                    <a:pt x="0" y="226409"/>
                  </a:moveTo>
                  <a:lnTo>
                    <a:pt x="28622" y="194595"/>
                  </a:lnTo>
                  <a:lnTo>
                    <a:pt x="56958" y="163925"/>
                  </a:lnTo>
                  <a:lnTo>
                    <a:pt x="84437" y="135540"/>
                  </a:lnTo>
                  <a:lnTo>
                    <a:pt x="135052" y="90070"/>
                  </a:lnTo>
                  <a:lnTo>
                    <a:pt x="179603" y="59043"/>
                  </a:lnTo>
                  <a:lnTo>
                    <a:pt x="223026" y="33325"/>
                  </a:lnTo>
                  <a:lnTo>
                    <a:pt x="265031" y="13775"/>
                  </a:lnTo>
                  <a:lnTo>
                    <a:pt x="314037" y="0"/>
                  </a:lnTo>
                  <a:lnTo>
                    <a:pt x="326861" y="964"/>
                  </a:lnTo>
                  <a:lnTo>
                    <a:pt x="338326" y="7715"/>
                  </a:lnTo>
                  <a:lnTo>
                    <a:pt x="348554" y="23669"/>
                  </a:lnTo>
                  <a:lnTo>
                    <a:pt x="357281" y="47339"/>
                  </a:lnTo>
                  <a:lnTo>
                    <a:pt x="365865" y="71580"/>
                  </a:lnTo>
                  <a:lnTo>
                    <a:pt x="375664" y="89249"/>
                  </a:lnTo>
                  <a:lnTo>
                    <a:pt x="387273" y="96952"/>
                  </a:lnTo>
                  <a:lnTo>
                    <a:pt x="399381" y="99441"/>
                  </a:lnTo>
                  <a:lnTo>
                    <a:pt x="412205" y="100072"/>
                  </a:lnTo>
                  <a:lnTo>
                    <a:pt x="425956" y="102203"/>
                  </a:lnTo>
                  <a:lnTo>
                    <a:pt x="442077" y="105465"/>
                  </a:lnTo>
                  <a:lnTo>
                    <a:pt x="460056" y="108870"/>
                  </a:lnTo>
                  <a:lnTo>
                    <a:pt x="477177" y="113133"/>
                  </a:lnTo>
                  <a:lnTo>
                    <a:pt x="508728" y="145327"/>
                  </a:lnTo>
                  <a:lnTo>
                    <a:pt x="512586" y="174331"/>
                  </a:lnTo>
                  <a:lnTo>
                    <a:pt x="512443" y="194405"/>
                  </a:lnTo>
                  <a:lnTo>
                    <a:pt x="511729" y="213336"/>
                  </a:lnTo>
                  <a:lnTo>
                    <a:pt x="511300" y="226409"/>
                  </a:lnTo>
                </a:path>
              </a:pathLst>
            </a:custGeom>
            <a:ln w="81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325118" y="4702301"/>
              <a:ext cx="906780" cy="543560"/>
            </a:xfrm>
            <a:custGeom>
              <a:avLst/>
              <a:gdLst/>
              <a:ahLst/>
              <a:cxnLst/>
              <a:rect l="l" t="t" r="r" b="b"/>
              <a:pathLst>
                <a:path w="906780" h="543560">
                  <a:moveTo>
                    <a:pt x="326898" y="0"/>
                  </a:moveTo>
                  <a:lnTo>
                    <a:pt x="246126" y="74676"/>
                  </a:lnTo>
                  <a:lnTo>
                    <a:pt x="277863" y="58242"/>
                  </a:lnTo>
                  <a:lnTo>
                    <a:pt x="1524" y="436626"/>
                  </a:lnTo>
                  <a:lnTo>
                    <a:pt x="0" y="438912"/>
                  </a:lnTo>
                  <a:lnTo>
                    <a:pt x="0" y="441960"/>
                  </a:lnTo>
                  <a:lnTo>
                    <a:pt x="2286" y="444246"/>
                  </a:lnTo>
                  <a:lnTo>
                    <a:pt x="5334" y="445770"/>
                  </a:lnTo>
                  <a:lnTo>
                    <a:pt x="8382" y="445008"/>
                  </a:lnTo>
                  <a:lnTo>
                    <a:pt x="9906" y="442722"/>
                  </a:lnTo>
                  <a:lnTo>
                    <a:pt x="286905" y="64452"/>
                  </a:lnTo>
                  <a:lnTo>
                    <a:pt x="281178" y="100584"/>
                  </a:lnTo>
                  <a:lnTo>
                    <a:pt x="305765" y="46482"/>
                  </a:lnTo>
                  <a:lnTo>
                    <a:pt x="326898" y="0"/>
                  </a:lnTo>
                  <a:close/>
                </a:path>
                <a:path w="906780" h="543560">
                  <a:moveTo>
                    <a:pt x="906780" y="176022"/>
                  </a:moveTo>
                  <a:lnTo>
                    <a:pt x="905256" y="173736"/>
                  </a:lnTo>
                  <a:lnTo>
                    <a:pt x="904494" y="170688"/>
                  </a:lnTo>
                  <a:lnTo>
                    <a:pt x="901446" y="169926"/>
                  </a:lnTo>
                  <a:lnTo>
                    <a:pt x="898398" y="170688"/>
                  </a:lnTo>
                  <a:lnTo>
                    <a:pt x="183896" y="505777"/>
                  </a:lnTo>
                  <a:lnTo>
                    <a:pt x="205740" y="477774"/>
                  </a:lnTo>
                  <a:lnTo>
                    <a:pt x="117348" y="543306"/>
                  </a:lnTo>
                  <a:lnTo>
                    <a:pt x="203301" y="521970"/>
                  </a:lnTo>
                  <a:lnTo>
                    <a:pt x="224790" y="516636"/>
                  </a:lnTo>
                  <a:lnTo>
                    <a:pt x="187667" y="516064"/>
                  </a:lnTo>
                  <a:lnTo>
                    <a:pt x="902970" y="180594"/>
                  </a:lnTo>
                  <a:lnTo>
                    <a:pt x="906018" y="179070"/>
                  </a:lnTo>
                  <a:lnTo>
                    <a:pt x="906780" y="1760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428494" y="4914900"/>
            <a:ext cx="593090" cy="463550"/>
            <a:chOff x="2428494" y="4914900"/>
            <a:chExt cx="593090" cy="463550"/>
          </a:xfrm>
        </p:grpSpPr>
        <p:sp>
          <p:nvSpPr>
            <p:cNvPr id="9" name="object 9"/>
            <p:cNvSpPr/>
            <p:nvPr/>
          </p:nvSpPr>
          <p:spPr>
            <a:xfrm>
              <a:off x="2434970" y="5155692"/>
              <a:ext cx="582930" cy="219075"/>
            </a:xfrm>
            <a:custGeom>
              <a:avLst/>
              <a:gdLst/>
              <a:ahLst/>
              <a:cxnLst/>
              <a:rect l="l" t="t" r="r" b="b"/>
              <a:pathLst>
                <a:path w="582930" h="219075">
                  <a:moveTo>
                    <a:pt x="535305" y="218694"/>
                  </a:moveTo>
                  <a:lnTo>
                    <a:pt x="552330" y="194381"/>
                  </a:lnTo>
                  <a:lnTo>
                    <a:pt x="567499" y="171640"/>
                  </a:lnTo>
                  <a:lnTo>
                    <a:pt x="578381" y="152042"/>
                  </a:lnTo>
                  <a:lnTo>
                    <a:pt x="582549" y="137160"/>
                  </a:lnTo>
                  <a:lnTo>
                    <a:pt x="579560" y="127563"/>
                  </a:lnTo>
                  <a:lnTo>
                    <a:pt x="570642" y="122682"/>
                  </a:lnTo>
                  <a:lnTo>
                    <a:pt x="555867" y="120657"/>
                  </a:lnTo>
                  <a:lnTo>
                    <a:pt x="535305" y="119634"/>
                  </a:lnTo>
                  <a:lnTo>
                    <a:pt x="505777" y="122229"/>
                  </a:lnTo>
                  <a:lnTo>
                    <a:pt x="468249" y="128397"/>
                  </a:lnTo>
                  <a:lnTo>
                    <a:pt x="429006" y="132278"/>
                  </a:lnTo>
                  <a:lnTo>
                    <a:pt x="394335" y="128016"/>
                  </a:lnTo>
                  <a:lnTo>
                    <a:pt x="364545" y="111502"/>
                  </a:lnTo>
                  <a:lnTo>
                    <a:pt x="337185" y="86201"/>
                  </a:lnTo>
                  <a:lnTo>
                    <a:pt x="312681" y="59328"/>
                  </a:lnTo>
                  <a:lnTo>
                    <a:pt x="291465" y="38100"/>
                  </a:lnTo>
                  <a:lnTo>
                    <a:pt x="276510" y="22288"/>
                  </a:lnTo>
                  <a:lnTo>
                    <a:pt x="266700" y="8763"/>
                  </a:lnTo>
                  <a:lnTo>
                    <a:pt x="256317" y="381"/>
                  </a:lnTo>
                  <a:lnTo>
                    <a:pt x="239649" y="0"/>
                  </a:lnTo>
                  <a:lnTo>
                    <a:pt x="214419" y="10560"/>
                  </a:lnTo>
                  <a:lnTo>
                    <a:pt x="183546" y="30194"/>
                  </a:lnTo>
                  <a:lnTo>
                    <a:pt x="150816" y="52828"/>
                  </a:lnTo>
                  <a:lnTo>
                    <a:pt x="120015" y="72390"/>
                  </a:lnTo>
                  <a:lnTo>
                    <a:pt x="90380" y="86975"/>
                  </a:lnTo>
                  <a:lnTo>
                    <a:pt x="60102" y="99345"/>
                  </a:lnTo>
                  <a:lnTo>
                    <a:pt x="33111" y="112144"/>
                  </a:lnTo>
                  <a:lnTo>
                    <a:pt x="13335" y="128016"/>
                  </a:lnTo>
                  <a:lnTo>
                    <a:pt x="3167" y="150328"/>
                  </a:lnTo>
                  <a:lnTo>
                    <a:pt x="0" y="176784"/>
                  </a:lnTo>
                  <a:lnTo>
                    <a:pt x="261" y="201525"/>
                  </a:lnTo>
                  <a:lnTo>
                    <a:pt x="381" y="218694"/>
                  </a:lnTo>
                </a:path>
              </a:pathLst>
            </a:custGeom>
            <a:ln w="81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428494" y="4914900"/>
              <a:ext cx="273685" cy="246379"/>
            </a:xfrm>
            <a:custGeom>
              <a:avLst/>
              <a:gdLst/>
              <a:ahLst/>
              <a:cxnLst/>
              <a:rect l="l" t="t" r="r" b="b"/>
              <a:pathLst>
                <a:path w="273685" h="246379">
                  <a:moveTo>
                    <a:pt x="48006" y="43434"/>
                  </a:moveTo>
                  <a:lnTo>
                    <a:pt x="52349" y="54576"/>
                  </a:lnTo>
                  <a:lnTo>
                    <a:pt x="263652" y="244602"/>
                  </a:lnTo>
                  <a:lnTo>
                    <a:pt x="265938" y="246126"/>
                  </a:lnTo>
                  <a:lnTo>
                    <a:pt x="269748" y="246126"/>
                  </a:lnTo>
                  <a:lnTo>
                    <a:pt x="271272" y="243840"/>
                  </a:lnTo>
                  <a:lnTo>
                    <a:pt x="273558" y="241554"/>
                  </a:lnTo>
                  <a:lnTo>
                    <a:pt x="273558" y="238506"/>
                  </a:lnTo>
                  <a:lnTo>
                    <a:pt x="271272" y="236220"/>
                  </a:lnTo>
                  <a:lnTo>
                    <a:pt x="59710" y="46695"/>
                  </a:lnTo>
                  <a:lnTo>
                    <a:pt x="48006" y="43434"/>
                  </a:lnTo>
                  <a:close/>
                </a:path>
                <a:path w="273685" h="246379">
                  <a:moveTo>
                    <a:pt x="0" y="0"/>
                  </a:moveTo>
                  <a:lnTo>
                    <a:pt x="65532" y="88392"/>
                  </a:lnTo>
                  <a:lnTo>
                    <a:pt x="52349" y="54576"/>
                  </a:lnTo>
                  <a:lnTo>
                    <a:pt x="44196" y="47244"/>
                  </a:lnTo>
                  <a:lnTo>
                    <a:pt x="41910" y="45720"/>
                  </a:lnTo>
                  <a:lnTo>
                    <a:pt x="41910" y="41910"/>
                  </a:lnTo>
                  <a:lnTo>
                    <a:pt x="44196" y="39624"/>
                  </a:lnTo>
                  <a:lnTo>
                    <a:pt x="45720" y="37338"/>
                  </a:lnTo>
                  <a:lnTo>
                    <a:pt x="62566" y="37338"/>
                  </a:lnTo>
                  <a:lnTo>
                    <a:pt x="0" y="0"/>
                  </a:lnTo>
                  <a:close/>
                </a:path>
                <a:path w="273685" h="246379">
                  <a:moveTo>
                    <a:pt x="62566" y="37338"/>
                  </a:moveTo>
                  <a:lnTo>
                    <a:pt x="49530" y="37338"/>
                  </a:lnTo>
                  <a:lnTo>
                    <a:pt x="51816" y="39624"/>
                  </a:lnTo>
                  <a:lnTo>
                    <a:pt x="59710" y="46695"/>
                  </a:lnTo>
                  <a:lnTo>
                    <a:pt x="94488" y="56388"/>
                  </a:lnTo>
                  <a:lnTo>
                    <a:pt x="62566" y="37338"/>
                  </a:lnTo>
                  <a:close/>
                </a:path>
                <a:path w="273685" h="246379">
                  <a:moveTo>
                    <a:pt x="49530" y="37338"/>
                  </a:moveTo>
                  <a:lnTo>
                    <a:pt x="45720" y="37338"/>
                  </a:lnTo>
                  <a:lnTo>
                    <a:pt x="44196" y="39624"/>
                  </a:lnTo>
                  <a:lnTo>
                    <a:pt x="41910" y="41910"/>
                  </a:lnTo>
                  <a:lnTo>
                    <a:pt x="41910" y="45720"/>
                  </a:lnTo>
                  <a:lnTo>
                    <a:pt x="44196" y="47244"/>
                  </a:lnTo>
                  <a:lnTo>
                    <a:pt x="52349" y="54576"/>
                  </a:lnTo>
                  <a:lnTo>
                    <a:pt x="48006" y="43434"/>
                  </a:lnTo>
                  <a:lnTo>
                    <a:pt x="56069" y="43434"/>
                  </a:lnTo>
                  <a:lnTo>
                    <a:pt x="51816" y="39624"/>
                  </a:lnTo>
                  <a:lnTo>
                    <a:pt x="49530" y="37338"/>
                  </a:lnTo>
                  <a:close/>
                </a:path>
                <a:path w="273685" h="246379">
                  <a:moveTo>
                    <a:pt x="56069" y="43434"/>
                  </a:moveTo>
                  <a:lnTo>
                    <a:pt x="48006" y="43434"/>
                  </a:lnTo>
                  <a:lnTo>
                    <a:pt x="59710" y="46695"/>
                  </a:lnTo>
                  <a:lnTo>
                    <a:pt x="56069" y="434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1386078" y="5503163"/>
            <a:ext cx="43815" cy="170815"/>
          </a:xfrm>
          <a:custGeom>
            <a:avLst/>
            <a:gdLst/>
            <a:ahLst/>
            <a:cxnLst/>
            <a:rect l="l" t="t" r="r" b="b"/>
            <a:pathLst>
              <a:path w="43815" h="170814">
                <a:moveTo>
                  <a:pt x="22098" y="64770"/>
                </a:moveTo>
                <a:lnTo>
                  <a:pt x="16002" y="76541"/>
                </a:lnTo>
                <a:lnTo>
                  <a:pt x="16002" y="168402"/>
                </a:lnTo>
                <a:lnTo>
                  <a:pt x="19050" y="170688"/>
                </a:lnTo>
                <a:lnTo>
                  <a:pt x="24384" y="170688"/>
                </a:lnTo>
                <a:lnTo>
                  <a:pt x="27432" y="168402"/>
                </a:lnTo>
                <a:lnTo>
                  <a:pt x="27432" y="75438"/>
                </a:lnTo>
                <a:lnTo>
                  <a:pt x="22098" y="64770"/>
                </a:lnTo>
                <a:close/>
              </a:path>
              <a:path w="43815" h="170814">
                <a:moveTo>
                  <a:pt x="22098" y="0"/>
                </a:moveTo>
                <a:lnTo>
                  <a:pt x="0" y="107442"/>
                </a:lnTo>
                <a:lnTo>
                  <a:pt x="16002" y="76541"/>
                </a:lnTo>
                <a:lnTo>
                  <a:pt x="16002" y="61722"/>
                </a:lnTo>
                <a:lnTo>
                  <a:pt x="19050" y="59436"/>
                </a:lnTo>
                <a:lnTo>
                  <a:pt x="33900" y="59436"/>
                </a:lnTo>
                <a:lnTo>
                  <a:pt x="22098" y="0"/>
                </a:lnTo>
                <a:close/>
              </a:path>
              <a:path w="43815" h="170814">
                <a:moveTo>
                  <a:pt x="33900" y="59436"/>
                </a:moveTo>
                <a:lnTo>
                  <a:pt x="24384" y="59436"/>
                </a:lnTo>
                <a:lnTo>
                  <a:pt x="27432" y="61722"/>
                </a:lnTo>
                <a:lnTo>
                  <a:pt x="27432" y="75438"/>
                </a:lnTo>
                <a:lnTo>
                  <a:pt x="43434" y="107442"/>
                </a:lnTo>
                <a:lnTo>
                  <a:pt x="33900" y="59436"/>
                </a:lnTo>
                <a:close/>
              </a:path>
              <a:path w="43815" h="170814">
                <a:moveTo>
                  <a:pt x="24384" y="59436"/>
                </a:moveTo>
                <a:lnTo>
                  <a:pt x="19050" y="59436"/>
                </a:lnTo>
                <a:lnTo>
                  <a:pt x="16002" y="61722"/>
                </a:lnTo>
                <a:lnTo>
                  <a:pt x="16002" y="76541"/>
                </a:lnTo>
                <a:lnTo>
                  <a:pt x="22098" y="64770"/>
                </a:lnTo>
                <a:lnTo>
                  <a:pt x="27432" y="64770"/>
                </a:lnTo>
                <a:lnTo>
                  <a:pt x="27432" y="61722"/>
                </a:lnTo>
                <a:lnTo>
                  <a:pt x="24384" y="59436"/>
                </a:lnTo>
                <a:close/>
              </a:path>
              <a:path w="43815" h="170814">
                <a:moveTo>
                  <a:pt x="27432" y="64770"/>
                </a:moveTo>
                <a:lnTo>
                  <a:pt x="22098" y="64770"/>
                </a:lnTo>
                <a:lnTo>
                  <a:pt x="27432" y="75438"/>
                </a:lnTo>
                <a:lnTo>
                  <a:pt x="27432" y="6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732788" y="5503163"/>
            <a:ext cx="43815" cy="170815"/>
          </a:xfrm>
          <a:custGeom>
            <a:avLst/>
            <a:gdLst/>
            <a:ahLst/>
            <a:cxnLst/>
            <a:rect l="l" t="t" r="r" b="b"/>
            <a:pathLst>
              <a:path w="43814" h="170814">
                <a:moveTo>
                  <a:pt x="22098" y="64770"/>
                </a:moveTo>
                <a:lnTo>
                  <a:pt x="16764" y="75070"/>
                </a:lnTo>
                <a:lnTo>
                  <a:pt x="16764" y="168402"/>
                </a:lnTo>
                <a:lnTo>
                  <a:pt x="19050" y="170688"/>
                </a:lnTo>
                <a:lnTo>
                  <a:pt x="25146" y="170688"/>
                </a:lnTo>
                <a:lnTo>
                  <a:pt x="27432" y="168402"/>
                </a:lnTo>
                <a:lnTo>
                  <a:pt x="27432" y="75438"/>
                </a:lnTo>
                <a:lnTo>
                  <a:pt x="22098" y="64770"/>
                </a:lnTo>
                <a:close/>
              </a:path>
              <a:path w="43814" h="170814">
                <a:moveTo>
                  <a:pt x="22098" y="0"/>
                </a:moveTo>
                <a:lnTo>
                  <a:pt x="0" y="107442"/>
                </a:lnTo>
                <a:lnTo>
                  <a:pt x="16764" y="75070"/>
                </a:lnTo>
                <a:lnTo>
                  <a:pt x="16764" y="61722"/>
                </a:lnTo>
                <a:lnTo>
                  <a:pt x="19050" y="59436"/>
                </a:lnTo>
                <a:lnTo>
                  <a:pt x="33900" y="59436"/>
                </a:lnTo>
                <a:lnTo>
                  <a:pt x="22098" y="0"/>
                </a:lnTo>
                <a:close/>
              </a:path>
              <a:path w="43814" h="170814">
                <a:moveTo>
                  <a:pt x="33900" y="59436"/>
                </a:moveTo>
                <a:lnTo>
                  <a:pt x="25146" y="59436"/>
                </a:lnTo>
                <a:lnTo>
                  <a:pt x="27432" y="61722"/>
                </a:lnTo>
                <a:lnTo>
                  <a:pt x="27432" y="75438"/>
                </a:lnTo>
                <a:lnTo>
                  <a:pt x="43434" y="107442"/>
                </a:lnTo>
                <a:lnTo>
                  <a:pt x="33900" y="59436"/>
                </a:lnTo>
                <a:close/>
              </a:path>
              <a:path w="43814" h="170814">
                <a:moveTo>
                  <a:pt x="27432" y="64770"/>
                </a:moveTo>
                <a:lnTo>
                  <a:pt x="22098" y="64770"/>
                </a:lnTo>
                <a:lnTo>
                  <a:pt x="27432" y="75438"/>
                </a:lnTo>
                <a:lnTo>
                  <a:pt x="27432" y="64770"/>
                </a:lnTo>
                <a:close/>
              </a:path>
              <a:path w="43814" h="170814">
                <a:moveTo>
                  <a:pt x="25146" y="59436"/>
                </a:moveTo>
                <a:lnTo>
                  <a:pt x="19050" y="59436"/>
                </a:lnTo>
                <a:lnTo>
                  <a:pt x="16764" y="61722"/>
                </a:lnTo>
                <a:lnTo>
                  <a:pt x="16764" y="75070"/>
                </a:lnTo>
                <a:lnTo>
                  <a:pt x="22098" y="64770"/>
                </a:lnTo>
                <a:lnTo>
                  <a:pt x="27432" y="64770"/>
                </a:lnTo>
                <a:lnTo>
                  <a:pt x="27432" y="61722"/>
                </a:lnTo>
                <a:lnTo>
                  <a:pt x="25146" y="59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84070" y="5503163"/>
            <a:ext cx="43815" cy="170815"/>
          </a:xfrm>
          <a:custGeom>
            <a:avLst/>
            <a:gdLst/>
            <a:ahLst/>
            <a:cxnLst/>
            <a:rect l="l" t="t" r="r" b="b"/>
            <a:pathLst>
              <a:path w="43814" h="170814">
                <a:moveTo>
                  <a:pt x="21336" y="64770"/>
                </a:moveTo>
                <a:lnTo>
                  <a:pt x="16002" y="75438"/>
                </a:lnTo>
                <a:lnTo>
                  <a:pt x="16002" y="168402"/>
                </a:lnTo>
                <a:lnTo>
                  <a:pt x="18288" y="170688"/>
                </a:lnTo>
                <a:lnTo>
                  <a:pt x="24384" y="170688"/>
                </a:lnTo>
                <a:lnTo>
                  <a:pt x="26670" y="168402"/>
                </a:lnTo>
                <a:lnTo>
                  <a:pt x="26670" y="75070"/>
                </a:lnTo>
                <a:lnTo>
                  <a:pt x="21336" y="64770"/>
                </a:lnTo>
                <a:close/>
              </a:path>
              <a:path w="43814" h="170814">
                <a:moveTo>
                  <a:pt x="21336" y="0"/>
                </a:moveTo>
                <a:lnTo>
                  <a:pt x="0" y="107442"/>
                </a:lnTo>
                <a:lnTo>
                  <a:pt x="16002" y="75438"/>
                </a:lnTo>
                <a:lnTo>
                  <a:pt x="16002" y="61722"/>
                </a:lnTo>
                <a:lnTo>
                  <a:pt x="18288" y="59436"/>
                </a:lnTo>
                <a:lnTo>
                  <a:pt x="33560" y="59436"/>
                </a:lnTo>
                <a:lnTo>
                  <a:pt x="21336" y="0"/>
                </a:lnTo>
                <a:close/>
              </a:path>
              <a:path w="43814" h="170814">
                <a:moveTo>
                  <a:pt x="33560" y="59436"/>
                </a:moveTo>
                <a:lnTo>
                  <a:pt x="24384" y="59436"/>
                </a:lnTo>
                <a:lnTo>
                  <a:pt x="26670" y="61722"/>
                </a:lnTo>
                <a:lnTo>
                  <a:pt x="26670" y="75070"/>
                </a:lnTo>
                <a:lnTo>
                  <a:pt x="43434" y="107442"/>
                </a:lnTo>
                <a:lnTo>
                  <a:pt x="33560" y="59436"/>
                </a:lnTo>
                <a:close/>
              </a:path>
              <a:path w="43814" h="170814">
                <a:moveTo>
                  <a:pt x="24384" y="59436"/>
                </a:moveTo>
                <a:lnTo>
                  <a:pt x="18288" y="59436"/>
                </a:lnTo>
                <a:lnTo>
                  <a:pt x="16002" y="61722"/>
                </a:lnTo>
                <a:lnTo>
                  <a:pt x="16002" y="75438"/>
                </a:lnTo>
                <a:lnTo>
                  <a:pt x="21336" y="64770"/>
                </a:lnTo>
                <a:lnTo>
                  <a:pt x="26670" y="64770"/>
                </a:lnTo>
                <a:lnTo>
                  <a:pt x="26670" y="61722"/>
                </a:lnTo>
                <a:lnTo>
                  <a:pt x="24384" y="59436"/>
                </a:lnTo>
                <a:close/>
              </a:path>
              <a:path w="43814" h="170814">
                <a:moveTo>
                  <a:pt x="26670" y="64770"/>
                </a:moveTo>
                <a:lnTo>
                  <a:pt x="21336" y="64770"/>
                </a:lnTo>
                <a:lnTo>
                  <a:pt x="26670" y="75070"/>
                </a:lnTo>
                <a:lnTo>
                  <a:pt x="26670" y="6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43733" y="5503163"/>
            <a:ext cx="43815" cy="170815"/>
          </a:xfrm>
          <a:custGeom>
            <a:avLst/>
            <a:gdLst/>
            <a:ahLst/>
            <a:cxnLst/>
            <a:rect l="l" t="t" r="r" b="b"/>
            <a:pathLst>
              <a:path w="43814" h="170814">
                <a:moveTo>
                  <a:pt x="22098" y="64770"/>
                </a:moveTo>
                <a:lnTo>
                  <a:pt x="16002" y="76541"/>
                </a:lnTo>
                <a:lnTo>
                  <a:pt x="16002" y="168402"/>
                </a:lnTo>
                <a:lnTo>
                  <a:pt x="19050" y="170688"/>
                </a:lnTo>
                <a:lnTo>
                  <a:pt x="24384" y="170688"/>
                </a:lnTo>
                <a:lnTo>
                  <a:pt x="27432" y="168402"/>
                </a:lnTo>
                <a:lnTo>
                  <a:pt x="27432" y="75438"/>
                </a:lnTo>
                <a:lnTo>
                  <a:pt x="22098" y="64770"/>
                </a:lnTo>
                <a:close/>
              </a:path>
              <a:path w="43814" h="170814">
                <a:moveTo>
                  <a:pt x="22098" y="0"/>
                </a:moveTo>
                <a:lnTo>
                  <a:pt x="0" y="107442"/>
                </a:lnTo>
                <a:lnTo>
                  <a:pt x="16002" y="76541"/>
                </a:lnTo>
                <a:lnTo>
                  <a:pt x="16002" y="61722"/>
                </a:lnTo>
                <a:lnTo>
                  <a:pt x="19050" y="59436"/>
                </a:lnTo>
                <a:lnTo>
                  <a:pt x="33900" y="59436"/>
                </a:lnTo>
                <a:lnTo>
                  <a:pt x="22098" y="0"/>
                </a:lnTo>
                <a:close/>
              </a:path>
              <a:path w="43814" h="170814">
                <a:moveTo>
                  <a:pt x="33900" y="59436"/>
                </a:moveTo>
                <a:lnTo>
                  <a:pt x="24384" y="59436"/>
                </a:lnTo>
                <a:lnTo>
                  <a:pt x="27432" y="61722"/>
                </a:lnTo>
                <a:lnTo>
                  <a:pt x="27432" y="75438"/>
                </a:lnTo>
                <a:lnTo>
                  <a:pt x="43434" y="107442"/>
                </a:lnTo>
                <a:lnTo>
                  <a:pt x="33900" y="59436"/>
                </a:lnTo>
                <a:close/>
              </a:path>
              <a:path w="43814" h="170814">
                <a:moveTo>
                  <a:pt x="24384" y="59436"/>
                </a:moveTo>
                <a:lnTo>
                  <a:pt x="19050" y="59436"/>
                </a:lnTo>
                <a:lnTo>
                  <a:pt x="16002" y="61722"/>
                </a:lnTo>
                <a:lnTo>
                  <a:pt x="16002" y="76541"/>
                </a:lnTo>
                <a:lnTo>
                  <a:pt x="22098" y="64770"/>
                </a:lnTo>
                <a:lnTo>
                  <a:pt x="27432" y="64770"/>
                </a:lnTo>
                <a:lnTo>
                  <a:pt x="27432" y="61722"/>
                </a:lnTo>
                <a:lnTo>
                  <a:pt x="24384" y="59436"/>
                </a:lnTo>
                <a:close/>
              </a:path>
              <a:path w="43814" h="170814">
                <a:moveTo>
                  <a:pt x="27432" y="64770"/>
                </a:moveTo>
                <a:lnTo>
                  <a:pt x="22098" y="64770"/>
                </a:lnTo>
                <a:lnTo>
                  <a:pt x="27432" y="75438"/>
                </a:lnTo>
                <a:lnTo>
                  <a:pt x="27432" y="6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803398" y="5503163"/>
            <a:ext cx="43180" cy="170815"/>
          </a:xfrm>
          <a:custGeom>
            <a:avLst/>
            <a:gdLst/>
            <a:ahLst/>
            <a:cxnLst/>
            <a:rect l="l" t="t" r="r" b="b"/>
            <a:pathLst>
              <a:path w="43180" h="170814">
                <a:moveTo>
                  <a:pt x="21336" y="64770"/>
                </a:moveTo>
                <a:lnTo>
                  <a:pt x="16002" y="75438"/>
                </a:lnTo>
                <a:lnTo>
                  <a:pt x="16002" y="168402"/>
                </a:lnTo>
                <a:lnTo>
                  <a:pt x="18288" y="170688"/>
                </a:lnTo>
                <a:lnTo>
                  <a:pt x="24384" y="170688"/>
                </a:lnTo>
                <a:lnTo>
                  <a:pt x="26670" y="168402"/>
                </a:lnTo>
                <a:lnTo>
                  <a:pt x="26670" y="75438"/>
                </a:lnTo>
                <a:lnTo>
                  <a:pt x="21336" y="64770"/>
                </a:lnTo>
                <a:close/>
              </a:path>
              <a:path w="43180" h="170814">
                <a:moveTo>
                  <a:pt x="21336" y="0"/>
                </a:moveTo>
                <a:lnTo>
                  <a:pt x="0" y="107442"/>
                </a:lnTo>
                <a:lnTo>
                  <a:pt x="16002" y="75438"/>
                </a:lnTo>
                <a:lnTo>
                  <a:pt x="16002" y="61722"/>
                </a:lnTo>
                <a:lnTo>
                  <a:pt x="18288" y="59436"/>
                </a:lnTo>
                <a:lnTo>
                  <a:pt x="33138" y="59436"/>
                </a:lnTo>
                <a:lnTo>
                  <a:pt x="21336" y="0"/>
                </a:lnTo>
                <a:close/>
              </a:path>
              <a:path w="43180" h="170814">
                <a:moveTo>
                  <a:pt x="33138" y="59436"/>
                </a:moveTo>
                <a:lnTo>
                  <a:pt x="24384" y="59436"/>
                </a:lnTo>
                <a:lnTo>
                  <a:pt x="26670" y="61722"/>
                </a:lnTo>
                <a:lnTo>
                  <a:pt x="26670" y="75438"/>
                </a:lnTo>
                <a:lnTo>
                  <a:pt x="42672" y="107442"/>
                </a:lnTo>
                <a:lnTo>
                  <a:pt x="33138" y="59436"/>
                </a:lnTo>
                <a:close/>
              </a:path>
              <a:path w="43180" h="170814">
                <a:moveTo>
                  <a:pt x="24384" y="59436"/>
                </a:moveTo>
                <a:lnTo>
                  <a:pt x="18288" y="59436"/>
                </a:lnTo>
                <a:lnTo>
                  <a:pt x="16002" y="61722"/>
                </a:lnTo>
                <a:lnTo>
                  <a:pt x="16002" y="75438"/>
                </a:lnTo>
                <a:lnTo>
                  <a:pt x="21336" y="64770"/>
                </a:lnTo>
                <a:lnTo>
                  <a:pt x="26670" y="64770"/>
                </a:lnTo>
                <a:lnTo>
                  <a:pt x="26670" y="61722"/>
                </a:lnTo>
                <a:lnTo>
                  <a:pt x="24384" y="59436"/>
                </a:lnTo>
                <a:close/>
              </a:path>
              <a:path w="43180" h="170814">
                <a:moveTo>
                  <a:pt x="26670" y="64770"/>
                </a:moveTo>
                <a:lnTo>
                  <a:pt x="21336" y="64770"/>
                </a:lnTo>
                <a:lnTo>
                  <a:pt x="26670" y="75438"/>
                </a:lnTo>
                <a:lnTo>
                  <a:pt x="26670" y="6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778508" y="4292345"/>
            <a:ext cx="186055" cy="283845"/>
          </a:xfrm>
          <a:custGeom>
            <a:avLst/>
            <a:gdLst/>
            <a:ahLst/>
            <a:cxnLst/>
            <a:rect l="l" t="t" r="r" b="b"/>
            <a:pathLst>
              <a:path w="186055" h="283845">
                <a:moveTo>
                  <a:pt x="150876" y="54102"/>
                </a:moveTo>
                <a:lnTo>
                  <a:pt x="140359" y="60220"/>
                </a:lnTo>
                <a:lnTo>
                  <a:pt x="1524" y="274320"/>
                </a:lnTo>
                <a:lnTo>
                  <a:pt x="0" y="276606"/>
                </a:lnTo>
                <a:lnTo>
                  <a:pt x="0" y="280416"/>
                </a:lnTo>
                <a:lnTo>
                  <a:pt x="3048" y="281940"/>
                </a:lnTo>
                <a:lnTo>
                  <a:pt x="5334" y="283464"/>
                </a:lnTo>
                <a:lnTo>
                  <a:pt x="8382" y="282702"/>
                </a:lnTo>
                <a:lnTo>
                  <a:pt x="10668" y="280416"/>
                </a:lnTo>
                <a:lnTo>
                  <a:pt x="149521" y="66288"/>
                </a:lnTo>
                <a:lnTo>
                  <a:pt x="150876" y="54102"/>
                </a:lnTo>
                <a:close/>
              </a:path>
              <a:path w="186055" h="283845">
                <a:moveTo>
                  <a:pt x="166940" y="48006"/>
                </a:moveTo>
                <a:lnTo>
                  <a:pt x="150876" y="48006"/>
                </a:lnTo>
                <a:lnTo>
                  <a:pt x="153924" y="49530"/>
                </a:lnTo>
                <a:lnTo>
                  <a:pt x="156210" y="51816"/>
                </a:lnTo>
                <a:lnTo>
                  <a:pt x="156972" y="54864"/>
                </a:lnTo>
                <a:lnTo>
                  <a:pt x="155448" y="57150"/>
                </a:lnTo>
                <a:lnTo>
                  <a:pt x="149521" y="66288"/>
                </a:lnTo>
                <a:lnTo>
                  <a:pt x="145542" y="102108"/>
                </a:lnTo>
                <a:lnTo>
                  <a:pt x="166940" y="48006"/>
                </a:lnTo>
                <a:close/>
              </a:path>
              <a:path w="186055" h="283845">
                <a:moveTo>
                  <a:pt x="185928" y="0"/>
                </a:moveTo>
                <a:lnTo>
                  <a:pt x="108966" y="78486"/>
                </a:lnTo>
                <a:lnTo>
                  <a:pt x="140359" y="60220"/>
                </a:lnTo>
                <a:lnTo>
                  <a:pt x="146304" y="51054"/>
                </a:lnTo>
                <a:lnTo>
                  <a:pt x="147828" y="48768"/>
                </a:lnTo>
                <a:lnTo>
                  <a:pt x="150876" y="48006"/>
                </a:lnTo>
                <a:lnTo>
                  <a:pt x="166940" y="48006"/>
                </a:lnTo>
                <a:lnTo>
                  <a:pt x="185928" y="0"/>
                </a:lnTo>
                <a:close/>
              </a:path>
              <a:path w="186055" h="283845">
                <a:moveTo>
                  <a:pt x="156781" y="54102"/>
                </a:moveTo>
                <a:lnTo>
                  <a:pt x="150876" y="54102"/>
                </a:lnTo>
                <a:lnTo>
                  <a:pt x="149521" y="66288"/>
                </a:lnTo>
                <a:lnTo>
                  <a:pt x="155448" y="57150"/>
                </a:lnTo>
                <a:lnTo>
                  <a:pt x="156972" y="54864"/>
                </a:lnTo>
                <a:lnTo>
                  <a:pt x="156781" y="54102"/>
                </a:lnTo>
                <a:close/>
              </a:path>
              <a:path w="186055" h="283845">
                <a:moveTo>
                  <a:pt x="150876" y="48006"/>
                </a:moveTo>
                <a:lnTo>
                  <a:pt x="147828" y="48768"/>
                </a:lnTo>
                <a:lnTo>
                  <a:pt x="146304" y="51054"/>
                </a:lnTo>
                <a:lnTo>
                  <a:pt x="140359" y="60220"/>
                </a:lnTo>
                <a:lnTo>
                  <a:pt x="150876" y="54102"/>
                </a:lnTo>
                <a:lnTo>
                  <a:pt x="156781" y="54102"/>
                </a:lnTo>
                <a:lnTo>
                  <a:pt x="156210" y="51816"/>
                </a:lnTo>
                <a:lnTo>
                  <a:pt x="153924" y="49530"/>
                </a:lnTo>
                <a:lnTo>
                  <a:pt x="150876" y="48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41982" y="4286250"/>
            <a:ext cx="165100" cy="466725"/>
          </a:xfrm>
          <a:custGeom>
            <a:avLst/>
            <a:gdLst/>
            <a:ahLst/>
            <a:cxnLst/>
            <a:rect l="l" t="t" r="r" b="b"/>
            <a:pathLst>
              <a:path w="165100" h="466725">
                <a:moveTo>
                  <a:pt x="108966" y="371094"/>
                </a:moveTo>
                <a:lnTo>
                  <a:pt x="164592" y="466344"/>
                </a:lnTo>
                <a:lnTo>
                  <a:pt x="157302" y="411480"/>
                </a:lnTo>
                <a:lnTo>
                  <a:pt x="142494" y="411480"/>
                </a:lnTo>
                <a:lnTo>
                  <a:pt x="139446" y="409956"/>
                </a:lnTo>
                <a:lnTo>
                  <a:pt x="138684" y="406908"/>
                </a:lnTo>
                <a:lnTo>
                  <a:pt x="135195" y="396753"/>
                </a:lnTo>
                <a:lnTo>
                  <a:pt x="108966" y="371094"/>
                </a:lnTo>
                <a:close/>
              </a:path>
              <a:path w="165100" h="466725">
                <a:moveTo>
                  <a:pt x="135195" y="396753"/>
                </a:moveTo>
                <a:lnTo>
                  <a:pt x="138684" y="406908"/>
                </a:lnTo>
                <a:lnTo>
                  <a:pt x="139446" y="409956"/>
                </a:lnTo>
                <a:lnTo>
                  <a:pt x="142494" y="411480"/>
                </a:lnTo>
                <a:lnTo>
                  <a:pt x="145542" y="409956"/>
                </a:lnTo>
                <a:lnTo>
                  <a:pt x="148590" y="409194"/>
                </a:lnTo>
                <a:lnTo>
                  <a:pt x="150114" y="406146"/>
                </a:lnTo>
                <a:lnTo>
                  <a:pt x="149923" y="405384"/>
                </a:lnTo>
                <a:lnTo>
                  <a:pt x="144018" y="405384"/>
                </a:lnTo>
                <a:lnTo>
                  <a:pt x="135195" y="396753"/>
                </a:lnTo>
                <a:close/>
              </a:path>
              <a:path w="165100" h="466725">
                <a:moveTo>
                  <a:pt x="150114" y="357378"/>
                </a:moveTo>
                <a:lnTo>
                  <a:pt x="145662" y="392436"/>
                </a:lnTo>
                <a:lnTo>
                  <a:pt x="149352" y="403098"/>
                </a:lnTo>
                <a:lnTo>
                  <a:pt x="150114" y="406146"/>
                </a:lnTo>
                <a:lnTo>
                  <a:pt x="148590" y="409194"/>
                </a:lnTo>
                <a:lnTo>
                  <a:pt x="145542" y="409956"/>
                </a:lnTo>
                <a:lnTo>
                  <a:pt x="142494" y="411480"/>
                </a:lnTo>
                <a:lnTo>
                  <a:pt x="157302" y="411480"/>
                </a:lnTo>
                <a:lnTo>
                  <a:pt x="150114" y="357378"/>
                </a:lnTo>
                <a:close/>
              </a:path>
              <a:path w="165100" h="466725">
                <a:moveTo>
                  <a:pt x="7620" y="0"/>
                </a:moveTo>
                <a:lnTo>
                  <a:pt x="4572" y="762"/>
                </a:lnTo>
                <a:lnTo>
                  <a:pt x="1524" y="2286"/>
                </a:lnTo>
                <a:lnTo>
                  <a:pt x="0" y="5334"/>
                </a:lnTo>
                <a:lnTo>
                  <a:pt x="1524" y="7620"/>
                </a:lnTo>
                <a:lnTo>
                  <a:pt x="135195" y="396753"/>
                </a:lnTo>
                <a:lnTo>
                  <a:pt x="144018" y="405384"/>
                </a:lnTo>
                <a:lnTo>
                  <a:pt x="145662" y="392436"/>
                </a:lnTo>
                <a:lnTo>
                  <a:pt x="11430" y="4572"/>
                </a:lnTo>
                <a:lnTo>
                  <a:pt x="10668" y="1524"/>
                </a:lnTo>
                <a:lnTo>
                  <a:pt x="7620" y="0"/>
                </a:lnTo>
                <a:close/>
              </a:path>
              <a:path w="165100" h="466725">
                <a:moveTo>
                  <a:pt x="145662" y="392436"/>
                </a:moveTo>
                <a:lnTo>
                  <a:pt x="144018" y="405384"/>
                </a:lnTo>
                <a:lnTo>
                  <a:pt x="149923" y="405384"/>
                </a:lnTo>
                <a:lnTo>
                  <a:pt x="149352" y="403098"/>
                </a:lnTo>
                <a:lnTo>
                  <a:pt x="145662" y="39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85544" y="4187951"/>
            <a:ext cx="194310" cy="43815"/>
          </a:xfrm>
          <a:custGeom>
            <a:avLst/>
            <a:gdLst/>
            <a:ahLst/>
            <a:cxnLst/>
            <a:rect l="l" t="t" r="r" b="b"/>
            <a:pathLst>
              <a:path w="194310" h="43814">
                <a:moveTo>
                  <a:pt x="108966" y="0"/>
                </a:moveTo>
                <a:lnTo>
                  <a:pt x="0" y="19050"/>
                </a:lnTo>
                <a:lnTo>
                  <a:pt x="108204" y="43434"/>
                </a:lnTo>
                <a:lnTo>
                  <a:pt x="76006" y="26185"/>
                </a:lnTo>
                <a:lnTo>
                  <a:pt x="64770" y="25908"/>
                </a:lnTo>
                <a:lnTo>
                  <a:pt x="62484" y="25908"/>
                </a:lnTo>
                <a:lnTo>
                  <a:pt x="59436" y="23622"/>
                </a:lnTo>
                <a:lnTo>
                  <a:pt x="60198" y="20574"/>
                </a:lnTo>
                <a:lnTo>
                  <a:pt x="60198" y="17526"/>
                </a:lnTo>
                <a:lnTo>
                  <a:pt x="62484" y="15240"/>
                </a:lnTo>
                <a:lnTo>
                  <a:pt x="76792" y="15240"/>
                </a:lnTo>
                <a:lnTo>
                  <a:pt x="108966" y="0"/>
                </a:lnTo>
                <a:close/>
              </a:path>
              <a:path w="194310" h="43814">
                <a:moveTo>
                  <a:pt x="76369" y="15440"/>
                </a:moveTo>
                <a:lnTo>
                  <a:pt x="65532" y="20574"/>
                </a:lnTo>
                <a:lnTo>
                  <a:pt x="76006" y="26185"/>
                </a:lnTo>
                <a:lnTo>
                  <a:pt x="188214" y="28956"/>
                </a:lnTo>
                <a:lnTo>
                  <a:pt x="191262" y="28956"/>
                </a:lnTo>
                <a:lnTo>
                  <a:pt x="194310" y="26670"/>
                </a:lnTo>
                <a:lnTo>
                  <a:pt x="194310" y="20574"/>
                </a:lnTo>
                <a:lnTo>
                  <a:pt x="192024" y="18288"/>
                </a:lnTo>
                <a:lnTo>
                  <a:pt x="188976" y="17526"/>
                </a:lnTo>
                <a:lnTo>
                  <a:pt x="76369" y="15440"/>
                </a:lnTo>
                <a:close/>
              </a:path>
              <a:path w="194310" h="43814">
                <a:moveTo>
                  <a:pt x="65532" y="15240"/>
                </a:moveTo>
                <a:lnTo>
                  <a:pt x="62484" y="15240"/>
                </a:lnTo>
                <a:lnTo>
                  <a:pt x="60198" y="17526"/>
                </a:lnTo>
                <a:lnTo>
                  <a:pt x="60198" y="20574"/>
                </a:lnTo>
                <a:lnTo>
                  <a:pt x="59436" y="23622"/>
                </a:lnTo>
                <a:lnTo>
                  <a:pt x="62484" y="25908"/>
                </a:lnTo>
                <a:lnTo>
                  <a:pt x="64770" y="25908"/>
                </a:lnTo>
                <a:lnTo>
                  <a:pt x="76006" y="26185"/>
                </a:lnTo>
                <a:lnTo>
                  <a:pt x="65532" y="20574"/>
                </a:lnTo>
                <a:lnTo>
                  <a:pt x="76369" y="15440"/>
                </a:lnTo>
                <a:lnTo>
                  <a:pt x="65532" y="15240"/>
                </a:lnTo>
                <a:close/>
              </a:path>
              <a:path w="194310" h="43814">
                <a:moveTo>
                  <a:pt x="76792" y="15240"/>
                </a:moveTo>
                <a:lnTo>
                  <a:pt x="65532" y="15240"/>
                </a:lnTo>
                <a:lnTo>
                  <a:pt x="76369" y="15440"/>
                </a:lnTo>
                <a:lnTo>
                  <a:pt x="76792" y="15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74222" y="3666743"/>
            <a:ext cx="181851" cy="232410"/>
          </a:xfrm>
          <a:prstGeom prst="rect">
            <a:avLst/>
          </a:prstGeom>
        </p:spPr>
      </p:pic>
      <p:sp>
        <p:nvSpPr>
          <p:cNvPr id="20" name="object 20"/>
          <p:cNvSpPr/>
          <p:nvPr/>
        </p:nvSpPr>
        <p:spPr>
          <a:xfrm>
            <a:off x="2799588" y="4134611"/>
            <a:ext cx="161925" cy="92710"/>
          </a:xfrm>
          <a:custGeom>
            <a:avLst/>
            <a:gdLst/>
            <a:ahLst/>
            <a:cxnLst/>
            <a:rect l="l" t="t" r="r" b="b"/>
            <a:pathLst>
              <a:path w="161925" h="92710">
                <a:moveTo>
                  <a:pt x="0" y="92202"/>
                </a:moveTo>
                <a:lnTo>
                  <a:pt x="161544" y="0"/>
                </a:lnTo>
              </a:path>
            </a:pathLst>
          </a:custGeom>
          <a:ln w="81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707386" y="516889"/>
            <a:ext cx="5787390" cy="32772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Чорновий </a:t>
            </a:r>
            <a:r>
              <a:rPr sz="1200" dirty="0">
                <a:latin typeface="Times New Roman"/>
                <a:cs typeface="Times New Roman"/>
              </a:rPr>
              <a:t>метал з добавкою </a:t>
            </a:r>
            <a:r>
              <a:rPr sz="1200" spc="-5" dirty="0">
                <a:latin typeface="Times New Roman"/>
                <a:cs typeface="Times New Roman"/>
              </a:rPr>
              <a:t>певної </a:t>
            </a:r>
            <a:r>
              <a:rPr sz="1200" dirty="0">
                <a:latin typeface="Times New Roman"/>
                <a:cs typeface="Times New Roman"/>
              </a:rPr>
              <a:t>кількості </a:t>
            </a:r>
            <a:r>
              <a:rPr sz="1200" spc="-5" dirty="0">
                <a:latin typeface="Times New Roman"/>
                <a:cs typeface="Times New Roman"/>
              </a:rPr>
              <a:t>йоду поміщають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герметичну камеру.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Зону камери,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знаходиться ця суміш, розігрівають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температури 400...600 </a:t>
            </a:r>
            <a:r>
              <a:rPr sz="1200" dirty="0">
                <a:latin typeface="Times New Roman"/>
                <a:cs typeface="Times New Roman"/>
              </a:rPr>
              <a:t>°C (зале-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жить від металу,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очищується), при </a:t>
            </a:r>
            <a:r>
              <a:rPr sz="1200" dirty="0">
                <a:latin typeface="Times New Roman"/>
                <a:cs typeface="Times New Roman"/>
              </a:rPr>
              <a:t>цій температурі </a:t>
            </a:r>
            <a:r>
              <a:rPr sz="1200" spc="-5" dirty="0">
                <a:latin typeface="Times New Roman"/>
                <a:cs typeface="Times New Roman"/>
              </a:rPr>
              <a:t>утворюється </a:t>
            </a:r>
            <a:r>
              <a:rPr sz="1200" dirty="0">
                <a:latin typeface="Times New Roman"/>
                <a:cs typeface="Times New Roman"/>
              </a:rPr>
              <a:t>йодид металу,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такій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знаходиться в </a:t>
            </a:r>
            <a:r>
              <a:rPr sz="1200" spc="-5" dirty="0">
                <a:latin typeface="Times New Roman"/>
                <a:cs typeface="Times New Roman"/>
              </a:rPr>
              <a:t>газоподібному стані. Потім пари йодиду металу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потрапляють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зону камери, яка </a:t>
            </a:r>
            <a:r>
              <a:rPr sz="1200" dirty="0">
                <a:latin typeface="Times New Roman"/>
                <a:cs typeface="Times New Roman"/>
              </a:rPr>
              <a:t>нагріта до </a:t>
            </a:r>
            <a:r>
              <a:rPr sz="1200" spc="-5" dirty="0">
                <a:latin typeface="Times New Roman"/>
                <a:cs typeface="Times New Roman"/>
              </a:rPr>
              <a:t>1300...1700 </a:t>
            </a:r>
            <a:r>
              <a:rPr sz="1200" dirty="0">
                <a:latin typeface="Times New Roman"/>
                <a:cs typeface="Times New Roman"/>
              </a:rPr>
              <a:t>°C </a:t>
            </a:r>
            <a:r>
              <a:rPr sz="1200" spc="-5" dirty="0">
                <a:latin typeface="Times New Roman"/>
                <a:cs typeface="Times New Roman"/>
              </a:rPr>
              <a:t>(температура розкладання йо-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диду).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ній відбувається розкладання йодиду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виділенням чистого металу на </a:t>
            </a:r>
            <a:r>
              <a:rPr sz="1200" dirty="0">
                <a:latin typeface="Times New Roman"/>
                <a:cs typeface="Times New Roman"/>
              </a:rPr>
              <a:t>стінках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камери. Йод,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залишився після розкладання, потрапляє </a:t>
            </a:r>
            <a:r>
              <a:rPr sz="1200" dirty="0">
                <a:latin typeface="Times New Roman"/>
                <a:cs typeface="Times New Roman"/>
              </a:rPr>
              <a:t>назад в </a:t>
            </a:r>
            <a:r>
              <a:rPr sz="1200" spc="-5" dirty="0">
                <a:latin typeface="Times New Roman"/>
                <a:cs typeface="Times New Roman"/>
              </a:rPr>
              <a:t>зону низької </a:t>
            </a:r>
            <a:r>
              <a:rPr sz="1200" dirty="0">
                <a:latin typeface="Times New Roman"/>
                <a:cs typeface="Times New Roman"/>
              </a:rPr>
              <a:t>темпера-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тури,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взаємодіє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новою </a:t>
            </a:r>
            <a:r>
              <a:rPr sz="1200" dirty="0">
                <a:latin typeface="Times New Roman"/>
                <a:cs typeface="Times New Roman"/>
              </a:rPr>
              <a:t>порцією </a:t>
            </a:r>
            <a:r>
              <a:rPr sz="1200" spc="-5" dirty="0">
                <a:latin typeface="Times New Roman"/>
                <a:cs typeface="Times New Roman"/>
              </a:rPr>
              <a:t>металу, таким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чином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цикл повторюється, поки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не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залишаються </a:t>
            </a:r>
            <a:r>
              <a:rPr sz="1200" dirty="0">
                <a:latin typeface="Times New Roman"/>
                <a:cs typeface="Times New Roman"/>
              </a:rPr>
              <a:t>лише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взаємодіють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йодом.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Висока </a:t>
            </a:r>
            <a:r>
              <a:rPr sz="1200" dirty="0">
                <a:latin typeface="Times New Roman"/>
                <a:cs typeface="Times New Roman"/>
              </a:rPr>
              <a:t>температура, </a:t>
            </a:r>
            <a:r>
              <a:rPr sz="1200" spc="-5" dirty="0">
                <a:latin typeface="Times New Roman"/>
                <a:cs typeface="Times New Roman"/>
              </a:rPr>
              <a:t>яка необхідна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розкладання йодиду, може створюватися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пропусканням</a:t>
            </a:r>
            <a:r>
              <a:rPr sz="1200" dirty="0">
                <a:latin typeface="Times New Roman"/>
                <a:cs typeface="Times New Roman"/>
              </a:rPr>
              <a:t> електричного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струму</a:t>
            </a:r>
            <a:r>
              <a:rPr sz="1200" dirty="0">
                <a:latin typeface="Times New Roman"/>
                <a:cs typeface="Times New Roman"/>
              </a:rPr>
              <a:t> через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закріплену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камері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вольфрамову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нитку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12.1,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).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такому випадку метал осідає не на </a:t>
            </a:r>
            <a:r>
              <a:rPr sz="1200" dirty="0">
                <a:latin typeface="Times New Roman"/>
                <a:cs typeface="Times New Roman"/>
              </a:rPr>
              <a:t>стінках </a:t>
            </a:r>
            <a:r>
              <a:rPr sz="1200" spc="-5" dirty="0">
                <a:latin typeface="Times New Roman"/>
                <a:cs typeface="Times New Roman"/>
              </a:rPr>
              <a:t>камери,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дроті, </a:t>
            </a:r>
            <a:r>
              <a:rPr sz="1200" spc="-5" dirty="0">
                <a:latin typeface="Times New Roman"/>
                <a:cs typeface="Times New Roman"/>
              </a:rPr>
              <a:t>утворюю- </a:t>
            </a:r>
            <a:r>
              <a:rPr sz="1200" dirty="0">
                <a:latin typeface="Times New Roman"/>
                <a:cs typeface="Times New Roman"/>
              </a:rPr>
              <a:t> чи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своєрідні </a:t>
            </a:r>
            <a:r>
              <a:rPr sz="1200" dirty="0">
                <a:latin typeface="Times New Roman"/>
                <a:cs typeface="Times New Roman"/>
              </a:rPr>
              <a:t>кристалічні </a:t>
            </a:r>
            <a:r>
              <a:rPr sz="1200" spc="-5" dirty="0">
                <a:latin typeface="Times New Roman"/>
                <a:cs typeface="Times New Roman"/>
              </a:rPr>
              <a:t>«злитки»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12.1,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850">
              <a:latin typeface="Times New Roman"/>
              <a:cs typeface="Times New Roman"/>
            </a:endParaRPr>
          </a:p>
          <a:p>
            <a:pPr marL="891540">
              <a:lnSpc>
                <a:spcPct val="100000"/>
              </a:lnSpc>
            </a:pPr>
            <a:r>
              <a:rPr sz="900" spc="15" dirty="0">
                <a:latin typeface="Times New Roman"/>
                <a:cs typeface="Times New Roman"/>
              </a:rPr>
              <a:t>До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вакуумного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насосу</a:t>
            </a:r>
            <a:endParaRPr sz="900">
              <a:latin typeface="Times New Roman"/>
              <a:cs typeface="Times New Roman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934307" y="3892391"/>
          <a:ext cx="2328545" cy="1783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2560"/>
                <a:gridCol w="300355"/>
                <a:gridCol w="488315"/>
                <a:gridCol w="346075"/>
                <a:gridCol w="883919"/>
                <a:gridCol w="128269"/>
              </a:tblGrid>
              <a:tr h="2270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3">
                  <a:txBody>
                    <a:bodyPr/>
                    <a:lstStyle/>
                    <a:p>
                      <a:pPr marL="414655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900" spc="15" dirty="0">
                          <a:latin typeface="Times New Roman"/>
                          <a:cs typeface="Times New Roman"/>
                        </a:rPr>
                        <a:t>Кристалічний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900" spc="10" dirty="0">
                          <a:latin typeface="Times New Roman"/>
                          <a:cs typeface="Times New Roman"/>
                        </a:rPr>
                        <a:t>«злиток»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248156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12725">
                        <a:lnSpc>
                          <a:spcPts val="1010"/>
                        </a:lnSpc>
                      </a:pPr>
                      <a:r>
                        <a:rPr sz="1350" baseline="9259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1350" spc="-7" baseline="9259" dirty="0">
                          <a:latin typeface="Times New Roman"/>
                          <a:cs typeface="Times New Roman"/>
                        </a:rPr>
                        <a:t>е</a:t>
                      </a:r>
                      <a:r>
                        <a:rPr sz="600" spc="-5" dirty="0">
                          <a:latin typeface="Times New Roman"/>
                          <a:cs typeface="Times New Roman"/>
                        </a:rPr>
                        <a:t>(к</a:t>
                      </a:r>
                      <a:r>
                        <a:rPr sz="600" dirty="0">
                          <a:latin typeface="Times New Roman"/>
                          <a:cs typeface="Times New Roman"/>
                        </a:rPr>
                        <a:t>)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1350" spc="7" baseline="9259" dirty="0">
                          <a:latin typeface="Times New Roman"/>
                          <a:cs typeface="Times New Roman"/>
                        </a:rPr>
                        <a:t>Ме</a:t>
                      </a:r>
                      <a:r>
                        <a:rPr sz="600" spc="5" dirty="0">
                          <a:latin typeface="Times New Roman"/>
                          <a:cs typeface="Times New Roman"/>
                        </a:rPr>
                        <a:t>(к)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64465">
                        <a:lnSpc>
                          <a:spcPct val="100000"/>
                        </a:lnSpc>
                        <a:spcBef>
                          <a:spcPts val="965"/>
                        </a:spcBef>
                      </a:pPr>
                      <a:r>
                        <a:rPr sz="1350" spc="-7" baseline="9259" dirty="0">
                          <a:latin typeface="Times New Roman"/>
                          <a:cs typeface="Times New Roman"/>
                        </a:rPr>
                        <a:t>Ме</a:t>
                      </a:r>
                      <a:r>
                        <a:rPr sz="1350" baseline="9259" dirty="0">
                          <a:latin typeface="Times New Roman"/>
                          <a:cs typeface="Times New Roman"/>
                        </a:rPr>
                        <a:t>І</a:t>
                      </a:r>
                      <a:r>
                        <a:rPr sz="600" i="1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6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600" dirty="0">
                          <a:latin typeface="Times New Roman"/>
                          <a:cs typeface="Times New Roman"/>
                        </a:rPr>
                        <a:t>г)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24765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350" spc="7" baseline="9259" dirty="0">
                          <a:latin typeface="Times New Roman"/>
                          <a:cs typeface="Times New Roman"/>
                        </a:rPr>
                        <a:t>МеІ</a:t>
                      </a:r>
                      <a:r>
                        <a:rPr sz="600" i="1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600" spc="5" dirty="0">
                          <a:latin typeface="Times New Roman"/>
                          <a:cs typeface="Times New Roman"/>
                        </a:rPr>
                        <a:t>(г)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9850" algn="ctr">
                        <a:lnSpc>
                          <a:spcPts val="965"/>
                        </a:lnSpc>
                        <a:spcBef>
                          <a:spcPts val="450"/>
                        </a:spcBef>
                      </a:pPr>
                      <a:r>
                        <a:rPr sz="900" spc="15" dirty="0">
                          <a:latin typeface="Times New Roman"/>
                          <a:cs typeface="Times New Roman"/>
                        </a:rPr>
                        <a:t>Вольфрамова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9215" algn="ctr">
                        <a:lnSpc>
                          <a:spcPts val="855"/>
                        </a:lnSpc>
                      </a:pPr>
                      <a:r>
                        <a:rPr sz="900" spc="10" dirty="0">
                          <a:latin typeface="Times New Roman"/>
                          <a:cs typeface="Times New Roman"/>
                        </a:rPr>
                        <a:t>нитка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7945" algn="ctr">
                        <a:lnSpc>
                          <a:spcPts val="969"/>
                        </a:lnSpc>
                      </a:pPr>
                      <a:r>
                        <a:rPr sz="900" spc="15" dirty="0">
                          <a:latin typeface="Times New Roman"/>
                          <a:cs typeface="Times New Roman"/>
                        </a:rPr>
                        <a:t>1200…1400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5" dirty="0">
                          <a:latin typeface="Symbol"/>
                          <a:cs typeface="Symbol"/>
                        </a:rPr>
                        <a:t>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С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1350" baseline="9259" dirty="0">
                          <a:latin typeface="Times New Roman"/>
                          <a:cs typeface="Times New Roman"/>
                        </a:rPr>
                        <a:t>І</a:t>
                      </a:r>
                      <a:r>
                        <a:rPr sz="600" dirty="0">
                          <a:latin typeface="Times New Roman"/>
                          <a:cs typeface="Times New Roman"/>
                        </a:rPr>
                        <a:t>2(г)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88900" algn="ctr">
                        <a:lnSpc>
                          <a:spcPct val="100000"/>
                        </a:lnSpc>
                      </a:pPr>
                      <a:r>
                        <a:rPr sz="1350" baseline="9259" dirty="0">
                          <a:latin typeface="Times New Roman"/>
                          <a:cs typeface="Times New Roman"/>
                        </a:rPr>
                        <a:t>І</a:t>
                      </a:r>
                      <a:r>
                        <a:rPr sz="600" dirty="0">
                          <a:latin typeface="Times New Roman"/>
                          <a:cs typeface="Times New Roman"/>
                        </a:rPr>
                        <a:t>(к)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57150" marB="0">
                    <a:lnR w="19050">
                      <a:solidFill>
                        <a:srgbClr val="000000"/>
                      </a:solidFill>
                      <a:prstDash val="soli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4132">
                <a:tc gridSpan="6"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00" spc="15" dirty="0">
                          <a:latin typeface="Times New Roman"/>
                          <a:cs typeface="Times New Roman"/>
                        </a:rPr>
                        <a:t>800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5" dirty="0">
                          <a:latin typeface="Symbol"/>
                          <a:cs typeface="Symbol"/>
                        </a:rPr>
                        <a:t>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С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sp>
        <p:nvSpPr>
          <p:cNvPr id="23" name="object 23"/>
          <p:cNvSpPr/>
          <p:nvPr/>
        </p:nvSpPr>
        <p:spPr>
          <a:xfrm>
            <a:off x="2049780" y="4053077"/>
            <a:ext cx="55880" cy="73660"/>
          </a:xfrm>
          <a:custGeom>
            <a:avLst/>
            <a:gdLst/>
            <a:ahLst/>
            <a:cxnLst/>
            <a:rect l="l" t="t" r="r" b="b"/>
            <a:pathLst>
              <a:path w="55880" h="73660">
                <a:moveTo>
                  <a:pt x="55626" y="0"/>
                </a:moveTo>
                <a:lnTo>
                  <a:pt x="0" y="73152"/>
                </a:lnTo>
              </a:path>
            </a:pathLst>
          </a:custGeom>
          <a:ln w="81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object 2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98926" y="3883152"/>
            <a:ext cx="2881122" cy="1814321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694684" y="5751067"/>
            <a:ext cx="5812155" cy="3644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2230" algn="ctr">
              <a:lnSpc>
                <a:spcPct val="100000"/>
              </a:lnSpc>
              <a:spcBef>
                <a:spcPts val="100"/>
              </a:spcBef>
              <a:tabLst>
                <a:tab pos="294830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50">
              <a:latin typeface="Times New Roman"/>
              <a:cs typeface="Times New Roman"/>
            </a:endParaRPr>
          </a:p>
          <a:p>
            <a:pPr marL="255904" marR="249554" algn="ctr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12.1.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апарату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йодидним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«злиток»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одержуваного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кристалічного титану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Ме(к)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чорновий </a:t>
            </a:r>
            <a:r>
              <a:rPr sz="1000" dirty="0">
                <a:latin typeface="Times New Roman"/>
                <a:cs typeface="Times New Roman"/>
              </a:rPr>
              <a:t>метал;</a:t>
            </a:r>
            <a:r>
              <a:rPr sz="1000" spc="-5" dirty="0">
                <a:latin typeface="Times New Roman"/>
                <a:cs typeface="Times New Roman"/>
              </a:rPr>
              <a:t> І</a:t>
            </a:r>
            <a:r>
              <a:rPr sz="975" spc="-7" baseline="-12820" dirty="0">
                <a:latin typeface="Times New Roman"/>
                <a:cs typeface="Times New Roman"/>
              </a:rPr>
              <a:t>(к)</a:t>
            </a:r>
            <a:r>
              <a:rPr sz="975" spc="127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кристалічний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йод;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20"/>
              </a:lnSpc>
            </a:pPr>
            <a:r>
              <a:rPr sz="1000" spc="-5" dirty="0">
                <a:latin typeface="Times New Roman"/>
                <a:cs typeface="Times New Roman"/>
              </a:rPr>
              <a:t>І</a:t>
            </a:r>
            <a:r>
              <a:rPr sz="975" spc="-7" baseline="-12820" dirty="0">
                <a:latin typeface="Times New Roman"/>
                <a:cs typeface="Times New Roman"/>
              </a:rPr>
              <a:t>2(г)</a:t>
            </a:r>
            <a:r>
              <a:rPr sz="975" spc="127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газоподібний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йод;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МеІ</a:t>
            </a:r>
            <a:r>
              <a:rPr sz="975" i="1" spc="-7" baseline="-12820" dirty="0">
                <a:latin typeface="Times New Roman"/>
                <a:cs typeface="Times New Roman"/>
              </a:rPr>
              <a:t>n</a:t>
            </a:r>
            <a:r>
              <a:rPr sz="975" spc="-7" baseline="-12820" dirty="0">
                <a:latin typeface="Times New Roman"/>
                <a:cs typeface="Times New Roman"/>
              </a:rPr>
              <a:t>(г)</a:t>
            </a:r>
            <a:r>
              <a:rPr sz="975" spc="127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газоподібний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йодид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25400" marR="17780" indent="287655" algn="just">
              <a:lnSpc>
                <a:spcPct val="104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Наявність </a:t>
            </a:r>
            <a:r>
              <a:rPr sz="1200" dirty="0">
                <a:latin typeface="Times New Roman"/>
                <a:cs typeface="Times New Roman"/>
              </a:rPr>
              <a:t>домішок </a:t>
            </a:r>
            <a:r>
              <a:rPr sz="1200" spc="-5" dirty="0">
                <a:latin typeface="Times New Roman"/>
                <a:cs typeface="Times New Roman"/>
              </a:rPr>
              <a:t>сильно </a:t>
            </a:r>
            <a:r>
              <a:rPr sz="1200" dirty="0">
                <a:latin typeface="Times New Roman"/>
                <a:cs typeface="Times New Roman"/>
              </a:rPr>
              <a:t>впливає </a:t>
            </a:r>
            <a:r>
              <a:rPr sz="1200" spc="-5" dirty="0">
                <a:latin typeface="Times New Roman"/>
                <a:cs typeface="Times New Roman"/>
              </a:rPr>
              <a:t>на властивості титану. Для </a:t>
            </a:r>
            <a:r>
              <a:rPr sz="1200" dirty="0">
                <a:latin typeface="Times New Roman"/>
                <a:cs typeface="Times New Roman"/>
              </a:rPr>
              <a:t>технічного </a:t>
            </a:r>
            <a:r>
              <a:rPr sz="1200" spc="-5" dirty="0">
                <a:latin typeface="Times New Roman"/>
                <a:cs typeface="Times New Roman"/>
              </a:rPr>
              <a:t>титану </a:t>
            </a:r>
            <a:r>
              <a:rPr sz="1200" dirty="0">
                <a:latin typeface="Times New Roman"/>
                <a:cs typeface="Times New Roman"/>
              </a:rPr>
              <a:t> марки </a:t>
            </a:r>
            <a:r>
              <a:rPr sz="1200" spc="-5" dirty="0">
                <a:latin typeface="Times New Roman"/>
                <a:cs typeface="Times New Roman"/>
              </a:rPr>
              <a:t>ВТ1,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сумарним </a:t>
            </a:r>
            <a:r>
              <a:rPr sz="1200" dirty="0">
                <a:latin typeface="Times New Roman"/>
                <a:cs typeface="Times New Roman"/>
              </a:rPr>
              <a:t>вмістом домішок </a:t>
            </a:r>
            <a:r>
              <a:rPr sz="1200" spc="-5" dirty="0">
                <a:latin typeface="Times New Roman"/>
                <a:cs typeface="Times New Roman"/>
              </a:rPr>
              <a:t>0,8 %, </a:t>
            </a:r>
            <a:r>
              <a:rPr sz="1200" dirty="0">
                <a:latin typeface="Times New Roman"/>
                <a:cs typeface="Times New Roman"/>
              </a:rPr>
              <a:t>межа міцності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650 </a:t>
            </a:r>
            <a:r>
              <a:rPr sz="1200" spc="-5" dirty="0">
                <a:latin typeface="Times New Roman"/>
                <a:cs typeface="Times New Roman"/>
              </a:rPr>
              <a:t>МПа,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відносне</a:t>
            </a:r>
            <a:r>
              <a:rPr sz="1200" spc="-5" dirty="0">
                <a:latin typeface="Times New Roman"/>
                <a:cs typeface="Times New Roman"/>
              </a:rPr>
              <a:t> подовження</a:t>
            </a:r>
            <a:r>
              <a:rPr sz="1200" dirty="0">
                <a:latin typeface="Times New Roman"/>
                <a:cs typeface="Times New Roman"/>
              </a:rPr>
              <a:t> – 20 %.</a:t>
            </a:r>
            <a:endParaRPr sz="1200">
              <a:latin typeface="Times New Roman"/>
              <a:cs typeface="Times New Roman"/>
            </a:endParaRPr>
          </a:p>
          <a:p>
            <a:pPr marL="25400" marR="184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 882 </a:t>
            </a:r>
            <a:r>
              <a:rPr sz="1200" spc="-5" dirty="0">
                <a:latin typeface="Times New Roman"/>
                <a:cs typeface="Times New Roman"/>
              </a:rPr>
              <a:t>°С титан </a:t>
            </a:r>
            <a:r>
              <a:rPr sz="1200" dirty="0">
                <a:latin typeface="Times New Roman"/>
                <a:cs typeface="Times New Roman"/>
              </a:rPr>
              <a:t>зазнає поліморфних </a:t>
            </a:r>
            <a:r>
              <a:rPr sz="1200" spc="-5" dirty="0">
                <a:latin typeface="Times New Roman"/>
                <a:cs typeface="Times New Roman"/>
              </a:rPr>
              <a:t>перетворень,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-титан </a:t>
            </a:r>
            <a:r>
              <a:rPr sz="1200" dirty="0">
                <a:latin typeface="Times New Roman"/>
                <a:cs typeface="Times New Roman"/>
              </a:rPr>
              <a:t>з гексаго-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нальною </a:t>
            </a:r>
            <a:r>
              <a:rPr sz="1200" dirty="0">
                <a:latin typeface="Times New Roman"/>
                <a:cs typeface="Times New Roman"/>
              </a:rPr>
              <a:t>кристалічною решіткою </a:t>
            </a:r>
            <a:r>
              <a:rPr sz="1200" spc="-5" dirty="0">
                <a:latin typeface="Times New Roman"/>
                <a:cs typeface="Times New Roman"/>
              </a:rPr>
              <a:t>переходить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-титан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об’ємноцентрованою кубіч-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ною </a:t>
            </a:r>
            <a:r>
              <a:rPr sz="1200" dirty="0">
                <a:latin typeface="Times New Roman"/>
                <a:cs typeface="Times New Roman"/>
              </a:rPr>
              <a:t>кристалічною </a:t>
            </a:r>
            <a:r>
              <a:rPr sz="1200" spc="-5" dirty="0">
                <a:latin typeface="Times New Roman"/>
                <a:cs typeface="Times New Roman"/>
              </a:rPr>
              <a:t>решіткою. Наявність поліморфізму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титані </a:t>
            </a:r>
            <a:r>
              <a:rPr sz="1200" dirty="0">
                <a:latin typeface="Times New Roman"/>
                <a:cs typeface="Times New Roman"/>
              </a:rPr>
              <a:t>створює </a:t>
            </a:r>
            <a:r>
              <a:rPr sz="1200" spc="-5" dirty="0">
                <a:latin typeface="Times New Roman"/>
                <a:cs typeface="Times New Roman"/>
              </a:rPr>
              <a:t>передумови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поліпшення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</a:t>
            </a:r>
            <a:r>
              <a:rPr sz="1200" spc="-5" dirty="0">
                <a:latin typeface="Times New Roman"/>
                <a:cs typeface="Times New Roman"/>
              </a:rPr>
              <a:t> титанових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допомогою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обробки.</a:t>
            </a:r>
            <a:endParaRPr sz="1200">
              <a:latin typeface="Times New Roman"/>
              <a:cs typeface="Times New Roman"/>
            </a:endParaRPr>
          </a:p>
          <a:p>
            <a:pPr marL="25400" marR="177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Титан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низьку теплопровідність. При </a:t>
            </a:r>
            <a:r>
              <a:rPr sz="1200" dirty="0">
                <a:latin typeface="Times New Roman"/>
                <a:cs typeface="Times New Roman"/>
              </a:rPr>
              <a:t>нормальній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високу коро-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зійну стійкість </a:t>
            </a:r>
            <a:r>
              <a:rPr sz="1200" dirty="0">
                <a:latin typeface="Times New Roman"/>
                <a:cs typeface="Times New Roman"/>
              </a:rPr>
              <a:t>в атмосфері, у </a:t>
            </a:r>
            <a:r>
              <a:rPr sz="1200" spc="-5" dirty="0">
                <a:latin typeface="Times New Roman"/>
                <a:cs typeface="Times New Roman"/>
              </a:rPr>
              <a:t>воді,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органічних та </a:t>
            </a:r>
            <a:r>
              <a:rPr sz="1200" dirty="0">
                <a:latin typeface="Times New Roman"/>
                <a:cs typeface="Times New Roman"/>
              </a:rPr>
              <a:t>неорганічних </a:t>
            </a:r>
            <a:r>
              <a:rPr sz="1200" spc="-5" dirty="0">
                <a:latin typeface="Times New Roman"/>
                <a:cs typeface="Times New Roman"/>
              </a:rPr>
              <a:t>кислотах (не </a:t>
            </a:r>
            <a:r>
              <a:rPr sz="1200" dirty="0">
                <a:latin typeface="Times New Roman"/>
                <a:cs typeface="Times New Roman"/>
              </a:rPr>
              <a:t>стійкий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плавиковій та </a:t>
            </a:r>
            <a:r>
              <a:rPr sz="1200" dirty="0">
                <a:latin typeface="Times New Roman"/>
                <a:cs typeface="Times New Roman"/>
              </a:rPr>
              <a:t>міцних </a:t>
            </a:r>
            <a:r>
              <a:rPr sz="1200" spc="-5" dirty="0">
                <a:latin typeface="Times New Roman"/>
                <a:cs typeface="Times New Roman"/>
              </a:rPr>
              <a:t>сірчаній та азотній кислотах), завдяки тому, що на повітрі швидко </a:t>
            </a:r>
            <a:r>
              <a:rPr sz="1200" dirty="0">
                <a:latin typeface="Times New Roman"/>
                <a:cs typeface="Times New Roman"/>
              </a:rPr>
              <a:t> покривається </a:t>
            </a:r>
            <a:r>
              <a:rPr sz="1200" spc="-5" dirty="0">
                <a:latin typeface="Times New Roman"/>
                <a:cs typeface="Times New Roman"/>
              </a:rPr>
              <a:t>захисною плівкою </a:t>
            </a:r>
            <a:r>
              <a:rPr sz="1200" dirty="0">
                <a:latin typeface="Times New Roman"/>
                <a:cs typeface="Times New Roman"/>
              </a:rPr>
              <a:t>щільних </a:t>
            </a:r>
            <a:r>
              <a:rPr sz="1200" spc="-5" dirty="0">
                <a:latin typeface="Times New Roman"/>
                <a:cs typeface="Times New Roman"/>
              </a:rPr>
              <a:t>оксидів. При нагріванні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температури вище </a:t>
            </a:r>
            <a:r>
              <a:rPr sz="1200" dirty="0">
                <a:latin typeface="Times New Roman"/>
                <a:cs typeface="Times New Roman"/>
              </a:rPr>
              <a:t> 500 °С стає </a:t>
            </a:r>
            <a:r>
              <a:rPr sz="1200" spc="-5" dirty="0">
                <a:latin typeface="Times New Roman"/>
                <a:cs typeface="Times New Roman"/>
              </a:rPr>
              <a:t>дуже активним елементом. </a:t>
            </a:r>
            <a:r>
              <a:rPr sz="1200" dirty="0">
                <a:latin typeface="Times New Roman"/>
                <a:cs typeface="Times New Roman"/>
              </a:rPr>
              <a:t>Він </a:t>
            </a:r>
            <a:r>
              <a:rPr sz="1200" spc="-5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Times New Roman"/>
                <a:cs typeface="Times New Roman"/>
              </a:rPr>
              <a:t>розчиняє майже усі </a:t>
            </a:r>
            <a:r>
              <a:rPr sz="1200" spc="-5" dirty="0">
                <a:latin typeface="Times New Roman"/>
                <a:cs typeface="Times New Roman"/>
              </a:rPr>
              <a:t>дотичні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ним речо-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вини,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</a:t>
            </a:r>
            <a:r>
              <a:rPr sz="1200" dirty="0">
                <a:latin typeface="Times New Roman"/>
                <a:cs typeface="Times New Roman"/>
              </a:rPr>
              <a:t> з ними </a:t>
            </a:r>
            <a:r>
              <a:rPr sz="1200" spc="-5" dirty="0">
                <a:latin typeface="Times New Roman"/>
                <a:cs typeface="Times New Roman"/>
              </a:rPr>
              <a:t>хімічні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5" y="516889"/>
            <a:ext cx="5864860" cy="4334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81381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12.1.2.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ТИТАНОВІ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Титанові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сплави на основі титану </a:t>
            </a:r>
            <a:r>
              <a:rPr sz="1200" dirty="0">
                <a:latin typeface="Times New Roman"/>
                <a:cs typeface="Times New Roman"/>
              </a:rPr>
              <a:t>з добавками </a:t>
            </a:r>
            <a:r>
              <a:rPr sz="1200" spc="-5" dirty="0">
                <a:latin typeface="Times New Roman"/>
                <a:cs typeface="Times New Roman"/>
              </a:rPr>
              <a:t>алюмінію, олова, марган-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цю, молібдену, заліза, хрому, ванадію, кобальту, </a:t>
            </a:r>
            <a:r>
              <a:rPr sz="1200" dirty="0">
                <a:latin typeface="Times New Roman"/>
                <a:cs typeface="Times New Roman"/>
              </a:rPr>
              <a:t>міді, </a:t>
            </a:r>
            <a:r>
              <a:rPr sz="1200" spc="-5" dirty="0">
                <a:latin typeface="Times New Roman"/>
                <a:cs typeface="Times New Roman"/>
              </a:rPr>
              <a:t>вольфраму та </a:t>
            </a:r>
            <a:r>
              <a:rPr sz="1200" dirty="0">
                <a:latin typeface="Times New Roman"/>
                <a:cs typeface="Times New Roman"/>
              </a:rPr>
              <a:t>інших </a:t>
            </a:r>
            <a:r>
              <a:rPr sz="1200" spc="-5" dirty="0">
                <a:latin typeface="Times New Roman"/>
                <a:cs typeface="Times New Roman"/>
              </a:rPr>
              <a:t>елементів.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Відрізняються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високою</a:t>
            </a:r>
            <a:r>
              <a:rPr sz="1200" dirty="0">
                <a:latin typeface="Times New Roman"/>
                <a:cs typeface="Times New Roman"/>
              </a:rPr>
              <a:t> механічною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жароміцністю,</a:t>
            </a:r>
            <a:r>
              <a:rPr sz="1200" dirty="0">
                <a:latin typeface="Times New Roman"/>
                <a:cs typeface="Times New Roman"/>
              </a:rPr>
              <a:t> значною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корозійною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стійкістю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агресивних</a:t>
            </a:r>
            <a:r>
              <a:rPr sz="1200" spc="-5" dirty="0">
                <a:latin typeface="Times New Roman"/>
                <a:cs typeface="Times New Roman"/>
              </a:rPr>
              <a:t> середовищах,</a:t>
            </a:r>
            <a:r>
              <a:rPr sz="1200" dirty="0">
                <a:latin typeface="Times New Roman"/>
                <a:cs typeface="Times New Roman"/>
              </a:rPr>
              <a:t> багато</a:t>
            </a:r>
            <a:r>
              <a:rPr sz="1200" spc="-5" dirty="0">
                <a:latin typeface="Times New Roman"/>
                <a:cs typeface="Times New Roman"/>
              </a:rPr>
              <a:t> які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доброю зварністю.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Титанові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переваг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іншими:</a:t>
            </a:r>
            <a:endParaRPr sz="1200">
              <a:latin typeface="Times New Roman"/>
              <a:cs typeface="Times New Roman"/>
            </a:endParaRPr>
          </a:p>
          <a:p>
            <a:pPr marL="452755" indent="-114935" algn="just">
              <a:lnSpc>
                <a:spcPct val="100000"/>
              </a:lnSpc>
              <a:spcBef>
                <a:spcPts val="35"/>
              </a:spcBef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поєднання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високої</a:t>
            </a:r>
            <a:r>
              <a:rPr sz="1200" spc="7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міцності  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=800...1000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МПа)</a:t>
            </a:r>
            <a:r>
              <a:rPr sz="1200" spc="7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 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високою</a:t>
            </a:r>
            <a:r>
              <a:rPr sz="1200" spc="7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пластичністю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405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=12...25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75"/>
              </a:lnSpc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мала</a:t>
            </a:r>
            <a:r>
              <a:rPr sz="1200" spc="-5" dirty="0">
                <a:latin typeface="Times New Roman"/>
                <a:cs typeface="Times New Roman"/>
              </a:rPr>
              <a:t> щільність,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забезпечує</a:t>
            </a:r>
            <a:r>
              <a:rPr sz="1200" spc="-5" dirty="0">
                <a:latin typeface="Times New Roman"/>
                <a:cs typeface="Times New Roman"/>
              </a:rPr>
              <a:t> високу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питому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гарна</a:t>
            </a:r>
            <a:r>
              <a:rPr sz="1200" spc="-5" dirty="0">
                <a:latin typeface="Times New Roman"/>
                <a:cs typeface="Times New Roman"/>
              </a:rPr>
              <a:t> жароміцність,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600...700</a:t>
            </a:r>
            <a:r>
              <a:rPr sz="1200" spc="-5" dirty="0">
                <a:latin typeface="Times New Roman"/>
                <a:cs typeface="Times New Roman"/>
              </a:rPr>
              <a:t> °С;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корозійна</a:t>
            </a:r>
            <a:r>
              <a:rPr sz="1200" spc="-5" dirty="0">
                <a:latin typeface="Times New Roman"/>
                <a:cs typeface="Times New Roman"/>
              </a:rPr>
              <a:t> стійкість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агресивних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середовищах.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Однорідні </a:t>
            </a:r>
            <a:r>
              <a:rPr sz="1200" spc="-5" dirty="0">
                <a:latin typeface="Times New Roman"/>
                <a:cs typeface="Times New Roman"/>
              </a:rPr>
              <a:t>титанові сплави, які не </a:t>
            </a:r>
            <a:r>
              <a:rPr sz="1200" dirty="0">
                <a:latin typeface="Times New Roman"/>
                <a:cs typeface="Times New Roman"/>
              </a:rPr>
              <a:t>піддаються </a:t>
            </a:r>
            <a:r>
              <a:rPr sz="1200" spc="-5" dirty="0">
                <a:latin typeface="Times New Roman"/>
                <a:cs typeface="Times New Roman"/>
              </a:rPr>
              <a:t>старінню, використовують </a:t>
            </a:r>
            <a:r>
              <a:rPr sz="1200" dirty="0">
                <a:latin typeface="Times New Roman"/>
                <a:cs typeface="Times New Roman"/>
              </a:rPr>
              <a:t>в кріоген-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установках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</a:t>
            </a:r>
            <a:r>
              <a:rPr sz="1200" spc="-5" dirty="0">
                <a:latin typeface="Times New Roman"/>
                <a:cs typeface="Times New Roman"/>
              </a:rPr>
              <a:t> кипіння </a:t>
            </a:r>
            <a:r>
              <a:rPr sz="1200" dirty="0">
                <a:latin typeface="Times New Roman"/>
                <a:cs typeface="Times New Roman"/>
              </a:rPr>
              <a:t>гелію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нормальному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4,2 </a:t>
            </a:r>
            <a:r>
              <a:rPr sz="1200" spc="-5" dirty="0">
                <a:latin typeface="Times New Roman"/>
                <a:cs typeface="Times New Roman"/>
              </a:rPr>
              <a:t>К).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0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легування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титанових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отримати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потрібний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комплекс</a:t>
            </a:r>
            <a:endParaRPr sz="1200">
              <a:latin typeface="Times New Roman"/>
              <a:cs typeface="Times New Roman"/>
            </a:endParaRPr>
          </a:p>
          <a:p>
            <a:pPr marL="50800" marR="43180" algn="just">
              <a:lnSpc>
                <a:spcPct val="969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властивостей. </a:t>
            </a:r>
            <a:r>
              <a:rPr sz="1200" spc="-5" dirty="0">
                <a:latin typeface="Times New Roman"/>
                <a:cs typeface="Times New Roman"/>
              </a:rPr>
              <a:t>Найкраще підвищують міцність </a:t>
            </a:r>
            <a:r>
              <a:rPr sz="1200" dirty="0">
                <a:latin typeface="Times New Roman"/>
                <a:cs typeface="Times New Roman"/>
              </a:rPr>
              <a:t>(з одночасним </a:t>
            </a:r>
            <a:r>
              <a:rPr sz="1200" spc="-5" dirty="0">
                <a:latin typeface="Times New Roman"/>
                <a:cs typeface="Times New Roman"/>
              </a:rPr>
              <a:t>зниженням пластичності)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титанових </a:t>
            </a:r>
            <a:r>
              <a:rPr sz="1200" spc="-25" dirty="0">
                <a:latin typeface="Times New Roman"/>
                <a:cs typeface="Times New Roman"/>
              </a:rPr>
              <a:t>сплавів </a:t>
            </a:r>
            <a:r>
              <a:rPr sz="1200" spc="-20" dirty="0">
                <a:latin typeface="Times New Roman"/>
                <a:cs typeface="Times New Roman"/>
              </a:rPr>
              <a:t>Fe, </a:t>
            </a:r>
            <a:r>
              <a:rPr sz="1200" spc="-15" dirty="0">
                <a:latin typeface="Times New Roman"/>
                <a:cs typeface="Times New Roman"/>
              </a:rPr>
              <a:t>Mn, Cr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Mo.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якості мікродобавок </a:t>
            </a:r>
            <a:r>
              <a:rPr sz="1200" spc="-25" dirty="0">
                <a:latin typeface="Times New Roman"/>
                <a:cs typeface="Times New Roman"/>
              </a:rPr>
              <a:t>застосовуються </a:t>
            </a:r>
            <a:r>
              <a:rPr sz="1200" spc="-10" dirty="0">
                <a:latin typeface="Times New Roman"/>
                <a:cs typeface="Times New Roman"/>
              </a:rPr>
              <a:t>Pd </a:t>
            </a:r>
            <a:r>
              <a:rPr sz="1200" spc="-15" dirty="0">
                <a:latin typeface="Times New Roman"/>
                <a:cs typeface="Times New Roman"/>
              </a:rPr>
              <a:t>(до 0,2 </a:t>
            </a:r>
            <a:r>
              <a:rPr sz="1200" spc="-10" dirty="0">
                <a:latin typeface="Times New Roman"/>
                <a:cs typeface="Times New Roman"/>
              </a:rPr>
              <a:t>%)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dirty="0">
                <a:latin typeface="Times New Roman"/>
                <a:cs typeface="Times New Roman"/>
              </a:rPr>
              <a:t>корозійної стійкості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В (до 0,01 %) – </a:t>
            </a:r>
            <a:r>
              <a:rPr sz="1200" spc="-5" dirty="0">
                <a:latin typeface="Times New Roman"/>
                <a:cs typeface="Times New Roman"/>
              </a:rPr>
              <a:t>для подрібнення </a:t>
            </a:r>
            <a:r>
              <a:rPr sz="1200" dirty="0">
                <a:latin typeface="Times New Roman"/>
                <a:cs typeface="Times New Roman"/>
              </a:rPr>
              <a:t>зерна. </a:t>
            </a:r>
            <a:r>
              <a:rPr sz="1200" spc="-5" dirty="0">
                <a:latin typeface="Times New Roman"/>
                <a:cs typeface="Times New Roman"/>
              </a:rPr>
              <a:t>Легуючі </a:t>
            </a:r>
            <a:r>
              <a:rPr sz="1200" dirty="0">
                <a:latin typeface="Times New Roman"/>
                <a:cs typeface="Times New Roman"/>
              </a:rPr>
              <a:t> елементи, </a:t>
            </a:r>
            <a:r>
              <a:rPr sz="1200" spc="-5" dirty="0">
                <a:latin typeface="Times New Roman"/>
                <a:cs typeface="Times New Roman"/>
              </a:rPr>
              <a:t>які входять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складу промислових титанових сплавів, утворюють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титаном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 </a:t>
            </a:r>
            <a:r>
              <a:rPr sz="1200" dirty="0">
                <a:latin typeface="Times New Roman"/>
                <a:cs typeface="Times New Roman"/>
              </a:rPr>
              <a:t>розчини </a:t>
            </a:r>
            <a:r>
              <a:rPr sz="1200" spc="-5" dirty="0">
                <a:latin typeface="Times New Roman"/>
                <a:cs typeface="Times New Roman"/>
              </a:rPr>
              <a:t>заміщення </a:t>
            </a:r>
            <a:r>
              <a:rPr sz="1200" dirty="0">
                <a:latin typeface="Times New Roman"/>
                <a:cs typeface="Times New Roman"/>
              </a:rPr>
              <a:t>або інтерметаліди </a:t>
            </a:r>
            <a:r>
              <a:rPr sz="1200" spc="-5" dirty="0">
                <a:latin typeface="Times New Roman"/>
                <a:cs typeface="Times New Roman"/>
              </a:rPr>
              <a:t>типу Ti</a:t>
            </a:r>
            <a:r>
              <a:rPr sz="1200" i="1" spc="-7" baseline="-10416" dirty="0">
                <a:latin typeface="Times New Roman"/>
                <a:cs typeface="Times New Roman"/>
              </a:rPr>
              <a:t>x</a:t>
            </a:r>
            <a:r>
              <a:rPr sz="1200" spc="-5" dirty="0">
                <a:latin typeface="Times New Roman"/>
                <a:cs typeface="Times New Roman"/>
              </a:rPr>
              <a:t>Me</a:t>
            </a:r>
            <a:r>
              <a:rPr sz="1200" i="1" spc="-7" baseline="-10416" dirty="0">
                <a:latin typeface="Times New Roman"/>
                <a:cs typeface="Times New Roman"/>
              </a:rPr>
              <a:t>y </a:t>
            </a:r>
            <a:r>
              <a:rPr sz="1200" spc="-5" dirty="0">
                <a:latin typeface="Times New Roman"/>
                <a:cs typeface="Times New Roman"/>
              </a:rPr>
              <a:t>та змінюють температуру ало-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тропного перетворення </a:t>
            </a:r>
            <a:r>
              <a:rPr sz="1200" spc="-5" dirty="0">
                <a:latin typeface="Symbol"/>
                <a:cs typeface="Symbol"/>
              </a:rPr>
              <a:t></a:t>
            </a:r>
            <a:r>
              <a:rPr sz="1200" spc="-5" dirty="0">
                <a:latin typeface="Times New Roman"/>
                <a:cs typeface="Times New Roman"/>
              </a:rPr>
              <a:t>. Вплив легуючих </a:t>
            </a:r>
            <a:r>
              <a:rPr sz="1200" dirty="0">
                <a:latin typeface="Times New Roman"/>
                <a:cs typeface="Times New Roman"/>
              </a:rPr>
              <a:t>елементів </a:t>
            </a:r>
            <a:r>
              <a:rPr sz="1200" spc="-5" dirty="0">
                <a:latin typeface="Times New Roman"/>
                <a:cs typeface="Times New Roman"/>
              </a:rPr>
              <a:t>на поліморфізм титану пока- </a:t>
            </a:r>
            <a:r>
              <a:rPr sz="1200" dirty="0">
                <a:latin typeface="Times New Roman"/>
                <a:cs typeface="Times New Roman"/>
              </a:rPr>
              <a:t> зано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12.2.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6" y="8408926"/>
            <a:ext cx="5787390" cy="1573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12.2. </a:t>
            </a:r>
            <a:r>
              <a:rPr sz="1000" spc="-5" dirty="0">
                <a:latin typeface="Times New Roman"/>
                <a:cs typeface="Times New Roman"/>
              </a:rPr>
              <a:t>Вплив легуючих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поліморфізм титану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tabLst>
                <a:tab pos="791210" algn="l"/>
                <a:tab pos="1125855" algn="l"/>
                <a:tab pos="2044700" algn="l"/>
                <a:tab pos="2980690" algn="l"/>
                <a:tab pos="4016375" algn="l"/>
                <a:tab pos="4768215" algn="l"/>
              </a:tabLst>
            </a:pPr>
            <a:r>
              <a:rPr sz="1200" spc="-20" dirty="0">
                <a:latin typeface="Times New Roman"/>
                <a:cs typeface="Times New Roman"/>
              </a:rPr>
              <a:t>Елементи,	</a:t>
            </a:r>
            <a:r>
              <a:rPr sz="1200" spc="-10" dirty="0">
                <a:latin typeface="Times New Roman"/>
                <a:cs typeface="Times New Roman"/>
              </a:rPr>
              <a:t>що	</a:t>
            </a:r>
            <a:r>
              <a:rPr sz="1200" spc="-25" dirty="0">
                <a:latin typeface="Times New Roman"/>
                <a:cs typeface="Times New Roman"/>
              </a:rPr>
              <a:t>підвищують	температуру	</a:t>
            </a:r>
            <a:r>
              <a:rPr sz="1200" spc="-20" dirty="0">
                <a:latin typeface="Times New Roman"/>
                <a:cs typeface="Times New Roman"/>
              </a:rPr>
              <a:t>перетворення,	</a:t>
            </a:r>
            <a:r>
              <a:rPr sz="1200" spc="-25" dirty="0">
                <a:latin typeface="Times New Roman"/>
                <a:cs typeface="Times New Roman"/>
              </a:rPr>
              <a:t>сприяють	стабілізації</a:t>
            </a:r>
            <a:endParaRPr sz="1200">
              <a:latin typeface="Times New Roman"/>
              <a:cs typeface="Times New Roman"/>
            </a:endParaRPr>
          </a:p>
          <a:p>
            <a:pPr marL="300355" marR="5080" indent="-288290" algn="r">
              <a:lnSpc>
                <a:spcPts val="1370"/>
              </a:lnSpc>
              <a:spcBef>
                <a:spcPts val="140"/>
              </a:spcBef>
              <a:tabLst>
                <a:tab pos="1111250" algn="l"/>
                <a:tab pos="1446530" algn="l"/>
                <a:tab pos="2243455" algn="l"/>
                <a:tab pos="3204845" algn="l"/>
                <a:tab pos="4270375" algn="l"/>
                <a:tab pos="5038725" algn="l"/>
              </a:tabLst>
            </a:pPr>
            <a:r>
              <a:rPr sz="1200" spc="-20" dirty="0">
                <a:latin typeface="Symbol"/>
                <a:cs typeface="Symbol"/>
              </a:rPr>
              <a:t></a:t>
            </a:r>
            <a:r>
              <a:rPr sz="1200" spc="-20" dirty="0">
                <a:latin typeface="Times New Roman"/>
                <a:cs typeface="Times New Roman"/>
              </a:rPr>
              <a:t>-твердого розчину,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5" dirty="0">
                <a:latin typeface="Times New Roman"/>
                <a:cs typeface="Times New Roman"/>
              </a:rPr>
              <a:t>називаються </a:t>
            </a:r>
            <a:r>
              <a:rPr sz="1200" spc="-25" dirty="0">
                <a:latin typeface="Symbol"/>
                <a:cs typeface="Symbol"/>
              </a:rPr>
              <a:t></a:t>
            </a:r>
            <a:r>
              <a:rPr sz="1200" spc="-25" dirty="0">
                <a:latin typeface="Times New Roman"/>
                <a:cs typeface="Times New Roman"/>
              </a:rPr>
              <a:t>-стабілізаторами, </a:t>
            </a:r>
            <a:r>
              <a:rPr sz="1200" spc="-1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5" dirty="0">
                <a:latin typeface="Times New Roman"/>
                <a:cs typeface="Times New Roman"/>
              </a:rPr>
              <a:t>алюміній, </a:t>
            </a:r>
            <a:r>
              <a:rPr sz="1200" spc="-20" dirty="0">
                <a:latin typeface="Times New Roman"/>
                <a:cs typeface="Times New Roman"/>
              </a:rPr>
              <a:t>кисень, азот, вуглець.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Елементи,	що	зни</a:t>
            </a:r>
            <a:r>
              <a:rPr sz="1200" spc="-10" dirty="0">
                <a:latin typeface="Times New Roman"/>
                <a:cs typeface="Times New Roman"/>
              </a:rPr>
              <a:t>ж</a:t>
            </a:r>
            <a:r>
              <a:rPr sz="1200" spc="10" dirty="0">
                <a:latin typeface="Times New Roman"/>
                <a:cs typeface="Times New Roman"/>
              </a:rPr>
              <a:t>у</a:t>
            </a:r>
            <a:r>
              <a:rPr sz="1200" spc="-5" dirty="0">
                <a:latin typeface="Times New Roman"/>
                <a:cs typeface="Times New Roman"/>
              </a:rPr>
              <a:t>ю</a:t>
            </a:r>
            <a:r>
              <a:rPr sz="1200" dirty="0">
                <a:latin typeface="Times New Roman"/>
                <a:cs typeface="Times New Roman"/>
              </a:rPr>
              <a:t>ть	темпера</a:t>
            </a:r>
            <a:r>
              <a:rPr sz="1200" spc="-10" dirty="0">
                <a:latin typeface="Times New Roman"/>
                <a:cs typeface="Times New Roman"/>
              </a:rPr>
              <a:t>т</a:t>
            </a:r>
            <a:r>
              <a:rPr sz="1200" spc="10" dirty="0">
                <a:latin typeface="Times New Roman"/>
                <a:cs typeface="Times New Roman"/>
              </a:rPr>
              <a:t>у</a:t>
            </a:r>
            <a:r>
              <a:rPr sz="1200" spc="-10" dirty="0">
                <a:latin typeface="Times New Roman"/>
                <a:cs typeface="Times New Roman"/>
              </a:rPr>
              <a:t>р</a:t>
            </a:r>
            <a:r>
              <a:rPr sz="1200" dirty="0">
                <a:latin typeface="Times New Roman"/>
                <a:cs typeface="Times New Roman"/>
              </a:rPr>
              <a:t>у	</a:t>
            </a:r>
            <a:r>
              <a:rPr sz="1200" spc="-5" dirty="0">
                <a:latin typeface="Times New Roman"/>
                <a:cs typeface="Times New Roman"/>
              </a:rPr>
              <a:t>перетво</a:t>
            </a:r>
            <a:r>
              <a:rPr sz="1200" spc="5" dirty="0">
                <a:latin typeface="Times New Roman"/>
                <a:cs typeface="Times New Roman"/>
              </a:rPr>
              <a:t>р</a:t>
            </a:r>
            <a:r>
              <a:rPr sz="1200" dirty="0">
                <a:latin typeface="Times New Roman"/>
                <a:cs typeface="Times New Roman"/>
              </a:rPr>
              <a:t>ення,	</a:t>
            </a:r>
            <a:r>
              <a:rPr sz="1200" spc="-5" dirty="0">
                <a:latin typeface="Times New Roman"/>
                <a:cs typeface="Times New Roman"/>
              </a:rPr>
              <a:t>сприяют</a:t>
            </a:r>
            <a:r>
              <a:rPr sz="1200" dirty="0">
                <a:latin typeface="Times New Roman"/>
                <a:cs typeface="Times New Roman"/>
              </a:rPr>
              <a:t>ь	стабілі</a:t>
            </a:r>
            <a:r>
              <a:rPr sz="1200" spc="-10" dirty="0">
                <a:latin typeface="Times New Roman"/>
                <a:cs typeface="Times New Roman"/>
              </a:rPr>
              <a:t>з</a:t>
            </a:r>
            <a:r>
              <a:rPr sz="1200" dirty="0">
                <a:latin typeface="Times New Roman"/>
                <a:cs typeface="Times New Roman"/>
              </a:rPr>
              <a:t>ації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20" dirty="0">
                <a:latin typeface="Symbol"/>
                <a:cs typeface="Symbol"/>
              </a:rPr>
              <a:t></a:t>
            </a:r>
            <a:r>
              <a:rPr sz="1200" spc="-20" dirty="0">
                <a:latin typeface="Times New Roman"/>
                <a:cs typeface="Times New Roman"/>
              </a:rPr>
              <a:t>-твердого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розчину,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називаються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Symbol"/>
                <a:cs typeface="Symbol"/>
              </a:rPr>
              <a:t></a:t>
            </a:r>
            <a:r>
              <a:rPr sz="1200" spc="-25" dirty="0">
                <a:latin typeface="Times New Roman"/>
                <a:cs typeface="Times New Roman"/>
              </a:rPr>
              <a:t>-стабілізаторами,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це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молібден,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ванадій,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хром,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залізо.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223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510053" y="5107711"/>
          <a:ext cx="2877185" cy="3223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735"/>
                <a:gridCol w="256540"/>
                <a:gridCol w="173990"/>
                <a:gridCol w="1039495"/>
                <a:gridCol w="145414"/>
                <a:gridCol w="1014730"/>
                <a:gridCol w="67944"/>
              </a:tblGrid>
              <a:tr h="332994">
                <a:tc rowSpan="2"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Вплив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легуючих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елементів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 на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температуру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444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950" spc="-5" dirty="0">
                          <a:latin typeface="Symbol"/>
                          <a:cs typeface="Symbol"/>
                        </a:rPr>
                        <a:t>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перетворення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45923"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08915">
                        <a:lnSpc>
                          <a:spcPts val="980"/>
                        </a:lnSpc>
                      </a:pPr>
                      <a:r>
                        <a:rPr sz="950" spc="-5" dirty="0">
                          <a:latin typeface="Symbol"/>
                          <a:cs typeface="Symbol"/>
                        </a:rPr>
                        <a:t>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-стабілізатори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21615">
                        <a:lnSpc>
                          <a:spcPts val="980"/>
                        </a:lnSpc>
                      </a:pPr>
                      <a:r>
                        <a:rPr sz="950" spc="-5" dirty="0">
                          <a:latin typeface="Symbol"/>
                          <a:cs typeface="Symbol"/>
                        </a:rPr>
                        <a:t>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-стабілізатори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193675">
                <a:tc rowSpan="4">
                  <a:txBody>
                    <a:bodyPr/>
                    <a:lstStyle/>
                    <a:p>
                      <a:pPr marL="342265">
                        <a:lnSpc>
                          <a:spcPts val="1055"/>
                        </a:lnSpc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Розчинність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хімічних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елементів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у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титані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855"/>
                        </a:lnSpc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велика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(необмежена)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133350" algn="ctr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Symbol"/>
                          <a:cs typeface="Symbol"/>
                        </a:rPr>
                        <a:t>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5" dirty="0">
                          <a:latin typeface="Symbol"/>
                          <a:cs typeface="Symbol"/>
                        </a:rPr>
                        <a:t></a:t>
                      </a:r>
                      <a:endParaRPr sz="950">
                        <a:latin typeface="Symbol"/>
                        <a:cs typeface="Symbol"/>
                      </a:endParaRPr>
                    </a:p>
                    <a:p>
                      <a:pPr marR="713740" algn="ctr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950" dirty="0">
                          <a:latin typeface="Symbol"/>
                          <a:cs typeface="Symbol"/>
                        </a:rPr>
                        <a:t></a:t>
                      </a:r>
                      <a:endParaRPr sz="950">
                        <a:latin typeface="Symbol"/>
                        <a:cs typeface="Symbo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142875" algn="ctr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sz="950" dirty="0">
                          <a:latin typeface="Symbol"/>
                          <a:cs typeface="Symbol"/>
                        </a:rPr>
                        <a:t></a:t>
                      </a:r>
                      <a:endParaRPr sz="950">
                        <a:latin typeface="Symbol"/>
                        <a:cs typeface="Symbol"/>
                      </a:endParaRPr>
                    </a:p>
                  </a:txBody>
                  <a:tcPr marL="0" marR="0" marT="6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5969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Symbol"/>
                          <a:cs typeface="Symbol"/>
                        </a:rPr>
                        <a:t></a:t>
                      </a:r>
                      <a:endParaRPr sz="950">
                        <a:latin typeface="Symbol"/>
                        <a:cs typeface="Symbo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tabLst>
                          <a:tab pos="296545" algn="l"/>
                        </a:tabLst>
                      </a:pPr>
                      <a:r>
                        <a:rPr sz="1425" baseline="-17543" dirty="0">
                          <a:latin typeface="Symbol"/>
                          <a:cs typeface="Symbol"/>
                        </a:rPr>
                        <a:t></a:t>
                      </a:r>
                      <a:r>
                        <a:rPr sz="1425" baseline="-17543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950" spc="-5" dirty="0">
                          <a:latin typeface="Symbol"/>
                          <a:cs typeface="Symbol"/>
                        </a:rPr>
                        <a:t>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5" dirty="0">
                          <a:latin typeface="Symbol"/>
                          <a:cs typeface="Symbol"/>
                        </a:rPr>
                        <a:t></a:t>
                      </a:r>
                      <a:endParaRPr sz="950">
                        <a:latin typeface="Symbol"/>
                        <a:cs typeface="Symbo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1734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73990">
                        <a:lnSpc>
                          <a:spcPts val="825"/>
                        </a:lnSpc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N,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%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37795">
                        <a:lnSpc>
                          <a:spcPts val="825"/>
                        </a:lnSpc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Mo,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Nb,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Re, Ta,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V,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Zr,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%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19329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84150" marR="126364" indent="1905">
                        <a:lnSpc>
                          <a:spcPts val="950"/>
                        </a:lnSpc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обмежена (з утворен- </a:t>
                      </a:r>
                      <a:r>
                        <a:rPr sz="950" spc="-2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ням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хімічних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сполук)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54025">
                        <a:lnSpc>
                          <a:spcPts val="965"/>
                        </a:lnSpc>
                        <a:spcBef>
                          <a:spcPts val="915"/>
                        </a:spcBef>
                      </a:pPr>
                      <a:r>
                        <a:rPr sz="950" dirty="0">
                          <a:latin typeface="Symbol"/>
                          <a:cs typeface="Symbol"/>
                        </a:rPr>
                        <a:t>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+Ti</a:t>
                      </a:r>
                      <a:r>
                        <a:rPr sz="900" i="1" baseline="-9259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Ме</a:t>
                      </a:r>
                      <a:r>
                        <a:rPr sz="900" i="1" baseline="-9259" dirty="0">
                          <a:latin typeface="Times New Roman"/>
                          <a:cs typeface="Times New Roman"/>
                        </a:rPr>
                        <a:t>y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  <a:p>
                      <a:pPr marL="125095">
                        <a:lnSpc>
                          <a:spcPts val="965"/>
                        </a:lnSpc>
                      </a:pPr>
                      <a:r>
                        <a:rPr sz="950" dirty="0">
                          <a:latin typeface="Symbol"/>
                          <a:cs typeface="Symbol"/>
                        </a:rPr>
                        <a:t></a:t>
                      </a:r>
                      <a:endParaRPr sz="950">
                        <a:latin typeface="Symbol"/>
                        <a:cs typeface="Symbo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7810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Symbol"/>
                          <a:cs typeface="Symbol"/>
                        </a:rPr>
                        <a:t>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spc="-5" dirty="0">
                          <a:latin typeface="Symbol"/>
                          <a:cs typeface="Symbol"/>
                        </a:rPr>
                        <a:t></a:t>
                      </a:r>
                      <a:endParaRPr sz="950">
                        <a:latin typeface="Symbol"/>
                        <a:cs typeface="Symbol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439420" algn="l"/>
                        </a:tabLst>
                      </a:pPr>
                      <a:r>
                        <a:rPr sz="1425" baseline="-29239" dirty="0">
                          <a:latin typeface="Symbol"/>
                          <a:cs typeface="Symbol"/>
                        </a:rPr>
                        <a:t></a:t>
                      </a:r>
                      <a:r>
                        <a:rPr sz="1425" baseline="-29239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950" dirty="0">
                          <a:latin typeface="Symbol"/>
                          <a:cs typeface="Symbol"/>
                        </a:rPr>
                        <a:t>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+Ti</a:t>
                      </a:r>
                      <a:r>
                        <a:rPr sz="900" i="1" baseline="-9259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Ме</a:t>
                      </a:r>
                      <a:r>
                        <a:rPr sz="900" i="1" baseline="-9259" dirty="0">
                          <a:latin typeface="Times New Roman"/>
                          <a:cs typeface="Times New Roman"/>
                        </a:rPr>
                        <a:t>y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11125">
                        <a:lnSpc>
                          <a:spcPct val="100000"/>
                        </a:lnSpc>
                        <a:spcBef>
                          <a:spcPts val="750"/>
                        </a:spcBef>
                        <a:tabLst>
                          <a:tab pos="588645" algn="l"/>
                          <a:tab pos="900430" algn="l"/>
                        </a:tabLst>
                      </a:pPr>
                      <a:r>
                        <a:rPr sz="950" dirty="0">
                          <a:latin typeface="Symbol"/>
                          <a:cs typeface="Symbol"/>
                        </a:rPr>
                        <a:t>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9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39065">
                        <a:lnSpc>
                          <a:spcPct val="100000"/>
                        </a:lnSpc>
                        <a:spcBef>
                          <a:spcPts val="535"/>
                        </a:spcBef>
                        <a:tabLst>
                          <a:tab pos="535940" algn="l"/>
                        </a:tabLst>
                      </a:pPr>
                      <a:r>
                        <a:rPr sz="950" spc="-5" dirty="0">
                          <a:latin typeface="Symbol"/>
                          <a:cs typeface="Symbol"/>
                        </a:rPr>
                        <a:t>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950" dirty="0">
                          <a:latin typeface="Symbol"/>
                          <a:cs typeface="Symbol"/>
                        </a:rPr>
                        <a:t>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950" spc="-5" dirty="0">
                          <a:latin typeface="Symbol"/>
                          <a:cs typeface="Symbol"/>
                        </a:rPr>
                        <a:t>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+T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i="1" baseline="-9259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Ме</a:t>
                      </a:r>
                      <a:r>
                        <a:rPr sz="900" i="1" baseline="-9259" dirty="0">
                          <a:latin typeface="Times New Roman"/>
                          <a:cs typeface="Times New Roman"/>
                        </a:rPr>
                        <a:t>y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  <a:p>
                      <a:pPr marL="15240">
                        <a:lnSpc>
                          <a:spcPts val="1095"/>
                        </a:lnSpc>
                        <a:spcBef>
                          <a:spcPts val="545"/>
                        </a:spcBef>
                      </a:pPr>
                      <a:r>
                        <a:rPr sz="950" dirty="0">
                          <a:latin typeface="Symbol"/>
                          <a:cs typeface="Symbol"/>
                        </a:rPr>
                        <a:t></a:t>
                      </a:r>
                      <a:endParaRPr sz="950">
                        <a:latin typeface="Symbol"/>
                        <a:cs typeface="Symbol"/>
                      </a:endParaRPr>
                    </a:p>
                    <a:p>
                      <a:pPr marL="245110">
                        <a:lnSpc>
                          <a:spcPts val="1095"/>
                        </a:lnSpc>
                      </a:pPr>
                      <a:r>
                        <a:rPr sz="950" dirty="0">
                          <a:latin typeface="Symbol"/>
                          <a:cs typeface="Symbol"/>
                        </a:rPr>
                        <a:t>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+Ti</a:t>
                      </a:r>
                      <a:r>
                        <a:rPr sz="900" i="1" baseline="-9259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Ме</a:t>
                      </a:r>
                      <a:r>
                        <a:rPr sz="900" i="1" baseline="-9259" dirty="0">
                          <a:latin typeface="Times New Roman"/>
                          <a:cs typeface="Times New Roman"/>
                        </a:rPr>
                        <a:t>y</a:t>
                      </a:r>
                      <a:endParaRPr sz="900" baseline="-9259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23240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66370">
                        <a:lnSpc>
                          <a:spcPts val="905"/>
                        </a:lnSpc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Al,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B, C, Ga, Ge, La,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%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45415">
                        <a:lnSpc>
                          <a:spcPts val="835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Ag, Au, Cr, Cu,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Co,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Fe,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45415">
                        <a:lnSpc>
                          <a:spcPts val="894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Mn,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Ni,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Pb, Si,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W,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%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pSp>
        <p:nvGrpSpPr>
          <p:cNvPr id="7" name="object 7"/>
          <p:cNvGrpSpPr/>
          <p:nvPr/>
        </p:nvGrpSpPr>
        <p:grpSpPr>
          <a:xfrm>
            <a:off x="3106699" y="5699023"/>
            <a:ext cx="873760" cy="693420"/>
            <a:chOff x="3106699" y="5699023"/>
            <a:chExt cx="873760" cy="693420"/>
          </a:xfrm>
        </p:grpSpPr>
        <p:sp>
          <p:nvSpPr>
            <p:cNvPr id="8" name="object 8"/>
            <p:cNvSpPr/>
            <p:nvPr/>
          </p:nvSpPr>
          <p:spPr>
            <a:xfrm>
              <a:off x="3110484" y="5702808"/>
              <a:ext cx="866140" cy="685800"/>
            </a:xfrm>
            <a:custGeom>
              <a:avLst/>
              <a:gdLst/>
              <a:ahLst/>
              <a:cxnLst/>
              <a:rect l="l" t="t" r="r" b="b"/>
              <a:pathLst>
                <a:path w="866139" h="685800">
                  <a:moveTo>
                    <a:pt x="0" y="248412"/>
                  </a:moveTo>
                  <a:lnTo>
                    <a:pt x="57721" y="233362"/>
                  </a:lnTo>
                  <a:lnTo>
                    <a:pt x="121158" y="212598"/>
                  </a:lnTo>
                  <a:lnTo>
                    <a:pt x="159591" y="197643"/>
                  </a:lnTo>
                  <a:lnTo>
                    <a:pt x="201739" y="180403"/>
                  </a:lnTo>
                  <a:lnTo>
                    <a:pt x="242458" y="162877"/>
                  </a:lnTo>
                  <a:lnTo>
                    <a:pt x="302347" y="133457"/>
                  </a:lnTo>
                  <a:lnTo>
                    <a:pt x="338970" y="109668"/>
                  </a:lnTo>
                  <a:lnTo>
                    <a:pt x="353568" y="99060"/>
                  </a:lnTo>
                </a:path>
                <a:path w="866139" h="685800">
                  <a:moveTo>
                    <a:pt x="0" y="248412"/>
                  </a:moveTo>
                  <a:lnTo>
                    <a:pt x="58388" y="242982"/>
                  </a:lnTo>
                  <a:lnTo>
                    <a:pt x="124206" y="232410"/>
                  </a:lnTo>
                  <a:lnTo>
                    <a:pt x="198882" y="215646"/>
                  </a:lnTo>
                  <a:lnTo>
                    <a:pt x="240149" y="204335"/>
                  </a:lnTo>
                  <a:lnTo>
                    <a:pt x="284988" y="189738"/>
                  </a:lnTo>
                  <a:lnTo>
                    <a:pt x="324307" y="175113"/>
                  </a:lnTo>
                  <a:lnTo>
                    <a:pt x="366003" y="158148"/>
                  </a:lnTo>
                  <a:lnTo>
                    <a:pt x="409529" y="139427"/>
                  </a:lnTo>
                  <a:lnTo>
                    <a:pt x="454334" y="119536"/>
                  </a:lnTo>
                  <a:lnTo>
                    <a:pt x="499872" y="99060"/>
                  </a:lnTo>
                </a:path>
                <a:path w="866139" h="685800">
                  <a:moveTo>
                    <a:pt x="0" y="685800"/>
                  </a:moveTo>
                  <a:lnTo>
                    <a:pt x="17490" y="671274"/>
                  </a:lnTo>
                  <a:lnTo>
                    <a:pt x="36480" y="655320"/>
                  </a:lnTo>
                  <a:lnTo>
                    <a:pt x="58185" y="636508"/>
                  </a:lnTo>
                  <a:lnTo>
                    <a:pt x="83820" y="613410"/>
                  </a:lnTo>
                  <a:lnTo>
                    <a:pt x="115835" y="584846"/>
                  </a:lnTo>
                  <a:lnTo>
                    <a:pt x="152495" y="551783"/>
                  </a:lnTo>
                  <a:lnTo>
                    <a:pt x="190440" y="516004"/>
                  </a:lnTo>
                  <a:lnTo>
                    <a:pt x="226314" y="479298"/>
                  </a:lnTo>
                  <a:lnTo>
                    <a:pt x="258734" y="443888"/>
                  </a:lnTo>
                  <a:lnTo>
                    <a:pt x="289655" y="408051"/>
                  </a:lnTo>
                  <a:lnTo>
                    <a:pt x="320718" y="369355"/>
                  </a:lnTo>
                  <a:lnTo>
                    <a:pt x="353568" y="325374"/>
                  </a:lnTo>
                  <a:lnTo>
                    <a:pt x="381219" y="285378"/>
                  </a:lnTo>
                  <a:lnTo>
                    <a:pt x="410004" y="241870"/>
                  </a:lnTo>
                  <a:lnTo>
                    <a:pt x="439594" y="195730"/>
                  </a:lnTo>
                  <a:lnTo>
                    <a:pt x="469660" y="147834"/>
                  </a:lnTo>
                  <a:lnTo>
                    <a:pt x="499872" y="99060"/>
                  </a:lnTo>
                </a:path>
                <a:path w="866139" h="685800">
                  <a:moveTo>
                    <a:pt x="0" y="685800"/>
                  </a:moveTo>
                  <a:lnTo>
                    <a:pt x="53530" y="668464"/>
                  </a:lnTo>
                  <a:lnTo>
                    <a:pt x="124206" y="636270"/>
                  </a:lnTo>
                  <a:lnTo>
                    <a:pt x="160013" y="616488"/>
                  </a:lnTo>
                  <a:lnTo>
                    <a:pt x="199625" y="593598"/>
                  </a:lnTo>
                  <a:lnTo>
                    <a:pt x="242821" y="567415"/>
                  </a:lnTo>
                  <a:lnTo>
                    <a:pt x="289383" y="537758"/>
                  </a:lnTo>
                  <a:lnTo>
                    <a:pt x="339090" y="504444"/>
                  </a:lnTo>
                  <a:lnTo>
                    <a:pt x="377812" y="477365"/>
                  </a:lnTo>
                  <a:lnTo>
                    <a:pt x="420359" y="447087"/>
                  </a:lnTo>
                  <a:lnTo>
                    <a:pt x="465053" y="414610"/>
                  </a:lnTo>
                  <a:lnTo>
                    <a:pt x="510213" y="380933"/>
                  </a:lnTo>
                  <a:lnTo>
                    <a:pt x="554160" y="347056"/>
                  </a:lnTo>
                  <a:lnTo>
                    <a:pt x="595215" y="313979"/>
                  </a:lnTo>
                  <a:lnTo>
                    <a:pt x="631698" y="282702"/>
                  </a:lnTo>
                  <a:lnTo>
                    <a:pt x="676271" y="240084"/>
                  </a:lnTo>
                  <a:lnTo>
                    <a:pt x="716529" y="196882"/>
                  </a:lnTo>
                  <a:lnTo>
                    <a:pt x="752179" y="155252"/>
                  </a:lnTo>
                  <a:lnTo>
                    <a:pt x="782927" y="117354"/>
                  </a:lnTo>
                  <a:lnTo>
                    <a:pt x="808482" y="85344"/>
                  </a:lnTo>
                  <a:lnTo>
                    <a:pt x="832520" y="54756"/>
                  </a:lnTo>
                  <a:lnTo>
                    <a:pt x="858309" y="14728"/>
                  </a:lnTo>
                  <a:lnTo>
                    <a:pt x="865632" y="0"/>
                  </a:lnTo>
                </a:path>
              </a:pathLst>
            </a:custGeom>
            <a:ln w="75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460267" y="5699023"/>
              <a:ext cx="91389" cy="106629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464052" y="5801868"/>
              <a:ext cx="448945" cy="0"/>
            </a:xfrm>
            <a:custGeom>
              <a:avLst/>
              <a:gdLst/>
              <a:ahLst/>
              <a:cxnLst/>
              <a:rect l="l" t="t" r="r" b="b"/>
              <a:pathLst>
                <a:path w="448945">
                  <a:moveTo>
                    <a:pt x="0" y="0"/>
                  </a:moveTo>
                  <a:lnTo>
                    <a:pt x="448818" y="0"/>
                  </a:lnTo>
                </a:path>
              </a:pathLst>
            </a:custGeom>
            <a:ln w="75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4295394" y="5629655"/>
            <a:ext cx="632460" cy="217170"/>
          </a:xfrm>
          <a:custGeom>
            <a:avLst/>
            <a:gdLst/>
            <a:ahLst/>
            <a:cxnLst/>
            <a:rect l="l" t="t" r="r" b="b"/>
            <a:pathLst>
              <a:path w="632460" h="217170">
                <a:moveTo>
                  <a:pt x="0" y="217170"/>
                </a:moveTo>
                <a:lnTo>
                  <a:pt x="38004" y="208978"/>
                </a:lnTo>
                <a:lnTo>
                  <a:pt x="107442" y="185928"/>
                </a:lnTo>
                <a:lnTo>
                  <a:pt x="145122" y="171277"/>
                </a:lnTo>
                <a:lnTo>
                  <a:pt x="191967" y="152795"/>
                </a:lnTo>
                <a:lnTo>
                  <a:pt x="243554" y="132111"/>
                </a:lnTo>
                <a:lnTo>
                  <a:pt x="295458" y="110856"/>
                </a:lnTo>
                <a:lnTo>
                  <a:pt x="343256" y="90660"/>
                </a:lnTo>
                <a:lnTo>
                  <a:pt x="382524" y="73152"/>
                </a:lnTo>
                <a:lnTo>
                  <a:pt x="426410" y="51542"/>
                </a:lnTo>
                <a:lnTo>
                  <a:pt x="459867" y="32861"/>
                </a:lnTo>
                <a:lnTo>
                  <a:pt x="486465" y="16037"/>
                </a:lnTo>
                <a:lnTo>
                  <a:pt x="509778" y="0"/>
                </a:lnTo>
              </a:path>
              <a:path w="632460" h="217170">
                <a:moveTo>
                  <a:pt x="0" y="217170"/>
                </a:moveTo>
                <a:lnTo>
                  <a:pt x="50589" y="213788"/>
                </a:lnTo>
                <a:lnTo>
                  <a:pt x="102393" y="210121"/>
                </a:lnTo>
                <a:lnTo>
                  <a:pt x="156340" y="205597"/>
                </a:lnTo>
                <a:lnTo>
                  <a:pt x="213360" y="199644"/>
                </a:lnTo>
                <a:lnTo>
                  <a:pt x="263627" y="193096"/>
                </a:lnTo>
                <a:lnTo>
                  <a:pt x="317955" y="185489"/>
                </a:lnTo>
                <a:lnTo>
                  <a:pt x="372904" y="177040"/>
                </a:lnTo>
                <a:lnTo>
                  <a:pt x="425037" y="167969"/>
                </a:lnTo>
                <a:lnTo>
                  <a:pt x="470916" y="158496"/>
                </a:lnTo>
                <a:lnTo>
                  <a:pt x="519303" y="146292"/>
                </a:lnTo>
                <a:lnTo>
                  <a:pt x="560832" y="132873"/>
                </a:lnTo>
                <a:lnTo>
                  <a:pt x="597789" y="118741"/>
                </a:lnTo>
                <a:lnTo>
                  <a:pt x="632460" y="104394"/>
                </a:lnTo>
              </a:path>
            </a:pathLst>
          </a:custGeom>
          <a:ln w="75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95394" y="6307073"/>
            <a:ext cx="821690" cy="477520"/>
          </a:xfrm>
          <a:custGeom>
            <a:avLst/>
            <a:gdLst/>
            <a:ahLst/>
            <a:cxnLst/>
            <a:rect l="l" t="t" r="r" b="b"/>
            <a:pathLst>
              <a:path w="821689" h="477520">
                <a:moveTo>
                  <a:pt x="0" y="0"/>
                </a:moveTo>
                <a:lnTo>
                  <a:pt x="42123" y="14258"/>
                </a:lnTo>
                <a:lnTo>
                  <a:pt x="84612" y="29029"/>
                </a:lnTo>
                <a:lnTo>
                  <a:pt x="127833" y="44823"/>
                </a:lnTo>
                <a:lnTo>
                  <a:pt x="172151" y="62154"/>
                </a:lnTo>
                <a:lnTo>
                  <a:pt x="217932" y="81534"/>
                </a:lnTo>
                <a:lnTo>
                  <a:pt x="257457" y="99215"/>
                </a:lnTo>
                <a:lnTo>
                  <a:pt x="297659" y="117573"/>
                </a:lnTo>
                <a:lnTo>
                  <a:pt x="338709" y="137160"/>
                </a:lnTo>
                <a:lnTo>
                  <a:pt x="380774" y="158524"/>
                </a:lnTo>
                <a:lnTo>
                  <a:pt x="424024" y="182216"/>
                </a:lnTo>
                <a:lnTo>
                  <a:pt x="468630" y="208788"/>
                </a:lnTo>
                <a:lnTo>
                  <a:pt x="510353" y="235875"/>
                </a:lnTo>
                <a:lnTo>
                  <a:pt x="556182" y="267428"/>
                </a:lnTo>
                <a:lnTo>
                  <a:pt x="603690" y="301381"/>
                </a:lnTo>
                <a:lnTo>
                  <a:pt x="650452" y="335666"/>
                </a:lnTo>
                <a:lnTo>
                  <a:pt x="694042" y="368219"/>
                </a:lnTo>
                <a:lnTo>
                  <a:pt x="732033" y="396973"/>
                </a:lnTo>
                <a:lnTo>
                  <a:pt x="796361" y="446579"/>
                </a:lnTo>
                <a:lnTo>
                  <a:pt x="820507" y="471725"/>
                </a:lnTo>
                <a:lnTo>
                  <a:pt x="821436" y="477012"/>
                </a:lnTo>
              </a:path>
              <a:path w="821689" h="477520">
                <a:moveTo>
                  <a:pt x="0" y="0"/>
                </a:moveTo>
                <a:lnTo>
                  <a:pt x="22574" y="40302"/>
                </a:lnTo>
                <a:lnTo>
                  <a:pt x="46863" y="81819"/>
                </a:lnTo>
                <a:lnTo>
                  <a:pt x="74580" y="125479"/>
                </a:lnTo>
                <a:lnTo>
                  <a:pt x="107442" y="172212"/>
                </a:lnTo>
                <a:lnTo>
                  <a:pt x="134094" y="207733"/>
                </a:lnTo>
                <a:lnTo>
                  <a:pt x="165212" y="247085"/>
                </a:lnTo>
                <a:lnTo>
                  <a:pt x="198405" y="287750"/>
                </a:lnTo>
                <a:lnTo>
                  <a:pt x="231281" y="327208"/>
                </a:lnTo>
                <a:lnTo>
                  <a:pt x="261447" y="362941"/>
                </a:lnTo>
                <a:lnTo>
                  <a:pt x="286512" y="392430"/>
                </a:lnTo>
                <a:lnTo>
                  <a:pt x="314765" y="424505"/>
                </a:lnTo>
                <a:lnTo>
                  <a:pt x="352413" y="463796"/>
                </a:lnTo>
                <a:lnTo>
                  <a:pt x="366522" y="477012"/>
                </a:lnTo>
              </a:path>
            </a:pathLst>
          </a:custGeom>
          <a:ln w="75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" name="object 13"/>
          <p:cNvGrpSpPr/>
          <p:nvPr/>
        </p:nvGrpSpPr>
        <p:grpSpPr>
          <a:xfrm>
            <a:off x="3106699" y="6938035"/>
            <a:ext cx="821690" cy="1160780"/>
            <a:chOff x="3106699" y="6938035"/>
            <a:chExt cx="821690" cy="1160780"/>
          </a:xfrm>
        </p:grpSpPr>
        <p:sp>
          <p:nvSpPr>
            <p:cNvPr id="14" name="object 14"/>
            <p:cNvSpPr/>
            <p:nvPr/>
          </p:nvSpPr>
          <p:spPr>
            <a:xfrm>
              <a:off x="3110484" y="7062216"/>
              <a:ext cx="420370" cy="131445"/>
            </a:xfrm>
            <a:custGeom>
              <a:avLst/>
              <a:gdLst/>
              <a:ahLst/>
              <a:cxnLst/>
              <a:rect l="l" t="t" r="r" b="b"/>
              <a:pathLst>
                <a:path w="420370" h="131445">
                  <a:moveTo>
                    <a:pt x="0" y="131064"/>
                  </a:moveTo>
                  <a:lnTo>
                    <a:pt x="43338" y="125063"/>
                  </a:lnTo>
                  <a:lnTo>
                    <a:pt x="106680" y="110490"/>
                  </a:lnTo>
                  <a:lnTo>
                    <a:pt x="155114" y="96464"/>
                  </a:lnTo>
                  <a:lnTo>
                    <a:pt x="213550" y="78295"/>
                  </a:lnTo>
                  <a:lnTo>
                    <a:pt x="271700" y="59269"/>
                  </a:lnTo>
                  <a:lnTo>
                    <a:pt x="319278" y="42672"/>
                  </a:lnTo>
                  <a:lnTo>
                    <a:pt x="380142" y="18764"/>
                  </a:lnTo>
                  <a:lnTo>
                    <a:pt x="401252" y="8917"/>
                  </a:lnTo>
                  <a:lnTo>
                    <a:pt x="419862" y="0"/>
                  </a:lnTo>
                </a:path>
              </a:pathLst>
            </a:custGeom>
            <a:ln w="75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06699" y="7058431"/>
              <a:ext cx="245313" cy="138633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110484" y="6941820"/>
              <a:ext cx="817880" cy="1153160"/>
            </a:xfrm>
            <a:custGeom>
              <a:avLst/>
              <a:gdLst/>
              <a:ahLst/>
              <a:cxnLst/>
              <a:rect l="l" t="t" r="r" b="b"/>
              <a:pathLst>
                <a:path w="817879" h="1153159">
                  <a:moveTo>
                    <a:pt x="419862" y="120396"/>
                  </a:moveTo>
                  <a:lnTo>
                    <a:pt x="411861" y="154840"/>
                  </a:lnTo>
                  <a:lnTo>
                    <a:pt x="403860" y="190214"/>
                  </a:lnTo>
                  <a:lnTo>
                    <a:pt x="395859" y="227445"/>
                  </a:lnTo>
                  <a:lnTo>
                    <a:pt x="387858" y="267462"/>
                  </a:lnTo>
                  <a:lnTo>
                    <a:pt x="378749" y="311800"/>
                  </a:lnTo>
                  <a:lnTo>
                    <a:pt x="369284" y="359854"/>
                  </a:lnTo>
                  <a:lnTo>
                    <a:pt x="360533" y="407622"/>
                  </a:lnTo>
                  <a:lnTo>
                    <a:pt x="353568" y="451104"/>
                  </a:lnTo>
                  <a:lnTo>
                    <a:pt x="348198" y="489585"/>
                  </a:lnTo>
                  <a:lnTo>
                    <a:pt x="341459" y="557403"/>
                  </a:lnTo>
                  <a:lnTo>
                    <a:pt x="339090" y="589026"/>
                  </a:lnTo>
                </a:path>
                <a:path w="817879" h="1153159">
                  <a:moveTo>
                    <a:pt x="237744" y="120396"/>
                  </a:moveTo>
                  <a:lnTo>
                    <a:pt x="272129" y="84653"/>
                  </a:lnTo>
                  <a:lnTo>
                    <a:pt x="295656" y="60198"/>
                  </a:lnTo>
                  <a:lnTo>
                    <a:pt x="319182" y="35742"/>
                  </a:lnTo>
                  <a:lnTo>
                    <a:pt x="353568" y="0"/>
                  </a:lnTo>
                </a:path>
                <a:path w="817879" h="1153159">
                  <a:moveTo>
                    <a:pt x="237744" y="120396"/>
                  </a:moveTo>
                  <a:lnTo>
                    <a:pt x="745236" y="120396"/>
                  </a:lnTo>
                </a:path>
                <a:path w="817879" h="1153159">
                  <a:moveTo>
                    <a:pt x="339090" y="589026"/>
                  </a:moveTo>
                  <a:lnTo>
                    <a:pt x="817626" y="589026"/>
                  </a:lnTo>
                </a:path>
                <a:path w="817879" h="1153159">
                  <a:moveTo>
                    <a:pt x="0" y="707136"/>
                  </a:moveTo>
                  <a:lnTo>
                    <a:pt x="52673" y="702278"/>
                  </a:lnTo>
                  <a:lnTo>
                    <a:pt x="119634" y="693420"/>
                  </a:lnTo>
                  <a:lnTo>
                    <a:pt x="163734" y="685847"/>
                  </a:lnTo>
                  <a:lnTo>
                    <a:pt x="214122" y="676275"/>
                  </a:lnTo>
                  <a:lnTo>
                    <a:pt x="266223" y="665559"/>
                  </a:lnTo>
                  <a:lnTo>
                    <a:pt x="315468" y="654558"/>
                  </a:lnTo>
                  <a:lnTo>
                    <a:pt x="363390" y="642211"/>
                  </a:lnTo>
                  <a:lnTo>
                    <a:pt x="411956" y="628364"/>
                  </a:lnTo>
                  <a:lnTo>
                    <a:pt x="455521" y="615231"/>
                  </a:lnTo>
                  <a:lnTo>
                    <a:pt x="508265" y="598348"/>
                  </a:lnTo>
                  <a:lnTo>
                    <a:pt x="522196" y="590990"/>
                  </a:lnTo>
                  <a:lnTo>
                    <a:pt x="522732" y="589026"/>
                  </a:lnTo>
                </a:path>
                <a:path w="817879" h="1153159">
                  <a:moveTo>
                    <a:pt x="0" y="707136"/>
                  </a:moveTo>
                  <a:lnTo>
                    <a:pt x="46196" y="683799"/>
                  </a:lnTo>
                  <a:lnTo>
                    <a:pt x="106680" y="657606"/>
                  </a:lnTo>
                  <a:lnTo>
                    <a:pt x="150149" y="640139"/>
                  </a:lnTo>
                  <a:lnTo>
                    <a:pt x="201263" y="620172"/>
                  </a:lnTo>
                  <a:lnTo>
                    <a:pt x="250805" y="601777"/>
                  </a:lnTo>
                  <a:lnTo>
                    <a:pt x="289560" y="589026"/>
                  </a:lnTo>
                  <a:lnTo>
                    <a:pt x="332708" y="582453"/>
                  </a:lnTo>
                  <a:lnTo>
                    <a:pt x="344531" y="584846"/>
                  </a:lnTo>
                  <a:lnTo>
                    <a:pt x="353568" y="589026"/>
                  </a:lnTo>
                </a:path>
                <a:path w="817879" h="1153159">
                  <a:moveTo>
                    <a:pt x="522732" y="589026"/>
                  </a:moveTo>
                  <a:lnTo>
                    <a:pt x="499264" y="622077"/>
                  </a:lnTo>
                  <a:lnTo>
                    <a:pt x="475011" y="657415"/>
                  </a:lnTo>
                  <a:lnTo>
                    <a:pt x="448901" y="697039"/>
                  </a:lnTo>
                  <a:lnTo>
                    <a:pt x="419862" y="742950"/>
                  </a:lnTo>
                  <a:lnTo>
                    <a:pt x="397005" y="779208"/>
                  </a:lnTo>
                  <a:lnTo>
                    <a:pt x="371376" y="820166"/>
                  </a:lnTo>
                  <a:lnTo>
                    <a:pt x="344519" y="863536"/>
                  </a:lnTo>
                  <a:lnTo>
                    <a:pt x="317979" y="907034"/>
                  </a:lnTo>
                  <a:lnTo>
                    <a:pt x="293302" y="948372"/>
                  </a:lnTo>
                  <a:lnTo>
                    <a:pt x="272034" y="985266"/>
                  </a:lnTo>
                  <a:lnTo>
                    <a:pt x="245780" y="1033426"/>
                  </a:lnTo>
                  <a:lnTo>
                    <a:pt x="224313" y="1076229"/>
                  </a:lnTo>
                  <a:lnTo>
                    <a:pt x="206132" y="1115460"/>
                  </a:lnTo>
                  <a:lnTo>
                    <a:pt x="189738" y="1152906"/>
                  </a:lnTo>
                </a:path>
                <a:path w="817879" h="1153159">
                  <a:moveTo>
                    <a:pt x="140208" y="750570"/>
                  </a:moveTo>
                  <a:lnTo>
                    <a:pt x="237744" y="637032"/>
                  </a:lnTo>
                </a:path>
              </a:pathLst>
            </a:custGeom>
            <a:ln w="75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295394" y="7189851"/>
            <a:ext cx="906144" cy="904875"/>
          </a:xfrm>
          <a:custGeom>
            <a:avLst/>
            <a:gdLst/>
            <a:ahLst/>
            <a:cxnLst/>
            <a:rect l="l" t="t" r="r" b="b"/>
            <a:pathLst>
              <a:path w="906145" h="904875">
                <a:moveTo>
                  <a:pt x="0" y="3429"/>
                </a:moveTo>
                <a:lnTo>
                  <a:pt x="56769" y="33623"/>
                </a:lnTo>
                <a:lnTo>
                  <a:pt x="93011" y="51756"/>
                </a:lnTo>
                <a:lnTo>
                  <a:pt x="138684" y="73533"/>
                </a:lnTo>
                <a:lnTo>
                  <a:pt x="177517" y="91880"/>
                </a:lnTo>
                <a:lnTo>
                  <a:pt x="223294" y="113128"/>
                </a:lnTo>
                <a:lnTo>
                  <a:pt x="272796" y="135731"/>
                </a:lnTo>
                <a:lnTo>
                  <a:pt x="322805" y="158143"/>
                </a:lnTo>
                <a:lnTo>
                  <a:pt x="370106" y="178819"/>
                </a:lnTo>
                <a:lnTo>
                  <a:pt x="411480" y="196215"/>
                </a:lnTo>
                <a:lnTo>
                  <a:pt x="463867" y="215884"/>
                </a:lnTo>
                <a:lnTo>
                  <a:pt x="509397" y="231267"/>
                </a:lnTo>
                <a:lnTo>
                  <a:pt x="550354" y="243792"/>
                </a:lnTo>
                <a:lnTo>
                  <a:pt x="589026" y="254889"/>
                </a:lnTo>
              </a:path>
              <a:path w="906145" h="904875">
                <a:moveTo>
                  <a:pt x="0" y="3429"/>
                </a:moveTo>
                <a:lnTo>
                  <a:pt x="42779" y="1285"/>
                </a:lnTo>
                <a:lnTo>
                  <a:pt x="87915" y="0"/>
                </a:lnTo>
                <a:lnTo>
                  <a:pt x="137481" y="428"/>
                </a:lnTo>
                <a:lnTo>
                  <a:pt x="193548" y="3429"/>
                </a:lnTo>
                <a:lnTo>
                  <a:pt x="234815" y="7203"/>
                </a:lnTo>
                <a:lnTo>
                  <a:pt x="279089" y="11782"/>
                </a:lnTo>
                <a:lnTo>
                  <a:pt x="325945" y="17335"/>
                </a:lnTo>
                <a:lnTo>
                  <a:pt x="374960" y="24031"/>
                </a:lnTo>
                <a:lnTo>
                  <a:pt x="425711" y="32039"/>
                </a:lnTo>
                <a:lnTo>
                  <a:pt x="477774" y="41529"/>
                </a:lnTo>
                <a:lnTo>
                  <a:pt x="523682" y="51059"/>
                </a:lnTo>
                <a:lnTo>
                  <a:pt x="571097" y="61883"/>
                </a:lnTo>
                <a:lnTo>
                  <a:pt x="619752" y="73799"/>
                </a:lnTo>
                <a:lnTo>
                  <a:pt x="669380" y="86609"/>
                </a:lnTo>
                <a:lnTo>
                  <a:pt x="719714" y="100111"/>
                </a:lnTo>
                <a:lnTo>
                  <a:pt x="770488" y="114107"/>
                </a:lnTo>
                <a:lnTo>
                  <a:pt x="821436" y="128397"/>
                </a:lnTo>
              </a:path>
              <a:path w="906145" h="904875">
                <a:moveTo>
                  <a:pt x="589026" y="254889"/>
                </a:moveTo>
                <a:lnTo>
                  <a:pt x="556545" y="323659"/>
                </a:lnTo>
                <a:lnTo>
                  <a:pt x="540912" y="360545"/>
                </a:lnTo>
                <a:lnTo>
                  <a:pt x="525780" y="400431"/>
                </a:lnTo>
                <a:lnTo>
                  <a:pt x="510456" y="447377"/>
                </a:lnTo>
                <a:lnTo>
                  <a:pt x="495204" y="499967"/>
                </a:lnTo>
                <a:lnTo>
                  <a:pt x="481524" y="549271"/>
                </a:lnTo>
                <a:lnTo>
                  <a:pt x="470916" y="586359"/>
                </a:lnTo>
                <a:lnTo>
                  <a:pt x="464629" y="608206"/>
                </a:lnTo>
                <a:lnTo>
                  <a:pt x="461200" y="619982"/>
                </a:lnTo>
                <a:lnTo>
                  <a:pt x="459771" y="625042"/>
                </a:lnTo>
                <a:lnTo>
                  <a:pt x="459486" y="626745"/>
                </a:lnTo>
              </a:path>
              <a:path w="906145" h="904875">
                <a:moveTo>
                  <a:pt x="0" y="459105"/>
                </a:moveTo>
                <a:lnTo>
                  <a:pt x="68770" y="472154"/>
                </a:lnTo>
                <a:lnTo>
                  <a:pt x="107156" y="481714"/>
                </a:lnTo>
                <a:lnTo>
                  <a:pt x="150114" y="494919"/>
                </a:lnTo>
                <a:lnTo>
                  <a:pt x="191054" y="509890"/>
                </a:lnTo>
                <a:lnTo>
                  <a:pt x="237701" y="528556"/>
                </a:lnTo>
                <a:lnTo>
                  <a:pt x="285518" y="548576"/>
                </a:lnTo>
                <a:lnTo>
                  <a:pt x="329970" y="567607"/>
                </a:lnTo>
                <a:lnTo>
                  <a:pt x="366522" y="583311"/>
                </a:lnTo>
                <a:lnTo>
                  <a:pt x="424148" y="609314"/>
                </a:lnTo>
                <a:lnTo>
                  <a:pt x="443138" y="618565"/>
                </a:lnTo>
                <a:lnTo>
                  <a:pt x="459486" y="626745"/>
                </a:lnTo>
              </a:path>
              <a:path w="906145" h="904875">
                <a:moveTo>
                  <a:pt x="0" y="459105"/>
                </a:moveTo>
                <a:lnTo>
                  <a:pt x="23288" y="494799"/>
                </a:lnTo>
                <a:lnTo>
                  <a:pt x="45720" y="528637"/>
                </a:lnTo>
                <a:lnTo>
                  <a:pt x="84582" y="583311"/>
                </a:lnTo>
                <a:lnTo>
                  <a:pt x="111347" y="612743"/>
                </a:lnTo>
                <a:lnTo>
                  <a:pt x="131826" y="626745"/>
                </a:lnTo>
                <a:lnTo>
                  <a:pt x="119395" y="657617"/>
                </a:lnTo>
                <a:lnTo>
                  <a:pt x="95392" y="719649"/>
                </a:lnTo>
                <a:lnTo>
                  <a:pt x="71568" y="784621"/>
                </a:lnTo>
                <a:lnTo>
                  <a:pt x="47922" y="851677"/>
                </a:lnTo>
                <a:lnTo>
                  <a:pt x="37064" y="891159"/>
                </a:lnTo>
                <a:lnTo>
                  <a:pt x="36671" y="899541"/>
                </a:lnTo>
                <a:lnTo>
                  <a:pt x="38135" y="903351"/>
                </a:lnTo>
                <a:lnTo>
                  <a:pt x="40386" y="904875"/>
                </a:lnTo>
              </a:path>
              <a:path w="906145" h="904875">
                <a:moveTo>
                  <a:pt x="131826" y="626745"/>
                </a:moveTo>
                <a:lnTo>
                  <a:pt x="906018" y="626745"/>
                </a:lnTo>
              </a:path>
              <a:path w="906145" h="904875">
                <a:moveTo>
                  <a:pt x="223266" y="474345"/>
                </a:moveTo>
                <a:lnTo>
                  <a:pt x="131826" y="555117"/>
                </a:lnTo>
              </a:path>
            </a:pathLst>
          </a:custGeom>
          <a:ln w="75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75" y="2626101"/>
            <a:ext cx="5787390" cy="7356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2.</a:t>
            </a:r>
            <a:r>
              <a:rPr sz="1600" b="1" spc="-9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СПЛАВИ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2100">
              <a:latin typeface="Times New Roman"/>
              <a:cs typeface="Times New Roman"/>
            </a:endParaRPr>
          </a:p>
          <a:p>
            <a:pPr marL="3187065" marR="5080" lvl="1" indent="107950" algn="r">
              <a:lnSpc>
                <a:spcPts val="1610"/>
              </a:lnSpc>
              <a:buAutoNum type="arabicPeriod"/>
              <a:tabLst>
                <a:tab pos="360680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ПОНЯТТЯ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ПРО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МЕТОДИ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ЇХ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ОТРИМАННЯ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Times New Roman"/>
              <a:buAutoNum type="arabicPeriod"/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Під </a:t>
            </a:r>
            <a:r>
              <a:rPr sz="1200" dirty="0">
                <a:latin typeface="Times New Roman"/>
                <a:cs typeface="Times New Roman"/>
              </a:rPr>
              <a:t>сплавом </a:t>
            </a:r>
            <a:r>
              <a:rPr sz="1200" spc="-5" dirty="0">
                <a:latin typeface="Times New Roman"/>
                <a:cs typeface="Times New Roman"/>
              </a:rPr>
              <a:t>розуміють </a:t>
            </a:r>
            <a:r>
              <a:rPr sz="1200" dirty="0">
                <a:latin typeface="Times New Roman"/>
                <a:cs typeface="Times New Roman"/>
              </a:rPr>
              <a:t>речовину, </a:t>
            </a:r>
            <a:r>
              <a:rPr sz="1200" spc="-5" dirty="0">
                <a:latin typeface="Times New Roman"/>
                <a:cs typeface="Times New Roman"/>
              </a:rPr>
              <a:t>яку отримано </a:t>
            </a:r>
            <a:r>
              <a:rPr sz="1200" dirty="0">
                <a:latin typeface="Times New Roman"/>
                <a:cs typeface="Times New Roman"/>
              </a:rPr>
              <a:t>сплавкою </a:t>
            </a:r>
            <a:r>
              <a:rPr sz="1200" spc="-5" dirty="0">
                <a:latin typeface="Times New Roman"/>
                <a:cs typeface="Times New Roman"/>
              </a:rPr>
              <a:t>двох </a:t>
            </a:r>
            <a:r>
              <a:rPr sz="1200" dirty="0">
                <a:latin typeface="Times New Roman"/>
                <a:cs typeface="Times New Roman"/>
              </a:rPr>
              <a:t>або більше </a:t>
            </a:r>
            <a:r>
              <a:rPr sz="1200" spc="-5" dirty="0">
                <a:latin typeface="Times New Roman"/>
                <a:cs typeface="Times New Roman"/>
              </a:rPr>
              <a:t>елемен-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тів.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Можливі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інші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способи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приготування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сплавів: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спікання,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електроліз,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сублімація.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5" dirty="0">
                <a:latin typeface="Times New Roman"/>
                <a:cs typeface="Times New Roman"/>
              </a:rPr>
              <a:t> 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випадку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 </a:t>
            </a:r>
            <a:r>
              <a:rPr sz="1200" dirty="0">
                <a:latin typeface="Times New Roman"/>
                <a:cs typeface="Times New Roman"/>
              </a:rPr>
              <a:t>речовини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 </a:t>
            </a:r>
            <a:r>
              <a:rPr sz="1200" dirty="0">
                <a:latin typeface="Times New Roman"/>
                <a:cs typeface="Times New Roman"/>
              </a:rPr>
              <a:t>псевдосплавами.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Сплави,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виготовлені переважно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металевих елементів, та які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металеві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металевими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сплавами.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dirty="0">
                <a:latin typeface="Times New Roman"/>
                <a:cs typeface="Times New Roman"/>
              </a:rPr>
              <a:t> мають більш різноманітний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комплекс </a:t>
            </a:r>
            <a:r>
              <a:rPr sz="1200" spc="-5" dirty="0">
                <a:latin typeface="Times New Roman"/>
                <a:cs typeface="Times New Roman"/>
              </a:rPr>
              <a:t>властивостей,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змінюються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залежності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складу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способу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109720" marR="5080" lvl="1" indent="-470534" algn="r">
              <a:lnSpc>
                <a:spcPts val="1610"/>
              </a:lnSpc>
              <a:spcBef>
                <a:spcPts val="925"/>
              </a:spcBef>
              <a:buAutoNum type="arabicPeriod" startAt="2"/>
              <a:tabLst>
                <a:tab pos="395097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ОСНОВНІ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ПОНЯТТЯ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ТЕОРІЇ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металознавстві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метали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металеві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розглядаються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система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 група тіл, які виділяються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спостереження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вивчення). Чистий </a:t>
            </a:r>
            <a:r>
              <a:rPr sz="1200" dirty="0">
                <a:latin typeface="Times New Roman"/>
                <a:cs typeface="Times New Roman"/>
              </a:rPr>
              <a:t>метал є </a:t>
            </a:r>
            <a:r>
              <a:rPr sz="1200" spc="-5" dirty="0">
                <a:latin typeface="Times New Roman"/>
                <a:cs typeface="Times New Roman"/>
              </a:rPr>
              <a:t>простою, </a:t>
            </a:r>
            <a:r>
              <a:rPr sz="1200" dirty="0">
                <a:latin typeface="Times New Roman"/>
                <a:cs typeface="Times New Roman"/>
              </a:rPr>
              <a:t> однокомпонентною </a:t>
            </a:r>
            <a:r>
              <a:rPr sz="1200" spc="-5" dirty="0">
                <a:latin typeface="Times New Roman"/>
                <a:cs typeface="Times New Roman"/>
              </a:rPr>
              <a:t>системою, </a:t>
            </a:r>
            <a:r>
              <a:rPr sz="1200" dirty="0">
                <a:latin typeface="Times New Roman"/>
                <a:cs typeface="Times New Roman"/>
              </a:rPr>
              <a:t>сплав – </a:t>
            </a:r>
            <a:r>
              <a:rPr sz="1200" spc="-5" dirty="0">
                <a:latin typeface="Times New Roman"/>
                <a:cs typeface="Times New Roman"/>
              </a:rPr>
              <a:t>складною системою, яка </a:t>
            </a:r>
            <a:r>
              <a:rPr sz="1200" dirty="0">
                <a:latin typeface="Times New Roman"/>
                <a:cs typeface="Times New Roman"/>
              </a:rPr>
              <a:t>складається з </a:t>
            </a:r>
            <a:r>
              <a:rPr sz="1200" spc="-5" dirty="0">
                <a:latin typeface="Times New Roman"/>
                <a:cs typeface="Times New Roman"/>
              </a:rPr>
              <a:t>двох та </a:t>
            </a:r>
            <a:r>
              <a:rPr sz="1200" dirty="0">
                <a:latin typeface="Times New Roman"/>
                <a:cs typeface="Times New Roman"/>
              </a:rPr>
              <a:t> більше</a:t>
            </a:r>
            <a:r>
              <a:rPr sz="1200" spc="-5" dirty="0">
                <a:latin typeface="Times New Roman"/>
                <a:cs typeface="Times New Roman"/>
              </a:rPr>
              <a:t> компонентів.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Компоненти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речовини,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утворюють систему. Компонентами можуть </a:t>
            </a:r>
            <a:r>
              <a:rPr sz="1200" dirty="0">
                <a:latin typeface="Times New Roman"/>
                <a:cs typeface="Times New Roman"/>
              </a:rPr>
              <a:t>бути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чисті </a:t>
            </a:r>
            <a:r>
              <a:rPr sz="1200" spc="-5" dirty="0">
                <a:latin typeface="Times New Roman"/>
                <a:cs typeface="Times New Roman"/>
              </a:rPr>
              <a:t>речовини та </a:t>
            </a:r>
            <a:r>
              <a:rPr sz="1200" dirty="0">
                <a:latin typeface="Times New Roman"/>
                <a:cs typeface="Times New Roman"/>
              </a:rPr>
              <a:t>хімічні </a:t>
            </a:r>
            <a:r>
              <a:rPr sz="1200" spc="-5" dirty="0">
                <a:latin typeface="Times New Roman"/>
                <a:cs typeface="Times New Roman"/>
              </a:rPr>
              <a:t>сполуки, якщо вони не </a:t>
            </a:r>
            <a:r>
              <a:rPr sz="1200" dirty="0">
                <a:latin typeface="Times New Roman"/>
                <a:cs typeface="Times New Roman"/>
              </a:rPr>
              <a:t>дисоціюють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складові частини в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сліджуваному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інтервалі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i="1" dirty="0">
                <a:latin typeface="Times New Roman"/>
                <a:cs typeface="Times New Roman"/>
              </a:rPr>
              <a:t>Фаза </a:t>
            </a:r>
            <a:r>
              <a:rPr sz="1200" dirty="0">
                <a:latin typeface="Times New Roman"/>
                <a:cs typeface="Times New Roman"/>
              </a:rPr>
              <a:t>– однорідна </a:t>
            </a:r>
            <a:r>
              <a:rPr sz="1200" spc="-5" dirty="0">
                <a:latin typeface="Times New Roman"/>
                <a:cs typeface="Times New Roman"/>
              </a:rPr>
              <a:t>частина системи, яка </a:t>
            </a:r>
            <a:r>
              <a:rPr sz="1200" dirty="0">
                <a:latin typeface="Times New Roman"/>
                <a:cs typeface="Times New Roman"/>
              </a:rPr>
              <a:t>відокремлена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інших частин системи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верхнею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розділу,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переході через </a:t>
            </a:r>
            <a:r>
              <a:rPr sz="1200" dirty="0">
                <a:latin typeface="Times New Roman"/>
                <a:cs typeface="Times New Roman"/>
              </a:rPr>
              <a:t>яку, </a:t>
            </a:r>
            <a:r>
              <a:rPr sz="1200" spc="-5" dirty="0">
                <a:latin typeface="Times New Roman"/>
                <a:cs typeface="Times New Roman"/>
              </a:rPr>
              <a:t>структура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різко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змінюються.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Варіантність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число ступенів </a:t>
            </a:r>
            <a:r>
              <a:rPr sz="1200" dirty="0">
                <a:latin typeface="Times New Roman"/>
                <a:cs typeface="Times New Roman"/>
              </a:rPr>
              <a:t>свободи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число зовнішніх та внутрішніх </a:t>
            </a:r>
            <a:r>
              <a:rPr sz="1200" dirty="0">
                <a:latin typeface="Times New Roman"/>
                <a:cs typeface="Times New Roman"/>
              </a:rPr>
              <a:t> чинників </a:t>
            </a:r>
            <a:r>
              <a:rPr sz="1200" spc="-5" dirty="0">
                <a:latin typeface="Times New Roman"/>
                <a:cs typeface="Times New Roman"/>
              </a:rPr>
              <a:t>(температура, тиск, концентрація), які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змінювати </a:t>
            </a:r>
            <a:r>
              <a:rPr sz="1200" dirty="0">
                <a:latin typeface="Times New Roman"/>
                <a:cs typeface="Times New Roman"/>
              </a:rPr>
              <a:t>без зміни кількості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i="1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Times New Roman"/>
                <a:cs typeface="Times New Roman"/>
              </a:rPr>
              <a:t>=1 </a:t>
            </a:r>
            <a:r>
              <a:rPr sz="1200" dirty="0">
                <a:latin typeface="Times New Roman"/>
                <a:cs typeface="Times New Roman"/>
              </a:rPr>
              <a:t>(система </a:t>
            </a:r>
            <a:r>
              <a:rPr sz="1200" spc="-5" dirty="0">
                <a:latin typeface="Times New Roman"/>
                <a:cs typeface="Times New Roman"/>
              </a:rPr>
              <a:t>моноваріантна), то можлива </a:t>
            </a:r>
            <a:r>
              <a:rPr sz="1200" dirty="0">
                <a:latin typeface="Times New Roman"/>
                <a:cs typeface="Times New Roman"/>
              </a:rPr>
              <a:t>зміна одного з чинників в деяких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межах, </a:t>
            </a:r>
            <a:r>
              <a:rPr sz="1200" dirty="0">
                <a:latin typeface="Times New Roman"/>
                <a:cs typeface="Times New Roman"/>
              </a:rPr>
              <a:t>без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зміни</a:t>
            </a:r>
            <a:r>
              <a:rPr sz="1200" spc="-5" dirty="0">
                <a:latin typeface="Times New Roman"/>
                <a:cs typeface="Times New Roman"/>
              </a:rPr>
              <a:t> числа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i="1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Times New Roman"/>
                <a:cs typeface="Times New Roman"/>
              </a:rPr>
              <a:t>=0 </a:t>
            </a:r>
            <a:r>
              <a:rPr sz="1200" dirty="0">
                <a:latin typeface="Times New Roman"/>
                <a:cs typeface="Times New Roman"/>
              </a:rPr>
              <a:t>(система </a:t>
            </a:r>
            <a:r>
              <a:rPr sz="1200" spc="-5" dirty="0">
                <a:latin typeface="Times New Roman"/>
                <a:cs typeface="Times New Roman"/>
              </a:rPr>
              <a:t>нонваріантна), то </a:t>
            </a:r>
            <a:r>
              <a:rPr sz="1200" dirty="0">
                <a:latin typeface="Times New Roman"/>
                <a:cs typeface="Times New Roman"/>
              </a:rPr>
              <a:t>зміна </a:t>
            </a:r>
            <a:r>
              <a:rPr sz="1200" spc="-5" dirty="0">
                <a:latin typeface="Times New Roman"/>
                <a:cs typeface="Times New Roman"/>
              </a:rPr>
              <a:t>зовнішніх чинники призведе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зміни </a:t>
            </a:r>
            <a:r>
              <a:rPr sz="1200" dirty="0">
                <a:latin typeface="Times New Roman"/>
                <a:cs typeface="Times New Roman"/>
              </a:rPr>
              <a:t> числа</a:t>
            </a:r>
            <a:r>
              <a:rPr sz="1200" spc="-5" dirty="0">
                <a:latin typeface="Times New Roman"/>
                <a:cs typeface="Times New Roman"/>
              </a:rPr>
              <a:t> фаз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Існує математична залежність між </a:t>
            </a:r>
            <a:r>
              <a:rPr sz="1200" dirty="0">
                <a:latin typeface="Times New Roman"/>
                <a:cs typeface="Times New Roman"/>
              </a:rPr>
              <a:t>кількістю компонентів </a:t>
            </a:r>
            <a:r>
              <a:rPr sz="1200" spc="-5" dirty="0">
                <a:latin typeface="Times New Roman"/>
                <a:cs typeface="Times New Roman"/>
              </a:rPr>
              <a:t>(К), </a:t>
            </a:r>
            <a:r>
              <a:rPr sz="1200" dirty="0">
                <a:latin typeface="Times New Roman"/>
                <a:cs typeface="Times New Roman"/>
              </a:rPr>
              <a:t>кількістю фаз (Ф) та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варіантністю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-5" dirty="0">
                <a:latin typeface="Times New Roman"/>
                <a:cs typeface="Times New Roman"/>
              </a:rPr>
              <a:t> (</a:t>
            </a:r>
            <a:r>
              <a:rPr sz="1200" i="1" spc="-5" dirty="0">
                <a:latin typeface="Times New Roman"/>
                <a:cs typeface="Times New Roman"/>
              </a:rPr>
              <a:t>С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правило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фаз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закон</a:t>
            </a:r>
            <a:r>
              <a:rPr sz="1200" i="1" spc="-5" dirty="0">
                <a:latin typeface="Times New Roman"/>
                <a:cs typeface="Times New Roman"/>
              </a:rPr>
              <a:t> Гіббса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5"/>
              </a:spcBef>
            </a:pPr>
            <a:r>
              <a:rPr sz="1200" i="1" spc="-5" dirty="0">
                <a:latin typeface="Times New Roman"/>
                <a:cs typeface="Times New Roman"/>
              </a:rPr>
              <a:t>С=</a:t>
            </a:r>
            <a:r>
              <a:rPr sz="1200" spc="-5" dirty="0">
                <a:latin typeface="Times New Roman"/>
                <a:cs typeface="Times New Roman"/>
              </a:rPr>
              <a:t>К–Ф+2.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26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6" y="516889"/>
            <a:ext cx="5786755" cy="2343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70"/>
              </a:lnSpc>
            </a:pP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-стабілізаторів розрізняють нейтральні елементи, які підвищують міц-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ність: олово,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цирконій,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гафній.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Відповідно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титанові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нормальній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ратурі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 </a:t>
            </a:r>
            <a:r>
              <a:rPr sz="1200" dirty="0">
                <a:latin typeface="Times New Roman"/>
                <a:cs typeface="Times New Roman"/>
              </a:rPr>
              <a:t>мати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Часто </a:t>
            </a:r>
            <a:r>
              <a:rPr sz="1200" spc="-5" dirty="0">
                <a:latin typeface="Times New Roman"/>
                <a:cs typeface="Times New Roman"/>
              </a:rPr>
              <a:t>титанові сплави легують алюмінієм, він </a:t>
            </a:r>
            <a:r>
              <a:rPr sz="1200" dirty="0">
                <a:latin typeface="Times New Roman"/>
                <a:cs typeface="Times New Roman"/>
              </a:rPr>
              <a:t>збільшує міцність </a:t>
            </a:r>
            <a:r>
              <a:rPr sz="1200" spc="-5" dirty="0">
                <a:latin typeface="Times New Roman"/>
                <a:cs typeface="Times New Roman"/>
              </a:rPr>
              <a:t>та жароміцність, </a:t>
            </a:r>
            <a:r>
              <a:rPr sz="1200" dirty="0">
                <a:latin typeface="Times New Roman"/>
                <a:cs typeface="Times New Roman"/>
              </a:rPr>
              <a:t> зменшує</a:t>
            </a:r>
            <a:r>
              <a:rPr sz="1200" spc="-5" dirty="0">
                <a:latin typeface="Times New Roman"/>
                <a:cs typeface="Times New Roman"/>
              </a:rPr>
              <a:t> шкідливий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 водню,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збільшує</a:t>
            </a:r>
            <a:r>
              <a:rPr sz="1200" spc="-5" dirty="0">
                <a:latin typeface="Times New Roman"/>
                <a:cs typeface="Times New Roman"/>
              </a:rPr>
              <a:t> термічну стабільність.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піддаються</a:t>
            </a:r>
            <a:r>
              <a:rPr sz="1200" dirty="0">
                <a:latin typeface="Times New Roman"/>
                <a:cs typeface="Times New Roman"/>
              </a:rPr>
              <a:t> всім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видам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термічній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обробки,</a:t>
            </a:r>
            <a:r>
              <a:rPr sz="1200" dirty="0">
                <a:latin typeface="Times New Roman"/>
                <a:cs typeface="Times New Roman"/>
              </a:rPr>
              <a:t> хіміко-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 та </a:t>
            </a:r>
            <a:r>
              <a:rPr sz="1200" dirty="0">
                <a:latin typeface="Times New Roman"/>
                <a:cs typeface="Times New Roman"/>
              </a:rPr>
              <a:t>термомеханічній </a:t>
            </a:r>
            <a:r>
              <a:rPr sz="1200" spc="-5" dirty="0">
                <a:latin typeface="Times New Roman"/>
                <a:cs typeface="Times New Roman"/>
              </a:rPr>
              <a:t>обробці. Зміцнення титанових </a:t>
            </a:r>
            <a:r>
              <a:rPr sz="1200" dirty="0">
                <a:latin typeface="Times New Roman"/>
                <a:cs typeface="Times New Roman"/>
              </a:rPr>
              <a:t>сплавів досягається </a:t>
            </a:r>
            <a:r>
              <a:rPr sz="1200" spc="-5" dirty="0">
                <a:latin typeface="Times New Roman"/>
                <a:cs typeface="Times New Roman"/>
              </a:rPr>
              <a:t>легу-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ванням,</a:t>
            </a:r>
            <a:r>
              <a:rPr sz="1200" dirty="0">
                <a:latin typeface="Times New Roman"/>
                <a:cs typeface="Times New Roman"/>
              </a:rPr>
              <a:t> наклепом,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обробкою.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титанових </a:t>
            </a:r>
            <a:r>
              <a:rPr sz="1200" dirty="0">
                <a:latin typeface="Times New Roman"/>
                <a:cs typeface="Times New Roman"/>
              </a:rPr>
              <a:t> сплавів їх </a:t>
            </a:r>
            <a:r>
              <a:rPr sz="1200" spc="-5" dirty="0">
                <a:latin typeface="Times New Roman"/>
                <a:cs typeface="Times New Roman"/>
              </a:rPr>
              <a:t>цементують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азотують. Мікроструктура титанових </a:t>
            </a:r>
            <a:r>
              <a:rPr sz="1200" dirty="0">
                <a:latin typeface="Times New Roman"/>
                <a:cs typeface="Times New Roman"/>
              </a:rPr>
              <a:t>сплавів після </a:t>
            </a:r>
            <a:r>
              <a:rPr sz="1200" spc="-5" dirty="0">
                <a:latin typeface="Times New Roman"/>
                <a:cs typeface="Times New Roman"/>
              </a:rPr>
              <a:t>термічної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</a:t>
            </a:r>
            <a:r>
              <a:rPr sz="1200" spc="-5" dirty="0">
                <a:latin typeface="Times New Roman"/>
                <a:cs typeface="Times New Roman"/>
              </a:rPr>
              <a:t> наведено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12.3.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88" y="5874511"/>
            <a:ext cx="5788660" cy="4107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 промислових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Symbol"/>
                <a:cs typeface="Symbol"/>
              </a:rPr>
              <a:t>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титанових 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різноманітних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режимів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термообробки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6985" indent="28765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Маркуються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титанові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літерами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«ВТ»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«ОТ»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числом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(порядковий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мер),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наприклад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ВТ5,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ВТ15,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ВТ20,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12121"/>
                </a:solidFill>
                <a:latin typeface="Times New Roman"/>
                <a:cs typeface="Times New Roman"/>
              </a:rPr>
              <a:t>ОТ4-0</a:t>
            </a:r>
            <a:r>
              <a:rPr sz="1200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ct val="104200"/>
              </a:lnSpc>
            </a:pPr>
            <a:r>
              <a:rPr sz="1200" spc="-20" dirty="0">
                <a:latin typeface="Times New Roman"/>
                <a:cs typeface="Times New Roman"/>
              </a:rPr>
              <a:t>Сучасні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титанові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сплаві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класифікуються</a:t>
            </a:r>
            <a:r>
              <a:rPr sz="1200" spc="-15" dirty="0">
                <a:latin typeface="Times New Roman"/>
                <a:cs typeface="Times New Roman"/>
              </a:rPr>
              <a:t> за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механічними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характеристиками,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фізико-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хімічними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властивостями,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технологічною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ознакою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рівноважною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структурою.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механічними</a:t>
            </a:r>
            <a:r>
              <a:rPr sz="1200" i="1" spc="-5" dirty="0">
                <a:latin typeface="Times New Roman"/>
                <a:cs typeface="Times New Roman"/>
              </a:rPr>
              <a:t> характеристиками </a:t>
            </a:r>
            <a:r>
              <a:rPr sz="1200" spc="-5" dirty="0">
                <a:latin typeface="Times New Roman"/>
                <a:cs typeface="Times New Roman"/>
              </a:rPr>
              <a:t>титанові сплави поділяють на: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маломіцні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(високопластичні);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середньої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високоміцні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фізико-хімічними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властивостями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жароміцні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корозієстійкі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технологічною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ознакою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титанові сплави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поділяють на: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деформівні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ливарні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порошкові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05"/>
              </a:spcBef>
            </a:pPr>
            <a:r>
              <a:rPr sz="1000" spc="-5" dirty="0">
                <a:latin typeface="Times New Roman"/>
                <a:cs typeface="Times New Roman"/>
              </a:rPr>
              <a:t>224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7824" y="3102864"/>
            <a:ext cx="1449322" cy="1108709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47416" y="3108196"/>
            <a:ext cx="1455420" cy="1102615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001005" y="3108196"/>
            <a:ext cx="1344929" cy="110261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476247" y="4188205"/>
            <a:ext cx="25146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ВТ</a:t>
            </a:r>
            <a:r>
              <a:rPr sz="100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517642" y="4119171"/>
            <a:ext cx="316230" cy="469265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45"/>
              </a:spcBef>
            </a:pPr>
            <a:r>
              <a:rPr sz="1000" spc="-5" dirty="0">
                <a:latin typeface="Times New Roman"/>
                <a:cs typeface="Times New Roman"/>
              </a:rPr>
              <a:t>ВТ</a:t>
            </a:r>
            <a:r>
              <a:rPr sz="1000" dirty="0">
                <a:latin typeface="Times New Roman"/>
                <a:cs typeface="Times New Roman"/>
              </a:rPr>
              <a:t>16</a:t>
            </a:r>
            <a:endParaRPr sz="1000">
              <a:latin typeface="Times New Roman"/>
              <a:cs typeface="Times New Roman"/>
            </a:endParaRPr>
          </a:p>
          <a:p>
            <a:pPr marL="50165">
              <a:lnSpc>
                <a:spcPct val="100000"/>
              </a:lnSpc>
              <a:spcBef>
                <a:spcPts val="545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515589" y="4188205"/>
            <a:ext cx="31623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В</a:t>
            </a:r>
            <a:r>
              <a:rPr sz="1000" dirty="0">
                <a:latin typeface="Times New Roman"/>
                <a:cs typeface="Times New Roman"/>
              </a:rPr>
              <a:t>Т23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24664" y="4731255"/>
            <a:ext cx="1455420" cy="1089662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230373" y="4731255"/>
            <a:ext cx="1462278" cy="1089662"/>
          </a:xfrm>
          <a:prstGeom prst="rect">
            <a:avLst/>
          </a:prstGeom>
        </p:spPr>
      </p:pic>
      <p:grpSp>
        <p:nvGrpSpPr>
          <p:cNvPr id="14" name="object 14"/>
          <p:cNvGrpSpPr/>
          <p:nvPr/>
        </p:nvGrpSpPr>
        <p:grpSpPr>
          <a:xfrm>
            <a:off x="3747516" y="4731255"/>
            <a:ext cx="2733675" cy="1089660"/>
            <a:chOff x="3747516" y="4731255"/>
            <a:chExt cx="2733675" cy="1089660"/>
          </a:xfrm>
        </p:grpSpPr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47516" y="4731255"/>
              <a:ext cx="1344930" cy="1089662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35880" y="4731255"/>
              <a:ext cx="1344930" cy="1089662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1" y="516889"/>
            <a:ext cx="5863590" cy="8811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i="1" spc="-5" dirty="0">
                <a:latin typeface="Times New Roman"/>
                <a:cs typeface="Times New Roman"/>
              </a:rPr>
              <a:t>рівноважною </a:t>
            </a:r>
            <a:r>
              <a:rPr sz="1200" i="1" dirty="0">
                <a:latin typeface="Times New Roman"/>
                <a:cs typeface="Times New Roman"/>
              </a:rPr>
              <a:t>структурою </a:t>
            </a:r>
            <a:r>
              <a:rPr sz="1200" spc="-5" dirty="0">
                <a:latin typeface="Times New Roman"/>
                <a:cs typeface="Times New Roman"/>
              </a:rPr>
              <a:t>(після відпалювання) титанові сплави поділяють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групи:</a:t>
            </a:r>
            <a:endParaRPr sz="1200">
              <a:latin typeface="Times New Roman"/>
              <a:cs typeface="Times New Roman"/>
            </a:endParaRPr>
          </a:p>
          <a:p>
            <a:pPr marL="452755" indent="-114935" algn="just">
              <a:lnSpc>
                <a:spcPct val="100000"/>
              </a:lnSpc>
              <a:buFont typeface="Times New Roman"/>
              <a:buChar char="–"/>
              <a:tabLst>
                <a:tab pos="453390" algn="l"/>
              </a:tabLst>
            </a:pP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-сплави;</a:t>
            </a:r>
            <a:endParaRPr sz="1200">
              <a:latin typeface="Times New Roman"/>
              <a:cs typeface="Times New Roman"/>
            </a:endParaRPr>
          </a:p>
          <a:p>
            <a:pPr marL="452755" indent="-114935" algn="just">
              <a:lnSpc>
                <a:spcPts val="1405"/>
              </a:lnSpc>
              <a:spcBef>
                <a:spcPts val="30"/>
              </a:spcBef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+β)-сплави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(двофазні);</a:t>
            </a:r>
            <a:endParaRPr sz="1200">
              <a:latin typeface="Times New Roman"/>
              <a:cs typeface="Times New Roman"/>
            </a:endParaRPr>
          </a:p>
          <a:p>
            <a:pPr marL="452755" indent="-114935" algn="just">
              <a:lnSpc>
                <a:spcPts val="1405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β-сплави.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9000"/>
              </a:lnSpc>
              <a:spcBef>
                <a:spcPts val="50"/>
              </a:spcBef>
            </a:pP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першої </a:t>
            </a:r>
            <a:r>
              <a:rPr sz="1200" spc="-5" dirty="0">
                <a:latin typeface="Times New Roman"/>
                <a:cs typeface="Times New Roman"/>
              </a:rPr>
              <a:t>групи за рівноважною </a:t>
            </a:r>
            <a:r>
              <a:rPr sz="1200" dirty="0">
                <a:latin typeface="Times New Roman"/>
                <a:cs typeface="Times New Roman"/>
              </a:rPr>
              <a:t>структурою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-сплави) малопластичні,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тре-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тьої групи (β-сплави) найпластичніші,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мають </a:t>
            </a:r>
            <a:r>
              <a:rPr sz="1200" dirty="0">
                <a:latin typeface="Times New Roman"/>
                <a:cs typeface="Times New Roman"/>
              </a:rPr>
              <a:t>меншу </a:t>
            </a:r>
            <a:r>
              <a:rPr sz="1200" spc="-5" dirty="0">
                <a:latin typeface="Times New Roman"/>
                <a:cs typeface="Times New Roman"/>
              </a:rPr>
              <a:t>міцність. Найкращий </a:t>
            </a:r>
            <a:r>
              <a:rPr sz="1200" dirty="0">
                <a:latin typeface="Times New Roman"/>
                <a:cs typeface="Times New Roman"/>
              </a:rPr>
              <a:t>комплекс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механічних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технологічних </a:t>
            </a:r>
            <a:r>
              <a:rPr sz="1200" spc="-5" dirty="0">
                <a:latin typeface="Times New Roman"/>
                <a:cs typeface="Times New Roman"/>
              </a:rPr>
              <a:t>властивостей мають </a:t>
            </a:r>
            <a:r>
              <a:rPr sz="1200" dirty="0">
                <a:latin typeface="Times New Roman"/>
                <a:cs typeface="Times New Roman"/>
              </a:rPr>
              <a:t>двофазні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+β)-сплави. Вони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міц-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нішими, ніж однофазні, </a:t>
            </a:r>
            <a:r>
              <a:rPr sz="1200" dirty="0">
                <a:latin typeface="Times New Roman"/>
                <a:cs typeface="Times New Roman"/>
              </a:rPr>
              <a:t>добре </a:t>
            </a:r>
            <a:r>
              <a:rPr sz="1200" spc="-5" dirty="0">
                <a:latin typeface="Times New Roman"/>
                <a:cs typeface="Times New Roman"/>
              </a:rPr>
              <a:t>куються </a:t>
            </a:r>
            <a:r>
              <a:rPr sz="1200" dirty="0">
                <a:latin typeface="Times New Roman"/>
                <a:cs typeface="Times New Roman"/>
              </a:rPr>
              <a:t>і штампуються, піддаються термічній обробці.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конструкційний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переважно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застосовуються</a:t>
            </a:r>
            <a:r>
              <a:rPr sz="1200" dirty="0">
                <a:latin typeface="Times New Roman"/>
                <a:cs typeface="Times New Roman"/>
              </a:rPr>
              <a:t> двофазні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+β)-сплави.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ct val="102099"/>
              </a:lnSpc>
            </a:pPr>
            <a:r>
              <a:rPr sz="1200" spc="-5" dirty="0">
                <a:latin typeface="Times New Roman"/>
                <a:cs typeface="Times New Roman"/>
              </a:rPr>
              <a:t>До титанових сплавів,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деформуються, відносяться: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-титанові сплави; псевдо-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α-сплави;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-сплави;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псевдо-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-сплави.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5800"/>
              </a:lnSpc>
              <a:spcBef>
                <a:spcPts val="90"/>
              </a:spcBef>
            </a:pPr>
            <a:r>
              <a:rPr sz="1200" spc="-5" dirty="0">
                <a:latin typeface="Symbol"/>
                <a:cs typeface="Symbol"/>
              </a:rPr>
              <a:t></a:t>
            </a:r>
            <a:r>
              <a:rPr sz="1200" i="1" spc="-5" dirty="0">
                <a:latin typeface="Times New Roman"/>
                <a:cs typeface="Times New Roman"/>
              </a:rPr>
              <a:t>-титанові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spc="-5" dirty="0">
                <a:latin typeface="Times New Roman"/>
                <a:cs typeface="Times New Roman"/>
              </a:rPr>
              <a:t>(ВТ1-00, </a:t>
            </a:r>
            <a:r>
              <a:rPr sz="1200" dirty="0">
                <a:latin typeface="Times New Roman"/>
                <a:cs typeface="Times New Roman"/>
              </a:rPr>
              <a:t>BT1-1, BT5, BT5-1) </a:t>
            </a:r>
            <a:r>
              <a:rPr sz="1200" spc="-5" dirty="0">
                <a:latin typeface="Times New Roman"/>
                <a:cs typeface="Times New Roman"/>
              </a:rPr>
              <a:t>не зміцнюються </a:t>
            </a:r>
            <a:r>
              <a:rPr sz="1200" dirty="0">
                <a:latin typeface="Times New Roman"/>
                <a:cs typeface="Times New Roman"/>
              </a:rPr>
              <a:t>термічною </a:t>
            </a:r>
            <a:r>
              <a:rPr sz="1200" spc="-5" dirty="0">
                <a:latin typeface="Times New Roman"/>
                <a:cs typeface="Times New Roman"/>
              </a:rPr>
              <a:t>обро-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бкою. </a:t>
            </a:r>
            <a:r>
              <a:rPr sz="1200" dirty="0">
                <a:latin typeface="Times New Roman"/>
                <a:cs typeface="Times New Roman"/>
              </a:rPr>
              <a:t>Їх зміцнення </a:t>
            </a:r>
            <a:r>
              <a:rPr sz="1200" spc="-5" dirty="0">
                <a:latin typeface="Times New Roman"/>
                <a:cs typeface="Times New Roman"/>
              </a:rPr>
              <a:t>досягається легуванням твердого розчину та пластичним деформу-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ванням. До </a:t>
            </a:r>
            <a:r>
              <a:rPr sz="1200" dirty="0">
                <a:latin typeface="Times New Roman"/>
                <a:cs typeface="Times New Roman"/>
              </a:rPr>
              <a:t>цієї </a:t>
            </a:r>
            <a:r>
              <a:rPr sz="1200" spc="-5" dirty="0">
                <a:latin typeface="Times New Roman"/>
                <a:cs typeface="Times New Roman"/>
              </a:rPr>
              <a:t>групи, </a:t>
            </a:r>
            <a:r>
              <a:rPr sz="1200" dirty="0">
                <a:latin typeface="Times New Roman"/>
                <a:cs typeface="Times New Roman"/>
              </a:rPr>
              <a:t>наприклад, </a:t>
            </a:r>
            <a:r>
              <a:rPr sz="1200" spc="-5" dirty="0">
                <a:latin typeface="Times New Roman"/>
                <a:cs typeface="Times New Roman"/>
              </a:rPr>
              <a:t>належить </a:t>
            </a: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ВТ5-1, який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добру зварність, жа-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роміцність, кислотостійкість, </a:t>
            </a:r>
            <a:r>
              <a:rPr sz="1200" spc="-10" dirty="0">
                <a:latin typeface="Times New Roman"/>
                <a:cs typeface="Times New Roman"/>
              </a:rPr>
              <a:t>пластичність при </a:t>
            </a:r>
            <a:r>
              <a:rPr sz="1200" spc="-15" dirty="0">
                <a:latin typeface="Times New Roman"/>
                <a:cs typeface="Times New Roman"/>
              </a:rPr>
              <a:t>низьких температурах, термічну стабіль-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ність за температур </a:t>
            </a:r>
            <a:r>
              <a:rPr sz="1200" spc="-5" dirty="0">
                <a:latin typeface="Times New Roman"/>
                <a:cs typeface="Times New Roman"/>
              </a:rPr>
              <a:t>до 450 </a:t>
            </a:r>
            <a:r>
              <a:rPr sz="1200" dirty="0">
                <a:latin typeface="Times New Roman"/>
                <a:cs typeface="Times New Roman"/>
              </a:rPr>
              <a:t>°C. </a:t>
            </a:r>
            <a:r>
              <a:rPr sz="1200" spc="-5" dirty="0">
                <a:latin typeface="Times New Roman"/>
                <a:cs typeface="Times New Roman"/>
              </a:rPr>
              <a:t>До складу цього сплаву входять </a:t>
            </a:r>
            <a:r>
              <a:rPr sz="1200" dirty="0">
                <a:latin typeface="Times New Roman"/>
                <a:cs typeface="Times New Roman"/>
              </a:rPr>
              <a:t>5 % </a:t>
            </a:r>
            <a:r>
              <a:rPr sz="1200" spc="-5" dirty="0">
                <a:latin typeface="Times New Roman"/>
                <a:cs typeface="Times New Roman"/>
              </a:rPr>
              <a:t>алюмінію та </a:t>
            </a:r>
            <a:r>
              <a:rPr sz="1200" dirty="0">
                <a:latin typeface="Times New Roman"/>
                <a:cs typeface="Times New Roman"/>
              </a:rPr>
              <a:t>2,5 %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олова. Олово додають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сплав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поліпшення його </a:t>
            </a:r>
            <a:r>
              <a:rPr sz="1200" dirty="0">
                <a:latin typeface="Times New Roman"/>
                <a:cs typeface="Times New Roman"/>
              </a:rPr>
              <a:t>технологічних і механічних </a:t>
            </a:r>
            <a:r>
              <a:rPr sz="1200" spc="-5" dirty="0">
                <a:latin typeface="Times New Roman"/>
                <a:cs typeface="Times New Roman"/>
              </a:rPr>
              <a:t>власти-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востей. </a:t>
            </a:r>
            <a:r>
              <a:rPr sz="1200" dirty="0">
                <a:latin typeface="Times New Roman"/>
                <a:cs typeface="Times New Roman"/>
              </a:rPr>
              <a:t>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 даного сплаву: σ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=800…1000 МПа, δ=10…15 </a:t>
            </a:r>
            <a:r>
              <a:rPr sz="1200" dirty="0">
                <a:latin typeface="Times New Roman"/>
                <a:cs typeface="Times New Roman"/>
              </a:rPr>
              <a:t>%. </a:t>
            </a:r>
            <a:r>
              <a:rPr sz="1200" spc="-5" dirty="0">
                <a:latin typeface="Times New Roman"/>
                <a:cs typeface="Times New Roman"/>
              </a:rPr>
              <a:t>Зі спла-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ВТ5-1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листи,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поковки,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труби,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профілі.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7800"/>
              </a:lnSpc>
              <a:spcBef>
                <a:spcPts val="65"/>
              </a:spcBef>
            </a:pPr>
            <a:r>
              <a:rPr sz="1200" i="1" spc="-5" dirty="0">
                <a:latin typeface="Times New Roman"/>
                <a:cs typeface="Times New Roman"/>
              </a:rPr>
              <a:t>Псевдо-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i="1" spc="-5" dirty="0">
                <a:latin typeface="Times New Roman"/>
                <a:cs typeface="Times New Roman"/>
              </a:rPr>
              <a:t>-титанові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spc="-5" dirty="0">
                <a:latin typeface="Times New Roman"/>
                <a:cs typeface="Times New Roman"/>
              </a:rPr>
              <a:t>(ОТ4-0, ОТ4-1, ОТ4-2, ВТ18, ВТ20) </a:t>
            </a:r>
            <a:r>
              <a:rPr sz="1200" dirty="0">
                <a:latin typeface="Times New Roman"/>
                <a:cs typeface="Times New Roman"/>
              </a:rPr>
              <a:t>можуть загартову-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ватись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утворенням титанового мартенситу,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твердого розчину легувальних елемен-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тів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Symbol"/>
                <a:cs typeface="Symbol"/>
              </a:rPr>
              <a:t></a:t>
            </a:r>
            <a:r>
              <a:rPr sz="1200" spc="-15" dirty="0">
                <a:latin typeface="Times New Roman"/>
                <a:cs typeface="Times New Roman"/>
              </a:rPr>
              <a:t>-титані. Мартенсит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псевдо-</a:t>
            </a:r>
            <a:r>
              <a:rPr sz="1200" spc="-15" dirty="0">
                <a:latin typeface="Symbol"/>
                <a:cs typeface="Symbol"/>
              </a:rPr>
              <a:t></a:t>
            </a:r>
            <a:r>
              <a:rPr sz="1200" spc="-15" dirty="0">
                <a:latin typeface="Times New Roman"/>
                <a:cs typeface="Times New Roman"/>
              </a:rPr>
              <a:t>-сплавах </a:t>
            </a:r>
            <a:r>
              <a:rPr sz="1200" spc="-10" dirty="0">
                <a:latin typeface="Times New Roman"/>
                <a:cs typeface="Times New Roman"/>
              </a:rPr>
              <a:t>має </a:t>
            </a:r>
            <a:r>
              <a:rPr sz="1200" spc="-15" dirty="0">
                <a:latin typeface="Times New Roman"/>
                <a:cs typeface="Times New Roman"/>
              </a:rPr>
              <a:t>невеликий </a:t>
            </a:r>
            <a:r>
              <a:rPr sz="1200" spc="-10" dirty="0">
                <a:latin typeface="Times New Roman"/>
                <a:cs typeface="Times New Roman"/>
              </a:rPr>
              <a:t>ступінь </a:t>
            </a:r>
            <a:r>
              <a:rPr sz="1200" spc="-15" dirty="0">
                <a:latin typeface="Times New Roman"/>
                <a:cs typeface="Times New Roman"/>
              </a:rPr>
              <a:t>пересичення. </a:t>
            </a:r>
            <a:r>
              <a:rPr sz="1200" spc="-10" dirty="0">
                <a:latin typeface="Times New Roman"/>
                <a:cs typeface="Times New Roman"/>
              </a:rPr>
              <a:t>Зміц- </a:t>
            </a:r>
            <a:r>
              <a:rPr sz="1200" spc="-5" dirty="0">
                <a:latin typeface="Times New Roman"/>
                <a:cs typeface="Times New Roman"/>
              </a:rPr>
              <a:t> нення сплаву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незначним.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97000"/>
              </a:lnSpc>
              <a:spcBef>
                <a:spcPts val="80"/>
              </a:spcBef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+β)</a:t>
            </a:r>
            <a:r>
              <a:rPr sz="1200" i="1" spc="-5" dirty="0">
                <a:latin typeface="Times New Roman"/>
                <a:cs typeface="Times New Roman"/>
              </a:rPr>
              <a:t>-титанові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spc="-5" dirty="0">
                <a:latin typeface="Times New Roman"/>
                <a:cs typeface="Times New Roman"/>
              </a:rPr>
              <a:t>(мартенситного </a:t>
            </a:r>
            <a:r>
              <a:rPr sz="1200" dirty="0">
                <a:latin typeface="Times New Roman"/>
                <a:cs typeface="Times New Roman"/>
              </a:rPr>
              <a:t>класу: </a:t>
            </a:r>
            <a:r>
              <a:rPr sz="1200" spc="-5" dirty="0">
                <a:latin typeface="Times New Roman"/>
                <a:cs typeface="Times New Roman"/>
              </a:rPr>
              <a:t>ВТ6, </a:t>
            </a:r>
            <a:r>
              <a:rPr sz="1200" dirty="0">
                <a:latin typeface="Times New Roman"/>
                <a:cs typeface="Times New Roman"/>
              </a:rPr>
              <a:t>ВТ3-1, </a:t>
            </a:r>
            <a:r>
              <a:rPr sz="1200" spc="-5" dirty="0">
                <a:latin typeface="Times New Roman"/>
                <a:cs typeface="Times New Roman"/>
              </a:rPr>
              <a:t>ВТ8, ВТ9, ВТ14, ВТ16,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ВТ23, ВТ </a:t>
            </a:r>
            <a:r>
              <a:rPr sz="1200" dirty="0">
                <a:latin typeface="Times New Roman"/>
                <a:cs typeface="Times New Roman"/>
              </a:rPr>
              <a:t>33, </a:t>
            </a:r>
            <a:r>
              <a:rPr sz="1200" spc="-5" dirty="0">
                <a:latin typeface="Times New Roman"/>
                <a:cs typeface="Times New Roman"/>
              </a:rPr>
              <a:t>перехідного класу: ВТ22, ВТ30) зміцнюються </a:t>
            </a:r>
            <a:r>
              <a:rPr sz="1200" dirty="0">
                <a:latin typeface="Times New Roman"/>
                <a:cs typeface="Times New Roman"/>
              </a:rPr>
              <a:t>термічною </a:t>
            </a:r>
            <a:r>
              <a:rPr sz="1200" spc="-5" dirty="0">
                <a:latin typeface="Times New Roman"/>
                <a:cs typeface="Times New Roman"/>
              </a:rPr>
              <a:t>обробкою, яка </a:t>
            </a:r>
            <a:r>
              <a:rPr sz="1200" dirty="0">
                <a:latin typeface="Times New Roman"/>
                <a:cs typeface="Times New Roman"/>
              </a:rPr>
              <a:t> складається із </a:t>
            </a:r>
            <a:r>
              <a:rPr sz="1200" spc="-5" dirty="0">
                <a:latin typeface="Times New Roman"/>
                <a:cs typeface="Times New Roman"/>
              </a:rPr>
              <a:t>гартування та старіння.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зварюваність </a:t>
            </a:r>
            <a:r>
              <a:rPr sz="1200" dirty="0">
                <a:latin typeface="Times New Roman"/>
                <a:cs typeface="Times New Roman"/>
              </a:rPr>
              <a:t>гірша, ніж у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-сплавів. Типовим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представником </a:t>
            </a:r>
            <a:r>
              <a:rPr sz="1200" dirty="0">
                <a:latin typeface="Times New Roman"/>
                <a:cs typeface="Times New Roman"/>
              </a:rPr>
              <a:t>цієї </a:t>
            </a:r>
            <a:r>
              <a:rPr sz="1200" spc="-5" dirty="0">
                <a:latin typeface="Times New Roman"/>
                <a:cs typeface="Times New Roman"/>
              </a:rPr>
              <a:t>групи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сплав ВТ6, </a:t>
            </a:r>
            <a:r>
              <a:rPr sz="1200" dirty="0">
                <a:latin typeface="Times New Roman"/>
                <a:cs typeface="Times New Roman"/>
              </a:rPr>
              <a:t>який </a:t>
            </a:r>
            <a:r>
              <a:rPr sz="1200" spc="-5" dirty="0">
                <a:latin typeface="Times New Roman"/>
                <a:cs typeface="Times New Roman"/>
              </a:rPr>
              <a:t>характеризується </a:t>
            </a:r>
            <a:r>
              <a:rPr sz="1200" dirty="0">
                <a:latin typeface="Times New Roman"/>
                <a:cs typeface="Times New Roman"/>
              </a:rPr>
              <a:t>оптимальним поєднан-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механічних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Хімічний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ВТ6: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 %,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решта;</a:t>
            </a:r>
            <a:r>
              <a:rPr sz="1200" dirty="0">
                <a:latin typeface="Times New Roman"/>
                <a:cs typeface="Times New Roman"/>
              </a:rPr>
              <a:t> 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σ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=1100…1250 МПа,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δ=6</a:t>
            </a:r>
            <a:r>
              <a:rPr sz="1200" dirty="0">
                <a:latin typeface="Times New Roman"/>
                <a:cs typeface="Times New Roman"/>
              </a:rPr>
              <a:t> %.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57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двофазних сплавів </a:t>
            </a:r>
            <a:r>
              <a:rPr sz="1200" spc="-5" dirty="0">
                <a:latin typeface="Times New Roman"/>
                <a:cs typeface="Times New Roman"/>
              </a:rPr>
              <a:t>належить </a:t>
            </a:r>
            <a:r>
              <a:rPr sz="1200" dirty="0">
                <a:latin typeface="Times New Roman"/>
                <a:cs typeface="Times New Roman"/>
              </a:rPr>
              <a:t>жароміцний сплав </a:t>
            </a:r>
            <a:r>
              <a:rPr sz="1200" spc="-5" dirty="0">
                <a:latin typeface="Times New Roman"/>
                <a:cs typeface="Times New Roman"/>
              </a:rPr>
              <a:t>ВТ8, який </a:t>
            </a:r>
            <a:r>
              <a:rPr sz="1200" dirty="0">
                <a:latin typeface="Times New Roman"/>
                <a:cs typeface="Times New Roman"/>
              </a:rPr>
              <a:t>призначений для </a:t>
            </a:r>
            <a:r>
              <a:rPr sz="1200" spc="-5" dirty="0">
                <a:latin typeface="Times New Roman"/>
                <a:cs typeface="Times New Roman"/>
              </a:rPr>
              <a:t>дов-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готривалої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</a:t>
            </a:r>
            <a:r>
              <a:rPr sz="1200" dirty="0">
                <a:latin typeface="Times New Roman"/>
                <a:cs typeface="Times New Roman"/>
              </a:rPr>
              <a:t> 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450…500 </a:t>
            </a:r>
            <a:r>
              <a:rPr sz="1200" dirty="0">
                <a:latin typeface="Times New Roman"/>
                <a:cs typeface="Times New Roman"/>
              </a:rPr>
              <a:t>°C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навантаженням.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Хімічний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ВТ8: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6,4 %,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3,1 %,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%,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решта;</a:t>
            </a:r>
            <a:r>
              <a:rPr sz="1200" dirty="0">
                <a:latin typeface="Times New Roman"/>
                <a:cs typeface="Times New Roman"/>
              </a:rPr>
              <a:t> механічні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властивості: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σ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=1000…1250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δ=9…11 %.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70"/>
              </a:lnSpc>
              <a:spcBef>
                <a:spcPts val="140"/>
              </a:spcBef>
            </a:pP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-т</a:t>
            </a:r>
            <a:r>
              <a:rPr sz="1200" i="1" spc="-5" dirty="0">
                <a:latin typeface="Times New Roman"/>
                <a:cs typeface="Times New Roman"/>
              </a:rPr>
              <a:t>итанові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за усіх </a:t>
            </a:r>
            <a:r>
              <a:rPr sz="1200" spc="-5" dirty="0">
                <a:latin typeface="Times New Roman"/>
                <a:cs typeface="Times New Roman"/>
              </a:rPr>
              <a:t>температур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структуру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-фази. </a:t>
            </a:r>
            <a:r>
              <a:rPr sz="1200" spc="-5" dirty="0">
                <a:latin typeface="Times New Roman"/>
                <a:cs typeface="Times New Roman"/>
              </a:rPr>
              <a:t>Термічним </a:t>
            </a:r>
            <a:r>
              <a:rPr sz="1200" dirty="0">
                <a:latin typeface="Times New Roman"/>
                <a:cs typeface="Times New Roman"/>
              </a:rPr>
              <a:t>оброб-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ленням</a:t>
            </a:r>
            <a:r>
              <a:rPr sz="1200" spc="-5" dirty="0">
                <a:latin typeface="Times New Roman"/>
                <a:cs typeface="Times New Roman"/>
              </a:rPr>
              <a:t> 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зміцнюються.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7300"/>
              </a:lnSpc>
              <a:spcBef>
                <a:spcPts val="40"/>
              </a:spcBef>
            </a:pPr>
            <a:r>
              <a:rPr sz="1200" i="1" spc="-5" dirty="0">
                <a:latin typeface="Times New Roman"/>
                <a:cs typeface="Times New Roman"/>
              </a:rPr>
              <a:t>Псевдо</a:t>
            </a:r>
            <a:r>
              <a:rPr sz="1200" spc="-5" dirty="0">
                <a:latin typeface="Times New Roman"/>
                <a:cs typeface="Times New Roman"/>
              </a:rPr>
              <a:t>-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-</a:t>
            </a:r>
            <a:r>
              <a:rPr sz="1200" i="1" spc="-5" dirty="0">
                <a:latin typeface="Times New Roman"/>
                <a:cs typeface="Times New Roman"/>
              </a:rPr>
              <a:t>титанові</a:t>
            </a:r>
            <a:r>
              <a:rPr sz="1200" i="1" dirty="0">
                <a:latin typeface="Times New Roman"/>
                <a:cs typeface="Times New Roman"/>
              </a:rPr>
              <a:t> сплави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(ВТ15,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ВТ32)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високим</a:t>
            </a:r>
            <a:r>
              <a:rPr sz="1200" dirty="0">
                <a:latin typeface="Times New Roman"/>
                <a:cs typeface="Times New Roman"/>
              </a:rPr>
              <a:t> вмістом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β-стабілізаторів, високою </a:t>
            </a:r>
            <a:r>
              <a:rPr sz="1200" spc="-20" dirty="0">
                <a:latin typeface="Times New Roman"/>
                <a:cs typeface="Times New Roman"/>
              </a:rPr>
              <a:t>пластичністю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5" dirty="0">
                <a:latin typeface="Times New Roman"/>
                <a:cs typeface="Times New Roman"/>
              </a:rPr>
              <a:t>загартованому </a:t>
            </a:r>
            <a:r>
              <a:rPr sz="1200" spc="-20" dirty="0">
                <a:latin typeface="Times New Roman"/>
                <a:cs typeface="Times New Roman"/>
              </a:rPr>
              <a:t>стані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високою міцністю після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старіння. При загартуванні </a:t>
            </a:r>
            <a:r>
              <a:rPr sz="1200" dirty="0">
                <a:latin typeface="Times New Roman"/>
                <a:cs typeface="Times New Roman"/>
              </a:rPr>
              <a:t>псевдо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-сплавів </a:t>
            </a:r>
            <a:r>
              <a:rPr sz="1200" spc="-5" dirty="0">
                <a:latin typeface="Times New Roman"/>
                <a:cs typeface="Times New Roman"/>
              </a:rPr>
              <a:t>фіксується метастабільна </a:t>
            </a:r>
            <a:r>
              <a:rPr sz="1200" spc="-5" dirty="0">
                <a:latin typeface="Symbol"/>
                <a:cs typeface="Symbol"/>
              </a:rPr>
              <a:t></a:t>
            </a:r>
            <a:r>
              <a:rPr sz="1200" spc="-5" dirty="0">
                <a:latin typeface="Times New Roman"/>
                <a:cs typeface="Times New Roman"/>
              </a:rPr>
              <a:t>-фаза. При ста- </a:t>
            </a:r>
            <a:r>
              <a:rPr sz="1200" dirty="0">
                <a:latin typeface="Times New Roman"/>
                <a:cs typeface="Times New Roman"/>
              </a:rPr>
              <a:t> рінні з </a:t>
            </a:r>
            <a:r>
              <a:rPr sz="1200" spc="-5" dirty="0">
                <a:latin typeface="Symbol"/>
                <a:cs typeface="Symbol"/>
              </a:rPr>
              <a:t></a:t>
            </a:r>
            <a:r>
              <a:rPr sz="1200" spc="-5" dirty="0">
                <a:latin typeface="Times New Roman"/>
                <a:cs typeface="Times New Roman"/>
              </a:rPr>
              <a:t> виділяється дрібнодисперсна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-фаза, яка суттєво підвищує міцність та твер- </a:t>
            </a:r>
            <a:r>
              <a:rPr sz="1200" dirty="0">
                <a:latin typeface="Times New Roman"/>
                <a:cs typeface="Times New Roman"/>
              </a:rPr>
              <a:t> дість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цієї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належить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ВТ15,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(δ=20 </a:t>
            </a:r>
            <a:r>
              <a:rPr sz="1200" dirty="0">
                <a:latin typeface="Times New Roman"/>
                <a:cs typeface="Times New Roman"/>
              </a:rPr>
              <a:t>%) і відносно </a:t>
            </a:r>
            <a:r>
              <a:rPr sz="1200" spc="-5" dirty="0">
                <a:latin typeface="Times New Roman"/>
                <a:cs typeface="Times New Roman"/>
              </a:rPr>
              <a:t>невисоку міцність (σ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=900 МПа)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загартованому </a:t>
            </a:r>
            <a:r>
              <a:rPr sz="1200" dirty="0">
                <a:latin typeface="Times New Roman"/>
                <a:cs typeface="Times New Roman"/>
              </a:rPr>
              <a:t>стані. </a:t>
            </a:r>
            <a:r>
              <a:rPr sz="1200" spc="-5" dirty="0">
                <a:latin typeface="Times New Roman"/>
                <a:cs typeface="Times New Roman"/>
              </a:rPr>
              <a:t>Однак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450 °С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підвищується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σ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=1500 МПа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пластичнос-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 δ=6 </a:t>
            </a:r>
            <a:r>
              <a:rPr sz="1200" dirty="0">
                <a:latin typeface="Times New Roman"/>
                <a:cs typeface="Times New Roman"/>
              </a:rPr>
              <a:t>%. Сплав </a:t>
            </a:r>
            <a:r>
              <a:rPr sz="1200" spc="-5" dirty="0">
                <a:latin typeface="Times New Roman"/>
                <a:cs typeface="Times New Roman"/>
              </a:rPr>
              <a:t>ВТ15 </a:t>
            </a:r>
            <a:r>
              <a:rPr sz="1200" dirty="0">
                <a:latin typeface="Times New Roman"/>
                <a:cs typeface="Times New Roman"/>
              </a:rPr>
              <a:t>поставляється у </a:t>
            </a:r>
            <a:r>
              <a:rPr sz="1200" spc="-5" dirty="0">
                <a:latin typeface="Times New Roman"/>
                <a:cs typeface="Times New Roman"/>
              </a:rPr>
              <a:t>вигляді прутків, поковок, листів, </a:t>
            </a:r>
            <a:r>
              <a:rPr sz="1200" dirty="0">
                <a:latin typeface="Times New Roman"/>
                <a:cs typeface="Times New Roman"/>
              </a:rPr>
              <a:t>штаб. </a:t>
            </a:r>
            <a:r>
              <a:rPr sz="1200" spc="-5" dirty="0">
                <a:latin typeface="Times New Roman"/>
                <a:cs typeface="Times New Roman"/>
              </a:rPr>
              <a:t>Хімічний </a:t>
            </a:r>
            <a:r>
              <a:rPr sz="1200" dirty="0">
                <a:latin typeface="Times New Roman"/>
                <a:cs typeface="Times New Roman"/>
              </a:rPr>
              <a:t> склад</a:t>
            </a:r>
            <a:r>
              <a:rPr sz="1200" spc="-5" dirty="0">
                <a:latin typeface="Times New Roman"/>
                <a:cs typeface="Times New Roman"/>
              </a:rPr>
              <a:t> сплаву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ВТ15: Al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 %, Mo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</a:t>
            </a:r>
            <a:r>
              <a:rPr sz="1200" spc="-5" dirty="0">
                <a:latin typeface="Times New Roman"/>
                <a:cs typeface="Times New Roman"/>
              </a:rPr>
              <a:t> %, Cr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11 %,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решта.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40"/>
              </a:spcBef>
            </a:pPr>
            <a:r>
              <a:rPr sz="1200" i="1" spc="-5" dirty="0">
                <a:latin typeface="Times New Roman"/>
                <a:cs typeface="Times New Roman"/>
              </a:rPr>
              <a:t>Ливарні титанові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сплавами,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деформуються,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ниж-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витривалість,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але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дешевшими.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аналогічний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25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94" y="516889"/>
            <a:ext cx="5864225" cy="8829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165" marR="4445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ду сплавів,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деформуються, тільки наприкінці </a:t>
            </a:r>
            <a:r>
              <a:rPr sz="1200" dirty="0">
                <a:latin typeface="Times New Roman"/>
                <a:cs typeface="Times New Roman"/>
              </a:rPr>
              <a:t>марки </a:t>
            </a:r>
            <a:r>
              <a:rPr sz="1200" spc="-5" dirty="0">
                <a:latin typeface="Times New Roman"/>
                <a:cs typeface="Times New Roman"/>
              </a:rPr>
              <a:t>ливарних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ставлять літе-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«Л», </a:t>
            </a:r>
            <a:r>
              <a:rPr sz="1200" spc="-5" dirty="0">
                <a:latin typeface="Times New Roman"/>
                <a:cs typeface="Times New Roman"/>
              </a:rPr>
              <a:t>наприклад: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ВТ5Л,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ВТ14Л.</a:t>
            </a:r>
            <a:endParaRPr sz="1200">
              <a:latin typeface="Times New Roman"/>
              <a:cs typeface="Times New Roman"/>
            </a:endParaRPr>
          </a:p>
          <a:p>
            <a:pPr marL="50165" marR="438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Порошкові </a:t>
            </a:r>
            <a:r>
              <a:rPr sz="1200" i="1" spc="-5" dirty="0">
                <a:latin typeface="Times New Roman"/>
                <a:cs typeface="Times New Roman"/>
              </a:rPr>
              <a:t>титанові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spc="-5" dirty="0">
                <a:latin typeface="Times New Roman"/>
                <a:cs typeface="Times New Roman"/>
              </a:rPr>
              <a:t>отримують методом порошкової металургії,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забез-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печує зниження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вартості приблизно на </a:t>
            </a:r>
            <a:r>
              <a:rPr sz="1200" dirty="0">
                <a:latin typeface="Times New Roman"/>
                <a:cs typeface="Times New Roman"/>
              </a:rPr>
              <a:t>50 % і </a:t>
            </a:r>
            <a:r>
              <a:rPr sz="1200" spc="-5" dirty="0">
                <a:latin typeface="Times New Roman"/>
                <a:cs typeface="Times New Roman"/>
              </a:rPr>
              <a:t>підвищення продуктивності виготов- </a:t>
            </a:r>
            <a:r>
              <a:rPr sz="1200" dirty="0">
                <a:latin typeface="Times New Roman"/>
                <a:cs typeface="Times New Roman"/>
              </a:rPr>
              <a:t> лення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рази.</a:t>
            </a:r>
            <a:endParaRPr sz="1200">
              <a:latin typeface="Times New Roman"/>
              <a:cs typeface="Times New Roman"/>
            </a:endParaRPr>
          </a:p>
          <a:p>
            <a:pPr marL="50165" marR="444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 </a:t>
            </a:r>
            <a:r>
              <a:rPr sz="1200" dirty="0">
                <a:latin typeface="Times New Roman"/>
                <a:cs typeface="Times New Roman"/>
              </a:rPr>
              <a:t>недоліком </a:t>
            </a:r>
            <a:r>
              <a:rPr sz="1200" spc="-5" dirty="0">
                <a:latin typeface="Times New Roman"/>
                <a:cs typeface="Times New Roman"/>
              </a:rPr>
              <a:t>титанових </a:t>
            </a:r>
            <a:r>
              <a:rPr sz="1200" dirty="0">
                <a:latin typeface="Times New Roman"/>
                <a:cs typeface="Times New Roman"/>
              </a:rPr>
              <a:t>сплавів є </a:t>
            </a:r>
            <a:r>
              <a:rPr sz="1200" spc="-5" dirty="0">
                <a:latin typeface="Times New Roman"/>
                <a:cs typeface="Times New Roman"/>
              </a:rPr>
              <a:t>погана </a:t>
            </a:r>
            <a:r>
              <a:rPr sz="1200" dirty="0">
                <a:latin typeface="Times New Roman"/>
                <a:cs typeface="Times New Roman"/>
              </a:rPr>
              <a:t>оброблюваність </a:t>
            </a:r>
            <a:r>
              <a:rPr sz="1200" spc="-5" dirty="0">
                <a:latin typeface="Times New Roman"/>
                <a:cs typeface="Times New Roman"/>
              </a:rPr>
              <a:t>ріжучим інстру- </a:t>
            </a:r>
            <a:r>
              <a:rPr sz="1200" dirty="0">
                <a:latin typeface="Times New Roman"/>
                <a:cs typeface="Times New Roman"/>
              </a:rPr>
              <a:t> ментом.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i="1" spc="-5" dirty="0">
                <a:latin typeface="Times New Roman"/>
                <a:cs typeface="Times New Roman"/>
              </a:rPr>
              <a:t>Титанові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сплави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застосовуються:</a:t>
            </a:r>
            <a:endParaRPr sz="1200">
              <a:latin typeface="Times New Roman"/>
              <a:cs typeface="Times New Roman"/>
            </a:endParaRPr>
          </a:p>
          <a:p>
            <a:pPr marL="50165" marR="43815" indent="287655" algn="just">
              <a:lnSpc>
                <a:spcPct val="956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авіабудуванні, ракетобудуванні </a:t>
            </a:r>
            <a:r>
              <a:rPr sz="1200" dirty="0">
                <a:latin typeface="Times New Roman"/>
                <a:cs typeface="Times New Roman"/>
              </a:rPr>
              <a:t>– каркасні деталі, </a:t>
            </a:r>
            <a:r>
              <a:rPr sz="1200" spc="-5" dirty="0">
                <a:latin typeface="Times New Roman"/>
                <a:cs typeface="Times New Roman"/>
              </a:rPr>
              <a:t>обшивка, паливні баки, деталі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реактивних двигунів, </a:t>
            </a:r>
            <a:r>
              <a:rPr sz="1200" dirty="0">
                <a:latin typeface="Times New Roman"/>
                <a:cs typeface="Times New Roman"/>
              </a:rPr>
              <a:t>диски </a:t>
            </a:r>
            <a:r>
              <a:rPr sz="1200" spc="-5" dirty="0">
                <a:latin typeface="Times New Roman"/>
                <a:cs typeface="Times New Roman"/>
              </a:rPr>
              <a:t>та лопатки компресорів,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забірника повітря, деталі </a:t>
            </a:r>
            <a:r>
              <a:rPr sz="1200" dirty="0">
                <a:latin typeface="Times New Roman"/>
                <a:cs typeface="Times New Roman"/>
              </a:rPr>
              <a:t> корпусів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двигунів багатоступінчастих </a:t>
            </a:r>
            <a:r>
              <a:rPr sz="1200" dirty="0">
                <a:latin typeface="Times New Roman"/>
                <a:cs typeface="Times New Roman"/>
              </a:rPr>
              <a:t>ракет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50165" marR="44450" indent="28765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суднобудуванні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обшивка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корпусів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суден 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підводних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човнів,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зварні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труби,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греб-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гвинти,</a:t>
            </a:r>
            <a:r>
              <a:rPr sz="1200" dirty="0">
                <a:latin typeface="Times New Roman"/>
                <a:cs typeface="Times New Roman"/>
              </a:rPr>
              <a:t> деталі </a:t>
            </a:r>
            <a:r>
              <a:rPr sz="1200" spc="-5" dirty="0">
                <a:latin typeface="Times New Roman"/>
                <a:cs typeface="Times New Roman"/>
              </a:rPr>
              <a:t>насосів тощо.</a:t>
            </a:r>
            <a:endParaRPr sz="1200">
              <a:latin typeface="Times New Roman"/>
              <a:cs typeface="Times New Roman"/>
            </a:endParaRPr>
          </a:p>
          <a:p>
            <a:pPr marL="50165" marR="4445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хімічній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реактори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агресивних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насоси,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змійови-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ки, центрифуги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атомній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енергетиці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перевантаження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ядерного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палива.</a:t>
            </a:r>
            <a:endParaRPr sz="1200">
              <a:latin typeface="Times New Roman"/>
              <a:cs typeface="Times New Roman"/>
            </a:endParaRPr>
          </a:p>
          <a:p>
            <a:pPr marL="50165" marR="43815" indent="2876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гальванотехніці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ванни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хромування,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анодні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кошики,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теплообмінники,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тру-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бопроводи, </a:t>
            </a:r>
            <a:r>
              <a:rPr sz="1200" dirty="0">
                <a:latin typeface="Times New Roman"/>
                <a:cs typeface="Times New Roman"/>
              </a:rPr>
              <a:t>підвіски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50165" marR="4445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газовій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нафтовій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фільтри,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сідла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клапанів,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резервуари,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відстій-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ники тощо.</a:t>
            </a:r>
            <a:endParaRPr sz="1200">
              <a:latin typeface="Times New Roman"/>
              <a:cs typeface="Times New Roman"/>
            </a:endParaRPr>
          </a:p>
          <a:p>
            <a:pPr marL="50165" marR="45085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кріогенній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техніці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холодильників,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насосів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компресорів,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теплообмінники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50165" marR="43815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харчовій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сепаратори,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холодильники,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ємності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продуктів,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стерни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50165" marR="43815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медичній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зовнішні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внутрішні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протези,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внутріш-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ньокісткові фіксатори,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затискачі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0050" marR="44450" lvl="1" indent="-400050" algn="r">
              <a:lnSpc>
                <a:spcPct val="100000"/>
              </a:lnSpc>
              <a:spcBef>
                <a:spcPts val="815"/>
              </a:spcBef>
              <a:buAutoNum type="arabicPeriod" startAt="2"/>
              <a:tabLst>
                <a:tab pos="4000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АЛЮМІНІЙ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ЙОГО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2"/>
            </a:pPr>
            <a:endParaRPr sz="2000">
              <a:latin typeface="Times New Roman"/>
              <a:cs typeface="Times New Roman"/>
            </a:endParaRPr>
          </a:p>
          <a:p>
            <a:pPr marL="457200" marR="43815" lvl="2" indent="-457200" algn="r">
              <a:lnSpc>
                <a:spcPct val="100000"/>
              </a:lnSpc>
              <a:buAutoNum type="arabicPeriod"/>
              <a:tabLst>
                <a:tab pos="457200" algn="l"/>
              </a:tabLst>
            </a:pPr>
            <a:r>
              <a:rPr sz="1200" b="1" dirty="0">
                <a:latin typeface="Times New Roman"/>
                <a:cs typeface="Times New Roman"/>
              </a:rPr>
              <a:t>АЛЮМІНІЙ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50800" marR="43815" indent="287655" algn="r">
              <a:lnSpc>
                <a:spcPct val="104200"/>
              </a:lnSpc>
            </a:pPr>
            <a:r>
              <a:rPr sz="1200" i="1" dirty="0">
                <a:latin typeface="Times New Roman"/>
                <a:cs typeface="Times New Roman"/>
              </a:rPr>
              <a:t>Алюміній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(Al)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легкий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парамагнетичний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сріблясто-білого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кольору,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піддається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формуванню,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литтю,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механічній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обробці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щільностю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2,7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г/см</a:t>
            </a:r>
            <a:r>
              <a:rPr sz="1200" spc="-7" baseline="38194" dirty="0">
                <a:latin typeface="Times New Roman"/>
                <a:cs typeface="Times New Roman"/>
              </a:rPr>
              <a:t>3</a:t>
            </a:r>
            <a:r>
              <a:rPr sz="1200" spc="225" baseline="381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турою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плавлення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660</a:t>
            </a:r>
            <a:r>
              <a:rPr sz="1200" spc="-5" dirty="0">
                <a:latin typeface="Times New Roman"/>
                <a:cs typeface="Times New Roman"/>
              </a:rPr>
              <a:t> °С.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гранецентровану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кубічну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решіт-</a:t>
            </a:r>
            <a:endParaRPr sz="1200">
              <a:latin typeface="Times New Roman"/>
              <a:cs typeface="Times New Roman"/>
            </a:endParaRPr>
          </a:p>
          <a:p>
            <a:pPr marL="1607820" marR="4381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ку. Має </a:t>
            </a:r>
            <a:r>
              <a:rPr sz="1200" spc="-5" dirty="0">
                <a:latin typeface="Times New Roman"/>
                <a:cs typeface="Times New Roman"/>
              </a:rPr>
              <a:t>високу </a:t>
            </a:r>
            <a:r>
              <a:rPr sz="1200" dirty="0">
                <a:latin typeface="Times New Roman"/>
                <a:cs typeface="Times New Roman"/>
              </a:rPr>
              <a:t>тепло- </a:t>
            </a:r>
            <a:r>
              <a:rPr sz="1200" spc="-5" dirty="0">
                <a:latin typeface="Times New Roman"/>
                <a:cs typeface="Times New Roman"/>
              </a:rPr>
              <a:t>та електропровідність. </a:t>
            </a:r>
            <a:r>
              <a:rPr sz="1200" dirty="0">
                <a:latin typeface="Times New Roman"/>
                <a:cs typeface="Times New Roman"/>
              </a:rPr>
              <a:t>Хімічно </a:t>
            </a:r>
            <a:r>
              <a:rPr sz="1200" spc="-5" dirty="0">
                <a:latin typeface="Times New Roman"/>
                <a:cs typeface="Times New Roman"/>
              </a:rPr>
              <a:t>активний,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поверхні </a:t>
            </a:r>
            <a:r>
              <a:rPr sz="1200" spc="-5" dirty="0">
                <a:latin typeface="Times New Roman"/>
                <a:cs typeface="Times New Roman"/>
              </a:rPr>
              <a:t>утворюється щільна плівка оксиду алюмінію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яка</a:t>
            </a:r>
            <a:r>
              <a:rPr sz="1200" dirty="0">
                <a:latin typeface="Times New Roman"/>
                <a:cs typeface="Times New Roman"/>
              </a:rPr>
              <a:t> захищає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корозії.</a:t>
            </a:r>
            <a:endParaRPr sz="1200">
              <a:latin typeface="Times New Roman"/>
              <a:cs typeface="Times New Roman"/>
            </a:endParaRPr>
          </a:p>
          <a:p>
            <a:pPr marL="1607820" marR="4508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Назва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походить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alumen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галун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(тобто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KAl(SO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·12H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O; 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607820" marR="43180" indent="287655" algn="just">
              <a:lnSpc>
                <a:spcPct val="104200"/>
              </a:lnSpc>
            </a:pPr>
            <a:r>
              <a:rPr sz="1200" spc="-15" dirty="0">
                <a:latin typeface="Times New Roman"/>
                <a:cs typeface="Times New Roman"/>
              </a:rPr>
              <a:t>Британський вчений </a:t>
            </a:r>
            <a:r>
              <a:rPr sz="1200" spc="-5" dirty="0">
                <a:latin typeface="Times New Roman"/>
                <a:cs typeface="Times New Roman"/>
              </a:rPr>
              <a:t>Г. </a:t>
            </a:r>
            <a:r>
              <a:rPr sz="1200" spc="-10" dirty="0">
                <a:latin typeface="Times New Roman"/>
                <a:cs typeface="Times New Roman"/>
              </a:rPr>
              <a:t>Деві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1808 </a:t>
            </a:r>
            <a:r>
              <a:rPr sz="1200" spc="-15" dirty="0">
                <a:latin typeface="Times New Roman"/>
                <a:cs typeface="Times New Roman"/>
              </a:rPr>
              <a:t>році визначив існування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металу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основі галунів,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назвав </a:t>
            </a:r>
            <a:r>
              <a:rPr sz="1200" spc="-15" dirty="0">
                <a:latin typeface="Times New Roman"/>
                <a:cs typeface="Times New Roman"/>
              </a:rPr>
              <a:t>його </a:t>
            </a:r>
            <a:r>
              <a:rPr sz="1200" spc="-10" dirty="0">
                <a:latin typeface="Times New Roman"/>
                <a:cs typeface="Times New Roman"/>
              </a:rPr>
              <a:t>алюміум,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5" dirty="0">
                <a:latin typeface="Times New Roman"/>
                <a:cs typeface="Times New Roman"/>
              </a:rPr>
              <a:t>пізніше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алю- </a:t>
            </a:r>
            <a:r>
              <a:rPr sz="1200" spc="-10" dirty="0">
                <a:latin typeface="Times New Roman"/>
                <a:cs typeface="Times New Roman"/>
              </a:rPr>
              <a:t> мінум. </a:t>
            </a:r>
            <a:r>
              <a:rPr sz="1200" spc="-15" dirty="0">
                <a:latin typeface="Times New Roman"/>
                <a:cs typeface="Times New Roman"/>
              </a:rPr>
              <a:t>Протягом 1808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1810 </a:t>
            </a:r>
            <a:r>
              <a:rPr sz="1200" spc="-10" dirty="0">
                <a:latin typeface="Times New Roman"/>
                <a:cs typeface="Times New Roman"/>
              </a:rPr>
              <a:t>років він </a:t>
            </a:r>
            <a:r>
              <a:rPr sz="1200" spc="-15" dirty="0">
                <a:latin typeface="Times New Roman"/>
                <a:cs typeface="Times New Roman"/>
              </a:rPr>
              <a:t>намагався електролітично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виділити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цей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метал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глинозему,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проте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це</a:t>
            </a:r>
            <a:r>
              <a:rPr sz="1200" spc="-15" dirty="0">
                <a:latin typeface="Times New Roman"/>
                <a:cs typeface="Times New Roman"/>
              </a:rPr>
              <a:t> йому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не</a:t>
            </a:r>
            <a:r>
              <a:rPr sz="1200" spc="-15" dirty="0">
                <a:latin typeface="Times New Roman"/>
                <a:cs typeface="Times New Roman"/>
              </a:rPr>
              <a:t> вдалося.</a:t>
            </a:r>
            <a:endParaRPr sz="1200">
              <a:latin typeface="Times New Roman"/>
              <a:cs typeface="Times New Roman"/>
            </a:endParaRPr>
          </a:p>
          <a:p>
            <a:pPr marL="1607820" marR="438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Вперше</a:t>
            </a:r>
            <a:r>
              <a:rPr sz="1200" spc="2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алюміній   був   </a:t>
            </a:r>
            <a:r>
              <a:rPr sz="1200" spc="-5" dirty="0">
                <a:latin typeface="Times New Roman"/>
                <a:cs typeface="Times New Roman"/>
              </a:rPr>
              <a:t>отриманий</a:t>
            </a:r>
            <a:r>
              <a:rPr sz="1200" spc="2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датським   </a:t>
            </a:r>
            <a:r>
              <a:rPr sz="1200" spc="-5" dirty="0">
                <a:latin typeface="Times New Roman"/>
                <a:cs typeface="Times New Roman"/>
              </a:rPr>
              <a:t>фізиком </a:t>
            </a:r>
            <a:r>
              <a:rPr sz="1200" dirty="0">
                <a:latin typeface="Times New Roman"/>
                <a:cs typeface="Times New Roman"/>
              </a:rPr>
              <a:t> Г.</a:t>
            </a:r>
            <a:r>
              <a:rPr sz="1200" spc="-5" dirty="0">
                <a:latin typeface="Times New Roman"/>
                <a:cs typeface="Times New Roman"/>
              </a:rPr>
              <a:t> Ерстедом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1825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році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дією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амальгами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калію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хлорид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26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64947" y="9328657"/>
            <a:ext cx="2267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мінію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наступним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відгоном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ртуті.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0090" y="7289292"/>
            <a:ext cx="1442466" cy="1949195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099055" y="9291315"/>
            <a:ext cx="68389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Гемфрі</a:t>
            </a:r>
            <a:r>
              <a:rPr sz="1000" i="1" spc="-5" dirty="0">
                <a:latin typeface="Times New Roman"/>
                <a:cs typeface="Times New Roman"/>
              </a:rPr>
              <a:t> Деві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3" y="516889"/>
            <a:ext cx="5863590" cy="19697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Цей </a:t>
            </a:r>
            <a:r>
              <a:rPr sz="1200" dirty="0">
                <a:latin typeface="Times New Roman"/>
                <a:cs typeface="Times New Roman"/>
              </a:rPr>
              <a:t>спосіб був вдосконалений у 1827 </a:t>
            </a:r>
            <a:r>
              <a:rPr sz="1200" spc="-5" dirty="0">
                <a:latin typeface="Times New Roman"/>
                <a:cs typeface="Times New Roman"/>
              </a:rPr>
              <a:t>році </a:t>
            </a:r>
            <a:r>
              <a:rPr sz="1200" dirty="0">
                <a:latin typeface="Times New Roman"/>
                <a:cs typeface="Times New Roman"/>
              </a:rPr>
              <a:t>німецьким </a:t>
            </a:r>
            <a:r>
              <a:rPr sz="1200" spc="-5" dirty="0">
                <a:latin typeface="Times New Roman"/>
                <a:cs typeface="Times New Roman"/>
              </a:rPr>
              <a:t>хіміком </a:t>
            </a:r>
            <a:r>
              <a:rPr sz="1200" dirty="0">
                <a:latin typeface="Times New Roman"/>
                <a:cs typeface="Times New Roman"/>
              </a:rPr>
              <a:t>Ф. Велером,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 замість </a:t>
            </a:r>
            <a:r>
              <a:rPr sz="1200" spc="-5" dirty="0">
                <a:latin typeface="Times New Roman"/>
                <a:cs typeface="Times New Roman"/>
              </a:rPr>
              <a:t>амальгами застосував чистий калій. Веллеру також належить </a:t>
            </a:r>
            <a:r>
              <a:rPr sz="1200" dirty="0">
                <a:latin typeface="Times New Roman"/>
                <a:cs typeface="Times New Roman"/>
              </a:rPr>
              <a:t>перший </a:t>
            </a:r>
            <a:r>
              <a:rPr sz="1200" spc="-5" dirty="0">
                <a:latin typeface="Times New Roman"/>
                <a:cs typeface="Times New Roman"/>
              </a:rPr>
              <a:t>опис вла-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стивостей металу.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1854 </a:t>
            </a:r>
            <a:r>
              <a:rPr sz="1200" spc="-5" dirty="0">
                <a:latin typeface="Times New Roman"/>
                <a:cs typeface="Times New Roman"/>
              </a:rPr>
              <a:t>році французький </a:t>
            </a:r>
            <a:r>
              <a:rPr sz="1200" dirty="0">
                <a:latin typeface="Times New Roman"/>
                <a:cs typeface="Times New Roman"/>
              </a:rPr>
              <a:t>хімік </a:t>
            </a:r>
            <a:r>
              <a:rPr sz="1200" spc="-5" dirty="0">
                <a:latin typeface="Times New Roman"/>
                <a:cs typeface="Times New Roman"/>
              </a:rPr>
              <a:t>А. </a:t>
            </a:r>
            <a:r>
              <a:rPr sz="1200" dirty="0">
                <a:latin typeface="Times New Roman"/>
                <a:cs typeface="Times New Roman"/>
              </a:rPr>
              <a:t>Девіль </a:t>
            </a:r>
            <a:r>
              <a:rPr sz="1200" spc="-5" dirty="0">
                <a:latin typeface="Times New Roman"/>
                <a:cs typeface="Times New Roman"/>
              </a:rPr>
              <a:t>вдосконалив метод Веллера </a:t>
            </a:r>
            <a:r>
              <a:rPr sz="1200" dirty="0">
                <a:latin typeface="Times New Roman"/>
                <a:cs typeface="Times New Roman"/>
              </a:rPr>
              <a:t>й налагодив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промислове виробництво алюмінію. </a:t>
            </a:r>
            <a:r>
              <a:rPr sz="1200" dirty="0">
                <a:latin typeface="Times New Roman"/>
                <a:cs typeface="Times New Roman"/>
              </a:rPr>
              <a:t>Девіль в процесі </a:t>
            </a:r>
            <a:r>
              <a:rPr sz="1200" spc="-5" dirty="0">
                <a:latin typeface="Times New Roman"/>
                <a:cs typeface="Times New Roman"/>
              </a:rPr>
              <a:t>отримання алюмінію </a:t>
            </a:r>
            <a:r>
              <a:rPr sz="1200" dirty="0">
                <a:latin typeface="Times New Roman"/>
                <a:cs typeface="Times New Roman"/>
              </a:rPr>
              <a:t>замінив </a:t>
            </a:r>
            <a:r>
              <a:rPr sz="1200" spc="-5" dirty="0">
                <a:latin typeface="Times New Roman"/>
                <a:cs typeface="Times New Roman"/>
              </a:rPr>
              <a:t>ка- </a:t>
            </a:r>
            <a:r>
              <a:rPr sz="1200" dirty="0">
                <a:latin typeface="Times New Roman"/>
                <a:cs typeface="Times New Roman"/>
              </a:rPr>
              <a:t> лій </a:t>
            </a:r>
            <a:r>
              <a:rPr sz="1200" spc="-5" dirty="0">
                <a:latin typeface="Times New Roman"/>
                <a:cs typeface="Times New Roman"/>
              </a:rPr>
              <a:t>дешевшим натрієм,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хлорид </a:t>
            </a:r>
            <a:r>
              <a:rPr sz="1200" dirty="0">
                <a:latin typeface="Times New Roman"/>
                <a:cs typeface="Times New Roman"/>
              </a:rPr>
              <a:t>алюмінію – </a:t>
            </a:r>
            <a:r>
              <a:rPr sz="1200" spc="-5" dirty="0">
                <a:latin typeface="Times New Roman"/>
                <a:cs typeface="Times New Roman"/>
              </a:rPr>
              <a:t>сумішшю AlCl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NaCl, внаслідок </a:t>
            </a:r>
            <a:r>
              <a:rPr sz="1200" dirty="0">
                <a:latin typeface="Times New Roman"/>
                <a:cs typeface="Times New Roman"/>
              </a:rPr>
              <a:t> чого </a:t>
            </a:r>
            <a:r>
              <a:rPr sz="1200" spc="-5" dirty="0">
                <a:latin typeface="Times New Roman"/>
                <a:cs typeface="Times New Roman"/>
              </a:rPr>
              <a:t>компоненти суміші знаходились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розплавленому </a:t>
            </a:r>
            <a:r>
              <a:rPr sz="1200" dirty="0">
                <a:latin typeface="Times New Roman"/>
                <a:cs typeface="Times New Roman"/>
              </a:rPr>
              <a:t>стані. </a:t>
            </a:r>
            <a:r>
              <a:rPr sz="1200" spc="-5" dirty="0">
                <a:latin typeface="Times New Roman"/>
                <a:cs typeface="Times New Roman"/>
              </a:rPr>
              <a:t>Досліди на заводі </a:t>
            </a:r>
            <a:r>
              <a:rPr sz="1200" dirty="0">
                <a:latin typeface="Times New Roman"/>
                <a:cs typeface="Times New Roman"/>
              </a:rPr>
              <a:t>Жавеля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завершились </a:t>
            </a:r>
            <a:r>
              <a:rPr sz="1200" spc="-5" dirty="0">
                <a:latin typeface="Times New Roman"/>
                <a:cs typeface="Times New Roman"/>
              </a:rPr>
              <a:t>успішно, </a:t>
            </a:r>
            <a:r>
              <a:rPr sz="1200" dirty="0">
                <a:latin typeface="Times New Roman"/>
                <a:cs typeface="Times New Roman"/>
              </a:rPr>
              <a:t>і 18 липня 1855 </a:t>
            </a:r>
            <a:r>
              <a:rPr sz="1200" spc="-5" dirty="0">
                <a:latin typeface="Times New Roman"/>
                <a:cs typeface="Times New Roman"/>
              </a:rPr>
              <a:t>року були отримані </a:t>
            </a:r>
            <a:r>
              <a:rPr sz="1200" dirty="0">
                <a:latin typeface="Times New Roman"/>
                <a:cs typeface="Times New Roman"/>
              </a:rPr>
              <a:t>перші </a:t>
            </a:r>
            <a:r>
              <a:rPr sz="1200" spc="-5" dirty="0">
                <a:latin typeface="Times New Roman"/>
                <a:cs typeface="Times New Roman"/>
              </a:rPr>
              <a:t>зливки </a:t>
            </a:r>
            <a:r>
              <a:rPr sz="1200" dirty="0">
                <a:latin typeface="Times New Roman"/>
                <a:cs typeface="Times New Roman"/>
              </a:rPr>
              <a:t>металу масою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6…8</a:t>
            </a:r>
            <a:r>
              <a:rPr sz="1200" spc="-5" dirty="0">
                <a:latin typeface="Times New Roman"/>
                <a:cs typeface="Times New Roman"/>
              </a:rPr>
              <a:t> кг,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були</a:t>
            </a:r>
            <a:r>
              <a:rPr sz="1200" spc="-5" dirty="0">
                <a:latin typeface="Times New Roman"/>
                <a:cs typeface="Times New Roman"/>
              </a:rPr>
              <a:t> показані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Всесвітній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виставці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Парижі.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29705" y="4887720"/>
            <a:ext cx="5863590" cy="509460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50800" marR="43180" indent="287655" algn="just">
              <a:lnSpc>
                <a:spcPct val="97200"/>
              </a:lnSpc>
              <a:spcBef>
                <a:spcPts val="140"/>
              </a:spcBef>
            </a:pPr>
            <a:r>
              <a:rPr sz="1200" dirty="0">
                <a:latin typeface="Times New Roman"/>
                <a:cs typeface="Times New Roman"/>
              </a:rPr>
              <a:t>У 1865 </a:t>
            </a:r>
            <a:r>
              <a:rPr sz="1200" spc="-5" dirty="0">
                <a:latin typeface="Times New Roman"/>
                <a:cs typeface="Times New Roman"/>
              </a:rPr>
              <a:t>році </a:t>
            </a:r>
            <a:r>
              <a:rPr sz="1200" dirty="0">
                <a:latin typeface="Times New Roman"/>
                <a:cs typeface="Times New Roman"/>
              </a:rPr>
              <a:t>М. </a:t>
            </a:r>
            <a:r>
              <a:rPr sz="1200" spc="-5" dirty="0">
                <a:latin typeface="Times New Roman"/>
                <a:cs typeface="Times New Roman"/>
              </a:rPr>
              <a:t>Бекетов </a:t>
            </a:r>
            <a:r>
              <a:rPr sz="1200" dirty="0">
                <a:latin typeface="Times New Roman"/>
                <a:cs typeface="Times New Roman"/>
              </a:rPr>
              <a:t>(російський </a:t>
            </a:r>
            <a:r>
              <a:rPr sz="1200" spc="-5" dirty="0">
                <a:latin typeface="Times New Roman"/>
                <a:cs typeface="Times New Roman"/>
              </a:rPr>
              <a:t>та український фізико-хімік) застосував реак- </a:t>
            </a:r>
            <a:r>
              <a:rPr sz="1200" dirty="0">
                <a:latin typeface="Times New Roman"/>
                <a:cs typeface="Times New Roman"/>
              </a:rPr>
              <a:t> цію взаємодії між </a:t>
            </a:r>
            <a:r>
              <a:rPr sz="1200" spc="-5" dirty="0">
                <a:latin typeface="Times New Roman"/>
                <a:cs typeface="Times New Roman"/>
              </a:rPr>
              <a:t>кріолітом та </a:t>
            </a:r>
            <a:r>
              <a:rPr sz="1200" dirty="0">
                <a:latin typeface="Times New Roman"/>
                <a:cs typeface="Times New Roman"/>
              </a:rPr>
              <a:t>магнієм для </a:t>
            </a:r>
            <a:r>
              <a:rPr sz="1200" spc="-5" dirty="0">
                <a:latin typeface="Times New Roman"/>
                <a:cs typeface="Times New Roman"/>
              </a:rPr>
              <a:t>отримання алюмінію. Його </a:t>
            </a:r>
            <a:r>
              <a:rPr sz="1200" dirty="0">
                <a:latin typeface="Times New Roman"/>
                <a:cs typeface="Times New Roman"/>
              </a:rPr>
              <a:t>спосіб мало </a:t>
            </a:r>
            <a:r>
              <a:rPr sz="1200" spc="-5" dirty="0">
                <a:latin typeface="Times New Roman"/>
                <a:cs typeface="Times New Roman"/>
              </a:rPr>
              <a:t>чим </a:t>
            </a:r>
            <a:r>
              <a:rPr sz="1200" dirty="0">
                <a:latin typeface="Times New Roman"/>
                <a:cs typeface="Times New Roman"/>
              </a:rPr>
              <a:t> відрізнявся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способу Девілля, але був </a:t>
            </a:r>
            <a:r>
              <a:rPr sz="1200" spc="-5" dirty="0">
                <a:latin typeface="Times New Roman"/>
                <a:cs typeface="Times New Roman"/>
              </a:rPr>
              <a:t>простішим.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німецькому місті Гмелінгемі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1885 </a:t>
            </a:r>
            <a:r>
              <a:rPr sz="1200" spc="-5" dirty="0">
                <a:latin typeface="Times New Roman"/>
                <a:cs typeface="Times New Roman"/>
              </a:rPr>
              <a:t>році </a:t>
            </a:r>
            <a:r>
              <a:rPr sz="1200" dirty="0">
                <a:latin typeface="Times New Roman"/>
                <a:cs typeface="Times New Roman"/>
              </a:rPr>
              <a:t>був </a:t>
            </a:r>
            <a:r>
              <a:rPr sz="1200" spc="-5" dirty="0">
                <a:latin typeface="Times New Roman"/>
                <a:cs typeface="Times New Roman"/>
              </a:rPr>
              <a:t>збудований завод, який </a:t>
            </a:r>
            <a:r>
              <a:rPr sz="1200" dirty="0">
                <a:latin typeface="Times New Roman"/>
                <a:cs typeface="Times New Roman"/>
              </a:rPr>
              <a:t>працював за методом </a:t>
            </a:r>
            <a:r>
              <a:rPr sz="1200" spc="-5" dirty="0">
                <a:latin typeface="Times New Roman"/>
                <a:cs typeface="Times New Roman"/>
              </a:rPr>
              <a:t>Бекетова, </a:t>
            </a:r>
            <a:r>
              <a:rPr sz="1200" dirty="0">
                <a:latin typeface="Times New Roman"/>
                <a:cs typeface="Times New Roman"/>
              </a:rPr>
              <a:t>де за </a:t>
            </a:r>
            <a:r>
              <a:rPr sz="1200" spc="-5" dirty="0">
                <a:latin typeface="Times New Roman"/>
                <a:cs typeface="Times New Roman"/>
              </a:rPr>
              <a:t>п’ять </a:t>
            </a:r>
            <a:r>
              <a:rPr sz="1200" dirty="0">
                <a:latin typeface="Times New Roman"/>
                <a:cs typeface="Times New Roman"/>
              </a:rPr>
              <a:t>років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було </a:t>
            </a:r>
            <a:r>
              <a:rPr sz="1200" spc="-5" dirty="0">
                <a:latin typeface="Times New Roman"/>
                <a:cs typeface="Times New Roman"/>
              </a:rPr>
              <a:t>отримано </a:t>
            </a:r>
            <a:r>
              <a:rPr sz="1200" dirty="0">
                <a:latin typeface="Times New Roman"/>
                <a:cs typeface="Times New Roman"/>
              </a:rPr>
              <a:t>58 т алюмінію – більше </a:t>
            </a:r>
            <a:r>
              <a:rPr sz="1200" spc="-5" dirty="0">
                <a:latin typeface="Times New Roman"/>
                <a:cs typeface="Times New Roman"/>
              </a:rPr>
              <a:t>1/4 всього світового виробництва </a:t>
            </a:r>
            <a:r>
              <a:rPr sz="1200" dirty="0">
                <a:latin typeface="Times New Roman"/>
                <a:cs typeface="Times New Roman"/>
              </a:rPr>
              <a:t>алюмінію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протягом </a:t>
            </a:r>
            <a:r>
              <a:rPr sz="1200" dirty="0">
                <a:latin typeface="Times New Roman"/>
                <a:cs typeface="Times New Roman"/>
              </a:rPr>
              <a:t>1854 – 1890 </a:t>
            </a:r>
            <a:r>
              <a:rPr sz="1200" spc="-5" dirty="0">
                <a:latin typeface="Times New Roman"/>
                <a:cs typeface="Times New Roman"/>
              </a:rPr>
              <a:t>років.</a:t>
            </a:r>
            <a:endParaRPr sz="1200">
              <a:latin typeface="Times New Roman"/>
              <a:cs typeface="Times New Roman"/>
            </a:endParaRPr>
          </a:p>
          <a:p>
            <a:pPr marL="5080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Здобування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алюмінію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хімічним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способом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могло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забезпечити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промисловість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де-</a:t>
            </a:r>
            <a:endParaRPr sz="1200">
              <a:latin typeface="Times New Roman"/>
              <a:cs typeface="Times New Roman"/>
            </a:endParaRPr>
          </a:p>
          <a:p>
            <a:pPr marL="50800" marR="45085">
              <a:lnSpc>
                <a:spcPts val="14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шевим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металом,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5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дослідникам</a:t>
            </a:r>
            <a:r>
              <a:rPr sz="1200" spc="5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довелось</a:t>
            </a:r>
            <a:r>
              <a:rPr sz="1200" spc="5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шукати</a:t>
            </a:r>
            <a:r>
              <a:rPr sz="1200" spc="5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інших</a:t>
            </a:r>
            <a:r>
              <a:rPr sz="1200" spc="5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способів</a:t>
            </a:r>
            <a:r>
              <a:rPr sz="1200" spc="5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 алюмінію.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Однак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голвним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недоліком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методів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Велера,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Девіля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Бекетова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була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вартість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одержаного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алюмінію.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7300"/>
              </a:lnSpc>
              <a:spcBef>
                <a:spcPts val="20"/>
              </a:spcBef>
            </a:pPr>
            <a:r>
              <a:rPr sz="1200" dirty="0">
                <a:latin typeface="Times New Roman"/>
                <a:cs typeface="Times New Roman"/>
              </a:rPr>
              <a:t>Ще в 1854 </a:t>
            </a:r>
            <a:r>
              <a:rPr sz="1200" spc="-5" dirty="0">
                <a:latin typeface="Times New Roman"/>
                <a:cs typeface="Times New Roman"/>
              </a:rPr>
              <a:t>році Бунзену (відомий </a:t>
            </a:r>
            <a:r>
              <a:rPr sz="1200" dirty="0">
                <a:latin typeface="Times New Roman"/>
                <a:cs typeface="Times New Roman"/>
              </a:rPr>
              <a:t>німецький хімік </a:t>
            </a:r>
            <a:r>
              <a:rPr sz="1200" spc="-5" dirty="0">
                <a:latin typeface="Times New Roman"/>
                <a:cs typeface="Times New Roman"/>
              </a:rPr>
              <a:t>експериментатор) </a:t>
            </a:r>
            <a:r>
              <a:rPr sz="1200" dirty="0">
                <a:latin typeface="Times New Roman"/>
                <a:cs typeface="Times New Roman"/>
              </a:rPr>
              <a:t>вдалось </a:t>
            </a:r>
            <a:r>
              <a:rPr sz="1200" spc="-5" dirty="0">
                <a:latin typeface="Times New Roman"/>
                <a:cs typeface="Times New Roman"/>
              </a:rPr>
              <a:t>отри- </a:t>
            </a:r>
            <a:r>
              <a:rPr sz="1200" dirty="0">
                <a:latin typeface="Times New Roman"/>
                <a:cs typeface="Times New Roman"/>
              </a:rPr>
              <a:t> мати алюміній електролітичним </a:t>
            </a:r>
            <a:r>
              <a:rPr sz="1200" spc="-5" dirty="0">
                <a:latin typeface="Times New Roman"/>
                <a:cs typeface="Times New Roman"/>
              </a:rPr>
              <a:t>шляхом, </a:t>
            </a:r>
            <a:r>
              <a:rPr sz="1200" dirty="0">
                <a:latin typeface="Times New Roman"/>
                <a:cs typeface="Times New Roman"/>
              </a:rPr>
              <a:t>а саме – електролізом </a:t>
            </a:r>
            <a:r>
              <a:rPr sz="1200" spc="-5" dirty="0">
                <a:latin typeface="Times New Roman"/>
                <a:cs typeface="Times New Roman"/>
              </a:rPr>
              <a:t>подвійного хлориду на- </a:t>
            </a:r>
            <a:r>
              <a:rPr sz="1200" dirty="0">
                <a:latin typeface="Times New Roman"/>
                <a:cs typeface="Times New Roman"/>
              </a:rPr>
              <a:t> трію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алюмінію.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5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В 1886 </a:t>
            </a:r>
            <a:r>
              <a:rPr sz="1200" spc="-5" dirty="0">
                <a:latin typeface="Times New Roman"/>
                <a:cs typeface="Times New Roman"/>
              </a:rPr>
              <a:t>році інженери-хіміки П. Еру </a:t>
            </a:r>
            <a:r>
              <a:rPr sz="1200" dirty="0">
                <a:latin typeface="Times New Roman"/>
                <a:cs typeface="Times New Roman"/>
              </a:rPr>
              <a:t>в Франції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Ч. Голл в </a:t>
            </a:r>
            <a:r>
              <a:rPr sz="1200" spc="-5" dirty="0">
                <a:latin typeface="Times New Roman"/>
                <a:cs typeface="Times New Roman"/>
              </a:rPr>
              <a:t>США </a:t>
            </a:r>
            <a:r>
              <a:rPr sz="1200" dirty="0">
                <a:latin typeface="Times New Roman"/>
                <a:cs typeface="Times New Roman"/>
              </a:rPr>
              <a:t>майже одночасно,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незалежно один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одного, </a:t>
            </a:r>
            <a:r>
              <a:rPr sz="1200" spc="-5" dirty="0">
                <a:latin typeface="Times New Roman"/>
                <a:cs typeface="Times New Roman"/>
              </a:rPr>
              <a:t>запропонували одержувати </a:t>
            </a:r>
            <a:r>
              <a:rPr sz="1200" dirty="0">
                <a:latin typeface="Times New Roman"/>
                <a:cs typeface="Times New Roman"/>
              </a:rPr>
              <a:t>алюміній </a:t>
            </a:r>
            <a:r>
              <a:rPr sz="1200" spc="-5" dirty="0">
                <a:latin typeface="Times New Roman"/>
                <a:cs typeface="Times New Roman"/>
              </a:rPr>
              <a:t>електролізом глино-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зему, розплавленого </a:t>
            </a:r>
            <a:r>
              <a:rPr sz="1200" dirty="0">
                <a:latin typeface="Times New Roman"/>
                <a:cs typeface="Times New Roman"/>
              </a:rPr>
              <a:t>в кріоліті, </a:t>
            </a:r>
            <a:r>
              <a:rPr sz="1200" spc="-5" dirty="0">
                <a:latin typeface="Times New Roman"/>
                <a:cs typeface="Times New Roman"/>
              </a:rPr>
              <a:t>чим </a:t>
            </a:r>
            <a:r>
              <a:rPr sz="1200" dirty="0">
                <a:latin typeface="Times New Roman"/>
                <a:cs typeface="Times New Roman"/>
              </a:rPr>
              <a:t>започаткували </a:t>
            </a:r>
            <a:r>
              <a:rPr sz="1200" spc="-5" dirty="0">
                <a:latin typeface="Times New Roman"/>
                <a:cs typeface="Times New Roman"/>
              </a:rPr>
              <a:t>сучасний спосіб виробництва алю-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мінію.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Світове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алюмінію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зростало,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1893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році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перевищило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тис. тон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рік.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500"/>
              </a:lnSpc>
            </a:pPr>
            <a:r>
              <a:rPr sz="1200" dirty="0">
                <a:latin typeface="Times New Roman"/>
                <a:cs typeface="Times New Roman"/>
              </a:rPr>
              <a:t>Алюміній </a:t>
            </a:r>
            <a:r>
              <a:rPr sz="1200" spc="-5" dirty="0">
                <a:latin typeface="Times New Roman"/>
                <a:cs typeface="Times New Roman"/>
              </a:rPr>
              <a:t>виробляють </a:t>
            </a:r>
            <a:r>
              <a:rPr sz="1200" dirty="0">
                <a:latin typeface="Times New Roman"/>
                <a:cs typeface="Times New Roman"/>
              </a:rPr>
              <a:t>із бокситів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12.4,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), </a:t>
            </a:r>
            <a:r>
              <a:rPr sz="1200" spc="-5" dirty="0">
                <a:latin typeface="Times New Roman"/>
                <a:cs typeface="Times New Roman"/>
              </a:rPr>
              <a:t>нефелінів, алеутів тощо. Основною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сировиною</a:t>
            </a:r>
            <a:r>
              <a:rPr sz="1200" dirty="0">
                <a:latin typeface="Times New Roman"/>
                <a:cs typeface="Times New Roman"/>
              </a:rPr>
              <a:t> 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боксити,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складаються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50…60 %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глинозему,</a:t>
            </a:r>
            <a:r>
              <a:rPr sz="1200" dirty="0">
                <a:latin typeface="Times New Roman"/>
                <a:cs typeface="Times New Roman"/>
              </a:rPr>
              <a:t> 1…5 %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кремнезему, </a:t>
            </a:r>
            <a:r>
              <a:rPr sz="1200" dirty="0">
                <a:latin typeface="Times New Roman"/>
                <a:cs typeface="Times New Roman"/>
              </a:rPr>
              <a:t> 2…25 % </a:t>
            </a:r>
            <a:r>
              <a:rPr sz="1200" spc="-5" dirty="0">
                <a:latin typeface="Times New Roman"/>
                <a:cs typeface="Times New Roman"/>
              </a:rPr>
              <a:t>оксиду заліза, 2…4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оксиду титану, </a:t>
            </a:r>
            <a:r>
              <a:rPr sz="1200" dirty="0">
                <a:latin typeface="Times New Roman"/>
                <a:cs typeface="Times New Roman"/>
              </a:rPr>
              <a:t>10…3 % </a:t>
            </a:r>
            <a:r>
              <a:rPr sz="1200" spc="-5" dirty="0">
                <a:latin typeface="Times New Roman"/>
                <a:cs typeface="Times New Roman"/>
              </a:rPr>
              <a:t>води.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цьому </a:t>
            </a:r>
            <a:r>
              <a:rPr sz="1200" dirty="0">
                <a:latin typeface="Times New Roman"/>
                <a:cs typeface="Times New Roman"/>
              </a:rPr>
              <a:t>мінералі </a:t>
            </a:r>
            <a:r>
              <a:rPr sz="1200" spc="-5" dirty="0">
                <a:latin typeface="Times New Roman"/>
                <a:cs typeface="Times New Roman"/>
              </a:rPr>
              <a:t>алюмі- </a:t>
            </a:r>
            <a:r>
              <a:rPr sz="1200" dirty="0">
                <a:latin typeface="Times New Roman"/>
                <a:cs typeface="Times New Roman"/>
              </a:rPr>
              <a:t> ній </a:t>
            </a:r>
            <a:r>
              <a:rPr sz="1200" spc="-5" dirty="0">
                <a:latin typeface="Times New Roman"/>
                <a:cs typeface="Times New Roman"/>
              </a:rPr>
              <a:t>міститься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хімічних сполук Аl(ОН)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АlООН, Аl2О3, Аl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2SіО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·2Н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О.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Якість </a:t>
            </a:r>
            <a:r>
              <a:rPr sz="1200" dirty="0">
                <a:latin typeface="Times New Roman"/>
                <a:cs typeface="Times New Roman"/>
              </a:rPr>
              <a:t>бокситів визначається </a:t>
            </a:r>
            <a:r>
              <a:rPr sz="1200" spc="-5" dirty="0">
                <a:latin typeface="Times New Roman"/>
                <a:cs typeface="Times New Roman"/>
              </a:rPr>
              <a:t>вмістом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них оксиду </a:t>
            </a:r>
            <a:r>
              <a:rPr sz="1200" dirty="0">
                <a:latin typeface="Times New Roman"/>
                <a:cs typeface="Times New Roman"/>
              </a:rPr>
              <a:t>алюмінію </a:t>
            </a:r>
            <a:r>
              <a:rPr sz="1200" spc="-5" dirty="0">
                <a:latin typeface="Times New Roman"/>
                <a:cs typeface="Times New Roman"/>
              </a:rPr>
              <a:t>та кремнезему. Якісні бо-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ксити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містять 50…60 % </a:t>
            </a:r>
            <a:r>
              <a:rPr sz="1200" spc="-5" dirty="0">
                <a:latin typeface="Times New Roman"/>
                <a:cs typeface="Times New Roman"/>
              </a:rPr>
              <a:t>оксиду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алюмінію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більше</a:t>
            </a:r>
            <a:r>
              <a:rPr sz="1200" spc="-5" dirty="0">
                <a:latin typeface="Times New Roman"/>
                <a:cs typeface="Times New Roman"/>
              </a:rPr>
              <a:t> 0,2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АlО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0,4 % </a:t>
            </a:r>
            <a:r>
              <a:rPr sz="1200" spc="-5" dirty="0">
                <a:latin typeface="Times New Roman"/>
                <a:cs typeface="Times New Roman"/>
              </a:rPr>
              <a:t>Fе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25"/>
              </a:spcBef>
            </a:pPr>
            <a:r>
              <a:rPr sz="1000" spc="-5" dirty="0">
                <a:latin typeface="Times New Roman"/>
                <a:cs typeface="Times New Roman"/>
              </a:rPr>
              <a:t>227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74063" y="2567177"/>
            <a:ext cx="1441704" cy="1821941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239261" y="2552700"/>
            <a:ext cx="1440941" cy="183641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204459" y="2554985"/>
            <a:ext cx="1442465" cy="183489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592072" y="4442714"/>
            <a:ext cx="80518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97485" marR="5080" indent="-18542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Ганс</a:t>
            </a:r>
            <a:r>
              <a:rPr sz="1000" i="1" spc="-5" dirty="0">
                <a:latin typeface="Times New Roman"/>
                <a:cs typeface="Times New Roman"/>
              </a:rPr>
              <a:t> К</a:t>
            </a:r>
            <a:r>
              <a:rPr sz="1000" i="1" dirty="0">
                <a:latin typeface="Times New Roman"/>
                <a:cs typeface="Times New Roman"/>
              </a:rPr>
              <a:t>р</a:t>
            </a:r>
            <a:r>
              <a:rPr sz="1000" i="1" spc="-5" dirty="0">
                <a:latin typeface="Times New Roman"/>
                <a:cs typeface="Times New Roman"/>
              </a:rPr>
              <a:t>іс</a:t>
            </a:r>
            <a:r>
              <a:rPr sz="1000" i="1" dirty="0">
                <a:latin typeface="Times New Roman"/>
                <a:cs typeface="Times New Roman"/>
              </a:rPr>
              <a:t>т</a:t>
            </a:r>
            <a:r>
              <a:rPr sz="1000" i="1" spc="-5" dirty="0">
                <a:latin typeface="Times New Roman"/>
                <a:cs typeface="Times New Roman"/>
              </a:rPr>
              <a:t>іан  Ерстед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737095" y="4442714"/>
            <a:ext cx="44640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67945" marR="5080" indent="-5588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Фрідріх  </a:t>
            </a:r>
            <a:r>
              <a:rPr sz="1000" i="1" dirty="0">
                <a:latin typeface="Times New Roman"/>
                <a:cs typeface="Times New Roman"/>
              </a:rPr>
              <a:t>Велер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90039" y="4442714"/>
            <a:ext cx="127190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64820" marR="5080" indent="-452755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Анрі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Етьєн</a:t>
            </a:r>
            <a:r>
              <a:rPr sz="1000" i="1" spc="-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Сент-Клер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Девіль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28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02563" y="925067"/>
            <a:ext cx="1371599" cy="1670303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77033" y="918972"/>
            <a:ext cx="1371599" cy="167639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651504" y="937128"/>
            <a:ext cx="1371599" cy="1658243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125973" y="900683"/>
            <a:ext cx="1371599" cy="1694688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147057" y="2648191"/>
            <a:ext cx="48450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2286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Микола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Бекетов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362452" y="2648191"/>
            <a:ext cx="100076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18135" marR="5080" indent="-30607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Роберт</a:t>
            </a:r>
            <a:r>
              <a:rPr sz="1000" i="1" spc="-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Вільгельм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Бунзен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189720" y="2648191"/>
            <a:ext cx="29464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8260" marR="5080" indent="-36195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о</a:t>
            </a:r>
            <a:r>
              <a:rPr sz="1000" i="1" dirty="0">
                <a:latin typeface="Times New Roman"/>
                <a:cs typeface="Times New Roman"/>
              </a:rPr>
              <a:t>ль  Еру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610085" y="2648191"/>
            <a:ext cx="40386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78105" marR="5080" indent="-6604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Чарльз  </a:t>
            </a:r>
            <a:r>
              <a:rPr sz="1000" i="1" spc="-5" dirty="0">
                <a:latin typeface="Times New Roman"/>
                <a:cs typeface="Times New Roman"/>
              </a:rPr>
              <a:t>Голл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7395" y="3091680"/>
            <a:ext cx="578548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0355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Алюміній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виробляють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етапи: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спочатку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бокситів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глинозем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12.4,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), а </a:t>
            </a:r>
            <a:r>
              <a:rPr sz="1200" spc="-5" dirty="0">
                <a:latin typeface="Times New Roman"/>
                <a:cs typeface="Times New Roman"/>
              </a:rPr>
              <a:t>потім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глинозему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електролізних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печах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12.5).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98447" y="3543300"/>
            <a:ext cx="1940941" cy="1731264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311652" y="3547871"/>
            <a:ext cx="2590038" cy="1726692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599697" y="5327397"/>
            <a:ext cx="4000500" cy="622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8490">
              <a:lnSpc>
                <a:spcPct val="100000"/>
              </a:lnSpc>
              <a:spcBef>
                <a:spcPts val="100"/>
              </a:spcBef>
              <a:tabLst>
                <a:tab pos="286893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marL="1270"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12.4.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Сировина для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виробництва алюмінію: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природні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боксити;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глинозем, отриманий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переробки бокситів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8" name="object 1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745742" y="6093712"/>
            <a:ext cx="3707129" cy="2129791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1750567" y="6681568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486659" y="6686901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51354" y="6835902"/>
            <a:ext cx="62230" cy="184150"/>
          </a:xfrm>
          <a:custGeom>
            <a:avLst/>
            <a:gdLst/>
            <a:ahLst/>
            <a:cxnLst/>
            <a:rect l="l" t="t" r="r" b="b"/>
            <a:pathLst>
              <a:path w="62230" h="184150">
                <a:moveTo>
                  <a:pt x="61722" y="0"/>
                </a:moveTo>
                <a:lnTo>
                  <a:pt x="0" y="183642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883405" y="6129117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716273" y="6268211"/>
            <a:ext cx="418465" cy="215265"/>
          </a:xfrm>
          <a:custGeom>
            <a:avLst/>
            <a:gdLst/>
            <a:ahLst/>
            <a:cxnLst/>
            <a:rect l="l" t="t" r="r" b="b"/>
            <a:pathLst>
              <a:path w="418464" h="215264">
                <a:moveTo>
                  <a:pt x="231648" y="0"/>
                </a:moveTo>
                <a:lnTo>
                  <a:pt x="418338" y="112014"/>
                </a:lnTo>
              </a:path>
              <a:path w="418464" h="215264">
                <a:moveTo>
                  <a:pt x="195834" y="16002"/>
                </a:moveTo>
                <a:lnTo>
                  <a:pt x="0" y="214884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4922011" y="6091779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103364" y="7220304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729483" y="7335011"/>
            <a:ext cx="2379345" cy="828675"/>
          </a:xfrm>
          <a:custGeom>
            <a:avLst/>
            <a:gdLst/>
            <a:ahLst/>
            <a:cxnLst/>
            <a:rect l="l" t="t" r="r" b="b"/>
            <a:pathLst>
              <a:path w="2379345" h="828675">
                <a:moveTo>
                  <a:pt x="2378964" y="0"/>
                </a:moveTo>
                <a:lnTo>
                  <a:pt x="1988058" y="128016"/>
                </a:lnTo>
              </a:path>
              <a:path w="2379345" h="828675">
                <a:moveTo>
                  <a:pt x="381000" y="536448"/>
                </a:moveTo>
                <a:lnTo>
                  <a:pt x="0" y="828294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507480" y="7128737"/>
            <a:ext cx="877569" cy="602615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marR="24130" algn="ctr">
              <a:lnSpc>
                <a:spcPct val="100000"/>
              </a:lnSpc>
              <a:spcBef>
                <a:spcPts val="484"/>
              </a:spcBef>
            </a:pPr>
            <a:r>
              <a:rPr sz="900" i="1" dirty="0">
                <a:solidFill>
                  <a:srgbClr val="FFFFFF"/>
                </a:solidFill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sz="900" spc="-5" dirty="0">
                <a:solidFill>
                  <a:srgbClr val="FFFFFF"/>
                </a:solidFill>
                <a:latin typeface="Times New Roman"/>
                <a:cs typeface="Times New Roman"/>
              </a:rPr>
              <a:t>Аl</a:t>
            </a:r>
            <a:r>
              <a:rPr sz="900" spc="-7" baseline="-13888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900" spc="-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900" spc="-7" baseline="-13888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r>
              <a:rPr sz="900" spc="-5" dirty="0">
                <a:solidFill>
                  <a:srgbClr val="FFFFFF"/>
                </a:solidFill>
                <a:latin typeface="Times New Roman"/>
                <a:cs typeface="Times New Roman"/>
              </a:rPr>
              <a:t>+Na</a:t>
            </a:r>
            <a:r>
              <a:rPr sz="900" spc="-7" baseline="-13888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r>
              <a:rPr sz="900" spc="-5" dirty="0">
                <a:solidFill>
                  <a:srgbClr val="FFFFFF"/>
                </a:solidFill>
                <a:latin typeface="Times New Roman"/>
                <a:cs typeface="Times New Roman"/>
              </a:rPr>
              <a:t>[AlF</a:t>
            </a:r>
            <a:r>
              <a:rPr sz="900" spc="-7" baseline="-13888" dirty="0">
                <a:solidFill>
                  <a:srgbClr val="FFFFFF"/>
                </a:solidFill>
                <a:latin typeface="Times New Roman"/>
                <a:cs typeface="Times New Roman"/>
              </a:rPr>
              <a:t>6</a:t>
            </a:r>
            <a:r>
              <a:rPr sz="900" spc="-5" dirty="0">
                <a:solidFill>
                  <a:srgbClr val="FFFFFF"/>
                </a:solidFill>
                <a:latin typeface="Times New Roman"/>
                <a:cs typeface="Times New Roman"/>
              </a:rPr>
              <a:t>]</a:t>
            </a:r>
            <a:endParaRPr sz="900">
              <a:latin typeface="Times New Roman"/>
              <a:cs typeface="Times New Roman"/>
            </a:endParaRPr>
          </a:p>
          <a:p>
            <a:pPr marR="83820" algn="ctr">
              <a:lnSpc>
                <a:spcPct val="100000"/>
              </a:lnSpc>
              <a:spcBef>
                <a:spcPts val="535"/>
              </a:spcBef>
            </a:pPr>
            <a:r>
              <a:rPr sz="900" b="1" dirty="0">
                <a:solidFill>
                  <a:srgbClr val="FFFFFF"/>
                </a:solidFill>
                <a:latin typeface="Times New Roman"/>
                <a:cs typeface="Times New Roman"/>
              </a:rPr>
              <a:t>Аl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384545" y="7305648"/>
            <a:ext cx="14097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А</a:t>
            </a:r>
            <a:r>
              <a:rPr sz="900" b="1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94700" y="8017803"/>
            <a:ext cx="5810885" cy="138684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R="1841500" algn="ctr">
              <a:lnSpc>
                <a:spcPct val="100000"/>
              </a:lnSpc>
              <a:spcBef>
                <a:spcPts val="550"/>
              </a:spcBef>
            </a:pPr>
            <a:r>
              <a:rPr sz="900" i="1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12.5.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алюмінію,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електроліз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розплавленому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кріоліті (Аl</a:t>
            </a:r>
            <a:r>
              <a:rPr sz="975" spc="-7" baseline="-1282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O</a:t>
            </a:r>
            <a:r>
              <a:rPr sz="975" spc="-7" baseline="-1282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+Na</a:t>
            </a:r>
            <a:r>
              <a:rPr sz="975" spc="-7" baseline="-1282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[AlF</a:t>
            </a:r>
            <a:r>
              <a:rPr sz="975" spc="-7" baseline="-12820" dirty="0">
                <a:latin typeface="Times New Roman"/>
                <a:cs typeface="Times New Roman"/>
              </a:rPr>
              <a:t>6</a:t>
            </a:r>
            <a:r>
              <a:rPr sz="1000" spc="-5" dirty="0">
                <a:latin typeface="Times New Roman"/>
                <a:cs typeface="Times New Roman"/>
              </a:rPr>
              <a:t>],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30"/>
              </a:spcBef>
            </a:pPr>
            <a:r>
              <a:rPr sz="1000" i="1" spc="-5" dirty="0">
                <a:latin typeface="Times New Roman"/>
                <a:cs typeface="Times New Roman"/>
              </a:rPr>
              <a:t>T</a:t>
            </a:r>
            <a:r>
              <a:rPr sz="975" spc="-7" baseline="-12820" dirty="0">
                <a:latin typeface="Times New Roman"/>
                <a:cs typeface="Times New Roman"/>
              </a:rPr>
              <a:t>пл</a:t>
            </a:r>
            <a:r>
              <a:rPr sz="1000" spc="-5" dirty="0">
                <a:latin typeface="Symbol"/>
                <a:cs typeface="Symbol"/>
              </a:rPr>
              <a:t></a:t>
            </a:r>
            <a:r>
              <a:rPr sz="1000" spc="-5" dirty="0">
                <a:latin typeface="Times New Roman"/>
                <a:cs typeface="Times New Roman"/>
              </a:rPr>
              <a:t>1000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</a:t>
            </a:r>
            <a:r>
              <a:rPr sz="1000" spc="-5" dirty="0">
                <a:latin typeface="Times New Roman"/>
                <a:cs typeface="Times New Roman"/>
              </a:rPr>
              <a:t>С,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реакція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С+О</a:t>
            </a:r>
            <a:r>
              <a:rPr sz="975" spc="-7" baseline="-1282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=СО</a:t>
            </a:r>
            <a:r>
              <a:rPr sz="975" spc="-7" baseline="-1282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реакція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катоді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2Аl</a:t>
            </a:r>
            <a:r>
              <a:rPr sz="975" spc="-7" baseline="-1282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O</a:t>
            </a:r>
            <a:r>
              <a:rPr sz="975" spc="-7" baseline="-1282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=4Аl+3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</a:t>
            </a:r>
            <a:r>
              <a:rPr sz="975" spc="-7" baseline="-1282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endParaRPr sz="1000">
              <a:latin typeface="Times New Roman"/>
              <a:cs typeface="Times New Roman"/>
            </a:endParaRPr>
          </a:p>
          <a:p>
            <a:pPr marL="1270" algn="ctr">
              <a:lnSpc>
                <a:spcPts val="1145"/>
              </a:lnSpc>
            </a:pP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вакуумного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насосу;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вакуумний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ківш;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анодні стрижні;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гази;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застиглий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електроліт;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стрижні;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анод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3130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Механічні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алюмінію: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відносне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подовження</a:t>
            </a:r>
            <a:endParaRPr sz="1200">
              <a:latin typeface="Times New Roman"/>
              <a:cs typeface="Times New Roman"/>
            </a:endParaRPr>
          </a:p>
          <a:p>
            <a:pPr marL="254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50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%,</a:t>
            </a:r>
            <a:r>
              <a:rPr sz="1200" spc="-5" dirty="0">
                <a:latin typeface="Times New Roman"/>
                <a:cs typeface="Times New Roman"/>
              </a:rPr>
              <a:t> модуль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пружності </a:t>
            </a:r>
            <a:r>
              <a:rPr sz="1200" dirty="0">
                <a:latin typeface="Times New Roman"/>
                <a:cs typeface="Times New Roman"/>
              </a:rPr>
              <a:t>7000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796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Алюміній </a:t>
            </a:r>
            <a:r>
              <a:rPr sz="1200" spc="-5" dirty="0">
                <a:latin typeface="Times New Roman"/>
                <a:cs typeface="Times New Roman"/>
              </a:rPr>
              <a:t>високої чистоти маркується А99 </a:t>
            </a:r>
            <a:r>
              <a:rPr sz="1200" dirty="0">
                <a:latin typeface="Times New Roman"/>
                <a:cs typeface="Times New Roman"/>
              </a:rPr>
              <a:t>(99,999 % </a:t>
            </a:r>
            <a:r>
              <a:rPr sz="1200" spc="-5" dirty="0">
                <a:latin typeface="Times New Roman"/>
                <a:cs typeface="Times New Roman"/>
              </a:rPr>
              <a:t>Al), А8, А7, </a:t>
            </a:r>
            <a:r>
              <a:rPr sz="1200" dirty="0">
                <a:latin typeface="Times New Roman"/>
                <a:cs typeface="Times New Roman"/>
              </a:rPr>
              <a:t>А6, </a:t>
            </a:r>
            <a:r>
              <a:rPr sz="1200" spc="-5" dirty="0">
                <a:latin typeface="Times New Roman"/>
                <a:cs typeface="Times New Roman"/>
              </a:rPr>
              <a:t>А5, А0 </a:t>
            </a:r>
            <a:r>
              <a:rPr sz="1200" dirty="0">
                <a:latin typeface="Times New Roman"/>
                <a:cs typeface="Times New Roman"/>
              </a:rPr>
              <a:t>(вміст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99,85 до</a:t>
            </a:r>
            <a:r>
              <a:rPr sz="1200" spc="-5" dirty="0">
                <a:latin typeface="Times New Roman"/>
                <a:cs typeface="Times New Roman"/>
              </a:rPr>
              <a:t> 99 %).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Технічний алюміній </a:t>
            </a:r>
            <a:r>
              <a:rPr sz="1200" spc="-5" dirty="0">
                <a:latin typeface="Times New Roman"/>
                <a:cs typeface="Times New Roman"/>
              </a:rPr>
              <a:t>добре зварюється,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високу пластичність.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нього виготов-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ляють </a:t>
            </a:r>
            <a:r>
              <a:rPr sz="1200" dirty="0">
                <a:latin typeface="Times New Roman"/>
                <a:cs typeface="Times New Roman"/>
              </a:rPr>
              <a:t>будівельні </a:t>
            </a:r>
            <a:r>
              <a:rPr sz="1200" spc="-5" dirty="0">
                <a:latin typeface="Times New Roman"/>
                <a:cs typeface="Times New Roman"/>
              </a:rPr>
              <a:t>конструкції, </a:t>
            </a:r>
            <a:r>
              <a:rPr sz="1200" dirty="0">
                <a:latin typeface="Times New Roman"/>
                <a:cs typeface="Times New Roman"/>
              </a:rPr>
              <a:t>малонавантажені </a:t>
            </a:r>
            <a:r>
              <a:rPr sz="1200" spc="-5" dirty="0">
                <a:latin typeface="Times New Roman"/>
                <a:cs typeface="Times New Roman"/>
              </a:rPr>
              <a:t>деталі машин, використовують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</a:t>
            </a:r>
            <a:r>
              <a:rPr sz="1200" dirty="0">
                <a:latin typeface="Times New Roman"/>
                <a:cs typeface="Times New Roman"/>
              </a:rPr>
              <a:t> електротехнічного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кабелів,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дротів.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565525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12.2.2.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АЛЮМІНІЄВІ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300355">
              <a:lnSpc>
                <a:spcPts val="1370"/>
              </a:lnSpc>
            </a:pPr>
            <a:r>
              <a:rPr sz="1200" i="1" dirty="0">
                <a:latin typeface="Times New Roman"/>
                <a:cs typeface="Times New Roman"/>
              </a:rPr>
              <a:t>Класифікація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алюмінієвих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сплавів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технологічними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властивостями </a:t>
            </a:r>
            <a:r>
              <a:rPr sz="1200" dirty="0">
                <a:latin typeface="Times New Roman"/>
                <a:cs typeface="Times New Roman"/>
              </a:rPr>
              <a:t>алюмінієві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розділяються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три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сплави,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деформуються,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зміцнюють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обробкою;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сплави,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деформуються,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зміцнюють </a:t>
            </a:r>
            <a:r>
              <a:rPr sz="1200" dirty="0">
                <a:latin typeface="Times New Roman"/>
                <a:cs typeface="Times New Roman"/>
              </a:rPr>
              <a:t>термічною </a:t>
            </a:r>
            <a:r>
              <a:rPr sz="1200" spc="-5" dirty="0">
                <a:latin typeface="Times New Roman"/>
                <a:cs typeface="Times New Roman"/>
              </a:rPr>
              <a:t>обробкою;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ливарні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Методами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порошкової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металургії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спечені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алюмінієві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(САС)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випечені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алюмінієві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порошкові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(САП).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00"/>
              </a:lnSpc>
            </a:pPr>
            <a:r>
              <a:rPr sz="1200" i="1" spc="-5" dirty="0">
                <a:latin typeface="Times New Roman"/>
                <a:cs typeface="Times New Roman"/>
              </a:rPr>
              <a:t>Принцип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маркування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алюмінієвих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сплавів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  <a:spcBef>
                <a:spcPts val="75"/>
              </a:spcBef>
            </a:pP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початку марки вказується </a:t>
            </a:r>
            <a:r>
              <a:rPr sz="1200" spc="-10" dirty="0">
                <a:latin typeface="Times New Roman"/>
                <a:cs typeface="Times New Roman"/>
              </a:rPr>
              <a:t>тип сплаву: </a:t>
            </a:r>
            <a:r>
              <a:rPr sz="1200" dirty="0">
                <a:latin typeface="Times New Roman"/>
                <a:cs typeface="Times New Roman"/>
              </a:rPr>
              <a:t>Д – </a:t>
            </a:r>
            <a:r>
              <a:rPr sz="1200" spc="-10" dirty="0">
                <a:latin typeface="Times New Roman"/>
                <a:cs typeface="Times New Roman"/>
              </a:rPr>
              <a:t>сплави типу </a:t>
            </a:r>
            <a:r>
              <a:rPr sz="1200" spc="-15" dirty="0">
                <a:latin typeface="Times New Roman"/>
                <a:cs typeface="Times New Roman"/>
              </a:rPr>
              <a:t>дюралюміній; </a:t>
            </a:r>
            <a:r>
              <a:rPr sz="1200" dirty="0">
                <a:latin typeface="Times New Roman"/>
                <a:cs typeface="Times New Roman"/>
              </a:rPr>
              <a:t>А – </a:t>
            </a:r>
            <a:r>
              <a:rPr sz="1200" spc="-10" dirty="0">
                <a:latin typeface="Times New Roman"/>
                <a:cs typeface="Times New Roman"/>
              </a:rPr>
              <a:t>техніч- </a:t>
            </a:r>
            <a:r>
              <a:rPr sz="1200" spc="-5" dirty="0">
                <a:latin typeface="Times New Roman"/>
                <a:cs typeface="Times New Roman"/>
              </a:rPr>
              <a:t> ний алюміній; АК </a:t>
            </a:r>
            <a:r>
              <a:rPr sz="1200" dirty="0">
                <a:latin typeface="Times New Roman"/>
                <a:cs typeface="Times New Roman"/>
              </a:rPr>
              <a:t>– алюмінієві </a:t>
            </a:r>
            <a:r>
              <a:rPr sz="1200" spc="-5" dirty="0">
                <a:latin typeface="Times New Roman"/>
                <a:cs typeface="Times New Roman"/>
              </a:rPr>
              <a:t>сплави,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кують; </a:t>
            </a:r>
            <a:r>
              <a:rPr sz="1200" dirty="0">
                <a:latin typeface="Times New Roman"/>
                <a:cs typeface="Times New Roman"/>
              </a:rPr>
              <a:t>В – високоміцні </a:t>
            </a:r>
            <a:r>
              <a:rPr sz="1200" spc="-5" dirty="0">
                <a:latin typeface="Times New Roman"/>
                <a:cs typeface="Times New Roman"/>
              </a:rPr>
              <a:t>сплави; АЛ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ливар-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сплави.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</a:pPr>
            <a:r>
              <a:rPr sz="1200" dirty="0">
                <a:latin typeface="Times New Roman"/>
                <a:cs typeface="Times New Roman"/>
              </a:rPr>
              <a:t>Далі </a:t>
            </a:r>
            <a:r>
              <a:rPr sz="1200" spc="-5" dirty="0">
                <a:latin typeface="Times New Roman"/>
                <a:cs typeface="Times New Roman"/>
              </a:rPr>
              <a:t>вказується умовний </a:t>
            </a:r>
            <a:r>
              <a:rPr sz="1200" dirty="0">
                <a:latin typeface="Times New Roman"/>
                <a:cs typeface="Times New Roman"/>
              </a:rPr>
              <a:t>номер сплаву. </a:t>
            </a:r>
            <a:r>
              <a:rPr sz="1200" spc="-5" dirty="0">
                <a:latin typeface="Times New Roman"/>
                <a:cs typeface="Times New Roman"/>
              </a:rPr>
              <a:t>За умовним </a:t>
            </a:r>
            <a:r>
              <a:rPr sz="1200" dirty="0">
                <a:latin typeface="Times New Roman"/>
                <a:cs typeface="Times New Roman"/>
              </a:rPr>
              <a:t>номером </a:t>
            </a:r>
            <a:r>
              <a:rPr sz="1200" spc="-5" dirty="0">
                <a:latin typeface="Times New Roman"/>
                <a:cs typeface="Times New Roman"/>
              </a:rPr>
              <a:t>становиться </a:t>
            </a:r>
            <a:r>
              <a:rPr sz="1200" dirty="0">
                <a:latin typeface="Times New Roman"/>
                <a:cs typeface="Times New Roman"/>
              </a:rPr>
              <a:t>позначка,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 характеризує </a:t>
            </a:r>
            <a:r>
              <a:rPr sz="1200" dirty="0">
                <a:latin typeface="Times New Roman"/>
                <a:cs typeface="Times New Roman"/>
              </a:rPr>
              <a:t>стан </a:t>
            </a:r>
            <a:r>
              <a:rPr sz="1200" spc="-5" dirty="0">
                <a:latin typeface="Times New Roman"/>
                <a:cs typeface="Times New Roman"/>
              </a:rPr>
              <a:t>сплаву: </a:t>
            </a:r>
            <a:r>
              <a:rPr sz="1200" dirty="0">
                <a:latin typeface="Times New Roman"/>
                <a:cs typeface="Times New Roman"/>
              </a:rPr>
              <a:t>М – </a:t>
            </a:r>
            <a:r>
              <a:rPr sz="1200" spc="-5" dirty="0">
                <a:latin typeface="Times New Roman"/>
                <a:cs typeface="Times New Roman"/>
              </a:rPr>
              <a:t>м’який (відпалений); </a:t>
            </a:r>
            <a:r>
              <a:rPr sz="1200" dirty="0">
                <a:latin typeface="Times New Roman"/>
                <a:cs typeface="Times New Roman"/>
              </a:rPr>
              <a:t>Т – </a:t>
            </a:r>
            <a:r>
              <a:rPr sz="1200" spc="-5" dirty="0">
                <a:latin typeface="Times New Roman"/>
                <a:cs typeface="Times New Roman"/>
              </a:rPr>
              <a:t>термічно оброблений </a:t>
            </a:r>
            <a:r>
              <a:rPr sz="1200" dirty="0">
                <a:latin typeface="Times New Roman"/>
                <a:cs typeface="Times New Roman"/>
              </a:rPr>
              <a:t>(гарт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плюс старіння);</a:t>
            </a:r>
            <a:r>
              <a:rPr sz="1200" dirty="0">
                <a:latin typeface="Times New Roman"/>
                <a:cs typeface="Times New Roman"/>
              </a:rPr>
              <a:t> Н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загартовані;</a:t>
            </a:r>
            <a:r>
              <a:rPr sz="1200" dirty="0">
                <a:latin typeface="Times New Roman"/>
                <a:cs typeface="Times New Roman"/>
              </a:rPr>
              <a:t> П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напівнагартований.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243455" marR="5715" indent="73025" algn="r">
              <a:lnSpc>
                <a:spcPts val="1380"/>
              </a:lnSpc>
              <a:spcBef>
                <a:spcPts val="94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АЛЮМІНІЄВІ СПЛАВИ, ЩО ДЕФОРМУЮТЬСЯ,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ЯКІ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НЕ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ЗМІЦНЮЮТЬ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ТЕРМІЧНОЮ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ОБРОБКОЮ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spc="-15" dirty="0">
                <a:latin typeface="Times New Roman"/>
                <a:cs typeface="Times New Roman"/>
              </a:rPr>
              <a:t>Міцність </a:t>
            </a:r>
            <a:r>
              <a:rPr sz="1200" spc="-10" dirty="0">
                <a:latin typeface="Times New Roman"/>
                <a:cs typeface="Times New Roman"/>
              </a:rPr>
              <a:t>алюмінію </a:t>
            </a:r>
            <a:r>
              <a:rPr sz="1200" spc="-15" dirty="0">
                <a:latin typeface="Times New Roman"/>
                <a:cs typeface="Times New Roman"/>
              </a:rPr>
              <a:t>можна підвищити легуванням.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сплави, які не </a:t>
            </a:r>
            <a:r>
              <a:rPr sz="1200" spc="-15" dirty="0">
                <a:latin typeface="Times New Roman"/>
                <a:cs typeface="Times New Roman"/>
              </a:rPr>
              <a:t>зміцнюють </a:t>
            </a:r>
            <a:r>
              <a:rPr sz="1200" spc="-10" dirty="0">
                <a:latin typeface="Times New Roman"/>
                <a:cs typeface="Times New Roman"/>
              </a:rPr>
              <a:t>тер-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мічною </a:t>
            </a:r>
            <a:r>
              <a:rPr sz="1200" spc="-10" dirty="0">
                <a:latin typeface="Times New Roman"/>
                <a:cs typeface="Times New Roman"/>
              </a:rPr>
              <a:t>обробкою, </a:t>
            </a:r>
            <a:r>
              <a:rPr sz="1200" spc="-15" dirty="0">
                <a:latin typeface="Times New Roman"/>
                <a:cs typeface="Times New Roman"/>
              </a:rPr>
              <a:t>вводять марганець </a:t>
            </a:r>
            <a:r>
              <a:rPr sz="1200" spc="-10" dirty="0">
                <a:latin typeface="Times New Roman"/>
                <a:cs typeface="Times New Roman"/>
              </a:rPr>
              <a:t>або магній. Атоми цих </a:t>
            </a:r>
            <a:r>
              <a:rPr sz="1200" spc="-15" dirty="0">
                <a:latin typeface="Times New Roman"/>
                <a:cs typeface="Times New Roman"/>
              </a:rPr>
              <a:t>елементів </a:t>
            </a:r>
            <a:r>
              <a:rPr sz="1200" spc="-10" dirty="0">
                <a:latin typeface="Times New Roman"/>
                <a:cs typeface="Times New Roman"/>
              </a:rPr>
              <a:t>значно </a:t>
            </a:r>
            <a:r>
              <a:rPr sz="1200" spc="-15" dirty="0">
                <a:latin typeface="Times New Roman"/>
                <a:cs typeface="Times New Roman"/>
              </a:rPr>
              <a:t>підвищу- </a:t>
            </a:r>
            <a:r>
              <a:rPr sz="1200" spc="-10" dirty="0">
                <a:latin typeface="Times New Roman"/>
                <a:cs typeface="Times New Roman"/>
              </a:rPr>
              <a:t> ють його </a:t>
            </a:r>
            <a:r>
              <a:rPr sz="1200" spc="-15" dirty="0">
                <a:latin typeface="Times New Roman"/>
                <a:cs typeface="Times New Roman"/>
              </a:rPr>
              <a:t>міцність, знижуючи пластичність. Позначаються </a:t>
            </a:r>
            <a:r>
              <a:rPr sz="1200" spc="-10" dirty="0">
                <a:latin typeface="Times New Roman"/>
                <a:cs typeface="Times New Roman"/>
              </a:rPr>
              <a:t>сплави: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марганцем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АМц,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магнієм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АМг;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після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позначення елемента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вказується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його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зміст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5" dirty="0">
                <a:latin typeface="Times New Roman"/>
                <a:cs typeface="Times New Roman"/>
              </a:rPr>
              <a:t> відсотках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(АМг3).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00"/>
              </a:lnSpc>
              <a:spcBef>
                <a:spcPts val="20"/>
              </a:spcBef>
            </a:pPr>
            <a:r>
              <a:rPr sz="1200" dirty="0">
                <a:latin typeface="Times New Roman"/>
                <a:cs typeface="Times New Roman"/>
              </a:rPr>
              <a:t>Магній </a:t>
            </a:r>
            <a:r>
              <a:rPr sz="1200" spc="-5" dirty="0">
                <a:latin typeface="Times New Roman"/>
                <a:cs typeface="Times New Roman"/>
              </a:rPr>
              <a:t>діє тільки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елемент, який підвішує міцність; </a:t>
            </a:r>
            <a:r>
              <a:rPr sz="1200" dirty="0">
                <a:latin typeface="Times New Roman"/>
                <a:cs typeface="Times New Roman"/>
              </a:rPr>
              <a:t>марганець зміцнює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під-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вищує корозійну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підвищується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холодному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стані.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0200"/>
              </a:lnSpc>
              <a:spcBef>
                <a:spcPts val="75"/>
              </a:spcBef>
            </a:pPr>
            <a:r>
              <a:rPr sz="1200" dirty="0">
                <a:latin typeface="Times New Roman"/>
                <a:cs typeface="Times New Roman"/>
              </a:rPr>
              <a:t>Чим </a:t>
            </a:r>
            <a:r>
              <a:rPr sz="1200" spc="-5" dirty="0">
                <a:latin typeface="Times New Roman"/>
                <a:cs typeface="Times New Roman"/>
              </a:rPr>
              <a:t>більшим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ступінь деформації, тим значніше зростає міцність та знижується </a:t>
            </a:r>
            <a:r>
              <a:rPr sz="1200" dirty="0">
                <a:latin typeface="Times New Roman"/>
                <a:cs typeface="Times New Roman"/>
              </a:rPr>
              <a:t>плас-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тичність. </a:t>
            </a: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ступеня зміцнення розрізняють сплави загартовані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напівнагар-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товані (АМг3П).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Ці сплави застосовують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різних зварних ємностей для </a:t>
            </a:r>
            <a:r>
              <a:rPr sz="1200" spc="-5" dirty="0">
                <a:latin typeface="Times New Roman"/>
                <a:cs typeface="Times New Roman"/>
              </a:rPr>
              <a:t>пального,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азотної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інших кислот,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мало-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середньонавантажених</a:t>
            </a:r>
            <a:r>
              <a:rPr sz="1200" spc="-5" dirty="0">
                <a:latin typeface="Times New Roman"/>
                <a:cs typeface="Times New Roman"/>
              </a:rPr>
              <a:t> конструкцій.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503170" marR="5715" indent="-186690" algn="r">
              <a:lnSpc>
                <a:spcPts val="1380"/>
              </a:lnSpc>
              <a:spcBef>
                <a:spcPts val="91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АЛЮМІНІЄВІ СПЛАВИ, ЩО ДЕФОРМУЮТЬСЯ,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ЯКІ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ЗМІЦНЮЮТЬ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ТЕРМІЧНОЮ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ОБРОБКОЮ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алюмінієвих </a:t>
            </a:r>
            <a:r>
              <a:rPr sz="1200" spc="-5" dirty="0">
                <a:latin typeface="Times New Roman"/>
                <a:cs typeface="Times New Roman"/>
              </a:rPr>
              <a:t>сплавів, </a:t>
            </a:r>
            <a:r>
              <a:rPr sz="1200" dirty="0">
                <a:latin typeface="Times New Roman"/>
                <a:cs typeface="Times New Roman"/>
              </a:rPr>
              <a:t>що деформуються, </a:t>
            </a:r>
            <a:r>
              <a:rPr sz="1200" spc="-5" dirty="0">
                <a:latin typeface="Times New Roman"/>
                <a:cs typeface="Times New Roman"/>
              </a:rPr>
              <a:t>та які зміцнюють </a:t>
            </a:r>
            <a:r>
              <a:rPr sz="1200" dirty="0">
                <a:latin typeface="Times New Roman"/>
                <a:cs typeface="Times New Roman"/>
              </a:rPr>
              <a:t>термічною обробкою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відносять </a:t>
            </a:r>
            <a:r>
              <a:rPr sz="1200" i="1" spc="-5" dirty="0">
                <a:latin typeface="Times New Roman"/>
                <a:cs typeface="Times New Roman"/>
              </a:rPr>
              <a:t>дюралюмінієвий сплави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10"/>
              </a:lnSpc>
            </a:pPr>
            <a:r>
              <a:rPr sz="1200" i="1" dirty="0">
                <a:latin typeface="Times New Roman"/>
                <a:cs typeface="Times New Roman"/>
              </a:rPr>
              <a:t>Дюралюміній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торгівельна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марка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одного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перших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зміцнюваних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старінням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0200"/>
              </a:lnSpc>
              <a:spcBef>
                <a:spcPts val="75"/>
              </a:spcBef>
            </a:pPr>
            <a:r>
              <a:rPr sz="1200" spc="-5" dirty="0">
                <a:latin typeface="Times New Roman"/>
                <a:cs typeface="Times New Roman"/>
              </a:rPr>
              <a:t>нієвих сплавів. Основними легуючими елементами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мідь </a:t>
            </a:r>
            <a:r>
              <a:rPr sz="1200" dirty="0">
                <a:latin typeface="Times New Roman"/>
                <a:cs typeface="Times New Roman"/>
              </a:rPr>
              <a:t>(4,4 %), магній (1,5 %), </a:t>
            </a:r>
            <a:r>
              <a:rPr sz="1200" spc="-5" dirty="0">
                <a:latin typeface="Times New Roman"/>
                <a:cs typeface="Times New Roman"/>
              </a:rPr>
              <a:t>мар- </a:t>
            </a:r>
            <a:r>
              <a:rPr sz="1200" dirty="0">
                <a:latin typeface="Times New Roman"/>
                <a:cs typeface="Times New Roman"/>
              </a:rPr>
              <a:t> ганець (0,6 %) і алюміній (93,5 %) за </a:t>
            </a:r>
            <a:r>
              <a:rPr sz="1200" spc="-5" dirty="0">
                <a:latin typeface="Times New Roman"/>
                <a:cs typeface="Times New Roman"/>
              </a:rPr>
              <a:t>масою. Типове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-5" dirty="0">
                <a:latin typeface="Times New Roman"/>
                <a:cs typeface="Times New Roman"/>
              </a:rPr>
              <a:t>межи </a:t>
            </a:r>
            <a:r>
              <a:rPr sz="1200" dirty="0">
                <a:latin typeface="Times New Roman"/>
                <a:cs typeface="Times New Roman"/>
              </a:rPr>
              <a:t>плинності </a:t>
            </a:r>
            <a:r>
              <a:rPr sz="1200" spc="-5" dirty="0">
                <a:latin typeface="Times New Roman"/>
                <a:cs typeface="Times New Roman"/>
              </a:rPr>
              <a:t>стано-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450 МПа, однак</a:t>
            </a:r>
            <a:r>
              <a:rPr sz="1200" spc="-5" dirty="0">
                <a:latin typeface="Times New Roman"/>
                <a:cs typeface="Times New Roman"/>
              </a:rPr>
              <a:t> залежить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термообробки.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229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199126" y="516889"/>
            <a:ext cx="4358640" cy="2143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96925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Фірмова </a:t>
            </a:r>
            <a:r>
              <a:rPr sz="1200" spc="-5" dirty="0">
                <a:latin typeface="Times New Roman"/>
                <a:cs typeface="Times New Roman"/>
              </a:rPr>
              <a:t>назва «дюраль» (Dural</a:t>
            </a:r>
            <a:r>
              <a:rPr sz="1200" spc="-7" baseline="38194" dirty="0">
                <a:latin typeface="Times New Roman"/>
                <a:cs typeface="Times New Roman"/>
              </a:rPr>
              <a:t>®</a:t>
            </a:r>
            <a:r>
              <a:rPr sz="1200" spc="-5" dirty="0">
                <a:latin typeface="Times New Roman"/>
                <a:cs typeface="Times New Roman"/>
              </a:rPr>
              <a:t>) набула переважно розмо-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професійно-жаргонного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вжитку.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Іноді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зустрічається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стара </a:t>
            </a:r>
            <a:r>
              <a:rPr sz="1200" spc="-5" dirty="0">
                <a:latin typeface="Times New Roman"/>
                <a:cs typeface="Times New Roman"/>
              </a:rPr>
              <a:t>(використовувана переважно </a:t>
            </a:r>
            <a:r>
              <a:rPr sz="1200" dirty="0">
                <a:latin typeface="Times New Roman"/>
                <a:cs typeface="Times New Roman"/>
              </a:rPr>
              <a:t>до 40-х років </a:t>
            </a:r>
            <a:r>
              <a:rPr sz="1200" spc="-5" dirty="0">
                <a:latin typeface="Times New Roman"/>
                <a:cs typeface="Times New Roman"/>
              </a:rPr>
              <a:t>ХХ сто-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річчя) форма «дуралюміній» та англозовані варіанти «дуралю-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мін», «дюралюмін», вкрай </a:t>
            </a:r>
            <a:r>
              <a:rPr sz="1200" dirty="0">
                <a:latin typeface="Times New Roman"/>
                <a:cs typeface="Times New Roman"/>
              </a:rPr>
              <a:t>рідко </a:t>
            </a:r>
            <a:r>
              <a:rPr sz="1200" spc="-5" dirty="0">
                <a:latin typeface="Times New Roman"/>
                <a:cs typeface="Times New Roman"/>
              </a:rPr>
              <a:t>також «дураль». Назва похо-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дить від лат. durus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витривалий. </a:t>
            </a:r>
            <a:r>
              <a:rPr sz="1200" dirty="0">
                <a:latin typeface="Times New Roman"/>
                <a:cs typeface="Times New Roman"/>
              </a:rPr>
              <a:t>У 1909 р. </a:t>
            </a:r>
            <a:r>
              <a:rPr sz="1200" spc="-5" dirty="0">
                <a:latin typeface="Times New Roman"/>
                <a:cs typeface="Times New Roman"/>
              </a:rPr>
              <a:t>було розпочато його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німецькому</a:t>
            </a:r>
            <a:r>
              <a:rPr sz="1200" dirty="0">
                <a:latin typeface="Times New Roman"/>
                <a:cs typeface="Times New Roman"/>
              </a:rPr>
              <a:t> місті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Дюрен.</a:t>
            </a:r>
            <a:endParaRPr sz="1200">
              <a:latin typeface="Times New Roman"/>
              <a:cs typeface="Times New Roman"/>
            </a:endParaRPr>
          </a:p>
          <a:p>
            <a:pPr marL="75565" marR="692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Дюралюміній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розроблено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німецьким</a:t>
            </a:r>
            <a:r>
              <a:rPr sz="1200" dirty="0">
                <a:latin typeface="Times New Roman"/>
                <a:cs typeface="Times New Roman"/>
              </a:rPr>
              <a:t> інженером-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металургом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Вільмом,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співробітником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металургійного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заводу</a:t>
            </a:r>
            <a:endParaRPr sz="1200">
              <a:latin typeface="Times New Roman"/>
              <a:cs typeface="Times New Roman"/>
            </a:endParaRPr>
          </a:p>
          <a:p>
            <a:pPr marL="75565" algn="just">
              <a:lnSpc>
                <a:spcPts val="1340"/>
              </a:lnSpc>
            </a:pPr>
            <a:r>
              <a:rPr sz="1200" dirty="0">
                <a:latin typeface="Times New Roman"/>
                <a:cs typeface="Times New Roman"/>
              </a:rPr>
              <a:t>Dürener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Metallwerke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30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62619" y="2627622"/>
            <a:ext cx="423227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1903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році.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А.</a:t>
            </a:r>
            <a:r>
              <a:rPr sz="1200" dirty="0">
                <a:latin typeface="Times New Roman"/>
                <a:cs typeface="Times New Roman"/>
              </a:rPr>
              <a:t> Вільм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встановив,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алюмінію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даванням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різкого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(температура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74" y="2978142"/>
            <a:ext cx="5788025" cy="1785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гартування </a:t>
            </a:r>
            <a:r>
              <a:rPr sz="1200" dirty="0">
                <a:latin typeface="Times New Roman"/>
                <a:cs typeface="Times New Roman"/>
              </a:rPr>
              <a:t>500 °C), знаходячись </a:t>
            </a:r>
            <a:r>
              <a:rPr sz="1200" spc="-5" dirty="0">
                <a:latin typeface="Times New Roman"/>
                <a:cs typeface="Times New Roman"/>
              </a:rPr>
              <a:t>при кімнатній температурі протягом </a:t>
            </a:r>
            <a:r>
              <a:rPr sz="1200" dirty="0">
                <a:latin typeface="Times New Roman"/>
                <a:cs typeface="Times New Roman"/>
              </a:rPr>
              <a:t>4…5 </a:t>
            </a:r>
            <a:r>
              <a:rPr sz="1200" spc="-5" dirty="0">
                <a:latin typeface="Times New Roman"/>
                <a:cs typeface="Times New Roman"/>
              </a:rPr>
              <a:t>діб, посту-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пово </a:t>
            </a:r>
            <a:r>
              <a:rPr sz="1200" dirty="0">
                <a:latin typeface="Times New Roman"/>
                <a:cs typeface="Times New Roman"/>
              </a:rPr>
              <a:t>стає більш </a:t>
            </a:r>
            <a:r>
              <a:rPr sz="1200" spc="-5" dirty="0">
                <a:latin typeface="Times New Roman"/>
                <a:cs typeface="Times New Roman"/>
              </a:rPr>
              <a:t>твердим та міцнішає, не втрачаючи при цьому пластичності. Подальші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експерименти </a:t>
            </a:r>
            <a:r>
              <a:rPr sz="1200" dirty="0">
                <a:latin typeface="Times New Roman"/>
                <a:cs typeface="Times New Roman"/>
              </a:rPr>
              <a:t>зі сплавами цієї </a:t>
            </a:r>
            <a:r>
              <a:rPr sz="1200" spc="-5" dirty="0">
                <a:latin typeface="Times New Roman"/>
                <a:cs typeface="Times New Roman"/>
              </a:rPr>
              <a:t>системи призвели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освоєння </a:t>
            </a:r>
            <a:r>
              <a:rPr sz="1200" dirty="0">
                <a:latin typeface="Times New Roman"/>
                <a:cs typeface="Times New Roman"/>
              </a:rPr>
              <a:t>у 1909 р. заводом Dürener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Metallwerke сплаву дюралюмінію. Виявлене А. </a:t>
            </a:r>
            <a:r>
              <a:rPr sz="1200" dirty="0">
                <a:latin typeface="Times New Roman"/>
                <a:cs typeface="Times New Roman"/>
              </a:rPr>
              <a:t>Вільмом старіння </a:t>
            </a:r>
            <a:r>
              <a:rPr sz="1200" spc="-5" dirty="0">
                <a:latin typeface="Times New Roman"/>
                <a:cs typeface="Times New Roman"/>
              </a:rPr>
              <a:t>алюмінієвих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дозволило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підвищити міцність дюралюмінія до </a:t>
            </a:r>
            <a:r>
              <a:rPr sz="1200" spc="-15" dirty="0">
                <a:latin typeface="Times New Roman"/>
                <a:cs typeface="Times New Roman"/>
              </a:rPr>
              <a:t>350…370 </a:t>
            </a:r>
            <a:r>
              <a:rPr sz="1200" spc="-10" dirty="0">
                <a:latin typeface="Times New Roman"/>
                <a:cs typeface="Times New Roman"/>
              </a:rPr>
              <a:t>МПа, </a:t>
            </a:r>
            <a:r>
              <a:rPr sz="1200" spc="-15" dirty="0">
                <a:latin typeface="Times New Roman"/>
                <a:cs typeface="Times New Roman"/>
              </a:rPr>
              <a:t>порівняно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70…80 </a:t>
            </a:r>
            <a:r>
              <a:rPr sz="1200" spc="-10" dirty="0">
                <a:latin typeface="Times New Roman"/>
                <a:cs typeface="Times New Roman"/>
              </a:rPr>
              <a:t>МПа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чистого алюмінію.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Дюралюміній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«крилатий» </a:t>
            </a:r>
            <a:r>
              <a:rPr sz="1200" spc="-10" dirty="0">
                <a:latin typeface="Times New Roman"/>
                <a:cs typeface="Times New Roman"/>
              </a:rPr>
              <a:t>метал. </a:t>
            </a:r>
            <a:r>
              <a:rPr sz="1200" spc="-15" dirty="0">
                <a:latin typeface="Times New Roman"/>
                <a:cs typeface="Times New Roman"/>
              </a:rPr>
              <a:t>Відкриття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налагодження промислового вироб-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ництва </a:t>
            </a:r>
            <a:r>
              <a:rPr sz="1200" spc="-10" dirty="0">
                <a:latin typeface="Times New Roman"/>
                <a:cs typeface="Times New Roman"/>
              </a:rPr>
              <a:t>дюралюмінію </a:t>
            </a:r>
            <a:r>
              <a:rPr sz="1200" spc="-15" dirty="0">
                <a:latin typeface="Times New Roman"/>
                <a:cs typeface="Times New Roman"/>
              </a:rPr>
              <a:t>привело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революції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авіабудуванні, легкий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міцний </a:t>
            </a:r>
            <a:r>
              <a:rPr sz="1200" spc="-10" dirty="0">
                <a:latin typeface="Times New Roman"/>
                <a:cs typeface="Times New Roman"/>
              </a:rPr>
              <a:t>сплав став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основним матеріалом корпусів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літаків, </a:t>
            </a:r>
            <a:r>
              <a:rPr sz="1200" spc="-10" dirty="0">
                <a:latin typeface="Times New Roman"/>
                <a:cs typeface="Times New Roman"/>
              </a:rPr>
              <a:t>замінивши</a:t>
            </a:r>
            <a:r>
              <a:rPr sz="1200" spc="-15" dirty="0">
                <a:latin typeface="Times New Roman"/>
                <a:cs typeface="Times New Roman"/>
              </a:rPr>
              <a:t> дерев’яно-матерчаті конструкції.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Дюралюмінієві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5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5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70" y="4730742"/>
            <a:ext cx="2879725" cy="30480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алюмінію з міддю </a:t>
            </a:r>
            <a:r>
              <a:rPr sz="1200" spc="-5" dirty="0">
                <a:latin typeface="Times New Roman"/>
                <a:cs typeface="Times New Roman"/>
              </a:rPr>
              <a:t>(основний компонент) 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магнієм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кість),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невеликою </a:t>
            </a:r>
            <a:r>
              <a:rPr sz="1200" dirty="0">
                <a:latin typeface="Times New Roman"/>
                <a:cs typeface="Times New Roman"/>
              </a:rPr>
              <a:t>кількістю </a:t>
            </a:r>
            <a:r>
              <a:rPr sz="1200" spc="-5" dirty="0">
                <a:latin typeface="Times New Roman"/>
                <a:cs typeface="Times New Roman"/>
              </a:rPr>
              <a:t>мар-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ганцю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кість)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кремнію. Оскільки </a:t>
            </a:r>
            <a:r>
              <a:rPr sz="1200" dirty="0">
                <a:latin typeface="Times New Roman"/>
                <a:cs typeface="Times New Roman"/>
              </a:rPr>
              <a:t>мідь є </a:t>
            </a:r>
            <a:r>
              <a:rPr sz="1200" spc="-5" dirty="0">
                <a:latin typeface="Times New Roman"/>
                <a:cs typeface="Times New Roman"/>
              </a:rPr>
              <a:t>основним </a:t>
            </a:r>
            <a:r>
              <a:rPr sz="1200" dirty="0">
                <a:latin typeface="Times New Roman"/>
                <a:cs typeface="Times New Roman"/>
              </a:rPr>
              <a:t> компонентом у </a:t>
            </a:r>
            <a:r>
              <a:rPr sz="1200" spc="-5" dirty="0">
                <a:latin typeface="Times New Roman"/>
                <a:cs typeface="Times New Roman"/>
              </a:rPr>
              <a:t>цих сплавах, то </a:t>
            </a:r>
            <a:r>
              <a:rPr sz="1200" dirty="0">
                <a:latin typeface="Times New Roman"/>
                <a:cs typeface="Times New Roman"/>
              </a:rPr>
              <a:t>розглянемо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діаграму стану системи «алюміній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мідь»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12.6.).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Діаграма </a:t>
            </a:r>
            <a:r>
              <a:rPr sz="1200" spc="-5" dirty="0">
                <a:latin typeface="Times New Roman"/>
                <a:cs typeface="Times New Roman"/>
              </a:rPr>
              <a:t>стану </a:t>
            </a:r>
            <a:r>
              <a:rPr sz="1200" dirty="0">
                <a:latin typeface="Times New Roman"/>
                <a:cs typeface="Times New Roman"/>
              </a:rPr>
              <a:t>сплавів системи </a:t>
            </a:r>
            <a:r>
              <a:rPr sz="1200" spc="-5" dirty="0">
                <a:latin typeface="Times New Roman"/>
                <a:cs typeface="Times New Roman"/>
              </a:rPr>
              <a:t>«алю- </a:t>
            </a:r>
            <a:r>
              <a:rPr sz="1200" dirty="0">
                <a:latin typeface="Times New Roman"/>
                <a:cs typeface="Times New Roman"/>
              </a:rPr>
              <a:t> міній – </a:t>
            </a:r>
            <a:r>
              <a:rPr sz="1200" spc="-5" dirty="0">
                <a:latin typeface="Times New Roman"/>
                <a:cs typeface="Times New Roman"/>
              </a:rPr>
              <a:t>мідь»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діаграма стану </a:t>
            </a:r>
            <a:r>
              <a:rPr sz="1200" dirty="0">
                <a:latin typeface="Times New Roman"/>
                <a:cs typeface="Times New Roman"/>
              </a:rPr>
              <a:t>сплавів 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обмеженою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розчинністю</a:t>
            </a:r>
            <a:r>
              <a:rPr sz="1200" dirty="0">
                <a:latin typeface="Times New Roman"/>
                <a:cs typeface="Times New Roman"/>
              </a:rPr>
              <a:t> компонентів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 стані. Максимальна розчинність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алюмінії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досягає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5,7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(точка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D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dirty="0">
                <a:latin typeface="Times New Roman"/>
                <a:cs typeface="Times New Roman"/>
              </a:rPr>
              <a:t> 548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С,</a:t>
            </a:r>
            <a:r>
              <a:rPr sz="1200" dirty="0">
                <a:latin typeface="Times New Roman"/>
                <a:cs typeface="Times New Roman"/>
              </a:rPr>
              <a:t> мінімальна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0,2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(точка </a:t>
            </a:r>
            <a:r>
              <a:rPr sz="1200" i="1" spc="-5" dirty="0">
                <a:latin typeface="Times New Roman"/>
                <a:cs typeface="Times New Roman"/>
              </a:rPr>
              <a:t>Е</a:t>
            </a:r>
            <a:r>
              <a:rPr sz="1200" spc="-5" dirty="0">
                <a:latin typeface="Times New Roman"/>
                <a:cs typeface="Times New Roman"/>
              </a:rPr>
              <a:t>) при </a:t>
            </a:r>
            <a:r>
              <a:rPr sz="1200" dirty="0">
                <a:latin typeface="Times New Roman"/>
                <a:cs typeface="Times New Roman"/>
              </a:rPr>
              <a:t>20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С. </a:t>
            </a:r>
            <a:r>
              <a:rPr sz="1200" dirty="0">
                <a:latin typeface="Times New Roman"/>
                <a:cs typeface="Times New Roman"/>
              </a:rPr>
              <a:t>В області, </a:t>
            </a:r>
            <a:r>
              <a:rPr sz="1200" spc="-5" dirty="0">
                <a:latin typeface="Times New Roman"/>
                <a:cs typeface="Times New Roman"/>
              </a:rPr>
              <a:t>обмеженої </a:t>
            </a:r>
            <a:r>
              <a:rPr sz="1200" dirty="0">
                <a:latin typeface="Times New Roman"/>
                <a:cs typeface="Times New Roman"/>
              </a:rPr>
              <a:t> лініями </a:t>
            </a:r>
            <a:r>
              <a:rPr sz="1200" i="1" spc="-5" dirty="0">
                <a:latin typeface="Times New Roman"/>
                <a:cs typeface="Times New Roman"/>
              </a:rPr>
              <a:t>AD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0, 0</a:t>
            </a:r>
            <a:r>
              <a:rPr sz="1200" i="1" spc="-5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, існує твердий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алюмінії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(кристали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Лінія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56562" y="7744452"/>
            <a:ext cx="5888990" cy="166116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00" marR="56515" algn="r">
              <a:lnSpc>
                <a:spcPct val="99500"/>
              </a:lnSpc>
              <a:spcBef>
                <a:spcPts val="105"/>
              </a:spcBef>
              <a:tabLst>
                <a:tab pos="569595" algn="l"/>
                <a:tab pos="1556385" algn="l"/>
                <a:tab pos="2545715" algn="l"/>
                <a:tab pos="2926715" algn="l"/>
                <a:tab pos="3643629" algn="l"/>
                <a:tab pos="4462780" algn="l"/>
                <a:tab pos="5267325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СKМ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відповідає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хімічній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сполуці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CuAl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27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максимальною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концентрацією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54 %.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області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АBD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рідкого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випадають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області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ВCK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ляються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хімічної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CuAl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Точка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відповідає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евтектичному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сплаву,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 представляє</a:t>
            </a:r>
            <a:r>
              <a:rPr sz="1200" dirty="0">
                <a:latin typeface="Times New Roman"/>
                <a:cs typeface="Times New Roman"/>
              </a:rPr>
              <a:t> собою</a:t>
            </a:r>
            <a:r>
              <a:rPr sz="1200" spc="-5" dirty="0">
                <a:latin typeface="Times New Roman"/>
                <a:cs typeface="Times New Roman"/>
              </a:rPr>
              <a:t> дрібнодисперсну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хімічної </a:t>
            </a:r>
            <a:r>
              <a:rPr sz="1200" spc="-5" dirty="0">
                <a:latin typeface="Times New Roman"/>
                <a:cs typeface="Times New Roman"/>
              </a:rPr>
              <a:t>сполуки CuAl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рівноважному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(відпаленому)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</a:t>
            </a:r>
            <a:r>
              <a:rPr sz="1200" dirty="0">
                <a:latin typeface="Times New Roman"/>
                <a:cs typeface="Times New Roman"/>
              </a:rPr>
              <a:t> згідно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діаграми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12.6),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дюра-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люміну</a:t>
            </a:r>
            <a:r>
              <a:rPr sz="1800" spc="292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складається</a:t>
            </a:r>
            <a:r>
              <a:rPr sz="1800" spc="277" baseline="2314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з</a:t>
            </a:r>
            <a:r>
              <a:rPr sz="1800" spc="277" baseline="2314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зерен</a:t>
            </a:r>
            <a:r>
              <a:rPr sz="1800" spc="284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твердого</a:t>
            </a:r>
            <a:r>
              <a:rPr sz="1800" spc="284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розчину</a:t>
            </a:r>
            <a:r>
              <a:rPr sz="1800" spc="284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міді</a:t>
            </a:r>
            <a:r>
              <a:rPr sz="1800" spc="292" baseline="2314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в</a:t>
            </a:r>
            <a:r>
              <a:rPr sz="1800" spc="277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алюмінії</a:t>
            </a:r>
            <a:r>
              <a:rPr sz="1800" spc="277" baseline="23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та</a:t>
            </a:r>
            <a:r>
              <a:rPr sz="1800" spc="284" baseline="2314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частинок</a:t>
            </a:r>
            <a:r>
              <a:rPr sz="1800" spc="270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сполуки </a:t>
            </a:r>
            <a:r>
              <a:rPr sz="1800" spc="-427" baseline="23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СuАl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254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12.7,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частки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СuАl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262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великі.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забезпечує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гар</a:t>
            </a:r>
            <a:r>
              <a:rPr sz="1800" spc="-15" baseline="2314" dirty="0">
                <a:latin typeface="Times New Roman"/>
                <a:cs typeface="Times New Roman"/>
              </a:rPr>
              <a:t>н</a:t>
            </a:r>
            <a:r>
              <a:rPr sz="1800" baseline="2314" dirty="0">
                <a:latin typeface="Times New Roman"/>
                <a:cs typeface="Times New Roman"/>
              </a:rPr>
              <a:t>у	</a:t>
            </a:r>
            <a:r>
              <a:rPr sz="1800" spc="-7" baseline="2314" dirty="0">
                <a:latin typeface="Times New Roman"/>
                <a:cs typeface="Times New Roman"/>
              </a:rPr>
              <a:t>пластичніст</a:t>
            </a:r>
            <a:r>
              <a:rPr sz="1800" baseline="2314" dirty="0">
                <a:latin typeface="Times New Roman"/>
                <a:cs typeface="Times New Roman"/>
              </a:rPr>
              <a:t>ь	(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800" baseline="2314" dirty="0">
                <a:latin typeface="Times New Roman"/>
                <a:cs typeface="Times New Roman"/>
              </a:rPr>
              <a:t>=18...20 %)	</a:t>
            </a:r>
            <a:r>
              <a:rPr sz="1800" spc="-7" baseline="2314" dirty="0">
                <a:latin typeface="Times New Roman"/>
                <a:cs typeface="Times New Roman"/>
              </a:rPr>
              <a:t>пр</a:t>
            </a:r>
            <a:r>
              <a:rPr sz="1800" baseline="2314" dirty="0">
                <a:latin typeface="Times New Roman"/>
                <a:cs typeface="Times New Roman"/>
              </a:rPr>
              <a:t>и	відносно	</a:t>
            </a:r>
            <a:r>
              <a:rPr sz="1800" spc="-7" baseline="2314" dirty="0">
                <a:latin typeface="Times New Roman"/>
                <a:cs typeface="Times New Roman"/>
              </a:rPr>
              <a:t>н</a:t>
            </a:r>
            <a:r>
              <a:rPr sz="1800" baseline="2314" dirty="0">
                <a:latin typeface="Times New Roman"/>
                <a:cs typeface="Times New Roman"/>
              </a:rPr>
              <a:t>е</a:t>
            </a:r>
            <a:r>
              <a:rPr sz="1800" spc="-7" baseline="2314" dirty="0">
                <a:latin typeface="Times New Roman"/>
                <a:cs typeface="Times New Roman"/>
              </a:rPr>
              <a:t>ви</a:t>
            </a:r>
            <a:r>
              <a:rPr sz="1800" baseline="2314" dirty="0">
                <a:latin typeface="Times New Roman"/>
                <a:cs typeface="Times New Roman"/>
              </a:rPr>
              <a:t>со</a:t>
            </a:r>
            <a:r>
              <a:rPr sz="1800" spc="-7" baseline="2314" dirty="0">
                <a:latin typeface="Times New Roman"/>
                <a:cs typeface="Times New Roman"/>
              </a:rPr>
              <a:t>ки</a:t>
            </a:r>
            <a:r>
              <a:rPr sz="1800" baseline="2314" dirty="0">
                <a:latin typeface="Times New Roman"/>
                <a:cs typeface="Times New Roman"/>
              </a:rPr>
              <a:t>х	значеннях	міцності</a:t>
            </a:r>
            <a:endParaRPr sz="1800" baseline="2314">
              <a:latin typeface="Times New Roman"/>
              <a:cs typeface="Times New Roman"/>
            </a:endParaRPr>
          </a:p>
          <a:p>
            <a:pPr marL="63500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800" spc="-7" baseline="-2314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=200...220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0090" y="976883"/>
            <a:ext cx="1440180" cy="1632203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025907" y="2661916"/>
            <a:ext cx="83058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Альфред</a:t>
            </a:r>
            <a:r>
              <a:rPr sz="1000" i="1" spc="-5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Вільм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445508" y="4916423"/>
            <a:ext cx="266065" cy="1713230"/>
          </a:xfrm>
          <a:custGeom>
            <a:avLst/>
            <a:gdLst/>
            <a:ahLst/>
            <a:cxnLst/>
            <a:rect l="l" t="t" r="r" b="b"/>
            <a:pathLst>
              <a:path w="266064" h="1713229">
                <a:moveTo>
                  <a:pt x="265940" y="0"/>
                </a:moveTo>
                <a:lnTo>
                  <a:pt x="0" y="0"/>
                </a:lnTo>
                <a:lnTo>
                  <a:pt x="0" y="1712976"/>
                </a:lnTo>
                <a:lnTo>
                  <a:pt x="265940" y="1712976"/>
                </a:lnTo>
                <a:lnTo>
                  <a:pt x="265940" y="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893055" y="4897811"/>
            <a:ext cx="9271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3980243" y="4819269"/>
            <a:ext cx="1407795" cy="1821814"/>
            <a:chOff x="3980243" y="4819269"/>
            <a:chExt cx="1407795" cy="1821814"/>
          </a:xfrm>
        </p:grpSpPr>
        <p:sp>
          <p:nvSpPr>
            <p:cNvPr id="15" name="object 15"/>
            <p:cNvSpPr/>
            <p:nvPr/>
          </p:nvSpPr>
          <p:spPr>
            <a:xfrm>
              <a:off x="3991355" y="4824984"/>
              <a:ext cx="1390650" cy="1804670"/>
            </a:xfrm>
            <a:custGeom>
              <a:avLst/>
              <a:gdLst/>
              <a:ahLst/>
              <a:cxnLst/>
              <a:rect l="l" t="t" r="r" b="b"/>
              <a:pathLst>
                <a:path w="1390650" h="1804670">
                  <a:moveTo>
                    <a:pt x="0" y="1804416"/>
                  </a:moveTo>
                  <a:lnTo>
                    <a:pt x="5334" y="0"/>
                  </a:lnTo>
                </a:path>
                <a:path w="1390650" h="1804670">
                  <a:moveTo>
                    <a:pt x="5334" y="1804416"/>
                  </a:moveTo>
                  <a:lnTo>
                    <a:pt x="1390650" y="1804416"/>
                  </a:lnTo>
                </a:path>
              </a:pathLst>
            </a:custGeom>
            <a:ln w="109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996689" y="5416296"/>
              <a:ext cx="1385570" cy="0"/>
            </a:xfrm>
            <a:custGeom>
              <a:avLst/>
              <a:gdLst/>
              <a:ahLst/>
              <a:cxnLst/>
              <a:rect l="l" t="t" r="r" b="b"/>
              <a:pathLst>
                <a:path w="1385570">
                  <a:moveTo>
                    <a:pt x="0" y="0"/>
                  </a:moveTo>
                  <a:lnTo>
                    <a:pt x="1385316" y="0"/>
                  </a:lnTo>
                </a:path>
              </a:pathLst>
            </a:custGeom>
            <a:ln w="822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991355" y="5048250"/>
              <a:ext cx="1384935" cy="1581150"/>
            </a:xfrm>
            <a:custGeom>
              <a:avLst/>
              <a:gdLst/>
              <a:ahLst/>
              <a:cxnLst/>
              <a:rect l="l" t="t" r="r" b="b"/>
              <a:pathLst>
                <a:path w="1384935" h="1581150">
                  <a:moveTo>
                    <a:pt x="46482" y="1581150"/>
                  </a:moveTo>
                  <a:lnTo>
                    <a:pt x="49885" y="1523794"/>
                  </a:lnTo>
                  <a:lnTo>
                    <a:pt x="53280" y="1466921"/>
                  </a:lnTo>
                  <a:lnTo>
                    <a:pt x="56728" y="1411012"/>
                  </a:lnTo>
                  <a:lnTo>
                    <a:pt x="60293" y="1356550"/>
                  </a:lnTo>
                  <a:lnTo>
                    <a:pt x="64036" y="1304017"/>
                  </a:lnTo>
                  <a:lnTo>
                    <a:pt x="68020" y="1253894"/>
                  </a:lnTo>
                  <a:lnTo>
                    <a:pt x="72308" y="1206665"/>
                  </a:lnTo>
                  <a:lnTo>
                    <a:pt x="76962" y="1162812"/>
                  </a:lnTo>
                  <a:lnTo>
                    <a:pt x="83100" y="1100864"/>
                  </a:lnTo>
                  <a:lnTo>
                    <a:pt x="87849" y="1047439"/>
                  </a:lnTo>
                  <a:lnTo>
                    <a:pt x="94024" y="999536"/>
                  </a:lnTo>
                  <a:lnTo>
                    <a:pt x="104442" y="954158"/>
                  </a:lnTo>
                  <a:lnTo>
                    <a:pt x="121920" y="908304"/>
                  </a:lnTo>
                  <a:lnTo>
                    <a:pt x="142733" y="869671"/>
                  </a:lnTo>
                  <a:lnTo>
                    <a:pt x="168035" y="832160"/>
                  </a:lnTo>
                  <a:lnTo>
                    <a:pt x="196977" y="795623"/>
                  </a:lnTo>
                  <a:lnTo>
                    <a:pt x="228712" y="759911"/>
                  </a:lnTo>
                  <a:lnTo>
                    <a:pt x="262396" y="724877"/>
                  </a:lnTo>
                  <a:lnTo>
                    <a:pt x="297180" y="690372"/>
                  </a:lnTo>
                  <a:lnTo>
                    <a:pt x="334729" y="656413"/>
                  </a:lnTo>
                  <a:lnTo>
                    <a:pt x="376089" y="622666"/>
                  </a:lnTo>
                  <a:lnTo>
                    <a:pt x="419481" y="589597"/>
                  </a:lnTo>
                  <a:lnTo>
                    <a:pt x="463126" y="557671"/>
                  </a:lnTo>
                  <a:lnTo>
                    <a:pt x="505248" y="527353"/>
                  </a:lnTo>
                  <a:lnTo>
                    <a:pt x="544068" y="499110"/>
                  </a:lnTo>
                  <a:lnTo>
                    <a:pt x="586416" y="468727"/>
                  </a:lnTo>
                  <a:lnTo>
                    <a:pt x="626095" y="441124"/>
                  </a:lnTo>
                  <a:lnTo>
                    <a:pt x="663726" y="415606"/>
                  </a:lnTo>
                  <a:lnTo>
                    <a:pt x="699930" y="391479"/>
                  </a:lnTo>
                  <a:lnTo>
                    <a:pt x="735330" y="368046"/>
                  </a:lnTo>
                </a:path>
                <a:path w="1384935" h="1581150">
                  <a:moveTo>
                    <a:pt x="5334" y="0"/>
                  </a:moveTo>
                  <a:lnTo>
                    <a:pt x="50010" y="2897"/>
                  </a:lnTo>
                  <a:lnTo>
                    <a:pt x="95142" y="5893"/>
                  </a:lnTo>
                  <a:lnTo>
                    <a:pt x="141114" y="9014"/>
                  </a:lnTo>
                  <a:lnTo>
                    <a:pt x="188309" y="12287"/>
                  </a:lnTo>
                  <a:lnTo>
                    <a:pt x="237111" y="15738"/>
                  </a:lnTo>
                  <a:lnTo>
                    <a:pt x="287905" y="19395"/>
                  </a:lnTo>
                  <a:lnTo>
                    <a:pt x="341073" y="23284"/>
                  </a:lnTo>
                  <a:lnTo>
                    <a:pt x="397002" y="27432"/>
                  </a:lnTo>
                  <a:lnTo>
                    <a:pt x="444790" y="30909"/>
                  </a:lnTo>
                  <a:lnTo>
                    <a:pt x="495385" y="34491"/>
                  </a:lnTo>
                  <a:lnTo>
                    <a:pt x="548166" y="38192"/>
                  </a:lnTo>
                  <a:lnTo>
                    <a:pt x="602510" y="42025"/>
                  </a:lnTo>
                  <a:lnTo>
                    <a:pt x="657796" y="46005"/>
                  </a:lnTo>
                  <a:lnTo>
                    <a:pt x="713402" y="50145"/>
                  </a:lnTo>
                  <a:lnTo>
                    <a:pt x="768707" y="54459"/>
                  </a:lnTo>
                  <a:lnTo>
                    <a:pt x="823088" y="58960"/>
                  </a:lnTo>
                  <a:lnTo>
                    <a:pt x="875923" y="63662"/>
                  </a:lnTo>
                  <a:lnTo>
                    <a:pt x="926592" y="68580"/>
                  </a:lnTo>
                  <a:lnTo>
                    <a:pt x="980829" y="74050"/>
                  </a:lnTo>
                  <a:lnTo>
                    <a:pt x="1033907" y="79778"/>
                  </a:lnTo>
                  <a:lnTo>
                    <a:pt x="1085962" y="85739"/>
                  </a:lnTo>
                  <a:lnTo>
                    <a:pt x="1137133" y="91906"/>
                  </a:lnTo>
                  <a:lnTo>
                    <a:pt x="1187558" y="98255"/>
                  </a:lnTo>
                  <a:lnTo>
                    <a:pt x="1237375" y="104760"/>
                  </a:lnTo>
                  <a:lnTo>
                    <a:pt x="1286721" y="111398"/>
                  </a:lnTo>
                  <a:lnTo>
                    <a:pt x="1335734" y="118142"/>
                  </a:lnTo>
                  <a:lnTo>
                    <a:pt x="1384554" y="124968"/>
                  </a:lnTo>
                </a:path>
                <a:path w="1384935" h="1581150">
                  <a:moveTo>
                    <a:pt x="0" y="19812"/>
                  </a:moveTo>
                  <a:lnTo>
                    <a:pt x="39617" y="36454"/>
                  </a:lnTo>
                  <a:lnTo>
                    <a:pt x="81028" y="54193"/>
                  </a:lnTo>
                  <a:lnTo>
                    <a:pt x="126022" y="74127"/>
                  </a:lnTo>
                  <a:lnTo>
                    <a:pt x="176393" y="97353"/>
                  </a:lnTo>
                  <a:lnTo>
                    <a:pt x="233934" y="124968"/>
                  </a:lnTo>
                  <a:lnTo>
                    <a:pt x="271490" y="143548"/>
                  </a:lnTo>
                  <a:lnTo>
                    <a:pt x="314421" y="165127"/>
                  </a:lnTo>
                  <a:lnTo>
                    <a:pt x="360990" y="188750"/>
                  </a:lnTo>
                  <a:lnTo>
                    <a:pt x="409459" y="213464"/>
                  </a:lnTo>
                  <a:lnTo>
                    <a:pt x="458091" y="238316"/>
                  </a:lnTo>
                  <a:lnTo>
                    <a:pt x="505149" y="262353"/>
                  </a:lnTo>
                  <a:lnTo>
                    <a:pt x="548896" y="284622"/>
                  </a:lnTo>
                  <a:lnTo>
                    <a:pt x="587593" y="304168"/>
                  </a:lnTo>
                  <a:lnTo>
                    <a:pt x="670393" y="344043"/>
                  </a:lnTo>
                  <a:lnTo>
                    <a:pt x="722161" y="364617"/>
                  </a:lnTo>
                  <a:lnTo>
                    <a:pt x="735330" y="368046"/>
                  </a:lnTo>
                  <a:lnTo>
                    <a:pt x="1384554" y="368046"/>
                  </a:lnTo>
                </a:path>
              </a:pathLst>
            </a:custGeom>
            <a:ln w="219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4169664" y="5468549"/>
            <a:ext cx="8890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909820" y="5179752"/>
            <a:ext cx="23241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30" dirty="0">
                <a:latin typeface="Symbol"/>
                <a:cs typeface="Symbol"/>
              </a:rPr>
              <a:t></a:t>
            </a:r>
            <a:r>
              <a:rPr sz="950" spc="-15" dirty="0">
                <a:latin typeface="Times New Roman"/>
                <a:cs typeface="Times New Roman"/>
              </a:rPr>
              <a:t>+</a:t>
            </a:r>
            <a:r>
              <a:rPr sz="950" i="1" spc="-5" dirty="0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45934" y="5639065"/>
            <a:ext cx="179070" cy="720090"/>
          </a:xfrm>
          <a:prstGeom prst="rect">
            <a:avLst/>
          </a:prstGeom>
        </p:spPr>
        <p:txBody>
          <a:bodyPr vert="vert270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spc="-5" dirty="0">
                <a:latin typeface="Symbol"/>
                <a:cs typeface="Symbol"/>
              </a:rPr>
              <a:t></a:t>
            </a:r>
            <a:r>
              <a:rPr sz="950" spc="-5" dirty="0">
                <a:latin typeface="Times New Roman"/>
                <a:cs typeface="Times New Roman"/>
              </a:rPr>
              <a:t>+Евт+CuAl</a:t>
            </a:r>
            <a:r>
              <a:rPr sz="900" spc="-7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769100" y="5332137"/>
            <a:ext cx="20637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Times New Roman"/>
                <a:cs typeface="Times New Roman"/>
              </a:rPr>
              <a:t>548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726685" y="5417820"/>
            <a:ext cx="0" cy="1211580"/>
          </a:xfrm>
          <a:custGeom>
            <a:avLst/>
            <a:gdLst/>
            <a:ahLst/>
            <a:cxnLst/>
            <a:rect l="l" t="t" r="r" b="b"/>
            <a:pathLst>
              <a:path h="1211579">
                <a:moveTo>
                  <a:pt x="0" y="0"/>
                </a:moveTo>
                <a:lnTo>
                  <a:pt x="0" y="1211580"/>
                </a:lnTo>
              </a:path>
            </a:pathLst>
          </a:custGeom>
          <a:ln w="8229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4158788" y="6020065"/>
            <a:ext cx="179070" cy="468630"/>
          </a:xfrm>
          <a:prstGeom prst="rect">
            <a:avLst/>
          </a:prstGeom>
        </p:spPr>
        <p:txBody>
          <a:bodyPr vert="vert270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dirty="0">
                <a:latin typeface="Symbol"/>
                <a:cs typeface="Symbol"/>
              </a:rPr>
              <a:t>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5" dirty="0">
                <a:latin typeface="Times New Roman"/>
                <a:cs typeface="Times New Roman"/>
              </a:rPr>
              <a:t>C</a:t>
            </a:r>
            <a:r>
              <a:rPr sz="950" dirty="0">
                <a:latin typeface="Times New Roman"/>
                <a:cs typeface="Times New Roman"/>
              </a:rPr>
              <a:t>u</a:t>
            </a:r>
            <a:r>
              <a:rPr sz="950" spc="5" dirty="0">
                <a:latin typeface="Times New Roman"/>
                <a:cs typeface="Times New Roman"/>
              </a:rPr>
              <a:t>A</a:t>
            </a:r>
            <a:r>
              <a:rPr sz="950" spc="-5" dirty="0">
                <a:latin typeface="Times New Roman"/>
                <a:cs typeface="Times New Roman"/>
              </a:rPr>
              <a:t>l</a:t>
            </a:r>
            <a:r>
              <a:rPr sz="900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743700" y="4974002"/>
            <a:ext cx="39433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Times New Roman"/>
                <a:cs typeface="Times New Roman"/>
              </a:rPr>
              <a:t>660</a:t>
            </a:r>
            <a:r>
              <a:rPr sz="950" spc="210" dirty="0">
                <a:latin typeface="Times New Roman"/>
                <a:cs typeface="Times New Roman"/>
              </a:rPr>
              <a:t> </a:t>
            </a:r>
            <a:r>
              <a:rPr sz="1425" i="1" spc="-7" baseline="35087" dirty="0">
                <a:latin typeface="Times New Roman"/>
                <a:cs typeface="Times New Roman"/>
              </a:rPr>
              <a:t>A</a:t>
            </a:r>
            <a:endParaRPr sz="1425" baseline="35087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56888" y="6478961"/>
            <a:ext cx="8636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751070" y="5399208"/>
            <a:ext cx="9969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895088" y="6779514"/>
            <a:ext cx="481330" cy="43815"/>
          </a:xfrm>
          <a:custGeom>
            <a:avLst/>
            <a:gdLst/>
            <a:ahLst/>
            <a:cxnLst/>
            <a:rect l="l" t="t" r="r" b="b"/>
            <a:pathLst>
              <a:path w="481329" h="43815">
                <a:moveTo>
                  <a:pt x="456438" y="16002"/>
                </a:moveTo>
                <a:lnTo>
                  <a:pt x="418338" y="16002"/>
                </a:lnTo>
                <a:lnTo>
                  <a:pt x="420624" y="18288"/>
                </a:lnTo>
                <a:lnTo>
                  <a:pt x="420624" y="24384"/>
                </a:lnTo>
                <a:lnTo>
                  <a:pt x="418338" y="26670"/>
                </a:lnTo>
                <a:lnTo>
                  <a:pt x="404610" y="26769"/>
                </a:lnTo>
                <a:lnTo>
                  <a:pt x="371856" y="43434"/>
                </a:lnTo>
                <a:lnTo>
                  <a:pt x="480822" y="20574"/>
                </a:lnTo>
                <a:lnTo>
                  <a:pt x="456438" y="16002"/>
                </a:lnTo>
                <a:close/>
              </a:path>
              <a:path w="481329" h="43815">
                <a:moveTo>
                  <a:pt x="404408" y="16082"/>
                </a:moveTo>
                <a:lnTo>
                  <a:pt x="5334" y="19050"/>
                </a:lnTo>
                <a:lnTo>
                  <a:pt x="2286" y="19050"/>
                </a:lnTo>
                <a:lnTo>
                  <a:pt x="0" y="21336"/>
                </a:lnTo>
                <a:lnTo>
                  <a:pt x="0" y="27432"/>
                </a:lnTo>
                <a:lnTo>
                  <a:pt x="3048" y="30480"/>
                </a:lnTo>
                <a:lnTo>
                  <a:pt x="6096" y="30480"/>
                </a:lnTo>
                <a:lnTo>
                  <a:pt x="404610" y="26769"/>
                </a:lnTo>
                <a:lnTo>
                  <a:pt x="415290" y="21336"/>
                </a:lnTo>
                <a:lnTo>
                  <a:pt x="404408" y="16082"/>
                </a:lnTo>
                <a:close/>
              </a:path>
              <a:path w="481329" h="43815">
                <a:moveTo>
                  <a:pt x="418338" y="16002"/>
                </a:moveTo>
                <a:lnTo>
                  <a:pt x="415290" y="16002"/>
                </a:lnTo>
                <a:lnTo>
                  <a:pt x="404408" y="16082"/>
                </a:lnTo>
                <a:lnTo>
                  <a:pt x="415290" y="21336"/>
                </a:lnTo>
                <a:lnTo>
                  <a:pt x="404610" y="26769"/>
                </a:lnTo>
                <a:lnTo>
                  <a:pt x="418338" y="26670"/>
                </a:lnTo>
                <a:lnTo>
                  <a:pt x="420624" y="24384"/>
                </a:lnTo>
                <a:lnTo>
                  <a:pt x="420624" y="18288"/>
                </a:lnTo>
                <a:lnTo>
                  <a:pt x="418338" y="16002"/>
                </a:lnTo>
                <a:close/>
              </a:path>
              <a:path w="481329" h="43815">
                <a:moveTo>
                  <a:pt x="371094" y="0"/>
                </a:moveTo>
                <a:lnTo>
                  <a:pt x="404408" y="16082"/>
                </a:lnTo>
                <a:lnTo>
                  <a:pt x="456438" y="16002"/>
                </a:lnTo>
                <a:lnTo>
                  <a:pt x="3710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477509" y="5237664"/>
            <a:ext cx="9906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В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5371782" y="5133276"/>
            <a:ext cx="342265" cy="1534160"/>
            <a:chOff x="5371782" y="5133276"/>
            <a:chExt cx="342265" cy="1534160"/>
          </a:xfrm>
        </p:grpSpPr>
        <p:sp>
          <p:nvSpPr>
            <p:cNvPr id="30" name="object 30"/>
            <p:cNvSpPr/>
            <p:nvPr/>
          </p:nvSpPr>
          <p:spPr>
            <a:xfrm>
              <a:off x="5375910" y="5137404"/>
              <a:ext cx="24765" cy="1525905"/>
            </a:xfrm>
            <a:custGeom>
              <a:avLst/>
              <a:gdLst/>
              <a:ahLst/>
              <a:cxnLst/>
              <a:rect l="l" t="t" r="r" b="b"/>
              <a:pathLst>
                <a:path w="24764" h="1525904">
                  <a:moveTo>
                    <a:pt x="0" y="0"/>
                  </a:moveTo>
                  <a:lnTo>
                    <a:pt x="0" y="212598"/>
                  </a:lnTo>
                </a:path>
                <a:path w="24764" h="1525904">
                  <a:moveTo>
                    <a:pt x="0" y="243078"/>
                  </a:moveTo>
                  <a:lnTo>
                    <a:pt x="0" y="311658"/>
                  </a:lnTo>
                </a:path>
                <a:path w="24764" h="1525904">
                  <a:moveTo>
                    <a:pt x="24384" y="243078"/>
                  </a:moveTo>
                  <a:lnTo>
                    <a:pt x="24384" y="311658"/>
                  </a:lnTo>
                </a:path>
                <a:path w="24764" h="1525904">
                  <a:moveTo>
                    <a:pt x="0" y="1456182"/>
                  </a:moveTo>
                  <a:lnTo>
                    <a:pt x="0" y="1525524"/>
                  </a:lnTo>
                </a:path>
                <a:path w="24764" h="1525904">
                  <a:moveTo>
                    <a:pt x="24384" y="1456182"/>
                  </a:moveTo>
                  <a:lnTo>
                    <a:pt x="24384" y="1525524"/>
                  </a:lnTo>
                </a:path>
              </a:pathLst>
            </a:custGeom>
            <a:ln w="82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400294" y="6629400"/>
              <a:ext cx="307340" cy="0"/>
            </a:xfrm>
            <a:custGeom>
              <a:avLst/>
              <a:gdLst/>
              <a:ahLst/>
              <a:cxnLst/>
              <a:rect l="l" t="t" r="r" b="b"/>
              <a:pathLst>
                <a:path w="307339">
                  <a:moveTo>
                    <a:pt x="0" y="0"/>
                  </a:moveTo>
                  <a:lnTo>
                    <a:pt x="307086" y="0"/>
                  </a:lnTo>
                </a:path>
              </a:pathLst>
            </a:custGeom>
            <a:ln w="109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400294" y="5416296"/>
              <a:ext cx="302895" cy="0"/>
            </a:xfrm>
            <a:custGeom>
              <a:avLst/>
              <a:gdLst/>
              <a:ahLst/>
              <a:cxnLst/>
              <a:rect l="l" t="t" r="r" b="b"/>
              <a:pathLst>
                <a:path w="302895">
                  <a:moveTo>
                    <a:pt x="0" y="0"/>
                  </a:moveTo>
                  <a:lnTo>
                    <a:pt x="302514" y="0"/>
                  </a:lnTo>
                </a:path>
              </a:pathLst>
            </a:custGeom>
            <a:ln w="219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400294" y="5137404"/>
              <a:ext cx="1270" cy="218440"/>
            </a:xfrm>
            <a:custGeom>
              <a:avLst/>
              <a:gdLst/>
              <a:ahLst/>
              <a:cxnLst/>
              <a:rect l="l" t="t" r="r" b="b"/>
              <a:pathLst>
                <a:path w="1270" h="218439">
                  <a:moveTo>
                    <a:pt x="0" y="0"/>
                  </a:moveTo>
                  <a:lnTo>
                    <a:pt x="762" y="217932"/>
                  </a:lnTo>
                </a:path>
              </a:pathLst>
            </a:custGeom>
            <a:ln w="82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400294" y="5324094"/>
              <a:ext cx="129539" cy="81280"/>
            </a:xfrm>
            <a:custGeom>
              <a:avLst/>
              <a:gdLst/>
              <a:ahLst/>
              <a:cxnLst/>
              <a:rect l="l" t="t" r="r" b="b"/>
              <a:pathLst>
                <a:path w="129539" h="81279">
                  <a:moveTo>
                    <a:pt x="0" y="0"/>
                  </a:moveTo>
                  <a:lnTo>
                    <a:pt x="129540" y="80772"/>
                  </a:lnTo>
                </a:path>
              </a:pathLst>
            </a:custGeom>
            <a:ln w="219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4641596" y="6635919"/>
            <a:ext cx="96901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03530" algn="l"/>
                <a:tab pos="836930" algn="l"/>
              </a:tabLst>
            </a:pPr>
            <a:r>
              <a:rPr sz="1425" spc="-15" baseline="2923" dirty="0">
                <a:latin typeface="Times New Roman"/>
                <a:cs typeface="Times New Roman"/>
              </a:rPr>
              <a:t>5,</a:t>
            </a:r>
            <a:r>
              <a:rPr sz="1425" spc="-7" baseline="2923" dirty="0">
                <a:latin typeface="Times New Roman"/>
                <a:cs typeface="Times New Roman"/>
              </a:rPr>
              <a:t>7</a:t>
            </a:r>
            <a:r>
              <a:rPr sz="1425" baseline="2923" dirty="0">
                <a:latin typeface="Times New Roman"/>
                <a:cs typeface="Times New Roman"/>
              </a:rPr>
              <a:t>	</a:t>
            </a:r>
            <a:r>
              <a:rPr sz="950" spc="-5" dirty="0">
                <a:latin typeface="Times New Roman"/>
                <a:cs typeface="Times New Roman"/>
              </a:rPr>
              <a:t>Cu,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%</a:t>
            </a:r>
            <a:r>
              <a:rPr sz="950" dirty="0">
                <a:latin typeface="Times New Roman"/>
                <a:cs typeface="Times New Roman"/>
              </a:rPr>
              <a:t>	</a:t>
            </a:r>
            <a:r>
              <a:rPr sz="1425" spc="-15" baseline="2923" dirty="0">
                <a:latin typeface="Times New Roman"/>
                <a:cs typeface="Times New Roman"/>
              </a:rPr>
              <a:t>33</a:t>
            </a:r>
            <a:endParaRPr sz="1425" baseline="2923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5518721" y="5291645"/>
            <a:ext cx="200025" cy="1342390"/>
            <a:chOff x="5518721" y="5291645"/>
            <a:chExt cx="200025" cy="1342390"/>
          </a:xfrm>
        </p:grpSpPr>
        <p:sp>
          <p:nvSpPr>
            <p:cNvPr id="37" name="object 37"/>
            <p:cNvSpPr/>
            <p:nvPr/>
          </p:nvSpPr>
          <p:spPr>
            <a:xfrm>
              <a:off x="5529834" y="5302758"/>
              <a:ext cx="177800" cy="102235"/>
            </a:xfrm>
            <a:custGeom>
              <a:avLst/>
              <a:gdLst/>
              <a:ahLst/>
              <a:cxnLst/>
              <a:rect l="l" t="t" r="r" b="b"/>
              <a:pathLst>
                <a:path w="177800" h="102235">
                  <a:moveTo>
                    <a:pt x="0" y="102108"/>
                  </a:moveTo>
                  <a:lnTo>
                    <a:pt x="177546" y="0"/>
                  </a:lnTo>
                </a:path>
              </a:pathLst>
            </a:custGeom>
            <a:ln w="219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529834" y="5417820"/>
              <a:ext cx="0" cy="1211580"/>
            </a:xfrm>
            <a:custGeom>
              <a:avLst/>
              <a:gdLst/>
              <a:ahLst/>
              <a:cxnLst/>
              <a:rect l="l" t="t" r="r" b="b"/>
              <a:pathLst>
                <a:path h="1211579">
                  <a:moveTo>
                    <a:pt x="0" y="0"/>
                  </a:moveTo>
                  <a:lnTo>
                    <a:pt x="0" y="1211580"/>
                  </a:lnTo>
                </a:path>
              </a:pathLst>
            </a:custGeom>
            <a:ln w="822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395533" y="5892124"/>
            <a:ext cx="158750" cy="2101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z="950" dirty="0">
                <a:latin typeface="Times New Roman"/>
                <a:cs typeface="Times New Roman"/>
              </a:rPr>
              <a:t>Е</a:t>
            </a:r>
            <a:r>
              <a:rPr sz="950" spc="5" dirty="0">
                <a:latin typeface="Times New Roman"/>
                <a:cs typeface="Times New Roman"/>
              </a:rPr>
              <a:t>в</a:t>
            </a:r>
            <a:r>
              <a:rPr sz="950" dirty="0">
                <a:latin typeface="Times New Roman"/>
                <a:cs typeface="Times New Roman"/>
              </a:rPr>
              <a:t>т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955796" y="6610787"/>
            <a:ext cx="8572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3987228" y="4819269"/>
            <a:ext cx="2142490" cy="1847850"/>
            <a:chOff x="3987228" y="4819269"/>
            <a:chExt cx="2142490" cy="1847850"/>
          </a:xfrm>
        </p:grpSpPr>
        <p:sp>
          <p:nvSpPr>
            <p:cNvPr id="42" name="object 42"/>
            <p:cNvSpPr/>
            <p:nvPr/>
          </p:nvSpPr>
          <p:spPr>
            <a:xfrm>
              <a:off x="5700522" y="5173218"/>
              <a:ext cx="24765" cy="1489710"/>
            </a:xfrm>
            <a:custGeom>
              <a:avLst/>
              <a:gdLst/>
              <a:ahLst/>
              <a:cxnLst/>
              <a:rect l="l" t="t" r="r" b="b"/>
              <a:pathLst>
                <a:path w="24764" h="1489709">
                  <a:moveTo>
                    <a:pt x="0" y="1420368"/>
                  </a:moveTo>
                  <a:lnTo>
                    <a:pt x="0" y="1489710"/>
                  </a:lnTo>
                </a:path>
                <a:path w="24764" h="1489709">
                  <a:moveTo>
                    <a:pt x="23622" y="1420368"/>
                  </a:moveTo>
                  <a:lnTo>
                    <a:pt x="23622" y="1489710"/>
                  </a:lnTo>
                </a:path>
                <a:path w="24764" h="1489709">
                  <a:moveTo>
                    <a:pt x="0" y="205740"/>
                  </a:moveTo>
                  <a:lnTo>
                    <a:pt x="0" y="274320"/>
                  </a:lnTo>
                </a:path>
                <a:path w="24764" h="1489709">
                  <a:moveTo>
                    <a:pt x="23622" y="205740"/>
                  </a:moveTo>
                  <a:lnTo>
                    <a:pt x="23622" y="274320"/>
                  </a:lnTo>
                </a:path>
                <a:path w="24764" h="1489709">
                  <a:moveTo>
                    <a:pt x="2286" y="0"/>
                  </a:moveTo>
                  <a:lnTo>
                    <a:pt x="0" y="167640"/>
                  </a:lnTo>
                </a:path>
                <a:path w="24764" h="1489709">
                  <a:moveTo>
                    <a:pt x="24384" y="0"/>
                  </a:moveTo>
                  <a:lnTo>
                    <a:pt x="24384" y="167640"/>
                  </a:lnTo>
                </a:path>
              </a:pathLst>
            </a:custGeom>
            <a:ln w="82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724144" y="4824984"/>
              <a:ext cx="399415" cy="1804670"/>
            </a:xfrm>
            <a:custGeom>
              <a:avLst/>
              <a:gdLst/>
              <a:ahLst/>
              <a:cxnLst/>
              <a:rect l="l" t="t" r="r" b="b"/>
              <a:pathLst>
                <a:path w="399414" h="1804670">
                  <a:moveTo>
                    <a:pt x="0" y="1804416"/>
                  </a:moveTo>
                  <a:lnTo>
                    <a:pt x="393954" y="1804416"/>
                  </a:lnTo>
                  <a:lnTo>
                    <a:pt x="399288" y="0"/>
                  </a:lnTo>
                </a:path>
              </a:pathLst>
            </a:custGeom>
            <a:ln w="109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991356" y="5048250"/>
              <a:ext cx="5715" cy="1581150"/>
            </a:xfrm>
            <a:custGeom>
              <a:avLst/>
              <a:gdLst/>
              <a:ahLst/>
              <a:cxnLst/>
              <a:rect l="l" t="t" r="r" b="b"/>
              <a:pathLst>
                <a:path w="5714" h="1581150">
                  <a:moveTo>
                    <a:pt x="0" y="1581150"/>
                  </a:moveTo>
                  <a:lnTo>
                    <a:pt x="5334" y="0"/>
                  </a:lnTo>
                </a:path>
              </a:pathLst>
            </a:custGeom>
            <a:ln w="82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724144" y="5173218"/>
              <a:ext cx="394335" cy="245110"/>
            </a:xfrm>
            <a:custGeom>
              <a:avLst/>
              <a:gdLst/>
              <a:ahLst/>
              <a:cxnLst/>
              <a:rect l="l" t="t" r="r" b="b"/>
              <a:pathLst>
                <a:path w="394335" h="245110">
                  <a:moveTo>
                    <a:pt x="0" y="241554"/>
                  </a:moveTo>
                  <a:lnTo>
                    <a:pt x="393954" y="244602"/>
                  </a:lnTo>
                </a:path>
                <a:path w="394335" h="245110">
                  <a:moveTo>
                    <a:pt x="393954" y="0"/>
                  </a:moveTo>
                  <a:lnTo>
                    <a:pt x="762" y="44196"/>
                  </a:lnTo>
                </a:path>
              </a:pathLst>
            </a:custGeom>
            <a:ln w="219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6005576" y="5015922"/>
            <a:ext cx="10604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653851" y="5710694"/>
            <a:ext cx="166370" cy="576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z="950" spc="-5" dirty="0">
                <a:latin typeface="Times New Roman"/>
                <a:cs typeface="Times New Roman"/>
              </a:rPr>
              <a:t>Евт+CuAl</a:t>
            </a:r>
            <a:r>
              <a:rPr sz="900" spc="-7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692905" y="4830755"/>
            <a:ext cx="272986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461260" algn="l"/>
              </a:tabLst>
            </a:pPr>
            <a:r>
              <a:rPr sz="950" i="1" spc="-5" dirty="0">
                <a:latin typeface="Times New Roman"/>
                <a:cs typeface="Times New Roman"/>
              </a:rPr>
              <a:t>T</a:t>
            </a:r>
            <a:r>
              <a:rPr sz="950" spc="-5" dirty="0">
                <a:latin typeface="Times New Roman"/>
                <a:cs typeface="Times New Roman"/>
              </a:rPr>
              <a:t>, </a:t>
            </a:r>
            <a:r>
              <a:rPr sz="950" spc="-5" dirty="0">
                <a:latin typeface="Symbol"/>
                <a:cs typeface="Symbol"/>
              </a:rPr>
              <a:t></a:t>
            </a:r>
            <a:r>
              <a:rPr sz="950" spc="-5" dirty="0">
                <a:latin typeface="Times New Roman"/>
                <a:cs typeface="Times New Roman"/>
              </a:rPr>
              <a:t>C	</a:t>
            </a:r>
            <a:r>
              <a:rPr sz="950" i="1" spc="-5" dirty="0">
                <a:latin typeface="Times New Roman"/>
                <a:cs typeface="Times New Roman"/>
              </a:rPr>
              <a:t>T</a:t>
            </a:r>
            <a:r>
              <a:rPr sz="950" spc="-5" dirty="0">
                <a:latin typeface="Times New Roman"/>
                <a:cs typeface="Times New Roman"/>
              </a:rPr>
              <a:t>, </a:t>
            </a:r>
            <a:r>
              <a:rPr sz="950" spc="-5" dirty="0">
                <a:latin typeface="Symbol"/>
                <a:cs typeface="Symbol"/>
              </a:rPr>
              <a:t></a:t>
            </a:r>
            <a:r>
              <a:rPr sz="950" spc="-5" dirty="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141973" y="5089835"/>
            <a:ext cx="20637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Times New Roman"/>
                <a:cs typeface="Times New Roman"/>
              </a:rPr>
              <a:t>590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015482" y="5396922"/>
            <a:ext cx="10604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K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945885" y="6492667"/>
            <a:ext cx="527685" cy="30607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04775" marR="30480" indent="-67310">
              <a:lnSpc>
                <a:spcPts val="1070"/>
              </a:lnSpc>
              <a:spcBef>
                <a:spcPts val="190"/>
              </a:spcBef>
            </a:pPr>
            <a:r>
              <a:rPr sz="1425" i="1" spc="-7" baseline="8771" dirty="0">
                <a:latin typeface="Times New Roman"/>
                <a:cs typeface="Times New Roman"/>
              </a:rPr>
              <a:t>M</a:t>
            </a:r>
            <a:r>
              <a:rPr sz="1425" i="1" spc="157" baseline="8771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CuAl</a:t>
            </a:r>
            <a:r>
              <a:rPr sz="900" spc="-15" baseline="-13888" dirty="0">
                <a:latin typeface="Times New Roman"/>
                <a:cs typeface="Times New Roman"/>
              </a:rPr>
              <a:t>2 </a:t>
            </a:r>
            <a:r>
              <a:rPr sz="900" spc="-202" baseline="-13888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54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430773" y="4932102"/>
            <a:ext cx="50990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950" i="1" spc="-5" dirty="0">
                <a:latin typeface="Times New Roman"/>
                <a:cs typeface="Times New Roman"/>
              </a:rPr>
              <a:t>L</a:t>
            </a:r>
            <a:r>
              <a:rPr sz="950" spc="-5" dirty="0">
                <a:latin typeface="Times New Roman"/>
                <a:cs typeface="Times New Roman"/>
              </a:rPr>
              <a:t>+CuAl</a:t>
            </a:r>
            <a:r>
              <a:rPr sz="900" spc="-7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5750052" y="5107685"/>
            <a:ext cx="111760" cy="148590"/>
          </a:xfrm>
          <a:custGeom>
            <a:avLst/>
            <a:gdLst/>
            <a:ahLst/>
            <a:cxnLst/>
            <a:rect l="l" t="t" r="r" b="b"/>
            <a:pathLst>
              <a:path w="111760" h="148589">
                <a:moveTo>
                  <a:pt x="0" y="0"/>
                </a:moveTo>
                <a:lnTo>
                  <a:pt x="111252" y="148590"/>
                </a:lnTo>
              </a:path>
            </a:pathLst>
          </a:custGeom>
          <a:ln w="82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3833876" y="6492678"/>
            <a:ext cx="14287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20" dirty="0">
                <a:latin typeface="Times New Roman"/>
                <a:cs typeface="Times New Roman"/>
              </a:rPr>
              <a:t>Al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753103" y="6900164"/>
            <a:ext cx="2661920" cy="616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12.6.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Бінарна фазова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endParaRPr sz="1000">
              <a:latin typeface="Times New Roman"/>
              <a:cs typeface="Times New Roman"/>
            </a:endParaRPr>
          </a:p>
          <a:p>
            <a:pPr marL="120014" marR="111760" algn="ctr">
              <a:lnSpc>
                <a:spcPct val="95700"/>
              </a:lnSpc>
              <a:spcBef>
                <a:spcPts val="30"/>
              </a:spcBef>
            </a:pPr>
            <a:r>
              <a:rPr sz="1000" spc="-5" dirty="0">
                <a:latin typeface="Times New Roman"/>
                <a:cs typeface="Times New Roman"/>
              </a:rPr>
              <a:t>«алюміній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мідь» (вузький </a:t>
            </a:r>
            <a:r>
              <a:rPr sz="1000" dirty="0">
                <a:latin typeface="Times New Roman"/>
                <a:cs typeface="Times New Roman"/>
              </a:rPr>
              <a:t>діапазон </a:t>
            </a:r>
            <a:r>
              <a:rPr sz="1000" spc="-5" dirty="0">
                <a:latin typeface="Times New Roman"/>
                <a:cs typeface="Times New Roman"/>
              </a:rPr>
              <a:t>сплавів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типу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«дюраль»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представлено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пофарбованої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смугою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3…5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%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Cu)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17005" y="4326890"/>
            <a:ext cx="5888990" cy="565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100"/>
              </a:spcBef>
              <a:tabLst>
                <a:tab pos="2952750" algn="l"/>
              </a:tabLst>
            </a:pPr>
            <a:r>
              <a:rPr sz="1000" i="1" dirty="0">
                <a:latin typeface="Times New Roman"/>
                <a:cs typeface="Times New Roman"/>
              </a:rPr>
              <a:t>в	г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12.7.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дюралюмінію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термічній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обробці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98000"/>
              </a:lnSpc>
            </a:pP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сплав алюмінію з вмістом </a:t>
            </a:r>
            <a:r>
              <a:rPr sz="1200" spc="-5" dirty="0">
                <a:latin typeface="Times New Roman"/>
                <a:cs typeface="Times New Roman"/>
              </a:rPr>
              <a:t>міді </a:t>
            </a:r>
            <a:r>
              <a:rPr sz="1200" dirty="0">
                <a:latin typeface="Times New Roman"/>
                <a:cs typeface="Times New Roman"/>
              </a:rPr>
              <a:t>4 % </a:t>
            </a:r>
            <a:r>
              <a:rPr sz="1200" spc="-5" dirty="0">
                <a:latin typeface="Times New Roman"/>
                <a:cs typeface="Times New Roman"/>
              </a:rPr>
              <a:t>(структуру показано на рис. </a:t>
            </a:r>
            <a:r>
              <a:rPr sz="1200" dirty="0">
                <a:latin typeface="Times New Roman"/>
                <a:cs typeface="Times New Roman"/>
              </a:rPr>
              <a:t>12.7,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)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гріти </a:t>
            </a:r>
            <a:r>
              <a:rPr sz="1200" dirty="0">
                <a:latin typeface="Times New Roman"/>
                <a:cs typeface="Times New Roman"/>
              </a:rPr>
              <a:t>до температур </a:t>
            </a:r>
            <a:r>
              <a:rPr sz="1200" spc="-5" dirty="0">
                <a:latin typeface="Times New Roman"/>
                <a:cs typeface="Times New Roman"/>
              </a:rPr>
              <a:t>вище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DЕ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нижче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АD</a:t>
            </a:r>
            <a:r>
              <a:rPr sz="1200" spc="-5" dirty="0">
                <a:latin typeface="Times New Roman"/>
                <a:cs typeface="Times New Roman"/>
              </a:rPr>
              <a:t>, то </a:t>
            </a:r>
            <a:r>
              <a:rPr sz="1200" dirty="0">
                <a:latin typeface="Times New Roman"/>
                <a:cs typeface="Times New Roman"/>
              </a:rPr>
              <a:t>частинки </a:t>
            </a:r>
            <a:r>
              <a:rPr sz="1200" spc="-5" dirty="0">
                <a:latin typeface="Times New Roman"/>
                <a:cs typeface="Times New Roman"/>
              </a:rPr>
              <a:t>СuА1</a:t>
            </a:r>
            <a:r>
              <a:rPr sz="1200" spc="-7" baseline="-10416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почнуть ди-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соціюватися. Атоми </a:t>
            </a:r>
            <a:r>
              <a:rPr sz="1200" dirty="0">
                <a:latin typeface="Times New Roman"/>
                <a:cs typeface="Times New Roman"/>
              </a:rPr>
              <a:t>міді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алюмінію </a:t>
            </a:r>
            <a:r>
              <a:rPr sz="1200" spc="-5" dirty="0">
                <a:latin typeface="Times New Roman"/>
                <a:cs typeface="Times New Roman"/>
              </a:rPr>
              <a:t>при цьому переходять </a:t>
            </a:r>
            <a:r>
              <a:rPr sz="1200" dirty="0">
                <a:latin typeface="Times New Roman"/>
                <a:cs typeface="Times New Roman"/>
              </a:rPr>
              <a:t>в твердий розчин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Коли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цей процес </a:t>
            </a:r>
            <a:r>
              <a:rPr sz="1200" spc="-5" dirty="0">
                <a:latin typeface="Times New Roman"/>
                <a:cs typeface="Times New Roman"/>
              </a:rPr>
              <a:t>завершиться, вся </a:t>
            </a:r>
            <a:r>
              <a:rPr sz="1200" dirty="0">
                <a:latin typeface="Times New Roman"/>
                <a:cs typeface="Times New Roman"/>
              </a:rPr>
              <a:t>мідь (в даному </a:t>
            </a:r>
            <a:r>
              <a:rPr sz="1200" spc="-5" dirty="0">
                <a:latin typeface="Times New Roman"/>
                <a:cs typeface="Times New Roman"/>
              </a:rPr>
              <a:t>випадку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%) буде знаходитися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твердому </a:t>
            </a:r>
            <a:r>
              <a:rPr sz="1200" dirty="0">
                <a:latin typeface="Times New Roman"/>
                <a:cs typeface="Times New Roman"/>
              </a:rPr>
              <a:t> розчині.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призводить до </a:t>
            </a:r>
            <a:r>
              <a:rPr sz="1200" spc="-5" dirty="0">
                <a:latin typeface="Times New Roman"/>
                <a:cs typeface="Times New Roman"/>
              </a:rPr>
              <a:t>утворення однофазної структури,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показано на рис. </a:t>
            </a:r>
            <a:r>
              <a:rPr sz="1200" dirty="0">
                <a:latin typeface="Times New Roman"/>
                <a:cs typeface="Times New Roman"/>
              </a:rPr>
              <a:t>12.7,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Якщо потім </a:t>
            </a: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швидко охолодити, то </a:t>
            </a:r>
            <a:r>
              <a:rPr sz="1200" dirty="0">
                <a:latin typeface="Times New Roman"/>
                <a:cs typeface="Times New Roman"/>
              </a:rPr>
              <a:t>мідь </a:t>
            </a:r>
            <a:r>
              <a:rPr sz="1200" spc="-5" dirty="0">
                <a:latin typeface="Times New Roman"/>
                <a:cs typeface="Times New Roman"/>
              </a:rPr>
              <a:t>не встигне </a:t>
            </a:r>
            <a:r>
              <a:rPr sz="1200" dirty="0">
                <a:latin typeface="Times New Roman"/>
                <a:cs typeface="Times New Roman"/>
              </a:rPr>
              <a:t>виділитися з </a:t>
            </a:r>
            <a:r>
              <a:rPr sz="1200" spc="-5" dirty="0">
                <a:latin typeface="Times New Roman"/>
                <a:cs typeface="Times New Roman"/>
              </a:rPr>
              <a:t>твердого розчину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збережеться в </a:t>
            </a:r>
            <a:r>
              <a:rPr sz="1200" spc="-5" dirty="0">
                <a:latin typeface="Times New Roman"/>
                <a:cs typeface="Times New Roman"/>
              </a:rPr>
              <a:t>ньому після </a:t>
            </a:r>
            <a:r>
              <a:rPr sz="1200" dirty="0">
                <a:latin typeface="Times New Roman"/>
                <a:cs typeface="Times New Roman"/>
              </a:rPr>
              <a:t>охолодження. В </a:t>
            </a:r>
            <a:r>
              <a:rPr sz="1200" spc="-5" dirty="0">
                <a:latin typeface="Times New Roman"/>
                <a:cs typeface="Times New Roman"/>
              </a:rPr>
              <a:t>результаті такої </a:t>
            </a:r>
            <a:r>
              <a:rPr sz="1200" dirty="0">
                <a:latin typeface="Times New Roman"/>
                <a:cs typeface="Times New Roman"/>
              </a:rPr>
              <a:t>обробки </a:t>
            </a:r>
            <a:r>
              <a:rPr sz="1200" spc="-5" dirty="0">
                <a:latin typeface="Times New Roman"/>
                <a:cs typeface="Times New Roman"/>
              </a:rPr>
              <a:t>сформується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твердий </a:t>
            </a:r>
            <a:r>
              <a:rPr sz="1200" dirty="0">
                <a:latin typeface="Times New Roman"/>
                <a:cs typeface="Times New Roman"/>
              </a:rPr>
              <a:t>розчин </a:t>
            </a:r>
            <a:r>
              <a:rPr sz="1200" spc="-5" dirty="0">
                <a:latin typeface="Symbol"/>
                <a:cs typeface="Symbol"/>
              </a:rPr>
              <a:t></a:t>
            </a:r>
            <a:r>
              <a:rPr sz="1200" spc="-5" dirty="0">
                <a:latin typeface="Times New Roman"/>
                <a:cs typeface="Times New Roman"/>
              </a:rPr>
              <a:t>, пересичений </a:t>
            </a:r>
            <a:r>
              <a:rPr sz="1200" dirty="0">
                <a:latin typeface="Times New Roman"/>
                <a:cs typeface="Times New Roman"/>
              </a:rPr>
              <a:t>міддю </a:t>
            </a:r>
            <a:r>
              <a:rPr sz="1200" spc="-5" dirty="0">
                <a:latin typeface="Times New Roman"/>
                <a:cs typeface="Times New Roman"/>
              </a:rPr>
              <a:t>(рис. 12.7,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), </a:t>
            </a:r>
            <a:r>
              <a:rPr sz="1200" spc="-5" dirty="0">
                <a:latin typeface="Times New Roman"/>
                <a:cs typeface="Times New Roman"/>
              </a:rPr>
              <a:t>оскільки </a:t>
            </a:r>
            <a:r>
              <a:rPr sz="1200" dirty="0">
                <a:latin typeface="Times New Roman"/>
                <a:cs typeface="Times New Roman"/>
              </a:rPr>
              <a:t>згідно діаграми </a:t>
            </a:r>
            <a:r>
              <a:rPr sz="1200" spc="-5" dirty="0">
                <a:latin typeface="Times New Roman"/>
                <a:cs typeface="Times New Roman"/>
              </a:rPr>
              <a:t>стану при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кімнатній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цьому </a:t>
            </a:r>
            <a:r>
              <a:rPr sz="1200" dirty="0">
                <a:latin typeface="Times New Roman"/>
                <a:cs typeface="Times New Roman"/>
              </a:rPr>
              <a:t>розчині може міститися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більше </a:t>
            </a:r>
            <a:r>
              <a:rPr sz="1200" spc="-5" dirty="0">
                <a:latin typeface="Times New Roman"/>
                <a:cs typeface="Times New Roman"/>
              </a:rPr>
              <a:t>0,2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міді.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даному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випадку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твердому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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міститиметься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міді.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96600"/>
              </a:lnSpc>
              <a:spcBef>
                <a:spcPts val="75"/>
              </a:spcBef>
            </a:pPr>
            <a:r>
              <a:rPr sz="1200" dirty="0">
                <a:latin typeface="Times New Roman"/>
                <a:cs typeface="Times New Roman"/>
              </a:rPr>
              <a:t>Такий процес </a:t>
            </a:r>
            <a:r>
              <a:rPr sz="1200" spc="-5" dirty="0">
                <a:latin typeface="Times New Roman"/>
                <a:cs typeface="Times New Roman"/>
              </a:rPr>
              <a:t>отримання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пересиченого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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шляхом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температур вище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i="1" spc="-5" dirty="0">
                <a:latin typeface="Times New Roman"/>
                <a:cs typeface="Times New Roman"/>
              </a:rPr>
              <a:t>DЕ </a:t>
            </a:r>
            <a:r>
              <a:rPr sz="1200" spc="-5" dirty="0">
                <a:latin typeface="Times New Roman"/>
                <a:cs typeface="Times New Roman"/>
              </a:rPr>
              <a:t>на діаграмі </a:t>
            </a:r>
            <a:r>
              <a:rPr sz="1200" dirty="0">
                <a:latin typeface="Times New Roman"/>
                <a:cs typeface="Times New Roman"/>
              </a:rPr>
              <a:t>(в </a:t>
            </a:r>
            <a:r>
              <a:rPr sz="1200" spc="-5" dirty="0">
                <a:latin typeface="Times New Roman"/>
                <a:cs typeface="Times New Roman"/>
              </a:rPr>
              <a:t>однофазну область), витримки та по- </a:t>
            </a:r>
            <a:r>
              <a:rPr sz="1200" dirty="0">
                <a:latin typeface="Times New Roman"/>
                <a:cs typeface="Times New Roman"/>
              </a:rPr>
              <a:t> дальшого </a:t>
            </a:r>
            <a:r>
              <a:rPr sz="1200" spc="-5" dirty="0">
                <a:latin typeface="Times New Roman"/>
                <a:cs typeface="Times New Roman"/>
              </a:rPr>
              <a:t>швидкого </a:t>
            </a:r>
            <a:r>
              <a:rPr sz="1200" dirty="0">
                <a:latin typeface="Times New Roman"/>
                <a:cs typeface="Times New Roman"/>
              </a:rPr>
              <a:t>охолодження називається </a:t>
            </a:r>
            <a:r>
              <a:rPr sz="1200" spc="-5" dirty="0">
                <a:latin typeface="Times New Roman"/>
                <a:cs typeface="Times New Roman"/>
              </a:rPr>
              <a:t>загартуванням.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гарту фор-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мується пересичений твердий </a:t>
            </a:r>
            <a:r>
              <a:rPr sz="1200" dirty="0">
                <a:latin typeface="Times New Roman"/>
                <a:cs typeface="Times New Roman"/>
              </a:rPr>
              <a:t>розчин </a:t>
            </a:r>
            <a:r>
              <a:rPr sz="1200" spc="-5" dirty="0">
                <a:latin typeface="Times New Roman"/>
                <a:cs typeface="Times New Roman"/>
              </a:rPr>
              <a:t>заміщення. Зміцнення при цьому відбувається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рахунок спотворення кристалічної решітки, яке обумовлюється </a:t>
            </a:r>
            <a:r>
              <a:rPr sz="1200" dirty="0">
                <a:latin typeface="Times New Roman"/>
                <a:cs typeface="Times New Roman"/>
              </a:rPr>
              <a:t>різними 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мірами </a:t>
            </a:r>
            <a:r>
              <a:rPr sz="1200" dirty="0">
                <a:latin typeface="Times New Roman"/>
                <a:cs typeface="Times New Roman"/>
              </a:rPr>
              <a:t>атомів </a:t>
            </a:r>
            <a:r>
              <a:rPr sz="1200" spc="-5" dirty="0">
                <a:latin typeface="Times New Roman"/>
                <a:cs typeface="Times New Roman"/>
              </a:rPr>
              <a:t>алюмінію та </a:t>
            </a:r>
            <a:r>
              <a:rPr sz="1200" dirty="0">
                <a:latin typeface="Times New Roman"/>
                <a:cs typeface="Times New Roman"/>
              </a:rPr>
              <a:t>міді. </a:t>
            </a:r>
            <a:r>
              <a:rPr sz="1200" spc="-5" dirty="0">
                <a:latin typeface="Times New Roman"/>
                <a:cs typeface="Times New Roman"/>
              </a:rPr>
              <a:t>Гальмування </a:t>
            </a:r>
            <a:r>
              <a:rPr sz="1200" dirty="0">
                <a:latin typeface="Times New Roman"/>
                <a:cs typeface="Times New Roman"/>
              </a:rPr>
              <a:t>дислокацій за </a:t>
            </a:r>
            <a:r>
              <a:rPr sz="1200" spc="-5" dirty="0">
                <a:latin typeface="Times New Roman"/>
                <a:cs typeface="Times New Roman"/>
              </a:rPr>
              <a:t>рахунок цих спотворень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невелике. Тому після гарту значного </a:t>
            </a:r>
            <a:r>
              <a:rPr sz="1200" dirty="0">
                <a:latin typeface="Times New Roman"/>
                <a:cs typeface="Times New Roman"/>
              </a:rPr>
              <a:t>зміцнення дюралюмінію </a:t>
            </a:r>
            <a:r>
              <a:rPr sz="1200" spc="-5" dirty="0">
                <a:latin typeface="Times New Roman"/>
                <a:cs typeface="Times New Roman"/>
              </a:rPr>
              <a:t>не відбувається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його </a:t>
            </a:r>
            <a:r>
              <a:rPr sz="1200" dirty="0">
                <a:latin typeface="Times New Roman"/>
                <a:cs typeface="Times New Roman"/>
              </a:rPr>
              <a:t> міцність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baseline="-10416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=250...270 </a:t>
            </a:r>
            <a:r>
              <a:rPr sz="1200" spc="-5" dirty="0">
                <a:latin typeface="Times New Roman"/>
                <a:cs typeface="Times New Roman"/>
              </a:rPr>
              <a:t>МПа, </a:t>
            </a:r>
            <a:r>
              <a:rPr sz="1200" dirty="0">
                <a:latin typeface="Times New Roman"/>
                <a:cs typeface="Times New Roman"/>
              </a:rPr>
              <a:t>однак пластичність зростає до 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=20...24 </a:t>
            </a:r>
            <a:r>
              <a:rPr sz="1200" dirty="0">
                <a:latin typeface="Times New Roman"/>
                <a:cs typeface="Times New Roman"/>
              </a:rPr>
              <a:t>%, 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дозволяє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пластично </a:t>
            </a:r>
            <a:r>
              <a:rPr sz="1200" spc="-5" dirty="0">
                <a:latin typeface="Times New Roman"/>
                <a:cs typeface="Times New Roman"/>
              </a:rPr>
              <a:t>деформувати </a:t>
            </a: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70510" algn="just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більш ефективного зміцнення </a:t>
            </a:r>
            <a:r>
              <a:rPr sz="1200" spc="-5" dirty="0">
                <a:latin typeface="Times New Roman"/>
                <a:cs typeface="Times New Roman"/>
              </a:rPr>
              <a:t>алюмінієвих </a:t>
            </a:r>
            <a:r>
              <a:rPr sz="1200" dirty="0">
                <a:latin typeface="Times New Roman"/>
                <a:cs typeface="Times New Roman"/>
              </a:rPr>
              <a:t>сплавів їх </a:t>
            </a:r>
            <a:r>
              <a:rPr sz="1200" spc="-5" dirty="0">
                <a:latin typeface="Times New Roman"/>
                <a:cs typeface="Times New Roman"/>
              </a:rPr>
              <a:t>необхідно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гарту </a:t>
            </a:r>
            <a:r>
              <a:rPr sz="1200" dirty="0">
                <a:latin typeface="Times New Roman"/>
                <a:cs typeface="Times New Roman"/>
              </a:rPr>
              <a:t> піддавати </a:t>
            </a:r>
            <a:r>
              <a:rPr sz="1200" spc="-5" dirty="0">
                <a:latin typeface="Times New Roman"/>
                <a:cs typeface="Times New Roman"/>
              </a:rPr>
              <a:t>старінню. Старіння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тривала витримка (від </a:t>
            </a:r>
            <a:r>
              <a:rPr sz="1200" dirty="0">
                <a:latin typeface="Times New Roman"/>
                <a:cs typeface="Times New Roman"/>
              </a:rPr>
              <a:t>4 до 6 </a:t>
            </a:r>
            <a:r>
              <a:rPr sz="1200" spc="-5" dirty="0">
                <a:latin typeface="Times New Roman"/>
                <a:cs typeface="Times New Roman"/>
              </a:rPr>
              <a:t>діб) при кімнатній </a:t>
            </a:r>
            <a:r>
              <a:rPr sz="1200" dirty="0">
                <a:latin typeface="Times New Roman"/>
                <a:cs typeface="Times New Roman"/>
              </a:rPr>
              <a:t>темпе-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ратурі, або більш </a:t>
            </a:r>
            <a:r>
              <a:rPr sz="1200" spc="-5" dirty="0">
                <a:latin typeface="Times New Roman"/>
                <a:cs typeface="Times New Roman"/>
              </a:rPr>
              <a:t>коротка витримка </a:t>
            </a:r>
            <a:r>
              <a:rPr sz="1200" dirty="0">
                <a:latin typeface="Times New Roman"/>
                <a:cs typeface="Times New Roman"/>
              </a:rPr>
              <a:t>(кілька </a:t>
            </a:r>
            <a:r>
              <a:rPr sz="1200" spc="-5" dirty="0">
                <a:latin typeface="Times New Roman"/>
                <a:cs typeface="Times New Roman"/>
              </a:rPr>
              <a:t>годин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кілька </a:t>
            </a:r>
            <a:r>
              <a:rPr sz="1200" dirty="0">
                <a:latin typeface="Times New Roman"/>
                <a:cs typeface="Times New Roman"/>
              </a:rPr>
              <a:t>десятків </a:t>
            </a:r>
            <a:r>
              <a:rPr sz="1200" spc="-5" dirty="0">
                <a:latin typeface="Times New Roman"/>
                <a:cs typeface="Times New Roman"/>
              </a:rPr>
              <a:t>хвилин,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залеж-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ності від марки </a:t>
            </a:r>
            <a:r>
              <a:rPr sz="1200" dirty="0">
                <a:latin typeface="Times New Roman"/>
                <a:cs typeface="Times New Roman"/>
              </a:rPr>
              <a:t>сплаву)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підвищеній </a:t>
            </a:r>
            <a:r>
              <a:rPr sz="1200" spc="-5" dirty="0">
                <a:latin typeface="Times New Roman"/>
                <a:cs typeface="Times New Roman"/>
              </a:rPr>
              <a:t>температурі (100...180 °С).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першому випадку </a:t>
            </a:r>
            <a:r>
              <a:rPr sz="1200" dirty="0">
                <a:latin typeface="Times New Roman"/>
                <a:cs typeface="Times New Roman"/>
              </a:rPr>
              <a:t> старіння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природним,</a:t>
            </a:r>
            <a:r>
              <a:rPr sz="1200" dirty="0">
                <a:latin typeface="Times New Roman"/>
                <a:cs typeface="Times New Roman"/>
              </a:rPr>
              <a:t> 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другому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штучним.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відбуваються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зміни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загартованого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сплаву.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пере-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ct val="1000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сиченому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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загартованому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(структура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нерівноважна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231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243" y="1048226"/>
            <a:ext cx="2156460" cy="1383792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213102" y="1228378"/>
            <a:ext cx="396240" cy="501015"/>
          </a:xfrm>
          <a:prstGeom prst="rect">
            <a:avLst/>
          </a:prstGeom>
        </p:spPr>
        <p:txBody>
          <a:bodyPr vert="horz" wrap="square" lIns="0" tIns="104775" rIns="0" bIns="0" rtlCol="0">
            <a:spAutoFit/>
          </a:bodyPr>
          <a:lstStyle/>
          <a:p>
            <a:pPr marR="30480" algn="r">
              <a:lnSpc>
                <a:spcPct val="100000"/>
              </a:lnSpc>
              <a:spcBef>
                <a:spcPts val="825"/>
              </a:spcBef>
            </a:pPr>
            <a:r>
              <a:rPr sz="950" spc="2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  <a:p>
            <a:pPr marL="38100">
              <a:lnSpc>
                <a:spcPct val="100000"/>
              </a:lnSpc>
              <a:spcBef>
                <a:spcPts val="730"/>
              </a:spcBef>
            </a:pPr>
            <a:r>
              <a:rPr sz="950" spc="10" dirty="0">
                <a:latin typeface="Times New Roman"/>
                <a:cs typeface="Times New Roman"/>
              </a:rPr>
              <a:t>CuAl</a:t>
            </a:r>
            <a:r>
              <a:rPr sz="900" spc="15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418076" y="1040129"/>
            <a:ext cx="2035810" cy="1374775"/>
          </a:xfrm>
          <a:custGeom>
            <a:avLst/>
            <a:gdLst/>
            <a:ahLst/>
            <a:cxnLst/>
            <a:rect l="l" t="t" r="r" b="b"/>
            <a:pathLst>
              <a:path w="2035810" h="1374775">
                <a:moveTo>
                  <a:pt x="0" y="301752"/>
                </a:moveTo>
                <a:lnTo>
                  <a:pt x="107442" y="338328"/>
                </a:lnTo>
                <a:lnTo>
                  <a:pt x="220980" y="430530"/>
                </a:lnTo>
                <a:lnTo>
                  <a:pt x="358140" y="504444"/>
                </a:lnTo>
                <a:lnTo>
                  <a:pt x="540258" y="528828"/>
                </a:lnTo>
                <a:lnTo>
                  <a:pt x="675894" y="627126"/>
                </a:lnTo>
                <a:lnTo>
                  <a:pt x="823722" y="356616"/>
                </a:lnTo>
                <a:lnTo>
                  <a:pt x="745998" y="200406"/>
                </a:lnTo>
                <a:lnTo>
                  <a:pt x="645414" y="0"/>
                </a:lnTo>
                <a:lnTo>
                  <a:pt x="0" y="0"/>
                </a:lnTo>
                <a:lnTo>
                  <a:pt x="0" y="301752"/>
                </a:lnTo>
                <a:close/>
              </a:path>
              <a:path w="2035810" h="1374775">
                <a:moveTo>
                  <a:pt x="643890" y="0"/>
                </a:moveTo>
                <a:lnTo>
                  <a:pt x="823722" y="358140"/>
                </a:lnTo>
                <a:lnTo>
                  <a:pt x="972312" y="348996"/>
                </a:lnTo>
                <a:lnTo>
                  <a:pt x="1094232" y="389382"/>
                </a:lnTo>
                <a:lnTo>
                  <a:pt x="1213866" y="435102"/>
                </a:lnTo>
                <a:lnTo>
                  <a:pt x="1277874" y="294132"/>
                </a:lnTo>
                <a:lnTo>
                  <a:pt x="1389888" y="95250"/>
                </a:lnTo>
                <a:lnTo>
                  <a:pt x="1413510" y="0"/>
                </a:lnTo>
                <a:lnTo>
                  <a:pt x="643890" y="0"/>
                </a:lnTo>
                <a:close/>
              </a:path>
              <a:path w="2035810" h="1374775">
                <a:moveTo>
                  <a:pt x="1413510" y="0"/>
                </a:moveTo>
                <a:lnTo>
                  <a:pt x="1395222" y="81534"/>
                </a:lnTo>
                <a:lnTo>
                  <a:pt x="1557528" y="141732"/>
                </a:lnTo>
                <a:lnTo>
                  <a:pt x="1712976" y="236982"/>
                </a:lnTo>
                <a:lnTo>
                  <a:pt x="1828038" y="323088"/>
                </a:lnTo>
                <a:lnTo>
                  <a:pt x="1908048" y="236982"/>
                </a:lnTo>
                <a:lnTo>
                  <a:pt x="1953768" y="200406"/>
                </a:lnTo>
                <a:lnTo>
                  <a:pt x="2035302" y="179832"/>
                </a:lnTo>
                <a:lnTo>
                  <a:pt x="2035302" y="0"/>
                </a:lnTo>
                <a:lnTo>
                  <a:pt x="1413510" y="0"/>
                </a:lnTo>
                <a:close/>
              </a:path>
              <a:path w="2035810" h="1374775">
                <a:moveTo>
                  <a:pt x="2035302" y="182880"/>
                </a:moveTo>
                <a:lnTo>
                  <a:pt x="1955292" y="200406"/>
                </a:lnTo>
                <a:lnTo>
                  <a:pt x="1885188" y="256794"/>
                </a:lnTo>
                <a:lnTo>
                  <a:pt x="1821942" y="323088"/>
                </a:lnTo>
                <a:lnTo>
                  <a:pt x="1850898" y="371094"/>
                </a:lnTo>
                <a:lnTo>
                  <a:pt x="1847088" y="498348"/>
                </a:lnTo>
                <a:lnTo>
                  <a:pt x="1774698" y="737616"/>
                </a:lnTo>
                <a:lnTo>
                  <a:pt x="1853946" y="755904"/>
                </a:lnTo>
                <a:lnTo>
                  <a:pt x="1908048" y="838962"/>
                </a:lnTo>
                <a:lnTo>
                  <a:pt x="1971294" y="789432"/>
                </a:lnTo>
                <a:lnTo>
                  <a:pt x="2035302" y="789432"/>
                </a:lnTo>
                <a:lnTo>
                  <a:pt x="2035302" y="182880"/>
                </a:lnTo>
                <a:close/>
              </a:path>
              <a:path w="2035810" h="1374775">
                <a:moveTo>
                  <a:pt x="2035302" y="789432"/>
                </a:moveTo>
                <a:lnTo>
                  <a:pt x="1971294" y="789432"/>
                </a:lnTo>
                <a:lnTo>
                  <a:pt x="1905000" y="838962"/>
                </a:lnTo>
                <a:lnTo>
                  <a:pt x="1853946" y="953262"/>
                </a:lnTo>
                <a:lnTo>
                  <a:pt x="1774698" y="1055370"/>
                </a:lnTo>
                <a:lnTo>
                  <a:pt x="1716786" y="1146810"/>
                </a:lnTo>
                <a:lnTo>
                  <a:pt x="1735836" y="1175766"/>
                </a:lnTo>
                <a:lnTo>
                  <a:pt x="1738884" y="1217676"/>
                </a:lnTo>
                <a:lnTo>
                  <a:pt x="1818132" y="1271778"/>
                </a:lnTo>
                <a:lnTo>
                  <a:pt x="1824990" y="1325880"/>
                </a:lnTo>
                <a:lnTo>
                  <a:pt x="1799844" y="1374648"/>
                </a:lnTo>
                <a:lnTo>
                  <a:pt x="2035302" y="1374648"/>
                </a:lnTo>
                <a:lnTo>
                  <a:pt x="2035302" y="789432"/>
                </a:lnTo>
                <a:close/>
              </a:path>
              <a:path w="2035810" h="1374775">
                <a:moveTo>
                  <a:pt x="1799844" y="1374648"/>
                </a:moveTo>
                <a:lnTo>
                  <a:pt x="1821942" y="1322070"/>
                </a:lnTo>
                <a:lnTo>
                  <a:pt x="1821942" y="1268730"/>
                </a:lnTo>
                <a:lnTo>
                  <a:pt x="1738884" y="1220724"/>
                </a:lnTo>
                <a:lnTo>
                  <a:pt x="1738884" y="1172718"/>
                </a:lnTo>
                <a:lnTo>
                  <a:pt x="1716786" y="1150620"/>
                </a:lnTo>
                <a:lnTo>
                  <a:pt x="1618488" y="1213866"/>
                </a:lnTo>
                <a:lnTo>
                  <a:pt x="1535430" y="1290828"/>
                </a:lnTo>
                <a:lnTo>
                  <a:pt x="1564386" y="1335024"/>
                </a:lnTo>
                <a:lnTo>
                  <a:pt x="1548384" y="1374648"/>
                </a:lnTo>
                <a:lnTo>
                  <a:pt x="1799844" y="1374648"/>
                </a:lnTo>
                <a:close/>
              </a:path>
              <a:path w="2035810" h="1374775">
                <a:moveTo>
                  <a:pt x="1535430" y="1374648"/>
                </a:moveTo>
                <a:lnTo>
                  <a:pt x="1564386" y="1328928"/>
                </a:lnTo>
                <a:lnTo>
                  <a:pt x="1535430" y="1287780"/>
                </a:lnTo>
                <a:lnTo>
                  <a:pt x="1395222" y="1213866"/>
                </a:lnTo>
                <a:lnTo>
                  <a:pt x="1296924" y="1131570"/>
                </a:lnTo>
                <a:lnTo>
                  <a:pt x="1242822" y="1073658"/>
                </a:lnTo>
                <a:lnTo>
                  <a:pt x="1118616" y="1045464"/>
                </a:lnTo>
                <a:lnTo>
                  <a:pt x="1007364" y="1067562"/>
                </a:lnTo>
                <a:lnTo>
                  <a:pt x="1147572" y="1194054"/>
                </a:lnTo>
                <a:lnTo>
                  <a:pt x="1156716" y="1261872"/>
                </a:lnTo>
                <a:lnTo>
                  <a:pt x="1134618" y="1319784"/>
                </a:lnTo>
                <a:lnTo>
                  <a:pt x="1150620" y="1374648"/>
                </a:lnTo>
                <a:lnTo>
                  <a:pt x="1535430" y="1374648"/>
                </a:lnTo>
                <a:close/>
              </a:path>
              <a:path w="2035810" h="1374775">
                <a:moveTo>
                  <a:pt x="1150620" y="1374648"/>
                </a:moveTo>
                <a:lnTo>
                  <a:pt x="1131570" y="1325880"/>
                </a:lnTo>
                <a:lnTo>
                  <a:pt x="1153668" y="1261872"/>
                </a:lnTo>
                <a:lnTo>
                  <a:pt x="1150620" y="1194054"/>
                </a:lnTo>
                <a:lnTo>
                  <a:pt x="1007364" y="1071372"/>
                </a:lnTo>
                <a:lnTo>
                  <a:pt x="953262" y="1080516"/>
                </a:lnTo>
                <a:lnTo>
                  <a:pt x="912114" y="1115568"/>
                </a:lnTo>
                <a:lnTo>
                  <a:pt x="874014" y="1105662"/>
                </a:lnTo>
                <a:lnTo>
                  <a:pt x="790956" y="1150620"/>
                </a:lnTo>
                <a:lnTo>
                  <a:pt x="724662" y="1194054"/>
                </a:lnTo>
                <a:lnTo>
                  <a:pt x="679704" y="1211580"/>
                </a:lnTo>
                <a:lnTo>
                  <a:pt x="606552" y="1277874"/>
                </a:lnTo>
                <a:lnTo>
                  <a:pt x="643890" y="1374648"/>
                </a:lnTo>
                <a:lnTo>
                  <a:pt x="1150620" y="1374648"/>
                </a:lnTo>
                <a:close/>
              </a:path>
              <a:path w="2035810" h="1374775">
                <a:moveTo>
                  <a:pt x="643890" y="1374648"/>
                </a:moveTo>
                <a:lnTo>
                  <a:pt x="606552" y="1277874"/>
                </a:lnTo>
                <a:lnTo>
                  <a:pt x="539496" y="1150620"/>
                </a:lnTo>
                <a:lnTo>
                  <a:pt x="447294" y="1045464"/>
                </a:lnTo>
                <a:lnTo>
                  <a:pt x="364998" y="969264"/>
                </a:lnTo>
                <a:lnTo>
                  <a:pt x="272034" y="1001268"/>
                </a:lnTo>
                <a:lnTo>
                  <a:pt x="211836" y="1001268"/>
                </a:lnTo>
                <a:lnTo>
                  <a:pt x="126492" y="1045464"/>
                </a:lnTo>
                <a:lnTo>
                  <a:pt x="46482" y="1087374"/>
                </a:lnTo>
                <a:lnTo>
                  <a:pt x="0" y="1134618"/>
                </a:lnTo>
                <a:lnTo>
                  <a:pt x="0" y="1374648"/>
                </a:lnTo>
                <a:lnTo>
                  <a:pt x="643890" y="1374648"/>
                </a:lnTo>
                <a:close/>
              </a:path>
              <a:path w="2035810" h="1374775">
                <a:moveTo>
                  <a:pt x="0" y="1131570"/>
                </a:moveTo>
                <a:lnTo>
                  <a:pt x="49530" y="1087374"/>
                </a:lnTo>
                <a:lnTo>
                  <a:pt x="208788" y="997458"/>
                </a:lnTo>
                <a:lnTo>
                  <a:pt x="283464" y="997458"/>
                </a:lnTo>
                <a:lnTo>
                  <a:pt x="358140" y="969264"/>
                </a:lnTo>
                <a:lnTo>
                  <a:pt x="466344" y="924306"/>
                </a:lnTo>
                <a:lnTo>
                  <a:pt x="540258" y="886968"/>
                </a:lnTo>
                <a:lnTo>
                  <a:pt x="584454" y="816102"/>
                </a:lnTo>
                <a:lnTo>
                  <a:pt x="643890" y="705612"/>
                </a:lnTo>
                <a:lnTo>
                  <a:pt x="675894" y="627126"/>
                </a:lnTo>
                <a:lnTo>
                  <a:pt x="540258" y="526542"/>
                </a:lnTo>
                <a:lnTo>
                  <a:pt x="358140" y="504444"/>
                </a:lnTo>
                <a:lnTo>
                  <a:pt x="224790" y="435102"/>
                </a:lnTo>
                <a:lnTo>
                  <a:pt x="107442" y="339090"/>
                </a:lnTo>
                <a:lnTo>
                  <a:pt x="0" y="297942"/>
                </a:lnTo>
                <a:lnTo>
                  <a:pt x="0" y="1131570"/>
                </a:lnTo>
                <a:close/>
              </a:path>
              <a:path w="2035810" h="1374775">
                <a:moveTo>
                  <a:pt x="584454" y="822960"/>
                </a:moveTo>
                <a:lnTo>
                  <a:pt x="691896" y="886968"/>
                </a:lnTo>
                <a:lnTo>
                  <a:pt x="784098" y="997458"/>
                </a:lnTo>
                <a:lnTo>
                  <a:pt x="883920" y="1109472"/>
                </a:lnTo>
              </a:path>
              <a:path w="2035810" h="1374775">
                <a:moveTo>
                  <a:pt x="1242822" y="1071372"/>
                </a:moveTo>
                <a:lnTo>
                  <a:pt x="1290066" y="1001268"/>
                </a:lnTo>
                <a:lnTo>
                  <a:pt x="1350264" y="822960"/>
                </a:lnTo>
                <a:lnTo>
                  <a:pt x="1413510" y="627126"/>
                </a:lnTo>
                <a:lnTo>
                  <a:pt x="1303782" y="507492"/>
                </a:lnTo>
                <a:lnTo>
                  <a:pt x="1217676" y="435102"/>
                </a:lnTo>
              </a:path>
              <a:path w="2035810" h="1374775">
                <a:moveTo>
                  <a:pt x="1413510" y="627126"/>
                </a:moveTo>
                <a:lnTo>
                  <a:pt x="1456182" y="606552"/>
                </a:lnTo>
                <a:lnTo>
                  <a:pt x="1602486" y="647700"/>
                </a:lnTo>
                <a:lnTo>
                  <a:pt x="1774698" y="736854"/>
                </a:lnTo>
              </a:path>
            </a:pathLst>
          </a:custGeom>
          <a:ln w="858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418076" y="1040129"/>
            <a:ext cx="2035810" cy="1374775"/>
          </a:xfrm>
          <a:prstGeom prst="rect">
            <a:avLst/>
          </a:prstGeom>
          <a:ln w="14312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750">
              <a:latin typeface="Times New Roman"/>
              <a:cs typeface="Times New Roman"/>
            </a:endParaRPr>
          </a:p>
          <a:p>
            <a:pPr marL="154305" algn="ctr">
              <a:lnSpc>
                <a:spcPct val="100000"/>
              </a:lnSpc>
            </a:pPr>
            <a:r>
              <a:rPr sz="950" spc="2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445511" y="2503410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93698" y="2503410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74469" y="2886455"/>
            <a:ext cx="2033270" cy="1369060"/>
          </a:xfrm>
          <a:custGeom>
            <a:avLst/>
            <a:gdLst/>
            <a:ahLst/>
            <a:cxnLst/>
            <a:rect l="l" t="t" r="r" b="b"/>
            <a:pathLst>
              <a:path w="2033270" h="1369060">
                <a:moveTo>
                  <a:pt x="0" y="300228"/>
                </a:moveTo>
                <a:lnTo>
                  <a:pt x="107442" y="336804"/>
                </a:lnTo>
                <a:lnTo>
                  <a:pt x="221742" y="428244"/>
                </a:lnTo>
                <a:lnTo>
                  <a:pt x="358140" y="502158"/>
                </a:lnTo>
                <a:lnTo>
                  <a:pt x="540258" y="526542"/>
                </a:lnTo>
                <a:lnTo>
                  <a:pt x="675894" y="624078"/>
                </a:lnTo>
                <a:lnTo>
                  <a:pt x="822960" y="355092"/>
                </a:lnTo>
                <a:lnTo>
                  <a:pt x="745236" y="199644"/>
                </a:lnTo>
                <a:lnTo>
                  <a:pt x="644652" y="0"/>
                </a:lnTo>
                <a:lnTo>
                  <a:pt x="0" y="0"/>
                </a:lnTo>
                <a:lnTo>
                  <a:pt x="0" y="300228"/>
                </a:lnTo>
                <a:close/>
              </a:path>
              <a:path w="2033270" h="1369060">
                <a:moveTo>
                  <a:pt x="643128" y="0"/>
                </a:moveTo>
                <a:lnTo>
                  <a:pt x="822960" y="355854"/>
                </a:lnTo>
                <a:lnTo>
                  <a:pt x="971550" y="346710"/>
                </a:lnTo>
                <a:lnTo>
                  <a:pt x="1093470" y="387858"/>
                </a:lnTo>
                <a:lnTo>
                  <a:pt x="1213104" y="432816"/>
                </a:lnTo>
                <a:lnTo>
                  <a:pt x="1276350" y="292608"/>
                </a:lnTo>
                <a:lnTo>
                  <a:pt x="1388364" y="94488"/>
                </a:lnTo>
                <a:lnTo>
                  <a:pt x="1411986" y="0"/>
                </a:lnTo>
                <a:lnTo>
                  <a:pt x="643128" y="0"/>
                </a:lnTo>
                <a:close/>
              </a:path>
              <a:path w="2033270" h="1369060">
                <a:moveTo>
                  <a:pt x="1411986" y="0"/>
                </a:moveTo>
                <a:lnTo>
                  <a:pt x="1394460" y="80772"/>
                </a:lnTo>
                <a:lnTo>
                  <a:pt x="1556004" y="140970"/>
                </a:lnTo>
                <a:lnTo>
                  <a:pt x="1711452" y="236220"/>
                </a:lnTo>
                <a:lnTo>
                  <a:pt x="1826514" y="321564"/>
                </a:lnTo>
                <a:lnTo>
                  <a:pt x="1905762" y="236220"/>
                </a:lnTo>
                <a:lnTo>
                  <a:pt x="1952244" y="199644"/>
                </a:lnTo>
                <a:lnTo>
                  <a:pt x="2033016" y="179070"/>
                </a:lnTo>
                <a:lnTo>
                  <a:pt x="2033016" y="0"/>
                </a:lnTo>
                <a:lnTo>
                  <a:pt x="1411986" y="0"/>
                </a:lnTo>
                <a:close/>
              </a:path>
              <a:path w="2033270" h="1369060">
                <a:moveTo>
                  <a:pt x="2033016" y="182118"/>
                </a:moveTo>
                <a:lnTo>
                  <a:pt x="1953006" y="199644"/>
                </a:lnTo>
                <a:lnTo>
                  <a:pt x="1883664" y="255270"/>
                </a:lnTo>
                <a:lnTo>
                  <a:pt x="1820418" y="321564"/>
                </a:lnTo>
                <a:lnTo>
                  <a:pt x="1848612" y="369570"/>
                </a:lnTo>
                <a:lnTo>
                  <a:pt x="1845564" y="496062"/>
                </a:lnTo>
                <a:lnTo>
                  <a:pt x="1772412" y="733806"/>
                </a:lnTo>
                <a:lnTo>
                  <a:pt x="1852422" y="752094"/>
                </a:lnTo>
                <a:lnTo>
                  <a:pt x="1905762" y="835152"/>
                </a:lnTo>
                <a:lnTo>
                  <a:pt x="1969008" y="785622"/>
                </a:lnTo>
                <a:lnTo>
                  <a:pt x="2033016" y="785622"/>
                </a:lnTo>
                <a:lnTo>
                  <a:pt x="2033016" y="182118"/>
                </a:lnTo>
                <a:close/>
              </a:path>
              <a:path w="2033270" h="1369060">
                <a:moveTo>
                  <a:pt x="2033016" y="785622"/>
                </a:moveTo>
                <a:lnTo>
                  <a:pt x="1969008" y="785622"/>
                </a:lnTo>
                <a:lnTo>
                  <a:pt x="1902714" y="835152"/>
                </a:lnTo>
                <a:lnTo>
                  <a:pt x="1852422" y="948690"/>
                </a:lnTo>
                <a:lnTo>
                  <a:pt x="1772412" y="1050798"/>
                </a:lnTo>
                <a:lnTo>
                  <a:pt x="1715262" y="1142238"/>
                </a:lnTo>
                <a:lnTo>
                  <a:pt x="1734312" y="1170432"/>
                </a:lnTo>
                <a:lnTo>
                  <a:pt x="1737360" y="1212342"/>
                </a:lnTo>
                <a:lnTo>
                  <a:pt x="1816608" y="1265682"/>
                </a:lnTo>
                <a:lnTo>
                  <a:pt x="1823466" y="1319784"/>
                </a:lnTo>
                <a:lnTo>
                  <a:pt x="1797558" y="1368552"/>
                </a:lnTo>
                <a:lnTo>
                  <a:pt x="2033016" y="1368552"/>
                </a:lnTo>
                <a:lnTo>
                  <a:pt x="2033016" y="785622"/>
                </a:lnTo>
                <a:close/>
              </a:path>
              <a:path w="2033270" h="1369060">
                <a:moveTo>
                  <a:pt x="1797558" y="1368552"/>
                </a:moveTo>
                <a:lnTo>
                  <a:pt x="1820418" y="1316736"/>
                </a:lnTo>
                <a:lnTo>
                  <a:pt x="1820418" y="1263396"/>
                </a:lnTo>
                <a:lnTo>
                  <a:pt x="1737360" y="1215390"/>
                </a:lnTo>
                <a:lnTo>
                  <a:pt x="1737360" y="1168146"/>
                </a:lnTo>
                <a:lnTo>
                  <a:pt x="1715262" y="1146048"/>
                </a:lnTo>
                <a:lnTo>
                  <a:pt x="1616964" y="1209294"/>
                </a:lnTo>
                <a:lnTo>
                  <a:pt x="1534668" y="1285494"/>
                </a:lnTo>
                <a:lnTo>
                  <a:pt x="1562862" y="1328928"/>
                </a:lnTo>
                <a:lnTo>
                  <a:pt x="1546860" y="1368552"/>
                </a:lnTo>
                <a:lnTo>
                  <a:pt x="1797558" y="1368552"/>
                </a:lnTo>
                <a:close/>
              </a:path>
              <a:path w="2033270" h="1369060">
                <a:moveTo>
                  <a:pt x="1534668" y="1368552"/>
                </a:moveTo>
                <a:lnTo>
                  <a:pt x="1562862" y="1322832"/>
                </a:lnTo>
                <a:lnTo>
                  <a:pt x="1534668" y="1281684"/>
                </a:lnTo>
                <a:lnTo>
                  <a:pt x="1394460" y="1209294"/>
                </a:lnTo>
                <a:lnTo>
                  <a:pt x="1296162" y="1126998"/>
                </a:lnTo>
                <a:lnTo>
                  <a:pt x="1242060" y="1069086"/>
                </a:lnTo>
                <a:lnTo>
                  <a:pt x="1117854" y="1040892"/>
                </a:lnTo>
                <a:lnTo>
                  <a:pt x="1006602" y="1062990"/>
                </a:lnTo>
                <a:lnTo>
                  <a:pt x="1146048" y="1188720"/>
                </a:lnTo>
                <a:lnTo>
                  <a:pt x="1155954" y="1256538"/>
                </a:lnTo>
                <a:lnTo>
                  <a:pt x="1133856" y="1313688"/>
                </a:lnTo>
                <a:lnTo>
                  <a:pt x="1149858" y="1368552"/>
                </a:lnTo>
                <a:lnTo>
                  <a:pt x="1534668" y="1368552"/>
                </a:lnTo>
                <a:close/>
              </a:path>
              <a:path w="2033270" h="1369060">
                <a:moveTo>
                  <a:pt x="1149858" y="1368552"/>
                </a:moveTo>
                <a:lnTo>
                  <a:pt x="1130046" y="1319784"/>
                </a:lnTo>
                <a:lnTo>
                  <a:pt x="1152906" y="1256538"/>
                </a:lnTo>
                <a:lnTo>
                  <a:pt x="1149858" y="1188720"/>
                </a:lnTo>
                <a:lnTo>
                  <a:pt x="1006602" y="1066800"/>
                </a:lnTo>
                <a:lnTo>
                  <a:pt x="952500" y="1075944"/>
                </a:lnTo>
                <a:lnTo>
                  <a:pt x="911352" y="1110996"/>
                </a:lnTo>
                <a:lnTo>
                  <a:pt x="873252" y="1101090"/>
                </a:lnTo>
                <a:lnTo>
                  <a:pt x="790956" y="1146048"/>
                </a:lnTo>
                <a:lnTo>
                  <a:pt x="723900" y="1188720"/>
                </a:lnTo>
                <a:lnTo>
                  <a:pt x="678942" y="1206246"/>
                </a:lnTo>
                <a:lnTo>
                  <a:pt x="605790" y="1272540"/>
                </a:lnTo>
                <a:lnTo>
                  <a:pt x="643128" y="1368552"/>
                </a:lnTo>
                <a:lnTo>
                  <a:pt x="1149858" y="1368552"/>
                </a:lnTo>
                <a:close/>
              </a:path>
              <a:path w="2033270" h="1369060">
                <a:moveTo>
                  <a:pt x="643128" y="1368552"/>
                </a:moveTo>
                <a:lnTo>
                  <a:pt x="605790" y="1272540"/>
                </a:lnTo>
                <a:lnTo>
                  <a:pt x="539496" y="1146048"/>
                </a:lnTo>
                <a:lnTo>
                  <a:pt x="447294" y="1040892"/>
                </a:lnTo>
                <a:lnTo>
                  <a:pt x="364998" y="964692"/>
                </a:lnTo>
                <a:lnTo>
                  <a:pt x="272034" y="996696"/>
                </a:lnTo>
                <a:lnTo>
                  <a:pt x="212598" y="996696"/>
                </a:lnTo>
                <a:lnTo>
                  <a:pt x="126492" y="1040892"/>
                </a:lnTo>
                <a:lnTo>
                  <a:pt x="47244" y="1082040"/>
                </a:lnTo>
                <a:lnTo>
                  <a:pt x="0" y="1130046"/>
                </a:lnTo>
                <a:lnTo>
                  <a:pt x="0" y="1368552"/>
                </a:lnTo>
                <a:lnTo>
                  <a:pt x="643128" y="1368552"/>
                </a:lnTo>
                <a:close/>
              </a:path>
              <a:path w="2033270" h="1369060">
                <a:moveTo>
                  <a:pt x="0" y="1126998"/>
                </a:moveTo>
                <a:lnTo>
                  <a:pt x="50292" y="1082040"/>
                </a:lnTo>
                <a:lnTo>
                  <a:pt x="208788" y="993648"/>
                </a:lnTo>
                <a:lnTo>
                  <a:pt x="283464" y="993648"/>
                </a:lnTo>
                <a:lnTo>
                  <a:pt x="358140" y="964692"/>
                </a:lnTo>
                <a:lnTo>
                  <a:pt x="466344" y="920496"/>
                </a:lnTo>
                <a:lnTo>
                  <a:pt x="540258" y="883158"/>
                </a:lnTo>
                <a:lnTo>
                  <a:pt x="583692" y="813054"/>
                </a:lnTo>
                <a:lnTo>
                  <a:pt x="643128" y="702564"/>
                </a:lnTo>
                <a:lnTo>
                  <a:pt x="675894" y="624078"/>
                </a:lnTo>
                <a:lnTo>
                  <a:pt x="540258" y="524256"/>
                </a:lnTo>
                <a:lnTo>
                  <a:pt x="358140" y="502158"/>
                </a:lnTo>
                <a:lnTo>
                  <a:pt x="224790" y="432816"/>
                </a:lnTo>
                <a:lnTo>
                  <a:pt x="107442" y="337566"/>
                </a:lnTo>
                <a:lnTo>
                  <a:pt x="0" y="296418"/>
                </a:lnTo>
                <a:lnTo>
                  <a:pt x="0" y="1126998"/>
                </a:lnTo>
                <a:close/>
              </a:path>
              <a:path w="2033270" h="1369060">
                <a:moveTo>
                  <a:pt x="583692" y="819150"/>
                </a:moveTo>
                <a:lnTo>
                  <a:pt x="691134" y="883158"/>
                </a:lnTo>
                <a:lnTo>
                  <a:pt x="784098" y="993648"/>
                </a:lnTo>
                <a:lnTo>
                  <a:pt x="883158" y="1104900"/>
                </a:lnTo>
              </a:path>
              <a:path w="2033270" h="1369060">
                <a:moveTo>
                  <a:pt x="1242060" y="1066800"/>
                </a:moveTo>
                <a:lnTo>
                  <a:pt x="1289304" y="996696"/>
                </a:lnTo>
                <a:lnTo>
                  <a:pt x="1349502" y="819150"/>
                </a:lnTo>
                <a:lnTo>
                  <a:pt x="1411986" y="624078"/>
                </a:lnTo>
                <a:lnTo>
                  <a:pt x="1302258" y="505206"/>
                </a:lnTo>
                <a:lnTo>
                  <a:pt x="1216914" y="432816"/>
                </a:lnTo>
              </a:path>
              <a:path w="2033270" h="1369060">
                <a:moveTo>
                  <a:pt x="1411986" y="624078"/>
                </a:moveTo>
                <a:lnTo>
                  <a:pt x="1454658" y="603504"/>
                </a:lnTo>
                <a:lnTo>
                  <a:pt x="1600962" y="644652"/>
                </a:lnTo>
                <a:lnTo>
                  <a:pt x="1772412" y="733806"/>
                </a:lnTo>
              </a:path>
            </a:pathLst>
          </a:custGeom>
          <a:ln w="8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474469" y="2886455"/>
            <a:ext cx="2033270" cy="1369060"/>
          </a:xfrm>
          <a:prstGeom prst="rect">
            <a:avLst/>
          </a:prstGeom>
          <a:ln w="14287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35890" algn="ctr">
              <a:lnSpc>
                <a:spcPct val="100000"/>
              </a:lnSpc>
              <a:spcBef>
                <a:spcPts val="855"/>
              </a:spcBef>
            </a:pPr>
            <a:r>
              <a:rPr sz="950" spc="-5" dirty="0">
                <a:latin typeface="Symbol"/>
                <a:cs typeface="Symbol"/>
              </a:rPr>
              <a:t>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87190" y="3392412"/>
            <a:ext cx="386080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950" spc="10" dirty="0">
                <a:latin typeface="Times New Roman"/>
                <a:cs typeface="Times New Roman"/>
              </a:rPr>
              <a:t>CuAl</a:t>
            </a:r>
            <a:r>
              <a:rPr sz="900" spc="15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354321" y="3707880"/>
            <a:ext cx="104775" cy="1758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spc="2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461795" y="2867882"/>
            <a:ext cx="2200656" cy="1394460"/>
          </a:xfrm>
          <a:prstGeom prst="rect">
            <a:avLst/>
          </a:prstGeom>
        </p:spPr>
      </p:pic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43852" y="516889"/>
            <a:ext cx="5915025" cy="88455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5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68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стійка)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подальшій </a:t>
            </a:r>
            <a:r>
              <a:rPr sz="1200" spc="-5" dirty="0">
                <a:latin typeface="Times New Roman"/>
                <a:cs typeface="Times New Roman"/>
              </a:rPr>
              <a:t>витримці протягом певного часу (при кімнатній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підвищеній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температурах) відбувається дифузійний </a:t>
            </a:r>
            <a:r>
              <a:rPr sz="1200" dirty="0">
                <a:latin typeface="Times New Roman"/>
                <a:cs typeface="Times New Roman"/>
              </a:rPr>
              <a:t>перерозподіл </a:t>
            </a:r>
            <a:r>
              <a:rPr sz="1200" spc="-5" dirty="0">
                <a:latin typeface="Times New Roman"/>
                <a:cs typeface="Times New Roman"/>
              </a:rPr>
              <a:t>атомів міді.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окре- </a:t>
            </a:r>
            <a:r>
              <a:rPr sz="1200" dirty="0">
                <a:latin typeface="Times New Roman"/>
                <a:cs typeface="Times New Roman"/>
              </a:rPr>
              <a:t> мих </a:t>
            </a:r>
            <a:r>
              <a:rPr sz="1200" spc="-5" dirty="0">
                <a:latin typeface="Times New Roman"/>
                <a:cs typeface="Times New Roman"/>
              </a:rPr>
              <a:t>ділянках сплаву спочатку утворюються </a:t>
            </a:r>
            <a:r>
              <a:rPr sz="1200" dirty="0">
                <a:latin typeface="Times New Roman"/>
                <a:cs typeface="Times New Roman"/>
              </a:rPr>
              <a:t>збагачені міддю </a:t>
            </a:r>
            <a:r>
              <a:rPr sz="1200" spc="-5" dirty="0">
                <a:latin typeface="Times New Roman"/>
                <a:cs typeface="Times New Roman"/>
              </a:rPr>
              <a:t>зони. </a:t>
            </a:r>
            <a:r>
              <a:rPr sz="1200" dirty="0">
                <a:latin typeface="Times New Roman"/>
                <a:cs typeface="Times New Roman"/>
              </a:rPr>
              <a:t>Розмір </a:t>
            </a:r>
            <a:r>
              <a:rPr sz="1200" spc="-5" dirty="0">
                <a:latin typeface="Times New Roman"/>
                <a:cs typeface="Times New Roman"/>
              </a:rPr>
              <a:t>збагачених </a:t>
            </a:r>
            <a:r>
              <a:rPr sz="1200" dirty="0">
                <a:latin typeface="Times New Roman"/>
                <a:cs typeface="Times New Roman"/>
              </a:rPr>
              <a:t> міддю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зон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початковій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стадії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старіння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становить: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товщина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5…10 Å,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діаметр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40…100 Å. Потім вони ростуть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товщини 40 </a:t>
            </a:r>
            <a:r>
              <a:rPr sz="1200" dirty="0">
                <a:latin typeface="Times New Roman"/>
                <a:cs typeface="Times New Roman"/>
              </a:rPr>
              <a:t>Å і </a:t>
            </a:r>
            <a:r>
              <a:rPr sz="1200" spc="-5" dirty="0">
                <a:latin typeface="Times New Roman"/>
                <a:cs typeface="Times New Roman"/>
              </a:rPr>
              <a:t>діаметру </a:t>
            </a:r>
            <a:r>
              <a:rPr sz="1200" dirty="0">
                <a:latin typeface="Times New Roman"/>
                <a:cs typeface="Times New Roman"/>
              </a:rPr>
              <a:t>більше </a:t>
            </a:r>
            <a:r>
              <a:rPr sz="1200" spc="-5" dirty="0">
                <a:latin typeface="Times New Roman"/>
                <a:cs typeface="Times New Roman"/>
              </a:rPr>
              <a:t>300 Å. </a:t>
            </a:r>
            <a:r>
              <a:rPr sz="1200" dirty="0">
                <a:latin typeface="Times New Roman"/>
                <a:cs typeface="Times New Roman"/>
              </a:rPr>
              <a:t>Поступово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зонах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зростанні концентрації міді </a:t>
            </a:r>
            <a:r>
              <a:rPr sz="1200" spc="-5" dirty="0">
                <a:latin typeface="Times New Roman"/>
                <a:cs typeface="Times New Roman"/>
              </a:rPr>
              <a:t>формуються </a:t>
            </a:r>
            <a:r>
              <a:rPr sz="1200" dirty="0">
                <a:latin typeface="Times New Roman"/>
                <a:cs typeface="Times New Roman"/>
              </a:rPr>
              <a:t>дисперсні </a:t>
            </a:r>
            <a:r>
              <a:rPr sz="1200" spc="-5" dirty="0">
                <a:latin typeface="Times New Roman"/>
                <a:cs typeface="Times New Roman"/>
              </a:rPr>
              <a:t>(дуже дрібні) частки </a:t>
            </a:r>
            <a:r>
              <a:rPr sz="1200" dirty="0">
                <a:latin typeface="Times New Roman"/>
                <a:cs typeface="Times New Roman"/>
              </a:rPr>
              <a:t> хімічної </a:t>
            </a:r>
            <a:r>
              <a:rPr sz="1200" spc="-5" dirty="0">
                <a:latin typeface="Times New Roman"/>
                <a:cs typeface="Times New Roman"/>
              </a:rPr>
              <a:t>сполуки СuА1</a:t>
            </a:r>
            <a:r>
              <a:rPr sz="1200" spc="-7" baseline="-10416" dirty="0">
                <a:latin typeface="Times New Roman"/>
                <a:cs typeface="Times New Roman"/>
              </a:rPr>
              <a:t>2 </a:t>
            </a:r>
            <a:r>
              <a:rPr sz="1200" dirty="0">
                <a:latin typeface="Times New Roman"/>
                <a:cs typeface="Times New Roman"/>
              </a:rPr>
              <a:t>з кристалічною </a:t>
            </a:r>
            <a:r>
              <a:rPr sz="1200" spc="-5" dirty="0">
                <a:latin typeface="Times New Roman"/>
                <a:cs typeface="Times New Roman"/>
              </a:rPr>
              <a:t>решіткою, яка </a:t>
            </a:r>
            <a:r>
              <a:rPr sz="1200" dirty="0">
                <a:latin typeface="Times New Roman"/>
                <a:cs typeface="Times New Roman"/>
              </a:rPr>
              <a:t>відрізняється </a:t>
            </a:r>
            <a:r>
              <a:rPr sz="1200" spc="-5" dirty="0">
                <a:latin typeface="Times New Roman"/>
                <a:cs typeface="Times New Roman"/>
              </a:rPr>
              <a:t>від гранецентрова-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 </a:t>
            </a:r>
            <a:r>
              <a:rPr sz="1200" dirty="0">
                <a:latin typeface="Times New Roman"/>
                <a:cs typeface="Times New Roman"/>
              </a:rPr>
              <a:t>решітки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12.7, </a:t>
            </a:r>
            <a:r>
              <a:rPr sz="1200" i="1" spc="-5" dirty="0">
                <a:latin typeface="Times New Roman"/>
                <a:cs typeface="Times New Roman"/>
              </a:rPr>
              <a:t>г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>
              <a:lnSpc>
                <a:spcPts val="138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Формування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структурі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високою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концентрацією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дисперсних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частинок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хімічної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сполуки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СuА1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87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сильною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перешкодою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руху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дислокацій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пла-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470"/>
              </a:lnSpc>
              <a:spcBef>
                <a:spcPts val="20"/>
              </a:spcBef>
            </a:pPr>
            <a:r>
              <a:rPr sz="1200" dirty="0">
                <a:latin typeface="Times New Roman"/>
                <a:cs typeface="Times New Roman"/>
              </a:rPr>
              <a:t>стичній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призводить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значного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зміцнення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матеріалу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=400...650 МПа),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незначному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=10...18</a:t>
            </a:r>
            <a:r>
              <a:rPr sz="1200" dirty="0">
                <a:latin typeface="Times New Roman"/>
                <a:cs typeface="Times New Roman"/>
              </a:rPr>
              <a:t> %).</a:t>
            </a:r>
            <a:endParaRPr sz="1200">
              <a:latin typeface="Times New Roman"/>
              <a:cs typeface="Times New Roman"/>
            </a:endParaRPr>
          </a:p>
          <a:p>
            <a:pPr marL="363855">
              <a:lnSpc>
                <a:spcPts val="129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тривалості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штучного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старіння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7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інтенсивної </a:t>
            </a:r>
            <a:r>
              <a:rPr sz="1200" spc="-5" dirty="0">
                <a:latin typeface="Times New Roman"/>
                <a:cs typeface="Times New Roman"/>
              </a:rPr>
              <a:t>коагуляції (об’єднання) дисперсних частинок. При цьому кількість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змен-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шується,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відстань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ними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збільшується,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полегшує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проходження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дислокацій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частинками та </a:t>
            </a:r>
            <a:r>
              <a:rPr sz="1200" dirty="0">
                <a:latin typeface="Times New Roman"/>
                <a:cs typeface="Times New Roman"/>
              </a:rPr>
              <a:t>веде до </a:t>
            </a:r>
            <a:r>
              <a:rPr sz="1200" spc="-5" dirty="0">
                <a:latin typeface="Times New Roman"/>
                <a:cs typeface="Times New Roman"/>
              </a:rPr>
              <a:t>зниження міцності </a:t>
            </a:r>
            <a:r>
              <a:rPr sz="1200" dirty="0">
                <a:latin typeface="Times New Roman"/>
                <a:cs typeface="Times New Roman"/>
              </a:rPr>
              <a:t>сплаву.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кожного сплаву </a:t>
            </a:r>
            <a:r>
              <a:rPr sz="1200" dirty="0">
                <a:latin typeface="Times New Roman"/>
                <a:cs typeface="Times New Roman"/>
              </a:rPr>
              <a:t>необ-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хідно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вибирати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оптимальний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режим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старіння,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повинен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забезпечувати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збереження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структурі зміцнювання дисперсної фази </a:t>
            </a:r>
            <a:r>
              <a:rPr sz="1200" spc="-5" dirty="0">
                <a:latin typeface="Times New Roman"/>
                <a:cs typeface="Times New Roman"/>
              </a:rPr>
              <a:t>СuА1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і складається з максимальної кількос-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 </a:t>
            </a:r>
            <a:r>
              <a:rPr sz="1200" dirty="0">
                <a:latin typeface="Times New Roman"/>
                <a:cs typeface="Times New Roman"/>
              </a:rPr>
              <a:t>частинок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мінімально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розміру.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Такий механізм </a:t>
            </a:r>
            <a:r>
              <a:rPr sz="1200" spc="-5" dirty="0">
                <a:latin typeface="Times New Roman"/>
                <a:cs typeface="Times New Roman"/>
              </a:rPr>
              <a:t>зміцнення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однотипним </a:t>
            </a:r>
            <a:r>
              <a:rPr sz="1200" dirty="0">
                <a:latin typeface="Times New Roman"/>
                <a:cs typeface="Times New Roman"/>
              </a:rPr>
              <a:t>для всіх </a:t>
            </a:r>
            <a:r>
              <a:rPr sz="1200" spc="-5" dirty="0">
                <a:latin typeface="Times New Roman"/>
                <a:cs typeface="Times New Roman"/>
              </a:rPr>
              <a:t>алюмінієвих сплавів,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тип хіміч-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 сполуки,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конкретного </a:t>
            </a:r>
            <a:r>
              <a:rPr sz="1200" dirty="0">
                <a:latin typeface="Times New Roman"/>
                <a:cs typeface="Times New Roman"/>
              </a:rPr>
              <a:t>сплаву.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Дюралюміни </a:t>
            </a:r>
            <a:r>
              <a:rPr sz="1200" dirty="0">
                <a:latin typeface="Times New Roman"/>
                <a:cs typeface="Times New Roman"/>
              </a:rPr>
              <a:t>зазвичай піддаються </a:t>
            </a:r>
            <a:r>
              <a:rPr sz="1200" spc="-5" dirty="0">
                <a:latin typeface="Times New Roman"/>
                <a:cs typeface="Times New Roman"/>
              </a:rPr>
              <a:t>загартуванню </a:t>
            </a:r>
            <a:r>
              <a:rPr sz="1200" dirty="0">
                <a:latin typeface="Times New Roman"/>
                <a:cs typeface="Times New Roman"/>
              </a:rPr>
              <a:t>з температури 500 °С і до </a:t>
            </a:r>
            <a:r>
              <a:rPr sz="1200" spc="-5" dirty="0">
                <a:latin typeface="Times New Roman"/>
                <a:cs typeface="Times New Roman"/>
              </a:rPr>
              <a:t>природ-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старіння, якому </a:t>
            </a:r>
            <a:r>
              <a:rPr sz="1200" dirty="0">
                <a:latin typeface="Times New Roman"/>
                <a:cs typeface="Times New Roman"/>
              </a:rPr>
              <a:t>передує </a:t>
            </a:r>
            <a:r>
              <a:rPr sz="1200" spc="-5" dirty="0">
                <a:latin typeface="Times New Roman"/>
                <a:cs typeface="Times New Roman"/>
              </a:rPr>
              <a:t>дво-, </a:t>
            </a:r>
            <a:r>
              <a:rPr sz="1200" dirty="0">
                <a:latin typeface="Times New Roman"/>
                <a:cs typeface="Times New Roman"/>
              </a:rPr>
              <a:t>тригодинний </a:t>
            </a:r>
            <a:r>
              <a:rPr sz="1200" spc="-5" dirty="0">
                <a:latin typeface="Times New Roman"/>
                <a:cs typeface="Times New Roman"/>
              </a:rPr>
              <a:t>інкубаційний </a:t>
            </a:r>
            <a:r>
              <a:rPr sz="1200" dirty="0">
                <a:latin typeface="Times New Roman"/>
                <a:cs typeface="Times New Roman"/>
              </a:rPr>
              <a:t>період. </a:t>
            </a:r>
            <a:r>
              <a:rPr sz="1200" spc="-5" dirty="0">
                <a:latin typeface="Times New Roman"/>
                <a:cs typeface="Times New Roman"/>
              </a:rPr>
              <a:t>Максимальна </a:t>
            </a:r>
            <a:r>
              <a:rPr sz="1200" dirty="0">
                <a:latin typeface="Times New Roman"/>
                <a:cs typeface="Times New Roman"/>
              </a:rPr>
              <a:t>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досягається через </a:t>
            </a:r>
            <a:r>
              <a:rPr sz="1200" dirty="0">
                <a:latin typeface="Times New Roman"/>
                <a:cs typeface="Times New Roman"/>
              </a:rPr>
              <a:t>4...5 діб.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Високоміцними старіючим сплавами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сплави, які крім </a:t>
            </a:r>
            <a:r>
              <a:rPr sz="1200" dirty="0">
                <a:latin typeface="Times New Roman"/>
                <a:cs typeface="Times New Roman"/>
              </a:rPr>
              <a:t>міді і </a:t>
            </a:r>
            <a:r>
              <a:rPr sz="1200" spc="-5" dirty="0">
                <a:latin typeface="Times New Roman"/>
                <a:cs typeface="Times New Roman"/>
              </a:rPr>
              <a:t>магнію містять цинк.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 В95, В96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межу міцності близько </a:t>
            </a:r>
            <a:r>
              <a:rPr sz="1200" dirty="0">
                <a:latin typeface="Times New Roman"/>
                <a:cs typeface="Times New Roman"/>
              </a:rPr>
              <a:t>650 </a:t>
            </a:r>
            <a:r>
              <a:rPr sz="1200" spc="-5" dirty="0">
                <a:latin typeface="Times New Roman"/>
                <a:cs typeface="Times New Roman"/>
              </a:rPr>
              <a:t>МПа. Основний </a:t>
            </a:r>
            <a:r>
              <a:rPr sz="1200" dirty="0">
                <a:latin typeface="Times New Roman"/>
                <a:cs typeface="Times New Roman"/>
              </a:rPr>
              <a:t>споживач – </a:t>
            </a:r>
            <a:r>
              <a:rPr sz="1200" spc="-5" dirty="0">
                <a:latin typeface="Times New Roman"/>
                <a:cs typeface="Times New Roman"/>
              </a:rPr>
              <a:t>авіабу-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дування (обшивка,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стрингери,</a:t>
            </a:r>
            <a:r>
              <a:rPr sz="1200" dirty="0">
                <a:latin typeface="Times New Roman"/>
                <a:cs typeface="Times New Roman"/>
              </a:rPr>
              <a:t> лонжерони).</a:t>
            </a:r>
            <a:endParaRPr sz="1200">
              <a:latin typeface="Times New Roman"/>
              <a:cs typeface="Times New Roman"/>
            </a:endParaRPr>
          </a:p>
          <a:p>
            <a:pPr marL="76200" marR="7048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Кувальні </a:t>
            </a:r>
            <a:r>
              <a:rPr sz="1200" i="1" dirty="0">
                <a:latin typeface="Times New Roman"/>
                <a:cs typeface="Times New Roman"/>
              </a:rPr>
              <a:t>алюмінієві </a:t>
            </a:r>
            <a:r>
              <a:rPr sz="1200" i="1" spc="-5" dirty="0">
                <a:latin typeface="Times New Roman"/>
                <a:cs typeface="Times New Roman"/>
              </a:rPr>
              <a:t>сплави </a:t>
            </a:r>
            <a:r>
              <a:rPr sz="1200" spc="-5" dirty="0">
                <a:latin typeface="Times New Roman"/>
                <a:cs typeface="Times New Roman"/>
              </a:rPr>
              <a:t>(АК, АК8) застосовуються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поковок.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Поковки виготовляються при температурі </a:t>
            </a:r>
            <a:r>
              <a:rPr sz="1200" dirty="0">
                <a:latin typeface="Times New Roman"/>
                <a:cs typeface="Times New Roman"/>
              </a:rPr>
              <a:t>380...450 </a:t>
            </a:r>
            <a:r>
              <a:rPr sz="1200" spc="-5" dirty="0">
                <a:latin typeface="Times New Roman"/>
                <a:cs typeface="Times New Roman"/>
              </a:rPr>
              <a:t>°С, </a:t>
            </a:r>
            <a:r>
              <a:rPr sz="1200" dirty="0">
                <a:latin typeface="Times New Roman"/>
                <a:cs typeface="Times New Roman"/>
              </a:rPr>
              <a:t>піддаються </a:t>
            </a:r>
            <a:r>
              <a:rPr sz="1200" spc="-5" dirty="0">
                <a:latin typeface="Times New Roman"/>
                <a:cs typeface="Times New Roman"/>
              </a:rPr>
              <a:t>загартуванню від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500...560 °С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старінню при</a:t>
            </a:r>
            <a:r>
              <a:rPr sz="1200" dirty="0">
                <a:latin typeface="Times New Roman"/>
                <a:cs typeface="Times New Roman"/>
              </a:rPr>
              <a:t> 150...165 °С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протягом 6...15 </a:t>
            </a:r>
            <a:r>
              <a:rPr sz="1200" spc="-5" dirty="0">
                <a:latin typeface="Times New Roman"/>
                <a:cs typeface="Times New Roman"/>
              </a:rPr>
              <a:t>год.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До складу алюмінієвих сплавів,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деформуються,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які зміцнюють </a:t>
            </a:r>
            <a:r>
              <a:rPr sz="1200" dirty="0">
                <a:latin typeface="Times New Roman"/>
                <a:cs typeface="Times New Roman"/>
              </a:rPr>
              <a:t>термічною 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робкою, додатково вводять нікель, </a:t>
            </a:r>
            <a:r>
              <a:rPr sz="1200" dirty="0">
                <a:latin typeface="Times New Roman"/>
                <a:cs typeface="Times New Roman"/>
              </a:rPr>
              <a:t>залізо, </a:t>
            </a:r>
            <a:r>
              <a:rPr sz="1200" spc="-5" dirty="0">
                <a:latin typeface="Times New Roman"/>
                <a:cs typeface="Times New Roman"/>
              </a:rPr>
              <a:t>титан, які підвищують температуру рекрис- </a:t>
            </a:r>
            <a:r>
              <a:rPr sz="1200" dirty="0">
                <a:latin typeface="Times New Roman"/>
                <a:cs typeface="Times New Roman"/>
              </a:rPr>
              <a:t> талізації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жароміцність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300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алюмінієвих сплавів,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15" dirty="0">
                <a:latin typeface="Times New Roman"/>
                <a:cs typeface="Times New Roman"/>
              </a:rPr>
              <a:t>деформуються,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які </a:t>
            </a:r>
            <a:r>
              <a:rPr sz="1200" spc="-15" dirty="0">
                <a:latin typeface="Times New Roman"/>
                <a:cs typeface="Times New Roman"/>
              </a:rPr>
              <a:t>зміцнюють термічною обробкою,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виготовляють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поршні,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лопатки</a:t>
            </a:r>
            <a:r>
              <a:rPr sz="1200" spc="-10" dirty="0">
                <a:latin typeface="Times New Roman"/>
                <a:cs typeface="Times New Roman"/>
              </a:rPr>
              <a:t> та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диски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осьових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компресорів,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турбореактивних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двигунів.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415665">
              <a:lnSpc>
                <a:spcPct val="100000"/>
              </a:lnSpc>
              <a:spcBef>
                <a:spcPts val="819"/>
              </a:spcBef>
            </a:pPr>
            <a:r>
              <a:rPr sz="1200" b="1" i="1" dirty="0">
                <a:latin typeface="Times New Roman"/>
                <a:cs typeface="Times New Roman"/>
              </a:rPr>
              <a:t>ЛИВАРНІ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АЛЮМІНІЄВІ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76200" marR="69215" indent="25336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ливарних </a:t>
            </a:r>
            <a:r>
              <a:rPr sz="1200" spc="-5" dirty="0">
                <a:latin typeface="Times New Roman"/>
                <a:cs typeface="Times New Roman"/>
              </a:rPr>
              <a:t>алюмінієвих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відносяться сплави </a:t>
            </a:r>
            <a:r>
              <a:rPr sz="1200" dirty="0">
                <a:latin typeface="Times New Roman"/>
                <a:cs typeface="Times New Roman"/>
              </a:rPr>
              <a:t>системи </a:t>
            </a:r>
            <a:r>
              <a:rPr sz="1200" spc="-5" dirty="0">
                <a:latin typeface="Times New Roman"/>
                <a:cs typeface="Times New Roman"/>
              </a:rPr>
              <a:t>«алюміній </a:t>
            </a:r>
            <a:r>
              <a:rPr sz="1200" dirty="0">
                <a:latin typeface="Times New Roman"/>
                <a:cs typeface="Times New Roman"/>
              </a:rPr>
              <a:t>– крем-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ній»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силуміни</a:t>
            </a:r>
            <a:r>
              <a:rPr sz="1200" spc="-5" dirty="0">
                <a:latin typeface="Times New Roman"/>
                <a:cs typeface="Times New Roman"/>
              </a:rPr>
              <a:t>),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містять </a:t>
            </a:r>
            <a:r>
              <a:rPr sz="1200" dirty="0">
                <a:latin typeface="Times New Roman"/>
                <a:cs typeface="Times New Roman"/>
              </a:rPr>
              <a:t>10...13 % </a:t>
            </a:r>
            <a:r>
              <a:rPr sz="1200" spc="-5" dirty="0">
                <a:latin typeface="Times New Roman"/>
                <a:cs typeface="Times New Roman"/>
              </a:rPr>
              <a:t>кремнію. </a:t>
            </a:r>
            <a:r>
              <a:rPr sz="1200" dirty="0">
                <a:latin typeface="Times New Roman"/>
                <a:cs typeface="Times New Roman"/>
              </a:rPr>
              <a:t>Діаграму </a:t>
            </a:r>
            <a:r>
              <a:rPr sz="1200" spc="-5" dirty="0">
                <a:latin typeface="Times New Roman"/>
                <a:cs typeface="Times New Roman"/>
              </a:rPr>
              <a:t>стану системи «алюміній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кремній» наведено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12.8.</a:t>
            </a:r>
            <a:endParaRPr sz="1200">
              <a:latin typeface="Times New Roman"/>
              <a:cs typeface="Times New Roman"/>
            </a:endParaRPr>
          </a:p>
          <a:p>
            <a:pPr marL="76200" marR="698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Присадка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силуміну </a:t>
            </a:r>
            <a:r>
              <a:rPr sz="1200" dirty="0">
                <a:latin typeface="Times New Roman"/>
                <a:cs typeface="Times New Roman"/>
              </a:rPr>
              <a:t>магнію або міді </a:t>
            </a:r>
            <a:r>
              <a:rPr sz="1200" spc="-5" dirty="0">
                <a:latin typeface="Times New Roman"/>
                <a:cs typeface="Times New Roman"/>
              </a:rPr>
              <a:t>сприяє ефекту </a:t>
            </a:r>
            <a:r>
              <a:rPr sz="1200" dirty="0">
                <a:latin typeface="Times New Roman"/>
                <a:cs typeface="Times New Roman"/>
              </a:rPr>
              <a:t>зміцнення </a:t>
            </a:r>
            <a:r>
              <a:rPr sz="1200" spc="-5" dirty="0">
                <a:latin typeface="Times New Roman"/>
                <a:cs typeface="Times New Roman"/>
              </a:rPr>
              <a:t>ливарних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старінні. </a:t>
            </a:r>
            <a:r>
              <a:rPr sz="1200" spc="-5" dirty="0">
                <a:latin typeface="Times New Roman"/>
                <a:cs typeface="Times New Roman"/>
              </a:rPr>
              <a:t>Титан та цирконій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подрібнюють зерно. </a:t>
            </a:r>
            <a:r>
              <a:rPr sz="1200" dirty="0">
                <a:latin typeface="Times New Roman"/>
                <a:cs typeface="Times New Roman"/>
              </a:rPr>
              <a:t>Марганець </a:t>
            </a:r>
            <a:r>
              <a:rPr sz="1200" spc="-5" dirty="0">
                <a:latin typeface="Times New Roman"/>
                <a:cs typeface="Times New Roman"/>
              </a:rPr>
              <a:t>підвищує антикоро- </a:t>
            </a:r>
            <a:r>
              <a:rPr sz="1200" dirty="0">
                <a:latin typeface="Times New Roman"/>
                <a:cs typeface="Times New Roman"/>
              </a:rPr>
              <a:t> зійні</a:t>
            </a:r>
            <a:r>
              <a:rPr sz="1200" spc="-5" dirty="0">
                <a:latin typeface="Times New Roman"/>
                <a:cs typeface="Times New Roman"/>
              </a:rPr>
              <a:t> властивості.</a:t>
            </a:r>
            <a:r>
              <a:rPr sz="1200" dirty="0">
                <a:latin typeface="Times New Roman"/>
                <a:cs typeface="Times New Roman"/>
              </a:rPr>
              <a:t> Нікель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залізо</a:t>
            </a:r>
            <a:r>
              <a:rPr sz="1200" spc="-5" dirty="0">
                <a:latin typeface="Times New Roman"/>
                <a:cs typeface="Times New Roman"/>
              </a:rPr>
              <a:t> підвищують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жароміцність.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практиці </a:t>
            </a:r>
            <a:r>
              <a:rPr sz="1200" spc="-5" dirty="0">
                <a:latin typeface="Times New Roman"/>
                <a:cs typeface="Times New Roman"/>
              </a:rPr>
              <a:t>широко застосовують модифікування </a:t>
            </a:r>
            <a:r>
              <a:rPr sz="1200" dirty="0">
                <a:latin typeface="Times New Roman"/>
                <a:cs typeface="Times New Roman"/>
              </a:rPr>
              <a:t>силумінів натрієм або </a:t>
            </a:r>
            <a:r>
              <a:rPr sz="1200" spc="-5" dirty="0">
                <a:latin typeface="Times New Roman"/>
                <a:cs typeface="Times New Roman"/>
              </a:rPr>
              <a:t>сумішшю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солей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(60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96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NaF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25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NаС1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15 %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А1F</a:t>
            </a:r>
            <a:r>
              <a:rPr sz="1200" spc="-7" baseline="-10416" dirty="0">
                <a:latin typeface="Times New Roman"/>
                <a:cs typeface="Times New Roman"/>
              </a:rPr>
              <a:t>6</a:t>
            </a:r>
            <a:r>
              <a:rPr sz="1200" spc="7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NaF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45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NаС1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15 % </a:t>
            </a:r>
            <a:r>
              <a:rPr sz="1200" spc="-5" dirty="0">
                <a:latin typeface="Times New Roman"/>
                <a:cs typeface="Times New Roman"/>
              </a:rPr>
              <a:t>Nа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А1F</a:t>
            </a:r>
            <a:r>
              <a:rPr sz="1200" spc="-7" baseline="-10416" dirty="0">
                <a:latin typeface="Times New Roman"/>
                <a:cs typeface="Times New Roman"/>
              </a:rPr>
              <a:t>6</a:t>
            </a:r>
            <a:r>
              <a:rPr sz="1200" spc="157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ін.),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одночасно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dirty="0">
                <a:latin typeface="Times New Roman"/>
                <a:cs typeface="Times New Roman"/>
              </a:rPr>
              <a:t> як</a:t>
            </a:r>
            <a:r>
              <a:rPr sz="1200" spc="-5" dirty="0">
                <a:latin typeface="Times New Roman"/>
                <a:cs typeface="Times New Roman"/>
              </a:rPr>
              <a:t> рафінуючі флюси.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32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31" y="8173466"/>
            <a:ext cx="5786120" cy="18091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100"/>
              </a:spcBef>
              <a:tabLst>
                <a:tab pos="295021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12.9.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евтектичного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силуміну (11,7</a:t>
            </a:r>
            <a:r>
              <a:rPr sz="1000" dirty="0">
                <a:latin typeface="Times New Roman"/>
                <a:cs typeface="Times New Roman"/>
              </a:rPr>
              <a:t> %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Si):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 немодифікований;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модифікований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натрієм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Ливарні алюмінієві сплави маркуються від АЛ2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АЛ20. Силуміни широко </a:t>
            </a:r>
            <a:r>
              <a:rPr sz="1200" dirty="0">
                <a:latin typeface="Times New Roman"/>
                <a:cs typeface="Times New Roman"/>
              </a:rPr>
              <a:t>засто-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совують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литих </a:t>
            </a:r>
            <a:r>
              <a:rPr sz="1200" dirty="0">
                <a:latin typeface="Times New Roman"/>
                <a:cs typeface="Times New Roman"/>
              </a:rPr>
              <a:t>деталей приладів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інших середньо- </a:t>
            </a:r>
            <a:r>
              <a:rPr sz="1200" spc="-5" dirty="0">
                <a:latin typeface="Times New Roman"/>
                <a:cs typeface="Times New Roman"/>
              </a:rPr>
              <a:t>та малонаванта- </a:t>
            </a:r>
            <a:r>
              <a:rPr sz="1200" dirty="0">
                <a:latin typeface="Times New Roman"/>
                <a:cs typeface="Times New Roman"/>
              </a:rPr>
              <a:t> жених</a:t>
            </a:r>
            <a:r>
              <a:rPr sz="1200" spc="-5" dirty="0">
                <a:latin typeface="Times New Roman"/>
                <a:cs typeface="Times New Roman"/>
              </a:rPr>
              <a:t> деталей,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тому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числі –</a:t>
            </a:r>
            <a:r>
              <a:rPr sz="1200" spc="-5" dirty="0">
                <a:latin typeface="Times New Roman"/>
                <a:cs typeface="Times New Roman"/>
              </a:rPr>
              <a:t> тонкостінних виливків </a:t>
            </a:r>
            <a:r>
              <a:rPr sz="1200" dirty="0">
                <a:latin typeface="Times New Roman"/>
                <a:cs typeface="Times New Roman"/>
              </a:rPr>
              <a:t>складної </a:t>
            </a:r>
            <a:r>
              <a:rPr sz="1200" spc="-5" dirty="0">
                <a:latin typeface="Times New Roman"/>
                <a:cs typeface="Times New Roman"/>
              </a:rPr>
              <a:t>форми.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233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61385" y="2786482"/>
            <a:ext cx="8382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3040252" y="970216"/>
            <a:ext cx="2357120" cy="1887855"/>
            <a:chOff x="3040252" y="970216"/>
            <a:chExt cx="2357120" cy="1887855"/>
          </a:xfrm>
        </p:grpSpPr>
        <p:sp>
          <p:nvSpPr>
            <p:cNvPr id="8" name="object 8"/>
            <p:cNvSpPr/>
            <p:nvPr/>
          </p:nvSpPr>
          <p:spPr>
            <a:xfrm>
              <a:off x="3051047" y="976883"/>
              <a:ext cx="2335530" cy="1870075"/>
            </a:xfrm>
            <a:custGeom>
              <a:avLst/>
              <a:gdLst/>
              <a:ahLst/>
              <a:cxnLst/>
              <a:rect l="l" t="t" r="r" b="b"/>
              <a:pathLst>
                <a:path w="2335529" h="1870075">
                  <a:moveTo>
                    <a:pt x="2335530" y="0"/>
                  </a:moveTo>
                  <a:lnTo>
                    <a:pt x="0" y="0"/>
                  </a:lnTo>
                  <a:lnTo>
                    <a:pt x="0" y="1869948"/>
                  </a:lnTo>
                  <a:lnTo>
                    <a:pt x="2335530" y="1869948"/>
                  </a:lnTo>
                  <a:lnTo>
                    <a:pt x="2335530" y="0"/>
                  </a:lnTo>
                  <a:close/>
                </a:path>
              </a:pathLst>
            </a:custGeom>
            <a:ln w="13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051047" y="976883"/>
              <a:ext cx="2335530" cy="1870075"/>
            </a:xfrm>
            <a:custGeom>
              <a:avLst/>
              <a:gdLst/>
              <a:ahLst/>
              <a:cxnLst/>
              <a:rect l="l" t="t" r="r" b="b"/>
              <a:pathLst>
                <a:path w="2335529" h="1870075">
                  <a:moveTo>
                    <a:pt x="245364" y="624078"/>
                  </a:moveTo>
                  <a:lnTo>
                    <a:pt x="245364" y="1869948"/>
                  </a:lnTo>
                </a:path>
                <a:path w="2335529" h="1870075">
                  <a:moveTo>
                    <a:pt x="245364" y="0"/>
                  </a:moveTo>
                  <a:lnTo>
                    <a:pt x="245364" y="483867"/>
                  </a:lnTo>
                </a:path>
                <a:path w="2335529" h="1870075">
                  <a:moveTo>
                    <a:pt x="476250" y="1493520"/>
                  </a:moveTo>
                  <a:lnTo>
                    <a:pt x="476250" y="1869948"/>
                  </a:lnTo>
                </a:path>
                <a:path w="2335529" h="1870075">
                  <a:moveTo>
                    <a:pt x="476250" y="624078"/>
                  </a:moveTo>
                  <a:lnTo>
                    <a:pt x="476250" y="1344170"/>
                  </a:lnTo>
                </a:path>
                <a:path w="2335529" h="1870075">
                  <a:moveTo>
                    <a:pt x="476250" y="0"/>
                  </a:moveTo>
                  <a:lnTo>
                    <a:pt x="476250" y="483867"/>
                  </a:lnTo>
                </a:path>
                <a:path w="2335529" h="1870075">
                  <a:moveTo>
                    <a:pt x="702564" y="1493520"/>
                  </a:moveTo>
                  <a:lnTo>
                    <a:pt x="702564" y="1869948"/>
                  </a:lnTo>
                </a:path>
                <a:path w="2335529" h="1870075">
                  <a:moveTo>
                    <a:pt x="702564" y="624078"/>
                  </a:moveTo>
                  <a:lnTo>
                    <a:pt x="702564" y="1344170"/>
                  </a:lnTo>
                </a:path>
                <a:path w="2335529" h="1870075">
                  <a:moveTo>
                    <a:pt x="702564" y="0"/>
                  </a:moveTo>
                  <a:lnTo>
                    <a:pt x="702564" y="483867"/>
                  </a:lnTo>
                </a:path>
                <a:path w="2335529" h="1870075">
                  <a:moveTo>
                    <a:pt x="937260" y="1493520"/>
                  </a:moveTo>
                  <a:lnTo>
                    <a:pt x="937260" y="1869948"/>
                  </a:lnTo>
                </a:path>
                <a:path w="2335529" h="1870075">
                  <a:moveTo>
                    <a:pt x="937260" y="624078"/>
                  </a:moveTo>
                  <a:lnTo>
                    <a:pt x="937260" y="1344170"/>
                  </a:lnTo>
                </a:path>
                <a:path w="2335529" h="1870075">
                  <a:moveTo>
                    <a:pt x="937260" y="0"/>
                  </a:moveTo>
                  <a:lnTo>
                    <a:pt x="937260" y="483867"/>
                  </a:lnTo>
                </a:path>
                <a:path w="2335529" h="1870075">
                  <a:moveTo>
                    <a:pt x="1168146" y="1493520"/>
                  </a:moveTo>
                  <a:lnTo>
                    <a:pt x="1168146" y="1869948"/>
                  </a:lnTo>
                </a:path>
                <a:path w="2335529" h="1870075">
                  <a:moveTo>
                    <a:pt x="1168146" y="1021842"/>
                  </a:moveTo>
                  <a:lnTo>
                    <a:pt x="1168146" y="1344170"/>
                  </a:lnTo>
                </a:path>
                <a:path w="2335529" h="1870075">
                  <a:moveTo>
                    <a:pt x="1168146" y="310134"/>
                  </a:moveTo>
                  <a:lnTo>
                    <a:pt x="1168146" y="871729"/>
                  </a:lnTo>
                </a:path>
                <a:path w="2335529" h="1870075">
                  <a:moveTo>
                    <a:pt x="1168146" y="0"/>
                  </a:moveTo>
                  <a:lnTo>
                    <a:pt x="1168146" y="160021"/>
                  </a:lnTo>
                </a:path>
                <a:path w="2335529" h="1870075">
                  <a:moveTo>
                    <a:pt x="1407414" y="1210056"/>
                  </a:moveTo>
                  <a:lnTo>
                    <a:pt x="1407414" y="1869948"/>
                  </a:lnTo>
                </a:path>
                <a:path w="2335529" h="1870075">
                  <a:moveTo>
                    <a:pt x="1407414" y="1021842"/>
                  </a:moveTo>
                  <a:lnTo>
                    <a:pt x="1407414" y="1059943"/>
                  </a:lnTo>
                </a:path>
                <a:path w="2335529" h="1870075">
                  <a:moveTo>
                    <a:pt x="1407414" y="310134"/>
                  </a:moveTo>
                  <a:lnTo>
                    <a:pt x="1407414" y="871729"/>
                  </a:lnTo>
                </a:path>
                <a:path w="2335529" h="1870075">
                  <a:moveTo>
                    <a:pt x="1407414" y="0"/>
                  </a:moveTo>
                  <a:lnTo>
                    <a:pt x="1407414" y="160021"/>
                  </a:lnTo>
                </a:path>
                <a:path w="2335529" h="1870075">
                  <a:moveTo>
                    <a:pt x="1634490" y="1021842"/>
                  </a:moveTo>
                  <a:lnTo>
                    <a:pt x="1634490" y="1869948"/>
                  </a:lnTo>
                </a:path>
                <a:path w="2335529" h="1870075">
                  <a:moveTo>
                    <a:pt x="1634490" y="0"/>
                  </a:moveTo>
                  <a:lnTo>
                    <a:pt x="1634490" y="871729"/>
                  </a:lnTo>
                </a:path>
                <a:path w="2335529" h="1870075">
                  <a:moveTo>
                    <a:pt x="1878330" y="1021842"/>
                  </a:moveTo>
                  <a:lnTo>
                    <a:pt x="1878330" y="1869948"/>
                  </a:lnTo>
                </a:path>
                <a:path w="2335529" h="1870075">
                  <a:moveTo>
                    <a:pt x="1878330" y="0"/>
                  </a:moveTo>
                  <a:lnTo>
                    <a:pt x="1878330" y="871729"/>
                  </a:lnTo>
                </a:path>
                <a:path w="2335529" h="1870075">
                  <a:moveTo>
                    <a:pt x="2109216" y="1021842"/>
                  </a:moveTo>
                  <a:lnTo>
                    <a:pt x="2109216" y="1869948"/>
                  </a:lnTo>
                </a:path>
                <a:path w="2335529" h="1870075">
                  <a:moveTo>
                    <a:pt x="2109216" y="0"/>
                  </a:moveTo>
                  <a:lnTo>
                    <a:pt x="2109216" y="871729"/>
                  </a:lnTo>
                </a:path>
                <a:path w="2335529" h="1870075">
                  <a:moveTo>
                    <a:pt x="0" y="236982"/>
                  </a:moveTo>
                  <a:lnTo>
                    <a:pt x="1030224" y="236982"/>
                  </a:lnTo>
                </a:path>
                <a:path w="2335529" h="1870075">
                  <a:moveTo>
                    <a:pt x="1496566" y="236982"/>
                  </a:moveTo>
                  <a:lnTo>
                    <a:pt x="2335530" y="236982"/>
                  </a:lnTo>
                </a:path>
              </a:pathLst>
            </a:custGeom>
            <a:ln w="53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051047" y="1432559"/>
              <a:ext cx="2335530" cy="238760"/>
            </a:xfrm>
            <a:custGeom>
              <a:avLst/>
              <a:gdLst/>
              <a:ahLst/>
              <a:cxnLst/>
              <a:rect l="l" t="t" r="r" b="b"/>
              <a:pathLst>
                <a:path w="2335529" h="238760">
                  <a:moveTo>
                    <a:pt x="0" y="0"/>
                  </a:moveTo>
                  <a:lnTo>
                    <a:pt x="2335530" y="0"/>
                  </a:lnTo>
                </a:path>
                <a:path w="2335529" h="238760">
                  <a:moveTo>
                    <a:pt x="0" y="238506"/>
                  </a:moveTo>
                  <a:lnTo>
                    <a:pt x="2335530" y="238506"/>
                  </a:lnTo>
                </a:path>
              </a:pathLst>
            </a:custGeom>
            <a:ln w="53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051047" y="1905761"/>
              <a:ext cx="2335530" cy="467359"/>
            </a:xfrm>
            <a:custGeom>
              <a:avLst/>
              <a:gdLst/>
              <a:ahLst/>
              <a:cxnLst/>
              <a:rect l="l" t="t" r="r" b="b"/>
              <a:pathLst>
                <a:path w="2335529" h="467360">
                  <a:moveTo>
                    <a:pt x="0" y="0"/>
                  </a:moveTo>
                  <a:lnTo>
                    <a:pt x="1089660" y="0"/>
                  </a:lnTo>
                </a:path>
                <a:path w="2335529" h="467360">
                  <a:moveTo>
                    <a:pt x="2255520" y="0"/>
                  </a:moveTo>
                  <a:lnTo>
                    <a:pt x="2335530" y="0"/>
                  </a:lnTo>
                </a:path>
                <a:path w="2335529" h="467360">
                  <a:moveTo>
                    <a:pt x="0" y="237744"/>
                  </a:moveTo>
                  <a:lnTo>
                    <a:pt x="1287780" y="237744"/>
                  </a:lnTo>
                </a:path>
                <a:path w="2335529" h="467360">
                  <a:moveTo>
                    <a:pt x="1634490" y="237744"/>
                  </a:moveTo>
                  <a:lnTo>
                    <a:pt x="2335530" y="237744"/>
                  </a:lnTo>
                </a:path>
                <a:path w="2335529" h="467360">
                  <a:moveTo>
                    <a:pt x="0" y="467106"/>
                  </a:moveTo>
                  <a:lnTo>
                    <a:pt x="409956" y="467106"/>
                  </a:lnTo>
                </a:path>
                <a:path w="2335529" h="467360">
                  <a:moveTo>
                    <a:pt x="1287778" y="467106"/>
                  </a:moveTo>
                  <a:lnTo>
                    <a:pt x="2335530" y="467106"/>
                  </a:lnTo>
                </a:path>
              </a:pathLst>
            </a:custGeom>
            <a:ln w="53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051047" y="2604515"/>
              <a:ext cx="2335530" cy="0"/>
            </a:xfrm>
            <a:custGeom>
              <a:avLst/>
              <a:gdLst/>
              <a:ahLst/>
              <a:cxnLst/>
              <a:rect l="l" t="t" r="r" b="b"/>
              <a:pathLst>
                <a:path w="2335529">
                  <a:moveTo>
                    <a:pt x="0" y="0"/>
                  </a:moveTo>
                  <a:lnTo>
                    <a:pt x="2335530" y="0"/>
                  </a:lnTo>
                </a:path>
              </a:pathLst>
            </a:custGeom>
            <a:ln w="53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051047" y="1177289"/>
              <a:ext cx="2335530" cy="1670050"/>
            </a:xfrm>
            <a:custGeom>
              <a:avLst/>
              <a:gdLst/>
              <a:ahLst/>
              <a:cxnLst/>
              <a:rect l="l" t="t" r="r" b="b"/>
              <a:pathLst>
                <a:path w="2335529" h="1670050">
                  <a:moveTo>
                    <a:pt x="0" y="821436"/>
                  </a:moveTo>
                  <a:lnTo>
                    <a:pt x="50792" y="835497"/>
                  </a:lnTo>
                  <a:lnTo>
                    <a:pt x="100584" y="851058"/>
                  </a:lnTo>
                  <a:lnTo>
                    <a:pt x="148089" y="869334"/>
                  </a:lnTo>
                  <a:lnTo>
                    <a:pt x="192024" y="891540"/>
                  </a:lnTo>
                  <a:lnTo>
                    <a:pt x="231207" y="918591"/>
                  </a:lnTo>
                  <a:lnTo>
                    <a:pt x="267176" y="949642"/>
                  </a:lnTo>
                  <a:lnTo>
                    <a:pt x="301001" y="983265"/>
                  </a:lnTo>
                  <a:lnTo>
                    <a:pt x="333756" y="1018032"/>
                  </a:lnTo>
                  <a:lnTo>
                    <a:pt x="363606" y="991423"/>
                  </a:lnTo>
                  <a:lnTo>
                    <a:pt x="394251" y="964465"/>
                  </a:lnTo>
                  <a:lnTo>
                    <a:pt x="426486" y="936740"/>
                  </a:lnTo>
                  <a:lnTo>
                    <a:pt x="461105" y="907827"/>
                  </a:lnTo>
                  <a:lnTo>
                    <a:pt x="498903" y="877307"/>
                  </a:lnTo>
                  <a:lnTo>
                    <a:pt x="540674" y="844760"/>
                  </a:lnTo>
                  <a:lnTo>
                    <a:pt x="587214" y="809766"/>
                  </a:lnTo>
                  <a:lnTo>
                    <a:pt x="639318" y="771906"/>
                  </a:lnTo>
                  <a:lnTo>
                    <a:pt x="671899" y="748470"/>
                  </a:lnTo>
                  <a:lnTo>
                    <a:pt x="706502" y="723400"/>
                  </a:lnTo>
                  <a:lnTo>
                    <a:pt x="742955" y="696950"/>
                  </a:lnTo>
                  <a:lnTo>
                    <a:pt x="781085" y="669375"/>
                  </a:lnTo>
                  <a:lnTo>
                    <a:pt x="820722" y="640931"/>
                  </a:lnTo>
                  <a:lnTo>
                    <a:pt x="861693" y="611872"/>
                  </a:lnTo>
                  <a:lnTo>
                    <a:pt x="903827" y="582453"/>
                  </a:lnTo>
                  <a:lnTo>
                    <a:pt x="946952" y="552929"/>
                  </a:lnTo>
                  <a:lnTo>
                    <a:pt x="990897" y="523555"/>
                  </a:lnTo>
                  <a:lnTo>
                    <a:pt x="1035491" y="494586"/>
                  </a:lnTo>
                  <a:lnTo>
                    <a:pt x="1080561" y="466277"/>
                  </a:lnTo>
                  <a:lnTo>
                    <a:pt x="1125936" y="438883"/>
                  </a:lnTo>
                  <a:lnTo>
                    <a:pt x="1171444" y="412658"/>
                  </a:lnTo>
                  <a:lnTo>
                    <a:pt x="1216914" y="387858"/>
                  </a:lnTo>
                  <a:lnTo>
                    <a:pt x="1260513" y="365488"/>
                  </a:lnTo>
                  <a:lnTo>
                    <a:pt x="1306038" y="343238"/>
                  </a:lnTo>
                  <a:lnTo>
                    <a:pt x="1353141" y="321186"/>
                  </a:lnTo>
                  <a:lnTo>
                    <a:pt x="1401471" y="299410"/>
                  </a:lnTo>
                  <a:lnTo>
                    <a:pt x="1450678" y="277988"/>
                  </a:lnTo>
                  <a:lnTo>
                    <a:pt x="1500414" y="257001"/>
                  </a:lnTo>
                  <a:lnTo>
                    <a:pt x="1550329" y="236525"/>
                  </a:lnTo>
                  <a:lnTo>
                    <a:pt x="1600073" y="216640"/>
                  </a:lnTo>
                  <a:lnTo>
                    <a:pt x="1649297" y="197425"/>
                  </a:lnTo>
                  <a:lnTo>
                    <a:pt x="1697651" y="178957"/>
                  </a:lnTo>
                  <a:lnTo>
                    <a:pt x="1744786" y="161315"/>
                  </a:lnTo>
                  <a:lnTo>
                    <a:pt x="1790352" y="144578"/>
                  </a:lnTo>
                  <a:lnTo>
                    <a:pt x="1834000" y="128825"/>
                  </a:lnTo>
                  <a:lnTo>
                    <a:pt x="1875380" y="114134"/>
                  </a:lnTo>
                  <a:lnTo>
                    <a:pt x="1914144" y="100584"/>
                  </a:lnTo>
                  <a:lnTo>
                    <a:pt x="1973675" y="80652"/>
                  </a:lnTo>
                  <a:lnTo>
                    <a:pt x="2028696" y="63788"/>
                  </a:lnTo>
                  <a:lnTo>
                    <a:pt x="2079780" y="49614"/>
                  </a:lnTo>
                  <a:lnTo>
                    <a:pt x="2127495" y="37755"/>
                  </a:lnTo>
                  <a:lnTo>
                    <a:pt x="2172413" y="27833"/>
                  </a:lnTo>
                  <a:lnTo>
                    <a:pt x="2215105" y="19473"/>
                  </a:lnTo>
                  <a:lnTo>
                    <a:pt x="2256141" y="12298"/>
                  </a:lnTo>
                  <a:lnTo>
                    <a:pt x="2296093" y="5932"/>
                  </a:lnTo>
                  <a:lnTo>
                    <a:pt x="2335530" y="0"/>
                  </a:lnTo>
                </a:path>
                <a:path w="2335529" h="1670050">
                  <a:moveTo>
                    <a:pt x="0" y="821436"/>
                  </a:moveTo>
                  <a:lnTo>
                    <a:pt x="80772" y="1018032"/>
                  </a:lnTo>
                </a:path>
                <a:path w="2335529" h="1670050">
                  <a:moveTo>
                    <a:pt x="80772" y="1026414"/>
                  </a:moveTo>
                  <a:lnTo>
                    <a:pt x="2335530" y="1026414"/>
                  </a:lnTo>
                </a:path>
                <a:path w="2335529" h="1670050">
                  <a:moveTo>
                    <a:pt x="80772" y="1018032"/>
                  </a:moveTo>
                  <a:lnTo>
                    <a:pt x="54673" y="1086040"/>
                  </a:lnTo>
                  <a:lnTo>
                    <a:pt x="36576" y="1143762"/>
                  </a:lnTo>
                  <a:lnTo>
                    <a:pt x="33575" y="1155656"/>
                  </a:lnTo>
                  <a:lnTo>
                    <a:pt x="34290" y="1157192"/>
                  </a:lnTo>
                  <a:lnTo>
                    <a:pt x="36147" y="1169158"/>
                  </a:lnTo>
                  <a:lnTo>
                    <a:pt x="36576" y="1212342"/>
                  </a:lnTo>
                  <a:lnTo>
                    <a:pt x="35246" y="1284133"/>
                  </a:lnTo>
                  <a:lnTo>
                    <a:pt x="34374" y="1328843"/>
                  </a:lnTo>
                  <a:lnTo>
                    <a:pt x="33390" y="1378351"/>
                  </a:lnTo>
                  <a:lnTo>
                    <a:pt x="32311" y="1431848"/>
                  </a:lnTo>
                  <a:lnTo>
                    <a:pt x="31157" y="1488524"/>
                  </a:lnTo>
                  <a:lnTo>
                    <a:pt x="29946" y="1547571"/>
                  </a:lnTo>
                  <a:lnTo>
                    <a:pt x="28698" y="1608180"/>
                  </a:lnTo>
                  <a:lnTo>
                    <a:pt x="27432" y="1669542"/>
                  </a:lnTo>
                </a:path>
              </a:pathLst>
            </a:custGeom>
            <a:ln w="21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88613" y="2195321"/>
              <a:ext cx="0" cy="651510"/>
            </a:xfrm>
            <a:custGeom>
              <a:avLst/>
              <a:gdLst/>
              <a:ahLst/>
              <a:cxnLst/>
              <a:rect l="l" t="t" r="r" b="b"/>
              <a:pathLst>
                <a:path h="651510">
                  <a:moveTo>
                    <a:pt x="0" y="0"/>
                  </a:moveTo>
                  <a:lnTo>
                    <a:pt x="0" y="651510"/>
                  </a:lnTo>
                </a:path>
              </a:pathLst>
            </a:custGeom>
            <a:ln w="800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3219704" y="2848966"/>
            <a:ext cx="226949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1657350" algn="l"/>
              </a:tabLst>
            </a:pPr>
            <a:r>
              <a:rPr sz="900" spc="5" dirty="0">
                <a:latin typeface="Times New Roman"/>
                <a:cs typeface="Times New Roman"/>
              </a:rPr>
              <a:t>10   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20   </a:t>
            </a:r>
            <a:r>
              <a:rPr sz="900" spc="4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30  </a:t>
            </a:r>
            <a:r>
              <a:rPr sz="900" spc="22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40  </a:t>
            </a:r>
            <a:r>
              <a:rPr sz="900" spc="22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50  </a:t>
            </a:r>
            <a:r>
              <a:rPr sz="900" spc="22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60  </a:t>
            </a:r>
            <a:r>
              <a:rPr sz="900" spc="22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70	80  </a:t>
            </a:r>
            <a:r>
              <a:rPr sz="900" spc="14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90 </a:t>
            </a:r>
            <a:r>
              <a:rPr sz="900" spc="14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31091" y="2511399"/>
            <a:ext cx="20066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2</a:t>
            </a:r>
            <a:r>
              <a:rPr sz="900" dirty="0">
                <a:latin typeface="Times New Roman"/>
                <a:cs typeface="Times New Roman"/>
              </a:rPr>
              <a:t>0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70895" y="1579463"/>
            <a:ext cx="260985" cy="85788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  <a:p>
            <a:pPr marL="72390">
              <a:lnSpc>
                <a:spcPts val="944"/>
              </a:lnSpc>
              <a:spcBef>
                <a:spcPts val="730"/>
              </a:spcBef>
            </a:pPr>
            <a:r>
              <a:rPr sz="900" spc="5" dirty="0">
                <a:latin typeface="Times New Roman"/>
                <a:cs typeface="Times New Roman"/>
              </a:rPr>
              <a:t>8</a:t>
            </a:r>
            <a:r>
              <a:rPr sz="900" dirty="0">
                <a:latin typeface="Times New Roman"/>
                <a:cs typeface="Times New Roman"/>
              </a:rPr>
              <a:t>0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72390">
              <a:lnSpc>
                <a:spcPts val="944"/>
              </a:lnSpc>
            </a:pPr>
            <a:r>
              <a:rPr sz="900" spc="5" dirty="0">
                <a:latin typeface="Times New Roman"/>
                <a:cs typeface="Times New Roman"/>
              </a:rPr>
              <a:t>6</a:t>
            </a:r>
            <a:r>
              <a:rPr sz="900" dirty="0">
                <a:latin typeface="Times New Roman"/>
                <a:cs typeface="Times New Roman"/>
              </a:rPr>
              <a:t>5</a:t>
            </a:r>
            <a:r>
              <a:rPr sz="900" spc="5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  <a:p>
            <a:pPr marL="72390">
              <a:lnSpc>
                <a:spcPct val="100000"/>
              </a:lnSpc>
              <a:spcBef>
                <a:spcPts val="15"/>
              </a:spcBef>
            </a:pPr>
            <a:r>
              <a:rPr sz="900" spc="5" dirty="0">
                <a:latin typeface="Times New Roman"/>
                <a:cs typeface="Times New Roman"/>
              </a:rPr>
              <a:t>6</a:t>
            </a:r>
            <a:r>
              <a:rPr sz="900" dirty="0">
                <a:latin typeface="Times New Roman"/>
                <a:cs typeface="Times New Roman"/>
              </a:rPr>
              <a:t>0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72390">
              <a:lnSpc>
                <a:spcPct val="100000"/>
              </a:lnSpc>
              <a:spcBef>
                <a:spcPts val="660"/>
              </a:spcBef>
            </a:pPr>
            <a:r>
              <a:rPr sz="900" spc="5" dirty="0">
                <a:latin typeface="Times New Roman"/>
                <a:cs typeface="Times New Roman"/>
              </a:rPr>
              <a:t>4</a:t>
            </a:r>
            <a:r>
              <a:rPr sz="900" dirty="0">
                <a:latin typeface="Times New Roman"/>
                <a:cs typeface="Times New Roman"/>
              </a:rPr>
              <a:t>0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754896" y="871596"/>
            <a:ext cx="274320" cy="619760"/>
          </a:xfrm>
          <a:prstGeom prst="rect">
            <a:avLst/>
          </a:prstGeom>
        </p:spPr>
        <p:txBody>
          <a:bodyPr vert="horz" wrap="square" lIns="0" tIns="666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sz="900" i="1" spc="5" dirty="0">
                <a:latin typeface="Times New Roman"/>
                <a:cs typeface="Times New Roman"/>
              </a:rPr>
              <a:t>Т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Symbol"/>
                <a:cs typeface="Symbol"/>
              </a:rPr>
              <a:t></a:t>
            </a:r>
            <a:r>
              <a:rPr sz="900" spc="1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  <a:p>
            <a:pPr marL="28575">
              <a:lnSpc>
                <a:spcPct val="100000"/>
              </a:lnSpc>
              <a:spcBef>
                <a:spcPts val="434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5" dirty="0">
                <a:latin typeface="Times New Roman"/>
                <a:cs typeface="Times New Roman"/>
              </a:rPr>
              <a:t>4</a:t>
            </a:r>
            <a:r>
              <a:rPr sz="900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  <a:p>
            <a:pPr marL="28575">
              <a:lnSpc>
                <a:spcPct val="100000"/>
              </a:lnSpc>
              <a:spcBef>
                <a:spcPts val="575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5" dirty="0">
                <a:latin typeface="Times New Roman"/>
                <a:cs typeface="Times New Roman"/>
              </a:rPr>
              <a:t>2</a:t>
            </a:r>
            <a:r>
              <a:rPr sz="900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90351" y="2971650"/>
            <a:ext cx="245999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348865" algn="l"/>
              </a:tabLst>
            </a:pPr>
            <a:r>
              <a:rPr sz="900" dirty="0">
                <a:latin typeface="Times New Roman"/>
                <a:cs typeface="Times New Roman"/>
              </a:rPr>
              <a:t>A</a:t>
            </a:r>
            <a:r>
              <a:rPr sz="900" spc="5" dirty="0">
                <a:latin typeface="Times New Roman"/>
                <a:cs typeface="Times New Roman"/>
              </a:rPr>
              <a:t>l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5" dirty="0">
                <a:latin typeface="Times New Roman"/>
                <a:cs typeface="Times New Roman"/>
              </a:rPr>
              <a:t>Si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088394" y="2998324"/>
            <a:ext cx="277495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S</a:t>
            </a:r>
            <a:r>
              <a:rPr sz="900" spc="-5" dirty="0">
                <a:latin typeface="Times New Roman"/>
                <a:cs typeface="Times New Roman"/>
              </a:rPr>
              <a:t>i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988308" y="3148583"/>
            <a:ext cx="470534" cy="43180"/>
          </a:xfrm>
          <a:custGeom>
            <a:avLst/>
            <a:gdLst/>
            <a:ahLst/>
            <a:cxnLst/>
            <a:rect l="l" t="t" r="r" b="b"/>
            <a:pathLst>
              <a:path w="470535" h="43180">
                <a:moveTo>
                  <a:pt x="363474" y="0"/>
                </a:moveTo>
                <a:lnTo>
                  <a:pt x="406146" y="21336"/>
                </a:lnTo>
                <a:lnTo>
                  <a:pt x="363474" y="42672"/>
                </a:lnTo>
                <a:lnTo>
                  <a:pt x="443484" y="26670"/>
                </a:lnTo>
                <a:lnTo>
                  <a:pt x="409194" y="26670"/>
                </a:lnTo>
                <a:lnTo>
                  <a:pt x="411480" y="24384"/>
                </a:lnTo>
                <a:lnTo>
                  <a:pt x="411480" y="18288"/>
                </a:lnTo>
                <a:lnTo>
                  <a:pt x="409194" y="16002"/>
                </a:lnTo>
                <a:lnTo>
                  <a:pt x="443484" y="16002"/>
                </a:lnTo>
                <a:lnTo>
                  <a:pt x="363474" y="0"/>
                </a:lnTo>
                <a:close/>
              </a:path>
              <a:path w="470535" h="43180">
                <a:moveTo>
                  <a:pt x="395478" y="16002"/>
                </a:moveTo>
                <a:lnTo>
                  <a:pt x="2286" y="16002"/>
                </a:lnTo>
                <a:lnTo>
                  <a:pt x="0" y="18288"/>
                </a:lnTo>
                <a:lnTo>
                  <a:pt x="0" y="24384"/>
                </a:lnTo>
                <a:lnTo>
                  <a:pt x="2286" y="26670"/>
                </a:lnTo>
                <a:lnTo>
                  <a:pt x="395478" y="26670"/>
                </a:lnTo>
                <a:lnTo>
                  <a:pt x="406146" y="21336"/>
                </a:lnTo>
                <a:lnTo>
                  <a:pt x="395478" y="16002"/>
                </a:lnTo>
                <a:close/>
              </a:path>
              <a:path w="470535" h="43180">
                <a:moveTo>
                  <a:pt x="443484" y="16002"/>
                </a:moveTo>
                <a:lnTo>
                  <a:pt x="409194" y="16002"/>
                </a:lnTo>
                <a:lnTo>
                  <a:pt x="411480" y="18288"/>
                </a:lnTo>
                <a:lnTo>
                  <a:pt x="411480" y="24384"/>
                </a:lnTo>
                <a:lnTo>
                  <a:pt x="409194" y="26670"/>
                </a:lnTo>
                <a:lnTo>
                  <a:pt x="443484" y="26670"/>
                </a:lnTo>
                <a:lnTo>
                  <a:pt x="470154" y="21336"/>
                </a:lnTo>
                <a:lnTo>
                  <a:pt x="443484" y="160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81272" y="1136905"/>
            <a:ext cx="466725" cy="150495"/>
          </a:xfrm>
          <a:custGeom>
            <a:avLst/>
            <a:gdLst/>
            <a:ahLst/>
            <a:cxnLst/>
            <a:rect l="l" t="t" r="r" b="b"/>
            <a:pathLst>
              <a:path w="466725" h="150494">
                <a:moveTo>
                  <a:pt x="466342" y="0"/>
                </a:moveTo>
                <a:lnTo>
                  <a:pt x="0" y="0"/>
                </a:lnTo>
                <a:lnTo>
                  <a:pt x="0" y="150112"/>
                </a:lnTo>
                <a:lnTo>
                  <a:pt x="466342" y="150112"/>
                </a:lnTo>
                <a:lnTo>
                  <a:pt x="46634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4134865" y="1116166"/>
            <a:ext cx="35941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15" dirty="0">
                <a:latin typeface="Times New Roman"/>
                <a:cs typeface="Times New Roman"/>
              </a:rPr>
              <a:t>Р</a:t>
            </a:r>
            <a:r>
              <a:rPr sz="900" spc="-5" dirty="0">
                <a:latin typeface="Times New Roman"/>
                <a:cs typeface="Times New Roman"/>
              </a:rPr>
              <a:t>ід</a:t>
            </a:r>
            <a:r>
              <a:rPr sz="900" spc="10" dirty="0">
                <a:latin typeface="Times New Roman"/>
                <a:cs typeface="Times New Roman"/>
              </a:rPr>
              <a:t>ина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88967" y="1827125"/>
            <a:ext cx="1067435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Рідина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+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кристали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Si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35271" y="2021434"/>
            <a:ext cx="35433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578</a:t>
            </a:r>
            <a:r>
              <a:rPr sz="900" spc="-5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Symbol"/>
                <a:cs typeface="Symbol"/>
              </a:rPr>
              <a:t></a:t>
            </a:r>
            <a:r>
              <a:rPr sz="900" spc="5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01297" y="1067407"/>
            <a:ext cx="25781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5" dirty="0">
                <a:latin typeface="Times New Roman"/>
                <a:cs typeface="Times New Roman"/>
              </a:rPr>
              <a:t>4</a:t>
            </a:r>
            <a:r>
              <a:rPr sz="900" dirty="0">
                <a:latin typeface="Times New Roman"/>
                <a:cs typeface="Times New Roman"/>
              </a:rPr>
              <a:t>14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111500" y="1445363"/>
            <a:ext cx="104394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Рідина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+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кристали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Symbol"/>
                <a:cs typeface="Symbol"/>
              </a:rPr>
              <a:t></a:t>
            </a:r>
            <a:endParaRPr sz="900">
              <a:latin typeface="Symbol"/>
              <a:cs typeface="Symbo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178302" y="1578101"/>
            <a:ext cx="388620" cy="531495"/>
          </a:xfrm>
          <a:custGeom>
            <a:avLst/>
            <a:gdLst/>
            <a:ahLst/>
            <a:cxnLst/>
            <a:rect l="l" t="t" r="r" b="b"/>
            <a:pathLst>
              <a:path w="388620" h="531494">
                <a:moveTo>
                  <a:pt x="388620" y="0"/>
                </a:moveTo>
                <a:lnTo>
                  <a:pt x="0" y="531114"/>
                </a:lnTo>
              </a:path>
            </a:pathLst>
          </a:custGeom>
          <a:ln w="80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2265669" y="2104492"/>
            <a:ext cx="499745" cy="442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6670" algn="just">
              <a:lnSpc>
                <a:spcPct val="101099"/>
              </a:lnSpc>
              <a:spcBef>
                <a:spcPts val="100"/>
              </a:spcBef>
            </a:pPr>
            <a:r>
              <a:rPr sz="900" spc="5" dirty="0">
                <a:latin typeface="Times New Roman"/>
                <a:cs typeface="Times New Roman"/>
              </a:rPr>
              <a:t>Твердий </a:t>
            </a:r>
            <a:r>
              <a:rPr sz="900" spc="-21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dirty="0">
                <a:latin typeface="Times New Roman"/>
                <a:cs typeface="Times New Roman"/>
              </a:rPr>
              <a:t>о</a:t>
            </a:r>
            <a:r>
              <a:rPr sz="900" spc="10" dirty="0">
                <a:latin typeface="Times New Roman"/>
                <a:cs typeface="Times New Roman"/>
              </a:rPr>
              <a:t>з</a:t>
            </a:r>
            <a:r>
              <a:rPr sz="900" dirty="0">
                <a:latin typeface="Times New Roman"/>
                <a:cs typeface="Times New Roman"/>
              </a:rPr>
              <a:t>ч</a:t>
            </a:r>
            <a:r>
              <a:rPr sz="900" spc="10" dirty="0">
                <a:latin typeface="Times New Roman"/>
                <a:cs typeface="Times New Roman"/>
              </a:rPr>
              <a:t>ин</a:t>
            </a:r>
            <a:r>
              <a:rPr sz="900" spc="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Si  </a:t>
            </a:r>
            <a:r>
              <a:rPr sz="900" spc="5" dirty="0">
                <a:latin typeface="Times New Roman"/>
                <a:cs typeface="Times New Roman"/>
              </a:rPr>
              <a:t>у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Al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(</a:t>
            </a:r>
            <a:r>
              <a:rPr sz="900" dirty="0">
                <a:latin typeface="Symbol"/>
                <a:cs typeface="Symbol"/>
              </a:rPr>
              <a:t></a:t>
            </a:r>
            <a:r>
              <a:rPr sz="900" dirty="0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723388" y="2221229"/>
            <a:ext cx="355600" cy="41910"/>
          </a:xfrm>
          <a:custGeom>
            <a:avLst/>
            <a:gdLst/>
            <a:ahLst/>
            <a:cxnLst/>
            <a:rect l="l" t="t" r="r" b="b"/>
            <a:pathLst>
              <a:path w="355600" h="41910">
                <a:moveTo>
                  <a:pt x="355092" y="0"/>
                </a:moveTo>
                <a:lnTo>
                  <a:pt x="0" y="41910"/>
                </a:lnTo>
              </a:path>
            </a:pathLst>
          </a:custGeom>
          <a:ln w="80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462020" y="2305661"/>
            <a:ext cx="878205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Евтектика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(</a:t>
            </a:r>
            <a:r>
              <a:rPr sz="900" spc="5" dirty="0">
                <a:latin typeface="Symbol"/>
                <a:cs typeface="Symbol"/>
              </a:rPr>
              <a:t></a:t>
            </a:r>
            <a:r>
              <a:rPr sz="900" spc="5" dirty="0">
                <a:latin typeface="Times New Roman"/>
                <a:cs typeface="Times New Roman"/>
              </a:rPr>
              <a:t>+Si)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388614" y="2203703"/>
            <a:ext cx="139065" cy="139700"/>
          </a:xfrm>
          <a:custGeom>
            <a:avLst/>
            <a:gdLst/>
            <a:ahLst/>
            <a:cxnLst/>
            <a:rect l="l" t="t" r="r" b="b"/>
            <a:pathLst>
              <a:path w="139064" h="139700">
                <a:moveTo>
                  <a:pt x="138684" y="139446"/>
                </a:moveTo>
                <a:lnTo>
                  <a:pt x="0" y="0"/>
                </a:lnTo>
              </a:path>
            </a:pathLst>
          </a:custGeom>
          <a:ln w="80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1067815" y="3266944"/>
            <a:ext cx="5786755" cy="1743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12.8.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системи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«алюміній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кремній»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533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Введення </a:t>
            </a:r>
            <a:r>
              <a:rPr sz="1200" dirty="0">
                <a:latin typeface="Times New Roman"/>
                <a:cs typeface="Times New Roman"/>
              </a:rPr>
              <a:t>0,01 % Na в </a:t>
            </a:r>
            <a:r>
              <a:rPr sz="1200" spc="-5" dirty="0">
                <a:latin typeface="Times New Roman"/>
                <a:cs typeface="Times New Roman"/>
              </a:rPr>
              <a:t>сплави А1-Si призводить </a:t>
            </a:r>
            <a:r>
              <a:rPr sz="1200" dirty="0">
                <a:latin typeface="Times New Roman"/>
                <a:cs typeface="Times New Roman"/>
              </a:rPr>
              <a:t>до різкого </a:t>
            </a:r>
            <a:r>
              <a:rPr sz="1200" spc="-5" dirty="0">
                <a:latin typeface="Times New Roman"/>
                <a:cs typeface="Times New Roman"/>
              </a:rPr>
              <a:t>подрібнення </a:t>
            </a:r>
            <a:r>
              <a:rPr sz="1200" dirty="0">
                <a:latin typeface="Times New Roman"/>
                <a:cs typeface="Times New Roman"/>
              </a:rPr>
              <a:t>кристалів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евтектичного кремнію, </a:t>
            </a:r>
            <a:r>
              <a:rPr sz="1200" dirty="0">
                <a:latin typeface="Times New Roman"/>
                <a:cs typeface="Times New Roman"/>
              </a:rPr>
              <a:t>оскільки </a:t>
            </a:r>
            <a:r>
              <a:rPr sz="1200" spc="-5" dirty="0">
                <a:latin typeface="Times New Roman"/>
                <a:cs typeface="Times New Roman"/>
              </a:rPr>
              <a:t>присутній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розплаві натрій при </a:t>
            </a:r>
            <a:r>
              <a:rPr sz="1200" dirty="0">
                <a:latin typeface="Times New Roman"/>
                <a:cs typeface="Times New Roman"/>
              </a:rPr>
              <a:t>кристалізації адсорбу-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кристалів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перешкоджає їх</a:t>
            </a:r>
            <a:r>
              <a:rPr sz="1200" spc="-5" dirty="0">
                <a:latin typeface="Times New Roman"/>
                <a:cs typeface="Times New Roman"/>
              </a:rPr>
              <a:t> подальшому зростанню.</a:t>
            </a:r>
            <a:endParaRPr sz="1200">
              <a:latin typeface="Times New Roman"/>
              <a:cs typeface="Times New Roman"/>
            </a:endParaRPr>
          </a:p>
          <a:p>
            <a:pPr marL="12700" marR="5080" indent="2533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Присутність </a:t>
            </a:r>
            <a:r>
              <a:rPr sz="1200" dirty="0">
                <a:latin typeface="Times New Roman"/>
                <a:cs typeface="Times New Roman"/>
              </a:rPr>
              <a:t>натрію в силумінах </a:t>
            </a:r>
            <a:r>
              <a:rPr sz="1200" spc="-5" dirty="0">
                <a:latin typeface="Times New Roman"/>
                <a:cs typeface="Times New Roman"/>
              </a:rPr>
              <a:t>викликає,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того, </a:t>
            </a:r>
            <a:r>
              <a:rPr sz="1200" dirty="0">
                <a:latin typeface="Times New Roman"/>
                <a:cs typeface="Times New Roman"/>
              </a:rPr>
              <a:t>зсув </a:t>
            </a:r>
            <a:r>
              <a:rPr sz="1200" spc="-5" dirty="0">
                <a:latin typeface="Times New Roman"/>
                <a:cs typeface="Times New Roman"/>
              </a:rPr>
              <a:t>евтектичної точки </a:t>
            </a:r>
            <a:r>
              <a:rPr sz="1200" dirty="0">
                <a:latin typeface="Times New Roman"/>
                <a:cs typeface="Times New Roman"/>
              </a:rPr>
              <a:t>в бік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високих </a:t>
            </a:r>
            <a:r>
              <a:rPr sz="1200" dirty="0">
                <a:latin typeface="Times New Roman"/>
                <a:cs typeface="Times New Roman"/>
              </a:rPr>
              <a:t>концентрацій </a:t>
            </a:r>
            <a:r>
              <a:rPr sz="1200" spc="-5" dirty="0">
                <a:latin typeface="Times New Roman"/>
                <a:cs typeface="Times New Roman"/>
              </a:rPr>
              <a:t>кремнію, тому евтектичні та заевтектичні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модифіку-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модифікування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стають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доевтектичними,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них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замість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70"/>
              </a:lnSpc>
              <a:spcBef>
                <a:spcPts val="110"/>
              </a:spcBef>
            </a:pPr>
            <a:r>
              <a:rPr sz="1800" spc="-7" baseline="2314" dirty="0">
                <a:latin typeface="Times New Roman"/>
                <a:cs typeface="Times New Roman"/>
              </a:rPr>
              <a:t>з’являються </a:t>
            </a:r>
            <a:r>
              <a:rPr sz="1800" baseline="2314" dirty="0">
                <a:latin typeface="Times New Roman"/>
                <a:cs typeface="Times New Roman"/>
              </a:rPr>
              <a:t>дендрити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800" spc="-7" baseline="2314" dirty="0">
                <a:latin typeface="Times New Roman"/>
                <a:cs typeface="Times New Roman"/>
              </a:rPr>
              <a:t>-твердого </a:t>
            </a:r>
            <a:r>
              <a:rPr sz="1800" baseline="2314" dirty="0">
                <a:latin typeface="Times New Roman"/>
                <a:cs typeface="Times New Roman"/>
              </a:rPr>
              <a:t>розчину, </a:t>
            </a:r>
            <a:r>
              <a:rPr sz="1800" spc="-7" baseline="2314" dirty="0">
                <a:latin typeface="Times New Roman"/>
                <a:cs typeface="Times New Roman"/>
              </a:rPr>
              <a:t>які при </a:t>
            </a:r>
            <a:r>
              <a:rPr sz="1800" baseline="2314" dirty="0">
                <a:latin typeface="Times New Roman"/>
                <a:cs typeface="Times New Roman"/>
              </a:rPr>
              <a:t>кристалізації </a:t>
            </a:r>
            <a:r>
              <a:rPr sz="1800" spc="-7" baseline="2314" dirty="0">
                <a:latin typeface="Times New Roman"/>
                <a:cs typeface="Times New Roman"/>
              </a:rPr>
              <a:t>стають </a:t>
            </a:r>
            <a:r>
              <a:rPr sz="1800" baseline="2314" dirty="0">
                <a:latin typeface="Times New Roman"/>
                <a:cs typeface="Times New Roman"/>
              </a:rPr>
              <a:t>основною фа- </a:t>
            </a:r>
            <a:r>
              <a:rPr sz="1800" spc="7" baseline="23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зою.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12.9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показано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силуміну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модифікування </a:t>
            </a:r>
            <a:r>
              <a:rPr sz="1200" dirty="0">
                <a:latin typeface="Times New Roman"/>
                <a:cs typeface="Times New Roman"/>
              </a:rPr>
              <a:t>натрієм.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4" name="object 3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59781" y="5087473"/>
            <a:ext cx="2246018" cy="3032398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321683" y="5105400"/>
            <a:ext cx="2238374" cy="3014472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799" y="516889"/>
            <a:ext cx="5787390" cy="6230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Якщо прийняти,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всі перетворення відбуваються при постійному тиску, то число </a:t>
            </a:r>
            <a:r>
              <a:rPr sz="1200" dirty="0">
                <a:latin typeface="Times New Roman"/>
                <a:cs typeface="Times New Roman"/>
              </a:rPr>
              <a:t> зовнішніх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чинників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зменшиться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одиниці: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65"/>
              </a:spcBef>
            </a:pPr>
            <a:r>
              <a:rPr sz="1200" i="1" spc="-5" dirty="0">
                <a:latin typeface="Times New Roman"/>
                <a:cs typeface="Times New Roman"/>
              </a:rPr>
              <a:t>С=</a:t>
            </a:r>
            <a:r>
              <a:rPr sz="1200" spc="-5" dirty="0">
                <a:latin typeface="Times New Roman"/>
                <a:cs typeface="Times New Roman"/>
              </a:rPr>
              <a:t>К–Ф+1,</a:t>
            </a:r>
            <a:endParaRPr sz="1200">
              <a:latin typeface="Times New Roman"/>
              <a:cs typeface="Times New Roman"/>
            </a:endParaRPr>
          </a:p>
          <a:p>
            <a:pPr marL="300355" marR="3681729" indent="-288290">
              <a:lnSpc>
                <a:spcPts val="1380"/>
              </a:lnSpc>
              <a:spcBef>
                <a:spcPts val="335"/>
              </a:spcBef>
              <a:tabLst>
                <a:tab pos="3003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</a:t>
            </a:r>
            <a:r>
              <a:rPr sz="1200" i="1" dirty="0">
                <a:latin typeface="Times New Roman"/>
                <a:cs typeface="Times New Roman"/>
              </a:rPr>
              <a:t>С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число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ступенів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свободи,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 – </a:t>
            </a:r>
            <a:r>
              <a:rPr sz="1200" spc="-15" dirty="0">
                <a:latin typeface="Times New Roman"/>
                <a:cs typeface="Times New Roman"/>
              </a:rPr>
              <a:t>кількість </a:t>
            </a:r>
            <a:r>
              <a:rPr sz="1200" spc="-10" dirty="0">
                <a:latin typeface="Times New Roman"/>
                <a:cs typeface="Times New Roman"/>
              </a:rPr>
              <a:t>компонентів,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кількість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фаз,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враховує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можливість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зміни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температури.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834640" marR="6350" indent="-481965">
              <a:lnSpc>
                <a:spcPts val="1610"/>
              </a:lnSpc>
              <a:spcBef>
                <a:spcPts val="960"/>
              </a:spcBef>
            </a:pPr>
            <a:r>
              <a:rPr sz="1400" b="1" spc="-5" dirty="0">
                <a:latin typeface="Times New Roman"/>
                <a:cs typeface="Times New Roman"/>
              </a:rPr>
              <a:t>2.3.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СПЛАВИ: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ОСОБЛИВОСТІ БУДОВИ,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КРИСТАЛІЗАЦІЯ,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ВЛАСТИВОСТІ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Будова </a:t>
            </a:r>
            <a:r>
              <a:rPr sz="1200" spc="-5" dirty="0">
                <a:latin typeface="Times New Roman"/>
                <a:cs typeface="Times New Roman"/>
              </a:rPr>
              <a:t>металевого сплаву залежить від того,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які взаємодії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собою вступають </a:t>
            </a:r>
            <a:r>
              <a:rPr sz="1200" dirty="0">
                <a:latin typeface="Times New Roman"/>
                <a:cs typeface="Times New Roman"/>
              </a:rPr>
              <a:t> компоненти,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складові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Майже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рідкому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розчиняються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одному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будь-яких співвідношеннях. При </a:t>
            </a:r>
            <a:r>
              <a:rPr sz="1200" dirty="0">
                <a:latin typeface="Times New Roman"/>
                <a:cs typeface="Times New Roman"/>
              </a:rPr>
              <a:t>утворенні </a:t>
            </a:r>
            <a:r>
              <a:rPr sz="1200" spc="-5" dirty="0">
                <a:latin typeface="Times New Roman"/>
                <a:cs typeface="Times New Roman"/>
              </a:rPr>
              <a:t>сплавів </a:t>
            </a:r>
            <a:r>
              <a:rPr sz="1200" dirty="0">
                <a:latin typeface="Times New Roman"/>
                <a:cs typeface="Times New Roman"/>
              </a:rPr>
              <a:t>в процесі їх </a:t>
            </a:r>
            <a:r>
              <a:rPr sz="1200" spc="-5" dirty="0">
                <a:latin typeface="Times New Roman"/>
                <a:cs typeface="Times New Roman"/>
              </a:rPr>
              <a:t>затвердіння </a:t>
            </a:r>
            <a:r>
              <a:rPr sz="1200" dirty="0">
                <a:latin typeface="Times New Roman"/>
                <a:cs typeface="Times New Roman"/>
              </a:rPr>
              <a:t> можливі</a:t>
            </a:r>
            <a:r>
              <a:rPr sz="1200" spc="-5" dirty="0">
                <a:latin typeface="Times New Roman"/>
                <a:cs typeface="Times New Roman"/>
              </a:rPr>
              <a:t> різні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взаємодії компонентів.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взаємодії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 сплави: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механічні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хімічні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тверді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69360">
              <a:lnSpc>
                <a:spcPct val="100000"/>
              </a:lnSpc>
              <a:spcBef>
                <a:spcPts val="880"/>
              </a:spcBef>
            </a:pPr>
            <a:r>
              <a:rPr sz="1200" b="1" dirty="0">
                <a:latin typeface="Times New Roman"/>
                <a:cs typeface="Times New Roman"/>
              </a:rPr>
              <a:t>2.3.1.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МЕХАНІЧНІ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СУМІШІ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«</a:t>
            </a:r>
            <a:r>
              <a:rPr sz="1200" i="1" dirty="0">
                <a:latin typeface="Times New Roman"/>
                <a:cs typeface="Times New Roman"/>
              </a:rPr>
              <a:t>механічні суміші</a:t>
            </a:r>
            <a:r>
              <a:rPr sz="1200" dirty="0">
                <a:latin typeface="Times New Roman"/>
                <a:cs typeface="Times New Roman"/>
              </a:rPr>
              <a:t>» </a:t>
            </a:r>
            <a:r>
              <a:rPr sz="1200" spc="-5" dirty="0">
                <a:latin typeface="Times New Roman"/>
                <a:cs typeface="Times New Roman"/>
              </a:rPr>
              <a:t>утворюються, коли </a:t>
            </a:r>
            <a:r>
              <a:rPr sz="1200" dirty="0">
                <a:latin typeface="Times New Roman"/>
                <a:cs typeface="Times New Roman"/>
              </a:rPr>
              <a:t>компоненти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здатні до взаємного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твердому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вступають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-5" dirty="0">
                <a:latin typeface="Times New Roman"/>
                <a:cs typeface="Times New Roman"/>
              </a:rPr>
              <a:t>хімічну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реакцію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Механічні суміші утворюють </a:t>
            </a:r>
            <a:r>
              <a:rPr sz="1200" dirty="0">
                <a:latin typeface="Times New Roman"/>
                <a:cs typeface="Times New Roman"/>
              </a:rPr>
              <a:t>елементи, </a:t>
            </a:r>
            <a:r>
              <a:rPr sz="1200" spc="-5" dirty="0">
                <a:latin typeface="Times New Roman"/>
                <a:cs typeface="Times New Roman"/>
              </a:rPr>
              <a:t>які значно розрізняються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будовою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стивостями, </a:t>
            </a:r>
            <a:r>
              <a:rPr sz="1200" dirty="0">
                <a:latin typeface="Times New Roman"/>
                <a:cs typeface="Times New Roman"/>
              </a:rPr>
              <a:t>коли сила взаємодії між однорідними атомами більше сили взаємодії </a:t>
            </a:r>
            <a:r>
              <a:rPr sz="1200" spc="-5" dirty="0">
                <a:latin typeface="Times New Roman"/>
                <a:cs typeface="Times New Roman"/>
              </a:rPr>
              <a:t>між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різнорідними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атомами.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Такий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складається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кристалів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входять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скла-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2.1),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збереженням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решіток.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27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889897" y="7027557"/>
            <a:ext cx="1966372" cy="189049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4784852" y="7300966"/>
            <a:ext cx="129539" cy="1987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100" spc="20" dirty="0">
                <a:latin typeface="Times New Roman"/>
                <a:cs typeface="Times New Roman"/>
              </a:rPr>
              <a:t>А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868676" y="8262609"/>
            <a:ext cx="121285" cy="1987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100" spc="15" dirty="0">
                <a:latin typeface="Times New Roman"/>
                <a:cs typeface="Times New Roman"/>
              </a:rPr>
              <a:t>В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361692" y="9037570"/>
            <a:ext cx="3198495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2.1.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мікроструктури двокомпонентного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«механічна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суміш» (А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компоненти)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983483" y="516889"/>
            <a:ext cx="3510915" cy="1078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00">
              <a:latin typeface="Times New Roman"/>
              <a:cs typeface="Times New Roman"/>
            </a:endParaRPr>
          </a:p>
          <a:p>
            <a:pPr marL="400050" marR="5715" lvl="1" indent="-400050" algn="r">
              <a:lnSpc>
                <a:spcPct val="100000"/>
              </a:lnSpc>
              <a:buAutoNum type="arabicPeriod" startAt="3"/>
              <a:tabLst>
                <a:tab pos="4000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МАГНІЙ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ЙОГО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3"/>
            </a:pPr>
            <a:endParaRPr sz="2000">
              <a:latin typeface="Times New Roman"/>
              <a:cs typeface="Times New Roman"/>
            </a:endParaRPr>
          </a:p>
          <a:p>
            <a:pPr marL="457200" marR="5080" lvl="2" indent="-457200" algn="r">
              <a:lnSpc>
                <a:spcPct val="100000"/>
              </a:lnSpc>
              <a:buAutoNum type="arabicPeriod"/>
              <a:tabLst>
                <a:tab pos="457200" algn="l"/>
              </a:tabLst>
            </a:pPr>
            <a:r>
              <a:rPr sz="1200" b="1" dirty="0">
                <a:latin typeface="Times New Roman"/>
                <a:cs typeface="Times New Roman"/>
              </a:rPr>
              <a:t>МАГНІЙ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69280" y="7879333"/>
            <a:ext cx="5862955" cy="210312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50800" marR="43180" indent="287655" algn="just">
              <a:lnSpc>
                <a:spcPts val="1400"/>
              </a:lnSpc>
              <a:spcBef>
                <a:spcPts val="180"/>
              </a:spcBef>
            </a:pPr>
            <a:r>
              <a:rPr sz="1200" spc="-5" dirty="0">
                <a:latin typeface="Times New Roman"/>
                <a:cs typeface="Times New Roman"/>
              </a:rPr>
              <a:t>Сировиною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виробництва </a:t>
            </a:r>
            <a:r>
              <a:rPr sz="1200" dirty="0">
                <a:latin typeface="Times New Roman"/>
                <a:cs typeface="Times New Roman"/>
              </a:rPr>
              <a:t>магнію </a:t>
            </a:r>
            <a:r>
              <a:rPr sz="1200" spc="-5" dirty="0">
                <a:latin typeface="Times New Roman"/>
                <a:cs typeface="Times New Roman"/>
              </a:rPr>
              <a:t>служить магнезит, який </a:t>
            </a:r>
            <a:r>
              <a:rPr sz="1200" dirty="0">
                <a:latin typeface="Times New Roman"/>
                <a:cs typeface="Times New Roman"/>
              </a:rPr>
              <a:t>в основному </a:t>
            </a:r>
            <a:r>
              <a:rPr sz="1200" spc="-5" dirty="0">
                <a:latin typeface="Times New Roman"/>
                <a:cs typeface="Times New Roman"/>
              </a:rPr>
              <a:t>склада-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MgCO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доломіт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MgСО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·CaСО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карналіт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·КСІ·6Н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О.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Існують два </a:t>
            </a:r>
            <a:r>
              <a:rPr sz="1200" dirty="0">
                <a:latin typeface="Times New Roman"/>
                <a:cs typeface="Times New Roman"/>
              </a:rPr>
              <a:t>способи отримання металевого </a:t>
            </a:r>
            <a:r>
              <a:rPr sz="1200" spc="-5" dirty="0">
                <a:latin typeface="Times New Roman"/>
                <a:cs typeface="Times New Roman"/>
              </a:rPr>
              <a:t>магнію: </a:t>
            </a:r>
            <a:r>
              <a:rPr sz="1200" i="1" spc="-5" dirty="0">
                <a:latin typeface="Times New Roman"/>
                <a:cs typeface="Times New Roman"/>
              </a:rPr>
              <a:t>термічний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spc="-5" dirty="0">
                <a:latin typeface="Times New Roman"/>
                <a:cs typeface="Times New Roman"/>
              </a:rPr>
              <a:t>електролітич-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ний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В основі </a:t>
            </a:r>
            <a:r>
              <a:rPr sz="1200" i="1" spc="-5" dirty="0">
                <a:latin typeface="Times New Roman"/>
                <a:cs typeface="Times New Roman"/>
              </a:rPr>
              <a:t>термічного </a:t>
            </a:r>
            <a:r>
              <a:rPr sz="1200" spc="-5" dirty="0">
                <a:latin typeface="Times New Roman"/>
                <a:cs typeface="Times New Roman"/>
              </a:rPr>
              <a:t>способу лежить відновлення оксиду </a:t>
            </a:r>
            <a:r>
              <a:rPr sz="1200" dirty="0">
                <a:latin typeface="Times New Roman"/>
                <a:cs typeface="Times New Roman"/>
              </a:rPr>
              <a:t>магнію </a:t>
            </a:r>
            <a:r>
              <a:rPr sz="1200" spc="-5" dirty="0">
                <a:latin typeface="Times New Roman"/>
                <a:cs typeface="Times New Roman"/>
              </a:rPr>
              <a:t>вуглецем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кремнієм,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електролітичного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електроліз</a:t>
            </a:r>
            <a:r>
              <a:rPr sz="1200" spc="-5" dirty="0">
                <a:latin typeface="Times New Roman"/>
                <a:cs typeface="Times New Roman"/>
              </a:rPr>
              <a:t> розплавленого </a:t>
            </a:r>
            <a:r>
              <a:rPr sz="1200" dirty="0">
                <a:latin typeface="Times New Roman"/>
                <a:cs typeface="Times New Roman"/>
              </a:rPr>
              <a:t>хлористого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розповсюдженим </a:t>
            </a:r>
            <a:r>
              <a:rPr sz="1200" dirty="0">
                <a:latin typeface="Times New Roman"/>
                <a:cs typeface="Times New Roman"/>
              </a:rPr>
              <a:t>є електролітичний </a:t>
            </a:r>
            <a:r>
              <a:rPr sz="1200" spc="-5" dirty="0">
                <a:latin typeface="Times New Roman"/>
                <a:cs typeface="Times New Roman"/>
              </a:rPr>
              <a:t>спосіб виробництва </a:t>
            </a:r>
            <a:r>
              <a:rPr sz="1200" dirty="0">
                <a:latin typeface="Times New Roman"/>
                <a:cs typeface="Times New Roman"/>
              </a:rPr>
              <a:t>металевого </a:t>
            </a:r>
            <a:r>
              <a:rPr sz="1200" spc="-5" dirty="0">
                <a:latin typeface="Times New Roman"/>
                <a:cs typeface="Times New Roman"/>
              </a:rPr>
              <a:t>магнію. </a:t>
            </a:r>
            <a:r>
              <a:rPr sz="1200" dirty="0">
                <a:latin typeface="Times New Roman"/>
                <a:cs typeface="Times New Roman"/>
              </a:rPr>
              <a:t> Він </a:t>
            </a:r>
            <a:r>
              <a:rPr sz="1200" spc="-5" dirty="0">
                <a:latin typeface="Times New Roman"/>
                <a:cs typeface="Times New Roman"/>
              </a:rPr>
              <a:t>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двох основних </a:t>
            </a:r>
            <a:r>
              <a:rPr sz="1200" dirty="0">
                <a:latin typeface="Times New Roman"/>
                <a:cs typeface="Times New Roman"/>
              </a:rPr>
              <a:t>процесів – одержання хлористого магнію з </a:t>
            </a:r>
            <a:r>
              <a:rPr sz="1200" spc="-5" dirty="0">
                <a:latin typeface="Times New Roman"/>
                <a:cs typeface="Times New Roman"/>
              </a:rPr>
              <a:t>вихідної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сировини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електролізу.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Отримання хлориду</a:t>
            </a:r>
            <a:r>
              <a:rPr sz="1200" dirty="0">
                <a:latin typeface="Times New Roman"/>
                <a:cs typeface="Times New Roman"/>
              </a:rPr>
              <a:t> магнію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ведуть </a:t>
            </a:r>
            <a:r>
              <a:rPr sz="1200" dirty="0">
                <a:latin typeface="Times New Roman"/>
                <a:cs typeface="Times New Roman"/>
              </a:rPr>
              <a:t>трьома</a:t>
            </a:r>
            <a:r>
              <a:rPr sz="1200" spc="-5" dirty="0">
                <a:latin typeface="Times New Roman"/>
                <a:cs typeface="Times New Roman"/>
              </a:rPr>
              <a:t> способами.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40"/>
              </a:spcBef>
            </a:pPr>
            <a:r>
              <a:rPr sz="1000" spc="-5" dirty="0">
                <a:latin typeface="Times New Roman"/>
                <a:cs typeface="Times New Roman"/>
              </a:rPr>
              <a:t>234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4851" y="4919721"/>
            <a:ext cx="4219575" cy="373380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12700" marR="5080">
              <a:lnSpc>
                <a:spcPts val="1300"/>
              </a:lnSpc>
              <a:spcBef>
                <a:spcPts val="260"/>
              </a:spcBef>
            </a:pPr>
            <a:r>
              <a:rPr sz="1200" spc="-15" dirty="0">
                <a:latin typeface="Times New Roman"/>
                <a:cs typeface="Times New Roman"/>
              </a:rPr>
              <a:t>ський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вчений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Фарадей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отримав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магній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електролізом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розплав-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леного</a:t>
            </a:r>
            <a:r>
              <a:rPr sz="1200" spc="-5" dirty="0">
                <a:latin typeface="Times New Roman"/>
                <a:cs typeface="Times New Roman"/>
              </a:rPr>
              <a:t> хлориду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магнію.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4296" y="5482061"/>
            <a:ext cx="1345134" cy="1871874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79598" y="5433059"/>
            <a:ext cx="1442465" cy="192862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846320" y="5433059"/>
            <a:ext cx="1441881" cy="1922526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264400" y="7434326"/>
            <a:ext cx="74041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177165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Антон 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ф</a:t>
            </a:r>
            <a:r>
              <a:rPr sz="1000" i="1" spc="-5" dirty="0">
                <a:latin typeface="Times New Roman"/>
                <a:cs typeface="Times New Roman"/>
              </a:rPr>
              <a:t>о</a:t>
            </a:r>
            <a:r>
              <a:rPr sz="1000" i="1" dirty="0">
                <a:latin typeface="Times New Roman"/>
                <a:cs typeface="Times New Roman"/>
              </a:rPr>
              <a:t>н </a:t>
            </a:r>
            <a:r>
              <a:rPr sz="1000" i="1" spc="-5" dirty="0">
                <a:latin typeface="Times New Roman"/>
                <a:cs typeface="Times New Roman"/>
              </a:rPr>
              <a:t>Р</a:t>
            </a:r>
            <a:r>
              <a:rPr sz="1000" i="1" spc="-10" dirty="0">
                <a:latin typeface="Times New Roman"/>
                <a:cs typeface="Times New Roman"/>
              </a:rPr>
              <a:t>у</a:t>
            </a:r>
            <a:r>
              <a:rPr sz="1000" i="1" spc="-5" dirty="0">
                <a:latin typeface="Times New Roman"/>
                <a:cs typeface="Times New Roman"/>
              </a:rPr>
              <a:t>прехт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77201" y="7434326"/>
            <a:ext cx="1045844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1130" marR="5080" indent="-139065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Ант</a:t>
            </a:r>
            <a:r>
              <a:rPr sz="1000" i="1" spc="-10" dirty="0">
                <a:latin typeface="Times New Roman"/>
                <a:cs typeface="Times New Roman"/>
              </a:rPr>
              <a:t>у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Олек</a:t>
            </a:r>
            <a:r>
              <a:rPr sz="1000" i="1" spc="-10" dirty="0">
                <a:latin typeface="Times New Roman"/>
                <a:cs typeface="Times New Roman"/>
              </a:rPr>
              <a:t>с</a:t>
            </a:r>
            <a:r>
              <a:rPr sz="1000" i="1" spc="-5" dirty="0">
                <a:latin typeface="Times New Roman"/>
                <a:cs typeface="Times New Roman"/>
              </a:rPr>
              <a:t>андр  Брутус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Бюссі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15202" y="7434326"/>
            <a:ext cx="50292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6350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Майкл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Фарадей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33044" y="2320289"/>
            <a:ext cx="1440180" cy="2515361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681988" y="1780282"/>
            <a:ext cx="5838825" cy="328676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38100" marR="30480" indent="287655" algn="r">
              <a:lnSpc>
                <a:spcPct val="90200"/>
              </a:lnSpc>
              <a:spcBef>
                <a:spcPts val="240"/>
              </a:spcBef>
            </a:pPr>
            <a:r>
              <a:rPr sz="1200" i="1" dirty="0">
                <a:latin typeface="Times New Roman"/>
                <a:cs typeface="Times New Roman"/>
              </a:rPr>
              <a:t>Магній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(Mg)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дуже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легкий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ковкий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сріблясто-білого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кольору,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щільність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дорівнює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1,74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г/см</a:t>
            </a:r>
            <a:r>
              <a:rPr sz="1200" spc="-7" baseline="38194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плавлення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650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гексагональну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щіль-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ноупаковану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кристалічну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решітку.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Дуже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активний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аж</a:t>
            </a:r>
            <a:endParaRPr sz="1200">
              <a:latin typeface="Times New Roman"/>
              <a:cs typeface="Times New Roman"/>
            </a:endParaRPr>
          </a:p>
          <a:p>
            <a:pPr marL="1605280" marR="3111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самозаймання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повітрі,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тому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зберігається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герметичної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тарі (рис. 12.10). Механічні властивості </a:t>
            </a:r>
            <a:r>
              <a:rPr sz="1200" dirty="0">
                <a:latin typeface="Times New Roman"/>
                <a:cs typeface="Times New Roman"/>
              </a:rPr>
              <a:t>технічно чистого </a:t>
            </a:r>
            <a:r>
              <a:rPr sz="1200" spc="-5" dirty="0">
                <a:latin typeface="Times New Roman"/>
                <a:cs typeface="Times New Roman"/>
              </a:rPr>
              <a:t>маг- </a:t>
            </a:r>
            <a:r>
              <a:rPr sz="1200" dirty="0">
                <a:latin typeface="Times New Roman"/>
                <a:cs typeface="Times New Roman"/>
              </a:rPr>
              <a:t> нію </a:t>
            </a:r>
            <a:r>
              <a:rPr sz="1200" spc="-5" dirty="0">
                <a:latin typeface="Times New Roman"/>
                <a:cs typeface="Times New Roman"/>
              </a:rPr>
              <a:t>(марка МА1): межа міцності </a:t>
            </a:r>
            <a:r>
              <a:rPr sz="1200" dirty="0">
                <a:latin typeface="Times New Roman"/>
                <a:cs typeface="Times New Roman"/>
              </a:rPr>
              <a:t>– 190 </a:t>
            </a:r>
            <a:r>
              <a:rPr sz="1200" spc="-5" dirty="0">
                <a:latin typeface="Times New Roman"/>
                <a:cs typeface="Times New Roman"/>
              </a:rPr>
              <a:t>МПа, </a:t>
            </a:r>
            <a:r>
              <a:rPr sz="1200" dirty="0">
                <a:latin typeface="Times New Roman"/>
                <a:cs typeface="Times New Roman"/>
              </a:rPr>
              <a:t>відносне </a:t>
            </a:r>
            <a:r>
              <a:rPr sz="1200" spc="-5" dirty="0">
                <a:latin typeface="Times New Roman"/>
                <a:cs typeface="Times New Roman"/>
              </a:rPr>
              <a:t>подов- </a:t>
            </a:r>
            <a:r>
              <a:rPr sz="1200" dirty="0">
                <a:latin typeface="Times New Roman"/>
                <a:cs typeface="Times New Roman"/>
              </a:rPr>
              <a:t> ження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18 %,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модуль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пружності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4500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  <a:p>
            <a:pPr marL="1605280" marR="31750" indent="287655" algn="just">
              <a:lnSpc>
                <a:spcPct val="90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Латинська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</a:t>
            </a:r>
            <a:r>
              <a:rPr sz="1200" dirty="0">
                <a:latin typeface="Times New Roman"/>
                <a:cs typeface="Times New Roman"/>
              </a:rPr>
              <a:t> Mg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(magnesium)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походить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назви </a:t>
            </a:r>
            <a:r>
              <a:rPr sz="1200" dirty="0">
                <a:latin typeface="Times New Roman"/>
                <a:cs typeface="Times New Roman"/>
              </a:rPr>
              <a:t>стародавнього </a:t>
            </a:r>
            <a:r>
              <a:rPr sz="1200" spc="-5" dirty="0">
                <a:latin typeface="Times New Roman"/>
                <a:cs typeface="Times New Roman"/>
              </a:rPr>
              <a:t>міста Магнезія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Малій Азії, навколо якого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поклади </a:t>
            </a:r>
            <a:r>
              <a:rPr sz="1200" spc="-5" dirty="0">
                <a:latin typeface="Times New Roman"/>
                <a:cs typeface="Times New Roman"/>
              </a:rPr>
              <a:t>мінералу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магнезиту.</a:t>
            </a:r>
            <a:endParaRPr sz="1200">
              <a:latin typeface="Times New Roman"/>
              <a:cs typeface="Times New Roman"/>
            </a:endParaRPr>
          </a:p>
          <a:p>
            <a:pPr marL="1605280" marR="31115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У 1792 </a:t>
            </a:r>
            <a:r>
              <a:rPr sz="1200" spc="-5" dirty="0">
                <a:latin typeface="Times New Roman"/>
                <a:cs typeface="Times New Roman"/>
              </a:rPr>
              <a:t>році Антон </a:t>
            </a:r>
            <a:r>
              <a:rPr sz="1200" dirty="0">
                <a:latin typeface="Times New Roman"/>
                <a:cs typeface="Times New Roman"/>
              </a:rPr>
              <a:t>фон </a:t>
            </a:r>
            <a:r>
              <a:rPr sz="1200" spc="-5" dirty="0">
                <a:latin typeface="Times New Roman"/>
                <a:cs typeface="Times New Roman"/>
              </a:rPr>
              <a:t>Рупрехт (Австрія) </a:t>
            </a:r>
            <a:r>
              <a:rPr sz="1200" dirty="0">
                <a:latin typeface="Times New Roman"/>
                <a:cs typeface="Times New Roman"/>
              </a:rPr>
              <a:t>виділив з </a:t>
            </a:r>
            <a:r>
              <a:rPr sz="1200" spc="-5" dirty="0">
                <a:latin typeface="Times New Roman"/>
                <a:cs typeface="Times New Roman"/>
              </a:rPr>
              <a:t>білої </a:t>
            </a:r>
            <a:r>
              <a:rPr sz="1200" dirty="0">
                <a:latin typeface="Times New Roman"/>
                <a:cs typeface="Times New Roman"/>
              </a:rPr>
              <a:t> магнезії, </a:t>
            </a:r>
            <a:r>
              <a:rPr sz="1200" spc="-5" dirty="0">
                <a:latin typeface="Times New Roman"/>
                <a:cs typeface="Times New Roman"/>
              </a:rPr>
              <a:t>шляхом відновленням </a:t>
            </a:r>
            <a:r>
              <a:rPr sz="1200" dirty="0">
                <a:latin typeface="Times New Roman"/>
                <a:cs typeface="Times New Roman"/>
              </a:rPr>
              <a:t>вугіллям, </a:t>
            </a:r>
            <a:r>
              <a:rPr sz="1200" spc="-5" dirty="0">
                <a:latin typeface="Times New Roman"/>
                <a:cs typeface="Times New Roman"/>
              </a:rPr>
              <a:t>невідомий метал,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званий </a:t>
            </a:r>
            <a:r>
              <a:rPr sz="1200" dirty="0">
                <a:latin typeface="Times New Roman"/>
                <a:cs typeface="Times New Roman"/>
              </a:rPr>
              <a:t>їм </a:t>
            </a:r>
            <a:r>
              <a:rPr sz="1200" spc="-5" dirty="0">
                <a:latin typeface="Times New Roman"/>
                <a:cs typeface="Times New Roman"/>
              </a:rPr>
              <a:t>«австрій». </a:t>
            </a:r>
            <a:r>
              <a:rPr sz="1200" dirty="0">
                <a:latin typeface="Times New Roman"/>
                <a:cs typeface="Times New Roman"/>
              </a:rPr>
              <a:t>Пізніше </a:t>
            </a:r>
            <a:r>
              <a:rPr sz="1200" spc="-5" dirty="0">
                <a:latin typeface="Times New Roman"/>
                <a:cs typeface="Times New Roman"/>
              </a:rPr>
              <a:t>було </a:t>
            </a:r>
            <a:r>
              <a:rPr sz="1200" dirty="0">
                <a:latin typeface="Times New Roman"/>
                <a:cs typeface="Times New Roman"/>
              </a:rPr>
              <a:t>встановлено, що </a:t>
            </a:r>
            <a:r>
              <a:rPr sz="1200" spc="-5" dirty="0">
                <a:latin typeface="Times New Roman"/>
                <a:cs typeface="Times New Roman"/>
              </a:rPr>
              <a:t>«австрій»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являє </a:t>
            </a:r>
            <a:r>
              <a:rPr sz="1200" dirty="0">
                <a:latin typeface="Times New Roman"/>
                <a:cs typeface="Times New Roman"/>
              </a:rPr>
              <a:t>собою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сильно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забруднений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залізом</a:t>
            </a:r>
            <a:r>
              <a:rPr sz="1200" spc="-5" dirty="0">
                <a:latin typeface="Times New Roman"/>
                <a:cs typeface="Times New Roman"/>
              </a:rPr>
              <a:t> магній.</a:t>
            </a:r>
            <a:endParaRPr sz="1200">
              <a:latin typeface="Times New Roman"/>
              <a:cs typeface="Times New Roman"/>
            </a:endParaRPr>
          </a:p>
          <a:p>
            <a:pPr marL="1605280" marR="31115" indent="253365" algn="just">
              <a:lnSpc>
                <a:spcPct val="903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У 1808 р. </a:t>
            </a:r>
            <a:r>
              <a:rPr sz="1200" spc="-5" dirty="0">
                <a:latin typeface="Times New Roman"/>
                <a:cs typeface="Times New Roman"/>
              </a:rPr>
              <a:t>англійський </a:t>
            </a:r>
            <a:r>
              <a:rPr sz="1200" dirty="0">
                <a:latin typeface="Times New Roman"/>
                <a:cs typeface="Times New Roman"/>
              </a:rPr>
              <a:t>хімік Г. </a:t>
            </a:r>
            <a:r>
              <a:rPr sz="1200" spc="-5" dirty="0">
                <a:latin typeface="Times New Roman"/>
                <a:cs typeface="Times New Roman"/>
              </a:rPr>
              <a:t>Деві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допомогою електро-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лізу зволоженої суміші </a:t>
            </a:r>
            <a:r>
              <a:rPr sz="1200" dirty="0">
                <a:latin typeface="Times New Roman"/>
                <a:cs typeface="Times New Roman"/>
              </a:rPr>
              <a:t>магнезії </a:t>
            </a:r>
            <a:r>
              <a:rPr sz="1200" spc="-5" dirty="0">
                <a:latin typeface="Times New Roman"/>
                <a:cs typeface="Times New Roman"/>
              </a:rPr>
              <a:t>та оксиду ртуті </a:t>
            </a:r>
            <a:r>
              <a:rPr sz="1200" dirty="0">
                <a:latin typeface="Times New Roman"/>
                <a:cs typeface="Times New Roman"/>
              </a:rPr>
              <a:t>отримав </a:t>
            </a:r>
            <a:r>
              <a:rPr sz="1200" spc="-5" dirty="0">
                <a:latin typeface="Times New Roman"/>
                <a:cs typeface="Times New Roman"/>
              </a:rPr>
              <a:t>амаль-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гаму невідомого </a:t>
            </a:r>
            <a:r>
              <a:rPr sz="1200" spc="-10" dirty="0">
                <a:latin typeface="Times New Roman"/>
                <a:cs typeface="Times New Roman"/>
              </a:rPr>
              <a:t>металу, </a:t>
            </a:r>
            <a:r>
              <a:rPr sz="1200" spc="-15" dirty="0">
                <a:latin typeface="Times New Roman"/>
                <a:cs typeface="Times New Roman"/>
              </a:rPr>
              <a:t>якому </a:t>
            </a:r>
            <a:r>
              <a:rPr sz="1200" spc="-10" dirty="0">
                <a:latin typeface="Times New Roman"/>
                <a:cs typeface="Times New Roman"/>
              </a:rPr>
              <a:t>дав назву </a:t>
            </a:r>
            <a:r>
              <a:rPr sz="1200" spc="-15" dirty="0">
                <a:latin typeface="Times New Roman"/>
                <a:cs typeface="Times New Roman"/>
              </a:rPr>
              <a:t>«магнезиум».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1829 </a:t>
            </a:r>
            <a:r>
              <a:rPr sz="1200" spc="-5" dirty="0">
                <a:latin typeface="Times New Roman"/>
                <a:cs typeface="Times New Roman"/>
              </a:rPr>
              <a:t>р.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французький</a:t>
            </a:r>
            <a:r>
              <a:rPr sz="1200" spc="5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хімік</a:t>
            </a:r>
            <a:r>
              <a:rPr sz="1200" spc="5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А.</a:t>
            </a:r>
            <a:r>
              <a:rPr sz="1200" dirty="0">
                <a:latin typeface="Times New Roman"/>
                <a:cs typeface="Times New Roman"/>
              </a:rPr>
              <a:t> Бюсси</a:t>
            </a:r>
            <a:r>
              <a:rPr sz="1200" spc="5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отримав</a:t>
            </a:r>
            <a:r>
              <a:rPr sz="1200" spc="5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магній,</a:t>
            </a:r>
            <a:r>
              <a:rPr sz="1200" spc="5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відновлюючи</a:t>
            </a:r>
            <a:endParaRPr sz="1200">
              <a:latin typeface="Times New Roman"/>
              <a:cs typeface="Times New Roman"/>
            </a:endParaRPr>
          </a:p>
          <a:p>
            <a:pPr marL="1605280" algn="just">
              <a:lnSpc>
                <a:spcPts val="1110"/>
              </a:lnSpc>
            </a:pP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розплавлений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хлорид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металевим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калієм.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1830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англій-</a:t>
            </a:r>
            <a:endParaRPr sz="1200">
              <a:latin typeface="Times New Roman"/>
              <a:cs typeface="Times New Roman"/>
            </a:endParaRPr>
          </a:p>
          <a:p>
            <a:pPr marL="162560" algn="just">
              <a:lnSpc>
                <a:spcPts val="101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12.10.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Металевий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60600" y="5034788"/>
            <a:ext cx="38544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магній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29710" y="516889"/>
            <a:ext cx="3616325" cy="770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2664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R="44450" algn="r">
              <a:lnSpc>
                <a:spcPct val="100000"/>
              </a:lnSpc>
              <a:spcBef>
                <a:spcPts val="5"/>
              </a:spcBef>
              <a:tabLst>
                <a:tab pos="714375" algn="l"/>
                <a:tab pos="1315720" algn="l"/>
                <a:tab pos="1584325" algn="l"/>
                <a:tab pos="259588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Перший	</a:t>
            </a:r>
            <a:r>
              <a:rPr sz="1200" i="1" dirty="0">
                <a:latin typeface="Times New Roman"/>
                <a:cs typeface="Times New Roman"/>
              </a:rPr>
              <a:t>спосіб	</a:t>
            </a:r>
            <a:r>
              <a:rPr sz="1200" dirty="0">
                <a:latin typeface="Times New Roman"/>
                <a:cs typeface="Times New Roman"/>
              </a:rPr>
              <a:t>–	зневоднення	</a:t>
            </a:r>
            <a:r>
              <a:rPr sz="1200" spc="-5" dirty="0">
                <a:latin typeface="Times New Roman"/>
                <a:cs typeface="Times New Roman"/>
              </a:rPr>
              <a:t>карналіту</a:t>
            </a:r>
            <a:endParaRPr sz="1200">
              <a:latin typeface="Times New Roman"/>
              <a:cs typeface="Times New Roman"/>
            </a:endParaRPr>
          </a:p>
          <a:p>
            <a:pPr marR="43180" algn="r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KCl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6Н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O.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здійснюють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дві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стадії.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42362" y="1268979"/>
            <a:ext cx="3592195" cy="426529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38100" marR="30480" algn="just">
              <a:lnSpc>
                <a:spcPct val="104200"/>
              </a:lnSpc>
              <a:spcBef>
                <a:spcPts val="40"/>
              </a:spcBef>
            </a:pPr>
            <a:r>
              <a:rPr sz="1200" spc="-15" dirty="0">
                <a:latin typeface="Times New Roman"/>
                <a:cs typeface="Times New Roman"/>
              </a:rPr>
              <a:t>Першу стадію проводять, нагріваючи карналіт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труб-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частих </a:t>
            </a:r>
            <a:r>
              <a:rPr sz="1200" spc="-5" dirty="0">
                <a:latin typeface="Times New Roman"/>
                <a:cs typeface="Times New Roman"/>
              </a:rPr>
              <a:t>обертових </a:t>
            </a:r>
            <a:r>
              <a:rPr sz="1200" dirty="0">
                <a:latin typeface="Times New Roman"/>
                <a:cs typeface="Times New Roman"/>
              </a:rPr>
              <a:t>печах або </a:t>
            </a:r>
            <a:r>
              <a:rPr sz="1200" spc="-5" dirty="0">
                <a:latin typeface="Times New Roman"/>
                <a:cs typeface="Times New Roman"/>
              </a:rPr>
              <a:t>печах киплячого шару.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Другу</a:t>
            </a:r>
            <a:r>
              <a:rPr sz="1200" dirty="0">
                <a:latin typeface="Times New Roman"/>
                <a:cs typeface="Times New Roman"/>
              </a:rPr>
              <a:t> стадію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переважно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печах-хлораторах,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плавильну камеру (піч опору), </a:t>
            </a:r>
            <a:r>
              <a:rPr sz="1200" dirty="0">
                <a:latin typeface="Times New Roman"/>
                <a:cs typeface="Times New Roman"/>
              </a:rPr>
              <a:t>де карналіт роз-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плавляють при </a:t>
            </a:r>
            <a:r>
              <a:rPr sz="1200" dirty="0">
                <a:latin typeface="Times New Roman"/>
                <a:cs typeface="Times New Roman"/>
              </a:rPr>
              <a:t>температурах </a:t>
            </a:r>
            <a:r>
              <a:rPr sz="1200" spc="-5" dirty="0">
                <a:latin typeface="Times New Roman"/>
                <a:cs typeface="Times New Roman"/>
              </a:rPr>
              <a:t>550…600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С; дві каме- </a:t>
            </a:r>
            <a:r>
              <a:rPr sz="1200" dirty="0">
                <a:latin typeface="Times New Roman"/>
                <a:cs typeface="Times New Roman"/>
              </a:rPr>
              <a:t> 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хлорування,</a:t>
            </a:r>
            <a:r>
              <a:rPr sz="1200" dirty="0">
                <a:latin typeface="Times New Roman"/>
                <a:cs typeface="Times New Roman"/>
              </a:rPr>
              <a:t> де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продуванням</a:t>
            </a:r>
            <a:r>
              <a:rPr sz="1200" dirty="0">
                <a:latin typeface="Times New Roman"/>
                <a:cs typeface="Times New Roman"/>
              </a:rPr>
              <a:t> хлором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домішки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(MgO)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переводять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копильник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(міксер). На </a:t>
            </a:r>
            <a:r>
              <a:rPr sz="1200" dirty="0">
                <a:latin typeface="Times New Roman"/>
                <a:cs typeface="Times New Roman"/>
              </a:rPr>
              <a:t>деяких заводах </a:t>
            </a:r>
            <a:r>
              <a:rPr sz="1200" spc="-5" dirty="0">
                <a:latin typeface="Times New Roman"/>
                <a:cs typeface="Times New Roman"/>
              </a:rPr>
              <a:t>другу </a:t>
            </a:r>
            <a:r>
              <a:rPr sz="1200" dirty="0">
                <a:latin typeface="Times New Roman"/>
                <a:cs typeface="Times New Roman"/>
              </a:rPr>
              <a:t>стадію проводять 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електричних печах </a:t>
            </a:r>
            <a:r>
              <a:rPr sz="1200" spc="-5" dirty="0">
                <a:latin typeface="Times New Roman"/>
                <a:cs typeface="Times New Roman"/>
              </a:rPr>
              <a:t>опору, </a:t>
            </a:r>
            <a:r>
              <a:rPr sz="1200" dirty="0">
                <a:latin typeface="Times New Roman"/>
                <a:cs typeface="Times New Roman"/>
              </a:rPr>
              <a:t>де карналіт </a:t>
            </a:r>
            <a:r>
              <a:rPr sz="1200" spc="-5" dirty="0">
                <a:latin typeface="Times New Roman"/>
                <a:cs typeface="Times New Roman"/>
              </a:rPr>
              <a:t>розплавляють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температурі </a:t>
            </a:r>
            <a:r>
              <a:rPr sz="1200" dirty="0">
                <a:latin typeface="Times New Roman"/>
                <a:cs typeface="Times New Roman"/>
              </a:rPr>
              <a:t>500 </a:t>
            </a:r>
            <a:r>
              <a:rPr sz="1200" spc="-5" dirty="0">
                <a:latin typeface="Times New Roman"/>
                <a:cs typeface="Times New Roman"/>
              </a:rPr>
              <a:t>°С та зливають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міксер. </a:t>
            </a:r>
            <a:r>
              <a:rPr sz="1200" dirty="0">
                <a:latin typeface="Times New Roman"/>
                <a:cs typeface="Times New Roman"/>
              </a:rPr>
              <a:t>В обох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випадках </a:t>
            </a:r>
            <a:r>
              <a:rPr sz="1200" spc="-5" dirty="0">
                <a:latin typeface="Times New Roman"/>
                <a:cs typeface="Times New Roman"/>
              </a:rPr>
              <a:t>рідкий </a:t>
            </a:r>
            <a:r>
              <a:rPr sz="1200" dirty="0">
                <a:latin typeface="Times New Roman"/>
                <a:cs typeface="Times New Roman"/>
              </a:rPr>
              <a:t>карналіт </a:t>
            </a:r>
            <a:r>
              <a:rPr sz="1200" spc="-5" dirty="0">
                <a:latin typeface="Times New Roman"/>
                <a:cs typeface="Times New Roman"/>
              </a:rPr>
              <a:t>зливають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міксерів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ківш </a:t>
            </a:r>
            <a:r>
              <a:rPr sz="1200" dirty="0">
                <a:latin typeface="Times New Roman"/>
                <a:cs typeface="Times New Roman"/>
              </a:rPr>
              <a:t> для </a:t>
            </a:r>
            <a:r>
              <a:rPr sz="1200" spc="-5" dirty="0">
                <a:latin typeface="Times New Roman"/>
                <a:cs typeface="Times New Roman"/>
              </a:rPr>
              <a:t>транспортування </a:t>
            </a:r>
            <a:r>
              <a:rPr sz="1200" dirty="0">
                <a:latin typeface="Times New Roman"/>
                <a:cs typeface="Times New Roman"/>
              </a:rPr>
              <a:t>в електролізний цех. </a:t>
            </a:r>
            <a:r>
              <a:rPr sz="1200" spc="-5" dirty="0">
                <a:latin typeface="Times New Roman"/>
                <a:cs typeface="Times New Roman"/>
              </a:rPr>
              <a:t>Зневодне-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ний</a:t>
            </a:r>
            <a:r>
              <a:rPr sz="1200" dirty="0">
                <a:latin typeface="Times New Roman"/>
                <a:cs typeface="Times New Roman"/>
              </a:rPr>
              <a:t> карналіт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містить,</a:t>
            </a:r>
            <a:r>
              <a:rPr sz="1200" dirty="0">
                <a:latin typeface="Times New Roman"/>
                <a:cs typeface="Times New Roman"/>
              </a:rPr>
              <a:t> %: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47…52;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KCl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40…46;</a:t>
            </a:r>
            <a:r>
              <a:rPr sz="1200" spc="-5" dirty="0">
                <a:latin typeface="Times New Roman"/>
                <a:cs typeface="Times New Roman"/>
              </a:rPr>
              <a:t> NaCl </a:t>
            </a:r>
            <a:r>
              <a:rPr sz="1200" dirty="0">
                <a:latin typeface="Times New Roman"/>
                <a:cs typeface="Times New Roman"/>
              </a:rPr>
              <a:t>– 5…8.</a:t>
            </a:r>
            <a:endParaRPr sz="1200">
              <a:latin typeface="Times New Roman"/>
              <a:cs typeface="Times New Roman"/>
            </a:endParaRPr>
          </a:p>
          <a:p>
            <a:pPr marL="38100" marR="31750" indent="287655" algn="just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Другий спосіб отримання хлориду </a:t>
            </a:r>
            <a:r>
              <a:rPr sz="1200" dirty="0">
                <a:latin typeface="Times New Roman"/>
                <a:cs typeface="Times New Roman"/>
              </a:rPr>
              <a:t>магнію </a:t>
            </a:r>
            <a:r>
              <a:rPr sz="1200" spc="-5" dirty="0">
                <a:latin typeface="Times New Roman"/>
                <a:cs typeface="Times New Roman"/>
              </a:rPr>
              <a:t>поля- </a:t>
            </a:r>
            <a:r>
              <a:rPr sz="1200" dirty="0">
                <a:latin typeface="Times New Roman"/>
                <a:cs typeface="Times New Roman"/>
              </a:rPr>
              <a:t> гає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хлоруванні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магнезиту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MgCO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доломіту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MgСО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·CaCO</a:t>
            </a:r>
            <a:r>
              <a:rPr sz="1200" spc="-7" baseline="-10416" dirty="0">
                <a:latin typeface="Times New Roman"/>
                <a:cs typeface="Times New Roman"/>
              </a:rPr>
              <a:t>3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оксиду магнію MgO, одержувано-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попереднього випалу магнезиту. Процес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ведуть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шахтних електричних </a:t>
            </a:r>
            <a:r>
              <a:rPr sz="1200" dirty="0">
                <a:latin typeface="Times New Roman"/>
                <a:cs typeface="Times New Roman"/>
              </a:rPr>
              <a:t>печах. У </a:t>
            </a:r>
            <a:r>
              <a:rPr sz="1200" spc="-5" dirty="0">
                <a:latin typeface="Times New Roman"/>
                <a:cs typeface="Times New Roman"/>
              </a:rPr>
              <a:t>нижній час-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тині </a:t>
            </a:r>
            <a:r>
              <a:rPr sz="1200" dirty="0">
                <a:latin typeface="Times New Roman"/>
                <a:cs typeface="Times New Roman"/>
              </a:rPr>
              <a:t>печі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12.11) </a:t>
            </a:r>
            <a:r>
              <a:rPr sz="1200" spc="-5" dirty="0">
                <a:latin typeface="Times New Roman"/>
                <a:cs typeface="Times New Roman"/>
              </a:rPr>
              <a:t>розташовані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два </a:t>
            </a:r>
            <a:r>
              <a:rPr sz="1200" dirty="0">
                <a:latin typeface="Times New Roman"/>
                <a:cs typeface="Times New Roman"/>
              </a:rPr>
              <a:t>ряди </a:t>
            </a:r>
            <a:r>
              <a:rPr sz="1200" spc="-5" dirty="0">
                <a:latin typeface="Times New Roman"/>
                <a:cs typeface="Times New Roman"/>
              </a:rPr>
              <a:t>елект-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роди; </a:t>
            </a:r>
            <a:r>
              <a:rPr sz="1200" dirty="0">
                <a:latin typeface="Times New Roman"/>
                <a:cs typeface="Times New Roman"/>
              </a:rPr>
              <a:t>між ними знаходяться </a:t>
            </a:r>
            <a:r>
              <a:rPr sz="1200" spc="-5" dirty="0">
                <a:latin typeface="Times New Roman"/>
                <a:cs typeface="Times New Roman"/>
              </a:rPr>
              <a:t>вугільні </a:t>
            </a:r>
            <a:r>
              <a:rPr sz="1200" dirty="0">
                <a:latin typeface="Times New Roman"/>
                <a:cs typeface="Times New Roman"/>
              </a:rPr>
              <a:t>брикети </a:t>
            </a:r>
            <a:r>
              <a:rPr sz="1200" spc="-5" dirty="0">
                <a:latin typeface="Times New Roman"/>
                <a:cs typeface="Times New Roman"/>
              </a:rPr>
              <a:t>(вуг- </a:t>
            </a:r>
            <a:r>
              <a:rPr sz="1200" dirty="0">
                <a:latin typeface="Times New Roman"/>
                <a:cs typeface="Times New Roman"/>
              </a:rPr>
              <a:t> лець є </a:t>
            </a:r>
            <a:r>
              <a:rPr sz="1200" spc="-5" dirty="0">
                <a:latin typeface="Times New Roman"/>
                <a:cs typeface="Times New Roman"/>
              </a:rPr>
              <a:t>відновником), які при проходженні електрич-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струму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нагріваються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750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29635" y="5500365"/>
            <a:ext cx="5862955" cy="4482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8455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Шихту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(MgO,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МgСО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2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MgСО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·CaCO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заван-</a:t>
            </a:r>
            <a:endParaRPr sz="1200">
              <a:latin typeface="Times New Roman"/>
              <a:cs typeface="Times New Roman"/>
            </a:endParaRPr>
          </a:p>
          <a:p>
            <a:pPr marL="50800" marR="438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тажують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зверху,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через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фурми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вдувають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хлор.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шахті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біля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фурм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хлору-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реакціями:</a:t>
            </a:r>
            <a:endParaRPr sz="1200">
              <a:latin typeface="Times New Roman"/>
              <a:cs typeface="Times New Roman"/>
            </a:endParaRPr>
          </a:p>
          <a:p>
            <a:pPr marL="1718310" marR="1710689" indent="499745">
              <a:lnSpc>
                <a:spcPts val="16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МgСО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</a:t>
            </a:r>
            <a:r>
              <a:rPr sz="1200" spc="-5" dirty="0">
                <a:latin typeface="Times New Roman"/>
                <a:cs typeface="Times New Roman"/>
              </a:rPr>
              <a:t>MgO </a:t>
            </a:r>
            <a:r>
              <a:rPr sz="1200" dirty="0">
                <a:latin typeface="Times New Roman"/>
                <a:cs typeface="Times New Roman"/>
              </a:rPr>
              <a:t>+ </a:t>
            </a:r>
            <a:r>
              <a:rPr sz="1200" spc="-5" dirty="0">
                <a:latin typeface="Times New Roman"/>
                <a:cs typeface="Times New Roman"/>
              </a:rPr>
              <a:t>CO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;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MgСО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·CaCO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127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MgO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2СО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1950085">
              <a:lnSpc>
                <a:spcPct val="100000"/>
              </a:lnSpc>
              <a:spcBef>
                <a:spcPts val="145"/>
              </a:spcBef>
            </a:pPr>
            <a:r>
              <a:rPr sz="1200" spc="-5" dirty="0">
                <a:latin typeface="Times New Roman"/>
                <a:cs typeface="Times New Roman"/>
              </a:rPr>
              <a:t>MgO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3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3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</a:rPr>
              <a:t>Хлористий </a:t>
            </a:r>
            <a:r>
              <a:rPr sz="1200" dirty="0">
                <a:latin typeface="Times New Roman"/>
                <a:cs typeface="Times New Roman"/>
              </a:rPr>
              <a:t>магній </a:t>
            </a:r>
            <a:r>
              <a:rPr sz="1200" spc="-5" dirty="0">
                <a:latin typeface="Times New Roman"/>
                <a:cs typeface="Times New Roman"/>
              </a:rPr>
              <a:t>плавиться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накопичується на подині. </a:t>
            </a:r>
            <a:r>
              <a:rPr sz="1200" dirty="0">
                <a:latin typeface="Times New Roman"/>
                <a:cs typeface="Times New Roman"/>
              </a:rPr>
              <a:t>Періодично </a:t>
            </a:r>
            <a:r>
              <a:rPr sz="1200" spc="-5" dirty="0">
                <a:latin typeface="Times New Roman"/>
                <a:cs typeface="Times New Roman"/>
              </a:rPr>
              <a:t>його випуска-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ківш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транспортують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електролізний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цех.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Третій спосіб –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отримання </a:t>
            </a:r>
            <a:r>
              <a:rPr sz="1200" spc="-5" dirty="0">
                <a:latin typeface="Times New Roman"/>
                <a:cs typeface="Times New Roman"/>
              </a:rPr>
              <a:t>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 побічного </a:t>
            </a:r>
            <a:r>
              <a:rPr sz="1200" spc="-5" dirty="0">
                <a:latin typeface="Times New Roman"/>
                <a:cs typeface="Times New Roman"/>
              </a:rPr>
              <a:t>продукту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відновлення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 магнієм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TiCl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. Одержаний </a:t>
            </a:r>
            <a:r>
              <a:rPr sz="1200" dirty="0">
                <a:latin typeface="Times New Roman"/>
                <a:cs typeface="Times New Roman"/>
              </a:rPr>
              <a:t>рідкий хлорид </a:t>
            </a:r>
            <a:r>
              <a:rPr sz="1200" spc="-5" dirty="0">
                <a:latin typeface="Times New Roman"/>
                <a:cs typeface="Times New Roman"/>
              </a:rPr>
              <a:t>магнію направляють </a:t>
            </a:r>
            <a:r>
              <a:rPr sz="1200" dirty="0">
                <a:latin typeface="Times New Roman"/>
                <a:cs typeface="Times New Roman"/>
              </a:rPr>
              <a:t>в магнієве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робництво </a:t>
            </a:r>
            <a:r>
              <a:rPr sz="1200" dirty="0">
                <a:latin typeface="Times New Roman"/>
                <a:cs typeface="Times New Roman"/>
              </a:rPr>
              <a:t>(магній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титан </a:t>
            </a:r>
            <a:r>
              <a:rPr sz="1200" dirty="0">
                <a:latin typeface="Times New Roman"/>
                <a:cs typeface="Times New Roman"/>
              </a:rPr>
              <a:t>зазвичай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виробляють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підприємстві).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Електроліз розплавленого </a:t>
            </a:r>
            <a:r>
              <a:rPr sz="1200" spc="-5" dirty="0">
                <a:latin typeface="Times New Roman"/>
                <a:cs typeface="Times New Roman"/>
              </a:rPr>
              <a:t>хлориду 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електролізерах, які пред-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ставляють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собою</a:t>
            </a:r>
            <a:r>
              <a:rPr sz="1200" spc="-5" dirty="0">
                <a:latin typeface="Times New Roman"/>
                <a:cs typeface="Times New Roman"/>
              </a:rPr>
              <a:t> герметичні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прямокутної </a:t>
            </a:r>
            <a:r>
              <a:rPr sz="1200" dirty="0">
                <a:latin typeface="Times New Roman"/>
                <a:cs typeface="Times New Roman"/>
              </a:rPr>
              <a:t>форми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шамотною</a:t>
            </a:r>
            <a:r>
              <a:rPr sz="1200" spc="-5" dirty="0">
                <a:latin typeface="Times New Roman"/>
                <a:cs typeface="Times New Roman"/>
              </a:rPr>
              <a:t> футеровкою.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500"/>
              </a:lnSpc>
            </a:pPr>
            <a:r>
              <a:rPr sz="1200" spc="-5" dirty="0">
                <a:latin typeface="Times New Roman"/>
                <a:cs typeface="Times New Roman"/>
              </a:rPr>
              <a:t>На рис. </a:t>
            </a:r>
            <a:r>
              <a:rPr sz="1200" dirty="0">
                <a:latin typeface="Times New Roman"/>
                <a:cs typeface="Times New Roman"/>
              </a:rPr>
              <a:t>12.12 наведено </a:t>
            </a:r>
            <a:r>
              <a:rPr sz="1200" spc="-5" dirty="0">
                <a:latin typeface="Times New Roman"/>
                <a:cs typeface="Times New Roman"/>
              </a:rPr>
              <a:t>принципову </a:t>
            </a:r>
            <a:r>
              <a:rPr sz="1200" dirty="0">
                <a:latin typeface="Times New Roman"/>
                <a:cs typeface="Times New Roman"/>
              </a:rPr>
              <a:t>схему однієї </a:t>
            </a:r>
            <a:r>
              <a:rPr sz="1200" spc="-5" dirty="0">
                <a:latin typeface="Times New Roman"/>
                <a:cs typeface="Times New Roman"/>
              </a:rPr>
              <a:t>секції ванни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електролізу хло- </a:t>
            </a:r>
            <a:r>
              <a:rPr sz="1200" dirty="0">
                <a:latin typeface="Times New Roman"/>
                <a:cs typeface="Times New Roman"/>
              </a:rPr>
              <a:t> ридів </a:t>
            </a:r>
            <a:r>
              <a:rPr sz="1200" spc="-5" dirty="0">
                <a:latin typeface="Times New Roman"/>
                <a:cs typeface="Times New Roman"/>
              </a:rPr>
              <a:t>магнію. Анодом служить графітова пластина </a:t>
            </a:r>
            <a:r>
              <a:rPr sz="1200" dirty="0">
                <a:latin typeface="Times New Roman"/>
                <a:cs typeface="Times New Roman"/>
              </a:rPr>
              <a:t>1, катодами – сталеві </a:t>
            </a:r>
            <a:r>
              <a:rPr sz="1200" spc="-5" dirty="0">
                <a:latin typeface="Times New Roman"/>
                <a:cs typeface="Times New Roman"/>
              </a:rPr>
              <a:t>пластини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анодом </a:t>
            </a:r>
            <a:r>
              <a:rPr sz="1200" dirty="0">
                <a:latin typeface="Times New Roman"/>
                <a:cs typeface="Times New Roman"/>
              </a:rPr>
              <a:t>і катодом є </a:t>
            </a:r>
            <a:r>
              <a:rPr sz="1200" spc="-5" dirty="0">
                <a:latin typeface="Times New Roman"/>
                <a:cs typeface="Times New Roman"/>
              </a:rPr>
              <a:t>перегородка </a:t>
            </a:r>
            <a:r>
              <a:rPr sz="1200" dirty="0">
                <a:latin typeface="Times New Roman"/>
                <a:cs typeface="Times New Roman"/>
              </a:rPr>
              <a:t>3 із </a:t>
            </a:r>
            <a:r>
              <a:rPr sz="1200" spc="-5" dirty="0">
                <a:latin typeface="Times New Roman"/>
                <a:cs typeface="Times New Roman"/>
              </a:rPr>
              <a:t>шамотної цегли. </a:t>
            </a:r>
            <a:r>
              <a:rPr sz="1200" dirty="0">
                <a:latin typeface="Times New Roman"/>
                <a:cs typeface="Times New Roman"/>
              </a:rPr>
              <a:t>У кожній </a:t>
            </a:r>
            <a:r>
              <a:rPr sz="1200" spc="-5" dirty="0">
                <a:latin typeface="Times New Roman"/>
                <a:cs typeface="Times New Roman"/>
              </a:rPr>
              <a:t>ванні збирають кі-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лька секцій,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складаються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анодних </a:t>
            </a:r>
            <a:r>
              <a:rPr sz="1200" dirty="0">
                <a:latin typeface="Times New Roman"/>
                <a:cs typeface="Times New Roman"/>
              </a:rPr>
              <a:t>блоків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двох </a:t>
            </a:r>
            <a:r>
              <a:rPr sz="1200" dirty="0">
                <a:latin typeface="Times New Roman"/>
                <a:cs typeface="Times New Roman"/>
              </a:rPr>
              <a:t>катодних</a:t>
            </a:r>
            <a:r>
              <a:rPr sz="1200" spc="-5" dirty="0">
                <a:latin typeface="Times New Roman"/>
                <a:cs typeface="Times New Roman"/>
              </a:rPr>
              <a:t> пластин.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500"/>
              </a:lnSpc>
            </a:pPr>
            <a:r>
              <a:rPr sz="1200" dirty="0">
                <a:latin typeface="Times New Roman"/>
                <a:cs typeface="Times New Roman"/>
              </a:rPr>
              <a:t>Замість </a:t>
            </a:r>
            <a:r>
              <a:rPr sz="1200" spc="-5" dirty="0">
                <a:latin typeface="Times New Roman"/>
                <a:cs typeface="Times New Roman"/>
              </a:rPr>
              <a:t>електроліту використовують </a:t>
            </a:r>
            <a:r>
              <a:rPr sz="1200" dirty="0">
                <a:latin typeface="Times New Roman"/>
                <a:cs typeface="Times New Roman"/>
              </a:rPr>
              <a:t>розплав хлористих солей </a:t>
            </a:r>
            <a:r>
              <a:rPr sz="1200" spc="-5" dirty="0">
                <a:latin typeface="Times New Roman"/>
                <a:cs typeface="Times New Roman"/>
              </a:rPr>
              <a:t>(MgCl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NaCl, KCI,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), який </a:t>
            </a:r>
            <a:r>
              <a:rPr sz="1200" dirty="0">
                <a:latin typeface="Times New Roman"/>
                <a:cs typeface="Times New Roman"/>
              </a:rPr>
              <a:t>містить 7…15 % MgCl</a:t>
            </a:r>
            <a:r>
              <a:rPr sz="1200" baseline="-10416" dirty="0">
                <a:latin typeface="Times New Roman"/>
                <a:cs typeface="Times New Roman"/>
              </a:rPr>
              <a:t>2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Анодний </a:t>
            </a:r>
            <a:r>
              <a:rPr sz="1200" dirty="0">
                <a:latin typeface="Times New Roman"/>
                <a:cs typeface="Times New Roman"/>
              </a:rPr>
              <a:t>простір відділено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катодного </a:t>
            </a:r>
            <a:r>
              <a:rPr sz="1200" spc="-5" dirty="0">
                <a:latin typeface="Times New Roman"/>
                <a:cs typeface="Times New Roman"/>
              </a:rPr>
              <a:t>вогне-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тривкою перегородкою, тому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15" dirty="0">
                <a:latin typeface="Times New Roman"/>
                <a:cs typeface="Times New Roman"/>
              </a:rPr>
              <a:t>після відновлення </a:t>
            </a:r>
            <a:r>
              <a:rPr sz="1200" spc="-10" dirty="0">
                <a:latin typeface="Times New Roman"/>
                <a:cs typeface="Times New Roman"/>
              </a:rPr>
              <a:t>магній та хлор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spc="-15" dirty="0">
                <a:latin typeface="Times New Roman"/>
                <a:cs typeface="Times New Roman"/>
              </a:rPr>
              <a:t>повинні взаємодія-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ти, </a:t>
            </a:r>
            <a:r>
              <a:rPr sz="1200" dirty="0">
                <a:latin typeface="Times New Roman"/>
                <a:cs typeface="Times New Roman"/>
              </a:rPr>
              <a:t>оскільки </a:t>
            </a:r>
            <a:r>
              <a:rPr sz="1200" spc="-5" dirty="0">
                <a:latin typeface="Times New Roman"/>
                <a:cs typeface="Times New Roman"/>
              </a:rPr>
              <a:t>це призвело</a:t>
            </a:r>
            <a:r>
              <a:rPr sz="1200" dirty="0">
                <a:latin typeface="Times New Roman"/>
                <a:cs typeface="Times New Roman"/>
              </a:rPr>
              <a:t> б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згоряння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хлорі за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реакцією</a:t>
            </a:r>
            <a:r>
              <a:rPr sz="1200" spc="-5" dirty="0">
                <a:latin typeface="Times New Roman"/>
                <a:cs typeface="Times New Roman"/>
              </a:rPr>
              <a:t> Mg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MgCl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45"/>
              </a:spcBef>
            </a:pPr>
            <a:r>
              <a:rPr sz="1000" spc="-5" dirty="0">
                <a:latin typeface="Times New Roman"/>
                <a:cs typeface="Times New Roman"/>
              </a:rPr>
              <a:t>235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4707635" y="926083"/>
            <a:ext cx="2132965" cy="3479800"/>
            <a:chOff x="4707635" y="926083"/>
            <a:chExt cx="2132965" cy="347980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707635" y="4101522"/>
              <a:ext cx="2132838" cy="304361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5121401" y="3587495"/>
              <a:ext cx="1291590" cy="711835"/>
            </a:xfrm>
            <a:custGeom>
              <a:avLst/>
              <a:gdLst/>
              <a:ahLst/>
              <a:cxnLst/>
              <a:rect l="l" t="t" r="r" b="b"/>
              <a:pathLst>
                <a:path w="1291589" h="711835">
                  <a:moveTo>
                    <a:pt x="1291590" y="0"/>
                  </a:moveTo>
                  <a:lnTo>
                    <a:pt x="0" y="0"/>
                  </a:lnTo>
                  <a:lnTo>
                    <a:pt x="0" y="711705"/>
                  </a:lnTo>
                  <a:lnTo>
                    <a:pt x="1291590" y="711705"/>
                  </a:lnTo>
                  <a:lnTo>
                    <a:pt x="1291590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69763" y="4109468"/>
              <a:ext cx="1601724" cy="185925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969763" y="4109465"/>
              <a:ext cx="1602105" cy="186055"/>
            </a:xfrm>
            <a:custGeom>
              <a:avLst/>
              <a:gdLst/>
              <a:ahLst/>
              <a:cxnLst/>
              <a:rect l="l" t="t" r="r" b="b"/>
              <a:pathLst>
                <a:path w="1602104" h="186054">
                  <a:moveTo>
                    <a:pt x="1601724" y="0"/>
                  </a:moveTo>
                  <a:lnTo>
                    <a:pt x="0" y="0"/>
                  </a:lnTo>
                  <a:lnTo>
                    <a:pt x="0" y="185925"/>
                  </a:lnTo>
                  <a:lnTo>
                    <a:pt x="1601724" y="185925"/>
                  </a:lnTo>
                  <a:lnTo>
                    <a:pt x="1601724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120639" y="3587498"/>
              <a:ext cx="211837" cy="711705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5120638" y="3587495"/>
              <a:ext cx="212090" cy="711835"/>
            </a:xfrm>
            <a:custGeom>
              <a:avLst/>
              <a:gdLst/>
              <a:ahLst/>
              <a:cxnLst/>
              <a:rect l="l" t="t" r="r" b="b"/>
              <a:pathLst>
                <a:path w="212089" h="711835">
                  <a:moveTo>
                    <a:pt x="211837" y="0"/>
                  </a:moveTo>
                  <a:lnTo>
                    <a:pt x="0" y="0"/>
                  </a:lnTo>
                  <a:lnTo>
                    <a:pt x="0" y="711705"/>
                  </a:lnTo>
                  <a:lnTo>
                    <a:pt x="211837" y="711705"/>
                  </a:lnTo>
                  <a:lnTo>
                    <a:pt x="211837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01155" y="3587498"/>
              <a:ext cx="211837" cy="711705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6201154" y="3587495"/>
              <a:ext cx="212090" cy="711835"/>
            </a:xfrm>
            <a:custGeom>
              <a:avLst/>
              <a:gdLst/>
              <a:ahLst/>
              <a:cxnLst/>
              <a:rect l="l" t="t" r="r" b="b"/>
              <a:pathLst>
                <a:path w="212089" h="711835">
                  <a:moveTo>
                    <a:pt x="211837" y="0"/>
                  </a:moveTo>
                  <a:lnTo>
                    <a:pt x="0" y="0"/>
                  </a:lnTo>
                  <a:lnTo>
                    <a:pt x="0" y="711705"/>
                  </a:lnTo>
                  <a:lnTo>
                    <a:pt x="211837" y="711705"/>
                  </a:lnTo>
                  <a:lnTo>
                    <a:pt x="211837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199691" y="3479095"/>
              <a:ext cx="118503" cy="113169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345233" y="3479095"/>
              <a:ext cx="118503" cy="113169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492299" y="3479095"/>
              <a:ext cx="117741" cy="11316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635555" y="3479095"/>
              <a:ext cx="118503" cy="113169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89479" y="3479095"/>
              <a:ext cx="118503" cy="11316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29687" y="3479095"/>
              <a:ext cx="118503" cy="113169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079801" y="3479095"/>
              <a:ext cx="118503" cy="113169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229153" y="3479095"/>
              <a:ext cx="118503" cy="113169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157977" y="3322321"/>
              <a:ext cx="1229107" cy="157732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5157976" y="1598675"/>
              <a:ext cx="1229360" cy="1881505"/>
            </a:xfrm>
            <a:custGeom>
              <a:avLst/>
              <a:gdLst/>
              <a:ahLst/>
              <a:cxnLst/>
              <a:rect l="l" t="t" r="r" b="b"/>
              <a:pathLst>
                <a:path w="1229360" h="1881504">
                  <a:moveTo>
                    <a:pt x="1229107" y="1723644"/>
                  </a:moveTo>
                  <a:lnTo>
                    <a:pt x="0" y="1723644"/>
                  </a:lnTo>
                  <a:lnTo>
                    <a:pt x="0" y="1881376"/>
                  </a:lnTo>
                  <a:lnTo>
                    <a:pt x="1229107" y="1881376"/>
                  </a:lnTo>
                  <a:lnTo>
                    <a:pt x="1229107" y="1723644"/>
                  </a:lnTo>
                  <a:close/>
                </a:path>
                <a:path w="1229360" h="1881504">
                  <a:moveTo>
                    <a:pt x="1062229" y="0"/>
                  </a:moveTo>
                  <a:lnTo>
                    <a:pt x="165356" y="0"/>
                  </a:lnTo>
                  <a:lnTo>
                    <a:pt x="165356" y="940305"/>
                  </a:lnTo>
                  <a:lnTo>
                    <a:pt x="1062229" y="940305"/>
                  </a:lnTo>
                  <a:lnTo>
                    <a:pt x="1062229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157977" y="2542034"/>
              <a:ext cx="1229107" cy="780285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5157976" y="2542031"/>
              <a:ext cx="1229360" cy="780415"/>
            </a:xfrm>
            <a:custGeom>
              <a:avLst/>
              <a:gdLst/>
              <a:ahLst/>
              <a:cxnLst/>
              <a:rect l="l" t="t" r="r" b="b"/>
              <a:pathLst>
                <a:path w="1229360" h="780414">
                  <a:moveTo>
                    <a:pt x="1229107" y="0"/>
                  </a:moveTo>
                  <a:lnTo>
                    <a:pt x="0" y="0"/>
                  </a:lnTo>
                  <a:lnTo>
                    <a:pt x="0" y="780290"/>
                  </a:lnTo>
                  <a:lnTo>
                    <a:pt x="1229107" y="780290"/>
                  </a:lnTo>
                  <a:lnTo>
                    <a:pt x="1229107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159501" y="1558289"/>
              <a:ext cx="192024" cy="1643634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5159501" y="1558289"/>
              <a:ext cx="192405" cy="1644014"/>
            </a:xfrm>
            <a:custGeom>
              <a:avLst/>
              <a:gdLst/>
              <a:ahLst/>
              <a:cxnLst/>
              <a:rect l="l" t="t" r="r" b="b"/>
              <a:pathLst>
                <a:path w="192404" h="1644014">
                  <a:moveTo>
                    <a:pt x="0" y="0"/>
                  </a:moveTo>
                  <a:lnTo>
                    <a:pt x="163830" y="90678"/>
                  </a:lnTo>
                  <a:lnTo>
                    <a:pt x="163830" y="992886"/>
                  </a:lnTo>
                  <a:lnTo>
                    <a:pt x="192024" y="1046988"/>
                  </a:lnTo>
                  <a:lnTo>
                    <a:pt x="192024" y="1397508"/>
                  </a:lnTo>
                  <a:lnTo>
                    <a:pt x="163830" y="1436370"/>
                  </a:lnTo>
                  <a:lnTo>
                    <a:pt x="163830" y="1593342"/>
                  </a:lnTo>
                  <a:lnTo>
                    <a:pt x="101346" y="1593342"/>
                  </a:lnTo>
                  <a:lnTo>
                    <a:pt x="101346" y="1643634"/>
                  </a:lnTo>
                  <a:lnTo>
                    <a:pt x="0" y="1643634"/>
                  </a:lnTo>
                  <a:lnTo>
                    <a:pt x="0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194297" y="1558289"/>
              <a:ext cx="223266" cy="157810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6194297" y="1558289"/>
              <a:ext cx="223520" cy="1578610"/>
            </a:xfrm>
            <a:custGeom>
              <a:avLst/>
              <a:gdLst/>
              <a:ahLst/>
              <a:cxnLst/>
              <a:rect l="l" t="t" r="r" b="b"/>
              <a:pathLst>
                <a:path w="223520" h="1578610">
                  <a:moveTo>
                    <a:pt x="190500" y="0"/>
                  </a:moveTo>
                  <a:lnTo>
                    <a:pt x="27432" y="88392"/>
                  </a:lnTo>
                  <a:lnTo>
                    <a:pt x="27432" y="991362"/>
                  </a:lnTo>
                  <a:lnTo>
                    <a:pt x="0" y="1044702"/>
                  </a:lnTo>
                  <a:lnTo>
                    <a:pt x="0" y="1397508"/>
                  </a:lnTo>
                  <a:lnTo>
                    <a:pt x="30480" y="1436370"/>
                  </a:lnTo>
                  <a:lnTo>
                    <a:pt x="30480" y="1578102"/>
                  </a:lnTo>
                  <a:lnTo>
                    <a:pt x="195072" y="1578102"/>
                  </a:lnTo>
                  <a:lnTo>
                    <a:pt x="195072" y="1207770"/>
                  </a:lnTo>
                  <a:lnTo>
                    <a:pt x="223266" y="1207770"/>
                  </a:lnTo>
                  <a:lnTo>
                    <a:pt x="223266" y="923544"/>
                  </a:lnTo>
                  <a:lnTo>
                    <a:pt x="192786" y="923544"/>
                  </a:lnTo>
                  <a:lnTo>
                    <a:pt x="190500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322569" y="1684019"/>
              <a:ext cx="899922" cy="858012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5322569" y="1684019"/>
              <a:ext cx="900430" cy="858519"/>
            </a:xfrm>
            <a:custGeom>
              <a:avLst/>
              <a:gdLst/>
              <a:ahLst/>
              <a:cxnLst/>
              <a:rect l="l" t="t" r="r" b="b"/>
              <a:pathLst>
                <a:path w="900429" h="858519">
                  <a:moveTo>
                    <a:pt x="0" y="0"/>
                  </a:moveTo>
                  <a:lnTo>
                    <a:pt x="3048" y="8382"/>
                  </a:lnTo>
                  <a:lnTo>
                    <a:pt x="6858" y="8382"/>
                  </a:lnTo>
                  <a:lnTo>
                    <a:pt x="15240" y="10668"/>
                  </a:lnTo>
                  <a:lnTo>
                    <a:pt x="20240" y="16561"/>
                  </a:lnTo>
                  <a:lnTo>
                    <a:pt x="26098" y="20097"/>
                  </a:lnTo>
                  <a:lnTo>
                    <a:pt x="32813" y="22348"/>
                  </a:lnTo>
                  <a:lnTo>
                    <a:pt x="40386" y="24384"/>
                  </a:lnTo>
                  <a:lnTo>
                    <a:pt x="48220" y="23098"/>
                  </a:lnTo>
                  <a:lnTo>
                    <a:pt x="55054" y="21526"/>
                  </a:lnTo>
                  <a:lnTo>
                    <a:pt x="61602" y="19669"/>
                  </a:lnTo>
                  <a:lnTo>
                    <a:pt x="68580" y="17526"/>
                  </a:lnTo>
                  <a:lnTo>
                    <a:pt x="91999" y="7572"/>
                  </a:lnTo>
                  <a:lnTo>
                    <a:pt x="116490" y="4191"/>
                  </a:lnTo>
                  <a:lnTo>
                    <a:pt x="168402" y="4572"/>
                  </a:lnTo>
                  <a:lnTo>
                    <a:pt x="219170" y="9334"/>
                  </a:lnTo>
                  <a:lnTo>
                    <a:pt x="243089" y="12501"/>
                  </a:lnTo>
                  <a:lnTo>
                    <a:pt x="268224" y="15240"/>
                  </a:lnTo>
                  <a:lnTo>
                    <a:pt x="291929" y="13275"/>
                  </a:lnTo>
                  <a:lnTo>
                    <a:pt x="308705" y="12096"/>
                  </a:lnTo>
                  <a:lnTo>
                    <a:pt x="327910" y="11918"/>
                  </a:lnTo>
                  <a:lnTo>
                    <a:pt x="358902" y="12954"/>
                  </a:lnTo>
                  <a:lnTo>
                    <a:pt x="366212" y="12811"/>
                  </a:lnTo>
                  <a:lnTo>
                    <a:pt x="373380" y="12382"/>
                  </a:lnTo>
                  <a:lnTo>
                    <a:pt x="380547" y="11668"/>
                  </a:lnTo>
                  <a:lnTo>
                    <a:pt x="387858" y="10668"/>
                  </a:lnTo>
                  <a:lnTo>
                    <a:pt x="395561" y="9632"/>
                  </a:lnTo>
                  <a:lnTo>
                    <a:pt x="404336" y="8096"/>
                  </a:lnTo>
                  <a:lnTo>
                    <a:pt x="411539" y="6703"/>
                  </a:lnTo>
                  <a:lnTo>
                    <a:pt x="414528" y="6096"/>
                  </a:lnTo>
                  <a:lnTo>
                    <a:pt x="463581" y="6667"/>
                  </a:lnTo>
                  <a:lnTo>
                    <a:pt x="490347" y="6667"/>
                  </a:lnTo>
                  <a:lnTo>
                    <a:pt x="509682" y="8667"/>
                  </a:lnTo>
                  <a:lnTo>
                    <a:pt x="536448" y="15240"/>
                  </a:lnTo>
                  <a:lnTo>
                    <a:pt x="558581" y="13858"/>
                  </a:lnTo>
                  <a:lnTo>
                    <a:pt x="579786" y="12192"/>
                  </a:lnTo>
                  <a:lnTo>
                    <a:pt x="600848" y="10525"/>
                  </a:lnTo>
                  <a:lnTo>
                    <a:pt x="622554" y="9144"/>
                  </a:lnTo>
                  <a:lnTo>
                    <a:pt x="648414" y="9644"/>
                  </a:lnTo>
                  <a:lnTo>
                    <a:pt x="669988" y="8001"/>
                  </a:lnTo>
                  <a:lnTo>
                    <a:pt x="690705" y="4643"/>
                  </a:lnTo>
                  <a:lnTo>
                    <a:pt x="713994" y="0"/>
                  </a:lnTo>
                  <a:lnTo>
                    <a:pt x="727781" y="738"/>
                  </a:lnTo>
                  <a:lnTo>
                    <a:pt x="737997" y="1333"/>
                  </a:lnTo>
                  <a:lnTo>
                    <a:pt x="749355" y="2786"/>
                  </a:lnTo>
                  <a:lnTo>
                    <a:pt x="766572" y="6096"/>
                  </a:lnTo>
                  <a:lnTo>
                    <a:pt x="779633" y="7167"/>
                  </a:lnTo>
                  <a:lnTo>
                    <a:pt x="828615" y="11025"/>
                  </a:lnTo>
                  <a:lnTo>
                    <a:pt x="874014" y="20955"/>
                  </a:lnTo>
                  <a:lnTo>
                    <a:pt x="887110" y="24955"/>
                  </a:lnTo>
                  <a:lnTo>
                    <a:pt x="899922" y="26670"/>
                  </a:lnTo>
                  <a:lnTo>
                    <a:pt x="899922" y="858012"/>
                  </a:lnTo>
                  <a:lnTo>
                    <a:pt x="0" y="858012"/>
                  </a:lnTo>
                  <a:lnTo>
                    <a:pt x="0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321045" y="2997707"/>
              <a:ext cx="901700" cy="0"/>
            </a:xfrm>
            <a:custGeom>
              <a:avLst/>
              <a:gdLst/>
              <a:ahLst/>
              <a:cxnLst/>
              <a:rect l="l" t="t" r="r" b="b"/>
              <a:pathLst>
                <a:path w="901700">
                  <a:moveTo>
                    <a:pt x="0" y="0"/>
                  </a:moveTo>
                  <a:lnTo>
                    <a:pt x="901446" y="0"/>
                  </a:lnTo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576059" y="3080003"/>
              <a:ext cx="216535" cy="295275"/>
            </a:xfrm>
            <a:custGeom>
              <a:avLst/>
              <a:gdLst/>
              <a:ahLst/>
              <a:cxnLst/>
              <a:rect l="l" t="t" r="r" b="b"/>
              <a:pathLst>
                <a:path w="216534" h="295275">
                  <a:moveTo>
                    <a:pt x="72390" y="0"/>
                  </a:moveTo>
                  <a:lnTo>
                    <a:pt x="0" y="0"/>
                  </a:lnTo>
                  <a:lnTo>
                    <a:pt x="0" y="294892"/>
                  </a:lnTo>
                  <a:lnTo>
                    <a:pt x="72390" y="294892"/>
                  </a:lnTo>
                  <a:lnTo>
                    <a:pt x="72390" y="0"/>
                  </a:lnTo>
                  <a:close/>
                </a:path>
                <a:path w="216534" h="295275">
                  <a:moveTo>
                    <a:pt x="216408" y="98298"/>
                  </a:moveTo>
                  <a:lnTo>
                    <a:pt x="105153" y="98298"/>
                  </a:lnTo>
                  <a:lnTo>
                    <a:pt x="105153" y="184400"/>
                  </a:lnTo>
                  <a:lnTo>
                    <a:pt x="216408" y="184400"/>
                  </a:lnTo>
                  <a:lnTo>
                    <a:pt x="216408" y="98298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147815" y="3134869"/>
              <a:ext cx="469900" cy="184785"/>
            </a:xfrm>
            <a:custGeom>
              <a:avLst/>
              <a:gdLst/>
              <a:ahLst/>
              <a:cxnLst/>
              <a:rect l="l" t="t" r="r" b="b"/>
              <a:pathLst>
                <a:path w="469900" h="184785">
                  <a:moveTo>
                    <a:pt x="469389" y="0"/>
                  </a:moveTo>
                  <a:lnTo>
                    <a:pt x="0" y="0"/>
                  </a:lnTo>
                  <a:lnTo>
                    <a:pt x="0" y="184402"/>
                  </a:lnTo>
                  <a:lnTo>
                    <a:pt x="469389" y="184402"/>
                  </a:lnTo>
                  <a:lnTo>
                    <a:pt x="4693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147818" y="3134867"/>
              <a:ext cx="469900" cy="184785"/>
            </a:xfrm>
            <a:custGeom>
              <a:avLst/>
              <a:gdLst/>
              <a:ahLst/>
              <a:cxnLst/>
              <a:rect l="l" t="t" r="r" b="b"/>
              <a:pathLst>
                <a:path w="469900" h="184785">
                  <a:moveTo>
                    <a:pt x="469389" y="0"/>
                  </a:moveTo>
                  <a:lnTo>
                    <a:pt x="0" y="0"/>
                  </a:lnTo>
                  <a:lnTo>
                    <a:pt x="0" y="184407"/>
                  </a:lnTo>
                  <a:lnTo>
                    <a:pt x="469389" y="184407"/>
                  </a:lnTo>
                  <a:lnTo>
                    <a:pt x="469389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643680" y="3075235"/>
              <a:ext cx="72784" cy="302905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6169151" y="3156203"/>
              <a:ext cx="427990" cy="146685"/>
            </a:xfrm>
            <a:custGeom>
              <a:avLst/>
              <a:gdLst/>
              <a:ahLst/>
              <a:cxnLst/>
              <a:rect l="l" t="t" r="r" b="b"/>
              <a:pathLst>
                <a:path w="427990" h="146685">
                  <a:moveTo>
                    <a:pt x="0" y="0"/>
                  </a:moveTo>
                  <a:lnTo>
                    <a:pt x="319278" y="0"/>
                  </a:lnTo>
                </a:path>
                <a:path w="427990" h="146685">
                  <a:moveTo>
                    <a:pt x="364998" y="0"/>
                  </a:moveTo>
                  <a:lnTo>
                    <a:pt x="427482" y="0"/>
                  </a:lnTo>
                </a:path>
                <a:path w="427990" h="146685">
                  <a:moveTo>
                    <a:pt x="0" y="19050"/>
                  </a:moveTo>
                  <a:lnTo>
                    <a:pt x="319278" y="19050"/>
                  </a:lnTo>
                </a:path>
                <a:path w="427990" h="146685">
                  <a:moveTo>
                    <a:pt x="364998" y="19050"/>
                  </a:moveTo>
                  <a:lnTo>
                    <a:pt x="427482" y="19050"/>
                  </a:lnTo>
                </a:path>
                <a:path w="427990" h="146685">
                  <a:moveTo>
                    <a:pt x="0" y="41148"/>
                  </a:moveTo>
                  <a:lnTo>
                    <a:pt x="319278" y="41148"/>
                  </a:lnTo>
                </a:path>
                <a:path w="427990" h="146685">
                  <a:moveTo>
                    <a:pt x="364998" y="41148"/>
                  </a:moveTo>
                  <a:lnTo>
                    <a:pt x="427482" y="41148"/>
                  </a:lnTo>
                </a:path>
                <a:path w="427990" h="146685">
                  <a:moveTo>
                    <a:pt x="0" y="146304"/>
                  </a:moveTo>
                  <a:lnTo>
                    <a:pt x="319278" y="146304"/>
                  </a:lnTo>
                </a:path>
                <a:path w="427990" h="146685">
                  <a:moveTo>
                    <a:pt x="364998" y="146304"/>
                  </a:moveTo>
                  <a:lnTo>
                    <a:pt x="427482" y="146304"/>
                  </a:lnTo>
                </a:path>
                <a:path w="427990" h="146685">
                  <a:moveTo>
                    <a:pt x="0" y="127254"/>
                  </a:moveTo>
                  <a:lnTo>
                    <a:pt x="319278" y="127254"/>
                  </a:lnTo>
                </a:path>
                <a:path w="427990" h="146685">
                  <a:moveTo>
                    <a:pt x="364998" y="127254"/>
                  </a:moveTo>
                  <a:lnTo>
                    <a:pt x="427482" y="127254"/>
                  </a:lnTo>
                </a:path>
                <a:path w="427990" h="146685">
                  <a:moveTo>
                    <a:pt x="0" y="108204"/>
                  </a:moveTo>
                  <a:lnTo>
                    <a:pt x="319278" y="108204"/>
                  </a:lnTo>
                </a:path>
                <a:path w="427990" h="146685">
                  <a:moveTo>
                    <a:pt x="364998" y="108204"/>
                  </a:moveTo>
                  <a:lnTo>
                    <a:pt x="427482" y="108204"/>
                  </a:lnTo>
                </a:path>
                <a:path w="427990" h="146685">
                  <a:moveTo>
                    <a:pt x="0" y="88392"/>
                  </a:moveTo>
                  <a:lnTo>
                    <a:pt x="319278" y="88392"/>
                  </a:lnTo>
                </a:path>
                <a:path w="427990" h="146685">
                  <a:moveTo>
                    <a:pt x="364998" y="88392"/>
                  </a:moveTo>
                  <a:lnTo>
                    <a:pt x="427482" y="88392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488429" y="3102863"/>
              <a:ext cx="45720" cy="243840"/>
            </a:xfrm>
            <a:custGeom>
              <a:avLst/>
              <a:gdLst/>
              <a:ahLst/>
              <a:cxnLst/>
              <a:rect l="l" t="t" r="r" b="b"/>
              <a:pathLst>
                <a:path w="45720" h="243839">
                  <a:moveTo>
                    <a:pt x="45720" y="0"/>
                  </a:moveTo>
                  <a:lnTo>
                    <a:pt x="0" y="0"/>
                  </a:lnTo>
                  <a:lnTo>
                    <a:pt x="0" y="243840"/>
                  </a:lnTo>
                  <a:lnTo>
                    <a:pt x="45720" y="243840"/>
                  </a:lnTo>
                  <a:lnTo>
                    <a:pt x="457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757165" y="2526029"/>
              <a:ext cx="1777364" cy="821055"/>
            </a:xfrm>
            <a:custGeom>
              <a:avLst/>
              <a:gdLst/>
              <a:ahLst/>
              <a:cxnLst/>
              <a:rect l="l" t="t" r="r" b="b"/>
              <a:pathLst>
                <a:path w="1777365" h="821054">
                  <a:moveTo>
                    <a:pt x="1776984" y="576834"/>
                  </a:moveTo>
                  <a:lnTo>
                    <a:pt x="1731264" y="576834"/>
                  </a:lnTo>
                  <a:lnTo>
                    <a:pt x="1731264" y="820674"/>
                  </a:lnTo>
                  <a:lnTo>
                    <a:pt x="1776984" y="820674"/>
                  </a:lnTo>
                  <a:lnTo>
                    <a:pt x="1776984" y="576834"/>
                  </a:lnTo>
                  <a:close/>
                </a:path>
                <a:path w="1777365" h="821054">
                  <a:moveTo>
                    <a:pt x="144018" y="0"/>
                  </a:moveTo>
                  <a:lnTo>
                    <a:pt x="216408" y="0"/>
                  </a:lnTo>
                  <a:lnTo>
                    <a:pt x="216408" y="294892"/>
                  </a:lnTo>
                  <a:lnTo>
                    <a:pt x="144018" y="294892"/>
                  </a:lnTo>
                  <a:lnTo>
                    <a:pt x="144018" y="0"/>
                  </a:lnTo>
                  <a:close/>
                </a:path>
                <a:path w="1777365" h="821054">
                  <a:moveTo>
                    <a:pt x="0" y="98298"/>
                  </a:moveTo>
                  <a:lnTo>
                    <a:pt x="111249" y="98298"/>
                  </a:lnTo>
                  <a:lnTo>
                    <a:pt x="111249" y="184405"/>
                  </a:lnTo>
                  <a:lnTo>
                    <a:pt x="0" y="184405"/>
                  </a:lnTo>
                  <a:lnTo>
                    <a:pt x="0" y="98298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932425" y="2580895"/>
              <a:ext cx="468630" cy="184785"/>
            </a:xfrm>
            <a:custGeom>
              <a:avLst/>
              <a:gdLst/>
              <a:ahLst/>
              <a:cxnLst/>
              <a:rect l="l" t="t" r="r" b="b"/>
              <a:pathLst>
                <a:path w="468629" h="184785">
                  <a:moveTo>
                    <a:pt x="468630" y="0"/>
                  </a:moveTo>
                  <a:lnTo>
                    <a:pt x="0" y="0"/>
                  </a:lnTo>
                  <a:lnTo>
                    <a:pt x="0" y="184402"/>
                  </a:lnTo>
                  <a:lnTo>
                    <a:pt x="468630" y="184402"/>
                  </a:lnTo>
                  <a:lnTo>
                    <a:pt x="4686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932425" y="2580893"/>
              <a:ext cx="468630" cy="184785"/>
            </a:xfrm>
            <a:custGeom>
              <a:avLst/>
              <a:gdLst/>
              <a:ahLst/>
              <a:cxnLst/>
              <a:rect l="l" t="t" r="r" b="b"/>
              <a:pathLst>
                <a:path w="468629" h="184785">
                  <a:moveTo>
                    <a:pt x="0" y="0"/>
                  </a:moveTo>
                  <a:lnTo>
                    <a:pt x="468630" y="0"/>
                  </a:lnTo>
                  <a:lnTo>
                    <a:pt x="468630" y="184402"/>
                  </a:lnTo>
                  <a:lnTo>
                    <a:pt x="0" y="184402"/>
                  </a:lnTo>
                  <a:lnTo>
                    <a:pt x="0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833169" y="2521261"/>
              <a:ext cx="72784" cy="303673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4952999" y="2602229"/>
              <a:ext cx="427990" cy="147320"/>
            </a:xfrm>
            <a:custGeom>
              <a:avLst/>
              <a:gdLst/>
              <a:ahLst/>
              <a:cxnLst/>
              <a:rect l="l" t="t" r="r" b="b"/>
              <a:pathLst>
                <a:path w="427989" h="147319">
                  <a:moveTo>
                    <a:pt x="0" y="0"/>
                  </a:moveTo>
                  <a:lnTo>
                    <a:pt x="62484" y="0"/>
                  </a:lnTo>
                </a:path>
                <a:path w="427989" h="147319">
                  <a:moveTo>
                    <a:pt x="107444" y="0"/>
                  </a:moveTo>
                  <a:lnTo>
                    <a:pt x="427482" y="0"/>
                  </a:lnTo>
                </a:path>
                <a:path w="427989" h="147319">
                  <a:moveTo>
                    <a:pt x="0" y="19050"/>
                  </a:moveTo>
                  <a:lnTo>
                    <a:pt x="62484" y="19050"/>
                  </a:lnTo>
                </a:path>
                <a:path w="427989" h="147319">
                  <a:moveTo>
                    <a:pt x="107444" y="19050"/>
                  </a:moveTo>
                  <a:lnTo>
                    <a:pt x="427482" y="19050"/>
                  </a:lnTo>
                </a:path>
                <a:path w="427989" h="147319">
                  <a:moveTo>
                    <a:pt x="0" y="41148"/>
                  </a:moveTo>
                  <a:lnTo>
                    <a:pt x="62484" y="41148"/>
                  </a:lnTo>
                </a:path>
                <a:path w="427989" h="147319">
                  <a:moveTo>
                    <a:pt x="107444" y="41148"/>
                  </a:moveTo>
                  <a:lnTo>
                    <a:pt x="427482" y="41148"/>
                  </a:lnTo>
                </a:path>
                <a:path w="427989" h="147319">
                  <a:moveTo>
                    <a:pt x="0" y="147066"/>
                  </a:moveTo>
                  <a:lnTo>
                    <a:pt x="62484" y="147066"/>
                  </a:lnTo>
                </a:path>
                <a:path w="427989" h="147319">
                  <a:moveTo>
                    <a:pt x="107444" y="147066"/>
                  </a:moveTo>
                  <a:lnTo>
                    <a:pt x="427482" y="147066"/>
                  </a:lnTo>
                </a:path>
                <a:path w="427989" h="147319">
                  <a:moveTo>
                    <a:pt x="0" y="127254"/>
                  </a:moveTo>
                  <a:lnTo>
                    <a:pt x="62484" y="127254"/>
                  </a:lnTo>
                </a:path>
                <a:path w="427989" h="147319">
                  <a:moveTo>
                    <a:pt x="107444" y="127254"/>
                  </a:moveTo>
                  <a:lnTo>
                    <a:pt x="427482" y="127254"/>
                  </a:lnTo>
                </a:path>
                <a:path w="427989" h="147319">
                  <a:moveTo>
                    <a:pt x="0" y="108204"/>
                  </a:moveTo>
                  <a:lnTo>
                    <a:pt x="62484" y="108204"/>
                  </a:lnTo>
                </a:path>
                <a:path w="427989" h="147319">
                  <a:moveTo>
                    <a:pt x="107444" y="108204"/>
                  </a:moveTo>
                  <a:lnTo>
                    <a:pt x="427482" y="108204"/>
                  </a:lnTo>
                </a:path>
                <a:path w="427989" h="147319">
                  <a:moveTo>
                    <a:pt x="0" y="88392"/>
                  </a:moveTo>
                  <a:lnTo>
                    <a:pt x="62484" y="88392"/>
                  </a:lnTo>
                </a:path>
                <a:path w="427989" h="147319">
                  <a:moveTo>
                    <a:pt x="107444" y="88392"/>
                  </a:moveTo>
                  <a:lnTo>
                    <a:pt x="427482" y="88392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015483" y="2549651"/>
              <a:ext cx="45085" cy="243840"/>
            </a:xfrm>
            <a:custGeom>
              <a:avLst/>
              <a:gdLst/>
              <a:ahLst/>
              <a:cxnLst/>
              <a:rect l="l" t="t" r="r" b="b"/>
              <a:pathLst>
                <a:path w="45085" h="243839">
                  <a:moveTo>
                    <a:pt x="44960" y="0"/>
                  </a:moveTo>
                  <a:lnTo>
                    <a:pt x="0" y="0"/>
                  </a:lnTo>
                  <a:lnTo>
                    <a:pt x="0" y="243840"/>
                  </a:lnTo>
                  <a:lnTo>
                    <a:pt x="44960" y="243840"/>
                  </a:lnTo>
                  <a:lnTo>
                    <a:pt x="449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015483" y="2549651"/>
              <a:ext cx="142875" cy="842010"/>
            </a:xfrm>
            <a:custGeom>
              <a:avLst/>
              <a:gdLst/>
              <a:ahLst/>
              <a:cxnLst/>
              <a:rect l="l" t="t" r="r" b="b"/>
              <a:pathLst>
                <a:path w="142875" h="842010">
                  <a:moveTo>
                    <a:pt x="0" y="0"/>
                  </a:moveTo>
                  <a:lnTo>
                    <a:pt x="44960" y="0"/>
                  </a:lnTo>
                  <a:lnTo>
                    <a:pt x="44960" y="243840"/>
                  </a:lnTo>
                  <a:lnTo>
                    <a:pt x="0" y="243840"/>
                  </a:lnTo>
                  <a:lnTo>
                    <a:pt x="0" y="0"/>
                  </a:lnTo>
                  <a:close/>
                </a:path>
                <a:path w="142875" h="842010">
                  <a:moveTo>
                    <a:pt x="142494" y="580644"/>
                  </a:moveTo>
                  <a:lnTo>
                    <a:pt x="93728" y="580644"/>
                  </a:lnTo>
                  <a:lnTo>
                    <a:pt x="93728" y="842011"/>
                  </a:lnTo>
                  <a:lnTo>
                    <a:pt x="142494" y="842011"/>
                  </a:lnTo>
                  <a:lnTo>
                    <a:pt x="142494" y="580644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169151" y="2671571"/>
              <a:ext cx="268605" cy="1905"/>
            </a:xfrm>
            <a:custGeom>
              <a:avLst/>
              <a:gdLst/>
              <a:ahLst/>
              <a:cxnLst/>
              <a:rect l="l" t="t" r="r" b="b"/>
              <a:pathLst>
                <a:path w="268604" h="1905">
                  <a:moveTo>
                    <a:pt x="0" y="1524"/>
                  </a:moveTo>
                  <a:lnTo>
                    <a:pt x="268224" y="0"/>
                  </a:lnTo>
                </a:path>
              </a:pathLst>
            </a:custGeom>
            <a:ln w="9537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195821" y="2579369"/>
              <a:ext cx="224154" cy="188595"/>
            </a:xfrm>
            <a:custGeom>
              <a:avLst/>
              <a:gdLst/>
              <a:ahLst/>
              <a:cxnLst/>
              <a:rect l="l" t="t" r="r" b="b"/>
              <a:pathLst>
                <a:path w="224154" h="188594">
                  <a:moveTo>
                    <a:pt x="7620" y="0"/>
                  </a:moveTo>
                  <a:lnTo>
                    <a:pt x="224028" y="2286"/>
                  </a:lnTo>
                </a:path>
                <a:path w="224154" h="188594">
                  <a:moveTo>
                    <a:pt x="0" y="185928"/>
                  </a:moveTo>
                  <a:lnTo>
                    <a:pt x="216408" y="188214"/>
                  </a:lnTo>
                </a:path>
              </a:pathLst>
            </a:custGeom>
            <a:ln w="95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193535" y="2814065"/>
              <a:ext cx="245745" cy="181610"/>
            </a:xfrm>
            <a:custGeom>
              <a:avLst/>
              <a:gdLst/>
              <a:ahLst/>
              <a:cxnLst/>
              <a:rect l="l" t="t" r="r" b="b"/>
              <a:pathLst>
                <a:path w="245745" h="181610">
                  <a:moveTo>
                    <a:pt x="215646" y="0"/>
                  </a:moveTo>
                  <a:lnTo>
                    <a:pt x="0" y="126492"/>
                  </a:lnTo>
                  <a:lnTo>
                    <a:pt x="22098" y="181356"/>
                  </a:lnTo>
                  <a:lnTo>
                    <a:pt x="245364" y="49530"/>
                  </a:lnTo>
                  <a:lnTo>
                    <a:pt x="2156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193535" y="2814065"/>
              <a:ext cx="245745" cy="181610"/>
            </a:xfrm>
            <a:custGeom>
              <a:avLst/>
              <a:gdLst/>
              <a:ahLst/>
              <a:cxnLst/>
              <a:rect l="l" t="t" r="r" b="b"/>
              <a:pathLst>
                <a:path w="245745" h="181610">
                  <a:moveTo>
                    <a:pt x="0" y="126492"/>
                  </a:moveTo>
                  <a:lnTo>
                    <a:pt x="215646" y="0"/>
                  </a:lnTo>
                  <a:lnTo>
                    <a:pt x="245364" y="49530"/>
                  </a:lnTo>
                  <a:lnTo>
                    <a:pt x="22098" y="181356"/>
                  </a:lnTo>
                  <a:lnTo>
                    <a:pt x="0" y="126492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404609" y="2788157"/>
              <a:ext cx="67310" cy="86360"/>
            </a:xfrm>
            <a:custGeom>
              <a:avLst/>
              <a:gdLst/>
              <a:ahLst/>
              <a:cxnLst/>
              <a:rect l="l" t="t" r="r" b="b"/>
              <a:pathLst>
                <a:path w="67310" h="86360">
                  <a:moveTo>
                    <a:pt x="0" y="14478"/>
                  </a:moveTo>
                  <a:lnTo>
                    <a:pt x="42672" y="86106"/>
                  </a:lnTo>
                  <a:lnTo>
                    <a:pt x="67056" y="71628"/>
                  </a:lnTo>
                  <a:lnTo>
                    <a:pt x="24384" y="0"/>
                  </a:lnTo>
                  <a:lnTo>
                    <a:pt x="0" y="14478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169913" y="2797301"/>
              <a:ext cx="321310" cy="189230"/>
            </a:xfrm>
            <a:custGeom>
              <a:avLst/>
              <a:gdLst/>
              <a:ahLst/>
              <a:cxnLst/>
              <a:rect l="l" t="t" r="r" b="b"/>
              <a:pathLst>
                <a:path w="321310" h="189230">
                  <a:moveTo>
                    <a:pt x="0" y="188976"/>
                  </a:moveTo>
                  <a:lnTo>
                    <a:pt x="320802" y="0"/>
                  </a:lnTo>
                </a:path>
              </a:pathLst>
            </a:custGeom>
            <a:ln w="9537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157977" y="1280921"/>
              <a:ext cx="493014" cy="365760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5157977" y="1280921"/>
              <a:ext cx="493395" cy="365760"/>
            </a:xfrm>
            <a:custGeom>
              <a:avLst/>
              <a:gdLst/>
              <a:ahLst/>
              <a:cxnLst/>
              <a:rect l="l" t="t" r="r" b="b"/>
              <a:pathLst>
                <a:path w="493395" h="365760">
                  <a:moveTo>
                    <a:pt x="0" y="277368"/>
                  </a:moveTo>
                  <a:lnTo>
                    <a:pt x="392430" y="65532"/>
                  </a:lnTo>
                  <a:lnTo>
                    <a:pt x="392430" y="0"/>
                  </a:lnTo>
                  <a:lnTo>
                    <a:pt x="493014" y="0"/>
                  </a:lnTo>
                  <a:lnTo>
                    <a:pt x="493014" y="149352"/>
                  </a:lnTo>
                  <a:lnTo>
                    <a:pt x="163068" y="317754"/>
                  </a:lnTo>
                  <a:lnTo>
                    <a:pt x="163068" y="365760"/>
                  </a:lnTo>
                  <a:lnTo>
                    <a:pt x="0" y="277368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650991" y="1280159"/>
              <a:ext cx="243840" cy="154305"/>
            </a:xfrm>
            <a:custGeom>
              <a:avLst/>
              <a:gdLst/>
              <a:ahLst/>
              <a:cxnLst/>
              <a:rect l="l" t="t" r="r" b="b"/>
              <a:pathLst>
                <a:path w="243839" h="154305">
                  <a:moveTo>
                    <a:pt x="243840" y="0"/>
                  </a:moveTo>
                  <a:lnTo>
                    <a:pt x="0" y="0"/>
                  </a:lnTo>
                  <a:lnTo>
                    <a:pt x="0" y="153922"/>
                  </a:lnTo>
                  <a:lnTo>
                    <a:pt x="243840" y="153922"/>
                  </a:lnTo>
                  <a:lnTo>
                    <a:pt x="243840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892545" y="1280921"/>
              <a:ext cx="493014" cy="365760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5892545" y="1280921"/>
              <a:ext cx="493395" cy="365760"/>
            </a:xfrm>
            <a:custGeom>
              <a:avLst/>
              <a:gdLst/>
              <a:ahLst/>
              <a:cxnLst/>
              <a:rect l="l" t="t" r="r" b="b"/>
              <a:pathLst>
                <a:path w="493395" h="365760">
                  <a:moveTo>
                    <a:pt x="493014" y="277368"/>
                  </a:moveTo>
                  <a:lnTo>
                    <a:pt x="100584" y="65532"/>
                  </a:lnTo>
                  <a:lnTo>
                    <a:pt x="100584" y="0"/>
                  </a:lnTo>
                  <a:lnTo>
                    <a:pt x="0" y="0"/>
                  </a:lnTo>
                  <a:lnTo>
                    <a:pt x="0" y="149352"/>
                  </a:lnTo>
                  <a:lnTo>
                    <a:pt x="330708" y="317754"/>
                  </a:lnTo>
                  <a:lnTo>
                    <a:pt x="330708" y="365760"/>
                  </a:lnTo>
                  <a:lnTo>
                    <a:pt x="493014" y="277368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612127" y="1221485"/>
              <a:ext cx="325120" cy="58419"/>
            </a:xfrm>
            <a:custGeom>
              <a:avLst/>
              <a:gdLst/>
              <a:ahLst/>
              <a:cxnLst/>
              <a:rect l="l" t="t" r="r" b="b"/>
              <a:pathLst>
                <a:path w="325120" h="58419">
                  <a:moveTo>
                    <a:pt x="324614" y="29718"/>
                  </a:moveTo>
                  <a:lnTo>
                    <a:pt x="0" y="29718"/>
                  </a:lnTo>
                  <a:lnTo>
                    <a:pt x="0" y="57910"/>
                  </a:lnTo>
                  <a:lnTo>
                    <a:pt x="324614" y="57910"/>
                  </a:lnTo>
                  <a:lnTo>
                    <a:pt x="324614" y="29718"/>
                  </a:lnTo>
                  <a:close/>
                </a:path>
                <a:path w="325120" h="58419">
                  <a:moveTo>
                    <a:pt x="270512" y="0"/>
                  </a:moveTo>
                  <a:lnTo>
                    <a:pt x="54107" y="0"/>
                  </a:lnTo>
                  <a:lnTo>
                    <a:pt x="54107" y="28192"/>
                  </a:lnTo>
                  <a:lnTo>
                    <a:pt x="270512" y="28192"/>
                  </a:lnTo>
                  <a:lnTo>
                    <a:pt x="270512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3257" y="931163"/>
              <a:ext cx="557530" cy="290830"/>
            </a:xfrm>
            <a:custGeom>
              <a:avLst/>
              <a:gdLst/>
              <a:ahLst/>
              <a:cxnLst/>
              <a:rect l="l" t="t" r="r" b="b"/>
              <a:pathLst>
                <a:path w="557529" h="290830">
                  <a:moveTo>
                    <a:pt x="40386" y="211074"/>
                  </a:moveTo>
                  <a:lnTo>
                    <a:pt x="167640" y="290322"/>
                  </a:lnTo>
                  <a:lnTo>
                    <a:pt x="394716" y="290322"/>
                  </a:lnTo>
                  <a:lnTo>
                    <a:pt x="521970" y="211074"/>
                  </a:lnTo>
                  <a:lnTo>
                    <a:pt x="40386" y="211074"/>
                  </a:lnTo>
                  <a:close/>
                </a:path>
                <a:path w="557529" h="290830">
                  <a:moveTo>
                    <a:pt x="32766" y="209550"/>
                  </a:moveTo>
                  <a:lnTo>
                    <a:pt x="33528" y="41148"/>
                  </a:lnTo>
                </a:path>
                <a:path w="557529" h="290830">
                  <a:moveTo>
                    <a:pt x="528066" y="209550"/>
                  </a:moveTo>
                  <a:lnTo>
                    <a:pt x="528066" y="41148"/>
                  </a:lnTo>
                </a:path>
                <a:path w="557529" h="290830">
                  <a:moveTo>
                    <a:pt x="0" y="39624"/>
                  </a:moveTo>
                  <a:lnTo>
                    <a:pt x="118872" y="39624"/>
                  </a:lnTo>
                  <a:lnTo>
                    <a:pt x="156210" y="91440"/>
                  </a:lnTo>
                  <a:lnTo>
                    <a:pt x="188214" y="0"/>
                  </a:lnTo>
                  <a:lnTo>
                    <a:pt x="233934" y="45720"/>
                  </a:lnTo>
                  <a:lnTo>
                    <a:pt x="557022" y="45720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107429" y="1021841"/>
              <a:ext cx="346710" cy="458470"/>
            </a:xfrm>
            <a:custGeom>
              <a:avLst/>
              <a:gdLst/>
              <a:ahLst/>
              <a:cxnLst/>
              <a:rect l="l" t="t" r="r" b="b"/>
              <a:pathLst>
                <a:path w="346710" h="458469">
                  <a:moveTo>
                    <a:pt x="0" y="385572"/>
                  </a:moveTo>
                  <a:lnTo>
                    <a:pt x="128778" y="457962"/>
                  </a:lnTo>
                  <a:lnTo>
                    <a:pt x="346710" y="71628"/>
                  </a:lnTo>
                  <a:lnTo>
                    <a:pt x="217170" y="0"/>
                  </a:lnTo>
                  <a:lnTo>
                    <a:pt x="0" y="385572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047993" y="1028699"/>
              <a:ext cx="405130" cy="550545"/>
            </a:xfrm>
            <a:custGeom>
              <a:avLst/>
              <a:gdLst/>
              <a:ahLst/>
              <a:cxnLst/>
              <a:rect l="l" t="t" r="r" b="b"/>
              <a:pathLst>
                <a:path w="405129" h="550544">
                  <a:moveTo>
                    <a:pt x="273558" y="0"/>
                  </a:moveTo>
                  <a:lnTo>
                    <a:pt x="0" y="483870"/>
                  </a:lnTo>
                </a:path>
                <a:path w="405129" h="550544">
                  <a:moveTo>
                    <a:pt x="404622" y="66294"/>
                  </a:moveTo>
                  <a:lnTo>
                    <a:pt x="131064" y="550164"/>
                  </a:lnTo>
                </a:path>
              </a:pathLst>
            </a:custGeom>
            <a:ln w="95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094279" y="1315777"/>
              <a:ext cx="213753" cy="168033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6099047" y="1010411"/>
              <a:ext cx="314325" cy="557530"/>
            </a:xfrm>
            <a:custGeom>
              <a:avLst/>
              <a:gdLst/>
              <a:ahLst/>
              <a:cxnLst/>
              <a:rect l="l" t="t" r="r" b="b"/>
              <a:pathLst>
                <a:path w="314325" h="557530">
                  <a:moveTo>
                    <a:pt x="313944" y="0"/>
                  </a:moveTo>
                  <a:lnTo>
                    <a:pt x="0" y="557022"/>
                  </a:lnTo>
                </a:path>
              </a:pathLst>
            </a:custGeom>
            <a:ln w="9537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231631" y="1297425"/>
              <a:ext cx="294589" cy="293827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5296661" y="1296923"/>
              <a:ext cx="144780" cy="259079"/>
            </a:xfrm>
            <a:custGeom>
              <a:avLst/>
              <a:gdLst/>
              <a:ahLst/>
              <a:cxnLst/>
              <a:rect l="l" t="t" r="r" b="b"/>
              <a:pathLst>
                <a:path w="144779" h="259080">
                  <a:moveTo>
                    <a:pt x="0" y="0"/>
                  </a:moveTo>
                  <a:lnTo>
                    <a:pt x="144780" y="259080"/>
                  </a:lnTo>
                </a:path>
              </a:pathLst>
            </a:custGeom>
            <a:ln w="9537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221985" y="1292351"/>
              <a:ext cx="226060" cy="150495"/>
            </a:xfrm>
            <a:custGeom>
              <a:avLst/>
              <a:gdLst/>
              <a:ahLst/>
              <a:cxnLst/>
              <a:rect l="l" t="t" r="r" b="b"/>
              <a:pathLst>
                <a:path w="226060" h="150494">
                  <a:moveTo>
                    <a:pt x="0" y="113538"/>
                  </a:moveTo>
                  <a:lnTo>
                    <a:pt x="204978" y="0"/>
                  </a:lnTo>
                </a:path>
                <a:path w="226060" h="150494">
                  <a:moveTo>
                    <a:pt x="20574" y="150114"/>
                  </a:moveTo>
                  <a:lnTo>
                    <a:pt x="225552" y="35814"/>
                  </a:lnTo>
                </a:path>
              </a:pathLst>
            </a:custGeom>
            <a:ln w="254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390132" y="937259"/>
              <a:ext cx="66294" cy="109728"/>
            </a:xfrm>
            <a:prstGeom prst="rect">
              <a:avLst/>
            </a:prstGeom>
          </p:spPr>
        </p:pic>
      </p:grpSp>
      <p:sp>
        <p:nvSpPr>
          <p:cNvPr id="69" name="object 69"/>
          <p:cNvSpPr txBox="1"/>
          <p:nvPr/>
        </p:nvSpPr>
        <p:spPr>
          <a:xfrm>
            <a:off x="4944109" y="3051175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024628" y="3151631"/>
            <a:ext cx="144145" cy="128270"/>
          </a:xfrm>
          <a:custGeom>
            <a:avLst/>
            <a:gdLst/>
            <a:ahLst/>
            <a:cxnLst/>
            <a:rect l="l" t="t" r="r" b="b"/>
            <a:pathLst>
              <a:path w="144145" h="128270">
                <a:moveTo>
                  <a:pt x="0" y="0"/>
                </a:moveTo>
                <a:lnTo>
                  <a:pt x="144018" y="128016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4903723" y="2207655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962905" y="2346959"/>
            <a:ext cx="146685" cy="247015"/>
          </a:xfrm>
          <a:custGeom>
            <a:avLst/>
            <a:gdLst/>
            <a:ahLst/>
            <a:cxnLst/>
            <a:rect l="l" t="t" r="r" b="b"/>
            <a:pathLst>
              <a:path w="146685" h="247014">
                <a:moveTo>
                  <a:pt x="0" y="0"/>
                </a:moveTo>
                <a:lnTo>
                  <a:pt x="146304" y="246888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4941823" y="1476134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015484" y="1456181"/>
            <a:ext cx="281940" cy="102235"/>
          </a:xfrm>
          <a:custGeom>
            <a:avLst/>
            <a:gdLst/>
            <a:ahLst/>
            <a:cxnLst/>
            <a:rect l="l" t="t" r="r" b="b"/>
            <a:pathLst>
              <a:path w="281939" h="102234">
                <a:moveTo>
                  <a:pt x="281940" y="0"/>
                </a:moveTo>
                <a:lnTo>
                  <a:pt x="0" y="102108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5259578" y="1055510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342382" y="1040891"/>
            <a:ext cx="1191895" cy="317500"/>
          </a:xfrm>
          <a:custGeom>
            <a:avLst/>
            <a:gdLst/>
            <a:ahLst/>
            <a:cxnLst/>
            <a:rect l="l" t="t" r="r" b="b"/>
            <a:pathLst>
              <a:path w="1191895" h="317500">
                <a:moveTo>
                  <a:pt x="281178" y="0"/>
                </a:moveTo>
                <a:lnTo>
                  <a:pt x="0" y="101346"/>
                </a:lnTo>
              </a:path>
              <a:path w="1191895" h="317500">
                <a:moveTo>
                  <a:pt x="1191768" y="215646"/>
                </a:moveTo>
                <a:lnTo>
                  <a:pt x="909828" y="316992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6530593" y="1148474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6280404" y="2110739"/>
            <a:ext cx="281305" cy="101600"/>
          </a:xfrm>
          <a:custGeom>
            <a:avLst/>
            <a:gdLst/>
            <a:ahLst/>
            <a:cxnLst/>
            <a:rect l="l" t="t" r="r" b="b"/>
            <a:pathLst>
              <a:path w="281304" h="101600">
                <a:moveTo>
                  <a:pt x="281178" y="0"/>
                </a:moveTo>
                <a:lnTo>
                  <a:pt x="0" y="101346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6562597" y="2000391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6417564" y="2602229"/>
            <a:ext cx="144145" cy="203835"/>
          </a:xfrm>
          <a:custGeom>
            <a:avLst/>
            <a:gdLst/>
            <a:ahLst/>
            <a:cxnLst/>
            <a:rect l="l" t="t" r="r" b="b"/>
            <a:pathLst>
              <a:path w="144145" h="203835">
                <a:moveTo>
                  <a:pt x="144018" y="0"/>
                </a:moveTo>
                <a:lnTo>
                  <a:pt x="0" y="203454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6546595" y="2471306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419850" y="3279647"/>
            <a:ext cx="146050" cy="247015"/>
          </a:xfrm>
          <a:custGeom>
            <a:avLst/>
            <a:gdLst/>
            <a:ahLst/>
            <a:cxnLst/>
            <a:rect l="l" t="t" r="r" b="b"/>
            <a:pathLst>
              <a:path w="146050" h="247014">
                <a:moveTo>
                  <a:pt x="0" y="0"/>
                </a:moveTo>
                <a:lnTo>
                  <a:pt x="145542" y="246888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6557264" y="3474098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84" name="object 84"/>
          <p:cNvGrpSpPr/>
          <p:nvPr/>
        </p:nvGrpSpPr>
        <p:grpSpPr>
          <a:xfrm>
            <a:off x="5531358" y="937259"/>
            <a:ext cx="250190" cy="3481704"/>
            <a:chOff x="5531358" y="937259"/>
            <a:chExt cx="250190" cy="3481704"/>
          </a:xfrm>
        </p:grpSpPr>
        <p:sp>
          <p:nvSpPr>
            <p:cNvPr id="85" name="object 85"/>
            <p:cNvSpPr/>
            <p:nvPr/>
          </p:nvSpPr>
          <p:spPr>
            <a:xfrm>
              <a:off x="5771953" y="937259"/>
              <a:ext cx="10160" cy="3481704"/>
            </a:xfrm>
            <a:custGeom>
              <a:avLst/>
              <a:gdLst/>
              <a:ahLst/>
              <a:cxnLst/>
              <a:rect l="l" t="t" r="r" b="b"/>
              <a:pathLst>
                <a:path w="10160" h="3481704">
                  <a:moveTo>
                    <a:pt x="9537" y="0"/>
                  </a:moveTo>
                  <a:lnTo>
                    <a:pt x="0" y="0"/>
                  </a:lnTo>
                  <a:lnTo>
                    <a:pt x="0" y="3481578"/>
                  </a:lnTo>
                  <a:lnTo>
                    <a:pt x="9537" y="3481578"/>
                  </a:lnTo>
                  <a:lnTo>
                    <a:pt x="9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531358" y="1996437"/>
              <a:ext cx="81280" cy="130810"/>
            </a:xfrm>
            <a:custGeom>
              <a:avLst/>
              <a:gdLst/>
              <a:ahLst/>
              <a:cxnLst/>
              <a:rect l="l" t="t" r="r" b="b"/>
              <a:pathLst>
                <a:path w="81279" h="130810">
                  <a:moveTo>
                    <a:pt x="80774" y="0"/>
                  </a:moveTo>
                  <a:lnTo>
                    <a:pt x="0" y="0"/>
                  </a:lnTo>
                  <a:lnTo>
                    <a:pt x="0" y="130304"/>
                  </a:lnTo>
                  <a:lnTo>
                    <a:pt x="80774" y="130304"/>
                  </a:lnTo>
                  <a:lnTo>
                    <a:pt x="80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5542788" y="1973720"/>
            <a:ext cx="704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5531358" y="2690624"/>
            <a:ext cx="81280" cy="130810"/>
          </a:xfrm>
          <a:custGeom>
            <a:avLst/>
            <a:gdLst/>
            <a:ahLst/>
            <a:cxnLst/>
            <a:rect l="l" t="t" r="r" b="b"/>
            <a:pathLst>
              <a:path w="81279" h="130810">
                <a:moveTo>
                  <a:pt x="80774" y="0"/>
                </a:moveTo>
                <a:lnTo>
                  <a:pt x="0" y="0"/>
                </a:lnTo>
                <a:lnTo>
                  <a:pt x="0" y="130299"/>
                </a:lnTo>
                <a:lnTo>
                  <a:pt x="80774" y="130299"/>
                </a:lnTo>
                <a:lnTo>
                  <a:pt x="807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>
            <a:off x="5530088" y="2667903"/>
            <a:ext cx="831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698758" y="4470914"/>
            <a:ext cx="2150110" cy="105473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227329" marR="5080" indent="-215265">
              <a:lnSpc>
                <a:spcPct val="957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12.11. </a:t>
            </a:r>
            <a:r>
              <a:rPr sz="1000" spc="-5" dirty="0">
                <a:latin typeface="Times New Roman"/>
                <a:cs typeface="Times New Roman"/>
              </a:rPr>
              <a:t>Шахтна піч для хлорування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магнію: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льотка;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вугільні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електроди;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ремонтний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люк;</a:t>
            </a:r>
            <a:endParaRPr sz="1000">
              <a:latin typeface="Times New Roman"/>
              <a:cs typeface="Times New Roman"/>
            </a:endParaRPr>
          </a:p>
          <a:p>
            <a:pPr marL="281305" marR="200660" indent="-71755">
              <a:lnSpc>
                <a:spcPct val="95800"/>
              </a:lnSpc>
              <a:spcBef>
                <a:spcPts val="5"/>
              </a:spcBef>
            </a:pP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завантажувальний пристрій;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газовідвід;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футеровка;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хлорні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фурми;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шихта;</a:t>
            </a:r>
            <a:endParaRPr sz="1000">
              <a:latin typeface="Times New Roman"/>
              <a:cs typeface="Times New Roman"/>
            </a:endParaRPr>
          </a:p>
          <a:p>
            <a:pPr marL="527685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вугільні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брикети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395" y="3576316"/>
            <a:ext cx="5787390" cy="64065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12.12.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ванни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електролізу хлоридів магнію: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анод;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перегородка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електролізу </a:t>
            </a:r>
            <a:r>
              <a:rPr sz="1200" dirty="0">
                <a:latin typeface="Times New Roman"/>
                <a:cs typeface="Times New Roman"/>
              </a:rPr>
              <a:t>магній </a:t>
            </a:r>
            <a:r>
              <a:rPr sz="1200" spc="-5" dirty="0">
                <a:latin typeface="Times New Roman"/>
                <a:cs typeface="Times New Roman"/>
              </a:rPr>
              <a:t>містить домішки. Його піддають рафінуванню, яке </a:t>
            </a:r>
            <a:r>
              <a:rPr sz="1200" dirty="0">
                <a:latin typeface="Times New Roman"/>
                <a:cs typeface="Times New Roman"/>
              </a:rPr>
              <a:t>здійс-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нюють переплавлянням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тигельних </a:t>
            </a:r>
            <a:r>
              <a:rPr sz="1200" dirty="0">
                <a:latin typeface="Times New Roman"/>
                <a:cs typeface="Times New Roman"/>
              </a:rPr>
              <a:t>печах з флюсами або </a:t>
            </a:r>
            <a:r>
              <a:rPr sz="1200" spc="-5" dirty="0">
                <a:latin typeface="Times New Roman"/>
                <a:cs typeface="Times New Roman"/>
              </a:rPr>
              <a:t>сублімацією. Рафінований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метал, який </a:t>
            </a:r>
            <a:r>
              <a:rPr sz="1200" dirty="0">
                <a:latin typeface="Times New Roman"/>
                <a:cs typeface="Times New Roman"/>
              </a:rPr>
              <a:t>містить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менш 99,9 % Mg, </a:t>
            </a:r>
            <a:r>
              <a:rPr sz="1200" spc="-5" dirty="0">
                <a:latin typeface="Times New Roman"/>
                <a:cs typeface="Times New Roman"/>
              </a:rPr>
              <a:t>розливають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чушки. При розливанні струмінь </a:t>
            </a:r>
            <a:r>
              <a:rPr sz="1200" dirty="0">
                <a:latin typeface="Times New Roman"/>
                <a:cs typeface="Times New Roman"/>
              </a:rPr>
              <a:t> магнію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захищають від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окислювання порошком сірки,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яким</a:t>
            </a:r>
            <a:r>
              <a:rPr sz="1200" dirty="0">
                <a:latin typeface="Times New Roman"/>
                <a:cs typeface="Times New Roman"/>
              </a:rPr>
              <a:t> запилюється</a:t>
            </a:r>
            <a:r>
              <a:rPr sz="1200" spc="-5" dirty="0">
                <a:latin typeface="Times New Roman"/>
                <a:cs typeface="Times New Roman"/>
              </a:rPr>
              <a:t> на метал.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12540">
              <a:lnSpc>
                <a:spcPct val="100000"/>
              </a:lnSpc>
              <a:spcBef>
                <a:spcPts val="844"/>
              </a:spcBef>
            </a:pPr>
            <a:r>
              <a:rPr sz="1200" b="1" dirty="0">
                <a:latin typeface="Times New Roman"/>
                <a:cs typeface="Times New Roman"/>
              </a:rPr>
              <a:t>12.3.2.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МАГНІЄВІ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Основними </a:t>
            </a:r>
            <a:r>
              <a:rPr sz="1200" dirty="0">
                <a:latin typeface="Times New Roman"/>
                <a:cs typeface="Times New Roman"/>
              </a:rPr>
              <a:t>магнієвими сплавами є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магнію з </a:t>
            </a:r>
            <a:r>
              <a:rPr sz="1200" spc="-5" dirty="0">
                <a:latin typeface="Times New Roman"/>
                <a:cs typeface="Times New Roman"/>
              </a:rPr>
              <a:t>алюмінієм, цинком, марганцем,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цирконієм.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dirty="0">
                <a:latin typeface="Times New Roman"/>
                <a:cs typeface="Times New Roman"/>
              </a:rPr>
              <a:t> діляться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ливарні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що</a:t>
            </a:r>
            <a:r>
              <a:rPr sz="1200" i="1" spc="-5" dirty="0">
                <a:latin typeface="Times New Roman"/>
                <a:cs typeface="Times New Roman"/>
              </a:rPr>
              <a:t> деформуються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Ливарні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магнієві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деформуються,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стандартів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куються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таким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чином: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МЛ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магнієві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ливарні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(ГОСТ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2856);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МА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магнієві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деформуються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(ГОСТ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14957);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пч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підвищеної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чистоти;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он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загального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призначення.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00"/>
              </a:lnSpc>
              <a:spcBef>
                <a:spcPts val="85"/>
              </a:spcBef>
            </a:pPr>
            <a:r>
              <a:rPr sz="1200" spc="-5" dirty="0">
                <a:latin typeface="Times New Roman"/>
                <a:cs typeface="Times New Roman"/>
              </a:rPr>
              <a:t>Сплави зміцнюються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гарту та штучного старіння. Загартовування </a:t>
            </a:r>
            <a:r>
              <a:rPr sz="1200" dirty="0">
                <a:latin typeface="Times New Roman"/>
                <a:cs typeface="Times New Roman"/>
              </a:rPr>
              <a:t>проводять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від температури </a:t>
            </a:r>
            <a:r>
              <a:rPr sz="1200" spc="-15" dirty="0">
                <a:latin typeface="Times New Roman"/>
                <a:cs typeface="Times New Roman"/>
              </a:rPr>
              <a:t>380...420 </a:t>
            </a:r>
            <a:r>
              <a:rPr sz="1200" spc="-10" dirty="0">
                <a:latin typeface="Symbol"/>
                <a:cs typeface="Symbol"/>
              </a:rPr>
              <a:t></a:t>
            </a:r>
            <a:r>
              <a:rPr sz="1200" spc="-10" dirty="0">
                <a:latin typeface="Times New Roman"/>
                <a:cs typeface="Times New Roman"/>
              </a:rPr>
              <a:t>С, </a:t>
            </a:r>
            <a:r>
              <a:rPr sz="1200" spc="-15" dirty="0">
                <a:latin typeface="Times New Roman"/>
                <a:cs typeface="Times New Roman"/>
              </a:rPr>
              <a:t>старіння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температурі 260...300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 </a:t>
            </a:r>
            <a:r>
              <a:rPr sz="1200" spc="-15" dirty="0">
                <a:latin typeface="Times New Roman"/>
                <a:cs typeface="Times New Roman"/>
              </a:rPr>
              <a:t>протягом 10...24 </a:t>
            </a:r>
            <a:r>
              <a:rPr sz="1200" spc="-10" dirty="0">
                <a:latin typeface="Times New Roman"/>
                <a:cs typeface="Times New Roman"/>
              </a:rPr>
              <a:t>год. </a:t>
            </a:r>
            <a:r>
              <a:rPr sz="1200" spc="-5" dirty="0">
                <a:latin typeface="Times New Roman"/>
                <a:cs typeface="Times New Roman"/>
              </a:rPr>
              <a:t> Особливістю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тривала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витримка</a:t>
            </a:r>
            <a:r>
              <a:rPr sz="1200" dirty="0">
                <a:latin typeface="Times New Roman"/>
                <a:cs typeface="Times New Roman"/>
              </a:rPr>
              <a:t> під</a:t>
            </a:r>
            <a:r>
              <a:rPr sz="1200" spc="-5" dirty="0">
                <a:latin typeface="Times New Roman"/>
                <a:cs typeface="Times New Roman"/>
              </a:rPr>
              <a:t> загартування </a:t>
            </a:r>
            <a:r>
              <a:rPr sz="1200" dirty="0">
                <a:latin typeface="Times New Roman"/>
                <a:cs typeface="Times New Roman"/>
              </a:rPr>
              <a:t>– 4...24 </a:t>
            </a:r>
            <a:r>
              <a:rPr sz="1200" spc="-5" dirty="0">
                <a:latin typeface="Times New Roman"/>
                <a:cs typeface="Times New Roman"/>
              </a:rPr>
              <a:t>год.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116704" marR="5715" indent="165735" algn="r">
              <a:lnSpc>
                <a:spcPts val="1380"/>
              </a:lnSpc>
              <a:spcBef>
                <a:spcPts val="919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МАГНІЄВІ</a:t>
            </a:r>
            <a:r>
              <a:rPr sz="1200" b="1" i="1" spc="-7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СПЛАВИ,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Щ</a:t>
            </a:r>
            <a:r>
              <a:rPr sz="1200" b="1" i="1" dirty="0">
                <a:latin typeface="Times New Roman"/>
                <a:cs typeface="Times New Roman"/>
              </a:rPr>
              <a:t>О</a:t>
            </a:r>
            <a:r>
              <a:rPr sz="1200" b="1" i="1" spc="-5" dirty="0">
                <a:latin typeface="Times New Roman"/>
                <a:cs typeface="Times New Roman"/>
              </a:rPr>
              <a:t> ДЕФОРМУЮТЬСЯ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2200"/>
              </a:lnSpc>
            </a:pPr>
            <a:r>
              <a:rPr sz="1200" dirty="0">
                <a:latin typeface="Times New Roman"/>
                <a:cs typeface="Times New Roman"/>
              </a:rPr>
              <a:t>Магнієві </a:t>
            </a:r>
            <a:r>
              <a:rPr sz="1200" spc="-5" dirty="0">
                <a:latin typeface="Times New Roman"/>
                <a:cs typeface="Times New Roman"/>
              </a:rPr>
              <a:t>сплави при низьких </a:t>
            </a:r>
            <a:r>
              <a:rPr sz="1200" dirty="0">
                <a:latin typeface="Times New Roman"/>
                <a:cs typeface="Times New Roman"/>
              </a:rPr>
              <a:t>температурах мають </a:t>
            </a:r>
            <a:r>
              <a:rPr sz="1200" spc="-5" dirty="0">
                <a:latin typeface="Times New Roman"/>
                <a:cs typeface="Times New Roman"/>
              </a:rPr>
              <a:t>низьку пластичність. При </a:t>
            </a:r>
            <a:r>
              <a:rPr sz="1200" dirty="0">
                <a:latin typeface="Times New Roman"/>
                <a:cs typeface="Times New Roman"/>
              </a:rPr>
              <a:t>нагрі-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200...300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С пластичність зростає, </a:t>
            </a:r>
            <a:r>
              <a:rPr sz="1200" spc="-5" dirty="0">
                <a:latin typeface="Times New Roman"/>
                <a:cs typeface="Times New Roman"/>
              </a:rPr>
              <a:t>тому пластичне деформування сплавів ве- </a:t>
            </a:r>
            <a:r>
              <a:rPr sz="1200" dirty="0">
                <a:latin typeface="Times New Roman"/>
                <a:cs typeface="Times New Roman"/>
              </a:rPr>
              <a:t> дуть </a:t>
            </a:r>
            <a:r>
              <a:rPr sz="1200" spc="-5" dirty="0">
                <a:latin typeface="Times New Roman"/>
                <a:cs typeface="Times New Roman"/>
              </a:rPr>
              <a:t>при підвищених температурах (пресування при </a:t>
            </a:r>
            <a:r>
              <a:rPr sz="1200" dirty="0">
                <a:latin typeface="Times New Roman"/>
                <a:cs typeface="Times New Roman"/>
              </a:rPr>
              <a:t>300...480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С; прокатка: </a:t>
            </a:r>
            <a:r>
              <a:rPr sz="1200" dirty="0">
                <a:latin typeface="Times New Roman"/>
                <a:cs typeface="Times New Roman"/>
              </a:rPr>
              <a:t>початок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340...440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С,</a:t>
            </a:r>
            <a:r>
              <a:rPr sz="1200" dirty="0">
                <a:latin typeface="Times New Roman"/>
                <a:cs typeface="Times New Roman"/>
              </a:rPr>
              <a:t> кінець</a:t>
            </a:r>
            <a:r>
              <a:rPr sz="1200" spc="-5" dirty="0">
                <a:latin typeface="Times New Roman"/>
                <a:cs typeface="Times New Roman"/>
              </a:rPr>
              <a:t> процесу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225...250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штампування при</a:t>
            </a:r>
            <a:r>
              <a:rPr sz="1200" dirty="0">
                <a:latin typeface="Times New Roman"/>
                <a:cs typeface="Times New Roman"/>
              </a:rPr>
              <a:t> 480...280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53365" algn="just">
              <a:lnSpc>
                <a:spcPts val="138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Магнієві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деформуються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маркують: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МА1,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МА5,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МА8,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МА9,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МА14,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ВМ5-1, МАЮ.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Найбільшу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мають сплави Mg-Аl та </a:t>
            </a:r>
            <a:r>
              <a:rPr sz="1200" dirty="0">
                <a:latin typeface="Times New Roman"/>
                <a:cs typeface="Times New Roman"/>
              </a:rPr>
              <a:t>Mg-Zn. Діаграми </a:t>
            </a:r>
            <a:r>
              <a:rPr sz="1200" spc="-5" dirty="0">
                <a:latin typeface="Times New Roman"/>
                <a:cs typeface="Times New Roman"/>
              </a:rPr>
              <a:t>станів та вплив </a:t>
            </a:r>
            <a:r>
              <a:rPr sz="1200" dirty="0">
                <a:latin typeface="Times New Roman"/>
                <a:cs typeface="Times New Roman"/>
              </a:rPr>
              <a:t>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гуючих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механічні властивості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5" dirty="0">
                <a:latin typeface="Times New Roman"/>
                <a:cs typeface="Times New Roman"/>
              </a:rPr>
              <a:t> представлені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12.13.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236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2263330" y="925321"/>
            <a:ext cx="2698750" cy="2534920"/>
            <a:chOff x="2263330" y="925321"/>
            <a:chExt cx="2698750" cy="2534920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973067" y="1271775"/>
              <a:ext cx="848870" cy="164594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3973065" y="1271777"/>
              <a:ext cx="848994" cy="165100"/>
            </a:xfrm>
            <a:custGeom>
              <a:avLst/>
              <a:gdLst/>
              <a:ahLst/>
              <a:cxnLst/>
              <a:rect l="l" t="t" r="r" b="b"/>
              <a:pathLst>
                <a:path w="848995" h="165100">
                  <a:moveTo>
                    <a:pt x="848870" y="0"/>
                  </a:moveTo>
                  <a:lnTo>
                    <a:pt x="0" y="0"/>
                  </a:lnTo>
                  <a:lnTo>
                    <a:pt x="0" y="164594"/>
                  </a:lnTo>
                  <a:lnTo>
                    <a:pt x="848870" y="164594"/>
                  </a:lnTo>
                  <a:lnTo>
                    <a:pt x="848870" y="0"/>
                  </a:lnTo>
                  <a:close/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269997" y="1436369"/>
              <a:ext cx="2685288" cy="2017014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269997" y="1436369"/>
              <a:ext cx="2685415" cy="2017395"/>
            </a:xfrm>
            <a:custGeom>
              <a:avLst/>
              <a:gdLst/>
              <a:ahLst/>
              <a:cxnLst/>
              <a:rect l="l" t="t" r="r" b="b"/>
              <a:pathLst>
                <a:path w="2685415" h="2017395">
                  <a:moveTo>
                    <a:pt x="2685288" y="0"/>
                  </a:moveTo>
                  <a:lnTo>
                    <a:pt x="0" y="0"/>
                  </a:lnTo>
                  <a:lnTo>
                    <a:pt x="0" y="2017014"/>
                  </a:lnTo>
                  <a:lnTo>
                    <a:pt x="2685288" y="2017014"/>
                  </a:lnTo>
                  <a:lnTo>
                    <a:pt x="2685288" y="0"/>
                  </a:lnTo>
                  <a:close/>
                </a:path>
              </a:pathLst>
            </a:custGeom>
            <a:ln w="12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560319" y="1436369"/>
              <a:ext cx="2106930" cy="1735455"/>
            </a:xfrm>
            <a:custGeom>
              <a:avLst/>
              <a:gdLst/>
              <a:ahLst/>
              <a:cxnLst/>
              <a:rect l="l" t="t" r="r" b="b"/>
              <a:pathLst>
                <a:path w="2106929" h="1735455">
                  <a:moveTo>
                    <a:pt x="2106930" y="0"/>
                  </a:moveTo>
                  <a:lnTo>
                    <a:pt x="0" y="0"/>
                  </a:lnTo>
                  <a:lnTo>
                    <a:pt x="0" y="1735074"/>
                  </a:lnTo>
                  <a:lnTo>
                    <a:pt x="2106930" y="1735074"/>
                  </a:lnTo>
                  <a:lnTo>
                    <a:pt x="21069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60319" y="1436369"/>
              <a:ext cx="2106930" cy="1735455"/>
            </a:xfrm>
            <a:custGeom>
              <a:avLst/>
              <a:gdLst/>
              <a:ahLst/>
              <a:cxnLst/>
              <a:rect l="l" t="t" r="r" b="b"/>
              <a:pathLst>
                <a:path w="2106929" h="1735455">
                  <a:moveTo>
                    <a:pt x="2106930" y="0"/>
                  </a:moveTo>
                  <a:lnTo>
                    <a:pt x="0" y="0"/>
                  </a:lnTo>
                  <a:lnTo>
                    <a:pt x="0" y="1735074"/>
                  </a:lnTo>
                  <a:lnTo>
                    <a:pt x="2106930" y="1735074"/>
                  </a:lnTo>
                  <a:lnTo>
                    <a:pt x="2106930" y="0"/>
                  </a:lnTo>
                  <a:close/>
                </a:path>
              </a:pathLst>
            </a:custGeom>
            <a:ln w="12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553461" y="1669541"/>
              <a:ext cx="2107692" cy="143560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553461" y="1669541"/>
              <a:ext cx="2108200" cy="1435735"/>
            </a:xfrm>
            <a:custGeom>
              <a:avLst/>
              <a:gdLst/>
              <a:ahLst/>
              <a:cxnLst/>
              <a:rect l="l" t="t" r="r" b="b"/>
              <a:pathLst>
                <a:path w="2108200" h="1435735">
                  <a:moveTo>
                    <a:pt x="3810" y="30480"/>
                  </a:moveTo>
                  <a:lnTo>
                    <a:pt x="36480" y="27420"/>
                  </a:lnTo>
                  <a:lnTo>
                    <a:pt x="63436" y="25431"/>
                  </a:lnTo>
                  <a:lnTo>
                    <a:pt x="91249" y="25015"/>
                  </a:lnTo>
                  <a:lnTo>
                    <a:pt x="126492" y="26670"/>
                  </a:lnTo>
                  <a:lnTo>
                    <a:pt x="130302" y="27432"/>
                  </a:lnTo>
                  <a:lnTo>
                    <a:pt x="134112" y="30480"/>
                  </a:lnTo>
                  <a:lnTo>
                    <a:pt x="137922" y="30480"/>
                  </a:lnTo>
                  <a:lnTo>
                    <a:pt x="146304" y="29718"/>
                  </a:lnTo>
                  <a:lnTo>
                    <a:pt x="160782" y="22860"/>
                  </a:lnTo>
                  <a:lnTo>
                    <a:pt x="174367" y="23348"/>
                  </a:lnTo>
                  <a:lnTo>
                    <a:pt x="187737" y="23907"/>
                  </a:lnTo>
                  <a:lnTo>
                    <a:pt x="200965" y="24895"/>
                  </a:lnTo>
                  <a:lnTo>
                    <a:pt x="214122" y="26670"/>
                  </a:lnTo>
                  <a:lnTo>
                    <a:pt x="222504" y="27432"/>
                  </a:lnTo>
                  <a:lnTo>
                    <a:pt x="237744" y="33528"/>
                  </a:lnTo>
                  <a:lnTo>
                    <a:pt x="265283" y="30265"/>
                  </a:lnTo>
                  <a:lnTo>
                    <a:pt x="285464" y="28575"/>
                  </a:lnTo>
                  <a:lnTo>
                    <a:pt x="307502" y="28598"/>
                  </a:lnTo>
                  <a:lnTo>
                    <a:pt x="340614" y="30480"/>
                  </a:lnTo>
                  <a:lnTo>
                    <a:pt x="354627" y="36290"/>
                  </a:lnTo>
                  <a:lnTo>
                    <a:pt x="366998" y="42672"/>
                  </a:lnTo>
                  <a:lnTo>
                    <a:pt x="379511" y="48482"/>
                  </a:lnTo>
                  <a:lnTo>
                    <a:pt x="423076" y="47922"/>
                  </a:lnTo>
                  <a:lnTo>
                    <a:pt x="483322" y="28896"/>
                  </a:lnTo>
                  <a:lnTo>
                    <a:pt x="509016" y="15240"/>
                  </a:lnTo>
                  <a:lnTo>
                    <a:pt x="522910" y="18049"/>
                  </a:lnTo>
                  <a:lnTo>
                    <a:pt x="533304" y="21145"/>
                  </a:lnTo>
                  <a:lnTo>
                    <a:pt x="542984" y="25098"/>
                  </a:lnTo>
                  <a:lnTo>
                    <a:pt x="554736" y="30480"/>
                  </a:lnTo>
                  <a:lnTo>
                    <a:pt x="567130" y="34837"/>
                  </a:lnTo>
                  <a:lnTo>
                    <a:pt x="578453" y="38481"/>
                  </a:lnTo>
                  <a:lnTo>
                    <a:pt x="589347" y="42695"/>
                  </a:lnTo>
                  <a:lnTo>
                    <a:pt x="600456" y="48768"/>
                  </a:lnTo>
                  <a:lnTo>
                    <a:pt x="606290" y="45208"/>
                  </a:lnTo>
                  <a:lnTo>
                    <a:pt x="612267" y="41433"/>
                  </a:lnTo>
                  <a:lnTo>
                    <a:pt x="618243" y="37516"/>
                  </a:lnTo>
                  <a:lnTo>
                    <a:pt x="624078" y="33528"/>
                  </a:lnTo>
                  <a:lnTo>
                    <a:pt x="627888" y="31242"/>
                  </a:lnTo>
                  <a:lnTo>
                    <a:pt x="635508" y="26670"/>
                  </a:lnTo>
                  <a:lnTo>
                    <a:pt x="671929" y="29301"/>
                  </a:lnTo>
                  <a:lnTo>
                    <a:pt x="699992" y="31146"/>
                  </a:lnTo>
                  <a:lnTo>
                    <a:pt x="728198" y="31706"/>
                  </a:lnTo>
                  <a:lnTo>
                    <a:pt x="765048" y="30480"/>
                  </a:lnTo>
                  <a:lnTo>
                    <a:pt x="776489" y="26491"/>
                  </a:lnTo>
                  <a:lnTo>
                    <a:pt x="788003" y="22574"/>
                  </a:lnTo>
                  <a:lnTo>
                    <a:pt x="799659" y="18799"/>
                  </a:lnTo>
                  <a:lnTo>
                    <a:pt x="811530" y="15240"/>
                  </a:lnTo>
                  <a:lnTo>
                    <a:pt x="819150" y="12192"/>
                  </a:lnTo>
                  <a:lnTo>
                    <a:pt x="834390" y="7620"/>
                  </a:lnTo>
                  <a:lnTo>
                    <a:pt x="848153" y="8489"/>
                  </a:lnTo>
                  <a:lnTo>
                    <a:pt x="865632" y="10001"/>
                  </a:lnTo>
                  <a:lnTo>
                    <a:pt x="883681" y="12227"/>
                  </a:lnTo>
                  <a:lnTo>
                    <a:pt x="899160" y="15240"/>
                  </a:lnTo>
                  <a:lnTo>
                    <a:pt x="906780" y="16764"/>
                  </a:lnTo>
                  <a:lnTo>
                    <a:pt x="915162" y="18288"/>
                  </a:lnTo>
                  <a:lnTo>
                    <a:pt x="922020" y="22860"/>
                  </a:lnTo>
                  <a:lnTo>
                    <a:pt x="925830" y="25146"/>
                  </a:lnTo>
                  <a:lnTo>
                    <a:pt x="928878" y="28956"/>
                  </a:lnTo>
                  <a:lnTo>
                    <a:pt x="933450" y="30480"/>
                  </a:lnTo>
                  <a:lnTo>
                    <a:pt x="941070" y="32766"/>
                  </a:lnTo>
                  <a:lnTo>
                    <a:pt x="948690" y="32004"/>
                  </a:lnTo>
                  <a:lnTo>
                    <a:pt x="956310" y="33528"/>
                  </a:lnTo>
                  <a:lnTo>
                    <a:pt x="964894" y="36385"/>
                  </a:lnTo>
                  <a:lnTo>
                    <a:pt x="973550" y="39243"/>
                  </a:lnTo>
                  <a:lnTo>
                    <a:pt x="982348" y="42100"/>
                  </a:lnTo>
                  <a:lnTo>
                    <a:pt x="991362" y="44958"/>
                  </a:lnTo>
                  <a:lnTo>
                    <a:pt x="995172" y="46482"/>
                  </a:lnTo>
                  <a:lnTo>
                    <a:pt x="1002792" y="48768"/>
                  </a:lnTo>
                  <a:lnTo>
                    <a:pt x="1017079" y="47148"/>
                  </a:lnTo>
                  <a:lnTo>
                    <a:pt x="1031367" y="45529"/>
                  </a:lnTo>
                  <a:lnTo>
                    <a:pt x="1045654" y="43624"/>
                  </a:lnTo>
                  <a:lnTo>
                    <a:pt x="1083945" y="33432"/>
                  </a:lnTo>
                  <a:lnTo>
                    <a:pt x="1105662" y="22860"/>
                  </a:lnTo>
                  <a:lnTo>
                    <a:pt x="1114722" y="19038"/>
                  </a:lnTo>
                  <a:lnTo>
                    <a:pt x="1124426" y="16287"/>
                  </a:lnTo>
                  <a:lnTo>
                    <a:pt x="1134272" y="13966"/>
                  </a:lnTo>
                  <a:lnTo>
                    <a:pt x="1143762" y="11430"/>
                  </a:lnTo>
                  <a:lnTo>
                    <a:pt x="1167276" y="14454"/>
                  </a:lnTo>
                  <a:lnTo>
                    <a:pt x="1190148" y="18478"/>
                  </a:lnTo>
                  <a:lnTo>
                    <a:pt x="1212877" y="22788"/>
                  </a:lnTo>
                  <a:lnTo>
                    <a:pt x="1235964" y="26670"/>
                  </a:lnTo>
                  <a:lnTo>
                    <a:pt x="1246917" y="33801"/>
                  </a:lnTo>
                  <a:lnTo>
                    <a:pt x="1251013" y="34575"/>
                  </a:lnTo>
                  <a:lnTo>
                    <a:pt x="1259967" y="34063"/>
                  </a:lnTo>
                  <a:lnTo>
                    <a:pt x="1285494" y="37338"/>
                  </a:lnTo>
                  <a:lnTo>
                    <a:pt x="1293114" y="38862"/>
                  </a:lnTo>
                  <a:lnTo>
                    <a:pt x="1300734" y="42672"/>
                  </a:lnTo>
                  <a:lnTo>
                    <a:pt x="1308354" y="44958"/>
                  </a:lnTo>
                  <a:lnTo>
                    <a:pt x="1312164" y="46482"/>
                  </a:lnTo>
                  <a:lnTo>
                    <a:pt x="1319784" y="48768"/>
                  </a:lnTo>
                  <a:lnTo>
                    <a:pt x="1374648" y="46410"/>
                  </a:lnTo>
                  <a:lnTo>
                    <a:pt x="1431036" y="33909"/>
                  </a:lnTo>
                  <a:lnTo>
                    <a:pt x="1450157" y="26955"/>
                  </a:lnTo>
                  <a:lnTo>
                    <a:pt x="1490091" y="20669"/>
                  </a:lnTo>
                  <a:lnTo>
                    <a:pt x="1511046" y="19050"/>
                  </a:lnTo>
                  <a:lnTo>
                    <a:pt x="1528250" y="12715"/>
                  </a:lnTo>
                  <a:lnTo>
                    <a:pt x="1537811" y="9525"/>
                  </a:lnTo>
                  <a:lnTo>
                    <a:pt x="1550372" y="9191"/>
                  </a:lnTo>
                  <a:lnTo>
                    <a:pt x="1576578" y="11430"/>
                  </a:lnTo>
                  <a:lnTo>
                    <a:pt x="1603105" y="15335"/>
                  </a:lnTo>
                  <a:lnTo>
                    <a:pt x="1629918" y="15240"/>
                  </a:lnTo>
                  <a:lnTo>
                    <a:pt x="1656730" y="12287"/>
                  </a:lnTo>
                  <a:lnTo>
                    <a:pt x="1683258" y="7620"/>
                  </a:lnTo>
                  <a:lnTo>
                    <a:pt x="1710892" y="9191"/>
                  </a:lnTo>
                  <a:lnTo>
                    <a:pt x="1731168" y="11049"/>
                  </a:lnTo>
                  <a:lnTo>
                    <a:pt x="1749587" y="14049"/>
                  </a:lnTo>
                  <a:lnTo>
                    <a:pt x="1771650" y="19050"/>
                  </a:lnTo>
                  <a:lnTo>
                    <a:pt x="1780924" y="18133"/>
                  </a:lnTo>
                  <a:lnTo>
                    <a:pt x="1824990" y="9906"/>
                  </a:lnTo>
                  <a:lnTo>
                    <a:pt x="1832610" y="7620"/>
                  </a:lnTo>
                  <a:lnTo>
                    <a:pt x="1836420" y="6096"/>
                  </a:lnTo>
                  <a:lnTo>
                    <a:pt x="1844040" y="3810"/>
                  </a:lnTo>
                  <a:lnTo>
                    <a:pt x="1858637" y="5869"/>
                  </a:lnTo>
                  <a:lnTo>
                    <a:pt x="1870519" y="8286"/>
                  </a:lnTo>
                  <a:lnTo>
                    <a:pt x="1881544" y="12275"/>
                  </a:lnTo>
                  <a:lnTo>
                    <a:pt x="1893570" y="19050"/>
                  </a:lnTo>
                  <a:lnTo>
                    <a:pt x="1911822" y="16406"/>
                  </a:lnTo>
                  <a:lnTo>
                    <a:pt x="1920144" y="15049"/>
                  </a:lnTo>
                  <a:lnTo>
                    <a:pt x="1927752" y="12834"/>
                  </a:lnTo>
                  <a:lnTo>
                    <a:pt x="1943862" y="7620"/>
                  </a:lnTo>
                  <a:lnTo>
                    <a:pt x="1951482" y="4572"/>
                  </a:lnTo>
                  <a:lnTo>
                    <a:pt x="1966722" y="0"/>
                  </a:lnTo>
                  <a:lnTo>
                    <a:pt x="1983807" y="4429"/>
                  </a:lnTo>
                  <a:lnTo>
                    <a:pt x="1999392" y="10287"/>
                  </a:lnTo>
                  <a:lnTo>
                    <a:pt x="2014835" y="16716"/>
                  </a:lnTo>
                  <a:lnTo>
                    <a:pt x="2031492" y="22860"/>
                  </a:lnTo>
                  <a:lnTo>
                    <a:pt x="2039112" y="25146"/>
                  </a:lnTo>
                  <a:lnTo>
                    <a:pt x="2054352" y="30480"/>
                  </a:lnTo>
                  <a:lnTo>
                    <a:pt x="2075842" y="27467"/>
                  </a:lnTo>
                  <a:lnTo>
                    <a:pt x="2080545" y="26955"/>
                  </a:lnTo>
                  <a:lnTo>
                    <a:pt x="2081676" y="26300"/>
                  </a:lnTo>
                  <a:lnTo>
                    <a:pt x="2092452" y="22860"/>
                  </a:lnTo>
                  <a:lnTo>
                    <a:pt x="2097786" y="21336"/>
                  </a:lnTo>
                  <a:lnTo>
                    <a:pt x="2107692" y="19050"/>
                  </a:lnTo>
                  <a:lnTo>
                    <a:pt x="2107692" y="1409700"/>
                  </a:lnTo>
                  <a:lnTo>
                    <a:pt x="65532" y="1409700"/>
                  </a:lnTo>
                  <a:lnTo>
                    <a:pt x="0" y="1435608"/>
                  </a:lnTo>
                  <a:lnTo>
                    <a:pt x="3810" y="30480"/>
                  </a:lnTo>
                  <a:close/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60320" y="3006851"/>
              <a:ext cx="2103120" cy="17068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560319" y="3006851"/>
              <a:ext cx="2103120" cy="170815"/>
            </a:xfrm>
            <a:custGeom>
              <a:avLst/>
              <a:gdLst/>
              <a:ahLst/>
              <a:cxnLst/>
              <a:rect l="l" t="t" r="r" b="b"/>
              <a:pathLst>
                <a:path w="2103120" h="170814">
                  <a:moveTo>
                    <a:pt x="3048" y="60960"/>
                  </a:moveTo>
                  <a:lnTo>
                    <a:pt x="17680" y="65746"/>
                  </a:lnTo>
                  <a:lnTo>
                    <a:pt x="24098" y="67818"/>
                  </a:lnTo>
                  <a:lnTo>
                    <a:pt x="29515" y="69318"/>
                  </a:lnTo>
                  <a:lnTo>
                    <a:pt x="41148" y="72390"/>
                  </a:lnTo>
                  <a:lnTo>
                    <a:pt x="55626" y="69520"/>
                  </a:lnTo>
                  <a:lnTo>
                    <a:pt x="62103" y="67722"/>
                  </a:lnTo>
                  <a:lnTo>
                    <a:pt x="68580" y="63496"/>
                  </a:lnTo>
                  <a:lnTo>
                    <a:pt x="83058" y="53340"/>
                  </a:lnTo>
                  <a:lnTo>
                    <a:pt x="93011" y="50649"/>
                  </a:lnTo>
                  <a:lnTo>
                    <a:pt x="97536" y="49530"/>
                  </a:lnTo>
                  <a:lnTo>
                    <a:pt x="101488" y="48410"/>
                  </a:lnTo>
                  <a:lnTo>
                    <a:pt x="109728" y="45720"/>
                  </a:lnTo>
                  <a:lnTo>
                    <a:pt x="116478" y="47875"/>
                  </a:lnTo>
                  <a:lnTo>
                    <a:pt x="123158" y="50387"/>
                  </a:lnTo>
                  <a:lnTo>
                    <a:pt x="129980" y="52470"/>
                  </a:lnTo>
                  <a:lnTo>
                    <a:pt x="137160" y="53340"/>
                  </a:lnTo>
                  <a:lnTo>
                    <a:pt x="155805" y="50839"/>
                  </a:lnTo>
                  <a:lnTo>
                    <a:pt x="172593" y="44767"/>
                  </a:lnTo>
                  <a:lnTo>
                    <a:pt x="188809" y="37266"/>
                  </a:lnTo>
                  <a:lnTo>
                    <a:pt x="205740" y="30480"/>
                  </a:lnTo>
                  <a:lnTo>
                    <a:pt x="225575" y="32789"/>
                  </a:lnTo>
                  <a:lnTo>
                    <a:pt x="244411" y="35242"/>
                  </a:lnTo>
                  <a:lnTo>
                    <a:pt x="262961" y="36266"/>
                  </a:lnTo>
                  <a:lnTo>
                    <a:pt x="281940" y="34290"/>
                  </a:lnTo>
                  <a:lnTo>
                    <a:pt x="294239" y="29968"/>
                  </a:lnTo>
                  <a:lnTo>
                    <a:pt x="305466" y="23717"/>
                  </a:lnTo>
                  <a:lnTo>
                    <a:pt x="316551" y="17037"/>
                  </a:lnTo>
                  <a:lnTo>
                    <a:pt x="328422" y="11430"/>
                  </a:lnTo>
                  <a:lnTo>
                    <a:pt x="351651" y="16454"/>
                  </a:lnTo>
                  <a:lnTo>
                    <a:pt x="373094" y="23622"/>
                  </a:lnTo>
                  <a:lnTo>
                    <a:pt x="394108" y="31361"/>
                  </a:lnTo>
                  <a:lnTo>
                    <a:pt x="416052" y="38100"/>
                  </a:lnTo>
                  <a:lnTo>
                    <a:pt x="467617" y="35825"/>
                  </a:lnTo>
                  <a:lnTo>
                    <a:pt x="510254" y="32480"/>
                  </a:lnTo>
                  <a:lnTo>
                    <a:pt x="550747" y="28134"/>
                  </a:lnTo>
                  <a:lnTo>
                    <a:pt x="595884" y="22860"/>
                  </a:lnTo>
                  <a:lnTo>
                    <a:pt x="607314" y="18978"/>
                  </a:lnTo>
                  <a:lnTo>
                    <a:pt x="618744" y="15240"/>
                  </a:lnTo>
                  <a:lnTo>
                    <a:pt x="630174" y="11501"/>
                  </a:lnTo>
                  <a:lnTo>
                    <a:pt x="641604" y="7620"/>
                  </a:lnTo>
                  <a:lnTo>
                    <a:pt x="649224" y="5334"/>
                  </a:lnTo>
                  <a:lnTo>
                    <a:pt x="664464" y="0"/>
                  </a:lnTo>
                  <a:lnTo>
                    <a:pt x="686847" y="4429"/>
                  </a:lnTo>
                  <a:lnTo>
                    <a:pt x="708660" y="10287"/>
                  </a:lnTo>
                  <a:lnTo>
                    <a:pt x="730472" y="16716"/>
                  </a:lnTo>
                  <a:lnTo>
                    <a:pt x="752856" y="22860"/>
                  </a:lnTo>
                  <a:lnTo>
                    <a:pt x="765309" y="21026"/>
                  </a:lnTo>
                  <a:lnTo>
                    <a:pt x="777621" y="18478"/>
                  </a:lnTo>
                  <a:lnTo>
                    <a:pt x="789932" y="16216"/>
                  </a:lnTo>
                  <a:lnTo>
                    <a:pt x="802386" y="15240"/>
                  </a:lnTo>
                  <a:lnTo>
                    <a:pt x="808482" y="15240"/>
                  </a:lnTo>
                  <a:lnTo>
                    <a:pt x="815340" y="17526"/>
                  </a:lnTo>
                  <a:lnTo>
                    <a:pt x="821436" y="19050"/>
                  </a:lnTo>
                  <a:lnTo>
                    <a:pt x="829056" y="21336"/>
                  </a:lnTo>
                  <a:lnTo>
                    <a:pt x="844296" y="26670"/>
                  </a:lnTo>
                  <a:lnTo>
                    <a:pt x="883705" y="24181"/>
                  </a:lnTo>
                  <a:lnTo>
                    <a:pt x="920115" y="20478"/>
                  </a:lnTo>
                  <a:lnTo>
                    <a:pt x="955952" y="16061"/>
                  </a:lnTo>
                  <a:lnTo>
                    <a:pt x="993648" y="11430"/>
                  </a:lnTo>
                  <a:lnTo>
                    <a:pt x="1045524" y="14874"/>
                  </a:lnTo>
                  <a:lnTo>
                    <a:pt x="1092829" y="19232"/>
                  </a:lnTo>
                  <a:lnTo>
                    <a:pt x="1139037" y="23774"/>
                  </a:lnTo>
                  <a:lnTo>
                    <a:pt x="1187622" y="27767"/>
                  </a:lnTo>
                  <a:lnTo>
                    <a:pt x="1242060" y="30480"/>
                  </a:lnTo>
                  <a:lnTo>
                    <a:pt x="1259955" y="36445"/>
                  </a:lnTo>
                  <a:lnTo>
                    <a:pt x="1268634" y="38766"/>
                  </a:lnTo>
                  <a:lnTo>
                    <a:pt x="1279457" y="39802"/>
                  </a:lnTo>
                  <a:lnTo>
                    <a:pt x="1303782" y="41910"/>
                  </a:lnTo>
                  <a:lnTo>
                    <a:pt x="1320927" y="40993"/>
                  </a:lnTo>
                  <a:lnTo>
                    <a:pt x="1338072" y="40290"/>
                  </a:lnTo>
                  <a:lnTo>
                    <a:pt x="1355217" y="39445"/>
                  </a:lnTo>
                  <a:lnTo>
                    <a:pt x="1372362" y="38100"/>
                  </a:lnTo>
                  <a:lnTo>
                    <a:pt x="1380744" y="36576"/>
                  </a:lnTo>
                  <a:lnTo>
                    <a:pt x="1395222" y="30480"/>
                  </a:lnTo>
                  <a:lnTo>
                    <a:pt x="1403794" y="31396"/>
                  </a:lnTo>
                  <a:lnTo>
                    <a:pt x="1412367" y="32099"/>
                  </a:lnTo>
                  <a:lnTo>
                    <a:pt x="1420939" y="32944"/>
                  </a:lnTo>
                  <a:lnTo>
                    <a:pt x="1429512" y="34290"/>
                  </a:lnTo>
                  <a:lnTo>
                    <a:pt x="1437132" y="35814"/>
                  </a:lnTo>
                  <a:lnTo>
                    <a:pt x="1453134" y="41910"/>
                  </a:lnTo>
                  <a:lnTo>
                    <a:pt x="1500949" y="39719"/>
                  </a:lnTo>
                  <a:lnTo>
                    <a:pt x="1552194" y="26670"/>
                  </a:lnTo>
                  <a:lnTo>
                    <a:pt x="1561409" y="20431"/>
                  </a:lnTo>
                  <a:lnTo>
                    <a:pt x="1565910" y="17907"/>
                  </a:lnTo>
                  <a:lnTo>
                    <a:pt x="1572125" y="15954"/>
                  </a:lnTo>
                  <a:lnTo>
                    <a:pt x="1586484" y="11430"/>
                  </a:lnTo>
                  <a:lnTo>
                    <a:pt x="1590294" y="9906"/>
                  </a:lnTo>
                  <a:lnTo>
                    <a:pt x="1597914" y="7620"/>
                  </a:lnTo>
                  <a:lnTo>
                    <a:pt x="1628703" y="9810"/>
                  </a:lnTo>
                  <a:lnTo>
                    <a:pt x="1658493" y="11430"/>
                  </a:lnTo>
                  <a:lnTo>
                    <a:pt x="1687710" y="10191"/>
                  </a:lnTo>
                  <a:lnTo>
                    <a:pt x="1716786" y="3810"/>
                  </a:lnTo>
                  <a:lnTo>
                    <a:pt x="1738991" y="6786"/>
                  </a:lnTo>
                  <a:lnTo>
                    <a:pt x="1759553" y="11049"/>
                  </a:lnTo>
                  <a:lnTo>
                    <a:pt x="1779686" y="16454"/>
                  </a:lnTo>
                  <a:lnTo>
                    <a:pt x="1800606" y="22860"/>
                  </a:lnTo>
                  <a:lnTo>
                    <a:pt x="1809190" y="25717"/>
                  </a:lnTo>
                  <a:lnTo>
                    <a:pt x="1817846" y="28575"/>
                  </a:lnTo>
                  <a:lnTo>
                    <a:pt x="1826644" y="31432"/>
                  </a:lnTo>
                  <a:lnTo>
                    <a:pt x="1835658" y="34290"/>
                  </a:lnTo>
                  <a:lnTo>
                    <a:pt x="1839468" y="35814"/>
                  </a:lnTo>
                  <a:lnTo>
                    <a:pt x="1847088" y="38100"/>
                  </a:lnTo>
                  <a:lnTo>
                    <a:pt x="1867090" y="35944"/>
                  </a:lnTo>
                  <a:lnTo>
                    <a:pt x="1887093" y="33432"/>
                  </a:lnTo>
                  <a:lnTo>
                    <a:pt x="1907095" y="31349"/>
                  </a:lnTo>
                  <a:lnTo>
                    <a:pt x="1927098" y="30480"/>
                  </a:lnTo>
                  <a:lnTo>
                    <a:pt x="1941385" y="31349"/>
                  </a:lnTo>
                  <a:lnTo>
                    <a:pt x="1955673" y="33432"/>
                  </a:lnTo>
                  <a:lnTo>
                    <a:pt x="1969960" y="35944"/>
                  </a:lnTo>
                  <a:lnTo>
                    <a:pt x="1984248" y="38100"/>
                  </a:lnTo>
                  <a:lnTo>
                    <a:pt x="1996225" y="42636"/>
                  </a:lnTo>
                  <a:lnTo>
                    <a:pt x="2008060" y="48101"/>
                  </a:lnTo>
                  <a:lnTo>
                    <a:pt x="2019609" y="54280"/>
                  </a:lnTo>
                  <a:lnTo>
                    <a:pt x="2030730" y="60960"/>
                  </a:lnTo>
                  <a:lnTo>
                    <a:pt x="2038766" y="57257"/>
                  </a:lnTo>
                  <a:lnTo>
                    <a:pt x="2046446" y="51911"/>
                  </a:lnTo>
                  <a:lnTo>
                    <a:pt x="2054840" y="50137"/>
                  </a:lnTo>
                  <a:lnTo>
                    <a:pt x="2065020" y="57150"/>
                  </a:lnTo>
                  <a:lnTo>
                    <a:pt x="2103120" y="45720"/>
                  </a:lnTo>
                  <a:lnTo>
                    <a:pt x="2103120" y="170688"/>
                  </a:lnTo>
                  <a:lnTo>
                    <a:pt x="0" y="170688"/>
                  </a:lnTo>
                  <a:lnTo>
                    <a:pt x="3048" y="60960"/>
                  </a:lnTo>
                  <a:close/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41953" y="1786889"/>
              <a:ext cx="333757" cy="138303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3441952" y="1786889"/>
              <a:ext cx="334010" cy="1383030"/>
            </a:xfrm>
            <a:custGeom>
              <a:avLst/>
              <a:gdLst/>
              <a:ahLst/>
              <a:cxnLst/>
              <a:rect l="l" t="t" r="r" b="b"/>
              <a:pathLst>
                <a:path w="334010" h="1383030">
                  <a:moveTo>
                    <a:pt x="333757" y="0"/>
                  </a:moveTo>
                  <a:lnTo>
                    <a:pt x="0" y="0"/>
                  </a:lnTo>
                  <a:lnTo>
                    <a:pt x="0" y="1383030"/>
                  </a:lnTo>
                  <a:lnTo>
                    <a:pt x="333757" y="1383030"/>
                  </a:lnTo>
                  <a:lnTo>
                    <a:pt x="333757" y="0"/>
                  </a:lnTo>
                  <a:close/>
                </a:path>
              </a:pathLst>
            </a:custGeom>
            <a:ln w="12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11729" y="1271775"/>
              <a:ext cx="849630" cy="164594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411729" y="1271777"/>
              <a:ext cx="849630" cy="165100"/>
            </a:xfrm>
            <a:custGeom>
              <a:avLst/>
              <a:gdLst/>
              <a:ahLst/>
              <a:cxnLst/>
              <a:rect l="l" t="t" r="r" b="b"/>
              <a:pathLst>
                <a:path w="849629" h="165100">
                  <a:moveTo>
                    <a:pt x="849630" y="0"/>
                  </a:moveTo>
                  <a:lnTo>
                    <a:pt x="0" y="0"/>
                  </a:lnTo>
                  <a:lnTo>
                    <a:pt x="0" y="164594"/>
                  </a:lnTo>
                  <a:lnTo>
                    <a:pt x="849630" y="164594"/>
                  </a:lnTo>
                  <a:lnTo>
                    <a:pt x="849630" y="0"/>
                  </a:lnTo>
                  <a:close/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19627" y="1976625"/>
              <a:ext cx="96014" cy="850394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3119625" y="1976627"/>
              <a:ext cx="96520" cy="850900"/>
            </a:xfrm>
            <a:custGeom>
              <a:avLst/>
              <a:gdLst/>
              <a:ahLst/>
              <a:cxnLst/>
              <a:rect l="l" t="t" r="r" b="b"/>
              <a:pathLst>
                <a:path w="96519" h="850900">
                  <a:moveTo>
                    <a:pt x="96014" y="0"/>
                  </a:moveTo>
                  <a:lnTo>
                    <a:pt x="0" y="0"/>
                  </a:lnTo>
                  <a:lnTo>
                    <a:pt x="0" y="850394"/>
                  </a:lnTo>
                  <a:lnTo>
                    <a:pt x="96014" y="850394"/>
                  </a:lnTo>
                  <a:lnTo>
                    <a:pt x="96014" y="0"/>
                  </a:lnTo>
                  <a:close/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855975" y="930401"/>
              <a:ext cx="264160" cy="1777364"/>
            </a:xfrm>
            <a:custGeom>
              <a:avLst/>
              <a:gdLst/>
              <a:ahLst/>
              <a:cxnLst/>
              <a:rect l="l" t="t" r="r" b="b"/>
              <a:pathLst>
                <a:path w="264160" h="1777364">
                  <a:moveTo>
                    <a:pt x="95250" y="0"/>
                  </a:moveTo>
                  <a:lnTo>
                    <a:pt x="0" y="0"/>
                  </a:lnTo>
                  <a:lnTo>
                    <a:pt x="0" y="890778"/>
                  </a:lnTo>
                  <a:lnTo>
                    <a:pt x="187452" y="1087374"/>
                  </a:lnTo>
                  <a:lnTo>
                    <a:pt x="187452" y="1716786"/>
                  </a:lnTo>
                  <a:lnTo>
                    <a:pt x="263652" y="1776984"/>
                  </a:lnTo>
                  <a:lnTo>
                    <a:pt x="263652" y="1046226"/>
                  </a:lnTo>
                  <a:lnTo>
                    <a:pt x="95250" y="852678"/>
                  </a:lnTo>
                  <a:lnTo>
                    <a:pt x="952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855975" y="930401"/>
              <a:ext cx="264160" cy="1777364"/>
            </a:xfrm>
            <a:custGeom>
              <a:avLst/>
              <a:gdLst/>
              <a:ahLst/>
              <a:cxnLst/>
              <a:rect l="l" t="t" r="r" b="b"/>
              <a:pathLst>
                <a:path w="264160" h="1777364">
                  <a:moveTo>
                    <a:pt x="263652" y="1776984"/>
                  </a:moveTo>
                  <a:lnTo>
                    <a:pt x="187452" y="1716786"/>
                  </a:lnTo>
                  <a:lnTo>
                    <a:pt x="187452" y="1087374"/>
                  </a:lnTo>
                  <a:lnTo>
                    <a:pt x="0" y="890778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852678"/>
                  </a:lnTo>
                  <a:lnTo>
                    <a:pt x="263652" y="1046226"/>
                  </a:lnTo>
                  <a:lnTo>
                    <a:pt x="263652" y="1776984"/>
                  </a:lnTo>
                  <a:close/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999738" y="1976625"/>
              <a:ext cx="95250" cy="850394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3999738" y="1976627"/>
              <a:ext cx="95250" cy="850900"/>
            </a:xfrm>
            <a:custGeom>
              <a:avLst/>
              <a:gdLst/>
              <a:ahLst/>
              <a:cxnLst/>
              <a:rect l="l" t="t" r="r" b="b"/>
              <a:pathLst>
                <a:path w="95250" h="850900">
                  <a:moveTo>
                    <a:pt x="0" y="0"/>
                  </a:moveTo>
                  <a:lnTo>
                    <a:pt x="95250" y="0"/>
                  </a:lnTo>
                  <a:lnTo>
                    <a:pt x="95250" y="850394"/>
                  </a:lnTo>
                  <a:lnTo>
                    <a:pt x="0" y="850394"/>
                  </a:lnTo>
                  <a:lnTo>
                    <a:pt x="0" y="0"/>
                  </a:lnTo>
                  <a:close/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094988" y="930401"/>
              <a:ext cx="264795" cy="1777364"/>
            </a:xfrm>
            <a:custGeom>
              <a:avLst/>
              <a:gdLst/>
              <a:ahLst/>
              <a:cxnLst/>
              <a:rect l="l" t="t" r="r" b="b"/>
              <a:pathLst>
                <a:path w="264795" h="1777364">
                  <a:moveTo>
                    <a:pt x="264414" y="0"/>
                  </a:moveTo>
                  <a:lnTo>
                    <a:pt x="168402" y="0"/>
                  </a:lnTo>
                  <a:lnTo>
                    <a:pt x="168402" y="852678"/>
                  </a:lnTo>
                  <a:lnTo>
                    <a:pt x="0" y="1046226"/>
                  </a:lnTo>
                  <a:lnTo>
                    <a:pt x="0" y="1776984"/>
                  </a:lnTo>
                  <a:lnTo>
                    <a:pt x="76962" y="1716786"/>
                  </a:lnTo>
                  <a:lnTo>
                    <a:pt x="76962" y="1087374"/>
                  </a:lnTo>
                  <a:lnTo>
                    <a:pt x="264414" y="890778"/>
                  </a:lnTo>
                  <a:lnTo>
                    <a:pt x="26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094988" y="930401"/>
              <a:ext cx="264795" cy="1777364"/>
            </a:xfrm>
            <a:custGeom>
              <a:avLst/>
              <a:gdLst/>
              <a:ahLst/>
              <a:cxnLst/>
              <a:rect l="l" t="t" r="r" b="b"/>
              <a:pathLst>
                <a:path w="264795" h="1777364">
                  <a:moveTo>
                    <a:pt x="0" y="1776984"/>
                  </a:moveTo>
                  <a:lnTo>
                    <a:pt x="76962" y="1716786"/>
                  </a:lnTo>
                  <a:lnTo>
                    <a:pt x="76962" y="1087374"/>
                  </a:lnTo>
                  <a:lnTo>
                    <a:pt x="264414" y="890778"/>
                  </a:lnTo>
                  <a:lnTo>
                    <a:pt x="264414" y="0"/>
                  </a:lnTo>
                  <a:lnTo>
                    <a:pt x="168402" y="0"/>
                  </a:lnTo>
                  <a:lnTo>
                    <a:pt x="168402" y="852678"/>
                  </a:lnTo>
                  <a:lnTo>
                    <a:pt x="0" y="1046226"/>
                  </a:lnTo>
                  <a:lnTo>
                    <a:pt x="0" y="1776984"/>
                  </a:lnTo>
                  <a:close/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441954" y="2124938"/>
              <a:ext cx="334010" cy="714375"/>
            </a:xfrm>
            <a:custGeom>
              <a:avLst/>
              <a:gdLst/>
              <a:ahLst/>
              <a:cxnLst/>
              <a:rect l="l" t="t" r="r" b="b"/>
              <a:pathLst>
                <a:path w="334010" h="714375">
                  <a:moveTo>
                    <a:pt x="333756" y="701040"/>
                  </a:moveTo>
                  <a:lnTo>
                    <a:pt x="0" y="701040"/>
                  </a:lnTo>
                  <a:lnTo>
                    <a:pt x="0" y="713790"/>
                  </a:lnTo>
                  <a:lnTo>
                    <a:pt x="333756" y="713790"/>
                  </a:lnTo>
                  <a:lnTo>
                    <a:pt x="333756" y="701040"/>
                  </a:lnTo>
                  <a:close/>
                </a:path>
                <a:path w="334010" h="714375">
                  <a:moveTo>
                    <a:pt x="333756" y="364236"/>
                  </a:moveTo>
                  <a:lnTo>
                    <a:pt x="0" y="364236"/>
                  </a:lnTo>
                  <a:lnTo>
                    <a:pt x="0" y="376986"/>
                  </a:lnTo>
                  <a:lnTo>
                    <a:pt x="333756" y="376986"/>
                  </a:lnTo>
                  <a:lnTo>
                    <a:pt x="333756" y="364236"/>
                  </a:lnTo>
                  <a:close/>
                </a:path>
                <a:path w="334010" h="714375">
                  <a:moveTo>
                    <a:pt x="333756" y="0"/>
                  </a:moveTo>
                  <a:lnTo>
                    <a:pt x="0" y="0"/>
                  </a:lnTo>
                  <a:lnTo>
                    <a:pt x="0" y="12750"/>
                  </a:lnTo>
                  <a:lnTo>
                    <a:pt x="333756" y="12750"/>
                  </a:lnTo>
                  <a:lnTo>
                    <a:pt x="3337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541013" y="1927859"/>
              <a:ext cx="144780" cy="480059"/>
            </a:xfrm>
            <a:custGeom>
              <a:avLst/>
              <a:gdLst/>
              <a:ahLst/>
              <a:cxnLst/>
              <a:rect l="l" t="t" r="r" b="b"/>
              <a:pathLst>
                <a:path w="144779" h="480060">
                  <a:moveTo>
                    <a:pt x="0" y="67818"/>
                  </a:moveTo>
                  <a:lnTo>
                    <a:pt x="144780" y="67818"/>
                  </a:lnTo>
                </a:path>
                <a:path w="144779" h="480060">
                  <a:moveTo>
                    <a:pt x="73152" y="143256"/>
                  </a:moveTo>
                  <a:lnTo>
                    <a:pt x="73152" y="0"/>
                  </a:lnTo>
                </a:path>
                <a:path w="144779" h="480060">
                  <a:moveTo>
                    <a:pt x="0" y="405384"/>
                  </a:moveTo>
                  <a:lnTo>
                    <a:pt x="144780" y="405384"/>
                  </a:lnTo>
                </a:path>
                <a:path w="144779" h="480060">
                  <a:moveTo>
                    <a:pt x="73152" y="480060"/>
                  </a:moveTo>
                  <a:lnTo>
                    <a:pt x="73152" y="336804"/>
                  </a:lnTo>
                </a:path>
              </a:pathLst>
            </a:custGeom>
            <a:ln w="255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596324" y="1669541"/>
              <a:ext cx="405193" cy="12115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2596324" y="1669541"/>
              <a:ext cx="405765" cy="121285"/>
            </a:xfrm>
            <a:custGeom>
              <a:avLst/>
              <a:gdLst/>
              <a:ahLst/>
              <a:cxnLst/>
              <a:rect l="l" t="t" r="r" b="b"/>
              <a:pathLst>
                <a:path w="405764" h="121285">
                  <a:moveTo>
                    <a:pt x="405193" y="33528"/>
                  </a:moveTo>
                  <a:lnTo>
                    <a:pt x="369820" y="26812"/>
                  </a:lnTo>
                  <a:lnTo>
                    <a:pt x="337089" y="21526"/>
                  </a:lnTo>
                  <a:lnTo>
                    <a:pt x="303930" y="17668"/>
                  </a:lnTo>
                  <a:lnTo>
                    <a:pt x="267271" y="15240"/>
                  </a:lnTo>
                  <a:lnTo>
                    <a:pt x="253543" y="12489"/>
                  </a:lnTo>
                  <a:lnTo>
                    <a:pt x="247173" y="10953"/>
                  </a:lnTo>
                  <a:lnTo>
                    <a:pt x="240375" y="8703"/>
                  </a:lnTo>
                  <a:lnTo>
                    <a:pt x="225361" y="3810"/>
                  </a:lnTo>
                  <a:lnTo>
                    <a:pt x="221551" y="2286"/>
                  </a:lnTo>
                  <a:lnTo>
                    <a:pt x="213931" y="0"/>
                  </a:lnTo>
                  <a:lnTo>
                    <a:pt x="194952" y="1571"/>
                  </a:lnTo>
                  <a:lnTo>
                    <a:pt x="178117" y="3429"/>
                  </a:lnTo>
                  <a:lnTo>
                    <a:pt x="161853" y="6429"/>
                  </a:lnTo>
                  <a:lnTo>
                    <a:pt x="144589" y="11430"/>
                  </a:lnTo>
                  <a:lnTo>
                    <a:pt x="131325" y="9274"/>
                  </a:lnTo>
                  <a:lnTo>
                    <a:pt x="117919" y="6762"/>
                  </a:lnTo>
                  <a:lnTo>
                    <a:pt x="104513" y="4679"/>
                  </a:lnTo>
                  <a:lnTo>
                    <a:pt x="91249" y="3810"/>
                  </a:lnTo>
                  <a:lnTo>
                    <a:pt x="73937" y="5274"/>
                  </a:lnTo>
                  <a:lnTo>
                    <a:pt x="54483" y="8667"/>
                  </a:lnTo>
                  <a:lnTo>
                    <a:pt x="35313" y="12489"/>
                  </a:lnTo>
                  <a:lnTo>
                    <a:pt x="18859" y="15240"/>
                  </a:lnTo>
                  <a:lnTo>
                    <a:pt x="3214" y="22836"/>
                  </a:lnTo>
                  <a:lnTo>
                    <a:pt x="0" y="30861"/>
                  </a:lnTo>
                  <a:lnTo>
                    <a:pt x="6215" y="39457"/>
                  </a:lnTo>
                  <a:lnTo>
                    <a:pt x="18859" y="48768"/>
                  </a:lnTo>
                  <a:lnTo>
                    <a:pt x="17037" y="57352"/>
                  </a:lnTo>
                  <a:lnTo>
                    <a:pt x="15144" y="69437"/>
                  </a:lnTo>
                  <a:lnTo>
                    <a:pt x="15109" y="81664"/>
                  </a:lnTo>
                  <a:lnTo>
                    <a:pt x="18859" y="90678"/>
                  </a:lnTo>
                  <a:lnTo>
                    <a:pt x="24193" y="96774"/>
                  </a:lnTo>
                  <a:lnTo>
                    <a:pt x="34099" y="96012"/>
                  </a:lnTo>
                  <a:lnTo>
                    <a:pt x="41719" y="98298"/>
                  </a:lnTo>
                  <a:lnTo>
                    <a:pt x="63234" y="102536"/>
                  </a:lnTo>
                  <a:lnTo>
                    <a:pt x="85248" y="103060"/>
                  </a:lnTo>
                  <a:lnTo>
                    <a:pt x="107406" y="102155"/>
                  </a:lnTo>
                  <a:lnTo>
                    <a:pt x="129349" y="102108"/>
                  </a:lnTo>
                  <a:lnTo>
                    <a:pt x="142851" y="111513"/>
                  </a:lnTo>
                  <a:lnTo>
                    <a:pt x="148780" y="115633"/>
                  </a:lnTo>
                  <a:lnTo>
                    <a:pt x="153566" y="117752"/>
                  </a:lnTo>
                  <a:lnTo>
                    <a:pt x="163639" y="121158"/>
                  </a:lnTo>
                  <a:lnTo>
                    <a:pt x="178046" y="119157"/>
                  </a:lnTo>
                  <a:lnTo>
                    <a:pt x="221551" y="109728"/>
                  </a:lnTo>
                  <a:lnTo>
                    <a:pt x="244411" y="102108"/>
                  </a:lnTo>
                  <a:lnTo>
                    <a:pt x="252031" y="103632"/>
                  </a:lnTo>
                  <a:lnTo>
                    <a:pt x="259651" y="103632"/>
                  </a:lnTo>
                  <a:lnTo>
                    <a:pt x="267271" y="105918"/>
                  </a:lnTo>
                  <a:lnTo>
                    <a:pt x="274891" y="107442"/>
                  </a:lnTo>
                  <a:lnTo>
                    <a:pt x="290131" y="113538"/>
                  </a:lnTo>
                  <a:lnTo>
                    <a:pt x="310669" y="110894"/>
                  </a:lnTo>
                  <a:lnTo>
                    <a:pt x="330422" y="107823"/>
                  </a:lnTo>
                  <a:lnTo>
                    <a:pt x="350031" y="104751"/>
                  </a:lnTo>
                  <a:lnTo>
                    <a:pt x="370141" y="102108"/>
                  </a:lnTo>
                  <a:lnTo>
                    <a:pt x="373951" y="100584"/>
                  </a:lnTo>
                  <a:lnTo>
                    <a:pt x="379285" y="100584"/>
                  </a:lnTo>
                  <a:lnTo>
                    <a:pt x="382333" y="98298"/>
                  </a:lnTo>
                  <a:lnTo>
                    <a:pt x="387286" y="92154"/>
                  </a:lnTo>
                  <a:lnTo>
                    <a:pt x="392239" y="84582"/>
                  </a:lnTo>
                  <a:lnTo>
                    <a:pt x="396049" y="78152"/>
                  </a:lnTo>
                  <a:lnTo>
                    <a:pt x="397573" y="75438"/>
                  </a:lnTo>
                  <a:lnTo>
                    <a:pt x="393406" y="59031"/>
                  </a:lnTo>
                  <a:lnTo>
                    <a:pt x="390525" y="48768"/>
                  </a:lnTo>
                  <a:lnTo>
                    <a:pt x="393072" y="41362"/>
                  </a:lnTo>
                  <a:lnTo>
                    <a:pt x="405193" y="33528"/>
                  </a:lnTo>
                  <a:close/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75938" y="1661921"/>
              <a:ext cx="566166" cy="11353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2969513" y="1172717"/>
              <a:ext cx="1672589" cy="1243330"/>
            </a:xfrm>
            <a:custGeom>
              <a:avLst/>
              <a:gdLst/>
              <a:ahLst/>
              <a:cxnLst/>
              <a:rect l="l" t="t" r="r" b="b"/>
              <a:pathLst>
                <a:path w="1672589" h="1243330">
                  <a:moveTo>
                    <a:pt x="1171956" y="587502"/>
                  </a:moveTo>
                  <a:lnTo>
                    <a:pt x="1136594" y="571321"/>
                  </a:lnTo>
                  <a:lnTo>
                    <a:pt x="1110150" y="540746"/>
                  </a:lnTo>
                  <a:lnTo>
                    <a:pt x="1106424" y="530352"/>
                  </a:lnTo>
                  <a:lnTo>
                    <a:pt x="1111758" y="513980"/>
                  </a:lnTo>
                  <a:lnTo>
                    <a:pt x="1119378" y="507396"/>
                  </a:lnTo>
                  <a:lnTo>
                    <a:pt x="1132141" y="505813"/>
                  </a:lnTo>
                  <a:lnTo>
                    <a:pt x="1152906" y="504444"/>
                  </a:lnTo>
                  <a:lnTo>
                    <a:pt x="1166383" y="501288"/>
                  </a:lnTo>
                  <a:lnTo>
                    <a:pt x="1179576" y="501491"/>
                  </a:lnTo>
                  <a:lnTo>
                    <a:pt x="1192768" y="504122"/>
                  </a:lnTo>
                  <a:lnTo>
                    <a:pt x="1206246" y="508254"/>
                  </a:lnTo>
                  <a:lnTo>
                    <a:pt x="1226355" y="503562"/>
                  </a:lnTo>
                  <a:lnTo>
                    <a:pt x="1246536" y="499300"/>
                  </a:lnTo>
                  <a:lnTo>
                    <a:pt x="1266574" y="494752"/>
                  </a:lnTo>
                  <a:lnTo>
                    <a:pt x="1286256" y="489204"/>
                  </a:lnTo>
                  <a:lnTo>
                    <a:pt x="1327939" y="493406"/>
                  </a:lnTo>
                  <a:lnTo>
                    <a:pt x="1367123" y="497681"/>
                  </a:lnTo>
                  <a:lnTo>
                    <a:pt x="1407021" y="501526"/>
                  </a:lnTo>
                  <a:lnTo>
                    <a:pt x="1450848" y="504444"/>
                  </a:lnTo>
                  <a:lnTo>
                    <a:pt x="1462599" y="506420"/>
                  </a:lnTo>
                  <a:lnTo>
                    <a:pt x="1473993" y="505968"/>
                  </a:lnTo>
                  <a:lnTo>
                    <a:pt x="1485245" y="503801"/>
                  </a:lnTo>
                  <a:lnTo>
                    <a:pt x="1496568" y="500634"/>
                  </a:lnTo>
                  <a:lnTo>
                    <a:pt x="1504188" y="497586"/>
                  </a:lnTo>
                  <a:lnTo>
                    <a:pt x="1512570" y="495300"/>
                  </a:lnTo>
                  <a:lnTo>
                    <a:pt x="1520190" y="493014"/>
                  </a:lnTo>
                  <a:lnTo>
                    <a:pt x="1524000" y="491490"/>
                  </a:lnTo>
                  <a:lnTo>
                    <a:pt x="1531620" y="489204"/>
                  </a:lnTo>
                  <a:lnTo>
                    <a:pt x="1567148" y="494549"/>
                  </a:lnTo>
                  <a:lnTo>
                    <a:pt x="1602105" y="502253"/>
                  </a:lnTo>
                  <a:lnTo>
                    <a:pt x="1637061" y="510099"/>
                  </a:lnTo>
                  <a:lnTo>
                    <a:pt x="1672590" y="515874"/>
                  </a:lnTo>
                  <a:lnTo>
                    <a:pt x="1658826" y="522993"/>
                  </a:lnTo>
                  <a:lnTo>
                    <a:pt x="1652206" y="532257"/>
                  </a:lnTo>
                  <a:lnTo>
                    <a:pt x="1648158" y="542663"/>
                  </a:lnTo>
                  <a:lnTo>
                    <a:pt x="1642110" y="553212"/>
                  </a:lnTo>
                  <a:lnTo>
                    <a:pt x="1633537" y="559772"/>
                  </a:lnTo>
                  <a:lnTo>
                    <a:pt x="1622107" y="564546"/>
                  </a:lnTo>
                  <a:lnTo>
                    <a:pt x="1612106" y="567463"/>
                  </a:lnTo>
                  <a:lnTo>
                    <a:pt x="1607820" y="568452"/>
                  </a:lnTo>
                  <a:lnTo>
                    <a:pt x="1582114" y="562939"/>
                  </a:lnTo>
                  <a:lnTo>
                    <a:pt x="1559337" y="563213"/>
                  </a:lnTo>
                  <a:lnTo>
                    <a:pt x="1536989" y="567058"/>
                  </a:lnTo>
                  <a:lnTo>
                    <a:pt x="1512570" y="572262"/>
                  </a:lnTo>
                  <a:lnTo>
                    <a:pt x="1501020" y="574369"/>
                  </a:lnTo>
                  <a:lnTo>
                    <a:pt x="1448883" y="594276"/>
                  </a:lnTo>
                  <a:lnTo>
                    <a:pt x="1444466" y="598074"/>
                  </a:lnTo>
                  <a:lnTo>
                    <a:pt x="1441334" y="599443"/>
                  </a:lnTo>
                  <a:lnTo>
                    <a:pt x="1427988" y="602742"/>
                  </a:lnTo>
                  <a:lnTo>
                    <a:pt x="1404711" y="599705"/>
                  </a:lnTo>
                  <a:lnTo>
                    <a:pt x="1384077" y="595026"/>
                  </a:lnTo>
                  <a:lnTo>
                    <a:pt x="1364444" y="588490"/>
                  </a:lnTo>
                  <a:lnTo>
                    <a:pt x="1344168" y="579882"/>
                  </a:lnTo>
                  <a:lnTo>
                    <a:pt x="1327332" y="574559"/>
                  </a:lnTo>
                  <a:lnTo>
                    <a:pt x="1318069" y="571595"/>
                  </a:lnTo>
                  <a:lnTo>
                    <a:pt x="1313092" y="569916"/>
                  </a:lnTo>
                  <a:lnTo>
                    <a:pt x="1309116" y="568452"/>
                  </a:lnTo>
                  <a:lnTo>
                    <a:pt x="1305306" y="567690"/>
                  </a:lnTo>
                  <a:lnTo>
                    <a:pt x="1297686" y="564642"/>
                  </a:lnTo>
                  <a:lnTo>
                    <a:pt x="1288411" y="565558"/>
                  </a:lnTo>
                  <a:lnTo>
                    <a:pt x="1278921" y="566261"/>
                  </a:lnTo>
                  <a:lnTo>
                    <a:pt x="1269289" y="567106"/>
                  </a:lnTo>
                  <a:lnTo>
                    <a:pt x="1259586" y="568452"/>
                  </a:lnTo>
                  <a:lnTo>
                    <a:pt x="1239083" y="575190"/>
                  </a:lnTo>
                  <a:lnTo>
                    <a:pt x="1213866" y="585216"/>
                  </a:lnTo>
                  <a:lnTo>
                    <a:pt x="1188648" y="593526"/>
                  </a:lnTo>
                  <a:lnTo>
                    <a:pt x="1168146" y="595122"/>
                  </a:lnTo>
                  <a:lnTo>
                    <a:pt x="1165098" y="594360"/>
                  </a:lnTo>
                  <a:lnTo>
                    <a:pt x="1170432" y="589788"/>
                  </a:lnTo>
                  <a:lnTo>
                    <a:pt x="1171956" y="587502"/>
                  </a:lnTo>
                  <a:close/>
                </a:path>
                <a:path w="1672589" h="1243330">
                  <a:moveTo>
                    <a:pt x="461772" y="595122"/>
                  </a:moveTo>
                  <a:lnTo>
                    <a:pt x="453056" y="593383"/>
                  </a:lnTo>
                  <a:lnTo>
                    <a:pt x="445770" y="588645"/>
                  </a:lnTo>
                  <a:lnTo>
                    <a:pt x="440769" y="581620"/>
                  </a:lnTo>
                  <a:lnTo>
                    <a:pt x="438912" y="573024"/>
                  </a:lnTo>
                  <a:lnTo>
                    <a:pt x="440769" y="563987"/>
                  </a:lnTo>
                  <a:lnTo>
                    <a:pt x="445770" y="556736"/>
                  </a:lnTo>
                  <a:lnTo>
                    <a:pt x="453056" y="551914"/>
                  </a:lnTo>
                  <a:lnTo>
                    <a:pt x="461772" y="550164"/>
                  </a:lnTo>
                  <a:lnTo>
                    <a:pt x="470487" y="551914"/>
                  </a:lnTo>
                  <a:lnTo>
                    <a:pt x="477774" y="556736"/>
                  </a:lnTo>
                  <a:lnTo>
                    <a:pt x="482774" y="563987"/>
                  </a:lnTo>
                  <a:lnTo>
                    <a:pt x="484632" y="573024"/>
                  </a:lnTo>
                  <a:lnTo>
                    <a:pt x="482774" y="581620"/>
                  </a:lnTo>
                  <a:lnTo>
                    <a:pt x="477774" y="588645"/>
                  </a:lnTo>
                  <a:lnTo>
                    <a:pt x="470487" y="593383"/>
                  </a:lnTo>
                  <a:lnTo>
                    <a:pt x="461772" y="595122"/>
                  </a:lnTo>
                  <a:close/>
                </a:path>
                <a:path w="1672589" h="1243330">
                  <a:moveTo>
                    <a:pt x="580644" y="598932"/>
                  </a:moveTo>
                  <a:lnTo>
                    <a:pt x="571607" y="597193"/>
                  </a:lnTo>
                  <a:lnTo>
                    <a:pt x="564356" y="592455"/>
                  </a:lnTo>
                  <a:lnTo>
                    <a:pt x="559534" y="585430"/>
                  </a:lnTo>
                  <a:lnTo>
                    <a:pt x="557784" y="576834"/>
                  </a:lnTo>
                  <a:lnTo>
                    <a:pt x="559534" y="567797"/>
                  </a:lnTo>
                  <a:lnTo>
                    <a:pt x="564356" y="560546"/>
                  </a:lnTo>
                  <a:lnTo>
                    <a:pt x="571607" y="555724"/>
                  </a:lnTo>
                  <a:lnTo>
                    <a:pt x="580644" y="553974"/>
                  </a:lnTo>
                  <a:lnTo>
                    <a:pt x="589240" y="555724"/>
                  </a:lnTo>
                  <a:lnTo>
                    <a:pt x="596265" y="560546"/>
                  </a:lnTo>
                  <a:lnTo>
                    <a:pt x="601003" y="567797"/>
                  </a:lnTo>
                  <a:lnTo>
                    <a:pt x="602742" y="576834"/>
                  </a:lnTo>
                  <a:lnTo>
                    <a:pt x="601003" y="585430"/>
                  </a:lnTo>
                  <a:lnTo>
                    <a:pt x="596265" y="592455"/>
                  </a:lnTo>
                  <a:lnTo>
                    <a:pt x="589240" y="597193"/>
                  </a:lnTo>
                  <a:lnTo>
                    <a:pt x="580644" y="598932"/>
                  </a:lnTo>
                  <a:close/>
                </a:path>
                <a:path w="1672589" h="1243330">
                  <a:moveTo>
                    <a:pt x="739140" y="598932"/>
                  </a:moveTo>
                  <a:lnTo>
                    <a:pt x="730424" y="597193"/>
                  </a:lnTo>
                  <a:lnTo>
                    <a:pt x="723138" y="592455"/>
                  </a:lnTo>
                  <a:lnTo>
                    <a:pt x="718137" y="585430"/>
                  </a:lnTo>
                  <a:lnTo>
                    <a:pt x="716280" y="576834"/>
                  </a:lnTo>
                  <a:lnTo>
                    <a:pt x="718137" y="567797"/>
                  </a:lnTo>
                  <a:lnTo>
                    <a:pt x="723138" y="560546"/>
                  </a:lnTo>
                  <a:lnTo>
                    <a:pt x="730424" y="555724"/>
                  </a:lnTo>
                  <a:lnTo>
                    <a:pt x="739140" y="553974"/>
                  </a:lnTo>
                  <a:lnTo>
                    <a:pt x="747855" y="555724"/>
                  </a:lnTo>
                  <a:lnTo>
                    <a:pt x="755142" y="560546"/>
                  </a:lnTo>
                  <a:lnTo>
                    <a:pt x="760142" y="567797"/>
                  </a:lnTo>
                  <a:lnTo>
                    <a:pt x="762000" y="576834"/>
                  </a:lnTo>
                  <a:lnTo>
                    <a:pt x="760142" y="585430"/>
                  </a:lnTo>
                  <a:lnTo>
                    <a:pt x="755142" y="592455"/>
                  </a:lnTo>
                  <a:lnTo>
                    <a:pt x="747855" y="597193"/>
                  </a:lnTo>
                  <a:lnTo>
                    <a:pt x="739140" y="598932"/>
                  </a:lnTo>
                  <a:close/>
                </a:path>
                <a:path w="1672589" h="1243330">
                  <a:moveTo>
                    <a:pt x="869442" y="604266"/>
                  </a:moveTo>
                  <a:lnTo>
                    <a:pt x="860405" y="602408"/>
                  </a:lnTo>
                  <a:lnTo>
                    <a:pt x="853154" y="597408"/>
                  </a:lnTo>
                  <a:lnTo>
                    <a:pt x="848332" y="590121"/>
                  </a:lnTo>
                  <a:lnTo>
                    <a:pt x="846582" y="581406"/>
                  </a:lnTo>
                  <a:lnTo>
                    <a:pt x="848332" y="572809"/>
                  </a:lnTo>
                  <a:lnTo>
                    <a:pt x="853154" y="565785"/>
                  </a:lnTo>
                  <a:lnTo>
                    <a:pt x="860405" y="561046"/>
                  </a:lnTo>
                  <a:lnTo>
                    <a:pt x="869442" y="559308"/>
                  </a:lnTo>
                  <a:lnTo>
                    <a:pt x="878038" y="561046"/>
                  </a:lnTo>
                  <a:lnTo>
                    <a:pt x="885063" y="565785"/>
                  </a:lnTo>
                  <a:lnTo>
                    <a:pt x="889801" y="572809"/>
                  </a:lnTo>
                  <a:lnTo>
                    <a:pt x="891540" y="581406"/>
                  </a:lnTo>
                  <a:lnTo>
                    <a:pt x="889801" y="590121"/>
                  </a:lnTo>
                  <a:lnTo>
                    <a:pt x="885063" y="597408"/>
                  </a:lnTo>
                  <a:lnTo>
                    <a:pt x="878038" y="602408"/>
                  </a:lnTo>
                  <a:lnTo>
                    <a:pt x="869442" y="604266"/>
                  </a:lnTo>
                  <a:close/>
                </a:path>
                <a:path w="1672589" h="1243330">
                  <a:moveTo>
                    <a:pt x="861822" y="733044"/>
                  </a:moveTo>
                  <a:lnTo>
                    <a:pt x="852785" y="731293"/>
                  </a:lnTo>
                  <a:lnTo>
                    <a:pt x="845534" y="726471"/>
                  </a:lnTo>
                  <a:lnTo>
                    <a:pt x="840712" y="719220"/>
                  </a:lnTo>
                  <a:lnTo>
                    <a:pt x="838962" y="710184"/>
                  </a:lnTo>
                  <a:lnTo>
                    <a:pt x="840712" y="701587"/>
                  </a:lnTo>
                  <a:lnTo>
                    <a:pt x="845534" y="694563"/>
                  </a:lnTo>
                  <a:lnTo>
                    <a:pt x="852785" y="689824"/>
                  </a:lnTo>
                  <a:lnTo>
                    <a:pt x="861822" y="688086"/>
                  </a:lnTo>
                  <a:lnTo>
                    <a:pt x="870418" y="689824"/>
                  </a:lnTo>
                  <a:lnTo>
                    <a:pt x="877443" y="694563"/>
                  </a:lnTo>
                  <a:lnTo>
                    <a:pt x="882181" y="701587"/>
                  </a:lnTo>
                  <a:lnTo>
                    <a:pt x="883920" y="710184"/>
                  </a:lnTo>
                  <a:lnTo>
                    <a:pt x="882181" y="719220"/>
                  </a:lnTo>
                  <a:lnTo>
                    <a:pt x="877443" y="726471"/>
                  </a:lnTo>
                  <a:lnTo>
                    <a:pt x="870418" y="731293"/>
                  </a:lnTo>
                  <a:lnTo>
                    <a:pt x="861822" y="733044"/>
                  </a:lnTo>
                  <a:close/>
                </a:path>
                <a:path w="1672589" h="1243330">
                  <a:moveTo>
                    <a:pt x="850392" y="892302"/>
                  </a:moveTo>
                  <a:lnTo>
                    <a:pt x="841355" y="890444"/>
                  </a:lnTo>
                  <a:lnTo>
                    <a:pt x="834104" y="885444"/>
                  </a:lnTo>
                  <a:lnTo>
                    <a:pt x="829282" y="878157"/>
                  </a:lnTo>
                  <a:lnTo>
                    <a:pt x="827532" y="869442"/>
                  </a:lnTo>
                  <a:lnTo>
                    <a:pt x="829282" y="860845"/>
                  </a:lnTo>
                  <a:lnTo>
                    <a:pt x="834104" y="853821"/>
                  </a:lnTo>
                  <a:lnTo>
                    <a:pt x="841355" y="849082"/>
                  </a:lnTo>
                  <a:lnTo>
                    <a:pt x="850392" y="847344"/>
                  </a:lnTo>
                  <a:lnTo>
                    <a:pt x="858988" y="849082"/>
                  </a:lnTo>
                  <a:lnTo>
                    <a:pt x="866013" y="853821"/>
                  </a:lnTo>
                  <a:lnTo>
                    <a:pt x="870751" y="860845"/>
                  </a:lnTo>
                  <a:lnTo>
                    <a:pt x="872490" y="869442"/>
                  </a:lnTo>
                  <a:lnTo>
                    <a:pt x="870751" y="878157"/>
                  </a:lnTo>
                  <a:lnTo>
                    <a:pt x="866013" y="885444"/>
                  </a:lnTo>
                  <a:lnTo>
                    <a:pt x="858988" y="890444"/>
                  </a:lnTo>
                  <a:lnTo>
                    <a:pt x="850392" y="892302"/>
                  </a:lnTo>
                  <a:close/>
                </a:path>
                <a:path w="1672589" h="1243330">
                  <a:moveTo>
                    <a:pt x="873252" y="986790"/>
                  </a:moveTo>
                  <a:lnTo>
                    <a:pt x="864215" y="985039"/>
                  </a:lnTo>
                  <a:lnTo>
                    <a:pt x="856964" y="980217"/>
                  </a:lnTo>
                  <a:lnTo>
                    <a:pt x="852142" y="972966"/>
                  </a:lnTo>
                  <a:lnTo>
                    <a:pt x="850392" y="963930"/>
                  </a:lnTo>
                  <a:lnTo>
                    <a:pt x="852142" y="955333"/>
                  </a:lnTo>
                  <a:lnTo>
                    <a:pt x="856964" y="948309"/>
                  </a:lnTo>
                  <a:lnTo>
                    <a:pt x="864215" y="943570"/>
                  </a:lnTo>
                  <a:lnTo>
                    <a:pt x="873252" y="941832"/>
                  </a:lnTo>
                  <a:lnTo>
                    <a:pt x="881848" y="943570"/>
                  </a:lnTo>
                  <a:lnTo>
                    <a:pt x="888873" y="948309"/>
                  </a:lnTo>
                  <a:lnTo>
                    <a:pt x="893611" y="955333"/>
                  </a:lnTo>
                  <a:lnTo>
                    <a:pt x="895350" y="963930"/>
                  </a:lnTo>
                  <a:lnTo>
                    <a:pt x="893611" y="972966"/>
                  </a:lnTo>
                  <a:lnTo>
                    <a:pt x="888873" y="980217"/>
                  </a:lnTo>
                  <a:lnTo>
                    <a:pt x="881848" y="985039"/>
                  </a:lnTo>
                  <a:lnTo>
                    <a:pt x="873252" y="986790"/>
                  </a:lnTo>
                  <a:close/>
                </a:path>
                <a:path w="1672589" h="1243330">
                  <a:moveTo>
                    <a:pt x="850392" y="1126998"/>
                  </a:moveTo>
                  <a:lnTo>
                    <a:pt x="841355" y="1125247"/>
                  </a:lnTo>
                  <a:lnTo>
                    <a:pt x="834104" y="1120425"/>
                  </a:lnTo>
                  <a:lnTo>
                    <a:pt x="829282" y="1113174"/>
                  </a:lnTo>
                  <a:lnTo>
                    <a:pt x="827532" y="1104138"/>
                  </a:lnTo>
                  <a:lnTo>
                    <a:pt x="829282" y="1095541"/>
                  </a:lnTo>
                  <a:lnTo>
                    <a:pt x="834104" y="1088517"/>
                  </a:lnTo>
                  <a:lnTo>
                    <a:pt x="841355" y="1083778"/>
                  </a:lnTo>
                  <a:lnTo>
                    <a:pt x="850392" y="1082040"/>
                  </a:lnTo>
                  <a:lnTo>
                    <a:pt x="858988" y="1083778"/>
                  </a:lnTo>
                  <a:lnTo>
                    <a:pt x="866013" y="1088517"/>
                  </a:lnTo>
                  <a:lnTo>
                    <a:pt x="870751" y="1095541"/>
                  </a:lnTo>
                  <a:lnTo>
                    <a:pt x="872490" y="1104138"/>
                  </a:lnTo>
                  <a:lnTo>
                    <a:pt x="870751" y="1113174"/>
                  </a:lnTo>
                  <a:lnTo>
                    <a:pt x="866013" y="1120425"/>
                  </a:lnTo>
                  <a:lnTo>
                    <a:pt x="858988" y="1125247"/>
                  </a:lnTo>
                  <a:lnTo>
                    <a:pt x="850392" y="1126998"/>
                  </a:lnTo>
                  <a:close/>
                </a:path>
                <a:path w="1672589" h="1243330">
                  <a:moveTo>
                    <a:pt x="980694" y="998220"/>
                  </a:moveTo>
                  <a:lnTo>
                    <a:pt x="971978" y="996469"/>
                  </a:lnTo>
                  <a:lnTo>
                    <a:pt x="964692" y="991647"/>
                  </a:lnTo>
                  <a:lnTo>
                    <a:pt x="959691" y="984396"/>
                  </a:lnTo>
                  <a:lnTo>
                    <a:pt x="957834" y="975360"/>
                  </a:lnTo>
                  <a:lnTo>
                    <a:pt x="959691" y="966763"/>
                  </a:lnTo>
                  <a:lnTo>
                    <a:pt x="964692" y="959739"/>
                  </a:lnTo>
                  <a:lnTo>
                    <a:pt x="971978" y="955000"/>
                  </a:lnTo>
                  <a:lnTo>
                    <a:pt x="980694" y="953262"/>
                  </a:lnTo>
                  <a:lnTo>
                    <a:pt x="989730" y="955000"/>
                  </a:lnTo>
                  <a:lnTo>
                    <a:pt x="996981" y="959739"/>
                  </a:lnTo>
                  <a:lnTo>
                    <a:pt x="1001803" y="966763"/>
                  </a:lnTo>
                  <a:lnTo>
                    <a:pt x="1003554" y="975360"/>
                  </a:lnTo>
                  <a:lnTo>
                    <a:pt x="1001803" y="984396"/>
                  </a:lnTo>
                  <a:lnTo>
                    <a:pt x="996981" y="991647"/>
                  </a:lnTo>
                  <a:lnTo>
                    <a:pt x="989730" y="996469"/>
                  </a:lnTo>
                  <a:lnTo>
                    <a:pt x="980694" y="998220"/>
                  </a:lnTo>
                  <a:close/>
                </a:path>
                <a:path w="1672589" h="1243330">
                  <a:moveTo>
                    <a:pt x="1096518" y="739140"/>
                  </a:moveTo>
                  <a:lnTo>
                    <a:pt x="1087921" y="737401"/>
                  </a:lnTo>
                  <a:lnTo>
                    <a:pt x="1080897" y="732663"/>
                  </a:lnTo>
                  <a:lnTo>
                    <a:pt x="1076158" y="725638"/>
                  </a:lnTo>
                  <a:lnTo>
                    <a:pt x="1074420" y="717042"/>
                  </a:lnTo>
                  <a:lnTo>
                    <a:pt x="1076158" y="708005"/>
                  </a:lnTo>
                  <a:lnTo>
                    <a:pt x="1080897" y="700754"/>
                  </a:lnTo>
                  <a:lnTo>
                    <a:pt x="1087921" y="695932"/>
                  </a:lnTo>
                  <a:lnTo>
                    <a:pt x="1096518" y="694182"/>
                  </a:lnTo>
                  <a:lnTo>
                    <a:pt x="1105554" y="695932"/>
                  </a:lnTo>
                  <a:lnTo>
                    <a:pt x="1112805" y="700754"/>
                  </a:lnTo>
                  <a:lnTo>
                    <a:pt x="1117627" y="708005"/>
                  </a:lnTo>
                  <a:lnTo>
                    <a:pt x="1119378" y="717042"/>
                  </a:lnTo>
                  <a:lnTo>
                    <a:pt x="1117627" y="725638"/>
                  </a:lnTo>
                  <a:lnTo>
                    <a:pt x="1112805" y="732663"/>
                  </a:lnTo>
                  <a:lnTo>
                    <a:pt x="1105554" y="737401"/>
                  </a:lnTo>
                  <a:lnTo>
                    <a:pt x="1096518" y="739140"/>
                  </a:lnTo>
                  <a:close/>
                </a:path>
                <a:path w="1672589" h="1243330">
                  <a:moveTo>
                    <a:pt x="1349502" y="800100"/>
                  </a:moveTo>
                  <a:lnTo>
                    <a:pt x="1340465" y="798242"/>
                  </a:lnTo>
                  <a:lnTo>
                    <a:pt x="1333214" y="793242"/>
                  </a:lnTo>
                  <a:lnTo>
                    <a:pt x="1328392" y="785955"/>
                  </a:lnTo>
                  <a:lnTo>
                    <a:pt x="1326642" y="777240"/>
                  </a:lnTo>
                  <a:lnTo>
                    <a:pt x="1328392" y="768643"/>
                  </a:lnTo>
                  <a:lnTo>
                    <a:pt x="1333214" y="761619"/>
                  </a:lnTo>
                  <a:lnTo>
                    <a:pt x="1340465" y="756880"/>
                  </a:lnTo>
                  <a:lnTo>
                    <a:pt x="1349502" y="755142"/>
                  </a:lnTo>
                  <a:lnTo>
                    <a:pt x="1358098" y="756880"/>
                  </a:lnTo>
                  <a:lnTo>
                    <a:pt x="1365123" y="761619"/>
                  </a:lnTo>
                  <a:lnTo>
                    <a:pt x="1369861" y="768643"/>
                  </a:lnTo>
                  <a:lnTo>
                    <a:pt x="1371600" y="777240"/>
                  </a:lnTo>
                  <a:lnTo>
                    <a:pt x="1369861" y="785955"/>
                  </a:lnTo>
                  <a:lnTo>
                    <a:pt x="1365123" y="793242"/>
                  </a:lnTo>
                  <a:lnTo>
                    <a:pt x="1358098" y="798242"/>
                  </a:lnTo>
                  <a:lnTo>
                    <a:pt x="1349502" y="800100"/>
                  </a:lnTo>
                  <a:close/>
                </a:path>
                <a:path w="1672589" h="1243330">
                  <a:moveTo>
                    <a:pt x="223266" y="656082"/>
                  </a:moveTo>
                  <a:lnTo>
                    <a:pt x="214550" y="654224"/>
                  </a:lnTo>
                  <a:lnTo>
                    <a:pt x="207264" y="649224"/>
                  </a:lnTo>
                  <a:lnTo>
                    <a:pt x="202263" y="641937"/>
                  </a:lnTo>
                  <a:lnTo>
                    <a:pt x="200406" y="633222"/>
                  </a:lnTo>
                  <a:lnTo>
                    <a:pt x="202263" y="624625"/>
                  </a:lnTo>
                  <a:lnTo>
                    <a:pt x="207264" y="617601"/>
                  </a:lnTo>
                  <a:lnTo>
                    <a:pt x="214550" y="612862"/>
                  </a:lnTo>
                  <a:lnTo>
                    <a:pt x="223266" y="611124"/>
                  </a:lnTo>
                  <a:lnTo>
                    <a:pt x="231981" y="612862"/>
                  </a:lnTo>
                  <a:lnTo>
                    <a:pt x="239268" y="617601"/>
                  </a:lnTo>
                  <a:lnTo>
                    <a:pt x="244268" y="624625"/>
                  </a:lnTo>
                  <a:lnTo>
                    <a:pt x="246126" y="633222"/>
                  </a:lnTo>
                  <a:lnTo>
                    <a:pt x="244268" y="641937"/>
                  </a:lnTo>
                  <a:lnTo>
                    <a:pt x="239268" y="649224"/>
                  </a:lnTo>
                  <a:lnTo>
                    <a:pt x="231981" y="654224"/>
                  </a:lnTo>
                  <a:lnTo>
                    <a:pt x="223266" y="656082"/>
                  </a:lnTo>
                  <a:close/>
                </a:path>
                <a:path w="1672589" h="1243330">
                  <a:moveTo>
                    <a:pt x="135636" y="733044"/>
                  </a:moveTo>
                  <a:lnTo>
                    <a:pt x="126599" y="731293"/>
                  </a:lnTo>
                  <a:lnTo>
                    <a:pt x="119348" y="726471"/>
                  </a:lnTo>
                  <a:lnTo>
                    <a:pt x="114526" y="719220"/>
                  </a:lnTo>
                  <a:lnTo>
                    <a:pt x="112776" y="710184"/>
                  </a:lnTo>
                  <a:lnTo>
                    <a:pt x="114526" y="701587"/>
                  </a:lnTo>
                  <a:lnTo>
                    <a:pt x="119348" y="694563"/>
                  </a:lnTo>
                  <a:lnTo>
                    <a:pt x="126599" y="689824"/>
                  </a:lnTo>
                  <a:lnTo>
                    <a:pt x="135636" y="688086"/>
                  </a:lnTo>
                  <a:lnTo>
                    <a:pt x="144232" y="689824"/>
                  </a:lnTo>
                  <a:lnTo>
                    <a:pt x="151257" y="694563"/>
                  </a:lnTo>
                  <a:lnTo>
                    <a:pt x="155995" y="701587"/>
                  </a:lnTo>
                  <a:lnTo>
                    <a:pt x="157734" y="710184"/>
                  </a:lnTo>
                  <a:lnTo>
                    <a:pt x="155995" y="719220"/>
                  </a:lnTo>
                  <a:lnTo>
                    <a:pt x="151257" y="726471"/>
                  </a:lnTo>
                  <a:lnTo>
                    <a:pt x="144232" y="731293"/>
                  </a:lnTo>
                  <a:lnTo>
                    <a:pt x="135636" y="733044"/>
                  </a:lnTo>
                  <a:close/>
                </a:path>
                <a:path w="1672589" h="1243330">
                  <a:moveTo>
                    <a:pt x="288036" y="807720"/>
                  </a:moveTo>
                  <a:lnTo>
                    <a:pt x="279439" y="805862"/>
                  </a:lnTo>
                  <a:lnTo>
                    <a:pt x="272415" y="800862"/>
                  </a:lnTo>
                  <a:lnTo>
                    <a:pt x="267676" y="793575"/>
                  </a:lnTo>
                  <a:lnTo>
                    <a:pt x="265938" y="784860"/>
                  </a:lnTo>
                  <a:lnTo>
                    <a:pt x="267676" y="776263"/>
                  </a:lnTo>
                  <a:lnTo>
                    <a:pt x="272415" y="769239"/>
                  </a:lnTo>
                  <a:lnTo>
                    <a:pt x="279439" y="764500"/>
                  </a:lnTo>
                  <a:lnTo>
                    <a:pt x="288036" y="762762"/>
                  </a:lnTo>
                  <a:lnTo>
                    <a:pt x="297072" y="764500"/>
                  </a:lnTo>
                  <a:lnTo>
                    <a:pt x="304323" y="769239"/>
                  </a:lnTo>
                  <a:lnTo>
                    <a:pt x="309145" y="776263"/>
                  </a:lnTo>
                  <a:lnTo>
                    <a:pt x="310896" y="784860"/>
                  </a:lnTo>
                  <a:lnTo>
                    <a:pt x="309145" y="793575"/>
                  </a:lnTo>
                  <a:lnTo>
                    <a:pt x="304323" y="800862"/>
                  </a:lnTo>
                  <a:lnTo>
                    <a:pt x="297072" y="805862"/>
                  </a:lnTo>
                  <a:lnTo>
                    <a:pt x="288036" y="807720"/>
                  </a:lnTo>
                  <a:close/>
                </a:path>
                <a:path w="1672589" h="1243330">
                  <a:moveTo>
                    <a:pt x="280416" y="1015746"/>
                  </a:moveTo>
                  <a:lnTo>
                    <a:pt x="271819" y="1014007"/>
                  </a:lnTo>
                  <a:lnTo>
                    <a:pt x="264795" y="1009269"/>
                  </a:lnTo>
                  <a:lnTo>
                    <a:pt x="260056" y="1002244"/>
                  </a:lnTo>
                  <a:lnTo>
                    <a:pt x="258318" y="993648"/>
                  </a:lnTo>
                  <a:lnTo>
                    <a:pt x="260056" y="984611"/>
                  </a:lnTo>
                  <a:lnTo>
                    <a:pt x="264795" y="977360"/>
                  </a:lnTo>
                  <a:lnTo>
                    <a:pt x="271819" y="972538"/>
                  </a:lnTo>
                  <a:lnTo>
                    <a:pt x="280416" y="970788"/>
                  </a:lnTo>
                  <a:lnTo>
                    <a:pt x="289452" y="972538"/>
                  </a:lnTo>
                  <a:lnTo>
                    <a:pt x="296703" y="977360"/>
                  </a:lnTo>
                  <a:lnTo>
                    <a:pt x="301525" y="984611"/>
                  </a:lnTo>
                  <a:lnTo>
                    <a:pt x="303276" y="993648"/>
                  </a:lnTo>
                  <a:lnTo>
                    <a:pt x="301525" y="1002244"/>
                  </a:lnTo>
                  <a:lnTo>
                    <a:pt x="296703" y="1009269"/>
                  </a:lnTo>
                  <a:lnTo>
                    <a:pt x="289452" y="1014007"/>
                  </a:lnTo>
                  <a:lnTo>
                    <a:pt x="280416" y="1015746"/>
                  </a:lnTo>
                  <a:close/>
                </a:path>
                <a:path w="1672589" h="1243330">
                  <a:moveTo>
                    <a:pt x="422148" y="856488"/>
                  </a:moveTo>
                  <a:lnTo>
                    <a:pt x="413432" y="854749"/>
                  </a:lnTo>
                  <a:lnTo>
                    <a:pt x="406146" y="850011"/>
                  </a:lnTo>
                  <a:lnTo>
                    <a:pt x="401145" y="842986"/>
                  </a:lnTo>
                  <a:lnTo>
                    <a:pt x="399288" y="834390"/>
                  </a:lnTo>
                  <a:lnTo>
                    <a:pt x="401145" y="825353"/>
                  </a:lnTo>
                  <a:lnTo>
                    <a:pt x="406146" y="818102"/>
                  </a:lnTo>
                  <a:lnTo>
                    <a:pt x="413432" y="813280"/>
                  </a:lnTo>
                  <a:lnTo>
                    <a:pt x="422148" y="811530"/>
                  </a:lnTo>
                  <a:lnTo>
                    <a:pt x="431184" y="813280"/>
                  </a:lnTo>
                  <a:lnTo>
                    <a:pt x="438435" y="818102"/>
                  </a:lnTo>
                  <a:lnTo>
                    <a:pt x="443257" y="825353"/>
                  </a:lnTo>
                  <a:lnTo>
                    <a:pt x="445008" y="834390"/>
                  </a:lnTo>
                  <a:lnTo>
                    <a:pt x="443257" y="842986"/>
                  </a:lnTo>
                  <a:lnTo>
                    <a:pt x="438435" y="850011"/>
                  </a:lnTo>
                  <a:lnTo>
                    <a:pt x="431184" y="854749"/>
                  </a:lnTo>
                  <a:lnTo>
                    <a:pt x="422148" y="856488"/>
                  </a:lnTo>
                  <a:close/>
                </a:path>
                <a:path w="1672589" h="1243330">
                  <a:moveTo>
                    <a:pt x="433578" y="694182"/>
                  </a:moveTo>
                  <a:lnTo>
                    <a:pt x="424862" y="692443"/>
                  </a:lnTo>
                  <a:lnTo>
                    <a:pt x="417576" y="687705"/>
                  </a:lnTo>
                  <a:lnTo>
                    <a:pt x="412575" y="680680"/>
                  </a:lnTo>
                  <a:lnTo>
                    <a:pt x="410718" y="672084"/>
                  </a:lnTo>
                  <a:lnTo>
                    <a:pt x="412575" y="663047"/>
                  </a:lnTo>
                  <a:lnTo>
                    <a:pt x="417576" y="655796"/>
                  </a:lnTo>
                  <a:lnTo>
                    <a:pt x="424862" y="650974"/>
                  </a:lnTo>
                  <a:lnTo>
                    <a:pt x="433578" y="649224"/>
                  </a:lnTo>
                  <a:lnTo>
                    <a:pt x="442614" y="650974"/>
                  </a:lnTo>
                  <a:lnTo>
                    <a:pt x="449865" y="655796"/>
                  </a:lnTo>
                  <a:lnTo>
                    <a:pt x="454687" y="663047"/>
                  </a:lnTo>
                  <a:lnTo>
                    <a:pt x="456438" y="672084"/>
                  </a:lnTo>
                  <a:lnTo>
                    <a:pt x="454687" y="680680"/>
                  </a:lnTo>
                  <a:lnTo>
                    <a:pt x="449865" y="687705"/>
                  </a:lnTo>
                  <a:lnTo>
                    <a:pt x="442614" y="692443"/>
                  </a:lnTo>
                  <a:lnTo>
                    <a:pt x="433578" y="694182"/>
                  </a:lnTo>
                  <a:close/>
                </a:path>
                <a:path w="1672589" h="1243330">
                  <a:moveTo>
                    <a:pt x="416814" y="966216"/>
                  </a:moveTo>
                  <a:lnTo>
                    <a:pt x="407777" y="964477"/>
                  </a:lnTo>
                  <a:lnTo>
                    <a:pt x="400526" y="959739"/>
                  </a:lnTo>
                  <a:lnTo>
                    <a:pt x="395704" y="952714"/>
                  </a:lnTo>
                  <a:lnTo>
                    <a:pt x="393954" y="944118"/>
                  </a:lnTo>
                  <a:lnTo>
                    <a:pt x="395704" y="935521"/>
                  </a:lnTo>
                  <a:lnTo>
                    <a:pt x="400526" y="928497"/>
                  </a:lnTo>
                  <a:lnTo>
                    <a:pt x="407777" y="923758"/>
                  </a:lnTo>
                  <a:lnTo>
                    <a:pt x="416814" y="922020"/>
                  </a:lnTo>
                  <a:lnTo>
                    <a:pt x="425410" y="923758"/>
                  </a:lnTo>
                  <a:lnTo>
                    <a:pt x="432435" y="928497"/>
                  </a:lnTo>
                  <a:lnTo>
                    <a:pt x="437173" y="935521"/>
                  </a:lnTo>
                  <a:lnTo>
                    <a:pt x="438912" y="944118"/>
                  </a:lnTo>
                  <a:lnTo>
                    <a:pt x="437173" y="952714"/>
                  </a:lnTo>
                  <a:lnTo>
                    <a:pt x="432435" y="959739"/>
                  </a:lnTo>
                  <a:lnTo>
                    <a:pt x="425410" y="964477"/>
                  </a:lnTo>
                  <a:lnTo>
                    <a:pt x="416814" y="966216"/>
                  </a:lnTo>
                  <a:close/>
                </a:path>
                <a:path w="1672589" h="1243330">
                  <a:moveTo>
                    <a:pt x="416814" y="1082040"/>
                  </a:moveTo>
                  <a:lnTo>
                    <a:pt x="407777" y="1080301"/>
                  </a:lnTo>
                  <a:lnTo>
                    <a:pt x="400526" y="1075563"/>
                  </a:lnTo>
                  <a:lnTo>
                    <a:pt x="395704" y="1068538"/>
                  </a:lnTo>
                  <a:lnTo>
                    <a:pt x="393954" y="1059942"/>
                  </a:lnTo>
                  <a:lnTo>
                    <a:pt x="395704" y="1050905"/>
                  </a:lnTo>
                  <a:lnTo>
                    <a:pt x="400526" y="1043654"/>
                  </a:lnTo>
                  <a:lnTo>
                    <a:pt x="407777" y="1038832"/>
                  </a:lnTo>
                  <a:lnTo>
                    <a:pt x="416814" y="1037082"/>
                  </a:lnTo>
                  <a:lnTo>
                    <a:pt x="425410" y="1038832"/>
                  </a:lnTo>
                  <a:lnTo>
                    <a:pt x="432435" y="1043654"/>
                  </a:lnTo>
                  <a:lnTo>
                    <a:pt x="437173" y="1050905"/>
                  </a:lnTo>
                  <a:lnTo>
                    <a:pt x="438912" y="1059942"/>
                  </a:lnTo>
                  <a:lnTo>
                    <a:pt x="437173" y="1068538"/>
                  </a:lnTo>
                  <a:lnTo>
                    <a:pt x="432435" y="1075563"/>
                  </a:lnTo>
                  <a:lnTo>
                    <a:pt x="425410" y="1080301"/>
                  </a:lnTo>
                  <a:lnTo>
                    <a:pt x="416814" y="1082040"/>
                  </a:lnTo>
                  <a:close/>
                </a:path>
                <a:path w="1672589" h="1243330">
                  <a:moveTo>
                    <a:pt x="416814" y="1242822"/>
                  </a:moveTo>
                  <a:lnTo>
                    <a:pt x="407777" y="1241083"/>
                  </a:lnTo>
                  <a:lnTo>
                    <a:pt x="400526" y="1236345"/>
                  </a:lnTo>
                  <a:lnTo>
                    <a:pt x="395704" y="1229320"/>
                  </a:lnTo>
                  <a:lnTo>
                    <a:pt x="393954" y="1220724"/>
                  </a:lnTo>
                  <a:lnTo>
                    <a:pt x="395704" y="1212127"/>
                  </a:lnTo>
                  <a:lnTo>
                    <a:pt x="400526" y="1205103"/>
                  </a:lnTo>
                  <a:lnTo>
                    <a:pt x="407777" y="1200364"/>
                  </a:lnTo>
                  <a:lnTo>
                    <a:pt x="416814" y="1198626"/>
                  </a:lnTo>
                  <a:lnTo>
                    <a:pt x="425410" y="1200364"/>
                  </a:lnTo>
                  <a:lnTo>
                    <a:pt x="432435" y="1205103"/>
                  </a:lnTo>
                  <a:lnTo>
                    <a:pt x="437173" y="1212127"/>
                  </a:lnTo>
                  <a:lnTo>
                    <a:pt x="438912" y="1220724"/>
                  </a:lnTo>
                  <a:lnTo>
                    <a:pt x="437173" y="1229320"/>
                  </a:lnTo>
                  <a:lnTo>
                    <a:pt x="432435" y="1236345"/>
                  </a:lnTo>
                  <a:lnTo>
                    <a:pt x="425410" y="1241083"/>
                  </a:lnTo>
                  <a:lnTo>
                    <a:pt x="416814" y="1242822"/>
                  </a:lnTo>
                  <a:close/>
                </a:path>
                <a:path w="1672589" h="1243330">
                  <a:moveTo>
                    <a:pt x="22098" y="1031748"/>
                  </a:moveTo>
                  <a:lnTo>
                    <a:pt x="13501" y="1029997"/>
                  </a:lnTo>
                  <a:lnTo>
                    <a:pt x="6477" y="1025175"/>
                  </a:lnTo>
                  <a:lnTo>
                    <a:pt x="1738" y="1017924"/>
                  </a:lnTo>
                  <a:lnTo>
                    <a:pt x="0" y="1008888"/>
                  </a:lnTo>
                  <a:lnTo>
                    <a:pt x="1738" y="1000291"/>
                  </a:lnTo>
                  <a:lnTo>
                    <a:pt x="6477" y="993267"/>
                  </a:lnTo>
                  <a:lnTo>
                    <a:pt x="13501" y="988528"/>
                  </a:lnTo>
                  <a:lnTo>
                    <a:pt x="22098" y="986790"/>
                  </a:lnTo>
                  <a:lnTo>
                    <a:pt x="31134" y="988528"/>
                  </a:lnTo>
                  <a:lnTo>
                    <a:pt x="38385" y="993267"/>
                  </a:lnTo>
                  <a:lnTo>
                    <a:pt x="43207" y="1000291"/>
                  </a:lnTo>
                  <a:lnTo>
                    <a:pt x="44958" y="1008888"/>
                  </a:lnTo>
                  <a:lnTo>
                    <a:pt x="43207" y="1017924"/>
                  </a:lnTo>
                  <a:lnTo>
                    <a:pt x="38385" y="1025175"/>
                  </a:lnTo>
                  <a:lnTo>
                    <a:pt x="31134" y="1029997"/>
                  </a:lnTo>
                  <a:lnTo>
                    <a:pt x="22098" y="1031748"/>
                  </a:lnTo>
                  <a:close/>
                </a:path>
                <a:path w="1672589" h="1243330">
                  <a:moveTo>
                    <a:pt x="1668780" y="99060"/>
                  </a:moveTo>
                  <a:lnTo>
                    <a:pt x="1668780" y="0"/>
                  </a:lnTo>
                  <a:lnTo>
                    <a:pt x="1481328" y="0"/>
                  </a:lnTo>
                  <a:lnTo>
                    <a:pt x="1389888" y="91440"/>
                  </a:lnTo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695955" y="983741"/>
              <a:ext cx="1835785" cy="0"/>
            </a:xfrm>
            <a:custGeom>
              <a:avLst/>
              <a:gdLst/>
              <a:ahLst/>
              <a:cxnLst/>
              <a:rect l="l" t="t" r="r" b="b"/>
              <a:pathLst>
                <a:path w="1835785">
                  <a:moveTo>
                    <a:pt x="0" y="0"/>
                  </a:moveTo>
                  <a:lnTo>
                    <a:pt x="144780" y="0"/>
                  </a:lnTo>
                </a:path>
                <a:path w="1835785">
                  <a:moveTo>
                    <a:pt x="1690878" y="0"/>
                  </a:moveTo>
                  <a:lnTo>
                    <a:pt x="1835658" y="0"/>
                  </a:lnTo>
                </a:path>
              </a:pathLst>
            </a:custGeom>
            <a:ln w="255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301745" y="1331975"/>
              <a:ext cx="626110" cy="194310"/>
            </a:xfrm>
            <a:custGeom>
              <a:avLst/>
              <a:gdLst/>
              <a:ahLst/>
              <a:cxnLst/>
              <a:rect l="l" t="t" r="r" b="b"/>
              <a:pathLst>
                <a:path w="626110" h="194309">
                  <a:moveTo>
                    <a:pt x="625599" y="0"/>
                  </a:moveTo>
                  <a:lnTo>
                    <a:pt x="0" y="0"/>
                  </a:lnTo>
                  <a:lnTo>
                    <a:pt x="0" y="194310"/>
                  </a:lnTo>
                  <a:lnTo>
                    <a:pt x="625599" y="194310"/>
                  </a:lnTo>
                  <a:lnTo>
                    <a:pt x="6255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01748" y="1331975"/>
              <a:ext cx="626110" cy="194310"/>
            </a:xfrm>
            <a:custGeom>
              <a:avLst/>
              <a:gdLst/>
              <a:ahLst/>
              <a:cxnLst/>
              <a:rect l="l" t="t" r="r" b="b"/>
              <a:pathLst>
                <a:path w="626110" h="194309">
                  <a:moveTo>
                    <a:pt x="625599" y="0"/>
                  </a:moveTo>
                  <a:lnTo>
                    <a:pt x="0" y="0"/>
                  </a:lnTo>
                  <a:lnTo>
                    <a:pt x="0" y="194310"/>
                  </a:lnTo>
                  <a:lnTo>
                    <a:pt x="625599" y="194310"/>
                  </a:lnTo>
                  <a:lnTo>
                    <a:pt x="625599" y="0"/>
                  </a:lnTo>
                  <a:close/>
                </a:path>
              </a:pathLst>
            </a:custGeom>
            <a:ln w="956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510324" y="1429302"/>
              <a:ext cx="202349" cy="20006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92779" y="1210817"/>
              <a:ext cx="430530" cy="765810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192779" y="1210817"/>
              <a:ext cx="430530" cy="765810"/>
            </a:xfrm>
            <a:custGeom>
              <a:avLst/>
              <a:gdLst/>
              <a:ahLst/>
              <a:cxnLst/>
              <a:rect l="l" t="t" r="r" b="b"/>
              <a:pathLst>
                <a:path w="430529" h="765810">
                  <a:moveTo>
                    <a:pt x="424434" y="144018"/>
                  </a:moveTo>
                  <a:lnTo>
                    <a:pt x="179832" y="144018"/>
                  </a:lnTo>
                  <a:lnTo>
                    <a:pt x="140970" y="182118"/>
                  </a:lnTo>
                  <a:lnTo>
                    <a:pt x="140970" y="765810"/>
                  </a:lnTo>
                  <a:lnTo>
                    <a:pt x="0" y="534162"/>
                  </a:lnTo>
                  <a:lnTo>
                    <a:pt x="0" y="225552"/>
                  </a:lnTo>
                  <a:lnTo>
                    <a:pt x="95250" y="0"/>
                  </a:lnTo>
                  <a:lnTo>
                    <a:pt x="430530" y="0"/>
                  </a:lnTo>
                </a:path>
              </a:pathLst>
            </a:custGeom>
            <a:ln w="12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12641" y="1210817"/>
              <a:ext cx="431292" cy="76581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3612641" y="1210817"/>
              <a:ext cx="431800" cy="765810"/>
            </a:xfrm>
            <a:custGeom>
              <a:avLst/>
              <a:gdLst/>
              <a:ahLst/>
              <a:cxnLst/>
              <a:rect l="l" t="t" r="r" b="b"/>
              <a:pathLst>
                <a:path w="431800" h="765810">
                  <a:moveTo>
                    <a:pt x="6096" y="144018"/>
                  </a:moveTo>
                  <a:lnTo>
                    <a:pt x="251460" y="144018"/>
                  </a:lnTo>
                  <a:lnTo>
                    <a:pt x="289560" y="182118"/>
                  </a:lnTo>
                  <a:lnTo>
                    <a:pt x="289560" y="765810"/>
                  </a:lnTo>
                  <a:lnTo>
                    <a:pt x="431292" y="534162"/>
                  </a:lnTo>
                  <a:lnTo>
                    <a:pt x="431292" y="225552"/>
                  </a:lnTo>
                  <a:lnTo>
                    <a:pt x="335280" y="0"/>
                  </a:lnTo>
                  <a:lnTo>
                    <a:pt x="0" y="0"/>
                  </a:lnTo>
                </a:path>
              </a:pathLst>
            </a:custGeom>
            <a:ln w="12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3727196" y="1395476"/>
            <a:ext cx="14224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dirty="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441189" y="1459482"/>
            <a:ext cx="19558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15" dirty="0">
                <a:latin typeface="Times New Roman"/>
                <a:cs typeface="Times New Roman"/>
              </a:rPr>
              <a:t>Mg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605539" y="1459482"/>
            <a:ext cx="19558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15" dirty="0">
                <a:latin typeface="Times New Roman"/>
                <a:cs typeface="Times New Roman"/>
              </a:rPr>
              <a:t>Mg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695955" y="1596389"/>
            <a:ext cx="2409190" cy="1350010"/>
          </a:xfrm>
          <a:custGeom>
            <a:avLst/>
            <a:gdLst/>
            <a:ahLst/>
            <a:cxnLst/>
            <a:rect l="l" t="t" r="r" b="b"/>
            <a:pathLst>
              <a:path w="2409190" h="1350010">
                <a:moveTo>
                  <a:pt x="0" y="0"/>
                </a:moveTo>
                <a:lnTo>
                  <a:pt x="55626" y="110490"/>
                </a:lnTo>
              </a:path>
              <a:path w="2409190" h="1350010">
                <a:moveTo>
                  <a:pt x="1835658" y="5334"/>
                </a:moveTo>
                <a:lnTo>
                  <a:pt x="1776222" y="105156"/>
                </a:lnTo>
              </a:path>
              <a:path w="2409190" h="1350010">
                <a:moveTo>
                  <a:pt x="1011936" y="1349502"/>
                </a:moveTo>
                <a:lnTo>
                  <a:pt x="2408682" y="1072134"/>
                </a:lnTo>
              </a:path>
            </a:pathLst>
          </a:custGeom>
          <a:ln w="95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2621533" y="2820416"/>
            <a:ext cx="61404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10" dirty="0">
                <a:latin typeface="Times New Roman"/>
                <a:cs typeface="Times New Roman"/>
              </a:rPr>
              <a:t>Е</a:t>
            </a:r>
            <a:r>
              <a:rPr sz="900" b="1" dirty="0">
                <a:latin typeface="Times New Roman"/>
                <a:cs typeface="Times New Roman"/>
              </a:rPr>
              <a:t>л</a:t>
            </a:r>
            <a:r>
              <a:rPr sz="900" b="1" spc="-5" dirty="0">
                <a:latin typeface="Times New Roman"/>
                <a:cs typeface="Times New Roman"/>
              </a:rPr>
              <a:t>е</a:t>
            </a:r>
            <a:r>
              <a:rPr sz="900" b="1" spc="-15" dirty="0">
                <a:latin typeface="Times New Roman"/>
                <a:cs typeface="Times New Roman"/>
              </a:rPr>
              <a:t>к</a:t>
            </a:r>
            <a:r>
              <a:rPr sz="900" b="1" spc="20" dirty="0">
                <a:latin typeface="Times New Roman"/>
                <a:cs typeface="Times New Roman"/>
              </a:rPr>
              <a:t>т</a:t>
            </a:r>
            <a:r>
              <a:rPr sz="900" b="1" spc="-5" dirty="0">
                <a:latin typeface="Times New Roman"/>
                <a:cs typeface="Times New Roman"/>
              </a:rPr>
              <a:t>р</a:t>
            </a:r>
            <a:r>
              <a:rPr sz="900" b="1" spc="-15" dirty="0">
                <a:latin typeface="Times New Roman"/>
                <a:cs typeface="Times New Roman"/>
              </a:rPr>
              <a:t>о</a:t>
            </a:r>
            <a:r>
              <a:rPr sz="900" b="1" dirty="0">
                <a:latin typeface="Times New Roman"/>
                <a:cs typeface="Times New Roman"/>
              </a:rPr>
              <a:t>л</a:t>
            </a:r>
            <a:r>
              <a:rPr sz="900" b="1" spc="-20" dirty="0">
                <a:latin typeface="Times New Roman"/>
                <a:cs typeface="Times New Roman"/>
              </a:rPr>
              <a:t>і</a:t>
            </a:r>
            <a:r>
              <a:rPr sz="900" b="1" dirty="0">
                <a:latin typeface="Times New Roman"/>
                <a:cs typeface="Times New Roman"/>
              </a:rPr>
              <a:t>т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088128" y="2562859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142744" y="2503169"/>
            <a:ext cx="1027430" cy="242570"/>
          </a:xfrm>
          <a:custGeom>
            <a:avLst/>
            <a:gdLst/>
            <a:ahLst/>
            <a:cxnLst/>
            <a:rect l="l" t="t" r="r" b="b"/>
            <a:pathLst>
              <a:path w="1027430" h="242569">
                <a:moveTo>
                  <a:pt x="0" y="0"/>
                </a:moveTo>
                <a:lnTo>
                  <a:pt x="1027176" y="242316"/>
                </a:lnTo>
              </a:path>
            </a:pathLst>
          </a:custGeom>
          <a:ln w="95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2057654" y="2395219"/>
            <a:ext cx="831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527297" y="1065275"/>
            <a:ext cx="56515" cy="227329"/>
          </a:xfrm>
          <a:custGeom>
            <a:avLst/>
            <a:gdLst/>
            <a:ahLst/>
            <a:cxnLst/>
            <a:rect l="l" t="t" r="r" b="b"/>
            <a:pathLst>
              <a:path w="56514" h="227330">
                <a:moveTo>
                  <a:pt x="0" y="227076"/>
                </a:moveTo>
                <a:lnTo>
                  <a:pt x="56388" y="0"/>
                </a:lnTo>
              </a:path>
            </a:pathLst>
          </a:custGeom>
          <a:ln w="95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2983483" y="516889"/>
            <a:ext cx="1233170" cy="5683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725"/>
              </a:spcBef>
            </a:pPr>
            <a:r>
              <a:rPr sz="900" i="1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259075" y="2828797"/>
            <a:ext cx="3543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dirty="0">
                <a:latin typeface="Times New Roman"/>
                <a:cs typeface="Times New Roman"/>
              </a:rPr>
              <a:t>Шл</a:t>
            </a:r>
            <a:r>
              <a:rPr sz="900" b="1" spc="10" dirty="0">
                <a:latin typeface="Times New Roman"/>
                <a:cs typeface="Times New Roman"/>
              </a:rPr>
              <a:t>а</a:t>
            </a:r>
            <a:r>
              <a:rPr sz="900" b="1" spc="5" dirty="0">
                <a:latin typeface="Times New Roman"/>
                <a:cs typeface="Times New Roman"/>
              </a:rPr>
              <a:t>м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3541014" y="2618231"/>
            <a:ext cx="899160" cy="484505"/>
            <a:chOff x="3541014" y="2618231"/>
            <a:chExt cx="899160" cy="484505"/>
          </a:xfrm>
        </p:grpSpPr>
        <p:sp>
          <p:nvSpPr>
            <p:cNvPr id="54" name="object 54"/>
            <p:cNvSpPr/>
            <p:nvPr/>
          </p:nvSpPr>
          <p:spPr>
            <a:xfrm>
              <a:off x="4376166" y="2971037"/>
              <a:ext cx="59055" cy="127000"/>
            </a:xfrm>
            <a:custGeom>
              <a:avLst/>
              <a:gdLst/>
              <a:ahLst/>
              <a:cxnLst/>
              <a:rect l="l" t="t" r="r" b="b"/>
              <a:pathLst>
                <a:path w="59054" h="127000">
                  <a:moveTo>
                    <a:pt x="58674" y="0"/>
                  </a:moveTo>
                  <a:lnTo>
                    <a:pt x="0" y="126492"/>
                  </a:lnTo>
                </a:path>
              </a:pathLst>
            </a:custGeom>
            <a:ln w="95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541014" y="2618231"/>
              <a:ext cx="144780" cy="471170"/>
            </a:xfrm>
            <a:custGeom>
              <a:avLst/>
              <a:gdLst/>
              <a:ahLst/>
              <a:cxnLst/>
              <a:rect l="l" t="t" r="r" b="b"/>
              <a:pathLst>
                <a:path w="144779" h="471169">
                  <a:moveTo>
                    <a:pt x="0" y="68580"/>
                  </a:moveTo>
                  <a:lnTo>
                    <a:pt x="144780" y="68580"/>
                  </a:lnTo>
                </a:path>
                <a:path w="144779" h="471169">
                  <a:moveTo>
                    <a:pt x="73152" y="144018"/>
                  </a:moveTo>
                  <a:lnTo>
                    <a:pt x="73152" y="0"/>
                  </a:lnTo>
                </a:path>
                <a:path w="144779" h="471169">
                  <a:moveTo>
                    <a:pt x="0" y="395478"/>
                  </a:moveTo>
                  <a:lnTo>
                    <a:pt x="144780" y="395478"/>
                  </a:lnTo>
                </a:path>
                <a:path w="144779" h="471169">
                  <a:moveTo>
                    <a:pt x="73152" y="470916"/>
                  </a:moveTo>
                  <a:lnTo>
                    <a:pt x="73152" y="327660"/>
                  </a:lnTo>
                </a:path>
              </a:pathLst>
            </a:custGeom>
            <a:ln w="255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9" y="7432040"/>
            <a:ext cx="5786755" cy="2550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1918335" algn="l"/>
                <a:tab pos="3843654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12.14.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поковок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радіальному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напрямку: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МА14 </a:t>
            </a:r>
            <a:r>
              <a:rPr sz="1000" dirty="0">
                <a:latin typeface="Times New Roman"/>
                <a:cs typeface="Times New Roman"/>
              </a:rPr>
              <a:t>(в</a:t>
            </a:r>
            <a:r>
              <a:rPr sz="1000" spc="-5" dirty="0">
                <a:latin typeface="Times New Roman"/>
                <a:cs typeface="Times New Roman"/>
              </a:rPr>
              <a:t> поляризованому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світлі);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сплав МА5;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сплав МА22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поляризованому світлі)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Проте </a:t>
            </a:r>
            <a:r>
              <a:rPr sz="1200" dirty="0">
                <a:latin typeface="Times New Roman"/>
                <a:cs typeface="Times New Roman"/>
              </a:rPr>
              <a:t>низьковартісні високоміцні </a:t>
            </a:r>
            <a:r>
              <a:rPr sz="1200" spc="-5" dirty="0">
                <a:latin typeface="Times New Roman"/>
                <a:cs typeface="Times New Roman"/>
              </a:rPr>
              <a:t>сплави МА5, МА14 </a:t>
            </a:r>
            <a:r>
              <a:rPr sz="1200" dirty="0">
                <a:latin typeface="Times New Roman"/>
                <a:cs typeface="Times New Roman"/>
              </a:rPr>
              <a:t>з успіхом </a:t>
            </a:r>
            <a:r>
              <a:rPr sz="1200" spc="-5" dirty="0">
                <a:latin typeface="Times New Roman"/>
                <a:cs typeface="Times New Roman"/>
              </a:rPr>
              <a:t>продовжують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стосовуватися </a:t>
            </a:r>
            <a:r>
              <a:rPr sz="1200" dirty="0">
                <a:latin typeface="Times New Roman"/>
                <a:cs typeface="Times New Roman"/>
              </a:rPr>
              <a:t>в сучасному </a:t>
            </a:r>
            <a:r>
              <a:rPr sz="1200" spc="-5" dirty="0">
                <a:latin typeface="Times New Roman"/>
                <a:cs typeface="Times New Roman"/>
              </a:rPr>
              <a:t>виробництві. Деталі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сплаву МА14 можуть довго </a:t>
            </a:r>
            <a:r>
              <a:rPr sz="1200" dirty="0">
                <a:latin typeface="Times New Roman"/>
                <a:cs typeface="Times New Roman"/>
              </a:rPr>
              <a:t>експлуа-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туватися при</a:t>
            </a:r>
            <a:r>
              <a:rPr sz="1200" dirty="0">
                <a:latin typeface="Times New Roman"/>
                <a:cs typeface="Times New Roman"/>
              </a:rPr>
              <a:t> температурах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125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МА14 </a:t>
            </a:r>
            <a:r>
              <a:rPr sz="1200" dirty="0">
                <a:latin typeface="Times New Roman"/>
                <a:cs typeface="Times New Roman"/>
              </a:rPr>
              <a:t>знайшов </a:t>
            </a:r>
            <a:r>
              <a:rPr sz="1200" spc="-5" dirty="0">
                <a:latin typeface="Times New Roman"/>
                <a:cs typeface="Times New Roman"/>
              </a:rPr>
              <a:t>застосування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конструкціях </a:t>
            </a:r>
            <a:r>
              <a:rPr sz="1200" dirty="0">
                <a:latin typeface="Times New Roman"/>
                <a:cs typeface="Times New Roman"/>
              </a:rPr>
              <a:t>виробів </a:t>
            </a:r>
            <a:r>
              <a:rPr sz="1200" spc="-5" dirty="0">
                <a:latin typeface="Times New Roman"/>
                <a:cs typeface="Times New Roman"/>
              </a:rPr>
              <a:t>не тільки цивільної, </a:t>
            </a:r>
            <a:r>
              <a:rPr sz="1200" dirty="0">
                <a:latin typeface="Times New Roman"/>
                <a:cs typeface="Times New Roman"/>
              </a:rPr>
              <a:t>а 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військової </a:t>
            </a:r>
            <a:r>
              <a:rPr sz="1200" dirty="0">
                <a:latin typeface="Times New Roman"/>
                <a:cs typeface="Times New Roman"/>
              </a:rPr>
              <a:t>авіації 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деталей силової </a:t>
            </a:r>
            <a:r>
              <a:rPr sz="1200" spc="-5" dirty="0">
                <a:latin typeface="Times New Roman"/>
                <a:cs typeface="Times New Roman"/>
              </a:rPr>
              <a:t>системи управління (кронштейни, </a:t>
            </a:r>
            <a:r>
              <a:rPr sz="1200" dirty="0">
                <a:latin typeface="Times New Roman"/>
                <a:cs typeface="Times New Roman"/>
              </a:rPr>
              <a:t> важелі</a:t>
            </a:r>
            <a:r>
              <a:rPr sz="1200" spc="-5" dirty="0">
                <a:latin typeface="Times New Roman"/>
                <a:cs typeface="Times New Roman"/>
              </a:rPr>
              <a:t> тощо)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внутрішнього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набору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(плити,</a:t>
            </a:r>
            <a:r>
              <a:rPr sz="1200" dirty="0">
                <a:latin typeface="Times New Roman"/>
                <a:cs typeface="Times New Roman"/>
              </a:rPr>
              <a:t> профілі, </a:t>
            </a:r>
            <a:r>
              <a:rPr sz="1200" spc="-5" dirty="0">
                <a:latin typeface="Times New Roman"/>
                <a:cs typeface="Times New Roman"/>
              </a:rPr>
              <a:t>штамповини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ін.).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60"/>
              </a:spcBef>
            </a:pPr>
            <a:r>
              <a:rPr sz="1000" spc="-5" dirty="0">
                <a:latin typeface="Times New Roman"/>
                <a:cs typeface="Times New Roman"/>
              </a:rPr>
              <a:t>237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957260" y="1037018"/>
            <a:ext cx="1183005" cy="1163320"/>
            <a:chOff x="1957260" y="1037018"/>
            <a:chExt cx="1183005" cy="1163320"/>
          </a:xfrm>
        </p:grpSpPr>
        <p:sp>
          <p:nvSpPr>
            <p:cNvPr id="7" name="object 7"/>
            <p:cNvSpPr/>
            <p:nvPr/>
          </p:nvSpPr>
          <p:spPr>
            <a:xfrm>
              <a:off x="1965195" y="1042415"/>
              <a:ext cx="1167130" cy="1152525"/>
            </a:xfrm>
            <a:custGeom>
              <a:avLst/>
              <a:gdLst/>
              <a:ahLst/>
              <a:cxnLst/>
              <a:rect l="l" t="t" r="r" b="b"/>
              <a:pathLst>
                <a:path w="1167130" h="1152525">
                  <a:moveTo>
                    <a:pt x="1166624" y="0"/>
                  </a:moveTo>
                  <a:lnTo>
                    <a:pt x="0" y="0"/>
                  </a:lnTo>
                  <a:lnTo>
                    <a:pt x="0" y="1152142"/>
                  </a:lnTo>
                  <a:lnTo>
                    <a:pt x="1166624" y="1152142"/>
                  </a:lnTo>
                  <a:lnTo>
                    <a:pt x="1166624" y="0"/>
                  </a:lnTo>
                  <a:close/>
                </a:path>
              </a:pathLst>
            </a:custGeom>
            <a:ln w="1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965198" y="1238249"/>
              <a:ext cx="1167130" cy="725805"/>
            </a:xfrm>
            <a:custGeom>
              <a:avLst/>
              <a:gdLst/>
              <a:ahLst/>
              <a:cxnLst/>
              <a:rect l="l" t="t" r="r" b="b"/>
              <a:pathLst>
                <a:path w="1167130" h="725805">
                  <a:moveTo>
                    <a:pt x="0" y="23622"/>
                  </a:moveTo>
                  <a:lnTo>
                    <a:pt x="45768" y="16922"/>
                  </a:lnTo>
                  <a:lnTo>
                    <a:pt x="91830" y="10808"/>
                  </a:lnTo>
                  <a:lnTo>
                    <a:pt x="138476" y="5681"/>
                  </a:lnTo>
                  <a:lnTo>
                    <a:pt x="186001" y="1944"/>
                  </a:lnTo>
                  <a:lnTo>
                    <a:pt x="234696" y="0"/>
                  </a:lnTo>
                  <a:lnTo>
                    <a:pt x="287127" y="30"/>
                  </a:lnTo>
                  <a:lnTo>
                    <a:pt x="342704" y="1706"/>
                  </a:lnTo>
                  <a:lnTo>
                    <a:pt x="398355" y="4663"/>
                  </a:lnTo>
                  <a:lnTo>
                    <a:pt x="451006" y="8534"/>
                  </a:lnTo>
                  <a:lnTo>
                    <a:pt x="497586" y="12954"/>
                  </a:lnTo>
                  <a:lnTo>
                    <a:pt x="545258" y="19264"/>
                  </a:lnTo>
                  <a:lnTo>
                    <a:pt x="584644" y="26860"/>
                  </a:lnTo>
                  <a:lnTo>
                    <a:pt x="661416" y="46482"/>
                  </a:lnTo>
                  <a:lnTo>
                    <a:pt x="706338" y="58400"/>
                  </a:lnTo>
                  <a:lnTo>
                    <a:pt x="752760" y="72104"/>
                  </a:lnTo>
                  <a:lnTo>
                    <a:pt x="800183" y="87094"/>
                  </a:lnTo>
                  <a:lnTo>
                    <a:pt x="848106" y="102870"/>
                  </a:lnTo>
                </a:path>
                <a:path w="1167130" h="725805">
                  <a:moveTo>
                    <a:pt x="0" y="19812"/>
                  </a:moveTo>
                  <a:lnTo>
                    <a:pt x="34456" y="45053"/>
                  </a:lnTo>
                  <a:lnTo>
                    <a:pt x="70485" y="70294"/>
                  </a:lnTo>
                  <a:lnTo>
                    <a:pt x="109942" y="95250"/>
                  </a:lnTo>
                  <a:lnTo>
                    <a:pt x="154686" y="119634"/>
                  </a:lnTo>
                  <a:lnTo>
                    <a:pt x="195517" y="139641"/>
                  </a:lnTo>
                  <a:lnTo>
                    <a:pt x="240298" y="159904"/>
                  </a:lnTo>
                  <a:lnTo>
                    <a:pt x="287676" y="179764"/>
                  </a:lnTo>
                  <a:lnTo>
                    <a:pt x="336298" y="198565"/>
                  </a:lnTo>
                  <a:lnTo>
                    <a:pt x="384810" y="215646"/>
                  </a:lnTo>
                  <a:lnTo>
                    <a:pt x="437674" y="231757"/>
                  </a:lnTo>
                  <a:lnTo>
                    <a:pt x="495915" y="247430"/>
                  </a:lnTo>
                  <a:lnTo>
                    <a:pt x="553023" y="261676"/>
                  </a:lnTo>
                  <a:lnTo>
                    <a:pt x="602485" y="273509"/>
                  </a:lnTo>
                  <a:lnTo>
                    <a:pt x="637794" y="281940"/>
                  </a:lnTo>
                  <a:lnTo>
                    <a:pt x="1166622" y="281940"/>
                  </a:lnTo>
                </a:path>
                <a:path w="1167130" h="725805">
                  <a:moveTo>
                    <a:pt x="888492" y="281940"/>
                  </a:moveTo>
                  <a:lnTo>
                    <a:pt x="836096" y="304135"/>
                  </a:lnTo>
                  <a:lnTo>
                    <a:pt x="784433" y="327099"/>
                  </a:lnTo>
                  <a:lnTo>
                    <a:pt x="734049" y="351233"/>
                  </a:lnTo>
                  <a:lnTo>
                    <a:pt x="685495" y="376940"/>
                  </a:lnTo>
                  <a:lnTo>
                    <a:pt x="639318" y="404622"/>
                  </a:lnTo>
                  <a:lnTo>
                    <a:pt x="595365" y="434602"/>
                  </a:lnTo>
                  <a:lnTo>
                    <a:pt x="553242" y="467069"/>
                  </a:lnTo>
                  <a:lnTo>
                    <a:pt x="513130" y="500853"/>
                  </a:lnTo>
                  <a:lnTo>
                    <a:pt x="475213" y="534783"/>
                  </a:lnTo>
                  <a:lnTo>
                    <a:pt x="439674" y="567690"/>
                  </a:lnTo>
                  <a:lnTo>
                    <a:pt x="399180" y="607552"/>
                  </a:lnTo>
                  <a:lnTo>
                    <a:pt x="362616" y="647128"/>
                  </a:lnTo>
                  <a:lnTo>
                    <a:pt x="328767" y="686419"/>
                  </a:lnTo>
                  <a:lnTo>
                    <a:pt x="296418" y="725424"/>
                  </a:lnTo>
                </a:path>
              </a:pathLst>
            </a:custGeom>
            <a:ln w="153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112213" y="1956003"/>
              <a:ext cx="157073" cy="243941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820162" y="1502663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25146" y="0"/>
                  </a:moveTo>
                  <a:lnTo>
                    <a:pt x="16002" y="0"/>
                  </a:lnTo>
                  <a:lnTo>
                    <a:pt x="7620" y="0"/>
                  </a:lnTo>
                  <a:lnTo>
                    <a:pt x="0" y="6858"/>
                  </a:lnTo>
                  <a:lnTo>
                    <a:pt x="0" y="24384"/>
                  </a:lnTo>
                  <a:lnTo>
                    <a:pt x="7620" y="31242"/>
                  </a:lnTo>
                  <a:lnTo>
                    <a:pt x="25146" y="31242"/>
                  </a:lnTo>
                  <a:lnTo>
                    <a:pt x="32004" y="24384"/>
                  </a:lnTo>
                  <a:lnTo>
                    <a:pt x="32004" y="6858"/>
                  </a:lnTo>
                  <a:lnTo>
                    <a:pt x="251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820162" y="1502663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16002" y="0"/>
                  </a:moveTo>
                  <a:lnTo>
                    <a:pt x="7620" y="0"/>
                  </a:lnTo>
                  <a:lnTo>
                    <a:pt x="0" y="6858"/>
                  </a:lnTo>
                  <a:lnTo>
                    <a:pt x="0" y="16002"/>
                  </a:lnTo>
                  <a:lnTo>
                    <a:pt x="0" y="24384"/>
                  </a:lnTo>
                  <a:lnTo>
                    <a:pt x="7620" y="31242"/>
                  </a:lnTo>
                  <a:lnTo>
                    <a:pt x="16002" y="31242"/>
                  </a:lnTo>
                  <a:lnTo>
                    <a:pt x="25146" y="31242"/>
                  </a:lnTo>
                  <a:lnTo>
                    <a:pt x="32004" y="24384"/>
                  </a:lnTo>
                  <a:lnTo>
                    <a:pt x="32004" y="16002"/>
                  </a:lnTo>
                  <a:lnTo>
                    <a:pt x="32004" y="6858"/>
                  </a:lnTo>
                  <a:lnTo>
                    <a:pt x="25146" y="0"/>
                  </a:lnTo>
                  <a:lnTo>
                    <a:pt x="16002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965198" y="1341119"/>
              <a:ext cx="1167130" cy="573405"/>
            </a:xfrm>
            <a:custGeom>
              <a:avLst/>
              <a:gdLst/>
              <a:ahLst/>
              <a:cxnLst/>
              <a:rect l="l" t="t" r="r" b="b"/>
              <a:pathLst>
                <a:path w="1167130" h="573405">
                  <a:moveTo>
                    <a:pt x="0" y="0"/>
                  </a:moveTo>
                  <a:lnTo>
                    <a:pt x="412242" y="0"/>
                  </a:lnTo>
                </a:path>
                <a:path w="1167130" h="573405">
                  <a:moveTo>
                    <a:pt x="672086" y="0"/>
                  </a:moveTo>
                  <a:lnTo>
                    <a:pt x="1166622" y="0"/>
                  </a:lnTo>
                </a:path>
                <a:path w="1167130" h="573405">
                  <a:moveTo>
                    <a:pt x="0" y="281178"/>
                  </a:moveTo>
                  <a:lnTo>
                    <a:pt x="813816" y="281178"/>
                  </a:lnTo>
                </a:path>
                <a:path w="1167130" h="573405">
                  <a:moveTo>
                    <a:pt x="1152146" y="281178"/>
                  </a:moveTo>
                  <a:lnTo>
                    <a:pt x="1166622" y="281178"/>
                  </a:lnTo>
                </a:path>
                <a:path w="1167130" h="573405">
                  <a:moveTo>
                    <a:pt x="0" y="573024"/>
                  </a:moveTo>
                  <a:lnTo>
                    <a:pt x="525018" y="573024"/>
                  </a:lnTo>
                </a:path>
                <a:path w="1167130" h="573405">
                  <a:moveTo>
                    <a:pt x="1002790" y="573024"/>
                  </a:moveTo>
                  <a:lnTo>
                    <a:pt x="1166622" y="573024"/>
                  </a:lnTo>
                </a:path>
              </a:pathLst>
            </a:custGeom>
            <a:ln w="5118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250948" y="1042415"/>
              <a:ext cx="0" cy="1149985"/>
            </a:xfrm>
            <a:custGeom>
              <a:avLst/>
              <a:gdLst/>
              <a:ahLst/>
              <a:cxnLst/>
              <a:rect l="l" t="t" r="r" b="b"/>
              <a:pathLst>
                <a:path h="1149985">
                  <a:moveTo>
                    <a:pt x="0" y="1149858"/>
                  </a:moveTo>
                  <a:lnTo>
                    <a:pt x="0" y="0"/>
                  </a:lnTo>
                </a:path>
              </a:pathLst>
            </a:custGeom>
            <a:ln w="5118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43556" y="1042415"/>
              <a:ext cx="294640" cy="1149985"/>
            </a:xfrm>
            <a:custGeom>
              <a:avLst/>
              <a:gdLst/>
              <a:ahLst/>
              <a:cxnLst/>
              <a:rect l="l" t="t" r="r" b="b"/>
              <a:pathLst>
                <a:path w="294639" h="1149985">
                  <a:moveTo>
                    <a:pt x="0" y="934974"/>
                  </a:moveTo>
                  <a:lnTo>
                    <a:pt x="0" y="1149858"/>
                  </a:lnTo>
                </a:path>
                <a:path w="294639" h="1149985">
                  <a:moveTo>
                    <a:pt x="0" y="390144"/>
                  </a:moveTo>
                  <a:lnTo>
                    <a:pt x="0" y="822961"/>
                  </a:lnTo>
                </a:path>
                <a:path w="294639" h="1149985">
                  <a:moveTo>
                    <a:pt x="0" y="0"/>
                  </a:moveTo>
                  <a:lnTo>
                    <a:pt x="0" y="278131"/>
                  </a:lnTo>
                </a:path>
                <a:path w="294639" h="1149985">
                  <a:moveTo>
                    <a:pt x="294132" y="934974"/>
                  </a:moveTo>
                  <a:lnTo>
                    <a:pt x="294132" y="1149858"/>
                  </a:lnTo>
                </a:path>
                <a:path w="294639" h="1149985">
                  <a:moveTo>
                    <a:pt x="294132" y="638556"/>
                  </a:moveTo>
                  <a:lnTo>
                    <a:pt x="294132" y="822961"/>
                  </a:lnTo>
                </a:path>
                <a:path w="294639" h="1149985">
                  <a:moveTo>
                    <a:pt x="294132" y="0"/>
                  </a:moveTo>
                  <a:lnTo>
                    <a:pt x="294132" y="526543"/>
                  </a:lnTo>
                </a:path>
              </a:pathLst>
            </a:custGeom>
            <a:ln w="5118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1957260" y="2375852"/>
            <a:ext cx="1180465" cy="1163320"/>
            <a:chOff x="1957260" y="2375852"/>
            <a:chExt cx="1180465" cy="1163320"/>
          </a:xfrm>
        </p:grpSpPr>
        <p:sp>
          <p:nvSpPr>
            <p:cNvPr id="16" name="object 16"/>
            <p:cNvSpPr/>
            <p:nvPr/>
          </p:nvSpPr>
          <p:spPr>
            <a:xfrm>
              <a:off x="1965195" y="2381249"/>
              <a:ext cx="1167130" cy="1152525"/>
            </a:xfrm>
            <a:custGeom>
              <a:avLst/>
              <a:gdLst/>
              <a:ahLst/>
              <a:cxnLst/>
              <a:rect l="l" t="t" r="r" b="b"/>
              <a:pathLst>
                <a:path w="1167130" h="1152525">
                  <a:moveTo>
                    <a:pt x="1166624" y="0"/>
                  </a:moveTo>
                  <a:lnTo>
                    <a:pt x="0" y="0"/>
                  </a:lnTo>
                  <a:lnTo>
                    <a:pt x="0" y="1152142"/>
                  </a:lnTo>
                  <a:lnTo>
                    <a:pt x="1166624" y="1152142"/>
                  </a:lnTo>
                  <a:lnTo>
                    <a:pt x="1166624" y="0"/>
                  </a:lnTo>
                  <a:close/>
                </a:path>
              </a:pathLst>
            </a:custGeom>
            <a:ln w="1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965198" y="2480405"/>
              <a:ext cx="946150" cy="996950"/>
            </a:xfrm>
            <a:custGeom>
              <a:avLst/>
              <a:gdLst/>
              <a:ahLst/>
              <a:cxnLst/>
              <a:rect l="l" t="t" r="r" b="b"/>
              <a:pathLst>
                <a:path w="946150" h="996950">
                  <a:moveTo>
                    <a:pt x="0" y="451008"/>
                  </a:moveTo>
                  <a:lnTo>
                    <a:pt x="28730" y="404953"/>
                  </a:lnTo>
                  <a:lnTo>
                    <a:pt x="57021" y="359629"/>
                  </a:lnTo>
                  <a:lnTo>
                    <a:pt x="84435" y="315768"/>
                  </a:lnTo>
                  <a:lnTo>
                    <a:pt x="110532" y="274102"/>
                  </a:lnTo>
                  <a:lnTo>
                    <a:pt x="134874" y="235362"/>
                  </a:lnTo>
                  <a:lnTo>
                    <a:pt x="161722" y="191190"/>
                  </a:lnTo>
                  <a:lnTo>
                    <a:pt x="185642" y="150590"/>
                  </a:lnTo>
                  <a:lnTo>
                    <a:pt x="209133" y="114276"/>
                  </a:lnTo>
                  <a:lnTo>
                    <a:pt x="234696" y="82962"/>
                  </a:lnTo>
                  <a:lnTo>
                    <a:pt x="263163" y="56590"/>
                  </a:lnTo>
                  <a:lnTo>
                    <a:pt x="323528" y="18133"/>
                  </a:lnTo>
                  <a:lnTo>
                    <a:pt x="387965" y="702"/>
                  </a:lnTo>
                  <a:lnTo>
                    <a:pt x="420147" y="0"/>
                  </a:lnTo>
                  <a:lnTo>
                    <a:pt x="455616" y="5155"/>
                  </a:lnTo>
                  <a:lnTo>
                    <a:pt x="497586" y="16668"/>
                  </a:lnTo>
                  <a:lnTo>
                    <a:pt x="538343" y="32207"/>
                  </a:lnTo>
                  <a:lnTo>
                    <a:pt x="584076" y="53013"/>
                  </a:lnTo>
                  <a:lnTo>
                    <a:pt x="632441" y="77403"/>
                  </a:lnTo>
                  <a:lnTo>
                    <a:pt x="681099" y="103695"/>
                  </a:lnTo>
                  <a:lnTo>
                    <a:pt x="727710" y="130206"/>
                  </a:lnTo>
                  <a:lnTo>
                    <a:pt x="772174" y="156578"/>
                  </a:lnTo>
                  <a:lnTo>
                    <a:pt x="816053" y="184266"/>
                  </a:lnTo>
                  <a:lnTo>
                    <a:pt x="859493" y="212941"/>
                  </a:lnTo>
                  <a:lnTo>
                    <a:pt x="902640" y="242275"/>
                  </a:lnTo>
                  <a:lnTo>
                    <a:pt x="945642" y="271938"/>
                  </a:lnTo>
                </a:path>
                <a:path w="946150" h="996950">
                  <a:moveTo>
                    <a:pt x="0" y="686466"/>
                  </a:moveTo>
                  <a:lnTo>
                    <a:pt x="62769" y="653415"/>
                  </a:lnTo>
                  <a:lnTo>
                    <a:pt x="96119" y="630638"/>
                  </a:lnTo>
                  <a:lnTo>
                    <a:pt x="131826" y="600360"/>
                  </a:lnTo>
                  <a:lnTo>
                    <a:pt x="164012" y="567734"/>
                  </a:lnTo>
                  <a:lnTo>
                    <a:pt x="199308" y="528269"/>
                  </a:lnTo>
                  <a:lnTo>
                    <a:pt x="234970" y="485914"/>
                  </a:lnTo>
                  <a:lnTo>
                    <a:pt x="268254" y="444620"/>
                  </a:lnTo>
                  <a:lnTo>
                    <a:pt x="296418" y="408336"/>
                  </a:lnTo>
                  <a:lnTo>
                    <a:pt x="323945" y="368855"/>
                  </a:lnTo>
                  <a:lnTo>
                    <a:pt x="345757" y="333089"/>
                  </a:lnTo>
                  <a:lnTo>
                    <a:pt x="377952" y="274986"/>
                  </a:lnTo>
                  <a:lnTo>
                    <a:pt x="395668" y="236982"/>
                  </a:lnTo>
                  <a:lnTo>
                    <a:pt x="400883" y="224516"/>
                  </a:lnTo>
                  <a:lnTo>
                    <a:pt x="407670" y="215550"/>
                  </a:lnTo>
                  <a:lnTo>
                    <a:pt x="417195" y="209871"/>
                  </a:lnTo>
                  <a:lnTo>
                    <a:pt x="427291" y="207264"/>
                  </a:lnTo>
                  <a:lnTo>
                    <a:pt x="437673" y="208799"/>
                  </a:lnTo>
                  <a:lnTo>
                    <a:pt x="468630" y="240887"/>
                  </a:lnTo>
                  <a:lnTo>
                    <a:pt x="491490" y="294798"/>
                  </a:lnTo>
                  <a:lnTo>
                    <a:pt x="510570" y="374193"/>
                  </a:lnTo>
                  <a:lnTo>
                    <a:pt x="521116" y="423125"/>
                  </a:lnTo>
                  <a:lnTo>
                    <a:pt x="533308" y="474947"/>
                  </a:lnTo>
                  <a:lnTo>
                    <a:pt x="547878" y="527208"/>
                  </a:lnTo>
                  <a:lnTo>
                    <a:pt x="563188" y="573066"/>
                  </a:lnTo>
                  <a:lnTo>
                    <a:pt x="580954" y="622797"/>
                  </a:lnTo>
                  <a:lnTo>
                    <a:pt x="600075" y="673798"/>
                  </a:lnTo>
                  <a:lnTo>
                    <a:pt x="619449" y="723466"/>
                  </a:lnTo>
                  <a:lnTo>
                    <a:pt x="637977" y="769196"/>
                  </a:lnTo>
                  <a:lnTo>
                    <a:pt x="654558" y="808386"/>
                  </a:lnTo>
                  <a:lnTo>
                    <a:pt x="676322" y="855785"/>
                  </a:lnTo>
                  <a:lnTo>
                    <a:pt x="695515" y="893254"/>
                  </a:lnTo>
                  <a:lnTo>
                    <a:pt x="730758" y="947832"/>
                  </a:lnTo>
                  <a:lnTo>
                    <a:pt x="766286" y="978122"/>
                  </a:lnTo>
                  <a:lnTo>
                    <a:pt x="811887" y="995279"/>
                  </a:lnTo>
                  <a:lnTo>
                    <a:pt x="824674" y="996505"/>
                  </a:lnTo>
                  <a:lnTo>
                    <a:pt x="836604" y="995874"/>
                  </a:lnTo>
                  <a:lnTo>
                    <a:pt x="848106" y="994314"/>
                  </a:lnTo>
                </a:path>
                <a:path w="946150" h="996950">
                  <a:moveTo>
                    <a:pt x="0" y="908208"/>
                  </a:moveTo>
                  <a:lnTo>
                    <a:pt x="745236" y="676560"/>
                  </a:lnTo>
                </a:path>
              </a:pathLst>
            </a:custGeom>
            <a:ln w="153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965198" y="2383535"/>
              <a:ext cx="1167130" cy="1149985"/>
            </a:xfrm>
            <a:custGeom>
              <a:avLst/>
              <a:gdLst/>
              <a:ahLst/>
              <a:cxnLst/>
              <a:rect l="l" t="t" r="r" b="b"/>
              <a:pathLst>
                <a:path w="1167130" h="1149985">
                  <a:moveTo>
                    <a:pt x="0" y="298704"/>
                  </a:moveTo>
                  <a:lnTo>
                    <a:pt x="1166622" y="298704"/>
                  </a:lnTo>
                </a:path>
                <a:path w="1167130" h="1149985">
                  <a:moveTo>
                    <a:pt x="0" y="579882"/>
                  </a:moveTo>
                  <a:lnTo>
                    <a:pt x="1166622" y="579882"/>
                  </a:lnTo>
                </a:path>
                <a:path w="1167130" h="1149985">
                  <a:moveTo>
                    <a:pt x="0" y="871728"/>
                  </a:moveTo>
                  <a:lnTo>
                    <a:pt x="1166622" y="871728"/>
                  </a:lnTo>
                </a:path>
                <a:path w="1167130" h="1149985">
                  <a:moveTo>
                    <a:pt x="285750" y="1149858"/>
                  </a:moveTo>
                  <a:lnTo>
                    <a:pt x="285750" y="0"/>
                  </a:lnTo>
                </a:path>
                <a:path w="1167130" h="1149985">
                  <a:moveTo>
                    <a:pt x="578358" y="1149858"/>
                  </a:moveTo>
                  <a:lnTo>
                    <a:pt x="578358" y="0"/>
                  </a:lnTo>
                </a:path>
                <a:path w="1167130" h="1149985">
                  <a:moveTo>
                    <a:pt x="872490" y="1149858"/>
                  </a:moveTo>
                  <a:lnTo>
                    <a:pt x="872490" y="0"/>
                  </a:lnTo>
                </a:path>
              </a:pathLst>
            </a:custGeom>
            <a:ln w="5118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965198" y="2807207"/>
              <a:ext cx="1167130" cy="492759"/>
            </a:xfrm>
            <a:custGeom>
              <a:avLst/>
              <a:gdLst/>
              <a:ahLst/>
              <a:cxnLst/>
              <a:rect l="l" t="t" r="r" b="b"/>
              <a:pathLst>
                <a:path w="1167130" h="492760">
                  <a:moveTo>
                    <a:pt x="1166622" y="0"/>
                  </a:moveTo>
                  <a:lnTo>
                    <a:pt x="0" y="0"/>
                  </a:lnTo>
                </a:path>
                <a:path w="1167130" h="492760">
                  <a:moveTo>
                    <a:pt x="1166622" y="246126"/>
                  </a:moveTo>
                  <a:lnTo>
                    <a:pt x="0" y="246126"/>
                  </a:lnTo>
                </a:path>
                <a:path w="1167130" h="492760">
                  <a:moveTo>
                    <a:pt x="1166622" y="492252"/>
                  </a:moveTo>
                  <a:lnTo>
                    <a:pt x="0" y="492252"/>
                  </a:lnTo>
                </a:path>
              </a:pathLst>
            </a:custGeom>
            <a:ln w="511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2210046" y="2176448"/>
            <a:ext cx="8191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07225" y="2176448"/>
            <a:ext cx="8191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86883" y="2176448"/>
            <a:ext cx="43307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0" dirty="0">
                <a:latin typeface="Times New Roman"/>
                <a:cs typeface="Times New Roman"/>
              </a:rPr>
              <a:t>12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Al,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753604" y="1819067"/>
            <a:ext cx="19367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2</a:t>
            </a:r>
            <a:r>
              <a:rPr sz="850" spc="10" dirty="0">
                <a:latin typeface="Times New Roman"/>
                <a:cs typeface="Times New Roman"/>
              </a:rPr>
              <a:t>0</a:t>
            </a:r>
            <a:r>
              <a:rPr sz="850" spc="15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753604" y="1527979"/>
            <a:ext cx="19367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4</a:t>
            </a:r>
            <a:r>
              <a:rPr sz="850" spc="10" dirty="0">
                <a:latin typeface="Times New Roman"/>
                <a:cs typeface="Times New Roman"/>
              </a:rPr>
              <a:t>0</a:t>
            </a:r>
            <a:r>
              <a:rPr sz="850" spc="15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753604" y="1239188"/>
            <a:ext cx="19367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6</a:t>
            </a:r>
            <a:r>
              <a:rPr sz="850" spc="10" dirty="0">
                <a:latin typeface="Times New Roman"/>
                <a:cs typeface="Times New Roman"/>
              </a:rPr>
              <a:t>0</a:t>
            </a:r>
            <a:r>
              <a:rPr sz="850" spc="15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82750" y="1002974"/>
            <a:ext cx="26416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i="1" spc="1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,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Symbol"/>
                <a:cs typeface="Symbol"/>
              </a:rPr>
              <a:t>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889260" y="3464984"/>
            <a:ext cx="8191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210060" y="3509934"/>
            <a:ext cx="8191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507238" y="3509934"/>
            <a:ext cx="8191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786897" y="3509934"/>
            <a:ext cx="43307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0" dirty="0">
                <a:latin typeface="Times New Roman"/>
                <a:cs typeface="Times New Roman"/>
              </a:rPr>
              <a:t>12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Al,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691898" y="2057075"/>
            <a:ext cx="278765" cy="687705"/>
          </a:xfrm>
          <a:prstGeom prst="rect">
            <a:avLst/>
          </a:prstGeom>
        </p:spPr>
        <p:txBody>
          <a:bodyPr vert="horz" wrap="square" lIns="0" tIns="9017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710"/>
              </a:spcBef>
            </a:pPr>
            <a:r>
              <a:rPr sz="850" spc="15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  <a:p>
            <a:pPr marL="147320">
              <a:lnSpc>
                <a:spcPts val="905"/>
              </a:lnSpc>
              <a:spcBef>
                <a:spcPts val="620"/>
              </a:spcBef>
            </a:pPr>
            <a:r>
              <a:rPr sz="850" spc="10" dirty="0">
                <a:latin typeface="Symbol"/>
                <a:cs typeface="Symbol"/>
              </a:rPr>
              <a:t></a:t>
            </a:r>
            <a:r>
              <a:rPr sz="850" spc="10" dirty="0"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05"/>
              </a:lnSpc>
            </a:pPr>
            <a:r>
              <a:rPr sz="850" spc="20" dirty="0">
                <a:latin typeface="Times New Roman"/>
                <a:cs typeface="Times New Roman"/>
              </a:rPr>
              <a:t>МПа</a:t>
            </a:r>
            <a:endParaRPr sz="8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25"/>
              </a:spcBef>
            </a:pPr>
            <a:r>
              <a:rPr sz="850" spc="10" dirty="0">
                <a:latin typeface="Times New Roman"/>
                <a:cs typeface="Times New Roman"/>
              </a:rPr>
              <a:t>180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778005" y="2872142"/>
            <a:ext cx="19240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0" dirty="0">
                <a:latin typeface="Times New Roman"/>
                <a:cs typeface="Times New Roman"/>
              </a:rPr>
              <a:t>120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833637" y="3167794"/>
            <a:ext cx="13716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0" dirty="0">
                <a:latin typeface="Times New Roman"/>
                <a:cs typeface="Times New Roman"/>
              </a:rPr>
              <a:t>60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148076" y="2339522"/>
            <a:ext cx="118745" cy="25971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905"/>
              </a:lnSpc>
              <a:spcBef>
                <a:spcPts val="125"/>
              </a:spcBef>
            </a:pPr>
            <a:r>
              <a:rPr sz="850" spc="5" dirty="0">
                <a:latin typeface="Symbol"/>
                <a:cs typeface="Symbol"/>
              </a:rPr>
              <a:t>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05"/>
              </a:lnSpc>
            </a:pPr>
            <a:r>
              <a:rPr sz="850" spc="25" dirty="0">
                <a:latin typeface="Times New Roman"/>
                <a:cs typeface="Times New Roman"/>
              </a:rPr>
              <a:t>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144263" y="2709851"/>
            <a:ext cx="8191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9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144263" y="2959778"/>
            <a:ext cx="8191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6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144263" y="3195239"/>
            <a:ext cx="8191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623057" y="1078412"/>
            <a:ext cx="8763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i="1" spc="15" dirty="0"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490216" y="1865376"/>
            <a:ext cx="478155" cy="112395"/>
          </a:xfrm>
          <a:custGeom>
            <a:avLst/>
            <a:gdLst/>
            <a:ahLst/>
            <a:cxnLst/>
            <a:rect l="l" t="t" r="r" b="b"/>
            <a:pathLst>
              <a:path w="478155" h="112394">
                <a:moveTo>
                  <a:pt x="477772" y="0"/>
                </a:moveTo>
                <a:lnTo>
                  <a:pt x="0" y="0"/>
                </a:lnTo>
                <a:lnTo>
                  <a:pt x="0" y="112012"/>
                </a:lnTo>
                <a:lnTo>
                  <a:pt x="477772" y="112012"/>
                </a:lnTo>
                <a:lnTo>
                  <a:pt x="47777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2453639" y="1825172"/>
            <a:ext cx="54864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850" spc="10" dirty="0">
                <a:latin typeface="Symbol"/>
                <a:cs typeface="Symbol"/>
              </a:rPr>
              <a:t></a:t>
            </a:r>
            <a:r>
              <a:rPr sz="850" spc="10" dirty="0">
                <a:latin typeface="Times New Roman"/>
                <a:cs typeface="Times New Roman"/>
              </a:rPr>
              <a:t>+Mg</a:t>
            </a:r>
            <a:r>
              <a:rPr sz="825" spc="15" baseline="-10101" dirty="0">
                <a:latin typeface="Times New Roman"/>
                <a:cs typeface="Times New Roman"/>
              </a:rPr>
              <a:t>4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25" spc="15" baseline="-10101" dirty="0">
                <a:latin typeface="Times New Roman"/>
                <a:cs typeface="Times New Roman"/>
              </a:rPr>
              <a:t>3</a:t>
            </a:r>
            <a:endParaRPr sz="825" baseline="-10101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970307" y="1607240"/>
            <a:ext cx="27813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335" algn="ctr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Symbol"/>
                <a:cs typeface="Symbol"/>
              </a:rPr>
              <a:t></a:t>
            </a:r>
            <a:endParaRPr sz="850">
              <a:latin typeface="Symbol"/>
              <a:cs typeface="Symbo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2377439" y="1320546"/>
            <a:ext cx="260350" cy="112395"/>
          </a:xfrm>
          <a:custGeom>
            <a:avLst/>
            <a:gdLst/>
            <a:ahLst/>
            <a:cxnLst/>
            <a:rect l="l" t="t" r="r" b="b"/>
            <a:pathLst>
              <a:path w="260350" h="112394">
                <a:moveTo>
                  <a:pt x="259844" y="0"/>
                </a:moveTo>
                <a:lnTo>
                  <a:pt x="0" y="0"/>
                </a:lnTo>
                <a:lnTo>
                  <a:pt x="0" y="112012"/>
                </a:lnTo>
                <a:lnTo>
                  <a:pt x="259844" y="112012"/>
                </a:lnTo>
                <a:lnTo>
                  <a:pt x="25984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2397505" y="1281867"/>
            <a:ext cx="220979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i="1" spc="15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+</a:t>
            </a:r>
            <a:r>
              <a:rPr sz="850" spc="15" dirty="0">
                <a:latin typeface="Symbol"/>
                <a:cs typeface="Symbol"/>
              </a:rPr>
              <a:t></a:t>
            </a:r>
            <a:endParaRPr sz="85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857754" y="1350446"/>
            <a:ext cx="23812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Times New Roman"/>
                <a:cs typeface="Times New Roman"/>
              </a:rPr>
              <a:t>4</a:t>
            </a:r>
            <a:r>
              <a:rPr sz="850" spc="10" dirty="0">
                <a:latin typeface="Times New Roman"/>
                <a:cs typeface="Times New Roman"/>
              </a:rPr>
              <a:t>36</a:t>
            </a:r>
            <a:r>
              <a:rPr sz="850" spc="10" dirty="0">
                <a:latin typeface="Symbol"/>
                <a:cs typeface="Symbol"/>
              </a:rPr>
              <a:t></a:t>
            </a:r>
            <a:endParaRPr sz="850">
              <a:latin typeface="Symbol"/>
              <a:cs typeface="Symbo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779014" y="1568958"/>
            <a:ext cx="338455" cy="112395"/>
          </a:xfrm>
          <a:custGeom>
            <a:avLst/>
            <a:gdLst/>
            <a:ahLst/>
            <a:cxnLst/>
            <a:rect l="l" t="t" r="r" b="b"/>
            <a:pathLst>
              <a:path w="338455" h="112394">
                <a:moveTo>
                  <a:pt x="338330" y="0"/>
                </a:moveTo>
                <a:lnTo>
                  <a:pt x="0" y="0"/>
                </a:lnTo>
                <a:lnTo>
                  <a:pt x="0" y="112012"/>
                </a:lnTo>
                <a:lnTo>
                  <a:pt x="338330" y="112012"/>
                </a:lnTo>
                <a:lnTo>
                  <a:pt x="33833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2776220" y="1527993"/>
            <a:ext cx="34226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0" dirty="0">
                <a:latin typeface="Times New Roman"/>
                <a:cs typeface="Times New Roman"/>
              </a:rPr>
              <a:t>1</a:t>
            </a:r>
            <a:r>
              <a:rPr sz="850" spc="15" dirty="0">
                <a:latin typeface="Times New Roman"/>
                <a:cs typeface="Times New Roman"/>
              </a:rPr>
              <a:t>2</a:t>
            </a:r>
            <a:r>
              <a:rPr sz="850" dirty="0">
                <a:latin typeface="Times New Roman"/>
                <a:cs typeface="Times New Roman"/>
              </a:rPr>
              <a:t>,</a:t>
            </a:r>
            <a:r>
              <a:rPr sz="850" spc="15" dirty="0">
                <a:latin typeface="Times New Roman"/>
                <a:cs typeface="Times New Roman"/>
              </a:rPr>
              <a:t>6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520715" y="2390570"/>
            <a:ext cx="34036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49225">
              <a:lnSpc>
                <a:spcPct val="100000"/>
              </a:lnSpc>
              <a:spcBef>
                <a:spcPts val="125"/>
              </a:spcBef>
            </a:pPr>
            <a:r>
              <a:rPr sz="850" spc="-5" dirty="0">
                <a:latin typeface="Symbol"/>
                <a:cs typeface="Symbol"/>
              </a:rPr>
              <a:t></a:t>
            </a:r>
            <a:r>
              <a:rPr sz="825" spc="-7" baseline="-10101" dirty="0">
                <a:latin typeface="Times New Roman"/>
                <a:cs typeface="Times New Roman"/>
              </a:rPr>
              <a:t>в</a:t>
            </a:r>
            <a:endParaRPr sz="825" baseline="-10101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195322" y="2532125"/>
            <a:ext cx="525780" cy="399415"/>
          </a:xfrm>
          <a:custGeom>
            <a:avLst/>
            <a:gdLst/>
            <a:ahLst/>
            <a:cxnLst/>
            <a:rect l="l" t="t" r="r" b="b"/>
            <a:pathLst>
              <a:path w="525780" h="399414">
                <a:moveTo>
                  <a:pt x="525780" y="0"/>
                </a:moveTo>
                <a:lnTo>
                  <a:pt x="480822" y="70866"/>
                </a:lnTo>
              </a:path>
              <a:path w="525780" h="399414">
                <a:moveTo>
                  <a:pt x="25146" y="399288"/>
                </a:moveTo>
                <a:lnTo>
                  <a:pt x="0" y="381000"/>
                </a:lnTo>
              </a:path>
            </a:pathLst>
          </a:custGeom>
          <a:ln w="76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1970307" y="2795198"/>
            <a:ext cx="27813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68275">
              <a:lnSpc>
                <a:spcPct val="100000"/>
              </a:lnSpc>
              <a:spcBef>
                <a:spcPts val="125"/>
              </a:spcBef>
            </a:pPr>
            <a:r>
              <a:rPr sz="850" spc="15" dirty="0">
                <a:latin typeface="Symbol"/>
                <a:cs typeface="Symbol"/>
              </a:rPr>
              <a:t></a:t>
            </a:r>
            <a:endParaRPr sz="850">
              <a:latin typeface="Symbol"/>
              <a:cs typeface="Symbo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405633" y="3208019"/>
            <a:ext cx="67310" cy="20955"/>
          </a:xfrm>
          <a:custGeom>
            <a:avLst/>
            <a:gdLst/>
            <a:ahLst/>
            <a:cxnLst/>
            <a:rect l="l" t="t" r="r" b="b"/>
            <a:pathLst>
              <a:path w="67310" h="20955">
                <a:moveTo>
                  <a:pt x="67056" y="20574"/>
                </a:moveTo>
                <a:lnTo>
                  <a:pt x="0" y="0"/>
                </a:lnTo>
              </a:path>
            </a:pathLst>
          </a:custGeom>
          <a:ln w="76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2228107" y="3069519"/>
            <a:ext cx="33845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90805">
              <a:lnSpc>
                <a:spcPct val="100000"/>
              </a:lnSpc>
              <a:spcBef>
                <a:spcPts val="125"/>
              </a:spcBef>
            </a:pPr>
            <a:r>
              <a:rPr sz="1275" baseline="6535" dirty="0">
                <a:latin typeface="Symbol"/>
                <a:cs typeface="Symbol"/>
              </a:rPr>
              <a:t></a:t>
            </a:r>
            <a:r>
              <a:rPr sz="550" dirty="0">
                <a:latin typeface="Times New Roman"/>
                <a:cs typeface="Times New Roman"/>
              </a:rPr>
              <a:t>0,2</a:t>
            </a:r>
            <a:endParaRPr sz="550">
              <a:latin typeface="Times New Roman"/>
              <a:cs typeface="Times New Roman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4908041" y="1038097"/>
            <a:ext cx="1169035" cy="1157605"/>
            <a:chOff x="4908041" y="1038097"/>
            <a:chExt cx="1169035" cy="1157605"/>
          </a:xfrm>
        </p:grpSpPr>
        <p:sp>
          <p:nvSpPr>
            <p:cNvPr id="53" name="object 53"/>
            <p:cNvSpPr/>
            <p:nvPr/>
          </p:nvSpPr>
          <p:spPr>
            <a:xfrm>
              <a:off x="4915664" y="1043177"/>
              <a:ext cx="1153795" cy="1146175"/>
            </a:xfrm>
            <a:custGeom>
              <a:avLst/>
              <a:gdLst/>
              <a:ahLst/>
              <a:cxnLst/>
              <a:rect l="l" t="t" r="r" b="b"/>
              <a:pathLst>
                <a:path w="1153795" h="1146175">
                  <a:moveTo>
                    <a:pt x="1153665" y="0"/>
                  </a:moveTo>
                  <a:lnTo>
                    <a:pt x="0" y="0"/>
                  </a:lnTo>
                  <a:lnTo>
                    <a:pt x="0" y="1146050"/>
                  </a:lnTo>
                  <a:lnTo>
                    <a:pt x="1153665" y="1146050"/>
                  </a:lnTo>
                  <a:lnTo>
                    <a:pt x="1153665" y="0"/>
                  </a:lnTo>
                  <a:close/>
                </a:path>
              </a:pathLst>
            </a:custGeom>
            <a:ln w="101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915661" y="1232534"/>
              <a:ext cx="1153795" cy="694690"/>
            </a:xfrm>
            <a:custGeom>
              <a:avLst/>
              <a:gdLst/>
              <a:ahLst/>
              <a:cxnLst/>
              <a:rect l="l" t="t" r="r" b="b"/>
              <a:pathLst>
                <a:path w="1153795" h="694689">
                  <a:moveTo>
                    <a:pt x="0" y="3429"/>
                  </a:moveTo>
                  <a:lnTo>
                    <a:pt x="53378" y="1947"/>
                  </a:lnTo>
                  <a:lnTo>
                    <a:pt x="106736" y="719"/>
                  </a:lnTo>
                  <a:lnTo>
                    <a:pt x="159924" y="0"/>
                  </a:lnTo>
                  <a:lnTo>
                    <a:pt x="212795" y="42"/>
                  </a:lnTo>
                  <a:lnTo>
                    <a:pt x="265200" y="1100"/>
                  </a:lnTo>
                  <a:lnTo>
                    <a:pt x="316992" y="3429"/>
                  </a:lnTo>
                  <a:lnTo>
                    <a:pt x="368120" y="6992"/>
                  </a:lnTo>
                  <a:lnTo>
                    <a:pt x="419184" y="11613"/>
                  </a:lnTo>
                  <a:lnTo>
                    <a:pt x="469868" y="17335"/>
                  </a:lnTo>
                  <a:lnTo>
                    <a:pt x="519853" y="24200"/>
                  </a:lnTo>
                  <a:lnTo>
                    <a:pt x="568822" y="32250"/>
                  </a:lnTo>
                  <a:lnTo>
                    <a:pt x="616458" y="41529"/>
                  </a:lnTo>
                  <a:lnTo>
                    <a:pt x="673504" y="55360"/>
                  </a:lnTo>
                  <a:lnTo>
                    <a:pt x="730111" y="71533"/>
                  </a:lnTo>
                  <a:lnTo>
                    <a:pt x="784561" y="89096"/>
                  </a:lnTo>
                  <a:lnTo>
                    <a:pt x="835133" y="107097"/>
                  </a:lnTo>
                  <a:lnTo>
                    <a:pt x="880110" y="124587"/>
                  </a:lnTo>
                  <a:lnTo>
                    <a:pt x="927163" y="146113"/>
                  </a:lnTo>
                  <a:lnTo>
                    <a:pt x="966216" y="168211"/>
                  </a:lnTo>
                  <a:lnTo>
                    <a:pt x="1000125" y="190595"/>
                  </a:lnTo>
                  <a:lnTo>
                    <a:pt x="1031748" y="212979"/>
                  </a:lnTo>
                </a:path>
                <a:path w="1153795" h="694689">
                  <a:moveTo>
                    <a:pt x="0" y="3429"/>
                  </a:moveTo>
                  <a:lnTo>
                    <a:pt x="29337" y="43434"/>
                  </a:lnTo>
                  <a:lnTo>
                    <a:pt x="60388" y="83439"/>
                  </a:lnTo>
                  <a:lnTo>
                    <a:pt x="95154" y="123444"/>
                  </a:lnTo>
                  <a:lnTo>
                    <a:pt x="135636" y="163449"/>
                  </a:lnTo>
                  <a:lnTo>
                    <a:pt x="173937" y="196928"/>
                  </a:lnTo>
                  <a:lnTo>
                    <a:pt x="216920" y="231395"/>
                  </a:lnTo>
                  <a:lnTo>
                    <a:pt x="262316" y="265276"/>
                  </a:lnTo>
                  <a:lnTo>
                    <a:pt x="307860" y="297000"/>
                  </a:lnTo>
                  <a:lnTo>
                    <a:pt x="351282" y="324993"/>
                  </a:lnTo>
                  <a:lnTo>
                    <a:pt x="405836" y="354734"/>
                  </a:lnTo>
                  <a:lnTo>
                    <a:pt x="461391" y="380047"/>
                  </a:lnTo>
                  <a:lnTo>
                    <a:pt x="511802" y="401073"/>
                  </a:lnTo>
                  <a:lnTo>
                    <a:pt x="550926" y="417957"/>
                  </a:lnTo>
                  <a:lnTo>
                    <a:pt x="575369" y="430494"/>
                  </a:lnTo>
                  <a:lnTo>
                    <a:pt x="589311" y="438245"/>
                  </a:lnTo>
                  <a:lnTo>
                    <a:pt x="596253" y="442710"/>
                  </a:lnTo>
                  <a:lnTo>
                    <a:pt x="599694" y="445389"/>
                  </a:lnTo>
                </a:path>
                <a:path w="1153795" h="694689">
                  <a:moveTo>
                    <a:pt x="599694" y="442341"/>
                  </a:moveTo>
                  <a:lnTo>
                    <a:pt x="1153668" y="442341"/>
                  </a:lnTo>
                </a:path>
                <a:path w="1153795" h="694689">
                  <a:moveTo>
                    <a:pt x="477774" y="496443"/>
                  </a:moveTo>
                  <a:lnTo>
                    <a:pt x="1153668" y="496443"/>
                  </a:lnTo>
                </a:path>
                <a:path w="1153795" h="694689">
                  <a:moveTo>
                    <a:pt x="599694" y="442341"/>
                  </a:moveTo>
                  <a:lnTo>
                    <a:pt x="555974" y="461224"/>
                  </a:lnTo>
                  <a:lnTo>
                    <a:pt x="513397" y="480250"/>
                  </a:lnTo>
                  <a:lnTo>
                    <a:pt x="472821" y="499562"/>
                  </a:lnTo>
                  <a:lnTo>
                    <a:pt x="435102" y="519303"/>
                  </a:lnTo>
                  <a:lnTo>
                    <a:pt x="400514" y="539674"/>
                  </a:lnTo>
                  <a:lnTo>
                    <a:pt x="339625" y="580703"/>
                  </a:lnTo>
                  <a:lnTo>
                    <a:pt x="289869" y="624482"/>
                  </a:lnTo>
                  <a:lnTo>
                    <a:pt x="251245" y="670726"/>
                  </a:lnTo>
                  <a:lnTo>
                    <a:pt x="233934" y="694563"/>
                  </a:lnTo>
                </a:path>
              </a:pathLst>
            </a:custGeom>
            <a:ln w="151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88813" y="1927097"/>
              <a:ext cx="161290" cy="260985"/>
            </a:xfrm>
            <a:custGeom>
              <a:avLst/>
              <a:gdLst/>
              <a:ahLst/>
              <a:cxnLst/>
              <a:rect l="l" t="t" r="r" b="b"/>
              <a:pathLst>
                <a:path w="161289" h="260985">
                  <a:moveTo>
                    <a:pt x="160782" y="0"/>
                  </a:moveTo>
                  <a:lnTo>
                    <a:pt x="135183" y="32015"/>
                  </a:lnTo>
                  <a:lnTo>
                    <a:pt x="110299" y="64103"/>
                  </a:lnTo>
                  <a:lnTo>
                    <a:pt x="86844" y="96333"/>
                  </a:lnTo>
                  <a:lnTo>
                    <a:pt x="65532" y="128778"/>
                  </a:lnTo>
                  <a:lnTo>
                    <a:pt x="29908" y="194405"/>
                  </a:lnTo>
                  <a:lnTo>
                    <a:pt x="14525" y="227468"/>
                  </a:lnTo>
                  <a:lnTo>
                    <a:pt x="0" y="260604"/>
                  </a:lnTo>
                </a:path>
              </a:pathLst>
            </a:custGeom>
            <a:ln w="1517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915661" y="1340357"/>
              <a:ext cx="1153795" cy="570230"/>
            </a:xfrm>
            <a:custGeom>
              <a:avLst/>
              <a:gdLst/>
              <a:ahLst/>
              <a:cxnLst/>
              <a:rect l="l" t="t" r="r" b="b"/>
              <a:pathLst>
                <a:path w="1153795" h="570230">
                  <a:moveTo>
                    <a:pt x="0" y="0"/>
                  </a:moveTo>
                  <a:lnTo>
                    <a:pt x="375666" y="0"/>
                  </a:lnTo>
                </a:path>
                <a:path w="1153795" h="570230">
                  <a:moveTo>
                    <a:pt x="632458" y="0"/>
                  </a:moveTo>
                  <a:lnTo>
                    <a:pt x="1153668" y="0"/>
                  </a:lnTo>
                </a:path>
                <a:path w="1153795" h="570230">
                  <a:moveTo>
                    <a:pt x="0" y="280416"/>
                  </a:moveTo>
                  <a:lnTo>
                    <a:pt x="545592" y="280416"/>
                  </a:lnTo>
                </a:path>
                <a:path w="1153795" h="570230">
                  <a:moveTo>
                    <a:pt x="830582" y="280416"/>
                  </a:moveTo>
                  <a:lnTo>
                    <a:pt x="874776" y="280416"/>
                  </a:lnTo>
                </a:path>
                <a:path w="1153795" h="570230">
                  <a:moveTo>
                    <a:pt x="1133856" y="280416"/>
                  </a:moveTo>
                  <a:lnTo>
                    <a:pt x="1153668" y="280416"/>
                  </a:lnTo>
                </a:path>
                <a:path w="1153795" h="570230">
                  <a:moveTo>
                    <a:pt x="0" y="569976"/>
                  </a:moveTo>
                  <a:lnTo>
                    <a:pt x="477774" y="569976"/>
                  </a:lnTo>
                </a:path>
                <a:path w="1153795" h="570230">
                  <a:moveTo>
                    <a:pt x="950214" y="569976"/>
                  </a:moveTo>
                  <a:lnTo>
                    <a:pt x="1153668" y="569976"/>
                  </a:lnTo>
                </a:path>
              </a:pathLst>
            </a:custGeom>
            <a:ln w="505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97601" y="1043177"/>
              <a:ext cx="0" cy="1144905"/>
            </a:xfrm>
            <a:custGeom>
              <a:avLst/>
              <a:gdLst/>
              <a:ahLst/>
              <a:cxnLst/>
              <a:rect l="l" t="t" r="r" b="b"/>
              <a:pathLst>
                <a:path h="1144905">
                  <a:moveTo>
                    <a:pt x="0" y="1144524"/>
                  </a:moveTo>
                  <a:lnTo>
                    <a:pt x="0" y="0"/>
                  </a:lnTo>
                </a:path>
              </a:pathLst>
            </a:custGeom>
            <a:ln w="505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87161" y="1043177"/>
              <a:ext cx="291465" cy="1144905"/>
            </a:xfrm>
            <a:custGeom>
              <a:avLst/>
              <a:gdLst/>
              <a:ahLst/>
              <a:cxnLst/>
              <a:rect l="l" t="t" r="r" b="b"/>
              <a:pathLst>
                <a:path w="291464" h="1144905">
                  <a:moveTo>
                    <a:pt x="0" y="957072"/>
                  </a:moveTo>
                  <a:lnTo>
                    <a:pt x="0" y="1144524"/>
                  </a:lnTo>
                </a:path>
                <a:path w="291464" h="1144905">
                  <a:moveTo>
                    <a:pt x="0" y="592074"/>
                  </a:moveTo>
                  <a:lnTo>
                    <a:pt x="0" y="845817"/>
                  </a:lnTo>
                </a:path>
                <a:path w="291464" h="1144905">
                  <a:moveTo>
                    <a:pt x="0" y="387858"/>
                  </a:moveTo>
                  <a:lnTo>
                    <a:pt x="0" y="480819"/>
                  </a:lnTo>
                </a:path>
                <a:path w="291464" h="1144905">
                  <a:moveTo>
                    <a:pt x="0" y="0"/>
                  </a:moveTo>
                  <a:lnTo>
                    <a:pt x="0" y="276603"/>
                  </a:lnTo>
                </a:path>
                <a:path w="291464" h="1144905">
                  <a:moveTo>
                    <a:pt x="291084" y="957072"/>
                  </a:moveTo>
                  <a:lnTo>
                    <a:pt x="291084" y="1144524"/>
                  </a:lnTo>
                </a:path>
                <a:path w="291464" h="1144905">
                  <a:moveTo>
                    <a:pt x="291084" y="819150"/>
                  </a:moveTo>
                  <a:lnTo>
                    <a:pt x="291084" y="845817"/>
                  </a:lnTo>
                </a:path>
                <a:path w="291464" h="1144905">
                  <a:moveTo>
                    <a:pt x="291084" y="0"/>
                  </a:moveTo>
                  <a:lnTo>
                    <a:pt x="291084" y="707137"/>
                  </a:lnTo>
                </a:path>
              </a:pathLst>
            </a:custGeom>
            <a:ln w="505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4908041" y="2370835"/>
            <a:ext cx="1166495" cy="1156970"/>
            <a:chOff x="4908041" y="2370835"/>
            <a:chExt cx="1166495" cy="1156970"/>
          </a:xfrm>
        </p:grpSpPr>
        <p:sp>
          <p:nvSpPr>
            <p:cNvPr id="60" name="object 60"/>
            <p:cNvSpPr/>
            <p:nvPr/>
          </p:nvSpPr>
          <p:spPr>
            <a:xfrm>
              <a:off x="4915664" y="2375915"/>
              <a:ext cx="1153795" cy="1146810"/>
            </a:xfrm>
            <a:custGeom>
              <a:avLst/>
              <a:gdLst/>
              <a:ahLst/>
              <a:cxnLst/>
              <a:rect l="l" t="t" r="r" b="b"/>
              <a:pathLst>
                <a:path w="1153795" h="1146810">
                  <a:moveTo>
                    <a:pt x="1153665" y="0"/>
                  </a:moveTo>
                  <a:lnTo>
                    <a:pt x="0" y="0"/>
                  </a:lnTo>
                  <a:lnTo>
                    <a:pt x="0" y="1146810"/>
                  </a:lnTo>
                  <a:lnTo>
                    <a:pt x="1153665" y="1146810"/>
                  </a:lnTo>
                  <a:lnTo>
                    <a:pt x="1153665" y="0"/>
                  </a:lnTo>
                  <a:close/>
                </a:path>
              </a:pathLst>
            </a:custGeom>
            <a:ln w="101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15661" y="2509742"/>
              <a:ext cx="843915" cy="715645"/>
            </a:xfrm>
            <a:custGeom>
              <a:avLst/>
              <a:gdLst/>
              <a:ahLst/>
              <a:cxnLst/>
              <a:rect l="l" t="t" r="r" b="b"/>
              <a:pathLst>
                <a:path w="843914" h="715644">
                  <a:moveTo>
                    <a:pt x="0" y="445293"/>
                  </a:moveTo>
                  <a:lnTo>
                    <a:pt x="33147" y="415194"/>
                  </a:lnTo>
                  <a:lnTo>
                    <a:pt x="73152" y="369093"/>
                  </a:lnTo>
                  <a:lnTo>
                    <a:pt x="98524" y="333886"/>
                  </a:lnTo>
                  <a:lnTo>
                    <a:pt x="127539" y="291465"/>
                  </a:lnTo>
                  <a:lnTo>
                    <a:pt x="156412" y="247471"/>
                  </a:lnTo>
                  <a:lnTo>
                    <a:pt x="181356" y="207549"/>
                  </a:lnTo>
                  <a:lnTo>
                    <a:pt x="201941" y="172700"/>
                  </a:lnTo>
                  <a:lnTo>
                    <a:pt x="235684" y="109287"/>
                  </a:lnTo>
                  <a:lnTo>
                    <a:pt x="250698" y="82581"/>
                  </a:lnTo>
                  <a:lnTo>
                    <a:pt x="276320" y="38004"/>
                  </a:lnTo>
                  <a:lnTo>
                    <a:pt x="312812" y="2464"/>
                  </a:lnTo>
                  <a:lnTo>
                    <a:pt x="325469" y="0"/>
                  </a:lnTo>
                  <a:lnTo>
                    <a:pt x="338268" y="2250"/>
                  </a:lnTo>
                  <a:lnTo>
                    <a:pt x="351282" y="9429"/>
                  </a:lnTo>
                  <a:lnTo>
                    <a:pt x="364450" y="22300"/>
                  </a:lnTo>
                  <a:lnTo>
                    <a:pt x="377190" y="40957"/>
                  </a:lnTo>
                  <a:lnTo>
                    <a:pt x="390501" y="62900"/>
                  </a:lnTo>
                  <a:lnTo>
                    <a:pt x="405384" y="85629"/>
                  </a:lnTo>
                  <a:lnTo>
                    <a:pt x="421624" y="110156"/>
                  </a:lnTo>
                  <a:lnTo>
                    <a:pt x="438721" y="137255"/>
                  </a:lnTo>
                  <a:lnTo>
                    <a:pt x="457247" y="164068"/>
                  </a:lnTo>
                  <a:lnTo>
                    <a:pt x="501229" y="208097"/>
                  </a:lnTo>
                  <a:lnTo>
                    <a:pt x="552997" y="241958"/>
                  </a:lnTo>
                  <a:lnTo>
                    <a:pt x="608480" y="269486"/>
                  </a:lnTo>
                  <a:lnTo>
                    <a:pt x="667964" y="290393"/>
                  </a:lnTo>
                  <a:lnTo>
                    <a:pt x="720506" y="299442"/>
                  </a:lnTo>
                  <a:lnTo>
                    <a:pt x="743807" y="299180"/>
                  </a:lnTo>
                  <a:lnTo>
                    <a:pt x="766107" y="296918"/>
                  </a:lnTo>
                  <a:lnTo>
                    <a:pt x="787908" y="293655"/>
                  </a:lnTo>
                </a:path>
                <a:path w="843914" h="715644">
                  <a:moveTo>
                    <a:pt x="0" y="578643"/>
                  </a:moveTo>
                  <a:lnTo>
                    <a:pt x="14537" y="580632"/>
                  </a:lnTo>
                  <a:lnTo>
                    <a:pt x="30575" y="580834"/>
                  </a:lnTo>
                  <a:lnTo>
                    <a:pt x="49613" y="577465"/>
                  </a:lnTo>
                  <a:lnTo>
                    <a:pt x="73152" y="568737"/>
                  </a:lnTo>
                  <a:lnTo>
                    <a:pt x="103489" y="552176"/>
                  </a:lnTo>
                  <a:lnTo>
                    <a:pt x="139827" y="529399"/>
                  </a:lnTo>
                  <a:lnTo>
                    <a:pt x="177307" y="504765"/>
                  </a:lnTo>
                  <a:lnTo>
                    <a:pt x="211074" y="482631"/>
                  </a:lnTo>
                  <a:lnTo>
                    <a:pt x="239839" y="463557"/>
                  </a:lnTo>
                  <a:lnTo>
                    <a:pt x="266319" y="445484"/>
                  </a:lnTo>
                  <a:lnTo>
                    <a:pt x="291655" y="428839"/>
                  </a:lnTo>
                  <a:lnTo>
                    <a:pt x="342102" y="399657"/>
                  </a:lnTo>
                  <a:lnTo>
                    <a:pt x="391465" y="376011"/>
                  </a:lnTo>
                  <a:lnTo>
                    <a:pt x="438650" y="370284"/>
                  </a:lnTo>
                  <a:lnTo>
                    <a:pt x="461581" y="373665"/>
                  </a:lnTo>
                  <a:lnTo>
                    <a:pt x="504444" y="397287"/>
                  </a:lnTo>
                  <a:lnTo>
                    <a:pt x="542353" y="454437"/>
                  </a:lnTo>
                  <a:lnTo>
                    <a:pt x="559950" y="489870"/>
                  </a:lnTo>
                  <a:lnTo>
                    <a:pt x="576834" y="523017"/>
                  </a:lnTo>
                  <a:lnTo>
                    <a:pt x="592705" y="553319"/>
                  </a:lnTo>
                  <a:lnTo>
                    <a:pt x="607218" y="583692"/>
                  </a:lnTo>
                  <a:lnTo>
                    <a:pt x="622161" y="612493"/>
                  </a:lnTo>
                  <a:lnTo>
                    <a:pt x="659034" y="660380"/>
                  </a:lnTo>
                  <a:lnTo>
                    <a:pt x="703611" y="695836"/>
                  </a:lnTo>
                  <a:lnTo>
                    <a:pt x="754808" y="713684"/>
                  </a:lnTo>
                  <a:lnTo>
                    <a:pt x="783145" y="715232"/>
                  </a:lnTo>
                  <a:lnTo>
                    <a:pt x="812911" y="713636"/>
                  </a:lnTo>
                  <a:lnTo>
                    <a:pt x="843534" y="710469"/>
                  </a:lnTo>
                </a:path>
              </a:pathLst>
            </a:custGeom>
            <a:ln w="151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915661" y="2378201"/>
              <a:ext cx="1153795" cy="1144905"/>
            </a:xfrm>
            <a:custGeom>
              <a:avLst/>
              <a:gdLst/>
              <a:ahLst/>
              <a:cxnLst/>
              <a:rect l="l" t="t" r="r" b="b"/>
              <a:pathLst>
                <a:path w="1153795" h="1144904">
                  <a:moveTo>
                    <a:pt x="0" y="296418"/>
                  </a:moveTo>
                  <a:lnTo>
                    <a:pt x="1153668" y="296418"/>
                  </a:lnTo>
                </a:path>
                <a:path w="1153795" h="1144904">
                  <a:moveTo>
                    <a:pt x="0" y="577596"/>
                  </a:moveTo>
                  <a:lnTo>
                    <a:pt x="1153668" y="577596"/>
                  </a:lnTo>
                </a:path>
                <a:path w="1153795" h="1144904">
                  <a:moveTo>
                    <a:pt x="0" y="867156"/>
                  </a:moveTo>
                  <a:lnTo>
                    <a:pt x="1153668" y="867156"/>
                  </a:lnTo>
                </a:path>
                <a:path w="1153795" h="1144904">
                  <a:moveTo>
                    <a:pt x="281940" y="1144524"/>
                  </a:moveTo>
                  <a:lnTo>
                    <a:pt x="281940" y="0"/>
                  </a:lnTo>
                </a:path>
                <a:path w="1153795" h="1144904">
                  <a:moveTo>
                    <a:pt x="571500" y="1144524"/>
                  </a:moveTo>
                  <a:lnTo>
                    <a:pt x="571500" y="0"/>
                  </a:lnTo>
                </a:path>
                <a:path w="1153795" h="1144904">
                  <a:moveTo>
                    <a:pt x="862584" y="1144524"/>
                  </a:moveTo>
                  <a:lnTo>
                    <a:pt x="862584" y="0"/>
                  </a:lnTo>
                </a:path>
              </a:pathLst>
            </a:custGeom>
            <a:ln w="505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5661" y="2799587"/>
              <a:ext cx="1153795" cy="490220"/>
            </a:xfrm>
            <a:custGeom>
              <a:avLst/>
              <a:gdLst/>
              <a:ahLst/>
              <a:cxnLst/>
              <a:rect l="l" t="t" r="r" b="b"/>
              <a:pathLst>
                <a:path w="1153795" h="490220">
                  <a:moveTo>
                    <a:pt x="1153668" y="0"/>
                  </a:moveTo>
                  <a:lnTo>
                    <a:pt x="0" y="0"/>
                  </a:lnTo>
                </a:path>
                <a:path w="1153795" h="490220">
                  <a:moveTo>
                    <a:pt x="1153668" y="245364"/>
                  </a:moveTo>
                  <a:lnTo>
                    <a:pt x="0" y="245364"/>
                  </a:lnTo>
                </a:path>
                <a:path w="1153795" h="490220">
                  <a:moveTo>
                    <a:pt x="1153668" y="489966"/>
                  </a:moveTo>
                  <a:lnTo>
                    <a:pt x="0" y="489966"/>
                  </a:lnTo>
                </a:path>
              </a:pathLst>
            </a:custGeom>
            <a:ln w="505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4842764" y="2127436"/>
            <a:ext cx="8128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159758" y="2171623"/>
            <a:ext cx="8128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453128" y="2171623"/>
            <a:ext cx="8128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729731" y="2171623"/>
            <a:ext cx="434975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12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Zn,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708655" y="1815776"/>
            <a:ext cx="19177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2</a:t>
            </a:r>
            <a:r>
              <a:rPr sz="850" spc="5" dirty="0">
                <a:latin typeface="Times New Roman"/>
                <a:cs typeface="Times New Roman"/>
              </a:rPr>
              <a:t>0</a:t>
            </a:r>
            <a:r>
              <a:rPr sz="850" spc="10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708655" y="1526215"/>
            <a:ext cx="19177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4</a:t>
            </a:r>
            <a:r>
              <a:rPr sz="850" spc="5" dirty="0">
                <a:latin typeface="Times New Roman"/>
                <a:cs typeface="Times New Roman"/>
              </a:rPr>
              <a:t>0</a:t>
            </a:r>
            <a:r>
              <a:rPr sz="850" spc="10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708655" y="1238938"/>
            <a:ext cx="19177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6</a:t>
            </a:r>
            <a:r>
              <a:rPr sz="850" spc="5" dirty="0">
                <a:latin typeface="Times New Roman"/>
                <a:cs typeface="Times New Roman"/>
              </a:rPr>
              <a:t>0</a:t>
            </a:r>
            <a:r>
              <a:rPr sz="850" spc="10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638547" y="1004248"/>
            <a:ext cx="260985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i="1" spc="10" dirty="0">
                <a:latin typeface="Times New Roman"/>
                <a:cs typeface="Times New Roman"/>
              </a:rPr>
              <a:t>T</a:t>
            </a:r>
            <a:r>
              <a:rPr sz="850" spc="5" dirty="0">
                <a:latin typeface="Times New Roman"/>
                <a:cs typeface="Times New Roman"/>
              </a:rPr>
              <a:t>, </a:t>
            </a:r>
            <a:r>
              <a:rPr sz="850" spc="10" dirty="0">
                <a:latin typeface="Symbol"/>
                <a:cs typeface="Symbol"/>
              </a:rPr>
              <a:t></a:t>
            </a:r>
            <a:r>
              <a:rPr sz="850" spc="10" dirty="0"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842757" y="3454827"/>
            <a:ext cx="8128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159752" y="3499783"/>
            <a:ext cx="8128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729725" y="3499783"/>
            <a:ext cx="434975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12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Zn,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646926" y="2333938"/>
            <a:ext cx="253365" cy="25844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46685">
              <a:lnSpc>
                <a:spcPts val="905"/>
              </a:lnSpc>
              <a:spcBef>
                <a:spcPts val="120"/>
              </a:spcBef>
            </a:pPr>
            <a:r>
              <a:rPr sz="850" dirty="0">
                <a:latin typeface="Symbol"/>
                <a:cs typeface="Symbol"/>
              </a:rPr>
              <a:t>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05"/>
              </a:lnSpc>
            </a:pPr>
            <a:r>
              <a:rPr sz="850" spc="5" dirty="0">
                <a:latin typeface="Times New Roman"/>
                <a:cs typeface="Times New Roman"/>
              </a:rPr>
              <a:t>М</a:t>
            </a:r>
            <a:r>
              <a:rPr sz="850" spc="20" dirty="0">
                <a:latin typeface="Times New Roman"/>
                <a:cs typeface="Times New Roman"/>
              </a:rPr>
              <a:t>П</a:t>
            </a:r>
            <a:r>
              <a:rPr sz="850" spc="5" dirty="0">
                <a:latin typeface="Times New Roman"/>
                <a:cs typeface="Times New Roman"/>
              </a:rPr>
              <a:t>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732274" y="2579297"/>
            <a:ext cx="19177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5" dirty="0">
                <a:latin typeface="Times New Roman"/>
                <a:cs typeface="Times New Roman"/>
              </a:rPr>
              <a:t>1</a:t>
            </a:r>
            <a:r>
              <a:rPr sz="850" spc="10" dirty="0">
                <a:latin typeface="Times New Roman"/>
                <a:cs typeface="Times New Roman"/>
              </a:rPr>
              <a:t>80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732274" y="2864283"/>
            <a:ext cx="19177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5" dirty="0">
                <a:latin typeface="Times New Roman"/>
                <a:cs typeface="Times New Roman"/>
              </a:rPr>
              <a:t>1</a:t>
            </a:r>
            <a:r>
              <a:rPr sz="850" spc="10" dirty="0">
                <a:latin typeface="Times New Roman"/>
                <a:cs typeface="Times New Roman"/>
              </a:rPr>
              <a:t>20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787132" y="3158407"/>
            <a:ext cx="13716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60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087117" y="2333929"/>
            <a:ext cx="118110" cy="25844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905"/>
              </a:lnSpc>
              <a:spcBef>
                <a:spcPts val="120"/>
              </a:spcBef>
            </a:pPr>
            <a:r>
              <a:rPr sz="850" dirty="0">
                <a:latin typeface="Symbol"/>
                <a:cs typeface="Symbol"/>
              </a:rPr>
              <a:t></a:t>
            </a:r>
            <a:r>
              <a:rPr sz="850" dirty="0"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05"/>
              </a:lnSpc>
            </a:pPr>
            <a:r>
              <a:rPr sz="850" spc="15" dirty="0">
                <a:latin typeface="Times New Roman"/>
                <a:cs typeface="Times New Roman"/>
              </a:rPr>
              <a:t>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6083306" y="2702730"/>
            <a:ext cx="8128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9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6083306" y="2951898"/>
            <a:ext cx="8128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6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083306" y="3186600"/>
            <a:ext cx="8128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536184" y="1059874"/>
            <a:ext cx="86995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i="1" spc="10" dirty="0"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291328" y="1319781"/>
            <a:ext cx="257175" cy="111760"/>
          </a:xfrm>
          <a:custGeom>
            <a:avLst/>
            <a:gdLst/>
            <a:ahLst/>
            <a:cxnLst/>
            <a:rect l="l" t="t" r="r" b="b"/>
            <a:pathLst>
              <a:path w="257175" h="111759">
                <a:moveTo>
                  <a:pt x="256792" y="0"/>
                </a:moveTo>
                <a:lnTo>
                  <a:pt x="0" y="0"/>
                </a:lnTo>
                <a:lnTo>
                  <a:pt x="0" y="111254"/>
                </a:lnTo>
                <a:lnTo>
                  <a:pt x="256792" y="111254"/>
                </a:lnTo>
                <a:lnTo>
                  <a:pt x="25679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5310632" y="1280854"/>
            <a:ext cx="219075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i="1" spc="10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+</a:t>
            </a:r>
            <a:r>
              <a:rPr sz="850" spc="10" dirty="0">
                <a:latin typeface="Symbol"/>
                <a:cs typeface="Symbol"/>
              </a:rPr>
              <a:t></a:t>
            </a:r>
            <a:endParaRPr sz="850">
              <a:latin typeface="Symbol"/>
              <a:cs typeface="Symbol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5461254" y="1523997"/>
            <a:ext cx="285115" cy="162560"/>
            <a:chOff x="5461254" y="1523997"/>
            <a:chExt cx="285115" cy="162560"/>
          </a:xfrm>
        </p:grpSpPr>
        <p:sp>
          <p:nvSpPr>
            <p:cNvPr id="87" name="object 87"/>
            <p:cNvSpPr/>
            <p:nvPr/>
          </p:nvSpPr>
          <p:spPr>
            <a:xfrm>
              <a:off x="5494020" y="1650491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5">
                  <a:moveTo>
                    <a:pt x="24384" y="0"/>
                  </a:moveTo>
                  <a:lnTo>
                    <a:pt x="16002" y="0"/>
                  </a:lnTo>
                  <a:lnTo>
                    <a:pt x="7620" y="0"/>
                  </a:lnTo>
                  <a:lnTo>
                    <a:pt x="0" y="7620"/>
                  </a:lnTo>
                  <a:lnTo>
                    <a:pt x="0" y="24384"/>
                  </a:lnTo>
                  <a:lnTo>
                    <a:pt x="7620" y="32004"/>
                  </a:lnTo>
                  <a:lnTo>
                    <a:pt x="24384" y="32004"/>
                  </a:lnTo>
                  <a:lnTo>
                    <a:pt x="31242" y="24384"/>
                  </a:lnTo>
                  <a:lnTo>
                    <a:pt x="31242" y="7620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494020" y="1650491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5">
                  <a:moveTo>
                    <a:pt x="16002" y="0"/>
                  </a:moveTo>
                  <a:lnTo>
                    <a:pt x="7620" y="0"/>
                  </a:lnTo>
                  <a:lnTo>
                    <a:pt x="0" y="7620"/>
                  </a:lnTo>
                  <a:lnTo>
                    <a:pt x="0" y="16002"/>
                  </a:lnTo>
                  <a:lnTo>
                    <a:pt x="0" y="24384"/>
                  </a:lnTo>
                  <a:lnTo>
                    <a:pt x="7620" y="32004"/>
                  </a:lnTo>
                  <a:lnTo>
                    <a:pt x="16002" y="32004"/>
                  </a:lnTo>
                  <a:lnTo>
                    <a:pt x="24384" y="32004"/>
                  </a:lnTo>
                  <a:lnTo>
                    <a:pt x="31242" y="24384"/>
                  </a:lnTo>
                  <a:lnTo>
                    <a:pt x="31242" y="16002"/>
                  </a:lnTo>
                  <a:lnTo>
                    <a:pt x="31242" y="7620"/>
                  </a:lnTo>
                  <a:lnTo>
                    <a:pt x="24384" y="0"/>
                  </a:lnTo>
                  <a:lnTo>
                    <a:pt x="16002" y="0"/>
                  </a:lnTo>
                  <a:close/>
                </a:path>
              </a:pathLst>
            </a:custGeom>
            <a:ln w="75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461254" y="1523997"/>
              <a:ext cx="285115" cy="111760"/>
            </a:xfrm>
            <a:custGeom>
              <a:avLst/>
              <a:gdLst/>
              <a:ahLst/>
              <a:cxnLst/>
              <a:rect l="l" t="t" r="r" b="b"/>
              <a:pathLst>
                <a:path w="285114" h="111760">
                  <a:moveTo>
                    <a:pt x="284990" y="0"/>
                  </a:moveTo>
                  <a:lnTo>
                    <a:pt x="0" y="0"/>
                  </a:lnTo>
                  <a:lnTo>
                    <a:pt x="0" y="111254"/>
                  </a:lnTo>
                  <a:lnTo>
                    <a:pt x="284990" y="111254"/>
                  </a:lnTo>
                  <a:lnTo>
                    <a:pt x="2849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5436108" y="1483533"/>
            <a:ext cx="62738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850" spc="5" dirty="0">
                <a:latin typeface="Times New Roman"/>
                <a:cs typeface="Times New Roman"/>
              </a:rPr>
              <a:t>8,4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% </a:t>
            </a:r>
            <a:r>
              <a:rPr sz="850" spc="160" dirty="0">
                <a:latin typeface="Times New Roman"/>
                <a:cs typeface="Times New Roman"/>
              </a:rPr>
              <a:t> </a:t>
            </a:r>
            <a:r>
              <a:rPr sz="1275" spc="7" baseline="-9803" dirty="0">
                <a:latin typeface="Times New Roman"/>
                <a:cs typeface="Times New Roman"/>
              </a:rPr>
              <a:t>343</a:t>
            </a:r>
            <a:r>
              <a:rPr sz="1275" spc="7" baseline="-9803" dirty="0">
                <a:latin typeface="Symbol"/>
                <a:cs typeface="Symbol"/>
              </a:rPr>
              <a:t></a:t>
            </a:r>
            <a:endParaRPr sz="1275" baseline="-9803">
              <a:latin typeface="Symbol"/>
              <a:cs typeface="Symbol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5027676" y="1654304"/>
            <a:ext cx="117475" cy="111760"/>
          </a:xfrm>
          <a:custGeom>
            <a:avLst/>
            <a:gdLst/>
            <a:ahLst/>
            <a:cxnLst/>
            <a:rect l="l" t="t" r="r" b="b"/>
            <a:pathLst>
              <a:path w="117475" h="111760">
                <a:moveTo>
                  <a:pt x="117345" y="0"/>
                </a:moveTo>
                <a:lnTo>
                  <a:pt x="0" y="0"/>
                </a:lnTo>
                <a:lnTo>
                  <a:pt x="0" y="111249"/>
                </a:lnTo>
                <a:lnTo>
                  <a:pt x="117345" y="111249"/>
                </a:lnTo>
                <a:lnTo>
                  <a:pt x="11734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5040884" y="1615372"/>
            <a:ext cx="95250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Symbol"/>
                <a:cs typeface="Symbol"/>
              </a:rPr>
              <a:t></a:t>
            </a:r>
            <a:endParaRPr sz="850">
              <a:latin typeface="Symbol"/>
              <a:cs typeface="Symbol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5393435" y="1888995"/>
            <a:ext cx="472440" cy="111760"/>
          </a:xfrm>
          <a:custGeom>
            <a:avLst/>
            <a:gdLst/>
            <a:ahLst/>
            <a:cxnLst/>
            <a:rect l="l" t="t" r="r" b="b"/>
            <a:pathLst>
              <a:path w="472439" h="111760">
                <a:moveTo>
                  <a:pt x="472440" y="0"/>
                </a:moveTo>
                <a:lnTo>
                  <a:pt x="0" y="0"/>
                </a:lnTo>
                <a:lnTo>
                  <a:pt x="0" y="111254"/>
                </a:lnTo>
                <a:lnTo>
                  <a:pt x="472440" y="111254"/>
                </a:lnTo>
                <a:lnTo>
                  <a:pt x="4724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5370576" y="1711384"/>
            <a:ext cx="520700" cy="29718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R="30480" algn="r">
              <a:lnSpc>
                <a:spcPct val="100000"/>
              </a:lnSpc>
              <a:spcBef>
                <a:spcPts val="120"/>
              </a:spcBef>
            </a:pPr>
            <a:r>
              <a:rPr sz="850" spc="5" dirty="0">
                <a:latin typeface="Times New Roman"/>
                <a:cs typeface="Times New Roman"/>
              </a:rPr>
              <a:t>330</a:t>
            </a:r>
            <a:r>
              <a:rPr sz="850" spc="5" dirty="0">
                <a:latin typeface="Symbol"/>
                <a:cs typeface="Symbol"/>
              </a:rPr>
              <a:t></a:t>
            </a:r>
            <a:endParaRPr sz="850">
              <a:latin typeface="Symbol"/>
              <a:cs typeface="Symbol"/>
            </a:endParaRPr>
          </a:p>
          <a:p>
            <a:pPr marR="31115" algn="r">
              <a:lnSpc>
                <a:spcPct val="100000"/>
              </a:lnSpc>
              <a:spcBef>
                <a:spcPts val="75"/>
              </a:spcBef>
            </a:pPr>
            <a:r>
              <a:rPr sz="850" spc="5" dirty="0">
                <a:latin typeface="Symbol"/>
                <a:cs typeface="Symbol"/>
              </a:rPr>
              <a:t></a:t>
            </a:r>
            <a:r>
              <a:rPr sz="850" spc="5" dirty="0">
                <a:latin typeface="Times New Roman"/>
                <a:cs typeface="Times New Roman"/>
              </a:rPr>
              <a:t>+MgZn</a:t>
            </a:r>
            <a:r>
              <a:rPr sz="825" spc="7" baseline="-10101" dirty="0">
                <a:latin typeface="Times New Roman"/>
                <a:cs typeface="Times New Roman"/>
              </a:rPr>
              <a:t>2</a:t>
            </a:r>
            <a:endParaRPr sz="825" baseline="-10101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174729" y="2359844"/>
            <a:ext cx="335915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82880">
              <a:lnSpc>
                <a:spcPct val="100000"/>
              </a:lnSpc>
              <a:spcBef>
                <a:spcPts val="120"/>
              </a:spcBef>
            </a:pPr>
            <a:r>
              <a:rPr sz="850" spc="-10" dirty="0">
                <a:latin typeface="Symbol"/>
                <a:cs typeface="Symbol"/>
              </a:rPr>
              <a:t></a:t>
            </a:r>
            <a:r>
              <a:rPr sz="825" spc="-15" baseline="-10101" dirty="0">
                <a:latin typeface="Times New Roman"/>
                <a:cs typeface="Times New Roman"/>
              </a:rPr>
              <a:t>в</a:t>
            </a:r>
            <a:endParaRPr sz="825" baseline="-10101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5321046" y="2506217"/>
            <a:ext cx="320040" cy="706755"/>
          </a:xfrm>
          <a:custGeom>
            <a:avLst/>
            <a:gdLst/>
            <a:ahLst/>
            <a:cxnLst/>
            <a:rect l="l" t="t" r="r" b="b"/>
            <a:pathLst>
              <a:path w="320039" h="706755">
                <a:moveTo>
                  <a:pt x="0" y="67818"/>
                </a:moveTo>
                <a:lnTo>
                  <a:pt x="51816" y="0"/>
                </a:lnTo>
              </a:path>
              <a:path w="320039" h="706755">
                <a:moveTo>
                  <a:pt x="296418" y="706374"/>
                </a:moveTo>
                <a:lnTo>
                  <a:pt x="320040" y="662178"/>
                </a:lnTo>
              </a:path>
            </a:pathLst>
          </a:custGeom>
          <a:ln w="75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5489689" y="3032692"/>
            <a:ext cx="286385" cy="1587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52400">
              <a:lnSpc>
                <a:spcPct val="100000"/>
              </a:lnSpc>
              <a:spcBef>
                <a:spcPts val="120"/>
              </a:spcBef>
            </a:pPr>
            <a:r>
              <a:rPr sz="850" spc="10" dirty="0">
                <a:latin typeface="Symbol"/>
                <a:cs typeface="Symbol"/>
              </a:rPr>
              <a:t></a:t>
            </a:r>
            <a:endParaRPr sz="850">
              <a:latin typeface="Symbol"/>
              <a:cs typeface="Symbo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389881" y="3422192"/>
            <a:ext cx="144145" cy="478155"/>
          </a:xfrm>
          <a:prstGeom prst="rect">
            <a:avLst/>
          </a:prstGeom>
        </p:spPr>
        <p:txBody>
          <a:bodyPr vert="horz" wrap="square" lIns="0" tIns="92710" rIns="0" bIns="0" rtlCol="0">
            <a:spAutoFit/>
          </a:bodyPr>
          <a:lstStyle/>
          <a:p>
            <a:pPr marL="75565">
              <a:lnSpc>
                <a:spcPct val="100000"/>
              </a:lnSpc>
              <a:spcBef>
                <a:spcPts val="730"/>
              </a:spcBef>
            </a:pPr>
            <a:r>
              <a:rPr sz="850" spc="10" dirty="0"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1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2440939" y="3721862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029729" y="4096001"/>
            <a:ext cx="5863590" cy="187833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442720" marR="1412875" indent="-2222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12.13. </a:t>
            </a:r>
            <a:r>
              <a:rPr sz="1000" spc="-5" dirty="0">
                <a:latin typeface="Times New Roman"/>
                <a:cs typeface="Times New Roman"/>
              </a:rPr>
              <a:t>Діаграми станів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вплив легуючих елементів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 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сплавів: Mg-Аl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Mg-Zn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57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системи </a:t>
            </a:r>
            <a:r>
              <a:rPr sz="1200" spc="-5" dirty="0">
                <a:latin typeface="Times New Roman"/>
                <a:cs typeface="Times New Roman"/>
              </a:rPr>
              <a:t>Mg-А1 </a:t>
            </a:r>
            <a:r>
              <a:rPr sz="1200" dirty="0">
                <a:latin typeface="Times New Roman"/>
                <a:cs typeface="Times New Roman"/>
              </a:rPr>
              <a:t>марок </a:t>
            </a:r>
            <a:r>
              <a:rPr sz="1200" spc="-5" dirty="0">
                <a:latin typeface="Times New Roman"/>
                <a:cs typeface="Times New Roman"/>
              </a:rPr>
              <a:t>МА </a:t>
            </a:r>
            <a:r>
              <a:rPr sz="1200" dirty="0">
                <a:latin typeface="Times New Roman"/>
                <a:cs typeface="Times New Roman"/>
              </a:rPr>
              <a:t>містять 0,2...1,5 % Zn. </a:t>
            </a: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dirty="0">
                <a:latin typeface="Times New Roman"/>
                <a:cs typeface="Times New Roman"/>
              </a:rPr>
              <a:t>концентрації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алюмінію </a:t>
            </a:r>
            <a:r>
              <a:rPr sz="1200" spc="-5" dirty="0">
                <a:latin typeface="Times New Roman"/>
                <a:cs typeface="Times New Roman"/>
              </a:rPr>
              <a:t>та цинку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сплавах призводить </a:t>
            </a:r>
            <a:r>
              <a:rPr sz="1200" dirty="0">
                <a:latin typeface="Times New Roman"/>
                <a:cs typeface="Times New Roman"/>
              </a:rPr>
              <a:t>до збільшення міцності в </a:t>
            </a:r>
            <a:r>
              <a:rPr sz="1200" spc="-5" dirty="0">
                <a:latin typeface="Times New Roman"/>
                <a:cs typeface="Times New Roman"/>
              </a:rPr>
              <a:t>результаті зростання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 розчину та завдяки появі вторинних </a:t>
            </a:r>
            <a:r>
              <a:rPr sz="1200" dirty="0">
                <a:latin typeface="Times New Roman"/>
                <a:cs typeface="Times New Roman"/>
              </a:rPr>
              <a:t>фаз </a:t>
            </a:r>
            <a:r>
              <a:rPr sz="1200" spc="-5" dirty="0">
                <a:latin typeface="Times New Roman"/>
                <a:cs typeface="Times New Roman"/>
              </a:rPr>
              <a:t>Mg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Mg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Zn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 Однак велика </a:t>
            </a:r>
            <a:r>
              <a:rPr sz="1200" dirty="0">
                <a:latin typeface="Times New Roman"/>
                <a:cs typeface="Times New Roman"/>
              </a:rPr>
              <a:t> кількість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проміжних </a:t>
            </a:r>
            <a:r>
              <a:rPr sz="1200" spc="-5" dirty="0">
                <a:latin typeface="Times New Roman"/>
                <a:cs typeface="Times New Roman"/>
              </a:rPr>
              <a:t>фаз знижує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Структура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МА5, МА14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поздовжньому напрямку характеризується яскра-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вираженою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геометричною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спрямованістю,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стрічним</a:t>
            </a:r>
            <a:r>
              <a:rPr sz="1200" dirty="0">
                <a:latin typeface="Times New Roman"/>
                <a:cs typeface="Times New Roman"/>
              </a:rPr>
              <a:t> розподілом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зміцнюючих</a:t>
            </a:r>
            <a:r>
              <a:rPr sz="1200" dirty="0">
                <a:latin typeface="Times New Roman"/>
                <a:cs typeface="Times New Roman"/>
              </a:rPr>
              <a:t> фаз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12.14,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б</a:t>
            </a:r>
            <a:r>
              <a:rPr sz="1200" spc="-5" dirty="0">
                <a:latin typeface="Times New Roman"/>
                <a:cs typeface="Times New Roman"/>
              </a:rPr>
              <a:t>). Ці сплави не зварюються аргонодуговим зварюванням, можливе тіль-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контактне </a:t>
            </a:r>
            <a:r>
              <a:rPr sz="1200" spc="-5" dirty="0">
                <a:latin typeface="Times New Roman"/>
                <a:cs typeface="Times New Roman"/>
              </a:rPr>
              <a:t>зварювання.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41475" y="6217158"/>
            <a:ext cx="1791832" cy="1161288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60954" y="6216396"/>
            <a:ext cx="1796796" cy="1162050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981194" y="6217158"/>
            <a:ext cx="1798320" cy="1155954"/>
          </a:xfrm>
          <a:prstGeom prst="rect">
            <a:avLst/>
          </a:prstGeom>
        </p:spPr>
      </p:pic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43889" y="516889"/>
            <a:ext cx="5916295" cy="8893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Для сплаву МА22 </a:t>
            </a:r>
            <a:r>
              <a:rPr sz="1200" dirty="0">
                <a:latin typeface="Times New Roman"/>
                <a:cs typeface="Times New Roman"/>
              </a:rPr>
              <a:t>характерною є </a:t>
            </a:r>
            <a:r>
              <a:rPr sz="1200" spc="-5" dirty="0">
                <a:latin typeface="Times New Roman"/>
                <a:cs typeface="Times New Roman"/>
              </a:rPr>
              <a:t>дрібнозерниста </a:t>
            </a:r>
            <a:r>
              <a:rPr sz="1200" dirty="0">
                <a:latin typeface="Times New Roman"/>
                <a:cs typeface="Times New Roman"/>
              </a:rPr>
              <a:t>структура з </a:t>
            </a:r>
            <a:r>
              <a:rPr sz="1200" spc="-5" dirty="0">
                <a:latin typeface="Times New Roman"/>
                <a:cs typeface="Times New Roman"/>
              </a:rPr>
              <a:t>високодисперсними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інтерметалідами, які підвищують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12.14,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), </a:t>
            </a:r>
            <a:r>
              <a:rPr sz="1200" spc="-5" dirty="0">
                <a:latin typeface="Times New Roman"/>
                <a:cs typeface="Times New Roman"/>
              </a:rPr>
              <a:t>завдяки </a:t>
            </a:r>
            <a:r>
              <a:rPr sz="1200" dirty="0">
                <a:latin typeface="Times New Roman"/>
                <a:cs typeface="Times New Roman"/>
              </a:rPr>
              <a:t>чому </a:t>
            </a:r>
            <a:r>
              <a:rPr sz="1200" spc="-5" dirty="0">
                <a:latin typeface="Times New Roman"/>
                <a:cs typeface="Times New Roman"/>
              </a:rPr>
              <a:t>досягається </a:t>
            </a:r>
            <a:r>
              <a:rPr sz="1200" spc="-15" dirty="0">
                <a:latin typeface="Times New Roman"/>
                <a:cs typeface="Times New Roman"/>
              </a:rPr>
              <a:t>ма- </a:t>
            </a:r>
            <a:r>
              <a:rPr sz="1200" spc="-10" dirty="0">
                <a:latin typeface="Times New Roman"/>
                <a:cs typeface="Times New Roman"/>
              </a:rPr>
              <a:t> ла </a:t>
            </a:r>
            <a:r>
              <a:rPr sz="1200" spc="-20" dirty="0">
                <a:latin typeface="Times New Roman"/>
                <a:cs typeface="Times New Roman"/>
              </a:rPr>
              <a:t>анізотропія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5" dirty="0">
                <a:latin typeface="Times New Roman"/>
                <a:cs typeface="Times New Roman"/>
              </a:rPr>
              <a:t>підвищення </a:t>
            </a:r>
            <a:r>
              <a:rPr sz="1200" spc="-20" dirty="0">
                <a:latin typeface="Times New Roman"/>
                <a:cs typeface="Times New Roman"/>
              </a:rPr>
              <a:t>механічних </a:t>
            </a:r>
            <a:r>
              <a:rPr sz="1200" spc="-25" dirty="0">
                <a:latin typeface="Times New Roman"/>
                <a:cs typeface="Times New Roman"/>
              </a:rPr>
              <a:t>властивостей пресованих, </a:t>
            </a:r>
            <a:r>
              <a:rPr sz="1200" spc="-20" dirty="0">
                <a:latin typeface="Times New Roman"/>
                <a:cs typeface="Times New Roman"/>
              </a:rPr>
              <a:t>штампованих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0" dirty="0">
                <a:latin typeface="Times New Roman"/>
                <a:cs typeface="Times New Roman"/>
              </a:rPr>
              <a:t>кованих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напівфабрикатів. Крім того, сплав МА22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25" dirty="0">
                <a:latin typeface="Times New Roman"/>
                <a:cs typeface="Times New Roman"/>
              </a:rPr>
              <a:t>жароміцним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може </a:t>
            </a:r>
            <a:r>
              <a:rPr sz="1200" spc="-25" dirty="0">
                <a:latin typeface="Times New Roman"/>
                <a:cs typeface="Times New Roman"/>
              </a:rPr>
              <a:t>тривалий </a:t>
            </a:r>
            <a:r>
              <a:rPr sz="1200" spc="-20" dirty="0">
                <a:latin typeface="Times New Roman"/>
                <a:cs typeface="Times New Roman"/>
              </a:rPr>
              <a:t>час </a:t>
            </a:r>
            <a:r>
              <a:rPr sz="1200" spc="-15" dirty="0">
                <a:latin typeface="Times New Roman"/>
                <a:cs typeface="Times New Roman"/>
              </a:rPr>
              <a:t>(до 100 ч) </a:t>
            </a:r>
            <a:r>
              <a:rPr sz="1200" spc="-5" dirty="0">
                <a:latin typeface="Times New Roman"/>
                <a:cs typeface="Times New Roman"/>
              </a:rPr>
              <a:t>екс-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плуатуватися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200 </a:t>
            </a:r>
            <a:r>
              <a:rPr sz="1200" spc="-5" dirty="0">
                <a:latin typeface="Times New Roman"/>
                <a:cs typeface="Times New Roman"/>
              </a:rPr>
              <a:t>°С,</a:t>
            </a:r>
            <a:r>
              <a:rPr sz="1200" dirty="0">
                <a:latin typeface="Times New Roman"/>
                <a:cs typeface="Times New Roman"/>
              </a:rPr>
              <a:t> короткочасно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250 °С,</a:t>
            </a:r>
            <a:r>
              <a:rPr sz="1200" dirty="0">
                <a:latin typeface="Times New Roman"/>
                <a:cs typeface="Times New Roman"/>
              </a:rPr>
              <a:t> добре </a:t>
            </a:r>
            <a:r>
              <a:rPr sz="1200" spc="-5" dirty="0">
                <a:latin typeface="Times New Roman"/>
                <a:cs typeface="Times New Roman"/>
              </a:rPr>
              <a:t>зварюється.</a:t>
            </a:r>
            <a:endParaRPr sz="1200">
              <a:latin typeface="Times New Roman"/>
              <a:cs typeface="Times New Roman"/>
            </a:endParaRPr>
          </a:p>
          <a:p>
            <a:pPr marL="76200" marR="7112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високим вмістом алюмінію (МАЮ), додатково </a:t>
            </a:r>
            <a:r>
              <a:rPr sz="1200" dirty="0">
                <a:latin typeface="Times New Roman"/>
                <a:cs typeface="Times New Roman"/>
              </a:rPr>
              <a:t>леговані </a:t>
            </a:r>
            <a:r>
              <a:rPr sz="1200" spc="-5" dirty="0">
                <a:latin typeface="Times New Roman"/>
                <a:cs typeface="Times New Roman"/>
              </a:rPr>
              <a:t>сріблом та кадмі- </a:t>
            </a:r>
            <a:r>
              <a:rPr sz="1200" dirty="0">
                <a:latin typeface="Times New Roman"/>
                <a:cs typeface="Times New Roman"/>
              </a:rPr>
              <a:t> єм, мають </a:t>
            </a:r>
            <a:r>
              <a:rPr sz="1200" spc="-5" dirty="0">
                <a:latin typeface="Times New Roman"/>
                <a:cs typeface="Times New Roman"/>
              </a:rPr>
              <a:t>найвищу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питому міцність. Підвищення міцності пояснюється легуванням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 розчину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кадмієм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сріблом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великою </a:t>
            </a:r>
            <a:r>
              <a:rPr sz="1200" dirty="0">
                <a:latin typeface="Times New Roman"/>
                <a:cs typeface="Times New Roman"/>
              </a:rPr>
              <a:t>кількістю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зміцнюючої фази </a:t>
            </a:r>
            <a:r>
              <a:rPr sz="1200" spc="-5" dirty="0">
                <a:latin typeface="Times New Roman"/>
                <a:cs typeface="Times New Roman"/>
              </a:rPr>
              <a:t>Mg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76200" marR="7112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Високоміцні </a:t>
            </a:r>
            <a:r>
              <a:rPr sz="1200" spc="-5" dirty="0">
                <a:latin typeface="Times New Roman"/>
                <a:cs typeface="Times New Roman"/>
              </a:rPr>
              <a:t>сплави системи Mg-Zn додатково легують </a:t>
            </a:r>
            <a:r>
              <a:rPr sz="1200" dirty="0">
                <a:latin typeface="Times New Roman"/>
                <a:cs typeface="Times New Roman"/>
              </a:rPr>
              <a:t>цирконієм, </a:t>
            </a:r>
            <a:r>
              <a:rPr sz="1200" spc="-5" dirty="0">
                <a:latin typeface="Times New Roman"/>
                <a:cs typeface="Times New Roman"/>
              </a:rPr>
              <a:t>кадмієм та </a:t>
            </a:r>
            <a:r>
              <a:rPr sz="1200" dirty="0">
                <a:latin typeface="Times New Roman"/>
                <a:cs typeface="Times New Roman"/>
              </a:rPr>
              <a:t>рід-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коземельними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Цирконій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рафінує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модифікує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Утворюючи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воднем, </a:t>
            </a:r>
            <a:r>
              <a:rPr sz="1200" spc="-5" dirty="0">
                <a:latin typeface="Times New Roman"/>
                <a:cs typeface="Times New Roman"/>
              </a:rPr>
              <a:t>він</a:t>
            </a:r>
            <a:r>
              <a:rPr sz="1200" dirty="0">
                <a:latin typeface="Times New Roman"/>
                <a:cs typeface="Times New Roman"/>
              </a:rPr>
              <a:t> зменшує </a:t>
            </a:r>
            <a:r>
              <a:rPr sz="1200" spc="-5" dirty="0">
                <a:latin typeface="Times New Roman"/>
                <a:cs typeface="Times New Roman"/>
              </a:rPr>
              <a:t>пористість,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подрібнюючи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структуру; підвищує межу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плинності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пластичність. </a:t>
            </a:r>
            <a:r>
              <a:rPr sz="1200" spc="-5" dirty="0">
                <a:latin typeface="Times New Roman"/>
                <a:cs typeface="Times New Roman"/>
              </a:rPr>
              <a:t>Сплави, </a:t>
            </a:r>
            <a:r>
              <a:rPr sz="1200" dirty="0">
                <a:latin typeface="Times New Roman"/>
                <a:cs typeface="Times New Roman"/>
              </a:rPr>
              <a:t>леговані літієм з добавками кадмію або </a:t>
            </a:r>
            <a:r>
              <a:rPr sz="1200" spc="-5" dirty="0">
                <a:latin typeface="Times New Roman"/>
                <a:cs typeface="Times New Roman"/>
              </a:rPr>
              <a:t>церію, відносять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надлегких </a:t>
            </a:r>
            <a:r>
              <a:rPr sz="1200" spc="-5" dirty="0">
                <a:latin typeface="Times New Roman"/>
                <a:cs typeface="Times New Roman"/>
              </a:rPr>
              <a:t>(щільність </a:t>
            </a:r>
            <a:r>
              <a:rPr sz="1200" dirty="0">
                <a:latin typeface="Times New Roman"/>
                <a:cs typeface="Times New Roman"/>
              </a:rPr>
              <a:t>1,35...1,6 </a:t>
            </a:r>
            <a:r>
              <a:rPr sz="1200" spc="-5" dirty="0">
                <a:latin typeface="Times New Roman"/>
                <a:cs typeface="Times New Roman"/>
              </a:rPr>
              <a:t>т/м</a:t>
            </a:r>
            <a:r>
              <a:rPr sz="1200" spc="-7" baseline="38194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). Вони мають </a:t>
            </a:r>
            <a:r>
              <a:rPr sz="1200" dirty="0">
                <a:latin typeface="Times New Roman"/>
                <a:cs typeface="Times New Roman"/>
              </a:rPr>
              <a:t>задовольню пластичність </a:t>
            </a:r>
            <a:r>
              <a:rPr sz="1200" spc="-5" dirty="0">
                <a:latin typeface="Times New Roman"/>
                <a:cs typeface="Times New Roman"/>
              </a:rPr>
              <a:t>та високу </a:t>
            </a:r>
            <a:r>
              <a:rPr sz="1200" dirty="0">
                <a:latin typeface="Times New Roman"/>
                <a:cs typeface="Times New Roman"/>
              </a:rPr>
              <a:t> міцність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кріогенних</a:t>
            </a:r>
            <a:r>
              <a:rPr sz="1200" spc="-5" dirty="0">
                <a:latin typeface="Times New Roman"/>
                <a:cs typeface="Times New Roman"/>
              </a:rPr>
              <a:t> температурах.</a:t>
            </a:r>
            <a:endParaRPr sz="1200">
              <a:latin typeface="Times New Roman"/>
              <a:cs typeface="Times New Roman"/>
            </a:endParaRPr>
          </a:p>
          <a:p>
            <a:pPr marL="76200" marR="7112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магнієвих сплавів,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деформуються, виготовляють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автомашин, літаків,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прядильних та ткацьких верстатів.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більшості </a:t>
            </a:r>
            <a:r>
              <a:rPr sz="1200" dirty="0">
                <a:latin typeface="Times New Roman"/>
                <a:cs typeface="Times New Roman"/>
              </a:rPr>
              <a:t>випадків </a:t>
            </a:r>
            <a:r>
              <a:rPr sz="1200" spc="-5" dirty="0">
                <a:latin typeface="Times New Roman"/>
                <a:cs typeface="Times New Roman"/>
              </a:rPr>
              <a:t>ці сплави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задовільну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зварюваність.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71755" algn="r">
              <a:lnSpc>
                <a:spcPts val="1410"/>
              </a:lnSpc>
              <a:spcBef>
                <a:spcPts val="880"/>
              </a:spcBef>
            </a:pPr>
            <a:r>
              <a:rPr sz="1200" b="1" i="1" dirty="0">
                <a:latin typeface="Times New Roman"/>
                <a:cs typeface="Times New Roman"/>
              </a:rPr>
              <a:t>ЛИВАРНІ</a:t>
            </a:r>
            <a:r>
              <a:rPr sz="1200" b="1" i="1" spc="-5" dirty="0">
                <a:latin typeface="Times New Roman"/>
                <a:cs typeface="Times New Roman"/>
              </a:rPr>
              <a:t> МАГНІЄВІ</a:t>
            </a:r>
            <a:endParaRPr sz="1200">
              <a:latin typeface="Times New Roman"/>
              <a:cs typeface="Times New Roman"/>
            </a:endParaRPr>
          </a:p>
          <a:p>
            <a:pPr marR="72390" algn="r">
              <a:lnSpc>
                <a:spcPts val="1410"/>
              </a:lnSpc>
            </a:pPr>
            <a:r>
              <a:rPr sz="1200" b="1" i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363855">
              <a:lnSpc>
                <a:spcPct val="100000"/>
              </a:lnSpc>
            </a:pPr>
            <a:r>
              <a:rPr sz="1200" i="1" spc="-15" dirty="0">
                <a:latin typeface="Times New Roman"/>
                <a:cs typeface="Times New Roman"/>
              </a:rPr>
              <a:t>Ливарні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магнієві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 залежності</a:t>
            </a:r>
            <a:r>
              <a:rPr sz="1200" spc="-10" dirty="0">
                <a:latin typeface="Times New Roman"/>
                <a:cs typeface="Times New Roman"/>
              </a:rPr>
              <a:t> від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умов</a:t>
            </a:r>
            <a:r>
              <a:rPr sz="1200" spc="-15" dirty="0">
                <a:latin typeface="Times New Roman"/>
                <a:cs typeface="Times New Roman"/>
              </a:rPr>
              <a:t> експлуатації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розділяють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 три</a:t>
            </a:r>
            <a:r>
              <a:rPr sz="1200" spc="-15" dirty="0">
                <a:latin typeface="Times New Roman"/>
                <a:cs typeface="Times New Roman"/>
              </a:rPr>
              <a:t> групи:</a:t>
            </a:r>
            <a:endParaRPr sz="1200">
              <a:latin typeface="Times New Roman"/>
              <a:cs typeface="Times New Roman"/>
            </a:endParaRPr>
          </a:p>
          <a:p>
            <a:pPr marL="76200" marR="70485" indent="287655">
              <a:lnSpc>
                <a:spcPct val="104200"/>
              </a:lnSpc>
              <a:buFont typeface="Times New Roman"/>
              <a:buChar char="–"/>
              <a:tabLst>
                <a:tab pos="475615" algn="l"/>
              </a:tabLst>
            </a:pPr>
            <a:r>
              <a:rPr sz="1200" i="1" spc="-10" dirty="0">
                <a:latin typeface="Times New Roman"/>
                <a:cs typeface="Times New Roman"/>
              </a:rPr>
              <a:t>високоміцні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магнієві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сплави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придатні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для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експлуатації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температурах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від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кім-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натної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С</a:t>
            </a:r>
            <a:r>
              <a:rPr sz="1200" spc="-5" dirty="0">
                <a:latin typeface="Times New Roman"/>
                <a:cs typeface="Times New Roman"/>
              </a:rPr>
              <a:t> (МЛ5, МЛ5пч,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МЛ12);</a:t>
            </a:r>
            <a:endParaRPr sz="1200">
              <a:latin typeface="Times New Roman"/>
              <a:cs typeface="Times New Roman"/>
            </a:endParaRPr>
          </a:p>
          <a:p>
            <a:pPr marL="76200" marR="71755" indent="287655">
              <a:lnSpc>
                <a:spcPct val="104200"/>
              </a:lnSpc>
              <a:buFont typeface="Times New Roman"/>
              <a:buChar char="–"/>
              <a:tabLst>
                <a:tab pos="478790" algn="l"/>
              </a:tabLst>
            </a:pPr>
            <a:r>
              <a:rPr sz="1200" i="1" dirty="0">
                <a:latin typeface="Times New Roman"/>
                <a:cs typeface="Times New Roman"/>
              </a:rPr>
              <a:t>сплави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з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підвищеною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корозійною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стійкістю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кімнатної</a:t>
            </a:r>
            <a:r>
              <a:rPr sz="1200" spc="-5" dirty="0">
                <a:latin typeface="Times New Roman"/>
                <a:cs typeface="Times New Roman"/>
              </a:rPr>
              <a:t> до </a:t>
            </a:r>
            <a:r>
              <a:rPr sz="1200" dirty="0">
                <a:latin typeface="Times New Roman"/>
                <a:cs typeface="Times New Roman"/>
              </a:rPr>
              <a:t>150 ° С</a:t>
            </a:r>
            <a:r>
              <a:rPr sz="1200" spc="-5" dirty="0">
                <a:latin typeface="Times New Roman"/>
                <a:cs typeface="Times New Roman"/>
              </a:rPr>
              <a:t> (МЛ5пч,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М10);</a:t>
            </a:r>
            <a:endParaRPr sz="1200">
              <a:latin typeface="Times New Roman"/>
              <a:cs typeface="Times New Roman"/>
            </a:endParaRPr>
          </a:p>
          <a:p>
            <a:pPr marL="478155" indent="-114935">
              <a:lnSpc>
                <a:spcPct val="100000"/>
              </a:lnSpc>
              <a:spcBef>
                <a:spcPts val="60"/>
              </a:spcBef>
              <a:buFont typeface="Times New Roman"/>
              <a:buChar char="–"/>
              <a:tabLst>
                <a:tab pos="4787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жароміцні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сплави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експлуатації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350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°С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(МЛ10,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МЛ9,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МЛ19).</a:t>
            </a:r>
            <a:endParaRPr sz="1200">
              <a:latin typeface="Times New Roman"/>
              <a:cs typeface="Times New Roman"/>
            </a:endParaRPr>
          </a:p>
          <a:p>
            <a:pPr marL="76200" marR="72390" indent="28765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Ці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своїм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призначенням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відносяться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систем: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Мg-Аl-Zn,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Мg-Zn-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Zr,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Мg-РЗМ.</a:t>
            </a:r>
            <a:endParaRPr sz="1200">
              <a:latin typeface="Times New Roman"/>
              <a:cs typeface="Times New Roman"/>
            </a:endParaRPr>
          </a:p>
          <a:p>
            <a:pPr marL="76200" marR="7175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Найбільш широко застосовуються </a:t>
            </a:r>
            <a:r>
              <a:rPr sz="1200" dirty="0">
                <a:latin typeface="Times New Roman"/>
                <a:cs typeface="Times New Roman"/>
              </a:rPr>
              <a:t>в техніці </a:t>
            </a:r>
            <a:r>
              <a:rPr sz="1200" spc="-5" dirty="0">
                <a:latin typeface="Times New Roman"/>
                <a:cs typeface="Times New Roman"/>
              </a:rPr>
              <a:t>ливарні магнієві сплави </a:t>
            </a:r>
            <a:r>
              <a:rPr sz="1200" dirty="0">
                <a:latin typeface="Times New Roman"/>
                <a:cs typeface="Times New Roman"/>
              </a:rPr>
              <a:t>МЛ5, </a:t>
            </a:r>
            <a:r>
              <a:rPr sz="1200" spc="-5" dirty="0">
                <a:latin typeface="Times New Roman"/>
                <a:cs typeface="Times New Roman"/>
              </a:rPr>
              <a:t>МЛ5пч, </a:t>
            </a:r>
            <a:r>
              <a:rPr sz="1200" dirty="0">
                <a:latin typeface="Times New Roman"/>
                <a:cs typeface="Times New Roman"/>
              </a:rPr>
              <a:t> МЛ10,</a:t>
            </a:r>
            <a:r>
              <a:rPr sz="1200" spc="-5" dirty="0">
                <a:latin typeface="Times New Roman"/>
                <a:cs typeface="Times New Roman"/>
              </a:rPr>
              <a:t> МЛ12.</a:t>
            </a:r>
            <a:endParaRPr sz="1200">
              <a:latin typeface="Times New Roman"/>
              <a:cs typeface="Times New Roman"/>
            </a:endParaRPr>
          </a:p>
          <a:p>
            <a:pPr marL="76200" marR="70485" indent="287655" algn="r">
              <a:lnSpc>
                <a:spcPct val="104200"/>
              </a:lnSpc>
            </a:pPr>
            <a:r>
              <a:rPr sz="1200" spc="-15" dirty="0">
                <a:latin typeface="Times New Roman"/>
                <a:cs typeface="Times New Roman"/>
              </a:rPr>
              <a:t>Основними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перевагами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ливарних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магнієвих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сплавів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конструкційних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матеріалів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їх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мала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щільність,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висока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здатність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поглинання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вібраційних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навантажень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питома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теплоємність.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Їх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гарна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оброблюваність різанням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важливою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технологічною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властивістю.</a:t>
            </a:r>
            <a:endParaRPr sz="1200">
              <a:latin typeface="Times New Roman"/>
              <a:cs typeface="Times New Roman"/>
            </a:endParaRPr>
          </a:p>
          <a:p>
            <a:pPr marL="76200" marR="7112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недоліків </a:t>
            </a:r>
            <a:r>
              <a:rPr sz="1200" spc="-5" dirty="0">
                <a:latin typeface="Times New Roman"/>
                <a:cs typeface="Times New Roman"/>
              </a:rPr>
              <a:t>ливарних </a:t>
            </a:r>
            <a:r>
              <a:rPr sz="1200" dirty="0">
                <a:latin typeface="Times New Roman"/>
                <a:cs typeface="Times New Roman"/>
              </a:rPr>
              <a:t>магнієвих </a:t>
            </a:r>
            <a:r>
              <a:rPr sz="1200" spc="-5" dirty="0">
                <a:latin typeface="Times New Roman"/>
                <a:cs typeface="Times New Roman"/>
              </a:rPr>
              <a:t>сплавів відноситься підвищена </a:t>
            </a:r>
            <a:r>
              <a:rPr sz="1200" dirty="0">
                <a:latin typeface="Times New Roman"/>
                <a:cs typeface="Times New Roman"/>
              </a:rPr>
              <a:t>хімічна </a:t>
            </a:r>
            <a:r>
              <a:rPr sz="1200" spc="-5" dirty="0">
                <a:latin typeface="Times New Roman"/>
                <a:cs typeface="Times New Roman"/>
              </a:rPr>
              <a:t>активність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і, як </a:t>
            </a:r>
            <a:r>
              <a:rPr sz="1200" spc="-5" dirty="0">
                <a:latin typeface="Times New Roman"/>
                <a:cs typeface="Times New Roman"/>
              </a:rPr>
              <a:t>результат, порівняно невисока </a:t>
            </a:r>
            <a:r>
              <a:rPr sz="1200" dirty="0">
                <a:latin typeface="Times New Roman"/>
                <a:cs typeface="Times New Roman"/>
              </a:rPr>
              <a:t>корозійна </a:t>
            </a:r>
            <a:r>
              <a:rPr sz="1200" spc="-5" dirty="0">
                <a:latin typeface="Times New Roman"/>
                <a:cs typeface="Times New Roman"/>
              </a:rPr>
              <a:t>стійкість. Однак при належному захисті </a:t>
            </a:r>
            <a:r>
              <a:rPr sz="1200" dirty="0">
                <a:latin typeface="Times New Roman"/>
                <a:cs typeface="Times New Roman"/>
              </a:rPr>
              <a:t> деталей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виробів з магнієвих </a:t>
            </a:r>
            <a:r>
              <a:rPr sz="1200" spc="-5" dirty="0">
                <a:latin typeface="Times New Roman"/>
                <a:cs typeface="Times New Roman"/>
              </a:rPr>
              <a:t>сплавів вони можуть </a:t>
            </a:r>
            <a:r>
              <a:rPr sz="1200" dirty="0">
                <a:latin typeface="Times New Roman"/>
                <a:cs typeface="Times New Roman"/>
              </a:rPr>
              <a:t>надійно </a:t>
            </a:r>
            <a:r>
              <a:rPr sz="1200" spc="-5" dirty="0">
                <a:latin typeface="Times New Roman"/>
                <a:cs typeface="Times New Roman"/>
              </a:rPr>
              <a:t>працювати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будь-яких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кліматичних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умовах.</a:t>
            </a:r>
            <a:endParaRPr sz="1200">
              <a:latin typeface="Times New Roman"/>
              <a:cs typeface="Times New Roman"/>
            </a:endParaRPr>
          </a:p>
          <a:p>
            <a:pPr marL="76200" marR="71755" indent="253365" algn="just">
              <a:lnSpc>
                <a:spcPts val="1500"/>
              </a:lnSpc>
              <a:spcBef>
                <a:spcPts val="15"/>
              </a:spcBef>
            </a:pPr>
            <a:r>
              <a:rPr sz="1200" spc="-5" dirty="0">
                <a:latin typeface="Times New Roman"/>
                <a:cs typeface="Times New Roman"/>
              </a:rPr>
              <a:t>Виливки </a:t>
            </a:r>
            <a:r>
              <a:rPr sz="1200" dirty="0">
                <a:latin typeface="Times New Roman"/>
                <a:cs typeface="Times New Roman"/>
              </a:rPr>
              <a:t>виготовляють </a:t>
            </a:r>
            <a:r>
              <a:rPr sz="1200" spc="-5" dirty="0">
                <a:latin typeface="Times New Roman"/>
                <a:cs typeface="Times New Roman"/>
              </a:rPr>
              <a:t>литтям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«землю»,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кокіль,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тиском. При цьому треба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вживати </a:t>
            </a:r>
            <a:r>
              <a:rPr sz="1200" dirty="0">
                <a:latin typeface="Times New Roman"/>
                <a:cs typeface="Times New Roman"/>
              </a:rPr>
              <a:t>заходів,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запобігатиме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загорянню</a:t>
            </a:r>
            <a:r>
              <a:rPr sz="1200" spc="-5" dirty="0">
                <a:latin typeface="Times New Roman"/>
                <a:cs typeface="Times New Roman"/>
              </a:rPr>
              <a:t> сплаву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плавці та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процесі</a:t>
            </a:r>
            <a:r>
              <a:rPr sz="1200" spc="-5" dirty="0">
                <a:latin typeface="Times New Roman"/>
                <a:cs typeface="Times New Roman"/>
              </a:rPr>
              <a:t> лиття.</a:t>
            </a:r>
            <a:endParaRPr sz="1200">
              <a:latin typeface="Times New Roman"/>
              <a:cs typeface="Times New Roman"/>
            </a:endParaRPr>
          </a:p>
          <a:p>
            <a:pPr marL="76200" marR="69850" indent="287655" algn="just">
              <a:lnSpc>
                <a:spcPts val="1500"/>
              </a:lnSpc>
              <a:spcBef>
                <a:spcPts val="45"/>
              </a:spcBef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ефективного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застосування</a:t>
            </a:r>
            <a:r>
              <a:rPr sz="1200" dirty="0">
                <a:latin typeface="Times New Roman"/>
                <a:cs typeface="Times New Roman"/>
              </a:rPr>
              <a:t> магнієвих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необхідно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суворе</a:t>
            </a:r>
            <a:r>
              <a:rPr sz="1200" dirty="0">
                <a:latin typeface="Times New Roman"/>
                <a:cs typeface="Times New Roman"/>
              </a:rPr>
              <a:t> дотримання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принципів конструювання,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знання особливостей їх </a:t>
            </a:r>
            <a:r>
              <a:rPr sz="1200" spc="-5" dirty="0">
                <a:latin typeface="Times New Roman"/>
                <a:cs typeface="Times New Roman"/>
              </a:rPr>
              <a:t>фізичних та </a:t>
            </a:r>
            <a:r>
              <a:rPr sz="1200" dirty="0">
                <a:latin typeface="Times New Roman"/>
                <a:cs typeface="Times New Roman"/>
              </a:rPr>
              <a:t>механічних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 в</a:t>
            </a:r>
            <a:r>
              <a:rPr sz="1200" spc="-5" dirty="0">
                <a:latin typeface="Times New Roman"/>
                <a:cs typeface="Times New Roman"/>
              </a:rPr>
              <a:t> порівнянні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властивостями</a:t>
            </a:r>
            <a:r>
              <a:rPr sz="1200" dirty="0">
                <a:latin typeface="Times New Roman"/>
                <a:cs typeface="Times New Roman"/>
              </a:rPr>
              <a:t> інших</a:t>
            </a:r>
            <a:r>
              <a:rPr sz="1200" spc="-5" dirty="0">
                <a:latin typeface="Times New Roman"/>
                <a:cs typeface="Times New Roman"/>
              </a:rPr>
              <a:t> конструкційних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38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07" y="516889"/>
            <a:ext cx="5786755" cy="220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4319905" marR="5080" indent="-418465" algn="r">
              <a:lnSpc>
                <a:spcPts val="138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ВИСОКОМІЦНІ</a:t>
            </a:r>
            <a:r>
              <a:rPr sz="1200" b="1" i="1" spc="-5" dirty="0">
                <a:latin typeface="Times New Roman"/>
                <a:cs typeface="Times New Roman"/>
              </a:rPr>
              <a:t> ЛИВАРНІ  МАГНІЄВ</a:t>
            </a:r>
            <a:r>
              <a:rPr sz="1200" b="1" i="1" dirty="0">
                <a:latin typeface="Times New Roman"/>
                <a:cs typeface="Times New Roman"/>
              </a:rPr>
              <a:t>І </a:t>
            </a:r>
            <a:r>
              <a:rPr sz="1200" b="1" i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9000"/>
              </a:lnSpc>
            </a:pPr>
            <a:r>
              <a:rPr sz="1200" dirty="0">
                <a:latin typeface="Times New Roman"/>
                <a:cs typeface="Times New Roman"/>
              </a:rPr>
              <a:t>Високоміцні </a:t>
            </a:r>
            <a:r>
              <a:rPr sz="1200" spc="-5" dirty="0">
                <a:latin typeface="Times New Roman"/>
                <a:cs typeface="Times New Roman"/>
              </a:rPr>
              <a:t>ливарні </a:t>
            </a:r>
            <a:r>
              <a:rPr sz="1200" dirty="0">
                <a:latin typeface="Times New Roman"/>
                <a:cs typeface="Times New Roman"/>
              </a:rPr>
              <a:t>магнієві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призначені </a:t>
            </a:r>
            <a:r>
              <a:rPr sz="1200" spc="-5" dirty="0">
                <a:latin typeface="Times New Roman"/>
                <a:cs typeface="Times New Roman"/>
              </a:rPr>
              <a:t>для експлуатації при температу- </a:t>
            </a:r>
            <a:r>
              <a:rPr sz="1200" dirty="0">
                <a:latin typeface="Times New Roman"/>
                <a:cs typeface="Times New Roman"/>
              </a:rPr>
              <a:t> рах до </a:t>
            </a:r>
            <a:r>
              <a:rPr sz="1200" spc="-5" dirty="0">
                <a:latin typeface="Times New Roman"/>
                <a:cs typeface="Times New Roman"/>
              </a:rPr>
              <a:t>150 (довгостроково) </a:t>
            </a:r>
            <a:r>
              <a:rPr sz="1200" dirty="0">
                <a:latin typeface="Times New Roman"/>
                <a:cs typeface="Times New Roman"/>
              </a:rPr>
              <a:t>і 200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 (короткочасно). До </a:t>
            </a:r>
            <a:r>
              <a:rPr sz="1200" dirty="0">
                <a:latin typeface="Times New Roman"/>
                <a:cs typeface="Times New Roman"/>
              </a:rPr>
              <a:t>цієї </a:t>
            </a:r>
            <a:r>
              <a:rPr sz="1200" spc="-5" dirty="0">
                <a:latin typeface="Times New Roman"/>
                <a:cs typeface="Times New Roman"/>
              </a:rPr>
              <a:t>групи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віднести спла-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 таких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марок:</a:t>
            </a:r>
            <a:r>
              <a:rPr sz="1200" dirty="0">
                <a:latin typeface="Times New Roman"/>
                <a:cs typeface="Times New Roman"/>
              </a:rPr>
              <a:t> МЛ5,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МЛ5пч,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МЛ8,</a:t>
            </a:r>
            <a:r>
              <a:rPr sz="1200" dirty="0">
                <a:latin typeface="Times New Roman"/>
                <a:cs typeface="Times New Roman"/>
              </a:rPr>
              <a:t> МЛ12,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МЛ15, </a:t>
            </a:r>
            <a:r>
              <a:rPr sz="1200" spc="-5" dirty="0">
                <a:latin typeface="Times New Roman"/>
                <a:cs typeface="Times New Roman"/>
              </a:rPr>
              <a:t>ВМЛ18,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ВМЛ20.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В сучасній </a:t>
            </a:r>
            <a:r>
              <a:rPr sz="1200" spc="-5" dirty="0">
                <a:latin typeface="Times New Roman"/>
                <a:cs typeface="Times New Roman"/>
              </a:rPr>
              <a:t>промисловості найчастіше застосовуються сплави </a:t>
            </a:r>
            <a:r>
              <a:rPr sz="1200" dirty="0">
                <a:latin typeface="Times New Roman"/>
                <a:cs typeface="Times New Roman"/>
              </a:rPr>
              <a:t>МЛ5 </a:t>
            </a:r>
            <a:r>
              <a:rPr sz="1200" spc="-5" dirty="0">
                <a:latin typeface="Times New Roman"/>
                <a:cs typeface="Times New Roman"/>
              </a:rPr>
              <a:t>та МЛ5пч </a:t>
            </a:r>
            <a:r>
              <a:rPr sz="1200" dirty="0">
                <a:latin typeface="Times New Roman"/>
                <a:cs typeface="Times New Roman"/>
              </a:rPr>
              <a:t>сис-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теми </a:t>
            </a:r>
            <a:r>
              <a:rPr sz="1200" spc="-5" dirty="0">
                <a:latin typeface="Times New Roman"/>
                <a:cs typeface="Times New Roman"/>
              </a:rPr>
              <a:t>Мg-А1-Zn, які мають </a:t>
            </a:r>
            <a:r>
              <a:rPr sz="1200" dirty="0">
                <a:latin typeface="Times New Roman"/>
                <a:cs typeface="Times New Roman"/>
              </a:rPr>
              <a:t>хорошу </a:t>
            </a:r>
            <a:r>
              <a:rPr sz="1200" spc="-5" dirty="0">
                <a:latin typeface="Times New Roman"/>
                <a:cs typeface="Times New Roman"/>
              </a:rPr>
              <a:t>технологічність, </a:t>
            </a:r>
            <a:r>
              <a:rPr sz="1200" spc="-10" dirty="0">
                <a:latin typeface="Times New Roman"/>
                <a:cs typeface="Times New Roman"/>
              </a:rPr>
              <a:t>низьку </a:t>
            </a:r>
            <a:r>
              <a:rPr sz="1200" spc="-5" dirty="0">
                <a:latin typeface="Times New Roman"/>
                <a:cs typeface="Times New Roman"/>
              </a:rPr>
              <a:t>схильність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утворення га- </a:t>
            </a:r>
            <a:r>
              <a:rPr sz="1200" dirty="0">
                <a:latin typeface="Times New Roman"/>
                <a:cs typeface="Times New Roman"/>
              </a:rPr>
              <a:t> рячих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задовільну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 наведено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12.15.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67789" y="2794254"/>
            <a:ext cx="2309622" cy="1839467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274058" y="2793492"/>
            <a:ext cx="2260600" cy="1833880"/>
            <a:chOff x="4274058" y="2793492"/>
            <a:chExt cx="2260600" cy="1833880"/>
          </a:xfrm>
        </p:grpSpPr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74058" y="2793492"/>
              <a:ext cx="2260091" cy="1833371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6032754" y="3172967"/>
              <a:ext cx="422275" cy="354330"/>
            </a:xfrm>
            <a:custGeom>
              <a:avLst/>
              <a:gdLst/>
              <a:ahLst/>
              <a:cxnLst/>
              <a:rect l="l" t="t" r="r" b="b"/>
              <a:pathLst>
                <a:path w="422275" h="354329">
                  <a:moveTo>
                    <a:pt x="0" y="105918"/>
                  </a:moveTo>
                  <a:lnTo>
                    <a:pt x="179070" y="0"/>
                  </a:lnTo>
                </a:path>
                <a:path w="422275" h="354329">
                  <a:moveTo>
                    <a:pt x="422148" y="354330"/>
                  </a:moveTo>
                  <a:lnTo>
                    <a:pt x="268224" y="259080"/>
                  </a:lnTo>
                </a:path>
              </a:pathLst>
            </a:custGeom>
            <a:ln w="1583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5870448" y="3053331"/>
            <a:ext cx="652780" cy="1479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ts val="1005"/>
              </a:lnSpc>
            </a:pPr>
            <a:r>
              <a:rPr sz="1000" spc="-5" dirty="0">
                <a:solidFill>
                  <a:srgbClr val="0D0D0D"/>
                </a:solidFill>
                <a:latin typeface="Symbol"/>
                <a:cs typeface="Symbol"/>
              </a:rPr>
              <a:t></a:t>
            </a:r>
            <a:r>
              <a:rPr sz="1000" spc="-5" dirty="0">
                <a:solidFill>
                  <a:srgbClr val="0D0D0D"/>
                </a:solidFill>
                <a:latin typeface="Times New Roman"/>
                <a:cs typeface="Times New Roman"/>
              </a:rPr>
              <a:t>+Mg</a:t>
            </a:r>
            <a:r>
              <a:rPr sz="975" spc="-7" baseline="-12820" dirty="0">
                <a:solidFill>
                  <a:srgbClr val="0D0D0D"/>
                </a:solidFill>
                <a:latin typeface="Times New Roman"/>
                <a:cs typeface="Times New Roman"/>
              </a:rPr>
              <a:t>17</a:t>
            </a:r>
            <a:r>
              <a:rPr sz="1000" spc="-5" dirty="0">
                <a:solidFill>
                  <a:srgbClr val="0D0D0D"/>
                </a:solidFill>
                <a:latin typeface="Times New Roman"/>
                <a:cs typeface="Times New Roman"/>
              </a:rPr>
              <a:t>Al</a:t>
            </a:r>
            <a:r>
              <a:rPr sz="975" spc="-7" baseline="-12820" dirty="0">
                <a:solidFill>
                  <a:srgbClr val="0D0D0D"/>
                </a:solidFill>
                <a:latin typeface="Times New Roman"/>
                <a:cs typeface="Times New Roman"/>
              </a:rPr>
              <a:t>12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200394" y="3351276"/>
            <a:ext cx="106045" cy="144780"/>
          </a:xfrm>
          <a:custGeom>
            <a:avLst/>
            <a:gdLst/>
            <a:ahLst/>
            <a:cxnLst/>
            <a:rect l="l" t="t" r="r" b="b"/>
            <a:pathLst>
              <a:path w="106045" h="144779">
                <a:moveTo>
                  <a:pt x="105920" y="0"/>
                </a:moveTo>
                <a:lnTo>
                  <a:pt x="0" y="0"/>
                </a:lnTo>
                <a:lnTo>
                  <a:pt x="0" y="144780"/>
                </a:lnTo>
                <a:lnTo>
                  <a:pt x="105920" y="144780"/>
                </a:lnTo>
                <a:lnTo>
                  <a:pt x="1059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201409" y="3314191"/>
            <a:ext cx="10541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solidFill>
                  <a:srgbClr val="0D0D0D"/>
                </a:solidFill>
                <a:latin typeface="Symbol"/>
                <a:cs typeface="Symbol"/>
              </a:rPr>
              <a:t>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7819" y="4551220"/>
            <a:ext cx="5787390" cy="5431155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645"/>
              </a:spcBef>
              <a:tabLst>
                <a:tab pos="2882265" algn="l"/>
              </a:tabLst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100	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</a:t>
            </a:r>
            <a:endParaRPr sz="1000">
              <a:latin typeface="Times New Roman"/>
              <a:cs typeface="Times New Roman"/>
            </a:endParaRPr>
          </a:p>
          <a:p>
            <a:pPr marL="361315" marR="354330" algn="ctr">
              <a:lnSpc>
                <a:spcPts val="1150"/>
              </a:lnSpc>
              <a:spcBef>
                <a:spcPts val="62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12.15.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МЛ5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МЛ5пч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(ливарний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травлення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протягом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1...5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розчині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складу: азотна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кислота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1 %;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вода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дистильована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-5" dirty="0">
                <a:latin typeface="Times New Roman"/>
                <a:cs typeface="Times New Roman"/>
              </a:rPr>
              <a:t> 24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%; </a:t>
            </a:r>
            <a:r>
              <a:rPr sz="1000" spc="-5" dirty="0">
                <a:latin typeface="Times New Roman"/>
                <a:cs typeface="Times New Roman"/>
              </a:rPr>
              <a:t>етиленгліколь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75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%)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МЛ5пч </a:t>
            </a:r>
            <a:r>
              <a:rPr sz="1200" dirty="0">
                <a:latin typeface="Times New Roman"/>
                <a:cs typeface="Times New Roman"/>
              </a:rPr>
              <a:t>за механічними </a:t>
            </a:r>
            <a:r>
              <a:rPr sz="1200" spc="-5" dirty="0">
                <a:latin typeface="Times New Roman"/>
                <a:cs typeface="Times New Roman"/>
              </a:rPr>
              <a:t>властивостями аналогічний сплаву МЛ5, </a:t>
            </a:r>
            <a:r>
              <a:rPr sz="1200" dirty="0">
                <a:latin typeface="Times New Roman"/>
                <a:cs typeface="Times New Roman"/>
              </a:rPr>
              <a:t>однак має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завдяки</a:t>
            </a:r>
            <a:r>
              <a:rPr sz="1200" dirty="0">
                <a:latin typeface="Times New Roman"/>
                <a:cs typeface="Times New Roman"/>
              </a:rPr>
              <a:t> підвищеній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чистоті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домішках.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МЛ5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МЛ5пч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основному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 обробляються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режимі Т4 (ГОСТ </a:t>
            </a:r>
            <a:r>
              <a:rPr sz="1200" dirty="0">
                <a:latin typeface="Times New Roman"/>
                <a:cs typeface="Times New Roman"/>
              </a:rPr>
              <a:t>17535-77).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Для підвищення </a:t>
            </a:r>
            <a:r>
              <a:rPr sz="1200" dirty="0">
                <a:latin typeface="Times New Roman"/>
                <a:cs typeface="Times New Roman"/>
              </a:rPr>
              <a:t>межі </a:t>
            </a:r>
            <a:r>
              <a:rPr sz="1200" spc="-5" dirty="0">
                <a:latin typeface="Times New Roman"/>
                <a:cs typeface="Times New Roman"/>
              </a:rPr>
              <a:t>плинності сплавів </a:t>
            </a:r>
            <a:r>
              <a:rPr sz="1200" dirty="0">
                <a:latin typeface="Times New Roman"/>
                <a:cs typeface="Times New Roman"/>
              </a:rPr>
              <a:t>МЛ8, </a:t>
            </a:r>
            <a:r>
              <a:rPr sz="1200" spc="-5" dirty="0">
                <a:latin typeface="Times New Roman"/>
                <a:cs typeface="Times New Roman"/>
              </a:rPr>
              <a:t>ВМЛ18 та ВМЛ20 </a:t>
            </a:r>
            <a:r>
              <a:rPr sz="1200" dirty="0">
                <a:latin typeface="Times New Roman"/>
                <a:cs typeface="Times New Roman"/>
              </a:rPr>
              <a:t>використовується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режим термообробки </a:t>
            </a:r>
            <a:r>
              <a:rPr sz="1200" spc="-5" dirty="0">
                <a:latin typeface="Times New Roman"/>
                <a:cs typeface="Times New Roman"/>
              </a:rPr>
              <a:t>Т6 (ГОСТ </a:t>
            </a:r>
            <a:r>
              <a:rPr sz="1200" dirty="0">
                <a:latin typeface="Times New Roman"/>
                <a:cs typeface="Times New Roman"/>
              </a:rPr>
              <a:t>17535-77), однак </a:t>
            </a:r>
            <a:r>
              <a:rPr sz="1200" spc="-5" dirty="0">
                <a:latin typeface="Times New Roman"/>
                <a:cs typeface="Times New Roman"/>
              </a:rPr>
              <a:t>при цьому знижується </a:t>
            </a:r>
            <a:r>
              <a:rPr sz="1200" dirty="0">
                <a:latin typeface="Times New Roman"/>
                <a:cs typeface="Times New Roman"/>
              </a:rPr>
              <a:t>їх корозійна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ВМЛ18 системи Мg-Аl-Zn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підвищені меж міцності та плинності (на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40 % </a:t>
            </a:r>
            <a:r>
              <a:rPr sz="1200" spc="-5" dirty="0">
                <a:latin typeface="Times New Roman"/>
                <a:cs typeface="Times New Roman"/>
              </a:rPr>
              <a:t>відповідно),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підвищену корозійну стійкість </a:t>
            </a:r>
            <a:r>
              <a:rPr sz="1200" dirty="0">
                <a:latin typeface="Times New Roman"/>
                <a:cs typeface="Times New Roman"/>
              </a:rPr>
              <a:t>(в 2,5 рази) в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сплавом </a:t>
            </a:r>
            <a:r>
              <a:rPr sz="1200" spc="-5" dirty="0">
                <a:latin typeface="Times New Roman"/>
                <a:cs typeface="Times New Roman"/>
              </a:rPr>
              <a:t>МЛ5пч. При термічній </a:t>
            </a:r>
            <a:r>
              <a:rPr sz="1200" dirty="0">
                <a:latin typeface="Times New Roman"/>
                <a:cs typeface="Times New Roman"/>
              </a:rPr>
              <a:t>обробці </a:t>
            </a:r>
            <a:r>
              <a:rPr sz="1200" spc="-5" dirty="0">
                <a:latin typeface="Times New Roman"/>
                <a:cs typeface="Times New Roman"/>
              </a:rPr>
              <a:t>використовують такі </a:t>
            </a:r>
            <a:r>
              <a:rPr sz="1200" dirty="0">
                <a:latin typeface="Times New Roman"/>
                <a:cs typeface="Times New Roman"/>
              </a:rPr>
              <a:t>самі </a:t>
            </a:r>
            <a:r>
              <a:rPr sz="1200" spc="-5" dirty="0">
                <a:latin typeface="Times New Roman"/>
                <a:cs typeface="Times New Roman"/>
              </a:rPr>
              <a:t>режими, </a:t>
            </a:r>
            <a:r>
              <a:rPr sz="1200" dirty="0">
                <a:latin typeface="Times New Roman"/>
                <a:cs typeface="Times New Roman"/>
              </a:rPr>
              <a:t>що й 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МЛ5пч.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10" dirty="0">
                <a:latin typeface="Times New Roman"/>
                <a:cs typeface="Times New Roman"/>
              </a:rPr>
              <a:t>Сплав ВМЛ20 </a:t>
            </a:r>
            <a:r>
              <a:rPr sz="1200" spc="-15" dirty="0">
                <a:latin typeface="Times New Roman"/>
                <a:cs typeface="Times New Roman"/>
              </a:rPr>
              <a:t>системи Мg-Zn-Zr термічно </a:t>
            </a:r>
            <a:r>
              <a:rPr sz="1200" spc="-10" dirty="0">
                <a:latin typeface="Times New Roman"/>
                <a:cs typeface="Times New Roman"/>
              </a:rPr>
              <a:t>обробляють </a:t>
            </a:r>
            <a:r>
              <a:rPr sz="1200" spc="-15" dirty="0">
                <a:latin typeface="Times New Roman"/>
                <a:cs typeface="Times New Roman"/>
              </a:rPr>
              <a:t>згідно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режимом Т61. </a:t>
            </a:r>
            <a:r>
              <a:rPr sz="1200" spc="-1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ВМЛ20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порівнянні </a:t>
            </a: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сплавом </a:t>
            </a:r>
            <a:r>
              <a:rPr sz="1200" spc="-10" dirty="0">
                <a:latin typeface="Times New Roman"/>
                <a:cs typeface="Times New Roman"/>
              </a:rPr>
              <a:t>МЛ8 </a:t>
            </a:r>
            <a:r>
              <a:rPr sz="1200" spc="-15" dirty="0">
                <a:latin typeface="Times New Roman"/>
                <a:cs typeface="Times New Roman"/>
              </a:rPr>
              <a:t>(система Мg-Zn-Zr) </a:t>
            </a:r>
            <a:r>
              <a:rPr sz="1200" spc="-10" dirty="0">
                <a:latin typeface="Times New Roman"/>
                <a:cs typeface="Times New Roman"/>
              </a:rPr>
              <a:t>має </a:t>
            </a:r>
            <a:r>
              <a:rPr sz="1200" spc="-15" dirty="0">
                <a:latin typeface="Times New Roman"/>
                <a:cs typeface="Times New Roman"/>
              </a:rPr>
              <a:t>найбільш високі значення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межі міцності </a:t>
            </a:r>
            <a:r>
              <a:rPr sz="1200" spc="-10" dirty="0">
                <a:latin typeface="Times New Roman"/>
                <a:cs typeface="Times New Roman"/>
              </a:rPr>
              <a:t>та межі </a:t>
            </a:r>
            <a:r>
              <a:rPr sz="1200" spc="-15" dirty="0">
                <a:latin typeface="Times New Roman"/>
                <a:cs typeface="Times New Roman"/>
              </a:rPr>
              <a:t>плинності, завдяки </a:t>
            </a:r>
            <a:r>
              <a:rPr sz="1200" spc="-10" dirty="0">
                <a:latin typeface="Times New Roman"/>
                <a:cs typeface="Times New Roman"/>
              </a:rPr>
              <a:t>чому </a:t>
            </a:r>
            <a:r>
              <a:rPr sz="1200" spc="-15" dirty="0">
                <a:latin typeface="Times New Roman"/>
                <a:cs typeface="Times New Roman"/>
              </a:rPr>
              <a:t>може бути використаний </a:t>
            </a:r>
            <a:r>
              <a:rPr sz="1200" spc="-10" dirty="0">
                <a:latin typeface="Times New Roman"/>
                <a:cs typeface="Times New Roman"/>
              </a:rPr>
              <a:t>для заміни де-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яких </a:t>
            </a:r>
            <a:r>
              <a:rPr sz="1200" spc="-15" dirty="0">
                <a:latin typeface="Times New Roman"/>
                <a:cs typeface="Times New Roman"/>
              </a:rPr>
              <a:t>алюмінієвих сплавів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виготовленні </a:t>
            </a:r>
            <a:r>
              <a:rPr sz="1200" spc="-10" dirty="0">
                <a:latin typeface="Times New Roman"/>
                <a:cs typeface="Times New Roman"/>
              </a:rPr>
              <a:t>виливків. Сплав ВМЛ20 </a:t>
            </a:r>
            <a:r>
              <a:rPr sz="1200" spc="-15" dirty="0">
                <a:latin typeface="Times New Roman"/>
                <a:cs typeface="Times New Roman"/>
              </a:rPr>
              <a:t>перевершує </a:t>
            </a:r>
            <a:r>
              <a:rPr sz="1200" spc="-10" dirty="0">
                <a:latin typeface="Times New Roman"/>
                <a:cs typeface="Times New Roman"/>
              </a:rPr>
              <a:t>МЛ8 за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тимчасовим опором </a:t>
            </a:r>
            <a:r>
              <a:rPr sz="1200" spc="-10" dirty="0">
                <a:latin typeface="Times New Roman"/>
                <a:cs typeface="Times New Roman"/>
              </a:rPr>
              <a:t>розриву на </a:t>
            </a:r>
            <a:r>
              <a:rPr sz="1200" spc="-5" dirty="0">
                <a:latin typeface="Times New Roman"/>
                <a:cs typeface="Times New Roman"/>
              </a:rPr>
              <a:t>13 %, </a:t>
            </a:r>
            <a:r>
              <a:rPr sz="1200" spc="-15" dirty="0">
                <a:latin typeface="Times New Roman"/>
                <a:cs typeface="Times New Roman"/>
              </a:rPr>
              <a:t>межі плинності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10" dirty="0">
                <a:latin typeface="Times New Roman"/>
                <a:cs typeface="Times New Roman"/>
              </a:rPr>
              <a:t>30 </a:t>
            </a:r>
            <a:r>
              <a:rPr sz="1200" spc="-5" dirty="0">
                <a:latin typeface="Times New Roman"/>
                <a:cs typeface="Times New Roman"/>
              </a:rPr>
              <a:t>%. </a:t>
            </a:r>
            <a:r>
              <a:rPr sz="1200" spc="-15" dirty="0">
                <a:latin typeface="Times New Roman"/>
                <a:cs typeface="Times New Roman"/>
              </a:rPr>
              <a:t>Мікроструктуру сплаву </a:t>
            </a:r>
            <a:r>
              <a:rPr sz="1200" spc="-10" dirty="0">
                <a:latin typeface="Times New Roman"/>
                <a:cs typeface="Times New Roman"/>
              </a:rPr>
              <a:t> ВМЛ20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литому стані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після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термообробки</a:t>
            </a:r>
            <a:r>
              <a:rPr sz="1200" spc="-10" dirty="0">
                <a:latin typeface="Times New Roman"/>
                <a:cs typeface="Times New Roman"/>
              </a:rPr>
              <a:t> (у</a:t>
            </a:r>
            <a:r>
              <a:rPr sz="1200" spc="-15" dirty="0">
                <a:latin typeface="Times New Roman"/>
                <a:cs typeface="Times New Roman"/>
              </a:rPr>
              <a:t> режимі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Т6)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15" dirty="0">
                <a:latin typeface="Times New Roman"/>
                <a:cs typeface="Times New Roman"/>
              </a:rPr>
              <a:t> рис.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12.16.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литому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зерно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містить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Mg,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Zn,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Cd,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Zr,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край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зерна: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Zn,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Cd,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Bi. </a:t>
            </a:r>
            <a:r>
              <a:rPr sz="1200" spc="-5" dirty="0">
                <a:latin typeface="Times New Roman"/>
                <a:cs typeface="Times New Roman"/>
              </a:rPr>
              <a:t>При збільшенні вмісту Nb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сплаві, він розташовується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самому </a:t>
            </a:r>
            <a:r>
              <a:rPr sz="1200" dirty="0">
                <a:latin typeface="Times New Roman"/>
                <a:cs typeface="Times New Roman"/>
              </a:rPr>
              <a:t>зерні </a:t>
            </a:r>
            <a:r>
              <a:rPr sz="1200" spc="-5" dirty="0">
                <a:latin typeface="Times New Roman"/>
                <a:cs typeface="Times New Roman"/>
              </a:rPr>
              <a:t>та по </a:t>
            </a:r>
            <a:r>
              <a:rPr sz="1200" dirty="0">
                <a:latin typeface="Times New Roman"/>
                <a:cs typeface="Times New Roman"/>
              </a:rPr>
              <a:t>грани-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цям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Білі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включення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границям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складаються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Mg,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Zn,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Cd,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Zr,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Nb,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Зміст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елементів коливається в </a:t>
            </a:r>
            <a:r>
              <a:rPr sz="1200" spc="-5" dirty="0">
                <a:latin typeface="Times New Roman"/>
                <a:cs typeface="Times New Roman"/>
              </a:rPr>
              <a:t>певних межах. </a:t>
            </a:r>
            <a:r>
              <a:rPr sz="1200" dirty="0">
                <a:latin typeface="Times New Roman"/>
                <a:cs typeface="Times New Roman"/>
              </a:rPr>
              <a:t>Зерно </a:t>
            </a:r>
            <a:r>
              <a:rPr sz="1200" spc="-5" dirty="0">
                <a:latin typeface="Times New Roman"/>
                <a:cs typeface="Times New Roman"/>
              </a:rPr>
              <a:t>та його </a:t>
            </a:r>
            <a:r>
              <a:rPr sz="1200" dirty="0">
                <a:latin typeface="Times New Roman"/>
                <a:cs typeface="Times New Roman"/>
              </a:rPr>
              <a:t>межа донних зливів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литому стані складаються </a:t>
            </a:r>
            <a:r>
              <a:rPr sz="1200" dirty="0">
                <a:latin typeface="Times New Roman"/>
                <a:cs typeface="Times New Roman"/>
              </a:rPr>
              <a:t>з Mg </a:t>
            </a:r>
            <a:r>
              <a:rPr sz="1200" spc="-5" dirty="0">
                <a:latin typeface="Times New Roman"/>
                <a:cs typeface="Times New Roman"/>
              </a:rPr>
              <a:t>та невеликої </a:t>
            </a:r>
            <a:r>
              <a:rPr sz="1200" dirty="0">
                <a:latin typeface="Times New Roman"/>
                <a:cs typeface="Times New Roman"/>
              </a:rPr>
              <a:t>кількості </a:t>
            </a:r>
            <a:r>
              <a:rPr sz="1200" spc="-5" dirty="0">
                <a:latin typeface="Times New Roman"/>
                <a:cs typeface="Times New Roman"/>
              </a:rPr>
              <a:t>Zn, </a:t>
            </a:r>
            <a:r>
              <a:rPr sz="1200" dirty="0">
                <a:latin typeface="Times New Roman"/>
                <a:cs typeface="Times New Roman"/>
              </a:rPr>
              <a:t>Zr, </a:t>
            </a:r>
            <a:r>
              <a:rPr sz="1200" spc="-5" dirty="0">
                <a:latin typeface="Times New Roman"/>
                <a:cs typeface="Times New Roman"/>
              </a:rPr>
              <a:t>Cd, Bi. Білі включення по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границям зерна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містять Mg,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Zn, Zr, </a:t>
            </a:r>
            <a:r>
              <a:rPr sz="1200" spc="-5" dirty="0">
                <a:latin typeface="Times New Roman"/>
                <a:cs typeface="Times New Roman"/>
              </a:rPr>
              <a:t>Nb, Fe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незначну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 </a:t>
            </a:r>
            <a:r>
              <a:rPr sz="1200" dirty="0">
                <a:latin typeface="Times New Roman"/>
                <a:cs typeface="Times New Roman"/>
              </a:rPr>
              <a:t>Bi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5"/>
              </a:spcBef>
            </a:pPr>
            <a:r>
              <a:rPr sz="1000" spc="-5" dirty="0">
                <a:latin typeface="Times New Roman"/>
                <a:cs typeface="Times New Roman"/>
              </a:rPr>
              <a:t>239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81" y="2537709"/>
            <a:ext cx="5787390" cy="7444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715" algn="ctr">
              <a:lnSpc>
                <a:spcPts val="1175"/>
              </a:lnSpc>
              <a:spcBef>
                <a:spcPts val="100"/>
              </a:spcBef>
              <a:tabLst>
                <a:tab pos="1487805" algn="l"/>
                <a:tab pos="2962275" algn="l"/>
                <a:tab pos="4429125" algn="l"/>
              </a:tabLst>
            </a:pPr>
            <a:r>
              <a:rPr sz="1000" spc="-5" dirty="0">
                <a:latin typeface="Times New Roman"/>
                <a:cs typeface="Times New Roman"/>
              </a:rPr>
              <a:t>×100	×600	×100	×600</a:t>
            </a:r>
            <a:endParaRPr sz="1000">
              <a:latin typeface="Times New Roman"/>
              <a:cs typeface="Times New Roman"/>
            </a:endParaRPr>
          </a:p>
          <a:p>
            <a:pPr marL="13335" algn="ctr">
              <a:lnSpc>
                <a:spcPts val="1175"/>
              </a:lnSpc>
              <a:tabLst>
                <a:tab pos="296100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4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12.16.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ВМЛ20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литому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МЛ8,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МЛ12,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МЛ15,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ВМЛ20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переваги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перед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іншими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ційними</a:t>
            </a:r>
            <a:r>
              <a:rPr sz="1200" spc="-5" dirty="0">
                <a:latin typeface="Times New Roman"/>
                <a:cs typeface="Times New Roman"/>
              </a:rPr>
              <a:t> матеріалами: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21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вищу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межу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плинності при </a:t>
            </a:r>
            <a:r>
              <a:rPr sz="1200" dirty="0">
                <a:latin typeface="Times New Roman"/>
                <a:cs typeface="Times New Roman"/>
              </a:rPr>
              <a:t>кімнатній</a:t>
            </a:r>
            <a:r>
              <a:rPr sz="1200" spc="-5" dirty="0">
                <a:latin typeface="Times New Roman"/>
                <a:cs typeface="Times New Roman"/>
              </a:rPr>
              <a:t> та </a:t>
            </a:r>
            <a:r>
              <a:rPr sz="1200" dirty="0">
                <a:latin typeface="Times New Roman"/>
                <a:cs typeface="Times New Roman"/>
              </a:rPr>
              <a:t>підвищеній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підвищений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повзучості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тривалих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витримках;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знижену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чутливість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надрізу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статичному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підвищену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герметичність.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Високоміцні </a:t>
            </a:r>
            <a:r>
              <a:rPr sz="1200" spc="-5" dirty="0">
                <a:latin typeface="Times New Roman"/>
                <a:cs typeface="Times New Roman"/>
              </a:rPr>
              <a:t>магнієві сплави застосовуються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відливання деталей, які викорис-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товуються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конструкціях літаків та вертольотів, посадкових пристроїв, двигунів, </a:t>
            </a:r>
            <a:r>
              <a:rPr sz="1200" dirty="0">
                <a:latin typeface="Times New Roman"/>
                <a:cs typeface="Times New Roman"/>
              </a:rPr>
              <a:t>агре-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гатів і </a:t>
            </a:r>
            <a:r>
              <a:rPr sz="1200" spc="-5" dirty="0">
                <a:latin typeface="Times New Roman"/>
                <a:cs typeface="Times New Roman"/>
              </a:rPr>
              <a:t>приладів, інших виробів, які працюють </a:t>
            </a:r>
            <a:r>
              <a:rPr sz="1200" dirty="0">
                <a:latin typeface="Times New Roman"/>
                <a:cs typeface="Times New Roman"/>
              </a:rPr>
              <a:t>в умовах </a:t>
            </a:r>
            <a:r>
              <a:rPr sz="1200" spc="-5" dirty="0">
                <a:latin typeface="Times New Roman"/>
                <a:cs typeface="Times New Roman"/>
              </a:rPr>
              <a:t>тривалого та </a:t>
            </a:r>
            <a:r>
              <a:rPr sz="1200" dirty="0">
                <a:latin typeface="Times New Roman"/>
                <a:cs typeface="Times New Roman"/>
              </a:rPr>
              <a:t>короткочасного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584575" marR="5715" indent="752475" algn="r">
              <a:lnSpc>
                <a:spcPts val="1380"/>
              </a:lnSpc>
              <a:spcBef>
                <a:spcPts val="945"/>
              </a:spcBef>
            </a:pPr>
            <a:r>
              <a:rPr sz="1200" b="1" i="1" dirty="0">
                <a:latin typeface="Times New Roman"/>
                <a:cs typeface="Times New Roman"/>
              </a:rPr>
              <a:t>КОРОЗІЙНОСТІЙКІ  ЛИВАРНІ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МАГНІЄВІ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Корозійностійкі </a:t>
            </a:r>
            <a:r>
              <a:rPr sz="1200" spc="-5" dirty="0">
                <a:latin typeface="Times New Roman"/>
                <a:cs typeface="Times New Roman"/>
              </a:rPr>
              <a:t>ливарні </a:t>
            </a:r>
            <a:r>
              <a:rPr sz="1200" dirty="0">
                <a:latin typeface="Times New Roman"/>
                <a:cs typeface="Times New Roman"/>
              </a:rPr>
              <a:t>магнієві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призначені для </a:t>
            </a:r>
            <a:r>
              <a:rPr sz="1200" spc="-5" dirty="0">
                <a:latin typeface="Times New Roman"/>
                <a:cs typeface="Times New Roman"/>
              </a:rPr>
              <a:t>експлуатації при </a:t>
            </a:r>
            <a:r>
              <a:rPr sz="1200" dirty="0">
                <a:latin typeface="Times New Roman"/>
                <a:cs typeface="Times New Roman"/>
              </a:rPr>
              <a:t>темпера-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турах до </a:t>
            </a:r>
            <a:r>
              <a:rPr sz="1200" spc="-5" dirty="0">
                <a:latin typeface="Times New Roman"/>
                <a:cs typeface="Times New Roman"/>
              </a:rPr>
              <a:t>150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С </a:t>
            </a:r>
            <a:r>
              <a:rPr sz="1200" spc="-5" dirty="0">
                <a:latin typeface="Times New Roman"/>
                <a:cs typeface="Times New Roman"/>
              </a:rPr>
              <a:t>(довгостроково) </a:t>
            </a:r>
            <a:r>
              <a:rPr sz="1200" dirty="0">
                <a:latin typeface="Times New Roman"/>
                <a:cs typeface="Times New Roman"/>
              </a:rPr>
              <a:t>та 175 °С </a:t>
            </a:r>
            <a:r>
              <a:rPr sz="1200" spc="-5" dirty="0">
                <a:latin typeface="Times New Roman"/>
                <a:cs typeface="Times New Roman"/>
              </a:rPr>
              <a:t>(короткочасно). До </a:t>
            </a:r>
            <a:r>
              <a:rPr sz="1200" dirty="0">
                <a:latin typeface="Times New Roman"/>
                <a:cs typeface="Times New Roman"/>
              </a:rPr>
              <a:t>цієї </a:t>
            </a:r>
            <a:r>
              <a:rPr sz="1200" spc="-5" dirty="0">
                <a:latin typeface="Times New Roman"/>
                <a:cs typeface="Times New Roman"/>
              </a:rPr>
              <a:t>групи можна </a:t>
            </a:r>
            <a:r>
              <a:rPr sz="1200" dirty="0">
                <a:latin typeface="Times New Roman"/>
                <a:cs typeface="Times New Roman"/>
              </a:rPr>
              <a:t>віднес-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 такі</a:t>
            </a:r>
            <a:r>
              <a:rPr sz="1200" dirty="0">
                <a:latin typeface="Times New Roman"/>
                <a:cs typeface="Times New Roman"/>
              </a:rPr>
              <a:t> сплави: </a:t>
            </a:r>
            <a:r>
              <a:rPr sz="1200" spc="-5" dirty="0">
                <a:latin typeface="Times New Roman"/>
                <a:cs typeface="Times New Roman"/>
              </a:rPr>
              <a:t>МЛ5пч, ВМЛ18. Ці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 знижений вміст шкідливих </a:t>
            </a:r>
            <a:r>
              <a:rPr sz="1200" spc="-5" dirty="0">
                <a:latin typeface="Times New Roman"/>
                <a:cs typeface="Times New Roman"/>
              </a:rPr>
              <a:t>домішок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підвищену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Корозійностійкі </a:t>
            </a:r>
            <a:r>
              <a:rPr sz="1200" spc="-5" dirty="0">
                <a:latin typeface="Times New Roman"/>
                <a:cs typeface="Times New Roman"/>
              </a:rPr>
              <a:t>магнієві сплави застосовуються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5" dirty="0">
                <a:latin typeface="Times New Roman"/>
                <a:cs typeface="Times New Roman"/>
              </a:rPr>
              <a:t>та ви- </a:t>
            </a:r>
            <a:r>
              <a:rPr sz="1200" dirty="0">
                <a:latin typeface="Times New Roman"/>
                <a:cs typeface="Times New Roman"/>
              </a:rPr>
              <a:t> робів </a:t>
            </a:r>
            <a:r>
              <a:rPr sz="1200" spc="-5" dirty="0">
                <a:latin typeface="Times New Roman"/>
                <a:cs typeface="Times New Roman"/>
              </a:rPr>
              <a:t>авіакосмічної промисловості та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машинобудуванні (корпусні виливки </a:t>
            </a:r>
            <a:r>
              <a:rPr sz="1200" dirty="0">
                <a:latin typeface="Times New Roman"/>
                <a:cs typeface="Times New Roman"/>
              </a:rPr>
              <a:t>насосів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помп,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картери,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масловідстійники,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кришки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блоків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циліндрів,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кронштейни,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ферми,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рами).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319905" marR="5715" indent="-219075" algn="r">
              <a:lnSpc>
                <a:spcPts val="1380"/>
              </a:lnSpc>
              <a:spcBef>
                <a:spcPts val="919"/>
              </a:spcBef>
            </a:pPr>
            <a:r>
              <a:rPr sz="1200" b="1" i="1" dirty="0">
                <a:latin typeface="Times New Roman"/>
                <a:cs typeface="Times New Roman"/>
              </a:rPr>
              <a:t>ЖАРОМІЦНІ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ЛИВАРНІ  </a:t>
            </a:r>
            <a:r>
              <a:rPr sz="1200" b="1" i="1" spc="-5" dirty="0">
                <a:latin typeface="Times New Roman"/>
                <a:cs typeface="Times New Roman"/>
              </a:rPr>
              <a:t>МАГНІЄВ</a:t>
            </a:r>
            <a:r>
              <a:rPr sz="1200" b="1" i="1" dirty="0">
                <a:latin typeface="Times New Roman"/>
                <a:cs typeface="Times New Roman"/>
              </a:rPr>
              <a:t>І </a:t>
            </a:r>
            <a:r>
              <a:rPr sz="1200" b="1" i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9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Жароміцні </a:t>
            </a:r>
            <a:r>
              <a:rPr sz="1200" spc="-5" dirty="0">
                <a:latin typeface="Times New Roman"/>
                <a:cs typeface="Times New Roman"/>
              </a:rPr>
              <a:t>ливарні магнієві сплави </a:t>
            </a:r>
            <a:r>
              <a:rPr sz="1200" dirty="0">
                <a:latin typeface="Times New Roman"/>
                <a:cs typeface="Times New Roman"/>
              </a:rPr>
              <a:t>призначені для </a:t>
            </a:r>
            <a:r>
              <a:rPr sz="1200" spc="-5" dirty="0">
                <a:latin typeface="Times New Roman"/>
                <a:cs typeface="Times New Roman"/>
              </a:rPr>
              <a:t>експлуатації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умовах нагріван-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</a:t>
            </a:r>
            <a:r>
              <a:rPr sz="1200" dirty="0">
                <a:latin typeface="Times New Roman"/>
                <a:cs typeface="Times New Roman"/>
              </a:rPr>
              <a:t>до 250...300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С </a:t>
            </a:r>
            <a:r>
              <a:rPr sz="1200" spc="-5" dirty="0">
                <a:latin typeface="Times New Roman"/>
                <a:cs typeface="Times New Roman"/>
              </a:rPr>
              <a:t>(довгостроково) та </a:t>
            </a:r>
            <a:r>
              <a:rPr sz="1200" dirty="0">
                <a:latin typeface="Times New Roman"/>
                <a:cs typeface="Times New Roman"/>
              </a:rPr>
              <a:t>350...400 °С </a:t>
            </a:r>
            <a:r>
              <a:rPr sz="1200" spc="-5" dirty="0">
                <a:latin typeface="Times New Roman"/>
                <a:cs typeface="Times New Roman"/>
              </a:rPr>
              <a:t>(короткочасно). До </a:t>
            </a:r>
            <a:r>
              <a:rPr sz="1200" dirty="0">
                <a:latin typeface="Times New Roman"/>
                <a:cs typeface="Times New Roman"/>
              </a:rPr>
              <a:t>цієї </a:t>
            </a:r>
            <a:r>
              <a:rPr sz="1200" spc="-5" dirty="0">
                <a:latin typeface="Times New Roman"/>
                <a:cs typeface="Times New Roman"/>
              </a:rPr>
              <a:t>групи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віднести</a:t>
            </a:r>
            <a:r>
              <a:rPr sz="1200" spc="-5" dirty="0">
                <a:latin typeface="Times New Roman"/>
                <a:cs typeface="Times New Roman"/>
              </a:rPr>
              <a:t> такі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сплави: </a:t>
            </a:r>
            <a:r>
              <a:rPr sz="1200" dirty="0">
                <a:latin typeface="Times New Roman"/>
                <a:cs typeface="Times New Roman"/>
              </a:rPr>
              <a:t>МЛ9, </a:t>
            </a:r>
            <a:r>
              <a:rPr sz="1200" spc="-5" dirty="0">
                <a:latin typeface="Times New Roman"/>
                <a:cs typeface="Times New Roman"/>
              </a:rPr>
              <a:t>МЛ10, МЛ19.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Жароміцні </a:t>
            </a:r>
            <a:r>
              <a:rPr sz="1200" spc="-5" dirty="0">
                <a:latin typeface="Times New Roman"/>
                <a:cs typeface="Times New Roman"/>
              </a:rPr>
              <a:t>сплави практично не </a:t>
            </a:r>
            <a:r>
              <a:rPr sz="1200" dirty="0">
                <a:latin typeface="Times New Roman"/>
                <a:cs typeface="Times New Roman"/>
              </a:rPr>
              <a:t>схильні до утворення </a:t>
            </a:r>
            <a:r>
              <a:rPr sz="1200" spc="-5" dirty="0">
                <a:latin typeface="Times New Roman"/>
                <a:cs typeface="Times New Roman"/>
              </a:rPr>
              <a:t>мікрорихлот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виливках та </a:t>
            </a:r>
            <a:r>
              <a:rPr sz="1200" dirty="0">
                <a:latin typeface="Times New Roman"/>
                <a:cs typeface="Times New Roman"/>
              </a:rPr>
              <a:t> мають </a:t>
            </a:r>
            <a:r>
              <a:rPr sz="1200" spc="-5" dirty="0">
                <a:latin typeface="Times New Roman"/>
                <a:cs typeface="Times New Roman"/>
              </a:rPr>
              <a:t>високу герметичність. Завдяки присутності цирконію, який </a:t>
            </a:r>
            <a:r>
              <a:rPr sz="1200" dirty="0">
                <a:latin typeface="Times New Roman"/>
                <a:cs typeface="Times New Roman"/>
              </a:rPr>
              <a:t>ефективно подріб-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нює зерно,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dirty="0">
                <a:latin typeface="Times New Roman"/>
                <a:cs typeface="Times New Roman"/>
              </a:rPr>
              <a:t> однорідні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Жароміцні магнієві </a:t>
            </a:r>
            <a:r>
              <a:rPr sz="1200" spc="-5" dirty="0">
                <a:latin typeface="Times New Roman"/>
                <a:cs typeface="Times New Roman"/>
              </a:rPr>
              <a:t>сплави не містять </a:t>
            </a:r>
            <a:r>
              <a:rPr sz="1200" dirty="0">
                <a:latin typeface="Times New Roman"/>
                <a:cs typeface="Times New Roman"/>
              </a:rPr>
              <a:t>в своєму </a:t>
            </a:r>
            <a:r>
              <a:rPr sz="1200" spc="-5" dirty="0">
                <a:latin typeface="Times New Roman"/>
                <a:cs typeface="Times New Roman"/>
              </a:rPr>
              <a:t>складі радіоактивних та </a:t>
            </a:r>
            <a:r>
              <a:rPr sz="1200" dirty="0">
                <a:latin typeface="Times New Roman"/>
                <a:cs typeface="Times New Roman"/>
              </a:rPr>
              <a:t>токсичних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добавок. Ці сплави застосовуються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5" dirty="0">
                <a:latin typeface="Times New Roman"/>
                <a:cs typeface="Times New Roman"/>
              </a:rPr>
              <a:t>літаків, вертольотів, дви-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гунів, приладів, редукторів, </a:t>
            </a:r>
            <a:r>
              <a:rPr sz="1200" dirty="0">
                <a:latin typeface="Times New Roman"/>
                <a:cs typeface="Times New Roman"/>
              </a:rPr>
              <a:t>олійних </a:t>
            </a:r>
            <a:r>
              <a:rPr sz="1200" spc="-5" dirty="0">
                <a:latin typeface="Times New Roman"/>
                <a:cs typeface="Times New Roman"/>
              </a:rPr>
              <a:t>агрегатів та </a:t>
            </a:r>
            <a:r>
              <a:rPr sz="1200" dirty="0">
                <a:latin typeface="Times New Roman"/>
                <a:cs typeface="Times New Roman"/>
              </a:rPr>
              <a:t>інших </a:t>
            </a:r>
            <a:r>
              <a:rPr sz="1200" spc="-5" dirty="0">
                <a:latin typeface="Times New Roman"/>
                <a:cs typeface="Times New Roman"/>
              </a:rPr>
              <a:t>конструкцій, які працюють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підвищених температурах.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240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0090" y="900683"/>
            <a:ext cx="1369314" cy="166039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202179" y="906721"/>
            <a:ext cx="1369314" cy="1654360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683508" y="900683"/>
            <a:ext cx="1356360" cy="1660398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151120" y="899922"/>
            <a:ext cx="1356360" cy="1644396"/>
          </a:xfrm>
          <a:prstGeom prst="rect">
            <a:avLst/>
          </a:prstGeom>
        </p:spPr>
      </p:pic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06" y="516889"/>
            <a:ext cx="5863590" cy="5884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00">
              <a:latin typeface="Times New Roman"/>
              <a:cs typeface="Times New Roman"/>
            </a:endParaRPr>
          </a:p>
          <a:p>
            <a:pPr marL="400050" marR="44450" lvl="1" indent="-400050" algn="r">
              <a:lnSpc>
                <a:spcPct val="100000"/>
              </a:lnSpc>
              <a:buAutoNum type="arabicPeriod" startAt="4"/>
              <a:tabLst>
                <a:tab pos="4000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МІДЬ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ЇЇ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4"/>
            </a:pPr>
            <a:endParaRPr sz="2000">
              <a:latin typeface="Times New Roman"/>
              <a:cs typeface="Times New Roman"/>
            </a:endParaRPr>
          </a:p>
          <a:p>
            <a:pPr marL="457200" marR="44450" lvl="2" indent="-457200" algn="r">
              <a:lnSpc>
                <a:spcPct val="100000"/>
              </a:lnSpc>
              <a:buAutoNum type="arabicPeriod"/>
              <a:tabLst>
                <a:tab pos="4572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МІДЬ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Мідь </a:t>
            </a:r>
            <a:r>
              <a:rPr sz="1200" dirty="0">
                <a:latin typeface="Times New Roman"/>
                <a:cs typeface="Times New Roman"/>
              </a:rPr>
              <a:t>(Cu) – метал </a:t>
            </a:r>
            <a:r>
              <a:rPr sz="1200" spc="-5" dirty="0">
                <a:latin typeface="Times New Roman"/>
                <a:cs typeface="Times New Roman"/>
              </a:rPr>
              <a:t>червоно-рожевого </a:t>
            </a:r>
            <a:r>
              <a:rPr sz="1200" dirty="0">
                <a:latin typeface="Times New Roman"/>
                <a:cs typeface="Times New Roman"/>
              </a:rPr>
              <a:t>кольору. </a:t>
            </a:r>
            <a:r>
              <a:rPr sz="1200" spc="-5" dirty="0">
                <a:latin typeface="Times New Roman"/>
                <a:cs typeface="Times New Roman"/>
              </a:rPr>
              <a:t>За застосуванням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промисловості </a:t>
            </a:r>
            <a:r>
              <a:rPr sz="1200" dirty="0">
                <a:latin typeface="Times New Roman"/>
                <a:cs typeface="Times New Roman"/>
              </a:rPr>
              <a:t> мідь </a:t>
            </a:r>
            <a:r>
              <a:rPr sz="1200" spc="-5" dirty="0">
                <a:latin typeface="Times New Roman"/>
                <a:cs typeface="Times New Roman"/>
              </a:rPr>
              <a:t>займає </a:t>
            </a:r>
            <a:r>
              <a:rPr sz="1200" dirty="0">
                <a:latin typeface="Times New Roman"/>
                <a:cs typeface="Times New Roman"/>
              </a:rPr>
              <a:t>одне з </a:t>
            </a:r>
            <a:r>
              <a:rPr sz="1200" spc="-5" dirty="0">
                <a:latin typeface="Times New Roman"/>
                <a:cs typeface="Times New Roman"/>
              </a:rPr>
              <a:t>перших </a:t>
            </a:r>
            <a:r>
              <a:rPr sz="1200" dirty="0">
                <a:latin typeface="Times New Roman"/>
                <a:cs typeface="Times New Roman"/>
              </a:rPr>
              <a:t>місць серед </a:t>
            </a:r>
            <a:r>
              <a:rPr sz="1200" spc="-5" dirty="0">
                <a:latin typeface="Times New Roman"/>
                <a:cs typeface="Times New Roman"/>
              </a:rPr>
              <a:t>кольорових металів. Температура плавлення мі- </a:t>
            </a:r>
            <a:r>
              <a:rPr sz="1200" dirty="0">
                <a:latin typeface="Times New Roman"/>
                <a:cs typeface="Times New Roman"/>
              </a:rPr>
              <a:t> ді </a:t>
            </a:r>
            <a:r>
              <a:rPr sz="1200" spc="-5" dirty="0">
                <a:latin typeface="Times New Roman"/>
                <a:cs typeface="Times New Roman"/>
              </a:rPr>
              <a:t>дорівнює </a:t>
            </a:r>
            <a:r>
              <a:rPr sz="1200" dirty="0">
                <a:latin typeface="Times New Roman"/>
                <a:cs typeface="Times New Roman"/>
              </a:rPr>
              <a:t>1083 </a:t>
            </a:r>
            <a:r>
              <a:rPr sz="1200" spc="-5" dirty="0">
                <a:latin typeface="Times New Roman"/>
                <a:cs typeface="Times New Roman"/>
              </a:rPr>
              <a:t>°С. </a:t>
            </a:r>
            <a:r>
              <a:rPr sz="1200" dirty="0">
                <a:latin typeface="Times New Roman"/>
                <a:cs typeface="Times New Roman"/>
              </a:rPr>
              <a:t>Кристалічна решітка – кубічна </a:t>
            </a:r>
            <a:r>
              <a:rPr sz="1200" spc="-5" dirty="0">
                <a:latin typeface="Times New Roman"/>
                <a:cs typeface="Times New Roman"/>
              </a:rPr>
              <a:t>гранецентрована. Алотропних 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ретворень </a:t>
            </a:r>
            <a:r>
              <a:rPr sz="1200" dirty="0">
                <a:latin typeface="Times New Roman"/>
                <a:cs typeface="Times New Roman"/>
              </a:rPr>
              <a:t>мідь </a:t>
            </a:r>
            <a:r>
              <a:rPr sz="1200" spc="-5" dirty="0">
                <a:latin typeface="Times New Roman"/>
                <a:cs typeface="Times New Roman"/>
              </a:rPr>
              <a:t>не має. </a:t>
            </a:r>
            <a:r>
              <a:rPr sz="1200" dirty="0">
                <a:latin typeface="Times New Roman"/>
                <a:cs typeface="Times New Roman"/>
              </a:rPr>
              <a:t>Щільність </a:t>
            </a:r>
            <a:r>
              <a:rPr sz="1200" spc="-5" dirty="0">
                <a:latin typeface="Times New Roman"/>
                <a:cs typeface="Times New Roman"/>
              </a:rPr>
              <a:t>міді дорівнює </a:t>
            </a:r>
            <a:r>
              <a:rPr sz="1200" dirty="0">
                <a:latin typeface="Times New Roman"/>
                <a:cs typeface="Times New Roman"/>
              </a:rPr>
              <a:t>8,96 </a:t>
            </a:r>
            <a:r>
              <a:rPr sz="1200" spc="-5" dirty="0">
                <a:latin typeface="Times New Roman"/>
                <a:cs typeface="Times New Roman"/>
              </a:rPr>
              <a:t>г/см</a:t>
            </a:r>
            <a:r>
              <a:rPr sz="1200" spc="-7" baseline="38194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твердість міді майже </a:t>
            </a:r>
            <a:r>
              <a:rPr sz="1200" dirty="0">
                <a:latin typeface="Times New Roman"/>
                <a:cs typeface="Times New Roman"/>
              </a:rPr>
              <a:t>в 2 ра-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нижча, ніж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заліза.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6700"/>
              </a:lnSpc>
              <a:spcBef>
                <a:spcPts val="50"/>
              </a:spcBef>
            </a:pPr>
            <a:r>
              <a:rPr sz="1200" dirty="0">
                <a:latin typeface="Times New Roman"/>
                <a:cs typeface="Times New Roman"/>
              </a:rPr>
              <a:t>Мідь </a:t>
            </a:r>
            <a:r>
              <a:rPr sz="1200" spc="-5" dirty="0">
                <a:latin typeface="Times New Roman"/>
                <a:cs typeface="Times New Roman"/>
              </a:rPr>
              <a:t>має велику електро- та теплопровідність. За питомою </a:t>
            </a:r>
            <a:r>
              <a:rPr sz="1200" dirty="0">
                <a:latin typeface="Times New Roman"/>
                <a:cs typeface="Times New Roman"/>
              </a:rPr>
              <a:t>провідністю (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dirty="0">
                <a:latin typeface="Times New Roman"/>
                <a:cs typeface="Times New Roman"/>
              </a:rPr>
              <a:t>) </a:t>
            </a:r>
            <a:r>
              <a:rPr sz="1200" spc="-5" dirty="0">
                <a:latin typeface="Times New Roman"/>
                <a:cs typeface="Times New Roman"/>
              </a:rPr>
              <a:t>мідь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поступається </a:t>
            </a:r>
            <a:r>
              <a:rPr sz="1200" dirty="0">
                <a:latin typeface="Times New Roman"/>
                <a:cs typeface="Times New Roman"/>
              </a:rPr>
              <a:t>лише </a:t>
            </a:r>
            <a:r>
              <a:rPr sz="1200" spc="-5" dirty="0">
                <a:latin typeface="Times New Roman"/>
                <a:cs typeface="Times New Roman"/>
              </a:rPr>
              <a:t>сріблу (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Ag</a:t>
            </a:r>
            <a:r>
              <a:rPr sz="1200" spc="-5" dirty="0">
                <a:latin typeface="Times New Roman"/>
                <a:cs typeface="Times New Roman"/>
              </a:rPr>
              <a:t>=62500000 Cм/м,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Cu</a:t>
            </a:r>
            <a:r>
              <a:rPr sz="1200" spc="-5" dirty="0">
                <a:latin typeface="Times New Roman"/>
                <a:cs typeface="Times New Roman"/>
              </a:rPr>
              <a:t>=59500000 Cм/м), тому вона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осно-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вним провідниковим матеріалом </a:t>
            </a:r>
            <a:r>
              <a:rPr sz="1200" dirty="0">
                <a:latin typeface="Times New Roman"/>
                <a:cs typeface="Times New Roman"/>
              </a:rPr>
              <a:t>в електротехніці, </a:t>
            </a:r>
            <a:r>
              <a:rPr sz="1200" spc="-5" dirty="0">
                <a:latin typeface="Times New Roman"/>
                <a:cs typeface="Times New Roman"/>
              </a:rPr>
              <a:t>приладобудуванні, радіотехніці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електроніці. </a:t>
            </a:r>
            <a:r>
              <a:rPr sz="1200" dirty="0">
                <a:latin typeface="Times New Roman"/>
                <a:cs typeface="Times New Roman"/>
              </a:rPr>
              <a:t>Майже </a:t>
            </a:r>
            <a:r>
              <a:rPr sz="1200" spc="-5" dirty="0">
                <a:latin typeface="Times New Roman"/>
                <a:cs typeface="Times New Roman"/>
              </a:rPr>
              <a:t>половину </a:t>
            </a:r>
            <a:r>
              <a:rPr sz="1200" dirty="0">
                <a:latin typeface="Times New Roman"/>
                <a:cs typeface="Times New Roman"/>
              </a:rPr>
              <a:t>міді </a:t>
            </a:r>
            <a:r>
              <a:rPr sz="1200" spc="-5" dirty="0">
                <a:latin typeface="Times New Roman"/>
                <a:cs typeface="Times New Roman"/>
              </a:rPr>
              <a:t>використовують </a:t>
            </a:r>
            <a:r>
              <a:rPr sz="1200" dirty="0">
                <a:latin typeface="Times New Roman"/>
                <a:cs typeface="Times New Roman"/>
              </a:rPr>
              <a:t>саме в </a:t>
            </a:r>
            <a:r>
              <a:rPr sz="1200" spc="-5" dirty="0">
                <a:latin typeface="Times New Roman"/>
                <a:cs typeface="Times New Roman"/>
              </a:rPr>
              <a:t>них. При </a:t>
            </a:r>
            <a:r>
              <a:rPr sz="1200" dirty="0">
                <a:latin typeface="Times New Roman"/>
                <a:cs typeface="Times New Roman"/>
              </a:rPr>
              <a:t>цьому </a:t>
            </a:r>
            <a:r>
              <a:rPr sz="1200" spc="-5" dirty="0">
                <a:latin typeface="Times New Roman"/>
                <a:cs typeface="Times New Roman"/>
              </a:rPr>
              <a:t>важливе </a:t>
            </a:r>
            <a:r>
              <a:rPr sz="1200" dirty="0">
                <a:latin typeface="Times New Roman"/>
                <a:cs typeface="Times New Roman"/>
              </a:rPr>
              <a:t> значення </a:t>
            </a:r>
            <a:r>
              <a:rPr sz="1200" spc="-5" dirty="0">
                <a:latin typeface="Times New Roman"/>
                <a:cs typeface="Times New Roman"/>
              </a:rPr>
              <a:t>має хімічна чистота </a:t>
            </a:r>
            <a:r>
              <a:rPr sz="1200" dirty="0">
                <a:latin typeface="Times New Roman"/>
                <a:cs typeface="Times New Roman"/>
              </a:rPr>
              <a:t>міді, </a:t>
            </a:r>
            <a:r>
              <a:rPr sz="1200" spc="-5" dirty="0">
                <a:latin typeface="Times New Roman"/>
                <a:cs typeface="Times New Roman"/>
              </a:rPr>
              <a:t>оскільки при наявності навіть невеликої кількості </a:t>
            </a:r>
            <a:r>
              <a:rPr sz="1200" dirty="0">
                <a:latin typeface="Times New Roman"/>
                <a:cs typeface="Times New Roman"/>
              </a:rPr>
              <a:t> домішок </a:t>
            </a:r>
            <a:r>
              <a:rPr sz="1200" spc="-5" dirty="0">
                <a:latin typeface="Times New Roman"/>
                <a:cs typeface="Times New Roman"/>
              </a:rPr>
              <a:t>електричні властивості </a:t>
            </a:r>
            <a:r>
              <a:rPr sz="1200" dirty="0">
                <a:latin typeface="Times New Roman"/>
                <a:cs typeface="Times New Roman"/>
              </a:rPr>
              <a:t>міді </a:t>
            </a:r>
            <a:r>
              <a:rPr sz="1200" spc="-5" dirty="0">
                <a:latin typeface="Times New Roman"/>
                <a:cs typeface="Times New Roman"/>
              </a:rPr>
              <a:t>істотно знижуються. Тому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провідниково-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</a:t>
            </a:r>
            <a:r>
              <a:rPr sz="1200" dirty="0">
                <a:latin typeface="Times New Roman"/>
                <a:cs typeface="Times New Roman"/>
              </a:rPr>
              <a:t>матеріалу </a:t>
            </a:r>
            <a:r>
              <a:rPr sz="1200" spc="-5" dirty="0">
                <a:latin typeface="Times New Roman"/>
                <a:cs typeface="Times New Roman"/>
              </a:rPr>
              <a:t>використовують </a:t>
            </a:r>
            <a:r>
              <a:rPr sz="1200" dirty="0">
                <a:latin typeface="Times New Roman"/>
                <a:cs typeface="Times New Roman"/>
              </a:rPr>
              <a:t>електролітичну мідь </a:t>
            </a:r>
            <a:r>
              <a:rPr sz="1200" spc="-5" dirty="0">
                <a:latin typeface="Times New Roman"/>
                <a:cs typeface="Times New Roman"/>
              </a:rPr>
              <a:t>марок </a:t>
            </a:r>
            <a:r>
              <a:rPr sz="1200" dirty="0">
                <a:latin typeface="Times New Roman"/>
                <a:cs typeface="Times New Roman"/>
              </a:rPr>
              <a:t>М1 (99,9 %), М0 (99,95 %)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 чисту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М00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(99,99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15" dirty="0">
                <a:latin typeface="Times New Roman"/>
                <a:cs typeface="Times New Roman"/>
              </a:rPr>
              <a:t>Мідь виробляють </a:t>
            </a:r>
            <a:r>
              <a:rPr sz="1200" i="1" spc="-15" dirty="0">
                <a:latin typeface="Times New Roman"/>
                <a:cs typeface="Times New Roman"/>
              </a:rPr>
              <a:t>піро</a:t>
            </a:r>
            <a:r>
              <a:rPr sz="1200" spc="-15" dirty="0">
                <a:latin typeface="Times New Roman"/>
                <a:cs typeface="Times New Roman"/>
              </a:rPr>
              <a:t>-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i="1" spc="-15" dirty="0">
                <a:latin typeface="Times New Roman"/>
                <a:cs typeface="Times New Roman"/>
              </a:rPr>
              <a:t>гідрометалургійним </a:t>
            </a:r>
            <a:r>
              <a:rPr sz="1200" spc="-15" dirty="0">
                <a:latin typeface="Times New Roman"/>
                <a:cs typeface="Times New Roman"/>
              </a:rPr>
              <a:t>способами. Основним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5" dirty="0">
                <a:latin typeface="Times New Roman"/>
                <a:cs typeface="Times New Roman"/>
              </a:rPr>
              <a:t>пірометалур-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гійний.</a:t>
            </a:r>
            <a:r>
              <a:rPr sz="1200" spc="-5" dirty="0">
                <a:latin typeface="Times New Roman"/>
                <a:cs typeface="Times New Roman"/>
              </a:rPr>
              <a:t> Цим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dirty="0">
                <a:latin typeface="Times New Roman"/>
                <a:cs typeface="Times New Roman"/>
              </a:rPr>
              <a:t> 90 %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Пірометалургійна </a:t>
            </a:r>
            <a:r>
              <a:rPr sz="1200" i="1" dirty="0">
                <a:latin typeface="Times New Roman"/>
                <a:cs typeface="Times New Roman"/>
              </a:rPr>
              <a:t>переробка </a:t>
            </a:r>
            <a:r>
              <a:rPr sz="1200" spc="-5" dirty="0">
                <a:latin typeface="Times New Roman"/>
                <a:cs typeface="Times New Roman"/>
              </a:rPr>
              <a:t>включає три </a:t>
            </a:r>
            <a:r>
              <a:rPr sz="1200" dirty="0">
                <a:latin typeface="Times New Roman"/>
                <a:cs typeface="Times New Roman"/>
              </a:rPr>
              <a:t>стадії – </a:t>
            </a:r>
            <a:r>
              <a:rPr sz="1200" spc="-5" dirty="0">
                <a:latin typeface="Times New Roman"/>
                <a:cs typeface="Times New Roman"/>
              </a:rPr>
              <a:t>отримання </a:t>
            </a:r>
            <a:r>
              <a:rPr sz="1200" i="1" spc="-5" dirty="0">
                <a:latin typeface="Times New Roman"/>
                <a:cs typeface="Times New Roman"/>
              </a:rPr>
              <a:t>штейну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чорнової </a:t>
            </a:r>
            <a:r>
              <a:rPr sz="1200" spc="-5" dirty="0">
                <a:latin typeface="Times New Roman"/>
                <a:cs typeface="Times New Roman"/>
              </a:rPr>
              <a:t>мі- </a:t>
            </a:r>
            <a:r>
              <a:rPr sz="1200" dirty="0">
                <a:latin typeface="Times New Roman"/>
                <a:cs typeface="Times New Roman"/>
              </a:rPr>
              <a:t> ді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i="1" spc="-5" dirty="0">
                <a:latin typeface="Times New Roman"/>
                <a:cs typeface="Times New Roman"/>
              </a:rPr>
              <a:t>рафінування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чорної </a:t>
            </a:r>
            <a:r>
              <a:rPr sz="1200" spc="-5" dirty="0">
                <a:latin typeface="Times New Roman"/>
                <a:cs typeface="Times New Roman"/>
              </a:rPr>
              <a:t>міді.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Отримання штейну проходить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шахтних </a:t>
            </a:r>
            <a:r>
              <a:rPr sz="1200" dirty="0">
                <a:latin typeface="Times New Roman"/>
                <a:cs typeface="Times New Roman"/>
              </a:rPr>
              <a:t>печах, або у </a:t>
            </a:r>
            <a:r>
              <a:rPr sz="1200" spc="-5" dirty="0">
                <a:latin typeface="Times New Roman"/>
                <a:cs typeface="Times New Roman"/>
              </a:rPr>
              <a:t>відбивних </a:t>
            </a:r>
            <a:r>
              <a:rPr sz="1200" dirty="0">
                <a:latin typeface="Times New Roman"/>
                <a:cs typeface="Times New Roman"/>
              </a:rPr>
              <a:t>печах. В </a:t>
            </a:r>
            <a:r>
              <a:rPr sz="1200" spc="-5" dirty="0">
                <a:latin typeface="Times New Roman"/>
                <a:cs typeface="Times New Roman"/>
              </a:rPr>
              <a:t>них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певних</a:t>
            </a:r>
            <a:r>
              <a:rPr sz="1200" dirty="0">
                <a:latin typeface="Times New Roman"/>
                <a:cs typeface="Times New Roman"/>
              </a:rPr>
              <a:t> температурах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виплавляються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попередньо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обпалені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флотаційні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концентрати. </a:t>
            </a:r>
            <a:r>
              <a:rPr sz="1200" dirty="0">
                <a:latin typeface="Times New Roman"/>
                <a:cs typeface="Times New Roman"/>
              </a:rPr>
              <a:t> Штейн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шлак </a:t>
            </a:r>
            <a:r>
              <a:rPr sz="1200" spc="-5" dirty="0">
                <a:latin typeface="Times New Roman"/>
                <a:cs typeface="Times New Roman"/>
              </a:rPr>
              <a:t>опускаються на </a:t>
            </a:r>
            <a:r>
              <a:rPr sz="1200" dirty="0">
                <a:latin typeface="Times New Roman"/>
                <a:cs typeface="Times New Roman"/>
              </a:rPr>
              <a:t>дно печі і </a:t>
            </a:r>
            <a:r>
              <a:rPr sz="1200" spc="-5" dirty="0">
                <a:latin typeface="Times New Roman"/>
                <a:cs typeface="Times New Roman"/>
              </a:rPr>
              <a:t>зливаються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певні отвори. Схему одер- </a:t>
            </a:r>
            <a:r>
              <a:rPr sz="1200" dirty="0">
                <a:latin typeface="Times New Roman"/>
                <a:cs typeface="Times New Roman"/>
              </a:rPr>
              <a:t> жання чорнової міді зі </a:t>
            </a:r>
            <a:r>
              <a:rPr sz="1200" spc="-5" dirty="0">
                <a:latin typeface="Times New Roman"/>
                <a:cs typeface="Times New Roman"/>
              </a:rPr>
              <a:t>штейну </a:t>
            </a:r>
            <a:r>
              <a:rPr sz="1200" dirty="0">
                <a:latin typeface="Times New Roman"/>
                <a:cs typeface="Times New Roman"/>
              </a:rPr>
              <a:t>наведено </a:t>
            </a:r>
            <a:r>
              <a:rPr sz="1200" spc="-5" dirty="0">
                <a:latin typeface="Times New Roman"/>
                <a:cs typeface="Times New Roman"/>
              </a:rPr>
              <a:t>на рис. </a:t>
            </a:r>
            <a:r>
              <a:rPr sz="1200" dirty="0">
                <a:latin typeface="Times New Roman"/>
                <a:cs typeface="Times New Roman"/>
              </a:rPr>
              <a:t>12.17. </a:t>
            </a:r>
            <a:r>
              <a:rPr sz="1200" spc="-5" dirty="0">
                <a:latin typeface="Times New Roman"/>
                <a:cs typeface="Times New Roman"/>
              </a:rPr>
              <a:t>Паралельним продуктом при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робництві </a:t>
            </a:r>
            <a:r>
              <a:rPr sz="1200" dirty="0">
                <a:latin typeface="Times New Roman"/>
                <a:cs typeface="Times New Roman"/>
              </a:rPr>
              <a:t>чорнової </a:t>
            </a:r>
            <a:r>
              <a:rPr sz="1200" spc="-5" dirty="0">
                <a:latin typeface="Times New Roman"/>
                <a:cs typeface="Times New Roman"/>
              </a:rPr>
              <a:t>міді</a:t>
            </a:r>
            <a:r>
              <a:rPr sz="1200" dirty="0">
                <a:latin typeface="Times New Roman"/>
                <a:cs typeface="Times New Roman"/>
              </a:rPr>
              <a:t> зі </a:t>
            </a:r>
            <a:r>
              <a:rPr sz="1200" spc="-5" dirty="0">
                <a:latin typeface="Times New Roman"/>
                <a:cs typeface="Times New Roman"/>
              </a:rPr>
              <a:t>штейну</a:t>
            </a:r>
            <a:r>
              <a:rPr sz="1200" dirty="0">
                <a:latin typeface="Times New Roman"/>
                <a:cs typeface="Times New Roman"/>
              </a:rPr>
              <a:t> є </a:t>
            </a:r>
            <a:r>
              <a:rPr sz="1200" spc="-5" dirty="0">
                <a:latin typeface="Times New Roman"/>
                <a:cs typeface="Times New Roman"/>
              </a:rPr>
              <a:t>сірчана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кислота.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Штейн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сплавом сульфідів міді та </a:t>
            </a:r>
            <a:r>
              <a:rPr sz="1200" dirty="0">
                <a:latin typeface="Times New Roman"/>
                <a:cs typeface="Times New Roman"/>
              </a:rPr>
              <a:t>заліза, </a:t>
            </a:r>
            <a:r>
              <a:rPr sz="1200" spc="-5" dirty="0">
                <a:latin typeface="Times New Roman"/>
                <a:cs typeface="Times New Roman"/>
              </a:rPr>
              <a:t>містить: </a:t>
            </a:r>
            <a:r>
              <a:rPr sz="1200" dirty="0">
                <a:latin typeface="Times New Roman"/>
                <a:cs typeface="Times New Roman"/>
              </a:rPr>
              <a:t>20…50 % міді, </a:t>
            </a:r>
            <a:r>
              <a:rPr sz="1200" spc="-5" dirty="0">
                <a:latin typeface="Times New Roman"/>
                <a:cs typeface="Times New Roman"/>
              </a:rPr>
              <a:t>20…40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заліза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25 % </a:t>
            </a:r>
            <a:r>
              <a:rPr sz="1200" spc="-5" dirty="0">
                <a:latin typeface="Times New Roman"/>
                <a:cs typeface="Times New Roman"/>
              </a:rPr>
              <a:t>сірки. </a:t>
            </a:r>
            <a:r>
              <a:rPr sz="1200" dirty="0">
                <a:latin typeface="Times New Roman"/>
                <a:cs typeface="Times New Roman"/>
              </a:rPr>
              <a:t>Він є </a:t>
            </a:r>
            <a:r>
              <a:rPr sz="1200" spc="-5" dirty="0">
                <a:latin typeface="Times New Roman"/>
                <a:cs typeface="Times New Roman"/>
              </a:rPr>
              <a:t>напівпродуктом </a:t>
            </a:r>
            <a:r>
              <a:rPr sz="1200" dirty="0">
                <a:latin typeface="Times New Roman"/>
                <a:cs typeface="Times New Roman"/>
              </a:rPr>
              <a:t>для отримання </a:t>
            </a:r>
            <a:r>
              <a:rPr sz="1200" spc="-5" dirty="0">
                <a:latin typeface="Times New Roman"/>
                <a:cs typeface="Times New Roman"/>
              </a:rPr>
              <a:t>чистої </a:t>
            </a:r>
            <a:r>
              <a:rPr sz="1200" dirty="0">
                <a:latin typeface="Times New Roman"/>
                <a:cs typeface="Times New Roman"/>
              </a:rPr>
              <a:t>міді. </a:t>
            </a:r>
            <a:r>
              <a:rPr sz="1200" spc="-5" dirty="0">
                <a:latin typeface="Times New Roman"/>
                <a:cs typeface="Times New Roman"/>
              </a:rPr>
              <a:t>Рідкий штейн залива-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конвертери, </a:t>
            </a:r>
            <a:r>
              <a:rPr sz="1200" dirty="0">
                <a:latin typeface="Times New Roman"/>
                <a:cs typeface="Times New Roman"/>
              </a:rPr>
              <a:t>де із </a:t>
            </a:r>
            <a:r>
              <a:rPr sz="1200" spc="-5" dirty="0">
                <a:latin typeface="Times New Roman"/>
                <a:cs typeface="Times New Roman"/>
              </a:rPr>
              <a:t>нього випалюються </a:t>
            </a:r>
            <a:r>
              <a:rPr sz="1200" dirty="0">
                <a:latin typeface="Times New Roman"/>
                <a:cs typeface="Times New Roman"/>
              </a:rPr>
              <a:t>залізо </a:t>
            </a:r>
            <a:r>
              <a:rPr sz="1200" spc="-5" dirty="0">
                <a:latin typeface="Times New Roman"/>
                <a:cs typeface="Times New Roman"/>
              </a:rPr>
              <a:t>та сірка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залишається </a:t>
            </a:r>
            <a:r>
              <a:rPr sz="1200" i="1" spc="-5" dirty="0">
                <a:latin typeface="Times New Roman"/>
                <a:cs typeface="Times New Roman"/>
              </a:rPr>
              <a:t>чорнова </a:t>
            </a:r>
            <a:r>
              <a:rPr sz="1200" i="1" dirty="0">
                <a:latin typeface="Times New Roman"/>
                <a:cs typeface="Times New Roman"/>
              </a:rPr>
              <a:t>мідь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4 % </a:t>
            </a:r>
            <a:r>
              <a:rPr sz="1200" spc="-5" dirty="0">
                <a:latin typeface="Times New Roman"/>
                <a:cs typeface="Times New Roman"/>
              </a:rPr>
              <a:t>домішок).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41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60064" y="8747717"/>
            <a:ext cx="701798" cy="243155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375404" y="7685531"/>
            <a:ext cx="1484376" cy="1447037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910839" y="6812280"/>
            <a:ext cx="2152649" cy="59055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2102355" y="7881366"/>
            <a:ext cx="908050" cy="979169"/>
          </a:xfrm>
          <a:prstGeom prst="rect">
            <a:avLst/>
          </a:prstGeom>
          <a:ln w="10020">
            <a:solidFill>
              <a:srgbClr val="000000"/>
            </a:solidFill>
          </a:ln>
        </p:spPr>
        <p:txBody>
          <a:bodyPr vert="horz" wrap="square" lIns="0" tIns="6985" rIns="0" bIns="0" rtlCol="0">
            <a:spAutoFit/>
          </a:bodyPr>
          <a:lstStyle/>
          <a:p>
            <a:pPr marL="66675" marR="56515" algn="ctr">
              <a:lnSpc>
                <a:spcPts val="1070"/>
              </a:lnSpc>
              <a:spcBef>
                <a:spcPts val="55"/>
              </a:spcBef>
            </a:pPr>
            <a:r>
              <a:rPr sz="950" dirty="0">
                <a:latin typeface="Times New Roman"/>
                <a:cs typeface="Times New Roman"/>
              </a:rPr>
              <a:t>П</a:t>
            </a:r>
            <a:r>
              <a:rPr sz="950" spc="-15" dirty="0">
                <a:latin typeface="Times New Roman"/>
                <a:cs typeface="Times New Roman"/>
              </a:rPr>
              <a:t>І</a:t>
            </a:r>
            <a:r>
              <a:rPr sz="950" spc="-10" dirty="0">
                <a:latin typeface="Times New Roman"/>
                <a:cs typeface="Times New Roman"/>
              </a:rPr>
              <a:t>Д</a:t>
            </a:r>
            <a:r>
              <a:rPr sz="950" spc="5" dirty="0">
                <a:latin typeface="Times New Roman"/>
                <a:cs typeface="Times New Roman"/>
              </a:rPr>
              <a:t>Г</a:t>
            </a:r>
            <a:r>
              <a:rPr sz="950" spc="-10" dirty="0">
                <a:latin typeface="Times New Roman"/>
                <a:cs typeface="Times New Roman"/>
              </a:rPr>
              <a:t>ОТО</a:t>
            </a:r>
            <a:r>
              <a:rPr sz="950" spc="5" dirty="0">
                <a:latin typeface="Times New Roman"/>
                <a:cs typeface="Times New Roman"/>
              </a:rPr>
              <a:t>ВК</a:t>
            </a:r>
            <a:r>
              <a:rPr sz="950" dirty="0">
                <a:latin typeface="Times New Roman"/>
                <a:cs typeface="Times New Roman"/>
              </a:rPr>
              <a:t>А  </a:t>
            </a:r>
            <a:r>
              <a:rPr sz="950" spc="-5" dirty="0">
                <a:latin typeface="Times New Roman"/>
                <a:cs typeface="Times New Roman"/>
              </a:rPr>
              <a:t>ШИХТИ</a:t>
            </a:r>
            <a:endParaRPr sz="950">
              <a:latin typeface="Times New Roman"/>
              <a:cs typeface="Times New Roman"/>
            </a:endParaRPr>
          </a:p>
          <a:p>
            <a:pPr marL="53340" marR="43815" indent="-5080" algn="ctr">
              <a:lnSpc>
                <a:spcPts val="1070"/>
              </a:lnSpc>
              <a:spcBef>
                <a:spcPts val="15"/>
              </a:spcBef>
            </a:pPr>
            <a:r>
              <a:rPr sz="950" spc="-5" dirty="0">
                <a:latin typeface="Times New Roman"/>
                <a:cs typeface="Times New Roman"/>
              </a:rPr>
              <a:t>(змішування,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брикетування, </a:t>
            </a:r>
            <a:r>
              <a:rPr sz="950" dirty="0">
                <a:latin typeface="Times New Roman"/>
                <a:cs typeface="Times New Roman"/>
              </a:rPr>
              <a:t> або </a:t>
            </a:r>
            <a:r>
              <a:rPr sz="950" spc="-10" dirty="0">
                <a:latin typeface="Times New Roman"/>
                <a:cs typeface="Times New Roman"/>
              </a:rPr>
              <a:t>випал </a:t>
            </a:r>
            <a:r>
              <a:rPr sz="950" dirty="0">
                <a:latin typeface="Times New Roman"/>
                <a:cs typeface="Times New Roman"/>
              </a:rPr>
              <a:t>в 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випалюва</a:t>
            </a:r>
            <a:r>
              <a:rPr sz="950" spc="-15" dirty="0">
                <a:latin typeface="Times New Roman"/>
                <a:cs typeface="Times New Roman"/>
              </a:rPr>
              <a:t>л</a:t>
            </a:r>
            <a:r>
              <a:rPr sz="950" spc="5" dirty="0">
                <a:latin typeface="Times New Roman"/>
                <a:cs typeface="Times New Roman"/>
              </a:rPr>
              <a:t>ь</a:t>
            </a:r>
            <a:r>
              <a:rPr sz="950" spc="-5" dirty="0">
                <a:latin typeface="Times New Roman"/>
                <a:cs typeface="Times New Roman"/>
              </a:rPr>
              <a:t>них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35"/>
              </a:lnSpc>
            </a:pPr>
            <a:r>
              <a:rPr sz="950" spc="-10" dirty="0">
                <a:latin typeface="Times New Roman"/>
                <a:cs typeface="Times New Roman"/>
              </a:rPr>
              <a:t>печах)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538725" y="7892033"/>
            <a:ext cx="780415" cy="563880"/>
          </a:xfrm>
          <a:prstGeom prst="rect">
            <a:avLst/>
          </a:prstGeom>
          <a:ln w="10020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075"/>
              </a:lnSpc>
            </a:pPr>
            <a:r>
              <a:rPr sz="950" spc="-5" dirty="0">
                <a:latin typeface="Times New Roman"/>
                <a:cs typeface="Times New Roman"/>
              </a:rPr>
              <a:t>ПЛАВЛЕННЯ</a:t>
            </a:r>
            <a:endParaRPr sz="950">
              <a:latin typeface="Times New Roman"/>
              <a:cs typeface="Times New Roman"/>
            </a:endParaRPr>
          </a:p>
          <a:p>
            <a:pPr marL="64769" marR="54610" indent="-1905" algn="ctr">
              <a:lnSpc>
                <a:spcPct val="95300"/>
              </a:lnSpc>
              <a:spcBef>
                <a:spcPts val="20"/>
              </a:spcBef>
            </a:pPr>
            <a:r>
              <a:rPr sz="950" dirty="0">
                <a:latin typeface="Times New Roman"/>
                <a:cs typeface="Times New Roman"/>
              </a:rPr>
              <a:t>в </a:t>
            </a:r>
            <a:r>
              <a:rPr sz="950" spc="-5" dirty="0">
                <a:latin typeface="Times New Roman"/>
                <a:cs typeface="Times New Roman"/>
              </a:rPr>
              <a:t>відбивних 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аб</a:t>
            </a:r>
            <a:r>
              <a:rPr sz="950" dirty="0">
                <a:latin typeface="Times New Roman"/>
                <a:cs typeface="Times New Roman"/>
              </a:rPr>
              <a:t>о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ша</a:t>
            </a:r>
            <a:r>
              <a:rPr sz="950" spc="-15" dirty="0">
                <a:latin typeface="Times New Roman"/>
                <a:cs typeface="Times New Roman"/>
              </a:rPr>
              <a:t>х</a:t>
            </a:r>
            <a:r>
              <a:rPr sz="950" spc="10" dirty="0">
                <a:latin typeface="Times New Roman"/>
                <a:cs typeface="Times New Roman"/>
              </a:rPr>
              <a:t>т</a:t>
            </a:r>
            <a:r>
              <a:rPr sz="950" spc="-5" dirty="0">
                <a:latin typeface="Times New Roman"/>
                <a:cs typeface="Times New Roman"/>
              </a:rPr>
              <a:t>них  </a:t>
            </a:r>
            <a:r>
              <a:rPr sz="950" spc="-10" dirty="0">
                <a:latin typeface="Times New Roman"/>
                <a:cs typeface="Times New Roman"/>
              </a:rPr>
              <a:t>печах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013710" y="8023097"/>
            <a:ext cx="534670" cy="52705"/>
          </a:xfrm>
          <a:custGeom>
            <a:avLst/>
            <a:gdLst/>
            <a:ahLst/>
            <a:cxnLst/>
            <a:rect l="l" t="t" r="r" b="b"/>
            <a:pathLst>
              <a:path w="534670" h="52704">
                <a:moveTo>
                  <a:pt x="400812" y="0"/>
                </a:moveTo>
                <a:lnTo>
                  <a:pt x="454152" y="25908"/>
                </a:lnTo>
                <a:lnTo>
                  <a:pt x="400812" y="52578"/>
                </a:lnTo>
                <a:lnTo>
                  <a:pt x="499872" y="32766"/>
                </a:lnTo>
                <a:lnTo>
                  <a:pt x="457962" y="32766"/>
                </a:lnTo>
                <a:lnTo>
                  <a:pt x="461010" y="29718"/>
                </a:lnTo>
                <a:lnTo>
                  <a:pt x="461010" y="22860"/>
                </a:lnTo>
                <a:lnTo>
                  <a:pt x="457962" y="19812"/>
                </a:lnTo>
                <a:lnTo>
                  <a:pt x="502785" y="19812"/>
                </a:lnTo>
                <a:lnTo>
                  <a:pt x="400812" y="0"/>
                </a:lnTo>
                <a:close/>
              </a:path>
              <a:path w="534670" h="52704">
                <a:moveTo>
                  <a:pt x="441601" y="19812"/>
                </a:moveTo>
                <a:lnTo>
                  <a:pt x="2286" y="19812"/>
                </a:lnTo>
                <a:lnTo>
                  <a:pt x="0" y="22860"/>
                </a:lnTo>
                <a:lnTo>
                  <a:pt x="0" y="29718"/>
                </a:lnTo>
                <a:lnTo>
                  <a:pt x="2286" y="32766"/>
                </a:lnTo>
                <a:lnTo>
                  <a:pt x="440436" y="32766"/>
                </a:lnTo>
                <a:lnTo>
                  <a:pt x="454152" y="25908"/>
                </a:lnTo>
                <a:lnTo>
                  <a:pt x="441601" y="19812"/>
                </a:lnTo>
                <a:close/>
              </a:path>
              <a:path w="534670" h="52704">
                <a:moveTo>
                  <a:pt x="502785" y="19812"/>
                </a:moveTo>
                <a:lnTo>
                  <a:pt x="457962" y="19812"/>
                </a:lnTo>
                <a:lnTo>
                  <a:pt x="461010" y="22860"/>
                </a:lnTo>
                <a:lnTo>
                  <a:pt x="461010" y="29718"/>
                </a:lnTo>
                <a:lnTo>
                  <a:pt x="457962" y="32766"/>
                </a:lnTo>
                <a:lnTo>
                  <a:pt x="499872" y="32766"/>
                </a:lnTo>
                <a:lnTo>
                  <a:pt x="534162" y="25908"/>
                </a:lnTo>
                <a:lnTo>
                  <a:pt x="502785" y="19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86961" y="8451342"/>
            <a:ext cx="53340" cy="264160"/>
          </a:xfrm>
          <a:custGeom>
            <a:avLst/>
            <a:gdLst/>
            <a:ahLst/>
            <a:cxnLst/>
            <a:rect l="l" t="t" r="r" b="b"/>
            <a:pathLst>
              <a:path w="53339" h="264159">
                <a:moveTo>
                  <a:pt x="0" y="131064"/>
                </a:moveTo>
                <a:lnTo>
                  <a:pt x="26670" y="263652"/>
                </a:lnTo>
                <a:lnTo>
                  <a:pt x="41231" y="191262"/>
                </a:lnTo>
                <a:lnTo>
                  <a:pt x="22860" y="191262"/>
                </a:lnTo>
                <a:lnTo>
                  <a:pt x="19812" y="188214"/>
                </a:lnTo>
                <a:lnTo>
                  <a:pt x="19812" y="170688"/>
                </a:lnTo>
                <a:lnTo>
                  <a:pt x="0" y="131064"/>
                </a:lnTo>
                <a:close/>
              </a:path>
              <a:path w="53339" h="264159">
                <a:moveTo>
                  <a:pt x="19870" y="170804"/>
                </a:moveTo>
                <a:lnTo>
                  <a:pt x="19812" y="188214"/>
                </a:lnTo>
                <a:lnTo>
                  <a:pt x="22860" y="191262"/>
                </a:lnTo>
                <a:lnTo>
                  <a:pt x="30480" y="191262"/>
                </a:lnTo>
                <a:lnTo>
                  <a:pt x="33528" y="188214"/>
                </a:lnTo>
                <a:lnTo>
                  <a:pt x="33528" y="184404"/>
                </a:lnTo>
                <a:lnTo>
                  <a:pt x="26670" y="184404"/>
                </a:lnTo>
                <a:lnTo>
                  <a:pt x="19870" y="170804"/>
                </a:lnTo>
                <a:close/>
              </a:path>
              <a:path w="53339" h="264159">
                <a:moveTo>
                  <a:pt x="53340" y="131064"/>
                </a:moveTo>
                <a:lnTo>
                  <a:pt x="33528" y="170688"/>
                </a:lnTo>
                <a:lnTo>
                  <a:pt x="33528" y="188214"/>
                </a:lnTo>
                <a:lnTo>
                  <a:pt x="30480" y="191262"/>
                </a:lnTo>
                <a:lnTo>
                  <a:pt x="41231" y="191262"/>
                </a:lnTo>
                <a:lnTo>
                  <a:pt x="53340" y="131064"/>
                </a:lnTo>
                <a:close/>
              </a:path>
              <a:path w="53339" h="264159">
                <a:moveTo>
                  <a:pt x="30480" y="0"/>
                </a:moveTo>
                <a:lnTo>
                  <a:pt x="23622" y="0"/>
                </a:lnTo>
                <a:lnTo>
                  <a:pt x="20574" y="3048"/>
                </a:lnTo>
                <a:lnTo>
                  <a:pt x="20574" y="6858"/>
                </a:lnTo>
                <a:lnTo>
                  <a:pt x="19870" y="170804"/>
                </a:lnTo>
                <a:lnTo>
                  <a:pt x="26670" y="184404"/>
                </a:lnTo>
                <a:lnTo>
                  <a:pt x="33469" y="170804"/>
                </a:lnTo>
                <a:lnTo>
                  <a:pt x="33528" y="3048"/>
                </a:lnTo>
                <a:lnTo>
                  <a:pt x="30480" y="0"/>
                </a:lnTo>
                <a:close/>
              </a:path>
              <a:path w="53339" h="264159">
                <a:moveTo>
                  <a:pt x="33528" y="170688"/>
                </a:moveTo>
                <a:lnTo>
                  <a:pt x="26670" y="184404"/>
                </a:lnTo>
                <a:lnTo>
                  <a:pt x="33528" y="184404"/>
                </a:lnTo>
                <a:lnTo>
                  <a:pt x="33528" y="1706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565652" y="8472692"/>
            <a:ext cx="317500" cy="1695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50" spc="-15" dirty="0">
                <a:latin typeface="Times New Roman"/>
                <a:cs typeface="Times New Roman"/>
              </a:rPr>
              <a:t>Ш</a:t>
            </a:r>
            <a:r>
              <a:rPr sz="950" spc="-10" dirty="0">
                <a:latin typeface="Times New Roman"/>
                <a:cs typeface="Times New Roman"/>
              </a:rPr>
              <a:t>л</a:t>
            </a:r>
            <a:r>
              <a:rPr sz="950" spc="-5" dirty="0">
                <a:latin typeface="Times New Roman"/>
                <a:cs typeface="Times New Roman"/>
              </a:rPr>
              <a:t>а</a:t>
            </a:r>
            <a:r>
              <a:rPr sz="950" dirty="0">
                <a:latin typeface="Times New Roman"/>
                <a:cs typeface="Times New Roman"/>
              </a:rPr>
              <a:t>к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075176" y="7780019"/>
            <a:ext cx="435609" cy="0"/>
          </a:xfrm>
          <a:custGeom>
            <a:avLst/>
            <a:gdLst/>
            <a:ahLst/>
            <a:cxnLst/>
            <a:rect l="l" t="t" r="r" b="b"/>
            <a:pathLst>
              <a:path w="435610">
                <a:moveTo>
                  <a:pt x="0" y="0"/>
                </a:moveTo>
                <a:lnTo>
                  <a:pt x="435102" y="0"/>
                </a:lnTo>
              </a:path>
            </a:pathLst>
          </a:custGeom>
          <a:ln w="100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105147" y="7613918"/>
            <a:ext cx="379730" cy="1695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50" spc="-10" dirty="0">
                <a:latin typeface="Times New Roman"/>
                <a:cs typeface="Times New Roman"/>
              </a:rPr>
              <a:t>Ш</a:t>
            </a:r>
            <a:r>
              <a:rPr sz="950" dirty="0">
                <a:latin typeface="Times New Roman"/>
                <a:cs typeface="Times New Roman"/>
              </a:rPr>
              <a:t>т</a:t>
            </a:r>
            <a:r>
              <a:rPr sz="950" spc="-30" dirty="0">
                <a:latin typeface="Times New Roman"/>
                <a:cs typeface="Times New Roman"/>
              </a:rPr>
              <a:t>е</a:t>
            </a:r>
            <a:r>
              <a:rPr sz="950" dirty="0">
                <a:latin typeface="Times New Roman"/>
                <a:cs typeface="Times New Roman"/>
              </a:rPr>
              <a:t>йн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993638" y="8795774"/>
            <a:ext cx="716280" cy="1695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50" spc="-5" dirty="0">
                <a:latin typeface="Times New Roman"/>
                <a:cs typeface="Times New Roman"/>
              </a:rPr>
              <a:t>Чорнова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мідь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071620" y="7772400"/>
            <a:ext cx="563880" cy="461009"/>
            <a:chOff x="4071620" y="7772400"/>
            <a:chExt cx="563880" cy="461009"/>
          </a:xfrm>
        </p:grpSpPr>
        <p:sp>
          <p:nvSpPr>
            <p:cNvPr id="18" name="object 18"/>
            <p:cNvSpPr/>
            <p:nvPr/>
          </p:nvSpPr>
          <p:spPr>
            <a:xfrm>
              <a:off x="4076700" y="7780020"/>
              <a:ext cx="1270" cy="110489"/>
            </a:xfrm>
            <a:custGeom>
              <a:avLst/>
              <a:gdLst/>
              <a:ahLst/>
              <a:cxnLst/>
              <a:rect l="l" t="t" r="r" b="b"/>
              <a:pathLst>
                <a:path w="1270" h="110490">
                  <a:moveTo>
                    <a:pt x="762" y="0"/>
                  </a:moveTo>
                  <a:lnTo>
                    <a:pt x="0" y="110490"/>
                  </a:lnTo>
                </a:path>
              </a:pathLst>
            </a:custGeom>
            <a:ln w="100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98848" y="7772400"/>
              <a:ext cx="136525" cy="461009"/>
            </a:xfrm>
            <a:custGeom>
              <a:avLst/>
              <a:gdLst/>
              <a:ahLst/>
              <a:cxnLst/>
              <a:rect l="l" t="t" r="r" b="b"/>
              <a:pathLst>
                <a:path w="136525" h="461009">
                  <a:moveTo>
                    <a:pt x="74676" y="340614"/>
                  </a:moveTo>
                  <a:lnTo>
                    <a:pt x="136398" y="461010"/>
                  </a:lnTo>
                  <a:lnTo>
                    <a:pt x="130913" y="391668"/>
                  </a:lnTo>
                  <a:lnTo>
                    <a:pt x="112776" y="391668"/>
                  </a:lnTo>
                  <a:lnTo>
                    <a:pt x="108966" y="390144"/>
                  </a:lnTo>
                  <a:lnTo>
                    <a:pt x="108204" y="386334"/>
                  </a:lnTo>
                  <a:lnTo>
                    <a:pt x="104729" y="374134"/>
                  </a:lnTo>
                  <a:lnTo>
                    <a:pt x="74676" y="340614"/>
                  </a:lnTo>
                  <a:close/>
                </a:path>
                <a:path w="136525" h="461009">
                  <a:moveTo>
                    <a:pt x="104729" y="374134"/>
                  </a:moveTo>
                  <a:lnTo>
                    <a:pt x="108204" y="386334"/>
                  </a:lnTo>
                  <a:lnTo>
                    <a:pt x="108966" y="390144"/>
                  </a:lnTo>
                  <a:lnTo>
                    <a:pt x="112776" y="391668"/>
                  </a:lnTo>
                  <a:lnTo>
                    <a:pt x="116586" y="390906"/>
                  </a:lnTo>
                  <a:lnTo>
                    <a:pt x="119634" y="390144"/>
                  </a:lnTo>
                  <a:lnTo>
                    <a:pt x="121920" y="386334"/>
                  </a:lnTo>
                  <a:lnTo>
                    <a:pt x="121615" y="384810"/>
                  </a:lnTo>
                  <a:lnTo>
                    <a:pt x="114300" y="384810"/>
                  </a:lnTo>
                  <a:lnTo>
                    <a:pt x="104729" y="374134"/>
                  </a:lnTo>
                  <a:close/>
                </a:path>
                <a:path w="136525" h="461009">
                  <a:moveTo>
                    <a:pt x="125730" y="326136"/>
                  </a:moveTo>
                  <a:lnTo>
                    <a:pt x="117349" y="369154"/>
                  </a:lnTo>
                  <a:lnTo>
                    <a:pt x="121158" y="382524"/>
                  </a:lnTo>
                  <a:lnTo>
                    <a:pt x="121920" y="386334"/>
                  </a:lnTo>
                  <a:lnTo>
                    <a:pt x="119634" y="390144"/>
                  </a:lnTo>
                  <a:lnTo>
                    <a:pt x="116586" y="390906"/>
                  </a:lnTo>
                  <a:lnTo>
                    <a:pt x="112776" y="391668"/>
                  </a:lnTo>
                  <a:lnTo>
                    <a:pt x="130913" y="391668"/>
                  </a:lnTo>
                  <a:lnTo>
                    <a:pt x="125730" y="326136"/>
                  </a:lnTo>
                  <a:close/>
                </a:path>
                <a:path w="136525" h="461009">
                  <a:moveTo>
                    <a:pt x="9144" y="0"/>
                  </a:moveTo>
                  <a:lnTo>
                    <a:pt x="5334" y="762"/>
                  </a:lnTo>
                  <a:lnTo>
                    <a:pt x="2286" y="2286"/>
                  </a:lnTo>
                  <a:lnTo>
                    <a:pt x="0" y="5334"/>
                  </a:lnTo>
                  <a:lnTo>
                    <a:pt x="762" y="9144"/>
                  </a:lnTo>
                  <a:lnTo>
                    <a:pt x="104729" y="374134"/>
                  </a:lnTo>
                  <a:lnTo>
                    <a:pt x="114300" y="384810"/>
                  </a:lnTo>
                  <a:lnTo>
                    <a:pt x="117349" y="369154"/>
                  </a:lnTo>
                  <a:lnTo>
                    <a:pt x="13716" y="5334"/>
                  </a:lnTo>
                  <a:lnTo>
                    <a:pt x="12954" y="2286"/>
                  </a:lnTo>
                  <a:lnTo>
                    <a:pt x="9144" y="0"/>
                  </a:lnTo>
                  <a:close/>
                </a:path>
                <a:path w="136525" h="461009">
                  <a:moveTo>
                    <a:pt x="117349" y="369154"/>
                  </a:moveTo>
                  <a:lnTo>
                    <a:pt x="114300" y="384810"/>
                  </a:lnTo>
                  <a:lnTo>
                    <a:pt x="121615" y="384810"/>
                  </a:lnTo>
                  <a:lnTo>
                    <a:pt x="121158" y="382524"/>
                  </a:lnTo>
                  <a:lnTo>
                    <a:pt x="117349" y="3691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867147" y="8511542"/>
            <a:ext cx="563880" cy="1695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50" spc="-10" dirty="0">
                <a:latin typeface="Times New Roman"/>
                <a:cs typeface="Times New Roman"/>
              </a:rPr>
              <a:t>Конвертер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3691128" y="7603235"/>
            <a:ext cx="1292225" cy="933450"/>
            <a:chOff x="3691128" y="7603235"/>
            <a:chExt cx="1292225" cy="933450"/>
          </a:xfrm>
        </p:grpSpPr>
        <p:sp>
          <p:nvSpPr>
            <p:cNvPr id="22" name="object 22"/>
            <p:cNvSpPr/>
            <p:nvPr/>
          </p:nvSpPr>
          <p:spPr>
            <a:xfrm>
              <a:off x="4635246" y="8379713"/>
              <a:ext cx="342900" cy="151765"/>
            </a:xfrm>
            <a:custGeom>
              <a:avLst/>
              <a:gdLst/>
              <a:ahLst/>
              <a:cxnLst/>
              <a:rect l="l" t="t" r="r" b="b"/>
              <a:pathLst>
                <a:path w="342900" h="151765">
                  <a:moveTo>
                    <a:pt x="342900" y="151638"/>
                  </a:moveTo>
                  <a:lnTo>
                    <a:pt x="0" y="0"/>
                  </a:lnTo>
                </a:path>
              </a:pathLst>
            </a:custGeom>
            <a:ln w="100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691128" y="7603235"/>
              <a:ext cx="53340" cy="300990"/>
            </a:xfrm>
            <a:custGeom>
              <a:avLst/>
              <a:gdLst/>
              <a:ahLst/>
              <a:cxnLst/>
              <a:rect l="l" t="t" r="r" b="b"/>
              <a:pathLst>
                <a:path w="53339" h="300990">
                  <a:moveTo>
                    <a:pt x="26670" y="80010"/>
                  </a:moveTo>
                  <a:lnTo>
                    <a:pt x="19859" y="93435"/>
                  </a:lnTo>
                  <a:lnTo>
                    <a:pt x="20574" y="294132"/>
                  </a:lnTo>
                  <a:lnTo>
                    <a:pt x="20574" y="297942"/>
                  </a:lnTo>
                  <a:lnTo>
                    <a:pt x="23622" y="300990"/>
                  </a:lnTo>
                  <a:lnTo>
                    <a:pt x="31242" y="300990"/>
                  </a:lnTo>
                  <a:lnTo>
                    <a:pt x="34290" y="297942"/>
                  </a:lnTo>
                  <a:lnTo>
                    <a:pt x="34290" y="294132"/>
                  </a:lnTo>
                  <a:lnTo>
                    <a:pt x="33576" y="93625"/>
                  </a:lnTo>
                  <a:lnTo>
                    <a:pt x="26670" y="80010"/>
                  </a:lnTo>
                  <a:close/>
                </a:path>
                <a:path w="53339" h="300990">
                  <a:moveTo>
                    <a:pt x="26670" y="0"/>
                  </a:moveTo>
                  <a:lnTo>
                    <a:pt x="0" y="132588"/>
                  </a:lnTo>
                  <a:lnTo>
                    <a:pt x="19763" y="93625"/>
                  </a:lnTo>
                  <a:lnTo>
                    <a:pt x="19812" y="76200"/>
                  </a:lnTo>
                  <a:lnTo>
                    <a:pt x="22860" y="73152"/>
                  </a:lnTo>
                  <a:lnTo>
                    <a:pt x="41384" y="73152"/>
                  </a:lnTo>
                  <a:lnTo>
                    <a:pt x="26670" y="0"/>
                  </a:lnTo>
                  <a:close/>
                </a:path>
                <a:path w="53339" h="300990">
                  <a:moveTo>
                    <a:pt x="41384" y="73152"/>
                  </a:moveTo>
                  <a:lnTo>
                    <a:pt x="30480" y="73152"/>
                  </a:lnTo>
                  <a:lnTo>
                    <a:pt x="33528" y="76200"/>
                  </a:lnTo>
                  <a:lnTo>
                    <a:pt x="33576" y="93625"/>
                  </a:lnTo>
                  <a:lnTo>
                    <a:pt x="53340" y="132588"/>
                  </a:lnTo>
                  <a:lnTo>
                    <a:pt x="41384" y="73152"/>
                  </a:lnTo>
                  <a:close/>
                </a:path>
                <a:path w="53339" h="300990">
                  <a:moveTo>
                    <a:pt x="33528" y="80010"/>
                  </a:moveTo>
                  <a:lnTo>
                    <a:pt x="26670" y="80010"/>
                  </a:lnTo>
                  <a:lnTo>
                    <a:pt x="33576" y="93625"/>
                  </a:lnTo>
                  <a:lnTo>
                    <a:pt x="33528" y="80010"/>
                  </a:lnTo>
                  <a:close/>
                </a:path>
                <a:path w="53339" h="300990">
                  <a:moveTo>
                    <a:pt x="30480" y="73152"/>
                  </a:moveTo>
                  <a:lnTo>
                    <a:pt x="22860" y="73152"/>
                  </a:lnTo>
                  <a:lnTo>
                    <a:pt x="19812" y="76200"/>
                  </a:lnTo>
                  <a:lnTo>
                    <a:pt x="19859" y="93435"/>
                  </a:lnTo>
                  <a:lnTo>
                    <a:pt x="26670" y="80010"/>
                  </a:lnTo>
                  <a:lnTo>
                    <a:pt x="33528" y="80010"/>
                  </a:lnTo>
                  <a:lnTo>
                    <a:pt x="33528" y="76200"/>
                  </a:lnTo>
                  <a:lnTo>
                    <a:pt x="30480" y="731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3019805" y="7623654"/>
            <a:ext cx="499745" cy="421640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265430">
              <a:lnSpc>
                <a:spcPct val="100000"/>
              </a:lnSpc>
              <a:spcBef>
                <a:spcPts val="520"/>
              </a:spcBef>
            </a:pPr>
            <a:r>
              <a:rPr sz="950" spc="5" dirty="0">
                <a:latin typeface="Times New Roman"/>
                <a:cs typeface="Times New Roman"/>
              </a:rPr>
              <a:t>SO</a:t>
            </a:r>
            <a:r>
              <a:rPr sz="900" spc="7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20"/>
              </a:spcBef>
            </a:pPr>
            <a:r>
              <a:rPr sz="950" spc="-5" dirty="0">
                <a:latin typeface="Times New Roman"/>
                <a:cs typeface="Times New Roman"/>
              </a:rPr>
              <a:t>Шихта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2607055" y="7594345"/>
            <a:ext cx="2128520" cy="309880"/>
            <a:chOff x="2607055" y="7594345"/>
            <a:chExt cx="2128520" cy="309880"/>
          </a:xfrm>
        </p:grpSpPr>
        <p:sp>
          <p:nvSpPr>
            <p:cNvPr id="26" name="object 26"/>
            <p:cNvSpPr/>
            <p:nvPr/>
          </p:nvSpPr>
          <p:spPr>
            <a:xfrm>
              <a:off x="4681727" y="7599425"/>
              <a:ext cx="53340" cy="304800"/>
            </a:xfrm>
            <a:custGeom>
              <a:avLst/>
              <a:gdLst/>
              <a:ahLst/>
              <a:cxnLst/>
              <a:rect l="l" t="t" r="r" b="b"/>
              <a:pathLst>
                <a:path w="53339" h="304800">
                  <a:moveTo>
                    <a:pt x="26670" y="79248"/>
                  </a:moveTo>
                  <a:lnTo>
                    <a:pt x="19859" y="92869"/>
                  </a:lnTo>
                  <a:lnTo>
                    <a:pt x="19812" y="301752"/>
                  </a:lnTo>
                  <a:lnTo>
                    <a:pt x="22098" y="304800"/>
                  </a:lnTo>
                  <a:lnTo>
                    <a:pt x="29718" y="304800"/>
                  </a:lnTo>
                  <a:lnTo>
                    <a:pt x="32766" y="301752"/>
                  </a:lnTo>
                  <a:lnTo>
                    <a:pt x="32766" y="297942"/>
                  </a:lnTo>
                  <a:lnTo>
                    <a:pt x="33480" y="92869"/>
                  </a:lnTo>
                  <a:lnTo>
                    <a:pt x="26670" y="79248"/>
                  </a:lnTo>
                  <a:close/>
                </a:path>
                <a:path w="53339" h="304800">
                  <a:moveTo>
                    <a:pt x="26670" y="0"/>
                  </a:moveTo>
                  <a:lnTo>
                    <a:pt x="0" y="132588"/>
                  </a:lnTo>
                  <a:lnTo>
                    <a:pt x="19812" y="92964"/>
                  </a:lnTo>
                  <a:lnTo>
                    <a:pt x="19812" y="76200"/>
                  </a:lnTo>
                  <a:lnTo>
                    <a:pt x="22860" y="73152"/>
                  </a:lnTo>
                  <a:lnTo>
                    <a:pt x="41384" y="73152"/>
                  </a:lnTo>
                  <a:lnTo>
                    <a:pt x="26670" y="0"/>
                  </a:lnTo>
                  <a:close/>
                </a:path>
                <a:path w="53339" h="304800">
                  <a:moveTo>
                    <a:pt x="41384" y="73152"/>
                  </a:moveTo>
                  <a:lnTo>
                    <a:pt x="30480" y="73152"/>
                  </a:lnTo>
                  <a:lnTo>
                    <a:pt x="33528" y="76200"/>
                  </a:lnTo>
                  <a:lnTo>
                    <a:pt x="33528" y="92964"/>
                  </a:lnTo>
                  <a:lnTo>
                    <a:pt x="53340" y="132588"/>
                  </a:lnTo>
                  <a:lnTo>
                    <a:pt x="41384" y="73152"/>
                  </a:lnTo>
                  <a:close/>
                </a:path>
                <a:path w="53339" h="304800">
                  <a:moveTo>
                    <a:pt x="30480" y="73152"/>
                  </a:moveTo>
                  <a:lnTo>
                    <a:pt x="22860" y="73152"/>
                  </a:lnTo>
                  <a:lnTo>
                    <a:pt x="19812" y="76200"/>
                  </a:lnTo>
                  <a:lnTo>
                    <a:pt x="19812" y="92964"/>
                  </a:lnTo>
                  <a:lnTo>
                    <a:pt x="26670" y="79248"/>
                  </a:lnTo>
                  <a:lnTo>
                    <a:pt x="33528" y="79248"/>
                  </a:lnTo>
                  <a:lnTo>
                    <a:pt x="33528" y="76200"/>
                  </a:lnTo>
                  <a:lnTo>
                    <a:pt x="30480" y="73152"/>
                  </a:lnTo>
                  <a:close/>
                </a:path>
                <a:path w="53339" h="304800">
                  <a:moveTo>
                    <a:pt x="33528" y="79248"/>
                  </a:moveTo>
                  <a:lnTo>
                    <a:pt x="26670" y="79248"/>
                  </a:lnTo>
                  <a:lnTo>
                    <a:pt x="33480" y="92869"/>
                  </a:lnTo>
                  <a:lnTo>
                    <a:pt x="33528" y="79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612135" y="7599425"/>
              <a:ext cx="2100580" cy="1270"/>
            </a:xfrm>
            <a:custGeom>
              <a:avLst/>
              <a:gdLst/>
              <a:ahLst/>
              <a:cxnLst/>
              <a:rect l="l" t="t" r="r" b="b"/>
              <a:pathLst>
                <a:path w="2100579" h="1270">
                  <a:moveTo>
                    <a:pt x="0" y="0"/>
                  </a:moveTo>
                  <a:lnTo>
                    <a:pt x="2100072" y="762"/>
                  </a:lnTo>
                </a:path>
              </a:pathLst>
            </a:custGeom>
            <a:ln w="100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2986277" y="7435611"/>
            <a:ext cx="1356360" cy="1695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950" spc="-5" dirty="0">
                <a:latin typeface="Times New Roman"/>
                <a:cs typeface="Times New Roman"/>
              </a:rPr>
              <a:t>Гази,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що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відходять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(SO</a:t>
            </a:r>
            <a:r>
              <a:rPr sz="900" spc="-7" baseline="-13888" dirty="0">
                <a:latin typeface="Times New Roman"/>
                <a:cs typeface="Times New Roman"/>
              </a:rPr>
              <a:t>2</a:t>
            </a:r>
            <a:r>
              <a:rPr sz="950" spc="-5" dirty="0"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611374" y="7048500"/>
            <a:ext cx="1270" cy="550545"/>
          </a:xfrm>
          <a:custGeom>
            <a:avLst/>
            <a:gdLst/>
            <a:ahLst/>
            <a:cxnLst/>
            <a:rect l="l" t="t" r="r" b="b"/>
            <a:pathLst>
              <a:path w="1269" h="550545">
                <a:moveTo>
                  <a:pt x="0" y="0"/>
                </a:moveTo>
                <a:lnTo>
                  <a:pt x="762" y="550164"/>
                </a:lnTo>
              </a:path>
            </a:pathLst>
          </a:custGeom>
          <a:ln w="100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2859786" y="6681216"/>
            <a:ext cx="2241550" cy="754380"/>
          </a:xfrm>
          <a:prstGeom prst="rect">
            <a:avLst/>
          </a:prstGeom>
          <a:ln w="10020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4610">
              <a:lnSpc>
                <a:spcPts val="1070"/>
              </a:lnSpc>
            </a:pPr>
            <a:r>
              <a:rPr sz="950" spc="-5" dirty="0">
                <a:latin typeface="Times New Roman"/>
                <a:cs typeface="Times New Roman"/>
              </a:rPr>
              <a:t>Сірчанокислотне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виробництво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R="285115" algn="r">
              <a:lnSpc>
                <a:spcPct val="100000"/>
              </a:lnSpc>
              <a:spcBef>
                <a:spcPts val="625"/>
              </a:spcBef>
            </a:pPr>
            <a:r>
              <a:rPr sz="950" spc="5" dirty="0">
                <a:latin typeface="Times New Roman"/>
                <a:cs typeface="Times New Roman"/>
              </a:rPr>
              <a:t>Н</a:t>
            </a:r>
            <a:r>
              <a:rPr sz="900" spc="7" baseline="-13888" dirty="0">
                <a:latin typeface="Times New Roman"/>
                <a:cs typeface="Times New Roman"/>
              </a:rPr>
              <a:t>2</a:t>
            </a:r>
            <a:r>
              <a:rPr sz="950" spc="5" dirty="0">
                <a:latin typeface="Times New Roman"/>
                <a:cs typeface="Times New Roman"/>
              </a:rPr>
              <a:t>SO</a:t>
            </a:r>
            <a:r>
              <a:rPr sz="900" spc="7" baseline="-13888" dirty="0">
                <a:latin typeface="Times New Roman"/>
                <a:cs typeface="Times New Roman"/>
              </a:rPr>
              <a:t>4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604516" y="7025640"/>
            <a:ext cx="255270" cy="52705"/>
          </a:xfrm>
          <a:custGeom>
            <a:avLst/>
            <a:gdLst/>
            <a:ahLst/>
            <a:cxnLst/>
            <a:rect l="l" t="t" r="r" b="b"/>
            <a:pathLst>
              <a:path w="255269" h="52704">
                <a:moveTo>
                  <a:pt x="161418" y="19749"/>
                </a:moveTo>
                <a:lnTo>
                  <a:pt x="175260" y="26670"/>
                </a:lnTo>
                <a:lnTo>
                  <a:pt x="121920" y="52578"/>
                </a:lnTo>
                <a:lnTo>
                  <a:pt x="223893" y="32766"/>
                </a:lnTo>
                <a:lnTo>
                  <a:pt x="179070" y="32766"/>
                </a:lnTo>
                <a:lnTo>
                  <a:pt x="182118" y="30480"/>
                </a:lnTo>
                <a:lnTo>
                  <a:pt x="182118" y="22860"/>
                </a:lnTo>
                <a:lnTo>
                  <a:pt x="179070" y="19812"/>
                </a:lnTo>
                <a:lnTo>
                  <a:pt x="175260" y="19812"/>
                </a:lnTo>
                <a:lnTo>
                  <a:pt x="161418" y="19749"/>
                </a:lnTo>
                <a:close/>
              </a:path>
              <a:path w="255269" h="52704">
                <a:moveTo>
                  <a:pt x="6858" y="19050"/>
                </a:moveTo>
                <a:lnTo>
                  <a:pt x="3048" y="19050"/>
                </a:lnTo>
                <a:lnTo>
                  <a:pt x="0" y="22098"/>
                </a:lnTo>
                <a:lnTo>
                  <a:pt x="0" y="29718"/>
                </a:lnTo>
                <a:lnTo>
                  <a:pt x="3048" y="32766"/>
                </a:lnTo>
                <a:lnTo>
                  <a:pt x="162709" y="32766"/>
                </a:lnTo>
                <a:lnTo>
                  <a:pt x="175260" y="26670"/>
                </a:lnTo>
                <a:lnTo>
                  <a:pt x="161418" y="19749"/>
                </a:lnTo>
                <a:lnTo>
                  <a:pt x="6858" y="19050"/>
                </a:lnTo>
                <a:close/>
              </a:path>
              <a:path w="255269" h="52704">
                <a:moveTo>
                  <a:pt x="121920" y="0"/>
                </a:moveTo>
                <a:lnTo>
                  <a:pt x="161418" y="19749"/>
                </a:lnTo>
                <a:lnTo>
                  <a:pt x="175260" y="19812"/>
                </a:lnTo>
                <a:lnTo>
                  <a:pt x="179070" y="19812"/>
                </a:lnTo>
                <a:lnTo>
                  <a:pt x="182118" y="22860"/>
                </a:lnTo>
                <a:lnTo>
                  <a:pt x="182118" y="30480"/>
                </a:lnTo>
                <a:lnTo>
                  <a:pt x="179070" y="32766"/>
                </a:lnTo>
                <a:lnTo>
                  <a:pt x="223893" y="32766"/>
                </a:lnTo>
                <a:lnTo>
                  <a:pt x="255270" y="26670"/>
                </a:lnTo>
                <a:lnTo>
                  <a:pt x="121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2780792" y="8960373"/>
            <a:ext cx="2360930" cy="42989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94615" algn="ctr">
              <a:lnSpc>
                <a:spcPct val="100000"/>
              </a:lnSpc>
              <a:spcBef>
                <a:spcPts val="90"/>
              </a:spcBef>
            </a:pPr>
            <a:r>
              <a:rPr sz="950" spc="-10" dirty="0">
                <a:latin typeface="Times New Roman"/>
                <a:cs typeface="Times New Roman"/>
              </a:rPr>
              <a:t>Шлаковози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12.17.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чорнової міді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0" y="516889"/>
            <a:ext cx="5787390" cy="153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Для ліквідації домішок </a:t>
            </a:r>
            <a:r>
              <a:rPr sz="1200" dirty="0">
                <a:latin typeface="Times New Roman"/>
                <a:cs typeface="Times New Roman"/>
              </a:rPr>
              <a:t>із чорнової міді </a:t>
            </a:r>
            <a:r>
              <a:rPr sz="1200" spc="-5" dirty="0">
                <a:latin typeface="Times New Roman"/>
                <a:cs typeface="Times New Roman"/>
              </a:rPr>
              <a:t>проводять рафінування. </a:t>
            </a:r>
            <a:r>
              <a:rPr sz="1200" i="1" spc="-5" dirty="0">
                <a:latin typeface="Times New Roman"/>
                <a:cs typeface="Times New Roman"/>
              </a:rPr>
              <a:t>Вогневе </a:t>
            </a:r>
            <a:r>
              <a:rPr sz="1200" i="1" dirty="0">
                <a:latin typeface="Times New Roman"/>
                <a:cs typeface="Times New Roman"/>
              </a:rPr>
              <a:t>рафіну-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вання </a:t>
            </a:r>
            <a:r>
              <a:rPr sz="1200" dirty="0">
                <a:latin typeface="Times New Roman"/>
                <a:cs typeface="Times New Roman"/>
              </a:rPr>
              <a:t>проводиться у </a:t>
            </a:r>
            <a:r>
              <a:rPr sz="1200" spc="-5" dirty="0">
                <a:latin typeface="Times New Roman"/>
                <a:cs typeface="Times New Roman"/>
              </a:rPr>
              <a:t>відбивних </a:t>
            </a:r>
            <a:r>
              <a:rPr sz="1200" dirty="0">
                <a:latin typeface="Times New Roman"/>
                <a:cs typeface="Times New Roman"/>
              </a:rPr>
              <a:t>печах, спеціальних конвертерах </a:t>
            </a:r>
            <a:r>
              <a:rPr sz="1200" spc="-5" dirty="0">
                <a:latin typeface="Times New Roman"/>
                <a:cs typeface="Times New Roman"/>
              </a:rPr>
              <a:t>(паливо </a:t>
            </a:r>
            <a:r>
              <a:rPr sz="1200" dirty="0">
                <a:latin typeface="Times New Roman"/>
                <a:cs typeface="Times New Roman"/>
              </a:rPr>
              <a:t>– газ, </a:t>
            </a:r>
            <a:r>
              <a:rPr sz="1200" spc="-5" dirty="0">
                <a:latin typeface="Times New Roman"/>
                <a:cs typeface="Times New Roman"/>
              </a:rPr>
              <a:t>мазут).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Схему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одержання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мідних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анодів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вогневому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рафінуванні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відбивній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наведена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12.18.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Більшість</a:t>
            </a:r>
            <a:r>
              <a:rPr sz="1200" dirty="0">
                <a:latin typeface="Times New Roman"/>
                <a:cs typeface="Times New Roman"/>
              </a:rPr>
              <a:t> домішок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 </a:t>
            </a:r>
            <a:r>
              <a:rPr sz="1200" spc="-5" dirty="0">
                <a:latin typeface="Times New Roman"/>
                <a:cs typeface="Times New Roman"/>
              </a:rPr>
              <a:t>під</a:t>
            </a:r>
            <a:r>
              <a:rPr sz="1200" dirty="0">
                <a:latin typeface="Times New Roman"/>
                <a:cs typeface="Times New Roman"/>
              </a:rPr>
              <a:t> час </a:t>
            </a:r>
            <a:r>
              <a:rPr sz="1200" spc="-5" dirty="0">
                <a:latin typeface="Times New Roman"/>
                <a:cs typeface="Times New Roman"/>
              </a:rPr>
              <a:t>виплавки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окислюються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наводять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шлак. Отримана вогневим способом </a:t>
            </a:r>
            <a:r>
              <a:rPr sz="1200" dirty="0">
                <a:latin typeface="Times New Roman"/>
                <a:cs typeface="Times New Roman"/>
              </a:rPr>
              <a:t>мідь </a:t>
            </a:r>
            <a:r>
              <a:rPr sz="1200" spc="-5" dirty="0">
                <a:latin typeface="Times New Roman"/>
                <a:cs typeface="Times New Roman"/>
              </a:rPr>
              <a:t>містить </a:t>
            </a:r>
            <a:r>
              <a:rPr sz="1200" dirty="0">
                <a:latin typeface="Times New Roman"/>
                <a:cs typeface="Times New Roman"/>
              </a:rPr>
              <a:t>до 0,5 % домішок </a:t>
            </a:r>
            <a:r>
              <a:rPr sz="1200" spc="-5" dirty="0">
                <a:latin typeface="Times New Roman"/>
                <a:cs typeface="Times New Roman"/>
              </a:rPr>
              <a:t>благородних </a:t>
            </a:r>
            <a:r>
              <a:rPr sz="1200" dirty="0">
                <a:latin typeface="Times New Roman"/>
                <a:cs typeface="Times New Roman"/>
              </a:rPr>
              <a:t>мета-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</a:t>
            </a:r>
            <a:r>
              <a:rPr sz="1200" dirty="0">
                <a:latin typeface="Times New Roman"/>
                <a:cs typeface="Times New Roman"/>
              </a:rPr>
              <a:t> бути</a:t>
            </a:r>
            <a:r>
              <a:rPr sz="1200" spc="-5" dirty="0">
                <a:latin typeface="Times New Roman"/>
                <a:cs typeface="Times New Roman"/>
              </a:rPr>
              <a:t> видалені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допомогою електролізу</a:t>
            </a:r>
            <a:r>
              <a:rPr sz="1200" dirty="0">
                <a:latin typeface="Times New Roman"/>
                <a:cs typeface="Times New Roman"/>
              </a:rPr>
              <a:t> міді.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42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08983" y="2208003"/>
            <a:ext cx="3987518" cy="1752165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602739" y="2352619"/>
            <a:ext cx="461645" cy="3175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-635">
              <a:lnSpc>
                <a:spcPct val="101099"/>
              </a:lnSpc>
              <a:spcBef>
                <a:spcPts val="90"/>
              </a:spcBef>
            </a:pPr>
            <a:r>
              <a:rPr sz="950" dirty="0">
                <a:latin typeface="Times New Roman"/>
                <a:cs typeface="Times New Roman"/>
              </a:rPr>
              <a:t>Ч</a:t>
            </a:r>
            <a:r>
              <a:rPr sz="950" spc="-10" dirty="0">
                <a:latin typeface="Times New Roman"/>
                <a:cs typeface="Times New Roman"/>
              </a:rPr>
              <a:t>о</a:t>
            </a:r>
            <a:r>
              <a:rPr sz="950" spc="20" dirty="0">
                <a:latin typeface="Times New Roman"/>
                <a:cs typeface="Times New Roman"/>
              </a:rPr>
              <a:t>р</a:t>
            </a:r>
            <a:r>
              <a:rPr sz="950" spc="-5" dirty="0">
                <a:latin typeface="Times New Roman"/>
                <a:cs typeface="Times New Roman"/>
              </a:rPr>
              <a:t>но</a:t>
            </a:r>
            <a:r>
              <a:rPr sz="950" spc="-15" dirty="0">
                <a:latin typeface="Times New Roman"/>
                <a:cs typeface="Times New Roman"/>
              </a:rPr>
              <a:t>ва  </a:t>
            </a:r>
            <a:r>
              <a:rPr sz="950" dirty="0">
                <a:latin typeface="Times New Roman"/>
                <a:cs typeface="Times New Roman"/>
              </a:rPr>
              <a:t>мідь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780794" y="2345435"/>
            <a:ext cx="1759585" cy="1378585"/>
          </a:xfrm>
          <a:custGeom>
            <a:avLst/>
            <a:gdLst/>
            <a:ahLst/>
            <a:cxnLst/>
            <a:rect l="l" t="t" r="r" b="b"/>
            <a:pathLst>
              <a:path w="1759585" h="1378585">
                <a:moveTo>
                  <a:pt x="0" y="326898"/>
                </a:moveTo>
                <a:lnTo>
                  <a:pt x="52578" y="405384"/>
                </a:lnTo>
              </a:path>
              <a:path w="1759585" h="1378585">
                <a:moveTo>
                  <a:pt x="404622" y="1378458"/>
                </a:moveTo>
                <a:lnTo>
                  <a:pt x="326136" y="1242822"/>
                </a:lnTo>
              </a:path>
              <a:path w="1759585" h="1378585">
                <a:moveTo>
                  <a:pt x="1759458" y="0"/>
                </a:moveTo>
                <a:lnTo>
                  <a:pt x="1504188" y="252984"/>
                </a:lnTo>
              </a:path>
            </a:pathLst>
          </a:custGeom>
          <a:ln w="101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257041" y="3002605"/>
            <a:ext cx="625475" cy="4559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03505" marR="5080" indent="-91440">
              <a:lnSpc>
                <a:spcPct val="98400"/>
              </a:lnSpc>
              <a:spcBef>
                <a:spcPts val="120"/>
              </a:spcBef>
            </a:pPr>
            <a:r>
              <a:rPr sz="950" spc="10" dirty="0">
                <a:latin typeface="Times New Roman"/>
                <a:cs typeface="Times New Roman"/>
              </a:rPr>
              <a:t>К</a:t>
            </a:r>
            <a:r>
              <a:rPr sz="950" dirty="0">
                <a:latin typeface="Times New Roman"/>
                <a:cs typeface="Times New Roman"/>
              </a:rPr>
              <a:t>а</a:t>
            </a:r>
            <a:r>
              <a:rPr sz="950" spc="15" dirty="0">
                <a:latin typeface="Times New Roman"/>
                <a:cs typeface="Times New Roman"/>
              </a:rPr>
              <a:t>р</a:t>
            </a:r>
            <a:r>
              <a:rPr sz="950" spc="-30" dirty="0">
                <a:latin typeface="Times New Roman"/>
                <a:cs typeface="Times New Roman"/>
              </a:rPr>
              <a:t>у</a:t>
            </a:r>
            <a:r>
              <a:rPr sz="950" dirty="0">
                <a:latin typeface="Times New Roman"/>
                <a:cs typeface="Times New Roman"/>
              </a:rPr>
              <a:t>се</a:t>
            </a:r>
            <a:r>
              <a:rPr sz="950" spc="-10" dirty="0">
                <a:latin typeface="Times New Roman"/>
                <a:cs typeface="Times New Roman"/>
              </a:rPr>
              <a:t>л</a:t>
            </a:r>
            <a:r>
              <a:rPr sz="950" spc="15" dirty="0">
                <a:latin typeface="Times New Roman"/>
                <a:cs typeface="Times New Roman"/>
              </a:rPr>
              <a:t>ь</a:t>
            </a:r>
            <a:r>
              <a:rPr sz="950" spc="-5" dirty="0">
                <a:latin typeface="Times New Roman"/>
                <a:cs typeface="Times New Roman"/>
              </a:rPr>
              <a:t>н</a:t>
            </a:r>
            <a:r>
              <a:rPr sz="950" dirty="0">
                <a:latin typeface="Times New Roman"/>
                <a:cs typeface="Times New Roman"/>
              </a:rPr>
              <a:t>а  ливарна 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машина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434334" y="3435857"/>
            <a:ext cx="88900" cy="104775"/>
          </a:xfrm>
          <a:custGeom>
            <a:avLst/>
            <a:gdLst/>
            <a:ahLst/>
            <a:cxnLst/>
            <a:rect l="l" t="t" r="r" b="b"/>
            <a:pathLst>
              <a:path w="88900" h="104775">
                <a:moveTo>
                  <a:pt x="88392" y="0"/>
                </a:moveTo>
                <a:lnTo>
                  <a:pt x="0" y="104394"/>
                </a:lnTo>
              </a:path>
            </a:pathLst>
          </a:custGeom>
          <a:ln w="101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493261" y="2178108"/>
            <a:ext cx="1210310" cy="837565"/>
          </a:xfrm>
          <a:prstGeom prst="rect">
            <a:avLst/>
          </a:prstGeom>
        </p:spPr>
        <p:txBody>
          <a:bodyPr vert="horz" wrap="square" lIns="0" tIns="18415" rIns="0" bIns="0" rtlCol="0">
            <a:spAutoFit/>
          </a:bodyPr>
          <a:lstStyle/>
          <a:p>
            <a:pPr marL="12700" marR="327660" algn="ctr">
              <a:lnSpc>
                <a:spcPct val="96100"/>
              </a:lnSpc>
              <a:spcBef>
                <a:spcPts val="145"/>
              </a:spcBef>
            </a:pPr>
            <a:r>
              <a:rPr sz="950" dirty="0">
                <a:latin typeface="Times New Roman"/>
                <a:cs typeface="Times New Roman"/>
              </a:rPr>
              <a:t>Плавка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чорнової </a:t>
            </a:r>
            <a:r>
              <a:rPr sz="950" spc="-2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міді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у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в</a:t>
            </a:r>
            <a:r>
              <a:rPr sz="950" spc="5" dirty="0">
                <a:latin typeface="Times New Roman"/>
                <a:cs typeface="Times New Roman"/>
              </a:rPr>
              <a:t>ідби</a:t>
            </a:r>
            <a:r>
              <a:rPr sz="950" spc="-10" dirty="0">
                <a:latin typeface="Times New Roman"/>
                <a:cs typeface="Times New Roman"/>
              </a:rPr>
              <a:t>в</a:t>
            </a:r>
            <a:r>
              <a:rPr sz="950" dirty="0">
                <a:latin typeface="Times New Roman"/>
                <a:cs typeface="Times New Roman"/>
              </a:rPr>
              <a:t>ній  </a:t>
            </a:r>
            <a:r>
              <a:rPr sz="950" spc="-5" dirty="0">
                <a:latin typeface="Times New Roman"/>
                <a:cs typeface="Times New Roman"/>
              </a:rPr>
              <a:t>печі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750">
              <a:latin typeface="Times New Roman"/>
              <a:cs typeface="Times New Roman"/>
            </a:endParaRPr>
          </a:p>
          <a:p>
            <a:pPr marL="638175" marR="5080" indent="-91440">
              <a:lnSpc>
                <a:spcPts val="1090"/>
              </a:lnSpc>
            </a:pPr>
            <a:r>
              <a:rPr sz="950" dirty="0">
                <a:latin typeface="Times New Roman"/>
                <a:cs typeface="Times New Roman"/>
              </a:rPr>
              <a:t>Машин</a:t>
            </a:r>
            <a:r>
              <a:rPr sz="950" spc="5" dirty="0">
                <a:latin typeface="Times New Roman"/>
                <a:cs typeface="Times New Roman"/>
              </a:rPr>
              <a:t>а д</a:t>
            </a:r>
            <a:r>
              <a:rPr sz="950" spc="-10" dirty="0">
                <a:latin typeface="Times New Roman"/>
                <a:cs typeface="Times New Roman"/>
              </a:rPr>
              <a:t>л</a:t>
            </a:r>
            <a:r>
              <a:rPr sz="950" dirty="0">
                <a:latin typeface="Times New Roman"/>
                <a:cs typeface="Times New Roman"/>
              </a:rPr>
              <a:t>я  знімання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186699" y="2985838"/>
            <a:ext cx="359410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spc="5" dirty="0">
                <a:latin typeface="Times New Roman"/>
                <a:cs typeface="Times New Roman"/>
              </a:rPr>
              <a:t>ан</a:t>
            </a:r>
            <a:r>
              <a:rPr sz="950" spc="-10" dirty="0">
                <a:latin typeface="Times New Roman"/>
                <a:cs typeface="Times New Roman"/>
              </a:rPr>
              <a:t>о</a:t>
            </a:r>
            <a:r>
              <a:rPr sz="950" spc="5" dirty="0">
                <a:latin typeface="Times New Roman"/>
                <a:cs typeface="Times New Roman"/>
              </a:rPr>
              <a:t>дів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56710" y="3156965"/>
            <a:ext cx="193675" cy="422909"/>
          </a:xfrm>
          <a:custGeom>
            <a:avLst/>
            <a:gdLst/>
            <a:ahLst/>
            <a:cxnLst/>
            <a:rect l="l" t="t" r="r" b="b"/>
            <a:pathLst>
              <a:path w="193675" h="422910">
                <a:moveTo>
                  <a:pt x="193548" y="0"/>
                </a:moveTo>
                <a:lnTo>
                  <a:pt x="0" y="422910"/>
                </a:lnTo>
              </a:path>
            </a:pathLst>
          </a:custGeom>
          <a:ln w="101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4775708" y="2394529"/>
            <a:ext cx="810260" cy="31178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239395" marR="5080" indent="-227329">
              <a:lnSpc>
                <a:spcPts val="1110"/>
              </a:lnSpc>
              <a:spcBef>
                <a:spcPts val="165"/>
              </a:spcBef>
            </a:pPr>
            <a:r>
              <a:rPr sz="950" spc="10" dirty="0">
                <a:latin typeface="Times New Roman"/>
                <a:cs typeface="Times New Roman"/>
              </a:rPr>
              <a:t>В</a:t>
            </a:r>
            <a:r>
              <a:rPr sz="950" spc="-5" dirty="0">
                <a:latin typeface="Times New Roman"/>
                <a:cs typeface="Times New Roman"/>
              </a:rPr>
              <a:t>і</a:t>
            </a:r>
            <a:r>
              <a:rPr sz="950" spc="10" dirty="0">
                <a:latin typeface="Times New Roman"/>
                <a:cs typeface="Times New Roman"/>
              </a:rPr>
              <a:t>д</a:t>
            </a:r>
            <a:r>
              <a:rPr sz="950" spc="-10" dirty="0">
                <a:latin typeface="Times New Roman"/>
                <a:cs typeface="Times New Roman"/>
              </a:rPr>
              <a:t>в</a:t>
            </a:r>
            <a:r>
              <a:rPr sz="950" spc="5" dirty="0">
                <a:latin typeface="Times New Roman"/>
                <a:cs typeface="Times New Roman"/>
              </a:rPr>
              <a:t>ант</a:t>
            </a:r>
            <a:r>
              <a:rPr sz="950" spc="-25" dirty="0">
                <a:latin typeface="Times New Roman"/>
                <a:cs typeface="Times New Roman"/>
              </a:rPr>
              <a:t>а</a:t>
            </a:r>
            <a:r>
              <a:rPr sz="950" spc="10" dirty="0">
                <a:latin typeface="Times New Roman"/>
                <a:cs typeface="Times New Roman"/>
              </a:rPr>
              <a:t>ж</a:t>
            </a:r>
            <a:r>
              <a:rPr sz="950" spc="-25" dirty="0">
                <a:latin typeface="Times New Roman"/>
                <a:cs typeface="Times New Roman"/>
              </a:rPr>
              <a:t>е</a:t>
            </a:r>
            <a:r>
              <a:rPr sz="950" spc="5" dirty="0">
                <a:latin typeface="Times New Roman"/>
                <a:cs typeface="Times New Roman"/>
              </a:rPr>
              <a:t>ння  </a:t>
            </a:r>
            <a:r>
              <a:rPr sz="950" dirty="0">
                <a:latin typeface="Times New Roman"/>
                <a:cs typeface="Times New Roman"/>
              </a:rPr>
              <a:t>анодів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84" y="3673152"/>
            <a:ext cx="5787390" cy="22263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932815" marR="4175760" indent="-20320">
              <a:lnSpc>
                <a:spcPts val="1110"/>
              </a:lnSpc>
              <a:spcBef>
                <a:spcPts val="165"/>
              </a:spcBef>
            </a:pPr>
            <a:r>
              <a:rPr sz="950" spc="5" dirty="0">
                <a:latin typeface="Times New Roman"/>
                <a:cs typeface="Times New Roman"/>
              </a:rPr>
              <a:t>П</a:t>
            </a:r>
            <a:r>
              <a:rPr sz="950" spc="15" dirty="0">
                <a:latin typeface="Times New Roman"/>
                <a:cs typeface="Times New Roman"/>
              </a:rPr>
              <a:t>р</a:t>
            </a:r>
            <a:r>
              <a:rPr sz="950" spc="5" dirty="0">
                <a:latin typeface="Times New Roman"/>
                <a:cs typeface="Times New Roman"/>
              </a:rPr>
              <a:t>и</a:t>
            </a:r>
            <a:r>
              <a:rPr sz="950" spc="-25" dirty="0">
                <a:latin typeface="Times New Roman"/>
                <a:cs typeface="Times New Roman"/>
              </a:rPr>
              <a:t>с</a:t>
            </a:r>
            <a:r>
              <a:rPr sz="950" spc="5" dirty="0">
                <a:latin typeface="Times New Roman"/>
                <a:cs typeface="Times New Roman"/>
              </a:rPr>
              <a:t>т</a:t>
            </a:r>
            <a:r>
              <a:rPr sz="950" spc="15" dirty="0">
                <a:latin typeface="Times New Roman"/>
                <a:cs typeface="Times New Roman"/>
              </a:rPr>
              <a:t>р</a:t>
            </a:r>
            <a:r>
              <a:rPr sz="950" spc="5" dirty="0">
                <a:latin typeface="Times New Roman"/>
                <a:cs typeface="Times New Roman"/>
              </a:rPr>
              <a:t>ій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д</a:t>
            </a:r>
            <a:r>
              <a:rPr sz="950" spc="-10" dirty="0">
                <a:latin typeface="Times New Roman"/>
                <a:cs typeface="Times New Roman"/>
              </a:rPr>
              <a:t>л</a:t>
            </a:r>
            <a:r>
              <a:rPr sz="950" dirty="0">
                <a:latin typeface="Times New Roman"/>
                <a:cs typeface="Times New Roman"/>
              </a:rPr>
              <a:t>я  зб</a:t>
            </a:r>
            <a:r>
              <a:rPr sz="950" spc="-10" dirty="0">
                <a:latin typeface="Times New Roman"/>
                <a:cs typeface="Times New Roman"/>
              </a:rPr>
              <a:t>о</a:t>
            </a:r>
            <a:r>
              <a:rPr sz="950" spc="35" dirty="0">
                <a:latin typeface="Times New Roman"/>
                <a:cs typeface="Times New Roman"/>
              </a:rPr>
              <a:t>р</a:t>
            </a:r>
            <a:r>
              <a:rPr sz="950" spc="5" dirty="0">
                <a:latin typeface="Times New Roman"/>
                <a:cs typeface="Times New Roman"/>
              </a:rPr>
              <a:t>у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ш</a:t>
            </a:r>
            <a:r>
              <a:rPr sz="950" spc="-10" dirty="0">
                <a:latin typeface="Times New Roman"/>
                <a:cs typeface="Times New Roman"/>
              </a:rPr>
              <a:t>л</a:t>
            </a:r>
            <a:r>
              <a:rPr sz="950" dirty="0">
                <a:latin typeface="Times New Roman"/>
                <a:cs typeface="Times New Roman"/>
              </a:rPr>
              <a:t>а</a:t>
            </a:r>
            <a:r>
              <a:rPr sz="950" spc="25" dirty="0">
                <a:latin typeface="Times New Roman"/>
                <a:cs typeface="Times New Roman"/>
              </a:rPr>
              <a:t>к</a:t>
            </a:r>
            <a:r>
              <a:rPr sz="950" spc="5" dirty="0">
                <a:latin typeface="Times New Roman"/>
                <a:cs typeface="Times New Roman"/>
              </a:rPr>
              <a:t>у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6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12.18.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 мідних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анодів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Електролітичне </a:t>
            </a:r>
            <a:r>
              <a:rPr sz="1200" i="1" dirty="0">
                <a:latin typeface="Times New Roman"/>
                <a:cs typeface="Times New Roman"/>
              </a:rPr>
              <a:t>рафінування </a:t>
            </a:r>
            <a:r>
              <a:rPr sz="1200" spc="-5" dirty="0">
                <a:latin typeface="Times New Roman"/>
                <a:cs typeface="Times New Roman"/>
              </a:rPr>
              <a:t>здійснюють </a:t>
            </a:r>
            <a:r>
              <a:rPr sz="1200" dirty="0">
                <a:latin typeface="Times New Roman"/>
                <a:cs typeface="Times New Roman"/>
              </a:rPr>
              <a:t>для отримання </a:t>
            </a:r>
            <a:r>
              <a:rPr sz="1200" spc="-5" dirty="0">
                <a:latin typeface="Times New Roman"/>
                <a:cs typeface="Times New Roman"/>
              </a:rPr>
              <a:t>найчистішої міді. Воно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базується на застосуванні постійного </a:t>
            </a:r>
            <a:r>
              <a:rPr sz="1200" dirty="0">
                <a:latin typeface="Times New Roman"/>
                <a:cs typeface="Times New Roman"/>
              </a:rPr>
              <a:t>електричного </a:t>
            </a:r>
            <a:r>
              <a:rPr sz="1200" spc="-5" dirty="0">
                <a:latin typeface="Times New Roman"/>
                <a:cs typeface="Times New Roman"/>
              </a:rPr>
              <a:t>струму певних напруги та сили. Ра-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фінування проводиться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ваннах, внутрішня частина </a:t>
            </a:r>
            <a:r>
              <a:rPr sz="1200" spc="-10" dirty="0">
                <a:latin typeface="Times New Roman"/>
                <a:cs typeface="Times New Roman"/>
              </a:rPr>
              <a:t>яких </a:t>
            </a:r>
            <a:r>
              <a:rPr sz="1200" spc="-15" dirty="0">
                <a:latin typeface="Times New Roman"/>
                <a:cs typeface="Times New Roman"/>
              </a:rPr>
              <a:t>викладена свинцем </a:t>
            </a:r>
            <a:r>
              <a:rPr sz="1200" spc="-10" dirty="0">
                <a:latin typeface="Times New Roman"/>
                <a:cs typeface="Times New Roman"/>
              </a:rPr>
              <a:t>пбо </a:t>
            </a:r>
            <a:r>
              <a:rPr sz="1200" spc="-15" dirty="0">
                <a:latin typeface="Times New Roman"/>
                <a:cs typeface="Times New Roman"/>
              </a:rPr>
              <a:t>пласт-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масою. </a:t>
            </a:r>
            <a:r>
              <a:rPr sz="1200" dirty="0">
                <a:latin typeface="Times New Roman"/>
                <a:cs typeface="Times New Roman"/>
              </a:rPr>
              <a:t>Електроліт – мідний </a:t>
            </a:r>
            <a:r>
              <a:rPr sz="1200" spc="-5" dirty="0">
                <a:latin typeface="Times New Roman"/>
                <a:cs typeface="Times New Roman"/>
              </a:rPr>
              <a:t>купорос та </a:t>
            </a:r>
            <a:r>
              <a:rPr sz="1200" dirty="0">
                <a:latin typeface="Times New Roman"/>
                <a:cs typeface="Times New Roman"/>
              </a:rPr>
              <a:t>сірчана </a:t>
            </a:r>
            <a:r>
              <a:rPr sz="1200" spc="-5" dirty="0">
                <a:latin typeface="Times New Roman"/>
                <a:cs typeface="Times New Roman"/>
              </a:rPr>
              <a:t>кислота, </a:t>
            </a:r>
            <a:r>
              <a:rPr sz="1200" dirty="0">
                <a:latin typeface="Times New Roman"/>
                <a:cs typeface="Times New Roman"/>
              </a:rPr>
              <a:t>анод – </a:t>
            </a:r>
            <a:r>
              <a:rPr sz="1200" spc="-5" dirty="0">
                <a:latin typeface="Times New Roman"/>
                <a:cs typeface="Times New Roman"/>
              </a:rPr>
              <a:t>пластини </a:t>
            </a:r>
            <a:r>
              <a:rPr sz="1200" dirty="0">
                <a:latin typeface="Times New Roman"/>
                <a:cs typeface="Times New Roman"/>
              </a:rPr>
              <a:t>із чорнової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міді, або міді, яка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пройшла </a:t>
            </a:r>
            <a:r>
              <a:rPr sz="1200" spc="-15" dirty="0">
                <a:latin typeface="Times New Roman"/>
                <a:cs typeface="Times New Roman"/>
              </a:rPr>
              <a:t>вогневе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рафінування,</a:t>
            </a:r>
            <a:r>
              <a:rPr sz="1200" spc="-10" dirty="0">
                <a:latin typeface="Times New Roman"/>
                <a:cs typeface="Times New Roman"/>
              </a:rPr>
              <a:t> катод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тонкі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пластини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із </a:t>
            </a:r>
            <a:r>
              <a:rPr sz="1200" spc="-10" dirty="0">
                <a:latin typeface="Times New Roman"/>
                <a:cs typeface="Times New Roman"/>
              </a:rPr>
              <a:t>чистої міді.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Під час </a:t>
            </a:r>
            <a:r>
              <a:rPr sz="1200" spc="-15" dirty="0">
                <a:latin typeface="Times New Roman"/>
                <a:cs typeface="Times New Roman"/>
              </a:rPr>
              <a:t>пропускання </a:t>
            </a:r>
            <a:r>
              <a:rPr sz="1200" spc="-10" dirty="0">
                <a:latin typeface="Times New Roman"/>
                <a:cs typeface="Times New Roman"/>
              </a:rPr>
              <a:t>постійного струму на </a:t>
            </a:r>
            <a:r>
              <a:rPr sz="1200" spc="-15" dirty="0">
                <a:latin typeface="Times New Roman"/>
                <a:cs typeface="Times New Roman"/>
              </a:rPr>
              <a:t>катоді осідає чиста </a:t>
            </a:r>
            <a:r>
              <a:rPr sz="1200" spc="-10" dirty="0">
                <a:latin typeface="Times New Roman"/>
                <a:cs typeface="Times New Roman"/>
              </a:rPr>
              <a:t>мідь. </a:t>
            </a:r>
            <a:r>
              <a:rPr sz="1200" spc="-15" dirty="0">
                <a:latin typeface="Times New Roman"/>
                <a:cs typeface="Times New Roman"/>
              </a:rPr>
              <a:t>Схему процесу елек-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тролізу </a:t>
            </a:r>
            <a:r>
              <a:rPr sz="1200" spc="-10" dirty="0">
                <a:latin typeface="Times New Roman"/>
                <a:cs typeface="Times New Roman"/>
              </a:rPr>
              <a:t>міді </a:t>
            </a:r>
            <a:r>
              <a:rPr sz="1200" spc="-15" dirty="0">
                <a:latin typeface="Times New Roman"/>
                <a:cs typeface="Times New Roman"/>
              </a:rPr>
              <a:t>наведено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рис. </a:t>
            </a:r>
            <a:r>
              <a:rPr sz="1200" spc="-10" dirty="0">
                <a:latin typeface="Times New Roman"/>
                <a:cs typeface="Times New Roman"/>
              </a:rPr>
              <a:t>12.19. На дно ванн </a:t>
            </a:r>
            <a:r>
              <a:rPr sz="1200" spc="-15" dirty="0">
                <a:latin typeface="Times New Roman"/>
                <a:cs typeface="Times New Roman"/>
              </a:rPr>
              <a:t>випадають </a:t>
            </a:r>
            <a:r>
              <a:rPr sz="1200" spc="-10" dirty="0">
                <a:latin typeface="Times New Roman"/>
                <a:cs typeface="Times New Roman"/>
              </a:rPr>
              <a:t>домішки, які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spc="-10" dirty="0">
                <a:latin typeface="Times New Roman"/>
                <a:cs typeface="Times New Roman"/>
              </a:rPr>
              <a:t>тільки ком-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пенсують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витрати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електроенергії, </a:t>
            </a:r>
            <a:r>
              <a:rPr sz="1200" spc="-10" dirty="0">
                <a:latin typeface="Times New Roman"/>
                <a:cs typeface="Times New Roman"/>
              </a:rPr>
              <a:t>але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часто</a:t>
            </a:r>
            <a:r>
              <a:rPr sz="1200" spc="-15" dirty="0">
                <a:latin typeface="Times New Roman"/>
                <a:cs typeface="Times New Roman"/>
              </a:rPr>
              <a:t> перевищують вартість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виробленої</a:t>
            </a:r>
            <a:r>
              <a:rPr sz="1200" spc="-10" dirty="0">
                <a:latin typeface="Times New Roman"/>
                <a:cs typeface="Times New Roman"/>
              </a:rPr>
              <a:t> міді.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38649" y="6086492"/>
            <a:ext cx="4325889" cy="1389635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459845" y="7182981"/>
            <a:ext cx="38671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R="55244" algn="r">
              <a:lnSpc>
                <a:spcPct val="100000"/>
              </a:lnSpc>
              <a:spcBef>
                <a:spcPts val="120"/>
              </a:spcBef>
            </a:pPr>
            <a:r>
              <a:rPr sz="1000" spc="15" dirty="0">
                <a:latin typeface="Times New Roman"/>
                <a:cs typeface="Times New Roman"/>
              </a:rPr>
              <a:t>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60344" y="6301344"/>
            <a:ext cx="11239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5" dirty="0">
                <a:latin typeface="Times New Roman"/>
                <a:cs typeface="Times New Roman"/>
              </a:rPr>
              <a:t>II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426463" y="6069329"/>
            <a:ext cx="2155190" cy="1335405"/>
            <a:chOff x="1426463" y="6069329"/>
            <a:chExt cx="2155190" cy="1335405"/>
          </a:xfrm>
        </p:grpSpPr>
        <p:sp>
          <p:nvSpPr>
            <p:cNvPr id="20" name="object 20"/>
            <p:cNvSpPr/>
            <p:nvPr/>
          </p:nvSpPr>
          <p:spPr>
            <a:xfrm>
              <a:off x="1430273" y="7192516"/>
              <a:ext cx="420370" cy="208279"/>
            </a:xfrm>
            <a:custGeom>
              <a:avLst/>
              <a:gdLst/>
              <a:ahLst/>
              <a:cxnLst/>
              <a:rect l="l" t="t" r="r" b="b"/>
              <a:pathLst>
                <a:path w="420369" h="208279">
                  <a:moveTo>
                    <a:pt x="0" y="208027"/>
                  </a:moveTo>
                  <a:lnTo>
                    <a:pt x="419864" y="208027"/>
                  </a:lnTo>
                  <a:lnTo>
                    <a:pt x="419864" y="0"/>
                  </a:lnTo>
                  <a:lnTo>
                    <a:pt x="0" y="0"/>
                  </a:lnTo>
                  <a:lnTo>
                    <a:pt x="0" y="208027"/>
                  </a:lnTo>
                  <a:close/>
                </a:path>
              </a:pathLst>
            </a:custGeom>
            <a:ln w="7327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56181" y="6073139"/>
              <a:ext cx="2121535" cy="1106170"/>
            </a:xfrm>
            <a:custGeom>
              <a:avLst/>
              <a:gdLst/>
              <a:ahLst/>
              <a:cxnLst/>
              <a:rect l="l" t="t" r="r" b="b"/>
              <a:pathLst>
                <a:path w="2121535" h="1106170">
                  <a:moveTo>
                    <a:pt x="0" y="1105662"/>
                  </a:moveTo>
                  <a:lnTo>
                    <a:pt x="852678" y="1101852"/>
                  </a:lnTo>
                </a:path>
                <a:path w="2121535" h="1106170">
                  <a:moveTo>
                    <a:pt x="0" y="557784"/>
                  </a:moveTo>
                  <a:lnTo>
                    <a:pt x="0" y="1099566"/>
                  </a:lnTo>
                </a:path>
                <a:path w="2121535" h="1106170">
                  <a:moveTo>
                    <a:pt x="3810" y="557784"/>
                  </a:moveTo>
                  <a:lnTo>
                    <a:pt x="559308" y="554736"/>
                  </a:lnTo>
                </a:path>
                <a:path w="2121535" h="1106170">
                  <a:moveTo>
                    <a:pt x="920496" y="124968"/>
                  </a:moveTo>
                  <a:lnTo>
                    <a:pt x="554736" y="560832"/>
                  </a:lnTo>
                </a:path>
                <a:path w="2121535" h="1106170">
                  <a:moveTo>
                    <a:pt x="1249680" y="719328"/>
                  </a:moveTo>
                  <a:lnTo>
                    <a:pt x="867156" y="1101852"/>
                  </a:lnTo>
                </a:path>
                <a:path w="2121535" h="1106170">
                  <a:moveTo>
                    <a:pt x="1235964" y="721614"/>
                  </a:moveTo>
                  <a:lnTo>
                    <a:pt x="1477518" y="719328"/>
                  </a:lnTo>
                </a:path>
                <a:path w="2121535" h="1106170">
                  <a:moveTo>
                    <a:pt x="1665732" y="509016"/>
                  </a:moveTo>
                  <a:lnTo>
                    <a:pt x="1469898" y="721614"/>
                  </a:lnTo>
                </a:path>
                <a:path w="2121535" h="1106170">
                  <a:moveTo>
                    <a:pt x="1665732" y="8382"/>
                  </a:moveTo>
                  <a:lnTo>
                    <a:pt x="1666494" y="509016"/>
                  </a:lnTo>
                </a:path>
                <a:path w="2121535" h="1106170">
                  <a:moveTo>
                    <a:pt x="1382268" y="3048"/>
                  </a:moveTo>
                  <a:lnTo>
                    <a:pt x="1662684" y="8382"/>
                  </a:lnTo>
                </a:path>
                <a:path w="2121535" h="1106170">
                  <a:moveTo>
                    <a:pt x="1379982" y="0"/>
                  </a:moveTo>
                  <a:lnTo>
                    <a:pt x="1274064" y="122682"/>
                  </a:lnTo>
                </a:path>
                <a:path w="2121535" h="1106170">
                  <a:moveTo>
                    <a:pt x="1734312" y="483108"/>
                  </a:moveTo>
                  <a:lnTo>
                    <a:pt x="1575054" y="647700"/>
                  </a:lnTo>
                </a:path>
                <a:path w="2121535" h="1106170">
                  <a:moveTo>
                    <a:pt x="1730502" y="3048"/>
                  </a:moveTo>
                  <a:lnTo>
                    <a:pt x="1730502" y="477774"/>
                  </a:lnTo>
                </a:path>
                <a:path w="2121535" h="1106170">
                  <a:moveTo>
                    <a:pt x="1732026" y="2286"/>
                  </a:moveTo>
                  <a:lnTo>
                    <a:pt x="2121408" y="5334"/>
                  </a:lnTo>
                </a:path>
                <a:path w="2121535" h="1106170">
                  <a:moveTo>
                    <a:pt x="1577340" y="641604"/>
                  </a:moveTo>
                  <a:lnTo>
                    <a:pt x="1579626" y="802386"/>
                  </a:lnTo>
                </a:path>
              </a:pathLst>
            </a:custGeom>
            <a:ln w="732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2357265" y="6048363"/>
            <a:ext cx="995044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412115" algn="l"/>
                <a:tab pos="850900" algn="l"/>
              </a:tabLst>
            </a:pPr>
            <a:r>
              <a:rPr sz="1000" u="dash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00" spc="10" dirty="0">
                <a:latin typeface="Times New Roman"/>
                <a:cs typeface="Times New Roman"/>
              </a:rPr>
              <a:t>	</a:t>
            </a:r>
            <a:r>
              <a:rPr sz="1000" spc="5" dirty="0">
                <a:latin typeface="Times New Roman"/>
                <a:cs typeface="Times New Roman"/>
              </a:rPr>
              <a:t>III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035808" y="6076188"/>
            <a:ext cx="1515745" cy="809625"/>
          </a:xfrm>
          <a:custGeom>
            <a:avLst/>
            <a:gdLst/>
            <a:ahLst/>
            <a:cxnLst/>
            <a:rect l="l" t="t" r="r" b="b"/>
            <a:pathLst>
              <a:path w="1515745" h="809625">
                <a:moveTo>
                  <a:pt x="0" y="799338"/>
                </a:moveTo>
                <a:lnTo>
                  <a:pt x="182118" y="804672"/>
                </a:lnTo>
              </a:path>
              <a:path w="1515745" h="809625">
                <a:moveTo>
                  <a:pt x="544068" y="467868"/>
                </a:moveTo>
                <a:lnTo>
                  <a:pt x="182118" y="809244"/>
                </a:lnTo>
              </a:path>
              <a:path w="1515745" h="809625">
                <a:moveTo>
                  <a:pt x="544068" y="0"/>
                </a:moveTo>
                <a:lnTo>
                  <a:pt x="546354" y="472440"/>
                </a:lnTo>
              </a:path>
              <a:path w="1515745" h="809625">
                <a:moveTo>
                  <a:pt x="422910" y="806958"/>
                </a:moveTo>
                <a:lnTo>
                  <a:pt x="965454" y="802386"/>
                </a:lnTo>
              </a:path>
              <a:path w="1515745" h="809625">
                <a:moveTo>
                  <a:pt x="1515618" y="268986"/>
                </a:moveTo>
                <a:lnTo>
                  <a:pt x="965454" y="802386"/>
                </a:lnTo>
              </a:path>
              <a:path w="1515745" h="809625">
                <a:moveTo>
                  <a:pt x="422910" y="617220"/>
                </a:moveTo>
                <a:lnTo>
                  <a:pt x="422910" y="804672"/>
                </a:lnTo>
              </a:path>
              <a:path w="1515745" h="809625">
                <a:moveTo>
                  <a:pt x="777240" y="285750"/>
                </a:moveTo>
                <a:lnTo>
                  <a:pt x="415290" y="627126"/>
                </a:lnTo>
              </a:path>
              <a:path w="1515745" h="809625">
                <a:moveTo>
                  <a:pt x="774954" y="285750"/>
                </a:moveTo>
                <a:lnTo>
                  <a:pt x="1131570" y="281178"/>
                </a:lnTo>
              </a:path>
              <a:path w="1515745" h="809625">
                <a:moveTo>
                  <a:pt x="1129284" y="5334"/>
                </a:moveTo>
                <a:lnTo>
                  <a:pt x="1132332" y="285750"/>
                </a:lnTo>
              </a:path>
            </a:pathLst>
          </a:custGeom>
          <a:ln w="7327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4181347" y="6045315"/>
            <a:ext cx="16256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5" dirty="0">
                <a:latin typeface="Times New Roman"/>
                <a:cs typeface="Times New Roman"/>
              </a:rPr>
              <a:t>IV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100322" y="6075426"/>
            <a:ext cx="454659" cy="1010919"/>
          </a:xfrm>
          <a:custGeom>
            <a:avLst/>
            <a:gdLst/>
            <a:ahLst/>
            <a:cxnLst/>
            <a:rect l="l" t="t" r="r" b="b"/>
            <a:pathLst>
              <a:path w="454660" h="1010920">
                <a:moveTo>
                  <a:pt x="64770" y="0"/>
                </a:moveTo>
                <a:lnTo>
                  <a:pt x="454152" y="3048"/>
                </a:lnTo>
              </a:path>
              <a:path w="454660" h="1010920">
                <a:moveTo>
                  <a:pt x="451104" y="12192"/>
                </a:moveTo>
                <a:lnTo>
                  <a:pt x="454152" y="267462"/>
                </a:lnTo>
              </a:path>
              <a:path w="454660" h="1010920">
                <a:moveTo>
                  <a:pt x="186690" y="579120"/>
                </a:moveTo>
                <a:lnTo>
                  <a:pt x="762" y="768858"/>
                </a:lnTo>
              </a:path>
              <a:path w="454660" h="1010920">
                <a:moveTo>
                  <a:pt x="4572" y="1005078"/>
                </a:moveTo>
                <a:lnTo>
                  <a:pt x="326898" y="1010412"/>
                </a:lnTo>
              </a:path>
              <a:path w="454660" h="1010920">
                <a:moveTo>
                  <a:pt x="334518" y="585978"/>
                </a:moveTo>
                <a:lnTo>
                  <a:pt x="326898" y="1010412"/>
                </a:lnTo>
              </a:path>
              <a:path w="454660" h="1010920">
                <a:moveTo>
                  <a:pt x="0" y="765810"/>
                </a:moveTo>
                <a:lnTo>
                  <a:pt x="0" y="1001268"/>
                </a:lnTo>
              </a:path>
              <a:path w="454660" h="1010920">
                <a:moveTo>
                  <a:pt x="185166" y="579120"/>
                </a:moveTo>
                <a:lnTo>
                  <a:pt x="326898" y="584454"/>
                </a:lnTo>
              </a:path>
            </a:pathLst>
          </a:custGeom>
          <a:ln w="7327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4313935" y="6930759"/>
            <a:ext cx="12128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30" dirty="0">
                <a:latin typeface="Times New Roman"/>
                <a:cs typeface="Times New Roman"/>
              </a:rPr>
              <a:t>V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485894" y="6355079"/>
            <a:ext cx="854710" cy="735330"/>
          </a:xfrm>
          <a:custGeom>
            <a:avLst/>
            <a:gdLst/>
            <a:ahLst/>
            <a:cxnLst/>
            <a:rect l="l" t="t" r="r" b="b"/>
            <a:pathLst>
              <a:path w="854710" h="735329">
                <a:moveTo>
                  <a:pt x="62484" y="48006"/>
                </a:moveTo>
                <a:lnTo>
                  <a:pt x="63246" y="327660"/>
                </a:lnTo>
              </a:path>
              <a:path w="854710" h="735329">
                <a:moveTo>
                  <a:pt x="62484" y="327660"/>
                </a:moveTo>
                <a:lnTo>
                  <a:pt x="0" y="385572"/>
                </a:lnTo>
              </a:path>
              <a:path w="854710" h="735329">
                <a:moveTo>
                  <a:pt x="2286" y="385572"/>
                </a:moveTo>
                <a:lnTo>
                  <a:pt x="2286" y="718566"/>
                </a:lnTo>
              </a:path>
              <a:path w="854710" h="735329">
                <a:moveTo>
                  <a:pt x="116586" y="2286"/>
                </a:moveTo>
                <a:lnTo>
                  <a:pt x="854202" y="4572"/>
                </a:lnTo>
              </a:path>
              <a:path w="854710" h="735329">
                <a:moveTo>
                  <a:pt x="121920" y="0"/>
                </a:moveTo>
                <a:lnTo>
                  <a:pt x="59436" y="57912"/>
                </a:lnTo>
              </a:path>
              <a:path w="854710" h="735329">
                <a:moveTo>
                  <a:pt x="853440" y="2286"/>
                </a:moveTo>
                <a:lnTo>
                  <a:pt x="853440" y="263652"/>
                </a:lnTo>
              </a:path>
              <a:path w="854710" h="735329">
                <a:moveTo>
                  <a:pt x="850392" y="261366"/>
                </a:moveTo>
                <a:lnTo>
                  <a:pt x="381762" y="735330"/>
                </a:lnTo>
              </a:path>
            </a:pathLst>
          </a:custGeom>
          <a:ln w="7327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4486909" y="6918567"/>
            <a:ext cx="16573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u="dash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934711" y="6348221"/>
            <a:ext cx="836930" cy="1115695"/>
          </a:xfrm>
          <a:custGeom>
            <a:avLst/>
            <a:gdLst/>
            <a:ahLst/>
            <a:cxnLst/>
            <a:rect l="l" t="t" r="r" b="b"/>
            <a:pathLst>
              <a:path w="836929" h="1115695">
                <a:moveTo>
                  <a:pt x="682752" y="0"/>
                </a:moveTo>
                <a:lnTo>
                  <a:pt x="333756" y="369570"/>
                </a:lnTo>
              </a:path>
              <a:path w="836929" h="1115695">
                <a:moveTo>
                  <a:pt x="836676" y="0"/>
                </a:moveTo>
                <a:lnTo>
                  <a:pt x="830580" y="461772"/>
                </a:lnTo>
              </a:path>
              <a:path w="836929" h="1115695">
                <a:moveTo>
                  <a:pt x="333756" y="372618"/>
                </a:moveTo>
                <a:lnTo>
                  <a:pt x="329946" y="599694"/>
                </a:lnTo>
              </a:path>
              <a:path w="836929" h="1115695">
                <a:moveTo>
                  <a:pt x="327660" y="591312"/>
                </a:moveTo>
                <a:lnTo>
                  <a:pt x="0" y="941832"/>
                </a:lnTo>
              </a:path>
              <a:path w="836929" h="1115695">
                <a:moveTo>
                  <a:pt x="0" y="944118"/>
                </a:moveTo>
                <a:lnTo>
                  <a:pt x="0" y="1115568"/>
                </a:lnTo>
              </a:path>
              <a:path w="836929" h="1115695">
                <a:moveTo>
                  <a:pt x="0" y="1105662"/>
                </a:moveTo>
                <a:lnTo>
                  <a:pt x="192786" y="1110996"/>
                </a:lnTo>
              </a:path>
            </a:pathLst>
          </a:custGeom>
          <a:ln w="7327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5357876" y="6878943"/>
            <a:ext cx="20764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VII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2688336" y="6800088"/>
            <a:ext cx="3083560" cy="681990"/>
            <a:chOff x="2688336" y="6800088"/>
            <a:chExt cx="3083560" cy="681990"/>
          </a:xfrm>
        </p:grpSpPr>
        <p:sp>
          <p:nvSpPr>
            <p:cNvPr id="32" name="object 32"/>
            <p:cNvSpPr/>
            <p:nvPr/>
          </p:nvSpPr>
          <p:spPr>
            <a:xfrm>
              <a:off x="5127498" y="7071360"/>
              <a:ext cx="360680" cy="390525"/>
            </a:xfrm>
            <a:custGeom>
              <a:avLst/>
              <a:gdLst/>
              <a:ahLst/>
              <a:cxnLst/>
              <a:rect l="l" t="t" r="r" b="b"/>
              <a:pathLst>
                <a:path w="360679" h="390525">
                  <a:moveTo>
                    <a:pt x="360426" y="0"/>
                  </a:moveTo>
                  <a:lnTo>
                    <a:pt x="0" y="390144"/>
                  </a:lnTo>
                </a:path>
              </a:pathLst>
            </a:custGeom>
            <a:ln w="732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485638" y="7070598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5" h="1270">
                  <a:moveTo>
                    <a:pt x="-3663" y="381"/>
                  </a:moveTo>
                  <a:lnTo>
                    <a:pt x="35667" y="381"/>
                  </a:lnTo>
                </a:path>
              </a:pathLst>
            </a:custGeom>
            <a:ln w="808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692146" y="6803898"/>
              <a:ext cx="3075940" cy="674370"/>
            </a:xfrm>
            <a:custGeom>
              <a:avLst/>
              <a:gdLst/>
              <a:ahLst/>
              <a:cxnLst/>
              <a:rect l="l" t="t" r="r" b="b"/>
              <a:pathLst>
                <a:path w="3075940" h="674370">
                  <a:moveTo>
                    <a:pt x="3075432" y="0"/>
                  </a:moveTo>
                  <a:lnTo>
                    <a:pt x="2825496" y="268986"/>
                  </a:lnTo>
                </a:path>
                <a:path w="3075940" h="674370">
                  <a:moveTo>
                    <a:pt x="343662" y="98298"/>
                  </a:moveTo>
                  <a:lnTo>
                    <a:pt x="1363218" y="96012"/>
                  </a:lnTo>
                </a:path>
                <a:path w="3075940" h="674370">
                  <a:moveTo>
                    <a:pt x="1360932" y="105918"/>
                  </a:moveTo>
                  <a:lnTo>
                    <a:pt x="1360932" y="674370"/>
                  </a:lnTo>
                </a:path>
                <a:path w="3075940" h="674370">
                  <a:moveTo>
                    <a:pt x="345948" y="105918"/>
                  </a:moveTo>
                  <a:lnTo>
                    <a:pt x="345948" y="306324"/>
                  </a:lnTo>
                </a:path>
                <a:path w="3075940" h="674370">
                  <a:moveTo>
                    <a:pt x="350520" y="298704"/>
                  </a:moveTo>
                  <a:lnTo>
                    <a:pt x="249174" y="407670"/>
                  </a:lnTo>
                </a:path>
                <a:path w="3075940" h="674370">
                  <a:moveTo>
                    <a:pt x="246888" y="410718"/>
                  </a:moveTo>
                  <a:lnTo>
                    <a:pt x="246888" y="674370"/>
                  </a:lnTo>
                </a:path>
                <a:path w="3075940" h="674370">
                  <a:moveTo>
                    <a:pt x="252222" y="674370"/>
                  </a:moveTo>
                  <a:lnTo>
                    <a:pt x="1357884" y="672084"/>
                  </a:lnTo>
                </a:path>
                <a:path w="3075940" h="674370">
                  <a:moveTo>
                    <a:pt x="310896" y="293370"/>
                  </a:moveTo>
                  <a:lnTo>
                    <a:pt x="188976" y="425196"/>
                  </a:lnTo>
                </a:path>
                <a:path w="3075940" h="674370">
                  <a:moveTo>
                    <a:pt x="313182" y="188214"/>
                  </a:moveTo>
                  <a:lnTo>
                    <a:pt x="313944" y="293370"/>
                  </a:lnTo>
                </a:path>
                <a:path w="3075940" h="674370">
                  <a:moveTo>
                    <a:pt x="125730" y="183642"/>
                  </a:moveTo>
                  <a:lnTo>
                    <a:pt x="317754" y="186690"/>
                  </a:lnTo>
                </a:path>
                <a:path w="3075940" h="674370">
                  <a:moveTo>
                    <a:pt x="126492" y="184404"/>
                  </a:moveTo>
                  <a:lnTo>
                    <a:pt x="5334" y="316992"/>
                  </a:lnTo>
                </a:path>
                <a:path w="3075940" h="674370">
                  <a:moveTo>
                    <a:pt x="4572" y="316992"/>
                  </a:moveTo>
                  <a:lnTo>
                    <a:pt x="0" y="543306"/>
                  </a:lnTo>
                </a:path>
              </a:pathLst>
            </a:custGeom>
            <a:ln w="732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2714498" y="7162407"/>
            <a:ext cx="16446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IX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694432" y="7229093"/>
            <a:ext cx="192405" cy="114300"/>
          </a:xfrm>
          <a:custGeom>
            <a:avLst/>
            <a:gdLst/>
            <a:ahLst/>
            <a:cxnLst/>
            <a:rect l="l" t="t" r="r" b="b"/>
            <a:pathLst>
              <a:path w="192405" h="114300">
                <a:moveTo>
                  <a:pt x="0" y="111252"/>
                </a:moveTo>
                <a:lnTo>
                  <a:pt x="192024" y="114300"/>
                </a:lnTo>
              </a:path>
              <a:path w="192405" h="114300">
                <a:moveTo>
                  <a:pt x="189738" y="0"/>
                </a:moveTo>
                <a:lnTo>
                  <a:pt x="189738" y="114300"/>
                </a:lnTo>
              </a:path>
            </a:pathLst>
          </a:custGeom>
          <a:ln w="7327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1757426" y="6394311"/>
            <a:ext cx="9207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2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840230" y="6202679"/>
            <a:ext cx="2801620" cy="523875"/>
          </a:xfrm>
          <a:custGeom>
            <a:avLst/>
            <a:gdLst/>
            <a:ahLst/>
            <a:cxnLst/>
            <a:rect l="l" t="t" r="r" b="b"/>
            <a:pathLst>
              <a:path w="2801620" h="523875">
                <a:moveTo>
                  <a:pt x="0" y="311658"/>
                </a:moveTo>
                <a:lnTo>
                  <a:pt x="149352" y="523494"/>
                </a:lnTo>
              </a:path>
              <a:path w="2801620" h="523875">
                <a:moveTo>
                  <a:pt x="1997202" y="41910"/>
                </a:moveTo>
                <a:lnTo>
                  <a:pt x="2100072" y="166878"/>
                </a:lnTo>
              </a:path>
              <a:path w="2801620" h="523875">
                <a:moveTo>
                  <a:pt x="2661666" y="77724"/>
                </a:moveTo>
                <a:lnTo>
                  <a:pt x="2801112" y="0"/>
                </a:lnTo>
              </a:path>
            </a:pathLst>
          </a:custGeom>
          <a:ln w="73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3761485" y="6090273"/>
            <a:ext cx="95948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879475" algn="l"/>
              </a:tabLst>
            </a:pPr>
            <a:r>
              <a:rPr sz="1000" i="1" spc="20" dirty="0">
                <a:latin typeface="Times New Roman"/>
                <a:cs typeface="Times New Roman"/>
              </a:rPr>
              <a:t>2</a:t>
            </a:r>
            <a:r>
              <a:rPr sz="1000" spc="20" dirty="0">
                <a:latin typeface="Times New Roman"/>
                <a:cs typeface="Times New Roman"/>
              </a:rPr>
              <a:t>	</a:t>
            </a:r>
            <a:r>
              <a:rPr sz="1000" i="1" spc="20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951476" y="6348221"/>
            <a:ext cx="455930" cy="490220"/>
          </a:xfrm>
          <a:custGeom>
            <a:avLst/>
            <a:gdLst/>
            <a:ahLst/>
            <a:cxnLst/>
            <a:rect l="l" t="t" r="r" b="b"/>
            <a:pathLst>
              <a:path w="455929" h="490220">
                <a:moveTo>
                  <a:pt x="327660" y="179832"/>
                </a:moveTo>
                <a:lnTo>
                  <a:pt x="455676" y="0"/>
                </a:lnTo>
              </a:path>
              <a:path w="455929" h="490220">
                <a:moveTo>
                  <a:pt x="194310" y="489966"/>
                </a:moveTo>
                <a:lnTo>
                  <a:pt x="0" y="294132"/>
                </a:lnTo>
              </a:path>
            </a:pathLst>
          </a:custGeom>
          <a:ln w="73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5391403" y="6202287"/>
            <a:ext cx="4267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227329" algn="l"/>
                <a:tab pos="413384" algn="l"/>
              </a:tabLst>
            </a:pPr>
            <a:r>
              <a:rPr sz="1000" i="1" spc="20" dirty="0">
                <a:latin typeface="Times New Roman"/>
                <a:cs typeface="Times New Roman"/>
              </a:rPr>
              <a:t>4</a:t>
            </a:r>
            <a:r>
              <a:rPr sz="1000" spc="20" dirty="0">
                <a:latin typeface="Times New Roman"/>
                <a:cs typeface="Times New Roman"/>
              </a:rPr>
              <a:t>	</a:t>
            </a:r>
            <a:r>
              <a:rPr sz="1000" i="1" u="dash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ash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129276" y="6758547"/>
            <a:ext cx="9207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2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957322" y="6917435"/>
            <a:ext cx="240029" cy="87630"/>
          </a:xfrm>
          <a:custGeom>
            <a:avLst/>
            <a:gdLst/>
            <a:ahLst/>
            <a:cxnLst/>
            <a:rect l="l" t="t" r="r" b="b"/>
            <a:pathLst>
              <a:path w="240030" h="87629">
                <a:moveTo>
                  <a:pt x="240030" y="87630"/>
                </a:moveTo>
                <a:lnTo>
                  <a:pt x="0" y="0"/>
                </a:lnTo>
              </a:path>
            </a:pathLst>
          </a:custGeom>
          <a:ln w="73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875279" y="6795123"/>
            <a:ext cx="117284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579120" algn="l"/>
                <a:tab pos="1159510" algn="l"/>
              </a:tabLst>
            </a:pPr>
            <a:r>
              <a:rPr sz="1000" i="1" spc="20" dirty="0">
                <a:latin typeface="Times New Roman"/>
                <a:cs typeface="Times New Roman"/>
              </a:rPr>
              <a:t>6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07385" y="7309473"/>
            <a:ext cx="5786755" cy="21240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646430" algn="ctr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VIII</a:t>
            </a:r>
            <a:endParaRPr sz="1000">
              <a:latin typeface="Times New Roman"/>
              <a:cs typeface="Times New Roman"/>
            </a:endParaRPr>
          </a:p>
          <a:p>
            <a:pPr marL="372745" marR="267335" indent="-99060">
              <a:lnSpc>
                <a:spcPts val="1150"/>
              </a:lnSpc>
              <a:spcBef>
                <a:spcPts val="81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12.19.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електролізу міді: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транспортування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мідеплавильного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цеху; </a:t>
            </a:r>
            <a:r>
              <a:rPr sz="1000" dirty="0">
                <a:latin typeface="Times New Roman"/>
                <a:cs typeface="Times New Roman"/>
              </a:rPr>
              <a:t> ІІ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контроль,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зважування,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підготовка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анодів,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розставляння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міжелектродний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крок;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095"/>
              </a:lnSpc>
            </a:pPr>
            <a:r>
              <a:rPr sz="1000" spc="-5" dirty="0">
                <a:latin typeface="Times New Roman"/>
                <a:cs typeface="Times New Roman"/>
              </a:rPr>
              <a:t>III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завантаження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анодів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постійних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катодів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електролізні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ванни;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IV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електролізу</a:t>
            </a:r>
            <a:endParaRPr sz="1000">
              <a:latin typeface="Times New Roman"/>
              <a:cs typeface="Times New Roman"/>
            </a:endParaRPr>
          </a:p>
          <a:p>
            <a:pPr marL="118110" marR="112395" indent="1270" algn="ctr">
              <a:lnSpc>
                <a:spcPct val="95800"/>
              </a:lnSpc>
              <a:spcBef>
                <a:spcPts val="25"/>
              </a:spcBef>
            </a:pP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вивантаження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отриманих</a:t>
            </a:r>
            <a:r>
              <a:rPr sz="1000" dirty="0">
                <a:latin typeface="Times New Roman"/>
                <a:cs typeface="Times New Roman"/>
              </a:rPr>
              <a:t> катодів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постійними катодами;</a:t>
            </a:r>
            <a:r>
              <a:rPr sz="1000" dirty="0">
                <a:latin typeface="Times New Roman"/>
                <a:cs typeface="Times New Roman"/>
              </a:rPr>
              <a:t> V –</a:t>
            </a:r>
            <a:r>
              <a:rPr sz="1000" spc="-5" dirty="0">
                <a:latin typeface="Times New Roman"/>
                <a:cs typeface="Times New Roman"/>
              </a:rPr>
              <a:t> вивантаження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транспортування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анодних залишків;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VI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промивка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катодів,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здирання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катодного</a:t>
            </a:r>
            <a:r>
              <a:rPr sz="1000" dirty="0">
                <a:latin typeface="Times New Roman"/>
                <a:cs typeface="Times New Roman"/>
              </a:rPr>
              <a:t> осаду,</a:t>
            </a:r>
            <a:r>
              <a:rPr sz="1000" spc="-5" dirty="0">
                <a:latin typeface="Times New Roman"/>
                <a:cs typeface="Times New Roman"/>
              </a:rPr>
              <a:t> укладання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стопи,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маркування 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зважування;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VII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пакування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транспортування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VIII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промивання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й</a:t>
            </a:r>
            <a:r>
              <a:rPr sz="1000" spc="-5" dirty="0">
                <a:latin typeface="Times New Roman"/>
                <a:cs typeface="Times New Roman"/>
              </a:rPr>
              <a:t> зважування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анодних залишків;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IX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транспортування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анодних залишків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мідеплавильного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цеху;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машина</a:t>
            </a:r>
            <a:endParaRPr sz="1000">
              <a:latin typeface="Times New Roman"/>
              <a:cs typeface="Times New Roman"/>
            </a:endParaRPr>
          </a:p>
          <a:p>
            <a:pPr marL="62230" marR="53975" algn="ctr">
              <a:lnSpc>
                <a:spcPts val="1150"/>
              </a:lnSpc>
              <a:spcBef>
                <a:spcPts val="25"/>
              </a:spcBef>
            </a:pPr>
            <a:r>
              <a:rPr sz="1000" spc="-5" dirty="0">
                <a:latin typeface="Times New Roman"/>
                <a:cs typeface="Times New Roman"/>
              </a:rPr>
              <a:t>підготовки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анодів;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електролітичні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ванни;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мідні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постійних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катодах;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постійний</a:t>
            </a:r>
            <a:r>
              <a:rPr sz="1000" dirty="0">
                <a:latin typeface="Times New Roman"/>
                <a:cs typeface="Times New Roman"/>
              </a:rPr>
              <a:t> катод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повернення</a:t>
            </a:r>
            <a:r>
              <a:rPr sz="1000" dirty="0">
                <a:latin typeface="Times New Roman"/>
                <a:cs typeface="Times New Roman"/>
              </a:rPr>
              <a:t> до </a:t>
            </a:r>
            <a:r>
              <a:rPr sz="1000" spc="-5" dirty="0">
                <a:latin typeface="Times New Roman"/>
                <a:cs typeface="Times New Roman"/>
              </a:rPr>
              <a:t>ванн;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мідний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зважування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укладення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стопи;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залишок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080" indent="287655">
              <a:lnSpc>
                <a:spcPct val="104200"/>
              </a:lnSpc>
            </a:pPr>
            <a:r>
              <a:rPr sz="1200" i="1" dirty="0">
                <a:latin typeface="Times New Roman"/>
                <a:cs typeface="Times New Roman"/>
              </a:rPr>
              <a:t>Гідрометалургійний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спосіб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отримання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полягає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окислену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мідну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руду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діють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сірчаною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кислотою,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розчиняє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мідь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сірчанокислу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мідь.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сірча-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5" y="516889"/>
            <a:ext cx="5789295" cy="6050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7620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нокислої міді металічна </a:t>
            </a:r>
            <a:r>
              <a:rPr sz="1200" dirty="0">
                <a:latin typeface="Times New Roman"/>
                <a:cs typeface="Times New Roman"/>
              </a:rPr>
              <a:t>мідь може бути </a:t>
            </a:r>
            <a:r>
              <a:rPr sz="1200" spc="-5" dirty="0">
                <a:latin typeface="Times New Roman"/>
                <a:cs typeface="Times New Roman"/>
              </a:rPr>
              <a:t>отримана </a:t>
            </a:r>
            <a:r>
              <a:rPr sz="1200" dirty="0">
                <a:latin typeface="Times New Roman"/>
                <a:cs typeface="Times New Roman"/>
              </a:rPr>
              <a:t>двома способами – шляхом </a:t>
            </a:r>
            <a:r>
              <a:rPr sz="1200" spc="-5" dirty="0">
                <a:latin typeface="Times New Roman"/>
                <a:cs typeface="Times New Roman"/>
              </a:rPr>
              <a:t>впливу на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 </a:t>
            </a:r>
            <a:r>
              <a:rPr sz="1200" spc="-5" dirty="0">
                <a:latin typeface="Times New Roman"/>
                <a:cs typeface="Times New Roman"/>
              </a:rPr>
              <a:t>залізом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(цементація міді)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5" dirty="0">
                <a:latin typeface="Times New Roman"/>
                <a:cs typeface="Times New Roman"/>
              </a:rPr>
              <a:t> електролізом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сірчанокислої міді.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Первинна </a:t>
            </a:r>
            <a:r>
              <a:rPr sz="1200" dirty="0">
                <a:latin typeface="Times New Roman"/>
                <a:cs typeface="Times New Roman"/>
              </a:rPr>
              <a:t>обробка </a:t>
            </a:r>
            <a:r>
              <a:rPr sz="1200" spc="-5" dirty="0">
                <a:latin typeface="Times New Roman"/>
                <a:cs typeface="Times New Roman"/>
              </a:rPr>
              <a:t>сировини </a:t>
            </a:r>
            <a:r>
              <a:rPr sz="1200" dirty="0">
                <a:latin typeface="Times New Roman"/>
                <a:cs typeface="Times New Roman"/>
              </a:rPr>
              <a:t>і отримання </a:t>
            </a:r>
            <a:r>
              <a:rPr sz="1200" spc="-5" dirty="0">
                <a:latin typeface="Times New Roman"/>
                <a:cs typeface="Times New Roman"/>
              </a:rPr>
              <a:t>чорнової </a:t>
            </a:r>
            <a:r>
              <a:rPr sz="1200" dirty="0">
                <a:latin typeface="Times New Roman"/>
                <a:cs typeface="Times New Roman"/>
              </a:rPr>
              <a:t>міді </a:t>
            </a:r>
            <a:r>
              <a:rPr sz="1200" spc="-5" dirty="0">
                <a:latin typeface="Times New Roman"/>
                <a:cs typeface="Times New Roman"/>
              </a:rPr>
              <a:t>здійснюються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районах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видобутку. </a:t>
            </a:r>
            <a:r>
              <a:rPr sz="1200" dirty="0">
                <a:latin typeface="Times New Roman"/>
                <a:cs typeface="Times New Roman"/>
              </a:rPr>
              <a:t>Лише </a:t>
            </a:r>
            <a:r>
              <a:rPr sz="1200" spc="-5" dirty="0">
                <a:latin typeface="Times New Roman"/>
                <a:cs typeface="Times New Roman"/>
              </a:rPr>
              <a:t>виробництво вторинної міді </a:t>
            </a:r>
            <a:r>
              <a:rPr sz="1200" dirty="0">
                <a:latin typeface="Times New Roman"/>
                <a:cs typeface="Times New Roman"/>
              </a:rPr>
              <a:t>(із </a:t>
            </a:r>
            <a:r>
              <a:rPr sz="1200" spc="-5" dirty="0">
                <a:latin typeface="Times New Roman"/>
                <a:cs typeface="Times New Roman"/>
              </a:rPr>
              <a:t>металолому) здійснюється </a:t>
            </a:r>
            <a:r>
              <a:rPr sz="1200" dirty="0">
                <a:latin typeface="Times New Roman"/>
                <a:cs typeface="Times New Roman"/>
              </a:rPr>
              <a:t>в районах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споживання.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високих </a:t>
            </a:r>
            <a:r>
              <a:rPr sz="1200" dirty="0">
                <a:latin typeface="Times New Roman"/>
                <a:cs typeface="Times New Roman"/>
              </a:rPr>
              <a:t>показників за </a:t>
            </a:r>
            <a:r>
              <a:rPr sz="1200" spc="-5" dirty="0">
                <a:latin typeface="Times New Roman"/>
                <a:cs typeface="Times New Roman"/>
              </a:rPr>
              <a:t>тепло- та </a:t>
            </a:r>
            <a:r>
              <a:rPr sz="1200" dirty="0">
                <a:latin typeface="Times New Roman"/>
                <a:cs typeface="Times New Roman"/>
              </a:rPr>
              <a:t>електропровідністю мідь має </a:t>
            </a:r>
            <a:r>
              <a:rPr sz="1200" spc="-5" dirty="0">
                <a:latin typeface="Times New Roman"/>
                <a:cs typeface="Times New Roman"/>
              </a:rPr>
              <a:t>гарну здатність </a:t>
            </a:r>
            <a:r>
              <a:rPr sz="1200" dirty="0">
                <a:latin typeface="Times New Roman"/>
                <a:cs typeface="Times New Roman"/>
              </a:rPr>
              <a:t> до обробки </a:t>
            </a:r>
            <a:r>
              <a:rPr sz="1200" spc="-5" dirty="0">
                <a:latin typeface="Times New Roman"/>
                <a:cs typeface="Times New Roman"/>
              </a:rPr>
              <a:t>тиском (вальцювання, дротування). </a:t>
            </a:r>
            <a:r>
              <a:rPr sz="1200" dirty="0">
                <a:latin typeface="Times New Roman"/>
                <a:cs typeface="Times New Roman"/>
              </a:rPr>
              <a:t>З міді </a:t>
            </a:r>
            <a:r>
              <a:rPr sz="1200" spc="-5" dirty="0">
                <a:latin typeface="Times New Roman"/>
                <a:cs typeface="Times New Roman"/>
              </a:rPr>
              <a:t>отримують тонкі листи, стрічку,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тонкі </a:t>
            </a:r>
            <a:r>
              <a:rPr sz="1200" dirty="0">
                <a:latin typeface="Times New Roman"/>
                <a:cs typeface="Times New Roman"/>
              </a:rPr>
              <a:t>дроти </a:t>
            </a:r>
            <a:r>
              <a:rPr sz="1200" spc="-5" dirty="0">
                <a:latin typeface="Times New Roman"/>
                <a:cs typeface="Times New Roman"/>
              </a:rPr>
              <a:t>та трубки невеликого діаметру. Вона </a:t>
            </a:r>
            <a:r>
              <a:rPr sz="1200" dirty="0">
                <a:latin typeface="Times New Roman"/>
                <a:cs typeface="Times New Roman"/>
              </a:rPr>
              <a:t>легко </a:t>
            </a:r>
            <a:r>
              <a:rPr sz="1200" spc="-5" dirty="0">
                <a:latin typeface="Times New Roman"/>
                <a:cs typeface="Times New Roman"/>
              </a:rPr>
              <a:t>полірується, </a:t>
            </a:r>
            <a:r>
              <a:rPr sz="1200" dirty="0">
                <a:latin typeface="Times New Roman"/>
                <a:cs typeface="Times New Roman"/>
              </a:rPr>
              <a:t>добре </a:t>
            </a:r>
            <a:r>
              <a:rPr sz="1200" spc="-5" dirty="0">
                <a:latin typeface="Times New Roman"/>
                <a:cs typeface="Times New Roman"/>
              </a:rPr>
              <a:t>зварюється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(при попередньому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спаюється.</a:t>
            </a:r>
            <a:endParaRPr sz="1200">
              <a:latin typeface="Times New Roman"/>
              <a:cs typeface="Times New Roman"/>
            </a:endParaRPr>
          </a:p>
          <a:p>
            <a:pPr marL="12700" marR="889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Недоліками міді є – </a:t>
            </a:r>
            <a:r>
              <a:rPr sz="1200" spc="-5" dirty="0">
                <a:latin typeface="Times New Roman"/>
                <a:cs typeface="Times New Roman"/>
              </a:rPr>
              <a:t>висока щільність, погана оброблюваність </a:t>
            </a:r>
            <a:r>
              <a:rPr sz="1200" dirty="0">
                <a:latin typeface="Times New Roman"/>
                <a:cs typeface="Times New Roman"/>
              </a:rPr>
              <a:t>різанням </a:t>
            </a:r>
            <a:r>
              <a:rPr sz="1200" spc="-5" dirty="0">
                <a:latin typeface="Times New Roman"/>
                <a:cs typeface="Times New Roman"/>
              </a:rPr>
              <a:t>та низькі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ливарні властивості.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Механічні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відносно 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низькі:</a:t>
            </a:r>
            <a:r>
              <a:rPr sz="1200" spc="5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 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міцності 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становить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150...200 </a:t>
            </a:r>
            <a:r>
              <a:rPr sz="1200" spc="-5" dirty="0">
                <a:latin typeface="Times New Roman"/>
                <a:cs typeface="Times New Roman"/>
              </a:rPr>
              <a:t>МПа, </a:t>
            </a:r>
            <a:r>
              <a:rPr sz="1200" dirty="0">
                <a:latin typeface="Times New Roman"/>
                <a:cs typeface="Times New Roman"/>
              </a:rPr>
              <a:t>відносне </a:t>
            </a:r>
            <a:r>
              <a:rPr sz="1200" spc="-5" dirty="0">
                <a:latin typeface="Times New Roman"/>
                <a:cs typeface="Times New Roman"/>
              </a:rPr>
              <a:t>подовження </a:t>
            </a:r>
            <a:r>
              <a:rPr sz="1200" dirty="0">
                <a:latin typeface="Times New Roman"/>
                <a:cs typeface="Times New Roman"/>
              </a:rPr>
              <a:t>– 15...25 %.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конструкційного </a:t>
            </a:r>
            <a:r>
              <a:rPr sz="1200" dirty="0">
                <a:latin typeface="Times New Roman"/>
                <a:cs typeface="Times New Roman"/>
              </a:rPr>
              <a:t>матері-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алу </a:t>
            </a:r>
            <a:r>
              <a:rPr sz="1200" dirty="0">
                <a:latin typeface="Times New Roman"/>
                <a:cs typeface="Times New Roman"/>
              </a:rPr>
              <a:t>мідь </a:t>
            </a:r>
            <a:r>
              <a:rPr sz="1200" spc="-5" dirty="0">
                <a:latin typeface="Times New Roman"/>
                <a:cs typeface="Times New Roman"/>
              </a:rPr>
              <a:t>застосовується рідко. Підвищення </a:t>
            </a:r>
            <a:r>
              <a:rPr sz="1200" dirty="0">
                <a:latin typeface="Times New Roman"/>
                <a:cs typeface="Times New Roman"/>
              </a:rPr>
              <a:t>механічних </a:t>
            </a:r>
            <a:r>
              <a:rPr sz="1200" spc="-5" dirty="0">
                <a:latin typeface="Times New Roman"/>
                <a:cs typeface="Times New Roman"/>
              </a:rPr>
              <a:t>властивостей досягається ство- </a:t>
            </a:r>
            <a:r>
              <a:rPr sz="1200" dirty="0">
                <a:latin typeface="Times New Roman"/>
                <a:cs typeface="Times New Roman"/>
              </a:rPr>
              <a:t> ренням</a:t>
            </a:r>
            <a:r>
              <a:rPr sz="1200" spc="-5" dirty="0">
                <a:latin typeface="Times New Roman"/>
                <a:cs typeface="Times New Roman"/>
              </a:rPr>
              <a:t> різних</a:t>
            </a:r>
            <a:r>
              <a:rPr sz="1200" dirty="0">
                <a:latin typeface="Times New Roman"/>
                <a:cs typeface="Times New Roman"/>
              </a:rPr>
              <a:t> сплавів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dirty="0">
                <a:latin typeface="Times New Roman"/>
                <a:cs typeface="Times New Roman"/>
              </a:rPr>
              <a:t> міді.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25" dirty="0">
                <a:latin typeface="Times New Roman"/>
                <a:cs typeface="Times New Roman"/>
              </a:rPr>
              <a:t>Легування </a:t>
            </a:r>
            <a:r>
              <a:rPr sz="1200" spc="-20" dirty="0">
                <a:latin typeface="Times New Roman"/>
                <a:cs typeface="Times New Roman"/>
              </a:rPr>
              <a:t>міді дозволяє отримувати </a:t>
            </a:r>
            <a:r>
              <a:rPr sz="1200" spc="-10" dirty="0">
                <a:latin typeface="Times New Roman"/>
                <a:cs typeface="Times New Roman"/>
              </a:rPr>
              <a:t>на її </a:t>
            </a:r>
            <a:r>
              <a:rPr sz="1200" spc="-20" dirty="0">
                <a:latin typeface="Times New Roman"/>
                <a:cs typeface="Times New Roman"/>
              </a:rPr>
              <a:t>основі різні </a:t>
            </a:r>
            <a:r>
              <a:rPr sz="1200" spc="-25" dirty="0">
                <a:latin typeface="Times New Roman"/>
                <a:cs typeface="Times New Roman"/>
              </a:rPr>
              <a:t>технічні сплави, </a:t>
            </a:r>
            <a:r>
              <a:rPr sz="1200" spc="-15" dirty="0">
                <a:latin typeface="Times New Roman"/>
                <a:cs typeface="Times New Roman"/>
              </a:rPr>
              <a:t>які </a:t>
            </a:r>
            <a:r>
              <a:rPr sz="1200" spc="-20" dirty="0">
                <a:latin typeface="Times New Roman"/>
                <a:cs typeface="Times New Roman"/>
              </a:rPr>
              <a:t>мають </a:t>
            </a:r>
            <a:r>
              <a:rPr sz="1200" spc="-25" dirty="0">
                <a:latin typeface="Times New Roman"/>
                <a:cs typeface="Times New Roman"/>
              </a:rPr>
              <a:t>гарні </a:t>
            </a:r>
            <a:r>
              <a:rPr sz="1200" spc="-20" dirty="0">
                <a:latin typeface="Times New Roman"/>
                <a:cs typeface="Times New Roman"/>
              </a:rPr>
              <a:t> механічні, технологічні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5" dirty="0">
                <a:latin typeface="Times New Roman"/>
                <a:cs typeface="Times New Roman"/>
              </a:rPr>
              <a:t>експлуатаційні властивості.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якості легуючих добавок викори-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стовують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цинк,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олово,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свинець,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алюміній,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марганець,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берилій,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нікель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інші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елементи.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spc="-20" dirty="0">
                <a:latin typeface="Times New Roman"/>
                <a:cs typeface="Times New Roman"/>
              </a:rPr>
              <a:t>Найбільш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поширеними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конструкційними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сплавами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основі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міді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латуні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бронзи: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i="1" spc="-20" dirty="0">
                <a:latin typeface="Times New Roman"/>
                <a:cs typeface="Times New Roman"/>
              </a:rPr>
              <a:t>латуні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сплави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міді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цинком,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бронзи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сплави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міді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іншими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(крім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цинку)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елементами.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4400550">
              <a:lnSpc>
                <a:spcPct val="100000"/>
              </a:lnSpc>
              <a:spcBef>
                <a:spcPts val="880"/>
              </a:spcBef>
            </a:pPr>
            <a:r>
              <a:rPr sz="1200" b="1" dirty="0">
                <a:latin typeface="Times New Roman"/>
                <a:cs typeface="Times New Roman"/>
              </a:rPr>
              <a:t>12.4.2.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ЛАТУНІ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ct val="104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Латунями називають групу сплавів </a:t>
            </a:r>
            <a:r>
              <a:rPr sz="1200" dirty="0">
                <a:latin typeface="Times New Roman"/>
                <a:cs typeface="Times New Roman"/>
              </a:rPr>
              <a:t>міді з </a:t>
            </a:r>
            <a:r>
              <a:rPr sz="1200" spc="-5" dirty="0">
                <a:latin typeface="Times New Roman"/>
                <a:cs typeface="Times New Roman"/>
              </a:rPr>
              <a:t>цинком. При сплаві </a:t>
            </a:r>
            <a:r>
              <a:rPr sz="1200" dirty="0">
                <a:latin typeface="Times New Roman"/>
                <a:cs typeface="Times New Roman"/>
              </a:rPr>
              <a:t>міді з </a:t>
            </a:r>
            <a:r>
              <a:rPr sz="1200" spc="-5" dirty="0">
                <a:latin typeface="Times New Roman"/>
                <a:cs typeface="Times New Roman"/>
              </a:rPr>
              <a:t>цинком утво-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рюється основний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-розчин та </a:t>
            </a:r>
            <a:r>
              <a:rPr sz="1200" dirty="0">
                <a:latin typeface="Times New Roman"/>
                <a:cs typeface="Times New Roman"/>
              </a:rPr>
              <a:t>ряд фаз </a:t>
            </a:r>
            <a:r>
              <a:rPr sz="1200" spc="-5" dirty="0">
                <a:latin typeface="Times New Roman"/>
                <a:cs typeface="Times New Roman"/>
              </a:rPr>
              <a:t>електронного типу </a:t>
            </a:r>
            <a:r>
              <a:rPr sz="1200" dirty="0">
                <a:latin typeface="Times New Roman"/>
                <a:cs typeface="Times New Roman"/>
              </a:rPr>
              <a:t>β, </a:t>
            </a:r>
            <a:r>
              <a:rPr sz="1200" spc="-5" dirty="0">
                <a:latin typeface="Times New Roman"/>
                <a:cs typeface="Times New Roman"/>
              </a:rPr>
              <a:t>γ, </a:t>
            </a:r>
            <a:r>
              <a:rPr sz="1200" dirty="0">
                <a:latin typeface="Times New Roman"/>
                <a:cs typeface="Times New Roman"/>
              </a:rPr>
              <a:t>ε. </a:t>
            </a:r>
            <a:r>
              <a:rPr sz="1200" spc="-5" dirty="0">
                <a:latin typeface="Times New Roman"/>
                <a:cs typeface="Times New Roman"/>
              </a:rPr>
              <a:t>Діаграму стану систе- </a:t>
            </a:r>
            <a:r>
              <a:rPr sz="1200" dirty="0">
                <a:latin typeface="Times New Roman"/>
                <a:cs typeface="Times New Roman"/>
              </a:rPr>
              <a:t> ми «мідь – </a:t>
            </a:r>
            <a:r>
              <a:rPr sz="1200" spc="-5" dirty="0">
                <a:latin typeface="Times New Roman"/>
                <a:cs typeface="Times New Roman"/>
              </a:rPr>
              <a:t>цинк» </a:t>
            </a:r>
            <a:r>
              <a:rPr sz="1200" dirty="0">
                <a:latin typeface="Times New Roman"/>
                <a:cs typeface="Times New Roman"/>
              </a:rPr>
              <a:t>наведено </a:t>
            </a:r>
            <a:r>
              <a:rPr sz="1200" spc="-5" dirty="0">
                <a:latin typeface="Times New Roman"/>
                <a:cs typeface="Times New Roman"/>
              </a:rPr>
              <a:t>на рис. </a:t>
            </a:r>
            <a:r>
              <a:rPr sz="1200" dirty="0">
                <a:latin typeface="Times New Roman"/>
                <a:cs typeface="Times New Roman"/>
              </a:rPr>
              <a:t>12.20. </a:t>
            </a:r>
            <a:r>
              <a:rPr sz="1200" spc="-5" dirty="0">
                <a:latin typeface="Times New Roman"/>
                <a:cs typeface="Times New Roman"/>
              </a:rPr>
              <a:t>Найбільш часто структура </a:t>
            </a:r>
            <a:r>
              <a:rPr sz="1200" dirty="0">
                <a:latin typeface="Times New Roman"/>
                <a:cs typeface="Times New Roman"/>
              </a:rPr>
              <a:t>латуней </a:t>
            </a:r>
            <a:r>
              <a:rPr sz="1200" spc="-5" dirty="0">
                <a:latin typeface="Times New Roman"/>
                <a:cs typeface="Times New Roman"/>
              </a:rPr>
              <a:t>складаєть- </a:t>
            </a:r>
            <a:r>
              <a:rPr sz="1200" dirty="0">
                <a:latin typeface="Times New Roman"/>
                <a:cs typeface="Times New Roman"/>
              </a:rPr>
              <a:t> ся з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Symbol"/>
                <a:cs typeface="Symbol"/>
              </a:rPr>
              <a:t></a:t>
            </a:r>
            <a:r>
              <a:rPr sz="1200" spc="-5" dirty="0">
                <a:latin typeface="Times New Roman"/>
                <a:cs typeface="Times New Roman"/>
              </a:rPr>
              <a:t>-фаз: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-фаза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твердий розчин цинку </a:t>
            </a:r>
            <a:r>
              <a:rPr sz="1200" dirty="0">
                <a:latin typeface="Times New Roman"/>
                <a:cs typeface="Times New Roman"/>
              </a:rPr>
              <a:t>в міді з кристалічною решіткою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 ГЦК,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Symbol"/>
                <a:cs typeface="Symbol"/>
              </a:rPr>
              <a:t></a:t>
            </a:r>
            <a:r>
              <a:rPr sz="1200" spc="-5" dirty="0">
                <a:latin typeface="Times New Roman"/>
                <a:cs typeface="Times New Roman"/>
              </a:rPr>
              <a:t>-фаза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упорядкований </a:t>
            </a:r>
            <a:r>
              <a:rPr sz="1200" dirty="0">
                <a:latin typeface="Times New Roman"/>
                <a:cs typeface="Times New Roman"/>
              </a:rPr>
              <a:t>твердий розчин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базі </a:t>
            </a:r>
            <a:r>
              <a:rPr sz="1200" spc="-5" dirty="0">
                <a:latin typeface="Times New Roman"/>
                <a:cs typeface="Times New Roman"/>
              </a:rPr>
              <a:t>хімічної сполуки CuZn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електронною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концентрацією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3/2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примітивним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43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42406" y="6549638"/>
            <a:ext cx="3653790" cy="3065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ментарним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осередком.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ct val="104200"/>
              </a:lnSpc>
            </a:pPr>
            <a:r>
              <a:rPr sz="1200" spc="-15" dirty="0">
                <a:latin typeface="Times New Roman"/>
                <a:cs typeface="Times New Roman"/>
              </a:rPr>
              <a:t>При </a:t>
            </a:r>
            <a:r>
              <a:rPr sz="1200" spc="-25" dirty="0">
                <a:latin typeface="Times New Roman"/>
                <a:cs typeface="Times New Roman"/>
              </a:rPr>
              <a:t>високих </a:t>
            </a:r>
            <a:r>
              <a:rPr sz="1200" spc="-20" dirty="0">
                <a:latin typeface="Times New Roman"/>
                <a:cs typeface="Times New Roman"/>
              </a:rPr>
              <a:t>температурах </a:t>
            </a:r>
            <a:r>
              <a:rPr sz="1200" spc="-20" dirty="0">
                <a:latin typeface="Symbol"/>
                <a:cs typeface="Symbol"/>
              </a:rPr>
              <a:t></a:t>
            </a:r>
            <a:r>
              <a:rPr sz="1200" spc="-20" dirty="0">
                <a:latin typeface="Times New Roman"/>
                <a:cs typeface="Times New Roman"/>
              </a:rPr>
              <a:t>-фаза (кристалічна </a:t>
            </a:r>
            <a:r>
              <a:rPr sz="1200" spc="-15" dirty="0">
                <a:latin typeface="Times New Roman"/>
                <a:cs typeface="Times New Roman"/>
              </a:rPr>
              <a:t>ре-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шітка ОЦК) </a:t>
            </a:r>
            <a:r>
              <a:rPr sz="1200" spc="-15" dirty="0">
                <a:latin typeface="Times New Roman"/>
                <a:cs typeface="Times New Roman"/>
              </a:rPr>
              <a:t>має </a:t>
            </a:r>
            <a:r>
              <a:rPr sz="1200" spc="-25" dirty="0">
                <a:latin typeface="Times New Roman"/>
                <a:cs typeface="Times New Roman"/>
              </a:rPr>
              <a:t>невпорядковане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розташування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атомів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широку область </a:t>
            </a:r>
            <a:r>
              <a:rPr sz="1200" spc="-25" dirty="0">
                <a:latin typeface="Times New Roman"/>
                <a:cs typeface="Times New Roman"/>
              </a:rPr>
              <a:t>гомогенності.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0" dirty="0">
                <a:latin typeface="Times New Roman"/>
                <a:cs typeface="Times New Roman"/>
              </a:rPr>
              <a:t>цьому стані </a:t>
            </a:r>
            <a:r>
              <a:rPr sz="1200" spc="-25" dirty="0">
                <a:latin typeface="Symbol"/>
                <a:cs typeface="Symbol"/>
              </a:rPr>
              <a:t></a:t>
            </a:r>
            <a:r>
              <a:rPr sz="1200" spc="-25" dirty="0">
                <a:latin typeface="Times New Roman"/>
                <a:cs typeface="Times New Roman"/>
              </a:rPr>
              <a:t>-фаза </a:t>
            </a:r>
            <a:r>
              <a:rPr sz="1200" spc="-20" dirty="0">
                <a:latin typeface="Times New Roman"/>
                <a:cs typeface="Times New Roman"/>
              </a:rPr>
              <a:t> пластична. </a:t>
            </a:r>
            <a:r>
              <a:rPr sz="1200" spc="-15" dirty="0">
                <a:latin typeface="Times New Roman"/>
                <a:cs typeface="Times New Roman"/>
              </a:rPr>
              <a:t>При </a:t>
            </a:r>
            <a:r>
              <a:rPr sz="1200" spc="-25" dirty="0">
                <a:latin typeface="Times New Roman"/>
                <a:cs typeface="Times New Roman"/>
              </a:rPr>
              <a:t>температурі, </a:t>
            </a:r>
            <a:r>
              <a:rPr sz="1200" spc="-20" dirty="0">
                <a:latin typeface="Times New Roman"/>
                <a:cs typeface="Times New Roman"/>
              </a:rPr>
              <a:t>нижчої </a:t>
            </a:r>
            <a:r>
              <a:rPr sz="1200" spc="-15" dirty="0">
                <a:latin typeface="Times New Roman"/>
                <a:cs typeface="Times New Roman"/>
              </a:rPr>
              <a:t>за </a:t>
            </a:r>
            <a:r>
              <a:rPr sz="1200" spc="-20" dirty="0">
                <a:latin typeface="Times New Roman"/>
                <a:cs typeface="Times New Roman"/>
              </a:rPr>
              <a:t>454...468 </a:t>
            </a:r>
            <a:r>
              <a:rPr sz="1200" spc="-10" dirty="0">
                <a:latin typeface="Symbol"/>
                <a:cs typeface="Symbol"/>
              </a:rPr>
              <a:t></a:t>
            </a:r>
            <a:r>
              <a:rPr sz="1200" spc="-10" dirty="0">
                <a:latin typeface="Times New Roman"/>
                <a:cs typeface="Times New Roman"/>
              </a:rPr>
              <a:t>C </a:t>
            </a:r>
            <a:r>
              <a:rPr sz="1200" spc="-20" dirty="0">
                <a:latin typeface="Times New Roman"/>
                <a:cs typeface="Times New Roman"/>
              </a:rPr>
              <a:t>роз-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ташування </a:t>
            </a:r>
            <a:r>
              <a:rPr sz="1200" spc="-20" dirty="0">
                <a:latin typeface="Times New Roman"/>
                <a:cs typeface="Times New Roman"/>
              </a:rPr>
              <a:t>атомів міді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цинку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цій </a:t>
            </a:r>
            <a:r>
              <a:rPr sz="1200" spc="-20" dirty="0">
                <a:latin typeface="Times New Roman"/>
                <a:cs typeface="Times New Roman"/>
              </a:rPr>
              <a:t>фазі стає впоряд-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кованим (фаза </a:t>
            </a:r>
            <a:r>
              <a:rPr sz="1200" spc="-15" dirty="0">
                <a:latin typeface="Symbol"/>
                <a:cs typeface="Symbol"/>
              </a:rPr>
              <a:t></a:t>
            </a:r>
            <a:r>
              <a:rPr sz="1200" spc="-15" dirty="0">
                <a:latin typeface="Times New Roman"/>
                <a:cs typeface="Times New Roman"/>
              </a:rPr>
              <a:t>). </a:t>
            </a:r>
            <a:r>
              <a:rPr sz="1200" spc="-20" dirty="0">
                <a:latin typeface="Times New Roman"/>
                <a:cs typeface="Times New Roman"/>
              </a:rPr>
              <a:t>Фаза </a:t>
            </a:r>
            <a:r>
              <a:rPr sz="1200" spc="-10" dirty="0">
                <a:latin typeface="Symbol"/>
                <a:cs typeface="Symbol"/>
              </a:rPr>
              <a:t>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 </a:t>
            </a:r>
            <a:r>
              <a:rPr sz="1200" spc="-25" dirty="0">
                <a:latin typeface="Times New Roman"/>
                <a:cs typeface="Times New Roman"/>
              </a:rPr>
              <a:t>відміну </a:t>
            </a:r>
            <a:r>
              <a:rPr sz="1200" spc="-20" dirty="0">
                <a:latin typeface="Times New Roman"/>
                <a:cs typeface="Times New Roman"/>
              </a:rPr>
              <a:t>від </a:t>
            </a:r>
            <a:r>
              <a:rPr sz="1200" spc="-20" dirty="0">
                <a:latin typeface="Symbol"/>
                <a:cs typeface="Symbol"/>
              </a:rPr>
              <a:t></a:t>
            </a:r>
            <a:r>
              <a:rPr sz="1200" spc="-20" dirty="0">
                <a:latin typeface="Times New Roman"/>
                <a:cs typeface="Times New Roman"/>
              </a:rPr>
              <a:t>-фази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20" dirty="0">
                <a:latin typeface="Times New Roman"/>
                <a:cs typeface="Times New Roman"/>
              </a:rPr>
              <a:t>більш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твердою</a:t>
            </a:r>
            <a:r>
              <a:rPr sz="1200" spc="-15" dirty="0">
                <a:latin typeface="Times New Roman"/>
                <a:cs typeface="Times New Roman"/>
              </a:rPr>
              <a:t> 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крихкою;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Symbol"/>
                <a:cs typeface="Symbol"/>
              </a:rPr>
              <a:t></a:t>
            </a:r>
            <a:r>
              <a:rPr sz="1200" spc="-20" dirty="0">
                <a:latin typeface="Times New Roman"/>
                <a:cs typeface="Times New Roman"/>
              </a:rPr>
              <a:t>-фаза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являє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собою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електронну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сполуку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</a:t>
            </a:r>
            <a:r>
              <a:rPr sz="1200" spc="-30" baseline="-10416" dirty="0">
                <a:latin typeface="Times New Roman"/>
                <a:cs typeface="Times New Roman"/>
              </a:rPr>
              <a:t>5</a:t>
            </a:r>
            <a:r>
              <a:rPr sz="1200" spc="-20" dirty="0">
                <a:latin typeface="Times New Roman"/>
                <a:cs typeface="Times New Roman"/>
              </a:rPr>
              <a:t>Zn</a:t>
            </a:r>
            <a:r>
              <a:rPr sz="1200" spc="-30" baseline="-10416" dirty="0">
                <a:latin typeface="Times New Roman"/>
                <a:cs typeface="Times New Roman"/>
              </a:rPr>
              <a:t>8</a:t>
            </a:r>
            <a:r>
              <a:rPr sz="1200" spc="-2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8100" marR="3175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діаграми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</a:t>
            </a:r>
            <a:r>
              <a:rPr sz="1200" dirty="0">
                <a:latin typeface="Times New Roman"/>
                <a:cs typeface="Times New Roman"/>
              </a:rPr>
              <a:t> «мідь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цинк»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видно, </a:t>
            </a:r>
            <a:r>
              <a:rPr sz="1200" dirty="0">
                <a:latin typeface="Times New Roman"/>
                <a:cs typeface="Times New Roman"/>
              </a:rPr>
              <a:t> що, в </a:t>
            </a:r>
            <a:r>
              <a:rPr sz="1200" spc="-5" dirty="0">
                <a:latin typeface="Times New Roman"/>
                <a:cs typeface="Times New Roman"/>
              </a:rPr>
              <a:t>залежності від складу, існують </a:t>
            </a:r>
            <a:r>
              <a:rPr sz="1200" dirty="0">
                <a:latin typeface="Times New Roman"/>
                <a:cs typeface="Times New Roman"/>
              </a:rPr>
              <a:t>однофазні </a:t>
            </a:r>
            <a:r>
              <a:rPr sz="1200" spc="-5" dirty="0">
                <a:latin typeface="Times New Roman"/>
                <a:cs typeface="Times New Roman"/>
              </a:rPr>
              <a:t>лату-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ні, які </a:t>
            </a:r>
            <a:r>
              <a:rPr sz="1200" dirty="0">
                <a:latin typeface="Times New Roman"/>
                <a:cs typeface="Times New Roman"/>
              </a:rPr>
              <a:t>складаються з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-твердого </a:t>
            </a:r>
            <a:r>
              <a:rPr sz="1200" dirty="0">
                <a:latin typeface="Times New Roman"/>
                <a:cs typeface="Times New Roman"/>
              </a:rPr>
              <a:t>розчину,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двофазні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)-латуні. Мікроструктури однофазної та двофаз-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 латуней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12.21.</a:t>
            </a:r>
            <a:endParaRPr sz="1200">
              <a:latin typeface="Times New Roman"/>
              <a:cs typeface="Times New Roman"/>
            </a:endParaRPr>
          </a:p>
          <a:p>
            <a:pPr marL="38100" marR="3302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Механічна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латуней вище, </a:t>
            </a:r>
            <a:r>
              <a:rPr sz="1200" dirty="0">
                <a:latin typeface="Times New Roman"/>
                <a:cs typeface="Times New Roman"/>
              </a:rPr>
              <a:t>ніж у </a:t>
            </a:r>
            <a:r>
              <a:rPr sz="1200" spc="-5" dirty="0">
                <a:latin typeface="Times New Roman"/>
                <a:cs typeface="Times New Roman"/>
              </a:rPr>
              <a:t>міді. Всі </a:t>
            </a:r>
            <a:r>
              <a:rPr sz="1200" dirty="0">
                <a:latin typeface="Times New Roman"/>
                <a:cs typeface="Times New Roman"/>
              </a:rPr>
              <a:t> латуні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добре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обробляються</a:t>
            </a:r>
            <a:r>
              <a:rPr sz="1200" dirty="0">
                <a:latin typeface="Times New Roman"/>
                <a:cs typeface="Times New Roman"/>
              </a:rPr>
              <a:t> різанням.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525515" y="7615218"/>
            <a:ext cx="9715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Symbol"/>
                <a:cs typeface="Symbol"/>
              </a:rPr>
              <a:t></a:t>
            </a:r>
            <a:endParaRPr sz="850">
              <a:latin typeface="Symbol"/>
              <a:cs typeface="Symbo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32730" y="7283565"/>
            <a:ext cx="163195" cy="819150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50" spc="10" dirty="0">
                <a:latin typeface="Times New Roman"/>
                <a:cs typeface="Times New Roman"/>
              </a:rPr>
              <a:t>Температура,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Symbol"/>
                <a:cs typeface="Symbol"/>
              </a:rPr>
              <a:t></a:t>
            </a:r>
            <a:r>
              <a:rPr sz="850" spc="15" dirty="0">
                <a:latin typeface="Times New Roman"/>
                <a:cs typeface="Times New Roman"/>
              </a:rPr>
              <a:t>С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5178679" y="6612001"/>
            <a:ext cx="1593215" cy="2167890"/>
            <a:chOff x="5178679" y="6612001"/>
            <a:chExt cx="1593215" cy="2167890"/>
          </a:xfrm>
        </p:grpSpPr>
        <p:sp>
          <p:nvSpPr>
            <p:cNvPr id="10" name="object 10"/>
            <p:cNvSpPr/>
            <p:nvPr/>
          </p:nvSpPr>
          <p:spPr>
            <a:xfrm>
              <a:off x="5185410" y="6620256"/>
              <a:ext cx="1576705" cy="2151380"/>
            </a:xfrm>
            <a:custGeom>
              <a:avLst/>
              <a:gdLst/>
              <a:ahLst/>
              <a:cxnLst/>
              <a:rect l="l" t="t" r="r" b="b"/>
              <a:pathLst>
                <a:path w="1576704" h="2151379">
                  <a:moveTo>
                    <a:pt x="1576578" y="0"/>
                  </a:moveTo>
                  <a:lnTo>
                    <a:pt x="0" y="0"/>
                  </a:lnTo>
                  <a:lnTo>
                    <a:pt x="0" y="2151126"/>
                  </a:lnTo>
                  <a:lnTo>
                    <a:pt x="1576578" y="2151126"/>
                  </a:lnTo>
                  <a:lnTo>
                    <a:pt x="1576578" y="0"/>
                  </a:lnTo>
                  <a:close/>
                </a:path>
              </a:pathLst>
            </a:custGeom>
            <a:ln w="117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186934" y="6620256"/>
              <a:ext cx="1576705" cy="0"/>
            </a:xfrm>
            <a:custGeom>
              <a:avLst/>
              <a:gdLst/>
              <a:ahLst/>
              <a:cxnLst/>
              <a:rect l="l" t="t" r="r" b="b"/>
              <a:pathLst>
                <a:path w="1576704">
                  <a:moveTo>
                    <a:pt x="0" y="0"/>
                  </a:moveTo>
                  <a:lnTo>
                    <a:pt x="1576578" y="0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186934" y="6852666"/>
              <a:ext cx="1576705" cy="241300"/>
            </a:xfrm>
            <a:custGeom>
              <a:avLst/>
              <a:gdLst/>
              <a:ahLst/>
              <a:cxnLst/>
              <a:rect l="l" t="t" r="r" b="b"/>
              <a:pathLst>
                <a:path w="1576704" h="241300">
                  <a:moveTo>
                    <a:pt x="0" y="0"/>
                  </a:moveTo>
                  <a:lnTo>
                    <a:pt x="624078" y="0"/>
                  </a:lnTo>
                </a:path>
                <a:path w="1576704" h="241300">
                  <a:moveTo>
                    <a:pt x="915160" y="0"/>
                  </a:moveTo>
                  <a:lnTo>
                    <a:pt x="1576578" y="0"/>
                  </a:lnTo>
                </a:path>
                <a:path w="1576704" h="241300">
                  <a:moveTo>
                    <a:pt x="0" y="240792"/>
                  </a:moveTo>
                  <a:lnTo>
                    <a:pt x="1222248" y="240792"/>
                  </a:lnTo>
                </a:path>
                <a:path w="1576704" h="241300">
                  <a:moveTo>
                    <a:pt x="1514090" y="240792"/>
                  </a:moveTo>
                  <a:lnTo>
                    <a:pt x="1576578" y="240792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186934" y="7331202"/>
              <a:ext cx="1576705" cy="228600"/>
            </a:xfrm>
            <a:custGeom>
              <a:avLst/>
              <a:gdLst/>
              <a:ahLst/>
              <a:cxnLst/>
              <a:rect l="l" t="t" r="r" b="b"/>
              <a:pathLst>
                <a:path w="1576704" h="228600">
                  <a:moveTo>
                    <a:pt x="0" y="0"/>
                  </a:moveTo>
                  <a:lnTo>
                    <a:pt x="1576578" y="0"/>
                  </a:lnTo>
                </a:path>
                <a:path w="1576704" h="228600">
                  <a:moveTo>
                    <a:pt x="0" y="228600"/>
                  </a:moveTo>
                  <a:lnTo>
                    <a:pt x="1576578" y="228600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186934" y="7805928"/>
              <a:ext cx="1576705" cy="0"/>
            </a:xfrm>
            <a:custGeom>
              <a:avLst/>
              <a:gdLst/>
              <a:ahLst/>
              <a:cxnLst/>
              <a:rect l="l" t="t" r="r" b="b"/>
              <a:pathLst>
                <a:path w="1576704">
                  <a:moveTo>
                    <a:pt x="0" y="0"/>
                  </a:moveTo>
                  <a:lnTo>
                    <a:pt x="1299972" y="0"/>
                  </a:lnTo>
                </a:path>
                <a:path w="1576704">
                  <a:moveTo>
                    <a:pt x="1474467" y="0"/>
                  </a:moveTo>
                  <a:lnTo>
                    <a:pt x="1576578" y="0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186934" y="8042910"/>
              <a:ext cx="1576705" cy="232410"/>
            </a:xfrm>
            <a:custGeom>
              <a:avLst/>
              <a:gdLst/>
              <a:ahLst/>
              <a:cxnLst/>
              <a:rect l="l" t="t" r="r" b="b"/>
              <a:pathLst>
                <a:path w="1576704" h="232409">
                  <a:moveTo>
                    <a:pt x="0" y="0"/>
                  </a:moveTo>
                  <a:lnTo>
                    <a:pt x="1576578" y="0"/>
                  </a:lnTo>
                </a:path>
                <a:path w="1576704" h="232409">
                  <a:moveTo>
                    <a:pt x="0" y="232410"/>
                  </a:moveTo>
                  <a:lnTo>
                    <a:pt x="1576578" y="232410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186934" y="8533638"/>
              <a:ext cx="1576705" cy="0"/>
            </a:xfrm>
            <a:custGeom>
              <a:avLst/>
              <a:gdLst/>
              <a:ahLst/>
              <a:cxnLst/>
              <a:rect l="l" t="t" r="r" b="b"/>
              <a:pathLst>
                <a:path w="1576704">
                  <a:moveTo>
                    <a:pt x="0" y="0"/>
                  </a:moveTo>
                  <a:lnTo>
                    <a:pt x="1317498" y="0"/>
                  </a:lnTo>
                </a:path>
                <a:path w="1576704">
                  <a:moveTo>
                    <a:pt x="1491230" y="0"/>
                  </a:moveTo>
                  <a:lnTo>
                    <a:pt x="1576578" y="0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186934" y="6620256"/>
              <a:ext cx="504825" cy="2151380"/>
            </a:xfrm>
            <a:custGeom>
              <a:avLst/>
              <a:gdLst/>
              <a:ahLst/>
              <a:cxnLst/>
              <a:rect l="l" t="t" r="r" b="b"/>
              <a:pathLst>
                <a:path w="504825" h="2151379">
                  <a:moveTo>
                    <a:pt x="0" y="0"/>
                  </a:moveTo>
                  <a:lnTo>
                    <a:pt x="0" y="2151126"/>
                  </a:lnTo>
                </a:path>
                <a:path w="504825" h="2151379">
                  <a:moveTo>
                    <a:pt x="270510" y="0"/>
                  </a:moveTo>
                  <a:lnTo>
                    <a:pt x="270510" y="2151126"/>
                  </a:lnTo>
                </a:path>
                <a:path w="504825" h="2151379">
                  <a:moveTo>
                    <a:pt x="504444" y="0"/>
                  </a:moveTo>
                  <a:lnTo>
                    <a:pt x="504444" y="2151126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33694" y="6620256"/>
              <a:ext cx="0" cy="2151380"/>
            </a:xfrm>
            <a:custGeom>
              <a:avLst/>
              <a:gdLst/>
              <a:ahLst/>
              <a:cxnLst/>
              <a:rect l="l" t="t" r="r" b="b"/>
              <a:pathLst>
                <a:path h="2151379">
                  <a:moveTo>
                    <a:pt x="0" y="2082546"/>
                  </a:moveTo>
                  <a:lnTo>
                    <a:pt x="0" y="2151126"/>
                  </a:lnTo>
                </a:path>
                <a:path h="2151379">
                  <a:moveTo>
                    <a:pt x="0" y="1345692"/>
                  </a:moveTo>
                  <a:lnTo>
                    <a:pt x="0" y="1940048"/>
                  </a:lnTo>
                </a:path>
                <a:path h="2151379">
                  <a:moveTo>
                    <a:pt x="0" y="248412"/>
                  </a:moveTo>
                  <a:lnTo>
                    <a:pt x="0" y="1203199"/>
                  </a:lnTo>
                </a:path>
                <a:path h="2151379">
                  <a:moveTo>
                    <a:pt x="0" y="0"/>
                  </a:moveTo>
                  <a:lnTo>
                    <a:pt x="0" y="105919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0582" y="6620256"/>
              <a:ext cx="0" cy="2151380"/>
            </a:xfrm>
            <a:custGeom>
              <a:avLst/>
              <a:gdLst/>
              <a:ahLst/>
              <a:cxnLst/>
              <a:rect l="l" t="t" r="r" b="b"/>
              <a:pathLst>
                <a:path h="2151379">
                  <a:moveTo>
                    <a:pt x="0" y="0"/>
                  </a:moveTo>
                  <a:lnTo>
                    <a:pt x="0" y="2151126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459474" y="6620256"/>
              <a:ext cx="0" cy="2151380"/>
            </a:xfrm>
            <a:custGeom>
              <a:avLst/>
              <a:gdLst/>
              <a:ahLst/>
              <a:cxnLst/>
              <a:rect l="l" t="t" r="r" b="b"/>
              <a:pathLst>
                <a:path h="2151379">
                  <a:moveTo>
                    <a:pt x="0" y="497586"/>
                  </a:moveTo>
                  <a:lnTo>
                    <a:pt x="0" y="2151126"/>
                  </a:lnTo>
                </a:path>
                <a:path h="2151379">
                  <a:moveTo>
                    <a:pt x="0" y="0"/>
                  </a:moveTo>
                  <a:lnTo>
                    <a:pt x="0" y="355088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186934" y="6620256"/>
              <a:ext cx="1576705" cy="2151380"/>
            </a:xfrm>
            <a:custGeom>
              <a:avLst/>
              <a:gdLst/>
              <a:ahLst/>
              <a:cxnLst/>
              <a:rect l="l" t="t" r="r" b="b"/>
              <a:pathLst>
                <a:path w="1576704" h="2151379">
                  <a:moveTo>
                    <a:pt x="0" y="0"/>
                  </a:moveTo>
                  <a:lnTo>
                    <a:pt x="48041" y="14122"/>
                  </a:lnTo>
                  <a:lnTo>
                    <a:pt x="96296" y="28724"/>
                  </a:lnTo>
                  <a:lnTo>
                    <a:pt x="144977" y="44287"/>
                  </a:lnTo>
                  <a:lnTo>
                    <a:pt x="194298" y="61288"/>
                  </a:lnTo>
                  <a:lnTo>
                    <a:pt x="244473" y="80209"/>
                  </a:lnTo>
                  <a:lnTo>
                    <a:pt x="295713" y="101530"/>
                  </a:lnTo>
                  <a:lnTo>
                    <a:pt x="348234" y="125730"/>
                  </a:lnTo>
                  <a:lnTo>
                    <a:pt x="391904" y="147831"/>
                  </a:lnTo>
                  <a:lnTo>
                    <a:pt x="438741" y="173337"/>
                  </a:lnTo>
                  <a:lnTo>
                    <a:pt x="487454" y="201252"/>
                  </a:lnTo>
                  <a:lnTo>
                    <a:pt x="536750" y="230578"/>
                  </a:lnTo>
                  <a:lnTo>
                    <a:pt x="585337" y="260318"/>
                  </a:lnTo>
                  <a:lnTo>
                    <a:pt x="631923" y="289475"/>
                  </a:lnTo>
                  <a:lnTo>
                    <a:pt x="675217" y="317051"/>
                  </a:lnTo>
                  <a:lnTo>
                    <a:pt x="713927" y="342050"/>
                  </a:lnTo>
                  <a:lnTo>
                    <a:pt x="746760" y="363474"/>
                  </a:lnTo>
                  <a:lnTo>
                    <a:pt x="802243" y="401407"/>
                  </a:lnTo>
                  <a:lnTo>
                    <a:pt x="839152" y="430339"/>
                  </a:lnTo>
                  <a:lnTo>
                    <a:pt x="863774" y="453270"/>
                  </a:lnTo>
                  <a:lnTo>
                    <a:pt x="882396" y="473202"/>
                  </a:lnTo>
                </a:path>
                <a:path w="1576704" h="2151379">
                  <a:moveTo>
                    <a:pt x="0" y="0"/>
                  </a:moveTo>
                  <a:lnTo>
                    <a:pt x="43162" y="21134"/>
                  </a:lnTo>
                  <a:lnTo>
                    <a:pt x="86726" y="42841"/>
                  </a:lnTo>
                  <a:lnTo>
                    <a:pt x="130968" y="65436"/>
                  </a:lnTo>
                  <a:lnTo>
                    <a:pt x="176163" y="89238"/>
                  </a:lnTo>
                  <a:lnTo>
                    <a:pt x="222585" y="114564"/>
                  </a:lnTo>
                  <a:lnTo>
                    <a:pt x="270510" y="141732"/>
                  </a:lnTo>
                  <a:lnTo>
                    <a:pt x="314859" y="167779"/>
                  </a:lnTo>
                  <a:lnTo>
                    <a:pt x="362460" y="196253"/>
                  </a:lnTo>
                  <a:lnTo>
                    <a:pt x="411528" y="226127"/>
                  </a:lnTo>
                  <a:lnTo>
                    <a:pt x="460276" y="256374"/>
                  </a:lnTo>
                  <a:lnTo>
                    <a:pt x="506918" y="285967"/>
                  </a:lnTo>
                  <a:lnTo>
                    <a:pt x="549668" y="313881"/>
                  </a:lnTo>
                  <a:lnTo>
                    <a:pt x="586740" y="339090"/>
                  </a:lnTo>
                  <a:lnTo>
                    <a:pt x="639496" y="378047"/>
                  </a:lnTo>
                  <a:lnTo>
                    <a:pt x="681323" y="412432"/>
                  </a:lnTo>
                  <a:lnTo>
                    <a:pt x="715863" y="443674"/>
                  </a:lnTo>
                  <a:lnTo>
                    <a:pt x="746760" y="473202"/>
                  </a:lnTo>
                  <a:lnTo>
                    <a:pt x="759309" y="524439"/>
                  </a:lnTo>
                  <a:lnTo>
                    <a:pt x="771782" y="575567"/>
                  </a:lnTo>
                  <a:lnTo>
                    <a:pt x="784133" y="626447"/>
                  </a:lnTo>
                  <a:lnTo>
                    <a:pt x="796318" y="676938"/>
                  </a:lnTo>
                  <a:lnTo>
                    <a:pt x="808291" y="726899"/>
                  </a:lnTo>
                  <a:lnTo>
                    <a:pt x="820007" y="776192"/>
                  </a:lnTo>
                  <a:lnTo>
                    <a:pt x="831421" y="824674"/>
                  </a:lnTo>
                  <a:lnTo>
                    <a:pt x="842489" y="872207"/>
                  </a:lnTo>
                  <a:lnTo>
                    <a:pt x="853166" y="918650"/>
                  </a:lnTo>
                  <a:lnTo>
                    <a:pt x="863405" y="963862"/>
                  </a:lnTo>
                  <a:lnTo>
                    <a:pt x="873164" y="1007704"/>
                  </a:lnTo>
                  <a:lnTo>
                    <a:pt x="882396" y="1050036"/>
                  </a:lnTo>
                  <a:lnTo>
                    <a:pt x="894018" y="1104078"/>
                  </a:lnTo>
                  <a:lnTo>
                    <a:pt x="904988" y="1155279"/>
                  </a:lnTo>
                  <a:lnTo>
                    <a:pt x="915274" y="1204129"/>
                  </a:lnTo>
                  <a:lnTo>
                    <a:pt x="924846" y="1251116"/>
                  </a:lnTo>
                  <a:lnTo>
                    <a:pt x="933671" y="1296729"/>
                  </a:lnTo>
                  <a:lnTo>
                    <a:pt x="941719" y="1341458"/>
                  </a:lnTo>
                  <a:lnTo>
                    <a:pt x="948957" y="1385792"/>
                  </a:lnTo>
                  <a:lnTo>
                    <a:pt x="955355" y="1430220"/>
                  </a:lnTo>
                  <a:lnTo>
                    <a:pt x="960882" y="1475232"/>
                  </a:lnTo>
                  <a:lnTo>
                    <a:pt x="965562" y="1526662"/>
                  </a:lnTo>
                  <a:lnTo>
                    <a:pt x="968894" y="1578352"/>
                  </a:lnTo>
                  <a:lnTo>
                    <a:pt x="971102" y="1629845"/>
                  </a:lnTo>
                  <a:lnTo>
                    <a:pt x="972407" y="1680686"/>
                  </a:lnTo>
                  <a:lnTo>
                    <a:pt x="973033" y="1730420"/>
                  </a:lnTo>
                  <a:lnTo>
                    <a:pt x="973204" y="1778591"/>
                  </a:lnTo>
                  <a:lnTo>
                    <a:pt x="973143" y="1824744"/>
                  </a:lnTo>
                  <a:lnTo>
                    <a:pt x="973074" y="1868424"/>
                  </a:lnTo>
                  <a:lnTo>
                    <a:pt x="972594" y="1922332"/>
                  </a:lnTo>
                  <a:lnTo>
                    <a:pt x="971267" y="1972535"/>
                  </a:lnTo>
                  <a:lnTo>
                    <a:pt x="969264" y="2019776"/>
                  </a:lnTo>
                  <a:lnTo>
                    <a:pt x="966752" y="2064794"/>
                  </a:lnTo>
                  <a:lnTo>
                    <a:pt x="963901" y="2108330"/>
                  </a:lnTo>
                  <a:lnTo>
                    <a:pt x="960882" y="2151126"/>
                  </a:lnTo>
                </a:path>
                <a:path w="1576704" h="2151379">
                  <a:moveTo>
                    <a:pt x="813054" y="473202"/>
                  </a:moveTo>
                  <a:lnTo>
                    <a:pt x="828400" y="520619"/>
                  </a:lnTo>
                  <a:lnTo>
                    <a:pt x="843733" y="568236"/>
                  </a:lnTo>
                  <a:lnTo>
                    <a:pt x="859040" y="616160"/>
                  </a:lnTo>
                  <a:lnTo>
                    <a:pt x="874307" y="664497"/>
                  </a:lnTo>
                  <a:lnTo>
                    <a:pt x="889520" y="713354"/>
                  </a:lnTo>
                  <a:lnTo>
                    <a:pt x="904667" y="762837"/>
                  </a:lnTo>
                  <a:lnTo>
                    <a:pt x="919734" y="813054"/>
                  </a:lnTo>
                  <a:lnTo>
                    <a:pt x="932936" y="857943"/>
                  </a:lnTo>
                  <a:lnTo>
                    <a:pt x="946201" y="903422"/>
                  </a:lnTo>
                  <a:lnTo>
                    <a:pt x="959448" y="949437"/>
                  </a:lnTo>
                  <a:lnTo>
                    <a:pt x="972597" y="995934"/>
                  </a:lnTo>
                  <a:lnTo>
                    <a:pt x="985568" y="1042859"/>
                  </a:lnTo>
                  <a:lnTo>
                    <a:pt x="998279" y="1090160"/>
                  </a:lnTo>
                  <a:lnTo>
                    <a:pt x="1010651" y="1137782"/>
                  </a:lnTo>
                  <a:lnTo>
                    <a:pt x="1022604" y="1185672"/>
                  </a:lnTo>
                  <a:lnTo>
                    <a:pt x="1034045" y="1234067"/>
                  </a:lnTo>
                  <a:lnTo>
                    <a:pt x="1045416" y="1283517"/>
                  </a:lnTo>
                  <a:lnTo>
                    <a:pt x="1056572" y="1333574"/>
                  </a:lnTo>
                  <a:lnTo>
                    <a:pt x="1067371" y="1383792"/>
                  </a:lnTo>
                  <a:lnTo>
                    <a:pt x="1077670" y="1433723"/>
                  </a:lnTo>
                  <a:lnTo>
                    <a:pt x="1087326" y="1482923"/>
                  </a:lnTo>
                  <a:lnTo>
                    <a:pt x="1096196" y="1530944"/>
                  </a:lnTo>
                  <a:lnTo>
                    <a:pt x="1104138" y="1577340"/>
                  </a:lnTo>
                  <a:lnTo>
                    <a:pt x="1112084" y="1629304"/>
                  </a:lnTo>
                  <a:lnTo>
                    <a:pt x="1119004" y="1680483"/>
                  </a:lnTo>
                  <a:lnTo>
                    <a:pt x="1124991" y="1730555"/>
                  </a:lnTo>
                  <a:lnTo>
                    <a:pt x="1130139" y="1779201"/>
                  </a:lnTo>
                  <a:lnTo>
                    <a:pt x="1134540" y="1826100"/>
                  </a:lnTo>
                  <a:lnTo>
                    <a:pt x="1138288" y="1870934"/>
                  </a:lnTo>
                  <a:lnTo>
                    <a:pt x="1141476" y="1913382"/>
                  </a:lnTo>
                  <a:lnTo>
                    <a:pt x="1144652" y="1967807"/>
                  </a:lnTo>
                  <a:lnTo>
                    <a:pt x="1146218" y="2017587"/>
                  </a:lnTo>
                  <a:lnTo>
                    <a:pt x="1146578" y="2063928"/>
                  </a:lnTo>
                  <a:lnTo>
                    <a:pt x="1146133" y="2108039"/>
                  </a:lnTo>
                  <a:lnTo>
                    <a:pt x="1145286" y="2151126"/>
                  </a:lnTo>
                </a:path>
                <a:path w="1576704" h="2151379">
                  <a:moveTo>
                    <a:pt x="882396" y="473202"/>
                  </a:moveTo>
                  <a:lnTo>
                    <a:pt x="927610" y="473403"/>
                  </a:lnTo>
                  <a:lnTo>
                    <a:pt x="974908" y="474811"/>
                  </a:lnTo>
                  <a:lnTo>
                    <a:pt x="1026194" y="478633"/>
                  </a:lnTo>
                  <a:lnTo>
                    <a:pt x="1083368" y="486076"/>
                  </a:lnTo>
                  <a:lnTo>
                    <a:pt x="1148334" y="498348"/>
                  </a:lnTo>
                  <a:lnTo>
                    <a:pt x="1188382" y="507652"/>
                  </a:lnTo>
                  <a:lnTo>
                    <a:pt x="1231089" y="518657"/>
                  </a:lnTo>
                  <a:lnTo>
                    <a:pt x="1276124" y="531142"/>
                  </a:lnTo>
                  <a:lnTo>
                    <a:pt x="1323152" y="544887"/>
                  </a:lnTo>
                  <a:lnTo>
                    <a:pt x="1371843" y="559673"/>
                  </a:lnTo>
                  <a:lnTo>
                    <a:pt x="1421863" y="575281"/>
                  </a:lnTo>
                  <a:lnTo>
                    <a:pt x="1472881" y="591491"/>
                  </a:lnTo>
                  <a:lnTo>
                    <a:pt x="1524563" y="608084"/>
                  </a:lnTo>
                  <a:lnTo>
                    <a:pt x="1576578" y="624840"/>
                  </a:lnTo>
                </a:path>
                <a:path w="1576704" h="2151379">
                  <a:moveTo>
                    <a:pt x="882396" y="473202"/>
                  </a:moveTo>
                  <a:lnTo>
                    <a:pt x="939021" y="489112"/>
                  </a:lnTo>
                  <a:lnTo>
                    <a:pt x="994879" y="504840"/>
                  </a:lnTo>
                  <a:lnTo>
                    <a:pt x="1049017" y="520385"/>
                  </a:lnTo>
                  <a:lnTo>
                    <a:pt x="1100486" y="535746"/>
                  </a:lnTo>
                  <a:lnTo>
                    <a:pt x="1148334" y="550926"/>
                  </a:lnTo>
                  <a:lnTo>
                    <a:pt x="1202209" y="569976"/>
                  </a:lnTo>
                  <a:lnTo>
                    <a:pt x="1250727" y="588454"/>
                  </a:lnTo>
                  <a:lnTo>
                    <a:pt x="1295673" y="606647"/>
                  </a:lnTo>
                  <a:lnTo>
                    <a:pt x="1338834" y="624840"/>
                  </a:lnTo>
                </a:path>
                <a:path w="1576704" h="2151379">
                  <a:moveTo>
                    <a:pt x="746760" y="473202"/>
                  </a:moveTo>
                  <a:lnTo>
                    <a:pt x="993648" y="473202"/>
                  </a:lnTo>
                </a:path>
                <a:path w="1576704" h="2151379">
                  <a:moveTo>
                    <a:pt x="1338834" y="624840"/>
                  </a:moveTo>
                  <a:lnTo>
                    <a:pt x="1576578" y="624840"/>
                  </a:lnTo>
                </a:path>
              </a:pathLst>
            </a:custGeom>
            <a:ln w="164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4973064" y="8684307"/>
            <a:ext cx="19494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Times New Roman"/>
                <a:cs typeface="Times New Roman"/>
              </a:rPr>
              <a:t>200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137658" y="8757549"/>
            <a:ext cx="1681480" cy="3105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95"/>
              </a:spcBef>
              <a:tabLst>
                <a:tab pos="250190" algn="l"/>
                <a:tab pos="985519" algn="l"/>
                <a:tab pos="1245235" algn="l"/>
                <a:tab pos="1542415" algn="l"/>
              </a:tabLst>
            </a:pPr>
            <a:r>
              <a:rPr sz="850" spc="15" dirty="0">
                <a:latin typeface="Times New Roman"/>
                <a:cs typeface="Times New Roman"/>
              </a:rPr>
              <a:t>0	</a:t>
            </a:r>
            <a:r>
              <a:rPr sz="850" spc="20" dirty="0">
                <a:latin typeface="Times New Roman"/>
                <a:cs typeface="Times New Roman"/>
              </a:rPr>
              <a:t>10   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20   </a:t>
            </a:r>
            <a:r>
              <a:rPr sz="850" spc="6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30	</a:t>
            </a:r>
            <a:r>
              <a:rPr sz="850" spc="15" dirty="0">
                <a:latin typeface="Times New Roman"/>
                <a:cs typeface="Times New Roman"/>
              </a:rPr>
              <a:t>40	50	</a:t>
            </a:r>
            <a:r>
              <a:rPr sz="850" spc="10" dirty="0">
                <a:latin typeface="Times New Roman"/>
                <a:cs typeface="Times New Roman"/>
              </a:rPr>
              <a:t>60</a:t>
            </a:r>
            <a:endParaRPr sz="850">
              <a:latin typeface="Times New Roman"/>
              <a:cs typeface="Times New Roman"/>
            </a:endParaRPr>
          </a:p>
          <a:p>
            <a:pPr marL="36195" algn="ctr">
              <a:lnSpc>
                <a:spcPct val="100000"/>
              </a:lnSpc>
              <a:spcBef>
                <a:spcPts val="100"/>
              </a:spcBef>
            </a:pPr>
            <a:r>
              <a:rPr sz="850" spc="15" dirty="0">
                <a:latin typeface="Times New Roman"/>
                <a:cs typeface="Times New Roman"/>
              </a:rPr>
              <a:t>Вміст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цинку,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30" dirty="0">
                <a:latin typeface="Times New Roman"/>
                <a:cs typeface="Times New Roman"/>
              </a:rPr>
              <a:t>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973064" y="8437422"/>
            <a:ext cx="19494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Times New Roman"/>
                <a:cs typeface="Times New Roman"/>
              </a:rPr>
              <a:t>300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73064" y="7947454"/>
            <a:ext cx="194945" cy="39306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Times New Roman"/>
                <a:cs typeface="Times New Roman"/>
              </a:rPr>
              <a:t>500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10"/>
              </a:spcBef>
            </a:pPr>
            <a:r>
              <a:rPr sz="850" spc="10" dirty="0">
                <a:latin typeface="Times New Roman"/>
                <a:cs typeface="Times New Roman"/>
              </a:rPr>
              <a:t>400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973064" y="7706665"/>
            <a:ext cx="19494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Times New Roman"/>
                <a:cs typeface="Times New Roman"/>
              </a:rPr>
              <a:t>600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73064" y="7177940"/>
            <a:ext cx="194945" cy="450850"/>
          </a:xfrm>
          <a:prstGeom prst="rect">
            <a:avLst/>
          </a:prstGeom>
        </p:spPr>
        <p:txBody>
          <a:bodyPr vert="horz" wrap="square" lIns="0" tIns="946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45"/>
              </a:spcBef>
            </a:pPr>
            <a:r>
              <a:rPr sz="850" spc="10" dirty="0">
                <a:latin typeface="Times New Roman"/>
                <a:cs typeface="Times New Roman"/>
              </a:rPr>
              <a:t>800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5"/>
              </a:spcBef>
            </a:pPr>
            <a:r>
              <a:rPr sz="850" spc="10" dirty="0">
                <a:latin typeface="Times New Roman"/>
                <a:cs typeface="Times New Roman"/>
              </a:rPr>
              <a:t>700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73064" y="7010204"/>
            <a:ext cx="19494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Times New Roman"/>
                <a:cs typeface="Times New Roman"/>
              </a:rPr>
              <a:t>900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919724" y="6776272"/>
            <a:ext cx="25209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Times New Roman"/>
                <a:cs typeface="Times New Roman"/>
              </a:rPr>
              <a:t>1</a:t>
            </a:r>
            <a:r>
              <a:rPr sz="850" spc="10" dirty="0">
                <a:latin typeface="Times New Roman"/>
                <a:cs typeface="Times New Roman"/>
              </a:rPr>
              <a:t>000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919724" y="6545389"/>
            <a:ext cx="25209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Times New Roman"/>
                <a:cs typeface="Times New Roman"/>
              </a:rPr>
              <a:t>1</a:t>
            </a:r>
            <a:r>
              <a:rPr sz="850" spc="10" dirty="0">
                <a:latin typeface="Times New Roman"/>
                <a:cs typeface="Times New Roman"/>
              </a:rPr>
              <a:t>100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5777484" y="7823455"/>
            <a:ext cx="885190" cy="327660"/>
            <a:chOff x="5777484" y="7823455"/>
            <a:chExt cx="885190" cy="327660"/>
          </a:xfrm>
        </p:grpSpPr>
        <p:sp>
          <p:nvSpPr>
            <p:cNvPr id="32" name="object 32"/>
            <p:cNvSpPr/>
            <p:nvPr/>
          </p:nvSpPr>
          <p:spPr>
            <a:xfrm>
              <a:off x="6162294" y="8108441"/>
              <a:ext cx="494030" cy="36830"/>
            </a:xfrm>
            <a:custGeom>
              <a:avLst/>
              <a:gdLst/>
              <a:ahLst/>
              <a:cxnLst/>
              <a:rect l="l" t="t" r="r" b="b"/>
              <a:pathLst>
                <a:path w="494029" h="36829">
                  <a:moveTo>
                    <a:pt x="0" y="28194"/>
                  </a:moveTo>
                  <a:lnTo>
                    <a:pt x="19954" y="31539"/>
                  </a:lnTo>
                  <a:lnTo>
                    <a:pt x="42481" y="34385"/>
                  </a:lnTo>
                  <a:lnTo>
                    <a:pt x="69865" y="36230"/>
                  </a:lnTo>
                  <a:lnTo>
                    <a:pt x="104394" y="36576"/>
                  </a:lnTo>
                  <a:lnTo>
                    <a:pt x="149649" y="35206"/>
                  </a:lnTo>
                  <a:lnTo>
                    <a:pt x="203549" y="32480"/>
                  </a:lnTo>
                  <a:lnTo>
                    <a:pt x="259877" y="28753"/>
                  </a:lnTo>
                  <a:lnTo>
                    <a:pt x="312420" y="24384"/>
                  </a:lnTo>
                  <a:lnTo>
                    <a:pt x="359830" y="19288"/>
                  </a:lnTo>
                  <a:lnTo>
                    <a:pt x="405384" y="13335"/>
                  </a:lnTo>
                  <a:lnTo>
                    <a:pt x="449794" y="6810"/>
                  </a:lnTo>
                  <a:lnTo>
                    <a:pt x="493776" y="0"/>
                  </a:lnTo>
                </a:path>
              </a:pathLst>
            </a:custGeom>
            <a:ln w="117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777484" y="7823455"/>
              <a:ext cx="292100" cy="142875"/>
            </a:xfrm>
            <a:custGeom>
              <a:avLst/>
              <a:gdLst/>
              <a:ahLst/>
              <a:cxnLst/>
              <a:rect l="l" t="t" r="r" b="b"/>
              <a:pathLst>
                <a:path w="292100" h="142875">
                  <a:moveTo>
                    <a:pt x="291847" y="0"/>
                  </a:moveTo>
                  <a:lnTo>
                    <a:pt x="0" y="0"/>
                  </a:lnTo>
                  <a:lnTo>
                    <a:pt x="0" y="142492"/>
                  </a:lnTo>
                  <a:lnTo>
                    <a:pt x="291847" y="142492"/>
                  </a:lnTo>
                  <a:lnTo>
                    <a:pt x="2918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5813552" y="7811052"/>
            <a:ext cx="220979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Symbol"/>
                <a:cs typeface="Symbol"/>
              </a:rPr>
              <a:t></a:t>
            </a: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5777484" y="7911845"/>
            <a:ext cx="388620" cy="791210"/>
            <a:chOff x="5777484" y="7911845"/>
            <a:chExt cx="388620" cy="791210"/>
          </a:xfrm>
        </p:grpSpPr>
        <p:sp>
          <p:nvSpPr>
            <p:cNvPr id="36" name="object 36"/>
            <p:cNvSpPr/>
            <p:nvPr/>
          </p:nvSpPr>
          <p:spPr>
            <a:xfrm>
              <a:off x="6044946" y="7915655"/>
              <a:ext cx="117475" cy="17145"/>
            </a:xfrm>
            <a:custGeom>
              <a:avLst/>
              <a:gdLst/>
              <a:ahLst/>
              <a:cxnLst/>
              <a:rect l="l" t="t" r="r" b="b"/>
              <a:pathLst>
                <a:path w="117475" h="17145">
                  <a:moveTo>
                    <a:pt x="0" y="0"/>
                  </a:moveTo>
                  <a:lnTo>
                    <a:pt x="117348" y="16764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77484" y="8560303"/>
              <a:ext cx="292100" cy="142875"/>
            </a:xfrm>
            <a:custGeom>
              <a:avLst/>
              <a:gdLst/>
              <a:ahLst/>
              <a:cxnLst/>
              <a:rect l="l" t="t" r="r" b="b"/>
              <a:pathLst>
                <a:path w="292100" h="142875">
                  <a:moveTo>
                    <a:pt x="291847" y="0"/>
                  </a:moveTo>
                  <a:lnTo>
                    <a:pt x="0" y="0"/>
                  </a:lnTo>
                  <a:lnTo>
                    <a:pt x="0" y="142497"/>
                  </a:lnTo>
                  <a:lnTo>
                    <a:pt x="291847" y="142497"/>
                  </a:lnTo>
                  <a:lnTo>
                    <a:pt x="2918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5798311" y="8547906"/>
            <a:ext cx="25463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Symbol"/>
                <a:cs typeface="Symbol"/>
              </a:rPr>
              <a:t></a:t>
            </a: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35" dirty="0">
                <a:latin typeface="Symbol"/>
                <a:cs typeface="Symbol"/>
              </a:rPr>
              <a:t></a:t>
            </a:r>
            <a:endParaRPr sz="850">
              <a:latin typeface="Symbol"/>
              <a:cs typeface="Symbo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044946" y="8651747"/>
            <a:ext cx="177165" cy="17145"/>
          </a:xfrm>
          <a:custGeom>
            <a:avLst/>
            <a:gdLst/>
            <a:ahLst/>
            <a:cxnLst/>
            <a:rect l="l" t="t" r="r" b="b"/>
            <a:pathLst>
              <a:path w="177164" h="17145">
                <a:moveTo>
                  <a:pt x="-3530" y="8382"/>
                </a:moveTo>
                <a:lnTo>
                  <a:pt x="180314" y="8382"/>
                </a:lnTo>
              </a:path>
            </a:pathLst>
          </a:custGeom>
          <a:ln w="238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6333997" y="8295684"/>
            <a:ext cx="116839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30" dirty="0">
                <a:latin typeface="Symbol"/>
                <a:cs typeface="Symbol"/>
              </a:rPr>
              <a:t></a:t>
            </a:r>
            <a:r>
              <a:rPr sz="850" spc="5" dirty="0">
                <a:latin typeface="Symbol"/>
                <a:cs typeface="Symbol"/>
              </a:rPr>
              <a:t></a:t>
            </a:r>
            <a:endParaRPr sz="850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292850" y="7593882"/>
            <a:ext cx="87630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476948" y="7691938"/>
            <a:ext cx="163195" cy="196215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50" spc="-5" dirty="0">
                <a:latin typeface="Symbol"/>
                <a:cs typeface="Symbol"/>
              </a:rPr>
              <a:t></a:t>
            </a:r>
            <a:r>
              <a:rPr sz="850" spc="-10" dirty="0">
                <a:latin typeface="Times New Roman"/>
                <a:cs typeface="Times New Roman"/>
              </a:rPr>
              <a:t>+</a:t>
            </a:r>
            <a:r>
              <a:rPr sz="850" dirty="0">
                <a:latin typeface="Symbol"/>
                <a:cs typeface="Symbol"/>
              </a:rPr>
              <a:t></a:t>
            </a:r>
            <a:endParaRPr sz="85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493712" y="8323640"/>
            <a:ext cx="163195" cy="225425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50" spc="-5" dirty="0">
                <a:latin typeface="Symbol"/>
                <a:cs typeface="Symbol"/>
              </a:rPr>
              <a:t></a:t>
            </a:r>
            <a:r>
              <a:rPr sz="850" dirty="0">
                <a:latin typeface="Symbol"/>
                <a:cs typeface="Symbol"/>
              </a:rPr>
              <a:t></a:t>
            </a:r>
            <a:r>
              <a:rPr sz="850" spc="-5" dirty="0">
                <a:latin typeface="Times New Roman"/>
                <a:cs typeface="Times New Roman"/>
              </a:rPr>
              <a:t>+</a:t>
            </a:r>
            <a:r>
              <a:rPr sz="850" dirty="0">
                <a:latin typeface="Symbol"/>
                <a:cs typeface="Symbol"/>
              </a:rPr>
              <a:t></a:t>
            </a:r>
            <a:endParaRPr sz="850">
              <a:latin typeface="Symbol"/>
              <a:cs typeface="Symbol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5811011" y="6726175"/>
            <a:ext cx="936625" cy="2053589"/>
            <a:chOff x="5811011" y="6726175"/>
            <a:chExt cx="936625" cy="2053589"/>
          </a:xfrm>
        </p:grpSpPr>
        <p:sp>
          <p:nvSpPr>
            <p:cNvPr id="45" name="object 45"/>
            <p:cNvSpPr/>
            <p:nvPr/>
          </p:nvSpPr>
          <p:spPr>
            <a:xfrm>
              <a:off x="6478569" y="7245096"/>
              <a:ext cx="260985" cy="1526540"/>
            </a:xfrm>
            <a:custGeom>
              <a:avLst/>
              <a:gdLst/>
              <a:ahLst/>
              <a:cxnLst/>
              <a:rect l="l" t="t" r="r" b="b"/>
              <a:pathLst>
                <a:path w="260984" h="1526540">
                  <a:moveTo>
                    <a:pt x="47198" y="0"/>
                  </a:moveTo>
                  <a:lnTo>
                    <a:pt x="42887" y="50103"/>
                  </a:lnTo>
                  <a:lnTo>
                    <a:pt x="38620" y="100489"/>
                  </a:lnTo>
                  <a:lnTo>
                    <a:pt x="34441" y="151384"/>
                  </a:lnTo>
                  <a:lnTo>
                    <a:pt x="30394" y="203011"/>
                  </a:lnTo>
                  <a:lnTo>
                    <a:pt x="26522" y="255599"/>
                  </a:lnTo>
                  <a:lnTo>
                    <a:pt x="22870" y="309372"/>
                  </a:lnTo>
                  <a:lnTo>
                    <a:pt x="19481" y="364555"/>
                  </a:lnTo>
                  <a:lnTo>
                    <a:pt x="16400" y="421376"/>
                  </a:lnTo>
                  <a:lnTo>
                    <a:pt x="13670" y="480060"/>
                  </a:lnTo>
                  <a:lnTo>
                    <a:pt x="11727" y="526069"/>
                  </a:lnTo>
                  <a:lnTo>
                    <a:pt x="9750" y="574258"/>
                  </a:lnTo>
                  <a:lnTo>
                    <a:pt x="7800" y="624173"/>
                  </a:lnTo>
                  <a:lnTo>
                    <a:pt x="5937" y="675357"/>
                  </a:lnTo>
                  <a:lnTo>
                    <a:pt x="4222" y="727357"/>
                  </a:lnTo>
                  <a:lnTo>
                    <a:pt x="2716" y="779716"/>
                  </a:lnTo>
                  <a:lnTo>
                    <a:pt x="1480" y="831980"/>
                  </a:lnTo>
                  <a:lnTo>
                    <a:pt x="575" y="883694"/>
                  </a:lnTo>
                  <a:lnTo>
                    <a:pt x="61" y="934402"/>
                  </a:lnTo>
                  <a:lnTo>
                    <a:pt x="0" y="983650"/>
                  </a:lnTo>
                  <a:lnTo>
                    <a:pt x="451" y="1030982"/>
                  </a:lnTo>
                  <a:lnTo>
                    <a:pt x="1478" y="1075944"/>
                  </a:lnTo>
                  <a:lnTo>
                    <a:pt x="3999" y="1132579"/>
                  </a:lnTo>
                  <a:lnTo>
                    <a:pt x="7423" y="1186863"/>
                  </a:lnTo>
                  <a:lnTo>
                    <a:pt x="11638" y="1239096"/>
                  </a:lnTo>
                  <a:lnTo>
                    <a:pt x="16529" y="1289579"/>
                  </a:lnTo>
                  <a:lnTo>
                    <a:pt x="21986" y="1338614"/>
                  </a:lnTo>
                  <a:lnTo>
                    <a:pt x="27894" y="1386501"/>
                  </a:lnTo>
                  <a:lnTo>
                    <a:pt x="34140" y="1433541"/>
                  </a:lnTo>
                  <a:lnTo>
                    <a:pt x="40612" y="1480036"/>
                  </a:lnTo>
                  <a:lnTo>
                    <a:pt x="47198" y="1526286"/>
                  </a:lnTo>
                </a:path>
                <a:path w="260984" h="1526540">
                  <a:moveTo>
                    <a:pt x="260558" y="0"/>
                  </a:moveTo>
                  <a:lnTo>
                    <a:pt x="248237" y="43891"/>
                  </a:lnTo>
                  <a:lnTo>
                    <a:pt x="236263" y="88383"/>
                  </a:lnTo>
                  <a:lnTo>
                    <a:pt x="224888" y="133980"/>
                  </a:lnTo>
                  <a:lnTo>
                    <a:pt x="214367" y="181191"/>
                  </a:lnTo>
                  <a:lnTo>
                    <a:pt x="204952" y="230521"/>
                  </a:lnTo>
                  <a:lnTo>
                    <a:pt x="196896" y="282477"/>
                  </a:lnTo>
                  <a:lnTo>
                    <a:pt x="190454" y="337566"/>
                  </a:lnTo>
                  <a:lnTo>
                    <a:pt x="186604" y="383553"/>
                  </a:lnTo>
                  <a:lnTo>
                    <a:pt x="183645" y="432219"/>
                  </a:lnTo>
                  <a:lnTo>
                    <a:pt x="181507" y="482966"/>
                  </a:lnTo>
                  <a:lnTo>
                    <a:pt x="180122" y="535201"/>
                  </a:lnTo>
                  <a:lnTo>
                    <a:pt x="179421" y="588325"/>
                  </a:lnTo>
                  <a:lnTo>
                    <a:pt x="179334" y="641745"/>
                  </a:lnTo>
                  <a:lnTo>
                    <a:pt x="179793" y="694863"/>
                  </a:lnTo>
                  <a:lnTo>
                    <a:pt x="180728" y="747085"/>
                  </a:lnTo>
                  <a:lnTo>
                    <a:pt x="182072" y="797814"/>
                  </a:lnTo>
                  <a:lnTo>
                    <a:pt x="184355" y="848160"/>
                  </a:lnTo>
                  <a:lnTo>
                    <a:pt x="187522" y="899284"/>
                  </a:lnTo>
                  <a:lnTo>
                    <a:pt x="191385" y="950665"/>
                  </a:lnTo>
                  <a:lnTo>
                    <a:pt x="195756" y="1001783"/>
                  </a:lnTo>
                  <a:lnTo>
                    <a:pt x="200447" y="1052117"/>
                  </a:lnTo>
                  <a:lnTo>
                    <a:pt x="205270" y="1101146"/>
                  </a:lnTo>
                  <a:lnTo>
                    <a:pt x="210037" y="1148350"/>
                  </a:lnTo>
                  <a:lnTo>
                    <a:pt x="214559" y="1193209"/>
                  </a:lnTo>
                  <a:lnTo>
                    <a:pt x="218648" y="1235202"/>
                  </a:lnTo>
                  <a:lnTo>
                    <a:pt x="224624" y="1293170"/>
                  </a:lnTo>
                  <a:lnTo>
                    <a:pt x="230388" y="1345889"/>
                  </a:lnTo>
                  <a:lnTo>
                    <a:pt x="235983" y="1394460"/>
                  </a:lnTo>
                  <a:lnTo>
                    <a:pt x="241451" y="1439982"/>
                  </a:lnTo>
                  <a:lnTo>
                    <a:pt x="246835" y="1483557"/>
                  </a:lnTo>
                  <a:lnTo>
                    <a:pt x="252176" y="1526286"/>
                  </a:lnTo>
                </a:path>
              </a:pathLst>
            </a:custGeom>
            <a:ln w="164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811011" y="6726175"/>
              <a:ext cx="291465" cy="142875"/>
            </a:xfrm>
            <a:custGeom>
              <a:avLst/>
              <a:gdLst/>
              <a:ahLst/>
              <a:cxnLst/>
              <a:rect l="l" t="t" r="r" b="b"/>
              <a:pathLst>
                <a:path w="291464" h="142875">
                  <a:moveTo>
                    <a:pt x="291082" y="0"/>
                  </a:moveTo>
                  <a:lnTo>
                    <a:pt x="0" y="0"/>
                  </a:lnTo>
                  <a:lnTo>
                    <a:pt x="0" y="142492"/>
                  </a:lnTo>
                  <a:lnTo>
                    <a:pt x="291082" y="142492"/>
                  </a:lnTo>
                  <a:lnTo>
                    <a:pt x="2910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5844794" y="6712997"/>
            <a:ext cx="22161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Symbol"/>
                <a:cs typeface="Symbol"/>
              </a:rPr>
              <a:t></a:t>
            </a: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Times New Roman"/>
                <a:cs typeface="Times New Roman"/>
              </a:rPr>
              <a:t>Р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5773673" y="6848855"/>
            <a:ext cx="927735" cy="269240"/>
            <a:chOff x="5773673" y="6848855"/>
            <a:chExt cx="927735" cy="269240"/>
          </a:xfrm>
        </p:grpSpPr>
        <p:sp>
          <p:nvSpPr>
            <p:cNvPr id="49" name="object 49"/>
            <p:cNvSpPr/>
            <p:nvPr/>
          </p:nvSpPr>
          <p:spPr>
            <a:xfrm>
              <a:off x="5777483" y="6852665"/>
              <a:ext cx="76200" cy="85725"/>
            </a:xfrm>
            <a:custGeom>
              <a:avLst/>
              <a:gdLst/>
              <a:ahLst/>
              <a:cxnLst/>
              <a:rect l="l" t="t" r="r" b="b"/>
              <a:pathLst>
                <a:path w="76200" h="85725">
                  <a:moveTo>
                    <a:pt x="76200" y="0"/>
                  </a:moveTo>
                  <a:lnTo>
                    <a:pt x="0" y="85344"/>
                  </a:lnTo>
                </a:path>
              </a:pathLst>
            </a:custGeom>
            <a:ln w="70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409181" y="6975343"/>
              <a:ext cx="292100" cy="142875"/>
            </a:xfrm>
            <a:custGeom>
              <a:avLst/>
              <a:gdLst/>
              <a:ahLst/>
              <a:cxnLst/>
              <a:rect l="l" t="t" r="r" b="b"/>
              <a:pathLst>
                <a:path w="292100" h="142875">
                  <a:moveTo>
                    <a:pt x="291842" y="0"/>
                  </a:moveTo>
                  <a:lnTo>
                    <a:pt x="0" y="0"/>
                  </a:lnTo>
                  <a:lnTo>
                    <a:pt x="0" y="142497"/>
                  </a:lnTo>
                  <a:lnTo>
                    <a:pt x="291842" y="142497"/>
                  </a:lnTo>
                  <a:lnTo>
                    <a:pt x="2918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6443726" y="6962946"/>
            <a:ext cx="220979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5" dirty="0">
                <a:latin typeface="Symbol"/>
                <a:cs typeface="Symbol"/>
              </a:rPr>
              <a:t></a:t>
            </a: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Times New Roman"/>
                <a:cs typeface="Times New Roman"/>
              </a:rPr>
              <a:t>Р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380226" y="7093457"/>
            <a:ext cx="55244" cy="78105"/>
          </a:xfrm>
          <a:custGeom>
            <a:avLst/>
            <a:gdLst/>
            <a:ahLst/>
            <a:cxnLst/>
            <a:rect l="l" t="t" r="r" b="b"/>
            <a:pathLst>
              <a:path w="55245" h="78104">
                <a:moveTo>
                  <a:pt x="54864" y="0"/>
                </a:moveTo>
                <a:lnTo>
                  <a:pt x="0" y="77724"/>
                </a:lnTo>
              </a:path>
            </a:pathLst>
          </a:custGeom>
          <a:ln w="70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6282944" y="6634524"/>
            <a:ext cx="88265" cy="1606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Times New Roman"/>
                <a:cs typeface="Times New Roman"/>
              </a:rPr>
              <a:t>Р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073650" y="9145778"/>
            <a:ext cx="146494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16205" marR="5080" indent="-104139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12.20. </a:t>
            </a:r>
            <a:r>
              <a:rPr sz="1000" spc="-5" dirty="0">
                <a:latin typeface="Times New Roman"/>
                <a:cs typeface="Times New Roman"/>
              </a:rPr>
              <a:t>Діаграма стану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цинк»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995424" y="516889"/>
            <a:ext cx="5499100" cy="11468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8130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602354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2.3.2.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ХІМІЧНІ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СПОЛУКИ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R="6350" algn="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</a:t>
            </a:r>
            <a:r>
              <a:rPr sz="1200" i="1" dirty="0">
                <a:latin typeface="Times New Roman"/>
                <a:cs typeface="Times New Roman"/>
              </a:rPr>
              <a:t>хімічні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сполуки</a:t>
            </a:r>
            <a:r>
              <a:rPr sz="1200" spc="-5" dirty="0">
                <a:latin typeface="Times New Roman"/>
                <a:cs typeface="Times New Roman"/>
              </a:rPr>
              <a:t>»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елементами,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істотно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відрізняються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будовою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властивостями,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коли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взаємодії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721082" y="1630167"/>
            <a:ext cx="3799204" cy="23107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111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знорідними атомами більше </a:t>
            </a:r>
            <a:r>
              <a:rPr sz="1200" spc="-5" dirty="0">
                <a:latin typeface="Times New Roman"/>
                <a:cs typeface="Times New Roman"/>
              </a:rPr>
              <a:t>сили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взаємодії</a:t>
            </a:r>
            <a:r>
              <a:rPr sz="1200" dirty="0">
                <a:latin typeface="Times New Roman"/>
                <a:cs typeface="Times New Roman"/>
              </a:rPr>
              <a:t> між одно-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атомами.</a:t>
            </a:r>
            <a:endParaRPr sz="1200">
              <a:latin typeface="Times New Roman"/>
              <a:cs typeface="Times New Roman"/>
            </a:endParaRPr>
          </a:p>
          <a:p>
            <a:pPr marL="3257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Особливості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сплавів:</a:t>
            </a:r>
            <a:endParaRPr sz="1200">
              <a:latin typeface="Times New Roman"/>
              <a:cs typeface="Times New Roman"/>
            </a:endParaRPr>
          </a:p>
          <a:p>
            <a:pPr marL="38100" marR="31115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40690" algn="l"/>
              </a:tabLst>
            </a:pPr>
            <a:r>
              <a:rPr sz="1200" dirty="0">
                <a:latin typeface="Times New Roman"/>
                <a:cs typeface="Times New Roman"/>
              </a:rPr>
              <a:t>сталість </a:t>
            </a:r>
            <a:r>
              <a:rPr sz="1200" spc="-5" dirty="0">
                <a:latin typeface="Times New Roman"/>
                <a:cs typeface="Times New Roman"/>
              </a:rPr>
              <a:t>складу, тобто </a:t>
            </a: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утворюється </a:t>
            </a:r>
            <a:r>
              <a:rPr sz="1200" dirty="0">
                <a:latin typeface="Times New Roman"/>
                <a:cs typeface="Times New Roman"/>
              </a:rPr>
              <a:t>при </a:t>
            </a:r>
            <a:r>
              <a:rPr sz="1200" spc="-5" dirty="0">
                <a:latin typeface="Times New Roman"/>
                <a:cs typeface="Times New Roman"/>
              </a:rPr>
              <a:t>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вному співвідношенні </a:t>
            </a:r>
            <a:r>
              <a:rPr sz="1200" dirty="0">
                <a:latin typeface="Times New Roman"/>
                <a:cs typeface="Times New Roman"/>
              </a:rPr>
              <a:t>компонентів А </a:t>
            </a:r>
            <a:r>
              <a:rPr sz="1200" spc="-5" dirty="0">
                <a:latin typeface="Times New Roman"/>
                <a:cs typeface="Times New Roman"/>
              </a:rPr>
              <a:t>та В, </a:t>
            </a:r>
            <a:r>
              <a:rPr sz="1200" dirty="0">
                <a:latin typeface="Times New Roman"/>
                <a:cs typeface="Times New Roman"/>
              </a:rPr>
              <a:t>хімічна </a:t>
            </a:r>
            <a:r>
              <a:rPr sz="1200" spc="-5" dirty="0">
                <a:latin typeface="Times New Roman"/>
                <a:cs typeface="Times New Roman"/>
              </a:rPr>
              <a:t>спо- </a:t>
            </a:r>
            <a:r>
              <a:rPr sz="1200" dirty="0">
                <a:latin typeface="Times New Roman"/>
                <a:cs typeface="Times New Roman"/>
              </a:rPr>
              <a:t> лука</a:t>
            </a:r>
            <a:r>
              <a:rPr sz="1200" spc="-5" dirty="0">
                <a:latin typeface="Times New Roman"/>
                <a:cs typeface="Times New Roman"/>
              </a:rPr>
              <a:t> позначається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</a:t>
            </a:r>
            <a:r>
              <a:rPr sz="1200" i="1" spc="-7" baseline="-10416" dirty="0">
                <a:latin typeface="Times New Roman"/>
                <a:cs typeface="Times New Roman"/>
              </a:rPr>
              <a:t>n</a:t>
            </a:r>
            <a:r>
              <a:rPr sz="1200" spc="-5" dirty="0">
                <a:latin typeface="Times New Roman"/>
                <a:cs typeface="Times New Roman"/>
              </a:rPr>
              <a:t>В</a:t>
            </a:r>
            <a:r>
              <a:rPr sz="1200" i="1" spc="-7" baseline="-10416" dirty="0">
                <a:latin typeface="Times New Roman"/>
                <a:cs typeface="Times New Roman"/>
              </a:rPr>
              <a:t>m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439420" indent="-114300" algn="just">
              <a:lnSpc>
                <a:spcPts val="1310"/>
              </a:lnSpc>
              <a:buChar char="–"/>
              <a:tabLst>
                <a:tab pos="440055" algn="l"/>
              </a:tabLst>
            </a:pPr>
            <a:r>
              <a:rPr sz="1200" spc="-5" dirty="0">
                <a:latin typeface="Times New Roman"/>
                <a:cs typeface="Times New Roman"/>
              </a:rPr>
              <a:t>утворюється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специфічна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кристалічна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решітка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endParaRPr sz="1200">
              <a:latin typeface="Times New Roman"/>
              <a:cs typeface="Times New Roman"/>
            </a:endParaRPr>
          </a:p>
          <a:p>
            <a:pPr marL="38100" marR="304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правильним упорядкованим розташуванням атомів, яка </a:t>
            </a:r>
            <a:r>
              <a:rPr sz="1200" dirty="0">
                <a:latin typeface="Times New Roman"/>
                <a:cs typeface="Times New Roman"/>
              </a:rPr>
              <a:t> відрізняється </a:t>
            </a:r>
            <a:r>
              <a:rPr sz="1200" spc="-5" dirty="0">
                <a:latin typeface="Times New Roman"/>
                <a:cs typeface="Times New Roman"/>
              </a:rPr>
              <a:t>від решіток елементів, </a:t>
            </a:r>
            <a:r>
              <a:rPr sz="1200" dirty="0">
                <a:latin typeface="Times New Roman"/>
                <a:cs typeface="Times New Roman"/>
              </a:rPr>
              <a:t>що входять до </a:t>
            </a:r>
            <a:r>
              <a:rPr sz="1200" spc="-5" dirty="0">
                <a:latin typeface="Times New Roman"/>
                <a:cs typeface="Times New Roman"/>
              </a:rPr>
              <a:t>хімі- </a:t>
            </a:r>
            <a:r>
              <a:rPr sz="1200" dirty="0">
                <a:latin typeface="Times New Roman"/>
                <a:cs typeface="Times New Roman"/>
              </a:rPr>
              <a:t> чної</a:t>
            </a:r>
            <a:r>
              <a:rPr sz="1200" spc="-5" dirty="0">
                <a:latin typeface="Times New Roman"/>
                <a:cs typeface="Times New Roman"/>
              </a:rPr>
              <a:t> сполуки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2.2);</a:t>
            </a:r>
            <a:endParaRPr sz="1200">
              <a:latin typeface="Times New Roman"/>
              <a:cs typeface="Times New Roman"/>
            </a:endParaRPr>
          </a:p>
          <a:p>
            <a:pPr marL="440055" indent="-114935" algn="just">
              <a:lnSpc>
                <a:spcPts val="1315"/>
              </a:lnSpc>
              <a:buChar char="–"/>
              <a:tabLst>
                <a:tab pos="440690" algn="l"/>
              </a:tabLst>
            </a:pPr>
            <a:r>
              <a:rPr sz="1200" spc="-5" dirty="0">
                <a:latin typeface="Times New Roman"/>
                <a:cs typeface="Times New Roman"/>
              </a:rPr>
              <a:t>яскраво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виражені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індивідуальні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властивості;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406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постійність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кристалізації, </a:t>
            </a:r>
            <a:r>
              <a:rPr sz="1200" dirty="0">
                <a:latin typeface="Times New Roman"/>
                <a:cs typeface="Times New Roman"/>
              </a:rPr>
              <a:t>як у чистих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67" y="4214106"/>
            <a:ext cx="5787390" cy="14871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2.3.3.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ТВЕРДІ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РОЗЧИНИ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Сплави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«</a:t>
            </a:r>
            <a:r>
              <a:rPr sz="1200" i="1" spc="-15" dirty="0">
                <a:latin typeface="Times New Roman"/>
                <a:cs typeface="Times New Roman"/>
              </a:rPr>
              <a:t>тверді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розчини</a:t>
            </a:r>
            <a:r>
              <a:rPr sz="1200" spc="-10" dirty="0">
                <a:latin typeface="Times New Roman"/>
                <a:cs typeface="Times New Roman"/>
              </a:rPr>
              <a:t>»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це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тверді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фази,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складаються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декількох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компонентів,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співвідношення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між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якими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можуть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змінюватися.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Вони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кристалічними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речовинами.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Характерною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особливістю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твердих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розчинів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є: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наявність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кристалічній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решітці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різнорідних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збереженні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 </a:t>
            </a:r>
            <a:r>
              <a:rPr sz="1200" dirty="0">
                <a:latin typeface="Times New Roman"/>
                <a:cs typeface="Times New Roman"/>
              </a:rPr>
              <a:t>компонента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розчинника.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Твердий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однорідних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2.3).</a:t>
            </a:r>
            <a:endParaRPr sz="1200">
              <a:latin typeface="Times New Roman"/>
              <a:cs typeface="Times New Roman"/>
            </a:endParaRPr>
          </a:p>
          <a:p>
            <a:pPr marL="269684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ступенями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розчинності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31468" y="5668003"/>
            <a:ext cx="3463290" cy="1960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ві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розчини: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необмеженою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розчинністю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обмеженою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розчинністю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необмеженій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розчинності</a:t>
            </a:r>
            <a:r>
              <a:rPr sz="1200" i="1" dirty="0">
                <a:latin typeface="Times New Roman"/>
                <a:cs typeface="Times New Roman"/>
              </a:rPr>
              <a:t> компонентів </a:t>
            </a:r>
            <a:r>
              <a:rPr sz="1200" i="1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кристалічна решітка компонента,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є розчинни-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ком, по </a:t>
            </a:r>
            <a:r>
              <a:rPr sz="1200" dirty="0">
                <a:latin typeface="Times New Roman"/>
                <a:cs typeface="Times New Roman"/>
              </a:rPr>
              <a:t>мірі </a:t>
            </a:r>
            <a:r>
              <a:rPr sz="1200" spc="-5" dirty="0">
                <a:latin typeface="Times New Roman"/>
                <a:cs typeface="Times New Roman"/>
              </a:rPr>
              <a:t>збільшення </a:t>
            </a:r>
            <a:r>
              <a:rPr sz="1200" dirty="0">
                <a:latin typeface="Times New Roman"/>
                <a:cs typeface="Times New Roman"/>
              </a:rPr>
              <a:t>концентрації </a:t>
            </a:r>
            <a:r>
              <a:rPr sz="1200" spc="-5" dirty="0">
                <a:latin typeface="Times New Roman"/>
                <a:cs typeface="Times New Roman"/>
              </a:rPr>
              <a:t>розчиненого </a:t>
            </a:r>
            <a:r>
              <a:rPr sz="1200" dirty="0">
                <a:latin typeface="Times New Roman"/>
                <a:cs typeface="Times New Roman"/>
              </a:rPr>
              <a:t> компонента </a:t>
            </a:r>
            <a:r>
              <a:rPr sz="1200" spc="-5" dirty="0">
                <a:latin typeface="Times New Roman"/>
                <a:cs typeface="Times New Roman"/>
              </a:rPr>
              <a:t>плавно переходить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його кристалічну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решітку, тобто </a:t>
            </a:r>
            <a:r>
              <a:rPr sz="1200" dirty="0">
                <a:latin typeface="Times New Roman"/>
                <a:cs typeface="Times New Roman"/>
              </a:rPr>
              <a:t>компонент </a:t>
            </a:r>
            <a:r>
              <a:rPr sz="1200" spc="-5" dirty="0">
                <a:latin typeface="Times New Roman"/>
                <a:cs typeface="Times New Roman"/>
              </a:rPr>
              <a:t>розчинник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компонент,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розчинений,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змінюють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свої</a:t>
            </a:r>
            <a:r>
              <a:rPr sz="1200" spc="-5" dirty="0">
                <a:latin typeface="Times New Roman"/>
                <a:cs typeface="Times New Roman"/>
              </a:rPr>
              <a:t> функції.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dirty="0">
                <a:latin typeface="Times New Roman"/>
                <a:cs typeface="Times New Roman"/>
              </a:rPr>
              <a:t> розчинів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необмеженою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чинністю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необхідні: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319510" y="7595863"/>
            <a:ext cx="31737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50620" algn="l"/>
                <a:tab pos="2292350" algn="l"/>
              </a:tabLst>
            </a:pPr>
            <a:r>
              <a:rPr sz="1200" dirty="0">
                <a:latin typeface="Times New Roman"/>
                <a:cs typeface="Times New Roman"/>
              </a:rPr>
              <a:t>– ізоморф</a:t>
            </a:r>
            <a:r>
              <a:rPr sz="1200" spc="-10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Times New Roman"/>
                <a:cs typeface="Times New Roman"/>
              </a:rPr>
              <a:t>і</a:t>
            </a:r>
            <a:r>
              <a:rPr sz="1200" dirty="0">
                <a:latin typeface="Times New Roman"/>
                <a:cs typeface="Times New Roman"/>
              </a:rPr>
              <a:t>сть	(однотипніст</a:t>
            </a:r>
            <a:r>
              <a:rPr sz="1200" spc="-5" dirty="0">
                <a:latin typeface="Times New Roman"/>
                <a:cs typeface="Times New Roman"/>
              </a:rPr>
              <a:t>ь</a:t>
            </a:r>
            <a:r>
              <a:rPr sz="1200" dirty="0">
                <a:latin typeface="Times New Roman"/>
                <a:cs typeface="Times New Roman"/>
              </a:rPr>
              <a:t>)	кристалічних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2444" y="2800100"/>
            <a:ext cx="132080" cy="2025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50" spc="5" dirty="0">
                <a:latin typeface="Times New Roman"/>
                <a:cs typeface="Times New Roman"/>
              </a:rPr>
              <a:t>А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47018" y="1721106"/>
            <a:ext cx="123825" cy="2025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50" spc="5" dirty="0">
                <a:latin typeface="Times New Roman"/>
                <a:cs typeface="Times New Roman"/>
              </a:rPr>
              <a:t>В</a:t>
            </a:r>
            <a:endParaRPr sz="1150">
              <a:latin typeface="Times New Roman"/>
              <a:cs typeface="Times New Roman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1035681" y="1773294"/>
          <a:ext cx="1485261" cy="14851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5420"/>
                <a:gridCol w="186055"/>
                <a:gridCol w="185420"/>
                <a:gridCol w="186054"/>
                <a:gridCol w="185419"/>
                <a:gridCol w="185419"/>
                <a:gridCol w="185419"/>
                <a:gridCol w="186055"/>
              </a:tblGrid>
              <a:tr h="173736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973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4498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735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373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735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44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96594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9934" y="1712976"/>
            <a:ext cx="121155" cy="120395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53312" y="1712976"/>
            <a:ext cx="120396" cy="120395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49400" y="1708302"/>
            <a:ext cx="128219" cy="128981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720595" y="1712976"/>
            <a:ext cx="121158" cy="120395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16684" y="1708302"/>
            <a:ext cx="128981" cy="128981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088642" y="1712976"/>
            <a:ext cx="121158" cy="120395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084730" y="1708302"/>
            <a:ext cx="128981" cy="128981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460498" y="1712976"/>
            <a:ext cx="121158" cy="12039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456586" y="1708302"/>
            <a:ext cx="128981" cy="128981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976022" y="2080158"/>
            <a:ext cx="129539" cy="129539"/>
            <a:chOff x="976022" y="2080158"/>
            <a:chExt cx="129539" cy="129539"/>
          </a:xfrm>
        </p:grpSpPr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79934" y="2084832"/>
              <a:ext cx="121155" cy="120395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76022" y="2080158"/>
              <a:ext cx="128978" cy="128981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1349400" y="2080158"/>
            <a:ext cx="128270" cy="129539"/>
            <a:chOff x="1349400" y="2080158"/>
            <a:chExt cx="128270" cy="129539"/>
          </a:xfrm>
        </p:grpSpPr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53311" y="2084832"/>
              <a:ext cx="120396" cy="120395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349400" y="2080158"/>
              <a:ext cx="128219" cy="128981"/>
            </a:xfrm>
            <a:prstGeom prst="rect">
              <a:avLst/>
            </a:prstGeom>
          </p:spPr>
        </p:pic>
      </p:grpSp>
      <p:grpSp>
        <p:nvGrpSpPr>
          <p:cNvPr id="27" name="object 27"/>
          <p:cNvGrpSpPr/>
          <p:nvPr/>
        </p:nvGrpSpPr>
        <p:grpSpPr>
          <a:xfrm>
            <a:off x="1716684" y="2080158"/>
            <a:ext cx="129539" cy="129539"/>
            <a:chOff x="1716684" y="2080158"/>
            <a:chExt cx="129539" cy="129539"/>
          </a:xfrm>
        </p:grpSpPr>
        <p:pic>
          <p:nvPicPr>
            <p:cNvPr id="28" name="object 2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20595" y="2084832"/>
              <a:ext cx="121158" cy="120395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16684" y="2080158"/>
              <a:ext cx="128981" cy="128981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2084730" y="2080158"/>
            <a:ext cx="129539" cy="129539"/>
            <a:chOff x="2084730" y="2080158"/>
            <a:chExt cx="129539" cy="129539"/>
          </a:xfrm>
        </p:grpSpPr>
        <p:pic>
          <p:nvPicPr>
            <p:cNvPr id="31" name="object 3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088642" y="2084832"/>
              <a:ext cx="121158" cy="120395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084730" y="2080158"/>
              <a:ext cx="128981" cy="128981"/>
            </a:xfrm>
            <a:prstGeom prst="rect">
              <a:avLst/>
            </a:prstGeom>
          </p:spPr>
        </p:pic>
      </p:grpSp>
      <p:grpSp>
        <p:nvGrpSpPr>
          <p:cNvPr id="33" name="object 33"/>
          <p:cNvGrpSpPr/>
          <p:nvPr/>
        </p:nvGrpSpPr>
        <p:grpSpPr>
          <a:xfrm>
            <a:off x="2456586" y="2080158"/>
            <a:ext cx="129539" cy="129539"/>
            <a:chOff x="2456586" y="2080158"/>
            <a:chExt cx="129539" cy="129539"/>
          </a:xfrm>
        </p:grpSpPr>
        <p:pic>
          <p:nvPicPr>
            <p:cNvPr id="34" name="object 3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460498" y="2084832"/>
              <a:ext cx="121158" cy="120395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456586" y="2080158"/>
              <a:ext cx="128981" cy="128981"/>
            </a:xfrm>
            <a:prstGeom prst="rect">
              <a:avLst/>
            </a:prstGeom>
          </p:spPr>
        </p:pic>
      </p:grpSp>
      <p:grpSp>
        <p:nvGrpSpPr>
          <p:cNvPr id="36" name="object 36"/>
          <p:cNvGrpSpPr/>
          <p:nvPr/>
        </p:nvGrpSpPr>
        <p:grpSpPr>
          <a:xfrm>
            <a:off x="976022" y="2452014"/>
            <a:ext cx="129539" cy="129539"/>
            <a:chOff x="976022" y="2452014"/>
            <a:chExt cx="129539" cy="129539"/>
          </a:xfrm>
        </p:grpSpPr>
        <p:pic>
          <p:nvPicPr>
            <p:cNvPr id="37" name="object 3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79934" y="2456688"/>
              <a:ext cx="121155" cy="120395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76022" y="2452014"/>
              <a:ext cx="128978" cy="128981"/>
            </a:xfrm>
            <a:prstGeom prst="rect">
              <a:avLst/>
            </a:prstGeom>
          </p:spPr>
        </p:pic>
      </p:grpSp>
      <p:grpSp>
        <p:nvGrpSpPr>
          <p:cNvPr id="39" name="object 39"/>
          <p:cNvGrpSpPr/>
          <p:nvPr/>
        </p:nvGrpSpPr>
        <p:grpSpPr>
          <a:xfrm>
            <a:off x="1349400" y="2452014"/>
            <a:ext cx="128270" cy="129539"/>
            <a:chOff x="1349400" y="2452014"/>
            <a:chExt cx="128270" cy="129539"/>
          </a:xfrm>
        </p:grpSpPr>
        <p:pic>
          <p:nvPicPr>
            <p:cNvPr id="40" name="object 4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53311" y="2456688"/>
              <a:ext cx="120396" cy="120395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9400" y="2452014"/>
              <a:ext cx="128219" cy="128981"/>
            </a:xfrm>
            <a:prstGeom prst="rect">
              <a:avLst/>
            </a:prstGeom>
          </p:spPr>
        </p:pic>
      </p:grpSp>
      <p:grpSp>
        <p:nvGrpSpPr>
          <p:cNvPr id="42" name="object 42"/>
          <p:cNvGrpSpPr/>
          <p:nvPr/>
        </p:nvGrpSpPr>
        <p:grpSpPr>
          <a:xfrm>
            <a:off x="1716684" y="2452014"/>
            <a:ext cx="129539" cy="129539"/>
            <a:chOff x="1716684" y="2452014"/>
            <a:chExt cx="129539" cy="129539"/>
          </a:xfrm>
        </p:grpSpPr>
        <p:pic>
          <p:nvPicPr>
            <p:cNvPr id="43" name="object 4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720595" y="2456688"/>
              <a:ext cx="121158" cy="120395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16684" y="2452014"/>
              <a:ext cx="128981" cy="128981"/>
            </a:xfrm>
            <a:prstGeom prst="rect">
              <a:avLst/>
            </a:prstGeom>
          </p:spPr>
        </p:pic>
      </p:grpSp>
      <p:grpSp>
        <p:nvGrpSpPr>
          <p:cNvPr id="45" name="object 45"/>
          <p:cNvGrpSpPr/>
          <p:nvPr/>
        </p:nvGrpSpPr>
        <p:grpSpPr>
          <a:xfrm>
            <a:off x="2084730" y="2452014"/>
            <a:ext cx="129539" cy="129539"/>
            <a:chOff x="2084730" y="2452014"/>
            <a:chExt cx="129539" cy="129539"/>
          </a:xfrm>
        </p:grpSpPr>
        <p:pic>
          <p:nvPicPr>
            <p:cNvPr id="46" name="object 4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088642" y="2456688"/>
              <a:ext cx="121158" cy="12039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84730" y="2452014"/>
              <a:ext cx="128981" cy="128981"/>
            </a:xfrm>
            <a:prstGeom prst="rect">
              <a:avLst/>
            </a:prstGeom>
          </p:spPr>
        </p:pic>
      </p:grpSp>
      <p:grpSp>
        <p:nvGrpSpPr>
          <p:cNvPr id="48" name="object 48"/>
          <p:cNvGrpSpPr/>
          <p:nvPr/>
        </p:nvGrpSpPr>
        <p:grpSpPr>
          <a:xfrm>
            <a:off x="2456586" y="2452014"/>
            <a:ext cx="129539" cy="129539"/>
            <a:chOff x="2456586" y="2452014"/>
            <a:chExt cx="129539" cy="129539"/>
          </a:xfrm>
        </p:grpSpPr>
        <p:pic>
          <p:nvPicPr>
            <p:cNvPr id="49" name="object 4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460498" y="2456688"/>
              <a:ext cx="121158" cy="120395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456586" y="2452014"/>
              <a:ext cx="128981" cy="128981"/>
            </a:xfrm>
            <a:prstGeom prst="rect">
              <a:avLst/>
            </a:prstGeom>
          </p:spPr>
        </p:pic>
      </p:grpSp>
      <p:grpSp>
        <p:nvGrpSpPr>
          <p:cNvPr id="51" name="object 51"/>
          <p:cNvGrpSpPr/>
          <p:nvPr/>
        </p:nvGrpSpPr>
        <p:grpSpPr>
          <a:xfrm>
            <a:off x="976022" y="2823870"/>
            <a:ext cx="129539" cy="129539"/>
            <a:chOff x="976022" y="2823870"/>
            <a:chExt cx="129539" cy="129539"/>
          </a:xfrm>
        </p:grpSpPr>
        <p:pic>
          <p:nvPicPr>
            <p:cNvPr id="52" name="object 5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79934" y="2828543"/>
              <a:ext cx="121155" cy="120395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76022" y="2823870"/>
              <a:ext cx="128978" cy="128981"/>
            </a:xfrm>
            <a:prstGeom prst="rect">
              <a:avLst/>
            </a:prstGeom>
          </p:spPr>
        </p:pic>
      </p:grpSp>
      <p:grpSp>
        <p:nvGrpSpPr>
          <p:cNvPr id="54" name="object 54"/>
          <p:cNvGrpSpPr/>
          <p:nvPr/>
        </p:nvGrpSpPr>
        <p:grpSpPr>
          <a:xfrm>
            <a:off x="1349400" y="2823870"/>
            <a:ext cx="128270" cy="129539"/>
            <a:chOff x="1349400" y="2823870"/>
            <a:chExt cx="128270" cy="129539"/>
          </a:xfrm>
        </p:grpSpPr>
        <p:pic>
          <p:nvPicPr>
            <p:cNvPr id="55" name="object 5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53311" y="2828543"/>
              <a:ext cx="120396" cy="120395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9400" y="2823870"/>
              <a:ext cx="128219" cy="128981"/>
            </a:xfrm>
            <a:prstGeom prst="rect">
              <a:avLst/>
            </a:prstGeom>
          </p:spPr>
        </p:pic>
      </p:grpSp>
      <p:grpSp>
        <p:nvGrpSpPr>
          <p:cNvPr id="57" name="object 57"/>
          <p:cNvGrpSpPr/>
          <p:nvPr/>
        </p:nvGrpSpPr>
        <p:grpSpPr>
          <a:xfrm>
            <a:off x="1716684" y="2823870"/>
            <a:ext cx="129539" cy="129539"/>
            <a:chOff x="1716684" y="2823870"/>
            <a:chExt cx="129539" cy="129539"/>
          </a:xfrm>
        </p:grpSpPr>
        <p:pic>
          <p:nvPicPr>
            <p:cNvPr id="58" name="object 5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720595" y="2828543"/>
              <a:ext cx="121158" cy="120395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16684" y="2823870"/>
              <a:ext cx="128981" cy="128981"/>
            </a:xfrm>
            <a:prstGeom prst="rect">
              <a:avLst/>
            </a:prstGeom>
          </p:spPr>
        </p:pic>
      </p:grpSp>
      <p:grpSp>
        <p:nvGrpSpPr>
          <p:cNvPr id="60" name="object 60"/>
          <p:cNvGrpSpPr/>
          <p:nvPr/>
        </p:nvGrpSpPr>
        <p:grpSpPr>
          <a:xfrm>
            <a:off x="2084730" y="2823870"/>
            <a:ext cx="129539" cy="129539"/>
            <a:chOff x="2084730" y="2823870"/>
            <a:chExt cx="129539" cy="129539"/>
          </a:xfrm>
        </p:grpSpPr>
        <p:pic>
          <p:nvPicPr>
            <p:cNvPr id="61" name="object 6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088642" y="2828543"/>
              <a:ext cx="121158" cy="12039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84730" y="2823870"/>
              <a:ext cx="128981" cy="128981"/>
            </a:xfrm>
            <a:prstGeom prst="rect">
              <a:avLst/>
            </a:prstGeom>
          </p:spPr>
        </p:pic>
      </p:grpSp>
      <p:grpSp>
        <p:nvGrpSpPr>
          <p:cNvPr id="63" name="object 63"/>
          <p:cNvGrpSpPr/>
          <p:nvPr/>
        </p:nvGrpSpPr>
        <p:grpSpPr>
          <a:xfrm>
            <a:off x="2456586" y="2823870"/>
            <a:ext cx="129539" cy="129539"/>
            <a:chOff x="2456586" y="2823870"/>
            <a:chExt cx="129539" cy="129539"/>
          </a:xfrm>
        </p:grpSpPr>
        <p:pic>
          <p:nvPicPr>
            <p:cNvPr id="64" name="object 6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460498" y="2828543"/>
              <a:ext cx="121158" cy="120395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456586" y="2823870"/>
              <a:ext cx="128981" cy="128981"/>
            </a:xfrm>
            <a:prstGeom prst="rect">
              <a:avLst/>
            </a:prstGeom>
          </p:spPr>
        </p:pic>
      </p:grpSp>
      <p:grpSp>
        <p:nvGrpSpPr>
          <p:cNvPr id="66" name="object 66"/>
          <p:cNvGrpSpPr/>
          <p:nvPr/>
        </p:nvGrpSpPr>
        <p:grpSpPr>
          <a:xfrm>
            <a:off x="976022" y="3201060"/>
            <a:ext cx="129539" cy="129539"/>
            <a:chOff x="976022" y="3201060"/>
            <a:chExt cx="129539" cy="129539"/>
          </a:xfrm>
        </p:grpSpPr>
        <p:pic>
          <p:nvPicPr>
            <p:cNvPr id="67" name="object 6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79934" y="3205733"/>
              <a:ext cx="121155" cy="120395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76022" y="3201060"/>
              <a:ext cx="128978" cy="128981"/>
            </a:xfrm>
            <a:prstGeom prst="rect">
              <a:avLst/>
            </a:prstGeom>
          </p:spPr>
        </p:pic>
      </p:grpSp>
      <p:grpSp>
        <p:nvGrpSpPr>
          <p:cNvPr id="69" name="object 69"/>
          <p:cNvGrpSpPr/>
          <p:nvPr/>
        </p:nvGrpSpPr>
        <p:grpSpPr>
          <a:xfrm>
            <a:off x="1349400" y="3201060"/>
            <a:ext cx="128270" cy="129539"/>
            <a:chOff x="1349400" y="3201060"/>
            <a:chExt cx="128270" cy="129539"/>
          </a:xfrm>
        </p:grpSpPr>
        <p:pic>
          <p:nvPicPr>
            <p:cNvPr id="70" name="object 7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353311" y="3205733"/>
              <a:ext cx="120396" cy="120395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9400" y="3201060"/>
              <a:ext cx="128219" cy="128981"/>
            </a:xfrm>
            <a:prstGeom prst="rect">
              <a:avLst/>
            </a:prstGeom>
          </p:spPr>
        </p:pic>
      </p:grpSp>
      <p:grpSp>
        <p:nvGrpSpPr>
          <p:cNvPr id="72" name="object 72"/>
          <p:cNvGrpSpPr/>
          <p:nvPr/>
        </p:nvGrpSpPr>
        <p:grpSpPr>
          <a:xfrm>
            <a:off x="1716684" y="3201060"/>
            <a:ext cx="129539" cy="129539"/>
            <a:chOff x="1716684" y="3201060"/>
            <a:chExt cx="129539" cy="129539"/>
          </a:xfrm>
        </p:grpSpPr>
        <p:pic>
          <p:nvPicPr>
            <p:cNvPr id="73" name="object 7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20595" y="3205733"/>
              <a:ext cx="121158" cy="12039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16684" y="3201060"/>
              <a:ext cx="128981" cy="128981"/>
            </a:xfrm>
            <a:prstGeom prst="rect">
              <a:avLst/>
            </a:prstGeom>
          </p:spPr>
        </p:pic>
      </p:grpSp>
      <p:grpSp>
        <p:nvGrpSpPr>
          <p:cNvPr id="75" name="object 75"/>
          <p:cNvGrpSpPr/>
          <p:nvPr/>
        </p:nvGrpSpPr>
        <p:grpSpPr>
          <a:xfrm>
            <a:off x="2084730" y="3201060"/>
            <a:ext cx="129539" cy="129539"/>
            <a:chOff x="2084730" y="3201060"/>
            <a:chExt cx="129539" cy="129539"/>
          </a:xfrm>
        </p:grpSpPr>
        <p:pic>
          <p:nvPicPr>
            <p:cNvPr id="76" name="object 7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088642" y="3205733"/>
              <a:ext cx="121158" cy="120395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84730" y="3201060"/>
              <a:ext cx="128981" cy="128981"/>
            </a:xfrm>
            <a:prstGeom prst="rect">
              <a:avLst/>
            </a:prstGeom>
          </p:spPr>
        </p:pic>
      </p:grpSp>
      <p:grpSp>
        <p:nvGrpSpPr>
          <p:cNvPr id="78" name="object 78"/>
          <p:cNvGrpSpPr/>
          <p:nvPr/>
        </p:nvGrpSpPr>
        <p:grpSpPr>
          <a:xfrm>
            <a:off x="2456586" y="3201060"/>
            <a:ext cx="129539" cy="129539"/>
            <a:chOff x="2456586" y="3201060"/>
            <a:chExt cx="129539" cy="129539"/>
          </a:xfrm>
        </p:grpSpPr>
        <p:pic>
          <p:nvPicPr>
            <p:cNvPr id="79" name="object 7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460498" y="3205733"/>
              <a:ext cx="121158" cy="120395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456586" y="3201060"/>
              <a:ext cx="128981" cy="128981"/>
            </a:xfrm>
            <a:prstGeom prst="rect">
              <a:avLst/>
            </a:prstGeom>
          </p:spPr>
        </p:pic>
      </p:grpSp>
      <p:pic>
        <p:nvPicPr>
          <p:cNvPr id="81" name="object 81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159661" y="1883562"/>
            <a:ext cx="128220" cy="128981"/>
          </a:xfrm>
          <a:prstGeom prst="rect">
            <a:avLst/>
          </a:prstGeom>
        </p:spPr>
      </p:pic>
      <p:pic>
        <p:nvPicPr>
          <p:cNvPr id="82" name="object 82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533804" y="1883562"/>
            <a:ext cx="128981" cy="128981"/>
          </a:xfrm>
          <a:prstGeom prst="rect">
            <a:avLst/>
          </a:prstGeom>
        </p:spPr>
      </p:pic>
      <p:pic>
        <p:nvPicPr>
          <p:cNvPr id="83" name="object 83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901850" y="1883562"/>
            <a:ext cx="128981" cy="128981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268372" y="1883562"/>
            <a:ext cx="128219" cy="128981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159661" y="2253132"/>
            <a:ext cx="128220" cy="128981"/>
          </a:xfrm>
          <a:prstGeom prst="rect">
            <a:avLst/>
          </a:prstGeom>
        </p:spPr>
      </p:pic>
      <p:pic>
        <p:nvPicPr>
          <p:cNvPr id="86" name="object 86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1533804" y="2253132"/>
            <a:ext cx="128981" cy="128981"/>
          </a:xfrm>
          <a:prstGeom prst="rect">
            <a:avLst/>
          </a:prstGeom>
        </p:spPr>
      </p:pic>
      <p:pic>
        <p:nvPicPr>
          <p:cNvPr id="87" name="object 87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1901850" y="2253132"/>
            <a:ext cx="128981" cy="128981"/>
          </a:xfrm>
          <a:prstGeom prst="rect">
            <a:avLst/>
          </a:prstGeom>
        </p:spPr>
      </p:pic>
      <p:pic>
        <p:nvPicPr>
          <p:cNvPr id="88" name="object 88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2268372" y="2253132"/>
            <a:ext cx="128219" cy="128981"/>
          </a:xfrm>
          <a:prstGeom prst="rect">
            <a:avLst/>
          </a:prstGeom>
        </p:spPr>
      </p:pic>
      <p:pic>
        <p:nvPicPr>
          <p:cNvPr id="89" name="object 89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1159661" y="2621178"/>
            <a:ext cx="128220" cy="128981"/>
          </a:xfrm>
          <a:prstGeom prst="rect">
            <a:avLst/>
          </a:prstGeom>
        </p:spPr>
      </p:pic>
      <p:pic>
        <p:nvPicPr>
          <p:cNvPr id="90" name="object 90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1533804" y="2621178"/>
            <a:ext cx="128981" cy="128981"/>
          </a:xfrm>
          <a:prstGeom prst="rect">
            <a:avLst/>
          </a:prstGeom>
        </p:spPr>
      </p:pic>
      <p:pic>
        <p:nvPicPr>
          <p:cNvPr id="91" name="object 91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1901850" y="2621178"/>
            <a:ext cx="128981" cy="128981"/>
          </a:xfrm>
          <a:prstGeom prst="rect">
            <a:avLst/>
          </a:prstGeom>
        </p:spPr>
      </p:pic>
      <p:pic>
        <p:nvPicPr>
          <p:cNvPr id="92" name="object 92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2268372" y="2621178"/>
            <a:ext cx="128219" cy="128981"/>
          </a:xfrm>
          <a:prstGeom prst="rect">
            <a:avLst/>
          </a:prstGeom>
        </p:spPr>
      </p:pic>
      <p:pic>
        <p:nvPicPr>
          <p:cNvPr id="93" name="object 93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1159661" y="2996082"/>
            <a:ext cx="128220" cy="129743"/>
          </a:xfrm>
          <a:prstGeom prst="rect">
            <a:avLst/>
          </a:prstGeom>
        </p:spPr>
      </p:pic>
      <p:pic>
        <p:nvPicPr>
          <p:cNvPr id="94" name="object 94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1533804" y="2996082"/>
            <a:ext cx="128981" cy="129743"/>
          </a:xfrm>
          <a:prstGeom prst="rect">
            <a:avLst/>
          </a:prstGeom>
        </p:spPr>
      </p:pic>
      <p:pic>
        <p:nvPicPr>
          <p:cNvPr id="95" name="object 95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1901850" y="2996082"/>
            <a:ext cx="128981" cy="129743"/>
          </a:xfrm>
          <a:prstGeom prst="rect">
            <a:avLst/>
          </a:prstGeom>
        </p:spPr>
      </p:pic>
      <p:pic>
        <p:nvPicPr>
          <p:cNvPr id="96" name="object 96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2268372" y="2996082"/>
            <a:ext cx="128219" cy="129743"/>
          </a:xfrm>
          <a:prstGeom prst="rect">
            <a:avLst/>
          </a:prstGeom>
        </p:spPr>
      </p:pic>
      <p:grpSp>
        <p:nvGrpSpPr>
          <p:cNvPr id="97" name="object 97"/>
          <p:cNvGrpSpPr/>
          <p:nvPr/>
        </p:nvGrpSpPr>
        <p:grpSpPr>
          <a:xfrm>
            <a:off x="861722" y="1708302"/>
            <a:ext cx="334010" cy="248285"/>
            <a:chOff x="861722" y="1708302"/>
            <a:chExt cx="334010" cy="248285"/>
          </a:xfrm>
        </p:grpSpPr>
        <p:pic>
          <p:nvPicPr>
            <p:cNvPr id="98" name="object 9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76022" y="1708302"/>
              <a:ext cx="128978" cy="128981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865634" y="1863851"/>
              <a:ext cx="326390" cy="88900"/>
            </a:xfrm>
            <a:custGeom>
              <a:avLst/>
              <a:gdLst/>
              <a:ahLst/>
              <a:cxnLst/>
              <a:rect l="l" t="t" r="r" b="b"/>
              <a:pathLst>
                <a:path w="326390" h="88900">
                  <a:moveTo>
                    <a:pt x="326130" y="88392"/>
                  </a:moveTo>
                  <a:lnTo>
                    <a:pt x="0" y="0"/>
                  </a:lnTo>
                </a:path>
              </a:pathLst>
            </a:custGeom>
            <a:ln w="7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/>
          <p:nvPr/>
        </p:nvSpPr>
        <p:spPr>
          <a:xfrm>
            <a:off x="865634" y="2892551"/>
            <a:ext cx="175260" cy="25400"/>
          </a:xfrm>
          <a:custGeom>
            <a:avLst/>
            <a:gdLst/>
            <a:ahLst/>
            <a:cxnLst/>
            <a:rect l="l" t="t" r="r" b="b"/>
            <a:pathLst>
              <a:path w="175259" h="25400">
                <a:moveTo>
                  <a:pt x="175260" y="0"/>
                </a:moveTo>
                <a:lnTo>
                  <a:pt x="0" y="25146"/>
                </a:lnTo>
              </a:path>
            </a:pathLst>
          </a:custGeom>
          <a:ln w="78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858266" y="3400295"/>
            <a:ext cx="164846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6364" marR="5080" indent="-11430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2.2. </a:t>
            </a:r>
            <a:r>
              <a:rPr sz="1000" spc="-5" dirty="0">
                <a:latin typeface="Times New Roman"/>
                <a:cs typeface="Times New Roman"/>
              </a:rPr>
              <a:t>Кристалічна решітка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«хімічна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сполука»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02" name="object 102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839247" y="5661945"/>
            <a:ext cx="1904428" cy="1909762"/>
          </a:xfrm>
          <a:prstGeom prst="rect">
            <a:avLst/>
          </a:prstGeom>
        </p:spPr>
      </p:pic>
      <p:sp>
        <p:nvSpPr>
          <p:cNvPr id="103" name="object 103"/>
          <p:cNvSpPr txBox="1"/>
          <p:nvPr/>
        </p:nvSpPr>
        <p:spPr>
          <a:xfrm>
            <a:off x="2470657" y="5644646"/>
            <a:ext cx="309245" cy="2019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50" spc="-25" dirty="0">
                <a:latin typeface="Times New Roman"/>
                <a:cs typeface="Times New Roman"/>
              </a:rPr>
              <a:t>А</a:t>
            </a:r>
            <a:r>
              <a:rPr sz="1150" dirty="0">
                <a:latin typeface="Times New Roman"/>
                <a:cs typeface="Times New Roman"/>
              </a:rPr>
              <a:t>+В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751586" y="7656070"/>
            <a:ext cx="21469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2.3. </a:t>
            </a:r>
            <a:r>
              <a:rPr sz="1000" spc="-5" dirty="0">
                <a:latin typeface="Times New Roman"/>
                <a:cs typeface="Times New Roman"/>
              </a:rPr>
              <a:t>Схема мікроструктури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707374" y="7776464"/>
            <a:ext cx="5786755" cy="22059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85" algn="just">
              <a:lnSpc>
                <a:spcPts val="139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«твердий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розчин» </a:t>
            </a:r>
            <a:r>
              <a:rPr sz="1000" dirty="0">
                <a:latin typeface="Times New Roman"/>
                <a:cs typeface="Times New Roman"/>
              </a:rPr>
              <a:t>(А 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компоненти)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spc="335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решіток</a:t>
            </a:r>
            <a:r>
              <a:rPr sz="1800" spc="-7" baseline="2314" dirty="0">
                <a:latin typeface="Times New Roman"/>
                <a:cs typeface="Times New Roman"/>
              </a:rPr>
              <a:t> компонентів;</a:t>
            </a:r>
            <a:endParaRPr sz="1800" baseline="2314">
              <a:latin typeface="Times New Roman"/>
              <a:cs typeface="Times New Roman"/>
            </a:endParaRPr>
          </a:p>
          <a:p>
            <a:pPr marL="12700" marR="5715" indent="2611755" algn="just">
              <a:lnSpc>
                <a:spcPts val="1380"/>
              </a:lnSpc>
              <a:spcBef>
                <a:spcPts val="45"/>
              </a:spcBef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приблизний </a:t>
            </a:r>
            <a:r>
              <a:rPr sz="1200" dirty="0">
                <a:latin typeface="Times New Roman"/>
                <a:cs typeface="Times New Roman"/>
              </a:rPr>
              <a:t>збіг </a:t>
            </a:r>
            <a:r>
              <a:rPr sz="1200" spc="-5" dirty="0">
                <a:latin typeface="Times New Roman"/>
                <a:cs typeface="Times New Roman"/>
              </a:rPr>
              <a:t>атомних </a:t>
            </a:r>
            <a:r>
              <a:rPr sz="1200" dirty="0">
                <a:latin typeface="Times New Roman"/>
                <a:cs typeface="Times New Roman"/>
              </a:rPr>
              <a:t>радіусів </a:t>
            </a:r>
            <a:r>
              <a:rPr sz="1200" spc="-5" dirty="0">
                <a:latin typeface="Times New Roman"/>
                <a:cs typeface="Times New Roman"/>
              </a:rPr>
              <a:t>компонен-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тів, 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повинні</a:t>
            </a:r>
            <a:r>
              <a:rPr sz="1200" dirty="0">
                <a:latin typeface="Times New Roman"/>
                <a:cs typeface="Times New Roman"/>
              </a:rPr>
              <a:t> відрізнятися </a:t>
            </a:r>
            <a:r>
              <a:rPr sz="1200" spc="-5" dirty="0">
                <a:latin typeface="Times New Roman"/>
                <a:cs typeface="Times New Roman"/>
              </a:rPr>
              <a:t>більш </a:t>
            </a:r>
            <a:r>
              <a:rPr sz="1200" dirty="0">
                <a:latin typeface="Times New Roman"/>
                <a:cs typeface="Times New Roman"/>
              </a:rPr>
              <a:t>ніж</a:t>
            </a:r>
            <a:r>
              <a:rPr sz="1200" spc="-5" dirty="0">
                <a:latin typeface="Times New Roman"/>
                <a:cs typeface="Times New Roman"/>
              </a:rPr>
              <a:t> на </a:t>
            </a:r>
            <a:r>
              <a:rPr sz="1200" dirty="0">
                <a:latin typeface="Times New Roman"/>
                <a:cs typeface="Times New Roman"/>
              </a:rPr>
              <a:t>8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13 %;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приблизний збіг </a:t>
            </a:r>
            <a:r>
              <a:rPr sz="1200" spc="-10" dirty="0">
                <a:latin typeface="Times New Roman"/>
                <a:cs typeface="Times New Roman"/>
              </a:rPr>
              <a:t>фізико-хімічних </a:t>
            </a:r>
            <a:r>
              <a:rPr sz="1200" spc="-15" dirty="0">
                <a:latin typeface="Times New Roman"/>
                <a:cs typeface="Times New Roman"/>
              </a:rPr>
              <a:t>властивостей подібних </a:t>
            </a:r>
            <a:r>
              <a:rPr sz="1200" spc="-10" dirty="0">
                <a:latin typeface="Times New Roman"/>
                <a:cs typeface="Times New Roman"/>
              </a:rPr>
              <a:t>за </a:t>
            </a:r>
            <a:r>
              <a:rPr sz="1200" spc="-15" dirty="0">
                <a:latin typeface="Times New Roman"/>
                <a:cs typeface="Times New Roman"/>
              </a:rPr>
              <a:t>своєю </a:t>
            </a:r>
            <a:r>
              <a:rPr sz="1200" spc="-10" dirty="0">
                <a:latin typeface="Times New Roman"/>
                <a:cs typeface="Times New Roman"/>
              </a:rPr>
              <a:t>будовою </a:t>
            </a:r>
            <a:r>
              <a:rPr sz="1200" spc="-15" dirty="0">
                <a:latin typeface="Times New Roman"/>
                <a:cs typeface="Times New Roman"/>
              </a:rPr>
              <a:t>валент-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оболонок</a:t>
            </a:r>
            <a:r>
              <a:rPr sz="1200" spc="-5" dirty="0">
                <a:latin typeface="Times New Roman"/>
                <a:cs typeface="Times New Roman"/>
              </a:rPr>
              <a:t> атомів.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i="1" dirty="0">
                <a:latin typeface="Times New Roman"/>
                <a:cs typeface="Times New Roman"/>
              </a:rPr>
              <a:t>обмеженої </a:t>
            </a:r>
            <a:r>
              <a:rPr sz="1200" i="1" spc="-5" dirty="0">
                <a:latin typeface="Times New Roman"/>
                <a:cs typeface="Times New Roman"/>
              </a:rPr>
              <a:t>розчинності </a:t>
            </a:r>
            <a:r>
              <a:rPr sz="1200" i="1" dirty="0">
                <a:latin typeface="Times New Roman"/>
                <a:cs typeface="Times New Roman"/>
              </a:rPr>
              <a:t>компонентів </a:t>
            </a:r>
            <a:r>
              <a:rPr sz="1200" spc="-5" dirty="0">
                <a:latin typeface="Times New Roman"/>
                <a:cs typeface="Times New Roman"/>
              </a:rPr>
              <a:t>концентрація </a:t>
            </a:r>
            <a:r>
              <a:rPr sz="1200" dirty="0">
                <a:latin typeface="Times New Roman"/>
                <a:cs typeface="Times New Roman"/>
              </a:rPr>
              <a:t>розчиненої речовини </a:t>
            </a:r>
            <a:r>
              <a:rPr sz="1200" spc="-5" dirty="0">
                <a:latin typeface="Times New Roman"/>
                <a:cs typeface="Times New Roman"/>
              </a:rPr>
              <a:t>мож-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лива </a:t>
            </a:r>
            <a:r>
              <a:rPr sz="1200" dirty="0">
                <a:latin typeface="Times New Roman"/>
                <a:cs typeface="Times New Roman"/>
              </a:rPr>
              <a:t>до певної межі, </a:t>
            </a:r>
            <a:r>
              <a:rPr sz="1200" spc="-5" dirty="0">
                <a:latin typeface="Times New Roman"/>
                <a:cs typeface="Times New Roman"/>
              </a:rPr>
              <a:t>при подальшому збільшенні </a:t>
            </a:r>
            <a:r>
              <a:rPr sz="1200" dirty="0">
                <a:latin typeface="Times New Roman"/>
                <a:cs typeface="Times New Roman"/>
              </a:rPr>
              <a:t>концентрації </a:t>
            </a:r>
            <a:r>
              <a:rPr sz="1200" spc="-5" dirty="0">
                <a:latin typeface="Times New Roman"/>
                <a:cs typeface="Times New Roman"/>
              </a:rPr>
              <a:t>однорідний твердий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розпадається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утворенням</a:t>
            </a:r>
            <a:r>
              <a:rPr sz="1200" dirty="0">
                <a:latin typeface="Times New Roman"/>
                <a:cs typeface="Times New Roman"/>
              </a:rPr>
              <a:t> двофазної </a:t>
            </a:r>
            <a:r>
              <a:rPr sz="1200" spc="-5" dirty="0">
                <a:latin typeface="Times New Roman"/>
                <a:cs typeface="Times New Roman"/>
              </a:rPr>
              <a:t>суміші.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 характером розподілу </a:t>
            </a:r>
            <a:r>
              <a:rPr sz="1200" dirty="0">
                <a:latin typeface="Times New Roman"/>
                <a:cs typeface="Times New Roman"/>
              </a:rPr>
              <a:t>атомів </a:t>
            </a:r>
            <a:r>
              <a:rPr sz="1200" spc="-5" dirty="0">
                <a:latin typeface="Times New Roman"/>
                <a:cs typeface="Times New Roman"/>
              </a:rPr>
              <a:t>розчиненої речовини </a:t>
            </a:r>
            <a:r>
              <a:rPr sz="1200" dirty="0">
                <a:latin typeface="Times New Roman"/>
                <a:cs typeface="Times New Roman"/>
              </a:rPr>
              <a:t>у кристалічній решітці </a:t>
            </a:r>
            <a:r>
              <a:rPr sz="1200" spc="-5" dirty="0">
                <a:latin typeface="Times New Roman"/>
                <a:cs typeface="Times New Roman"/>
              </a:rPr>
              <a:t>роз- </a:t>
            </a:r>
            <a:r>
              <a:rPr sz="1200" dirty="0">
                <a:latin typeface="Times New Roman"/>
                <a:cs typeface="Times New Roman"/>
              </a:rPr>
              <a:t> чинника</a:t>
            </a:r>
            <a:r>
              <a:rPr sz="1200" spc="-5" dirty="0">
                <a:latin typeface="Times New Roman"/>
                <a:cs typeface="Times New Roman"/>
              </a:rPr>
              <a:t> розрізняють</a:t>
            </a:r>
            <a:r>
              <a:rPr sz="1200" dirty="0">
                <a:latin typeface="Times New Roman"/>
                <a:cs typeface="Times New Roman"/>
              </a:rPr>
              <a:t> такі </a:t>
            </a:r>
            <a:r>
              <a:rPr sz="1200" spc="-5" dirty="0">
                <a:latin typeface="Times New Roman"/>
                <a:cs typeface="Times New Roman"/>
              </a:rPr>
              <a:t>тверді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розчини: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28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31519" y="1152144"/>
            <a:ext cx="2801112" cy="189890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695700" y="1152144"/>
            <a:ext cx="2770631" cy="1898903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712445" y="3103879"/>
            <a:ext cx="3775710" cy="632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algn="ctr">
              <a:lnSpc>
                <a:spcPct val="100000"/>
              </a:lnSpc>
              <a:spcBef>
                <a:spcPts val="100"/>
              </a:spcBef>
              <a:tabLst>
                <a:tab pos="296100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12.21.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латуней: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однофазна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латунь;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двофазна латунь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spc="-5" dirty="0">
                <a:latin typeface="Symbol"/>
                <a:cs typeface="Symbol"/>
              </a:rPr>
              <a:t></a:t>
            </a:r>
            <a:r>
              <a:rPr sz="1000" spc="-5" dirty="0">
                <a:latin typeface="Times New Roman"/>
                <a:cs typeface="Times New Roman"/>
              </a:rPr>
              <a:t>-фаза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-5" dirty="0">
                <a:latin typeface="Times New Roman"/>
                <a:cs typeface="Times New Roman"/>
              </a:rPr>
              <a:t> темні ділянки,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-фаза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світлі ділянки)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24688" y="3866644"/>
            <a:ext cx="3070860" cy="26847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10" dirty="0">
                <a:latin typeface="Times New Roman"/>
                <a:cs typeface="Times New Roman"/>
              </a:rPr>
              <a:t>Вплив хімічного складу </a:t>
            </a:r>
            <a:r>
              <a:rPr sz="1200" spc="-15" dirty="0">
                <a:latin typeface="Times New Roman"/>
                <a:cs typeface="Times New Roman"/>
              </a:rPr>
              <a:t>латуней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5" dirty="0">
                <a:latin typeface="Times New Roman"/>
                <a:cs typeface="Times New Roman"/>
              </a:rPr>
              <a:t>їх </a:t>
            </a:r>
            <a:r>
              <a:rPr sz="1200" spc="-10" dirty="0">
                <a:latin typeface="Times New Roman"/>
                <a:cs typeface="Times New Roman"/>
              </a:rPr>
              <a:t>ме-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ханічні властивості показано </a:t>
            </a:r>
            <a:r>
              <a:rPr sz="1200" spc="-10" dirty="0">
                <a:latin typeface="Times New Roman"/>
                <a:cs typeface="Times New Roman"/>
              </a:rPr>
              <a:t>на рис </a:t>
            </a:r>
            <a:r>
              <a:rPr sz="1200" spc="-15" dirty="0">
                <a:latin typeface="Times New Roman"/>
                <a:cs typeface="Times New Roman"/>
              </a:rPr>
              <a:t>12.22. При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вмісті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цинку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приблизно</a:t>
            </a:r>
            <a:r>
              <a:rPr sz="1200" spc="-1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30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одночасно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збільшуються міцність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пластичність. </a:t>
            </a:r>
            <a:r>
              <a:rPr sz="1200" spc="-1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цього пластичність </a:t>
            </a:r>
            <a:r>
              <a:rPr sz="1200" spc="-10" dirty="0">
                <a:latin typeface="Times New Roman"/>
                <a:cs typeface="Times New Roman"/>
              </a:rPr>
              <a:t>різко </a:t>
            </a:r>
            <a:r>
              <a:rPr sz="1200" spc="-15" dirty="0">
                <a:latin typeface="Times New Roman"/>
                <a:cs typeface="Times New Roman"/>
              </a:rPr>
              <a:t>знижується. </a:t>
            </a:r>
            <a:r>
              <a:rPr sz="1200" spc="-1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латуні </a:t>
            </a:r>
            <a:r>
              <a:rPr sz="1200" spc="-15" dirty="0">
                <a:latin typeface="Times New Roman"/>
                <a:cs typeface="Times New Roman"/>
              </a:rPr>
              <a:t>збільшується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вмісту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цинку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близько </a:t>
            </a:r>
            <a:r>
              <a:rPr sz="1200" spc="-10" dirty="0">
                <a:latin typeface="Times New Roman"/>
                <a:cs typeface="Times New Roman"/>
              </a:rPr>
              <a:t> до </a:t>
            </a:r>
            <a:r>
              <a:rPr sz="1200" spc="-5" dirty="0">
                <a:latin typeface="Times New Roman"/>
                <a:cs typeface="Times New Roman"/>
              </a:rPr>
              <a:t>45 %,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0" dirty="0">
                <a:latin typeface="Times New Roman"/>
                <a:cs typeface="Times New Roman"/>
              </a:rPr>
              <a:t>потім </a:t>
            </a:r>
            <a:r>
              <a:rPr sz="1200" spc="-15" dirty="0">
                <a:latin typeface="Times New Roman"/>
                <a:cs typeface="Times New Roman"/>
              </a:rPr>
              <a:t>знижується </a:t>
            </a:r>
            <a:r>
              <a:rPr sz="1200" spc="-10" dirty="0">
                <a:latin typeface="Times New Roman"/>
                <a:cs typeface="Times New Roman"/>
              </a:rPr>
              <a:t>так само </a:t>
            </a:r>
            <a:r>
              <a:rPr sz="1200" spc="-15" dirty="0">
                <a:latin typeface="Times New Roman"/>
                <a:cs typeface="Times New Roman"/>
              </a:rPr>
              <a:t>різко, </a:t>
            </a:r>
            <a:r>
              <a:rPr sz="1200" spc="-5" dirty="0">
                <a:latin typeface="Times New Roman"/>
                <a:cs typeface="Times New Roman"/>
              </a:rPr>
              <a:t>як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пластичність. 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великим вмістом цинку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відрізняються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високою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крихкістю.У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техніці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найчастіше </a:t>
            </a:r>
            <a:r>
              <a:rPr sz="1200" spc="-5" dirty="0">
                <a:latin typeface="Times New Roman"/>
                <a:cs typeface="Times New Roman"/>
              </a:rPr>
              <a:t>застосовуються </a:t>
            </a:r>
            <a:r>
              <a:rPr sz="1200" dirty="0">
                <a:latin typeface="Times New Roman"/>
                <a:cs typeface="Times New Roman"/>
              </a:rPr>
              <a:t>латуні, </a:t>
            </a:r>
            <a:r>
              <a:rPr sz="1200" spc="-5" dirty="0">
                <a:latin typeface="Times New Roman"/>
                <a:cs typeface="Times New Roman"/>
              </a:rPr>
              <a:t>які містять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цинку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30...38 %. Ці </a:t>
            </a:r>
            <a:r>
              <a:rPr sz="1200" dirty="0">
                <a:latin typeface="Times New Roman"/>
                <a:cs typeface="Times New Roman"/>
              </a:rPr>
              <a:t>латуні </a:t>
            </a:r>
            <a:r>
              <a:rPr sz="1200" spc="-5" dirty="0">
                <a:latin typeface="Times New Roman"/>
                <a:cs typeface="Times New Roman"/>
              </a:rPr>
              <a:t>досить </a:t>
            </a:r>
            <a:r>
              <a:rPr sz="1200" dirty="0">
                <a:latin typeface="Times New Roman"/>
                <a:cs typeface="Times New Roman"/>
              </a:rPr>
              <a:t>пластич-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ні,</a:t>
            </a:r>
            <a:r>
              <a:rPr sz="1200" dirty="0">
                <a:latin typeface="Times New Roman"/>
                <a:cs typeface="Times New Roman"/>
              </a:rPr>
              <a:t> добре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обробляються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тиском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гарячому </a:t>
            </a:r>
            <a:r>
              <a:rPr sz="1200" dirty="0">
                <a:latin typeface="Times New Roman"/>
                <a:cs typeface="Times New Roman"/>
              </a:rPr>
              <a:t> стані </a:t>
            </a:r>
            <a:r>
              <a:rPr sz="1200" spc="-5" dirty="0">
                <a:latin typeface="Times New Roman"/>
                <a:cs typeface="Times New Roman"/>
              </a:rPr>
              <a:t>та мають високу корозійну </a:t>
            </a:r>
            <a:r>
              <a:rPr sz="1200" dirty="0">
                <a:latin typeface="Times New Roman"/>
                <a:cs typeface="Times New Roman"/>
              </a:rPr>
              <a:t>стійкість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 різних</a:t>
            </a:r>
            <a:r>
              <a:rPr sz="1200" spc="-5" dirty="0">
                <a:latin typeface="Times New Roman"/>
                <a:cs typeface="Times New Roman"/>
              </a:rPr>
              <a:t> агресивних середовищ.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404" y="6533644"/>
            <a:ext cx="5787390" cy="344868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715" indent="287655" algn="just">
              <a:lnSpc>
                <a:spcPct val="1042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Чим </a:t>
            </a:r>
            <a:r>
              <a:rPr sz="1200" spc="-5" dirty="0">
                <a:latin typeface="Times New Roman"/>
                <a:cs typeface="Times New Roman"/>
              </a:rPr>
              <a:t>більше міді </a:t>
            </a:r>
            <a:r>
              <a:rPr sz="1200" dirty="0">
                <a:latin typeface="Times New Roman"/>
                <a:cs typeface="Times New Roman"/>
              </a:rPr>
              <a:t>в латуні, </a:t>
            </a:r>
            <a:r>
              <a:rPr sz="1200" spc="-5" dirty="0">
                <a:latin typeface="Times New Roman"/>
                <a:cs typeface="Times New Roman"/>
              </a:rPr>
              <a:t>тим вона </a:t>
            </a:r>
            <a:r>
              <a:rPr sz="1200" dirty="0">
                <a:latin typeface="Times New Roman"/>
                <a:cs typeface="Times New Roman"/>
              </a:rPr>
              <a:t>більш пластична, має </a:t>
            </a:r>
            <a:r>
              <a:rPr sz="1200" spc="-5" dirty="0">
                <a:latin typeface="Times New Roman"/>
                <a:cs typeface="Times New Roman"/>
              </a:rPr>
              <a:t>підвищену корозійну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стійкість, теплопровідність та електропровідність. Підвищення вмісту цинку здешев-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лює </a:t>
            </a:r>
            <a:r>
              <a:rPr sz="1200" dirty="0">
                <a:latin typeface="Times New Roman"/>
                <a:cs typeface="Times New Roman"/>
              </a:rPr>
              <a:t>латуні, </a:t>
            </a:r>
            <a:r>
              <a:rPr sz="1200" spc="-5" dirty="0">
                <a:latin typeface="Times New Roman"/>
                <a:cs typeface="Times New Roman"/>
              </a:rPr>
              <a:t>покращує їх </a:t>
            </a:r>
            <a:r>
              <a:rPr sz="1200" dirty="0">
                <a:latin typeface="Times New Roman"/>
                <a:cs typeface="Times New Roman"/>
              </a:rPr>
              <a:t>оброблюваність </a:t>
            </a:r>
            <a:r>
              <a:rPr sz="1200" spc="-5" dirty="0">
                <a:latin typeface="Times New Roman"/>
                <a:cs typeface="Times New Roman"/>
              </a:rPr>
              <a:t>різанням, здатність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припрацьовуваності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протистояння зносу. При цьому зменшуються </a:t>
            </a:r>
            <a:r>
              <a:rPr sz="1200" dirty="0">
                <a:latin typeface="Times New Roman"/>
                <a:cs typeface="Times New Roman"/>
              </a:rPr>
              <a:t>теплопровідність </a:t>
            </a:r>
            <a:r>
              <a:rPr sz="1200" spc="-5" dirty="0">
                <a:latin typeface="Times New Roman"/>
                <a:cs typeface="Times New Roman"/>
              </a:rPr>
              <a:t>та електропровідність,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становлять від</a:t>
            </a:r>
            <a:r>
              <a:rPr sz="1200" dirty="0">
                <a:latin typeface="Times New Roman"/>
                <a:cs typeface="Times New Roman"/>
              </a:rPr>
              <a:t> 20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50 %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 </a:t>
            </a:r>
            <a:r>
              <a:rPr sz="1200" dirty="0">
                <a:latin typeface="Times New Roman"/>
                <a:cs typeface="Times New Roman"/>
              </a:rPr>
              <a:t>міді.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Всі латуні </a:t>
            </a:r>
            <a:r>
              <a:rPr sz="1200" dirty="0">
                <a:latin typeface="Times New Roman"/>
                <a:cs typeface="Times New Roman"/>
              </a:rPr>
              <a:t>мають гарні </a:t>
            </a:r>
            <a:r>
              <a:rPr sz="1200" spc="-5" dirty="0">
                <a:latin typeface="Times New Roman"/>
                <a:cs typeface="Times New Roman"/>
              </a:rPr>
              <a:t>ливарні властивості: високу рідкоплинність, малу усадку,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ліквацію.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Для підвищення </a:t>
            </a:r>
            <a:r>
              <a:rPr sz="1200" dirty="0">
                <a:latin typeface="Times New Roman"/>
                <a:cs typeface="Times New Roman"/>
              </a:rPr>
              <a:t>механічних </a:t>
            </a:r>
            <a:r>
              <a:rPr sz="1200" spc="-5" dirty="0">
                <a:latin typeface="Times New Roman"/>
                <a:cs typeface="Times New Roman"/>
              </a:rPr>
              <a:t>властивостей та </a:t>
            </a:r>
            <a:r>
              <a:rPr sz="1200" dirty="0">
                <a:latin typeface="Times New Roman"/>
                <a:cs typeface="Times New Roman"/>
              </a:rPr>
              <a:t>хімічної </a:t>
            </a:r>
            <a:r>
              <a:rPr sz="1200" spc="-5" dirty="0">
                <a:latin typeface="Times New Roman"/>
                <a:cs typeface="Times New Roman"/>
              </a:rPr>
              <a:t>стійкості латуні легують. Для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цього </a:t>
            </a:r>
            <a:r>
              <a:rPr sz="1200" dirty="0">
                <a:latin typeface="Times New Roman"/>
                <a:cs typeface="Times New Roman"/>
              </a:rPr>
              <a:t>в їх </a:t>
            </a:r>
            <a:r>
              <a:rPr sz="1200" spc="-5" dirty="0">
                <a:latin typeface="Times New Roman"/>
                <a:cs typeface="Times New Roman"/>
              </a:rPr>
              <a:t>склад додатково вводять </a:t>
            </a:r>
            <a:r>
              <a:rPr sz="1200" dirty="0">
                <a:latin typeface="Times New Roman"/>
                <a:cs typeface="Times New Roman"/>
              </a:rPr>
              <a:t>різні </a:t>
            </a:r>
            <a:r>
              <a:rPr sz="1200" spc="-5" dirty="0">
                <a:latin typeface="Times New Roman"/>
                <a:cs typeface="Times New Roman"/>
              </a:rPr>
              <a:t>елементи: свинець, олово, алюміній, кремній, </a:t>
            </a:r>
            <a:r>
              <a:rPr sz="1200" dirty="0">
                <a:latin typeface="Times New Roman"/>
                <a:cs typeface="Times New Roman"/>
              </a:rPr>
              <a:t> марганець </a:t>
            </a:r>
            <a:r>
              <a:rPr sz="1200" spc="-5" dirty="0">
                <a:latin typeface="Times New Roman"/>
                <a:cs typeface="Times New Roman"/>
              </a:rPr>
              <a:t>тощо. Свинець покращує обробку </a:t>
            </a:r>
            <a:r>
              <a:rPr sz="1200" dirty="0">
                <a:latin typeface="Times New Roman"/>
                <a:cs typeface="Times New Roman"/>
              </a:rPr>
              <a:t>латуней </a:t>
            </a:r>
            <a:r>
              <a:rPr sz="1200" spc="-5" dirty="0">
                <a:latin typeface="Times New Roman"/>
                <a:cs typeface="Times New Roman"/>
              </a:rPr>
              <a:t>різанням та антифрикційні </a:t>
            </a:r>
            <a:r>
              <a:rPr sz="1200" dirty="0">
                <a:latin typeface="Times New Roman"/>
                <a:cs typeface="Times New Roman"/>
              </a:rPr>
              <a:t>влас-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тивості. </a:t>
            </a:r>
            <a:r>
              <a:rPr sz="1200" dirty="0">
                <a:latin typeface="Times New Roman"/>
                <a:cs typeface="Times New Roman"/>
              </a:rPr>
              <a:t>Марганець і </a:t>
            </a:r>
            <a:r>
              <a:rPr sz="1200" spc="-5" dirty="0">
                <a:latin typeface="Times New Roman"/>
                <a:cs typeface="Times New Roman"/>
              </a:rPr>
              <a:t>особливо, олово підвищують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латуней та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корозійну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</a:t>
            </a:r>
            <a:r>
              <a:rPr sz="1200" dirty="0">
                <a:latin typeface="Times New Roman"/>
                <a:cs typeface="Times New Roman"/>
              </a:rPr>
              <a:t> Кремній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покращує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ливарні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Крем’янисті латуні добре обробляються тиском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гарячому та холодному стані, </a:t>
            </a:r>
            <a:r>
              <a:rPr sz="1200" dirty="0">
                <a:latin typeface="Times New Roman"/>
                <a:cs typeface="Times New Roman"/>
              </a:rPr>
              <a:t>добре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зварюються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з’єднуються</a:t>
            </a:r>
            <a:r>
              <a:rPr sz="1200" dirty="0">
                <a:latin typeface="Times New Roman"/>
                <a:cs typeface="Times New Roman"/>
              </a:rPr>
              <a:t> за допомогою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 </a:t>
            </a:r>
            <a:r>
              <a:rPr sz="1200" spc="-5" dirty="0">
                <a:latin typeface="Times New Roman"/>
                <a:cs typeface="Times New Roman"/>
              </a:rPr>
              <a:t>припоїв.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За способом виготовлення </a:t>
            </a:r>
            <a:r>
              <a:rPr sz="1200" dirty="0">
                <a:latin typeface="Times New Roman"/>
                <a:cs typeface="Times New Roman"/>
              </a:rPr>
              <a:t>виробів </a:t>
            </a:r>
            <a:r>
              <a:rPr sz="1200" spc="-5" dirty="0">
                <a:latin typeface="Times New Roman"/>
                <a:cs typeface="Times New Roman"/>
              </a:rPr>
              <a:t>розрізняють </a:t>
            </a:r>
            <a:r>
              <a:rPr sz="1200" i="1" dirty="0">
                <a:latin typeface="Times New Roman"/>
                <a:cs typeface="Times New Roman"/>
              </a:rPr>
              <a:t>ливарні </a:t>
            </a:r>
            <a:r>
              <a:rPr sz="1200" i="1" spc="-5" dirty="0">
                <a:latin typeface="Times New Roman"/>
                <a:cs typeface="Times New Roman"/>
              </a:rPr>
              <a:t>латуні </a:t>
            </a:r>
            <a:r>
              <a:rPr sz="1200" spc="-5" dirty="0">
                <a:latin typeface="Times New Roman"/>
                <a:cs typeface="Times New Roman"/>
              </a:rPr>
              <a:t>та такі, </a:t>
            </a:r>
            <a:r>
              <a:rPr sz="1200" i="1" dirty="0">
                <a:latin typeface="Times New Roman"/>
                <a:cs typeface="Times New Roman"/>
              </a:rPr>
              <a:t>що </a:t>
            </a:r>
            <a:r>
              <a:rPr sz="1200" i="1" spc="-5" dirty="0">
                <a:latin typeface="Times New Roman"/>
                <a:cs typeface="Times New Roman"/>
              </a:rPr>
              <a:t>дефор- </a:t>
            </a:r>
            <a:r>
              <a:rPr sz="1200" i="1" dirty="0">
                <a:latin typeface="Times New Roman"/>
                <a:cs typeface="Times New Roman"/>
              </a:rPr>
              <a:t> муються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244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166177" y="4136770"/>
            <a:ext cx="1865630" cy="1515745"/>
            <a:chOff x="1166177" y="4136770"/>
            <a:chExt cx="1865630" cy="1515745"/>
          </a:xfrm>
        </p:grpSpPr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77290" y="4143755"/>
              <a:ext cx="1843275" cy="149733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177290" y="4143755"/>
              <a:ext cx="1843405" cy="1497330"/>
            </a:xfrm>
            <a:custGeom>
              <a:avLst/>
              <a:gdLst/>
              <a:ahLst/>
              <a:cxnLst/>
              <a:rect l="l" t="t" r="r" b="b"/>
              <a:pathLst>
                <a:path w="1843405" h="1497329">
                  <a:moveTo>
                    <a:pt x="1843278" y="0"/>
                  </a:moveTo>
                  <a:lnTo>
                    <a:pt x="0" y="0"/>
                  </a:lnTo>
                  <a:lnTo>
                    <a:pt x="0" y="1497330"/>
                  </a:lnTo>
                  <a:lnTo>
                    <a:pt x="1843278" y="1497330"/>
                  </a:lnTo>
                  <a:lnTo>
                    <a:pt x="1843278" y="0"/>
                  </a:lnTo>
                  <a:close/>
                </a:path>
              </a:pathLst>
            </a:custGeom>
            <a:ln w="135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77290" y="4143755"/>
              <a:ext cx="1843405" cy="1497330"/>
            </a:xfrm>
            <a:custGeom>
              <a:avLst/>
              <a:gdLst/>
              <a:ahLst/>
              <a:cxnLst/>
              <a:rect l="l" t="t" r="r" b="b"/>
              <a:pathLst>
                <a:path w="1843405" h="1497329">
                  <a:moveTo>
                    <a:pt x="0" y="229362"/>
                  </a:moveTo>
                  <a:lnTo>
                    <a:pt x="1843278" y="224790"/>
                  </a:lnTo>
                </a:path>
                <a:path w="1843405" h="1497329">
                  <a:moveTo>
                    <a:pt x="0" y="432816"/>
                  </a:moveTo>
                  <a:lnTo>
                    <a:pt x="1843278" y="428244"/>
                  </a:lnTo>
                </a:path>
                <a:path w="1843405" h="1497329">
                  <a:moveTo>
                    <a:pt x="0" y="641604"/>
                  </a:moveTo>
                  <a:lnTo>
                    <a:pt x="1843278" y="637032"/>
                  </a:lnTo>
                </a:path>
                <a:path w="1843405" h="1497329">
                  <a:moveTo>
                    <a:pt x="0" y="862584"/>
                  </a:moveTo>
                  <a:lnTo>
                    <a:pt x="1843278" y="858012"/>
                  </a:lnTo>
                </a:path>
                <a:path w="1843405" h="1497329">
                  <a:moveTo>
                    <a:pt x="0" y="1076706"/>
                  </a:moveTo>
                  <a:lnTo>
                    <a:pt x="1843278" y="1072134"/>
                  </a:lnTo>
                </a:path>
                <a:path w="1843405" h="1497329">
                  <a:moveTo>
                    <a:pt x="0" y="1280160"/>
                  </a:moveTo>
                  <a:lnTo>
                    <a:pt x="1843278" y="1276350"/>
                  </a:lnTo>
                </a:path>
                <a:path w="1843405" h="1497329">
                  <a:moveTo>
                    <a:pt x="265938" y="1497330"/>
                  </a:moveTo>
                  <a:lnTo>
                    <a:pt x="265938" y="0"/>
                  </a:lnTo>
                </a:path>
                <a:path w="1843405" h="1497329">
                  <a:moveTo>
                    <a:pt x="527304" y="1497330"/>
                  </a:moveTo>
                  <a:lnTo>
                    <a:pt x="527304" y="0"/>
                  </a:lnTo>
                </a:path>
                <a:path w="1843405" h="1497329">
                  <a:moveTo>
                    <a:pt x="780288" y="1497330"/>
                  </a:moveTo>
                  <a:lnTo>
                    <a:pt x="780288" y="0"/>
                  </a:lnTo>
                </a:path>
                <a:path w="1843405" h="1497329">
                  <a:moveTo>
                    <a:pt x="1027938" y="1497330"/>
                  </a:moveTo>
                  <a:lnTo>
                    <a:pt x="1027938" y="0"/>
                  </a:lnTo>
                </a:path>
                <a:path w="1843405" h="1497329">
                  <a:moveTo>
                    <a:pt x="1311402" y="1497330"/>
                  </a:moveTo>
                  <a:lnTo>
                    <a:pt x="1311402" y="0"/>
                  </a:lnTo>
                </a:path>
                <a:path w="1843405" h="1497329">
                  <a:moveTo>
                    <a:pt x="1577340" y="1497330"/>
                  </a:moveTo>
                  <a:lnTo>
                    <a:pt x="1577340" y="0"/>
                  </a:lnTo>
                </a:path>
              </a:pathLst>
            </a:custGeom>
            <a:ln w="5410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77290" y="4344114"/>
              <a:ext cx="1843405" cy="1297305"/>
            </a:xfrm>
            <a:custGeom>
              <a:avLst/>
              <a:gdLst/>
              <a:ahLst/>
              <a:cxnLst/>
              <a:rect l="l" t="t" r="r" b="b"/>
              <a:pathLst>
                <a:path w="1843405" h="1297304">
                  <a:moveTo>
                    <a:pt x="0" y="585263"/>
                  </a:moveTo>
                  <a:lnTo>
                    <a:pt x="47945" y="572791"/>
                  </a:lnTo>
                  <a:lnTo>
                    <a:pt x="95890" y="559550"/>
                  </a:lnTo>
                  <a:lnTo>
                    <a:pt x="144018" y="544774"/>
                  </a:lnTo>
                  <a:lnTo>
                    <a:pt x="192511" y="527693"/>
                  </a:lnTo>
                  <a:lnTo>
                    <a:pt x="241554" y="507539"/>
                  </a:lnTo>
                  <a:lnTo>
                    <a:pt x="283298" y="487995"/>
                  </a:lnTo>
                  <a:lnTo>
                    <a:pt x="326333" y="466250"/>
                  </a:lnTo>
                  <a:lnTo>
                    <a:pt x="369665" y="442769"/>
                  </a:lnTo>
                  <a:lnTo>
                    <a:pt x="412298" y="418018"/>
                  </a:lnTo>
                  <a:lnTo>
                    <a:pt x="453238" y="392463"/>
                  </a:lnTo>
                  <a:lnTo>
                    <a:pt x="491490" y="366569"/>
                  </a:lnTo>
                  <a:lnTo>
                    <a:pt x="534631" y="332852"/>
                  </a:lnTo>
                  <a:lnTo>
                    <a:pt x="575834" y="296355"/>
                  </a:lnTo>
                  <a:lnTo>
                    <a:pt x="614440" y="259420"/>
                  </a:lnTo>
                  <a:lnTo>
                    <a:pt x="649790" y="224386"/>
                  </a:lnTo>
                  <a:lnTo>
                    <a:pt x="681228" y="193595"/>
                  </a:lnTo>
                  <a:lnTo>
                    <a:pt x="712243" y="160651"/>
                  </a:lnTo>
                  <a:lnTo>
                    <a:pt x="736187" y="131206"/>
                  </a:lnTo>
                  <a:lnTo>
                    <a:pt x="757416" y="106477"/>
                  </a:lnTo>
                  <a:lnTo>
                    <a:pt x="780288" y="87677"/>
                  </a:lnTo>
                  <a:lnTo>
                    <a:pt x="806231" y="75592"/>
                  </a:lnTo>
                  <a:lnTo>
                    <a:pt x="832961" y="69294"/>
                  </a:lnTo>
                  <a:lnTo>
                    <a:pt x="859262" y="67425"/>
                  </a:lnTo>
                  <a:lnTo>
                    <a:pt x="883920" y="68627"/>
                  </a:lnTo>
                  <a:lnTo>
                    <a:pt x="928687" y="74818"/>
                  </a:lnTo>
                  <a:lnTo>
                    <a:pt x="967740" y="106727"/>
                  </a:lnTo>
                  <a:lnTo>
                    <a:pt x="1000410" y="182927"/>
                  </a:lnTo>
                  <a:lnTo>
                    <a:pt x="1014781" y="233814"/>
                  </a:lnTo>
                  <a:lnTo>
                    <a:pt x="1027938" y="291131"/>
                  </a:lnTo>
                  <a:lnTo>
                    <a:pt x="1035374" y="332868"/>
                  </a:lnTo>
                  <a:lnTo>
                    <a:pt x="1041456" y="377886"/>
                  </a:lnTo>
                  <a:lnTo>
                    <a:pt x="1046988" y="425910"/>
                  </a:lnTo>
                  <a:lnTo>
                    <a:pt x="1052773" y="476664"/>
                  </a:lnTo>
                  <a:lnTo>
                    <a:pt x="1059617" y="529873"/>
                  </a:lnTo>
                  <a:lnTo>
                    <a:pt x="1068324" y="585263"/>
                  </a:lnTo>
                  <a:lnTo>
                    <a:pt x="1075476" y="630272"/>
                  </a:lnTo>
                  <a:lnTo>
                    <a:pt x="1082825" y="679156"/>
                  </a:lnTo>
                  <a:lnTo>
                    <a:pt x="1090639" y="730433"/>
                  </a:lnTo>
                  <a:lnTo>
                    <a:pt x="1099185" y="782621"/>
                  </a:lnTo>
                  <a:lnTo>
                    <a:pt x="1108730" y="834238"/>
                  </a:lnTo>
                  <a:lnTo>
                    <a:pt x="1119544" y="883800"/>
                  </a:lnTo>
                  <a:lnTo>
                    <a:pt x="1131894" y="929827"/>
                  </a:lnTo>
                  <a:lnTo>
                    <a:pt x="1146048" y="970835"/>
                  </a:lnTo>
                  <a:lnTo>
                    <a:pt x="1168033" y="1019123"/>
                  </a:lnTo>
                  <a:lnTo>
                    <a:pt x="1193150" y="1062755"/>
                  </a:lnTo>
                  <a:lnTo>
                    <a:pt x="1220724" y="1101899"/>
                  </a:lnTo>
                  <a:lnTo>
                    <a:pt x="1250075" y="1136725"/>
                  </a:lnTo>
                  <a:lnTo>
                    <a:pt x="1280526" y="1167403"/>
                  </a:lnTo>
                  <a:lnTo>
                    <a:pt x="1311402" y="1194101"/>
                  </a:lnTo>
                  <a:lnTo>
                    <a:pt x="1356240" y="1223510"/>
                  </a:lnTo>
                  <a:lnTo>
                    <a:pt x="1402080" y="1241917"/>
                  </a:lnTo>
                  <a:lnTo>
                    <a:pt x="1453062" y="1254323"/>
                  </a:lnTo>
                  <a:lnTo>
                    <a:pt x="1513332" y="1265729"/>
                  </a:lnTo>
                  <a:lnTo>
                    <a:pt x="1553362" y="1272618"/>
                  </a:lnTo>
                  <a:lnTo>
                    <a:pt x="1596672" y="1278388"/>
                  </a:lnTo>
                  <a:lnTo>
                    <a:pt x="1642714" y="1283224"/>
                  </a:lnTo>
                  <a:lnTo>
                    <a:pt x="1690942" y="1287314"/>
                  </a:lnTo>
                  <a:lnTo>
                    <a:pt x="1740810" y="1290844"/>
                  </a:lnTo>
                  <a:lnTo>
                    <a:pt x="1791770" y="1294001"/>
                  </a:lnTo>
                  <a:lnTo>
                    <a:pt x="1843278" y="1296971"/>
                  </a:lnTo>
                </a:path>
                <a:path w="1843405" h="1297304">
                  <a:moveTo>
                    <a:pt x="0" y="682799"/>
                  </a:moveTo>
                  <a:lnTo>
                    <a:pt x="48374" y="677505"/>
                  </a:lnTo>
                  <a:lnTo>
                    <a:pt x="96816" y="671985"/>
                  </a:lnTo>
                  <a:lnTo>
                    <a:pt x="145297" y="666104"/>
                  </a:lnTo>
                  <a:lnTo>
                    <a:pt x="193792" y="659730"/>
                  </a:lnTo>
                  <a:lnTo>
                    <a:pt x="242273" y="652730"/>
                  </a:lnTo>
                  <a:lnTo>
                    <a:pt x="290715" y="644970"/>
                  </a:lnTo>
                  <a:lnTo>
                    <a:pt x="339090" y="636317"/>
                  </a:lnTo>
                  <a:lnTo>
                    <a:pt x="387904" y="627031"/>
                  </a:lnTo>
                  <a:lnTo>
                    <a:pt x="436905" y="617731"/>
                  </a:lnTo>
                  <a:lnTo>
                    <a:pt x="485907" y="607845"/>
                  </a:lnTo>
                  <a:lnTo>
                    <a:pt x="534721" y="596800"/>
                  </a:lnTo>
                  <a:lnTo>
                    <a:pt x="583163" y="584021"/>
                  </a:lnTo>
                  <a:lnTo>
                    <a:pt x="631044" y="568937"/>
                  </a:lnTo>
                  <a:lnTo>
                    <a:pt x="678180" y="550973"/>
                  </a:lnTo>
                  <a:lnTo>
                    <a:pt x="725963" y="529750"/>
                  </a:lnTo>
                  <a:lnTo>
                    <a:pt x="775027" y="505662"/>
                  </a:lnTo>
                  <a:lnTo>
                    <a:pt x="824037" y="479294"/>
                  </a:lnTo>
                  <a:lnTo>
                    <a:pt x="871661" y="451233"/>
                  </a:lnTo>
                  <a:lnTo>
                    <a:pt x="916566" y="422066"/>
                  </a:lnTo>
                  <a:lnTo>
                    <a:pt x="957418" y="392379"/>
                  </a:lnTo>
                  <a:lnTo>
                    <a:pt x="992886" y="362759"/>
                  </a:lnTo>
                  <a:lnTo>
                    <a:pt x="1032973" y="319386"/>
                  </a:lnTo>
                  <a:lnTo>
                    <a:pt x="1064318" y="272721"/>
                  </a:lnTo>
                  <a:lnTo>
                    <a:pt x="1089336" y="225873"/>
                  </a:lnTo>
                  <a:lnTo>
                    <a:pt x="1110441" y="181952"/>
                  </a:lnTo>
                  <a:lnTo>
                    <a:pt x="1130046" y="144065"/>
                  </a:lnTo>
                  <a:lnTo>
                    <a:pt x="1151596" y="104477"/>
                  </a:lnTo>
                  <a:lnTo>
                    <a:pt x="1167574" y="71389"/>
                  </a:lnTo>
                  <a:lnTo>
                    <a:pt x="1180409" y="44731"/>
                  </a:lnTo>
                  <a:lnTo>
                    <a:pt x="1192530" y="24431"/>
                  </a:lnTo>
                  <a:lnTo>
                    <a:pt x="1204257" y="10001"/>
                  </a:lnTo>
                  <a:lnTo>
                    <a:pt x="1214342" y="1571"/>
                  </a:lnTo>
                  <a:lnTo>
                    <a:pt x="1222855" y="0"/>
                  </a:lnTo>
                  <a:lnTo>
                    <a:pt x="1229868" y="6143"/>
                  </a:lnTo>
                  <a:lnTo>
                    <a:pt x="1239726" y="46970"/>
                  </a:lnTo>
                  <a:lnTo>
                    <a:pt x="1242060" y="106727"/>
                  </a:lnTo>
                  <a:lnTo>
                    <a:pt x="1244363" y="182596"/>
                  </a:lnTo>
                  <a:lnTo>
                    <a:pt x="1245414" y="230599"/>
                  </a:lnTo>
                  <a:lnTo>
                    <a:pt x="1246433" y="283307"/>
                  </a:lnTo>
                  <a:lnTo>
                    <a:pt x="1247450" y="339217"/>
                  </a:lnTo>
                  <a:lnTo>
                    <a:pt x="1248490" y="396824"/>
                  </a:lnTo>
                  <a:lnTo>
                    <a:pt x="1249582" y="454623"/>
                  </a:lnTo>
                  <a:lnTo>
                    <a:pt x="1250752" y="511110"/>
                  </a:lnTo>
                  <a:lnTo>
                    <a:pt x="1252030" y="564781"/>
                  </a:lnTo>
                  <a:lnTo>
                    <a:pt x="1253441" y="614130"/>
                  </a:lnTo>
                  <a:lnTo>
                    <a:pt x="1255014" y="657653"/>
                  </a:lnTo>
                  <a:lnTo>
                    <a:pt x="1256764" y="718253"/>
                  </a:lnTo>
                  <a:lnTo>
                    <a:pt x="1257448" y="773708"/>
                  </a:lnTo>
                  <a:lnTo>
                    <a:pt x="1258053" y="824564"/>
                  </a:lnTo>
                  <a:lnTo>
                    <a:pt x="1259563" y="871369"/>
                  </a:lnTo>
                  <a:lnTo>
                    <a:pt x="1262967" y="914667"/>
                  </a:lnTo>
                  <a:lnTo>
                    <a:pt x="1269249" y="955006"/>
                  </a:lnTo>
                  <a:lnTo>
                    <a:pt x="1279398" y="992933"/>
                  </a:lnTo>
                  <a:lnTo>
                    <a:pt x="1301739" y="1041671"/>
                  </a:lnTo>
                  <a:lnTo>
                    <a:pt x="1331031" y="1084007"/>
                  </a:lnTo>
                  <a:lnTo>
                    <a:pt x="1364162" y="1120492"/>
                  </a:lnTo>
                  <a:lnTo>
                    <a:pt x="1398026" y="1151673"/>
                  </a:lnTo>
                  <a:lnTo>
                    <a:pt x="1429512" y="1178099"/>
                  </a:lnTo>
                  <a:lnTo>
                    <a:pt x="1463754" y="1201685"/>
                  </a:lnTo>
                  <a:lnTo>
                    <a:pt x="1531953" y="1224283"/>
                  </a:lnTo>
                  <a:lnTo>
                    <a:pt x="1577340" y="1233725"/>
                  </a:lnTo>
                  <a:lnTo>
                    <a:pt x="1621822" y="1241729"/>
                  </a:lnTo>
                  <a:lnTo>
                    <a:pt x="1672047" y="1248563"/>
                  </a:lnTo>
                  <a:lnTo>
                    <a:pt x="1726624" y="1254519"/>
                  </a:lnTo>
                  <a:lnTo>
                    <a:pt x="1784165" y="1259889"/>
                  </a:lnTo>
                  <a:lnTo>
                    <a:pt x="1843278" y="1264967"/>
                  </a:lnTo>
                </a:path>
              </a:pathLst>
            </a:custGeom>
            <a:ln w="216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154936" y="4143755"/>
              <a:ext cx="563880" cy="1497330"/>
            </a:xfrm>
            <a:custGeom>
              <a:avLst/>
              <a:gdLst/>
              <a:ahLst/>
              <a:cxnLst/>
              <a:rect l="l" t="t" r="r" b="b"/>
              <a:pathLst>
                <a:path w="563880" h="1497329">
                  <a:moveTo>
                    <a:pt x="0" y="0"/>
                  </a:moveTo>
                  <a:lnTo>
                    <a:pt x="3048" y="1497330"/>
                  </a:lnTo>
                </a:path>
                <a:path w="563880" h="1497329">
                  <a:moveTo>
                    <a:pt x="161544" y="0"/>
                  </a:moveTo>
                  <a:lnTo>
                    <a:pt x="164592" y="1497330"/>
                  </a:lnTo>
                </a:path>
                <a:path w="563880" h="1497329">
                  <a:moveTo>
                    <a:pt x="296418" y="0"/>
                  </a:moveTo>
                  <a:lnTo>
                    <a:pt x="298704" y="1497330"/>
                  </a:lnTo>
                </a:path>
                <a:path w="563880" h="1497329">
                  <a:moveTo>
                    <a:pt x="560832" y="0"/>
                  </a:moveTo>
                  <a:lnTo>
                    <a:pt x="563880" y="1497330"/>
                  </a:lnTo>
                </a:path>
              </a:pathLst>
            </a:custGeom>
            <a:ln w="811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1701038" y="3967806"/>
            <a:ext cx="100330" cy="1682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00" spc="20" dirty="0">
                <a:latin typeface="Symbol"/>
                <a:cs typeface="Symbol"/>
              </a:rPr>
              <a:t></a:t>
            </a:r>
            <a:endParaRPr sz="900">
              <a:latin typeface="Symbol"/>
              <a:cs typeface="Symbo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074423" y="3967806"/>
            <a:ext cx="377825" cy="1682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00" spc="10" dirty="0">
                <a:latin typeface="Symbol"/>
                <a:cs typeface="Symbol"/>
              </a:rPr>
              <a:t></a:t>
            </a:r>
            <a:r>
              <a:rPr sz="900" spc="10" dirty="0">
                <a:latin typeface="Times New Roman"/>
                <a:cs typeface="Times New Roman"/>
              </a:rPr>
              <a:t>+</a:t>
            </a:r>
            <a:r>
              <a:rPr sz="900" spc="10" dirty="0">
                <a:latin typeface="Symbol"/>
                <a:cs typeface="Symbol"/>
              </a:rPr>
              <a:t>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r>
              <a:rPr sz="900" spc="11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Symbol"/>
                <a:cs typeface="Symbol"/>
              </a:rPr>
              <a:t></a:t>
            </a:r>
            <a:endParaRPr sz="900">
              <a:latin typeface="Symbol"/>
              <a:cs typeface="Symbo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517139" y="3967806"/>
            <a:ext cx="427355" cy="1682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65125" algn="l"/>
              </a:tabLst>
            </a:pPr>
            <a:r>
              <a:rPr sz="900" spc="15" dirty="0">
                <a:latin typeface="Symbol"/>
                <a:cs typeface="Symbol"/>
              </a:rPr>
              <a:t></a:t>
            </a:r>
            <a:r>
              <a:rPr sz="900" spc="10" dirty="0">
                <a:latin typeface="Times New Roman"/>
                <a:cs typeface="Times New Roman"/>
              </a:rPr>
              <a:t>+</a:t>
            </a:r>
            <a:r>
              <a:rPr sz="900" spc="10" dirty="0">
                <a:latin typeface="Symbol"/>
                <a:cs typeface="Symbol"/>
              </a:rPr>
              <a:t>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Symbol"/>
                <a:cs typeface="Symbol"/>
              </a:rPr>
              <a:t></a:t>
            </a:r>
            <a:endParaRPr sz="900">
              <a:latin typeface="Symbol"/>
              <a:cs typeface="Symbo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65768" y="5616007"/>
            <a:ext cx="1722120" cy="2965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1045"/>
              </a:lnSpc>
              <a:spcBef>
                <a:spcPts val="135"/>
              </a:spcBef>
              <a:tabLst>
                <a:tab pos="278765" algn="l"/>
                <a:tab pos="536575" algn="l"/>
                <a:tab pos="787400" algn="l"/>
                <a:tab pos="1290955" algn="l"/>
                <a:tab pos="1589405" algn="l"/>
              </a:tabLst>
            </a:pPr>
            <a:r>
              <a:rPr sz="900" spc="15" dirty="0">
                <a:latin typeface="Times New Roman"/>
                <a:cs typeface="Times New Roman"/>
              </a:rPr>
              <a:t>10	20	30	40   </a:t>
            </a:r>
            <a:r>
              <a:rPr sz="900" spc="6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50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5" dirty="0">
                <a:latin typeface="Times New Roman"/>
                <a:cs typeface="Times New Roman"/>
              </a:rPr>
              <a:t>60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5" dirty="0">
                <a:latin typeface="Times New Roman"/>
                <a:cs typeface="Times New Roman"/>
              </a:rPr>
              <a:t>70</a:t>
            </a:r>
            <a:endParaRPr sz="900">
              <a:latin typeface="Times New Roman"/>
              <a:cs typeface="Times New Roman"/>
            </a:endParaRPr>
          </a:p>
          <a:p>
            <a:pPr marL="133350">
              <a:lnSpc>
                <a:spcPts val="1045"/>
              </a:lnSpc>
            </a:pPr>
            <a:r>
              <a:rPr sz="900" spc="10" dirty="0">
                <a:latin typeface="Times New Roman"/>
                <a:cs typeface="Times New Roman"/>
              </a:rPr>
              <a:t>Концентрація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цинку,</a:t>
            </a:r>
            <a:r>
              <a:rPr sz="900" spc="15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00280" y="4026081"/>
            <a:ext cx="498475" cy="1712595"/>
          </a:xfrm>
          <a:prstGeom prst="rect">
            <a:avLst/>
          </a:prstGeom>
        </p:spPr>
        <p:txBody>
          <a:bodyPr vert="horz" wrap="square" lIns="0" tIns="685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40"/>
              </a:spcBef>
            </a:pPr>
            <a:r>
              <a:rPr sz="900" spc="-10" dirty="0">
                <a:latin typeface="Symbol"/>
                <a:cs typeface="Symbol"/>
              </a:rPr>
              <a:t></a:t>
            </a:r>
            <a:r>
              <a:rPr sz="900" baseline="-13888" dirty="0">
                <a:latin typeface="Times New Roman"/>
                <a:cs typeface="Times New Roman"/>
              </a:rPr>
              <a:t>в</a:t>
            </a:r>
            <a:r>
              <a:rPr sz="900" spc="5" dirty="0">
                <a:latin typeface="Times New Roman"/>
                <a:cs typeface="Times New Roman"/>
              </a:rPr>
              <a:t>,</a:t>
            </a:r>
            <a:r>
              <a:rPr sz="900" spc="20" dirty="0">
                <a:latin typeface="Times New Roman"/>
                <a:cs typeface="Times New Roman"/>
              </a:rPr>
              <a:t> М</a:t>
            </a:r>
            <a:r>
              <a:rPr sz="900" spc="30" dirty="0">
                <a:latin typeface="Times New Roman"/>
                <a:cs typeface="Times New Roman"/>
              </a:rPr>
              <a:t>П</a:t>
            </a:r>
            <a:r>
              <a:rPr sz="900" spc="10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  <a:p>
            <a:pPr marL="274955">
              <a:lnSpc>
                <a:spcPct val="100000"/>
              </a:lnSpc>
              <a:spcBef>
                <a:spcPts val="450"/>
              </a:spcBef>
            </a:pPr>
            <a:r>
              <a:rPr sz="900" spc="15" dirty="0">
                <a:latin typeface="Times New Roman"/>
                <a:cs typeface="Times New Roman"/>
              </a:rPr>
              <a:t>420</a:t>
            </a:r>
            <a:endParaRPr sz="900">
              <a:latin typeface="Times New Roman"/>
              <a:cs typeface="Times New Roman"/>
            </a:endParaRPr>
          </a:p>
          <a:p>
            <a:pPr marL="274955">
              <a:lnSpc>
                <a:spcPct val="100000"/>
              </a:lnSpc>
              <a:spcBef>
                <a:spcPts val="655"/>
              </a:spcBef>
            </a:pPr>
            <a:r>
              <a:rPr sz="900" spc="15" dirty="0">
                <a:latin typeface="Times New Roman"/>
                <a:cs typeface="Times New Roman"/>
              </a:rPr>
              <a:t>350</a:t>
            </a:r>
            <a:endParaRPr sz="900">
              <a:latin typeface="Times New Roman"/>
              <a:cs typeface="Times New Roman"/>
            </a:endParaRPr>
          </a:p>
          <a:p>
            <a:pPr marL="274955">
              <a:lnSpc>
                <a:spcPct val="100000"/>
              </a:lnSpc>
              <a:spcBef>
                <a:spcPts val="380"/>
              </a:spcBef>
            </a:pPr>
            <a:r>
              <a:rPr sz="900" spc="15" dirty="0">
                <a:latin typeface="Times New Roman"/>
                <a:cs typeface="Times New Roman"/>
              </a:rPr>
              <a:t>280</a:t>
            </a:r>
            <a:endParaRPr sz="900">
              <a:latin typeface="Times New Roman"/>
              <a:cs typeface="Times New Roman"/>
            </a:endParaRPr>
          </a:p>
          <a:p>
            <a:pPr marL="274955">
              <a:lnSpc>
                <a:spcPct val="100000"/>
              </a:lnSpc>
              <a:spcBef>
                <a:spcPts val="825"/>
              </a:spcBef>
            </a:pPr>
            <a:r>
              <a:rPr sz="900" spc="15" dirty="0">
                <a:latin typeface="Times New Roman"/>
                <a:cs typeface="Times New Roman"/>
              </a:rPr>
              <a:t>210</a:t>
            </a:r>
            <a:endParaRPr sz="900">
              <a:latin typeface="Times New Roman"/>
              <a:cs typeface="Times New Roman"/>
            </a:endParaRPr>
          </a:p>
          <a:p>
            <a:pPr marL="274955">
              <a:lnSpc>
                <a:spcPct val="100000"/>
              </a:lnSpc>
              <a:spcBef>
                <a:spcPts val="495"/>
              </a:spcBef>
            </a:pPr>
            <a:r>
              <a:rPr sz="900" spc="15" dirty="0">
                <a:latin typeface="Times New Roman"/>
                <a:cs typeface="Times New Roman"/>
              </a:rPr>
              <a:t>140</a:t>
            </a:r>
            <a:endParaRPr sz="900">
              <a:latin typeface="Times New Roman"/>
              <a:cs typeface="Times New Roman"/>
            </a:endParaRPr>
          </a:p>
          <a:p>
            <a:pPr marL="334010">
              <a:lnSpc>
                <a:spcPct val="100000"/>
              </a:lnSpc>
              <a:spcBef>
                <a:spcPts val="630"/>
              </a:spcBef>
            </a:pPr>
            <a:r>
              <a:rPr sz="900" spc="15" dirty="0">
                <a:latin typeface="Times New Roman"/>
                <a:cs typeface="Times New Roman"/>
              </a:rPr>
              <a:t>70</a:t>
            </a:r>
            <a:endParaRPr sz="900">
              <a:latin typeface="Times New Roman"/>
              <a:cs typeface="Times New Roman"/>
            </a:endParaRPr>
          </a:p>
          <a:p>
            <a:pPr marR="30480" algn="r">
              <a:lnSpc>
                <a:spcPct val="100000"/>
              </a:lnSpc>
              <a:spcBef>
                <a:spcPts val="760"/>
              </a:spcBef>
            </a:pP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032256" y="4042086"/>
            <a:ext cx="240029" cy="14401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30000"/>
              </a:lnSpc>
              <a:spcBef>
                <a:spcPts val="90"/>
              </a:spcBef>
            </a:pPr>
            <a:r>
              <a:rPr sz="900" spc="-5" dirty="0">
                <a:latin typeface="Symbol"/>
                <a:cs typeface="Symbol"/>
              </a:rPr>
              <a:t></a:t>
            </a:r>
            <a:r>
              <a:rPr sz="900" spc="5" dirty="0">
                <a:latin typeface="Times New Roman"/>
                <a:cs typeface="Times New Roman"/>
              </a:rPr>
              <a:t>, </a:t>
            </a:r>
            <a:r>
              <a:rPr sz="900" spc="10" dirty="0">
                <a:latin typeface="Times New Roman"/>
                <a:cs typeface="Times New Roman"/>
              </a:rPr>
              <a:t>%  50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900" spc="10" dirty="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900" spc="10" dirty="0">
                <a:latin typeface="Times New Roman"/>
                <a:cs typeface="Times New Roman"/>
              </a:rPr>
              <a:t>40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sz="900" spc="10" dirty="0">
                <a:latin typeface="Times New Roman"/>
                <a:cs typeface="Times New Roman"/>
              </a:rPr>
              <a:t>30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sz="900" spc="10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900" spc="10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626870" y="4121657"/>
            <a:ext cx="787400" cy="113664"/>
          </a:xfrm>
          <a:custGeom>
            <a:avLst/>
            <a:gdLst/>
            <a:ahLst/>
            <a:cxnLst/>
            <a:rect l="l" t="t" r="r" b="b"/>
            <a:pathLst>
              <a:path w="787400" h="113664">
                <a:moveTo>
                  <a:pt x="77724" y="0"/>
                </a:moveTo>
                <a:lnTo>
                  <a:pt x="0" y="113538"/>
                </a:lnTo>
              </a:path>
              <a:path w="787400" h="113664">
                <a:moveTo>
                  <a:pt x="558546" y="0"/>
                </a:moveTo>
                <a:lnTo>
                  <a:pt x="627888" y="113538"/>
                </a:lnTo>
              </a:path>
              <a:path w="787400" h="113664">
                <a:moveTo>
                  <a:pt x="787146" y="0"/>
                </a:moveTo>
                <a:lnTo>
                  <a:pt x="751332" y="113538"/>
                </a:lnTo>
              </a:path>
            </a:pathLst>
          </a:custGeom>
          <a:ln w="81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84704" y="4085844"/>
            <a:ext cx="55880" cy="149860"/>
          </a:xfrm>
          <a:custGeom>
            <a:avLst/>
            <a:gdLst/>
            <a:ahLst/>
            <a:cxnLst/>
            <a:rect l="l" t="t" r="r" b="b"/>
            <a:pathLst>
              <a:path w="55880" h="149860">
                <a:moveTo>
                  <a:pt x="55626" y="0"/>
                </a:moveTo>
                <a:lnTo>
                  <a:pt x="0" y="149352"/>
                </a:lnTo>
              </a:path>
            </a:pathLst>
          </a:custGeom>
          <a:ln w="81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824733" y="4085844"/>
            <a:ext cx="55880" cy="149860"/>
          </a:xfrm>
          <a:custGeom>
            <a:avLst/>
            <a:gdLst/>
            <a:ahLst/>
            <a:cxnLst/>
            <a:rect l="l" t="t" r="r" b="b"/>
            <a:pathLst>
              <a:path w="55880" h="149860">
                <a:moveTo>
                  <a:pt x="55626" y="0"/>
                </a:moveTo>
                <a:lnTo>
                  <a:pt x="0" y="149352"/>
                </a:lnTo>
              </a:path>
            </a:pathLst>
          </a:custGeom>
          <a:ln w="81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104397" y="5983480"/>
            <a:ext cx="183324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5016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12.22. </a:t>
            </a:r>
            <a:r>
              <a:rPr sz="1000" spc="-5" dirty="0">
                <a:latin typeface="Times New Roman"/>
                <a:cs typeface="Times New Roman"/>
              </a:rPr>
              <a:t>Вплив вмісту цинку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латуней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783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Латуні, </a:t>
            </a:r>
            <a:r>
              <a:rPr sz="1200" i="1" dirty="0">
                <a:latin typeface="Times New Roman"/>
                <a:cs typeface="Times New Roman"/>
              </a:rPr>
              <a:t>що </a:t>
            </a:r>
            <a:r>
              <a:rPr sz="1200" i="1" spc="-5" dirty="0">
                <a:latin typeface="Times New Roman"/>
                <a:cs typeface="Times New Roman"/>
              </a:rPr>
              <a:t>деформуються</a:t>
            </a:r>
            <a:r>
              <a:rPr sz="1200" spc="-5" dirty="0">
                <a:latin typeface="Times New Roman"/>
                <a:cs typeface="Times New Roman"/>
              </a:rPr>
              <a:t>, позначаються </a:t>
            </a:r>
            <a:r>
              <a:rPr sz="1200" dirty="0">
                <a:latin typeface="Times New Roman"/>
                <a:cs typeface="Times New Roman"/>
              </a:rPr>
              <a:t>літерою «Л» </a:t>
            </a:r>
            <a:r>
              <a:rPr sz="1200" spc="-5" dirty="0">
                <a:latin typeface="Times New Roman"/>
                <a:cs typeface="Times New Roman"/>
              </a:rPr>
              <a:t>(латунь) та </a:t>
            </a:r>
            <a:r>
              <a:rPr sz="1200" dirty="0">
                <a:latin typeface="Times New Roman"/>
                <a:cs typeface="Times New Roman"/>
              </a:rPr>
              <a:t>числом, що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казує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середній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відсотках.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Наприклад,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латуні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Л85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міститься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85 %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15 % </a:t>
            </a:r>
            <a:r>
              <a:rPr sz="1200" spc="-5" dirty="0">
                <a:latin typeface="Times New Roman"/>
                <a:cs typeface="Times New Roman"/>
              </a:rPr>
              <a:t>цинку. </a:t>
            </a:r>
            <a:r>
              <a:rPr sz="1200" dirty="0">
                <a:latin typeface="Times New Roman"/>
                <a:cs typeface="Times New Roman"/>
              </a:rPr>
              <a:t>У марках латуні </a:t>
            </a:r>
            <a:r>
              <a:rPr sz="1200" spc="-5" dirty="0">
                <a:latin typeface="Times New Roman"/>
                <a:cs typeface="Times New Roman"/>
              </a:rPr>
              <a:t>складного складу </a:t>
            </a:r>
            <a:r>
              <a:rPr sz="1200" dirty="0">
                <a:latin typeface="Times New Roman"/>
                <a:cs typeface="Times New Roman"/>
              </a:rPr>
              <a:t>є літери, що </a:t>
            </a:r>
            <a:r>
              <a:rPr sz="1200" spc="-5" dirty="0">
                <a:latin typeface="Times New Roman"/>
                <a:cs typeface="Times New Roman"/>
              </a:rPr>
              <a:t>вказують на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відповід-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легуючих елементів. </a:t>
            </a:r>
            <a:r>
              <a:rPr sz="1200" dirty="0">
                <a:latin typeface="Times New Roman"/>
                <a:cs typeface="Times New Roman"/>
              </a:rPr>
              <a:t>Алюміній в мідних сплавах </a:t>
            </a:r>
            <a:r>
              <a:rPr sz="1200" spc="-5" dirty="0">
                <a:latin typeface="Times New Roman"/>
                <a:cs typeface="Times New Roman"/>
              </a:rPr>
              <a:t>позначають </a:t>
            </a:r>
            <a:r>
              <a:rPr sz="1200" dirty="0">
                <a:latin typeface="Times New Roman"/>
                <a:cs typeface="Times New Roman"/>
              </a:rPr>
              <a:t>літерою </a:t>
            </a:r>
            <a:r>
              <a:rPr sz="1200" spc="-5" dirty="0">
                <a:latin typeface="Times New Roman"/>
                <a:cs typeface="Times New Roman"/>
              </a:rPr>
              <a:t>«А», олово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О, </a:t>
            </a:r>
            <a:r>
              <a:rPr sz="1200" dirty="0">
                <a:latin typeface="Times New Roman"/>
                <a:cs typeface="Times New Roman"/>
              </a:rPr>
              <a:t>свинець – </a:t>
            </a:r>
            <a:r>
              <a:rPr sz="1200" spc="-5" dirty="0">
                <a:latin typeface="Times New Roman"/>
                <a:cs typeface="Times New Roman"/>
              </a:rPr>
              <a:t>С, </a:t>
            </a:r>
            <a:r>
              <a:rPr sz="1200" dirty="0">
                <a:latin typeface="Times New Roman"/>
                <a:cs typeface="Times New Roman"/>
              </a:rPr>
              <a:t>залізо – </a:t>
            </a:r>
            <a:r>
              <a:rPr sz="1200" spc="-5" dirty="0">
                <a:latin typeface="Times New Roman"/>
                <a:cs typeface="Times New Roman"/>
              </a:rPr>
              <a:t>Ж, </a:t>
            </a:r>
            <a:r>
              <a:rPr sz="1200" dirty="0">
                <a:latin typeface="Times New Roman"/>
                <a:cs typeface="Times New Roman"/>
              </a:rPr>
              <a:t>марганець – Мц, нікель – </a:t>
            </a:r>
            <a:r>
              <a:rPr sz="1200" spc="-5" dirty="0">
                <a:latin typeface="Times New Roman"/>
                <a:cs typeface="Times New Roman"/>
              </a:rPr>
              <a:t>Н, </a:t>
            </a:r>
            <a:r>
              <a:rPr sz="1200" dirty="0">
                <a:latin typeface="Times New Roman"/>
                <a:cs typeface="Times New Roman"/>
              </a:rPr>
              <a:t>кремній – </a:t>
            </a:r>
            <a:r>
              <a:rPr sz="1200" spc="-5" dirty="0">
                <a:latin typeface="Times New Roman"/>
                <a:cs typeface="Times New Roman"/>
              </a:rPr>
              <a:t>К. Наприклад, </a:t>
            </a:r>
            <a:r>
              <a:rPr sz="1200" dirty="0">
                <a:latin typeface="Times New Roman"/>
                <a:cs typeface="Times New Roman"/>
              </a:rPr>
              <a:t>в ла-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туні </a:t>
            </a:r>
            <a:r>
              <a:rPr sz="1200" spc="-15" dirty="0">
                <a:latin typeface="Times New Roman"/>
                <a:cs typeface="Times New Roman"/>
              </a:rPr>
              <a:t>ЛАН59-3-2 </a:t>
            </a:r>
            <a:r>
              <a:rPr sz="1200" spc="-10" dirty="0">
                <a:latin typeface="Times New Roman"/>
                <a:cs typeface="Times New Roman"/>
              </a:rPr>
              <a:t>міститься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середньому 59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10" dirty="0">
                <a:latin typeface="Times New Roman"/>
                <a:cs typeface="Times New Roman"/>
              </a:rPr>
              <a:t>міді, </a:t>
            </a:r>
            <a:r>
              <a:rPr sz="1200" dirty="0">
                <a:latin typeface="Times New Roman"/>
                <a:cs typeface="Times New Roman"/>
              </a:rPr>
              <a:t>3 % </a:t>
            </a:r>
            <a:r>
              <a:rPr sz="1200" spc="-10" dirty="0">
                <a:latin typeface="Times New Roman"/>
                <a:cs typeface="Times New Roman"/>
              </a:rPr>
              <a:t>алюмінію та </a:t>
            </a:r>
            <a:r>
              <a:rPr sz="1200" dirty="0">
                <a:latin typeface="Times New Roman"/>
                <a:cs typeface="Times New Roman"/>
              </a:rPr>
              <a:t>2 % </a:t>
            </a:r>
            <a:r>
              <a:rPr sz="1200" spc="-15" dirty="0">
                <a:latin typeface="Times New Roman"/>
                <a:cs typeface="Times New Roman"/>
              </a:rPr>
              <a:t>нікелю (решта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цинк).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елементів </a:t>
            </a:r>
            <a:r>
              <a:rPr sz="1200" spc="-5" dirty="0">
                <a:latin typeface="Times New Roman"/>
                <a:cs typeface="Times New Roman"/>
              </a:rPr>
              <a:t>позначається </a:t>
            </a:r>
            <a:r>
              <a:rPr sz="1200" dirty="0">
                <a:latin typeface="Times New Roman"/>
                <a:cs typeface="Times New Roman"/>
              </a:rPr>
              <a:t>відповідними </a:t>
            </a:r>
            <a:r>
              <a:rPr sz="1200" spc="-5" dirty="0">
                <a:latin typeface="Times New Roman"/>
                <a:cs typeface="Times New Roman"/>
              </a:rPr>
              <a:t>цифрами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числа,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показує вміст </a:t>
            </a:r>
            <a:r>
              <a:rPr sz="1200" dirty="0">
                <a:latin typeface="Times New Roman"/>
                <a:cs typeface="Times New Roman"/>
              </a:rPr>
              <a:t>міді, </a:t>
            </a:r>
            <a:r>
              <a:rPr sz="1200" spc="-5" dirty="0">
                <a:latin typeface="Times New Roman"/>
                <a:cs typeface="Times New Roman"/>
              </a:rPr>
              <a:t>наприклад, </a:t>
            </a: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ЛАЖ60-1-1 </a:t>
            </a:r>
            <a:r>
              <a:rPr sz="1200" dirty="0">
                <a:latin typeface="Times New Roman"/>
                <a:cs typeface="Times New Roman"/>
              </a:rPr>
              <a:t>містить 60 % міді, 1 % </a:t>
            </a:r>
            <a:r>
              <a:rPr sz="1200" spc="-5" dirty="0">
                <a:latin typeface="Times New Roman"/>
                <a:cs typeface="Times New Roman"/>
              </a:rPr>
              <a:t>алюмінію, </a:t>
            </a:r>
            <a:r>
              <a:rPr sz="1200" dirty="0">
                <a:latin typeface="Times New Roman"/>
                <a:cs typeface="Times New Roman"/>
              </a:rPr>
              <a:t>1 %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</a:t>
            </a:r>
            <a:r>
              <a:rPr sz="1200" spc="-5" dirty="0">
                <a:latin typeface="Times New Roman"/>
                <a:cs typeface="Times New Roman"/>
              </a:rPr>
              <a:t> та </a:t>
            </a:r>
            <a:r>
              <a:rPr sz="1200" dirty="0">
                <a:latin typeface="Times New Roman"/>
                <a:cs typeface="Times New Roman"/>
              </a:rPr>
              <a:t>38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цинку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Подвійні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латуні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марок</a:t>
            </a:r>
            <a:r>
              <a:rPr sz="1200" dirty="0">
                <a:latin typeface="Times New Roman"/>
                <a:cs typeface="Times New Roman"/>
              </a:rPr>
              <a:t> Л96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Л90,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масову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частку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 </a:t>
            </a:r>
            <a:r>
              <a:rPr sz="1200" dirty="0">
                <a:latin typeface="Times New Roman"/>
                <a:cs typeface="Times New Roman"/>
              </a:rPr>
              <a:t> (88...97 %), </a:t>
            </a:r>
            <a:r>
              <a:rPr sz="1200" spc="-5" dirty="0">
                <a:latin typeface="Times New Roman"/>
                <a:cs typeface="Times New Roman"/>
              </a:rPr>
              <a:t>називаються «</a:t>
            </a:r>
            <a:r>
              <a:rPr sz="1200" i="1" spc="-5" dirty="0">
                <a:latin typeface="Times New Roman"/>
                <a:cs typeface="Times New Roman"/>
              </a:rPr>
              <a:t>томпак</a:t>
            </a:r>
            <a:r>
              <a:rPr sz="1200" spc="-5" dirty="0">
                <a:latin typeface="Times New Roman"/>
                <a:cs typeface="Times New Roman"/>
              </a:rPr>
              <a:t>». </a:t>
            </a:r>
            <a:r>
              <a:rPr sz="1200" dirty="0">
                <a:latin typeface="Times New Roman"/>
                <a:cs typeface="Times New Roman"/>
              </a:rPr>
              <a:t>Томпак Л90, наприклад, має </a:t>
            </a:r>
            <a:r>
              <a:rPr sz="1200" spc="-5" dirty="0">
                <a:latin typeface="Times New Roman"/>
                <a:cs typeface="Times New Roman"/>
              </a:rPr>
              <a:t>високу корозійну стій-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кість, та досить </a:t>
            </a:r>
            <a:r>
              <a:rPr sz="1200" dirty="0">
                <a:latin typeface="Times New Roman"/>
                <a:cs typeface="Times New Roman"/>
              </a:rPr>
              <a:t>гарні </a:t>
            </a:r>
            <a:r>
              <a:rPr sz="1200" spc="-5" dirty="0">
                <a:latin typeface="Times New Roman"/>
                <a:cs typeface="Times New Roman"/>
              </a:rPr>
              <a:t>ливарні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механічні властивості, він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10" dirty="0">
                <a:latin typeface="Times New Roman"/>
                <a:cs typeface="Times New Roman"/>
              </a:rPr>
              <a:t>гарну </a:t>
            </a:r>
            <a:r>
              <a:rPr sz="1200" spc="-5" dirty="0">
                <a:latin typeface="Times New Roman"/>
                <a:cs typeface="Times New Roman"/>
              </a:rPr>
              <a:t>зварюваність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сталлю. </a:t>
            </a:r>
            <a:r>
              <a:rPr sz="1200" dirty="0">
                <a:latin typeface="Times New Roman"/>
                <a:cs typeface="Times New Roman"/>
              </a:rPr>
              <a:t>Латуні, </a:t>
            </a:r>
            <a:r>
              <a:rPr sz="1200" spc="-5" dirty="0">
                <a:latin typeface="Times New Roman"/>
                <a:cs typeface="Times New Roman"/>
              </a:rPr>
              <a:t>які мають </a:t>
            </a:r>
            <a:r>
              <a:rPr sz="1200" dirty="0">
                <a:latin typeface="Times New Roman"/>
                <a:cs typeface="Times New Roman"/>
              </a:rPr>
              <a:t>масову </a:t>
            </a:r>
            <a:r>
              <a:rPr sz="1200" spc="-5" dirty="0">
                <a:latin typeface="Times New Roman"/>
                <a:cs typeface="Times New Roman"/>
              </a:rPr>
              <a:t>частку </a:t>
            </a:r>
            <a:r>
              <a:rPr sz="1200" dirty="0">
                <a:latin typeface="Times New Roman"/>
                <a:cs typeface="Times New Roman"/>
              </a:rPr>
              <a:t>міді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79 до 86 %, </a:t>
            </a:r>
            <a:r>
              <a:rPr sz="1200" spc="-5" dirty="0">
                <a:latin typeface="Times New Roman"/>
                <a:cs typeface="Times New Roman"/>
              </a:rPr>
              <a:t>називаються </a:t>
            </a:r>
            <a:r>
              <a:rPr sz="1200" i="1" dirty="0">
                <a:latin typeface="Times New Roman"/>
                <a:cs typeface="Times New Roman"/>
              </a:rPr>
              <a:t>напивтомпа-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ками </a:t>
            </a:r>
            <a:r>
              <a:rPr sz="1200" spc="-5" dirty="0">
                <a:latin typeface="Times New Roman"/>
                <a:cs typeface="Times New Roman"/>
              </a:rPr>
              <a:t>(марки </a:t>
            </a:r>
            <a:r>
              <a:rPr sz="1200" dirty="0">
                <a:latin typeface="Times New Roman"/>
                <a:cs typeface="Times New Roman"/>
              </a:rPr>
              <a:t>Л85, </a:t>
            </a:r>
            <a:r>
              <a:rPr sz="1200" spc="-5" dirty="0">
                <a:latin typeface="Times New Roman"/>
                <a:cs typeface="Times New Roman"/>
              </a:rPr>
              <a:t>Л80). Вони трохи дешевше томпаків, </a:t>
            </a:r>
            <a:r>
              <a:rPr sz="1200" dirty="0">
                <a:latin typeface="Times New Roman"/>
                <a:cs typeface="Times New Roman"/>
              </a:rPr>
              <a:t>добре </a:t>
            </a:r>
            <a:r>
              <a:rPr sz="1200" spc="-5" dirty="0">
                <a:latin typeface="Times New Roman"/>
                <a:cs typeface="Times New Roman"/>
              </a:rPr>
              <a:t>обробляються тиском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гарячому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холодному</a:t>
            </a:r>
            <a:r>
              <a:rPr sz="1200" dirty="0">
                <a:latin typeface="Times New Roman"/>
                <a:cs typeface="Times New Roman"/>
              </a:rPr>
              <a:t> стані.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Однофазні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-латуні 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деталей </a:t>
            </a:r>
            <a:r>
              <a:rPr sz="1200" spc="-5" dirty="0">
                <a:latin typeface="Times New Roman"/>
                <a:cs typeface="Times New Roman"/>
              </a:rPr>
              <a:t>деформуванням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холодному</a:t>
            </a:r>
            <a:r>
              <a:rPr sz="1200" dirty="0">
                <a:latin typeface="Times New Roman"/>
                <a:cs typeface="Times New Roman"/>
              </a:rPr>
              <a:t> стані. З</a:t>
            </a:r>
            <a:r>
              <a:rPr sz="1200" spc="-5" dirty="0">
                <a:latin typeface="Times New Roman"/>
                <a:cs typeface="Times New Roman"/>
              </a:rPr>
              <a:t> 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dirty="0">
                <a:latin typeface="Times New Roman"/>
                <a:cs typeface="Times New Roman"/>
              </a:rPr>
              <a:t> стрічки, гільзи </a:t>
            </a:r>
            <a:r>
              <a:rPr sz="1200" spc="-5" dirty="0">
                <a:latin typeface="Times New Roman"/>
                <a:cs typeface="Times New Roman"/>
              </a:rPr>
              <a:t>патронів,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радіаторні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трубки,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дріт.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Для виготовлення </a:t>
            </a:r>
            <a:r>
              <a:rPr sz="1200" dirty="0">
                <a:latin typeface="Times New Roman"/>
                <a:cs typeface="Times New Roman"/>
              </a:rPr>
              <a:t>деталей деформуванням </a:t>
            </a:r>
            <a:r>
              <a:rPr sz="1200" spc="-5" dirty="0">
                <a:latin typeface="Times New Roman"/>
                <a:cs typeface="Times New Roman"/>
              </a:rPr>
              <a:t>при температурі, вищій за </a:t>
            </a:r>
            <a:r>
              <a:rPr sz="1200" dirty="0">
                <a:latin typeface="Times New Roman"/>
                <a:cs typeface="Times New Roman"/>
              </a:rPr>
              <a:t>500 </a:t>
            </a:r>
            <a:r>
              <a:rPr sz="1200" spc="-5" dirty="0">
                <a:latin typeface="Times New Roman"/>
                <a:cs typeface="Times New Roman"/>
              </a:rPr>
              <a:t>°С, вико-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ристовують 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)-латунь.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i="1" spc="-5" dirty="0">
                <a:latin typeface="Times New Roman"/>
                <a:cs typeface="Times New Roman"/>
              </a:rPr>
              <a:t>двофазних </a:t>
            </a:r>
            <a:r>
              <a:rPr sz="1200" i="1" dirty="0">
                <a:latin typeface="Times New Roman"/>
                <a:cs typeface="Times New Roman"/>
              </a:rPr>
              <a:t>латуней </a:t>
            </a:r>
            <a:r>
              <a:rPr sz="1200" spc="-5" dirty="0">
                <a:latin typeface="Times New Roman"/>
                <a:cs typeface="Times New Roman"/>
              </a:rPr>
              <a:t>виготовляють листи, прутки та інші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готовки,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яких </a:t>
            </a:r>
            <a:r>
              <a:rPr sz="1200" dirty="0">
                <a:latin typeface="Times New Roman"/>
                <a:cs typeface="Times New Roman"/>
              </a:rPr>
              <a:t>подальшою </a:t>
            </a:r>
            <a:r>
              <a:rPr sz="1200" spc="-5" dirty="0">
                <a:latin typeface="Times New Roman"/>
                <a:cs typeface="Times New Roman"/>
              </a:rPr>
              <a:t>механічною обробкою виготовляють </a:t>
            </a:r>
            <a:r>
              <a:rPr sz="1200" dirty="0">
                <a:latin typeface="Times New Roman"/>
                <a:cs typeface="Times New Roman"/>
              </a:rPr>
              <a:t>деталі. </a:t>
            </a:r>
            <a:r>
              <a:rPr sz="1200" spc="-5" dirty="0">
                <a:latin typeface="Times New Roman"/>
                <a:cs typeface="Times New Roman"/>
              </a:rPr>
              <a:t>Обробка </a:t>
            </a:r>
            <a:r>
              <a:rPr sz="1200" dirty="0">
                <a:latin typeface="Times New Roman"/>
                <a:cs typeface="Times New Roman"/>
              </a:rPr>
              <a:t>різан-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поліпшується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додаванням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латуні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свинцю,</a:t>
            </a:r>
            <a:r>
              <a:rPr sz="1200" dirty="0">
                <a:latin typeface="Times New Roman"/>
                <a:cs typeface="Times New Roman"/>
              </a:rPr>
              <a:t> наприклад,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латунь</a:t>
            </a:r>
            <a:r>
              <a:rPr sz="1200" dirty="0">
                <a:latin typeface="Times New Roman"/>
                <a:cs typeface="Times New Roman"/>
              </a:rPr>
              <a:t> марки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ЛС59-1, яку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 «</a:t>
            </a:r>
            <a:r>
              <a:rPr sz="1200" i="1" spc="-5" dirty="0">
                <a:latin typeface="Times New Roman"/>
                <a:cs typeface="Times New Roman"/>
              </a:rPr>
              <a:t>автоматною латунню</a:t>
            </a:r>
            <a:r>
              <a:rPr sz="1200" spc="-5" dirty="0">
                <a:latin typeface="Times New Roman"/>
                <a:cs typeface="Times New Roman"/>
              </a:rPr>
              <a:t>».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Латуні мають хорошу корозійну стійкість, яку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підвищити завдяки додаван-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сплаву олова. </a:t>
            </a:r>
            <a:r>
              <a:rPr sz="1200" dirty="0">
                <a:latin typeface="Times New Roman"/>
                <a:cs typeface="Times New Roman"/>
              </a:rPr>
              <a:t>Латунь </a:t>
            </a:r>
            <a:r>
              <a:rPr sz="1200" spc="-5" dirty="0">
                <a:latin typeface="Times New Roman"/>
                <a:cs typeface="Times New Roman"/>
              </a:rPr>
              <a:t>ЛО70-1 </a:t>
            </a:r>
            <a:r>
              <a:rPr sz="1200" dirty="0">
                <a:latin typeface="Times New Roman"/>
                <a:cs typeface="Times New Roman"/>
              </a:rPr>
              <a:t>стійка </a:t>
            </a:r>
            <a:r>
              <a:rPr sz="1200" spc="-5" dirty="0">
                <a:latin typeface="Times New Roman"/>
                <a:cs typeface="Times New Roman"/>
              </a:rPr>
              <a:t>проти </a:t>
            </a:r>
            <a:r>
              <a:rPr sz="1200" dirty="0">
                <a:latin typeface="Times New Roman"/>
                <a:cs typeface="Times New Roman"/>
              </a:rPr>
              <a:t>корозії в </a:t>
            </a:r>
            <a:r>
              <a:rPr sz="1200" spc="-5" dirty="0">
                <a:latin typeface="Times New Roman"/>
                <a:cs typeface="Times New Roman"/>
              </a:rPr>
              <a:t>морській воді, тому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«</a:t>
            </a:r>
            <a:r>
              <a:rPr sz="1200" i="1" spc="-5" dirty="0">
                <a:latin typeface="Times New Roman"/>
                <a:cs typeface="Times New Roman"/>
              </a:rPr>
              <a:t>морська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латунь</a:t>
            </a:r>
            <a:r>
              <a:rPr sz="1200" spc="-5" dirty="0">
                <a:latin typeface="Times New Roman"/>
                <a:cs typeface="Times New Roman"/>
              </a:rPr>
              <a:t>».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Додавання</a:t>
            </a:r>
            <a:r>
              <a:rPr sz="1200" dirty="0">
                <a:latin typeface="Times New Roman"/>
                <a:cs typeface="Times New Roman"/>
              </a:rPr>
              <a:t> нікелю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заліза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 механічну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</a:t>
            </a:r>
            <a:r>
              <a:rPr sz="1200" dirty="0">
                <a:latin typeface="Times New Roman"/>
                <a:cs typeface="Times New Roman"/>
              </a:rPr>
              <a:t> латуні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550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Ливарні латуні </a:t>
            </a:r>
            <a:r>
              <a:rPr sz="1200" spc="-5" dirty="0">
                <a:latin typeface="Times New Roman"/>
                <a:cs typeface="Times New Roman"/>
              </a:rPr>
              <a:t>також маркуються </a:t>
            </a:r>
            <a:r>
              <a:rPr sz="1200" dirty="0">
                <a:latin typeface="Times New Roman"/>
                <a:cs typeface="Times New Roman"/>
              </a:rPr>
              <a:t>літерую </a:t>
            </a:r>
            <a:r>
              <a:rPr sz="1200" spc="-5" dirty="0">
                <a:latin typeface="Times New Roman"/>
                <a:cs typeface="Times New Roman"/>
              </a:rPr>
              <a:t>«Л».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літерного </a:t>
            </a:r>
            <a:r>
              <a:rPr sz="1200" dirty="0">
                <a:latin typeface="Times New Roman"/>
                <a:cs typeface="Times New Roman"/>
              </a:rPr>
              <a:t>позначення </a:t>
            </a:r>
            <a:r>
              <a:rPr sz="1200" spc="-5" dirty="0">
                <a:latin typeface="Times New Roman"/>
                <a:cs typeface="Times New Roman"/>
              </a:rPr>
              <a:t>основ-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легуючого елемента цинку та кожного </a:t>
            </a:r>
            <a:r>
              <a:rPr sz="1200" dirty="0">
                <a:latin typeface="Times New Roman"/>
                <a:cs typeface="Times New Roman"/>
              </a:rPr>
              <a:t>наступного </a:t>
            </a:r>
            <a:r>
              <a:rPr sz="1200" spc="-5" dirty="0">
                <a:latin typeface="Times New Roman"/>
                <a:cs typeface="Times New Roman"/>
              </a:rPr>
              <a:t>ставиться </a:t>
            </a:r>
            <a:r>
              <a:rPr sz="1200" dirty="0">
                <a:latin typeface="Times New Roman"/>
                <a:cs typeface="Times New Roman"/>
              </a:rPr>
              <a:t>цифра, </a:t>
            </a:r>
            <a:r>
              <a:rPr sz="1200" spc="-5" dirty="0">
                <a:latin typeface="Times New Roman"/>
                <a:cs typeface="Times New Roman"/>
              </a:rPr>
              <a:t>яка вказує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 усереднений вміст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сплаві. Наприклад, </a:t>
            </a:r>
            <a:r>
              <a:rPr sz="1200" dirty="0">
                <a:latin typeface="Times New Roman"/>
                <a:cs typeface="Times New Roman"/>
              </a:rPr>
              <a:t>латунь </a:t>
            </a:r>
            <a:r>
              <a:rPr sz="1200" spc="-5" dirty="0">
                <a:latin typeface="Times New Roman"/>
                <a:cs typeface="Times New Roman"/>
              </a:rPr>
              <a:t>ЛЦ23А6Ж3Мц2 </a:t>
            </a:r>
            <a:r>
              <a:rPr sz="1200" dirty="0">
                <a:latin typeface="Times New Roman"/>
                <a:cs typeface="Times New Roman"/>
              </a:rPr>
              <a:t>містить 23 % </a:t>
            </a:r>
            <a:r>
              <a:rPr sz="1200" spc="-5" dirty="0">
                <a:latin typeface="Times New Roman"/>
                <a:cs typeface="Times New Roman"/>
              </a:rPr>
              <a:t>цин- </a:t>
            </a:r>
            <a:r>
              <a:rPr sz="1200" dirty="0">
                <a:latin typeface="Times New Roman"/>
                <a:cs typeface="Times New Roman"/>
              </a:rPr>
              <a:t> ку, 6 % </a:t>
            </a:r>
            <a:r>
              <a:rPr sz="1200" spc="-5" dirty="0">
                <a:latin typeface="Times New Roman"/>
                <a:cs typeface="Times New Roman"/>
              </a:rPr>
              <a:t>алюмінію, </a:t>
            </a:r>
            <a:r>
              <a:rPr sz="1200" dirty="0">
                <a:latin typeface="Times New Roman"/>
                <a:cs typeface="Times New Roman"/>
              </a:rPr>
              <a:t>3 % заліза, 2 % </a:t>
            </a:r>
            <a:r>
              <a:rPr sz="1200" spc="-5" dirty="0">
                <a:latin typeface="Times New Roman"/>
                <a:cs typeface="Times New Roman"/>
              </a:rPr>
              <a:t>марганцю. Найкращу рідкоплинність </a:t>
            </a:r>
            <a:r>
              <a:rPr sz="1200" dirty="0">
                <a:latin typeface="Times New Roman"/>
                <a:cs typeface="Times New Roman"/>
              </a:rPr>
              <a:t>має латунь </a:t>
            </a:r>
            <a:r>
              <a:rPr sz="1200" spc="-5" dirty="0">
                <a:latin typeface="Times New Roman"/>
                <a:cs typeface="Times New Roman"/>
              </a:rPr>
              <a:t>мар-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 ЛЦ16К4. До </a:t>
            </a:r>
            <a:r>
              <a:rPr sz="1200" dirty="0">
                <a:latin typeface="Times New Roman"/>
                <a:cs typeface="Times New Roman"/>
              </a:rPr>
              <a:t>ливарних </a:t>
            </a:r>
            <a:r>
              <a:rPr sz="1200" spc="-5" dirty="0">
                <a:latin typeface="Times New Roman"/>
                <a:cs typeface="Times New Roman"/>
              </a:rPr>
              <a:t>відносяться </a:t>
            </a:r>
            <a:r>
              <a:rPr sz="1200" dirty="0">
                <a:latin typeface="Times New Roman"/>
                <a:cs typeface="Times New Roman"/>
              </a:rPr>
              <a:t>латуні </a:t>
            </a:r>
            <a:r>
              <a:rPr sz="1200" spc="-5" dirty="0">
                <a:latin typeface="Times New Roman"/>
                <a:cs typeface="Times New Roman"/>
              </a:rPr>
              <a:t>типу ЛС, ЛК, ЛА, ЛАЖ, ЛАЖМц. Ливарні </a:t>
            </a:r>
            <a:r>
              <a:rPr sz="1200" dirty="0">
                <a:latin typeface="Times New Roman"/>
                <a:cs typeface="Times New Roman"/>
              </a:rPr>
              <a:t> латуні </a:t>
            </a:r>
            <a:r>
              <a:rPr sz="1200" spc="-5" dirty="0">
                <a:latin typeface="Times New Roman"/>
                <a:cs typeface="Times New Roman"/>
              </a:rPr>
              <a:t>не схильні </a:t>
            </a:r>
            <a:r>
              <a:rPr sz="1200" dirty="0">
                <a:latin typeface="Times New Roman"/>
                <a:cs typeface="Times New Roman"/>
              </a:rPr>
              <a:t>до ліквації, </a:t>
            </a:r>
            <a:r>
              <a:rPr sz="1200" spc="-5" dirty="0">
                <a:latin typeface="Times New Roman"/>
                <a:cs typeface="Times New Roman"/>
              </a:rPr>
              <a:t>мають зосереджену усадку,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них отримують виливки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високою щільністю. Латуні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гарним </a:t>
            </a:r>
            <a:r>
              <a:rPr sz="1200" dirty="0">
                <a:latin typeface="Times New Roman"/>
                <a:cs typeface="Times New Roman"/>
              </a:rPr>
              <a:t>матеріалом для </a:t>
            </a:r>
            <a:r>
              <a:rPr sz="1200" spc="-5" dirty="0">
                <a:latin typeface="Times New Roman"/>
                <a:cs typeface="Times New Roman"/>
              </a:rPr>
              <a:t>конструкцій, які працюють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низьких температурах.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4385310">
              <a:lnSpc>
                <a:spcPct val="100000"/>
              </a:lnSpc>
              <a:spcBef>
                <a:spcPts val="880"/>
              </a:spcBef>
            </a:pPr>
            <a:r>
              <a:rPr sz="1200" b="1" dirty="0">
                <a:latin typeface="Times New Roman"/>
                <a:cs typeface="Times New Roman"/>
              </a:rPr>
              <a:t>12.4.3.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БРОНЗИ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Бронза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i="1" dirty="0">
                <a:latin typeface="Times New Roman"/>
                <a:cs typeface="Times New Roman"/>
              </a:rPr>
              <a:t>подвійний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i="1" spc="-5" dirty="0">
                <a:latin typeface="Times New Roman"/>
                <a:cs typeface="Times New Roman"/>
              </a:rPr>
              <a:t>багатокомпонентний </a:t>
            </a:r>
            <a:r>
              <a:rPr sz="1200" spc="-5" dirty="0">
                <a:latin typeface="Times New Roman"/>
                <a:cs typeface="Times New Roman"/>
              </a:rPr>
              <a:t>сплав,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містить </a:t>
            </a:r>
            <a:r>
              <a:rPr sz="1200" dirty="0">
                <a:latin typeface="Times New Roman"/>
                <a:cs typeface="Times New Roman"/>
              </a:rPr>
              <a:t>мідь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інші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елементи, </a:t>
            </a:r>
            <a:r>
              <a:rPr sz="1200" spc="-5" dirty="0">
                <a:latin typeface="Times New Roman"/>
                <a:cs typeface="Times New Roman"/>
              </a:rPr>
              <a:t>які поліпшують </a:t>
            </a:r>
            <a:r>
              <a:rPr sz="1200" dirty="0">
                <a:latin typeface="Times New Roman"/>
                <a:cs typeface="Times New Roman"/>
              </a:rPr>
              <a:t>основні </a:t>
            </a:r>
            <a:r>
              <a:rPr sz="1200" spc="-5" dirty="0">
                <a:latin typeface="Times New Roman"/>
                <a:cs typeface="Times New Roman"/>
              </a:rPr>
              <a:t>властивості </a:t>
            </a:r>
            <a:r>
              <a:rPr sz="1200" dirty="0">
                <a:latin typeface="Times New Roman"/>
                <a:cs typeface="Times New Roman"/>
              </a:rPr>
              <a:t>сплаву, </a:t>
            </a:r>
            <a:r>
              <a:rPr sz="1200" spc="-5" dirty="0">
                <a:latin typeface="Times New Roman"/>
                <a:cs typeface="Times New Roman"/>
              </a:rPr>
              <a:t>крім цинку. Такі елементи </a:t>
            </a:r>
            <a:r>
              <a:rPr sz="1200" dirty="0">
                <a:latin typeface="Times New Roman"/>
                <a:cs typeface="Times New Roman"/>
              </a:rPr>
              <a:t>нази-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ваються </a:t>
            </a:r>
            <a:r>
              <a:rPr sz="1200" dirty="0">
                <a:latin typeface="Times New Roman"/>
                <a:cs typeface="Times New Roman"/>
              </a:rPr>
              <a:t>легуючими. У складі </a:t>
            </a:r>
            <a:r>
              <a:rPr sz="1200" spc="-5" dirty="0">
                <a:latin typeface="Times New Roman"/>
                <a:cs typeface="Times New Roman"/>
              </a:rPr>
              <a:t>бронзи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більше </a:t>
            </a:r>
            <a:r>
              <a:rPr sz="1200" dirty="0">
                <a:latin typeface="Times New Roman"/>
                <a:cs typeface="Times New Roman"/>
              </a:rPr>
              <a:t>2,5 % за </a:t>
            </a:r>
            <a:r>
              <a:rPr sz="1200" spc="-5" dirty="0">
                <a:latin typeface="Times New Roman"/>
                <a:cs typeface="Times New Roman"/>
              </a:rPr>
              <a:t>масою.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легуючих еле- </a:t>
            </a:r>
            <a:r>
              <a:rPr sz="1200" dirty="0">
                <a:latin typeface="Times New Roman"/>
                <a:cs typeface="Times New Roman"/>
              </a:rPr>
              <a:t> ментів </a:t>
            </a:r>
            <a:r>
              <a:rPr sz="1200" spc="-5" dirty="0">
                <a:latin typeface="Times New Roman"/>
                <a:cs typeface="Times New Roman"/>
              </a:rPr>
              <a:t>застосовують: марганець, олово, берилій, свинець, кремній, </a:t>
            </a:r>
            <a:r>
              <a:rPr sz="1200" dirty="0">
                <a:latin typeface="Times New Roman"/>
                <a:cs typeface="Times New Roman"/>
              </a:rPr>
              <a:t>хром, </a:t>
            </a:r>
            <a:r>
              <a:rPr sz="1200" spc="-5" dirty="0">
                <a:latin typeface="Times New Roman"/>
                <a:cs typeface="Times New Roman"/>
              </a:rPr>
              <a:t>фосфор, </a:t>
            </a:r>
            <a:r>
              <a:rPr sz="1200" dirty="0">
                <a:latin typeface="Times New Roman"/>
                <a:cs typeface="Times New Roman"/>
              </a:rPr>
              <a:t>залі-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зо, </a:t>
            </a:r>
            <a:r>
              <a:rPr sz="1200" spc="-5" dirty="0">
                <a:latin typeface="Times New Roman"/>
                <a:cs typeface="Times New Roman"/>
              </a:rPr>
              <a:t>алюміній тощо. Маркують сплави </a:t>
            </a:r>
            <a:r>
              <a:rPr sz="1200" dirty="0">
                <a:latin typeface="Times New Roman"/>
                <a:cs typeface="Times New Roman"/>
              </a:rPr>
              <a:t>літерним </a:t>
            </a:r>
            <a:r>
              <a:rPr sz="1200" spc="-5" dirty="0">
                <a:latin typeface="Times New Roman"/>
                <a:cs typeface="Times New Roman"/>
              </a:rPr>
              <a:t>поєднанням </a:t>
            </a:r>
            <a:r>
              <a:rPr sz="1200" dirty="0">
                <a:latin typeface="Times New Roman"/>
                <a:cs typeface="Times New Roman"/>
              </a:rPr>
              <a:t>«Бр», літерамі,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spc="-15" dirty="0">
                <a:latin typeface="Times New Roman"/>
                <a:cs typeface="Times New Roman"/>
              </a:rPr>
              <a:t>познача- </a:t>
            </a:r>
            <a:r>
              <a:rPr sz="1200" spc="-10" dirty="0">
                <a:latin typeface="Times New Roman"/>
                <a:cs typeface="Times New Roman"/>
              </a:rPr>
              <a:t> ють </a:t>
            </a:r>
            <a:r>
              <a:rPr sz="1200" spc="-15" dirty="0">
                <a:latin typeface="Times New Roman"/>
                <a:cs typeface="Times New Roman"/>
              </a:rPr>
              <a:t>основні легуючі компоненти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цифрами, </a:t>
            </a:r>
            <a:r>
              <a:rPr sz="1200" spc="-10" dirty="0">
                <a:latin typeface="Times New Roman"/>
                <a:cs typeface="Times New Roman"/>
              </a:rPr>
              <a:t>які </a:t>
            </a:r>
            <a:r>
              <a:rPr sz="1200" spc="-15" dirty="0">
                <a:latin typeface="Times New Roman"/>
                <a:cs typeface="Times New Roman"/>
              </a:rPr>
              <a:t>вказують </a:t>
            </a:r>
            <a:r>
              <a:rPr sz="1200" spc="-5" dirty="0">
                <a:latin typeface="Times New Roman"/>
                <a:cs typeface="Times New Roman"/>
              </a:rPr>
              <a:t>їх </a:t>
            </a:r>
            <a:r>
              <a:rPr sz="1200" spc="-10" dirty="0">
                <a:latin typeface="Times New Roman"/>
                <a:cs typeface="Times New Roman"/>
              </a:rPr>
              <a:t>зміст. </a:t>
            </a:r>
            <a:r>
              <a:rPr sz="1200" spc="-15" dirty="0">
                <a:latin typeface="Times New Roman"/>
                <a:cs typeface="Times New Roman"/>
              </a:rPr>
              <a:t>Наприклад: БрО5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олов’яна бронза (Sn </a:t>
            </a:r>
            <a:r>
              <a:rPr sz="1200" dirty="0">
                <a:latin typeface="Times New Roman"/>
                <a:cs typeface="Times New Roman"/>
              </a:rPr>
              <a:t>– 5 </a:t>
            </a:r>
            <a:r>
              <a:rPr sz="1200" spc="-5" dirty="0">
                <a:latin typeface="Times New Roman"/>
                <a:cs typeface="Times New Roman"/>
              </a:rPr>
              <a:t>%); БрА5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алюмінієва </a:t>
            </a:r>
            <a:r>
              <a:rPr sz="1200" dirty="0">
                <a:latin typeface="Times New Roman"/>
                <a:cs typeface="Times New Roman"/>
              </a:rPr>
              <a:t>бронза (Al – 5 %). </a:t>
            </a:r>
            <a:r>
              <a:rPr sz="1200" spc="-5" dirty="0">
                <a:latin typeface="Times New Roman"/>
                <a:cs typeface="Times New Roman"/>
              </a:rPr>
              <a:t>Хімічний склад брон-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марки регламентуються</a:t>
            </a:r>
            <a:r>
              <a:rPr sz="1200" dirty="0">
                <a:latin typeface="Times New Roman"/>
                <a:cs typeface="Times New Roman"/>
              </a:rPr>
              <a:t> відповідними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стандартами.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245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79" y="516889"/>
            <a:ext cx="5787390" cy="887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Бронза на основі міді та олова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один з </a:t>
            </a:r>
            <a:r>
              <a:rPr sz="1200" spc="-5" dirty="0">
                <a:latin typeface="Times New Roman"/>
                <a:cs typeface="Times New Roman"/>
              </a:rPr>
              <a:t>найдревніших сплавів, </a:t>
            </a:r>
            <a:r>
              <a:rPr sz="1200" dirty="0">
                <a:latin typeface="Times New Roman"/>
                <a:cs typeface="Times New Roman"/>
              </a:rPr>
              <a:t>отриманих </a:t>
            </a:r>
            <a:r>
              <a:rPr sz="1200" spc="-5" dirty="0">
                <a:latin typeface="Times New Roman"/>
                <a:cs typeface="Times New Roman"/>
              </a:rPr>
              <a:t>людс-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твом. </a:t>
            </a:r>
            <a:r>
              <a:rPr sz="1200" dirty="0">
                <a:latin typeface="Times New Roman"/>
                <a:cs typeface="Times New Roman"/>
              </a:rPr>
              <a:t>Перша згадка </a:t>
            </a:r>
            <a:r>
              <a:rPr sz="1200" spc="-5" dirty="0">
                <a:latin typeface="Times New Roman"/>
                <a:cs typeface="Times New Roman"/>
              </a:rPr>
              <a:t>про </a:t>
            </a:r>
            <a:r>
              <a:rPr sz="1200" dirty="0">
                <a:latin typeface="Times New Roman"/>
                <a:cs typeface="Times New Roman"/>
              </a:rPr>
              <a:t>цей сплав </a:t>
            </a:r>
            <a:r>
              <a:rPr sz="1200" spc="-5" dirty="0">
                <a:latin typeface="Times New Roman"/>
                <a:cs typeface="Times New Roman"/>
              </a:rPr>
              <a:t>відноситься </a:t>
            </a:r>
            <a:r>
              <a:rPr sz="1200" dirty="0">
                <a:latin typeface="Times New Roman"/>
                <a:cs typeface="Times New Roman"/>
              </a:rPr>
              <a:t>до III </a:t>
            </a:r>
            <a:r>
              <a:rPr sz="1200" spc="-5" dirty="0">
                <a:latin typeface="Times New Roman"/>
                <a:cs typeface="Times New Roman"/>
              </a:rPr>
              <a:t>тисячоліття </a:t>
            </a:r>
            <a:r>
              <a:rPr sz="1200" dirty="0">
                <a:latin typeface="Times New Roman"/>
                <a:cs typeface="Times New Roman"/>
              </a:rPr>
              <a:t>до нашої </a:t>
            </a:r>
            <a:r>
              <a:rPr sz="1200" spc="-5" dirty="0">
                <a:latin typeface="Times New Roman"/>
                <a:cs typeface="Times New Roman"/>
              </a:rPr>
              <a:t>ери, </a:t>
            </a:r>
            <a:r>
              <a:rPr sz="1200" dirty="0">
                <a:latin typeface="Times New Roman"/>
                <a:cs typeface="Times New Roman"/>
              </a:rPr>
              <a:t>коли 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Месопотамії </a:t>
            </a:r>
            <a:r>
              <a:rPr sz="1200" spc="-5" dirty="0">
                <a:latin typeface="Times New Roman"/>
                <a:cs typeface="Times New Roman"/>
              </a:rPr>
              <a:t>та Південному </a:t>
            </a:r>
            <a:r>
              <a:rPr sz="1200" dirty="0">
                <a:latin typeface="Times New Roman"/>
                <a:cs typeface="Times New Roman"/>
              </a:rPr>
              <a:t>Ірані </a:t>
            </a:r>
            <a:r>
              <a:rPr sz="1200" spc="-5" dirty="0">
                <a:latin typeface="Times New Roman"/>
                <a:cs typeface="Times New Roman"/>
              </a:rPr>
              <a:t>з’явилися вироби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бронзи. </a:t>
            </a:r>
            <a:r>
              <a:rPr sz="1200" dirty="0">
                <a:latin typeface="Times New Roman"/>
                <a:cs typeface="Times New Roman"/>
              </a:rPr>
              <a:t>З бронзи </a:t>
            </a:r>
            <a:r>
              <a:rPr sz="1200" spc="-5" dirty="0">
                <a:latin typeface="Times New Roman"/>
                <a:cs typeface="Times New Roman"/>
              </a:rPr>
              <a:t>виготовляли все </a:t>
            </a:r>
            <a:r>
              <a:rPr sz="1200" dirty="0">
                <a:latin typeface="Times New Roman"/>
                <a:cs typeface="Times New Roman"/>
              </a:rPr>
              <a:t> необхідне </a:t>
            </a:r>
            <a:r>
              <a:rPr sz="1200" spc="-5" dirty="0">
                <a:latin typeface="Times New Roman"/>
                <a:cs typeface="Times New Roman"/>
              </a:rPr>
              <a:t>для побуту, </a:t>
            </a:r>
            <a:r>
              <a:rPr sz="1200" dirty="0">
                <a:latin typeface="Times New Roman"/>
                <a:cs typeface="Times New Roman"/>
              </a:rPr>
              <a:t>монети </a:t>
            </a:r>
            <a:r>
              <a:rPr sz="1200" spc="-5" dirty="0">
                <a:latin typeface="Times New Roman"/>
                <a:cs typeface="Times New Roman"/>
              </a:rPr>
              <a:t>та різні прикраси. Близько V-IV століть </a:t>
            </a:r>
            <a:r>
              <a:rPr sz="1200" dirty="0">
                <a:latin typeface="Times New Roman"/>
                <a:cs typeface="Times New Roman"/>
              </a:rPr>
              <a:t>до нашої у </a:t>
            </a:r>
            <a:r>
              <a:rPr sz="1200" spc="-5" dirty="0">
                <a:latin typeface="Times New Roman"/>
                <a:cs typeface="Times New Roman"/>
              </a:rPr>
              <a:t>анти- </a:t>
            </a:r>
            <a:r>
              <a:rPr sz="1200" dirty="0">
                <a:latin typeface="Times New Roman"/>
                <a:cs typeface="Times New Roman"/>
              </a:rPr>
              <a:t> чної </a:t>
            </a:r>
            <a:r>
              <a:rPr sz="1200" spc="-5" dirty="0">
                <a:latin typeface="Times New Roman"/>
                <a:cs typeface="Times New Roman"/>
              </a:rPr>
              <a:t>Греції </a:t>
            </a:r>
            <a:r>
              <a:rPr sz="1200" dirty="0">
                <a:latin typeface="Times New Roman"/>
                <a:cs typeface="Times New Roman"/>
              </a:rPr>
              <a:t>з’явилася технологія </a:t>
            </a:r>
            <a:r>
              <a:rPr sz="1200" spc="-5" dirty="0">
                <a:latin typeface="Times New Roman"/>
                <a:cs typeface="Times New Roman"/>
              </a:rPr>
              <a:t>лиття великих </a:t>
            </a:r>
            <a:r>
              <a:rPr sz="1200" dirty="0">
                <a:latin typeface="Times New Roman"/>
                <a:cs typeface="Times New Roman"/>
              </a:rPr>
              <a:t>бронзових статуї, </a:t>
            </a:r>
            <a:r>
              <a:rPr sz="1200" spc="-5" dirty="0">
                <a:latin typeface="Times New Roman"/>
                <a:cs typeface="Times New Roman"/>
              </a:rPr>
              <a:t>яка актуальна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шого </a:t>
            </a:r>
            <a:r>
              <a:rPr sz="1200" dirty="0">
                <a:latin typeface="Times New Roman"/>
                <a:cs typeface="Times New Roman"/>
              </a:rPr>
              <a:t>часу.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середньовіччя бронза використовувалася для виробництва </a:t>
            </a:r>
            <a:r>
              <a:rPr sz="1200" dirty="0">
                <a:latin typeface="Times New Roman"/>
                <a:cs typeface="Times New Roman"/>
              </a:rPr>
              <a:t>гармат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артилерій-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ських снарядів.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давніх </a:t>
            </a:r>
            <a:r>
              <a:rPr sz="1200" dirty="0">
                <a:latin typeface="Times New Roman"/>
                <a:cs typeface="Times New Roman"/>
              </a:rPr>
              <a:t>часів з </a:t>
            </a:r>
            <a:r>
              <a:rPr sz="1200" spc="-5" dirty="0">
                <a:latin typeface="Times New Roman"/>
                <a:cs typeface="Times New Roman"/>
              </a:rPr>
              <a:t>цього сплаву </a:t>
            </a:r>
            <a:r>
              <a:rPr sz="1200" dirty="0">
                <a:latin typeface="Times New Roman"/>
                <a:cs typeface="Times New Roman"/>
              </a:rPr>
              <a:t>відливали </a:t>
            </a:r>
            <a:r>
              <a:rPr sz="1200" spc="-5" dirty="0">
                <a:latin typeface="Times New Roman"/>
                <a:cs typeface="Times New Roman"/>
              </a:rPr>
              <a:t>дзвони. </a:t>
            </a:r>
            <a:r>
              <a:rPr sz="1200" dirty="0">
                <a:latin typeface="Times New Roman"/>
                <a:cs typeface="Times New Roman"/>
              </a:rPr>
              <a:t>Змінюючи склад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виливка,</a:t>
            </a:r>
            <a:r>
              <a:rPr sz="1200" dirty="0">
                <a:latin typeface="Times New Roman"/>
                <a:cs typeface="Times New Roman"/>
              </a:rPr>
              <a:t> майстри</a:t>
            </a:r>
            <a:r>
              <a:rPr sz="1200" spc="-5" dirty="0">
                <a:latin typeface="Times New Roman"/>
                <a:cs typeface="Times New Roman"/>
              </a:rPr>
              <a:t> створювали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дзвони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різної </a:t>
            </a:r>
            <a:r>
              <a:rPr sz="1200" spc="-5" dirty="0">
                <a:latin typeface="Times New Roman"/>
                <a:cs typeface="Times New Roman"/>
              </a:rPr>
              <a:t>тональності.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880"/>
              </a:spcBef>
            </a:pPr>
            <a:r>
              <a:rPr sz="1200" b="1" i="1" dirty="0">
                <a:latin typeface="Times New Roman"/>
                <a:cs typeface="Times New Roman"/>
              </a:rPr>
              <a:t>КЛАСИФІКАЦІЯ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БРОНЗ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00">
              <a:latin typeface="Times New Roman"/>
              <a:cs typeface="Times New Roman"/>
            </a:endParaRPr>
          </a:p>
          <a:p>
            <a:pPr marL="300355">
              <a:lnSpc>
                <a:spcPts val="1420"/>
              </a:lnSpc>
            </a:pP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хімічним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складом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олов’яні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(цинова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бронза);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безолов’янні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(безцинова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бронза).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7200"/>
              </a:lnSpc>
              <a:spcBef>
                <a:spcPts val="25"/>
              </a:spcBef>
            </a:pPr>
            <a:r>
              <a:rPr sz="1200" i="1" spc="-5" dirty="0">
                <a:latin typeface="Times New Roman"/>
                <a:cs typeface="Times New Roman"/>
              </a:rPr>
              <a:t>Олов’яні </a:t>
            </a:r>
            <a:r>
              <a:rPr sz="1200" i="1" dirty="0">
                <a:latin typeface="Times New Roman"/>
                <a:cs typeface="Times New Roman"/>
              </a:rPr>
              <a:t>бронзи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сплави,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основним </a:t>
            </a:r>
            <a:r>
              <a:rPr sz="1200" dirty="0">
                <a:latin typeface="Times New Roman"/>
                <a:cs typeface="Times New Roman"/>
              </a:rPr>
              <a:t>легуючим </a:t>
            </a:r>
            <a:r>
              <a:rPr sz="1200" spc="-5" dirty="0">
                <a:latin typeface="Times New Roman"/>
                <a:cs typeface="Times New Roman"/>
              </a:rPr>
              <a:t>компонентом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олово.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олова, бронзи додатково можуть містити такі </a:t>
            </a:r>
            <a:r>
              <a:rPr sz="1200" dirty="0">
                <a:latin typeface="Times New Roman"/>
                <a:cs typeface="Times New Roman"/>
              </a:rPr>
              <a:t>компоненти, як </a:t>
            </a:r>
            <a:r>
              <a:rPr sz="1200" spc="-5" dirty="0">
                <a:latin typeface="Times New Roman"/>
                <a:cs typeface="Times New Roman"/>
              </a:rPr>
              <a:t>свинець, </a:t>
            </a:r>
            <a:r>
              <a:rPr sz="1200" dirty="0">
                <a:latin typeface="Times New Roman"/>
                <a:cs typeface="Times New Roman"/>
              </a:rPr>
              <a:t>фосфор </a:t>
            </a:r>
            <a:r>
              <a:rPr sz="1200" spc="-5" dirty="0">
                <a:latin typeface="Times New Roman"/>
                <a:cs typeface="Times New Roman"/>
              </a:rPr>
              <a:t>та цинк.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Додання олова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міді </a:t>
            </a:r>
            <a:r>
              <a:rPr sz="1200" dirty="0">
                <a:latin typeface="Times New Roman"/>
                <a:cs typeface="Times New Roman"/>
              </a:rPr>
              <a:t>зніжує </a:t>
            </a:r>
            <a:r>
              <a:rPr sz="1200" spc="-5" dirty="0">
                <a:latin typeface="Times New Roman"/>
                <a:cs typeface="Times New Roman"/>
              </a:rPr>
              <a:t>температуру плавлення,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того сплав </a:t>
            </a:r>
            <a:r>
              <a:rPr sz="1200" dirty="0">
                <a:latin typeface="Times New Roman"/>
                <a:cs typeface="Times New Roman"/>
              </a:rPr>
              <a:t>стає </a:t>
            </a:r>
            <a:r>
              <a:rPr sz="1200" spc="-5" dirty="0">
                <a:latin typeface="Times New Roman"/>
                <a:cs typeface="Times New Roman"/>
              </a:rPr>
              <a:t>більш пруж- </a:t>
            </a:r>
            <a:r>
              <a:rPr sz="1200" dirty="0">
                <a:latin typeface="Times New Roman"/>
                <a:cs typeface="Times New Roman"/>
              </a:rPr>
              <a:t> нім </a:t>
            </a:r>
            <a:r>
              <a:rPr sz="1200" spc="-5" dirty="0">
                <a:latin typeface="Times New Roman"/>
                <a:cs typeface="Times New Roman"/>
              </a:rPr>
              <a:t>та твердим,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краще </a:t>
            </a:r>
            <a:r>
              <a:rPr sz="1200" spc="-5" dirty="0">
                <a:latin typeface="Times New Roman"/>
                <a:cs typeface="Times New Roman"/>
              </a:rPr>
              <a:t>піддається поліровці. Додаткові компоненти покращу-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механічні, </a:t>
            </a:r>
            <a:r>
              <a:rPr sz="1200" spc="-5" dirty="0">
                <a:latin typeface="Times New Roman"/>
                <a:cs typeface="Times New Roman"/>
              </a:rPr>
              <a:t>ливарні та</a:t>
            </a:r>
            <a:r>
              <a:rPr sz="1200" dirty="0">
                <a:latin typeface="Times New Roman"/>
                <a:cs typeface="Times New Roman"/>
              </a:rPr>
              <a:t> антифрикційні</a:t>
            </a:r>
            <a:r>
              <a:rPr sz="1200" spc="-5" dirty="0">
                <a:latin typeface="Times New Roman"/>
                <a:cs typeface="Times New Roman"/>
              </a:rPr>
              <a:t> властивості.</a:t>
            </a:r>
            <a:endParaRPr sz="1200">
              <a:latin typeface="Times New Roman"/>
              <a:cs typeface="Times New Roman"/>
            </a:endParaRPr>
          </a:p>
          <a:p>
            <a:pPr marL="12700" indent="2876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Безолов’янні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бронзи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(спеціальні)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містять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своєму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складі</a:t>
            </a:r>
            <a:endParaRPr sz="1200">
              <a:latin typeface="Times New Roman"/>
              <a:cs typeface="Times New Roman"/>
            </a:endParaRPr>
          </a:p>
          <a:p>
            <a:pPr marL="12700" marR="6350">
              <a:lnSpc>
                <a:spcPts val="14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олова.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поступаються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своїми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властивостями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олов’яним,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деякими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навіть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перевершують їх.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технологічною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ознакою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діляться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бронзи,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5" dirty="0">
                <a:latin typeface="Times New Roman"/>
                <a:cs typeface="Times New Roman"/>
              </a:rPr>
              <a:t> деформуються;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ливарні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бронзи.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7300"/>
              </a:lnSpc>
              <a:spcBef>
                <a:spcPts val="20"/>
              </a:spcBef>
            </a:pPr>
            <a:r>
              <a:rPr sz="1200" i="1" spc="-5" dirty="0">
                <a:latin typeface="Times New Roman"/>
                <a:cs typeface="Times New Roman"/>
              </a:rPr>
              <a:t>Бронзи, </a:t>
            </a:r>
            <a:r>
              <a:rPr sz="1200" i="1" dirty="0">
                <a:latin typeface="Times New Roman"/>
                <a:cs typeface="Times New Roman"/>
              </a:rPr>
              <a:t>що </a:t>
            </a:r>
            <a:r>
              <a:rPr sz="1200" i="1" spc="-5" dirty="0">
                <a:latin typeface="Times New Roman"/>
                <a:cs typeface="Times New Roman"/>
              </a:rPr>
              <a:t>деформуються, </a:t>
            </a:r>
            <a:r>
              <a:rPr sz="1200" dirty="0">
                <a:latin typeface="Times New Roman"/>
                <a:cs typeface="Times New Roman"/>
              </a:rPr>
              <a:t>добре піддаються </a:t>
            </a:r>
            <a:r>
              <a:rPr sz="1200" spc="-5" dirty="0">
                <a:latin typeface="Times New Roman"/>
                <a:cs typeface="Times New Roman"/>
              </a:rPr>
              <a:t>механічній обробці: штампуванню,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рифленню, куванню.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олова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них не </a:t>
            </a:r>
            <a:r>
              <a:rPr sz="1200" dirty="0">
                <a:latin typeface="Times New Roman"/>
                <a:cs typeface="Times New Roman"/>
              </a:rPr>
              <a:t>більше 6 %, що забезпечує </a:t>
            </a:r>
            <a:r>
              <a:rPr sz="1200" spc="-5" dirty="0">
                <a:latin typeface="Times New Roman"/>
                <a:cs typeface="Times New Roman"/>
              </a:rPr>
              <a:t>необхідну плас-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тичність.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5" dirty="0">
                <a:latin typeface="Times New Roman"/>
                <a:cs typeface="Times New Roman"/>
              </a:rPr>
              <a:t> таких</a:t>
            </a:r>
            <a:r>
              <a:rPr sz="1200" dirty="0">
                <a:latin typeface="Times New Roman"/>
                <a:cs typeface="Times New Roman"/>
              </a:rPr>
              <a:t> бронз</a:t>
            </a:r>
            <a:r>
              <a:rPr sz="1200" spc="-5" dirty="0">
                <a:latin typeface="Times New Roman"/>
                <a:cs typeface="Times New Roman"/>
              </a:rPr>
              <a:t> виготовляють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листи,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дріт,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пруток,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стрічку.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Ливарні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бронзи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призначені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фасонних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виливків.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ливарних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олов’яних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</a:t>
            </a:r>
            <a:endParaRPr sz="1200">
              <a:latin typeface="Times New Roman"/>
              <a:cs typeface="Times New Roman"/>
            </a:endParaRPr>
          </a:p>
          <a:p>
            <a:pPr marL="12700" marR="6985" algn="just">
              <a:lnSpc>
                <a:spcPts val="14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роблять різні деталі для машин, які працюють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морській воді, вкладиші підшипників,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шестерінки.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маркуванні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деформуються,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початку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ставляться </a:t>
            </a:r>
            <a:r>
              <a:rPr sz="1200" dirty="0">
                <a:latin typeface="Times New Roman"/>
                <a:cs typeface="Times New Roman"/>
              </a:rPr>
              <a:t>літери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«Бр»,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потім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40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літери, що </a:t>
            </a:r>
            <a:r>
              <a:rPr sz="1200" spc="-5" dirty="0">
                <a:latin typeface="Times New Roman"/>
                <a:cs typeface="Times New Roman"/>
              </a:rPr>
              <a:t>вказують, </a:t>
            </a:r>
            <a:r>
              <a:rPr sz="1200" dirty="0">
                <a:latin typeface="Times New Roman"/>
                <a:cs typeface="Times New Roman"/>
              </a:rPr>
              <a:t>які </a:t>
            </a:r>
            <a:r>
              <a:rPr sz="1200" spc="-5" dirty="0">
                <a:latin typeface="Times New Roman"/>
                <a:cs typeface="Times New Roman"/>
              </a:rPr>
              <a:t>елементи,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міді, входять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складу </a:t>
            </a:r>
            <a:r>
              <a:rPr sz="1200" dirty="0">
                <a:latin typeface="Times New Roman"/>
                <a:cs typeface="Times New Roman"/>
              </a:rPr>
              <a:t>сплаву. </a:t>
            </a:r>
            <a:r>
              <a:rPr sz="1200" spc="-5" dirty="0">
                <a:latin typeface="Times New Roman"/>
                <a:cs typeface="Times New Roman"/>
              </a:rPr>
              <a:t>Після </a:t>
            </a:r>
            <a:r>
              <a:rPr sz="1200" dirty="0">
                <a:latin typeface="Times New Roman"/>
                <a:cs typeface="Times New Roman"/>
              </a:rPr>
              <a:t>літер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йдуть цифри, які вказують </a:t>
            </a:r>
            <a:r>
              <a:rPr sz="1200" dirty="0">
                <a:latin typeface="Times New Roman"/>
                <a:cs typeface="Times New Roman"/>
              </a:rPr>
              <a:t>вміст компонентів в </a:t>
            </a:r>
            <a:r>
              <a:rPr sz="1200" spc="-5" dirty="0">
                <a:latin typeface="Times New Roman"/>
                <a:cs typeface="Times New Roman"/>
              </a:rPr>
              <a:t>сплаві. Наприклад, </a:t>
            </a:r>
            <a:r>
              <a:rPr sz="1200" dirty="0">
                <a:latin typeface="Times New Roman"/>
                <a:cs typeface="Times New Roman"/>
              </a:rPr>
              <a:t>марка </a:t>
            </a:r>
            <a:r>
              <a:rPr sz="1200" spc="-5" dirty="0">
                <a:latin typeface="Times New Roman"/>
                <a:cs typeface="Times New Roman"/>
              </a:rPr>
              <a:t>БрОФ10-1 </a:t>
            </a:r>
            <a:r>
              <a:rPr sz="1200" dirty="0">
                <a:latin typeface="Times New Roman"/>
                <a:cs typeface="Times New Roman"/>
              </a:rPr>
              <a:t> означає,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бронзу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входить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10 % </a:t>
            </a:r>
            <a:r>
              <a:rPr sz="1200" spc="-5" dirty="0">
                <a:latin typeface="Times New Roman"/>
                <a:cs typeface="Times New Roman"/>
              </a:rPr>
              <a:t>олова,</a:t>
            </a:r>
            <a:r>
              <a:rPr sz="1200" dirty="0">
                <a:latin typeface="Times New Roman"/>
                <a:cs typeface="Times New Roman"/>
              </a:rPr>
              <a:t> 1 %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фосфору,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решта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мідь.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Маркування ливарних </a:t>
            </a:r>
            <a:r>
              <a:rPr sz="1200" dirty="0">
                <a:latin typeface="Times New Roman"/>
                <a:cs typeface="Times New Roman"/>
              </a:rPr>
              <a:t>бронз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починається з літер «Бр», </a:t>
            </a:r>
            <a:r>
              <a:rPr sz="1200" spc="-5" dirty="0">
                <a:latin typeface="Times New Roman"/>
                <a:cs typeface="Times New Roman"/>
              </a:rPr>
              <a:t>потім вказуються </a:t>
            </a:r>
            <a:r>
              <a:rPr sz="1200" dirty="0">
                <a:latin typeface="Times New Roman"/>
                <a:cs typeface="Times New Roman"/>
              </a:rPr>
              <a:t>лі-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терні позначення легуючих елементів та після кожної літери </a:t>
            </a:r>
            <a:r>
              <a:rPr sz="1200" dirty="0">
                <a:latin typeface="Times New Roman"/>
                <a:cs typeface="Times New Roman"/>
              </a:rPr>
              <a:t>ставиться цифра, </a:t>
            </a:r>
            <a:r>
              <a:rPr sz="1200" spc="-5" dirty="0">
                <a:latin typeface="Times New Roman"/>
                <a:cs typeface="Times New Roman"/>
              </a:rPr>
              <a:t>яка вка- </a:t>
            </a:r>
            <a:r>
              <a:rPr sz="1200" dirty="0">
                <a:latin typeface="Times New Roman"/>
                <a:cs typeface="Times New Roman"/>
              </a:rPr>
              <a:t> зує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усереднений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Наприклад,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бронза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БрО3Ц12С5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містить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60"/>
              </a:lnSpc>
            </a:pP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олова, </a:t>
            </a:r>
            <a:r>
              <a:rPr sz="1200" dirty="0">
                <a:latin typeface="Times New Roman"/>
                <a:cs typeface="Times New Roman"/>
              </a:rPr>
              <a:t>12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цинку,</a:t>
            </a:r>
            <a:r>
              <a:rPr sz="1200" dirty="0">
                <a:latin typeface="Times New Roman"/>
                <a:cs typeface="Times New Roman"/>
              </a:rPr>
              <a:t> 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свинцю, решта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мідь.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85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ОЛОВ’ЯНІ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БРОНЗИ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При сплаві міді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оловом утворюються </a:t>
            </a:r>
            <a:r>
              <a:rPr sz="1200" dirty="0">
                <a:latin typeface="Times New Roman"/>
                <a:cs typeface="Times New Roman"/>
              </a:rPr>
              <a:t>тверді розчини. </a:t>
            </a:r>
            <a:r>
              <a:rPr sz="1200" spc="-5" dirty="0">
                <a:latin typeface="Times New Roman"/>
                <a:cs typeface="Times New Roman"/>
              </a:rPr>
              <a:t>Діаграму стану сплаву </a:t>
            </a:r>
            <a:r>
              <a:rPr sz="1200" dirty="0">
                <a:latin typeface="Times New Roman"/>
                <a:cs typeface="Times New Roman"/>
              </a:rPr>
              <a:t>сис-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«мідь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олово»</a:t>
            </a:r>
            <a:r>
              <a:rPr sz="1200" dirty="0">
                <a:latin typeface="Times New Roman"/>
                <a:cs typeface="Times New Roman"/>
              </a:rPr>
              <a:t> представлено</a:t>
            </a:r>
            <a:r>
              <a:rPr sz="1200" spc="-5" dirty="0">
                <a:latin typeface="Times New Roman"/>
                <a:cs typeface="Times New Roman"/>
              </a:rPr>
              <a:t> на рис.</a:t>
            </a:r>
            <a:r>
              <a:rPr sz="1200" dirty="0">
                <a:latin typeface="Times New Roman"/>
                <a:cs typeface="Times New Roman"/>
              </a:rPr>
              <a:t> 12.23.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46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88" y="5818125"/>
            <a:ext cx="5786755" cy="41643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12.23.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 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олово»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25336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Ці сплави </a:t>
            </a:r>
            <a:r>
              <a:rPr sz="1200" dirty="0">
                <a:latin typeface="Times New Roman"/>
                <a:cs typeface="Times New Roman"/>
              </a:rPr>
              <a:t>дуже </a:t>
            </a:r>
            <a:r>
              <a:rPr sz="1200" spc="-5" dirty="0">
                <a:latin typeface="Times New Roman"/>
                <a:cs typeface="Times New Roman"/>
              </a:rPr>
              <a:t>схильні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ліквації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великий </a:t>
            </a:r>
            <a:r>
              <a:rPr sz="1200" dirty="0">
                <a:latin typeface="Times New Roman"/>
                <a:cs typeface="Times New Roman"/>
              </a:rPr>
              <a:t>температурний </a:t>
            </a:r>
            <a:r>
              <a:rPr sz="1200" spc="-5" dirty="0">
                <a:latin typeface="Times New Roman"/>
                <a:cs typeface="Times New Roman"/>
              </a:rPr>
              <a:t>інтервал кристалі- </a:t>
            </a:r>
            <a:r>
              <a:rPr sz="1200" dirty="0">
                <a:latin typeface="Times New Roman"/>
                <a:cs typeface="Times New Roman"/>
              </a:rPr>
              <a:t> зації. </a:t>
            </a:r>
            <a:r>
              <a:rPr sz="1200" spc="-5" dirty="0">
                <a:latin typeface="Times New Roman"/>
                <a:cs typeface="Times New Roman"/>
              </a:rPr>
              <a:t>Завдяки </a:t>
            </a:r>
            <a:r>
              <a:rPr sz="1200" dirty="0">
                <a:latin typeface="Times New Roman"/>
                <a:cs typeface="Times New Roman"/>
              </a:rPr>
              <a:t>ліквації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вмістом олова вище </a:t>
            </a:r>
            <a:r>
              <a:rPr sz="1200" dirty="0">
                <a:latin typeface="Times New Roman"/>
                <a:cs typeface="Times New Roman"/>
              </a:rPr>
              <a:t>5 % мають в </a:t>
            </a:r>
            <a:r>
              <a:rPr sz="1200" spc="-5" dirty="0">
                <a:latin typeface="Times New Roman"/>
                <a:cs typeface="Times New Roman"/>
              </a:rPr>
              <a:t>структурі евтектоїдну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складову </a:t>
            </a:r>
            <a:r>
              <a:rPr sz="1800" baseline="2314" dirty="0">
                <a:latin typeface="Times New Roman"/>
                <a:cs typeface="Times New Roman"/>
              </a:rPr>
              <a:t>– </a:t>
            </a:r>
            <a:r>
              <a:rPr sz="1800" spc="-7" baseline="2314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800" spc="-7" baseline="2314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800" spc="-7" baseline="2314" dirty="0">
                <a:latin typeface="Times New Roman"/>
                <a:cs typeface="Times New Roman"/>
              </a:rPr>
              <a:t>), яка складається </a:t>
            </a:r>
            <a:r>
              <a:rPr sz="1800" baseline="2314" dirty="0">
                <a:latin typeface="Times New Roman"/>
                <a:cs typeface="Times New Roman"/>
              </a:rPr>
              <a:t>з </a:t>
            </a:r>
            <a:r>
              <a:rPr sz="1800" spc="-7" baseline="2314" dirty="0">
                <a:latin typeface="Times New Roman"/>
                <a:cs typeface="Times New Roman"/>
              </a:rPr>
              <a:t>м’якої та твердої фаз. Мікроструктуру олов’яної </a:t>
            </a:r>
            <a:r>
              <a:rPr sz="1800" baseline="23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12.24.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Така будова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всього </a:t>
            </a:r>
            <a:r>
              <a:rPr sz="1200" dirty="0">
                <a:latin typeface="Times New Roman"/>
                <a:cs typeface="Times New Roman"/>
              </a:rPr>
              <a:t>підходить для деталей </a:t>
            </a:r>
            <a:r>
              <a:rPr sz="1200" spc="-5" dirty="0">
                <a:latin typeface="Times New Roman"/>
                <a:cs typeface="Times New Roman"/>
              </a:rPr>
              <a:t>типу </a:t>
            </a:r>
            <a:r>
              <a:rPr sz="1200" dirty="0">
                <a:latin typeface="Times New Roman"/>
                <a:cs typeface="Times New Roman"/>
              </a:rPr>
              <a:t>підшипників </a:t>
            </a:r>
            <a:r>
              <a:rPr sz="1200" spc="-5" dirty="0">
                <a:latin typeface="Times New Roman"/>
                <a:cs typeface="Times New Roman"/>
              </a:rPr>
              <a:t>ковзання: м’яка </a:t>
            </a:r>
            <a:r>
              <a:rPr sz="1200" dirty="0">
                <a:latin typeface="Times New Roman"/>
                <a:cs typeface="Times New Roman"/>
              </a:rPr>
              <a:t> фаза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хорошу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припрацьовуваність;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</a:t>
            </a:r>
            <a:r>
              <a:rPr sz="1200" dirty="0">
                <a:latin typeface="Times New Roman"/>
                <a:cs typeface="Times New Roman"/>
              </a:rPr>
              <a:t> частинки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створюють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зносостій-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кість.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олов’яні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бронзи </a:t>
            </a:r>
            <a:r>
              <a:rPr sz="1200" dirty="0">
                <a:latin typeface="Times New Roman"/>
                <a:cs typeface="Times New Roman"/>
              </a:rPr>
              <a:t>є гарними антифрикційними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матеріалами.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Олов’яні бронзи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низьку об’ємну усадку </a:t>
            </a:r>
            <a:r>
              <a:rPr sz="1200" dirty="0">
                <a:latin typeface="Times New Roman"/>
                <a:cs typeface="Times New Roman"/>
              </a:rPr>
              <a:t>(близько 0,8 %), </a:t>
            </a:r>
            <a:r>
              <a:rPr sz="1200" spc="-5" dirty="0">
                <a:latin typeface="Times New Roman"/>
                <a:cs typeface="Times New Roman"/>
              </a:rPr>
              <a:t>тому використову-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художньому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литті.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Наявність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фосфору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забезпечує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хорошу рідкоплинність.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Олов’яні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розділяються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такі,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деформуються</a:t>
            </a:r>
            <a:r>
              <a:rPr sz="1200" spc="-5" dirty="0">
                <a:latin typeface="Times New Roman"/>
                <a:cs typeface="Times New Roman"/>
              </a:rPr>
              <a:t>, 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ливарні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олов’яних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бронзах,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що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деформуються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повинен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перевищувати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6 %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забезпечення</a:t>
            </a:r>
            <a:r>
              <a:rPr sz="1200" spc="-5" dirty="0">
                <a:latin typeface="Times New Roman"/>
                <a:cs typeface="Times New Roman"/>
              </a:rPr>
              <a:t> необхідної пластичності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(БрОФ6,5-0,15).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складу, олов’яні бронзи,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деформуються, відрізняються </a:t>
            </a:r>
            <a:r>
              <a:rPr sz="1200" dirty="0">
                <a:latin typeface="Times New Roman"/>
                <a:cs typeface="Times New Roman"/>
              </a:rPr>
              <a:t>високими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механічними, антикорозійними, </a:t>
            </a:r>
            <a:r>
              <a:rPr sz="1200" dirty="0">
                <a:latin typeface="Times New Roman"/>
                <a:cs typeface="Times New Roman"/>
              </a:rPr>
              <a:t>антифрикційними </a:t>
            </a:r>
            <a:r>
              <a:rPr sz="1200" spc="-5" dirty="0">
                <a:latin typeface="Times New Roman"/>
                <a:cs typeface="Times New Roman"/>
              </a:rPr>
              <a:t>та пружними властивостями, та ви- </a:t>
            </a:r>
            <a:r>
              <a:rPr sz="1200" dirty="0">
                <a:latin typeface="Times New Roman"/>
                <a:cs typeface="Times New Roman"/>
              </a:rPr>
              <a:t> користовуються в різних </a:t>
            </a:r>
            <a:r>
              <a:rPr sz="1200" spc="-5" dirty="0">
                <a:latin typeface="Times New Roman"/>
                <a:cs typeface="Times New Roman"/>
              </a:rPr>
              <a:t>галузях промисловості.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виготовляють прутки,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труби, стрічку,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дріт.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247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631439" y="5249623"/>
            <a:ext cx="9017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K</a:t>
            </a:r>
            <a:endParaRPr sz="75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87880" y="1121663"/>
            <a:ext cx="3738372" cy="3409188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224213" y="5192169"/>
            <a:ext cx="144145" cy="107314"/>
          </a:xfrm>
          <a:prstGeom prst="rect">
            <a:avLst/>
          </a:prstGeom>
        </p:spPr>
        <p:txBody>
          <a:bodyPr vert="vert270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5" dirty="0">
                <a:latin typeface="Symbol"/>
                <a:cs typeface="Symbol"/>
              </a:rPr>
              <a:t></a:t>
            </a:r>
            <a:r>
              <a:rPr sz="750" dirty="0">
                <a:latin typeface="Symbol"/>
                <a:cs typeface="Symbol"/>
              </a:rPr>
              <a:t></a:t>
            </a:r>
            <a:endParaRPr sz="750">
              <a:latin typeface="Symbol"/>
              <a:cs typeface="Symbo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247388" y="3983734"/>
            <a:ext cx="106045" cy="238760"/>
          </a:xfrm>
          <a:custGeom>
            <a:avLst/>
            <a:gdLst/>
            <a:ahLst/>
            <a:cxnLst/>
            <a:rect l="l" t="t" r="r" b="b"/>
            <a:pathLst>
              <a:path w="106045" h="238760">
                <a:moveTo>
                  <a:pt x="105920" y="0"/>
                </a:moveTo>
                <a:lnTo>
                  <a:pt x="0" y="0"/>
                </a:lnTo>
                <a:lnTo>
                  <a:pt x="0" y="238507"/>
                </a:lnTo>
                <a:lnTo>
                  <a:pt x="105920" y="238507"/>
                </a:lnTo>
                <a:lnTo>
                  <a:pt x="1059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224213" y="4060350"/>
            <a:ext cx="144145" cy="84455"/>
          </a:xfrm>
          <a:prstGeom prst="rect">
            <a:avLst/>
          </a:prstGeom>
        </p:spPr>
        <p:txBody>
          <a:bodyPr vert="vert270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dirty="0">
                <a:latin typeface="Symbol"/>
                <a:cs typeface="Symbol"/>
              </a:rPr>
              <a:t>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229355" y="1046225"/>
            <a:ext cx="0" cy="4354195"/>
          </a:xfrm>
          <a:custGeom>
            <a:avLst/>
            <a:gdLst/>
            <a:ahLst/>
            <a:cxnLst/>
            <a:rect l="l" t="t" r="r" b="b"/>
            <a:pathLst>
              <a:path h="4354195">
                <a:moveTo>
                  <a:pt x="0" y="2460498"/>
                </a:moveTo>
                <a:lnTo>
                  <a:pt x="0" y="3679696"/>
                </a:lnTo>
              </a:path>
              <a:path h="4354195">
                <a:moveTo>
                  <a:pt x="0" y="0"/>
                </a:moveTo>
                <a:lnTo>
                  <a:pt x="0" y="2350008"/>
                </a:lnTo>
              </a:path>
              <a:path h="4354195">
                <a:moveTo>
                  <a:pt x="0" y="3918204"/>
                </a:moveTo>
                <a:lnTo>
                  <a:pt x="0" y="4354068"/>
                </a:lnTo>
              </a:path>
            </a:pathLst>
          </a:custGeom>
          <a:ln w="5359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181035" y="4810056"/>
            <a:ext cx="144145" cy="73660"/>
          </a:xfrm>
          <a:prstGeom prst="rect">
            <a:avLst/>
          </a:prstGeom>
        </p:spPr>
        <p:txBody>
          <a:bodyPr vert="vert270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dirty="0">
                <a:latin typeface="Symbol"/>
                <a:cs typeface="Symbol"/>
              </a:rPr>
              <a:t>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11921" y="4822267"/>
            <a:ext cx="144145" cy="68580"/>
          </a:xfrm>
          <a:prstGeom prst="rect">
            <a:avLst/>
          </a:prstGeom>
        </p:spPr>
        <p:txBody>
          <a:bodyPr vert="vert270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dirty="0">
                <a:latin typeface="Symbol"/>
                <a:cs typeface="Symbol"/>
              </a:rPr>
              <a:t></a:t>
            </a:r>
            <a:endParaRPr sz="750">
              <a:latin typeface="Symbol"/>
              <a:cs typeface="Symbo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083752" y="1043368"/>
            <a:ext cx="3747135" cy="4365625"/>
            <a:chOff x="2083752" y="1043368"/>
            <a:chExt cx="3747135" cy="4365625"/>
          </a:xfrm>
        </p:grpSpPr>
        <p:sp>
          <p:nvSpPr>
            <p:cNvPr id="15" name="object 15"/>
            <p:cNvSpPr/>
            <p:nvPr/>
          </p:nvSpPr>
          <p:spPr>
            <a:xfrm>
              <a:off x="3611880" y="1046225"/>
              <a:ext cx="0" cy="4354195"/>
            </a:xfrm>
            <a:custGeom>
              <a:avLst/>
              <a:gdLst/>
              <a:ahLst/>
              <a:cxnLst/>
              <a:rect l="l" t="t" r="r" b="b"/>
              <a:pathLst>
                <a:path h="4354195">
                  <a:moveTo>
                    <a:pt x="0" y="2142744"/>
                  </a:moveTo>
                  <a:lnTo>
                    <a:pt x="0" y="4354068"/>
                  </a:lnTo>
                </a:path>
                <a:path h="4354195">
                  <a:moveTo>
                    <a:pt x="0" y="1997202"/>
                  </a:moveTo>
                  <a:lnTo>
                    <a:pt x="0" y="2033018"/>
                  </a:lnTo>
                </a:path>
                <a:path h="4354195">
                  <a:moveTo>
                    <a:pt x="0" y="0"/>
                  </a:moveTo>
                  <a:lnTo>
                    <a:pt x="0" y="1886716"/>
                  </a:lnTo>
                </a:path>
              </a:pathLst>
            </a:custGeom>
            <a:ln w="53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087879" y="3445001"/>
              <a:ext cx="3738879" cy="1184910"/>
            </a:xfrm>
            <a:custGeom>
              <a:avLst/>
              <a:gdLst/>
              <a:ahLst/>
              <a:cxnLst/>
              <a:rect l="l" t="t" r="r" b="b"/>
              <a:pathLst>
                <a:path w="3738879" h="1184910">
                  <a:moveTo>
                    <a:pt x="0" y="1184910"/>
                  </a:moveTo>
                  <a:lnTo>
                    <a:pt x="2353818" y="1184910"/>
                  </a:lnTo>
                </a:path>
                <a:path w="3738879" h="1184910">
                  <a:moveTo>
                    <a:pt x="2567178" y="1184910"/>
                  </a:moveTo>
                  <a:lnTo>
                    <a:pt x="2903982" y="1184910"/>
                  </a:lnTo>
                </a:path>
                <a:path w="3738879" h="1184910">
                  <a:moveTo>
                    <a:pt x="3217161" y="1184910"/>
                  </a:moveTo>
                  <a:lnTo>
                    <a:pt x="3563112" y="1184910"/>
                  </a:lnTo>
                </a:path>
                <a:path w="3738879" h="1184910">
                  <a:moveTo>
                    <a:pt x="3656834" y="1184910"/>
                  </a:moveTo>
                  <a:lnTo>
                    <a:pt x="3738372" y="1184910"/>
                  </a:lnTo>
                </a:path>
                <a:path w="3738879" h="1184910">
                  <a:moveTo>
                    <a:pt x="0" y="0"/>
                  </a:moveTo>
                  <a:lnTo>
                    <a:pt x="889254" y="0"/>
                  </a:lnTo>
                </a:path>
                <a:path w="3738879" h="1184910">
                  <a:moveTo>
                    <a:pt x="982216" y="0"/>
                  </a:moveTo>
                  <a:lnTo>
                    <a:pt x="1117092" y="0"/>
                  </a:lnTo>
                </a:path>
                <a:path w="3738879" h="1184910">
                  <a:moveTo>
                    <a:pt x="1210055" y="0"/>
                  </a:moveTo>
                  <a:lnTo>
                    <a:pt x="1285494" y="0"/>
                  </a:lnTo>
                </a:path>
                <a:path w="3738879" h="1184910">
                  <a:moveTo>
                    <a:pt x="1392174" y="0"/>
                  </a:moveTo>
                  <a:lnTo>
                    <a:pt x="2169414" y="0"/>
                  </a:lnTo>
                </a:path>
                <a:path w="3738879" h="1184910">
                  <a:moveTo>
                    <a:pt x="2382774" y="0"/>
                  </a:moveTo>
                  <a:lnTo>
                    <a:pt x="3738372" y="0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70403" y="1046225"/>
              <a:ext cx="390525" cy="4359910"/>
            </a:xfrm>
            <a:custGeom>
              <a:avLst/>
              <a:gdLst/>
              <a:ahLst/>
              <a:cxnLst/>
              <a:rect l="l" t="t" r="r" b="b"/>
              <a:pathLst>
                <a:path w="390525" h="4359910">
                  <a:moveTo>
                    <a:pt x="390144" y="3438906"/>
                  </a:moveTo>
                  <a:lnTo>
                    <a:pt x="390144" y="4354068"/>
                  </a:lnTo>
                </a:path>
                <a:path w="390525" h="4359910">
                  <a:moveTo>
                    <a:pt x="390144" y="2305812"/>
                  </a:moveTo>
                  <a:lnTo>
                    <a:pt x="390144" y="3328416"/>
                  </a:lnTo>
                </a:path>
                <a:path w="390525" h="4359910">
                  <a:moveTo>
                    <a:pt x="390144" y="1983486"/>
                  </a:moveTo>
                  <a:lnTo>
                    <a:pt x="390144" y="2195322"/>
                  </a:lnTo>
                </a:path>
                <a:path w="390525" h="4359910">
                  <a:moveTo>
                    <a:pt x="390144" y="1661922"/>
                  </a:moveTo>
                  <a:lnTo>
                    <a:pt x="390144" y="1839465"/>
                  </a:lnTo>
                </a:path>
                <a:path w="390525" h="4359910">
                  <a:moveTo>
                    <a:pt x="390144" y="1373886"/>
                  </a:moveTo>
                  <a:lnTo>
                    <a:pt x="390144" y="1542289"/>
                  </a:lnTo>
                </a:path>
                <a:path w="390525" h="4359910">
                  <a:moveTo>
                    <a:pt x="390144" y="0"/>
                  </a:moveTo>
                  <a:lnTo>
                    <a:pt x="390144" y="1263396"/>
                  </a:lnTo>
                </a:path>
                <a:path w="390525" h="4359910">
                  <a:moveTo>
                    <a:pt x="0" y="1373886"/>
                  </a:moveTo>
                  <a:lnTo>
                    <a:pt x="0" y="4359402"/>
                  </a:lnTo>
                </a:path>
                <a:path w="390525" h="4359910">
                  <a:moveTo>
                    <a:pt x="0" y="729996"/>
                  </a:moveTo>
                  <a:lnTo>
                    <a:pt x="0" y="1263396"/>
                  </a:lnTo>
                </a:path>
                <a:path w="390525" h="4359910">
                  <a:moveTo>
                    <a:pt x="0" y="4572"/>
                  </a:moveTo>
                  <a:lnTo>
                    <a:pt x="0" y="619506"/>
                  </a:lnTo>
                </a:path>
              </a:pathLst>
            </a:custGeom>
            <a:ln w="53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87879" y="2655569"/>
              <a:ext cx="3738879" cy="0"/>
            </a:xfrm>
            <a:custGeom>
              <a:avLst/>
              <a:gdLst/>
              <a:ahLst/>
              <a:cxnLst/>
              <a:rect l="l" t="t" r="r" b="b"/>
              <a:pathLst>
                <a:path w="3738879">
                  <a:moveTo>
                    <a:pt x="0" y="0"/>
                  </a:moveTo>
                  <a:lnTo>
                    <a:pt x="596646" y="0"/>
                  </a:lnTo>
                </a:path>
                <a:path w="3738879">
                  <a:moveTo>
                    <a:pt x="805431" y="0"/>
                  </a:moveTo>
                  <a:lnTo>
                    <a:pt x="890016" y="0"/>
                  </a:lnTo>
                </a:path>
                <a:path w="3738879">
                  <a:moveTo>
                    <a:pt x="1004316" y="0"/>
                  </a:moveTo>
                  <a:lnTo>
                    <a:pt x="1194054" y="0"/>
                  </a:lnTo>
                </a:path>
                <a:path w="3738879">
                  <a:moveTo>
                    <a:pt x="1309118" y="0"/>
                  </a:moveTo>
                  <a:lnTo>
                    <a:pt x="1338834" y="0"/>
                  </a:lnTo>
                </a:path>
                <a:path w="3738879">
                  <a:moveTo>
                    <a:pt x="1432561" y="0"/>
                  </a:moveTo>
                  <a:lnTo>
                    <a:pt x="3738372" y="0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1872486" y="2150879"/>
            <a:ext cx="20193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800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72486" y="2563124"/>
            <a:ext cx="20193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700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72486" y="2961651"/>
            <a:ext cx="20193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600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872486" y="3349507"/>
            <a:ext cx="20193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500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872486" y="3754131"/>
            <a:ext cx="20193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400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872486" y="4132844"/>
            <a:ext cx="20193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300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872486" y="4540508"/>
            <a:ext cx="20193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200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872486" y="4913894"/>
            <a:ext cx="20193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983740" y="5344419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396744" y="5413757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782306" y="5413757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150347" y="5413757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30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38198" y="5413757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40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300952" y="5413757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60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675846" y="5413757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70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043125" y="5413757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0" dirty="0">
                <a:latin typeface="Times New Roman"/>
                <a:cs typeface="Times New Roman"/>
              </a:rPr>
              <a:t>80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404315" y="5403382"/>
            <a:ext cx="527050" cy="32766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0"/>
              </a:spcBef>
              <a:tabLst>
                <a:tab pos="337820" algn="l"/>
              </a:tabLst>
            </a:pPr>
            <a:r>
              <a:rPr sz="900" spc="10" dirty="0">
                <a:latin typeface="Times New Roman"/>
                <a:cs typeface="Times New Roman"/>
              </a:rPr>
              <a:t>90	100</a:t>
            </a:r>
            <a:endParaRPr sz="900">
              <a:latin typeface="Times New Roman"/>
              <a:cs typeface="Times New Roman"/>
            </a:endParaRPr>
          </a:p>
          <a:p>
            <a:pPr marL="306070">
              <a:lnSpc>
                <a:spcPct val="100000"/>
              </a:lnSpc>
              <a:spcBef>
                <a:spcPts val="110"/>
              </a:spcBef>
            </a:pPr>
            <a:r>
              <a:rPr sz="900" spc="10" dirty="0">
                <a:latin typeface="Times New Roman"/>
                <a:cs typeface="Times New Roman"/>
              </a:rPr>
              <a:t>Sn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871983" y="5403382"/>
            <a:ext cx="306070" cy="32766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51435">
              <a:lnSpc>
                <a:spcPct val="100000"/>
              </a:lnSpc>
              <a:spcBef>
                <a:spcPts val="200"/>
              </a:spcBef>
            </a:pPr>
            <a:r>
              <a:rPr sz="900" spc="10" dirty="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10" dirty="0">
                <a:latin typeface="Times New Roman"/>
                <a:cs typeface="Times New Roman"/>
              </a:rPr>
              <a:t>Sn, </a:t>
            </a:r>
            <a:r>
              <a:rPr sz="900" spc="1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059940" y="5564640"/>
            <a:ext cx="16446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15" dirty="0">
                <a:latin typeface="Times New Roman"/>
                <a:cs typeface="Times New Roman"/>
              </a:rPr>
              <a:t>Cu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694176" y="5715000"/>
            <a:ext cx="696595" cy="43180"/>
          </a:xfrm>
          <a:custGeom>
            <a:avLst/>
            <a:gdLst/>
            <a:ahLst/>
            <a:cxnLst/>
            <a:rect l="l" t="t" r="r" b="b"/>
            <a:pathLst>
              <a:path w="696595" h="43179">
                <a:moveTo>
                  <a:pt x="589788" y="0"/>
                </a:moveTo>
                <a:lnTo>
                  <a:pt x="632460" y="21336"/>
                </a:lnTo>
                <a:lnTo>
                  <a:pt x="589788" y="42672"/>
                </a:lnTo>
                <a:lnTo>
                  <a:pt x="669798" y="26670"/>
                </a:lnTo>
                <a:lnTo>
                  <a:pt x="635508" y="26670"/>
                </a:lnTo>
                <a:lnTo>
                  <a:pt x="637794" y="24384"/>
                </a:lnTo>
                <a:lnTo>
                  <a:pt x="637794" y="18288"/>
                </a:lnTo>
                <a:lnTo>
                  <a:pt x="635508" y="16002"/>
                </a:lnTo>
                <a:lnTo>
                  <a:pt x="669798" y="16002"/>
                </a:lnTo>
                <a:lnTo>
                  <a:pt x="589788" y="0"/>
                </a:lnTo>
                <a:close/>
              </a:path>
              <a:path w="696595" h="43179">
                <a:moveTo>
                  <a:pt x="621792" y="16002"/>
                </a:moveTo>
                <a:lnTo>
                  <a:pt x="2286" y="16002"/>
                </a:lnTo>
                <a:lnTo>
                  <a:pt x="0" y="18288"/>
                </a:lnTo>
                <a:lnTo>
                  <a:pt x="0" y="24384"/>
                </a:lnTo>
                <a:lnTo>
                  <a:pt x="2286" y="26670"/>
                </a:lnTo>
                <a:lnTo>
                  <a:pt x="621792" y="26670"/>
                </a:lnTo>
                <a:lnTo>
                  <a:pt x="632460" y="21336"/>
                </a:lnTo>
                <a:lnTo>
                  <a:pt x="621792" y="16002"/>
                </a:lnTo>
                <a:close/>
              </a:path>
              <a:path w="696595" h="43179">
                <a:moveTo>
                  <a:pt x="669798" y="16002"/>
                </a:moveTo>
                <a:lnTo>
                  <a:pt x="635508" y="16002"/>
                </a:lnTo>
                <a:lnTo>
                  <a:pt x="637794" y="18288"/>
                </a:lnTo>
                <a:lnTo>
                  <a:pt x="637794" y="24384"/>
                </a:lnTo>
                <a:lnTo>
                  <a:pt x="635508" y="26670"/>
                </a:lnTo>
                <a:lnTo>
                  <a:pt x="669798" y="26670"/>
                </a:lnTo>
                <a:lnTo>
                  <a:pt x="696468" y="21336"/>
                </a:lnTo>
                <a:lnTo>
                  <a:pt x="669798" y="160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375916" y="1665731"/>
            <a:ext cx="807085" cy="574040"/>
          </a:xfrm>
          <a:custGeom>
            <a:avLst/>
            <a:gdLst/>
            <a:ahLst/>
            <a:cxnLst/>
            <a:rect l="l" t="t" r="r" b="b"/>
            <a:pathLst>
              <a:path w="807085" h="574039">
                <a:moveTo>
                  <a:pt x="213360" y="0"/>
                </a:moveTo>
                <a:lnTo>
                  <a:pt x="0" y="0"/>
                </a:lnTo>
                <a:lnTo>
                  <a:pt x="0" y="110490"/>
                </a:lnTo>
                <a:lnTo>
                  <a:pt x="213360" y="110490"/>
                </a:lnTo>
                <a:lnTo>
                  <a:pt x="213360" y="0"/>
                </a:lnTo>
                <a:close/>
              </a:path>
              <a:path w="807085" h="574039">
                <a:moveTo>
                  <a:pt x="806945" y="463308"/>
                </a:moveTo>
                <a:lnTo>
                  <a:pt x="713994" y="463308"/>
                </a:lnTo>
                <a:lnTo>
                  <a:pt x="713994" y="573786"/>
                </a:lnTo>
                <a:lnTo>
                  <a:pt x="806945" y="573786"/>
                </a:lnTo>
                <a:lnTo>
                  <a:pt x="806945" y="46330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3089401" y="2106373"/>
            <a:ext cx="9588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10" dirty="0">
                <a:latin typeface="Times New Roman"/>
                <a:cs typeface="Times New Roman"/>
              </a:rPr>
              <a:t>D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447544" y="2309621"/>
            <a:ext cx="93345" cy="110489"/>
          </a:xfrm>
          <a:custGeom>
            <a:avLst/>
            <a:gdLst/>
            <a:ahLst/>
            <a:cxnLst/>
            <a:rect l="l" t="t" r="r" b="b"/>
            <a:pathLst>
              <a:path w="93344" h="110489">
                <a:moveTo>
                  <a:pt x="92962" y="0"/>
                </a:moveTo>
                <a:lnTo>
                  <a:pt x="0" y="0"/>
                </a:lnTo>
                <a:lnTo>
                  <a:pt x="0" y="110490"/>
                </a:lnTo>
                <a:lnTo>
                  <a:pt x="92962" y="110490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2450845" y="2286192"/>
            <a:ext cx="8509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B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791205" y="2309621"/>
            <a:ext cx="93345" cy="110489"/>
          </a:xfrm>
          <a:custGeom>
            <a:avLst/>
            <a:gdLst/>
            <a:ahLst/>
            <a:cxnLst/>
            <a:rect l="l" t="t" r="r" b="b"/>
            <a:pathLst>
              <a:path w="93344" h="110489">
                <a:moveTo>
                  <a:pt x="92962" y="0"/>
                </a:moveTo>
                <a:lnTo>
                  <a:pt x="0" y="0"/>
                </a:lnTo>
                <a:lnTo>
                  <a:pt x="0" y="110490"/>
                </a:lnTo>
                <a:lnTo>
                  <a:pt x="92962" y="110490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793745" y="2286192"/>
            <a:ext cx="9017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C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977121" y="2351544"/>
            <a:ext cx="1374140" cy="520700"/>
          </a:xfrm>
          <a:custGeom>
            <a:avLst/>
            <a:gdLst/>
            <a:ahLst/>
            <a:cxnLst/>
            <a:rect l="l" t="t" r="r" b="b"/>
            <a:pathLst>
              <a:path w="1374139" h="520700">
                <a:moveTo>
                  <a:pt x="92964" y="136398"/>
                </a:moveTo>
                <a:lnTo>
                  <a:pt x="0" y="136398"/>
                </a:lnTo>
                <a:lnTo>
                  <a:pt x="0" y="246113"/>
                </a:lnTo>
                <a:lnTo>
                  <a:pt x="92964" y="246113"/>
                </a:lnTo>
                <a:lnTo>
                  <a:pt x="92964" y="136398"/>
                </a:lnTo>
                <a:close/>
              </a:path>
              <a:path w="1374139" h="520700">
                <a:moveTo>
                  <a:pt x="210312" y="9906"/>
                </a:moveTo>
                <a:lnTo>
                  <a:pt x="117360" y="9906"/>
                </a:lnTo>
                <a:lnTo>
                  <a:pt x="117360" y="120383"/>
                </a:lnTo>
                <a:lnTo>
                  <a:pt x="210312" y="120383"/>
                </a:lnTo>
                <a:lnTo>
                  <a:pt x="210312" y="9906"/>
                </a:lnTo>
                <a:close/>
              </a:path>
              <a:path w="1374139" h="520700">
                <a:moveTo>
                  <a:pt x="384060" y="0"/>
                </a:moveTo>
                <a:lnTo>
                  <a:pt x="290334" y="0"/>
                </a:lnTo>
                <a:lnTo>
                  <a:pt x="290334" y="109715"/>
                </a:lnTo>
                <a:lnTo>
                  <a:pt x="384060" y="109715"/>
                </a:lnTo>
                <a:lnTo>
                  <a:pt x="384060" y="0"/>
                </a:lnTo>
                <a:close/>
              </a:path>
              <a:path w="1374139" h="520700">
                <a:moveTo>
                  <a:pt x="1373898" y="410718"/>
                </a:moveTo>
                <a:lnTo>
                  <a:pt x="1280172" y="410718"/>
                </a:lnTo>
                <a:lnTo>
                  <a:pt x="1280172" y="520433"/>
                </a:lnTo>
                <a:lnTo>
                  <a:pt x="1373898" y="520433"/>
                </a:lnTo>
                <a:lnTo>
                  <a:pt x="1373898" y="41071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4258309" y="2738834"/>
            <a:ext cx="9588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10" dirty="0">
                <a:latin typeface="Times New Roman"/>
                <a:cs typeface="Times New Roman"/>
              </a:rPr>
              <a:t>U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370326" y="2597657"/>
            <a:ext cx="452120" cy="284480"/>
          </a:xfrm>
          <a:custGeom>
            <a:avLst/>
            <a:gdLst/>
            <a:ahLst/>
            <a:cxnLst/>
            <a:rect l="l" t="t" r="r" b="b"/>
            <a:pathLst>
              <a:path w="452120" h="284480">
                <a:moveTo>
                  <a:pt x="93726" y="137160"/>
                </a:moveTo>
                <a:lnTo>
                  <a:pt x="0" y="137160"/>
                </a:lnTo>
                <a:lnTo>
                  <a:pt x="0" y="246888"/>
                </a:lnTo>
                <a:lnTo>
                  <a:pt x="93726" y="246888"/>
                </a:lnTo>
                <a:lnTo>
                  <a:pt x="93726" y="137160"/>
                </a:lnTo>
                <a:close/>
              </a:path>
              <a:path w="452120" h="284480">
                <a:moveTo>
                  <a:pt x="150114" y="0"/>
                </a:moveTo>
                <a:lnTo>
                  <a:pt x="56388" y="0"/>
                </a:lnTo>
                <a:lnTo>
                  <a:pt x="56388" y="110490"/>
                </a:lnTo>
                <a:lnTo>
                  <a:pt x="150114" y="110490"/>
                </a:lnTo>
                <a:lnTo>
                  <a:pt x="150114" y="0"/>
                </a:lnTo>
                <a:close/>
              </a:path>
              <a:path w="452120" h="284480">
                <a:moveTo>
                  <a:pt x="451866" y="173736"/>
                </a:moveTo>
                <a:lnTo>
                  <a:pt x="358902" y="173736"/>
                </a:lnTo>
                <a:lnTo>
                  <a:pt x="358902" y="284226"/>
                </a:lnTo>
                <a:lnTo>
                  <a:pt x="451866" y="284226"/>
                </a:lnTo>
                <a:lnTo>
                  <a:pt x="451866" y="1737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3373628" y="2714449"/>
            <a:ext cx="8509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P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3288791" y="2838449"/>
            <a:ext cx="93345" cy="110489"/>
          </a:xfrm>
          <a:custGeom>
            <a:avLst/>
            <a:gdLst/>
            <a:ahLst/>
            <a:cxnLst/>
            <a:rect l="l" t="t" r="r" b="b"/>
            <a:pathLst>
              <a:path w="93345" h="110489">
                <a:moveTo>
                  <a:pt x="92962" y="0"/>
                </a:moveTo>
                <a:lnTo>
                  <a:pt x="0" y="0"/>
                </a:lnTo>
                <a:lnTo>
                  <a:pt x="0" y="110490"/>
                </a:lnTo>
                <a:lnTo>
                  <a:pt x="92962" y="110490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3287521" y="2815796"/>
            <a:ext cx="9588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10" dirty="0">
                <a:latin typeface="Times New Roman"/>
                <a:cs typeface="Times New Roman"/>
              </a:rPr>
              <a:t>O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564892" y="3259835"/>
            <a:ext cx="93345" cy="110489"/>
          </a:xfrm>
          <a:custGeom>
            <a:avLst/>
            <a:gdLst/>
            <a:ahLst/>
            <a:cxnLst/>
            <a:rect l="l" t="t" r="r" b="b"/>
            <a:pathLst>
              <a:path w="93344" h="110489">
                <a:moveTo>
                  <a:pt x="92962" y="0"/>
                </a:moveTo>
                <a:lnTo>
                  <a:pt x="0" y="0"/>
                </a:lnTo>
                <a:lnTo>
                  <a:pt x="0" y="110490"/>
                </a:lnTo>
                <a:lnTo>
                  <a:pt x="92962" y="110490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2572766" y="3236420"/>
            <a:ext cx="7937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T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977121" y="3150107"/>
            <a:ext cx="449580" cy="356870"/>
          </a:xfrm>
          <a:custGeom>
            <a:avLst/>
            <a:gdLst/>
            <a:ahLst/>
            <a:cxnLst/>
            <a:rect l="l" t="t" r="r" b="b"/>
            <a:pathLst>
              <a:path w="449579" h="356870">
                <a:moveTo>
                  <a:pt x="92964" y="246126"/>
                </a:moveTo>
                <a:lnTo>
                  <a:pt x="0" y="246126"/>
                </a:lnTo>
                <a:lnTo>
                  <a:pt x="0" y="356616"/>
                </a:lnTo>
                <a:lnTo>
                  <a:pt x="92964" y="356616"/>
                </a:lnTo>
                <a:lnTo>
                  <a:pt x="92964" y="246126"/>
                </a:lnTo>
                <a:close/>
              </a:path>
              <a:path w="449579" h="356870">
                <a:moveTo>
                  <a:pt x="449580" y="0"/>
                </a:moveTo>
                <a:lnTo>
                  <a:pt x="356628" y="0"/>
                </a:lnTo>
                <a:lnTo>
                  <a:pt x="356628" y="109728"/>
                </a:lnTo>
                <a:lnTo>
                  <a:pt x="449580" y="109728"/>
                </a:lnTo>
                <a:lnTo>
                  <a:pt x="44958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3326384" y="3125916"/>
            <a:ext cx="10668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10" dirty="0">
                <a:latin typeface="Times New Roman"/>
                <a:cs typeface="Times New Roman"/>
              </a:rPr>
              <a:t>M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204972" y="3396233"/>
            <a:ext cx="93345" cy="110489"/>
          </a:xfrm>
          <a:custGeom>
            <a:avLst/>
            <a:gdLst/>
            <a:ahLst/>
            <a:cxnLst/>
            <a:rect l="l" t="t" r="r" b="b"/>
            <a:pathLst>
              <a:path w="93345" h="110489">
                <a:moveTo>
                  <a:pt x="92962" y="0"/>
                </a:moveTo>
                <a:lnTo>
                  <a:pt x="0" y="0"/>
                </a:lnTo>
                <a:lnTo>
                  <a:pt x="0" y="110490"/>
                </a:lnTo>
                <a:lnTo>
                  <a:pt x="92962" y="110490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2987294" y="3375865"/>
            <a:ext cx="31305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29235" algn="l"/>
              </a:tabLst>
            </a:pPr>
            <a:r>
              <a:rPr sz="750" i="1" spc="5" dirty="0">
                <a:latin typeface="Times New Roman"/>
                <a:cs typeface="Times New Roman"/>
              </a:rPr>
              <a:t>S</a:t>
            </a:r>
            <a:r>
              <a:rPr sz="750" spc="5" dirty="0">
                <a:latin typeface="Times New Roman"/>
                <a:cs typeface="Times New Roman"/>
              </a:rPr>
              <a:t>	</a:t>
            </a:r>
            <a:r>
              <a:rPr sz="750" i="1" spc="10" dirty="0">
                <a:latin typeface="Times New Roman"/>
                <a:cs typeface="Times New Roman"/>
              </a:rPr>
              <a:t>H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3577590" y="2932942"/>
            <a:ext cx="93345" cy="110489"/>
          </a:xfrm>
          <a:custGeom>
            <a:avLst/>
            <a:gdLst/>
            <a:ahLst/>
            <a:cxnLst/>
            <a:rect l="l" t="t" r="r" b="b"/>
            <a:pathLst>
              <a:path w="93345" h="110489">
                <a:moveTo>
                  <a:pt x="92962" y="0"/>
                </a:moveTo>
                <a:lnTo>
                  <a:pt x="0" y="0"/>
                </a:lnTo>
                <a:lnTo>
                  <a:pt x="0" y="110485"/>
                </a:lnTo>
                <a:lnTo>
                  <a:pt x="92962" y="110485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3580891" y="2910284"/>
            <a:ext cx="8509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R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3422142" y="3079254"/>
            <a:ext cx="243840" cy="749935"/>
          </a:xfrm>
          <a:custGeom>
            <a:avLst/>
            <a:gdLst/>
            <a:ahLst/>
            <a:cxnLst/>
            <a:rect l="l" t="t" r="r" b="b"/>
            <a:pathLst>
              <a:path w="243839" h="749935">
                <a:moveTo>
                  <a:pt x="93713" y="639305"/>
                </a:moveTo>
                <a:lnTo>
                  <a:pt x="0" y="639305"/>
                </a:lnTo>
                <a:lnTo>
                  <a:pt x="0" y="749795"/>
                </a:lnTo>
                <a:lnTo>
                  <a:pt x="93713" y="749795"/>
                </a:lnTo>
                <a:lnTo>
                  <a:pt x="93713" y="639305"/>
                </a:lnTo>
                <a:close/>
              </a:path>
              <a:path w="243839" h="749935">
                <a:moveTo>
                  <a:pt x="243840" y="0"/>
                </a:moveTo>
                <a:lnTo>
                  <a:pt x="150114" y="0"/>
                </a:lnTo>
                <a:lnTo>
                  <a:pt x="150114" y="109715"/>
                </a:lnTo>
                <a:lnTo>
                  <a:pt x="243840" y="109715"/>
                </a:lnTo>
                <a:lnTo>
                  <a:pt x="2438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3441446" y="3698191"/>
            <a:ext cx="5778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Times New Roman"/>
                <a:cs typeface="Times New Roman"/>
              </a:rPr>
              <a:t>I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579364" y="3709417"/>
            <a:ext cx="93345" cy="109855"/>
          </a:xfrm>
          <a:custGeom>
            <a:avLst/>
            <a:gdLst/>
            <a:ahLst/>
            <a:cxnLst/>
            <a:rect l="l" t="t" r="r" b="b"/>
            <a:pathLst>
              <a:path w="93345" h="109854">
                <a:moveTo>
                  <a:pt x="92962" y="0"/>
                </a:moveTo>
                <a:lnTo>
                  <a:pt x="0" y="0"/>
                </a:lnTo>
                <a:lnTo>
                  <a:pt x="0" y="109725"/>
                </a:lnTo>
                <a:lnTo>
                  <a:pt x="92962" y="109725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5584952" y="3689047"/>
            <a:ext cx="7937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Y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655055" y="4535629"/>
            <a:ext cx="8509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V</a:t>
            </a:r>
            <a:endParaRPr sz="750">
              <a:latin typeface="Times New Roman"/>
              <a:cs typeface="Times New Roman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2077085" y="1039240"/>
            <a:ext cx="3760470" cy="4371975"/>
            <a:chOff x="2077085" y="1039240"/>
            <a:chExt cx="3760470" cy="4371975"/>
          </a:xfrm>
        </p:grpSpPr>
        <p:sp>
          <p:nvSpPr>
            <p:cNvPr id="65" name="object 65"/>
            <p:cNvSpPr/>
            <p:nvPr/>
          </p:nvSpPr>
          <p:spPr>
            <a:xfrm>
              <a:off x="2087880" y="1046225"/>
              <a:ext cx="3738879" cy="4354195"/>
            </a:xfrm>
            <a:custGeom>
              <a:avLst/>
              <a:gdLst/>
              <a:ahLst/>
              <a:cxnLst/>
              <a:rect l="l" t="t" r="r" b="b"/>
              <a:pathLst>
                <a:path w="3738879" h="4354195">
                  <a:moveTo>
                    <a:pt x="3738372" y="0"/>
                  </a:moveTo>
                  <a:lnTo>
                    <a:pt x="0" y="0"/>
                  </a:lnTo>
                  <a:lnTo>
                    <a:pt x="0" y="4354068"/>
                  </a:lnTo>
                  <a:lnTo>
                    <a:pt x="3738372" y="4354068"/>
                  </a:lnTo>
                  <a:lnTo>
                    <a:pt x="3738372" y="0"/>
                  </a:lnTo>
                  <a:close/>
                </a:path>
              </a:pathLst>
            </a:custGeom>
            <a:ln w="133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087880" y="1457705"/>
              <a:ext cx="3738879" cy="394335"/>
            </a:xfrm>
            <a:custGeom>
              <a:avLst/>
              <a:gdLst/>
              <a:ahLst/>
              <a:cxnLst/>
              <a:rect l="l" t="t" r="r" b="b"/>
              <a:pathLst>
                <a:path w="3738879" h="394335">
                  <a:moveTo>
                    <a:pt x="0" y="0"/>
                  </a:moveTo>
                  <a:lnTo>
                    <a:pt x="3738372" y="0"/>
                  </a:lnTo>
                </a:path>
                <a:path w="3738879" h="394335">
                  <a:moveTo>
                    <a:pt x="0" y="393954"/>
                  </a:moveTo>
                  <a:lnTo>
                    <a:pt x="3738372" y="393954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087880" y="2253233"/>
              <a:ext cx="3738879" cy="2752725"/>
            </a:xfrm>
            <a:custGeom>
              <a:avLst/>
              <a:gdLst/>
              <a:ahLst/>
              <a:cxnLst/>
              <a:rect l="l" t="t" r="r" b="b"/>
              <a:pathLst>
                <a:path w="3738879" h="2752725">
                  <a:moveTo>
                    <a:pt x="0" y="0"/>
                  </a:moveTo>
                  <a:lnTo>
                    <a:pt x="512064" y="0"/>
                  </a:lnTo>
                </a:path>
                <a:path w="3738879" h="2752725">
                  <a:moveTo>
                    <a:pt x="725424" y="0"/>
                  </a:moveTo>
                  <a:lnTo>
                    <a:pt x="3738372" y="0"/>
                  </a:lnTo>
                </a:path>
                <a:path w="3738879" h="2752725">
                  <a:moveTo>
                    <a:pt x="0" y="796290"/>
                  </a:moveTo>
                  <a:lnTo>
                    <a:pt x="1219200" y="796290"/>
                  </a:lnTo>
                </a:path>
                <a:path w="3738879" h="2752725">
                  <a:moveTo>
                    <a:pt x="1435605" y="796290"/>
                  </a:moveTo>
                  <a:lnTo>
                    <a:pt x="3738372" y="796290"/>
                  </a:lnTo>
                </a:path>
                <a:path w="3738879" h="2752725">
                  <a:moveTo>
                    <a:pt x="0" y="1600200"/>
                  </a:moveTo>
                  <a:lnTo>
                    <a:pt x="2161032" y="1600200"/>
                  </a:lnTo>
                </a:path>
                <a:path w="3738879" h="2752725">
                  <a:moveTo>
                    <a:pt x="2253995" y="1600200"/>
                  </a:moveTo>
                  <a:lnTo>
                    <a:pt x="3738372" y="1600200"/>
                  </a:lnTo>
                </a:path>
                <a:path w="3738879" h="2752725">
                  <a:moveTo>
                    <a:pt x="0" y="1981962"/>
                  </a:moveTo>
                  <a:lnTo>
                    <a:pt x="1295400" y="1981962"/>
                  </a:lnTo>
                </a:path>
                <a:path w="3738879" h="2752725">
                  <a:moveTo>
                    <a:pt x="1401315" y="1981962"/>
                  </a:moveTo>
                  <a:lnTo>
                    <a:pt x="1744218" y="1981962"/>
                  </a:lnTo>
                </a:path>
                <a:path w="3738879" h="2752725">
                  <a:moveTo>
                    <a:pt x="1957578" y="1981962"/>
                  </a:moveTo>
                  <a:lnTo>
                    <a:pt x="3738372" y="1981962"/>
                  </a:lnTo>
                </a:path>
                <a:path w="3738879" h="2752725">
                  <a:moveTo>
                    <a:pt x="0" y="2752344"/>
                  </a:moveTo>
                  <a:lnTo>
                    <a:pt x="1697736" y="2752344"/>
                  </a:lnTo>
                </a:path>
                <a:path w="3738879" h="2752725">
                  <a:moveTo>
                    <a:pt x="1957575" y="2752344"/>
                  </a:moveTo>
                  <a:lnTo>
                    <a:pt x="2870454" y="2752344"/>
                  </a:lnTo>
                </a:path>
                <a:path w="3738879" h="2752725">
                  <a:moveTo>
                    <a:pt x="3183638" y="2752344"/>
                  </a:moveTo>
                  <a:lnTo>
                    <a:pt x="3738372" y="2752344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980688" y="1046225"/>
              <a:ext cx="1127760" cy="4354195"/>
            </a:xfrm>
            <a:custGeom>
              <a:avLst/>
              <a:gdLst/>
              <a:ahLst/>
              <a:cxnLst/>
              <a:rect l="l" t="t" r="r" b="b"/>
              <a:pathLst>
                <a:path w="1127760" h="4354195">
                  <a:moveTo>
                    <a:pt x="0" y="4008120"/>
                  </a:moveTo>
                  <a:lnTo>
                    <a:pt x="0" y="4354068"/>
                  </a:lnTo>
                </a:path>
                <a:path w="1127760" h="4354195">
                  <a:moveTo>
                    <a:pt x="0" y="3241548"/>
                  </a:moveTo>
                  <a:lnTo>
                    <a:pt x="0" y="3889246"/>
                  </a:lnTo>
                </a:path>
                <a:path w="1127760" h="4354195">
                  <a:moveTo>
                    <a:pt x="0" y="1835658"/>
                  </a:moveTo>
                  <a:lnTo>
                    <a:pt x="0" y="3131058"/>
                  </a:lnTo>
                </a:path>
                <a:path w="1127760" h="4354195">
                  <a:moveTo>
                    <a:pt x="0" y="0"/>
                  </a:moveTo>
                  <a:lnTo>
                    <a:pt x="0" y="1725168"/>
                  </a:lnTo>
                </a:path>
                <a:path w="1127760" h="4354195">
                  <a:moveTo>
                    <a:pt x="382524" y="2460498"/>
                  </a:moveTo>
                  <a:lnTo>
                    <a:pt x="382524" y="4354068"/>
                  </a:lnTo>
                </a:path>
                <a:path w="1127760" h="4354195">
                  <a:moveTo>
                    <a:pt x="382524" y="0"/>
                  </a:moveTo>
                  <a:lnTo>
                    <a:pt x="382524" y="2350008"/>
                  </a:lnTo>
                </a:path>
                <a:path w="1127760" h="4354195">
                  <a:moveTo>
                    <a:pt x="752094" y="3084576"/>
                  </a:moveTo>
                  <a:lnTo>
                    <a:pt x="752094" y="4354068"/>
                  </a:lnTo>
                </a:path>
                <a:path w="1127760" h="4354195">
                  <a:moveTo>
                    <a:pt x="752094" y="0"/>
                  </a:moveTo>
                  <a:lnTo>
                    <a:pt x="752094" y="2955795"/>
                  </a:lnTo>
                </a:path>
                <a:path w="1127760" h="4354195">
                  <a:moveTo>
                    <a:pt x="1127760" y="4046982"/>
                  </a:moveTo>
                  <a:lnTo>
                    <a:pt x="1127760" y="4354068"/>
                  </a:lnTo>
                </a:path>
                <a:path w="1127760" h="4354195">
                  <a:moveTo>
                    <a:pt x="1127760" y="3643884"/>
                  </a:moveTo>
                  <a:lnTo>
                    <a:pt x="1127760" y="3927349"/>
                  </a:lnTo>
                </a:path>
                <a:path w="1127760" h="4354195">
                  <a:moveTo>
                    <a:pt x="1127760" y="0"/>
                  </a:moveTo>
                  <a:lnTo>
                    <a:pt x="1127760" y="3524251"/>
                  </a:lnTo>
                </a:path>
              </a:pathLst>
            </a:custGeom>
            <a:ln w="53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471160" y="1046225"/>
              <a:ext cx="0" cy="4354195"/>
            </a:xfrm>
            <a:custGeom>
              <a:avLst/>
              <a:gdLst/>
              <a:ahLst/>
              <a:cxnLst/>
              <a:rect l="l" t="t" r="r" b="b"/>
              <a:pathLst>
                <a:path h="4354195">
                  <a:moveTo>
                    <a:pt x="0" y="4354068"/>
                  </a:moveTo>
                  <a:lnTo>
                    <a:pt x="0" y="0"/>
                  </a:lnTo>
                </a:path>
              </a:pathLst>
            </a:custGeom>
            <a:ln w="53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64892" y="2286761"/>
              <a:ext cx="536575" cy="0"/>
            </a:xfrm>
            <a:custGeom>
              <a:avLst/>
              <a:gdLst/>
              <a:ahLst/>
              <a:cxnLst/>
              <a:rect l="l" t="t" r="r" b="b"/>
              <a:pathLst>
                <a:path w="536575">
                  <a:moveTo>
                    <a:pt x="0" y="0"/>
                  </a:moveTo>
                  <a:lnTo>
                    <a:pt x="536448" y="0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375916" y="2286761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214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692908" y="2902457"/>
              <a:ext cx="1603375" cy="469900"/>
            </a:xfrm>
            <a:custGeom>
              <a:avLst/>
              <a:gdLst/>
              <a:ahLst/>
              <a:cxnLst/>
              <a:rect l="l" t="t" r="r" b="b"/>
              <a:pathLst>
                <a:path w="1603375" h="469900">
                  <a:moveTo>
                    <a:pt x="0" y="468630"/>
                  </a:moveTo>
                  <a:lnTo>
                    <a:pt x="637032" y="469392"/>
                  </a:lnTo>
                </a:path>
                <a:path w="1603375" h="469900">
                  <a:moveTo>
                    <a:pt x="569976" y="227838"/>
                  </a:moveTo>
                  <a:lnTo>
                    <a:pt x="858012" y="227838"/>
                  </a:lnTo>
                </a:path>
                <a:path w="1603375" h="469900">
                  <a:moveTo>
                    <a:pt x="621792" y="39624"/>
                  </a:moveTo>
                  <a:lnTo>
                    <a:pt x="849630" y="40386"/>
                  </a:lnTo>
                </a:path>
                <a:path w="1603375" h="469900">
                  <a:moveTo>
                    <a:pt x="858012" y="0"/>
                  </a:moveTo>
                  <a:lnTo>
                    <a:pt x="1603248" y="1524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3102102" y="2487167"/>
              <a:ext cx="161290" cy="1270"/>
            </a:xfrm>
            <a:custGeom>
              <a:avLst/>
              <a:gdLst/>
              <a:ahLst/>
              <a:cxnLst/>
              <a:rect l="l" t="t" r="r" b="b"/>
              <a:pathLst>
                <a:path w="161289" h="1269">
                  <a:moveTo>
                    <a:pt x="-10718" y="381"/>
                  </a:moveTo>
                  <a:lnTo>
                    <a:pt x="171500" y="381"/>
                  </a:lnTo>
                </a:path>
              </a:pathLst>
            </a:custGeom>
            <a:ln w="221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550920" y="3793997"/>
              <a:ext cx="2275840" cy="737235"/>
            </a:xfrm>
            <a:custGeom>
              <a:avLst/>
              <a:gdLst/>
              <a:ahLst/>
              <a:cxnLst/>
              <a:rect l="l" t="t" r="r" b="b"/>
              <a:pathLst>
                <a:path w="2275840" h="737235">
                  <a:moveTo>
                    <a:pt x="0" y="0"/>
                  </a:moveTo>
                  <a:lnTo>
                    <a:pt x="1987296" y="1524"/>
                  </a:lnTo>
                </a:path>
                <a:path w="2275840" h="737235">
                  <a:moveTo>
                    <a:pt x="812292" y="734568"/>
                  </a:moveTo>
                  <a:lnTo>
                    <a:pt x="2275332" y="736854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375916" y="2286761"/>
              <a:ext cx="3450590" cy="3114040"/>
            </a:xfrm>
            <a:custGeom>
              <a:avLst/>
              <a:gdLst/>
              <a:ahLst/>
              <a:cxnLst/>
              <a:rect l="l" t="t" r="r" b="b"/>
              <a:pathLst>
                <a:path w="3450590" h="3114040">
                  <a:moveTo>
                    <a:pt x="6858" y="1084326"/>
                  </a:moveTo>
                  <a:lnTo>
                    <a:pt x="316992" y="1085088"/>
                  </a:lnTo>
                </a:path>
                <a:path w="3450590" h="3114040">
                  <a:moveTo>
                    <a:pt x="27432" y="842772"/>
                  </a:moveTo>
                  <a:lnTo>
                    <a:pt x="645414" y="843534"/>
                  </a:lnTo>
                </a:path>
                <a:path w="3450590" h="3114040">
                  <a:moveTo>
                    <a:pt x="1175004" y="2423922"/>
                  </a:moveTo>
                  <a:lnTo>
                    <a:pt x="3450336" y="2425446"/>
                  </a:lnTo>
                </a:path>
                <a:path w="3450590" h="3114040">
                  <a:moveTo>
                    <a:pt x="0" y="0"/>
                  </a:moveTo>
                  <a:lnTo>
                    <a:pt x="0" y="3113532"/>
                  </a:lnTo>
                </a:path>
                <a:path w="3450590" h="3114040">
                  <a:moveTo>
                    <a:pt x="718566" y="1085088"/>
                  </a:moveTo>
                  <a:lnTo>
                    <a:pt x="719328" y="3113532"/>
                  </a:lnTo>
                </a:path>
                <a:path w="3450590" h="3114040">
                  <a:moveTo>
                    <a:pt x="3397758" y="2229612"/>
                  </a:moveTo>
                  <a:lnTo>
                    <a:pt x="3397758" y="3113532"/>
                  </a:lnTo>
                </a:path>
              </a:pathLst>
            </a:custGeom>
            <a:ln w="214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087880" y="1121663"/>
              <a:ext cx="2276475" cy="4278630"/>
            </a:xfrm>
            <a:custGeom>
              <a:avLst/>
              <a:gdLst/>
              <a:ahLst/>
              <a:cxnLst/>
              <a:rect l="l" t="t" r="r" b="b"/>
              <a:pathLst>
                <a:path w="2276475" h="4278630">
                  <a:moveTo>
                    <a:pt x="2275332" y="2673858"/>
                  </a:moveTo>
                  <a:lnTo>
                    <a:pt x="2276094" y="4278630"/>
                  </a:lnTo>
                </a:path>
                <a:path w="2276475" h="4278630">
                  <a:moveTo>
                    <a:pt x="0" y="0"/>
                  </a:moveTo>
                  <a:lnTo>
                    <a:pt x="12972" y="77589"/>
                  </a:lnTo>
                  <a:lnTo>
                    <a:pt x="23207" y="123882"/>
                  </a:lnTo>
                  <a:lnTo>
                    <a:pt x="37941" y="178881"/>
                  </a:lnTo>
                  <a:lnTo>
                    <a:pt x="58674" y="245364"/>
                  </a:lnTo>
                  <a:lnTo>
                    <a:pt x="71941" y="284733"/>
                  </a:lnTo>
                  <a:lnTo>
                    <a:pt x="87270" y="328976"/>
                  </a:lnTo>
                  <a:lnTo>
                    <a:pt x="104300" y="377023"/>
                  </a:lnTo>
                  <a:lnTo>
                    <a:pt x="122669" y="427805"/>
                  </a:lnTo>
                  <a:lnTo>
                    <a:pt x="142017" y="480250"/>
                  </a:lnTo>
                  <a:lnTo>
                    <a:pt x="161982" y="533290"/>
                  </a:lnTo>
                  <a:lnTo>
                    <a:pt x="182204" y="585854"/>
                  </a:lnTo>
                  <a:lnTo>
                    <a:pt x="202320" y="636873"/>
                  </a:lnTo>
                  <a:lnTo>
                    <a:pt x="221969" y="685277"/>
                  </a:lnTo>
                  <a:lnTo>
                    <a:pt x="240792" y="729996"/>
                  </a:lnTo>
                  <a:lnTo>
                    <a:pt x="264242" y="783118"/>
                  </a:lnTo>
                  <a:lnTo>
                    <a:pt x="288952" y="836080"/>
                  </a:lnTo>
                  <a:lnTo>
                    <a:pt x="314180" y="887863"/>
                  </a:lnTo>
                  <a:lnTo>
                    <a:pt x="339185" y="937450"/>
                  </a:lnTo>
                  <a:lnTo>
                    <a:pt x="363225" y="983822"/>
                  </a:lnTo>
                  <a:lnTo>
                    <a:pt x="385560" y="1025961"/>
                  </a:lnTo>
                  <a:lnTo>
                    <a:pt x="405448" y="1062850"/>
                  </a:lnTo>
                  <a:lnTo>
                    <a:pt x="446043" y="1135630"/>
                  </a:lnTo>
                  <a:lnTo>
                    <a:pt x="470689" y="1164514"/>
                  </a:lnTo>
                  <a:lnTo>
                    <a:pt x="477012" y="1165098"/>
                  </a:lnTo>
                </a:path>
                <a:path w="2276475" h="4278630">
                  <a:moveTo>
                    <a:pt x="0" y="0"/>
                  </a:moveTo>
                  <a:lnTo>
                    <a:pt x="40266" y="23360"/>
                  </a:lnTo>
                  <a:lnTo>
                    <a:pt x="82105" y="49720"/>
                  </a:lnTo>
                  <a:lnTo>
                    <a:pt x="127087" y="82081"/>
                  </a:lnTo>
                  <a:lnTo>
                    <a:pt x="176784" y="123444"/>
                  </a:lnTo>
                  <a:lnTo>
                    <a:pt x="207010" y="150278"/>
                  </a:lnTo>
                  <a:lnTo>
                    <a:pt x="237957" y="178472"/>
                  </a:lnTo>
                  <a:lnTo>
                    <a:pt x="270156" y="208919"/>
                  </a:lnTo>
                  <a:lnTo>
                    <a:pt x="304142" y="242511"/>
                  </a:lnTo>
                  <a:lnTo>
                    <a:pt x="340447" y="280142"/>
                  </a:lnTo>
                  <a:lnTo>
                    <a:pt x="379604" y="322705"/>
                  </a:lnTo>
                  <a:lnTo>
                    <a:pt x="422148" y="371094"/>
                  </a:lnTo>
                  <a:lnTo>
                    <a:pt x="449256" y="402944"/>
                  </a:lnTo>
                  <a:lnTo>
                    <a:pt x="478807" y="438252"/>
                  </a:lnTo>
                  <a:lnTo>
                    <a:pt x="510289" y="476380"/>
                  </a:lnTo>
                  <a:lnTo>
                    <a:pt x="543193" y="516692"/>
                  </a:lnTo>
                  <a:lnTo>
                    <a:pt x="577006" y="558549"/>
                  </a:lnTo>
                  <a:lnTo>
                    <a:pt x="611219" y="601313"/>
                  </a:lnTo>
                  <a:lnTo>
                    <a:pt x="645320" y="644347"/>
                  </a:lnTo>
                  <a:lnTo>
                    <a:pt x="678800" y="687013"/>
                  </a:lnTo>
                  <a:lnTo>
                    <a:pt x="711148" y="728674"/>
                  </a:lnTo>
                  <a:lnTo>
                    <a:pt x="741852" y="768692"/>
                  </a:lnTo>
                  <a:lnTo>
                    <a:pt x="770403" y="806429"/>
                  </a:lnTo>
                  <a:lnTo>
                    <a:pt x="796290" y="841248"/>
                  </a:lnTo>
                  <a:lnTo>
                    <a:pt x="831017" y="889358"/>
                  </a:lnTo>
                  <a:lnTo>
                    <a:pt x="862369" y="934521"/>
                  </a:lnTo>
                  <a:lnTo>
                    <a:pt x="890828" y="977148"/>
                  </a:lnTo>
                  <a:lnTo>
                    <a:pt x="916876" y="1017651"/>
                  </a:lnTo>
                  <a:lnTo>
                    <a:pt x="940995" y="1056438"/>
                  </a:lnTo>
                  <a:lnTo>
                    <a:pt x="963668" y="1093922"/>
                  </a:lnTo>
                  <a:lnTo>
                    <a:pt x="985376" y="1130513"/>
                  </a:lnTo>
                  <a:lnTo>
                    <a:pt x="1006602" y="1166622"/>
                  </a:lnTo>
                  <a:lnTo>
                    <a:pt x="1033891" y="1184612"/>
                  </a:lnTo>
                  <a:lnTo>
                    <a:pt x="1085040" y="1224593"/>
                  </a:lnTo>
                  <a:lnTo>
                    <a:pt x="1126890" y="1274421"/>
                  </a:lnTo>
                  <a:lnTo>
                    <a:pt x="1160014" y="1334095"/>
                  </a:lnTo>
                  <a:lnTo>
                    <a:pt x="1175004" y="1365504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90215" y="2277567"/>
              <a:ext cx="214985" cy="221081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2087880" y="1121663"/>
              <a:ext cx="295275" cy="1178560"/>
            </a:xfrm>
            <a:custGeom>
              <a:avLst/>
              <a:gdLst/>
              <a:ahLst/>
              <a:cxnLst/>
              <a:rect l="l" t="t" r="r" b="b"/>
              <a:pathLst>
                <a:path w="295275" h="1178560">
                  <a:moveTo>
                    <a:pt x="0" y="0"/>
                  </a:moveTo>
                  <a:lnTo>
                    <a:pt x="5100" y="42032"/>
                  </a:lnTo>
                  <a:lnTo>
                    <a:pt x="10440" y="84685"/>
                  </a:lnTo>
                  <a:lnTo>
                    <a:pt x="16312" y="128524"/>
                  </a:lnTo>
                  <a:lnTo>
                    <a:pt x="23012" y="174112"/>
                  </a:lnTo>
                  <a:lnTo>
                    <a:pt x="30835" y="222014"/>
                  </a:lnTo>
                  <a:lnTo>
                    <a:pt x="40075" y="272796"/>
                  </a:lnTo>
                  <a:lnTo>
                    <a:pt x="51027" y="327020"/>
                  </a:lnTo>
                  <a:lnTo>
                    <a:pt x="63987" y="385252"/>
                  </a:lnTo>
                  <a:lnTo>
                    <a:pt x="79248" y="448056"/>
                  </a:lnTo>
                  <a:lnTo>
                    <a:pt x="89591" y="488289"/>
                  </a:lnTo>
                  <a:lnTo>
                    <a:pt x="100768" y="530267"/>
                  </a:lnTo>
                  <a:lnTo>
                    <a:pt x="112721" y="573865"/>
                  </a:lnTo>
                  <a:lnTo>
                    <a:pt x="125388" y="618958"/>
                  </a:lnTo>
                  <a:lnTo>
                    <a:pt x="138712" y="665423"/>
                  </a:lnTo>
                  <a:lnTo>
                    <a:pt x="152631" y="713134"/>
                  </a:lnTo>
                  <a:lnTo>
                    <a:pt x="167087" y="761967"/>
                  </a:lnTo>
                  <a:lnTo>
                    <a:pt x="182020" y="811796"/>
                  </a:lnTo>
                  <a:lnTo>
                    <a:pt x="197370" y="862498"/>
                  </a:lnTo>
                  <a:lnTo>
                    <a:pt x="213077" y="913948"/>
                  </a:lnTo>
                  <a:lnTo>
                    <a:pt x="229083" y="966021"/>
                  </a:lnTo>
                  <a:lnTo>
                    <a:pt x="245327" y="1018592"/>
                  </a:lnTo>
                  <a:lnTo>
                    <a:pt x="261750" y="1071538"/>
                  </a:lnTo>
                  <a:lnTo>
                    <a:pt x="278292" y="1124732"/>
                  </a:lnTo>
                  <a:lnTo>
                    <a:pt x="294894" y="1178052"/>
                  </a:lnTo>
                </a:path>
              </a:pathLst>
            </a:custGeom>
            <a:ln w="214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262884" y="2487167"/>
              <a:ext cx="456565" cy="417195"/>
            </a:xfrm>
            <a:custGeom>
              <a:avLst/>
              <a:gdLst/>
              <a:ahLst/>
              <a:cxnLst/>
              <a:rect l="l" t="t" r="r" b="b"/>
              <a:pathLst>
                <a:path w="456564" h="417194">
                  <a:moveTo>
                    <a:pt x="0" y="0"/>
                  </a:moveTo>
                  <a:lnTo>
                    <a:pt x="41600" y="3559"/>
                  </a:lnTo>
                  <a:lnTo>
                    <a:pt x="81915" y="7905"/>
                  </a:lnTo>
                  <a:lnTo>
                    <a:pt x="152400" y="22098"/>
                  </a:lnTo>
                  <a:lnTo>
                    <a:pt x="199167" y="42672"/>
                  </a:lnTo>
                  <a:lnTo>
                    <a:pt x="240792" y="76962"/>
                  </a:lnTo>
                  <a:lnTo>
                    <a:pt x="293751" y="135064"/>
                  </a:lnTo>
                  <a:lnTo>
                    <a:pt x="321587" y="171688"/>
                  </a:lnTo>
                  <a:lnTo>
                    <a:pt x="348996" y="212598"/>
                  </a:lnTo>
                  <a:lnTo>
                    <a:pt x="370484" y="248393"/>
                  </a:lnTo>
                  <a:lnTo>
                    <a:pt x="391972" y="287554"/>
                  </a:lnTo>
                  <a:lnTo>
                    <a:pt x="413461" y="329238"/>
                  </a:lnTo>
                  <a:lnTo>
                    <a:pt x="434949" y="372605"/>
                  </a:lnTo>
                  <a:lnTo>
                    <a:pt x="456438" y="416814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15995" y="2724099"/>
              <a:ext cx="310235" cy="229463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2900934" y="2288285"/>
              <a:ext cx="361950" cy="1083945"/>
            </a:xfrm>
            <a:custGeom>
              <a:avLst/>
              <a:gdLst/>
              <a:ahLst/>
              <a:cxnLst/>
              <a:rect l="l" t="t" r="r" b="b"/>
              <a:pathLst>
                <a:path w="361950" h="1083945">
                  <a:moveTo>
                    <a:pt x="0" y="0"/>
                  </a:moveTo>
                  <a:lnTo>
                    <a:pt x="2342" y="46316"/>
                  </a:lnTo>
                  <a:lnTo>
                    <a:pt x="5023" y="93669"/>
                  </a:lnTo>
                  <a:lnTo>
                    <a:pt x="8382" y="142970"/>
                  </a:lnTo>
                  <a:lnTo>
                    <a:pt x="12756" y="195128"/>
                  </a:lnTo>
                  <a:lnTo>
                    <a:pt x="18485" y="251054"/>
                  </a:lnTo>
                  <a:lnTo>
                    <a:pt x="25908" y="311658"/>
                  </a:lnTo>
                  <a:lnTo>
                    <a:pt x="31981" y="356175"/>
                  </a:lnTo>
                  <a:lnTo>
                    <a:pt x="38932" y="404657"/>
                  </a:lnTo>
                  <a:lnTo>
                    <a:pt x="46623" y="455986"/>
                  </a:lnTo>
                  <a:lnTo>
                    <a:pt x="54916" y="509046"/>
                  </a:lnTo>
                  <a:lnTo>
                    <a:pt x="63673" y="562720"/>
                  </a:lnTo>
                  <a:lnTo>
                    <a:pt x="72756" y="615893"/>
                  </a:lnTo>
                  <a:lnTo>
                    <a:pt x="82028" y="667448"/>
                  </a:lnTo>
                  <a:lnTo>
                    <a:pt x="91350" y="716268"/>
                  </a:lnTo>
                  <a:lnTo>
                    <a:pt x="100584" y="761238"/>
                  </a:lnTo>
                  <a:lnTo>
                    <a:pt x="112891" y="814562"/>
                  </a:lnTo>
                  <a:lnTo>
                    <a:pt x="125612" y="864527"/>
                  </a:lnTo>
                  <a:lnTo>
                    <a:pt x="138692" y="911694"/>
                  </a:lnTo>
                  <a:lnTo>
                    <a:pt x="152080" y="956621"/>
                  </a:lnTo>
                  <a:lnTo>
                    <a:pt x="165720" y="999868"/>
                  </a:lnTo>
                  <a:lnTo>
                    <a:pt x="179560" y="1041996"/>
                  </a:lnTo>
                  <a:lnTo>
                    <a:pt x="193548" y="1083564"/>
                  </a:lnTo>
                </a:path>
                <a:path w="361950" h="1083945">
                  <a:moveTo>
                    <a:pt x="194310" y="1082040"/>
                  </a:moveTo>
                  <a:lnTo>
                    <a:pt x="221158" y="1036879"/>
                  </a:lnTo>
                  <a:lnTo>
                    <a:pt x="247364" y="993933"/>
                  </a:lnTo>
                  <a:lnTo>
                    <a:pt x="271998" y="954845"/>
                  </a:lnTo>
                  <a:lnTo>
                    <a:pt x="294132" y="921258"/>
                  </a:lnTo>
                  <a:lnTo>
                    <a:pt x="331184" y="873442"/>
                  </a:lnTo>
                  <a:lnTo>
                    <a:pt x="346960" y="856107"/>
                  </a:lnTo>
                  <a:lnTo>
                    <a:pt x="361950" y="840486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47593" y="2930600"/>
              <a:ext cx="75539" cy="210413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2564892" y="2301239"/>
              <a:ext cx="3261360" cy="2951480"/>
            </a:xfrm>
            <a:custGeom>
              <a:avLst/>
              <a:gdLst/>
              <a:ahLst/>
              <a:cxnLst/>
              <a:rect l="l" t="t" r="r" b="b"/>
              <a:pathLst>
                <a:path w="3261360" h="2951479">
                  <a:moveTo>
                    <a:pt x="3208782" y="2216658"/>
                  </a:moveTo>
                  <a:lnTo>
                    <a:pt x="3261360" y="2154174"/>
                  </a:lnTo>
                </a:path>
                <a:path w="3261360" h="2951479">
                  <a:moveTo>
                    <a:pt x="0" y="0"/>
                  </a:moveTo>
                  <a:lnTo>
                    <a:pt x="6289" y="49684"/>
                  </a:lnTo>
                  <a:lnTo>
                    <a:pt x="12596" y="99298"/>
                  </a:lnTo>
                  <a:lnTo>
                    <a:pt x="18939" y="148840"/>
                  </a:lnTo>
                  <a:lnTo>
                    <a:pt x="25336" y="198310"/>
                  </a:lnTo>
                  <a:lnTo>
                    <a:pt x="31804" y="247709"/>
                  </a:lnTo>
                  <a:lnTo>
                    <a:pt x="38361" y="297037"/>
                  </a:lnTo>
                  <a:lnTo>
                    <a:pt x="45026" y="346293"/>
                  </a:lnTo>
                  <a:lnTo>
                    <a:pt x="51816" y="395478"/>
                  </a:lnTo>
                  <a:lnTo>
                    <a:pt x="59531" y="445933"/>
                  </a:lnTo>
                  <a:lnTo>
                    <a:pt x="68103" y="498228"/>
                  </a:lnTo>
                  <a:lnTo>
                    <a:pt x="77104" y="551202"/>
                  </a:lnTo>
                  <a:lnTo>
                    <a:pt x="86106" y="603694"/>
                  </a:lnTo>
                  <a:lnTo>
                    <a:pt x="94678" y="654543"/>
                  </a:lnTo>
                  <a:lnTo>
                    <a:pt x="102393" y="702587"/>
                  </a:lnTo>
                  <a:lnTo>
                    <a:pt x="108823" y="746667"/>
                  </a:lnTo>
                  <a:lnTo>
                    <a:pt x="113538" y="785622"/>
                  </a:lnTo>
                  <a:lnTo>
                    <a:pt x="118360" y="846379"/>
                  </a:lnTo>
                  <a:lnTo>
                    <a:pt x="118395" y="891635"/>
                  </a:lnTo>
                  <a:lnTo>
                    <a:pt x="116002" y="930175"/>
                  </a:lnTo>
                  <a:lnTo>
                    <a:pt x="113538" y="970788"/>
                  </a:lnTo>
                  <a:lnTo>
                    <a:pt x="111942" y="1015948"/>
                  </a:lnTo>
                  <a:lnTo>
                    <a:pt x="109918" y="1060608"/>
                  </a:lnTo>
                  <a:lnTo>
                    <a:pt x="106465" y="1103983"/>
                  </a:lnTo>
                  <a:lnTo>
                    <a:pt x="100584" y="1145286"/>
                  </a:lnTo>
                  <a:lnTo>
                    <a:pt x="90999" y="1182278"/>
                  </a:lnTo>
                  <a:lnTo>
                    <a:pt x="78200" y="1216056"/>
                  </a:lnTo>
                  <a:lnTo>
                    <a:pt x="65543" y="1250834"/>
                  </a:lnTo>
                  <a:lnTo>
                    <a:pt x="56388" y="1290828"/>
                  </a:lnTo>
                  <a:lnTo>
                    <a:pt x="52458" y="1328082"/>
                  </a:lnTo>
                  <a:lnTo>
                    <a:pt x="51816" y="1363694"/>
                  </a:lnTo>
                  <a:lnTo>
                    <a:pt x="52316" y="1413736"/>
                  </a:lnTo>
                  <a:lnTo>
                    <a:pt x="51816" y="1494282"/>
                  </a:lnTo>
                  <a:lnTo>
                    <a:pt x="50824" y="1568950"/>
                  </a:lnTo>
                  <a:lnTo>
                    <a:pt x="50184" y="1611558"/>
                  </a:lnTo>
                  <a:lnTo>
                    <a:pt x="49473" y="1657293"/>
                  </a:lnTo>
                  <a:lnTo>
                    <a:pt x="48709" y="1705864"/>
                  </a:lnTo>
                  <a:lnTo>
                    <a:pt x="47910" y="1756981"/>
                  </a:lnTo>
                  <a:lnTo>
                    <a:pt x="47096" y="1810352"/>
                  </a:lnTo>
                  <a:lnTo>
                    <a:pt x="46284" y="1865686"/>
                  </a:lnTo>
                  <a:lnTo>
                    <a:pt x="45493" y="1922692"/>
                  </a:lnTo>
                  <a:lnTo>
                    <a:pt x="44742" y="1981080"/>
                  </a:lnTo>
                  <a:lnTo>
                    <a:pt x="44050" y="2040557"/>
                  </a:lnTo>
                  <a:lnTo>
                    <a:pt x="43434" y="2100834"/>
                  </a:lnTo>
                  <a:lnTo>
                    <a:pt x="43045" y="2144342"/>
                  </a:lnTo>
                  <a:lnTo>
                    <a:pt x="42686" y="2189029"/>
                  </a:lnTo>
                  <a:lnTo>
                    <a:pt x="42353" y="2234819"/>
                  </a:lnTo>
                  <a:lnTo>
                    <a:pt x="42043" y="2281642"/>
                  </a:lnTo>
                  <a:lnTo>
                    <a:pt x="41754" y="2329424"/>
                  </a:lnTo>
                  <a:lnTo>
                    <a:pt x="41482" y="2378093"/>
                  </a:lnTo>
                  <a:lnTo>
                    <a:pt x="41225" y="2427577"/>
                  </a:lnTo>
                  <a:lnTo>
                    <a:pt x="40980" y="2477802"/>
                  </a:lnTo>
                  <a:lnTo>
                    <a:pt x="40745" y="2528696"/>
                  </a:lnTo>
                  <a:lnTo>
                    <a:pt x="40516" y="2580186"/>
                  </a:lnTo>
                  <a:lnTo>
                    <a:pt x="40291" y="2632201"/>
                  </a:lnTo>
                  <a:lnTo>
                    <a:pt x="40067" y="2684667"/>
                  </a:lnTo>
                  <a:lnTo>
                    <a:pt x="39840" y="2737511"/>
                  </a:lnTo>
                  <a:lnTo>
                    <a:pt x="39610" y="2790662"/>
                  </a:lnTo>
                  <a:lnTo>
                    <a:pt x="39371" y="2844046"/>
                  </a:lnTo>
                  <a:lnTo>
                    <a:pt x="39123" y="2897592"/>
                  </a:lnTo>
                  <a:lnTo>
                    <a:pt x="38862" y="2951226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" name="object 84"/>
          <p:cNvSpPr txBox="1"/>
          <p:nvPr/>
        </p:nvSpPr>
        <p:spPr>
          <a:xfrm>
            <a:off x="4072128" y="2012446"/>
            <a:ext cx="213360" cy="110489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830"/>
              </a:lnSpc>
            </a:pPr>
            <a:r>
              <a:rPr sz="750" i="1" spc="5" dirty="0">
                <a:latin typeface="Times New Roman"/>
                <a:cs typeface="Times New Roman"/>
              </a:rPr>
              <a:t>L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277361" y="2062733"/>
            <a:ext cx="213360" cy="110489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20320">
              <a:lnSpc>
                <a:spcPts val="860"/>
              </a:lnSpc>
            </a:pPr>
            <a:r>
              <a:rPr sz="750" i="1" dirty="0">
                <a:latin typeface="Times New Roman"/>
                <a:cs typeface="Times New Roman"/>
              </a:rPr>
              <a:t>L+</a:t>
            </a:r>
            <a:r>
              <a:rPr sz="750" dirty="0">
                <a:latin typeface="Symbol"/>
                <a:cs typeface="Symbol"/>
              </a:rPr>
              <a:t></a:t>
            </a:r>
            <a:endParaRPr sz="750">
              <a:latin typeface="Symbol"/>
              <a:cs typeface="Symbol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2599944" y="2147315"/>
            <a:ext cx="979169" cy="314960"/>
            <a:chOff x="2599944" y="2147315"/>
            <a:chExt cx="979169" cy="314960"/>
          </a:xfrm>
        </p:grpSpPr>
        <p:sp>
          <p:nvSpPr>
            <p:cNvPr id="87" name="object 87"/>
            <p:cNvSpPr/>
            <p:nvPr/>
          </p:nvSpPr>
          <p:spPr>
            <a:xfrm>
              <a:off x="3102102" y="2173223"/>
              <a:ext cx="259079" cy="178435"/>
            </a:xfrm>
            <a:custGeom>
              <a:avLst/>
              <a:gdLst/>
              <a:ahLst/>
              <a:cxnLst/>
              <a:rect l="l" t="t" r="r" b="b"/>
              <a:pathLst>
                <a:path w="259079" h="178435">
                  <a:moveTo>
                    <a:pt x="259080" y="0"/>
                  </a:moveTo>
                  <a:lnTo>
                    <a:pt x="0" y="178308"/>
                  </a:lnTo>
                </a:path>
              </a:pathLst>
            </a:custGeom>
            <a:ln w="80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599944" y="2147315"/>
              <a:ext cx="979169" cy="314960"/>
            </a:xfrm>
            <a:custGeom>
              <a:avLst/>
              <a:gdLst/>
              <a:ahLst/>
              <a:cxnLst/>
              <a:rect l="l" t="t" r="r" b="b"/>
              <a:pathLst>
                <a:path w="979170" h="314960">
                  <a:moveTo>
                    <a:pt x="213347" y="0"/>
                  </a:moveTo>
                  <a:lnTo>
                    <a:pt x="0" y="0"/>
                  </a:lnTo>
                  <a:lnTo>
                    <a:pt x="0" y="110490"/>
                  </a:lnTo>
                  <a:lnTo>
                    <a:pt x="213347" y="110490"/>
                  </a:lnTo>
                  <a:lnTo>
                    <a:pt x="213347" y="0"/>
                  </a:lnTo>
                  <a:close/>
                </a:path>
                <a:path w="979170" h="314960">
                  <a:moveTo>
                    <a:pt x="979170" y="204228"/>
                  </a:moveTo>
                  <a:lnTo>
                    <a:pt x="765810" y="204228"/>
                  </a:lnTo>
                  <a:lnTo>
                    <a:pt x="765810" y="314706"/>
                  </a:lnTo>
                  <a:lnTo>
                    <a:pt x="979170" y="314706"/>
                  </a:lnTo>
                  <a:lnTo>
                    <a:pt x="979170" y="2042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2604007" y="2123899"/>
            <a:ext cx="21082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10" dirty="0">
                <a:latin typeface="Times New Roman"/>
                <a:cs typeface="Times New Roman"/>
              </a:rPr>
              <a:t>7</a:t>
            </a:r>
            <a:r>
              <a:rPr sz="750" spc="-5" dirty="0">
                <a:latin typeface="Times New Roman"/>
                <a:cs typeface="Times New Roman"/>
              </a:rPr>
              <a:t>9</a:t>
            </a:r>
            <a:r>
              <a:rPr sz="750" spc="10" dirty="0">
                <a:latin typeface="Times New Roman"/>
                <a:cs typeface="Times New Roman"/>
              </a:rPr>
              <a:t>0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3832097" y="2771393"/>
            <a:ext cx="213360" cy="110489"/>
          </a:xfrm>
          <a:custGeom>
            <a:avLst/>
            <a:gdLst/>
            <a:ahLst/>
            <a:cxnLst/>
            <a:rect l="l" t="t" r="r" b="b"/>
            <a:pathLst>
              <a:path w="213360" h="110489">
                <a:moveTo>
                  <a:pt x="213360" y="0"/>
                </a:moveTo>
                <a:lnTo>
                  <a:pt x="0" y="0"/>
                </a:lnTo>
                <a:lnTo>
                  <a:pt x="0" y="110490"/>
                </a:lnTo>
                <a:lnTo>
                  <a:pt x="213360" y="110490"/>
                </a:lnTo>
                <a:lnTo>
                  <a:pt x="21336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3741673" y="2747977"/>
            <a:ext cx="30543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J</a:t>
            </a:r>
            <a:r>
              <a:rPr sz="750" i="1" spc="140" dirty="0">
                <a:latin typeface="Times New Roman"/>
                <a:cs typeface="Times New Roman"/>
              </a:rPr>
              <a:t> </a:t>
            </a:r>
            <a:r>
              <a:rPr sz="750" spc="5" dirty="0">
                <a:latin typeface="Times New Roman"/>
                <a:cs typeface="Times New Roman"/>
              </a:rPr>
              <a:t>640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</p:txBody>
      </p:sp>
      <p:grpSp>
        <p:nvGrpSpPr>
          <p:cNvPr id="92" name="object 92"/>
          <p:cNvGrpSpPr/>
          <p:nvPr/>
        </p:nvGrpSpPr>
        <p:grpSpPr>
          <a:xfrm>
            <a:off x="2763774" y="2475610"/>
            <a:ext cx="3023235" cy="2051685"/>
            <a:chOff x="2763774" y="2475610"/>
            <a:chExt cx="3023235" cy="2051685"/>
          </a:xfrm>
        </p:grpSpPr>
        <p:sp>
          <p:nvSpPr>
            <p:cNvPr id="93" name="object 93"/>
            <p:cNvSpPr/>
            <p:nvPr/>
          </p:nvSpPr>
          <p:spPr>
            <a:xfrm>
              <a:off x="3195066" y="2486405"/>
              <a:ext cx="2581275" cy="2030095"/>
            </a:xfrm>
            <a:custGeom>
              <a:avLst/>
              <a:gdLst/>
              <a:ahLst/>
              <a:cxnLst/>
              <a:rect l="l" t="t" r="r" b="b"/>
              <a:pathLst>
                <a:path w="2581275" h="2030095">
                  <a:moveTo>
                    <a:pt x="0" y="0"/>
                  </a:moveTo>
                  <a:lnTo>
                    <a:pt x="46750" y="13333"/>
                  </a:lnTo>
                  <a:lnTo>
                    <a:pt x="93525" y="26790"/>
                  </a:lnTo>
                  <a:lnTo>
                    <a:pt x="140385" y="40457"/>
                  </a:lnTo>
                  <a:lnTo>
                    <a:pt x="187393" y="54419"/>
                  </a:lnTo>
                  <a:lnTo>
                    <a:pt x="234611" y="68763"/>
                  </a:lnTo>
                  <a:lnTo>
                    <a:pt x="282100" y="83573"/>
                  </a:lnTo>
                  <a:lnTo>
                    <a:pt x="329922" y="98937"/>
                  </a:lnTo>
                  <a:lnTo>
                    <a:pt x="378139" y="114940"/>
                  </a:lnTo>
                  <a:lnTo>
                    <a:pt x="426813" y="131667"/>
                  </a:lnTo>
                  <a:lnTo>
                    <a:pt x="476006" y="149205"/>
                  </a:lnTo>
                  <a:lnTo>
                    <a:pt x="525780" y="167640"/>
                  </a:lnTo>
                  <a:lnTo>
                    <a:pt x="572651" y="185390"/>
                  </a:lnTo>
                  <a:lnTo>
                    <a:pt x="620843" y="204237"/>
                  </a:lnTo>
                  <a:lnTo>
                    <a:pt x="670024" y="224004"/>
                  </a:lnTo>
                  <a:lnTo>
                    <a:pt x="719864" y="244517"/>
                  </a:lnTo>
                  <a:lnTo>
                    <a:pt x="770032" y="265601"/>
                  </a:lnTo>
                  <a:lnTo>
                    <a:pt x="820197" y="287083"/>
                  </a:lnTo>
                  <a:lnTo>
                    <a:pt x="870029" y="308787"/>
                  </a:lnTo>
                  <a:lnTo>
                    <a:pt x="919197" y="330538"/>
                  </a:lnTo>
                  <a:lnTo>
                    <a:pt x="967370" y="352163"/>
                  </a:lnTo>
                  <a:lnTo>
                    <a:pt x="1014218" y="373485"/>
                  </a:lnTo>
                  <a:lnTo>
                    <a:pt x="1059409" y="394332"/>
                  </a:lnTo>
                  <a:lnTo>
                    <a:pt x="1102614" y="414528"/>
                  </a:lnTo>
                  <a:lnTo>
                    <a:pt x="1152160" y="438024"/>
                  </a:lnTo>
                  <a:lnTo>
                    <a:pt x="1199522" y="461040"/>
                  </a:lnTo>
                  <a:lnTo>
                    <a:pt x="1245027" y="483690"/>
                  </a:lnTo>
                  <a:lnTo>
                    <a:pt x="1289005" y="506089"/>
                  </a:lnTo>
                  <a:lnTo>
                    <a:pt x="1331785" y="528351"/>
                  </a:lnTo>
                  <a:lnTo>
                    <a:pt x="1373697" y="550590"/>
                  </a:lnTo>
                  <a:lnTo>
                    <a:pt x="1415069" y="572921"/>
                  </a:lnTo>
                  <a:lnTo>
                    <a:pt x="1456230" y="595457"/>
                  </a:lnTo>
                  <a:lnTo>
                    <a:pt x="1497511" y="618313"/>
                  </a:lnTo>
                  <a:lnTo>
                    <a:pt x="1539240" y="641604"/>
                  </a:lnTo>
                  <a:lnTo>
                    <a:pt x="1586528" y="668151"/>
                  </a:lnTo>
                  <a:lnTo>
                    <a:pt x="1634934" y="695715"/>
                  </a:lnTo>
                  <a:lnTo>
                    <a:pt x="1683709" y="723900"/>
                  </a:lnTo>
                  <a:lnTo>
                    <a:pt x="1732108" y="752310"/>
                  </a:lnTo>
                  <a:lnTo>
                    <a:pt x="1779385" y="780551"/>
                  </a:lnTo>
                  <a:lnTo>
                    <a:pt x="1824792" y="808228"/>
                  </a:lnTo>
                  <a:lnTo>
                    <a:pt x="1867584" y="834945"/>
                  </a:lnTo>
                  <a:lnTo>
                    <a:pt x="1907015" y="860307"/>
                  </a:lnTo>
                  <a:lnTo>
                    <a:pt x="1942338" y="883920"/>
                  </a:lnTo>
                  <a:lnTo>
                    <a:pt x="1994349" y="920471"/>
                  </a:lnTo>
                  <a:lnTo>
                    <a:pt x="2034729" y="951756"/>
                  </a:lnTo>
                  <a:lnTo>
                    <a:pt x="2068305" y="980919"/>
                  </a:lnTo>
                  <a:lnTo>
                    <a:pt x="2099907" y="1011106"/>
                  </a:lnTo>
                  <a:lnTo>
                    <a:pt x="2134362" y="1045464"/>
                  </a:lnTo>
                  <a:lnTo>
                    <a:pt x="2165752" y="1076339"/>
                  </a:lnTo>
                  <a:lnTo>
                    <a:pt x="2197269" y="1107806"/>
                  </a:lnTo>
                  <a:lnTo>
                    <a:pt x="2228659" y="1140714"/>
                  </a:lnTo>
                  <a:lnTo>
                    <a:pt x="2259668" y="1175907"/>
                  </a:lnTo>
                  <a:lnTo>
                    <a:pt x="2290042" y="1214232"/>
                  </a:lnTo>
                  <a:lnTo>
                    <a:pt x="2319528" y="1256538"/>
                  </a:lnTo>
                  <a:lnTo>
                    <a:pt x="2344838" y="1296388"/>
                  </a:lnTo>
                  <a:lnTo>
                    <a:pt x="2370202" y="1339185"/>
                  </a:lnTo>
                  <a:lnTo>
                    <a:pt x="2395205" y="1384420"/>
                  </a:lnTo>
                  <a:lnTo>
                    <a:pt x="2419436" y="1431589"/>
                  </a:lnTo>
                  <a:lnTo>
                    <a:pt x="2442481" y="1480183"/>
                  </a:lnTo>
                  <a:lnTo>
                    <a:pt x="2463925" y="1529698"/>
                  </a:lnTo>
                  <a:lnTo>
                    <a:pt x="2483358" y="1579626"/>
                  </a:lnTo>
                  <a:lnTo>
                    <a:pt x="2498846" y="1626145"/>
                  </a:lnTo>
                  <a:lnTo>
                    <a:pt x="2513254" y="1676888"/>
                  </a:lnTo>
                  <a:lnTo>
                    <a:pt x="2526501" y="1729792"/>
                  </a:lnTo>
                  <a:lnTo>
                    <a:pt x="2538507" y="1782794"/>
                  </a:lnTo>
                  <a:lnTo>
                    <a:pt x="2549192" y="1833831"/>
                  </a:lnTo>
                  <a:lnTo>
                    <a:pt x="2558474" y="1880842"/>
                  </a:lnTo>
                  <a:lnTo>
                    <a:pt x="2566274" y="1921762"/>
                  </a:lnTo>
                  <a:lnTo>
                    <a:pt x="2580012" y="1998142"/>
                  </a:lnTo>
                  <a:lnTo>
                    <a:pt x="2581084" y="2020538"/>
                  </a:lnTo>
                  <a:lnTo>
                    <a:pt x="2577869" y="2028789"/>
                  </a:lnTo>
                  <a:lnTo>
                    <a:pt x="2572512" y="2029968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763774" y="3241547"/>
              <a:ext cx="213360" cy="110489"/>
            </a:xfrm>
            <a:custGeom>
              <a:avLst/>
              <a:gdLst/>
              <a:ahLst/>
              <a:cxnLst/>
              <a:rect l="l" t="t" r="r" b="b"/>
              <a:pathLst>
                <a:path w="213360" h="110489">
                  <a:moveTo>
                    <a:pt x="213360" y="0"/>
                  </a:moveTo>
                  <a:lnTo>
                    <a:pt x="0" y="0"/>
                  </a:lnTo>
                  <a:lnTo>
                    <a:pt x="0" y="110490"/>
                  </a:lnTo>
                  <a:lnTo>
                    <a:pt x="213360" y="110490"/>
                  </a:lnTo>
                  <a:lnTo>
                    <a:pt x="2133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68600" y="3218894"/>
            <a:ext cx="211454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10" dirty="0">
                <a:latin typeface="Times New Roman"/>
                <a:cs typeface="Times New Roman"/>
              </a:rPr>
              <a:t>5</a:t>
            </a:r>
            <a:r>
              <a:rPr sz="750" spc="-5" dirty="0">
                <a:latin typeface="Times New Roman"/>
                <a:cs typeface="Times New Roman"/>
              </a:rPr>
              <a:t>2</a:t>
            </a:r>
            <a:r>
              <a:rPr sz="750" spc="15" dirty="0">
                <a:latin typeface="Times New Roman"/>
                <a:cs typeface="Times New Roman"/>
              </a:rPr>
              <a:t>0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3685032" y="3079243"/>
            <a:ext cx="213360" cy="109855"/>
          </a:xfrm>
          <a:custGeom>
            <a:avLst/>
            <a:gdLst/>
            <a:ahLst/>
            <a:cxnLst/>
            <a:rect l="l" t="t" r="r" b="b"/>
            <a:pathLst>
              <a:path w="213360" h="109855">
                <a:moveTo>
                  <a:pt x="213360" y="0"/>
                </a:moveTo>
                <a:lnTo>
                  <a:pt x="0" y="0"/>
                </a:lnTo>
                <a:lnTo>
                  <a:pt x="0" y="109725"/>
                </a:lnTo>
                <a:lnTo>
                  <a:pt x="213360" y="109725"/>
                </a:lnTo>
                <a:lnTo>
                  <a:pt x="21336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3574034" y="3058873"/>
            <a:ext cx="32639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N</a:t>
            </a:r>
            <a:r>
              <a:rPr sz="750" i="1" spc="140" dirty="0">
                <a:latin typeface="Times New Roman"/>
                <a:cs typeface="Times New Roman"/>
              </a:rPr>
              <a:t> </a:t>
            </a:r>
            <a:r>
              <a:rPr sz="750" spc="5" dirty="0">
                <a:latin typeface="Times New Roman"/>
                <a:cs typeface="Times New Roman"/>
              </a:rPr>
              <a:t>580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257294" y="3396233"/>
            <a:ext cx="213360" cy="110489"/>
          </a:xfrm>
          <a:custGeom>
            <a:avLst/>
            <a:gdLst/>
            <a:ahLst/>
            <a:cxnLst/>
            <a:rect l="l" t="t" r="r" b="b"/>
            <a:pathLst>
              <a:path w="213360" h="110489">
                <a:moveTo>
                  <a:pt x="213360" y="0"/>
                </a:moveTo>
                <a:lnTo>
                  <a:pt x="0" y="0"/>
                </a:lnTo>
                <a:lnTo>
                  <a:pt x="0" y="110490"/>
                </a:lnTo>
                <a:lnTo>
                  <a:pt x="213360" y="110490"/>
                </a:lnTo>
                <a:lnTo>
                  <a:pt x="21336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4273550" y="3375865"/>
            <a:ext cx="18796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10" dirty="0">
                <a:latin typeface="Times New Roman"/>
                <a:cs typeface="Times New Roman"/>
              </a:rPr>
              <a:t>L</a:t>
            </a:r>
            <a:r>
              <a:rPr sz="750" i="1" spc="-5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Symbol"/>
                <a:cs typeface="Symbol"/>
              </a:rPr>
              <a:t>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4248911" y="3806189"/>
            <a:ext cx="93345" cy="110489"/>
          </a:xfrm>
          <a:custGeom>
            <a:avLst/>
            <a:gdLst/>
            <a:ahLst/>
            <a:cxnLst/>
            <a:rect l="l" t="t" r="r" b="b"/>
            <a:pathLst>
              <a:path w="93345" h="110489">
                <a:moveTo>
                  <a:pt x="92962" y="0"/>
                </a:moveTo>
                <a:lnTo>
                  <a:pt x="0" y="0"/>
                </a:lnTo>
                <a:lnTo>
                  <a:pt x="0" y="110490"/>
                </a:lnTo>
                <a:lnTo>
                  <a:pt x="92962" y="110490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4253738" y="3785821"/>
            <a:ext cx="8509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X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4810505" y="3665986"/>
            <a:ext cx="213360" cy="110489"/>
          </a:xfrm>
          <a:custGeom>
            <a:avLst/>
            <a:gdLst/>
            <a:ahLst/>
            <a:cxnLst/>
            <a:rect l="l" t="t" r="r" b="b"/>
            <a:pathLst>
              <a:path w="213360" h="110489">
                <a:moveTo>
                  <a:pt x="213360" y="0"/>
                </a:moveTo>
                <a:lnTo>
                  <a:pt x="0" y="0"/>
                </a:lnTo>
                <a:lnTo>
                  <a:pt x="0" y="110485"/>
                </a:lnTo>
                <a:lnTo>
                  <a:pt x="213360" y="110485"/>
                </a:lnTo>
                <a:lnTo>
                  <a:pt x="21336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4815332" y="3646375"/>
            <a:ext cx="211454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10" dirty="0">
                <a:latin typeface="Times New Roman"/>
                <a:cs typeface="Times New Roman"/>
              </a:rPr>
              <a:t>4</a:t>
            </a:r>
            <a:r>
              <a:rPr sz="750" dirty="0">
                <a:latin typeface="Times New Roman"/>
                <a:cs typeface="Times New Roman"/>
              </a:rPr>
              <a:t>1</a:t>
            </a:r>
            <a:r>
              <a:rPr sz="750" spc="10" dirty="0">
                <a:latin typeface="Times New Roman"/>
                <a:cs typeface="Times New Roman"/>
              </a:rPr>
              <a:t>0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4810505" y="4374641"/>
            <a:ext cx="213360" cy="110489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ts val="830"/>
              </a:lnSpc>
            </a:pPr>
            <a:r>
              <a:rPr sz="750" spc="10" dirty="0">
                <a:latin typeface="Times New Roman"/>
                <a:cs typeface="Times New Roman"/>
              </a:rPr>
              <a:t>2</a:t>
            </a:r>
            <a:r>
              <a:rPr sz="750" dirty="0">
                <a:latin typeface="Times New Roman"/>
                <a:cs typeface="Times New Roman"/>
              </a:rPr>
              <a:t>2</a:t>
            </a:r>
            <a:r>
              <a:rPr sz="750" spc="10" dirty="0">
                <a:latin typeface="Times New Roman"/>
                <a:cs typeface="Times New Roman"/>
              </a:rPr>
              <a:t>7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248911" y="4455410"/>
            <a:ext cx="93345" cy="109855"/>
          </a:xfrm>
          <a:custGeom>
            <a:avLst/>
            <a:gdLst/>
            <a:ahLst/>
            <a:cxnLst/>
            <a:rect l="l" t="t" r="r" b="b"/>
            <a:pathLst>
              <a:path w="93345" h="109854">
                <a:moveTo>
                  <a:pt x="92962" y="0"/>
                </a:moveTo>
                <a:lnTo>
                  <a:pt x="0" y="0"/>
                </a:lnTo>
                <a:lnTo>
                  <a:pt x="0" y="109730"/>
                </a:lnTo>
                <a:lnTo>
                  <a:pt x="92962" y="109730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4256023" y="4431997"/>
            <a:ext cx="7937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Z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4622291" y="4002021"/>
            <a:ext cx="213360" cy="128905"/>
          </a:xfrm>
          <a:custGeom>
            <a:avLst/>
            <a:gdLst/>
            <a:ahLst/>
            <a:cxnLst/>
            <a:rect l="l" t="t" r="r" b="b"/>
            <a:pathLst>
              <a:path w="213360" h="128904">
                <a:moveTo>
                  <a:pt x="213360" y="0"/>
                </a:moveTo>
                <a:lnTo>
                  <a:pt x="0" y="0"/>
                </a:lnTo>
                <a:lnTo>
                  <a:pt x="0" y="128780"/>
                </a:lnTo>
                <a:lnTo>
                  <a:pt x="213360" y="128780"/>
                </a:lnTo>
                <a:lnTo>
                  <a:pt x="21336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4627879" y="3977083"/>
            <a:ext cx="20383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L+</a:t>
            </a:r>
            <a:r>
              <a:rPr sz="750" spc="5" dirty="0">
                <a:latin typeface="Symbol"/>
                <a:cs typeface="Symbol"/>
              </a:rPr>
              <a:t>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2106930" y="1001267"/>
            <a:ext cx="93345" cy="110489"/>
          </a:xfrm>
          <a:custGeom>
            <a:avLst/>
            <a:gdLst/>
            <a:ahLst/>
            <a:cxnLst/>
            <a:rect l="l" t="t" r="r" b="b"/>
            <a:pathLst>
              <a:path w="93344" h="110490">
                <a:moveTo>
                  <a:pt x="92962" y="0"/>
                </a:moveTo>
                <a:lnTo>
                  <a:pt x="0" y="0"/>
                </a:lnTo>
                <a:lnTo>
                  <a:pt x="0" y="110490"/>
                </a:lnTo>
                <a:lnTo>
                  <a:pt x="92962" y="110490"/>
                </a:lnTo>
                <a:lnTo>
                  <a:pt x="929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1736089" y="890532"/>
            <a:ext cx="876300" cy="103060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7493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Т</a:t>
            </a:r>
            <a:r>
              <a:rPr sz="900" spc="5" dirty="0">
                <a:latin typeface="Times New Roman"/>
                <a:cs typeface="Times New Roman"/>
              </a:rPr>
              <a:t>,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Symbol"/>
                <a:cs typeface="Symbol"/>
              </a:rPr>
              <a:t></a:t>
            </a:r>
            <a:r>
              <a:rPr sz="900" spc="1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20"/>
              </a:spcBef>
            </a:pPr>
            <a:r>
              <a:rPr sz="900" spc="10" dirty="0">
                <a:latin typeface="Times New Roman"/>
                <a:cs typeface="Times New Roman"/>
              </a:rPr>
              <a:t>1083</a:t>
            </a:r>
            <a:r>
              <a:rPr sz="900" spc="210" dirty="0">
                <a:latin typeface="Times New Roman"/>
                <a:cs typeface="Times New Roman"/>
              </a:rPr>
              <a:t> </a:t>
            </a:r>
            <a:r>
              <a:rPr sz="1125" i="1" spc="7" baseline="40740" dirty="0">
                <a:latin typeface="Times New Roman"/>
                <a:cs typeface="Times New Roman"/>
              </a:rPr>
              <a:t>A</a:t>
            </a:r>
            <a:endParaRPr sz="1125" baseline="4074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900" spc="10" dirty="0">
                <a:latin typeface="Times New Roman"/>
                <a:cs typeface="Times New Roman"/>
              </a:rPr>
              <a:t>1000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50">
              <a:latin typeface="Times New Roman"/>
              <a:cs typeface="Times New Roman"/>
            </a:endParaRPr>
          </a:p>
          <a:p>
            <a:pPr marR="30480" algn="r">
              <a:lnSpc>
                <a:spcPts val="894"/>
              </a:lnSpc>
            </a:pPr>
            <a:r>
              <a:rPr sz="750" i="1" spc="5" dirty="0">
                <a:latin typeface="Times New Roman"/>
                <a:cs typeface="Times New Roman"/>
              </a:rPr>
              <a:t>L+</a:t>
            </a:r>
            <a:r>
              <a:rPr sz="750" spc="5" dirty="0">
                <a:latin typeface="Symbol"/>
                <a:cs typeface="Symbol"/>
              </a:rPr>
              <a:t></a:t>
            </a:r>
            <a:endParaRPr sz="750">
              <a:latin typeface="Symbol"/>
              <a:cs typeface="Symbol"/>
            </a:endParaRPr>
          </a:p>
          <a:p>
            <a:pPr marL="148590">
              <a:lnSpc>
                <a:spcPts val="1075"/>
              </a:lnSpc>
            </a:pPr>
            <a:r>
              <a:rPr sz="900" spc="10" dirty="0">
                <a:latin typeface="Times New Roman"/>
                <a:cs typeface="Times New Roman"/>
              </a:rPr>
              <a:t>900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2155698" y="3217927"/>
            <a:ext cx="115570" cy="109855"/>
          </a:xfrm>
          <a:custGeom>
            <a:avLst/>
            <a:gdLst/>
            <a:ahLst/>
            <a:cxnLst/>
            <a:rect l="l" t="t" r="r" b="b"/>
            <a:pathLst>
              <a:path w="115569" h="109854">
                <a:moveTo>
                  <a:pt x="115064" y="0"/>
                </a:moveTo>
                <a:lnTo>
                  <a:pt x="0" y="0"/>
                </a:lnTo>
                <a:lnTo>
                  <a:pt x="0" y="109725"/>
                </a:lnTo>
                <a:lnTo>
                  <a:pt x="115064" y="109725"/>
                </a:lnTo>
                <a:lnTo>
                  <a:pt x="11506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/>
          <p:nvPr/>
        </p:nvSpPr>
        <p:spPr>
          <a:xfrm>
            <a:off x="2170429" y="3193747"/>
            <a:ext cx="8699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5" dirty="0">
                <a:latin typeface="Symbol"/>
                <a:cs typeface="Symbol"/>
              </a:rPr>
              <a:t>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718054" y="4374641"/>
            <a:ext cx="259079" cy="110489"/>
          </a:xfrm>
          <a:custGeom>
            <a:avLst/>
            <a:gdLst/>
            <a:ahLst/>
            <a:cxnLst/>
            <a:rect l="l" t="t" r="r" b="b"/>
            <a:pathLst>
              <a:path w="259080" h="110489">
                <a:moveTo>
                  <a:pt x="259080" y="0"/>
                </a:moveTo>
                <a:lnTo>
                  <a:pt x="0" y="0"/>
                </a:lnTo>
                <a:lnTo>
                  <a:pt x="0" y="110490"/>
                </a:lnTo>
                <a:lnTo>
                  <a:pt x="259080" y="110490"/>
                </a:lnTo>
                <a:lnTo>
                  <a:pt x="25908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2752598" y="4351225"/>
            <a:ext cx="18859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dirty="0">
                <a:latin typeface="Symbol"/>
                <a:cs typeface="Symbol"/>
              </a:rPr>
              <a:t></a:t>
            </a:r>
            <a:r>
              <a:rPr sz="750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Symbol"/>
                <a:cs typeface="Symbol"/>
              </a:rPr>
              <a:t>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3073146" y="3083813"/>
            <a:ext cx="114300" cy="110489"/>
          </a:xfrm>
          <a:custGeom>
            <a:avLst/>
            <a:gdLst/>
            <a:ahLst/>
            <a:cxnLst/>
            <a:rect l="l" t="t" r="r" b="b"/>
            <a:pathLst>
              <a:path w="114300" h="110489">
                <a:moveTo>
                  <a:pt x="114300" y="0"/>
                </a:moveTo>
                <a:lnTo>
                  <a:pt x="0" y="0"/>
                </a:lnTo>
                <a:lnTo>
                  <a:pt x="0" y="110490"/>
                </a:lnTo>
                <a:lnTo>
                  <a:pt x="114300" y="110490"/>
                </a:lnTo>
                <a:lnTo>
                  <a:pt x="1143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3093973" y="3061159"/>
            <a:ext cx="7874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5" dirty="0">
                <a:latin typeface="Symbol"/>
                <a:cs typeface="Symbol"/>
              </a:rPr>
              <a:t>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3307079" y="2979419"/>
            <a:ext cx="216535" cy="110489"/>
          </a:xfrm>
          <a:custGeom>
            <a:avLst/>
            <a:gdLst/>
            <a:ahLst/>
            <a:cxnLst/>
            <a:rect l="l" t="t" r="r" b="b"/>
            <a:pathLst>
              <a:path w="216535" h="110489">
                <a:moveTo>
                  <a:pt x="216405" y="0"/>
                </a:moveTo>
                <a:lnTo>
                  <a:pt x="0" y="0"/>
                </a:lnTo>
                <a:lnTo>
                  <a:pt x="0" y="110490"/>
                </a:lnTo>
                <a:lnTo>
                  <a:pt x="216405" y="110490"/>
                </a:lnTo>
                <a:lnTo>
                  <a:pt x="21640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3328670" y="2959813"/>
            <a:ext cx="17907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25" dirty="0">
                <a:latin typeface="Symbol"/>
                <a:cs typeface="Symbol"/>
              </a:rPr>
              <a:t></a:t>
            </a:r>
            <a:r>
              <a:rPr sz="750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Symbol"/>
                <a:cs typeface="Symbol"/>
              </a:rPr>
              <a:t>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3729228" y="2517647"/>
            <a:ext cx="216535" cy="110489"/>
          </a:xfrm>
          <a:custGeom>
            <a:avLst/>
            <a:gdLst/>
            <a:ahLst/>
            <a:cxnLst/>
            <a:rect l="l" t="t" r="r" b="b"/>
            <a:pathLst>
              <a:path w="216535" h="110489">
                <a:moveTo>
                  <a:pt x="216410" y="0"/>
                </a:moveTo>
                <a:lnTo>
                  <a:pt x="0" y="0"/>
                </a:lnTo>
                <a:lnTo>
                  <a:pt x="0" y="110490"/>
                </a:lnTo>
                <a:lnTo>
                  <a:pt x="216410" y="110490"/>
                </a:lnTo>
                <a:lnTo>
                  <a:pt x="21641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>
            <a:off x="3756914" y="2493470"/>
            <a:ext cx="16383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10" dirty="0">
                <a:latin typeface="Symbol"/>
                <a:cs typeface="Symbol"/>
              </a:rPr>
              <a:t></a:t>
            </a:r>
            <a:r>
              <a:rPr sz="750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Symbol"/>
                <a:cs typeface="Symbol"/>
              </a:rPr>
              <a:t></a:t>
            </a:r>
            <a:endParaRPr sz="750">
              <a:latin typeface="Symbol"/>
              <a:cs typeface="Symbol"/>
            </a:endParaRPr>
          </a:p>
        </p:txBody>
      </p:sp>
      <p:grpSp>
        <p:nvGrpSpPr>
          <p:cNvPr id="121" name="object 121"/>
          <p:cNvGrpSpPr/>
          <p:nvPr/>
        </p:nvGrpSpPr>
        <p:grpSpPr>
          <a:xfrm>
            <a:off x="3281934" y="2588510"/>
            <a:ext cx="554355" cy="150495"/>
            <a:chOff x="3281934" y="2588510"/>
            <a:chExt cx="554355" cy="150495"/>
          </a:xfrm>
        </p:grpSpPr>
        <p:sp>
          <p:nvSpPr>
            <p:cNvPr id="122" name="object 122"/>
            <p:cNvSpPr/>
            <p:nvPr/>
          </p:nvSpPr>
          <p:spPr>
            <a:xfrm>
              <a:off x="3719322" y="2628137"/>
              <a:ext cx="113030" cy="106680"/>
            </a:xfrm>
            <a:custGeom>
              <a:avLst/>
              <a:gdLst/>
              <a:ahLst/>
              <a:cxnLst/>
              <a:rect l="l" t="t" r="r" b="b"/>
              <a:pathLst>
                <a:path w="113029" h="106680">
                  <a:moveTo>
                    <a:pt x="112776" y="0"/>
                  </a:moveTo>
                  <a:lnTo>
                    <a:pt x="0" y="106680"/>
                  </a:lnTo>
                </a:path>
              </a:pathLst>
            </a:custGeom>
            <a:ln w="80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281934" y="2588510"/>
              <a:ext cx="115570" cy="109855"/>
            </a:xfrm>
            <a:custGeom>
              <a:avLst/>
              <a:gdLst/>
              <a:ahLst/>
              <a:cxnLst/>
              <a:rect l="l" t="t" r="r" b="b"/>
              <a:pathLst>
                <a:path w="115570" h="109855">
                  <a:moveTo>
                    <a:pt x="115064" y="0"/>
                  </a:moveTo>
                  <a:lnTo>
                    <a:pt x="0" y="0"/>
                  </a:lnTo>
                  <a:lnTo>
                    <a:pt x="0" y="109730"/>
                  </a:lnTo>
                  <a:lnTo>
                    <a:pt x="115064" y="109730"/>
                  </a:lnTo>
                  <a:lnTo>
                    <a:pt x="1150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" name="object 124"/>
          <p:cNvSpPr txBox="1"/>
          <p:nvPr/>
        </p:nvSpPr>
        <p:spPr>
          <a:xfrm>
            <a:off x="3098545" y="2338021"/>
            <a:ext cx="481330" cy="3778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5" dirty="0">
                <a:latin typeface="Times New Roman"/>
                <a:cs typeface="Times New Roman"/>
              </a:rPr>
              <a:t>F   </a:t>
            </a:r>
            <a:r>
              <a:rPr sz="750" i="1" spc="100" dirty="0">
                <a:latin typeface="Times New Roman"/>
                <a:cs typeface="Times New Roman"/>
              </a:rPr>
              <a:t> </a:t>
            </a:r>
            <a:r>
              <a:rPr sz="1125" i="1" spc="15" baseline="3703" dirty="0">
                <a:latin typeface="Times New Roman"/>
                <a:cs typeface="Times New Roman"/>
              </a:rPr>
              <a:t>G</a:t>
            </a:r>
            <a:r>
              <a:rPr sz="1125" i="1" spc="-15" baseline="3703" dirty="0">
                <a:latin typeface="Times New Roman"/>
                <a:cs typeface="Times New Roman"/>
              </a:rPr>
              <a:t> </a:t>
            </a:r>
            <a:r>
              <a:rPr sz="1125" spc="7" baseline="3703" dirty="0">
                <a:latin typeface="Times New Roman"/>
                <a:cs typeface="Times New Roman"/>
              </a:rPr>
              <a:t>745</a:t>
            </a:r>
            <a:r>
              <a:rPr sz="1125" spc="7" baseline="3703" dirty="0">
                <a:latin typeface="Symbol"/>
                <a:cs typeface="Symbol"/>
              </a:rPr>
              <a:t></a:t>
            </a:r>
            <a:endParaRPr sz="1125" baseline="3703">
              <a:latin typeface="Symbol"/>
              <a:cs typeface="Symbo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750">
              <a:latin typeface="Symbol"/>
              <a:cs typeface="Symbol"/>
            </a:endParaRPr>
          </a:p>
          <a:p>
            <a:pPr marL="219710">
              <a:lnSpc>
                <a:spcPct val="100000"/>
              </a:lnSpc>
            </a:pPr>
            <a:r>
              <a:rPr sz="1125" spc="7" baseline="3703" dirty="0">
                <a:latin typeface="Symbol"/>
                <a:cs typeface="Symbol"/>
              </a:rPr>
              <a:t></a:t>
            </a:r>
            <a:r>
              <a:rPr sz="1125" spc="7" baseline="3703" dirty="0">
                <a:latin typeface="Times New Roman"/>
                <a:cs typeface="Times New Roman"/>
              </a:rPr>
              <a:t> </a:t>
            </a:r>
            <a:r>
              <a:rPr sz="1125" spc="262" baseline="3703" dirty="0">
                <a:latin typeface="Times New Roman"/>
                <a:cs typeface="Times New Roman"/>
              </a:rPr>
              <a:t> </a:t>
            </a:r>
            <a:r>
              <a:rPr sz="750" i="1" spc="10" dirty="0">
                <a:latin typeface="Times New Roman"/>
                <a:cs typeface="Times New Roman"/>
              </a:rPr>
              <a:t>O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2977896" y="2608328"/>
            <a:ext cx="114300" cy="144145"/>
          </a:xfrm>
          <a:custGeom>
            <a:avLst/>
            <a:gdLst/>
            <a:ahLst/>
            <a:cxnLst/>
            <a:rect l="l" t="t" r="r" b="b"/>
            <a:pathLst>
              <a:path w="114300" h="144144">
                <a:moveTo>
                  <a:pt x="114300" y="0"/>
                </a:moveTo>
                <a:lnTo>
                  <a:pt x="0" y="0"/>
                </a:lnTo>
                <a:lnTo>
                  <a:pt x="0" y="144015"/>
                </a:lnTo>
                <a:lnTo>
                  <a:pt x="114300" y="144015"/>
                </a:lnTo>
                <a:lnTo>
                  <a:pt x="1143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 txBox="1"/>
          <p:nvPr/>
        </p:nvSpPr>
        <p:spPr>
          <a:xfrm>
            <a:off x="2981198" y="2457256"/>
            <a:ext cx="93980" cy="27241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750" i="1" spc="5" dirty="0">
                <a:latin typeface="Times New Roman"/>
                <a:cs typeface="Times New Roman"/>
              </a:rPr>
              <a:t>E</a:t>
            </a:r>
            <a:endParaRPr sz="750">
              <a:latin typeface="Times New Roman"/>
              <a:cs typeface="Times New Roman"/>
            </a:endParaRPr>
          </a:p>
          <a:p>
            <a:pPr marL="27305">
              <a:lnSpc>
                <a:spcPct val="100000"/>
              </a:lnSpc>
              <a:spcBef>
                <a:spcPts val="70"/>
              </a:spcBef>
            </a:pPr>
            <a:r>
              <a:rPr sz="750" spc="5" dirty="0">
                <a:latin typeface="Symbol"/>
                <a:cs typeface="Symbol"/>
              </a:rPr>
              <a:t></a:t>
            </a:r>
            <a:endParaRPr sz="750">
              <a:latin typeface="Symbol"/>
              <a:cs typeface="Symbol"/>
            </a:endParaRPr>
          </a:p>
        </p:txBody>
      </p:sp>
      <p:grpSp>
        <p:nvGrpSpPr>
          <p:cNvPr id="127" name="object 127"/>
          <p:cNvGrpSpPr/>
          <p:nvPr/>
        </p:nvGrpSpPr>
        <p:grpSpPr>
          <a:xfrm>
            <a:off x="2684526" y="2475610"/>
            <a:ext cx="748665" cy="476884"/>
            <a:chOff x="2684526" y="2475610"/>
            <a:chExt cx="748665" cy="476884"/>
          </a:xfrm>
        </p:grpSpPr>
        <p:sp>
          <p:nvSpPr>
            <p:cNvPr id="128" name="object 128"/>
            <p:cNvSpPr/>
            <p:nvPr/>
          </p:nvSpPr>
          <p:spPr>
            <a:xfrm>
              <a:off x="3195066" y="2486405"/>
              <a:ext cx="227329" cy="455295"/>
            </a:xfrm>
            <a:custGeom>
              <a:avLst/>
              <a:gdLst/>
              <a:ahLst/>
              <a:cxnLst/>
              <a:rect l="l" t="t" r="r" b="b"/>
              <a:pathLst>
                <a:path w="227329" h="455294">
                  <a:moveTo>
                    <a:pt x="0" y="0"/>
                  </a:moveTo>
                  <a:lnTo>
                    <a:pt x="11346" y="44398"/>
                  </a:lnTo>
                  <a:lnTo>
                    <a:pt x="25050" y="90582"/>
                  </a:lnTo>
                  <a:lnTo>
                    <a:pt x="43183" y="140053"/>
                  </a:lnTo>
                  <a:lnTo>
                    <a:pt x="67818" y="194310"/>
                  </a:lnTo>
                  <a:lnTo>
                    <a:pt x="88610" y="233616"/>
                  </a:lnTo>
                  <a:lnTo>
                    <a:pt x="112493" y="275082"/>
                  </a:lnTo>
                  <a:lnTo>
                    <a:pt x="138874" y="318325"/>
                  </a:lnTo>
                  <a:lnTo>
                    <a:pt x="167160" y="362966"/>
                  </a:lnTo>
                  <a:lnTo>
                    <a:pt x="196758" y="408622"/>
                  </a:lnTo>
                  <a:lnTo>
                    <a:pt x="227076" y="454914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684526" y="2588514"/>
              <a:ext cx="208915" cy="120014"/>
            </a:xfrm>
            <a:custGeom>
              <a:avLst/>
              <a:gdLst/>
              <a:ahLst/>
              <a:cxnLst/>
              <a:rect l="l" t="t" r="r" b="b"/>
              <a:pathLst>
                <a:path w="208914" h="120014">
                  <a:moveTo>
                    <a:pt x="208785" y="0"/>
                  </a:moveTo>
                  <a:lnTo>
                    <a:pt x="0" y="0"/>
                  </a:lnTo>
                  <a:lnTo>
                    <a:pt x="0" y="119632"/>
                  </a:lnTo>
                  <a:lnTo>
                    <a:pt x="208785" y="119632"/>
                  </a:lnTo>
                  <a:lnTo>
                    <a:pt x="2087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" name="object 130"/>
          <p:cNvSpPr txBox="1"/>
          <p:nvPr/>
        </p:nvSpPr>
        <p:spPr>
          <a:xfrm>
            <a:off x="2690114" y="2565859"/>
            <a:ext cx="19431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-5" dirty="0">
                <a:latin typeface="Symbol"/>
                <a:cs typeface="Symbol"/>
              </a:rPr>
              <a:t></a:t>
            </a:r>
            <a:r>
              <a:rPr sz="750" spc="5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Symbol"/>
                <a:cs typeface="Symbol"/>
              </a:rPr>
              <a:t>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2722626" y="2885691"/>
            <a:ext cx="196215" cy="144145"/>
          </a:xfrm>
          <a:custGeom>
            <a:avLst/>
            <a:gdLst/>
            <a:ahLst/>
            <a:cxnLst/>
            <a:rect l="l" t="t" r="r" b="b"/>
            <a:pathLst>
              <a:path w="196214" h="144144">
                <a:moveTo>
                  <a:pt x="195832" y="0"/>
                </a:moveTo>
                <a:lnTo>
                  <a:pt x="0" y="0"/>
                </a:lnTo>
                <a:lnTo>
                  <a:pt x="0" y="144020"/>
                </a:lnTo>
                <a:lnTo>
                  <a:pt x="195832" y="144020"/>
                </a:lnTo>
                <a:lnTo>
                  <a:pt x="19583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 txBox="1"/>
          <p:nvPr/>
        </p:nvSpPr>
        <p:spPr>
          <a:xfrm>
            <a:off x="2735072" y="2865325"/>
            <a:ext cx="17399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25" dirty="0">
                <a:latin typeface="Symbol"/>
                <a:cs typeface="Symbol"/>
              </a:rPr>
              <a:t></a:t>
            </a:r>
            <a:r>
              <a:rPr sz="750" spc="-20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Symbol"/>
                <a:cs typeface="Symbol"/>
              </a:rPr>
              <a:t></a:t>
            </a:r>
            <a:endParaRPr sz="750">
              <a:latin typeface="Symbol"/>
              <a:cs typeface="Symbol"/>
            </a:endParaRPr>
          </a:p>
        </p:txBody>
      </p:sp>
      <p:grpSp>
        <p:nvGrpSpPr>
          <p:cNvPr id="133" name="object 133"/>
          <p:cNvGrpSpPr/>
          <p:nvPr/>
        </p:nvGrpSpPr>
        <p:grpSpPr>
          <a:xfrm>
            <a:off x="2840418" y="2624010"/>
            <a:ext cx="374650" cy="317500"/>
            <a:chOff x="2840418" y="2624010"/>
            <a:chExt cx="374650" cy="317500"/>
          </a:xfrm>
        </p:grpSpPr>
        <p:sp>
          <p:nvSpPr>
            <p:cNvPr id="134" name="object 134"/>
            <p:cNvSpPr/>
            <p:nvPr/>
          </p:nvSpPr>
          <p:spPr>
            <a:xfrm>
              <a:off x="2844545" y="2628137"/>
              <a:ext cx="338455" cy="277495"/>
            </a:xfrm>
            <a:custGeom>
              <a:avLst/>
              <a:gdLst/>
              <a:ahLst/>
              <a:cxnLst/>
              <a:rect l="l" t="t" r="r" b="b"/>
              <a:pathLst>
                <a:path w="338455" h="277494">
                  <a:moveTo>
                    <a:pt x="338328" y="0"/>
                  </a:moveTo>
                  <a:lnTo>
                    <a:pt x="0" y="277368"/>
                  </a:lnTo>
                </a:path>
              </a:pathLst>
            </a:custGeom>
            <a:ln w="80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001517" y="2830829"/>
              <a:ext cx="213360" cy="110489"/>
            </a:xfrm>
            <a:custGeom>
              <a:avLst/>
              <a:gdLst/>
              <a:ahLst/>
              <a:cxnLst/>
              <a:rect l="l" t="t" r="r" b="b"/>
              <a:pathLst>
                <a:path w="213360" h="110489">
                  <a:moveTo>
                    <a:pt x="213360" y="0"/>
                  </a:moveTo>
                  <a:lnTo>
                    <a:pt x="0" y="0"/>
                  </a:lnTo>
                  <a:lnTo>
                    <a:pt x="0" y="110490"/>
                  </a:lnTo>
                  <a:lnTo>
                    <a:pt x="213360" y="110490"/>
                  </a:lnTo>
                  <a:lnTo>
                    <a:pt x="2133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" name="object 136"/>
          <p:cNvSpPr txBox="1"/>
          <p:nvPr/>
        </p:nvSpPr>
        <p:spPr>
          <a:xfrm>
            <a:off x="3005582" y="2811223"/>
            <a:ext cx="211454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10" dirty="0">
                <a:latin typeface="Times New Roman"/>
                <a:cs typeface="Times New Roman"/>
              </a:rPr>
              <a:t>6</a:t>
            </a:r>
            <a:r>
              <a:rPr sz="750" spc="-5" dirty="0">
                <a:latin typeface="Times New Roman"/>
                <a:cs typeface="Times New Roman"/>
              </a:rPr>
              <a:t>3</a:t>
            </a:r>
            <a:r>
              <a:rPr sz="750" spc="15" dirty="0">
                <a:latin typeface="Times New Roman"/>
                <a:cs typeface="Times New Roman"/>
              </a:rPr>
              <a:t>0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3010535" y="2475610"/>
            <a:ext cx="537845" cy="2935605"/>
            <a:chOff x="3010535" y="2475610"/>
            <a:chExt cx="537845" cy="2935605"/>
          </a:xfrm>
        </p:grpSpPr>
        <p:sp>
          <p:nvSpPr>
            <p:cNvPr id="138" name="object 138"/>
            <p:cNvSpPr/>
            <p:nvPr/>
          </p:nvSpPr>
          <p:spPr>
            <a:xfrm>
              <a:off x="3021330" y="2936652"/>
              <a:ext cx="291465" cy="192405"/>
            </a:xfrm>
            <a:custGeom>
              <a:avLst/>
              <a:gdLst/>
              <a:ahLst/>
              <a:cxnLst/>
              <a:rect l="l" t="t" r="r" b="b"/>
              <a:pathLst>
                <a:path w="291464" h="192405">
                  <a:moveTo>
                    <a:pt x="0" y="192119"/>
                  </a:moveTo>
                  <a:lnTo>
                    <a:pt x="24610" y="155817"/>
                  </a:lnTo>
                  <a:lnTo>
                    <a:pt x="49434" y="121158"/>
                  </a:lnTo>
                  <a:lnTo>
                    <a:pt x="74687" y="89785"/>
                  </a:lnTo>
                  <a:lnTo>
                    <a:pt x="127658" y="42624"/>
                  </a:lnTo>
                  <a:lnTo>
                    <a:pt x="182665" y="14906"/>
                  </a:lnTo>
                  <a:lnTo>
                    <a:pt x="230540" y="1131"/>
                  </a:lnTo>
                  <a:lnTo>
                    <a:pt x="251555" y="0"/>
                  </a:lnTo>
                  <a:lnTo>
                    <a:pt x="271569" y="1583"/>
                  </a:lnTo>
                  <a:lnTo>
                    <a:pt x="291084" y="4667"/>
                  </a:lnTo>
                </a:path>
              </a:pathLst>
            </a:custGeom>
            <a:ln w="214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094482" y="2486405"/>
              <a:ext cx="443230" cy="2914015"/>
            </a:xfrm>
            <a:custGeom>
              <a:avLst/>
              <a:gdLst/>
              <a:ahLst/>
              <a:cxnLst/>
              <a:rect l="l" t="t" r="r" b="b"/>
              <a:pathLst>
                <a:path w="443229" h="2914015">
                  <a:moveTo>
                    <a:pt x="0" y="0"/>
                  </a:moveTo>
                  <a:lnTo>
                    <a:pt x="12442" y="44398"/>
                  </a:lnTo>
                  <a:lnTo>
                    <a:pt x="26955" y="90582"/>
                  </a:lnTo>
                  <a:lnTo>
                    <a:pt x="45327" y="140053"/>
                  </a:lnTo>
                  <a:lnTo>
                    <a:pt x="69342" y="194310"/>
                  </a:lnTo>
                  <a:lnTo>
                    <a:pt x="89573" y="233616"/>
                  </a:lnTo>
                  <a:lnTo>
                    <a:pt x="112578" y="275082"/>
                  </a:lnTo>
                  <a:lnTo>
                    <a:pt x="137826" y="318325"/>
                  </a:lnTo>
                  <a:lnTo>
                    <a:pt x="164789" y="362966"/>
                  </a:lnTo>
                  <a:lnTo>
                    <a:pt x="192937" y="408622"/>
                  </a:lnTo>
                  <a:lnTo>
                    <a:pt x="221742" y="454914"/>
                  </a:lnTo>
                </a:path>
                <a:path w="443229" h="2914015">
                  <a:moveTo>
                    <a:pt x="442722" y="248412"/>
                  </a:moveTo>
                  <a:lnTo>
                    <a:pt x="442722" y="2913888"/>
                  </a:lnTo>
                </a:path>
                <a:path w="443229" h="2914015">
                  <a:moveTo>
                    <a:pt x="221742" y="643128"/>
                  </a:moveTo>
                  <a:lnTo>
                    <a:pt x="221742" y="2913888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73374" y="3290319"/>
              <a:ext cx="106680" cy="238760"/>
            </a:xfrm>
            <a:custGeom>
              <a:avLst/>
              <a:gdLst/>
              <a:ahLst/>
              <a:cxnLst/>
              <a:rect l="l" t="t" r="r" b="b"/>
              <a:pathLst>
                <a:path w="106679" h="238760">
                  <a:moveTo>
                    <a:pt x="106680" y="0"/>
                  </a:moveTo>
                  <a:lnTo>
                    <a:pt x="0" y="0"/>
                  </a:lnTo>
                  <a:lnTo>
                    <a:pt x="0" y="238502"/>
                  </a:lnTo>
                  <a:lnTo>
                    <a:pt x="106680" y="238502"/>
                  </a:lnTo>
                  <a:lnTo>
                    <a:pt x="1066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" name="object 141"/>
          <p:cNvSpPr txBox="1"/>
          <p:nvPr/>
        </p:nvSpPr>
        <p:spPr>
          <a:xfrm>
            <a:off x="3350961" y="3305854"/>
            <a:ext cx="144145" cy="206375"/>
          </a:xfrm>
          <a:prstGeom prst="rect">
            <a:avLst/>
          </a:prstGeom>
        </p:spPr>
        <p:txBody>
          <a:bodyPr vert="vert270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5" dirty="0">
                <a:latin typeface="Symbol"/>
                <a:cs typeface="Symbol"/>
              </a:rPr>
              <a:t></a:t>
            </a:r>
            <a:r>
              <a:rPr sz="750" dirty="0">
                <a:latin typeface="Symbol"/>
                <a:cs typeface="Symbol"/>
              </a:rPr>
              <a:t></a:t>
            </a:r>
            <a:r>
              <a:rPr sz="750" spc="-5" dirty="0">
                <a:latin typeface="Times New Roman"/>
                <a:cs typeface="Times New Roman"/>
              </a:rPr>
              <a:t>+</a:t>
            </a:r>
            <a:r>
              <a:rPr sz="750" dirty="0">
                <a:latin typeface="Symbol"/>
                <a:cs typeface="Symbol"/>
              </a:rPr>
              <a:t></a:t>
            </a:r>
            <a:endParaRPr sz="750">
              <a:latin typeface="Symbol"/>
              <a:cs typeface="Symbol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3273234" y="3286188"/>
            <a:ext cx="772795" cy="1002030"/>
            <a:chOff x="3273234" y="3286188"/>
            <a:chExt cx="772795" cy="1002030"/>
          </a:xfrm>
        </p:grpSpPr>
        <p:sp>
          <p:nvSpPr>
            <p:cNvPr id="143" name="object 143"/>
            <p:cNvSpPr/>
            <p:nvPr/>
          </p:nvSpPr>
          <p:spPr>
            <a:xfrm>
              <a:off x="3277362" y="3290316"/>
              <a:ext cx="120014" cy="81915"/>
            </a:xfrm>
            <a:custGeom>
              <a:avLst/>
              <a:gdLst/>
              <a:ahLst/>
              <a:cxnLst/>
              <a:rect l="l" t="t" r="r" b="b"/>
              <a:pathLst>
                <a:path w="120014" h="81914">
                  <a:moveTo>
                    <a:pt x="0" y="0"/>
                  </a:moveTo>
                  <a:lnTo>
                    <a:pt x="119634" y="81534"/>
                  </a:lnTo>
                </a:path>
              </a:pathLst>
            </a:custGeom>
            <a:ln w="80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832098" y="4177284"/>
              <a:ext cx="213360" cy="110489"/>
            </a:xfrm>
            <a:custGeom>
              <a:avLst/>
              <a:gdLst/>
              <a:ahLst/>
              <a:cxnLst/>
              <a:rect l="l" t="t" r="r" b="b"/>
              <a:pathLst>
                <a:path w="213360" h="110489">
                  <a:moveTo>
                    <a:pt x="213360" y="0"/>
                  </a:moveTo>
                  <a:lnTo>
                    <a:pt x="0" y="0"/>
                  </a:lnTo>
                  <a:lnTo>
                    <a:pt x="0" y="110490"/>
                  </a:lnTo>
                  <a:lnTo>
                    <a:pt x="213360" y="110490"/>
                  </a:lnTo>
                  <a:lnTo>
                    <a:pt x="2133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" name="object 145"/>
          <p:cNvSpPr txBox="1"/>
          <p:nvPr/>
        </p:nvSpPr>
        <p:spPr>
          <a:xfrm>
            <a:off x="3845305" y="4157677"/>
            <a:ext cx="18986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-15" dirty="0">
                <a:latin typeface="Symbol"/>
                <a:cs typeface="Symbol"/>
              </a:rPr>
              <a:t></a:t>
            </a:r>
            <a:r>
              <a:rPr sz="750" i="1" spc="5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Symbol"/>
                <a:cs typeface="Symbol"/>
              </a:rPr>
              <a:t>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3383279" y="4136134"/>
            <a:ext cx="106045" cy="238760"/>
          </a:xfrm>
          <a:custGeom>
            <a:avLst/>
            <a:gdLst/>
            <a:ahLst/>
            <a:cxnLst/>
            <a:rect l="l" t="t" r="r" b="b"/>
            <a:pathLst>
              <a:path w="106045" h="238760">
                <a:moveTo>
                  <a:pt x="105915" y="0"/>
                </a:moveTo>
                <a:lnTo>
                  <a:pt x="0" y="0"/>
                </a:lnTo>
                <a:lnTo>
                  <a:pt x="0" y="238507"/>
                </a:lnTo>
                <a:lnTo>
                  <a:pt x="105915" y="238507"/>
                </a:lnTo>
                <a:lnTo>
                  <a:pt x="10591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 txBox="1"/>
          <p:nvPr/>
        </p:nvSpPr>
        <p:spPr>
          <a:xfrm>
            <a:off x="3359343" y="4171513"/>
            <a:ext cx="144145" cy="169545"/>
          </a:xfrm>
          <a:prstGeom prst="rect">
            <a:avLst/>
          </a:prstGeom>
        </p:spPr>
        <p:txBody>
          <a:bodyPr vert="vert270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Symbol"/>
                <a:cs typeface="Symbol"/>
              </a:rPr>
              <a:t></a:t>
            </a:r>
            <a:r>
              <a:rPr sz="750" spc="-5" dirty="0">
                <a:latin typeface="Times New Roman"/>
                <a:cs typeface="Times New Roman"/>
              </a:rPr>
              <a:t>+</a:t>
            </a:r>
            <a:r>
              <a:rPr sz="750" dirty="0">
                <a:latin typeface="Symbol"/>
                <a:cs typeface="Symbol"/>
              </a:rPr>
              <a:t></a:t>
            </a:r>
            <a:endParaRPr sz="750">
              <a:latin typeface="Symbol"/>
              <a:cs typeface="Symbo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5853176" y="4351225"/>
            <a:ext cx="271145" cy="3378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5" dirty="0">
                <a:latin typeface="Times New Roman"/>
                <a:cs typeface="Times New Roman"/>
              </a:rPr>
              <a:t>232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  <a:p>
            <a:pPr marL="35560">
              <a:lnSpc>
                <a:spcPct val="100000"/>
              </a:lnSpc>
              <a:spcBef>
                <a:spcPts val="645"/>
              </a:spcBef>
            </a:pPr>
            <a:r>
              <a:rPr sz="750" i="1" spc="5" dirty="0">
                <a:latin typeface="Times New Roman"/>
                <a:cs typeface="Times New Roman"/>
              </a:rPr>
              <a:t>L+</a:t>
            </a:r>
            <a:r>
              <a:rPr sz="750" spc="5" dirty="0">
                <a:latin typeface="Times New Roman"/>
                <a:cs typeface="Times New Roman"/>
              </a:rPr>
              <a:t>Sn</a:t>
            </a:r>
            <a:endParaRPr sz="750">
              <a:latin typeface="Times New Roman"/>
              <a:cs typeface="Times New Roman"/>
            </a:endParaRPr>
          </a:p>
        </p:txBody>
      </p:sp>
      <p:grpSp>
        <p:nvGrpSpPr>
          <p:cNvPr id="149" name="object 149"/>
          <p:cNvGrpSpPr/>
          <p:nvPr/>
        </p:nvGrpSpPr>
        <p:grpSpPr>
          <a:xfrm>
            <a:off x="2589225" y="4497876"/>
            <a:ext cx="3326129" cy="911860"/>
            <a:chOff x="2589225" y="4497876"/>
            <a:chExt cx="3326129" cy="911860"/>
          </a:xfrm>
        </p:grpSpPr>
        <p:sp>
          <p:nvSpPr>
            <p:cNvPr id="150" name="object 150"/>
            <p:cNvSpPr/>
            <p:nvPr/>
          </p:nvSpPr>
          <p:spPr>
            <a:xfrm>
              <a:off x="5816346" y="4501895"/>
              <a:ext cx="94615" cy="63500"/>
            </a:xfrm>
            <a:custGeom>
              <a:avLst/>
              <a:gdLst/>
              <a:ahLst/>
              <a:cxnLst/>
              <a:rect l="l" t="t" r="r" b="b"/>
              <a:pathLst>
                <a:path w="94614" h="63500">
                  <a:moveTo>
                    <a:pt x="94488" y="63246"/>
                  </a:moveTo>
                  <a:lnTo>
                    <a:pt x="0" y="0"/>
                  </a:lnTo>
                </a:path>
              </a:pathLst>
            </a:custGeom>
            <a:ln w="80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599944" y="5160263"/>
              <a:ext cx="3810" cy="238760"/>
            </a:xfrm>
            <a:custGeom>
              <a:avLst/>
              <a:gdLst/>
              <a:ahLst/>
              <a:cxnLst/>
              <a:rect l="l" t="t" r="r" b="b"/>
              <a:pathLst>
                <a:path w="3810" h="238760">
                  <a:moveTo>
                    <a:pt x="0" y="238506"/>
                  </a:moveTo>
                  <a:lnTo>
                    <a:pt x="3810" y="0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" name="object 152"/>
          <p:cNvSpPr txBox="1"/>
          <p:nvPr/>
        </p:nvSpPr>
        <p:spPr>
          <a:xfrm>
            <a:off x="5023358" y="4547059"/>
            <a:ext cx="252729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5" dirty="0">
                <a:latin typeface="Symbol"/>
                <a:cs typeface="Symbol"/>
              </a:rPr>
              <a:t></a:t>
            </a:r>
            <a:r>
              <a:rPr sz="750" i="1" spc="5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Times New Roman"/>
                <a:cs typeface="Times New Roman"/>
              </a:rPr>
              <a:t>Sn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4445761" y="4556203"/>
            <a:ext cx="580390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567055" algn="l"/>
              </a:tabLst>
            </a:pPr>
            <a:r>
              <a:rPr sz="750" spc="25" dirty="0">
                <a:latin typeface="Times New Roman"/>
                <a:cs typeface="Times New Roman"/>
              </a:rPr>
              <a:t>186</a:t>
            </a:r>
            <a:r>
              <a:rPr sz="750" spc="25" dirty="0">
                <a:latin typeface="Symbol"/>
                <a:cs typeface="Symbol"/>
              </a:rPr>
              <a:t></a:t>
            </a:r>
            <a:r>
              <a:rPr sz="750" dirty="0">
                <a:latin typeface="Times New Roman"/>
                <a:cs typeface="Times New Roman"/>
              </a:rPr>
              <a:t> 	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4977638" y="4950157"/>
            <a:ext cx="277495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5" dirty="0">
                <a:latin typeface="Symbol"/>
                <a:cs typeface="Symbol"/>
              </a:rPr>
              <a:t></a:t>
            </a:r>
            <a:r>
              <a:rPr sz="750" i="1" spc="5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Times New Roman"/>
                <a:cs typeface="Times New Roman"/>
              </a:rPr>
              <a:t>Sn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808729" y="4912057"/>
            <a:ext cx="217804" cy="1416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spc="5" dirty="0">
                <a:latin typeface="Symbol"/>
                <a:cs typeface="Symbol"/>
              </a:rPr>
              <a:t></a:t>
            </a:r>
            <a:r>
              <a:rPr sz="750" i="1" spc="5" dirty="0">
                <a:latin typeface="Times New Roman"/>
                <a:cs typeface="Times New Roman"/>
              </a:rPr>
              <a:t>+</a:t>
            </a:r>
            <a:r>
              <a:rPr sz="750" spc="5" dirty="0">
                <a:latin typeface="Symbol"/>
                <a:cs typeface="Symbol"/>
              </a:rPr>
              <a:t></a:t>
            </a:r>
            <a:endParaRPr sz="750">
              <a:latin typeface="Symbol"/>
              <a:cs typeface="Symbol"/>
            </a:endParaRP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6592" y="4907541"/>
            <a:ext cx="5888990" cy="5074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12.24. </a:t>
            </a:r>
            <a:r>
              <a:rPr sz="1000" spc="-5" dirty="0">
                <a:latin typeface="Times New Roman"/>
                <a:cs typeface="Times New Roman"/>
              </a:rPr>
              <a:t>Мікроструктура олов’яної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травлення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зі: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8%-вим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аміачним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розчином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CuCl2;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3%-вим розчином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FeCl2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% </a:t>
            </a:r>
            <a:r>
              <a:rPr sz="1000" spc="-5" dirty="0">
                <a:latin typeface="Times New Roman"/>
                <a:cs typeface="Times New Roman"/>
              </a:rPr>
              <a:t>HCl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ct val="95600"/>
              </a:lnSpc>
            </a:pPr>
            <a:r>
              <a:rPr sz="1200" i="1" spc="-5" dirty="0">
                <a:latin typeface="Times New Roman"/>
                <a:cs typeface="Times New Roman"/>
              </a:rPr>
              <a:t>Ливарні олов’яні бронзи </a:t>
            </a:r>
            <a:r>
              <a:rPr sz="1200" spc="-5" dirty="0">
                <a:latin typeface="Times New Roman"/>
                <a:cs typeface="Times New Roman"/>
              </a:rPr>
              <a:t>(БрО3Ц7С5Н1, БрО4Ц4С17) застосовуються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виготов- </a:t>
            </a:r>
            <a:r>
              <a:rPr sz="1200" dirty="0">
                <a:latin typeface="Times New Roman"/>
                <a:cs typeface="Times New Roman"/>
              </a:rPr>
              <a:t> лення </a:t>
            </a:r>
            <a:r>
              <a:rPr sz="1200" spc="-5" dirty="0">
                <a:latin typeface="Times New Roman"/>
                <a:cs typeface="Times New Roman"/>
              </a:rPr>
              <a:t>пароводяної арматури та для виливків </a:t>
            </a:r>
            <a:r>
              <a:rPr sz="1200" dirty="0">
                <a:latin typeface="Times New Roman"/>
                <a:cs typeface="Times New Roman"/>
              </a:rPr>
              <a:t>антифрикційних </a:t>
            </a:r>
            <a:r>
              <a:rPr sz="1200" spc="-5" dirty="0">
                <a:latin typeface="Times New Roman"/>
                <a:cs typeface="Times New Roman"/>
              </a:rPr>
              <a:t>деталей типу втулок, він- </a:t>
            </a:r>
            <a:r>
              <a:rPr sz="1200" dirty="0">
                <a:latin typeface="Times New Roman"/>
                <a:cs typeface="Times New Roman"/>
              </a:rPr>
              <a:t> ців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черв’ячних </a:t>
            </a:r>
            <a:r>
              <a:rPr sz="1200" dirty="0">
                <a:latin typeface="Times New Roman"/>
                <a:cs typeface="Times New Roman"/>
              </a:rPr>
              <a:t>коліс, вкладишів</a:t>
            </a:r>
            <a:r>
              <a:rPr sz="1200" spc="-5" dirty="0">
                <a:latin typeface="Times New Roman"/>
                <a:cs typeface="Times New Roman"/>
              </a:rPr>
              <a:t> підшипників.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6515" algn="r">
              <a:lnSpc>
                <a:spcPct val="100000"/>
              </a:lnSpc>
              <a:spcBef>
                <a:spcPts val="860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АЛЮМІНІЄВІ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БРОНЗИ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ct val="104200"/>
              </a:lnSpc>
              <a:spcBef>
                <a:spcPts val="5"/>
              </a:spcBef>
            </a:pPr>
            <a:r>
              <a:rPr sz="1200" i="1" dirty="0">
                <a:latin typeface="Times New Roman"/>
                <a:cs typeface="Times New Roman"/>
              </a:rPr>
              <a:t>Алюмінієві бронзи </a:t>
            </a:r>
            <a:r>
              <a:rPr sz="1200" spc="-5" dirty="0">
                <a:latin typeface="Times New Roman"/>
                <a:cs typeface="Times New Roman"/>
              </a:rPr>
              <a:t>(БрАЖ9-4, БрАЖ9-4Л, БрАЖН10-4-4)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сплави на основі міді,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головним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легуючим</a:t>
            </a:r>
            <a:r>
              <a:rPr sz="1200" dirty="0">
                <a:latin typeface="Times New Roman"/>
                <a:cs typeface="Times New Roman"/>
              </a:rPr>
              <a:t> елементом є </a:t>
            </a:r>
            <a:r>
              <a:rPr sz="1200" spc="-5" dirty="0">
                <a:latin typeface="Times New Roman"/>
                <a:cs typeface="Times New Roman"/>
              </a:rPr>
              <a:t>алюміній.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Колір алюмінієвої </a:t>
            </a:r>
            <a:r>
              <a:rPr sz="1200" spc="-5" dirty="0">
                <a:latin typeface="Times New Roman"/>
                <a:cs typeface="Times New Roman"/>
              </a:rPr>
              <a:t>бронзи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солом’яно-жовтий, </a:t>
            </a:r>
            <a:r>
              <a:rPr sz="1200" dirty="0">
                <a:latin typeface="Times New Roman"/>
                <a:cs typeface="Times New Roman"/>
              </a:rPr>
              <a:t>з червонястим </a:t>
            </a:r>
            <a:r>
              <a:rPr sz="1200" spc="-5" dirty="0">
                <a:latin typeface="Times New Roman"/>
                <a:cs typeface="Times New Roman"/>
              </a:rPr>
              <a:t>відтінком, </a:t>
            </a:r>
            <a:r>
              <a:rPr sz="1200" dirty="0">
                <a:latin typeface="Times New Roman"/>
                <a:cs typeface="Times New Roman"/>
              </a:rPr>
              <a:t>що нага-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колір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золота.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Основні</a:t>
            </a:r>
            <a:r>
              <a:rPr sz="1200" dirty="0">
                <a:latin typeface="Times New Roman"/>
                <a:cs typeface="Times New Roman"/>
              </a:rPr>
              <a:t> механічні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щільність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7500…8200 </a:t>
            </a:r>
            <a:r>
              <a:rPr sz="1200" spc="-5" dirty="0">
                <a:latin typeface="Times New Roman"/>
                <a:cs typeface="Times New Roman"/>
              </a:rPr>
              <a:t>кг/м³, </a:t>
            </a:r>
            <a:r>
              <a:rPr sz="1200" dirty="0">
                <a:latin typeface="Times New Roman"/>
                <a:cs typeface="Times New Roman"/>
              </a:rPr>
              <a:t>температура </a:t>
            </a:r>
            <a:r>
              <a:rPr sz="1200" spc="-5" dirty="0">
                <a:latin typeface="Times New Roman"/>
                <a:cs typeface="Times New Roman"/>
              </a:rPr>
              <a:t>плавлення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1040…1084 </a:t>
            </a:r>
            <a:r>
              <a:rPr sz="1200" dirty="0">
                <a:latin typeface="Times New Roman"/>
                <a:cs typeface="Times New Roman"/>
              </a:rPr>
              <a:t>°C, твердість за Брінеллем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55…220</a:t>
            </a:r>
            <a:r>
              <a:rPr sz="1200" spc="-5" dirty="0">
                <a:latin typeface="Times New Roman"/>
                <a:cs typeface="Times New Roman"/>
              </a:rPr>
              <a:t> МПа,</a:t>
            </a:r>
            <a:r>
              <a:rPr sz="1200" dirty="0">
                <a:latin typeface="Times New Roman"/>
                <a:cs typeface="Times New Roman"/>
              </a:rPr>
              <a:t> межа </a:t>
            </a:r>
            <a:r>
              <a:rPr sz="1200" spc="-5" dirty="0">
                <a:latin typeface="Times New Roman"/>
                <a:cs typeface="Times New Roman"/>
              </a:rPr>
              <a:t>міцності </a:t>
            </a:r>
            <a:r>
              <a:rPr sz="1200" dirty="0">
                <a:latin typeface="Times New Roman"/>
                <a:cs typeface="Times New Roman"/>
              </a:rPr>
              <a:t>200…750 </a:t>
            </a:r>
            <a:r>
              <a:rPr sz="1200" spc="-5" dirty="0">
                <a:latin typeface="Times New Roman"/>
                <a:cs typeface="Times New Roman"/>
              </a:rPr>
              <a:t>МПа,</a:t>
            </a:r>
            <a:r>
              <a:rPr sz="1200" dirty="0">
                <a:latin typeface="Times New Roman"/>
                <a:cs typeface="Times New Roman"/>
              </a:rPr>
              <a:t> відносне </a:t>
            </a:r>
            <a:r>
              <a:rPr sz="1200" spc="-5" dirty="0">
                <a:latin typeface="Times New Roman"/>
                <a:cs typeface="Times New Roman"/>
              </a:rPr>
              <a:t>подовження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20…75 %.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Застосовують двох- та </a:t>
            </a:r>
            <a:r>
              <a:rPr sz="1200" dirty="0">
                <a:latin typeface="Times New Roman"/>
                <a:cs typeface="Times New Roman"/>
              </a:rPr>
              <a:t>багатокомпонентні </a:t>
            </a:r>
            <a:r>
              <a:rPr sz="1200" spc="-5" dirty="0">
                <a:latin typeface="Times New Roman"/>
                <a:cs typeface="Times New Roman"/>
              </a:rPr>
              <a:t>сплави. Діаграму стану системи Cu-Аl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рівноважному</a:t>
            </a:r>
            <a:r>
              <a:rPr sz="1200" dirty="0">
                <a:latin typeface="Times New Roman"/>
                <a:cs typeface="Times New Roman"/>
              </a:rPr>
              <a:t> стані </a:t>
            </a:r>
            <a:r>
              <a:rPr sz="1200" spc="-5" dirty="0">
                <a:latin typeface="Times New Roman"/>
                <a:cs typeface="Times New Roman"/>
              </a:rPr>
              <a:t>приведено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12.25.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З діаграми </a:t>
            </a:r>
            <a:r>
              <a:rPr sz="1200" spc="-5" dirty="0">
                <a:latin typeface="Times New Roman"/>
                <a:cs typeface="Times New Roman"/>
              </a:rPr>
              <a:t>видно,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максимальна розчинність алюмінію </a:t>
            </a:r>
            <a:r>
              <a:rPr sz="1200" dirty="0">
                <a:latin typeface="Times New Roman"/>
                <a:cs typeface="Times New Roman"/>
              </a:rPr>
              <a:t>в міді у </a:t>
            </a:r>
            <a:r>
              <a:rPr sz="1200" spc="-5" dirty="0">
                <a:latin typeface="Times New Roman"/>
                <a:cs typeface="Times New Roman"/>
              </a:rPr>
              <a:t>твердому стані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9,4 % </a:t>
            </a:r>
            <a:r>
              <a:rPr sz="1200" spc="-5" dirty="0">
                <a:latin typeface="Times New Roman"/>
                <a:cs typeface="Times New Roman"/>
              </a:rPr>
              <a:t>(по масі).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підвищенням </a:t>
            </a:r>
            <a:r>
              <a:rPr sz="1200" dirty="0">
                <a:latin typeface="Times New Roman"/>
                <a:cs typeface="Times New Roman"/>
              </a:rPr>
              <a:t>температури з 565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С до 1037 °С розчинність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міді</a:t>
            </a:r>
            <a:r>
              <a:rPr sz="1200" dirty="0">
                <a:latin typeface="Times New Roman"/>
                <a:cs typeface="Times New Roman"/>
              </a:rPr>
              <a:t> зменшується і </a:t>
            </a:r>
            <a:r>
              <a:rPr sz="1200" spc="-5" dirty="0">
                <a:latin typeface="Times New Roman"/>
                <a:cs typeface="Times New Roman"/>
              </a:rPr>
              <a:t>досягає 7,5 %.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ct val="100000"/>
              </a:lnSpc>
              <a:spcBef>
                <a:spcPts val="55"/>
              </a:spcBef>
            </a:pP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стабільних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 Cu-Аl відносяться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3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фази.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Фаза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первинний </a:t>
            </a:r>
            <a:r>
              <a:rPr sz="1200" dirty="0">
                <a:latin typeface="Times New Roman"/>
                <a:cs typeface="Times New Roman"/>
              </a:rPr>
              <a:t>твердий </a:t>
            </a:r>
            <a:r>
              <a:rPr sz="1200" spc="-5" dirty="0">
                <a:latin typeface="Times New Roman"/>
                <a:cs typeface="Times New Roman"/>
              </a:rPr>
              <a:t>розчин, ізоморфний, </a:t>
            </a:r>
            <a:r>
              <a:rPr sz="1200" dirty="0">
                <a:latin typeface="Times New Roman"/>
                <a:cs typeface="Times New Roman"/>
              </a:rPr>
              <a:t>з елементарної </a:t>
            </a:r>
            <a:r>
              <a:rPr sz="1200" spc="-5" dirty="0">
                <a:latin typeface="Times New Roman"/>
                <a:cs typeface="Times New Roman"/>
              </a:rPr>
              <a:t>гранецентрованої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кубічної </a:t>
            </a:r>
            <a:r>
              <a:rPr sz="1200" dirty="0">
                <a:latin typeface="Times New Roman"/>
                <a:cs typeface="Times New Roman"/>
              </a:rPr>
              <a:t>кристалічною </a:t>
            </a:r>
            <a:r>
              <a:rPr sz="1200" spc="-5" dirty="0">
                <a:latin typeface="Times New Roman"/>
                <a:cs typeface="Times New Roman"/>
              </a:rPr>
              <a:t>решіткою. Бронзи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вмістом алюмінію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9,4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мають </a:t>
            </a:r>
            <a:r>
              <a:rPr sz="1200" dirty="0">
                <a:latin typeface="Times New Roman"/>
                <a:cs typeface="Times New Roman"/>
              </a:rPr>
              <a:t>однофаз-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-твердого</a:t>
            </a:r>
            <a:r>
              <a:rPr sz="1200" dirty="0">
                <a:latin typeface="Times New Roman"/>
                <a:cs typeface="Times New Roman"/>
              </a:rPr>
              <a:t> розчину.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5"/>
              </a:spcBef>
            </a:pPr>
            <a:r>
              <a:rPr sz="1000" spc="-5" dirty="0">
                <a:latin typeface="Times New Roman"/>
                <a:cs typeface="Times New Roman"/>
              </a:rPr>
              <a:t>248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50391" y="976123"/>
            <a:ext cx="2536190" cy="3576954"/>
            <a:chOff x="850391" y="976123"/>
            <a:chExt cx="2536190" cy="3576954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50391" y="976123"/>
              <a:ext cx="2535935" cy="357682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902205" y="3051809"/>
              <a:ext cx="799465" cy="308610"/>
            </a:xfrm>
            <a:custGeom>
              <a:avLst/>
              <a:gdLst/>
              <a:ahLst/>
              <a:cxnLst/>
              <a:rect l="l" t="t" r="r" b="b"/>
              <a:pathLst>
                <a:path w="799464" h="308610">
                  <a:moveTo>
                    <a:pt x="799340" y="0"/>
                  </a:moveTo>
                  <a:lnTo>
                    <a:pt x="0" y="0"/>
                  </a:lnTo>
                  <a:lnTo>
                    <a:pt x="0" y="308610"/>
                  </a:lnTo>
                  <a:lnTo>
                    <a:pt x="799340" y="308610"/>
                  </a:lnTo>
                  <a:lnTo>
                    <a:pt x="7993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02205" y="3051809"/>
            <a:ext cx="799465" cy="3086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5725">
              <a:lnSpc>
                <a:spcPts val="915"/>
              </a:lnSpc>
            </a:pPr>
            <a:r>
              <a:rPr sz="850" spc="-5" dirty="0">
                <a:latin typeface="Times New Roman"/>
                <a:cs typeface="Times New Roman"/>
              </a:rPr>
              <a:t>Кр</a:t>
            </a:r>
            <a:r>
              <a:rPr sz="850" spc="5" dirty="0">
                <a:latin typeface="Times New Roman"/>
                <a:cs typeface="Times New Roman"/>
              </a:rPr>
              <a:t>и</a:t>
            </a:r>
            <a:r>
              <a:rPr sz="850" spc="-10" dirty="0">
                <a:latin typeface="Times New Roman"/>
                <a:cs typeface="Times New Roman"/>
              </a:rPr>
              <a:t>с</a:t>
            </a:r>
            <a:r>
              <a:rPr sz="850" spc="-5" dirty="0">
                <a:latin typeface="Times New Roman"/>
                <a:cs typeface="Times New Roman"/>
              </a:rPr>
              <a:t>т</a:t>
            </a:r>
            <a:r>
              <a:rPr sz="850" spc="-25" dirty="0">
                <a:latin typeface="Times New Roman"/>
                <a:cs typeface="Times New Roman"/>
              </a:rPr>
              <a:t>а</a:t>
            </a:r>
            <a:r>
              <a:rPr sz="850" spc="5" dirty="0">
                <a:latin typeface="Times New Roman"/>
                <a:cs typeface="Times New Roman"/>
              </a:rPr>
              <a:t>ли</a:t>
            </a:r>
            <a:r>
              <a:rPr sz="850" dirty="0">
                <a:latin typeface="Times New Roman"/>
                <a:cs typeface="Times New Roman"/>
              </a:rPr>
              <a:t>,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-5" dirty="0">
                <a:latin typeface="Times New Roman"/>
                <a:cs typeface="Times New Roman"/>
              </a:rPr>
              <a:t>що</a:t>
            </a:r>
            <a:endParaRPr sz="850">
              <a:latin typeface="Times New Roman"/>
              <a:cs typeface="Times New Roman"/>
            </a:endParaRPr>
          </a:p>
          <a:p>
            <a:pPr marL="121920">
              <a:lnSpc>
                <a:spcPts val="1010"/>
              </a:lnSpc>
            </a:pPr>
            <a:r>
              <a:rPr sz="850" spc="-5" dirty="0">
                <a:latin typeface="Times New Roman"/>
                <a:cs typeface="Times New Roman"/>
              </a:rPr>
              <a:t>багаті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на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Сu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651126" y="3075304"/>
            <a:ext cx="1116965" cy="315595"/>
            <a:chOff x="1651126" y="3075304"/>
            <a:chExt cx="1116965" cy="315595"/>
          </a:xfrm>
        </p:grpSpPr>
        <p:sp>
          <p:nvSpPr>
            <p:cNvPr id="11" name="object 11"/>
            <p:cNvSpPr/>
            <p:nvPr/>
          </p:nvSpPr>
          <p:spPr>
            <a:xfrm>
              <a:off x="1658111" y="3082289"/>
              <a:ext cx="152400" cy="142240"/>
            </a:xfrm>
            <a:custGeom>
              <a:avLst/>
              <a:gdLst/>
              <a:ahLst/>
              <a:cxnLst/>
              <a:rect l="l" t="t" r="r" b="b"/>
              <a:pathLst>
                <a:path w="152400" h="142239">
                  <a:moveTo>
                    <a:pt x="0" y="141732"/>
                  </a:moveTo>
                  <a:lnTo>
                    <a:pt x="152400" y="0"/>
                  </a:lnTo>
                </a:path>
              </a:pathLst>
            </a:custGeom>
            <a:ln w="13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968245" y="3082289"/>
              <a:ext cx="799465" cy="308610"/>
            </a:xfrm>
            <a:custGeom>
              <a:avLst/>
              <a:gdLst/>
              <a:ahLst/>
              <a:cxnLst/>
              <a:rect l="l" t="t" r="r" b="b"/>
              <a:pathLst>
                <a:path w="799464" h="308610">
                  <a:moveTo>
                    <a:pt x="799335" y="0"/>
                  </a:moveTo>
                  <a:lnTo>
                    <a:pt x="0" y="0"/>
                  </a:lnTo>
                  <a:lnTo>
                    <a:pt x="0" y="308610"/>
                  </a:lnTo>
                  <a:lnTo>
                    <a:pt x="799335" y="308610"/>
                  </a:lnTo>
                  <a:lnTo>
                    <a:pt x="7993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1968245" y="3082289"/>
            <a:ext cx="799465" cy="3086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995">
              <a:lnSpc>
                <a:spcPts val="919"/>
              </a:lnSpc>
            </a:pPr>
            <a:r>
              <a:rPr sz="850" spc="-5" dirty="0">
                <a:latin typeface="Times New Roman"/>
                <a:cs typeface="Times New Roman"/>
              </a:rPr>
              <a:t>Кр</a:t>
            </a:r>
            <a:r>
              <a:rPr sz="850" spc="5" dirty="0">
                <a:latin typeface="Times New Roman"/>
                <a:cs typeface="Times New Roman"/>
              </a:rPr>
              <a:t>и</a:t>
            </a:r>
            <a:r>
              <a:rPr sz="850" spc="-10" dirty="0">
                <a:latin typeface="Times New Roman"/>
                <a:cs typeface="Times New Roman"/>
              </a:rPr>
              <a:t>с</a:t>
            </a:r>
            <a:r>
              <a:rPr sz="850" spc="-5" dirty="0">
                <a:latin typeface="Times New Roman"/>
                <a:cs typeface="Times New Roman"/>
              </a:rPr>
              <a:t>т</a:t>
            </a:r>
            <a:r>
              <a:rPr sz="850" spc="-20" dirty="0">
                <a:latin typeface="Times New Roman"/>
                <a:cs typeface="Times New Roman"/>
              </a:rPr>
              <a:t>а</a:t>
            </a:r>
            <a:r>
              <a:rPr sz="850" spc="-5" dirty="0">
                <a:latin typeface="Times New Roman"/>
                <a:cs typeface="Times New Roman"/>
              </a:rPr>
              <a:t>л</a:t>
            </a:r>
            <a:r>
              <a:rPr sz="850" spc="5" dirty="0">
                <a:latin typeface="Times New Roman"/>
                <a:cs typeface="Times New Roman"/>
              </a:rPr>
              <a:t>и</a:t>
            </a:r>
            <a:r>
              <a:rPr sz="850" dirty="0">
                <a:latin typeface="Times New Roman"/>
                <a:cs typeface="Times New Roman"/>
              </a:rPr>
              <a:t>,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що</a:t>
            </a:r>
            <a:endParaRPr sz="850">
              <a:latin typeface="Times New Roman"/>
              <a:cs typeface="Times New Roman"/>
            </a:endParaRPr>
          </a:p>
          <a:p>
            <a:pPr marL="130175">
              <a:lnSpc>
                <a:spcPct val="100000"/>
              </a:lnSpc>
              <a:spcBef>
                <a:spcPts val="10"/>
              </a:spcBef>
            </a:pPr>
            <a:r>
              <a:rPr sz="850" spc="-5" dirty="0">
                <a:latin typeface="Times New Roman"/>
                <a:cs typeface="Times New Roman"/>
              </a:rPr>
              <a:t>багаті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на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105405" y="3360420"/>
            <a:ext cx="85725" cy="104139"/>
          </a:xfrm>
          <a:custGeom>
            <a:avLst/>
            <a:gdLst/>
            <a:ahLst/>
            <a:cxnLst/>
            <a:rect l="l" t="t" r="r" b="b"/>
            <a:pathLst>
              <a:path w="85725" h="104139">
                <a:moveTo>
                  <a:pt x="0" y="0"/>
                </a:moveTo>
                <a:lnTo>
                  <a:pt x="85344" y="103632"/>
                </a:lnTo>
              </a:path>
            </a:pathLst>
          </a:custGeom>
          <a:ln w="13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3742944" y="976122"/>
            <a:ext cx="2646045" cy="3576954"/>
            <a:chOff x="3742944" y="976122"/>
            <a:chExt cx="2646045" cy="3576954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42944" y="976122"/>
              <a:ext cx="2645664" cy="3576827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4023360" y="2221991"/>
              <a:ext cx="800100" cy="308610"/>
            </a:xfrm>
            <a:custGeom>
              <a:avLst/>
              <a:gdLst/>
              <a:ahLst/>
              <a:cxnLst/>
              <a:rect l="l" t="t" r="r" b="b"/>
              <a:pathLst>
                <a:path w="800100" h="308610">
                  <a:moveTo>
                    <a:pt x="800100" y="0"/>
                  </a:moveTo>
                  <a:lnTo>
                    <a:pt x="0" y="0"/>
                  </a:lnTo>
                  <a:lnTo>
                    <a:pt x="0" y="308610"/>
                  </a:lnTo>
                  <a:lnTo>
                    <a:pt x="800100" y="308610"/>
                  </a:lnTo>
                  <a:lnTo>
                    <a:pt x="8001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4023360" y="2221991"/>
            <a:ext cx="800100" cy="3086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995">
              <a:lnSpc>
                <a:spcPts val="910"/>
              </a:lnSpc>
            </a:pPr>
            <a:r>
              <a:rPr sz="850" spc="-5" dirty="0">
                <a:latin typeface="Times New Roman"/>
                <a:cs typeface="Times New Roman"/>
              </a:rPr>
              <a:t>Кристали,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що</a:t>
            </a:r>
            <a:endParaRPr sz="850">
              <a:latin typeface="Times New Roman"/>
              <a:cs typeface="Times New Roman"/>
            </a:endParaRPr>
          </a:p>
          <a:p>
            <a:pPr marL="123825">
              <a:lnSpc>
                <a:spcPts val="1015"/>
              </a:lnSpc>
            </a:pPr>
            <a:r>
              <a:rPr sz="850" spc="-5" dirty="0">
                <a:latin typeface="Times New Roman"/>
                <a:cs typeface="Times New Roman"/>
              </a:rPr>
              <a:t>багаті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на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Сu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099304" y="3817620"/>
            <a:ext cx="800100" cy="308610"/>
          </a:xfrm>
          <a:custGeom>
            <a:avLst/>
            <a:gdLst/>
            <a:ahLst/>
            <a:cxnLst/>
            <a:rect l="l" t="t" r="r" b="b"/>
            <a:pathLst>
              <a:path w="800100" h="308610">
                <a:moveTo>
                  <a:pt x="800100" y="0"/>
                </a:moveTo>
                <a:lnTo>
                  <a:pt x="0" y="0"/>
                </a:lnTo>
                <a:lnTo>
                  <a:pt x="0" y="308610"/>
                </a:lnTo>
                <a:lnTo>
                  <a:pt x="800100" y="308610"/>
                </a:lnTo>
                <a:lnTo>
                  <a:pt x="8001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099304" y="3817620"/>
            <a:ext cx="800100" cy="3086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995">
              <a:lnSpc>
                <a:spcPts val="919"/>
              </a:lnSpc>
            </a:pPr>
            <a:r>
              <a:rPr sz="850" spc="-5" dirty="0">
                <a:latin typeface="Times New Roman"/>
                <a:cs typeface="Times New Roman"/>
              </a:rPr>
              <a:t>Кристали,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-5" dirty="0">
                <a:latin typeface="Times New Roman"/>
                <a:cs typeface="Times New Roman"/>
              </a:rPr>
              <a:t>що</a:t>
            </a:r>
            <a:endParaRPr sz="850">
              <a:latin typeface="Times New Roman"/>
              <a:cs typeface="Times New Roman"/>
            </a:endParaRPr>
          </a:p>
          <a:p>
            <a:pPr marL="130175">
              <a:lnSpc>
                <a:spcPts val="1010"/>
              </a:lnSpc>
            </a:pPr>
            <a:r>
              <a:rPr sz="850" spc="-5" dirty="0">
                <a:latin typeface="Times New Roman"/>
                <a:cs typeface="Times New Roman"/>
              </a:rPr>
              <a:t>багаті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на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Sn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4108577" y="1684019"/>
            <a:ext cx="2037714" cy="2569845"/>
            <a:chOff x="4108577" y="1684019"/>
            <a:chExt cx="2037714" cy="2569845"/>
          </a:xfrm>
        </p:grpSpPr>
        <p:sp>
          <p:nvSpPr>
            <p:cNvPr id="22" name="object 22"/>
            <p:cNvSpPr/>
            <p:nvPr/>
          </p:nvSpPr>
          <p:spPr>
            <a:xfrm>
              <a:off x="4115562" y="2498597"/>
              <a:ext cx="1651635" cy="1748155"/>
            </a:xfrm>
            <a:custGeom>
              <a:avLst/>
              <a:gdLst/>
              <a:ahLst/>
              <a:cxnLst/>
              <a:rect l="l" t="t" r="r" b="b"/>
              <a:pathLst>
                <a:path w="1651635" h="1748154">
                  <a:moveTo>
                    <a:pt x="0" y="142494"/>
                  </a:moveTo>
                  <a:lnTo>
                    <a:pt x="152400" y="0"/>
                  </a:lnTo>
                </a:path>
                <a:path w="1651635" h="1748154">
                  <a:moveTo>
                    <a:pt x="1651254" y="1748028"/>
                  </a:moveTo>
                  <a:lnTo>
                    <a:pt x="1556766" y="1589532"/>
                  </a:lnTo>
                </a:path>
              </a:pathLst>
            </a:custGeom>
            <a:ln w="1342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317998" y="1684019"/>
              <a:ext cx="828675" cy="156210"/>
            </a:xfrm>
            <a:custGeom>
              <a:avLst/>
              <a:gdLst/>
              <a:ahLst/>
              <a:cxnLst/>
              <a:rect l="l" t="t" r="r" b="b"/>
              <a:pathLst>
                <a:path w="828675" h="156210">
                  <a:moveTo>
                    <a:pt x="828297" y="0"/>
                  </a:moveTo>
                  <a:lnTo>
                    <a:pt x="0" y="0"/>
                  </a:lnTo>
                  <a:lnTo>
                    <a:pt x="0" y="156210"/>
                  </a:lnTo>
                  <a:lnTo>
                    <a:pt x="828297" y="156210"/>
                  </a:lnTo>
                  <a:lnTo>
                    <a:pt x="8282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5317998" y="1684019"/>
            <a:ext cx="828675" cy="1562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7155">
              <a:lnSpc>
                <a:spcPts val="1005"/>
              </a:lnSpc>
            </a:pPr>
            <a:r>
              <a:rPr sz="850" spc="-10" dirty="0">
                <a:latin typeface="Symbol"/>
                <a:cs typeface="Symbol"/>
              </a:rPr>
              <a:t></a:t>
            </a:r>
            <a:r>
              <a:rPr sz="850" spc="-10" dirty="0">
                <a:latin typeface="Times New Roman"/>
                <a:cs typeface="Times New Roman"/>
              </a:rPr>
              <a:t>+</a:t>
            </a:r>
            <a:r>
              <a:rPr sz="850" spc="-10" dirty="0">
                <a:latin typeface="Symbol"/>
                <a:cs typeface="Symbol"/>
              </a:rPr>
              <a:t>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Times New Roman"/>
                <a:cs typeface="Times New Roman"/>
              </a:rPr>
              <a:t>евтектоїд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344667" y="1806701"/>
            <a:ext cx="151765" cy="363220"/>
          </a:xfrm>
          <a:custGeom>
            <a:avLst/>
            <a:gdLst/>
            <a:ahLst/>
            <a:cxnLst/>
            <a:rect l="l" t="t" r="r" b="b"/>
            <a:pathLst>
              <a:path w="151764" h="363219">
                <a:moveTo>
                  <a:pt x="151638" y="362712"/>
                </a:moveTo>
                <a:lnTo>
                  <a:pt x="0" y="0"/>
                </a:lnTo>
              </a:path>
            </a:pathLst>
          </a:custGeom>
          <a:ln w="1342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974595" y="4541011"/>
            <a:ext cx="285750" cy="323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0"/>
              </a:lnSpc>
              <a:spcBef>
                <a:spcPts val="10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200</a:t>
            </a:r>
            <a:endParaRPr sz="1500" baseline="2777">
              <a:latin typeface="Times New Roman"/>
              <a:cs typeface="Times New Roman"/>
            </a:endParaRPr>
          </a:p>
          <a:p>
            <a:pPr algn="ctr">
              <a:lnSpc>
                <a:spcPts val="1170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891537" y="4541017"/>
            <a:ext cx="349885" cy="323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0"/>
              </a:lnSpc>
              <a:spcBef>
                <a:spcPts val="10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1000</a:t>
            </a:r>
            <a:endParaRPr sz="1500" baseline="2777">
              <a:latin typeface="Times New Roman"/>
              <a:cs typeface="Times New Roman"/>
            </a:endParaRPr>
          </a:p>
          <a:p>
            <a:pPr algn="ctr">
              <a:lnSpc>
                <a:spcPts val="1170"/>
              </a:lnSpc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16994" y="5081266"/>
            <a:ext cx="5890895" cy="490156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475105" marR="1470660" algn="ctr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12.25. </a:t>
            </a:r>
            <a:r>
              <a:rPr sz="1000" spc="-5" dirty="0">
                <a:latin typeface="Times New Roman"/>
                <a:cs typeface="Times New Roman"/>
              </a:rPr>
              <a:t>Діаграма стану системи </a:t>
            </a:r>
            <a:r>
              <a:rPr sz="1000" dirty="0">
                <a:latin typeface="Times New Roman"/>
                <a:cs typeface="Times New Roman"/>
              </a:rPr>
              <a:t>«мідь – </a:t>
            </a:r>
            <a:r>
              <a:rPr sz="1000" spc="-5" dirty="0">
                <a:latin typeface="Times New Roman"/>
                <a:cs typeface="Times New Roman"/>
              </a:rPr>
              <a:t>алюміній»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(рівноважний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ct val="903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Фаза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твердий розчин,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утворюється на основі </a:t>
            </a:r>
            <a:r>
              <a:rPr sz="1200" dirty="0">
                <a:latin typeface="Times New Roman"/>
                <a:cs typeface="Times New Roman"/>
              </a:rPr>
              <a:t>стехіометричної </a:t>
            </a:r>
            <a:r>
              <a:rPr sz="1200" spc="-5" dirty="0">
                <a:latin typeface="Times New Roman"/>
                <a:cs typeface="Times New Roman"/>
              </a:rPr>
              <a:t>сполуки Cu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Аl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безпосередньо з </a:t>
            </a:r>
            <a:r>
              <a:rPr sz="1200" spc="-5" dirty="0">
                <a:latin typeface="Times New Roman"/>
                <a:cs typeface="Times New Roman"/>
              </a:rPr>
              <a:t>розплаву 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1036...1079 °С,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елементарною центрованою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кубічною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кристалічною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решіткою.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Фаза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пластична,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електропровідна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стабільна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565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швидкому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(зі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швидкістю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понад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С/хв) вона </a:t>
            </a:r>
            <a:r>
              <a:rPr sz="1200" dirty="0">
                <a:latin typeface="Times New Roman"/>
                <a:cs typeface="Times New Roman"/>
              </a:rPr>
              <a:t>зазнає </a:t>
            </a:r>
            <a:r>
              <a:rPr sz="1200" spc="-5" dirty="0">
                <a:latin typeface="Times New Roman"/>
                <a:cs typeface="Times New Roman"/>
              </a:rPr>
              <a:t>різких перетвореннь типу мартенситових, при цьому утворюються </a:t>
            </a:r>
            <a:r>
              <a:rPr sz="1200" dirty="0">
                <a:latin typeface="Times New Roman"/>
                <a:cs typeface="Times New Roman"/>
              </a:rPr>
              <a:t> проміжні </a:t>
            </a:r>
            <a:r>
              <a:rPr sz="1200" spc="-5" dirty="0">
                <a:latin typeface="Times New Roman"/>
                <a:cs typeface="Times New Roman"/>
              </a:rPr>
              <a:t>фази. При </a:t>
            </a:r>
            <a:r>
              <a:rPr sz="1200" dirty="0">
                <a:latin typeface="Times New Roman"/>
                <a:cs typeface="Times New Roman"/>
              </a:rPr>
              <a:t>вмісті алюмінію 9,4...15,6 %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системи «мідь – </a:t>
            </a:r>
            <a:r>
              <a:rPr sz="1200" spc="-5" dirty="0">
                <a:latin typeface="Times New Roman"/>
                <a:cs typeface="Times New Roman"/>
              </a:rPr>
              <a:t>алюміній» </a:t>
            </a:r>
            <a:r>
              <a:rPr sz="1200" dirty="0">
                <a:latin typeface="Times New Roman"/>
                <a:cs typeface="Times New Roman"/>
              </a:rPr>
              <a:t> двофазні</a:t>
            </a:r>
            <a:r>
              <a:rPr sz="1200" spc="-5" dirty="0">
                <a:latin typeface="Times New Roman"/>
                <a:cs typeface="Times New Roman"/>
              </a:rPr>
              <a:t> та </a:t>
            </a:r>
            <a:r>
              <a:rPr sz="1200" dirty="0">
                <a:latin typeface="Times New Roman"/>
                <a:cs typeface="Times New Roman"/>
              </a:rPr>
              <a:t>складаються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-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23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повільному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(менше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град/хв)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β-фаза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розпадається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евтектоїд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00"/>
              </a:lnSpc>
              <a:spcBef>
                <a:spcPts val="85"/>
              </a:spcBef>
            </a:pPr>
            <a:r>
              <a:rPr sz="1200" spc="-15" dirty="0">
                <a:latin typeface="Symbol"/>
                <a:cs typeface="Symbol"/>
              </a:rPr>
              <a:t></a:t>
            </a:r>
            <a:r>
              <a:rPr sz="1200" spc="-15" dirty="0">
                <a:latin typeface="Times New Roman"/>
                <a:cs typeface="Times New Roman"/>
              </a:rPr>
              <a:t>+</a:t>
            </a:r>
            <a:r>
              <a:rPr sz="1200" spc="-15" dirty="0">
                <a:latin typeface="Symbol"/>
                <a:cs typeface="Symbol"/>
              </a:rPr>
              <a:t></a:t>
            </a:r>
            <a:r>
              <a:rPr sz="1200" spc="-22" baseline="-10416" dirty="0">
                <a:latin typeface="Times New Roman"/>
                <a:cs typeface="Times New Roman"/>
              </a:rPr>
              <a:t>2</a:t>
            </a:r>
            <a:r>
              <a:rPr sz="1200" spc="-1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утворенням крупнозернистої </a:t>
            </a:r>
            <a:r>
              <a:rPr sz="1200" spc="-15" dirty="0">
                <a:latin typeface="Symbol"/>
                <a:cs typeface="Symbol"/>
              </a:rPr>
              <a:t></a:t>
            </a:r>
            <a:r>
              <a:rPr sz="1200" spc="-22" baseline="-10416" dirty="0">
                <a:latin typeface="Times New Roman"/>
                <a:cs typeface="Times New Roman"/>
              </a:rPr>
              <a:t>2</a:t>
            </a:r>
            <a:r>
              <a:rPr sz="1200" spc="-15" dirty="0">
                <a:latin typeface="Times New Roman"/>
                <a:cs typeface="Times New Roman"/>
              </a:rPr>
              <a:t>-фази, </a:t>
            </a:r>
            <a:r>
              <a:rPr sz="1200" spc="-10" dirty="0">
                <a:latin typeface="Times New Roman"/>
                <a:cs typeface="Times New Roman"/>
              </a:rPr>
              <a:t>яка </a:t>
            </a:r>
            <a:r>
              <a:rPr sz="1200" spc="-15" dirty="0">
                <a:latin typeface="Times New Roman"/>
                <a:cs typeface="Times New Roman"/>
              </a:rPr>
              <a:t>виділяється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вигляді безперервних лан-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цюгів,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20" dirty="0">
                <a:latin typeface="Times New Roman"/>
                <a:cs typeface="Times New Roman"/>
              </a:rPr>
              <a:t>надає </a:t>
            </a:r>
            <a:r>
              <a:rPr sz="1200" spc="-25" dirty="0">
                <a:latin typeface="Times New Roman"/>
                <a:cs typeface="Times New Roman"/>
              </a:rPr>
              <a:t>сплаву </a:t>
            </a:r>
            <a:r>
              <a:rPr sz="1200" spc="-20" dirty="0">
                <a:latin typeface="Times New Roman"/>
                <a:cs typeface="Times New Roman"/>
              </a:rPr>
              <a:t>крихкість. Фаза </a:t>
            </a:r>
            <a:r>
              <a:rPr sz="1200" spc="-15" dirty="0">
                <a:latin typeface="Symbol"/>
                <a:cs typeface="Symbol"/>
              </a:rPr>
              <a:t></a:t>
            </a:r>
            <a:r>
              <a:rPr sz="1200" spc="-22" baseline="-10416" dirty="0">
                <a:latin typeface="Times New Roman"/>
                <a:cs typeface="Times New Roman"/>
              </a:rPr>
              <a:t>2</a:t>
            </a:r>
            <a:r>
              <a:rPr sz="1200" spc="-15" baseline="-10416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(Cu</a:t>
            </a:r>
            <a:r>
              <a:rPr sz="1200" spc="-30" baseline="-10416" dirty="0">
                <a:latin typeface="Times New Roman"/>
                <a:cs typeface="Times New Roman"/>
              </a:rPr>
              <a:t>9</a:t>
            </a:r>
            <a:r>
              <a:rPr sz="1200" spc="-20" dirty="0">
                <a:latin typeface="Times New Roman"/>
                <a:cs typeface="Times New Roman"/>
              </a:rPr>
              <a:t>Al</a:t>
            </a:r>
            <a:r>
              <a:rPr sz="1200" spc="-30" baseline="-10416" dirty="0">
                <a:latin typeface="Times New Roman"/>
                <a:cs typeface="Times New Roman"/>
              </a:rPr>
              <a:t>4</a:t>
            </a:r>
            <a:r>
              <a:rPr sz="1200" spc="-20" dirty="0">
                <a:latin typeface="Times New Roman"/>
                <a:cs typeface="Times New Roman"/>
              </a:rPr>
              <a:t>) утворюється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0" dirty="0">
                <a:latin typeface="Times New Roman"/>
                <a:cs typeface="Times New Roman"/>
              </a:rPr>
              <a:t>фази </a:t>
            </a:r>
            <a:r>
              <a:rPr sz="1200" spc="-15" dirty="0">
                <a:latin typeface="Symbol"/>
                <a:cs typeface="Symbol"/>
              </a:rPr>
              <a:t></a:t>
            </a:r>
            <a:r>
              <a:rPr sz="1200" spc="-15" dirty="0">
                <a:latin typeface="Times New Roman"/>
                <a:cs typeface="Times New Roman"/>
              </a:rPr>
              <a:t>. </a:t>
            </a:r>
            <a:r>
              <a:rPr sz="1200" spc="-20" dirty="0">
                <a:latin typeface="Times New Roman"/>
                <a:cs typeface="Times New Roman"/>
              </a:rPr>
              <a:t>Вона стабільна </a:t>
            </a:r>
            <a:r>
              <a:rPr sz="1200" spc="-15" dirty="0">
                <a:latin typeface="Times New Roman"/>
                <a:cs typeface="Times New Roman"/>
              </a:rPr>
              <a:t> при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низьких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температурах,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крихка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тверда,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електропровідність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менша,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ніж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Symbol"/>
                <a:cs typeface="Symbol"/>
              </a:rPr>
              <a:t></a:t>
            </a:r>
            <a:r>
              <a:rPr sz="1200" spc="-20" dirty="0">
                <a:latin typeface="Times New Roman"/>
                <a:cs typeface="Times New Roman"/>
              </a:rPr>
              <a:t>-фази.</a:t>
            </a:r>
            <a:endParaRPr sz="1200">
              <a:latin typeface="Times New Roman"/>
              <a:cs typeface="Times New Roman"/>
            </a:endParaRPr>
          </a:p>
          <a:p>
            <a:pPr marL="63500" marR="57785" indent="287655" algn="just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Фаза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яка утворюється 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363 °С </a:t>
            </a:r>
            <a:r>
              <a:rPr sz="1200" dirty="0">
                <a:latin typeface="Times New Roman"/>
                <a:cs typeface="Times New Roman"/>
              </a:rPr>
              <a:t>в результаті перітектоідной </a:t>
            </a:r>
            <a:r>
              <a:rPr sz="1200" spc="-5" dirty="0">
                <a:latin typeface="Times New Roman"/>
                <a:cs typeface="Times New Roman"/>
              </a:rPr>
              <a:t>реак- </a:t>
            </a:r>
            <a:r>
              <a:rPr sz="1200" dirty="0">
                <a:latin typeface="Times New Roman"/>
                <a:cs typeface="Times New Roman"/>
              </a:rPr>
              <a:t> ції між </a:t>
            </a:r>
            <a:r>
              <a:rPr sz="1200" spc="-5" dirty="0">
                <a:latin typeface="Times New Roman"/>
                <a:cs typeface="Times New Roman"/>
              </a:rPr>
              <a:t>фазами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гранецентровану кубічну кристалічну решітку, але </a:t>
            </a:r>
            <a:r>
              <a:rPr sz="1200" dirty="0">
                <a:latin typeface="Times New Roman"/>
                <a:cs typeface="Times New Roman"/>
              </a:rPr>
              <a:t>з іншими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параметрами.</a:t>
            </a:r>
            <a:endParaRPr sz="1200">
              <a:latin typeface="Times New Roman"/>
              <a:cs typeface="Times New Roman"/>
            </a:endParaRPr>
          </a:p>
          <a:p>
            <a:pPr marL="63500" marR="59055" indent="287655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Метастабільні </a:t>
            </a:r>
            <a:r>
              <a:rPr sz="1200" dirty="0">
                <a:latin typeface="Times New Roman"/>
                <a:cs typeface="Times New Roman"/>
              </a:rPr>
              <a:t>фази в </a:t>
            </a:r>
            <a:r>
              <a:rPr sz="1200" spc="-5" dirty="0">
                <a:latin typeface="Times New Roman"/>
                <a:cs typeface="Times New Roman"/>
              </a:rPr>
              <a:t>сплавах: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7" baseline="-10416" dirty="0">
                <a:latin typeface="Times New Roman"/>
                <a:cs typeface="Times New Roman"/>
              </a:rPr>
              <a:t>1 </a:t>
            </a:r>
            <a:r>
              <a:rPr sz="1200" dirty="0">
                <a:latin typeface="Times New Roman"/>
                <a:cs typeface="Times New Roman"/>
              </a:rPr>
              <a:t>– з </a:t>
            </a:r>
            <a:r>
              <a:rPr sz="1200" spc="-5" dirty="0">
                <a:latin typeface="Times New Roman"/>
                <a:cs typeface="Times New Roman"/>
              </a:rPr>
              <a:t>елементарною центрованою кубічною криста- </a:t>
            </a:r>
            <a:r>
              <a:rPr sz="1200" dirty="0">
                <a:latin typeface="Times New Roman"/>
                <a:cs typeface="Times New Roman"/>
              </a:rPr>
              <a:t> лічною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решіткою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(Аl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11,9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впорядкована;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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елементарною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гранецентрованою</a:t>
            </a:r>
            <a:endParaRPr sz="1200">
              <a:latin typeface="Times New Roman"/>
              <a:cs typeface="Times New Roman"/>
            </a:endParaRPr>
          </a:p>
          <a:p>
            <a:pPr marL="63500" marR="59055" algn="just">
              <a:lnSpc>
                <a:spcPts val="1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кубічною кристалічною </a:t>
            </a:r>
            <a:r>
              <a:rPr sz="1200" dirty="0">
                <a:latin typeface="Times New Roman"/>
                <a:cs typeface="Times New Roman"/>
              </a:rPr>
              <a:t>решіткою </a:t>
            </a:r>
            <a:r>
              <a:rPr sz="1200" spc="-5" dirty="0">
                <a:latin typeface="Times New Roman"/>
                <a:cs typeface="Times New Roman"/>
              </a:rPr>
              <a:t>(Аl </a:t>
            </a:r>
            <a:r>
              <a:rPr sz="1200" dirty="0">
                <a:latin typeface="Times New Roman"/>
                <a:cs typeface="Times New Roman"/>
              </a:rPr>
              <a:t>– 11,6 %), </a:t>
            </a:r>
            <a:r>
              <a:rPr sz="1200" spc="-5" dirty="0">
                <a:latin typeface="Times New Roman"/>
                <a:cs typeface="Times New Roman"/>
              </a:rPr>
              <a:t>дуже деформована;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Symbol"/>
                <a:cs typeface="Symbol"/>
              </a:rPr>
              <a:t>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з </a:t>
            </a:r>
            <a:r>
              <a:rPr sz="1200" spc="-5" dirty="0">
                <a:latin typeface="Times New Roman"/>
                <a:cs typeface="Times New Roman"/>
              </a:rPr>
              <a:t>елементар-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ною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ромбічною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кристалічною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решіткою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11,8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%),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впорядкована;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27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елементар-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ною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орторомбічною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решіткою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13,6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впорядкована.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Також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передбачається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існу-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вання </a:t>
            </a:r>
            <a:r>
              <a:rPr sz="1200" dirty="0">
                <a:latin typeface="Times New Roman"/>
                <a:cs typeface="Times New Roman"/>
              </a:rPr>
              <a:t>інших</a:t>
            </a:r>
            <a:r>
              <a:rPr sz="1200" spc="-5" dirty="0">
                <a:latin typeface="Times New Roman"/>
                <a:cs typeface="Times New Roman"/>
              </a:rPr>
              <a:t> фаз,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модифікацією  </a:t>
            </a:r>
            <a:r>
              <a:rPr sz="1200" dirty="0">
                <a:latin typeface="Times New Roman"/>
                <a:cs typeface="Times New Roman"/>
              </a:rPr>
              <a:t>фази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Symbol"/>
                <a:cs typeface="Symbol"/>
              </a:rPr>
              <a:t>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ct val="90300"/>
              </a:lnSpc>
              <a:spcBef>
                <a:spcPts val="70"/>
              </a:spcBef>
            </a:pPr>
            <a:r>
              <a:rPr sz="1200" i="1" spc="-5" dirty="0">
                <a:latin typeface="Times New Roman"/>
                <a:cs typeface="Times New Roman"/>
              </a:rPr>
              <a:t>Однофазні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-алюмінієві бронзи) пластичні та </a:t>
            </a:r>
            <a:r>
              <a:rPr sz="1200" dirty="0">
                <a:latin typeface="Times New Roman"/>
                <a:cs typeface="Times New Roman"/>
              </a:rPr>
              <a:t>добре </a:t>
            </a:r>
            <a:r>
              <a:rPr sz="1200" spc="-5" dirty="0">
                <a:latin typeface="Times New Roman"/>
                <a:cs typeface="Times New Roman"/>
              </a:rPr>
              <a:t>обробляються тиском,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двофазні сплави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-алюмінієві бронзи)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високим вмістом </a:t>
            </a:r>
            <a:r>
              <a:rPr sz="1200" dirty="0">
                <a:latin typeface="Times New Roman"/>
                <a:cs typeface="Times New Roman"/>
              </a:rPr>
              <a:t>алюмінію менш </a:t>
            </a:r>
            <a:r>
              <a:rPr sz="1200" spc="-5" dirty="0">
                <a:latin typeface="Times New Roman"/>
                <a:cs typeface="Times New Roman"/>
              </a:rPr>
              <a:t>пластичні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застосовуються, головним чином,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ливарні. На рис 12.26 наведено </a:t>
            </a:r>
            <a:r>
              <a:rPr sz="1200" dirty="0">
                <a:latin typeface="Times New Roman"/>
                <a:cs typeface="Times New Roman"/>
              </a:rPr>
              <a:t>мікроструктури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одно-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двофазної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алюмінієвої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35"/>
              </a:spcBef>
            </a:pPr>
            <a:r>
              <a:rPr sz="1000" spc="-5" dirty="0">
                <a:latin typeface="Times New Roman"/>
                <a:cs typeface="Times New Roman"/>
              </a:rPr>
              <a:t>249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92777" y="1000569"/>
            <a:ext cx="28194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83820">
              <a:lnSpc>
                <a:spcPct val="100000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532126" y="955420"/>
            <a:ext cx="3067050" cy="3728085"/>
            <a:chOff x="2532126" y="955420"/>
            <a:chExt cx="3067050" cy="3728085"/>
          </a:xfrm>
        </p:grpSpPr>
        <p:sp>
          <p:nvSpPr>
            <p:cNvPr id="7" name="object 7"/>
            <p:cNvSpPr/>
            <p:nvPr/>
          </p:nvSpPr>
          <p:spPr>
            <a:xfrm>
              <a:off x="2543556" y="962405"/>
              <a:ext cx="3044190" cy="3709670"/>
            </a:xfrm>
            <a:custGeom>
              <a:avLst/>
              <a:gdLst/>
              <a:ahLst/>
              <a:cxnLst/>
              <a:rect l="l" t="t" r="r" b="b"/>
              <a:pathLst>
                <a:path w="3044190" h="3709670">
                  <a:moveTo>
                    <a:pt x="3044190" y="0"/>
                  </a:moveTo>
                  <a:lnTo>
                    <a:pt x="0" y="0"/>
                  </a:lnTo>
                  <a:lnTo>
                    <a:pt x="0" y="3709416"/>
                  </a:lnTo>
                  <a:lnTo>
                    <a:pt x="3044190" y="3709416"/>
                  </a:lnTo>
                  <a:lnTo>
                    <a:pt x="3044190" y="0"/>
                  </a:lnTo>
                  <a:close/>
                </a:path>
              </a:pathLst>
            </a:custGeom>
            <a:ln w="139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543556" y="1559051"/>
              <a:ext cx="3044190" cy="620395"/>
            </a:xfrm>
            <a:custGeom>
              <a:avLst/>
              <a:gdLst/>
              <a:ahLst/>
              <a:cxnLst/>
              <a:rect l="l" t="t" r="r" b="b"/>
              <a:pathLst>
                <a:path w="3044190" h="620394">
                  <a:moveTo>
                    <a:pt x="0" y="0"/>
                  </a:moveTo>
                  <a:lnTo>
                    <a:pt x="3044190" y="0"/>
                  </a:lnTo>
                </a:path>
                <a:path w="3044190" h="620394">
                  <a:moveTo>
                    <a:pt x="0" y="620268"/>
                  </a:moveTo>
                  <a:lnTo>
                    <a:pt x="3044190" y="620268"/>
                  </a:lnTo>
                </a:path>
              </a:pathLst>
            </a:custGeom>
            <a:ln w="838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543556" y="2798063"/>
              <a:ext cx="3044190" cy="0"/>
            </a:xfrm>
            <a:custGeom>
              <a:avLst/>
              <a:gdLst/>
              <a:ahLst/>
              <a:cxnLst/>
              <a:rect l="l" t="t" r="r" b="b"/>
              <a:pathLst>
                <a:path w="3044190">
                  <a:moveTo>
                    <a:pt x="0" y="0"/>
                  </a:moveTo>
                  <a:lnTo>
                    <a:pt x="2107692" y="0"/>
                  </a:lnTo>
                </a:path>
                <a:path w="3044190">
                  <a:moveTo>
                    <a:pt x="2343152" y="0"/>
                  </a:moveTo>
                  <a:lnTo>
                    <a:pt x="2692908" y="0"/>
                  </a:lnTo>
                </a:path>
                <a:path w="3044190">
                  <a:moveTo>
                    <a:pt x="3004568" y="0"/>
                  </a:moveTo>
                  <a:lnTo>
                    <a:pt x="3044190" y="0"/>
                  </a:lnTo>
                </a:path>
              </a:pathLst>
            </a:custGeom>
            <a:ln w="838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543556" y="3416807"/>
              <a:ext cx="3044190" cy="624840"/>
            </a:xfrm>
            <a:custGeom>
              <a:avLst/>
              <a:gdLst/>
              <a:ahLst/>
              <a:cxnLst/>
              <a:rect l="l" t="t" r="r" b="b"/>
              <a:pathLst>
                <a:path w="3044190" h="624839">
                  <a:moveTo>
                    <a:pt x="0" y="0"/>
                  </a:moveTo>
                  <a:lnTo>
                    <a:pt x="3044190" y="0"/>
                  </a:lnTo>
                </a:path>
                <a:path w="3044190" h="624839">
                  <a:moveTo>
                    <a:pt x="0" y="624840"/>
                  </a:moveTo>
                  <a:lnTo>
                    <a:pt x="3044190" y="624840"/>
                  </a:lnTo>
                </a:path>
              </a:pathLst>
            </a:custGeom>
            <a:ln w="838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845308" y="962405"/>
              <a:ext cx="307340" cy="3709670"/>
            </a:xfrm>
            <a:custGeom>
              <a:avLst/>
              <a:gdLst/>
              <a:ahLst/>
              <a:cxnLst/>
              <a:rect l="l" t="t" r="r" b="b"/>
              <a:pathLst>
                <a:path w="307339" h="3709670">
                  <a:moveTo>
                    <a:pt x="0" y="0"/>
                  </a:moveTo>
                  <a:lnTo>
                    <a:pt x="0" y="68580"/>
                  </a:lnTo>
                </a:path>
                <a:path w="307339" h="3709670">
                  <a:moveTo>
                    <a:pt x="0" y="68580"/>
                  </a:moveTo>
                  <a:lnTo>
                    <a:pt x="0" y="3709416"/>
                  </a:lnTo>
                </a:path>
                <a:path w="307339" h="3709670">
                  <a:moveTo>
                    <a:pt x="307086" y="397764"/>
                  </a:moveTo>
                  <a:lnTo>
                    <a:pt x="307086" y="3709416"/>
                  </a:lnTo>
                </a:path>
                <a:path w="307339" h="3709670">
                  <a:moveTo>
                    <a:pt x="307086" y="0"/>
                  </a:moveTo>
                  <a:lnTo>
                    <a:pt x="307086" y="272034"/>
                  </a:lnTo>
                </a:path>
              </a:pathLst>
            </a:custGeom>
            <a:ln w="838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454146" y="962405"/>
              <a:ext cx="0" cy="3709670"/>
            </a:xfrm>
            <a:custGeom>
              <a:avLst/>
              <a:gdLst/>
              <a:ahLst/>
              <a:cxnLst/>
              <a:rect l="l" t="t" r="r" b="b"/>
              <a:pathLst>
                <a:path h="3709670">
                  <a:moveTo>
                    <a:pt x="0" y="3709416"/>
                  </a:moveTo>
                  <a:lnTo>
                    <a:pt x="0" y="0"/>
                  </a:lnTo>
                </a:path>
              </a:pathLst>
            </a:custGeom>
            <a:ln w="838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761232" y="962405"/>
              <a:ext cx="927735" cy="3709670"/>
            </a:xfrm>
            <a:custGeom>
              <a:avLst/>
              <a:gdLst/>
              <a:ahLst/>
              <a:cxnLst/>
              <a:rect l="l" t="t" r="r" b="b"/>
              <a:pathLst>
                <a:path w="927735" h="3709670">
                  <a:moveTo>
                    <a:pt x="0" y="226314"/>
                  </a:moveTo>
                  <a:lnTo>
                    <a:pt x="0" y="3709416"/>
                  </a:lnTo>
                </a:path>
                <a:path w="927735" h="3709670">
                  <a:moveTo>
                    <a:pt x="0" y="0"/>
                  </a:moveTo>
                  <a:lnTo>
                    <a:pt x="0" y="101348"/>
                  </a:lnTo>
                </a:path>
                <a:path w="927735" h="3709670">
                  <a:moveTo>
                    <a:pt x="313182" y="2186940"/>
                  </a:moveTo>
                  <a:lnTo>
                    <a:pt x="313182" y="3709416"/>
                  </a:lnTo>
                </a:path>
                <a:path w="927735" h="3709670">
                  <a:moveTo>
                    <a:pt x="313182" y="523494"/>
                  </a:moveTo>
                  <a:lnTo>
                    <a:pt x="313182" y="2061210"/>
                  </a:lnTo>
                </a:path>
                <a:path w="927735" h="3709670">
                  <a:moveTo>
                    <a:pt x="313182" y="0"/>
                  </a:moveTo>
                  <a:lnTo>
                    <a:pt x="313182" y="397764"/>
                  </a:lnTo>
                </a:path>
                <a:path w="927735" h="3709670">
                  <a:moveTo>
                    <a:pt x="620268" y="3582924"/>
                  </a:moveTo>
                  <a:lnTo>
                    <a:pt x="620268" y="3709416"/>
                  </a:lnTo>
                </a:path>
                <a:path w="927735" h="3709670">
                  <a:moveTo>
                    <a:pt x="620268" y="523494"/>
                  </a:moveTo>
                  <a:lnTo>
                    <a:pt x="620268" y="3457194"/>
                  </a:lnTo>
                </a:path>
                <a:path w="927735" h="3709670">
                  <a:moveTo>
                    <a:pt x="620268" y="0"/>
                  </a:moveTo>
                  <a:lnTo>
                    <a:pt x="620268" y="388621"/>
                  </a:lnTo>
                </a:path>
                <a:path w="927735" h="3709670">
                  <a:moveTo>
                    <a:pt x="927354" y="3269742"/>
                  </a:moveTo>
                  <a:lnTo>
                    <a:pt x="927354" y="3709416"/>
                  </a:lnTo>
                </a:path>
                <a:path w="927735" h="3709670">
                  <a:moveTo>
                    <a:pt x="927354" y="2776728"/>
                  </a:moveTo>
                  <a:lnTo>
                    <a:pt x="927354" y="3144012"/>
                  </a:lnTo>
                </a:path>
                <a:path w="927735" h="3709670">
                  <a:moveTo>
                    <a:pt x="927354" y="1939290"/>
                  </a:moveTo>
                  <a:lnTo>
                    <a:pt x="927354" y="2651762"/>
                  </a:lnTo>
                </a:path>
                <a:path w="927735" h="3709670">
                  <a:moveTo>
                    <a:pt x="927354" y="0"/>
                  </a:moveTo>
                  <a:lnTo>
                    <a:pt x="927354" y="1814319"/>
                  </a:lnTo>
                </a:path>
              </a:pathLst>
            </a:custGeom>
            <a:ln w="838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978908" y="962405"/>
              <a:ext cx="0" cy="3709670"/>
            </a:xfrm>
            <a:custGeom>
              <a:avLst/>
              <a:gdLst/>
              <a:ahLst/>
              <a:cxnLst/>
              <a:rect l="l" t="t" r="r" b="b"/>
              <a:pathLst>
                <a:path h="3709670">
                  <a:moveTo>
                    <a:pt x="0" y="3709416"/>
                  </a:moveTo>
                  <a:lnTo>
                    <a:pt x="0" y="0"/>
                  </a:lnTo>
                </a:path>
              </a:pathLst>
            </a:custGeom>
            <a:ln w="838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286756" y="962405"/>
              <a:ext cx="0" cy="3709670"/>
            </a:xfrm>
            <a:custGeom>
              <a:avLst/>
              <a:gdLst/>
              <a:ahLst/>
              <a:cxnLst/>
              <a:rect l="l" t="t" r="r" b="b"/>
              <a:pathLst>
                <a:path h="3709670">
                  <a:moveTo>
                    <a:pt x="0" y="1856232"/>
                  </a:moveTo>
                  <a:lnTo>
                    <a:pt x="0" y="3709416"/>
                  </a:lnTo>
                </a:path>
                <a:path h="3709670">
                  <a:moveTo>
                    <a:pt x="0" y="329946"/>
                  </a:moveTo>
                  <a:lnTo>
                    <a:pt x="0" y="1709929"/>
                  </a:lnTo>
                </a:path>
                <a:path h="3709670">
                  <a:moveTo>
                    <a:pt x="0" y="0"/>
                  </a:moveTo>
                  <a:lnTo>
                    <a:pt x="0" y="204216"/>
                  </a:lnTo>
                </a:path>
              </a:pathLst>
            </a:custGeom>
            <a:ln w="838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673602" y="1346453"/>
              <a:ext cx="287020" cy="0"/>
            </a:xfrm>
            <a:custGeom>
              <a:avLst/>
              <a:gdLst/>
              <a:ahLst/>
              <a:cxnLst/>
              <a:rect l="l" t="t" r="r" b="b"/>
              <a:pathLst>
                <a:path w="287020">
                  <a:moveTo>
                    <a:pt x="0" y="0"/>
                  </a:moveTo>
                  <a:lnTo>
                    <a:pt x="286512" y="0"/>
                  </a:lnTo>
                </a:path>
              </a:pathLst>
            </a:custGeom>
            <a:ln w="223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828794" y="1791461"/>
              <a:ext cx="174625" cy="1270"/>
            </a:xfrm>
            <a:custGeom>
              <a:avLst/>
              <a:gdLst/>
              <a:ahLst/>
              <a:cxnLst/>
              <a:rect l="l" t="t" r="r" b="b"/>
              <a:pathLst>
                <a:path w="174625" h="1269">
                  <a:moveTo>
                    <a:pt x="-11169" y="381"/>
                  </a:moveTo>
                  <a:lnTo>
                    <a:pt x="185667" y="381"/>
                  </a:lnTo>
                </a:path>
              </a:pathLst>
            </a:custGeom>
            <a:ln w="231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112258" y="1431797"/>
              <a:ext cx="159385" cy="1270"/>
            </a:xfrm>
            <a:custGeom>
              <a:avLst/>
              <a:gdLst/>
              <a:ahLst/>
              <a:cxnLst/>
              <a:rect l="l" t="t" r="r" b="b"/>
              <a:pathLst>
                <a:path w="159385" h="1269">
                  <a:moveTo>
                    <a:pt x="-11169" y="381"/>
                  </a:moveTo>
                  <a:lnTo>
                    <a:pt x="170427" y="381"/>
                  </a:lnTo>
                </a:path>
              </a:pathLst>
            </a:custGeom>
            <a:ln w="231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543556" y="1057655"/>
              <a:ext cx="3044190" cy="3614420"/>
            </a:xfrm>
            <a:custGeom>
              <a:avLst/>
              <a:gdLst/>
              <a:ahLst/>
              <a:cxnLst/>
              <a:rect l="l" t="t" r="r" b="b"/>
              <a:pathLst>
                <a:path w="3044190" h="3614420">
                  <a:moveTo>
                    <a:pt x="2727960" y="1276350"/>
                  </a:moveTo>
                  <a:lnTo>
                    <a:pt x="3044190" y="1276350"/>
                  </a:lnTo>
                </a:path>
                <a:path w="3044190" h="3614420">
                  <a:moveTo>
                    <a:pt x="2084070" y="1866138"/>
                  </a:moveTo>
                  <a:lnTo>
                    <a:pt x="2357628" y="1866138"/>
                  </a:lnTo>
                </a:path>
                <a:path w="3044190" h="3614420">
                  <a:moveTo>
                    <a:pt x="1424940" y="3205734"/>
                  </a:moveTo>
                  <a:lnTo>
                    <a:pt x="2377440" y="3205734"/>
                  </a:lnTo>
                </a:path>
                <a:path w="3044190" h="3614420">
                  <a:moveTo>
                    <a:pt x="0" y="0"/>
                  </a:moveTo>
                  <a:lnTo>
                    <a:pt x="53237" y="701"/>
                  </a:lnTo>
                  <a:lnTo>
                    <a:pt x="106320" y="1493"/>
                  </a:lnTo>
                  <a:lnTo>
                    <a:pt x="159091" y="2468"/>
                  </a:lnTo>
                  <a:lnTo>
                    <a:pt x="211397" y="3718"/>
                  </a:lnTo>
                  <a:lnTo>
                    <a:pt x="263080" y="5334"/>
                  </a:lnTo>
                  <a:lnTo>
                    <a:pt x="313986" y="7406"/>
                  </a:lnTo>
                  <a:lnTo>
                    <a:pt x="363960" y="10027"/>
                  </a:lnTo>
                  <a:lnTo>
                    <a:pt x="412845" y="13289"/>
                  </a:lnTo>
                  <a:lnTo>
                    <a:pt x="460487" y="17282"/>
                  </a:lnTo>
                  <a:lnTo>
                    <a:pt x="506730" y="22098"/>
                  </a:lnTo>
                  <a:lnTo>
                    <a:pt x="562588" y="28950"/>
                  </a:lnTo>
                  <a:lnTo>
                    <a:pt x="616124" y="36480"/>
                  </a:lnTo>
                  <a:lnTo>
                    <a:pt x="667732" y="44868"/>
                  </a:lnTo>
                  <a:lnTo>
                    <a:pt x="717804" y="54292"/>
                  </a:lnTo>
                  <a:lnTo>
                    <a:pt x="766732" y="64930"/>
                  </a:lnTo>
                  <a:lnTo>
                    <a:pt x="814911" y="76962"/>
                  </a:lnTo>
                  <a:lnTo>
                    <a:pt x="862732" y="90564"/>
                  </a:lnTo>
                  <a:lnTo>
                    <a:pt x="910590" y="105918"/>
                  </a:lnTo>
                  <a:lnTo>
                    <a:pt x="958472" y="123265"/>
                  </a:lnTo>
                  <a:lnTo>
                    <a:pt x="1005613" y="142541"/>
                  </a:lnTo>
                  <a:lnTo>
                    <a:pt x="1052130" y="163460"/>
                  </a:lnTo>
                  <a:lnTo>
                    <a:pt x="1098137" y="185737"/>
                  </a:lnTo>
                  <a:lnTo>
                    <a:pt x="1143751" y="209085"/>
                  </a:lnTo>
                  <a:lnTo>
                    <a:pt x="1189089" y="233219"/>
                  </a:lnTo>
                  <a:lnTo>
                    <a:pt x="1234265" y="257853"/>
                  </a:lnTo>
                  <a:lnTo>
                    <a:pt x="1279398" y="282702"/>
                  </a:lnTo>
                  <a:lnTo>
                    <a:pt x="1324461" y="266403"/>
                  </a:lnTo>
                  <a:lnTo>
                    <a:pt x="1370160" y="250613"/>
                  </a:lnTo>
                  <a:lnTo>
                    <a:pt x="1417129" y="235839"/>
                  </a:lnTo>
                  <a:lnTo>
                    <a:pt x="1466003" y="222588"/>
                  </a:lnTo>
                  <a:lnTo>
                    <a:pt x="1517417" y="211370"/>
                  </a:lnTo>
                  <a:lnTo>
                    <a:pt x="1572006" y="202692"/>
                  </a:lnTo>
                  <a:lnTo>
                    <a:pt x="1616264" y="197613"/>
                  </a:lnTo>
                  <a:lnTo>
                    <a:pt x="1663755" y="193357"/>
                  </a:lnTo>
                  <a:lnTo>
                    <a:pt x="1713425" y="190101"/>
                  </a:lnTo>
                  <a:lnTo>
                    <a:pt x="1764220" y="188023"/>
                  </a:lnTo>
                  <a:lnTo>
                    <a:pt x="1815087" y="187303"/>
                  </a:lnTo>
                  <a:lnTo>
                    <a:pt x="1864971" y="188118"/>
                  </a:lnTo>
                  <a:lnTo>
                    <a:pt x="1912819" y="190648"/>
                  </a:lnTo>
                  <a:lnTo>
                    <a:pt x="1957578" y="195072"/>
                  </a:lnTo>
                  <a:lnTo>
                    <a:pt x="2012664" y="204290"/>
                  </a:lnTo>
                  <a:lnTo>
                    <a:pt x="2064766" y="217000"/>
                  </a:lnTo>
                  <a:lnTo>
                    <a:pt x="2114454" y="232505"/>
                  </a:lnTo>
                  <a:lnTo>
                    <a:pt x="2162302" y="250105"/>
                  </a:lnTo>
                  <a:lnTo>
                    <a:pt x="2208879" y="269102"/>
                  </a:lnTo>
                  <a:lnTo>
                    <a:pt x="2254758" y="288798"/>
                  </a:lnTo>
                </a:path>
                <a:path w="3044190" h="3614420">
                  <a:moveTo>
                    <a:pt x="2254758" y="290322"/>
                  </a:moveTo>
                  <a:lnTo>
                    <a:pt x="2300465" y="286079"/>
                  </a:lnTo>
                  <a:lnTo>
                    <a:pt x="2346466" y="283079"/>
                  </a:lnTo>
                  <a:lnTo>
                    <a:pt x="2393234" y="282202"/>
                  </a:lnTo>
                  <a:lnTo>
                    <a:pt x="2441246" y="284323"/>
                  </a:lnTo>
                  <a:lnTo>
                    <a:pt x="2490978" y="290322"/>
                  </a:lnTo>
                  <a:lnTo>
                    <a:pt x="2533981" y="298972"/>
                  </a:lnTo>
                  <a:lnTo>
                    <a:pt x="2578212" y="310754"/>
                  </a:lnTo>
                  <a:lnTo>
                    <a:pt x="2623375" y="324993"/>
                  </a:lnTo>
                  <a:lnTo>
                    <a:pt x="2669173" y="341009"/>
                  </a:lnTo>
                  <a:lnTo>
                    <a:pt x="2715309" y="358125"/>
                  </a:lnTo>
                  <a:lnTo>
                    <a:pt x="2761488" y="375666"/>
                  </a:lnTo>
                  <a:lnTo>
                    <a:pt x="2807828" y="394035"/>
                  </a:lnTo>
                  <a:lnTo>
                    <a:pt x="2854593" y="413907"/>
                  </a:lnTo>
                  <a:lnTo>
                    <a:pt x="2901696" y="435006"/>
                  </a:lnTo>
                  <a:lnTo>
                    <a:pt x="2949052" y="457058"/>
                  </a:lnTo>
                  <a:lnTo>
                    <a:pt x="2996579" y="479788"/>
                  </a:lnTo>
                  <a:lnTo>
                    <a:pt x="3044190" y="502920"/>
                  </a:lnTo>
                </a:path>
                <a:path w="3044190" h="3614420">
                  <a:moveTo>
                    <a:pt x="0" y="0"/>
                  </a:moveTo>
                  <a:lnTo>
                    <a:pt x="53158" y="6237"/>
                  </a:lnTo>
                  <a:lnTo>
                    <a:pt x="106059" y="12496"/>
                  </a:lnTo>
                  <a:lnTo>
                    <a:pt x="158445" y="18796"/>
                  </a:lnTo>
                  <a:lnTo>
                    <a:pt x="210057" y="25158"/>
                  </a:lnTo>
                  <a:lnTo>
                    <a:pt x="260640" y="31602"/>
                  </a:lnTo>
                  <a:lnTo>
                    <a:pt x="309934" y="38149"/>
                  </a:lnTo>
                  <a:lnTo>
                    <a:pt x="357682" y="44820"/>
                  </a:lnTo>
                  <a:lnTo>
                    <a:pt x="403627" y="51635"/>
                  </a:lnTo>
                  <a:lnTo>
                    <a:pt x="447511" y="58615"/>
                  </a:lnTo>
                  <a:lnTo>
                    <a:pt x="489076" y="65780"/>
                  </a:lnTo>
                  <a:lnTo>
                    <a:pt x="528066" y="73152"/>
                  </a:lnTo>
                  <a:lnTo>
                    <a:pt x="592694" y="87591"/>
                  </a:lnTo>
                  <a:lnTo>
                    <a:pt x="649619" y="103067"/>
                  </a:lnTo>
                  <a:lnTo>
                    <a:pt x="700278" y="118967"/>
                  </a:lnTo>
                  <a:lnTo>
                    <a:pt x="746110" y="134676"/>
                  </a:lnTo>
                  <a:lnTo>
                    <a:pt x="788557" y="149581"/>
                  </a:lnTo>
                  <a:lnTo>
                    <a:pt x="829056" y="163068"/>
                  </a:lnTo>
                  <a:lnTo>
                    <a:pt x="883836" y="180546"/>
                  </a:lnTo>
                  <a:lnTo>
                    <a:pt x="930116" y="196024"/>
                  </a:lnTo>
                  <a:lnTo>
                    <a:pt x="970823" y="210645"/>
                  </a:lnTo>
                  <a:lnTo>
                    <a:pt x="1008888" y="225552"/>
                  </a:lnTo>
                  <a:lnTo>
                    <a:pt x="1043678" y="241113"/>
                  </a:lnTo>
                  <a:lnTo>
                    <a:pt x="1102971" y="272807"/>
                  </a:lnTo>
                  <a:lnTo>
                    <a:pt x="1130046" y="288798"/>
                  </a:lnTo>
                </a:path>
                <a:path w="3044190" h="3614420">
                  <a:moveTo>
                    <a:pt x="1416558" y="288798"/>
                  </a:moveTo>
                  <a:lnTo>
                    <a:pt x="1470321" y="275575"/>
                  </a:lnTo>
                  <a:lnTo>
                    <a:pt x="1524084" y="262777"/>
                  </a:lnTo>
                  <a:lnTo>
                    <a:pt x="1577721" y="250698"/>
                  </a:lnTo>
                  <a:lnTo>
                    <a:pt x="1631103" y="239634"/>
                  </a:lnTo>
                  <a:lnTo>
                    <a:pt x="1684104" y="229884"/>
                  </a:lnTo>
                  <a:lnTo>
                    <a:pt x="1736598" y="221742"/>
                  </a:lnTo>
                  <a:lnTo>
                    <a:pt x="1789620" y="214986"/>
                  </a:lnTo>
                  <a:lnTo>
                    <a:pt x="1843024" y="209352"/>
                  </a:lnTo>
                  <a:lnTo>
                    <a:pt x="1896046" y="205073"/>
                  </a:lnTo>
                  <a:lnTo>
                    <a:pt x="1947926" y="202381"/>
                  </a:lnTo>
                  <a:lnTo>
                    <a:pt x="1997900" y="201510"/>
                  </a:lnTo>
                  <a:lnTo>
                    <a:pt x="2045208" y="202692"/>
                  </a:lnTo>
                  <a:lnTo>
                    <a:pt x="2096944" y="206495"/>
                  </a:lnTo>
                  <a:lnTo>
                    <a:pt x="2144182" y="212640"/>
                  </a:lnTo>
                  <a:lnTo>
                    <a:pt x="2189555" y="221455"/>
                  </a:lnTo>
                  <a:lnTo>
                    <a:pt x="2235695" y="233269"/>
                  </a:lnTo>
                  <a:lnTo>
                    <a:pt x="2285238" y="248412"/>
                  </a:lnTo>
                  <a:lnTo>
                    <a:pt x="2329836" y="264131"/>
                  </a:lnTo>
                  <a:lnTo>
                    <a:pt x="2375831" y="282730"/>
                  </a:lnTo>
                  <a:lnTo>
                    <a:pt x="2422969" y="303657"/>
                  </a:lnTo>
                  <a:lnTo>
                    <a:pt x="2470996" y="326361"/>
                  </a:lnTo>
                  <a:lnTo>
                    <a:pt x="2519658" y="350294"/>
                  </a:lnTo>
                  <a:lnTo>
                    <a:pt x="2568702" y="374904"/>
                  </a:lnTo>
                </a:path>
                <a:path w="3044190" h="3614420">
                  <a:moveTo>
                    <a:pt x="2597658" y="374142"/>
                  </a:moveTo>
                  <a:lnTo>
                    <a:pt x="2639246" y="399704"/>
                  </a:lnTo>
                  <a:lnTo>
                    <a:pt x="2682335" y="427767"/>
                  </a:lnTo>
                  <a:lnTo>
                    <a:pt x="2727852" y="460831"/>
                  </a:lnTo>
                  <a:lnTo>
                    <a:pt x="2776728" y="501396"/>
                  </a:lnTo>
                  <a:lnTo>
                    <a:pt x="2814514" y="536236"/>
                  </a:lnTo>
                  <a:lnTo>
                    <a:pt x="2857020" y="577934"/>
                  </a:lnTo>
                  <a:lnTo>
                    <a:pt x="2900838" y="622554"/>
                  </a:lnTo>
                  <a:lnTo>
                    <a:pt x="2942561" y="666157"/>
                  </a:lnTo>
                  <a:lnTo>
                    <a:pt x="2978781" y="704807"/>
                  </a:lnTo>
                  <a:lnTo>
                    <a:pt x="3006090" y="734568"/>
                  </a:lnTo>
                  <a:lnTo>
                    <a:pt x="3040284" y="777335"/>
                  </a:lnTo>
                  <a:lnTo>
                    <a:pt x="3041130" y="783967"/>
                  </a:lnTo>
                  <a:lnTo>
                    <a:pt x="3037332" y="786384"/>
                  </a:lnTo>
                </a:path>
                <a:path w="3044190" h="3614420">
                  <a:moveTo>
                    <a:pt x="2568702" y="374142"/>
                  </a:moveTo>
                  <a:lnTo>
                    <a:pt x="2533292" y="415932"/>
                  </a:lnTo>
                  <a:lnTo>
                    <a:pt x="2498598" y="458152"/>
                  </a:lnTo>
                  <a:lnTo>
                    <a:pt x="2465617" y="501229"/>
                  </a:lnTo>
                  <a:lnTo>
                    <a:pt x="2435352" y="545592"/>
                  </a:lnTo>
                  <a:lnTo>
                    <a:pt x="2408670" y="590966"/>
                  </a:lnTo>
                  <a:lnTo>
                    <a:pt x="2384202" y="637698"/>
                  </a:lnTo>
                  <a:lnTo>
                    <a:pt x="2361307" y="685430"/>
                  </a:lnTo>
                  <a:lnTo>
                    <a:pt x="2339340" y="733806"/>
                  </a:lnTo>
                </a:path>
                <a:path w="3044190" h="3614420">
                  <a:moveTo>
                    <a:pt x="2568702" y="374142"/>
                  </a:moveTo>
                  <a:lnTo>
                    <a:pt x="2551789" y="423176"/>
                  </a:lnTo>
                  <a:lnTo>
                    <a:pt x="2535102" y="472504"/>
                  </a:lnTo>
                  <a:lnTo>
                    <a:pt x="2518776" y="522418"/>
                  </a:lnTo>
                  <a:lnTo>
                    <a:pt x="2502943" y="573212"/>
                  </a:lnTo>
                  <a:lnTo>
                    <a:pt x="2487736" y="625179"/>
                  </a:lnTo>
                  <a:lnTo>
                    <a:pt x="2473289" y="678613"/>
                  </a:lnTo>
                  <a:lnTo>
                    <a:pt x="2459736" y="733806"/>
                  </a:lnTo>
                  <a:lnTo>
                    <a:pt x="2449673" y="777566"/>
                  </a:lnTo>
                  <a:lnTo>
                    <a:pt x="2439855" y="821646"/>
                  </a:lnTo>
                  <a:lnTo>
                    <a:pt x="2430356" y="866309"/>
                  </a:lnTo>
                  <a:lnTo>
                    <a:pt x="2421253" y="911819"/>
                  </a:lnTo>
                  <a:lnTo>
                    <a:pt x="2412620" y="958439"/>
                  </a:lnTo>
                  <a:lnTo>
                    <a:pt x="2404533" y="1006432"/>
                  </a:lnTo>
                  <a:lnTo>
                    <a:pt x="2397067" y="1056063"/>
                  </a:lnTo>
                  <a:lnTo>
                    <a:pt x="2390296" y="1107593"/>
                  </a:lnTo>
                  <a:lnTo>
                    <a:pt x="2384298" y="1161288"/>
                  </a:lnTo>
                  <a:lnTo>
                    <a:pt x="2380001" y="1208750"/>
                  </a:lnTo>
                  <a:lnTo>
                    <a:pt x="2376223" y="1260543"/>
                  </a:lnTo>
                  <a:lnTo>
                    <a:pt x="2372916" y="1315446"/>
                  </a:lnTo>
                  <a:lnTo>
                    <a:pt x="2370031" y="1372234"/>
                  </a:lnTo>
                  <a:lnTo>
                    <a:pt x="2367520" y="1429685"/>
                  </a:lnTo>
                  <a:lnTo>
                    <a:pt x="2365336" y="1486576"/>
                  </a:lnTo>
                  <a:lnTo>
                    <a:pt x="2363430" y="1541685"/>
                  </a:lnTo>
                  <a:lnTo>
                    <a:pt x="2361755" y="1593788"/>
                  </a:lnTo>
                  <a:lnTo>
                    <a:pt x="2360261" y="1641662"/>
                  </a:lnTo>
                  <a:lnTo>
                    <a:pt x="2358901" y="1684085"/>
                  </a:lnTo>
                  <a:lnTo>
                    <a:pt x="2357628" y="1719834"/>
                  </a:lnTo>
                  <a:lnTo>
                    <a:pt x="2356020" y="1789092"/>
                  </a:lnTo>
                  <a:lnTo>
                    <a:pt x="2356199" y="1828133"/>
                  </a:lnTo>
                  <a:lnTo>
                    <a:pt x="2357092" y="1849600"/>
                  </a:lnTo>
                  <a:lnTo>
                    <a:pt x="2357628" y="1866138"/>
                  </a:lnTo>
                </a:path>
                <a:path w="3044190" h="3614420">
                  <a:moveTo>
                    <a:pt x="2353818" y="1866138"/>
                  </a:moveTo>
                  <a:lnTo>
                    <a:pt x="2367522" y="1818405"/>
                  </a:lnTo>
                  <a:lnTo>
                    <a:pt x="2384012" y="1768887"/>
                  </a:lnTo>
                  <a:lnTo>
                    <a:pt x="2405788" y="1715797"/>
                  </a:lnTo>
                  <a:lnTo>
                    <a:pt x="2435352" y="1657350"/>
                  </a:lnTo>
                  <a:lnTo>
                    <a:pt x="2457674" y="1619407"/>
                  </a:lnTo>
                  <a:lnTo>
                    <a:pt x="2483955" y="1577839"/>
                  </a:lnTo>
                  <a:lnTo>
                    <a:pt x="2512929" y="1534245"/>
                  </a:lnTo>
                  <a:lnTo>
                    <a:pt x="2543329" y="1490225"/>
                  </a:lnTo>
                  <a:lnTo>
                    <a:pt x="2573889" y="1447377"/>
                  </a:lnTo>
                  <a:lnTo>
                    <a:pt x="2603343" y="1407302"/>
                  </a:lnTo>
                  <a:lnTo>
                    <a:pt x="2630424" y="1371600"/>
                  </a:lnTo>
                  <a:lnTo>
                    <a:pt x="2665884" y="1329891"/>
                  </a:lnTo>
                  <a:lnTo>
                    <a:pt x="2699955" y="1294875"/>
                  </a:lnTo>
                  <a:lnTo>
                    <a:pt x="2732525" y="1263188"/>
                  </a:lnTo>
                  <a:lnTo>
                    <a:pt x="2763487" y="1231465"/>
                  </a:lnTo>
                  <a:lnTo>
                    <a:pt x="2792730" y="1196340"/>
                  </a:lnTo>
                  <a:lnTo>
                    <a:pt x="2819820" y="1157167"/>
                  </a:lnTo>
                  <a:lnTo>
                    <a:pt x="2844314" y="1116677"/>
                  </a:lnTo>
                  <a:lnTo>
                    <a:pt x="2867454" y="1075200"/>
                  </a:lnTo>
                  <a:lnTo>
                    <a:pt x="2890485" y="1033064"/>
                  </a:lnTo>
                  <a:lnTo>
                    <a:pt x="2914650" y="990600"/>
                  </a:lnTo>
                  <a:lnTo>
                    <a:pt x="2939972" y="947105"/>
                  </a:lnTo>
                  <a:lnTo>
                    <a:pt x="2965624" y="902695"/>
                  </a:lnTo>
                  <a:lnTo>
                    <a:pt x="2991569" y="857554"/>
                  </a:lnTo>
                  <a:lnTo>
                    <a:pt x="3017769" y="811865"/>
                  </a:lnTo>
                  <a:lnTo>
                    <a:pt x="3044190" y="765810"/>
                  </a:lnTo>
                </a:path>
                <a:path w="3044190" h="3614420">
                  <a:moveTo>
                    <a:pt x="2315718" y="288798"/>
                  </a:moveTo>
                  <a:lnTo>
                    <a:pt x="2315735" y="341291"/>
                  </a:lnTo>
                  <a:lnTo>
                    <a:pt x="2315859" y="393022"/>
                  </a:lnTo>
                  <a:lnTo>
                    <a:pt x="2316194" y="443103"/>
                  </a:lnTo>
                  <a:lnTo>
                    <a:pt x="2316846" y="490643"/>
                  </a:lnTo>
                  <a:lnTo>
                    <a:pt x="2317922" y="534754"/>
                  </a:lnTo>
                  <a:lnTo>
                    <a:pt x="2319528" y="574548"/>
                  </a:lnTo>
                  <a:lnTo>
                    <a:pt x="2323052" y="624613"/>
                  </a:lnTo>
                  <a:lnTo>
                    <a:pt x="2327719" y="665892"/>
                  </a:lnTo>
                  <a:lnTo>
                    <a:pt x="2333244" y="701313"/>
                  </a:lnTo>
                  <a:lnTo>
                    <a:pt x="2339340" y="733806"/>
                  </a:lnTo>
                </a:path>
                <a:path w="3044190" h="3614420">
                  <a:moveTo>
                    <a:pt x="2254758" y="288798"/>
                  </a:moveTo>
                  <a:lnTo>
                    <a:pt x="2263806" y="420921"/>
                  </a:lnTo>
                  <a:lnTo>
                    <a:pt x="2269998" y="511397"/>
                  </a:lnTo>
                  <a:lnTo>
                    <a:pt x="2276189" y="602015"/>
                  </a:lnTo>
                  <a:lnTo>
                    <a:pt x="2285238" y="734568"/>
                  </a:lnTo>
                </a:path>
                <a:path w="3044190" h="3614420">
                  <a:moveTo>
                    <a:pt x="2285238" y="733806"/>
                  </a:moveTo>
                  <a:lnTo>
                    <a:pt x="2268358" y="779190"/>
                  </a:lnTo>
                  <a:lnTo>
                    <a:pt x="2251697" y="825306"/>
                  </a:lnTo>
                  <a:lnTo>
                    <a:pt x="2235476" y="872886"/>
                  </a:lnTo>
                  <a:lnTo>
                    <a:pt x="2219913" y="922660"/>
                  </a:lnTo>
                  <a:lnTo>
                    <a:pt x="2205228" y="975360"/>
                  </a:lnTo>
                  <a:lnTo>
                    <a:pt x="2193995" y="1022367"/>
                  </a:lnTo>
                  <a:lnTo>
                    <a:pt x="2183186" y="1072021"/>
                  </a:lnTo>
                  <a:lnTo>
                    <a:pt x="2172843" y="1123283"/>
                  </a:lnTo>
                  <a:lnTo>
                    <a:pt x="2163007" y="1175116"/>
                  </a:lnTo>
                  <a:lnTo>
                    <a:pt x="2153722" y="1226484"/>
                  </a:lnTo>
                  <a:lnTo>
                    <a:pt x="2145030" y="1276350"/>
                  </a:lnTo>
                  <a:lnTo>
                    <a:pt x="2137018" y="1323953"/>
                  </a:lnTo>
                  <a:lnTo>
                    <a:pt x="2129705" y="1370414"/>
                  </a:lnTo>
                  <a:lnTo>
                    <a:pt x="2123027" y="1416367"/>
                  </a:lnTo>
                  <a:lnTo>
                    <a:pt x="2116920" y="1462447"/>
                  </a:lnTo>
                  <a:lnTo>
                    <a:pt x="2111322" y="1509289"/>
                  </a:lnTo>
                  <a:lnTo>
                    <a:pt x="2106168" y="1557528"/>
                  </a:lnTo>
                  <a:lnTo>
                    <a:pt x="2101514" y="1607216"/>
                  </a:lnTo>
                  <a:lnTo>
                    <a:pt x="2097390" y="1657858"/>
                  </a:lnTo>
                  <a:lnTo>
                    <a:pt x="2093690" y="1709261"/>
                  </a:lnTo>
                  <a:lnTo>
                    <a:pt x="2090307" y="1761236"/>
                  </a:lnTo>
                  <a:lnTo>
                    <a:pt x="2087135" y="1813591"/>
                  </a:lnTo>
                  <a:lnTo>
                    <a:pt x="2084070" y="1866138"/>
                  </a:lnTo>
                </a:path>
                <a:path w="3044190" h="3614420">
                  <a:moveTo>
                    <a:pt x="2353818" y="1866138"/>
                  </a:moveTo>
                  <a:lnTo>
                    <a:pt x="2384369" y="1835527"/>
                  </a:lnTo>
                  <a:lnTo>
                    <a:pt x="2418778" y="1802415"/>
                  </a:lnTo>
                  <a:lnTo>
                    <a:pt x="2460331" y="1764018"/>
                  </a:lnTo>
                  <a:lnTo>
                    <a:pt x="2512314" y="1717548"/>
                  </a:lnTo>
                  <a:lnTo>
                    <a:pt x="2544166" y="1689977"/>
                  </a:lnTo>
                  <a:lnTo>
                    <a:pt x="2580536" y="1658862"/>
                  </a:lnTo>
                  <a:lnTo>
                    <a:pt x="2620086" y="1625299"/>
                  </a:lnTo>
                  <a:lnTo>
                    <a:pt x="2661475" y="1590389"/>
                  </a:lnTo>
                  <a:lnTo>
                    <a:pt x="2703364" y="1555228"/>
                  </a:lnTo>
                  <a:lnTo>
                    <a:pt x="2744414" y="1520916"/>
                  </a:lnTo>
                  <a:lnTo>
                    <a:pt x="2783285" y="1488550"/>
                  </a:lnTo>
                  <a:lnTo>
                    <a:pt x="2818638" y="1459230"/>
                  </a:lnTo>
                  <a:lnTo>
                    <a:pt x="2861539" y="1423775"/>
                  </a:lnTo>
                  <a:lnTo>
                    <a:pt x="2901498" y="1390988"/>
                  </a:lnTo>
                  <a:lnTo>
                    <a:pt x="2939129" y="1360360"/>
                  </a:lnTo>
                  <a:lnTo>
                    <a:pt x="2975045" y="1331383"/>
                  </a:lnTo>
                  <a:lnTo>
                    <a:pt x="3009861" y="1303549"/>
                  </a:lnTo>
                  <a:lnTo>
                    <a:pt x="3044190" y="1276350"/>
                  </a:lnTo>
                </a:path>
                <a:path w="3044190" h="3614420">
                  <a:moveTo>
                    <a:pt x="1416558" y="284226"/>
                  </a:moveTo>
                  <a:lnTo>
                    <a:pt x="1423817" y="335413"/>
                  </a:lnTo>
                  <a:lnTo>
                    <a:pt x="1431079" y="386587"/>
                  </a:lnTo>
                  <a:lnTo>
                    <a:pt x="1438339" y="437728"/>
                  </a:lnTo>
                  <a:lnTo>
                    <a:pt x="1445593" y="488812"/>
                  </a:lnTo>
                  <a:lnTo>
                    <a:pt x="1452834" y="539820"/>
                  </a:lnTo>
                  <a:lnTo>
                    <a:pt x="1460057" y="590729"/>
                  </a:lnTo>
                  <a:lnTo>
                    <a:pt x="1467257" y="641518"/>
                  </a:lnTo>
                  <a:lnTo>
                    <a:pt x="1474430" y="692167"/>
                  </a:lnTo>
                  <a:lnTo>
                    <a:pt x="1481568" y="742652"/>
                  </a:lnTo>
                  <a:lnTo>
                    <a:pt x="1488669" y="792953"/>
                  </a:lnTo>
                  <a:lnTo>
                    <a:pt x="1495725" y="843049"/>
                  </a:lnTo>
                  <a:lnTo>
                    <a:pt x="1502731" y="892917"/>
                  </a:lnTo>
                  <a:lnTo>
                    <a:pt x="1509684" y="942538"/>
                  </a:lnTo>
                  <a:lnTo>
                    <a:pt x="1516576" y="991888"/>
                  </a:lnTo>
                  <a:lnTo>
                    <a:pt x="1523404" y="1040948"/>
                  </a:lnTo>
                  <a:lnTo>
                    <a:pt x="1530161" y="1089694"/>
                  </a:lnTo>
                  <a:lnTo>
                    <a:pt x="1536843" y="1138107"/>
                  </a:lnTo>
                  <a:lnTo>
                    <a:pt x="1543444" y="1186164"/>
                  </a:lnTo>
                  <a:lnTo>
                    <a:pt x="1549959" y="1233844"/>
                  </a:lnTo>
                  <a:lnTo>
                    <a:pt x="1556383" y="1281126"/>
                  </a:lnTo>
                  <a:lnTo>
                    <a:pt x="1562710" y="1327988"/>
                  </a:lnTo>
                  <a:lnTo>
                    <a:pt x="1568935" y="1374409"/>
                  </a:lnTo>
                  <a:lnTo>
                    <a:pt x="1575054" y="1420368"/>
                  </a:lnTo>
                  <a:lnTo>
                    <a:pt x="1582378" y="1476193"/>
                  </a:lnTo>
                  <a:lnTo>
                    <a:pt x="1589662" y="1532607"/>
                  </a:lnTo>
                  <a:lnTo>
                    <a:pt x="1596891" y="1589413"/>
                  </a:lnTo>
                  <a:lnTo>
                    <a:pt x="1604052" y="1646414"/>
                  </a:lnTo>
                  <a:lnTo>
                    <a:pt x="1611128" y="1703414"/>
                  </a:lnTo>
                  <a:lnTo>
                    <a:pt x="1618105" y="1760216"/>
                  </a:lnTo>
                  <a:lnTo>
                    <a:pt x="1624969" y="1816623"/>
                  </a:lnTo>
                  <a:lnTo>
                    <a:pt x="1631706" y="1872439"/>
                  </a:lnTo>
                  <a:lnTo>
                    <a:pt x="1638299" y="1927468"/>
                  </a:lnTo>
                  <a:lnTo>
                    <a:pt x="1644736" y="1981511"/>
                  </a:lnTo>
                  <a:lnTo>
                    <a:pt x="1651000" y="2034374"/>
                  </a:lnTo>
                  <a:lnTo>
                    <a:pt x="1657078" y="2085858"/>
                  </a:lnTo>
                  <a:lnTo>
                    <a:pt x="1662954" y="2135769"/>
                  </a:lnTo>
                  <a:lnTo>
                    <a:pt x="1668614" y="2183908"/>
                  </a:lnTo>
                  <a:lnTo>
                    <a:pt x="1674044" y="2230079"/>
                  </a:lnTo>
                  <a:lnTo>
                    <a:pt x="1679229" y="2274087"/>
                  </a:lnTo>
                  <a:lnTo>
                    <a:pt x="1684153" y="2315733"/>
                  </a:lnTo>
                  <a:lnTo>
                    <a:pt x="1688803" y="2354821"/>
                  </a:lnTo>
                  <a:lnTo>
                    <a:pt x="1693164" y="2391156"/>
                  </a:lnTo>
                  <a:lnTo>
                    <a:pt x="1703007" y="2473849"/>
                  </a:lnTo>
                  <a:lnTo>
                    <a:pt x="1710239" y="2536349"/>
                  </a:lnTo>
                  <a:lnTo>
                    <a:pt x="1715697" y="2584399"/>
                  </a:lnTo>
                  <a:lnTo>
                    <a:pt x="1720222" y="2623745"/>
                  </a:lnTo>
                  <a:lnTo>
                    <a:pt x="1729833" y="2699306"/>
                  </a:lnTo>
                  <a:lnTo>
                    <a:pt x="1736598" y="2747010"/>
                  </a:lnTo>
                  <a:lnTo>
                    <a:pt x="1744168" y="2797238"/>
                  </a:lnTo>
                  <a:lnTo>
                    <a:pt x="1752445" y="2852082"/>
                  </a:lnTo>
                  <a:lnTo>
                    <a:pt x="1761203" y="2909231"/>
                  </a:lnTo>
                  <a:lnTo>
                    <a:pt x="1770221" y="2966370"/>
                  </a:lnTo>
                  <a:lnTo>
                    <a:pt x="1779274" y="3021188"/>
                  </a:lnTo>
                  <a:lnTo>
                    <a:pt x="1788140" y="3071372"/>
                  </a:lnTo>
                  <a:lnTo>
                    <a:pt x="1796595" y="3114608"/>
                  </a:lnTo>
                  <a:lnTo>
                    <a:pt x="1818608" y="3190565"/>
                  </a:lnTo>
                  <a:lnTo>
                    <a:pt x="1843849" y="3208805"/>
                  </a:lnTo>
                  <a:lnTo>
                    <a:pt x="1855470" y="3201924"/>
                  </a:lnTo>
                </a:path>
                <a:path w="3044190" h="3614420">
                  <a:moveTo>
                    <a:pt x="1130046" y="288798"/>
                  </a:moveTo>
                  <a:lnTo>
                    <a:pt x="1133485" y="338517"/>
                  </a:lnTo>
                  <a:lnTo>
                    <a:pt x="1136950" y="388234"/>
                  </a:lnTo>
                  <a:lnTo>
                    <a:pt x="1140448" y="437944"/>
                  </a:lnTo>
                  <a:lnTo>
                    <a:pt x="1143988" y="487644"/>
                  </a:lnTo>
                  <a:lnTo>
                    <a:pt x="1147577" y="537330"/>
                  </a:lnTo>
                  <a:lnTo>
                    <a:pt x="1151222" y="587000"/>
                  </a:lnTo>
                  <a:lnTo>
                    <a:pt x="1154933" y="636650"/>
                  </a:lnTo>
                  <a:lnTo>
                    <a:pt x="1158716" y="686276"/>
                  </a:lnTo>
                  <a:lnTo>
                    <a:pt x="1162579" y="735875"/>
                  </a:lnTo>
                  <a:lnTo>
                    <a:pt x="1166531" y="785444"/>
                  </a:lnTo>
                  <a:lnTo>
                    <a:pt x="1170578" y="834980"/>
                  </a:lnTo>
                  <a:lnTo>
                    <a:pt x="1174730" y="884479"/>
                  </a:lnTo>
                  <a:lnTo>
                    <a:pt x="1178993" y="933938"/>
                  </a:lnTo>
                  <a:lnTo>
                    <a:pt x="1183375" y="983353"/>
                  </a:lnTo>
                  <a:lnTo>
                    <a:pt x="1187885" y="1032721"/>
                  </a:lnTo>
                  <a:lnTo>
                    <a:pt x="1192530" y="1082040"/>
                  </a:lnTo>
                  <a:lnTo>
                    <a:pt x="1197339" y="1131163"/>
                  </a:lnTo>
                  <a:lnTo>
                    <a:pt x="1202325" y="1179989"/>
                  </a:lnTo>
                  <a:lnTo>
                    <a:pt x="1207468" y="1228579"/>
                  </a:lnTo>
                  <a:lnTo>
                    <a:pt x="1212746" y="1276992"/>
                  </a:lnTo>
                  <a:lnTo>
                    <a:pt x="1218141" y="1325290"/>
                  </a:lnTo>
                  <a:lnTo>
                    <a:pt x="1223632" y="1373531"/>
                  </a:lnTo>
                  <a:lnTo>
                    <a:pt x="1229198" y="1421777"/>
                  </a:lnTo>
                  <a:lnTo>
                    <a:pt x="1234821" y="1470088"/>
                  </a:lnTo>
                  <a:lnTo>
                    <a:pt x="1240479" y="1518524"/>
                  </a:lnTo>
                  <a:lnTo>
                    <a:pt x="1246152" y="1567145"/>
                  </a:lnTo>
                  <a:lnTo>
                    <a:pt x="1251822" y="1616011"/>
                  </a:lnTo>
                  <a:lnTo>
                    <a:pt x="1257466" y="1665184"/>
                  </a:lnTo>
                  <a:lnTo>
                    <a:pt x="1263066" y="1714722"/>
                  </a:lnTo>
                  <a:lnTo>
                    <a:pt x="1268602" y="1764687"/>
                  </a:lnTo>
                  <a:lnTo>
                    <a:pt x="1274052" y="1815139"/>
                  </a:lnTo>
                  <a:lnTo>
                    <a:pt x="1279398" y="1866138"/>
                  </a:lnTo>
                  <a:lnTo>
                    <a:pt x="1284387" y="1915246"/>
                  </a:lnTo>
                  <a:lnTo>
                    <a:pt x="1289398" y="1965842"/>
                  </a:lnTo>
                  <a:lnTo>
                    <a:pt x="1294420" y="2017658"/>
                  </a:lnTo>
                  <a:lnTo>
                    <a:pt x="1299443" y="2070427"/>
                  </a:lnTo>
                  <a:lnTo>
                    <a:pt x="1304457" y="2123879"/>
                  </a:lnTo>
                  <a:lnTo>
                    <a:pt x="1309451" y="2177747"/>
                  </a:lnTo>
                  <a:lnTo>
                    <a:pt x="1314415" y="2231764"/>
                  </a:lnTo>
                  <a:lnTo>
                    <a:pt x="1319340" y="2285660"/>
                  </a:lnTo>
                  <a:lnTo>
                    <a:pt x="1324214" y="2339168"/>
                  </a:lnTo>
                  <a:lnTo>
                    <a:pt x="1329028" y="2392020"/>
                  </a:lnTo>
                  <a:lnTo>
                    <a:pt x="1333770" y="2443948"/>
                  </a:lnTo>
                  <a:lnTo>
                    <a:pt x="1338432" y="2494684"/>
                  </a:lnTo>
                  <a:lnTo>
                    <a:pt x="1343003" y="2543960"/>
                  </a:lnTo>
                  <a:lnTo>
                    <a:pt x="1347473" y="2591507"/>
                  </a:lnTo>
                  <a:lnTo>
                    <a:pt x="1351830" y="2637059"/>
                  </a:lnTo>
                  <a:lnTo>
                    <a:pt x="1356066" y="2680346"/>
                  </a:lnTo>
                  <a:lnTo>
                    <a:pt x="1360170" y="2721102"/>
                  </a:lnTo>
                  <a:lnTo>
                    <a:pt x="1366851" y="2785201"/>
                  </a:lnTo>
                  <a:lnTo>
                    <a:pt x="1373203" y="2844363"/>
                  </a:lnTo>
                  <a:lnTo>
                    <a:pt x="1379262" y="2899135"/>
                  </a:lnTo>
                  <a:lnTo>
                    <a:pt x="1385066" y="2950067"/>
                  </a:lnTo>
                  <a:lnTo>
                    <a:pt x="1390650" y="2997708"/>
                  </a:lnTo>
                  <a:lnTo>
                    <a:pt x="1396051" y="3042605"/>
                  </a:lnTo>
                  <a:lnTo>
                    <a:pt x="1401305" y="3085307"/>
                  </a:lnTo>
                  <a:lnTo>
                    <a:pt x="1406450" y="3126364"/>
                  </a:lnTo>
                  <a:lnTo>
                    <a:pt x="1411522" y="3166323"/>
                  </a:lnTo>
                  <a:lnTo>
                    <a:pt x="1416558" y="3205734"/>
                  </a:lnTo>
                </a:path>
                <a:path w="3044190" h="3614420">
                  <a:moveTo>
                    <a:pt x="2084070" y="1866138"/>
                  </a:moveTo>
                  <a:lnTo>
                    <a:pt x="2067139" y="1901392"/>
                  </a:lnTo>
                  <a:lnTo>
                    <a:pt x="2050351" y="1942433"/>
                  </a:lnTo>
                  <a:lnTo>
                    <a:pt x="2033277" y="1995046"/>
                  </a:lnTo>
                  <a:lnTo>
                    <a:pt x="2015490" y="2065020"/>
                  </a:lnTo>
                  <a:lnTo>
                    <a:pt x="2007381" y="2104060"/>
                  </a:lnTo>
                  <a:lnTo>
                    <a:pt x="1998884" y="2149084"/>
                  </a:lnTo>
                  <a:lnTo>
                    <a:pt x="1990118" y="2198624"/>
                  </a:lnTo>
                  <a:lnTo>
                    <a:pt x="1981201" y="2251211"/>
                  </a:lnTo>
                  <a:lnTo>
                    <a:pt x="1972252" y="2305379"/>
                  </a:lnTo>
                  <a:lnTo>
                    <a:pt x="1963391" y="2359660"/>
                  </a:lnTo>
                  <a:lnTo>
                    <a:pt x="1954738" y="2412586"/>
                  </a:lnTo>
                  <a:lnTo>
                    <a:pt x="1946410" y="2462689"/>
                  </a:lnTo>
                  <a:lnTo>
                    <a:pt x="1938528" y="2508504"/>
                  </a:lnTo>
                  <a:lnTo>
                    <a:pt x="1928993" y="2561379"/>
                  </a:lnTo>
                  <a:lnTo>
                    <a:pt x="1919911" y="2610443"/>
                  </a:lnTo>
                  <a:lnTo>
                    <a:pt x="1911176" y="2656920"/>
                  </a:lnTo>
                  <a:lnTo>
                    <a:pt x="1902680" y="2702038"/>
                  </a:lnTo>
                  <a:lnTo>
                    <a:pt x="1894318" y="2747023"/>
                  </a:lnTo>
                  <a:lnTo>
                    <a:pt x="1885983" y="2793101"/>
                  </a:lnTo>
                  <a:lnTo>
                    <a:pt x="1877568" y="2841498"/>
                  </a:lnTo>
                  <a:lnTo>
                    <a:pt x="1869030" y="2891625"/>
                  </a:lnTo>
                  <a:lnTo>
                    <a:pt x="1860399" y="2942632"/>
                  </a:lnTo>
                  <a:lnTo>
                    <a:pt x="1851675" y="2994373"/>
                  </a:lnTo>
                  <a:lnTo>
                    <a:pt x="1842858" y="3046700"/>
                  </a:lnTo>
                  <a:lnTo>
                    <a:pt x="1833947" y="3099467"/>
                  </a:lnTo>
                  <a:lnTo>
                    <a:pt x="1824943" y="3152527"/>
                  </a:lnTo>
                  <a:lnTo>
                    <a:pt x="1815846" y="3205734"/>
                  </a:lnTo>
                </a:path>
                <a:path w="3044190" h="3614420">
                  <a:moveTo>
                    <a:pt x="2357628" y="1866138"/>
                  </a:moveTo>
                  <a:lnTo>
                    <a:pt x="2357628" y="1835786"/>
                  </a:lnTo>
                  <a:lnTo>
                    <a:pt x="2357628" y="1814614"/>
                  </a:lnTo>
                  <a:lnTo>
                    <a:pt x="2357628" y="1811438"/>
                  </a:lnTo>
                  <a:lnTo>
                    <a:pt x="2357628" y="1835072"/>
                  </a:lnTo>
                  <a:lnTo>
                    <a:pt x="2357628" y="1894332"/>
                  </a:lnTo>
                  <a:lnTo>
                    <a:pt x="2357580" y="1924943"/>
                  </a:lnTo>
                  <a:lnTo>
                    <a:pt x="2357451" y="1962524"/>
                  </a:lnTo>
                  <a:lnTo>
                    <a:pt x="2357262" y="2006157"/>
                  </a:lnTo>
                  <a:lnTo>
                    <a:pt x="2357031" y="2054926"/>
                  </a:lnTo>
                  <a:lnTo>
                    <a:pt x="2356781" y="2107917"/>
                  </a:lnTo>
                  <a:lnTo>
                    <a:pt x="2356530" y="2164214"/>
                  </a:lnTo>
                  <a:lnTo>
                    <a:pt x="2356300" y="2222900"/>
                  </a:lnTo>
                  <a:lnTo>
                    <a:pt x="2356110" y="2283059"/>
                  </a:lnTo>
                  <a:lnTo>
                    <a:pt x="2355982" y="2343777"/>
                  </a:lnTo>
                  <a:lnTo>
                    <a:pt x="2355934" y="2404138"/>
                  </a:lnTo>
                  <a:lnTo>
                    <a:pt x="2355988" y="2463225"/>
                  </a:lnTo>
                  <a:lnTo>
                    <a:pt x="2356164" y="2520123"/>
                  </a:lnTo>
                  <a:lnTo>
                    <a:pt x="2356483" y="2573915"/>
                  </a:lnTo>
                  <a:lnTo>
                    <a:pt x="2356964" y="2623688"/>
                  </a:lnTo>
                  <a:lnTo>
                    <a:pt x="2357628" y="2668524"/>
                  </a:lnTo>
                  <a:lnTo>
                    <a:pt x="2359362" y="2731004"/>
                  </a:lnTo>
                  <a:lnTo>
                    <a:pt x="2361718" y="2791547"/>
                  </a:lnTo>
                  <a:lnTo>
                    <a:pt x="2364540" y="2849767"/>
                  </a:lnTo>
                  <a:lnTo>
                    <a:pt x="2367674" y="2905280"/>
                  </a:lnTo>
                  <a:lnTo>
                    <a:pt x="2370963" y="2957703"/>
                  </a:lnTo>
                  <a:lnTo>
                    <a:pt x="2374251" y="3006650"/>
                  </a:lnTo>
                  <a:lnTo>
                    <a:pt x="2377385" y="3051739"/>
                  </a:lnTo>
                  <a:lnTo>
                    <a:pt x="2380207" y="3092586"/>
                  </a:lnTo>
                  <a:lnTo>
                    <a:pt x="2382563" y="3128805"/>
                  </a:lnTo>
                  <a:lnTo>
                    <a:pt x="2384298" y="3160014"/>
                  </a:lnTo>
                  <a:lnTo>
                    <a:pt x="2385048" y="3207674"/>
                  </a:lnTo>
                  <a:lnTo>
                    <a:pt x="2382869" y="3221831"/>
                  </a:lnTo>
                  <a:lnTo>
                    <a:pt x="2381404" y="3225272"/>
                  </a:lnTo>
                  <a:lnTo>
                    <a:pt x="2384298" y="3240786"/>
                  </a:lnTo>
                  <a:lnTo>
                    <a:pt x="2394632" y="3271647"/>
                  </a:lnTo>
                  <a:lnTo>
                    <a:pt x="2409825" y="3307080"/>
                  </a:lnTo>
                  <a:lnTo>
                    <a:pt x="2425017" y="3347085"/>
                  </a:lnTo>
                  <a:lnTo>
                    <a:pt x="2435352" y="3391662"/>
                  </a:lnTo>
                  <a:lnTo>
                    <a:pt x="2439423" y="3441537"/>
                  </a:lnTo>
                  <a:lnTo>
                    <a:pt x="2439924" y="3496341"/>
                  </a:lnTo>
                  <a:lnTo>
                    <a:pt x="2438138" y="3554432"/>
                  </a:lnTo>
                  <a:lnTo>
                    <a:pt x="2435352" y="3614166"/>
                  </a:lnTo>
                </a:path>
                <a:path w="3044190" h="3614420">
                  <a:moveTo>
                    <a:pt x="1416558" y="3205734"/>
                  </a:moveTo>
                  <a:lnTo>
                    <a:pt x="1420641" y="3326987"/>
                  </a:lnTo>
                  <a:lnTo>
                    <a:pt x="1423511" y="3409950"/>
                  </a:lnTo>
                  <a:lnTo>
                    <a:pt x="1426523" y="3492912"/>
                  </a:lnTo>
                  <a:lnTo>
                    <a:pt x="1431036" y="3614166"/>
                  </a:lnTo>
                </a:path>
              </a:pathLst>
            </a:custGeom>
            <a:ln w="223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3494785" y="1310500"/>
            <a:ext cx="151130" cy="1466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800" spc="-5" dirty="0">
                <a:latin typeface="Times New Roman"/>
                <a:cs typeface="Times New Roman"/>
              </a:rPr>
              <a:t>7</a:t>
            </a:r>
            <a:r>
              <a:rPr sz="800" spc="-20" dirty="0">
                <a:latin typeface="Times New Roman"/>
                <a:cs typeface="Times New Roman"/>
              </a:rPr>
              <a:t>,</a:t>
            </a:r>
            <a:r>
              <a:rPr sz="800" spc="-5" dirty="0">
                <a:latin typeface="Times New Roman"/>
                <a:cs typeface="Times New Roman"/>
              </a:rPr>
              <a:t>5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999738" y="1360169"/>
            <a:ext cx="155575" cy="125730"/>
          </a:xfrm>
          <a:custGeom>
            <a:avLst/>
            <a:gdLst/>
            <a:ahLst/>
            <a:cxnLst/>
            <a:rect l="l" t="t" r="r" b="b"/>
            <a:pathLst>
              <a:path w="155575" h="125730">
                <a:moveTo>
                  <a:pt x="155450" y="0"/>
                </a:moveTo>
                <a:lnTo>
                  <a:pt x="0" y="0"/>
                </a:lnTo>
                <a:lnTo>
                  <a:pt x="0" y="125730"/>
                </a:lnTo>
                <a:lnTo>
                  <a:pt x="155450" y="125730"/>
                </a:lnTo>
                <a:lnTo>
                  <a:pt x="15545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774443" y="1335646"/>
            <a:ext cx="365125" cy="1466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200" spc="-7" baseline="3472" dirty="0">
                <a:latin typeface="Times New Roman"/>
                <a:cs typeface="Times New Roman"/>
              </a:rPr>
              <a:t>8,5</a:t>
            </a:r>
            <a:r>
              <a:rPr sz="1200" spc="622" baseline="3472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9,5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666235" y="1042276"/>
            <a:ext cx="294005" cy="1466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800" spc="5" dirty="0">
                <a:latin typeface="Times New Roman"/>
                <a:cs typeface="Times New Roman"/>
              </a:rPr>
              <a:t>1</a:t>
            </a:r>
            <a:r>
              <a:rPr sz="800" spc="-15" dirty="0">
                <a:latin typeface="Times New Roman"/>
                <a:cs typeface="Times New Roman"/>
              </a:rPr>
              <a:t>0</a:t>
            </a:r>
            <a:r>
              <a:rPr sz="800" spc="-5" dirty="0">
                <a:latin typeface="Times New Roman"/>
                <a:cs typeface="Times New Roman"/>
              </a:rPr>
              <a:t>37 </a:t>
            </a:r>
            <a:r>
              <a:rPr sz="800" spc="-5" dirty="0">
                <a:latin typeface="Symbol"/>
                <a:cs typeface="Symbol"/>
              </a:rPr>
              <a:t></a:t>
            </a:r>
            <a:endParaRPr sz="800">
              <a:latin typeface="Symbol"/>
              <a:cs typeface="Symbo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007614" y="1162176"/>
            <a:ext cx="821055" cy="198120"/>
            <a:chOff x="3007614" y="1162176"/>
            <a:chExt cx="821055" cy="198120"/>
          </a:xfrm>
        </p:grpSpPr>
        <p:sp>
          <p:nvSpPr>
            <p:cNvPr id="25" name="object 25"/>
            <p:cNvSpPr/>
            <p:nvPr/>
          </p:nvSpPr>
          <p:spPr>
            <a:xfrm>
              <a:off x="3786378" y="1166621"/>
              <a:ext cx="37465" cy="167640"/>
            </a:xfrm>
            <a:custGeom>
              <a:avLst/>
              <a:gdLst/>
              <a:ahLst/>
              <a:cxnLst/>
              <a:rect l="l" t="t" r="r" b="b"/>
              <a:pathLst>
                <a:path w="37464" h="167640">
                  <a:moveTo>
                    <a:pt x="0" y="0"/>
                  </a:moveTo>
                  <a:lnTo>
                    <a:pt x="37338" y="16764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007614" y="1234439"/>
              <a:ext cx="222885" cy="125730"/>
            </a:xfrm>
            <a:custGeom>
              <a:avLst/>
              <a:gdLst/>
              <a:ahLst/>
              <a:cxnLst/>
              <a:rect l="l" t="t" r="r" b="b"/>
              <a:pathLst>
                <a:path w="222885" h="125730">
                  <a:moveTo>
                    <a:pt x="222502" y="0"/>
                  </a:moveTo>
                  <a:lnTo>
                    <a:pt x="0" y="0"/>
                  </a:lnTo>
                  <a:lnTo>
                    <a:pt x="0" y="125730"/>
                  </a:lnTo>
                  <a:lnTo>
                    <a:pt x="222502" y="125730"/>
                  </a:lnTo>
                  <a:lnTo>
                    <a:pt x="2225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001010" y="1192593"/>
            <a:ext cx="23939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i="1" dirty="0">
                <a:latin typeface="Times New Roman"/>
                <a:cs typeface="Times New Roman"/>
              </a:rPr>
              <a:t>L</a:t>
            </a:r>
            <a:r>
              <a:rPr sz="950" dirty="0">
                <a:latin typeface="Times New Roman"/>
                <a:cs typeface="Times New Roman"/>
              </a:rPr>
              <a:t>+</a:t>
            </a:r>
            <a:r>
              <a:rPr sz="950" spc="5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3183763" y="1162176"/>
            <a:ext cx="1323975" cy="323850"/>
            <a:chOff x="3183763" y="1162176"/>
            <a:chExt cx="1323975" cy="323850"/>
          </a:xfrm>
        </p:grpSpPr>
        <p:sp>
          <p:nvSpPr>
            <p:cNvPr id="29" name="object 29"/>
            <p:cNvSpPr/>
            <p:nvPr/>
          </p:nvSpPr>
          <p:spPr>
            <a:xfrm>
              <a:off x="3188208" y="1166621"/>
              <a:ext cx="121285" cy="89535"/>
            </a:xfrm>
            <a:custGeom>
              <a:avLst/>
              <a:gdLst/>
              <a:ahLst/>
              <a:cxnLst/>
              <a:rect l="l" t="t" r="r" b="b"/>
              <a:pathLst>
                <a:path w="121285" h="89534">
                  <a:moveTo>
                    <a:pt x="0" y="89154"/>
                  </a:moveTo>
                  <a:lnTo>
                    <a:pt x="121158" y="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284726" y="1351027"/>
              <a:ext cx="222885" cy="135255"/>
            </a:xfrm>
            <a:custGeom>
              <a:avLst/>
              <a:gdLst/>
              <a:ahLst/>
              <a:cxnLst/>
              <a:rect l="l" t="t" r="r" b="b"/>
              <a:pathLst>
                <a:path w="222885" h="135255">
                  <a:moveTo>
                    <a:pt x="222502" y="0"/>
                  </a:moveTo>
                  <a:lnTo>
                    <a:pt x="0" y="0"/>
                  </a:lnTo>
                  <a:lnTo>
                    <a:pt x="0" y="134872"/>
                  </a:lnTo>
                  <a:lnTo>
                    <a:pt x="222502" y="134872"/>
                  </a:lnTo>
                  <a:lnTo>
                    <a:pt x="2225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4281932" y="1305369"/>
            <a:ext cx="22923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L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5" dirty="0">
                <a:latin typeface="Symbol"/>
                <a:cs typeface="Symbol"/>
              </a:rPr>
              <a:t>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113276" y="1290827"/>
            <a:ext cx="676275" cy="146050"/>
          </a:xfrm>
          <a:custGeom>
            <a:avLst/>
            <a:gdLst/>
            <a:ahLst/>
            <a:cxnLst/>
            <a:rect l="l" t="t" r="r" b="b"/>
            <a:pathLst>
              <a:path w="676275" h="146050">
                <a:moveTo>
                  <a:pt x="171450" y="87630"/>
                </a:moveTo>
                <a:lnTo>
                  <a:pt x="0" y="0"/>
                </a:lnTo>
              </a:path>
              <a:path w="676275" h="146050">
                <a:moveTo>
                  <a:pt x="384810" y="145542"/>
                </a:moveTo>
                <a:lnTo>
                  <a:pt x="675894" y="26670"/>
                </a:lnTo>
              </a:path>
            </a:pathLst>
          </a:custGeom>
          <a:ln w="83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241290" y="1124775"/>
            <a:ext cx="21209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L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5" dirty="0">
                <a:latin typeface="Symbol"/>
                <a:cs typeface="Symbol"/>
              </a:rPr>
              <a:t></a:t>
            </a:r>
            <a:endParaRPr sz="950">
              <a:latin typeface="Symbol"/>
              <a:cs typeface="Symbol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3874008" y="1286382"/>
            <a:ext cx="1508760" cy="1863089"/>
            <a:chOff x="3874008" y="1286382"/>
            <a:chExt cx="1508760" cy="1863089"/>
          </a:xfrm>
        </p:grpSpPr>
        <p:sp>
          <p:nvSpPr>
            <p:cNvPr id="35" name="object 35"/>
            <p:cNvSpPr/>
            <p:nvPr/>
          </p:nvSpPr>
          <p:spPr>
            <a:xfrm>
              <a:off x="5332476" y="1290827"/>
              <a:ext cx="45720" cy="217170"/>
            </a:xfrm>
            <a:custGeom>
              <a:avLst/>
              <a:gdLst/>
              <a:ahLst/>
              <a:cxnLst/>
              <a:rect l="l" t="t" r="r" b="b"/>
              <a:pathLst>
                <a:path w="45720" h="217169">
                  <a:moveTo>
                    <a:pt x="45720" y="0"/>
                  </a:moveTo>
                  <a:lnTo>
                    <a:pt x="0" y="21717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874008" y="3023615"/>
              <a:ext cx="281305" cy="125730"/>
            </a:xfrm>
            <a:custGeom>
              <a:avLst/>
              <a:gdLst/>
              <a:ahLst/>
              <a:cxnLst/>
              <a:rect l="l" t="t" r="r" b="b"/>
              <a:pathLst>
                <a:path w="281304" h="125730">
                  <a:moveTo>
                    <a:pt x="281180" y="0"/>
                  </a:moveTo>
                  <a:lnTo>
                    <a:pt x="0" y="0"/>
                  </a:lnTo>
                  <a:lnTo>
                    <a:pt x="0" y="125730"/>
                  </a:lnTo>
                  <a:lnTo>
                    <a:pt x="281180" y="125730"/>
                  </a:lnTo>
                  <a:lnTo>
                    <a:pt x="2811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3152394" y="2179319"/>
            <a:ext cx="302260" cy="619125"/>
          </a:xfrm>
          <a:prstGeom prst="rect">
            <a:avLst/>
          </a:prstGeom>
          <a:ln w="8382">
            <a:solidFill>
              <a:srgbClr val="000000"/>
            </a:solidFill>
          </a:ln>
        </p:spPr>
        <p:txBody>
          <a:bodyPr vert="horz" wrap="square" lIns="0" tIns="44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5"/>
              </a:spcBef>
            </a:pPr>
            <a:endParaRPr sz="1300">
              <a:latin typeface="Times New Roman"/>
              <a:cs typeface="Times New Roman"/>
            </a:endParaRPr>
          </a:p>
          <a:p>
            <a:pPr marL="74295">
              <a:lnSpc>
                <a:spcPct val="100000"/>
              </a:lnSpc>
              <a:spcBef>
                <a:spcPts val="5"/>
              </a:spcBef>
            </a:pPr>
            <a:r>
              <a:rPr sz="950" spc="5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381500" y="1559051"/>
            <a:ext cx="307340" cy="620395"/>
          </a:xfrm>
          <a:prstGeom prst="rect">
            <a:avLst/>
          </a:prstGeom>
          <a:ln w="8382">
            <a:solidFill>
              <a:srgbClr val="000000"/>
            </a:solidFill>
          </a:ln>
        </p:spPr>
        <p:txBody>
          <a:bodyPr vert="horz" wrap="square" lIns="0" tIns="635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86995">
              <a:lnSpc>
                <a:spcPct val="100000"/>
              </a:lnSpc>
            </a:pPr>
            <a:r>
              <a:rPr sz="950" spc="5" dirty="0">
                <a:latin typeface="Symbol"/>
                <a:cs typeface="Symbol"/>
              </a:rPr>
              <a:t>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894073" y="2982531"/>
            <a:ext cx="23622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-10" dirty="0">
                <a:latin typeface="Symbol"/>
                <a:cs typeface="Symbol"/>
              </a:rPr>
              <a:t>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5" dirty="0">
                <a:latin typeface="Symbol"/>
                <a:cs typeface="Symbol"/>
              </a:rPr>
              <a:t>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5035296" y="1735835"/>
            <a:ext cx="236220" cy="341630"/>
          </a:xfrm>
          <a:custGeom>
            <a:avLst/>
            <a:gdLst/>
            <a:ahLst/>
            <a:cxnLst/>
            <a:rect l="l" t="t" r="r" b="b"/>
            <a:pathLst>
              <a:path w="236220" h="341630">
                <a:moveTo>
                  <a:pt x="201168" y="195072"/>
                </a:moveTo>
                <a:lnTo>
                  <a:pt x="48768" y="195072"/>
                </a:lnTo>
                <a:lnTo>
                  <a:pt x="48768" y="341376"/>
                </a:lnTo>
                <a:lnTo>
                  <a:pt x="201168" y="341376"/>
                </a:lnTo>
                <a:lnTo>
                  <a:pt x="201168" y="195072"/>
                </a:lnTo>
                <a:close/>
              </a:path>
              <a:path w="236220" h="341630">
                <a:moveTo>
                  <a:pt x="236220" y="0"/>
                </a:moveTo>
                <a:lnTo>
                  <a:pt x="0" y="0"/>
                </a:lnTo>
                <a:lnTo>
                  <a:pt x="0" y="125730"/>
                </a:lnTo>
                <a:lnTo>
                  <a:pt x="236220" y="125730"/>
                </a:lnTo>
                <a:lnTo>
                  <a:pt x="2362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4978908" y="1559051"/>
            <a:ext cx="307975" cy="620395"/>
          </a:xfrm>
          <a:prstGeom prst="rect">
            <a:avLst/>
          </a:prstGeom>
          <a:ln w="8382">
            <a:solidFill>
              <a:srgbClr val="000000"/>
            </a:solidFill>
          </a:ln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24130" algn="ctr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963</a:t>
            </a:r>
            <a:r>
              <a:rPr sz="800" spc="-3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Symbol"/>
                <a:cs typeface="Symbol"/>
              </a:rPr>
              <a:t></a:t>
            </a:r>
            <a:endParaRPr sz="800">
              <a:latin typeface="Symbol"/>
              <a:cs typeface="Symbol"/>
            </a:endParaRPr>
          </a:p>
          <a:p>
            <a:pPr marL="53340" algn="ctr">
              <a:lnSpc>
                <a:spcPct val="100000"/>
              </a:lnSpc>
              <a:spcBef>
                <a:spcPts val="385"/>
              </a:spcBef>
            </a:pPr>
            <a:r>
              <a:rPr sz="950" spc="-5" dirty="0">
                <a:latin typeface="Symbol"/>
                <a:cs typeface="Symbol"/>
              </a:rPr>
              <a:t>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730496" y="2271523"/>
            <a:ext cx="152400" cy="291465"/>
          </a:xfrm>
          <a:custGeom>
            <a:avLst/>
            <a:gdLst/>
            <a:ahLst/>
            <a:cxnLst/>
            <a:rect l="l" t="t" r="r" b="b"/>
            <a:pathLst>
              <a:path w="152400" h="291464">
                <a:moveTo>
                  <a:pt x="152400" y="0"/>
                </a:moveTo>
                <a:lnTo>
                  <a:pt x="0" y="0"/>
                </a:lnTo>
                <a:lnTo>
                  <a:pt x="0" y="291082"/>
                </a:lnTo>
                <a:lnTo>
                  <a:pt x="152400" y="291082"/>
                </a:lnTo>
                <a:lnTo>
                  <a:pt x="1524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4688755" y="2299479"/>
            <a:ext cx="175260" cy="241300"/>
          </a:xfrm>
          <a:prstGeom prst="rect">
            <a:avLst/>
          </a:prstGeom>
        </p:spPr>
        <p:txBody>
          <a:bodyPr vert="vert270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50" spc="5" dirty="0">
                <a:latin typeface="Symbol"/>
                <a:cs typeface="Symbol"/>
              </a:rPr>
              <a:t>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-15" dirty="0">
                <a:latin typeface="Symbol"/>
                <a:cs typeface="Symbol"/>
              </a:rPr>
              <a:t></a:t>
            </a:r>
            <a:r>
              <a:rPr sz="950" dirty="0">
                <a:latin typeface="Symbol"/>
                <a:cs typeface="Symbol"/>
              </a:rPr>
              <a:t></a:t>
            </a:r>
            <a:endParaRPr sz="950">
              <a:latin typeface="Symbol"/>
              <a:cs typeface="Symbo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408932" y="2776727"/>
            <a:ext cx="478155" cy="198120"/>
          </a:xfrm>
          <a:custGeom>
            <a:avLst/>
            <a:gdLst/>
            <a:ahLst/>
            <a:cxnLst/>
            <a:rect l="l" t="t" r="r" b="b"/>
            <a:pathLst>
              <a:path w="478154" h="198119">
                <a:moveTo>
                  <a:pt x="176771" y="73164"/>
                </a:moveTo>
                <a:lnTo>
                  <a:pt x="0" y="73164"/>
                </a:lnTo>
                <a:lnTo>
                  <a:pt x="0" y="198120"/>
                </a:lnTo>
                <a:lnTo>
                  <a:pt x="176771" y="198120"/>
                </a:lnTo>
                <a:lnTo>
                  <a:pt x="176771" y="73164"/>
                </a:lnTo>
                <a:close/>
              </a:path>
              <a:path w="478154" h="198119">
                <a:moveTo>
                  <a:pt x="477774" y="0"/>
                </a:moveTo>
                <a:lnTo>
                  <a:pt x="242316" y="0"/>
                </a:lnTo>
                <a:lnTo>
                  <a:pt x="242316" y="124968"/>
                </a:lnTo>
                <a:lnTo>
                  <a:pt x="477774" y="124968"/>
                </a:lnTo>
                <a:lnTo>
                  <a:pt x="4777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4396994" y="2752203"/>
            <a:ext cx="496570" cy="224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64795">
              <a:lnSpc>
                <a:spcPts val="785"/>
              </a:lnSpc>
              <a:spcBef>
                <a:spcPts val="95"/>
              </a:spcBef>
            </a:pPr>
            <a:r>
              <a:rPr sz="800" spc="5" dirty="0">
                <a:latin typeface="Times New Roman"/>
                <a:cs typeface="Times New Roman"/>
              </a:rPr>
              <a:t>7</a:t>
            </a:r>
            <a:r>
              <a:rPr sz="800" spc="-20" dirty="0">
                <a:latin typeface="Times New Roman"/>
                <a:cs typeface="Times New Roman"/>
              </a:rPr>
              <a:t>8</a:t>
            </a:r>
            <a:r>
              <a:rPr sz="800" spc="-5" dirty="0">
                <a:latin typeface="Times New Roman"/>
                <a:cs typeface="Times New Roman"/>
              </a:rPr>
              <a:t>0</a:t>
            </a:r>
            <a:r>
              <a:rPr sz="800" spc="1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Symbol"/>
                <a:cs typeface="Symbol"/>
              </a:rPr>
              <a:t></a:t>
            </a:r>
            <a:endParaRPr sz="800">
              <a:latin typeface="Symbol"/>
              <a:cs typeface="Symbol"/>
            </a:endParaRPr>
          </a:p>
          <a:p>
            <a:pPr marL="12700">
              <a:lnSpc>
                <a:spcPts val="785"/>
              </a:lnSpc>
            </a:pPr>
            <a:r>
              <a:rPr sz="800" spc="-5" dirty="0">
                <a:latin typeface="Times New Roman"/>
                <a:cs typeface="Times New Roman"/>
              </a:rPr>
              <a:t>13,6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234940" y="2627439"/>
            <a:ext cx="31242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50" spc="-5" dirty="0">
                <a:latin typeface="Symbol"/>
                <a:cs typeface="Symbol"/>
              </a:rPr>
              <a:t>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-5" dirty="0">
                <a:latin typeface="Symbol"/>
                <a:cs typeface="Symbol"/>
              </a:rPr>
              <a:t></a:t>
            </a:r>
            <a:r>
              <a:rPr sz="900" spc="-7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4547616" y="2436240"/>
            <a:ext cx="873125" cy="1303020"/>
            <a:chOff x="4547616" y="2436240"/>
            <a:chExt cx="873125" cy="1303020"/>
          </a:xfrm>
        </p:grpSpPr>
        <p:sp>
          <p:nvSpPr>
            <p:cNvPr id="48" name="object 48"/>
            <p:cNvSpPr/>
            <p:nvPr/>
          </p:nvSpPr>
          <p:spPr>
            <a:xfrm>
              <a:off x="5332476" y="2440685"/>
              <a:ext cx="83820" cy="231775"/>
            </a:xfrm>
            <a:custGeom>
              <a:avLst/>
              <a:gdLst/>
              <a:ahLst/>
              <a:cxnLst/>
              <a:rect l="l" t="t" r="r" b="b"/>
              <a:pathLst>
                <a:path w="83820" h="231775">
                  <a:moveTo>
                    <a:pt x="83820" y="231648"/>
                  </a:moveTo>
                  <a:lnTo>
                    <a:pt x="0" y="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547616" y="3614167"/>
              <a:ext cx="281305" cy="125095"/>
            </a:xfrm>
            <a:custGeom>
              <a:avLst/>
              <a:gdLst/>
              <a:ahLst/>
              <a:cxnLst/>
              <a:rect l="l" t="t" r="r" b="b"/>
              <a:pathLst>
                <a:path w="281304" h="125095">
                  <a:moveTo>
                    <a:pt x="281175" y="0"/>
                  </a:moveTo>
                  <a:lnTo>
                    <a:pt x="0" y="0"/>
                  </a:lnTo>
                  <a:lnTo>
                    <a:pt x="0" y="124965"/>
                  </a:lnTo>
                  <a:lnTo>
                    <a:pt x="281175" y="124965"/>
                  </a:lnTo>
                  <a:lnTo>
                    <a:pt x="2811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5265547" y="3616515"/>
            <a:ext cx="34099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110"/>
              </a:spcBef>
            </a:pPr>
            <a:r>
              <a:rPr sz="950" spc="-5" dirty="0">
                <a:latin typeface="Symbol"/>
                <a:cs typeface="Symbol"/>
              </a:rPr>
              <a:t></a:t>
            </a:r>
            <a:r>
              <a:rPr sz="900" spc="-7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582921" y="3571557"/>
            <a:ext cx="21209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15" dirty="0">
                <a:latin typeface="Symbol"/>
                <a:cs typeface="Symbol"/>
              </a:rPr>
              <a:t></a:t>
            </a:r>
            <a:r>
              <a:rPr sz="950" spc="-5" dirty="0">
                <a:latin typeface="Times New Roman"/>
                <a:cs typeface="Times New Roman"/>
              </a:rPr>
              <a:t>+</a:t>
            </a:r>
            <a:r>
              <a:rPr sz="950" spc="5" dirty="0">
                <a:latin typeface="Symbol"/>
                <a:cs typeface="Symbol"/>
              </a:rPr>
              <a:t></a:t>
            </a:r>
            <a:endParaRPr sz="950">
              <a:latin typeface="Symbol"/>
              <a:cs typeface="Symbo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786378" y="4106417"/>
            <a:ext cx="948055" cy="233679"/>
          </a:xfrm>
          <a:custGeom>
            <a:avLst/>
            <a:gdLst/>
            <a:ahLst/>
            <a:cxnLst/>
            <a:rect l="l" t="t" r="r" b="b"/>
            <a:pathLst>
              <a:path w="948054" h="233679">
                <a:moveTo>
                  <a:pt x="144780" y="107442"/>
                </a:moveTo>
                <a:lnTo>
                  <a:pt x="0" y="107442"/>
                </a:lnTo>
                <a:lnTo>
                  <a:pt x="0" y="233172"/>
                </a:lnTo>
                <a:lnTo>
                  <a:pt x="144780" y="233172"/>
                </a:lnTo>
                <a:lnTo>
                  <a:pt x="144780" y="107442"/>
                </a:lnTo>
                <a:close/>
              </a:path>
              <a:path w="948054" h="233679">
                <a:moveTo>
                  <a:pt x="947928" y="0"/>
                </a:moveTo>
                <a:lnTo>
                  <a:pt x="711708" y="0"/>
                </a:lnTo>
                <a:lnTo>
                  <a:pt x="711708" y="125730"/>
                </a:lnTo>
                <a:lnTo>
                  <a:pt x="947928" y="125730"/>
                </a:lnTo>
                <a:lnTo>
                  <a:pt x="94792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3761740" y="4085704"/>
            <a:ext cx="982344" cy="4635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37870">
              <a:lnSpc>
                <a:spcPts val="905"/>
              </a:lnSpc>
              <a:spcBef>
                <a:spcPts val="95"/>
              </a:spcBef>
            </a:pPr>
            <a:r>
              <a:rPr sz="800" spc="-5" dirty="0">
                <a:latin typeface="Times New Roman"/>
                <a:cs typeface="Times New Roman"/>
              </a:rPr>
              <a:t>565</a:t>
            </a:r>
            <a:r>
              <a:rPr sz="800" spc="-4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Symbol"/>
                <a:cs typeface="Symbol"/>
              </a:rPr>
              <a:t></a:t>
            </a:r>
            <a:endParaRPr sz="800">
              <a:latin typeface="Symbol"/>
              <a:cs typeface="Symbol"/>
            </a:endParaRPr>
          </a:p>
          <a:p>
            <a:pPr marL="25400">
              <a:lnSpc>
                <a:spcPts val="905"/>
              </a:lnSpc>
            </a:pPr>
            <a:r>
              <a:rPr sz="800" spc="-5" dirty="0">
                <a:latin typeface="Times New Roman"/>
                <a:cs typeface="Times New Roman"/>
              </a:rPr>
              <a:t>9,6</a:t>
            </a:r>
            <a:endParaRPr sz="800">
              <a:latin typeface="Times New Roman"/>
              <a:cs typeface="Times New Roman"/>
            </a:endParaRPr>
          </a:p>
          <a:p>
            <a:pPr marL="525780">
              <a:lnSpc>
                <a:spcPct val="100000"/>
              </a:lnSpc>
              <a:spcBef>
                <a:spcPts val="495"/>
              </a:spcBef>
            </a:pPr>
            <a:r>
              <a:rPr sz="950" dirty="0">
                <a:latin typeface="Symbol"/>
                <a:cs typeface="Symbol"/>
              </a:rPr>
              <a:t></a:t>
            </a:r>
            <a:r>
              <a:rPr sz="950" dirty="0">
                <a:latin typeface="Times New Roman"/>
                <a:cs typeface="Times New Roman"/>
              </a:rPr>
              <a:t>+</a:t>
            </a:r>
            <a:r>
              <a:rPr sz="950" dirty="0">
                <a:latin typeface="Symbol"/>
                <a:cs typeface="Symbol"/>
              </a:rPr>
              <a:t></a:t>
            </a:r>
            <a:r>
              <a:rPr sz="900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3836670" y="4965191"/>
            <a:ext cx="483234" cy="45085"/>
          </a:xfrm>
          <a:custGeom>
            <a:avLst/>
            <a:gdLst/>
            <a:ahLst/>
            <a:cxnLst/>
            <a:rect l="l" t="t" r="r" b="b"/>
            <a:pathLst>
              <a:path w="483235" h="45085">
                <a:moveTo>
                  <a:pt x="371094" y="0"/>
                </a:moveTo>
                <a:lnTo>
                  <a:pt x="416052" y="22860"/>
                </a:lnTo>
                <a:lnTo>
                  <a:pt x="371094" y="44958"/>
                </a:lnTo>
                <a:lnTo>
                  <a:pt x="456070" y="28194"/>
                </a:lnTo>
                <a:lnTo>
                  <a:pt x="419100" y="28194"/>
                </a:lnTo>
                <a:lnTo>
                  <a:pt x="421386" y="25908"/>
                </a:lnTo>
                <a:lnTo>
                  <a:pt x="421386" y="19812"/>
                </a:lnTo>
                <a:lnTo>
                  <a:pt x="419100" y="16764"/>
                </a:lnTo>
                <a:lnTo>
                  <a:pt x="453237" y="16764"/>
                </a:lnTo>
                <a:lnTo>
                  <a:pt x="371094" y="0"/>
                </a:lnTo>
                <a:close/>
              </a:path>
              <a:path w="483235" h="45085">
                <a:moveTo>
                  <a:pt x="404063" y="16764"/>
                </a:moveTo>
                <a:lnTo>
                  <a:pt x="3048" y="16764"/>
                </a:lnTo>
                <a:lnTo>
                  <a:pt x="0" y="19812"/>
                </a:lnTo>
                <a:lnTo>
                  <a:pt x="0" y="25908"/>
                </a:lnTo>
                <a:lnTo>
                  <a:pt x="3048" y="28194"/>
                </a:lnTo>
                <a:lnTo>
                  <a:pt x="405200" y="28194"/>
                </a:lnTo>
                <a:lnTo>
                  <a:pt x="416052" y="22860"/>
                </a:lnTo>
                <a:lnTo>
                  <a:pt x="404063" y="16764"/>
                </a:lnTo>
                <a:close/>
              </a:path>
              <a:path w="483235" h="45085">
                <a:moveTo>
                  <a:pt x="453237" y="16764"/>
                </a:moveTo>
                <a:lnTo>
                  <a:pt x="419100" y="16764"/>
                </a:lnTo>
                <a:lnTo>
                  <a:pt x="421386" y="19812"/>
                </a:lnTo>
                <a:lnTo>
                  <a:pt x="421386" y="25908"/>
                </a:lnTo>
                <a:lnTo>
                  <a:pt x="419100" y="28194"/>
                </a:lnTo>
                <a:lnTo>
                  <a:pt x="456070" y="28194"/>
                </a:lnTo>
                <a:lnTo>
                  <a:pt x="483108" y="22860"/>
                </a:lnTo>
                <a:lnTo>
                  <a:pt x="453237" y="16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2309114" y="4557585"/>
            <a:ext cx="14922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5" dirty="0">
                <a:latin typeface="Times New Roman"/>
                <a:cs typeface="Times New Roman"/>
              </a:rPr>
              <a:t>50</a:t>
            </a:r>
            <a:endParaRPr sz="950">
              <a:latin typeface="Times New Roman"/>
              <a:cs typeface="Times New Roman"/>
            </a:endParaRPr>
          </a:p>
        </p:txBody>
      </p: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2438654" y="4655463"/>
          <a:ext cx="3225800" cy="3536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1780"/>
                <a:gridCol w="287655"/>
                <a:gridCol w="307975"/>
                <a:gridCol w="295909"/>
                <a:gridCol w="257175"/>
                <a:gridCol w="412115"/>
                <a:gridCol w="269875"/>
                <a:gridCol w="307339"/>
                <a:gridCol w="303530"/>
                <a:gridCol w="513080"/>
              </a:tblGrid>
              <a:tr h="176706">
                <a:tc>
                  <a:txBody>
                    <a:bodyPr/>
                    <a:lstStyle/>
                    <a:p>
                      <a:pPr marL="5715">
                        <a:lnSpc>
                          <a:spcPts val="32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ts val="975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ts val="1135"/>
                        </a:lnSpc>
                        <a:spcBef>
                          <a:spcPts val="1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135"/>
                        </a:lnSpc>
                        <a:spcBef>
                          <a:spcPts val="1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35"/>
                        </a:lnSpc>
                        <a:spcBef>
                          <a:spcPts val="1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ts val="1135"/>
                        </a:lnSpc>
                        <a:spcBef>
                          <a:spcPts val="1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40005" algn="ctr">
                        <a:lnSpc>
                          <a:spcPts val="1135"/>
                        </a:lnSpc>
                        <a:spcBef>
                          <a:spcPts val="155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10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ts val="1135"/>
                        </a:lnSpc>
                        <a:spcBef>
                          <a:spcPts val="1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12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135"/>
                        </a:lnSpc>
                        <a:spcBef>
                          <a:spcPts val="1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14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135"/>
                        </a:lnSpc>
                        <a:spcBef>
                          <a:spcPts val="1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16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35"/>
                        </a:lnSpc>
                        <a:spcBef>
                          <a:spcPts val="155"/>
                        </a:spcBef>
                        <a:tabLst>
                          <a:tab pos="26352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18	20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</a:tr>
              <a:tr h="176706">
                <a:tc>
                  <a:txBody>
                    <a:bodyPr/>
                    <a:lstStyle/>
                    <a:p>
                      <a:pPr marL="31750">
                        <a:lnSpc>
                          <a:spcPts val="1125"/>
                        </a:lnSpc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Cu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575" algn="ctr">
                        <a:lnSpc>
                          <a:spcPts val="1125"/>
                        </a:lnSpc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Al,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%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6670" algn="r">
                        <a:lnSpc>
                          <a:spcPts val="1125"/>
                        </a:lnSpc>
                      </a:pPr>
                      <a:r>
                        <a:rPr sz="950" spc="-10" dirty="0">
                          <a:latin typeface="Times New Roman"/>
                          <a:cs typeface="Times New Roman"/>
                        </a:rPr>
                        <a:t>Al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  <p:sp>
        <p:nvSpPr>
          <p:cNvPr id="57" name="object 57"/>
          <p:cNvSpPr txBox="1"/>
          <p:nvPr/>
        </p:nvSpPr>
        <p:spPr>
          <a:xfrm>
            <a:off x="2309114" y="3925887"/>
            <a:ext cx="20955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5" dirty="0">
                <a:latin typeface="Times New Roman"/>
                <a:cs typeface="Times New Roman"/>
              </a:rPr>
              <a:t>6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309114" y="3322383"/>
            <a:ext cx="20955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5" dirty="0">
                <a:latin typeface="Times New Roman"/>
                <a:cs typeface="Times New Roman"/>
              </a:rPr>
              <a:t>7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309114" y="2700591"/>
            <a:ext cx="20955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5" dirty="0">
                <a:latin typeface="Times New Roman"/>
                <a:cs typeface="Times New Roman"/>
              </a:rPr>
              <a:t>8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309114" y="2073465"/>
            <a:ext cx="20955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5" dirty="0">
                <a:latin typeface="Times New Roman"/>
                <a:cs typeface="Times New Roman"/>
              </a:rPr>
              <a:t>9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245867" y="1444053"/>
            <a:ext cx="27051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dirty="0">
                <a:latin typeface="Times New Roman"/>
                <a:cs typeface="Times New Roman"/>
              </a:rPr>
              <a:t>1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2548127" y="905255"/>
            <a:ext cx="297180" cy="125730"/>
          </a:xfrm>
          <a:custGeom>
            <a:avLst/>
            <a:gdLst/>
            <a:ahLst/>
            <a:cxnLst/>
            <a:rect l="l" t="t" r="r" b="b"/>
            <a:pathLst>
              <a:path w="297180" h="125730">
                <a:moveTo>
                  <a:pt x="297180" y="0"/>
                </a:moveTo>
                <a:lnTo>
                  <a:pt x="0" y="0"/>
                </a:lnTo>
                <a:lnTo>
                  <a:pt x="0" y="125730"/>
                </a:lnTo>
                <a:lnTo>
                  <a:pt x="297180" y="125730"/>
                </a:lnTo>
                <a:lnTo>
                  <a:pt x="29718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2194051" y="516889"/>
            <a:ext cx="2395855" cy="519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6205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425" i="1" baseline="-14619" dirty="0">
                <a:latin typeface="Times New Roman"/>
                <a:cs typeface="Times New Roman"/>
              </a:rPr>
              <a:t>T</a:t>
            </a:r>
            <a:r>
              <a:rPr sz="1425" baseline="-14619" dirty="0">
                <a:latin typeface="Times New Roman"/>
                <a:cs typeface="Times New Roman"/>
              </a:rPr>
              <a:t>,</a:t>
            </a:r>
            <a:r>
              <a:rPr sz="1425" spc="-22" baseline="-14619" dirty="0">
                <a:latin typeface="Times New Roman"/>
                <a:cs typeface="Times New Roman"/>
              </a:rPr>
              <a:t> </a:t>
            </a:r>
            <a:r>
              <a:rPr sz="1425" spc="7" baseline="-14619" dirty="0">
                <a:latin typeface="Symbol"/>
                <a:cs typeface="Symbol"/>
              </a:rPr>
              <a:t></a:t>
            </a:r>
            <a:r>
              <a:rPr sz="1425" spc="7" baseline="-14619" dirty="0">
                <a:latin typeface="Times New Roman"/>
                <a:cs typeface="Times New Roman"/>
              </a:rPr>
              <a:t>C</a:t>
            </a:r>
            <a:r>
              <a:rPr sz="1425" spc="142" baseline="-14619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1083</a:t>
            </a:r>
            <a:r>
              <a:rPr sz="800" spc="-1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Symbol"/>
                <a:cs typeface="Symbol"/>
              </a:rPr>
              <a:t></a:t>
            </a:r>
            <a:endParaRPr sz="800">
              <a:latin typeface="Symbol"/>
              <a:cs typeface="Symbol"/>
            </a:endParaRP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64" y="3632709"/>
            <a:ext cx="5787390" cy="6350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294767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12.26.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250):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однофазна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%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Al);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двофазна (10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%</a:t>
            </a:r>
            <a:r>
              <a:rPr sz="1000" spc="-5" dirty="0">
                <a:latin typeface="Times New Roman"/>
                <a:cs typeface="Times New Roman"/>
              </a:rPr>
              <a:t> Al)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spc="-5" dirty="0">
                <a:latin typeface="Times New Roman"/>
                <a:cs typeface="Times New Roman"/>
              </a:rPr>
              <a:t>Оптимальні властивості </a:t>
            </a:r>
            <a:r>
              <a:rPr sz="1200" dirty="0">
                <a:latin typeface="Times New Roman"/>
                <a:cs typeface="Times New Roman"/>
              </a:rPr>
              <a:t>мають алюмінієві </a:t>
            </a:r>
            <a:r>
              <a:rPr sz="1200" spc="-5" dirty="0">
                <a:latin typeface="Times New Roman"/>
                <a:cs typeface="Times New Roman"/>
              </a:rPr>
              <a:t>бронзи, </a:t>
            </a:r>
            <a:r>
              <a:rPr sz="1200" dirty="0">
                <a:latin typeface="Times New Roman"/>
                <a:cs typeface="Times New Roman"/>
              </a:rPr>
              <a:t>що містять 5...8 % </a:t>
            </a:r>
            <a:r>
              <a:rPr sz="1200" spc="-5" dirty="0">
                <a:latin typeface="Times New Roman"/>
                <a:cs typeface="Times New Roman"/>
              </a:rPr>
              <a:t>алюмінію. </a:t>
            </a:r>
            <a:r>
              <a:rPr sz="1200" dirty="0">
                <a:latin typeface="Times New Roman"/>
                <a:cs typeface="Times New Roman"/>
              </a:rPr>
              <a:t> Збільшення </a:t>
            </a:r>
            <a:r>
              <a:rPr sz="1200" spc="-5" dirty="0">
                <a:latin typeface="Times New Roman"/>
                <a:cs typeface="Times New Roman"/>
              </a:rPr>
              <a:t>вмісту </a:t>
            </a:r>
            <a:r>
              <a:rPr sz="1200" dirty="0">
                <a:latin typeface="Times New Roman"/>
                <a:cs typeface="Times New Roman"/>
              </a:rPr>
              <a:t>алюмінію до </a:t>
            </a:r>
            <a:r>
              <a:rPr sz="1200" spc="-5" dirty="0">
                <a:latin typeface="Times New Roman"/>
                <a:cs typeface="Times New Roman"/>
              </a:rPr>
              <a:t>10...11 </a:t>
            </a:r>
            <a:r>
              <a:rPr sz="1200" dirty="0">
                <a:latin typeface="Times New Roman"/>
                <a:cs typeface="Times New Roman"/>
              </a:rPr>
              <a:t>% веде до різкого </a:t>
            </a:r>
            <a:r>
              <a:rPr sz="1200" spc="-5" dirty="0">
                <a:latin typeface="Times New Roman"/>
                <a:cs typeface="Times New Roman"/>
              </a:rPr>
              <a:t>підвищення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та силь-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зниження </a:t>
            </a:r>
            <a:r>
              <a:rPr sz="1200" dirty="0">
                <a:latin typeface="Times New Roman"/>
                <a:cs typeface="Times New Roman"/>
              </a:rPr>
              <a:t>пластичності. </a:t>
            </a:r>
            <a:r>
              <a:rPr sz="1200" spc="-5" dirty="0">
                <a:latin typeface="Times New Roman"/>
                <a:cs typeface="Times New Roman"/>
              </a:rPr>
              <a:t>Додаткового підвищення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сплавів з вмістом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8...9,5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можна </a:t>
            </a:r>
            <a:r>
              <a:rPr sz="1200" dirty="0">
                <a:latin typeface="Times New Roman"/>
                <a:cs typeface="Times New Roman"/>
              </a:rPr>
              <a:t>досягти</a:t>
            </a:r>
            <a:r>
              <a:rPr sz="1200" spc="-5" dirty="0">
                <a:latin typeface="Times New Roman"/>
                <a:cs typeface="Times New Roman"/>
              </a:rPr>
              <a:t> загартуванням.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spc="-5" dirty="0">
                <a:latin typeface="Times New Roman"/>
                <a:cs typeface="Times New Roman"/>
              </a:rPr>
              <a:t>Алюмінієві </a:t>
            </a:r>
            <a:r>
              <a:rPr sz="1200" dirty="0">
                <a:latin typeface="Times New Roman"/>
                <a:cs typeface="Times New Roman"/>
              </a:rPr>
              <a:t>бронзи в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іншими </a:t>
            </a:r>
            <a:r>
              <a:rPr sz="1200" spc="-5" dirty="0">
                <a:latin typeface="Times New Roman"/>
                <a:cs typeface="Times New Roman"/>
              </a:rPr>
              <a:t>бронзовими </a:t>
            </a:r>
            <a:r>
              <a:rPr sz="1200" dirty="0">
                <a:latin typeface="Times New Roman"/>
                <a:cs typeface="Times New Roman"/>
              </a:rPr>
              <a:t>сплавами </a:t>
            </a:r>
            <a:r>
              <a:rPr sz="1200" spc="-5" dirty="0">
                <a:latin typeface="Times New Roman"/>
                <a:cs typeface="Times New Roman"/>
              </a:rPr>
              <a:t>мають більшу міц- </a:t>
            </a:r>
            <a:r>
              <a:rPr sz="1200" dirty="0">
                <a:latin typeface="Times New Roman"/>
                <a:cs typeface="Times New Roman"/>
              </a:rPr>
              <a:t> ність і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стійкість. Ці </a:t>
            </a:r>
            <a:r>
              <a:rPr sz="1200" dirty="0">
                <a:latin typeface="Times New Roman"/>
                <a:cs typeface="Times New Roman"/>
              </a:rPr>
              <a:t>сплави </a:t>
            </a:r>
            <a:r>
              <a:rPr sz="1200" spc="-5" dirty="0">
                <a:latin typeface="Times New Roman"/>
                <a:cs typeface="Times New Roman"/>
              </a:rPr>
              <a:t>демонструють низький </a:t>
            </a:r>
            <a:r>
              <a:rPr sz="1200" dirty="0">
                <a:latin typeface="Times New Roman"/>
                <a:cs typeface="Times New Roman"/>
              </a:rPr>
              <a:t>рівень поверхневої </a:t>
            </a:r>
            <a:r>
              <a:rPr sz="1200" spc="-5" dirty="0">
                <a:latin typeface="Times New Roman"/>
                <a:cs typeface="Times New Roman"/>
              </a:rPr>
              <a:t>коро- </a:t>
            </a:r>
            <a:r>
              <a:rPr sz="1200" dirty="0">
                <a:latin typeface="Times New Roman"/>
                <a:cs typeface="Times New Roman"/>
              </a:rPr>
              <a:t> зії в </a:t>
            </a:r>
            <a:r>
              <a:rPr sz="1200" spc="-5" dirty="0">
                <a:latin typeface="Times New Roman"/>
                <a:cs typeface="Times New Roman"/>
              </a:rPr>
              <a:t>атмосферних умовах, низький </a:t>
            </a:r>
            <a:r>
              <a:rPr sz="1200" dirty="0">
                <a:latin typeface="Times New Roman"/>
                <a:cs typeface="Times New Roman"/>
              </a:rPr>
              <a:t>рівень </a:t>
            </a:r>
            <a:r>
              <a:rPr sz="1200" spc="-5" dirty="0">
                <a:latin typeface="Times New Roman"/>
                <a:cs typeface="Times New Roman"/>
              </a:rPr>
              <a:t>окислення при високих температурах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слабку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реакційну здатність </a:t>
            </a:r>
            <a:r>
              <a:rPr sz="1200" dirty="0">
                <a:latin typeface="Times New Roman"/>
                <a:cs typeface="Times New Roman"/>
              </a:rPr>
              <a:t>із сірчистими </a:t>
            </a:r>
            <a:r>
              <a:rPr sz="1200" spc="-5" dirty="0">
                <a:latin typeface="Times New Roman"/>
                <a:cs typeface="Times New Roman"/>
              </a:rPr>
              <a:t>сполуками та продуктами вихлопу двигунів внутріш-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нього згоряння. Вони також </a:t>
            </a:r>
            <a:r>
              <a:rPr sz="1200" dirty="0">
                <a:latin typeface="Times New Roman"/>
                <a:cs typeface="Times New Roman"/>
              </a:rPr>
              <a:t>стійкі до корозії у </a:t>
            </a:r>
            <a:r>
              <a:rPr sz="1200" spc="-5" dirty="0">
                <a:latin typeface="Times New Roman"/>
                <a:cs typeface="Times New Roman"/>
              </a:rPr>
              <a:t>морській воді.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алюмінієвих </a:t>
            </a:r>
            <a:r>
              <a:rPr sz="1200" dirty="0">
                <a:latin typeface="Times New Roman"/>
                <a:cs typeface="Times New Roman"/>
              </a:rPr>
              <a:t>бронзах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стійкість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забезпечується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алюмінієвою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компонентою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сплаву,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вступає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реакцію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атмосферним </a:t>
            </a:r>
            <a:r>
              <a:rPr sz="1200" spc="-15" dirty="0">
                <a:latin typeface="Times New Roman"/>
                <a:cs typeface="Times New Roman"/>
              </a:rPr>
              <a:t>киснем, </a:t>
            </a:r>
            <a:r>
              <a:rPr sz="1200" spc="-10" dirty="0">
                <a:latin typeface="Times New Roman"/>
                <a:cs typeface="Times New Roman"/>
              </a:rPr>
              <a:t>утворюючи </a:t>
            </a:r>
            <a:r>
              <a:rPr sz="1200" spc="-15" dirty="0">
                <a:latin typeface="Times New Roman"/>
                <a:cs typeface="Times New Roman"/>
              </a:rPr>
              <a:t>тонкий, жорсткий поверхневий </a:t>
            </a:r>
            <a:r>
              <a:rPr sz="1200" spc="-10" dirty="0">
                <a:latin typeface="Times New Roman"/>
                <a:cs typeface="Times New Roman"/>
              </a:rPr>
              <a:t>шар </a:t>
            </a:r>
            <a:r>
              <a:rPr sz="1200" spc="-15" dirty="0">
                <a:latin typeface="Times New Roman"/>
                <a:cs typeface="Times New Roman"/>
              </a:rPr>
              <a:t>оксиду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алюмінію, </a:t>
            </a:r>
            <a:r>
              <a:rPr sz="1200" spc="-10" dirty="0">
                <a:latin typeface="Times New Roman"/>
                <a:cs typeface="Times New Roman"/>
              </a:rPr>
              <a:t>що стає </a:t>
            </a:r>
            <a:r>
              <a:rPr sz="1200" spc="-15" dirty="0">
                <a:latin typeface="Times New Roman"/>
                <a:cs typeface="Times New Roman"/>
              </a:rPr>
              <a:t>бар’єром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корозії </a:t>
            </a:r>
            <a:r>
              <a:rPr sz="1200" spc="-10" dirty="0">
                <a:latin typeface="Times New Roman"/>
                <a:cs typeface="Times New Roman"/>
              </a:rPr>
              <a:t>багатого на мідь </a:t>
            </a:r>
            <a:r>
              <a:rPr sz="1200" spc="-15" dirty="0">
                <a:latin typeface="Times New Roman"/>
                <a:cs typeface="Times New Roman"/>
              </a:rPr>
              <a:t>сплаву. Додавання </a:t>
            </a:r>
            <a:r>
              <a:rPr sz="1200" spc="-10" dirty="0">
                <a:latin typeface="Times New Roman"/>
                <a:cs typeface="Times New Roman"/>
              </a:rPr>
              <a:t>заліза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мар- </a:t>
            </a:r>
            <a:r>
              <a:rPr sz="1200" spc="-5" dirty="0">
                <a:latin typeface="Times New Roman"/>
                <a:cs typeface="Times New Roman"/>
              </a:rPr>
              <a:t> ганцю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1 % </a:t>
            </a:r>
            <a:r>
              <a:rPr sz="1200" spc="-5" dirty="0">
                <a:latin typeface="Times New Roman"/>
                <a:cs typeface="Times New Roman"/>
              </a:rPr>
              <a:t>покращує</a:t>
            </a:r>
            <a:r>
              <a:rPr sz="1200" dirty="0">
                <a:latin typeface="Times New Roman"/>
                <a:cs typeface="Times New Roman"/>
              </a:rPr>
              <a:t> стійкість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 </a:t>
            </a:r>
            <a:r>
              <a:rPr sz="1200" spc="-5" dirty="0">
                <a:latin typeface="Times New Roman"/>
                <a:cs typeface="Times New Roman"/>
              </a:rPr>
              <a:t>алюмінієвої бронзи.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35"/>
              </a:lnSpc>
            </a:pPr>
            <a:r>
              <a:rPr sz="1200" i="1" spc="-5" dirty="0">
                <a:latin typeface="Times New Roman"/>
                <a:cs typeface="Times New Roman"/>
              </a:rPr>
              <a:t>Позитивні </a:t>
            </a:r>
            <a:r>
              <a:rPr sz="1200" i="1" dirty="0">
                <a:latin typeface="Times New Roman"/>
                <a:cs typeface="Times New Roman"/>
              </a:rPr>
              <a:t>особливості </a:t>
            </a:r>
            <a:r>
              <a:rPr sz="1200" spc="-5" dirty="0">
                <a:latin typeface="Times New Roman"/>
                <a:cs typeface="Times New Roman"/>
              </a:rPr>
              <a:t>алюмінієвих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5" dirty="0">
                <a:latin typeface="Times New Roman"/>
                <a:cs typeface="Times New Roman"/>
              </a:rPr>
              <a:t> олов’яними: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менша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схильність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ліквації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всередині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велика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щільність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виливків;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жароміцність;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менша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схильність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холоднокрихкісті.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00"/>
              </a:lnSpc>
            </a:pPr>
            <a:r>
              <a:rPr sz="1200" i="1" spc="-5" dirty="0">
                <a:latin typeface="Times New Roman"/>
                <a:cs typeface="Times New Roman"/>
              </a:rPr>
              <a:t>Основні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недоліки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алюмінієвих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значна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усадка;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00"/>
              </a:lnSpc>
              <a:spcBef>
                <a:spcPts val="9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схильність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стовпчастих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кристалів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нагріванні,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підвищує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крихкість сплаву;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21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сильне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поглинання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рідким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розплавом;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самовідпуск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повільному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недостатня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корозійна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перегрітому парі.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00"/>
              </a:lnSpc>
              <a:spcBef>
                <a:spcPts val="95"/>
              </a:spcBef>
            </a:pPr>
            <a:r>
              <a:rPr sz="1200" spc="-5" dirty="0">
                <a:latin typeface="Times New Roman"/>
                <a:cs typeface="Times New Roman"/>
              </a:rPr>
              <a:t>Для усунення цих </a:t>
            </a:r>
            <a:r>
              <a:rPr sz="1200" dirty="0">
                <a:latin typeface="Times New Roman"/>
                <a:cs typeface="Times New Roman"/>
              </a:rPr>
              <a:t>недоліків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додатково </a:t>
            </a:r>
            <a:r>
              <a:rPr sz="1200" spc="-5" dirty="0">
                <a:latin typeface="Times New Roman"/>
                <a:cs typeface="Times New Roman"/>
              </a:rPr>
              <a:t>легують марганцем, </a:t>
            </a:r>
            <a:r>
              <a:rPr sz="1200" dirty="0">
                <a:latin typeface="Times New Roman"/>
                <a:cs typeface="Times New Roman"/>
              </a:rPr>
              <a:t>залізом, </a:t>
            </a:r>
            <a:r>
              <a:rPr sz="1200" spc="-5" dirty="0">
                <a:latin typeface="Times New Roman"/>
                <a:cs typeface="Times New Roman"/>
              </a:rPr>
              <a:t>ніке- </a:t>
            </a:r>
            <a:r>
              <a:rPr sz="1200" dirty="0">
                <a:latin typeface="Times New Roman"/>
                <a:cs typeface="Times New Roman"/>
              </a:rPr>
              <a:t> лем,</a:t>
            </a:r>
            <a:r>
              <a:rPr sz="1200" spc="-5" dirty="0">
                <a:latin typeface="Times New Roman"/>
                <a:cs typeface="Times New Roman"/>
              </a:rPr>
              <a:t> свинцем.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табл.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12.1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склади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декількох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типових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стандартних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алюмінієвих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бронз,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2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які обробляються </a:t>
            </a:r>
            <a:r>
              <a:rPr sz="1200" dirty="0">
                <a:latin typeface="Times New Roman"/>
                <a:cs typeface="Times New Roman"/>
              </a:rPr>
              <a:t>тиском,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позначення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ГОСТ </a:t>
            </a:r>
            <a:r>
              <a:rPr sz="1200" dirty="0">
                <a:latin typeface="Times New Roman"/>
                <a:cs typeface="Times New Roman"/>
              </a:rPr>
              <a:t>18175-78 </a:t>
            </a:r>
            <a:r>
              <a:rPr sz="1200" spc="-5" dirty="0">
                <a:latin typeface="Times New Roman"/>
                <a:cs typeface="Times New Roman"/>
              </a:rPr>
              <a:t>та ISO 428.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відсотках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показано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пропорційний</a:t>
            </a:r>
            <a:r>
              <a:rPr sz="1200" dirty="0">
                <a:latin typeface="Times New Roman"/>
                <a:cs typeface="Times New Roman"/>
              </a:rPr>
              <a:t> склад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масою.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Мідь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решту,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таблиці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наведена.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15"/>
              </a:spcBef>
            </a:pPr>
            <a:r>
              <a:rPr sz="1000" spc="-5" dirty="0">
                <a:latin typeface="Times New Roman"/>
                <a:cs typeface="Times New Roman"/>
              </a:rPr>
              <a:t>250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10616" y="986418"/>
            <a:ext cx="2038729" cy="2593457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034790" y="976883"/>
            <a:ext cx="2077212" cy="2602991"/>
          </a:xfrm>
          <a:prstGeom prst="rect">
            <a:avLst/>
          </a:prstGeom>
        </p:spPr>
      </p:pic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07" y="5929376"/>
            <a:ext cx="5786755" cy="4053204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870075" marR="1862455" indent="104139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12.27. </a:t>
            </a:r>
            <a:r>
              <a:rPr sz="1000" spc="-5" dirty="0">
                <a:latin typeface="Times New Roman"/>
                <a:cs typeface="Times New Roman"/>
              </a:rPr>
              <a:t>Одногривнева монета, </a:t>
            </a:r>
            <a:r>
              <a:rPr sz="1000" dirty="0">
                <a:latin typeface="Times New Roman"/>
                <a:cs typeface="Times New Roman"/>
              </a:rPr>
              <a:t> яка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алюмінієвої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5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Алюмінієві </a:t>
            </a:r>
            <a:r>
              <a:rPr sz="1200" dirty="0">
                <a:latin typeface="Times New Roman"/>
                <a:cs typeface="Times New Roman"/>
              </a:rPr>
              <a:t>бронзи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найбільшим </a:t>
            </a:r>
            <a:r>
              <a:rPr sz="1200" spc="-5" dirty="0">
                <a:latin typeface="Times New Roman"/>
                <a:cs typeface="Times New Roman"/>
              </a:rPr>
              <a:t>попитом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користуються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таких галузях: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при виготовленні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обладнання,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експлуатується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морських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умовах;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обладнанні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водопостачання;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70"/>
              </a:spcBef>
              <a:buChar char="–"/>
              <a:tabLst>
                <a:tab pos="414655" algn="l"/>
              </a:tabLst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нафтовій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нафтохімічній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(наприклад,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струменту,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експлуатується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вибухонебезпечних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середовищах);</a:t>
            </a:r>
            <a:endParaRPr sz="1200">
              <a:latin typeface="Times New Roman"/>
              <a:cs typeface="Times New Roman"/>
            </a:endParaRPr>
          </a:p>
          <a:p>
            <a:pPr marL="410209" indent="-110489">
              <a:lnSpc>
                <a:spcPts val="1315"/>
              </a:lnSpc>
              <a:buChar char="–"/>
              <a:tabLst>
                <a:tab pos="410845" algn="l"/>
              </a:tabLst>
            </a:pPr>
            <a:r>
              <a:rPr sz="1200" spc="-15" dirty="0">
                <a:latin typeface="Times New Roman"/>
                <a:cs typeface="Times New Roman"/>
              </a:rPr>
              <a:t>для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виготовлення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обладнання,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експлуатується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умовах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корозійного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середовища;</a:t>
            </a:r>
            <a:endParaRPr sz="1200">
              <a:latin typeface="Times New Roman"/>
              <a:cs typeface="Times New Roman"/>
            </a:endParaRPr>
          </a:p>
          <a:p>
            <a:pPr marL="300355" marR="179070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декоративних елементів </a:t>
            </a:r>
            <a:r>
              <a:rPr sz="1200" spc="-5" dirty="0">
                <a:latin typeface="Times New Roman"/>
                <a:cs typeface="Times New Roman"/>
              </a:rPr>
              <a:t>будівельних конструкцій.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Алюмінієва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бронза</a:t>
            </a:r>
            <a:r>
              <a:rPr sz="1200" spc="-5" dirty="0">
                <a:latin typeface="Times New Roman"/>
                <a:cs typeface="Times New Roman"/>
              </a:rPr>
              <a:t> піддається зварюванню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середовищі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інертного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(аргону).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819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КРЕ</a:t>
            </a:r>
            <a:r>
              <a:rPr sz="1200" b="1" i="1" dirty="0">
                <a:latin typeface="Times New Roman"/>
                <a:cs typeface="Times New Roman"/>
              </a:rPr>
              <a:t>М’</a:t>
            </a:r>
            <a:r>
              <a:rPr sz="1200" b="1" i="1" spc="-5" dirty="0">
                <a:latin typeface="Times New Roman"/>
                <a:cs typeface="Times New Roman"/>
              </a:rPr>
              <a:t>ЯНИСТ</a:t>
            </a:r>
            <a:r>
              <a:rPr sz="1200" b="1" i="1" dirty="0">
                <a:latin typeface="Times New Roman"/>
                <a:cs typeface="Times New Roman"/>
              </a:rPr>
              <a:t>І БРОНЗИ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300355" algn="just">
              <a:lnSpc>
                <a:spcPts val="143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Крем’янисті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бронзи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містять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(БрК3)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однофазну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структуру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420"/>
              </a:lnSpc>
              <a:spcBef>
                <a:spcPts val="50"/>
              </a:spcBef>
            </a:pP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-твердого </a:t>
            </a:r>
            <a:r>
              <a:rPr sz="1200" dirty="0">
                <a:latin typeface="Times New Roman"/>
                <a:cs typeface="Times New Roman"/>
              </a:rPr>
              <a:t>розчину. </a:t>
            </a:r>
            <a:r>
              <a:rPr sz="1200" spc="-5" dirty="0">
                <a:latin typeface="Times New Roman"/>
                <a:cs typeface="Times New Roman"/>
              </a:rPr>
              <a:t>Однофазна структура твердого </a:t>
            </a:r>
            <a:r>
              <a:rPr sz="1200" dirty="0">
                <a:latin typeface="Times New Roman"/>
                <a:cs typeface="Times New Roman"/>
              </a:rPr>
              <a:t>розчину </a:t>
            </a:r>
            <a:r>
              <a:rPr sz="1200" spc="-5" dirty="0">
                <a:latin typeface="Times New Roman"/>
                <a:cs typeface="Times New Roman"/>
              </a:rPr>
              <a:t>забезпечує кременистим </a:t>
            </a:r>
            <a:r>
              <a:rPr sz="1200" dirty="0">
                <a:latin typeface="Times New Roman"/>
                <a:cs typeface="Times New Roman"/>
              </a:rPr>
              <a:t> бронзам </a:t>
            </a:r>
            <a:r>
              <a:rPr sz="1200" spc="-5" dirty="0">
                <a:latin typeface="Times New Roman"/>
                <a:cs typeface="Times New Roman"/>
              </a:rPr>
              <a:t>високу пластичність та </a:t>
            </a:r>
            <a:r>
              <a:rPr sz="1200" dirty="0">
                <a:latin typeface="Times New Roman"/>
                <a:cs typeface="Times New Roman"/>
              </a:rPr>
              <a:t>гарну </a:t>
            </a:r>
            <a:r>
              <a:rPr sz="1200" spc="-5" dirty="0">
                <a:latin typeface="Times New Roman"/>
                <a:cs typeface="Times New Roman"/>
              </a:rPr>
              <a:t>оброблюваність тиском. При збільшенні </a:t>
            </a:r>
            <a:r>
              <a:rPr sz="1200" dirty="0">
                <a:latin typeface="Times New Roman"/>
                <a:cs typeface="Times New Roman"/>
              </a:rPr>
              <a:t>вмісту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 </a:t>
            </a:r>
            <a:r>
              <a:rPr sz="1200" spc="-5" dirty="0">
                <a:latin typeface="Times New Roman"/>
                <a:cs typeface="Times New Roman"/>
              </a:rPr>
              <a:t>більше </a:t>
            </a:r>
            <a:r>
              <a:rPr sz="1200" dirty="0">
                <a:latin typeface="Times New Roman"/>
                <a:cs typeface="Times New Roman"/>
              </a:rPr>
              <a:t>3 % в </a:t>
            </a:r>
            <a:r>
              <a:rPr sz="1200" spc="-5" dirty="0">
                <a:latin typeface="Times New Roman"/>
                <a:cs typeface="Times New Roman"/>
              </a:rPr>
              <a:t>структурі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утворюється </a:t>
            </a:r>
            <a:r>
              <a:rPr sz="1200" dirty="0">
                <a:latin typeface="Times New Roman"/>
                <a:cs typeface="Times New Roman"/>
              </a:rPr>
              <a:t>тверда </a:t>
            </a:r>
            <a:r>
              <a:rPr sz="1200" spc="-5" dirty="0">
                <a:latin typeface="Times New Roman"/>
                <a:cs typeface="Times New Roman"/>
              </a:rPr>
              <a:t>та крихка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-фаза, це зни-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жує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пластичність. </a:t>
            </a:r>
            <a:r>
              <a:rPr sz="1200" dirty="0">
                <a:latin typeface="Times New Roman"/>
                <a:cs typeface="Times New Roman"/>
              </a:rPr>
              <a:t>Діаграму </a:t>
            </a:r>
            <a:r>
              <a:rPr sz="1200" spc="-5" dirty="0">
                <a:latin typeface="Times New Roman"/>
                <a:cs typeface="Times New Roman"/>
              </a:rPr>
              <a:t>стану системи </a:t>
            </a:r>
            <a:r>
              <a:rPr sz="1200" dirty="0">
                <a:latin typeface="Times New Roman"/>
                <a:cs typeface="Times New Roman"/>
              </a:rPr>
              <a:t>« мідь – </a:t>
            </a:r>
            <a:r>
              <a:rPr sz="1200" spc="-5" dirty="0">
                <a:latin typeface="Times New Roman"/>
                <a:cs typeface="Times New Roman"/>
              </a:rPr>
              <a:t>кремній» </a:t>
            </a:r>
            <a:r>
              <a:rPr sz="1200" dirty="0">
                <a:latin typeface="Times New Roman"/>
                <a:cs typeface="Times New Roman"/>
              </a:rPr>
              <a:t>наведено </a:t>
            </a:r>
            <a:r>
              <a:rPr sz="1200" spc="-5" dirty="0">
                <a:latin typeface="Times New Roman"/>
                <a:cs typeface="Times New Roman"/>
              </a:rPr>
              <a:t>на рис. </a:t>
            </a:r>
            <a:r>
              <a:rPr sz="1200" dirty="0">
                <a:latin typeface="Times New Roman"/>
                <a:cs typeface="Times New Roman"/>
              </a:rPr>
              <a:t>12.28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(сплав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БрК3 – </a:t>
            </a:r>
            <a:r>
              <a:rPr sz="1200" spc="-5" dirty="0">
                <a:latin typeface="Times New Roman"/>
                <a:cs typeface="Times New Roman"/>
              </a:rPr>
              <a:t>заштрихована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область).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251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76429" y="878797"/>
            <a:ext cx="77851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12.1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26681" y="1173725"/>
            <a:ext cx="24682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Хімічний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алюмінієвих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бронз,%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58418" y="1450089"/>
          <a:ext cx="5808345" cy="1219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5200"/>
                <a:gridCol w="1078230"/>
                <a:gridCol w="621665"/>
                <a:gridCol w="622935"/>
                <a:gridCol w="622300"/>
                <a:gridCol w="622300"/>
                <a:gridCol w="622935"/>
                <a:gridCol w="641350"/>
              </a:tblGrid>
              <a:tr h="298701">
                <a:tc>
                  <a:txBody>
                    <a:bodyPr/>
                    <a:lstStyle/>
                    <a:p>
                      <a:pPr marL="255904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Спла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 за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78130">
                        <a:lnSpc>
                          <a:spcPts val="113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ISO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428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Сплав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за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ГОСТ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18175-78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Fe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Ni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Zn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14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CuAl5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БрА5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4,0…6,5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0,8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0,4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14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CuAl8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БрА7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7,0…9,0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0,8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78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CuAl8Fe3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6.5…8,5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1,5…3,5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0,8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78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CuAl9Mn2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БрАМц9-2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8,0…10,0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0,8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1,5…3,0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714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CuAl10Fe3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БрАЖ9-4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8,5…11,0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2,0…4,0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2,0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841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CuAl10Fe5Ni5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БрАЖН10-4-4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8,5…11,5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2,0…6,0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4,0…6,0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2,0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0,5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max.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1067813" y="2819654"/>
            <a:ext cx="5787390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Алюмінієві </a:t>
            </a:r>
            <a:r>
              <a:rPr sz="1200" dirty="0">
                <a:latin typeface="Times New Roman"/>
                <a:cs typeface="Times New Roman"/>
              </a:rPr>
              <a:t>бронзи </a:t>
            </a:r>
            <a:r>
              <a:rPr sz="1200" spc="-5" dirty="0">
                <a:latin typeface="Times New Roman"/>
                <a:cs typeface="Times New Roman"/>
              </a:rPr>
              <a:t>найчастіше використовуються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устаткуванні,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завдяки стій-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кості </a:t>
            </a:r>
            <a:r>
              <a:rPr sz="1200" dirty="0">
                <a:latin typeface="Times New Roman"/>
                <a:cs typeface="Times New Roman"/>
              </a:rPr>
              <a:t>до корозії, </a:t>
            </a:r>
            <a:r>
              <a:rPr sz="1200" spc="-5" dirty="0">
                <a:latin typeface="Times New Roman"/>
                <a:cs typeface="Times New Roman"/>
              </a:rPr>
              <a:t>вони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перевагу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іншими </a:t>
            </a:r>
            <a:r>
              <a:rPr sz="1200" spc="-5" dirty="0">
                <a:latin typeface="Times New Roman"/>
                <a:cs typeface="Times New Roman"/>
              </a:rPr>
              <a:t>конструкційними матеріа-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лами. Сюди </a:t>
            </a:r>
            <a:r>
              <a:rPr sz="1200" dirty="0">
                <a:latin typeface="Times New Roman"/>
                <a:cs typeface="Times New Roman"/>
              </a:rPr>
              <a:t>слід </a:t>
            </a:r>
            <a:r>
              <a:rPr sz="1200" spc="-5" dirty="0">
                <a:latin typeface="Times New Roman"/>
                <a:cs typeface="Times New Roman"/>
              </a:rPr>
              <a:t>віднести </a:t>
            </a:r>
            <a:r>
              <a:rPr sz="1200" dirty="0">
                <a:latin typeface="Times New Roman"/>
                <a:cs typeface="Times New Roman"/>
              </a:rPr>
              <a:t>підшипники і компоненти шасі у </a:t>
            </a:r>
            <a:r>
              <a:rPr sz="1200" spc="-5" dirty="0">
                <a:latin typeface="Times New Roman"/>
                <a:cs typeface="Times New Roman"/>
              </a:rPr>
              <a:t>літаках, компоненти двигу- </a:t>
            </a:r>
            <a:r>
              <a:rPr sz="1200" dirty="0">
                <a:latin typeface="Times New Roman"/>
                <a:cs typeface="Times New Roman"/>
              </a:rPr>
              <a:t> нів </a:t>
            </a:r>
            <a:r>
              <a:rPr sz="1200" spc="-5" dirty="0">
                <a:latin typeface="Times New Roman"/>
                <a:cs typeface="Times New Roman"/>
              </a:rPr>
              <a:t>(особливо </a:t>
            </a:r>
            <a:r>
              <a:rPr sz="1200" dirty="0">
                <a:latin typeface="Times New Roman"/>
                <a:cs typeface="Times New Roman"/>
              </a:rPr>
              <a:t>для морських </a:t>
            </a:r>
            <a:r>
              <a:rPr sz="1200" spc="-5" dirty="0">
                <a:latin typeface="Times New Roman"/>
                <a:cs typeface="Times New Roman"/>
              </a:rPr>
              <a:t>суден), занурені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воду елементи конструкцій корпусів </a:t>
            </a:r>
            <a:r>
              <a:rPr sz="1200" dirty="0">
                <a:latin typeface="Times New Roman"/>
                <a:cs typeface="Times New Roman"/>
              </a:rPr>
              <a:t>су-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5" dirty="0">
                <a:latin typeface="Times New Roman"/>
                <a:cs typeface="Times New Roman"/>
              </a:rPr>
              <a:t> гребні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гвинти.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Алюмінієва </a:t>
            </a:r>
            <a:r>
              <a:rPr sz="1200" dirty="0">
                <a:latin typeface="Times New Roman"/>
                <a:cs typeface="Times New Roman"/>
              </a:rPr>
              <a:t>бронза </a:t>
            </a:r>
            <a:r>
              <a:rPr sz="1200" spc="-5" dirty="0">
                <a:latin typeface="Times New Roman"/>
                <a:cs typeface="Times New Roman"/>
              </a:rPr>
              <a:t>завдяки красивому золотисто-жовтому кольору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високій </a:t>
            </a:r>
            <a:r>
              <a:rPr sz="1200" dirty="0">
                <a:latin typeface="Times New Roman"/>
                <a:cs typeface="Times New Roman"/>
              </a:rPr>
              <a:t>коро-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зійній </a:t>
            </a:r>
            <a:r>
              <a:rPr sz="1200" spc="-5" dirty="0">
                <a:latin typeface="Times New Roman"/>
                <a:cs typeface="Times New Roman"/>
              </a:rPr>
              <a:t>стійкості </a:t>
            </a:r>
            <a:r>
              <a:rPr sz="1200" dirty="0">
                <a:latin typeface="Times New Roman"/>
                <a:cs typeface="Times New Roman"/>
              </a:rPr>
              <a:t>іноді </a:t>
            </a:r>
            <a:r>
              <a:rPr sz="1200" spc="-5" dirty="0">
                <a:latin typeface="Times New Roman"/>
                <a:cs typeface="Times New Roman"/>
              </a:rPr>
              <a:t>також застосовується, </a:t>
            </a:r>
            <a:r>
              <a:rPr sz="1200" dirty="0">
                <a:latin typeface="Times New Roman"/>
                <a:cs typeface="Times New Roman"/>
              </a:rPr>
              <a:t>як замінник </a:t>
            </a:r>
            <a:r>
              <a:rPr sz="1200" spc="-5" dirty="0">
                <a:latin typeface="Times New Roman"/>
                <a:cs typeface="Times New Roman"/>
              </a:rPr>
              <a:t>золота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біжу- </a:t>
            </a:r>
            <a:r>
              <a:rPr sz="1200" dirty="0">
                <a:latin typeface="Times New Roman"/>
                <a:cs typeface="Times New Roman"/>
              </a:rPr>
              <a:t> терії </a:t>
            </a:r>
            <a:r>
              <a:rPr sz="1200" spc="-5" dirty="0">
                <a:latin typeface="Times New Roman"/>
                <a:cs typeface="Times New Roman"/>
              </a:rPr>
              <a:t>та монет. Всі обігові українські </a:t>
            </a:r>
            <a:r>
              <a:rPr sz="1200" dirty="0">
                <a:latin typeface="Times New Roman"/>
                <a:cs typeface="Times New Roman"/>
              </a:rPr>
              <a:t>монети </a:t>
            </a:r>
            <a:r>
              <a:rPr sz="1200" spc="-5" dirty="0">
                <a:latin typeface="Times New Roman"/>
                <a:cs typeface="Times New Roman"/>
              </a:rPr>
              <a:t>номіналів </a:t>
            </a:r>
            <a:r>
              <a:rPr sz="1200" dirty="0">
                <a:latin typeface="Times New Roman"/>
                <a:cs typeface="Times New Roman"/>
              </a:rPr>
              <a:t>10, 25, 50 копійок </a:t>
            </a:r>
            <a:r>
              <a:rPr sz="1200" spc="-5" dirty="0">
                <a:latin typeface="Times New Roman"/>
                <a:cs typeface="Times New Roman"/>
              </a:rPr>
              <a:t>та гривня </a:t>
            </a:r>
            <a:r>
              <a:rPr sz="1200" dirty="0">
                <a:latin typeface="Times New Roman"/>
                <a:cs typeface="Times New Roman"/>
              </a:rPr>
              <a:t>піс-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ля 2000 </a:t>
            </a:r>
            <a:r>
              <a:rPr sz="1200" spc="-5" dirty="0">
                <a:latin typeface="Times New Roman"/>
                <a:cs typeface="Times New Roman"/>
              </a:rPr>
              <a:t>року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карбуються,</a:t>
            </a:r>
            <a:r>
              <a:rPr sz="1200" dirty="0">
                <a:latin typeface="Times New Roman"/>
                <a:cs typeface="Times New Roman"/>
              </a:rPr>
              <a:t> саме 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алюмінієвої </a:t>
            </a:r>
            <a:r>
              <a:rPr sz="1200" dirty="0">
                <a:latin typeface="Times New Roman"/>
                <a:cs typeface="Times New Roman"/>
              </a:rPr>
              <a:t>бронзи</a:t>
            </a:r>
            <a:r>
              <a:rPr sz="1200" spc="-5" dirty="0">
                <a:latin typeface="Times New Roman"/>
                <a:cs typeface="Times New Roman"/>
              </a:rPr>
              <a:t> БрА5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12.27).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60904" y="4498847"/>
            <a:ext cx="2599944" cy="1377696"/>
          </a:xfrm>
          <a:prstGeom prst="rect">
            <a:avLst/>
          </a:prstGeom>
        </p:spPr>
      </p:pic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2262251" y="956754"/>
            <a:ext cx="2727960" cy="2670175"/>
            <a:chOff x="2262251" y="956754"/>
            <a:chExt cx="2727960" cy="2670175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184398" y="960881"/>
              <a:ext cx="124970" cy="2661666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2273046" y="2606039"/>
              <a:ext cx="2704465" cy="693420"/>
            </a:xfrm>
            <a:custGeom>
              <a:avLst/>
              <a:gdLst/>
              <a:ahLst/>
              <a:cxnLst/>
              <a:rect l="l" t="t" r="r" b="b"/>
              <a:pathLst>
                <a:path w="2704465" h="693420">
                  <a:moveTo>
                    <a:pt x="0" y="693420"/>
                  </a:moveTo>
                  <a:lnTo>
                    <a:pt x="2704338" y="693420"/>
                  </a:lnTo>
                </a:path>
                <a:path w="2704465" h="693420">
                  <a:moveTo>
                    <a:pt x="0" y="346710"/>
                  </a:moveTo>
                  <a:lnTo>
                    <a:pt x="2704338" y="346710"/>
                  </a:lnTo>
                </a:path>
                <a:path w="2704465" h="693420">
                  <a:moveTo>
                    <a:pt x="0" y="0"/>
                  </a:moveTo>
                  <a:lnTo>
                    <a:pt x="2704338" y="0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273046" y="1620011"/>
              <a:ext cx="2704465" cy="674370"/>
            </a:xfrm>
            <a:custGeom>
              <a:avLst/>
              <a:gdLst/>
              <a:ahLst/>
              <a:cxnLst/>
              <a:rect l="l" t="t" r="r" b="b"/>
              <a:pathLst>
                <a:path w="2704465" h="674369">
                  <a:moveTo>
                    <a:pt x="0" y="674370"/>
                  </a:moveTo>
                  <a:lnTo>
                    <a:pt x="1716786" y="674370"/>
                  </a:lnTo>
                </a:path>
                <a:path w="2704465" h="674369">
                  <a:moveTo>
                    <a:pt x="1887471" y="674370"/>
                  </a:moveTo>
                  <a:lnTo>
                    <a:pt x="2704338" y="674370"/>
                  </a:lnTo>
                </a:path>
                <a:path w="2704465" h="674369">
                  <a:moveTo>
                    <a:pt x="0" y="330708"/>
                  </a:moveTo>
                  <a:lnTo>
                    <a:pt x="1367028" y="330708"/>
                  </a:lnTo>
                </a:path>
                <a:path w="2704465" h="674369">
                  <a:moveTo>
                    <a:pt x="1662685" y="330708"/>
                  </a:moveTo>
                  <a:lnTo>
                    <a:pt x="1792224" y="330708"/>
                  </a:lnTo>
                </a:path>
                <a:path w="2704465" h="674369">
                  <a:moveTo>
                    <a:pt x="1951479" y="330708"/>
                  </a:moveTo>
                  <a:lnTo>
                    <a:pt x="2704338" y="330708"/>
                  </a:lnTo>
                </a:path>
                <a:path w="2704465" h="674369">
                  <a:moveTo>
                    <a:pt x="0" y="0"/>
                  </a:moveTo>
                  <a:lnTo>
                    <a:pt x="1857756" y="0"/>
                  </a:lnTo>
                </a:path>
                <a:path w="2704465" h="674369">
                  <a:moveTo>
                    <a:pt x="2128266" y="0"/>
                  </a:moveTo>
                  <a:lnTo>
                    <a:pt x="2704338" y="0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273046" y="960881"/>
              <a:ext cx="2704465" cy="2661920"/>
            </a:xfrm>
            <a:custGeom>
              <a:avLst/>
              <a:gdLst/>
              <a:ahLst/>
              <a:cxnLst/>
              <a:rect l="l" t="t" r="r" b="b"/>
              <a:pathLst>
                <a:path w="2704465" h="2661920">
                  <a:moveTo>
                    <a:pt x="0" y="323850"/>
                  </a:moveTo>
                  <a:lnTo>
                    <a:pt x="2704338" y="323850"/>
                  </a:lnTo>
                </a:path>
                <a:path w="2704465" h="2661920">
                  <a:moveTo>
                    <a:pt x="314706" y="2661666"/>
                  </a:moveTo>
                  <a:lnTo>
                    <a:pt x="314706" y="0"/>
                  </a:lnTo>
                </a:path>
                <a:path w="2704465" h="2661920">
                  <a:moveTo>
                    <a:pt x="635508" y="2661666"/>
                  </a:moveTo>
                  <a:lnTo>
                    <a:pt x="635508" y="0"/>
                  </a:lnTo>
                </a:path>
                <a:path w="2704465" h="2661920">
                  <a:moveTo>
                    <a:pt x="976122" y="2661666"/>
                  </a:moveTo>
                  <a:lnTo>
                    <a:pt x="976122" y="0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589782" y="960881"/>
              <a:ext cx="0" cy="2661920"/>
            </a:xfrm>
            <a:custGeom>
              <a:avLst/>
              <a:gdLst/>
              <a:ahLst/>
              <a:cxnLst/>
              <a:rect l="l" t="t" r="r" b="b"/>
              <a:pathLst>
                <a:path h="2661920">
                  <a:moveTo>
                    <a:pt x="0" y="1796034"/>
                  </a:moveTo>
                  <a:lnTo>
                    <a:pt x="0" y="2661666"/>
                  </a:lnTo>
                </a:path>
                <a:path h="2661920">
                  <a:moveTo>
                    <a:pt x="0" y="532638"/>
                  </a:moveTo>
                  <a:lnTo>
                    <a:pt x="0" y="1675637"/>
                  </a:lnTo>
                </a:path>
                <a:path h="2661920">
                  <a:moveTo>
                    <a:pt x="0" y="0"/>
                  </a:moveTo>
                  <a:lnTo>
                    <a:pt x="0" y="381002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935730" y="960881"/>
              <a:ext cx="0" cy="2661920"/>
            </a:xfrm>
            <a:custGeom>
              <a:avLst/>
              <a:gdLst/>
              <a:ahLst/>
              <a:cxnLst/>
              <a:rect l="l" t="t" r="r" b="b"/>
              <a:pathLst>
                <a:path h="2661920">
                  <a:moveTo>
                    <a:pt x="0" y="2661666"/>
                  </a:moveTo>
                  <a:lnTo>
                    <a:pt x="0" y="0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290822" y="960881"/>
              <a:ext cx="0" cy="2661920"/>
            </a:xfrm>
            <a:custGeom>
              <a:avLst/>
              <a:gdLst/>
              <a:ahLst/>
              <a:cxnLst/>
              <a:rect l="l" t="t" r="r" b="b"/>
              <a:pathLst>
                <a:path h="2661920">
                  <a:moveTo>
                    <a:pt x="0" y="2248662"/>
                  </a:moveTo>
                  <a:lnTo>
                    <a:pt x="0" y="2661666"/>
                  </a:lnTo>
                </a:path>
                <a:path h="2661920">
                  <a:moveTo>
                    <a:pt x="0" y="760476"/>
                  </a:moveTo>
                  <a:lnTo>
                    <a:pt x="0" y="2097026"/>
                  </a:lnTo>
                </a:path>
                <a:path h="2661920">
                  <a:moveTo>
                    <a:pt x="0" y="0"/>
                  </a:moveTo>
                  <a:lnTo>
                    <a:pt x="0" y="640083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616958" y="960881"/>
              <a:ext cx="0" cy="2661920"/>
            </a:xfrm>
            <a:custGeom>
              <a:avLst/>
              <a:gdLst/>
              <a:ahLst/>
              <a:cxnLst/>
              <a:rect l="l" t="t" r="r" b="b"/>
              <a:pathLst>
                <a:path h="2661920">
                  <a:moveTo>
                    <a:pt x="0" y="2661666"/>
                  </a:moveTo>
                  <a:lnTo>
                    <a:pt x="0" y="0"/>
                  </a:lnTo>
                </a:path>
              </a:pathLst>
            </a:custGeom>
            <a:ln w="803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725418" y="2756915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62" y="0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765804" y="1747265"/>
              <a:ext cx="1211580" cy="1009650"/>
            </a:xfrm>
            <a:custGeom>
              <a:avLst/>
              <a:gdLst/>
              <a:ahLst/>
              <a:cxnLst/>
              <a:rect l="l" t="t" r="r" b="b"/>
              <a:pathLst>
                <a:path w="1211579" h="1009650">
                  <a:moveTo>
                    <a:pt x="852678" y="1009650"/>
                  </a:moveTo>
                  <a:lnTo>
                    <a:pt x="1207770" y="1009650"/>
                  </a:lnTo>
                </a:path>
                <a:path w="1211579" h="1009650">
                  <a:moveTo>
                    <a:pt x="817626" y="436626"/>
                  </a:moveTo>
                  <a:lnTo>
                    <a:pt x="1211580" y="436626"/>
                  </a:lnTo>
                </a:path>
                <a:path w="1211579" h="1009650">
                  <a:moveTo>
                    <a:pt x="0" y="0"/>
                  </a:moveTo>
                  <a:lnTo>
                    <a:pt x="1206246" y="0"/>
                  </a:lnTo>
                </a:path>
              </a:pathLst>
            </a:custGeom>
            <a:ln w="214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273046" y="975359"/>
              <a:ext cx="2579370" cy="885190"/>
            </a:xfrm>
            <a:custGeom>
              <a:avLst/>
              <a:gdLst/>
              <a:ahLst/>
              <a:cxnLst/>
              <a:rect l="l" t="t" r="r" b="b"/>
              <a:pathLst>
                <a:path w="2579370" h="885189">
                  <a:moveTo>
                    <a:pt x="0" y="0"/>
                  </a:moveTo>
                  <a:lnTo>
                    <a:pt x="51071" y="7632"/>
                  </a:lnTo>
                  <a:lnTo>
                    <a:pt x="102165" y="15296"/>
                  </a:lnTo>
                  <a:lnTo>
                    <a:pt x="153265" y="23006"/>
                  </a:lnTo>
                  <a:lnTo>
                    <a:pt x="204353" y="30772"/>
                  </a:lnTo>
                  <a:lnTo>
                    <a:pt x="255411" y="38608"/>
                  </a:lnTo>
                  <a:lnTo>
                    <a:pt x="306421" y="46524"/>
                  </a:lnTo>
                  <a:lnTo>
                    <a:pt x="357366" y="54534"/>
                  </a:lnTo>
                  <a:lnTo>
                    <a:pt x="408229" y="62650"/>
                  </a:lnTo>
                  <a:lnTo>
                    <a:pt x="458992" y="70884"/>
                  </a:lnTo>
                  <a:lnTo>
                    <a:pt x="509636" y="79248"/>
                  </a:lnTo>
                  <a:lnTo>
                    <a:pt x="560146" y="87753"/>
                  </a:lnTo>
                  <a:lnTo>
                    <a:pt x="610502" y="96414"/>
                  </a:lnTo>
                  <a:lnTo>
                    <a:pt x="660687" y="105241"/>
                  </a:lnTo>
                  <a:lnTo>
                    <a:pt x="710684" y="114247"/>
                  </a:lnTo>
                  <a:lnTo>
                    <a:pt x="760476" y="123444"/>
                  </a:lnTo>
                  <a:lnTo>
                    <a:pt x="810069" y="132773"/>
                  </a:lnTo>
                  <a:lnTo>
                    <a:pt x="859493" y="141918"/>
                  </a:lnTo>
                  <a:lnTo>
                    <a:pt x="908761" y="150955"/>
                  </a:lnTo>
                  <a:lnTo>
                    <a:pt x="957887" y="159964"/>
                  </a:lnTo>
                  <a:lnTo>
                    <a:pt x="1006884" y="169022"/>
                  </a:lnTo>
                  <a:lnTo>
                    <a:pt x="1055766" y="178210"/>
                  </a:lnTo>
                  <a:lnTo>
                    <a:pt x="1104546" y="187605"/>
                  </a:lnTo>
                  <a:lnTo>
                    <a:pt x="1153239" y="197285"/>
                  </a:lnTo>
                  <a:lnTo>
                    <a:pt x="1201856" y="207331"/>
                  </a:lnTo>
                  <a:lnTo>
                    <a:pt x="1250413" y="217819"/>
                  </a:lnTo>
                  <a:lnTo>
                    <a:pt x="1298923" y="228828"/>
                  </a:lnTo>
                  <a:lnTo>
                    <a:pt x="1347398" y="240438"/>
                  </a:lnTo>
                  <a:lnTo>
                    <a:pt x="1395854" y="252726"/>
                  </a:lnTo>
                  <a:lnTo>
                    <a:pt x="1444302" y="265772"/>
                  </a:lnTo>
                  <a:lnTo>
                    <a:pt x="1492758" y="279654"/>
                  </a:lnTo>
                  <a:lnTo>
                    <a:pt x="1541902" y="294594"/>
                  </a:lnTo>
                  <a:lnTo>
                    <a:pt x="1592205" y="310663"/>
                  </a:lnTo>
                  <a:lnTo>
                    <a:pt x="1643365" y="327708"/>
                  </a:lnTo>
                  <a:lnTo>
                    <a:pt x="1695078" y="345579"/>
                  </a:lnTo>
                  <a:lnTo>
                    <a:pt x="1747040" y="364123"/>
                  </a:lnTo>
                  <a:lnTo>
                    <a:pt x="1798947" y="383188"/>
                  </a:lnTo>
                  <a:lnTo>
                    <a:pt x="1850497" y="402623"/>
                  </a:lnTo>
                  <a:lnTo>
                    <a:pt x="1901386" y="422276"/>
                  </a:lnTo>
                  <a:lnTo>
                    <a:pt x="1951311" y="441996"/>
                  </a:lnTo>
                  <a:lnTo>
                    <a:pt x="1999967" y="461630"/>
                  </a:lnTo>
                  <a:lnTo>
                    <a:pt x="2047052" y="481028"/>
                  </a:lnTo>
                  <a:lnTo>
                    <a:pt x="2092263" y="500036"/>
                  </a:lnTo>
                  <a:lnTo>
                    <a:pt x="2135294" y="518504"/>
                  </a:lnTo>
                  <a:lnTo>
                    <a:pt x="2175845" y="536280"/>
                  </a:lnTo>
                  <a:lnTo>
                    <a:pt x="2213610" y="553212"/>
                  </a:lnTo>
                  <a:lnTo>
                    <a:pt x="2277613" y="583424"/>
                  </a:lnTo>
                  <a:lnTo>
                    <a:pt x="2334303" y="612457"/>
                  </a:lnTo>
                  <a:lnTo>
                    <a:pt x="2384725" y="640490"/>
                  </a:lnTo>
                  <a:lnTo>
                    <a:pt x="2429922" y="667702"/>
                  </a:lnTo>
                  <a:lnTo>
                    <a:pt x="2470941" y="694271"/>
                  </a:lnTo>
                  <a:lnTo>
                    <a:pt x="2508825" y="720375"/>
                  </a:lnTo>
                  <a:lnTo>
                    <a:pt x="2544620" y="746194"/>
                  </a:lnTo>
                  <a:lnTo>
                    <a:pt x="2579370" y="771906"/>
                  </a:lnTo>
                </a:path>
                <a:path w="2579370" h="885189">
                  <a:moveTo>
                    <a:pt x="0" y="0"/>
                  </a:moveTo>
                  <a:lnTo>
                    <a:pt x="42148" y="11499"/>
                  </a:lnTo>
                  <a:lnTo>
                    <a:pt x="84722" y="23414"/>
                  </a:lnTo>
                  <a:lnTo>
                    <a:pt x="128100" y="36162"/>
                  </a:lnTo>
                  <a:lnTo>
                    <a:pt x="172663" y="50157"/>
                  </a:lnTo>
                  <a:lnTo>
                    <a:pt x="218789" y="65817"/>
                  </a:lnTo>
                  <a:lnTo>
                    <a:pt x="266858" y="83557"/>
                  </a:lnTo>
                  <a:lnTo>
                    <a:pt x="317250" y="103794"/>
                  </a:lnTo>
                  <a:lnTo>
                    <a:pt x="370344" y="126943"/>
                  </a:lnTo>
                  <a:lnTo>
                    <a:pt x="426519" y="153420"/>
                  </a:lnTo>
                  <a:lnTo>
                    <a:pt x="486156" y="183642"/>
                  </a:lnTo>
                  <a:lnTo>
                    <a:pt x="523992" y="204082"/>
                  </a:lnTo>
                  <a:lnTo>
                    <a:pt x="564855" y="227232"/>
                  </a:lnTo>
                  <a:lnTo>
                    <a:pt x="608287" y="252717"/>
                  </a:lnTo>
                  <a:lnTo>
                    <a:pt x="653835" y="280162"/>
                  </a:lnTo>
                  <a:lnTo>
                    <a:pt x="701043" y="309192"/>
                  </a:lnTo>
                  <a:lnTo>
                    <a:pt x="749456" y="339431"/>
                  </a:lnTo>
                  <a:lnTo>
                    <a:pt x="798620" y="370505"/>
                  </a:lnTo>
                  <a:lnTo>
                    <a:pt x="848078" y="402039"/>
                  </a:lnTo>
                  <a:lnTo>
                    <a:pt x="897376" y="433658"/>
                  </a:lnTo>
                  <a:lnTo>
                    <a:pt x="946059" y="464986"/>
                  </a:lnTo>
                  <a:lnTo>
                    <a:pt x="993672" y="495649"/>
                  </a:lnTo>
                  <a:lnTo>
                    <a:pt x="1039759" y="525271"/>
                  </a:lnTo>
                  <a:lnTo>
                    <a:pt x="1083867" y="553478"/>
                  </a:lnTo>
                  <a:lnTo>
                    <a:pt x="1125539" y="579895"/>
                  </a:lnTo>
                  <a:lnTo>
                    <a:pt x="1164320" y="604146"/>
                  </a:lnTo>
                  <a:lnTo>
                    <a:pt x="1199756" y="625856"/>
                  </a:lnTo>
                  <a:lnTo>
                    <a:pt x="1301922" y="685457"/>
                  </a:lnTo>
                  <a:lnTo>
                    <a:pt x="1351138" y="712526"/>
                  </a:lnTo>
                  <a:lnTo>
                    <a:pt x="1386935" y="730281"/>
                  </a:lnTo>
                  <a:lnTo>
                    <a:pt x="1449849" y="755547"/>
                  </a:lnTo>
                  <a:lnTo>
                    <a:pt x="1492758" y="771906"/>
                  </a:lnTo>
                  <a:lnTo>
                    <a:pt x="1537764" y="788710"/>
                  </a:lnTo>
                  <a:lnTo>
                    <a:pt x="1585024" y="805194"/>
                  </a:lnTo>
                  <a:lnTo>
                    <a:pt x="1634176" y="821411"/>
                  </a:lnTo>
                  <a:lnTo>
                    <a:pt x="1684862" y="837415"/>
                  </a:lnTo>
                  <a:lnTo>
                    <a:pt x="1736720" y="853260"/>
                  </a:lnTo>
                  <a:lnTo>
                    <a:pt x="1789391" y="868997"/>
                  </a:lnTo>
                  <a:lnTo>
                    <a:pt x="1842516" y="884682"/>
                  </a:lnTo>
                </a:path>
                <a:path w="2579370" h="885189">
                  <a:moveTo>
                    <a:pt x="1827276" y="880110"/>
                  </a:moveTo>
                  <a:lnTo>
                    <a:pt x="2443734" y="880110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004310" y="1855469"/>
              <a:ext cx="598805" cy="901700"/>
            </a:xfrm>
            <a:custGeom>
              <a:avLst/>
              <a:gdLst/>
              <a:ahLst/>
              <a:cxnLst/>
              <a:rect l="l" t="t" r="r" b="b"/>
              <a:pathLst>
                <a:path w="598804" h="901700">
                  <a:moveTo>
                    <a:pt x="284988" y="0"/>
                  </a:moveTo>
                  <a:lnTo>
                    <a:pt x="291417" y="48577"/>
                  </a:lnTo>
                  <a:lnTo>
                    <a:pt x="295275" y="100012"/>
                  </a:lnTo>
                  <a:lnTo>
                    <a:pt x="293989" y="156876"/>
                  </a:lnTo>
                  <a:lnTo>
                    <a:pt x="284988" y="221742"/>
                  </a:lnTo>
                  <a:lnTo>
                    <a:pt x="275310" y="264756"/>
                  </a:lnTo>
                  <a:lnTo>
                    <a:pt x="262434" y="312342"/>
                  </a:lnTo>
                  <a:lnTo>
                    <a:pt x="247079" y="362820"/>
                  </a:lnTo>
                  <a:lnTo>
                    <a:pt x="229964" y="414512"/>
                  </a:lnTo>
                  <a:lnTo>
                    <a:pt x="211809" y="465737"/>
                  </a:lnTo>
                  <a:lnTo>
                    <a:pt x="193334" y="514816"/>
                  </a:lnTo>
                  <a:lnTo>
                    <a:pt x="175260" y="560070"/>
                  </a:lnTo>
                  <a:lnTo>
                    <a:pt x="153200" y="610291"/>
                  </a:lnTo>
                  <a:lnTo>
                    <a:pt x="128580" y="660089"/>
                  </a:lnTo>
                  <a:lnTo>
                    <a:pt x="103155" y="707898"/>
                  </a:lnTo>
                  <a:lnTo>
                    <a:pt x="78683" y="752150"/>
                  </a:lnTo>
                  <a:lnTo>
                    <a:pt x="56920" y="791280"/>
                  </a:lnTo>
                  <a:lnTo>
                    <a:pt x="39624" y="823722"/>
                  </a:lnTo>
                  <a:lnTo>
                    <a:pt x="21967" y="858154"/>
                  </a:lnTo>
                  <a:lnTo>
                    <a:pt x="10953" y="879729"/>
                  </a:lnTo>
                  <a:lnTo>
                    <a:pt x="4369" y="892730"/>
                  </a:lnTo>
                  <a:lnTo>
                    <a:pt x="0" y="901446"/>
                  </a:lnTo>
                </a:path>
                <a:path w="598804" h="901700">
                  <a:moveTo>
                    <a:pt x="303276" y="4572"/>
                  </a:moveTo>
                  <a:lnTo>
                    <a:pt x="342733" y="12930"/>
                  </a:lnTo>
                  <a:lnTo>
                    <a:pt x="381762" y="22860"/>
                  </a:lnTo>
                  <a:lnTo>
                    <a:pt x="419647" y="35647"/>
                  </a:lnTo>
                  <a:lnTo>
                    <a:pt x="455676" y="52578"/>
                  </a:lnTo>
                  <a:lnTo>
                    <a:pt x="492728" y="73056"/>
                  </a:lnTo>
                  <a:lnTo>
                    <a:pt x="530352" y="96393"/>
                  </a:lnTo>
                  <a:lnTo>
                    <a:pt x="562832" y="125444"/>
                  </a:lnTo>
                  <a:lnTo>
                    <a:pt x="584454" y="163068"/>
                  </a:lnTo>
                  <a:lnTo>
                    <a:pt x="593835" y="200832"/>
                  </a:lnTo>
                  <a:lnTo>
                    <a:pt x="598791" y="244449"/>
                  </a:lnTo>
                  <a:lnTo>
                    <a:pt x="597456" y="292272"/>
                  </a:lnTo>
                  <a:lnTo>
                    <a:pt x="587965" y="342656"/>
                  </a:lnTo>
                  <a:lnTo>
                    <a:pt x="568452" y="393954"/>
                  </a:lnTo>
                  <a:lnTo>
                    <a:pt x="545849" y="432687"/>
                  </a:lnTo>
                  <a:lnTo>
                    <a:pt x="515556" y="474659"/>
                  </a:lnTo>
                  <a:lnTo>
                    <a:pt x="479957" y="518257"/>
                  </a:lnTo>
                  <a:lnTo>
                    <a:pt x="441440" y="561869"/>
                  </a:lnTo>
                  <a:lnTo>
                    <a:pt x="402389" y="603881"/>
                  </a:lnTo>
                  <a:lnTo>
                    <a:pt x="365191" y="642681"/>
                  </a:lnTo>
                  <a:lnTo>
                    <a:pt x="332232" y="676656"/>
                  </a:lnTo>
                  <a:lnTo>
                    <a:pt x="291321" y="716639"/>
                  </a:lnTo>
                  <a:lnTo>
                    <a:pt x="252569" y="750551"/>
                  </a:lnTo>
                  <a:lnTo>
                    <a:pt x="215755" y="779635"/>
                  </a:lnTo>
                  <a:lnTo>
                    <a:pt x="180661" y="805135"/>
                  </a:lnTo>
                  <a:lnTo>
                    <a:pt x="147066" y="828294"/>
                  </a:lnTo>
                  <a:lnTo>
                    <a:pt x="107049" y="852904"/>
                  </a:lnTo>
                  <a:lnTo>
                    <a:pt x="69818" y="872013"/>
                  </a:lnTo>
                  <a:lnTo>
                    <a:pt x="34444" y="887551"/>
                  </a:lnTo>
                  <a:lnTo>
                    <a:pt x="0" y="901446"/>
                  </a:lnTo>
                </a:path>
              </a:pathLst>
            </a:custGeom>
            <a:ln w="214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81271" y="1741119"/>
              <a:ext cx="246227" cy="125069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4556760" y="1747265"/>
              <a:ext cx="422275" cy="161290"/>
            </a:xfrm>
            <a:custGeom>
              <a:avLst/>
              <a:gdLst/>
              <a:ahLst/>
              <a:cxnLst/>
              <a:rect l="l" t="t" r="r" b="b"/>
              <a:pathLst>
                <a:path w="422275" h="161289">
                  <a:moveTo>
                    <a:pt x="0" y="0"/>
                  </a:moveTo>
                  <a:lnTo>
                    <a:pt x="58302" y="15099"/>
                  </a:lnTo>
                  <a:lnTo>
                    <a:pt x="115287" y="30272"/>
                  </a:lnTo>
                  <a:lnTo>
                    <a:pt x="169639" y="45591"/>
                  </a:lnTo>
                  <a:lnTo>
                    <a:pt x="220041" y="61130"/>
                  </a:lnTo>
                  <a:lnTo>
                    <a:pt x="265176" y="76962"/>
                  </a:lnTo>
                  <a:lnTo>
                    <a:pt x="313170" y="97666"/>
                  </a:lnTo>
                  <a:lnTo>
                    <a:pt x="353663" y="118586"/>
                  </a:lnTo>
                  <a:lnTo>
                    <a:pt x="389155" y="139648"/>
                  </a:lnTo>
                  <a:lnTo>
                    <a:pt x="422148" y="160782"/>
                  </a:lnTo>
                </a:path>
              </a:pathLst>
            </a:custGeom>
            <a:ln w="214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384040" y="1022590"/>
            <a:ext cx="9080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0" dirty="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46602" y="1327390"/>
            <a:ext cx="22860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5" dirty="0">
                <a:latin typeface="Symbol"/>
                <a:cs typeface="Symbol"/>
              </a:rPr>
              <a:t></a:t>
            </a:r>
            <a:r>
              <a:rPr sz="900" spc="5" dirty="0">
                <a:latin typeface="Times New Roman"/>
                <a:cs typeface="Times New Roman"/>
              </a:rPr>
              <a:t>+</a:t>
            </a:r>
            <a:r>
              <a:rPr sz="900" i="1" spc="10" dirty="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696210" y="2053576"/>
            <a:ext cx="9969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Symbol"/>
                <a:cs typeface="Symbol"/>
              </a:rPr>
              <a:t></a:t>
            </a:r>
            <a:endParaRPr sz="900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147058" y="3046449"/>
            <a:ext cx="21399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5" dirty="0">
                <a:latin typeface="Symbol"/>
                <a:cs typeface="Symbol"/>
              </a:rPr>
              <a:t></a:t>
            </a:r>
            <a:r>
              <a:rPr sz="900" spc="20" dirty="0">
                <a:latin typeface="Times New Roman"/>
                <a:cs typeface="Times New Roman"/>
              </a:rPr>
              <a:t>+</a:t>
            </a:r>
            <a:r>
              <a:rPr sz="900" spc="5" dirty="0">
                <a:latin typeface="Symbol"/>
                <a:cs typeface="Symbol"/>
              </a:rPr>
              <a:t></a:t>
            </a:r>
            <a:endParaRPr sz="900">
              <a:latin typeface="Symbol"/>
              <a:cs typeface="Symbo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640073" y="1850138"/>
            <a:ext cx="295910" cy="151765"/>
          </a:xfrm>
          <a:custGeom>
            <a:avLst/>
            <a:gdLst/>
            <a:ahLst/>
            <a:cxnLst/>
            <a:rect l="l" t="t" r="r" b="b"/>
            <a:pathLst>
              <a:path w="295910" h="151764">
                <a:moveTo>
                  <a:pt x="295657" y="0"/>
                </a:moveTo>
                <a:lnTo>
                  <a:pt x="0" y="0"/>
                </a:lnTo>
                <a:lnTo>
                  <a:pt x="0" y="151635"/>
                </a:lnTo>
                <a:lnTo>
                  <a:pt x="295657" y="151635"/>
                </a:lnTo>
                <a:lnTo>
                  <a:pt x="29565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3673094" y="1836405"/>
            <a:ext cx="2279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5" dirty="0">
                <a:latin typeface="Symbol"/>
                <a:cs typeface="Symbol"/>
              </a:rPr>
              <a:t></a:t>
            </a:r>
            <a:r>
              <a:rPr sz="900" spc="5" dirty="0">
                <a:latin typeface="Times New Roman"/>
                <a:cs typeface="Times New Roman"/>
              </a:rPr>
              <a:t>+</a:t>
            </a:r>
            <a:r>
              <a:rPr sz="900" spc="10" dirty="0">
                <a:latin typeface="Symbol"/>
                <a:cs typeface="Symbol"/>
              </a:rPr>
              <a:t></a:t>
            </a:r>
            <a:endParaRPr sz="900">
              <a:latin typeface="Symbol"/>
              <a:cs typeface="Symbo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825240" y="1782317"/>
            <a:ext cx="273685" cy="78105"/>
          </a:xfrm>
          <a:custGeom>
            <a:avLst/>
            <a:gdLst/>
            <a:ahLst/>
            <a:cxnLst/>
            <a:rect l="l" t="t" r="r" b="b"/>
            <a:pathLst>
              <a:path w="273685" h="78105">
                <a:moveTo>
                  <a:pt x="0" y="77724"/>
                </a:moveTo>
                <a:lnTo>
                  <a:pt x="273558" y="0"/>
                </a:lnTo>
              </a:path>
            </a:pathLst>
          </a:custGeom>
          <a:ln w="8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4336796" y="2081008"/>
            <a:ext cx="12382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5" dirty="0">
                <a:latin typeface="Times New Roman"/>
                <a:cs typeface="Times New Roman"/>
              </a:rPr>
              <a:t>Si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015738" y="1606281"/>
            <a:ext cx="252095" cy="41973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Symbol"/>
                <a:cs typeface="Symbol"/>
              </a:rPr>
              <a:t></a:t>
            </a:r>
            <a:endParaRPr sz="900">
              <a:latin typeface="Symbol"/>
              <a:cs typeface="Symbol"/>
            </a:endParaRPr>
          </a:p>
          <a:p>
            <a:pPr marL="12700">
              <a:lnSpc>
                <a:spcPct val="100000"/>
              </a:lnSpc>
              <a:spcBef>
                <a:spcPts val="910"/>
              </a:spcBef>
            </a:pPr>
            <a:r>
              <a:rPr sz="900" spc="10" dirty="0">
                <a:latin typeface="Times New Roman"/>
                <a:cs typeface="Times New Roman"/>
              </a:rPr>
              <a:t>S</a:t>
            </a:r>
            <a:r>
              <a:rPr sz="900" spc="-10" dirty="0">
                <a:latin typeface="Times New Roman"/>
                <a:cs typeface="Times New Roman"/>
              </a:rPr>
              <a:t>i</a:t>
            </a:r>
            <a:r>
              <a:rPr sz="900" spc="5" dirty="0">
                <a:latin typeface="Times New Roman"/>
                <a:cs typeface="Times New Roman"/>
              </a:rPr>
              <a:t>+</a:t>
            </a:r>
            <a:r>
              <a:rPr sz="900" spc="10" dirty="0">
                <a:latin typeface="Symbol"/>
                <a:cs typeface="Symbol"/>
              </a:rPr>
              <a:t></a:t>
            </a:r>
            <a:endParaRPr sz="900">
              <a:latin typeface="Symbol"/>
              <a:cs typeface="Symbo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989832" y="2122934"/>
            <a:ext cx="170815" cy="277495"/>
          </a:xfrm>
          <a:custGeom>
            <a:avLst/>
            <a:gdLst/>
            <a:ahLst/>
            <a:cxnLst/>
            <a:rect l="l" t="t" r="r" b="b"/>
            <a:pathLst>
              <a:path w="170814" h="277494">
                <a:moveTo>
                  <a:pt x="170685" y="0"/>
                </a:moveTo>
                <a:lnTo>
                  <a:pt x="0" y="0"/>
                </a:lnTo>
                <a:lnTo>
                  <a:pt x="0" y="277365"/>
                </a:lnTo>
                <a:lnTo>
                  <a:pt x="170685" y="277365"/>
                </a:lnTo>
                <a:lnTo>
                  <a:pt x="17068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981566" y="2131502"/>
            <a:ext cx="169545" cy="264795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latin typeface="Symbol"/>
                <a:cs typeface="Symbol"/>
              </a:rPr>
              <a:t></a:t>
            </a:r>
            <a:r>
              <a:rPr sz="900" dirty="0">
                <a:latin typeface="Times New Roman"/>
                <a:cs typeface="Times New Roman"/>
              </a:rPr>
              <a:t>+Si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668265" y="2338564"/>
            <a:ext cx="23876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S</a:t>
            </a:r>
            <a:r>
              <a:rPr sz="900" spc="-10" dirty="0">
                <a:latin typeface="Times New Roman"/>
                <a:cs typeface="Times New Roman"/>
              </a:rPr>
              <a:t>i</a:t>
            </a:r>
            <a:r>
              <a:rPr sz="900" spc="20" dirty="0">
                <a:latin typeface="Times New Roman"/>
                <a:cs typeface="Times New Roman"/>
              </a:rPr>
              <a:t>+</a:t>
            </a:r>
            <a:r>
              <a:rPr sz="900" spc="5" dirty="0">
                <a:latin typeface="Symbol"/>
                <a:cs typeface="Symbol"/>
              </a:rPr>
              <a:t></a:t>
            </a:r>
            <a:endParaRPr sz="900">
              <a:latin typeface="Symbol"/>
              <a:cs typeface="Symbol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2261489" y="953896"/>
            <a:ext cx="2750820" cy="2675890"/>
            <a:chOff x="2261489" y="953896"/>
            <a:chExt cx="2750820" cy="2675890"/>
          </a:xfrm>
        </p:grpSpPr>
        <p:sp>
          <p:nvSpPr>
            <p:cNvPr id="33" name="object 33"/>
            <p:cNvSpPr/>
            <p:nvPr/>
          </p:nvSpPr>
          <p:spPr>
            <a:xfrm>
              <a:off x="4696206" y="1850135"/>
              <a:ext cx="281305" cy="218440"/>
            </a:xfrm>
            <a:custGeom>
              <a:avLst/>
              <a:gdLst/>
              <a:ahLst/>
              <a:cxnLst/>
              <a:rect l="l" t="t" r="r" b="b"/>
              <a:pathLst>
                <a:path w="281304" h="218439">
                  <a:moveTo>
                    <a:pt x="0" y="0"/>
                  </a:moveTo>
                  <a:lnTo>
                    <a:pt x="49970" y="27312"/>
                  </a:lnTo>
                  <a:lnTo>
                    <a:pt x="98012" y="54483"/>
                  </a:lnTo>
                  <a:lnTo>
                    <a:pt x="142196" y="81653"/>
                  </a:lnTo>
                  <a:lnTo>
                    <a:pt x="180594" y="108966"/>
                  </a:lnTo>
                  <a:lnTo>
                    <a:pt x="212062" y="136278"/>
                  </a:lnTo>
                  <a:lnTo>
                    <a:pt x="260425" y="190619"/>
                  </a:lnTo>
                  <a:lnTo>
                    <a:pt x="281178" y="217932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852416" y="1771649"/>
              <a:ext cx="155575" cy="448309"/>
            </a:xfrm>
            <a:custGeom>
              <a:avLst/>
              <a:gdLst/>
              <a:ahLst/>
              <a:cxnLst/>
              <a:rect l="l" t="t" r="r" b="b"/>
              <a:pathLst>
                <a:path w="155575" h="448310">
                  <a:moveTo>
                    <a:pt x="155448" y="0"/>
                  </a:moveTo>
                  <a:lnTo>
                    <a:pt x="80010" y="52578"/>
                  </a:lnTo>
                </a:path>
                <a:path w="155575" h="448310">
                  <a:moveTo>
                    <a:pt x="155448" y="179070"/>
                  </a:moveTo>
                  <a:lnTo>
                    <a:pt x="39624" y="136398"/>
                  </a:lnTo>
                </a:path>
                <a:path w="155575" h="448310">
                  <a:moveTo>
                    <a:pt x="155448" y="448056"/>
                  </a:moveTo>
                  <a:lnTo>
                    <a:pt x="0" y="296418"/>
                  </a:lnTo>
                </a:path>
              </a:pathLst>
            </a:custGeom>
            <a:ln w="80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68474" y="960881"/>
              <a:ext cx="2703830" cy="2661920"/>
            </a:xfrm>
            <a:custGeom>
              <a:avLst/>
              <a:gdLst/>
              <a:ahLst/>
              <a:cxnLst/>
              <a:rect l="l" t="t" r="r" b="b"/>
              <a:pathLst>
                <a:path w="2703829" h="2661920">
                  <a:moveTo>
                    <a:pt x="2703576" y="0"/>
                  </a:moveTo>
                  <a:lnTo>
                    <a:pt x="0" y="0"/>
                  </a:lnTo>
                  <a:lnTo>
                    <a:pt x="0" y="2661666"/>
                  </a:lnTo>
                  <a:lnTo>
                    <a:pt x="2703576" y="2661666"/>
                  </a:lnTo>
                  <a:lnTo>
                    <a:pt x="2703576" y="0"/>
                  </a:lnTo>
                  <a:close/>
                </a:path>
              </a:pathLst>
            </a:custGeom>
            <a:ln w="133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5020309" y="2164827"/>
            <a:ext cx="24828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S</a:t>
            </a:r>
            <a:r>
              <a:rPr sz="900" spc="-10" dirty="0">
                <a:latin typeface="Times New Roman"/>
                <a:cs typeface="Times New Roman"/>
              </a:rPr>
              <a:t>i</a:t>
            </a:r>
            <a:r>
              <a:rPr sz="900" spc="20" dirty="0">
                <a:latin typeface="Times New Roman"/>
                <a:cs typeface="Times New Roman"/>
              </a:rPr>
              <a:t>+</a:t>
            </a:r>
            <a:r>
              <a:rPr sz="900" spc="10" dirty="0">
                <a:latin typeface="Symbol"/>
                <a:cs typeface="Symbol"/>
              </a:rPr>
              <a:t></a:t>
            </a:r>
            <a:endParaRPr sz="90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558032" y="2617238"/>
            <a:ext cx="146685" cy="1422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10" dirty="0">
                <a:latin typeface="Times New Roman"/>
                <a:cs typeface="Times New Roman"/>
              </a:rPr>
              <a:t>4</a:t>
            </a:r>
            <a:r>
              <a:rPr sz="750" spc="-15" dirty="0">
                <a:latin typeface="Times New Roman"/>
                <a:cs typeface="Times New Roman"/>
              </a:rPr>
              <a:t>,</a:t>
            </a:r>
            <a:r>
              <a:rPr sz="750" spc="5" dirty="0">
                <a:latin typeface="Times New Roman"/>
                <a:cs typeface="Times New Roman"/>
              </a:rPr>
              <a:t>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964178" y="2764304"/>
            <a:ext cx="146685" cy="1422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10" dirty="0">
                <a:latin typeface="Times New Roman"/>
                <a:cs typeface="Times New Roman"/>
              </a:rPr>
              <a:t>5</a:t>
            </a:r>
            <a:r>
              <a:rPr sz="750" spc="-15" dirty="0">
                <a:latin typeface="Times New Roman"/>
                <a:cs typeface="Times New Roman"/>
              </a:rPr>
              <a:t>,</a:t>
            </a:r>
            <a:r>
              <a:rPr sz="750" spc="5" dirty="0">
                <a:latin typeface="Times New Roman"/>
                <a:cs typeface="Times New Roman"/>
              </a:rPr>
              <a:t>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347464" y="2605809"/>
            <a:ext cx="236220" cy="1422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15" dirty="0">
                <a:latin typeface="Times New Roman"/>
                <a:cs typeface="Times New Roman"/>
              </a:rPr>
              <a:t>5</a:t>
            </a:r>
            <a:r>
              <a:rPr sz="750" spc="-5" dirty="0">
                <a:latin typeface="Times New Roman"/>
                <a:cs typeface="Times New Roman"/>
              </a:rPr>
              <a:t>5</a:t>
            </a:r>
            <a:r>
              <a:rPr sz="750" spc="5" dirty="0">
                <a:latin typeface="Times New Roman"/>
                <a:cs typeface="Times New Roman"/>
              </a:rPr>
              <a:t>7</a:t>
            </a:r>
            <a:r>
              <a:rPr sz="750" spc="10" dirty="0">
                <a:latin typeface="Times New Roman"/>
                <a:cs typeface="Times New Roman"/>
              </a:rPr>
              <a:t> 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151629" y="1587776"/>
            <a:ext cx="236220" cy="1422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10" dirty="0">
                <a:latin typeface="Times New Roman"/>
                <a:cs typeface="Times New Roman"/>
              </a:rPr>
              <a:t>8</a:t>
            </a:r>
            <a:r>
              <a:rPr sz="750" spc="-5" dirty="0">
                <a:latin typeface="Times New Roman"/>
                <a:cs typeface="Times New Roman"/>
              </a:rPr>
              <a:t>3</a:t>
            </a:r>
            <a:r>
              <a:rPr sz="750" spc="5" dirty="0">
                <a:latin typeface="Times New Roman"/>
                <a:cs typeface="Times New Roman"/>
              </a:rPr>
              <a:t>0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spc="5" dirty="0">
                <a:latin typeface="Symbol"/>
                <a:cs typeface="Symbol"/>
              </a:rPr>
              <a:t></a:t>
            </a:r>
            <a:endParaRPr sz="750">
              <a:latin typeface="Symbol"/>
              <a:cs typeface="Symbol"/>
            </a:endParaRPr>
          </a:p>
        </p:txBody>
      </p:sp>
      <p:graphicFrame>
        <p:nvGraphicFramePr>
          <p:cNvPr id="41" name="object 41"/>
          <p:cNvGraphicFramePr>
            <a:graphicFrameLocks noGrp="1"/>
          </p:cNvGraphicFramePr>
          <p:nvPr/>
        </p:nvGraphicFramePr>
        <p:xfrm>
          <a:off x="2154425" y="3620677"/>
          <a:ext cx="2896870" cy="4006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1820"/>
                <a:gridCol w="328930"/>
                <a:gridCol w="284480"/>
                <a:gridCol w="464184"/>
                <a:gridCol w="293369"/>
                <a:gridCol w="338455"/>
                <a:gridCol w="316230"/>
                <a:gridCol w="280669"/>
              </a:tblGrid>
              <a:tr h="200290"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  <a:spcBef>
                          <a:spcPts val="155"/>
                        </a:spcBef>
                        <a:tabLst>
                          <a:tab pos="403225" algn="l"/>
                        </a:tabLst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0	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5588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</a:tr>
              <a:tr h="2002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Cu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Al,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/>
                </a:tc>
              </a:tr>
            </a:tbl>
          </a:graphicData>
        </a:graphic>
      </p:graphicFrame>
      <p:sp>
        <p:nvSpPr>
          <p:cNvPr id="42" name="object 42"/>
          <p:cNvSpPr/>
          <p:nvPr/>
        </p:nvSpPr>
        <p:spPr>
          <a:xfrm>
            <a:off x="3346704" y="3978401"/>
            <a:ext cx="478790" cy="43815"/>
          </a:xfrm>
          <a:custGeom>
            <a:avLst/>
            <a:gdLst/>
            <a:ahLst/>
            <a:cxnLst/>
            <a:rect l="l" t="t" r="r" b="b"/>
            <a:pathLst>
              <a:path w="478789" h="43814">
                <a:moveTo>
                  <a:pt x="371856" y="0"/>
                </a:moveTo>
                <a:lnTo>
                  <a:pt x="414528" y="21336"/>
                </a:lnTo>
                <a:lnTo>
                  <a:pt x="371856" y="43434"/>
                </a:lnTo>
                <a:lnTo>
                  <a:pt x="452785" y="26670"/>
                </a:lnTo>
                <a:lnTo>
                  <a:pt x="417576" y="26670"/>
                </a:lnTo>
                <a:lnTo>
                  <a:pt x="419862" y="24384"/>
                </a:lnTo>
                <a:lnTo>
                  <a:pt x="419862" y="19050"/>
                </a:lnTo>
                <a:lnTo>
                  <a:pt x="417576" y="16002"/>
                </a:lnTo>
                <a:lnTo>
                  <a:pt x="451866" y="16002"/>
                </a:lnTo>
                <a:lnTo>
                  <a:pt x="371856" y="0"/>
                </a:lnTo>
                <a:close/>
              </a:path>
              <a:path w="478789" h="43814">
                <a:moveTo>
                  <a:pt x="403860" y="16002"/>
                </a:moveTo>
                <a:lnTo>
                  <a:pt x="2286" y="16002"/>
                </a:lnTo>
                <a:lnTo>
                  <a:pt x="0" y="19050"/>
                </a:lnTo>
                <a:lnTo>
                  <a:pt x="0" y="24384"/>
                </a:lnTo>
                <a:lnTo>
                  <a:pt x="2286" y="26670"/>
                </a:lnTo>
                <a:lnTo>
                  <a:pt x="404227" y="26670"/>
                </a:lnTo>
                <a:lnTo>
                  <a:pt x="414528" y="21336"/>
                </a:lnTo>
                <a:lnTo>
                  <a:pt x="403860" y="16002"/>
                </a:lnTo>
                <a:close/>
              </a:path>
              <a:path w="478789" h="43814">
                <a:moveTo>
                  <a:pt x="451866" y="16002"/>
                </a:moveTo>
                <a:lnTo>
                  <a:pt x="417576" y="16002"/>
                </a:lnTo>
                <a:lnTo>
                  <a:pt x="419862" y="19050"/>
                </a:lnTo>
                <a:lnTo>
                  <a:pt x="419862" y="24384"/>
                </a:lnTo>
                <a:lnTo>
                  <a:pt x="417576" y="26670"/>
                </a:lnTo>
                <a:lnTo>
                  <a:pt x="452785" y="26670"/>
                </a:lnTo>
                <a:lnTo>
                  <a:pt x="478536" y="21336"/>
                </a:lnTo>
                <a:lnTo>
                  <a:pt x="451866" y="160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2012695" y="3200512"/>
            <a:ext cx="222250" cy="4857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spc="10" dirty="0">
                <a:latin typeface="Times New Roman"/>
                <a:cs typeface="Times New Roman"/>
              </a:rPr>
              <a:t>400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10" dirty="0">
                <a:latin typeface="Times New Roman"/>
                <a:cs typeface="Times New Roman"/>
              </a:rPr>
              <a:t>300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012695" y="2863705"/>
            <a:ext cx="222250" cy="1803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spc="10" dirty="0">
                <a:latin typeface="Times New Roman"/>
                <a:cs typeface="Times New Roman"/>
              </a:rPr>
              <a:t>500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012695" y="2497180"/>
            <a:ext cx="222250" cy="1803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spc="10" dirty="0">
                <a:latin typeface="Times New Roman"/>
                <a:cs typeface="Times New Roman"/>
              </a:rPr>
              <a:t>600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012695" y="2189330"/>
            <a:ext cx="222250" cy="1803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spc="10" dirty="0">
                <a:latin typeface="Times New Roman"/>
                <a:cs typeface="Times New Roman"/>
              </a:rPr>
              <a:t>700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012695" y="1850240"/>
            <a:ext cx="222250" cy="1803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spc="10" dirty="0">
                <a:latin typeface="Times New Roman"/>
                <a:cs typeface="Times New Roman"/>
              </a:rPr>
              <a:t>800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012695" y="1504289"/>
            <a:ext cx="222250" cy="1803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spc="10" dirty="0">
                <a:latin typeface="Times New Roman"/>
                <a:cs typeface="Times New Roman"/>
              </a:rPr>
              <a:t>900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934223" y="861179"/>
            <a:ext cx="299720" cy="5041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575" marR="5080" indent="-16510">
              <a:lnSpc>
                <a:spcPct val="157000"/>
              </a:lnSpc>
              <a:spcBef>
                <a:spcPts val="95"/>
              </a:spcBef>
            </a:pPr>
            <a:r>
              <a:rPr sz="1000" i="1" spc="10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Symbol"/>
                <a:cs typeface="Symbol"/>
              </a:rPr>
              <a:t></a:t>
            </a:r>
            <a:r>
              <a:rPr sz="1000" spc="5" dirty="0">
                <a:latin typeface="Times New Roman"/>
                <a:cs typeface="Times New Roman"/>
              </a:rPr>
              <a:t>C  1</a:t>
            </a:r>
            <a:r>
              <a:rPr sz="1000" spc="10" dirty="0">
                <a:latin typeface="Times New Roman"/>
                <a:cs typeface="Times New Roman"/>
              </a:rPr>
              <a:t>0</a:t>
            </a:r>
            <a:r>
              <a:rPr sz="1000" spc="-5" dirty="0">
                <a:latin typeface="Times New Roman"/>
                <a:cs typeface="Times New Roman"/>
              </a:rPr>
              <a:t>0</a:t>
            </a:r>
            <a:r>
              <a:rPr sz="1000" spc="5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072382" y="1863621"/>
            <a:ext cx="146685" cy="1422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10" dirty="0">
                <a:latin typeface="Times New Roman"/>
                <a:cs typeface="Times New Roman"/>
              </a:rPr>
              <a:t>5</a:t>
            </a:r>
            <a:r>
              <a:rPr sz="750" spc="-15" dirty="0">
                <a:latin typeface="Times New Roman"/>
                <a:cs typeface="Times New Roman"/>
              </a:rPr>
              <a:t>,</a:t>
            </a:r>
            <a:r>
              <a:rPr sz="750" spc="5" dirty="0">
                <a:latin typeface="Times New Roman"/>
                <a:cs typeface="Times New Roman"/>
              </a:rPr>
              <a:t>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387852" y="1855469"/>
            <a:ext cx="711200" cy="1767205"/>
          </a:xfrm>
          <a:custGeom>
            <a:avLst/>
            <a:gdLst/>
            <a:ahLst/>
            <a:cxnLst/>
            <a:rect l="l" t="t" r="r" b="b"/>
            <a:pathLst>
              <a:path w="711200" h="1767204">
                <a:moveTo>
                  <a:pt x="710946" y="0"/>
                </a:moveTo>
                <a:lnTo>
                  <a:pt x="676417" y="43231"/>
                </a:lnTo>
                <a:lnTo>
                  <a:pt x="643318" y="88106"/>
                </a:lnTo>
                <a:lnTo>
                  <a:pt x="612790" y="135981"/>
                </a:lnTo>
                <a:lnTo>
                  <a:pt x="585978" y="188214"/>
                </a:lnTo>
                <a:lnTo>
                  <a:pt x="570347" y="230453"/>
                </a:lnTo>
                <a:lnTo>
                  <a:pt x="559874" y="272290"/>
                </a:lnTo>
                <a:lnTo>
                  <a:pt x="550206" y="318077"/>
                </a:lnTo>
                <a:lnTo>
                  <a:pt x="536990" y="372166"/>
                </a:lnTo>
                <a:lnTo>
                  <a:pt x="515874" y="438912"/>
                </a:lnTo>
                <a:lnTo>
                  <a:pt x="501338" y="479380"/>
                </a:lnTo>
                <a:lnTo>
                  <a:pt x="484540" y="525371"/>
                </a:lnTo>
                <a:lnTo>
                  <a:pt x="465913" y="575550"/>
                </a:lnTo>
                <a:lnTo>
                  <a:pt x="445891" y="628582"/>
                </a:lnTo>
                <a:lnTo>
                  <a:pt x="424910" y="683133"/>
                </a:lnTo>
                <a:lnTo>
                  <a:pt x="403402" y="737865"/>
                </a:lnTo>
                <a:lnTo>
                  <a:pt x="381803" y="791446"/>
                </a:lnTo>
                <a:lnTo>
                  <a:pt x="360547" y="842540"/>
                </a:lnTo>
                <a:lnTo>
                  <a:pt x="340069" y="889811"/>
                </a:lnTo>
                <a:lnTo>
                  <a:pt x="320802" y="931926"/>
                </a:lnTo>
                <a:lnTo>
                  <a:pt x="294098" y="983868"/>
                </a:lnTo>
                <a:lnTo>
                  <a:pt x="267195" y="1029199"/>
                </a:lnTo>
                <a:lnTo>
                  <a:pt x="240545" y="1069705"/>
                </a:lnTo>
                <a:lnTo>
                  <a:pt x="214601" y="1107172"/>
                </a:lnTo>
                <a:lnTo>
                  <a:pt x="189817" y="1143386"/>
                </a:lnTo>
                <a:lnTo>
                  <a:pt x="166646" y="1180133"/>
                </a:lnTo>
                <a:lnTo>
                  <a:pt x="145542" y="1219200"/>
                </a:lnTo>
                <a:lnTo>
                  <a:pt x="123913" y="1267523"/>
                </a:lnTo>
                <a:lnTo>
                  <a:pt x="104591" y="1316228"/>
                </a:lnTo>
                <a:lnTo>
                  <a:pt x="87344" y="1364932"/>
                </a:lnTo>
                <a:lnTo>
                  <a:pt x="71938" y="1413256"/>
                </a:lnTo>
                <a:lnTo>
                  <a:pt x="58141" y="1460817"/>
                </a:lnTo>
                <a:lnTo>
                  <a:pt x="45720" y="1507236"/>
                </a:lnTo>
                <a:lnTo>
                  <a:pt x="32625" y="1561252"/>
                </a:lnTo>
                <a:lnTo>
                  <a:pt x="22165" y="1613842"/>
                </a:lnTo>
                <a:lnTo>
                  <a:pt x="13679" y="1665408"/>
                </a:lnTo>
                <a:lnTo>
                  <a:pt x="6510" y="1716353"/>
                </a:lnTo>
                <a:lnTo>
                  <a:pt x="0" y="1767078"/>
                </a:lnTo>
              </a:path>
            </a:pathLst>
          </a:custGeom>
          <a:ln w="214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954022" y="4087623"/>
            <a:ext cx="32924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12.28.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 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 системи </a:t>
            </a:r>
            <a:r>
              <a:rPr sz="1000" dirty="0">
                <a:latin typeface="Times New Roman"/>
                <a:cs typeface="Times New Roman"/>
              </a:rPr>
              <a:t>«мідь –</a:t>
            </a:r>
            <a:r>
              <a:rPr sz="1000" spc="-5" dirty="0">
                <a:latin typeface="Times New Roman"/>
                <a:cs typeface="Times New Roman"/>
              </a:rPr>
              <a:t> кремній»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803398" y="4384804"/>
            <a:ext cx="3719195" cy="33851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 marR="33020" indent="287655" algn="just">
              <a:lnSpc>
                <a:spcPct val="97900"/>
              </a:lnSpc>
              <a:spcBef>
                <a:spcPts val="130"/>
              </a:spcBef>
            </a:pPr>
            <a:r>
              <a:rPr sz="1200" spc="-5" dirty="0">
                <a:latin typeface="Times New Roman"/>
                <a:cs typeface="Times New Roman"/>
              </a:rPr>
              <a:t>Добавки </a:t>
            </a:r>
            <a:r>
              <a:rPr sz="1200" dirty="0">
                <a:latin typeface="Times New Roman"/>
                <a:cs typeface="Times New Roman"/>
              </a:rPr>
              <a:t>марганцю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нікелю </a:t>
            </a:r>
            <a:r>
              <a:rPr sz="1200" spc="-5" dirty="0">
                <a:latin typeface="Times New Roman"/>
                <a:cs typeface="Times New Roman"/>
              </a:rPr>
              <a:t>підвищують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твердість крем’янистих бронз. Нікель, має змінну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чинність в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-фазі, створює </a:t>
            </a:r>
            <a:r>
              <a:rPr sz="1200" dirty="0">
                <a:latin typeface="Times New Roman"/>
                <a:cs typeface="Times New Roman"/>
              </a:rPr>
              <a:t>можливість для зміцнення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нікель-крем’янистих </a:t>
            </a:r>
            <a:r>
              <a:rPr sz="1200" dirty="0">
                <a:latin typeface="Times New Roman"/>
                <a:cs typeface="Times New Roman"/>
              </a:rPr>
              <a:t>бронз </a:t>
            </a:r>
            <a:r>
              <a:rPr sz="1200" spc="-5" dirty="0">
                <a:latin typeface="Times New Roman"/>
                <a:cs typeface="Times New Roman"/>
              </a:rPr>
              <a:t>гартуванням та </a:t>
            </a:r>
            <a:r>
              <a:rPr sz="1200" dirty="0">
                <a:latin typeface="Times New Roman"/>
                <a:cs typeface="Times New Roman"/>
              </a:rPr>
              <a:t>старінням.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800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°С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старіння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°С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БрКН1-3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БрКН0,5-2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baseline="-10416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&gt;700 </a:t>
            </a:r>
            <a:r>
              <a:rPr sz="1200" spc="-5" dirty="0">
                <a:latin typeface="Times New Roman"/>
                <a:cs typeface="Times New Roman"/>
              </a:rPr>
              <a:t>МПа, 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≈8 </a:t>
            </a:r>
            <a:r>
              <a:rPr sz="1200" dirty="0">
                <a:latin typeface="Times New Roman"/>
                <a:cs typeface="Times New Roman"/>
              </a:rPr>
              <a:t>%. </a:t>
            </a:r>
            <a:r>
              <a:rPr sz="1200" spc="-5" dirty="0">
                <a:latin typeface="Times New Roman"/>
                <a:cs typeface="Times New Roman"/>
              </a:rPr>
              <a:t>Мікрострукту-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БрКН1-3</a:t>
            </a:r>
            <a:r>
              <a:rPr sz="1200" dirty="0">
                <a:latin typeface="Times New Roman"/>
                <a:cs typeface="Times New Roman"/>
              </a:rPr>
              <a:t> представлено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12.29.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ct val="95800"/>
              </a:lnSpc>
            </a:pPr>
            <a:r>
              <a:rPr sz="1200" spc="-25" dirty="0">
                <a:latin typeface="Times New Roman"/>
                <a:cs typeface="Times New Roman"/>
              </a:rPr>
              <a:t>Крем’янисті</a:t>
            </a:r>
            <a:r>
              <a:rPr sz="1200" spc="-20" dirty="0">
                <a:latin typeface="Times New Roman"/>
                <a:cs typeface="Times New Roman"/>
              </a:rPr>
              <a:t> бронзи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випускають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5" dirty="0">
                <a:latin typeface="Times New Roman"/>
                <a:cs typeface="Times New Roman"/>
              </a:rPr>
              <a:t>вигляді</a:t>
            </a:r>
            <a:r>
              <a:rPr sz="1200" spc="-20" dirty="0">
                <a:latin typeface="Times New Roman"/>
                <a:cs typeface="Times New Roman"/>
              </a:rPr>
              <a:t> стрічок,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смуг, прутків, дроту. Для фасонних виливків вони засто-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совуються рідко, тому </a:t>
            </a:r>
            <a:r>
              <a:rPr sz="1200" spc="-10" dirty="0">
                <a:latin typeface="Times New Roman"/>
                <a:cs typeface="Times New Roman"/>
              </a:rPr>
              <a:t>що їх </a:t>
            </a:r>
            <a:r>
              <a:rPr sz="1200" spc="-20" dirty="0">
                <a:latin typeface="Times New Roman"/>
                <a:cs typeface="Times New Roman"/>
              </a:rPr>
              <a:t>ливарні </a:t>
            </a:r>
            <a:r>
              <a:rPr sz="1200" spc="-25" dirty="0">
                <a:latin typeface="Times New Roman"/>
                <a:cs typeface="Times New Roman"/>
              </a:rPr>
              <a:t>властивості нижчі,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чім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0" dirty="0">
                <a:latin typeface="Times New Roman"/>
                <a:cs typeface="Times New Roman"/>
              </a:rPr>
              <a:t>олов’яних, </a:t>
            </a:r>
            <a:r>
              <a:rPr sz="1200" spc="-25" dirty="0">
                <a:latin typeface="Times New Roman"/>
                <a:cs typeface="Times New Roman"/>
              </a:rPr>
              <a:t>алюмінієвих </a:t>
            </a:r>
            <a:r>
              <a:rPr sz="1200" spc="-20" dirty="0">
                <a:latin typeface="Times New Roman"/>
                <a:cs typeface="Times New Roman"/>
              </a:rPr>
              <a:t>бронз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латуней. Легуван-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ня </a:t>
            </a:r>
            <a:r>
              <a:rPr sz="1200" spc="-25" dirty="0">
                <a:latin typeface="Times New Roman"/>
                <a:cs typeface="Times New Roman"/>
              </a:rPr>
              <a:t>цинком</a:t>
            </a:r>
            <a:r>
              <a:rPr sz="1200" spc="-20" dirty="0">
                <a:latin typeface="Times New Roman"/>
                <a:cs typeface="Times New Roman"/>
              </a:rPr>
              <a:t> сприяє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поліпшенню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ливарних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властивостей </a:t>
            </a:r>
            <a:r>
              <a:rPr sz="1200" spc="-15" dirty="0">
                <a:latin typeface="Times New Roman"/>
                <a:cs typeface="Times New Roman"/>
              </a:rPr>
              <a:t> цих </a:t>
            </a:r>
            <a:r>
              <a:rPr sz="1200" spc="-20" dirty="0">
                <a:latin typeface="Times New Roman"/>
                <a:cs typeface="Times New Roman"/>
              </a:rPr>
              <a:t>бронз. </a:t>
            </a:r>
            <a:r>
              <a:rPr sz="1200" spc="-25" dirty="0">
                <a:latin typeface="Times New Roman"/>
                <a:cs typeface="Times New Roman"/>
              </a:rPr>
              <a:t>Крем’янисті </a:t>
            </a:r>
            <a:r>
              <a:rPr sz="1200" spc="-20" dirty="0">
                <a:latin typeface="Times New Roman"/>
                <a:cs typeface="Times New Roman"/>
              </a:rPr>
              <a:t>бронзи добре </a:t>
            </a:r>
            <a:r>
              <a:rPr sz="1200" spc="-25" dirty="0">
                <a:latin typeface="Times New Roman"/>
                <a:cs typeface="Times New Roman"/>
              </a:rPr>
              <a:t>зварюються </a:t>
            </a:r>
            <a:r>
              <a:rPr sz="1200" spc="-15" dirty="0">
                <a:latin typeface="Times New Roman"/>
                <a:cs typeface="Times New Roman"/>
              </a:rPr>
              <a:t>та па-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яються. Вони </a:t>
            </a:r>
            <a:r>
              <a:rPr sz="1200" spc="-25" dirty="0">
                <a:latin typeface="Times New Roman"/>
                <a:cs typeface="Times New Roman"/>
              </a:rPr>
              <a:t>немагнітні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морозостійкі, </a:t>
            </a:r>
            <a:r>
              <a:rPr sz="1200" spc="-25" dirty="0">
                <a:latin typeface="Times New Roman"/>
                <a:cs typeface="Times New Roman"/>
              </a:rPr>
              <a:t>перевершують </a:t>
            </a:r>
            <a:r>
              <a:rPr sz="1200" spc="-20" dirty="0">
                <a:latin typeface="Times New Roman"/>
                <a:cs typeface="Times New Roman"/>
              </a:rPr>
              <a:t> олов’яні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бронзи</a:t>
            </a:r>
            <a:r>
              <a:rPr sz="1200" spc="-15" dirty="0">
                <a:latin typeface="Times New Roman"/>
                <a:cs typeface="Times New Roman"/>
              </a:rPr>
              <a:t> 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корозійної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стійкості</a:t>
            </a:r>
            <a:r>
              <a:rPr sz="1200" spc="-15" dirty="0">
                <a:latin typeface="Times New Roman"/>
                <a:cs typeface="Times New Roman"/>
              </a:rPr>
              <a:t> 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механічних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властивостей,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мають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високі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пружні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властивості.</a:t>
            </a:r>
            <a:endParaRPr sz="1200">
              <a:latin typeface="Times New Roman"/>
              <a:cs typeface="Times New Roman"/>
            </a:endParaRPr>
          </a:p>
          <a:p>
            <a:pPr marL="38100" marR="32384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Ці</a:t>
            </a:r>
            <a:r>
              <a:rPr sz="1200" dirty="0">
                <a:latin typeface="Times New Roman"/>
                <a:cs typeface="Times New Roman"/>
              </a:rPr>
              <a:t> бронзи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замість</a:t>
            </a:r>
            <a:r>
              <a:rPr sz="1200" dirty="0">
                <a:latin typeface="Times New Roman"/>
                <a:cs typeface="Times New Roman"/>
              </a:rPr>
              <a:t> більш вартіс-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олов’яних </a:t>
            </a:r>
            <a:r>
              <a:rPr sz="1200" dirty="0">
                <a:latin typeface="Times New Roman"/>
                <a:cs typeface="Times New Roman"/>
              </a:rPr>
              <a:t>бронз при </a:t>
            </a:r>
            <a:r>
              <a:rPr sz="1200" spc="-5" dirty="0">
                <a:latin typeface="Times New Roman"/>
                <a:cs typeface="Times New Roman"/>
              </a:rPr>
              <a:t>виготовленні </a:t>
            </a:r>
            <a:r>
              <a:rPr sz="1200" dirty="0">
                <a:latin typeface="Times New Roman"/>
                <a:cs typeface="Times New Roman"/>
              </a:rPr>
              <a:t>антифрикційних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(БрКН1-3),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(БрКМц3-1),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заміни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07404" y="7736840"/>
            <a:ext cx="5787390" cy="22459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71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берилієвих бронз </a:t>
            </a:r>
            <a:r>
              <a:rPr sz="1200" spc="-5" dirty="0">
                <a:latin typeface="Times New Roman"/>
                <a:cs typeface="Times New Roman"/>
              </a:rPr>
              <a:t>при виробництві пружин, </a:t>
            </a:r>
            <a:r>
              <a:rPr sz="1200" dirty="0">
                <a:latin typeface="Times New Roman"/>
                <a:cs typeface="Times New Roman"/>
              </a:rPr>
              <a:t>мембран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інших деталей </a:t>
            </a:r>
            <a:r>
              <a:rPr sz="1200" spc="-5" dirty="0">
                <a:latin typeface="Times New Roman"/>
                <a:cs typeface="Times New Roman"/>
              </a:rPr>
              <a:t>приладів, які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 </a:t>
            </a:r>
            <a:r>
              <a:rPr sz="1200" dirty="0">
                <a:latin typeface="Times New Roman"/>
                <a:cs typeface="Times New Roman"/>
              </a:rPr>
              <a:t>в прісній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морській </a:t>
            </a:r>
            <a:r>
              <a:rPr sz="1200" spc="-5" dirty="0">
                <a:latin typeface="Times New Roman"/>
                <a:cs typeface="Times New Roman"/>
              </a:rPr>
              <a:t>воді. Завдяки високій стійкості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лужного середовища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сухим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газам,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5" dirty="0">
                <a:latin typeface="Times New Roman"/>
                <a:cs typeface="Times New Roman"/>
              </a:rPr>
              <a:t> використовують</a:t>
            </a:r>
            <a:r>
              <a:rPr sz="1200" dirty="0">
                <a:latin typeface="Times New Roman"/>
                <a:cs typeface="Times New Roman"/>
              </a:rPr>
              <a:t> для </a:t>
            </a:r>
            <a:r>
              <a:rPr sz="1200" spc="-5" dirty="0">
                <a:latin typeface="Times New Roman"/>
                <a:cs typeface="Times New Roman"/>
              </a:rPr>
              <a:t>виробництва</a:t>
            </a:r>
            <a:r>
              <a:rPr sz="1200" dirty="0">
                <a:latin typeface="Times New Roman"/>
                <a:cs typeface="Times New Roman"/>
              </a:rPr>
              <a:t> стічних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труб, </a:t>
            </a:r>
            <a:r>
              <a:rPr sz="1200" spc="-5" dirty="0">
                <a:latin typeface="Times New Roman"/>
                <a:cs typeface="Times New Roman"/>
              </a:rPr>
              <a:t>газо-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димоходів.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819"/>
              </a:spcBef>
            </a:pPr>
            <a:r>
              <a:rPr sz="1200" b="1" i="1" spc="-5" dirty="0">
                <a:latin typeface="Times New Roman"/>
                <a:cs typeface="Times New Roman"/>
              </a:rPr>
              <a:t>СВИНЦЕВ</a:t>
            </a:r>
            <a:r>
              <a:rPr sz="1200" b="1" i="1" dirty="0">
                <a:latin typeface="Times New Roman"/>
                <a:cs typeface="Times New Roman"/>
              </a:rPr>
              <a:t>І </a:t>
            </a:r>
            <a:r>
              <a:rPr sz="1200" b="1" i="1" spc="-5" dirty="0">
                <a:latin typeface="Times New Roman"/>
                <a:cs typeface="Times New Roman"/>
              </a:rPr>
              <a:t>БРОНЗИ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Свинець повністю не розчиняється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рідкій </a:t>
            </a:r>
            <a:r>
              <a:rPr sz="1200" dirty="0">
                <a:latin typeface="Times New Roman"/>
                <a:cs typeface="Times New Roman"/>
              </a:rPr>
              <a:t>міді. </a:t>
            </a:r>
            <a:r>
              <a:rPr sz="1200" spc="-5" dirty="0">
                <a:latin typeface="Times New Roman"/>
                <a:cs typeface="Times New Roman"/>
              </a:rPr>
              <a:t>При 953 °С відбувається монотек-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тичне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327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°С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евтектичне.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складом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майже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збігається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чистим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свинцем,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затвердіння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складаються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30"/>
              </a:spcBef>
            </a:pPr>
            <a:r>
              <a:rPr sz="1000" spc="-5" dirty="0">
                <a:latin typeface="Times New Roman"/>
                <a:cs typeface="Times New Roman"/>
              </a:rPr>
              <a:t>252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5" name="object 5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1425" y="4539996"/>
            <a:ext cx="1995010" cy="2085594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753873" y="6543849"/>
            <a:ext cx="1938020" cy="1062990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45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75</a:t>
            </a:r>
            <a:endParaRPr sz="1000">
              <a:latin typeface="Times New Roman"/>
              <a:cs typeface="Times New Roman"/>
            </a:endParaRPr>
          </a:p>
          <a:p>
            <a:pPr marL="12700" marR="5080" algn="ctr">
              <a:lnSpc>
                <a:spcPts val="1150"/>
              </a:lnSpc>
              <a:spcBef>
                <a:spcPts val="62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12.29</a:t>
            </a:r>
            <a:r>
              <a:rPr sz="1000" dirty="0">
                <a:latin typeface="Times New Roman"/>
                <a:cs typeface="Times New Roman"/>
              </a:rPr>
              <a:t>. </a:t>
            </a:r>
            <a:r>
              <a:rPr sz="1000" spc="-5" dirty="0">
                <a:latin typeface="Times New Roman"/>
                <a:cs typeface="Times New Roman"/>
              </a:rPr>
              <a:t>Мікроструктура нікель-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крем’янистої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 БрКН1-3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20"/>
              </a:lnSpc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литому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відпалу</a:t>
            </a:r>
            <a:endParaRPr sz="1000">
              <a:latin typeface="Times New Roman"/>
              <a:cs typeface="Times New Roman"/>
            </a:endParaRPr>
          </a:p>
          <a:p>
            <a:pPr marL="196215" marR="188595" algn="ctr">
              <a:lnSpc>
                <a:spcPts val="1150"/>
              </a:lnSpc>
              <a:spcBef>
                <a:spcPts val="110"/>
              </a:spcBef>
            </a:pPr>
            <a:r>
              <a:rPr sz="1000" spc="-5" dirty="0">
                <a:latin typeface="Times New Roman"/>
                <a:cs typeface="Times New Roman"/>
              </a:rPr>
              <a:t>(дендритні зерна </a:t>
            </a:r>
            <a:r>
              <a:rPr sz="1000" spc="-5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-твердого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складного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53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03" y="875786"/>
            <a:ext cx="2730500" cy="35375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чень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Останні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розташовуються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 границям </a:t>
            </a:r>
            <a:r>
              <a:rPr sz="1200" dirty="0">
                <a:latin typeface="Times New Roman"/>
                <a:cs typeface="Times New Roman"/>
              </a:rPr>
              <a:t>зерен або </a:t>
            </a:r>
            <a:r>
              <a:rPr sz="1200" spc="-5" dirty="0">
                <a:latin typeface="Times New Roman"/>
                <a:cs typeface="Times New Roman"/>
              </a:rPr>
              <a:t>заповнюють між- </a:t>
            </a:r>
            <a:r>
              <a:rPr sz="1200" dirty="0">
                <a:latin typeface="Times New Roman"/>
                <a:cs typeface="Times New Roman"/>
              </a:rPr>
              <a:t> дендритні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порожнини.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 </a:t>
            </a:r>
            <a:r>
              <a:rPr sz="1200" dirty="0">
                <a:latin typeface="Times New Roman"/>
                <a:cs typeface="Times New Roman"/>
              </a:rPr>
              <a:t> бронзи забезпечує </a:t>
            </a:r>
            <a:r>
              <a:rPr sz="1200" spc="-5" dirty="0">
                <a:latin typeface="Times New Roman"/>
                <a:cs typeface="Times New Roman"/>
              </a:rPr>
              <a:t>високі </a:t>
            </a:r>
            <a:r>
              <a:rPr sz="1200" dirty="0">
                <a:latin typeface="Times New Roman"/>
                <a:cs typeface="Times New Roman"/>
              </a:rPr>
              <a:t>антифрикційні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дефіцит олова свинцеві брон- </a:t>
            </a:r>
            <a:r>
              <a:rPr sz="1200" dirty="0">
                <a:latin typeface="Times New Roman"/>
                <a:cs typeface="Times New Roman"/>
              </a:rPr>
              <a:t> зи </a:t>
            </a:r>
            <a:r>
              <a:rPr sz="1200" spc="-5" dirty="0">
                <a:latin typeface="Times New Roman"/>
                <a:cs typeface="Times New Roman"/>
              </a:rPr>
              <a:t>набувають все </a:t>
            </a:r>
            <a:r>
              <a:rPr sz="1200" dirty="0">
                <a:latin typeface="Times New Roman"/>
                <a:cs typeface="Times New Roman"/>
              </a:rPr>
              <a:t>більшого </a:t>
            </a:r>
            <a:r>
              <a:rPr sz="1200" spc="-5" dirty="0">
                <a:latin typeface="Times New Roman"/>
                <a:cs typeface="Times New Roman"/>
              </a:rPr>
              <a:t>поширення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замість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олов’яних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бронз,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7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хоча 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ними мають більш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вості.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свинцю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ливарних </a:t>
            </a:r>
            <a:r>
              <a:rPr sz="1200" dirty="0">
                <a:latin typeface="Times New Roman"/>
                <a:cs typeface="Times New Roman"/>
              </a:rPr>
              <a:t>бронзах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12, 25, 30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60 %. </a:t>
            </a:r>
            <a:r>
              <a:rPr sz="1200" spc="-5" dirty="0">
                <a:latin typeface="Times New Roman"/>
                <a:cs typeface="Times New Roman"/>
              </a:rPr>
              <a:t>Найбільш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поширеною </a:t>
            </a:r>
            <a:r>
              <a:rPr sz="1200" dirty="0">
                <a:latin typeface="Times New Roman"/>
                <a:cs typeface="Times New Roman"/>
              </a:rPr>
              <a:t>є знайшла </a:t>
            </a:r>
            <a:r>
              <a:rPr sz="1200" spc="-5" dirty="0">
                <a:latin typeface="Times New Roman"/>
                <a:cs typeface="Times New Roman"/>
              </a:rPr>
              <a:t>свинцева </a:t>
            </a:r>
            <a:r>
              <a:rPr sz="1200" dirty="0">
                <a:latin typeface="Times New Roman"/>
                <a:cs typeface="Times New Roman"/>
              </a:rPr>
              <a:t>бронза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БрС30.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Свинцева бронза </a:t>
            </a:r>
            <a:r>
              <a:rPr sz="1200" spc="-10" dirty="0">
                <a:latin typeface="Times New Roman"/>
                <a:cs typeface="Times New Roman"/>
              </a:rPr>
              <a:t>БрС30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це </a:t>
            </a:r>
            <a:r>
              <a:rPr sz="1200" spc="-15" dirty="0">
                <a:latin typeface="Times New Roman"/>
                <a:cs typeface="Times New Roman"/>
              </a:rPr>
              <a:t>двоком-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понентний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характеризуєть- </a:t>
            </a:r>
            <a:r>
              <a:rPr sz="1200" dirty="0">
                <a:latin typeface="Times New Roman"/>
                <a:cs typeface="Times New Roman"/>
              </a:rPr>
              <a:t> 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антифрикційними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властивостями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високим </a:t>
            </a:r>
            <a:r>
              <a:rPr sz="1200" dirty="0">
                <a:latin typeface="Times New Roman"/>
                <a:cs typeface="Times New Roman"/>
              </a:rPr>
              <a:t>опором </a:t>
            </a:r>
            <a:r>
              <a:rPr sz="1200" spc="-5" dirty="0">
                <a:latin typeface="Times New Roman"/>
                <a:cs typeface="Times New Roman"/>
              </a:rPr>
              <a:t>заїданню, </a:t>
            </a:r>
            <a:r>
              <a:rPr sz="1200" dirty="0">
                <a:latin typeface="Times New Roman"/>
                <a:cs typeface="Times New Roman"/>
              </a:rPr>
              <a:t>і тому </a:t>
            </a:r>
            <a:r>
              <a:rPr sz="1200" spc="-5" dirty="0">
                <a:latin typeface="Times New Roman"/>
                <a:cs typeface="Times New Roman"/>
              </a:rPr>
              <a:t>засто-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совується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виготовлення високонаван-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тажених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підшипників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(опорні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шатунні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29696" y="4380222"/>
            <a:ext cx="5863590" cy="35382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підшипники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потужних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турбін,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авіаційних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моторів,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дизелів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швидкохідних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шин). Діаграму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 Сu-Рb</a:t>
            </a:r>
            <a:r>
              <a:rPr sz="1200" dirty="0">
                <a:latin typeface="Times New Roman"/>
                <a:cs typeface="Times New Roman"/>
              </a:rPr>
              <a:t> наведено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12.30.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Свинцева</a:t>
            </a:r>
            <a:r>
              <a:rPr sz="1200" dirty="0">
                <a:latin typeface="Times New Roman"/>
                <a:cs typeface="Times New Roman"/>
              </a:rPr>
              <a:t> бронза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БрС30О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кристалізується</a:t>
            </a:r>
            <a:r>
              <a:rPr sz="1200" dirty="0">
                <a:latin typeface="Times New Roman"/>
                <a:cs typeface="Times New Roman"/>
              </a:rPr>
              <a:t> в кілька </a:t>
            </a:r>
            <a:r>
              <a:rPr sz="1200" spc="-5" dirty="0">
                <a:latin typeface="Times New Roman"/>
                <a:cs typeface="Times New Roman"/>
              </a:rPr>
              <a:t>стадій:</a:t>
            </a:r>
            <a:endParaRPr sz="1200">
              <a:latin typeface="Times New Roman"/>
              <a:cs typeface="Times New Roman"/>
            </a:endParaRPr>
          </a:p>
          <a:p>
            <a:pPr marL="504190" indent="-166370">
              <a:lnSpc>
                <a:spcPts val="1380"/>
              </a:lnSpc>
              <a:buAutoNum type="arabicParenR"/>
              <a:tabLst>
                <a:tab pos="504825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виділення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 по </a:t>
            </a:r>
            <a:r>
              <a:rPr sz="1200" dirty="0">
                <a:latin typeface="Times New Roman"/>
                <a:cs typeface="Times New Roman"/>
              </a:rPr>
              <a:t>лінії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ліквідус;</a:t>
            </a:r>
            <a:endParaRPr sz="1200">
              <a:latin typeface="Times New Roman"/>
              <a:cs typeface="Times New Roman"/>
            </a:endParaRPr>
          </a:p>
          <a:p>
            <a:pPr marL="504190" indent="-166370">
              <a:lnSpc>
                <a:spcPts val="1380"/>
              </a:lnSpc>
              <a:buAutoNum type="arabicParenR"/>
              <a:tabLst>
                <a:tab pos="504825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проходження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монотектичої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реакції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=Cu+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504190" indent="-166370">
              <a:lnSpc>
                <a:spcPts val="1380"/>
              </a:lnSpc>
              <a:buAutoNum type="arabicParenR"/>
              <a:tabLst>
                <a:tab pos="504825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виділення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 по правій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кривій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ліквідус;</a:t>
            </a:r>
            <a:endParaRPr sz="1200">
              <a:latin typeface="Times New Roman"/>
              <a:cs typeface="Times New Roman"/>
            </a:endParaRPr>
          </a:p>
          <a:p>
            <a:pPr marL="504190" indent="-166370">
              <a:lnSpc>
                <a:spcPts val="1380"/>
              </a:lnSpc>
              <a:buAutoNum type="arabicParenR"/>
              <a:tabLst>
                <a:tab pos="504825" algn="l"/>
              </a:tabLst>
            </a:pPr>
            <a:r>
              <a:rPr sz="1200" spc="-5" dirty="0">
                <a:latin typeface="Times New Roman"/>
                <a:cs typeface="Times New Roman"/>
              </a:rPr>
              <a:t>евтектичний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розпад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=Рb </a:t>
            </a:r>
            <a:r>
              <a:rPr sz="1200" dirty="0">
                <a:latin typeface="Times New Roman"/>
                <a:cs typeface="Times New Roman"/>
              </a:rPr>
              <a:t>(в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евтектиці міститься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99,98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Рb).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Характерною </a:t>
            </a:r>
            <a:r>
              <a:rPr sz="1200" dirty="0">
                <a:latin typeface="Times New Roman"/>
                <a:cs typeface="Times New Roman"/>
              </a:rPr>
              <a:t>особливістю </a:t>
            </a:r>
            <a:r>
              <a:rPr sz="1200" spc="-5" dirty="0">
                <a:latin typeface="Times New Roman"/>
                <a:cs typeface="Times New Roman"/>
              </a:rPr>
              <a:t>затвердіння сплавів </a:t>
            </a:r>
            <a:r>
              <a:rPr sz="1200" dirty="0">
                <a:latin typeface="Times New Roman"/>
                <a:cs typeface="Times New Roman"/>
              </a:rPr>
              <a:t>системи </a:t>
            </a:r>
            <a:r>
              <a:rPr sz="1200" spc="-5" dirty="0">
                <a:latin typeface="Times New Roman"/>
                <a:cs typeface="Times New Roman"/>
              </a:rPr>
              <a:t>Сu-Рb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наявність монотек- </a:t>
            </a:r>
            <a:r>
              <a:rPr sz="1200" dirty="0">
                <a:latin typeface="Times New Roman"/>
                <a:cs typeface="Times New Roman"/>
              </a:rPr>
              <a:t> тічної </a:t>
            </a:r>
            <a:r>
              <a:rPr sz="1200" spc="-5" dirty="0">
                <a:latin typeface="Times New Roman"/>
                <a:cs typeface="Times New Roman"/>
              </a:rPr>
              <a:t>реакції: </a:t>
            </a:r>
            <a:r>
              <a:rPr sz="1200" dirty="0">
                <a:latin typeface="Times New Roman"/>
                <a:cs typeface="Times New Roman"/>
              </a:rPr>
              <a:t>процес </a:t>
            </a:r>
            <a:r>
              <a:rPr sz="1200" spc="-5" dirty="0">
                <a:latin typeface="Times New Roman"/>
                <a:cs typeface="Times New Roman"/>
              </a:rPr>
              <a:t>кристалізації супроводжується розподілом рідини на два </a:t>
            </a:r>
            <a:r>
              <a:rPr sz="1200" dirty="0">
                <a:latin typeface="Times New Roman"/>
                <a:cs typeface="Times New Roman"/>
              </a:rPr>
              <a:t>шари.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Рідина 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багата міддю </a:t>
            </a:r>
            <a:r>
              <a:rPr sz="1200" dirty="0">
                <a:latin typeface="Times New Roman"/>
                <a:cs typeface="Times New Roman"/>
              </a:rPr>
              <a:t>(37,4 % </a:t>
            </a:r>
            <a:r>
              <a:rPr sz="1200" spc="-5" dirty="0">
                <a:latin typeface="Times New Roman"/>
                <a:cs typeface="Times New Roman"/>
              </a:rPr>
              <a:t>Рb, решта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мідь). Рідина 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багата свинцем (86 % </a:t>
            </a:r>
            <a:r>
              <a:rPr sz="1200" spc="-5" dirty="0">
                <a:latin typeface="Times New Roman"/>
                <a:cs typeface="Times New Roman"/>
              </a:rPr>
              <a:t>Рb,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решта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мідь).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затвердіння бронзи,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структура складається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зерен </a:t>
            </a:r>
            <a:r>
              <a:rPr sz="1200" dirty="0">
                <a:latin typeface="Times New Roman"/>
                <a:cs typeface="Times New Roman"/>
              </a:rPr>
              <a:t>міді </a:t>
            </a:r>
            <a:r>
              <a:rPr sz="1200" spc="-5" dirty="0">
                <a:latin typeface="Times New Roman"/>
                <a:cs typeface="Times New Roman"/>
              </a:rPr>
              <a:t>та евтектики, яка </a:t>
            </a:r>
            <a:r>
              <a:rPr sz="1200" dirty="0">
                <a:latin typeface="Times New Roman"/>
                <a:cs typeface="Times New Roman"/>
              </a:rPr>
              <a:t> складається </a:t>
            </a:r>
            <a:r>
              <a:rPr sz="1200" spc="-5" dirty="0">
                <a:latin typeface="Times New Roman"/>
                <a:cs typeface="Times New Roman"/>
              </a:rPr>
              <a:t>практично </a:t>
            </a:r>
            <a:r>
              <a:rPr sz="1200" dirty="0">
                <a:latin typeface="Times New Roman"/>
                <a:cs typeface="Times New Roman"/>
              </a:rPr>
              <a:t>з чистого </a:t>
            </a:r>
            <a:r>
              <a:rPr sz="1200" spc="-5" dirty="0">
                <a:latin typeface="Times New Roman"/>
                <a:cs typeface="Times New Roman"/>
              </a:rPr>
              <a:t>свинцю. На рис. </a:t>
            </a:r>
            <a:r>
              <a:rPr sz="1200" dirty="0">
                <a:latin typeface="Times New Roman"/>
                <a:cs typeface="Times New Roman"/>
              </a:rPr>
              <a:t>12.31 наведено </a:t>
            </a:r>
            <a:r>
              <a:rPr sz="1200" spc="-5" dirty="0">
                <a:latin typeface="Times New Roman"/>
                <a:cs typeface="Times New Roman"/>
              </a:rPr>
              <a:t>структуру свинцевої </a:t>
            </a:r>
            <a:r>
              <a:rPr sz="1200" dirty="0">
                <a:latin typeface="Times New Roman"/>
                <a:cs typeface="Times New Roman"/>
              </a:rPr>
              <a:t> бронзи </a:t>
            </a:r>
            <a:r>
              <a:rPr sz="1200" spc="-5" dirty="0">
                <a:latin typeface="Times New Roman"/>
                <a:cs typeface="Times New Roman"/>
              </a:rPr>
              <a:t>БрС30. Під </a:t>
            </a:r>
            <a:r>
              <a:rPr sz="1200" dirty="0">
                <a:latin typeface="Times New Roman"/>
                <a:cs typeface="Times New Roman"/>
              </a:rPr>
              <a:t>час монотектичной реакції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=Cu+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), відбувається розшарування </a:t>
            </a:r>
            <a:r>
              <a:rPr sz="1200" dirty="0">
                <a:latin typeface="Times New Roman"/>
                <a:cs typeface="Times New Roman"/>
              </a:rPr>
              <a:t> рідини, </a:t>
            </a:r>
            <a:r>
              <a:rPr sz="1200" spc="-5" dirty="0">
                <a:latin typeface="Times New Roman"/>
                <a:cs typeface="Times New Roman"/>
              </a:rPr>
              <a:t>утворюється сильна ліквація, це ускладнює </a:t>
            </a:r>
            <a:r>
              <a:rPr sz="1200" dirty="0">
                <a:latin typeface="Times New Roman"/>
                <a:cs typeface="Times New Roman"/>
              </a:rPr>
              <a:t>отримання дрібного зерна міді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рівномірний </a:t>
            </a:r>
            <a:r>
              <a:rPr sz="1200" dirty="0">
                <a:latin typeface="Times New Roman"/>
                <a:cs typeface="Times New Roman"/>
              </a:rPr>
              <a:t>розподіл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процесі кристалізації рідина 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яка </a:t>
            </a:r>
            <a:r>
              <a:rPr sz="1200" dirty="0">
                <a:latin typeface="Times New Roman"/>
                <a:cs typeface="Times New Roman"/>
              </a:rPr>
              <a:t>збагачена свинцем, </a:t>
            </a:r>
            <a:r>
              <a:rPr sz="1200" spc="-5" dirty="0">
                <a:latin typeface="Times New Roman"/>
                <a:cs typeface="Times New Roman"/>
              </a:rPr>
              <a:t>відтісняється зростаючи- </a:t>
            </a:r>
            <a:r>
              <a:rPr sz="1200" dirty="0">
                <a:latin typeface="Times New Roman"/>
                <a:cs typeface="Times New Roman"/>
              </a:rPr>
              <a:t> ми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зернами,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скупчен-</a:t>
            </a:r>
            <a:endParaRPr sz="1200">
              <a:latin typeface="Times New Roman"/>
              <a:cs typeface="Times New Roman"/>
            </a:endParaRPr>
          </a:p>
          <a:p>
            <a:pPr marL="50800" marR="228727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скупчення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призводять</a:t>
            </a:r>
            <a:r>
              <a:rPr sz="1200" dirty="0">
                <a:latin typeface="Times New Roman"/>
                <a:cs typeface="Times New Roman"/>
              </a:rPr>
              <a:t> 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нерівномірного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розподілу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об’ємом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42384" y="7885422"/>
            <a:ext cx="3594735" cy="17297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algn="just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погіршують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антифрикційні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ts val="15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того, свинцеві </a:t>
            </a:r>
            <a:r>
              <a:rPr sz="1200" dirty="0">
                <a:latin typeface="Times New Roman"/>
                <a:cs typeface="Times New Roman"/>
              </a:rPr>
              <a:t>бронзи надзвичайно </a:t>
            </a:r>
            <a:r>
              <a:rPr sz="1200" spc="-5" dirty="0">
                <a:latin typeface="Times New Roman"/>
                <a:cs typeface="Times New Roman"/>
              </a:rPr>
              <a:t>схильні 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гравітаційної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ліквації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через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різницю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щільності </a:t>
            </a:r>
            <a:r>
              <a:rPr sz="1200" spc="-5" dirty="0">
                <a:latin typeface="Times New Roman"/>
                <a:cs typeface="Times New Roman"/>
              </a:rPr>
              <a:t>свинцю та міді. Рідина 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яка збагачена </a:t>
            </a:r>
            <a:r>
              <a:rPr sz="1200" dirty="0">
                <a:latin typeface="Times New Roman"/>
                <a:cs typeface="Times New Roman"/>
              </a:rPr>
              <a:t> свинцем, </a:t>
            </a:r>
            <a:r>
              <a:rPr sz="1200" spc="-5" dirty="0">
                <a:latin typeface="Times New Roman"/>
                <a:cs typeface="Times New Roman"/>
              </a:rPr>
              <a:t>опускається вниз, тому </a:t>
            </a:r>
            <a:r>
              <a:rPr sz="1200" dirty="0">
                <a:latin typeface="Times New Roman"/>
                <a:cs typeface="Times New Roman"/>
              </a:rPr>
              <a:t>свинець </a:t>
            </a:r>
            <a:r>
              <a:rPr sz="1200" spc="-5" dirty="0">
                <a:latin typeface="Times New Roman"/>
                <a:cs typeface="Times New Roman"/>
              </a:rPr>
              <a:t>розташову-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в донній </a:t>
            </a:r>
            <a:r>
              <a:rPr sz="1200" spc="-5" dirty="0">
                <a:latin typeface="Times New Roman"/>
                <a:cs typeface="Times New Roman"/>
              </a:rPr>
              <a:t>частини виливка. Для </a:t>
            </a:r>
            <a:r>
              <a:rPr sz="1200" dirty="0">
                <a:latin typeface="Times New Roman"/>
                <a:cs typeface="Times New Roman"/>
              </a:rPr>
              <a:t>боротьби з </a:t>
            </a:r>
            <a:r>
              <a:rPr sz="1200" spc="-5" dirty="0">
                <a:latin typeface="Times New Roman"/>
                <a:cs typeface="Times New Roman"/>
              </a:rPr>
              <a:t>лік- </a:t>
            </a:r>
            <a:r>
              <a:rPr sz="1200" dirty="0">
                <a:latin typeface="Times New Roman"/>
                <a:cs typeface="Times New Roman"/>
              </a:rPr>
              <a:t> вацією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прискорене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охоло- </a:t>
            </a:r>
            <a:r>
              <a:rPr sz="1200" dirty="0">
                <a:latin typeface="Times New Roman"/>
                <a:cs typeface="Times New Roman"/>
              </a:rPr>
              <a:t> дження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інтервалі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литої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326</a:t>
            </a:r>
            <a:r>
              <a:rPr sz="1200" spc="-5" dirty="0">
                <a:latin typeface="Times New Roman"/>
                <a:cs typeface="Times New Roman"/>
              </a:rPr>
              <a:t> °С).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Рекомендується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заливати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бро-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172013" y="1054353"/>
            <a:ext cx="2559685" cy="2331085"/>
            <a:chOff x="4172013" y="1054353"/>
            <a:chExt cx="2559685" cy="2331085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904232" y="1060703"/>
              <a:ext cx="170685" cy="2318004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181856" y="1060703"/>
              <a:ext cx="2540000" cy="2318385"/>
            </a:xfrm>
            <a:custGeom>
              <a:avLst/>
              <a:gdLst/>
              <a:ahLst/>
              <a:cxnLst/>
              <a:rect l="l" t="t" r="r" b="b"/>
              <a:pathLst>
                <a:path w="2540000" h="2318385">
                  <a:moveTo>
                    <a:pt x="2539746" y="0"/>
                  </a:moveTo>
                  <a:lnTo>
                    <a:pt x="0" y="0"/>
                  </a:lnTo>
                  <a:lnTo>
                    <a:pt x="0" y="2318004"/>
                  </a:lnTo>
                  <a:lnTo>
                    <a:pt x="2539746" y="2318004"/>
                  </a:lnTo>
                  <a:lnTo>
                    <a:pt x="2539746" y="0"/>
                  </a:lnTo>
                  <a:close/>
                </a:path>
              </a:pathLst>
            </a:custGeom>
            <a:ln w="123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181856" y="3217925"/>
              <a:ext cx="2540000" cy="0"/>
            </a:xfrm>
            <a:custGeom>
              <a:avLst/>
              <a:gdLst/>
              <a:ahLst/>
              <a:cxnLst/>
              <a:rect l="l" t="t" r="r" b="b"/>
              <a:pathLst>
                <a:path w="2540000">
                  <a:moveTo>
                    <a:pt x="0" y="0"/>
                  </a:moveTo>
                  <a:lnTo>
                    <a:pt x="1085850" y="0"/>
                  </a:lnTo>
                </a:path>
                <a:path w="2540000">
                  <a:moveTo>
                    <a:pt x="1469137" y="0"/>
                  </a:moveTo>
                  <a:lnTo>
                    <a:pt x="2539746" y="0"/>
                  </a:lnTo>
                </a:path>
              </a:pathLst>
            </a:custGeom>
            <a:ln w="7378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181856" y="1824227"/>
              <a:ext cx="2540000" cy="1026160"/>
            </a:xfrm>
            <a:custGeom>
              <a:avLst/>
              <a:gdLst/>
              <a:ahLst/>
              <a:cxnLst/>
              <a:rect l="l" t="t" r="r" b="b"/>
              <a:pathLst>
                <a:path w="2540000" h="1026160">
                  <a:moveTo>
                    <a:pt x="0" y="1025652"/>
                  </a:moveTo>
                  <a:lnTo>
                    <a:pt x="2539746" y="1025652"/>
                  </a:lnTo>
                </a:path>
                <a:path w="2540000" h="1026160">
                  <a:moveTo>
                    <a:pt x="0" y="519684"/>
                  </a:moveTo>
                  <a:lnTo>
                    <a:pt x="2539746" y="519684"/>
                  </a:lnTo>
                </a:path>
                <a:path w="2540000" h="1026160">
                  <a:moveTo>
                    <a:pt x="0" y="0"/>
                  </a:moveTo>
                  <a:lnTo>
                    <a:pt x="2539746" y="0"/>
                  </a:lnTo>
                </a:path>
              </a:pathLst>
            </a:custGeom>
            <a:ln w="7378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181856" y="1294637"/>
              <a:ext cx="2540000" cy="0"/>
            </a:xfrm>
            <a:custGeom>
              <a:avLst/>
              <a:gdLst/>
              <a:ahLst/>
              <a:cxnLst/>
              <a:rect l="l" t="t" r="r" b="b"/>
              <a:pathLst>
                <a:path w="2540000">
                  <a:moveTo>
                    <a:pt x="0" y="0"/>
                  </a:moveTo>
                  <a:lnTo>
                    <a:pt x="50292" y="0"/>
                  </a:lnTo>
                </a:path>
                <a:path w="2540000">
                  <a:moveTo>
                    <a:pt x="373382" y="0"/>
                  </a:moveTo>
                  <a:lnTo>
                    <a:pt x="2539746" y="0"/>
                  </a:lnTo>
                </a:path>
              </a:pathLst>
            </a:custGeom>
            <a:ln w="7378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720590" y="1060703"/>
              <a:ext cx="1495425" cy="2318385"/>
            </a:xfrm>
            <a:custGeom>
              <a:avLst/>
              <a:gdLst/>
              <a:ahLst/>
              <a:cxnLst/>
              <a:rect l="l" t="t" r="r" b="b"/>
              <a:pathLst>
                <a:path w="1495425" h="2318385">
                  <a:moveTo>
                    <a:pt x="0" y="2318004"/>
                  </a:moveTo>
                  <a:lnTo>
                    <a:pt x="0" y="0"/>
                  </a:lnTo>
                </a:path>
                <a:path w="1495425" h="2318385">
                  <a:moveTo>
                    <a:pt x="478536" y="2318004"/>
                  </a:moveTo>
                  <a:lnTo>
                    <a:pt x="478536" y="0"/>
                  </a:lnTo>
                </a:path>
                <a:path w="1495425" h="2318385">
                  <a:moveTo>
                    <a:pt x="989076" y="2318004"/>
                  </a:moveTo>
                  <a:lnTo>
                    <a:pt x="989076" y="0"/>
                  </a:lnTo>
                </a:path>
                <a:path w="1495425" h="2318385">
                  <a:moveTo>
                    <a:pt x="1495044" y="2318004"/>
                  </a:moveTo>
                  <a:lnTo>
                    <a:pt x="1495044" y="0"/>
                  </a:lnTo>
                </a:path>
              </a:pathLst>
            </a:custGeom>
            <a:ln w="7378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181856" y="3047999"/>
              <a:ext cx="2540000" cy="0"/>
            </a:xfrm>
            <a:custGeom>
              <a:avLst/>
              <a:gdLst/>
              <a:ahLst/>
              <a:cxnLst/>
              <a:rect l="l" t="t" r="r" b="b"/>
              <a:pathLst>
                <a:path w="2540000">
                  <a:moveTo>
                    <a:pt x="0" y="0"/>
                  </a:moveTo>
                  <a:lnTo>
                    <a:pt x="2539746" y="0"/>
                  </a:lnTo>
                </a:path>
              </a:pathLst>
            </a:custGeom>
            <a:ln w="196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974846" y="3120748"/>
            <a:ext cx="206375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200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74846" y="2751946"/>
            <a:ext cx="206375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400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74846" y="2247504"/>
            <a:ext cx="206375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600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74846" y="1731630"/>
            <a:ext cx="206375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800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83405" y="1028929"/>
            <a:ext cx="296545" cy="3441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5720" marR="5080" indent="-33655">
              <a:lnSpc>
                <a:spcPct val="116100"/>
              </a:lnSpc>
              <a:spcBef>
                <a:spcPts val="95"/>
              </a:spcBef>
            </a:pPr>
            <a:r>
              <a:rPr sz="900" i="1" spc="10" dirty="0">
                <a:latin typeface="Times New Roman"/>
                <a:cs typeface="Times New Roman"/>
              </a:rPr>
              <a:t>T</a:t>
            </a:r>
            <a:r>
              <a:rPr sz="900" spc="10" dirty="0">
                <a:latin typeface="Times New Roman"/>
                <a:cs typeface="Times New Roman"/>
              </a:rPr>
              <a:t>, </a:t>
            </a:r>
            <a:r>
              <a:rPr sz="900" spc="15" dirty="0">
                <a:latin typeface="Symbol"/>
                <a:cs typeface="Symbol"/>
              </a:rPr>
              <a:t></a:t>
            </a:r>
            <a:r>
              <a:rPr sz="900" spc="15" dirty="0">
                <a:latin typeface="Times New Roman"/>
                <a:cs typeface="Times New Roman"/>
              </a:rPr>
              <a:t>C </a:t>
            </a:r>
            <a:r>
              <a:rPr sz="900" spc="-21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1</a:t>
            </a:r>
            <a:r>
              <a:rPr sz="900" spc="10" dirty="0">
                <a:latin typeface="Times New Roman"/>
                <a:cs typeface="Times New Roman"/>
              </a:rPr>
              <a:t>0</a:t>
            </a:r>
            <a:r>
              <a:rPr sz="900" spc="5" dirty="0">
                <a:latin typeface="Times New Roman"/>
                <a:cs typeface="Times New Roman"/>
              </a:rPr>
              <a:t>0</a:t>
            </a:r>
            <a:r>
              <a:rPr sz="900" spc="10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107433" y="3364485"/>
            <a:ext cx="163195" cy="35623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52069">
              <a:lnSpc>
                <a:spcPct val="100000"/>
              </a:lnSpc>
              <a:spcBef>
                <a:spcPts val="315"/>
              </a:spcBef>
            </a:pPr>
            <a:r>
              <a:rPr sz="900" spc="10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900" spc="10" dirty="0">
                <a:latin typeface="Times New Roman"/>
                <a:cs typeface="Times New Roman"/>
              </a:rPr>
              <a:t>Cu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662165" y="3388226"/>
            <a:ext cx="146050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142989" y="3388226"/>
            <a:ext cx="146050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40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646685" y="3388226"/>
            <a:ext cx="144145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60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151900" y="3388226"/>
            <a:ext cx="146050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80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30450" y="3364485"/>
            <a:ext cx="204470" cy="35623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sz="900" spc="15" dirty="0">
                <a:latin typeface="Times New Roman"/>
                <a:cs typeface="Times New Roman"/>
              </a:rPr>
              <a:t>1</a:t>
            </a:r>
            <a:r>
              <a:rPr sz="900" spc="10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220"/>
              </a:spcBef>
            </a:pPr>
            <a:r>
              <a:rPr sz="900" spc="15" dirty="0">
                <a:latin typeface="Times New Roman"/>
                <a:cs typeface="Times New Roman"/>
              </a:rPr>
              <a:t>Pb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300736" y="3553574"/>
            <a:ext cx="306070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Times New Roman"/>
                <a:cs typeface="Times New Roman"/>
              </a:rPr>
              <a:t>P</a:t>
            </a:r>
            <a:r>
              <a:rPr sz="900" dirty="0">
                <a:latin typeface="Times New Roman"/>
                <a:cs typeface="Times New Roman"/>
              </a:rPr>
              <a:t>b</a:t>
            </a:r>
            <a:r>
              <a:rPr sz="900" spc="5" dirty="0">
                <a:latin typeface="Times New Roman"/>
                <a:cs typeface="Times New Roman"/>
              </a:rPr>
              <a:t>,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194554" y="3694937"/>
            <a:ext cx="515620" cy="40005"/>
          </a:xfrm>
          <a:custGeom>
            <a:avLst/>
            <a:gdLst/>
            <a:ahLst/>
            <a:cxnLst/>
            <a:rect l="l" t="t" r="r" b="b"/>
            <a:pathLst>
              <a:path w="515620" h="40004">
                <a:moveTo>
                  <a:pt x="416814" y="0"/>
                </a:moveTo>
                <a:lnTo>
                  <a:pt x="456438" y="19812"/>
                </a:lnTo>
                <a:lnTo>
                  <a:pt x="416814" y="39624"/>
                </a:lnTo>
                <a:lnTo>
                  <a:pt x="492427" y="24384"/>
                </a:lnTo>
                <a:lnTo>
                  <a:pt x="458724" y="24384"/>
                </a:lnTo>
                <a:lnTo>
                  <a:pt x="461010" y="22098"/>
                </a:lnTo>
                <a:lnTo>
                  <a:pt x="461010" y="16764"/>
                </a:lnTo>
                <a:lnTo>
                  <a:pt x="458724" y="14478"/>
                </a:lnTo>
                <a:lnTo>
                  <a:pt x="488647" y="14478"/>
                </a:lnTo>
                <a:lnTo>
                  <a:pt x="416814" y="0"/>
                </a:lnTo>
                <a:close/>
              </a:path>
              <a:path w="515620" h="40004">
                <a:moveTo>
                  <a:pt x="445770" y="14478"/>
                </a:moveTo>
                <a:lnTo>
                  <a:pt x="1524" y="14478"/>
                </a:lnTo>
                <a:lnTo>
                  <a:pt x="0" y="16764"/>
                </a:lnTo>
                <a:lnTo>
                  <a:pt x="0" y="22098"/>
                </a:lnTo>
                <a:lnTo>
                  <a:pt x="1524" y="24384"/>
                </a:lnTo>
                <a:lnTo>
                  <a:pt x="447294" y="24384"/>
                </a:lnTo>
                <a:lnTo>
                  <a:pt x="456438" y="19812"/>
                </a:lnTo>
                <a:lnTo>
                  <a:pt x="445770" y="14478"/>
                </a:lnTo>
                <a:close/>
              </a:path>
              <a:path w="515620" h="40004">
                <a:moveTo>
                  <a:pt x="488647" y="14478"/>
                </a:moveTo>
                <a:lnTo>
                  <a:pt x="458724" y="14478"/>
                </a:lnTo>
                <a:lnTo>
                  <a:pt x="461010" y="16764"/>
                </a:lnTo>
                <a:lnTo>
                  <a:pt x="461010" y="22098"/>
                </a:lnTo>
                <a:lnTo>
                  <a:pt x="458724" y="24384"/>
                </a:lnTo>
                <a:lnTo>
                  <a:pt x="492427" y="24384"/>
                </a:lnTo>
                <a:lnTo>
                  <a:pt x="515112" y="19812"/>
                </a:lnTo>
                <a:lnTo>
                  <a:pt x="488647" y="144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4172013" y="1011936"/>
            <a:ext cx="908685" cy="431800"/>
            <a:chOff x="4172013" y="1011936"/>
            <a:chExt cx="908685" cy="431800"/>
          </a:xfrm>
        </p:grpSpPr>
        <p:sp>
          <p:nvSpPr>
            <p:cNvPr id="31" name="object 31"/>
            <p:cNvSpPr/>
            <p:nvPr/>
          </p:nvSpPr>
          <p:spPr>
            <a:xfrm>
              <a:off x="4212336" y="1011936"/>
              <a:ext cx="264795" cy="112395"/>
            </a:xfrm>
            <a:custGeom>
              <a:avLst/>
              <a:gdLst/>
              <a:ahLst/>
              <a:cxnLst/>
              <a:rect l="l" t="t" r="r" b="b"/>
              <a:pathLst>
                <a:path w="264795" h="112394">
                  <a:moveTo>
                    <a:pt x="264412" y="0"/>
                  </a:moveTo>
                  <a:lnTo>
                    <a:pt x="0" y="0"/>
                  </a:lnTo>
                  <a:lnTo>
                    <a:pt x="0" y="112012"/>
                  </a:lnTo>
                  <a:lnTo>
                    <a:pt x="264412" y="112012"/>
                  </a:lnTo>
                  <a:lnTo>
                    <a:pt x="2644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181856" y="1097279"/>
              <a:ext cx="889000" cy="336550"/>
            </a:xfrm>
            <a:custGeom>
              <a:avLst/>
              <a:gdLst/>
              <a:ahLst/>
              <a:cxnLst/>
              <a:rect l="l" t="t" r="r" b="b"/>
              <a:pathLst>
                <a:path w="889000" h="336550">
                  <a:moveTo>
                    <a:pt x="0" y="0"/>
                  </a:moveTo>
                  <a:lnTo>
                    <a:pt x="44919" y="19724"/>
                  </a:lnTo>
                  <a:lnTo>
                    <a:pt x="90177" y="39493"/>
                  </a:lnTo>
                  <a:lnTo>
                    <a:pt x="136115" y="59351"/>
                  </a:lnTo>
                  <a:lnTo>
                    <a:pt x="183070" y="79343"/>
                  </a:lnTo>
                  <a:lnTo>
                    <a:pt x="231383" y="99513"/>
                  </a:lnTo>
                  <a:lnTo>
                    <a:pt x="281392" y="119907"/>
                  </a:lnTo>
                  <a:lnTo>
                    <a:pt x="333437" y="140569"/>
                  </a:lnTo>
                  <a:lnTo>
                    <a:pt x="387858" y="161544"/>
                  </a:lnTo>
                  <a:lnTo>
                    <a:pt x="433024" y="178342"/>
                  </a:lnTo>
                  <a:lnTo>
                    <a:pt x="479718" y="195346"/>
                  </a:lnTo>
                  <a:lnTo>
                    <a:pt x="527774" y="212533"/>
                  </a:lnTo>
                  <a:lnTo>
                    <a:pt x="577029" y="229880"/>
                  </a:lnTo>
                  <a:lnTo>
                    <a:pt x="627316" y="247364"/>
                  </a:lnTo>
                  <a:lnTo>
                    <a:pt x="678472" y="264962"/>
                  </a:lnTo>
                  <a:lnTo>
                    <a:pt x="730332" y="282652"/>
                  </a:lnTo>
                  <a:lnTo>
                    <a:pt x="782732" y="300410"/>
                  </a:lnTo>
                  <a:lnTo>
                    <a:pt x="835507" y="318215"/>
                  </a:lnTo>
                  <a:lnTo>
                    <a:pt x="888492" y="336042"/>
                  </a:lnTo>
                </a:path>
              </a:pathLst>
            </a:custGeom>
            <a:ln w="196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4188009" y="1474855"/>
            <a:ext cx="528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0665">
              <a:lnSpc>
                <a:spcPct val="100000"/>
              </a:lnSpc>
              <a:spcBef>
                <a:spcPts val="100"/>
              </a:spcBef>
            </a:pPr>
            <a:r>
              <a:rPr sz="700" spc="-5" dirty="0">
                <a:latin typeface="Times New Roman"/>
                <a:cs typeface="Times New Roman"/>
              </a:rPr>
              <a:t>953</a:t>
            </a:r>
            <a:r>
              <a:rPr sz="700" spc="-30" dirty="0">
                <a:latin typeface="Times New Roman"/>
                <a:cs typeface="Times New Roman"/>
              </a:rPr>
              <a:t> </a:t>
            </a:r>
            <a:r>
              <a:rPr sz="70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188009" y="2892936"/>
            <a:ext cx="528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9240">
              <a:lnSpc>
                <a:spcPct val="100000"/>
              </a:lnSpc>
              <a:spcBef>
                <a:spcPts val="100"/>
              </a:spcBef>
            </a:pPr>
            <a:r>
              <a:rPr sz="700" spc="-5" dirty="0">
                <a:latin typeface="Times New Roman"/>
                <a:cs typeface="Times New Roman"/>
              </a:rPr>
              <a:t>326</a:t>
            </a:r>
            <a:r>
              <a:rPr sz="700" spc="-30" dirty="0">
                <a:latin typeface="Times New Roman"/>
                <a:cs typeface="Times New Roman"/>
              </a:rPr>
              <a:t> </a:t>
            </a:r>
            <a:r>
              <a:rPr sz="70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162609" y="998591"/>
            <a:ext cx="579755" cy="414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165">
              <a:lnSpc>
                <a:spcPct val="100000"/>
              </a:lnSpc>
              <a:spcBef>
                <a:spcPts val="100"/>
              </a:spcBef>
            </a:pPr>
            <a:r>
              <a:rPr sz="700" spc="5" dirty="0">
                <a:latin typeface="Times New Roman"/>
                <a:cs typeface="Times New Roman"/>
              </a:rPr>
              <a:t>1</a:t>
            </a:r>
            <a:r>
              <a:rPr sz="700" spc="-10" dirty="0">
                <a:latin typeface="Times New Roman"/>
                <a:cs typeface="Times New Roman"/>
              </a:rPr>
              <a:t>0</a:t>
            </a:r>
            <a:r>
              <a:rPr sz="700" spc="5" dirty="0">
                <a:latin typeface="Times New Roman"/>
                <a:cs typeface="Times New Roman"/>
              </a:rPr>
              <a:t>1</a:t>
            </a:r>
            <a:r>
              <a:rPr sz="700" dirty="0">
                <a:latin typeface="Times New Roman"/>
                <a:cs typeface="Times New Roman"/>
              </a:rPr>
              <a:t>0</a:t>
            </a:r>
            <a:r>
              <a:rPr sz="700" spc="-5" dirty="0">
                <a:latin typeface="Times New Roman"/>
                <a:cs typeface="Times New Roman"/>
              </a:rPr>
              <a:t> </a:t>
            </a:r>
            <a:r>
              <a:rPr sz="70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900">
              <a:latin typeface="Symbol"/>
              <a:cs typeface="Symbol"/>
            </a:endParaRPr>
          </a:p>
          <a:p>
            <a:pPr marL="75565">
              <a:lnSpc>
                <a:spcPct val="100000"/>
              </a:lnSpc>
            </a:pPr>
            <a:r>
              <a:rPr sz="900" spc="10" dirty="0">
                <a:latin typeface="Times New Roman"/>
                <a:cs typeface="Times New Roman"/>
              </a:rPr>
              <a:t>Cu+</a:t>
            </a:r>
            <a:r>
              <a:rPr sz="900" i="1" spc="10" dirty="0">
                <a:latin typeface="Times New Roman"/>
                <a:cs typeface="Times New Roman"/>
              </a:rPr>
              <a:t>L</a:t>
            </a:r>
            <a:r>
              <a:rPr sz="900" spc="15" baseline="-9259" dirty="0">
                <a:latin typeface="Times New Roman"/>
                <a:cs typeface="Times New Roman"/>
              </a:rPr>
              <a:t>1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709666" y="1824227"/>
            <a:ext cx="506095" cy="520065"/>
          </a:xfrm>
          <a:prstGeom prst="rect">
            <a:avLst/>
          </a:prstGeom>
          <a:ln w="737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83185">
              <a:lnSpc>
                <a:spcPct val="100000"/>
              </a:lnSpc>
            </a:pPr>
            <a:r>
              <a:rPr sz="900" spc="10" dirty="0">
                <a:latin typeface="Times New Roman"/>
                <a:cs typeface="Times New Roman"/>
              </a:rPr>
              <a:t>Cu+</a:t>
            </a:r>
            <a:r>
              <a:rPr sz="900" i="1" spc="10" dirty="0">
                <a:latin typeface="Times New Roman"/>
                <a:cs typeface="Times New Roman"/>
              </a:rPr>
              <a:t>L</a:t>
            </a:r>
            <a:r>
              <a:rPr sz="900" spc="15" baseline="-9259" dirty="0">
                <a:latin typeface="Times New Roman"/>
                <a:cs typeface="Times New Roman"/>
              </a:rPr>
              <a:t>2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283961" y="3120748"/>
            <a:ext cx="353695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C</a:t>
            </a:r>
            <a:r>
              <a:rPr sz="900" dirty="0">
                <a:latin typeface="Times New Roman"/>
                <a:cs typeface="Times New Roman"/>
              </a:rPr>
              <a:t>u</a:t>
            </a:r>
            <a:r>
              <a:rPr sz="900" spc="10" dirty="0">
                <a:latin typeface="Times New Roman"/>
                <a:cs typeface="Times New Roman"/>
              </a:rPr>
              <a:t>+</a:t>
            </a:r>
            <a:r>
              <a:rPr sz="900" spc="20" dirty="0">
                <a:latin typeface="Times New Roman"/>
                <a:cs typeface="Times New Roman"/>
              </a:rPr>
              <a:t>P</a:t>
            </a:r>
            <a:r>
              <a:rPr sz="900" spc="10" dirty="0"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687955" y="1489306"/>
            <a:ext cx="549910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L</a:t>
            </a:r>
            <a:r>
              <a:rPr sz="900" spc="15" baseline="-9259" dirty="0">
                <a:latin typeface="Times New Roman"/>
                <a:cs typeface="Times New Roman"/>
              </a:rPr>
              <a:t>1</a:t>
            </a:r>
            <a:r>
              <a:rPr sz="900" spc="10" dirty="0">
                <a:latin typeface="Times New Roman"/>
                <a:cs typeface="Times New Roman"/>
              </a:rPr>
              <a:t>+</a:t>
            </a:r>
            <a:r>
              <a:rPr sz="900" i="1" spc="10" dirty="0">
                <a:latin typeface="Times New Roman"/>
                <a:cs typeface="Times New Roman"/>
              </a:rPr>
              <a:t>L</a:t>
            </a:r>
            <a:r>
              <a:rPr sz="900" spc="15" baseline="-9259" dirty="0">
                <a:latin typeface="Times New Roman"/>
                <a:cs typeface="Times New Roman"/>
              </a:rPr>
              <a:t>2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902452" y="1366265"/>
            <a:ext cx="51435" cy="165735"/>
          </a:xfrm>
          <a:custGeom>
            <a:avLst/>
            <a:gdLst/>
            <a:ahLst/>
            <a:cxnLst/>
            <a:rect l="l" t="t" r="r" b="b"/>
            <a:pathLst>
              <a:path w="51435" h="165734">
                <a:moveTo>
                  <a:pt x="51054" y="0"/>
                </a:moveTo>
                <a:lnTo>
                  <a:pt x="0" y="165354"/>
                </a:lnTo>
              </a:path>
            </a:pathLst>
          </a:custGeom>
          <a:ln w="73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5713355" y="1075539"/>
            <a:ext cx="499109" cy="1670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30"/>
              </a:spcBef>
            </a:pPr>
            <a:r>
              <a:rPr sz="900" i="1" spc="15" dirty="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202815" y="1458090"/>
            <a:ext cx="5035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100"/>
              </a:spcBef>
            </a:pPr>
            <a:r>
              <a:rPr sz="700" spc="5" dirty="0">
                <a:latin typeface="Times New Roman"/>
                <a:cs typeface="Times New Roman"/>
              </a:rPr>
              <a:t>41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514592" y="1315596"/>
            <a:ext cx="18224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Times New Roman"/>
                <a:cs typeface="Times New Roman"/>
              </a:rPr>
              <a:t>9</a:t>
            </a:r>
            <a:r>
              <a:rPr sz="700" spc="-10" dirty="0">
                <a:latin typeface="Times New Roman"/>
                <a:cs typeface="Times New Roman"/>
              </a:rPr>
              <a:t>2</a:t>
            </a:r>
            <a:r>
              <a:rPr sz="700" dirty="0">
                <a:latin typeface="Times New Roman"/>
                <a:cs typeface="Times New Roman"/>
              </a:rPr>
              <a:t>,6</a:t>
            </a:r>
            <a:endParaRPr sz="700">
              <a:latin typeface="Times New Roman"/>
              <a:cs typeface="Times New Roman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4181855" y="1278101"/>
            <a:ext cx="2550160" cy="1421130"/>
            <a:chOff x="4181855" y="1278101"/>
            <a:chExt cx="2550160" cy="1421130"/>
          </a:xfrm>
        </p:grpSpPr>
        <p:sp>
          <p:nvSpPr>
            <p:cNvPr id="44" name="object 44"/>
            <p:cNvSpPr/>
            <p:nvPr/>
          </p:nvSpPr>
          <p:spPr>
            <a:xfrm>
              <a:off x="6501383" y="1433321"/>
              <a:ext cx="220345" cy="1256030"/>
            </a:xfrm>
            <a:custGeom>
              <a:avLst/>
              <a:gdLst/>
              <a:ahLst/>
              <a:cxnLst/>
              <a:rect l="l" t="t" r="r" b="b"/>
              <a:pathLst>
                <a:path w="220345" h="1256030">
                  <a:moveTo>
                    <a:pt x="0" y="0"/>
                  </a:moveTo>
                  <a:lnTo>
                    <a:pt x="40576" y="17811"/>
                  </a:lnTo>
                  <a:lnTo>
                    <a:pt x="73152" y="41910"/>
                  </a:lnTo>
                  <a:lnTo>
                    <a:pt x="96833" y="87022"/>
                  </a:lnTo>
                  <a:lnTo>
                    <a:pt x="103632" y="115062"/>
                  </a:lnTo>
                  <a:lnTo>
                    <a:pt x="109916" y="134636"/>
                  </a:lnTo>
                  <a:lnTo>
                    <a:pt x="121901" y="173931"/>
                  </a:lnTo>
                  <a:lnTo>
                    <a:pt x="129503" y="223351"/>
                  </a:lnTo>
                  <a:lnTo>
                    <a:pt x="139446" y="312420"/>
                  </a:lnTo>
                  <a:lnTo>
                    <a:pt x="145851" y="378326"/>
                  </a:lnTo>
                  <a:lnTo>
                    <a:pt x="152977" y="455342"/>
                  </a:lnTo>
                  <a:lnTo>
                    <a:pt x="156782" y="497610"/>
                  </a:lnTo>
                  <a:lnTo>
                    <a:pt x="160732" y="542168"/>
                  </a:lnTo>
                  <a:lnTo>
                    <a:pt x="164818" y="588853"/>
                  </a:lnTo>
                  <a:lnTo>
                    <a:pt x="169026" y="637502"/>
                  </a:lnTo>
                  <a:lnTo>
                    <a:pt x="173347" y="687953"/>
                  </a:lnTo>
                  <a:lnTo>
                    <a:pt x="177768" y="740043"/>
                  </a:lnTo>
                  <a:lnTo>
                    <a:pt x="182278" y="793609"/>
                  </a:lnTo>
                  <a:lnTo>
                    <a:pt x="186867" y="848489"/>
                  </a:lnTo>
                  <a:lnTo>
                    <a:pt x="191522" y="904521"/>
                  </a:lnTo>
                  <a:lnTo>
                    <a:pt x="196232" y="961541"/>
                  </a:lnTo>
                  <a:lnTo>
                    <a:pt x="200987" y="1019386"/>
                  </a:lnTo>
                  <a:lnTo>
                    <a:pt x="205774" y="1077895"/>
                  </a:lnTo>
                  <a:lnTo>
                    <a:pt x="210582" y="1136905"/>
                  </a:lnTo>
                  <a:lnTo>
                    <a:pt x="215400" y="1196253"/>
                  </a:lnTo>
                  <a:lnTo>
                    <a:pt x="220218" y="1255776"/>
                  </a:lnTo>
                </a:path>
              </a:pathLst>
            </a:custGeom>
            <a:ln w="196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226558" y="1287944"/>
              <a:ext cx="1275080" cy="145415"/>
            </a:xfrm>
            <a:custGeom>
              <a:avLst/>
              <a:gdLst/>
              <a:ahLst/>
              <a:cxnLst/>
              <a:rect l="l" t="t" r="r" b="b"/>
              <a:pathLst>
                <a:path w="1275079" h="145415">
                  <a:moveTo>
                    <a:pt x="0" y="145377"/>
                  </a:moveTo>
                  <a:lnTo>
                    <a:pt x="47663" y="129414"/>
                  </a:lnTo>
                  <a:lnTo>
                    <a:pt x="95306" y="113683"/>
                  </a:lnTo>
                  <a:lnTo>
                    <a:pt x="142779" y="98419"/>
                  </a:lnTo>
                  <a:lnTo>
                    <a:pt x="189935" y="83852"/>
                  </a:lnTo>
                  <a:lnTo>
                    <a:pt x="236625" y="70218"/>
                  </a:lnTo>
                  <a:lnTo>
                    <a:pt x="282702" y="57747"/>
                  </a:lnTo>
                  <a:lnTo>
                    <a:pt x="336901" y="44464"/>
                  </a:lnTo>
                  <a:lnTo>
                    <a:pt x="390589" y="32314"/>
                  </a:lnTo>
                  <a:lnTo>
                    <a:pt x="443618" y="21701"/>
                  </a:lnTo>
                  <a:lnTo>
                    <a:pt x="495842" y="13027"/>
                  </a:lnTo>
                  <a:lnTo>
                    <a:pt x="547116" y="6693"/>
                  </a:lnTo>
                  <a:lnTo>
                    <a:pt x="596542" y="2523"/>
                  </a:lnTo>
                  <a:lnTo>
                    <a:pt x="644249" y="219"/>
                  </a:lnTo>
                  <a:lnTo>
                    <a:pt x="691627" y="0"/>
                  </a:lnTo>
                  <a:lnTo>
                    <a:pt x="740066" y="2084"/>
                  </a:lnTo>
                  <a:lnTo>
                    <a:pt x="790956" y="6693"/>
                  </a:lnTo>
                  <a:lnTo>
                    <a:pt x="837205" y="12401"/>
                  </a:lnTo>
                  <a:lnTo>
                    <a:pt x="886375" y="20098"/>
                  </a:lnTo>
                  <a:lnTo>
                    <a:pt x="936688" y="29362"/>
                  </a:lnTo>
                  <a:lnTo>
                    <a:pt x="986366" y="39769"/>
                  </a:lnTo>
                  <a:lnTo>
                    <a:pt x="1033631" y="50896"/>
                  </a:lnTo>
                  <a:lnTo>
                    <a:pt x="1076706" y="62319"/>
                  </a:lnTo>
                  <a:lnTo>
                    <a:pt x="1133486" y="80976"/>
                  </a:lnTo>
                  <a:lnTo>
                    <a:pt x="1184052" y="101276"/>
                  </a:lnTo>
                  <a:lnTo>
                    <a:pt x="1230475" y="122862"/>
                  </a:lnTo>
                  <a:lnTo>
                    <a:pt x="1274826" y="145377"/>
                  </a:lnTo>
                </a:path>
              </a:pathLst>
            </a:custGeom>
            <a:ln w="1968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181855" y="1433321"/>
              <a:ext cx="2319655" cy="0"/>
            </a:xfrm>
            <a:custGeom>
              <a:avLst/>
              <a:gdLst/>
              <a:ahLst/>
              <a:cxnLst/>
              <a:rect l="l" t="t" r="r" b="b"/>
              <a:pathLst>
                <a:path w="2319654">
                  <a:moveTo>
                    <a:pt x="0" y="0"/>
                  </a:moveTo>
                  <a:lnTo>
                    <a:pt x="2319528" y="0"/>
                  </a:lnTo>
                </a:path>
              </a:pathLst>
            </a:custGeom>
            <a:ln w="196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4637023" y="3823966"/>
            <a:ext cx="146494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2384" marR="5080" indent="-2032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12.30. </a:t>
            </a:r>
            <a:r>
              <a:rPr sz="1000" spc="-5" dirty="0">
                <a:latin typeface="Times New Roman"/>
                <a:cs typeface="Times New Roman"/>
              </a:rPr>
              <a:t>Діаграма стану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свинець»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48" name="object 4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12970" y="7516368"/>
            <a:ext cx="2102357" cy="1562861"/>
          </a:xfrm>
          <a:prstGeom prst="rect">
            <a:avLst/>
          </a:prstGeom>
        </p:spPr>
      </p:pic>
      <p:sp>
        <p:nvSpPr>
          <p:cNvPr id="49" name="object 49"/>
          <p:cNvSpPr txBox="1"/>
          <p:nvPr/>
        </p:nvSpPr>
        <p:spPr>
          <a:xfrm>
            <a:off x="6357620" y="7958252"/>
            <a:ext cx="17589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5" dirty="0">
                <a:latin typeface="Times New Roman"/>
                <a:cs typeface="Times New Roman"/>
              </a:rPr>
              <a:t>Сu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454140" y="8108442"/>
            <a:ext cx="78740" cy="105410"/>
          </a:xfrm>
          <a:custGeom>
            <a:avLst/>
            <a:gdLst/>
            <a:ahLst/>
            <a:cxnLst/>
            <a:rect l="l" t="t" r="r" b="b"/>
            <a:pathLst>
              <a:path w="78740" h="105409">
                <a:moveTo>
                  <a:pt x="78486" y="105156"/>
                </a:moveTo>
                <a:lnTo>
                  <a:pt x="0" y="0"/>
                </a:lnTo>
              </a:path>
            </a:pathLst>
          </a:custGeom>
          <a:ln w="80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063744" y="8813977"/>
            <a:ext cx="16319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10" dirty="0">
                <a:latin typeface="Times New Roman"/>
                <a:cs typeface="Times New Roman"/>
              </a:rPr>
              <a:t>Pb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921758" y="8832342"/>
            <a:ext cx="146050" cy="80010"/>
          </a:xfrm>
          <a:custGeom>
            <a:avLst/>
            <a:gdLst/>
            <a:ahLst/>
            <a:cxnLst/>
            <a:rect l="l" t="t" r="r" b="b"/>
            <a:pathLst>
              <a:path w="146050" h="80009">
                <a:moveTo>
                  <a:pt x="145542" y="80010"/>
                </a:moveTo>
                <a:lnTo>
                  <a:pt x="0" y="0"/>
                </a:lnTo>
              </a:path>
            </a:pathLst>
          </a:custGeom>
          <a:ln w="80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5015738" y="9145780"/>
            <a:ext cx="152336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98425" marR="5080" indent="-8636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12.31. </a:t>
            </a:r>
            <a:r>
              <a:rPr sz="1000" spc="-5" dirty="0">
                <a:latin typeface="Times New Roman"/>
                <a:cs typeface="Times New Roman"/>
              </a:rPr>
              <a:t>Мікроструктура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свинцевої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БрС30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01" y="875786"/>
            <a:ext cx="3419475" cy="2661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7045" indent="-114935">
              <a:lnSpc>
                <a:spcPts val="1410"/>
              </a:lnSpc>
              <a:spcBef>
                <a:spcPts val="100"/>
              </a:spcBef>
              <a:buChar char="–"/>
              <a:tabLst>
                <a:tab pos="48768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заміщення;</a:t>
            </a:r>
            <a:endParaRPr sz="1200">
              <a:latin typeface="Times New Roman"/>
              <a:cs typeface="Times New Roman"/>
            </a:endParaRPr>
          </a:p>
          <a:p>
            <a:pPr marL="487045" indent="-114935">
              <a:lnSpc>
                <a:spcPts val="1380"/>
              </a:lnSpc>
              <a:buChar char="–"/>
              <a:tabLst>
                <a:tab pos="48768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проникнення;</a:t>
            </a:r>
            <a:endParaRPr sz="1200">
              <a:latin typeface="Times New Roman"/>
              <a:cs typeface="Times New Roman"/>
            </a:endParaRPr>
          </a:p>
          <a:p>
            <a:pPr marL="487045" indent="-114935">
              <a:lnSpc>
                <a:spcPts val="1380"/>
              </a:lnSpc>
              <a:buChar char="–"/>
              <a:tabLst>
                <a:tab pos="487680" algn="l"/>
              </a:tabLst>
            </a:pPr>
            <a:r>
              <a:rPr sz="1200" spc="-5" dirty="0">
                <a:latin typeface="Times New Roman"/>
                <a:cs typeface="Times New Roman"/>
              </a:rPr>
              <a:t>віднімання.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r">
              <a:lnSpc>
                <a:spcPct val="958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розчинах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заміщення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кристалічній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решітці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розчинника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частина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заміщена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атомами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розчиненого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2.4,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Заміщення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снюється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випадкових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місцях,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 неупорядкованими </a:t>
            </a:r>
            <a:r>
              <a:rPr sz="1200" dirty="0">
                <a:latin typeface="Times New Roman"/>
                <a:cs typeface="Times New Roman"/>
              </a:rPr>
              <a:t>твердими </a:t>
            </a:r>
            <a:r>
              <a:rPr sz="1200" spc="-5" dirty="0">
                <a:latin typeface="Times New Roman"/>
                <a:cs typeface="Times New Roman"/>
              </a:rPr>
              <a:t>розчинами.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утворенні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розчинів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заміщення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періоди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ре-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шітки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змінюються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залежності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від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різниці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атомних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діаметрів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розчиненого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елемента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розчинника.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Якщо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атом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розчиненого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елемента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більше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атома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розчинни-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ка,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елементарні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осередка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збільшуються,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якщо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нше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зменшуються.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першому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наближенні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це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змі-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пропорційна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концентрації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розчиненого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компоне-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778" y="3503922"/>
            <a:ext cx="5787390" cy="64789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715" algn="just">
              <a:lnSpc>
                <a:spcPts val="1380"/>
              </a:lnSpc>
              <a:spcBef>
                <a:spcPts val="195"/>
              </a:spcBef>
            </a:pPr>
            <a:r>
              <a:rPr sz="1200" spc="-10" dirty="0">
                <a:latin typeface="Times New Roman"/>
                <a:cs typeface="Times New Roman"/>
              </a:rPr>
              <a:t>нта. </a:t>
            </a:r>
            <a:r>
              <a:rPr sz="1200" spc="-15" dirty="0">
                <a:latin typeface="Times New Roman"/>
                <a:cs typeface="Times New Roman"/>
              </a:rPr>
              <a:t>Зміна </a:t>
            </a:r>
            <a:r>
              <a:rPr sz="1200" spc="-10" dirty="0">
                <a:latin typeface="Times New Roman"/>
                <a:cs typeface="Times New Roman"/>
              </a:rPr>
              <a:t>параметрів решітки при </a:t>
            </a:r>
            <a:r>
              <a:rPr sz="1200" spc="-15" dirty="0">
                <a:latin typeface="Times New Roman"/>
                <a:cs typeface="Times New Roman"/>
              </a:rPr>
              <a:t>утворенні </a:t>
            </a:r>
            <a:r>
              <a:rPr sz="1200" spc="-10" dirty="0">
                <a:latin typeface="Times New Roman"/>
                <a:cs typeface="Times New Roman"/>
              </a:rPr>
              <a:t>твердих </a:t>
            </a:r>
            <a:r>
              <a:rPr sz="1200" spc="-15" dirty="0">
                <a:latin typeface="Times New Roman"/>
                <a:cs typeface="Times New Roman"/>
              </a:rPr>
              <a:t>розчинів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важливий </a:t>
            </a:r>
            <a:r>
              <a:rPr sz="1200" spc="-10" dirty="0">
                <a:latin typeface="Times New Roman"/>
                <a:cs typeface="Times New Roman"/>
              </a:rPr>
              <a:t>момент, який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визначає </a:t>
            </a:r>
            <a:r>
              <a:rPr sz="1200" spc="-10" dirty="0">
                <a:latin typeface="Times New Roman"/>
                <a:cs typeface="Times New Roman"/>
              </a:rPr>
              <a:t>зміну </a:t>
            </a:r>
            <a:r>
              <a:rPr sz="1200" spc="-15" dirty="0">
                <a:latin typeface="Times New Roman"/>
                <a:cs typeface="Times New Roman"/>
              </a:rPr>
              <a:t>властивостей. Зменшення параметра веде </a:t>
            </a:r>
            <a:r>
              <a:rPr sz="1200" spc="-10" dirty="0">
                <a:latin typeface="Times New Roman"/>
                <a:cs typeface="Times New Roman"/>
              </a:rPr>
              <a:t>до більшого </a:t>
            </a:r>
            <a:r>
              <a:rPr sz="1200" spc="-15" dirty="0">
                <a:latin typeface="Times New Roman"/>
                <a:cs typeface="Times New Roman"/>
              </a:rPr>
              <a:t>зміцнення, </a:t>
            </a:r>
            <a:r>
              <a:rPr sz="1200" spc="-10" dirty="0">
                <a:latin typeface="Times New Roman"/>
                <a:cs typeface="Times New Roman"/>
              </a:rPr>
              <a:t>ніж йо-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збільшення.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Тверді </a:t>
            </a:r>
            <a:r>
              <a:rPr sz="1200" i="1" spc="-5" dirty="0">
                <a:latin typeface="Times New Roman"/>
                <a:cs typeface="Times New Roman"/>
              </a:rPr>
              <a:t>розчини проникнення </a:t>
            </a:r>
            <a:r>
              <a:rPr sz="1200" spc="-5" dirty="0">
                <a:latin typeface="Times New Roman"/>
                <a:cs typeface="Times New Roman"/>
              </a:rPr>
              <a:t>утворюються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проникнення </a:t>
            </a:r>
            <a:r>
              <a:rPr sz="1200" dirty="0">
                <a:latin typeface="Times New Roman"/>
                <a:cs typeface="Times New Roman"/>
              </a:rPr>
              <a:t>атомів </a:t>
            </a:r>
            <a:r>
              <a:rPr sz="1200" spc="-5" dirty="0">
                <a:latin typeface="Times New Roman"/>
                <a:cs typeface="Times New Roman"/>
              </a:rPr>
              <a:t>розчи-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неного </a:t>
            </a:r>
            <a:r>
              <a:rPr sz="1200" dirty="0">
                <a:latin typeface="Times New Roman"/>
                <a:cs typeface="Times New Roman"/>
              </a:rPr>
              <a:t>компонента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пори</a:t>
            </a:r>
            <a:r>
              <a:rPr sz="1200" dirty="0">
                <a:latin typeface="Times New Roman"/>
                <a:cs typeface="Times New Roman"/>
              </a:rPr>
              <a:t> кристалічної </a:t>
            </a:r>
            <a:r>
              <a:rPr sz="1200" spc="-5" dirty="0">
                <a:latin typeface="Times New Roman"/>
                <a:cs typeface="Times New Roman"/>
              </a:rPr>
              <a:t>решітки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розчинника </a:t>
            </a:r>
            <a:r>
              <a:rPr sz="1200" spc="-5" dirty="0">
                <a:latin typeface="Times New Roman"/>
                <a:cs typeface="Times New Roman"/>
              </a:rPr>
              <a:t>(рис. 2.4,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Утворення таких </a:t>
            </a:r>
            <a:r>
              <a:rPr sz="1200" dirty="0">
                <a:latin typeface="Times New Roman"/>
                <a:cs typeface="Times New Roman"/>
              </a:rPr>
              <a:t>розчинів є можливим, </a:t>
            </a: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атоми розчиненого елемента </a:t>
            </a:r>
            <a:r>
              <a:rPr sz="1200" spc="-5" dirty="0">
                <a:latin typeface="Times New Roman"/>
                <a:cs typeface="Times New Roman"/>
              </a:rPr>
              <a:t>мають </a:t>
            </a:r>
            <a:r>
              <a:rPr sz="1200" dirty="0">
                <a:latin typeface="Times New Roman"/>
                <a:cs typeface="Times New Roman"/>
              </a:rPr>
              <a:t> малі </a:t>
            </a:r>
            <a:r>
              <a:rPr sz="1200" spc="-5" dirty="0">
                <a:latin typeface="Times New Roman"/>
                <a:cs typeface="Times New Roman"/>
              </a:rPr>
              <a:t>розміри. Це такі елементи, які </a:t>
            </a:r>
            <a:r>
              <a:rPr sz="1200" dirty="0">
                <a:latin typeface="Times New Roman"/>
                <a:cs typeface="Times New Roman"/>
              </a:rPr>
              <a:t>знаходяться </a:t>
            </a:r>
            <a:r>
              <a:rPr sz="1200" spc="-5" dirty="0">
                <a:latin typeface="Times New Roman"/>
                <a:cs typeface="Times New Roman"/>
              </a:rPr>
              <a:t>на початку періодичної системи </a:t>
            </a:r>
            <a:r>
              <a:rPr sz="1200" dirty="0">
                <a:latin typeface="Times New Roman"/>
                <a:cs typeface="Times New Roman"/>
              </a:rPr>
              <a:t>Мен-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делєєва – </a:t>
            </a:r>
            <a:r>
              <a:rPr sz="1200" spc="-5" dirty="0">
                <a:latin typeface="Times New Roman"/>
                <a:cs typeface="Times New Roman"/>
              </a:rPr>
              <a:t>вуглець, водень, азот, бор. </a:t>
            </a:r>
            <a:r>
              <a:rPr sz="1200" dirty="0">
                <a:latin typeface="Times New Roman"/>
                <a:cs typeface="Times New Roman"/>
              </a:rPr>
              <a:t>Розміри атомів </a:t>
            </a:r>
            <a:r>
              <a:rPr sz="1200" spc="-5" dirty="0">
                <a:latin typeface="Times New Roman"/>
                <a:cs typeface="Times New Roman"/>
              </a:rPr>
              <a:t>перевищують </a:t>
            </a:r>
            <a:r>
              <a:rPr sz="1200" dirty="0">
                <a:latin typeface="Times New Roman"/>
                <a:cs typeface="Times New Roman"/>
              </a:rPr>
              <a:t>розміри міжатомних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інтервалів у кристалічній решітці </a:t>
            </a:r>
            <a:r>
              <a:rPr sz="1200" spc="-5" dirty="0">
                <a:latin typeface="Times New Roman"/>
                <a:cs typeface="Times New Roman"/>
              </a:rPr>
              <a:t>металу, це викликає перекручування решітки, </a:t>
            </a:r>
            <a:r>
              <a:rPr sz="1200" dirty="0">
                <a:latin typeface="Times New Roman"/>
                <a:cs typeface="Times New Roman"/>
              </a:rPr>
              <a:t>і в </a:t>
            </a:r>
            <a:r>
              <a:rPr sz="1200" spc="-5" dirty="0">
                <a:latin typeface="Times New Roman"/>
                <a:cs typeface="Times New Roman"/>
              </a:rPr>
              <a:t>ній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виникає напруга.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Концентрація таких</a:t>
            </a:r>
            <a:r>
              <a:rPr sz="1200" dirty="0">
                <a:latin typeface="Times New Roman"/>
                <a:cs typeface="Times New Roman"/>
              </a:rPr>
              <a:t> розчинів</a:t>
            </a:r>
            <a:r>
              <a:rPr sz="1200" spc="-5" dirty="0">
                <a:latin typeface="Times New Roman"/>
                <a:cs typeface="Times New Roman"/>
              </a:rPr>
              <a:t> 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2…2,5 %.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Тверді </a:t>
            </a:r>
            <a:r>
              <a:rPr sz="1200" i="1" spc="-10" dirty="0">
                <a:latin typeface="Times New Roman"/>
                <a:cs typeface="Times New Roman"/>
              </a:rPr>
              <a:t>розчини </a:t>
            </a:r>
            <a:r>
              <a:rPr sz="1200" i="1" spc="-15" dirty="0">
                <a:latin typeface="Times New Roman"/>
                <a:cs typeface="Times New Roman"/>
              </a:rPr>
              <a:t>віднімання</a:t>
            </a:r>
            <a:r>
              <a:rPr sz="1200" spc="-15" dirty="0">
                <a:latin typeface="Times New Roman"/>
                <a:cs typeface="Times New Roman"/>
              </a:rPr>
              <a:t>, </a:t>
            </a:r>
            <a:r>
              <a:rPr sz="1200" spc="-10" dirty="0">
                <a:latin typeface="Times New Roman"/>
                <a:cs typeface="Times New Roman"/>
              </a:rPr>
              <a:t>або розчини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дефектною </a:t>
            </a:r>
            <a:r>
              <a:rPr sz="1200" spc="-15" dirty="0">
                <a:latin typeface="Times New Roman"/>
                <a:cs typeface="Times New Roman"/>
              </a:rPr>
              <a:t>решіткою, утворюються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базі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хімічних </a:t>
            </a:r>
            <a:r>
              <a:rPr sz="1200" spc="-10" dirty="0">
                <a:latin typeface="Times New Roman"/>
                <a:cs typeface="Times New Roman"/>
              </a:rPr>
              <a:t>сполук. При цьому </a:t>
            </a:r>
            <a:r>
              <a:rPr sz="1200" spc="-15" dirty="0">
                <a:latin typeface="Times New Roman"/>
                <a:cs typeface="Times New Roman"/>
              </a:rPr>
              <a:t>можлива </a:t>
            </a:r>
            <a:r>
              <a:rPr sz="1200" spc="-10" dirty="0">
                <a:latin typeface="Times New Roman"/>
                <a:cs typeface="Times New Roman"/>
              </a:rPr>
              <a:t>не </a:t>
            </a:r>
            <a:r>
              <a:rPr sz="1200" spc="-15" dirty="0">
                <a:latin typeface="Times New Roman"/>
                <a:cs typeface="Times New Roman"/>
              </a:rPr>
              <a:t>тільки заміна одних </a:t>
            </a:r>
            <a:r>
              <a:rPr sz="1200" spc="-10" dirty="0">
                <a:latin typeface="Times New Roman"/>
                <a:cs typeface="Times New Roman"/>
              </a:rPr>
              <a:t>атомів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вузлах кристаліч- </a:t>
            </a:r>
            <a:r>
              <a:rPr sz="1200" spc="-10" dirty="0">
                <a:latin typeface="Times New Roman"/>
                <a:cs typeface="Times New Roman"/>
              </a:rPr>
              <a:t> ної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решітки </a:t>
            </a:r>
            <a:r>
              <a:rPr sz="1200" spc="-10" dirty="0">
                <a:latin typeface="Times New Roman"/>
                <a:cs typeface="Times New Roman"/>
              </a:rPr>
              <a:t>іншими,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утворення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порожніх, </a:t>
            </a:r>
            <a:r>
              <a:rPr sz="1200" spc="-10" dirty="0">
                <a:latin typeface="Times New Roman"/>
                <a:cs typeface="Times New Roman"/>
              </a:rPr>
              <a:t>не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зайнятих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атомами, </a:t>
            </a:r>
            <a:r>
              <a:rPr sz="1200" spc="-10" dirty="0">
                <a:latin typeface="Times New Roman"/>
                <a:cs typeface="Times New Roman"/>
              </a:rPr>
              <a:t>вузлів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решітки.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хімічної сполуки </a:t>
            </a:r>
            <a:r>
              <a:rPr sz="1200" spc="-5" dirty="0">
                <a:latin typeface="Times New Roman"/>
                <a:cs typeface="Times New Roman"/>
              </a:rPr>
              <a:t>додається один елемент, який входить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формулу сполуки, йо-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</a:t>
            </a:r>
            <a:r>
              <a:rPr sz="1200" dirty="0">
                <a:latin typeface="Times New Roman"/>
                <a:cs typeface="Times New Roman"/>
              </a:rPr>
              <a:t>атоми </a:t>
            </a:r>
            <a:r>
              <a:rPr sz="1200" spc="-5" dirty="0">
                <a:latin typeface="Times New Roman"/>
                <a:cs typeface="Times New Roman"/>
              </a:rPr>
              <a:t>займають </a:t>
            </a:r>
            <a:r>
              <a:rPr sz="1200" dirty="0">
                <a:latin typeface="Times New Roman"/>
                <a:cs typeface="Times New Roman"/>
              </a:rPr>
              <a:t>нормальне </a:t>
            </a:r>
            <a:r>
              <a:rPr sz="1200" spc="-5" dirty="0">
                <a:latin typeface="Times New Roman"/>
                <a:cs typeface="Times New Roman"/>
              </a:rPr>
              <a:t>положення </a:t>
            </a:r>
            <a:r>
              <a:rPr sz="1200" dirty="0">
                <a:latin typeface="Times New Roman"/>
                <a:cs typeface="Times New Roman"/>
              </a:rPr>
              <a:t>у решітці </a:t>
            </a:r>
            <a:r>
              <a:rPr sz="1200" spc="-5" dirty="0">
                <a:latin typeface="Times New Roman"/>
                <a:cs typeface="Times New Roman"/>
              </a:rPr>
              <a:t>сполуки, </a:t>
            </a:r>
            <a:r>
              <a:rPr sz="1200" dirty="0">
                <a:latin typeface="Times New Roman"/>
                <a:cs typeface="Times New Roman"/>
              </a:rPr>
              <a:t>а місця </a:t>
            </a:r>
            <a:r>
              <a:rPr sz="1200" spc="-5" dirty="0">
                <a:latin typeface="Times New Roman"/>
                <a:cs typeface="Times New Roman"/>
              </a:rPr>
              <a:t>атомів </a:t>
            </a:r>
            <a:r>
              <a:rPr sz="1200" dirty="0">
                <a:latin typeface="Times New Roman"/>
                <a:cs typeface="Times New Roman"/>
              </a:rPr>
              <a:t>іншого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елемента</a:t>
            </a:r>
            <a:r>
              <a:rPr sz="1200" spc="-5" dirty="0">
                <a:latin typeface="Times New Roman"/>
                <a:cs typeface="Times New Roman"/>
              </a:rPr>
              <a:t> залишаються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незайнятими.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2771775">
              <a:lnSpc>
                <a:spcPct val="100000"/>
              </a:lnSpc>
              <a:spcBef>
                <a:spcPts val="815"/>
              </a:spcBef>
            </a:pPr>
            <a:r>
              <a:rPr sz="1400" b="1" spc="-5" dirty="0">
                <a:latin typeface="Times New Roman"/>
                <a:cs typeface="Times New Roman"/>
              </a:rPr>
              <a:t>2.4.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КРИСТАЛІЗАЦІЯ СПЛАВІВ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Кристалізація сплавів </a:t>
            </a:r>
            <a:r>
              <a:rPr sz="1200" spc="-5" dirty="0">
                <a:latin typeface="Times New Roman"/>
                <a:cs typeface="Times New Roman"/>
              </a:rPr>
              <a:t>підпорядковується тим </a:t>
            </a:r>
            <a:r>
              <a:rPr sz="1200" dirty="0">
                <a:latin typeface="Times New Roman"/>
                <a:cs typeface="Times New Roman"/>
              </a:rPr>
              <a:t>самим </a:t>
            </a:r>
            <a:r>
              <a:rPr sz="1200" spc="-5" dirty="0">
                <a:latin typeface="Times New Roman"/>
                <a:cs typeface="Times New Roman"/>
              </a:rPr>
              <a:t>закономірностям, </a:t>
            </a:r>
            <a:r>
              <a:rPr sz="1200" dirty="0">
                <a:latin typeface="Times New Roman"/>
                <a:cs typeface="Times New Roman"/>
              </a:rPr>
              <a:t>що і </a:t>
            </a:r>
            <a:r>
              <a:rPr sz="1200" spc="-5" dirty="0">
                <a:latin typeface="Times New Roman"/>
                <a:cs typeface="Times New Roman"/>
              </a:rPr>
              <a:t>криста- </a:t>
            </a:r>
            <a:r>
              <a:rPr sz="1200" dirty="0">
                <a:latin typeface="Times New Roman"/>
                <a:cs typeface="Times New Roman"/>
              </a:rPr>
              <a:t> лізація </a:t>
            </a:r>
            <a:r>
              <a:rPr sz="1200" spc="-5" dirty="0">
                <a:latin typeface="Times New Roman"/>
                <a:cs typeface="Times New Roman"/>
              </a:rPr>
              <a:t>чистих металів. Необхідною умовою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прагнення </a:t>
            </a:r>
            <a:r>
              <a:rPr sz="1200" dirty="0">
                <a:latin typeface="Times New Roman"/>
                <a:cs typeface="Times New Roman"/>
              </a:rPr>
              <a:t>системи до </a:t>
            </a:r>
            <a:r>
              <a:rPr sz="1200" spc="-5" dirty="0">
                <a:latin typeface="Times New Roman"/>
                <a:cs typeface="Times New Roman"/>
              </a:rPr>
              <a:t>стану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мінімумом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вільної </a:t>
            </a:r>
            <a:r>
              <a:rPr sz="1200" dirty="0">
                <a:latin typeface="Times New Roman"/>
                <a:cs typeface="Times New Roman"/>
              </a:rPr>
              <a:t>енергії.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Основною відмінністю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велика </a:t>
            </a:r>
            <a:r>
              <a:rPr sz="1200" dirty="0">
                <a:latin typeface="Times New Roman"/>
                <a:cs typeface="Times New Roman"/>
              </a:rPr>
              <a:t>роль </a:t>
            </a:r>
            <a:r>
              <a:rPr sz="1200" spc="-5" dirty="0">
                <a:latin typeface="Times New Roman"/>
                <a:cs typeface="Times New Roman"/>
              </a:rPr>
              <a:t>дифузійних </a:t>
            </a:r>
            <a:r>
              <a:rPr sz="1200" dirty="0">
                <a:latin typeface="Times New Roman"/>
                <a:cs typeface="Times New Roman"/>
              </a:rPr>
              <a:t>процесів між </a:t>
            </a:r>
            <a:r>
              <a:rPr sz="1200" spc="-5" dirty="0">
                <a:latin typeface="Times New Roman"/>
                <a:cs typeface="Times New Roman"/>
              </a:rPr>
              <a:t>рідиною </a:t>
            </a:r>
            <a:r>
              <a:rPr sz="1200" dirty="0">
                <a:latin typeface="Times New Roman"/>
                <a:cs typeface="Times New Roman"/>
              </a:rPr>
              <a:t>і твердою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фазою. Ці </a:t>
            </a:r>
            <a:r>
              <a:rPr sz="1200" dirty="0">
                <a:latin typeface="Times New Roman"/>
                <a:cs typeface="Times New Roman"/>
              </a:rPr>
              <a:t>процеси необхідні для </a:t>
            </a:r>
            <a:r>
              <a:rPr sz="1200" spc="-5" dirty="0">
                <a:latin typeface="Times New Roman"/>
                <a:cs typeface="Times New Roman"/>
              </a:rPr>
              <a:t>перерозподілу різнорідних атомів, </a:t>
            </a:r>
            <a:r>
              <a:rPr sz="1200" dirty="0">
                <a:latin typeface="Times New Roman"/>
                <a:cs typeface="Times New Roman"/>
              </a:rPr>
              <a:t>що рівномірно 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поділені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рідкій фазі. При цьому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системі одночасно існують дві фази </a:t>
            </a:r>
            <a:r>
              <a:rPr sz="1200" dirty="0">
                <a:latin typeface="Times New Roman"/>
                <a:cs typeface="Times New Roman"/>
              </a:rPr>
              <a:t>– рідка і </a:t>
            </a:r>
            <a:r>
              <a:rPr sz="1200" spc="-5" dirty="0">
                <a:latin typeface="Times New Roman"/>
                <a:cs typeface="Times New Roman"/>
              </a:rPr>
              <a:t>тверда.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кривій охолодження </a:t>
            </a:r>
            <a:r>
              <a:rPr sz="1200" spc="-5" dirty="0">
                <a:latin typeface="Times New Roman"/>
                <a:cs typeface="Times New Roman"/>
              </a:rPr>
              <a:t>відсутня горизонтальна </a:t>
            </a:r>
            <a:r>
              <a:rPr sz="1200" dirty="0">
                <a:latin typeface="Times New Roman"/>
                <a:cs typeface="Times New Roman"/>
              </a:rPr>
              <a:t>ділянка через </a:t>
            </a:r>
            <a:r>
              <a:rPr sz="1200" spc="-5" dirty="0">
                <a:latin typeface="Times New Roman"/>
                <a:cs typeface="Times New Roman"/>
              </a:rPr>
              <a:t>виділення прихованої те-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плоти кристалізації, яка </a:t>
            </a:r>
            <a:r>
              <a:rPr sz="1200" dirty="0">
                <a:latin typeface="Times New Roman"/>
                <a:cs typeface="Times New Roman"/>
              </a:rPr>
              <a:t>характерна для чистих </a:t>
            </a:r>
            <a:r>
              <a:rPr sz="1200" spc="-5" dirty="0">
                <a:latin typeface="Times New Roman"/>
                <a:cs typeface="Times New Roman"/>
              </a:rPr>
              <a:t>металів,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спостерігаються перегини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початку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завершенні,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викликано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же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яви- </a:t>
            </a:r>
            <a:r>
              <a:rPr sz="1200" dirty="0">
                <a:latin typeface="Times New Roman"/>
                <a:cs typeface="Times New Roman"/>
              </a:rPr>
              <a:t> щем</a:t>
            </a:r>
            <a:r>
              <a:rPr sz="1200" spc="-5" dirty="0">
                <a:latin typeface="Times New Roman"/>
                <a:cs typeface="Times New Roman"/>
              </a:rPr>
              <a:t> (рис. 2.5).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сплавах у </a:t>
            </a:r>
            <a:r>
              <a:rPr sz="1200" spc="-5" dirty="0">
                <a:latin typeface="Times New Roman"/>
                <a:cs typeface="Times New Roman"/>
              </a:rPr>
              <a:t>твердому стані </a:t>
            </a:r>
            <a:r>
              <a:rPr sz="1200" dirty="0">
                <a:latin typeface="Times New Roman"/>
                <a:cs typeface="Times New Roman"/>
              </a:rPr>
              <a:t>мають місце </a:t>
            </a:r>
            <a:r>
              <a:rPr sz="1200" spc="-5" dirty="0">
                <a:latin typeface="Times New Roman"/>
                <a:cs typeface="Times New Roman"/>
              </a:rPr>
              <a:t>процеси перекристалізації, які </a:t>
            </a:r>
            <a:r>
              <a:rPr sz="1200" dirty="0">
                <a:latin typeface="Times New Roman"/>
                <a:cs typeface="Times New Roman"/>
              </a:rPr>
              <a:t>обумовлені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алотропним </a:t>
            </a:r>
            <a:r>
              <a:rPr sz="1200" spc="-5" dirty="0">
                <a:latin typeface="Times New Roman"/>
                <a:cs typeface="Times New Roman"/>
              </a:rPr>
              <a:t>перетвореннями компонентів </a:t>
            </a:r>
            <a:r>
              <a:rPr sz="1200" dirty="0">
                <a:latin typeface="Times New Roman"/>
                <a:cs typeface="Times New Roman"/>
              </a:rPr>
              <a:t>сплаву, </a:t>
            </a:r>
            <a:r>
              <a:rPr sz="1200" spc="-5" dirty="0">
                <a:latin typeface="Times New Roman"/>
                <a:cs typeface="Times New Roman"/>
              </a:rPr>
              <a:t>розпадом твердих розчинів, </a:t>
            </a:r>
            <a:r>
              <a:rPr sz="1200" dirty="0">
                <a:latin typeface="Times New Roman"/>
                <a:cs typeface="Times New Roman"/>
              </a:rPr>
              <a:t>виділен-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твердих </a:t>
            </a:r>
            <a:r>
              <a:rPr sz="1200" dirty="0">
                <a:latin typeface="Times New Roman"/>
                <a:cs typeface="Times New Roman"/>
              </a:rPr>
              <a:t>розчинів </a:t>
            </a:r>
            <a:r>
              <a:rPr sz="1200" spc="-5" dirty="0">
                <a:latin typeface="Times New Roman"/>
                <a:cs typeface="Times New Roman"/>
              </a:rPr>
              <a:t>вторинних фаз, </a:t>
            </a:r>
            <a:r>
              <a:rPr sz="1200" dirty="0">
                <a:latin typeface="Times New Roman"/>
                <a:cs typeface="Times New Roman"/>
              </a:rPr>
              <a:t>коли </a:t>
            </a:r>
            <a:r>
              <a:rPr sz="1200" spc="-5" dirty="0">
                <a:latin typeface="Times New Roman"/>
                <a:cs typeface="Times New Roman"/>
              </a:rPr>
              <a:t>розчинність </a:t>
            </a:r>
            <a:r>
              <a:rPr sz="1200" dirty="0">
                <a:latin typeface="Times New Roman"/>
                <a:cs typeface="Times New Roman"/>
              </a:rPr>
              <a:t>компонентів у </a:t>
            </a:r>
            <a:r>
              <a:rPr sz="1200" spc="-5" dirty="0">
                <a:latin typeface="Times New Roman"/>
                <a:cs typeface="Times New Roman"/>
              </a:rPr>
              <a:t>твердому </a:t>
            </a:r>
            <a:r>
              <a:rPr sz="1200" dirty="0">
                <a:latin typeface="Times New Roman"/>
                <a:cs typeface="Times New Roman"/>
              </a:rPr>
              <a:t>стані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змінюється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 зміною</a:t>
            </a:r>
            <a:r>
              <a:rPr sz="1200" spc="-5" dirty="0">
                <a:latin typeface="Times New Roman"/>
                <a:cs typeface="Times New Roman"/>
              </a:rPr>
              <a:t> температури.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10"/>
              </a:spcBef>
            </a:pPr>
            <a:r>
              <a:rPr sz="1000" dirty="0">
                <a:latin typeface="Times New Roman"/>
                <a:cs typeface="Times New Roman"/>
              </a:rPr>
              <a:t>29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27879" y="1142230"/>
            <a:ext cx="127000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А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31690" y="1861560"/>
            <a:ext cx="119380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В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736681" y="986116"/>
            <a:ext cx="922019" cy="1543685"/>
            <a:chOff x="4736681" y="986116"/>
            <a:chExt cx="922019" cy="1543685"/>
          </a:xfrm>
        </p:grpSpPr>
        <p:sp>
          <p:nvSpPr>
            <p:cNvPr id="10" name="object 10"/>
            <p:cNvSpPr/>
            <p:nvPr/>
          </p:nvSpPr>
          <p:spPr>
            <a:xfrm>
              <a:off x="4893564" y="1053083"/>
              <a:ext cx="706120" cy="1414780"/>
            </a:xfrm>
            <a:custGeom>
              <a:avLst/>
              <a:gdLst/>
              <a:ahLst/>
              <a:cxnLst/>
              <a:rect l="l" t="t" r="r" b="b"/>
              <a:pathLst>
                <a:path w="706120" h="1414780">
                  <a:moveTo>
                    <a:pt x="0" y="0"/>
                  </a:moveTo>
                  <a:lnTo>
                    <a:pt x="0" y="353568"/>
                  </a:lnTo>
                  <a:lnTo>
                    <a:pt x="352806" y="353568"/>
                  </a:lnTo>
                  <a:lnTo>
                    <a:pt x="352806" y="0"/>
                  </a:lnTo>
                  <a:lnTo>
                    <a:pt x="0" y="0"/>
                  </a:lnTo>
                  <a:close/>
                </a:path>
                <a:path w="706120" h="1414780">
                  <a:moveTo>
                    <a:pt x="352806" y="0"/>
                  </a:moveTo>
                  <a:lnTo>
                    <a:pt x="352806" y="353568"/>
                  </a:lnTo>
                  <a:lnTo>
                    <a:pt x="705612" y="353568"/>
                  </a:lnTo>
                  <a:lnTo>
                    <a:pt x="705612" y="0"/>
                  </a:lnTo>
                  <a:lnTo>
                    <a:pt x="352806" y="0"/>
                  </a:lnTo>
                  <a:close/>
                </a:path>
                <a:path w="706120" h="1414780">
                  <a:moveTo>
                    <a:pt x="0" y="353568"/>
                  </a:moveTo>
                  <a:lnTo>
                    <a:pt x="0" y="707136"/>
                  </a:lnTo>
                  <a:lnTo>
                    <a:pt x="352806" y="707136"/>
                  </a:lnTo>
                  <a:lnTo>
                    <a:pt x="352806" y="353568"/>
                  </a:lnTo>
                  <a:lnTo>
                    <a:pt x="0" y="353568"/>
                  </a:lnTo>
                  <a:close/>
                </a:path>
                <a:path w="706120" h="1414780">
                  <a:moveTo>
                    <a:pt x="352806" y="353568"/>
                  </a:moveTo>
                  <a:lnTo>
                    <a:pt x="352806" y="707136"/>
                  </a:lnTo>
                  <a:lnTo>
                    <a:pt x="705612" y="707136"/>
                  </a:lnTo>
                  <a:lnTo>
                    <a:pt x="705612" y="353568"/>
                  </a:lnTo>
                  <a:lnTo>
                    <a:pt x="352806" y="353568"/>
                  </a:lnTo>
                  <a:close/>
                </a:path>
                <a:path w="706120" h="1414780">
                  <a:moveTo>
                    <a:pt x="0" y="707136"/>
                  </a:moveTo>
                  <a:lnTo>
                    <a:pt x="0" y="1060704"/>
                  </a:lnTo>
                  <a:lnTo>
                    <a:pt x="352806" y="1060704"/>
                  </a:lnTo>
                  <a:lnTo>
                    <a:pt x="352806" y="707136"/>
                  </a:lnTo>
                  <a:lnTo>
                    <a:pt x="0" y="707136"/>
                  </a:lnTo>
                  <a:close/>
                </a:path>
                <a:path w="706120" h="1414780">
                  <a:moveTo>
                    <a:pt x="352806" y="707136"/>
                  </a:moveTo>
                  <a:lnTo>
                    <a:pt x="352806" y="1060704"/>
                  </a:lnTo>
                  <a:lnTo>
                    <a:pt x="705612" y="1060704"/>
                  </a:lnTo>
                  <a:lnTo>
                    <a:pt x="705612" y="707136"/>
                  </a:lnTo>
                  <a:lnTo>
                    <a:pt x="352806" y="707136"/>
                  </a:lnTo>
                  <a:close/>
                </a:path>
                <a:path w="706120" h="1414780">
                  <a:moveTo>
                    <a:pt x="0" y="1060704"/>
                  </a:moveTo>
                  <a:lnTo>
                    <a:pt x="0" y="1414272"/>
                  </a:lnTo>
                  <a:lnTo>
                    <a:pt x="352806" y="1414272"/>
                  </a:lnTo>
                  <a:lnTo>
                    <a:pt x="352806" y="1060704"/>
                  </a:lnTo>
                  <a:lnTo>
                    <a:pt x="0" y="1060704"/>
                  </a:lnTo>
                  <a:close/>
                </a:path>
                <a:path w="706120" h="1414780">
                  <a:moveTo>
                    <a:pt x="352806" y="1060704"/>
                  </a:moveTo>
                  <a:lnTo>
                    <a:pt x="352806" y="1414272"/>
                  </a:lnTo>
                  <a:lnTo>
                    <a:pt x="705612" y="1414272"/>
                  </a:lnTo>
                  <a:lnTo>
                    <a:pt x="705612" y="1060704"/>
                  </a:lnTo>
                  <a:lnTo>
                    <a:pt x="352806" y="1060704"/>
                  </a:lnTo>
                  <a:close/>
                </a:path>
              </a:pathLst>
            </a:custGeom>
            <a:ln w="991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835652" y="990599"/>
              <a:ext cx="115062" cy="114299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831931" y="986116"/>
              <a:ext cx="122504" cy="122504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189982" y="990599"/>
              <a:ext cx="115062" cy="114299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186261" y="986116"/>
              <a:ext cx="122504" cy="122504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39740" y="990599"/>
              <a:ext cx="115061" cy="114299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539740" y="989837"/>
              <a:ext cx="115570" cy="115570"/>
            </a:xfrm>
            <a:custGeom>
              <a:avLst/>
              <a:gdLst/>
              <a:ahLst/>
              <a:cxnLst/>
              <a:rect l="l" t="t" r="r" b="b"/>
              <a:pathLst>
                <a:path w="115570" h="115569">
                  <a:moveTo>
                    <a:pt x="57912" y="0"/>
                  </a:moveTo>
                  <a:lnTo>
                    <a:pt x="35361" y="4548"/>
                  </a:lnTo>
                  <a:lnTo>
                    <a:pt x="16954" y="16954"/>
                  </a:lnTo>
                  <a:lnTo>
                    <a:pt x="4548" y="35361"/>
                  </a:lnTo>
                  <a:lnTo>
                    <a:pt x="0" y="57912"/>
                  </a:lnTo>
                  <a:lnTo>
                    <a:pt x="4548" y="80021"/>
                  </a:lnTo>
                  <a:lnTo>
                    <a:pt x="16954" y="98202"/>
                  </a:lnTo>
                  <a:lnTo>
                    <a:pt x="35361" y="110525"/>
                  </a:lnTo>
                  <a:lnTo>
                    <a:pt x="57912" y="115062"/>
                  </a:lnTo>
                  <a:lnTo>
                    <a:pt x="80343" y="110525"/>
                  </a:lnTo>
                  <a:lnTo>
                    <a:pt x="98488" y="98202"/>
                  </a:lnTo>
                  <a:lnTo>
                    <a:pt x="110632" y="80021"/>
                  </a:lnTo>
                  <a:lnTo>
                    <a:pt x="115062" y="57912"/>
                  </a:lnTo>
                  <a:lnTo>
                    <a:pt x="110632" y="35361"/>
                  </a:lnTo>
                  <a:lnTo>
                    <a:pt x="98488" y="16954"/>
                  </a:lnTo>
                  <a:lnTo>
                    <a:pt x="80343" y="4548"/>
                  </a:lnTo>
                  <a:lnTo>
                    <a:pt x="57912" y="0"/>
                  </a:lnTo>
                  <a:close/>
                </a:path>
              </a:pathLst>
            </a:custGeom>
            <a:ln w="74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35652" y="1344168"/>
              <a:ext cx="115061" cy="115061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4835652" y="1343405"/>
              <a:ext cx="115570" cy="116205"/>
            </a:xfrm>
            <a:custGeom>
              <a:avLst/>
              <a:gdLst/>
              <a:ahLst/>
              <a:cxnLst/>
              <a:rect l="l" t="t" r="r" b="b"/>
              <a:pathLst>
                <a:path w="115570" h="116205">
                  <a:moveTo>
                    <a:pt x="57150" y="0"/>
                  </a:moveTo>
                  <a:lnTo>
                    <a:pt x="35040" y="4548"/>
                  </a:lnTo>
                  <a:lnTo>
                    <a:pt x="16859" y="16954"/>
                  </a:lnTo>
                  <a:lnTo>
                    <a:pt x="4536" y="35361"/>
                  </a:lnTo>
                  <a:lnTo>
                    <a:pt x="0" y="57912"/>
                  </a:lnTo>
                  <a:lnTo>
                    <a:pt x="4536" y="80462"/>
                  </a:lnTo>
                  <a:lnTo>
                    <a:pt x="16859" y="98869"/>
                  </a:lnTo>
                  <a:lnTo>
                    <a:pt x="35040" y="111275"/>
                  </a:lnTo>
                  <a:lnTo>
                    <a:pt x="57150" y="115824"/>
                  </a:lnTo>
                  <a:lnTo>
                    <a:pt x="79700" y="111275"/>
                  </a:lnTo>
                  <a:lnTo>
                    <a:pt x="98107" y="98869"/>
                  </a:lnTo>
                  <a:lnTo>
                    <a:pt x="110513" y="80462"/>
                  </a:lnTo>
                  <a:lnTo>
                    <a:pt x="115062" y="57912"/>
                  </a:lnTo>
                  <a:lnTo>
                    <a:pt x="110513" y="35361"/>
                  </a:lnTo>
                  <a:lnTo>
                    <a:pt x="98107" y="16954"/>
                  </a:lnTo>
                  <a:lnTo>
                    <a:pt x="79700" y="4548"/>
                  </a:lnTo>
                  <a:lnTo>
                    <a:pt x="57150" y="0"/>
                  </a:lnTo>
                  <a:close/>
                </a:path>
              </a:pathLst>
            </a:custGeom>
            <a:ln w="74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89982" y="1344168"/>
              <a:ext cx="115062" cy="11506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86261" y="1339684"/>
              <a:ext cx="122504" cy="12326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539740" y="1344168"/>
              <a:ext cx="115062" cy="115061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36019" y="1339684"/>
              <a:ext cx="122504" cy="12326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835652" y="1698497"/>
              <a:ext cx="115062" cy="115061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1931" y="1694014"/>
              <a:ext cx="122504" cy="12326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189982" y="1698497"/>
              <a:ext cx="115061" cy="115061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5189982" y="1697735"/>
              <a:ext cx="115570" cy="116205"/>
            </a:xfrm>
            <a:custGeom>
              <a:avLst/>
              <a:gdLst/>
              <a:ahLst/>
              <a:cxnLst/>
              <a:rect l="l" t="t" r="r" b="b"/>
              <a:pathLst>
                <a:path w="115570" h="116205">
                  <a:moveTo>
                    <a:pt x="57912" y="0"/>
                  </a:moveTo>
                  <a:lnTo>
                    <a:pt x="35361" y="4548"/>
                  </a:lnTo>
                  <a:lnTo>
                    <a:pt x="16954" y="16954"/>
                  </a:lnTo>
                  <a:lnTo>
                    <a:pt x="4548" y="35361"/>
                  </a:lnTo>
                  <a:lnTo>
                    <a:pt x="0" y="57912"/>
                  </a:lnTo>
                  <a:lnTo>
                    <a:pt x="4548" y="80462"/>
                  </a:lnTo>
                  <a:lnTo>
                    <a:pt x="16954" y="98869"/>
                  </a:lnTo>
                  <a:lnTo>
                    <a:pt x="35361" y="111275"/>
                  </a:lnTo>
                  <a:lnTo>
                    <a:pt x="57912" y="115824"/>
                  </a:lnTo>
                  <a:lnTo>
                    <a:pt x="80343" y="111275"/>
                  </a:lnTo>
                  <a:lnTo>
                    <a:pt x="98488" y="98869"/>
                  </a:lnTo>
                  <a:lnTo>
                    <a:pt x="110632" y="80462"/>
                  </a:lnTo>
                  <a:lnTo>
                    <a:pt x="115062" y="57912"/>
                  </a:lnTo>
                  <a:lnTo>
                    <a:pt x="110632" y="35361"/>
                  </a:lnTo>
                  <a:lnTo>
                    <a:pt x="98488" y="16954"/>
                  </a:lnTo>
                  <a:lnTo>
                    <a:pt x="80343" y="4548"/>
                  </a:lnTo>
                  <a:lnTo>
                    <a:pt x="57912" y="0"/>
                  </a:lnTo>
                  <a:close/>
                </a:path>
              </a:pathLst>
            </a:custGeom>
            <a:ln w="74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539740" y="1698497"/>
              <a:ext cx="115062" cy="11506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36019" y="1694014"/>
              <a:ext cx="122504" cy="12326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835652" y="2052827"/>
              <a:ext cx="115061" cy="114299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835652" y="2052065"/>
              <a:ext cx="115570" cy="115570"/>
            </a:xfrm>
            <a:custGeom>
              <a:avLst/>
              <a:gdLst/>
              <a:ahLst/>
              <a:cxnLst/>
              <a:rect l="l" t="t" r="r" b="b"/>
              <a:pathLst>
                <a:path w="115570" h="115569">
                  <a:moveTo>
                    <a:pt x="57150" y="0"/>
                  </a:moveTo>
                  <a:lnTo>
                    <a:pt x="35040" y="4536"/>
                  </a:lnTo>
                  <a:lnTo>
                    <a:pt x="16859" y="16859"/>
                  </a:lnTo>
                  <a:lnTo>
                    <a:pt x="4536" y="35040"/>
                  </a:lnTo>
                  <a:lnTo>
                    <a:pt x="0" y="57150"/>
                  </a:lnTo>
                  <a:lnTo>
                    <a:pt x="4536" y="79700"/>
                  </a:lnTo>
                  <a:lnTo>
                    <a:pt x="16859" y="98107"/>
                  </a:lnTo>
                  <a:lnTo>
                    <a:pt x="35040" y="110513"/>
                  </a:lnTo>
                  <a:lnTo>
                    <a:pt x="57150" y="115062"/>
                  </a:lnTo>
                  <a:lnTo>
                    <a:pt x="79700" y="110513"/>
                  </a:lnTo>
                  <a:lnTo>
                    <a:pt x="98107" y="98107"/>
                  </a:lnTo>
                  <a:lnTo>
                    <a:pt x="110513" y="79700"/>
                  </a:lnTo>
                  <a:lnTo>
                    <a:pt x="115062" y="57150"/>
                  </a:lnTo>
                  <a:lnTo>
                    <a:pt x="110513" y="35040"/>
                  </a:lnTo>
                  <a:lnTo>
                    <a:pt x="98107" y="16859"/>
                  </a:lnTo>
                  <a:lnTo>
                    <a:pt x="79700" y="4536"/>
                  </a:lnTo>
                  <a:lnTo>
                    <a:pt x="57150" y="0"/>
                  </a:lnTo>
                  <a:close/>
                </a:path>
              </a:pathLst>
            </a:custGeom>
            <a:ln w="74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189982" y="2052827"/>
              <a:ext cx="115062" cy="114299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186261" y="2048344"/>
              <a:ext cx="122504" cy="122504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539740" y="2052827"/>
              <a:ext cx="115062" cy="114299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536019" y="2048344"/>
              <a:ext cx="122504" cy="12250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835652" y="2411730"/>
              <a:ext cx="115062" cy="114299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831931" y="2407246"/>
              <a:ext cx="122504" cy="122504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189982" y="2411730"/>
              <a:ext cx="115062" cy="114299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186261" y="2407246"/>
              <a:ext cx="122504" cy="12250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39740" y="2411730"/>
              <a:ext cx="115061" cy="114299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4740402" y="1053083"/>
              <a:ext cx="914400" cy="1473200"/>
            </a:xfrm>
            <a:custGeom>
              <a:avLst/>
              <a:gdLst/>
              <a:ahLst/>
              <a:cxnLst/>
              <a:rect l="l" t="t" r="r" b="b"/>
              <a:pathLst>
                <a:path w="914400" h="1473200">
                  <a:moveTo>
                    <a:pt x="857250" y="1357884"/>
                  </a:moveTo>
                  <a:lnTo>
                    <a:pt x="834699" y="1362432"/>
                  </a:lnTo>
                  <a:lnTo>
                    <a:pt x="816292" y="1374838"/>
                  </a:lnTo>
                  <a:lnTo>
                    <a:pt x="803886" y="1393245"/>
                  </a:lnTo>
                  <a:lnTo>
                    <a:pt x="799338" y="1415796"/>
                  </a:lnTo>
                  <a:lnTo>
                    <a:pt x="803886" y="1437905"/>
                  </a:lnTo>
                  <a:lnTo>
                    <a:pt x="816292" y="1456086"/>
                  </a:lnTo>
                  <a:lnTo>
                    <a:pt x="834699" y="1468409"/>
                  </a:lnTo>
                  <a:lnTo>
                    <a:pt x="857250" y="1472946"/>
                  </a:lnTo>
                  <a:lnTo>
                    <a:pt x="879681" y="1468409"/>
                  </a:lnTo>
                  <a:lnTo>
                    <a:pt x="897826" y="1456086"/>
                  </a:lnTo>
                  <a:lnTo>
                    <a:pt x="909970" y="1437905"/>
                  </a:lnTo>
                  <a:lnTo>
                    <a:pt x="914400" y="1415796"/>
                  </a:lnTo>
                  <a:lnTo>
                    <a:pt x="909970" y="1393245"/>
                  </a:lnTo>
                  <a:lnTo>
                    <a:pt x="897826" y="1374838"/>
                  </a:lnTo>
                  <a:lnTo>
                    <a:pt x="879681" y="1362432"/>
                  </a:lnTo>
                  <a:lnTo>
                    <a:pt x="857250" y="1357884"/>
                  </a:lnTo>
                  <a:close/>
                </a:path>
                <a:path w="914400" h="1473200">
                  <a:moveTo>
                    <a:pt x="0" y="140208"/>
                  </a:moveTo>
                  <a:lnTo>
                    <a:pt x="153162" y="0"/>
                  </a:lnTo>
                </a:path>
                <a:path w="914400" h="1473200">
                  <a:moveTo>
                    <a:pt x="0" y="948690"/>
                  </a:moveTo>
                  <a:lnTo>
                    <a:pt x="153162" y="1060704"/>
                  </a:lnTo>
                </a:path>
              </a:pathLst>
            </a:custGeom>
            <a:ln w="74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1" name="object 41"/>
          <p:cNvGraphicFramePr>
            <a:graphicFrameLocks noGrp="1"/>
          </p:cNvGraphicFramePr>
          <p:nvPr/>
        </p:nvGraphicFramePr>
        <p:xfrm>
          <a:off x="6036938" y="1048124"/>
          <a:ext cx="706120" cy="14142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3060"/>
                <a:gridCol w="353060"/>
              </a:tblGrid>
              <a:tr h="3535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535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535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535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42" name="object 42"/>
          <p:cNvGrpSpPr/>
          <p:nvPr/>
        </p:nvGrpSpPr>
        <p:grpSpPr>
          <a:xfrm>
            <a:off x="5980176" y="986027"/>
            <a:ext cx="123189" cy="123189"/>
            <a:chOff x="5980176" y="986027"/>
            <a:chExt cx="123189" cy="123189"/>
          </a:xfrm>
        </p:grpSpPr>
        <p:pic>
          <p:nvPicPr>
            <p:cNvPr id="43" name="object 4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983986" y="990600"/>
              <a:ext cx="115062" cy="114299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5983986" y="989837"/>
              <a:ext cx="115570" cy="115570"/>
            </a:xfrm>
            <a:custGeom>
              <a:avLst/>
              <a:gdLst/>
              <a:ahLst/>
              <a:cxnLst/>
              <a:rect l="l" t="t" r="r" b="b"/>
              <a:pathLst>
                <a:path w="115570" h="115569">
                  <a:moveTo>
                    <a:pt x="57150" y="0"/>
                  </a:moveTo>
                  <a:lnTo>
                    <a:pt x="34718" y="4548"/>
                  </a:lnTo>
                  <a:lnTo>
                    <a:pt x="16573" y="16954"/>
                  </a:lnTo>
                  <a:lnTo>
                    <a:pt x="4429" y="35361"/>
                  </a:lnTo>
                  <a:lnTo>
                    <a:pt x="0" y="57912"/>
                  </a:lnTo>
                  <a:lnTo>
                    <a:pt x="4429" y="80021"/>
                  </a:lnTo>
                  <a:lnTo>
                    <a:pt x="16573" y="98202"/>
                  </a:lnTo>
                  <a:lnTo>
                    <a:pt x="34718" y="110525"/>
                  </a:lnTo>
                  <a:lnTo>
                    <a:pt x="57150" y="115062"/>
                  </a:lnTo>
                  <a:lnTo>
                    <a:pt x="79700" y="110525"/>
                  </a:lnTo>
                  <a:lnTo>
                    <a:pt x="98107" y="98202"/>
                  </a:lnTo>
                  <a:lnTo>
                    <a:pt x="110513" y="80021"/>
                  </a:lnTo>
                  <a:lnTo>
                    <a:pt x="115062" y="57912"/>
                  </a:lnTo>
                  <a:lnTo>
                    <a:pt x="110513" y="35361"/>
                  </a:lnTo>
                  <a:lnTo>
                    <a:pt x="98107" y="16954"/>
                  </a:lnTo>
                  <a:lnTo>
                    <a:pt x="79700" y="4548"/>
                  </a:lnTo>
                  <a:lnTo>
                    <a:pt x="57150" y="0"/>
                  </a:lnTo>
                  <a:close/>
                </a:path>
              </a:pathLst>
            </a:custGeom>
            <a:ln w="74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6334595" y="986116"/>
            <a:ext cx="122555" cy="122555"/>
            <a:chOff x="6334595" y="986116"/>
            <a:chExt cx="122555" cy="122555"/>
          </a:xfrm>
        </p:grpSpPr>
        <p:pic>
          <p:nvPicPr>
            <p:cNvPr id="46" name="object 4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338316" y="990599"/>
              <a:ext cx="115062" cy="114299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334595" y="986116"/>
              <a:ext cx="122504" cy="122504"/>
            </a:xfrm>
            <a:prstGeom prst="rect">
              <a:avLst/>
            </a:prstGeom>
          </p:spPr>
        </p:pic>
      </p:grpSp>
      <p:grpSp>
        <p:nvGrpSpPr>
          <p:cNvPr id="48" name="object 48"/>
          <p:cNvGrpSpPr/>
          <p:nvPr/>
        </p:nvGrpSpPr>
        <p:grpSpPr>
          <a:xfrm>
            <a:off x="6684353" y="986116"/>
            <a:ext cx="122555" cy="122555"/>
            <a:chOff x="6684353" y="986116"/>
            <a:chExt cx="122555" cy="122555"/>
          </a:xfrm>
        </p:grpSpPr>
        <p:pic>
          <p:nvPicPr>
            <p:cNvPr id="49" name="object 4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688074" y="990599"/>
              <a:ext cx="115062" cy="114299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684353" y="986116"/>
              <a:ext cx="122504" cy="122504"/>
            </a:xfrm>
            <a:prstGeom prst="rect">
              <a:avLst/>
            </a:prstGeom>
          </p:spPr>
        </p:pic>
      </p:grpSp>
      <p:grpSp>
        <p:nvGrpSpPr>
          <p:cNvPr id="51" name="object 51"/>
          <p:cNvGrpSpPr/>
          <p:nvPr/>
        </p:nvGrpSpPr>
        <p:grpSpPr>
          <a:xfrm>
            <a:off x="5980264" y="1339684"/>
            <a:ext cx="122555" cy="123825"/>
            <a:chOff x="5980264" y="1339684"/>
            <a:chExt cx="122555" cy="123825"/>
          </a:xfrm>
        </p:grpSpPr>
        <p:pic>
          <p:nvPicPr>
            <p:cNvPr id="52" name="object 5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983985" y="1344168"/>
              <a:ext cx="115062" cy="11506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980264" y="1339684"/>
              <a:ext cx="122504" cy="123266"/>
            </a:xfrm>
            <a:prstGeom prst="rect">
              <a:avLst/>
            </a:prstGeom>
          </p:spPr>
        </p:pic>
      </p:grpSp>
      <p:grpSp>
        <p:nvGrpSpPr>
          <p:cNvPr id="54" name="object 54"/>
          <p:cNvGrpSpPr/>
          <p:nvPr/>
        </p:nvGrpSpPr>
        <p:grpSpPr>
          <a:xfrm>
            <a:off x="6334595" y="1339684"/>
            <a:ext cx="122555" cy="123825"/>
            <a:chOff x="6334595" y="1339684"/>
            <a:chExt cx="122555" cy="123825"/>
          </a:xfrm>
        </p:grpSpPr>
        <p:pic>
          <p:nvPicPr>
            <p:cNvPr id="55" name="object 5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338316" y="1344168"/>
              <a:ext cx="115062" cy="115061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334595" y="1339684"/>
              <a:ext cx="122504" cy="123266"/>
            </a:xfrm>
            <a:prstGeom prst="rect">
              <a:avLst/>
            </a:prstGeom>
          </p:spPr>
        </p:pic>
      </p:grpSp>
      <p:grpSp>
        <p:nvGrpSpPr>
          <p:cNvPr id="57" name="object 57"/>
          <p:cNvGrpSpPr/>
          <p:nvPr/>
        </p:nvGrpSpPr>
        <p:grpSpPr>
          <a:xfrm>
            <a:off x="6684353" y="1339684"/>
            <a:ext cx="122555" cy="123825"/>
            <a:chOff x="6684353" y="1339684"/>
            <a:chExt cx="122555" cy="123825"/>
          </a:xfrm>
        </p:grpSpPr>
        <p:pic>
          <p:nvPicPr>
            <p:cNvPr id="58" name="object 5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688074" y="1344168"/>
              <a:ext cx="115062" cy="115061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684353" y="1339684"/>
              <a:ext cx="122504" cy="123266"/>
            </a:xfrm>
            <a:prstGeom prst="rect">
              <a:avLst/>
            </a:prstGeom>
          </p:spPr>
        </p:pic>
      </p:grpSp>
      <p:grpSp>
        <p:nvGrpSpPr>
          <p:cNvPr id="60" name="object 60"/>
          <p:cNvGrpSpPr/>
          <p:nvPr/>
        </p:nvGrpSpPr>
        <p:grpSpPr>
          <a:xfrm>
            <a:off x="5980264" y="1694014"/>
            <a:ext cx="122555" cy="123825"/>
            <a:chOff x="5980264" y="1694014"/>
            <a:chExt cx="122555" cy="123825"/>
          </a:xfrm>
        </p:grpSpPr>
        <p:pic>
          <p:nvPicPr>
            <p:cNvPr id="61" name="object 6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983985" y="1698498"/>
              <a:ext cx="115062" cy="115061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980264" y="1694014"/>
              <a:ext cx="122504" cy="123266"/>
            </a:xfrm>
            <a:prstGeom prst="rect">
              <a:avLst/>
            </a:prstGeom>
          </p:spPr>
        </p:pic>
      </p:grpSp>
      <p:grpSp>
        <p:nvGrpSpPr>
          <p:cNvPr id="63" name="object 63"/>
          <p:cNvGrpSpPr/>
          <p:nvPr/>
        </p:nvGrpSpPr>
        <p:grpSpPr>
          <a:xfrm>
            <a:off x="6334595" y="1694014"/>
            <a:ext cx="122555" cy="123825"/>
            <a:chOff x="6334595" y="1694014"/>
            <a:chExt cx="122555" cy="123825"/>
          </a:xfrm>
        </p:grpSpPr>
        <p:pic>
          <p:nvPicPr>
            <p:cNvPr id="64" name="object 6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338316" y="1698498"/>
              <a:ext cx="115062" cy="115061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334595" y="1694014"/>
              <a:ext cx="122504" cy="123266"/>
            </a:xfrm>
            <a:prstGeom prst="rect">
              <a:avLst/>
            </a:prstGeom>
          </p:spPr>
        </p:pic>
      </p:grpSp>
      <p:grpSp>
        <p:nvGrpSpPr>
          <p:cNvPr id="66" name="object 66"/>
          <p:cNvGrpSpPr/>
          <p:nvPr/>
        </p:nvGrpSpPr>
        <p:grpSpPr>
          <a:xfrm>
            <a:off x="6684353" y="1694014"/>
            <a:ext cx="122555" cy="123825"/>
            <a:chOff x="6684353" y="1694014"/>
            <a:chExt cx="122555" cy="123825"/>
          </a:xfrm>
        </p:grpSpPr>
        <p:pic>
          <p:nvPicPr>
            <p:cNvPr id="67" name="object 6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688074" y="1698498"/>
              <a:ext cx="115062" cy="115061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684353" y="1694014"/>
              <a:ext cx="122504" cy="123266"/>
            </a:xfrm>
            <a:prstGeom prst="rect">
              <a:avLst/>
            </a:prstGeom>
          </p:spPr>
        </p:pic>
      </p:grpSp>
      <p:grpSp>
        <p:nvGrpSpPr>
          <p:cNvPr id="69" name="object 69"/>
          <p:cNvGrpSpPr/>
          <p:nvPr/>
        </p:nvGrpSpPr>
        <p:grpSpPr>
          <a:xfrm>
            <a:off x="5980264" y="2048344"/>
            <a:ext cx="122555" cy="122555"/>
            <a:chOff x="5980264" y="2048344"/>
            <a:chExt cx="122555" cy="122555"/>
          </a:xfrm>
        </p:grpSpPr>
        <p:pic>
          <p:nvPicPr>
            <p:cNvPr id="70" name="object 7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983985" y="2052827"/>
              <a:ext cx="115062" cy="114299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980264" y="2048344"/>
              <a:ext cx="122504" cy="122504"/>
            </a:xfrm>
            <a:prstGeom prst="rect">
              <a:avLst/>
            </a:prstGeom>
          </p:spPr>
        </p:pic>
      </p:grpSp>
      <p:grpSp>
        <p:nvGrpSpPr>
          <p:cNvPr id="72" name="object 72"/>
          <p:cNvGrpSpPr/>
          <p:nvPr/>
        </p:nvGrpSpPr>
        <p:grpSpPr>
          <a:xfrm>
            <a:off x="6334595" y="2048344"/>
            <a:ext cx="122555" cy="122555"/>
            <a:chOff x="6334595" y="2048344"/>
            <a:chExt cx="122555" cy="122555"/>
          </a:xfrm>
        </p:grpSpPr>
        <p:pic>
          <p:nvPicPr>
            <p:cNvPr id="73" name="object 7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338316" y="2052827"/>
              <a:ext cx="115062" cy="114299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334595" y="2048344"/>
              <a:ext cx="122504" cy="122504"/>
            </a:xfrm>
            <a:prstGeom prst="rect">
              <a:avLst/>
            </a:prstGeom>
          </p:spPr>
        </p:pic>
      </p:grpSp>
      <p:grpSp>
        <p:nvGrpSpPr>
          <p:cNvPr id="75" name="object 75"/>
          <p:cNvGrpSpPr/>
          <p:nvPr/>
        </p:nvGrpSpPr>
        <p:grpSpPr>
          <a:xfrm>
            <a:off x="6684353" y="2048344"/>
            <a:ext cx="122555" cy="122555"/>
            <a:chOff x="6684353" y="2048344"/>
            <a:chExt cx="122555" cy="122555"/>
          </a:xfrm>
        </p:grpSpPr>
        <p:pic>
          <p:nvPicPr>
            <p:cNvPr id="76" name="object 7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6688074" y="2052827"/>
              <a:ext cx="115062" cy="114299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684353" y="2048344"/>
              <a:ext cx="122504" cy="122504"/>
            </a:xfrm>
            <a:prstGeom prst="rect">
              <a:avLst/>
            </a:prstGeom>
          </p:spPr>
        </p:pic>
      </p:grpSp>
      <p:pic>
        <p:nvPicPr>
          <p:cNvPr id="78" name="object 78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5983985" y="2411729"/>
            <a:ext cx="115062" cy="114299"/>
          </a:xfrm>
          <a:prstGeom prst="rect">
            <a:avLst/>
          </a:prstGeom>
        </p:spPr>
      </p:pic>
      <p:pic>
        <p:nvPicPr>
          <p:cNvPr id="79" name="object 79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5980264" y="2407246"/>
            <a:ext cx="122504" cy="122504"/>
          </a:xfrm>
          <a:prstGeom prst="rect">
            <a:avLst/>
          </a:prstGeom>
        </p:spPr>
      </p:pic>
      <p:pic>
        <p:nvPicPr>
          <p:cNvPr id="80" name="object 80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6338316" y="2411729"/>
            <a:ext cx="115062" cy="114299"/>
          </a:xfrm>
          <a:prstGeom prst="rect">
            <a:avLst/>
          </a:prstGeom>
        </p:spPr>
      </p:pic>
      <p:pic>
        <p:nvPicPr>
          <p:cNvPr id="81" name="object 81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6334595" y="2407246"/>
            <a:ext cx="122504" cy="122504"/>
          </a:xfrm>
          <a:prstGeom prst="rect">
            <a:avLst/>
          </a:prstGeom>
        </p:spPr>
      </p:pic>
      <p:pic>
        <p:nvPicPr>
          <p:cNvPr id="82" name="object 82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6688073" y="2411729"/>
            <a:ext cx="115062" cy="114299"/>
          </a:xfrm>
          <a:prstGeom prst="rect">
            <a:avLst/>
          </a:prstGeom>
        </p:spPr>
      </p:pic>
      <p:pic>
        <p:nvPicPr>
          <p:cNvPr id="83" name="object 83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6684353" y="2407246"/>
            <a:ext cx="122504" cy="122504"/>
          </a:xfrm>
          <a:prstGeom prst="rect">
            <a:avLst/>
          </a:prstGeom>
        </p:spPr>
      </p:pic>
      <p:grpSp>
        <p:nvGrpSpPr>
          <p:cNvPr id="84" name="object 84"/>
          <p:cNvGrpSpPr/>
          <p:nvPr/>
        </p:nvGrpSpPr>
        <p:grpSpPr>
          <a:xfrm>
            <a:off x="6510617" y="1165186"/>
            <a:ext cx="122555" cy="123825"/>
            <a:chOff x="6510617" y="1165186"/>
            <a:chExt cx="122555" cy="123825"/>
          </a:xfrm>
        </p:grpSpPr>
        <p:pic>
          <p:nvPicPr>
            <p:cNvPr id="85" name="object 8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6514338" y="1169669"/>
              <a:ext cx="115061" cy="11506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510617" y="1165186"/>
              <a:ext cx="122504" cy="123266"/>
            </a:xfrm>
            <a:prstGeom prst="rect">
              <a:avLst/>
            </a:prstGeom>
          </p:spPr>
        </p:pic>
      </p:grpSp>
      <p:grpSp>
        <p:nvGrpSpPr>
          <p:cNvPr id="87" name="object 87"/>
          <p:cNvGrpSpPr/>
          <p:nvPr/>
        </p:nvGrpSpPr>
        <p:grpSpPr>
          <a:xfrm>
            <a:off x="6150952" y="1857082"/>
            <a:ext cx="122555" cy="123825"/>
            <a:chOff x="6150952" y="1857082"/>
            <a:chExt cx="122555" cy="123825"/>
          </a:xfrm>
        </p:grpSpPr>
        <p:pic>
          <p:nvPicPr>
            <p:cNvPr id="88" name="object 8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154673" y="1861566"/>
              <a:ext cx="115061" cy="115061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150952" y="1857082"/>
              <a:ext cx="122504" cy="123266"/>
            </a:xfrm>
            <a:prstGeom prst="rect">
              <a:avLst/>
            </a:prstGeom>
          </p:spPr>
        </p:pic>
      </p:grpSp>
      <p:sp>
        <p:nvSpPr>
          <p:cNvPr id="90" name="object 90"/>
          <p:cNvSpPr txBox="1"/>
          <p:nvPr/>
        </p:nvSpPr>
        <p:spPr>
          <a:xfrm>
            <a:off x="5749544" y="1142230"/>
            <a:ext cx="127000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А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778496" y="1861560"/>
            <a:ext cx="119380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В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5859779" y="1053083"/>
            <a:ext cx="182245" cy="140335"/>
          </a:xfrm>
          <a:custGeom>
            <a:avLst/>
            <a:gdLst/>
            <a:ahLst/>
            <a:cxnLst/>
            <a:rect l="l" t="t" r="r" b="b"/>
            <a:pathLst>
              <a:path w="182245" h="140334">
                <a:moveTo>
                  <a:pt x="0" y="140208"/>
                </a:moveTo>
                <a:lnTo>
                  <a:pt x="182118" y="0"/>
                </a:lnTo>
              </a:path>
            </a:pathLst>
          </a:custGeom>
          <a:ln w="74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888735" y="1914905"/>
            <a:ext cx="288925" cy="62230"/>
          </a:xfrm>
          <a:custGeom>
            <a:avLst/>
            <a:gdLst/>
            <a:ahLst/>
            <a:cxnLst/>
            <a:rect l="l" t="t" r="r" b="b"/>
            <a:pathLst>
              <a:path w="288925" h="62230">
                <a:moveTo>
                  <a:pt x="0" y="61722"/>
                </a:moveTo>
                <a:lnTo>
                  <a:pt x="288798" y="0"/>
                </a:lnTo>
              </a:path>
            </a:pathLst>
          </a:custGeom>
          <a:ln w="74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4579871" y="2598670"/>
            <a:ext cx="2270125" cy="622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6595">
              <a:lnSpc>
                <a:spcPct val="100000"/>
              </a:lnSpc>
              <a:spcBef>
                <a:spcPts val="100"/>
              </a:spcBef>
              <a:tabLst>
                <a:tab pos="177609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78740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2.4. </a:t>
            </a:r>
            <a:r>
              <a:rPr sz="1000" spc="-5" dirty="0">
                <a:latin typeface="Times New Roman"/>
                <a:cs typeface="Times New Roman"/>
              </a:rPr>
              <a:t>Кристалічна решітка твердих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розчинів: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заміщення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проникнення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0" y="516889"/>
            <a:ext cx="5787390" cy="1913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71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нзу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БрС30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сирі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сталеву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стрічку,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водою.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Таким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чином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вдається </a:t>
            </a:r>
            <a:r>
              <a:rPr sz="1200" dirty="0">
                <a:latin typeface="Times New Roman"/>
                <a:cs typeface="Times New Roman"/>
              </a:rPr>
              <a:t>отримати дрібне зерно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 з </a:t>
            </a:r>
            <a:r>
              <a:rPr sz="1200" spc="-5" dirty="0">
                <a:latin typeface="Times New Roman"/>
                <a:cs typeface="Times New Roman"/>
              </a:rPr>
              <a:t>дисперсними частинками свинцю.</a:t>
            </a:r>
            <a:endParaRPr sz="1200">
              <a:latin typeface="Times New Roman"/>
              <a:cs typeface="Times New Roman"/>
            </a:endParaRPr>
          </a:p>
          <a:p>
            <a:pPr marL="12700" marR="8255" indent="28765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12.32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показано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подвійного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Сu-Рb.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графіків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видно,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збільшення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призводить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Межа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розтягуванні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складає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середньому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60</a:t>
            </a:r>
            <a:r>
              <a:rPr sz="1200" spc="-5" dirty="0">
                <a:latin typeface="Times New Roman"/>
                <a:cs typeface="Times New Roman"/>
              </a:rPr>
              <a:t> МПа,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відносне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подовження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4...6 %,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свинцева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застосовується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біметалу,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одержуваного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шля-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заливки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сталевий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корпус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підшипника </a:t>
            </a:r>
            <a:r>
              <a:rPr sz="1200" spc="-5" dirty="0">
                <a:latin typeface="Times New Roman"/>
                <a:cs typeface="Times New Roman"/>
              </a:rPr>
              <a:t>(рис. 12.33).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75" y="5523991"/>
            <a:ext cx="5789295" cy="445833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762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Свинцеві </a:t>
            </a:r>
            <a:r>
              <a:rPr sz="1200" dirty="0">
                <a:latin typeface="Times New Roman"/>
                <a:cs typeface="Times New Roman"/>
              </a:rPr>
              <a:t>бронзи </a:t>
            </a:r>
            <a:r>
              <a:rPr sz="1200" spc="-5" dirty="0">
                <a:latin typeface="Times New Roman"/>
                <a:cs typeface="Times New Roman"/>
              </a:rPr>
              <a:t>перевершують </a:t>
            </a:r>
            <a:r>
              <a:rPr sz="1200" dirty="0">
                <a:latin typeface="Times New Roman"/>
                <a:cs typeface="Times New Roman"/>
              </a:rPr>
              <a:t>з теплопровідності </a:t>
            </a:r>
            <a:r>
              <a:rPr sz="1200" spc="-5" dirty="0">
                <a:latin typeface="Times New Roman"/>
                <a:cs typeface="Times New Roman"/>
              </a:rPr>
              <a:t>олов’яні </a:t>
            </a:r>
            <a:r>
              <a:rPr sz="1200" dirty="0">
                <a:latin typeface="Times New Roman"/>
                <a:cs typeface="Times New Roman"/>
              </a:rPr>
              <a:t>бронзи майже в 3 рази,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бабіти – 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 </a:t>
            </a:r>
            <a:r>
              <a:rPr sz="1200" spc="-5" dirty="0">
                <a:latin typeface="Times New Roman"/>
                <a:cs typeface="Times New Roman"/>
              </a:rPr>
              <a:t>разів,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дозволяє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використовувати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більш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Плавку багатосвинцевих </a:t>
            </a:r>
            <a:r>
              <a:rPr sz="1200" dirty="0">
                <a:latin typeface="Times New Roman"/>
                <a:cs typeface="Times New Roman"/>
              </a:rPr>
              <a:t>бронз </a:t>
            </a:r>
            <a:r>
              <a:rPr sz="1200" spc="-5" dirty="0">
                <a:latin typeface="Times New Roman"/>
                <a:cs typeface="Times New Roman"/>
              </a:rPr>
              <a:t>проводять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індукційних </a:t>
            </a:r>
            <a:r>
              <a:rPr sz="1200" dirty="0">
                <a:latin typeface="Times New Roman"/>
                <a:cs typeface="Times New Roman"/>
              </a:rPr>
              <a:t>печах </a:t>
            </a:r>
            <a:r>
              <a:rPr sz="1200" spc="-5" dirty="0">
                <a:latin typeface="Times New Roman"/>
                <a:cs typeface="Times New Roman"/>
              </a:rPr>
              <a:t>високої </a:t>
            </a:r>
            <a:r>
              <a:rPr sz="1200" dirty="0">
                <a:latin typeface="Times New Roman"/>
                <a:cs typeface="Times New Roman"/>
              </a:rPr>
              <a:t>або промис-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лової частоти,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яких відбувається </a:t>
            </a:r>
            <a:r>
              <a:rPr sz="1200" dirty="0">
                <a:latin typeface="Times New Roman"/>
                <a:cs typeface="Times New Roman"/>
              </a:rPr>
              <a:t>інтенсивне </a:t>
            </a:r>
            <a:r>
              <a:rPr sz="1200" spc="-5" dirty="0">
                <a:latin typeface="Times New Roman"/>
                <a:cs typeface="Times New Roman"/>
              </a:rPr>
              <a:t>перемішування </a:t>
            </a:r>
            <a:r>
              <a:rPr sz="1200" dirty="0">
                <a:latin typeface="Times New Roman"/>
                <a:cs typeface="Times New Roman"/>
              </a:rPr>
              <a:t>розплаву. </a:t>
            </a:r>
            <a:r>
              <a:rPr sz="1200" spc="-5" dirty="0">
                <a:latin typeface="Times New Roman"/>
                <a:cs typeface="Times New Roman"/>
              </a:rPr>
              <a:t>Свинець, </a:t>
            </a:r>
            <a:r>
              <a:rPr sz="1200" dirty="0">
                <a:latin typeface="Times New Roman"/>
                <a:cs typeface="Times New Roman"/>
              </a:rPr>
              <a:t>якій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практично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розчиняється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мідних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сплавах,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розплавах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емульсію.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плавці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індукційних</a:t>
            </a:r>
            <a:r>
              <a:rPr sz="1200" dirty="0">
                <a:latin typeface="Times New Roman"/>
                <a:cs typeface="Times New Roman"/>
              </a:rPr>
              <a:t> печах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дисперсність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включень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</a:t>
            </a:r>
            <a:r>
              <a:rPr sz="1200" dirty="0">
                <a:latin typeface="Times New Roman"/>
                <a:cs typeface="Times New Roman"/>
              </a:rPr>
              <a:t> 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достатньою</a:t>
            </a:r>
            <a:r>
              <a:rPr sz="1200" dirty="0">
                <a:latin typeface="Times New Roman"/>
                <a:cs typeface="Times New Roman"/>
              </a:rPr>
              <a:t> 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якісних </a:t>
            </a:r>
            <a:r>
              <a:rPr sz="1200" spc="-5" dirty="0">
                <a:latin typeface="Times New Roman"/>
                <a:cs typeface="Times New Roman"/>
              </a:rPr>
              <a:t>виливків.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Перед випуском розплаву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печі додатково </a:t>
            </a:r>
            <a:r>
              <a:rPr sz="1200" dirty="0">
                <a:latin typeface="Times New Roman"/>
                <a:cs typeface="Times New Roman"/>
              </a:rPr>
              <a:t>застосовується </a:t>
            </a:r>
            <a:r>
              <a:rPr sz="1200" spc="-5" dirty="0">
                <a:latin typeface="Times New Roman"/>
                <a:cs typeface="Times New Roman"/>
              </a:rPr>
              <a:t>механічне перемішуван-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ня.</a:t>
            </a:r>
            <a:r>
              <a:rPr sz="1200" dirty="0">
                <a:latin typeface="Times New Roman"/>
                <a:cs typeface="Times New Roman"/>
              </a:rPr>
              <a:t> У </a:t>
            </a:r>
            <a:r>
              <a:rPr sz="1200" spc="-5" dirty="0">
                <a:latin typeface="Times New Roman"/>
                <a:cs typeface="Times New Roman"/>
              </a:rPr>
              <a:t>шихті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допускається використання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50 % </a:t>
            </a:r>
            <a:r>
              <a:rPr sz="1200" spc="-5" dirty="0">
                <a:latin typeface="Times New Roman"/>
                <a:cs typeface="Times New Roman"/>
              </a:rPr>
              <a:t>відходів.</a:t>
            </a:r>
            <a:endParaRPr sz="1200">
              <a:latin typeface="Times New Roman"/>
              <a:cs typeface="Times New Roman"/>
            </a:endParaRPr>
          </a:p>
          <a:p>
            <a:pPr marL="12700" marR="825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Свинцеві </a:t>
            </a:r>
            <a:r>
              <a:rPr sz="1200" dirty="0">
                <a:latin typeface="Times New Roman"/>
                <a:cs typeface="Times New Roman"/>
              </a:rPr>
              <a:t>бронзи </a:t>
            </a:r>
            <a:r>
              <a:rPr sz="1200" spc="-5" dirty="0">
                <a:latin typeface="Times New Roman"/>
                <a:cs typeface="Times New Roman"/>
              </a:rPr>
              <a:t>використовують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</a:t>
            </a:r>
            <a:r>
              <a:rPr sz="1200" dirty="0">
                <a:latin typeface="Times New Roman"/>
                <a:cs typeface="Times New Roman"/>
              </a:rPr>
              <a:t>вкладишів </a:t>
            </a:r>
            <a:r>
              <a:rPr sz="1200" spc="-5" dirty="0">
                <a:latin typeface="Times New Roman"/>
                <a:cs typeface="Times New Roman"/>
              </a:rPr>
              <a:t>підшипників ков- </a:t>
            </a:r>
            <a:r>
              <a:rPr sz="1200" dirty="0">
                <a:latin typeface="Times New Roman"/>
                <a:cs typeface="Times New Roman"/>
              </a:rPr>
              <a:t> зання,</a:t>
            </a:r>
            <a:r>
              <a:rPr sz="1200" spc="-5" dirty="0">
                <a:latin typeface="Times New Roman"/>
                <a:cs typeface="Times New Roman"/>
              </a:rPr>
              <a:t> 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великими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швидкостями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8255" algn="r">
              <a:lnSpc>
                <a:spcPct val="100000"/>
              </a:lnSpc>
              <a:spcBef>
                <a:spcPts val="880"/>
              </a:spcBef>
            </a:pPr>
            <a:r>
              <a:rPr sz="1200" b="1" i="1" spc="-5" dirty="0">
                <a:latin typeface="Times New Roman"/>
                <a:cs typeface="Times New Roman"/>
              </a:rPr>
              <a:t>СУРМ’ЯНІ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БРОНЗИ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20" dirty="0">
                <a:latin typeface="Times New Roman"/>
                <a:cs typeface="Times New Roman"/>
              </a:rPr>
              <a:t>Сурм’яна </a:t>
            </a:r>
            <a:r>
              <a:rPr sz="1200" spc="-25" dirty="0">
                <a:latin typeface="Times New Roman"/>
                <a:cs typeface="Times New Roman"/>
              </a:rPr>
              <a:t>бронза (БрСуЗНЗЦЗС20Ф) </a:t>
            </a:r>
            <a:r>
              <a:rPr sz="1200" spc="-20" dirty="0">
                <a:latin typeface="Times New Roman"/>
                <a:cs typeface="Times New Roman"/>
              </a:rPr>
              <a:t>застосовується </a:t>
            </a:r>
            <a:r>
              <a:rPr sz="1200" spc="-10" dirty="0">
                <a:latin typeface="Times New Roman"/>
                <a:cs typeface="Times New Roman"/>
              </a:rPr>
              <a:t>як </a:t>
            </a:r>
            <a:r>
              <a:rPr sz="1200" spc="-25" dirty="0">
                <a:latin typeface="Times New Roman"/>
                <a:cs typeface="Times New Roman"/>
              </a:rPr>
              <a:t>замінник </a:t>
            </a:r>
            <a:r>
              <a:rPr sz="1200" spc="-20" dirty="0">
                <a:latin typeface="Times New Roman"/>
                <a:cs typeface="Times New Roman"/>
              </a:rPr>
              <a:t>олов’яних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5" dirty="0">
                <a:latin typeface="Times New Roman"/>
                <a:cs typeface="Times New Roman"/>
              </a:rPr>
              <a:t>інших </a:t>
            </a:r>
            <a:r>
              <a:rPr sz="1200" spc="-20" dirty="0">
                <a:latin typeface="Times New Roman"/>
                <a:cs typeface="Times New Roman"/>
              </a:rPr>
              <a:t> антифрикційних бронз. </a:t>
            </a:r>
            <a:r>
              <a:rPr sz="1200" spc="-15" dirty="0">
                <a:latin typeface="Times New Roman"/>
                <a:cs typeface="Times New Roman"/>
              </a:rPr>
              <a:t>Вона має </a:t>
            </a:r>
            <a:r>
              <a:rPr sz="1200" spc="-20" dirty="0">
                <a:latin typeface="Times New Roman"/>
                <a:cs typeface="Times New Roman"/>
              </a:rPr>
              <a:t>відмінні </a:t>
            </a:r>
            <a:r>
              <a:rPr sz="1200" spc="-25" dirty="0">
                <a:latin typeface="Times New Roman"/>
                <a:cs typeface="Times New Roman"/>
              </a:rPr>
              <a:t>антифрикційні </a:t>
            </a:r>
            <a:r>
              <a:rPr sz="1200" spc="-20" dirty="0">
                <a:latin typeface="Times New Roman"/>
                <a:cs typeface="Times New Roman"/>
              </a:rPr>
              <a:t>властивості, гарну припрацьову-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ваність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добре протистоїть зношуванню. </a:t>
            </a:r>
            <a:r>
              <a:rPr sz="1200" spc="-25" dirty="0">
                <a:latin typeface="Times New Roman"/>
                <a:cs typeface="Times New Roman"/>
              </a:rPr>
              <a:t>Застосовується </a:t>
            </a:r>
            <a:r>
              <a:rPr sz="1200" spc="-15" dirty="0">
                <a:latin typeface="Times New Roman"/>
                <a:cs typeface="Times New Roman"/>
              </a:rPr>
              <a:t>для </a:t>
            </a:r>
            <a:r>
              <a:rPr sz="1200" spc="-20" dirty="0">
                <a:latin typeface="Times New Roman"/>
                <a:cs typeface="Times New Roman"/>
              </a:rPr>
              <a:t>виготовлення деталей </a:t>
            </a:r>
            <a:r>
              <a:rPr sz="1200" spc="-25" dirty="0">
                <a:latin typeface="Times New Roman"/>
                <a:cs typeface="Times New Roman"/>
              </a:rPr>
              <a:t>тертя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паливної </a:t>
            </a:r>
            <a:r>
              <a:rPr sz="1200" spc="-20" dirty="0">
                <a:latin typeface="Times New Roman"/>
                <a:cs typeface="Times New Roman"/>
              </a:rPr>
              <a:t>апаратури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підшипників. Структура сплаву 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0" dirty="0">
                <a:latin typeface="Symbol"/>
                <a:cs typeface="Symbol"/>
              </a:rPr>
              <a:t></a:t>
            </a:r>
            <a:r>
              <a:rPr sz="1200" spc="-20" dirty="0">
                <a:latin typeface="Times New Roman"/>
                <a:cs typeface="Times New Roman"/>
              </a:rPr>
              <a:t>-твердого розчину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сурми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міді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5" dirty="0">
                <a:latin typeface="Times New Roman"/>
                <a:cs typeface="Times New Roman"/>
              </a:rPr>
              <a:t>частинок </a:t>
            </a:r>
            <a:r>
              <a:rPr sz="1200" spc="-20" dirty="0">
                <a:latin typeface="Times New Roman"/>
                <a:cs typeface="Times New Roman"/>
              </a:rPr>
              <a:t>твердої </a:t>
            </a:r>
            <a:r>
              <a:rPr sz="1200" spc="-20" dirty="0">
                <a:latin typeface="Symbol"/>
                <a:cs typeface="Symbol"/>
              </a:rPr>
              <a:t></a:t>
            </a:r>
            <a:r>
              <a:rPr sz="1200" spc="-20" dirty="0">
                <a:latin typeface="Times New Roman"/>
                <a:cs typeface="Times New Roman"/>
              </a:rPr>
              <a:t>-фази, </a:t>
            </a:r>
            <a:r>
              <a:rPr sz="1200" spc="-15" dirty="0">
                <a:latin typeface="Times New Roman"/>
                <a:cs typeface="Times New Roman"/>
              </a:rPr>
              <a:t>які </a:t>
            </a:r>
            <a:r>
              <a:rPr sz="1200" spc="-20" dirty="0">
                <a:latin typeface="Times New Roman"/>
                <a:cs typeface="Times New Roman"/>
              </a:rPr>
              <a:t>рівномірно розподілені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5" dirty="0">
                <a:latin typeface="Symbol"/>
                <a:cs typeface="Symbol"/>
              </a:rPr>
              <a:t></a:t>
            </a:r>
            <a:r>
              <a:rPr sz="1200" spc="-25" dirty="0">
                <a:latin typeface="Times New Roman"/>
                <a:cs typeface="Times New Roman"/>
              </a:rPr>
              <a:t>-твердому </a:t>
            </a:r>
            <a:r>
              <a:rPr sz="1200" spc="-20" dirty="0">
                <a:latin typeface="Times New Roman"/>
                <a:cs typeface="Times New Roman"/>
              </a:rPr>
              <a:t>розчині.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Діаграму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стану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сплавів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системи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«мідь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сурма»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наведено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рис.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12.34.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254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77161" y="3145535"/>
            <a:ext cx="1292860" cy="1149350"/>
          </a:xfrm>
          <a:custGeom>
            <a:avLst/>
            <a:gdLst/>
            <a:ahLst/>
            <a:cxnLst/>
            <a:rect l="l" t="t" r="r" b="b"/>
            <a:pathLst>
              <a:path w="1292860" h="1149350">
                <a:moveTo>
                  <a:pt x="12192" y="163830"/>
                </a:moveTo>
                <a:lnTo>
                  <a:pt x="27218" y="206099"/>
                </a:lnTo>
                <a:lnTo>
                  <a:pt x="44256" y="249247"/>
                </a:lnTo>
                <a:lnTo>
                  <a:pt x="65135" y="293967"/>
                </a:lnTo>
                <a:lnTo>
                  <a:pt x="91683" y="340955"/>
                </a:lnTo>
                <a:lnTo>
                  <a:pt x="125730" y="390906"/>
                </a:lnTo>
                <a:lnTo>
                  <a:pt x="152078" y="424450"/>
                </a:lnTo>
                <a:lnTo>
                  <a:pt x="182070" y="460093"/>
                </a:lnTo>
                <a:lnTo>
                  <a:pt x="214991" y="497218"/>
                </a:lnTo>
                <a:lnTo>
                  <a:pt x="250126" y="535209"/>
                </a:lnTo>
                <a:lnTo>
                  <a:pt x="286762" y="573451"/>
                </a:lnTo>
                <a:lnTo>
                  <a:pt x="324183" y="611326"/>
                </a:lnTo>
                <a:lnTo>
                  <a:pt x="361676" y="648219"/>
                </a:lnTo>
                <a:lnTo>
                  <a:pt x="398526" y="683514"/>
                </a:lnTo>
                <a:lnTo>
                  <a:pt x="435535" y="718046"/>
                </a:lnTo>
                <a:lnTo>
                  <a:pt x="473713" y="752748"/>
                </a:lnTo>
                <a:lnTo>
                  <a:pt x="512660" y="787147"/>
                </a:lnTo>
                <a:lnTo>
                  <a:pt x="551973" y="820769"/>
                </a:lnTo>
                <a:lnTo>
                  <a:pt x="591250" y="853140"/>
                </a:lnTo>
                <a:lnTo>
                  <a:pt x="630090" y="883789"/>
                </a:lnTo>
                <a:lnTo>
                  <a:pt x="668090" y="912240"/>
                </a:lnTo>
                <a:lnTo>
                  <a:pt x="704850" y="938022"/>
                </a:lnTo>
                <a:lnTo>
                  <a:pt x="753258" y="968392"/>
                </a:lnTo>
                <a:lnTo>
                  <a:pt x="801285" y="994551"/>
                </a:lnTo>
                <a:lnTo>
                  <a:pt x="848296" y="1017365"/>
                </a:lnTo>
                <a:lnTo>
                  <a:pt x="893656" y="1037702"/>
                </a:lnTo>
                <a:lnTo>
                  <a:pt x="936730" y="1056431"/>
                </a:lnTo>
                <a:lnTo>
                  <a:pt x="976884" y="1074420"/>
                </a:lnTo>
                <a:lnTo>
                  <a:pt x="1030247" y="1098089"/>
                </a:lnTo>
                <a:lnTo>
                  <a:pt x="1077468" y="1117473"/>
                </a:lnTo>
                <a:lnTo>
                  <a:pt x="1120687" y="1133998"/>
                </a:lnTo>
                <a:lnTo>
                  <a:pt x="1162050" y="1149096"/>
                </a:lnTo>
              </a:path>
              <a:path w="1292860" h="1149350">
                <a:moveTo>
                  <a:pt x="30480" y="0"/>
                </a:moveTo>
                <a:lnTo>
                  <a:pt x="1292352" y="732282"/>
                </a:lnTo>
              </a:path>
              <a:path w="1292860" h="1149350">
                <a:moveTo>
                  <a:pt x="0" y="911352"/>
                </a:moveTo>
                <a:lnTo>
                  <a:pt x="63627" y="879157"/>
                </a:lnTo>
                <a:lnTo>
                  <a:pt x="98369" y="854130"/>
                </a:lnTo>
                <a:lnTo>
                  <a:pt x="136398" y="818388"/>
                </a:lnTo>
                <a:lnTo>
                  <a:pt x="165565" y="784376"/>
                </a:lnTo>
                <a:lnTo>
                  <a:pt x="198289" y="742131"/>
                </a:lnTo>
                <a:lnTo>
                  <a:pt x="232410" y="695610"/>
                </a:lnTo>
                <a:lnTo>
                  <a:pt x="265768" y="648772"/>
                </a:lnTo>
                <a:lnTo>
                  <a:pt x="296206" y="605574"/>
                </a:lnTo>
                <a:lnTo>
                  <a:pt x="321564" y="569976"/>
                </a:lnTo>
                <a:lnTo>
                  <a:pt x="347186" y="532090"/>
                </a:lnTo>
                <a:lnTo>
                  <a:pt x="363093" y="504634"/>
                </a:lnTo>
                <a:lnTo>
                  <a:pt x="378999" y="479750"/>
                </a:lnTo>
                <a:lnTo>
                  <a:pt x="404622" y="449580"/>
                </a:lnTo>
                <a:lnTo>
                  <a:pt x="435668" y="418447"/>
                </a:lnTo>
                <a:lnTo>
                  <a:pt x="472860" y="383218"/>
                </a:lnTo>
                <a:lnTo>
                  <a:pt x="513197" y="347478"/>
                </a:lnTo>
                <a:lnTo>
                  <a:pt x="553681" y="314809"/>
                </a:lnTo>
                <a:lnTo>
                  <a:pt x="591312" y="288798"/>
                </a:lnTo>
                <a:lnTo>
                  <a:pt x="632971" y="266354"/>
                </a:lnTo>
                <a:lnTo>
                  <a:pt x="672560" y="250983"/>
                </a:lnTo>
                <a:lnTo>
                  <a:pt x="712291" y="241756"/>
                </a:lnTo>
                <a:lnTo>
                  <a:pt x="754380" y="237744"/>
                </a:lnTo>
                <a:lnTo>
                  <a:pt x="800921" y="238517"/>
                </a:lnTo>
                <a:lnTo>
                  <a:pt x="850106" y="245078"/>
                </a:lnTo>
                <a:lnTo>
                  <a:pt x="898290" y="256924"/>
                </a:lnTo>
                <a:lnTo>
                  <a:pt x="941832" y="273558"/>
                </a:lnTo>
                <a:lnTo>
                  <a:pt x="980146" y="297334"/>
                </a:lnTo>
                <a:lnTo>
                  <a:pt x="1015174" y="327183"/>
                </a:lnTo>
                <a:lnTo>
                  <a:pt x="1047059" y="359175"/>
                </a:lnTo>
                <a:lnTo>
                  <a:pt x="1075944" y="389382"/>
                </a:lnTo>
                <a:lnTo>
                  <a:pt x="1119282" y="443960"/>
                </a:lnTo>
                <a:lnTo>
                  <a:pt x="1138630" y="470713"/>
                </a:lnTo>
                <a:lnTo>
                  <a:pt x="1162050" y="496824"/>
                </a:lnTo>
                <a:lnTo>
                  <a:pt x="1190875" y="522148"/>
                </a:lnTo>
                <a:lnTo>
                  <a:pt x="1222914" y="546830"/>
                </a:lnTo>
                <a:lnTo>
                  <a:pt x="1257097" y="571083"/>
                </a:lnTo>
                <a:lnTo>
                  <a:pt x="1292352" y="595122"/>
                </a:lnTo>
              </a:path>
            </a:pathLst>
          </a:custGeom>
          <a:ln w="215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994914" y="4117982"/>
            <a:ext cx="84455" cy="1663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994914" y="3704215"/>
            <a:ext cx="144780" cy="1663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94914" y="3288920"/>
            <a:ext cx="144780" cy="1663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11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994914" y="2904874"/>
            <a:ext cx="144780" cy="1663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12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169807" y="2977673"/>
            <a:ext cx="72390" cy="1649095"/>
            <a:chOff x="1169807" y="2977673"/>
            <a:chExt cx="72390" cy="1649095"/>
          </a:xfrm>
        </p:grpSpPr>
        <p:sp>
          <p:nvSpPr>
            <p:cNvPr id="12" name="object 12"/>
            <p:cNvSpPr/>
            <p:nvPr/>
          </p:nvSpPr>
          <p:spPr>
            <a:xfrm>
              <a:off x="1176525" y="2981705"/>
              <a:ext cx="0" cy="1640839"/>
            </a:xfrm>
            <a:custGeom>
              <a:avLst/>
              <a:gdLst/>
              <a:ahLst/>
              <a:cxnLst/>
              <a:rect l="l" t="t" r="r" b="b"/>
              <a:pathLst>
                <a:path h="1640839">
                  <a:moveTo>
                    <a:pt x="0" y="1640586"/>
                  </a:moveTo>
                  <a:lnTo>
                    <a:pt x="0" y="0"/>
                  </a:lnTo>
                </a:path>
              </a:pathLst>
            </a:custGeom>
            <a:ln w="134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76525" y="2981705"/>
              <a:ext cx="66040" cy="1640839"/>
            </a:xfrm>
            <a:custGeom>
              <a:avLst/>
              <a:gdLst/>
              <a:ahLst/>
              <a:cxnLst/>
              <a:rect l="l" t="t" r="r" b="b"/>
              <a:pathLst>
                <a:path w="66040" h="1640839">
                  <a:moveTo>
                    <a:pt x="0" y="327660"/>
                  </a:moveTo>
                  <a:lnTo>
                    <a:pt x="65534" y="327660"/>
                  </a:lnTo>
                </a:path>
                <a:path w="66040" h="1640839">
                  <a:moveTo>
                    <a:pt x="0" y="662940"/>
                  </a:moveTo>
                  <a:lnTo>
                    <a:pt x="65534" y="662940"/>
                  </a:lnTo>
                </a:path>
                <a:path w="66040" h="1640839">
                  <a:moveTo>
                    <a:pt x="0" y="983742"/>
                  </a:moveTo>
                  <a:lnTo>
                    <a:pt x="65534" y="983742"/>
                  </a:lnTo>
                </a:path>
                <a:path w="66040" h="1640839">
                  <a:moveTo>
                    <a:pt x="0" y="1312926"/>
                  </a:moveTo>
                  <a:lnTo>
                    <a:pt x="65534" y="1312926"/>
                  </a:lnTo>
                </a:path>
                <a:path w="66040" h="1640839">
                  <a:moveTo>
                    <a:pt x="0" y="0"/>
                  </a:moveTo>
                  <a:lnTo>
                    <a:pt x="65534" y="0"/>
                  </a:lnTo>
                </a:path>
                <a:path w="66040" h="1640839">
                  <a:moveTo>
                    <a:pt x="0" y="1640586"/>
                  </a:moveTo>
                  <a:lnTo>
                    <a:pt x="65534" y="1640586"/>
                  </a:lnTo>
                </a:path>
              </a:pathLst>
            </a:custGeom>
            <a:ln w="8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737349" y="2731134"/>
            <a:ext cx="1201420" cy="163639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204"/>
              </a:spcBef>
            </a:pPr>
            <a:r>
              <a:rPr sz="1350" spc="22" baseline="3086" dirty="0">
                <a:latin typeface="Times New Roman"/>
                <a:cs typeface="Times New Roman"/>
              </a:rPr>
              <a:t>НВ,</a:t>
            </a:r>
            <a:r>
              <a:rPr sz="1350" spc="-7" baseline="3086" dirty="0">
                <a:latin typeface="Times New Roman"/>
                <a:cs typeface="Times New Roman"/>
              </a:rPr>
              <a:t> </a:t>
            </a:r>
            <a:r>
              <a:rPr sz="1350" spc="22" baseline="3086" dirty="0">
                <a:latin typeface="Times New Roman"/>
                <a:cs typeface="Times New Roman"/>
              </a:rPr>
              <a:t>МПа  </a:t>
            </a:r>
            <a:r>
              <a:rPr sz="1350" spc="345" baseline="3086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Symbol"/>
                <a:cs typeface="Symbol"/>
              </a:rPr>
              <a:t></a:t>
            </a:r>
            <a:r>
              <a:rPr sz="825" spc="7" baseline="-15151" dirty="0">
                <a:latin typeface="Times New Roman"/>
                <a:cs typeface="Times New Roman"/>
              </a:rPr>
              <a:t>в</a:t>
            </a:r>
            <a:r>
              <a:rPr sz="900" spc="5" dirty="0">
                <a:latin typeface="Times New Roman"/>
                <a:cs typeface="Times New Roman"/>
              </a:rPr>
              <a:t>, </a:t>
            </a:r>
            <a:r>
              <a:rPr sz="900" spc="15" dirty="0">
                <a:latin typeface="Times New Roman"/>
                <a:cs typeface="Times New Roman"/>
              </a:rPr>
              <a:t>МПа</a:t>
            </a:r>
            <a:endParaRPr sz="900">
              <a:latin typeface="Times New Roman"/>
              <a:cs typeface="Times New Roman"/>
            </a:endParaRPr>
          </a:p>
          <a:p>
            <a:pPr marL="239395">
              <a:lnSpc>
                <a:spcPct val="100000"/>
              </a:lnSpc>
              <a:spcBef>
                <a:spcPts val="114"/>
              </a:spcBef>
              <a:tabLst>
                <a:tab pos="610235" algn="l"/>
              </a:tabLst>
            </a:pPr>
            <a:r>
              <a:rPr sz="1350" spc="7" baseline="3086" dirty="0">
                <a:latin typeface="Times New Roman"/>
                <a:cs typeface="Times New Roman"/>
              </a:rPr>
              <a:t>450	</a:t>
            </a:r>
            <a:r>
              <a:rPr sz="900" spc="5" dirty="0">
                <a:latin typeface="Times New Roman"/>
                <a:cs typeface="Times New Roman"/>
              </a:rPr>
              <a:t>130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239395">
              <a:lnSpc>
                <a:spcPct val="100000"/>
              </a:lnSpc>
              <a:tabLst>
                <a:tab pos="610235" algn="l"/>
              </a:tabLst>
            </a:pPr>
            <a:r>
              <a:rPr sz="900" spc="5" dirty="0">
                <a:latin typeface="Times New Roman"/>
                <a:cs typeface="Times New Roman"/>
              </a:rPr>
              <a:t>400	120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239395">
              <a:lnSpc>
                <a:spcPct val="100000"/>
              </a:lnSpc>
              <a:tabLst>
                <a:tab pos="610235" algn="l"/>
              </a:tabLst>
            </a:pPr>
            <a:r>
              <a:rPr sz="900" spc="5" dirty="0">
                <a:latin typeface="Times New Roman"/>
                <a:cs typeface="Times New Roman"/>
              </a:rPr>
              <a:t>350	110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239395">
              <a:lnSpc>
                <a:spcPct val="100000"/>
              </a:lnSpc>
              <a:spcBef>
                <a:spcPts val="5"/>
              </a:spcBef>
              <a:tabLst>
                <a:tab pos="610235" algn="l"/>
              </a:tabLst>
            </a:pPr>
            <a:r>
              <a:rPr sz="900" spc="5" dirty="0">
                <a:latin typeface="Times New Roman"/>
                <a:cs typeface="Times New Roman"/>
              </a:rPr>
              <a:t>300	100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00">
              <a:latin typeface="Times New Roman"/>
              <a:cs typeface="Times New Roman"/>
            </a:endParaRPr>
          </a:p>
          <a:p>
            <a:pPr marL="239395">
              <a:lnSpc>
                <a:spcPct val="100000"/>
              </a:lnSpc>
              <a:spcBef>
                <a:spcPts val="5"/>
              </a:spcBef>
              <a:tabLst>
                <a:tab pos="668655" algn="l"/>
              </a:tabLst>
            </a:pPr>
            <a:r>
              <a:rPr sz="900" spc="5" dirty="0">
                <a:latin typeface="Times New Roman"/>
                <a:cs typeface="Times New Roman"/>
              </a:rPr>
              <a:t>250	90</a:t>
            </a:r>
            <a:endParaRPr sz="900">
              <a:latin typeface="Times New Roman"/>
              <a:cs typeface="Times New Roman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1546237" y="2974987"/>
          <a:ext cx="1413508" cy="16405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0350"/>
                <a:gridCol w="261620"/>
                <a:gridCol w="250189"/>
                <a:gridCol w="260984"/>
                <a:gridCol w="250825"/>
                <a:gridCol w="129540"/>
              </a:tblGrid>
              <a:tr h="3276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sz="900" spc="20" dirty="0">
                          <a:latin typeface="Times New Roman"/>
                          <a:cs typeface="Times New Roman"/>
                        </a:rPr>
                        <a:t>НВ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558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96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831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900" dirty="0">
                          <a:latin typeface="Symbol"/>
                          <a:cs typeface="Symbol"/>
                        </a:rPr>
                        <a:t></a:t>
                      </a:r>
                      <a:endParaRPr sz="900">
                        <a:latin typeface="Symbol"/>
                        <a:cs typeface="Symbol"/>
                      </a:endParaRPr>
                    </a:p>
                  </a:txBody>
                  <a:tcPr marL="0" marR="0" marT="171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697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231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900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825" baseline="-10101" dirty="0">
                          <a:latin typeface="Times New Roman"/>
                          <a:cs typeface="Times New Roman"/>
                        </a:rPr>
                        <a:t>в</a:t>
                      </a:r>
                      <a:endParaRPr sz="825" baseline="-10101">
                        <a:latin typeface="Times New Roman"/>
                        <a:cs typeface="Times New Roman"/>
                      </a:endParaRPr>
                    </a:p>
                  </a:txBody>
                  <a:tcPr marL="0" marR="0" marT="438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8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76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2856989" y="2741800"/>
            <a:ext cx="239395" cy="1663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dirty="0">
                <a:latin typeface="Symbol"/>
                <a:cs typeface="Symbol"/>
              </a:rPr>
              <a:t>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-6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190750" y="3386327"/>
            <a:ext cx="250190" cy="668020"/>
          </a:xfrm>
          <a:custGeom>
            <a:avLst/>
            <a:gdLst/>
            <a:ahLst/>
            <a:cxnLst/>
            <a:rect l="l" t="t" r="r" b="b"/>
            <a:pathLst>
              <a:path w="250189" h="668020">
                <a:moveTo>
                  <a:pt x="0" y="667512"/>
                </a:moveTo>
                <a:lnTo>
                  <a:pt x="70104" y="617220"/>
                </a:lnTo>
              </a:path>
              <a:path w="250189" h="668020">
                <a:moveTo>
                  <a:pt x="211074" y="0"/>
                </a:moveTo>
                <a:lnTo>
                  <a:pt x="249936" y="74676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898904" y="3180587"/>
            <a:ext cx="77470" cy="52705"/>
          </a:xfrm>
          <a:custGeom>
            <a:avLst/>
            <a:gdLst/>
            <a:ahLst/>
            <a:cxnLst/>
            <a:rect l="l" t="t" r="r" b="b"/>
            <a:pathLst>
              <a:path w="77469" h="52705">
                <a:moveTo>
                  <a:pt x="76962" y="0"/>
                </a:moveTo>
                <a:lnTo>
                  <a:pt x="0" y="52578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912359" y="4514977"/>
            <a:ext cx="2171700" cy="6877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64135">
              <a:lnSpc>
                <a:spcPts val="1045"/>
              </a:lnSpc>
              <a:spcBef>
                <a:spcPts val="125"/>
              </a:spcBef>
              <a:tabLst>
                <a:tab pos="494030" algn="l"/>
                <a:tab pos="2099310" algn="l"/>
              </a:tabLst>
            </a:pPr>
            <a:r>
              <a:rPr sz="900" spc="5" dirty="0">
                <a:latin typeface="Times New Roman"/>
                <a:cs typeface="Times New Roman"/>
              </a:rPr>
              <a:t>20</a:t>
            </a:r>
            <a:r>
              <a:rPr sz="900" spc="10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5" dirty="0">
                <a:latin typeface="Times New Roman"/>
                <a:cs typeface="Times New Roman"/>
              </a:rPr>
              <a:t>8</a:t>
            </a:r>
            <a:r>
              <a:rPr sz="900" spc="10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0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  <a:p>
            <a:pPr marL="611505">
              <a:lnSpc>
                <a:spcPts val="1045"/>
              </a:lnSpc>
              <a:tabLst>
                <a:tab pos="837565" algn="l"/>
                <a:tab pos="1104265" algn="l"/>
                <a:tab pos="1367155" algn="l"/>
                <a:tab pos="1622425" algn="l"/>
              </a:tabLst>
            </a:pPr>
            <a:r>
              <a:rPr sz="900" spc="10" dirty="0">
                <a:latin typeface="Times New Roman"/>
                <a:cs typeface="Times New Roman"/>
              </a:rPr>
              <a:t>5	10	15	20	25 </a:t>
            </a:r>
            <a:r>
              <a:rPr sz="900" spc="6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Pb,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  <a:p>
            <a:pPr marL="12700" marR="20320" indent="89535">
              <a:lnSpc>
                <a:spcPts val="1150"/>
              </a:lnSpc>
              <a:spcBef>
                <a:spcPts val="82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12.32</a:t>
            </a:r>
            <a:r>
              <a:rPr sz="1000" dirty="0">
                <a:latin typeface="Times New Roman"/>
                <a:cs typeface="Times New Roman"/>
              </a:rPr>
              <a:t>. </a:t>
            </a:r>
            <a:r>
              <a:rPr sz="1000" spc="-5" dirty="0">
                <a:latin typeface="Times New Roman"/>
                <a:cs typeface="Times New Roman"/>
              </a:rPr>
              <a:t>Вплив вмісту свинцю на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свинцевих бронз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335273" y="2691383"/>
            <a:ext cx="3082290" cy="2065020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3885686" y="4878578"/>
            <a:ext cx="198183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98145" marR="5080" indent="-38608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12.33</a:t>
            </a:r>
            <a:r>
              <a:rPr sz="1000" dirty="0">
                <a:latin typeface="Times New Roman"/>
                <a:cs typeface="Times New Roman"/>
              </a:rPr>
              <a:t>. </a:t>
            </a:r>
            <a:r>
              <a:rPr sz="1000" spc="-5" dirty="0">
                <a:latin typeface="Times New Roman"/>
                <a:cs typeface="Times New Roman"/>
              </a:rPr>
              <a:t>Циліндричні біметалічні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підшипники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ковзання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55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201862" y="1522158"/>
            <a:ext cx="3713479" cy="3364865"/>
            <a:chOff x="2201862" y="1522158"/>
            <a:chExt cx="3713479" cy="3364865"/>
          </a:xfrm>
        </p:grpSpPr>
        <p:sp>
          <p:nvSpPr>
            <p:cNvPr id="7" name="object 7"/>
            <p:cNvSpPr/>
            <p:nvPr/>
          </p:nvSpPr>
          <p:spPr>
            <a:xfrm>
              <a:off x="2205989" y="1893569"/>
              <a:ext cx="1570990" cy="1482090"/>
            </a:xfrm>
            <a:custGeom>
              <a:avLst/>
              <a:gdLst/>
              <a:ahLst/>
              <a:cxnLst/>
              <a:rect l="l" t="t" r="r" b="b"/>
              <a:pathLst>
                <a:path w="1570989" h="1482089">
                  <a:moveTo>
                    <a:pt x="0" y="0"/>
                  </a:moveTo>
                  <a:lnTo>
                    <a:pt x="1570482" y="0"/>
                  </a:lnTo>
                </a:path>
                <a:path w="1570989" h="1482089">
                  <a:moveTo>
                    <a:pt x="0" y="374142"/>
                  </a:moveTo>
                  <a:lnTo>
                    <a:pt x="1570482" y="374142"/>
                  </a:lnTo>
                </a:path>
                <a:path w="1570989" h="1482089">
                  <a:moveTo>
                    <a:pt x="0" y="742950"/>
                  </a:moveTo>
                  <a:lnTo>
                    <a:pt x="1570482" y="742950"/>
                  </a:lnTo>
                </a:path>
                <a:path w="1570989" h="1482089">
                  <a:moveTo>
                    <a:pt x="0" y="1116330"/>
                  </a:moveTo>
                  <a:lnTo>
                    <a:pt x="1040892" y="1116330"/>
                  </a:lnTo>
                </a:path>
                <a:path w="1570989" h="1482089">
                  <a:moveTo>
                    <a:pt x="0" y="1482090"/>
                  </a:moveTo>
                  <a:lnTo>
                    <a:pt x="968502" y="148209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587752" y="1526285"/>
              <a:ext cx="0" cy="2162810"/>
            </a:xfrm>
            <a:custGeom>
              <a:avLst/>
              <a:gdLst/>
              <a:ahLst/>
              <a:cxnLst/>
              <a:rect l="l" t="t" r="r" b="b"/>
              <a:pathLst>
                <a:path h="2162810">
                  <a:moveTo>
                    <a:pt x="0" y="0"/>
                  </a:moveTo>
                  <a:lnTo>
                    <a:pt x="0" y="2162558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47186" y="3745991"/>
              <a:ext cx="904875" cy="376555"/>
            </a:xfrm>
            <a:custGeom>
              <a:avLst/>
              <a:gdLst/>
              <a:ahLst/>
              <a:cxnLst/>
              <a:rect l="l" t="t" r="r" b="b"/>
              <a:pathLst>
                <a:path w="904875" h="376554">
                  <a:moveTo>
                    <a:pt x="0" y="0"/>
                  </a:moveTo>
                  <a:lnTo>
                    <a:pt x="867919" y="0"/>
                  </a:lnTo>
                </a:path>
                <a:path w="904875" h="376554">
                  <a:moveTo>
                    <a:pt x="24385" y="376428"/>
                  </a:moveTo>
                  <a:lnTo>
                    <a:pt x="904495" y="376428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205989" y="4487417"/>
              <a:ext cx="3705225" cy="0"/>
            </a:xfrm>
            <a:custGeom>
              <a:avLst/>
              <a:gdLst/>
              <a:ahLst/>
              <a:cxnLst/>
              <a:rect l="l" t="t" r="r" b="b"/>
              <a:pathLst>
                <a:path w="3705225">
                  <a:moveTo>
                    <a:pt x="0" y="0"/>
                  </a:moveTo>
                  <a:lnTo>
                    <a:pt x="3704844" y="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87752" y="4408169"/>
              <a:ext cx="0" cy="455930"/>
            </a:xfrm>
            <a:custGeom>
              <a:avLst/>
              <a:gdLst/>
              <a:ahLst/>
              <a:cxnLst/>
              <a:rect l="l" t="t" r="r" b="b"/>
              <a:pathLst>
                <a:path h="455929">
                  <a:moveTo>
                    <a:pt x="0" y="0"/>
                  </a:moveTo>
                  <a:lnTo>
                    <a:pt x="0" y="455676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953512" y="1526285"/>
              <a:ext cx="0" cy="3337560"/>
            </a:xfrm>
            <a:custGeom>
              <a:avLst/>
              <a:gdLst/>
              <a:ahLst/>
              <a:cxnLst/>
              <a:rect l="l" t="t" r="r" b="b"/>
              <a:pathLst>
                <a:path h="3337560">
                  <a:moveTo>
                    <a:pt x="0" y="3337560"/>
                  </a:moveTo>
                  <a:lnTo>
                    <a:pt x="0" y="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334511" y="1526285"/>
              <a:ext cx="2576830" cy="3337560"/>
            </a:xfrm>
            <a:custGeom>
              <a:avLst/>
              <a:gdLst/>
              <a:ahLst/>
              <a:cxnLst/>
              <a:rect l="l" t="t" r="r" b="b"/>
              <a:pathLst>
                <a:path w="2576829" h="3337560">
                  <a:moveTo>
                    <a:pt x="0" y="3274314"/>
                  </a:moveTo>
                  <a:lnTo>
                    <a:pt x="0" y="3337560"/>
                  </a:lnTo>
                </a:path>
                <a:path w="2576829" h="3337560">
                  <a:moveTo>
                    <a:pt x="0" y="1937766"/>
                  </a:moveTo>
                  <a:lnTo>
                    <a:pt x="0" y="3153158"/>
                  </a:lnTo>
                </a:path>
                <a:path w="2576829" h="3337560">
                  <a:moveTo>
                    <a:pt x="39622" y="1849374"/>
                  </a:moveTo>
                  <a:lnTo>
                    <a:pt x="164592" y="1849374"/>
                  </a:lnTo>
                </a:path>
                <a:path w="2576829" h="3337560">
                  <a:moveTo>
                    <a:pt x="0" y="1549146"/>
                  </a:moveTo>
                  <a:lnTo>
                    <a:pt x="0" y="1821179"/>
                  </a:lnTo>
                </a:path>
                <a:path w="2576829" h="3337560">
                  <a:moveTo>
                    <a:pt x="0" y="0"/>
                  </a:moveTo>
                  <a:lnTo>
                    <a:pt x="0" y="1404371"/>
                  </a:lnTo>
                </a:path>
                <a:path w="2576829" h="3337560">
                  <a:moveTo>
                    <a:pt x="365760" y="3118866"/>
                  </a:moveTo>
                  <a:lnTo>
                    <a:pt x="365760" y="3337560"/>
                  </a:lnTo>
                </a:path>
                <a:path w="2576829" h="3337560">
                  <a:moveTo>
                    <a:pt x="365760" y="2945130"/>
                  </a:moveTo>
                  <a:lnTo>
                    <a:pt x="365760" y="2996946"/>
                  </a:lnTo>
                </a:path>
                <a:path w="2576829" h="3337560">
                  <a:moveTo>
                    <a:pt x="365760" y="2794254"/>
                  </a:moveTo>
                  <a:lnTo>
                    <a:pt x="365760" y="2823969"/>
                  </a:lnTo>
                </a:path>
                <a:path w="2576829" h="3337560">
                  <a:moveTo>
                    <a:pt x="303272" y="2596134"/>
                  </a:moveTo>
                  <a:lnTo>
                    <a:pt x="2576322" y="2596134"/>
                  </a:lnTo>
                </a:path>
                <a:path w="2576829" h="3337560">
                  <a:moveTo>
                    <a:pt x="365760" y="2268474"/>
                  </a:moveTo>
                  <a:lnTo>
                    <a:pt x="365760" y="2672334"/>
                  </a:lnTo>
                </a:path>
                <a:path w="2576829" h="3337560">
                  <a:moveTo>
                    <a:pt x="365760" y="2079498"/>
                  </a:moveTo>
                  <a:lnTo>
                    <a:pt x="365760" y="2146554"/>
                  </a:lnTo>
                </a:path>
                <a:path w="2576829" h="3337560">
                  <a:moveTo>
                    <a:pt x="365760" y="1927098"/>
                  </a:moveTo>
                  <a:lnTo>
                    <a:pt x="365760" y="1958342"/>
                  </a:lnTo>
                </a:path>
                <a:path w="2576829" h="3337560">
                  <a:moveTo>
                    <a:pt x="119632" y="1483614"/>
                  </a:moveTo>
                  <a:lnTo>
                    <a:pt x="441960" y="1483614"/>
                  </a:lnTo>
                </a:path>
                <a:path w="2576829" h="3337560">
                  <a:moveTo>
                    <a:pt x="365760" y="0"/>
                  </a:moveTo>
                  <a:lnTo>
                    <a:pt x="365760" y="1782318"/>
                  </a:lnTo>
                </a:path>
                <a:path w="2576829" h="3337560">
                  <a:moveTo>
                    <a:pt x="621031" y="2219706"/>
                  </a:moveTo>
                  <a:lnTo>
                    <a:pt x="1196340" y="2219706"/>
                  </a:lnTo>
                </a:path>
                <a:path w="2576829" h="3337560">
                  <a:moveTo>
                    <a:pt x="742188" y="1910334"/>
                  </a:moveTo>
                  <a:lnTo>
                    <a:pt x="742188" y="3337560"/>
                  </a:lnTo>
                </a:path>
                <a:path w="2576829" h="3337560">
                  <a:moveTo>
                    <a:pt x="742188" y="1595628"/>
                  </a:moveTo>
                  <a:lnTo>
                    <a:pt x="742188" y="1793747"/>
                  </a:lnTo>
                </a:path>
                <a:path w="2576829" h="3337560">
                  <a:moveTo>
                    <a:pt x="742188" y="0"/>
                  </a:moveTo>
                  <a:lnTo>
                    <a:pt x="742188" y="64008"/>
                  </a:lnTo>
                </a:path>
                <a:path w="2576829" h="3337560">
                  <a:moveTo>
                    <a:pt x="1113282" y="2823972"/>
                  </a:moveTo>
                  <a:lnTo>
                    <a:pt x="1113282" y="3337560"/>
                  </a:lnTo>
                </a:path>
                <a:path w="2576829" h="3337560">
                  <a:moveTo>
                    <a:pt x="749810" y="1849374"/>
                  </a:moveTo>
                  <a:lnTo>
                    <a:pt x="2576322" y="1849374"/>
                  </a:lnTo>
                </a:path>
                <a:path w="2576829" h="3337560">
                  <a:moveTo>
                    <a:pt x="1113282" y="1595628"/>
                  </a:moveTo>
                  <a:lnTo>
                    <a:pt x="1113282" y="2702052"/>
                  </a:lnTo>
                </a:path>
                <a:path w="2576829" h="3337560">
                  <a:moveTo>
                    <a:pt x="1113282" y="0"/>
                  </a:moveTo>
                  <a:lnTo>
                    <a:pt x="1113282" y="64008"/>
                  </a:lnTo>
                </a:path>
                <a:path w="2576829" h="3337560">
                  <a:moveTo>
                    <a:pt x="1479042" y="2823972"/>
                  </a:moveTo>
                  <a:lnTo>
                    <a:pt x="1479042" y="3337560"/>
                  </a:lnTo>
                </a:path>
                <a:path w="2576829" h="3337560">
                  <a:moveTo>
                    <a:pt x="1296159" y="2219706"/>
                  </a:moveTo>
                  <a:lnTo>
                    <a:pt x="2576322" y="2219706"/>
                  </a:lnTo>
                </a:path>
                <a:path w="2576829" h="3337560">
                  <a:moveTo>
                    <a:pt x="1479042" y="1595628"/>
                  </a:moveTo>
                  <a:lnTo>
                    <a:pt x="1479042" y="2702052"/>
                  </a:lnTo>
                </a:path>
                <a:path w="2576829" h="3337560">
                  <a:moveTo>
                    <a:pt x="1479042" y="0"/>
                  </a:moveTo>
                  <a:lnTo>
                    <a:pt x="1479042" y="64008"/>
                  </a:lnTo>
                </a:path>
                <a:path w="2576829" h="3337560">
                  <a:moveTo>
                    <a:pt x="1839468" y="1595628"/>
                  </a:moveTo>
                  <a:lnTo>
                    <a:pt x="1839468" y="3337560"/>
                  </a:lnTo>
                </a:path>
                <a:path w="2576829" h="3337560">
                  <a:moveTo>
                    <a:pt x="1839468" y="0"/>
                  </a:moveTo>
                  <a:lnTo>
                    <a:pt x="1839468" y="64008"/>
                  </a:lnTo>
                </a:path>
                <a:path w="2576829" h="3337560">
                  <a:moveTo>
                    <a:pt x="2215896" y="1595628"/>
                  </a:moveTo>
                  <a:lnTo>
                    <a:pt x="2215896" y="3337560"/>
                  </a:lnTo>
                </a:path>
                <a:path w="2576829" h="3337560">
                  <a:moveTo>
                    <a:pt x="2215896" y="0"/>
                  </a:moveTo>
                  <a:lnTo>
                    <a:pt x="2215896" y="64008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426970" y="3227831"/>
              <a:ext cx="501650" cy="0"/>
            </a:xfrm>
            <a:custGeom>
              <a:avLst/>
              <a:gdLst/>
              <a:ahLst/>
              <a:cxnLst/>
              <a:rect l="l" t="t" r="r" b="b"/>
              <a:pathLst>
                <a:path w="501650">
                  <a:moveTo>
                    <a:pt x="501396" y="0"/>
                  </a:moveTo>
                  <a:lnTo>
                    <a:pt x="0" y="0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53512" y="3954017"/>
              <a:ext cx="464184" cy="680720"/>
            </a:xfrm>
            <a:custGeom>
              <a:avLst/>
              <a:gdLst/>
              <a:ahLst/>
              <a:cxnLst/>
              <a:rect l="l" t="t" r="r" b="b"/>
              <a:pathLst>
                <a:path w="464185" h="680720">
                  <a:moveTo>
                    <a:pt x="464058" y="680466"/>
                  </a:moveTo>
                  <a:lnTo>
                    <a:pt x="6096" y="680466"/>
                  </a:lnTo>
                </a:path>
                <a:path w="464185" h="680720">
                  <a:moveTo>
                    <a:pt x="464058" y="23622"/>
                  </a:moveTo>
                  <a:lnTo>
                    <a:pt x="214122" y="24384"/>
                  </a:lnTo>
                </a:path>
                <a:path w="464185" h="680720">
                  <a:moveTo>
                    <a:pt x="214122" y="0"/>
                  </a:moveTo>
                  <a:lnTo>
                    <a:pt x="0" y="0"/>
                  </a:lnTo>
                </a:path>
              </a:pathLst>
            </a:custGeom>
            <a:ln w="2061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59608" y="4156709"/>
              <a:ext cx="120014" cy="1270"/>
            </a:xfrm>
            <a:custGeom>
              <a:avLst/>
              <a:gdLst/>
              <a:ahLst/>
              <a:cxnLst/>
              <a:rect l="l" t="t" r="r" b="b"/>
              <a:pathLst>
                <a:path w="120014" h="1270">
                  <a:moveTo>
                    <a:pt x="-10306" y="381"/>
                  </a:moveTo>
                  <a:lnTo>
                    <a:pt x="129940" y="381"/>
                  </a:lnTo>
                </a:path>
              </a:pathLst>
            </a:custGeom>
            <a:ln w="2137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838450" y="3034283"/>
              <a:ext cx="468630" cy="851535"/>
            </a:xfrm>
            <a:custGeom>
              <a:avLst/>
              <a:gdLst/>
              <a:ahLst/>
              <a:cxnLst/>
              <a:rect l="l" t="t" r="r" b="b"/>
              <a:pathLst>
                <a:path w="468629" h="851535">
                  <a:moveTo>
                    <a:pt x="269748" y="851154"/>
                  </a:moveTo>
                  <a:lnTo>
                    <a:pt x="0" y="851154"/>
                  </a:lnTo>
                </a:path>
                <a:path w="468629" h="851535">
                  <a:moveTo>
                    <a:pt x="89916" y="193548"/>
                  </a:moveTo>
                  <a:lnTo>
                    <a:pt x="162782" y="182118"/>
                  </a:lnTo>
                  <a:lnTo>
                    <a:pt x="236220" y="161544"/>
                  </a:lnTo>
                  <a:lnTo>
                    <a:pt x="275093" y="143589"/>
                  </a:lnTo>
                  <a:lnTo>
                    <a:pt x="315182" y="121348"/>
                  </a:lnTo>
                  <a:lnTo>
                    <a:pt x="353127" y="97678"/>
                  </a:lnTo>
                  <a:lnTo>
                    <a:pt x="385572" y="75438"/>
                  </a:lnTo>
                  <a:lnTo>
                    <a:pt x="433387" y="36861"/>
                  </a:lnTo>
                  <a:lnTo>
                    <a:pt x="451794" y="18323"/>
                  </a:lnTo>
                  <a:lnTo>
                    <a:pt x="468630" y="0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928366" y="3227831"/>
              <a:ext cx="406400" cy="1035685"/>
            </a:xfrm>
            <a:custGeom>
              <a:avLst/>
              <a:gdLst/>
              <a:ahLst/>
              <a:cxnLst/>
              <a:rect l="l" t="t" r="r" b="b"/>
              <a:pathLst>
                <a:path w="406400" h="1035685">
                  <a:moveTo>
                    <a:pt x="0" y="0"/>
                  </a:moveTo>
                  <a:lnTo>
                    <a:pt x="5857" y="45160"/>
                  </a:lnTo>
                  <a:lnTo>
                    <a:pt x="12001" y="90963"/>
                  </a:lnTo>
                  <a:lnTo>
                    <a:pt x="18430" y="138338"/>
                  </a:lnTo>
                  <a:lnTo>
                    <a:pt x="25146" y="188214"/>
                  </a:lnTo>
                  <a:lnTo>
                    <a:pt x="31361" y="243566"/>
                  </a:lnTo>
                  <a:lnTo>
                    <a:pt x="37719" y="302990"/>
                  </a:lnTo>
                  <a:lnTo>
                    <a:pt x="44648" y="360842"/>
                  </a:lnTo>
                  <a:lnTo>
                    <a:pt x="52578" y="411480"/>
                  </a:lnTo>
                  <a:lnTo>
                    <a:pt x="61733" y="452985"/>
                  </a:lnTo>
                  <a:lnTo>
                    <a:pt x="82903" y="520565"/>
                  </a:lnTo>
                  <a:lnTo>
                    <a:pt x="114395" y="580239"/>
                  </a:lnTo>
                  <a:lnTo>
                    <a:pt x="155067" y="632579"/>
                  </a:lnTo>
                  <a:lnTo>
                    <a:pt x="175260" y="657606"/>
                  </a:lnTo>
                  <a:lnTo>
                    <a:pt x="195274" y="681668"/>
                  </a:lnTo>
                  <a:lnTo>
                    <a:pt x="215360" y="704945"/>
                  </a:lnTo>
                  <a:lnTo>
                    <a:pt x="235588" y="727793"/>
                  </a:lnTo>
                  <a:lnTo>
                    <a:pt x="256032" y="750570"/>
                  </a:lnTo>
                </a:path>
                <a:path w="406400" h="1035685">
                  <a:moveTo>
                    <a:pt x="239268" y="749808"/>
                  </a:moveTo>
                  <a:lnTo>
                    <a:pt x="290226" y="692086"/>
                  </a:lnTo>
                  <a:lnTo>
                    <a:pt x="314170" y="658510"/>
                  </a:lnTo>
                  <a:lnTo>
                    <a:pt x="336042" y="619506"/>
                  </a:lnTo>
                  <a:lnTo>
                    <a:pt x="355889" y="574262"/>
                  </a:lnTo>
                  <a:lnTo>
                    <a:pt x="373665" y="523303"/>
                  </a:lnTo>
                  <a:lnTo>
                    <a:pt x="390155" y="468630"/>
                  </a:lnTo>
                  <a:lnTo>
                    <a:pt x="406146" y="412242"/>
                  </a:lnTo>
                </a:path>
                <a:path w="406400" h="1035685">
                  <a:moveTo>
                    <a:pt x="114300" y="726186"/>
                  </a:moveTo>
                  <a:lnTo>
                    <a:pt x="142601" y="733639"/>
                  </a:lnTo>
                  <a:lnTo>
                    <a:pt x="169259" y="740664"/>
                  </a:lnTo>
                  <a:lnTo>
                    <a:pt x="192631" y="746545"/>
                  </a:lnTo>
                  <a:lnTo>
                    <a:pt x="211074" y="750570"/>
                  </a:lnTo>
                  <a:lnTo>
                    <a:pt x="223623" y="752498"/>
                  </a:lnTo>
                  <a:lnTo>
                    <a:pt x="231457" y="752856"/>
                  </a:lnTo>
                  <a:lnTo>
                    <a:pt x="236148" y="752070"/>
                  </a:lnTo>
                  <a:lnTo>
                    <a:pt x="239268" y="750570"/>
                  </a:lnTo>
                </a:path>
                <a:path w="406400" h="1035685">
                  <a:moveTo>
                    <a:pt x="130302" y="726186"/>
                  </a:moveTo>
                  <a:lnTo>
                    <a:pt x="134909" y="769524"/>
                  </a:lnTo>
                  <a:lnTo>
                    <a:pt x="139731" y="812292"/>
                  </a:lnTo>
                  <a:lnTo>
                    <a:pt x="144982" y="853916"/>
                  </a:lnTo>
                  <a:lnTo>
                    <a:pt x="150876" y="893826"/>
                  </a:lnTo>
                  <a:lnTo>
                    <a:pt x="164496" y="966692"/>
                  </a:lnTo>
                  <a:lnTo>
                    <a:pt x="171985" y="1001303"/>
                  </a:lnTo>
                  <a:lnTo>
                    <a:pt x="179832" y="1035558"/>
                  </a:lnTo>
                </a:path>
                <a:path w="406400" h="1035685">
                  <a:moveTo>
                    <a:pt x="237744" y="749808"/>
                  </a:moveTo>
                  <a:lnTo>
                    <a:pt x="233624" y="768191"/>
                  </a:lnTo>
                  <a:lnTo>
                    <a:pt x="229362" y="787146"/>
                  </a:lnTo>
                  <a:lnTo>
                    <a:pt x="225099" y="807243"/>
                  </a:lnTo>
                  <a:lnTo>
                    <a:pt x="220980" y="829056"/>
                  </a:lnTo>
                  <a:lnTo>
                    <a:pt x="216741" y="852487"/>
                  </a:lnTo>
                  <a:lnTo>
                    <a:pt x="212788" y="877633"/>
                  </a:lnTo>
                  <a:lnTo>
                    <a:pt x="208549" y="903636"/>
                  </a:lnTo>
                  <a:lnTo>
                    <a:pt x="203454" y="929640"/>
                  </a:lnTo>
                  <a:lnTo>
                    <a:pt x="197917" y="955619"/>
                  </a:lnTo>
                  <a:lnTo>
                    <a:pt x="191738" y="982027"/>
                  </a:lnTo>
                  <a:lnTo>
                    <a:pt x="185130" y="1008721"/>
                  </a:lnTo>
                  <a:lnTo>
                    <a:pt x="178308" y="1035558"/>
                  </a:lnTo>
                </a:path>
              </a:pathLst>
            </a:custGeom>
            <a:ln w="2061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794254" y="3794759"/>
              <a:ext cx="45720" cy="327660"/>
            </a:xfrm>
            <a:custGeom>
              <a:avLst/>
              <a:gdLst/>
              <a:ahLst/>
              <a:cxnLst/>
              <a:rect l="l" t="t" r="r" b="b"/>
              <a:pathLst>
                <a:path w="45719" h="327660">
                  <a:moveTo>
                    <a:pt x="0" y="0"/>
                  </a:moveTo>
                  <a:lnTo>
                    <a:pt x="45720" y="90678"/>
                  </a:lnTo>
                </a:path>
                <a:path w="45719" h="327660">
                  <a:moveTo>
                    <a:pt x="0" y="0"/>
                  </a:moveTo>
                  <a:lnTo>
                    <a:pt x="0" y="327660"/>
                  </a:lnTo>
                  <a:lnTo>
                    <a:pt x="45720" y="89916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899409" y="3884675"/>
              <a:ext cx="63500" cy="273050"/>
            </a:xfrm>
            <a:custGeom>
              <a:avLst/>
              <a:gdLst/>
              <a:ahLst/>
              <a:cxnLst/>
              <a:rect l="l" t="t" r="r" b="b"/>
              <a:pathLst>
                <a:path w="63500" h="273050">
                  <a:moveTo>
                    <a:pt x="28956" y="762"/>
                  </a:moveTo>
                  <a:lnTo>
                    <a:pt x="47434" y="69246"/>
                  </a:lnTo>
                  <a:lnTo>
                    <a:pt x="60198" y="137160"/>
                  </a:lnTo>
                  <a:lnTo>
                    <a:pt x="63055" y="205263"/>
                  </a:lnTo>
                  <a:lnTo>
                    <a:pt x="61912" y="239065"/>
                  </a:lnTo>
                  <a:lnTo>
                    <a:pt x="60198" y="272796"/>
                  </a:lnTo>
                </a:path>
                <a:path w="63500" h="273050">
                  <a:moveTo>
                    <a:pt x="28956" y="0"/>
                  </a:moveTo>
                  <a:lnTo>
                    <a:pt x="20359" y="70151"/>
                  </a:lnTo>
                  <a:lnTo>
                    <a:pt x="14478" y="118300"/>
                  </a:lnTo>
                  <a:lnTo>
                    <a:pt x="8596" y="166735"/>
                  </a:lnTo>
                  <a:lnTo>
                    <a:pt x="0" y="237744"/>
                  </a:lnTo>
                </a:path>
              </a:pathLst>
            </a:custGeom>
            <a:ln w="2061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004566" y="4157471"/>
              <a:ext cx="38100" cy="280035"/>
            </a:xfrm>
            <a:custGeom>
              <a:avLst/>
              <a:gdLst/>
              <a:ahLst/>
              <a:cxnLst/>
              <a:rect l="l" t="t" r="r" b="b"/>
              <a:pathLst>
                <a:path w="38100" h="280035">
                  <a:moveTo>
                    <a:pt x="0" y="0"/>
                  </a:moveTo>
                  <a:lnTo>
                    <a:pt x="38100" y="105918"/>
                  </a:lnTo>
                </a:path>
                <a:path w="38100" h="280035">
                  <a:moveTo>
                    <a:pt x="0" y="0"/>
                  </a:moveTo>
                  <a:lnTo>
                    <a:pt x="0" y="279654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025140" y="4263389"/>
              <a:ext cx="17780" cy="260350"/>
            </a:xfrm>
            <a:custGeom>
              <a:avLst/>
              <a:gdLst/>
              <a:ahLst/>
              <a:cxnLst/>
              <a:rect l="l" t="t" r="r" b="b"/>
              <a:pathLst>
                <a:path w="17780" h="260350">
                  <a:moveTo>
                    <a:pt x="8763" y="-10306"/>
                  </a:moveTo>
                  <a:lnTo>
                    <a:pt x="8763" y="270148"/>
                  </a:lnTo>
                </a:path>
              </a:pathLst>
            </a:custGeom>
            <a:ln w="381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004566" y="3416045"/>
              <a:ext cx="461009" cy="1460500"/>
            </a:xfrm>
            <a:custGeom>
              <a:avLst/>
              <a:gdLst/>
              <a:ahLst/>
              <a:cxnLst/>
              <a:rect l="l" t="t" r="r" b="b"/>
              <a:pathLst>
                <a:path w="461010" h="1460500">
                  <a:moveTo>
                    <a:pt x="0" y="1021080"/>
                  </a:moveTo>
                  <a:lnTo>
                    <a:pt x="0" y="1218438"/>
                  </a:lnTo>
                </a:path>
                <a:path w="461010" h="1460500">
                  <a:moveTo>
                    <a:pt x="20574" y="1087374"/>
                  </a:moveTo>
                  <a:lnTo>
                    <a:pt x="20574" y="1218438"/>
                  </a:lnTo>
                </a:path>
                <a:path w="461010" h="1460500">
                  <a:moveTo>
                    <a:pt x="461010" y="12192"/>
                  </a:moveTo>
                  <a:lnTo>
                    <a:pt x="461010" y="442007"/>
                  </a:lnTo>
                  <a:lnTo>
                    <a:pt x="461010" y="736092"/>
                  </a:lnTo>
                  <a:lnTo>
                    <a:pt x="461010" y="1030176"/>
                  </a:lnTo>
                  <a:lnTo>
                    <a:pt x="461010" y="1459992"/>
                  </a:lnTo>
                </a:path>
                <a:path w="461010" h="1460500">
                  <a:moveTo>
                    <a:pt x="445770" y="0"/>
                  </a:moveTo>
                  <a:lnTo>
                    <a:pt x="402336" y="562356"/>
                  </a:lnTo>
                </a:path>
              </a:pathLst>
            </a:custGeom>
            <a:ln w="2061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205989" y="4122419"/>
              <a:ext cx="184150" cy="0"/>
            </a:xfrm>
            <a:custGeom>
              <a:avLst/>
              <a:gdLst/>
              <a:ahLst/>
              <a:cxnLst/>
              <a:rect l="l" t="t" r="r" b="b"/>
              <a:pathLst>
                <a:path w="184150">
                  <a:moveTo>
                    <a:pt x="0" y="0"/>
                  </a:moveTo>
                  <a:lnTo>
                    <a:pt x="183642" y="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242565" y="4121657"/>
              <a:ext cx="131445" cy="742315"/>
            </a:xfrm>
            <a:custGeom>
              <a:avLst/>
              <a:gdLst/>
              <a:ahLst/>
              <a:cxnLst/>
              <a:rect l="l" t="t" r="r" b="b"/>
              <a:pathLst>
                <a:path w="131444" h="742314">
                  <a:moveTo>
                    <a:pt x="131064" y="0"/>
                  </a:moveTo>
                  <a:lnTo>
                    <a:pt x="106203" y="60007"/>
                  </a:lnTo>
                  <a:lnTo>
                    <a:pt x="94309" y="96869"/>
                  </a:lnTo>
                  <a:lnTo>
                    <a:pt x="83058" y="141732"/>
                  </a:lnTo>
                  <a:lnTo>
                    <a:pt x="74688" y="184922"/>
                  </a:lnTo>
                  <a:lnTo>
                    <a:pt x="66757" y="233415"/>
                  </a:lnTo>
                  <a:lnTo>
                    <a:pt x="58972" y="286298"/>
                  </a:lnTo>
                  <a:lnTo>
                    <a:pt x="51041" y="342656"/>
                  </a:lnTo>
                  <a:lnTo>
                    <a:pt x="42672" y="401574"/>
                  </a:lnTo>
                  <a:lnTo>
                    <a:pt x="36749" y="445554"/>
                  </a:lnTo>
                  <a:lnTo>
                    <a:pt x="30746" y="491694"/>
                  </a:lnTo>
                  <a:lnTo>
                    <a:pt x="24677" y="539633"/>
                  </a:lnTo>
                  <a:lnTo>
                    <a:pt x="18554" y="589012"/>
                  </a:lnTo>
                  <a:lnTo>
                    <a:pt x="12391" y="639471"/>
                  </a:lnTo>
                  <a:lnTo>
                    <a:pt x="6202" y="690649"/>
                  </a:lnTo>
                  <a:lnTo>
                    <a:pt x="0" y="742188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205989" y="3745991"/>
              <a:ext cx="234315" cy="0"/>
            </a:xfrm>
            <a:custGeom>
              <a:avLst/>
              <a:gdLst/>
              <a:ahLst/>
              <a:cxnLst/>
              <a:rect l="l" t="t" r="r" b="b"/>
              <a:pathLst>
                <a:path w="234314">
                  <a:moveTo>
                    <a:pt x="0" y="0"/>
                  </a:moveTo>
                  <a:lnTo>
                    <a:pt x="233934" y="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87752" y="3834383"/>
              <a:ext cx="0" cy="452120"/>
            </a:xfrm>
            <a:custGeom>
              <a:avLst/>
              <a:gdLst/>
              <a:ahLst/>
              <a:cxnLst/>
              <a:rect l="l" t="t" r="r" b="b"/>
              <a:pathLst>
                <a:path h="452120">
                  <a:moveTo>
                    <a:pt x="0" y="0"/>
                  </a:moveTo>
                  <a:lnTo>
                    <a:pt x="0" y="161541"/>
                  </a:lnTo>
                </a:path>
                <a:path h="452120">
                  <a:moveTo>
                    <a:pt x="0" y="307086"/>
                  </a:moveTo>
                  <a:lnTo>
                    <a:pt x="0" y="451866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706366" y="1893569"/>
              <a:ext cx="2204720" cy="1482090"/>
            </a:xfrm>
            <a:custGeom>
              <a:avLst/>
              <a:gdLst/>
              <a:ahLst/>
              <a:cxnLst/>
              <a:rect l="l" t="t" r="r" b="b"/>
              <a:pathLst>
                <a:path w="2204720" h="1482089">
                  <a:moveTo>
                    <a:pt x="0" y="1482090"/>
                  </a:moveTo>
                  <a:lnTo>
                    <a:pt x="278131" y="1482090"/>
                  </a:lnTo>
                </a:path>
                <a:path w="2204720" h="1482089">
                  <a:moveTo>
                    <a:pt x="2001775" y="0"/>
                  </a:moveTo>
                  <a:lnTo>
                    <a:pt x="2204467" y="0"/>
                  </a:lnTo>
                </a:path>
                <a:path w="2204720" h="1482089">
                  <a:moveTo>
                    <a:pt x="2001775" y="374142"/>
                  </a:moveTo>
                  <a:lnTo>
                    <a:pt x="2204467" y="374142"/>
                  </a:lnTo>
                </a:path>
                <a:path w="2204720" h="1482089">
                  <a:moveTo>
                    <a:pt x="2001775" y="742950"/>
                  </a:moveTo>
                  <a:lnTo>
                    <a:pt x="2204467" y="742950"/>
                  </a:lnTo>
                </a:path>
                <a:path w="2204720" h="1482089">
                  <a:moveTo>
                    <a:pt x="2001775" y="1116330"/>
                  </a:moveTo>
                  <a:lnTo>
                    <a:pt x="2204467" y="111633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2629154" y="3092184"/>
            <a:ext cx="228600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5" dirty="0">
                <a:latin typeface="Times New Roman"/>
                <a:cs typeface="Times New Roman"/>
              </a:rPr>
              <a:t>645</a:t>
            </a:r>
            <a:r>
              <a:rPr sz="700" spc="-40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246882" y="2930656"/>
            <a:ext cx="207645" cy="144780"/>
          </a:xfrm>
          <a:custGeom>
            <a:avLst/>
            <a:gdLst/>
            <a:ahLst/>
            <a:cxnLst/>
            <a:rect l="l" t="t" r="r" b="b"/>
            <a:pathLst>
              <a:path w="207645" h="144780">
                <a:moveTo>
                  <a:pt x="207262" y="0"/>
                </a:moveTo>
                <a:lnTo>
                  <a:pt x="0" y="0"/>
                </a:lnTo>
                <a:lnTo>
                  <a:pt x="0" y="144774"/>
                </a:lnTo>
                <a:lnTo>
                  <a:pt x="207262" y="144774"/>
                </a:lnTo>
                <a:lnTo>
                  <a:pt x="2072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238754" y="2907780"/>
            <a:ext cx="228600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5" dirty="0">
                <a:latin typeface="Times New Roman"/>
                <a:cs typeface="Times New Roman"/>
              </a:rPr>
              <a:t>664</a:t>
            </a:r>
            <a:r>
              <a:rPr sz="700" spc="-40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261107" y="3120676"/>
            <a:ext cx="9715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Symbol"/>
                <a:cs typeface="Symbol"/>
              </a:rPr>
              <a:t></a:t>
            </a:r>
            <a:endParaRPr sz="850">
              <a:latin typeface="Symbol"/>
              <a:cs typeface="Symbol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2195512" y="1564576"/>
            <a:ext cx="241935" cy="1673860"/>
            <a:chOff x="2195512" y="1564576"/>
            <a:chExt cx="241935" cy="1673860"/>
          </a:xfrm>
        </p:grpSpPr>
        <p:sp>
          <p:nvSpPr>
            <p:cNvPr id="34" name="object 34"/>
            <p:cNvSpPr/>
            <p:nvPr/>
          </p:nvSpPr>
          <p:spPr>
            <a:xfrm>
              <a:off x="2302763" y="2290571"/>
              <a:ext cx="124460" cy="937260"/>
            </a:xfrm>
            <a:custGeom>
              <a:avLst/>
              <a:gdLst/>
              <a:ahLst/>
              <a:cxnLst/>
              <a:rect l="l" t="t" r="r" b="b"/>
              <a:pathLst>
                <a:path w="124460" h="937260">
                  <a:moveTo>
                    <a:pt x="0" y="0"/>
                  </a:moveTo>
                  <a:lnTo>
                    <a:pt x="37087" y="278249"/>
                  </a:lnTo>
                  <a:lnTo>
                    <a:pt x="62388" y="468630"/>
                  </a:lnTo>
                  <a:lnTo>
                    <a:pt x="87546" y="659010"/>
                  </a:lnTo>
                  <a:lnTo>
                    <a:pt x="124206" y="937260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05989" y="1575053"/>
              <a:ext cx="97155" cy="715645"/>
            </a:xfrm>
            <a:custGeom>
              <a:avLst/>
              <a:gdLst/>
              <a:ahLst/>
              <a:cxnLst/>
              <a:rect l="l" t="t" r="r" b="b"/>
              <a:pathLst>
                <a:path w="97155" h="715644">
                  <a:moveTo>
                    <a:pt x="0" y="0"/>
                  </a:moveTo>
                  <a:lnTo>
                    <a:pt x="28944" y="212205"/>
                  </a:lnTo>
                  <a:lnTo>
                    <a:pt x="48672" y="357473"/>
                  </a:lnTo>
                  <a:lnTo>
                    <a:pt x="68258" y="502884"/>
                  </a:lnTo>
                  <a:lnTo>
                    <a:pt x="96774" y="715518"/>
                  </a:lnTo>
                </a:path>
              </a:pathLst>
            </a:custGeom>
            <a:ln w="2061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2317495" y="2043209"/>
            <a:ext cx="50419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428625" algn="l"/>
              </a:tabLst>
            </a:pPr>
            <a:r>
              <a:rPr sz="850" i="1" spc="1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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1275" i="1" spc="30" baseline="3267" dirty="0">
                <a:latin typeface="Times New Roman"/>
                <a:cs typeface="Times New Roman"/>
              </a:rPr>
              <a:t>L</a:t>
            </a:r>
            <a:endParaRPr sz="1275" baseline="3267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039110" y="2784622"/>
            <a:ext cx="21399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108198" y="2930651"/>
            <a:ext cx="22860" cy="184785"/>
          </a:xfrm>
          <a:custGeom>
            <a:avLst/>
            <a:gdLst/>
            <a:ahLst/>
            <a:cxnLst/>
            <a:rect l="l" t="t" r="r" b="b"/>
            <a:pathLst>
              <a:path w="22860" h="184785">
                <a:moveTo>
                  <a:pt x="22860" y="0"/>
                </a:moveTo>
                <a:lnTo>
                  <a:pt x="0" y="184404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3022345" y="3352325"/>
            <a:ext cx="8763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391153" y="3142013"/>
            <a:ext cx="21336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1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964179" y="2242852"/>
            <a:ext cx="73787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25" spc="22" baseline="-10101" dirty="0">
                <a:latin typeface="Times New Roman"/>
                <a:cs typeface="Times New Roman"/>
              </a:rPr>
              <a:t>3</a:t>
            </a:r>
            <a:r>
              <a:rPr sz="850" spc="15" dirty="0">
                <a:latin typeface="Times New Roman"/>
                <a:cs typeface="Times New Roman"/>
              </a:rPr>
              <a:t>Sb </a:t>
            </a:r>
            <a:r>
              <a:rPr sz="850" spc="17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25" spc="22" baseline="-10101" dirty="0">
                <a:latin typeface="Times New Roman"/>
                <a:cs typeface="Times New Roman"/>
              </a:rPr>
              <a:t>2</a:t>
            </a:r>
            <a:r>
              <a:rPr sz="850" spc="15" dirty="0">
                <a:latin typeface="Times New Roman"/>
                <a:cs typeface="Times New Roman"/>
              </a:rPr>
              <a:t>Sb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122676" y="2395727"/>
            <a:ext cx="400050" cy="250190"/>
          </a:xfrm>
          <a:custGeom>
            <a:avLst/>
            <a:gdLst/>
            <a:ahLst/>
            <a:cxnLst/>
            <a:rect l="l" t="t" r="r" b="b"/>
            <a:pathLst>
              <a:path w="400050" h="250189">
                <a:moveTo>
                  <a:pt x="25908" y="164592"/>
                </a:moveTo>
                <a:lnTo>
                  <a:pt x="16002" y="164592"/>
                </a:lnTo>
                <a:lnTo>
                  <a:pt x="16002" y="175260"/>
                </a:lnTo>
                <a:lnTo>
                  <a:pt x="25908" y="175260"/>
                </a:lnTo>
                <a:lnTo>
                  <a:pt x="25908" y="164592"/>
                </a:lnTo>
                <a:close/>
              </a:path>
              <a:path w="400050" h="250189">
                <a:moveTo>
                  <a:pt x="25908" y="144018"/>
                </a:moveTo>
                <a:lnTo>
                  <a:pt x="16002" y="144018"/>
                </a:lnTo>
                <a:lnTo>
                  <a:pt x="16002" y="154686"/>
                </a:lnTo>
                <a:lnTo>
                  <a:pt x="25908" y="154686"/>
                </a:lnTo>
                <a:lnTo>
                  <a:pt x="25908" y="144018"/>
                </a:lnTo>
                <a:close/>
              </a:path>
              <a:path w="400050" h="250189">
                <a:moveTo>
                  <a:pt x="25908" y="123444"/>
                </a:moveTo>
                <a:lnTo>
                  <a:pt x="16002" y="123444"/>
                </a:lnTo>
                <a:lnTo>
                  <a:pt x="16002" y="134124"/>
                </a:lnTo>
                <a:lnTo>
                  <a:pt x="25908" y="134124"/>
                </a:lnTo>
                <a:lnTo>
                  <a:pt x="25908" y="123444"/>
                </a:lnTo>
                <a:close/>
              </a:path>
              <a:path w="400050" h="250189">
                <a:moveTo>
                  <a:pt x="25908" y="102870"/>
                </a:moveTo>
                <a:lnTo>
                  <a:pt x="16002" y="102870"/>
                </a:lnTo>
                <a:lnTo>
                  <a:pt x="16002" y="113550"/>
                </a:lnTo>
                <a:lnTo>
                  <a:pt x="25908" y="113550"/>
                </a:lnTo>
                <a:lnTo>
                  <a:pt x="25908" y="102870"/>
                </a:lnTo>
                <a:close/>
              </a:path>
              <a:path w="400050" h="250189">
                <a:moveTo>
                  <a:pt x="25908" y="82296"/>
                </a:moveTo>
                <a:lnTo>
                  <a:pt x="16002" y="82296"/>
                </a:lnTo>
                <a:lnTo>
                  <a:pt x="16002" y="92976"/>
                </a:lnTo>
                <a:lnTo>
                  <a:pt x="25908" y="92976"/>
                </a:lnTo>
                <a:lnTo>
                  <a:pt x="25908" y="82296"/>
                </a:lnTo>
                <a:close/>
              </a:path>
              <a:path w="400050" h="250189">
                <a:moveTo>
                  <a:pt x="25908" y="61722"/>
                </a:moveTo>
                <a:lnTo>
                  <a:pt x="16002" y="61722"/>
                </a:lnTo>
                <a:lnTo>
                  <a:pt x="16002" y="72390"/>
                </a:lnTo>
                <a:lnTo>
                  <a:pt x="25908" y="72390"/>
                </a:lnTo>
                <a:lnTo>
                  <a:pt x="25908" y="61722"/>
                </a:lnTo>
                <a:close/>
              </a:path>
              <a:path w="400050" h="250189">
                <a:moveTo>
                  <a:pt x="25908" y="41148"/>
                </a:moveTo>
                <a:lnTo>
                  <a:pt x="16002" y="41148"/>
                </a:lnTo>
                <a:lnTo>
                  <a:pt x="16002" y="51816"/>
                </a:lnTo>
                <a:lnTo>
                  <a:pt x="25908" y="51816"/>
                </a:lnTo>
                <a:lnTo>
                  <a:pt x="25908" y="41148"/>
                </a:lnTo>
                <a:close/>
              </a:path>
              <a:path w="400050" h="250189">
                <a:moveTo>
                  <a:pt x="25908" y="20574"/>
                </a:moveTo>
                <a:lnTo>
                  <a:pt x="16002" y="20574"/>
                </a:lnTo>
                <a:lnTo>
                  <a:pt x="16002" y="31242"/>
                </a:lnTo>
                <a:lnTo>
                  <a:pt x="25908" y="31242"/>
                </a:lnTo>
                <a:lnTo>
                  <a:pt x="25908" y="20574"/>
                </a:lnTo>
                <a:close/>
              </a:path>
              <a:path w="400050" h="250189">
                <a:moveTo>
                  <a:pt x="25908" y="0"/>
                </a:moveTo>
                <a:lnTo>
                  <a:pt x="16002" y="0"/>
                </a:lnTo>
                <a:lnTo>
                  <a:pt x="16002" y="10680"/>
                </a:lnTo>
                <a:lnTo>
                  <a:pt x="25908" y="10680"/>
                </a:lnTo>
                <a:lnTo>
                  <a:pt x="25908" y="0"/>
                </a:lnTo>
                <a:close/>
              </a:path>
              <a:path w="400050" h="250189">
                <a:moveTo>
                  <a:pt x="41148" y="147066"/>
                </a:moveTo>
                <a:lnTo>
                  <a:pt x="22098" y="185166"/>
                </a:lnTo>
                <a:lnTo>
                  <a:pt x="19050" y="185166"/>
                </a:lnTo>
                <a:lnTo>
                  <a:pt x="0" y="147066"/>
                </a:lnTo>
                <a:lnTo>
                  <a:pt x="20574" y="249936"/>
                </a:lnTo>
                <a:lnTo>
                  <a:pt x="32905" y="188226"/>
                </a:lnTo>
                <a:lnTo>
                  <a:pt x="33528" y="185166"/>
                </a:lnTo>
                <a:lnTo>
                  <a:pt x="41148" y="147066"/>
                </a:lnTo>
                <a:close/>
              </a:path>
              <a:path w="400050" h="250189">
                <a:moveTo>
                  <a:pt x="400050" y="147066"/>
                </a:moveTo>
                <a:lnTo>
                  <a:pt x="384810" y="177546"/>
                </a:lnTo>
                <a:lnTo>
                  <a:pt x="384810" y="0"/>
                </a:lnTo>
                <a:lnTo>
                  <a:pt x="374142" y="0"/>
                </a:lnTo>
                <a:lnTo>
                  <a:pt x="374142" y="177546"/>
                </a:lnTo>
                <a:lnTo>
                  <a:pt x="374142" y="188226"/>
                </a:lnTo>
                <a:lnTo>
                  <a:pt x="374129" y="177546"/>
                </a:lnTo>
                <a:lnTo>
                  <a:pt x="358902" y="147066"/>
                </a:lnTo>
                <a:lnTo>
                  <a:pt x="379476" y="249936"/>
                </a:lnTo>
                <a:lnTo>
                  <a:pt x="391807" y="188226"/>
                </a:lnTo>
                <a:lnTo>
                  <a:pt x="400050" y="1470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5555996" y="3389663"/>
            <a:ext cx="26987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1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+Sb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254244" y="3499854"/>
            <a:ext cx="227329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5" dirty="0">
                <a:latin typeface="Times New Roman"/>
                <a:cs typeface="Times New Roman"/>
              </a:rPr>
              <a:t>526</a:t>
            </a:r>
            <a:r>
              <a:rPr sz="700" spc="-45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431795" y="3666732"/>
            <a:ext cx="228600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5" dirty="0">
                <a:latin typeface="Times New Roman"/>
                <a:cs typeface="Times New Roman"/>
              </a:rPr>
              <a:t>488</a:t>
            </a:r>
            <a:r>
              <a:rPr sz="700" spc="-40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2416492" y="3217354"/>
            <a:ext cx="636905" cy="621665"/>
            <a:chOff x="2416492" y="3217354"/>
            <a:chExt cx="636905" cy="621665"/>
          </a:xfrm>
        </p:grpSpPr>
        <p:sp>
          <p:nvSpPr>
            <p:cNvPr id="47" name="object 47"/>
            <p:cNvSpPr/>
            <p:nvPr/>
          </p:nvSpPr>
          <p:spPr>
            <a:xfrm>
              <a:off x="2426970" y="3227831"/>
              <a:ext cx="615950" cy="567055"/>
            </a:xfrm>
            <a:custGeom>
              <a:avLst/>
              <a:gdLst/>
              <a:ahLst/>
              <a:cxnLst/>
              <a:rect l="l" t="t" r="r" b="b"/>
              <a:pathLst>
                <a:path w="615950" h="567054">
                  <a:moveTo>
                    <a:pt x="615696" y="566928"/>
                  </a:moveTo>
                  <a:lnTo>
                    <a:pt x="0" y="566928"/>
                  </a:lnTo>
                </a:path>
                <a:path w="615950" h="567054">
                  <a:moveTo>
                    <a:pt x="0" y="0"/>
                  </a:moveTo>
                  <a:lnTo>
                    <a:pt x="0" y="168306"/>
                  </a:lnTo>
                  <a:lnTo>
                    <a:pt x="0" y="283464"/>
                  </a:lnTo>
                  <a:lnTo>
                    <a:pt x="0" y="398621"/>
                  </a:lnTo>
                  <a:lnTo>
                    <a:pt x="0" y="566928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71572" y="3573779"/>
              <a:ext cx="281940" cy="144780"/>
            </a:xfrm>
            <a:custGeom>
              <a:avLst/>
              <a:gdLst/>
              <a:ahLst/>
              <a:cxnLst/>
              <a:rect l="l" t="t" r="r" b="b"/>
              <a:pathLst>
                <a:path w="281939" h="144779">
                  <a:moveTo>
                    <a:pt x="281940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281940" y="144780"/>
                  </a:lnTo>
                  <a:lnTo>
                    <a:pt x="281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794254" y="3668267"/>
              <a:ext cx="52069" cy="166370"/>
            </a:xfrm>
            <a:custGeom>
              <a:avLst/>
              <a:gdLst/>
              <a:ahLst/>
              <a:cxnLst/>
              <a:rect l="l" t="t" r="r" b="b"/>
              <a:pathLst>
                <a:path w="52069" h="166370">
                  <a:moveTo>
                    <a:pt x="0" y="0"/>
                  </a:moveTo>
                  <a:lnTo>
                    <a:pt x="51816" y="166116"/>
                  </a:lnTo>
                </a:path>
              </a:pathLst>
            </a:custGeom>
            <a:ln w="77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3058922" y="3751314"/>
            <a:ext cx="227329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5" dirty="0">
                <a:latin typeface="Times New Roman"/>
                <a:cs typeface="Times New Roman"/>
              </a:rPr>
              <a:t>462</a:t>
            </a:r>
            <a:r>
              <a:rPr sz="700" spc="-45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191508" y="3953249"/>
            <a:ext cx="227329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0" dirty="0">
                <a:latin typeface="Times New Roman"/>
                <a:cs typeface="Times New Roman"/>
              </a:rPr>
              <a:t>435</a:t>
            </a:r>
            <a:r>
              <a:rPr sz="700" spc="-35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38298" y="3820954"/>
            <a:ext cx="9398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Symbol"/>
                <a:cs typeface="Symbol"/>
              </a:rPr>
              <a:t></a:t>
            </a:r>
            <a:endParaRPr sz="850">
              <a:latin typeface="Symbol"/>
              <a:cs typeface="Symbo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725674" y="3913632"/>
            <a:ext cx="88900" cy="16510"/>
          </a:xfrm>
          <a:custGeom>
            <a:avLst/>
            <a:gdLst/>
            <a:ahLst/>
            <a:cxnLst/>
            <a:rect l="l" t="t" r="r" b="b"/>
            <a:pathLst>
              <a:path w="88900" h="16510">
                <a:moveTo>
                  <a:pt x="0" y="16002"/>
                </a:moveTo>
                <a:lnTo>
                  <a:pt x="88392" y="0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2416555" y="3953542"/>
            <a:ext cx="22860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Symbol"/>
                <a:cs typeface="Symbol"/>
              </a:rPr>
              <a:t></a:t>
            </a:r>
            <a:r>
              <a:rPr sz="850" spc="25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</a:t>
            </a:r>
            <a:endParaRPr sz="850">
              <a:latin typeface="Symbol"/>
              <a:cs typeface="Symbo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373630" y="3794759"/>
            <a:ext cx="525780" cy="327660"/>
          </a:xfrm>
          <a:custGeom>
            <a:avLst/>
            <a:gdLst/>
            <a:ahLst/>
            <a:cxnLst/>
            <a:rect l="l" t="t" r="r" b="b"/>
            <a:pathLst>
              <a:path w="525780" h="327660">
                <a:moveTo>
                  <a:pt x="525780" y="326898"/>
                </a:moveTo>
                <a:lnTo>
                  <a:pt x="0" y="327660"/>
                </a:lnTo>
              </a:path>
              <a:path w="525780" h="327660">
                <a:moveTo>
                  <a:pt x="53340" y="0"/>
                </a:moveTo>
                <a:lnTo>
                  <a:pt x="42136" y="39028"/>
                </a:lnTo>
                <a:lnTo>
                  <a:pt x="31718" y="78486"/>
                </a:lnTo>
                <a:lnTo>
                  <a:pt x="22586" y="118514"/>
                </a:lnTo>
                <a:lnTo>
                  <a:pt x="15240" y="159258"/>
                </a:lnTo>
                <a:lnTo>
                  <a:pt x="9429" y="200358"/>
                </a:lnTo>
                <a:lnTo>
                  <a:pt x="5334" y="242316"/>
                </a:lnTo>
                <a:lnTo>
                  <a:pt x="2381" y="284845"/>
                </a:lnTo>
                <a:lnTo>
                  <a:pt x="0" y="327660"/>
                </a:lnTo>
              </a:path>
            </a:pathLst>
          </a:custGeom>
          <a:ln w="206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2648966" y="4098322"/>
            <a:ext cx="20764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Symbol"/>
                <a:cs typeface="Symbol"/>
              </a:rPr>
              <a:t></a:t>
            </a:r>
            <a:r>
              <a:rPr sz="850" spc="35" dirty="0">
                <a:latin typeface="Times New Roman"/>
                <a:cs typeface="Times New Roman"/>
              </a:rPr>
              <a:t>+</a:t>
            </a:r>
            <a:r>
              <a:rPr sz="850" spc="15" dirty="0">
                <a:latin typeface="Symbol"/>
                <a:cs typeface="Symbol"/>
              </a:rPr>
              <a:t></a:t>
            </a:r>
            <a:endParaRPr sz="850">
              <a:latin typeface="Symbol"/>
              <a:cs typeface="Symbo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296667" y="4568187"/>
            <a:ext cx="281940" cy="146050"/>
          </a:xfrm>
          <a:custGeom>
            <a:avLst/>
            <a:gdLst/>
            <a:ahLst/>
            <a:cxnLst/>
            <a:rect l="l" t="t" r="r" b="b"/>
            <a:pathLst>
              <a:path w="281939" h="146050">
                <a:moveTo>
                  <a:pt x="281940" y="0"/>
                </a:moveTo>
                <a:lnTo>
                  <a:pt x="0" y="0"/>
                </a:lnTo>
                <a:lnTo>
                  <a:pt x="0" y="145544"/>
                </a:lnTo>
                <a:lnTo>
                  <a:pt x="281940" y="145544"/>
                </a:lnTo>
                <a:lnTo>
                  <a:pt x="2819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2331973" y="4525804"/>
            <a:ext cx="21018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Symbol"/>
                <a:cs typeface="Symbol"/>
              </a:rPr>
              <a:t></a:t>
            </a:r>
            <a:r>
              <a:rPr sz="850" spc="25" dirty="0">
                <a:latin typeface="Times New Roman"/>
                <a:cs typeface="Times New Roman"/>
              </a:rPr>
              <a:t>+</a:t>
            </a:r>
            <a:r>
              <a:rPr sz="850" spc="15" dirty="0">
                <a:latin typeface="Symbol"/>
                <a:cs typeface="Symbol"/>
              </a:rPr>
              <a:t></a:t>
            </a:r>
            <a:endParaRPr sz="850">
              <a:latin typeface="Symbol"/>
              <a:cs typeface="Symbo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72588" y="4608100"/>
            <a:ext cx="21272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dirty="0">
                <a:latin typeface="Symbol"/>
                <a:cs typeface="Symbol"/>
              </a:rPr>
              <a:t></a:t>
            </a:r>
            <a:r>
              <a:rPr sz="850" spc="25" dirty="0">
                <a:latin typeface="Times New Roman"/>
                <a:cs typeface="Times New Roman"/>
              </a:rPr>
              <a:t>+</a:t>
            </a:r>
            <a:r>
              <a:rPr sz="850" spc="-5" dirty="0">
                <a:latin typeface="Symbol"/>
                <a:cs typeface="Symbol"/>
              </a:rPr>
              <a:t></a:t>
            </a:r>
            <a:endParaRPr sz="850">
              <a:latin typeface="Symbol"/>
              <a:cs typeface="Symbo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854452" y="4560570"/>
            <a:ext cx="138430" cy="144780"/>
          </a:xfrm>
          <a:custGeom>
            <a:avLst/>
            <a:gdLst/>
            <a:ahLst/>
            <a:cxnLst/>
            <a:rect l="l" t="t" r="r" b="b"/>
            <a:pathLst>
              <a:path w="138430" h="144779">
                <a:moveTo>
                  <a:pt x="0" y="144780"/>
                </a:moveTo>
                <a:lnTo>
                  <a:pt x="137922" y="0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3071876" y="4254532"/>
            <a:ext cx="10160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dirty="0">
                <a:latin typeface="Symbol"/>
                <a:cs typeface="Symbol"/>
              </a:rPr>
              <a:t></a:t>
            </a:r>
            <a:r>
              <a:rPr sz="850" spc="5" dirty="0">
                <a:latin typeface="Symbol"/>
                <a:cs typeface="Symbol"/>
              </a:rPr>
              <a:t></a:t>
            </a:r>
            <a:endParaRPr sz="850">
              <a:latin typeface="Symbol"/>
              <a:cs typeface="Symbol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2977133" y="4252912"/>
            <a:ext cx="451484" cy="548005"/>
            <a:chOff x="2977133" y="4252912"/>
            <a:chExt cx="451484" cy="548005"/>
          </a:xfrm>
        </p:grpSpPr>
        <p:sp>
          <p:nvSpPr>
            <p:cNvPr id="63" name="object 63"/>
            <p:cNvSpPr/>
            <p:nvPr/>
          </p:nvSpPr>
          <p:spPr>
            <a:xfrm>
              <a:off x="3042665" y="4263389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5">
                  <a:moveTo>
                    <a:pt x="374904" y="0"/>
                  </a:moveTo>
                  <a:lnTo>
                    <a:pt x="0" y="0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977133" y="4679444"/>
              <a:ext cx="440690" cy="121285"/>
            </a:xfrm>
            <a:custGeom>
              <a:avLst/>
              <a:gdLst/>
              <a:ahLst/>
              <a:cxnLst/>
              <a:rect l="l" t="t" r="r" b="b"/>
              <a:pathLst>
                <a:path w="440689" h="121285">
                  <a:moveTo>
                    <a:pt x="440437" y="0"/>
                  </a:moveTo>
                  <a:lnTo>
                    <a:pt x="0" y="0"/>
                  </a:lnTo>
                  <a:lnTo>
                    <a:pt x="0" y="121155"/>
                  </a:lnTo>
                  <a:lnTo>
                    <a:pt x="440437" y="121155"/>
                  </a:lnTo>
                  <a:lnTo>
                    <a:pt x="4404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2971038" y="4636294"/>
            <a:ext cx="45465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spc="-10" dirty="0">
                <a:latin typeface="Symbol"/>
                <a:cs typeface="Symbol"/>
              </a:rPr>
              <a:t></a:t>
            </a:r>
            <a:r>
              <a:rPr sz="850" spc="-10" dirty="0">
                <a:latin typeface="Times New Roman"/>
                <a:cs typeface="Times New Roman"/>
              </a:rPr>
              <a:t>+Cu</a:t>
            </a:r>
            <a:r>
              <a:rPr sz="825" spc="-15" baseline="-10101" dirty="0">
                <a:latin typeface="Times New Roman"/>
                <a:cs typeface="Times New Roman"/>
              </a:rPr>
              <a:t>2</a:t>
            </a:r>
            <a:r>
              <a:rPr sz="850" spc="-10" dirty="0">
                <a:latin typeface="Times New Roman"/>
                <a:cs typeface="Times New Roman"/>
              </a:rPr>
              <a:t>Sb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2955226" y="3971734"/>
            <a:ext cx="476250" cy="902969"/>
            <a:chOff x="2955226" y="3971734"/>
            <a:chExt cx="476250" cy="902969"/>
          </a:xfrm>
        </p:grpSpPr>
        <p:sp>
          <p:nvSpPr>
            <p:cNvPr id="67" name="object 67"/>
            <p:cNvSpPr/>
            <p:nvPr/>
          </p:nvSpPr>
          <p:spPr>
            <a:xfrm>
              <a:off x="2965704" y="4156709"/>
              <a:ext cx="5715" cy="707390"/>
            </a:xfrm>
            <a:custGeom>
              <a:avLst/>
              <a:gdLst/>
              <a:ahLst/>
              <a:cxnLst/>
              <a:rect l="l" t="t" r="r" b="b"/>
              <a:pathLst>
                <a:path w="5714" h="707389">
                  <a:moveTo>
                    <a:pt x="0" y="0"/>
                  </a:moveTo>
                  <a:lnTo>
                    <a:pt x="5334" y="707136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09950" y="3982211"/>
              <a:ext cx="10795" cy="882015"/>
            </a:xfrm>
            <a:custGeom>
              <a:avLst/>
              <a:gdLst/>
              <a:ahLst/>
              <a:cxnLst/>
              <a:rect l="l" t="t" r="r" b="b"/>
              <a:pathLst>
                <a:path w="10795" h="882014">
                  <a:moveTo>
                    <a:pt x="0" y="0"/>
                  </a:moveTo>
                  <a:lnTo>
                    <a:pt x="10668" y="881634"/>
                  </a:lnTo>
                </a:path>
              </a:pathLst>
            </a:custGeom>
            <a:ln w="2061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3694429" y="4365069"/>
            <a:ext cx="61594" cy="11176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5" dirty="0"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568700" y="4308635"/>
            <a:ext cx="30035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Times New Roman"/>
                <a:cs typeface="Times New Roman"/>
              </a:rPr>
              <a:t>Cu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-5" dirty="0">
                <a:latin typeface="Times New Roman"/>
                <a:cs typeface="Times New Roman"/>
              </a:rPr>
              <a:t>Sb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512820" y="4484656"/>
            <a:ext cx="48387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spc="-10" dirty="0">
                <a:latin typeface="Symbol"/>
                <a:cs typeface="Symbol"/>
              </a:rPr>
              <a:t></a:t>
            </a:r>
            <a:r>
              <a:rPr sz="850" spc="-10" dirty="0">
                <a:latin typeface="Times New Roman"/>
                <a:cs typeface="Times New Roman"/>
              </a:rPr>
              <a:t>+Cu</a:t>
            </a:r>
            <a:r>
              <a:rPr sz="825" spc="-15" baseline="-10101" dirty="0">
                <a:latin typeface="Times New Roman"/>
                <a:cs typeface="Times New Roman"/>
              </a:rPr>
              <a:t>2</a:t>
            </a:r>
            <a:r>
              <a:rPr sz="850" spc="-10" dirty="0">
                <a:latin typeface="Times New Roman"/>
                <a:cs typeface="Times New Roman"/>
              </a:rPr>
              <a:t>Sb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3246882" y="4314444"/>
            <a:ext cx="322580" cy="254000"/>
          </a:xfrm>
          <a:custGeom>
            <a:avLst/>
            <a:gdLst/>
            <a:ahLst/>
            <a:cxnLst/>
            <a:rect l="l" t="t" r="r" b="b"/>
            <a:pathLst>
              <a:path w="322579" h="254000">
                <a:moveTo>
                  <a:pt x="322326" y="84582"/>
                </a:moveTo>
                <a:lnTo>
                  <a:pt x="190500" y="0"/>
                </a:lnTo>
              </a:path>
              <a:path w="322579" h="254000">
                <a:moveTo>
                  <a:pt x="284226" y="253746"/>
                </a:moveTo>
                <a:lnTo>
                  <a:pt x="0" y="89154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3538728" y="4156997"/>
            <a:ext cx="47117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spc="-5" dirty="0">
                <a:latin typeface="Symbol"/>
                <a:cs typeface="Symbol"/>
              </a:rPr>
              <a:t></a:t>
            </a:r>
            <a:r>
              <a:rPr sz="850" spc="-5" dirty="0">
                <a:latin typeface="Times New Roman"/>
                <a:cs typeface="Times New Roman"/>
              </a:rPr>
              <a:t>+Cu</a:t>
            </a:r>
            <a:r>
              <a:rPr sz="825" spc="-7" baseline="-10101" dirty="0">
                <a:latin typeface="Times New Roman"/>
                <a:cs typeface="Times New Roman"/>
              </a:rPr>
              <a:t>2</a:t>
            </a:r>
            <a:r>
              <a:rPr sz="850" spc="-5" dirty="0">
                <a:latin typeface="Times New Roman"/>
                <a:cs typeface="Times New Roman"/>
              </a:rPr>
              <a:t>Sb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3282378" y="4089651"/>
            <a:ext cx="355600" cy="180975"/>
            <a:chOff x="3282378" y="4089651"/>
            <a:chExt cx="355600" cy="180975"/>
          </a:xfrm>
        </p:grpSpPr>
        <p:sp>
          <p:nvSpPr>
            <p:cNvPr id="75" name="object 75"/>
            <p:cNvSpPr/>
            <p:nvPr/>
          </p:nvSpPr>
          <p:spPr>
            <a:xfrm>
              <a:off x="3286506" y="4198620"/>
              <a:ext cx="283210" cy="67945"/>
            </a:xfrm>
            <a:custGeom>
              <a:avLst/>
              <a:gdLst/>
              <a:ahLst/>
              <a:cxnLst/>
              <a:rect l="l" t="t" r="r" b="b"/>
              <a:pathLst>
                <a:path w="283210" h="67945">
                  <a:moveTo>
                    <a:pt x="282702" y="67818"/>
                  </a:moveTo>
                  <a:lnTo>
                    <a:pt x="0" y="0"/>
                  </a:lnTo>
                </a:path>
              </a:pathLst>
            </a:custGeom>
            <a:ln w="77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551682" y="4089651"/>
              <a:ext cx="86360" cy="121285"/>
            </a:xfrm>
            <a:custGeom>
              <a:avLst/>
              <a:gdLst/>
              <a:ahLst/>
              <a:cxnLst/>
              <a:rect l="l" t="t" r="r" b="b"/>
              <a:pathLst>
                <a:path w="86360" h="121285">
                  <a:moveTo>
                    <a:pt x="86102" y="0"/>
                  </a:moveTo>
                  <a:lnTo>
                    <a:pt x="0" y="0"/>
                  </a:lnTo>
                  <a:lnTo>
                    <a:pt x="0" y="121160"/>
                  </a:lnTo>
                  <a:lnTo>
                    <a:pt x="86102" y="121160"/>
                  </a:lnTo>
                  <a:lnTo>
                    <a:pt x="861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 txBox="1"/>
          <p:nvPr/>
        </p:nvSpPr>
        <p:spPr>
          <a:xfrm>
            <a:off x="3553459" y="4051078"/>
            <a:ext cx="8763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Symbol"/>
                <a:cs typeface="Symbol"/>
              </a:rPr>
              <a:t></a:t>
            </a:r>
            <a:endParaRPr sz="850">
              <a:latin typeface="Symbol"/>
              <a:cs typeface="Symbol"/>
            </a:endParaRPr>
          </a:p>
        </p:txBody>
      </p:sp>
      <p:grpSp>
        <p:nvGrpSpPr>
          <p:cNvPr id="78" name="object 78"/>
          <p:cNvGrpSpPr/>
          <p:nvPr/>
        </p:nvGrpSpPr>
        <p:grpSpPr>
          <a:xfrm>
            <a:off x="2790126" y="3573779"/>
            <a:ext cx="765810" cy="854710"/>
            <a:chOff x="2790126" y="3573779"/>
            <a:chExt cx="765810" cy="854710"/>
          </a:xfrm>
        </p:grpSpPr>
        <p:sp>
          <p:nvSpPr>
            <p:cNvPr id="79" name="object 79"/>
            <p:cNvSpPr/>
            <p:nvPr/>
          </p:nvSpPr>
          <p:spPr>
            <a:xfrm>
              <a:off x="2794254" y="4051553"/>
              <a:ext cx="757555" cy="372745"/>
            </a:xfrm>
            <a:custGeom>
              <a:avLst/>
              <a:gdLst/>
              <a:ahLst/>
              <a:cxnLst/>
              <a:rect l="l" t="t" r="r" b="b"/>
              <a:pathLst>
                <a:path w="757554" h="372745">
                  <a:moveTo>
                    <a:pt x="757428" y="105918"/>
                  </a:moveTo>
                  <a:lnTo>
                    <a:pt x="313944" y="0"/>
                  </a:lnTo>
                </a:path>
                <a:path w="757554" h="372745">
                  <a:moveTo>
                    <a:pt x="57150" y="334518"/>
                  </a:moveTo>
                  <a:lnTo>
                    <a:pt x="134112" y="372618"/>
                  </a:lnTo>
                </a:path>
                <a:path w="757554" h="372745">
                  <a:moveTo>
                    <a:pt x="0" y="105918"/>
                  </a:moveTo>
                  <a:lnTo>
                    <a:pt x="66294" y="0"/>
                  </a:lnTo>
                </a:path>
                <a:path w="757554" h="372745">
                  <a:moveTo>
                    <a:pt x="281940" y="294894"/>
                  </a:moveTo>
                  <a:lnTo>
                    <a:pt x="226314" y="236220"/>
                  </a:lnTo>
                </a:path>
              </a:pathLst>
            </a:custGeom>
            <a:ln w="77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025140" y="3573779"/>
              <a:ext cx="261620" cy="144780"/>
            </a:xfrm>
            <a:custGeom>
              <a:avLst/>
              <a:gdLst/>
              <a:ahLst/>
              <a:cxnLst/>
              <a:rect l="l" t="t" r="r" b="b"/>
              <a:pathLst>
                <a:path w="261620" h="144779">
                  <a:moveTo>
                    <a:pt x="261367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261367" y="144780"/>
                  </a:lnTo>
                  <a:lnTo>
                    <a:pt x="2613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" name="object 81"/>
          <p:cNvSpPr txBox="1"/>
          <p:nvPr/>
        </p:nvSpPr>
        <p:spPr>
          <a:xfrm>
            <a:off x="2648966" y="3380175"/>
            <a:ext cx="605790" cy="31496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sz="850" spc="15" dirty="0">
                <a:latin typeface="Symbol"/>
                <a:cs typeface="Symbol"/>
              </a:rPr>
              <a:t></a:t>
            </a: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15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  <a:p>
            <a:pPr marL="66675">
              <a:lnSpc>
                <a:spcPct val="100000"/>
              </a:lnSpc>
              <a:spcBef>
                <a:spcPts val="120"/>
              </a:spcBef>
              <a:tabLst>
                <a:tab pos="419734" algn="l"/>
              </a:tabLst>
            </a:pPr>
            <a:r>
              <a:rPr sz="850" spc="30" dirty="0">
                <a:latin typeface="Symbol"/>
                <a:cs typeface="Symbol"/>
              </a:rPr>
              <a:t></a:t>
            </a:r>
            <a:r>
              <a:rPr sz="850" spc="10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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dirty="0">
                <a:latin typeface="Symbol"/>
                <a:cs typeface="Symbol"/>
              </a:rPr>
              <a:t></a:t>
            </a:r>
            <a:r>
              <a:rPr sz="850" spc="10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983992" y="3688841"/>
            <a:ext cx="547370" cy="224790"/>
          </a:xfrm>
          <a:custGeom>
            <a:avLst/>
            <a:gdLst/>
            <a:ahLst/>
            <a:cxnLst/>
            <a:rect l="l" t="t" r="r" b="b"/>
            <a:pathLst>
              <a:path w="547370" h="224789">
                <a:moveTo>
                  <a:pt x="95250" y="0"/>
                </a:moveTo>
                <a:lnTo>
                  <a:pt x="0" y="224790"/>
                </a:lnTo>
              </a:path>
              <a:path w="547370" h="224789">
                <a:moveTo>
                  <a:pt x="547116" y="29718"/>
                </a:moveTo>
                <a:lnTo>
                  <a:pt x="372618" y="96012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3484626" y="3630454"/>
            <a:ext cx="489584" cy="27368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55244">
              <a:lnSpc>
                <a:spcPts val="955"/>
              </a:lnSpc>
              <a:spcBef>
                <a:spcPts val="135"/>
              </a:spcBef>
            </a:pPr>
            <a:r>
              <a:rPr sz="850" spc="-5" dirty="0">
                <a:latin typeface="Times New Roman"/>
                <a:cs typeface="Times New Roman"/>
              </a:rPr>
              <a:t>Cu</a:t>
            </a:r>
            <a:r>
              <a:rPr sz="825" spc="-7" baseline="-10101" dirty="0">
                <a:latin typeface="Times New Roman"/>
                <a:cs typeface="Times New Roman"/>
              </a:rPr>
              <a:t>2</a:t>
            </a:r>
            <a:r>
              <a:rPr sz="850" spc="-5" dirty="0">
                <a:latin typeface="Times New Roman"/>
                <a:cs typeface="Times New Roman"/>
              </a:rPr>
              <a:t>Sb+</a:t>
            </a:r>
            <a:r>
              <a:rPr sz="850" spc="-5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  <a:p>
            <a:pPr marL="38100">
              <a:lnSpc>
                <a:spcPts val="955"/>
              </a:lnSpc>
            </a:pPr>
            <a:r>
              <a:rPr sz="850" dirty="0">
                <a:latin typeface="Symbol"/>
                <a:cs typeface="Symbol"/>
              </a:rPr>
              <a:t></a:t>
            </a:r>
            <a:r>
              <a:rPr sz="850" dirty="0">
                <a:latin typeface="Times New Roman"/>
                <a:cs typeface="Times New Roman"/>
              </a:rPr>
              <a:t>+</a:t>
            </a:r>
            <a:r>
              <a:rPr sz="850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3131058" y="3834383"/>
            <a:ext cx="384175" cy="142240"/>
          </a:xfrm>
          <a:custGeom>
            <a:avLst/>
            <a:gdLst/>
            <a:ahLst/>
            <a:cxnLst/>
            <a:rect l="l" t="t" r="r" b="b"/>
            <a:pathLst>
              <a:path w="384175" h="142239">
                <a:moveTo>
                  <a:pt x="384048" y="0"/>
                </a:moveTo>
                <a:lnTo>
                  <a:pt x="0" y="141732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2515361" y="4243864"/>
            <a:ext cx="36195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dirty="0">
                <a:latin typeface="Symbol"/>
                <a:cs typeface="Symbol"/>
              </a:rPr>
              <a:t></a:t>
            </a:r>
            <a:r>
              <a:rPr sz="850" dirty="0">
                <a:latin typeface="Times New Roman"/>
                <a:cs typeface="Times New Roman"/>
              </a:rPr>
              <a:t>+</a:t>
            </a:r>
            <a:r>
              <a:rPr sz="850" dirty="0">
                <a:latin typeface="Symbol"/>
                <a:cs typeface="Symbol"/>
              </a:rPr>
              <a:t></a:t>
            </a:r>
            <a:r>
              <a:rPr sz="850" spc="250" dirty="0">
                <a:latin typeface="Times New Roman"/>
                <a:cs typeface="Times New Roman"/>
              </a:rPr>
              <a:t> </a:t>
            </a:r>
            <a:r>
              <a:rPr sz="1275" spc="22" baseline="-16339" dirty="0">
                <a:latin typeface="Symbol"/>
                <a:cs typeface="Symbol"/>
              </a:rPr>
              <a:t></a:t>
            </a:r>
            <a:endParaRPr sz="1275" baseline="-16339">
              <a:latin typeface="Symbol"/>
              <a:cs typeface="Symbol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733294" y="4089653"/>
            <a:ext cx="287655" cy="231140"/>
          </a:xfrm>
          <a:custGeom>
            <a:avLst/>
            <a:gdLst/>
            <a:ahLst/>
            <a:cxnLst/>
            <a:rect l="l" t="t" r="r" b="b"/>
            <a:pathLst>
              <a:path w="287655" h="231139">
                <a:moveTo>
                  <a:pt x="0" y="230886"/>
                </a:moveTo>
                <a:lnTo>
                  <a:pt x="287274" y="0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4525771" y="4246198"/>
            <a:ext cx="61594" cy="11176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5" dirty="0"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399279" y="4189762"/>
            <a:ext cx="476884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Times New Roman"/>
                <a:cs typeface="Times New Roman"/>
              </a:rPr>
              <a:t>Cu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-5" dirty="0">
                <a:latin typeface="Times New Roman"/>
                <a:cs typeface="Times New Roman"/>
              </a:rPr>
              <a:t>Sb+Sb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553967" y="3441478"/>
            <a:ext cx="46926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850" i="1" spc="-10" dirty="0">
                <a:latin typeface="Times New Roman"/>
                <a:cs typeface="Times New Roman"/>
              </a:rPr>
              <a:t>L</a:t>
            </a:r>
            <a:r>
              <a:rPr sz="850" spc="-10" dirty="0">
                <a:latin typeface="Times New Roman"/>
                <a:cs typeface="Times New Roman"/>
              </a:rPr>
              <a:t>+Cu</a:t>
            </a:r>
            <a:r>
              <a:rPr sz="825" spc="-15" baseline="-10101" dirty="0">
                <a:latin typeface="Times New Roman"/>
                <a:cs typeface="Times New Roman"/>
              </a:rPr>
              <a:t>2</a:t>
            </a:r>
            <a:r>
              <a:rPr sz="850" spc="-10" dirty="0">
                <a:latin typeface="Times New Roman"/>
                <a:cs typeface="Times New Roman"/>
              </a:rPr>
              <a:t>Sb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443226" y="3204960"/>
            <a:ext cx="72390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5" dirty="0">
                <a:latin typeface="Times New Roman"/>
                <a:cs typeface="Times New Roman"/>
              </a:rPr>
              <a:t>8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805177" y="3204960"/>
            <a:ext cx="328295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20" dirty="0">
                <a:latin typeface="Times New Roman"/>
                <a:cs typeface="Times New Roman"/>
              </a:rPr>
              <a:t>19</a:t>
            </a:r>
            <a:r>
              <a:rPr sz="700" spc="95" dirty="0">
                <a:latin typeface="Times New Roman"/>
                <a:cs typeface="Times New Roman"/>
              </a:rPr>
              <a:t> </a:t>
            </a:r>
            <a:r>
              <a:rPr sz="1050" spc="22" baseline="3968" dirty="0">
                <a:latin typeface="Times New Roman"/>
                <a:cs typeface="Times New Roman"/>
              </a:rPr>
              <a:t>19,4</a:t>
            </a:r>
            <a:endParaRPr sz="1050" baseline="3968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490976" y="3285732"/>
            <a:ext cx="227329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0" dirty="0">
                <a:latin typeface="Times New Roman"/>
                <a:cs typeface="Times New Roman"/>
              </a:rPr>
              <a:t>586</a:t>
            </a:r>
            <a:r>
              <a:rPr sz="700" spc="-35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3374134" y="3415664"/>
            <a:ext cx="608965" cy="0"/>
          </a:xfrm>
          <a:custGeom>
            <a:avLst/>
            <a:gdLst/>
            <a:ahLst/>
            <a:cxnLst/>
            <a:rect l="l" t="t" r="r" b="b"/>
            <a:pathLst>
              <a:path w="608964">
                <a:moveTo>
                  <a:pt x="0" y="0"/>
                </a:moveTo>
                <a:lnTo>
                  <a:pt x="608477" y="0"/>
                </a:lnTo>
              </a:path>
            </a:pathLst>
          </a:custGeom>
          <a:ln w="213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3974084" y="3300210"/>
            <a:ext cx="121920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25" dirty="0">
                <a:latin typeface="Times New Roman"/>
                <a:cs typeface="Times New Roman"/>
              </a:rPr>
              <a:t>46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928366" y="3039844"/>
            <a:ext cx="1628775" cy="600075"/>
          </a:xfrm>
          <a:custGeom>
            <a:avLst/>
            <a:gdLst/>
            <a:ahLst/>
            <a:cxnLst/>
            <a:rect l="l" t="t" r="r" b="b"/>
            <a:pathLst>
              <a:path w="1628775" h="600075">
                <a:moveTo>
                  <a:pt x="0" y="187987"/>
                </a:moveTo>
                <a:lnTo>
                  <a:pt x="44386" y="133790"/>
                </a:lnTo>
                <a:lnTo>
                  <a:pt x="96774" y="85879"/>
                </a:lnTo>
                <a:lnTo>
                  <a:pt x="129968" y="66222"/>
                </a:lnTo>
                <a:lnTo>
                  <a:pt x="166878" y="48637"/>
                </a:lnTo>
                <a:lnTo>
                  <a:pt x="204358" y="33480"/>
                </a:lnTo>
                <a:lnTo>
                  <a:pt x="270271" y="11787"/>
                </a:lnTo>
                <a:lnTo>
                  <a:pt x="327993" y="1714"/>
                </a:lnTo>
                <a:lnTo>
                  <a:pt x="387941" y="0"/>
                </a:lnTo>
                <a:lnTo>
                  <a:pt x="417099" y="821"/>
                </a:lnTo>
                <a:lnTo>
                  <a:pt x="489204" y="21109"/>
                </a:lnTo>
                <a:lnTo>
                  <a:pt x="528632" y="41238"/>
                </a:lnTo>
                <a:lnTo>
                  <a:pt x="573840" y="67841"/>
                </a:lnTo>
                <a:lnTo>
                  <a:pt x="622194" y="98248"/>
                </a:lnTo>
                <a:lnTo>
                  <a:pt x="671059" y="129789"/>
                </a:lnTo>
                <a:lnTo>
                  <a:pt x="717804" y="159793"/>
                </a:lnTo>
                <a:lnTo>
                  <a:pt x="760128" y="188109"/>
                </a:lnTo>
                <a:lnTo>
                  <a:pt x="800185" y="216608"/>
                </a:lnTo>
                <a:lnTo>
                  <a:pt x="840644" y="245655"/>
                </a:lnTo>
                <a:lnTo>
                  <a:pt x="884176" y="275617"/>
                </a:lnTo>
                <a:lnTo>
                  <a:pt x="933450" y="306859"/>
                </a:lnTo>
                <a:lnTo>
                  <a:pt x="972354" y="330310"/>
                </a:lnTo>
                <a:lnTo>
                  <a:pt x="1013751" y="355161"/>
                </a:lnTo>
                <a:lnTo>
                  <a:pt x="1057333" y="380758"/>
                </a:lnTo>
                <a:lnTo>
                  <a:pt x="1102796" y="406448"/>
                </a:lnTo>
                <a:lnTo>
                  <a:pt x="1149831" y="431578"/>
                </a:lnTo>
                <a:lnTo>
                  <a:pt x="1198132" y="455496"/>
                </a:lnTo>
                <a:lnTo>
                  <a:pt x="1247394" y="477547"/>
                </a:lnTo>
                <a:lnTo>
                  <a:pt x="1294425" y="495975"/>
                </a:lnTo>
                <a:lnTo>
                  <a:pt x="1346894" y="514385"/>
                </a:lnTo>
                <a:lnTo>
                  <a:pt x="1402167" y="532331"/>
                </a:lnTo>
                <a:lnTo>
                  <a:pt x="1457610" y="549366"/>
                </a:lnTo>
                <a:lnTo>
                  <a:pt x="1510589" y="565043"/>
                </a:lnTo>
                <a:lnTo>
                  <a:pt x="1558468" y="578917"/>
                </a:lnTo>
                <a:lnTo>
                  <a:pt x="1598615" y="590541"/>
                </a:lnTo>
                <a:lnTo>
                  <a:pt x="1628394" y="599467"/>
                </a:lnTo>
              </a:path>
            </a:pathLst>
          </a:custGeom>
          <a:ln w="206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4521200" y="3619488"/>
            <a:ext cx="120014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5" dirty="0">
                <a:latin typeface="Times New Roman"/>
                <a:cs typeface="Times New Roman"/>
              </a:rPr>
              <a:t>63</a:t>
            </a:r>
            <a:endParaRPr sz="700">
              <a:latin typeface="Times New Roman"/>
              <a:cs typeface="Times New Roman"/>
            </a:endParaRPr>
          </a:p>
        </p:txBody>
      </p:sp>
      <p:grpSp>
        <p:nvGrpSpPr>
          <p:cNvPr id="97" name="object 97"/>
          <p:cNvGrpSpPr/>
          <p:nvPr/>
        </p:nvGrpSpPr>
        <p:grpSpPr>
          <a:xfrm>
            <a:off x="3174492" y="3347465"/>
            <a:ext cx="2752725" cy="303530"/>
            <a:chOff x="3174492" y="3347465"/>
            <a:chExt cx="2752725" cy="303530"/>
          </a:xfrm>
        </p:grpSpPr>
        <p:sp>
          <p:nvSpPr>
            <p:cNvPr id="98" name="object 98"/>
            <p:cNvSpPr/>
            <p:nvPr/>
          </p:nvSpPr>
          <p:spPr>
            <a:xfrm>
              <a:off x="3461004" y="3639312"/>
              <a:ext cx="2455545" cy="1270"/>
            </a:xfrm>
            <a:custGeom>
              <a:avLst/>
              <a:gdLst/>
              <a:ahLst/>
              <a:cxnLst/>
              <a:rect l="l" t="t" r="r" b="b"/>
              <a:pathLst>
                <a:path w="2455545" h="1270">
                  <a:moveTo>
                    <a:pt x="2455164" y="0"/>
                  </a:moveTo>
                  <a:lnTo>
                    <a:pt x="0" y="762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174492" y="3347465"/>
              <a:ext cx="200025" cy="116839"/>
            </a:xfrm>
            <a:custGeom>
              <a:avLst/>
              <a:gdLst/>
              <a:ahLst/>
              <a:cxnLst/>
              <a:rect l="l" t="t" r="r" b="b"/>
              <a:pathLst>
                <a:path w="200025" h="116839">
                  <a:moveTo>
                    <a:pt x="199642" y="0"/>
                  </a:moveTo>
                  <a:lnTo>
                    <a:pt x="0" y="0"/>
                  </a:lnTo>
                  <a:lnTo>
                    <a:pt x="0" y="116587"/>
                  </a:lnTo>
                  <a:lnTo>
                    <a:pt x="199642" y="116587"/>
                  </a:lnTo>
                  <a:lnTo>
                    <a:pt x="1996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 txBox="1"/>
          <p:nvPr/>
        </p:nvSpPr>
        <p:spPr>
          <a:xfrm>
            <a:off x="3180842" y="3324594"/>
            <a:ext cx="189230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5" dirty="0">
                <a:latin typeface="Times New Roman"/>
                <a:cs typeface="Times New Roman"/>
              </a:rPr>
              <a:t>3</a:t>
            </a:r>
            <a:r>
              <a:rPr sz="700" spc="5" dirty="0">
                <a:latin typeface="Times New Roman"/>
                <a:cs typeface="Times New Roman"/>
              </a:rPr>
              <a:t>0</a:t>
            </a:r>
            <a:r>
              <a:rPr sz="700" spc="10" dirty="0">
                <a:latin typeface="Times New Roman"/>
                <a:cs typeface="Times New Roman"/>
              </a:rPr>
              <a:t>,6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3307079" y="3034283"/>
            <a:ext cx="70485" cy="605155"/>
          </a:xfrm>
          <a:custGeom>
            <a:avLst/>
            <a:gdLst/>
            <a:ahLst/>
            <a:cxnLst/>
            <a:rect l="l" t="t" r="r" b="b"/>
            <a:pathLst>
              <a:path w="70485" h="605154">
                <a:moveTo>
                  <a:pt x="27432" y="605028"/>
                </a:moveTo>
                <a:lnTo>
                  <a:pt x="39278" y="562713"/>
                </a:lnTo>
                <a:lnTo>
                  <a:pt x="50196" y="520255"/>
                </a:lnTo>
                <a:lnTo>
                  <a:pt x="59257" y="477512"/>
                </a:lnTo>
                <a:lnTo>
                  <a:pt x="65532" y="434340"/>
                </a:lnTo>
                <a:lnTo>
                  <a:pt x="68961" y="390989"/>
                </a:lnTo>
                <a:lnTo>
                  <a:pt x="70104" y="347567"/>
                </a:lnTo>
                <a:lnTo>
                  <a:pt x="68961" y="303716"/>
                </a:lnTo>
                <a:lnTo>
                  <a:pt x="65532" y="259080"/>
                </a:lnTo>
                <a:lnTo>
                  <a:pt x="58507" y="210502"/>
                </a:lnTo>
                <a:lnTo>
                  <a:pt x="48196" y="159067"/>
                </a:lnTo>
                <a:lnTo>
                  <a:pt x="37028" y="110775"/>
                </a:lnTo>
                <a:lnTo>
                  <a:pt x="27432" y="71628"/>
                </a:lnTo>
                <a:lnTo>
                  <a:pt x="12858" y="24669"/>
                </a:lnTo>
                <a:lnTo>
                  <a:pt x="6322" y="10870"/>
                </a:lnTo>
                <a:lnTo>
                  <a:pt x="0" y="0"/>
                </a:lnTo>
              </a:path>
            </a:pathLst>
          </a:custGeom>
          <a:ln w="206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5616194" y="3096756"/>
            <a:ext cx="297815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0" dirty="0">
                <a:latin typeface="Times New Roman"/>
                <a:cs typeface="Times New Roman"/>
              </a:rPr>
              <a:t>630,5</a:t>
            </a:r>
            <a:r>
              <a:rPr sz="700" spc="-30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grpSp>
        <p:nvGrpSpPr>
          <p:cNvPr id="103" name="object 103"/>
          <p:cNvGrpSpPr/>
          <p:nvPr/>
        </p:nvGrpSpPr>
        <p:grpSpPr>
          <a:xfrm>
            <a:off x="2195512" y="1476438"/>
            <a:ext cx="3726179" cy="3394075"/>
            <a:chOff x="2195512" y="1476438"/>
            <a:chExt cx="3726179" cy="3394075"/>
          </a:xfrm>
        </p:grpSpPr>
        <p:sp>
          <p:nvSpPr>
            <p:cNvPr id="104" name="object 104"/>
            <p:cNvSpPr/>
            <p:nvPr/>
          </p:nvSpPr>
          <p:spPr>
            <a:xfrm>
              <a:off x="4556760" y="3227831"/>
              <a:ext cx="1354455" cy="411480"/>
            </a:xfrm>
            <a:custGeom>
              <a:avLst/>
              <a:gdLst/>
              <a:ahLst/>
              <a:cxnLst/>
              <a:rect l="l" t="t" r="r" b="b"/>
              <a:pathLst>
                <a:path w="1354454" h="411479">
                  <a:moveTo>
                    <a:pt x="0" y="411480"/>
                  </a:moveTo>
                  <a:lnTo>
                    <a:pt x="50300" y="396329"/>
                  </a:lnTo>
                  <a:lnTo>
                    <a:pt x="100572" y="381227"/>
                  </a:lnTo>
                  <a:lnTo>
                    <a:pt x="150752" y="366184"/>
                  </a:lnTo>
                  <a:lnTo>
                    <a:pt x="200774" y="351209"/>
                  </a:lnTo>
                  <a:lnTo>
                    <a:pt x="250572" y="336313"/>
                  </a:lnTo>
                  <a:lnTo>
                    <a:pt x="300082" y="321506"/>
                  </a:lnTo>
                  <a:lnTo>
                    <a:pt x="349238" y="306799"/>
                  </a:lnTo>
                  <a:lnTo>
                    <a:pt x="397975" y="292202"/>
                  </a:lnTo>
                  <a:lnTo>
                    <a:pt x="446228" y="277725"/>
                  </a:lnTo>
                  <a:lnTo>
                    <a:pt x="493931" y="263379"/>
                  </a:lnTo>
                  <a:lnTo>
                    <a:pt x="541020" y="249174"/>
                  </a:lnTo>
                  <a:lnTo>
                    <a:pt x="592696" y="233284"/>
                  </a:lnTo>
                  <a:lnTo>
                    <a:pt x="644633" y="217243"/>
                  </a:lnTo>
                  <a:lnTo>
                    <a:pt x="696497" y="201174"/>
                  </a:lnTo>
                  <a:lnTo>
                    <a:pt x="747954" y="185202"/>
                  </a:lnTo>
                  <a:lnTo>
                    <a:pt x="798671" y="169449"/>
                  </a:lnTo>
                  <a:lnTo>
                    <a:pt x="848313" y="154039"/>
                  </a:lnTo>
                  <a:lnTo>
                    <a:pt x="896547" y="139096"/>
                  </a:lnTo>
                  <a:lnTo>
                    <a:pt x="943039" y="124742"/>
                  </a:lnTo>
                  <a:lnTo>
                    <a:pt x="987455" y="111101"/>
                  </a:lnTo>
                  <a:lnTo>
                    <a:pt x="1029462" y="98298"/>
                  </a:lnTo>
                  <a:lnTo>
                    <a:pt x="1085192" y="81376"/>
                  </a:lnTo>
                  <a:lnTo>
                    <a:pt x="1136604" y="65747"/>
                  </a:lnTo>
                  <a:lnTo>
                    <a:pt x="1184416" y="51211"/>
                  </a:lnTo>
                  <a:lnTo>
                    <a:pt x="1229350" y="37569"/>
                  </a:lnTo>
                  <a:lnTo>
                    <a:pt x="1272124" y="24619"/>
                  </a:lnTo>
                  <a:lnTo>
                    <a:pt x="1313459" y="12163"/>
                  </a:lnTo>
                  <a:lnTo>
                    <a:pt x="1354074" y="0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238755" y="1534665"/>
              <a:ext cx="272415" cy="104139"/>
            </a:xfrm>
            <a:custGeom>
              <a:avLst/>
              <a:gdLst/>
              <a:ahLst/>
              <a:cxnLst/>
              <a:rect l="l" t="t" r="r" b="b"/>
              <a:pathLst>
                <a:path w="272414" h="104139">
                  <a:moveTo>
                    <a:pt x="272032" y="0"/>
                  </a:moveTo>
                  <a:lnTo>
                    <a:pt x="0" y="0"/>
                  </a:lnTo>
                  <a:lnTo>
                    <a:pt x="0" y="103634"/>
                  </a:lnTo>
                  <a:lnTo>
                    <a:pt x="272032" y="103634"/>
                  </a:lnTo>
                  <a:lnTo>
                    <a:pt x="2720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205989" y="1575053"/>
              <a:ext cx="722630" cy="1652905"/>
            </a:xfrm>
            <a:custGeom>
              <a:avLst/>
              <a:gdLst/>
              <a:ahLst/>
              <a:cxnLst/>
              <a:rect l="l" t="t" r="r" b="b"/>
              <a:pathLst>
                <a:path w="722630" h="1652905">
                  <a:moveTo>
                    <a:pt x="0" y="0"/>
                  </a:moveTo>
                  <a:lnTo>
                    <a:pt x="31293" y="34329"/>
                  </a:lnTo>
                  <a:lnTo>
                    <a:pt x="62426" y="69086"/>
                  </a:lnTo>
                  <a:lnTo>
                    <a:pt x="93332" y="104789"/>
                  </a:lnTo>
                  <a:lnTo>
                    <a:pt x="123946" y="141958"/>
                  </a:lnTo>
                  <a:lnTo>
                    <a:pt x="154199" y="181113"/>
                  </a:lnTo>
                  <a:lnTo>
                    <a:pt x="184026" y="222775"/>
                  </a:lnTo>
                  <a:lnTo>
                    <a:pt x="213360" y="267462"/>
                  </a:lnTo>
                  <a:lnTo>
                    <a:pt x="238394" y="308840"/>
                  </a:lnTo>
                  <a:lnTo>
                    <a:pt x="263187" y="351889"/>
                  </a:lnTo>
                  <a:lnTo>
                    <a:pt x="287713" y="396705"/>
                  </a:lnTo>
                  <a:lnTo>
                    <a:pt x="311943" y="443388"/>
                  </a:lnTo>
                  <a:lnTo>
                    <a:pt x="335852" y="492036"/>
                  </a:lnTo>
                  <a:lnTo>
                    <a:pt x="359413" y="542746"/>
                  </a:lnTo>
                  <a:lnTo>
                    <a:pt x="382599" y="595617"/>
                  </a:lnTo>
                  <a:lnTo>
                    <a:pt x="405384" y="650748"/>
                  </a:lnTo>
                  <a:lnTo>
                    <a:pt x="421914" y="692907"/>
                  </a:lnTo>
                  <a:lnTo>
                    <a:pt x="438252" y="737245"/>
                  </a:lnTo>
                  <a:lnTo>
                    <a:pt x="454394" y="783368"/>
                  </a:lnTo>
                  <a:lnTo>
                    <a:pt x="470337" y="830886"/>
                  </a:lnTo>
                  <a:lnTo>
                    <a:pt x="486078" y="879408"/>
                  </a:lnTo>
                  <a:lnTo>
                    <a:pt x="501612" y="928540"/>
                  </a:lnTo>
                  <a:lnTo>
                    <a:pt x="516937" y="977893"/>
                  </a:lnTo>
                  <a:lnTo>
                    <a:pt x="532048" y="1027074"/>
                  </a:lnTo>
                  <a:lnTo>
                    <a:pt x="546944" y="1075691"/>
                  </a:lnTo>
                  <a:lnTo>
                    <a:pt x="561619" y="1123354"/>
                  </a:lnTo>
                  <a:lnTo>
                    <a:pt x="576072" y="1169670"/>
                  </a:lnTo>
                  <a:lnTo>
                    <a:pt x="591669" y="1219469"/>
                  </a:lnTo>
                  <a:lnTo>
                    <a:pt x="606942" y="1268778"/>
                  </a:lnTo>
                  <a:lnTo>
                    <a:pt x="621931" y="1317658"/>
                  </a:lnTo>
                  <a:lnTo>
                    <a:pt x="636678" y="1366168"/>
                  </a:lnTo>
                  <a:lnTo>
                    <a:pt x="651224" y="1414367"/>
                  </a:lnTo>
                  <a:lnTo>
                    <a:pt x="665610" y="1462314"/>
                  </a:lnTo>
                  <a:lnTo>
                    <a:pt x="679876" y="1510069"/>
                  </a:lnTo>
                  <a:lnTo>
                    <a:pt x="694066" y="1557692"/>
                  </a:lnTo>
                  <a:lnTo>
                    <a:pt x="708218" y="1605242"/>
                  </a:lnTo>
                  <a:lnTo>
                    <a:pt x="722376" y="1652778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205989" y="1526285"/>
              <a:ext cx="3705225" cy="3337560"/>
            </a:xfrm>
            <a:custGeom>
              <a:avLst/>
              <a:gdLst/>
              <a:ahLst/>
              <a:cxnLst/>
              <a:rect l="l" t="t" r="r" b="b"/>
              <a:pathLst>
                <a:path w="3705225" h="3337560">
                  <a:moveTo>
                    <a:pt x="3704844" y="0"/>
                  </a:moveTo>
                  <a:lnTo>
                    <a:pt x="0" y="0"/>
                  </a:lnTo>
                  <a:lnTo>
                    <a:pt x="0" y="3337560"/>
                  </a:lnTo>
                  <a:lnTo>
                    <a:pt x="3704844" y="3337560"/>
                  </a:lnTo>
                  <a:lnTo>
                    <a:pt x="3704844" y="0"/>
                  </a:lnTo>
                  <a:close/>
                </a:path>
              </a:pathLst>
            </a:custGeom>
            <a:ln w="128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89631" y="1480565"/>
              <a:ext cx="2853690" cy="44450"/>
            </a:xfrm>
            <a:custGeom>
              <a:avLst/>
              <a:gdLst/>
              <a:ahLst/>
              <a:cxnLst/>
              <a:rect l="l" t="t" r="r" b="b"/>
              <a:pathLst>
                <a:path w="2853690" h="44450">
                  <a:moveTo>
                    <a:pt x="0" y="0"/>
                  </a:moveTo>
                  <a:lnTo>
                    <a:pt x="0" y="44196"/>
                  </a:lnTo>
                </a:path>
                <a:path w="2853690" h="44450">
                  <a:moveTo>
                    <a:pt x="236220" y="0"/>
                  </a:moveTo>
                  <a:lnTo>
                    <a:pt x="236220" y="44196"/>
                  </a:lnTo>
                </a:path>
                <a:path w="2853690" h="44450">
                  <a:moveTo>
                    <a:pt x="493776" y="0"/>
                  </a:moveTo>
                  <a:lnTo>
                    <a:pt x="493776" y="44196"/>
                  </a:lnTo>
                </a:path>
                <a:path w="2853690" h="44450">
                  <a:moveTo>
                    <a:pt x="780288" y="0"/>
                  </a:moveTo>
                  <a:lnTo>
                    <a:pt x="780288" y="44196"/>
                  </a:lnTo>
                </a:path>
                <a:path w="2853690" h="44450">
                  <a:moveTo>
                    <a:pt x="1090422" y="0"/>
                  </a:moveTo>
                  <a:lnTo>
                    <a:pt x="1090422" y="44196"/>
                  </a:lnTo>
                </a:path>
                <a:path w="2853690" h="44450">
                  <a:moveTo>
                    <a:pt x="1443228" y="0"/>
                  </a:moveTo>
                  <a:lnTo>
                    <a:pt x="1443228" y="44196"/>
                  </a:lnTo>
                </a:path>
                <a:path w="2853690" h="44450">
                  <a:moveTo>
                    <a:pt x="1846326" y="0"/>
                  </a:moveTo>
                  <a:lnTo>
                    <a:pt x="1846326" y="44196"/>
                  </a:lnTo>
                </a:path>
                <a:path w="2853690" h="44450">
                  <a:moveTo>
                    <a:pt x="2322576" y="0"/>
                  </a:moveTo>
                  <a:lnTo>
                    <a:pt x="2322576" y="44196"/>
                  </a:lnTo>
                </a:path>
                <a:path w="2853690" h="44450">
                  <a:moveTo>
                    <a:pt x="2853690" y="0"/>
                  </a:moveTo>
                  <a:lnTo>
                    <a:pt x="2853690" y="44196"/>
                  </a:lnTo>
                </a:path>
              </a:pathLst>
            </a:custGeom>
            <a:ln w="77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" name="object 109"/>
          <p:cNvSpPr txBox="1"/>
          <p:nvPr/>
        </p:nvSpPr>
        <p:spPr>
          <a:xfrm>
            <a:off x="1911350" y="1787004"/>
            <a:ext cx="27432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972304" y="2158097"/>
            <a:ext cx="21336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9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972304" y="2537573"/>
            <a:ext cx="21336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8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972304" y="2907908"/>
            <a:ext cx="21336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7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972304" y="3269858"/>
            <a:ext cx="21336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6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972304" y="3630281"/>
            <a:ext cx="21336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5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972304" y="4009753"/>
            <a:ext cx="21336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4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972304" y="4384661"/>
            <a:ext cx="21336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3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972304" y="4751185"/>
            <a:ext cx="21336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2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graphicFrame>
        <p:nvGraphicFramePr>
          <p:cNvPr id="118" name="object 118"/>
          <p:cNvGraphicFramePr>
            <a:graphicFrameLocks noGrp="1"/>
          </p:cNvGraphicFramePr>
          <p:nvPr/>
        </p:nvGraphicFramePr>
        <p:xfrm>
          <a:off x="2100316" y="4900790"/>
          <a:ext cx="3940808" cy="3060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4370"/>
                <a:gridCol w="375920"/>
                <a:gridCol w="380365"/>
                <a:gridCol w="276225"/>
                <a:gridCol w="546734"/>
                <a:gridCol w="287655"/>
                <a:gridCol w="365125"/>
                <a:gridCol w="358775"/>
                <a:gridCol w="351789"/>
                <a:gridCol w="323850"/>
              </a:tblGrid>
              <a:tr h="150724">
                <a:tc>
                  <a:txBody>
                    <a:bodyPr/>
                    <a:lstStyle/>
                    <a:p>
                      <a:pPr marL="73660">
                        <a:lnSpc>
                          <a:spcPts val="1055"/>
                        </a:lnSpc>
                        <a:tabLst>
                          <a:tab pos="426720" algn="l"/>
                        </a:tabLst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0	10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ts val="1055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20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ts val="1055"/>
                        </a:lnSpc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30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1055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40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55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50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845">
                        <a:lnSpc>
                          <a:spcPts val="1055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60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ts val="1055"/>
                        </a:lnSpc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70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ts val="1055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80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ts val="1055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90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55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155293">
                <a:tc>
                  <a:txBody>
                    <a:bodyPr/>
                    <a:lstStyle/>
                    <a:p>
                      <a:pPr marL="31750">
                        <a:lnSpc>
                          <a:spcPts val="1095"/>
                        </a:lnSpc>
                        <a:spcBef>
                          <a:spcPts val="25"/>
                        </a:spcBef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Cu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905" algn="ctr">
                        <a:lnSpc>
                          <a:spcPts val="1060"/>
                        </a:lnSpc>
                        <a:spcBef>
                          <a:spcPts val="60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Sb,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%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(at)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705" algn="r">
                        <a:lnSpc>
                          <a:spcPts val="1095"/>
                        </a:lnSpc>
                        <a:spcBef>
                          <a:spcPts val="25"/>
                        </a:spcBef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Sb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</a:tr>
            </a:tbl>
          </a:graphicData>
        </a:graphic>
      </p:graphicFrame>
      <p:sp>
        <p:nvSpPr>
          <p:cNvPr id="119" name="object 119"/>
          <p:cNvSpPr txBox="1"/>
          <p:nvPr/>
        </p:nvSpPr>
        <p:spPr>
          <a:xfrm>
            <a:off x="4640050" y="1325232"/>
            <a:ext cx="15049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20" dirty="0">
                <a:latin typeface="Times New Roman"/>
                <a:cs typeface="Times New Roman"/>
              </a:rPr>
              <a:t>8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176484" y="1325232"/>
            <a:ext cx="15049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90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858010" y="1074244"/>
            <a:ext cx="2651125" cy="5810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71805" marR="30480" indent="1353185">
              <a:lnSpc>
                <a:spcPct val="137900"/>
              </a:lnSpc>
              <a:spcBef>
                <a:spcPts val="95"/>
              </a:spcBef>
              <a:tabLst>
                <a:tab pos="967740" algn="l"/>
                <a:tab pos="1243965" algn="l"/>
                <a:tab pos="1558290" algn="l"/>
                <a:tab pos="1907539" algn="l"/>
                <a:tab pos="2311400" algn="l"/>
              </a:tabLst>
            </a:pPr>
            <a:r>
              <a:rPr sz="950" spc="5" dirty="0">
                <a:latin typeface="Times New Roman"/>
                <a:cs typeface="Times New Roman"/>
              </a:rPr>
              <a:t>Sb,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%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(по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масі) </a:t>
            </a:r>
            <a:r>
              <a:rPr sz="950" spc="-2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10  </a:t>
            </a:r>
            <a:r>
              <a:rPr sz="950" spc="1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20	</a:t>
            </a:r>
            <a:r>
              <a:rPr sz="950" spc="15" dirty="0">
                <a:latin typeface="Times New Roman"/>
                <a:cs typeface="Times New Roman"/>
              </a:rPr>
              <a:t>30	40	</a:t>
            </a:r>
            <a:r>
              <a:rPr sz="950" spc="10" dirty="0">
                <a:latin typeface="Times New Roman"/>
                <a:cs typeface="Times New Roman"/>
              </a:rPr>
              <a:t>50	</a:t>
            </a:r>
            <a:r>
              <a:rPr sz="950" spc="15" dirty="0">
                <a:latin typeface="Times New Roman"/>
                <a:cs typeface="Times New Roman"/>
              </a:rPr>
              <a:t>60	70</a:t>
            </a:r>
            <a:endParaRPr sz="9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90"/>
              </a:spcBef>
            </a:pPr>
            <a:r>
              <a:rPr sz="1425" i="1" spc="7" baseline="-14619" dirty="0">
                <a:latin typeface="Times New Roman"/>
                <a:cs typeface="Times New Roman"/>
              </a:rPr>
              <a:t>Т</a:t>
            </a:r>
            <a:r>
              <a:rPr sz="1425" spc="7" baseline="-14619" dirty="0">
                <a:latin typeface="Times New Roman"/>
                <a:cs typeface="Times New Roman"/>
              </a:rPr>
              <a:t>,</a:t>
            </a:r>
            <a:r>
              <a:rPr sz="1425" spc="-30" baseline="-14619" dirty="0">
                <a:latin typeface="Times New Roman"/>
                <a:cs typeface="Times New Roman"/>
              </a:rPr>
              <a:t> </a:t>
            </a:r>
            <a:r>
              <a:rPr sz="1425" spc="22" baseline="-14619" dirty="0">
                <a:latin typeface="Symbol"/>
                <a:cs typeface="Symbol"/>
              </a:rPr>
              <a:t></a:t>
            </a:r>
            <a:r>
              <a:rPr sz="1425" spc="22" baseline="-14619" dirty="0">
                <a:latin typeface="Times New Roman"/>
                <a:cs typeface="Times New Roman"/>
              </a:rPr>
              <a:t>C </a:t>
            </a:r>
            <a:r>
              <a:rPr sz="1425" spc="179" baseline="-14619" dirty="0">
                <a:latin typeface="Times New Roman"/>
                <a:cs typeface="Times New Roman"/>
              </a:rPr>
              <a:t> </a:t>
            </a:r>
            <a:r>
              <a:rPr sz="700" spc="15" dirty="0">
                <a:latin typeface="Times New Roman"/>
                <a:cs typeface="Times New Roman"/>
              </a:rPr>
              <a:t>1083</a:t>
            </a:r>
            <a:r>
              <a:rPr sz="700" spc="-10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Symbol"/>
                <a:cs typeface="Symbol"/>
              </a:rPr>
              <a:t></a:t>
            </a:r>
            <a:endParaRPr sz="700">
              <a:latin typeface="Symbol"/>
              <a:cs typeface="Symbo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3767328" y="5199887"/>
            <a:ext cx="614680" cy="41275"/>
          </a:xfrm>
          <a:custGeom>
            <a:avLst/>
            <a:gdLst/>
            <a:ahLst/>
            <a:cxnLst/>
            <a:rect l="l" t="t" r="r" b="b"/>
            <a:pathLst>
              <a:path w="614679" h="41275">
                <a:moveTo>
                  <a:pt x="511302" y="0"/>
                </a:moveTo>
                <a:lnTo>
                  <a:pt x="552450" y="20574"/>
                </a:lnTo>
                <a:lnTo>
                  <a:pt x="511302" y="41148"/>
                </a:lnTo>
                <a:lnTo>
                  <a:pt x="587502" y="25908"/>
                </a:lnTo>
                <a:lnTo>
                  <a:pt x="555498" y="25908"/>
                </a:lnTo>
                <a:lnTo>
                  <a:pt x="557784" y="23622"/>
                </a:lnTo>
                <a:lnTo>
                  <a:pt x="557784" y="17526"/>
                </a:lnTo>
                <a:lnTo>
                  <a:pt x="555498" y="15240"/>
                </a:lnTo>
                <a:lnTo>
                  <a:pt x="587502" y="15240"/>
                </a:lnTo>
                <a:lnTo>
                  <a:pt x="511302" y="0"/>
                </a:lnTo>
                <a:close/>
              </a:path>
              <a:path w="614679" h="41275">
                <a:moveTo>
                  <a:pt x="541782" y="15240"/>
                </a:moveTo>
                <a:lnTo>
                  <a:pt x="2286" y="15240"/>
                </a:lnTo>
                <a:lnTo>
                  <a:pt x="0" y="17526"/>
                </a:lnTo>
                <a:lnTo>
                  <a:pt x="0" y="23622"/>
                </a:lnTo>
                <a:lnTo>
                  <a:pt x="2286" y="25908"/>
                </a:lnTo>
                <a:lnTo>
                  <a:pt x="541782" y="25908"/>
                </a:lnTo>
                <a:lnTo>
                  <a:pt x="552450" y="20574"/>
                </a:lnTo>
                <a:lnTo>
                  <a:pt x="541782" y="15240"/>
                </a:lnTo>
                <a:close/>
              </a:path>
              <a:path w="614679" h="41275">
                <a:moveTo>
                  <a:pt x="587502" y="15240"/>
                </a:moveTo>
                <a:lnTo>
                  <a:pt x="555498" y="15240"/>
                </a:lnTo>
                <a:lnTo>
                  <a:pt x="557784" y="17526"/>
                </a:lnTo>
                <a:lnTo>
                  <a:pt x="557784" y="23622"/>
                </a:lnTo>
                <a:lnTo>
                  <a:pt x="555498" y="25908"/>
                </a:lnTo>
                <a:lnTo>
                  <a:pt x="587502" y="25908"/>
                </a:lnTo>
                <a:lnTo>
                  <a:pt x="614172" y="20574"/>
                </a:lnTo>
                <a:lnTo>
                  <a:pt x="587502" y="15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618738" y="1283207"/>
            <a:ext cx="912494" cy="41275"/>
          </a:xfrm>
          <a:custGeom>
            <a:avLst/>
            <a:gdLst/>
            <a:ahLst/>
            <a:cxnLst/>
            <a:rect l="l" t="t" r="r" b="b"/>
            <a:pathLst>
              <a:path w="912495" h="41275">
                <a:moveTo>
                  <a:pt x="885246" y="15240"/>
                </a:moveTo>
                <a:lnTo>
                  <a:pt x="852678" y="15240"/>
                </a:lnTo>
                <a:lnTo>
                  <a:pt x="854964" y="17526"/>
                </a:lnTo>
                <a:lnTo>
                  <a:pt x="854964" y="23622"/>
                </a:lnTo>
                <a:lnTo>
                  <a:pt x="852678" y="25908"/>
                </a:lnTo>
                <a:lnTo>
                  <a:pt x="838962" y="25908"/>
                </a:lnTo>
                <a:lnTo>
                  <a:pt x="808482" y="41148"/>
                </a:lnTo>
                <a:lnTo>
                  <a:pt x="885246" y="25908"/>
                </a:lnTo>
                <a:lnTo>
                  <a:pt x="852678" y="25908"/>
                </a:lnTo>
                <a:lnTo>
                  <a:pt x="885308" y="25895"/>
                </a:lnTo>
                <a:lnTo>
                  <a:pt x="912114" y="20574"/>
                </a:lnTo>
                <a:lnTo>
                  <a:pt x="885246" y="15240"/>
                </a:lnTo>
                <a:close/>
              </a:path>
              <a:path w="912495" h="41275">
                <a:moveTo>
                  <a:pt x="808482" y="0"/>
                </a:moveTo>
                <a:lnTo>
                  <a:pt x="849630" y="20574"/>
                </a:lnTo>
                <a:lnTo>
                  <a:pt x="838986" y="25895"/>
                </a:lnTo>
                <a:lnTo>
                  <a:pt x="852690" y="25895"/>
                </a:lnTo>
                <a:lnTo>
                  <a:pt x="854964" y="23622"/>
                </a:lnTo>
                <a:lnTo>
                  <a:pt x="854964" y="17526"/>
                </a:lnTo>
                <a:lnTo>
                  <a:pt x="852678" y="15240"/>
                </a:lnTo>
                <a:lnTo>
                  <a:pt x="885246" y="15240"/>
                </a:lnTo>
                <a:lnTo>
                  <a:pt x="808482" y="0"/>
                </a:lnTo>
                <a:close/>
              </a:path>
              <a:path w="912495" h="41275">
                <a:moveTo>
                  <a:pt x="838962" y="15240"/>
                </a:moveTo>
                <a:lnTo>
                  <a:pt x="2286" y="15240"/>
                </a:lnTo>
                <a:lnTo>
                  <a:pt x="0" y="17526"/>
                </a:lnTo>
                <a:lnTo>
                  <a:pt x="0" y="22860"/>
                </a:lnTo>
                <a:lnTo>
                  <a:pt x="2286" y="25146"/>
                </a:lnTo>
                <a:lnTo>
                  <a:pt x="838986" y="25895"/>
                </a:lnTo>
                <a:lnTo>
                  <a:pt x="849630" y="20574"/>
                </a:lnTo>
                <a:lnTo>
                  <a:pt x="838962" y="15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4" name="object 124"/>
          <p:cNvGrpSpPr/>
          <p:nvPr/>
        </p:nvGrpSpPr>
        <p:grpSpPr>
          <a:xfrm>
            <a:off x="3773614" y="1587436"/>
            <a:ext cx="1937385" cy="1537335"/>
            <a:chOff x="3773614" y="1587436"/>
            <a:chExt cx="1937385" cy="1537335"/>
          </a:xfrm>
        </p:grpSpPr>
        <p:sp>
          <p:nvSpPr>
            <p:cNvPr id="125" name="object 125"/>
            <p:cNvSpPr/>
            <p:nvPr/>
          </p:nvSpPr>
          <p:spPr>
            <a:xfrm>
              <a:off x="3776472" y="1590293"/>
              <a:ext cx="1931670" cy="1531620"/>
            </a:xfrm>
            <a:custGeom>
              <a:avLst/>
              <a:gdLst/>
              <a:ahLst/>
              <a:cxnLst/>
              <a:rect l="l" t="t" r="r" b="b"/>
              <a:pathLst>
                <a:path w="1931670" h="1531620">
                  <a:moveTo>
                    <a:pt x="1931670" y="0"/>
                  </a:moveTo>
                  <a:lnTo>
                    <a:pt x="0" y="0"/>
                  </a:lnTo>
                  <a:lnTo>
                    <a:pt x="0" y="1531620"/>
                  </a:lnTo>
                  <a:lnTo>
                    <a:pt x="1931670" y="1531620"/>
                  </a:lnTo>
                  <a:lnTo>
                    <a:pt x="1931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776472" y="1590293"/>
              <a:ext cx="1931670" cy="1531620"/>
            </a:xfrm>
            <a:custGeom>
              <a:avLst/>
              <a:gdLst/>
              <a:ahLst/>
              <a:cxnLst/>
              <a:rect l="l" t="t" r="r" b="b"/>
              <a:pathLst>
                <a:path w="1931670" h="1531620">
                  <a:moveTo>
                    <a:pt x="1931670" y="0"/>
                  </a:moveTo>
                  <a:lnTo>
                    <a:pt x="0" y="0"/>
                  </a:lnTo>
                  <a:lnTo>
                    <a:pt x="0" y="1531620"/>
                  </a:lnTo>
                  <a:lnTo>
                    <a:pt x="1931670" y="1531620"/>
                  </a:lnTo>
                  <a:lnTo>
                    <a:pt x="1931670" y="0"/>
                  </a:lnTo>
                  <a:close/>
                </a:path>
              </a:pathLst>
            </a:custGeom>
            <a:ln w="51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4129278" y="1697735"/>
              <a:ext cx="1445895" cy="989965"/>
            </a:xfrm>
            <a:custGeom>
              <a:avLst/>
              <a:gdLst/>
              <a:ahLst/>
              <a:cxnLst/>
              <a:rect l="l" t="t" r="r" b="b"/>
              <a:pathLst>
                <a:path w="1445895" h="989964">
                  <a:moveTo>
                    <a:pt x="1445514" y="0"/>
                  </a:moveTo>
                  <a:lnTo>
                    <a:pt x="0" y="0"/>
                  </a:lnTo>
                  <a:lnTo>
                    <a:pt x="0" y="989835"/>
                  </a:lnTo>
                  <a:lnTo>
                    <a:pt x="1445514" y="989835"/>
                  </a:lnTo>
                  <a:lnTo>
                    <a:pt x="1445514" y="0"/>
                  </a:lnTo>
                  <a:close/>
                </a:path>
              </a:pathLst>
            </a:custGeom>
            <a:ln w="128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4339590" y="1697735"/>
              <a:ext cx="200025" cy="989965"/>
            </a:xfrm>
            <a:custGeom>
              <a:avLst/>
              <a:gdLst/>
              <a:ahLst/>
              <a:cxnLst/>
              <a:rect l="l" t="t" r="r" b="b"/>
              <a:pathLst>
                <a:path w="200025" h="989964">
                  <a:moveTo>
                    <a:pt x="0" y="989838"/>
                  </a:moveTo>
                  <a:lnTo>
                    <a:pt x="0" y="0"/>
                  </a:lnTo>
                </a:path>
                <a:path w="200025" h="989964">
                  <a:moveTo>
                    <a:pt x="199644" y="989838"/>
                  </a:moveTo>
                  <a:lnTo>
                    <a:pt x="199644" y="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4129278" y="1697735"/>
              <a:ext cx="1445895" cy="989965"/>
            </a:xfrm>
            <a:custGeom>
              <a:avLst/>
              <a:gdLst/>
              <a:ahLst/>
              <a:cxnLst/>
              <a:rect l="l" t="t" r="r" b="b"/>
              <a:pathLst>
                <a:path w="1445895" h="989964">
                  <a:moveTo>
                    <a:pt x="614934" y="861060"/>
                  </a:moveTo>
                  <a:lnTo>
                    <a:pt x="614934" y="989838"/>
                  </a:lnTo>
                </a:path>
                <a:path w="1445895" h="989964">
                  <a:moveTo>
                    <a:pt x="614934" y="462534"/>
                  </a:moveTo>
                  <a:lnTo>
                    <a:pt x="614934" y="753615"/>
                  </a:lnTo>
                </a:path>
                <a:path w="1445895" h="989964">
                  <a:moveTo>
                    <a:pt x="614934" y="0"/>
                  </a:moveTo>
                  <a:lnTo>
                    <a:pt x="614934" y="355854"/>
                  </a:lnTo>
                </a:path>
                <a:path w="1445895" h="989964">
                  <a:moveTo>
                    <a:pt x="819912" y="244602"/>
                  </a:moveTo>
                  <a:lnTo>
                    <a:pt x="819912" y="989838"/>
                  </a:lnTo>
                </a:path>
                <a:path w="1445895" h="989964">
                  <a:moveTo>
                    <a:pt x="819912" y="0"/>
                  </a:moveTo>
                  <a:lnTo>
                    <a:pt x="819912" y="137922"/>
                  </a:lnTo>
                </a:path>
                <a:path w="1445895" h="989964">
                  <a:moveTo>
                    <a:pt x="1024890" y="788670"/>
                  </a:moveTo>
                  <a:lnTo>
                    <a:pt x="1024890" y="989838"/>
                  </a:lnTo>
                </a:path>
                <a:path w="1445895" h="989964">
                  <a:moveTo>
                    <a:pt x="1024890" y="0"/>
                  </a:moveTo>
                  <a:lnTo>
                    <a:pt x="1024890" y="681225"/>
                  </a:lnTo>
                </a:path>
                <a:path w="1445895" h="989964">
                  <a:moveTo>
                    <a:pt x="1229868" y="788670"/>
                  </a:moveTo>
                  <a:lnTo>
                    <a:pt x="1229868" y="989838"/>
                  </a:lnTo>
                </a:path>
                <a:path w="1445895" h="989964">
                  <a:moveTo>
                    <a:pt x="1229868" y="278130"/>
                  </a:moveTo>
                  <a:lnTo>
                    <a:pt x="1229868" y="681225"/>
                  </a:lnTo>
                </a:path>
                <a:path w="1445895" h="989964">
                  <a:moveTo>
                    <a:pt x="1229868" y="0"/>
                  </a:moveTo>
                  <a:lnTo>
                    <a:pt x="1229868" y="170685"/>
                  </a:lnTo>
                </a:path>
                <a:path w="1445895" h="989964">
                  <a:moveTo>
                    <a:pt x="0" y="211836"/>
                  </a:moveTo>
                  <a:lnTo>
                    <a:pt x="695706" y="211836"/>
                  </a:lnTo>
                </a:path>
                <a:path w="1445895" h="989964">
                  <a:moveTo>
                    <a:pt x="976886" y="211836"/>
                  </a:moveTo>
                  <a:lnTo>
                    <a:pt x="1146048" y="211836"/>
                  </a:lnTo>
                </a:path>
                <a:path w="1445895" h="989964">
                  <a:moveTo>
                    <a:pt x="1427223" y="211836"/>
                  </a:moveTo>
                  <a:lnTo>
                    <a:pt x="1445514" y="211836"/>
                  </a:lnTo>
                </a:path>
                <a:path w="1445895" h="989964">
                  <a:moveTo>
                    <a:pt x="0" y="414528"/>
                  </a:moveTo>
                  <a:lnTo>
                    <a:pt x="545592" y="414528"/>
                  </a:lnTo>
                </a:path>
                <a:path w="1445895" h="989964">
                  <a:moveTo>
                    <a:pt x="695704" y="414528"/>
                  </a:moveTo>
                  <a:lnTo>
                    <a:pt x="1445514" y="414528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4129278" y="2308097"/>
              <a:ext cx="1445895" cy="0"/>
            </a:xfrm>
            <a:custGeom>
              <a:avLst/>
              <a:gdLst/>
              <a:ahLst/>
              <a:cxnLst/>
              <a:rect l="l" t="t" r="r" b="b"/>
              <a:pathLst>
                <a:path w="1445895">
                  <a:moveTo>
                    <a:pt x="0" y="0"/>
                  </a:moveTo>
                  <a:lnTo>
                    <a:pt x="1445514" y="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4129278" y="2498597"/>
              <a:ext cx="1445895" cy="0"/>
            </a:xfrm>
            <a:custGeom>
              <a:avLst/>
              <a:gdLst/>
              <a:ahLst/>
              <a:cxnLst/>
              <a:rect l="l" t="t" r="r" b="b"/>
              <a:pathLst>
                <a:path w="1445895">
                  <a:moveTo>
                    <a:pt x="0" y="0"/>
                  </a:moveTo>
                  <a:lnTo>
                    <a:pt x="505206" y="0"/>
                  </a:lnTo>
                </a:path>
                <a:path w="1445895">
                  <a:moveTo>
                    <a:pt x="787146" y="0"/>
                  </a:moveTo>
                  <a:lnTo>
                    <a:pt x="1445514" y="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" name="object 132"/>
          <p:cNvSpPr txBox="1"/>
          <p:nvPr/>
        </p:nvSpPr>
        <p:spPr>
          <a:xfrm>
            <a:off x="4286508" y="2715121"/>
            <a:ext cx="1370330" cy="3257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219075" algn="l"/>
                <a:tab pos="429259" algn="l"/>
                <a:tab pos="639445" algn="l"/>
              </a:tabLst>
            </a:pPr>
            <a:r>
              <a:rPr sz="950" spc="10" dirty="0">
                <a:latin typeface="Times New Roman"/>
                <a:cs typeface="Times New Roman"/>
              </a:rPr>
              <a:t>2	4	6	8  </a:t>
            </a:r>
            <a:r>
              <a:rPr sz="950" spc="1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10 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12 </a:t>
            </a:r>
            <a:r>
              <a:rPr sz="950" spc="2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14</a:t>
            </a:r>
            <a:endParaRPr sz="9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5"/>
              </a:spcBef>
            </a:pPr>
            <a:r>
              <a:rPr sz="950" spc="10" dirty="0">
                <a:latin typeface="Times New Roman"/>
                <a:cs typeface="Times New Roman"/>
              </a:rPr>
              <a:t>Sb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093723" y="2866756"/>
            <a:ext cx="16954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5" dirty="0">
                <a:latin typeface="Times New Roman"/>
                <a:cs typeface="Times New Roman"/>
              </a:rPr>
              <a:t>Cu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4432048" y="2894944"/>
            <a:ext cx="81280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spc="5" dirty="0">
                <a:latin typeface="Times New Roman"/>
                <a:cs typeface="Times New Roman"/>
              </a:rPr>
              <a:t>Sb,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%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(по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масі)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135" name="object 135"/>
          <p:cNvGrpSpPr/>
          <p:nvPr/>
        </p:nvGrpSpPr>
        <p:grpSpPr>
          <a:xfrm>
            <a:off x="4329112" y="1782508"/>
            <a:ext cx="1256665" cy="1310640"/>
            <a:chOff x="4329112" y="1782508"/>
            <a:chExt cx="1256665" cy="1310640"/>
          </a:xfrm>
        </p:grpSpPr>
        <p:sp>
          <p:nvSpPr>
            <p:cNvPr id="136" name="object 136"/>
            <p:cNvSpPr/>
            <p:nvPr/>
          </p:nvSpPr>
          <p:spPr>
            <a:xfrm>
              <a:off x="4379976" y="3051809"/>
              <a:ext cx="912494" cy="41275"/>
            </a:xfrm>
            <a:custGeom>
              <a:avLst/>
              <a:gdLst/>
              <a:ahLst/>
              <a:cxnLst/>
              <a:rect l="l" t="t" r="r" b="b"/>
              <a:pathLst>
                <a:path w="912495" h="41275">
                  <a:moveTo>
                    <a:pt x="885444" y="15240"/>
                  </a:moveTo>
                  <a:lnTo>
                    <a:pt x="852678" y="15240"/>
                  </a:lnTo>
                  <a:lnTo>
                    <a:pt x="855726" y="17526"/>
                  </a:lnTo>
                  <a:lnTo>
                    <a:pt x="855726" y="20574"/>
                  </a:lnTo>
                  <a:lnTo>
                    <a:pt x="854964" y="23622"/>
                  </a:lnTo>
                  <a:lnTo>
                    <a:pt x="852678" y="25908"/>
                  </a:lnTo>
                  <a:lnTo>
                    <a:pt x="839724" y="25908"/>
                  </a:lnTo>
                  <a:lnTo>
                    <a:pt x="809244" y="41148"/>
                  </a:lnTo>
                  <a:lnTo>
                    <a:pt x="885444" y="25908"/>
                  </a:lnTo>
                  <a:lnTo>
                    <a:pt x="852678" y="25908"/>
                  </a:lnTo>
                  <a:lnTo>
                    <a:pt x="885502" y="25896"/>
                  </a:lnTo>
                  <a:lnTo>
                    <a:pt x="912114" y="20574"/>
                  </a:lnTo>
                  <a:lnTo>
                    <a:pt x="885444" y="15240"/>
                  </a:lnTo>
                  <a:close/>
                </a:path>
                <a:path w="912495" h="41275">
                  <a:moveTo>
                    <a:pt x="809244" y="0"/>
                  </a:moveTo>
                  <a:lnTo>
                    <a:pt x="850392" y="20574"/>
                  </a:lnTo>
                  <a:lnTo>
                    <a:pt x="839747" y="25896"/>
                  </a:lnTo>
                  <a:lnTo>
                    <a:pt x="852689" y="25896"/>
                  </a:lnTo>
                  <a:lnTo>
                    <a:pt x="854964" y="23622"/>
                  </a:lnTo>
                  <a:lnTo>
                    <a:pt x="855726" y="20574"/>
                  </a:lnTo>
                  <a:lnTo>
                    <a:pt x="855726" y="17526"/>
                  </a:lnTo>
                  <a:lnTo>
                    <a:pt x="852678" y="15240"/>
                  </a:lnTo>
                  <a:lnTo>
                    <a:pt x="885444" y="15240"/>
                  </a:lnTo>
                  <a:lnTo>
                    <a:pt x="809244" y="0"/>
                  </a:lnTo>
                  <a:close/>
                </a:path>
                <a:path w="912495" h="41275">
                  <a:moveTo>
                    <a:pt x="839724" y="15240"/>
                  </a:moveTo>
                  <a:lnTo>
                    <a:pt x="2286" y="15240"/>
                  </a:lnTo>
                  <a:lnTo>
                    <a:pt x="0" y="17526"/>
                  </a:lnTo>
                  <a:lnTo>
                    <a:pt x="0" y="22860"/>
                  </a:lnTo>
                  <a:lnTo>
                    <a:pt x="2286" y="25146"/>
                  </a:lnTo>
                  <a:lnTo>
                    <a:pt x="839747" y="25896"/>
                  </a:lnTo>
                  <a:lnTo>
                    <a:pt x="850392" y="20574"/>
                  </a:lnTo>
                  <a:lnTo>
                    <a:pt x="839724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4383785" y="1792985"/>
              <a:ext cx="890269" cy="273050"/>
            </a:xfrm>
            <a:custGeom>
              <a:avLst/>
              <a:gdLst/>
              <a:ahLst/>
              <a:cxnLst/>
              <a:rect l="l" t="t" r="r" b="b"/>
              <a:pathLst>
                <a:path w="890270" h="273050">
                  <a:moveTo>
                    <a:pt x="0" y="0"/>
                  </a:moveTo>
                  <a:lnTo>
                    <a:pt x="45751" y="22052"/>
                  </a:lnTo>
                  <a:lnTo>
                    <a:pt x="91440" y="43829"/>
                  </a:lnTo>
                  <a:lnTo>
                    <a:pt x="136874" y="65055"/>
                  </a:lnTo>
                  <a:lnTo>
                    <a:pt x="181864" y="85456"/>
                  </a:lnTo>
                  <a:lnTo>
                    <a:pt x="226218" y="104757"/>
                  </a:lnTo>
                  <a:lnTo>
                    <a:pt x="269748" y="122682"/>
                  </a:lnTo>
                  <a:lnTo>
                    <a:pt x="319223" y="141543"/>
                  </a:lnTo>
                  <a:lnTo>
                    <a:pt x="365625" y="158355"/>
                  </a:lnTo>
                  <a:lnTo>
                    <a:pt x="412284" y="173815"/>
                  </a:lnTo>
                  <a:lnTo>
                    <a:pt x="462527" y="188616"/>
                  </a:lnTo>
                  <a:lnTo>
                    <a:pt x="519684" y="203454"/>
                  </a:lnTo>
                  <a:lnTo>
                    <a:pt x="565550" y="214053"/>
                  </a:lnTo>
                  <a:lnTo>
                    <a:pt x="614629" y="224332"/>
                  </a:lnTo>
                  <a:lnTo>
                    <a:pt x="666401" y="234344"/>
                  </a:lnTo>
                  <a:lnTo>
                    <a:pt x="720345" y="244144"/>
                  </a:lnTo>
                  <a:lnTo>
                    <a:pt x="775942" y="253783"/>
                  </a:lnTo>
                  <a:lnTo>
                    <a:pt x="832672" y="263316"/>
                  </a:lnTo>
                  <a:lnTo>
                    <a:pt x="890016" y="272796"/>
                  </a:lnTo>
                </a:path>
              </a:pathLst>
            </a:custGeom>
            <a:ln w="2061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4339589" y="2056637"/>
              <a:ext cx="1235710" cy="441959"/>
            </a:xfrm>
            <a:custGeom>
              <a:avLst/>
              <a:gdLst/>
              <a:ahLst/>
              <a:cxnLst/>
              <a:rect l="l" t="t" r="r" b="b"/>
              <a:pathLst>
                <a:path w="1235710" h="441960">
                  <a:moveTo>
                    <a:pt x="935736" y="9144"/>
                  </a:moveTo>
                  <a:lnTo>
                    <a:pt x="1235202" y="9144"/>
                  </a:lnTo>
                </a:path>
                <a:path w="1235710" h="441960">
                  <a:moveTo>
                    <a:pt x="870204" y="160782"/>
                  </a:moveTo>
                  <a:lnTo>
                    <a:pt x="1235202" y="160782"/>
                  </a:lnTo>
                </a:path>
                <a:path w="1235710" h="441960">
                  <a:moveTo>
                    <a:pt x="738378" y="217932"/>
                  </a:moveTo>
                  <a:lnTo>
                    <a:pt x="1230630" y="217932"/>
                  </a:lnTo>
                </a:path>
                <a:path w="1235710" h="441960">
                  <a:moveTo>
                    <a:pt x="934212" y="0"/>
                  </a:moveTo>
                  <a:lnTo>
                    <a:pt x="870204" y="160782"/>
                  </a:lnTo>
                  <a:lnTo>
                    <a:pt x="824222" y="179581"/>
                  </a:lnTo>
                  <a:lnTo>
                    <a:pt x="776668" y="198024"/>
                  </a:lnTo>
                  <a:lnTo>
                    <a:pt x="725971" y="215753"/>
                  </a:lnTo>
                  <a:lnTo>
                    <a:pt x="670560" y="232410"/>
                  </a:lnTo>
                  <a:lnTo>
                    <a:pt x="623809" y="242413"/>
                  </a:lnTo>
                  <a:lnTo>
                    <a:pt x="575633" y="249710"/>
                  </a:lnTo>
                  <a:lnTo>
                    <a:pt x="524237" y="257263"/>
                  </a:lnTo>
                  <a:lnTo>
                    <a:pt x="467831" y="268035"/>
                  </a:lnTo>
                  <a:lnTo>
                    <a:pt x="404622" y="284988"/>
                  </a:lnTo>
                  <a:lnTo>
                    <a:pt x="366061" y="297596"/>
                  </a:lnTo>
                  <a:lnTo>
                    <a:pt x="325242" y="311909"/>
                  </a:lnTo>
                  <a:lnTo>
                    <a:pt x="282448" y="327716"/>
                  </a:lnTo>
                  <a:lnTo>
                    <a:pt x="237960" y="344802"/>
                  </a:lnTo>
                  <a:lnTo>
                    <a:pt x="192061" y="362954"/>
                  </a:lnTo>
                  <a:lnTo>
                    <a:pt x="145034" y="381959"/>
                  </a:lnTo>
                  <a:lnTo>
                    <a:pt x="97159" y="401604"/>
                  </a:lnTo>
                  <a:lnTo>
                    <a:pt x="48720" y="421675"/>
                  </a:lnTo>
                  <a:lnTo>
                    <a:pt x="0" y="441960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" name="object 139"/>
          <p:cNvSpPr txBox="1"/>
          <p:nvPr/>
        </p:nvSpPr>
        <p:spPr>
          <a:xfrm>
            <a:off x="3817873" y="1638887"/>
            <a:ext cx="313690" cy="1181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 marR="29209" indent="-76200">
              <a:lnSpc>
                <a:spcPct val="112100"/>
              </a:lnSpc>
              <a:spcBef>
                <a:spcPts val="95"/>
              </a:spcBef>
            </a:pPr>
            <a:r>
              <a:rPr sz="950" i="1" spc="20" dirty="0">
                <a:latin typeface="Times New Roman"/>
                <a:cs typeface="Times New Roman"/>
              </a:rPr>
              <a:t>Т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Symbol"/>
                <a:cs typeface="Symbol"/>
              </a:rPr>
              <a:t></a:t>
            </a:r>
            <a:r>
              <a:rPr sz="950" spc="5" dirty="0">
                <a:latin typeface="Times New Roman"/>
                <a:cs typeface="Times New Roman"/>
              </a:rPr>
              <a:t>C  </a:t>
            </a:r>
            <a:r>
              <a:rPr sz="950" spc="20" dirty="0">
                <a:latin typeface="Times New Roman"/>
                <a:cs typeface="Times New Roman"/>
              </a:rPr>
              <a:t>8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330"/>
              </a:spcBef>
            </a:pPr>
            <a:r>
              <a:rPr sz="950" spc="15" dirty="0">
                <a:latin typeface="Times New Roman"/>
                <a:cs typeface="Times New Roman"/>
              </a:rPr>
              <a:t>600</a:t>
            </a:r>
            <a:endParaRPr sz="9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35"/>
              </a:spcBef>
            </a:pPr>
            <a:r>
              <a:rPr sz="950" spc="15" dirty="0">
                <a:latin typeface="Times New Roman"/>
                <a:cs typeface="Times New Roman"/>
              </a:rPr>
              <a:t>400</a:t>
            </a:r>
            <a:endParaRPr sz="9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340"/>
              </a:spcBef>
            </a:pPr>
            <a:r>
              <a:rPr sz="950" spc="15" dirty="0">
                <a:latin typeface="Times New Roman"/>
                <a:cs typeface="Times New Roman"/>
              </a:rPr>
              <a:t>200</a:t>
            </a:r>
            <a:endParaRPr sz="9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75"/>
              </a:spcBef>
            </a:pP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4854955" y="1795559"/>
            <a:ext cx="22288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i="1" spc="2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</a:t>
            </a:r>
            <a:endParaRPr sz="850">
              <a:latin typeface="Symbol"/>
              <a:cs typeface="Symbol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4674870" y="2053589"/>
            <a:ext cx="150495" cy="106680"/>
          </a:xfrm>
          <a:custGeom>
            <a:avLst/>
            <a:gdLst/>
            <a:ahLst/>
            <a:cxnLst/>
            <a:rect l="l" t="t" r="r" b="b"/>
            <a:pathLst>
              <a:path w="150495" h="106680">
                <a:moveTo>
                  <a:pt x="150112" y="0"/>
                </a:moveTo>
                <a:lnTo>
                  <a:pt x="0" y="0"/>
                </a:lnTo>
                <a:lnTo>
                  <a:pt x="0" y="106680"/>
                </a:lnTo>
                <a:lnTo>
                  <a:pt x="150112" y="106680"/>
                </a:lnTo>
                <a:lnTo>
                  <a:pt x="1501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 txBox="1"/>
          <p:nvPr/>
        </p:nvSpPr>
        <p:spPr>
          <a:xfrm>
            <a:off x="4703317" y="2015002"/>
            <a:ext cx="9715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20" dirty="0">
                <a:latin typeface="Symbol"/>
                <a:cs typeface="Symbol"/>
              </a:rPr>
              <a:t></a:t>
            </a:r>
            <a:endParaRPr sz="850">
              <a:latin typeface="Symbol"/>
              <a:cs typeface="Symbo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5303773" y="1828325"/>
            <a:ext cx="22034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10" dirty="0">
                <a:latin typeface="Symbol"/>
                <a:cs typeface="Symbol"/>
              </a:rPr>
              <a:t></a:t>
            </a:r>
            <a:r>
              <a:rPr sz="850" spc="10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</a:t>
            </a:r>
            <a:endParaRPr sz="850">
              <a:latin typeface="Symbol"/>
              <a:cs typeface="Symbol"/>
            </a:endParaRPr>
          </a:p>
        </p:txBody>
      </p:sp>
      <p:grpSp>
        <p:nvGrpSpPr>
          <p:cNvPr id="144" name="object 144"/>
          <p:cNvGrpSpPr/>
          <p:nvPr/>
        </p:nvGrpSpPr>
        <p:grpSpPr>
          <a:xfrm>
            <a:off x="5101590" y="1938210"/>
            <a:ext cx="349885" cy="548640"/>
            <a:chOff x="5101590" y="1938210"/>
            <a:chExt cx="349885" cy="548640"/>
          </a:xfrm>
        </p:grpSpPr>
        <p:sp>
          <p:nvSpPr>
            <p:cNvPr id="145" name="object 145"/>
            <p:cNvSpPr/>
            <p:nvPr/>
          </p:nvSpPr>
          <p:spPr>
            <a:xfrm>
              <a:off x="5409438" y="1942337"/>
              <a:ext cx="37465" cy="218440"/>
            </a:xfrm>
            <a:custGeom>
              <a:avLst/>
              <a:gdLst/>
              <a:ahLst/>
              <a:cxnLst/>
              <a:rect l="l" t="t" r="r" b="b"/>
              <a:pathLst>
                <a:path w="37464" h="218439">
                  <a:moveTo>
                    <a:pt x="37338" y="0"/>
                  </a:moveTo>
                  <a:lnTo>
                    <a:pt x="0" y="217932"/>
                  </a:lnTo>
                </a:path>
              </a:pathLst>
            </a:custGeom>
            <a:ln w="77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5101590" y="2378961"/>
              <a:ext cx="281940" cy="107950"/>
            </a:xfrm>
            <a:custGeom>
              <a:avLst/>
              <a:gdLst/>
              <a:ahLst/>
              <a:cxnLst/>
              <a:rect l="l" t="t" r="r" b="b"/>
              <a:pathLst>
                <a:path w="281939" h="107950">
                  <a:moveTo>
                    <a:pt x="281940" y="0"/>
                  </a:moveTo>
                  <a:lnTo>
                    <a:pt x="0" y="0"/>
                  </a:lnTo>
                  <a:lnTo>
                    <a:pt x="0" y="107444"/>
                  </a:lnTo>
                  <a:lnTo>
                    <a:pt x="281940" y="107444"/>
                  </a:lnTo>
                  <a:lnTo>
                    <a:pt x="281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7" name="object 147"/>
          <p:cNvSpPr txBox="1"/>
          <p:nvPr/>
        </p:nvSpPr>
        <p:spPr>
          <a:xfrm>
            <a:off x="5130800" y="2340388"/>
            <a:ext cx="22796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5" dirty="0">
                <a:latin typeface="Symbol"/>
                <a:cs typeface="Symbol"/>
              </a:rPr>
              <a:t></a:t>
            </a:r>
            <a:r>
              <a:rPr sz="850" spc="25" dirty="0">
                <a:latin typeface="Times New Roman"/>
                <a:cs typeface="Times New Roman"/>
              </a:rPr>
              <a:t>+</a:t>
            </a:r>
            <a:r>
              <a:rPr sz="850" spc="20" dirty="0">
                <a:latin typeface="Symbol"/>
                <a:cs typeface="Symbol"/>
              </a:rPr>
              <a:t></a:t>
            </a:r>
            <a:endParaRPr sz="850">
              <a:latin typeface="Symbol"/>
              <a:cs typeface="Symbol"/>
            </a:endParaRPr>
          </a:p>
        </p:txBody>
      </p:sp>
      <p:grpSp>
        <p:nvGrpSpPr>
          <p:cNvPr id="148" name="object 148"/>
          <p:cNvGrpSpPr/>
          <p:nvPr/>
        </p:nvGrpSpPr>
        <p:grpSpPr>
          <a:xfrm>
            <a:off x="4634484" y="2241486"/>
            <a:ext cx="681355" cy="317500"/>
            <a:chOff x="4634484" y="2241486"/>
            <a:chExt cx="681355" cy="317500"/>
          </a:xfrm>
        </p:grpSpPr>
        <p:sp>
          <p:nvSpPr>
            <p:cNvPr id="149" name="object 149"/>
            <p:cNvSpPr/>
            <p:nvPr/>
          </p:nvSpPr>
          <p:spPr>
            <a:xfrm>
              <a:off x="5273802" y="2245613"/>
              <a:ext cx="37465" cy="148590"/>
            </a:xfrm>
            <a:custGeom>
              <a:avLst/>
              <a:gdLst/>
              <a:ahLst/>
              <a:cxnLst/>
              <a:rect l="l" t="t" r="r" b="b"/>
              <a:pathLst>
                <a:path w="37464" h="148589">
                  <a:moveTo>
                    <a:pt x="37338" y="0"/>
                  </a:moveTo>
                  <a:lnTo>
                    <a:pt x="0" y="148590"/>
                  </a:lnTo>
                </a:path>
              </a:pathLst>
            </a:custGeom>
            <a:ln w="77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4634484" y="2451351"/>
              <a:ext cx="281940" cy="107950"/>
            </a:xfrm>
            <a:custGeom>
              <a:avLst/>
              <a:gdLst/>
              <a:ahLst/>
              <a:cxnLst/>
              <a:rect l="l" t="t" r="r" b="b"/>
              <a:pathLst>
                <a:path w="281939" h="107950">
                  <a:moveTo>
                    <a:pt x="281940" y="0"/>
                  </a:moveTo>
                  <a:lnTo>
                    <a:pt x="0" y="0"/>
                  </a:lnTo>
                  <a:lnTo>
                    <a:pt x="0" y="107444"/>
                  </a:lnTo>
                  <a:lnTo>
                    <a:pt x="281940" y="107444"/>
                  </a:lnTo>
                  <a:lnTo>
                    <a:pt x="281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" name="object 151"/>
          <p:cNvSpPr txBox="1"/>
          <p:nvPr/>
        </p:nvSpPr>
        <p:spPr>
          <a:xfrm>
            <a:off x="4670552" y="2411254"/>
            <a:ext cx="210185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50" spc="5" dirty="0">
                <a:latin typeface="Symbol"/>
                <a:cs typeface="Symbol"/>
              </a:rPr>
              <a:t></a:t>
            </a:r>
            <a:r>
              <a:rPr sz="850" spc="35" dirty="0">
                <a:latin typeface="Times New Roman"/>
                <a:cs typeface="Times New Roman"/>
              </a:rPr>
              <a:t>+</a:t>
            </a:r>
            <a:r>
              <a:rPr sz="850" spc="15" dirty="0">
                <a:latin typeface="Symbol"/>
                <a:cs typeface="Symbol"/>
              </a:rPr>
              <a:t></a:t>
            </a:r>
            <a:endParaRPr sz="850">
              <a:latin typeface="Symbol"/>
              <a:cs typeface="Symbol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2899410" y="4122420"/>
            <a:ext cx="29209" cy="741680"/>
          </a:xfrm>
          <a:custGeom>
            <a:avLst/>
            <a:gdLst/>
            <a:ahLst/>
            <a:cxnLst/>
            <a:rect l="l" t="t" r="r" b="b"/>
            <a:pathLst>
              <a:path w="29210" h="741679">
                <a:moveTo>
                  <a:pt x="0" y="0"/>
                </a:moveTo>
                <a:lnTo>
                  <a:pt x="28956" y="741426"/>
                </a:lnTo>
              </a:path>
            </a:pathLst>
          </a:custGeom>
          <a:ln w="206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 txBox="1"/>
          <p:nvPr/>
        </p:nvSpPr>
        <p:spPr>
          <a:xfrm>
            <a:off x="2354833" y="5343400"/>
            <a:ext cx="321246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12.34.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 стану 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сурма»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067817" y="5946140"/>
            <a:ext cx="3779520" cy="288099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 indent="253365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Мікроструктуру сурм’янистої </a:t>
            </a:r>
            <a:r>
              <a:rPr sz="1200" dirty="0">
                <a:latin typeface="Times New Roman"/>
                <a:cs typeface="Times New Roman"/>
              </a:rPr>
              <a:t>бронзи з вмістом </a:t>
            </a:r>
            <a:r>
              <a:rPr sz="1200" spc="-5" dirty="0">
                <a:latin typeface="Times New Roman"/>
                <a:cs typeface="Times New Roman"/>
              </a:rPr>
              <a:t>сур- </a:t>
            </a:r>
            <a:r>
              <a:rPr sz="1200" dirty="0">
                <a:latin typeface="Times New Roman"/>
                <a:cs typeface="Times New Roman"/>
              </a:rPr>
              <a:t> 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10 % </a:t>
            </a:r>
            <a:r>
              <a:rPr sz="1200" spc="-5" dirty="0">
                <a:latin typeface="Times New Roman"/>
                <a:cs typeface="Times New Roman"/>
              </a:rPr>
              <a:t>наведено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12.35.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зміцнення </a:t>
            </a:r>
            <a:r>
              <a:rPr sz="1200" spc="-5" dirty="0">
                <a:latin typeface="Times New Roman"/>
                <a:cs typeface="Times New Roman"/>
              </a:rPr>
              <a:t>основи сплаву та підвищення коро- </a:t>
            </a:r>
            <a:r>
              <a:rPr sz="1200" dirty="0">
                <a:latin typeface="Times New Roman"/>
                <a:cs typeface="Times New Roman"/>
              </a:rPr>
              <a:t> зійної </a:t>
            </a:r>
            <a:r>
              <a:rPr sz="1200" spc="-5" dirty="0">
                <a:latin typeface="Times New Roman"/>
                <a:cs typeface="Times New Roman"/>
              </a:rPr>
              <a:t>стійкості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складу сурм’янистої </a:t>
            </a:r>
            <a:r>
              <a:rPr sz="1200" dirty="0">
                <a:latin typeface="Times New Roman"/>
                <a:cs typeface="Times New Roman"/>
              </a:rPr>
              <a:t>бронзи додають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нікель, цинк </a:t>
            </a:r>
            <a:r>
              <a:rPr sz="1200" dirty="0">
                <a:latin typeface="Times New Roman"/>
                <a:cs typeface="Times New Roman"/>
              </a:rPr>
              <a:t>і фосфор.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При плавці сурм’янистої </a:t>
            </a:r>
            <a:r>
              <a:rPr sz="1200" dirty="0">
                <a:latin typeface="Times New Roman"/>
                <a:cs typeface="Times New Roman"/>
              </a:rPr>
              <a:t>бронзи в піч </a:t>
            </a:r>
            <a:r>
              <a:rPr sz="1200" spc="-5" dirty="0">
                <a:latin typeface="Times New Roman"/>
                <a:cs typeface="Times New Roman"/>
              </a:rPr>
              <a:t>завантажують </a:t>
            </a:r>
            <a:r>
              <a:rPr sz="1200" dirty="0">
                <a:latin typeface="Times New Roman"/>
                <a:cs typeface="Times New Roman"/>
              </a:rPr>
              <a:t> мідь </a:t>
            </a:r>
            <a:r>
              <a:rPr sz="1200" spc="-5" dirty="0">
                <a:latin typeface="Times New Roman"/>
                <a:cs typeface="Times New Roman"/>
              </a:rPr>
              <a:t>та нікель. </a:t>
            </a:r>
            <a:r>
              <a:rPr sz="1200" dirty="0">
                <a:latin typeface="Times New Roman"/>
                <a:cs typeface="Times New Roman"/>
              </a:rPr>
              <a:t>Після їх розплавлення проводять </a:t>
            </a:r>
            <a:r>
              <a:rPr sz="1200" spc="-5" dirty="0">
                <a:latin typeface="Times New Roman"/>
                <a:cs typeface="Times New Roman"/>
              </a:rPr>
              <a:t>розкис- </a:t>
            </a:r>
            <a:r>
              <a:rPr sz="1200" dirty="0">
                <a:latin typeface="Times New Roman"/>
                <a:cs typeface="Times New Roman"/>
              </a:rPr>
              <a:t> лення фосфором в </a:t>
            </a:r>
            <a:r>
              <a:rPr sz="1200" spc="-5" dirty="0">
                <a:latin typeface="Times New Roman"/>
                <a:cs typeface="Times New Roman"/>
              </a:rPr>
              <a:t>кількості </a:t>
            </a:r>
            <a:r>
              <a:rPr sz="1200" dirty="0">
                <a:latin typeface="Times New Roman"/>
                <a:cs typeface="Times New Roman"/>
              </a:rPr>
              <a:t>0,01...0,05 %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маси </a:t>
            </a:r>
            <a:r>
              <a:rPr sz="1200" spc="-5" dirty="0">
                <a:latin typeface="Times New Roman"/>
                <a:cs typeface="Times New Roman"/>
              </a:rPr>
              <a:t>роз- </a:t>
            </a:r>
            <a:r>
              <a:rPr sz="1200" dirty="0">
                <a:latin typeface="Times New Roman"/>
                <a:cs typeface="Times New Roman"/>
              </a:rPr>
              <a:t> плаву, </a:t>
            </a:r>
            <a:r>
              <a:rPr sz="1200" spc="-5" dirty="0">
                <a:latin typeface="Times New Roman"/>
                <a:cs typeface="Times New Roman"/>
              </a:rPr>
              <a:t>потім вводять цинк та </a:t>
            </a:r>
            <a:r>
              <a:rPr sz="1200" dirty="0">
                <a:latin typeface="Times New Roman"/>
                <a:cs typeface="Times New Roman"/>
              </a:rPr>
              <a:t>сурму. </a:t>
            </a:r>
            <a:r>
              <a:rPr sz="1200" spc="-5" dirty="0">
                <a:latin typeface="Times New Roman"/>
                <a:cs typeface="Times New Roman"/>
              </a:rPr>
              <a:t>Після </a:t>
            </a:r>
            <a:r>
              <a:rPr sz="1200" dirty="0">
                <a:latin typeface="Times New Roman"/>
                <a:cs typeface="Times New Roman"/>
              </a:rPr>
              <a:t>розчинення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сурми вводять </a:t>
            </a:r>
            <a:r>
              <a:rPr sz="1200" dirty="0">
                <a:latin typeface="Times New Roman"/>
                <a:cs typeface="Times New Roman"/>
              </a:rPr>
              <a:t>свинець </a:t>
            </a:r>
            <a:r>
              <a:rPr sz="1200" spc="-5" dirty="0">
                <a:latin typeface="Times New Roman"/>
                <a:cs typeface="Times New Roman"/>
              </a:rPr>
              <a:t>та решту </a:t>
            </a:r>
            <a:r>
              <a:rPr sz="1200" dirty="0">
                <a:latin typeface="Times New Roman"/>
                <a:cs typeface="Times New Roman"/>
              </a:rPr>
              <a:t>фосфору </a:t>
            </a:r>
            <a:r>
              <a:rPr sz="1200" spc="-5" dirty="0">
                <a:latin typeface="Times New Roman"/>
                <a:cs typeface="Times New Roman"/>
              </a:rPr>
              <a:t>при інтенсив-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перемішуванні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розплаву.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Сурм’яні бронзи </a:t>
            </a:r>
            <a:r>
              <a:rPr sz="1200" dirty="0">
                <a:latin typeface="Times New Roman"/>
                <a:cs typeface="Times New Roman"/>
              </a:rPr>
              <a:t>схильні до </a:t>
            </a:r>
            <a:r>
              <a:rPr sz="1200" spc="-5" dirty="0">
                <a:latin typeface="Times New Roman"/>
                <a:cs typeface="Times New Roman"/>
              </a:rPr>
              <a:t>утворення газоусадочної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пористості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наявність широкого інтервалу кристалі- </a:t>
            </a:r>
            <a:r>
              <a:rPr sz="1200" dirty="0">
                <a:latin typeface="Times New Roman"/>
                <a:cs typeface="Times New Roman"/>
              </a:rPr>
              <a:t> зації. </a:t>
            </a:r>
            <a:r>
              <a:rPr sz="1200" spc="-5" dirty="0">
                <a:latin typeface="Times New Roman"/>
                <a:cs typeface="Times New Roman"/>
              </a:rPr>
              <a:t>Шихта,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завантажується, не повинна </a:t>
            </a:r>
            <a:r>
              <a:rPr sz="1200" dirty="0">
                <a:latin typeface="Times New Roman"/>
                <a:cs typeface="Times New Roman"/>
              </a:rPr>
              <a:t>містити </a:t>
            </a:r>
            <a:r>
              <a:rPr sz="1200" spc="-5" dirty="0">
                <a:latin typeface="Times New Roman"/>
                <a:cs typeface="Times New Roman"/>
              </a:rPr>
              <a:t>во- </a:t>
            </a:r>
            <a:r>
              <a:rPr sz="1200" dirty="0">
                <a:latin typeface="Times New Roman"/>
                <a:cs typeface="Times New Roman"/>
              </a:rPr>
              <a:t> логу,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щоб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уникнути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насичення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розплаву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воднем.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Неба-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1067815" y="8808972"/>
            <a:ext cx="5786755" cy="5892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жаним є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перегрів </a:t>
            </a:r>
            <a:r>
              <a:rPr sz="1200" spc="-5" dirty="0">
                <a:latin typeface="Times New Roman"/>
                <a:cs typeface="Times New Roman"/>
              </a:rPr>
              <a:t>розплаву вище </a:t>
            </a:r>
            <a:r>
              <a:rPr sz="1200" dirty="0">
                <a:latin typeface="Times New Roman"/>
                <a:cs typeface="Times New Roman"/>
              </a:rPr>
              <a:t>1160...1180 </a:t>
            </a:r>
            <a:r>
              <a:rPr sz="1200" spc="-5" dirty="0">
                <a:latin typeface="Times New Roman"/>
                <a:cs typeface="Times New Roman"/>
              </a:rPr>
              <a:t>°С,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температура лиття </a:t>
            </a:r>
            <a:r>
              <a:rPr sz="1200" dirty="0">
                <a:latin typeface="Times New Roman"/>
                <a:cs typeface="Times New Roman"/>
              </a:rPr>
              <a:t>повинна бу-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 на рівні </a:t>
            </a:r>
            <a:r>
              <a:rPr sz="1200" dirty="0">
                <a:latin typeface="Times New Roman"/>
                <a:cs typeface="Times New Roman"/>
              </a:rPr>
              <a:t>1050...1080 </a:t>
            </a:r>
            <a:r>
              <a:rPr sz="1200" spc="-5" dirty="0">
                <a:latin typeface="Times New Roman"/>
                <a:cs typeface="Times New Roman"/>
              </a:rPr>
              <a:t>°С. </a:t>
            </a:r>
            <a:r>
              <a:rPr sz="1200" dirty="0">
                <a:latin typeface="Times New Roman"/>
                <a:cs typeface="Times New Roman"/>
              </a:rPr>
              <a:t>Дегазацію </a:t>
            </a:r>
            <a:r>
              <a:rPr sz="1200" spc="-5" dirty="0">
                <a:latin typeface="Times New Roman"/>
                <a:cs typeface="Times New Roman"/>
              </a:rPr>
              <a:t>розплаву проводять </a:t>
            </a:r>
            <a:r>
              <a:rPr sz="1200" dirty="0">
                <a:latin typeface="Times New Roman"/>
                <a:cs typeface="Times New Roman"/>
              </a:rPr>
              <a:t>сумішшю хлорних </a:t>
            </a:r>
            <a:r>
              <a:rPr sz="1200" spc="-5" dirty="0">
                <a:latin typeface="Times New Roman"/>
                <a:cs typeface="Times New Roman"/>
              </a:rPr>
              <a:t>солей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продувкою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аргоном.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56" name="object 15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948428" y="6068567"/>
            <a:ext cx="1891284" cy="1676399"/>
          </a:xfrm>
          <a:prstGeom prst="rect">
            <a:avLst/>
          </a:prstGeom>
        </p:spPr>
      </p:pic>
      <p:sp>
        <p:nvSpPr>
          <p:cNvPr id="157" name="object 157"/>
          <p:cNvSpPr txBox="1"/>
          <p:nvPr/>
        </p:nvSpPr>
        <p:spPr>
          <a:xfrm>
            <a:off x="5133847" y="7664750"/>
            <a:ext cx="1523365" cy="90551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300</a:t>
            </a:r>
            <a:endParaRPr sz="1500" baseline="2777">
              <a:latin typeface="Times New Roman"/>
              <a:cs typeface="Times New Roman"/>
            </a:endParaRPr>
          </a:p>
          <a:p>
            <a:pPr marL="12065" marR="5080" algn="ctr">
              <a:lnSpc>
                <a:spcPts val="1150"/>
              </a:lnSpc>
              <a:spcBef>
                <a:spcPts val="62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12.35. </a:t>
            </a:r>
            <a:r>
              <a:rPr sz="1000" spc="-5" dirty="0">
                <a:latin typeface="Times New Roman"/>
                <a:cs typeface="Times New Roman"/>
              </a:rPr>
              <a:t>Мікроструктура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міді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сурмою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095"/>
              </a:lnSpc>
            </a:pPr>
            <a:r>
              <a:rPr sz="1000" dirty="0">
                <a:latin typeface="Times New Roman"/>
                <a:cs typeface="Times New Roman"/>
              </a:rPr>
              <a:t>Sb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(Sb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Cu2Sb)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травлення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91961" y="8978893"/>
            <a:ext cx="5617210" cy="1003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12.37. </a:t>
            </a:r>
            <a:r>
              <a:rPr sz="1000" spc="-5" dirty="0">
                <a:latin typeface="Times New Roman"/>
                <a:cs typeface="Times New Roman"/>
              </a:rPr>
              <a:t>Мікроструктура берилієвої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БрБ2,5: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(в </a:t>
            </a:r>
            <a:r>
              <a:rPr sz="1000" spc="-5" dirty="0">
                <a:latin typeface="Times New Roman"/>
                <a:cs typeface="Times New Roman"/>
              </a:rPr>
              <a:t>міжосних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просторах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дендритів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000" spc="-5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-твердого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включення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евтектоїду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Symbol"/>
                <a:cs typeface="Symbol"/>
              </a:rPr>
              <a:t></a:t>
            </a:r>
            <a:r>
              <a:rPr sz="1000" spc="-5" dirty="0">
                <a:latin typeface="Times New Roman"/>
                <a:cs typeface="Times New Roman"/>
              </a:rPr>
              <a:t>(СuВе));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гарту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800</a:t>
            </a:r>
            <a:r>
              <a:rPr sz="1000" dirty="0">
                <a:latin typeface="Times New Roman"/>
                <a:cs typeface="Times New Roman"/>
              </a:rPr>
              <a:t> °С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двохгодинного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350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°С (по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межах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всередині </a:t>
            </a:r>
            <a:r>
              <a:rPr sz="1000" dirty="0">
                <a:latin typeface="Times New Roman"/>
                <a:cs typeface="Times New Roman"/>
              </a:rPr>
              <a:t>зерен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-фази</a:t>
            </a:r>
            <a:r>
              <a:rPr sz="1000" dirty="0">
                <a:latin typeface="Times New Roman"/>
                <a:cs typeface="Times New Roman"/>
              </a:rPr>
              <a:t> є </a:t>
            </a:r>
            <a:r>
              <a:rPr sz="1000" spc="-5" dirty="0">
                <a:latin typeface="Times New Roman"/>
                <a:cs typeface="Times New Roman"/>
              </a:rPr>
              <a:t>включення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СuВе)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256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87" y="877310"/>
            <a:ext cx="5787390" cy="14871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r">
              <a:lnSpc>
                <a:spcPct val="100000"/>
              </a:lnSpc>
              <a:spcBef>
                <a:spcPts val="100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БЕРИЛІЄВІ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БРОНЗИ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Берилієві </a:t>
            </a:r>
            <a:r>
              <a:rPr sz="1200" spc="-5" dirty="0">
                <a:latin typeface="Times New Roman"/>
                <a:cs typeface="Times New Roman"/>
              </a:rPr>
              <a:t>бронзи характеризуються високими межами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-5" dirty="0">
                <a:latin typeface="Times New Roman"/>
                <a:cs typeface="Times New Roman"/>
              </a:rPr>
              <a:t>та пружності, твер- </a:t>
            </a:r>
            <a:r>
              <a:rPr sz="1200" dirty="0">
                <a:latin typeface="Times New Roman"/>
                <a:cs typeface="Times New Roman"/>
              </a:rPr>
              <a:t> дістю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корозійною стійкістю в поєднанні з </a:t>
            </a:r>
            <a:r>
              <a:rPr sz="1200" spc="-5" dirty="0">
                <a:latin typeface="Times New Roman"/>
                <a:cs typeface="Times New Roman"/>
              </a:rPr>
              <a:t>підвищеним </a:t>
            </a:r>
            <a:r>
              <a:rPr sz="1200" dirty="0">
                <a:latin typeface="Times New Roman"/>
                <a:cs typeface="Times New Roman"/>
              </a:rPr>
              <a:t>опорам </a:t>
            </a:r>
            <a:r>
              <a:rPr sz="1200" spc="-5" dirty="0">
                <a:latin typeface="Times New Roman"/>
                <a:cs typeface="Times New Roman"/>
              </a:rPr>
              <a:t>втомі. Подвійні бери- </a:t>
            </a:r>
            <a:r>
              <a:rPr sz="1200" dirty="0">
                <a:latin typeface="Times New Roman"/>
                <a:cs typeface="Times New Roman"/>
              </a:rPr>
              <a:t> лієві </a:t>
            </a:r>
            <a:r>
              <a:rPr sz="1200" spc="-5" dirty="0">
                <a:latin typeface="Times New Roman"/>
                <a:cs typeface="Times New Roman"/>
              </a:rPr>
              <a:t>бронзи </a:t>
            </a:r>
            <a:r>
              <a:rPr sz="1200" dirty="0">
                <a:latin typeface="Times New Roman"/>
                <a:cs typeface="Times New Roman"/>
              </a:rPr>
              <a:t>містять в </a:t>
            </a:r>
            <a:r>
              <a:rPr sz="1200" spc="-5" dirty="0">
                <a:latin typeface="Times New Roman"/>
                <a:cs typeface="Times New Roman"/>
              </a:rPr>
              <a:t>середньому </a:t>
            </a:r>
            <a:r>
              <a:rPr sz="1200" dirty="0">
                <a:latin typeface="Times New Roman"/>
                <a:cs typeface="Times New Roman"/>
              </a:rPr>
              <a:t>2,0...2,5 % берилію (БрБ2, БрБ2,5),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більшому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берилію</a:t>
            </a:r>
            <a:r>
              <a:rPr sz="1200" dirty="0">
                <a:latin typeface="Times New Roman"/>
                <a:cs typeface="Times New Roman"/>
              </a:rPr>
              <a:t> пластичність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дуже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низькою.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</a:t>
            </a:r>
            <a:r>
              <a:rPr sz="1200" dirty="0">
                <a:latin typeface="Times New Roman"/>
                <a:cs typeface="Times New Roman"/>
              </a:rPr>
              <a:t> «мідь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берилій» та вплив </a:t>
            </a:r>
            <a:r>
              <a:rPr sz="1200" dirty="0">
                <a:latin typeface="Times New Roman"/>
                <a:cs typeface="Times New Roman"/>
              </a:rPr>
              <a:t>концентрації берилію в </a:t>
            </a:r>
            <a:r>
              <a:rPr sz="1200" spc="-5" dirty="0">
                <a:latin typeface="Times New Roman"/>
                <a:cs typeface="Times New Roman"/>
              </a:rPr>
              <a:t>сплаві на механічні властивості </a:t>
            </a:r>
            <a:r>
              <a:rPr sz="1200" dirty="0">
                <a:latin typeface="Times New Roman"/>
                <a:cs typeface="Times New Roman"/>
              </a:rPr>
              <a:t>наведен0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5" dirty="0">
                <a:latin typeface="Times New Roman"/>
                <a:cs typeface="Times New Roman"/>
              </a:rPr>
              <a:t> рис. </a:t>
            </a:r>
            <a:r>
              <a:rPr sz="1200" dirty="0">
                <a:latin typeface="Times New Roman"/>
                <a:cs typeface="Times New Roman"/>
              </a:rPr>
              <a:t>12.36, а </a:t>
            </a:r>
            <a:r>
              <a:rPr sz="1200" spc="-5" dirty="0">
                <a:latin typeface="Times New Roman"/>
                <a:cs typeface="Times New Roman"/>
              </a:rPr>
              <a:t>структура сплаву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БрБ2,5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12.37.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429385" y="2664586"/>
            <a:ext cx="1548130" cy="2177415"/>
            <a:chOff x="1429385" y="2664586"/>
            <a:chExt cx="1548130" cy="2177415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140458" y="2671571"/>
              <a:ext cx="272037" cy="216484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36370" y="2671571"/>
              <a:ext cx="1522095" cy="2163445"/>
            </a:xfrm>
            <a:custGeom>
              <a:avLst/>
              <a:gdLst/>
              <a:ahLst/>
              <a:cxnLst/>
              <a:rect l="l" t="t" r="r" b="b"/>
              <a:pathLst>
                <a:path w="1522095" h="2163445">
                  <a:moveTo>
                    <a:pt x="1521714" y="0"/>
                  </a:moveTo>
                  <a:lnTo>
                    <a:pt x="0" y="0"/>
                  </a:lnTo>
                  <a:lnTo>
                    <a:pt x="0" y="2163318"/>
                  </a:lnTo>
                  <a:lnTo>
                    <a:pt x="1521714" y="2163318"/>
                  </a:lnTo>
                  <a:lnTo>
                    <a:pt x="1521714" y="0"/>
                  </a:lnTo>
                  <a:close/>
                </a:path>
              </a:pathLst>
            </a:custGeom>
            <a:ln w="13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981815" y="4007738"/>
              <a:ext cx="984250" cy="0"/>
            </a:xfrm>
            <a:custGeom>
              <a:avLst/>
              <a:gdLst/>
              <a:ahLst/>
              <a:cxnLst/>
              <a:rect l="l" t="t" r="r" b="b"/>
              <a:pathLst>
                <a:path w="984250">
                  <a:moveTo>
                    <a:pt x="0" y="0"/>
                  </a:moveTo>
                  <a:lnTo>
                    <a:pt x="983888" y="0"/>
                  </a:lnTo>
                </a:path>
              </a:pathLst>
            </a:custGeom>
            <a:ln w="223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436370" y="2895599"/>
              <a:ext cx="1529715" cy="1536700"/>
            </a:xfrm>
            <a:custGeom>
              <a:avLst/>
              <a:gdLst/>
              <a:ahLst/>
              <a:cxnLst/>
              <a:rect l="l" t="t" r="r" b="b"/>
              <a:pathLst>
                <a:path w="1529714" h="1536700">
                  <a:moveTo>
                    <a:pt x="0" y="364998"/>
                  </a:moveTo>
                  <a:lnTo>
                    <a:pt x="1529334" y="364998"/>
                  </a:lnTo>
                </a:path>
                <a:path w="1529714" h="1536700">
                  <a:moveTo>
                    <a:pt x="0" y="748284"/>
                  </a:moveTo>
                  <a:lnTo>
                    <a:pt x="1021842" y="748284"/>
                  </a:lnTo>
                </a:path>
                <a:path w="1529714" h="1536700">
                  <a:moveTo>
                    <a:pt x="1159002" y="748284"/>
                  </a:moveTo>
                  <a:lnTo>
                    <a:pt x="1529334" y="748284"/>
                  </a:lnTo>
                </a:path>
                <a:path w="1529714" h="1536700">
                  <a:moveTo>
                    <a:pt x="0" y="1142238"/>
                  </a:moveTo>
                  <a:lnTo>
                    <a:pt x="1529334" y="1142238"/>
                  </a:lnTo>
                </a:path>
                <a:path w="1529714" h="1536700">
                  <a:moveTo>
                    <a:pt x="0" y="1536192"/>
                  </a:moveTo>
                  <a:lnTo>
                    <a:pt x="1529334" y="1536192"/>
                  </a:lnTo>
                </a:path>
                <a:path w="1529714" h="1536700">
                  <a:moveTo>
                    <a:pt x="0" y="0"/>
                  </a:moveTo>
                  <a:lnTo>
                    <a:pt x="1021842" y="0"/>
                  </a:lnTo>
                </a:path>
                <a:path w="1529714" h="1536700">
                  <a:moveTo>
                    <a:pt x="1416554" y="0"/>
                  </a:moveTo>
                  <a:lnTo>
                    <a:pt x="1529334" y="0"/>
                  </a:lnTo>
                </a:path>
              </a:pathLst>
            </a:custGeom>
            <a:ln w="8115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821942" y="2671571"/>
              <a:ext cx="380365" cy="2165350"/>
            </a:xfrm>
            <a:custGeom>
              <a:avLst/>
              <a:gdLst/>
              <a:ahLst/>
              <a:cxnLst/>
              <a:rect l="l" t="t" r="r" b="b"/>
              <a:pathLst>
                <a:path w="380364" h="2165350">
                  <a:moveTo>
                    <a:pt x="0" y="2164842"/>
                  </a:moveTo>
                  <a:lnTo>
                    <a:pt x="0" y="0"/>
                  </a:lnTo>
                </a:path>
                <a:path w="380364" h="2165350">
                  <a:moveTo>
                    <a:pt x="380238" y="2164842"/>
                  </a:moveTo>
                  <a:lnTo>
                    <a:pt x="380238" y="0"/>
                  </a:lnTo>
                </a:path>
              </a:pathLst>
            </a:custGeom>
            <a:ln w="8115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581656" y="2671571"/>
              <a:ext cx="0" cy="2165350"/>
            </a:xfrm>
            <a:custGeom>
              <a:avLst/>
              <a:gdLst/>
              <a:ahLst/>
              <a:cxnLst/>
              <a:rect l="l" t="t" r="r" b="b"/>
              <a:pathLst>
                <a:path h="2165350">
                  <a:moveTo>
                    <a:pt x="0" y="981456"/>
                  </a:moveTo>
                  <a:lnTo>
                    <a:pt x="0" y="2164842"/>
                  </a:lnTo>
                </a:path>
                <a:path h="2165350">
                  <a:moveTo>
                    <a:pt x="0" y="473964"/>
                  </a:moveTo>
                  <a:lnTo>
                    <a:pt x="0" y="723138"/>
                  </a:lnTo>
                </a:path>
                <a:path h="2165350">
                  <a:moveTo>
                    <a:pt x="0" y="0"/>
                  </a:moveTo>
                  <a:lnTo>
                    <a:pt x="0" y="142494"/>
                  </a:lnTo>
                </a:path>
              </a:pathLst>
            </a:custGeom>
            <a:ln w="8115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1136387" y="2597904"/>
            <a:ext cx="277495" cy="36258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i="1" spc="15" dirty="0">
                <a:latin typeface="Times New Roman"/>
                <a:cs typeface="Times New Roman"/>
              </a:rPr>
              <a:t>Т</a:t>
            </a:r>
            <a:r>
              <a:rPr sz="900" spc="5" dirty="0">
                <a:latin typeface="Times New Roman"/>
                <a:cs typeface="Times New Roman"/>
              </a:rPr>
              <a:t>, </a:t>
            </a:r>
            <a:r>
              <a:rPr sz="900" spc="15" dirty="0">
                <a:latin typeface="Symbol"/>
                <a:cs typeface="Symbol"/>
              </a:rPr>
              <a:t></a:t>
            </a:r>
            <a:r>
              <a:rPr sz="900" spc="2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  <a:p>
            <a:pPr marL="26034">
              <a:lnSpc>
                <a:spcPct val="100000"/>
              </a:lnSpc>
              <a:spcBef>
                <a:spcPts val="245"/>
              </a:spcBef>
            </a:pPr>
            <a:r>
              <a:rPr sz="900" spc="15" dirty="0">
                <a:latin typeface="Times New Roman"/>
                <a:cs typeface="Times New Roman"/>
              </a:rPr>
              <a:t>1</a:t>
            </a:r>
            <a:r>
              <a:rPr sz="900" spc="10" dirty="0">
                <a:latin typeface="Times New Roman"/>
                <a:cs typeface="Times New Roman"/>
              </a:rPr>
              <a:t>2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150114" y="3171743"/>
            <a:ext cx="26289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1</a:t>
            </a:r>
            <a:r>
              <a:rPr sz="900" spc="10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11828" y="3539795"/>
            <a:ext cx="20320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8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11828" y="3936795"/>
            <a:ext cx="20320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6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11828" y="4339127"/>
            <a:ext cx="20320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4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211828" y="4726988"/>
            <a:ext cx="266065" cy="28575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67945" algn="r">
              <a:lnSpc>
                <a:spcPts val="1005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2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  <a:p>
            <a:pPr marR="5080" algn="r">
              <a:lnSpc>
                <a:spcPts val="1005"/>
              </a:lnSpc>
            </a:pP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82560" y="4845098"/>
            <a:ext cx="8509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42258" y="4845098"/>
            <a:ext cx="8509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52797" y="4997498"/>
            <a:ext cx="16446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Cu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874494" y="4832082"/>
            <a:ext cx="159385" cy="33528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48895">
              <a:lnSpc>
                <a:spcPct val="100000"/>
              </a:lnSpc>
              <a:spcBef>
                <a:spcPts val="229"/>
              </a:spcBef>
            </a:pPr>
            <a:r>
              <a:rPr sz="900" spc="15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900" spc="20" dirty="0">
                <a:latin typeface="Times New Roman"/>
                <a:cs typeface="Times New Roman"/>
              </a:rPr>
              <a:t>Be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046204" y="4832082"/>
            <a:ext cx="315595" cy="33528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1430" algn="ctr">
              <a:lnSpc>
                <a:spcPct val="100000"/>
              </a:lnSpc>
              <a:spcBef>
                <a:spcPts val="229"/>
              </a:spcBef>
            </a:pPr>
            <a:r>
              <a:rPr sz="900" spc="1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sz="900" spc="15" dirty="0">
                <a:latin typeface="Times New Roman"/>
                <a:cs typeface="Times New Roman"/>
              </a:rPr>
              <a:t>Be,</a:t>
            </a:r>
            <a:r>
              <a:rPr sz="900" spc="-50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962150" y="5151119"/>
            <a:ext cx="479425" cy="43815"/>
          </a:xfrm>
          <a:custGeom>
            <a:avLst/>
            <a:gdLst/>
            <a:ahLst/>
            <a:cxnLst/>
            <a:rect l="l" t="t" r="r" b="b"/>
            <a:pathLst>
              <a:path w="479425" h="43814">
                <a:moveTo>
                  <a:pt x="371094" y="0"/>
                </a:moveTo>
                <a:lnTo>
                  <a:pt x="414528" y="22098"/>
                </a:lnTo>
                <a:lnTo>
                  <a:pt x="371094" y="43434"/>
                </a:lnTo>
                <a:lnTo>
                  <a:pt x="452247" y="27432"/>
                </a:lnTo>
                <a:lnTo>
                  <a:pt x="417576" y="27432"/>
                </a:lnTo>
                <a:lnTo>
                  <a:pt x="419862" y="25146"/>
                </a:lnTo>
                <a:lnTo>
                  <a:pt x="419862" y="19050"/>
                </a:lnTo>
                <a:lnTo>
                  <a:pt x="417576" y="16764"/>
                </a:lnTo>
                <a:lnTo>
                  <a:pt x="453179" y="16764"/>
                </a:lnTo>
                <a:lnTo>
                  <a:pt x="371094" y="0"/>
                </a:lnTo>
                <a:close/>
              </a:path>
              <a:path w="479425" h="43814">
                <a:moveTo>
                  <a:pt x="404043" y="16764"/>
                </a:moveTo>
                <a:lnTo>
                  <a:pt x="3048" y="16764"/>
                </a:lnTo>
                <a:lnTo>
                  <a:pt x="0" y="19050"/>
                </a:lnTo>
                <a:lnTo>
                  <a:pt x="0" y="25146"/>
                </a:lnTo>
                <a:lnTo>
                  <a:pt x="3048" y="27432"/>
                </a:lnTo>
                <a:lnTo>
                  <a:pt x="403669" y="27432"/>
                </a:lnTo>
                <a:lnTo>
                  <a:pt x="414528" y="22098"/>
                </a:lnTo>
                <a:lnTo>
                  <a:pt x="404043" y="16764"/>
                </a:lnTo>
                <a:close/>
              </a:path>
              <a:path w="479425" h="43814">
                <a:moveTo>
                  <a:pt x="453179" y="16764"/>
                </a:moveTo>
                <a:lnTo>
                  <a:pt x="417576" y="16764"/>
                </a:lnTo>
                <a:lnTo>
                  <a:pt x="419862" y="19050"/>
                </a:lnTo>
                <a:lnTo>
                  <a:pt x="419862" y="25146"/>
                </a:lnTo>
                <a:lnTo>
                  <a:pt x="417576" y="27432"/>
                </a:lnTo>
                <a:lnTo>
                  <a:pt x="452247" y="27432"/>
                </a:lnTo>
                <a:lnTo>
                  <a:pt x="479298" y="22098"/>
                </a:lnTo>
                <a:lnTo>
                  <a:pt x="453179" y="16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825999" y="2697780"/>
            <a:ext cx="37274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900" i="1" spc="15" dirty="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443126" y="3699051"/>
            <a:ext cx="37528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76530">
              <a:lnSpc>
                <a:spcPct val="100000"/>
              </a:lnSpc>
              <a:spcBef>
                <a:spcPts val="130"/>
              </a:spcBef>
            </a:pPr>
            <a:r>
              <a:rPr sz="900" spc="20" dirty="0">
                <a:latin typeface="Symbol"/>
                <a:cs typeface="Symbol"/>
              </a:rPr>
              <a:t></a:t>
            </a:r>
            <a:endParaRPr sz="900">
              <a:latin typeface="Symbol"/>
              <a:cs typeface="Symbo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585713" y="4454949"/>
            <a:ext cx="36576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9271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Symbol"/>
                <a:cs typeface="Symbol"/>
              </a:rPr>
              <a:t></a:t>
            </a:r>
            <a:r>
              <a:rPr sz="900" spc="10" dirty="0">
                <a:latin typeface="Times New Roman"/>
                <a:cs typeface="Times New Roman"/>
              </a:rPr>
              <a:t>+</a:t>
            </a:r>
            <a:r>
              <a:rPr sz="900" spc="10" dirty="0">
                <a:latin typeface="Symbol"/>
                <a:cs typeface="Symbol"/>
              </a:rPr>
              <a:t></a:t>
            </a:r>
            <a:endParaRPr sz="900">
              <a:latin typeface="Symbol"/>
              <a:cs typeface="Symbo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21942" y="3260597"/>
            <a:ext cx="380365" cy="383540"/>
          </a:xfrm>
          <a:prstGeom prst="rect">
            <a:avLst/>
          </a:prstGeom>
          <a:ln w="8115">
            <a:solidFill>
              <a:srgbClr val="000000"/>
            </a:solidFill>
          </a:ln>
        </p:spPr>
        <p:txBody>
          <a:bodyPr vert="horz" wrap="square" lIns="0" tIns="381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36830">
              <a:lnSpc>
                <a:spcPct val="100000"/>
              </a:lnSpc>
            </a:pPr>
            <a:r>
              <a:rPr sz="900" i="1" spc="15" dirty="0">
                <a:latin typeface="Times New Roman"/>
                <a:cs typeface="Times New Roman"/>
              </a:rPr>
              <a:t>L</a:t>
            </a:r>
            <a:r>
              <a:rPr sz="900" spc="15" dirty="0">
                <a:latin typeface="Times New Roman"/>
                <a:cs typeface="Times New Roman"/>
              </a:rPr>
              <a:t>+</a:t>
            </a:r>
            <a:r>
              <a:rPr sz="900" spc="15" dirty="0">
                <a:latin typeface="Symbol"/>
                <a:cs typeface="Symbol"/>
              </a:rPr>
              <a:t></a:t>
            </a:r>
            <a:endParaRPr sz="900">
              <a:latin typeface="Symbol"/>
              <a:cs typeface="Symbo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924811" y="3297935"/>
            <a:ext cx="96520" cy="153670"/>
          </a:xfrm>
          <a:custGeom>
            <a:avLst/>
            <a:gdLst/>
            <a:ahLst/>
            <a:cxnLst/>
            <a:rect l="l" t="t" r="r" b="b"/>
            <a:pathLst>
              <a:path w="96519" h="153670">
                <a:moveTo>
                  <a:pt x="0" y="153162"/>
                </a:moveTo>
                <a:lnTo>
                  <a:pt x="96012" y="0"/>
                </a:lnTo>
              </a:path>
            </a:pathLst>
          </a:custGeom>
          <a:ln w="81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1443126" y="2901996"/>
            <a:ext cx="37528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1115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1083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585713" y="3597651"/>
            <a:ext cx="365760" cy="434340"/>
          </a:xfrm>
          <a:prstGeom prst="rect">
            <a:avLst/>
          </a:prstGeom>
        </p:spPr>
        <p:txBody>
          <a:bodyPr vert="horz" wrap="square" lIns="0" tIns="78740" rIns="0" bIns="0" rtlCol="0">
            <a:spAutoFit/>
          </a:bodyPr>
          <a:lstStyle/>
          <a:p>
            <a:pPr marL="83185">
              <a:lnSpc>
                <a:spcPct val="100000"/>
              </a:lnSpc>
              <a:spcBef>
                <a:spcPts val="620"/>
              </a:spcBef>
            </a:pPr>
            <a:r>
              <a:rPr sz="900" spc="10" dirty="0">
                <a:latin typeface="Symbol"/>
                <a:cs typeface="Symbol"/>
              </a:rPr>
              <a:t></a:t>
            </a:r>
            <a:r>
              <a:rPr sz="900" spc="10" dirty="0">
                <a:latin typeface="Times New Roman"/>
                <a:cs typeface="Times New Roman"/>
              </a:rPr>
              <a:t>+</a:t>
            </a:r>
            <a:r>
              <a:rPr sz="900" spc="10" dirty="0">
                <a:latin typeface="Symbol"/>
                <a:cs typeface="Symbol"/>
              </a:rPr>
              <a:t></a:t>
            </a:r>
            <a:endParaRPr sz="900">
              <a:latin typeface="Symbol"/>
              <a:cs typeface="Symbol"/>
            </a:endParaRPr>
          </a:p>
          <a:p>
            <a:pPr marL="58419">
              <a:lnSpc>
                <a:spcPct val="100000"/>
              </a:lnSpc>
              <a:spcBef>
                <a:spcPts val="530"/>
              </a:spcBef>
            </a:pPr>
            <a:r>
              <a:rPr sz="900" spc="10" dirty="0">
                <a:latin typeface="Times New Roman"/>
                <a:cs typeface="Times New Roman"/>
              </a:rPr>
              <a:t>680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Symbol"/>
                <a:cs typeface="Symbol"/>
              </a:rPr>
              <a:t></a:t>
            </a:r>
            <a:endParaRPr sz="90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825999" y="3850680"/>
            <a:ext cx="37274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53340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latin typeface="Times New Roman"/>
                <a:cs typeface="Times New Roman"/>
              </a:rPr>
              <a:t>1,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458211" y="3520442"/>
            <a:ext cx="137160" cy="132715"/>
          </a:xfrm>
          <a:custGeom>
            <a:avLst/>
            <a:gdLst/>
            <a:ahLst/>
            <a:cxnLst/>
            <a:rect l="l" t="t" r="r" b="b"/>
            <a:pathLst>
              <a:path w="137160" h="132714">
                <a:moveTo>
                  <a:pt x="137160" y="0"/>
                </a:moveTo>
                <a:lnTo>
                  <a:pt x="0" y="0"/>
                </a:lnTo>
                <a:lnTo>
                  <a:pt x="0" y="132585"/>
                </a:lnTo>
                <a:lnTo>
                  <a:pt x="137160" y="132585"/>
                </a:lnTo>
                <a:lnTo>
                  <a:pt x="13716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2460751" y="3380532"/>
            <a:ext cx="250825" cy="28321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ts val="994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8</a:t>
            </a:r>
            <a:r>
              <a:rPr sz="900" spc="10" dirty="0">
                <a:latin typeface="Times New Roman"/>
                <a:cs typeface="Times New Roman"/>
              </a:rPr>
              <a:t>7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r>
              <a:rPr sz="900" spc="10" dirty="0">
                <a:latin typeface="Symbol"/>
                <a:cs typeface="Symbol"/>
              </a:rPr>
              <a:t></a:t>
            </a:r>
            <a:endParaRPr sz="900">
              <a:latin typeface="Symbol"/>
              <a:cs typeface="Symbol"/>
            </a:endParaRPr>
          </a:p>
          <a:p>
            <a:pPr marL="21590">
              <a:lnSpc>
                <a:spcPts val="994"/>
              </a:lnSpc>
            </a:pPr>
            <a:r>
              <a:rPr sz="900" spc="5" dirty="0">
                <a:latin typeface="Times New Roman"/>
                <a:cs typeface="Times New Roman"/>
              </a:rPr>
              <a:t>2,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1425257" y="2667444"/>
            <a:ext cx="1635760" cy="2180590"/>
            <a:chOff x="1425257" y="2667444"/>
            <a:chExt cx="1635760" cy="2180590"/>
          </a:xfrm>
        </p:grpSpPr>
        <p:sp>
          <p:nvSpPr>
            <p:cNvPr id="37" name="object 37"/>
            <p:cNvSpPr/>
            <p:nvPr/>
          </p:nvSpPr>
          <p:spPr>
            <a:xfrm>
              <a:off x="2474975" y="3524249"/>
              <a:ext cx="490855" cy="0"/>
            </a:xfrm>
            <a:custGeom>
              <a:avLst/>
              <a:gdLst/>
              <a:ahLst/>
              <a:cxnLst/>
              <a:rect l="l" t="t" r="r" b="b"/>
              <a:pathLst>
                <a:path w="490855">
                  <a:moveTo>
                    <a:pt x="0" y="0"/>
                  </a:moveTo>
                  <a:lnTo>
                    <a:pt x="490728" y="0"/>
                  </a:lnTo>
                </a:path>
              </a:pathLst>
            </a:custGeom>
            <a:ln w="216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36369" y="3076193"/>
              <a:ext cx="1552575" cy="1760220"/>
            </a:xfrm>
            <a:custGeom>
              <a:avLst/>
              <a:gdLst/>
              <a:ahLst/>
              <a:cxnLst/>
              <a:rect l="l" t="t" r="r" b="b"/>
              <a:pathLst>
                <a:path w="1552575" h="1760220">
                  <a:moveTo>
                    <a:pt x="0" y="0"/>
                  </a:moveTo>
                  <a:lnTo>
                    <a:pt x="38671" y="24108"/>
                  </a:lnTo>
                  <a:lnTo>
                    <a:pt x="78740" y="48598"/>
                  </a:lnTo>
                  <a:lnTo>
                    <a:pt x="121729" y="73723"/>
                  </a:lnTo>
                  <a:lnTo>
                    <a:pt x="169164" y="99737"/>
                  </a:lnTo>
                  <a:lnTo>
                    <a:pt x="222567" y="126894"/>
                  </a:lnTo>
                  <a:lnTo>
                    <a:pt x="283464" y="155448"/>
                  </a:lnTo>
                  <a:lnTo>
                    <a:pt x="321381" y="172187"/>
                  </a:lnTo>
                  <a:lnTo>
                    <a:pt x="363799" y="190177"/>
                  </a:lnTo>
                  <a:lnTo>
                    <a:pt x="409700" y="209080"/>
                  </a:lnTo>
                  <a:lnTo>
                    <a:pt x="458067" y="228561"/>
                  </a:lnTo>
                  <a:lnTo>
                    <a:pt x="507884" y="248282"/>
                  </a:lnTo>
                  <a:lnTo>
                    <a:pt x="558134" y="267906"/>
                  </a:lnTo>
                  <a:lnTo>
                    <a:pt x="607800" y="287098"/>
                  </a:lnTo>
                  <a:lnTo>
                    <a:pt x="655865" y="305521"/>
                  </a:lnTo>
                  <a:lnTo>
                    <a:pt x="701312" y="322837"/>
                  </a:lnTo>
                  <a:lnTo>
                    <a:pt x="743125" y="338711"/>
                  </a:lnTo>
                  <a:lnTo>
                    <a:pt x="780288" y="352806"/>
                  </a:lnTo>
                  <a:lnTo>
                    <a:pt x="849069" y="379085"/>
                  </a:lnTo>
                  <a:lnTo>
                    <a:pt x="906438" y="400281"/>
                  </a:lnTo>
                  <a:lnTo>
                    <a:pt x="955249" y="417710"/>
                  </a:lnTo>
                  <a:lnTo>
                    <a:pt x="998354" y="432687"/>
                  </a:lnTo>
                  <a:lnTo>
                    <a:pt x="1038606" y="446532"/>
                  </a:lnTo>
                </a:path>
                <a:path w="1552575" h="1760220">
                  <a:moveTo>
                    <a:pt x="1037082" y="448056"/>
                  </a:moveTo>
                  <a:lnTo>
                    <a:pt x="998804" y="488884"/>
                  </a:lnTo>
                  <a:lnTo>
                    <a:pt x="960608" y="529506"/>
                  </a:lnTo>
                  <a:lnTo>
                    <a:pt x="922572" y="569718"/>
                  </a:lnTo>
                  <a:lnTo>
                    <a:pt x="884777" y="609314"/>
                  </a:lnTo>
                  <a:lnTo>
                    <a:pt x="847303" y="648088"/>
                  </a:lnTo>
                  <a:lnTo>
                    <a:pt x="810232" y="685835"/>
                  </a:lnTo>
                  <a:lnTo>
                    <a:pt x="773642" y="722350"/>
                  </a:lnTo>
                  <a:lnTo>
                    <a:pt x="737616" y="757428"/>
                  </a:lnTo>
                  <a:lnTo>
                    <a:pt x="697523" y="795556"/>
                  </a:lnTo>
                  <a:lnTo>
                    <a:pt x="658163" y="831339"/>
                  </a:lnTo>
                  <a:lnTo>
                    <a:pt x="619430" y="865416"/>
                  </a:lnTo>
                  <a:lnTo>
                    <a:pt x="581217" y="898426"/>
                  </a:lnTo>
                  <a:lnTo>
                    <a:pt x="543417" y="931010"/>
                  </a:lnTo>
                  <a:lnTo>
                    <a:pt x="505923" y="963807"/>
                  </a:lnTo>
                  <a:lnTo>
                    <a:pt x="468630" y="997458"/>
                  </a:lnTo>
                  <a:lnTo>
                    <a:pt x="430989" y="1031301"/>
                  </a:lnTo>
                  <a:lnTo>
                    <a:pt x="392469" y="1064518"/>
                  </a:lnTo>
                  <a:lnTo>
                    <a:pt x="353963" y="1097508"/>
                  </a:lnTo>
                  <a:lnTo>
                    <a:pt x="316363" y="1130672"/>
                  </a:lnTo>
                  <a:lnTo>
                    <a:pt x="280562" y="1164409"/>
                  </a:lnTo>
                  <a:lnTo>
                    <a:pt x="247454" y="1199119"/>
                  </a:lnTo>
                  <a:lnTo>
                    <a:pt x="217932" y="1235202"/>
                  </a:lnTo>
                  <a:lnTo>
                    <a:pt x="187452" y="1280050"/>
                  </a:lnTo>
                  <a:lnTo>
                    <a:pt x="160528" y="1327037"/>
                  </a:lnTo>
                  <a:lnTo>
                    <a:pt x="136779" y="1375124"/>
                  </a:lnTo>
                  <a:lnTo>
                    <a:pt x="115824" y="1423274"/>
                  </a:lnTo>
                  <a:lnTo>
                    <a:pt x="97282" y="1470451"/>
                  </a:lnTo>
                  <a:lnTo>
                    <a:pt x="80772" y="1515618"/>
                  </a:lnTo>
                  <a:lnTo>
                    <a:pt x="64958" y="1566879"/>
                  </a:lnTo>
                  <a:lnTo>
                    <a:pt x="53388" y="1616640"/>
                  </a:lnTo>
                  <a:lnTo>
                    <a:pt x="45000" y="1665232"/>
                  </a:lnTo>
                  <a:lnTo>
                    <a:pt x="38733" y="1712982"/>
                  </a:lnTo>
                  <a:lnTo>
                    <a:pt x="33528" y="1760220"/>
                  </a:lnTo>
                </a:path>
                <a:path w="1552575" h="1760220">
                  <a:moveTo>
                    <a:pt x="0" y="0"/>
                  </a:moveTo>
                  <a:lnTo>
                    <a:pt x="53314" y="7071"/>
                  </a:lnTo>
                  <a:lnTo>
                    <a:pt x="106538" y="14220"/>
                  </a:lnTo>
                  <a:lnTo>
                    <a:pt x="159615" y="21490"/>
                  </a:lnTo>
                  <a:lnTo>
                    <a:pt x="212485" y="28927"/>
                  </a:lnTo>
                  <a:lnTo>
                    <a:pt x="265090" y="36576"/>
                  </a:lnTo>
                  <a:lnTo>
                    <a:pt x="317373" y="44481"/>
                  </a:lnTo>
                  <a:lnTo>
                    <a:pt x="369274" y="52688"/>
                  </a:lnTo>
                  <a:lnTo>
                    <a:pt x="420736" y="61242"/>
                  </a:lnTo>
                  <a:lnTo>
                    <a:pt x="471701" y="70187"/>
                  </a:lnTo>
                  <a:lnTo>
                    <a:pt x="522111" y="79569"/>
                  </a:lnTo>
                  <a:lnTo>
                    <a:pt x="571906" y="89432"/>
                  </a:lnTo>
                  <a:lnTo>
                    <a:pt x="621030" y="99822"/>
                  </a:lnTo>
                  <a:lnTo>
                    <a:pt x="674290" y="112066"/>
                  </a:lnTo>
                  <a:lnTo>
                    <a:pt x="727526" y="125038"/>
                  </a:lnTo>
                  <a:lnTo>
                    <a:pt x="780526" y="138635"/>
                  </a:lnTo>
                  <a:lnTo>
                    <a:pt x="833075" y="152755"/>
                  </a:lnTo>
                  <a:lnTo>
                    <a:pt x="884961" y="167294"/>
                  </a:lnTo>
                  <a:lnTo>
                    <a:pt x="935972" y="182148"/>
                  </a:lnTo>
                  <a:lnTo>
                    <a:pt x="985894" y="197216"/>
                  </a:lnTo>
                  <a:lnTo>
                    <a:pt x="1034513" y="212394"/>
                  </a:lnTo>
                  <a:lnTo>
                    <a:pt x="1081618" y="227578"/>
                  </a:lnTo>
                  <a:lnTo>
                    <a:pt x="1126995" y="242666"/>
                  </a:lnTo>
                  <a:lnTo>
                    <a:pt x="1170432" y="257556"/>
                  </a:lnTo>
                  <a:lnTo>
                    <a:pt x="1226809" y="277915"/>
                  </a:lnTo>
                  <a:lnTo>
                    <a:pt x="1279695" y="298418"/>
                  </a:lnTo>
                  <a:lnTo>
                    <a:pt x="1329599" y="319063"/>
                  </a:lnTo>
                  <a:lnTo>
                    <a:pt x="1377029" y="339852"/>
                  </a:lnTo>
                  <a:lnTo>
                    <a:pt x="1422494" y="360783"/>
                  </a:lnTo>
                  <a:lnTo>
                    <a:pt x="1466504" y="381857"/>
                  </a:lnTo>
                  <a:lnTo>
                    <a:pt x="1509568" y="403074"/>
                  </a:lnTo>
                  <a:lnTo>
                    <a:pt x="1552194" y="424434"/>
                  </a:lnTo>
                </a:path>
              </a:pathLst>
            </a:custGeom>
            <a:ln w="216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965703" y="2671571"/>
              <a:ext cx="95250" cy="2163445"/>
            </a:xfrm>
            <a:custGeom>
              <a:avLst/>
              <a:gdLst/>
              <a:ahLst/>
              <a:cxnLst/>
              <a:rect l="l" t="t" r="r" b="b"/>
              <a:pathLst>
                <a:path w="95250" h="2163445">
                  <a:moveTo>
                    <a:pt x="95250" y="0"/>
                  </a:moveTo>
                  <a:lnTo>
                    <a:pt x="0" y="0"/>
                  </a:lnTo>
                  <a:lnTo>
                    <a:pt x="0" y="2163318"/>
                  </a:lnTo>
                  <a:lnTo>
                    <a:pt x="95250" y="2163318"/>
                  </a:lnTo>
                  <a:lnTo>
                    <a:pt x="952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958083" y="2671571"/>
              <a:ext cx="0" cy="2165350"/>
            </a:xfrm>
            <a:custGeom>
              <a:avLst/>
              <a:gdLst/>
              <a:ahLst/>
              <a:cxnLst/>
              <a:rect l="l" t="t" r="r" b="b"/>
              <a:pathLst>
                <a:path h="2165350">
                  <a:moveTo>
                    <a:pt x="0" y="2164842"/>
                  </a:moveTo>
                  <a:lnTo>
                    <a:pt x="0" y="0"/>
                  </a:lnTo>
                </a:path>
              </a:pathLst>
            </a:custGeom>
            <a:ln w="8115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458211" y="2814065"/>
              <a:ext cx="394970" cy="331470"/>
            </a:xfrm>
            <a:custGeom>
              <a:avLst/>
              <a:gdLst/>
              <a:ahLst/>
              <a:cxnLst/>
              <a:rect l="l" t="t" r="r" b="b"/>
              <a:pathLst>
                <a:path w="394969" h="331469">
                  <a:moveTo>
                    <a:pt x="394712" y="0"/>
                  </a:moveTo>
                  <a:lnTo>
                    <a:pt x="0" y="0"/>
                  </a:lnTo>
                  <a:lnTo>
                    <a:pt x="0" y="331470"/>
                  </a:lnTo>
                  <a:lnTo>
                    <a:pt x="394712" y="331470"/>
                  </a:lnTo>
                  <a:lnTo>
                    <a:pt x="3947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2447035" y="2790732"/>
            <a:ext cx="28067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Б</a:t>
            </a:r>
            <a:r>
              <a:rPr sz="900" spc="10" dirty="0">
                <a:latin typeface="Times New Roman"/>
                <a:cs typeface="Times New Roman"/>
              </a:rPr>
              <a:t>р</a:t>
            </a:r>
            <a:r>
              <a:rPr sz="900" spc="20" dirty="0">
                <a:latin typeface="Times New Roman"/>
                <a:cs typeface="Times New Roman"/>
              </a:rPr>
              <a:t>Б</a:t>
            </a:r>
            <a:r>
              <a:rPr sz="900" spc="1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47035" y="2928656"/>
            <a:ext cx="36893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Б</a:t>
            </a:r>
            <a:r>
              <a:rPr sz="900" spc="10" dirty="0">
                <a:latin typeface="Times New Roman"/>
                <a:cs typeface="Times New Roman"/>
              </a:rPr>
              <a:t>р</a:t>
            </a:r>
            <a:r>
              <a:rPr sz="900" spc="20" dirty="0">
                <a:latin typeface="Times New Roman"/>
                <a:cs typeface="Times New Roman"/>
              </a:rPr>
              <a:t>Б</a:t>
            </a:r>
            <a:r>
              <a:rPr sz="900" spc="10" dirty="0">
                <a:latin typeface="Times New Roman"/>
                <a:cs typeface="Times New Roman"/>
              </a:rPr>
              <a:t>2,5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2323338" y="2966465"/>
            <a:ext cx="150495" cy="81280"/>
          </a:xfrm>
          <a:custGeom>
            <a:avLst/>
            <a:gdLst/>
            <a:ahLst/>
            <a:cxnLst/>
            <a:rect l="l" t="t" r="r" b="b"/>
            <a:pathLst>
              <a:path w="150494" h="81280">
                <a:moveTo>
                  <a:pt x="150114" y="0"/>
                </a:moveTo>
                <a:lnTo>
                  <a:pt x="0" y="80772"/>
                </a:lnTo>
              </a:path>
            </a:pathLst>
          </a:custGeom>
          <a:ln w="81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4312792" y="2679826"/>
            <a:ext cx="1867535" cy="2173605"/>
            <a:chOff x="4312792" y="2679826"/>
            <a:chExt cx="1867535" cy="2173605"/>
          </a:xfrm>
        </p:grpSpPr>
        <p:sp>
          <p:nvSpPr>
            <p:cNvPr id="46" name="object 46"/>
            <p:cNvSpPr/>
            <p:nvPr/>
          </p:nvSpPr>
          <p:spPr>
            <a:xfrm>
              <a:off x="4323587" y="2686811"/>
              <a:ext cx="1845945" cy="2159635"/>
            </a:xfrm>
            <a:custGeom>
              <a:avLst/>
              <a:gdLst/>
              <a:ahLst/>
              <a:cxnLst/>
              <a:rect l="l" t="t" r="r" b="b"/>
              <a:pathLst>
                <a:path w="1845945" h="2159635">
                  <a:moveTo>
                    <a:pt x="1845564" y="0"/>
                  </a:moveTo>
                  <a:lnTo>
                    <a:pt x="0" y="0"/>
                  </a:lnTo>
                  <a:lnTo>
                    <a:pt x="0" y="2159508"/>
                  </a:lnTo>
                  <a:lnTo>
                    <a:pt x="1845564" y="2159508"/>
                  </a:lnTo>
                  <a:lnTo>
                    <a:pt x="1845564" y="0"/>
                  </a:lnTo>
                  <a:close/>
                </a:path>
              </a:pathLst>
            </a:custGeom>
            <a:ln w="134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328921" y="3406901"/>
              <a:ext cx="1839595" cy="1435100"/>
            </a:xfrm>
            <a:custGeom>
              <a:avLst/>
              <a:gdLst/>
              <a:ahLst/>
              <a:cxnLst/>
              <a:rect l="l" t="t" r="r" b="b"/>
              <a:pathLst>
                <a:path w="1839595" h="1435100">
                  <a:moveTo>
                    <a:pt x="0" y="393192"/>
                  </a:moveTo>
                  <a:lnTo>
                    <a:pt x="44958" y="393192"/>
                  </a:lnTo>
                </a:path>
                <a:path w="1839595" h="1435100">
                  <a:moveTo>
                    <a:pt x="0" y="735330"/>
                  </a:moveTo>
                  <a:lnTo>
                    <a:pt x="44958" y="735330"/>
                  </a:lnTo>
                </a:path>
                <a:path w="1839595" h="1435100">
                  <a:moveTo>
                    <a:pt x="0" y="1098804"/>
                  </a:moveTo>
                  <a:lnTo>
                    <a:pt x="44958" y="1098804"/>
                  </a:lnTo>
                </a:path>
                <a:path w="1839595" h="1435100">
                  <a:moveTo>
                    <a:pt x="1793748" y="0"/>
                  </a:moveTo>
                  <a:lnTo>
                    <a:pt x="1839468" y="0"/>
                  </a:lnTo>
                </a:path>
                <a:path w="1839595" h="1435100">
                  <a:moveTo>
                    <a:pt x="1793748" y="352044"/>
                  </a:moveTo>
                  <a:lnTo>
                    <a:pt x="1839468" y="352044"/>
                  </a:lnTo>
                </a:path>
                <a:path w="1839595" h="1435100">
                  <a:moveTo>
                    <a:pt x="1793748" y="730758"/>
                  </a:moveTo>
                  <a:lnTo>
                    <a:pt x="1839468" y="730758"/>
                  </a:lnTo>
                </a:path>
                <a:path w="1839595" h="1435100">
                  <a:moveTo>
                    <a:pt x="1793748" y="1088898"/>
                  </a:moveTo>
                  <a:lnTo>
                    <a:pt x="1839468" y="1088898"/>
                  </a:lnTo>
                </a:path>
                <a:path w="1839595" h="1435100">
                  <a:moveTo>
                    <a:pt x="352044" y="1389888"/>
                  </a:moveTo>
                  <a:lnTo>
                    <a:pt x="352044" y="1434846"/>
                  </a:lnTo>
                </a:path>
                <a:path w="1839595" h="1435100">
                  <a:moveTo>
                    <a:pt x="715518" y="1389888"/>
                  </a:moveTo>
                  <a:lnTo>
                    <a:pt x="715518" y="1434846"/>
                  </a:lnTo>
                </a:path>
                <a:path w="1839595" h="1435100">
                  <a:moveTo>
                    <a:pt x="1083564" y="1389888"/>
                  </a:moveTo>
                  <a:lnTo>
                    <a:pt x="1083564" y="1434846"/>
                  </a:lnTo>
                </a:path>
                <a:path w="1839595" h="1435100">
                  <a:moveTo>
                    <a:pt x="1467612" y="1389888"/>
                  </a:moveTo>
                  <a:lnTo>
                    <a:pt x="1467612" y="1434846"/>
                  </a:lnTo>
                </a:path>
              </a:pathLst>
            </a:custGeom>
            <a:ln w="80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323587" y="2811017"/>
              <a:ext cx="1845945" cy="1933575"/>
            </a:xfrm>
            <a:custGeom>
              <a:avLst/>
              <a:gdLst/>
              <a:ahLst/>
              <a:cxnLst/>
              <a:rect l="l" t="t" r="r" b="b"/>
              <a:pathLst>
                <a:path w="1845945" h="1933575">
                  <a:moveTo>
                    <a:pt x="0" y="1600200"/>
                  </a:moveTo>
                  <a:lnTo>
                    <a:pt x="58683" y="1582889"/>
                  </a:lnTo>
                  <a:lnTo>
                    <a:pt x="117187" y="1565641"/>
                  </a:lnTo>
                  <a:lnTo>
                    <a:pt x="175329" y="1548508"/>
                  </a:lnTo>
                  <a:lnTo>
                    <a:pt x="232929" y="1531539"/>
                  </a:lnTo>
                  <a:lnTo>
                    <a:pt x="289807" y="1514786"/>
                  </a:lnTo>
                  <a:lnTo>
                    <a:pt x="345781" y="1498298"/>
                  </a:lnTo>
                  <a:lnTo>
                    <a:pt x="400672" y="1482128"/>
                  </a:lnTo>
                  <a:lnTo>
                    <a:pt x="454298" y="1466324"/>
                  </a:lnTo>
                  <a:lnTo>
                    <a:pt x="506479" y="1450938"/>
                  </a:lnTo>
                  <a:lnTo>
                    <a:pt x="557034" y="1436021"/>
                  </a:lnTo>
                  <a:lnTo>
                    <a:pt x="605783" y="1421623"/>
                  </a:lnTo>
                  <a:lnTo>
                    <a:pt x="652544" y="1407796"/>
                  </a:lnTo>
                  <a:lnTo>
                    <a:pt x="697138" y="1394588"/>
                  </a:lnTo>
                  <a:lnTo>
                    <a:pt x="739384" y="1382052"/>
                  </a:lnTo>
                  <a:lnTo>
                    <a:pt x="779101" y="1370238"/>
                  </a:lnTo>
                  <a:lnTo>
                    <a:pt x="816108" y="1359196"/>
                  </a:lnTo>
                  <a:lnTo>
                    <a:pt x="881271" y="1339634"/>
                  </a:lnTo>
                  <a:lnTo>
                    <a:pt x="970664" y="1312160"/>
                  </a:lnTo>
                  <a:lnTo>
                    <a:pt x="1001744" y="1300257"/>
                  </a:lnTo>
                  <a:lnTo>
                    <a:pt x="994127" y="1300508"/>
                  </a:lnTo>
                  <a:lnTo>
                    <a:pt x="986341" y="1300293"/>
                  </a:lnTo>
                  <a:lnTo>
                    <a:pt x="989838" y="1296162"/>
                  </a:lnTo>
                  <a:lnTo>
                    <a:pt x="1009411" y="1285065"/>
                  </a:lnTo>
                  <a:lnTo>
                    <a:pt x="1028700" y="1273111"/>
                  </a:lnTo>
                  <a:lnTo>
                    <a:pt x="1062990" y="1244346"/>
                  </a:lnTo>
                  <a:lnTo>
                    <a:pt x="1090136" y="1206627"/>
                  </a:lnTo>
                  <a:lnTo>
                    <a:pt x="1110996" y="1159764"/>
                  </a:lnTo>
                  <a:lnTo>
                    <a:pt x="1125759" y="1098137"/>
                  </a:lnTo>
                  <a:lnTo>
                    <a:pt x="1135380" y="1034796"/>
                  </a:lnTo>
                  <a:lnTo>
                    <a:pt x="1138713" y="987837"/>
                  </a:lnTo>
                  <a:lnTo>
                    <a:pt x="1139987" y="964180"/>
                  </a:lnTo>
                  <a:lnTo>
                    <a:pt x="1150441" y="893445"/>
                  </a:lnTo>
                  <a:lnTo>
                    <a:pt x="1158906" y="847153"/>
                  </a:lnTo>
                  <a:lnTo>
                    <a:pt x="1168943" y="797147"/>
                  </a:lnTo>
                  <a:lnTo>
                    <a:pt x="1180338" y="745998"/>
                  </a:lnTo>
                  <a:lnTo>
                    <a:pt x="1190481" y="703923"/>
                  </a:lnTo>
                  <a:lnTo>
                    <a:pt x="1201686" y="659763"/>
                  </a:lnTo>
                  <a:lnTo>
                    <a:pt x="1213914" y="614543"/>
                  </a:lnTo>
                  <a:lnTo>
                    <a:pt x="1227130" y="569287"/>
                  </a:lnTo>
                  <a:lnTo>
                    <a:pt x="1241298" y="525018"/>
                  </a:lnTo>
                  <a:lnTo>
                    <a:pt x="1256458" y="480950"/>
                  </a:lnTo>
                  <a:lnTo>
                    <a:pt x="1272607" y="436369"/>
                  </a:lnTo>
                  <a:lnTo>
                    <a:pt x="1289633" y="392411"/>
                  </a:lnTo>
                  <a:lnTo>
                    <a:pt x="1307427" y="350209"/>
                  </a:lnTo>
                  <a:lnTo>
                    <a:pt x="1325880" y="310896"/>
                  </a:lnTo>
                  <a:lnTo>
                    <a:pt x="1349382" y="266426"/>
                  </a:lnTo>
                  <a:lnTo>
                    <a:pt x="1373314" y="225456"/>
                  </a:lnTo>
                  <a:lnTo>
                    <a:pt x="1399817" y="187773"/>
                  </a:lnTo>
                  <a:lnTo>
                    <a:pt x="1431036" y="153162"/>
                  </a:lnTo>
                  <a:lnTo>
                    <a:pt x="1468266" y="121146"/>
                  </a:lnTo>
                  <a:lnTo>
                    <a:pt x="1509998" y="91916"/>
                  </a:lnTo>
                  <a:lnTo>
                    <a:pt x="1555873" y="66258"/>
                  </a:lnTo>
                  <a:lnTo>
                    <a:pt x="1605534" y="44958"/>
                  </a:lnTo>
                  <a:lnTo>
                    <a:pt x="1648852" y="31284"/>
                  </a:lnTo>
                  <a:lnTo>
                    <a:pt x="1695133" y="20793"/>
                  </a:lnTo>
                  <a:lnTo>
                    <a:pt x="1743681" y="12643"/>
                  </a:lnTo>
                  <a:lnTo>
                    <a:pt x="1793802" y="5992"/>
                  </a:lnTo>
                  <a:lnTo>
                    <a:pt x="1844802" y="0"/>
                  </a:lnTo>
                </a:path>
                <a:path w="1845945" h="1933575">
                  <a:moveTo>
                    <a:pt x="0" y="1904238"/>
                  </a:moveTo>
                  <a:lnTo>
                    <a:pt x="61389" y="1894421"/>
                  </a:lnTo>
                  <a:lnTo>
                    <a:pt x="122151" y="1884682"/>
                  </a:lnTo>
                  <a:lnTo>
                    <a:pt x="181661" y="1875098"/>
                  </a:lnTo>
                  <a:lnTo>
                    <a:pt x="239292" y="1865747"/>
                  </a:lnTo>
                  <a:lnTo>
                    <a:pt x="294417" y="1856708"/>
                  </a:lnTo>
                  <a:lnTo>
                    <a:pt x="346411" y="1848057"/>
                  </a:lnTo>
                  <a:lnTo>
                    <a:pt x="394646" y="1839872"/>
                  </a:lnTo>
                  <a:lnTo>
                    <a:pt x="438497" y="1832232"/>
                  </a:lnTo>
                  <a:lnTo>
                    <a:pt x="477337" y="1825213"/>
                  </a:lnTo>
                  <a:lnTo>
                    <a:pt x="562641" y="1808964"/>
                  </a:lnTo>
                  <a:lnTo>
                    <a:pt x="601218" y="1786890"/>
                  </a:lnTo>
                  <a:lnTo>
                    <a:pt x="622756" y="1769685"/>
                  </a:lnTo>
                  <a:lnTo>
                    <a:pt x="664975" y="1722703"/>
                  </a:lnTo>
                  <a:lnTo>
                    <a:pt x="690372" y="1687068"/>
                  </a:lnTo>
                  <a:lnTo>
                    <a:pt x="712323" y="1653686"/>
                  </a:lnTo>
                  <a:lnTo>
                    <a:pt x="734311" y="1617707"/>
                  </a:lnTo>
                  <a:lnTo>
                    <a:pt x="759116" y="1575255"/>
                  </a:lnTo>
                  <a:lnTo>
                    <a:pt x="789517" y="1522451"/>
                  </a:lnTo>
                  <a:lnTo>
                    <a:pt x="828294" y="1455420"/>
                  </a:lnTo>
                  <a:lnTo>
                    <a:pt x="847923" y="1421285"/>
                  </a:lnTo>
                  <a:lnTo>
                    <a:pt x="870267" y="1382049"/>
                  </a:lnTo>
                  <a:lnTo>
                    <a:pt x="894802" y="1338738"/>
                  </a:lnTo>
                  <a:lnTo>
                    <a:pt x="921004" y="1292380"/>
                  </a:lnTo>
                  <a:lnTo>
                    <a:pt x="948348" y="1244000"/>
                  </a:lnTo>
                  <a:lnTo>
                    <a:pt x="976312" y="1194625"/>
                  </a:lnTo>
                  <a:lnTo>
                    <a:pt x="1004371" y="1145282"/>
                  </a:lnTo>
                  <a:lnTo>
                    <a:pt x="1032002" y="1096997"/>
                  </a:lnTo>
                  <a:lnTo>
                    <a:pt x="1058679" y="1050798"/>
                  </a:lnTo>
                  <a:lnTo>
                    <a:pt x="1083881" y="1007709"/>
                  </a:lnTo>
                  <a:lnTo>
                    <a:pt x="1107082" y="968759"/>
                  </a:lnTo>
                  <a:lnTo>
                    <a:pt x="1127760" y="934974"/>
                  </a:lnTo>
                  <a:lnTo>
                    <a:pt x="1168828" y="869551"/>
                  </a:lnTo>
                  <a:lnTo>
                    <a:pt x="1202472" y="819235"/>
                  </a:lnTo>
                  <a:lnTo>
                    <a:pt x="1231507" y="779379"/>
                  </a:lnTo>
                  <a:lnTo>
                    <a:pt x="1258750" y="745339"/>
                  </a:lnTo>
                  <a:lnTo>
                    <a:pt x="1287018" y="712470"/>
                  </a:lnTo>
                  <a:lnTo>
                    <a:pt x="1321403" y="674667"/>
                  </a:lnTo>
                  <a:lnTo>
                    <a:pt x="1353502" y="644366"/>
                  </a:lnTo>
                  <a:lnTo>
                    <a:pt x="1386459" y="619351"/>
                  </a:lnTo>
                  <a:lnTo>
                    <a:pt x="1423416" y="597408"/>
                  </a:lnTo>
                  <a:lnTo>
                    <a:pt x="1464194" y="579370"/>
                  </a:lnTo>
                  <a:lnTo>
                    <a:pt x="1507902" y="565689"/>
                  </a:lnTo>
                  <a:lnTo>
                    <a:pt x="1554896" y="555295"/>
                  </a:lnTo>
                  <a:lnTo>
                    <a:pt x="1605534" y="547116"/>
                  </a:lnTo>
                  <a:lnTo>
                    <a:pt x="1649217" y="542117"/>
                  </a:lnTo>
                  <a:lnTo>
                    <a:pt x="1695681" y="538764"/>
                  </a:lnTo>
                  <a:lnTo>
                    <a:pt x="1744230" y="536691"/>
                  </a:lnTo>
                  <a:lnTo>
                    <a:pt x="1794168" y="535533"/>
                  </a:lnTo>
                  <a:lnTo>
                    <a:pt x="1844802" y="534924"/>
                  </a:lnTo>
                </a:path>
                <a:path w="1845945" h="1933575">
                  <a:moveTo>
                    <a:pt x="5334" y="1183386"/>
                  </a:moveTo>
                  <a:lnTo>
                    <a:pt x="54699" y="1177917"/>
                  </a:lnTo>
                  <a:lnTo>
                    <a:pt x="103625" y="1172925"/>
                  </a:lnTo>
                  <a:lnTo>
                    <a:pt x="151491" y="1169066"/>
                  </a:lnTo>
                  <a:lnTo>
                    <a:pt x="197674" y="1166999"/>
                  </a:lnTo>
                  <a:lnTo>
                    <a:pt x="241554" y="1167384"/>
                  </a:lnTo>
                  <a:lnTo>
                    <a:pt x="294536" y="1172670"/>
                  </a:lnTo>
                  <a:lnTo>
                    <a:pt x="345376" y="1182243"/>
                  </a:lnTo>
                  <a:lnTo>
                    <a:pt x="391358" y="1193530"/>
                  </a:lnTo>
                  <a:lnTo>
                    <a:pt x="429768" y="1203960"/>
                  </a:lnTo>
                  <a:lnTo>
                    <a:pt x="480726" y="1222533"/>
                  </a:lnTo>
                  <a:lnTo>
                    <a:pt x="515112" y="1240536"/>
                  </a:lnTo>
                  <a:lnTo>
                    <a:pt x="539591" y="1259586"/>
                  </a:lnTo>
                  <a:lnTo>
                    <a:pt x="551866" y="1268182"/>
                  </a:lnTo>
                  <a:lnTo>
                    <a:pt x="571500" y="1274064"/>
                  </a:lnTo>
                  <a:lnTo>
                    <a:pt x="603837" y="1278028"/>
                  </a:lnTo>
                  <a:lnTo>
                    <a:pt x="644461" y="1280636"/>
                  </a:lnTo>
                  <a:lnTo>
                    <a:pt x="685942" y="1279957"/>
                  </a:lnTo>
                  <a:lnTo>
                    <a:pt x="720852" y="1274064"/>
                  </a:lnTo>
                  <a:lnTo>
                    <a:pt x="745831" y="1260431"/>
                  </a:lnTo>
                  <a:lnTo>
                    <a:pt x="765238" y="1240440"/>
                  </a:lnTo>
                  <a:lnTo>
                    <a:pt x="783216" y="1219735"/>
                  </a:lnTo>
                  <a:lnTo>
                    <a:pt x="803910" y="1203960"/>
                  </a:lnTo>
                  <a:lnTo>
                    <a:pt x="829556" y="1193565"/>
                  </a:lnTo>
                  <a:lnTo>
                    <a:pt x="857631" y="1185957"/>
                  </a:lnTo>
                  <a:lnTo>
                    <a:pt x="885134" y="1182207"/>
                  </a:lnTo>
                  <a:lnTo>
                    <a:pt x="909066" y="1183386"/>
                  </a:lnTo>
                  <a:lnTo>
                    <a:pt x="951928" y="1210603"/>
                  </a:lnTo>
                  <a:lnTo>
                    <a:pt x="995097" y="1272021"/>
                  </a:lnTo>
                  <a:lnTo>
                    <a:pt x="1020487" y="1312841"/>
                  </a:lnTo>
                  <a:lnTo>
                    <a:pt x="1048416" y="1359122"/>
                  </a:lnTo>
                  <a:lnTo>
                    <a:pt x="1077298" y="1406990"/>
                  </a:lnTo>
                  <a:lnTo>
                    <a:pt x="1105545" y="1452573"/>
                  </a:lnTo>
                  <a:lnTo>
                    <a:pt x="1131570" y="1491996"/>
                  </a:lnTo>
                  <a:lnTo>
                    <a:pt x="1165121" y="1539894"/>
                  </a:lnTo>
                  <a:lnTo>
                    <a:pt x="1195387" y="1580864"/>
                  </a:lnTo>
                  <a:lnTo>
                    <a:pt x="1228224" y="1620262"/>
                  </a:lnTo>
                  <a:lnTo>
                    <a:pt x="1269492" y="1663446"/>
                  </a:lnTo>
                  <a:lnTo>
                    <a:pt x="1303796" y="1697139"/>
                  </a:lnTo>
                  <a:lnTo>
                    <a:pt x="1342502" y="1734114"/>
                  </a:lnTo>
                  <a:lnTo>
                    <a:pt x="1384173" y="1771935"/>
                  </a:lnTo>
                  <a:lnTo>
                    <a:pt x="1427367" y="1808169"/>
                  </a:lnTo>
                  <a:lnTo>
                    <a:pt x="1470645" y="1840381"/>
                  </a:lnTo>
                  <a:lnTo>
                    <a:pt x="1512570" y="1866138"/>
                  </a:lnTo>
                  <a:lnTo>
                    <a:pt x="1563447" y="1888498"/>
                  </a:lnTo>
                  <a:lnTo>
                    <a:pt x="1616738" y="1904384"/>
                  </a:lnTo>
                  <a:lnTo>
                    <a:pt x="1668822" y="1915186"/>
                  </a:lnTo>
                  <a:lnTo>
                    <a:pt x="1716078" y="1922294"/>
                  </a:lnTo>
                  <a:lnTo>
                    <a:pt x="1754886" y="1927098"/>
                  </a:lnTo>
                  <a:lnTo>
                    <a:pt x="1789938" y="1928133"/>
                  </a:lnTo>
                  <a:lnTo>
                    <a:pt x="1814131" y="1923383"/>
                  </a:lnTo>
                  <a:lnTo>
                    <a:pt x="1831181" y="1914775"/>
                  </a:lnTo>
                  <a:lnTo>
                    <a:pt x="1844802" y="1904238"/>
                  </a:lnTo>
                </a:path>
                <a:path w="1845945" h="1933575">
                  <a:moveTo>
                    <a:pt x="0" y="1933194"/>
                  </a:moveTo>
                  <a:lnTo>
                    <a:pt x="57010" y="1925442"/>
                  </a:lnTo>
                  <a:lnTo>
                    <a:pt x="113916" y="1917691"/>
                  </a:lnTo>
                  <a:lnTo>
                    <a:pt x="170599" y="1909956"/>
                  </a:lnTo>
                  <a:lnTo>
                    <a:pt x="226942" y="1902252"/>
                  </a:lnTo>
                  <a:lnTo>
                    <a:pt x="282825" y="1894592"/>
                  </a:lnTo>
                  <a:lnTo>
                    <a:pt x="338130" y="1886994"/>
                  </a:lnTo>
                  <a:lnTo>
                    <a:pt x="392739" y="1879470"/>
                  </a:lnTo>
                  <a:lnTo>
                    <a:pt x="446534" y="1872037"/>
                  </a:lnTo>
                  <a:lnTo>
                    <a:pt x="499395" y="1864709"/>
                  </a:lnTo>
                  <a:lnTo>
                    <a:pt x="551206" y="1857500"/>
                  </a:lnTo>
                  <a:lnTo>
                    <a:pt x="601846" y="1850427"/>
                  </a:lnTo>
                  <a:lnTo>
                    <a:pt x="651199" y="1843503"/>
                  </a:lnTo>
                  <a:lnTo>
                    <a:pt x="699145" y="1836744"/>
                  </a:lnTo>
                  <a:lnTo>
                    <a:pt x="745567" y="1830165"/>
                  </a:lnTo>
                  <a:lnTo>
                    <a:pt x="790345" y="1823779"/>
                  </a:lnTo>
                  <a:lnTo>
                    <a:pt x="833362" y="1817604"/>
                  </a:lnTo>
                  <a:lnTo>
                    <a:pt x="874499" y="1811652"/>
                  </a:lnTo>
                  <a:lnTo>
                    <a:pt x="913638" y="1805940"/>
                  </a:lnTo>
                  <a:lnTo>
                    <a:pt x="984179" y="1795523"/>
                  </a:lnTo>
                  <a:lnTo>
                    <a:pt x="1045214" y="1786788"/>
                  </a:lnTo>
                  <a:lnTo>
                    <a:pt x="1098691" y="1779213"/>
                  </a:lnTo>
                  <a:lnTo>
                    <a:pt x="1146561" y="1772278"/>
                  </a:lnTo>
                  <a:lnTo>
                    <a:pt x="1190775" y="1765462"/>
                  </a:lnTo>
                  <a:lnTo>
                    <a:pt x="1233282" y="1758244"/>
                  </a:lnTo>
                  <a:lnTo>
                    <a:pt x="1276035" y="1750104"/>
                  </a:lnTo>
                  <a:lnTo>
                    <a:pt x="1320982" y="1740523"/>
                  </a:lnTo>
                  <a:lnTo>
                    <a:pt x="1370076" y="1728978"/>
                  </a:lnTo>
                  <a:lnTo>
                    <a:pt x="1416843" y="1716788"/>
                  </a:lnTo>
                  <a:lnTo>
                    <a:pt x="1463856" y="1703606"/>
                  </a:lnTo>
                  <a:lnTo>
                    <a:pt x="1511090" y="1689537"/>
                  </a:lnTo>
                  <a:lnTo>
                    <a:pt x="1558515" y="1674687"/>
                  </a:lnTo>
                  <a:lnTo>
                    <a:pt x="1606105" y="1659159"/>
                  </a:lnTo>
                  <a:lnTo>
                    <a:pt x="1653832" y="1643061"/>
                  </a:lnTo>
                  <a:lnTo>
                    <a:pt x="1701669" y="1626495"/>
                  </a:lnTo>
                  <a:lnTo>
                    <a:pt x="1749588" y="1609569"/>
                  </a:lnTo>
                  <a:lnTo>
                    <a:pt x="1797562" y="1592387"/>
                  </a:lnTo>
                  <a:lnTo>
                    <a:pt x="1845564" y="1575054"/>
                  </a:lnTo>
                </a:path>
              </a:pathLst>
            </a:custGeom>
            <a:ln w="215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3957942" y="3035572"/>
            <a:ext cx="52069" cy="1814830"/>
            <a:chOff x="3957942" y="3035572"/>
            <a:chExt cx="52069" cy="1814830"/>
          </a:xfrm>
        </p:grpSpPr>
        <p:sp>
          <p:nvSpPr>
            <p:cNvPr id="50" name="object 50"/>
            <p:cNvSpPr/>
            <p:nvPr/>
          </p:nvSpPr>
          <p:spPr>
            <a:xfrm>
              <a:off x="3964686" y="3039617"/>
              <a:ext cx="0" cy="1807210"/>
            </a:xfrm>
            <a:custGeom>
              <a:avLst/>
              <a:gdLst/>
              <a:ahLst/>
              <a:cxnLst/>
              <a:rect l="l" t="t" r="r" b="b"/>
              <a:pathLst>
                <a:path h="1807210">
                  <a:moveTo>
                    <a:pt x="0" y="0"/>
                  </a:moveTo>
                  <a:lnTo>
                    <a:pt x="0" y="1806702"/>
                  </a:lnTo>
                </a:path>
              </a:pathLst>
            </a:custGeom>
            <a:ln w="134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964686" y="3039617"/>
              <a:ext cx="45085" cy="1807210"/>
            </a:xfrm>
            <a:custGeom>
              <a:avLst/>
              <a:gdLst/>
              <a:ahLst/>
              <a:cxnLst/>
              <a:rect l="l" t="t" r="r" b="b"/>
              <a:pathLst>
                <a:path w="45085" h="1807210">
                  <a:moveTo>
                    <a:pt x="0" y="0"/>
                  </a:moveTo>
                  <a:lnTo>
                    <a:pt x="44958" y="0"/>
                  </a:lnTo>
                </a:path>
                <a:path w="45085" h="1807210">
                  <a:moveTo>
                    <a:pt x="0" y="372618"/>
                  </a:moveTo>
                  <a:lnTo>
                    <a:pt x="44958" y="372618"/>
                  </a:lnTo>
                </a:path>
                <a:path w="45085" h="1807210">
                  <a:moveTo>
                    <a:pt x="0" y="704850"/>
                  </a:moveTo>
                  <a:lnTo>
                    <a:pt x="44958" y="704850"/>
                  </a:lnTo>
                </a:path>
                <a:path w="45085" h="1807210">
                  <a:moveTo>
                    <a:pt x="0" y="1067562"/>
                  </a:moveTo>
                  <a:lnTo>
                    <a:pt x="44958" y="1067562"/>
                  </a:lnTo>
                </a:path>
                <a:path w="45085" h="1807210">
                  <a:moveTo>
                    <a:pt x="0" y="1434846"/>
                  </a:moveTo>
                  <a:lnTo>
                    <a:pt x="44958" y="1434846"/>
                  </a:lnTo>
                </a:path>
                <a:path w="45085" h="1807210">
                  <a:moveTo>
                    <a:pt x="0" y="1806702"/>
                  </a:moveTo>
                  <a:lnTo>
                    <a:pt x="44958" y="1806702"/>
                  </a:lnTo>
                </a:path>
              </a:pathLst>
            </a:custGeom>
            <a:ln w="80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4066285" y="3484059"/>
            <a:ext cx="247015" cy="388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14300" marR="5080" indent="-102235">
              <a:lnSpc>
                <a:spcPct val="132200"/>
              </a:lnSpc>
              <a:spcBef>
                <a:spcPts val="95"/>
              </a:spcBef>
            </a:pPr>
            <a:r>
              <a:rPr sz="900" spc="-10" dirty="0">
                <a:latin typeface="Symbol"/>
                <a:cs typeface="Symbol"/>
              </a:rPr>
              <a:t></a:t>
            </a:r>
            <a:r>
              <a:rPr sz="900" spc="5" dirty="0">
                <a:latin typeface="Times New Roman"/>
                <a:cs typeface="Times New Roman"/>
              </a:rPr>
              <a:t>,</a:t>
            </a:r>
            <a:r>
              <a:rPr sz="900" spc="10" dirty="0">
                <a:latin typeface="Times New Roman"/>
                <a:cs typeface="Times New Roman"/>
              </a:rPr>
              <a:t> %  60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168394" y="4054300"/>
            <a:ext cx="14478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40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168394" y="4417015"/>
            <a:ext cx="14478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240784" y="4775155"/>
            <a:ext cx="850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601970" y="4848304"/>
            <a:ext cx="1739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0,5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018075" y="4848304"/>
            <a:ext cx="850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338121" y="4848304"/>
            <a:ext cx="1739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1,5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758796" y="4848304"/>
            <a:ext cx="850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087985" y="4838132"/>
            <a:ext cx="173355" cy="32893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900" spc="15" dirty="0">
                <a:latin typeface="Times New Roman"/>
                <a:cs typeface="Times New Roman"/>
              </a:rPr>
              <a:t>2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15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114"/>
              </a:spcBef>
            </a:pPr>
            <a:r>
              <a:rPr sz="900" spc="15" dirty="0">
                <a:latin typeface="Times New Roman"/>
                <a:cs typeface="Times New Roman"/>
              </a:rPr>
              <a:t>Be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275064" y="4999940"/>
            <a:ext cx="1644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Cu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070514" y="4999940"/>
            <a:ext cx="31496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Be, </a:t>
            </a:r>
            <a:r>
              <a:rPr sz="900" spc="2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040630" y="5149595"/>
            <a:ext cx="374650" cy="43815"/>
          </a:xfrm>
          <a:custGeom>
            <a:avLst/>
            <a:gdLst/>
            <a:ahLst/>
            <a:cxnLst/>
            <a:rect l="l" t="t" r="r" b="b"/>
            <a:pathLst>
              <a:path w="374650" h="43814">
                <a:moveTo>
                  <a:pt x="265938" y="0"/>
                </a:moveTo>
                <a:lnTo>
                  <a:pt x="309372" y="22098"/>
                </a:lnTo>
                <a:lnTo>
                  <a:pt x="265938" y="43434"/>
                </a:lnTo>
                <a:lnTo>
                  <a:pt x="347091" y="27432"/>
                </a:lnTo>
                <a:lnTo>
                  <a:pt x="311658" y="27432"/>
                </a:lnTo>
                <a:lnTo>
                  <a:pt x="314706" y="25146"/>
                </a:lnTo>
                <a:lnTo>
                  <a:pt x="314706" y="19050"/>
                </a:lnTo>
                <a:lnTo>
                  <a:pt x="311658" y="16764"/>
                </a:lnTo>
                <a:lnTo>
                  <a:pt x="348023" y="16764"/>
                </a:lnTo>
                <a:lnTo>
                  <a:pt x="265938" y="0"/>
                </a:lnTo>
                <a:close/>
              </a:path>
              <a:path w="374650" h="43814">
                <a:moveTo>
                  <a:pt x="298887" y="16764"/>
                </a:moveTo>
                <a:lnTo>
                  <a:pt x="2286" y="16764"/>
                </a:lnTo>
                <a:lnTo>
                  <a:pt x="0" y="19050"/>
                </a:lnTo>
                <a:lnTo>
                  <a:pt x="0" y="25146"/>
                </a:lnTo>
                <a:lnTo>
                  <a:pt x="2286" y="27432"/>
                </a:lnTo>
                <a:lnTo>
                  <a:pt x="298513" y="27432"/>
                </a:lnTo>
                <a:lnTo>
                  <a:pt x="309372" y="22098"/>
                </a:lnTo>
                <a:lnTo>
                  <a:pt x="298887" y="16764"/>
                </a:lnTo>
                <a:close/>
              </a:path>
              <a:path w="374650" h="43814">
                <a:moveTo>
                  <a:pt x="348023" y="16764"/>
                </a:moveTo>
                <a:lnTo>
                  <a:pt x="311658" y="16764"/>
                </a:lnTo>
                <a:lnTo>
                  <a:pt x="314706" y="19050"/>
                </a:lnTo>
                <a:lnTo>
                  <a:pt x="314706" y="25146"/>
                </a:lnTo>
                <a:lnTo>
                  <a:pt x="311658" y="27432"/>
                </a:lnTo>
                <a:lnTo>
                  <a:pt x="347091" y="27432"/>
                </a:lnTo>
                <a:lnTo>
                  <a:pt x="374142" y="22098"/>
                </a:lnTo>
                <a:lnTo>
                  <a:pt x="348023" y="16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6176264" y="3662647"/>
            <a:ext cx="20320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3</a:t>
            </a:r>
            <a:r>
              <a:rPr sz="900" spc="10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176264" y="4029936"/>
            <a:ext cx="14478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176264" y="4410167"/>
            <a:ext cx="20320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1</a:t>
            </a:r>
            <a:r>
              <a:rPr sz="900" spc="10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176264" y="3107662"/>
            <a:ext cx="203200" cy="370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25499"/>
              </a:lnSpc>
              <a:spcBef>
                <a:spcPts val="95"/>
              </a:spcBef>
            </a:pPr>
            <a:r>
              <a:rPr sz="900" spc="20" dirty="0">
                <a:latin typeface="Times New Roman"/>
                <a:cs typeface="Times New Roman"/>
              </a:rPr>
              <a:t>HV  </a:t>
            </a:r>
            <a:r>
              <a:rPr sz="900" spc="15" dirty="0">
                <a:latin typeface="Times New Roman"/>
                <a:cs typeface="Times New Roman"/>
              </a:rPr>
              <a:t>4</a:t>
            </a:r>
            <a:r>
              <a:rPr sz="900" spc="10" dirty="0">
                <a:latin typeface="Times New Roman"/>
                <a:cs typeface="Times New Roman"/>
              </a:rPr>
              <a:t>0</a:t>
            </a: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859769" y="4750794"/>
            <a:ext cx="850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741654" y="4390371"/>
            <a:ext cx="20320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2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741654" y="4029944"/>
            <a:ext cx="20320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4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741654" y="3662657"/>
            <a:ext cx="20320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6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741654" y="3324335"/>
            <a:ext cx="20320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8</a:t>
            </a:r>
            <a:r>
              <a:rPr sz="900" spc="15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624830" y="2673573"/>
            <a:ext cx="342900" cy="4508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 marR="30480" indent="54610">
              <a:lnSpc>
                <a:spcPct val="103299"/>
              </a:lnSpc>
              <a:spcBef>
                <a:spcPts val="90"/>
              </a:spcBef>
            </a:pPr>
            <a:r>
              <a:rPr sz="900" spc="5" dirty="0">
                <a:latin typeface="Symbol"/>
                <a:cs typeface="Symbol"/>
              </a:rPr>
              <a:t></a:t>
            </a:r>
            <a:r>
              <a:rPr sz="825" spc="7" baseline="-15151" dirty="0">
                <a:latin typeface="Times New Roman"/>
                <a:cs typeface="Times New Roman"/>
              </a:rPr>
              <a:t>в</a:t>
            </a:r>
            <a:r>
              <a:rPr sz="900" spc="5" dirty="0">
                <a:latin typeface="Times New Roman"/>
                <a:cs typeface="Times New Roman"/>
              </a:rPr>
              <a:t>, 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МПа </a:t>
            </a:r>
            <a:r>
              <a:rPr sz="900" spc="-21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1000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531867" y="3691605"/>
            <a:ext cx="25146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Symbol"/>
                <a:cs typeface="Symbol"/>
              </a:rPr>
              <a:t>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(</a:t>
            </a:r>
            <a:r>
              <a:rPr sz="900" spc="35" dirty="0">
                <a:latin typeface="Times New Roman"/>
                <a:cs typeface="Times New Roman"/>
              </a:rPr>
              <a:t>2</a:t>
            </a:r>
            <a:r>
              <a:rPr sz="900" spc="10" dirty="0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552950" y="3845813"/>
            <a:ext cx="52069" cy="129539"/>
          </a:xfrm>
          <a:custGeom>
            <a:avLst/>
            <a:gdLst/>
            <a:ahLst/>
            <a:cxnLst/>
            <a:rect l="l" t="t" r="r" b="b"/>
            <a:pathLst>
              <a:path w="52070" h="129539">
                <a:moveTo>
                  <a:pt x="51816" y="0"/>
                </a:moveTo>
                <a:lnTo>
                  <a:pt x="0" y="129540"/>
                </a:lnTo>
              </a:path>
            </a:pathLst>
          </a:custGeom>
          <a:ln w="80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5431790" y="2798943"/>
            <a:ext cx="60960" cy="1155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550" spc="15" dirty="0">
                <a:latin typeface="Times New Roman"/>
                <a:cs typeface="Times New Roman"/>
              </a:rPr>
              <a:t>в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363209" y="2739867"/>
            <a:ext cx="32893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5" dirty="0">
                <a:latin typeface="Symbol"/>
                <a:cs typeface="Symbol"/>
              </a:rPr>
              <a:t>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,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(2)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536691" y="2910839"/>
            <a:ext cx="181610" cy="93980"/>
          </a:xfrm>
          <a:custGeom>
            <a:avLst/>
            <a:gdLst/>
            <a:ahLst/>
            <a:cxnLst/>
            <a:rect l="l" t="t" r="r" b="b"/>
            <a:pathLst>
              <a:path w="181610" h="93980">
                <a:moveTo>
                  <a:pt x="0" y="0"/>
                </a:moveTo>
                <a:lnTo>
                  <a:pt x="181356" y="93726"/>
                </a:lnTo>
              </a:path>
            </a:pathLst>
          </a:custGeom>
          <a:ln w="80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5663438" y="3542253"/>
            <a:ext cx="39433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10" dirty="0">
                <a:latin typeface="Times New Roman"/>
                <a:cs typeface="Times New Roman"/>
              </a:rPr>
              <a:t>HV,</a:t>
            </a:r>
            <a:r>
              <a:rPr sz="900" spc="-5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(2)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702808" y="3445001"/>
            <a:ext cx="181610" cy="146050"/>
          </a:xfrm>
          <a:custGeom>
            <a:avLst/>
            <a:gdLst/>
            <a:ahLst/>
            <a:cxnLst/>
            <a:rect l="l" t="t" r="r" b="b"/>
            <a:pathLst>
              <a:path w="181610" h="146050">
                <a:moveTo>
                  <a:pt x="0" y="0"/>
                </a:moveTo>
                <a:lnTo>
                  <a:pt x="181356" y="145542"/>
                </a:lnTo>
              </a:path>
            </a:pathLst>
          </a:custGeom>
          <a:ln w="80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5696965" y="4179285"/>
            <a:ext cx="39497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30" dirty="0">
                <a:latin typeface="Times New Roman"/>
                <a:cs typeface="Times New Roman"/>
              </a:rPr>
              <a:t>H</a:t>
            </a:r>
            <a:r>
              <a:rPr sz="900" spc="5" dirty="0">
                <a:latin typeface="Times New Roman"/>
                <a:cs typeface="Times New Roman"/>
              </a:rPr>
              <a:t>V,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(</a:t>
            </a:r>
            <a:r>
              <a:rPr sz="900" spc="35" dirty="0">
                <a:latin typeface="Times New Roman"/>
                <a:cs typeface="Times New Roman"/>
              </a:rPr>
              <a:t>1</a:t>
            </a:r>
            <a:r>
              <a:rPr sz="900" spc="10" dirty="0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796534" y="4328921"/>
            <a:ext cx="43815" cy="177165"/>
          </a:xfrm>
          <a:custGeom>
            <a:avLst/>
            <a:gdLst/>
            <a:ahLst/>
            <a:cxnLst/>
            <a:rect l="l" t="t" r="r" b="b"/>
            <a:pathLst>
              <a:path w="43814" h="177164">
                <a:moveTo>
                  <a:pt x="43434" y="0"/>
                </a:moveTo>
                <a:lnTo>
                  <a:pt x="0" y="176784"/>
                </a:lnTo>
              </a:path>
            </a:pathLst>
          </a:custGeom>
          <a:ln w="80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1011431" y="5299964"/>
            <a:ext cx="5179060" cy="699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7310" algn="ctr">
              <a:lnSpc>
                <a:spcPct val="100000"/>
              </a:lnSpc>
              <a:spcBef>
                <a:spcPts val="100"/>
              </a:spcBef>
              <a:tabLst>
                <a:tab pos="294830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50">
              <a:latin typeface="Times New Roman"/>
              <a:cs typeface="Times New Roman"/>
            </a:endParaRPr>
          </a:p>
          <a:p>
            <a:pPr marL="654050" marR="5080" indent="-641985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12.36.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берилій»</a:t>
            </a:r>
            <a:r>
              <a:rPr sz="1000" dirty="0">
                <a:latin typeface="Times New Roman"/>
                <a:cs typeface="Times New Roman"/>
              </a:rPr>
              <a:t> (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dirty="0">
                <a:latin typeface="Times New Roman"/>
                <a:cs typeface="Times New Roman"/>
              </a:rPr>
              <a:t>)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вплив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берилію 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 гарту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 780 </a:t>
            </a:r>
            <a:r>
              <a:rPr sz="1000" dirty="0">
                <a:latin typeface="Times New Roman"/>
                <a:cs typeface="Times New Roman"/>
              </a:rPr>
              <a:t>°С</a:t>
            </a:r>
            <a:r>
              <a:rPr sz="1000" spc="-5" dirty="0">
                <a:latin typeface="Times New Roman"/>
                <a:cs typeface="Times New Roman"/>
              </a:rPr>
              <a:t> (1)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старіння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 300</a:t>
            </a:r>
            <a:r>
              <a:rPr sz="1000" dirty="0">
                <a:latin typeface="Times New Roman"/>
                <a:cs typeface="Times New Roman"/>
              </a:rPr>
              <a:t> °С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(2)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84" name="object 8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22425" y="6544818"/>
            <a:ext cx="2005584" cy="1882901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35552" y="6544056"/>
            <a:ext cx="2076450" cy="1882902"/>
          </a:xfrm>
          <a:prstGeom prst="rect">
            <a:avLst/>
          </a:prstGeom>
        </p:spPr>
      </p:pic>
      <p:sp>
        <p:nvSpPr>
          <p:cNvPr id="86" name="object 86"/>
          <p:cNvSpPr txBox="1"/>
          <p:nvPr/>
        </p:nvSpPr>
        <p:spPr>
          <a:xfrm>
            <a:off x="5146548" y="7167374"/>
            <a:ext cx="394335" cy="18034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1160"/>
              </a:lnSpc>
            </a:pPr>
            <a:r>
              <a:rPr sz="1000" dirty="0">
                <a:latin typeface="Times New Roman"/>
                <a:cs typeface="Times New Roman"/>
              </a:rPr>
              <a:t>СuBe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982977" y="8391708"/>
            <a:ext cx="285750" cy="467359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150</a:t>
            </a:r>
            <a:endParaRPr sz="1500" baseline="2777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4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931906" y="8391708"/>
            <a:ext cx="285750" cy="467359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500" spc="-7" baseline="2777" dirty="0">
                <a:latin typeface="Times New Roman"/>
                <a:cs typeface="Times New Roman"/>
              </a:rPr>
              <a:t>250</a:t>
            </a:r>
            <a:endParaRPr sz="1500" baseline="2777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54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795" y="516889"/>
            <a:ext cx="5787390" cy="6361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Берилій </a:t>
            </a:r>
            <a:r>
              <a:rPr sz="1200" spc="-5" dirty="0">
                <a:latin typeface="Times New Roman"/>
                <a:cs typeface="Times New Roman"/>
              </a:rPr>
              <a:t>має змінну розчинність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міді, яка зменшується при зниженні температури, 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дає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можливість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проводити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зміцнення,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полягає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загартуванні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780...800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°С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наступним старінням </a:t>
            </a:r>
            <a:r>
              <a:rPr sz="1200" spc="-10" dirty="0">
                <a:latin typeface="Times New Roman"/>
                <a:cs typeface="Times New Roman"/>
              </a:rPr>
              <a:t>при 325 °С. </a:t>
            </a:r>
            <a:r>
              <a:rPr sz="1200" spc="-15" dirty="0">
                <a:latin typeface="Times New Roman"/>
                <a:cs typeface="Times New Roman"/>
              </a:rPr>
              <a:t>Найбільш поширеною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0" dirty="0">
                <a:latin typeface="Times New Roman"/>
                <a:cs typeface="Times New Roman"/>
              </a:rPr>
              <a:t>берилієва </a:t>
            </a:r>
            <a:r>
              <a:rPr sz="1200" spc="-15" dirty="0">
                <a:latin typeface="Times New Roman"/>
                <a:cs typeface="Times New Roman"/>
              </a:rPr>
              <a:t>бронза </a:t>
            </a:r>
            <a:r>
              <a:rPr sz="1200" spc="-10" dirty="0">
                <a:latin typeface="Times New Roman"/>
                <a:cs typeface="Times New Roman"/>
              </a:rPr>
              <a:t>марки БрБ2.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Вона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такі </a:t>
            </a:r>
            <a:r>
              <a:rPr sz="1200" dirty="0">
                <a:latin typeface="Times New Roman"/>
                <a:cs typeface="Times New Roman"/>
              </a:rPr>
              <a:t>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властивості: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міцності після гарту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400…600 МПа,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 та відпуску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1100…1150 МПа;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плинності після гарту </a:t>
            </a:r>
            <a:r>
              <a:rPr sz="1200" dirty="0">
                <a:latin typeface="Times New Roman"/>
                <a:cs typeface="Times New Roman"/>
              </a:rPr>
              <a:t>– 200…350 </a:t>
            </a:r>
            <a:r>
              <a:rPr sz="1200" spc="-5" dirty="0">
                <a:latin typeface="Times New Roman"/>
                <a:cs typeface="Times New Roman"/>
              </a:rPr>
              <a:t>МПа, </a:t>
            </a:r>
            <a:r>
              <a:rPr sz="1200" dirty="0">
                <a:latin typeface="Times New Roman"/>
                <a:cs typeface="Times New Roman"/>
              </a:rPr>
              <a:t>піс-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ля </a:t>
            </a:r>
            <a:r>
              <a:rPr sz="1200" spc="-5" dirty="0">
                <a:latin typeface="Times New Roman"/>
                <a:cs typeface="Times New Roman"/>
              </a:rPr>
              <a:t>гарту та відпуску </a:t>
            </a:r>
            <a:r>
              <a:rPr sz="1200" dirty="0">
                <a:latin typeface="Times New Roman"/>
                <a:cs typeface="Times New Roman"/>
              </a:rPr>
              <a:t>– 950…1350 </a:t>
            </a:r>
            <a:r>
              <a:rPr sz="1200" spc="-5" dirty="0">
                <a:latin typeface="Times New Roman"/>
                <a:cs typeface="Times New Roman"/>
              </a:rPr>
              <a:t>МПа: відносне подовження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гарту </a:t>
            </a:r>
            <a:r>
              <a:rPr sz="1200" dirty="0">
                <a:latin typeface="Times New Roman"/>
                <a:cs typeface="Times New Roman"/>
              </a:rPr>
              <a:t>– 20 %, після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відпуску</a:t>
            </a:r>
            <a:r>
              <a:rPr sz="1200" dirty="0">
                <a:latin typeface="Times New Roman"/>
                <a:cs typeface="Times New Roman"/>
              </a:rPr>
              <a:t> – 2 %;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dirty="0">
                <a:latin typeface="Times New Roman"/>
                <a:cs typeface="Times New Roman"/>
              </a:rPr>
              <a:t> після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до130 НV,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відпуску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330 </a:t>
            </a:r>
            <a:r>
              <a:rPr sz="1200" spc="-5" dirty="0">
                <a:latin typeface="Times New Roman"/>
                <a:cs typeface="Times New Roman"/>
              </a:rPr>
              <a:t>НV;</a:t>
            </a:r>
            <a:r>
              <a:rPr sz="1200" dirty="0">
                <a:latin typeface="Times New Roman"/>
                <a:cs typeface="Times New Roman"/>
              </a:rPr>
              <a:t> модуль</a:t>
            </a:r>
            <a:r>
              <a:rPr sz="1200" spc="-5" dirty="0">
                <a:latin typeface="Times New Roman"/>
                <a:cs typeface="Times New Roman"/>
              </a:rPr>
              <a:t> пружності</a:t>
            </a:r>
            <a:r>
              <a:rPr sz="1200" dirty="0">
                <a:latin typeface="Times New Roman"/>
                <a:cs typeface="Times New Roman"/>
              </a:rPr>
              <a:t> після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9500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МПа,</a:t>
            </a:r>
            <a:r>
              <a:rPr sz="1200" dirty="0">
                <a:latin typeface="Times New Roman"/>
                <a:cs typeface="Times New Roman"/>
              </a:rPr>
              <a:t> після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відпуску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10500 МПа.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берилію </a:t>
            </a:r>
            <a:r>
              <a:rPr sz="1200" spc="-5" dirty="0">
                <a:latin typeface="Times New Roman"/>
                <a:cs typeface="Times New Roman"/>
              </a:rPr>
              <a:t>токсично-небезпечні при вдиханні </a:t>
            </a:r>
            <a:r>
              <a:rPr sz="1200" dirty="0">
                <a:latin typeface="Times New Roman"/>
                <a:cs typeface="Times New Roman"/>
              </a:rPr>
              <a:t>під час </a:t>
            </a:r>
            <a:r>
              <a:rPr sz="1200" spc="-5" dirty="0">
                <a:latin typeface="Times New Roman"/>
                <a:cs typeface="Times New Roman"/>
              </a:rPr>
              <a:t>виробництва. </a:t>
            </a:r>
            <a:r>
              <a:rPr sz="1200" dirty="0">
                <a:latin typeface="Times New Roman"/>
                <a:cs typeface="Times New Roman"/>
              </a:rPr>
              <a:t>У твердій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берилієва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представляє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ніякої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небезпеки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здо-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ров’я. Однак вдихання пилу або диму,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містять берилій,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призвести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серйоз-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</a:t>
            </a:r>
            <a:r>
              <a:rPr sz="1200" dirty="0">
                <a:latin typeface="Times New Roman"/>
                <a:cs typeface="Times New Roman"/>
              </a:rPr>
              <a:t>захворювання легенів – </a:t>
            </a:r>
            <a:r>
              <a:rPr sz="1200" spc="-5" dirty="0">
                <a:latin typeface="Times New Roman"/>
                <a:cs typeface="Times New Roman"/>
              </a:rPr>
              <a:t>бериліозу. Це </a:t>
            </a:r>
            <a:r>
              <a:rPr sz="1200" dirty="0">
                <a:latin typeface="Times New Roman"/>
                <a:cs typeface="Times New Roman"/>
              </a:rPr>
              <a:t>захворювання </a:t>
            </a:r>
            <a:r>
              <a:rPr sz="1200" spc="-5" dirty="0">
                <a:latin typeface="Times New Roman"/>
                <a:cs typeface="Times New Roman"/>
              </a:rPr>
              <a:t>вражає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першу чергу легені,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обмежуючи </a:t>
            </a:r>
            <a:r>
              <a:rPr sz="1200" dirty="0">
                <a:latin typeface="Times New Roman"/>
                <a:cs typeface="Times New Roman"/>
              </a:rPr>
              <a:t>обмін </a:t>
            </a:r>
            <a:r>
              <a:rPr sz="1200" spc="-5" dirty="0">
                <a:latin typeface="Times New Roman"/>
                <a:cs typeface="Times New Roman"/>
              </a:rPr>
              <a:t>кисню </a:t>
            </a:r>
            <a:r>
              <a:rPr sz="1200" dirty="0">
                <a:latin typeface="Times New Roman"/>
                <a:cs typeface="Times New Roman"/>
              </a:rPr>
              <a:t>між легкими </a:t>
            </a:r>
            <a:r>
              <a:rPr sz="1200" spc="-5" dirty="0">
                <a:latin typeface="Times New Roman"/>
                <a:cs typeface="Times New Roman"/>
              </a:rPr>
              <a:t>та кровотоком. </a:t>
            </a:r>
            <a:r>
              <a:rPr sz="1200" dirty="0">
                <a:latin typeface="Times New Roman"/>
                <a:cs typeface="Times New Roman"/>
              </a:rPr>
              <a:t>Міжнародне </a:t>
            </a:r>
            <a:r>
              <a:rPr sz="1200" spc="-5" dirty="0">
                <a:latin typeface="Times New Roman"/>
                <a:cs typeface="Times New Roman"/>
              </a:rPr>
              <a:t>агентство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вивчен-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раку та </a:t>
            </a:r>
            <a:r>
              <a:rPr sz="1200" dirty="0">
                <a:latin typeface="Times New Roman"/>
                <a:cs typeface="Times New Roman"/>
              </a:rPr>
              <a:t>Національна програма токсикології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відносять </a:t>
            </a:r>
            <a:r>
              <a:rPr sz="1200" dirty="0">
                <a:latin typeface="Times New Roman"/>
                <a:cs typeface="Times New Roman"/>
              </a:rPr>
              <a:t>берилій до першої </a:t>
            </a:r>
            <a:r>
              <a:rPr sz="1200" spc="-5" dirty="0">
                <a:latin typeface="Times New Roman"/>
                <a:cs typeface="Times New Roman"/>
              </a:rPr>
              <a:t>групи кан-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церогенів.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Легування Mg, Ni, </a:t>
            </a:r>
            <a:r>
              <a:rPr sz="1200" dirty="0">
                <a:latin typeface="Times New Roman"/>
                <a:cs typeface="Times New Roman"/>
              </a:rPr>
              <a:t>Ti, </a:t>
            </a:r>
            <a:r>
              <a:rPr sz="1200" spc="-5" dirty="0">
                <a:latin typeface="Times New Roman"/>
                <a:cs typeface="Times New Roman"/>
              </a:rPr>
              <a:t>Co </a:t>
            </a:r>
            <a:r>
              <a:rPr sz="1200" dirty="0">
                <a:latin typeface="Times New Roman"/>
                <a:cs typeface="Times New Roman"/>
              </a:rPr>
              <a:t>дозволяє </a:t>
            </a:r>
            <a:r>
              <a:rPr sz="1200" spc="-5" dirty="0">
                <a:latin typeface="Times New Roman"/>
                <a:cs typeface="Times New Roman"/>
              </a:rPr>
              <a:t>зменшити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берилію </a:t>
            </a:r>
            <a:r>
              <a:rPr sz="1200" dirty="0">
                <a:latin typeface="Times New Roman"/>
                <a:cs typeface="Times New Roman"/>
              </a:rPr>
              <a:t>до 1,7...1,9 % без </a:t>
            </a:r>
            <a:r>
              <a:rPr sz="1200" spc="-5" dirty="0">
                <a:latin typeface="Times New Roman"/>
                <a:cs typeface="Times New Roman"/>
              </a:rPr>
              <a:t>поміт-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зниження</a:t>
            </a:r>
            <a:r>
              <a:rPr sz="1200" dirty="0">
                <a:latin typeface="Times New Roman"/>
                <a:cs typeface="Times New Roman"/>
              </a:rPr>
              <a:t> механічних</a:t>
            </a:r>
            <a:r>
              <a:rPr sz="1200" spc="-5" dirty="0">
                <a:latin typeface="Times New Roman"/>
                <a:cs typeface="Times New Roman"/>
              </a:rPr>
              <a:t> властивостей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(БрБНТ1,7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ін.).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Берилієва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бронза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пластичний,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придатний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зварювання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Він стійкий до </a:t>
            </a:r>
            <a:r>
              <a:rPr sz="1200" spc="-5" dirty="0">
                <a:latin typeface="Times New Roman"/>
                <a:cs typeface="Times New Roman"/>
              </a:rPr>
              <a:t>кислот,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не окислюють </a:t>
            </a:r>
            <a:r>
              <a:rPr sz="1200" dirty="0">
                <a:latin typeface="Times New Roman"/>
                <a:cs typeface="Times New Roman"/>
              </a:rPr>
              <a:t>(соляної або </a:t>
            </a:r>
            <a:r>
              <a:rPr sz="1200" spc="-5" dirty="0">
                <a:latin typeface="Times New Roman"/>
                <a:cs typeface="Times New Roman"/>
              </a:rPr>
              <a:t>вугільної), продуктам розпаду </a:t>
            </a:r>
            <a:r>
              <a:rPr sz="1200" dirty="0">
                <a:latin typeface="Times New Roman"/>
                <a:cs typeface="Times New Roman"/>
              </a:rPr>
              <a:t> пластмас, </a:t>
            </a:r>
            <a:r>
              <a:rPr sz="1200" spc="-5" dirty="0">
                <a:latin typeface="Times New Roman"/>
                <a:cs typeface="Times New Roman"/>
              </a:rPr>
              <a:t>абразивного зносу. Берилієву бронзу </a:t>
            </a:r>
            <a:r>
              <a:rPr sz="1200" dirty="0">
                <a:latin typeface="Times New Roman"/>
                <a:cs typeface="Times New Roman"/>
              </a:rPr>
              <a:t>можна термічно </a:t>
            </a:r>
            <a:r>
              <a:rPr sz="1200" spc="-5" dirty="0">
                <a:latin typeface="Times New Roman"/>
                <a:cs typeface="Times New Roman"/>
              </a:rPr>
              <a:t>обробляти для </a:t>
            </a:r>
            <a:r>
              <a:rPr sz="1200" dirty="0">
                <a:latin typeface="Times New Roman"/>
                <a:cs typeface="Times New Roman"/>
              </a:rPr>
              <a:t>підви-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щення </a:t>
            </a:r>
            <a:r>
              <a:rPr sz="1200" spc="-5" dirty="0">
                <a:latin typeface="Times New Roman"/>
                <a:cs typeface="Times New Roman"/>
              </a:rPr>
              <a:t>міцності, зносостійкості та </a:t>
            </a:r>
            <a:r>
              <a:rPr sz="1200" dirty="0">
                <a:latin typeface="Times New Roman"/>
                <a:cs typeface="Times New Roman"/>
              </a:rPr>
              <a:t>електропровідності. </a:t>
            </a:r>
            <a:r>
              <a:rPr sz="1200" spc="-5" dirty="0">
                <a:latin typeface="Times New Roman"/>
                <a:cs typeface="Times New Roman"/>
              </a:rPr>
              <a:t>Берилієва </a:t>
            </a:r>
            <a:r>
              <a:rPr sz="1200" dirty="0">
                <a:latin typeface="Times New Roman"/>
                <a:cs typeface="Times New Roman"/>
              </a:rPr>
              <a:t>бронза </a:t>
            </a:r>
            <a:r>
              <a:rPr sz="1200" spc="-5" dirty="0">
                <a:latin typeface="Times New Roman"/>
                <a:cs typeface="Times New Roman"/>
              </a:rPr>
              <a:t>досягає най- </a:t>
            </a:r>
            <a:r>
              <a:rPr sz="1200" dirty="0">
                <a:latin typeface="Times New Roman"/>
                <a:cs typeface="Times New Roman"/>
              </a:rPr>
              <a:t> більшої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</a:t>
            </a:r>
            <a:r>
              <a:rPr sz="1200" dirty="0">
                <a:latin typeface="Times New Roman"/>
                <a:cs typeface="Times New Roman"/>
              </a:rPr>
              <a:t> (до</a:t>
            </a:r>
            <a:r>
              <a:rPr sz="1200" spc="-5" dirty="0">
                <a:latin typeface="Times New Roman"/>
                <a:cs typeface="Times New Roman"/>
              </a:rPr>
              <a:t> 1400 МПа)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усіх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dirty="0">
                <a:latin typeface="Times New Roman"/>
                <a:cs typeface="Times New Roman"/>
              </a:rPr>
              <a:t> міді.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570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Берилієві </a:t>
            </a:r>
            <a:r>
              <a:rPr sz="1200" spc="-5" dirty="0">
                <a:latin typeface="Times New Roman"/>
                <a:cs typeface="Times New Roman"/>
              </a:rPr>
              <a:t>бронзи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високу теплопровідність </a:t>
            </a:r>
            <a:r>
              <a:rPr sz="1200" dirty="0">
                <a:latin typeface="Times New Roman"/>
                <a:cs typeface="Times New Roman"/>
              </a:rPr>
              <a:t>(107 </a:t>
            </a:r>
            <a:r>
              <a:rPr sz="1200" spc="-5" dirty="0">
                <a:latin typeface="Times New Roman"/>
                <a:cs typeface="Times New Roman"/>
              </a:rPr>
              <a:t>Вт/(м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К)) та електричну про-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відність. Вони </a:t>
            </a:r>
            <a:r>
              <a:rPr sz="1200" dirty="0">
                <a:latin typeface="Times New Roman"/>
                <a:cs typeface="Times New Roman"/>
              </a:rPr>
              <a:t>добре </a:t>
            </a:r>
            <a:r>
              <a:rPr sz="1200" spc="-5" dirty="0">
                <a:latin typeface="Times New Roman"/>
                <a:cs typeface="Times New Roman"/>
              </a:rPr>
              <a:t>обробляються різанням, зварюються точковим та роликовим зва-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рюванням, </a:t>
            </a:r>
            <a:r>
              <a:rPr sz="1200" dirty="0">
                <a:latin typeface="Times New Roman"/>
                <a:cs typeface="Times New Roman"/>
              </a:rPr>
              <a:t>однак </a:t>
            </a:r>
            <a:r>
              <a:rPr sz="1200" spc="-5" dirty="0">
                <a:latin typeface="Times New Roman"/>
                <a:cs typeface="Times New Roman"/>
              </a:rPr>
              <a:t>широкий </a:t>
            </a:r>
            <a:r>
              <a:rPr sz="1200" dirty="0">
                <a:latin typeface="Times New Roman"/>
                <a:cs typeface="Times New Roman"/>
              </a:rPr>
              <a:t>температурний </a:t>
            </a:r>
            <a:r>
              <a:rPr sz="1200" spc="-5" dirty="0">
                <a:latin typeface="Times New Roman"/>
                <a:cs typeface="Times New Roman"/>
              </a:rPr>
              <a:t>інтервал </a:t>
            </a:r>
            <a:r>
              <a:rPr sz="1200" dirty="0">
                <a:latin typeface="Times New Roman"/>
                <a:cs typeface="Times New Roman"/>
              </a:rPr>
              <a:t>кристалізації </a:t>
            </a:r>
            <a:r>
              <a:rPr sz="1200" spc="-5" dirty="0">
                <a:latin typeface="Times New Roman"/>
                <a:cs typeface="Times New Roman"/>
              </a:rPr>
              <a:t>ускладнює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дугове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Берилієві </a:t>
            </a:r>
            <a:r>
              <a:rPr sz="1200" spc="-5" dirty="0">
                <a:latin typeface="Times New Roman"/>
                <a:cs typeface="Times New Roman"/>
              </a:rPr>
              <a:t>бронзи </a:t>
            </a:r>
            <a:r>
              <a:rPr sz="1200" dirty="0">
                <a:latin typeface="Times New Roman"/>
                <a:cs typeface="Times New Roman"/>
              </a:rPr>
              <a:t>є теплостійкими </a:t>
            </a:r>
            <a:r>
              <a:rPr sz="1200" spc="-5" dirty="0">
                <a:latin typeface="Times New Roman"/>
                <a:cs typeface="Times New Roman"/>
              </a:rPr>
              <a:t>матеріалами, </a:t>
            </a:r>
            <a:r>
              <a:rPr sz="1200" dirty="0">
                <a:latin typeface="Times New Roman"/>
                <a:cs typeface="Times New Roman"/>
              </a:rPr>
              <a:t>стійко </a:t>
            </a:r>
            <a:r>
              <a:rPr sz="1200" spc="-5" dirty="0">
                <a:latin typeface="Times New Roman"/>
                <a:cs typeface="Times New Roman"/>
              </a:rPr>
              <a:t>працюють </a:t>
            </a:r>
            <a:r>
              <a:rPr sz="1200" dirty="0">
                <a:latin typeface="Times New Roman"/>
                <a:cs typeface="Times New Roman"/>
              </a:rPr>
              <a:t>при </a:t>
            </a:r>
            <a:r>
              <a:rPr sz="1200" spc="-5" dirty="0">
                <a:latin typeface="Times New Roman"/>
                <a:cs typeface="Times New Roman"/>
              </a:rPr>
              <a:t>температурах </a:t>
            </a:r>
            <a:r>
              <a:rPr sz="1200" dirty="0">
                <a:latin typeface="Times New Roman"/>
                <a:cs typeface="Times New Roman"/>
              </a:rPr>
              <a:t> до </a:t>
            </a:r>
            <a:r>
              <a:rPr sz="1200" spc="-5" dirty="0">
                <a:latin typeface="Times New Roman"/>
                <a:cs typeface="Times New Roman"/>
              </a:rPr>
              <a:t>310...340 °С. При </a:t>
            </a:r>
            <a:r>
              <a:rPr sz="1200" dirty="0">
                <a:latin typeface="Times New Roman"/>
                <a:cs typeface="Times New Roman"/>
              </a:rPr>
              <a:t>500 °С </a:t>
            </a:r>
            <a:r>
              <a:rPr sz="1200" spc="-5" dirty="0">
                <a:latin typeface="Times New Roman"/>
                <a:cs typeface="Times New Roman"/>
              </a:rPr>
              <a:t>вони </a:t>
            </a:r>
            <a:r>
              <a:rPr sz="1200" dirty="0">
                <a:latin typeface="Times New Roman"/>
                <a:cs typeface="Times New Roman"/>
              </a:rPr>
              <a:t>мають приблизно </a:t>
            </a:r>
            <a:r>
              <a:rPr sz="1200" spc="-5" dirty="0">
                <a:latin typeface="Times New Roman"/>
                <a:cs typeface="Times New Roman"/>
              </a:rPr>
              <a:t>такий </a:t>
            </a:r>
            <a:r>
              <a:rPr sz="1200" dirty="0">
                <a:latin typeface="Times New Roman"/>
                <a:cs typeface="Times New Roman"/>
              </a:rPr>
              <a:t>самий </a:t>
            </a:r>
            <a:r>
              <a:rPr sz="1200" spc="-5" dirty="0">
                <a:latin typeface="Times New Roman"/>
                <a:cs typeface="Times New Roman"/>
              </a:rPr>
              <a:t>тимчасовий </a:t>
            </a:r>
            <a:r>
              <a:rPr sz="1200" dirty="0">
                <a:latin typeface="Times New Roman"/>
                <a:cs typeface="Times New Roman"/>
              </a:rPr>
              <a:t>опір розри-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ванню,</a:t>
            </a:r>
            <a:r>
              <a:rPr sz="1200" dirty="0">
                <a:latin typeface="Times New Roman"/>
                <a:cs typeface="Times New Roman"/>
              </a:rPr>
              <a:t> як</a:t>
            </a:r>
            <a:r>
              <a:rPr sz="1200" spc="-5" dirty="0">
                <a:latin typeface="Times New Roman"/>
                <a:cs typeface="Times New Roman"/>
              </a:rPr>
              <a:t> олов’яно-фосфористі та </a:t>
            </a:r>
            <a:r>
              <a:rPr sz="1200" dirty="0">
                <a:latin typeface="Times New Roman"/>
                <a:cs typeface="Times New Roman"/>
              </a:rPr>
              <a:t>алюмінієві бронзи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кімнатній</a:t>
            </a:r>
            <a:r>
              <a:rPr sz="1200" spc="-5" dirty="0">
                <a:latin typeface="Times New Roman"/>
                <a:cs typeface="Times New Roman"/>
              </a:rPr>
              <a:t> температурі.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берилієвій </a:t>
            </a:r>
            <a:r>
              <a:rPr sz="1200" dirty="0">
                <a:latin typeface="Times New Roman"/>
                <a:cs typeface="Times New Roman"/>
              </a:rPr>
              <a:t>бронзі </a:t>
            </a:r>
            <a:r>
              <a:rPr sz="1200" spc="-5" dirty="0">
                <a:latin typeface="Times New Roman"/>
                <a:cs typeface="Times New Roman"/>
              </a:rPr>
              <a:t>висока міцність поєднується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немагнітними властивостями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відсутністю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іскріння.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Тому берилієву бронзу застосовують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інструменту (рис. 12.38),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 не </a:t>
            </a:r>
            <a:r>
              <a:rPr sz="1200" dirty="0">
                <a:latin typeface="Times New Roman"/>
                <a:cs typeface="Times New Roman"/>
              </a:rPr>
              <a:t>дає </a:t>
            </a:r>
            <a:r>
              <a:rPr sz="1200" spc="-5" dirty="0">
                <a:latin typeface="Times New Roman"/>
                <a:cs typeface="Times New Roman"/>
              </a:rPr>
              <a:t>іскру при </a:t>
            </a:r>
            <a:r>
              <a:rPr sz="1200" dirty="0">
                <a:latin typeface="Times New Roman"/>
                <a:cs typeface="Times New Roman"/>
              </a:rPr>
              <a:t>ударі об </a:t>
            </a:r>
            <a:r>
              <a:rPr sz="1200" spc="-5" dirty="0">
                <a:latin typeface="Times New Roman"/>
                <a:cs typeface="Times New Roman"/>
              </a:rPr>
              <a:t>метал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камінь, </a:t>
            </a:r>
            <a:r>
              <a:rPr sz="1200" dirty="0">
                <a:latin typeface="Times New Roman"/>
                <a:cs typeface="Times New Roman"/>
              </a:rPr>
              <a:t>що дозволяє </a:t>
            </a:r>
            <a:r>
              <a:rPr sz="1200" spc="-5" dirty="0">
                <a:latin typeface="Times New Roman"/>
                <a:cs typeface="Times New Roman"/>
              </a:rPr>
              <a:t>використовувати його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вибухонебезпечних роботах.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28" y="8331963"/>
            <a:ext cx="5786755" cy="1650364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183005" marR="1176020" algn="ctr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12.38. </a:t>
            </a:r>
            <a:r>
              <a:rPr sz="1000" spc="-5" dirty="0">
                <a:latin typeface="Times New Roman"/>
                <a:cs typeface="Times New Roman"/>
              </a:rPr>
              <a:t>Розвідний </a:t>
            </a:r>
            <a:r>
              <a:rPr sz="1000" dirty="0">
                <a:latin typeface="Times New Roman"/>
                <a:cs typeface="Times New Roman"/>
              </a:rPr>
              <a:t>ключ з </a:t>
            </a:r>
            <a:r>
              <a:rPr sz="1000" spc="-5" dirty="0">
                <a:latin typeface="Times New Roman"/>
                <a:cs typeface="Times New Roman"/>
              </a:rPr>
              <a:t>позначкою «BeCu», </a:t>
            </a:r>
            <a:r>
              <a:rPr sz="1000" dirty="0">
                <a:latin typeface="Times New Roman"/>
                <a:cs typeface="Times New Roman"/>
              </a:rPr>
              <a:t>яка </a:t>
            </a:r>
            <a:r>
              <a:rPr sz="1000" spc="-5" dirty="0">
                <a:latin typeface="Times New Roman"/>
                <a:cs typeface="Times New Roman"/>
              </a:rPr>
              <a:t>позначає,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виготовлений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берилієвої бронзи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Берилієва </a:t>
            </a:r>
            <a:r>
              <a:rPr sz="1200" spc="-5" dirty="0">
                <a:latin typeface="Times New Roman"/>
                <a:cs typeface="Times New Roman"/>
              </a:rPr>
              <a:t>бронза (наприклад, БрБ2)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високоякісним пружинним </a:t>
            </a:r>
            <a:r>
              <a:rPr sz="1200" dirty="0">
                <a:latin typeface="Times New Roman"/>
                <a:cs typeface="Times New Roman"/>
              </a:rPr>
              <a:t>матеріалом. </a:t>
            </a:r>
            <a:r>
              <a:rPr sz="1200" spc="-5" dirty="0">
                <a:latin typeface="Times New Roman"/>
                <a:cs typeface="Times New Roman"/>
              </a:rPr>
              <a:t>Роз- </a:t>
            </a:r>
            <a:r>
              <a:rPr sz="1200" dirty="0">
                <a:latin typeface="Times New Roman"/>
                <a:cs typeface="Times New Roman"/>
              </a:rPr>
              <a:t> чинність берилію в міді зі </a:t>
            </a:r>
            <a:r>
              <a:rPr sz="1200" spc="-5" dirty="0">
                <a:latin typeface="Times New Roman"/>
                <a:cs typeface="Times New Roman"/>
              </a:rPr>
              <a:t>зниженням температури значно </a:t>
            </a:r>
            <a:r>
              <a:rPr sz="1200" dirty="0">
                <a:latin typeface="Times New Roman"/>
                <a:cs typeface="Times New Roman"/>
              </a:rPr>
              <a:t>зменшується. </a:t>
            </a:r>
            <a:r>
              <a:rPr sz="1200" spc="-5" dirty="0">
                <a:latin typeface="Times New Roman"/>
                <a:cs typeface="Times New Roman"/>
              </a:rPr>
              <a:t>Це явище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користовують </a:t>
            </a:r>
            <a:r>
              <a:rPr sz="1200" dirty="0">
                <a:latin typeface="Times New Roman"/>
                <a:cs typeface="Times New Roman"/>
              </a:rPr>
              <a:t>для отримання </a:t>
            </a:r>
            <a:r>
              <a:rPr sz="1200" spc="-5" dirty="0">
                <a:latin typeface="Times New Roman"/>
                <a:cs typeface="Times New Roman"/>
              </a:rPr>
              <a:t>високих властивостей </a:t>
            </a:r>
            <a:r>
              <a:rPr sz="1200" dirty="0">
                <a:latin typeface="Times New Roman"/>
                <a:cs typeface="Times New Roman"/>
              </a:rPr>
              <a:t>(пружність </a:t>
            </a:r>
            <a:r>
              <a:rPr sz="1200" spc="-5" dirty="0">
                <a:latin typeface="Times New Roman"/>
                <a:cs typeface="Times New Roman"/>
              </a:rPr>
              <a:t>та міцність) </a:t>
            </a:r>
            <a:r>
              <a:rPr sz="1200" dirty="0">
                <a:latin typeface="Times New Roman"/>
                <a:cs typeface="Times New Roman"/>
              </a:rPr>
              <a:t>виробів </a:t>
            </a:r>
            <a:r>
              <a:rPr sz="1200" spc="-5" dirty="0">
                <a:latin typeface="Times New Roman"/>
                <a:cs typeface="Times New Roman"/>
              </a:rPr>
              <a:t>ме-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тодом дисперсійного </a:t>
            </a:r>
            <a:r>
              <a:rPr sz="1200" dirty="0">
                <a:latin typeface="Times New Roman"/>
                <a:cs typeface="Times New Roman"/>
              </a:rPr>
              <a:t>твердіння.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00"/>
              </a:spcBef>
            </a:pPr>
            <a:r>
              <a:rPr sz="1000" spc="-5" dirty="0">
                <a:latin typeface="Times New Roman"/>
                <a:cs typeface="Times New Roman"/>
              </a:rPr>
              <a:t>257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08203" y="7023651"/>
            <a:ext cx="4694962" cy="1197532"/>
          </a:xfrm>
          <a:prstGeom prst="rect">
            <a:avLst/>
          </a:prstGeom>
        </p:spPr>
      </p:pic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73" y="516889"/>
            <a:ext cx="5787390" cy="49701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Берилієві </a:t>
            </a:r>
            <a:r>
              <a:rPr sz="1200" spc="-5" dirty="0">
                <a:latin typeface="Times New Roman"/>
                <a:cs typeface="Times New Roman"/>
              </a:rPr>
              <a:t>бронзи випускають переважно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смуг, стрічок, дроту та </a:t>
            </a:r>
            <a:r>
              <a:rPr sz="1200" dirty="0">
                <a:latin typeface="Times New Roman"/>
                <a:cs typeface="Times New Roman"/>
              </a:rPr>
              <a:t>інших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деформованих </a:t>
            </a:r>
            <a:r>
              <a:rPr sz="1200" spc="-5" dirty="0">
                <a:latin typeface="Times New Roman"/>
                <a:cs typeface="Times New Roman"/>
              </a:rPr>
              <a:t>напівфабрикатів. Разом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тим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них можна отримати </a:t>
            </a:r>
            <a:r>
              <a:rPr sz="1200" dirty="0">
                <a:latin typeface="Times New Roman"/>
                <a:cs typeface="Times New Roman"/>
              </a:rPr>
              <a:t>якісні </a:t>
            </a:r>
            <a:r>
              <a:rPr sz="1200" spc="-5" dirty="0">
                <a:latin typeface="Times New Roman"/>
                <a:cs typeface="Times New Roman"/>
              </a:rPr>
              <a:t>фасонні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ливки. </a:t>
            </a:r>
            <a:r>
              <a:rPr sz="1200" dirty="0">
                <a:latin typeface="Times New Roman"/>
                <a:cs typeface="Times New Roman"/>
              </a:rPr>
              <a:t>З берилієвих бронз </a:t>
            </a:r>
            <a:r>
              <a:rPr sz="1200" spc="-5" dirty="0">
                <a:latin typeface="Times New Roman"/>
                <a:cs typeface="Times New Roman"/>
              </a:rPr>
              <a:t>виготовляють </a:t>
            </a:r>
            <a:r>
              <a:rPr sz="1200" dirty="0">
                <a:latin typeface="Times New Roman"/>
                <a:cs typeface="Times New Roman"/>
              </a:rPr>
              <a:t>деталі відповідального </a:t>
            </a:r>
            <a:r>
              <a:rPr sz="1200" spc="-5" dirty="0">
                <a:latin typeface="Times New Roman"/>
                <a:cs typeface="Times New Roman"/>
              </a:rPr>
              <a:t>призначення: пружні </a:t>
            </a:r>
            <a:r>
              <a:rPr sz="1200" dirty="0">
                <a:latin typeface="Times New Roman"/>
                <a:cs typeface="Times New Roman"/>
              </a:rPr>
              <a:t> елементи </a:t>
            </a:r>
            <a:r>
              <a:rPr sz="1200" spc="-5" dirty="0">
                <a:latin typeface="Times New Roman"/>
                <a:cs typeface="Times New Roman"/>
              </a:rPr>
              <a:t>точних приладів (плоскі пружини, пружинні контакти, мембрани); деталі,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 на знос (кулачки, шестерні, черв’ячні передачі); підшипники,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працюють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високих</a:t>
            </a:r>
            <a:r>
              <a:rPr sz="1200" dirty="0">
                <a:latin typeface="Times New Roman"/>
                <a:cs typeface="Times New Roman"/>
              </a:rPr>
              <a:t> швидкостях, високому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ts val="1645"/>
              </a:lnSpc>
              <a:spcBef>
                <a:spcPts val="810"/>
              </a:spcBef>
            </a:pPr>
            <a:r>
              <a:rPr sz="1400" b="1" spc="-5" dirty="0">
                <a:latin typeface="Times New Roman"/>
                <a:cs typeface="Times New Roman"/>
              </a:rPr>
              <a:t>12.5.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ПІДШИПНИКОВІ</a:t>
            </a:r>
            <a:endParaRPr sz="1400">
              <a:latin typeface="Times New Roman"/>
              <a:cs typeface="Times New Roman"/>
            </a:endParaRPr>
          </a:p>
          <a:p>
            <a:pPr marR="5715" algn="r">
              <a:lnSpc>
                <a:spcPts val="1645"/>
              </a:lnSpc>
            </a:pPr>
            <a:r>
              <a:rPr sz="1400" b="1" spc="-5" dirty="0">
                <a:latin typeface="Times New Roman"/>
                <a:cs typeface="Times New Roman"/>
              </a:rPr>
              <a:t>(АНТИФРИКЦІЙНІ)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300355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антифрикційних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матеріалів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відносяться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сплави: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олов’яні бронзи, </a:t>
            </a:r>
            <a:r>
              <a:rPr sz="1200" dirty="0">
                <a:latin typeface="Times New Roman"/>
                <a:cs typeface="Times New Roman"/>
              </a:rPr>
              <a:t>що містять 8 % </a:t>
            </a:r>
            <a:r>
              <a:rPr sz="1200" spc="-5" dirty="0">
                <a:latin typeface="Times New Roman"/>
                <a:cs typeface="Times New Roman"/>
              </a:rPr>
              <a:t>олова, та свинцеві бронзи, </a:t>
            </a:r>
            <a:r>
              <a:rPr sz="1200" dirty="0">
                <a:latin typeface="Times New Roman"/>
                <a:cs typeface="Times New Roman"/>
              </a:rPr>
              <a:t>що містять до 30 %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свинцю, </a:t>
            </a:r>
            <a:r>
              <a:rPr sz="1200" dirty="0">
                <a:latin typeface="Times New Roman"/>
                <a:cs typeface="Times New Roman"/>
              </a:rPr>
              <a:t>з них </a:t>
            </a:r>
            <a:r>
              <a:rPr sz="1200" spc="-5" dirty="0">
                <a:latin typeface="Times New Roman"/>
                <a:cs typeface="Times New Roman"/>
              </a:rPr>
              <a:t>виготовляють </a:t>
            </a:r>
            <a:r>
              <a:rPr sz="1200" dirty="0">
                <a:latin typeface="Times New Roman"/>
                <a:cs typeface="Times New Roman"/>
              </a:rPr>
              <a:t>вкладиші для </a:t>
            </a:r>
            <a:r>
              <a:rPr sz="1200" spc="-5" dirty="0">
                <a:latin typeface="Times New Roman"/>
                <a:cs typeface="Times New Roman"/>
              </a:rPr>
              <a:t>підшипників тертя ковзання, які працюють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важких умовах,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великих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питомих</a:t>
            </a:r>
            <a:r>
              <a:rPr sz="1200" dirty="0">
                <a:latin typeface="Times New Roman"/>
                <a:cs typeface="Times New Roman"/>
              </a:rPr>
              <a:t> тисках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швидкостях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(див. </a:t>
            </a:r>
            <a:r>
              <a:rPr sz="1200" dirty="0">
                <a:latin typeface="Times New Roman"/>
                <a:cs typeface="Times New Roman"/>
              </a:rPr>
              <a:t>підрозділ </a:t>
            </a:r>
            <a:r>
              <a:rPr sz="1200" spc="-5" dirty="0">
                <a:latin typeface="Times New Roman"/>
                <a:cs typeface="Times New Roman"/>
              </a:rPr>
              <a:t>12.4.3.2);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сірі </a:t>
            </a:r>
            <a:r>
              <a:rPr sz="1200" spc="-5" dirty="0">
                <a:latin typeface="Times New Roman"/>
                <a:cs typeface="Times New Roman"/>
              </a:rPr>
              <a:t>та ковкі </a:t>
            </a:r>
            <a:r>
              <a:rPr sz="1200" dirty="0">
                <a:latin typeface="Times New Roman"/>
                <a:cs typeface="Times New Roman"/>
              </a:rPr>
              <a:t>чавуни – </a:t>
            </a:r>
            <a:r>
              <a:rPr sz="1200" spc="-5" dirty="0">
                <a:latin typeface="Times New Roman"/>
                <a:cs typeface="Times New Roman"/>
              </a:rPr>
              <a:t>застосовуються </a:t>
            </a:r>
            <a:r>
              <a:rPr sz="1200" dirty="0">
                <a:latin typeface="Times New Roman"/>
                <a:cs typeface="Times New Roman"/>
              </a:rPr>
              <a:t>для менш </a:t>
            </a:r>
            <a:r>
              <a:rPr sz="1200" spc="-5" dirty="0">
                <a:latin typeface="Times New Roman"/>
                <a:cs typeface="Times New Roman"/>
              </a:rPr>
              <a:t>відповідальних вкладишів,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 при високому тиску та </a:t>
            </a:r>
            <a:r>
              <a:rPr sz="1200" dirty="0">
                <a:latin typeface="Times New Roman"/>
                <a:cs typeface="Times New Roman"/>
              </a:rPr>
              <a:t>малих </a:t>
            </a:r>
            <a:r>
              <a:rPr sz="1200" spc="-5" dirty="0">
                <a:latin typeface="Times New Roman"/>
                <a:cs typeface="Times New Roman"/>
              </a:rPr>
              <a:t>швидкостях, графітові включення </a:t>
            </a:r>
            <a:r>
              <a:rPr sz="1200" dirty="0">
                <a:latin typeface="Times New Roman"/>
                <a:cs typeface="Times New Roman"/>
              </a:rPr>
              <a:t>в чавуні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 канали, які утримують </a:t>
            </a:r>
            <a:r>
              <a:rPr sz="1200" dirty="0">
                <a:latin typeface="Times New Roman"/>
                <a:cs typeface="Times New Roman"/>
              </a:rPr>
              <a:t>мастило </a:t>
            </a:r>
            <a:r>
              <a:rPr sz="1200" spc="-5" dirty="0">
                <a:latin typeface="Times New Roman"/>
                <a:cs typeface="Times New Roman"/>
              </a:rPr>
              <a:t>та грають </a:t>
            </a:r>
            <a:r>
              <a:rPr sz="1200" dirty="0">
                <a:latin typeface="Times New Roman"/>
                <a:cs typeface="Times New Roman"/>
              </a:rPr>
              <a:t>роль </a:t>
            </a:r>
            <a:r>
              <a:rPr sz="1200" spc="-5" dirty="0">
                <a:latin typeface="Times New Roman"/>
                <a:cs typeface="Times New Roman"/>
              </a:rPr>
              <a:t>мастила (див. </a:t>
            </a:r>
            <a:r>
              <a:rPr sz="1200" dirty="0">
                <a:latin typeface="Times New Roman"/>
                <a:cs typeface="Times New Roman"/>
              </a:rPr>
              <a:t>підрозділи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11.4.1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11.4.4);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олов’яні та свинцеві </a:t>
            </a:r>
            <a:r>
              <a:rPr sz="1200" dirty="0">
                <a:latin typeface="Times New Roman"/>
                <a:cs typeface="Times New Roman"/>
              </a:rPr>
              <a:t>бабіти – </a:t>
            </a:r>
            <a:r>
              <a:rPr sz="1200" spc="-5" dirty="0">
                <a:latin typeface="Times New Roman"/>
                <a:cs typeface="Times New Roman"/>
              </a:rPr>
              <a:t>вони </a:t>
            </a:r>
            <a:r>
              <a:rPr sz="1200" dirty="0">
                <a:latin typeface="Times New Roman"/>
                <a:cs typeface="Times New Roman"/>
              </a:rPr>
              <a:t>містять </a:t>
            </a:r>
            <a:r>
              <a:rPr sz="1200" spc="-5" dirty="0">
                <a:latin typeface="Times New Roman"/>
                <a:cs typeface="Times New Roman"/>
              </a:rPr>
              <a:t>м’які пластичні метали (олово та сви-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нець)</a:t>
            </a:r>
            <a:r>
              <a:rPr sz="1200" dirty="0">
                <a:latin typeface="Times New Roman"/>
                <a:cs typeface="Times New Roman"/>
              </a:rPr>
              <a:t> з добавками</a:t>
            </a:r>
            <a:r>
              <a:rPr sz="1200" spc="-5" dirty="0">
                <a:latin typeface="Times New Roman"/>
                <a:cs typeface="Times New Roman"/>
              </a:rPr>
              <a:t> міді,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сурми </a:t>
            </a:r>
            <a:r>
              <a:rPr sz="1200" dirty="0">
                <a:latin typeface="Times New Roman"/>
                <a:cs typeface="Times New Roman"/>
              </a:rPr>
              <a:t>і, </a:t>
            </a:r>
            <a:r>
              <a:rPr sz="1200" spc="-5" dirty="0">
                <a:latin typeface="Times New Roman"/>
                <a:cs typeface="Times New Roman"/>
              </a:rPr>
              <a:t>рідше,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кадмію,</a:t>
            </a:r>
            <a:r>
              <a:rPr sz="1200" dirty="0">
                <a:latin typeface="Times New Roman"/>
                <a:cs typeface="Times New Roman"/>
              </a:rPr>
              <a:t> нікелю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 інших</a:t>
            </a:r>
            <a:r>
              <a:rPr sz="1200" spc="-5" dirty="0">
                <a:latin typeface="Times New Roman"/>
                <a:cs typeface="Times New Roman"/>
              </a:rPr>
              <a:t> домішок;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45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цинкові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антифрикційні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65904" marR="5715" indent="-354330" algn="r">
              <a:lnSpc>
                <a:spcPts val="138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12.5.1.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СПЛАВИ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НА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ОСНОВІ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ОЛОВА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АБО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СВИНЦЮ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58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1966" y="5680955"/>
            <a:ext cx="5840730" cy="372491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 marR="32384" indent="287655" algn="just">
              <a:lnSpc>
                <a:spcPct val="99000"/>
              </a:lnSpc>
              <a:spcBef>
                <a:spcPts val="115"/>
              </a:spcBef>
            </a:pPr>
            <a:r>
              <a:rPr sz="1200" i="1" dirty="0">
                <a:latin typeface="Times New Roman"/>
                <a:cs typeface="Times New Roman"/>
              </a:rPr>
              <a:t>Бабіт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антифрикційний </a:t>
            </a: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на основі олова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свинцю (температура плавлен-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300...440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C), призначений </a:t>
            </a:r>
            <a:r>
              <a:rPr sz="1200" spc="-5" dirty="0">
                <a:latin typeface="Times New Roman"/>
                <a:cs typeface="Times New Roman"/>
              </a:rPr>
              <a:t>для використання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шару, залитого або </a:t>
            </a:r>
            <a:r>
              <a:rPr sz="1200" dirty="0">
                <a:latin typeface="Times New Roman"/>
                <a:cs typeface="Times New Roman"/>
              </a:rPr>
              <a:t>напиля-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корпусу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вкладиша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підшипника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ковзання.</a:t>
            </a:r>
            <a:endParaRPr sz="1200">
              <a:latin typeface="Times New Roman"/>
              <a:cs typeface="Times New Roman"/>
            </a:endParaRPr>
          </a:p>
          <a:p>
            <a:pPr marL="38100" marR="32384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складом</a:t>
            </a:r>
            <a:r>
              <a:rPr sz="1200" dirty="0">
                <a:latin typeface="Times New Roman"/>
                <a:cs typeface="Times New Roman"/>
              </a:rPr>
              <a:t> бабіти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класифікують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олов’яні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(Б83,</a:t>
            </a:r>
            <a:r>
              <a:rPr sz="1200" dirty="0">
                <a:latin typeface="Times New Roman"/>
                <a:cs typeface="Times New Roman"/>
              </a:rPr>
              <a:t> Б88),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олов’яно-свинцеві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(БС6,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Б16)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свинцеві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(БК2,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БКА).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Останні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своєму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</a:t>
            </a:r>
            <a:r>
              <a:rPr sz="1200" spc="-5" dirty="0">
                <a:latin typeface="Times New Roman"/>
                <a:cs typeface="Times New Roman"/>
              </a:rPr>
              <a:t> олова.</a:t>
            </a:r>
            <a:endParaRPr sz="1200">
              <a:latin typeface="Times New Roman"/>
              <a:cs typeface="Times New Roman"/>
            </a:endParaRPr>
          </a:p>
          <a:p>
            <a:pPr marL="38100" marR="3365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</a:t>
            </a:r>
            <a:r>
              <a:rPr sz="1200" dirty="0">
                <a:latin typeface="Times New Roman"/>
                <a:cs typeface="Times New Roman"/>
              </a:rPr>
              <a:t>легуючих </a:t>
            </a:r>
            <a:r>
              <a:rPr sz="1200" spc="-5" dirty="0">
                <a:latin typeface="Times New Roman"/>
                <a:cs typeface="Times New Roman"/>
              </a:rPr>
              <a:t>присадок можуть </a:t>
            </a:r>
            <a:r>
              <a:rPr sz="1200" dirty="0">
                <a:latin typeface="Times New Roman"/>
                <a:cs typeface="Times New Roman"/>
              </a:rPr>
              <a:t>бути </a:t>
            </a:r>
            <a:r>
              <a:rPr sz="1200" spc="-5" dirty="0">
                <a:latin typeface="Times New Roman"/>
                <a:cs typeface="Times New Roman"/>
              </a:rPr>
              <a:t>використані: сурма, мідь, нікель, миш’як,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кадмій,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телур,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кальцій,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натрій,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магній.</a:t>
            </a:r>
            <a:endParaRPr sz="1200">
              <a:latin typeface="Times New Roman"/>
              <a:cs typeface="Times New Roman"/>
            </a:endParaRPr>
          </a:p>
          <a:p>
            <a:pPr marL="1882139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поширені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варіанти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сплавів:</a:t>
            </a:r>
            <a:endParaRPr sz="1200">
              <a:latin typeface="Times New Roman"/>
              <a:cs typeface="Times New Roman"/>
            </a:endParaRPr>
          </a:p>
          <a:p>
            <a:pPr marL="1996439" indent="-114935">
              <a:lnSpc>
                <a:spcPts val="1380"/>
              </a:lnSpc>
              <a:buChar char="–"/>
              <a:tabLst>
                <a:tab pos="1997075" algn="l"/>
              </a:tabLst>
            </a:pPr>
            <a:r>
              <a:rPr sz="1200" dirty="0">
                <a:latin typeface="Times New Roman"/>
                <a:cs typeface="Times New Roman"/>
              </a:rPr>
              <a:t>90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олова,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міді;</a:t>
            </a:r>
            <a:endParaRPr sz="1200">
              <a:latin typeface="Times New Roman"/>
              <a:cs typeface="Times New Roman"/>
            </a:endParaRPr>
          </a:p>
          <a:p>
            <a:pPr marL="1996439" indent="-114935">
              <a:lnSpc>
                <a:spcPts val="1380"/>
              </a:lnSpc>
              <a:buChar char="–"/>
              <a:tabLst>
                <a:tab pos="1997075" algn="l"/>
              </a:tabLst>
            </a:pPr>
            <a:r>
              <a:rPr sz="1200" dirty="0">
                <a:latin typeface="Times New Roman"/>
                <a:cs typeface="Times New Roman"/>
              </a:rPr>
              <a:t>89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олова,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сурми,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міді;</a:t>
            </a:r>
            <a:endParaRPr sz="1200">
              <a:latin typeface="Times New Roman"/>
              <a:cs typeface="Times New Roman"/>
            </a:endParaRPr>
          </a:p>
          <a:p>
            <a:pPr marL="1996439" indent="-114935">
              <a:lnSpc>
                <a:spcPts val="1380"/>
              </a:lnSpc>
              <a:buChar char="–"/>
              <a:tabLst>
                <a:tab pos="1997075" algn="l"/>
              </a:tabLst>
            </a:pPr>
            <a:r>
              <a:rPr sz="1200" dirty="0">
                <a:latin typeface="Times New Roman"/>
                <a:cs typeface="Times New Roman"/>
              </a:rPr>
              <a:t>80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свинцю, </a:t>
            </a:r>
            <a:r>
              <a:rPr sz="1200" dirty="0">
                <a:latin typeface="Times New Roman"/>
                <a:cs typeface="Times New Roman"/>
              </a:rPr>
              <a:t>15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сурми,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олова.</a:t>
            </a:r>
            <a:endParaRPr sz="1200">
              <a:latin typeface="Times New Roman"/>
              <a:cs typeface="Times New Roman"/>
            </a:endParaRPr>
          </a:p>
          <a:p>
            <a:pPr marL="1593850" marR="304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Свою </a:t>
            </a:r>
            <a:r>
              <a:rPr sz="1200" dirty="0">
                <a:latin typeface="Times New Roman"/>
                <a:cs typeface="Times New Roman"/>
              </a:rPr>
              <a:t>назву бабіти </a:t>
            </a:r>
            <a:r>
              <a:rPr sz="1200" spc="-5" dirty="0">
                <a:latin typeface="Times New Roman"/>
                <a:cs typeface="Times New Roman"/>
              </a:rPr>
              <a:t>отримали на </a:t>
            </a:r>
            <a:r>
              <a:rPr sz="1200" dirty="0">
                <a:latin typeface="Times New Roman"/>
                <a:cs typeface="Times New Roman"/>
              </a:rPr>
              <a:t>честь </a:t>
            </a:r>
            <a:r>
              <a:rPr sz="1200" spc="-5" dirty="0">
                <a:latin typeface="Times New Roman"/>
                <a:cs typeface="Times New Roman"/>
              </a:rPr>
              <a:t>американського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нахідника </a:t>
            </a:r>
            <a:r>
              <a:rPr sz="1200" spc="-10" dirty="0">
                <a:latin typeface="Times New Roman"/>
                <a:cs typeface="Times New Roman"/>
              </a:rPr>
              <a:t>І. </a:t>
            </a:r>
            <a:r>
              <a:rPr sz="1200" spc="-25" dirty="0">
                <a:latin typeface="Times New Roman"/>
                <a:cs typeface="Times New Roman"/>
              </a:rPr>
              <a:t>Беббітта, </a:t>
            </a:r>
            <a:r>
              <a:rPr sz="1200" spc="-1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1839 </a:t>
            </a:r>
            <a:r>
              <a:rPr sz="1200" spc="-20" dirty="0">
                <a:latin typeface="Times New Roman"/>
                <a:cs typeface="Times New Roman"/>
              </a:rPr>
              <a:t>році розробив перший </a:t>
            </a:r>
            <a:r>
              <a:rPr sz="1200" spc="-25" dirty="0">
                <a:latin typeface="Times New Roman"/>
                <a:cs typeface="Times New Roman"/>
              </a:rPr>
              <a:t>підшип-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никовий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сплав.</a:t>
            </a:r>
            <a:r>
              <a:rPr sz="1200" dirty="0">
                <a:latin typeface="Times New Roman"/>
                <a:cs typeface="Times New Roman"/>
              </a:rPr>
              <a:t> Він винайшов підшипник з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металевого </a:t>
            </a:r>
            <a:r>
              <a:rPr sz="1200" spc="-5" dirty="0">
                <a:latin typeface="Times New Roman"/>
                <a:cs typeface="Times New Roman"/>
              </a:rPr>
              <a:t>сплаву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основі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низьким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коефіцієнтом тертя.</a:t>
            </a:r>
            <a:endParaRPr sz="1200">
              <a:latin typeface="Times New Roman"/>
              <a:cs typeface="Times New Roman"/>
            </a:endParaRPr>
          </a:p>
          <a:p>
            <a:pPr marL="1593850" marR="330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Кращі</a:t>
            </a:r>
            <a:r>
              <a:rPr sz="1200" dirty="0">
                <a:latin typeface="Times New Roman"/>
                <a:cs typeface="Times New Roman"/>
              </a:rPr>
              <a:t> антифрикційні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мають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олов’яні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бабіти.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Мікроструктура бабіту </a:t>
            </a:r>
            <a:r>
              <a:rPr sz="1200" dirty="0">
                <a:latin typeface="Times New Roman"/>
                <a:cs typeface="Times New Roman"/>
              </a:rPr>
              <a:t>Б83 </a:t>
            </a:r>
            <a:r>
              <a:rPr sz="1200" spc="-5" dirty="0">
                <a:latin typeface="Times New Roman"/>
                <a:cs typeface="Times New Roman"/>
              </a:rPr>
              <a:t>(олово, сурма, мідь)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швидкого </a:t>
            </a:r>
            <a:r>
              <a:rPr sz="1200" dirty="0">
                <a:latin typeface="Times New Roman"/>
                <a:cs typeface="Times New Roman"/>
              </a:rPr>
              <a:t> охолодження </a:t>
            </a:r>
            <a:r>
              <a:rPr sz="1200" spc="-5" dirty="0">
                <a:latin typeface="Times New Roman"/>
                <a:cs typeface="Times New Roman"/>
              </a:rPr>
              <a:t>(рис </a:t>
            </a:r>
            <a:r>
              <a:rPr sz="1200" dirty="0">
                <a:latin typeface="Times New Roman"/>
                <a:cs typeface="Times New Roman"/>
              </a:rPr>
              <a:t>12.39,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 </a:t>
            </a:r>
            <a:r>
              <a:rPr sz="1200" spc="-5" dirty="0">
                <a:latin typeface="Times New Roman"/>
                <a:cs typeface="Times New Roman"/>
              </a:rPr>
              <a:t>містить </a:t>
            </a:r>
            <a:r>
              <a:rPr sz="1200" dirty="0">
                <a:latin typeface="Times New Roman"/>
                <a:cs typeface="Times New Roman"/>
              </a:rPr>
              <a:t>тверді </a:t>
            </a:r>
            <a:r>
              <a:rPr sz="1200" spc="-5" dirty="0">
                <a:latin typeface="Times New Roman"/>
                <a:cs typeface="Times New Roman"/>
              </a:rPr>
              <a:t>дрібні кубики сполу-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 SnSb, </a:t>
            </a:r>
            <a:r>
              <a:rPr sz="1200" dirty="0">
                <a:latin typeface="Times New Roman"/>
                <a:cs typeface="Times New Roman"/>
              </a:rPr>
              <a:t>твердий </a:t>
            </a:r>
            <a:r>
              <a:rPr sz="1200" spc="-5" dirty="0">
                <a:latin typeface="Times New Roman"/>
                <a:cs typeface="Times New Roman"/>
              </a:rPr>
              <a:t>скелет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сполуки Cu</a:t>
            </a:r>
            <a:r>
              <a:rPr sz="1200" spc="-7" baseline="-10416" dirty="0">
                <a:latin typeface="Times New Roman"/>
                <a:cs typeface="Times New Roman"/>
              </a:rPr>
              <a:t>6</a:t>
            </a:r>
            <a:r>
              <a:rPr sz="1200" spc="-5" dirty="0">
                <a:latin typeface="Times New Roman"/>
                <a:cs typeface="Times New Roman"/>
              </a:rPr>
              <a:t>Sn</a:t>
            </a:r>
            <a:r>
              <a:rPr sz="1200" spc="-7" baseline="-10416" dirty="0">
                <a:latin typeface="Times New Roman"/>
                <a:cs typeface="Times New Roman"/>
              </a:rPr>
              <a:t>5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в’язку </a:t>
            </a:r>
            <a:r>
              <a:rPr sz="1200" spc="-10" dirty="0">
                <a:latin typeface="Times New Roman"/>
                <a:cs typeface="Times New Roman"/>
              </a:rPr>
              <a:t>основу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потрійної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(твердий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Sb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37975" y="9372844"/>
            <a:ext cx="42818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частинки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</a:t>
            </a:r>
            <a:r>
              <a:rPr sz="1200" spc="-7" baseline="-10416" dirty="0">
                <a:latin typeface="Times New Roman"/>
                <a:cs typeface="Times New Roman"/>
              </a:rPr>
              <a:t>6</a:t>
            </a:r>
            <a:r>
              <a:rPr sz="1200" spc="-5" dirty="0">
                <a:latin typeface="Times New Roman"/>
                <a:cs typeface="Times New Roman"/>
              </a:rPr>
              <a:t>Sn</a:t>
            </a:r>
            <a:r>
              <a:rPr sz="1200" spc="-7" baseline="-10416" dirty="0">
                <a:latin typeface="Times New Roman"/>
                <a:cs typeface="Times New Roman"/>
              </a:rPr>
              <a:t>5</a:t>
            </a:r>
            <a:r>
              <a:rPr sz="1200" spc="55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SnSb).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Мікроструктура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низькосурм’яного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0090" y="7322057"/>
            <a:ext cx="1440942" cy="191643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030474" y="9292079"/>
            <a:ext cx="8197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Ісаак</a:t>
            </a:r>
            <a:r>
              <a:rPr sz="1000" i="1" spc="-5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Беббітт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6" y="516889"/>
            <a:ext cx="5863590" cy="918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олов’яністого бабіту Б89,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містить </a:t>
            </a:r>
            <a:r>
              <a:rPr sz="1200" dirty="0">
                <a:latin typeface="Times New Roman"/>
                <a:cs typeface="Times New Roman"/>
              </a:rPr>
              <a:t>7 % </a:t>
            </a:r>
            <a:r>
              <a:rPr sz="1200" spc="-5" dirty="0">
                <a:latin typeface="Times New Roman"/>
                <a:cs typeface="Times New Roman"/>
              </a:rPr>
              <a:t>сурми, тобто </a:t>
            </a:r>
            <a:r>
              <a:rPr sz="1200" dirty="0">
                <a:latin typeface="Times New Roman"/>
                <a:cs typeface="Times New Roman"/>
              </a:rPr>
              <a:t>нижче межі розчинності сурми 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олові (рис. 12.39,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), </a:t>
            </a:r>
            <a:r>
              <a:rPr sz="1200" spc="-5" dirty="0">
                <a:latin typeface="Times New Roman"/>
                <a:cs typeface="Times New Roman"/>
              </a:rPr>
              <a:t>не має кубічних </a:t>
            </a:r>
            <a:r>
              <a:rPr sz="1200" dirty="0">
                <a:latin typeface="Times New Roman"/>
                <a:cs typeface="Times New Roman"/>
              </a:rPr>
              <a:t>кристалів сполуки </a:t>
            </a:r>
            <a:r>
              <a:rPr sz="1200" spc="-5" dirty="0">
                <a:latin typeface="Times New Roman"/>
                <a:cs typeface="Times New Roman"/>
              </a:rPr>
              <a:t>SnSb. Мікроструктура містить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тверді </a:t>
            </a:r>
            <a:r>
              <a:rPr sz="1200" spc="-5" dirty="0">
                <a:latin typeface="Times New Roman"/>
                <a:cs typeface="Times New Roman"/>
              </a:rPr>
              <a:t>голчасті </a:t>
            </a:r>
            <a:r>
              <a:rPr sz="1200" dirty="0">
                <a:latin typeface="Times New Roman"/>
                <a:cs typeface="Times New Roman"/>
              </a:rPr>
              <a:t>кристали</a:t>
            </a:r>
            <a:r>
              <a:rPr sz="1200" spc="-5" dirty="0">
                <a:latin typeface="Times New Roman"/>
                <a:cs typeface="Times New Roman"/>
              </a:rPr>
              <a:t> Cu</a:t>
            </a:r>
            <a:r>
              <a:rPr sz="1200" spc="-7" baseline="-10416" dirty="0">
                <a:latin typeface="Times New Roman"/>
                <a:cs typeface="Times New Roman"/>
              </a:rPr>
              <a:t>6</a:t>
            </a:r>
            <a:r>
              <a:rPr sz="1200" spc="-5" dirty="0">
                <a:latin typeface="Times New Roman"/>
                <a:cs typeface="Times New Roman"/>
              </a:rPr>
              <a:t>Sn</a:t>
            </a:r>
            <a:r>
              <a:rPr sz="1200" spc="-7" baseline="-10416" dirty="0">
                <a:latin typeface="Times New Roman"/>
                <a:cs typeface="Times New Roman"/>
              </a:rPr>
              <a:t>5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59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29867" y="1501905"/>
            <a:ext cx="2508504" cy="367283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149602" y="3838954"/>
            <a:ext cx="250825" cy="12065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8890">
              <a:lnSpc>
                <a:spcPts val="940"/>
              </a:lnSpc>
            </a:pP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-5" dirty="0">
                <a:latin typeface="Times New Roman"/>
                <a:cs typeface="Times New Roman"/>
              </a:rPr>
              <a:t>n</a:t>
            </a:r>
            <a:r>
              <a:rPr sz="850" spc="20" dirty="0">
                <a:latin typeface="Times New Roman"/>
                <a:cs typeface="Times New Roman"/>
              </a:rPr>
              <a:t>Sb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41170" y="2338576"/>
            <a:ext cx="408940" cy="14732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44450">
              <a:lnSpc>
                <a:spcPts val="1015"/>
              </a:lnSpc>
            </a:pPr>
            <a:r>
              <a:rPr sz="850" spc="10" dirty="0">
                <a:latin typeface="Times New Roman"/>
                <a:cs typeface="Times New Roman"/>
              </a:rPr>
              <a:t>Сu</a:t>
            </a:r>
            <a:r>
              <a:rPr sz="825" spc="15" baseline="-15151" dirty="0">
                <a:latin typeface="Times New Roman"/>
                <a:cs typeface="Times New Roman"/>
              </a:rPr>
              <a:t>6</a:t>
            </a:r>
            <a:r>
              <a:rPr sz="850" spc="10" dirty="0">
                <a:latin typeface="Times New Roman"/>
                <a:cs typeface="Times New Roman"/>
              </a:rPr>
              <a:t>Sn</a:t>
            </a:r>
            <a:r>
              <a:rPr sz="825" spc="15" baseline="-15151" dirty="0">
                <a:latin typeface="Times New Roman"/>
                <a:cs typeface="Times New Roman"/>
              </a:rPr>
              <a:t>5</a:t>
            </a:r>
            <a:endParaRPr sz="825" baseline="-15151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981580" y="2470022"/>
            <a:ext cx="1534795" cy="1125855"/>
            <a:chOff x="1981580" y="2470022"/>
            <a:chExt cx="1534795" cy="1125855"/>
          </a:xfrm>
        </p:grpSpPr>
        <p:sp>
          <p:nvSpPr>
            <p:cNvPr id="10" name="object 10"/>
            <p:cNvSpPr/>
            <p:nvPr/>
          </p:nvSpPr>
          <p:spPr>
            <a:xfrm>
              <a:off x="1987295" y="2475737"/>
              <a:ext cx="78740" cy="157480"/>
            </a:xfrm>
            <a:custGeom>
              <a:avLst/>
              <a:gdLst/>
              <a:ahLst/>
              <a:cxnLst/>
              <a:rect l="l" t="t" r="r" b="b"/>
              <a:pathLst>
                <a:path w="78739" h="157480">
                  <a:moveTo>
                    <a:pt x="78486" y="0"/>
                  </a:moveTo>
                  <a:lnTo>
                    <a:pt x="0" y="156972"/>
                  </a:lnTo>
                </a:path>
              </a:pathLst>
            </a:custGeom>
            <a:ln w="111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976372" y="3357375"/>
              <a:ext cx="539750" cy="238760"/>
            </a:xfrm>
            <a:custGeom>
              <a:avLst/>
              <a:gdLst/>
              <a:ahLst/>
              <a:cxnLst/>
              <a:rect l="l" t="t" r="r" b="b"/>
              <a:pathLst>
                <a:path w="539750" h="238760">
                  <a:moveTo>
                    <a:pt x="539492" y="0"/>
                  </a:moveTo>
                  <a:lnTo>
                    <a:pt x="0" y="0"/>
                  </a:lnTo>
                  <a:lnTo>
                    <a:pt x="0" y="238502"/>
                  </a:lnTo>
                  <a:lnTo>
                    <a:pt x="539492" y="238502"/>
                  </a:lnTo>
                  <a:lnTo>
                    <a:pt x="5394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2976372" y="3357375"/>
            <a:ext cx="539750" cy="1085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220">
              <a:lnSpc>
                <a:spcPts val="855"/>
              </a:lnSpc>
            </a:pPr>
            <a:r>
              <a:rPr sz="850" spc="10" dirty="0">
                <a:latin typeface="Times New Roman"/>
                <a:cs typeface="Times New Roman"/>
              </a:rPr>
              <a:t>Трійна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76372" y="3465769"/>
            <a:ext cx="539750" cy="13017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36830">
              <a:lnSpc>
                <a:spcPts val="910"/>
              </a:lnSpc>
            </a:pPr>
            <a:r>
              <a:rPr sz="850" spc="10" dirty="0">
                <a:latin typeface="Times New Roman"/>
                <a:cs typeface="Times New Roman"/>
              </a:rPr>
              <a:t>евтектика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048761" y="3217163"/>
            <a:ext cx="40005" cy="186690"/>
          </a:xfrm>
          <a:custGeom>
            <a:avLst/>
            <a:gdLst/>
            <a:ahLst/>
            <a:cxnLst/>
            <a:rect l="l" t="t" r="r" b="b"/>
            <a:pathLst>
              <a:path w="40005" h="186689">
                <a:moveTo>
                  <a:pt x="39624" y="0"/>
                </a:moveTo>
                <a:lnTo>
                  <a:pt x="0" y="186690"/>
                </a:lnTo>
              </a:path>
            </a:pathLst>
          </a:custGeom>
          <a:ln w="1112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154423" y="1501905"/>
            <a:ext cx="2555240" cy="3672840"/>
            <a:chOff x="4154423" y="1501905"/>
            <a:chExt cx="2555240" cy="3672840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54423" y="1501905"/>
              <a:ext cx="2554986" cy="3672836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5983223" y="3533392"/>
              <a:ext cx="378460" cy="158750"/>
            </a:xfrm>
            <a:custGeom>
              <a:avLst/>
              <a:gdLst/>
              <a:ahLst/>
              <a:cxnLst/>
              <a:rect l="l" t="t" r="r" b="b"/>
              <a:pathLst>
                <a:path w="378460" h="158750">
                  <a:moveTo>
                    <a:pt x="377954" y="0"/>
                  </a:moveTo>
                  <a:lnTo>
                    <a:pt x="0" y="0"/>
                  </a:lnTo>
                  <a:lnTo>
                    <a:pt x="0" y="158497"/>
                  </a:lnTo>
                  <a:lnTo>
                    <a:pt x="377954" y="158497"/>
                  </a:lnTo>
                  <a:lnTo>
                    <a:pt x="3779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5986526" y="3510915"/>
            <a:ext cx="335915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dirty="0">
                <a:latin typeface="Times New Roman"/>
                <a:cs typeface="Times New Roman"/>
              </a:rPr>
              <a:t>Сu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Sn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128258" y="3571307"/>
            <a:ext cx="229870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5" dirty="0">
                <a:latin typeface="Times New Roman"/>
                <a:cs typeface="Times New Roman"/>
              </a:rPr>
              <a:t>6      </a:t>
            </a:r>
            <a:r>
              <a:rPr sz="600" spc="-65" dirty="0">
                <a:latin typeface="Times New Roman"/>
                <a:cs typeface="Times New Roman"/>
              </a:rPr>
              <a:t> </a:t>
            </a:r>
            <a:r>
              <a:rPr sz="600" spc="5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591050" y="2558859"/>
            <a:ext cx="584200" cy="955675"/>
            <a:chOff x="4591050" y="2558859"/>
            <a:chExt cx="584200" cy="955675"/>
          </a:xfrm>
        </p:grpSpPr>
        <p:sp>
          <p:nvSpPr>
            <p:cNvPr id="21" name="object 21"/>
            <p:cNvSpPr/>
            <p:nvPr/>
          </p:nvSpPr>
          <p:spPr>
            <a:xfrm>
              <a:off x="4903470" y="2564891"/>
              <a:ext cx="85725" cy="169545"/>
            </a:xfrm>
            <a:custGeom>
              <a:avLst/>
              <a:gdLst/>
              <a:ahLst/>
              <a:cxnLst/>
              <a:rect l="l" t="t" r="r" b="b"/>
              <a:pathLst>
                <a:path w="85725" h="169544">
                  <a:moveTo>
                    <a:pt x="85344" y="0"/>
                  </a:moveTo>
                  <a:lnTo>
                    <a:pt x="0" y="169164"/>
                  </a:lnTo>
                </a:path>
              </a:pathLst>
            </a:custGeom>
            <a:ln w="1203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591050" y="3368804"/>
              <a:ext cx="584200" cy="146050"/>
            </a:xfrm>
            <a:custGeom>
              <a:avLst/>
              <a:gdLst/>
              <a:ahLst/>
              <a:cxnLst/>
              <a:rect l="l" t="t" r="r" b="b"/>
              <a:pathLst>
                <a:path w="584200" h="146050">
                  <a:moveTo>
                    <a:pt x="583694" y="0"/>
                  </a:moveTo>
                  <a:lnTo>
                    <a:pt x="0" y="0"/>
                  </a:lnTo>
                  <a:lnTo>
                    <a:pt x="0" y="145539"/>
                  </a:lnTo>
                  <a:lnTo>
                    <a:pt x="583694" y="145539"/>
                  </a:lnTo>
                  <a:lnTo>
                    <a:pt x="5836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4591050" y="3368804"/>
            <a:ext cx="584200" cy="146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209">
              <a:lnSpc>
                <a:spcPts val="1070"/>
              </a:lnSpc>
            </a:pPr>
            <a:r>
              <a:rPr sz="950" dirty="0">
                <a:latin typeface="Times New Roman"/>
                <a:cs typeface="Times New Roman"/>
              </a:rPr>
              <a:t>Евтектика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903470" y="3278885"/>
            <a:ext cx="1212850" cy="333375"/>
          </a:xfrm>
          <a:custGeom>
            <a:avLst/>
            <a:gdLst/>
            <a:ahLst/>
            <a:cxnLst/>
            <a:rect l="l" t="t" r="r" b="b"/>
            <a:pathLst>
              <a:path w="1212850" h="333375">
                <a:moveTo>
                  <a:pt x="1212342" y="131826"/>
                </a:moveTo>
                <a:lnTo>
                  <a:pt x="1169670" y="332994"/>
                </a:lnTo>
              </a:path>
              <a:path w="1212850" h="333375">
                <a:moveTo>
                  <a:pt x="42672" y="0"/>
                </a:moveTo>
                <a:lnTo>
                  <a:pt x="0" y="131826"/>
                </a:lnTo>
              </a:path>
            </a:pathLst>
          </a:custGeom>
          <a:ln w="120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340355" y="5161280"/>
            <a:ext cx="285750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200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89296" y="5161280"/>
            <a:ext cx="285750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200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67802" y="5529327"/>
            <a:ext cx="5786755" cy="3505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12.39.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бабітів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марок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Б83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і </a:t>
            </a:r>
            <a:r>
              <a:rPr sz="1000" spc="-5" dirty="0">
                <a:latin typeface="Times New Roman"/>
                <a:cs typeface="Times New Roman"/>
              </a:rPr>
              <a:t>Б89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Бабіт,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</a:t>
            </a:r>
            <a:r>
              <a:rPr sz="1200" dirty="0">
                <a:latin typeface="Times New Roman"/>
                <a:cs typeface="Times New Roman"/>
              </a:rPr>
              <a:t> олово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(марки</a:t>
            </a:r>
            <a:r>
              <a:rPr sz="1200" dirty="0">
                <a:latin typeface="Times New Roman"/>
                <a:cs typeface="Times New Roman"/>
              </a:rPr>
              <a:t> Б88,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Б83,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Б83С,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SAE11,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SAE12,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ASTM2), використовують, </a:t>
            </a:r>
            <a:r>
              <a:rPr sz="1200" dirty="0">
                <a:latin typeface="Times New Roman"/>
                <a:cs typeface="Times New Roman"/>
              </a:rPr>
              <a:t>коли від </a:t>
            </a:r>
            <a:r>
              <a:rPr sz="1200" spc="-5" dirty="0">
                <a:latin typeface="Times New Roman"/>
                <a:cs typeface="Times New Roman"/>
              </a:rPr>
              <a:t>антифрикційного матеріалу вимогаються підвище-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в’язкість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мінімальний </a:t>
            </a:r>
            <a:r>
              <a:rPr sz="1200" dirty="0">
                <a:latin typeface="Times New Roman"/>
                <a:cs typeface="Times New Roman"/>
              </a:rPr>
              <a:t>коефіцієнт </a:t>
            </a:r>
            <a:r>
              <a:rPr sz="1200" spc="-5" dirty="0">
                <a:latin typeface="Times New Roman"/>
                <a:cs typeface="Times New Roman"/>
              </a:rPr>
              <a:t>тертя. Олов’яний </a:t>
            </a:r>
            <a:r>
              <a:rPr sz="1200" dirty="0">
                <a:latin typeface="Times New Roman"/>
                <a:cs typeface="Times New Roman"/>
              </a:rPr>
              <a:t>бабіт в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свинцевим </a:t>
            </a:r>
            <a:r>
              <a:rPr sz="1200" dirty="0">
                <a:latin typeface="Times New Roman"/>
                <a:cs typeface="Times New Roman"/>
              </a:rPr>
              <a:t> має </a:t>
            </a:r>
            <a:r>
              <a:rPr sz="1200" spc="-5" dirty="0">
                <a:latin typeface="Times New Roman"/>
                <a:cs typeface="Times New Roman"/>
              </a:rPr>
              <a:t>більш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стійкість,</a:t>
            </a:r>
            <a:r>
              <a:rPr sz="1200" dirty="0">
                <a:latin typeface="Times New Roman"/>
                <a:cs typeface="Times New Roman"/>
              </a:rPr>
              <a:t> зносостійкість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теплопровідність.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500"/>
              </a:lnSpc>
            </a:pPr>
            <a:r>
              <a:rPr sz="1200" spc="-5" dirty="0">
                <a:latin typeface="Times New Roman"/>
                <a:cs typeface="Times New Roman"/>
              </a:rPr>
              <a:t>Незважаючи на дуже гарні поверхневі властивості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здатність утримувати мастило,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припрацьовуватися та поглинати сторонні тверді частинки, не утворювати </a:t>
            </a:r>
            <a:r>
              <a:rPr sz="1200" dirty="0">
                <a:latin typeface="Times New Roman"/>
                <a:cs typeface="Times New Roman"/>
              </a:rPr>
              <a:t>задирів </a:t>
            </a:r>
            <a:r>
              <a:rPr sz="1200" spc="-5" dirty="0">
                <a:latin typeface="Times New Roman"/>
                <a:cs typeface="Times New Roman"/>
              </a:rPr>
              <a:t>валу,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 стійкість та технологічність,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олов’яні бабіти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низьку межу витрива- </a:t>
            </a:r>
            <a:r>
              <a:rPr sz="1200" dirty="0">
                <a:latin typeface="Times New Roman"/>
                <a:cs typeface="Times New Roman"/>
              </a:rPr>
              <a:t> лості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викришуються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дуже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важких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умовах,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на-</a:t>
            </a:r>
            <a:endParaRPr sz="1200">
              <a:latin typeface="Times New Roman"/>
              <a:cs typeface="Times New Roman"/>
            </a:endParaRPr>
          </a:p>
          <a:p>
            <a:pPr marL="12700" marR="1562100" algn="just">
              <a:lnSpc>
                <a:spcPts val="1500"/>
              </a:lnSpc>
            </a:pPr>
            <a:r>
              <a:rPr sz="1200" dirty="0">
                <a:latin typeface="Times New Roman"/>
                <a:cs typeface="Times New Roman"/>
              </a:rPr>
              <a:t>приклад, в дизельних </a:t>
            </a:r>
            <a:r>
              <a:rPr sz="1200" spc="-5" dirty="0">
                <a:latin typeface="Times New Roman"/>
                <a:cs typeface="Times New Roman"/>
              </a:rPr>
              <a:t>двигунах,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яких потрібне застосування </a:t>
            </a:r>
            <a:r>
              <a:rPr sz="1200" dirty="0">
                <a:latin typeface="Times New Roman"/>
                <a:cs typeface="Times New Roman"/>
              </a:rPr>
              <a:t> корінних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шатунних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підшипників</a:t>
            </a:r>
            <a:r>
              <a:rPr sz="1200" dirty="0">
                <a:latin typeface="Times New Roman"/>
                <a:cs typeface="Times New Roman"/>
              </a:rPr>
              <a:t> зі </a:t>
            </a:r>
            <a:r>
              <a:rPr sz="1200" spc="-5" dirty="0">
                <a:latin typeface="Times New Roman"/>
                <a:cs typeface="Times New Roman"/>
              </a:rPr>
              <a:t>свинцюватої бронзи.</a:t>
            </a:r>
            <a:endParaRPr sz="1200">
              <a:latin typeface="Times New Roman"/>
              <a:cs typeface="Times New Roman"/>
            </a:endParaRPr>
          </a:p>
          <a:p>
            <a:pPr marL="12700" marR="1560830" indent="287655" algn="just">
              <a:lnSpc>
                <a:spcPts val="1500"/>
              </a:lnSpc>
            </a:pPr>
            <a:r>
              <a:rPr sz="1200" dirty="0">
                <a:latin typeface="Times New Roman"/>
                <a:cs typeface="Times New Roman"/>
              </a:rPr>
              <a:t>Бабіти </a:t>
            </a:r>
            <a:r>
              <a:rPr sz="1200" spc="-5" dirty="0">
                <a:latin typeface="Times New Roman"/>
                <a:cs typeface="Times New Roman"/>
              </a:rPr>
              <a:t>на основі свинцю </a:t>
            </a:r>
            <a:r>
              <a:rPr sz="1200" dirty="0">
                <a:latin typeface="Times New Roman"/>
                <a:cs typeface="Times New Roman"/>
              </a:rPr>
              <a:t>мають дещо гірші </a:t>
            </a:r>
            <a:r>
              <a:rPr sz="1200" spc="-5" dirty="0">
                <a:latin typeface="Times New Roman"/>
                <a:cs typeface="Times New Roman"/>
              </a:rPr>
              <a:t>антифрикційні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властивості, </a:t>
            </a:r>
            <a:r>
              <a:rPr sz="1200" dirty="0">
                <a:latin typeface="Times New Roman"/>
                <a:cs typeface="Times New Roman"/>
              </a:rPr>
              <a:t>ніж </a:t>
            </a:r>
            <a:r>
              <a:rPr sz="1200" spc="-5" dirty="0">
                <a:latin typeface="Times New Roman"/>
                <a:cs typeface="Times New Roman"/>
              </a:rPr>
              <a:t>олов’яні, але вони </a:t>
            </a:r>
            <a:r>
              <a:rPr sz="1200" dirty="0">
                <a:latin typeface="Times New Roman"/>
                <a:cs typeface="Times New Roman"/>
              </a:rPr>
              <a:t>дешевші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менш </a:t>
            </a:r>
            <a:r>
              <a:rPr sz="1200" spc="-5" dirty="0">
                <a:latin typeface="Times New Roman"/>
                <a:cs typeface="Times New Roman"/>
              </a:rPr>
              <a:t>дефіцитні.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Свинцеві </a:t>
            </a:r>
            <a:r>
              <a:rPr sz="1200" dirty="0">
                <a:latin typeface="Times New Roman"/>
                <a:cs typeface="Times New Roman"/>
              </a:rPr>
              <a:t>бабіти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в підшипниках, </a:t>
            </a:r>
            <a:r>
              <a:rPr sz="1200" spc="-5" dirty="0">
                <a:latin typeface="Times New Roman"/>
                <a:cs typeface="Times New Roman"/>
              </a:rPr>
              <a:t>які працюють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легких </a:t>
            </a:r>
            <a:r>
              <a:rPr sz="1200" spc="-5" dirty="0">
                <a:latin typeface="Times New Roman"/>
                <a:cs typeface="Times New Roman"/>
              </a:rPr>
              <a:t>умовах.</a:t>
            </a:r>
            <a:r>
              <a:rPr sz="1200" dirty="0">
                <a:latin typeface="Times New Roman"/>
                <a:cs typeface="Times New Roman"/>
              </a:rPr>
              <a:t> У марках бабітів цифра </a:t>
            </a:r>
            <a:r>
              <a:rPr sz="1200" spc="-5" dirty="0">
                <a:latin typeface="Times New Roman"/>
                <a:cs typeface="Times New Roman"/>
              </a:rPr>
              <a:t>показує</a:t>
            </a:r>
            <a:r>
              <a:rPr sz="1200" dirty="0">
                <a:latin typeface="Times New Roman"/>
                <a:cs typeface="Times New Roman"/>
              </a:rPr>
              <a:t> вміст </a:t>
            </a:r>
            <a:r>
              <a:rPr sz="1200" spc="-5" dirty="0">
                <a:latin typeface="Times New Roman"/>
                <a:cs typeface="Times New Roman"/>
              </a:rPr>
              <a:t>олова.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Наприклад, </a:t>
            </a:r>
            <a:r>
              <a:rPr sz="1200" dirty="0">
                <a:latin typeface="Times New Roman"/>
                <a:cs typeface="Times New Roman"/>
              </a:rPr>
              <a:t>бабіт </a:t>
            </a:r>
            <a:r>
              <a:rPr sz="1200" spc="-5" dirty="0">
                <a:latin typeface="Times New Roman"/>
                <a:cs typeface="Times New Roman"/>
              </a:rPr>
              <a:t>БС6 </a:t>
            </a:r>
            <a:r>
              <a:rPr sz="1200" dirty="0">
                <a:latin typeface="Times New Roman"/>
                <a:cs typeface="Times New Roman"/>
              </a:rPr>
              <a:t>містить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6 % </a:t>
            </a:r>
            <a:r>
              <a:rPr sz="1200" spc="-5" dirty="0">
                <a:latin typeface="Times New Roman"/>
                <a:cs typeface="Times New Roman"/>
              </a:rPr>
              <a:t>олова та сурми, решта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свинець.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Великий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внесок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розробку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олов’яно-свинцевих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бабітів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067814" y="9016243"/>
            <a:ext cx="4231005" cy="5892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вніс  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засновник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московської     школи     з     металознавства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А. </a:t>
            </a:r>
            <a:r>
              <a:rPr sz="1200" dirty="0">
                <a:latin typeface="Times New Roman"/>
                <a:cs typeface="Times New Roman"/>
              </a:rPr>
              <a:t>М. Бочвар. </a:t>
            </a:r>
            <a:r>
              <a:rPr sz="1200" spc="-5" dirty="0">
                <a:latin typeface="Times New Roman"/>
                <a:cs typeface="Times New Roman"/>
              </a:rPr>
              <a:t>Розроблений ним </a:t>
            </a:r>
            <a:r>
              <a:rPr sz="1200" dirty="0">
                <a:latin typeface="Times New Roman"/>
                <a:cs typeface="Times New Roman"/>
              </a:rPr>
              <a:t>бабіт (Б16) </a:t>
            </a:r>
            <a:r>
              <a:rPr sz="1200" spc="-5" dirty="0">
                <a:latin typeface="Times New Roman"/>
                <a:cs typeface="Times New Roman"/>
              </a:rPr>
              <a:t>дозволив </a:t>
            </a:r>
            <a:r>
              <a:rPr sz="1200" dirty="0">
                <a:latin typeface="Times New Roman"/>
                <a:cs typeface="Times New Roman"/>
              </a:rPr>
              <a:t>заощадити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тисячі</a:t>
            </a:r>
            <a:r>
              <a:rPr sz="1200" spc="-5" dirty="0">
                <a:latin typeface="Times New Roman"/>
                <a:cs typeface="Times New Roman"/>
              </a:rPr>
              <a:t> тонн олова.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9" name="object 2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294" y="7257288"/>
            <a:ext cx="1440179" cy="1834896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5509514" y="9145016"/>
            <a:ext cx="122301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19734" marR="5080" indent="-40767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Анатолій Михайлович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Бочвар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6585" y="5749535"/>
            <a:ext cx="5888355" cy="42329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9809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12.5.2.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ЦИНКОВІ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АНТИФРИКЦІЙНІ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ЦАМ </a:t>
            </a:r>
            <a:r>
              <a:rPr sz="1200" dirty="0">
                <a:latin typeface="Times New Roman"/>
                <a:cs typeface="Times New Roman"/>
              </a:rPr>
              <a:t>(ZAMAK) – сімейство цинкових </a:t>
            </a:r>
            <a:r>
              <a:rPr sz="1200" spc="-5" dirty="0">
                <a:latin typeface="Times New Roman"/>
                <a:cs typeface="Times New Roman"/>
              </a:rPr>
              <a:t>сплавів, запропонованих </a:t>
            </a:r>
            <a:r>
              <a:rPr sz="1200" dirty="0">
                <a:latin typeface="Times New Roman"/>
                <a:cs typeface="Times New Roman"/>
              </a:rPr>
              <a:t>в 1929 </a:t>
            </a:r>
            <a:r>
              <a:rPr sz="1200" spc="-5" dirty="0">
                <a:latin typeface="Times New Roman"/>
                <a:cs typeface="Times New Roman"/>
              </a:rPr>
              <a:t>році амери- </a:t>
            </a:r>
            <a:r>
              <a:rPr sz="1200" dirty="0">
                <a:latin typeface="Times New Roman"/>
                <a:cs typeface="Times New Roman"/>
              </a:rPr>
              <a:t> канською компанією The </a:t>
            </a:r>
            <a:r>
              <a:rPr sz="1200" spc="-5" dirty="0">
                <a:latin typeface="Times New Roman"/>
                <a:cs typeface="Times New Roman"/>
              </a:rPr>
              <a:t>New </a:t>
            </a:r>
            <a:r>
              <a:rPr sz="1200" dirty="0">
                <a:latin typeface="Times New Roman"/>
                <a:cs typeface="Times New Roman"/>
              </a:rPr>
              <a:t>Jersey Zinc Corporation. </a:t>
            </a:r>
            <a:r>
              <a:rPr sz="1200" spc="-5" dirty="0">
                <a:latin typeface="Times New Roman"/>
                <a:cs typeface="Times New Roman"/>
              </a:rPr>
              <a:t>Їх основний </a:t>
            </a:r>
            <a:r>
              <a:rPr sz="1200" dirty="0">
                <a:latin typeface="Times New Roman"/>
                <a:cs typeface="Times New Roman"/>
              </a:rPr>
              <a:t>елемент – </a:t>
            </a:r>
            <a:r>
              <a:rPr sz="1200" spc="-5" dirty="0">
                <a:latin typeface="Times New Roman"/>
                <a:cs typeface="Times New Roman"/>
              </a:rPr>
              <a:t>цинк,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алюміній, мідь та магній. Оригінальна назва «ZAMAK»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абревіатура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значень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німецькій </a:t>
            </a:r>
            <a:r>
              <a:rPr sz="1200" spc="-5" dirty="0">
                <a:latin typeface="Times New Roman"/>
                <a:cs typeface="Times New Roman"/>
              </a:rPr>
              <a:t>мові </a:t>
            </a:r>
            <a:r>
              <a:rPr sz="1200" dirty="0">
                <a:latin typeface="Times New Roman"/>
                <a:cs typeface="Times New Roman"/>
              </a:rPr>
              <a:t>«zink (Zn) – aluminium (Al) – </a:t>
            </a:r>
            <a:r>
              <a:rPr sz="1200" spc="-5" dirty="0">
                <a:latin typeface="Times New Roman"/>
                <a:cs typeface="Times New Roman"/>
              </a:rPr>
              <a:t>magnesium </a:t>
            </a:r>
            <a:r>
              <a:rPr sz="1200" dirty="0">
                <a:latin typeface="Times New Roman"/>
                <a:cs typeface="Times New Roman"/>
              </a:rPr>
              <a:t>(Mg)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kupfer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(Cu)».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«ЦАМ»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абревіатура, поширена </a:t>
            </a:r>
            <a:r>
              <a:rPr sz="1200" dirty="0">
                <a:latin typeface="Times New Roman"/>
                <a:cs typeface="Times New Roman"/>
              </a:rPr>
              <a:t>в країнах </a:t>
            </a:r>
            <a:r>
              <a:rPr sz="1200" spc="-5" dirty="0">
                <a:latin typeface="Times New Roman"/>
                <a:cs typeface="Times New Roman"/>
              </a:rPr>
              <a:t>колишнього СРСР, </a:t>
            </a:r>
            <a:r>
              <a:rPr sz="1200" dirty="0">
                <a:latin typeface="Times New Roman"/>
                <a:cs typeface="Times New Roman"/>
              </a:rPr>
              <a:t>«цинк (Zn) – алюмі-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(Al)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(Cu)» </a:t>
            </a:r>
            <a:r>
              <a:rPr sz="1200" spc="-5" dirty="0">
                <a:latin typeface="Times New Roman"/>
                <a:cs typeface="Times New Roman"/>
              </a:rPr>
              <a:t>(магній,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присутній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сплаві).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ЦАМ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сріблясто-сірий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колір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виготовляються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чушках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(злитках).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складу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виділяють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види</a:t>
            </a:r>
            <a:r>
              <a:rPr sz="1200" spc="-5" dirty="0">
                <a:latin typeface="Times New Roman"/>
                <a:cs typeface="Times New Roman"/>
              </a:rPr>
              <a:t> цинкових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сплавів:</a:t>
            </a:r>
            <a:endParaRPr sz="1200">
              <a:latin typeface="Times New Roman"/>
              <a:cs typeface="Times New Roman"/>
            </a:endParaRPr>
          </a:p>
          <a:p>
            <a:pPr marL="461009" indent="-110489" algn="just">
              <a:lnSpc>
                <a:spcPts val="1380"/>
              </a:lnSpc>
              <a:buChar char="–"/>
              <a:tabLst>
                <a:tab pos="461645" algn="l"/>
              </a:tabLst>
            </a:pPr>
            <a:r>
              <a:rPr sz="1200" spc="-25" dirty="0">
                <a:latin typeface="Times New Roman"/>
                <a:cs typeface="Times New Roman"/>
              </a:rPr>
              <a:t>ливарні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(для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лиття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складних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тонкостінних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форм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наприклад,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корпусних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деталей);</a:t>
            </a:r>
            <a:endParaRPr sz="1200">
              <a:latin typeface="Times New Roman"/>
              <a:cs typeface="Times New Roman"/>
            </a:endParaRPr>
          </a:p>
          <a:p>
            <a:pPr marL="461009" indent="-110489" algn="just">
              <a:lnSpc>
                <a:spcPts val="1380"/>
              </a:lnSpc>
              <a:buChar char="–"/>
              <a:tabLst>
                <a:tab pos="461645" algn="l"/>
              </a:tabLst>
            </a:pPr>
            <a:r>
              <a:rPr sz="1200" spc="-20" dirty="0">
                <a:latin typeface="Times New Roman"/>
                <a:cs typeface="Times New Roman"/>
              </a:rPr>
              <a:t>такі,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деформуються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(для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виробництва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методами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пресування,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прокату,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витяжки);</a:t>
            </a:r>
            <a:endParaRPr sz="1200">
              <a:latin typeface="Times New Roman"/>
              <a:cs typeface="Times New Roman"/>
            </a:endParaRPr>
          </a:p>
          <a:p>
            <a:pPr marL="351155" marR="5651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антифрикційні </a:t>
            </a:r>
            <a:r>
              <a:rPr sz="1200" spc="-5" dirty="0">
                <a:latin typeface="Times New Roman"/>
                <a:cs typeface="Times New Roman"/>
              </a:rPr>
              <a:t>(для лиття </a:t>
            </a:r>
            <a:r>
              <a:rPr sz="1200" dirty="0">
                <a:latin typeface="Times New Roman"/>
                <a:cs typeface="Times New Roman"/>
              </a:rPr>
              <a:t>бі- </a:t>
            </a:r>
            <a:r>
              <a:rPr sz="1200" spc="-5" dirty="0">
                <a:latin typeface="Times New Roman"/>
                <a:cs typeface="Times New Roman"/>
              </a:rPr>
              <a:t>та монометалевих </a:t>
            </a:r>
            <a:r>
              <a:rPr sz="1200" dirty="0">
                <a:latin typeface="Times New Roman"/>
                <a:cs typeface="Times New Roman"/>
              </a:rPr>
              <a:t>деталей для </a:t>
            </a:r>
            <a:r>
              <a:rPr sz="1200" spc="-5" dirty="0">
                <a:latin typeface="Times New Roman"/>
                <a:cs typeface="Times New Roman"/>
              </a:rPr>
              <a:t>вузлів тертя).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потрійної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«цинк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мідь»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досить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різноманіт-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ні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(головним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чином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залежать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співвідношення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кількості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алюмінію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міді),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склада-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ct val="102099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ються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первинних </a:t>
            </a:r>
            <a:r>
              <a:rPr sz="1200" dirty="0">
                <a:latin typeface="Times New Roman"/>
                <a:cs typeface="Times New Roman"/>
              </a:rPr>
              <a:t>виділень </a:t>
            </a:r>
            <a:r>
              <a:rPr sz="1200" spc="-5" dirty="0">
                <a:latin typeface="Times New Roman"/>
                <a:cs typeface="Times New Roman"/>
              </a:rPr>
              <a:t>кристалів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(чистий цинк), </a:t>
            </a:r>
            <a:r>
              <a:rPr sz="1200" dirty="0">
                <a:latin typeface="Times New Roman"/>
                <a:cs typeface="Times New Roman"/>
              </a:rPr>
              <a:t>кристалів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(твердий </a:t>
            </a:r>
            <a:r>
              <a:rPr sz="1200" dirty="0">
                <a:latin typeface="Times New Roman"/>
                <a:cs typeface="Times New Roman"/>
              </a:rPr>
              <a:t>розчин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цинку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алюмінії)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Symbol"/>
                <a:cs typeface="Symbol"/>
              </a:rPr>
              <a:t></a:t>
            </a:r>
            <a:r>
              <a:rPr sz="1200" dirty="0">
                <a:latin typeface="Times New Roman"/>
                <a:cs typeface="Times New Roman"/>
              </a:rPr>
              <a:t> (хімічна </a:t>
            </a:r>
            <a:r>
              <a:rPr sz="1200" spc="-5" dirty="0">
                <a:latin typeface="Times New Roman"/>
                <a:cs typeface="Times New Roman"/>
              </a:rPr>
              <a:t>сполука CuZn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), подвійних </a:t>
            </a:r>
            <a:r>
              <a:rPr sz="1200" dirty="0">
                <a:latin typeface="Times New Roman"/>
                <a:cs typeface="Times New Roman"/>
              </a:rPr>
              <a:t>евтектики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Symbol"/>
                <a:cs typeface="Symbol"/>
              </a:rPr>
              <a:t>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dirty="0">
                <a:latin typeface="Times New Roman"/>
                <a:cs typeface="Times New Roman"/>
              </a:rPr>
              <a:t> або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spc="-5" dirty="0">
                <a:latin typeface="Symbol"/>
                <a:cs typeface="Symbol"/>
              </a:rPr>
              <a:t>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потрійної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dirty="0">
                <a:latin typeface="Symbol"/>
                <a:cs typeface="Symbol"/>
              </a:rPr>
              <a:t>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На рис. 12.41 приведено структуру литого сплаву, який містить: </a:t>
            </a:r>
            <a:r>
              <a:rPr sz="1200" dirty="0">
                <a:latin typeface="Times New Roman"/>
                <a:cs typeface="Times New Roman"/>
              </a:rPr>
              <a:t>Al – 4 %, </a:t>
            </a:r>
            <a:r>
              <a:rPr sz="1200" spc="-5" dirty="0">
                <a:latin typeface="Times New Roman"/>
                <a:cs typeface="Times New Roman"/>
              </a:rPr>
              <a:t>Сu </a:t>
            </a:r>
            <a:r>
              <a:rPr sz="1200" dirty="0">
                <a:latin typeface="Times New Roman"/>
                <a:cs typeface="Times New Roman"/>
              </a:rPr>
              <a:t>– 1 %,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решта.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260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75154" y="875786"/>
            <a:ext cx="31197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3444" algn="l"/>
                <a:tab pos="1385570" algn="l"/>
                <a:tab pos="1784985" algn="l"/>
                <a:tab pos="255016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Свинцевий	</a:t>
            </a:r>
            <a:r>
              <a:rPr sz="1200" dirty="0">
                <a:latin typeface="Times New Roman"/>
                <a:cs typeface="Times New Roman"/>
              </a:rPr>
              <a:t>бабіт	</a:t>
            </a:r>
            <a:r>
              <a:rPr sz="1200" spc="-5" dirty="0">
                <a:latin typeface="Times New Roman"/>
                <a:cs typeface="Times New Roman"/>
              </a:rPr>
              <a:t>Б16	</a:t>
            </a:r>
            <a:r>
              <a:rPr sz="1200" dirty="0">
                <a:latin typeface="Times New Roman"/>
                <a:cs typeface="Times New Roman"/>
              </a:rPr>
              <a:t>(67 %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Рb,	</a:t>
            </a:r>
            <a:r>
              <a:rPr sz="1200" dirty="0">
                <a:latin typeface="Times New Roman"/>
                <a:cs typeface="Times New Roman"/>
              </a:rPr>
              <a:t>16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Sn,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87119" y="1051046"/>
            <a:ext cx="34061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16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Sb,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Сu)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61712" y="1226306"/>
            <a:ext cx="3460750" cy="249745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жених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підшипників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автомобільних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моторів.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12.40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бабіту</a:t>
            </a:r>
            <a:r>
              <a:rPr sz="1200" dirty="0">
                <a:latin typeface="Times New Roman"/>
                <a:cs typeface="Times New Roman"/>
              </a:rPr>
              <a:t> марки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Б16. </a:t>
            </a:r>
            <a:r>
              <a:rPr sz="1200" spc="-25" dirty="0">
                <a:latin typeface="Times New Roman"/>
                <a:cs typeface="Times New Roman"/>
              </a:rPr>
              <a:t>М’якою </a:t>
            </a:r>
            <a:r>
              <a:rPr sz="1200" spc="-20" dirty="0">
                <a:latin typeface="Times New Roman"/>
                <a:cs typeface="Times New Roman"/>
              </a:rPr>
              <a:t>основою цього сплаву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20" dirty="0">
                <a:latin typeface="Times New Roman"/>
                <a:cs typeface="Times New Roman"/>
              </a:rPr>
              <a:t>евтектика на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основі свинцю (строкатий фон),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0" dirty="0">
                <a:latin typeface="Times New Roman"/>
                <a:cs typeface="Times New Roman"/>
              </a:rPr>
              <a:t>тверді </a:t>
            </a:r>
            <a:r>
              <a:rPr sz="1200" spc="-25" dirty="0">
                <a:latin typeface="Times New Roman"/>
                <a:cs typeface="Times New Roman"/>
              </a:rPr>
              <a:t>включення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хімічні</a:t>
            </a:r>
            <a:r>
              <a:rPr sz="1200" spc="-5" dirty="0">
                <a:latin typeface="Times New Roman"/>
                <a:cs typeface="Times New Roman"/>
              </a:rPr>
              <a:t> сполуки SnSb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Sn (світлі кристали).</a:t>
            </a:r>
            <a:endParaRPr sz="1200">
              <a:latin typeface="Times New Roman"/>
              <a:cs typeface="Times New Roman"/>
            </a:endParaRPr>
          </a:p>
          <a:p>
            <a:pPr marL="38100" marR="33020" indent="287655" algn="just">
              <a:lnSpc>
                <a:spcPct val="957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Евтектика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</a:t>
            </a:r>
            <a:r>
              <a:rPr sz="1200" dirty="0">
                <a:latin typeface="Times New Roman"/>
                <a:cs typeface="Times New Roman"/>
              </a:rPr>
              <a:t> Б16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твердіше,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ніж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твердий </a:t>
            </a:r>
            <a:r>
              <a:rPr sz="1200" dirty="0">
                <a:latin typeface="Times New Roman"/>
                <a:cs typeface="Times New Roman"/>
              </a:rPr>
              <a:t>розчин у </a:t>
            </a:r>
            <a:r>
              <a:rPr sz="1200" spc="-5" dirty="0">
                <a:latin typeface="Times New Roman"/>
                <a:cs typeface="Times New Roman"/>
              </a:rPr>
              <a:t>сплаві </a:t>
            </a:r>
            <a:r>
              <a:rPr sz="1200" dirty="0">
                <a:latin typeface="Times New Roman"/>
                <a:cs typeface="Times New Roman"/>
              </a:rPr>
              <a:t>Б83,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бабіти Б16 гірше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припрацьовуются,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проте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мало </a:t>
            </a:r>
            <a:r>
              <a:rPr sz="1200" spc="-5" dirty="0">
                <a:latin typeface="Times New Roman"/>
                <a:cs typeface="Times New Roman"/>
              </a:rPr>
              <a:t>містять дефіцитно-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олова.</a:t>
            </a:r>
            <a:endParaRPr sz="1200">
              <a:latin typeface="Times New Roman"/>
              <a:cs typeface="Times New Roman"/>
            </a:endParaRPr>
          </a:p>
          <a:p>
            <a:pPr marL="38100" marR="33020" indent="287655" algn="just">
              <a:lnSpc>
                <a:spcPts val="138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Бабіти </a:t>
            </a:r>
            <a:r>
              <a:rPr sz="1200" spc="-5" dirty="0">
                <a:latin typeface="Times New Roman"/>
                <a:cs typeface="Times New Roman"/>
              </a:rPr>
              <a:t>на основі свинцю </a:t>
            </a:r>
            <a:r>
              <a:rPr sz="1200" dirty="0">
                <a:latin typeface="Times New Roman"/>
                <a:cs typeface="Times New Roman"/>
              </a:rPr>
              <a:t>(марки Б16, </a:t>
            </a:r>
            <a:r>
              <a:rPr sz="1200" spc="-5" dirty="0">
                <a:latin typeface="Times New Roman"/>
                <a:cs typeface="Times New Roman"/>
              </a:rPr>
              <a:t>БН, </a:t>
            </a:r>
            <a:r>
              <a:rPr sz="1200" dirty="0">
                <a:latin typeface="Times New Roman"/>
                <a:cs typeface="Times New Roman"/>
              </a:rPr>
              <a:t>БСБ,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БКА,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БК2,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БК2Ш,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SAE13,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SAE14,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ASTM7,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SAE15,</a:t>
            </a:r>
            <a:endParaRPr sz="1200">
              <a:latin typeface="Times New Roman"/>
              <a:cs typeface="Times New Roman"/>
            </a:endParaRPr>
          </a:p>
          <a:p>
            <a:pPr marL="38100" marR="32384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ASTM15) </a:t>
            </a:r>
            <a:r>
              <a:rPr sz="1200" dirty="0">
                <a:latin typeface="Times New Roman"/>
                <a:cs typeface="Times New Roman"/>
              </a:rPr>
              <a:t>мають більш </a:t>
            </a:r>
            <a:r>
              <a:rPr sz="1200" spc="-5" dirty="0">
                <a:latin typeface="Times New Roman"/>
                <a:cs typeface="Times New Roman"/>
              </a:rPr>
              <a:t>високу робочу температуру,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ніж </a:t>
            </a:r>
            <a:r>
              <a:rPr sz="1200" spc="-5" dirty="0">
                <a:latin typeface="Times New Roman"/>
                <a:cs typeface="Times New Roman"/>
              </a:rPr>
              <a:t>на основі олова. Застосовуються </a:t>
            </a:r>
            <a:r>
              <a:rPr sz="1200" dirty="0">
                <a:latin typeface="Times New Roman"/>
                <a:cs typeface="Times New Roman"/>
              </a:rPr>
              <a:t>для підшип-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дизельних</a:t>
            </a:r>
            <a:r>
              <a:rPr sz="1200" spc="-5" dirty="0">
                <a:latin typeface="Times New Roman"/>
                <a:cs typeface="Times New Roman"/>
              </a:rPr>
              <a:t> двигунів, прокатних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станів,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81" y="3690612"/>
            <a:ext cx="5786755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715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Свінцево-кальцієвий </a:t>
            </a:r>
            <a:r>
              <a:rPr sz="1200" dirty="0">
                <a:latin typeface="Times New Roman"/>
                <a:cs typeface="Times New Roman"/>
              </a:rPr>
              <a:t>бабіт </a:t>
            </a:r>
            <a:r>
              <a:rPr sz="1200" spc="-5" dirty="0">
                <a:latin typeface="Times New Roman"/>
                <a:cs typeface="Times New Roman"/>
              </a:rPr>
              <a:t>використовують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підшипниках рухомого складу заліз- </a:t>
            </a:r>
            <a:r>
              <a:rPr sz="1200" dirty="0">
                <a:latin typeface="Times New Roman"/>
                <a:cs typeface="Times New Roman"/>
              </a:rPr>
              <a:t> ничного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транспорту.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Всі </a:t>
            </a:r>
            <a:r>
              <a:rPr sz="1200" dirty="0">
                <a:latin typeface="Times New Roman"/>
                <a:cs typeface="Times New Roman"/>
              </a:rPr>
              <a:t>бабіти мають </a:t>
            </a:r>
            <a:r>
              <a:rPr sz="1200" spc="-5" dirty="0">
                <a:latin typeface="Times New Roman"/>
                <a:cs typeface="Times New Roman"/>
              </a:rPr>
              <a:t>суттєвий </a:t>
            </a:r>
            <a:r>
              <a:rPr sz="1200" dirty="0">
                <a:latin typeface="Times New Roman"/>
                <a:cs typeface="Times New Roman"/>
              </a:rPr>
              <a:t>недолік – низький опір </a:t>
            </a:r>
            <a:r>
              <a:rPr sz="1200" spc="-5" dirty="0">
                <a:latin typeface="Times New Roman"/>
                <a:cs typeface="Times New Roman"/>
              </a:rPr>
              <a:t>втомі,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погіршує працездат- </a:t>
            </a:r>
            <a:r>
              <a:rPr sz="1200" dirty="0">
                <a:latin typeface="Times New Roman"/>
                <a:cs typeface="Times New Roman"/>
              </a:rPr>
              <a:t> ність </a:t>
            </a:r>
            <a:r>
              <a:rPr sz="1200" spc="-5" dirty="0">
                <a:latin typeface="Times New Roman"/>
                <a:cs typeface="Times New Roman"/>
              </a:rPr>
              <a:t>підшипника.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невелику </a:t>
            </a:r>
            <a:r>
              <a:rPr sz="1200" dirty="0">
                <a:latin typeface="Times New Roman"/>
                <a:cs typeface="Times New Roman"/>
              </a:rPr>
              <a:t>міцність бабіти </a:t>
            </a:r>
            <a:r>
              <a:rPr sz="1200" spc="-5" dirty="0">
                <a:latin typeface="Times New Roman"/>
                <a:cs typeface="Times New Roman"/>
              </a:rPr>
              <a:t>можуть успішно експлуатуватися </a:t>
            </a:r>
            <a:r>
              <a:rPr sz="1200" dirty="0">
                <a:latin typeface="Times New Roman"/>
                <a:cs typeface="Times New Roman"/>
              </a:rPr>
              <a:t> лише у </a:t>
            </a:r>
            <a:r>
              <a:rPr sz="1200" spc="-5" dirty="0">
                <a:latin typeface="Times New Roman"/>
                <a:cs typeface="Times New Roman"/>
              </a:rPr>
              <a:t>підшипниках, які </a:t>
            </a:r>
            <a:r>
              <a:rPr sz="1200" dirty="0">
                <a:latin typeface="Times New Roman"/>
                <a:cs typeface="Times New Roman"/>
              </a:rPr>
              <a:t>мають міцний </a:t>
            </a:r>
            <a:r>
              <a:rPr sz="1200" spc="-5" dirty="0">
                <a:latin typeface="Times New Roman"/>
                <a:cs typeface="Times New Roman"/>
              </a:rPr>
              <a:t>сталевий (чавунний)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бронзовий </a:t>
            </a:r>
            <a:r>
              <a:rPr sz="1200" dirty="0">
                <a:latin typeface="Times New Roman"/>
                <a:cs typeface="Times New Roman"/>
              </a:rPr>
              <a:t>корпус. </a:t>
            </a:r>
            <a:r>
              <a:rPr sz="1200" spc="-5" dirty="0">
                <a:latin typeface="Times New Roman"/>
                <a:cs typeface="Times New Roman"/>
              </a:rPr>
              <a:t>За- </a:t>
            </a:r>
            <a:r>
              <a:rPr sz="1200" dirty="0">
                <a:latin typeface="Times New Roman"/>
                <a:cs typeface="Times New Roman"/>
              </a:rPr>
              <a:t> звичай </a:t>
            </a:r>
            <a:r>
              <a:rPr sz="1200" spc="-5" dirty="0">
                <a:latin typeface="Times New Roman"/>
                <a:cs typeface="Times New Roman"/>
              </a:rPr>
              <a:t>тонкостінні підшипникові вкладиші автомобільних двигунів виготовляють </a:t>
            </a:r>
            <a:r>
              <a:rPr sz="1200" dirty="0">
                <a:latin typeface="Times New Roman"/>
                <a:cs typeface="Times New Roman"/>
              </a:rPr>
              <a:t>шта-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мпуванням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біметалічної стрічки, </a:t>
            </a:r>
            <a:r>
              <a:rPr sz="1200" dirty="0">
                <a:latin typeface="Times New Roman"/>
                <a:cs typeface="Times New Roman"/>
              </a:rPr>
              <a:t>отриманої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spc="-5" dirty="0">
                <a:latin typeface="Times New Roman"/>
                <a:cs typeface="Times New Roman"/>
              </a:rPr>
              <a:t>безперервної заливки. </a:t>
            </a:r>
            <a:r>
              <a:rPr sz="1200" dirty="0">
                <a:latin typeface="Times New Roman"/>
                <a:cs typeface="Times New Roman"/>
              </a:rPr>
              <a:t>Тривалість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</a:t>
            </a:r>
            <a:r>
              <a:rPr sz="1200" dirty="0">
                <a:latin typeface="Times New Roman"/>
                <a:cs typeface="Times New Roman"/>
              </a:rPr>
              <a:t> підшипників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товщини</a:t>
            </a:r>
            <a:r>
              <a:rPr sz="1200" dirty="0">
                <a:latin typeface="Times New Roman"/>
                <a:cs typeface="Times New Roman"/>
              </a:rPr>
              <a:t> бабітового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шару,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залитого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сталевий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вкладиш. </a:t>
            </a:r>
            <a:r>
              <a:rPr sz="1200" dirty="0">
                <a:latin typeface="Times New Roman"/>
                <a:cs typeface="Times New Roman"/>
              </a:rPr>
              <a:t>Зменшення </a:t>
            </a:r>
            <a:r>
              <a:rPr sz="1200" spc="-5" dirty="0">
                <a:latin typeface="Times New Roman"/>
                <a:cs typeface="Times New Roman"/>
              </a:rPr>
              <a:t>товщини шару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збільшує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термін</a:t>
            </a:r>
            <a:r>
              <a:rPr sz="1200" spc="-5" dirty="0">
                <a:latin typeface="Times New Roman"/>
                <a:cs typeface="Times New Roman"/>
              </a:rPr>
              <a:t> служби підшипника.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55725" y="1215318"/>
            <a:ext cx="1606296" cy="167189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2494026" y="1220701"/>
            <a:ext cx="414655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1050" spc="-5" dirty="0">
                <a:latin typeface="Times New Roman"/>
                <a:cs typeface="Times New Roman"/>
              </a:rPr>
              <a:t>Cu</a:t>
            </a:r>
            <a:r>
              <a:rPr sz="975" spc="-7" baseline="-12820" dirty="0">
                <a:latin typeface="Times New Roman"/>
                <a:cs typeface="Times New Roman"/>
              </a:rPr>
              <a:t>3</a:t>
            </a:r>
            <a:r>
              <a:rPr sz="1050" spc="-5" dirty="0">
                <a:latin typeface="Times New Roman"/>
                <a:cs typeface="Times New Roman"/>
              </a:rPr>
              <a:t>Sn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731264" y="1153667"/>
            <a:ext cx="486409" cy="1838325"/>
          </a:xfrm>
          <a:custGeom>
            <a:avLst/>
            <a:gdLst/>
            <a:ahLst/>
            <a:cxnLst/>
            <a:rect l="l" t="t" r="r" b="b"/>
            <a:pathLst>
              <a:path w="486410" h="1838325">
                <a:moveTo>
                  <a:pt x="0" y="467868"/>
                </a:moveTo>
                <a:lnTo>
                  <a:pt x="98298" y="0"/>
                </a:lnTo>
              </a:path>
              <a:path w="486410" h="1838325">
                <a:moveTo>
                  <a:pt x="202692" y="1538478"/>
                </a:moveTo>
                <a:lnTo>
                  <a:pt x="486156" y="1837944"/>
                </a:lnTo>
              </a:path>
            </a:pathLst>
          </a:custGeom>
          <a:ln w="131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373377" y="976099"/>
            <a:ext cx="922655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spc="-10" dirty="0">
                <a:latin typeface="Times New Roman"/>
                <a:cs typeface="Times New Roman"/>
              </a:rPr>
              <a:t>Твердий</a:t>
            </a:r>
            <a:r>
              <a:rPr sz="1050" spc="-50" dirty="0">
                <a:latin typeface="Times New Roman"/>
                <a:cs typeface="Times New Roman"/>
              </a:rPr>
              <a:t> </a:t>
            </a:r>
            <a:r>
              <a:rPr sz="1050" spc="-15" dirty="0">
                <a:latin typeface="Times New Roman"/>
                <a:cs typeface="Times New Roman"/>
              </a:rPr>
              <a:t>розчин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364486" y="1399031"/>
            <a:ext cx="232410" cy="165735"/>
          </a:xfrm>
          <a:custGeom>
            <a:avLst/>
            <a:gdLst/>
            <a:ahLst/>
            <a:cxnLst/>
            <a:rect l="l" t="t" r="r" b="b"/>
            <a:pathLst>
              <a:path w="232410" h="165734">
                <a:moveTo>
                  <a:pt x="0" y="165354"/>
                </a:moveTo>
                <a:lnTo>
                  <a:pt x="232410" y="0"/>
                </a:lnTo>
              </a:path>
            </a:pathLst>
          </a:custGeom>
          <a:ln w="131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091438" y="2938249"/>
            <a:ext cx="1523365" cy="575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41275" algn="r">
              <a:lnSpc>
                <a:spcPct val="100000"/>
              </a:lnSpc>
              <a:spcBef>
                <a:spcPts val="90"/>
              </a:spcBef>
            </a:pPr>
            <a:r>
              <a:rPr sz="1050" spc="-10" dirty="0">
                <a:latin typeface="Times New Roman"/>
                <a:cs typeface="Times New Roman"/>
              </a:rPr>
              <a:t>SnSb</a:t>
            </a:r>
            <a:endParaRPr sz="1050">
              <a:latin typeface="Times New Roman"/>
              <a:cs typeface="Times New Roman"/>
            </a:endParaRPr>
          </a:p>
          <a:p>
            <a:pPr marL="294640" marR="5080" indent="-281940">
              <a:lnSpc>
                <a:spcPts val="1150"/>
              </a:lnSpc>
              <a:spcBef>
                <a:spcPts val="80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12.40. </a:t>
            </a:r>
            <a:r>
              <a:rPr sz="1000" spc="-5" dirty="0">
                <a:latin typeface="Times New Roman"/>
                <a:cs typeface="Times New Roman"/>
              </a:rPr>
              <a:t>Мікроструктура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бабіту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Б16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6" y="516889"/>
            <a:ext cx="5862955" cy="2518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Цинкові </a:t>
            </a:r>
            <a:r>
              <a:rPr sz="1200" dirty="0">
                <a:latin typeface="Times New Roman"/>
                <a:cs typeface="Times New Roman"/>
              </a:rPr>
              <a:t>антифрикційні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сплави, </a:t>
            </a:r>
            <a:r>
              <a:rPr sz="1200" dirty="0">
                <a:latin typeface="Times New Roman"/>
                <a:cs typeface="Times New Roman"/>
              </a:rPr>
              <a:t>призначені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виробництва монометале-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вих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біметалевих</a:t>
            </a:r>
            <a:r>
              <a:rPr sz="1200" dirty="0">
                <a:latin typeface="Times New Roman"/>
                <a:cs typeface="Times New Roman"/>
              </a:rPr>
              <a:t> виробів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напівфабрикатів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методами</a:t>
            </a:r>
            <a:r>
              <a:rPr sz="1200" spc="-5" dirty="0">
                <a:latin typeface="Times New Roman"/>
                <a:cs typeface="Times New Roman"/>
              </a:rPr>
              <a:t> лиття.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Марки </a:t>
            </a:r>
            <a:r>
              <a:rPr sz="1200" spc="-5" dirty="0">
                <a:latin typeface="Times New Roman"/>
                <a:cs typeface="Times New Roman"/>
              </a:rPr>
              <a:t>ливарних </a:t>
            </a:r>
            <a:r>
              <a:rPr sz="1200" dirty="0">
                <a:latin typeface="Times New Roman"/>
                <a:cs typeface="Times New Roman"/>
              </a:rPr>
              <a:t>антифрикційних </a:t>
            </a:r>
            <a:r>
              <a:rPr sz="1200" spc="-5" dirty="0">
                <a:latin typeface="Times New Roman"/>
                <a:cs typeface="Times New Roman"/>
              </a:rPr>
              <a:t>сплавів: ЦАМ9-1,5Л; ЦАМ10-5Л. Перша </a:t>
            </a:r>
            <a:r>
              <a:rPr sz="1200" dirty="0">
                <a:latin typeface="Times New Roman"/>
                <a:cs typeface="Times New Roman"/>
              </a:rPr>
              <a:t>цифра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означає</a:t>
            </a:r>
            <a:r>
              <a:rPr sz="1200" spc="-5" dirty="0">
                <a:latin typeface="Times New Roman"/>
                <a:cs typeface="Times New Roman"/>
              </a:rPr>
              <a:t> середній вміст Al,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друга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Cu. </a:t>
            </a:r>
            <a:r>
              <a:rPr sz="1200" dirty="0">
                <a:latin typeface="Times New Roman"/>
                <a:cs typeface="Times New Roman"/>
              </a:rPr>
              <a:t>Зміст</a:t>
            </a:r>
            <a:r>
              <a:rPr sz="1200" spc="-5" dirty="0">
                <a:latin typeface="Times New Roman"/>
                <a:cs typeface="Times New Roman"/>
              </a:rPr>
              <a:t> Mg </a:t>
            </a:r>
            <a:r>
              <a:rPr sz="1200" dirty="0">
                <a:latin typeface="Times New Roman"/>
                <a:cs typeface="Times New Roman"/>
              </a:rPr>
              <a:t>0,03...0,06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Механічні властивості: σ</a:t>
            </a:r>
            <a:r>
              <a:rPr sz="1200" spc="-7" baseline="-10416" dirty="0">
                <a:latin typeface="Times New Roman"/>
                <a:cs typeface="Times New Roman"/>
              </a:rPr>
              <a:t>в </a:t>
            </a:r>
            <a:r>
              <a:rPr sz="1200" dirty="0">
                <a:latin typeface="Times New Roman"/>
                <a:cs typeface="Times New Roman"/>
              </a:rPr>
              <a:t>в обох марках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менше 245 </a:t>
            </a:r>
            <a:r>
              <a:rPr sz="1200" spc="-5" dirty="0">
                <a:latin typeface="Times New Roman"/>
                <a:cs typeface="Times New Roman"/>
              </a:rPr>
              <a:t>МПа; відносне подовження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менше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ЦАМ9-1,5Л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0,4 %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ЦАМ10-5Л;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менше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95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100, </a:t>
            </a:r>
            <a:r>
              <a:rPr sz="1200" spc="-5" dirty="0">
                <a:latin typeface="Times New Roman"/>
                <a:cs typeface="Times New Roman"/>
              </a:rPr>
              <a:t>відповідно.</a:t>
            </a:r>
            <a:endParaRPr sz="1200">
              <a:latin typeface="Times New Roman"/>
              <a:cs typeface="Times New Roman"/>
            </a:endParaRPr>
          </a:p>
          <a:p>
            <a:pPr marL="50800" indent="2876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ЦАМ10-5Л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може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замінити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вартісний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бронзовий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антифрикційний</a:t>
            </a:r>
            <a:endParaRPr sz="120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37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БрС30, якщо </a:t>
            </a:r>
            <a:r>
              <a:rPr sz="1200" dirty="0">
                <a:latin typeface="Times New Roman"/>
                <a:cs typeface="Times New Roman"/>
              </a:rPr>
              <a:t>температура у вузлах </a:t>
            </a:r>
            <a:r>
              <a:rPr sz="1200" spc="-5" dirty="0">
                <a:latin typeface="Times New Roman"/>
                <a:cs typeface="Times New Roman"/>
              </a:rPr>
              <a:t>тертя не перевищує </a:t>
            </a:r>
            <a:r>
              <a:rPr sz="1200" dirty="0">
                <a:latin typeface="Times New Roman"/>
                <a:cs typeface="Times New Roman"/>
              </a:rPr>
              <a:t>100 </a:t>
            </a:r>
            <a:r>
              <a:rPr sz="1200" spc="-5" dirty="0">
                <a:latin typeface="Times New Roman"/>
                <a:cs typeface="Times New Roman"/>
              </a:rPr>
              <a:t>°С. При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високій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-5" dirty="0">
                <a:latin typeface="Times New Roman"/>
                <a:cs typeface="Times New Roman"/>
              </a:rPr>
              <a:t> розм’якшується </a:t>
            </a:r>
            <a:r>
              <a:rPr sz="1200" dirty="0">
                <a:latin typeface="Times New Roman"/>
                <a:cs typeface="Times New Roman"/>
              </a:rPr>
              <a:t>і налипає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вал.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47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Структура цього сплаву </a:t>
            </a:r>
            <a:r>
              <a:rPr sz="1200" dirty="0">
                <a:latin typeface="Times New Roman"/>
                <a:cs typeface="Times New Roman"/>
              </a:rPr>
              <a:t>складається з </a:t>
            </a:r>
            <a:r>
              <a:rPr sz="1200" spc="-5" dirty="0">
                <a:latin typeface="Times New Roman"/>
                <a:cs typeface="Times New Roman"/>
              </a:rPr>
              <a:t>кристалів: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spc="-5" dirty="0">
                <a:latin typeface="Times New Roman"/>
                <a:cs typeface="Times New Roman"/>
              </a:rPr>
              <a:t>подвійної евтектики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dirty="0">
                <a:latin typeface="Symbol"/>
                <a:cs typeface="Symbol"/>
              </a:rPr>
              <a:t></a:t>
            </a:r>
            <a:r>
              <a:rPr sz="1200" dirty="0">
                <a:latin typeface="Times New Roman"/>
                <a:cs typeface="Times New Roman"/>
              </a:rPr>
              <a:t>)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потрійної евтектики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dirty="0">
                <a:latin typeface="Symbol"/>
                <a:cs typeface="Symbol"/>
              </a:rPr>
              <a:t>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dirty="0">
                <a:latin typeface="Times New Roman"/>
                <a:cs typeface="Times New Roman"/>
              </a:rPr>
              <a:t>)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12.42)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46341" y="3286820"/>
            <a:ext cx="2680129" cy="181597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54246" y="3297173"/>
            <a:ext cx="2362200" cy="1815084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117344" y="5165852"/>
            <a:ext cx="2738120" cy="334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12.41.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 системи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spc="-5" dirty="0">
                <a:latin typeface="Times New Roman"/>
                <a:cs typeface="Times New Roman"/>
              </a:rPr>
              <a:t>«цинк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алюміній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мідь»: </a:t>
            </a:r>
            <a:r>
              <a:rPr sz="1000" spc="-5" dirty="0">
                <a:latin typeface="Symbol"/>
                <a:cs typeface="Symbol"/>
              </a:rPr>
              <a:t></a:t>
            </a:r>
            <a:r>
              <a:rPr sz="1000" spc="-5" dirty="0">
                <a:latin typeface="Times New Roman"/>
                <a:cs typeface="Times New Roman"/>
              </a:rPr>
              <a:t>+евт(</a:t>
            </a:r>
            <a:r>
              <a:rPr sz="1000" spc="-5" dirty="0">
                <a:latin typeface="Symbol"/>
                <a:cs typeface="Symbol"/>
              </a:rPr>
              <a:t></a:t>
            </a:r>
            <a:r>
              <a:rPr sz="1000" spc="-5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Symbol"/>
                <a:cs typeface="Symbol"/>
              </a:rPr>
              <a:t></a:t>
            </a:r>
            <a:r>
              <a:rPr sz="1000" spc="-5" dirty="0">
                <a:latin typeface="Times New Roman"/>
                <a:cs typeface="Times New Roman"/>
              </a:rPr>
              <a:t>)+евт(</a:t>
            </a:r>
            <a:r>
              <a:rPr sz="1000" spc="-5" dirty="0">
                <a:latin typeface="Symbol"/>
                <a:cs typeface="Symbol"/>
              </a:rPr>
              <a:t></a:t>
            </a:r>
            <a:r>
              <a:rPr sz="1000" spc="-5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Symbol"/>
                <a:cs typeface="Symbol"/>
              </a:rPr>
              <a:t></a:t>
            </a:r>
            <a:r>
              <a:rPr sz="1000" spc="-5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74361" y="5165852"/>
            <a:ext cx="152336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53365" marR="5080" indent="-24130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12.42. </a:t>
            </a:r>
            <a:r>
              <a:rPr sz="1000" spc="-5" dirty="0">
                <a:latin typeface="Times New Roman"/>
                <a:cs typeface="Times New Roman"/>
              </a:rPr>
              <a:t>Мікроструктура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ЦАМ10-5Л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80988" y="6665214"/>
            <a:ext cx="460260" cy="660654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067827" y="5764023"/>
            <a:ext cx="5786755" cy="42183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марок </a:t>
            </a:r>
            <a:r>
              <a:rPr sz="1200" spc="-5" dirty="0">
                <a:latin typeface="Times New Roman"/>
                <a:cs typeface="Times New Roman"/>
              </a:rPr>
              <a:t>ЦАМ9-1,5ч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ЦАМ10-5ч, які призначені для виготовлення цинкових </a:t>
            </a:r>
            <a:r>
              <a:rPr sz="1200" dirty="0">
                <a:latin typeface="Times New Roman"/>
                <a:cs typeface="Times New Roman"/>
              </a:rPr>
              <a:t> антифрикційних </a:t>
            </a:r>
            <a:r>
              <a:rPr sz="1200" spc="-5" dirty="0">
                <a:latin typeface="Times New Roman"/>
                <a:cs typeface="Times New Roman"/>
              </a:rPr>
              <a:t>сплавів, виготовляють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чушок. </a:t>
            </a:r>
            <a:r>
              <a:rPr sz="1200" dirty="0">
                <a:latin typeface="Times New Roman"/>
                <a:cs typeface="Times New Roman"/>
              </a:rPr>
              <a:t>Зміст </a:t>
            </a:r>
            <a:r>
              <a:rPr sz="1200" spc="-5" dirty="0">
                <a:latin typeface="Times New Roman"/>
                <a:cs typeface="Times New Roman"/>
              </a:rPr>
              <a:t>домішок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чушках мен- </a:t>
            </a:r>
            <a:r>
              <a:rPr sz="1200" dirty="0">
                <a:latin typeface="Times New Roman"/>
                <a:cs typeface="Times New Roman"/>
              </a:rPr>
              <a:t> ше,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ніж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сплавах,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613410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855085" marR="613410" indent="1009015" algn="r">
              <a:lnSpc>
                <a:spcPts val="1900"/>
              </a:lnSpc>
              <a:spcBef>
                <a:spcPts val="155"/>
              </a:spcBef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5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 відносяться до кольорових?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Дайте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загальну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характеристику кольорових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основні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характеристики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титану.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 титану?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переваги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титанових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виробів застосовують титанові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впливають легуючі елементи на </a:t>
            </a:r>
            <a:r>
              <a:rPr sz="1000" dirty="0">
                <a:latin typeface="Times New Roman"/>
                <a:cs typeface="Times New Roman"/>
              </a:rPr>
              <a:t>титанові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сплави?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приклад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титанових сплавів.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видам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термічної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хіміко-термічної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 піддають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титанові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недоліки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титанових сплавів.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класифікуються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титанові сплави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способами виготовлення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деталей?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яких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галузях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промисловості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найбільш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широко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титанові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сплави,</a:t>
            </a:r>
            <a:r>
              <a:rPr sz="1000" dirty="0">
                <a:latin typeface="Times New Roman"/>
                <a:cs typeface="Times New Roman"/>
              </a:rPr>
              <a:t> і </a:t>
            </a:r>
            <a:r>
              <a:rPr sz="1000" spc="-5" dirty="0">
                <a:latin typeface="Times New Roman"/>
                <a:cs typeface="Times New Roman"/>
              </a:rPr>
              <a:t>чому?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властивості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присутні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алюміній?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 алюмінію?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261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20508" y="516889"/>
            <a:ext cx="5443855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7622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алюмінієві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 отримують методом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порошкової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металургії?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Маркування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алюмінієвих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способи</a:t>
            </a:r>
            <a:r>
              <a:rPr sz="1000" spc="-5" dirty="0">
                <a:latin typeface="Times New Roman"/>
                <a:cs typeface="Times New Roman"/>
              </a:rPr>
              <a:t> підвищення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марганцю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алюмінію.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елементи </a:t>
            </a:r>
            <a:r>
              <a:rPr sz="1000" dirty="0">
                <a:latin typeface="Times New Roman"/>
                <a:cs typeface="Times New Roman"/>
              </a:rPr>
              <a:t>входять</a:t>
            </a:r>
            <a:r>
              <a:rPr sz="1000" spc="-5" dirty="0">
                <a:latin typeface="Times New Roman"/>
                <a:cs typeface="Times New Roman"/>
              </a:rPr>
              <a:t> до складу сплаву «дюралюміній»?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«алюміній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мідь».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алюмінієвих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відноситься сплав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«дюралюміній»?</a:t>
            </a:r>
            <a:endParaRPr sz="1000">
              <a:latin typeface="Times New Roman"/>
              <a:cs typeface="Times New Roman"/>
            </a:endParaRPr>
          </a:p>
          <a:p>
            <a:pPr marL="238760" marR="85725" indent="-226695">
              <a:lnSpc>
                <a:spcPts val="1150"/>
              </a:lnSpc>
              <a:spcBef>
                <a:spcPts val="55"/>
              </a:spcBef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методи </a:t>
            </a:r>
            <a:r>
              <a:rPr sz="1000" spc="-5" dirty="0">
                <a:latin typeface="Times New Roman"/>
                <a:cs typeface="Times New Roman"/>
              </a:rPr>
              <a:t>термічної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зміцнення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дюралюмінію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який їхній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його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деформуються,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крім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дюралюмінію,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зміцніють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обробкою?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групи алюмінієвих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 </a:t>
            </a:r>
            <a:r>
              <a:rPr sz="1000" dirty="0">
                <a:latin typeface="Times New Roman"/>
                <a:cs typeface="Times New Roman"/>
              </a:rPr>
              <a:t>відносяться</a:t>
            </a:r>
            <a:r>
              <a:rPr sz="1000" spc="-5" dirty="0">
                <a:latin typeface="Times New Roman"/>
                <a:cs typeface="Times New Roman"/>
              </a:rPr>
              <a:t> силуміни?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«алюміній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кремній».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кількість </a:t>
            </a:r>
            <a:r>
              <a:rPr sz="1000" dirty="0">
                <a:latin typeface="Times New Roman"/>
                <a:cs typeface="Times New Roman"/>
              </a:rPr>
              <a:t>кремнію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містять ливарні алюмінієві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впливають присадки магнію</a:t>
            </a:r>
            <a:r>
              <a:rPr sz="1000" dirty="0">
                <a:latin typeface="Times New Roman"/>
                <a:cs typeface="Times New Roman"/>
              </a:rPr>
              <a:t> та міді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силумінів?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модифікатори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плавці силумінів?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введення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натрію 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 силумінів?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основні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характеристики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магнію.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методами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отримують металевий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магній?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Сплави яких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-5" dirty="0">
                <a:latin typeface="Times New Roman"/>
                <a:cs typeface="Times New Roman"/>
              </a:rPr>
              <a:t> магнієм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утворюють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магнієві сплави?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«магній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алюміній».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«магній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цинк».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магнієвих сплавів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приклади їх маркування.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 відносяться до сплавів, </a:t>
            </a:r>
            <a:r>
              <a:rPr sz="1000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деформується?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 справляють алюміній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цинк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магнієвих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 ливарних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магнієвих сплавів.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5" dirty="0">
                <a:latin typeface="Times New Roman"/>
                <a:cs typeface="Times New Roman"/>
              </a:rPr>
              <a:t> 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ливарні магнієві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сплави?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 переваги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недоліки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ливарних магнієвих сплавів.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Із </a:t>
            </a:r>
            <a:r>
              <a:rPr sz="1000" spc="-5" dirty="0">
                <a:latin typeface="Times New Roman"/>
                <a:cs typeface="Times New Roman"/>
              </a:rPr>
              <a:t>застосуванням 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технологій лиття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виливки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магнієвих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магнієві 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ливарних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високоміцних?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При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температурах можна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експлуатувати високоміцні ливарні магнієві сплави?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переваги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високоміцних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магнієві 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корозійностійких?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При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температурах можна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експлуатувати корозійностійкі ливарні магнієві сплави?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жароміцних?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При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 температурах можна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експлуатувати жароміцні ливарні магнієві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сплави?</a:t>
            </a:r>
            <a:endParaRPr sz="1000">
              <a:latin typeface="Times New Roman"/>
              <a:cs typeface="Times New Roman"/>
            </a:endParaRPr>
          </a:p>
          <a:p>
            <a:pPr marL="238760" marR="895985" indent="-226695">
              <a:lnSpc>
                <a:spcPts val="1150"/>
              </a:lnSpc>
              <a:spcBef>
                <a:spcPts val="55"/>
              </a:spcBef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призначені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деформуються,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ливарні магнієві сплави?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основні</a:t>
            </a:r>
            <a:r>
              <a:rPr sz="1000" spc="25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характеристики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міді.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сировиною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виробництва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міді?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Дайте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опис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сучасного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чорнової міді.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Дайте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опис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сучасного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рафінування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чорнової міді.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Дайте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опис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сучасного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катодної</a:t>
            </a:r>
            <a:r>
              <a:rPr sz="1000" spc="-5" dirty="0">
                <a:latin typeface="Times New Roman"/>
                <a:cs typeface="Times New Roman"/>
              </a:rPr>
              <a:t> міді.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 найпоширеніші сплави 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міді.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При</a:t>
            </a:r>
            <a:r>
              <a:rPr sz="1000" spc="-5" dirty="0">
                <a:latin typeface="Times New Roman"/>
                <a:cs typeface="Times New Roman"/>
              </a:rPr>
              <a:t> сплавленні </a:t>
            </a:r>
            <a:r>
              <a:rPr sz="1000" dirty="0">
                <a:latin typeface="Times New Roman"/>
                <a:cs typeface="Times New Roman"/>
              </a:rPr>
              <a:t>міді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яким основним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утворюються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латуні?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цинк».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 хімічний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 латуней 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їх механічні властивості?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 латуней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їх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маркування.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елементи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 бронз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її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маркування.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входять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складу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олов’яної 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елементи </a:t>
            </a:r>
            <a:r>
              <a:rPr sz="1000" dirty="0">
                <a:latin typeface="Times New Roman"/>
                <a:cs typeface="Times New Roman"/>
              </a:rPr>
              <a:t>входять</a:t>
            </a:r>
            <a:r>
              <a:rPr sz="1000" spc="-5" dirty="0">
                <a:latin typeface="Times New Roman"/>
                <a:cs typeface="Times New Roman"/>
              </a:rPr>
              <a:t> 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 безолов’яної 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олово».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отримують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олов’яної бронзи,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деформується,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ливарної олов’яної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 склад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властивості алюмінієвої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алюміній».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кількість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алюмінієвої </a:t>
            </a:r>
            <a:r>
              <a:rPr sz="1000" spc="-10" dirty="0">
                <a:latin typeface="Times New Roman"/>
                <a:cs typeface="Times New Roman"/>
              </a:rPr>
              <a:t>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15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переваги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алюмінієвої бронзи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порівнянні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олов’яною.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R="275590"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262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380958" y="516889"/>
            <a:ext cx="4919345" cy="4481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939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Перелічите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недоліки алюмінієвої 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елементи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яких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сферах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використовуються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оказує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кременистої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 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її властивості?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кремній».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оказує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кременистої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 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Де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кременистої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властивості свинцевої 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свинець».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свинцю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свинцевої 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Де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свинцеві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 склад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сурм’яної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сурма».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 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сурм’яної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Де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сурм’яні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берилієвої 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берилій».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берилієвої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небезпеку</a:t>
            </a:r>
            <a:r>
              <a:rPr sz="1000" dirty="0">
                <a:latin typeface="Times New Roman"/>
                <a:cs typeface="Times New Roman"/>
              </a:rPr>
              <a:t> становлять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берилію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процесі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виробництва?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 переваги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недоліки берилієвої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 галузі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застосування берилієвої бронзи.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називаються</a:t>
            </a:r>
            <a:r>
              <a:rPr sz="1000" spc="-10" dirty="0">
                <a:latin typeface="Times New Roman"/>
                <a:cs typeface="Times New Roman"/>
              </a:rPr>
              <a:t> «бабіти»?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На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групи діляться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бабіти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5" dirty="0">
                <a:latin typeface="Times New Roman"/>
                <a:cs typeface="Times New Roman"/>
              </a:rPr>
              <a:t> хімічним складом?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легуючі присадки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виробництві бабітів?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області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застосування бабітів.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 відносяться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антифрикційних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цинкових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«ЦАМ».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7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оказує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хімічний склад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«ЦАМ».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63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983483" y="516889"/>
            <a:ext cx="3510915" cy="579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880744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Ці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фазовими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64125" y="1078479"/>
            <a:ext cx="2930525" cy="2684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перетвореннями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перекристалізації у </a:t>
            </a:r>
            <a:r>
              <a:rPr sz="1200" spc="-5" dirty="0">
                <a:latin typeface="Times New Roman"/>
                <a:cs typeface="Times New Roman"/>
              </a:rPr>
              <a:t>твердому </a:t>
            </a:r>
            <a:r>
              <a:rPr sz="1200" dirty="0">
                <a:latin typeface="Times New Roman"/>
                <a:cs typeface="Times New Roman"/>
              </a:rPr>
              <a:t>стані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 центри кристалізації,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відбу-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вається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Зазвичай </a:t>
            </a:r>
            <a:r>
              <a:rPr sz="1200" spc="-5" dirty="0">
                <a:latin typeface="Times New Roman"/>
                <a:cs typeface="Times New Roman"/>
              </a:rPr>
              <a:t>центри </a:t>
            </a:r>
            <a:r>
              <a:rPr sz="1200" dirty="0">
                <a:latin typeface="Times New Roman"/>
                <a:cs typeface="Times New Roman"/>
              </a:rPr>
              <a:t>кристалізації </a:t>
            </a:r>
            <a:r>
              <a:rPr sz="1200" spc="-5" dirty="0">
                <a:latin typeface="Times New Roman"/>
                <a:cs typeface="Times New Roman"/>
              </a:rPr>
              <a:t>виника-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по </a:t>
            </a:r>
            <a:r>
              <a:rPr sz="1200" dirty="0">
                <a:latin typeface="Times New Roman"/>
                <a:cs typeface="Times New Roman"/>
              </a:rPr>
              <a:t>межам зерен </a:t>
            </a:r>
            <a:r>
              <a:rPr sz="1200" spc="-5" dirty="0">
                <a:latin typeface="Times New Roman"/>
                <a:cs typeface="Times New Roman"/>
              </a:rPr>
              <a:t>старої </a:t>
            </a:r>
            <a:r>
              <a:rPr sz="1200" dirty="0">
                <a:latin typeface="Times New Roman"/>
                <a:cs typeface="Times New Roman"/>
              </a:rPr>
              <a:t>фази, </a:t>
            </a:r>
            <a:r>
              <a:rPr sz="1200" spc="-5" dirty="0">
                <a:latin typeface="Times New Roman"/>
                <a:cs typeface="Times New Roman"/>
              </a:rPr>
              <a:t>де </a:t>
            </a:r>
            <a:r>
              <a:rPr sz="1200" dirty="0">
                <a:latin typeface="Times New Roman"/>
                <a:cs typeface="Times New Roman"/>
              </a:rPr>
              <a:t>решітка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має найбільш </a:t>
            </a:r>
            <a:r>
              <a:rPr sz="1200" spc="-15" dirty="0">
                <a:latin typeface="Times New Roman"/>
                <a:cs typeface="Times New Roman"/>
              </a:rPr>
              <a:t>дефектну </a:t>
            </a:r>
            <a:r>
              <a:rPr sz="1200" spc="-10" dirty="0">
                <a:latin typeface="Times New Roman"/>
                <a:cs typeface="Times New Roman"/>
              </a:rPr>
              <a:t>будову,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де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0" dirty="0">
                <a:latin typeface="Times New Roman"/>
                <a:cs typeface="Times New Roman"/>
              </a:rPr>
              <a:t>доміш-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ки, які </a:t>
            </a:r>
            <a:r>
              <a:rPr sz="1200" dirty="0">
                <a:latin typeface="Times New Roman"/>
                <a:cs typeface="Times New Roman"/>
              </a:rPr>
              <a:t>можуть </a:t>
            </a:r>
            <a:r>
              <a:rPr sz="1200" spc="-5" dirty="0">
                <a:latin typeface="Times New Roman"/>
                <a:cs typeface="Times New Roman"/>
              </a:rPr>
              <a:t>стати центрами нових крис-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талів. </a:t>
            </a:r>
            <a:r>
              <a:rPr sz="1200" dirty="0">
                <a:latin typeface="Times New Roman"/>
                <a:cs typeface="Times New Roman"/>
              </a:rPr>
              <a:t>В старій і </a:t>
            </a:r>
            <a:r>
              <a:rPr sz="1200" spc="-5" dirty="0">
                <a:latin typeface="Times New Roman"/>
                <a:cs typeface="Times New Roman"/>
              </a:rPr>
              <a:t>новій </a:t>
            </a:r>
            <a:r>
              <a:rPr sz="1200" dirty="0">
                <a:latin typeface="Times New Roman"/>
                <a:cs typeface="Times New Roman"/>
              </a:rPr>
              <a:t>фазах </a:t>
            </a:r>
            <a:r>
              <a:rPr sz="1200" spc="-5" dirty="0">
                <a:latin typeface="Times New Roman"/>
                <a:cs typeface="Times New Roman"/>
              </a:rPr>
              <a:t>протягом </a:t>
            </a:r>
            <a:r>
              <a:rPr sz="1200" dirty="0">
                <a:latin typeface="Times New Roman"/>
                <a:cs typeface="Times New Roman"/>
              </a:rPr>
              <a:t>де-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якого часу </a:t>
            </a:r>
            <a:r>
              <a:rPr sz="1200" dirty="0">
                <a:latin typeface="Times New Roman"/>
                <a:cs typeface="Times New Roman"/>
              </a:rPr>
              <a:t>є спільні </a:t>
            </a:r>
            <a:r>
              <a:rPr sz="1200" spc="-5" dirty="0">
                <a:latin typeface="Times New Roman"/>
                <a:cs typeface="Times New Roman"/>
              </a:rPr>
              <a:t>площині. </a:t>
            </a:r>
            <a:r>
              <a:rPr sz="1200" dirty="0">
                <a:latin typeface="Times New Roman"/>
                <a:cs typeface="Times New Roman"/>
              </a:rPr>
              <a:t>Такий </a:t>
            </a:r>
            <a:r>
              <a:rPr sz="1200" spc="-5" dirty="0">
                <a:latin typeface="Times New Roman"/>
                <a:cs typeface="Times New Roman"/>
              </a:rPr>
              <a:t>зв’язок </a:t>
            </a:r>
            <a:r>
              <a:rPr sz="1200" dirty="0">
                <a:latin typeface="Times New Roman"/>
                <a:cs typeface="Times New Roman"/>
              </a:rPr>
              <a:t> решіток </a:t>
            </a:r>
            <a:r>
              <a:rPr sz="1200" spc="-5" dirty="0">
                <a:latin typeface="Times New Roman"/>
                <a:cs typeface="Times New Roman"/>
              </a:rPr>
              <a:t>називається </a:t>
            </a:r>
            <a:r>
              <a:rPr sz="1200" dirty="0">
                <a:latin typeface="Times New Roman"/>
                <a:cs typeface="Times New Roman"/>
              </a:rPr>
              <a:t>когерентним </a:t>
            </a:r>
            <a:r>
              <a:rPr sz="1200" spc="-5" dirty="0">
                <a:latin typeface="Times New Roman"/>
                <a:cs typeface="Times New Roman"/>
              </a:rPr>
              <a:t>зв’язком. 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разі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розходження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будови</a:t>
            </a:r>
            <a:r>
              <a:rPr sz="1200" dirty="0">
                <a:latin typeface="Times New Roman"/>
                <a:cs typeface="Times New Roman"/>
              </a:rPr>
              <a:t> старої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нової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</a:t>
            </a:r>
            <a:r>
              <a:rPr sz="1200" dirty="0">
                <a:latin typeface="Times New Roman"/>
                <a:cs typeface="Times New Roman"/>
              </a:rPr>
              <a:t> протікає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утворенням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проміжних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412" y="3733289"/>
            <a:ext cx="5786120" cy="147193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Порушення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когерентності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відокремлення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настає,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коли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набудуть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певних розмірів.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Процеси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кристалізації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вивчаються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допомогою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діаграм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927985">
              <a:lnSpc>
                <a:spcPct val="100000"/>
              </a:lnSpc>
              <a:spcBef>
                <a:spcPts val="850"/>
              </a:spcBef>
            </a:pPr>
            <a:r>
              <a:rPr sz="1400" b="1" spc="-5" dirty="0">
                <a:latin typeface="Times New Roman"/>
                <a:cs typeface="Times New Roman"/>
              </a:rPr>
              <a:t>2.5.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ДІАГРАМА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СТАНУ СПЛАВІВ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5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</a:pPr>
            <a:r>
              <a:rPr sz="1200" i="1" spc="-15" dirty="0">
                <a:latin typeface="Times New Roman"/>
                <a:cs typeface="Times New Roman"/>
              </a:rPr>
              <a:t>Діаграма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стану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сплавів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являє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собою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графічне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зображення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стану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будь-якого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сплаву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644409" y="5171945"/>
            <a:ext cx="3850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latin typeface="Times New Roman"/>
                <a:cs typeface="Times New Roman"/>
              </a:rPr>
              <a:t>залежності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від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концентрації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компонентів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температу-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495806" y="5615368"/>
            <a:ext cx="4131945" cy="1675130"/>
            <a:chOff x="1495806" y="5615368"/>
            <a:chExt cx="4131945" cy="1675130"/>
          </a:xfrm>
        </p:grpSpPr>
        <p:sp>
          <p:nvSpPr>
            <p:cNvPr id="9" name="object 9"/>
            <p:cNvSpPr/>
            <p:nvPr/>
          </p:nvSpPr>
          <p:spPr>
            <a:xfrm>
              <a:off x="3854196" y="5622035"/>
              <a:ext cx="0" cy="1647189"/>
            </a:xfrm>
            <a:custGeom>
              <a:avLst/>
              <a:gdLst/>
              <a:ahLst/>
              <a:cxnLst/>
              <a:rect l="l" t="t" r="r" b="b"/>
              <a:pathLst>
                <a:path h="1647190">
                  <a:moveTo>
                    <a:pt x="0" y="0"/>
                  </a:moveTo>
                  <a:lnTo>
                    <a:pt x="0" y="1646682"/>
                  </a:lnTo>
                </a:path>
              </a:pathLst>
            </a:custGeom>
            <a:ln w="128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854196" y="7268717"/>
              <a:ext cx="1758950" cy="0"/>
            </a:xfrm>
            <a:custGeom>
              <a:avLst/>
              <a:gdLst/>
              <a:ahLst/>
              <a:cxnLst/>
              <a:rect l="l" t="t" r="r" b="b"/>
              <a:pathLst>
                <a:path w="1758950">
                  <a:moveTo>
                    <a:pt x="0" y="0"/>
                  </a:moveTo>
                  <a:lnTo>
                    <a:pt x="1758696" y="0"/>
                  </a:lnTo>
                </a:path>
              </a:pathLst>
            </a:custGeom>
            <a:ln w="128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612891" y="5622035"/>
              <a:ext cx="0" cy="1647189"/>
            </a:xfrm>
            <a:custGeom>
              <a:avLst/>
              <a:gdLst/>
              <a:ahLst/>
              <a:cxnLst/>
              <a:rect l="l" t="t" r="r" b="b"/>
              <a:pathLst>
                <a:path h="1647190">
                  <a:moveTo>
                    <a:pt x="0" y="1646682"/>
                  </a:moveTo>
                  <a:lnTo>
                    <a:pt x="0" y="0"/>
                  </a:lnTo>
                </a:path>
              </a:pathLst>
            </a:custGeom>
            <a:ln w="128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854196" y="5816345"/>
              <a:ext cx="1762760" cy="871219"/>
            </a:xfrm>
            <a:custGeom>
              <a:avLst/>
              <a:gdLst/>
              <a:ahLst/>
              <a:cxnLst/>
              <a:rect l="l" t="t" r="r" b="b"/>
              <a:pathLst>
                <a:path w="1762760" h="871220">
                  <a:moveTo>
                    <a:pt x="0" y="0"/>
                  </a:moveTo>
                  <a:lnTo>
                    <a:pt x="51433" y="10103"/>
                  </a:lnTo>
                  <a:lnTo>
                    <a:pt x="102795" y="20245"/>
                  </a:lnTo>
                  <a:lnTo>
                    <a:pt x="153983" y="30468"/>
                  </a:lnTo>
                  <a:lnTo>
                    <a:pt x="204893" y="40809"/>
                  </a:lnTo>
                  <a:lnTo>
                    <a:pt x="255422" y="51309"/>
                  </a:lnTo>
                  <a:lnTo>
                    <a:pt x="305466" y="62007"/>
                  </a:lnTo>
                  <a:lnTo>
                    <a:pt x="354923" y="72944"/>
                  </a:lnTo>
                  <a:lnTo>
                    <a:pt x="403690" y="84158"/>
                  </a:lnTo>
                  <a:lnTo>
                    <a:pt x="451663" y="95690"/>
                  </a:lnTo>
                  <a:lnTo>
                    <a:pt x="498739" y="107579"/>
                  </a:lnTo>
                  <a:lnTo>
                    <a:pt x="544815" y="119865"/>
                  </a:lnTo>
                  <a:lnTo>
                    <a:pt x="589788" y="132588"/>
                  </a:lnTo>
                  <a:lnTo>
                    <a:pt x="642091" y="147970"/>
                  </a:lnTo>
                  <a:lnTo>
                    <a:pt x="692658" y="163202"/>
                  </a:lnTo>
                  <a:lnTo>
                    <a:pt x="741761" y="178543"/>
                  </a:lnTo>
                  <a:lnTo>
                    <a:pt x="789675" y="194255"/>
                  </a:lnTo>
                  <a:lnTo>
                    <a:pt x="836676" y="210597"/>
                  </a:lnTo>
                  <a:lnTo>
                    <a:pt x="883036" y="227831"/>
                  </a:lnTo>
                  <a:lnTo>
                    <a:pt x="929030" y="246218"/>
                  </a:lnTo>
                  <a:lnTo>
                    <a:pt x="974933" y="266017"/>
                  </a:lnTo>
                  <a:lnTo>
                    <a:pt x="1021019" y="287489"/>
                  </a:lnTo>
                  <a:lnTo>
                    <a:pt x="1067562" y="310896"/>
                  </a:lnTo>
                  <a:lnTo>
                    <a:pt x="1111086" y="334626"/>
                  </a:lnTo>
                  <a:lnTo>
                    <a:pt x="1155720" y="360630"/>
                  </a:lnTo>
                  <a:lnTo>
                    <a:pt x="1200986" y="388461"/>
                  </a:lnTo>
                  <a:lnTo>
                    <a:pt x="1246407" y="417674"/>
                  </a:lnTo>
                  <a:lnTo>
                    <a:pt x="1291504" y="447821"/>
                  </a:lnTo>
                  <a:lnTo>
                    <a:pt x="1335802" y="478455"/>
                  </a:lnTo>
                  <a:lnTo>
                    <a:pt x="1378821" y="509131"/>
                  </a:lnTo>
                  <a:lnTo>
                    <a:pt x="1420085" y="539402"/>
                  </a:lnTo>
                  <a:lnTo>
                    <a:pt x="1459117" y="568820"/>
                  </a:lnTo>
                  <a:lnTo>
                    <a:pt x="1495438" y="596940"/>
                  </a:lnTo>
                  <a:lnTo>
                    <a:pt x="1528572" y="623316"/>
                  </a:lnTo>
                  <a:lnTo>
                    <a:pt x="1574880" y="662184"/>
                  </a:lnTo>
                  <a:lnTo>
                    <a:pt x="1615204" y="699320"/>
                  </a:lnTo>
                  <a:lnTo>
                    <a:pt x="1650556" y="735043"/>
                  </a:lnTo>
                  <a:lnTo>
                    <a:pt x="1681949" y="769673"/>
                  </a:lnTo>
                  <a:lnTo>
                    <a:pt x="1710396" y="803530"/>
                  </a:lnTo>
                  <a:lnTo>
                    <a:pt x="1736911" y="836933"/>
                  </a:lnTo>
                  <a:lnTo>
                    <a:pt x="1762506" y="870204"/>
                  </a:lnTo>
                </a:path>
                <a:path w="1762760" h="871220">
                  <a:moveTo>
                    <a:pt x="762" y="0"/>
                  </a:moveTo>
                  <a:lnTo>
                    <a:pt x="27106" y="38034"/>
                  </a:lnTo>
                  <a:lnTo>
                    <a:pt x="53923" y="76104"/>
                  </a:lnTo>
                  <a:lnTo>
                    <a:pt x="81758" y="114174"/>
                  </a:lnTo>
                  <a:lnTo>
                    <a:pt x="111156" y="152209"/>
                  </a:lnTo>
                  <a:lnTo>
                    <a:pt x="142662" y="190172"/>
                  </a:lnTo>
                  <a:lnTo>
                    <a:pt x="176819" y="228028"/>
                  </a:lnTo>
                  <a:lnTo>
                    <a:pt x="214174" y="265741"/>
                  </a:lnTo>
                  <a:lnTo>
                    <a:pt x="255270" y="303276"/>
                  </a:lnTo>
                  <a:lnTo>
                    <a:pt x="290640" y="333736"/>
                  </a:lnTo>
                  <a:lnTo>
                    <a:pt x="327739" y="364632"/>
                  </a:lnTo>
                  <a:lnTo>
                    <a:pt x="366602" y="395756"/>
                  </a:lnTo>
                  <a:lnTo>
                    <a:pt x="407267" y="426902"/>
                  </a:lnTo>
                  <a:lnTo>
                    <a:pt x="449770" y="457866"/>
                  </a:lnTo>
                  <a:lnTo>
                    <a:pt x="494147" y="488442"/>
                  </a:lnTo>
                  <a:lnTo>
                    <a:pt x="540436" y="518422"/>
                  </a:lnTo>
                  <a:lnTo>
                    <a:pt x="588672" y="547603"/>
                  </a:lnTo>
                  <a:lnTo>
                    <a:pt x="638892" y="575778"/>
                  </a:lnTo>
                  <a:lnTo>
                    <a:pt x="691134" y="602742"/>
                  </a:lnTo>
                  <a:lnTo>
                    <a:pt x="733749" y="623060"/>
                  </a:lnTo>
                  <a:lnTo>
                    <a:pt x="779296" y="643465"/>
                  </a:lnTo>
                  <a:lnTo>
                    <a:pt x="827245" y="663802"/>
                  </a:lnTo>
                  <a:lnTo>
                    <a:pt x="877064" y="683914"/>
                  </a:lnTo>
                  <a:lnTo>
                    <a:pt x="928224" y="703645"/>
                  </a:lnTo>
                  <a:lnTo>
                    <a:pt x="980193" y="722839"/>
                  </a:lnTo>
                  <a:lnTo>
                    <a:pt x="1032442" y="741341"/>
                  </a:lnTo>
                  <a:lnTo>
                    <a:pt x="1084438" y="758993"/>
                  </a:lnTo>
                  <a:lnTo>
                    <a:pt x="1135652" y="775640"/>
                  </a:lnTo>
                  <a:lnTo>
                    <a:pt x="1185553" y="791126"/>
                  </a:lnTo>
                  <a:lnTo>
                    <a:pt x="1233610" y="805294"/>
                  </a:lnTo>
                  <a:lnTo>
                    <a:pt x="1279292" y="817990"/>
                  </a:lnTo>
                  <a:lnTo>
                    <a:pt x="1322070" y="829056"/>
                  </a:lnTo>
                  <a:lnTo>
                    <a:pt x="1379821" y="842358"/>
                  </a:lnTo>
                  <a:lnTo>
                    <a:pt x="1434461" y="852555"/>
                  </a:lnTo>
                  <a:lnTo>
                    <a:pt x="1486379" y="860044"/>
                  </a:lnTo>
                  <a:lnTo>
                    <a:pt x="1535965" y="865218"/>
                  </a:lnTo>
                  <a:lnTo>
                    <a:pt x="1583606" y="868473"/>
                  </a:lnTo>
                  <a:lnTo>
                    <a:pt x="1629692" y="870204"/>
                  </a:lnTo>
                  <a:lnTo>
                    <a:pt x="1674611" y="870806"/>
                  </a:lnTo>
                  <a:lnTo>
                    <a:pt x="1718753" y="870674"/>
                  </a:lnTo>
                  <a:lnTo>
                    <a:pt x="1762506" y="870204"/>
                  </a:lnTo>
                </a:path>
              </a:pathLst>
            </a:custGeom>
            <a:ln w="2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84020" y="5814059"/>
              <a:ext cx="3046095" cy="1454785"/>
            </a:xfrm>
            <a:custGeom>
              <a:avLst/>
              <a:gdLst/>
              <a:ahLst/>
              <a:cxnLst/>
              <a:rect l="l" t="t" r="r" b="b"/>
              <a:pathLst>
                <a:path w="3046095" h="1454784">
                  <a:moveTo>
                    <a:pt x="3045714" y="1454658"/>
                  </a:moveTo>
                  <a:lnTo>
                    <a:pt x="3045714" y="85344"/>
                  </a:lnTo>
                </a:path>
                <a:path w="3046095" h="1454784">
                  <a:moveTo>
                    <a:pt x="2170176" y="0"/>
                  </a:moveTo>
                  <a:lnTo>
                    <a:pt x="0" y="0"/>
                  </a:lnTo>
                </a:path>
              </a:pathLst>
            </a:custGeom>
            <a:ln w="773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292096" y="6037326"/>
              <a:ext cx="2437765" cy="464820"/>
            </a:xfrm>
            <a:custGeom>
              <a:avLst/>
              <a:gdLst/>
              <a:ahLst/>
              <a:cxnLst/>
              <a:rect l="l" t="t" r="r" b="b"/>
              <a:pathLst>
                <a:path w="2437765" h="464820">
                  <a:moveTo>
                    <a:pt x="2437638" y="0"/>
                  </a:moveTo>
                  <a:lnTo>
                    <a:pt x="0" y="762"/>
                  </a:lnTo>
                </a:path>
                <a:path w="2437765" h="464820">
                  <a:moveTo>
                    <a:pt x="2437638" y="464820"/>
                  </a:moveTo>
                  <a:lnTo>
                    <a:pt x="473964" y="464820"/>
                  </a:lnTo>
                </a:path>
              </a:pathLst>
            </a:custGeom>
            <a:ln w="77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144774" y="6692646"/>
              <a:ext cx="2468245" cy="0"/>
            </a:xfrm>
            <a:custGeom>
              <a:avLst/>
              <a:gdLst/>
              <a:ahLst/>
              <a:cxnLst/>
              <a:rect l="l" t="t" r="r" b="b"/>
              <a:pathLst>
                <a:path w="2468245">
                  <a:moveTo>
                    <a:pt x="2468118" y="0"/>
                  </a:moveTo>
                  <a:lnTo>
                    <a:pt x="0" y="0"/>
                  </a:lnTo>
                </a:path>
              </a:pathLst>
            </a:custGeom>
            <a:ln w="77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495806" y="5622035"/>
              <a:ext cx="2254885" cy="1668145"/>
            </a:xfrm>
            <a:custGeom>
              <a:avLst/>
              <a:gdLst/>
              <a:ahLst/>
              <a:cxnLst/>
              <a:rect l="l" t="t" r="r" b="b"/>
              <a:pathLst>
                <a:path w="2254885" h="1668145">
                  <a:moveTo>
                    <a:pt x="2254758" y="1647444"/>
                  </a:moveTo>
                  <a:lnTo>
                    <a:pt x="2220468" y="1640586"/>
                  </a:lnTo>
                  <a:lnTo>
                    <a:pt x="2151888" y="1626870"/>
                  </a:lnTo>
                  <a:lnTo>
                    <a:pt x="2179320" y="1640586"/>
                  </a:lnTo>
                  <a:lnTo>
                    <a:pt x="28181" y="1640586"/>
                  </a:lnTo>
                  <a:lnTo>
                    <a:pt x="27432" y="74968"/>
                  </a:lnTo>
                  <a:lnTo>
                    <a:pt x="41910" y="102870"/>
                  </a:lnTo>
                  <a:lnTo>
                    <a:pt x="33375" y="61722"/>
                  </a:lnTo>
                  <a:lnTo>
                    <a:pt x="20574" y="0"/>
                  </a:lnTo>
                  <a:lnTo>
                    <a:pt x="0" y="102870"/>
                  </a:lnTo>
                  <a:lnTo>
                    <a:pt x="14478" y="73914"/>
                  </a:lnTo>
                  <a:lnTo>
                    <a:pt x="15240" y="1646682"/>
                  </a:lnTo>
                  <a:lnTo>
                    <a:pt x="20574" y="1646682"/>
                  </a:lnTo>
                  <a:lnTo>
                    <a:pt x="20574" y="1653540"/>
                  </a:lnTo>
                  <a:lnTo>
                    <a:pt x="2180844" y="1653540"/>
                  </a:lnTo>
                  <a:lnTo>
                    <a:pt x="2151888" y="1668018"/>
                  </a:lnTo>
                  <a:lnTo>
                    <a:pt x="2224278" y="1653540"/>
                  </a:lnTo>
                  <a:lnTo>
                    <a:pt x="2254758" y="16474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636776" y="5646419"/>
              <a:ext cx="1953260" cy="1623060"/>
            </a:xfrm>
            <a:custGeom>
              <a:avLst/>
              <a:gdLst/>
              <a:ahLst/>
              <a:cxnLst/>
              <a:rect l="l" t="t" r="r" b="b"/>
              <a:pathLst>
                <a:path w="1953260" h="1623059">
                  <a:moveTo>
                    <a:pt x="0" y="0"/>
                  </a:moveTo>
                  <a:lnTo>
                    <a:pt x="47244" y="167640"/>
                  </a:lnTo>
                </a:path>
                <a:path w="1953260" h="1623059">
                  <a:moveTo>
                    <a:pt x="655320" y="390906"/>
                  </a:moveTo>
                  <a:lnTo>
                    <a:pt x="1129284" y="873252"/>
                  </a:lnTo>
                </a:path>
                <a:path w="1953260" h="1623059">
                  <a:moveTo>
                    <a:pt x="1129284" y="855726"/>
                  </a:moveTo>
                  <a:lnTo>
                    <a:pt x="1275588" y="1622298"/>
                  </a:lnTo>
                </a:path>
                <a:path w="1953260" h="1623059">
                  <a:moveTo>
                    <a:pt x="47244" y="167640"/>
                  </a:moveTo>
                  <a:lnTo>
                    <a:pt x="331470" y="167640"/>
                  </a:lnTo>
                  <a:lnTo>
                    <a:pt x="597408" y="1622298"/>
                  </a:lnTo>
                </a:path>
                <a:path w="1953260" h="1623059">
                  <a:moveTo>
                    <a:pt x="547878" y="0"/>
                  </a:moveTo>
                  <a:lnTo>
                    <a:pt x="655320" y="390906"/>
                  </a:lnTo>
                </a:path>
                <a:path w="1953260" h="1623059">
                  <a:moveTo>
                    <a:pt x="1216152" y="0"/>
                  </a:moveTo>
                  <a:lnTo>
                    <a:pt x="1507998" y="1046226"/>
                  </a:lnTo>
                  <a:lnTo>
                    <a:pt x="1837182" y="1046226"/>
                  </a:lnTo>
                  <a:lnTo>
                    <a:pt x="1953006" y="1623060"/>
                  </a:lnTo>
                </a:path>
              </a:pathLst>
            </a:custGeom>
            <a:ln w="180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4579111" y="5687372"/>
            <a:ext cx="88519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Times New Roman"/>
                <a:cs typeface="Times New Roman"/>
              </a:rPr>
              <a:t>Рідкий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розчин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(Р)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60634" y="6878380"/>
            <a:ext cx="147002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68935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Symbol"/>
                <a:cs typeface="Symbol"/>
              </a:rPr>
              <a:t></a:t>
            </a:r>
            <a:r>
              <a:rPr sz="900" spc="-10" dirty="0">
                <a:latin typeface="Times New Roman"/>
                <a:cs typeface="Times New Roman"/>
              </a:rPr>
              <a:t>-твердий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розчин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(Тв)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835131" y="6277164"/>
            <a:ext cx="26987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Times New Roman"/>
                <a:cs typeface="Times New Roman"/>
              </a:rPr>
              <a:t>Р</a:t>
            </a:r>
            <a:r>
              <a:rPr sz="900" spc="-20" dirty="0">
                <a:latin typeface="Times New Roman"/>
                <a:cs typeface="Times New Roman"/>
              </a:rPr>
              <a:t>+</a:t>
            </a:r>
            <a:r>
              <a:rPr sz="900" spc="-25" dirty="0">
                <a:latin typeface="Times New Roman"/>
                <a:cs typeface="Times New Roman"/>
              </a:rPr>
              <a:t>Тв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114792" y="7272339"/>
            <a:ext cx="13843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spc="-15" dirty="0">
                <a:latin typeface="Times New Roman"/>
                <a:cs typeface="Times New Roman"/>
              </a:rPr>
              <a:t>75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114792" y="7607624"/>
            <a:ext cx="54229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72440" algn="l"/>
              </a:tabLst>
            </a:pPr>
            <a:r>
              <a:rPr sz="900" spc="-15" dirty="0">
                <a:latin typeface="Times New Roman"/>
                <a:cs typeface="Times New Roman"/>
              </a:rPr>
              <a:t>2</a:t>
            </a:r>
            <a:r>
              <a:rPr sz="900" spc="-10" dirty="0">
                <a:latin typeface="Times New Roman"/>
                <a:cs typeface="Times New Roman"/>
              </a:rPr>
              <a:t>5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10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20940" y="7272339"/>
            <a:ext cx="19494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spc="-15" dirty="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95944" y="7242856"/>
            <a:ext cx="1400810" cy="526415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140335">
              <a:lnSpc>
                <a:spcPct val="100000"/>
              </a:lnSpc>
              <a:spcBef>
                <a:spcPts val="320"/>
              </a:spcBef>
              <a:tabLst>
                <a:tab pos="533400" algn="l"/>
                <a:tab pos="969644" algn="l"/>
              </a:tabLst>
            </a:pPr>
            <a:r>
              <a:rPr sz="900" spc="-10" dirty="0">
                <a:latin typeface="Times New Roman"/>
                <a:cs typeface="Times New Roman"/>
              </a:rPr>
              <a:t>0	25	</a:t>
            </a:r>
            <a:r>
              <a:rPr sz="900" spc="-15" dirty="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900" spc="-10" dirty="0">
                <a:latin typeface="Times New Roman"/>
                <a:cs typeface="Times New Roman"/>
              </a:rPr>
              <a:t>Концентрація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компоненту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В</a:t>
            </a:r>
            <a:endParaRPr sz="900">
              <a:latin typeface="Times New Roman"/>
              <a:cs typeface="Times New Roman"/>
            </a:endParaRPr>
          </a:p>
          <a:p>
            <a:pPr marL="83820">
              <a:lnSpc>
                <a:spcPct val="100000"/>
              </a:lnSpc>
              <a:spcBef>
                <a:spcPts val="254"/>
              </a:spcBef>
              <a:tabLst>
                <a:tab pos="533400" algn="l"/>
                <a:tab pos="969644" algn="l"/>
              </a:tabLst>
            </a:pPr>
            <a:r>
              <a:rPr sz="900" spc="-10" dirty="0">
                <a:latin typeface="Times New Roman"/>
                <a:cs typeface="Times New Roman"/>
              </a:rPr>
              <a:t>100	75	</a:t>
            </a:r>
            <a:r>
              <a:rPr sz="900" spc="-15" dirty="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90210" y="7515605"/>
            <a:ext cx="255270" cy="41910"/>
          </a:xfrm>
          <a:custGeom>
            <a:avLst/>
            <a:gdLst/>
            <a:ahLst/>
            <a:cxnLst/>
            <a:rect l="l" t="t" r="r" b="b"/>
            <a:pathLst>
              <a:path w="255270" h="41909">
                <a:moveTo>
                  <a:pt x="214856" y="12954"/>
                </a:moveTo>
                <a:lnTo>
                  <a:pt x="193548" y="12954"/>
                </a:lnTo>
                <a:lnTo>
                  <a:pt x="193548" y="28956"/>
                </a:lnTo>
                <a:lnTo>
                  <a:pt x="178308" y="28956"/>
                </a:lnTo>
                <a:lnTo>
                  <a:pt x="152400" y="41910"/>
                </a:lnTo>
                <a:lnTo>
                  <a:pt x="217170" y="28956"/>
                </a:lnTo>
                <a:lnTo>
                  <a:pt x="193548" y="28956"/>
                </a:lnTo>
                <a:lnTo>
                  <a:pt x="217467" y="28896"/>
                </a:lnTo>
                <a:lnTo>
                  <a:pt x="255270" y="21336"/>
                </a:lnTo>
                <a:lnTo>
                  <a:pt x="214856" y="12954"/>
                </a:lnTo>
                <a:close/>
              </a:path>
              <a:path w="255270" h="41909">
                <a:moveTo>
                  <a:pt x="193548" y="21336"/>
                </a:moveTo>
                <a:lnTo>
                  <a:pt x="178427" y="28896"/>
                </a:lnTo>
                <a:lnTo>
                  <a:pt x="193548" y="28956"/>
                </a:lnTo>
                <a:lnTo>
                  <a:pt x="193548" y="21336"/>
                </a:lnTo>
                <a:close/>
              </a:path>
              <a:path w="255270" h="41909">
                <a:moveTo>
                  <a:pt x="177382" y="12954"/>
                </a:moveTo>
                <a:lnTo>
                  <a:pt x="0" y="12954"/>
                </a:lnTo>
                <a:lnTo>
                  <a:pt x="0" y="28194"/>
                </a:lnTo>
                <a:lnTo>
                  <a:pt x="178427" y="28896"/>
                </a:lnTo>
                <a:lnTo>
                  <a:pt x="193548" y="21336"/>
                </a:lnTo>
                <a:lnTo>
                  <a:pt x="177382" y="12954"/>
                </a:lnTo>
                <a:close/>
              </a:path>
              <a:path w="255270" h="41909">
                <a:moveTo>
                  <a:pt x="152400" y="0"/>
                </a:moveTo>
                <a:lnTo>
                  <a:pt x="193548" y="21336"/>
                </a:lnTo>
                <a:lnTo>
                  <a:pt x="193548" y="12954"/>
                </a:lnTo>
                <a:lnTo>
                  <a:pt x="214856" y="12954"/>
                </a:lnTo>
                <a:lnTo>
                  <a:pt x="152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09416" y="7865364"/>
            <a:ext cx="261620" cy="41275"/>
          </a:xfrm>
          <a:custGeom>
            <a:avLst/>
            <a:gdLst/>
            <a:ahLst/>
            <a:cxnLst/>
            <a:rect l="l" t="t" r="r" b="b"/>
            <a:pathLst>
              <a:path w="261620" h="41275">
                <a:moveTo>
                  <a:pt x="102870" y="0"/>
                </a:moveTo>
                <a:lnTo>
                  <a:pt x="0" y="20574"/>
                </a:lnTo>
                <a:lnTo>
                  <a:pt x="102870" y="41148"/>
                </a:lnTo>
                <a:lnTo>
                  <a:pt x="77079" y="28252"/>
                </a:lnTo>
                <a:lnTo>
                  <a:pt x="61722" y="28194"/>
                </a:lnTo>
                <a:lnTo>
                  <a:pt x="61722" y="12954"/>
                </a:lnTo>
                <a:lnTo>
                  <a:pt x="76962" y="12954"/>
                </a:lnTo>
                <a:lnTo>
                  <a:pt x="102870" y="0"/>
                </a:lnTo>
                <a:close/>
              </a:path>
              <a:path w="261620" h="41275">
                <a:moveTo>
                  <a:pt x="261366" y="12954"/>
                </a:moveTo>
                <a:lnTo>
                  <a:pt x="76962" y="12954"/>
                </a:lnTo>
                <a:lnTo>
                  <a:pt x="61722" y="20574"/>
                </a:lnTo>
                <a:lnTo>
                  <a:pt x="77079" y="28252"/>
                </a:lnTo>
                <a:lnTo>
                  <a:pt x="260604" y="28956"/>
                </a:lnTo>
                <a:lnTo>
                  <a:pt x="261366" y="12954"/>
                </a:lnTo>
                <a:close/>
              </a:path>
              <a:path w="261620" h="41275">
                <a:moveTo>
                  <a:pt x="61722" y="20574"/>
                </a:moveTo>
                <a:lnTo>
                  <a:pt x="61722" y="28194"/>
                </a:lnTo>
                <a:lnTo>
                  <a:pt x="77079" y="28252"/>
                </a:lnTo>
                <a:lnTo>
                  <a:pt x="61722" y="20574"/>
                </a:lnTo>
                <a:close/>
              </a:path>
              <a:path w="261620" h="41275">
                <a:moveTo>
                  <a:pt x="76962" y="12954"/>
                </a:moveTo>
                <a:lnTo>
                  <a:pt x="61722" y="12954"/>
                </a:lnTo>
                <a:lnTo>
                  <a:pt x="61722" y="20574"/>
                </a:lnTo>
                <a:lnTo>
                  <a:pt x="76962" y="12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707390" y="7777550"/>
            <a:ext cx="5786755" cy="220472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656329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Times New Roman"/>
                <a:cs typeface="Times New Roman"/>
              </a:rPr>
              <a:t>Концентрація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компоненту</a:t>
            </a:r>
            <a:r>
              <a:rPr sz="900" spc="-4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imes New Roman"/>
              <a:cs typeface="Times New Roman"/>
            </a:endParaRPr>
          </a:p>
          <a:p>
            <a:pPr marL="180340" algn="ctr">
              <a:lnSpc>
                <a:spcPct val="100000"/>
              </a:lnSpc>
              <a:tabLst>
                <a:tab pos="233997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2.6.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Криві охолодження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чистих компонентів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двокомпонентної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Діаграми </a:t>
            </a:r>
            <a:r>
              <a:rPr sz="1200" spc="-5" dirty="0">
                <a:latin typeface="Times New Roman"/>
                <a:cs typeface="Times New Roman"/>
              </a:rPr>
              <a:t>стану показують </a:t>
            </a:r>
            <a:r>
              <a:rPr sz="1200" dirty="0">
                <a:latin typeface="Times New Roman"/>
                <a:cs typeface="Times New Roman"/>
              </a:rPr>
              <a:t>стійкий </a:t>
            </a:r>
            <a:r>
              <a:rPr sz="1200" spc="-5" dirty="0">
                <a:latin typeface="Times New Roman"/>
                <a:cs typeface="Times New Roman"/>
              </a:rPr>
              <a:t>стан, тобто стан, який </a:t>
            </a:r>
            <a:r>
              <a:rPr sz="1200" dirty="0">
                <a:latin typeface="Times New Roman"/>
                <a:cs typeface="Times New Roman"/>
              </a:rPr>
              <a:t>в даних </a:t>
            </a:r>
            <a:r>
              <a:rPr sz="1200" spc="-5" dirty="0">
                <a:latin typeface="Times New Roman"/>
                <a:cs typeface="Times New Roman"/>
              </a:rPr>
              <a:t>умовах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міні- </a:t>
            </a:r>
            <a:r>
              <a:rPr sz="1200" dirty="0">
                <a:latin typeface="Times New Roman"/>
                <a:cs typeface="Times New Roman"/>
              </a:rPr>
              <a:t> мум </a:t>
            </a:r>
            <a:r>
              <a:rPr sz="1200" spc="-5" dirty="0">
                <a:latin typeface="Times New Roman"/>
                <a:cs typeface="Times New Roman"/>
              </a:rPr>
              <a:t>вільної </a:t>
            </a:r>
            <a:r>
              <a:rPr sz="1200" dirty="0">
                <a:latin typeface="Times New Roman"/>
                <a:cs typeface="Times New Roman"/>
              </a:rPr>
              <a:t>енергії, і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також називають діаграмою рівноваги, тому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вона пока- </a:t>
            </a:r>
            <a:r>
              <a:rPr sz="1200" dirty="0">
                <a:latin typeface="Times New Roman"/>
                <a:cs typeface="Times New Roman"/>
              </a:rPr>
              <a:t> зує,</a:t>
            </a:r>
            <a:r>
              <a:rPr sz="1200" spc="-5" dirty="0">
                <a:latin typeface="Times New Roman"/>
                <a:cs typeface="Times New Roman"/>
              </a:rPr>
              <a:t> 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рівноважні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фази існують за</a:t>
            </a:r>
            <a:r>
              <a:rPr sz="1200" dirty="0">
                <a:latin typeface="Times New Roman"/>
                <a:cs typeface="Times New Roman"/>
              </a:rPr>
              <a:t> даними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умовами.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Побудова </a:t>
            </a:r>
            <a:r>
              <a:rPr sz="1200" dirty="0">
                <a:latin typeface="Times New Roman"/>
                <a:cs typeface="Times New Roman"/>
              </a:rPr>
              <a:t>діаграм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стану</a:t>
            </a:r>
            <a:r>
              <a:rPr sz="1200" spc="-5" dirty="0">
                <a:latin typeface="Times New Roman"/>
                <a:cs typeface="Times New Roman"/>
              </a:rPr>
              <a:t> здійснюється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допомогою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термічного</a:t>
            </a:r>
            <a:r>
              <a:rPr sz="1200" spc="-5" dirty="0">
                <a:latin typeface="Times New Roman"/>
                <a:cs typeface="Times New Roman"/>
              </a:rPr>
              <a:t> аналізу.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85"/>
              </a:spcBef>
            </a:pPr>
            <a:r>
              <a:rPr sz="1000" dirty="0">
                <a:latin typeface="Times New Roman"/>
                <a:cs typeface="Times New Roman"/>
              </a:rPr>
              <a:t>30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287011" y="7213854"/>
            <a:ext cx="901065" cy="55244"/>
          </a:xfrm>
          <a:custGeom>
            <a:avLst/>
            <a:gdLst/>
            <a:ahLst/>
            <a:cxnLst/>
            <a:rect l="l" t="t" r="r" b="b"/>
            <a:pathLst>
              <a:path w="901064" h="55245">
                <a:moveTo>
                  <a:pt x="0" y="54864"/>
                </a:moveTo>
                <a:lnTo>
                  <a:pt x="0" y="0"/>
                </a:lnTo>
              </a:path>
              <a:path w="901064" h="55245">
                <a:moveTo>
                  <a:pt x="442722" y="54864"/>
                </a:moveTo>
                <a:lnTo>
                  <a:pt x="442722" y="0"/>
                </a:lnTo>
              </a:path>
              <a:path w="901064" h="55245">
                <a:moveTo>
                  <a:pt x="900684" y="54864"/>
                </a:moveTo>
                <a:lnTo>
                  <a:pt x="900684" y="0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871976" y="5624126"/>
            <a:ext cx="8191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10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726933" y="5867966"/>
            <a:ext cx="8191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10" dirty="0"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860634" y="6475289"/>
            <a:ext cx="86550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34925" algn="r">
              <a:lnSpc>
                <a:spcPct val="100000"/>
              </a:lnSpc>
              <a:spcBef>
                <a:spcPts val="90"/>
              </a:spcBef>
            </a:pPr>
            <a:r>
              <a:rPr sz="900" i="1" spc="-10" dirty="0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498587" y="6642929"/>
            <a:ext cx="6286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900" i="1" spc="-10" dirty="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315153" y="6119995"/>
            <a:ext cx="151130" cy="6489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75"/>
              </a:lnSpc>
            </a:pPr>
            <a:r>
              <a:rPr sz="900" dirty="0">
                <a:latin typeface="Times New Roman"/>
                <a:cs typeface="Times New Roman"/>
              </a:rPr>
              <a:t>Тем</a:t>
            </a:r>
            <a:r>
              <a:rPr sz="900" spc="10" dirty="0">
                <a:latin typeface="Times New Roman"/>
                <a:cs typeface="Times New Roman"/>
              </a:rPr>
              <a:t>п</a:t>
            </a:r>
            <a:r>
              <a:rPr sz="900" spc="-5" dirty="0">
                <a:latin typeface="Times New Roman"/>
                <a:cs typeface="Times New Roman"/>
              </a:rPr>
              <a:t>е</a:t>
            </a: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spc="-5" dirty="0">
                <a:latin typeface="Times New Roman"/>
                <a:cs typeface="Times New Roman"/>
              </a:rPr>
              <a:t>а</a:t>
            </a:r>
            <a:r>
              <a:rPr sz="900" spc="5" dirty="0">
                <a:latin typeface="Times New Roman"/>
                <a:cs typeface="Times New Roman"/>
              </a:rPr>
              <a:t>т</a:t>
            </a:r>
            <a:r>
              <a:rPr sz="900" spc="-5" dirty="0">
                <a:latin typeface="Times New Roman"/>
                <a:cs typeface="Times New Roman"/>
              </a:rPr>
              <a:t>у</a:t>
            </a: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407411" y="7322624"/>
            <a:ext cx="19939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Times New Roman"/>
                <a:cs typeface="Times New Roman"/>
              </a:rPr>
              <a:t>Ч</a:t>
            </a:r>
            <a:r>
              <a:rPr sz="900" spc="-15" dirty="0">
                <a:latin typeface="Times New Roman"/>
                <a:cs typeface="Times New Roman"/>
              </a:rPr>
              <a:t>а</a:t>
            </a:r>
            <a:r>
              <a:rPr sz="900" spc="-1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569971" y="6823514"/>
            <a:ext cx="511809" cy="2984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Times New Roman"/>
                <a:cs typeface="Times New Roman"/>
              </a:rPr>
              <a:t>A</a:t>
            </a:r>
            <a:r>
              <a:rPr sz="900" spc="-4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–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100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% </a:t>
            </a:r>
            <a:r>
              <a:rPr sz="900" spc="-21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B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–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0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223004" y="6823514"/>
            <a:ext cx="455930" cy="2984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Times New Roman"/>
                <a:cs typeface="Times New Roman"/>
              </a:rPr>
              <a:t>A</a:t>
            </a:r>
            <a:r>
              <a:rPr sz="900" spc="-4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–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50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% </a:t>
            </a:r>
            <a:r>
              <a:rPr sz="900" spc="-21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B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–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50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904240" y="6823514"/>
            <a:ext cx="506095" cy="2984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Times New Roman"/>
                <a:cs typeface="Times New Roman"/>
              </a:rPr>
              <a:t>A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–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0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900" spc="-10" dirty="0">
                <a:latin typeface="Times New Roman"/>
                <a:cs typeface="Times New Roman"/>
              </a:rPr>
              <a:t>B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–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100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752600" y="6388608"/>
            <a:ext cx="1489075" cy="501015"/>
          </a:xfrm>
          <a:custGeom>
            <a:avLst/>
            <a:gdLst/>
            <a:ahLst/>
            <a:cxnLst/>
            <a:rect l="l" t="t" r="r" b="b"/>
            <a:pathLst>
              <a:path w="1489075" h="501015">
                <a:moveTo>
                  <a:pt x="0" y="500634"/>
                </a:moveTo>
                <a:lnTo>
                  <a:pt x="313182" y="0"/>
                </a:lnTo>
              </a:path>
              <a:path w="1489075" h="501015">
                <a:moveTo>
                  <a:pt x="678942" y="458724"/>
                </a:moveTo>
                <a:lnTo>
                  <a:pt x="954024" y="75438"/>
                </a:lnTo>
              </a:path>
              <a:path w="1489075" h="501015">
                <a:moveTo>
                  <a:pt x="1344168" y="500634"/>
                </a:moveTo>
                <a:lnTo>
                  <a:pt x="1488948" y="304038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707405" y="5171945"/>
            <a:ext cx="1867535" cy="6197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15" dirty="0">
                <a:latin typeface="Times New Roman"/>
                <a:cs typeface="Times New Roman"/>
              </a:rPr>
              <a:t>системи,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вивчається,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ри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(рис.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2.6).</a:t>
            </a:r>
            <a:endParaRPr sz="1200">
              <a:latin typeface="Times New Roman"/>
              <a:cs typeface="Times New Roman"/>
            </a:endParaRPr>
          </a:p>
          <a:p>
            <a:pPr marL="977265">
              <a:lnSpc>
                <a:spcPct val="100000"/>
              </a:lnSpc>
              <a:spcBef>
                <a:spcPts val="745"/>
              </a:spcBef>
              <a:tabLst>
                <a:tab pos="1236980" algn="l"/>
              </a:tabLst>
            </a:pPr>
            <a:r>
              <a:rPr sz="1350" i="1" spc="-15" baseline="3086" dirty="0">
                <a:latin typeface="Times New Roman"/>
                <a:cs typeface="Times New Roman"/>
              </a:rPr>
              <a:t>а	</a:t>
            </a:r>
            <a:r>
              <a:rPr sz="900" i="1" spc="-5" dirty="0">
                <a:latin typeface="Times New Roman"/>
                <a:cs typeface="Times New Roman"/>
              </a:rPr>
              <a:t>а</a:t>
            </a:r>
            <a:r>
              <a:rPr sz="900" spc="-5" dirty="0">
                <a:latin typeface="Symbol"/>
                <a:cs typeface="Symbol"/>
              </a:rPr>
              <a:t></a:t>
            </a:r>
            <a:endParaRPr sz="900">
              <a:latin typeface="Symbol"/>
              <a:cs typeface="Symbo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299199" y="5852716"/>
            <a:ext cx="8191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10" dirty="0"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741154" y="6327438"/>
            <a:ext cx="8191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10" dirty="0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140440" y="6501170"/>
            <a:ext cx="7556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10" dirty="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436098" y="6508031"/>
            <a:ext cx="10287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i="1" spc="-15" dirty="0">
                <a:latin typeface="Times New Roman"/>
                <a:cs typeface="Times New Roman"/>
              </a:rPr>
              <a:t>c</a:t>
            </a:r>
            <a:r>
              <a:rPr sz="900" spc="-5" dirty="0">
                <a:latin typeface="Symbol"/>
                <a:cs typeface="Symbol"/>
              </a:rPr>
              <a:t></a:t>
            </a:r>
            <a:endParaRPr sz="90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47885" y="6119995"/>
            <a:ext cx="151130" cy="6489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75"/>
              </a:lnSpc>
            </a:pPr>
            <a:r>
              <a:rPr sz="900" dirty="0">
                <a:latin typeface="Times New Roman"/>
                <a:cs typeface="Times New Roman"/>
              </a:rPr>
              <a:t>Тем</a:t>
            </a:r>
            <a:r>
              <a:rPr sz="900" spc="10" dirty="0">
                <a:latin typeface="Times New Roman"/>
                <a:cs typeface="Times New Roman"/>
              </a:rPr>
              <a:t>п</a:t>
            </a:r>
            <a:r>
              <a:rPr sz="900" spc="-5" dirty="0">
                <a:latin typeface="Times New Roman"/>
                <a:cs typeface="Times New Roman"/>
              </a:rPr>
              <a:t>е</a:t>
            </a: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spc="-5" dirty="0">
                <a:latin typeface="Times New Roman"/>
                <a:cs typeface="Times New Roman"/>
              </a:rPr>
              <a:t>а</a:t>
            </a:r>
            <a:r>
              <a:rPr sz="900" spc="5" dirty="0">
                <a:latin typeface="Times New Roman"/>
                <a:cs typeface="Times New Roman"/>
              </a:rPr>
              <a:t>т</a:t>
            </a:r>
            <a:r>
              <a:rPr sz="900" spc="-5" dirty="0">
                <a:latin typeface="Times New Roman"/>
                <a:cs typeface="Times New Roman"/>
              </a:rPr>
              <a:t>у</a:t>
            </a: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906015" y="1200911"/>
            <a:ext cx="2522220" cy="1780539"/>
            <a:chOff x="906015" y="1200911"/>
            <a:chExt cx="2522220" cy="1780539"/>
          </a:xfrm>
        </p:grpSpPr>
        <p:sp>
          <p:nvSpPr>
            <p:cNvPr id="46" name="object 46"/>
            <p:cNvSpPr/>
            <p:nvPr/>
          </p:nvSpPr>
          <p:spPr>
            <a:xfrm>
              <a:off x="906005" y="1200911"/>
              <a:ext cx="2522855" cy="1780539"/>
            </a:xfrm>
            <a:custGeom>
              <a:avLst/>
              <a:gdLst/>
              <a:ahLst/>
              <a:cxnLst/>
              <a:rect l="l" t="t" r="r" b="b"/>
              <a:pathLst>
                <a:path w="2522854" h="1780539">
                  <a:moveTo>
                    <a:pt x="2522232" y="1757934"/>
                  </a:moveTo>
                  <a:lnTo>
                    <a:pt x="2487942" y="1751076"/>
                  </a:lnTo>
                  <a:lnTo>
                    <a:pt x="2411742" y="1735836"/>
                  </a:lnTo>
                  <a:lnTo>
                    <a:pt x="2442222" y="1751076"/>
                  </a:lnTo>
                  <a:lnTo>
                    <a:pt x="29718" y="1751076"/>
                  </a:lnTo>
                  <a:lnTo>
                    <a:pt x="28956" y="80010"/>
                  </a:lnTo>
                  <a:lnTo>
                    <a:pt x="44196" y="110490"/>
                  </a:lnTo>
                  <a:lnTo>
                    <a:pt x="35356" y="66294"/>
                  </a:lnTo>
                  <a:lnTo>
                    <a:pt x="22110" y="0"/>
                  </a:lnTo>
                  <a:lnTo>
                    <a:pt x="0" y="110490"/>
                  </a:lnTo>
                  <a:lnTo>
                    <a:pt x="15240" y="80022"/>
                  </a:lnTo>
                  <a:lnTo>
                    <a:pt x="15240" y="66294"/>
                  </a:lnTo>
                  <a:lnTo>
                    <a:pt x="15252" y="80010"/>
                  </a:lnTo>
                  <a:lnTo>
                    <a:pt x="16014" y="1757934"/>
                  </a:lnTo>
                  <a:lnTo>
                    <a:pt x="22110" y="1757934"/>
                  </a:lnTo>
                  <a:lnTo>
                    <a:pt x="22110" y="1764804"/>
                  </a:lnTo>
                  <a:lnTo>
                    <a:pt x="2442197" y="1764804"/>
                  </a:lnTo>
                  <a:lnTo>
                    <a:pt x="2411742" y="1780032"/>
                  </a:lnTo>
                  <a:lnTo>
                    <a:pt x="2487930" y="1764804"/>
                  </a:lnTo>
                  <a:lnTo>
                    <a:pt x="2522232" y="175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087372" y="1226819"/>
              <a:ext cx="777240" cy="1732280"/>
            </a:xfrm>
            <a:custGeom>
              <a:avLst/>
              <a:gdLst/>
              <a:ahLst/>
              <a:cxnLst/>
              <a:rect l="l" t="t" r="r" b="b"/>
              <a:pathLst>
                <a:path w="777239" h="1732280">
                  <a:moveTo>
                    <a:pt x="114300" y="417576"/>
                  </a:moveTo>
                  <a:lnTo>
                    <a:pt x="621031" y="932688"/>
                  </a:lnTo>
                  <a:lnTo>
                    <a:pt x="777241" y="1732026"/>
                  </a:lnTo>
                </a:path>
                <a:path w="777239" h="1732280">
                  <a:moveTo>
                    <a:pt x="0" y="0"/>
                  </a:moveTo>
                  <a:lnTo>
                    <a:pt x="114300" y="417576"/>
                  </a:lnTo>
                </a:path>
              </a:pathLst>
            </a:custGeom>
            <a:ln w="192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712363" y="1760693"/>
            <a:ext cx="149225" cy="63500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850" spc="5" dirty="0">
                <a:latin typeface="Times New Roman"/>
                <a:cs typeface="Times New Roman"/>
              </a:rPr>
              <a:t>Температура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091944" y="2980882"/>
            <a:ext cx="19494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dirty="0">
                <a:latin typeface="Times New Roman"/>
                <a:cs typeface="Times New Roman"/>
              </a:rPr>
              <a:t>Час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278127" y="1205423"/>
            <a:ext cx="142430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5" dirty="0">
                <a:latin typeface="Times New Roman"/>
                <a:cs typeface="Times New Roman"/>
              </a:rPr>
              <a:t>Охолодження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у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рідкому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стані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767320" y="1965141"/>
            <a:ext cx="118618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5" dirty="0">
                <a:latin typeface="Times New Roman"/>
                <a:cs typeface="Times New Roman"/>
              </a:rPr>
              <a:t>Закінчення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кристалізації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852662" y="2437580"/>
            <a:ext cx="148971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5" dirty="0">
                <a:latin typeface="Times New Roman"/>
                <a:cs typeface="Times New Roman"/>
              </a:rPr>
              <a:t>Охолодження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у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твердому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стані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201672" y="1601723"/>
            <a:ext cx="567690" cy="558165"/>
          </a:xfrm>
          <a:custGeom>
            <a:avLst/>
            <a:gdLst/>
            <a:ahLst/>
            <a:cxnLst/>
            <a:rect l="l" t="t" r="r" b="b"/>
            <a:pathLst>
              <a:path w="567689" h="558164">
                <a:moveTo>
                  <a:pt x="0" y="42672"/>
                </a:moveTo>
                <a:lnTo>
                  <a:pt x="225553" y="0"/>
                </a:lnTo>
              </a:path>
              <a:path w="567689" h="558164">
                <a:moveTo>
                  <a:pt x="506731" y="557784"/>
                </a:moveTo>
                <a:lnTo>
                  <a:pt x="567691" y="479298"/>
                </a:lnTo>
              </a:path>
            </a:pathLst>
          </a:custGeom>
          <a:ln w="8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438141" y="1482030"/>
            <a:ext cx="1262380" cy="37592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5" dirty="0">
                <a:latin typeface="Times New Roman"/>
                <a:cs typeface="Times New Roman"/>
              </a:rPr>
              <a:t>Початок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кристалізації</a:t>
            </a:r>
            <a:endParaRPr sz="850">
              <a:latin typeface="Times New Roman"/>
              <a:cs typeface="Times New Roman"/>
            </a:endParaRPr>
          </a:p>
          <a:p>
            <a:pPr marL="111760">
              <a:lnSpc>
                <a:spcPct val="100000"/>
              </a:lnSpc>
              <a:spcBef>
                <a:spcPts val="685"/>
              </a:spcBef>
            </a:pPr>
            <a:r>
              <a:rPr sz="850" spc="5" dirty="0">
                <a:latin typeface="Times New Roman"/>
                <a:cs typeface="Times New Roman"/>
              </a:rPr>
              <a:t>Рідко-тверде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становище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54633" y="3251709"/>
            <a:ext cx="267208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2.5.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400" y="2626101"/>
            <a:ext cx="5787390" cy="2425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88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13.</a:t>
            </a:r>
            <a:r>
              <a:rPr sz="1600" b="1" spc="-5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БЛАГОРОДНІ</a:t>
            </a:r>
            <a:r>
              <a:rPr sz="1600" b="1" spc="-4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МЕТАЛИ</a:t>
            </a:r>
            <a:endParaRPr sz="1600">
              <a:latin typeface="Times New Roman"/>
              <a:cs typeface="Times New Roman"/>
            </a:endParaRPr>
          </a:p>
          <a:p>
            <a:pPr marR="5715" algn="r">
              <a:lnSpc>
                <a:spcPts val="1880"/>
              </a:lnSpc>
            </a:pPr>
            <a:r>
              <a:rPr sz="1600" b="1" spc="-5" dirty="0">
                <a:latin typeface="Times New Roman"/>
                <a:cs typeface="Times New Roman"/>
              </a:rPr>
              <a:t>ТА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ЇХНІ</a:t>
            </a:r>
            <a:r>
              <a:rPr sz="1600" b="1" spc="-3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СПЛАВИ</a:t>
            </a:r>
            <a:endParaRPr sz="16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1415"/>
              </a:spcBef>
            </a:pPr>
            <a:r>
              <a:rPr sz="1200" i="1" spc="-5" dirty="0">
                <a:latin typeface="Times New Roman"/>
                <a:cs typeface="Times New Roman"/>
              </a:rPr>
              <a:t>Благородні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метали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метали,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піддаються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окисленню,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відрізняє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більшості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«неблагородних»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дорогоцінними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завдяки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 рідкості. </a:t>
            </a:r>
            <a:r>
              <a:rPr sz="1200" spc="-5" dirty="0">
                <a:latin typeface="Times New Roman"/>
                <a:cs typeface="Times New Roman"/>
              </a:rPr>
              <a:t>Основні </a:t>
            </a:r>
            <a:r>
              <a:rPr sz="1200" dirty="0">
                <a:latin typeface="Times New Roman"/>
                <a:cs typeface="Times New Roman"/>
              </a:rPr>
              <a:t>благородні </a:t>
            </a:r>
            <a:r>
              <a:rPr sz="1200" spc="-5" dirty="0">
                <a:latin typeface="Times New Roman"/>
                <a:cs typeface="Times New Roman"/>
              </a:rPr>
              <a:t>метали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золото </a:t>
            </a:r>
            <a:r>
              <a:rPr sz="1200" dirty="0">
                <a:latin typeface="Times New Roman"/>
                <a:cs typeface="Times New Roman"/>
              </a:rPr>
              <a:t>(Au), срібло (Ag), 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платина (Pt)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решта п’ять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платинової групи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рутеній </a:t>
            </a:r>
            <a:r>
              <a:rPr sz="1200" dirty="0">
                <a:latin typeface="Times New Roman"/>
                <a:cs typeface="Times New Roman"/>
              </a:rPr>
              <a:t>(Ru), родій (Rh), паладій </a:t>
            </a:r>
            <a:r>
              <a:rPr sz="1200" spc="-5" dirty="0">
                <a:latin typeface="Times New Roman"/>
                <a:cs typeface="Times New Roman"/>
              </a:rPr>
              <a:t>(Pd), </a:t>
            </a:r>
            <a:r>
              <a:rPr sz="1200" dirty="0">
                <a:latin typeface="Times New Roman"/>
                <a:cs typeface="Times New Roman"/>
              </a:rPr>
              <a:t>осмій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(Os),</a:t>
            </a:r>
            <a:r>
              <a:rPr sz="1200" spc="-5" dirty="0">
                <a:latin typeface="Times New Roman"/>
                <a:cs typeface="Times New Roman"/>
              </a:rPr>
              <a:t> іридій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(Ir).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табл. 13.1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13.2 наведено </a:t>
            </a:r>
            <a:r>
              <a:rPr sz="1200" spc="-5" dirty="0">
                <a:latin typeface="Times New Roman"/>
                <a:cs typeface="Times New Roman"/>
              </a:rPr>
              <a:t>основні </a:t>
            </a:r>
            <a:r>
              <a:rPr sz="1200" dirty="0">
                <a:latin typeface="Times New Roman"/>
                <a:cs typeface="Times New Roman"/>
              </a:rPr>
              <a:t>фізичні, </a:t>
            </a:r>
            <a:r>
              <a:rPr sz="1200" spc="-5" dirty="0">
                <a:latin typeface="Times New Roman"/>
                <a:cs typeface="Times New Roman"/>
              </a:rPr>
              <a:t>механічні властивості благородних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металів.</a:t>
            </a:r>
            <a:endParaRPr sz="1200">
              <a:latin typeface="Times New Roman"/>
              <a:cs typeface="Times New Roman"/>
            </a:endParaRPr>
          </a:p>
          <a:p>
            <a:pPr marL="5020945" algn="just">
              <a:lnSpc>
                <a:spcPct val="100000"/>
              </a:lnSpc>
              <a:spcBef>
                <a:spcPts val="53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13.1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Основні </a:t>
            </a:r>
            <a:r>
              <a:rPr sz="1000" spc="-5" dirty="0">
                <a:latin typeface="Times New Roman"/>
                <a:cs typeface="Times New Roman"/>
              </a:rPr>
              <a:t>фізичні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характеристики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благородних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97991" y="5119115"/>
          <a:ext cx="5800724" cy="126720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40889"/>
                <a:gridCol w="466725"/>
                <a:gridCol w="467360"/>
                <a:gridCol w="467995"/>
                <a:gridCol w="467995"/>
                <a:gridCol w="467360"/>
                <a:gridCol w="467995"/>
                <a:gridCol w="467360"/>
                <a:gridCol w="487045"/>
              </a:tblGrid>
              <a:tr h="152400">
                <a:tc>
                  <a:txBody>
                    <a:bodyPr/>
                    <a:lstStyle/>
                    <a:p>
                      <a:pPr marL="1841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Властивості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Au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Ru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Rh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Ir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36195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Температура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плавлення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i="1" spc="-5" dirty="0">
                          <a:latin typeface="Times New Roman"/>
                          <a:cs typeface="Times New Roman"/>
                        </a:rPr>
                        <a:t>Т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пл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°С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1336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1233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90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2042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2523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2233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1825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3300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874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2716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36195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Температура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кипіння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i="1" spc="-5" dirty="0">
                          <a:latin typeface="Times New Roman"/>
                          <a:cs typeface="Times New Roman"/>
                        </a:rPr>
                        <a:t>Т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кип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°С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31,50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2400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90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4350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3900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3150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5300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874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4850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308">
                <a:tc>
                  <a:txBody>
                    <a:bodyPr/>
                    <a:lstStyle/>
                    <a:p>
                      <a:pPr marL="36195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Щільність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Symbol"/>
                          <a:cs typeface="Symbol"/>
                        </a:rPr>
                        <a:t>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975" baseline="38461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75" spc="97" baseline="3846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кг/м</a:t>
                      </a:r>
                      <a:r>
                        <a:rPr sz="975" spc="-7" baseline="38461" dirty="0">
                          <a:latin typeface="Times New Roman"/>
                          <a:cs typeface="Times New Roman"/>
                        </a:rPr>
                        <a:t>3</a:t>
                      </a:r>
                      <a:endParaRPr sz="975" baseline="38461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19,32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10,49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21,45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12,45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12,41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12,02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22,61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2870" algn="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22,65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1">
                <a:tc>
                  <a:txBody>
                    <a:bodyPr/>
                    <a:lstStyle/>
                    <a:p>
                      <a:pPr marL="36195">
                        <a:lnSpc>
                          <a:spcPts val="115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Теплоємність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i="1" spc="-5" dirty="0">
                          <a:latin typeface="Times New Roman"/>
                          <a:cs typeface="Times New Roman"/>
                        </a:rPr>
                        <a:t>С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Дж/(моль</a:t>
                      </a:r>
                      <a:r>
                        <a:rPr sz="1000" spc="-5" dirty="0">
                          <a:latin typeface="Symbol"/>
                          <a:cs typeface="Symbol"/>
                        </a:rPr>
                        <a:t>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град)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3,2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7320" algn="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0" algn="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308">
                <a:tc>
                  <a:txBody>
                    <a:bodyPr/>
                    <a:lstStyle/>
                    <a:p>
                      <a:pPr marL="36195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Теплопровідність</a:t>
                      </a:r>
                      <a:r>
                        <a:rPr sz="1000" spc="-5" dirty="0">
                          <a:latin typeface="Symbol"/>
                          <a:cs typeface="Symbol"/>
                        </a:rPr>
                        <a:t>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Вт/(м</a:t>
                      </a:r>
                      <a:r>
                        <a:rPr sz="1000" spc="-5" dirty="0">
                          <a:latin typeface="Symbol"/>
                          <a:cs typeface="Symbol"/>
                        </a:rPr>
                        <a:t>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град)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1">
                <a:tc>
                  <a:txBody>
                    <a:bodyPr/>
                    <a:lstStyle/>
                    <a:p>
                      <a:pPr marL="36195">
                        <a:lnSpc>
                          <a:spcPts val="115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Температуропровідність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i="1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-5" dirty="0">
                          <a:latin typeface="Symbol"/>
                          <a:cs typeface="Symbol"/>
                        </a:rPr>
                        <a:t>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975" spc="-7" baseline="38461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975" spc="-7" baseline="38461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/с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48,30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309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5570" algn="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29,8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1080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52,6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23,5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0495" algn="r">
                        <a:lnSpc>
                          <a:spcPts val="116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406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308">
                <a:tc>
                  <a:txBody>
                    <a:bodyPr/>
                    <a:lstStyle/>
                    <a:p>
                      <a:pPr marL="36195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Питомий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електроопір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i="1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00" spc="-5" dirty="0">
                          <a:latin typeface="Symbol"/>
                          <a:cs typeface="Symbol"/>
                        </a:rPr>
                        <a:t>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975" spc="-7" baseline="38461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Ом</a:t>
                      </a:r>
                      <a:r>
                        <a:rPr sz="1000" spc="-5" dirty="0">
                          <a:latin typeface="Symbol"/>
                          <a:cs typeface="Symbol"/>
                        </a:rPr>
                        <a:t>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2,4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10,6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160"/>
                        </a:lnSpc>
                        <a:spcBef>
                          <a:spcPts val="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4331208" y="6542785"/>
            <a:ext cx="2188210" cy="23114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1115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Невеликий</a:t>
            </a:r>
            <a:r>
              <a:rPr sz="1200" dirty="0">
                <a:latin typeface="Times New Roman"/>
                <a:cs typeface="Times New Roman"/>
              </a:rPr>
              <a:t> вміст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земній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(10</a:t>
            </a:r>
            <a:r>
              <a:rPr sz="1200" spc="-7" baseline="38194" dirty="0">
                <a:latin typeface="Times New Roman"/>
                <a:cs typeface="Times New Roman"/>
              </a:rPr>
              <a:t>–5</a:t>
            </a:r>
            <a:r>
              <a:rPr sz="1200" spc="-5" dirty="0">
                <a:latin typeface="Times New Roman"/>
                <a:cs typeface="Times New Roman"/>
              </a:rPr>
              <a:t>...10</a:t>
            </a:r>
            <a:r>
              <a:rPr sz="1200" spc="-7" baseline="38194" dirty="0">
                <a:latin typeface="Times New Roman"/>
                <a:cs typeface="Times New Roman"/>
              </a:rPr>
              <a:t>–8 </a:t>
            </a:r>
            <a:r>
              <a:rPr sz="1200" dirty="0">
                <a:latin typeface="Times New Roman"/>
                <a:cs typeface="Times New Roman"/>
              </a:rPr>
              <a:t>%),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порівняно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малі </a:t>
            </a:r>
            <a:r>
              <a:rPr sz="1200" spc="-5" dirty="0">
                <a:latin typeface="Times New Roman"/>
                <a:cs typeface="Times New Roman"/>
              </a:rPr>
              <a:t>річні </a:t>
            </a:r>
            <a:r>
              <a:rPr sz="1200" dirty="0">
                <a:latin typeface="Times New Roman"/>
                <a:cs typeface="Times New Roman"/>
              </a:rPr>
              <a:t>обсяги </a:t>
            </a:r>
            <a:r>
              <a:rPr sz="1200" spc="-5" dirty="0">
                <a:latin typeface="Times New Roman"/>
                <a:cs typeface="Times New Roman"/>
              </a:rPr>
              <a:t>світового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робництва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</a:t>
            </a:r>
            <a:r>
              <a:rPr sz="1200" dirty="0">
                <a:latin typeface="Times New Roman"/>
                <a:cs typeface="Times New Roman"/>
              </a:rPr>
              <a:t> десятків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тень </a:t>
            </a:r>
            <a:r>
              <a:rPr sz="1200" dirty="0">
                <a:latin typeface="Times New Roman"/>
                <a:cs typeface="Times New Roman"/>
              </a:rPr>
              <a:t>кілограм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осмію і руте-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нію до </a:t>
            </a:r>
            <a:r>
              <a:rPr sz="1200" spc="-5" dirty="0">
                <a:latin typeface="Times New Roman"/>
                <a:cs typeface="Times New Roman"/>
              </a:rPr>
              <a:t>десятків тонн </a:t>
            </a:r>
            <a:r>
              <a:rPr sz="1200" dirty="0">
                <a:latin typeface="Times New Roman"/>
                <a:cs typeface="Times New Roman"/>
              </a:rPr>
              <a:t>по </a:t>
            </a:r>
            <a:r>
              <a:rPr sz="1200" spc="-5" dirty="0">
                <a:latin typeface="Times New Roman"/>
                <a:cs typeface="Times New Roman"/>
              </a:rPr>
              <a:t>платині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до сотень </a:t>
            </a:r>
            <a:r>
              <a:rPr sz="1200" spc="-5" dirty="0">
                <a:latin typeface="Times New Roman"/>
                <a:cs typeface="Times New Roman"/>
              </a:rPr>
              <a:t>тисяч тонн по </a:t>
            </a:r>
            <a:r>
              <a:rPr sz="1200" dirty="0">
                <a:latin typeface="Times New Roman"/>
                <a:cs typeface="Times New Roman"/>
              </a:rPr>
              <a:t>зо-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лоту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сріблу)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унікальні </a:t>
            </a:r>
            <a:r>
              <a:rPr sz="1200" spc="-10" dirty="0">
                <a:latin typeface="Times New Roman"/>
                <a:cs typeface="Times New Roman"/>
              </a:rPr>
              <a:t>фізи-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ко-хімічні властивості благород-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ставлять </a:t>
            </a:r>
            <a:r>
              <a:rPr sz="1200" dirty="0">
                <a:latin typeface="Times New Roman"/>
                <a:cs typeface="Times New Roman"/>
              </a:rPr>
              <a:t>їх в </a:t>
            </a:r>
            <a:r>
              <a:rPr sz="1200" spc="-5" dirty="0">
                <a:latin typeface="Times New Roman"/>
                <a:cs typeface="Times New Roman"/>
              </a:rPr>
              <a:t>окре- </a:t>
            </a:r>
            <a:r>
              <a:rPr sz="1200" dirty="0">
                <a:latin typeface="Times New Roman"/>
                <a:cs typeface="Times New Roman"/>
              </a:rPr>
              <a:t> мий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ряд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можли-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вість використання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конструк- </a:t>
            </a:r>
            <a:r>
              <a:rPr sz="1200" dirty="0">
                <a:latin typeface="Times New Roman"/>
                <a:cs typeface="Times New Roman"/>
              </a:rPr>
              <a:t> ціях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випадках,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коли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402" y="8821166"/>
            <a:ext cx="5786120" cy="1161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експлуатації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вимоги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дозволяють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застосовувати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конструкційні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особливостей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благородних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роблять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затребуваними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використан-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конструкціях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слід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віднести: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відносну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інертність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газових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264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86479" y="6544617"/>
            <a:ext cx="3354070" cy="61404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64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3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13.2</a:t>
            </a:r>
            <a:endParaRPr sz="1000">
              <a:latin typeface="Times New Roman"/>
              <a:cs typeface="Times New Roman"/>
            </a:endParaRPr>
          </a:p>
          <a:p>
            <a:pPr marL="815975" marR="184150" indent="-803910">
              <a:lnSpc>
                <a:spcPts val="1150"/>
              </a:lnSpc>
              <a:spcBef>
                <a:spcPts val="620"/>
              </a:spcBef>
            </a:pPr>
            <a:r>
              <a:rPr sz="1000" spc="-5" dirty="0">
                <a:latin typeface="Times New Roman"/>
                <a:cs typeface="Times New Roman"/>
              </a:rPr>
              <a:t>Механічні характеристики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благородних металів технічної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чистоти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відпаленому стані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705611" y="7225283"/>
          <a:ext cx="3519805" cy="138150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1490"/>
                <a:gridCol w="708660"/>
                <a:gridCol w="645160"/>
                <a:gridCol w="644525"/>
                <a:gridCol w="518160"/>
                <a:gridCol w="511810"/>
              </a:tblGrid>
              <a:tr h="162306">
                <a:tc>
                  <a:txBody>
                    <a:bodyPr/>
                    <a:lstStyle/>
                    <a:p>
                      <a:pPr marL="9525" algn="ctr">
                        <a:lnSpc>
                          <a:spcPts val="118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Метал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НВ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ts val="115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75" baseline="-12820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150"/>
                        </a:lnSpc>
                        <a:spcBef>
                          <a:spcPts val="25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0,2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50"/>
                        </a:lnSpc>
                        <a:spcBef>
                          <a:spcPts val="25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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ts val="1150"/>
                        </a:lnSpc>
                        <a:spcBef>
                          <a:spcPts val="25"/>
                        </a:spcBef>
                      </a:pPr>
                      <a:r>
                        <a:rPr sz="1000" spc="-5" dirty="0">
                          <a:latin typeface="Symbol"/>
                          <a:cs typeface="Symbol"/>
                        </a:rPr>
                        <a:t>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16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Au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22…25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120…130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10…25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45…50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90…95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16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24,5…25,0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140…160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20…25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40…50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80…95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825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39…42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120…160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60…80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40…50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95…100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16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Ru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07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200…300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500…600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350…400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3…10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2…3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952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Rh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07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100…130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400…560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70…100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8…15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20…25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952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38…46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180…200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50…70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25…35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80…85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952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07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300…400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952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Ir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075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170…220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400…500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90…120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6…10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10…15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1" y="516889"/>
            <a:ext cx="5863590" cy="2395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3180" algn="just">
              <a:lnSpc>
                <a:spcPct val="97200"/>
              </a:lnSpc>
            </a:pP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рідких хімічних </a:t>
            </a:r>
            <a:r>
              <a:rPr sz="1200" spc="-5" dirty="0">
                <a:latin typeface="Times New Roman"/>
                <a:cs typeface="Times New Roman"/>
              </a:rPr>
              <a:t>середовищ,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тому числі біологічних; </a:t>
            </a:r>
            <a:r>
              <a:rPr sz="1200" dirty="0">
                <a:latin typeface="Times New Roman"/>
                <a:cs typeface="Times New Roman"/>
              </a:rPr>
              <a:t>здатність у великій </a:t>
            </a:r>
            <a:r>
              <a:rPr sz="1200" spc="-5" dirty="0">
                <a:latin typeface="Times New Roman"/>
                <a:cs typeface="Times New Roman"/>
              </a:rPr>
              <a:t>мірі збері-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гати </a:t>
            </a:r>
            <a:r>
              <a:rPr sz="1200" dirty="0">
                <a:latin typeface="Times New Roman"/>
                <a:cs typeface="Times New Roman"/>
              </a:rPr>
              <a:t>геометричні </a:t>
            </a:r>
            <a:r>
              <a:rPr sz="1200" spc="-5" dirty="0">
                <a:latin typeface="Times New Roman"/>
                <a:cs typeface="Times New Roman"/>
              </a:rPr>
              <a:t>розміри та властивості поверхні (при нагріванні, </a:t>
            </a:r>
            <a:r>
              <a:rPr sz="1200" dirty="0">
                <a:latin typeface="Times New Roman"/>
                <a:cs typeface="Times New Roman"/>
              </a:rPr>
              <a:t>в ряді випадків аж 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передплавильних температур); високий </a:t>
            </a:r>
            <a:r>
              <a:rPr sz="1200" dirty="0">
                <a:latin typeface="Times New Roman"/>
                <a:cs typeface="Times New Roman"/>
              </a:rPr>
              <a:t>опір деформації </a:t>
            </a:r>
            <a:r>
              <a:rPr sz="1200" spc="-5" dirty="0">
                <a:latin typeface="Times New Roman"/>
                <a:cs typeface="Times New Roman"/>
              </a:rPr>
              <a:t>та руйнуванню при температу- </a:t>
            </a:r>
            <a:r>
              <a:rPr sz="1200" dirty="0">
                <a:latin typeface="Times New Roman"/>
                <a:cs typeface="Times New Roman"/>
              </a:rPr>
              <a:t> рах до </a:t>
            </a:r>
            <a:r>
              <a:rPr sz="1200" spc="-5" dirty="0">
                <a:latin typeface="Times New Roman"/>
                <a:cs typeface="Times New Roman"/>
              </a:rPr>
              <a:t>0,9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пл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(при твердорозчинному, дисперсійному та субструктурному зміцненні);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широкі </a:t>
            </a:r>
            <a:r>
              <a:rPr sz="1200" dirty="0">
                <a:latin typeface="Times New Roman"/>
                <a:cs typeface="Times New Roman"/>
              </a:rPr>
              <a:t>технологічні </a:t>
            </a:r>
            <a:r>
              <a:rPr sz="1200" spc="-5" dirty="0">
                <a:latin typeface="Times New Roman"/>
                <a:cs typeface="Times New Roman"/>
              </a:rPr>
              <a:t>можливості </a:t>
            </a:r>
            <a:r>
              <a:rPr sz="1200" dirty="0">
                <a:latin typeface="Times New Roman"/>
                <a:cs typeface="Times New Roman"/>
              </a:rPr>
              <a:t>до формозміни </a:t>
            </a:r>
            <a:r>
              <a:rPr sz="1200" spc="-5" dirty="0">
                <a:latin typeface="Times New Roman"/>
                <a:cs typeface="Times New Roman"/>
              </a:rPr>
              <a:t>при виготовленні конструкцій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пластичної деформації </a:t>
            </a:r>
            <a:r>
              <a:rPr sz="1200" spc="-5" dirty="0">
                <a:latin typeface="Times New Roman"/>
                <a:cs typeface="Times New Roman"/>
              </a:rPr>
              <a:t>(платина, паладій, золото, </a:t>
            </a:r>
            <a:r>
              <a:rPr sz="1200" dirty="0">
                <a:latin typeface="Times New Roman"/>
                <a:cs typeface="Times New Roman"/>
              </a:rPr>
              <a:t>срібло </a:t>
            </a:r>
            <a:r>
              <a:rPr sz="1200" spc="-5" dirty="0">
                <a:latin typeface="Times New Roman"/>
                <a:cs typeface="Times New Roman"/>
              </a:rPr>
              <a:t>та сплави на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основі) або лит-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тя (золото,</a:t>
            </a:r>
            <a:r>
              <a:rPr sz="1200" dirty="0">
                <a:latin typeface="Times New Roman"/>
                <a:cs typeface="Times New Roman"/>
              </a:rPr>
              <a:t> срібло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сплави).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5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Для благородних металів та сплавів існує поняття </a:t>
            </a:r>
            <a:r>
              <a:rPr sz="1200" dirty="0">
                <a:latin typeface="Times New Roman"/>
                <a:cs typeface="Times New Roman"/>
              </a:rPr>
              <a:t>«проба». </a:t>
            </a:r>
            <a:r>
              <a:rPr sz="1200" spc="-5" dirty="0">
                <a:latin typeface="Times New Roman"/>
                <a:cs typeface="Times New Roman"/>
              </a:rPr>
              <a:t>Проба </a:t>
            </a:r>
            <a:r>
              <a:rPr sz="1200" dirty="0">
                <a:latin typeface="Times New Roman"/>
                <a:cs typeface="Times New Roman"/>
              </a:rPr>
              <a:t>благородних 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талів – </a:t>
            </a:r>
            <a:r>
              <a:rPr sz="1200" spc="-5" dirty="0">
                <a:latin typeface="Times New Roman"/>
                <a:cs typeface="Times New Roman"/>
              </a:rPr>
              <a:t>визначення різними аналітичними </a:t>
            </a:r>
            <a:r>
              <a:rPr sz="1200" dirty="0">
                <a:latin typeface="Times New Roman"/>
                <a:cs typeface="Times New Roman"/>
              </a:rPr>
              <a:t>методами </a:t>
            </a:r>
            <a:r>
              <a:rPr sz="1200" spc="-5" dirty="0">
                <a:latin typeface="Times New Roman"/>
                <a:cs typeface="Times New Roman"/>
              </a:rPr>
              <a:t>пропорції, вагового вмісту основ-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</a:t>
            </a:r>
            <a:r>
              <a:rPr sz="1200" dirty="0">
                <a:latin typeface="Times New Roman"/>
                <a:cs typeface="Times New Roman"/>
              </a:rPr>
              <a:t>благородного </a:t>
            </a:r>
            <a:r>
              <a:rPr sz="1200" spc="-5" dirty="0">
                <a:latin typeface="Times New Roman"/>
                <a:cs typeface="Times New Roman"/>
              </a:rPr>
              <a:t>металу (золота, </a:t>
            </a:r>
            <a:r>
              <a:rPr sz="1200" dirty="0">
                <a:latin typeface="Times New Roman"/>
                <a:cs typeface="Times New Roman"/>
              </a:rPr>
              <a:t>срібла, </a:t>
            </a:r>
            <a:r>
              <a:rPr sz="1200" spc="-5" dirty="0">
                <a:latin typeface="Times New Roman"/>
                <a:cs typeface="Times New Roman"/>
              </a:rPr>
              <a:t>платини, паладію, тощо)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сплаві. </a:t>
            </a:r>
            <a:r>
              <a:rPr sz="1200" dirty="0">
                <a:latin typeface="Times New Roman"/>
                <a:cs typeface="Times New Roman"/>
              </a:rPr>
              <a:t>Клеймо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нормативно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фіксує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отримані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аналізів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65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9" y="2894327"/>
            <a:ext cx="3434079" cy="19227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6350" algn="just">
              <a:lnSpc>
                <a:spcPct val="1042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дані </a:t>
            </a:r>
            <a:r>
              <a:rPr sz="1200" spc="-5" dirty="0">
                <a:latin typeface="Times New Roman"/>
                <a:cs typeface="Times New Roman"/>
              </a:rPr>
              <a:t>(пропорцію благородного металу при виготов- </a:t>
            </a:r>
            <a:r>
              <a:rPr sz="1200" dirty="0">
                <a:latin typeface="Times New Roman"/>
                <a:cs typeface="Times New Roman"/>
              </a:rPr>
              <a:t> ленні</a:t>
            </a:r>
            <a:r>
              <a:rPr sz="1200" spc="-5" dirty="0">
                <a:latin typeface="Times New Roman"/>
                <a:cs typeface="Times New Roman"/>
              </a:rPr>
              <a:t> ювелірних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виробів,</a:t>
            </a:r>
            <a:r>
              <a:rPr sz="1200" dirty="0">
                <a:latin typeface="Times New Roman"/>
                <a:cs typeface="Times New Roman"/>
              </a:rPr>
              <a:t> монет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пробності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розглянутих </a:t>
            </a:r>
            <a:r>
              <a:rPr sz="1200" dirty="0">
                <a:latin typeface="Times New Roman"/>
                <a:cs typeface="Times New Roman"/>
              </a:rPr>
              <a:t> виробів або напівфабрикатів з благородних металів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здійснюється їх </a:t>
            </a:r>
            <a:r>
              <a:rPr sz="1200" spc="-5" dirty="0">
                <a:latin typeface="Times New Roman"/>
                <a:cs typeface="Times New Roman"/>
              </a:rPr>
              <a:t>таврування уповноваженими Про- </a:t>
            </a:r>
            <a:r>
              <a:rPr sz="1200" dirty="0">
                <a:latin typeface="Times New Roman"/>
                <a:cs typeface="Times New Roman"/>
              </a:rPr>
              <a:t> бірною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палатою.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 практиці найбільш поширеними три </a:t>
            </a:r>
            <a:r>
              <a:rPr sz="1200" dirty="0">
                <a:latin typeface="Times New Roman"/>
                <a:cs typeface="Times New Roman"/>
              </a:rPr>
              <a:t>систе-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ми </a:t>
            </a:r>
            <a:r>
              <a:rPr sz="1200" spc="-5" dirty="0">
                <a:latin typeface="Times New Roman"/>
                <a:cs typeface="Times New Roman"/>
              </a:rPr>
              <a:t>проб: метрична, </a:t>
            </a:r>
            <a:r>
              <a:rPr sz="1200" dirty="0">
                <a:latin typeface="Times New Roman"/>
                <a:cs typeface="Times New Roman"/>
              </a:rPr>
              <a:t>каратна </a:t>
            </a:r>
            <a:r>
              <a:rPr sz="1200" spc="-5" dirty="0">
                <a:latin typeface="Times New Roman"/>
                <a:cs typeface="Times New Roman"/>
              </a:rPr>
              <a:t>(США, Великобрита- </a:t>
            </a:r>
            <a:r>
              <a:rPr sz="1200" dirty="0">
                <a:latin typeface="Times New Roman"/>
                <a:cs typeface="Times New Roman"/>
              </a:rPr>
              <a:t> нія), </a:t>
            </a:r>
            <a:r>
              <a:rPr sz="1200" spc="-5" dirty="0">
                <a:latin typeface="Times New Roman"/>
                <a:cs typeface="Times New Roman"/>
              </a:rPr>
              <a:t>золотникова (історична). Значення проб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системах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табл. 13.3.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822" y="4799327"/>
            <a:ext cx="5786755" cy="454215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i="1" spc="-5" dirty="0">
                <a:latin typeface="Times New Roman"/>
                <a:cs typeface="Times New Roman"/>
              </a:rPr>
              <a:t>Каратна </a:t>
            </a:r>
            <a:r>
              <a:rPr sz="1200" i="1" dirty="0">
                <a:latin typeface="Times New Roman"/>
                <a:cs typeface="Times New Roman"/>
              </a:rPr>
              <a:t>система </a:t>
            </a:r>
            <a:r>
              <a:rPr sz="1200" i="1" spc="-5" dirty="0">
                <a:latin typeface="Times New Roman"/>
                <a:cs typeface="Times New Roman"/>
              </a:rPr>
              <a:t>проби </a:t>
            </a:r>
            <a:r>
              <a:rPr sz="1200" spc="-5" dirty="0">
                <a:latin typeface="Times New Roman"/>
                <a:cs typeface="Times New Roman"/>
              </a:rPr>
              <a:t>заснована на встановленні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сплаві вмісту благородного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каратах. Карат </a:t>
            </a:r>
            <a:r>
              <a:rPr sz="1200" dirty="0">
                <a:latin typeface="Times New Roman"/>
                <a:cs typeface="Times New Roman"/>
              </a:rPr>
              <a:t>– міра </a:t>
            </a:r>
            <a:r>
              <a:rPr sz="1200" spc="-5" dirty="0">
                <a:latin typeface="Times New Roman"/>
                <a:cs typeface="Times New Roman"/>
              </a:rPr>
              <a:t>вмісту благородного металу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сплаві,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дорівнює </a:t>
            </a:r>
            <a:r>
              <a:rPr sz="1200" dirty="0">
                <a:latin typeface="Times New Roman"/>
                <a:cs typeface="Times New Roman"/>
              </a:rPr>
              <a:t>1/24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маси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золото</a:t>
            </a:r>
            <a:r>
              <a:rPr sz="1200" dirty="0">
                <a:latin typeface="Times New Roman"/>
                <a:cs typeface="Times New Roman"/>
              </a:rPr>
              <a:t> – 24 </a:t>
            </a:r>
            <a:r>
              <a:rPr sz="1200" spc="-5" dirty="0">
                <a:latin typeface="Times New Roman"/>
                <a:cs typeface="Times New Roman"/>
              </a:rPr>
              <a:t>карата.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Золотникова </a:t>
            </a:r>
            <a:r>
              <a:rPr sz="1200" i="1" dirty="0">
                <a:latin typeface="Times New Roman"/>
                <a:cs typeface="Times New Roman"/>
              </a:rPr>
              <a:t>система проби </a:t>
            </a:r>
            <a:r>
              <a:rPr sz="1200" spc="-5" dirty="0">
                <a:latin typeface="Times New Roman"/>
                <a:cs typeface="Times New Roman"/>
              </a:rPr>
              <a:t>заснована на використанні російської </a:t>
            </a:r>
            <a:r>
              <a:rPr sz="1200" dirty="0">
                <a:latin typeface="Times New Roman"/>
                <a:cs typeface="Times New Roman"/>
              </a:rPr>
              <a:t>дометричної 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ри маси </a:t>
            </a:r>
            <a:r>
              <a:rPr sz="1200" spc="-5" dirty="0">
                <a:latin typeface="Times New Roman"/>
                <a:cs typeface="Times New Roman"/>
              </a:rPr>
              <a:t>(ваги)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золотника, який </a:t>
            </a:r>
            <a:r>
              <a:rPr sz="1200" dirty="0">
                <a:latin typeface="Times New Roman"/>
                <a:cs typeface="Times New Roman"/>
              </a:rPr>
              <a:t>містить 96 </a:t>
            </a:r>
            <a:r>
              <a:rPr sz="1200" spc="-5" dirty="0">
                <a:latin typeface="Times New Roman"/>
                <a:cs typeface="Times New Roman"/>
              </a:rPr>
              <a:t>часток. Чисте золото </a:t>
            </a:r>
            <a:r>
              <a:rPr sz="1200" dirty="0">
                <a:latin typeface="Times New Roman"/>
                <a:cs typeface="Times New Roman"/>
              </a:rPr>
              <a:t>відповідає </a:t>
            </a:r>
            <a:r>
              <a:rPr sz="1200" spc="-5" dirty="0">
                <a:latin typeface="Times New Roman"/>
                <a:cs typeface="Times New Roman"/>
              </a:rPr>
              <a:t>96-й золот-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никовій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пробі.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4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В Україні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ювелірних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побутових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 із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дорогоцінних </a:t>
            </a:r>
            <a:r>
              <a:rPr sz="1200" spc="-5" dirty="0">
                <a:latin typeface="Times New Roman"/>
                <a:cs typeface="Times New Roman"/>
              </a:rPr>
              <a:t>металів</a:t>
            </a:r>
            <a:r>
              <a:rPr sz="1200" dirty="0">
                <a:latin typeface="Times New Roman"/>
                <a:cs typeface="Times New Roman"/>
              </a:rPr>
              <a:t> діє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метрич- </a:t>
            </a:r>
            <a:r>
              <a:rPr sz="1200" i="1" spc="-2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на </a:t>
            </a:r>
            <a:r>
              <a:rPr sz="1200" i="1" dirty="0">
                <a:latin typeface="Times New Roman"/>
                <a:cs typeface="Times New Roman"/>
              </a:rPr>
              <a:t>система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проб: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4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платина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950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(дев’ятсот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п’ятдесята);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4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золото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333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(триста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тридцять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третя)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375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(триста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сімдесят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п’ята)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500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(п’ятисота)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585</a:t>
            </a:r>
            <a:r>
              <a:rPr sz="1200" spc="-5" dirty="0">
                <a:latin typeface="Times New Roman"/>
                <a:cs typeface="Times New Roman"/>
              </a:rPr>
              <a:t> (п’ятсот </a:t>
            </a:r>
            <a:r>
              <a:rPr sz="1200" dirty="0">
                <a:latin typeface="Times New Roman"/>
                <a:cs typeface="Times New Roman"/>
              </a:rPr>
              <a:t>вісімдесят </a:t>
            </a:r>
            <a:r>
              <a:rPr sz="1200" spc="-5" dirty="0">
                <a:latin typeface="Times New Roman"/>
                <a:cs typeface="Times New Roman"/>
              </a:rPr>
              <a:t>п’ята) </a:t>
            </a:r>
            <a:r>
              <a:rPr sz="1200" dirty="0">
                <a:latin typeface="Times New Roman"/>
                <a:cs typeface="Times New Roman"/>
              </a:rPr>
              <a:t>– 750 (сімсот</a:t>
            </a:r>
            <a:r>
              <a:rPr sz="1200" spc="-5" dirty="0">
                <a:latin typeface="Times New Roman"/>
                <a:cs typeface="Times New Roman"/>
              </a:rPr>
              <a:t> п’ятдесята);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5" dirty="0">
                <a:latin typeface="Times New Roman"/>
                <a:cs typeface="Times New Roman"/>
              </a:rPr>
              <a:t>срібло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750 </a:t>
            </a:r>
            <a:r>
              <a:rPr sz="1200" spc="-20" dirty="0">
                <a:latin typeface="Times New Roman"/>
                <a:cs typeface="Times New Roman"/>
              </a:rPr>
              <a:t>(сімсот </a:t>
            </a:r>
            <a:r>
              <a:rPr sz="1200" spc="-25" dirty="0">
                <a:latin typeface="Times New Roman"/>
                <a:cs typeface="Times New Roman"/>
              </a:rPr>
              <a:t>п’ятдесята)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800 </a:t>
            </a:r>
            <a:r>
              <a:rPr sz="1200" spc="-20" dirty="0">
                <a:latin typeface="Times New Roman"/>
                <a:cs typeface="Times New Roman"/>
              </a:rPr>
              <a:t>(восьмисота)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830 (вісімсот тридцята)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875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(вісімсот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сімдесят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п’ята)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925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(дев’ятсот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двадцять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п’ята)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960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(дев’ятсот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шістдесята);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4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паладій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500</a:t>
            </a:r>
            <a:r>
              <a:rPr sz="1200" spc="-5" dirty="0">
                <a:latin typeface="Times New Roman"/>
                <a:cs typeface="Times New Roman"/>
              </a:rPr>
              <a:t> (п’ятисота)</a:t>
            </a:r>
            <a:r>
              <a:rPr sz="1200" dirty="0">
                <a:latin typeface="Times New Roman"/>
                <a:cs typeface="Times New Roman"/>
              </a:rPr>
              <a:t> – 850 </a:t>
            </a:r>
            <a:r>
              <a:rPr sz="1200" spc="-5" dirty="0">
                <a:latin typeface="Times New Roman"/>
                <a:cs typeface="Times New Roman"/>
              </a:rPr>
              <a:t>(вісімсот п’ятдесята).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40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Гарний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опір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дозволяють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зберегти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естетичні </a:t>
            </a:r>
            <a:r>
              <a:rPr sz="1200" spc="-5" dirty="0">
                <a:latin typeface="Times New Roman"/>
                <a:cs typeface="Times New Roman"/>
              </a:rPr>
              <a:t>параметри (колір,</a:t>
            </a:r>
            <a:r>
              <a:rPr sz="1200" dirty="0">
                <a:latin typeface="Times New Roman"/>
                <a:cs typeface="Times New Roman"/>
              </a:rPr>
              <a:t> блиск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 </a:t>
            </a:r>
            <a:r>
              <a:rPr sz="1200" dirty="0">
                <a:latin typeface="Times New Roman"/>
                <a:cs typeface="Times New Roman"/>
              </a:rPr>
              <a:t>благородних</a:t>
            </a:r>
            <a:r>
              <a:rPr sz="1200" spc="-5" dirty="0">
                <a:latin typeface="Times New Roman"/>
                <a:cs typeface="Times New Roman"/>
              </a:rPr>
              <a:t> металів.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споживчі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 зі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благородних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визначально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72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ває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технологічність. Для досягнення високих </a:t>
            </a:r>
            <a:r>
              <a:rPr sz="1200" dirty="0">
                <a:latin typeface="Times New Roman"/>
                <a:cs typeface="Times New Roman"/>
              </a:rPr>
              <a:t>споживчих </a:t>
            </a:r>
            <a:r>
              <a:rPr sz="1200" spc="-5" dirty="0">
                <a:latin typeface="Times New Roman"/>
                <a:cs typeface="Times New Roman"/>
              </a:rPr>
              <a:t>властивостей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таких виро- </a:t>
            </a:r>
            <a:r>
              <a:rPr sz="1200" dirty="0">
                <a:latin typeface="Times New Roman"/>
                <a:cs typeface="Times New Roman"/>
              </a:rPr>
              <a:t> бах </a:t>
            </a:r>
            <a:r>
              <a:rPr sz="1200" spc="-5" dirty="0">
                <a:latin typeface="Times New Roman"/>
                <a:cs typeface="Times New Roman"/>
              </a:rPr>
              <a:t>необхідним </a:t>
            </a:r>
            <a:r>
              <a:rPr sz="1200" dirty="0">
                <a:latin typeface="Times New Roman"/>
                <a:cs typeface="Times New Roman"/>
              </a:rPr>
              <a:t>є отримання </a:t>
            </a:r>
            <a:r>
              <a:rPr sz="1200" spc="-5" dirty="0">
                <a:latin typeface="Times New Roman"/>
                <a:cs typeface="Times New Roman"/>
              </a:rPr>
              <a:t>щільних </a:t>
            </a:r>
            <a:r>
              <a:rPr sz="1200" dirty="0">
                <a:latin typeface="Times New Roman"/>
                <a:cs typeface="Times New Roman"/>
              </a:rPr>
              <a:t>(без </a:t>
            </a:r>
            <a:r>
              <a:rPr sz="1200" spc="-5" dirty="0">
                <a:latin typeface="Times New Roman"/>
                <a:cs typeface="Times New Roman"/>
              </a:rPr>
              <a:t>пор) та хімічно однорідних </a:t>
            </a:r>
            <a:r>
              <a:rPr sz="1200" dirty="0">
                <a:latin typeface="Times New Roman"/>
                <a:cs typeface="Times New Roman"/>
              </a:rPr>
              <a:t>(в </a:t>
            </a:r>
            <a:r>
              <a:rPr sz="1200" spc="-5" dirty="0">
                <a:latin typeface="Times New Roman"/>
                <a:cs typeface="Times New Roman"/>
              </a:rPr>
              <a:t>макро- та мік-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рооб’ємах) дрібнозернистих литих заготовок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злитків, </a:t>
            </a:r>
            <a:r>
              <a:rPr sz="1200" dirty="0">
                <a:latin typeface="Times New Roman"/>
                <a:cs typeface="Times New Roman"/>
              </a:rPr>
              <a:t>здатних </a:t>
            </a:r>
            <a:r>
              <a:rPr sz="1200" spc="-5" dirty="0">
                <a:latin typeface="Times New Roman"/>
                <a:cs typeface="Times New Roman"/>
              </a:rPr>
              <a:t>деформуватися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сокоякісні </a:t>
            </a:r>
            <a:r>
              <a:rPr sz="1200" spc="-5" dirty="0">
                <a:latin typeface="Times New Roman"/>
                <a:cs typeface="Times New Roman"/>
              </a:rPr>
              <a:t>листові </a:t>
            </a:r>
            <a:r>
              <a:rPr sz="1200" dirty="0">
                <a:latin typeface="Times New Roman"/>
                <a:cs typeface="Times New Roman"/>
              </a:rPr>
              <a:t>або профільні </a:t>
            </a:r>
            <a:r>
              <a:rPr sz="1200" spc="-5" dirty="0">
                <a:latin typeface="Times New Roman"/>
                <a:cs typeface="Times New Roman"/>
              </a:rPr>
              <a:t>напівфабрикати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заданою структурою та високим </a:t>
            </a:r>
            <a:r>
              <a:rPr sz="1200" dirty="0">
                <a:latin typeface="Times New Roman"/>
                <a:cs typeface="Times New Roman"/>
              </a:rPr>
              <a:t> опором</a:t>
            </a:r>
            <a:r>
              <a:rPr sz="1200" spc="-5" dirty="0">
                <a:latin typeface="Times New Roman"/>
                <a:cs typeface="Times New Roman"/>
              </a:rPr>
              <a:t> тріщиноутворенню при </a:t>
            </a:r>
            <a:r>
              <a:rPr sz="1200" dirty="0">
                <a:latin typeface="Times New Roman"/>
                <a:cs typeface="Times New Roman"/>
              </a:rPr>
              <a:t>подальших операціях</a:t>
            </a:r>
            <a:r>
              <a:rPr sz="1200" spc="-5" dirty="0">
                <a:latin typeface="Times New Roman"/>
                <a:cs typeface="Times New Roman"/>
              </a:rPr>
              <a:t> обробки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тиском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пайки.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Тому,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поряд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широким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використанням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хімічному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виробництві,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кіно-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фото-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4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матеріалах, </a:t>
            </a:r>
            <a:r>
              <a:rPr sz="1200" dirty="0">
                <a:latin typeface="Times New Roman"/>
                <a:cs typeface="Times New Roman"/>
              </a:rPr>
              <a:t>в каталізаторах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носіях, в електротехніці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електроніці, </a:t>
            </a:r>
            <a:r>
              <a:rPr sz="1200" spc="-5" dirty="0">
                <a:latin typeface="Times New Roman"/>
                <a:cs typeface="Times New Roman"/>
              </a:rPr>
              <a:t>благородні </a:t>
            </a:r>
            <a:r>
              <a:rPr sz="1200" dirty="0">
                <a:latin typeface="Times New Roman"/>
                <a:cs typeface="Times New Roman"/>
              </a:rPr>
              <a:t>мета-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ли</a:t>
            </a:r>
            <a:r>
              <a:rPr sz="1200" spc="-5" dirty="0">
                <a:latin typeface="Times New Roman"/>
                <a:cs typeface="Times New Roman"/>
              </a:rPr>
              <a:t> незамінні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стоматології,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ювелірній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машинобудуванні.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67038" y="2856537"/>
            <a:ext cx="1487170" cy="466090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marL="720725">
              <a:lnSpc>
                <a:spcPct val="100000"/>
              </a:lnSpc>
              <a:spcBef>
                <a:spcPts val="63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13.3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35"/>
              </a:spcBef>
            </a:pP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проб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4671059" y="3390136"/>
          <a:ext cx="2162175" cy="1066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8660"/>
                <a:gridCol w="629285"/>
                <a:gridCol w="824230"/>
              </a:tblGrid>
              <a:tr h="152400">
                <a:tc>
                  <a:txBody>
                    <a:bodyPr/>
                    <a:lstStyle/>
                    <a:p>
                      <a:pPr marL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Метрична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Каратна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Золотникова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952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958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875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750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79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583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016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375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89" y="6129783"/>
            <a:ext cx="5786755" cy="3852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13.2.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благородних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 – </a:t>
            </a:r>
            <a:r>
              <a:rPr sz="1000" spc="-5" dirty="0">
                <a:latin typeface="Times New Roman"/>
                <a:cs typeface="Times New Roman"/>
              </a:rPr>
              <a:t>поділ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срібла;</a:t>
            </a:r>
            <a:endParaRPr sz="1000">
              <a:latin typeface="Times New Roman"/>
              <a:cs typeface="Times New Roman"/>
            </a:endParaRPr>
          </a:p>
          <a:p>
            <a:pPr marL="476250" marR="469265" algn="ctr">
              <a:lnSpc>
                <a:spcPts val="1150"/>
              </a:lnSpc>
              <a:spcBef>
                <a:spcPts val="55"/>
              </a:spcBef>
            </a:pPr>
            <a:r>
              <a:rPr sz="1000" dirty="0">
                <a:latin typeface="Times New Roman"/>
                <a:cs typeface="Times New Roman"/>
              </a:rPr>
              <a:t>II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відділення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паладію;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III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очищення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міді;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IV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електроекстракція срібла; </a:t>
            </a:r>
            <a:r>
              <a:rPr sz="1000" dirty="0">
                <a:latin typeface="Times New Roman"/>
                <a:cs typeface="Times New Roman"/>
              </a:rPr>
              <a:t> V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плавка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розливання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срібла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злитки; VI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електроекстракція платини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паладію;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095"/>
              </a:lnSpc>
            </a:pPr>
            <a:r>
              <a:rPr sz="1000" spc="-5" dirty="0">
                <a:latin typeface="Times New Roman"/>
                <a:cs typeface="Times New Roman"/>
              </a:rPr>
              <a:t>VII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кондиціювання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шламу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(очищення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срібла); VIII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плавка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шламу;</a:t>
            </a:r>
            <a:endParaRPr sz="1000">
              <a:latin typeface="Times New Roman"/>
              <a:cs typeface="Times New Roman"/>
            </a:endParaRPr>
          </a:p>
          <a:p>
            <a:pPr marL="664845" marR="657860" algn="ctr">
              <a:lnSpc>
                <a:spcPts val="1150"/>
              </a:lnSpc>
              <a:spcBef>
                <a:spcPts val="55"/>
              </a:spcBef>
            </a:pPr>
            <a:r>
              <a:rPr sz="1000" dirty="0">
                <a:latin typeface="Times New Roman"/>
                <a:cs typeface="Times New Roman"/>
              </a:rPr>
              <a:t>IX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гранулювання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розплаву;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X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гранул,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очищення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срібла;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XI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відновлення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XII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плавка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золота; XIII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розливання</a:t>
            </a:r>
            <a:r>
              <a:rPr sz="1000" dirty="0">
                <a:latin typeface="Times New Roman"/>
                <a:cs typeface="Times New Roman"/>
              </a:rPr>
              <a:t> у</a:t>
            </a:r>
            <a:r>
              <a:rPr sz="1000" spc="-5" dirty="0">
                <a:latin typeface="Times New Roman"/>
                <a:cs typeface="Times New Roman"/>
              </a:rPr>
              <a:t> злитки;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095"/>
              </a:lnSpc>
            </a:pPr>
            <a:r>
              <a:rPr sz="1000" spc="-5" dirty="0">
                <a:latin typeface="Times New Roman"/>
                <a:cs typeface="Times New Roman"/>
              </a:rPr>
              <a:t>XIV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обробка цементу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платиноїдів;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доре;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очищення газів;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іонообмінні </a:t>
            </a:r>
            <a:r>
              <a:rPr sz="1000" dirty="0">
                <a:latin typeface="Times New Roman"/>
                <a:cs typeface="Times New Roman"/>
              </a:rPr>
              <a:t>колонки;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реактор;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електроексикатор;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індукційна піч;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ванни;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реактор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механічною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мішалкою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Золото очищають </a:t>
            </a:r>
            <a:r>
              <a:rPr sz="1200" dirty="0">
                <a:latin typeface="Times New Roman"/>
                <a:cs typeface="Times New Roman"/>
              </a:rPr>
              <a:t>«сухим» </a:t>
            </a:r>
            <a:r>
              <a:rPr sz="1200" spc="-5" dirty="0">
                <a:latin typeface="Times New Roman"/>
                <a:cs typeface="Times New Roman"/>
              </a:rPr>
              <a:t>методом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насиченням розплаву хлором (хлориди не-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благородних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стають летючими,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хлориди благородних металів спливають </a:t>
            </a:r>
            <a:r>
              <a:rPr sz="1200" spc="5" dirty="0">
                <a:latin typeface="Times New Roman"/>
                <a:cs typeface="Times New Roman"/>
              </a:rPr>
              <a:t>на 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поверхню)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сіркою,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електролізом (чистий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</a:t>
            </a:r>
            <a:r>
              <a:rPr sz="1200" spc="-5" dirty="0">
                <a:latin typeface="Times New Roman"/>
                <a:cs typeface="Times New Roman"/>
              </a:rPr>
              <a:t> осідає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катоді)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Срібло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очищають </a:t>
            </a:r>
            <a:r>
              <a:rPr sz="1200" dirty="0">
                <a:latin typeface="Times New Roman"/>
                <a:cs typeface="Times New Roman"/>
              </a:rPr>
              <a:t>шляхом</a:t>
            </a:r>
            <a:r>
              <a:rPr sz="1200" spc="-5" dirty="0">
                <a:latin typeface="Times New Roman"/>
                <a:cs typeface="Times New Roman"/>
              </a:rPr>
              <a:t> купелюванням, </a:t>
            </a:r>
            <a:r>
              <a:rPr sz="1200" dirty="0">
                <a:latin typeface="Times New Roman"/>
                <a:cs typeface="Times New Roman"/>
              </a:rPr>
              <a:t>електролізом</a:t>
            </a:r>
            <a:r>
              <a:rPr sz="1200" spc="-5" dirty="0">
                <a:latin typeface="Times New Roman"/>
                <a:cs typeface="Times New Roman"/>
              </a:rPr>
              <a:t> та хімічно.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Платина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метали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платинової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(рутеній,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паладій,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іридій,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родій)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очищаються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«вологим» </a:t>
            </a:r>
            <a:r>
              <a:rPr sz="1200" dirty="0">
                <a:latin typeface="Times New Roman"/>
                <a:cs typeface="Times New Roman"/>
              </a:rPr>
              <a:t>методом – шляхом розчинення в </a:t>
            </a:r>
            <a:r>
              <a:rPr sz="1200" spc="-5" dirty="0">
                <a:latin typeface="Times New Roman"/>
                <a:cs typeface="Times New Roman"/>
              </a:rPr>
              <a:t>мінеральних </a:t>
            </a:r>
            <a:r>
              <a:rPr sz="1200" dirty="0">
                <a:latin typeface="Times New Roman"/>
                <a:cs typeface="Times New Roman"/>
              </a:rPr>
              <a:t>кислотах і </a:t>
            </a:r>
            <a:r>
              <a:rPr sz="1200" spc="-5" dirty="0">
                <a:latin typeface="Times New Roman"/>
                <a:cs typeface="Times New Roman"/>
              </a:rPr>
              <a:t>виділенням </a:t>
            </a:r>
            <a:r>
              <a:rPr sz="1200" dirty="0">
                <a:latin typeface="Times New Roman"/>
                <a:cs typeface="Times New Roman"/>
              </a:rPr>
              <a:t>з 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чину</a:t>
            </a:r>
            <a:r>
              <a:rPr sz="1200" dirty="0">
                <a:latin typeface="Times New Roman"/>
                <a:cs typeface="Times New Roman"/>
              </a:rPr>
              <a:t> спеціальними</a:t>
            </a:r>
            <a:r>
              <a:rPr sz="1200" spc="-5" dirty="0">
                <a:latin typeface="Times New Roman"/>
                <a:cs typeface="Times New Roman"/>
              </a:rPr>
              <a:t> реагентами.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Проба </a:t>
            </a:r>
            <a:r>
              <a:rPr sz="1200" dirty="0">
                <a:latin typeface="Times New Roman"/>
                <a:cs typeface="Times New Roman"/>
              </a:rPr>
              <a:t>отриманого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результаті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афінажу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золота </a:t>
            </a:r>
            <a:r>
              <a:rPr sz="1200" dirty="0">
                <a:latin typeface="Times New Roman"/>
                <a:cs typeface="Times New Roman"/>
              </a:rPr>
              <a:t>досягає</a:t>
            </a:r>
            <a:r>
              <a:rPr sz="1200" spc="-5" dirty="0">
                <a:latin typeface="Times New Roman"/>
                <a:cs typeface="Times New Roman"/>
              </a:rPr>
              <a:t> 99,65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срібла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99,90%.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Афінаж </a:t>
            </a:r>
            <a:r>
              <a:rPr sz="1200" spc="-5" dirty="0">
                <a:latin typeface="Times New Roman"/>
                <a:cs typeface="Times New Roman"/>
              </a:rPr>
              <a:t>проводиться на спеціалізованих підприємствах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необхідним обладнанням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технологіями.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65"/>
              </a:spcBef>
            </a:pPr>
            <a:r>
              <a:rPr sz="1000" spc="-5" dirty="0">
                <a:latin typeface="Times New Roman"/>
                <a:cs typeface="Times New Roman"/>
              </a:rPr>
              <a:t>266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513326" y="887979"/>
            <a:ext cx="3982085" cy="17322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715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Золото, срібло, платину та </a:t>
            </a:r>
            <a:r>
              <a:rPr sz="1200" dirty="0">
                <a:latin typeface="Times New Roman"/>
                <a:cs typeface="Times New Roman"/>
              </a:rPr>
              <a:t>метали </a:t>
            </a:r>
            <a:r>
              <a:rPr sz="1200" spc="-5" dirty="0">
                <a:latin typeface="Times New Roman"/>
                <a:cs typeface="Times New Roman"/>
              </a:rPr>
              <a:t>платинової групи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</a:t>
            </a:r>
            <a:r>
              <a:rPr sz="1200" spc="-5" dirty="0">
                <a:latin typeface="Times New Roman"/>
                <a:cs typeface="Times New Roman"/>
              </a:rPr>
              <a:t> отримують на афінажних </a:t>
            </a:r>
            <a:r>
              <a:rPr sz="1200" dirty="0">
                <a:latin typeface="Times New Roman"/>
                <a:cs typeface="Times New Roman"/>
              </a:rPr>
              <a:t>заводах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сплаву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доре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Сплав доре </a:t>
            </a:r>
            <a:r>
              <a:rPr sz="1200" dirty="0">
                <a:latin typeface="Times New Roman"/>
                <a:cs typeface="Times New Roman"/>
              </a:rPr>
              <a:t>(фр. </a:t>
            </a:r>
            <a:r>
              <a:rPr sz="1200" spc="-5" dirty="0">
                <a:latin typeface="Times New Roman"/>
                <a:cs typeface="Times New Roman"/>
              </a:rPr>
              <a:t>dorе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золотий, </a:t>
            </a:r>
            <a:r>
              <a:rPr sz="1200" dirty="0">
                <a:latin typeface="Times New Roman"/>
                <a:cs typeface="Times New Roman"/>
              </a:rPr>
              <a:t>позолочений) – </a:t>
            </a:r>
            <a:r>
              <a:rPr sz="1200" spc="-5" dirty="0">
                <a:latin typeface="Times New Roman"/>
                <a:cs typeface="Times New Roman"/>
              </a:rPr>
              <a:t>золото- </a:t>
            </a:r>
            <a:r>
              <a:rPr sz="1200" dirty="0">
                <a:latin typeface="Times New Roman"/>
                <a:cs typeface="Times New Roman"/>
              </a:rPr>
              <a:t> срібний </a:t>
            </a:r>
            <a:r>
              <a:rPr sz="1200" spc="-5" dirty="0">
                <a:latin typeface="Times New Roman"/>
                <a:cs typeface="Times New Roman"/>
              </a:rPr>
              <a:t>сплав, злитки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якого (рис. </a:t>
            </a:r>
            <a:r>
              <a:rPr sz="1200" dirty="0">
                <a:latin typeface="Times New Roman"/>
                <a:cs typeface="Times New Roman"/>
              </a:rPr>
              <a:t>13.1) </a:t>
            </a:r>
            <a:r>
              <a:rPr sz="1200" spc="-5" dirty="0">
                <a:latin typeface="Times New Roman"/>
                <a:cs typeface="Times New Roman"/>
              </a:rPr>
              <a:t>отримають на </a:t>
            </a:r>
            <a:r>
              <a:rPr sz="1200" dirty="0">
                <a:latin typeface="Times New Roman"/>
                <a:cs typeface="Times New Roman"/>
              </a:rPr>
              <a:t>зо-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лоторудних </a:t>
            </a:r>
            <a:r>
              <a:rPr sz="1200" dirty="0">
                <a:latin typeface="Times New Roman"/>
                <a:cs typeface="Times New Roman"/>
              </a:rPr>
              <a:t>родовищах </a:t>
            </a:r>
            <a:r>
              <a:rPr sz="1200" spc="-5" dirty="0">
                <a:latin typeface="Times New Roman"/>
                <a:cs typeface="Times New Roman"/>
              </a:rPr>
              <a:t>та відправляють на афінажні заводи 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подальшого</a:t>
            </a:r>
            <a:r>
              <a:rPr sz="1200" dirty="0">
                <a:latin typeface="Times New Roman"/>
                <a:cs typeface="Times New Roman"/>
              </a:rPr>
              <a:t> очищення.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Афінажні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заводи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приймають </a:t>
            </a:r>
            <a:r>
              <a:rPr sz="1200" dirty="0">
                <a:latin typeface="Times New Roman"/>
                <a:cs typeface="Times New Roman"/>
              </a:rPr>
              <a:t> сплав доре, </a:t>
            </a:r>
            <a:r>
              <a:rPr sz="1200" spc="-5" dirty="0">
                <a:latin typeface="Times New Roman"/>
                <a:cs typeface="Times New Roman"/>
              </a:rPr>
              <a:t>який містить не менше 70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золота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срібла. </a:t>
            </a:r>
            <a:r>
              <a:rPr sz="1200" dirty="0">
                <a:latin typeface="Times New Roman"/>
                <a:cs typeface="Times New Roman"/>
              </a:rPr>
              <a:t> Також сплав доре використовується для </a:t>
            </a:r>
            <a:r>
              <a:rPr sz="1200" spc="-5" dirty="0">
                <a:latin typeface="Times New Roman"/>
                <a:cs typeface="Times New Roman"/>
              </a:rPr>
              <a:t>виготовлення дета- </a:t>
            </a:r>
            <a:r>
              <a:rPr sz="1200" dirty="0">
                <a:latin typeface="Times New Roman"/>
                <a:cs typeface="Times New Roman"/>
              </a:rPr>
              <a:t> 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радіоелектронної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апаратури.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4" y="2602479"/>
            <a:ext cx="5788660" cy="5892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i="1" spc="-20" dirty="0">
                <a:latin typeface="Times New Roman"/>
                <a:cs typeface="Times New Roman"/>
              </a:rPr>
              <a:t>Афінаж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технологічний металургійний </a:t>
            </a:r>
            <a:r>
              <a:rPr sz="1200" spc="-25" dirty="0">
                <a:latin typeface="Times New Roman"/>
                <a:cs typeface="Times New Roman"/>
              </a:rPr>
              <a:t>процес </a:t>
            </a:r>
            <a:r>
              <a:rPr sz="1200" spc="-20" dirty="0">
                <a:latin typeface="Times New Roman"/>
                <a:cs typeface="Times New Roman"/>
              </a:rPr>
              <a:t>очистки благородних металів від </a:t>
            </a:r>
            <a:r>
              <a:rPr sz="1200" spc="-15" dirty="0">
                <a:latin typeface="Times New Roman"/>
                <a:cs typeface="Times New Roman"/>
              </a:rPr>
              <a:t>за-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бруднюючих домішок; </a:t>
            </a:r>
            <a:r>
              <a:rPr sz="1200" spc="-15" dirty="0">
                <a:latin typeface="Times New Roman"/>
                <a:cs typeface="Times New Roman"/>
              </a:rPr>
              <a:t>вид </a:t>
            </a:r>
            <a:r>
              <a:rPr sz="1200" spc="-20" dirty="0">
                <a:latin typeface="Times New Roman"/>
                <a:cs typeface="Times New Roman"/>
              </a:rPr>
              <a:t>рафінування </a:t>
            </a:r>
            <a:r>
              <a:rPr sz="1200" spc="-25" dirty="0">
                <a:latin typeface="Times New Roman"/>
                <a:cs typeface="Times New Roman"/>
              </a:rPr>
              <a:t>металів. </a:t>
            </a:r>
            <a:r>
              <a:rPr sz="1200" spc="-15" dirty="0">
                <a:latin typeface="Times New Roman"/>
                <a:cs typeface="Times New Roman"/>
              </a:rPr>
              <a:t>На рис. </a:t>
            </a:r>
            <a:r>
              <a:rPr sz="1200" spc="-20" dirty="0">
                <a:latin typeface="Times New Roman"/>
                <a:cs typeface="Times New Roman"/>
              </a:rPr>
              <a:t>13.2. </a:t>
            </a:r>
            <a:r>
              <a:rPr sz="1200" spc="-5" dirty="0">
                <a:latin typeface="Times New Roman"/>
                <a:cs typeface="Times New Roman"/>
              </a:rPr>
              <a:t>наведено </a:t>
            </a:r>
            <a:r>
              <a:rPr sz="1200" dirty="0">
                <a:latin typeface="Times New Roman"/>
                <a:cs typeface="Times New Roman"/>
              </a:rPr>
              <a:t>схему </a:t>
            </a:r>
            <a:r>
              <a:rPr sz="1200" spc="-5" dirty="0">
                <a:latin typeface="Times New Roman"/>
                <a:cs typeface="Times New Roman"/>
              </a:rPr>
              <a:t>афінажу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отримання</a:t>
            </a:r>
            <a:r>
              <a:rPr sz="1200" spc="-5" dirty="0">
                <a:latin typeface="Times New Roman"/>
                <a:cs typeface="Times New Roman"/>
              </a:rPr>
              <a:t> золота,</a:t>
            </a:r>
            <a:r>
              <a:rPr sz="1200" dirty="0">
                <a:latin typeface="Times New Roman"/>
                <a:cs typeface="Times New Roman"/>
              </a:rPr>
              <a:t> срібла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платини</a:t>
            </a:r>
            <a:r>
              <a:rPr sz="1200" dirty="0">
                <a:latin typeface="Times New Roman"/>
                <a:cs typeface="Times New Roman"/>
              </a:rPr>
              <a:t> зі</a:t>
            </a:r>
            <a:r>
              <a:rPr sz="1200" spc="-5" dirty="0">
                <a:latin typeface="Times New Roman"/>
                <a:cs typeface="Times New Roman"/>
              </a:rPr>
              <a:t> сплаву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доре.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668780" y="3437385"/>
            <a:ext cx="3861435" cy="2548890"/>
            <a:chOff x="1668780" y="3437385"/>
            <a:chExt cx="3861435" cy="2548890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68780" y="3437385"/>
              <a:ext cx="3861054" cy="254888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975354" y="4579619"/>
              <a:ext cx="1461770" cy="52705"/>
            </a:xfrm>
            <a:custGeom>
              <a:avLst/>
              <a:gdLst/>
              <a:ahLst/>
              <a:cxnLst/>
              <a:rect l="l" t="t" r="r" b="b"/>
              <a:pathLst>
                <a:path w="1461770" h="52704">
                  <a:moveTo>
                    <a:pt x="1331976" y="0"/>
                  </a:moveTo>
                  <a:lnTo>
                    <a:pt x="1383792" y="26670"/>
                  </a:lnTo>
                  <a:lnTo>
                    <a:pt x="1331976" y="52578"/>
                  </a:lnTo>
                  <a:lnTo>
                    <a:pt x="1431036" y="32766"/>
                  </a:lnTo>
                  <a:lnTo>
                    <a:pt x="1387602" y="32766"/>
                  </a:lnTo>
                  <a:lnTo>
                    <a:pt x="1389888" y="29718"/>
                  </a:lnTo>
                  <a:lnTo>
                    <a:pt x="1389888" y="22860"/>
                  </a:lnTo>
                  <a:lnTo>
                    <a:pt x="1387602" y="19812"/>
                  </a:lnTo>
                  <a:lnTo>
                    <a:pt x="1428205" y="19812"/>
                  </a:lnTo>
                  <a:lnTo>
                    <a:pt x="1331976" y="0"/>
                  </a:lnTo>
                  <a:close/>
                </a:path>
                <a:path w="1461770" h="52704">
                  <a:moveTo>
                    <a:pt x="1370467" y="19812"/>
                  </a:moveTo>
                  <a:lnTo>
                    <a:pt x="3048" y="19812"/>
                  </a:lnTo>
                  <a:lnTo>
                    <a:pt x="0" y="22860"/>
                  </a:lnTo>
                  <a:lnTo>
                    <a:pt x="0" y="29718"/>
                  </a:lnTo>
                  <a:lnTo>
                    <a:pt x="3048" y="32766"/>
                  </a:lnTo>
                  <a:lnTo>
                    <a:pt x="1371600" y="32766"/>
                  </a:lnTo>
                  <a:lnTo>
                    <a:pt x="1383792" y="26670"/>
                  </a:lnTo>
                  <a:lnTo>
                    <a:pt x="1370467" y="19812"/>
                  </a:lnTo>
                  <a:close/>
                </a:path>
                <a:path w="1461770" h="52704">
                  <a:moveTo>
                    <a:pt x="1428205" y="19812"/>
                  </a:moveTo>
                  <a:lnTo>
                    <a:pt x="1387602" y="19812"/>
                  </a:lnTo>
                  <a:lnTo>
                    <a:pt x="1389888" y="22860"/>
                  </a:lnTo>
                  <a:lnTo>
                    <a:pt x="1389888" y="29718"/>
                  </a:lnTo>
                  <a:lnTo>
                    <a:pt x="1387602" y="32766"/>
                  </a:lnTo>
                  <a:lnTo>
                    <a:pt x="1431036" y="32766"/>
                  </a:lnTo>
                  <a:lnTo>
                    <a:pt x="1461516" y="26670"/>
                  </a:lnTo>
                  <a:lnTo>
                    <a:pt x="1428205" y="198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318005" y="5232654"/>
              <a:ext cx="1661160" cy="0"/>
            </a:xfrm>
            <a:custGeom>
              <a:avLst/>
              <a:gdLst/>
              <a:ahLst/>
              <a:cxnLst/>
              <a:rect l="l" t="t" r="r" b="b"/>
              <a:pathLst>
                <a:path w="1661160">
                  <a:moveTo>
                    <a:pt x="0" y="0"/>
                  </a:moveTo>
                  <a:lnTo>
                    <a:pt x="353566" y="0"/>
                  </a:lnTo>
                </a:path>
                <a:path w="1661160">
                  <a:moveTo>
                    <a:pt x="557778" y="0"/>
                  </a:moveTo>
                  <a:lnTo>
                    <a:pt x="923542" y="0"/>
                  </a:lnTo>
                </a:path>
                <a:path w="1661160">
                  <a:moveTo>
                    <a:pt x="1077470" y="0"/>
                  </a:moveTo>
                  <a:lnTo>
                    <a:pt x="1392934" y="0"/>
                  </a:lnTo>
                </a:path>
                <a:path w="1661160">
                  <a:moveTo>
                    <a:pt x="1504188" y="0"/>
                  </a:moveTo>
                  <a:lnTo>
                    <a:pt x="1661158" y="0"/>
                  </a:lnTo>
                </a:path>
              </a:pathLst>
            </a:custGeom>
            <a:ln w="97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205228" y="3489959"/>
              <a:ext cx="2894965" cy="52705"/>
            </a:xfrm>
            <a:custGeom>
              <a:avLst/>
              <a:gdLst/>
              <a:ahLst/>
              <a:cxnLst/>
              <a:rect l="l" t="t" r="r" b="b"/>
              <a:pathLst>
                <a:path w="2894965" h="52704">
                  <a:moveTo>
                    <a:pt x="2765298" y="0"/>
                  </a:moveTo>
                  <a:lnTo>
                    <a:pt x="2803782" y="19808"/>
                  </a:lnTo>
                  <a:lnTo>
                    <a:pt x="2817114" y="19812"/>
                  </a:lnTo>
                  <a:lnTo>
                    <a:pt x="2820924" y="19812"/>
                  </a:lnTo>
                  <a:lnTo>
                    <a:pt x="2823972" y="22860"/>
                  </a:lnTo>
                  <a:lnTo>
                    <a:pt x="2823972" y="29718"/>
                  </a:lnTo>
                  <a:lnTo>
                    <a:pt x="2820924" y="32766"/>
                  </a:lnTo>
                  <a:lnTo>
                    <a:pt x="2804922" y="32766"/>
                  </a:lnTo>
                  <a:lnTo>
                    <a:pt x="2765298" y="52578"/>
                  </a:lnTo>
                  <a:lnTo>
                    <a:pt x="2864358" y="32766"/>
                  </a:lnTo>
                  <a:lnTo>
                    <a:pt x="2820924" y="32766"/>
                  </a:lnTo>
                  <a:lnTo>
                    <a:pt x="2864379" y="32761"/>
                  </a:lnTo>
                  <a:lnTo>
                    <a:pt x="2894838" y="26670"/>
                  </a:lnTo>
                  <a:lnTo>
                    <a:pt x="2765298" y="0"/>
                  </a:lnTo>
                  <a:close/>
                </a:path>
                <a:path w="2894965" h="52704">
                  <a:moveTo>
                    <a:pt x="2803782" y="19808"/>
                  </a:moveTo>
                  <a:lnTo>
                    <a:pt x="2817114" y="26670"/>
                  </a:lnTo>
                  <a:lnTo>
                    <a:pt x="2804930" y="32761"/>
                  </a:lnTo>
                  <a:lnTo>
                    <a:pt x="2820928" y="32761"/>
                  </a:lnTo>
                  <a:lnTo>
                    <a:pt x="2823972" y="29718"/>
                  </a:lnTo>
                  <a:lnTo>
                    <a:pt x="2823972" y="22860"/>
                  </a:lnTo>
                  <a:lnTo>
                    <a:pt x="2820924" y="19812"/>
                  </a:lnTo>
                  <a:lnTo>
                    <a:pt x="2803782" y="19808"/>
                  </a:lnTo>
                  <a:close/>
                </a:path>
                <a:path w="2894965" h="52704">
                  <a:moveTo>
                    <a:pt x="6858" y="19050"/>
                  </a:moveTo>
                  <a:lnTo>
                    <a:pt x="3048" y="19050"/>
                  </a:lnTo>
                  <a:lnTo>
                    <a:pt x="0" y="22098"/>
                  </a:lnTo>
                  <a:lnTo>
                    <a:pt x="0" y="28956"/>
                  </a:lnTo>
                  <a:lnTo>
                    <a:pt x="3048" y="32004"/>
                  </a:lnTo>
                  <a:lnTo>
                    <a:pt x="2804930" y="32761"/>
                  </a:lnTo>
                  <a:lnTo>
                    <a:pt x="2817114" y="26670"/>
                  </a:lnTo>
                  <a:lnTo>
                    <a:pt x="2803782" y="19808"/>
                  </a:lnTo>
                  <a:lnTo>
                    <a:pt x="6858" y="190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2169667" y="3418865"/>
            <a:ext cx="64769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latin typeface="Times New Roman"/>
                <a:cs typeface="Times New Roman"/>
              </a:rPr>
              <a:t>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85542" y="3418865"/>
            <a:ext cx="10160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-5" dirty="0">
                <a:latin typeface="Times New Roman"/>
                <a:cs typeface="Times New Roman"/>
              </a:rPr>
              <a:t>II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01059" y="3418865"/>
            <a:ext cx="14160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-5" dirty="0">
                <a:latin typeface="Times New Roman"/>
                <a:cs typeface="Times New Roman"/>
              </a:rPr>
              <a:t>I</a:t>
            </a:r>
            <a:r>
              <a:rPr sz="900" dirty="0">
                <a:latin typeface="Times New Roman"/>
                <a:cs typeface="Times New Roman"/>
              </a:rPr>
              <a:t>I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52747" y="3418865"/>
            <a:ext cx="14732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dirty="0">
                <a:latin typeface="Times New Roman"/>
                <a:cs typeface="Times New Roman"/>
              </a:rPr>
              <a:t>IV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81397" y="3418865"/>
            <a:ext cx="110489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V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742694" y="4384323"/>
            <a:ext cx="15049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VI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39188" y="5137187"/>
            <a:ext cx="18796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V</a:t>
            </a:r>
            <a:r>
              <a:rPr sz="900" spc="-5" dirty="0">
                <a:latin typeface="Times New Roman"/>
                <a:cs typeface="Times New Roman"/>
              </a:rPr>
              <a:t>I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661157" y="5137187"/>
            <a:ext cx="22479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V</a:t>
            </a:r>
            <a:r>
              <a:rPr sz="900" spc="-5" dirty="0">
                <a:latin typeface="Times New Roman"/>
                <a:cs typeface="Times New Roman"/>
              </a:rPr>
              <a:t>III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245611" y="5137187"/>
            <a:ext cx="14732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dirty="0">
                <a:latin typeface="Times New Roman"/>
                <a:cs typeface="Times New Roman"/>
              </a:rPr>
              <a:t>IX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12717" y="5137187"/>
            <a:ext cx="110489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5" dirty="0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116578" y="4511585"/>
            <a:ext cx="14922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latin typeface="Times New Roman"/>
                <a:cs typeface="Times New Roman"/>
              </a:rPr>
              <a:t>XI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69967" y="4511585"/>
            <a:ext cx="18796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latin typeface="Times New Roman"/>
                <a:cs typeface="Times New Roman"/>
              </a:rPr>
              <a:t>XII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023358" y="4511585"/>
            <a:ext cx="22606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X</a:t>
            </a:r>
            <a:r>
              <a:rPr sz="900" spc="-5" dirty="0">
                <a:latin typeface="Times New Roman"/>
                <a:cs typeface="Times New Roman"/>
              </a:rPr>
              <a:t>I</a:t>
            </a:r>
            <a:r>
              <a:rPr sz="900" dirty="0">
                <a:latin typeface="Times New Roman"/>
                <a:cs typeface="Times New Roman"/>
              </a:rPr>
              <a:t>II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1738883" y="3783329"/>
            <a:ext cx="3325495" cy="2266950"/>
            <a:chOff x="1738883" y="3783329"/>
            <a:chExt cx="3325495" cy="2266950"/>
          </a:xfrm>
        </p:grpSpPr>
        <p:sp>
          <p:nvSpPr>
            <p:cNvPr id="27" name="object 27"/>
            <p:cNvSpPr/>
            <p:nvPr/>
          </p:nvSpPr>
          <p:spPr>
            <a:xfrm>
              <a:off x="3979163" y="4604004"/>
              <a:ext cx="1270" cy="631825"/>
            </a:xfrm>
            <a:custGeom>
              <a:avLst/>
              <a:gdLst/>
              <a:ahLst/>
              <a:cxnLst/>
              <a:rect l="l" t="t" r="r" b="b"/>
              <a:pathLst>
                <a:path w="1270" h="631825">
                  <a:moveTo>
                    <a:pt x="0" y="631698"/>
                  </a:moveTo>
                  <a:lnTo>
                    <a:pt x="762" y="0"/>
                  </a:lnTo>
                </a:path>
              </a:pathLst>
            </a:custGeom>
            <a:ln w="97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216658" y="3783329"/>
              <a:ext cx="1046480" cy="514350"/>
            </a:xfrm>
            <a:custGeom>
              <a:avLst/>
              <a:gdLst/>
              <a:ahLst/>
              <a:cxnLst/>
              <a:rect l="l" t="t" r="r" b="b"/>
              <a:pathLst>
                <a:path w="1046479" h="514350">
                  <a:moveTo>
                    <a:pt x="352044" y="488442"/>
                  </a:moveTo>
                  <a:lnTo>
                    <a:pt x="338328" y="481584"/>
                  </a:lnTo>
                  <a:lnTo>
                    <a:pt x="300228" y="462534"/>
                  </a:lnTo>
                  <a:lnTo>
                    <a:pt x="319278" y="481584"/>
                  </a:lnTo>
                  <a:lnTo>
                    <a:pt x="3048" y="481584"/>
                  </a:lnTo>
                  <a:lnTo>
                    <a:pt x="0" y="484632"/>
                  </a:lnTo>
                  <a:lnTo>
                    <a:pt x="0" y="492252"/>
                  </a:lnTo>
                  <a:lnTo>
                    <a:pt x="3048" y="495300"/>
                  </a:lnTo>
                  <a:lnTo>
                    <a:pt x="319278" y="495300"/>
                  </a:lnTo>
                  <a:lnTo>
                    <a:pt x="300228" y="514350"/>
                  </a:lnTo>
                  <a:lnTo>
                    <a:pt x="338328" y="495300"/>
                  </a:lnTo>
                  <a:lnTo>
                    <a:pt x="352044" y="488442"/>
                  </a:lnTo>
                  <a:close/>
                </a:path>
                <a:path w="1046479" h="514350">
                  <a:moveTo>
                    <a:pt x="1046226" y="25908"/>
                  </a:moveTo>
                  <a:lnTo>
                    <a:pt x="1032510" y="19050"/>
                  </a:lnTo>
                  <a:lnTo>
                    <a:pt x="994410" y="0"/>
                  </a:lnTo>
                  <a:lnTo>
                    <a:pt x="1013460" y="19050"/>
                  </a:lnTo>
                  <a:lnTo>
                    <a:pt x="726186" y="19050"/>
                  </a:lnTo>
                  <a:lnTo>
                    <a:pt x="723138" y="22098"/>
                  </a:lnTo>
                  <a:lnTo>
                    <a:pt x="723138" y="29718"/>
                  </a:lnTo>
                  <a:lnTo>
                    <a:pt x="726186" y="32766"/>
                  </a:lnTo>
                  <a:lnTo>
                    <a:pt x="1013460" y="32766"/>
                  </a:lnTo>
                  <a:lnTo>
                    <a:pt x="994410" y="51816"/>
                  </a:lnTo>
                  <a:lnTo>
                    <a:pt x="1032510" y="32766"/>
                  </a:lnTo>
                  <a:lnTo>
                    <a:pt x="1046226" y="25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908809" y="4128516"/>
              <a:ext cx="2297430" cy="1179195"/>
            </a:xfrm>
            <a:custGeom>
              <a:avLst/>
              <a:gdLst/>
              <a:ahLst/>
              <a:cxnLst/>
              <a:rect l="l" t="t" r="r" b="b"/>
              <a:pathLst>
                <a:path w="2297429" h="1179195">
                  <a:moveTo>
                    <a:pt x="2185416" y="0"/>
                  </a:moveTo>
                  <a:lnTo>
                    <a:pt x="2297430" y="0"/>
                  </a:lnTo>
                </a:path>
                <a:path w="2297429" h="1179195">
                  <a:moveTo>
                    <a:pt x="185928" y="12954"/>
                  </a:moveTo>
                  <a:lnTo>
                    <a:pt x="0" y="12954"/>
                  </a:lnTo>
                </a:path>
                <a:path w="2297429" h="1179195">
                  <a:moveTo>
                    <a:pt x="0" y="9906"/>
                  </a:moveTo>
                  <a:lnTo>
                    <a:pt x="0" y="1178814"/>
                  </a:lnTo>
                </a:path>
              </a:pathLst>
            </a:custGeom>
            <a:ln w="6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902714" y="4682489"/>
              <a:ext cx="782320" cy="647700"/>
            </a:xfrm>
            <a:custGeom>
              <a:avLst/>
              <a:gdLst/>
              <a:ahLst/>
              <a:cxnLst/>
              <a:rect l="l" t="t" r="r" b="b"/>
              <a:pathLst>
                <a:path w="782319" h="647700">
                  <a:moveTo>
                    <a:pt x="278892" y="621030"/>
                  </a:moveTo>
                  <a:lnTo>
                    <a:pt x="266700" y="614934"/>
                  </a:lnTo>
                  <a:lnTo>
                    <a:pt x="227076" y="595122"/>
                  </a:lnTo>
                  <a:lnTo>
                    <a:pt x="246888" y="614934"/>
                  </a:lnTo>
                  <a:lnTo>
                    <a:pt x="3048" y="614934"/>
                  </a:lnTo>
                  <a:lnTo>
                    <a:pt x="0" y="617982"/>
                  </a:lnTo>
                  <a:lnTo>
                    <a:pt x="0" y="624840"/>
                  </a:lnTo>
                  <a:lnTo>
                    <a:pt x="3048" y="627888"/>
                  </a:lnTo>
                  <a:lnTo>
                    <a:pt x="246316" y="627888"/>
                  </a:lnTo>
                  <a:lnTo>
                    <a:pt x="227076" y="647700"/>
                  </a:lnTo>
                  <a:lnTo>
                    <a:pt x="265557" y="627888"/>
                  </a:lnTo>
                  <a:lnTo>
                    <a:pt x="278892" y="621030"/>
                  </a:lnTo>
                  <a:close/>
                </a:path>
                <a:path w="782319" h="647700">
                  <a:moveTo>
                    <a:pt x="769239" y="32766"/>
                  </a:moveTo>
                  <a:lnTo>
                    <a:pt x="759714" y="32766"/>
                  </a:lnTo>
                  <a:lnTo>
                    <a:pt x="755904" y="32766"/>
                  </a:lnTo>
                  <a:lnTo>
                    <a:pt x="749046" y="32766"/>
                  </a:lnTo>
                  <a:lnTo>
                    <a:pt x="729996" y="51816"/>
                  </a:lnTo>
                  <a:lnTo>
                    <a:pt x="769239" y="32766"/>
                  </a:lnTo>
                  <a:close/>
                </a:path>
                <a:path w="782319" h="647700">
                  <a:moveTo>
                    <a:pt x="781812" y="26670"/>
                  </a:moveTo>
                  <a:lnTo>
                    <a:pt x="730758" y="0"/>
                  </a:lnTo>
                  <a:lnTo>
                    <a:pt x="749909" y="19748"/>
                  </a:lnTo>
                  <a:lnTo>
                    <a:pt x="688848" y="19050"/>
                  </a:lnTo>
                  <a:lnTo>
                    <a:pt x="685038" y="19050"/>
                  </a:lnTo>
                  <a:lnTo>
                    <a:pt x="681990" y="22098"/>
                  </a:lnTo>
                  <a:lnTo>
                    <a:pt x="681990" y="28956"/>
                  </a:lnTo>
                  <a:lnTo>
                    <a:pt x="685038" y="32004"/>
                  </a:lnTo>
                  <a:lnTo>
                    <a:pt x="688848" y="32004"/>
                  </a:lnTo>
                  <a:lnTo>
                    <a:pt x="749122" y="32689"/>
                  </a:lnTo>
                  <a:lnTo>
                    <a:pt x="759790" y="32689"/>
                  </a:lnTo>
                  <a:lnTo>
                    <a:pt x="769404" y="32689"/>
                  </a:lnTo>
                  <a:lnTo>
                    <a:pt x="781812" y="266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93847" y="4141470"/>
              <a:ext cx="783590" cy="570230"/>
            </a:xfrm>
            <a:custGeom>
              <a:avLst/>
              <a:gdLst/>
              <a:ahLst/>
              <a:cxnLst/>
              <a:rect l="l" t="t" r="r" b="b"/>
              <a:pathLst>
                <a:path w="783589" h="570229">
                  <a:moveTo>
                    <a:pt x="0" y="300228"/>
                  </a:moveTo>
                  <a:lnTo>
                    <a:pt x="0" y="569976"/>
                  </a:lnTo>
                </a:path>
                <a:path w="783589" h="570229">
                  <a:moveTo>
                    <a:pt x="783336" y="3810"/>
                  </a:moveTo>
                  <a:lnTo>
                    <a:pt x="691896" y="3810"/>
                  </a:lnTo>
                </a:path>
                <a:path w="783589" h="570229">
                  <a:moveTo>
                    <a:pt x="691896" y="0"/>
                  </a:moveTo>
                  <a:lnTo>
                    <a:pt x="693420" y="246126"/>
                  </a:lnTo>
                </a:path>
              </a:pathLst>
            </a:custGeom>
            <a:ln w="6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817875" y="4358639"/>
              <a:ext cx="475615" cy="52705"/>
            </a:xfrm>
            <a:custGeom>
              <a:avLst/>
              <a:gdLst/>
              <a:ahLst/>
              <a:cxnLst/>
              <a:rect l="l" t="t" r="r" b="b"/>
              <a:pathLst>
                <a:path w="475614" h="52704">
                  <a:moveTo>
                    <a:pt x="51816" y="0"/>
                  </a:moveTo>
                  <a:lnTo>
                    <a:pt x="0" y="26670"/>
                  </a:lnTo>
                  <a:lnTo>
                    <a:pt x="51816" y="52578"/>
                  </a:lnTo>
                  <a:lnTo>
                    <a:pt x="32004" y="32766"/>
                  </a:lnTo>
                  <a:lnTo>
                    <a:pt x="22098" y="32766"/>
                  </a:lnTo>
                  <a:lnTo>
                    <a:pt x="19050" y="29718"/>
                  </a:lnTo>
                  <a:lnTo>
                    <a:pt x="19050" y="22860"/>
                  </a:lnTo>
                  <a:lnTo>
                    <a:pt x="22098" y="19812"/>
                  </a:lnTo>
                  <a:lnTo>
                    <a:pt x="32570" y="19812"/>
                  </a:lnTo>
                  <a:lnTo>
                    <a:pt x="51816" y="0"/>
                  </a:lnTo>
                  <a:close/>
                </a:path>
                <a:path w="475614" h="52704">
                  <a:moveTo>
                    <a:pt x="32570" y="19812"/>
                  </a:moveTo>
                  <a:lnTo>
                    <a:pt x="22098" y="19812"/>
                  </a:lnTo>
                  <a:lnTo>
                    <a:pt x="19050" y="22860"/>
                  </a:lnTo>
                  <a:lnTo>
                    <a:pt x="19050" y="29718"/>
                  </a:lnTo>
                  <a:lnTo>
                    <a:pt x="22098" y="32766"/>
                  </a:lnTo>
                  <a:lnTo>
                    <a:pt x="32004" y="32766"/>
                  </a:lnTo>
                  <a:lnTo>
                    <a:pt x="25908" y="26670"/>
                  </a:lnTo>
                  <a:lnTo>
                    <a:pt x="32570" y="19812"/>
                  </a:lnTo>
                  <a:close/>
                </a:path>
                <a:path w="475614" h="52704">
                  <a:moveTo>
                    <a:pt x="472440" y="19812"/>
                  </a:moveTo>
                  <a:lnTo>
                    <a:pt x="32570" y="19812"/>
                  </a:lnTo>
                  <a:lnTo>
                    <a:pt x="25908" y="26670"/>
                  </a:lnTo>
                  <a:lnTo>
                    <a:pt x="32004" y="32766"/>
                  </a:lnTo>
                  <a:lnTo>
                    <a:pt x="472440" y="32766"/>
                  </a:lnTo>
                  <a:lnTo>
                    <a:pt x="475488" y="29718"/>
                  </a:lnTo>
                  <a:lnTo>
                    <a:pt x="475488" y="22860"/>
                  </a:lnTo>
                  <a:lnTo>
                    <a:pt x="472440" y="198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852672" y="4216146"/>
              <a:ext cx="91440" cy="215265"/>
            </a:xfrm>
            <a:custGeom>
              <a:avLst/>
              <a:gdLst/>
              <a:ahLst/>
              <a:cxnLst/>
              <a:rect l="l" t="t" r="r" b="b"/>
              <a:pathLst>
                <a:path w="91439" h="215264">
                  <a:moveTo>
                    <a:pt x="91440" y="1524"/>
                  </a:moveTo>
                  <a:lnTo>
                    <a:pt x="0" y="1524"/>
                  </a:lnTo>
                </a:path>
                <a:path w="91439" h="215264">
                  <a:moveTo>
                    <a:pt x="3048" y="0"/>
                  </a:moveTo>
                  <a:lnTo>
                    <a:pt x="3048" y="214884"/>
                  </a:lnTo>
                </a:path>
              </a:pathLst>
            </a:custGeom>
            <a:ln w="6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144268" y="4402835"/>
              <a:ext cx="1721485" cy="596265"/>
            </a:xfrm>
            <a:custGeom>
              <a:avLst/>
              <a:gdLst/>
              <a:ahLst/>
              <a:cxnLst/>
              <a:rect l="l" t="t" r="r" b="b"/>
              <a:pathLst>
                <a:path w="1721485" h="596264">
                  <a:moveTo>
                    <a:pt x="608838" y="565404"/>
                  </a:moveTo>
                  <a:lnTo>
                    <a:pt x="605790" y="563118"/>
                  </a:lnTo>
                  <a:lnTo>
                    <a:pt x="32004" y="563118"/>
                  </a:lnTo>
                  <a:lnTo>
                    <a:pt x="51816" y="543306"/>
                  </a:lnTo>
                  <a:lnTo>
                    <a:pt x="0" y="569214"/>
                  </a:lnTo>
                  <a:lnTo>
                    <a:pt x="51816" y="595884"/>
                  </a:lnTo>
                  <a:lnTo>
                    <a:pt x="32562" y="576072"/>
                  </a:lnTo>
                  <a:lnTo>
                    <a:pt x="605790" y="576072"/>
                  </a:lnTo>
                  <a:lnTo>
                    <a:pt x="608838" y="573024"/>
                  </a:lnTo>
                  <a:lnTo>
                    <a:pt x="608838" y="565404"/>
                  </a:lnTo>
                  <a:close/>
                </a:path>
                <a:path w="1721485" h="596264">
                  <a:moveTo>
                    <a:pt x="1033272" y="497586"/>
                  </a:moveTo>
                  <a:lnTo>
                    <a:pt x="1021080" y="491490"/>
                  </a:lnTo>
                  <a:lnTo>
                    <a:pt x="981456" y="471678"/>
                  </a:lnTo>
                  <a:lnTo>
                    <a:pt x="1000709" y="491515"/>
                  </a:lnTo>
                  <a:lnTo>
                    <a:pt x="727710" y="492252"/>
                  </a:lnTo>
                  <a:lnTo>
                    <a:pt x="724662" y="495300"/>
                  </a:lnTo>
                  <a:lnTo>
                    <a:pt x="724662" y="502158"/>
                  </a:lnTo>
                  <a:lnTo>
                    <a:pt x="727710" y="505206"/>
                  </a:lnTo>
                  <a:lnTo>
                    <a:pt x="1001242" y="504469"/>
                  </a:lnTo>
                  <a:lnTo>
                    <a:pt x="981456" y="524256"/>
                  </a:lnTo>
                  <a:lnTo>
                    <a:pt x="1033272" y="497586"/>
                  </a:lnTo>
                  <a:close/>
                </a:path>
                <a:path w="1721485" h="596264">
                  <a:moveTo>
                    <a:pt x="1721358" y="22860"/>
                  </a:moveTo>
                  <a:lnTo>
                    <a:pt x="1718310" y="19812"/>
                  </a:lnTo>
                  <a:lnTo>
                    <a:pt x="1183386" y="19812"/>
                  </a:lnTo>
                  <a:lnTo>
                    <a:pt x="1203198" y="0"/>
                  </a:lnTo>
                  <a:lnTo>
                    <a:pt x="1151382" y="25908"/>
                  </a:lnTo>
                  <a:lnTo>
                    <a:pt x="1203198" y="52578"/>
                  </a:lnTo>
                  <a:lnTo>
                    <a:pt x="1183944" y="32766"/>
                  </a:lnTo>
                  <a:lnTo>
                    <a:pt x="1718310" y="32766"/>
                  </a:lnTo>
                  <a:lnTo>
                    <a:pt x="1721358" y="29718"/>
                  </a:lnTo>
                  <a:lnTo>
                    <a:pt x="1721358" y="22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95905" y="5512308"/>
              <a:ext cx="90805" cy="270510"/>
            </a:xfrm>
            <a:custGeom>
              <a:avLst/>
              <a:gdLst/>
              <a:ahLst/>
              <a:cxnLst/>
              <a:rect l="l" t="t" r="r" b="b"/>
              <a:pathLst>
                <a:path w="90805" h="270510">
                  <a:moveTo>
                    <a:pt x="90678" y="270510"/>
                  </a:moveTo>
                  <a:lnTo>
                    <a:pt x="0" y="270510"/>
                  </a:lnTo>
                </a:path>
                <a:path w="90805" h="270510">
                  <a:moveTo>
                    <a:pt x="85344" y="0"/>
                  </a:moveTo>
                  <a:lnTo>
                    <a:pt x="87630" y="268224"/>
                  </a:lnTo>
                </a:path>
              </a:pathLst>
            </a:custGeom>
            <a:ln w="6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738884" y="5506211"/>
              <a:ext cx="1038225" cy="381000"/>
            </a:xfrm>
            <a:custGeom>
              <a:avLst/>
              <a:gdLst/>
              <a:ahLst/>
              <a:cxnLst/>
              <a:rect l="l" t="t" r="r" b="b"/>
              <a:pathLst>
                <a:path w="1038225" h="381000">
                  <a:moveTo>
                    <a:pt x="422148" y="350520"/>
                  </a:moveTo>
                  <a:lnTo>
                    <a:pt x="419862" y="348234"/>
                  </a:lnTo>
                  <a:lnTo>
                    <a:pt x="32004" y="348234"/>
                  </a:lnTo>
                  <a:lnTo>
                    <a:pt x="51816" y="328422"/>
                  </a:lnTo>
                  <a:lnTo>
                    <a:pt x="0" y="354330"/>
                  </a:lnTo>
                  <a:lnTo>
                    <a:pt x="51816" y="381000"/>
                  </a:lnTo>
                  <a:lnTo>
                    <a:pt x="32562" y="361188"/>
                  </a:lnTo>
                  <a:lnTo>
                    <a:pt x="419862" y="361188"/>
                  </a:lnTo>
                  <a:lnTo>
                    <a:pt x="422148" y="358140"/>
                  </a:lnTo>
                  <a:lnTo>
                    <a:pt x="422148" y="350520"/>
                  </a:lnTo>
                  <a:close/>
                </a:path>
                <a:path w="1038225" h="381000">
                  <a:moveTo>
                    <a:pt x="1037844" y="16764"/>
                  </a:moveTo>
                  <a:lnTo>
                    <a:pt x="1018794" y="36385"/>
                  </a:lnTo>
                  <a:lnTo>
                    <a:pt x="1018794" y="3048"/>
                  </a:lnTo>
                  <a:lnTo>
                    <a:pt x="1015746" y="0"/>
                  </a:lnTo>
                  <a:lnTo>
                    <a:pt x="1008126" y="0"/>
                  </a:lnTo>
                  <a:lnTo>
                    <a:pt x="1005840" y="3048"/>
                  </a:lnTo>
                  <a:lnTo>
                    <a:pt x="1005840" y="37160"/>
                  </a:lnTo>
                  <a:lnTo>
                    <a:pt x="986028" y="16764"/>
                  </a:lnTo>
                  <a:lnTo>
                    <a:pt x="1011936" y="69342"/>
                  </a:lnTo>
                  <a:lnTo>
                    <a:pt x="1021689" y="49530"/>
                  </a:lnTo>
                  <a:lnTo>
                    <a:pt x="1037844" y="16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94354" y="577900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678" y="0"/>
                  </a:moveTo>
                  <a:lnTo>
                    <a:pt x="0" y="0"/>
                  </a:lnTo>
                </a:path>
              </a:pathLst>
            </a:custGeom>
            <a:ln w="6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573017" y="5772150"/>
              <a:ext cx="52069" cy="278130"/>
            </a:xfrm>
            <a:custGeom>
              <a:avLst/>
              <a:gdLst/>
              <a:ahLst/>
              <a:cxnLst/>
              <a:rect l="l" t="t" r="r" b="b"/>
              <a:pathLst>
                <a:path w="52070" h="278129">
                  <a:moveTo>
                    <a:pt x="0" y="225552"/>
                  </a:moveTo>
                  <a:lnTo>
                    <a:pt x="26670" y="278130"/>
                  </a:lnTo>
                  <a:lnTo>
                    <a:pt x="36145" y="258318"/>
                  </a:lnTo>
                  <a:lnTo>
                    <a:pt x="22860" y="258318"/>
                  </a:lnTo>
                  <a:lnTo>
                    <a:pt x="19812" y="255270"/>
                  </a:lnTo>
                  <a:lnTo>
                    <a:pt x="19754" y="245306"/>
                  </a:lnTo>
                  <a:lnTo>
                    <a:pt x="0" y="225552"/>
                  </a:lnTo>
                  <a:close/>
                </a:path>
                <a:path w="52070" h="278129">
                  <a:moveTo>
                    <a:pt x="19754" y="245306"/>
                  </a:moveTo>
                  <a:lnTo>
                    <a:pt x="19812" y="255270"/>
                  </a:lnTo>
                  <a:lnTo>
                    <a:pt x="22860" y="258318"/>
                  </a:lnTo>
                  <a:lnTo>
                    <a:pt x="29718" y="258318"/>
                  </a:lnTo>
                  <a:lnTo>
                    <a:pt x="32766" y="255270"/>
                  </a:lnTo>
                  <a:lnTo>
                    <a:pt x="32766" y="251460"/>
                  </a:lnTo>
                  <a:lnTo>
                    <a:pt x="25908" y="251460"/>
                  </a:lnTo>
                  <a:lnTo>
                    <a:pt x="19754" y="245306"/>
                  </a:lnTo>
                  <a:close/>
                </a:path>
                <a:path w="52070" h="278129">
                  <a:moveTo>
                    <a:pt x="51816" y="225552"/>
                  </a:moveTo>
                  <a:lnTo>
                    <a:pt x="32702" y="244665"/>
                  </a:lnTo>
                  <a:lnTo>
                    <a:pt x="32766" y="255270"/>
                  </a:lnTo>
                  <a:lnTo>
                    <a:pt x="29718" y="258318"/>
                  </a:lnTo>
                  <a:lnTo>
                    <a:pt x="36145" y="258318"/>
                  </a:lnTo>
                  <a:lnTo>
                    <a:pt x="51816" y="225552"/>
                  </a:lnTo>
                  <a:close/>
                </a:path>
                <a:path w="52070" h="278129">
                  <a:moveTo>
                    <a:pt x="27432" y="0"/>
                  </a:moveTo>
                  <a:lnTo>
                    <a:pt x="19812" y="0"/>
                  </a:lnTo>
                  <a:lnTo>
                    <a:pt x="17526" y="3048"/>
                  </a:lnTo>
                  <a:lnTo>
                    <a:pt x="17526" y="6858"/>
                  </a:lnTo>
                  <a:lnTo>
                    <a:pt x="19754" y="245306"/>
                  </a:lnTo>
                  <a:lnTo>
                    <a:pt x="25908" y="251460"/>
                  </a:lnTo>
                  <a:lnTo>
                    <a:pt x="32702" y="244665"/>
                  </a:lnTo>
                  <a:lnTo>
                    <a:pt x="30480" y="6858"/>
                  </a:lnTo>
                  <a:lnTo>
                    <a:pt x="30480" y="3048"/>
                  </a:lnTo>
                  <a:lnTo>
                    <a:pt x="27432" y="0"/>
                  </a:lnTo>
                  <a:close/>
                </a:path>
                <a:path w="52070" h="278129">
                  <a:moveTo>
                    <a:pt x="32702" y="244665"/>
                  </a:moveTo>
                  <a:lnTo>
                    <a:pt x="25908" y="251460"/>
                  </a:lnTo>
                  <a:lnTo>
                    <a:pt x="32766" y="251460"/>
                  </a:lnTo>
                  <a:lnTo>
                    <a:pt x="32702" y="2446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018026" y="5022342"/>
              <a:ext cx="5080" cy="661035"/>
            </a:xfrm>
            <a:custGeom>
              <a:avLst/>
              <a:gdLst/>
              <a:ahLst/>
              <a:cxnLst/>
              <a:rect l="l" t="t" r="r" b="b"/>
              <a:pathLst>
                <a:path w="5079" h="661035">
                  <a:moveTo>
                    <a:pt x="0" y="0"/>
                  </a:moveTo>
                  <a:lnTo>
                    <a:pt x="4572" y="660654"/>
                  </a:lnTo>
                </a:path>
              </a:pathLst>
            </a:custGeom>
            <a:ln w="6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007358" y="4997957"/>
              <a:ext cx="621030" cy="599440"/>
            </a:xfrm>
            <a:custGeom>
              <a:avLst/>
              <a:gdLst/>
              <a:ahLst/>
              <a:cxnLst/>
              <a:rect l="l" t="t" r="r" b="b"/>
              <a:pathLst>
                <a:path w="621029" h="599439">
                  <a:moveTo>
                    <a:pt x="77724" y="25908"/>
                  </a:moveTo>
                  <a:lnTo>
                    <a:pt x="65532" y="19812"/>
                  </a:lnTo>
                  <a:lnTo>
                    <a:pt x="25908" y="0"/>
                  </a:lnTo>
                  <a:lnTo>
                    <a:pt x="45720" y="19812"/>
                  </a:lnTo>
                  <a:lnTo>
                    <a:pt x="3048" y="19812"/>
                  </a:lnTo>
                  <a:lnTo>
                    <a:pt x="0" y="22098"/>
                  </a:lnTo>
                  <a:lnTo>
                    <a:pt x="0" y="29718"/>
                  </a:lnTo>
                  <a:lnTo>
                    <a:pt x="3048" y="32766"/>
                  </a:lnTo>
                  <a:lnTo>
                    <a:pt x="45148" y="32766"/>
                  </a:lnTo>
                  <a:lnTo>
                    <a:pt x="25908" y="52578"/>
                  </a:lnTo>
                  <a:lnTo>
                    <a:pt x="64389" y="32766"/>
                  </a:lnTo>
                  <a:lnTo>
                    <a:pt x="77724" y="25908"/>
                  </a:lnTo>
                  <a:close/>
                </a:path>
                <a:path w="621029" h="599439">
                  <a:moveTo>
                    <a:pt x="621030" y="573024"/>
                  </a:moveTo>
                  <a:lnTo>
                    <a:pt x="607314" y="566166"/>
                  </a:lnTo>
                  <a:lnTo>
                    <a:pt x="569214" y="547116"/>
                  </a:lnTo>
                  <a:lnTo>
                    <a:pt x="588264" y="566166"/>
                  </a:lnTo>
                  <a:lnTo>
                    <a:pt x="227076" y="566166"/>
                  </a:lnTo>
                  <a:lnTo>
                    <a:pt x="224790" y="568452"/>
                  </a:lnTo>
                  <a:lnTo>
                    <a:pt x="224790" y="576072"/>
                  </a:lnTo>
                  <a:lnTo>
                    <a:pt x="227076" y="579120"/>
                  </a:lnTo>
                  <a:lnTo>
                    <a:pt x="588073" y="579869"/>
                  </a:lnTo>
                  <a:lnTo>
                    <a:pt x="598170" y="579882"/>
                  </a:lnTo>
                  <a:lnTo>
                    <a:pt x="588060" y="579882"/>
                  </a:lnTo>
                  <a:lnTo>
                    <a:pt x="568452" y="598932"/>
                  </a:lnTo>
                  <a:lnTo>
                    <a:pt x="607110" y="579882"/>
                  </a:lnTo>
                  <a:lnTo>
                    <a:pt x="621030" y="573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238244" y="4780788"/>
              <a:ext cx="460375" cy="789940"/>
            </a:xfrm>
            <a:custGeom>
              <a:avLst/>
              <a:gdLst/>
              <a:ahLst/>
              <a:cxnLst/>
              <a:rect l="l" t="t" r="r" b="b"/>
              <a:pathLst>
                <a:path w="460375" h="789939">
                  <a:moveTo>
                    <a:pt x="0" y="534162"/>
                  </a:moveTo>
                  <a:lnTo>
                    <a:pt x="0" y="789432"/>
                  </a:lnTo>
                </a:path>
                <a:path w="460375" h="789939">
                  <a:moveTo>
                    <a:pt x="89916" y="461772"/>
                  </a:moveTo>
                  <a:lnTo>
                    <a:pt x="12954" y="461772"/>
                  </a:lnTo>
                </a:path>
                <a:path w="460375" h="789939">
                  <a:moveTo>
                    <a:pt x="89916" y="0"/>
                  </a:moveTo>
                  <a:lnTo>
                    <a:pt x="89154" y="465582"/>
                  </a:lnTo>
                </a:path>
                <a:path w="460375" h="789939">
                  <a:moveTo>
                    <a:pt x="460248" y="0"/>
                  </a:moveTo>
                  <a:lnTo>
                    <a:pt x="88392" y="0"/>
                  </a:lnTo>
                </a:path>
              </a:pathLst>
            </a:custGeom>
            <a:ln w="6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668774" y="4770119"/>
              <a:ext cx="395605" cy="1045210"/>
            </a:xfrm>
            <a:custGeom>
              <a:avLst/>
              <a:gdLst/>
              <a:ahLst/>
              <a:cxnLst/>
              <a:rect l="l" t="t" r="r" b="b"/>
              <a:pathLst>
                <a:path w="395604" h="1045210">
                  <a:moveTo>
                    <a:pt x="51816" y="25908"/>
                  </a:moveTo>
                  <a:lnTo>
                    <a:pt x="32004" y="45720"/>
                  </a:lnTo>
                  <a:lnTo>
                    <a:pt x="32004" y="3048"/>
                  </a:lnTo>
                  <a:lnTo>
                    <a:pt x="28956" y="0"/>
                  </a:lnTo>
                  <a:lnTo>
                    <a:pt x="22098" y="0"/>
                  </a:lnTo>
                  <a:lnTo>
                    <a:pt x="19050" y="3048"/>
                  </a:lnTo>
                  <a:lnTo>
                    <a:pt x="19050" y="44958"/>
                  </a:lnTo>
                  <a:lnTo>
                    <a:pt x="0" y="25908"/>
                  </a:lnTo>
                  <a:lnTo>
                    <a:pt x="25908" y="78486"/>
                  </a:lnTo>
                  <a:lnTo>
                    <a:pt x="35661" y="58674"/>
                  </a:lnTo>
                  <a:lnTo>
                    <a:pt x="51816" y="25908"/>
                  </a:lnTo>
                  <a:close/>
                </a:path>
                <a:path w="395604" h="1045210">
                  <a:moveTo>
                    <a:pt x="395478" y="1018794"/>
                  </a:moveTo>
                  <a:lnTo>
                    <a:pt x="382143" y="1011936"/>
                  </a:lnTo>
                  <a:lnTo>
                    <a:pt x="343662" y="992124"/>
                  </a:lnTo>
                  <a:lnTo>
                    <a:pt x="362902" y="1011936"/>
                  </a:lnTo>
                  <a:lnTo>
                    <a:pt x="109728" y="1011936"/>
                  </a:lnTo>
                  <a:lnTo>
                    <a:pt x="106680" y="1014984"/>
                  </a:lnTo>
                  <a:lnTo>
                    <a:pt x="106680" y="1021842"/>
                  </a:lnTo>
                  <a:lnTo>
                    <a:pt x="109728" y="1024890"/>
                  </a:lnTo>
                  <a:lnTo>
                    <a:pt x="363474" y="1024890"/>
                  </a:lnTo>
                  <a:lnTo>
                    <a:pt x="343662" y="1044702"/>
                  </a:lnTo>
                  <a:lnTo>
                    <a:pt x="383286" y="1024890"/>
                  </a:lnTo>
                  <a:lnTo>
                    <a:pt x="395478" y="10187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2352548" y="3639858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2170938" y="3764279"/>
            <a:ext cx="194310" cy="113664"/>
          </a:xfrm>
          <a:custGeom>
            <a:avLst/>
            <a:gdLst/>
            <a:ahLst/>
            <a:cxnLst/>
            <a:rect l="l" t="t" r="r" b="b"/>
            <a:pathLst>
              <a:path w="194310" h="113664">
                <a:moveTo>
                  <a:pt x="194310" y="0"/>
                </a:moveTo>
                <a:lnTo>
                  <a:pt x="0" y="113538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1800860" y="3595662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843277" y="3714750"/>
            <a:ext cx="942975" cy="151130"/>
          </a:xfrm>
          <a:custGeom>
            <a:avLst/>
            <a:gdLst/>
            <a:ahLst/>
            <a:cxnLst/>
            <a:rect l="l" t="t" r="r" b="b"/>
            <a:pathLst>
              <a:path w="942975" h="151129">
                <a:moveTo>
                  <a:pt x="65532" y="150876"/>
                </a:moveTo>
                <a:lnTo>
                  <a:pt x="0" y="25146"/>
                </a:lnTo>
              </a:path>
              <a:path w="942975" h="151129">
                <a:moveTo>
                  <a:pt x="942594" y="0"/>
                </a:moveTo>
                <a:lnTo>
                  <a:pt x="882396" y="76962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2778505" y="3600996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412746" y="3835687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329433" y="3837432"/>
            <a:ext cx="986790" cy="100330"/>
          </a:xfrm>
          <a:custGeom>
            <a:avLst/>
            <a:gdLst/>
            <a:ahLst/>
            <a:cxnLst/>
            <a:rect l="l" t="t" r="r" b="b"/>
            <a:pathLst>
              <a:path w="986789" h="100329">
                <a:moveTo>
                  <a:pt x="81534" y="99822"/>
                </a:moveTo>
                <a:lnTo>
                  <a:pt x="0" y="0"/>
                </a:lnTo>
              </a:path>
              <a:path w="986789" h="100329">
                <a:moveTo>
                  <a:pt x="986790" y="46482"/>
                </a:moveTo>
                <a:lnTo>
                  <a:pt x="925068" y="73914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3188461" y="3830358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054594" y="4260123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134361" y="4232147"/>
            <a:ext cx="41910" cy="88900"/>
          </a:xfrm>
          <a:custGeom>
            <a:avLst/>
            <a:gdLst/>
            <a:ahLst/>
            <a:cxnLst/>
            <a:rect l="l" t="t" r="r" b="b"/>
            <a:pathLst>
              <a:path w="41910" h="88900">
                <a:moveTo>
                  <a:pt x="0" y="88392"/>
                </a:moveTo>
                <a:lnTo>
                  <a:pt x="41910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763771" y="4227429"/>
            <a:ext cx="156845" cy="9137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900" spc="10" dirty="0">
                <a:latin typeface="Times New Roman"/>
                <a:cs typeface="Times New Roman"/>
              </a:rPr>
              <a:t>Золотистий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шлам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183385" y="4097827"/>
            <a:ext cx="408940" cy="622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4445" algn="ctr">
              <a:lnSpc>
                <a:spcPct val="100000"/>
              </a:lnSpc>
              <a:spcBef>
                <a:spcPts val="130"/>
              </a:spcBef>
            </a:pPr>
            <a:r>
              <a:rPr sz="900" spc="-15" dirty="0">
                <a:latin typeface="Times New Roman"/>
                <a:cs typeface="Times New Roman"/>
              </a:rPr>
              <a:t>Ag</a:t>
            </a:r>
            <a:endParaRPr sz="900">
              <a:latin typeface="Times New Roman"/>
              <a:cs typeface="Times New Roman"/>
            </a:endParaRPr>
          </a:p>
          <a:p>
            <a:pPr marL="14604" algn="ctr">
              <a:lnSpc>
                <a:spcPct val="100000"/>
              </a:lnSpc>
              <a:spcBef>
                <a:spcPts val="10"/>
              </a:spcBef>
            </a:pPr>
            <a:r>
              <a:rPr sz="900" spc="10" dirty="0">
                <a:latin typeface="Times New Roman"/>
                <a:cs typeface="Times New Roman"/>
              </a:rPr>
              <a:t>розчин</a:t>
            </a:r>
            <a:endParaRPr sz="900">
              <a:latin typeface="Times New Roman"/>
              <a:cs typeface="Times New Roman"/>
            </a:endParaRPr>
          </a:p>
          <a:p>
            <a:pPr marL="59690" algn="ctr">
              <a:lnSpc>
                <a:spcPts val="1015"/>
              </a:lnSpc>
              <a:spcBef>
                <a:spcPts val="459"/>
              </a:spcBef>
            </a:pPr>
            <a:r>
              <a:rPr sz="900" dirty="0">
                <a:latin typeface="Times New Roman"/>
                <a:cs typeface="Times New Roman"/>
              </a:rPr>
              <a:t>Елюат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1015"/>
              </a:lnSpc>
            </a:pPr>
            <a:r>
              <a:rPr sz="900" spc="10" dirty="0">
                <a:latin typeface="Times New Roman"/>
                <a:cs typeface="Times New Roman"/>
              </a:rPr>
              <a:t>Pt та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Pd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183383" y="4792764"/>
            <a:ext cx="528320" cy="3028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7620" algn="r">
              <a:lnSpc>
                <a:spcPts val="1070"/>
              </a:lnSpc>
              <a:spcBef>
                <a:spcPts val="130"/>
              </a:spcBef>
            </a:pPr>
            <a:r>
              <a:rPr sz="900" spc="5" dirty="0">
                <a:latin typeface="Times New Roman"/>
                <a:cs typeface="Times New Roman"/>
              </a:rPr>
              <a:t>Зворотній</a:t>
            </a:r>
            <a:endParaRPr sz="900">
              <a:latin typeface="Times New Roman"/>
              <a:cs typeface="Times New Roman"/>
            </a:endParaRPr>
          </a:p>
          <a:p>
            <a:pPr marR="5080" algn="r">
              <a:lnSpc>
                <a:spcPts val="1070"/>
              </a:lnSpc>
            </a:pPr>
            <a:r>
              <a:rPr sz="900" spc="10" dirty="0">
                <a:latin typeface="Times New Roman"/>
                <a:cs typeface="Times New Roman"/>
              </a:rPr>
              <a:t>розчин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809238" y="3756659"/>
            <a:ext cx="60325" cy="44450"/>
          </a:xfrm>
          <a:custGeom>
            <a:avLst/>
            <a:gdLst/>
            <a:ahLst/>
            <a:cxnLst/>
            <a:rect l="l" t="t" r="r" b="b"/>
            <a:pathLst>
              <a:path w="60325" h="44450">
                <a:moveTo>
                  <a:pt x="0" y="0"/>
                </a:moveTo>
                <a:lnTo>
                  <a:pt x="60198" y="44196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3728720" y="3623093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4803648" y="3740657"/>
            <a:ext cx="76200" cy="68580"/>
          </a:xfrm>
          <a:custGeom>
            <a:avLst/>
            <a:gdLst/>
            <a:ahLst/>
            <a:cxnLst/>
            <a:rect l="l" t="t" r="r" b="b"/>
            <a:pathLst>
              <a:path w="76200" h="68579">
                <a:moveTo>
                  <a:pt x="0" y="68580"/>
                </a:moveTo>
                <a:lnTo>
                  <a:pt x="76200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4862576" y="3600996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925317" y="4551426"/>
            <a:ext cx="76200" cy="68580"/>
          </a:xfrm>
          <a:custGeom>
            <a:avLst/>
            <a:gdLst/>
            <a:ahLst/>
            <a:cxnLst/>
            <a:rect l="l" t="t" r="r" b="b"/>
            <a:pathLst>
              <a:path w="76200" h="68579">
                <a:moveTo>
                  <a:pt x="0" y="68580"/>
                </a:moveTo>
                <a:lnTo>
                  <a:pt x="76200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2994151" y="4445291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3549396" y="4162805"/>
            <a:ext cx="93980" cy="59690"/>
          </a:xfrm>
          <a:custGeom>
            <a:avLst/>
            <a:gdLst/>
            <a:ahLst/>
            <a:cxnLst/>
            <a:rect l="l" t="t" r="r" b="b"/>
            <a:pathLst>
              <a:path w="93979" h="59689">
                <a:moveTo>
                  <a:pt x="0" y="59436"/>
                </a:moveTo>
                <a:lnTo>
                  <a:pt x="93726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2823972" y="4023143"/>
            <a:ext cx="1068070" cy="40513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193040" algn="r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790"/>
              </a:spcBef>
            </a:pPr>
            <a:r>
              <a:rPr sz="1350" spc="7" baseline="21604" dirty="0">
                <a:latin typeface="Times New Roman"/>
                <a:cs typeface="Times New Roman"/>
              </a:rPr>
              <a:t>Cu(OH)</a:t>
            </a:r>
            <a:r>
              <a:rPr sz="900" spc="7" baseline="18518" dirty="0">
                <a:latin typeface="Times New Roman"/>
                <a:cs typeface="Times New Roman"/>
              </a:rPr>
              <a:t>2 </a:t>
            </a:r>
            <a:r>
              <a:rPr sz="900" spc="60" baseline="18518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Зворотній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113276" y="4208526"/>
            <a:ext cx="90170" cy="33655"/>
          </a:xfrm>
          <a:custGeom>
            <a:avLst/>
            <a:gdLst/>
            <a:ahLst/>
            <a:cxnLst/>
            <a:rect l="l" t="t" r="r" b="b"/>
            <a:pathLst>
              <a:path w="90170" h="33654">
                <a:moveTo>
                  <a:pt x="0" y="33528"/>
                </a:moveTo>
                <a:lnTo>
                  <a:pt x="89916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4193540" y="4111535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878074" y="4978145"/>
            <a:ext cx="111760" cy="48260"/>
          </a:xfrm>
          <a:custGeom>
            <a:avLst/>
            <a:gdLst/>
            <a:ahLst/>
            <a:cxnLst/>
            <a:rect l="l" t="t" r="r" b="b"/>
            <a:pathLst>
              <a:path w="111760" h="48260">
                <a:moveTo>
                  <a:pt x="111252" y="48006"/>
                </a:moveTo>
                <a:lnTo>
                  <a:pt x="0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2975101" y="4936020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935729" y="3926370"/>
            <a:ext cx="5467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Злитки</a:t>
            </a:r>
            <a:r>
              <a:rPr sz="900" spc="-5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Ag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152386" y="3510320"/>
            <a:ext cx="50038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latin typeface="Times New Roman"/>
                <a:cs typeface="Times New Roman"/>
              </a:rPr>
              <a:t>К</a:t>
            </a:r>
            <a:r>
              <a:rPr sz="9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ристали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272778" y="3645193"/>
            <a:ext cx="1657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-15" dirty="0">
                <a:latin typeface="Times New Roman"/>
                <a:cs typeface="Times New Roman"/>
              </a:rPr>
              <a:t>A</a:t>
            </a:r>
            <a:r>
              <a:rPr sz="900" spc="10" dirty="0">
                <a:latin typeface="Times New Roman"/>
                <a:cs typeface="Times New Roman"/>
              </a:rPr>
              <a:t>g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4202747" y="3680459"/>
            <a:ext cx="434340" cy="452120"/>
            <a:chOff x="4202747" y="3680459"/>
            <a:chExt cx="434340" cy="452120"/>
          </a:xfrm>
        </p:grpSpPr>
        <p:sp>
          <p:nvSpPr>
            <p:cNvPr id="72" name="object 72"/>
            <p:cNvSpPr/>
            <p:nvPr/>
          </p:nvSpPr>
          <p:spPr>
            <a:xfrm>
              <a:off x="4206240" y="3689603"/>
              <a:ext cx="0" cy="439420"/>
            </a:xfrm>
            <a:custGeom>
              <a:avLst/>
              <a:gdLst/>
              <a:ahLst/>
              <a:cxnLst/>
              <a:rect l="l" t="t" r="r" b="b"/>
              <a:pathLst>
                <a:path h="439420">
                  <a:moveTo>
                    <a:pt x="0" y="0"/>
                  </a:moveTo>
                  <a:lnTo>
                    <a:pt x="0" y="438912"/>
                  </a:lnTo>
                </a:path>
              </a:pathLst>
            </a:custGeom>
            <a:ln w="6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584954" y="3680459"/>
              <a:ext cx="52069" cy="70485"/>
            </a:xfrm>
            <a:custGeom>
              <a:avLst/>
              <a:gdLst/>
              <a:ahLst/>
              <a:cxnLst/>
              <a:rect l="l" t="t" r="r" b="b"/>
              <a:pathLst>
                <a:path w="52070" h="70485">
                  <a:moveTo>
                    <a:pt x="0" y="17526"/>
                  </a:moveTo>
                  <a:lnTo>
                    <a:pt x="25908" y="70104"/>
                  </a:lnTo>
                  <a:lnTo>
                    <a:pt x="35670" y="50292"/>
                  </a:lnTo>
                  <a:lnTo>
                    <a:pt x="22098" y="50292"/>
                  </a:lnTo>
                  <a:lnTo>
                    <a:pt x="19050" y="47244"/>
                  </a:lnTo>
                  <a:lnTo>
                    <a:pt x="19050" y="36576"/>
                  </a:lnTo>
                  <a:lnTo>
                    <a:pt x="0" y="17526"/>
                  </a:lnTo>
                  <a:close/>
                </a:path>
                <a:path w="52070" h="70485">
                  <a:moveTo>
                    <a:pt x="19050" y="36576"/>
                  </a:moveTo>
                  <a:lnTo>
                    <a:pt x="19050" y="47244"/>
                  </a:lnTo>
                  <a:lnTo>
                    <a:pt x="22098" y="50292"/>
                  </a:lnTo>
                  <a:lnTo>
                    <a:pt x="28956" y="50292"/>
                  </a:lnTo>
                  <a:lnTo>
                    <a:pt x="32004" y="47244"/>
                  </a:lnTo>
                  <a:lnTo>
                    <a:pt x="32004" y="43434"/>
                  </a:lnTo>
                  <a:lnTo>
                    <a:pt x="25908" y="43434"/>
                  </a:lnTo>
                  <a:lnTo>
                    <a:pt x="19050" y="36576"/>
                  </a:lnTo>
                  <a:close/>
                </a:path>
                <a:path w="52070" h="70485">
                  <a:moveTo>
                    <a:pt x="51816" y="17526"/>
                  </a:moveTo>
                  <a:lnTo>
                    <a:pt x="32004" y="37338"/>
                  </a:lnTo>
                  <a:lnTo>
                    <a:pt x="32004" y="47244"/>
                  </a:lnTo>
                  <a:lnTo>
                    <a:pt x="28956" y="50292"/>
                  </a:lnTo>
                  <a:lnTo>
                    <a:pt x="35670" y="50292"/>
                  </a:lnTo>
                  <a:lnTo>
                    <a:pt x="51816" y="17526"/>
                  </a:lnTo>
                  <a:close/>
                </a:path>
                <a:path w="52070" h="70485">
                  <a:moveTo>
                    <a:pt x="28956" y="0"/>
                  </a:moveTo>
                  <a:lnTo>
                    <a:pt x="22098" y="0"/>
                  </a:lnTo>
                  <a:lnTo>
                    <a:pt x="19050" y="3048"/>
                  </a:lnTo>
                  <a:lnTo>
                    <a:pt x="19050" y="36576"/>
                  </a:lnTo>
                  <a:lnTo>
                    <a:pt x="25908" y="43434"/>
                  </a:lnTo>
                  <a:lnTo>
                    <a:pt x="32004" y="37338"/>
                  </a:lnTo>
                  <a:lnTo>
                    <a:pt x="32004" y="3048"/>
                  </a:lnTo>
                  <a:lnTo>
                    <a:pt x="28956" y="0"/>
                  </a:lnTo>
                  <a:close/>
                </a:path>
                <a:path w="52070" h="70485">
                  <a:moveTo>
                    <a:pt x="32004" y="37338"/>
                  </a:moveTo>
                  <a:lnTo>
                    <a:pt x="25908" y="43434"/>
                  </a:lnTo>
                  <a:lnTo>
                    <a:pt x="32004" y="43434"/>
                  </a:lnTo>
                  <a:lnTo>
                    <a:pt x="32004" y="373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" name="object 74"/>
          <p:cNvSpPr txBox="1"/>
          <p:nvPr/>
        </p:nvSpPr>
        <p:spPr>
          <a:xfrm>
            <a:off x="2786126" y="5559335"/>
            <a:ext cx="35877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45440" algn="l"/>
              </a:tabLst>
            </a:pPr>
            <a:r>
              <a:rPr sz="9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718564" y="5559335"/>
            <a:ext cx="406400" cy="4324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 marR="5080" algn="ctr">
              <a:lnSpc>
                <a:spcPct val="96400"/>
              </a:lnSpc>
              <a:spcBef>
                <a:spcPts val="170"/>
              </a:spcBef>
            </a:pPr>
            <a:r>
              <a:rPr sz="900" spc="20" dirty="0">
                <a:latin typeface="Times New Roman"/>
                <a:cs typeface="Times New Roman"/>
              </a:rPr>
              <a:t>З</a:t>
            </a:r>
            <a:r>
              <a:rPr sz="900" spc="5" dirty="0">
                <a:latin typeface="Times New Roman"/>
                <a:cs typeface="Times New Roman"/>
              </a:rPr>
              <a:t>в</a:t>
            </a:r>
            <a:r>
              <a:rPr sz="900" spc="-5" dirty="0">
                <a:latin typeface="Times New Roman"/>
                <a:cs typeface="Times New Roman"/>
              </a:rPr>
              <a:t>о</a:t>
            </a:r>
            <a:r>
              <a:rPr sz="900" spc="20" dirty="0">
                <a:latin typeface="Times New Roman"/>
                <a:cs typeface="Times New Roman"/>
              </a:rPr>
              <a:t>р</a:t>
            </a:r>
            <a:r>
              <a:rPr sz="900" spc="-5" dirty="0">
                <a:latin typeface="Times New Roman"/>
                <a:cs typeface="Times New Roman"/>
              </a:rPr>
              <a:t>о</a:t>
            </a:r>
            <a:r>
              <a:rPr sz="900" spc="5" dirty="0">
                <a:latin typeface="Times New Roman"/>
                <a:cs typeface="Times New Roman"/>
              </a:rPr>
              <a:t>т-  </a:t>
            </a:r>
            <a:r>
              <a:rPr sz="900" spc="10" dirty="0">
                <a:latin typeface="Times New Roman"/>
                <a:cs typeface="Times New Roman"/>
              </a:rPr>
              <a:t>ній </a:t>
            </a:r>
            <a:r>
              <a:rPr sz="900" spc="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розчин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366264" y="5355118"/>
            <a:ext cx="35941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u="sng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Шла</a:t>
            </a:r>
            <a:r>
              <a:rPr sz="900" u="sng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м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399040" y="5473992"/>
            <a:ext cx="16256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-15" dirty="0">
                <a:latin typeface="Times New Roman"/>
                <a:cs typeface="Times New Roman"/>
              </a:rPr>
              <a:t>Au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2295905" y="4800600"/>
            <a:ext cx="2528570" cy="1156970"/>
          </a:xfrm>
          <a:custGeom>
            <a:avLst/>
            <a:gdLst/>
            <a:ahLst/>
            <a:cxnLst/>
            <a:rect l="l" t="t" r="r" b="b"/>
            <a:pathLst>
              <a:path w="2528570" h="1156970">
                <a:moveTo>
                  <a:pt x="2375154" y="171450"/>
                </a:moveTo>
                <a:lnTo>
                  <a:pt x="2528316" y="0"/>
                </a:lnTo>
              </a:path>
              <a:path w="2528570" h="1156970">
                <a:moveTo>
                  <a:pt x="493776" y="896112"/>
                </a:moveTo>
                <a:lnTo>
                  <a:pt x="561594" y="665988"/>
                </a:lnTo>
              </a:path>
              <a:path w="2528570" h="1156970">
                <a:moveTo>
                  <a:pt x="1450848" y="1156716"/>
                </a:moveTo>
                <a:lnTo>
                  <a:pt x="1395984" y="1086612"/>
                </a:lnTo>
              </a:path>
              <a:path w="2528570" h="1156970">
                <a:moveTo>
                  <a:pt x="2342388" y="1062990"/>
                </a:moveTo>
                <a:lnTo>
                  <a:pt x="2265426" y="1030224"/>
                </a:lnTo>
              </a:path>
              <a:path w="2528570" h="1156970">
                <a:moveTo>
                  <a:pt x="102108" y="1099566"/>
                </a:moveTo>
                <a:lnTo>
                  <a:pt x="0" y="1056132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2385314" y="5810034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240021" y="5261391"/>
            <a:ext cx="579755" cy="622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58775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X</a:t>
            </a:r>
            <a:r>
              <a:rPr sz="900" spc="-5" dirty="0">
                <a:latin typeface="Times New Roman"/>
                <a:cs typeface="Times New Roman"/>
              </a:rPr>
              <a:t>I</a:t>
            </a:r>
            <a:r>
              <a:rPr sz="900" spc="15" dirty="0">
                <a:latin typeface="Times New Roman"/>
                <a:cs typeface="Times New Roman"/>
              </a:rPr>
              <a:t>V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  <a:spcBef>
                <a:spcPts val="90"/>
              </a:spcBef>
            </a:pPr>
            <a:r>
              <a:rPr sz="900" spc="5" dirty="0">
                <a:latin typeface="Times New Roman"/>
                <a:cs typeface="Times New Roman"/>
              </a:rPr>
              <a:t>Розчин</a:t>
            </a:r>
            <a:endParaRPr sz="900">
              <a:latin typeface="Times New Roman"/>
              <a:cs typeface="Times New Roman"/>
            </a:endParaRPr>
          </a:p>
          <a:p>
            <a:pPr marL="45085">
              <a:lnSpc>
                <a:spcPts val="1010"/>
              </a:lnSpc>
            </a:pPr>
            <a:r>
              <a:rPr sz="900" spc="10" dirty="0">
                <a:latin typeface="Times New Roman"/>
                <a:cs typeface="Times New Roman"/>
              </a:rPr>
              <a:t>Pt+Pd</a:t>
            </a:r>
            <a:endParaRPr sz="900">
              <a:latin typeface="Times New Roman"/>
              <a:cs typeface="Times New Roman"/>
            </a:endParaRPr>
          </a:p>
          <a:p>
            <a:pPr marL="22225" algn="ctr">
              <a:lnSpc>
                <a:spcPct val="100000"/>
              </a:lnSpc>
              <a:spcBef>
                <a:spcPts val="400"/>
              </a:spcBef>
            </a:pPr>
            <a:r>
              <a:rPr sz="900" i="1" spc="10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126991" y="5324855"/>
            <a:ext cx="63500" cy="102235"/>
          </a:xfrm>
          <a:custGeom>
            <a:avLst/>
            <a:gdLst/>
            <a:ahLst/>
            <a:cxnLst/>
            <a:rect l="l" t="t" r="r" b="b"/>
            <a:pathLst>
              <a:path w="63500" h="102235">
                <a:moveTo>
                  <a:pt x="0" y="102108"/>
                </a:moveTo>
                <a:lnTo>
                  <a:pt x="63246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4056379" y="5358167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308096" y="5867946"/>
            <a:ext cx="27686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-5" dirty="0">
                <a:latin typeface="Times New Roman"/>
                <a:cs typeface="Times New Roman"/>
              </a:rPr>
              <a:t>Ag</a:t>
            </a:r>
            <a:r>
              <a:rPr sz="900" spc="20" dirty="0">
                <a:latin typeface="Times New Roman"/>
                <a:cs typeface="Times New Roman"/>
              </a:rPr>
              <a:t>C</a:t>
            </a:r>
            <a:r>
              <a:rPr sz="900" spc="5" dirty="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711702" y="5694213"/>
            <a:ext cx="560070" cy="28892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87630">
              <a:lnSpc>
                <a:spcPts val="1015"/>
              </a:lnSpc>
              <a:spcBef>
                <a:spcPts val="130"/>
              </a:spcBef>
              <a:tabLst>
                <a:tab pos="275590" algn="l"/>
              </a:tabLst>
            </a:pPr>
            <a:r>
              <a:rPr sz="9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Au</a:t>
            </a:r>
            <a:r>
              <a:rPr sz="900" u="sng" spc="-8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 marL="38100">
              <a:lnSpc>
                <a:spcPts val="1015"/>
              </a:lnSpc>
            </a:pPr>
            <a:r>
              <a:rPr sz="1350" i="1" spc="15" baseline="-24691" dirty="0">
                <a:latin typeface="Times New Roman"/>
                <a:cs typeface="Times New Roman"/>
              </a:rPr>
              <a:t>7 </a:t>
            </a:r>
            <a:r>
              <a:rPr sz="1350" i="1" spc="104" baseline="-24691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розчин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362958" y="4372708"/>
            <a:ext cx="579120" cy="7143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7785" algn="ctr">
              <a:lnSpc>
                <a:spcPct val="120600"/>
              </a:lnSpc>
              <a:spcBef>
                <a:spcPts val="90"/>
              </a:spcBef>
            </a:pPr>
            <a:r>
              <a:rPr sz="900" spc="10" dirty="0">
                <a:latin typeface="Times New Roman"/>
                <a:cs typeface="Times New Roman"/>
              </a:rPr>
              <a:t>розчин </a:t>
            </a:r>
            <a:r>
              <a:rPr sz="900" spc="1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К</a:t>
            </a:r>
            <a:r>
              <a:rPr sz="900" spc="-45" dirty="0">
                <a:latin typeface="Times New Roman"/>
                <a:cs typeface="Times New Roman"/>
              </a:rPr>
              <a:t>о</a:t>
            </a:r>
            <a:r>
              <a:rPr sz="900" spc="-10" dirty="0">
                <a:latin typeface="Times New Roman"/>
                <a:cs typeface="Times New Roman"/>
              </a:rPr>
              <a:t>нц</a:t>
            </a:r>
            <a:r>
              <a:rPr sz="900" spc="-35" dirty="0">
                <a:latin typeface="Times New Roman"/>
                <a:cs typeface="Times New Roman"/>
              </a:rPr>
              <a:t>ен</a:t>
            </a:r>
            <a:r>
              <a:rPr sz="900" spc="-30" dirty="0">
                <a:latin typeface="Times New Roman"/>
                <a:cs typeface="Times New Roman"/>
              </a:rPr>
              <a:t>т</a:t>
            </a:r>
            <a:r>
              <a:rPr sz="900" dirty="0">
                <a:latin typeface="Times New Roman"/>
                <a:cs typeface="Times New Roman"/>
              </a:rPr>
              <a:t>р</a:t>
            </a:r>
            <a:r>
              <a:rPr sz="900" spc="-45" dirty="0">
                <a:latin typeface="Times New Roman"/>
                <a:cs typeface="Times New Roman"/>
              </a:rPr>
              <a:t>а</a:t>
            </a:r>
            <a:r>
              <a:rPr sz="900" spc="10" dirty="0">
                <a:latin typeface="Times New Roman"/>
                <a:cs typeface="Times New Roman"/>
              </a:rPr>
              <a:t>т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860"/>
              </a:lnSpc>
            </a:pPr>
            <a:r>
              <a:rPr sz="900" spc="-10" dirty="0">
                <a:latin typeface="Times New Roman"/>
                <a:cs typeface="Times New Roman"/>
              </a:rPr>
              <a:t>P</a:t>
            </a:r>
            <a:r>
              <a:rPr sz="900" spc="-20" dirty="0">
                <a:latin typeface="Times New Roman"/>
                <a:cs typeface="Times New Roman"/>
              </a:rPr>
              <a:t>t</a:t>
            </a:r>
            <a:r>
              <a:rPr sz="900" spc="5" dirty="0">
                <a:latin typeface="Times New Roman"/>
                <a:cs typeface="Times New Roman"/>
              </a:rPr>
              <a:t>-</a:t>
            </a:r>
            <a:r>
              <a:rPr sz="900" spc="-60" dirty="0">
                <a:latin typeface="Times New Roman"/>
                <a:cs typeface="Times New Roman"/>
              </a:rPr>
              <a:t> </a:t>
            </a:r>
            <a:r>
              <a:rPr sz="900" spc="-15" dirty="0">
                <a:latin typeface="Times New Roman"/>
                <a:cs typeface="Times New Roman"/>
              </a:rPr>
              <a:t>м</a:t>
            </a:r>
            <a:r>
              <a:rPr sz="900" spc="-55" dirty="0">
                <a:latin typeface="Times New Roman"/>
                <a:cs typeface="Times New Roman"/>
              </a:rPr>
              <a:t>е</a:t>
            </a:r>
            <a:r>
              <a:rPr sz="900" spc="-15" dirty="0">
                <a:latin typeface="Times New Roman"/>
                <a:cs typeface="Times New Roman"/>
              </a:rPr>
              <a:t>та</a:t>
            </a:r>
            <a:r>
              <a:rPr sz="900" spc="-45" dirty="0">
                <a:latin typeface="Times New Roman"/>
                <a:cs typeface="Times New Roman"/>
              </a:rPr>
              <a:t>л</a:t>
            </a:r>
            <a:r>
              <a:rPr sz="900" spc="-20" dirty="0">
                <a:latin typeface="Times New Roman"/>
                <a:cs typeface="Times New Roman"/>
              </a:rPr>
              <a:t>і</a:t>
            </a:r>
            <a:r>
              <a:rPr sz="900" spc="10" dirty="0">
                <a:latin typeface="Times New Roman"/>
                <a:cs typeface="Times New Roman"/>
              </a:rPr>
              <a:t>в</a:t>
            </a:r>
            <a:endParaRPr sz="900">
              <a:latin typeface="Times New Roman"/>
              <a:cs typeface="Times New Roman"/>
            </a:endParaRPr>
          </a:p>
          <a:p>
            <a:pPr marL="50165" marR="48260" algn="ctr">
              <a:lnSpc>
                <a:spcPts val="950"/>
              </a:lnSpc>
              <a:spcBef>
                <a:spcPts val="70"/>
              </a:spcBef>
            </a:pPr>
            <a:r>
              <a:rPr sz="900" spc="-25" dirty="0">
                <a:latin typeface="Times New Roman"/>
                <a:cs typeface="Times New Roman"/>
              </a:rPr>
              <a:t>(</a:t>
            </a:r>
            <a:r>
              <a:rPr sz="900" spc="-15" dirty="0">
                <a:latin typeface="Times New Roman"/>
                <a:cs typeface="Times New Roman"/>
              </a:rPr>
              <a:t>к</a:t>
            </a:r>
            <a:r>
              <a:rPr sz="900" spc="-35" dirty="0">
                <a:latin typeface="Times New Roman"/>
                <a:cs typeface="Times New Roman"/>
              </a:rPr>
              <a:t>а</a:t>
            </a:r>
            <a:r>
              <a:rPr sz="900" spc="-5" dirty="0">
                <a:latin typeface="Times New Roman"/>
                <a:cs typeface="Times New Roman"/>
              </a:rPr>
              <a:t>т</a:t>
            </a:r>
            <a:r>
              <a:rPr sz="900" spc="-45" dirty="0">
                <a:latin typeface="Times New Roman"/>
                <a:cs typeface="Times New Roman"/>
              </a:rPr>
              <a:t>о</a:t>
            </a:r>
            <a:r>
              <a:rPr sz="900" spc="-15" dirty="0">
                <a:latin typeface="Times New Roman"/>
                <a:cs typeface="Times New Roman"/>
              </a:rPr>
              <a:t>д</a:t>
            </a:r>
            <a:r>
              <a:rPr sz="900" spc="-30" dirty="0">
                <a:latin typeface="Times New Roman"/>
                <a:cs typeface="Times New Roman"/>
              </a:rPr>
              <a:t>н</a:t>
            </a:r>
            <a:r>
              <a:rPr sz="900" spc="-20" dirty="0">
                <a:latin typeface="Times New Roman"/>
                <a:cs typeface="Times New Roman"/>
              </a:rPr>
              <a:t>ий  осад)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2588069" y="4298759"/>
            <a:ext cx="1647825" cy="1568450"/>
            <a:chOff x="2588069" y="4298759"/>
            <a:chExt cx="1647825" cy="1568450"/>
          </a:xfrm>
        </p:grpSpPr>
        <p:sp>
          <p:nvSpPr>
            <p:cNvPr id="87" name="object 87"/>
            <p:cNvSpPr/>
            <p:nvPr/>
          </p:nvSpPr>
          <p:spPr>
            <a:xfrm>
              <a:off x="2591562" y="4302251"/>
              <a:ext cx="1640839" cy="1561465"/>
            </a:xfrm>
            <a:custGeom>
              <a:avLst/>
              <a:gdLst/>
              <a:ahLst/>
              <a:cxnLst/>
              <a:rect l="l" t="t" r="r" b="b"/>
              <a:pathLst>
                <a:path w="1640839" h="1561464">
                  <a:moveTo>
                    <a:pt x="90678" y="139446"/>
                  </a:moveTo>
                  <a:lnTo>
                    <a:pt x="0" y="139446"/>
                  </a:lnTo>
                </a:path>
                <a:path w="1640839" h="1561464">
                  <a:moveTo>
                    <a:pt x="90678" y="0"/>
                  </a:moveTo>
                  <a:lnTo>
                    <a:pt x="90678" y="143256"/>
                  </a:lnTo>
                </a:path>
                <a:path w="1640839" h="1561464">
                  <a:moveTo>
                    <a:pt x="1638300" y="1383792"/>
                  </a:moveTo>
                  <a:lnTo>
                    <a:pt x="1638300" y="1544574"/>
                  </a:lnTo>
                </a:path>
                <a:path w="1640839" h="1561464">
                  <a:moveTo>
                    <a:pt x="1640586" y="1383792"/>
                  </a:moveTo>
                  <a:lnTo>
                    <a:pt x="1429512" y="1383792"/>
                  </a:lnTo>
                </a:path>
                <a:path w="1640839" h="1561464">
                  <a:moveTo>
                    <a:pt x="694182" y="1248156"/>
                  </a:moveTo>
                  <a:lnTo>
                    <a:pt x="694182" y="1561338"/>
                  </a:lnTo>
                </a:path>
              </a:pathLst>
            </a:custGeom>
            <a:ln w="6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079242" y="5522975"/>
              <a:ext cx="574040" cy="287655"/>
            </a:xfrm>
            <a:custGeom>
              <a:avLst/>
              <a:gdLst/>
              <a:ahLst/>
              <a:cxnLst/>
              <a:rect l="l" t="t" r="r" b="b"/>
              <a:pathLst>
                <a:path w="574039" h="287654">
                  <a:moveTo>
                    <a:pt x="51816" y="185928"/>
                  </a:moveTo>
                  <a:lnTo>
                    <a:pt x="35661" y="153162"/>
                  </a:lnTo>
                  <a:lnTo>
                    <a:pt x="25908" y="133350"/>
                  </a:lnTo>
                  <a:lnTo>
                    <a:pt x="0" y="185928"/>
                  </a:lnTo>
                  <a:lnTo>
                    <a:pt x="19050" y="166319"/>
                  </a:lnTo>
                  <a:lnTo>
                    <a:pt x="19050" y="284226"/>
                  </a:lnTo>
                  <a:lnTo>
                    <a:pt x="22098" y="287274"/>
                  </a:lnTo>
                  <a:lnTo>
                    <a:pt x="29718" y="287274"/>
                  </a:lnTo>
                  <a:lnTo>
                    <a:pt x="32004" y="284226"/>
                  </a:lnTo>
                  <a:lnTo>
                    <a:pt x="32004" y="165544"/>
                  </a:lnTo>
                  <a:lnTo>
                    <a:pt x="51816" y="185928"/>
                  </a:lnTo>
                  <a:close/>
                </a:path>
                <a:path w="574039" h="287654">
                  <a:moveTo>
                    <a:pt x="573786" y="25908"/>
                  </a:moveTo>
                  <a:lnTo>
                    <a:pt x="560070" y="19050"/>
                  </a:lnTo>
                  <a:lnTo>
                    <a:pt x="521970" y="0"/>
                  </a:lnTo>
                  <a:lnTo>
                    <a:pt x="541045" y="19088"/>
                  </a:lnTo>
                  <a:lnTo>
                    <a:pt x="206502" y="20574"/>
                  </a:lnTo>
                  <a:lnTo>
                    <a:pt x="203454" y="20574"/>
                  </a:lnTo>
                  <a:lnTo>
                    <a:pt x="200406" y="23622"/>
                  </a:lnTo>
                  <a:lnTo>
                    <a:pt x="200406" y="30480"/>
                  </a:lnTo>
                  <a:lnTo>
                    <a:pt x="203454" y="33528"/>
                  </a:lnTo>
                  <a:lnTo>
                    <a:pt x="540994" y="32791"/>
                  </a:lnTo>
                  <a:lnTo>
                    <a:pt x="521970" y="51816"/>
                  </a:lnTo>
                  <a:lnTo>
                    <a:pt x="573786" y="25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2828035" y="5313972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226561" y="5380266"/>
            <a:ext cx="44386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latin typeface="Times New Roman"/>
                <a:cs typeface="Times New Roman"/>
              </a:rPr>
              <a:t>Г</a:t>
            </a:r>
            <a:r>
              <a:rPr sz="900" spc="20" dirty="0">
                <a:latin typeface="Times New Roman"/>
                <a:cs typeface="Times New Roman"/>
              </a:rPr>
              <a:t>р</a:t>
            </a:r>
            <a:r>
              <a:rPr sz="900" spc="10" dirty="0">
                <a:latin typeface="Times New Roman"/>
                <a:cs typeface="Times New Roman"/>
              </a:rPr>
              <a:t>ан</a:t>
            </a:r>
            <a:r>
              <a:rPr sz="900" spc="-25" dirty="0">
                <a:latin typeface="Times New Roman"/>
                <a:cs typeface="Times New Roman"/>
              </a:rPr>
              <a:t>у</a:t>
            </a:r>
            <a:r>
              <a:rPr sz="900" spc="-5" dirty="0">
                <a:latin typeface="Times New Roman"/>
                <a:cs typeface="Times New Roman"/>
              </a:rPr>
              <a:t>л</a:t>
            </a:r>
            <a:r>
              <a:rPr sz="900" spc="10" dirty="0">
                <a:latin typeface="Times New Roman"/>
                <a:cs typeface="Times New Roman"/>
              </a:rPr>
              <a:t>и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346983" y="5515138"/>
            <a:ext cx="1657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-15" dirty="0">
                <a:latin typeface="Times New Roman"/>
                <a:cs typeface="Times New Roman"/>
              </a:rPr>
              <a:t>A</a:t>
            </a:r>
            <a:r>
              <a:rPr sz="900" spc="10" dirty="0">
                <a:latin typeface="Times New Roman"/>
                <a:cs typeface="Times New Roman"/>
              </a:rPr>
              <a:t>u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222242" y="4610646"/>
            <a:ext cx="698500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latin typeface="Times New Roman"/>
                <a:cs typeface="Times New Roman"/>
              </a:rPr>
              <a:t>Кристали </a:t>
            </a:r>
            <a:r>
              <a:rPr sz="900" spc="190" dirty="0">
                <a:latin typeface="Times New Roman"/>
                <a:cs typeface="Times New Roman"/>
              </a:rPr>
              <a:t> </a:t>
            </a:r>
            <a:r>
              <a:rPr sz="1350" i="1" spc="15" baseline="-30864" dirty="0">
                <a:latin typeface="Times New Roman"/>
                <a:cs typeface="Times New Roman"/>
              </a:rPr>
              <a:t>6</a:t>
            </a:r>
            <a:endParaRPr sz="1350" baseline="-30864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368051" y="4745518"/>
            <a:ext cx="1657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-15" dirty="0">
                <a:latin typeface="Times New Roman"/>
                <a:cs typeface="Times New Roman"/>
              </a:rPr>
              <a:t>A</a:t>
            </a:r>
            <a:r>
              <a:rPr sz="900" spc="10" dirty="0">
                <a:latin typeface="Times New Roman"/>
                <a:cs typeface="Times New Roman"/>
              </a:rPr>
              <a:t>u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4234434" y="5026151"/>
            <a:ext cx="136525" cy="78740"/>
          </a:xfrm>
          <a:custGeom>
            <a:avLst/>
            <a:gdLst/>
            <a:ahLst/>
            <a:cxnLst/>
            <a:rect l="l" t="t" r="r" b="b"/>
            <a:pathLst>
              <a:path w="136525" h="78739">
                <a:moveTo>
                  <a:pt x="136398" y="78486"/>
                </a:moveTo>
                <a:lnTo>
                  <a:pt x="0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4376420" y="4988598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2020823" y="5433821"/>
            <a:ext cx="135890" cy="78740"/>
          </a:xfrm>
          <a:custGeom>
            <a:avLst/>
            <a:gdLst/>
            <a:ahLst/>
            <a:cxnLst/>
            <a:rect l="l" t="t" r="r" b="b"/>
            <a:pathLst>
              <a:path w="135889" h="78739">
                <a:moveTo>
                  <a:pt x="135636" y="78486"/>
                </a:moveTo>
                <a:lnTo>
                  <a:pt x="0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1934972" y="5313972"/>
            <a:ext cx="8445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i="1" spc="10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722876" y="5622035"/>
            <a:ext cx="136525" cy="78740"/>
          </a:xfrm>
          <a:custGeom>
            <a:avLst/>
            <a:gdLst/>
            <a:ahLst/>
            <a:cxnLst/>
            <a:rect l="l" t="t" r="r" b="b"/>
            <a:pathLst>
              <a:path w="136525" h="78739">
                <a:moveTo>
                  <a:pt x="136398" y="78486"/>
                </a:moveTo>
                <a:lnTo>
                  <a:pt x="0" y="0"/>
                </a:lnTo>
              </a:path>
            </a:pathLst>
          </a:custGeom>
          <a:ln w="6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4848859" y="4927637"/>
            <a:ext cx="614680" cy="86804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72390">
              <a:lnSpc>
                <a:spcPts val="994"/>
              </a:lnSpc>
              <a:spcBef>
                <a:spcPts val="130"/>
              </a:spcBef>
            </a:pPr>
            <a:r>
              <a:rPr sz="900" spc="10" dirty="0">
                <a:latin typeface="Times New Roman"/>
                <a:cs typeface="Times New Roman"/>
              </a:rPr>
              <a:t>Злитки</a:t>
            </a:r>
            <a:endParaRPr sz="900">
              <a:latin typeface="Times New Roman"/>
              <a:cs typeface="Times New Roman"/>
            </a:endParaRPr>
          </a:p>
          <a:p>
            <a:pPr marL="283210">
              <a:lnSpc>
                <a:spcPts val="994"/>
              </a:lnSpc>
            </a:pPr>
            <a:r>
              <a:rPr sz="900" spc="-15" dirty="0">
                <a:latin typeface="Times New Roman"/>
                <a:cs typeface="Times New Roman"/>
              </a:rPr>
              <a:t>Au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00">
              <a:latin typeface="Times New Roman"/>
              <a:cs typeface="Times New Roman"/>
            </a:endParaRPr>
          </a:p>
          <a:p>
            <a:pPr marL="80010" marR="5080" indent="-33020">
              <a:lnSpc>
                <a:spcPct val="85600"/>
              </a:lnSpc>
            </a:pPr>
            <a:r>
              <a:rPr sz="900" dirty="0">
                <a:latin typeface="Times New Roman"/>
                <a:cs typeface="Times New Roman"/>
              </a:rPr>
              <a:t>К</a:t>
            </a:r>
            <a:r>
              <a:rPr sz="900" spc="-45" dirty="0">
                <a:latin typeface="Times New Roman"/>
                <a:cs typeface="Times New Roman"/>
              </a:rPr>
              <a:t>о</a:t>
            </a:r>
            <a:r>
              <a:rPr sz="900" spc="-15" dirty="0">
                <a:latin typeface="Times New Roman"/>
                <a:cs typeface="Times New Roman"/>
              </a:rPr>
              <a:t>нц</a:t>
            </a:r>
            <a:r>
              <a:rPr sz="900" spc="-45" dirty="0">
                <a:latin typeface="Times New Roman"/>
                <a:cs typeface="Times New Roman"/>
              </a:rPr>
              <a:t>е</a:t>
            </a:r>
            <a:r>
              <a:rPr sz="900" spc="-30" dirty="0">
                <a:latin typeface="Times New Roman"/>
                <a:cs typeface="Times New Roman"/>
              </a:rPr>
              <a:t>нт</a:t>
            </a:r>
            <a:r>
              <a:rPr sz="900" spc="-5" dirty="0">
                <a:latin typeface="Times New Roman"/>
                <a:cs typeface="Times New Roman"/>
              </a:rPr>
              <a:t>р</a:t>
            </a:r>
            <a:r>
              <a:rPr sz="900" spc="-35" dirty="0">
                <a:latin typeface="Times New Roman"/>
                <a:cs typeface="Times New Roman"/>
              </a:rPr>
              <a:t>а</a:t>
            </a:r>
            <a:r>
              <a:rPr sz="900" spc="5" dirty="0">
                <a:latin typeface="Times New Roman"/>
                <a:cs typeface="Times New Roman"/>
              </a:rPr>
              <a:t>т  </a:t>
            </a:r>
            <a:r>
              <a:rPr sz="900" spc="-20" dirty="0">
                <a:latin typeface="Times New Roman"/>
                <a:cs typeface="Times New Roman"/>
              </a:rPr>
              <a:t>Pt-металів 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-20" dirty="0">
                <a:latin typeface="Times New Roman"/>
                <a:cs typeface="Times New Roman"/>
              </a:rPr>
              <a:t>(порошок)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890"/>
              </a:lnSpc>
            </a:pPr>
            <a:r>
              <a:rPr sz="900" i="1" spc="10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pic>
        <p:nvPicPr>
          <p:cNvPr id="100" name="object 10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20090" y="976122"/>
            <a:ext cx="1690116" cy="1182624"/>
          </a:xfrm>
          <a:prstGeom prst="rect">
            <a:avLst/>
          </a:prstGeom>
        </p:spPr>
      </p:pic>
      <p:sp>
        <p:nvSpPr>
          <p:cNvPr id="101" name="object 101"/>
          <p:cNvSpPr txBox="1"/>
          <p:nvPr/>
        </p:nvSpPr>
        <p:spPr>
          <a:xfrm>
            <a:off x="744727" y="2211579"/>
            <a:ext cx="164274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13.1.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Злитки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доре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3343909" y="516889"/>
            <a:ext cx="3510915" cy="802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635" marR="5080" indent="283845">
              <a:lnSpc>
                <a:spcPts val="1610"/>
              </a:lnSpc>
            </a:pPr>
            <a:r>
              <a:rPr sz="1400" b="1" spc="-5" dirty="0">
                <a:latin typeface="Times New Roman"/>
                <a:cs typeface="Times New Roman"/>
              </a:rPr>
              <a:t>13.1. ЗОЛОТО, СРІБЛО </a:t>
            </a:r>
            <a:r>
              <a:rPr sz="1400" b="1" spc="-34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І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НА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ЇХ ОСНОВІ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07" y="7019027"/>
            <a:ext cx="5787390" cy="29635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давнину </a:t>
            </a:r>
            <a:r>
              <a:rPr sz="1200" dirty="0">
                <a:latin typeface="Times New Roman"/>
                <a:cs typeface="Times New Roman"/>
              </a:rPr>
              <a:t>основними центрами </a:t>
            </a:r>
            <a:r>
              <a:rPr sz="1200" spc="-5" dirty="0">
                <a:latin typeface="Times New Roman"/>
                <a:cs typeface="Times New Roman"/>
              </a:rPr>
              <a:t>видобутку золота та </a:t>
            </a:r>
            <a:r>
              <a:rPr sz="1200" dirty="0">
                <a:latin typeface="Times New Roman"/>
                <a:cs typeface="Times New Roman"/>
              </a:rPr>
              <a:t>срібла </a:t>
            </a:r>
            <a:r>
              <a:rPr sz="1200" spc="-5" dirty="0">
                <a:latin typeface="Times New Roman"/>
                <a:cs typeface="Times New Roman"/>
              </a:rPr>
              <a:t>були </a:t>
            </a:r>
            <a:r>
              <a:rPr sz="1200" dirty="0">
                <a:latin typeface="Times New Roman"/>
                <a:cs typeface="Times New Roman"/>
              </a:rPr>
              <a:t>Верхній </a:t>
            </a:r>
            <a:r>
              <a:rPr sz="1200" spc="-5" dirty="0">
                <a:latin typeface="Times New Roman"/>
                <a:cs typeface="Times New Roman"/>
              </a:rPr>
              <a:t>Єгипет, </a:t>
            </a:r>
            <a:r>
              <a:rPr sz="1200" dirty="0">
                <a:latin typeface="Times New Roman"/>
                <a:cs typeface="Times New Roman"/>
              </a:rPr>
              <a:t> Нубія, Іспанія, </a:t>
            </a:r>
            <a:r>
              <a:rPr sz="1200" spc="-5" dirty="0">
                <a:latin typeface="Times New Roman"/>
                <a:cs typeface="Times New Roman"/>
              </a:rPr>
              <a:t>Колхіда (Кавказ). </a:t>
            </a:r>
            <a:r>
              <a:rPr sz="1200" dirty="0">
                <a:latin typeface="Times New Roman"/>
                <a:cs typeface="Times New Roman"/>
              </a:rPr>
              <a:t>Є відомості </a:t>
            </a:r>
            <a:r>
              <a:rPr sz="1200" spc="-5" dirty="0">
                <a:latin typeface="Times New Roman"/>
                <a:cs typeface="Times New Roman"/>
              </a:rPr>
              <a:t>про видобуток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Центральній та Південній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Америці, </a:t>
            </a:r>
            <a:r>
              <a:rPr sz="1200" dirty="0">
                <a:latin typeface="Times New Roman"/>
                <a:cs typeface="Times New Roman"/>
              </a:rPr>
              <a:t>в Азії </a:t>
            </a:r>
            <a:r>
              <a:rPr sz="1200" spc="-5" dirty="0">
                <a:latin typeface="Times New Roman"/>
                <a:cs typeface="Times New Roman"/>
              </a:rPr>
              <a:t>(Індія, Алтай, Казахстан, Китай).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розсипів </a:t>
            </a:r>
            <a:r>
              <a:rPr sz="1200" dirty="0">
                <a:latin typeface="Times New Roman"/>
                <a:cs typeface="Times New Roman"/>
              </a:rPr>
              <a:t>метали </a:t>
            </a:r>
            <a:r>
              <a:rPr sz="1200" spc="-5" dirty="0">
                <a:latin typeface="Times New Roman"/>
                <a:cs typeface="Times New Roman"/>
              </a:rPr>
              <a:t>витягували </a:t>
            </a:r>
            <a:r>
              <a:rPr sz="1200" dirty="0">
                <a:latin typeface="Times New Roman"/>
                <a:cs typeface="Times New Roman"/>
              </a:rPr>
              <a:t>проми-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ванням піску на шкурах тварин </a:t>
            </a:r>
            <a:r>
              <a:rPr sz="1200" dirty="0">
                <a:latin typeface="Times New Roman"/>
                <a:cs typeface="Times New Roman"/>
              </a:rPr>
              <a:t>з підстриженою </a:t>
            </a:r>
            <a:r>
              <a:rPr sz="1200" spc="-5" dirty="0">
                <a:latin typeface="Times New Roman"/>
                <a:cs typeface="Times New Roman"/>
              </a:rPr>
              <a:t>шерстю, яка </a:t>
            </a:r>
            <a:r>
              <a:rPr sz="1200" dirty="0">
                <a:latin typeface="Times New Roman"/>
                <a:cs typeface="Times New Roman"/>
              </a:rPr>
              <a:t>уловлювала </a:t>
            </a:r>
            <a:r>
              <a:rPr sz="1200" spc="-5" dirty="0">
                <a:latin typeface="Times New Roman"/>
                <a:cs typeface="Times New Roman"/>
              </a:rPr>
              <a:t>крупинки </a:t>
            </a:r>
            <a:r>
              <a:rPr sz="1200" dirty="0">
                <a:latin typeface="Times New Roman"/>
                <a:cs typeface="Times New Roman"/>
              </a:rPr>
              <a:t>зо-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лота (легенда про Аргонавтів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«Золоте руно»),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допомогою примітивних жо-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лобів, </a:t>
            </a:r>
            <a:r>
              <a:rPr sz="1200" dirty="0">
                <a:latin typeface="Times New Roman"/>
                <a:cs typeface="Times New Roman"/>
              </a:rPr>
              <a:t>лотків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ковшів. З руд </a:t>
            </a:r>
            <a:r>
              <a:rPr sz="1200" spc="-5" dirty="0">
                <a:latin typeface="Times New Roman"/>
                <a:cs typeface="Times New Roman"/>
              </a:rPr>
              <a:t>метали добували </a:t>
            </a:r>
            <a:r>
              <a:rPr sz="1200" dirty="0">
                <a:latin typeface="Times New Roman"/>
                <a:cs typeface="Times New Roman"/>
              </a:rPr>
              <a:t>нагріванням породи до розтріскування 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подальшими дробленням </a:t>
            </a:r>
            <a:r>
              <a:rPr sz="1200" dirty="0">
                <a:latin typeface="Times New Roman"/>
                <a:cs typeface="Times New Roman"/>
              </a:rPr>
              <a:t>брил в </a:t>
            </a:r>
            <a:r>
              <a:rPr sz="1200" spc="-5" dirty="0">
                <a:latin typeface="Times New Roman"/>
                <a:cs typeface="Times New Roman"/>
              </a:rPr>
              <a:t>кам’яних ступах, </a:t>
            </a:r>
            <a:r>
              <a:rPr sz="1200" dirty="0">
                <a:latin typeface="Times New Roman"/>
                <a:cs typeface="Times New Roman"/>
              </a:rPr>
              <a:t>стиранням жорнами </a:t>
            </a:r>
            <a:r>
              <a:rPr sz="1200" spc="-5" dirty="0">
                <a:latin typeface="Times New Roman"/>
                <a:cs typeface="Times New Roman"/>
              </a:rPr>
              <a:t>та промиванням. </a:t>
            </a:r>
            <a:r>
              <a:rPr sz="1200" dirty="0">
                <a:latin typeface="Times New Roman"/>
                <a:cs typeface="Times New Roman"/>
              </a:rPr>
              <a:t> Поділ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крупностю проводили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ситах.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Стародавньому Єгипті </a:t>
            </a:r>
            <a:r>
              <a:rPr sz="1200" dirty="0">
                <a:latin typeface="Times New Roman"/>
                <a:cs typeface="Times New Roman"/>
              </a:rPr>
              <a:t>був </a:t>
            </a:r>
            <a:r>
              <a:rPr sz="1200" spc="-5" dirty="0">
                <a:latin typeface="Times New Roman"/>
                <a:cs typeface="Times New Roman"/>
              </a:rPr>
              <a:t>відомий </a:t>
            </a:r>
            <a:r>
              <a:rPr sz="1200" dirty="0">
                <a:latin typeface="Times New Roman"/>
                <a:cs typeface="Times New Roman"/>
              </a:rPr>
              <a:t>спосіб </a:t>
            </a:r>
            <a:r>
              <a:rPr sz="1200" spc="-5" dirty="0">
                <a:latin typeface="Times New Roman"/>
                <a:cs typeface="Times New Roman"/>
              </a:rPr>
              <a:t>поділу сплавів золота та </a:t>
            </a:r>
            <a:r>
              <a:rPr sz="1200" dirty="0">
                <a:latin typeface="Times New Roman"/>
                <a:cs typeface="Times New Roman"/>
              </a:rPr>
              <a:t>срібла </a:t>
            </a:r>
            <a:r>
              <a:rPr sz="1200" spc="-5" dirty="0">
                <a:latin typeface="Times New Roman"/>
                <a:cs typeface="Times New Roman"/>
              </a:rPr>
              <a:t>кисло-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тами, виділення золота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срібла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свинцевого сплаву методом купеляції (свинець,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плавлений </a:t>
            </a:r>
            <a:r>
              <a:rPr sz="1200" spc="-5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сріблом, окислюється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повітрі </a:t>
            </a:r>
            <a:r>
              <a:rPr sz="1200" spc="-10" dirty="0">
                <a:latin typeface="Times New Roman"/>
                <a:cs typeface="Times New Roman"/>
              </a:rPr>
              <a:t>та відділяєтьсь від металу </a:t>
            </a:r>
            <a:r>
              <a:rPr sz="1200" spc="-15" dirty="0">
                <a:latin typeface="Times New Roman"/>
                <a:cs typeface="Times New Roman"/>
              </a:rPr>
              <a:t>разом </a:t>
            </a: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сторон-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німи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домішками;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золото,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інші метали </a:t>
            </a:r>
            <a:r>
              <a:rPr sz="1200" spc="-5" dirty="0">
                <a:latin typeface="Times New Roman"/>
                <a:cs typeface="Times New Roman"/>
              </a:rPr>
              <a:t>сімейства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залишаються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 </a:t>
            </a:r>
            <a:r>
              <a:rPr sz="1200" dirty="0">
                <a:latin typeface="Times New Roman"/>
                <a:cs typeface="Times New Roman"/>
              </a:rPr>
              <a:t>з сріблом), </a:t>
            </a:r>
            <a:r>
              <a:rPr sz="1200" spc="-5" dirty="0">
                <a:latin typeface="Times New Roman"/>
                <a:cs typeface="Times New Roman"/>
              </a:rPr>
              <a:t>витяг золота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амальгамації (вилучення </a:t>
            </a:r>
            <a:r>
              <a:rPr sz="1200" dirty="0">
                <a:latin typeface="Times New Roman"/>
                <a:cs typeface="Times New Roman"/>
              </a:rPr>
              <a:t>металів з руд </a:t>
            </a:r>
            <a:r>
              <a:rPr sz="1200" spc="-5" dirty="0">
                <a:latin typeface="Times New Roman"/>
                <a:cs typeface="Times New Roman"/>
              </a:rPr>
              <a:t>розчи-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ненням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ртуті)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збір</a:t>
            </a:r>
            <a:r>
              <a:rPr sz="1200" dirty="0">
                <a:latin typeface="Times New Roman"/>
                <a:cs typeface="Times New Roman"/>
              </a:rPr>
              <a:t> частинок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допомогою жирової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(Давня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Греція).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19"/>
              </a:spcBef>
            </a:pPr>
            <a:r>
              <a:rPr sz="1000" spc="-5" dirty="0">
                <a:latin typeface="Times New Roman"/>
                <a:cs typeface="Times New Roman"/>
              </a:rPr>
              <a:t>267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789" y="3966464"/>
            <a:ext cx="3950335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(електрум)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Ag-Hg </a:t>
            </a:r>
            <a:r>
              <a:rPr sz="1200" dirty="0">
                <a:latin typeface="Times New Roman"/>
                <a:cs typeface="Times New Roman"/>
              </a:rPr>
              <a:t>з вмістом до 60 % </a:t>
            </a:r>
            <a:r>
              <a:rPr sz="1200" spc="-5" dirty="0">
                <a:latin typeface="Times New Roman"/>
                <a:cs typeface="Times New Roman"/>
              </a:rPr>
              <a:t>ртуті (конгсбер-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гит).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Стибій</a:t>
            </a:r>
            <a:r>
              <a:rPr sz="1200" dirty="0">
                <a:latin typeface="Times New Roman"/>
                <a:cs typeface="Times New Roman"/>
              </a:rPr>
              <a:t> без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заміщати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11 %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анімікіт</a:t>
            </a:r>
            <a:r>
              <a:rPr sz="1200" spc="-5" dirty="0">
                <a:latin typeface="Times New Roman"/>
                <a:cs typeface="Times New Roman"/>
              </a:rPr>
              <a:t>). </a:t>
            </a:r>
            <a:r>
              <a:rPr sz="1200" dirty="0">
                <a:latin typeface="Times New Roman"/>
                <a:cs typeface="Times New Roman"/>
              </a:rPr>
              <a:t>Зазвичай </a:t>
            </a:r>
            <a:r>
              <a:rPr sz="1200" spc="-5" dirty="0">
                <a:latin typeface="Times New Roman"/>
                <a:cs typeface="Times New Roman"/>
              </a:rPr>
              <a:t>присутні </a:t>
            </a:r>
            <a:r>
              <a:rPr sz="1200" dirty="0">
                <a:latin typeface="Times New Roman"/>
                <a:cs typeface="Times New Roman"/>
              </a:rPr>
              <a:t>домішки </a:t>
            </a:r>
            <a:r>
              <a:rPr sz="1200" spc="-5" dirty="0">
                <a:latin typeface="Times New Roman"/>
                <a:cs typeface="Times New Roman"/>
              </a:rPr>
              <a:t>вісмуту </a:t>
            </a:r>
            <a:r>
              <a:rPr sz="1200" dirty="0">
                <a:latin typeface="Times New Roman"/>
                <a:cs typeface="Times New Roman"/>
              </a:rPr>
              <a:t>до 8 %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(чіленіт), міді </a:t>
            </a:r>
            <a:r>
              <a:rPr sz="1200" dirty="0">
                <a:latin typeface="Times New Roman"/>
                <a:cs typeface="Times New Roman"/>
              </a:rPr>
              <a:t>до 1 % </a:t>
            </a:r>
            <a:r>
              <a:rPr sz="1200" spc="-5" dirty="0">
                <a:latin typeface="Times New Roman"/>
                <a:cs typeface="Times New Roman"/>
              </a:rPr>
              <a:t>(мідисте срібло); заліза, цинку, нікелю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десятих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часток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відсотковому</a:t>
            </a:r>
            <a:r>
              <a:rPr sz="1200" dirty="0">
                <a:latin typeface="Times New Roman"/>
                <a:cs typeface="Times New Roman"/>
              </a:rPr>
              <a:t> співвідношенні).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398269" y="5119115"/>
            <a:ext cx="5125720" cy="1182370"/>
            <a:chOff x="1398269" y="5119115"/>
            <a:chExt cx="5125720" cy="118237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98269" y="5119877"/>
              <a:ext cx="1771650" cy="11811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04971" y="5119115"/>
              <a:ext cx="1938527" cy="1181862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178552" y="5125211"/>
              <a:ext cx="1344929" cy="1175765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2138428" y="6284000"/>
            <a:ext cx="3644900" cy="615950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80010">
              <a:lnSpc>
                <a:spcPct val="100000"/>
              </a:lnSpc>
              <a:spcBef>
                <a:spcPts val="650"/>
              </a:spcBef>
              <a:tabLst>
                <a:tab pos="197040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 marL="481330" marR="5080" indent="-469265">
              <a:lnSpc>
                <a:spcPts val="1150"/>
              </a:lnSpc>
              <a:spcBef>
                <a:spcPts val="63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13.4. </a:t>
            </a:r>
            <a:r>
              <a:rPr sz="1000" spc="-5" dirty="0">
                <a:latin typeface="Times New Roman"/>
                <a:cs typeface="Times New Roman"/>
              </a:rPr>
              <a:t>Самородне золото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кварці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пластинчасті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електрума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мінералі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самородне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срібло 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811269" y="6353798"/>
            <a:ext cx="8064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153057" y="2178408"/>
            <a:ext cx="1654236" cy="166984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067802" y="1512817"/>
            <a:ext cx="5787390" cy="26047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Самородне </a:t>
            </a:r>
            <a:r>
              <a:rPr sz="1200" spc="-5" dirty="0">
                <a:latin typeface="Times New Roman"/>
                <a:cs typeface="Times New Roman"/>
              </a:rPr>
              <a:t>золото та </a:t>
            </a:r>
            <a:r>
              <a:rPr sz="1200" dirty="0">
                <a:latin typeface="Times New Roman"/>
                <a:cs typeface="Times New Roman"/>
              </a:rPr>
              <a:t>срібло </a:t>
            </a:r>
            <a:r>
              <a:rPr sz="1200" spc="-5" dirty="0">
                <a:latin typeface="Times New Roman"/>
                <a:cs typeface="Times New Roman"/>
              </a:rPr>
              <a:t>відомі людству </a:t>
            </a:r>
            <a:r>
              <a:rPr sz="1200" dirty="0">
                <a:latin typeface="Times New Roman"/>
                <a:cs typeface="Times New Roman"/>
              </a:rPr>
              <a:t>декілька тисячоліть; </a:t>
            </a:r>
            <a:r>
              <a:rPr sz="1200" spc="-5" dirty="0">
                <a:latin typeface="Times New Roman"/>
                <a:cs typeface="Times New Roman"/>
              </a:rPr>
              <a:t>про це </a:t>
            </a:r>
            <a:r>
              <a:rPr sz="1200" dirty="0">
                <a:latin typeface="Times New Roman"/>
                <a:cs typeface="Times New Roman"/>
              </a:rPr>
              <a:t>свідчать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вироби, які </a:t>
            </a:r>
            <a:r>
              <a:rPr sz="1200" dirty="0">
                <a:latin typeface="Times New Roman"/>
                <a:cs typeface="Times New Roman"/>
              </a:rPr>
              <a:t>знайдені в древніх </a:t>
            </a:r>
            <a:r>
              <a:rPr sz="1200" spc="-5" dirty="0">
                <a:latin typeface="Times New Roman"/>
                <a:cs typeface="Times New Roman"/>
              </a:rPr>
              <a:t>похованнях (рис. </a:t>
            </a:r>
            <a:r>
              <a:rPr sz="1200" dirty="0">
                <a:latin typeface="Times New Roman"/>
                <a:cs typeface="Times New Roman"/>
              </a:rPr>
              <a:t>13.3), і </a:t>
            </a:r>
            <a:r>
              <a:rPr sz="1200" spc="-5" dirty="0">
                <a:latin typeface="Times New Roman"/>
                <a:cs typeface="Times New Roman"/>
              </a:rPr>
              <a:t>примітивні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гірські </a:t>
            </a:r>
            <a:r>
              <a:rPr sz="1200" spc="-5" dirty="0">
                <a:latin typeface="Times New Roman"/>
                <a:cs typeface="Times New Roman"/>
              </a:rPr>
              <a:t>видобутки,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збереглися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наших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днів,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тому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числі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території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сучасної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України.</a:t>
            </a:r>
            <a:endParaRPr sz="1200">
              <a:latin typeface="Times New Roman"/>
              <a:cs typeface="Times New Roman"/>
            </a:endParaRPr>
          </a:p>
          <a:p>
            <a:pPr marL="12700" marR="1840864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Самородне </a:t>
            </a:r>
            <a:r>
              <a:rPr sz="1200" spc="-5" dirty="0">
                <a:latin typeface="Times New Roman"/>
                <a:cs typeface="Times New Roman"/>
              </a:rPr>
              <a:t>золото (рис </a:t>
            </a:r>
            <a:r>
              <a:rPr sz="1200" dirty="0">
                <a:latin typeface="Times New Roman"/>
                <a:cs typeface="Times New Roman"/>
              </a:rPr>
              <a:t>13.4,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 – </a:t>
            </a:r>
            <a:r>
              <a:rPr sz="1200" spc="-5" dirty="0">
                <a:latin typeface="Times New Roman"/>
                <a:cs typeface="Times New Roman"/>
              </a:rPr>
              <a:t>природний твердий </a:t>
            </a:r>
            <a:r>
              <a:rPr sz="1200" dirty="0">
                <a:latin typeface="Times New Roman"/>
                <a:cs typeface="Times New Roman"/>
              </a:rPr>
              <a:t> розчин срібла (до </a:t>
            </a:r>
            <a:r>
              <a:rPr sz="1200" spc="-5" dirty="0">
                <a:latin typeface="Times New Roman"/>
                <a:cs typeface="Times New Roman"/>
              </a:rPr>
              <a:t>43 %)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золоті. </a:t>
            </a:r>
            <a:r>
              <a:rPr sz="1200" dirty="0">
                <a:latin typeface="Times New Roman"/>
                <a:cs typeface="Times New Roman"/>
              </a:rPr>
              <a:t>Домішки: </a:t>
            </a:r>
            <a:r>
              <a:rPr sz="1200" spc="-5" dirty="0">
                <a:latin typeface="Times New Roman"/>
                <a:cs typeface="Times New Roman"/>
              </a:rPr>
              <a:t>Fe, </a:t>
            </a:r>
            <a:r>
              <a:rPr sz="1200" dirty="0">
                <a:latin typeface="Times New Roman"/>
                <a:cs typeface="Times New Roman"/>
              </a:rPr>
              <a:t>Cu, </a:t>
            </a:r>
            <a:r>
              <a:rPr sz="1200" spc="-5" dirty="0">
                <a:latin typeface="Times New Roman"/>
                <a:cs typeface="Times New Roman"/>
              </a:rPr>
              <a:t>Mn, Pb, </a:t>
            </a:r>
            <a:r>
              <a:rPr sz="1200" dirty="0">
                <a:latin typeface="Times New Roman"/>
                <a:cs typeface="Times New Roman"/>
              </a:rPr>
              <a:t> рідше – </a:t>
            </a:r>
            <a:r>
              <a:rPr sz="1200" spc="-5" dirty="0">
                <a:latin typeface="Times New Roman"/>
                <a:cs typeface="Times New Roman"/>
              </a:rPr>
              <a:t>Bi, Sb, Hg, Te, Se, Pt та інші. Різновидом самород-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золота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i="1" spc="-5" dirty="0">
                <a:latin typeface="Times New Roman"/>
                <a:cs typeface="Times New Roman"/>
              </a:rPr>
              <a:t>електрум </a:t>
            </a:r>
            <a:r>
              <a:rPr sz="1200" spc="-5" dirty="0">
                <a:latin typeface="Times New Roman"/>
                <a:cs typeface="Times New Roman"/>
              </a:rPr>
              <a:t>(також електр, лат. Electrum, від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грец. </a:t>
            </a:r>
            <a:r>
              <a:rPr sz="1200" dirty="0">
                <a:latin typeface="Times New Roman"/>
                <a:cs typeface="Times New Roman"/>
              </a:rPr>
              <a:t>Ἤλεκτρον – </a:t>
            </a:r>
            <a:r>
              <a:rPr sz="1200" spc="-5" dirty="0">
                <a:latin typeface="Times New Roman"/>
                <a:cs typeface="Times New Roman"/>
              </a:rPr>
              <a:t>бурштин, </a:t>
            </a:r>
            <a:r>
              <a:rPr sz="1200" dirty="0">
                <a:latin typeface="Times New Roman"/>
                <a:cs typeface="Times New Roman"/>
              </a:rPr>
              <a:t>названий у </a:t>
            </a:r>
            <a:r>
              <a:rPr sz="1200" spc="-5" dirty="0">
                <a:latin typeface="Times New Roman"/>
                <a:cs typeface="Times New Roman"/>
              </a:rPr>
              <a:t>зв’язку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характер-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 </a:t>
            </a:r>
            <a:r>
              <a:rPr sz="1200" dirty="0">
                <a:latin typeface="Times New Roman"/>
                <a:cs typeface="Times New Roman"/>
              </a:rPr>
              <a:t>кольором) – </a:t>
            </a:r>
            <a:r>
              <a:rPr sz="1200" spc="-5" dirty="0">
                <a:latin typeface="Times New Roman"/>
                <a:cs typeface="Times New Roman"/>
              </a:rPr>
              <a:t>твердий </a:t>
            </a:r>
            <a:r>
              <a:rPr sz="1200" dirty="0">
                <a:latin typeface="Times New Roman"/>
                <a:cs typeface="Times New Roman"/>
              </a:rPr>
              <a:t>розчин,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містить більше 50 %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срібла </a:t>
            </a:r>
            <a:r>
              <a:rPr sz="1200" spc="-5" dirty="0">
                <a:latin typeface="Times New Roman"/>
                <a:cs typeface="Times New Roman"/>
              </a:rPr>
              <a:t>(рис </a:t>
            </a:r>
            <a:r>
              <a:rPr sz="1200" dirty="0">
                <a:latin typeface="Times New Roman"/>
                <a:cs typeface="Times New Roman"/>
              </a:rPr>
              <a:t>13.4,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Зазвичай </a:t>
            </a:r>
            <a:r>
              <a:rPr sz="1200" dirty="0">
                <a:latin typeface="Times New Roman"/>
                <a:cs typeface="Times New Roman"/>
              </a:rPr>
              <a:t>зустрічається у </a:t>
            </a:r>
            <a:r>
              <a:rPr sz="1200" spc="-5" dirty="0">
                <a:latin typeface="Times New Roman"/>
                <a:cs typeface="Times New Roman"/>
              </a:rPr>
              <a:t>вигляді денд- </a:t>
            </a:r>
            <a:r>
              <a:rPr sz="1200" dirty="0">
                <a:latin typeface="Times New Roman"/>
                <a:cs typeface="Times New Roman"/>
              </a:rPr>
              <a:t> ритів або </a:t>
            </a:r>
            <a:r>
              <a:rPr sz="1200" spc="-5" dirty="0">
                <a:latin typeface="Times New Roman"/>
                <a:cs typeface="Times New Roman"/>
              </a:rPr>
              <a:t>пластинчастих утворень (рис. </a:t>
            </a:r>
            <a:r>
              <a:rPr sz="1200" dirty="0">
                <a:latin typeface="Times New Roman"/>
                <a:cs typeface="Times New Roman"/>
              </a:rPr>
              <a:t>13.1, </a:t>
            </a:r>
            <a:r>
              <a:rPr sz="1200" i="1" spc="-5" dirty="0">
                <a:latin typeface="Times New Roman"/>
                <a:cs typeface="Times New Roman"/>
              </a:rPr>
              <a:t>г</a:t>
            </a:r>
            <a:r>
              <a:rPr sz="1200" spc="-5" dirty="0">
                <a:latin typeface="Times New Roman"/>
                <a:cs typeface="Times New Roman"/>
              </a:rPr>
              <a:t>). </a:t>
            </a:r>
            <a:r>
              <a:rPr sz="1200" dirty="0">
                <a:latin typeface="Times New Roman"/>
                <a:cs typeface="Times New Roman"/>
              </a:rPr>
              <a:t>Колір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золотисто-жовтого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срібно-білого.</a:t>
            </a:r>
            <a:endParaRPr sz="1200">
              <a:latin typeface="Times New Roman"/>
              <a:cs typeface="Times New Roman"/>
            </a:endParaRPr>
          </a:p>
          <a:p>
            <a:pPr marL="12700" marR="184150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Зміст </a:t>
            </a:r>
            <a:r>
              <a:rPr sz="1200" spc="-5" dirty="0">
                <a:latin typeface="Times New Roman"/>
                <a:cs typeface="Times New Roman"/>
              </a:rPr>
              <a:t>Ag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самородному </a:t>
            </a:r>
            <a:r>
              <a:rPr sz="1200" dirty="0">
                <a:latin typeface="Times New Roman"/>
                <a:cs typeface="Times New Roman"/>
              </a:rPr>
              <a:t>сріблі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13.4,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 може </a:t>
            </a:r>
            <a:r>
              <a:rPr sz="1200" spc="-5" dirty="0">
                <a:latin typeface="Times New Roman"/>
                <a:cs typeface="Times New Roman"/>
              </a:rPr>
              <a:t>дося-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гати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99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представляє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собою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Ag-Au</a:t>
            </a:r>
            <a:endParaRPr sz="1200">
              <a:latin typeface="Times New Roman"/>
              <a:cs typeface="Times New Roman"/>
            </a:endParaRPr>
          </a:p>
          <a:p>
            <a:pPr marL="4058920" algn="just">
              <a:lnSpc>
                <a:spcPts val="89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13.3.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скіфська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190995" y="4085336"/>
            <a:ext cx="1578610" cy="6165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algn="ctr">
              <a:lnSpc>
                <a:spcPct val="958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пектораль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кургану «Товста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могила» (Музей історичних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коштовностей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України,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dirty="0">
                <a:latin typeface="Times New Roman"/>
                <a:cs typeface="Times New Roman"/>
              </a:rPr>
              <a:t>м.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81986" y="7976415"/>
            <a:ext cx="5837555" cy="2005964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R="175895" algn="ctr">
              <a:lnSpc>
                <a:spcPct val="100000"/>
              </a:lnSpc>
              <a:spcBef>
                <a:spcPts val="650"/>
              </a:spcBef>
              <a:tabLst>
                <a:tab pos="1259840" algn="l"/>
                <a:tab pos="252412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13.6.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міді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(</a:t>
            </a:r>
            <a:r>
              <a:rPr sz="1000" spc="-45" dirty="0">
                <a:latin typeface="Lucida Sans Unicode"/>
                <a:cs typeface="Lucida Sans Unicode"/>
              </a:rPr>
              <a:t>●</a:t>
            </a:r>
            <a:r>
              <a:rPr sz="1000" spc="-65" dirty="0">
                <a:latin typeface="Lucida Sans Unicode"/>
                <a:cs typeface="Lucida Sans Unicode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Au; </a:t>
            </a:r>
            <a:r>
              <a:rPr sz="1000" spc="-90" dirty="0">
                <a:latin typeface="Lucida Sans Unicode"/>
                <a:cs typeface="Lucida Sans Unicode"/>
              </a:rPr>
              <a:t>○</a:t>
            </a:r>
            <a:r>
              <a:rPr sz="1000" spc="-70" dirty="0">
                <a:latin typeface="Lucida Sans Unicode"/>
                <a:cs typeface="Lucida Sans Unicode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Cu):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невпорядкований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твердий розчин;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упорядкований </a:t>
            </a:r>
            <a:r>
              <a:rPr sz="1000" dirty="0">
                <a:latin typeface="Times New Roman"/>
                <a:cs typeface="Times New Roman"/>
              </a:rPr>
              <a:t>твердий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(сплав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AuCu</a:t>
            </a:r>
            <a:r>
              <a:rPr sz="975" spc="-7" baseline="-1282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упорядкований </a:t>
            </a:r>
            <a:r>
              <a:rPr sz="1000" dirty="0">
                <a:latin typeface="Times New Roman"/>
                <a:cs typeface="Times New Roman"/>
              </a:rPr>
              <a:t>твердий</a:t>
            </a:r>
            <a:r>
              <a:rPr sz="1000" spc="-5" dirty="0">
                <a:latin typeface="Times New Roman"/>
                <a:cs typeface="Times New Roman"/>
              </a:rPr>
              <a:t> розчин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(сплав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 AuCu)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Криві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плавкості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починаються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плавлення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(1083</a:t>
            </a:r>
            <a:r>
              <a:rPr sz="1200" spc="-5" dirty="0">
                <a:latin typeface="Times New Roman"/>
                <a:cs typeface="Times New Roman"/>
              </a:rPr>
              <a:t> °С).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Точки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ліквідусу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солідусу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знаходяться</a:t>
            </a:r>
            <a:r>
              <a:rPr sz="1200" dirty="0">
                <a:latin typeface="Times New Roman"/>
                <a:cs typeface="Times New Roman"/>
              </a:rPr>
              <a:t> нижче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точок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плавлення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чистих металів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досягають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 (910 </a:t>
            </a:r>
            <a:r>
              <a:rPr sz="1200" dirty="0">
                <a:latin typeface="Times New Roman"/>
                <a:cs typeface="Times New Roman"/>
              </a:rPr>
              <a:t>°С) </a:t>
            </a:r>
            <a:r>
              <a:rPr sz="1200" spc="-5" dirty="0">
                <a:latin typeface="Times New Roman"/>
                <a:cs typeface="Times New Roman"/>
              </a:rPr>
              <a:t>при масовому співвідношенні </a:t>
            </a:r>
            <a:r>
              <a:rPr sz="1200" dirty="0">
                <a:latin typeface="Times New Roman"/>
                <a:cs typeface="Times New Roman"/>
              </a:rPr>
              <a:t>компонентів 80 % </a:t>
            </a:r>
            <a:r>
              <a:rPr sz="1200" spc="-5" dirty="0">
                <a:latin typeface="Times New Roman"/>
                <a:cs typeface="Times New Roman"/>
              </a:rPr>
              <a:t>Аu та </a:t>
            </a:r>
            <a:r>
              <a:rPr sz="1200" dirty="0">
                <a:latin typeface="Times New Roman"/>
                <a:cs typeface="Times New Roman"/>
              </a:rPr>
              <a:t>20 % </a:t>
            </a:r>
            <a:r>
              <a:rPr sz="1200" spc="-5" dirty="0">
                <a:latin typeface="Times New Roman"/>
                <a:cs typeface="Times New Roman"/>
              </a:rPr>
              <a:t>Сu. Діаграму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 </a:t>
            </a:r>
            <a:r>
              <a:rPr sz="1200" dirty="0">
                <a:latin typeface="Times New Roman"/>
                <a:cs typeface="Times New Roman"/>
              </a:rPr>
              <a:t>«мідь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золото»</a:t>
            </a:r>
            <a:r>
              <a:rPr sz="1200" dirty="0">
                <a:latin typeface="Times New Roman"/>
                <a:cs typeface="Times New Roman"/>
              </a:rPr>
              <a:t> наведено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13.7.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5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268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88" y="867405"/>
            <a:ext cx="5788660" cy="268478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6985" indent="287655" algn="just">
              <a:lnSpc>
                <a:spcPct val="90200"/>
              </a:lnSpc>
              <a:spcBef>
                <a:spcPts val="240"/>
              </a:spcBef>
            </a:pPr>
            <a:r>
              <a:rPr sz="1200" dirty="0">
                <a:latin typeface="Times New Roman"/>
                <a:cs typeface="Times New Roman"/>
              </a:rPr>
              <a:t>В XI–VI </a:t>
            </a:r>
            <a:r>
              <a:rPr sz="1200" spc="-5" dirty="0">
                <a:latin typeface="Times New Roman"/>
                <a:cs typeface="Times New Roman"/>
              </a:rPr>
              <a:t>століттях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н.е. </a:t>
            </a:r>
            <a:r>
              <a:rPr sz="1200" dirty="0">
                <a:latin typeface="Times New Roman"/>
                <a:cs typeface="Times New Roman"/>
              </a:rPr>
              <a:t>срібло </a:t>
            </a:r>
            <a:r>
              <a:rPr sz="1200" spc="-5" dirty="0">
                <a:latin typeface="Times New Roman"/>
                <a:cs typeface="Times New Roman"/>
              </a:rPr>
              <a:t>видобували </a:t>
            </a:r>
            <a:r>
              <a:rPr sz="1200" dirty="0">
                <a:latin typeface="Times New Roman"/>
                <a:cs typeface="Times New Roman"/>
              </a:rPr>
              <a:t>в Іспанії в долинах </a:t>
            </a:r>
            <a:r>
              <a:rPr sz="1200" spc="-5" dirty="0">
                <a:latin typeface="Times New Roman"/>
                <a:cs typeface="Times New Roman"/>
              </a:rPr>
              <a:t>річок Тахо, Дуеро, </a:t>
            </a:r>
            <a:r>
              <a:rPr sz="1200" dirty="0">
                <a:latin typeface="Times New Roman"/>
                <a:cs typeface="Times New Roman"/>
              </a:rPr>
              <a:t> Міньо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Гуадьяро. У </a:t>
            </a:r>
            <a:r>
              <a:rPr sz="1200" spc="-5" dirty="0">
                <a:latin typeface="Times New Roman"/>
                <a:cs typeface="Times New Roman"/>
              </a:rPr>
              <a:t>VI–IV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століттях</a:t>
            </a:r>
            <a:r>
              <a:rPr sz="1200" dirty="0">
                <a:latin typeface="Times New Roman"/>
                <a:cs typeface="Times New Roman"/>
              </a:rPr>
              <a:t> до </a:t>
            </a:r>
            <a:r>
              <a:rPr sz="1200" spc="-5" dirty="0">
                <a:latin typeface="Times New Roman"/>
                <a:cs typeface="Times New Roman"/>
              </a:rPr>
              <a:t>н.е.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почалися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розробки</a:t>
            </a:r>
            <a:r>
              <a:rPr sz="1200" dirty="0">
                <a:latin typeface="Times New Roman"/>
                <a:cs typeface="Times New Roman"/>
              </a:rPr>
              <a:t> корінних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розси-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пних родовищ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золота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Трансільванії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Західних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Карпатах.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spc="-15" dirty="0">
                <a:latin typeface="Times New Roman"/>
                <a:cs typeface="Times New Roman"/>
              </a:rPr>
              <a:t>На </a:t>
            </a:r>
            <a:r>
              <a:rPr sz="1200" spc="-25" dirty="0">
                <a:latin typeface="Times New Roman"/>
                <a:cs typeface="Times New Roman"/>
              </a:rPr>
              <a:t>теперішній </a:t>
            </a:r>
            <a:r>
              <a:rPr sz="1200" spc="-20" dirty="0">
                <a:latin typeface="Times New Roman"/>
                <a:cs typeface="Times New Roman"/>
              </a:rPr>
              <a:t>час, </a:t>
            </a:r>
            <a:r>
              <a:rPr sz="1200" spc="-25" dirty="0">
                <a:latin typeface="Times New Roman"/>
                <a:cs typeface="Times New Roman"/>
              </a:rPr>
              <a:t>золото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срібло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якості </a:t>
            </a:r>
            <a:r>
              <a:rPr sz="1200" spc="-25" dirty="0">
                <a:latin typeface="Times New Roman"/>
                <a:cs typeface="Times New Roman"/>
              </a:rPr>
              <a:t>конструкційних матеріалів </a:t>
            </a:r>
            <a:r>
              <a:rPr sz="1200" spc="-20" dirty="0">
                <a:latin typeface="Times New Roman"/>
                <a:cs typeface="Times New Roman"/>
              </a:rPr>
              <a:t>найбільш </a:t>
            </a:r>
            <a:r>
              <a:rPr sz="1200" spc="-15" dirty="0">
                <a:latin typeface="Times New Roman"/>
                <a:cs typeface="Times New Roman"/>
              </a:rPr>
              <a:t>ши-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роко </a:t>
            </a:r>
            <a:r>
              <a:rPr sz="1200" spc="-20" dirty="0">
                <a:latin typeface="Times New Roman"/>
                <a:cs typeface="Times New Roman"/>
              </a:rPr>
              <a:t>застосовуються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5" dirty="0">
                <a:latin typeface="Times New Roman"/>
                <a:cs typeface="Times New Roman"/>
              </a:rPr>
              <a:t>стоматологічних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ювелірних </a:t>
            </a:r>
            <a:r>
              <a:rPr sz="1200" spc="-25" dirty="0">
                <a:latin typeface="Times New Roman"/>
                <a:cs typeface="Times New Roman"/>
              </a:rPr>
              <a:t>конструкціях, </a:t>
            </a:r>
            <a:r>
              <a:rPr sz="1200" dirty="0">
                <a:latin typeface="Times New Roman"/>
                <a:cs typeface="Times New Roman"/>
              </a:rPr>
              <a:t>і в </a:t>
            </a:r>
            <a:r>
              <a:rPr sz="1200" spc="-20" dirty="0">
                <a:latin typeface="Times New Roman"/>
                <a:cs typeface="Times New Roman"/>
              </a:rPr>
              <a:t>значно </a:t>
            </a:r>
            <a:r>
              <a:rPr sz="1200" spc="-25" dirty="0">
                <a:latin typeface="Times New Roman"/>
                <a:cs typeface="Times New Roman"/>
              </a:rPr>
              <a:t>меншому </a:t>
            </a:r>
            <a:r>
              <a:rPr sz="1200" spc="-20" dirty="0">
                <a:latin typeface="Times New Roman"/>
                <a:cs typeface="Times New Roman"/>
              </a:rPr>
              <a:t> ступені </a:t>
            </a:r>
            <a:r>
              <a:rPr sz="1200" dirty="0">
                <a:latin typeface="Times New Roman"/>
                <a:cs typeface="Times New Roman"/>
              </a:rPr>
              <a:t>– в </a:t>
            </a:r>
            <a:r>
              <a:rPr sz="1200" spc="-20" dirty="0">
                <a:latin typeface="Times New Roman"/>
                <a:cs typeface="Times New Roman"/>
              </a:rPr>
              <a:t>електроніці (контакти мікросхем),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обладнанні хімічних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інших </a:t>
            </a:r>
            <a:r>
              <a:rPr sz="1200" spc="-25" dirty="0">
                <a:latin typeface="Times New Roman"/>
                <a:cs typeface="Times New Roman"/>
              </a:rPr>
              <a:t>спеціальних </a:t>
            </a:r>
            <a:r>
              <a:rPr sz="1200" spc="-20" dirty="0">
                <a:latin typeface="Times New Roman"/>
                <a:cs typeface="Times New Roman"/>
              </a:rPr>
              <a:t> виробництв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(головним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чином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срібло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трубопроводах,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зміюках,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котлах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тощо).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r">
              <a:lnSpc>
                <a:spcPts val="1300"/>
              </a:lnSpc>
              <a:spcBef>
                <a:spcPts val="15"/>
              </a:spcBef>
            </a:pPr>
            <a:r>
              <a:rPr sz="1200" spc="-15" dirty="0">
                <a:latin typeface="Times New Roman"/>
                <a:cs typeface="Times New Roman"/>
              </a:rPr>
              <a:t>Сучасна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ювелірна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промисловість,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потребуючи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збільшення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різноманітності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викорис-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товуваних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матеріалів  для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посилення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естетичного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ефекту,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доклала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чимало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зусиль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endParaRPr sz="1200">
              <a:latin typeface="Times New Roman"/>
              <a:cs typeface="Times New Roman"/>
            </a:endParaRPr>
          </a:p>
          <a:p>
            <a:pPr marL="12700" marR="6350" algn="r">
              <a:lnSpc>
                <a:spcPts val="1300"/>
              </a:lnSpc>
              <a:spcBef>
                <a:spcPts val="5"/>
              </a:spcBef>
            </a:pPr>
            <a:r>
              <a:rPr sz="1200" spc="-15" dirty="0">
                <a:latin typeface="Times New Roman"/>
                <a:cs typeface="Times New Roman"/>
              </a:rPr>
              <a:t>отримання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багатьох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кольорових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сплавів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золота.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Чисте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золото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має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червонувато-жовтий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колір,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проте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його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складно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застосувати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ювелірних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виробах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через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м’якість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нестійкості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ts val="1210"/>
              </a:lnSpc>
            </a:pP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зносу.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ювелірних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виробах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застосовуються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різні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сплави;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класичні,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відомі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давніх-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00"/>
              </a:lnSpc>
            </a:pPr>
            <a:r>
              <a:rPr sz="1200" spc="-15" dirty="0">
                <a:latin typeface="Times New Roman"/>
                <a:cs typeface="Times New Roman"/>
              </a:rPr>
              <a:t>давен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це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сплави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сріблом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міддю.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r">
              <a:lnSpc>
                <a:spcPts val="1300"/>
              </a:lnSpc>
              <a:spcBef>
                <a:spcPts val="90"/>
              </a:spcBef>
            </a:pPr>
            <a:r>
              <a:rPr sz="1200" i="1" spc="-5" dirty="0">
                <a:latin typeface="Times New Roman"/>
                <a:cs typeface="Times New Roman"/>
              </a:rPr>
              <a:t>Сплав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золота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зі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сріблом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відноситься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розчинів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необмеженою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стю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компонентів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«золото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5" dirty="0">
                <a:latin typeface="Times New Roman"/>
                <a:cs typeface="Times New Roman"/>
              </a:rPr>
              <a:t> срібло»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endParaRPr sz="1200">
              <a:latin typeface="Times New Roman"/>
              <a:cs typeface="Times New Roman"/>
            </a:endParaRPr>
          </a:p>
          <a:p>
            <a:pPr marR="7620" algn="r">
              <a:lnSpc>
                <a:spcPts val="1285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13.5.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Експериментально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криві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75603" y="3508499"/>
            <a:ext cx="2518410" cy="301561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algn="just">
              <a:lnSpc>
                <a:spcPct val="90300"/>
              </a:lnSpc>
              <a:spcBef>
                <a:spcPts val="240"/>
              </a:spcBef>
            </a:pPr>
            <a:r>
              <a:rPr sz="1200" dirty="0">
                <a:latin typeface="Times New Roman"/>
                <a:cs typeface="Times New Roman"/>
              </a:rPr>
              <a:t>ліквідусу </a:t>
            </a:r>
            <a:r>
              <a:rPr sz="1200" spc="-5" dirty="0">
                <a:latin typeface="Times New Roman"/>
                <a:cs typeface="Times New Roman"/>
              </a:rPr>
              <a:t>та солідусу </a:t>
            </a:r>
            <a:r>
              <a:rPr sz="1200" dirty="0">
                <a:latin typeface="Times New Roman"/>
                <a:cs typeface="Times New Roman"/>
              </a:rPr>
              <a:t>добре </a:t>
            </a:r>
            <a:r>
              <a:rPr sz="1200" spc="-5" dirty="0">
                <a:latin typeface="Times New Roman"/>
                <a:cs typeface="Times New Roman"/>
              </a:rPr>
              <a:t>узгоджу-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розрахунковими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кривими,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отриманими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термодинамічним</a:t>
            </a:r>
            <a:r>
              <a:rPr sz="1200" dirty="0">
                <a:latin typeface="Times New Roman"/>
                <a:cs typeface="Times New Roman"/>
              </a:rPr>
              <a:t> мето-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дом. Інтервал кристалізації </a:t>
            </a:r>
            <a:r>
              <a:rPr sz="1200" spc="-5" dirty="0">
                <a:latin typeface="Times New Roman"/>
                <a:cs typeface="Times New Roman"/>
              </a:rPr>
              <a:t>сплавів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середній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перевищує</a:t>
            </a:r>
            <a:r>
              <a:rPr sz="1200" dirty="0">
                <a:latin typeface="Times New Roman"/>
                <a:cs typeface="Times New Roman"/>
              </a:rPr>
              <a:t> приблизно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приклад,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dirty="0">
                <a:latin typeface="Times New Roman"/>
                <a:cs typeface="Times New Roman"/>
              </a:rPr>
              <a:t> містить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(ат.) Аu, має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ліквідусу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солідусу, які дорівнюють, </a:t>
            </a:r>
            <a:r>
              <a:rPr sz="1200" dirty="0">
                <a:latin typeface="Times New Roman"/>
                <a:cs typeface="Times New Roman"/>
              </a:rPr>
              <a:t>відповідно,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1032,5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1030,8</a:t>
            </a:r>
            <a:r>
              <a:rPr sz="1200" spc="-5" dirty="0">
                <a:latin typeface="Times New Roman"/>
                <a:cs typeface="Times New Roman"/>
              </a:rPr>
              <a:t> °С.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i="1" spc="-5" dirty="0">
                <a:latin typeface="Times New Roman"/>
                <a:cs typeface="Times New Roman"/>
              </a:rPr>
              <a:t>Золото-мідні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сплави.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Золото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мідь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необмежену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розчинність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рідкому, а </a:t>
            </a:r>
            <a:r>
              <a:rPr sz="1200" spc="-5" dirty="0">
                <a:latin typeface="Times New Roman"/>
                <a:cs typeface="Times New Roman"/>
              </a:rPr>
              <a:t>при високих температу- </a:t>
            </a:r>
            <a:r>
              <a:rPr sz="1200" dirty="0">
                <a:latin typeface="Times New Roman"/>
                <a:cs typeface="Times New Roman"/>
              </a:rPr>
              <a:t> рах,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створюючи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безперервний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ряд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розчинів.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Кристалічні</a:t>
            </a:r>
            <a:r>
              <a:rPr sz="1200" dirty="0">
                <a:latin typeface="Times New Roman"/>
                <a:cs typeface="Times New Roman"/>
              </a:rPr>
              <a:t> решітки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нів системи «мідь – </a:t>
            </a:r>
            <a:r>
              <a:rPr sz="1200" spc="-5" dirty="0">
                <a:latin typeface="Times New Roman"/>
                <a:cs typeface="Times New Roman"/>
              </a:rPr>
              <a:t>золото» представ-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лені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13.6.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782298" y="6811498"/>
            <a:ext cx="1123315" cy="1113790"/>
            <a:chOff x="1782298" y="6811498"/>
            <a:chExt cx="1123315" cy="1113790"/>
          </a:xfrm>
        </p:grpSpPr>
        <p:sp>
          <p:nvSpPr>
            <p:cNvPr id="9" name="object 9"/>
            <p:cNvSpPr/>
            <p:nvPr/>
          </p:nvSpPr>
          <p:spPr>
            <a:xfrm>
              <a:off x="1849374" y="7626858"/>
              <a:ext cx="163830" cy="237490"/>
            </a:xfrm>
            <a:custGeom>
              <a:avLst/>
              <a:gdLst/>
              <a:ahLst/>
              <a:cxnLst/>
              <a:rect l="l" t="t" r="r" b="b"/>
              <a:pathLst>
                <a:path w="163830" h="237490">
                  <a:moveTo>
                    <a:pt x="163830" y="0"/>
                  </a:moveTo>
                  <a:lnTo>
                    <a:pt x="0" y="236982"/>
                  </a:lnTo>
                </a:path>
              </a:pathLst>
            </a:custGeom>
            <a:ln w="127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49374" y="6877050"/>
              <a:ext cx="822325" cy="988694"/>
            </a:xfrm>
            <a:custGeom>
              <a:avLst/>
              <a:gdLst/>
              <a:ahLst/>
              <a:cxnLst/>
              <a:rect l="l" t="t" r="r" b="b"/>
              <a:pathLst>
                <a:path w="822325" h="988695">
                  <a:moveTo>
                    <a:pt x="0" y="988314"/>
                  </a:moveTo>
                  <a:lnTo>
                    <a:pt x="163830" y="0"/>
                  </a:lnTo>
                </a:path>
                <a:path w="822325" h="988695">
                  <a:moveTo>
                    <a:pt x="0" y="988314"/>
                  </a:moveTo>
                  <a:lnTo>
                    <a:pt x="822198" y="243840"/>
                  </a:lnTo>
                </a:path>
                <a:path w="822325" h="988695">
                  <a:moveTo>
                    <a:pt x="1524" y="243840"/>
                  </a:moveTo>
                  <a:lnTo>
                    <a:pt x="163830" y="745998"/>
                  </a:lnTo>
                </a:path>
              </a:pathLst>
            </a:custGeom>
            <a:ln w="765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849374" y="7119366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013204" y="6875526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127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76144" y="7119366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850898" y="7120890"/>
              <a:ext cx="821055" cy="744855"/>
            </a:xfrm>
            <a:custGeom>
              <a:avLst/>
              <a:gdLst/>
              <a:ahLst/>
              <a:cxnLst/>
              <a:rect l="l" t="t" r="r" b="b"/>
              <a:pathLst>
                <a:path w="821055" h="744854">
                  <a:moveTo>
                    <a:pt x="0" y="0"/>
                  </a:moveTo>
                  <a:lnTo>
                    <a:pt x="820674" y="744474"/>
                  </a:lnTo>
                </a:path>
              </a:pathLst>
            </a:custGeom>
            <a:ln w="765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843022" y="6877050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850898" y="6877050"/>
              <a:ext cx="993775" cy="242570"/>
            </a:xfrm>
            <a:custGeom>
              <a:avLst/>
              <a:gdLst/>
              <a:ahLst/>
              <a:cxnLst/>
              <a:rect l="l" t="t" r="r" b="b"/>
              <a:pathLst>
                <a:path w="993775" h="242570">
                  <a:moveTo>
                    <a:pt x="163830" y="0"/>
                  </a:moveTo>
                  <a:lnTo>
                    <a:pt x="0" y="242316"/>
                  </a:lnTo>
                  <a:lnTo>
                    <a:pt x="829818" y="242316"/>
                  </a:lnTo>
                  <a:lnTo>
                    <a:pt x="993648" y="0"/>
                  </a:lnTo>
                  <a:lnTo>
                    <a:pt x="163830" y="0"/>
                  </a:lnTo>
                  <a:close/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850898" y="6877050"/>
              <a:ext cx="992505" cy="988694"/>
            </a:xfrm>
            <a:custGeom>
              <a:avLst/>
              <a:gdLst/>
              <a:ahLst/>
              <a:cxnLst/>
              <a:rect l="l" t="t" r="r" b="b"/>
              <a:pathLst>
                <a:path w="992505" h="988695">
                  <a:moveTo>
                    <a:pt x="163830" y="5334"/>
                  </a:moveTo>
                  <a:lnTo>
                    <a:pt x="984504" y="749808"/>
                  </a:lnTo>
                </a:path>
                <a:path w="992505" h="988695">
                  <a:moveTo>
                    <a:pt x="162306" y="744474"/>
                  </a:moveTo>
                  <a:lnTo>
                    <a:pt x="984504" y="0"/>
                  </a:lnTo>
                </a:path>
                <a:path w="992505" h="988695">
                  <a:moveTo>
                    <a:pt x="820674" y="988314"/>
                  </a:moveTo>
                  <a:lnTo>
                    <a:pt x="992124" y="0"/>
                  </a:lnTo>
                </a:path>
                <a:path w="992505" h="988695">
                  <a:moveTo>
                    <a:pt x="822198" y="243840"/>
                  </a:moveTo>
                  <a:lnTo>
                    <a:pt x="984504" y="745998"/>
                  </a:lnTo>
                </a:path>
                <a:path w="992505" h="988695">
                  <a:moveTo>
                    <a:pt x="0" y="242316"/>
                  </a:moveTo>
                  <a:lnTo>
                    <a:pt x="992124" y="0"/>
                  </a:lnTo>
                </a:path>
                <a:path w="992505" h="988695">
                  <a:moveTo>
                    <a:pt x="163830" y="0"/>
                  </a:moveTo>
                  <a:lnTo>
                    <a:pt x="825246" y="242316"/>
                  </a:lnTo>
                </a:path>
                <a:path w="992505" h="988695">
                  <a:moveTo>
                    <a:pt x="0" y="986790"/>
                  </a:moveTo>
                  <a:lnTo>
                    <a:pt x="992124" y="744474"/>
                  </a:lnTo>
                </a:path>
                <a:path w="992505" h="988695">
                  <a:moveTo>
                    <a:pt x="163830" y="744474"/>
                  </a:moveTo>
                  <a:lnTo>
                    <a:pt x="825246" y="986790"/>
                  </a:lnTo>
                </a:path>
              </a:pathLst>
            </a:custGeom>
            <a:ln w="765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780518" y="6811498"/>
              <a:ext cx="125006" cy="125006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614403" y="7799812"/>
              <a:ext cx="125006" cy="12500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276836" y="7680940"/>
              <a:ext cx="125006" cy="12500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76836" y="6932656"/>
              <a:ext cx="125006" cy="125768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69928" y="7290034"/>
              <a:ext cx="125006" cy="12500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97460" y="7290034"/>
              <a:ext cx="125006" cy="125006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93016" y="7434052"/>
              <a:ext cx="125006" cy="12500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59132" y="7187926"/>
              <a:ext cx="125006" cy="125006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2014728" y="7621524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19">
                  <a:moveTo>
                    <a:pt x="0" y="0"/>
                  </a:moveTo>
                  <a:lnTo>
                    <a:pt x="769620" y="0"/>
                  </a:lnTo>
                </a:path>
              </a:pathLst>
            </a:custGeom>
            <a:ln w="127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73758" y="7621524"/>
              <a:ext cx="970915" cy="245745"/>
            </a:xfrm>
            <a:custGeom>
              <a:avLst/>
              <a:gdLst/>
              <a:ahLst/>
              <a:cxnLst/>
              <a:rect l="l" t="t" r="r" b="b"/>
              <a:pathLst>
                <a:path w="970914" h="245745">
                  <a:moveTo>
                    <a:pt x="0" y="243840"/>
                  </a:moveTo>
                  <a:lnTo>
                    <a:pt x="797814" y="242316"/>
                  </a:lnTo>
                </a:path>
                <a:path w="970914" h="245745">
                  <a:moveTo>
                    <a:pt x="802386" y="245364"/>
                  </a:moveTo>
                  <a:lnTo>
                    <a:pt x="970788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82298" y="7058386"/>
              <a:ext cx="125006" cy="12500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46128" y="6811498"/>
              <a:ext cx="125006" cy="12500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610592" y="7054576"/>
              <a:ext cx="125006" cy="125006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82298" y="7798289"/>
              <a:ext cx="125006" cy="125006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946128" y="7551400"/>
              <a:ext cx="125006" cy="125006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80518" y="7559782"/>
              <a:ext cx="125006" cy="125006"/>
            </a:xfrm>
            <a:prstGeom prst="rect">
              <a:avLst/>
            </a:prstGeom>
          </p:spPr>
        </p:pic>
      </p:grpSp>
      <p:grpSp>
        <p:nvGrpSpPr>
          <p:cNvPr id="34" name="object 34"/>
          <p:cNvGrpSpPr/>
          <p:nvPr/>
        </p:nvGrpSpPr>
        <p:grpSpPr>
          <a:xfrm>
            <a:off x="3045694" y="6811498"/>
            <a:ext cx="1123315" cy="1113790"/>
            <a:chOff x="3045694" y="6811498"/>
            <a:chExt cx="1123315" cy="1113790"/>
          </a:xfrm>
        </p:grpSpPr>
        <p:sp>
          <p:nvSpPr>
            <p:cNvPr id="35" name="object 35"/>
            <p:cNvSpPr/>
            <p:nvPr/>
          </p:nvSpPr>
          <p:spPr>
            <a:xfrm>
              <a:off x="3113531" y="7626858"/>
              <a:ext cx="163195" cy="237490"/>
            </a:xfrm>
            <a:custGeom>
              <a:avLst/>
              <a:gdLst/>
              <a:ahLst/>
              <a:cxnLst/>
              <a:rect l="l" t="t" r="r" b="b"/>
              <a:pathLst>
                <a:path w="163195" h="237490">
                  <a:moveTo>
                    <a:pt x="163068" y="0"/>
                  </a:moveTo>
                  <a:lnTo>
                    <a:pt x="0" y="236982"/>
                  </a:lnTo>
                </a:path>
              </a:pathLst>
            </a:custGeom>
            <a:ln w="127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113531" y="6877050"/>
              <a:ext cx="821690" cy="988694"/>
            </a:xfrm>
            <a:custGeom>
              <a:avLst/>
              <a:gdLst/>
              <a:ahLst/>
              <a:cxnLst/>
              <a:rect l="l" t="t" r="r" b="b"/>
              <a:pathLst>
                <a:path w="821689" h="988695">
                  <a:moveTo>
                    <a:pt x="0" y="988314"/>
                  </a:moveTo>
                  <a:lnTo>
                    <a:pt x="163068" y="0"/>
                  </a:lnTo>
                </a:path>
                <a:path w="821689" h="988695">
                  <a:moveTo>
                    <a:pt x="0" y="988314"/>
                  </a:moveTo>
                  <a:lnTo>
                    <a:pt x="821436" y="243840"/>
                  </a:lnTo>
                </a:path>
                <a:path w="821689" h="988695">
                  <a:moveTo>
                    <a:pt x="1524" y="243840"/>
                  </a:moveTo>
                  <a:lnTo>
                    <a:pt x="163068" y="745998"/>
                  </a:lnTo>
                </a:path>
              </a:pathLst>
            </a:custGeom>
            <a:ln w="765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113531" y="7119366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276599" y="6875526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127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939539" y="7119366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115055" y="7120890"/>
              <a:ext cx="820419" cy="744855"/>
            </a:xfrm>
            <a:custGeom>
              <a:avLst/>
              <a:gdLst/>
              <a:ahLst/>
              <a:cxnLst/>
              <a:rect l="l" t="t" r="r" b="b"/>
              <a:pathLst>
                <a:path w="820420" h="744854">
                  <a:moveTo>
                    <a:pt x="0" y="0"/>
                  </a:moveTo>
                  <a:lnTo>
                    <a:pt x="819912" y="744474"/>
                  </a:lnTo>
                </a:path>
              </a:pathLst>
            </a:custGeom>
            <a:ln w="765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06417" y="6877050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115055" y="6877050"/>
              <a:ext cx="993140" cy="242570"/>
            </a:xfrm>
            <a:custGeom>
              <a:avLst/>
              <a:gdLst/>
              <a:ahLst/>
              <a:cxnLst/>
              <a:rect l="l" t="t" r="r" b="b"/>
              <a:pathLst>
                <a:path w="993139" h="242570">
                  <a:moveTo>
                    <a:pt x="163068" y="0"/>
                  </a:moveTo>
                  <a:lnTo>
                    <a:pt x="0" y="242316"/>
                  </a:lnTo>
                  <a:lnTo>
                    <a:pt x="829056" y="242316"/>
                  </a:lnTo>
                  <a:lnTo>
                    <a:pt x="992886" y="0"/>
                  </a:lnTo>
                  <a:lnTo>
                    <a:pt x="163068" y="0"/>
                  </a:lnTo>
                  <a:close/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115055" y="6877050"/>
              <a:ext cx="991869" cy="988694"/>
            </a:xfrm>
            <a:custGeom>
              <a:avLst/>
              <a:gdLst/>
              <a:ahLst/>
              <a:cxnLst/>
              <a:rect l="l" t="t" r="r" b="b"/>
              <a:pathLst>
                <a:path w="991870" h="988695">
                  <a:moveTo>
                    <a:pt x="163068" y="5334"/>
                  </a:moveTo>
                  <a:lnTo>
                    <a:pt x="983742" y="749808"/>
                  </a:lnTo>
                </a:path>
                <a:path w="991870" h="988695">
                  <a:moveTo>
                    <a:pt x="161544" y="744474"/>
                  </a:moveTo>
                  <a:lnTo>
                    <a:pt x="983742" y="0"/>
                  </a:lnTo>
                </a:path>
                <a:path w="991870" h="988695">
                  <a:moveTo>
                    <a:pt x="819912" y="988314"/>
                  </a:moveTo>
                  <a:lnTo>
                    <a:pt x="991362" y="0"/>
                  </a:lnTo>
                </a:path>
                <a:path w="991870" h="988695">
                  <a:moveTo>
                    <a:pt x="821436" y="243840"/>
                  </a:moveTo>
                  <a:lnTo>
                    <a:pt x="983742" y="745998"/>
                  </a:lnTo>
                </a:path>
                <a:path w="991870" h="988695">
                  <a:moveTo>
                    <a:pt x="0" y="242316"/>
                  </a:moveTo>
                  <a:lnTo>
                    <a:pt x="991362" y="0"/>
                  </a:lnTo>
                </a:path>
                <a:path w="991870" h="988695">
                  <a:moveTo>
                    <a:pt x="163068" y="0"/>
                  </a:moveTo>
                  <a:lnTo>
                    <a:pt x="824484" y="242316"/>
                  </a:lnTo>
                </a:path>
                <a:path w="991870" h="988695">
                  <a:moveTo>
                    <a:pt x="0" y="986790"/>
                  </a:moveTo>
                  <a:lnTo>
                    <a:pt x="991362" y="744474"/>
                  </a:lnTo>
                </a:path>
                <a:path w="991870" h="988695">
                  <a:moveTo>
                    <a:pt x="163068" y="744474"/>
                  </a:moveTo>
                  <a:lnTo>
                    <a:pt x="824484" y="986790"/>
                  </a:lnTo>
                </a:path>
              </a:pathLst>
            </a:custGeom>
            <a:ln w="765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043914" y="6811498"/>
              <a:ext cx="125006" cy="12500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877798" y="7799812"/>
              <a:ext cx="125006" cy="125006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40232" y="7680940"/>
              <a:ext cx="125006" cy="125006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38708" y="6932656"/>
              <a:ext cx="125006" cy="125768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133324" y="7291558"/>
              <a:ext cx="125006" cy="125006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60856" y="7290034"/>
              <a:ext cx="125006" cy="125006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57174" y="7434052"/>
              <a:ext cx="125006" cy="12500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22528" y="7187926"/>
              <a:ext cx="125006" cy="125006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3278123" y="7621524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>
                  <a:moveTo>
                    <a:pt x="0" y="0"/>
                  </a:moveTo>
                  <a:lnTo>
                    <a:pt x="769620" y="0"/>
                  </a:lnTo>
                </a:path>
              </a:pathLst>
            </a:custGeom>
            <a:ln w="127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137153" y="7621524"/>
              <a:ext cx="970915" cy="245745"/>
            </a:xfrm>
            <a:custGeom>
              <a:avLst/>
              <a:gdLst/>
              <a:ahLst/>
              <a:cxnLst/>
              <a:rect l="l" t="t" r="r" b="b"/>
              <a:pathLst>
                <a:path w="970914" h="245745">
                  <a:moveTo>
                    <a:pt x="0" y="243840"/>
                  </a:moveTo>
                  <a:lnTo>
                    <a:pt x="797814" y="242316"/>
                  </a:lnTo>
                </a:path>
                <a:path w="970914" h="245745">
                  <a:moveTo>
                    <a:pt x="802386" y="245364"/>
                  </a:moveTo>
                  <a:lnTo>
                    <a:pt x="970788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045694" y="7058386"/>
              <a:ext cx="125006" cy="125006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209524" y="6811498"/>
              <a:ext cx="125006" cy="125006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873988" y="7054576"/>
              <a:ext cx="125006" cy="125006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045694" y="7798289"/>
              <a:ext cx="125006" cy="125006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09524" y="7551400"/>
              <a:ext cx="125006" cy="12500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043914" y="7559782"/>
              <a:ext cx="125006" cy="125006"/>
            </a:xfrm>
            <a:prstGeom prst="rect">
              <a:avLst/>
            </a:prstGeom>
          </p:spPr>
        </p:pic>
      </p:grpSp>
      <p:grpSp>
        <p:nvGrpSpPr>
          <p:cNvPr id="60" name="object 60"/>
          <p:cNvGrpSpPr/>
          <p:nvPr/>
        </p:nvGrpSpPr>
        <p:grpSpPr>
          <a:xfrm>
            <a:off x="4277086" y="6811498"/>
            <a:ext cx="1123315" cy="1113790"/>
            <a:chOff x="4277086" y="6811498"/>
            <a:chExt cx="1123315" cy="1113790"/>
          </a:xfrm>
        </p:grpSpPr>
        <p:sp>
          <p:nvSpPr>
            <p:cNvPr id="61" name="object 61"/>
            <p:cNvSpPr/>
            <p:nvPr/>
          </p:nvSpPr>
          <p:spPr>
            <a:xfrm>
              <a:off x="4344924" y="7626858"/>
              <a:ext cx="163195" cy="237490"/>
            </a:xfrm>
            <a:custGeom>
              <a:avLst/>
              <a:gdLst/>
              <a:ahLst/>
              <a:cxnLst/>
              <a:rect l="l" t="t" r="r" b="b"/>
              <a:pathLst>
                <a:path w="163195" h="237490">
                  <a:moveTo>
                    <a:pt x="163068" y="0"/>
                  </a:moveTo>
                  <a:lnTo>
                    <a:pt x="0" y="236982"/>
                  </a:lnTo>
                </a:path>
              </a:pathLst>
            </a:custGeom>
            <a:ln w="127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344924" y="6877050"/>
              <a:ext cx="821690" cy="988694"/>
            </a:xfrm>
            <a:custGeom>
              <a:avLst/>
              <a:gdLst/>
              <a:ahLst/>
              <a:cxnLst/>
              <a:rect l="l" t="t" r="r" b="b"/>
              <a:pathLst>
                <a:path w="821689" h="988695">
                  <a:moveTo>
                    <a:pt x="0" y="988314"/>
                  </a:moveTo>
                  <a:lnTo>
                    <a:pt x="163068" y="0"/>
                  </a:lnTo>
                </a:path>
                <a:path w="821689" h="988695">
                  <a:moveTo>
                    <a:pt x="0" y="988314"/>
                  </a:moveTo>
                  <a:lnTo>
                    <a:pt x="821436" y="243840"/>
                  </a:lnTo>
                </a:path>
                <a:path w="821689" h="988695">
                  <a:moveTo>
                    <a:pt x="1524" y="243840"/>
                  </a:moveTo>
                  <a:lnTo>
                    <a:pt x="163068" y="745998"/>
                  </a:lnTo>
                </a:path>
              </a:pathLst>
            </a:custGeom>
            <a:ln w="765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344924" y="7119366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507992" y="6875526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127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170932" y="7119366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346448" y="7120890"/>
              <a:ext cx="820419" cy="744855"/>
            </a:xfrm>
            <a:custGeom>
              <a:avLst/>
              <a:gdLst/>
              <a:ahLst/>
              <a:cxnLst/>
              <a:rect l="l" t="t" r="r" b="b"/>
              <a:pathLst>
                <a:path w="820420" h="744854">
                  <a:moveTo>
                    <a:pt x="0" y="0"/>
                  </a:moveTo>
                  <a:lnTo>
                    <a:pt x="819912" y="744474"/>
                  </a:lnTo>
                </a:path>
              </a:pathLst>
            </a:custGeom>
            <a:ln w="765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37810" y="6877050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346448" y="6877050"/>
              <a:ext cx="993140" cy="242570"/>
            </a:xfrm>
            <a:custGeom>
              <a:avLst/>
              <a:gdLst/>
              <a:ahLst/>
              <a:cxnLst/>
              <a:rect l="l" t="t" r="r" b="b"/>
              <a:pathLst>
                <a:path w="993139" h="242570">
                  <a:moveTo>
                    <a:pt x="163068" y="0"/>
                  </a:moveTo>
                  <a:lnTo>
                    <a:pt x="0" y="242316"/>
                  </a:lnTo>
                  <a:lnTo>
                    <a:pt x="829056" y="242316"/>
                  </a:lnTo>
                  <a:lnTo>
                    <a:pt x="992886" y="0"/>
                  </a:lnTo>
                  <a:lnTo>
                    <a:pt x="163068" y="0"/>
                  </a:lnTo>
                  <a:close/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346448" y="6877050"/>
              <a:ext cx="991869" cy="988694"/>
            </a:xfrm>
            <a:custGeom>
              <a:avLst/>
              <a:gdLst/>
              <a:ahLst/>
              <a:cxnLst/>
              <a:rect l="l" t="t" r="r" b="b"/>
              <a:pathLst>
                <a:path w="991870" h="988695">
                  <a:moveTo>
                    <a:pt x="163068" y="5334"/>
                  </a:moveTo>
                  <a:lnTo>
                    <a:pt x="983742" y="749808"/>
                  </a:lnTo>
                </a:path>
                <a:path w="991870" h="988695">
                  <a:moveTo>
                    <a:pt x="161544" y="744474"/>
                  </a:moveTo>
                  <a:lnTo>
                    <a:pt x="983742" y="0"/>
                  </a:lnTo>
                </a:path>
                <a:path w="991870" h="988695">
                  <a:moveTo>
                    <a:pt x="819912" y="988314"/>
                  </a:moveTo>
                  <a:lnTo>
                    <a:pt x="991362" y="0"/>
                  </a:lnTo>
                </a:path>
                <a:path w="991870" h="988695">
                  <a:moveTo>
                    <a:pt x="821436" y="243840"/>
                  </a:moveTo>
                  <a:lnTo>
                    <a:pt x="983742" y="745998"/>
                  </a:lnTo>
                </a:path>
                <a:path w="991870" h="988695">
                  <a:moveTo>
                    <a:pt x="0" y="242316"/>
                  </a:moveTo>
                  <a:lnTo>
                    <a:pt x="991362" y="0"/>
                  </a:lnTo>
                </a:path>
                <a:path w="991870" h="988695">
                  <a:moveTo>
                    <a:pt x="163068" y="0"/>
                  </a:moveTo>
                  <a:lnTo>
                    <a:pt x="824484" y="242316"/>
                  </a:lnTo>
                </a:path>
                <a:path w="991870" h="988695">
                  <a:moveTo>
                    <a:pt x="0" y="986790"/>
                  </a:moveTo>
                  <a:lnTo>
                    <a:pt x="991362" y="744474"/>
                  </a:lnTo>
                </a:path>
                <a:path w="991870" h="988695">
                  <a:moveTo>
                    <a:pt x="163068" y="744474"/>
                  </a:moveTo>
                  <a:lnTo>
                    <a:pt x="824484" y="986790"/>
                  </a:lnTo>
                </a:path>
              </a:pathLst>
            </a:custGeom>
            <a:ln w="765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275306" y="6811498"/>
              <a:ext cx="125006" cy="125006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771625" y="7680940"/>
              <a:ext cx="125006" cy="125006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70100" y="6932656"/>
              <a:ext cx="125006" cy="125768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364716" y="7291558"/>
              <a:ext cx="125006" cy="125006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192248" y="7290034"/>
              <a:ext cx="125006" cy="12500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688567" y="7434052"/>
              <a:ext cx="125006" cy="125006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853921" y="7187926"/>
              <a:ext cx="125006" cy="125006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4509516" y="7621524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>
                  <a:moveTo>
                    <a:pt x="0" y="0"/>
                  </a:moveTo>
                  <a:lnTo>
                    <a:pt x="769620" y="0"/>
                  </a:lnTo>
                </a:path>
              </a:pathLst>
            </a:custGeom>
            <a:ln w="1276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368546" y="7621524"/>
              <a:ext cx="970915" cy="245745"/>
            </a:xfrm>
            <a:custGeom>
              <a:avLst/>
              <a:gdLst/>
              <a:ahLst/>
              <a:cxnLst/>
              <a:rect l="l" t="t" r="r" b="b"/>
              <a:pathLst>
                <a:path w="970914" h="245745">
                  <a:moveTo>
                    <a:pt x="0" y="243840"/>
                  </a:moveTo>
                  <a:lnTo>
                    <a:pt x="797814" y="242316"/>
                  </a:lnTo>
                </a:path>
                <a:path w="970914" h="245745">
                  <a:moveTo>
                    <a:pt x="802386" y="245364"/>
                  </a:moveTo>
                  <a:lnTo>
                    <a:pt x="970788" y="0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77086" y="7058386"/>
              <a:ext cx="125006" cy="125006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40917" y="6811498"/>
              <a:ext cx="125006" cy="125006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05381" y="7054576"/>
              <a:ext cx="125006" cy="125006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77086" y="7798289"/>
              <a:ext cx="125006" cy="125006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440917" y="7551400"/>
              <a:ext cx="125006" cy="125006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275306" y="7559782"/>
              <a:ext cx="125006" cy="125006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109191" y="7799812"/>
              <a:ext cx="125006" cy="125006"/>
            </a:xfrm>
            <a:prstGeom prst="rect">
              <a:avLst/>
            </a:prstGeom>
          </p:spPr>
        </p:pic>
      </p:grpSp>
      <p:grpSp>
        <p:nvGrpSpPr>
          <p:cNvPr id="86" name="object 86"/>
          <p:cNvGrpSpPr/>
          <p:nvPr/>
        </p:nvGrpSpPr>
        <p:grpSpPr>
          <a:xfrm>
            <a:off x="3189858" y="3772788"/>
            <a:ext cx="277495" cy="1989455"/>
            <a:chOff x="3189858" y="3772788"/>
            <a:chExt cx="277495" cy="1989455"/>
          </a:xfrm>
        </p:grpSpPr>
        <p:sp>
          <p:nvSpPr>
            <p:cNvPr id="87" name="object 87"/>
            <p:cNvSpPr/>
            <p:nvPr/>
          </p:nvSpPr>
          <p:spPr>
            <a:xfrm>
              <a:off x="3194303" y="3957827"/>
              <a:ext cx="0" cy="1800225"/>
            </a:xfrm>
            <a:custGeom>
              <a:avLst/>
              <a:gdLst/>
              <a:ahLst/>
              <a:cxnLst/>
              <a:rect l="l" t="t" r="r" b="b"/>
              <a:pathLst>
                <a:path h="1800225">
                  <a:moveTo>
                    <a:pt x="0" y="0"/>
                  </a:moveTo>
                  <a:lnTo>
                    <a:pt x="0" y="1799844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462527" y="3957827"/>
              <a:ext cx="0" cy="1800225"/>
            </a:xfrm>
            <a:custGeom>
              <a:avLst/>
              <a:gdLst/>
              <a:ahLst/>
              <a:cxnLst/>
              <a:rect l="l" t="t" r="r" b="b"/>
              <a:pathLst>
                <a:path h="1800225">
                  <a:moveTo>
                    <a:pt x="0" y="0"/>
                  </a:moveTo>
                  <a:lnTo>
                    <a:pt x="0" y="1799844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194303" y="377723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004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462527" y="377723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004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" name="object 91"/>
          <p:cNvSpPr txBox="1"/>
          <p:nvPr/>
        </p:nvSpPr>
        <p:spPr>
          <a:xfrm>
            <a:off x="1067828" y="5552236"/>
            <a:ext cx="28257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80645">
              <a:lnSpc>
                <a:spcPct val="100000"/>
              </a:lnSpc>
              <a:spcBef>
                <a:spcPts val="105"/>
              </a:spcBef>
            </a:pPr>
            <a:r>
              <a:rPr sz="900" spc="-5" dirty="0">
                <a:latin typeface="Times New Roman"/>
                <a:cs typeface="Times New Roman"/>
              </a:rPr>
              <a:t>9</a:t>
            </a:r>
            <a:r>
              <a:rPr sz="900" dirty="0">
                <a:latin typeface="Times New Roman"/>
                <a:cs typeface="Times New Roman"/>
              </a:rPr>
              <a:t>6</a:t>
            </a:r>
            <a:r>
              <a:rPr sz="900" spc="-5" dirty="0">
                <a:latin typeface="Times New Roman"/>
                <a:cs typeface="Times New Roman"/>
              </a:rPr>
              <a:t>1,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350262" y="5552236"/>
            <a:ext cx="26479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sz="900" dirty="0">
                <a:latin typeface="Times New Roman"/>
                <a:cs typeface="Times New Roman"/>
              </a:rPr>
              <a:t>93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Symbol"/>
                <a:cs typeface="Symbol"/>
              </a:rPr>
              <a:t></a:t>
            </a:r>
            <a:r>
              <a:rPr sz="900" dirty="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137407" y="3781348"/>
            <a:ext cx="54927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spc="-5" dirty="0">
                <a:latin typeface="Times New Roman"/>
                <a:cs typeface="Times New Roman"/>
              </a:rPr>
              <a:t>1064,43</a:t>
            </a:r>
            <a:r>
              <a:rPr sz="900" spc="-5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Symbol"/>
                <a:cs typeface="Symbol"/>
              </a:rPr>
              <a:t></a:t>
            </a:r>
            <a:r>
              <a:rPr sz="900" dirty="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94" name="object 94"/>
          <p:cNvGrpSpPr/>
          <p:nvPr/>
        </p:nvGrpSpPr>
        <p:grpSpPr>
          <a:xfrm>
            <a:off x="1050726" y="3770109"/>
            <a:ext cx="2690495" cy="1995170"/>
            <a:chOff x="1050726" y="3770109"/>
            <a:chExt cx="2690495" cy="1995170"/>
          </a:xfrm>
        </p:grpSpPr>
        <p:sp>
          <p:nvSpPr>
            <p:cNvPr id="95" name="object 95"/>
            <p:cNvSpPr/>
            <p:nvPr/>
          </p:nvSpPr>
          <p:spPr>
            <a:xfrm>
              <a:off x="2369821" y="4160519"/>
              <a:ext cx="1361440" cy="0"/>
            </a:xfrm>
            <a:custGeom>
              <a:avLst/>
              <a:gdLst/>
              <a:ahLst/>
              <a:cxnLst/>
              <a:rect l="l" t="t" r="r" b="b"/>
              <a:pathLst>
                <a:path w="1361439">
                  <a:moveTo>
                    <a:pt x="0" y="0"/>
                  </a:moveTo>
                  <a:lnTo>
                    <a:pt x="1360930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060702" y="4558283"/>
              <a:ext cx="2670175" cy="417830"/>
            </a:xfrm>
            <a:custGeom>
              <a:avLst/>
              <a:gdLst/>
              <a:ahLst/>
              <a:cxnLst/>
              <a:rect l="l" t="t" r="r" b="b"/>
              <a:pathLst>
                <a:path w="2670175" h="417829">
                  <a:moveTo>
                    <a:pt x="0" y="0"/>
                  </a:moveTo>
                  <a:lnTo>
                    <a:pt x="2670049" y="0"/>
                  </a:lnTo>
                </a:path>
                <a:path w="2670175" h="417829">
                  <a:moveTo>
                    <a:pt x="0" y="417576"/>
                  </a:moveTo>
                  <a:lnTo>
                    <a:pt x="2670049" y="417576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060702" y="5366003"/>
              <a:ext cx="2670175" cy="0"/>
            </a:xfrm>
            <a:custGeom>
              <a:avLst/>
              <a:gdLst/>
              <a:ahLst/>
              <a:cxnLst/>
              <a:rect l="l" t="t" r="r" b="b"/>
              <a:pathLst>
                <a:path w="2670175">
                  <a:moveTo>
                    <a:pt x="0" y="0"/>
                  </a:moveTo>
                  <a:lnTo>
                    <a:pt x="1172719" y="0"/>
                  </a:lnTo>
                </a:path>
                <a:path w="2670175">
                  <a:moveTo>
                    <a:pt x="1705354" y="0"/>
                  </a:moveTo>
                  <a:lnTo>
                    <a:pt x="2670049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060702" y="4160519"/>
              <a:ext cx="906780" cy="0"/>
            </a:xfrm>
            <a:custGeom>
              <a:avLst/>
              <a:gdLst/>
              <a:ahLst/>
              <a:cxnLst/>
              <a:rect l="l" t="t" r="r" b="b"/>
              <a:pathLst>
                <a:path w="906780">
                  <a:moveTo>
                    <a:pt x="0" y="0"/>
                  </a:moveTo>
                  <a:lnTo>
                    <a:pt x="906781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53311" y="3777233"/>
              <a:ext cx="516255" cy="1980564"/>
            </a:xfrm>
            <a:custGeom>
              <a:avLst/>
              <a:gdLst/>
              <a:ahLst/>
              <a:cxnLst/>
              <a:rect l="l" t="t" r="r" b="b"/>
              <a:pathLst>
                <a:path w="516255" h="1980564">
                  <a:moveTo>
                    <a:pt x="0" y="1980438"/>
                  </a:moveTo>
                  <a:lnTo>
                    <a:pt x="0" y="0"/>
                  </a:lnTo>
                </a:path>
                <a:path w="516255" h="1980564">
                  <a:moveTo>
                    <a:pt x="251460" y="1980438"/>
                  </a:moveTo>
                  <a:lnTo>
                    <a:pt x="251460" y="0"/>
                  </a:lnTo>
                </a:path>
                <a:path w="516255" h="1980564">
                  <a:moveTo>
                    <a:pt x="515874" y="1980438"/>
                  </a:moveTo>
                  <a:lnTo>
                    <a:pt x="515874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141219" y="3777233"/>
              <a:ext cx="532765" cy="1980564"/>
            </a:xfrm>
            <a:custGeom>
              <a:avLst/>
              <a:gdLst/>
              <a:ahLst/>
              <a:cxnLst/>
              <a:rect l="l" t="t" r="r" b="b"/>
              <a:pathLst>
                <a:path w="532764" h="1980564">
                  <a:moveTo>
                    <a:pt x="0" y="464820"/>
                  </a:moveTo>
                  <a:lnTo>
                    <a:pt x="0" y="1980438"/>
                  </a:lnTo>
                </a:path>
                <a:path w="532764" h="1980564">
                  <a:moveTo>
                    <a:pt x="0" y="0"/>
                  </a:moveTo>
                  <a:lnTo>
                    <a:pt x="0" y="300990"/>
                  </a:lnTo>
                </a:path>
                <a:path w="532764" h="1980564">
                  <a:moveTo>
                    <a:pt x="260604" y="1657350"/>
                  </a:moveTo>
                  <a:lnTo>
                    <a:pt x="260604" y="1980438"/>
                  </a:lnTo>
                </a:path>
                <a:path w="532764" h="1980564">
                  <a:moveTo>
                    <a:pt x="260604" y="0"/>
                  </a:moveTo>
                  <a:lnTo>
                    <a:pt x="260604" y="1493520"/>
                  </a:lnTo>
                </a:path>
                <a:path w="532764" h="1980564">
                  <a:moveTo>
                    <a:pt x="532638" y="1657350"/>
                  </a:moveTo>
                  <a:lnTo>
                    <a:pt x="532638" y="1980438"/>
                  </a:lnTo>
                </a:path>
                <a:path w="532764" h="1980564">
                  <a:moveTo>
                    <a:pt x="532638" y="0"/>
                  </a:moveTo>
                  <a:lnTo>
                    <a:pt x="532638" y="149352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929890" y="3777233"/>
              <a:ext cx="0" cy="1980564"/>
            </a:xfrm>
            <a:custGeom>
              <a:avLst/>
              <a:gdLst/>
              <a:ahLst/>
              <a:cxnLst/>
              <a:rect l="l" t="t" r="r" b="b"/>
              <a:pathLst>
                <a:path h="1980564">
                  <a:moveTo>
                    <a:pt x="0" y="1980438"/>
                  </a:moveTo>
                  <a:lnTo>
                    <a:pt x="0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060702" y="3913631"/>
              <a:ext cx="2670175" cy="1691639"/>
            </a:xfrm>
            <a:custGeom>
              <a:avLst/>
              <a:gdLst/>
              <a:ahLst/>
              <a:cxnLst/>
              <a:rect l="l" t="t" r="r" b="b"/>
              <a:pathLst>
                <a:path w="2670175" h="1691639">
                  <a:moveTo>
                    <a:pt x="0" y="1691640"/>
                  </a:moveTo>
                  <a:lnTo>
                    <a:pt x="37806" y="1651239"/>
                  </a:lnTo>
                  <a:lnTo>
                    <a:pt x="75557" y="1610997"/>
                  </a:lnTo>
                  <a:lnTo>
                    <a:pt x="113168" y="1571017"/>
                  </a:lnTo>
                  <a:lnTo>
                    <a:pt x="150556" y="1531404"/>
                  </a:lnTo>
                  <a:lnTo>
                    <a:pt x="187639" y="1492261"/>
                  </a:lnTo>
                  <a:lnTo>
                    <a:pt x="224332" y="1453692"/>
                  </a:lnTo>
                  <a:lnTo>
                    <a:pt x="260553" y="1415801"/>
                  </a:lnTo>
                  <a:lnTo>
                    <a:pt x="296218" y="1378693"/>
                  </a:lnTo>
                  <a:lnTo>
                    <a:pt x="331245" y="1342471"/>
                  </a:lnTo>
                  <a:lnTo>
                    <a:pt x="365549" y="1307241"/>
                  </a:lnTo>
                  <a:lnTo>
                    <a:pt x="399048" y="1273104"/>
                  </a:lnTo>
                  <a:lnTo>
                    <a:pt x="431658" y="1240166"/>
                  </a:lnTo>
                  <a:lnTo>
                    <a:pt x="463297" y="1208532"/>
                  </a:lnTo>
                  <a:lnTo>
                    <a:pt x="506367" y="1165947"/>
                  </a:lnTo>
                  <a:lnTo>
                    <a:pt x="546239" y="1126656"/>
                  </a:lnTo>
                  <a:lnTo>
                    <a:pt x="583777" y="1089998"/>
                  </a:lnTo>
                  <a:lnTo>
                    <a:pt x="619849" y="1055316"/>
                  </a:lnTo>
                  <a:lnTo>
                    <a:pt x="655318" y="1021951"/>
                  </a:lnTo>
                  <a:lnTo>
                    <a:pt x="691050" y="989245"/>
                  </a:lnTo>
                  <a:lnTo>
                    <a:pt x="727911" y="956538"/>
                  </a:lnTo>
                  <a:lnTo>
                    <a:pt x="766767" y="923173"/>
                  </a:lnTo>
                  <a:lnTo>
                    <a:pt x="808483" y="888492"/>
                  </a:lnTo>
                  <a:lnTo>
                    <a:pt x="844829" y="858967"/>
                  </a:lnTo>
                  <a:lnTo>
                    <a:pt x="882287" y="829092"/>
                  </a:lnTo>
                  <a:lnTo>
                    <a:pt x="920725" y="799008"/>
                  </a:lnTo>
                  <a:lnTo>
                    <a:pt x="960008" y="768855"/>
                  </a:lnTo>
                  <a:lnTo>
                    <a:pt x="1000002" y="738774"/>
                  </a:lnTo>
                  <a:lnTo>
                    <a:pt x="1040573" y="708906"/>
                  </a:lnTo>
                  <a:lnTo>
                    <a:pt x="1081587" y="679391"/>
                  </a:lnTo>
                  <a:lnTo>
                    <a:pt x="1122910" y="650372"/>
                  </a:lnTo>
                  <a:lnTo>
                    <a:pt x="1164408" y="621988"/>
                  </a:lnTo>
                  <a:lnTo>
                    <a:pt x="1205948" y="594380"/>
                  </a:lnTo>
                  <a:lnTo>
                    <a:pt x="1247395" y="567690"/>
                  </a:lnTo>
                  <a:lnTo>
                    <a:pt x="1289608" y="541684"/>
                  </a:lnTo>
                  <a:lnTo>
                    <a:pt x="1332920" y="516073"/>
                  </a:lnTo>
                  <a:lnTo>
                    <a:pt x="1377032" y="490912"/>
                  </a:lnTo>
                  <a:lnTo>
                    <a:pt x="1421646" y="466256"/>
                  </a:lnTo>
                  <a:lnTo>
                    <a:pt x="1466463" y="442160"/>
                  </a:lnTo>
                  <a:lnTo>
                    <a:pt x="1511183" y="418679"/>
                  </a:lnTo>
                  <a:lnTo>
                    <a:pt x="1555508" y="395867"/>
                  </a:lnTo>
                  <a:lnTo>
                    <a:pt x="1599140" y="373781"/>
                  </a:lnTo>
                  <a:lnTo>
                    <a:pt x="1641779" y="352474"/>
                  </a:lnTo>
                  <a:lnTo>
                    <a:pt x="1683126" y="332002"/>
                  </a:lnTo>
                  <a:lnTo>
                    <a:pt x="1722883" y="312420"/>
                  </a:lnTo>
                  <a:lnTo>
                    <a:pt x="1774565" y="286840"/>
                  </a:lnTo>
                  <a:lnTo>
                    <a:pt x="1823300" y="263092"/>
                  </a:lnTo>
                  <a:lnTo>
                    <a:pt x="1869928" y="240933"/>
                  </a:lnTo>
                  <a:lnTo>
                    <a:pt x="1915288" y="220122"/>
                  </a:lnTo>
                  <a:lnTo>
                    <a:pt x="1960219" y="200419"/>
                  </a:lnTo>
                  <a:lnTo>
                    <a:pt x="2005561" y="181582"/>
                  </a:lnTo>
                  <a:lnTo>
                    <a:pt x="2052153" y="163370"/>
                  </a:lnTo>
                  <a:lnTo>
                    <a:pt x="2100835" y="145542"/>
                  </a:lnTo>
                  <a:lnTo>
                    <a:pt x="2147348" y="129851"/>
                  </a:lnTo>
                  <a:lnTo>
                    <a:pt x="2197098" y="114393"/>
                  </a:lnTo>
                  <a:lnTo>
                    <a:pt x="2248747" y="99342"/>
                  </a:lnTo>
                  <a:lnTo>
                    <a:pt x="2300962" y="84874"/>
                  </a:lnTo>
                  <a:lnTo>
                    <a:pt x="2352405" y="71165"/>
                  </a:lnTo>
                  <a:lnTo>
                    <a:pt x="2401740" y="58391"/>
                  </a:lnTo>
                  <a:lnTo>
                    <a:pt x="2447633" y="46727"/>
                  </a:lnTo>
                  <a:lnTo>
                    <a:pt x="2488746" y="36349"/>
                  </a:lnTo>
                  <a:lnTo>
                    <a:pt x="2523745" y="27432"/>
                  </a:lnTo>
                  <a:lnTo>
                    <a:pt x="2582824" y="13073"/>
                  </a:lnTo>
                  <a:lnTo>
                    <a:pt x="2622614" y="5143"/>
                  </a:lnTo>
                  <a:lnTo>
                    <a:pt x="2649546" y="1500"/>
                  </a:lnTo>
                  <a:lnTo>
                    <a:pt x="2670049" y="0"/>
                  </a:lnTo>
                </a:path>
              </a:pathLst>
            </a:custGeom>
            <a:ln w="199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219199" y="3777233"/>
              <a:ext cx="2052320" cy="48895"/>
            </a:xfrm>
            <a:custGeom>
              <a:avLst/>
              <a:gdLst/>
              <a:ahLst/>
              <a:cxnLst/>
              <a:rect l="l" t="t" r="r" b="b"/>
              <a:pathLst>
                <a:path w="2052320" h="48895">
                  <a:moveTo>
                    <a:pt x="0" y="0"/>
                  </a:moveTo>
                  <a:lnTo>
                    <a:pt x="0" y="48768"/>
                  </a:lnTo>
                </a:path>
                <a:path w="2052320" h="48895">
                  <a:moveTo>
                    <a:pt x="166878" y="0"/>
                  </a:moveTo>
                  <a:lnTo>
                    <a:pt x="166878" y="48768"/>
                  </a:lnTo>
                </a:path>
                <a:path w="2052320" h="48895">
                  <a:moveTo>
                    <a:pt x="348996" y="0"/>
                  </a:moveTo>
                  <a:lnTo>
                    <a:pt x="348996" y="48768"/>
                  </a:lnTo>
                </a:path>
                <a:path w="2052320" h="48895">
                  <a:moveTo>
                    <a:pt x="560832" y="0"/>
                  </a:moveTo>
                  <a:lnTo>
                    <a:pt x="560832" y="48768"/>
                  </a:lnTo>
                </a:path>
                <a:path w="2052320" h="48895">
                  <a:moveTo>
                    <a:pt x="780288" y="0"/>
                  </a:moveTo>
                  <a:lnTo>
                    <a:pt x="780288" y="48768"/>
                  </a:lnTo>
                </a:path>
                <a:path w="2052320" h="48895">
                  <a:moveTo>
                    <a:pt x="1043940" y="0"/>
                  </a:moveTo>
                  <a:lnTo>
                    <a:pt x="1043940" y="48768"/>
                  </a:lnTo>
                </a:path>
                <a:path w="2052320" h="48895">
                  <a:moveTo>
                    <a:pt x="1328928" y="0"/>
                  </a:moveTo>
                  <a:lnTo>
                    <a:pt x="1328928" y="48768"/>
                  </a:lnTo>
                </a:path>
                <a:path w="2052320" h="48895">
                  <a:moveTo>
                    <a:pt x="1661922" y="0"/>
                  </a:moveTo>
                  <a:lnTo>
                    <a:pt x="1661922" y="48768"/>
                  </a:lnTo>
                </a:path>
                <a:path w="2052320" h="48895">
                  <a:moveTo>
                    <a:pt x="2052066" y="0"/>
                  </a:moveTo>
                  <a:lnTo>
                    <a:pt x="2052066" y="48768"/>
                  </a:lnTo>
                </a:path>
              </a:pathLst>
            </a:custGeom>
            <a:ln w="85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60702" y="3913631"/>
              <a:ext cx="2670175" cy="1691639"/>
            </a:xfrm>
            <a:custGeom>
              <a:avLst/>
              <a:gdLst/>
              <a:ahLst/>
              <a:cxnLst/>
              <a:rect l="l" t="t" r="r" b="b"/>
              <a:pathLst>
                <a:path w="2670175" h="1691639">
                  <a:moveTo>
                    <a:pt x="0" y="1691640"/>
                  </a:moveTo>
                  <a:lnTo>
                    <a:pt x="35535" y="1657717"/>
                  </a:lnTo>
                  <a:lnTo>
                    <a:pt x="71106" y="1623834"/>
                  </a:lnTo>
                  <a:lnTo>
                    <a:pt x="106721" y="1590003"/>
                  </a:lnTo>
                  <a:lnTo>
                    <a:pt x="142388" y="1556236"/>
                  </a:lnTo>
                  <a:lnTo>
                    <a:pt x="178116" y="1522546"/>
                  </a:lnTo>
                  <a:lnTo>
                    <a:pt x="213912" y="1488946"/>
                  </a:lnTo>
                  <a:lnTo>
                    <a:pt x="249785" y="1455448"/>
                  </a:lnTo>
                  <a:lnTo>
                    <a:pt x="285743" y="1422064"/>
                  </a:lnTo>
                  <a:lnTo>
                    <a:pt x="321796" y="1388807"/>
                  </a:lnTo>
                  <a:lnTo>
                    <a:pt x="357950" y="1355690"/>
                  </a:lnTo>
                  <a:lnTo>
                    <a:pt x="394214" y="1322725"/>
                  </a:lnTo>
                  <a:lnTo>
                    <a:pt x="430597" y="1289924"/>
                  </a:lnTo>
                  <a:lnTo>
                    <a:pt x="467107" y="1257300"/>
                  </a:lnTo>
                  <a:lnTo>
                    <a:pt x="504313" y="1224448"/>
                  </a:lnTo>
                  <a:lnTo>
                    <a:pt x="542295" y="1191079"/>
                  </a:lnTo>
                  <a:lnTo>
                    <a:pt x="580855" y="1157382"/>
                  </a:lnTo>
                  <a:lnTo>
                    <a:pt x="619797" y="1123544"/>
                  </a:lnTo>
                  <a:lnTo>
                    <a:pt x="658921" y="1089751"/>
                  </a:lnTo>
                  <a:lnTo>
                    <a:pt x="698031" y="1056192"/>
                  </a:lnTo>
                  <a:lnTo>
                    <a:pt x="736929" y="1023053"/>
                  </a:lnTo>
                  <a:lnTo>
                    <a:pt x="775417" y="990521"/>
                  </a:lnTo>
                  <a:lnTo>
                    <a:pt x="813297" y="958785"/>
                  </a:lnTo>
                  <a:lnTo>
                    <a:pt x="850372" y="928030"/>
                  </a:lnTo>
                  <a:lnTo>
                    <a:pt x="886443" y="898445"/>
                  </a:lnTo>
                  <a:lnTo>
                    <a:pt x="921314" y="870217"/>
                  </a:lnTo>
                  <a:lnTo>
                    <a:pt x="954787" y="843534"/>
                  </a:lnTo>
                  <a:lnTo>
                    <a:pt x="998783" y="808407"/>
                  </a:lnTo>
                  <a:lnTo>
                    <a:pt x="1037913" y="777069"/>
                  </a:lnTo>
                  <a:lnTo>
                    <a:pt x="1073856" y="748566"/>
                  </a:lnTo>
                  <a:lnTo>
                    <a:pt x="1108295" y="721944"/>
                  </a:lnTo>
                  <a:lnTo>
                    <a:pt x="1142909" y="696250"/>
                  </a:lnTo>
                  <a:lnTo>
                    <a:pt x="1179379" y="670531"/>
                  </a:lnTo>
                  <a:lnTo>
                    <a:pt x="1219387" y="643834"/>
                  </a:lnTo>
                  <a:lnTo>
                    <a:pt x="1264612" y="615205"/>
                  </a:lnTo>
                  <a:lnTo>
                    <a:pt x="1316737" y="583692"/>
                  </a:lnTo>
                  <a:lnTo>
                    <a:pt x="1354434" y="561594"/>
                  </a:lnTo>
                  <a:lnTo>
                    <a:pt x="1395078" y="538243"/>
                  </a:lnTo>
                  <a:lnTo>
                    <a:pt x="1438259" y="513874"/>
                  </a:lnTo>
                  <a:lnTo>
                    <a:pt x="1483564" y="488728"/>
                  </a:lnTo>
                  <a:lnTo>
                    <a:pt x="1530581" y="463042"/>
                  </a:lnTo>
                  <a:lnTo>
                    <a:pt x="1578900" y="437054"/>
                  </a:lnTo>
                  <a:lnTo>
                    <a:pt x="1628109" y="411003"/>
                  </a:lnTo>
                  <a:lnTo>
                    <a:pt x="1677796" y="385127"/>
                  </a:lnTo>
                  <a:lnTo>
                    <a:pt x="1727549" y="359664"/>
                  </a:lnTo>
                  <a:lnTo>
                    <a:pt x="1776958" y="334853"/>
                  </a:lnTo>
                  <a:lnTo>
                    <a:pt x="1825610" y="310931"/>
                  </a:lnTo>
                  <a:lnTo>
                    <a:pt x="1873095" y="288138"/>
                  </a:lnTo>
                  <a:lnTo>
                    <a:pt x="1918999" y="266710"/>
                  </a:lnTo>
                  <a:lnTo>
                    <a:pt x="1962913" y="246888"/>
                  </a:lnTo>
                  <a:lnTo>
                    <a:pt x="2013306" y="225107"/>
                  </a:lnTo>
                  <a:lnTo>
                    <a:pt x="2064689" y="204339"/>
                  </a:lnTo>
                  <a:lnTo>
                    <a:pt x="2116527" y="184582"/>
                  </a:lnTo>
                  <a:lnTo>
                    <a:pt x="2168286" y="165833"/>
                  </a:lnTo>
                  <a:lnTo>
                    <a:pt x="2219431" y="148090"/>
                  </a:lnTo>
                  <a:lnTo>
                    <a:pt x="2269427" y="131349"/>
                  </a:lnTo>
                  <a:lnTo>
                    <a:pt x="2317741" y="115609"/>
                  </a:lnTo>
                  <a:lnTo>
                    <a:pt x="2363838" y="100866"/>
                  </a:lnTo>
                  <a:lnTo>
                    <a:pt x="2407183" y="87118"/>
                  </a:lnTo>
                  <a:lnTo>
                    <a:pt x="2447241" y="74362"/>
                  </a:lnTo>
                  <a:lnTo>
                    <a:pt x="2483480" y="62595"/>
                  </a:lnTo>
                  <a:lnTo>
                    <a:pt x="2515363" y="51816"/>
                  </a:lnTo>
                  <a:lnTo>
                    <a:pt x="2586788" y="27432"/>
                  </a:lnTo>
                  <a:lnTo>
                    <a:pt x="2630139" y="12763"/>
                  </a:lnTo>
                  <a:lnTo>
                    <a:pt x="2654773" y="4667"/>
                  </a:lnTo>
                  <a:lnTo>
                    <a:pt x="2670049" y="0"/>
                  </a:lnTo>
                </a:path>
              </a:pathLst>
            </a:custGeom>
            <a:ln w="199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060703" y="3777233"/>
              <a:ext cx="2670175" cy="1980564"/>
            </a:xfrm>
            <a:custGeom>
              <a:avLst/>
              <a:gdLst/>
              <a:ahLst/>
              <a:cxnLst/>
              <a:rect l="l" t="t" r="r" b="b"/>
              <a:pathLst>
                <a:path w="2670175" h="1980564">
                  <a:moveTo>
                    <a:pt x="2670048" y="0"/>
                  </a:moveTo>
                  <a:lnTo>
                    <a:pt x="0" y="0"/>
                  </a:lnTo>
                  <a:lnTo>
                    <a:pt x="0" y="1980438"/>
                  </a:lnTo>
                  <a:lnTo>
                    <a:pt x="2670048" y="1980438"/>
                  </a:lnTo>
                  <a:lnTo>
                    <a:pt x="2670048" y="0"/>
                  </a:lnTo>
                  <a:close/>
                </a:path>
              </a:pathLst>
            </a:custGeom>
            <a:ln w="142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" name="object 106"/>
          <p:cNvSpPr txBox="1"/>
          <p:nvPr/>
        </p:nvSpPr>
        <p:spPr>
          <a:xfrm>
            <a:off x="2283205" y="5248198"/>
            <a:ext cx="438784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spc="-5" dirty="0">
                <a:latin typeface="Times New Roman"/>
                <a:cs typeface="Times New Roman"/>
              </a:rPr>
              <a:t>(Ag,</a:t>
            </a:r>
            <a:r>
              <a:rPr sz="900" spc="-5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Au)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992883" y="4059478"/>
            <a:ext cx="35369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spc="5" dirty="0">
                <a:latin typeface="Times New Roman"/>
                <a:cs typeface="Times New Roman"/>
              </a:rPr>
              <a:t>Р</a:t>
            </a:r>
            <a:r>
              <a:rPr sz="900" spc="-25" dirty="0">
                <a:latin typeface="Times New Roman"/>
                <a:cs typeface="Times New Roman"/>
              </a:rPr>
              <a:t>і</a:t>
            </a:r>
            <a:r>
              <a:rPr sz="900" spc="-10" dirty="0">
                <a:latin typeface="Times New Roman"/>
                <a:cs typeface="Times New Roman"/>
              </a:rPr>
              <a:t>д</a:t>
            </a:r>
            <a:r>
              <a:rPr sz="900" dirty="0">
                <a:latin typeface="Times New Roman"/>
                <a:cs typeface="Times New Roman"/>
              </a:rPr>
              <a:t>и</a:t>
            </a:r>
            <a:r>
              <a:rPr sz="900" spc="5" dirty="0">
                <a:latin typeface="Times New Roman"/>
                <a:cs typeface="Times New Roman"/>
              </a:rPr>
              <a:t>на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798065" y="4447336"/>
            <a:ext cx="255270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spc="-5" dirty="0">
                <a:latin typeface="Times New Roman"/>
                <a:cs typeface="Times New Roman"/>
              </a:rPr>
              <a:t>1</a:t>
            </a:r>
            <a:r>
              <a:rPr sz="900" dirty="0">
                <a:latin typeface="Times New Roman"/>
                <a:cs typeface="Times New Roman"/>
              </a:rPr>
              <a:t>0</a:t>
            </a:r>
            <a:r>
              <a:rPr sz="900" spc="-5" dirty="0">
                <a:latin typeface="Times New Roman"/>
                <a:cs typeface="Times New Roman"/>
              </a:rPr>
              <a:t>25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798065" y="4861864"/>
            <a:ext cx="255270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spc="-5" dirty="0">
                <a:latin typeface="Times New Roman"/>
                <a:cs typeface="Times New Roman"/>
              </a:rPr>
              <a:t>1</a:t>
            </a:r>
            <a:r>
              <a:rPr sz="900" dirty="0">
                <a:latin typeface="Times New Roman"/>
                <a:cs typeface="Times New Roman"/>
              </a:rPr>
              <a:t>0</a:t>
            </a:r>
            <a:r>
              <a:rPr sz="900" spc="-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855215" y="5250484"/>
            <a:ext cx="198120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dirty="0">
                <a:latin typeface="Times New Roman"/>
                <a:cs typeface="Times New Roman"/>
              </a:rPr>
              <a:t>9</a:t>
            </a:r>
            <a:r>
              <a:rPr sz="900" spc="-5" dirty="0">
                <a:latin typeface="Times New Roman"/>
                <a:cs typeface="Times New Roman"/>
              </a:rPr>
              <a:t>7</a:t>
            </a:r>
            <a:r>
              <a:rPr sz="900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855215" y="5657392"/>
            <a:ext cx="198120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dirty="0">
                <a:latin typeface="Times New Roman"/>
                <a:cs typeface="Times New Roman"/>
              </a:rPr>
              <a:t>9</a:t>
            </a:r>
            <a:r>
              <a:rPr sz="900" spc="-5" dirty="0">
                <a:latin typeface="Times New Roman"/>
                <a:cs typeface="Times New Roman"/>
              </a:rPr>
              <a:t>5</a:t>
            </a:r>
            <a:r>
              <a:rPr sz="900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294888" y="5748136"/>
            <a:ext cx="2538730" cy="33210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5"/>
              </a:spcBef>
              <a:tabLst>
                <a:tab pos="259079" algn="l"/>
                <a:tab pos="528320" algn="l"/>
                <a:tab pos="796290" algn="l"/>
                <a:tab pos="1056005" algn="l"/>
                <a:tab pos="1327785" algn="l"/>
                <a:tab pos="1591310" algn="l"/>
                <a:tab pos="1845945" algn="l"/>
                <a:tab pos="2118995" algn="l"/>
              </a:tabLst>
            </a:pPr>
            <a:r>
              <a:rPr sz="900" dirty="0">
                <a:latin typeface="Times New Roman"/>
                <a:cs typeface="Times New Roman"/>
              </a:rPr>
              <a:t>10	20	30	40	50	60	70	80	90  </a:t>
            </a:r>
            <a:r>
              <a:rPr sz="900" spc="16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  <a:p>
            <a:pPr marR="18415" algn="r">
              <a:lnSpc>
                <a:spcPct val="100000"/>
              </a:lnSpc>
              <a:spcBef>
                <a:spcPts val="125"/>
              </a:spcBef>
            </a:pPr>
            <a:r>
              <a:rPr sz="900" spc="-15" dirty="0">
                <a:latin typeface="Times New Roman"/>
                <a:cs typeface="Times New Roman"/>
              </a:rPr>
              <a:t>Au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987042" y="5916472"/>
            <a:ext cx="16319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spc="-15" dirty="0">
                <a:latin typeface="Times New Roman"/>
                <a:cs typeface="Times New Roman"/>
              </a:rPr>
              <a:t>Ag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2126995" y="5916472"/>
            <a:ext cx="55435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spc="-5" dirty="0">
                <a:latin typeface="Times New Roman"/>
                <a:cs typeface="Times New Roman"/>
              </a:rPr>
              <a:t>Au,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%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(ат.)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2023110" y="6078473"/>
            <a:ext cx="810260" cy="45720"/>
          </a:xfrm>
          <a:custGeom>
            <a:avLst/>
            <a:gdLst/>
            <a:ahLst/>
            <a:cxnLst/>
            <a:rect l="l" t="t" r="r" b="b"/>
            <a:pathLst>
              <a:path w="810260" h="45720">
                <a:moveTo>
                  <a:pt x="696468" y="0"/>
                </a:moveTo>
                <a:lnTo>
                  <a:pt x="742188" y="22860"/>
                </a:lnTo>
                <a:lnTo>
                  <a:pt x="696468" y="45720"/>
                </a:lnTo>
                <a:lnTo>
                  <a:pt x="779729" y="28956"/>
                </a:lnTo>
                <a:lnTo>
                  <a:pt x="745236" y="28956"/>
                </a:lnTo>
                <a:lnTo>
                  <a:pt x="747522" y="25908"/>
                </a:lnTo>
                <a:lnTo>
                  <a:pt x="747522" y="19812"/>
                </a:lnTo>
                <a:lnTo>
                  <a:pt x="745236" y="17526"/>
                </a:lnTo>
                <a:lnTo>
                  <a:pt x="783513" y="17526"/>
                </a:lnTo>
                <a:lnTo>
                  <a:pt x="696468" y="0"/>
                </a:lnTo>
                <a:close/>
              </a:path>
              <a:path w="810260" h="45720">
                <a:moveTo>
                  <a:pt x="731520" y="17526"/>
                </a:moveTo>
                <a:lnTo>
                  <a:pt x="2286" y="17526"/>
                </a:lnTo>
                <a:lnTo>
                  <a:pt x="0" y="19812"/>
                </a:lnTo>
                <a:lnTo>
                  <a:pt x="0" y="25908"/>
                </a:lnTo>
                <a:lnTo>
                  <a:pt x="2286" y="28956"/>
                </a:lnTo>
                <a:lnTo>
                  <a:pt x="729996" y="28956"/>
                </a:lnTo>
                <a:lnTo>
                  <a:pt x="742188" y="22860"/>
                </a:lnTo>
                <a:lnTo>
                  <a:pt x="731520" y="17526"/>
                </a:lnTo>
                <a:close/>
              </a:path>
              <a:path w="810260" h="45720">
                <a:moveTo>
                  <a:pt x="783513" y="17526"/>
                </a:moveTo>
                <a:lnTo>
                  <a:pt x="745236" y="17526"/>
                </a:lnTo>
                <a:lnTo>
                  <a:pt x="747522" y="19812"/>
                </a:lnTo>
                <a:lnTo>
                  <a:pt x="747522" y="25908"/>
                </a:lnTo>
                <a:lnTo>
                  <a:pt x="745236" y="28956"/>
                </a:lnTo>
                <a:lnTo>
                  <a:pt x="779729" y="28956"/>
                </a:lnTo>
                <a:lnTo>
                  <a:pt x="810006" y="22860"/>
                </a:lnTo>
                <a:lnTo>
                  <a:pt x="783513" y="175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783590" y="3623614"/>
            <a:ext cx="676275" cy="5829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54635">
              <a:lnSpc>
                <a:spcPts val="969"/>
              </a:lnSpc>
              <a:spcBef>
                <a:spcPts val="105"/>
              </a:spcBef>
              <a:tabLst>
                <a:tab pos="547370" algn="l"/>
              </a:tabLst>
            </a:pPr>
            <a:r>
              <a:rPr sz="900" dirty="0">
                <a:latin typeface="Times New Roman"/>
                <a:cs typeface="Times New Roman"/>
              </a:rPr>
              <a:t>0	20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969"/>
              </a:lnSpc>
            </a:pPr>
            <a:r>
              <a:rPr sz="900" i="1" spc="5" dirty="0">
                <a:latin typeface="Times New Roman"/>
                <a:cs typeface="Times New Roman"/>
              </a:rPr>
              <a:t>Т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Symbol"/>
                <a:cs typeface="Symbol"/>
              </a:rPr>
              <a:t></a:t>
            </a:r>
            <a:r>
              <a:rPr sz="900" dirty="0">
                <a:latin typeface="Times New Roman"/>
                <a:cs typeface="Times New Roman"/>
              </a:rPr>
              <a:t>С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26670">
              <a:lnSpc>
                <a:spcPct val="100000"/>
              </a:lnSpc>
              <a:spcBef>
                <a:spcPts val="5"/>
              </a:spcBef>
            </a:pPr>
            <a:r>
              <a:rPr sz="900" dirty="0">
                <a:latin typeface="Times New Roman"/>
                <a:cs typeface="Times New Roman"/>
              </a:rPr>
              <a:t>1050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704848" y="3623614"/>
            <a:ext cx="14160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dirty="0">
                <a:latin typeface="Times New Roman"/>
                <a:cs typeface="Times New Roman"/>
              </a:rPr>
              <a:t>40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2017267" y="3464447"/>
            <a:ext cx="1796414" cy="32258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sz="900" spc="-5" dirty="0">
                <a:latin typeface="Times New Roman"/>
                <a:cs typeface="Times New Roman"/>
              </a:rPr>
              <a:t>Au,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%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(по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масі)</a:t>
            </a:r>
            <a:endParaRPr sz="900">
              <a:latin typeface="Times New Roman"/>
              <a:cs typeface="Times New Roman"/>
            </a:endParaRPr>
          </a:p>
          <a:p>
            <a:pPr marL="189865">
              <a:lnSpc>
                <a:spcPct val="100000"/>
              </a:lnSpc>
              <a:spcBef>
                <a:spcPts val="90"/>
              </a:spcBef>
              <a:tabLst>
                <a:tab pos="794385" algn="l"/>
                <a:tab pos="1610360" algn="l"/>
              </a:tabLst>
            </a:pPr>
            <a:r>
              <a:rPr sz="900" spc="-5" dirty="0">
                <a:latin typeface="Times New Roman"/>
                <a:cs typeface="Times New Roman"/>
              </a:rPr>
              <a:t>6</a:t>
            </a:r>
            <a:r>
              <a:rPr sz="900" dirty="0">
                <a:latin typeface="Times New Roman"/>
                <a:cs typeface="Times New Roman"/>
              </a:rPr>
              <a:t>0	80	1</a:t>
            </a:r>
            <a:r>
              <a:rPr sz="900" spc="-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1860042" y="3611117"/>
            <a:ext cx="1123315" cy="45085"/>
          </a:xfrm>
          <a:custGeom>
            <a:avLst/>
            <a:gdLst/>
            <a:ahLst/>
            <a:cxnLst/>
            <a:rect l="l" t="t" r="r" b="b"/>
            <a:pathLst>
              <a:path w="1123314" h="45085">
                <a:moveTo>
                  <a:pt x="1009650" y="0"/>
                </a:moveTo>
                <a:lnTo>
                  <a:pt x="1042527" y="16717"/>
                </a:lnTo>
                <a:lnTo>
                  <a:pt x="1055370" y="16764"/>
                </a:lnTo>
                <a:lnTo>
                  <a:pt x="1058418" y="16764"/>
                </a:lnTo>
                <a:lnTo>
                  <a:pt x="1060704" y="19812"/>
                </a:lnTo>
                <a:lnTo>
                  <a:pt x="1060704" y="25908"/>
                </a:lnTo>
                <a:lnTo>
                  <a:pt x="1058418" y="28194"/>
                </a:lnTo>
                <a:lnTo>
                  <a:pt x="1043756" y="28194"/>
                </a:lnTo>
                <a:lnTo>
                  <a:pt x="1009650" y="44958"/>
                </a:lnTo>
                <a:lnTo>
                  <a:pt x="1095782" y="28194"/>
                </a:lnTo>
                <a:lnTo>
                  <a:pt x="1054608" y="28194"/>
                </a:lnTo>
                <a:lnTo>
                  <a:pt x="1095983" y="28154"/>
                </a:lnTo>
                <a:lnTo>
                  <a:pt x="1123188" y="22860"/>
                </a:lnTo>
                <a:lnTo>
                  <a:pt x="1009650" y="0"/>
                </a:lnTo>
                <a:close/>
              </a:path>
              <a:path w="1123314" h="45085">
                <a:moveTo>
                  <a:pt x="1042527" y="16717"/>
                </a:moveTo>
                <a:lnTo>
                  <a:pt x="1054608" y="22860"/>
                </a:lnTo>
                <a:lnTo>
                  <a:pt x="1043835" y="28154"/>
                </a:lnTo>
                <a:lnTo>
                  <a:pt x="1054608" y="28194"/>
                </a:lnTo>
                <a:lnTo>
                  <a:pt x="1058418" y="28194"/>
                </a:lnTo>
                <a:lnTo>
                  <a:pt x="1060704" y="25908"/>
                </a:lnTo>
                <a:lnTo>
                  <a:pt x="1060704" y="19812"/>
                </a:lnTo>
                <a:lnTo>
                  <a:pt x="1058418" y="16764"/>
                </a:lnTo>
                <a:lnTo>
                  <a:pt x="1042527" y="16717"/>
                </a:lnTo>
                <a:close/>
              </a:path>
              <a:path w="1123314" h="45085">
                <a:moveTo>
                  <a:pt x="5334" y="12954"/>
                </a:moveTo>
                <a:lnTo>
                  <a:pt x="2286" y="12954"/>
                </a:lnTo>
                <a:lnTo>
                  <a:pt x="0" y="16002"/>
                </a:lnTo>
                <a:lnTo>
                  <a:pt x="0" y="22098"/>
                </a:lnTo>
                <a:lnTo>
                  <a:pt x="2286" y="24384"/>
                </a:lnTo>
                <a:lnTo>
                  <a:pt x="1043835" y="28154"/>
                </a:lnTo>
                <a:lnTo>
                  <a:pt x="1054608" y="22860"/>
                </a:lnTo>
                <a:lnTo>
                  <a:pt x="1042527" y="16717"/>
                </a:lnTo>
                <a:lnTo>
                  <a:pt x="5334" y="12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>
            <a:off x="1380997" y="6201406"/>
            <a:ext cx="183197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98755" marR="5080" indent="-18669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13.5. </a:t>
            </a:r>
            <a:r>
              <a:rPr sz="1000" spc="-5" dirty="0">
                <a:latin typeface="Times New Roman"/>
                <a:cs typeface="Times New Roman"/>
              </a:rPr>
              <a:t>Діаграма стану сплавів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«срібло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золото»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69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42385" y="875786"/>
            <a:ext cx="2682875" cy="30232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Нижче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spc="-5" dirty="0">
                <a:latin typeface="Times New Roman"/>
                <a:cs typeface="Times New Roman"/>
              </a:rPr>
              <a:t>солідус </a:t>
            </a:r>
            <a:r>
              <a:rPr sz="1200" dirty="0">
                <a:latin typeface="Times New Roman"/>
                <a:cs typeface="Times New Roman"/>
              </a:rPr>
              <a:t>в системі </a:t>
            </a:r>
            <a:r>
              <a:rPr sz="1200" spc="-5" dirty="0">
                <a:latin typeface="Times New Roman"/>
                <a:cs typeface="Times New Roman"/>
              </a:rPr>
              <a:t>Аu-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Сu відбувається впорядкування твердо-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розчину. Процес упорядкування при </a:t>
            </a:r>
            <a:r>
              <a:rPr sz="1200" dirty="0">
                <a:latin typeface="Times New Roman"/>
                <a:cs typeface="Times New Roman"/>
              </a:rPr>
              <a:t> утворенні </a:t>
            </a:r>
            <a:r>
              <a:rPr sz="1200" spc="-5" dirty="0">
                <a:latin typeface="Times New Roman"/>
                <a:cs typeface="Times New Roman"/>
              </a:rPr>
              <a:t>всіх цих сполук, </a:t>
            </a:r>
            <a:r>
              <a:rPr sz="1200" dirty="0">
                <a:latin typeface="Times New Roman"/>
                <a:cs typeface="Times New Roman"/>
              </a:rPr>
              <a:t>як і у </a:t>
            </a:r>
            <a:r>
              <a:rPr sz="1200" spc="-5" dirty="0">
                <a:latin typeface="Times New Roman"/>
                <a:cs typeface="Times New Roman"/>
              </a:rPr>
              <a:t>всіх </a:t>
            </a:r>
            <a:r>
              <a:rPr sz="1200" dirty="0">
                <a:latin typeface="Times New Roman"/>
                <a:cs typeface="Times New Roman"/>
              </a:rPr>
              <a:t> інших </a:t>
            </a:r>
            <a:r>
              <a:rPr sz="1200" spc="-5" dirty="0">
                <a:latin typeface="Times New Roman"/>
                <a:cs typeface="Times New Roman"/>
              </a:rPr>
              <a:t>фазових </a:t>
            </a:r>
            <a:r>
              <a:rPr sz="1200" dirty="0">
                <a:latin typeface="Times New Roman"/>
                <a:cs typeface="Times New Roman"/>
              </a:rPr>
              <a:t>перетвореннях, </a:t>
            </a:r>
            <a:r>
              <a:rPr sz="1200" spc="-5" dirty="0">
                <a:latin typeface="Times New Roman"/>
                <a:cs typeface="Times New Roman"/>
              </a:rPr>
              <a:t>відбува-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шляхом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зародження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зростання</a:t>
            </a:r>
            <a:endParaRPr sz="1200">
              <a:latin typeface="Times New Roman"/>
              <a:cs typeface="Times New Roman"/>
            </a:endParaRPr>
          </a:p>
          <a:p>
            <a:pPr marL="325755" marR="30480" indent="-288290" algn="just">
              <a:lnSpc>
                <a:spcPts val="1370"/>
              </a:lnSpc>
              <a:spcBef>
                <a:spcPts val="105"/>
              </a:spcBef>
            </a:pP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-фази, яка випала </a:t>
            </a:r>
            <a:r>
              <a:rPr sz="1200" dirty="0">
                <a:latin typeface="Times New Roman"/>
                <a:cs typeface="Times New Roman"/>
              </a:rPr>
              <a:t>з твердого </a:t>
            </a:r>
            <a:r>
              <a:rPr sz="1200" spc="-5" dirty="0">
                <a:latin typeface="Times New Roman"/>
                <a:cs typeface="Times New Roman"/>
              </a:rPr>
              <a:t>розчину. </a:t>
            </a:r>
            <a:r>
              <a:rPr sz="1200" dirty="0">
                <a:latin typeface="Times New Roman"/>
                <a:cs typeface="Times New Roman"/>
              </a:rPr>
              <a:t> Між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областями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існування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AuCu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</a:t>
            </a:r>
            <a:endParaRPr sz="1200">
              <a:latin typeface="Times New Roman"/>
              <a:cs typeface="Times New Roman"/>
            </a:endParaRPr>
          </a:p>
          <a:p>
            <a:pPr marL="38100" marR="3111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Au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Cu </a:t>
            </a:r>
            <a:r>
              <a:rPr sz="1200" dirty="0">
                <a:latin typeface="Times New Roman"/>
                <a:cs typeface="Times New Roman"/>
              </a:rPr>
              <a:t>розпад </a:t>
            </a:r>
            <a:r>
              <a:rPr sz="1200" spc="-5" dirty="0">
                <a:latin typeface="Times New Roman"/>
                <a:cs typeface="Times New Roman"/>
              </a:rPr>
              <a:t>твердого розчину проті- </a:t>
            </a:r>
            <a:r>
              <a:rPr sz="1200" dirty="0">
                <a:latin typeface="Times New Roman"/>
                <a:cs typeface="Times New Roman"/>
              </a:rPr>
              <a:t> кає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перитектоідній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реакції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тем-</a:t>
            </a:r>
            <a:endParaRPr sz="1200">
              <a:latin typeface="Times New Roman"/>
              <a:cs typeface="Times New Roman"/>
            </a:endParaRPr>
          </a:p>
          <a:p>
            <a:pPr marL="38100" marR="31115" algn="just">
              <a:lnSpc>
                <a:spcPts val="137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пературі </a:t>
            </a:r>
            <a:r>
              <a:rPr sz="1200" spc="-5" dirty="0">
                <a:latin typeface="Times New Roman"/>
                <a:cs typeface="Times New Roman"/>
              </a:rPr>
              <a:t>230...240 °С «AuCu </a:t>
            </a:r>
            <a:r>
              <a:rPr sz="1200" dirty="0">
                <a:latin typeface="Times New Roman"/>
                <a:cs typeface="Times New Roman"/>
              </a:rPr>
              <a:t>+ </a:t>
            </a:r>
            <a:r>
              <a:rPr sz="1200" spc="-5" dirty="0">
                <a:latin typeface="Times New Roman"/>
                <a:cs typeface="Times New Roman"/>
              </a:rPr>
              <a:t>(твердий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Cu)».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Критична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endParaRPr sz="1200">
              <a:latin typeface="Times New Roman"/>
              <a:cs typeface="Times New Roman"/>
            </a:endParaRPr>
          </a:p>
          <a:p>
            <a:pPr marL="38100" marR="3048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стехіометричного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визначена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рівною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190...200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 змісті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</a:t>
            </a:r>
            <a:r>
              <a:rPr sz="1200" dirty="0">
                <a:latin typeface="Times New Roman"/>
                <a:cs typeface="Times New Roman"/>
              </a:rPr>
              <a:t> менше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25 %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Сu</a:t>
            </a:r>
            <a:r>
              <a:rPr sz="1200" dirty="0">
                <a:latin typeface="Times New Roman"/>
                <a:cs typeface="Times New Roman"/>
              </a:rPr>
              <a:t> сліди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упорядкування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відсутні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навіть</a:t>
            </a:r>
            <a:r>
              <a:rPr sz="1200" dirty="0">
                <a:latin typeface="Times New Roman"/>
                <a:cs typeface="Times New Roman"/>
              </a:rPr>
              <a:t> після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місячної витримки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160 </a:t>
            </a:r>
            <a:r>
              <a:rPr sz="1200" spc="-5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55821" y="3865872"/>
            <a:ext cx="2343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26769" algn="l"/>
                <a:tab pos="1391285" algn="l"/>
              </a:tabLst>
            </a:pPr>
            <a:r>
              <a:rPr sz="1200" dirty="0">
                <a:latin typeface="Times New Roman"/>
                <a:cs typeface="Times New Roman"/>
              </a:rPr>
              <a:t>Хімічний	склад	</a:t>
            </a:r>
            <a:r>
              <a:rPr sz="1200" spc="-5" dirty="0">
                <a:latin typeface="Times New Roman"/>
                <a:cs typeface="Times New Roman"/>
              </a:rPr>
              <a:t>золото-мідних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7778" y="4041132"/>
            <a:ext cx="5786755" cy="1179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табл.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13.4.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вах системи «золото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мідь» літерами вказуються основний та </a:t>
            </a:r>
            <a:r>
              <a:rPr sz="1200" dirty="0">
                <a:latin typeface="Times New Roman"/>
                <a:cs typeface="Times New Roman"/>
              </a:rPr>
              <a:t>легуючий </a:t>
            </a:r>
            <a:r>
              <a:rPr sz="1200" spc="-5" dirty="0">
                <a:latin typeface="Times New Roman"/>
                <a:cs typeface="Times New Roman"/>
              </a:rPr>
              <a:t>елементи,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цифрами – вміст </a:t>
            </a:r>
            <a:r>
              <a:rPr sz="1200" spc="-5" dirty="0">
                <a:latin typeface="Times New Roman"/>
                <a:cs typeface="Times New Roman"/>
              </a:rPr>
              <a:t>золота </a:t>
            </a:r>
            <a:r>
              <a:rPr sz="1200" dirty="0">
                <a:latin typeface="Times New Roman"/>
                <a:cs typeface="Times New Roman"/>
              </a:rPr>
              <a:t>(проба). </a:t>
            </a:r>
            <a:r>
              <a:rPr sz="1200" spc="-5" dirty="0">
                <a:latin typeface="Times New Roman"/>
                <a:cs typeface="Times New Roman"/>
              </a:rPr>
              <a:t>Наприклад, </a:t>
            </a:r>
            <a:r>
              <a:rPr sz="1200" dirty="0">
                <a:latin typeface="Times New Roman"/>
                <a:cs typeface="Times New Roman"/>
              </a:rPr>
              <a:t>марка двокомпонентного </a:t>
            </a:r>
            <a:r>
              <a:rPr sz="1200" spc="-5" dirty="0">
                <a:latin typeface="Times New Roman"/>
                <a:cs typeface="Times New Roman"/>
              </a:rPr>
              <a:t>сплаву </a:t>
            </a:r>
            <a:r>
              <a:rPr sz="1200" dirty="0">
                <a:latin typeface="Times New Roman"/>
                <a:cs typeface="Times New Roman"/>
              </a:rPr>
              <a:t>ЗлМ585,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означає,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-5" dirty="0">
                <a:latin typeface="Times New Roman"/>
                <a:cs typeface="Times New Roman"/>
              </a:rPr>
              <a:t> містить</a:t>
            </a:r>
            <a:r>
              <a:rPr sz="1200" dirty="0">
                <a:latin typeface="Times New Roman"/>
                <a:cs typeface="Times New Roman"/>
              </a:rPr>
              <a:t> 58,5 % </a:t>
            </a:r>
            <a:r>
              <a:rPr sz="1200" spc="-5" dirty="0">
                <a:latin typeface="Times New Roman"/>
                <a:cs typeface="Times New Roman"/>
              </a:rPr>
              <a:t>золота,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решта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мідь.</a:t>
            </a:r>
            <a:endParaRPr sz="1200">
              <a:latin typeface="Times New Roman"/>
              <a:cs typeface="Times New Roman"/>
            </a:endParaRPr>
          </a:p>
          <a:p>
            <a:pPr marL="5020945" algn="just">
              <a:lnSpc>
                <a:spcPct val="100000"/>
              </a:lnSpc>
              <a:spcBef>
                <a:spcPts val="53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13.4</a:t>
            </a:r>
            <a:endParaRPr sz="1000">
              <a:latin typeface="Times New Roman"/>
              <a:cs typeface="Times New Roman"/>
            </a:endParaRPr>
          </a:p>
          <a:p>
            <a:pPr marL="2341245" algn="just">
              <a:lnSpc>
                <a:spcPct val="100000"/>
              </a:lnSpc>
              <a:spcBef>
                <a:spcPts val="540"/>
              </a:spcBef>
            </a:pPr>
            <a:r>
              <a:rPr sz="1000" spc="-5" dirty="0">
                <a:latin typeface="Times New Roman"/>
                <a:cs typeface="Times New Roman"/>
              </a:rPr>
              <a:t>Золото-мідні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058418" y="5288278"/>
          <a:ext cx="5800086" cy="10667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0405"/>
                <a:gridCol w="902334"/>
                <a:gridCol w="727710"/>
                <a:gridCol w="678180"/>
                <a:gridCol w="579119"/>
                <a:gridCol w="597535"/>
                <a:gridCol w="596264"/>
                <a:gridCol w="1018539"/>
              </a:tblGrid>
              <a:tr h="15240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835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Марка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6"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Хімічний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склад,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3">
                  <a:txBody>
                    <a:bodyPr/>
                    <a:lstStyle/>
                    <a:p>
                      <a:pPr marL="149860" marR="103505" indent="-58419">
                        <a:lnSpc>
                          <a:spcPts val="1150"/>
                        </a:lnSpc>
                        <a:spcBef>
                          <a:spcPts val="64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Сум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а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но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ов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а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- 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них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домішок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8191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71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Аu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Сu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68072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Домішки,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не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більше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91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71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Рb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Sb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Vi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91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651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ЗлМ980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97,3…98,3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1,7…2,7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0,11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640">
                <a:tc>
                  <a:txBody>
                    <a:bodyPr/>
                    <a:lstStyle/>
                    <a:p>
                      <a:pPr marL="16510"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ЗлМ916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91,3…91,9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8,1…8,7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1651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ЗлМ900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89,7…90,3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9,7…10,3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3159">
                <a:tc>
                  <a:txBody>
                    <a:bodyPr/>
                    <a:lstStyle/>
                    <a:p>
                      <a:pPr marL="17145"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ЗлМ5вЗ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58,0…58,6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41,4…42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10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0,16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0" name="object 10"/>
          <p:cNvSpPr txBox="1"/>
          <p:nvPr/>
        </p:nvSpPr>
        <p:spPr>
          <a:xfrm>
            <a:off x="1067814" y="6511543"/>
            <a:ext cx="3314700" cy="30118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985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Останнім </a:t>
            </a:r>
            <a:r>
              <a:rPr sz="1200" dirty="0">
                <a:latin typeface="Times New Roman"/>
                <a:cs typeface="Times New Roman"/>
              </a:rPr>
              <a:t>часом </a:t>
            </a:r>
            <a:r>
              <a:rPr sz="1200" spc="-5" dirty="0">
                <a:latin typeface="Times New Roman"/>
                <a:cs typeface="Times New Roman"/>
              </a:rPr>
              <a:t>з’явилися </a:t>
            </a:r>
            <a:r>
              <a:rPr sz="1200" i="1" dirty="0">
                <a:latin typeface="Times New Roman"/>
                <a:cs typeface="Times New Roman"/>
              </a:rPr>
              <a:t>сплави </a:t>
            </a:r>
            <a:r>
              <a:rPr sz="1200" i="1" spc="-5" dirty="0">
                <a:latin typeface="Times New Roman"/>
                <a:cs typeface="Times New Roman"/>
              </a:rPr>
              <a:t>золота різ-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номанітних кольорів</a:t>
            </a:r>
            <a:r>
              <a:rPr sz="1200" spc="-5" dirty="0">
                <a:latin typeface="Times New Roman"/>
                <a:cs typeface="Times New Roman"/>
              </a:rPr>
              <a:t>. Частина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звичайними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металами, частина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інтерметалічні сполуки, </a:t>
            </a:r>
            <a:r>
              <a:rPr sz="1200" dirty="0">
                <a:latin typeface="Times New Roman"/>
                <a:cs typeface="Times New Roman"/>
              </a:rPr>
              <a:t>з ха-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рактерними для інтерметалідів </a:t>
            </a:r>
            <a:r>
              <a:rPr sz="1200" spc="-5" dirty="0">
                <a:latin typeface="Times New Roman"/>
                <a:cs typeface="Times New Roman"/>
              </a:rPr>
              <a:t>властивостями, які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обмежують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5" dirty="0">
                <a:latin typeface="Times New Roman"/>
                <a:cs typeface="Times New Roman"/>
              </a:rPr>
              <a:t> застосування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ювелірних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виробах.</a:t>
            </a:r>
            <a:endParaRPr sz="1200">
              <a:latin typeface="Times New Roman"/>
              <a:cs typeface="Times New Roman"/>
            </a:endParaRPr>
          </a:p>
          <a:p>
            <a:pPr marL="12700" marR="825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Кольорове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золото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розділити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три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категорії: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buChar char="–"/>
              <a:tabLst>
                <a:tab pos="412115" algn="l"/>
              </a:tabLst>
            </a:pPr>
            <a:r>
              <a:rPr sz="1200" spc="-15" dirty="0">
                <a:latin typeface="Times New Roman"/>
                <a:cs typeface="Times New Roman"/>
              </a:rPr>
              <a:t>сплави системи Au-Ag-Cu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різних </a:t>
            </a:r>
            <a:r>
              <a:rPr sz="1200" spc="-15" dirty="0">
                <a:latin typeface="Times New Roman"/>
                <a:cs typeface="Times New Roman"/>
              </a:rPr>
              <a:t>пропор-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ціях </a:t>
            </a:r>
            <a:r>
              <a:rPr sz="1200" spc="-10" dirty="0">
                <a:latin typeface="Times New Roman"/>
                <a:cs typeface="Times New Roman"/>
              </a:rPr>
              <a:t>(рис. 13.8), мають забарвлення білого, жовто-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го, </a:t>
            </a:r>
            <a:r>
              <a:rPr sz="1200" spc="-15" dirty="0">
                <a:latin typeface="Times New Roman"/>
                <a:cs typeface="Times New Roman"/>
              </a:rPr>
              <a:t>зеленого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червоного кольору; </a:t>
            </a:r>
            <a:r>
              <a:rPr sz="1200" spc="-10" dirty="0">
                <a:latin typeface="Times New Roman"/>
                <a:cs typeface="Times New Roman"/>
              </a:rPr>
              <a:t>як </a:t>
            </a:r>
            <a:r>
              <a:rPr sz="1200" spc="-15" dirty="0">
                <a:latin typeface="Times New Roman"/>
                <a:cs typeface="Times New Roman"/>
              </a:rPr>
              <a:t>правило, </a:t>
            </a:r>
            <a:r>
              <a:rPr sz="1200" spc="-10" dirty="0">
                <a:latin typeface="Times New Roman"/>
                <a:cs typeface="Times New Roman"/>
              </a:rPr>
              <a:t>це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сплави,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деформуються;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buChar char="–"/>
              <a:tabLst>
                <a:tab pos="410845" algn="l"/>
              </a:tabLst>
            </a:pPr>
            <a:r>
              <a:rPr sz="1200" spc="-25" dirty="0">
                <a:latin typeface="Times New Roman"/>
                <a:cs typeface="Times New Roman"/>
              </a:rPr>
              <a:t>інтерметалічні </a:t>
            </a:r>
            <a:r>
              <a:rPr sz="1200" spc="-20" dirty="0">
                <a:latin typeface="Times New Roman"/>
                <a:cs typeface="Times New Roman"/>
              </a:rPr>
              <a:t>сполуки, похідні синього, фіо-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летового,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0" dirty="0">
                <a:latin typeface="Times New Roman"/>
                <a:cs typeface="Times New Roman"/>
              </a:rPr>
              <a:t>також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іншого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кольору,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5" dirty="0">
                <a:latin typeface="Times New Roman"/>
                <a:cs typeface="Times New Roman"/>
              </a:rPr>
              <a:t>звичайному </a:t>
            </a:r>
            <a:r>
              <a:rPr sz="1200" spc="-20" dirty="0">
                <a:latin typeface="Times New Roman"/>
                <a:cs typeface="Times New Roman"/>
              </a:rPr>
              <a:t> стані крихкі, </a:t>
            </a:r>
            <a:r>
              <a:rPr sz="1200" spc="-15" dirty="0">
                <a:latin typeface="Times New Roman"/>
                <a:cs typeface="Times New Roman"/>
              </a:rPr>
              <a:t>але </a:t>
            </a:r>
            <a:r>
              <a:rPr sz="1200" spc="-20" dirty="0">
                <a:latin typeface="Times New Roman"/>
                <a:cs typeface="Times New Roman"/>
              </a:rPr>
              <a:t>можуть </a:t>
            </a:r>
            <a:r>
              <a:rPr sz="1200" spc="-25" dirty="0">
                <a:latin typeface="Times New Roman"/>
                <a:cs typeface="Times New Roman"/>
              </a:rPr>
              <a:t>використовуватися </a:t>
            </a:r>
            <a:r>
              <a:rPr sz="1200" spc="-10" dirty="0">
                <a:latin typeface="Times New Roman"/>
                <a:cs typeface="Times New Roman"/>
              </a:rPr>
              <a:t>як </a:t>
            </a:r>
            <a:r>
              <a:rPr sz="1200" spc="-15" dirty="0">
                <a:latin typeface="Times New Roman"/>
                <a:cs typeface="Times New Roman"/>
              </a:rPr>
              <a:t>до-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рогоцінні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камені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вставки;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1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сплави,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використовуються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поверхонь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оксидних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шарів.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104259" y="1017396"/>
            <a:ext cx="2623820" cy="2251710"/>
            <a:chOff x="4104259" y="1017396"/>
            <a:chExt cx="2623820" cy="2251710"/>
          </a:xfrm>
        </p:grpSpPr>
        <p:sp>
          <p:nvSpPr>
            <p:cNvPr id="12" name="object 12"/>
            <p:cNvSpPr/>
            <p:nvPr/>
          </p:nvSpPr>
          <p:spPr>
            <a:xfrm>
              <a:off x="4378452" y="1021841"/>
              <a:ext cx="2078989" cy="2242820"/>
            </a:xfrm>
            <a:custGeom>
              <a:avLst/>
              <a:gdLst/>
              <a:ahLst/>
              <a:cxnLst/>
              <a:rect l="l" t="t" r="r" b="b"/>
              <a:pathLst>
                <a:path w="2078989" h="2242820">
                  <a:moveTo>
                    <a:pt x="1279398" y="1488186"/>
                  </a:moveTo>
                  <a:lnTo>
                    <a:pt x="1279398" y="2242566"/>
                  </a:lnTo>
                </a:path>
                <a:path w="2078989" h="2242820">
                  <a:moveTo>
                    <a:pt x="1279398" y="344424"/>
                  </a:moveTo>
                  <a:lnTo>
                    <a:pt x="1279398" y="1327406"/>
                  </a:lnTo>
                </a:path>
                <a:path w="2078989" h="2242820">
                  <a:moveTo>
                    <a:pt x="0" y="320040"/>
                  </a:moveTo>
                  <a:lnTo>
                    <a:pt x="0" y="2242566"/>
                  </a:lnTo>
                </a:path>
                <a:path w="2078989" h="2242820">
                  <a:moveTo>
                    <a:pt x="516636" y="0"/>
                  </a:moveTo>
                  <a:lnTo>
                    <a:pt x="516636" y="1813562"/>
                  </a:lnTo>
                </a:path>
                <a:path w="2078989" h="2242820">
                  <a:moveTo>
                    <a:pt x="1037082" y="0"/>
                  </a:moveTo>
                  <a:lnTo>
                    <a:pt x="1037082" y="592076"/>
                  </a:lnTo>
                </a:path>
                <a:path w="2078989" h="2242820">
                  <a:moveTo>
                    <a:pt x="1549908" y="0"/>
                  </a:moveTo>
                  <a:lnTo>
                    <a:pt x="1549908" y="1309117"/>
                  </a:lnTo>
                </a:path>
                <a:path w="2078989" h="2242820">
                  <a:moveTo>
                    <a:pt x="2078736" y="307086"/>
                  </a:moveTo>
                  <a:lnTo>
                    <a:pt x="2078736" y="742185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108704" y="1509521"/>
              <a:ext cx="2614930" cy="0"/>
            </a:xfrm>
            <a:custGeom>
              <a:avLst/>
              <a:gdLst/>
              <a:ahLst/>
              <a:cxnLst/>
              <a:rect l="l" t="t" r="r" b="b"/>
              <a:pathLst>
                <a:path w="2614929">
                  <a:moveTo>
                    <a:pt x="0" y="0"/>
                  </a:moveTo>
                  <a:lnTo>
                    <a:pt x="2614422" y="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108704" y="2008631"/>
              <a:ext cx="1134110" cy="0"/>
            </a:xfrm>
            <a:custGeom>
              <a:avLst/>
              <a:gdLst/>
              <a:ahLst/>
              <a:cxnLst/>
              <a:rect l="l" t="t" r="r" b="b"/>
              <a:pathLst>
                <a:path w="1134110">
                  <a:moveTo>
                    <a:pt x="0" y="0"/>
                  </a:moveTo>
                  <a:lnTo>
                    <a:pt x="518160" y="0"/>
                  </a:lnTo>
                </a:path>
                <a:path w="1134110">
                  <a:moveTo>
                    <a:pt x="687322" y="0"/>
                  </a:moveTo>
                  <a:lnTo>
                    <a:pt x="1133856" y="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415534" y="1774697"/>
              <a:ext cx="1042035" cy="1489710"/>
            </a:xfrm>
            <a:custGeom>
              <a:avLst/>
              <a:gdLst/>
              <a:ahLst/>
              <a:cxnLst/>
              <a:rect l="l" t="t" r="r" b="b"/>
              <a:pathLst>
                <a:path w="1042035" h="1489710">
                  <a:moveTo>
                    <a:pt x="0" y="0"/>
                  </a:moveTo>
                  <a:lnTo>
                    <a:pt x="0" y="735330"/>
                  </a:lnTo>
                </a:path>
                <a:path w="1042035" h="1489710">
                  <a:moveTo>
                    <a:pt x="1041654" y="150114"/>
                  </a:moveTo>
                  <a:lnTo>
                    <a:pt x="1041654" y="148971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411722" y="2008631"/>
              <a:ext cx="1311910" cy="0"/>
            </a:xfrm>
            <a:custGeom>
              <a:avLst/>
              <a:gdLst/>
              <a:ahLst/>
              <a:cxnLst/>
              <a:rect l="l" t="t" r="r" b="b"/>
              <a:pathLst>
                <a:path w="1311909">
                  <a:moveTo>
                    <a:pt x="0" y="0"/>
                  </a:moveTo>
                  <a:lnTo>
                    <a:pt x="1311403" y="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108704" y="2507125"/>
              <a:ext cx="2614930" cy="0"/>
            </a:xfrm>
            <a:custGeom>
              <a:avLst/>
              <a:gdLst/>
              <a:ahLst/>
              <a:cxnLst/>
              <a:rect l="l" t="t" r="r" b="b"/>
              <a:pathLst>
                <a:path w="2614929">
                  <a:moveTo>
                    <a:pt x="0" y="0"/>
                  </a:moveTo>
                  <a:lnTo>
                    <a:pt x="1791462" y="0"/>
                  </a:lnTo>
                </a:path>
                <a:path w="2614929">
                  <a:moveTo>
                    <a:pt x="1960624" y="0"/>
                  </a:moveTo>
                  <a:lnTo>
                    <a:pt x="2614422" y="0"/>
                  </a:lnTo>
                </a:path>
              </a:pathLst>
            </a:custGeom>
            <a:ln w="5803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108704" y="2509265"/>
              <a:ext cx="2614930" cy="3175"/>
            </a:xfrm>
            <a:custGeom>
              <a:avLst/>
              <a:gdLst/>
              <a:ahLst/>
              <a:cxnLst/>
              <a:rect l="l" t="t" r="r" b="b"/>
              <a:pathLst>
                <a:path w="2614929" h="3175">
                  <a:moveTo>
                    <a:pt x="0" y="2901"/>
                  </a:moveTo>
                  <a:lnTo>
                    <a:pt x="1791462" y="2901"/>
                  </a:lnTo>
                </a:path>
                <a:path w="2614929" h="3175">
                  <a:moveTo>
                    <a:pt x="1960624" y="2901"/>
                  </a:moveTo>
                  <a:lnTo>
                    <a:pt x="2614422" y="2901"/>
                  </a:lnTo>
                </a:path>
                <a:path w="2614929" h="3175">
                  <a:moveTo>
                    <a:pt x="0" y="0"/>
                  </a:moveTo>
                  <a:lnTo>
                    <a:pt x="1791462" y="0"/>
                  </a:lnTo>
                </a:path>
                <a:path w="2614929" h="3175">
                  <a:moveTo>
                    <a:pt x="1960624" y="0"/>
                  </a:moveTo>
                  <a:lnTo>
                    <a:pt x="2614422" y="0"/>
                  </a:lnTo>
                </a:path>
              </a:pathLst>
            </a:custGeom>
            <a:ln w="427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895088" y="2670047"/>
              <a:ext cx="1033780" cy="594360"/>
            </a:xfrm>
            <a:custGeom>
              <a:avLst/>
              <a:gdLst/>
              <a:ahLst/>
              <a:cxnLst/>
              <a:rect l="l" t="t" r="r" b="b"/>
              <a:pathLst>
                <a:path w="1033779" h="594360">
                  <a:moveTo>
                    <a:pt x="0" y="326136"/>
                  </a:moveTo>
                  <a:lnTo>
                    <a:pt x="0" y="594360"/>
                  </a:lnTo>
                </a:path>
                <a:path w="1033779" h="594360">
                  <a:moveTo>
                    <a:pt x="520446" y="0"/>
                  </a:moveTo>
                  <a:lnTo>
                    <a:pt x="520446" y="594360"/>
                  </a:lnTo>
                </a:path>
                <a:path w="1033779" h="594360">
                  <a:moveTo>
                    <a:pt x="1033272" y="43434"/>
                  </a:moveTo>
                  <a:lnTo>
                    <a:pt x="1033272" y="59436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108704" y="3012185"/>
              <a:ext cx="2614930" cy="0"/>
            </a:xfrm>
            <a:custGeom>
              <a:avLst/>
              <a:gdLst/>
              <a:ahLst/>
              <a:cxnLst/>
              <a:rect l="l" t="t" r="r" b="b"/>
              <a:pathLst>
                <a:path w="2614929">
                  <a:moveTo>
                    <a:pt x="0" y="0"/>
                  </a:moveTo>
                  <a:lnTo>
                    <a:pt x="2614422" y="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758434" y="2891789"/>
              <a:ext cx="102235" cy="184785"/>
            </a:xfrm>
            <a:custGeom>
              <a:avLst/>
              <a:gdLst/>
              <a:ahLst/>
              <a:cxnLst/>
              <a:rect l="l" t="t" r="r" b="b"/>
              <a:pathLst>
                <a:path w="102235" h="184785">
                  <a:moveTo>
                    <a:pt x="0" y="0"/>
                  </a:moveTo>
                  <a:lnTo>
                    <a:pt x="102108" y="184404"/>
                  </a:lnTo>
                </a:path>
              </a:pathLst>
            </a:custGeom>
            <a:ln w="199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035981" y="2811703"/>
              <a:ext cx="80924" cy="240182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5154168" y="2857499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5">
                  <a:moveTo>
                    <a:pt x="0" y="0"/>
                  </a:moveTo>
                  <a:lnTo>
                    <a:pt x="0" y="0"/>
                  </a:lnTo>
                  <a:lnTo>
                    <a:pt x="0" y="180832"/>
                  </a:lnTo>
                  <a:lnTo>
                    <a:pt x="0" y="184404"/>
                  </a:lnTo>
                </a:path>
              </a:pathLst>
            </a:custGeom>
            <a:ln w="1996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758434" y="2891789"/>
              <a:ext cx="391795" cy="136525"/>
            </a:xfrm>
            <a:custGeom>
              <a:avLst/>
              <a:gdLst/>
              <a:ahLst/>
              <a:cxnLst/>
              <a:rect l="l" t="t" r="r" b="b"/>
              <a:pathLst>
                <a:path w="391795" h="136525">
                  <a:moveTo>
                    <a:pt x="0" y="0"/>
                  </a:moveTo>
                  <a:lnTo>
                    <a:pt x="48244" y="3036"/>
                  </a:lnTo>
                  <a:lnTo>
                    <a:pt x="96774" y="7143"/>
                  </a:lnTo>
                  <a:lnTo>
                    <a:pt x="145303" y="13394"/>
                  </a:lnTo>
                  <a:lnTo>
                    <a:pt x="193548" y="22860"/>
                  </a:lnTo>
                  <a:lnTo>
                    <a:pt x="241994" y="36242"/>
                  </a:lnTo>
                  <a:lnTo>
                    <a:pt x="290226" y="52768"/>
                  </a:lnTo>
                  <a:lnTo>
                    <a:pt x="338316" y="71294"/>
                  </a:lnTo>
                  <a:lnTo>
                    <a:pt x="386334" y="90678"/>
                  </a:lnTo>
                </a:path>
                <a:path w="391795" h="136525">
                  <a:moveTo>
                    <a:pt x="0" y="19812"/>
                  </a:moveTo>
                  <a:lnTo>
                    <a:pt x="73628" y="28098"/>
                  </a:lnTo>
                  <a:lnTo>
                    <a:pt x="113478" y="34921"/>
                  </a:lnTo>
                  <a:lnTo>
                    <a:pt x="156972" y="44958"/>
                  </a:lnTo>
                  <a:lnTo>
                    <a:pt x="209157" y="61674"/>
                  </a:lnTo>
                  <a:lnTo>
                    <a:pt x="268128" y="83248"/>
                  </a:lnTo>
                  <a:lnTo>
                    <a:pt x="322957" y="104536"/>
                  </a:lnTo>
                  <a:lnTo>
                    <a:pt x="362712" y="120396"/>
                  </a:lnTo>
                  <a:lnTo>
                    <a:pt x="391382" y="133826"/>
                  </a:lnTo>
                  <a:lnTo>
                    <a:pt x="390894" y="135719"/>
                  </a:lnTo>
                  <a:lnTo>
                    <a:pt x="386334" y="136398"/>
                  </a:lnTo>
                </a:path>
              </a:pathLst>
            </a:custGeom>
            <a:ln w="199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74486" y="2996183"/>
              <a:ext cx="243840" cy="165100"/>
            </a:xfrm>
            <a:custGeom>
              <a:avLst/>
              <a:gdLst/>
              <a:ahLst/>
              <a:cxnLst/>
              <a:rect l="l" t="t" r="r" b="b"/>
              <a:pathLst>
                <a:path w="243839" h="165100">
                  <a:moveTo>
                    <a:pt x="0" y="0"/>
                  </a:moveTo>
                  <a:lnTo>
                    <a:pt x="67246" y="22002"/>
                  </a:lnTo>
                  <a:lnTo>
                    <a:pt x="131064" y="45720"/>
                  </a:lnTo>
                  <a:lnTo>
                    <a:pt x="189452" y="73342"/>
                  </a:lnTo>
                  <a:lnTo>
                    <a:pt x="216896" y="88582"/>
                  </a:lnTo>
                  <a:lnTo>
                    <a:pt x="243840" y="104394"/>
                  </a:lnTo>
                </a:path>
                <a:path w="243839" h="165100">
                  <a:moveTo>
                    <a:pt x="0" y="47244"/>
                  </a:moveTo>
                  <a:lnTo>
                    <a:pt x="35885" y="62091"/>
                  </a:lnTo>
                  <a:lnTo>
                    <a:pt x="71056" y="76866"/>
                  </a:lnTo>
                  <a:lnTo>
                    <a:pt x="136398" y="105918"/>
                  </a:lnTo>
                  <a:lnTo>
                    <a:pt x="192690" y="135255"/>
                  </a:lnTo>
                  <a:lnTo>
                    <a:pt x="218586" y="149852"/>
                  </a:lnTo>
                  <a:lnTo>
                    <a:pt x="243840" y="164592"/>
                  </a:lnTo>
                </a:path>
              </a:pathLst>
            </a:custGeom>
            <a:ln w="1996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788408" y="1892045"/>
              <a:ext cx="1313815" cy="1028700"/>
            </a:xfrm>
            <a:custGeom>
              <a:avLst/>
              <a:gdLst/>
              <a:ahLst/>
              <a:cxnLst/>
              <a:rect l="l" t="t" r="r" b="b"/>
              <a:pathLst>
                <a:path w="1313814" h="1028700">
                  <a:moveTo>
                    <a:pt x="45720" y="476250"/>
                  </a:moveTo>
                  <a:lnTo>
                    <a:pt x="32880" y="501929"/>
                  </a:lnTo>
                  <a:lnTo>
                    <a:pt x="35814" y="0"/>
                  </a:lnTo>
                  <a:lnTo>
                    <a:pt x="16002" y="0"/>
                  </a:lnTo>
                  <a:lnTo>
                    <a:pt x="13068" y="502386"/>
                  </a:lnTo>
                  <a:lnTo>
                    <a:pt x="0" y="476250"/>
                  </a:lnTo>
                  <a:lnTo>
                    <a:pt x="22098" y="590550"/>
                  </a:lnTo>
                  <a:lnTo>
                    <a:pt x="36271" y="521970"/>
                  </a:lnTo>
                  <a:lnTo>
                    <a:pt x="45720" y="476250"/>
                  </a:lnTo>
                  <a:close/>
                </a:path>
                <a:path w="1313814" h="1028700">
                  <a:moveTo>
                    <a:pt x="1313688" y="915162"/>
                  </a:moveTo>
                  <a:lnTo>
                    <a:pt x="1300111" y="941438"/>
                  </a:lnTo>
                  <a:lnTo>
                    <a:pt x="1303782" y="438912"/>
                  </a:lnTo>
                  <a:lnTo>
                    <a:pt x="1283970" y="438912"/>
                  </a:lnTo>
                  <a:lnTo>
                    <a:pt x="1280299" y="940701"/>
                  </a:lnTo>
                  <a:lnTo>
                    <a:pt x="1267968" y="915162"/>
                  </a:lnTo>
                  <a:lnTo>
                    <a:pt x="1290066" y="1028700"/>
                  </a:lnTo>
                  <a:lnTo>
                    <a:pt x="1304175" y="960882"/>
                  </a:lnTo>
                  <a:lnTo>
                    <a:pt x="1313688" y="9151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378452" y="1021841"/>
              <a:ext cx="2078989" cy="184150"/>
            </a:xfrm>
            <a:custGeom>
              <a:avLst/>
              <a:gdLst/>
              <a:ahLst/>
              <a:cxnLst/>
              <a:rect l="l" t="t" r="r" b="b"/>
              <a:pathLst>
                <a:path w="2078989" h="184150">
                  <a:moveTo>
                    <a:pt x="1279398" y="0"/>
                  </a:moveTo>
                  <a:lnTo>
                    <a:pt x="1279398" y="183639"/>
                  </a:lnTo>
                </a:path>
                <a:path w="2078989" h="184150">
                  <a:moveTo>
                    <a:pt x="0" y="0"/>
                  </a:moveTo>
                  <a:lnTo>
                    <a:pt x="0" y="159260"/>
                  </a:lnTo>
                </a:path>
                <a:path w="2078989" h="184150">
                  <a:moveTo>
                    <a:pt x="2078736" y="0"/>
                  </a:moveTo>
                  <a:lnTo>
                    <a:pt x="2078736" y="146306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4126484" y="1165598"/>
            <a:ext cx="32575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1083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362191" y="1153406"/>
            <a:ext cx="32575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1063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108704" y="1021841"/>
            <a:ext cx="2614930" cy="2242820"/>
          </a:xfrm>
          <a:custGeom>
            <a:avLst/>
            <a:gdLst/>
            <a:ahLst/>
            <a:cxnLst/>
            <a:rect l="l" t="t" r="r" b="b"/>
            <a:pathLst>
              <a:path w="2614929" h="2242820">
                <a:moveTo>
                  <a:pt x="2614422" y="0"/>
                </a:moveTo>
                <a:lnTo>
                  <a:pt x="0" y="0"/>
                </a:lnTo>
                <a:lnTo>
                  <a:pt x="0" y="2242566"/>
                </a:lnTo>
                <a:lnTo>
                  <a:pt x="2614422" y="2242566"/>
                </a:lnTo>
                <a:lnTo>
                  <a:pt x="2614422" y="0"/>
                </a:lnTo>
                <a:close/>
              </a:path>
            </a:pathLst>
          </a:custGeom>
          <a:ln w="142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348732" y="1599938"/>
            <a:ext cx="2628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910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4098544" y="1205481"/>
            <a:ext cx="2635250" cy="579120"/>
            <a:chOff x="4098544" y="1205481"/>
            <a:chExt cx="2635250" cy="579120"/>
          </a:xfrm>
        </p:grpSpPr>
        <p:sp>
          <p:nvSpPr>
            <p:cNvPr id="33" name="object 33"/>
            <p:cNvSpPr/>
            <p:nvPr/>
          </p:nvSpPr>
          <p:spPr>
            <a:xfrm>
              <a:off x="4108704" y="1281683"/>
              <a:ext cx="2614930" cy="492759"/>
            </a:xfrm>
            <a:custGeom>
              <a:avLst/>
              <a:gdLst/>
              <a:ahLst/>
              <a:cxnLst/>
              <a:rect l="l" t="t" r="r" b="b"/>
              <a:pathLst>
                <a:path w="2614929" h="492760">
                  <a:moveTo>
                    <a:pt x="0" y="36576"/>
                  </a:moveTo>
                  <a:lnTo>
                    <a:pt x="47737" y="48845"/>
                  </a:lnTo>
                  <a:lnTo>
                    <a:pt x="95899" y="61580"/>
                  </a:lnTo>
                  <a:lnTo>
                    <a:pt x="144780" y="75247"/>
                  </a:lnTo>
                  <a:lnTo>
                    <a:pt x="194676" y="90311"/>
                  </a:lnTo>
                  <a:lnTo>
                    <a:pt x="245886" y="107237"/>
                  </a:lnTo>
                  <a:lnTo>
                    <a:pt x="298704" y="126492"/>
                  </a:lnTo>
                  <a:lnTo>
                    <a:pt x="346139" y="145506"/>
                  </a:lnTo>
                  <a:lnTo>
                    <a:pt x="395746" y="167293"/>
                  </a:lnTo>
                  <a:lnTo>
                    <a:pt x="446620" y="190893"/>
                  </a:lnTo>
                  <a:lnTo>
                    <a:pt x="497854" y="215346"/>
                  </a:lnTo>
                  <a:lnTo>
                    <a:pt x="548542" y="239692"/>
                  </a:lnTo>
                  <a:lnTo>
                    <a:pt x="597776" y="262972"/>
                  </a:lnTo>
                  <a:lnTo>
                    <a:pt x="644652" y="284226"/>
                  </a:lnTo>
                  <a:lnTo>
                    <a:pt x="696415" y="307491"/>
                  </a:lnTo>
                  <a:lnTo>
                    <a:pt x="746590" y="329889"/>
                  </a:lnTo>
                  <a:lnTo>
                    <a:pt x="795242" y="351186"/>
                  </a:lnTo>
                  <a:lnTo>
                    <a:pt x="842433" y="371150"/>
                  </a:lnTo>
                  <a:lnTo>
                    <a:pt x="888227" y="389547"/>
                  </a:lnTo>
                  <a:lnTo>
                    <a:pt x="932688" y="406146"/>
                  </a:lnTo>
                  <a:lnTo>
                    <a:pt x="984644" y="423860"/>
                  </a:lnTo>
                  <a:lnTo>
                    <a:pt x="1034515" y="438869"/>
                  </a:lnTo>
                  <a:lnTo>
                    <a:pt x="1082411" y="451573"/>
                  </a:lnTo>
                  <a:lnTo>
                    <a:pt x="1128442" y="462375"/>
                  </a:lnTo>
                  <a:lnTo>
                    <a:pt x="1172718" y="471678"/>
                  </a:lnTo>
                  <a:lnTo>
                    <a:pt x="1222712" y="480786"/>
                  </a:lnTo>
                  <a:lnTo>
                    <a:pt x="1268063" y="487394"/>
                  </a:lnTo>
                  <a:lnTo>
                    <a:pt x="1314700" y="491287"/>
                  </a:lnTo>
                  <a:lnTo>
                    <a:pt x="1368552" y="492252"/>
                  </a:lnTo>
                  <a:lnTo>
                    <a:pt x="1417868" y="490484"/>
                  </a:lnTo>
                  <a:lnTo>
                    <a:pt x="1471025" y="486887"/>
                  </a:lnTo>
                  <a:lnTo>
                    <a:pt x="1527108" y="481279"/>
                  </a:lnTo>
                  <a:lnTo>
                    <a:pt x="1585203" y="473476"/>
                  </a:lnTo>
                  <a:lnTo>
                    <a:pt x="1644396" y="463296"/>
                  </a:lnTo>
                  <a:lnTo>
                    <a:pt x="1688878" y="454289"/>
                  </a:lnTo>
                  <a:lnTo>
                    <a:pt x="1736386" y="443777"/>
                  </a:lnTo>
                  <a:lnTo>
                    <a:pt x="1785374" y="432025"/>
                  </a:lnTo>
                  <a:lnTo>
                    <a:pt x="1834296" y="419299"/>
                  </a:lnTo>
                  <a:lnTo>
                    <a:pt x="1881604" y="405868"/>
                  </a:lnTo>
                  <a:lnTo>
                    <a:pt x="1925753" y="391996"/>
                  </a:lnTo>
                  <a:lnTo>
                    <a:pt x="1965198" y="377952"/>
                  </a:lnTo>
                  <a:lnTo>
                    <a:pt x="2024348" y="351698"/>
                  </a:lnTo>
                  <a:lnTo>
                    <a:pt x="2074354" y="323373"/>
                  </a:lnTo>
                  <a:lnTo>
                    <a:pt x="2117788" y="294905"/>
                  </a:lnTo>
                  <a:lnTo>
                    <a:pt x="2157222" y="268224"/>
                  </a:lnTo>
                  <a:lnTo>
                    <a:pt x="2189642" y="244149"/>
                  </a:lnTo>
                  <a:lnTo>
                    <a:pt x="2239625" y="198572"/>
                  </a:lnTo>
                  <a:lnTo>
                    <a:pt x="2270760" y="174498"/>
                  </a:lnTo>
                  <a:lnTo>
                    <a:pt x="2311527" y="147387"/>
                  </a:lnTo>
                  <a:lnTo>
                    <a:pt x="2358009" y="118205"/>
                  </a:lnTo>
                  <a:lnTo>
                    <a:pt x="2406205" y="89737"/>
                  </a:lnTo>
                  <a:lnTo>
                    <a:pt x="2452116" y="64770"/>
                  </a:lnTo>
                  <a:lnTo>
                    <a:pt x="2494621" y="44898"/>
                  </a:lnTo>
                  <a:lnTo>
                    <a:pt x="2535555" y="28098"/>
                  </a:lnTo>
                  <a:lnTo>
                    <a:pt x="2575345" y="13442"/>
                  </a:lnTo>
                  <a:lnTo>
                    <a:pt x="2614422" y="0"/>
                  </a:lnTo>
                </a:path>
                <a:path w="2614929" h="492760">
                  <a:moveTo>
                    <a:pt x="0" y="36576"/>
                  </a:moveTo>
                  <a:lnTo>
                    <a:pt x="38945" y="59483"/>
                  </a:lnTo>
                  <a:lnTo>
                    <a:pt x="81248" y="83248"/>
                  </a:lnTo>
                  <a:lnTo>
                    <a:pt x="129980" y="109013"/>
                  </a:lnTo>
                  <a:lnTo>
                    <a:pt x="188214" y="137922"/>
                  </a:lnTo>
                  <a:lnTo>
                    <a:pt x="227393" y="156663"/>
                  </a:lnTo>
                  <a:lnTo>
                    <a:pt x="270532" y="177190"/>
                  </a:lnTo>
                  <a:lnTo>
                    <a:pt x="316736" y="198864"/>
                  </a:lnTo>
                  <a:lnTo>
                    <a:pt x="365113" y="221044"/>
                  </a:lnTo>
                  <a:lnTo>
                    <a:pt x="414770" y="243091"/>
                  </a:lnTo>
                  <a:lnTo>
                    <a:pt x="464813" y="264365"/>
                  </a:lnTo>
                  <a:lnTo>
                    <a:pt x="514350" y="284226"/>
                  </a:lnTo>
                  <a:lnTo>
                    <a:pt x="562618" y="303335"/>
                  </a:lnTo>
                  <a:lnTo>
                    <a:pt x="610126" y="322059"/>
                  </a:lnTo>
                  <a:lnTo>
                    <a:pt x="657888" y="340289"/>
                  </a:lnTo>
                  <a:lnTo>
                    <a:pt x="706916" y="357920"/>
                  </a:lnTo>
                  <a:lnTo>
                    <a:pt x="758223" y="374844"/>
                  </a:lnTo>
                  <a:lnTo>
                    <a:pt x="812822" y="390954"/>
                  </a:lnTo>
                  <a:lnTo>
                    <a:pt x="871728" y="406146"/>
                  </a:lnTo>
                  <a:lnTo>
                    <a:pt x="915783" y="417074"/>
                  </a:lnTo>
                  <a:lnTo>
                    <a:pt x="961832" y="428560"/>
                  </a:lnTo>
                  <a:lnTo>
                    <a:pt x="1009628" y="440202"/>
                  </a:lnTo>
                  <a:lnTo>
                    <a:pt x="1058923" y="451597"/>
                  </a:lnTo>
                  <a:lnTo>
                    <a:pt x="1109472" y="462343"/>
                  </a:lnTo>
                  <a:lnTo>
                    <a:pt x="1161025" y="472037"/>
                  </a:lnTo>
                  <a:lnTo>
                    <a:pt x="1213338" y="480277"/>
                  </a:lnTo>
                  <a:lnTo>
                    <a:pt x="1266163" y="486661"/>
                  </a:lnTo>
                  <a:lnTo>
                    <a:pt x="1319253" y="490787"/>
                  </a:lnTo>
                  <a:lnTo>
                    <a:pt x="1372362" y="492252"/>
                  </a:lnTo>
                  <a:lnTo>
                    <a:pt x="1421525" y="491122"/>
                  </a:lnTo>
                  <a:lnTo>
                    <a:pt x="1472642" y="487900"/>
                  </a:lnTo>
                  <a:lnTo>
                    <a:pt x="1525175" y="482838"/>
                  </a:lnTo>
                  <a:lnTo>
                    <a:pt x="1578584" y="476185"/>
                  </a:lnTo>
                  <a:lnTo>
                    <a:pt x="1632329" y="468192"/>
                  </a:lnTo>
                  <a:lnTo>
                    <a:pt x="1685872" y="459111"/>
                  </a:lnTo>
                  <a:lnTo>
                    <a:pt x="1738672" y="449191"/>
                  </a:lnTo>
                  <a:lnTo>
                    <a:pt x="1790192" y="438684"/>
                  </a:lnTo>
                  <a:lnTo>
                    <a:pt x="1839891" y="427840"/>
                  </a:lnTo>
                  <a:lnTo>
                    <a:pt x="1887230" y="416910"/>
                  </a:lnTo>
                  <a:lnTo>
                    <a:pt x="1931670" y="406146"/>
                  </a:lnTo>
                  <a:lnTo>
                    <a:pt x="1988136" y="391702"/>
                  </a:lnTo>
                  <a:lnTo>
                    <a:pt x="2040790" y="376749"/>
                  </a:lnTo>
                  <a:lnTo>
                    <a:pt x="2090247" y="360993"/>
                  </a:lnTo>
                  <a:lnTo>
                    <a:pt x="2137124" y="344138"/>
                  </a:lnTo>
                  <a:lnTo>
                    <a:pt x="2182036" y="325890"/>
                  </a:lnTo>
                  <a:lnTo>
                    <a:pt x="2225599" y="305954"/>
                  </a:lnTo>
                  <a:lnTo>
                    <a:pt x="2268430" y="284036"/>
                  </a:lnTo>
                  <a:lnTo>
                    <a:pt x="2311146" y="259842"/>
                  </a:lnTo>
                  <a:lnTo>
                    <a:pt x="2353118" y="233143"/>
                  </a:lnTo>
                  <a:lnTo>
                    <a:pt x="2393465" y="204132"/>
                  </a:lnTo>
                  <a:lnTo>
                    <a:pt x="2432420" y="173139"/>
                  </a:lnTo>
                  <a:lnTo>
                    <a:pt x="2470213" y="140493"/>
                  </a:lnTo>
                  <a:lnTo>
                    <a:pt x="2507078" y="106526"/>
                  </a:lnTo>
                  <a:lnTo>
                    <a:pt x="2543246" y="71568"/>
                  </a:lnTo>
                  <a:lnTo>
                    <a:pt x="2578950" y="35949"/>
                  </a:lnTo>
                  <a:lnTo>
                    <a:pt x="2614422" y="0"/>
                  </a:lnTo>
                </a:path>
              </a:pathLst>
            </a:custGeom>
            <a:ln w="199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450586" y="1205481"/>
              <a:ext cx="426720" cy="161290"/>
            </a:xfrm>
            <a:custGeom>
              <a:avLst/>
              <a:gdLst/>
              <a:ahLst/>
              <a:cxnLst/>
              <a:rect l="l" t="t" r="r" b="b"/>
              <a:pathLst>
                <a:path w="426720" h="161290">
                  <a:moveTo>
                    <a:pt x="426720" y="0"/>
                  </a:moveTo>
                  <a:lnTo>
                    <a:pt x="0" y="0"/>
                  </a:lnTo>
                  <a:lnTo>
                    <a:pt x="0" y="160784"/>
                  </a:lnTo>
                  <a:lnTo>
                    <a:pt x="426720" y="160784"/>
                  </a:lnTo>
                  <a:lnTo>
                    <a:pt x="4267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473700" y="1186934"/>
            <a:ext cx="38163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Р</a:t>
            </a:r>
            <a:r>
              <a:rPr sz="950" dirty="0">
                <a:latin typeface="Times New Roman"/>
                <a:cs typeface="Times New Roman"/>
              </a:rPr>
              <a:t>ід</a:t>
            </a:r>
            <a:r>
              <a:rPr sz="950" spc="15" dirty="0">
                <a:latin typeface="Times New Roman"/>
                <a:cs typeface="Times New Roman"/>
              </a:rPr>
              <a:t>ина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991605" y="1764027"/>
            <a:ext cx="645795" cy="161290"/>
          </a:xfrm>
          <a:custGeom>
            <a:avLst/>
            <a:gdLst/>
            <a:ahLst/>
            <a:cxnLst/>
            <a:rect l="l" t="t" r="r" b="b"/>
            <a:pathLst>
              <a:path w="645795" h="161289">
                <a:moveTo>
                  <a:pt x="645412" y="0"/>
                </a:moveTo>
                <a:lnTo>
                  <a:pt x="0" y="0"/>
                </a:lnTo>
                <a:lnTo>
                  <a:pt x="0" y="160784"/>
                </a:lnTo>
                <a:lnTo>
                  <a:pt x="645412" y="160784"/>
                </a:lnTo>
                <a:lnTo>
                  <a:pt x="6454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928360" y="1509521"/>
            <a:ext cx="250825" cy="499109"/>
          </a:xfrm>
          <a:prstGeom prst="rect">
            <a:avLst/>
          </a:prstGeom>
          <a:ln w="8559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31445">
              <a:lnSpc>
                <a:spcPct val="100000"/>
              </a:lnSpc>
              <a:spcBef>
                <a:spcPts val="750"/>
              </a:spcBef>
            </a:pPr>
            <a:r>
              <a:rPr sz="950" spc="10" dirty="0">
                <a:latin typeface="Times New Roman"/>
                <a:cs typeface="Times New Roman"/>
              </a:rPr>
              <a:t>Рі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150836" y="1748528"/>
            <a:ext cx="43180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5" dirty="0">
                <a:latin typeface="Times New Roman"/>
                <a:cs typeface="Times New Roman"/>
              </a:rPr>
              <a:t>д</a:t>
            </a:r>
            <a:r>
              <a:rPr sz="950" spc="15" dirty="0">
                <a:latin typeface="Times New Roman"/>
                <a:cs typeface="Times New Roman"/>
              </a:rPr>
              <a:t>ин</a:t>
            </a:r>
            <a:r>
              <a:rPr sz="950" spc="30" dirty="0">
                <a:latin typeface="Times New Roman"/>
                <a:cs typeface="Times New Roman"/>
              </a:rPr>
              <a:t>а+</a:t>
            </a:r>
            <a:r>
              <a:rPr sz="950" spc="2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199632" y="1545335"/>
            <a:ext cx="128905" cy="229870"/>
          </a:xfrm>
          <a:custGeom>
            <a:avLst/>
            <a:gdLst/>
            <a:ahLst/>
            <a:cxnLst/>
            <a:rect l="l" t="t" r="r" b="b"/>
            <a:pathLst>
              <a:path w="128904" h="229869">
                <a:moveTo>
                  <a:pt x="0" y="229362"/>
                </a:moveTo>
                <a:lnTo>
                  <a:pt x="128778" y="0"/>
                </a:lnTo>
              </a:path>
            </a:pathLst>
          </a:custGeom>
          <a:ln w="8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4768088" y="2820662"/>
            <a:ext cx="2628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285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447791" y="2333744"/>
            <a:ext cx="26225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41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529328" y="2428491"/>
            <a:ext cx="295910" cy="161290"/>
          </a:xfrm>
          <a:custGeom>
            <a:avLst/>
            <a:gdLst/>
            <a:ahLst/>
            <a:cxnLst/>
            <a:rect l="l" t="t" r="r" b="b"/>
            <a:pathLst>
              <a:path w="295910" h="161289">
                <a:moveTo>
                  <a:pt x="295657" y="0"/>
                </a:moveTo>
                <a:lnTo>
                  <a:pt x="0" y="0"/>
                </a:lnTo>
                <a:lnTo>
                  <a:pt x="0" y="160784"/>
                </a:lnTo>
                <a:lnTo>
                  <a:pt x="295657" y="160784"/>
                </a:lnTo>
                <a:lnTo>
                  <a:pt x="29565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4378452" y="2008631"/>
            <a:ext cx="322580" cy="501015"/>
          </a:xfrm>
          <a:prstGeom prst="rect">
            <a:avLst/>
          </a:prstGeom>
          <a:ln w="8559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57785"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R="57785"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r">
              <a:lnSpc>
                <a:spcPts val="625"/>
              </a:lnSpc>
              <a:spcBef>
                <a:spcPts val="785"/>
              </a:spcBef>
            </a:pPr>
            <a:r>
              <a:rPr sz="950" spc="15" dirty="0">
                <a:latin typeface="Times New Roman"/>
                <a:cs typeface="Times New Roman"/>
              </a:rPr>
              <a:t>39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672077" y="2412992"/>
            <a:ext cx="13843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626864" y="2536697"/>
            <a:ext cx="480059" cy="285115"/>
          </a:xfrm>
          <a:custGeom>
            <a:avLst/>
            <a:gdLst/>
            <a:ahLst/>
            <a:cxnLst/>
            <a:rect l="l" t="t" r="r" b="b"/>
            <a:pathLst>
              <a:path w="480060" h="285114">
                <a:moveTo>
                  <a:pt x="0" y="259842"/>
                </a:moveTo>
                <a:lnTo>
                  <a:pt x="9798" y="222325"/>
                </a:lnTo>
                <a:lnTo>
                  <a:pt x="31396" y="152149"/>
                </a:lnTo>
                <a:lnTo>
                  <a:pt x="59126" y="96047"/>
                </a:lnTo>
                <a:lnTo>
                  <a:pt x="94130" y="53447"/>
                </a:lnTo>
                <a:lnTo>
                  <a:pt x="138553" y="21752"/>
                </a:lnTo>
                <a:lnTo>
                  <a:pt x="192107" y="1535"/>
                </a:lnTo>
                <a:lnTo>
                  <a:pt x="219456" y="0"/>
                </a:lnTo>
                <a:lnTo>
                  <a:pt x="246459" y="5286"/>
                </a:lnTo>
                <a:lnTo>
                  <a:pt x="301323" y="33004"/>
                </a:lnTo>
                <a:lnTo>
                  <a:pt x="359854" y="94535"/>
                </a:lnTo>
                <a:lnTo>
                  <a:pt x="392811" y="142494"/>
                </a:lnTo>
                <a:lnTo>
                  <a:pt x="423481" y="190452"/>
                </a:lnTo>
                <a:lnTo>
                  <a:pt x="447294" y="227838"/>
                </a:lnTo>
                <a:lnTo>
                  <a:pt x="462379" y="251448"/>
                </a:lnTo>
                <a:lnTo>
                  <a:pt x="471392" y="266985"/>
                </a:lnTo>
                <a:lnTo>
                  <a:pt x="476547" y="277237"/>
                </a:lnTo>
                <a:lnTo>
                  <a:pt x="480060" y="284988"/>
                </a:lnTo>
              </a:path>
              <a:path w="480060" h="285114">
                <a:moveTo>
                  <a:pt x="48768" y="284988"/>
                </a:moveTo>
                <a:lnTo>
                  <a:pt x="59757" y="236231"/>
                </a:lnTo>
                <a:lnTo>
                  <a:pt x="70961" y="189833"/>
                </a:lnTo>
                <a:lnTo>
                  <a:pt x="82307" y="148149"/>
                </a:lnTo>
                <a:lnTo>
                  <a:pt x="104548" y="87332"/>
                </a:lnTo>
                <a:lnTo>
                  <a:pt x="127051" y="53209"/>
                </a:lnTo>
                <a:lnTo>
                  <a:pt x="160543" y="30539"/>
                </a:lnTo>
                <a:lnTo>
                  <a:pt x="204739" y="19609"/>
                </a:lnTo>
                <a:lnTo>
                  <a:pt x="227838" y="20574"/>
                </a:lnTo>
                <a:lnTo>
                  <a:pt x="275748" y="32956"/>
                </a:lnTo>
                <a:lnTo>
                  <a:pt x="323088" y="69342"/>
                </a:lnTo>
                <a:lnTo>
                  <a:pt x="345436" y="106299"/>
                </a:lnTo>
                <a:lnTo>
                  <a:pt x="367569" y="154686"/>
                </a:lnTo>
                <a:lnTo>
                  <a:pt x="387274" y="203073"/>
                </a:lnTo>
                <a:lnTo>
                  <a:pt x="402336" y="240030"/>
                </a:lnTo>
                <a:lnTo>
                  <a:pt x="411599" y="261520"/>
                </a:lnTo>
                <a:lnTo>
                  <a:pt x="416433" y="274224"/>
                </a:lnTo>
                <a:lnTo>
                  <a:pt x="418409" y="281070"/>
                </a:lnTo>
                <a:lnTo>
                  <a:pt x="419100" y="284988"/>
                </a:lnTo>
              </a:path>
            </a:pathLst>
          </a:custGeom>
          <a:ln w="199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296153" y="2494526"/>
            <a:ext cx="2628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364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5096764" y="2476055"/>
            <a:ext cx="704215" cy="612140"/>
            <a:chOff x="5096764" y="2476055"/>
            <a:chExt cx="704215" cy="612140"/>
          </a:xfrm>
        </p:grpSpPr>
        <p:sp>
          <p:nvSpPr>
            <p:cNvPr id="48" name="object 48"/>
            <p:cNvSpPr/>
            <p:nvPr/>
          </p:nvSpPr>
          <p:spPr>
            <a:xfrm>
              <a:off x="5106924" y="2487929"/>
              <a:ext cx="679450" cy="426720"/>
            </a:xfrm>
            <a:custGeom>
              <a:avLst/>
              <a:gdLst/>
              <a:ahLst/>
              <a:cxnLst/>
              <a:rect l="l" t="t" r="r" b="b"/>
              <a:pathLst>
                <a:path w="679450" h="426719">
                  <a:moveTo>
                    <a:pt x="0" y="333756"/>
                  </a:moveTo>
                  <a:lnTo>
                    <a:pt x="12358" y="294917"/>
                  </a:lnTo>
                  <a:lnTo>
                    <a:pt x="25717" y="256794"/>
                  </a:lnTo>
                  <a:lnTo>
                    <a:pt x="40505" y="220384"/>
                  </a:lnTo>
                  <a:lnTo>
                    <a:pt x="76366" y="155519"/>
                  </a:lnTo>
                  <a:lnTo>
                    <a:pt x="120800" y="100322"/>
                  </a:lnTo>
                  <a:lnTo>
                    <a:pt x="159639" y="58721"/>
                  </a:lnTo>
                  <a:lnTo>
                    <a:pt x="192309" y="31003"/>
                  </a:lnTo>
                  <a:lnTo>
                    <a:pt x="233707" y="11894"/>
                  </a:lnTo>
                  <a:lnTo>
                    <a:pt x="283833" y="1393"/>
                  </a:lnTo>
                  <a:lnTo>
                    <a:pt x="308610" y="0"/>
                  </a:lnTo>
                  <a:lnTo>
                    <a:pt x="332636" y="107"/>
                  </a:lnTo>
                  <a:lnTo>
                    <a:pt x="380404" y="8036"/>
                  </a:lnTo>
                  <a:lnTo>
                    <a:pt x="435387" y="41100"/>
                  </a:lnTo>
                  <a:lnTo>
                    <a:pt x="466915" y="68199"/>
                  </a:lnTo>
                  <a:lnTo>
                    <a:pt x="498729" y="99869"/>
                  </a:lnTo>
                  <a:lnTo>
                    <a:pt x="528828" y="134112"/>
                  </a:lnTo>
                  <a:lnTo>
                    <a:pt x="557474" y="171914"/>
                  </a:lnTo>
                  <a:lnTo>
                    <a:pt x="585978" y="214217"/>
                  </a:lnTo>
                  <a:lnTo>
                    <a:pt x="612195" y="257234"/>
                  </a:lnTo>
                  <a:lnTo>
                    <a:pt x="633984" y="297180"/>
                  </a:lnTo>
                  <a:lnTo>
                    <a:pt x="650224" y="332315"/>
                  </a:lnTo>
                  <a:lnTo>
                    <a:pt x="671274" y="396299"/>
                  </a:lnTo>
                  <a:lnTo>
                    <a:pt x="678942" y="426720"/>
                  </a:lnTo>
                </a:path>
              </a:pathLst>
            </a:custGeom>
            <a:ln w="199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530596" y="2533649"/>
              <a:ext cx="260350" cy="544830"/>
            </a:xfrm>
            <a:custGeom>
              <a:avLst/>
              <a:gdLst/>
              <a:ahLst/>
              <a:cxnLst/>
              <a:rect l="l" t="t" r="r" b="b"/>
              <a:pathLst>
                <a:path w="260350" h="544830">
                  <a:moveTo>
                    <a:pt x="0" y="0"/>
                  </a:moveTo>
                  <a:lnTo>
                    <a:pt x="41243" y="52959"/>
                  </a:lnTo>
                  <a:lnTo>
                    <a:pt x="78486" y="105918"/>
                  </a:lnTo>
                  <a:lnTo>
                    <a:pt x="108680" y="156495"/>
                  </a:lnTo>
                  <a:lnTo>
                    <a:pt x="137160" y="211074"/>
                  </a:lnTo>
                  <a:lnTo>
                    <a:pt x="153281" y="241446"/>
                  </a:lnTo>
                  <a:lnTo>
                    <a:pt x="186666" y="307621"/>
                  </a:lnTo>
                  <a:lnTo>
                    <a:pt x="201930" y="344424"/>
                  </a:lnTo>
                  <a:lnTo>
                    <a:pt x="217015" y="387715"/>
                  </a:lnTo>
                  <a:lnTo>
                    <a:pt x="232314" y="436435"/>
                  </a:lnTo>
                  <a:lnTo>
                    <a:pt x="245756" y="482012"/>
                  </a:lnTo>
                  <a:lnTo>
                    <a:pt x="259341" y="534292"/>
                  </a:lnTo>
                  <a:lnTo>
                    <a:pt x="259842" y="542639"/>
                  </a:lnTo>
                  <a:lnTo>
                    <a:pt x="258056" y="544270"/>
                  </a:lnTo>
                  <a:lnTo>
                    <a:pt x="255270" y="542544"/>
                  </a:lnTo>
                </a:path>
              </a:pathLst>
            </a:custGeom>
            <a:ln w="1996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54168" y="2486215"/>
              <a:ext cx="376555" cy="371475"/>
            </a:xfrm>
            <a:custGeom>
              <a:avLst/>
              <a:gdLst/>
              <a:ahLst/>
              <a:cxnLst/>
              <a:rect l="l" t="t" r="r" b="b"/>
              <a:pathLst>
                <a:path w="376554" h="371475">
                  <a:moveTo>
                    <a:pt x="0" y="371284"/>
                  </a:moveTo>
                  <a:lnTo>
                    <a:pt x="13287" y="324778"/>
                  </a:lnTo>
                  <a:lnTo>
                    <a:pt x="26860" y="279844"/>
                  </a:lnTo>
                  <a:lnTo>
                    <a:pt x="40719" y="237767"/>
                  </a:lnTo>
                  <a:lnTo>
                    <a:pt x="54864" y="199834"/>
                  </a:lnTo>
                  <a:lnTo>
                    <a:pt x="83153" y="136874"/>
                  </a:lnTo>
                  <a:lnTo>
                    <a:pt x="114300" y="87058"/>
                  </a:lnTo>
                  <a:lnTo>
                    <a:pt x="149828" y="48958"/>
                  </a:lnTo>
                  <a:lnTo>
                    <a:pt x="188214" y="22288"/>
                  </a:lnTo>
                  <a:lnTo>
                    <a:pt x="229552" y="4381"/>
                  </a:lnTo>
                  <a:lnTo>
                    <a:pt x="251436" y="0"/>
                  </a:lnTo>
                  <a:lnTo>
                    <a:pt x="274320" y="190"/>
                  </a:lnTo>
                  <a:lnTo>
                    <a:pt x="298525" y="6179"/>
                  </a:lnTo>
                  <a:lnTo>
                    <a:pt x="323945" y="17240"/>
                  </a:lnTo>
                  <a:lnTo>
                    <a:pt x="350079" y="31587"/>
                  </a:lnTo>
                  <a:lnTo>
                    <a:pt x="376428" y="47434"/>
                  </a:lnTo>
                </a:path>
              </a:pathLst>
            </a:custGeom>
            <a:ln w="199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280660" y="2642973"/>
              <a:ext cx="346075" cy="235585"/>
            </a:xfrm>
            <a:custGeom>
              <a:avLst/>
              <a:gdLst/>
              <a:ahLst/>
              <a:cxnLst/>
              <a:rect l="l" t="t" r="r" b="b"/>
              <a:pathLst>
                <a:path w="346075" h="235585">
                  <a:moveTo>
                    <a:pt x="0" y="190142"/>
                  </a:moveTo>
                  <a:lnTo>
                    <a:pt x="4095" y="142898"/>
                  </a:lnTo>
                  <a:lnTo>
                    <a:pt x="16764" y="97940"/>
                  </a:lnTo>
                  <a:lnTo>
                    <a:pt x="44958" y="51935"/>
                  </a:lnTo>
                  <a:lnTo>
                    <a:pt x="82296" y="15644"/>
                  </a:lnTo>
                  <a:lnTo>
                    <a:pt x="126015" y="1166"/>
                  </a:lnTo>
                  <a:lnTo>
                    <a:pt x="149268" y="0"/>
                  </a:lnTo>
                  <a:lnTo>
                    <a:pt x="171450" y="2690"/>
                  </a:lnTo>
                  <a:lnTo>
                    <a:pt x="211550" y="18883"/>
                  </a:lnTo>
                  <a:lnTo>
                    <a:pt x="249936" y="49934"/>
                  </a:lnTo>
                  <a:lnTo>
                    <a:pt x="289179" y="99369"/>
                  </a:lnTo>
                  <a:lnTo>
                    <a:pt x="321564" y="152804"/>
                  </a:lnTo>
                  <a:lnTo>
                    <a:pt x="338042" y="195667"/>
                  </a:lnTo>
                  <a:lnTo>
                    <a:pt x="342459" y="215598"/>
                  </a:lnTo>
                  <a:lnTo>
                    <a:pt x="345948" y="235100"/>
                  </a:lnTo>
                </a:path>
                <a:path w="346075" h="235585">
                  <a:moveTo>
                    <a:pt x="41148" y="214526"/>
                  </a:moveTo>
                  <a:lnTo>
                    <a:pt x="44005" y="145565"/>
                  </a:lnTo>
                  <a:lnTo>
                    <a:pt x="54864" y="88034"/>
                  </a:lnTo>
                  <a:lnTo>
                    <a:pt x="80010" y="46029"/>
                  </a:lnTo>
                  <a:lnTo>
                    <a:pt x="109728" y="19454"/>
                  </a:lnTo>
                  <a:lnTo>
                    <a:pt x="132588" y="12120"/>
                  </a:lnTo>
                  <a:lnTo>
                    <a:pt x="143589" y="13561"/>
                  </a:lnTo>
                  <a:lnTo>
                    <a:pt x="155448" y="15644"/>
                  </a:lnTo>
                  <a:lnTo>
                    <a:pt x="168878" y="16561"/>
                  </a:lnTo>
                  <a:lnTo>
                    <a:pt x="212598" y="33170"/>
                  </a:lnTo>
                  <a:lnTo>
                    <a:pt x="247269" y="77271"/>
                  </a:lnTo>
                  <a:lnTo>
                    <a:pt x="277368" y="132230"/>
                  </a:lnTo>
                  <a:lnTo>
                    <a:pt x="290322" y="183094"/>
                  </a:lnTo>
                  <a:lnTo>
                    <a:pt x="292798" y="208954"/>
                  </a:lnTo>
                  <a:lnTo>
                    <a:pt x="294132" y="235100"/>
                  </a:lnTo>
                </a:path>
              </a:pathLst>
            </a:custGeom>
            <a:ln w="1996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4625704" y="1900683"/>
            <a:ext cx="170815" cy="36576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5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uCu</a:t>
            </a:r>
            <a:r>
              <a:rPr sz="900" baseline="-13888" dirty="0">
                <a:latin typeface="Times New Roman"/>
                <a:cs typeface="Times New Roman"/>
              </a:rPr>
              <a:t>3</a:t>
            </a:r>
            <a:endParaRPr sz="900" baseline="-13888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240639" y="1921406"/>
            <a:ext cx="163830" cy="32512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dirty="0">
                <a:latin typeface="Times New Roman"/>
                <a:cs typeface="Times New Roman"/>
              </a:rPr>
              <a:t>AuCu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5389626" y="1892045"/>
            <a:ext cx="680085" cy="821690"/>
            <a:chOff x="5389626" y="1892045"/>
            <a:chExt cx="680085" cy="821690"/>
          </a:xfrm>
        </p:grpSpPr>
        <p:sp>
          <p:nvSpPr>
            <p:cNvPr id="55" name="object 55"/>
            <p:cNvSpPr/>
            <p:nvPr/>
          </p:nvSpPr>
          <p:spPr>
            <a:xfrm>
              <a:off x="5389626" y="1892045"/>
              <a:ext cx="45720" cy="590550"/>
            </a:xfrm>
            <a:custGeom>
              <a:avLst/>
              <a:gdLst/>
              <a:ahLst/>
              <a:cxnLst/>
              <a:rect l="l" t="t" r="r" b="b"/>
              <a:pathLst>
                <a:path w="45720" h="590550">
                  <a:moveTo>
                    <a:pt x="0" y="476250"/>
                  </a:moveTo>
                  <a:lnTo>
                    <a:pt x="22098" y="590550"/>
                  </a:lnTo>
                  <a:lnTo>
                    <a:pt x="36271" y="521970"/>
                  </a:lnTo>
                  <a:lnTo>
                    <a:pt x="12954" y="521970"/>
                  </a:lnTo>
                  <a:lnTo>
                    <a:pt x="13068" y="502386"/>
                  </a:lnTo>
                  <a:lnTo>
                    <a:pt x="0" y="476250"/>
                  </a:lnTo>
                  <a:close/>
                </a:path>
                <a:path w="45720" h="590550">
                  <a:moveTo>
                    <a:pt x="13068" y="502386"/>
                  </a:moveTo>
                  <a:lnTo>
                    <a:pt x="12954" y="521970"/>
                  </a:lnTo>
                  <a:lnTo>
                    <a:pt x="22860" y="521970"/>
                  </a:lnTo>
                  <a:lnTo>
                    <a:pt x="13068" y="502386"/>
                  </a:lnTo>
                  <a:close/>
                </a:path>
                <a:path w="45720" h="590550">
                  <a:moveTo>
                    <a:pt x="36576" y="0"/>
                  </a:moveTo>
                  <a:lnTo>
                    <a:pt x="16002" y="0"/>
                  </a:lnTo>
                  <a:lnTo>
                    <a:pt x="13068" y="502386"/>
                  </a:lnTo>
                  <a:lnTo>
                    <a:pt x="22860" y="521970"/>
                  </a:lnTo>
                  <a:lnTo>
                    <a:pt x="32912" y="501864"/>
                  </a:lnTo>
                  <a:lnTo>
                    <a:pt x="36576" y="0"/>
                  </a:lnTo>
                  <a:close/>
                </a:path>
                <a:path w="45720" h="590550">
                  <a:moveTo>
                    <a:pt x="32912" y="501864"/>
                  </a:moveTo>
                  <a:lnTo>
                    <a:pt x="22860" y="521970"/>
                  </a:lnTo>
                  <a:lnTo>
                    <a:pt x="32766" y="521970"/>
                  </a:lnTo>
                  <a:lnTo>
                    <a:pt x="32912" y="501864"/>
                  </a:lnTo>
                  <a:close/>
                </a:path>
                <a:path w="45720" h="590550">
                  <a:moveTo>
                    <a:pt x="45720" y="476250"/>
                  </a:moveTo>
                  <a:lnTo>
                    <a:pt x="32912" y="501864"/>
                  </a:lnTo>
                  <a:lnTo>
                    <a:pt x="32766" y="521970"/>
                  </a:lnTo>
                  <a:lnTo>
                    <a:pt x="36271" y="521970"/>
                  </a:lnTo>
                  <a:lnTo>
                    <a:pt x="45720" y="4762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900165" y="2330959"/>
              <a:ext cx="169545" cy="382905"/>
            </a:xfrm>
            <a:custGeom>
              <a:avLst/>
              <a:gdLst/>
              <a:ahLst/>
              <a:cxnLst/>
              <a:rect l="l" t="t" r="r" b="b"/>
              <a:pathLst>
                <a:path w="169545" h="382905">
                  <a:moveTo>
                    <a:pt x="169162" y="0"/>
                  </a:moveTo>
                  <a:lnTo>
                    <a:pt x="0" y="0"/>
                  </a:lnTo>
                  <a:lnTo>
                    <a:pt x="0" y="382522"/>
                  </a:lnTo>
                  <a:lnTo>
                    <a:pt x="169162" y="382522"/>
                  </a:lnTo>
                  <a:lnTo>
                    <a:pt x="169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5898245" y="2336814"/>
            <a:ext cx="170815" cy="36830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950" spc="5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u</a:t>
            </a:r>
            <a:r>
              <a:rPr sz="900" spc="7" baseline="-13888" dirty="0">
                <a:latin typeface="Times New Roman"/>
                <a:cs typeface="Times New Roman"/>
              </a:rPr>
              <a:t>3</a:t>
            </a:r>
            <a:r>
              <a:rPr sz="950" spc="10" dirty="0">
                <a:latin typeface="Times New Roman"/>
                <a:cs typeface="Times New Roman"/>
              </a:rPr>
              <a:t>Cu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804920" y="1007102"/>
            <a:ext cx="29210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0" dirty="0">
                <a:latin typeface="Times New Roman"/>
                <a:cs typeface="Times New Roman"/>
              </a:rPr>
              <a:t>T</a:t>
            </a:r>
            <a:r>
              <a:rPr sz="950" spc="5" dirty="0">
                <a:latin typeface="Times New Roman"/>
                <a:cs typeface="Times New Roman"/>
              </a:rPr>
              <a:t>, </a:t>
            </a:r>
            <a:r>
              <a:rPr sz="950" spc="15" dirty="0">
                <a:latin typeface="Symbol"/>
                <a:cs typeface="Symbol"/>
              </a:rPr>
              <a:t></a:t>
            </a:r>
            <a:r>
              <a:rPr sz="950" spc="20" dirty="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819397" y="1398008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1000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884167" y="1901690"/>
            <a:ext cx="21336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800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884167" y="2405371"/>
            <a:ext cx="21336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400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884167" y="2921246"/>
            <a:ext cx="21336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200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4624578" y="1021841"/>
            <a:ext cx="1554480" cy="2247265"/>
          </a:xfrm>
          <a:custGeom>
            <a:avLst/>
            <a:gdLst/>
            <a:ahLst/>
            <a:cxnLst/>
            <a:rect l="l" t="t" r="r" b="b"/>
            <a:pathLst>
              <a:path w="1554479" h="2247265">
                <a:moveTo>
                  <a:pt x="0" y="4572"/>
                </a:moveTo>
                <a:lnTo>
                  <a:pt x="0" y="2247138"/>
                </a:lnTo>
              </a:path>
              <a:path w="1554479" h="2247265">
                <a:moveTo>
                  <a:pt x="505206" y="0"/>
                </a:moveTo>
                <a:lnTo>
                  <a:pt x="505206" y="2242566"/>
                </a:lnTo>
              </a:path>
              <a:path w="1554479" h="2247265">
                <a:moveTo>
                  <a:pt x="1554480" y="0"/>
                </a:moveTo>
                <a:lnTo>
                  <a:pt x="1554480" y="2242566"/>
                </a:lnTo>
              </a:path>
            </a:pathLst>
          </a:custGeom>
          <a:ln w="8559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4015994" y="3245096"/>
            <a:ext cx="2811780" cy="3194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53340">
              <a:lnSpc>
                <a:spcPts val="1135"/>
              </a:lnSpc>
              <a:spcBef>
                <a:spcPts val="130"/>
              </a:spcBef>
              <a:tabLst>
                <a:tab pos="291465" algn="l"/>
                <a:tab pos="812165" algn="l"/>
                <a:tab pos="1337945" algn="l"/>
                <a:tab pos="1854835" algn="l"/>
                <a:tab pos="2370455" algn="l"/>
              </a:tabLst>
            </a:pPr>
            <a:r>
              <a:rPr sz="950" spc="15" dirty="0">
                <a:latin typeface="Times New Roman"/>
                <a:cs typeface="Times New Roman"/>
              </a:rPr>
              <a:t>0	10  </a:t>
            </a:r>
            <a:r>
              <a:rPr sz="950" spc="2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20	30  </a:t>
            </a:r>
            <a:r>
              <a:rPr sz="950" spc="18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40	50  </a:t>
            </a:r>
            <a:r>
              <a:rPr sz="950" spc="18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60	</a:t>
            </a:r>
            <a:r>
              <a:rPr sz="950" spc="10" dirty="0">
                <a:latin typeface="Times New Roman"/>
                <a:cs typeface="Times New Roman"/>
              </a:rPr>
              <a:t>70  </a:t>
            </a:r>
            <a:r>
              <a:rPr sz="950" spc="254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80	90  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100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135"/>
              </a:lnSpc>
              <a:tabLst>
                <a:tab pos="1268730" algn="l"/>
                <a:tab pos="2627630" algn="l"/>
              </a:tabLst>
            </a:pPr>
            <a:r>
              <a:rPr sz="950" spc="20" dirty="0">
                <a:latin typeface="Times New Roman"/>
                <a:cs typeface="Times New Roman"/>
              </a:rPr>
              <a:t>Cu	</a:t>
            </a:r>
            <a:r>
              <a:rPr sz="950" spc="10" dirty="0">
                <a:latin typeface="Times New Roman"/>
                <a:cs typeface="Times New Roman"/>
              </a:rPr>
              <a:t>Au,</a:t>
            </a:r>
            <a:r>
              <a:rPr sz="950" spc="25" dirty="0">
                <a:latin typeface="Times New Roman"/>
                <a:cs typeface="Times New Roman"/>
              </a:rPr>
              <a:t> %	</a:t>
            </a:r>
            <a:r>
              <a:rPr sz="950" spc="10" dirty="0">
                <a:latin typeface="Times New Roman"/>
                <a:cs typeface="Times New Roman"/>
              </a:rPr>
              <a:t>Au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5236464" y="3547109"/>
            <a:ext cx="508000" cy="41275"/>
          </a:xfrm>
          <a:custGeom>
            <a:avLst/>
            <a:gdLst/>
            <a:ahLst/>
            <a:cxnLst/>
            <a:rect l="l" t="t" r="r" b="b"/>
            <a:pathLst>
              <a:path w="508000" h="41275">
                <a:moveTo>
                  <a:pt x="393192" y="0"/>
                </a:moveTo>
                <a:lnTo>
                  <a:pt x="438912" y="22860"/>
                </a:lnTo>
                <a:lnTo>
                  <a:pt x="402334" y="41148"/>
                </a:lnTo>
                <a:lnTo>
                  <a:pt x="416049" y="41148"/>
                </a:lnTo>
                <a:lnTo>
                  <a:pt x="477012" y="28956"/>
                </a:lnTo>
                <a:lnTo>
                  <a:pt x="441960" y="28956"/>
                </a:lnTo>
                <a:lnTo>
                  <a:pt x="445008" y="25908"/>
                </a:lnTo>
                <a:lnTo>
                  <a:pt x="445008" y="19812"/>
                </a:lnTo>
                <a:lnTo>
                  <a:pt x="441960" y="17526"/>
                </a:lnTo>
                <a:lnTo>
                  <a:pt x="480822" y="17526"/>
                </a:lnTo>
                <a:lnTo>
                  <a:pt x="393192" y="0"/>
                </a:lnTo>
                <a:close/>
              </a:path>
              <a:path w="508000" h="41275">
                <a:moveTo>
                  <a:pt x="428244" y="17526"/>
                </a:moveTo>
                <a:lnTo>
                  <a:pt x="3048" y="17526"/>
                </a:lnTo>
                <a:lnTo>
                  <a:pt x="0" y="19812"/>
                </a:lnTo>
                <a:lnTo>
                  <a:pt x="0" y="25908"/>
                </a:lnTo>
                <a:lnTo>
                  <a:pt x="3048" y="28956"/>
                </a:lnTo>
                <a:lnTo>
                  <a:pt x="426720" y="28956"/>
                </a:lnTo>
                <a:lnTo>
                  <a:pt x="438912" y="22860"/>
                </a:lnTo>
                <a:lnTo>
                  <a:pt x="428244" y="17526"/>
                </a:lnTo>
                <a:close/>
              </a:path>
              <a:path w="508000" h="41275">
                <a:moveTo>
                  <a:pt x="480822" y="17526"/>
                </a:moveTo>
                <a:lnTo>
                  <a:pt x="441960" y="17526"/>
                </a:lnTo>
                <a:lnTo>
                  <a:pt x="445008" y="19812"/>
                </a:lnTo>
                <a:lnTo>
                  <a:pt x="445008" y="25908"/>
                </a:lnTo>
                <a:lnTo>
                  <a:pt x="441960" y="28956"/>
                </a:lnTo>
                <a:lnTo>
                  <a:pt x="477012" y="28956"/>
                </a:lnTo>
                <a:lnTo>
                  <a:pt x="507492" y="22860"/>
                </a:lnTo>
                <a:lnTo>
                  <a:pt x="480822" y="175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4405376" y="3641841"/>
            <a:ext cx="183197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53365" marR="5080" indent="-24130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13.7. </a:t>
            </a:r>
            <a:r>
              <a:rPr sz="1000" spc="-5" dirty="0">
                <a:latin typeface="Times New Roman"/>
                <a:cs typeface="Times New Roman"/>
              </a:rPr>
              <a:t>Діаграма стану сплавів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золото»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7" name="object 67"/>
          <p:cNvGrpSpPr/>
          <p:nvPr/>
        </p:nvGrpSpPr>
        <p:grpSpPr>
          <a:xfrm>
            <a:off x="4655375" y="6856793"/>
            <a:ext cx="2004695" cy="1762760"/>
            <a:chOff x="4655375" y="6856793"/>
            <a:chExt cx="2004695" cy="1762760"/>
          </a:xfrm>
        </p:grpSpPr>
        <p:sp>
          <p:nvSpPr>
            <p:cNvPr id="68" name="object 68"/>
            <p:cNvSpPr/>
            <p:nvPr/>
          </p:nvSpPr>
          <p:spPr>
            <a:xfrm>
              <a:off x="4662678" y="6864095"/>
              <a:ext cx="1990089" cy="1747520"/>
            </a:xfrm>
            <a:custGeom>
              <a:avLst/>
              <a:gdLst/>
              <a:ahLst/>
              <a:cxnLst/>
              <a:rect l="l" t="t" r="r" b="b"/>
              <a:pathLst>
                <a:path w="1990090" h="1747520">
                  <a:moveTo>
                    <a:pt x="994410" y="0"/>
                  </a:moveTo>
                  <a:lnTo>
                    <a:pt x="0" y="1747266"/>
                  </a:lnTo>
                  <a:lnTo>
                    <a:pt x="1989582" y="1747266"/>
                  </a:lnTo>
                  <a:lnTo>
                    <a:pt x="994410" y="0"/>
                  </a:lnTo>
                  <a:close/>
                </a:path>
              </a:pathLst>
            </a:custGeom>
            <a:ln w="142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770120" y="6973061"/>
              <a:ext cx="1776730" cy="1642110"/>
            </a:xfrm>
            <a:custGeom>
              <a:avLst/>
              <a:gdLst/>
              <a:ahLst/>
              <a:cxnLst/>
              <a:rect l="l" t="t" r="r" b="b"/>
              <a:pathLst>
                <a:path w="1776729" h="1642109">
                  <a:moveTo>
                    <a:pt x="573786" y="447294"/>
                  </a:moveTo>
                  <a:lnTo>
                    <a:pt x="605504" y="500253"/>
                  </a:lnTo>
                  <a:lnTo>
                    <a:pt x="635508" y="546354"/>
                  </a:lnTo>
                  <a:lnTo>
                    <a:pt x="660749" y="581215"/>
                  </a:lnTo>
                  <a:lnTo>
                    <a:pt x="688848" y="608076"/>
                  </a:lnTo>
                  <a:lnTo>
                    <a:pt x="729043" y="632364"/>
                  </a:lnTo>
                  <a:lnTo>
                    <a:pt x="772668" y="642366"/>
                  </a:lnTo>
                  <a:lnTo>
                    <a:pt x="792599" y="635186"/>
                  </a:lnTo>
                  <a:lnTo>
                    <a:pt x="830746" y="604539"/>
                  </a:lnTo>
                  <a:lnTo>
                    <a:pt x="863584" y="570738"/>
                  </a:lnTo>
                  <a:lnTo>
                    <a:pt x="891397" y="534352"/>
                  </a:lnTo>
                  <a:lnTo>
                    <a:pt x="906018" y="515874"/>
                  </a:lnTo>
                  <a:lnTo>
                    <a:pt x="923746" y="498514"/>
                  </a:lnTo>
                  <a:lnTo>
                    <a:pt x="943260" y="481584"/>
                  </a:lnTo>
                  <a:lnTo>
                    <a:pt x="960346" y="462938"/>
                  </a:lnTo>
                  <a:lnTo>
                    <a:pt x="970788" y="440436"/>
                  </a:lnTo>
                  <a:lnTo>
                    <a:pt x="972883" y="413492"/>
                  </a:lnTo>
                  <a:lnTo>
                    <a:pt x="968692" y="383190"/>
                  </a:lnTo>
                  <a:lnTo>
                    <a:pt x="961358" y="349888"/>
                  </a:lnTo>
                  <a:lnTo>
                    <a:pt x="954024" y="313944"/>
                  </a:lnTo>
                  <a:lnTo>
                    <a:pt x="946630" y="272593"/>
                  </a:lnTo>
                  <a:lnTo>
                    <a:pt x="938307" y="226599"/>
                  </a:lnTo>
                  <a:lnTo>
                    <a:pt x="929270" y="181606"/>
                  </a:lnTo>
                  <a:lnTo>
                    <a:pt x="919734" y="143256"/>
                  </a:lnTo>
                  <a:lnTo>
                    <a:pt x="898398" y="90011"/>
                  </a:lnTo>
                  <a:lnTo>
                    <a:pt x="874776" y="51054"/>
                  </a:lnTo>
                  <a:lnTo>
                    <a:pt x="849820" y="21812"/>
                  </a:lnTo>
                  <a:lnTo>
                    <a:pt x="836842" y="10441"/>
                  </a:lnTo>
                  <a:lnTo>
                    <a:pt x="823722" y="0"/>
                  </a:lnTo>
                </a:path>
                <a:path w="1776729" h="1642109">
                  <a:moveTo>
                    <a:pt x="922782" y="136398"/>
                  </a:moveTo>
                  <a:lnTo>
                    <a:pt x="979170" y="64770"/>
                  </a:lnTo>
                </a:path>
                <a:path w="1776729" h="1642109">
                  <a:moveTo>
                    <a:pt x="979170" y="409956"/>
                  </a:moveTo>
                  <a:lnTo>
                    <a:pt x="991354" y="460367"/>
                  </a:lnTo>
                  <a:lnTo>
                    <a:pt x="1003243" y="511245"/>
                  </a:lnTo>
                  <a:lnTo>
                    <a:pt x="1014412" y="562927"/>
                  </a:lnTo>
                  <a:lnTo>
                    <a:pt x="1024438" y="615752"/>
                  </a:lnTo>
                  <a:lnTo>
                    <a:pt x="1032898" y="670059"/>
                  </a:lnTo>
                  <a:lnTo>
                    <a:pt x="1039368" y="726186"/>
                  </a:lnTo>
                  <a:lnTo>
                    <a:pt x="1043457" y="776122"/>
                  </a:lnTo>
                  <a:lnTo>
                    <a:pt x="1046521" y="828125"/>
                  </a:lnTo>
                  <a:lnTo>
                    <a:pt x="1048465" y="881460"/>
                  </a:lnTo>
                  <a:lnTo>
                    <a:pt x="1049196" y="935396"/>
                  </a:lnTo>
                  <a:lnTo>
                    <a:pt x="1048620" y="989198"/>
                  </a:lnTo>
                  <a:lnTo>
                    <a:pt x="1046645" y="1042133"/>
                  </a:lnTo>
                  <a:lnTo>
                    <a:pt x="1043178" y="1093470"/>
                  </a:lnTo>
                  <a:lnTo>
                    <a:pt x="1037592" y="1144359"/>
                  </a:lnTo>
                  <a:lnTo>
                    <a:pt x="1030221" y="1195849"/>
                  </a:lnTo>
                  <a:lnTo>
                    <a:pt x="1021424" y="1247045"/>
                  </a:lnTo>
                  <a:lnTo>
                    <a:pt x="1011560" y="1297055"/>
                  </a:lnTo>
                  <a:lnTo>
                    <a:pt x="1000990" y="1344985"/>
                  </a:lnTo>
                  <a:lnTo>
                    <a:pt x="990073" y="1389943"/>
                  </a:lnTo>
                  <a:lnTo>
                    <a:pt x="979170" y="1431036"/>
                  </a:lnTo>
                  <a:lnTo>
                    <a:pt x="959274" y="1493424"/>
                  </a:lnTo>
                  <a:lnTo>
                    <a:pt x="937736" y="1546669"/>
                  </a:lnTo>
                  <a:lnTo>
                    <a:pt x="915197" y="1593913"/>
                  </a:lnTo>
                  <a:lnTo>
                    <a:pt x="892302" y="1638300"/>
                  </a:lnTo>
                </a:path>
                <a:path w="1776729" h="1642109">
                  <a:moveTo>
                    <a:pt x="1179576" y="406146"/>
                  </a:moveTo>
                  <a:lnTo>
                    <a:pt x="1191457" y="450811"/>
                  </a:lnTo>
                  <a:lnTo>
                    <a:pt x="1203301" y="497744"/>
                  </a:lnTo>
                  <a:lnTo>
                    <a:pt x="1215073" y="549395"/>
                  </a:lnTo>
                  <a:lnTo>
                    <a:pt x="1226734" y="608216"/>
                  </a:lnTo>
                  <a:lnTo>
                    <a:pt x="1238250" y="676656"/>
                  </a:lnTo>
                  <a:lnTo>
                    <a:pt x="1244849" y="720070"/>
                  </a:lnTo>
                  <a:lnTo>
                    <a:pt x="1252214" y="767880"/>
                  </a:lnTo>
                  <a:lnTo>
                    <a:pt x="1259981" y="819121"/>
                  </a:lnTo>
                  <a:lnTo>
                    <a:pt x="1267785" y="872827"/>
                  </a:lnTo>
                  <a:lnTo>
                    <a:pt x="1275262" y="928032"/>
                  </a:lnTo>
                  <a:lnTo>
                    <a:pt x="1282050" y="983770"/>
                  </a:lnTo>
                  <a:lnTo>
                    <a:pt x="1287785" y="1039075"/>
                  </a:lnTo>
                  <a:lnTo>
                    <a:pt x="1292102" y="1092981"/>
                  </a:lnTo>
                  <a:lnTo>
                    <a:pt x="1294638" y="1144524"/>
                  </a:lnTo>
                  <a:lnTo>
                    <a:pt x="1294768" y="1195913"/>
                  </a:lnTo>
                  <a:lnTo>
                    <a:pt x="1292917" y="1249598"/>
                  </a:lnTo>
                  <a:lnTo>
                    <a:pt x="1289529" y="1304205"/>
                  </a:lnTo>
                  <a:lnTo>
                    <a:pt x="1285050" y="1358360"/>
                  </a:lnTo>
                  <a:lnTo>
                    <a:pt x="1279925" y="1410690"/>
                  </a:lnTo>
                  <a:lnTo>
                    <a:pt x="1274600" y="1459822"/>
                  </a:lnTo>
                  <a:lnTo>
                    <a:pt x="1269519" y="1504382"/>
                  </a:lnTo>
                  <a:lnTo>
                    <a:pt x="1265128" y="1542996"/>
                  </a:lnTo>
                  <a:lnTo>
                    <a:pt x="1261872" y="1574292"/>
                  </a:lnTo>
                  <a:lnTo>
                    <a:pt x="1256942" y="1620035"/>
                  </a:lnTo>
                  <a:lnTo>
                    <a:pt x="1253299" y="1639633"/>
                  </a:lnTo>
                  <a:lnTo>
                    <a:pt x="1250513" y="1641800"/>
                  </a:lnTo>
                  <a:lnTo>
                    <a:pt x="1248156" y="1635252"/>
                  </a:lnTo>
                </a:path>
                <a:path w="1776729" h="1642109">
                  <a:moveTo>
                    <a:pt x="768858" y="645414"/>
                  </a:moveTo>
                  <a:lnTo>
                    <a:pt x="768803" y="697809"/>
                  </a:lnTo>
                  <a:lnTo>
                    <a:pt x="768419" y="749472"/>
                  </a:lnTo>
                  <a:lnTo>
                    <a:pt x="767376" y="799856"/>
                  </a:lnTo>
                  <a:lnTo>
                    <a:pt x="765346" y="848410"/>
                  </a:lnTo>
                  <a:lnTo>
                    <a:pt x="762000" y="894588"/>
                  </a:lnTo>
                  <a:lnTo>
                    <a:pt x="755249" y="951011"/>
                  </a:lnTo>
                  <a:lnTo>
                    <a:pt x="746283" y="1005363"/>
                  </a:lnTo>
                  <a:lnTo>
                    <a:pt x="736603" y="1055000"/>
                  </a:lnTo>
                  <a:lnTo>
                    <a:pt x="727710" y="1097280"/>
                  </a:lnTo>
                  <a:lnTo>
                    <a:pt x="711612" y="1156716"/>
                  </a:lnTo>
                  <a:lnTo>
                    <a:pt x="697230" y="1195578"/>
                  </a:lnTo>
                  <a:lnTo>
                    <a:pt x="680942" y="1224724"/>
                  </a:lnTo>
                  <a:lnTo>
                    <a:pt x="676656" y="1229868"/>
                  </a:lnTo>
                </a:path>
                <a:path w="1776729" h="1642109">
                  <a:moveTo>
                    <a:pt x="392430" y="771906"/>
                  </a:moveTo>
                  <a:lnTo>
                    <a:pt x="408547" y="821734"/>
                  </a:lnTo>
                  <a:lnTo>
                    <a:pt x="425360" y="871161"/>
                  </a:lnTo>
                  <a:lnTo>
                    <a:pt x="443563" y="919599"/>
                  </a:lnTo>
                  <a:lnTo>
                    <a:pt x="463850" y="966465"/>
                  </a:lnTo>
                  <a:lnTo>
                    <a:pt x="486918" y="1011174"/>
                  </a:lnTo>
                  <a:lnTo>
                    <a:pt x="514758" y="1055668"/>
                  </a:lnTo>
                  <a:lnTo>
                    <a:pt x="546878" y="1100309"/>
                  </a:lnTo>
                  <a:lnTo>
                    <a:pt x="580241" y="1142134"/>
                  </a:lnTo>
                  <a:lnTo>
                    <a:pt x="611812" y="1178180"/>
                  </a:lnTo>
                  <a:lnTo>
                    <a:pt x="638556" y="1205484"/>
                  </a:lnTo>
                  <a:lnTo>
                    <a:pt x="678370" y="1233963"/>
                  </a:lnTo>
                  <a:lnTo>
                    <a:pt x="695134" y="1234094"/>
                  </a:lnTo>
                  <a:lnTo>
                    <a:pt x="719328" y="1229868"/>
                  </a:lnTo>
                  <a:lnTo>
                    <a:pt x="798290" y="1205769"/>
                  </a:lnTo>
                  <a:lnTo>
                    <a:pt x="843093" y="1186469"/>
                  </a:lnTo>
                  <a:lnTo>
                    <a:pt x="884682" y="1165098"/>
                  </a:lnTo>
                  <a:lnTo>
                    <a:pt x="925044" y="1137832"/>
                  </a:lnTo>
                  <a:lnTo>
                    <a:pt x="965263" y="1105281"/>
                  </a:lnTo>
                  <a:lnTo>
                    <a:pt x="1000625" y="1074443"/>
                  </a:lnTo>
                  <a:lnTo>
                    <a:pt x="1026414" y="1052322"/>
                  </a:lnTo>
                  <a:lnTo>
                    <a:pt x="1040927" y="1040534"/>
                  </a:lnTo>
                  <a:lnTo>
                    <a:pt x="1046511" y="1035748"/>
                  </a:lnTo>
                  <a:lnTo>
                    <a:pt x="1046237" y="1035819"/>
                  </a:lnTo>
                  <a:lnTo>
                    <a:pt x="1043178" y="1038606"/>
                  </a:lnTo>
                </a:path>
                <a:path w="1776729" h="1642109">
                  <a:moveTo>
                    <a:pt x="0" y="1449324"/>
                  </a:moveTo>
                  <a:lnTo>
                    <a:pt x="32766" y="1468374"/>
                  </a:lnTo>
                </a:path>
                <a:path w="1776729" h="1642109">
                  <a:moveTo>
                    <a:pt x="99060" y="1274064"/>
                  </a:moveTo>
                  <a:lnTo>
                    <a:pt x="132588" y="1293114"/>
                  </a:lnTo>
                </a:path>
                <a:path w="1776729" h="1642109">
                  <a:moveTo>
                    <a:pt x="195834" y="1103376"/>
                  </a:moveTo>
                  <a:lnTo>
                    <a:pt x="228600" y="1121664"/>
                  </a:lnTo>
                </a:path>
                <a:path w="1776729" h="1642109">
                  <a:moveTo>
                    <a:pt x="292608" y="934974"/>
                  </a:moveTo>
                  <a:lnTo>
                    <a:pt x="325374" y="954024"/>
                  </a:lnTo>
                </a:path>
                <a:path w="1776729" h="1642109">
                  <a:moveTo>
                    <a:pt x="395478" y="758952"/>
                  </a:moveTo>
                  <a:lnTo>
                    <a:pt x="428244" y="778002"/>
                  </a:lnTo>
                </a:path>
                <a:path w="1776729" h="1642109">
                  <a:moveTo>
                    <a:pt x="490728" y="585978"/>
                  </a:moveTo>
                  <a:lnTo>
                    <a:pt x="523494" y="604266"/>
                  </a:lnTo>
                </a:path>
                <a:path w="1776729" h="1642109">
                  <a:moveTo>
                    <a:pt x="586740" y="413004"/>
                  </a:moveTo>
                  <a:lnTo>
                    <a:pt x="619506" y="431292"/>
                  </a:lnTo>
                </a:path>
                <a:path w="1776729" h="1642109">
                  <a:moveTo>
                    <a:pt x="686562" y="242316"/>
                  </a:moveTo>
                  <a:lnTo>
                    <a:pt x="719328" y="260604"/>
                  </a:lnTo>
                </a:path>
                <a:path w="1776729" h="1642109">
                  <a:moveTo>
                    <a:pt x="783336" y="67818"/>
                  </a:moveTo>
                  <a:lnTo>
                    <a:pt x="816102" y="86868"/>
                  </a:lnTo>
                </a:path>
                <a:path w="1776729" h="1642109">
                  <a:moveTo>
                    <a:pt x="1285494" y="585978"/>
                  </a:moveTo>
                  <a:lnTo>
                    <a:pt x="1251966" y="604266"/>
                  </a:lnTo>
                </a:path>
                <a:path w="1776729" h="1642109">
                  <a:moveTo>
                    <a:pt x="1185672" y="418338"/>
                  </a:moveTo>
                  <a:lnTo>
                    <a:pt x="1152144" y="437388"/>
                  </a:lnTo>
                </a:path>
                <a:path w="1776729" h="1642109">
                  <a:moveTo>
                    <a:pt x="1088898" y="242316"/>
                  </a:moveTo>
                  <a:lnTo>
                    <a:pt x="1056132" y="260604"/>
                  </a:lnTo>
                </a:path>
                <a:path w="1776729" h="1642109">
                  <a:moveTo>
                    <a:pt x="987552" y="67818"/>
                  </a:moveTo>
                  <a:lnTo>
                    <a:pt x="954024" y="86868"/>
                  </a:lnTo>
                </a:path>
                <a:path w="1776729" h="1642109">
                  <a:moveTo>
                    <a:pt x="1384554" y="763524"/>
                  </a:moveTo>
                  <a:lnTo>
                    <a:pt x="1351788" y="782574"/>
                  </a:lnTo>
                </a:path>
                <a:path w="1776729" h="1642109">
                  <a:moveTo>
                    <a:pt x="1479042" y="932688"/>
                  </a:moveTo>
                  <a:lnTo>
                    <a:pt x="1445514" y="950976"/>
                  </a:lnTo>
                </a:path>
                <a:path w="1776729" h="1642109">
                  <a:moveTo>
                    <a:pt x="1579626" y="1103376"/>
                  </a:moveTo>
                  <a:lnTo>
                    <a:pt x="1546860" y="1121664"/>
                  </a:lnTo>
                </a:path>
                <a:path w="1776729" h="1642109">
                  <a:moveTo>
                    <a:pt x="1676400" y="1274064"/>
                  </a:moveTo>
                  <a:lnTo>
                    <a:pt x="1642872" y="1293114"/>
                  </a:lnTo>
                </a:path>
                <a:path w="1776729" h="1642109">
                  <a:moveTo>
                    <a:pt x="1776222" y="1446276"/>
                  </a:moveTo>
                  <a:lnTo>
                    <a:pt x="1742694" y="1465326"/>
                  </a:lnTo>
                </a:path>
                <a:path w="1776729" h="1642109">
                  <a:moveTo>
                    <a:pt x="93726" y="1601724"/>
                  </a:moveTo>
                  <a:lnTo>
                    <a:pt x="93726" y="1639824"/>
                  </a:lnTo>
                </a:path>
                <a:path w="1776729" h="1642109">
                  <a:moveTo>
                    <a:pt x="293370" y="1601724"/>
                  </a:moveTo>
                  <a:lnTo>
                    <a:pt x="293370" y="1639824"/>
                  </a:lnTo>
                </a:path>
              </a:pathLst>
            </a:custGeom>
            <a:ln w="8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263896" y="8574785"/>
              <a:ext cx="1270" cy="38100"/>
            </a:xfrm>
            <a:custGeom>
              <a:avLst/>
              <a:gdLst/>
              <a:ahLst/>
              <a:cxnLst/>
              <a:rect l="l" t="t" r="r" b="b"/>
              <a:pathLst>
                <a:path w="1270" h="38100">
                  <a:moveTo>
                    <a:pt x="381" y="-4279"/>
                  </a:moveTo>
                  <a:lnTo>
                    <a:pt x="381" y="42379"/>
                  </a:lnTo>
                </a:path>
              </a:pathLst>
            </a:custGeom>
            <a:ln w="93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458968" y="8574785"/>
              <a:ext cx="993775" cy="38100"/>
            </a:xfrm>
            <a:custGeom>
              <a:avLst/>
              <a:gdLst/>
              <a:ahLst/>
              <a:cxnLst/>
              <a:rect l="l" t="t" r="r" b="b"/>
              <a:pathLst>
                <a:path w="993775" h="38100">
                  <a:moveTo>
                    <a:pt x="0" y="0"/>
                  </a:moveTo>
                  <a:lnTo>
                    <a:pt x="0" y="38100"/>
                  </a:lnTo>
                </a:path>
                <a:path w="993775" h="38100">
                  <a:moveTo>
                    <a:pt x="199644" y="0"/>
                  </a:moveTo>
                  <a:lnTo>
                    <a:pt x="199644" y="38100"/>
                  </a:lnTo>
                </a:path>
                <a:path w="993775" h="38100">
                  <a:moveTo>
                    <a:pt x="399288" y="0"/>
                  </a:moveTo>
                  <a:lnTo>
                    <a:pt x="399288" y="38100"/>
                  </a:lnTo>
                </a:path>
                <a:path w="993775" h="38100">
                  <a:moveTo>
                    <a:pt x="592836" y="0"/>
                  </a:moveTo>
                  <a:lnTo>
                    <a:pt x="592836" y="38100"/>
                  </a:lnTo>
                </a:path>
                <a:path w="993775" h="38100">
                  <a:moveTo>
                    <a:pt x="796290" y="0"/>
                  </a:moveTo>
                  <a:lnTo>
                    <a:pt x="796290" y="38100"/>
                  </a:lnTo>
                </a:path>
                <a:path w="993775" h="38100">
                  <a:moveTo>
                    <a:pt x="993648" y="0"/>
                  </a:moveTo>
                  <a:lnTo>
                    <a:pt x="993648" y="38100"/>
                  </a:lnTo>
                </a:path>
              </a:pathLst>
            </a:custGeom>
            <a:ln w="8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6297421" y="7509392"/>
            <a:ext cx="34544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Au,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555234" y="6697093"/>
            <a:ext cx="1746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5" dirty="0">
                <a:latin typeface="Times New Roman"/>
                <a:cs typeface="Times New Roman"/>
              </a:rPr>
              <a:t>Au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481578" y="8527417"/>
            <a:ext cx="17653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Ag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662380" y="8527417"/>
            <a:ext cx="17208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Cu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6198108" y="7491221"/>
            <a:ext cx="224154" cy="375285"/>
          </a:xfrm>
          <a:custGeom>
            <a:avLst/>
            <a:gdLst/>
            <a:ahLst/>
            <a:cxnLst/>
            <a:rect l="l" t="t" r="r" b="b"/>
            <a:pathLst>
              <a:path w="224154" h="375284">
                <a:moveTo>
                  <a:pt x="146304" y="288798"/>
                </a:moveTo>
                <a:lnTo>
                  <a:pt x="224028" y="374904"/>
                </a:lnTo>
                <a:lnTo>
                  <a:pt x="205771" y="322326"/>
                </a:lnTo>
                <a:lnTo>
                  <a:pt x="189738" y="322326"/>
                </a:lnTo>
                <a:lnTo>
                  <a:pt x="185928" y="321564"/>
                </a:lnTo>
                <a:lnTo>
                  <a:pt x="184404" y="319278"/>
                </a:lnTo>
                <a:lnTo>
                  <a:pt x="178718" y="309635"/>
                </a:lnTo>
                <a:lnTo>
                  <a:pt x="146304" y="288798"/>
                </a:lnTo>
                <a:close/>
              </a:path>
              <a:path w="224154" h="375284">
                <a:moveTo>
                  <a:pt x="178718" y="309635"/>
                </a:moveTo>
                <a:lnTo>
                  <a:pt x="184404" y="319278"/>
                </a:lnTo>
                <a:lnTo>
                  <a:pt x="185928" y="321564"/>
                </a:lnTo>
                <a:lnTo>
                  <a:pt x="189738" y="322326"/>
                </a:lnTo>
                <a:lnTo>
                  <a:pt x="192024" y="320802"/>
                </a:lnTo>
                <a:lnTo>
                  <a:pt x="195072" y="319278"/>
                </a:lnTo>
                <a:lnTo>
                  <a:pt x="195834" y="316230"/>
                </a:lnTo>
                <a:lnTo>
                  <a:pt x="188976" y="316230"/>
                </a:lnTo>
                <a:lnTo>
                  <a:pt x="178718" y="309635"/>
                </a:lnTo>
                <a:close/>
              </a:path>
              <a:path w="224154" h="375284">
                <a:moveTo>
                  <a:pt x="185928" y="265176"/>
                </a:moveTo>
                <a:lnTo>
                  <a:pt x="188172" y="302774"/>
                </a:lnTo>
                <a:lnTo>
                  <a:pt x="194310" y="313182"/>
                </a:lnTo>
                <a:lnTo>
                  <a:pt x="195834" y="316230"/>
                </a:lnTo>
                <a:lnTo>
                  <a:pt x="195072" y="319278"/>
                </a:lnTo>
                <a:lnTo>
                  <a:pt x="192024" y="320802"/>
                </a:lnTo>
                <a:lnTo>
                  <a:pt x="189738" y="322326"/>
                </a:lnTo>
                <a:lnTo>
                  <a:pt x="205771" y="322326"/>
                </a:lnTo>
                <a:lnTo>
                  <a:pt x="185928" y="265176"/>
                </a:lnTo>
                <a:close/>
              </a:path>
              <a:path w="224154" h="375284">
                <a:moveTo>
                  <a:pt x="6096" y="0"/>
                </a:moveTo>
                <a:lnTo>
                  <a:pt x="3048" y="1524"/>
                </a:lnTo>
                <a:lnTo>
                  <a:pt x="762" y="3048"/>
                </a:lnTo>
                <a:lnTo>
                  <a:pt x="0" y="6096"/>
                </a:lnTo>
                <a:lnTo>
                  <a:pt x="1524" y="9144"/>
                </a:lnTo>
                <a:lnTo>
                  <a:pt x="178718" y="309635"/>
                </a:lnTo>
                <a:lnTo>
                  <a:pt x="188976" y="316230"/>
                </a:lnTo>
                <a:lnTo>
                  <a:pt x="188172" y="302774"/>
                </a:lnTo>
                <a:lnTo>
                  <a:pt x="11430" y="3048"/>
                </a:lnTo>
                <a:lnTo>
                  <a:pt x="9144" y="762"/>
                </a:lnTo>
                <a:lnTo>
                  <a:pt x="6096" y="0"/>
                </a:lnTo>
                <a:close/>
              </a:path>
              <a:path w="224154" h="375284">
                <a:moveTo>
                  <a:pt x="188172" y="302774"/>
                </a:moveTo>
                <a:lnTo>
                  <a:pt x="188976" y="316230"/>
                </a:lnTo>
                <a:lnTo>
                  <a:pt x="195834" y="316230"/>
                </a:lnTo>
                <a:lnTo>
                  <a:pt x="194310" y="313182"/>
                </a:lnTo>
                <a:lnTo>
                  <a:pt x="188172" y="3027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4661408" y="7509392"/>
            <a:ext cx="34607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Ag,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872990" y="7491221"/>
            <a:ext cx="224154" cy="375285"/>
          </a:xfrm>
          <a:custGeom>
            <a:avLst/>
            <a:gdLst/>
            <a:ahLst/>
            <a:cxnLst/>
            <a:rect l="l" t="t" r="r" b="b"/>
            <a:pathLst>
              <a:path w="224154" h="375284">
                <a:moveTo>
                  <a:pt x="38100" y="265176"/>
                </a:moveTo>
                <a:lnTo>
                  <a:pt x="0" y="374904"/>
                </a:lnTo>
                <a:lnTo>
                  <a:pt x="47459" y="322326"/>
                </a:lnTo>
                <a:lnTo>
                  <a:pt x="34290" y="322326"/>
                </a:lnTo>
                <a:lnTo>
                  <a:pt x="31242" y="320802"/>
                </a:lnTo>
                <a:lnTo>
                  <a:pt x="28956" y="319278"/>
                </a:lnTo>
                <a:lnTo>
                  <a:pt x="28194" y="316230"/>
                </a:lnTo>
                <a:lnTo>
                  <a:pt x="29718" y="313182"/>
                </a:lnTo>
                <a:lnTo>
                  <a:pt x="35212" y="303863"/>
                </a:lnTo>
                <a:lnTo>
                  <a:pt x="38100" y="265176"/>
                </a:lnTo>
                <a:close/>
              </a:path>
              <a:path w="224154" h="375284">
                <a:moveTo>
                  <a:pt x="35212" y="303863"/>
                </a:moveTo>
                <a:lnTo>
                  <a:pt x="29718" y="313182"/>
                </a:lnTo>
                <a:lnTo>
                  <a:pt x="28194" y="316230"/>
                </a:lnTo>
                <a:lnTo>
                  <a:pt x="28956" y="319278"/>
                </a:lnTo>
                <a:lnTo>
                  <a:pt x="31242" y="320802"/>
                </a:lnTo>
                <a:lnTo>
                  <a:pt x="34290" y="322326"/>
                </a:lnTo>
                <a:lnTo>
                  <a:pt x="38100" y="321564"/>
                </a:lnTo>
                <a:lnTo>
                  <a:pt x="39624" y="319278"/>
                </a:lnTo>
                <a:lnTo>
                  <a:pt x="41421" y="316230"/>
                </a:lnTo>
                <a:lnTo>
                  <a:pt x="34290" y="316230"/>
                </a:lnTo>
                <a:lnTo>
                  <a:pt x="35212" y="303863"/>
                </a:lnTo>
                <a:close/>
              </a:path>
              <a:path w="224154" h="375284">
                <a:moveTo>
                  <a:pt x="77724" y="288798"/>
                </a:moveTo>
                <a:lnTo>
                  <a:pt x="45653" y="309053"/>
                </a:lnTo>
                <a:lnTo>
                  <a:pt x="39624" y="319278"/>
                </a:lnTo>
                <a:lnTo>
                  <a:pt x="38100" y="321564"/>
                </a:lnTo>
                <a:lnTo>
                  <a:pt x="34290" y="322326"/>
                </a:lnTo>
                <a:lnTo>
                  <a:pt x="47459" y="322326"/>
                </a:lnTo>
                <a:lnTo>
                  <a:pt x="77724" y="288798"/>
                </a:lnTo>
                <a:close/>
              </a:path>
              <a:path w="224154" h="375284">
                <a:moveTo>
                  <a:pt x="217932" y="0"/>
                </a:moveTo>
                <a:lnTo>
                  <a:pt x="214122" y="762"/>
                </a:lnTo>
                <a:lnTo>
                  <a:pt x="212598" y="3048"/>
                </a:lnTo>
                <a:lnTo>
                  <a:pt x="35212" y="303863"/>
                </a:lnTo>
                <a:lnTo>
                  <a:pt x="34290" y="316230"/>
                </a:lnTo>
                <a:lnTo>
                  <a:pt x="45653" y="309053"/>
                </a:lnTo>
                <a:lnTo>
                  <a:pt x="222504" y="9144"/>
                </a:lnTo>
                <a:lnTo>
                  <a:pt x="224028" y="6096"/>
                </a:lnTo>
                <a:lnTo>
                  <a:pt x="223266" y="3048"/>
                </a:lnTo>
                <a:lnTo>
                  <a:pt x="220218" y="1524"/>
                </a:lnTo>
                <a:lnTo>
                  <a:pt x="217932" y="0"/>
                </a:lnTo>
                <a:close/>
              </a:path>
              <a:path w="224154" h="375284">
                <a:moveTo>
                  <a:pt x="45653" y="309053"/>
                </a:moveTo>
                <a:lnTo>
                  <a:pt x="34290" y="316230"/>
                </a:lnTo>
                <a:lnTo>
                  <a:pt x="41421" y="316230"/>
                </a:lnTo>
                <a:lnTo>
                  <a:pt x="45653" y="3090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363718" y="8859011"/>
            <a:ext cx="435609" cy="45720"/>
          </a:xfrm>
          <a:custGeom>
            <a:avLst/>
            <a:gdLst/>
            <a:ahLst/>
            <a:cxnLst/>
            <a:rect l="l" t="t" r="r" b="b"/>
            <a:pathLst>
              <a:path w="435610" h="45720">
                <a:moveTo>
                  <a:pt x="407512" y="16764"/>
                </a:moveTo>
                <a:lnTo>
                  <a:pt x="369570" y="16764"/>
                </a:lnTo>
                <a:lnTo>
                  <a:pt x="371856" y="19050"/>
                </a:lnTo>
                <a:lnTo>
                  <a:pt x="372618" y="22860"/>
                </a:lnTo>
                <a:lnTo>
                  <a:pt x="372618" y="25908"/>
                </a:lnTo>
                <a:lnTo>
                  <a:pt x="369570" y="28194"/>
                </a:lnTo>
                <a:lnTo>
                  <a:pt x="355670" y="28285"/>
                </a:lnTo>
                <a:lnTo>
                  <a:pt x="320802" y="45720"/>
                </a:lnTo>
                <a:lnTo>
                  <a:pt x="435102" y="22098"/>
                </a:lnTo>
                <a:lnTo>
                  <a:pt x="407512" y="16764"/>
                </a:lnTo>
                <a:close/>
              </a:path>
              <a:path w="435610" h="45720">
                <a:moveTo>
                  <a:pt x="354532" y="16865"/>
                </a:moveTo>
                <a:lnTo>
                  <a:pt x="6096" y="19812"/>
                </a:lnTo>
                <a:lnTo>
                  <a:pt x="3048" y="19812"/>
                </a:lnTo>
                <a:lnTo>
                  <a:pt x="0" y="22860"/>
                </a:lnTo>
                <a:lnTo>
                  <a:pt x="0" y="28956"/>
                </a:lnTo>
                <a:lnTo>
                  <a:pt x="3048" y="31242"/>
                </a:lnTo>
                <a:lnTo>
                  <a:pt x="6096" y="31242"/>
                </a:lnTo>
                <a:lnTo>
                  <a:pt x="355670" y="28285"/>
                </a:lnTo>
                <a:lnTo>
                  <a:pt x="366522" y="22860"/>
                </a:lnTo>
                <a:lnTo>
                  <a:pt x="354532" y="16865"/>
                </a:lnTo>
                <a:close/>
              </a:path>
              <a:path w="435610" h="45720">
                <a:moveTo>
                  <a:pt x="369570" y="16764"/>
                </a:moveTo>
                <a:lnTo>
                  <a:pt x="366522" y="16764"/>
                </a:lnTo>
                <a:lnTo>
                  <a:pt x="354532" y="16865"/>
                </a:lnTo>
                <a:lnTo>
                  <a:pt x="366522" y="22860"/>
                </a:lnTo>
                <a:lnTo>
                  <a:pt x="355670" y="28285"/>
                </a:lnTo>
                <a:lnTo>
                  <a:pt x="369570" y="28194"/>
                </a:lnTo>
                <a:lnTo>
                  <a:pt x="372618" y="25908"/>
                </a:lnTo>
                <a:lnTo>
                  <a:pt x="372618" y="22860"/>
                </a:lnTo>
                <a:lnTo>
                  <a:pt x="371856" y="19050"/>
                </a:lnTo>
                <a:lnTo>
                  <a:pt x="369570" y="16764"/>
                </a:lnTo>
                <a:close/>
              </a:path>
              <a:path w="435610" h="45720">
                <a:moveTo>
                  <a:pt x="320802" y="0"/>
                </a:moveTo>
                <a:lnTo>
                  <a:pt x="354532" y="16865"/>
                </a:lnTo>
                <a:lnTo>
                  <a:pt x="407512" y="16764"/>
                </a:lnTo>
                <a:lnTo>
                  <a:pt x="3208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5379973" y="8606671"/>
            <a:ext cx="361950" cy="28511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ts val="1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40</a:t>
            </a:r>
            <a:endParaRPr sz="950">
              <a:latin typeface="Times New Roman"/>
              <a:cs typeface="Times New Roman"/>
            </a:endParaRPr>
          </a:p>
          <a:p>
            <a:pPr marL="36195">
              <a:lnSpc>
                <a:spcPts val="1000"/>
              </a:lnSpc>
            </a:pPr>
            <a:r>
              <a:rPr sz="950" spc="15" dirty="0">
                <a:latin typeface="Times New Roman"/>
                <a:cs typeface="Times New Roman"/>
              </a:rPr>
              <a:t>Cu,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988309" y="8606671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776212" y="8606671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60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866893" y="7106293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80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6061960" y="7451476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60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246372" y="7779900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40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448296" y="8125083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719308" y="8125083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80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921236" y="7786752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60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122402" y="7442334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40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312142" y="7101726"/>
            <a:ext cx="1504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910326" y="6773526"/>
            <a:ext cx="412750" cy="2692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43815" marR="5080" indent="-31750">
              <a:lnSpc>
                <a:spcPts val="940"/>
              </a:lnSpc>
              <a:spcBef>
                <a:spcPts val="160"/>
              </a:spcBef>
            </a:pPr>
            <a:r>
              <a:rPr sz="800" spc="10" dirty="0">
                <a:latin typeface="Times New Roman"/>
                <a:cs typeface="Times New Roman"/>
              </a:rPr>
              <a:t>ч</a:t>
            </a:r>
            <a:r>
              <a:rPr sz="800" spc="-15" dirty="0">
                <a:latin typeface="Times New Roman"/>
                <a:cs typeface="Times New Roman"/>
              </a:rPr>
              <a:t>е</a:t>
            </a:r>
            <a:r>
              <a:rPr sz="800" spc="15" dirty="0">
                <a:latin typeface="Times New Roman"/>
                <a:cs typeface="Times New Roman"/>
              </a:rPr>
              <a:t>р</a:t>
            </a:r>
            <a:r>
              <a:rPr sz="800" spc="-5" dirty="0">
                <a:latin typeface="Times New Roman"/>
                <a:cs typeface="Times New Roman"/>
              </a:rPr>
              <a:t>в</a:t>
            </a:r>
            <a:r>
              <a:rPr sz="800" spc="-10" dirty="0">
                <a:latin typeface="Times New Roman"/>
                <a:cs typeface="Times New Roman"/>
              </a:rPr>
              <a:t>о</a:t>
            </a:r>
            <a:r>
              <a:rPr sz="800" dirty="0">
                <a:latin typeface="Times New Roman"/>
                <a:cs typeface="Times New Roman"/>
              </a:rPr>
              <a:t>н</a:t>
            </a:r>
            <a:r>
              <a:rPr sz="800" spc="-10" dirty="0">
                <a:latin typeface="Times New Roman"/>
                <a:cs typeface="Times New Roman"/>
              </a:rPr>
              <a:t>о</a:t>
            </a:r>
            <a:r>
              <a:rPr sz="800" dirty="0">
                <a:latin typeface="Times New Roman"/>
                <a:cs typeface="Times New Roman"/>
              </a:rPr>
              <a:t>-  жовтий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5165598" y="6928866"/>
            <a:ext cx="784225" cy="455295"/>
          </a:xfrm>
          <a:custGeom>
            <a:avLst/>
            <a:gdLst/>
            <a:ahLst/>
            <a:cxnLst/>
            <a:rect l="l" t="t" r="r" b="b"/>
            <a:pathLst>
              <a:path w="784225" h="455295">
                <a:moveTo>
                  <a:pt x="527304" y="73914"/>
                </a:moveTo>
                <a:lnTo>
                  <a:pt x="784098" y="0"/>
                </a:lnTo>
              </a:path>
              <a:path w="784225" h="455295">
                <a:moveTo>
                  <a:pt x="0" y="108966"/>
                </a:moveTo>
                <a:lnTo>
                  <a:pt x="241554" y="454914"/>
                </a:lnTo>
              </a:path>
            </a:pathLst>
          </a:custGeom>
          <a:ln w="8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5494677" y="7135235"/>
            <a:ext cx="139700" cy="35369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800" dirty="0">
                <a:latin typeface="Times New Roman"/>
                <a:cs typeface="Times New Roman"/>
              </a:rPr>
              <a:t>ж</a:t>
            </a:r>
            <a:r>
              <a:rPr sz="800" spc="5" dirty="0">
                <a:latin typeface="Times New Roman"/>
                <a:cs typeface="Times New Roman"/>
              </a:rPr>
              <a:t>о</a:t>
            </a:r>
            <a:r>
              <a:rPr sz="800" spc="-10" dirty="0">
                <a:latin typeface="Times New Roman"/>
                <a:cs typeface="Times New Roman"/>
              </a:rPr>
              <a:t>в</a:t>
            </a:r>
            <a:r>
              <a:rPr sz="800" dirty="0">
                <a:latin typeface="Times New Roman"/>
                <a:cs typeface="Times New Roman"/>
              </a:rPr>
              <a:t>т</a:t>
            </a:r>
            <a:r>
              <a:rPr sz="800" spc="-5" dirty="0">
                <a:latin typeface="Times New Roman"/>
                <a:cs typeface="Times New Roman"/>
              </a:rPr>
              <a:t>и</a:t>
            </a:r>
            <a:r>
              <a:rPr sz="800" dirty="0">
                <a:latin typeface="Times New Roman"/>
                <a:cs typeface="Times New Roman"/>
              </a:rPr>
              <a:t>й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595260" y="7595163"/>
            <a:ext cx="139700" cy="48831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800" dirty="0">
                <a:latin typeface="Times New Roman"/>
                <a:cs typeface="Times New Roman"/>
              </a:rPr>
              <a:t>жовтувати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854344" y="7849202"/>
            <a:ext cx="139700" cy="62992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800" dirty="0">
                <a:latin typeface="Times New Roman"/>
                <a:cs typeface="Times New Roman"/>
              </a:rPr>
              <a:t>червонуватий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162547" y="8275428"/>
            <a:ext cx="254635" cy="1492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00" dirty="0">
                <a:latin typeface="Times New Roman"/>
                <a:cs typeface="Times New Roman"/>
              </a:rPr>
              <a:t>м</a:t>
            </a:r>
            <a:r>
              <a:rPr sz="800" spc="5" dirty="0">
                <a:latin typeface="Times New Roman"/>
                <a:cs typeface="Times New Roman"/>
              </a:rPr>
              <a:t>ід</a:t>
            </a:r>
            <a:r>
              <a:rPr sz="800" spc="10" dirty="0">
                <a:latin typeface="Times New Roman"/>
                <a:cs typeface="Times New Roman"/>
              </a:rPr>
              <a:t>ь</a:t>
            </a:r>
            <a:r>
              <a:rPr sz="800" dirty="0">
                <a:latin typeface="Times New Roman"/>
                <a:cs typeface="Times New Roman"/>
              </a:rPr>
              <a:t>-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068831" y="8327873"/>
            <a:ext cx="439420" cy="45402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800" dirty="0">
                <a:latin typeface="Times New Roman"/>
                <a:cs typeface="Times New Roman"/>
              </a:rPr>
              <a:t>червоний</a:t>
            </a:r>
            <a:endParaRPr sz="80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  <a:spcBef>
                <a:spcPts val="700"/>
              </a:spcBef>
            </a:pPr>
            <a:r>
              <a:rPr sz="950" spc="15" dirty="0">
                <a:latin typeface="Times New Roman"/>
                <a:cs typeface="Times New Roman"/>
              </a:rPr>
              <a:t>80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915921" y="8314287"/>
            <a:ext cx="268605" cy="1492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00" spc="10" dirty="0">
                <a:latin typeface="Times New Roman"/>
                <a:cs typeface="Times New Roman"/>
              </a:rPr>
              <a:t>б</a:t>
            </a:r>
            <a:r>
              <a:rPr sz="800" dirty="0">
                <a:latin typeface="Times New Roman"/>
                <a:cs typeface="Times New Roman"/>
              </a:rPr>
              <a:t>і</a:t>
            </a:r>
            <a:r>
              <a:rPr sz="800" spc="-5" dirty="0">
                <a:latin typeface="Times New Roman"/>
                <a:cs typeface="Times New Roman"/>
              </a:rPr>
              <a:t>л</a:t>
            </a:r>
            <a:r>
              <a:rPr sz="800" dirty="0">
                <a:latin typeface="Times New Roman"/>
                <a:cs typeface="Times New Roman"/>
              </a:rPr>
              <a:t>и</a:t>
            </a:r>
            <a:r>
              <a:rPr sz="800" spc="5" dirty="0">
                <a:latin typeface="Times New Roman"/>
                <a:cs typeface="Times New Roman"/>
              </a:rPr>
              <a:t>й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374645" y="8225139"/>
            <a:ext cx="309245" cy="26987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32384" marR="5080" indent="-20320">
              <a:lnSpc>
                <a:spcPts val="950"/>
              </a:lnSpc>
              <a:spcBef>
                <a:spcPts val="150"/>
              </a:spcBef>
            </a:pPr>
            <a:r>
              <a:rPr sz="800" dirty="0">
                <a:latin typeface="Times New Roman"/>
                <a:cs typeface="Times New Roman"/>
              </a:rPr>
              <a:t>ма</a:t>
            </a:r>
            <a:r>
              <a:rPr sz="800" spc="5" dirty="0">
                <a:latin typeface="Times New Roman"/>
                <a:cs typeface="Times New Roman"/>
              </a:rPr>
              <a:t>йже  </a:t>
            </a:r>
            <a:r>
              <a:rPr sz="800" dirty="0">
                <a:latin typeface="Times New Roman"/>
                <a:cs typeface="Times New Roman"/>
              </a:rPr>
              <a:t>білий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4740655" y="6773526"/>
            <a:ext cx="556260" cy="6934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216535" marR="5080" indent="1905">
              <a:lnSpc>
                <a:spcPts val="940"/>
              </a:lnSpc>
              <a:spcBef>
                <a:spcPts val="160"/>
              </a:spcBef>
            </a:pPr>
            <a:r>
              <a:rPr sz="800" spc="5" dirty="0">
                <a:latin typeface="Times New Roman"/>
                <a:cs typeface="Times New Roman"/>
              </a:rPr>
              <a:t>з</a:t>
            </a:r>
            <a:r>
              <a:rPr sz="800" spc="-15" dirty="0">
                <a:latin typeface="Times New Roman"/>
                <a:cs typeface="Times New Roman"/>
              </a:rPr>
              <a:t>е</a:t>
            </a:r>
            <a:r>
              <a:rPr sz="800" spc="10" dirty="0">
                <a:latin typeface="Times New Roman"/>
                <a:cs typeface="Times New Roman"/>
              </a:rPr>
              <a:t>л</a:t>
            </a:r>
            <a:r>
              <a:rPr sz="800" spc="-15" dirty="0">
                <a:latin typeface="Times New Roman"/>
                <a:cs typeface="Times New Roman"/>
              </a:rPr>
              <a:t>е</a:t>
            </a:r>
            <a:r>
              <a:rPr sz="800" dirty="0">
                <a:latin typeface="Times New Roman"/>
                <a:cs typeface="Times New Roman"/>
              </a:rPr>
              <a:t>н</a:t>
            </a:r>
            <a:r>
              <a:rPr sz="800" spc="15" dirty="0">
                <a:latin typeface="Times New Roman"/>
                <a:cs typeface="Times New Roman"/>
              </a:rPr>
              <a:t>о</a:t>
            </a:r>
            <a:r>
              <a:rPr sz="800" dirty="0">
                <a:latin typeface="Times New Roman"/>
                <a:cs typeface="Times New Roman"/>
              </a:rPr>
              <a:t>-  </a:t>
            </a:r>
            <a:r>
              <a:rPr sz="800" spc="10" dirty="0">
                <a:latin typeface="Times New Roman"/>
                <a:cs typeface="Times New Roman"/>
              </a:rPr>
              <a:t>ж</a:t>
            </a:r>
            <a:r>
              <a:rPr sz="800" spc="-10" dirty="0">
                <a:latin typeface="Times New Roman"/>
                <a:cs typeface="Times New Roman"/>
              </a:rPr>
              <a:t>о</a:t>
            </a:r>
            <a:r>
              <a:rPr sz="800" spc="-5" dirty="0">
                <a:latin typeface="Times New Roman"/>
                <a:cs typeface="Times New Roman"/>
              </a:rPr>
              <a:t>в</a:t>
            </a:r>
            <a:r>
              <a:rPr sz="800" spc="5" dirty="0">
                <a:latin typeface="Times New Roman"/>
                <a:cs typeface="Times New Roman"/>
              </a:rPr>
              <a:t>т</a:t>
            </a:r>
            <a:r>
              <a:rPr sz="800" dirty="0">
                <a:latin typeface="Times New Roman"/>
                <a:cs typeface="Times New Roman"/>
              </a:rPr>
              <a:t>и</a:t>
            </a:r>
            <a:r>
              <a:rPr sz="800" spc="5" dirty="0">
                <a:latin typeface="Times New Roman"/>
                <a:cs typeface="Times New Roman"/>
              </a:rPr>
              <a:t>й</a:t>
            </a:r>
            <a:endParaRPr sz="800">
              <a:latin typeface="Times New Roman"/>
              <a:cs typeface="Times New Roman"/>
            </a:endParaRPr>
          </a:p>
          <a:p>
            <a:pPr marL="12700" marR="22860" indent="2540" algn="ctr">
              <a:lnSpc>
                <a:spcPct val="98400"/>
              </a:lnSpc>
              <a:spcBef>
                <a:spcPts val="480"/>
              </a:spcBef>
            </a:pPr>
            <a:r>
              <a:rPr sz="800" dirty="0">
                <a:latin typeface="Times New Roman"/>
                <a:cs typeface="Times New Roman"/>
              </a:rPr>
              <a:t>блідо </a:t>
            </a:r>
            <a:r>
              <a:rPr sz="800" spc="5" dirty="0">
                <a:latin typeface="Times New Roman"/>
                <a:cs typeface="Times New Roman"/>
              </a:rPr>
              <a:t> з</a:t>
            </a:r>
            <a:r>
              <a:rPr sz="800" spc="-15" dirty="0">
                <a:latin typeface="Times New Roman"/>
                <a:cs typeface="Times New Roman"/>
              </a:rPr>
              <a:t>е</a:t>
            </a:r>
            <a:r>
              <a:rPr sz="800" spc="10" dirty="0">
                <a:latin typeface="Times New Roman"/>
                <a:cs typeface="Times New Roman"/>
              </a:rPr>
              <a:t>л</a:t>
            </a:r>
            <a:r>
              <a:rPr sz="800" spc="-15" dirty="0">
                <a:latin typeface="Times New Roman"/>
                <a:cs typeface="Times New Roman"/>
              </a:rPr>
              <a:t>е</a:t>
            </a:r>
            <a:r>
              <a:rPr sz="800" spc="15" dirty="0">
                <a:latin typeface="Times New Roman"/>
                <a:cs typeface="Times New Roman"/>
              </a:rPr>
              <a:t>н</a:t>
            </a:r>
            <a:r>
              <a:rPr sz="800" spc="-25" dirty="0">
                <a:latin typeface="Times New Roman"/>
                <a:cs typeface="Times New Roman"/>
              </a:rPr>
              <a:t>у</a:t>
            </a:r>
            <a:r>
              <a:rPr sz="800" spc="20" dirty="0">
                <a:latin typeface="Times New Roman"/>
                <a:cs typeface="Times New Roman"/>
              </a:rPr>
              <a:t>в</a:t>
            </a:r>
            <a:r>
              <a:rPr sz="800" spc="-5" dirty="0">
                <a:latin typeface="Times New Roman"/>
                <a:cs typeface="Times New Roman"/>
              </a:rPr>
              <a:t>а</a:t>
            </a:r>
            <a:r>
              <a:rPr sz="800" spc="5" dirty="0">
                <a:latin typeface="Times New Roman"/>
                <a:cs typeface="Times New Roman"/>
              </a:rPr>
              <a:t>т</a:t>
            </a:r>
            <a:r>
              <a:rPr sz="800" dirty="0">
                <a:latin typeface="Times New Roman"/>
                <a:cs typeface="Times New Roman"/>
              </a:rPr>
              <a:t>о-  жовтий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5225796" y="7361681"/>
            <a:ext cx="181610" cy="312420"/>
          </a:xfrm>
          <a:custGeom>
            <a:avLst/>
            <a:gdLst/>
            <a:ahLst/>
            <a:cxnLst/>
            <a:rect l="l" t="t" r="r" b="b"/>
            <a:pathLst>
              <a:path w="181610" h="312420">
                <a:moveTo>
                  <a:pt x="0" y="0"/>
                </a:moveTo>
                <a:lnTo>
                  <a:pt x="181356" y="312420"/>
                </a:lnTo>
              </a:path>
            </a:pathLst>
          </a:custGeom>
          <a:ln w="8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4657597" y="9002511"/>
            <a:ext cx="200723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40335" marR="5080" indent="-12827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13.8. </a:t>
            </a:r>
            <a:r>
              <a:rPr sz="1000" spc="-5" dirty="0">
                <a:latin typeface="Times New Roman"/>
                <a:cs typeface="Times New Roman"/>
              </a:rPr>
              <a:t>Колірна </a:t>
            </a:r>
            <a:r>
              <a:rPr sz="1000" dirty="0">
                <a:latin typeface="Times New Roman"/>
                <a:cs typeface="Times New Roman"/>
              </a:rPr>
              <a:t>гамма </a:t>
            </a:r>
            <a:r>
              <a:rPr sz="1000" spc="-5" dirty="0">
                <a:latin typeface="Times New Roman"/>
                <a:cs typeface="Times New Roman"/>
              </a:rPr>
              <a:t>потрійного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«мідь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золото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срібло»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8" y="516889"/>
            <a:ext cx="5788025" cy="5189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Сплави на основі золота та срібла </a:t>
            </a:r>
            <a:r>
              <a:rPr sz="1200" dirty="0">
                <a:latin typeface="Times New Roman"/>
                <a:cs typeface="Times New Roman"/>
              </a:rPr>
              <a:t>для медицини і </a:t>
            </a:r>
            <a:r>
              <a:rPr sz="1200" spc="-5" dirty="0">
                <a:latin typeface="Times New Roman"/>
                <a:cs typeface="Times New Roman"/>
              </a:rPr>
              <a:t>ювелірних виробництв повинні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задовольняти медико-біологічним, естетичним, технологічним та експлуатаційним ви- </a:t>
            </a:r>
            <a:r>
              <a:rPr sz="1200" dirty="0">
                <a:latin typeface="Times New Roman"/>
                <a:cs typeface="Times New Roman"/>
              </a:rPr>
              <a:t> могам.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останніх </a:t>
            </a:r>
            <a:r>
              <a:rPr sz="1200" spc="-5" dirty="0">
                <a:latin typeface="Times New Roman"/>
                <a:cs typeface="Times New Roman"/>
              </a:rPr>
              <a:t>відносять корозійну стійкість (інертність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зовнішнього </a:t>
            </a:r>
            <a:r>
              <a:rPr sz="1200" dirty="0">
                <a:latin typeface="Times New Roman"/>
                <a:cs typeface="Times New Roman"/>
              </a:rPr>
              <a:t>середови-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ща), </a:t>
            </a:r>
            <a:r>
              <a:rPr sz="1200" spc="-5" dirty="0">
                <a:latin typeface="Times New Roman"/>
                <a:cs typeface="Times New Roman"/>
              </a:rPr>
              <a:t>твердість та </a:t>
            </a:r>
            <a:r>
              <a:rPr sz="1200" dirty="0">
                <a:latin typeface="Times New Roman"/>
                <a:cs typeface="Times New Roman"/>
              </a:rPr>
              <a:t>зносостійкість, а </a:t>
            </a:r>
            <a:r>
              <a:rPr sz="1200" spc="-5" dirty="0">
                <a:latin typeface="Times New Roman"/>
                <a:cs typeface="Times New Roman"/>
              </a:rPr>
              <a:t>також міцні властивості,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визначають </a:t>
            </a:r>
            <a:r>
              <a:rPr sz="1200" dirty="0">
                <a:latin typeface="Times New Roman"/>
                <a:cs typeface="Times New Roman"/>
              </a:rPr>
              <a:t>стабільність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форми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розмірів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благородних металів.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546475" marR="5080" indent="-447040">
              <a:lnSpc>
                <a:spcPts val="1610"/>
              </a:lnSpc>
              <a:spcBef>
                <a:spcPts val="925"/>
              </a:spcBef>
            </a:pPr>
            <a:r>
              <a:rPr sz="1400" b="1" spc="-5" dirty="0">
                <a:latin typeface="Times New Roman"/>
                <a:cs typeface="Times New Roman"/>
              </a:rPr>
              <a:t>13.2. ПЛАТИНА, ПЛАТИНОЇДИ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І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НА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ЇХ ОСНОВІ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715" indent="287655" algn="r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Метали платинової</a:t>
            </a:r>
            <a:r>
              <a:rPr sz="1200" i="1" dirty="0">
                <a:latin typeface="Times New Roman"/>
                <a:cs typeface="Times New Roman"/>
              </a:rPr>
              <a:t> групи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платиноїди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5" dirty="0">
                <a:latin typeface="Times New Roman"/>
                <a:cs typeface="Times New Roman"/>
              </a:rPr>
              <a:t> колективне </a:t>
            </a:r>
            <a:r>
              <a:rPr sz="1200" dirty="0">
                <a:latin typeface="Times New Roman"/>
                <a:cs typeface="Times New Roman"/>
              </a:rPr>
              <a:t>позначення</a:t>
            </a:r>
            <a:r>
              <a:rPr sz="1200" spc="-5" dirty="0">
                <a:latin typeface="Times New Roman"/>
                <a:cs typeface="Times New Roman"/>
              </a:rPr>
              <a:t> шести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перехідних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металевих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елементів: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рутеній,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родій,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паладій,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осмій,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іридій,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платина.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Всі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схожі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фізичні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правило,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зустрічаються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же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родовищах.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зв’язку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цим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схожу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історію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відкриття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вивчення,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видобуван-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виробництво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застосування.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Метали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платинової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благородними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дорого-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цінними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Іноді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платинової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поділяють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endParaRPr sz="1200">
              <a:latin typeface="Times New Roman"/>
              <a:cs typeface="Times New Roman"/>
            </a:endParaRPr>
          </a:p>
          <a:p>
            <a:pPr marL="1569720" marR="571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дві тріади: рутеній, родій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паладій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dirty="0">
                <a:latin typeface="Times New Roman"/>
                <a:cs typeface="Times New Roman"/>
              </a:rPr>
              <a:t>легкі </a:t>
            </a:r>
            <a:r>
              <a:rPr sz="1200" i="1" spc="-5" dirty="0">
                <a:latin typeface="Times New Roman"/>
                <a:cs typeface="Times New Roman"/>
              </a:rPr>
              <a:t>платинові метали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платина, іридій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осмій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dirty="0">
                <a:latin typeface="Times New Roman"/>
                <a:cs typeface="Times New Roman"/>
              </a:rPr>
              <a:t>важкі </a:t>
            </a:r>
            <a:r>
              <a:rPr sz="1200" i="1" spc="-5" dirty="0">
                <a:latin typeface="Times New Roman"/>
                <a:cs typeface="Times New Roman"/>
              </a:rPr>
              <a:t>платинові метали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56972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першій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половині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XVI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століття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іспанські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колонізатори </a:t>
            </a:r>
            <a:r>
              <a:rPr sz="1200" dirty="0">
                <a:latin typeface="Times New Roman"/>
                <a:cs typeface="Times New Roman"/>
              </a:rPr>
              <a:t> звернули </a:t>
            </a:r>
            <a:r>
              <a:rPr sz="1200" spc="-5" dirty="0">
                <a:latin typeface="Times New Roman"/>
                <a:cs typeface="Times New Roman"/>
              </a:rPr>
              <a:t>увагу на неплавкий важкий </a:t>
            </a:r>
            <a:r>
              <a:rPr sz="1200" dirty="0">
                <a:latin typeface="Times New Roman"/>
                <a:cs typeface="Times New Roman"/>
              </a:rPr>
              <a:t>білий </a:t>
            </a:r>
            <a:r>
              <a:rPr sz="1200" spc="-5" dirty="0">
                <a:latin typeface="Times New Roman"/>
                <a:cs typeface="Times New Roman"/>
              </a:rPr>
              <a:t>метал,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зустріча-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попутно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золотом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розсипах Нової </a:t>
            </a:r>
            <a:r>
              <a:rPr sz="1200" dirty="0">
                <a:latin typeface="Times New Roman"/>
                <a:cs typeface="Times New Roman"/>
              </a:rPr>
              <a:t>Гранади. </a:t>
            </a:r>
            <a:r>
              <a:rPr sz="1200" spc="-5" dirty="0">
                <a:latin typeface="Times New Roman"/>
                <a:cs typeface="Times New Roman"/>
              </a:rPr>
              <a:t>За зовніш-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ньою </a:t>
            </a:r>
            <a:r>
              <a:rPr sz="1200" dirty="0">
                <a:latin typeface="Times New Roman"/>
                <a:cs typeface="Times New Roman"/>
              </a:rPr>
              <a:t>подібністю із сріблом </a:t>
            </a:r>
            <a:r>
              <a:rPr sz="1200" spc="-5" dirty="0">
                <a:latin typeface="Times New Roman"/>
                <a:cs typeface="Times New Roman"/>
              </a:rPr>
              <a:t>(ісп. plata) вони </a:t>
            </a:r>
            <a:r>
              <a:rPr sz="1200" dirty="0">
                <a:latin typeface="Times New Roman"/>
                <a:cs typeface="Times New Roman"/>
              </a:rPr>
              <a:t>дали </a:t>
            </a:r>
            <a:r>
              <a:rPr sz="1200" spc="-5" dirty="0">
                <a:latin typeface="Times New Roman"/>
                <a:cs typeface="Times New Roman"/>
              </a:rPr>
              <a:t>йому зменшу-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вальне назву «платина» (ісп. </a:t>
            </a:r>
            <a:r>
              <a:rPr sz="1200" dirty="0">
                <a:latin typeface="Times New Roman"/>
                <a:cs typeface="Times New Roman"/>
              </a:rPr>
              <a:t>platina), </a:t>
            </a:r>
            <a:r>
              <a:rPr sz="1200" spc="-5" dirty="0">
                <a:latin typeface="Times New Roman"/>
                <a:cs typeface="Times New Roman"/>
              </a:rPr>
              <a:t>буквально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«серебрішко».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Платина була </a:t>
            </a:r>
            <a:r>
              <a:rPr sz="1200" dirty="0">
                <a:latin typeface="Times New Roman"/>
                <a:cs typeface="Times New Roman"/>
              </a:rPr>
              <a:t>відома ще в давнину, </a:t>
            </a:r>
            <a:r>
              <a:rPr sz="1200" spc="-5" dirty="0">
                <a:latin typeface="Times New Roman"/>
                <a:cs typeface="Times New Roman"/>
              </a:rPr>
              <a:t>самородки цього металу </a:t>
            </a:r>
            <a:r>
              <a:rPr sz="1200" dirty="0">
                <a:latin typeface="Times New Roman"/>
                <a:cs typeface="Times New Roman"/>
              </a:rPr>
              <a:t> знаходили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разом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золотом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називали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«білим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золотом»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(Древній Єгипет, </a:t>
            </a:r>
            <a:r>
              <a:rPr sz="1200" dirty="0">
                <a:latin typeface="Times New Roman"/>
                <a:cs typeface="Times New Roman"/>
              </a:rPr>
              <a:t>Іспанія, </a:t>
            </a:r>
            <a:r>
              <a:rPr sz="1200" spc="-5" dirty="0">
                <a:latin typeface="Times New Roman"/>
                <a:cs typeface="Times New Roman"/>
              </a:rPr>
              <a:t>Абіссінії), «жаб’ячих золотом» </a:t>
            </a:r>
            <a:r>
              <a:rPr sz="1200" dirty="0">
                <a:latin typeface="Times New Roman"/>
                <a:cs typeface="Times New Roman"/>
              </a:rPr>
              <a:t>(острів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Борнео).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Перше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науковий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опис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платини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зробив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Вотсон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70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423" y="5673335"/>
            <a:ext cx="5786755" cy="1435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569720" marR="50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в 1741 </a:t>
            </a:r>
            <a:r>
              <a:rPr sz="1200" spc="-5" dirty="0">
                <a:latin typeface="Times New Roman"/>
                <a:cs typeface="Times New Roman"/>
              </a:rPr>
              <a:t>році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зв’язку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початком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видобутку </a:t>
            </a:r>
            <a:r>
              <a:rPr sz="1200" dirty="0">
                <a:latin typeface="Times New Roman"/>
                <a:cs typeface="Times New Roman"/>
              </a:rPr>
              <a:t>в промислових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масштабах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Колумбії (1735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р.).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1803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році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англійський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учений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r>
              <a:rPr sz="1200" dirty="0">
                <a:latin typeface="Times New Roman"/>
                <a:cs typeface="Times New Roman"/>
              </a:rPr>
              <a:t> Волластон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відкрив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паладій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родій,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1804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році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англійський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вчений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r>
              <a:rPr sz="1200" dirty="0">
                <a:latin typeface="Times New Roman"/>
                <a:cs typeface="Times New Roman"/>
              </a:rPr>
              <a:t> Теннант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іридій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осмій.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1808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році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польський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вчений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А. </a:t>
            </a:r>
            <a:r>
              <a:rPr sz="1200" spc="-15" dirty="0">
                <a:latin typeface="Times New Roman"/>
                <a:cs typeface="Times New Roman"/>
              </a:rPr>
              <a:t>Снядецький, досліджуючи платинову </a:t>
            </a:r>
            <a:r>
              <a:rPr sz="1200" spc="-10" dirty="0">
                <a:latin typeface="Times New Roman"/>
                <a:cs typeface="Times New Roman"/>
              </a:rPr>
              <a:t>руду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Південної Америки, виявив новий </a:t>
            </a:r>
            <a:r>
              <a:rPr sz="1200" spc="-10" dirty="0">
                <a:latin typeface="Times New Roman"/>
                <a:cs typeface="Times New Roman"/>
              </a:rPr>
              <a:t>хіміч- </a:t>
            </a:r>
            <a:r>
              <a:rPr sz="1200" spc="-5" dirty="0">
                <a:latin typeface="Times New Roman"/>
                <a:cs typeface="Times New Roman"/>
              </a:rPr>
              <a:t> ний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названий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їм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«вестий».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1844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році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професор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Казанського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університету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К. Клаус всебічно вивчив «вестий» </a:t>
            </a:r>
            <a:r>
              <a:rPr sz="1200" dirty="0">
                <a:latin typeface="Times New Roman"/>
                <a:cs typeface="Times New Roman"/>
              </a:rPr>
              <a:t>в залишках </a:t>
            </a:r>
            <a:r>
              <a:rPr sz="1200" spc="-5" dirty="0">
                <a:latin typeface="Times New Roman"/>
                <a:cs typeface="Times New Roman"/>
              </a:rPr>
              <a:t>уральської платинової руди, який він </a:t>
            </a:r>
            <a:r>
              <a:rPr sz="1200" dirty="0">
                <a:latin typeface="Times New Roman"/>
                <a:cs typeface="Times New Roman"/>
              </a:rPr>
              <a:t> назвав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рутенієм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пізнолатинського</a:t>
            </a:r>
            <a:r>
              <a:rPr sz="1200" dirty="0">
                <a:latin typeface="Times New Roman"/>
                <a:cs typeface="Times New Roman"/>
              </a:rPr>
              <a:t> Ruthenia – </a:t>
            </a:r>
            <a:r>
              <a:rPr sz="1200" spc="-5" dirty="0">
                <a:latin typeface="Times New Roman"/>
                <a:cs typeface="Times New Roman"/>
              </a:rPr>
              <a:t>Русь).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4662" y="7175754"/>
            <a:ext cx="1408938" cy="1892046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78557" y="7177278"/>
            <a:ext cx="1402841" cy="1895856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628644" y="7175754"/>
            <a:ext cx="1397508" cy="1899665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072634" y="7175754"/>
            <a:ext cx="1403604" cy="189738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082292" y="9128252"/>
            <a:ext cx="69405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51435" marR="5080" indent="-3937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Вілья</a:t>
            </a:r>
            <a:r>
              <a:rPr sz="1000" i="1" dirty="0">
                <a:latin typeface="Times New Roman"/>
                <a:cs typeface="Times New Roman"/>
              </a:rPr>
              <a:t>м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Х</a:t>
            </a:r>
            <a:r>
              <a:rPr sz="1000" i="1" dirty="0">
                <a:latin typeface="Times New Roman"/>
                <a:cs typeface="Times New Roman"/>
              </a:rPr>
              <a:t>айд  </a:t>
            </a:r>
            <a:r>
              <a:rPr sz="1000" i="1" spc="-5" dirty="0">
                <a:latin typeface="Times New Roman"/>
                <a:cs typeface="Times New Roman"/>
              </a:rPr>
              <a:t>Волластон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614672" y="9128252"/>
            <a:ext cx="53022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9209" marR="5080" indent="-1714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Смитсон  Теннант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996953" y="9128252"/>
            <a:ext cx="66040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9588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Анджей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Сняде</a:t>
            </a:r>
            <a:r>
              <a:rPr sz="1000" i="1" dirty="0">
                <a:latin typeface="Times New Roman"/>
                <a:cs typeface="Times New Roman"/>
              </a:rPr>
              <a:t>ц</a:t>
            </a:r>
            <a:r>
              <a:rPr sz="1000" i="1" spc="-5" dirty="0">
                <a:latin typeface="Times New Roman"/>
                <a:cs typeface="Times New Roman"/>
              </a:rPr>
              <a:t>ький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357117" y="9128252"/>
            <a:ext cx="83375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58445" marR="5080" indent="-246379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Карл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К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i="1" dirty="0">
                <a:latin typeface="Times New Roman"/>
                <a:cs typeface="Times New Roman"/>
              </a:rPr>
              <a:t>р</a:t>
            </a:r>
            <a:r>
              <a:rPr sz="1000" i="1" spc="-5" dirty="0">
                <a:latin typeface="Times New Roman"/>
                <a:cs typeface="Times New Roman"/>
              </a:rPr>
              <a:t>л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ви</a:t>
            </a:r>
            <a:r>
              <a:rPr sz="1000" i="1" dirty="0">
                <a:latin typeface="Times New Roman"/>
                <a:cs typeface="Times New Roman"/>
              </a:rPr>
              <a:t>ч  Клаус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20090" y="3774185"/>
            <a:ext cx="1441704" cy="1860042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1021333" y="5687819"/>
            <a:ext cx="8388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Вільям</a:t>
            </a:r>
            <a:r>
              <a:rPr sz="1000" i="1" spc="-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Вотсон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812" y="516889"/>
            <a:ext cx="5789295" cy="459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20" dirty="0">
                <a:latin typeface="Times New Roman"/>
                <a:cs typeface="Times New Roman"/>
              </a:rPr>
              <a:t>Платина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0" dirty="0">
                <a:latin typeface="Times New Roman"/>
                <a:cs typeface="Times New Roman"/>
              </a:rPr>
              <a:t>метали </a:t>
            </a:r>
            <a:r>
              <a:rPr sz="1200" spc="-25" dirty="0">
                <a:latin typeface="Times New Roman"/>
                <a:cs typeface="Times New Roman"/>
              </a:rPr>
              <a:t>платинової </a:t>
            </a:r>
            <a:r>
              <a:rPr sz="1200" spc="-20" dirty="0">
                <a:latin typeface="Times New Roman"/>
                <a:cs typeface="Times New Roman"/>
              </a:rPr>
              <a:t>групи мають здатність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25" dirty="0">
                <a:latin typeface="Times New Roman"/>
                <a:cs typeface="Times New Roman"/>
              </a:rPr>
              <a:t>тривалої </a:t>
            </a:r>
            <a:r>
              <a:rPr sz="1200" spc="-20" dirty="0">
                <a:latin typeface="Times New Roman"/>
                <a:cs typeface="Times New Roman"/>
              </a:rPr>
              <a:t>експлуатації </a:t>
            </a:r>
            <a:r>
              <a:rPr sz="1200" spc="-15" dirty="0">
                <a:latin typeface="Times New Roman"/>
                <a:cs typeface="Times New Roman"/>
              </a:rPr>
              <a:t>при ви-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соких </a:t>
            </a:r>
            <a:r>
              <a:rPr sz="1200" spc="-25" dirty="0">
                <a:latin typeface="Times New Roman"/>
                <a:cs typeface="Times New Roman"/>
              </a:rPr>
              <a:t>температурах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умовах </a:t>
            </a:r>
            <a:r>
              <a:rPr sz="1200" spc="-25" dirty="0">
                <a:latin typeface="Times New Roman"/>
                <a:cs typeface="Times New Roman"/>
              </a:rPr>
              <a:t>впливу теплозмін, навантажень, </a:t>
            </a:r>
            <a:r>
              <a:rPr sz="1200" spc="-20" dirty="0">
                <a:latin typeface="Times New Roman"/>
                <a:cs typeface="Times New Roman"/>
              </a:rPr>
              <a:t>агресивних рідких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газо- </a:t>
            </a:r>
            <a:r>
              <a:rPr sz="1200" spc="-15" dirty="0">
                <a:latin typeface="Times New Roman"/>
                <a:cs typeface="Times New Roman"/>
              </a:rPr>
              <a:t> вих </a:t>
            </a:r>
            <a:r>
              <a:rPr sz="1200" spc="-20" dirty="0">
                <a:latin typeface="Times New Roman"/>
                <a:cs typeface="Times New Roman"/>
              </a:rPr>
              <a:t>середовищ. Тому </a:t>
            </a:r>
            <a:r>
              <a:rPr sz="1200" spc="-25" dirty="0">
                <a:latin typeface="Times New Roman"/>
                <a:cs typeface="Times New Roman"/>
              </a:rPr>
              <a:t>платинові </a:t>
            </a:r>
            <a:r>
              <a:rPr sz="1200" spc="-20" dirty="0">
                <a:latin typeface="Times New Roman"/>
                <a:cs typeface="Times New Roman"/>
              </a:rPr>
              <a:t>метали </a:t>
            </a:r>
            <a:r>
              <a:rPr sz="1200" spc="-25" dirty="0">
                <a:latin typeface="Times New Roman"/>
                <a:cs typeface="Times New Roman"/>
              </a:rPr>
              <a:t>незамінні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обладнанні </a:t>
            </a:r>
            <a:r>
              <a:rPr sz="1200" spc="-15" dirty="0">
                <a:latin typeface="Times New Roman"/>
                <a:cs typeface="Times New Roman"/>
              </a:rPr>
              <a:t>для </a:t>
            </a:r>
            <a:r>
              <a:rPr sz="1200" spc="-20" dirty="0">
                <a:latin typeface="Times New Roman"/>
                <a:cs typeface="Times New Roman"/>
              </a:rPr>
              <a:t>виробництва високоякі-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сних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стекол,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оптичних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монокристалів,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ситалів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різних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силікатних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штучних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волокон.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Вони застосовуються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виготовлення тиглів, мішалок, екранів, філь’єр, хімічного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посуду, термоелектродів, </a:t>
            </a:r>
            <a:r>
              <a:rPr sz="1200" dirty="0">
                <a:latin typeface="Times New Roman"/>
                <a:cs typeface="Times New Roman"/>
              </a:rPr>
              <a:t>каталізаторних сіток </a:t>
            </a:r>
            <a:r>
              <a:rPr sz="1200" spc="-5" dirty="0">
                <a:latin typeface="Times New Roman"/>
                <a:cs typeface="Times New Roman"/>
              </a:rPr>
              <a:t>тощо. </a:t>
            </a: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конкретних технічних </a:t>
            </a:r>
            <a:r>
              <a:rPr sz="1200" dirty="0">
                <a:latin typeface="Times New Roman"/>
                <a:cs typeface="Times New Roman"/>
              </a:rPr>
              <a:t> завдань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урахуванням </a:t>
            </a:r>
            <a:r>
              <a:rPr sz="1200" dirty="0">
                <a:latin typeface="Times New Roman"/>
                <a:cs typeface="Times New Roman"/>
              </a:rPr>
              <a:t>економічної </a:t>
            </a:r>
            <a:r>
              <a:rPr sz="1200" spc="-5" dirty="0">
                <a:latin typeface="Times New Roman"/>
                <a:cs typeface="Times New Roman"/>
              </a:rPr>
              <a:t>доцільності можуть використовуватися </a:t>
            </a:r>
            <a:r>
              <a:rPr sz="1200" dirty="0">
                <a:latin typeface="Times New Roman"/>
                <a:cs typeface="Times New Roman"/>
              </a:rPr>
              <a:t>нелего-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вані метали (платина, </a:t>
            </a:r>
            <a:r>
              <a:rPr sz="1200" dirty="0">
                <a:latin typeface="Times New Roman"/>
                <a:cs typeface="Times New Roman"/>
              </a:rPr>
              <a:t>паладій, </a:t>
            </a:r>
            <a:r>
              <a:rPr sz="1200" spc="-5" dirty="0">
                <a:latin typeface="Times New Roman"/>
                <a:cs typeface="Times New Roman"/>
              </a:rPr>
              <a:t>родій, іридій), сплави на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основі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матеріали,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декількох </a:t>
            </a:r>
            <a:r>
              <a:rPr sz="1200" dirty="0">
                <a:latin typeface="Times New Roman"/>
                <a:cs typeface="Times New Roman"/>
              </a:rPr>
              <a:t>шарів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зазначених </a:t>
            </a:r>
            <a:r>
              <a:rPr sz="1200" spc="-5" dirty="0">
                <a:latin typeface="Times New Roman"/>
                <a:cs typeface="Times New Roman"/>
              </a:rPr>
              <a:t>металів та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5" dirty="0">
                <a:latin typeface="Times New Roman"/>
                <a:cs typeface="Times New Roman"/>
              </a:rPr>
              <a:t> сплавів.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Платина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використовується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виробництва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термопар,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точністю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вимі-</a:t>
            </a:r>
            <a:endParaRPr sz="1200">
              <a:latin typeface="Times New Roman"/>
              <a:cs typeface="Times New Roman"/>
            </a:endParaRPr>
          </a:p>
          <a:p>
            <a:pPr marL="12700" marR="698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рювань.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цілей </a:t>
            </a:r>
            <a:r>
              <a:rPr sz="1200" spc="-5" dirty="0">
                <a:latin typeface="Times New Roman"/>
                <a:cs typeface="Times New Roman"/>
              </a:rPr>
              <a:t>застосовується </a:t>
            </a:r>
            <a:r>
              <a:rPr sz="1200" dirty="0">
                <a:latin typeface="Times New Roman"/>
                <a:cs typeface="Times New Roman"/>
              </a:rPr>
              <a:t>чиста </a:t>
            </a:r>
            <a:r>
              <a:rPr sz="1200" spc="-5" dirty="0">
                <a:latin typeface="Times New Roman"/>
                <a:cs typeface="Times New Roman"/>
              </a:rPr>
              <a:t>платина марки ПлТ </a:t>
            </a:r>
            <a:r>
              <a:rPr sz="1200" dirty="0">
                <a:latin typeface="Times New Roman"/>
                <a:cs typeface="Times New Roman"/>
              </a:rPr>
              <a:t>(100 % Pt), у </a:t>
            </a:r>
            <a:r>
              <a:rPr sz="1200" spc="-5" dirty="0">
                <a:latin typeface="Times New Roman"/>
                <a:cs typeface="Times New Roman"/>
              </a:rPr>
              <a:t>якій вели- </a:t>
            </a:r>
            <a:r>
              <a:rPr sz="1200" dirty="0">
                <a:latin typeface="Times New Roman"/>
                <a:cs typeface="Times New Roman"/>
              </a:rPr>
              <a:t> чина </a:t>
            </a:r>
            <a:r>
              <a:rPr sz="1200" spc="-5" dirty="0">
                <a:latin typeface="Times New Roman"/>
                <a:cs typeface="Times New Roman"/>
              </a:rPr>
              <a:t>R100/R0 повинна </a:t>
            </a:r>
            <a:r>
              <a:rPr sz="1200" dirty="0">
                <a:latin typeface="Times New Roman"/>
                <a:cs typeface="Times New Roman"/>
              </a:rPr>
              <a:t>бути </a:t>
            </a:r>
            <a:r>
              <a:rPr sz="1200" spc="-5" dirty="0">
                <a:latin typeface="Times New Roman"/>
                <a:cs typeface="Times New Roman"/>
              </a:rPr>
              <a:t>не менше 1,3910,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неї виготовляють негативні термоелек-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термопарах</a:t>
            </a:r>
            <a:r>
              <a:rPr sz="1200" spc="-5" dirty="0">
                <a:latin typeface="Times New Roman"/>
                <a:cs typeface="Times New Roman"/>
              </a:rPr>
              <a:t> ПП (платинородій-платина).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платини та </a:t>
            </a:r>
            <a:r>
              <a:rPr sz="1200" dirty="0">
                <a:latin typeface="Times New Roman"/>
                <a:cs typeface="Times New Roman"/>
              </a:rPr>
              <a:t>родію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платинородій</a:t>
            </a:r>
            <a:r>
              <a:rPr sz="1200" spc="-5" dirty="0">
                <a:latin typeface="Times New Roman"/>
                <a:cs typeface="Times New Roman"/>
              </a:rPr>
              <a:t>) використовують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виробництва елек-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тродів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термопар.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Найбільш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широкого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поширення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даній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області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набули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сплави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платини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родієм </a:t>
            </a:r>
            <a:r>
              <a:rPr sz="1200" spc="-5" dirty="0">
                <a:latin typeface="Times New Roman"/>
                <a:cs typeface="Times New Roman"/>
              </a:rPr>
              <a:t>марок ПР10, ПР13, ПР6, ПР30. Сплави ПР10, ПР13 використовуються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тер- </a:t>
            </a:r>
            <a:r>
              <a:rPr sz="1200" dirty="0">
                <a:latin typeface="Times New Roman"/>
                <a:cs typeface="Times New Roman"/>
              </a:rPr>
              <a:t> мопарах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ПП.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позитивні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термоелектроди.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ПР30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ПР6 використовуються </a:t>
            </a:r>
            <a:r>
              <a:rPr sz="1200" dirty="0">
                <a:latin typeface="Times New Roman"/>
                <a:cs typeface="Times New Roman"/>
              </a:rPr>
              <a:t>в термопарах </a:t>
            </a:r>
            <a:r>
              <a:rPr sz="1200" spc="-5" dirty="0">
                <a:latin typeface="Times New Roman"/>
                <a:cs typeface="Times New Roman"/>
              </a:rPr>
              <a:t>ПР (платинородій-платинородій).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 </a:t>
            </a:r>
            <a:r>
              <a:rPr sz="1200" dirty="0">
                <a:latin typeface="Times New Roman"/>
                <a:cs typeface="Times New Roman"/>
              </a:rPr>
              <a:t>позитивні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негативні термоелектроди,</a:t>
            </a:r>
            <a:r>
              <a:rPr sz="1200" dirty="0">
                <a:latin typeface="Times New Roman"/>
                <a:cs typeface="Times New Roman"/>
              </a:rPr>
              <a:t> відповідно.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 </a:t>
            </a:r>
            <a:r>
              <a:rPr sz="1200" dirty="0">
                <a:latin typeface="Times New Roman"/>
                <a:cs typeface="Times New Roman"/>
              </a:rPr>
              <a:t>хімічним елементом в сплавах </a:t>
            </a:r>
            <a:r>
              <a:rPr sz="1200" spc="-5" dirty="0">
                <a:latin typeface="Times New Roman"/>
                <a:cs typeface="Times New Roman"/>
              </a:rPr>
              <a:t>платини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родієм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платина. </a:t>
            </a:r>
            <a:r>
              <a:rPr sz="1200" dirty="0">
                <a:latin typeface="Times New Roman"/>
                <a:cs typeface="Times New Roman"/>
              </a:rPr>
              <a:t>Процентне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співвідношення </a:t>
            </a:r>
            <a:r>
              <a:rPr sz="1200" spc="-5" dirty="0">
                <a:latin typeface="Times New Roman"/>
                <a:cs typeface="Times New Roman"/>
              </a:rPr>
              <a:t>платини та родію </a:t>
            </a:r>
            <a:r>
              <a:rPr sz="1200" dirty="0">
                <a:latin typeface="Times New Roman"/>
                <a:cs typeface="Times New Roman"/>
              </a:rPr>
              <a:t>змінюється в </a:t>
            </a:r>
            <a:r>
              <a:rPr sz="1200" spc="-5" dirty="0">
                <a:latin typeface="Times New Roman"/>
                <a:cs typeface="Times New Roman"/>
              </a:rPr>
              <a:t>залежності від марки </a:t>
            </a:r>
            <a:r>
              <a:rPr sz="1200" dirty="0">
                <a:latin typeface="Times New Roman"/>
                <a:cs typeface="Times New Roman"/>
              </a:rPr>
              <a:t>сплаву. Зміст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мішок </a:t>
            </a:r>
            <a:r>
              <a:rPr sz="1200" spc="-5" dirty="0">
                <a:latin typeface="Times New Roman"/>
                <a:cs typeface="Times New Roman"/>
              </a:rPr>
              <a:t>не нормується,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обмежується використанням для виготовлення сплавів </a:t>
            </a:r>
            <a:r>
              <a:rPr sz="1200" dirty="0">
                <a:latin typeface="Times New Roman"/>
                <a:cs typeface="Times New Roman"/>
              </a:rPr>
              <a:t>пла-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родію</a:t>
            </a:r>
            <a:r>
              <a:rPr sz="1200" spc="-5" dirty="0">
                <a:latin typeface="Times New Roman"/>
                <a:cs typeface="Times New Roman"/>
              </a:rPr>
              <a:t> чистотою,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дорівнює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5" dirty="0">
                <a:latin typeface="Times New Roman"/>
                <a:cs typeface="Times New Roman"/>
              </a:rPr>
              <a:t> перевищує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99,95 %.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Діаграму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Pt-Rh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7794" y="8586461"/>
            <a:ext cx="5787390" cy="13963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збільшенні </a:t>
            </a:r>
            <a:r>
              <a:rPr sz="1200" spc="-5" dirty="0">
                <a:latin typeface="Times New Roman"/>
                <a:cs typeface="Times New Roman"/>
              </a:rPr>
              <a:t>вмісту іридію температура плавлення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підвищується. Всі сплави </a:t>
            </a:r>
            <a:r>
              <a:rPr sz="1200" dirty="0">
                <a:latin typeface="Times New Roman"/>
                <a:cs typeface="Times New Roman"/>
              </a:rPr>
              <a:t>сис-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теми </a:t>
            </a:r>
            <a:r>
              <a:rPr sz="1200" spc="-5" dirty="0">
                <a:latin typeface="Times New Roman"/>
                <a:cs typeface="Times New Roman"/>
              </a:rPr>
              <a:t>«платина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іридій»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досить вузький </a:t>
            </a:r>
            <a:r>
              <a:rPr sz="1200" dirty="0">
                <a:latin typeface="Times New Roman"/>
                <a:cs typeface="Times New Roman"/>
              </a:rPr>
              <a:t>інтервал </a:t>
            </a:r>
            <a:r>
              <a:rPr sz="1200" spc="-5" dirty="0">
                <a:latin typeface="Times New Roman"/>
                <a:cs typeface="Times New Roman"/>
              </a:rPr>
              <a:t>кристалізації. При зниженні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відбувається </a:t>
            </a:r>
            <a:r>
              <a:rPr sz="1200" dirty="0">
                <a:latin typeface="Times New Roman"/>
                <a:cs typeface="Times New Roman"/>
              </a:rPr>
              <a:t>розпад </a:t>
            </a:r>
            <a:r>
              <a:rPr sz="1200" spc="-5" dirty="0">
                <a:latin typeface="Times New Roman"/>
                <a:cs typeface="Times New Roman"/>
              </a:rPr>
              <a:t>твердого </a:t>
            </a:r>
            <a:r>
              <a:rPr sz="1200" dirty="0">
                <a:latin typeface="Times New Roman"/>
                <a:cs typeface="Times New Roman"/>
              </a:rPr>
              <a:t>розчину. </a:t>
            </a:r>
            <a:r>
              <a:rPr sz="1200" spc="-5" dirty="0">
                <a:latin typeface="Times New Roman"/>
                <a:cs typeface="Times New Roman"/>
              </a:rPr>
              <a:t>Максимальна </a:t>
            </a:r>
            <a:r>
              <a:rPr sz="1200" dirty="0">
                <a:latin typeface="Times New Roman"/>
                <a:cs typeface="Times New Roman"/>
              </a:rPr>
              <a:t>критична </a:t>
            </a:r>
            <a:r>
              <a:rPr sz="1200" spc="-5" dirty="0">
                <a:latin typeface="Times New Roman"/>
                <a:cs typeface="Times New Roman"/>
              </a:rPr>
              <a:t>температу- </a:t>
            </a:r>
            <a:r>
              <a:rPr sz="1200" dirty="0">
                <a:latin typeface="Times New Roman"/>
                <a:cs typeface="Times New Roman"/>
              </a:rPr>
              <a:t> ра </a:t>
            </a:r>
            <a:r>
              <a:rPr sz="1200" spc="-5" dirty="0">
                <a:latin typeface="Times New Roman"/>
                <a:cs typeface="Times New Roman"/>
              </a:rPr>
              <a:t>розпаду становить </a:t>
            </a:r>
            <a:r>
              <a:rPr sz="1200" dirty="0">
                <a:latin typeface="Times New Roman"/>
                <a:cs typeface="Times New Roman"/>
              </a:rPr>
              <a:t>975 °C,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50 % </a:t>
            </a:r>
            <a:r>
              <a:rPr sz="1200" spc="-5" dirty="0">
                <a:latin typeface="Times New Roman"/>
                <a:cs typeface="Times New Roman"/>
              </a:rPr>
              <a:t>(ат.), </a:t>
            </a:r>
            <a:r>
              <a:rPr sz="1200" dirty="0">
                <a:latin typeface="Times New Roman"/>
                <a:cs typeface="Times New Roman"/>
              </a:rPr>
              <a:t>а межі </a:t>
            </a:r>
            <a:r>
              <a:rPr sz="1200" spc="-5" dirty="0">
                <a:latin typeface="Times New Roman"/>
                <a:cs typeface="Times New Roman"/>
              </a:rPr>
              <a:t>двохфазної області при </a:t>
            </a:r>
            <a:r>
              <a:rPr sz="1200" dirty="0">
                <a:latin typeface="Times New Roman"/>
                <a:cs typeface="Times New Roman"/>
              </a:rPr>
              <a:t>700 °C – 7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99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(ат.).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 платини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іридієм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кристалічну</a:t>
            </a:r>
            <a:r>
              <a:rPr sz="1200" spc="-5" dirty="0">
                <a:latin typeface="Times New Roman"/>
                <a:cs typeface="Times New Roman"/>
              </a:rPr>
              <a:t> гранецентровану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ГЦК.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0"/>
              </a:spcBef>
            </a:pPr>
            <a:r>
              <a:rPr sz="1000" spc="-5" dirty="0">
                <a:latin typeface="Times New Roman"/>
                <a:cs typeface="Times New Roman"/>
              </a:rPr>
              <a:t>271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4415599" y="5459888"/>
            <a:ext cx="2309495" cy="2190115"/>
            <a:chOff x="4415599" y="5459888"/>
            <a:chExt cx="2309495" cy="2190115"/>
          </a:xfrm>
        </p:grpSpPr>
        <p:sp>
          <p:nvSpPr>
            <p:cNvPr id="7" name="object 7"/>
            <p:cNvSpPr/>
            <p:nvPr/>
          </p:nvSpPr>
          <p:spPr>
            <a:xfrm>
              <a:off x="4424171" y="5471160"/>
              <a:ext cx="2292350" cy="2167255"/>
            </a:xfrm>
            <a:custGeom>
              <a:avLst/>
              <a:gdLst/>
              <a:ahLst/>
              <a:cxnLst/>
              <a:rect l="l" t="t" r="r" b="b"/>
              <a:pathLst>
                <a:path w="2292350" h="2167254">
                  <a:moveTo>
                    <a:pt x="2292096" y="0"/>
                  </a:moveTo>
                  <a:lnTo>
                    <a:pt x="0" y="0"/>
                  </a:lnTo>
                  <a:lnTo>
                    <a:pt x="0" y="2167128"/>
                  </a:lnTo>
                  <a:lnTo>
                    <a:pt x="2292096" y="2167128"/>
                  </a:lnTo>
                  <a:lnTo>
                    <a:pt x="2292096" y="0"/>
                  </a:lnTo>
                  <a:close/>
                </a:path>
              </a:pathLst>
            </a:custGeom>
            <a:ln w="142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424171" y="5815584"/>
              <a:ext cx="2292350" cy="0"/>
            </a:xfrm>
            <a:custGeom>
              <a:avLst/>
              <a:gdLst/>
              <a:ahLst/>
              <a:cxnLst/>
              <a:rect l="l" t="t" r="r" b="b"/>
              <a:pathLst>
                <a:path w="2292350">
                  <a:moveTo>
                    <a:pt x="0" y="0"/>
                  </a:moveTo>
                  <a:lnTo>
                    <a:pt x="1943862" y="0"/>
                  </a:lnTo>
                </a:path>
                <a:path w="2292350">
                  <a:moveTo>
                    <a:pt x="2268476" y="0"/>
                  </a:moveTo>
                  <a:lnTo>
                    <a:pt x="2292096" y="0"/>
                  </a:lnTo>
                </a:path>
              </a:pathLst>
            </a:custGeom>
            <a:ln w="857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424171" y="6279642"/>
              <a:ext cx="2292350" cy="909319"/>
            </a:xfrm>
            <a:custGeom>
              <a:avLst/>
              <a:gdLst/>
              <a:ahLst/>
              <a:cxnLst/>
              <a:rect l="l" t="t" r="r" b="b"/>
              <a:pathLst>
                <a:path w="2292350" h="909320">
                  <a:moveTo>
                    <a:pt x="0" y="0"/>
                  </a:moveTo>
                  <a:lnTo>
                    <a:pt x="2292096" y="0"/>
                  </a:lnTo>
                </a:path>
                <a:path w="2292350" h="909320">
                  <a:moveTo>
                    <a:pt x="0" y="460248"/>
                  </a:moveTo>
                  <a:lnTo>
                    <a:pt x="2292096" y="460248"/>
                  </a:lnTo>
                </a:path>
                <a:path w="2292350" h="909320">
                  <a:moveTo>
                    <a:pt x="0" y="909066"/>
                  </a:moveTo>
                  <a:lnTo>
                    <a:pt x="2292096" y="909066"/>
                  </a:lnTo>
                </a:path>
              </a:pathLst>
            </a:custGeom>
            <a:ln w="857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654676" y="5466873"/>
              <a:ext cx="0" cy="2176145"/>
            </a:xfrm>
            <a:custGeom>
              <a:avLst/>
              <a:gdLst/>
              <a:ahLst/>
              <a:cxnLst/>
              <a:rect l="l" t="t" r="r" b="b"/>
              <a:pathLst>
                <a:path h="2176145">
                  <a:moveTo>
                    <a:pt x="0" y="2137886"/>
                  </a:moveTo>
                  <a:lnTo>
                    <a:pt x="0" y="2175700"/>
                  </a:lnTo>
                </a:path>
                <a:path h="2176145">
                  <a:moveTo>
                    <a:pt x="0" y="0"/>
                  </a:moveTo>
                  <a:lnTo>
                    <a:pt x="0" y="1987773"/>
                  </a:lnTo>
                </a:path>
              </a:pathLst>
            </a:custGeom>
            <a:ln w="1390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897754" y="5466873"/>
              <a:ext cx="0" cy="2176145"/>
            </a:xfrm>
            <a:custGeom>
              <a:avLst/>
              <a:gdLst/>
              <a:ahLst/>
              <a:cxnLst/>
              <a:rect l="l" t="t" r="r" b="b"/>
              <a:pathLst>
                <a:path h="2176145">
                  <a:moveTo>
                    <a:pt x="0" y="613886"/>
                  </a:moveTo>
                  <a:lnTo>
                    <a:pt x="0" y="2175700"/>
                  </a:lnTo>
                </a:path>
                <a:path h="2176145">
                  <a:moveTo>
                    <a:pt x="0" y="0"/>
                  </a:moveTo>
                  <a:lnTo>
                    <a:pt x="0" y="471393"/>
                  </a:lnTo>
                </a:path>
              </a:pathLst>
            </a:custGeom>
            <a:ln w="1390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106543" y="5466873"/>
              <a:ext cx="0" cy="2176145"/>
            </a:xfrm>
            <a:custGeom>
              <a:avLst/>
              <a:gdLst/>
              <a:ahLst/>
              <a:cxnLst/>
              <a:rect l="l" t="t" r="r" b="b"/>
              <a:pathLst>
                <a:path h="2176145">
                  <a:moveTo>
                    <a:pt x="0" y="613886"/>
                  </a:moveTo>
                  <a:lnTo>
                    <a:pt x="0" y="2175700"/>
                  </a:lnTo>
                </a:path>
                <a:path h="2176145">
                  <a:moveTo>
                    <a:pt x="0" y="0"/>
                  </a:moveTo>
                  <a:lnTo>
                    <a:pt x="0" y="471393"/>
                  </a:lnTo>
                </a:path>
              </a:pathLst>
            </a:custGeom>
            <a:ln w="1390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346953" y="5471160"/>
              <a:ext cx="5715" cy="2167255"/>
            </a:xfrm>
            <a:custGeom>
              <a:avLst/>
              <a:gdLst/>
              <a:ahLst/>
              <a:cxnLst/>
              <a:rect l="l" t="t" r="r" b="b"/>
              <a:pathLst>
                <a:path w="5714" h="2167254">
                  <a:moveTo>
                    <a:pt x="0" y="2167128"/>
                  </a:moveTo>
                  <a:lnTo>
                    <a:pt x="5334" y="0"/>
                  </a:lnTo>
                </a:path>
              </a:pathLst>
            </a:custGeom>
            <a:ln w="857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586602" y="5466873"/>
              <a:ext cx="219075" cy="2176145"/>
            </a:xfrm>
            <a:custGeom>
              <a:avLst/>
              <a:gdLst/>
              <a:ahLst/>
              <a:cxnLst/>
              <a:rect l="l" t="t" r="r" b="b"/>
              <a:pathLst>
                <a:path w="219075" h="2176145">
                  <a:moveTo>
                    <a:pt x="0" y="1593818"/>
                  </a:moveTo>
                  <a:lnTo>
                    <a:pt x="0" y="2175700"/>
                  </a:lnTo>
                </a:path>
                <a:path w="219075" h="2176145">
                  <a:moveTo>
                    <a:pt x="0" y="0"/>
                  </a:moveTo>
                  <a:lnTo>
                    <a:pt x="0" y="1422368"/>
                  </a:lnTo>
                </a:path>
                <a:path w="219075" h="2176145">
                  <a:moveTo>
                    <a:pt x="218694" y="1593818"/>
                  </a:moveTo>
                  <a:lnTo>
                    <a:pt x="218694" y="2175700"/>
                  </a:lnTo>
                </a:path>
                <a:path w="219075" h="2176145">
                  <a:moveTo>
                    <a:pt x="218694" y="0"/>
                  </a:moveTo>
                  <a:lnTo>
                    <a:pt x="218694" y="1422368"/>
                  </a:lnTo>
                </a:path>
              </a:pathLst>
            </a:custGeom>
            <a:ln w="1390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025895" y="5471160"/>
              <a:ext cx="234315" cy="2167255"/>
            </a:xfrm>
            <a:custGeom>
              <a:avLst/>
              <a:gdLst/>
              <a:ahLst/>
              <a:cxnLst/>
              <a:rect l="l" t="t" r="r" b="b"/>
              <a:pathLst>
                <a:path w="234314" h="2167254">
                  <a:moveTo>
                    <a:pt x="0" y="2167128"/>
                  </a:moveTo>
                  <a:lnTo>
                    <a:pt x="5334" y="0"/>
                  </a:lnTo>
                </a:path>
                <a:path w="234314" h="2167254">
                  <a:moveTo>
                    <a:pt x="228600" y="2167128"/>
                  </a:moveTo>
                  <a:lnTo>
                    <a:pt x="233934" y="0"/>
                  </a:lnTo>
                </a:path>
              </a:pathLst>
            </a:custGeom>
            <a:ln w="8572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490335" y="5466873"/>
              <a:ext cx="0" cy="2176145"/>
            </a:xfrm>
            <a:custGeom>
              <a:avLst/>
              <a:gdLst/>
              <a:ahLst/>
              <a:cxnLst/>
              <a:rect l="l" t="t" r="r" b="b"/>
              <a:pathLst>
                <a:path h="2176145">
                  <a:moveTo>
                    <a:pt x="0" y="396716"/>
                  </a:moveTo>
                  <a:lnTo>
                    <a:pt x="0" y="2175700"/>
                  </a:lnTo>
                </a:path>
                <a:path h="2176145">
                  <a:moveTo>
                    <a:pt x="0" y="0"/>
                  </a:moveTo>
                  <a:lnTo>
                    <a:pt x="0" y="246603"/>
                  </a:lnTo>
                </a:path>
              </a:pathLst>
            </a:custGeom>
            <a:ln w="1390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24171" y="5657945"/>
              <a:ext cx="2292350" cy="1797050"/>
            </a:xfrm>
            <a:custGeom>
              <a:avLst/>
              <a:gdLst/>
              <a:ahLst/>
              <a:cxnLst/>
              <a:rect l="l" t="t" r="r" b="b"/>
              <a:pathLst>
                <a:path w="2292350" h="1797050">
                  <a:moveTo>
                    <a:pt x="0" y="1796700"/>
                  </a:moveTo>
                  <a:lnTo>
                    <a:pt x="23289" y="1750772"/>
                  </a:lnTo>
                  <a:lnTo>
                    <a:pt x="46665" y="1704840"/>
                  </a:lnTo>
                  <a:lnTo>
                    <a:pt x="70213" y="1658901"/>
                  </a:lnTo>
                  <a:lnTo>
                    <a:pt x="94018" y="1612952"/>
                  </a:lnTo>
                  <a:lnTo>
                    <a:pt x="118167" y="1566990"/>
                  </a:lnTo>
                  <a:lnTo>
                    <a:pt x="142745" y="1521010"/>
                  </a:lnTo>
                  <a:lnTo>
                    <a:pt x="167838" y="1475009"/>
                  </a:lnTo>
                  <a:lnTo>
                    <a:pt x="193533" y="1428985"/>
                  </a:lnTo>
                  <a:lnTo>
                    <a:pt x="219914" y="1382933"/>
                  </a:lnTo>
                  <a:lnTo>
                    <a:pt x="247068" y="1336850"/>
                  </a:lnTo>
                  <a:lnTo>
                    <a:pt x="275082" y="1290732"/>
                  </a:lnTo>
                  <a:lnTo>
                    <a:pt x="301738" y="1248005"/>
                  </a:lnTo>
                  <a:lnTo>
                    <a:pt x="329713" y="1204249"/>
                  </a:lnTo>
                  <a:lnTo>
                    <a:pt x="358735" y="1159799"/>
                  </a:lnTo>
                  <a:lnTo>
                    <a:pt x="388535" y="1114992"/>
                  </a:lnTo>
                  <a:lnTo>
                    <a:pt x="418843" y="1070165"/>
                  </a:lnTo>
                  <a:lnTo>
                    <a:pt x="449389" y="1025652"/>
                  </a:lnTo>
                  <a:lnTo>
                    <a:pt x="479903" y="981789"/>
                  </a:lnTo>
                  <a:lnTo>
                    <a:pt x="510116" y="938914"/>
                  </a:lnTo>
                  <a:lnTo>
                    <a:pt x="539757" y="897362"/>
                  </a:lnTo>
                  <a:lnTo>
                    <a:pt x="568557" y="857468"/>
                  </a:lnTo>
                  <a:lnTo>
                    <a:pt x="596246" y="819570"/>
                  </a:lnTo>
                  <a:lnTo>
                    <a:pt x="622554" y="784002"/>
                  </a:lnTo>
                  <a:lnTo>
                    <a:pt x="660110" y="734815"/>
                  </a:lnTo>
                  <a:lnTo>
                    <a:pt x="695836" y="689252"/>
                  </a:lnTo>
                  <a:lnTo>
                    <a:pt x="730045" y="646869"/>
                  </a:lnTo>
                  <a:lnTo>
                    <a:pt x="763047" y="607218"/>
                  </a:lnTo>
                  <a:lnTo>
                    <a:pt x="795157" y="569853"/>
                  </a:lnTo>
                  <a:lnTo>
                    <a:pt x="826686" y="534328"/>
                  </a:lnTo>
                  <a:lnTo>
                    <a:pt x="857948" y="500196"/>
                  </a:lnTo>
                  <a:lnTo>
                    <a:pt x="889254" y="467010"/>
                  </a:lnTo>
                  <a:lnTo>
                    <a:pt x="929036" y="425460"/>
                  </a:lnTo>
                  <a:lnTo>
                    <a:pt x="965962" y="387847"/>
                  </a:lnTo>
                  <a:lnTo>
                    <a:pt x="1002125" y="353282"/>
                  </a:lnTo>
                  <a:lnTo>
                    <a:pt x="1039622" y="320876"/>
                  </a:lnTo>
                  <a:lnTo>
                    <a:pt x="1080547" y="289739"/>
                  </a:lnTo>
                  <a:lnTo>
                    <a:pt x="1126998" y="258984"/>
                  </a:lnTo>
                  <a:lnTo>
                    <a:pt x="1165676" y="235846"/>
                  </a:lnTo>
                  <a:lnTo>
                    <a:pt x="1206257" y="212895"/>
                  </a:lnTo>
                  <a:lnTo>
                    <a:pt x="1248714" y="190391"/>
                  </a:lnTo>
                  <a:lnTo>
                    <a:pt x="1293018" y="168592"/>
                  </a:lnTo>
                  <a:lnTo>
                    <a:pt x="1339145" y="147758"/>
                  </a:lnTo>
                  <a:lnTo>
                    <a:pt x="1387066" y="128146"/>
                  </a:lnTo>
                  <a:lnTo>
                    <a:pt x="1436755" y="110018"/>
                  </a:lnTo>
                  <a:lnTo>
                    <a:pt x="1488186" y="93630"/>
                  </a:lnTo>
                  <a:lnTo>
                    <a:pt x="1531785" y="81427"/>
                  </a:lnTo>
                  <a:lnTo>
                    <a:pt x="1578388" y="69978"/>
                  </a:lnTo>
                  <a:lnTo>
                    <a:pt x="1627204" y="59306"/>
                  </a:lnTo>
                  <a:lnTo>
                    <a:pt x="1677442" y="49434"/>
                  </a:lnTo>
                  <a:lnTo>
                    <a:pt x="1728311" y="40386"/>
                  </a:lnTo>
                  <a:lnTo>
                    <a:pt x="1779020" y="32183"/>
                  </a:lnTo>
                  <a:lnTo>
                    <a:pt x="1828777" y="24848"/>
                  </a:lnTo>
                  <a:lnTo>
                    <a:pt x="1876793" y="18406"/>
                  </a:lnTo>
                  <a:lnTo>
                    <a:pt x="1922276" y="12877"/>
                  </a:lnTo>
                  <a:lnTo>
                    <a:pt x="1964436" y="8286"/>
                  </a:lnTo>
                  <a:lnTo>
                    <a:pt x="2028288" y="2730"/>
                  </a:lnTo>
                  <a:lnTo>
                    <a:pt x="2087146" y="158"/>
                  </a:lnTo>
                  <a:lnTo>
                    <a:pt x="2141982" y="0"/>
                  </a:lnTo>
                  <a:lnTo>
                    <a:pt x="2193769" y="1682"/>
                  </a:lnTo>
                  <a:lnTo>
                    <a:pt x="2243483" y="4635"/>
                  </a:lnTo>
                  <a:lnTo>
                    <a:pt x="2292096" y="8286"/>
                  </a:lnTo>
                </a:path>
                <a:path w="2292350" h="1797050">
                  <a:moveTo>
                    <a:pt x="0" y="1796700"/>
                  </a:moveTo>
                  <a:lnTo>
                    <a:pt x="26887" y="1758221"/>
                  </a:lnTo>
                  <a:lnTo>
                    <a:pt x="53876" y="1719689"/>
                  </a:lnTo>
                  <a:lnTo>
                    <a:pt x="81033" y="1681019"/>
                  </a:lnTo>
                  <a:lnTo>
                    <a:pt x="108429" y="1642127"/>
                  </a:lnTo>
                  <a:lnTo>
                    <a:pt x="136132" y="1602928"/>
                  </a:lnTo>
                  <a:lnTo>
                    <a:pt x="164211" y="1563338"/>
                  </a:lnTo>
                  <a:lnTo>
                    <a:pt x="192733" y="1523271"/>
                  </a:lnTo>
                  <a:lnTo>
                    <a:pt x="221770" y="1482643"/>
                  </a:lnTo>
                  <a:lnTo>
                    <a:pt x="251388" y="1441370"/>
                  </a:lnTo>
                  <a:lnTo>
                    <a:pt x="281657" y="1399367"/>
                  </a:lnTo>
                  <a:lnTo>
                    <a:pt x="312646" y="1356548"/>
                  </a:lnTo>
                  <a:lnTo>
                    <a:pt x="344424" y="1312830"/>
                  </a:lnTo>
                  <a:lnTo>
                    <a:pt x="372510" y="1273934"/>
                  </a:lnTo>
                  <a:lnTo>
                    <a:pt x="401769" y="1233249"/>
                  </a:lnTo>
                  <a:lnTo>
                    <a:pt x="431998" y="1191131"/>
                  </a:lnTo>
                  <a:lnTo>
                    <a:pt x="462993" y="1147936"/>
                  </a:lnTo>
                  <a:lnTo>
                    <a:pt x="494552" y="1104022"/>
                  </a:lnTo>
                  <a:lnTo>
                    <a:pt x="526470" y="1059744"/>
                  </a:lnTo>
                  <a:lnTo>
                    <a:pt x="558546" y="1015460"/>
                  </a:lnTo>
                  <a:lnTo>
                    <a:pt x="590574" y="971525"/>
                  </a:lnTo>
                  <a:lnTo>
                    <a:pt x="622352" y="928297"/>
                  </a:lnTo>
                  <a:lnTo>
                    <a:pt x="653678" y="886132"/>
                  </a:lnTo>
                  <a:lnTo>
                    <a:pt x="684347" y="845387"/>
                  </a:lnTo>
                  <a:lnTo>
                    <a:pt x="714156" y="806418"/>
                  </a:lnTo>
                  <a:lnTo>
                    <a:pt x="742902" y="769581"/>
                  </a:lnTo>
                  <a:lnTo>
                    <a:pt x="770382" y="735234"/>
                  </a:lnTo>
                  <a:lnTo>
                    <a:pt x="810562" y="686018"/>
                  </a:lnTo>
                  <a:lnTo>
                    <a:pt x="848208" y="640658"/>
                  </a:lnTo>
                  <a:lnTo>
                    <a:pt x="883948" y="598667"/>
                  </a:lnTo>
                  <a:lnTo>
                    <a:pt x="918408" y="559554"/>
                  </a:lnTo>
                  <a:lnTo>
                    <a:pt x="952216" y="522831"/>
                  </a:lnTo>
                  <a:lnTo>
                    <a:pt x="985999" y="488008"/>
                  </a:lnTo>
                  <a:lnTo>
                    <a:pt x="1020384" y="454596"/>
                  </a:lnTo>
                  <a:lnTo>
                    <a:pt x="1055999" y="422106"/>
                  </a:lnTo>
                  <a:lnTo>
                    <a:pt x="1093470" y="390048"/>
                  </a:lnTo>
                  <a:lnTo>
                    <a:pt x="1131909" y="358547"/>
                  </a:lnTo>
                  <a:lnTo>
                    <a:pt x="1170242" y="328538"/>
                  </a:lnTo>
                  <a:lnTo>
                    <a:pt x="1208814" y="299991"/>
                  </a:lnTo>
                  <a:lnTo>
                    <a:pt x="1247968" y="272874"/>
                  </a:lnTo>
                  <a:lnTo>
                    <a:pt x="1288051" y="247155"/>
                  </a:lnTo>
                  <a:lnTo>
                    <a:pt x="1329407" y="222803"/>
                  </a:lnTo>
                  <a:lnTo>
                    <a:pt x="1372381" y="199788"/>
                  </a:lnTo>
                  <a:lnTo>
                    <a:pt x="1417318" y="178076"/>
                  </a:lnTo>
                  <a:lnTo>
                    <a:pt x="1464564" y="157638"/>
                  </a:lnTo>
                  <a:lnTo>
                    <a:pt x="1510516" y="140377"/>
                  </a:lnTo>
                  <a:lnTo>
                    <a:pt x="1559966" y="124250"/>
                  </a:lnTo>
                  <a:lnTo>
                    <a:pt x="1611976" y="109248"/>
                  </a:lnTo>
                  <a:lnTo>
                    <a:pt x="1665610" y="95362"/>
                  </a:lnTo>
                  <a:lnTo>
                    <a:pt x="1719929" y="82581"/>
                  </a:lnTo>
                  <a:lnTo>
                    <a:pt x="1773996" y="70898"/>
                  </a:lnTo>
                  <a:lnTo>
                    <a:pt x="1826875" y="60303"/>
                  </a:lnTo>
                  <a:lnTo>
                    <a:pt x="1877628" y="50788"/>
                  </a:lnTo>
                  <a:lnTo>
                    <a:pt x="1925318" y="42342"/>
                  </a:lnTo>
                  <a:lnTo>
                    <a:pt x="1969008" y="34956"/>
                  </a:lnTo>
                  <a:lnTo>
                    <a:pt x="2034109" y="25629"/>
                  </a:lnTo>
                  <a:lnTo>
                    <a:pt x="2093072" y="20027"/>
                  </a:lnTo>
                  <a:lnTo>
                    <a:pt x="2147125" y="17430"/>
                  </a:lnTo>
                  <a:lnTo>
                    <a:pt x="2197495" y="17120"/>
                  </a:lnTo>
                  <a:lnTo>
                    <a:pt x="2245409" y="18376"/>
                  </a:lnTo>
                  <a:lnTo>
                    <a:pt x="2292096" y="20478"/>
                  </a:lnTo>
                </a:path>
              </a:pathLst>
            </a:custGeom>
            <a:ln w="171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4359666" y="7786110"/>
            <a:ext cx="129539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5" dirty="0">
                <a:latin typeface="Times New Roman"/>
                <a:cs typeface="Times New Roman"/>
              </a:rPr>
              <a:t>Pt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135630" y="7541506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1750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35630" y="7075163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1800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135630" y="6639300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1850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135630" y="6175249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1900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786122" y="5471159"/>
            <a:ext cx="1783080" cy="79375"/>
          </a:xfrm>
          <a:custGeom>
            <a:avLst/>
            <a:gdLst/>
            <a:ahLst/>
            <a:cxnLst/>
            <a:rect l="l" t="t" r="r" b="b"/>
            <a:pathLst>
              <a:path w="1783079" h="79375">
                <a:moveTo>
                  <a:pt x="0" y="0"/>
                </a:moveTo>
                <a:lnTo>
                  <a:pt x="0" y="79248"/>
                </a:lnTo>
              </a:path>
              <a:path w="1783079" h="79375">
                <a:moveTo>
                  <a:pt x="379476" y="0"/>
                </a:moveTo>
                <a:lnTo>
                  <a:pt x="379476" y="79248"/>
                </a:lnTo>
              </a:path>
              <a:path w="1783079" h="79375">
                <a:moveTo>
                  <a:pt x="660654" y="0"/>
                </a:moveTo>
                <a:lnTo>
                  <a:pt x="660654" y="79248"/>
                </a:lnTo>
              </a:path>
              <a:path w="1783079" h="79375">
                <a:moveTo>
                  <a:pt x="897636" y="0"/>
                </a:moveTo>
                <a:lnTo>
                  <a:pt x="897636" y="79248"/>
                </a:lnTo>
              </a:path>
              <a:path w="1783079" h="79375">
                <a:moveTo>
                  <a:pt x="1116330" y="0"/>
                </a:moveTo>
                <a:lnTo>
                  <a:pt x="1116330" y="79248"/>
                </a:lnTo>
              </a:path>
              <a:path w="1783079" h="79375">
                <a:moveTo>
                  <a:pt x="1322070" y="0"/>
                </a:moveTo>
                <a:lnTo>
                  <a:pt x="1322070" y="79248"/>
                </a:lnTo>
              </a:path>
              <a:path w="1783079" h="79375">
                <a:moveTo>
                  <a:pt x="1507236" y="0"/>
                </a:moveTo>
                <a:lnTo>
                  <a:pt x="1507236" y="79248"/>
                </a:lnTo>
              </a:path>
              <a:path w="1783079" h="79375">
                <a:moveTo>
                  <a:pt x="1649730" y="0"/>
                </a:moveTo>
                <a:lnTo>
                  <a:pt x="1649730" y="79248"/>
                </a:lnTo>
              </a:path>
              <a:path w="1783079" h="79375">
                <a:moveTo>
                  <a:pt x="1783080" y="0"/>
                </a:moveTo>
                <a:lnTo>
                  <a:pt x="1783080" y="79248"/>
                </a:lnTo>
              </a:path>
            </a:pathLst>
          </a:custGeom>
          <a:ln w="8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042398" y="5081262"/>
            <a:ext cx="4219575" cy="3538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13.9.</a:t>
            </a:r>
            <a:endParaRPr sz="1200">
              <a:latin typeface="Times New Roman"/>
              <a:cs typeface="Times New Roman"/>
            </a:endParaRPr>
          </a:p>
          <a:p>
            <a:pPr marL="325755">
              <a:lnSpc>
                <a:spcPts val="1380"/>
              </a:lnSpc>
              <a:tabLst>
                <a:tab pos="3350895" algn="l"/>
                <a:tab pos="4055745" algn="l"/>
              </a:tabLst>
            </a:pPr>
            <a:r>
              <a:rPr sz="1200" dirty="0">
                <a:latin typeface="Times New Roman"/>
                <a:cs typeface="Times New Roman"/>
              </a:rPr>
              <a:t>Взаємодія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Pt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Rh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призводить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утво-	</a:t>
            </a:r>
            <a:r>
              <a:rPr sz="950" spc="15" dirty="0">
                <a:latin typeface="Times New Roman"/>
                <a:cs typeface="Times New Roman"/>
              </a:rPr>
              <a:t>0	</a:t>
            </a:r>
            <a:r>
              <a:rPr sz="950" spc="10" dirty="0"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  <a:p>
            <a:pPr marL="38100">
              <a:lnSpc>
                <a:spcPts val="1380"/>
              </a:lnSpc>
              <a:tabLst>
                <a:tab pos="3091180" algn="l"/>
              </a:tabLst>
            </a:pPr>
            <a:r>
              <a:rPr sz="1200" dirty="0">
                <a:latin typeface="Times New Roman"/>
                <a:cs typeface="Times New Roman"/>
              </a:rPr>
              <a:t>рення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безперервного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ряду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розчинів.	</a:t>
            </a:r>
            <a:r>
              <a:rPr sz="950" i="1" spc="1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,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Symbol"/>
                <a:cs typeface="Symbol"/>
              </a:rPr>
              <a:t>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381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аналогією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іншими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системами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платиної-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380"/>
              </a:lnSpc>
              <a:tabLst>
                <a:tab pos="3105785" algn="l"/>
              </a:tabLst>
            </a:pPr>
            <a:r>
              <a:rPr sz="1200" dirty="0">
                <a:latin typeface="Times New Roman"/>
                <a:cs typeface="Times New Roman"/>
              </a:rPr>
              <a:t>дів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слід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було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очікувати,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твер-	</a:t>
            </a:r>
            <a:r>
              <a:rPr sz="1425" spc="15" baseline="38011" dirty="0">
                <a:latin typeface="Times New Roman"/>
                <a:cs typeface="Times New Roman"/>
              </a:rPr>
              <a:t>1950</a:t>
            </a:r>
            <a:endParaRPr sz="1425" baseline="38011">
              <a:latin typeface="Times New Roman"/>
              <a:cs typeface="Times New Roman"/>
            </a:endParaRPr>
          </a:p>
          <a:p>
            <a:pPr marL="38100" marR="127190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дих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рах, нижчих </a:t>
            </a:r>
            <a:r>
              <a:rPr sz="1200" dirty="0">
                <a:latin typeface="Times New Roman"/>
                <a:cs typeface="Times New Roman"/>
              </a:rPr>
              <a:t>за 780 °С. </a:t>
            </a:r>
            <a:r>
              <a:rPr sz="1200" spc="-5" dirty="0">
                <a:latin typeface="Times New Roman"/>
                <a:cs typeface="Times New Roman"/>
              </a:rPr>
              <a:t>Результати вимірю-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вання термоелектрорушійної </a:t>
            </a:r>
            <a:r>
              <a:rPr sz="1200" spc="-10" dirty="0">
                <a:latin typeface="Times New Roman"/>
                <a:cs typeface="Times New Roman"/>
              </a:rPr>
              <a:t>сили та магніт- </a:t>
            </a:r>
            <a:r>
              <a:rPr sz="1200" spc="-5" dirty="0">
                <a:latin typeface="Times New Roman"/>
                <a:cs typeface="Times New Roman"/>
              </a:rPr>
              <a:t> них </a:t>
            </a:r>
            <a:r>
              <a:rPr sz="1200" dirty="0">
                <a:latin typeface="Times New Roman"/>
                <a:cs typeface="Times New Roman"/>
              </a:rPr>
              <a:t>властивостей в сплавах системи </a:t>
            </a:r>
            <a:r>
              <a:rPr sz="1200" spc="-5" dirty="0">
                <a:latin typeface="Times New Roman"/>
                <a:cs typeface="Times New Roman"/>
              </a:rPr>
              <a:t>Pt-Rh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підтверджують це припущення. Проте дво- </a:t>
            </a:r>
            <a:r>
              <a:rPr sz="1200" dirty="0">
                <a:latin typeface="Times New Roman"/>
                <a:cs typeface="Times New Roman"/>
              </a:rPr>
              <a:t> фазна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область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спостерігається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навіть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-5" dirty="0">
                <a:latin typeface="Times New Roman"/>
                <a:cs typeface="Times New Roman"/>
              </a:rPr>
              <a:t> відпалу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протягом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чотирьох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років.</a:t>
            </a:r>
            <a:endParaRPr sz="1200">
              <a:latin typeface="Times New Roman"/>
              <a:cs typeface="Times New Roman"/>
            </a:endParaRPr>
          </a:p>
          <a:p>
            <a:pPr marL="38100" marR="127254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Платинородієві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dirty="0">
                <a:latin typeface="Times New Roman"/>
                <a:cs typeface="Times New Roman"/>
              </a:rPr>
              <a:t> різних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марок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містять:</a:t>
            </a:r>
            <a:endParaRPr sz="1200">
              <a:latin typeface="Times New Roman"/>
              <a:cs typeface="Times New Roman"/>
            </a:endParaRPr>
          </a:p>
          <a:p>
            <a:pPr marL="440055" indent="-114935">
              <a:lnSpc>
                <a:spcPts val="1315"/>
              </a:lnSpc>
              <a:buChar char="–"/>
              <a:tabLst>
                <a:tab pos="4406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ПР6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94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платина,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родій;</a:t>
            </a:r>
            <a:endParaRPr sz="1200">
              <a:latin typeface="Times New Roman"/>
              <a:cs typeface="Times New Roman"/>
            </a:endParaRPr>
          </a:p>
          <a:p>
            <a:pPr marL="440055" indent="-114935">
              <a:lnSpc>
                <a:spcPts val="1380"/>
              </a:lnSpc>
              <a:buChar char="–"/>
              <a:tabLst>
                <a:tab pos="4406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ПР10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платина,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родій;</a:t>
            </a:r>
            <a:endParaRPr sz="1200">
              <a:latin typeface="Times New Roman"/>
              <a:cs typeface="Times New Roman"/>
            </a:endParaRPr>
          </a:p>
          <a:p>
            <a:pPr marL="440055" indent="-114935">
              <a:lnSpc>
                <a:spcPts val="1380"/>
              </a:lnSpc>
              <a:buChar char="–"/>
              <a:tabLst>
                <a:tab pos="4406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ПР13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87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платина,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13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родій;</a:t>
            </a:r>
            <a:endParaRPr sz="1200">
              <a:latin typeface="Times New Roman"/>
              <a:cs typeface="Times New Roman"/>
            </a:endParaRPr>
          </a:p>
          <a:p>
            <a:pPr marL="325755" marR="1272540">
              <a:lnSpc>
                <a:spcPts val="1380"/>
              </a:lnSpc>
              <a:spcBef>
                <a:spcPts val="65"/>
              </a:spcBef>
              <a:buChar char="–"/>
              <a:tabLst>
                <a:tab pos="4406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ПР30 </a:t>
            </a:r>
            <a:r>
              <a:rPr sz="1200" dirty="0">
                <a:latin typeface="Times New Roman"/>
                <a:cs typeface="Times New Roman"/>
              </a:rPr>
              <a:t>– 70 % </a:t>
            </a:r>
            <a:r>
              <a:rPr sz="1200" spc="-5" dirty="0">
                <a:latin typeface="Times New Roman"/>
                <a:cs typeface="Times New Roman"/>
              </a:rPr>
              <a:t>платина, 30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родій.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Платина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іридієм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безперерв-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ний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ряд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твердих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13.10).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607036" y="5284462"/>
            <a:ext cx="119443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433705" algn="l"/>
                <a:tab pos="750570" algn="l"/>
              </a:tabLst>
            </a:pPr>
            <a:r>
              <a:rPr sz="950" spc="15" dirty="0">
                <a:latin typeface="Times New Roman"/>
                <a:cs typeface="Times New Roman"/>
              </a:rPr>
              <a:t>40	</a:t>
            </a:r>
            <a:r>
              <a:rPr sz="950" spc="10" dirty="0">
                <a:latin typeface="Times New Roman"/>
                <a:cs typeface="Times New Roman"/>
              </a:rPr>
              <a:t>60	80  </a:t>
            </a:r>
            <a:r>
              <a:rPr sz="950" spc="114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100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380991" y="7642090"/>
            <a:ext cx="2451735" cy="3257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30"/>
              </a:spcBef>
              <a:tabLst>
                <a:tab pos="206375" algn="l"/>
              </a:tabLst>
            </a:pPr>
            <a:r>
              <a:rPr sz="950" spc="15" dirty="0">
                <a:latin typeface="Times New Roman"/>
                <a:cs typeface="Times New Roman"/>
              </a:rPr>
              <a:t>0	10  </a:t>
            </a:r>
            <a:r>
              <a:rPr sz="950" spc="1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20 </a:t>
            </a:r>
            <a:r>
              <a:rPr sz="950" spc="17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30  </a:t>
            </a:r>
            <a:r>
              <a:rPr sz="950" spc="1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40  </a:t>
            </a:r>
            <a:r>
              <a:rPr sz="950" spc="1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50 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60 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70  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80  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90 </a:t>
            </a:r>
            <a:r>
              <a:rPr sz="950" spc="1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100</a:t>
            </a:r>
            <a:endParaRPr sz="950">
              <a:latin typeface="Times New Roman"/>
              <a:cs typeface="Times New Roman"/>
            </a:endParaRPr>
          </a:p>
          <a:p>
            <a:pPr marR="26034" algn="r">
              <a:lnSpc>
                <a:spcPct val="100000"/>
              </a:lnSpc>
              <a:spcBef>
                <a:spcPts val="45"/>
              </a:spcBef>
              <a:tabLst>
                <a:tab pos="1358265" algn="l"/>
              </a:tabLst>
            </a:pPr>
            <a:r>
              <a:rPr sz="950" spc="15" dirty="0">
                <a:latin typeface="Times New Roman"/>
                <a:cs typeface="Times New Roman"/>
              </a:rPr>
              <a:t>Rh,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%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(ат.)	</a:t>
            </a:r>
            <a:r>
              <a:rPr sz="1425" spc="30" baseline="2923" dirty="0">
                <a:latin typeface="Times New Roman"/>
                <a:cs typeface="Times New Roman"/>
              </a:rPr>
              <a:t>Rh</a:t>
            </a:r>
            <a:endParaRPr sz="1425" baseline="2923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139690" y="7955279"/>
            <a:ext cx="872490" cy="45720"/>
          </a:xfrm>
          <a:custGeom>
            <a:avLst/>
            <a:gdLst/>
            <a:ahLst/>
            <a:cxnLst/>
            <a:rect l="l" t="t" r="r" b="b"/>
            <a:pathLst>
              <a:path w="872489" h="45720">
                <a:moveTo>
                  <a:pt x="758190" y="0"/>
                </a:moveTo>
                <a:lnTo>
                  <a:pt x="803910" y="22860"/>
                </a:lnTo>
                <a:lnTo>
                  <a:pt x="758190" y="45720"/>
                </a:lnTo>
                <a:lnTo>
                  <a:pt x="845820" y="28194"/>
                </a:lnTo>
                <a:lnTo>
                  <a:pt x="806958" y="28194"/>
                </a:lnTo>
                <a:lnTo>
                  <a:pt x="809244" y="25908"/>
                </a:lnTo>
                <a:lnTo>
                  <a:pt x="809244" y="19812"/>
                </a:lnTo>
                <a:lnTo>
                  <a:pt x="806958" y="17526"/>
                </a:lnTo>
                <a:lnTo>
                  <a:pt x="845820" y="17526"/>
                </a:lnTo>
                <a:lnTo>
                  <a:pt x="758190" y="0"/>
                </a:lnTo>
                <a:close/>
              </a:path>
              <a:path w="872489" h="45720">
                <a:moveTo>
                  <a:pt x="793242" y="17526"/>
                </a:moveTo>
                <a:lnTo>
                  <a:pt x="2286" y="17526"/>
                </a:lnTo>
                <a:lnTo>
                  <a:pt x="0" y="19812"/>
                </a:lnTo>
                <a:lnTo>
                  <a:pt x="0" y="25908"/>
                </a:lnTo>
                <a:lnTo>
                  <a:pt x="2286" y="28194"/>
                </a:lnTo>
                <a:lnTo>
                  <a:pt x="793242" y="28194"/>
                </a:lnTo>
                <a:lnTo>
                  <a:pt x="803910" y="22860"/>
                </a:lnTo>
                <a:lnTo>
                  <a:pt x="793242" y="17526"/>
                </a:lnTo>
                <a:close/>
              </a:path>
              <a:path w="872489" h="45720">
                <a:moveTo>
                  <a:pt x="845820" y="17526"/>
                </a:moveTo>
                <a:lnTo>
                  <a:pt x="806958" y="17526"/>
                </a:lnTo>
                <a:lnTo>
                  <a:pt x="809244" y="19812"/>
                </a:lnTo>
                <a:lnTo>
                  <a:pt x="809244" y="25908"/>
                </a:lnTo>
                <a:lnTo>
                  <a:pt x="806958" y="28194"/>
                </a:lnTo>
                <a:lnTo>
                  <a:pt x="845820" y="28194"/>
                </a:lnTo>
                <a:lnTo>
                  <a:pt x="872490" y="22860"/>
                </a:lnTo>
                <a:lnTo>
                  <a:pt x="845820" y="175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171947" y="5126728"/>
            <a:ext cx="84137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Rh,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%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(по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масі)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153405" y="5283707"/>
            <a:ext cx="872490" cy="45085"/>
          </a:xfrm>
          <a:custGeom>
            <a:avLst/>
            <a:gdLst/>
            <a:ahLst/>
            <a:cxnLst/>
            <a:rect l="l" t="t" r="r" b="b"/>
            <a:pathLst>
              <a:path w="872489" h="45085">
                <a:moveTo>
                  <a:pt x="758190" y="0"/>
                </a:moveTo>
                <a:lnTo>
                  <a:pt x="803910" y="22098"/>
                </a:lnTo>
                <a:lnTo>
                  <a:pt x="758190" y="44958"/>
                </a:lnTo>
                <a:lnTo>
                  <a:pt x="842010" y="28194"/>
                </a:lnTo>
                <a:lnTo>
                  <a:pt x="806958" y="28194"/>
                </a:lnTo>
                <a:lnTo>
                  <a:pt x="809244" y="25908"/>
                </a:lnTo>
                <a:lnTo>
                  <a:pt x="809244" y="19050"/>
                </a:lnTo>
                <a:lnTo>
                  <a:pt x="806958" y="16764"/>
                </a:lnTo>
                <a:lnTo>
                  <a:pt x="844900" y="16764"/>
                </a:lnTo>
                <a:lnTo>
                  <a:pt x="758190" y="0"/>
                </a:lnTo>
                <a:close/>
              </a:path>
              <a:path w="872489" h="45085">
                <a:moveTo>
                  <a:pt x="792874" y="16764"/>
                </a:moveTo>
                <a:lnTo>
                  <a:pt x="2286" y="16764"/>
                </a:lnTo>
                <a:lnTo>
                  <a:pt x="0" y="19050"/>
                </a:lnTo>
                <a:lnTo>
                  <a:pt x="0" y="25908"/>
                </a:lnTo>
                <a:lnTo>
                  <a:pt x="2286" y="28194"/>
                </a:lnTo>
                <a:lnTo>
                  <a:pt x="791718" y="28194"/>
                </a:lnTo>
                <a:lnTo>
                  <a:pt x="803910" y="22098"/>
                </a:lnTo>
                <a:lnTo>
                  <a:pt x="792874" y="16764"/>
                </a:lnTo>
                <a:close/>
              </a:path>
              <a:path w="872489" h="45085">
                <a:moveTo>
                  <a:pt x="844900" y="16764"/>
                </a:moveTo>
                <a:lnTo>
                  <a:pt x="806958" y="16764"/>
                </a:lnTo>
                <a:lnTo>
                  <a:pt x="809244" y="19050"/>
                </a:lnTo>
                <a:lnTo>
                  <a:pt x="809244" y="25908"/>
                </a:lnTo>
                <a:lnTo>
                  <a:pt x="806958" y="28194"/>
                </a:lnTo>
                <a:lnTo>
                  <a:pt x="842010" y="28194"/>
                </a:lnTo>
                <a:lnTo>
                  <a:pt x="872490" y="22098"/>
                </a:lnTo>
                <a:lnTo>
                  <a:pt x="844900" y="16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821428" y="5913874"/>
            <a:ext cx="38100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Р</a:t>
            </a:r>
            <a:r>
              <a:rPr sz="950" dirty="0">
                <a:latin typeface="Times New Roman"/>
                <a:cs typeface="Times New Roman"/>
              </a:rPr>
              <a:t>ід</a:t>
            </a:r>
            <a:r>
              <a:rPr sz="950" spc="20" dirty="0">
                <a:latin typeface="Times New Roman"/>
                <a:cs typeface="Times New Roman"/>
              </a:rPr>
              <a:t>и</a:t>
            </a:r>
            <a:r>
              <a:rPr sz="950" spc="10" dirty="0">
                <a:latin typeface="Times New Roman"/>
                <a:cs typeface="Times New Roman"/>
              </a:rPr>
              <a:t>на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405120" y="6866373"/>
            <a:ext cx="42100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5" dirty="0">
                <a:latin typeface="Times New Roman"/>
                <a:cs typeface="Times New Roman"/>
              </a:rPr>
              <a:t>(Pt,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Rh)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45761" y="7440922"/>
            <a:ext cx="32575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1769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57620" y="5698990"/>
            <a:ext cx="32575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1963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552441" y="8085076"/>
            <a:ext cx="183197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86690" marR="5080" indent="-17462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13.9. </a:t>
            </a:r>
            <a:r>
              <a:rPr sz="1000" spc="-5" dirty="0">
                <a:latin typeface="Times New Roman"/>
                <a:cs typeface="Times New Roman"/>
              </a:rPr>
              <a:t>Діаграма стану сплавів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«платина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родій»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67181" y="3328662"/>
            <a:ext cx="29260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09345" algn="l"/>
                <a:tab pos="1957070" algn="l"/>
              </a:tabLst>
            </a:pPr>
            <a:r>
              <a:rPr sz="1200" dirty="0">
                <a:latin typeface="Times New Roman"/>
                <a:cs typeface="Times New Roman"/>
              </a:rPr>
              <a:t>У вітчизняній	</a:t>
            </a:r>
            <a:r>
              <a:rPr sz="1200" spc="-5" dirty="0">
                <a:latin typeface="Times New Roman"/>
                <a:cs typeface="Times New Roman"/>
              </a:rPr>
              <a:t>ювелірній	промисловості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567180" y="3503922"/>
            <a:ext cx="29260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єдиним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сплавом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ПлІ5,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77" y="7534902"/>
            <a:ext cx="5786755" cy="24479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Золото та </a:t>
            </a:r>
            <a:r>
              <a:rPr sz="1200" dirty="0">
                <a:latin typeface="Times New Roman"/>
                <a:cs typeface="Times New Roman"/>
              </a:rPr>
              <a:t>платина необмежено </a:t>
            </a:r>
            <a:r>
              <a:rPr sz="1200" spc="-5" dirty="0">
                <a:latin typeface="Times New Roman"/>
                <a:cs typeface="Times New Roman"/>
              </a:rPr>
              <a:t>розчинні один </a:t>
            </a:r>
            <a:r>
              <a:rPr sz="1200" dirty="0">
                <a:latin typeface="Times New Roman"/>
                <a:cs typeface="Times New Roman"/>
              </a:rPr>
              <a:t>в одному в рідкому </a:t>
            </a:r>
            <a:r>
              <a:rPr sz="1200" spc="-5" dirty="0">
                <a:latin typeface="Times New Roman"/>
                <a:cs typeface="Times New Roman"/>
              </a:rPr>
              <a:t>та твердому ста- </a:t>
            </a:r>
            <a:r>
              <a:rPr sz="1200" dirty="0">
                <a:latin typeface="Times New Roman"/>
                <a:cs typeface="Times New Roman"/>
              </a:rPr>
              <a:t> нах. Твердий розчин (Au, Pt) розпадається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кривій з максимумом </a:t>
            </a:r>
            <a:r>
              <a:rPr sz="1200" spc="-5" dirty="0">
                <a:latin typeface="Times New Roman"/>
                <a:cs typeface="Times New Roman"/>
              </a:rPr>
              <a:t>при температурі </a:t>
            </a:r>
            <a:r>
              <a:rPr sz="1200" dirty="0">
                <a:latin typeface="Times New Roman"/>
                <a:cs typeface="Times New Roman"/>
              </a:rPr>
              <a:t> 1260 </a:t>
            </a:r>
            <a:r>
              <a:rPr sz="1200" spc="-5" dirty="0">
                <a:latin typeface="Times New Roman"/>
                <a:cs typeface="Times New Roman"/>
              </a:rPr>
              <a:t>°С. Існування </a:t>
            </a:r>
            <a:r>
              <a:rPr sz="1200" dirty="0">
                <a:latin typeface="Times New Roman"/>
                <a:cs typeface="Times New Roman"/>
              </a:rPr>
              <a:t>в системі </a:t>
            </a:r>
            <a:r>
              <a:rPr sz="1200" spc="-5" dirty="0">
                <a:latin typeface="Times New Roman"/>
                <a:cs typeface="Times New Roman"/>
              </a:rPr>
              <a:t>перитектичної рівноваги не </a:t>
            </a:r>
            <a:r>
              <a:rPr sz="1200" dirty="0">
                <a:latin typeface="Times New Roman"/>
                <a:cs typeface="Times New Roman"/>
              </a:rPr>
              <a:t>знайшло </a:t>
            </a:r>
            <a:r>
              <a:rPr sz="1200" spc="-5" dirty="0">
                <a:latin typeface="Times New Roman"/>
                <a:cs typeface="Times New Roman"/>
              </a:rPr>
              <a:t>експериментального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підтвердження, </a:t>
            </a:r>
            <a:r>
              <a:rPr sz="1200" dirty="0">
                <a:latin typeface="Times New Roman"/>
                <a:cs typeface="Times New Roman"/>
              </a:rPr>
              <a:t>хоча </a:t>
            </a:r>
            <a:r>
              <a:rPr sz="1200" spc="-5" dirty="0">
                <a:latin typeface="Times New Roman"/>
                <a:cs typeface="Times New Roman"/>
              </a:rPr>
              <a:t>на його існування вказує пологий </a:t>
            </a:r>
            <a:r>
              <a:rPr sz="1200" dirty="0">
                <a:latin typeface="Times New Roman"/>
                <a:cs typeface="Times New Roman"/>
              </a:rPr>
              <a:t>хід </a:t>
            </a:r>
            <a:r>
              <a:rPr sz="1200" spc="-5" dirty="0">
                <a:latin typeface="Times New Roman"/>
                <a:cs typeface="Times New Roman"/>
              </a:rPr>
              <a:t>кривої </a:t>
            </a:r>
            <a:r>
              <a:rPr sz="1200" dirty="0">
                <a:latin typeface="Times New Roman"/>
                <a:cs typeface="Times New Roman"/>
              </a:rPr>
              <a:t>ліквідус в </a:t>
            </a:r>
            <a:r>
              <a:rPr sz="1200" spc="-5" dirty="0">
                <a:latin typeface="Times New Roman"/>
                <a:cs typeface="Times New Roman"/>
              </a:rPr>
              <a:t>інтервалі </a:t>
            </a:r>
            <a:r>
              <a:rPr sz="1200" dirty="0">
                <a:latin typeface="Times New Roman"/>
                <a:cs typeface="Times New Roman"/>
              </a:rPr>
              <a:t> концентрацій 20...61,5 % Pt </a:t>
            </a:r>
            <a:r>
              <a:rPr sz="1200" spc="-5" dirty="0">
                <a:latin typeface="Times New Roman"/>
                <a:cs typeface="Times New Roman"/>
              </a:rPr>
              <a:t>(ат.) при температурі </a:t>
            </a:r>
            <a:r>
              <a:rPr sz="1200" dirty="0">
                <a:latin typeface="Times New Roman"/>
                <a:cs typeface="Times New Roman"/>
              </a:rPr>
              <a:t>1290 </a:t>
            </a:r>
            <a:r>
              <a:rPr sz="1200" spc="-5" dirty="0">
                <a:latin typeface="Times New Roman"/>
                <a:cs typeface="Times New Roman"/>
              </a:rPr>
              <a:t>°С. 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370 °С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змі-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 </a:t>
            </a:r>
            <a:r>
              <a:rPr sz="1200" dirty="0">
                <a:latin typeface="Times New Roman"/>
                <a:cs typeface="Times New Roman"/>
              </a:rPr>
              <a:t>69 % </a:t>
            </a:r>
            <a:r>
              <a:rPr sz="1200" spc="-5" dirty="0">
                <a:latin typeface="Times New Roman"/>
                <a:cs typeface="Times New Roman"/>
              </a:rPr>
              <a:t>(ат.)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евтектика.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Виробництво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платинових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відноситься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званої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«малої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металургії»,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особливо проявляється вплив технологічних </a:t>
            </a:r>
            <a:r>
              <a:rPr sz="1200" dirty="0">
                <a:latin typeface="Times New Roman"/>
                <a:cs typeface="Times New Roman"/>
              </a:rPr>
              <a:t>факторів (режимів </a:t>
            </a:r>
            <a:r>
              <a:rPr sz="1200" spc="-5" dirty="0">
                <a:latin typeface="Times New Roman"/>
                <a:cs typeface="Times New Roman"/>
              </a:rPr>
              <a:t>плавки, кристаліза- </a:t>
            </a:r>
            <a:r>
              <a:rPr sz="1200" dirty="0">
                <a:latin typeface="Times New Roman"/>
                <a:cs typeface="Times New Roman"/>
              </a:rPr>
              <a:t> ції, </a:t>
            </a:r>
            <a:r>
              <a:rPr sz="1200" spc="-5" dirty="0">
                <a:latin typeface="Times New Roman"/>
                <a:cs typeface="Times New Roman"/>
              </a:rPr>
              <a:t>термообробки тощо) на структуру та властивості </a:t>
            </a:r>
            <a:r>
              <a:rPr sz="1200" dirty="0">
                <a:latin typeface="Times New Roman"/>
                <a:cs typeface="Times New Roman"/>
              </a:rPr>
              <a:t>металу. </a:t>
            </a:r>
            <a:r>
              <a:rPr sz="1200" spc="-5" dirty="0">
                <a:latin typeface="Times New Roman"/>
                <a:cs typeface="Times New Roman"/>
              </a:rPr>
              <a:t>Тому суворе дотримання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технологічних режимів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неодмінною умовою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максимальної реалізації переваг </a:t>
            </a:r>
            <a:r>
              <a:rPr sz="1200" dirty="0">
                <a:latin typeface="Times New Roman"/>
                <a:cs typeface="Times New Roman"/>
              </a:rPr>
              <a:t>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теріалів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основі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платинових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0"/>
              </a:spcBef>
            </a:pPr>
            <a:r>
              <a:rPr sz="1000" spc="-5" dirty="0">
                <a:latin typeface="Times New Roman"/>
                <a:cs typeface="Times New Roman"/>
              </a:rPr>
              <a:t>272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047305" y="999146"/>
            <a:ext cx="2303780" cy="2190750"/>
            <a:chOff x="1047305" y="999146"/>
            <a:chExt cx="2303780" cy="2190750"/>
          </a:xfrm>
        </p:grpSpPr>
        <p:sp>
          <p:nvSpPr>
            <p:cNvPr id="9" name="object 9"/>
            <p:cNvSpPr/>
            <p:nvPr/>
          </p:nvSpPr>
          <p:spPr>
            <a:xfrm>
              <a:off x="1054608" y="1010411"/>
              <a:ext cx="2289175" cy="2167890"/>
            </a:xfrm>
            <a:custGeom>
              <a:avLst/>
              <a:gdLst/>
              <a:ahLst/>
              <a:cxnLst/>
              <a:rect l="l" t="t" r="r" b="b"/>
              <a:pathLst>
                <a:path w="2289175" h="2167890">
                  <a:moveTo>
                    <a:pt x="2289048" y="0"/>
                  </a:moveTo>
                  <a:lnTo>
                    <a:pt x="0" y="0"/>
                  </a:lnTo>
                  <a:lnTo>
                    <a:pt x="0" y="2167890"/>
                  </a:lnTo>
                  <a:lnTo>
                    <a:pt x="2289048" y="2167890"/>
                  </a:lnTo>
                  <a:lnTo>
                    <a:pt x="2289048" y="0"/>
                  </a:lnTo>
                  <a:close/>
                </a:path>
              </a:pathLst>
            </a:custGeom>
            <a:ln w="142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054605" y="1010411"/>
              <a:ext cx="2289175" cy="2167890"/>
            </a:xfrm>
            <a:custGeom>
              <a:avLst/>
              <a:gdLst/>
              <a:ahLst/>
              <a:cxnLst/>
              <a:rect l="l" t="t" r="r" b="b"/>
              <a:pathLst>
                <a:path w="2289175" h="2167890">
                  <a:moveTo>
                    <a:pt x="0" y="217170"/>
                  </a:moveTo>
                  <a:lnTo>
                    <a:pt x="2289050" y="217170"/>
                  </a:lnTo>
                </a:path>
                <a:path w="2289175" h="2167890">
                  <a:moveTo>
                    <a:pt x="0" y="867918"/>
                  </a:moveTo>
                  <a:lnTo>
                    <a:pt x="2289050" y="867918"/>
                  </a:lnTo>
                </a:path>
                <a:path w="2289175" h="2167890">
                  <a:moveTo>
                    <a:pt x="0" y="1519428"/>
                  </a:moveTo>
                  <a:lnTo>
                    <a:pt x="2289050" y="1519428"/>
                  </a:lnTo>
                </a:path>
                <a:path w="2289175" h="2167890">
                  <a:moveTo>
                    <a:pt x="0" y="1737360"/>
                  </a:moveTo>
                  <a:lnTo>
                    <a:pt x="2289050" y="1737360"/>
                  </a:lnTo>
                </a:path>
                <a:path w="2289175" h="2167890">
                  <a:moveTo>
                    <a:pt x="236984" y="2167890"/>
                  </a:moveTo>
                  <a:lnTo>
                    <a:pt x="242318" y="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527429" y="1006131"/>
              <a:ext cx="0" cy="2176780"/>
            </a:xfrm>
            <a:custGeom>
              <a:avLst/>
              <a:gdLst/>
              <a:ahLst/>
              <a:cxnLst/>
              <a:rect l="l" t="t" r="r" b="b"/>
              <a:pathLst>
                <a:path h="2176780">
                  <a:moveTo>
                    <a:pt x="0" y="491959"/>
                  </a:moveTo>
                  <a:lnTo>
                    <a:pt x="0" y="2176449"/>
                  </a:lnTo>
                </a:path>
                <a:path h="2176780">
                  <a:moveTo>
                    <a:pt x="0" y="0"/>
                  </a:moveTo>
                  <a:lnTo>
                    <a:pt x="0" y="349462"/>
                  </a:lnTo>
                </a:path>
              </a:pathLst>
            </a:custGeom>
            <a:ln w="13893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745361" y="1006131"/>
              <a:ext cx="0" cy="2176780"/>
            </a:xfrm>
            <a:custGeom>
              <a:avLst/>
              <a:gdLst/>
              <a:ahLst/>
              <a:cxnLst/>
              <a:rect l="l" t="t" r="r" b="b"/>
              <a:pathLst>
                <a:path h="2176780">
                  <a:moveTo>
                    <a:pt x="0" y="491959"/>
                  </a:moveTo>
                  <a:lnTo>
                    <a:pt x="0" y="2176449"/>
                  </a:lnTo>
                </a:path>
                <a:path h="2176780">
                  <a:moveTo>
                    <a:pt x="0" y="0"/>
                  </a:moveTo>
                  <a:lnTo>
                    <a:pt x="0" y="349462"/>
                  </a:lnTo>
                </a:path>
              </a:pathLst>
            </a:custGeom>
            <a:ln w="13893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976628" y="1010411"/>
              <a:ext cx="5080" cy="2167890"/>
            </a:xfrm>
            <a:custGeom>
              <a:avLst/>
              <a:gdLst/>
              <a:ahLst/>
              <a:cxnLst/>
              <a:rect l="l" t="t" r="r" b="b"/>
              <a:pathLst>
                <a:path w="5080" h="2167890">
                  <a:moveTo>
                    <a:pt x="0" y="2167890"/>
                  </a:moveTo>
                  <a:lnTo>
                    <a:pt x="4572" y="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206371" y="1006131"/>
              <a:ext cx="0" cy="2176780"/>
            </a:xfrm>
            <a:custGeom>
              <a:avLst/>
              <a:gdLst/>
              <a:ahLst/>
              <a:cxnLst/>
              <a:rect l="l" t="t" r="r" b="b"/>
              <a:pathLst>
                <a:path h="2176780">
                  <a:moveTo>
                    <a:pt x="0" y="2061679"/>
                  </a:moveTo>
                  <a:lnTo>
                    <a:pt x="0" y="2176449"/>
                  </a:lnTo>
                </a:path>
                <a:path h="2176780">
                  <a:moveTo>
                    <a:pt x="0" y="1288249"/>
                  </a:moveTo>
                  <a:lnTo>
                    <a:pt x="0" y="1881082"/>
                  </a:lnTo>
                </a:path>
                <a:path h="2176780">
                  <a:moveTo>
                    <a:pt x="0" y="0"/>
                  </a:moveTo>
                  <a:lnTo>
                    <a:pt x="0" y="1108420"/>
                  </a:lnTo>
                </a:path>
              </a:pathLst>
            </a:custGeom>
            <a:ln w="13893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31542" y="1010411"/>
              <a:ext cx="5715" cy="2167890"/>
            </a:xfrm>
            <a:custGeom>
              <a:avLst/>
              <a:gdLst/>
              <a:ahLst/>
              <a:cxnLst/>
              <a:rect l="l" t="t" r="r" b="b"/>
              <a:pathLst>
                <a:path w="5714" h="2167890">
                  <a:moveTo>
                    <a:pt x="0" y="2167890"/>
                  </a:moveTo>
                  <a:lnTo>
                    <a:pt x="5334" y="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657475" y="1006131"/>
              <a:ext cx="461009" cy="2176780"/>
            </a:xfrm>
            <a:custGeom>
              <a:avLst/>
              <a:gdLst/>
              <a:ahLst/>
              <a:cxnLst/>
              <a:rect l="l" t="t" r="r" b="b"/>
              <a:pathLst>
                <a:path w="461010" h="2176780">
                  <a:moveTo>
                    <a:pt x="0" y="697699"/>
                  </a:moveTo>
                  <a:lnTo>
                    <a:pt x="0" y="2176449"/>
                  </a:lnTo>
                </a:path>
                <a:path w="461010" h="2176780">
                  <a:moveTo>
                    <a:pt x="0" y="0"/>
                  </a:moveTo>
                  <a:lnTo>
                    <a:pt x="0" y="517870"/>
                  </a:lnTo>
                </a:path>
                <a:path w="461010" h="2176780">
                  <a:moveTo>
                    <a:pt x="227838" y="697699"/>
                  </a:moveTo>
                  <a:lnTo>
                    <a:pt x="227838" y="2176449"/>
                  </a:lnTo>
                </a:path>
                <a:path w="461010" h="2176780">
                  <a:moveTo>
                    <a:pt x="227838" y="0"/>
                  </a:moveTo>
                  <a:lnTo>
                    <a:pt x="227838" y="517870"/>
                  </a:lnTo>
                </a:path>
                <a:path w="461010" h="2176780">
                  <a:moveTo>
                    <a:pt x="461010" y="697699"/>
                  </a:moveTo>
                  <a:lnTo>
                    <a:pt x="461010" y="2176449"/>
                  </a:lnTo>
                </a:path>
                <a:path w="461010" h="2176780">
                  <a:moveTo>
                    <a:pt x="461010" y="0"/>
                  </a:moveTo>
                  <a:lnTo>
                    <a:pt x="461010" y="517870"/>
                  </a:lnTo>
                </a:path>
              </a:pathLst>
            </a:custGeom>
            <a:ln w="13893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1011425" y="875786"/>
            <a:ext cx="5485765" cy="248793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256794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30" dirty="0">
                <a:latin typeface="Times New Roman"/>
                <a:cs typeface="Times New Roman"/>
              </a:rPr>
              <a:t>Легування платини іридієм сприяє </a:t>
            </a:r>
            <a:r>
              <a:rPr sz="1200" spc="-25" dirty="0">
                <a:latin typeface="Times New Roman"/>
                <a:cs typeface="Times New Roman"/>
              </a:rPr>
              <a:t>різко- </a:t>
            </a:r>
            <a:r>
              <a:rPr sz="1200" spc="-20" dirty="0">
                <a:latin typeface="Times New Roman"/>
                <a:cs typeface="Times New Roman"/>
              </a:rPr>
              <a:t> му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зростанню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твердості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та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міцності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сплавів.</a:t>
            </a:r>
            <a:endParaRPr sz="1200">
              <a:latin typeface="Times New Roman"/>
              <a:cs typeface="Times New Roman"/>
            </a:endParaRPr>
          </a:p>
          <a:p>
            <a:pPr marL="2567940" marR="76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з 5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10 % Ir </a:t>
            </a:r>
            <a:r>
              <a:rPr sz="1200" spc="-5" dirty="0">
                <a:latin typeface="Times New Roman"/>
                <a:cs typeface="Times New Roman"/>
              </a:rPr>
              <a:t>при холодній про-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каткці </a:t>
            </a:r>
            <a:r>
              <a:rPr sz="1200" dirty="0">
                <a:latin typeface="Times New Roman"/>
                <a:cs typeface="Times New Roman"/>
              </a:rPr>
              <a:t>допускають </a:t>
            </a:r>
            <a:r>
              <a:rPr sz="1200" spc="-5" dirty="0">
                <a:latin typeface="Times New Roman"/>
                <a:cs typeface="Times New Roman"/>
              </a:rPr>
              <a:t>обтиснення </a:t>
            </a:r>
            <a:r>
              <a:rPr sz="1200" dirty="0">
                <a:latin typeface="Times New Roman"/>
                <a:cs typeface="Times New Roman"/>
              </a:rPr>
              <a:t>в 75 % </a:t>
            </a:r>
            <a:r>
              <a:rPr sz="1200" spc="-5" dirty="0">
                <a:latin typeface="Times New Roman"/>
                <a:cs typeface="Times New Roman"/>
              </a:rPr>
              <a:t>між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проміжними відпалами,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сплав </a:t>
            </a:r>
            <a:r>
              <a:rPr sz="1200" dirty="0">
                <a:latin typeface="Times New Roman"/>
                <a:cs typeface="Times New Roman"/>
              </a:rPr>
              <a:t>з 25 % Ir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в 50 %. </a:t>
            </a:r>
            <a:r>
              <a:rPr sz="1200" spc="-5" dirty="0">
                <a:latin typeface="Times New Roman"/>
                <a:cs typeface="Times New Roman"/>
              </a:rPr>
              <a:t>Холодна деформація </a:t>
            </a:r>
            <a:r>
              <a:rPr sz="1200" dirty="0">
                <a:latin typeface="Times New Roman"/>
                <a:cs typeface="Times New Roman"/>
              </a:rPr>
              <a:t>помітно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 характеристики міцності,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різ-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20…32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2…2,5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від-</a:t>
            </a:r>
            <a:endParaRPr sz="1200">
              <a:latin typeface="Times New Roman"/>
              <a:cs typeface="Times New Roman"/>
            </a:endParaRPr>
          </a:p>
          <a:p>
            <a:pPr marL="2567940" marR="7620" algn="just">
              <a:lnSpc>
                <a:spcPts val="137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носне </a:t>
            </a:r>
            <a:r>
              <a:rPr sz="1200" spc="-5" dirty="0">
                <a:latin typeface="Times New Roman"/>
                <a:cs typeface="Times New Roman"/>
              </a:rPr>
              <a:t>подовження сплавів. 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іриді- </a:t>
            </a:r>
            <a:r>
              <a:rPr sz="1200" dirty="0">
                <a:latin typeface="Times New Roman"/>
                <a:cs typeface="Times New Roman"/>
              </a:rPr>
              <a:t> єм,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іншими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сплавами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плати-</a:t>
            </a:r>
            <a:endParaRPr sz="1200">
              <a:latin typeface="Times New Roman"/>
              <a:cs typeface="Times New Roman"/>
            </a:endParaRPr>
          </a:p>
          <a:p>
            <a:pPr marL="2567940" marR="889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ни,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найбільш хімічно </a:t>
            </a:r>
            <a:r>
              <a:rPr sz="1200" dirty="0">
                <a:latin typeface="Times New Roman"/>
                <a:cs typeface="Times New Roman"/>
              </a:rPr>
              <a:t>стійкі, </a:t>
            </a:r>
            <a:r>
              <a:rPr sz="1200" spc="-5" dirty="0">
                <a:latin typeface="Times New Roman"/>
                <a:cs typeface="Times New Roman"/>
              </a:rPr>
              <a:t>особливо, по </a:t>
            </a:r>
            <a:r>
              <a:rPr sz="1200" dirty="0">
                <a:latin typeface="Times New Roman"/>
                <a:cs typeface="Times New Roman"/>
              </a:rPr>
              <a:t> відношенню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кислот.</a:t>
            </a:r>
            <a:endParaRPr sz="1200">
              <a:latin typeface="Times New Roman"/>
              <a:cs typeface="Times New Roman"/>
            </a:endParaRPr>
          </a:p>
          <a:p>
            <a:pPr marL="2856230" algn="just">
              <a:lnSpc>
                <a:spcPts val="1320"/>
              </a:lnSpc>
            </a:pP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5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платини</a:t>
            </a:r>
            <a:r>
              <a:rPr sz="1200" spc="5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ювелірному</a:t>
            </a:r>
            <a:r>
              <a:rPr sz="1200" spc="5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15"/>
              </a:lnSpc>
            </a:pPr>
            <a:r>
              <a:rPr sz="950" spc="15" dirty="0">
                <a:latin typeface="Times New Roman"/>
                <a:cs typeface="Times New Roman"/>
              </a:rPr>
              <a:t>0   </a:t>
            </a:r>
            <a:r>
              <a:rPr sz="950" spc="1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10  </a:t>
            </a:r>
            <a:r>
              <a:rPr sz="950" spc="1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20 </a:t>
            </a:r>
            <a:r>
              <a:rPr sz="950" spc="17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30  </a:t>
            </a:r>
            <a:r>
              <a:rPr sz="950" spc="1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40  </a:t>
            </a:r>
            <a:r>
              <a:rPr sz="950" spc="1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50 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60 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70  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80 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90 </a:t>
            </a:r>
            <a:r>
              <a:rPr sz="950" spc="1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100   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становить,</a:t>
            </a:r>
            <a:r>
              <a:rPr sz="1200" spc="5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5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правило,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менше</a:t>
            </a:r>
            <a:r>
              <a:rPr sz="1200" spc="5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95 %.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90089" y="3326075"/>
            <a:ext cx="129539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5" dirty="0">
                <a:latin typeface="Times New Roman"/>
                <a:cs typeface="Times New Roman"/>
              </a:rPr>
              <a:t>Pt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266916" y="3326075"/>
            <a:ext cx="17208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Rh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31588" y="3082240"/>
            <a:ext cx="21336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600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66822" y="2660858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1000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66822" y="2220431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1400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66822" y="1781517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1800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66822" y="1350986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2200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52346" y="998939"/>
            <a:ext cx="29083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,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Symbol"/>
                <a:cs typeface="Symbol"/>
              </a:rPr>
              <a:t>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941069" y="3352744"/>
            <a:ext cx="53086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5" dirty="0">
                <a:latin typeface="Times New Roman"/>
                <a:cs typeface="Times New Roman"/>
              </a:rPr>
              <a:t>Ir,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%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(ат.)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769364" y="3496055"/>
            <a:ext cx="871219" cy="45720"/>
          </a:xfrm>
          <a:custGeom>
            <a:avLst/>
            <a:gdLst/>
            <a:ahLst/>
            <a:cxnLst/>
            <a:rect l="l" t="t" r="r" b="b"/>
            <a:pathLst>
              <a:path w="871219" h="45720">
                <a:moveTo>
                  <a:pt x="756666" y="0"/>
                </a:moveTo>
                <a:lnTo>
                  <a:pt x="802386" y="22860"/>
                </a:lnTo>
                <a:lnTo>
                  <a:pt x="756666" y="45720"/>
                </a:lnTo>
                <a:lnTo>
                  <a:pt x="844296" y="28194"/>
                </a:lnTo>
                <a:lnTo>
                  <a:pt x="805434" y="28194"/>
                </a:lnTo>
                <a:lnTo>
                  <a:pt x="808482" y="25908"/>
                </a:lnTo>
                <a:lnTo>
                  <a:pt x="808482" y="19812"/>
                </a:lnTo>
                <a:lnTo>
                  <a:pt x="805434" y="16764"/>
                </a:lnTo>
                <a:lnTo>
                  <a:pt x="840486" y="16764"/>
                </a:lnTo>
                <a:lnTo>
                  <a:pt x="756666" y="0"/>
                </a:lnTo>
                <a:close/>
              </a:path>
              <a:path w="871219" h="45720">
                <a:moveTo>
                  <a:pt x="790194" y="16764"/>
                </a:moveTo>
                <a:lnTo>
                  <a:pt x="2286" y="16764"/>
                </a:lnTo>
                <a:lnTo>
                  <a:pt x="0" y="19812"/>
                </a:lnTo>
                <a:lnTo>
                  <a:pt x="0" y="25908"/>
                </a:lnTo>
                <a:lnTo>
                  <a:pt x="2286" y="28194"/>
                </a:lnTo>
                <a:lnTo>
                  <a:pt x="791718" y="28194"/>
                </a:lnTo>
                <a:lnTo>
                  <a:pt x="802386" y="22860"/>
                </a:lnTo>
                <a:lnTo>
                  <a:pt x="790194" y="16764"/>
                </a:lnTo>
                <a:close/>
              </a:path>
              <a:path w="871219" h="45720">
                <a:moveTo>
                  <a:pt x="840486" y="16764"/>
                </a:moveTo>
                <a:lnTo>
                  <a:pt x="805434" y="16764"/>
                </a:lnTo>
                <a:lnTo>
                  <a:pt x="808482" y="19812"/>
                </a:lnTo>
                <a:lnTo>
                  <a:pt x="808482" y="25908"/>
                </a:lnTo>
                <a:lnTo>
                  <a:pt x="805434" y="28194"/>
                </a:lnTo>
                <a:lnTo>
                  <a:pt x="844296" y="28194"/>
                </a:lnTo>
                <a:lnTo>
                  <a:pt x="870966" y="22860"/>
                </a:lnTo>
                <a:lnTo>
                  <a:pt x="840486" y="16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" name="object 28"/>
          <p:cNvGrpSpPr/>
          <p:nvPr/>
        </p:nvGrpSpPr>
        <p:grpSpPr>
          <a:xfrm>
            <a:off x="1050160" y="1436496"/>
            <a:ext cx="2298065" cy="1538605"/>
            <a:chOff x="1050160" y="1436496"/>
            <a:chExt cx="2298065" cy="1538605"/>
          </a:xfrm>
        </p:grpSpPr>
        <p:sp>
          <p:nvSpPr>
            <p:cNvPr id="29" name="object 29"/>
            <p:cNvSpPr/>
            <p:nvPr/>
          </p:nvSpPr>
          <p:spPr>
            <a:xfrm>
              <a:off x="1054605" y="1440941"/>
              <a:ext cx="2289175" cy="222250"/>
            </a:xfrm>
            <a:custGeom>
              <a:avLst/>
              <a:gdLst/>
              <a:ahLst/>
              <a:cxnLst/>
              <a:rect l="l" t="t" r="r" b="b"/>
              <a:pathLst>
                <a:path w="2289175" h="222250">
                  <a:moveTo>
                    <a:pt x="0" y="0"/>
                  </a:moveTo>
                  <a:lnTo>
                    <a:pt x="331472" y="0"/>
                  </a:lnTo>
                </a:path>
                <a:path w="2289175" h="222250">
                  <a:moveTo>
                    <a:pt x="740670" y="0"/>
                  </a:moveTo>
                  <a:lnTo>
                    <a:pt x="2289050" y="0"/>
                  </a:lnTo>
                </a:path>
                <a:path w="2289175" h="222250">
                  <a:moveTo>
                    <a:pt x="0" y="221742"/>
                  </a:moveTo>
                  <a:lnTo>
                    <a:pt x="1518668" y="221742"/>
                  </a:lnTo>
                </a:path>
                <a:path w="2289175" h="222250">
                  <a:moveTo>
                    <a:pt x="2099311" y="221742"/>
                  </a:moveTo>
                  <a:lnTo>
                    <a:pt x="2289050" y="221742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54605" y="2093975"/>
              <a:ext cx="2289175" cy="219075"/>
            </a:xfrm>
            <a:custGeom>
              <a:avLst/>
              <a:gdLst/>
              <a:ahLst/>
              <a:cxnLst/>
              <a:rect l="l" t="t" r="r" b="b"/>
              <a:pathLst>
                <a:path w="2289175" h="219075">
                  <a:moveTo>
                    <a:pt x="0" y="0"/>
                  </a:moveTo>
                  <a:lnTo>
                    <a:pt x="2289050" y="0"/>
                  </a:lnTo>
                </a:path>
                <a:path w="2289175" h="219075">
                  <a:moveTo>
                    <a:pt x="0" y="218694"/>
                  </a:moveTo>
                  <a:lnTo>
                    <a:pt x="2289050" y="218694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54605" y="2970275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947168" y="0"/>
                  </a:lnTo>
                </a:path>
                <a:path w="2289175">
                  <a:moveTo>
                    <a:pt x="1354838" y="0"/>
                  </a:moveTo>
                  <a:lnTo>
                    <a:pt x="2289050" y="0"/>
                  </a:lnTo>
                </a:path>
              </a:pathLst>
            </a:custGeom>
            <a:ln w="855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1400810" y="1331914"/>
            <a:ext cx="38163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Р</a:t>
            </a:r>
            <a:r>
              <a:rPr sz="950" dirty="0">
                <a:latin typeface="Times New Roman"/>
                <a:cs typeface="Times New Roman"/>
              </a:rPr>
              <a:t>ід</a:t>
            </a:r>
            <a:r>
              <a:rPr sz="950" spc="20" dirty="0">
                <a:latin typeface="Times New Roman"/>
                <a:cs typeface="Times New Roman"/>
              </a:rPr>
              <a:t>и</a:t>
            </a:r>
            <a:r>
              <a:rPr sz="950" spc="15" dirty="0">
                <a:latin typeface="Times New Roman"/>
                <a:cs typeface="Times New Roman"/>
              </a:rPr>
              <a:t>на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97150" y="1510985"/>
            <a:ext cx="53403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Р</a:t>
            </a:r>
            <a:r>
              <a:rPr sz="950" dirty="0">
                <a:latin typeface="Times New Roman"/>
                <a:cs typeface="Times New Roman"/>
              </a:rPr>
              <a:t>ід</a:t>
            </a:r>
            <a:r>
              <a:rPr sz="950" spc="15" dirty="0">
                <a:latin typeface="Times New Roman"/>
                <a:cs typeface="Times New Roman"/>
              </a:rPr>
              <a:t>и</a:t>
            </a:r>
            <a:r>
              <a:rPr sz="950" spc="20" dirty="0">
                <a:latin typeface="Times New Roman"/>
                <a:cs typeface="Times New Roman"/>
              </a:rPr>
              <a:t>на</a:t>
            </a:r>
            <a:r>
              <a:rPr sz="950" spc="30" dirty="0">
                <a:latin typeface="Times New Roman"/>
                <a:cs typeface="Times New Roman"/>
              </a:rPr>
              <a:t>+</a:t>
            </a:r>
            <a:r>
              <a:rPr sz="950" spc="2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145283" y="2103059"/>
            <a:ext cx="10477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20" dirty="0">
                <a:latin typeface="Symbol"/>
                <a:cs typeface="Symbol"/>
              </a:rPr>
              <a:t></a:t>
            </a:r>
            <a:endParaRPr sz="95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013966" y="2876488"/>
            <a:ext cx="38290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Symbol"/>
                <a:cs typeface="Symbol"/>
              </a:rPr>
              <a:t></a:t>
            </a:r>
            <a:r>
              <a:rPr sz="900" spc="15" baseline="-13888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+</a:t>
            </a:r>
            <a:r>
              <a:rPr sz="950" spc="10" dirty="0">
                <a:latin typeface="Symbol"/>
                <a:cs typeface="Symbol"/>
              </a:rPr>
              <a:t></a:t>
            </a:r>
            <a:r>
              <a:rPr sz="900" spc="15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1046045" y="1199972"/>
            <a:ext cx="2306320" cy="1986914"/>
            <a:chOff x="1046045" y="1199972"/>
            <a:chExt cx="2306320" cy="1986914"/>
          </a:xfrm>
        </p:grpSpPr>
        <p:sp>
          <p:nvSpPr>
            <p:cNvPr id="37" name="object 37"/>
            <p:cNvSpPr/>
            <p:nvPr/>
          </p:nvSpPr>
          <p:spPr>
            <a:xfrm>
              <a:off x="1054605" y="1208531"/>
              <a:ext cx="2289175" cy="1969770"/>
            </a:xfrm>
            <a:custGeom>
              <a:avLst/>
              <a:gdLst/>
              <a:ahLst/>
              <a:cxnLst/>
              <a:rect l="l" t="t" r="r" b="b"/>
              <a:pathLst>
                <a:path w="2289175" h="1969770">
                  <a:moveTo>
                    <a:pt x="106680" y="1969770"/>
                  </a:moveTo>
                  <a:lnTo>
                    <a:pt x="123754" y="1928241"/>
                  </a:lnTo>
                  <a:lnTo>
                    <a:pt x="140971" y="1887855"/>
                  </a:lnTo>
                  <a:lnTo>
                    <a:pt x="158760" y="1849755"/>
                  </a:lnTo>
                  <a:lnTo>
                    <a:pt x="177547" y="1815084"/>
                  </a:lnTo>
                  <a:lnTo>
                    <a:pt x="216220" y="1757648"/>
                  </a:lnTo>
                  <a:lnTo>
                    <a:pt x="260606" y="1712214"/>
                  </a:lnTo>
                  <a:lnTo>
                    <a:pt x="298516" y="1680305"/>
                  </a:lnTo>
                  <a:lnTo>
                    <a:pt x="381002" y="1653540"/>
                  </a:lnTo>
                  <a:lnTo>
                    <a:pt x="457940" y="1638816"/>
                  </a:lnTo>
                  <a:lnTo>
                    <a:pt x="505095" y="1630962"/>
                  </a:lnTo>
                  <a:lnTo>
                    <a:pt x="556126" y="1623014"/>
                  </a:lnTo>
                  <a:lnTo>
                    <a:pt x="609597" y="1615147"/>
                  </a:lnTo>
                  <a:lnTo>
                    <a:pt x="664071" y="1607537"/>
                  </a:lnTo>
                  <a:lnTo>
                    <a:pt x="718112" y="1600360"/>
                  </a:lnTo>
                  <a:lnTo>
                    <a:pt x="770285" y="1593792"/>
                  </a:lnTo>
                  <a:lnTo>
                    <a:pt x="819152" y="1588008"/>
                  </a:lnTo>
                  <a:lnTo>
                    <a:pt x="872004" y="1582644"/>
                  </a:lnTo>
                  <a:lnTo>
                    <a:pt x="925499" y="1577959"/>
                  </a:lnTo>
                  <a:lnTo>
                    <a:pt x="978922" y="1573916"/>
                  </a:lnTo>
                  <a:lnTo>
                    <a:pt x="1031560" y="1570482"/>
                  </a:lnTo>
                  <a:lnTo>
                    <a:pt x="1082697" y="1567618"/>
                  </a:lnTo>
                  <a:lnTo>
                    <a:pt x="1131620" y="1565290"/>
                  </a:lnTo>
                  <a:lnTo>
                    <a:pt x="1177614" y="1563463"/>
                  </a:lnTo>
                  <a:lnTo>
                    <a:pt x="1219964" y="1562100"/>
                  </a:lnTo>
                  <a:lnTo>
                    <a:pt x="1278681" y="1560923"/>
                  </a:lnTo>
                  <a:lnTo>
                    <a:pt x="1328509" y="1561100"/>
                  </a:lnTo>
                  <a:lnTo>
                    <a:pt x="1373364" y="1562703"/>
                  </a:lnTo>
                  <a:lnTo>
                    <a:pt x="1417157" y="1565806"/>
                  </a:lnTo>
                  <a:lnTo>
                    <a:pt x="1463804" y="1570482"/>
                  </a:lnTo>
                  <a:lnTo>
                    <a:pt x="1512609" y="1576126"/>
                  </a:lnTo>
                  <a:lnTo>
                    <a:pt x="1560901" y="1582722"/>
                  </a:lnTo>
                  <a:lnTo>
                    <a:pt x="1609633" y="1591220"/>
                  </a:lnTo>
                  <a:lnTo>
                    <a:pt x="1659754" y="1602571"/>
                  </a:lnTo>
                  <a:lnTo>
                    <a:pt x="1712216" y="1617726"/>
                  </a:lnTo>
                  <a:lnTo>
                    <a:pt x="1758846" y="1634137"/>
                  </a:lnTo>
                  <a:lnTo>
                    <a:pt x="1808397" y="1653765"/>
                  </a:lnTo>
                  <a:lnTo>
                    <a:pt x="1859092" y="1675638"/>
                  </a:lnTo>
                  <a:lnTo>
                    <a:pt x="1909151" y="1698780"/>
                  </a:lnTo>
                  <a:lnTo>
                    <a:pt x="1956797" y="1722218"/>
                  </a:lnTo>
                  <a:lnTo>
                    <a:pt x="2000252" y="1744980"/>
                  </a:lnTo>
                  <a:lnTo>
                    <a:pt x="2047874" y="1772101"/>
                  </a:lnTo>
                  <a:lnTo>
                    <a:pt x="2092460" y="1800465"/>
                  </a:lnTo>
                  <a:lnTo>
                    <a:pt x="2133352" y="1828757"/>
                  </a:lnTo>
                  <a:lnTo>
                    <a:pt x="2169892" y="1855659"/>
                  </a:lnTo>
                  <a:lnTo>
                    <a:pt x="2201420" y="1879854"/>
                  </a:lnTo>
                  <a:lnTo>
                    <a:pt x="2232579" y="1906333"/>
                  </a:lnTo>
                  <a:lnTo>
                    <a:pt x="2273751" y="1950148"/>
                  </a:lnTo>
                  <a:lnTo>
                    <a:pt x="2289050" y="1969770"/>
                  </a:lnTo>
                </a:path>
                <a:path w="2289175" h="1969770">
                  <a:moveTo>
                    <a:pt x="0" y="740664"/>
                  </a:moveTo>
                  <a:lnTo>
                    <a:pt x="45477" y="726194"/>
                  </a:lnTo>
                  <a:lnTo>
                    <a:pt x="91130" y="711662"/>
                  </a:lnTo>
                  <a:lnTo>
                    <a:pt x="137190" y="696947"/>
                  </a:lnTo>
                  <a:lnTo>
                    <a:pt x="183890" y="681932"/>
                  </a:lnTo>
                  <a:lnTo>
                    <a:pt x="231461" y="666497"/>
                  </a:lnTo>
                  <a:lnTo>
                    <a:pt x="280136" y="650522"/>
                  </a:lnTo>
                  <a:lnTo>
                    <a:pt x="330147" y="633888"/>
                  </a:lnTo>
                  <a:lnTo>
                    <a:pt x="381725" y="616477"/>
                  </a:lnTo>
                  <a:lnTo>
                    <a:pt x="435104" y="598170"/>
                  </a:lnTo>
                  <a:lnTo>
                    <a:pt x="480612" y="582237"/>
                  </a:lnTo>
                  <a:lnTo>
                    <a:pt x="528288" y="565326"/>
                  </a:lnTo>
                  <a:lnTo>
                    <a:pt x="577654" y="547628"/>
                  </a:lnTo>
                  <a:lnTo>
                    <a:pt x="628232" y="529336"/>
                  </a:lnTo>
                  <a:lnTo>
                    <a:pt x="679545" y="510643"/>
                  </a:lnTo>
                  <a:lnTo>
                    <a:pt x="731116" y="491739"/>
                  </a:lnTo>
                  <a:lnTo>
                    <a:pt x="782467" y="472819"/>
                  </a:lnTo>
                  <a:lnTo>
                    <a:pt x="833121" y="454073"/>
                  </a:lnTo>
                  <a:lnTo>
                    <a:pt x="882600" y="435695"/>
                  </a:lnTo>
                  <a:lnTo>
                    <a:pt x="930427" y="417877"/>
                  </a:lnTo>
                  <a:lnTo>
                    <a:pt x="976124" y="400812"/>
                  </a:lnTo>
                  <a:lnTo>
                    <a:pt x="1029558" y="380662"/>
                  </a:lnTo>
                  <a:lnTo>
                    <a:pt x="1081299" y="360857"/>
                  </a:lnTo>
                  <a:lnTo>
                    <a:pt x="1131572" y="341404"/>
                  </a:lnTo>
                  <a:lnTo>
                    <a:pt x="1180603" y="322308"/>
                  </a:lnTo>
                  <a:lnTo>
                    <a:pt x="1228619" y="303575"/>
                  </a:lnTo>
                  <a:lnTo>
                    <a:pt x="1275844" y="285213"/>
                  </a:lnTo>
                  <a:lnTo>
                    <a:pt x="1322505" y="267227"/>
                  </a:lnTo>
                  <a:lnTo>
                    <a:pt x="1368827" y="249624"/>
                  </a:lnTo>
                  <a:lnTo>
                    <a:pt x="1415036" y="232410"/>
                  </a:lnTo>
                  <a:lnTo>
                    <a:pt x="1467343" y="212913"/>
                  </a:lnTo>
                  <a:lnTo>
                    <a:pt x="1519883" y="193452"/>
                  </a:lnTo>
                  <a:lnTo>
                    <a:pt x="1572100" y="174277"/>
                  </a:lnTo>
                  <a:lnTo>
                    <a:pt x="1623443" y="155638"/>
                  </a:lnTo>
                  <a:lnTo>
                    <a:pt x="1673357" y="137785"/>
                  </a:lnTo>
                  <a:lnTo>
                    <a:pt x="1721289" y="120967"/>
                  </a:lnTo>
                  <a:lnTo>
                    <a:pt x="1766684" y="105435"/>
                  </a:lnTo>
                  <a:lnTo>
                    <a:pt x="1808990" y="91440"/>
                  </a:lnTo>
                  <a:lnTo>
                    <a:pt x="1868798" y="71914"/>
                  </a:lnTo>
                  <a:lnTo>
                    <a:pt x="1921144" y="55205"/>
                  </a:lnTo>
                  <a:lnTo>
                    <a:pt x="1968809" y="41019"/>
                  </a:lnTo>
                  <a:lnTo>
                    <a:pt x="2014572" y="29065"/>
                  </a:lnTo>
                  <a:lnTo>
                    <a:pt x="2061212" y="19050"/>
                  </a:lnTo>
                  <a:lnTo>
                    <a:pt x="2108535" y="11362"/>
                  </a:lnTo>
                  <a:lnTo>
                    <a:pt x="2154688" y="6199"/>
                  </a:lnTo>
                  <a:lnTo>
                    <a:pt x="2199963" y="2974"/>
                  </a:lnTo>
                  <a:lnTo>
                    <a:pt x="2244653" y="1103"/>
                  </a:lnTo>
                  <a:lnTo>
                    <a:pt x="2289050" y="0"/>
                  </a:lnTo>
                </a:path>
                <a:path w="2289175" h="1969770">
                  <a:moveTo>
                    <a:pt x="0" y="740664"/>
                  </a:moveTo>
                  <a:lnTo>
                    <a:pt x="40994" y="732991"/>
                  </a:lnTo>
                  <a:lnTo>
                    <a:pt x="82583" y="725005"/>
                  </a:lnTo>
                  <a:lnTo>
                    <a:pt x="125364" y="716392"/>
                  </a:lnTo>
                  <a:lnTo>
                    <a:pt x="169933" y="706839"/>
                  </a:lnTo>
                  <a:lnTo>
                    <a:pt x="216884" y="696031"/>
                  </a:lnTo>
                  <a:lnTo>
                    <a:pt x="266815" y="683655"/>
                  </a:lnTo>
                  <a:lnTo>
                    <a:pt x="320320" y="669397"/>
                  </a:lnTo>
                  <a:lnTo>
                    <a:pt x="377996" y="652945"/>
                  </a:lnTo>
                  <a:lnTo>
                    <a:pt x="440438" y="633984"/>
                  </a:lnTo>
                  <a:lnTo>
                    <a:pt x="480938" y="620943"/>
                  </a:lnTo>
                  <a:lnTo>
                    <a:pt x="523907" y="606610"/>
                  </a:lnTo>
                  <a:lnTo>
                    <a:pt x="569051" y="591135"/>
                  </a:lnTo>
                  <a:lnTo>
                    <a:pt x="616078" y="574668"/>
                  </a:lnTo>
                  <a:lnTo>
                    <a:pt x="664692" y="557360"/>
                  </a:lnTo>
                  <a:lnTo>
                    <a:pt x="714600" y="539361"/>
                  </a:lnTo>
                  <a:lnTo>
                    <a:pt x="765507" y="520822"/>
                  </a:lnTo>
                  <a:lnTo>
                    <a:pt x="817120" y="501893"/>
                  </a:lnTo>
                  <a:lnTo>
                    <a:pt x="869145" y="482723"/>
                  </a:lnTo>
                  <a:lnTo>
                    <a:pt x="921288" y="463465"/>
                  </a:lnTo>
                  <a:lnTo>
                    <a:pt x="973255" y="444267"/>
                  </a:lnTo>
                  <a:lnTo>
                    <a:pt x="1024752" y="425281"/>
                  </a:lnTo>
                  <a:lnTo>
                    <a:pt x="1075485" y="406656"/>
                  </a:lnTo>
                  <a:lnTo>
                    <a:pt x="1125159" y="388544"/>
                  </a:lnTo>
                  <a:lnTo>
                    <a:pt x="1173482" y="371094"/>
                  </a:lnTo>
                  <a:lnTo>
                    <a:pt x="1225276" y="352646"/>
                  </a:lnTo>
                  <a:lnTo>
                    <a:pt x="1278474" y="333664"/>
                  </a:lnTo>
                  <a:lnTo>
                    <a:pt x="1332638" y="314313"/>
                  </a:lnTo>
                  <a:lnTo>
                    <a:pt x="1387331" y="294756"/>
                  </a:lnTo>
                  <a:lnTo>
                    <a:pt x="1442113" y="275159"/>
                  </a:lnTo>
                  <a:lnTo>
                    <a:pt x="1496548" y="255687"/>
                  </a:lnTo>
                  <a:lnTo>
                    <a:pt x="1550196" y="236505"/>
                  </a:lnTo>
                  <a:lnTo>
                    <a:pt x="1602619" y="217778"/>
                  </a:lnTo>
                  <a:lnTo>
                    <a:pt x="1653380" y="199671"/>
                  </a:lnTo>
                  <a:lnTo>
                    <a:pt x="1702039" y="182349"/>
                  </a:lnTo>
                  <a:lnTo>
                    <a:pt x="1748159" y="165976"/>
                  </a:lnTo>
                  <a:lnTo>
                    <a:pt x="1791302" y="150718"/>
                  </a:lnTo>
                  <a:lnTo>
                    <a:pt x="1831029" y="136739"/>
                  </a:lnTo>
                  <a:lnTo>
                    <a:pt x="1866902" y="124206"/>
                  </a:lnTo>
                  <a:lnTo>
                    <a:pt x="1947424" y="95944"/>
                  </a:lnTo>
                  <a:lnTo>
                    <a:pt x="2004501" y="76059"/>
                  </a:lnTo>
                  <a:lnTo>
                    <a:pt x="2046691" y="61770"/>
                  </a:lnTo>
                  <a:lnTo>
                    <a:pt x="2120648" y="38862"/>
                  </a:lnTo>
                  <a:lnTo>
                    <a:pt x="2169571" y="25396"/>
                  </a:lnTo>
                  <a:lnTo>
                    <a:pt x="2212564" y="15144"/>
                  </a:lnTo>
                  <a:lnTo>
                    <a:pt x="2251700" y="7036"/>
                  </a:lnTo>
                  <a:lnTo>
                    <a:pt x="2289050" y="0"/>
                  </a:lnTo>
                </a:path>
              </a:pathLst>
            </a:custGeom>
            <a:ln w="17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715767" y="1374647"/>
              <a:ext cx="74295" cy="173355"/>
            </a:xfrm>
            <a:custGeom>
              <a:avLst/>
              <a:gdLst/>
              <a:ahLst/>
              <a:cxnLst/>
              <a:rect l="l" t="t" r="r" b="b"/>
              <a:pathLst>
                <a:path w="74294" h="173355">
                  <a:moveTo>
                    <a:pt x="73914" y="172974"/>
                  </a:moveTo>
                  <a:lnTo>
                    <a:pt x="0" y="0"/>
                  </a:lnTo>
                </a:path>
              </a:pathLst>
            </a:custGeom>
            <a:ln w="8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1144777" y="3612127"/>
            <a:ext cx="1894839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98755" marR="5080" indent="-18669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13.10. </a:t>
            </a:r>
            <a:r>
              <a:rPr sz="1000" spc="-5" dirty="0">
                <a:latin typeface="Times New Roman"/>
                <a:cs typeface="Times New Roman"/>
              </a:rPr>
              <a:t>Діаграма стану сплавів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«платина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іридій»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1047305" y="4361859"/>
            <a:ext cx="2300605" cy="2189480"/>
            <a:chOff x="1047305" y="4361859"/>
            <a:chExt cx="2300605" cy="2189480"/>
          </a:xfrm>
        </p:grpSpPr>
        <p:sp>
          <p:nvSpPr>
            <p:cNvPr id="41" name="object 41"/>
            <p:cNvSpPr/>
            <p:nvPr/>
          </p:nvSpPr>
          <p:spPr>
            <a:xfrm>
              <a:off x="1054608" y="4373117"/>
              <a:ext cx="2286000" cy="2166620"/>
            </a:xfrm>
            <a:custGeom>
              <a:avLst/>
              <a:gdLst/>
              <a:ahLst/>
              <a:cxnLst/>
              <a:rect l="l" t="t" r="r" b="b"/>
              <a:pathLst>
                <a:path w="2286000" h="2166620">
                  <a:moveTo>
                    <a:pt x="2286000" y="0"/>
                  </a:moveTo>
                  <a:lnTo>
                    <a:pt x="0" y="0"/>
                  </a:lnTo>
                  <a:lnTo>
                    <a:pt x="0" y="2166366"/>
                  </a:lnTo>
                  <a:lnTo>
                    <a:pt x="2286000" y="2166366"/>
                  </a:lnTo>
                  <a:lnTo>
                    <a:pt x="2286000" y="0"/>
                  </a:lnTo>
                  <a:close/>
                </a:path>
              </a:pathLst>
            </a:custGeom>
            <a:ln w="142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054605" y="4665725"/>
              <a:ext cx="2286000" cy="0"/>
            </a:xfrm>
            <a:custGeom>
              <a:avLst/>
              <a:gdLst/>
              <a:ahLst/>
              <a:cxnLst/>
              <a:rect l="l" t="t" r="r" b="b"/>
              <a:pathLst>
                <a:path w="2286000">
                  <a:moveTo>
                    <a:pt x="0" y="0"/>
                  </a:moveTo>
                  <a:lnTo>
                    <a:pt x="591314" y="0"/>
                  </a:lnTo>
                </a:path>
                <a:path w="2286000">
                  <a:moveTo>
                    <a:pt x="1000507" y="0"/>
                  </a:moveTo>
                  <a:lnTo>
                    <a:pt x="2286002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054605" y="5284469"/>
              <a:ext cx="2286000" cy="0"/>
            </a:xfrm>
            <a:custGeom>
              <a:avLst/>
              <a:gdLst/>
              <a:ahLst/>
              <a:cxnLst/>
              <a:rect l="l" t="t" r="r" b="b"/>
              <a:pathLst>
                <a:path w="2286000">
                  <a:moveTo>
                    <a:pt x="0" y="0"/>
                  </a:moveTo>
                  <a:lnTo>
                    <a:pt x="2286002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054605" y="5915405"/>
              <a:ext cx="2286000" cy="0"/>
            </a:xfrm>
            <a:custGeom>
              <a:avLst/>
              <a:gdLst/>
              <a:ahLst/>
              <a:cxnLst/>
              <a:rect l="l" t="t" r="r" b="b"/>
              <a:pathLst>
                <a:path w="2286000">
                  <a:moveTo>
                    <a:pt x="0" y="0"/>
                  </a:moveTo>
                  <a:lnTo>
                    <a:pt x="1119380" y="0"/>
                  </a:lnTo>
                </a:path>
                <a:path w="2286000">
                  <a:moveTo>
                    <a:pt x="1647447" y="0"/>
                  </a:moveTo>
                  <a:lnTo>
                    <a:pt x="2286002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054605" y="6231635"/>
              <a:ext cx="2286000" cy="0"/>
            </a:xfrm>
            <a:custGeom>
              <a:avLst/>
              <a:gdLst/>
              <a:ahLst/>
              <a:cxnLst/>
              <a:rect l="l" t="t" r="r" b="b"/>
              <a:pathLst>
                <a:path w="2286000">
                  <a:moveTo>
                    <a:pt x="0" y="0"/>
                  </a:moveTo>
                  <a:lnTo>
                    <a:pt x="2286002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93495" y="4368844"/>
              <a:ext cx="0" cy="2175510"/>
            </a:xfrm>
            <a:custGeom>
              <a:avLst/>
              <a:gdLst/>
              <a:ahLst/>
              <a:cxnLst/>
              <a:rect l="l" t="t" r="r" b="b"/>
              <a:pathLst>
                <a:path h="2175509">
                  <a:moveTo>
                    <a:pt x="0" y="1312627"/>
                  </a:moveTo>
                  <a:lnTo>
                    <a:pt x="0" y="2174913"/>
                  </a:lnTo>
                </a:path>
                <a:path h="2175509">
                  <a:moveTo>
                    <a:pt x="0" y="0"/>
                  </a:moveTo>
                  <a:lnTo>
                    <a:pt x="0" y="1148797"/>
                  </a:lnTo>
                </a:path>
              </a:pathLst>
            </a:custGeom>
            <a:ln w="13881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526667" y="4368844"/>
              <a:ext cx="0" cy="2175510"/>
            </a:xfrm>
            <a:custGeom>
              <a:avLst/>
              <a:gdLst/>
              <a:ahLst/>
              <a:cxnLst/>
              <a:rect l="l" t="t" r="r" b="b"/>
              <a:pathLst>
                <a:path h="2175509">
                  <a:moveTo>
                    <a:pt x="0" y="1312627"/>
                  </a:moveTo>
                  <a:lnTo>
                    <a:pt x="0" y="2174913"/>
                  </a:lnTo>
                </a:path>
                <a:path h="2175509">
                  <a:moveTo>
                    <a:pt x="0" y="0"/>
                  </a:moveTo>
                  <a:lnTo>
                    <a:pt x="0" y="1148797"/>
                  </a:lnTo>
                </a:path>
              </a:pathLst>
            </a:custGeom>
            <a:ln w="13881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744599" y="4368844"/>
              <a:ext cx="0" cy="2175510"/>
            </a:xfrm>
            <a:custGeom>
              <a:avLst/>
              <a:gdLst/>
              <a:ahLst/>
              <a:cxnLst/>
              <a:rect l="l" t="t" r="r" b="b"/>
              <a:pathLst>
                <a:path h="2175509">
                  <a:moveTo>
                    <a:pt x="0" y="327361"/>
                  </a:moveTo>
                  <a:lnTo>
                    <a:pt x="0" y="2174913"/>
                  </a:lnTo>
                </a:path>
                <a:path h="2175509">
                  <a:moveTo>
                    <a:pt x="0" y="0"/>
                  </a:moveTo>
                  <a:lnTo>
                    <a:pt x="0" y="184868"/>
                  </a:lnTo>
                </a:path>
              </a:pathLst>
            </a:custGeom>
            <a:ln w="13881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977390" y="4368844"/>
              <a:ext cx="0" cy="2175510"/>
            </a:xfrm>
            <a:custGeom>
              <a:avLst/>
              <a:gdLst/>
              <a:ahLst/>
              <a:cxnLst/>
              <a:rect l="l" t="t" r="r" b="b"/>
              <a:pathLst>
                <a:path h="2175509">
                  <a:moveTo>
                    <a:pt x="0" y="327361"/>
                  </a:moveTo>
                  <a:lnTo>
                    <a:pt x="0" y="2174913"/>
                  </a:lnTo>
                </a:path>
                <a:path h="2175509">
                  <a:moveTo>
                    <a:pt x="0" y="0"/>
                  </a:moveTo>
                  <a:lnTo>
                    <a:pt x="0" y="184868"/>
                  </a:lnTo>
                </a:path>
              </a:pathLst>
            </a:custGeom>
            <a:ln w="1311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204847" y="4368844"/>
              <a:ext cx="0" cy="2175510"/>
            </a:xfrm>
            <a:custGeom>
              <a:avLst/>
              <a:gdLst/>
              <a:ahLst/>
              <a:cxnLst/>
              <a:rect l="l" t="t" r="r" b="b"/>
              <a:pathLst>
                <a:path h="2175509">
                  <a:moveTo>
                    <a:pt x="0" y="1594567"/>
                  </a:moveTo>
                  <a:lnTo>
                    <a:pt x="0" y="2174913"/>
                  </a:lnTo>
                </a:path>
                <a:path h="2175509">
                  <a:moveTo>
                    <a:pt x="0" y="0"/>
                  </a:moveTo>
                  <a:lnTo>
                    <a:pt x="0" y="1445977"/>
                  </a:lnTo>
                </a:path>
              </a:pathLst>
            </a:custGeom>
            <a:ln w="13881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32304" y="5485637"/>
              <a:ext cx="0" cy="1058545"/>
            </a:xfrm>
            <a:custGeom>
              <a:avLst/>
              <a:gdLst/>
              <a:ahLst/>
              <a:cxnLst/>
              <a:rect l="l" t="t" r="r" b="b"/>
              <a:pathLst>
                <a:path h="1058545">
                  <a:moveTo>
                    <a:pt x="0" y="477774"/>
                  </a:moveTo>
                  <a:lnTo>
                    <a:pt x="0" y="1058119"/>
                  </a:lnTo>
                </a:path>
                <a:path h="1058545">
                  <a:moveTo>
                    <a:pt x="0" y="0"/>
                  </a:moveTo>
                  <a:lnTo>
                    <a:pt x="0" y="329184"/>
                  </a:lnTo>
                </a:path>
              </a:pathLst>
            </a:custGeom>
            <a:ln w="1311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32304" y="4368844"/>
              <a:ext cx="0" cy="953135"/>
            </a:xfrm>
            <a:custGeom>
              <a:avLst/>
              <a:gdLst/>
              <a:ahLst/>
              <a:cxnLst/>
              <a:rect l="l" t="t" r="r" b="b"/>
              <a:pathLst>
                <a:path h="953135">
                  <a:moveTo>
                    <a:pt x="0" y="0"/>
                  </a:moveTo>
                  <a:lnTo>
                    <a:pt x="0" y="952963"/>
                  </a:lnTo>
                </a:path>
              </a:pathLst>
            </a:custGeom>
            <a:ln w="1311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655189" y="4368844"/>
              <a:ext cx="0" cy="2175510"/>
            </a:xfrm>
            <a:custGeom>
              <a:avLst/>
              <a:gdLst/>
              <a:ahLst/>
              <a:cxnLst/>
              <a:rect l="l" t="t" r="r" b="b"/>
              <a:pathLst>
                <a:path h="2175509">
                  <a:moveTo>
                    <a:pt x="0" y="1594567"/>
                  </a:moveTo>
                  <a:lnTo>
                    <a:pt x="0" y="2174913"/>
                  </a:lnTo>
                </a:path>
                <a:path h="2175509">
                  <a:moveTo>
                    <a:pt x="0" y="0"/>
                  </a:moveTo>
                  <a:lnTo>
                    <a:pt x="0" y="1445977"/>
                  </a:lnTo>
                </a:path>
              </a:pathLst>
            </a:custGeom>
            <a:ln w="13881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883027" y="4368844"/>
              <a:ext cx="232410" cy="2175510"/>
            </a:xfrm>
            <a:custGeom>
              <a:avLst/>
              <a:gdLst/>
              <a:ahLst/>
              <a:cxnLst/>
              <a:rect l="l" t="t" r="r" b="b"/>
              <a:pathLst>
                <a:path w="232410" h="2175509">
                  <a:moveTo>
                    <a:pt x="0" y="840187"/>
                  </a:moveTo>
                  <a:lnTo>
                    <a:pt x="0" y="2174913"/>
                  </a:lnTo>
                </a:path>
                <a:path w="232410" h="2175509">
                  <a:moveTo>
                    <a:pt x="0" y="0"/>
                  </a:moveTo>
                  <a:lnTo>
                    <a:pt x="0" y="691597"/>
                  </a:lnTo>
                </a:path>
                <a:path w="232410" h="2175509">
                  <a:moveTo>
                    <a:pt x="232410" y="840187"/>
                  </a:moveTo>
                  <a:lnTo>
                    <a:pt x="232410" y="2174913"/>
                  </a:lnTo>
                </a:path>
                <a:path w="232410" h="2175509">
                  <a:moveTo>
                    <a:pt x="232410" y="96475"/>
                  </a:moveTo>
                  <a:lnTo>
                    <a:pt x="232410" y="691597"/>
                  </a:lnTo>
                </a:path>
              </a:pathLst>
            </a:custGeom>
            <a:ln w="13881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965718" y="6687342"/>
            <a:ext cx="1746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dirty="0">
                <a:latin typeface="Times New Roman"/>
                <a:cs typeface="Times New Roman"/>
              </a:rPr>
              <a:t>Au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012937" y="3679182"/>
            <a:ext cx="3510279" cy="38887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66420" marR="33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містіть 95 % Pt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5 % Ir. </a:t>
            </a:r>
            <a:r>
              <a:rPr sz="1200" spc="-5" dirty="0">
                <a:latin typeface="Times New Roman"/>
                <a:cs typeface="Times New Roman"/>
              </a:rPr>
              <a:t>Температура плав- </a:t>
            </a:r>
            <a:r>
              <a:rPr sz="1200" dirty="0">
                <a:latin typeface="Times New Roman"/>
                <a:cs typeface="Times New Roman"/>
              </a:rPr>
              <a:t> лення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близько </a:t>
            </a:r>
            <a:r>
              <a:rPr sz="1200" spc="-5" dirty="0">
                <a:latin typeface="Times New Roman"/>
                <a:cs typeface="Times New Roman"/>
              </a:rPr>
              <a:t>1790 </a:t>
            </a:r>
            <a:r>
              <a:rPr sz="1200" dirty="0">
                <a:latin typeface="Times New Roman"/>
                <a:cs typeface="Times New Roman"/>
              </a:rPr>
              <a:t>°C. Сплав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високій темпе-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ратурі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однорідним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твердим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розчином.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 зниженням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(нижче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700 °C)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розпад</a:t>
            </a:r>
            <a:r>
              <a:rPr sz="1200" spc="-5" dirty="0">
                <a:latin typeface="Times New Roman"/>
                <a:cs typeface="Times New Roman"/>
              </a:rPr>
              <a:t> твердого розчину.</a:t>
            </a:r>
            <a:endParaRPr sz="1200">
              <a:latin typeface="Times New Roman"/>
              <a:cs typeface="Times New Roman"/>
            </a:endParaRPr>
          </a:p>
          <a:p>
            <a:pPr marL="566420" marR="31115" indent="287655" algn="just">
              <a:lnSpc>
                <a:spcPts val="1380"/>
              </a:lnSpc>
            </a:pPr>
            <a:r>
              <a:rPr sz="1200" spc="-20" dirty="0">
                <a:latin typeface="Times New Roman"/>
                <a:cs typeface="Times New Roman"/>
              </a:rPr>
              <a:t>За </a:t>
            </a:r>
            <a:r>
              <a:rPr sz="1200" spc="-30" dirty="0">
                <a:latin typeface="Times New Roman"/>
                <a:cs typeface="Times New Roman"/>
              </a:rPr>
              <a:t>кордоном </a:t>
            </a:r>
            <a:r>
              <a:rPr sz="1200" spc="-20" dirty="0">
                <a:latin typeface="Times New Roman"/>
                <a:cs typeface="Times New Roman"/>
              </a:rPr>
              <a:t>для </a:t>
            </a:r>
            <a:r>
              <a:rPr sz="1200" spc="-35" dirty="0">
                <a:latin typeface="Times New Roman"/>
                <a:cs typeface="Times New Roman"/>
              </a:rPr>
              <a:t>виготовлення </a:t>
            </a:r>
            <a:r>
              <a:rPr sz="1200" spc="-30" dirty="0">
                <a:latin typeface="Times New Roman"/>
                <a:cs typeface="Times New Roman"/>
              </a:rPr>
              <a:t>ювелірних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виробів </a:t>
            </a:r>
            <a:r>
              <a:rPr sz="1200" spc="-25" dirty="0">
                <a:latin typeface="Times New Roman"/>
                <a:cs typeface="Times New Roman"/>
              </a:rPr>
              <a:t>також </a:t>
            </a:r>
            <a:r>
              <a:rPr sz="1200" spc="-3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35" dirty="0">
                <a:latin typeface="Times New Roman"/>
                <a:cs typeface="Times New Roman"/>
              </a:rPr>
              <a:t>основному </a:t>
            </a:r>
            <a:r>
              <a:rPr sz="1200" spc="-30" dirty="0">
                <a:latin typeface="Times New Roman"/>
                <a:cs typeface="Times New Roman"/>
              </a:rPr>
              <a:t> сплави платини 950-ї проби. Добре зарекомен-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д</a:t>
            </a:r>
            <a:r>
              <a:rPr sz="1200" spc="-20" dirty="0">
                <a:latin typeface="Times New Roman"/>
                <a:cs typeface="Times New Roman"/>
              </a:rPr>
              <a:t>у</a:t>
            </a:r>
            <a:r>
              <a:rPr sz="1200" spc="-35" dirty="0">
                <a:latin typeface="Times New Roman"/>
                <a:cs typeface="Times New Roman"/>
              </a:rPr>
              <a:t>ва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себ</a:t>
            </a:r>
            <a:r>
              <a:rPr sz="1200" dirty="0">
                <a:latin typeface="Times New Roman"/>
                <a:cs typeface="Times New Roman"/>
              </a:rPr>
              <a:t>е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спла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склад</a:t>
            </a:r>
            <a:r>
              <a:rPr sz="1200" spc="-25" dirty="0">
                <a:latin typeface="Times New Roman"/>
                <a:cs typeface="Times New Roman"/>
              </a:rPr>
              <a:t>у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9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Pt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4,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P</a:t>
            </a:r>
            <a:r>
              <a:rPr sz="1200" dirty="0">
                <a:latin typeface="Times New Roman"/>
                <a:cs typeface="Times New Roman"/>
              </a:rPr>
              <a:t>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та  </a:t>
            </a:r>
            <a:r>
              <a:rPr sz="1200" spc="-30" dirty="0">
                <a:latin typeface="Times New Roman"/>
                <a:cs typeface="Times New Roman"/>
              </a:rPr>
              <a:t>0,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Ir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Добавк</a:t>
            </a:r>
            <a:r>
              <a:rPr sz="1200" dirty="0">
                <a:latin typeface="Times New Roman"/>
                <a:cs typeface="Times New Roman"/>
              </a:rPr>
              <a:t>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паладі</a:t>
            </a:r>
            <a:r>
              <a:rPr sz="1200" dirty="0">
                <a:latin typeface="Times New Roman"/>
                <a:cs typeface="Times New Roman"/>
              </a:rPr>
              <a:t>ю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зниж</a:t>
            </a:r>
            <a:r>
              <a:rPr sz="1200" spc="-20" dirty="0">
                <a:latin typeface="Times New Roman"/>
                <a:cs typeface="Times New Roman"/>
              </a:rPr>
              <a:t>у</a:t>
            </a:r>
            <a:r>
              <a:rPr sz="1200" spc="-35" dirty="0">
                <a:latin typeface="Times New Roman"/>
                <a:cs typeface="Times New Roman"/>
              </a:rPr>
              <a:t>ю</a:t>
            </a:r>
            <a:r>
              <a:rPr sz="1200" spc="-40" dirty="0">
                <a:latin typeface="Times New Roman"/>
                <a:cs typeface="Times New Roman"/>
              </a:rPr>
              <a:t>т</a:t>
            </a:r>
            <a:r>
              <a:rPr sz="1200" dirty="0">
                <a:latin typeface="Times New Roman"/>
                <a:cs typeface="Times New Roman"/>
              </a:rPr>
              <a:t>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темпера</a:t>
            </a:r>
            <a:r>
              <a:rPr sz="1200" dirty="0">
                <a:latin typeface="Times New Roman"/>
                <a:cs typeface="Times New Roman"/>
              </a:rPr>
              <a:t>-  </a:t>
            </a:r>
            <a:r>
              <a:rPr sz="1200" spc="-25" dirty="0">
                <a:latin typeface="Times New Roman"/>
                <a:cs typeface="Times New Roman"/>
              </a:rPr>
              <a:t>туру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плавлення,</a:t>
            </a:r>
            <a:r>
              <a:rPr sz="1200" spc="-30" dirty="0">
                <a:latin typeface="Times New Roman"/>
                <a:cs typeface="Times New Roman"/>
              </a:rPr>
              <a:t> підвищують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пластичність, 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покращують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оброблюваність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та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гнучкість </a:t>
            </a:r>
            <a:r>
              <a:rPr sz="1200" spc="-30" dirty="0">
                <a:latin typeface="Times New Roman"/>
                <a:cs typeface="Times New Roman"/>
              </a:rPr>
              <a:t> сплаві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платин</a:t>
            </a:r>
            <a:r>
              <a:rPr sz="1200" spc="-30" dirty="0">
                <a:latin typeface="Times New Roman"/>
                <a:cs typeface="Times New Roman"/>
              </a:rPr>
              <a:t>и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освітлюют</a:t>
            </a:r>
            <a:r>
              <a:rPr sz="1200" dirty="0">
                <a:latin typeface="Times New Roman"/>
                <a:cs typeface="Times New Roman"/>
              </a:rPr>
              <a:t>ь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ї</a:t>
            </a:r>
            <a:r>
              <a:rPr sz="1200" dirty="0">
                <a:latin typeface="Times New Roman"/>
                <a:cs typeface="Times New Roman"/>
              </a:rPr>
              <a:t>х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ко</a:t>
            </a:r>
            <a:r>
              <a:rPr sz="1200" spc="-25" dirty="0">
                <a:latin typeface="Times New Roman"/>
                <a:cs typeface="Times New Roman"/>
              </a:rPr>
              <a:t>л</a:t>
            </a:r>
            <a:r>
              <a:rPr sz="1200" spc="-30" dirty="0">
                <a:latin typeface="Times New Roman"/>
                <a:cs typeface="Times New Roman"/>
              </a:rPr>
              <a:t>і</a:t>
            </a:r>
            <a:r>
              <a:rPr sz="1200" spc="-35" dirty="0">
                <a:latin typeface="Times New Roman"/>
                <a:cs typeface="Times New Roman"/>
              </a:rPr>
              <a:t>р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66420" marR="3492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Сплави золота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платиною також </a:t>
            </a:r>
            <a:r>
              <a:rPr sz="1200" dirty="0">
                <a:latin typeface="Times New Roman"/>
                <a:cs typeface="Times New Roman"/>
              </a:rPr>
              <a:t>ши-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роко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застосовуються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ювелірній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промис-</a:t>
            </a:r>
            <a:endParaRPr sz="1200">
              <a:latin typeface="Times New Roman"/>
              <a:cs typeface="Times New Roman"/>
            </a:endParaRPr>
          </a:p>
          <a:p>
            <a:pPr marL="38100" algn="just">
              <a:lnSpc>
                <a:spcPts val="1315"/>
              </a:lnSpc>
            </a:pPr>
            <a:r>
              <a:rPr sz="1425" spc="22" baseline="-14619" dirty="0">
                <a:latin typeface="Times New Roman"/>
                <a:cs typeface="Times New Roman"/>
              </a:rPr>
              <a:t>90 </a:t>
            </a:r>
            <a:r>
              <a:rPr sz="1425" spc="202" baseline="-14619" dirty="0">
                <a:latin typeface="Times New Roman"/>
                <a:cs typeface="Times New Roman"/>
              </a:rPr>
              <a:t> </a:t>
            </a:r>
            <a:r>
              <a:rPr sz="1425" spc="22" baseline="-14619" dirty="0">
                <a:latin typeface="Times New Roman"/>
                <a:cs typeface="Times New Roman"/>
              </a:rPr>
              <a:t>100   </a:t>
            </a:r>
            <a:r>
              <a:rPr sz="1425" spc="89" baseline="-1461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ловості.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Система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«золото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платина»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дослі-</a:t>
            </a:r>
            <a:endParaRPr sz="1200">
              <a:latin typeface="Times New Roman"/>
              <a:cs typeface="Times New Roman"/>
            </a:endParaRPr>
          </a:p>
          <a:p>
            <a:pPr marL="566420" marR="34290" indent="-282575" algn="just">
              <a:lnSpc>
                <a:spcPct val="95700"/>
              </a:lnSpc>
              <a:spcBef>
                <a:spcPts val="35"/>
              </a:spcBef>
            </a:pPr>
            <a:r>
              <a:rPr sz="950" spc="10" dirty="0">
                <a:latin typeface="Times New Roman"/>
                <a:cs typeface="Times New Roman"/>
              </a:rPr>
              <a:t>Pt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джена методами </a:t>
            </a:r>
            <a:r>
              <a:rPr sz="1200" spc="-5" dirty="0">
                <a:latin typeface="Times New Roman"/>
                <a:cs typeface="Times New Roman"/>
              </a:rPr>
              <a:t>термічного, мікрострукту-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рного,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рентгенівського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аналізів,</a:t>
            </a:r>
            <a:r>
              <a:rPr sz="1200" dirty="0">
                <a:latin typeface="Times New Roman"/>
                <a:cs typeface="Times New Roman"/>
              </a:rPr>
              <a:t> виміром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теплових,</a:t>
            </a:r>
            <a:r>
              <a:rPr sz="1200" dirty="0">
                <a:latin typeface="Times New Roman"/>
                <a:cs typeface="Times New Roman"/>
              </a:rPr>
              <a:t> електричних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інших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фізичних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</a:t>
            </a:r>
            <a:r>
              <a:rPr sz="1200" dirty="0">
                <a:latin typeface="Times New Roman"/>
                <a:cs typeface="Times New Roman"/>
              </a:rPr>
              <a:t> 13.11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уза-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гальнену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 системи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Au-Pt.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30846" y="6442743"/>
            <a:ext cx="21336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400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11425" y="6522707"/>
            <a:ext cx="1951989" cy="36576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90"/>
              </a:spcBef>
              <a:tabLst>
                <a:tab pos="217804" algn="l"/>
              </a:tabLst>
            </a:pPr>
            <a:r>
              <a:rPr sz="950" spc="15" dirty="0">
                <a:latin typeface="Times New Roman"/>
                <a:cs typeface="Times New Roman"/>
              </a:rPr>
              <a:t>0	10  </a:t>
            </a:r>
            <a:r>
              <a:rPr sz="950" spc="1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20 </a:t>
            </a:r>
            <a:r>
              <a:rPr sz="950" spc="1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30  </a:t>
            </a:r>
            <a:r>
              <a:rPr sz="950" spc="1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40  </a:t>
            </a:r>
            <a:r>
              <a:rPr sz="950" spc="1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50 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60 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70 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80</a:t>
            </a:r>
            <a:endParaRPr sz="950">
              <a:latin typeface="Times New Roman"/>
              <a:cs typeface="Times New Roman"/>
            </a:endParaRPr>
          </a:p>
          <a:p>
            <a:pPr marL="930910">
              <a:lnSpc>
                <a:spcPct val="100000"/>
              </a:lnSpc>
              <a:spcBef>
                <a:spcPts val="200"/>
              </a:spcBef>
            </a:pPr>
            <a:r>
              <a:rPr sz="950" spc="10" dirty="0">
                <a:latin typeface="Times New Roman"/>
                <a:cs typeface="Times New Roman"/>
              </a:rPr>
              <a:t>Pt,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%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(ат.)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30846" y="6155470"/>
            <a:ext cx="21336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600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66081" y="5193832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1200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66081" y="4894360"/>
            <a:ext cx="27559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1400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52359" y="4302251"/>
            <a:ext cx="290830" cy="44195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6034" marR="5080" indent="-13970">
              <a:lnSpc>
                <a:spcPct val="143700"/>
              </a:lnSpc>
              <a:spcBef>
                <a:spcPts val="90"/>
              </a:spcBef>
            </a:pPr>
            <a:r>
              <a:rPr sz="950" i="1" spc="10" dirty="0">
                <a:latin typeface="Times New Roman"/>
                <a:cs typeface="Times New Roman"/>
              </a:rPr>
              <a:t>T</a:t>
            </a:r>
            <a:r>
              <a:rPr sz="950" spc="5" dirty="0">
                <a:latin typeface="Times New Roman"/>
                <a:cs typeface="Times New Roman"/>
              </a:rPr>
              <a:t>, </a:t>
            </a:r>
            <a:r>
              <a:rPr sz="950" spc="10" dirty="0">
                <a:latin typeface="Symbol"/>
                <a:cs typeface="Symbol"/>
              </a:rPr>
              <a:t></a:t>
            </a:r>
            <a:r>
              <a:rPr sz="950" spc="10" dirty="0">
                <a:latin typeface="Times New Roman"/>
                <a:cs typeface="Times New Roman"/>
              </a:rPr>
              <a:t>C  1600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767839" y="6856476"/>
            <a:ext cx="870585" cy="45720"/>
          </a:xfrm>
          <a:custGeom>
            <a:avLst/>
            <a:gdLst/>
            <a:ahLst/>
            <a:cxnLst/>
            <a:rect l="l" t="t" r="r" b="b"/>
            <a:pathLst>
              <a:path w="870585" h="45720">
                <a:moveTo>
                  <a:pt x="756666" y="0"/>
                </a:moveTo>
                <a:lnTo>
                  <a:pt x="801624" y="22860"/>
                </a:lnTo>
                <a:lnTo>
                  <a:pt x="756666" y="45720"/>
                </a:lnTo>
                <a:lnTo>
                  <a:pt x="839927" y="28956"/>
                </a:lnTo>
                <a:lnTo>
                  <a:pt x="805434" y="28956"/>
                </a:lnTo>
                <a:lnTo>
                  <a:pt x="807720" y="25908"/>
                </a:lnTo>
                <a:lnTo>
                  <a:pt x="807720" y="19812"/>
                </a:lnTo>
                <a:lnTo>
                  <a:pt x="805434" y="17526"/>
                </a:lnTo>
                <a:lnTo>
                  <a:pt x="843711" y="17526"/>
                </a:lnTo>
                <a:lnTo>
                  <a:pt x="756666" y="0"/>
                </a:lnTo>
                <a:close/>
              </a:path>
              <a:path w="870585" h="45720">
                <a:moveTo>
                  <a:pt x="791133" y="17526"/>
                </a:moveTo>
                <a:lnTo>
                  <a:pt x="3048" y="17526"/>
                </a:lnTo>
                <a:lnTo>
                  <a:pt x="0" y="19812"/>
                </a:lnTo>
                <a:lnTo>
                  <a:pt x="0" y="25908"/>
                </a:lnTo>
                <a:lnTo>
                  <a:pt x="3048" y="28956"/>
                </a:lnTo>
                <a:lnTo>
                  <a:pt x="789635" y="28956"/>
                </a:lnTo>
                <a:lnTo>
                  <a:pt x="801624" y="22860"/>
                </a:lnTo>
                <a:lnTo>
                  <a:pt x="791133" y="17526"/>
                </a:lnTo>
                <a:close/>
              </a:path>
              <a:path w="870585" h="45720">
                <a:moveTo>
                  <a:pt x="843711" y="17526"/>
                </a:moveTo>
                <a:lnTo>
                  <a:pt x="805434" y="17526"/>
                </a:lnTo>
                <a:lnTo>
                  <a:pt x="807720" y="19812"/>
                </a:lnTo>
                <a:lnTo>
                  <a:pt x="807720" y="25908"/>
                </a:lnTo>
                <a:lnTo>
                  <a:pt x="805434" y="28956"/>
                </a:lnTo>
                <a:lnTo>
                  <a:pt x="839927" y="28956"/>
                </a:lnTo>
                <a:lnTo>
                  <a:pt x="870204" y="22860"/>
                </a:lnTo>
                <a:lnTo>
                  <a:pt x="843711" y="175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4" name="object 64"/>
          <p:cNvGrpSpPr/>
          <p:nvPr/>
        </p:nvGrpSpPr>
        <p:grpSpPr>
          <a:xfrm>
            <a:off x="1050160" y="4977510"/>
            <a:ext cx="2294890" cy="642620"/>
            <a:chOff x="1050160" y="4977510"/>
            <a:chExt cx="2294890" cy="642620"/>
          </a:xfrm>
        </p:grpSpPr>
        <p:sp>
          <p:nvSpPr>
            <p:cNvPr id="65" name="object 65"/>
            <p:cNvSpPr/>
            <p:nvPr/>
          </p:nvSpPr>
          <p:spPr>
            <a:xfrm>
              <a:off x="1054605" y="4981955"/>
              <a:ext cx="2286000" cy="0"/>
            </a:xfrm>
            <a:custGeom>
              <a:avLst/>
              <a:gdLst/>
              <a:ahLst/>
              <a:cxnLst/>
              <a:rect l="l" t="t" r="r" b="b"/>
              <a:pathLst>
                <a:path w="2286000">
                  <a:moveTo>
                    <a:pt x="0" y="0"/>
                  </a:moveTo>
                  <a:lnTo>
                    <a:pt x="2286002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054605" y="5615177"/>
              <a:ext cx="2286000" cy="0"/>
            </a:xfrm>
            <a:custGeom>
              <a:avLst/>
              <a:gdLst/>
              <a:ahLst/>
              <a:cxnLst/>
              <a:rect l="l" t="t" r="r" b="b"/>
              <a:pathLst>
                <a:path w="2286000">
                  <a:moveTo>
                    <a:pt x="0" y="0"/>
                  </a:moveTo>
                  <a:lnTo>
                    <a:pt x="20579" y="0"/>
                  </a:lnTo>
                </a:path>
                <a:path w="2286000">
                  <a:moveTo>
                    <a:pt x="520448" y="0"/>
                  </a:moveTo>
                  <a:lnTo>
                    <a:pt x="2286002" y="0"/>
                  </a:lnTo>
                </a:path>
              </a:pathLst>
            </a:custGeom>
            <a:ln w="854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1661414" y="4530880"/>
            <a:ext cx="3803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Р</a:t>
            </a:r>
            <a:r>
              <a:rPr sz="950" dirty="0">
                <a:latin typeface="Times New Roman"/>
                <a:cs typeface="Times New Roman"/>
              </a:rPr>
              <a:t>ід</a:t>
            </a:r>
            <a:r>
              <a:rPr sz="950" spc="15" dirty="0">
                <a:latin typeface="Times New Roman"/>
                <a:cs typeface="Times New Roman"/>
              </a:rPr>
              <a:t>ина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40653" y="5502430"/>
            <a:ext cx="848994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425" spc="22" baseline="-8771" dirty="0">
                <a:latin typeface="Times New Roman"/>
                <a:cs typeface="Times New Roman"/>
              </a:rPr>
              <a:t>1000</a:t>
            </a:r>
            <a:r>
              <a:rPr sz="1425" spc="367" baseline="-8771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1064,43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30818" y="5827807"/>
            <a:ext cx="21336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800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919983" y="4303265"/>
            <a:ext cx="372110" cy="162560"/>
          </a:xfrm>
          <a:custGeom>
            <a:avLst/>
            <a:gdLst/>
            <a:ahLst/>
            <a:cxnLst/>
            <a:rect l="l" t="t" r="r" b="b"/>
            <a:pathLst>
              <a:path w="372110" h="162560">
                <a:moveTo>
                  <a:pt x="371857" y="0"/>
                </a:moveTo>
                <a:lnTo>
                  <a:pt x="0" y="0"/>
                </a:lnTo>
                <a:lnTo>
                  <a:pt x="0" y="162054"/>
                </a:lnTo>
                <a:lnTo>
                  <a:pt x="371857" y="162054"/>
                </a:lnTo>
                <a:lnTo>
                  <a:pt x="37185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2889967" y="4287039"/>
            <a:ext cx="34353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1115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</a:t>
            </a:r>
            <a:r>
              <a:rPr sz="950" spc="5" dirty="0">
                <a:latin typeface="Times New Roman"/>
                <a:cs typeface="Times New Roman"/>
              </a:rPr>
              <a:t>7</a:t>
            </a:r>
            <a:r>
              <a:rPr sz="950" spc="15" dirty="0">
                <a:latin typeface="Times New Roman"/>
                <a:cs typeface="Times New Roman"/>
              </a:rPr>
              <a:t>69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284729" y="5306596"/>
            <a:ext cx="32575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1250</a:t>
            </a:r>
            <a:r>
              <a:rPr sz="950" spc="10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662129" y="5036086"/>
            <a:ext cx="67183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96850">
              <a:lnSpc>
                <a:spcPct val="100000"/>
              </a:lnSpc>
              <a:spcBef>
                <a:spcPts val="130"/>
              </a:spcBef>
            </a:pPr>
            <a:r>
              <a:rPr sz="950" spc="5" dirty="0">
                <a:latin typeface="Times New Roman"/>
                <a:cs typeface="Times New Roman"/>
              </a:rPr>
              <a:t>(Au,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Pt)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179573" y="5789703"/>
            <a:ext cx="518159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5" dirty="0">
                <a:latin typeface="Times New Roman"/>
                <a:cs typeface="Times New Roman"/>
              </a:rPr>
              <a:t>(A</a:t>
            </a:r>
            <a:r>
              <a:rPr sz="950" spc="30" dirty="0">
                <a:latin typeface="Times New Roman"/>
                <a:cs typeface="Times New Roman"/>
              </a:rPr>
              <a:t>u</a:t>
            </a:r>
            <a:r>
              <a:rPr sz="950" dirty="0">
                <a:latin typeface="Times New Roman"/>
                <a:cs typeface="Times New Roman"/>
              </a:rPr>
              <a:t>)</a:t>
            </a:r>
            <a:r>
              <a:rPr sz="950" spc="30" dirty="0">
                <a:latin typeface="Times New Roman"/>
                <a:cs typeface="Times New Roman"/>
              </a:rPr>
              <a:t>+</a:t>
            </a:r>
            <a:r>
              <a:rPr sz="950" dirty="0">
                <a:latin typeface="Times New Roman"/>
                <a:cs typeface="Times New Roman"/>
              </a:rPr>
              <a:t>(</a:t>
            </a:r>
            <a:r>
              <a:rPr sz="950" spc="5" dirty="0">
                <a:latin typeface="Times New Roman"/>
                <a:cs typeface="Times New Roman"/>
              </a:rPr>
              <a:t>Pt</a:t>
            </a:r>
            <a:r>
              <a:rPr sz="950" spc="10" dirty="0"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1046058" y="4364570"/>
            <a:ext cx="2303145" cy="2183765"/>
            <a:chOff x="1046058" y="4364570"/>
            <a:chExt cx="2303145" cy="2183765"/>
          </a:xfrm>
        </p:grpSpPr>
        <p:sp>
          <p:nvSpPr>
            <p:cNvPr id="76" name="object 76"/>
            <p:cNvSpPr/>
            <p:nvPr/>
          </p:nvSpPr>
          <p:spPr>
            <a:xfrm>
              <a:off x="1054605" y="4373117"/>
              <a:ext cx="2286000" cy="2166620"/>
            </a:xfrm>
            <a:custGeom>
              <a:avLst/>
              <a:gdLst/>
              <a:ahLst/>
              <a:cxnLst/>
              <a:rect l="l" t="t" r="r" b="b"/>
              <a:pathLst>
                <a:path w="2286000" h="2166620">
                  <a:moveTo>
                    <a:pt x="0" y="1144524"/>
                  </a:moveTo>
                  <a:lnTo>
                    <a:pt x="48747" y="1121715"/>
                  </a:lnTo>
                  <a:lnTo>
                    <a:pt x="97640" y="1099026"/>
                  </a:lnTo>
                  <a:lnTo>
                    <a:pt x="146639" y="1076483"/>
                  </a:lnTo>
                  <a:lnTo>
                    <a:pt x="195705" y="1054114"/>
                  </a:lnTo>
                  <a:lnTo>
                    <a:pt x="244797" y="1031945"/>
                  </a:lnTo>
                  <a:lnTo>
                    <a:pt x="293876" y="1010003"/>
                  </a:lnTo>
                  <a:lnTo>
                    <a:pt x="342902" y="988314"/>
                  </a:lnTo>
                  <a:lnTo>
                    <a:pt x="390533" y="966544"/>
                  </a:lnTo>
                  <a:lnTo>
                    <a:pt x="436377" y="944602"/>
                  </a:lnTo>
                  <a:lnTo>
                    <a:pt x="481822" y="922873"/>
                  </a:lnTo>
                  <a:lnTo>
                    <a:pt x="528252" y="901743"/>
                  </a:lnTo>
                  <a:lnTo>
                    <a:pt x="577056" y="881600"/>
                  </a:lnTo>
                  <a:lnTo>
                    <a:pt x="629618" y="862830"/>
                  </a:lnTo>
                  <a:lnTo>
                    <a:pt x="687326" y="845820"/>
                  </a:lnTo>
                  <a:lnTo>
                    <a:pt x="731777" y="834998"/>
                  </a:lnTo>
                  <a:lnTo>
                    <a:pt x="779955" y="824898"/>
                  </a:lnTo>
                  <a:lnTo>
                    <a:pt x="830967" y="815466"/>
                  </a:lnTo>
                  <a:lnTo>
                    <a:pt x="883922" y="806647"/>
                  </a:lnTo>
                  <a:lnTo>
                    <a:pt x="937929" y="798385"/>
                  </a:lnTo>
                  <a:lnTo>
                    <a:pt x="992096" y="790626"/>
                  </a:lnTo>
                  <a:lnTo>
                    <a:pt x="1045531" y="783316"/>
                  </a:lnTo>
                  <a:lnTo>
                    <a:pt x="1097343" y="776398"/>
                  </a:lnTo>
                  <a:lnTo>
                    <a:pt x="1146641" y="769819"/>
                  </a:lnTo>
                  <a:lnTo>
                    <a:pt x="1192532" y="763524"/>
                  </a:lnTo>
                  <a:lnTo>
                    <a:pt x="1254687" y="755648"/>
                  </a:lnTo>
                  <a:lnTo>
                    <a:pt x="1315243" y="749319"/>
                  </a:lnTo>
                  <a:lnTo>
                    <a:pt x="1373439" y="744029"/>
                  </a:lnTo>
                  <a:lnTo>
                    <a:pt x="1428517" y="739273"/>
                  </a:lnTo>
                  <a:lnTo>
                    <a:pt x="1479715" y="734543"/>
                  </a:lnTo>
                  <a:lnTo>
                    <a:pt x="1526275" y="729333"/>
                  </a:lnTo>
                  <a:lnTo>
                    <a:pt x="1567436" y="723138"/>
                  </a:lnTo>
                  <a:lnTo>
                    <a:pt x="1623395" y="712624"/>
                  </a:lnTo>
                  <a:lnTo>
                    <a:pt x="1663639" y="702468"/>
                  </a:lnTo>
                  <a:lnTo>
                    <a:pt x="1726694" y="667512"/>
                  </a:lnTo>
                  <a:lnTo>
                    <a:pt x="1757257" y="635186"/>
                  </a:lnTo>
                  <a:lnTo>
                    <a:pt x="1783749" y="595217"/>
                  </a:lnTo>
                  <a:lnTo>
                    <a:pt x="1807811" y="552533"/>
                  </a:lnTo>
                  <a:lnTo>
                    <a:pt x="1831088" y="512064"/>
                  </a:lnTo>
                  <a:lnTo>
                    <a:pt x="1851853" y="475333"/>
                  </a:lnTo>
                  <a:lnTo>
                    <a:pt x="1870331" y="439388"/>
                  </a:lnTo>
                  <a:lnTo>
                    <a:pt x="1889381" y="402443"/>
                  </a:lnTo>
                  <a:lnTo>
                    <a:pt x="1911860" y="362712"/>
                  </a:lnTo>
                  <a:lnTo>
                    <a:pt x="1936375" y="319575"/>
                  </a:lnTo>
                  <a:lnTo>
                    <a:pt x="1962247" y="273653"/>
                  </a:lnTo>
                  <a:lnTo>
                    <a:pt x="1993406" y="226730"/>
                  </a:lnTo>
                  <a:lnTo>
                    <a:pt x="2033780" y="180594"/>
                  </a:lnTo>
                  <a:lnTo>
                    <a:pt x="2067597" y="150495"/>
                  </a:lnTo>
                  <a:lnTo>
                    <a:pt x="2105944" y="120396"/>
                  </a:lnTo>
                  <a:lnTo>
                    <a:pt x="2147890" y="90297"/>
                  </a:lnTo>
                  <a:lnTo>
                    <a:pt x="2192502" y="60198"/>
                  </a:lnTo>
                  <a:lnTo>
                    <a:pt x="2238850" y="30099"/>
                  </a:lnTo>
                  <a:lnTo>
                    <a:pt x="2286002" y="0"/>
                  </a:lnTo>
                </a:path>
                <a:path w="2286000" h="2166620">
                  <a:moveTo>
                    <a:pt x="317756" y="2166366"/>
                  </a:moveTo>
                  <a:lnTo>
                    <a:pt x="329351" y="2119999"/>
                  </a:lnTo>
                  <a:lnTo>
                    <a:pt x="341933" y="2072134"/>
                  </a:lnTo>
                  <a:lnTo>
                    <a:pt x="356490" y="2021086"/>
                  </a:lnTo>
                  <a:lnTo>
                    <a:pt x="374010" y="1965173"/>
                  </a:lnTo>
                  <a:lnTo>
                    <a:pt x="395480" y="1902714"/>
                  </a:lnTo>
                  <a:lnTo>
                    <a:pt x="410949" y="1858552"/>
                  </a:lnTo>
                  <a:lnTo>
                    <a:pt x="428079" y="1810309"/>
                  </a:lnTo>
                  <a:lnTo>
                    <a:pt x="446674" y="1759191"/>
                  </a:lnTo>
                  <a:lnTo>
                    <a:pt x="466537" y="1706403"/>
                  </a:lnTo>
                  <a:lnTo>
                    <a:pt x="487471" y="1653151"/>
                  </a:lnTo>
                  <a:lnTo>
                    <a:pt x="509280" y="1600640"/>
                  </a:lnTo>
                  <a:lnTo>
                    <a:pt x="531768" y="1550076"/>
                  </a:lnTo>
                  <a:lnTo>
                    <a:pt x="554738" y="1502664"/>
                  </a:lnTo>
                  <a:lnTo>
                    <a:pt x="578588" y="1457231"/>
                  </a:lnTo>
                  <a:lnTo>
                    <a:pt x="603661" y="1412521"/>
                  </a:lnTo>
                  <a:lnTo>
                    <a:pt x="629680" y="1368758"/>
                  </a:lnTo>
                  <a:lnTo>
                    <a:pt x="656370" y="1326165"/>
                  </a:lnTo>
                  <a:lnTo>
                    <a:pt x="683452" y="1284965"/>
                  </a:lnTo>
                  <a:lnTo>
                    <a:pt x="710650" y="1245381"/>
                  </a:lnTo>
                  <a:lnTo>
                    <a:pt x="737688" y="1207637"/>
                  </a:lnTo>
                  <a:lnTo>
                    <a:pt x="764288" y="1171956"/>
                  </a:lnTo>
                  <a:lnTo>
                    <a:pt x="798910" y="1127266"/>
                  </a:lnTo>
                  <a:lnTo>
                    <a:pt x="833489" y="1085454"/>
                  </a:lnTo>
                  <a:lnTo>
                    <a:pt x="868111" y="1046607"/>
                  </a:lnTo>
                  <a:lnTo>
                    <a:pt x="902859" y="1010807"/>
                  </a:lnTo>
                  <a:lnTo>
                    <a:pt x="937819" y="978139"/>
                  </a:lnTo>
                  <a:lnTo>
                    <a:pt x="973076" y="948690"/>
                  </a:lnTo>
                  <a:lnTo>
                    <a:pt x="1016382" y="917941"/>
                  </a:lnTo>
                  <a:lnTo>
                    <a:pt x="1060200" y="891985"/>
                  </a:lnTo>
                  <a:lnTo>
                    <a:pt x="1104311" y="870124"/>
                  </a:lnTo>
                  <a:lnTo>
                    <a:pt x="1148495" y="851666"/>
                  </a:lnTo>
                  <a:lnTo>
                    <a:pt x="1192532" y="835914"/>
                  </a:lnTo>
                  <a:lnTo>
                    <a:pt x="1246729" y="820090"/>
                  </a:lnTo>
                  <a:lnTo>
                    <a:pt x="1300355" y="808767"/>
                  </a:lnTo>
                  <a:lnTo>
                    <a:pt x="1354552" y="803017"/>
                  </a:lnTo>
                  <a:lnTo>
                    <a:pt x="1410464" y="803910"/>
                  </a:lnTo>
                  <a:lnTo>
                    <a:pt x="1456471" y="809804"/>
                  </a:lnTo>
                  <a:lnTo>
                    <a:pt x="1503648" y="819430"/>
                  </a:lnTo>
                  <a:lnTo>
                    <a:pt x="1551519" y="833042"/>
                  </a:lnTo>
                  <a:lnTo>
                    <a:pt x="1599611" y="850897"/>
                  </a:lnTo>
                  <a:lnTo>
                    <a:pt x="1647446" y="873252"/>
                  </a:lnTo>
                  <a:lnTo>
                    <a:pt x="1687811" y="895350"/>
                  </a:lnTo>
                  <a:lnTo>
                    <a:pt x="1729065" y="921004"/>
                  </a:lnTo>
                  <a:lnTo>
                    <a:pt x="1770319" y="949833"/>
                  </a:lnTo>
                  <a:lnTo>
                    <a:pt x="1810683" y="981456"/>
                  </a:lnTo>
                  <a:lnTo>
                    <a:pt x="1849270" y="1015492"/>
                  </a:lnTo>
                  <a:lnTo>
                    <a:pt x="1885190" y="1051560"/>
                  </a:lnTo>
                  <a:lnTo>
                    <a:pt x="1917741" y="1087384"/>
                  </a:lnTo>
                  <a:lnTo>
                    <a:pt x="1947477" y="1122764"/>
                  </a:lnTo>
                  <a:lnTo>
                    <a:pt x="1975392" y="1160430"/>
                  </a:lnTo>
                  <a:lnTo>
                    <a:pt x="2002482" y="1203113"/>
                  </a:lnTo>
                  <a:lnTo>
                    <a:pt x="2029741" y="1253542"/>
                  </a:lnTo>
                  <a:lnTo>
                    <a:pt x="2058164" y="1314450"/>
                  </a:lnTo>
                  <a:lnTo>
                    <a:pt x="2074683" y="1354327"/>
                  </a:lnTo>
                  <a:lnTo>
                    <a:pt x="2092037" y="1399614"/>
                  </a:lnTo>
                  <a:lnTo>
                    <a:pt x="2109926" y="1449147"/>
                  </a:lnTo>
                  <a:lnTo>
                    <a:pt x="2128053" y="1501761"/>
                  </a:lnTo>
                  <a:lnTo>
                    <a:pt x="2146118" y="1556291"/>
                  </a:lnTo>
                  <a:lnTo>
                    <a:pt x="2163822" y="1611575"/>
                  </a:lnTo>
                  <a:lnTo>
                    <a:pt x="2180866" y="1666445"/>
                  </a:lnTo>
                  <a:lnTo>
                    <a:pt x="2196952" y="1719740"/>
                  </a:lnTo>
                  <a:lnTo>
                    <a:pt x="2211781" y="1770293"/>
                  </a:lnTo>
                  <a:lnTo>
                    <a:pt x="2225054" y="1816940"/>
                  </a:lnTo>
                  <a:lnTo>
                    <a:pt x="2236472" y="1858518"/>
                  </a:lnTo>
                  <a:lnTo>
                    <a:pt x="2253000" y="1925030"/>
                  </a:lnTo>
                  <a:lnTo>
                    <a:pt x="2265061" y="1983203"/>
                  </a:lnTo>
                  <a:lnTo>
                    <a:pt x="2273524" y="2034730"/>
                  </a:lnTo>
                  <a:lnTo>
                    <a:pt x="2279257" y="2081304"/>
                  </a:lnTo>
                  <a:lnTo>
                    <a:pt x="2283127" y="2124618"/>
                  </a:lnTo>
                  <a:lnTo>
                    <a:pt x="2286002" y="2166366"/>
                  </a:lnTo>
                </a:path>
              </a:pathLst>
            </a:custGeom>
            <a:ln w="170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73758" y="5201852"/>
              <a:ext cx="1275080" cy="1337945"/>
            </a:xfrm>
            <a:custGeom>
              <a:avLst/>
              <a:gdLst/>
              <a:ahLst/>
              <a:cxnLst/>
              <a:rect l="l" t="t" r="r" b="b"/>
              <a:pathLst>
                <a:path w="1275080" h="1337945">
                  <a:moveTo>
                    <a:pt x="0" y="1337631"/>
                  </a:moveTo>
                  <a:lnTo>
                    <a:pt x="10040" y="1294402"/>
                  </a:lnTo>
                  <a:lnTo>
                    <a:pt x="20630" y="1249860"/>
                  </a:lnTo>
                  <a:lnTo>
                    <a:pt x="32194" y="1202566"/>
                  </a:lnTo>
                  <a:lnTo>
                    <a:pt x="45155" y="1151082"/>
                  </a:lnTo>
                  <a:lnTo>
                    <a:pt x="59936" y="1093967"/>
                  </a:lnTo>
                  <a:lnTo>
                    <a:pt x="76962" y="1029783"/>
                  </a:lnTo>
                  <a:lnTo>
                    <a:pt x="88753" y="986523"/>
                  </a:lnTo>
                  <a:lnTo>
                    <a:pt x="101614" y="938818"/>
                  </a:lnTo>
                  <a:lnTo>
                    <a:pt x="115380" y="887713"/>
                  </a:lnTo>
                  <a:lnTo>
                    <a:pt x="129887" y="834248"/>
                  </a:lnTo>
                  <a:lnTo>
                    <a:pt x="144970" y="779466"/>
                  </a:lnTo>
                  <a:lnTo>
                    <a:pt x="160465" y="724410"/>
                  </a:lnTo>
                  <a:lnTo>
                    <a:pt x="176206" y="670122"/>
                  </a:lnTo>
                  <a:lnTo>
                    <a:pt x="192030" y="617645"/>
                  </a:lnTo>
                  <a:lnTo>
                    <a:pt x="207771" y="568020"/>
                  </a:lnTo>
                  <a:lnTo>
                    <a:pt x="223266" y="522291"/>
                  </a:lnTo>
                  <a:lnTo>
                    <a:pt x="242484" y="468670"/>
                  </a:lnTo>
                  <a:lnTo>
                    <a:pt x="262282" y="416647"/>
                  </a:lnTo>
                  <a:lnTo>
                    <a:pt x="282456" y="366606"/>
                  </a:lnTo>
                  <a:lnTo>
                    <a:pt x="302799" y="318932"/>
                  </a:lnTo>
                  <a:lnTo>
                    <a:pt x="323107" y="274008"/>
                  </a:lnTo>
                  <a:lnTo>
                    <a:pt x="343173" y="232219"/>
                  </a:lnTo>
                  <a:lnTo>
                    <a:pt x="362793" y="193948"/>
                  </a:lnTo>
                  <a:lnTo>
                    <a:pt x="381762" y="159579"/>
                  </a:lnTo>
                  <a:lnTo>
                    <a:pt x="417456" y="102119"/>
                  </a:lnTo>
                  <a:lnTo>
                    <a:pt x="451294" y="58233"/>
                  </a:lnTo>
                  <a:lnTo>
                    <a:pt x="484846" y="26920"/>
                  </a:lnTo>
                  <a:lnTo>
                    <a:pt x="519684" y="7179"/>
                  </a:lnTo>
                  <a:lnTo>
                    <a:pt x="556700" y="0"/>
                  </a:lnTo>
                  <a:lnTo>
                    <a:pt x="594645" y="5179"/>
                  </a:lnTo>
                  <a:lnTo>
                    <a:pt x="633591" y="21645"/>
                  </a:lnTo>
                  <a:lnTo>
                    <a:pt x="673608" y="48327"/>
                  </a:lnTo>
                  <a:lnTo>
                    <a:pt x="707129" y="77301"/>
                  </a:lnTo>
                  <a:lnTo>
                    <a:pt x="741712" y="113518"/>
                  </a:lnTo>
                  <a:lnTo>
                    <a:pt x="777136" y="156354"/>
                  </a:lnTo>
                  <a:lnTo>
                    <a:pt x="813182" y="205189"/>
                  </a:lnTo>
                  <a:lnTo>
                    <a:pt x="849630" y="259401"/>
                  </a:lnTo>
                  <a:lnTo>
                    <a:pt x="872793" y="294346"/>
                  </a:lnTo>
                  <a:lnTo>
                    <a:pt x="896064" y="329219"/>
                  </a:lnTo>
                  <a:lnTo>
                    <a:pt x="919549" y="365379"/>
                  </a:lnTo>
                  <a:lnTo>
                    <a:pt x="943356" y="404181"/>
                  </a:lnTo>
                  <a:lnTo>
                    <a:pt x="967591" y="446984"/>
                  </a:lnTo>
                  <a:lnTo>
                    <a:pt x="992362" y="495145"/>
                  </a:lnTo>
                  <a:lnTo>
                    <a:pt x="1017776" y="550021"/>
                  </a:lnTo>
                  <a:lnTo>
                    <a:pt x="1043940" y="612969"/>
                  </a:lnTo>
                  <a:lnTo>
                    <a:pt x="1058099" y="650138"/>
                  </a:lnTo>
                  <a:lnTo>
                    <a:pt x="1072523" y="689602"/>
                  </a:lnTo>
                  <a:lnTo>
                    <a:pt x="1087191" y="731201"/>
                  </a:lnTo>
                  <a:lnTo>
                    <a:pt x="1102082" y="774770"/>
                  </a:lnTo>
                  <a:lnTo>
                    <a:pt x="1117176" y="820148"/>
                  </a:lnTo>
                  <a:lnTo>
                    <a:pt x="1132453" y="867172"/>
                  </a:lnTo>
                  <a:lnTo>
                    <a:pt x="1147893" y="915679"/>
                  </a:lnTo>
                  <a:lnTo>
                    <a:pt x="1163475" y="965507"/>
                  </a:lnTo>
                  <a:lnTo>
                    <a:pt x="1179179" y="1016494"/>
                  </a:lnTo>
                  <a:lnTo>
                    <a:pt x="1194985" y="1068476"/>
                  </a:lnTo>
                  <a:lnTo>
                    <a:pt x="1210872" y="1121291"/>
                  </a:lnTo>
                  <a:lnTo>
                    <a:pt x="1226820" y="1174776"/>
                  </a:lnTo>
                  <a:lnTo>
                    <a:pt x="1242808" y="1228770"/>
                  </a:lnTo>
                  <a:lnTo>
                    <a:pt x="1258817" y="1283109"/>
                  </a:lnTo>
                  <a:lnTo>
                    <a:pt x="1274826" y="1337631"/>
                  </a:lnTo>
                </a:path>
              </a:pathLst>
            </a:custGeom>
            <a:ln w="1709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054605" y="4373117"/>
              <a:ext cx="2286000" cy="1144905"/>
            </a:xfrm>
            <a:custGeom>
              <a:avLst/>
              <a:gdLst/>
              <a:ahLst/>
              <a:cxnLst/>
              <a:rect l="l" t="t" r="r" b="b"/>
              <a:pathLst>
                <a:path w="2286000" h="1144904">
                  <a:moveTo>
                    <a:pt x="0" y="1144524"/>
                  </a:moveTo>
                  <a:lnTo>
                    <a:pt x="37946" y="1107150"/>
                  </a:lnTo>
                  <a:lnTo>
                    <a:pt x="76677" y="1068990"/>
                  </a:lnTo>
                  <a:lnTo>
                    <a:pt x="116694" y="1029545"/>
                  </a:lnTo>
                  <a:lnTo>
                    <a:pt x="158497" y="988314"/>
                  </a:lnTo>
                  <a:lnTo>
                    <a:pt x="192234" y="954615"/>
                  </a:lnTo>
                  <a:lnTo>
                    <a:pt x="226481" y="920624"/>
                  </a:lnTo>
                  <a:lnTo>
                    <a:pt x="262301" y="885498"/>
                  </a:lnTo>
                  <a:lnTo>
                    <a:pt x="300755" y="848398"/>
                  </a:lnTo>
                  <a:lnTo>
                    <a:pt x="342902" y="808482"/>
                  </a:lnTo>
                  <a:lnTo>
                    <a:pt x="377374" y="776404"/>
                  </a:lnTo>
                  <a:lnTo>
                    <a:pt x="416112" y="740808"/>
                  </a:lnTo>
                  <a:lnTo>
                    <a:pt x="457129" y="703492"/>
                  </a:lnTo>
                  <a:lnTo>
                    <a:pt x="498439" y="666256"/>
                  </a:lnTo>
                  <a:lnTo>
                    <a:pt x="538056" y="630900"/>
                  </a:lnTo>
                  <a:lnTo>
                    <a:pt x="573995" y="599223"/>
                  </a:lnTo>
                  <a:lnTo>
                    <a:pt x="604268" y="573024"/>
                  </a:lnTo>
                  <a:lnTo>
                    <a:pt x="637784" y="541996"/>
                  </a:lnTo>
                  <a:lnTo>
                    <a:pt x="676813" y="507658"/>
                  </a:lnTo>
                  <a:lnTo>
                    <a:pt x="719330" y="486918"/>
                  </a:lnTo>
                  <a:lnTo>
                    <a:pt x="756048" y="471600"/>
                  </a:lnTo>
                  <a:lnTo>
                    <a:pt x="798098" y="455162"/>
                  </a:lnTo>
                  <a:lnTo>
                    <a:pt x="845213" y="437792"/>
                  </a:lnTo>
                  <a:lnTo>
                    <a:pt x="897127" y="419675"/>
                  </a:lnTo>
                  <a:lnTo>
                    <a:pt x="953573" y="400998"/>
                  </a:lnTo>
                  <a:lnTo>
                    <a:pt x="1014284" y="381948"/>
                  </a:lnTo>
                  <a:lnTo>
                    <a:pt x="1078994" y="362712"/>
                  </a:lnTo>
                  <a:lnTo>
                    <a:pt x="1119298" y="351584"/>
                  </a:lnTo>
                  <a:lnTo>
                    <a:pt x="1162535" y="340303"/>
                  </a:lnTo>
                  <a:lnTo>
                    <a:pt x="1208213" y="328874"/>
                  </a:lnTo>
                  <a:lnTo>
                    <a:pt x="1255835" y="317302"/>
                  </a:lnTo>
                  <a:lnTo>
                    <a:pt x="1304906" y="305592"/>
                  </a:lnTo>
                  <a:lnTo>
                    <a:pt x="1354933" y="293751"/>
                  </a:lnTo>
                  <a:lnTo>
                    <a:pt x="1405421" y="281782"/>
                  </a:lnTo>
                  <a:lnTo>
                    <a:pt x="1455874" y="269691"/>
                  </a:lnTo>
                  <a:lnTo>
                    <a:pt x="1505797" y="257484"/>
                  </a:lnTo>
                  <a:lnTo>
                    <a:pt x="1554697" y="245166"/>
                  </a:lnTo>
                  <a:lnTo>
                    <a:pt x="1602078" y="232742"/>
                  </a:lnTo>
                  <a:lnTo>
                    <a:pt x="1647446" y="220218"/>
                  </a:lnTo>
                  <a:lnTo>
                    <a:pt x="1701307" y="204753"/>
                  </a:lnTo>
                  <a:lnTo>
                    <a:pt x="1756278" y="188305"/>
                  </a:lnTo>
                  <a:lnTo>
                    <a:pt x="1811551" y="171217"/>
                  </a:lnTo>
                  <a:lnTo>
                    <a:pt x="1866317" y="153832"/>
                  </a:lnTo>
                  <a:lnTo>
                    <a:pt x="1919766" y="136493"/>
                  </a:lnTo>
                  <a:lnTo>
                    <a:pt x="1971089" y="119542"/>
                  </a:lnTo>
                  <a:lnTo>
                    <a:pt x="2019477" y="103323"/>
                  </a:lnTo>
                  <a:lnTo>
                    <a:pt x="2064120" y="88178"/>
                  </a:lnTo>
                  <a:lnTo>
                    <a:pt x="2104209" y="74451"/>
                  </a:lnTo>
                  <a:lnTo>
                    <a:pt x="2204028" y="38683"/>
                  </a:lnTo>
                  <a:lnTo>
                    <a:pt x="2244759" y="21812"/>
                  </a:lnTo>
                  <a:lnTo>
                    <a:pt x="2269345" y="9655"/>
                  </a:lnTo>
                  <a:lnTo>
                    <a:pt x="2286002" y="0"/>
                  </a:lnTo>
                </a:path>
              </a:pathLst>
            </a:custGeom>
            <a:ln w="170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" name="object 79"/>
          <p:cNvSpPr txBox="1"/>
          <p:nvPr/>
        </p:nvSpPr>
        <p:spPr>
          <a:xfrm>
            <a:off x="1144777" y="6998463"/>
            <a:ext cx="1894839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86055" marR="5080" indent="-17399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13.11. </a:t>
            </a:r>
            <a:r>
              <a:rPr sz="1000" spc="-5" dirty="0">
                <a:latin typeface="Times New Roman"/>
                <a:cs typeface="Times New Roman"/>
              </a:rPr>
              <a:t>Діаграма стану сплавів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«золото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платина»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73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1952243"/>
            <a:ext cx="459483" cy="6591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067813" y="516889"/>
            <a:ext cx="5786755" cy="6285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Властивості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платинових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їх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дуже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чутливі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присутності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об’ємі </a:t>
            </a:r>
            <a:r>
              <a:rPr sz="1200" spc="-5" dirty="0">
                <a:latin typeface="Times New Roman"/>
                <a:cs typeface="Times New Roman"/>
              </a:rPr>
              <a:t>або на поверхні домішкових </a:t>
            </a:r>
            <a:r>
              <a:rPr sz="1200" dirty="0">
                <a:latin typeface="Times New Roman"/>
                <a:cs typeface="Times New Roman"/>
              </a:rPr>
              <a:t>елементів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сторонніх </a:t>
            </a:r>
            <a:r>
              <a:rPr sz="1200" spc="-5" dirty="0">
                <a:latin typeface="Times New Roman"/>
                <a:cs typeface="Times New Roman"/>
              </a:rPr>
              <a:t>включень, які при </a:t>
            </a:r>
            <a:r>
              <a:rPr sz="1200" dirty="0">
                <a:latin typeface="Times New Roman"/>
                <a:cs typeface="Times New Roman"/>
              </a:rPr>
              <a:t>нагрі-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ванні можуть взаємодіяти </a:t>
            </a:r>
            <a:r>
              <a:rPr sz="1200" dirty="0">
                <a:latin typeface="Times New Roman"/>
                <a:cs typeface="Times New Roman"/>
              </a:rPr>
              <a:t>з матрицею з </a:t>
            </a:r>
            <a:r>
              <a:rPr sz="1200" spc="-5" dirty="0">
                <a:latin typeface="Times New Roman"/>
                <a:cs typeface="Times New Roman"/>
              </a:rPr>
              <a:t>утворенням легкоплавких </a:t>
            </a:r>
            <a:r>
              <a:rPr sz="1200" dirty="0">
                <a:latin typeface="Times New Roman"/>
                <a:cs typeface="Times New Roman"/>
              </a:rPr>
              <a:t>складових і </a:t>
            </a:r>
            <a:r>
              <a:rPr sz="1200" spc="-5" dirty="0">
                <a:latin typeface="Times New Roman"/>
                <a:cs typeface="Times New Roman"/>
              </a:rPr>
              <a:t>призво-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дити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крихкого руйнування.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613410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855085" marR="613410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 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«благородних»?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 чому</a:t>
            </a:r>
            <a:r>
              <a:rPr sz="1000" spc="-5" dirty="0">
                <a:latin typeface="Times New Roman"/>
                <a:cs typeface="Times New Roman"/>
              </a:rPr>
              <a:t> полягають основні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особливості</a:t>
            </a:r>
            <a:r>
              <a:rPr sz="1000" spc="-5" dirty="0">
                <a:latin typeface="Times New Roman"/>
                <a:cs typeface="Times New Roman"/>
              </a:rPr>
              <a:t> благородних металів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інших?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включає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себе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«проба»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благородних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 сучасні системи проб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благородних металів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проби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виробів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дорогоцінних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прийняті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Україні?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Де</a:t>
            </a:r>
            <a:r>
              <a:rPr sz="1000" spc="-5" dirty="0">
                <a:latin typeface="Times New Roman"/>
                <a:cs typeface="Times New Roman"/>
              </a:rPr>
              <a:t> застосовуються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благородні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«сплав</a:t>
            </a:r>
            <a:r>
              <a:rPr sz="1000" spc="-10" dirty="0">
                <a:latin typeface="Times New Roman"/>
                <a:cs typeface="Times New Roman"/>
              </a:rPr>
              <a:t> доре»?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 призначення афінажу?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проводять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очищення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золота,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срібла,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платиноїдів?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золота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срібла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їх сплавів.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хімічний склад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самородне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самородне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срібло?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«золото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срібло».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«золото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мідь».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</a:t>
            </a:r>
            <a:r>
              <a:rPr sz="1000" dirty="0">
                <a:latin typeface="Times New Roman"/>
                <a:cs typeface="Times New Roman"/>
              </a:rPr>
              <a:t>тверді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утворюються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системі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«золото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мідь»?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приклад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золото-мідних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їх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розшифрування.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«кольорового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золота»?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її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платинової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групи?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Область застосування платини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групи.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«платина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родій».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приклад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платинородієвих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їх розшифрування.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«платина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іридій».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іридій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 системи «платина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іридій»?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ювелірні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 діаграму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«платина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золото».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включає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себе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 «мала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металургія»,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стосовно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благородних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впливають 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платинові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сплави різні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домішки?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04" y="516889"/>
            <a:ext cx="5787390" cy="45434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В результаті </a:t>
            </a:r>
            <a:r>
              <a:rPr sz="1200" spc="-5" dirty="0">
                <a:latin typeface="Times New Roman"/>
                <a:cs typeface="Times New Roman"/>
              </a:rPr>
              <a:t>отримують </a:t>
            </a:r>
            <a:r>
              <a:rPr sz="1200" dirty="0">
                <a:latin typeface="Times New Roman"/>
                <a:cs typeface="Times New Roman"/>
              </a:rPr>
              <a:t>серію </a:t>
            </a:r>
            <a:r>
              <a:rPr sz="1200" spc="-5" dirty="0">
                <a:latin typeface="Times New Roman"/>
                <a:cs typeface="Times New Roman"/>
              </a:rPr>
              <a:t>кривих </a:t>
            </a:r>
            <a:r>
              <a:rPr sz="1200" dirty="0">
                <a:latin typeface="Times New Roman"/>
                <a:cs typeface="Times New Roman"/>
              </a:rPr>
              <a:t>охолодження, </a:t>
            </a:r>
            <a:r>
              <a:rPr sz="1200" spc="-5" dirty="0">
                <a:latin typeface="Times New Roman"/>
                <a:cs typeface="Times New Roman"/>
              </a:rPr>
              <a:t>на яких при температурах </a:t>
            </a:r>
            <a:r>
              <a:rPr sz="1200" dirty="0">
                <a:latin typeface="Times New Roman"/>
                <a:cs typeface="Times New Roman"/>
              </a:rPr>
              <a:t>фа-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перетворень</a:t>
            </a:r>
            <a:r>
              <a:rPr sz="1200" dirty="0">
                <a:latin typeface="Times New Roman"/>
                <a:cs typeface="Times New Roman"/>
              </a:rPr>
              <a:t> спостерігаються</a:t>
            </a:r>
            <a:r>
              <a:rPr sz="1200" spc="-5" dirty="0">
                <a:latin typeface="Times New Roman"/>
                <a:cs typeface="Times New Roman"/>
              </a:rPr>
              <a:t> точки перегину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температурні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зупинки.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допомогою </a:t>
            </a:r>
            <a:r>
              <a:rPr sz="1200" spc="-5" dirty="0">
                <a:latin typeface="Times New Roman"/>
                <a:cs typeface="Times New Roman"/>
              </a:rPr>
              <a:t>кривих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будують </a:t>
            </a:r>
            <a:r>
              <a:rPr sz="1200" dirty="0">
                <a:latin typeface="Times New Roman"/>
                <a:cs typeface="Times New Roman"/>
              </a:rPr>
              <a:t>діаграму </a:t>
            </a:r>
            <a:r>
              <a:rPr sz="1200" spc="-5" dirty="0">
                <a:latin typeface="Times New Roman"/>
                <a:cs typeface="Times New Roman"/>
              </a:rPr>
              <a:t>стану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координатах: по </a:t>
            </a:r>
            <a:r>
              <a:rPr sz="1200" dirty="0">
                <a:latin typeface="Times New Roman"/>
                <a:cs typeface="Times New Roman"/>
              </a:rPr>
              <a:t>осі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абсцис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концентрація компонентів,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осі ординат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температура.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Температури, </a:t>
            </a:r>
            <a:r>
              <a:rPr sz="1200" spc="-10" dirty="0">
                <a:latin typeface="Times New Roman"/>
                <a:cs typeface="Times New Roman"/>
              </a:rPr>
              <a:t>які </a:t>
            </a:r>
            <a:r>
              <a:rPr sz="1200" spc="-15" dirty="0">
                <a:latin typeface="Times New Roman"/>
                <a:cs typeface="Times New Roman"/>
              </a:rPr>
              <a:t>відповідають фазовим перетворенням, </a:t>
            </a:r>
            <a:r>
              <a:rPr sz="1200" spc="-10" dirty="0">
                <a:latin typeface="Times New Roman"/>
                <a:cs typeface="Times New Roman"/>
              </a:rPr>
              <a:t>називають </a:t>
            </a:r>
            <a:r>
              <a:rPr sz="1200" spc="-15" dirty="0">
                <a:latin typeface="Times New Roman"/>
                <a:cs typeface="Times New Roman"/>
              </a:rPr>
              <a:t>критичними </a:t>
            </a:r>
            <a:r>
              <a:rPr sz="1200" spc="-10" dirty="0">
                <a:latin typeface="Times New Roman"/>
                <a:cs typeface="Times New Roman"/>
              </a:rPr>
              <a:t>точ- </a:t>
            </a:r>
            <a:r>
              <a:rPr sz="1200" spc="-5" dirty="0">
                <a:latin typeface="Times New Roman"/>
                <a:cs typeface="Times New Roman"/>
              </a:rPr>
              <a:t> ками. Деякі </a:t>
            </a:r>
            <a:r>
              <a:rPr sz="1200" dirty="0">
                <a:latin typeface="Times New Roman"/>
                <a:cs typeface="Times New Roman"/>
              </a:rPr>
              <a:t>критичні </a:t>
            </a:r>
            <a:r>
              <a:rPr sz="1200" spc="-5" dirty="0">
                <a:latin typeface="Times New Roman"/>
                <a:cs typeface="Times New Roman"/>
              </a:rPr>
              <a:t>точки </a:t>
            </a:r>
            <a:r>
              <a:rPr sz="1200" dirty="0">
                <a:latin typeface="Times New Roman"/>
                <a:cs typeface="Times New Roman"/>
              </a:rPr>
              <a:t>мають спеціальні </a:t>
            </a:r>
            <a:r>
              <a:rPr sz="1200" spc="-5" dirty="0">
                <a:latin typeface="Times New Roman"/>
                <a:cs typeface="Times New Roman"/>
              </a:rPr>
              <a:t>назви, </a:t>
            </a:r>
            <a:r>
              <a:rPr sz="1200" dirty="0">
                <a:latin typeface="Times New Roman"/>
                <a:cs typeface="Times New Roman"/>
              </a:rPr>
              <a:t>наприклад, </a:t>
            </a:r>
            <a:r>
              <a:rPr sz="1200" spc="-5" dirty="0">
                <a:latin typeface="Times New Roman"/>
                <a:cs typeface="Times New Roman"/>
              </a:rPr>
              <a:t>точки,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відповідають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початку кристалізації називають </a:t>
            </a:r>
            <a:r>
              <a:rPr sz="1200" dirty="0">
                <a:latin typeface="Times New Roman"/>
                <a:cs typeface="Times New Roman"/>
              </a:rPr>
              <a:t>точками </a:t>
            </a:r>
            <a:r>
              <a:rPr sz="1200" i="1" dirty="0">
                <a:latin typeface="Times New Roman"/>
                <a:cs typeface="Times New Roman"/>
              </a:rPr>
              <a:t>ліквідус </a:t>
            </a:r>
            <a:r>
              <a:rPr sz="1200" spc="-5" dirty="0">
                <a:latin typeface="Times New Roman"/>
                <a:cs typeface="Times New Roman"/>
              </a:rPr>
              <a:t>(лінія </a:t>
            </a:r>
            <a:r>
              <a:rPr sz="1200" i="1" dirty="0">
                <a:latin typeface="Times New Roman"/>
                <a:cs typeface="Times New Roman"/>
              </a:rPr>
              <a:t>abc</a:t>
            </a:r>
            <a:r>
              <a:rPr sz="1200" dirty="0">
                <a:latin typeface="Times New Roman"/>
                <a:cs typeface="Times New Roman"/>
              </a:rPr>
              <a:t>), а </a:t>
            </a:r>
            <a:r>
              <a:rPr sz="1200" spc="-5" dirty="0">
                <a:latin typeface="Times New Roman"/>
                <a:cs typeface="Times New Roman"/>
              </a:rPr>
              <a:t>завершенню </a:t>
            </a:r>
            <a:r>
              <a:rPr sz="1200" dirty="0">
                <a:latin typeface="Times New Roman"/>
                <a:cs typeface="Times New Roman"/>
              </a:rPr>
              <a:t>кристаліза-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точками </a:t>
            </a:r>
            <a:r>
              <a:rPr sz="1200" i="1" dirty="0">
                <a:latin typeface="Times New Roman"/>
                <a:cs typeface="Times New Roman"/>
              </a:rPr>
              <a:t>солідус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(лінія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adc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7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Шкала </a:t>
            </a:r>
            <a:r>
              <a:rPr sz="1200" spc="-5" dirty="0">
                <a:latin typeface="Times New Roman"/>
                <a:cs typeface="Times New Roman"/>
              </a:rPr>
              <a:t>концентрацій показує вміст </a:t>
            </a:r>
            <a:r>
              <a:rPr sz="1200" dirty="0">
                <a:latin typeface="Times New Roman"/>
                <a:cs typeface="Times New Roman"/>
              </a:rPr>
              <a:t>компонентів А і В у </a:t>
            </a:r>
            <a:r>
              <a:rPr sz="1200" spc="-5" dirty="0">
                <a:latin typeface="Times New Roman"/>
                <a:cs typeface="Times New Roman"/>
              </a:rPr>
              <a:t>сплаві. Основними </a:t>
            </a:r>
            <a:r>
              <a:rPr sz="1200" dirty="0">
                <a:latin typeface="Times New Roman"/>
                <a:cs typeface="Times New Roman"/>
              </a:rPr>
              <a:t>лініями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цієї</a:t>
            </a:r>
            <a:r>
              <a:rPr sz="1200" spc="-5" dirty="0">
                <a:latin typeface="Times New Roman"/>
                <a:cs typeface="Times New Roman"/>
              </a:rPr>
              <a:t> діаграми</a:t>
            </a:r>
            <a:r>
              <a:rPr sz="1200" dirty="0">
                <a:latin typeface="Times New Roman"/>
                <a:cs typeface="Times New Roman"/>
              </a:rPr>
              <a:t> є лінії </a:t>
            </a:r>
            <a:r>
              <a:rPr sz="1200" spc="-5" dirty="0">
                <a:latin typeface="Times New Roman"/>
                <a:cs typeface="Times New Roman"/>
              </a:rPr>
              <a:t>ліквідус (</a:t>
            </a:r>
            <a:r>
              <a:rPr sz="1200" i="1" spc="-5" dirty="0">
                <a:latin typeface="Times New Roman"/>
                <a:cs typeface="Times New Roman"/>
              </a:rPr>
              <a:t>abc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солідус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adc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За діаграмою </a:t>
            </a:r>
            <a:r>
              <a:rPr sz="1200" dirty="0">
                <a:latin typeface="Times New Roman"/>
                <a:cs typeface="Times New Roman"/>
              </a:rPr>
              <a:t>стану </a:t>
            </a:r>
            <a:r>
              <a:rPr sz="1200" spc="-5" dirty="0">
                <a:latin typeface="Times New Roman"/>
                <a:cs typeface="Times New Roman"/>
              </a:rPr>
              <a:t>можна визначити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фазових </a:t>
            </a:r>
            <a:r>
              <a:rPr sz="1200" dirty="0">
                <a:latin typeface="Times New Roman"/>
                <a:cs typeface="Times New Roman"/>
              </a:rPr>
              <a:t>перетворень, </a:t>
            </a:r>
            <a:r>
              <a:rPr sz="1200" spc="-5" dirty="0">
                <a:latin typeface="Times New Roman"/>
                <a:cs typeface="Times New Roman"/>
              </a:rPr>
              <a:t>зміну фа-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зового складу, приблизно властивості сплаву, види обробки, які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застосовувати 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047115" indent="404495">
              <a:lnSpc>
                <a:spcPct val="100000"/>
              </a:lnSpc>
              <a:spcBef>
                <a:spcPts val="825"/>
              </a:spcBef>
            </a:pPr>
            <a:r>
              <a:rPr sz="1200" b="1" dirty="0">
                <a:latin typeface="Times New Roman"/>
                <a:cs typeface="Times New Roman"/>
              </a:rPr>
              <a:t>2.5.1.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ДІАГРАМИ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СТАНУ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ДВОКОМПОНЕНТНИХ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795655" marR="5080" indent="251460" algn="r">
              <a:lnSpc>
                <a:spcPts val="1380"/>
              </a:lnSpc>
              <a:spcBef>
                <a:spcPts val="940"/>
              </a:spcBef>
            </a:pPr>
            <a:r>
              <a:rPr sz="1200" b="1" i="1" dirty="0">
                <a:latin typeface="Times New Roman"/>
                <a:cs typeface="Times New Roman"/>
              </a:rPr>
              <a:t>ДІАГРАМА </a:t>
            </a:r>
            <a:r>
              <a:rPr sz="1200" b="1" i="1" spc="-5" dirty="0">
                <a:latin typeface="Times New Roman"/>
                <a:cs typeface="Times New Roman"/>
              </a:rPr>
              <a:t>СТАНУ СПЛАВІВ </a:t>
            </a:r>
            <a:r>
              <a:rPr sz="1200" b="1" i="1" dirty="0">
                <a:latin typeface="Times New Roman"/>
                <a:cs typeface="Times New Roman"/>
              </a:rPr>
              <a:t>З </a:t>
            </a:r>
            <a:r>
              <a:rPr sz="1200" b="1" i="1" spc="-5" dirty="0">
                <a:latin typeface="Times New Roman"/>
                <a:cs typeface="Times New Roman"/>
              </a:rPr>
              <a:t>НЕОБМЕЖЕНОЮ РОЗЧИННІСТЮ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КОМПОНЕНТІВ </a:t>
            </a:r>
            <a:r>
              <a:rPr sz="1200" b="1" i="1" dirty="0">
                <a:latin typeface="Times New Roman"/>
                <a:cs typeface="Times New Roman"/>
              </a:rPr>
              <a:t>У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ТВЕРДОМУ СТАНІ (СПЛАВИ «ТВЕРДІ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РОЗЧИНИ»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ts val="1345"/>
              </a:lnSpc>
            </a:pPr>
            <a:r>
              <a:rPr sz="1200" b="1" i="1" dirty="0">
                <a:latin typeface="Times New Roman"/>
                <a:cs typeface="Times New Roman"/>
              </a:rPr>
              <a:t>З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НЕОБМЕЖЕНОЮ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РОЗЧИННІСТЮ)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Діаграма </a:t>
            </a:r>
            <a:r>
              <a:rPr sz="1200" spc="-5" dirty="0">
                <a:latin typeface="Times New Roman"/>
                <a:cs typeface="Times New Roman"/>
              </a:rPr>
              <a:t>стану </a:t>
            </a:r>
            <a:r>
              <a:rPr sz="1200" dirty="0">
                <a:latin typeface="Times New Roman"/>
                <a:cs typeface="Times New Roman"/>
              </a:rPr>
              <a:t>сплавів з </a:t>
            </a:r>
            <a:r>
              <a:rPr sz="1200" spc="-5" dirty="0">
                <a:latin typeface="Times New Roman"/>
                <a:cs typeface="Times New Roman"/>
              </a:rPr>
              <a:t>необмеженою </a:t>
            </a:r>
            <a:r>
              <a:rPr sz="1200" dirty="0">
                <a:latin typeface="Times New Roman"/>
                <a:cs typeface="Times New Roman"/>
              </a:rPr>
              <a:t>розчинністю компонентів у </a:t>
            </a:r>
            <a:r>
              <a:rPr sz="1200" spc="-5" dirty="0">
                <a:latin typeface="Times New Roman"/>
                <a:cs typeface="Times New Roman"/>
              </a:rPr>
              <a:t>твердому стані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криві</a:t>
            </a:r>
            <a:r>
              <a:rPr sz="1200" dirty="0">
                <a:latin typeface="Times New Roman"/>
                <a:cs typeface="Times New Roman"/>
              </a:rPr>
              <a:t> охолодження сплавів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цієї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-5" dirty="0">
                <a:latin typeface="Times New Roman"/>
                <a:cs typeface="Times New Roman"/>
              </a:rPr>
              <a:t> представлені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2.7.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5" y="7775702"/>
            <a:ext cx="5786120" cy="22066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2.7.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5" dirty="0">
                <a:latin typeface="Times New Roman"/>
                <a:cs typeface="Times New Roman"/>
              </a:rPr>
              <a:t> 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необмеженою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dirty="0">
                <a:latin typeface="Times New Roman"/>
                <a:cs typeface="Times New Roman"/>
              </a:rPr>
              <a:t> 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криві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типових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 цієї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spc="-5" dirty="0">
                <a:latin typeface="Times New Roman"/>
                <a:cs typeface="Times New Roman"/>
              </a:rPr>
              <a:t>Спочатку експериментально отримують термічні криві при охолодженні сплавів </a:t>
            </a:r>
            <a:r>
              <a:rPr sz="1200" dirty="0">
                <a:latin typeface="Times New Roman"/>
                <a:cs typeface="Times New Roman"/>
              </a:rPr>
              <a:t> (зміна </a:t>
            </a:r>
            <a:r>
              <a:rPr sz="1200" spc="-5" dirty="0">
                <a:latin typeface="Times New Roman"/>
                <a:cs typeface="Times New Roman"/>
              </a:rPr>
              <a:t>концентрації компонентів) </a:t>
            </a:r>
            <a:r>
              <a:rPr sz="1200" dirty="0">
                <a:latin typeface="Times New Roman"/>
                <a:cs typeface="Times New Roman"/>
              </a:rPr>
              <a:t>і чистих </a:t>
            </a:r>
            <a:r>
              <a:rPr sz="1200" spc="-5" dirty="0">
                <a:latin typeface="Times New Roman"/>
                <a:cs typeface="Times New Roman"/>
              </a:rPr>
              <a:t>компонентів </a:t>
            </a:r>
            <a:r>
              <a:rPr sz="1200" dirty="0">
                <a:latin typeface="Times New Roman"/>
                <a:cs typeface="Times New Roman"/>
              </a:rPr>
              <a:t>даної </a:t>
            </a:r>
            <a:r>
              <a:rPr sz="1200" spc="-5" dirty="0">
                <a:latin typeface="Times New Roman"/>
                <a:cs typeface="Times New Roman"/>
              </a:rPr>
              <a:t>системи. Отримані точки </a:t>
            </a:r>
            <a:r>
              <a:rPr sz="1200" dirty="0">
                <a:latin typeface="Times New Roman"/>
                <a:cs typeface="Times New Roman"/>
              </a:rPr>
              <a:t> перегинів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(для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температурних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зупинок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(для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переносять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діаграму;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з’єднавши ці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dirty="0">
                <a:latin typeface="Times New Roman"/>
                <a:cs typeface="Times New Roman"/>
              </a:rPr>
              <a:t> діаграму стану.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0"/>
              </a:lnSpc>
            </a:pPr>
            <a:r>
              <a:rPr sz="1200" dirty="0">
                <a:latin typeface="Times New Roman"/>
                <a:cs typeface="Times New Roman"/>
              </a:rPr>
              <a:t>Проведемо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аналіз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отриманої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діаграми.</a:t>
            </a:r>
            <a:endParaRPr sz="1200">
              <a:latin typeface="Times New Roman"/>
              <a:cs typeface="Times New Roman"/>
            </a:endParaRPr>
          </a:p>
          <a:p>
            <a:pPr marL="452755" indent="-153035" algn="just">
              <a:lnSpc>
                <a:spcPts val="1410"/>
              </a:lnSpc>
              <a:buAutoNum type="arabicPeriod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К=2 (компоненти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В).</a:t>
            </a:r>
            <a:endParaRPr sz="1200">
              <a:latin typeface="Times New Roman"/>
              <a:cs typeface="Times New Roman"/>
            </a:endParaRPr>
          </a:p>
          <a:p>
            <a:pPr marL="452755" indent="-153035" algn="just">
              <a:lnSpc>
                <a:spcPct val="100000"/>
              </a:lnSpc>
              <a:spcBef>
                <a:spcPts val="35"/>
              </a:spcBef>
              <a:buAutoNum type="arabicPeriod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фаз:</a:t>
            </a:r>
            <a:r>
              <a:rPr sz="1200" dirty="0">
                <a:latin typeface="Times New Roman"/>
                <a:cs typeface="Times New Roman"/>
              </a:rPr>
              <a:t> Ф=2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(рідка фаза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Р,</a:t>
            </a:r>
            <a:r>
              <a:rPr sz="1200" dirty="0">
                <a:latin typeface="Times New Roman"/>
                <a:cs typeface="Times New Roman"/>
              </a:rPr>
              <a:t> кристали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31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591056" y="5216016"/>
            <a:ext cx="4940935" cy="1859914"/>
            <a:chOff x="1591056" y="5216016"/>
            <a:chExt cx="4940935" cy="1859914"/>
          </a:xfrm>
        </p:grpSpPr>
        <p:sp>
          <p:nvSpPr>
            <p:cNvPr id="7" name="object 7"/>
            <p:cNvSpPr/>
            <p:nvPr/>
          </p:nvSpPr>
          <p:spPr>
            <a:xfrm>
              <a:off x="1591056" y="5266181"/>
              <a:ext cx="44450" cy="1786255"/>
            </a:xfrm>
            <a:custGeom>
              <a:avLst/>
              <a:gdLst/>
              <a:ahLst/>
              <a:cxnLst/>
              <a:rect l="l" t="t" r="r" b="b"/>
              <a:pathLst>
                <a:path w="44450" h="1786254">
                  <a:moveTo>
                    <a:pt x="22098" y="67056"/>
                  </a:moveTo>
                  <a:lnTo>
                    <a:pt x="15240" y="81008"/>
                  </a:lnTo>
                  <a:lnTo>
                    <a:pt x="15240" y="1786128"/>
                  </a:lnTo>
                  <a:lnTo>
                    <a:pt x="28957" y="1786128"/>
                  </a:lnTo>
                  <a:lnTo>
                    <a:pt x="28956" y="81008"/>
                  </a:lnTo>
                  <a:lnTo>
                    <a:pt x="22098" y="67056"/>
                  </a:lnTo>
                  <a:close/>
                </a:path>
                <a:path w="44450" h="1786254">
                  <a:moveTo>
                    <a:pt x="22098" y="0"/>
                  </a:moveTo>
                  <a:lnTo>
                    <a:pt x="0" y="112014"/>
                  </a:lnTo>
                  <a:lnTo>
                    <a:pt x="15238" y="81010"/>
                  </a:lnTo>
                  <a:lnTo>
                    <a:pt x="15240" y="67056"/>
                  </a:lnTo>
                  <a:lnTo>
                    <a:pt x="35326" y="67056"/>
                  </a:lnTo>
                  <a:lnTo>
                    <a:pt x="22098" y="0"/>
                  </a:lnTo>
                  <a:close/>
                </a:path>
                <a:path w="44450" h="1786254">
                  <a:moveTo>
                    <a:pt x="35326" y="67056"/>
                  </a:moveTo>
                  <a:lnTo>
                    <a:pt x="28957" y="67056"/>
                  </a:lnTo>
                  <a:lnTo>
                    <a:pt x="28957" y="81010"/>
                  </a:lnTo>
                  <a:lnTo>
                    <a:pt x="44196" y="112014"/>
                  </a:lnTo>
                  <a:lnTo>
                    <a:pt x="35326" y="67056"/>
                  </a:lnTo>
                  <a:close/>
                </a:path>
                <a:path w="44450" h="1786254">
                  <a:moveTo>
                    <a:pt x="28957" y="67056"/>
                  </a:moveTo>
                  <a:lnTo>
                    <a:pt x="22098" y="67056"/>
                  </a:lnTo>
                  <a:lnTo>
                    <a:pt x="28957" y="81010"/>
                  </a:lnTo>
                  <a:lnTo>
                    <a:pt x="28957" y="67056"/>
                  </a:lnTo>
                  <a:close/>
                </a:path>
                <a:path w="44450" h="1786254">
                  <a:moveTo>
                    <a:pt x="22098" y="67056"/>
                  </a:moveTo>
                  <a:lnTo>
                    <a:pt x="15240" y="67056"/>
                  </a:lnTo>
                  <a:lnTo>
                    <a:pt x="15240" y="81008"/>
                  </a:lnTo>
                  <a:lnTo>
                    <a:pt x="22098" y="670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613154" y="5266181"/>
              <a:ext cx="1903730" cy="1786255"/>
            </a:xfrm>
            <a:custGeom>
              <a:avLst/>
              <a:gdLst/>
              <a:ahLst/>
              <a:cxnLst/>
              <a:rect l="l" t="t" r="r" b="b"/>
              <a:pathLst>
                <a:path w="1903729" h="1786254">
                  <a:moveTo>
                    <a:pt x="0" y="1786128"/>
                  </a:moveTo>
                  <a:lnTo>
                    <a:pt x="1903476" y="1786128"/>
                  </a:lnTo>
                  <a:lnTo>
                    <a:pt x="1903476" y="0"/>
                  </a:lnTo>
                </a:path>
              </a:pathLst>
            </a:custGeom>
            <a:ln w="139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16202" y="5468111"/>
              <a:ext cx="1894839" cy="993775"/>
            </a:xfrm>
            <a:custGeom>
              <a:avLst/>
              <a:gdLst/>
              <a:ahLst/>
              <a:cxnLst/>
              <a:rect l="l" t="t" r="r" b="b"/>
              <a:pathLst>
                <a:path w="1894839" h="993775">
                  <a:moveTo>
                    <a:pt x="0" y="989838"/>
                  </a:moveTo>
                  <a:lnTo>
                    <a:pt x="38168" y="953804"/>
                  </a:lnTo>
                  <a:lnTo>
                    <a:pt x="76340" y="917860"/>
                  </a:lnTo>
                  <a:lnTo>
                    <a:pt x="114494" y="882095"/>
                  </a:lnTo>
                  <a:lnTo>
                    <a:pt x="152606" y="846598"/>
                  </a:lnTo>
                  <a:lnTo>
                    <a:pt x="190654" y="811459"/>
                  </a:lnTo>
                  <a:lnTo>
                    <a:pt x="228614" y="776768"/>
                  </a:lnTo>
                  <a:lnTo>
                    <a:pt x="266464" y="742614"/>
                  </a:lnTo>
                  <a:lnTo>
                    <a:pt x="304181" y="709086"/>
                  </a:lnTo>
                  <a:lnTo>
                    <a:pt x="341741" y="676274"/>
                  </a:lnTo>
                  <a:lnTo>
                    <a:pt x="379123" y="644267"/>
                  </a:lnTo>
                  <a:lnTo>
                    <a:pt x="416303" y="613155"/>
                  </a:lnTo>
                  <a:lnTo>
                    <a:pt x="453258" y="583027"/>
                  </a:lnTo>
                  <a:lnTo>
                    <a:pt x="489966" y="553974"/>
                  </a:lnTo>
                  <a:lnTo>
                    <a:pt x="532563" y="521111"/>
                  </a:lnTo>
                  <a:lnTo>
                    <a:pt x="574110" y="489410"/>
                  </a:lnTo>
                  <a:lnTo>
                    <a:pt x="614914" y="458822"/>
                  </a:lnTo>
                  <a:lnTo>
                    <a:pt x="655286" y="429299"/>
                  </a:lnTo>
                  <a:lnTo>
                    <a:pt x="695534" y="400792"/>
                  </a:lnTo>
                  <a:lnTo>
                    <a:pt x="735967" y="373254"/>
                  </a:lnTo>
                  <a:lnTo>
                    <a:pt x="776895" y="346637"/>
                  </a:lnTo>
                  <a:lnTo>
                    <a:pt x="818627" y="320892"/>
                  </a:lnTo>
                  <a:lnTo>
                    <a:pt x="861472" y="295972"/>
                  </a:lnTo>
                  <a:lnTo>
                    <a:pt x="905739" y="271827"/>
                  </a:lnTo>
                  <a:lnTo>
                    <a:pt x="951738" y="248412"/>
                  </a:lnTo>
                  <a:lnTo>
                    <a:pt x="996176" y="227281"/>
                  </a:lnTo>
                  <a:lnTo>
                    <a:pt x="1043022" y="206618"/>
                  </a:lnTo>
                  <a:lnTo>
                    <a:pt x="1091731" y="186511"/>
                  </a:lnTo>
                  <a:lnTo>
                    <a:pt x="1141758" y="167047"/>
                  </a:lnTo>
                  <a:lnTo>
                    <a:pt x="1192557" y="148313"/>
                  </a:lnTo>
                  <a:lnTo>
                    <a:pt x="1243584" y="130397"/>
                  </a:lnTo>
                  <a:lnTo>
                    <a:pt x="1294293" y="113385"/>
                  </a:lnTo>
                  <a:lnTo>
                    <a:pt x="1344139" y="97366"/>
                  </a:lnTo>
                  <a:lnTo>
                    <a:pt x="1392578" y="82426"/>
                  </a:lnTo>
                  <a:lnTo>
                    <a:pt x="1439065" y="68654"/>
                  </a:lnTo>
                  <a:lnTo>
                    <a:pt x="1483053" y="56135"/>
                  </a:lnTo>
                  <a:lnTo>
                    <a:pt x="1524000" y="44958"/>
                  </a:lnTo>
                  <a:lnTo>
                    <a:pt x="1588059" y="29631"/>
                  </a:lnTo>
                  <a:lnTo>
                    <a:pt x="1646919" y="18450"/>
                  </a:lnTo>
                  <a:lnTo>
                    <a:pt x="1701448" y="10707"/>
                  </a:lnTo>
                  <a:lnTo>
                    <a:pt x="1752511" y="5698"/>
                  </a:lnTo>
                  <a:lnTo>
                    <a:pt x="1800974" y="2714"/>
                  </a:lnTo>
                  <a:lnTo>
                    <a:pt x="1847705" y="1050"/>
                  </a:lnTo>
                  <a:lnTo>
                    <a:pt x="1893570" y="0"/>
                  </a:lnTo>
                </a:path>
                <a:path w="1894839" h="993775">
                  <a:moveTo>
                    <a:pt x="0" y="990600"/>
                  </a:moveTo>
                  <a:lnTo>
                    <a:pt x="45275" y="991867"/>
                  </a:lnTo>
                  <a:lnTo>
                    <a:pt x="90821" y="992897"/>
                  </a:lnTo>
                  <a:lnTo>
                    <a:pt x="136849" y="993337"/>
                  </a:lnTo>
                  <a:lnTo>
                    <a:pt x="183574" y="992836"/>
                  </a:lnTo>
                  <a:lnTo>
                    <a:pt x="231207" y="991044"/>
                  </a:lnTo>
                  <a:lnTo>
                    <a:pt x="279964" y="987608"/>
                  </a:lnTo>
                  <a:lnTo>
                    <a:pt x="330056" y="982178"/>
                  </a:lnTo>
                  <a:lnTo>
                    <a:pt x="381698" y="974402"/>
                  </a:lnTo>
                  <a:lnTo>
                    <a:pt x="435102" y="963930"/>
                  </a:lnTo>
                  <a:lnTo>
                    <a:pt x="480235" y="953706"/>
                  </a:lnTo>
                  <a:lnTo>
                    <a:pt x="526608" y="942482"/>
                  </a:lnTo>
                  <a:lnTo>
                    <a:pt x="574101" y="930129"/>
                  </a:lnTo>
                  <a:lnTo>
                    <a:pt x="622594" y="916515"/>
                  </a:lnTo>
                  <a:lnTo>
                    <a:pt x="671966" y="901510"/>
                  </a:lnTo>
                  <a:lnTo>
                    <a:pt x="722097" y="884983"/>
                  </a:lnTo>
                  <a:lnTo>
                    <a:pt x="772867" y="866803"/>
                  </a:lnTo>
                  <a:lnTo>
                    <a:pt x="824155" y="846841"/>
                  </a:lnTo>
                  <a:lnTo>
                    <a:pt x="875843" y="824966"/>
                  </a:lnTo>
                  <a:lnTo>
                    <a:pt x="927808" y="801047"/>
                  </a:lnTo>
                  <a:lnTo>
                    <a:pt x="979932" y="774954"/>
                  </a:lnTo>
                  <a:lnTo>
                    <a:pt x="1021717" y="752212"/>
                  </a:lnTo>
                  <a:lnTo>
                    <a:pt x="1065178" y="727290"/>
                  </a:lnTo>
                  <a:lnTo>
                    <a:pt x="1109939" y="700478"/>
                  </a:lnTo>
                  <a:lnTo>
                    <a:pt x="1155623" y="672068"/>
                  </a:lnTo>
                  <a:lnTo>
                    <a:pt x="1201853" y="642352"/>
                  </a:lnTo>
                  <a:lnTo>
                    <a:pt x="1248253" y="611621"/>
                  </a:lnTo>
                  <a:lnTo>
                    <a:pt x="1294447" y="580167"/>
                  </a:lnTo>
                  <a:lnTo>
                    <a:pt x="1340058" y="548282"/>
                  </a:lnTo>
                  <a:lnTo>
                    <a:pt x="1384708" y="516256"/>
                  </a:lnTo>
                  <a:lnTo>
                    <a:pt x="1428023" y="484383"/>
                  </a:lnTo>
                  <a:lnTo>
                    <a:pt x="1469625" y="452952"/>
                  </a:lnTo>
                  <a:lnTo>
                    <a:pt x="1509137" y="422256"/>
                  </a:lnTo>
                  <a:lnTo>
                    <a:pt x="1546184" y="392587"/>
                  </a:lnTo>
                  <a:lnTo>
                    <a:pt x="1580388" y="364236"/>
                  </a:lnTo>
                  <a:lnTo>
                    <a:pt x="1624030" y="325934"/>
                  </a:lnTo>
                  <a:lnTo>
                    <a:pt x="1663805" y="288249"/>
                  </a:lnTo>
                  <a:lnTo>
                    <a:pt x="1700142" y="251113"/>
                  </a:lnTo>
                  <a:lnTo>
                    <a:pt x="1733470" y="214457"/>
                  </a:lnTo>
                  <a:lnTo>
                    <a:pt x="1764220" y="178212"/>
                  </a:lnTo>
                  <a:lnTo>
                    <a:pt x="1792821" y="142311"/>
                  </a:lnTo>
                  <a:lnTo>
                    <a:pt x="1819703" y="106683"/>
                  </a:lnTo>
                  <a:lnTo>
                    <a:pt x="1845295" y="71262"/>
                  </a:lnTo>
                  <a:lnTo>
                    <a:pt x="1870028" y="35977"/>
                  </a:lnTo>
                  <a:lnTo>
                    <a:pt x="1894332" y="762"/>
                  </a:lnTo>
                </a:path>
              </a:pathLst>
            </a:custGeom>
            <a:ln w="223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764536" y="5220461"/>
              <a:ext cx="1845945" cy="1831975"/>
            </a:xfrm>
            <a:custGeom>
              <a:avLst/>
              <a:gdLst/>
              <a:ahLst/>
              <a:cxnLst/>
              <a:rect l="l" t="t" r="r" b="b"/>
              <a:pathLst>
                <a:path w="1845945" h="1831975">
                  <a:moveTo>
                    <a:pt x="0" y="1831848"/>
                  </a:moveTo>
                  <a:lnTo>
                    <a:pt x="0" y="0"/>
                  </a:lnTo>
                </a:path>
                <a:path w="1845945" h="1831975">
                  <a:moveTo>
                    <a:pt x="1845564" y="256032"/>
                  </a:moveTo>
                  <a:lnTo>
                    <a:pt x="729234" y="256794"/>
                  </a:lnTo>
                </a:path>
              </a:pathLst>
            </a:custGeom>
            <a:ln w="8369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764536" y="5626607"/>
              <a:ext cx="2638425" cy="509270"/>
            </a:xfrm>
            <a:custGeom>
              <a:avLst/>
              <a:gdLst/>
              <a:ahLst/>
              <a:cxnLst/>
              <a:rect l="l" t="t" r="r" b="b"/>
              <a:pathLst>
                <a:path w="2638425" h="509270">
                  <a:moveTo>
                    <a:pt x="2169414" y="0"/>
                  </a:moveTo>
                  <a:lnTo>
                    <a:pt x="0" y="0"/>
                  </a:lnTo>
                </a:path>
                <a:path w="2638425" h="509270">
                  <a:moveTo>
                    <a:pt x="2638044" y="508254"/>
                  </a:moveTo>
                  <a:lnTo>
                    <a:pt x="0" y="509016"/>
                  </a:lnTo>
                </a:path>
              </a:pathLst>
            </a:custGeom>
            <a:ln w="836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613154" y="6462521"/>
              <a:ext cx="4575810" cy="0"/>
            </a:xfrm>
            <a:custGeom>
              <a:avLst/>
              <a:gdLst/>
              <a:ahLst/>
              <a:cxnLst/>
              <a:rect l="l" t="t" r="r" b="b"/>
              <a:pathLst>
                <a:path w="4575810">
                  <a:moveTo>
                    <a:pt x="4575810" y="0"/>
                  </a:moveTo>
                  <a:lnTo>
                    <a:pt x="0" y="0"/>
                  </a:lnTo>
                </a:path>
              </a:pathLst>
            </a:custGeom>
            <a:ln w="836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098798" y="5266181"/>
              <a:ext cx="2433320" cy="1809750"/>
            </a:xfrm>
            <a:custGeom>
              <a:avLst/>
              <a:gdLst/>
              <a:ahLst/>
              <a:cxnLst/>
              <a:rect l="l" t="t" r="r" b="b"/>
              <a:pathLst>
                <a:path w="2433320" h="1809750">
                  <a:moveTo>
                    <a:pt x="2433053" y="1785378"/>
                  </a:moveTo>
                  <a:lnTo>
                    <a:pt x="2329434" y="1764792"/>
                  </a:lnTo>
                  <a:lnTo>
                    <a:pt x="2359901" y="1780032"/>
                  </a:lnTo>
                  <a:lnTo>
                    <a:pt x="29705" y="1779282"/>
                  </a:lnTo>
                  <a:lnTo>
                    <a:pt x="28956" y="80556"/>
                  </a:lnTo>
                  <a:lnTo>
                    <a:pt x="44958" y="112014"/>
                  </a:lnTo>
                  <a:lnTo>
                    <a:pt x="35775" y="67056"/>
                  </a:lnTo>
                  <a:lnTo>
                    <a:pt x="22098" y="0"/>
                  </a:lnTo>
                  <a:lnTo>
                    <a:pt x="0" y="112014"/>
                  </a:lnTo>
                  <a:lnTo>
                    <a:pt x="15240" y="81000"/>
                  </a:lnTo>
                  <a:lnTo>
                    <a:pt x="16002" y="1786128"/>
                  </a:lnTo>
                  <a:lnTo>
                    <a:pt x="22098" y="1786128"/>
                  </a:lnTo>
                  <a:lnTo>
                    <a:pt x="22098" y="1793748"/>
                  </a:lnTo>
                  <a:lnTo>
                    <a:pt x="2360371" y="1793748"/>
                  </a:lnTo>
                  <a:lnTo>
                    <a:pt x="2329434" y="1809750"/>
                  </a:lnTo>
                  <a:lnTo>
                    <a:pt x="2407310" y="1793748"/>
                  </a:lnTo>
                  <a:lnTo>
                    <a:pt x="2433053" y="1788464"/>
                  </a:lnTo>
                  <a:lnTo>
                    <a:pt x="2433053" y="1785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251198" y="5292851"/>
              <a:ext cx="2113915" cy="1760220"/>
            </a:xfrm>
            <a:custGeom>
              <a:avLst/>
              <a:gdLst/>
              <a:ahLst/>
              <a:cxnLst/>
              <a:rect l="l" t="t" r="r" b="b"/>
              <a:pathLst>
                <a:path w="2113915" h="1760220">
                  <a:moveTo>
                    <a:pt x="0" y="0"/>
                  </a:moveTo>
                  <a:lnTo>
                    <a:pt x="51054" y="182118"/>
                  </a:lnTo>
                </a:path>
                <a:path w="2113915" h="1760220">
                  <a:moveTo>
                    <a:pt x="682752" y="333756"/>
                  </a:moveTo>
                  <a:lnTo>
                    <a:pt x="1151382" y="842772"/>
                  </a:lnTo>
                </a:path>
                <a:path w="2113915" h="1760220">
                  <a:moveTo>
                    <a:pt x="1151382" y="842010"/>
                  </a:moveTo>
                  <a:lnTo>
                    <a:pt x="1375410" y="1759458"/>
                  </a:lnTo>
                </a:path>
                <a:path w="2113915" h="1760220">
                  <a:moveTo>
                    <a:pt x="51054" y="182118"/>
                  </a:moveTo>
                  <a:lnTo>
                    <a:pt x="358902" y="182118"/>
                  </a:lnTo>
                  <a:lnTo>
                    <a:pt x="646938" y="1759458"/>
                  </a:lnTo>
                </a:path>
                <a:path w="2113915" h="1760220">
                  <a:moveTo>
                    <a:pt x="593598" y="0"/>
                  </a:moveTo>
                  <a:lnTo>
                    <a:pt x="682752" y="333756"/>
                  </a:lnTo>
                </a:path>
                <a:path w="2113915" h="1760220">
                  <a:moveTo>
                    <a:pt x="1315974" y="0"/>
                  </a:moveTo>
                  <a:lnTo>
                    <a:pt x="1642110" y="1169670"/>
                  </a:lnTo>
                  <a:lnTo>
                    <a:pt x="1998726" y="1169670"/>
                  </a:lnTo>
                </a:path>
                <a:path w="2113915" h="1760220">
                  <a:moveTo>
                    <a:pt x="1988058" y="1169670"/>
                  </a:moveTo>
                  <a:lnTo>
                    <a:pt x="2113788" y="1760220"/>
                  </a:lnTo>
                </a:path>
              </a:pathLst>
            </a:custGeom>
            <a:ln w="195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2501906" y="6570483"/>
            <a:ext cx="10985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dirty="0">
                <a:latin typeface="Symbol"/>
                <a:cs typeface="Symbol"/>
              </a:rPr>
              <a:t></a:t>
            </a:r>
            <a:endParaRPr sz="1050">
              <a:latin typeface="Symbol"/>
              <a:cs typeface="Symbo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60694" y="6074424"/>
            <a:ext cx="26035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spc="5" dirty="0">
                <a:latin typeface="Times New Roman"/>
                <a:cs typeface="Times New Roman"/>
              </a:rPr>
              <a:t>Р</a:t>
            </a:r>
            <a:r>
              <a:rPr sz="1050" spc="-10" dirty="0">
                <a:latin typeface="Times New Roman"/>
                <a:cs typeface="Times New Roman"/>
              </a:rPr>
              <a:t>+</a:t>
            </a:r>
            <a:r>
              <a:rPr sz="1050" dirty="0">
                <a:latin typeface="Symbol"/>
                <a:cs typeface="Symbol"/>
              </a:rPr>
              <a:t></a:t>
            </a:r>
            <a:endParaRPr sz="1050">
              <a:latin typeface="Symbol"/>
              <a:cs typeface="Symbo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95181" y="7055114"/>
            <a:ext cx="16129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spc="5" dirty="0">
                <a:latin typeface="Times New Roman"/>
                <a:cs typeface="Times New Roman"/>
              </a:rPr>
              <a:t>25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79121" y="7055114"/>
            <a:ext cx="9271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08692" y="7055114"/>
            <a:ext cx="22923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spc="5" dirty="0">
                <a:latin typeface="Times New Roman"/>
                <a:cs typeface="Times New Roman"/>
              </a:rPr>
              <a:t>1</a:t>
            </a:r>
            <a:r>
              <a:rPr sz="1050" spc="10" dirty="0">
                <a:latin typeface="Times New Roman"/>
                <a:cs typeface="Times New Roman"/>
              </a:rPr>
              <a:t>0</a:t>
            </a:r>
            <a:r>
              <a:rPr sz="105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653284" y="7319771"/>
            <a:ext cx="276860" cy="45085"/>
          </a:xfrm>
          <a:custGeom>
            <a:avLst/>
            <a:gdLst/>
            <a:ahLst/>
            <a:cxnLst/>
            <a:rect l="l" t="t" r="r" b="b"/>
            <a:pathLst>
              <a:path w="276860" h="45084">
                <a:moveTo>
                  <a:pt x="164592" y="0"/>
                </a:moveTo>
                <a:lnTo>
                  <a:pt x="192946" y="14417"/>
                </a:lnTo>
                <a:lnTo>
                  <a:pt x="209550" y="14478"/>
                </a:lnTo>
                <a:lnTo>
                  <a:pt x="209550" y="31242"/>
                </a:lnTo>
                <a:lnTo>
                  <a:pt x="192496" y="31242"/>
                </a:lnTo>
                <a:lnTo>
                  <a:pt x="164592" y="44958"/>
                </a:lnTo>
                <a:lnTo>
                  <a:pt x="234117" y="31242"/>
                </a:lnTo>
                <a:lnTo>
                  <a:pt x="209550" y="31242"/>
                </a:lnTo>
                <a:lnTo>
                  <a:pt x="234429" y="31180"/>
                </a:lnTo>
                <a:lnTo>
                  <a:pt x="276606" y="22860"/>
                </a:lnTo>
                <a:lnTo>
                  <a:pt x="164592" y="0"/>
                </a:lnTo>
                <a:close/>
              </a:path>
              <a:path w="276860" h="45084">
                <a:moveTo>
                  <a:pt x="209550" y="22860"/>
                </a:moveTo>
                <a:lnTo>
                  <a:pt x="192622" y="31180"/>
                </a:lnTo>
                <a:lnTo>
                  <a:pt x="209550" y="31242"/>
                </a:lnTo>
                <a:lnTo>
                  <a:pt x="209550" y="22860"/>
                </a:lnTo>
                <a:close/>
              </a:path>
              <a:path w="276860" h="45084">
                <a:moveTo>
                  <a:pt x="0" y="13716"/>
                </a:moveTo>
                <a:lnTo>
                  <a:pt x="0" y="30480"/>
                </a:lnTo>
                <a:lnTo>
                  <a:pt x="192622" y="31180"/>
                </a:lnTo>
                <a:lnTo>
                  <a:pt x="209550" y="22860"/>
                </a:lnTo>
                <a:lnTo>
                  <a:pt x="192946" y="14417"/>
                </a:lnTo>
                <a:lnTo>
                  <a:pt x="0" y="13716"/>
                </a:lnTo>
                <a:close/>
              </a:path>
              <a:path w="276860" h="45084">
                <a:moveTo>
                  <a:pt x="192946" y="14417"/>
                </a:moveTo>
                <a:lnTo>
                  <a:pt x="209550" y="22860"/>
                </a:lnTo>
                <a:lnTo>
                  <a:pt x="209550" y="14478"/>
                </a:lnTo>
                <a:lnTo>
                  <a:pt x="192946" y="14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2077339" y="5563489"/>
            <a:ext cx="1267460" cy="1493520"/>
            <a:chOff x="2077339" y="5563489"/>
            <a:chExt cx="1267460" cy="1493520"/>
          </a:xfrm>
        </p:grpSpPr>
        <p:sp>
          <p:nvSpPr>
            <p:cNvPr id="22" name="object 22"/>
            <p:cNvSpPr/>
            <p:nvPr/>
          </p:nvSpPr>
          <p:spPr>
            <a:xfrm>
              <a:off x="2081784" y="5855208"/>
              <a:ext cx="1258570" cy="1197610"/>
            </a:xfrm>
            <a:custGeom>
              <a:avLst/>
              <a:gdLst/>
              <a:ahLst/>
              <a:cxnLst/>
              <a:rect l="l" t="t" r="r" b="b"/>
              <a:pathLst>
                <a:path w="1258570" h="1197609">
                  <a:moveTo>
                    <a:pt x="0" y="1197102"/>
                  </a:moveTo>
                  <a:lnTo>
                    <a:pt x="0" y="1137666"/>
                  </a:lnTo>
                </a:path>
                <a:path w="1258570" h="1197609">
                  <a:moveTo>
                    <a:pt x="478536" y="1197102"/>
                  </a:moveTo>
                  <a:lnTo>
                    <a:pt x="478536" y="1137666"/>
                  </a:lnTo>
                </a:path>
                <a:path w="1258570" h="1197609">
                  <a:moveTo>
                    <a:pt x="975360" y="1197102"/>
                  </a:moveTo>
                  <a:lnTo>
                    <a:pt x="975360" y="1137666"/>
                  </a:lnTo>
                </a:path>
                <a:path w="1258570" h="1197609">
                  <a:moveTo>
                    <a:pt x="112776" y="0"/>
                  </a:moveTo>
                  <a:lnTo>
                    <a:pt x="1258062" y="0"/>
                  </a:lnTo>
                </a:path>
              </a:pathLst>
            </a:custGeom>
            <a:ln w="83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742438" y="583768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19812" y="0"/>
                  </a:moveTo>
                  <a:lnTo>
                    <a:pt x="12215" y="1595"/>
                  </a:lnTo>
                  <a:lnTo>
                    <a:pt x="5905" y="5905"/>
                  </a:lnTo>
                  <a:lnTo>
                    <a:pt x="1595" y="12215"/>
                  </a:lnTo>
                  <a:lnTo>
                    <a:pt x="0" y="19812"/>
                  </a:lnTo>
                  <a:lnTo>
                    <a:pt x="1595" y="27729"/>
                  </a:lnTo>
                  <a:lnTo>
                    <a:pt x="5905" y="34004"/>
                  </a:lnTo>
                  <a:lnTo>
                    <a:pt x="12215" y="38135"/>
                  </a:lnTo>
                  <a:lnTo>
                    <a:pt x="19812" y="39624"/>
                  </a:lnTo>
                  <a:lnTo>
                    <a:pt x="27729" y="38135"/>
                  </a:lnTo>
                  <a:lnTo>
                    <a:pt x="34004" y="34004"/>
                  </a:lnTo>
                  <a:lnTo>
                    <a:pt x="38135" y="27729"/>
                  </a:lnTo>
                  <a:lnTo>
                    <a:pt x="39624" y="19812"/>
                  </a:lnTo>
                  <a:lnTo>
                    <a:pt x="38135" y="12215"/>
                  </a:lnTo>
                  <a:lnTo>
                    <a:pt x="34004" y="5905"/>
                  </a:lnTo>
                  <a:lnTo>
                    <a:pt x="27729" y="1595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50770" y="5567934"/>
              <a:ext cx="831850" cy="309880"/>
            </a:xfrm>
            <a:custGeom>
              <a:avLst/>
              <a:gdLst/>
              <a:ahLst/>
              <a:cxnLst/>
              <a:rect l="l" t="t" r="r" b="b"/>
              <a:pathLst>
                <a:path w="831850" h="309879">
                  <a:moveTo>
                    <a:pt x="411480" y="269748"/>
                  </a:moveTo>
                  <a:lnTo>
                    <a:pt x="403883" y="271343"/>
                  </a:lnTo>
                  <a:lnTo>
                    <a:pt x="397573" y="275653"/>
                  </a:lnTo>
                  <a:lnTo>
                    <a:pt x="393263" y="281963"/>
                  </a:lnTo>
                  <a:lnTo>
                    <a:pt x="391668" y="289560"/>
                  </a:lnTo>
                  <a:lnTo>
                    <a:pt x="393263" y="297477"/>
                  </a:lnTo>
                  <a:lnTo>
                    <a:pt x="397573" y="303752"/>
                  </a:lnTo>
                  <a:lnTo>
                    <a:pt x="403883" y="307883"/>
                  </a:lnTo>
                  <a:lnTo>
                    <a:pt x="411480" y="309372"/>
                  </a:lnTo>
                  <a:lnTo>
                    <a:pt x="419397" y="307883"/>
                  </a:lnTo>
                  <a:lnTo>
                    <a:pt x="425672" y="303752"/>
                  </a:lnTo>
                  <a:lnTo>
                    <a:pt x="429803" y="297477"/>
                  </a:lnTo>
                  <a:lnTo>
                    <a:pt x="431292" y="289560"/>
                  </a:lnTo>
                  <a:lnTo>
                    <a:pt x="429803" y="281963"/>
                  </a:lnTo>
                  <a:lnTo>
                    <a:pt x="425672" y="275653"/>
                  </a:lnTo>
                  <a:lnTo>
                    <a:pt x="419397" y="271343"/>
                  </a:lnTo>
                  <a:lnTo>
                    <a:pt x="411480" y="269748"/>
                  </a:lnTo>
                  <a:close/>
                </a:path>
                <a:path w="831850" h="309879">
                  <a:moveTo>
                    <a:pt x="831342" y="262890"/>
                  </a:moveTo>
                  <a:lnTo>
                    <a:pt x="825972" y="211871"/>
                  </a:lnTo>
                  <a:lnTo>
                    <a:pt x="811244" y="170211"/>
                  </a:lnTo>
                  <a:lnTo>
                    <a:pt x="789229" y="142124"/>
                  </a:lnTo>
                  <a:lnTo>
                    <a:pt x="762000" y="131826"/>
                  </a:lnTo>
                  <a:lnTo>
                    <a:pt x="307086" y="131826"/>
                  </a:lnTo>
                  <a:lnTo>
                    <a:pt x="279856" y="121408"/>
                  </a:lnTo>
                  <a:lnTo>
                    <a:pt x="257841" y="93059"/>
                  </a:lnTo>
                  <a:lnTo>
                    <a:pt x="243113" y="51137"/>
                  </a:lnTo>
                  <a:lnTo>
                    <a:pt x="237744" y="0"/>
                  </a:lnTo>
                  <a:lnTo>
                    <a:pt x="232267" y="51137"/>
                  </a:lnTo>
                  <a:lnTo>
                    <a:pt x="217360" y="93059"/>
                  </a:lnTo>
                  <a:lnTo>
                    <a:pt x="195310" y="121408"/>
                  </a:lnTo>
                  <a:lnTo>
                    <a:pt x="168402" y="131826"/>
                  </a:lnTo>
                  <a:lnTo>
                    <a:pt x="69342" y="131826"/>
                  </a:lnTo>
                  <a:lnTo>
                    <a:pt x="42433" y="142124"/>
                  </a:lnTo>
                  <a:lnTo>
                    <a:pt x="20383" y="170211"/>
                  </a:lnTo>
                  <a:lnTo>
                    <a:pt x="5476" y="211871"/>
                  </a:lnTo>
                  <a:lnTo>
                    <a:pt x="0" y="262890"/>
                  </a:lnTo>
                </a:path>
              </a:pathLst>
            </a:custGeom>
            <a:ln w="83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1431289" y="6894333"/>
            <a:ext cx="12255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075953" y="7113785"/>
            <a:ext cx="230504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spc="-5" dirty="0">
                <a:latin typeface="Times New Roman"/>
                <a:cs typeface="Times New Roman"/>
              </a:rPr>
              <a:t>Час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478532" y="6336540"/>
            <a:ext cx="9271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dirty="0">
                <a:latin typeface="Times New Roman"/>
                <a:cs typeface="Times New Roman"/>
              </a:rPr>
              <a:t>а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563367" y="6894324"/>
            <a:ext cx="11493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616961" y="5779527"/>
            <a:ext cx="12255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dirty="0">
                <a:latin typeface="Times New Roman"/>
                <a:cs typeface="Times New Roman"/>
              </a:rPr>
              <a:t>m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438145" y="5269740"/>
            <a:ext cx="262001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738505" algn="l"/>
                <a:tab pos="2532380" algn="l"/>
              </a:tabLst>
            </a:pPr>
            <a:r>
              <a:rPr sz="1050" i="1" dirty="0">
                <a:latin typeface="Times New Roman"/>
                <a:cs typeface="Times New Roman"/>
              </a:rPr>
              <a:t>T</a:t>
            </a:r>
            <a:r>
              <a:rPr sz="1050" dirty="0">
                <a:latin typeface="Times New Roman"/>
                <a:cs typeface="Times New Roman"/>
              </a:rPr>
              <a:t>	Р	</a:t>
            </a:r>
            <a:r>
              <a:rPr sz="1050" i="1" dirty="0">
                <a:latin typeface="Times New Roman"/>
                <a:cs typeface="Times New Roman"/>
              </a:rPr>
              <a:t>T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2321941" y="5830189"/>
            <a:ext cx="880110" cy="49530"/>
            <a:chOff x="2321941" y="5830189"/>
            <a:chExt cx="880110" cy="49530"/>
          </a:xfrm>
        </p:grpSpPr>
        <p:sp>
          <p:nvSpPr>
            <p:cNvPr id="32" name="object 32"/>
            <p:cNvSpPr/>
            <p:nvPr/>
          </p:nvSpPr>
          <p:spPr>
            <a:xfrm>
              <a:off x="2326386" y="5834634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19812" y="0"/>
                  </a:moveTo>
                  <a:lnTo>
                    <a:pt x="12215" y="1607"/>
                  </a:lnTo>
                  <a:lnTo>
                    <a:pt x="5905" y="6000"/>
                  </a:lnTo>
                  <a:lnTo>
                    <a:pt x="1595" y="12537"/>
                  </a:lnTo>
                  <a:lnTo>
                    <a:pt x="0" y="20574"/>
                  </a:lnTo>
                  <a:lnTo>
                    <a:pt x="1595" y="28170"/>
                  </a:lnTo>
                  <a:lnTo>
                    <a:pt x="5905" y="34480"/>
                  </a:lnTo>
                  <a:lnTo>
                    <a:pt x="12215" y="38790"/>
                  </a:lnTo>
                  <a:lnTo>
                    <a:pt x="19812" y="40386"/>
                  </a:lnTo>
                  <a:lnTo>
                    <a:pt x="27729" y="38790"/>
                  </a:lnTo>
                  <a:lnTo>
                    <a:pt x="34004" y="34480"/>
                  </a:lnTo>
                  <a:lnTo>
                    <a:pt x="38135" y="28170"/>
                  </a:lnTo>
                  <a:lnTo>
                    <a:pt x="39624" y="20574"/>
                  </a:lnTo>
                  <a:lnTo>
                    <a:pt x="38135" y="12537"/>
                  </a:lnTo>
                  <a:lnTo>
                    <a:pt x="34004" y="6000"/>
                  </a:lnTo>
                  <a:lnTo>
                    <a:pt x="27729" y="1607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326386" y="5834634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19812" y="0"/>
                  </a:moveTo>
                  <a:lnTo>
                    <a:pt x="12215" y="1607"/>
                  </a:lnTo>
                  <a:lnTo>
                    <a:pt x="5905" y="6000"/>
                  </a:lnTo>
                  <a:lnTo>
                    <a:pt x="1595" y="12537"/>
                  </a:lnTo>
                  <a:lnTo>
                    <a:pt x="0" y="20574"/>
                  </a:lnTo>
                  <a:lnTo>
                    <a:pt x="1595" y="28170"/>
                  </a:lnTo>
                  <a:lnTo>
                    <a:pt x="5905" y="34480"/>
                  </a:lnTo>
                  <a:lnTo>
                    <a:pt x="12215" y="38790"/>
                  </a:lnTo>
                  <a:lnTo>
                    <a:pt x="19812" y="40386"/>
                  </a:lnTo>
                  <a:lnTo>
                    <a:pt x="27729" y="38790"/>
                  </a:lnTo>
                  <a:lnTo>
                    <a:pt x="34004" y="34480"/>
                  </a:lnTo>
                  <a:lnTo>
                    <a:pt x="38135" y="28170"/>
                  </a:lnTo>
                  <a:lnTo>
                    <a:pt x="39624" y="20574"/>
                  </a:lnTo>
                  <a:lnTo>
                    <a:pt x="38135" y="12537"/>
                  </a:lnTo>
                  <a:lnTo>
                    <a:pt x="34004" y="6000"/>
                  </a:lnTo>
                  <a:lnTo>
                    <a:pt x="27729" y="1607"/>
                  </a:lnTo>
                  <a:lnTo>
                    <a:pt x="19812" y="0"/>
                  </a:lnTo>
                  <a:close/>
                </a:path>
              </a:pathLst>
            </a:custGeom>
            <a:ln w="83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157727" y="5834634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19812" y="0"/>
                  </a:moveTo>
                  <a:lnTo>
                    <a:pt x="12215" y="1607"/>
                  </a:lnTo>
                  <a:lnTo>
                    <a:pt x="5905" y="6000"/>
                  </a:lnTo>
                  <a:lnTo>
                    <a:pt x="1595" y="12537"/>
                  </a:lnTo>
                  <a:lnTo>
                    <a:pt x="0" y="20574"/>
                  </a:lnTo>
                  <a:lnTo>
                    <a:pt x="1595" y="28170"/>
                  </a:lnTo>
                  <a:lnTo>
                    <a:pt x="5905" y="34480"/>
                  </a:lnTo>
                  <a:lnTo>
                    <a:pt x="12215" y="38790"/>
                  </a:lnTo>
                  <a:lnTo>
                    <a:pt x="19812" y="40386"/>
                  </a:lnTo>
                  <a:lnTo>
                    <a:pt x="27408" y="38790"/>
                  </a:lnTo>
                  <a:lnTo>
                    <a:pt x="33718" y="34480"/>
                  </a:lnTo>
                  <a:lnTo>
                    <a:pt x="38028" y="28170"/>
                  </a:lnTo>
                  <a:lnTo>
                    <a:pt x="39624" y="20574"/>
                  </a:lnTo>
                  <a:lnTo>
                    <a:pt x="38028" y="12537"/>
                  </a:lnTo>
                  <a:lnTo>
                    <a:pt x="33718" y="6000"/>
                  </a:lnTo>
                  <a:lnTo>
                    <a:pt x="27408" y="1607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157727" y="5834634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19812" y="0"/>
                  </a:moveTo>
                  <a:lnTo>
                    <a:pt x="12215" y="1607"/>
                  </a:lnTo>
                  <a:lnTo>
                    <a:pt x="5905" y="6000"/>
                  </a:lnTo>
                  <a:lnTo>
                    <a:pt x="1595" y="12537"/>
                  </a:lnTo>
                  <a:lnTo>
                    <a:pt x="0" y="20574"/>
                  </a:lnTo>
                  <a:lnTo>
                    <a:pt x="1595" y="28170"/>
                  </a:lnTo>
                  <a:lnTo>
                    <a:pt x="5905" y="34480"/>
                  </a:lnTo>
                  <a:lnTo>
                    <a:pt x="12215" y="38790"/>
                  </a:lnTo>
                  <a:lnTo>
                    <a:pt x="19812" y="40386"/>
                  </a:lnTo>
                  <a:lnTo>
                    <a:pt x="27408" y="38790"/>
                  </a:lnTo>
                  <a:lnTo>
                    <a:pt x="33718" y="34480"/>
                  </a:lnTo>
                  <a:lnTo>
                    <a:pt x="38028" y="28170"/>
                  </a:lnTo>
                  <a:lnTo>
                    <a:pt x="39624" y="20574"/>
                  </a:lnTo>
                  <a:lnTo>
                    <a:pt x="38028" y="12537"/>
                  </a:lnTo>
                  <a:lnTo>
                    <a:pt x="33718" y="6000"/>
                  </a:lnTo>
                  <a:lnTo>
                    <a:pt x="27408" y="1607"/>
                  </a:lnTo>
                  <a:lnTo>
                    <a:pt x="19812" y="0"/>
                  </a:lnTo>
                  <a:close/>
                </a:path>
              </a:pathLst>
            </a:custGeom>
            <a:ln w="83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2069845" y="5807721"/>
            <a:ext cx="8509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171705" y="5784097"/>
            <a:ext cx="9271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dirty="0">
                <a:latin typeface="Times New Roman"/>
                <a:cs typeface="Times New Roman"/>
              </a:rPr>
              <a:t>q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349504" y="5791717"/>
            <a:ext cx="9271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dirty="0">
                <a:latin typeface="Times New Roman"/>
                <a:cs typeface="Times New Roman"/>
              </a:rPr>
              <a:t>p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530600" y="5291079"/>
            <a:ext cx="9271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2737992" y="5602351"/>
            <a:ext cx="48895" cy="561340"/>
            <a:chOff x="2737992" y="5602351"/>
            <a:chExt cx="48895" cy="561340"/>
          </a:xfrm>
        </p:grpSpPr>
        <p:sp>
          <p:nvSpPr>
            <p:cNvPr id="41" name="object 41"/>
            <p:cNvSpPr/>
            <p:nvPr/>
          </p:nvSpPr>
          <p:spPr>
            <a:xfrm>
              <a:off x="2742437" y="560679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19812" y="0"/>
                  </a:moveTo>
                  <a:lnTo>
                    <a:pt x="12215" y="1595"/>
                  </a:lnTo>
                  <a:lnTo>
                    <a:pt x="5905" y="5905"/>
                  </a:lnTo>
                  <a:lnTo>
                    <a:pt x="1595" y="12215"/>
                  </a:lnTo>
                  <a:lnTo>
                    <a:pt x="0" y="19812"/>
                  </a:lnTo>
                  <a:lnTo>
                    <a:pt x="1595" y="27408"/>
                  </a:lnTo>
                  <a:lnTo>
                    <a:pt x="5905" y="33718"/>
                  </a:lnTo>
                  <a:lnTo>
                    <a:pt x="12215" y="38028"/>
                  </a:lnTo>
                  <a:lnTo>
                    <a:pt x="19812" y="39624"/>
                  </a:lnTo>
                  <a:lnTo>
                    <a:pt x="27729" y="38028"/>
                  </a:lnTo>
                  <a:lnTo>
                    <a:pt x="34004" y="33718"/>
                  </a:lnTo>
                  <a:lnTo>
                    <a:pt x="38135" y="27408"/>
                  </a:lnTo>
                  <a:lnTo>
                    <a:pt x="39624" y="19812"/>
                  </a:lnTo>
                  <a:lnTo>
                    <a:pt x="38135" y="12215"/>
                  </a:lnTo>
                  <a:lnTo>
                    <a:pt x="34004" y="5905"/>
                  </a:lnTo>
                  <a:lnTo>
                    <a:pt x="27729" y="1595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742437" y="560679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19812" y="0"/>
                  </a:moveTo>
                  <a:lnTo>
                    <a:pt x="12215" y="1595"/>
                  </a:lnTo>
                  <a:lnTo>
                    <a:pt x="5905" y="5905"/>
                  </a:lnTo>
                  <a:lnTo>
                    <a:pt x="1595" y="12215"/>
                  </a:lnTo>
                  <a:lnTo>
                    <a:pt x="0" y="19812"/>
                  </a:lnTo>
                  <a:lnTo>
                    <a:pt x="1595" y="27408"/>
                  </a:lnTo>
                  <a:lnTo>
                    <a:pt x="5905" y="33718"/>
                  </a:lnTo>
                  <a:lnTo>
                    <a:pt x="12215" y="38028"/>
                  </a:lnTo>
                  <a:lnTo>
                    <a:pt x="19812" y="39624"/>
                  </a:lnTo>
                  <a:lnTo>
                    <a:pt x="27729" y="38028"/>
                  </a:lnTo>
                  <a:lnTo>
                    <a:pt x="34004" y="33718"/>
                  </a:lnTo>
                  <a:lnTo>
                    <a:pt x="38135" y="27408"/>
                  </a:lnTo>
                  <a:lnTo>
                    <a:pt x="39624" y="19812"/>
                  </a:lnTo>
                  <a:lnTo>
                    <a:pt x="38135" y="12215"/>
                  </a:lnTo>
                  <a:lnTo>
                    <a:pt x="34004" y="5905"/>
                  </a:lnTo>
                  <a:lnTo>
                    <a:pt x="27729" y="1595"/>
                  </a:lnTo>
                  <a:lnTo>
                    <a:pt x="19812" y="0"/>
                  </a:lnTo>
                  <a:close/>
                </a:path>
              </a:pathLst>
            </a:custGeom>
            <a:ln w="83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742437" y="611962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19812" y="0"/>
                  </a:moveTo>
                  <a:lnTo>
                    <a:pt x="12215" y="1488"/>
                  </a:lnTo>
                  <a:lnTo>
                    <a:pt x="5905" y="5619"/>
                  </a:lnTo>
                  <a:lnTo>
                    <a:pt x="1595" y="11894"/>
                  </a:lnTo>
                  <a:lnTo>
                    <a:pt x="0" y="19812"/>
                  </a:lnTo>
                  <a:lnTo>
                    <a:pt x="1595" y="27408"/>
                  </a:lnTo>
                  <a:lnTo>
                    <a:pt x="5905" y="33718"/>
                  </a:lnTo>
                  <a:lnTo>
                    <a:pt x="12215" y="38028"/>
                  </a:lnTo>
                  <a:lnTo>
                    <a:pt x="19812" y="39624"/>
                  </a:lnTo>
                  <a:lnTo>
                    <a:pt x="27729" y="38028"/>
                  </a:lnTo>
                  <a:lnTo>
                    <a:pt x="34004" y="33718"/>
                  </a:lnTo>
                  <a:lnTo>
                    <a:pt x="38135" y="27408"/>
                  </a:lnTo>
                  <a:lnTo>
                    <a:pt x="39624" y="19812"/>
                  </a:lnTo>
                  <a:lnTo>
                    <a:pt x="38135" y="11894"/>
                  </a:lnTo>
                  <a:lnTo>
                    <a:pt x="34004" y="5619"/>
                  </a:lnTo>
                  <a:lnTo>
                    <a:pt x="27729" y="1488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742437" y="611962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19812" y="0"/>
                  </a:moveTo>
                  <a:lnTo>
                    <a:pt x="12215" y="1488"/>
                  </a:lnTo>
                  <a:lnTo>
                    <a:pt x="5905" y="5619"/>
                  </a:lnTo>
                  <a:lnTo>
                    <a:pt x="1595" y="11894"/>
                  </a:lnTo>
                  <a:lnTo>
                    <a:pt x="0" y="19812"/>
                  </a:lnTo>
                  <a:lnTo>
                    <a:pt x="1595" y="27408"/>
                  </a:lnTo>
                  <a:lnTo>
                    <a:pt x="5905" y="33718"/>
                  </a:lnTo>
                  <a:lnTo>
                    <a:pt x="12215" y="38028"/>
                  </a:lnTo>
                  <a:lnTo>
                    <a:pt x="19812" y="39624"/>
                  </a:lnTo>
                  <a:lnTo>
                    <a:pt x="27729" y="38028"/>
                  </a:lnTo>
                  <a:lnTo>
                    <a:pt x="34004" y="33718"/>
                  </a:lnTo>
                  <a:lnTo>
                    <a:pt x="38135" y="27408"/>
                  </a:lnTo>
                  <a:lnTo>
                    <a:pt x="39624" y="19812"/>
                  </a:lnTo>
                  <a:lnTo>
                    <a:pt x="38135" y="11894"/>
                  </a:lnTo>
                  <a:lnTo>
                    <a:pt x="34004" y="5619"/>
                  </a:lnTo>
                  <a:lnTo>
                    <a:pt x="27729" y="1488"/>
                  </a:lnTo>
                  <a:lnTo>
                    <a:pt x="19812" y="0"/>
                  </a:lnTo>
                  <a:close/>
                </a:path>
              </a:pathLst>
            </a:custGeom>
            <a:ln w="83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2516380" y="6216151"/>
            <a:ext cx="9271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dirty="0">
                <a:latin typeface="Times New Roman"/>
                <a:cs typeface="Times New Roman"/>
              </a:rPr>
              <a:t>d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71927" y="5373381"/>
            <a:ext cx="53721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575" i="1" spc="-7" baseline="15873" dirty="0">
                <a:latin typeface="Times New Roman"/>
                <a:cs typeface="Times New Roman"/>
              </a:rPr>
              <a:t>Q</a:t>
            </a:r>
            <a:r>
              <a:rPr sz="1050" spc="-7" baseline="15873" dirty="0">
                <a:latin typeface="Times New Roman"/>
                <a:cs typeface="Times New Roman"/>
              </a:rPr>
              <a:t>сп</a:t>
            </a:r>
            <a:r>
              <a:rPr sz="1050" spc="240" baseline="15873" dirty="0">
                <a:latin typeface="Times New Roman"/>
                <a:cs typeface="Times New Roman"/>
              </a:rPr>
              <a:t> </a:t>
            </a:r>
            <a:r>
              <a:rPr sz="1575" i="1" baseline="7936" dirty="0">
                <a:latin typeface="Times New Roman"/>
                <a:cs typeface="Times New Roman"/>
              </a:rPr>
              <a:t>1</a:t>
            </a:r>
            <a:r>
              <a:rPr sz="700" i="1" dirty="0">
                <a:latin typeface="Times New Roman"/>
                <a:cs typeface="Times New Roman"/>
              </a:rPr>
              <a:t>a</a:t>
            </a:r>
            <a:r>
              <a:rPr sz="700" dirty="0">
                <a:latin typeface="Times New Roman"/>
                <a:cs typeface="Times New Roman"/>
              </a:rPr>
              <a:t>+</a:t>
            </a:r>
            <a:r>
              <a:rPr sz="700" i="1" dirty="0">
                <a:latin typeface="Times New Roman"/>
                <a:cs typeface="Times New Roman"/>
              </a:rPr>
              <a:t>b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743320" y="6121665"/>
            <a:ext cx="79184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43815">
              <a:lnSpc>
                <a:spcPct val="100000"/>
              </a:lnSpc>
              <a:spcBef>
                <a:spcPts val="110"/>
              </a:spcBef>
            </a:pPr>
            <a:r>
              <a:rPr sz="1575" i="1" baseline="7936" dirty="0">
                <a:latin typeface="Times New Roman"/>
                <a:cs typeface="Times New Roman"/>
              </a:rPr>
              <a:t>2</a:t>
            </a:r>
            <a:r>
              <a:rPr sz="700" i="1" dirty="0">
                <a:latin typeface="Times New Roman"/>
                <a:cs typeface="Times New Roman"/>
              </a:rPr>
              <a:t>a</a:t>
            </a:r>
            <a:r>
              <a:rPr sz="700" dirty="0">
                <a:latin typeface="Times New Roman"/>
                <a:cs typeface="Times New Roman"/>
              </a:rPr>
              <a:t>+</a:t>
            </a:r>
            <a:r>
              <a:rPr sz="700" i="1" dirty="0">
                <a:latin typeface="Times New Roman"/>
                <a:cs typeface="Times New Roman"/>
              </a:rPr>
              <a:t>b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914900" y="5448819"/>
            <a:ext cx="28257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575" i="1" spc="-7" baseline="7936" dirty="0">
                <a:latin typeface="Times New Roman"/>
                <a:cs typeface="Times New Roman"/>
              </a:rPr>
              <a:t>1</a:t>
            </a:r>
            <a:r>
              <a:rPr sz="700" i="1" spc="-5" dirty="0">
                <a:latin typeface="Times New Roman"/>
                <a:cs typeface="Times New Roman"/>
              </a:rPr>
              <a:t>a</a:t>
            </a:r>
            <a:r>
              <a:rPr sz="700" spc="-5" dirty="0">
                <a:latin typeface="Times New Roman"/>
                <a:cs typeface="Times New Roman"/>
              </a:rPr>
              <a:t>+</a:t>
            </a:r>
            <a:r>
              <a:rPr sz="700" i="1" spc="-5" dirty="0">
                <a:latin typeface="Times New Roman"/>
                <a:cs typeface="Times New Roman"/>
              </a:rPr>
              <a:t>b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213848" y="5095999"/>
            <a:ext cx="1506220" cy="3702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95"/>
              </a:spcBef>
              <a:tabLst>
                <a:tab pos="589915" algn="l"/>
                <a:tab pos="1370330" algn="l"/>
              </a:tabLst>
            </a:pPr>
            <a:r>
              <a:rPr sz="1050" dirty="0">
                <a:latin typeface="Times New Roman"/>
                <a:cs typeface="Times New Roman"/>
              </a:rPr>
              <a:t>B	</a:t>
            </a:r>
            <a:r>
              <a:rPr sz="1050" spc="-10" dirty="0">
                <a:latin typeface="Times New Roman"/>
                <a:cs typeface="Times New Roman"/>
              </a:rPr>
              <a:t>A+B	</a:t>
            </a:r>
            <a:r>
              <a:rPr sz="105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  <a:p>
            <a:pPr marL="78105">
              <a:lnSpc>
                <a:spcPct val="100000"/>
              </a:lnSpc>
              <a:spcBef>
                <a:spcPts val="95"/>
              </a:spcBef>
              <a:tabLst>
                <a:tab pos="332105" algn="l"/>
              </a:tabLst>
            </a:pPr>
            <a:r>
              <a:rPr sz="1575" i="1" spc="7" baseline="5291" dirty="0">
                <a:latin typeface="Times New Roman"/>
                <a:cs typeface="Times New Roman"/>
              </a:rPr>
              <a:t>1</a:t>
            </a:r>
            <a:r>
              <a:rPr sz="1050" i="1" spc="7" baseline="-3968" dirty="0">
                <a:latin typeface="Times New Roman"/>
                <a:cs typeface="Times New Roman"/>
              </a:rPr>
              <a:t>b</a:t>
            </a:r>
            <a:r>
              <a:rPr sz="1050" spc="7" baseline="-3968" dirty="0">
                <a:latin typeface="Times New Roman"/>
                <a:cs typeface="Times New Roman"/>
              </a:rPr>
              <a:t>	</a:t>
            </a:r>
            <a:r>
              <a:rPr sz="1050" i="1" dirty="0">
                <a:latin typeface="Times New Roman"/>
                <a:cs typeface="Times New Roman"/>
              </a:rPr>
              <a:t>1</a:t>
            </a:r>
            <a:r>
              <a:rPr sz="1050" dirty="0">
                <a:latin typeface="Symbol"/>
                <a:cs typeface="Symbol"/>
              </a:rPr>
              <a:t></a:t>
            </a:r>
            <a:r>
              <a:rPr sz="1050" i="1" baseline="-11904" dirty="0">
                <a:latin typeface="Times New Roman"/>
                <a:cs typeface="Times New Roman"/>
              </a:rPr>
              <a:t>b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393435" y="5968503"/>
            <a:ext cx="283210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575" i="1" baseline="7936" dirty="0">
                <a:latin typeface="Times New Roman"/>
                <a:cs typeface="Times New Roman"/>
              </a:rPr>
              <a:t>2</a:t>
            </a:r>
            <a:r>
              <a:rPr sz="700" i="1" dirty="0">
                <a:latin typeface="Times New Roman"/>
                <a:cs typeface="Times New Roman"/>
              </a:rPr>
              <a:t>a</a:t>
            </a:r>
            <a:r>
              <a:rPr sz="700" dirty="0">
                <a:latin typeface="Times New Roman"/>
                <a:cs typeface="Times New Roman"/>
              </a:rPr>
              <a:t>+</a:t>
            </a:r>
            <a:r>
              <a:rPr sz="700" i="1" dirty="0">
                <a:latin typeface="Times New Roman"/>
                <a:cs typeface="Times New Roman"/>
              </a:rPr>
              <a:t>b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868163" y="6265690"/>
            <a:ext cx="49212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307340" algn="l"/>
              </a:tabLst>
            </a:pPr>
            <a:r>
              <a:rPr sz="1575" i="1" baseline="2645" dirty="0">
                <a:latin typeface="Times New Roman"/>
                <a:cs typeface="Times New Roman"/>
              </a:rPr>
              <a:t>1</a:t>
            </a:r>
            <a:r>
              <a:rPr sz="1050" i="1" baseline="-7936" dirty="0">
                <a:latin typeface="Times New Roman"/>
                <a:cs typeface="Times New Roman"/>
              </a:rPr>
              <a:t>a</a:t>
            </a:r>
            <a:r>
              <a:rPr sz="1050" baseline="-7936" dirty="0">
                <a:latin typeface="Times New Roman"/>
                <a:cs typeface="Times New Roman"/>
              </a:rPr>
              <a:t>	</a:t>
            </a:r>
            <a:r>
              <a:rPr sz="1050" i="1" dirty="0">
                <a:latin typeface="Times New Roman"/>
                <a:cs typeface="Times New Roman"/>
              </a:rPr>
              <a:t>1</a:t>
            </a:r>
            <a:r>
              <a:rPr sz="1050" dirty="0">
                <a:latin typeface="Symbol"/>
                <a:cs typeface="Symbol"/>
              </a:rPr>
              <a:t></a:t>
            </a:r>
            <a:r>
              <a:rPr sz="1050" i="1" baseline="-11904" dirty="0">
                <a:latin typeface="Times New Roman"/>
                <a:cs typeface="Times New Roman"/>
              </a:rPr>
              <a:t>a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844800" y="5106681"/>
            <a:ext cx="691515" cy="187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i="1" spc="-5" dirty="0">
                <a:latin typeface="Times New Roman"/>
                <a:cs typeface="Times New Roman"/>
              </a:rPr>
              <a:t>C=</a:t>
            </a:r>
            <a:r>
              <a:rPr sz="1050" spc="5" dirty="0">
                <a:latin typeface="Times New Roman"/>
                <a:cs typeface="Times New Roman"/>
              </a:rPr>
              <a:t>2–</a:t>
            </a:r>
            <a:r>
              <a:rPr sz="1050" spc="10" dirty="0">
                <a:latin typeface="Times New Roman"/>
                <a:cs typeface="Times New Roman"/>
              </a:rPr>
              <a:t>2</a:t>
            </a:r>
            <a:r>
              <a:rPr sz="1050" spc="-10" dirty="0">
                <a:latin typeface="Times New Roman"/>
                <a:cs typeface="Times New Roman"/>
              </a:rPr>
              <a:t>+</a:t>
            </a:r>
            <a:r>
              <a:rPr sz="1050" spc="10" dirty="0">
                <a:latin typeface="Times New Roman"/>
                <a:cs typeface="Times New Roman"/>
              </a:rPr>
              <a:t>1</a:t>
            </a:r>
            <a:r>
              <a:rPr sz="1050" spc="-25" dirty="0">
                <a:latin typeface="Times New Roman"/>
                <a:cs typeface="Times New Roman"/>
              </a:rPr>
              <a:t>=</a:t>
            </a:r>
            <a:r>
              <a:rPr sz="1050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3133344" y="5290565"/>
            <a:ext cx="48895" cy="277495"/>
          </a:xfrm>
          <a:custGeom>
            <a:avLst/>
            <a:gdLst/>
            <a:ahLst/>
            <a:cxnLst/>
            <a:rect l="l" t="t" r="r" b="b"/>
            <a:pathLst>
              <a:path w="48894" h="277495">
                <a:moveTo>
                  <a:pt x="0" y="0"/>
                </a:moveTo>
                <a:lnTo>
                  <a:pt x="48768" y="277368"/>
                </a:lnTo>
              </a:path>
            </a:pathLst>
          </a:custGeom>
          <a:ln w="83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2380492" y="7037574"/>
            <a:ext cx="789940" cy="617855"/>
          </a:xfrm>
          <a:prstGeom prst="rect">
            <a:avLst/>
          </a:prstGeom>
        </p:spPr>
        <p:txBody>
          <a:bodyPr vert="horz" wrap="square" lIns="0" tIns="31115" rIns="0" bIns="0" rtlCol="0">
            <a:spAutoFit/>
          </a:bodyPr>
          <a:lstStyle/>
          <a:p>
            <a:pPr marL="107950">
              <a:lnSpc>
                <a:spcPct val="100000"/>
              </a:lnSpc>
              <a:spcBef>
                <a:spcPts val="245"/>
              </a:spcBef>
            </a:pPr>
            <a:r>
              <a:rPr sz="1050" spc="10" dirty="0">
                <a:latin typeface="Times New Roman"/>
                <a:cs typeface="Times New Roman"/>
              </a:rPr>
              <a:t>5</a:t>
            </a:r>
            <a:r>
              <a:rPr sz="1050" dirty="0">
                <a:latin typeface="Times New Roman"/>
                <a:cs typeface="Times New Roman"/>
              </a:rPr>
              <a:t>0</a:t>
            </a:r>
            <a:r>
              <a:rPr sz="1050" spc="-55" dirty="0">
                <a:latin typeface="Times New Roman"/>
                <a:cs typeface="Times New Roman"/>
              </a:rPr>
              <a:t> </a:t>
            </a:r>
            <a:r>
              <a:rPr sz="1575" spc="-37" baseline="18518" dirty="0">
                <a:latin typeface="Times New Roman"/>
                <a:cs typeface="Times New Roman"/>
              </a:rPr>
              <a:t>A</a:t>
            </a:r>
            <a:r>
              <a:rPr sz="1575" spc="-7" baseline="18518" dirty="0">
                <a:latin typeface="Times New Roman"/>
                <a:cs typeface="Times New Roman"/>
              </a:rPr>
              <a:t>+</a:t>
            </a:r>
            <a:r>
              <a:rPr sz="1575" baseline="18518" dirty="0">
                <a:latin typeface="Times New Roman"/>
                <a:cs typeface="Times New Roman"/>
              </a:rPr>
              <a:t>B  </a:t>
            </a:r>
            <a:r>
              <a:rPr sz="1575" spc="-157" baseline="18518" dirty="0">
                <a:latin typeface="Times New Roman"/>
                <a:cs typeface="Times New Roman"/>
              </a:rPr>
              <a:t> </a:t>
            </a:r>
            <a:r>
              <a:rPr sz="1050" spc="10" dirty="0">
                <a:latin typeface="Times New Roman"/>
                <a:cs typeface="Times New Roman"/>
              </a:rPr>
              <a:t>7</a:t>
            </a:r>
            <a:r>
              <a:rPr sz="1050" dirty="0">
                <a:latin typeface="Times New Roman"/>
                <a:cs typeface="Times New Roman"/>
              </a:rPr>
              <a:t>5</a:t>
            </a:r>
            <a:endParaRPr sz="105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50"/>
              </a:spcBef>
            </a:pPr>
            <a:r>
              <a:rPr sz="1050" dirty="0">
                <a:latin typeface="Times New Roman"/>
                <a:cs typeface="Times New Roman"/>
              </a:rPr>
              <a:t>В</a:t>
            </a:r>
            <a:endParaRPr sz="1050">
              <a:latin typeface="Times New Roman"/>
              <a:cs typeface="Times New Roman"/>
            </a:endParaRPr>
          </a:p>
          <a:p>
            <a:pPr marL="198755">
              <a:lnSpc>
                <a:spcPct val="100000"/>
              </a:lnSpc>
              <a:spcBef>
                <a:spcPts val="645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176520" y="7476999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74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3888" y="2626101"/>
            <a:ext cx="5914390" cy="6745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9215" algn="r">
              <a:lnSpc>
                <a:spcPts val="188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14.</a:t>
            </a:r>
            <a:r>
              <a:rPr sz="1600" b="1" spc="-8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РІДКОЗЕМЕЛЬНІ</a:t>
            </a:r>
            <a:endParaRPr sz="1600">
              <a:latin typeface="Times New Roman"/>
              <a:cs typeface="Times New Roman"/>
            </a:endParaRPr>
          </a:p>
          <a:p>
            <a:pPr marR="69215" algn="r">
              <a:lnSpc>
                <a:spcPts val="1880"/>
              </a:lnSpc>
            </a:pPr>
            <a:r>
              <a:rPr sz="1600" b="1" spc="-5" dirty="0">
                <a:latin typeface="Times New Roman"/>
                <a:cs typeface="Times New Roman"/>
              </a:rPr>
              <a:t>МЕТАЛИ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35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Рідкоземельні метали </a:t>
            </a:r>
            <a:r>
              <a:rPr sz="1200" spc="-5" dirty="0">
                <a:latin typeface="Times New Roman"/>
                <a:cs typeface="Times New Roman"/>
              </a:rPr>
              <a:t>(РЗМ)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група </a:t>
            </a:r>
            <a:r>
              <a:rPr sz="1200" dirty="0">
                <a:latin typeface="Times New Roman"/>
                <a:cs typeface="Times New Roman"/>
              </a:rPr>
              <a:t>з 17 </a:t>
            </a:r>
            <a:r>
              <a:rPr sz="1200" spc="-5" dirty="0">
                <a:latin typeface="Times New Roman"/>
                <a:cs typeface="Times New Roman"/>
              </a:rPr>
              <a:t>елементів,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включає </a:t>
            </a:r>
            <a:r>
              <a:rPr sz="1200" dirty="0">
                <a:latin typeface="Times New Roman"/>
                <a:cs typeface="Times New Roman"/>
              </a:rPr>
              <a:t>скандій </a:t>
            </a:r>
            <a:r>
              <a:rPr sz="1200" spc="-5" dirty="0">
                <a:latin typeface="Times New Roman"/>
                <a:cs typeface="Times New Roman"/>
              </a:rPr>
              <a:t>(Sc), ітрій </a:t>
            </a:r>
            <a:r>
              <a:rPr sz="1200" dirty="0">
                <a:latin typeface="Times New Roman"/>
                <a:cs typeface="Times New Roman"/>
              </a:rPr>
              <a:t> (Y), лантан (La) </a:t>
            </a:r>
            <a:r>
              <a:rPr sz="1200" spc="-5" dirty="0">
                <a:latin typeface="Times New Roman"/>
                <a:cs typeface="Times New Roman"/>
              </a:rPr>
              <a:t>та лантаноїди (церій </a:t>
            </a:r>
            <a:r>
              <a:rPr sz="1200" dirty="0">
                <a:latin typeface="Times New Roman"/>
                <a:cs typeface="Times New Roman"/>
              </a:rPr>
              <a:t>(Ce), </a:t>
            </a:r>
            <a:r>
              <a:rPr sz="1200" spc="-5" dirty="0">
                <a:latin typeface="Times New Roman"/>
                <a:cs typeface="Times New Roman"/>
              </a:rPr>
              <a:t>празеодим </a:t>
            </a:r>
            <a:r>
              <a:rPr sz="1200" dirty="0">
                <a:latin typeface="Times New Roman"/>
                <a:cs typeface="Times New Roman"/>
              </a:rPr>
              <a:t>(Pr), неодим </a:t>
            </a:r>
            <a:r>
              <a:rPr sz="1200" spc="-5" dirty="0">
                <a:latin typeface="Times New Roman"/>
                <a:cs typeface="Times New Roman"/>
              </a:rPr>
              <a:t>(Nd), прометій (Pm),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самарій (Sm), </a:t>
            </a:r>
            <a:r>
              <a:rPr sz="1200" dirty="0">
                <a:latin typeface="Times New Roman"/>
                <a:cs typeface="Times New Roman"/>
              </a:rPr>
              <a:t>європій (Eu), </a:t>
            </a:r>
            <a:r>
              <a:rPr sz="1200" spc="-5" dirty="0">
                <a:latin typeface="Times New Roman"/>
                <a:cs typeface="Times New Roman"/>
              </a:rPr>
              <a:t>гадоліній </a:t>
            </a:r>
            <a:r>
              <a:rPr sz="1200" dirty="0">
                <a:latin typeface="Times New Roman"/>
                <a:cs typeface="Times New Roman"/>
              </a:rPr>
              <a:t>(Gd), тербій </a:t>
            </a:r>
            <a:r>
              <a:rPr sz="1200" spc="-5" dirty="0">
                <a:latin typeface="Times New Roman"/>
                <a:cs typeface="Times New Roman"/>
              </a:rPr>
              <a:t>(Tb), </a:t>
            </a:r>
            <a:r>
              <a:rPr sz="1200" dirty="0">
                <a:latin typeface="Times New Roman"/>
                <a:cs typeface="Times New Roman"/>
              </a:rPr>
              <a:t>диспрозій (Dy), </a:t>
            </a:r>
            <a:r>
              <a:rPr sz="1200" spc="-5" dirty="0">
                <a:latin typeface="Times New Roman"/>
                <a:cs typeface="Times New Roman"/>
              </a:rPr>
              <a:t>гольмій </a:t>
            </a:r>
            <a:r>
              <a:rPr sz="1200" dirty="0">
                <a:latin typeface="Times New Roman"/>
                <a:cs typeface="Times New Roman"/>
              </a:rPr>
              <a:t>(Ho),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ербій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(Er),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тулій (Tm),</a:t>
            </a:r>
            <a:r>
              <a:rPr sz="1200" dirty="0">
                <a:latin typeface="Times New Roman"/>
                <a:cs typeface="Times New Roman"/>
              </a:rPr>
              <a:t> ітербій</a:t>
            </a:r>
            <a:r>
              <a:rPr sz="1200" spc="-5" dirty="0">
                <a:latin typeface="Times New Roman"/>
                <a:cs typeface="Times New Roman"/>
              </a:rPr>
              <a:t> (Yb),</a:t>
            </a:r>
            <a:r>
              <a:rPr sz="1200" dirty="0">
                <a:latin typeface="Times New Roman"/>
                <a:cs typeface="Times New Roman"/>
              </a:rPr>
              <a:t> лютецій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(Lu)).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Рідкоземельні </a:t>
            </a:r>
            <a:r>
              <a:rPr sz="1200" i="1" dirty="0">
                <a:latin typeface="Times New Roman"/>
                <a:cs typeface="Times New Roman"/>
              </a:rPr>
              <a:t>елементи </a:t>
            </a:r>
            <a:r>
              <a:rPr sz="1200" dirty="0">
                <a:latin typeface="Times New Roman"/>
                <a:cs typeface="Times New Roman"/>
              </a:rPr>
              <a:t>є схожими між </a:t>
            </a:r>
            <a:r>
              <a:rPr sz="1200" spc="-5" dirty="0">
                <a:latin typeface="Times New Roman"/>
                <a:cs typeface="Times New Roman"/>
              </a:rPr>
              <a:t>собою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хімічними та </a:t>
            </a:r>
            <a:r>
              <a:rPr sz="1200" dirty="0">
                <a:latin typeface="Times New Roman"/>
                <a:cs typeface="Times New Roman"/>
              </a:rPr>
              <a:t>деякими фізичними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властивостями, що </a:t>
            </a:r>
            <a:r>
              <a:rPr sz="1200" spc="-5" dirty="0">
                <a:latin typeface="Times New Roman"/>
                <a:cs typeface="Times New Roman"/>
              </a:rPr>
              <a:t>пояснюється </a:t>
            </a:r>
            <a:r>
              <a:rPr sz="1200" dirty="0">
                <a:latin typeface="Times New Roman"/>
                <a:cs typeface="Times New Roman"/>
              </a:rPr>
              <a:t>майже </a:t>
            </a:r>
            <a:r>
              <a:rPr sz="1200" spc="-5" dirty="0">
                <a:latin typeface="Times New Roman"/>
                <a:cs typeface="Times New Roman"/>
              </a:rPr>
              <a:t>однаковою </a:t>
            </a:r>
            <a:r>
              <a:rPr sz="1200" dirty="0">
                <a:latin typeface="Times New Roman"/>
                <a:cs typeface="Times New Roman"/>
              </a:rPr>
              <a:t>будовою зовнішніх електронних </a:t>
            </a:r>
            <a:r>
              <a:rPr sz="1200" spc="-5" dirty="0">
                <a:latin typeface="Times New Roman"/>
                <a:cs typeface="Times New Roman"/>
              </a:rPr>
              <a:t>рів-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нів їх </a:t>
            </a:r>
            <a:r>
              <a:rPr sz="1200" spc="-5" dirty="0">
                <a:latin typeface="Times New Roman"/>
                <a:cs typeface="Times New Roman"/>
              </a:rPr>
              <a:t>атомів. Всі вони </a:t>
            </a:r>
            <a:r>
              <a:rPr sz="1200" dirty="0">
                <a:latin typeface="Times New Roman"/>
                <a:cs typeface="Times New Roman"/>
              </a:rPr>
              <a:t>– метали </a:t>
            </a:r>
            <a:r>
              <a:rPr sz="1200" spc="-5" dirty="0">
                <a:latin typeface="Times New Roman"/>
                <a:cs typeface="Times New Roman"/>
              </a:rPr>
              <a:t>сріблясто-білого кольору. Рідкоземельні метали отри-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мують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відновленням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відповідних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оксидів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флуоридів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електролізом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безводних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солей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іншими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методами.</a:t>
            </a:r>
            <a:endParaRPr sz="12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Назва </a:t>
            </a:r>
            <a:r>
              <a:rPr sz="1200" dirty="0">
                <a:latin typeface="Times New Roman"/>
                <a:cs typeface="Times New Roman"/>
              </a:rPr>
              <a:t>«рідкоземельні» </a:t>
            </a:r>
            <a:r>
              <a:rPr sz="1200" spc="-5" dirty="0">
                <a:latin typeface="Times New Roman"/>
                <a:cs typeface="Times New Roman"/>
              </a:rPr>
              <a:t>(від лат. </a:t>
            </a:r>
            <a:r>
              <a:rPr sz="1200" dirty="0">
                <a:latin typeface="Times New Roman"/>
                <a:cs typeface="Times New Roman"/>
              </a:rPr>
              <a:t>Terrae rarae – </a:t>
            </a:r>
            <a:r>
              <a:rPr sz="1200" spc="-5" dirty="0">
                <a:latin typeface="Times New Roman"/>
                <a:cs typeface="Times New Roman"/>
              </a:rPr>
              <a:t>«рідкісні землі») пов’язується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тим, 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-5" dirty="0">
                <a:latin typeface="Times New Roman"/>
                <a:cs typeface="Times New Roman"/>
              </a:rPr>
              <a:t> вони:</a:t>
            </a:r>
            <a:endParaRPr sz="1200">
              <a:latin typeface="Times New Roman"/>
              <a:cs typeface="Times New Roman"/>
            </a:endParaRPr>
          </a:p>
          <a:p>
            <a:pPr marL="478155" indent="-114935" algn="just">
              <a:lnSpc>
                <a:spcPct val="100000"/>
              </a:lnSpc>
              <a:spcBef>
                <a:spcPts val="60"/>
              </a:spcBef>
              <a:buChar char="–"/>
              <a:tabLst>
                <a:tab pos="4787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порівняно </a:t>
            </a:r>
            <a:r>
              <a:rPr sz="1200" dirty="0">
                <a:latin typeface="Times New Roman"/>
                <a:cs typeface="Times New Roman"/>
              </a:rPr>
              <a:t>рідко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зустрічаються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земній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(вміст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(1,6...1,7)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7" baseline="38194" dirty="0">
                <a:latin typeface="Times New Roman"/>
                <a:cs typeface="Times New Roman"/>
              </a:rPr>
              <a:t>–2</a:t>
            </a:r>
            <a:r>
              <a:rPr sz="1200" spc="135" baseline="381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 масі);</a:t>
            </a:r>
            <a:endParaRPr sz="1200">
              <a:latin typeface="Times New Roman"/>
              <a:cs typeface="Times New Roman"/>
            </a:endParaRPr>
          </a:p>
          <a:p>
            <a:pPr marL="76200" marR="69850" indent="287655" algn="just">
              <a:lnSpc>
                <a:spcPct val="104200"/>
              </a:lnSpc>
              <a:buChar char="–"/>
              <a:tabLst>
                <a:tab pos="478155" algn="l"/>
              </a:tabLst>
            </a:pPr>
            <a:r>
              <a:rPr sz="1200" spc="-5" dirty="0">
                <a:latin typeface="Times New Roman"/>
                <a:cs typeface="Times New Roman"/>
              </a:rPr>
              <a:t>утворюють тугоплавкі, практично не розчинні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воді </a:t>
            </a:r>
            <a:r>
              <a:rPr sz="1200" dirty="0">
                <a:latin typeface="Times New Roman"/>
                <a:cs typeface="Times New Roman"/>
              </a:rPr>
              <a:t>оксиди </a:t>
            </a:r>
            <a:r>
              <a:rPr sz="1200" spc="-5" dirty="0">
                <a:latin typeface="Times New Roman"/>
                <a:cs typeface="Times New Roman"/>
              </a:rPr>
              <a:t>(такі </a:t>
            </a:r>
            <a:r>
              <a:rPr sz="1200" dirty="0">
                <a:latin typeface="Times New Roman"/>
                <a:cs typeface="Times New Roman"/>
              </a:rPr>
              <a:t>оксиди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по-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чатку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XIX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століття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раніше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називалися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«землями»).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Назва </a:t>
            </a:r>
            <a:r>
              <a:rPr sz="1200" dirty="0">
                <a:latin typeface="Times New Roman"/>
                <a:cs typeface="Times New Roman"/>
              </a:rPr>
              <a:t>«рідкоземельні </a:t>
            </a:r>
            <a:r>
              <a:rPr sz="1200" spc="-5" dirty="0">
                <a:latin typeface="Times New Roman"/>
                <a:cs typeface="Times New Roman"/>
              </a:rPr>
              <a:t>елементи» історично </a:t>
            </a:r>
            <a:r>
              <a:rPr sz="1200" dirty="0">
                <a:latin typeface="Times New Roman"/>
                <a:cs typeface="Times New Roman"/>
              </a:rPr>
              <a:t>склалося </a:t>
            </a:r>
            <a:r>
              <a:rPr sz="1200" spc="-5" dirty="0">
                <a:latin typeface="Times New Roman"/>
                <a:cs typeface="Times New Roman"/>
              </a:rPr>
              <a:t>на при </a:t>
            </a:r>
            <a:r>
              <a:rPr sz="1200" dirty="0">
                <a:latin typeface="Times New Roman"/>
                <a:cs typeface="Times New Roman"/>
              </a:rPr>
              <a:t>кінці </a:t>
            </a:r>
            <a:r>
              <a:rPr sz="1200" spc="-5" dirty="0">
                <a:latin typeface="Times New Roman"/>
                <a:cs typeface="Times New Roman"/>
              </a:rPr>
              <a:t>XVIII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початку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XIX столітть, </a:t>
            </a:r>
            <a:r>
              <a:rPr sz="1200" dirty="0">
                <a:latin typeface="Times New Roman"/>
                <a:cs typeface="Times New Roman"/>
              </a:rPr>
              <a:t>коли </a:t>
            </a:r>
            <a:r>
              <a:rPr sz="1200" spc="-5" dirty="0">
                <a:latin typeface="Times New Roman"/>
                <a:cs typeface="Times New Roman"/>
              </a:rPr>
              <a:t>помилково вважали,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мінерали, </a:t>
            </a:r>
            <a:r>
              <a:rPr sz="1200" dirty="0">
                <a:latin typeface="Times New Roman"/>
                <a:cs typeface="Times New Roman"/>
              </a:rPr>
              <a:t>що містять </a:t>
            </a:r>
            <a:r>
              <a:rPr sz="1200" spc="-5" dirty="0">
                <a:latin typeface="Times New Roman"/>
                <a:cs typeface="Times New Roman"/>
              </a:rPr>
              <a:t>елементи двох </a:t>
            </a:r>
            <a:r>
              <a:rPr sz="1200" dirty="0">
                <a:latin typeface="Times New Roman"/>
                <a:cs typeface="Times New Roman"/>
              </a:rPr>
              <a:t>підро-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дин,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церієву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spc="-5" dirty="0">
                <a:latin typeface="Times New Roman"/>
                <a:cs typeface="Times New Roman"/>
              </a:rPr>
              <a:t>ітрієву </a:t>
            </a:r>
            <a:r>
              <a:rPr sz="1200" dirty="0">
                <a:latin typeface="Times New Roman"/>
                <a:cs typeface="Times New Roman"/>
              </a:rPr>
              <a:t>– рідко </a:t>
            </a:r>
            <a:r>
              <a:rPr sz="1200" spc="-5" dirty="0">
                <a:latin typeface="Times New Roman"/>
                <a:cs typeface="Times New Roman"/>
              </a:rPr>
              <a:t>зустрічаються </a:t>
            </a:r>
            <a:r>
              <a:rPr sz="1200" dirty="0">
                <a:latin typeface="Times New Roman"/>
                <a:cs typeface="Times New Roman"/>
              </a:rPr>
              <a:t>в земній </a:t>
            </a:r>
            <a:r>
              <a:rPr sz="1200" spc="-5" dirty="0">
                <a:latin typeface="Times New Roman"/>
                <a:cs typeface="Times New Roman"/>
              </a:rPr>
              <a:t>корі. Однак </a:t>
            </a:r>
            <a:r>
              <a:rPr sz="1200" dirty="0">
                <a:latin typeface="Times New Roman"/>
                <a:cs typeface="Times New Roman"/>
              </a:rPr>
              <a:t>щодо </a:t>
            </a:r>
            <a:r>
              <a:rPr sz="1200" spc="-5" dirty="0">
                <a:latin typeface="Times New Roman"/>
                <a:cs typeface="Times New Roman"/>
              </a:rPr>
              <a:t>запасів сиро-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вини, рідкоземельні </a:t>
            </a:r>
            <a:r>
              <a:rPr sz="1200" spc="-10" dirty="0">
                <a:latin typeface="Times New Roman"/>
                <a:cs typeface="Times New Roman"/>
              </a:rPr>
              <a:t>елементи не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5" dirty="0">
                <a:latin typeface="Times New Roman"/>
                <a:cs typeface="Times New Roman"/>
              </a:rPr>
              <a:t>рідкісними, </a:t>
            </a:r>
            <a:r>
              <a:rPr sz="1200" spc="-10" dirty="0">
                <a:latin typeface="Times New Roman"/>
                <a:cs typeface="Times New Roman"/>
              </a:rPr>
              <a:t>за </a:t>
            </a:r>
            <a:r>
              <a:rPr sz="1200" spc="-15" dirty="0">
                <a:latin typeface="Times New Roman"/>
                <a:cs typeface="Times New Roman"/>
              </a:rPr>
              <a:t>сумарною поширеностю вони перевер-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шують </a:t>
            </a:r>
            <a:r>
              <a:rPr sz="1200" dirty="0">
                <a:latin typeface="Times New Roman"/>
                <a:cs typeface="Times New Roman"/>
              </a:rPr>
              <a:t>свинець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 </a:t>
            </a:r>
            <a:r>
              <a:rPr sz="1200" spc="-5" dirty="0">
                <a:latin typeface="Times New Roman"/>
                <a:cs typeface="Times New Roman"/>
              </a:rPr>
              <a:t>разів,</a:t>
            </a:r>
            <a:r>
              <a:rPr sz="1200" dirty="0">
                <a:latin typeface="Times New Roman"/>
                <a:cs typeface="Times New Roman"/>
              </a:rPr>
              <a:t> молібден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 </a:t>
            </a:r>
            <a:r>
              <a:rPr sz="1200" spc="-5" dirty="0">
                <a:latin typeface="Times New Roman"/>
                <a:cs typeface="Times New Roman"/>
              </a:rPr>
              <a:t>разів,</a:t>
            </a:r>
            <a:r>
              <a:rPr sz="1200" dirty="0">
                <a:latin typeface="Times New Roman"/>
                <a:cs typeface="Times New Roman"/>
              </a:rPr>
              <a:t> вольфрам –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165 </a:t>
            </a:r>
            <a:r>
              <a:rPr sz="1200" spc="-5" dirty="0">
                <a:latin typeface="Times New Roman"/>
                <a:cs typeface="Times New Roman"/>
              </a:rPr>
              <a:t>разів.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217545" marR="69850" indent="747395" algn="r">
              <a:lnSpc>
                <a:spcPts val="1610"/>
              </a:lnSpc>
              <a:spcBef>
                <a:spcPts val="985"/>
              </a:spcBef>
            </a:pPr>
            <a:r>
              <a:rPr sz="1400" b="1" spc="-5" dirty="0">
                <a:latin typeface="Times New Roman"/>
                <a:cs typeface="Times New Roman"/>
              </a:rPr>
              <a:t>14.1.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КЛАСИФІКАЦІЯ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РІДКОЗЕМЕЛЬНИХ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МЕТАЛІВ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50">
              <a:latin typeface="Times New Roman"/>
              <a:cs typeface="Times New Roman"/>
            </a:endParaRPr>
          </a:p>
          <a:p>
            <a:pPr marL="76200" marR="69850" indent="287655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хімічними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властивостями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спільним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перебуванням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природі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РЗМ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діляться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підгрупи:</a:t>
            </a:r>
            <a:endParaRPr sz="1200">
              <a:latin typeface="Times New Roman"/>
              <a:cs typeface="Times New Roman"/>
            </a:endParaRPr>
          </a:p>
          <a:p>
            <a:pPr marL="4781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78790" algn="l"/>
              </a:tabLst>
            </a:pPr>
            <a:r>
              <a:rPr sz="1200" spc="-5" dirty="0">
                <a:latin typeface="Times New Roman"/>
                <a:cs typeface="Times New Roman"/>
              </a:rPr>
              <a:t>ітрієву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(Y,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Lu);</a:t>
            </a:r>
            <a:endParaRPr sz="1200">
              <a:latin typeface="Times New Roman"/>
              <a:cs typeface="Times New Roman"/>
            </a:endParaRPr>
          </a:p>
          <a:p>
            <a:pPr marL="4781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78790" algn="l"/>
              </a:tabLst>
            </a:pPr>
            <a:r>
              <a:rPr sz="1200" spc="-5" dirty="0">
                <a:latin typeface="Times New Roman"/>
                <a:cs typeface="Times New Roman"/>
              </a:rPr>
              <a:t>церієву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Eu).</a:t>
            </a:r>
            <a:endParaRPr sz="1200">
              <a:latin typeface="Times New Roman"/>
              <a:cs typeface="Times New Roman"/>
            </a:endParaRPr>
          </a:p>
          <a:p>
            <a:pPr marL="3638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атомною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масою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лантаноїди діляться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на:</a:t>
            </a:r>
            <a:endParaRPr sz="1200">
              <a:latin typeface="Times New Roman"/>
              <a:cs typeface="Times New Roman"/>
            </a:endParaRPr>
          </a:p>
          <a:p>
            <a:pPr marL="4781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78790" algn="l"/>
              </a:tabLst>
            </a:pPr>
            <a:r>
              <a:rPr sz="1200" dirty="0">
                <a:latin typeface="Times New Roman"/>
                <a:cs typeface="Times New Roman"/>
              </a:rPr>
              <a:t>легкі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Eu);</a:t>
            </a:r>
            <a:endParaRPr sz="1200">
              <a:latin typeface="Times New Roman"/>
              <a:cs typeface="Times New Roman"/>
            </a:endParaRPr>
          </a:p>
          <a:p>
            <a:pPr marL="4781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787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важкі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(Gd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Lu).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91598" y="516889"/>
            <a:ext cx="59397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3230245" marR="81915" lvl="1" indent="881380" algn="r">
              <a:lnSpc>
                <a:spcPts val="1610"/>
              </a:lnSpc>
              <a:buAutoNum type="arabicPeriod" startAt="2"/>
              <a:tabLst>
                <a:tab pos="4512945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ВЛАСТИВОСТІ  РІДКОЗЕМЕЛЬНИХ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МЕТАЛІВ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Font typeface="Times New Roman"/>
              <a:buAutoNum type="arabicPeriod" startAt="2"/>
            </a:pPr>
            <a:endParaRPr sz="15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Скандій, </a:t>
            </a:r>
            <a:r>
              <a:rPr sz="1200" dirty="0">
                <a:latin typeface="Times New Roman"/>
                <a:cs typeface="Times New Roman"/>
              </a:rPr>
              <a:t>ітрій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лантаноїди </a:t>
            </a:r>
            <a:r>
              <a:rPr sz="1200" spc="-5" dirty="0">
                <a:latin typeface="Times New Roman"/>
                <a:cs typeface="Times New Roman"/>
              </a:rPr>
              <a:t>мають високу реакційну здатність. Хімічна активність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</a:t>
            </a:r>
            <a:r>
              <a:rPr sz="1200" dirty="0">
                <a:latin typeface="Times New Roman"/>
                <a:cs typeface="Times New Roman"/>
              </a:rPr>
              <a:t> помітна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dirty="0">
                <a:latin typeface="Times New Roman"/>
                <a:cs typeface="Times New Roman"/>
              </a:rPr>
              <a:t> 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300...400 </a:t>
            </a:r>
            <a:r>
              <a:rPr sz="1200" dirty="0">
                <a:latin typeface="Times New Roman"/>
                <a:cs typeface="Times New Roman"/>
              </a:rPr>
              <a:t>°C метали </a:t>
            </a:r>
            <a:r>
              <a:rPr sz="1200" spc="-5" dirty="0">
                <a:latin typeface="Times New Roman"/>
                <a:cs typeface="Times New Roman"/>
              </a:rPr>
              <a:t>реагують навіть </a:t>
            </a:r>
            <a:r>
              <a:rPr sz="1200" dirty="0">
                <a:latin typeface="Times New Roman"/>
                <a:cs typeface="Times New Roman"/>
              </a:rPr>
              <a:t>з воднем, </a:t>
            </a:r>
            <a:r>
              <a:rPr sz="1200" spc="-5" dirty="0">
                <a:latin typeface="Times New Roman"/>
                <a:cs typeface="Times New Roman"/>
              </a:rPr>
              <a:t>утворюючи сполуки МеH</a:t>
            </a:r>
            <a:r>
              <a:rPr sz="1200" spc="-7" baseline="-10416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та МеH</a:t>
            </a:r>
            <a:r>
              <a:rPr sz="1200" spc="-7" baseline="-10416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(літе- </a:t>
            </a:r>
            <a:r>
              <a:rPr sz="1200" dirty="0">
                <a:latin typeface="Times New Roman"/>
                <a:cs typeface="Times New Roman"/>
              </a:rPr>
              <a:t> ри «Ме» – </a:t>
            </a:r>
            <a:r>
              <a:rPr sz="1200" spc="-5" dirty="0">
                <a:latin typeface="Times New Roman"/>
                <a:cs typeface="Times New Roman"/>
              </a:rPr>
              <a:t>атом </a:t>
            </a:r>
            <a:r>
              <a:rPr sz="1200" dirty="0">
                <a:latin typeface="Times New Roman"/>
                <a:cs typeface="Times New Roman"/>
              </a:rPr>
              <a:t>рідкісноземельного </a:t>
            </a:r>
            <a:r>
              <a:rPr sz="1200" spc="-5" dirty="0">
                <a:latin typeface="Times New Roman"/>
                <a:cs typeface="Times New Roman"/>
              </a:rPr>
              <a:t>елемента). Ці </a:t>
            </a:r>
            <a:r>
              <a:rPr sz="1200" dirty="0">
                <a:latin typeface="Times New Roman"/>
                <a:cs typeface="Times New Roman"/>
              </a:rPr>
              <a:t>сполуки </a:t>
            </a:r>
            <a:r>
              <a:rPr sz="1200" spc="-5" dirty="0">
                <a:latin typeface="Times New Roman"/>
                <a:cs typeface="Times New Roman"/>
              </a:rPr>
              <a:t>досить </a:t>
            </a:r>
            <a:r>
              <a:rPr sz="1200" dirty="0">
                <a:latin typeface="Times New Roman"/>
                <a:cs typeface="Times New Roman"/>
              </a:rPr>
              <a:t>міцні і </a:t>
            </a:r>
            <a:r>
              <a:rPr sz="1200" spc="-5" dirty="0">
                <a:latin typeface="Times New Roman"/>
                <a:cs typeface="Times New Roman"/>
              </a:rPr>
              <a:t>мають сольо-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вий характер. При нагріванні </a:t>
            </a:r>
            <a:r>
              <a:rPr sz="1200" dirty="0">
                <a:latin typeface="Times New Roman"/>
                <a:cs typeface="Times New Roman"/>
              </a:rPr>
              <a:t>в кисні рідкоземельні </a:t>
            </a:r>
            <a:r>
              <a:rPr sz="1200" spc="-5" dirty="0">
                <a:latin typeface="Times New Roman"/>
                <a:cs typeface="Times New Roman"/>
              </a:rPr>
              <a:t>метали </a:t>
            </a:r>
            <a:r>
              <a:rPr sz="1200" dirty="0">
                <a:latin typeface="Times New Roman"/>
                <a:cs typeface="Times New Roman"/>
              </a:rPr>
              <a:t>легко </a:t>
            </a:r>
            <a:r>
              <a:rPr sz="1200" spc="-5" dirty="0">
                <a:latin typeface="Times New Roman"/>
                <a:cs typeface="Times New Roman"/>
              </a:rPr>
              <a:t>реагують </a:t>
            </a:r>
            <a:r>
              <a:rPr sz="1200" dirty="0">
                <a:latin typeface="Times New Roman"/>
                <a:cs typeface="Times New Roman"/>
              </a:rPr>
              <a:t>з ним, утво-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рюючи оксиди: Ме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CeO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Pr</a:t>
            </a:r>
            <a:r>
              <a:rPr sz="1200" spc="-7" baseline="-10416" dirty="0">
                <a:latin typeface="Times New Roman"/>
                <a:cs typeface="Times New Roman"/>
              </a:rPr>
              <a:t>6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11</a:t>
            </a:r>
            <a:r>
              <a:rPr sz="1200" spc="-5" dirty="0">
                <a:latin typeface="Times New Roman"/>
                <a:cs typeface="Times New Roman"/>
              </a:rPr>
              <a:t>, Tb</a:t>
            </a:r>
            <a:r>
              <a:rPr sz="1200" spc="-7" baseline="-10416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7 </a:t>
            </a:r>
            <a:r>
              <a:rPr sz="1200" spc="-5" dirty="0">
                <a:latin typeface="Times New Roman"/>
                <a:cs typeface="Times New Roman"/>
              </a:rPr>
              <a:t>(лише тільки Sc та </a:t>
            </a:r>
            <a:r>
              <a:rPr sz="1200" dirty="0">
                <a:latin typeface="Times New Roman"/>
                <a:cs typeface="Times New Roman"/>
              </a:rPr>
              <a:t>Y за допомогою утворен-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захисної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оксидної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плівки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стійкими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повітрі,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навіть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1000 °C).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Під час </a:t>
            </a:r>
            <a:r>
              <a:rPr sz="1200" spc="-15" dirty="0">
                <a:latin typeface="Times New Roman"/>
                <a:cs typeface="Times New Roman"/>
              </a:rPr>
              <a:t>горіння даних </a:t>
            </a:r>
            <a:r>
              <a:rPr sz="1200" spc="-10" dirty="0">
                <a:latin typeface="Times New Roman"/>
                <a:cs typeface="Times New Roman"/>
              </a:rPr>
              <a:t>металів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атмосфері </a:t>
            </a:r>
            <a:r>
              <a:rPr sz="1200" spc="-10" dirty="0">
                <a:latin typeface="Times New Roman"/>
                <a:cs typeface="Times New Roman"/>
              </a:rPr>
              <a:t>кисню виділяється </a:t>
            </a:r>
            <a:r>
              <a:rPr sz="1200" spc="-15" dirty="0">
                <a:latin typeface="Times New Roman"/>
                <a:cs typeface="Times New Roman"/>
              </a:rPr>
              <a:t>велика кількість тепла.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згорянні </a:t>
            </a:r>
            <a:r>
              <a:rPr sz="1200" dirty="0">
                <a:latin typeface="Times New Roman"/>
                <a:cs typeface="Times New Roman"/>
              </a:rPr>
              <a:t>1 г </a:t>
            </a:r>
            <a:r>
              <a:rPr sz="1200" spc="-15" dirty="0">
                <a:latin typeface="Times New Roman"/>
                <a:cs typeface="Times New Roman"/>
              </a:rPr>
              <a:t>лантану виділяється </a:t>
            </a:r>
            <a:r>
              <a:rPr sz="1200" spc="-10" dirty="0">
                <a:latin typeface="Times New Roman"/>
                <a:cs typeface="Times New Roman"/>
              </a:rPr>
              <a:t>939 кДж </a:t>
            </a:r>
            <a:r>
              <a:rPr sz="1200" spc="-15" dirty="0">
                <a:latin typeface="Times New Roman"/>
                <a:cs typeface="Times New Roman"/>
              </a:rPr>
              <a:t>тепла. </a:t>
            </a:r>
            <a:r>
              <a:rPr sz="1200" spc="-10" dirty="0">
                <a:latin typeface="Times New Roman"/>
                <a:cs typeface="Times New Roman"/>
              </a:rPr>
              <a:t>Для церію </a:t>
            </a:r>
            <a:r>
              <a:rPr sz="1200" spc="-15" dirty="0">
                <a:latin typeface="Times New Roman"/>
                <a:cs typeface="Times New Roman"/>
              </a:rPr>
              <a:t>характерною особливістю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властивість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пірофорності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(здатність </a:t>
            </a:r>
            <a:r>
              <a:rPr sz="1200" spc="-10" dirty="0">
                <a:latin typeface="Times New Roman"/>
                <a:cs typeface="Times New Roman"/>
              </a:rPr>
              <a:t>іскритися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розрізанні </a:t>
            </a:r>
            <a:r>
              <a:rPr sz="1200" spc="-10" dirty="0">
                <a:latin typeface="Times New Roman"/>
                <a:cs typeface="Times New Roman"/>
              </a:rPr>
              <a:t>металу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повітрі).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Лантан, церій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інші </a:t>
            </a:r>
            <a:r>
              <a:rPr sz="1200" spc="-5" dirty="0">
                <a:latin typeface="Times New Roman"/>
                <a:cs typeface="Times New Roman"/>
              </a:rPr>
              <a:t>рідкоземельні </a:t>
            </a:r>
            <a:r>
              <a:rPr sz="1200" dirty="0">
                <a:latin typeface="Times New Roman"/>
                <a:cs typeface="Times New Roman"/>
              </a:rPr>
              <a:t>метали </a:t>
            </a:r>
            <a:r>
              <a:rPr sz="1200" spc="-5" dirty="0">
                <a:latin typeface="Times New Roman"/>
                <a:cs typeface="Times New Roman"/>
              </a:rPr>
              <a:t>вже при </a:t>
            </a:r>
            <a:r>
              <a:rPr sz="1200" dirty="0">
                <a:latin typeface="Times New Roman"/>
                <a:cs typeface="Times New Roman"/>
              </a:rPr>
              <a:t>звичайній </a:t>
            </a:r>
            <a:r>
              <a:rPr sz="1200" spc="-5" dirty="0">
                <a:latin typeface="Times New Roman"/>
                <a:cs typeface="Times New Roman"/>
              </a:rPr>
              <a:t>температурі реагу-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водою та кислотами,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не окислюють, </a:t>
            </a:r>
            <a:r>
              <a:rPr sz="1200" dirty="0">
                <a:latin typeface="Times New Roman"/>
                <a:cs typeface="Times New Roman"/>
              </a:rPr>
              <a:t>виділяючи </a:t>
            </a:r>
            <a:r>
              <a:rPr sz="1200" spc="-5" dirty="0">
                <a:latin typeface="Times New Roman"/>
                <a:cs typeface="Times New Roman"/>
              </a:rPr>
              <a:t>водень.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високу актив- </a:t>
            </a:r>
            <a:r>
              <a:rPr sz="1200" dirty="0">
                <a:latin typeface="Times New Roman"/>
                <a:cs typeface="Times New Roman"/>
              </a:rPr>
              <a:t> ність до </a:t>
            </a:r>
            <a:r>
              <a:rPr sz="1200" spc="-5" dirty="0">
                <a:latin typeface="Times New Roman"/>
                <a:cs typeface="Times New Roman"/>
              </a:rPr>
              <a:t>атмосферного </a:t>
            </a:r>
            <a:r>
              <a:rPr sz="1200" dirty="0">
                <a:latin typeface="Times New Roman"/>
                <a:cs typeface="Times New Roman"/>
              </a:rPr>
              <a:t>кисню </a:t>
            </a:r>
            <a:r>
              <a:rPr sz="1200" spc="-5" dirty="0">
                <a:latin typeface="Times New Roman"/>
                <a:cs typeface="Times New Roman"/>
              </a:rPr>
              <a:t>та воді лантан, </a:t>
            </a:r>
            <a:r>
              <a:rPr sz="1200" dirty="0">
                <a:latin typeface="Times New Roman"/>
                <a:cs typeface="Times New Roman"/>
              </a:rPr>
              <a:t>церій, </a:t>
            </a:r>
            <a:r>
              <a:rPr sz="1200" spc="-5" dirty="0">
                <a:latin typeface="Times New Roman"/>
                <a:cs typeface="Times New Roman"/>
              </a:rPr>
              <a:t>празеодим, неодим та </a:t>
            </a:r>
            <a:r>
              <a:rPr sz="1200" dirty="0">
                <a:latin typeface="Times New Roman"/>
                <a:cs typeface="Times New Roman"/>
              </a:rPr>
              <a:t>європій </a:t>
            </a:r>
            <a:r>
              <a:rPr sz="1200" spc="-5" dirty="0">
                <a:latin typeface="Times New Roman"/>
                <a:cs typeface="Times New Roman"/>
              </a:rPr>
              <a:t>слід </a:t>
            </a:r>
            <a:r>
              <a:rPr sz="1200" dirty="0">
                <a:latin typeface="Times New Roman"/>
                <a:cs typeface="Times New Roman"/>
              </a:rPr>
              <a:t> зберігати в </a:t>
            </a:r>
            <a:r>
              <a:rPr sz="1200" spc="-5" dirty="0">
                <a:latin typeface="Times New Roman"/>
                <a:cs typeface="Times New Roman"/>
              </a:rPr>
              <a:t>парафіні, інші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рідкоземельних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окислюються </a:t>
            </a:r>
            <a:r>
              <a:rPr sz="1200" dirty="0">
                <a:latin typeface="Times New Roman"/>
                <a:cs typeface="Times New Roman"/>
              </a:rPr>
              <a:t>погано (за </a:t>
            </a:r>
            <a:r>
              <a:rPr sz="1200" spc="-5" dirty="0">
                <a:latin typeface="Times New Roman"/>
                <a:cs typeface="Times New Roman"/>
              </a:rPr>
              <a:t>винятком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самарію, він повільно окислюється, спочатку покриваючись </a:t>
            </a:r>
            <a:r>
              <a:rPr sz="1200" dirty="0">
                <a:latin typeface="Times New Roman"/>
                <a:cs typeface="Times New Roman"/>
              </a:rPr>
              <a:t>темної </a:t>
            </a:r>
            <a:r>
              <a:rPr sz="1200" spc="-5" dirty="0">
                <a:latin typeface="Times New Roman"/>
                <a:cs typeface="Times New Roman"/>
              </a:rPr>
              <a:t>плівкою тривалент-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</a:t>
            </a:r>
            <a:r>
              <a:rPr sz="1200" dirty="0">
                <a:latin typeface="Times New Roman"/>
                <a:cs typeface="Times New Roman"/>
              </a:rPr>
              <a:t>оксиду </a:t>
            </a:r>
            <a:r>
              <a:rPr sz="1200" spc="-5" dirty="0">
                <a:latin typeface="Times New Roman"/>
                <a:cs typeface="Times New Roman"/>
              </a:rPr>
              <a:t>Sm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потім повністю перетворюється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порошок </a:t>
            </a:r>
            <a:r>
              <a:rPr sz="1200" dirty="0">
                <a:latin typeface="Times New Roman"/>
                <a:cs typeface="Times New Roman"/>
              </a:rPr>
              <a:t>жовтого </a:t>
            </a:r>
            <a:r>
              <a:rPr sz="1200" spc="-5" dirty="0">
                <a:latin typeface="Times New Roman"/>
                <a:cs typeface="Times New Roman"/>
              </a:rPr>
              <a:t>відтінку), 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5" dirty="0">
                <a:latin typeface="Times New Roman"/>
                <a:cs typeface="Times New Roman"/>
              </a:rPr>
              <a:t> можна</a:t>
            </a:r>
            <a:r>
              <a:rPr sz="1200" dirty="0">
                <a:latin typeface="Times New Roman"/>
                <a:cs typeface="Times New Roman"/>
              </a:rPr>
              <a:t> зберігати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нормальних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умовах</a:t>
            </a:r>
            <a:r>
              <a:rPr sz="1200" spc="-5" dirty="0">
                <a:latin typeface="Times New Roman"/>
                <a:cs typeface="Times New Roman"/>
              </a:rPr>
              <a:t> без </a:t>
            </a:r>
            <a:r>
              <a:rPr sz="1200" dirty="0">
                <a:latin typeface="Times New Roman"/>
                <a:cs typeface="Times New Roman"/>
              </a:rPr>
              <a:t>захисних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речовин.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Рідкоземельні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найчастіше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виявляють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ступінь</a:t>
            </a:r>
            <a:r>
              <a:rPr sz="1200" dirty="0">
                <a:latin typeface="Times New Roman"/>
                <a:cs typeface="Times New Roman"/>
              </a:rPr>
              <a:t> окислення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+3.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Через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 найбільш </a:t>
            </a:r>
            <a:r>
              <a:rPr sz="1200" spc="-5" dirty="0">
                <a:latin typeface="Times New Roman"/>
                <a:cs typeface="Times New Roman"/>
              </a:rPr>
              <a:t>характерними </a:t>
            </a:r>
            <a:r>
              <a:rPr sz="1200" dirty="0">
                <a:latin typeface="Times New Roman"/>
                <a:cs typeface="Times New Roman"/>
              </a:rPr>
              <a:t>є оксиди </a:t>
            </a:r>
            <a:r>
              <a:rPr sz="1200" spc="-5" dirty="0">
                <a:latin typeface="Times New Roman"/>
                <a:cs typeface="Times New Roman"/>
              </a:rPr>
              <a:t>Ме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тверді, міцні та тугоплавкі сполуки. Будучи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основними оксидами, вони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більшості </a:t>
            </a:r>
            <a:r>
              <a:rPr sz="1200" spc="-10" dirty="0">
                <a:latin typeface="Times New Roman"/>
                <a:cs typeface="Times New Roman"/>
              </a:rPr>
              <a:t>елементів здатні </a:t>
            </a:r>
            <a:r>
              <a:rPr sz="1200" spc="-15" dirty="0">
                <a:latin typeface="Times New Roman"/>
                <a:cs typeface="Times New Roman"/>
              </a:rPr>
              <a:t>сполучатися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водою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ство-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рювати основи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Ме(OH)</a:t>
            </a:r>
            <a:r>
              <a:rPr sz="1200" spc="-22" baseline="-10416" dirty="0">
                <a:latin typeface="Times New Roman"/>
                <a:cs typeface="Times New Roman"/>
              </a:rPr>
              <a:t>3</a:t>
            </a:r>
            <a:r>
              <a:rPr sz="1200" spc="-15" dirty="0">
                <a:latin typeface="Times New Roman"/>
                <a:cs typeface="Times New Roman"/>
              </a:rPr>
              <a:t>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Гідроксиди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рідкоземельних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металів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малорозчинні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воді.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Оскільки </a:t>
            </a:r>
            <a:r>
              <a:rPr sz="1200" dirty="0">
                <a:latin typeface="Times New Roman"/>
                <a:cs typeface="Times New Roman"/>
              </a:rPr>
              <a:t>метали даної </a:t>
            </a:r>
            <a:r>
              <a:rPr sz="1200" spc="-5" dirty="0">
                <a:latin typeface="Times New Roman"/>
                <a:cs typeface="Times New Roman"/>
              </a:rPr>
              <a:t>підгрупи активні, </a:t>
            </a:r>
            <a:r>
              <a:rPr sz="1200" dirty="0">
                <a:latin typeface="Times New Roman"/>
                <a:cs typeface="Times New Roman"/>
              </a:rPr>
              <a:t>а їх солі з </a:t>
            </a:r>
            <a:r>
              <a:rPr sz="1200" spc="-5" dirty="0">
                <a:latin typeface="Times New Roman"/>
                <a:cs typeface="Times New Roman"/>
              </a:rPr>
              <a:t>сильними кислотами розчинні,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dirty="0">
                <a:latin typeface="Times New Roman"/>
                <a:cs typeface="Times New Roman"/>
              </a:rPr>
              <a:t> легко розчиняються в</a:t>
            </a:r>
            <a:r>
              <a:rPr sz="1200" spc="-5" dirty="0">
                <a:latin typeface="Times New Roman"/>
                <a:cs typeface="Times New Roman"/>
              </a:rPr>
              <a:t> кислотах,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окислюють,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кислотах,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окислюють.</a:t>
            </a:r>
            <a:endParaRPr sz="1200">
              <a:latin typeface="Times New Roman"/>
              <a:cs typeface="Times New Roman"/>
            </a:endParaRPr>
          </a:p>
          <a:p>
            <a:pPr marL="3765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Всі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рідкоземельні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метали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енергійно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реагують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галогенами,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створюючи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МеHal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endParaRPr sz="1200" baseline="-10416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(Hal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галоген).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сіркою та</a:t>
            </a:r>
            <a:r>
              <a:rPr sz="1200" dirty="0">
                <a:latin typeface="Times New Roman"/>
                <a:cs typeface="Times New Roman"/>
              </a:rPr>
              <a:t> селеном</a:t>
            </a:r>
            <a:r>
              <a:rPr sz="1200" spc="-5" dirty="0">
                <a:latin typeface="Times New Roman"/>
                <a:cs typeface="Times New Roman"/>
              </a:rPr>
              <a:t> вони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 реагують,</a:t>
            </a:r>
            <a:r>
              <a:rPr sz="1200" dirty="0">
                <a:latin typeface="Times New Roman"/>
                <a:cs typeface="Times New Roman"/>
              </a:rPr>
              <a:t> але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230245" marR="81915" lvl="1" indent="700405" algn="r">
              <a:lnSpc>
                <a:spcPts val="1610"/>
              </a:lnSpc>
              <a:spcBef>
                <a:spcPts val="965"/>
              </a:spcBef>
              <a:buAutoNum type="arabicPeriod" startAt="3"/>
              <a:tabLst>
                <a:tab pos="433197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ЗАСТОСУВАННЯ  РІДКОЗЕМЕЛЬНИХ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МЕТАЛІВ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Рідкоземельні елементи використовують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різних галузях техніки: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радіоелектро- </a:t>
            </a:r>
            <a:r>
              <a:rPr sz="1200" dirty="0">
                <a:latin typeface="Times New Roman"/>
                <a:cs typeface="Times New Roman"/>
              </a:rPr>
              <a:t> ніці,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приладобудуванні,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атомній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техніці,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машинобудуванні,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хімічній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металургії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88900" marR="8064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Мішметал </a:t>
            </a:r>
            <a:r>
              <a:rPr sz="1200" dirty="0">
                <a:latin typeface="Times New Roman"/>
                <a:cs typeface="Times New Roman"/>
              </a:rPr>
              <a:t>(нім. </a:t>
            </a:r>
            <a:r>
              <a:rPr sz="1200" spc="-5" dirty="0">
                <a:latin typeface="Times New Roman"/>
                <a:cs typeface="Times New Roman"/>
              </a:rPr>
              <a:t>Mischmetall </a:t>
            </a:r>
            <a:r>
              <a:rPr sz="1200" dirty="0">
                <a:latin typeface="Times New Roman"/>
                <a:cs typeface="Times New Roman"/>
              </a:rPr>
              <a:t>– суміш </a:t>
            </a:r>
            <a:r>
              <a:rPr sz="1200" spc="-5" dirty="0">
                <a:latin typeface="Times New Roman"/>
                <a:cs typeface="Times New Roman"/>
              </a:rPr>
              <a:t>металів), мішметал </a:t>
            </a:r>
            <a:r>
              <a:rPr sz="1200" dirty="0">
                <a:latin typeface="Times New Roman"/>
                <a:cs typeface="Times New Roman"/>
              </a:rPr>
              <a:t>– сплав рідкоземельних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елементів </a:t>
            </a:r>
            <a:r>
              <a:rPr sz="1200" spc="-5" dirty="0">
                <a:latin typeface="Times New Roman"/>
                <a:cs typeface="Times New Roman"/>
              </a:rPr>
              <a:t>на основі </a:t>
            </a:r>
            <a:r>
              <a:rPr sz="1200" dirty="0">
                <a:latin typeface="Times New Roman"/>
                <a:cs typeface="Times New Roman"/>
              </a:rPr>
              <a:t>церію з лантаном, неодимом, </a:t>
            </a:r>
            <a:r>
              <a:rPr sz="1200" spc="-5" dirty="0">
                <a:latin typeface="Times New Roman"/>
                <a:cs typeface="Times New Roman"/>
              </a:rPr>
              <a:t>залізом, кремнієм тощо. </a:t>
            </a:r>
            <a:r>
              <a:rPr sz="1200" dirty="0">
                <a:latin typeface="Times New Roman"/>
                <a:cs typeface="Times New Roman"/>
              </a:rPr>
              <a:t>Він є </a:t>
            </a:r>
            <a:r>
              <a:rPr sz="1200" spc="-5" dirty="0">
                <a:latin typeface="Times New Roman"/>
                <a:cs typeface="Times New Roman"/>
              </a:rPr>
              <a:t>проміж-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 продуктом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виробництва </a:t>
            </a:r>
            <a:r>
              <a:rPr sz="1200" dirty="0">
                <a:latin typeface="Times New Roman"/>
                <a:cs typeface="Times New Roman"/>
              </a:rPr>
              <a:t>чистих рідкісноземельних металів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сплавів,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dirty="0">
                <a:latin typeface="Times New Roman"/>
                <a:cs typeface="Times New Roman"/>
              </a:rPr>
              <a:t> отримується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переробці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руди.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Конкретний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родовищем.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даний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</a:t>
            </a:r>
            <a:r>
              <a:rPr sz="1200" spc="-5" dirty="0">
                <a:latin typeface="Times New Roman"/>
                <a:cs typeface="Times New Roman"/>
              </a:rPr>
              <a:t> основним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виробником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мішметалу</a:t>
            </a:r>
            <a:r>
              <a:rPr sz="1200" dirty="0">
                <a:latin typeface="Times New Roman"/>
                <a:cs typeface="Times New Roman"/>
              </a:rPr>
              <a:t> є</a:t>
            </a:r>
            <a:r>
              <a:rPr sz="1200" spc="-5" dirty="0">
                <a:latin typeface="Times New Roman"/>
                <a:cs typeface="Times New Roman"/>
              </a:rPr>
              <a:t> Китай.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Мішметали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dirty="0">
                <a:latin typeface="Times New Roman"/>
                <a:cs typeface="Times New Roman"/>
              </a:rPr>
              <a:t>як поглинач кисню в </a:t>
            </a:r>
            <a:r>
              <a:rPr sz="1200" spc="-5" dirty="0">
                <a:latin typeface="Times New Roman"/>
                <a:cs typeface="Times New Roman"/>
              </a:rPr>
              <a:t>вакуумних трубках (гетери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газовбирачі, </a:t>
            </a:r>
            <a:r>
              <a:rPr sz="1200" dirty="0">
                <a:latin typeface="Times New Roman"/>
                <a:cs typeface="Times New Roman"/>
              </a:rPr>
              <a:t>речовини з </a:t>
            </a:r>
            <a:r>
              <a:rPr sz="1200" spc="-5" dirty="0">
                <a:latin typeface="Times New Roman"/>
                <a:cs typeface="Times New Roman"/>
              </a:rPr>
              <a:t>високою вбирною </a:t>
            </a:r>
            <a:r>
              <a:rPr sz="1200" dirty="0">
                <a:latin typeface="Times New Roman"/>
                <a:cs typeface="Times New Roman"/>
              </a:rPr>
              <a:t>спроможністю щодо </a:t>
            </a:r>
            <a:r>
              <a:rPr sz="1200" spc="-5" dirty="0">
                <a:latin typeface="Times New Roman"/>
                <a:cs typeface="Times New Roman"/>
              </a:rPr>
              <a:t>кисню, водню, азоту,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вуглекислого газу, пари води та інших газів,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інертних);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акумуляторах, які вико-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ристовують </a:t>
            </a:r>
            <a:r>
              <a:rPr sz="1200" dirty="0">
                <a:latin typeface="Times New Roman"/>
                <a:cs typeface="Times New Roman"/>
              </a:rPr>
              <a:t>гідриди </a:t>
            </a:r>
            <a:r>
              <a:rPr sz="1200" spc="-5" dirty="0">
                <a:latin typeface="Times New Roman"/>
                <a:cs typeface="Times New Roman"/>
              </a:rPr>
              <a:t>металів; </a:t>
            </a:r>
            <a:r>
              <a:rPr sz="1200" dirty="0">
                <a:latin typeface="Times New Roman"/>
                <a:cs typeface="Times New Roman"/>
              </a:rPr>
              <a:t>як пірофорного матеріалу в піротехніці; як </a:t>
            </a:r>
            <a:r>
              <a:rPr sz="1200" spc="-5" dirty="0">
                <a:latin typeface="Times New Roman"/>
                <a:cs typeface="Times New Roman"/>
              </a:rPr>
              <a:t>легуюча </a:t>
            </a:r>
            <a:r>
              <a:rPr sz="1200" dirty="0">
                <a:latin typeface="Times New Roman"/>
                <a:cs typeface="Times New Roman"/>
              </a:rPr>
              <a:t>доба-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вка при виготовленні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інших </a:t>
            </a:r>
            <a:r>
              <a:rPr sz="1200" spc="-5" dirty="0">
                <a:latin typeface="Times New Roman"/>
                <a:cs typeface="Times New Roman"/>
              </a:rPr>
              <a:t>сплавів. Найбільш </a:t>
            </a:r>
            <a:r>
              <a:rPr sz="1200" dirty="0">
                <a:latin typeface="Times New Roman"/>
                <a:cs typeface="Times New Roman"/>
              </a:rPr>
              <a:t>відомий мішметал – фероце-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містить приблизно </a:t>
            </a:r>
            <a:r>
              <a:rPr sz="1200" dirty="0">
                <a:latin typeface="Times New Roman"/>
                <a:cs typeface="Times New Roman"/>
              </a:rPr>
              <a:t>45...50 % </a:t>
            </a:r>
            <a:r>
              <a:rPr sz="1200" spc="-5" dirty="0">
                <a:latin typeface="Times New Roman"/>
                <a:cs typeface="Times New Roman"/>
              </a:rPr>
              <a:t>Се, </a:t>
            </a:r>
            <a:r>
              <a:rPr sz="1200" dirty="0">
                <a:latin typeface="Times New Roman"/>
                <a:cs typeface="Times New Roman"/>
              </a:rPr>
              <a:t>20...25 % La, 15 % Nd, 10 % інших </a:t>
            </a:r>
            <a:r>
              <a:rPr sz="1200" spc="-5" dirty="0">
                <a:latin typeface="Times New Roman"/>
                <a:cs typeface="Times New Roman"/>
              </a:rPr>
              <a:t>рідкоземе-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льних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заліза.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відомий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назвою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«метал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Ауера»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честь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80"/>
              </a:spcBef>
            </a:pPr>
            <a:r>
              <a:rPr sz="1000" spc="-5" dirty="0">
                <a:latin typeface="Times New Roman"/>
                <a:cs typeface="Times New Roman"/>
              </a:rPr>
              <a:t>275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89" y="5403596"/>
            <a:ext cx="5786755" cy="45789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294767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14.1.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Мікроструктура 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Х17Н2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добавок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добавкою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0,3</a:t>
            </a:r>
            <a:r>
              <a:rPr sz="1000" dirty="0">
                <a:latin typeface="Times New Roman"/>
                <a:cs typeface="Times New Roman"/>
              </a:rPr>
              <a:t> %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РЗМ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Рідкоземельні </a:t>
            </a:r>
            <a:r>
              <a:rPr sz="1200" dirty="0">
                <a:latin typeface="Times New Roman"/>
                <a:cs typeface="Times New Roman"/>
              </a:rPr>
              <a:t>метали </a:t>
            </a:r>
            <a:r>
              <a:rPr sz="1200" spc="-5" dirty="0">
                <a:latin typeface="Times New Roman"/>
                <a:cs typeface="Times New Roman"/>
              </a:rPr>
              <a:t>впливають на </a:t>
            </a:r>
            <a:r>
              <a:rPr sz="1200" dirty="0">
                <a:latin typeface="Times New Roman"/>
                <a:cs typeface="Times New Roman"/>
              </a:rPr>
              <a:t>фазові </a:t>
            </a:r>
            <a:r>
              <a:rPr sz="1200" spc="-5" dirty="0">
                <a:latin typeface="Times New Roman"/>
                <a:cs typeface="Times New Roman"/>
              </a:rPr>
              <a:t>складові сталі, форму,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струк-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турно-вільного фериту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розподіл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карбідної</a:t>
            </a:r>
            <a:r>
              <a:rPr sz="1200" spc="-5" dirty="0">
                <a:latin typeface="Times New Roman"/>
                <a:cs typeface="Times New Roman"/>
              </a:rPr>
              <a:t> фази.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Структурно-вільний ферит </a:t>
            </a:r>
            <a:r>
              <a:rPr sz="1200" dirty="0">
                <a:latin typeface="Times New Roman"/>
                <a:cs typeface="Times New Roman"/>
              </a:rPr>
              <a:t>немодифікованої </a:t>
            </a:r>
            <a:r>
              <a:rPr sz="1200" spc="-5" dirty="0">
                <a:latin typeface="Times New Roman"/>
                <a:cs typeface="Times New Roman"/>
              </a:rPr>
              <a:t>сталі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форму смуг, які </a:t>
            </a:r>
            <a:r>
              <a:rPr sz="1200" dirty="0">
                <a:latin typeface="Times New Roman"/>
                <a:cs typeface="Times New Roman"/>
              </a:rPr>
              <a:t>представля-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</a:t>
            </a:r>
            <a:r>
              <a:rPr sz="1200" dirty="0">
                <a:latin typeface="Times New Roman"/>
                <a:cs typeface="Times New Roman"/>
              </a:rPr>
              <a:t>собою </a:t>
            </a:r>
            <a:r>
              <a:rPr sz="1200" spc="-5" dirty="0">
                <a:latin typeface="Times New Roman"/>
                <a:cs typeface="Times New Roman"/>
              </a:rPr>
              <a:t>досить великі прошарки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границями </a:t>
            </a:r>
            <a:r>
              <a:rPr sz="1200" dirty="0">
                <a:latin typeface="Times New Roman"/>
                <a:cs typeface="Times New Roman"/>
              </a:rPr>
              <a:t>колишніх </a:t>
            </a:r>
            <a:r>
              <a:rPr sz="1200" spc="-5" dirty="0">
                <a:latin typeface="Times New Roman"/>
                <a:cs typeface="Times New Roman"/>
              </a:rPr>
              <a:t>аустенітних зерен.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модифікуванні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РЗМ структурно-вільний </a:t>
            </a:r>
            <a:r>
              <a:rPr sz="1200" dirty="0">
                <a:latin typeface="Times New Roman"/>
                <a:cs typeface="Times New Roman"/>
              </a:rPr>
              <a:t>ферит </a:t>
            </a:r>
            <a:r>
              <a:rPr sz="1200" spc="-5" dirty="0">
                <a:latin typeface="Times New Roman"/>
                <a:cs typeface="Times New Roman"/>
              </a:rPr>
              <a:t>набуває форму розрізнених діля-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нок невеликої довжини по граничної поверхні </a:t>
            </a:r>
            <a:r>
              <a:rPr sz="1200" dirty="0">
                <a:latin typeface="Times New Roman"/>
                <a:cs typeface="Times New Roman"/>
              </a:rPr>
              <a:t>колишніх </a:t>
            </a:r>
            <a:r>
              <a:rPr sz="1200" spc="-5" dirty="0">
                <a:latin typeface="Times New Roman"/>
                <a:cs typeface="Times New Roman"/>
              </a:rPr>
              <a:t>аустенітних кристалів. Кіль- </a:t>
            </a:r>
            <a:r>
              <a:rPr sz="1200" dirty="0">
                <a:latin typeface="Times New Roman"/>
                <a:cs typeface="Times New Roman"/>
              </a:rPr>
              <a:t> 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фериту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РЗМ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зменшується</a:t>
            </a:r>
            <a:r>
              <a:rPr sz="1200" dirty="0">
                <a:latin typeface="Times New Roman"/>
                <a:cs typeface="Times New Roman"/>
              </a:rPr>
              <a:t> майже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 рази.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Модифікування</a:t>
            </a:r>
            <a:r>
              <a:rPr sz="1200" dirty="0">
                <a:latin typeface="Times New Roman"/>
                <a:cs typeface="Times New Roman"/>
              </a:rPr>
              <a:t> сталі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рідкоземельними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покращує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корозійну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стійкість </a:t>
            </a:r>
            <a:r>
              <a:rPr sz="1200" dirty="0">
                <a:latin typeface="Times New Roman"/>
                <a:cs typeface="Times New Roman"/>
              </a:rPr>
              <a:t> сталі </a:t>
            </a:r>
            <a:r>
              <a:rPr sz="1200" spc="-5" dirty="0">
                <a:latin typeface="Times New Roman"/>
                <a:cs typeface="Times New Roman"/>
              </a:rPr>
              <a:t>Х17Н2, особливо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середовищі,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містить </a:t>
            </a:r>
            <a:r>
              <a:rPr sz="1200" dirty="0">
                <a:latin typeface="Times New Roman"/>
                <a:cs typeface="Times New Roman"/>
              </a:rPr>
              <a:t>іони </a:t>
            </a:r>
            <a:r>
              <a:rPr sz="1200" spc="-5" dirty="0">
                <a:latin typeface="Times New Roman"/>
                <a:cs typeface="Times New Roman"/>
              </a:rPr>
              <a:t>хлору, які сприяють розвитку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разкової </a:t>
            </a:r>
            <a:r>
              <a:rPr sz="1200" dirty="0">
                <a:latin typeface="Times New Roman"/>
                <a:cs typeface="Times New Roman"/>
              </a:rPr>
              <a:t>корозії.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Рідкоземельні </a:t>
            </a:r>
            <a:r>
              <a:rPr sz="1200" dirty="0">
                <a:latin typeface="Times New Roman"/>
                <a:cs typeface="Times New Roman"/>
              </a:rPr>
              <a:t>метали </a:t>
            </a:r>
            <a:r>
              <a:rPr sz="1200" spc="-5" dirty="0">
                <a:latin typeface="Times New Roman"/>
                <a:cs typeface="Times New Roman"/>
              </a:rPr>
              <a:t>(особливо неодим) підвищують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сталі. </a:t>
            </a:r>
            <a:r>
              <a:rPr sz="1200" dirty="0">
                <a:latin typeface="Times New Roman"/>
                <a:cs typeface="Times New Roman"/>
              </a:rPr>
              <a:t>Церій, </a:t>
            </a:r>
            <a:r>
              <a:rPr sz="1200" spc="-5" dirty="0">
                <a:latin typeface="Times New Roman"/>
                <a:cs typeface="Times New Roman"/>
              </a:rPr>
              <a:t>лантан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мішметал підвищують </a:t>
            </a:r>
            <a:r>
              <a:rPr sz="1200" dirty="0">
                <a:latin typeface="Times New Roman"/>
                <a:cs typeface="Times New Roman"/>
              </a:rPr>
              <a:t>межу міцності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10...12 % та </a:t>
            </a:r>
            <a:r>
              <a:rPr sz="1200" spc="-5" dirty="0">
                <a:latin typeface="Times New Roman"/>
                <a:cs typeface="Times New Roman"/>
              </a:rPr>
              <a:t>межу плинності на </a:t>
            </a:r>
            <a:r>
              <a:rPr sz="1200" dirty="0">
                <a:latin typeface="Times New Roman"/>
                <a:cs typeface="Times New Roman"/>
              </a:rPr>
              <a:t>12...20 %.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Неодим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межу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</a:t>
            </a:r>
            <a:r>
              <a:rPr sz="1200" dirty="0">
                <a:latin typeface="Times New Roman"/>
                <a:cs typeface="Times New Roman"/>
              </a:rPr>
              <a:t> сталі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18 %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плинності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20...30 %.</a:t>
            </a:r>
            <a:r>
              <a:rPr sz="1200" dirty="0">
                <a:latin typeface="Times New Roman"/>
                <a:cs typeface="Times New Roman"/>
              </a:rPr>
              <a:t> Ударна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 при модифікуванні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РЗМ збільшується </a:t>
            </a:r>
            <a:r>
              <a:rPr sz="1200" dirty="0">
                <a:latin typeface="Times New Roman"/>
                <a:cs typeface="Times New Roman"/>
              </a:rPr>
              <a:t>в 1,5...2 рази. Відносне </a:t>
            </a:r>
            <a:r>
              <a:rPr sz="1200" spc="-5" dirty="0">
                <a:latin typeface="Times New Roman"/>
                <a:cs typeface="Times New Roman"/>
              </a:rPr>
              <a:t>подовжен-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та звуження </a:t>
            </a:r>
            <a:r>
              <a:rPr sz="1200" dirty="0">
                <a:latin typeface="Times New Roman"/>
                <a:cs typeface="Times New Roman"/>
              </a:rPr>
              <a:t>істотно </a:t>
            </a:r>
            <a:r>
              <a:rPr sz="1200" spc="-5" dirty="0">
                <a:latin typeface="Times New Roman"/>
                <a:cs typeface="Times New Roman"/>
              </a:rPr>
              <a:t>не змінюються. </a:t>
            </a:r>
            <a:r>
              <a:rPr sz="1200" dirty="0">
                <a:latin typeface="Times New Roman"/>
                <a:cs typeface="Times New Roman"/>
              </a:rPr>
              <a:t>Модифікування </a:t>
            </a:r>
            <a:r>
              <a:rPr sz="1200" spc="-5" dirty="0">
                <a:latin typeface="Times New Roman"/>
                <a:cs typeface="Times New Roman"/>
              </a:rPr>
              <a:t>сталі РЗМ та мішметалом спри- </a:t>
            </a:r>
            <a:r>
              <a:rPr sz="1200" dirty="0">
                <a:latin typeface="Times New Roman"/>
                <a:cs typeface="Times New Roman"/>
              </a:rPr>
              <a:t> яє </a:t>
            </a:r>
            <a:r>
              <a:rPr sz="1200" spc="-5" dirty="0">
                <a:latin typeface="Times New Roman"/>
                <a:cs typeface="Times New Roman"/>
              </a:rPr>
              <a:t>збереженню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5" dirty="0">
                <a:latin typeface="Times New Roman"/>
                <a:cs typeface="Times New Roman"/>
              </a:rPr>
              <a:t> високого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Широко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La, </a:t>
            </a:r>
            <a:r>
              <a:rPr sz="1200" spc="-5" dirty="0">
                <a:latin typeface="Times New Roman"/>
                <a:cs typeface="Times New Roman"/>
              </a:rPr>
              <a:t>Ce, Nd, Pr при виробництві </a:t>
            </a:r>
            <a:r>
              <a:rPr sz="1200" dirty="0">
                <a:latin typeface="Times New Roman"/>
                <a:cs typeface="Times New Roman"/>
              </a:rPr>
              <a:t>скла 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оксидів </a:t>
            </a:r>
            <a:r>
              <a:rPr sz="1200" spc="-5" dirty="0">
                <a:latin typeface="Times New Roman"/>
                <a:cs typeface="Times New Roman"/>
              </a:rPr>
              <a:t>та ін-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ших з’єднань. Ці елементи підвищують прозорість скла. Рідкоземельні елементи вхо-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дять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складу </a:t>
            </a:r>
            <a:r>
              <a:rPr sz="1200" dirty="0">
                <a:latin typeface="Times New Roman"/>
                <a:cs typeface="Times New Roman"/>
              </a:rPr>
              <a:t>стекол </a:t>
            </a:r>
            <a:r>
              <a:rPr sz="1200" spc="-5" dirty="0">
                <a:latin typeface="Times New Roman"/>
                <a:cs typeface="Times New Roman"/>
              </a:rPr>
              <a:t>спеціального призначення, які пропускають інфрачервоні проме-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поглинають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ультрафіолетові,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кислотно-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жаростійкого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75"/>
              </a:spcBef>
            </a:pPr>
            <a:r>
              <a:rPr sz="1000" spc="-5" dirty="0">
                <a:latin typeface="Times New Roman"/>
                <a:cs typeface="Times New Roman"/>
              </a:rPr>
              <a:t>276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65671" y="875786"/>
            <a:ext cx="4229100" cy="24860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австрійського хіміка </a:t>
            </a:r>
            <a:r>
              <a:rPr sz="1200" spc="-5" dirty="0">
                <a:latin typeface="Times New Roman"/>
                <a:cs typeface="Times New Roman"/>
              </a:rPr>
              <a:t>Карла Ауера </a:t>
            </a:r>
            <a:r>
              <a:rPr sz="1200" dirty="0">
                <a:latin typeface="Times New Roman"/>
                <a:cs typeface="Times New Roman"/>
              </a:rPr>
              <a:t>фон </a:t>
            </a:r>
            <a:r>
              <a:rPr sz="1200" spc="-5" dirty="0">
                <a:latin typeface="Times New Roman"/>
                <a:cs typeface="Times New Roman"/>
              </a:rPr>
              <a:t>Вельсбаха, який вперше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 виготовив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запатентував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1903 році). </a:t>
            </a:r>
            <a:r>
              <a:rPr sz="1200" dirty="0">
                <a:latin typeface="Times New Roman"/>
                <a:cs typeface="Times New Roman"/>
              </a:rPr>
              <a:t>Фероцерій </a:t>
            </a:r>
            <a:r>
              <a:rPr sz="1200" spc="-5" dirty="0">
                <a:latin typeface="Times New Roman"/>
                <a:cs typeface="Times New Roman"/>
              </a:rPr>
              <a:t>викорис-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товується як </a:t>
            </a:r>
            <a:r>
              <a:rPr sz="1200" dirty="0">
                <a:latin typeface="Times New Roman"/>
                <a:cs typeface="Times New Roman"/>
              </a:rPr>
              <a:t>пірофор для отримання іскор в </a:t>
            </a:r>
            <a:r>
              <a:rPr sz="1200" spc="-5" dirty="0">
                <a:latin typeface="Times New Roman"/>
                <a:cs typeface="Times New Roman"/>
              </a:rPr>
              <a:t>запальничках, </a:t>
            </a:r>
            <a:r>
              <a:rPr sz="1200" dirty="0">
                <a:latin typeface="Times New Roman"/>
                <a:cs typeface="Times New Roman"/>
              </a:rPr>
              <a:t>ту-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ристичних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кресалах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інших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приладах,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металургії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модифікування металів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металургії рідкоземельні метали 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отримання </a:t>
            </a:r>
            <a:r>
              <a:rPr sz="1200" spc="-5" dirty="0">
                <a:latin typeface="Times New Roman"/>
                <a:cs typeface="Times New Roman"/>
              </a:rPr>
              <a:t>спеціальних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та сплавів. Так, наприклад, при </a:t>
            </a:r>
            <a:r>
              <a:rPr sz="1200" dirty="0">
                <a:latin typeface="Times New Roman"/>
                <a:cs typeface="Times New Roman"/>
              </a:rPr>
              <a:t> виробництві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мартенситної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Х17Н2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модифікатори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засто-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70"/>
              </a:lnSpc>
              <a:spcBef>
                <a:spcPts val="10"/>
              </a:spcBef>
            </a:pPr>
            <a:r>
              <a:rPr sz="1200" spc="-5" dirty="0">
                <a:latin typeface="Times New Roman"/>
                <a:cs typeface="Times New Roman"/>
              </a:rPr>
              <a:t>совуються рідкоземельні </a:t>
            </a:r>
            <a:r>
              <a:rPr sz="1200" dirty="0">
                <a:latin typeface="Times New Roman"/>
                <a:cs typeface="Times New Roman"/>
              </a:rPr>
              <a:t>метали – церій, </a:t>
            </a:r>
            <a:r>
              <a:rPr sz="1200" spc="-5" dirty="0">
                <a:latin typeface="Times New Roman"/>
                <a:cs typeface="Times New Roman"/>
              </a:rPr>
              <a:t>лантан, </a:t>
            </a:r>
            <a:r>
              <a:rPr sz="1200" dirty="0">
                <a:latin typeface="Times New Roman"/>
                <a:cs typeface="Times New Roman"/>
              </a:rPr>
              <a:t>неодим, а </a:t>
            </a:r>
            <a:r>
              <a:rPr sz="1200" spc="-5" dirty="0">
                <a:latin typeface="Times New Roman"/>
                <a:cs typeface="Times New Roman"/>
              </a:rPr>
              <a:t>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5" dirty="0">
                <a:latin typeface="Times New Roman"/>
                <a:cs typeface="Times New Roman"/>
              </a:rPr>
              <a:t> спільна лігатура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мішметал.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15" dirty="0">
                <a:latin typeface="Times New Roman"/>
                <a:cs typeface="Times New Roman"/>
              </a:rPr>
              <a:t>Мікроструктура </a:t>
            </a:r>
            <a:r>
              <a:rPr sz="1200" spc="-10" dirty="0">
                <a:latin typeface="Times New Roman"/>
                <a:cs typeface="Times New Roman"/>
              </a:rPr>
              <a:t>структура </a:t>
            </a:r>
            <a:r>
              <a:rPr sz="1200" spc="-15" dirty="0">
                <a:latin typeface="Times New Roman"/>
                <a:cs typeface="Times New Roman"/>
              </a:rPr>
              <a:t>сталі </a:t>
            </a:r>
            <a:r>
              <a:rPr sz="1200" spc="-10" dirty="0">
                <a:latin typeface="Times New Roman"/>
                <a:cs typeface="Times New Roman"/>
              </a:rPr>
              <a:t>Х17Н2 </a:t>
            </a:r>
            <a:r>
              <a:rPr sz="1200" spc="-15" dirty="0">
                <a:latin typeface="Times New Roman"/>
                <a:cs typeface="Times New Roman"/>
              </a:rPr>
              <a:t>після звичайної </a:t>
            </a:r>
            <a:r>
              <a:rPr sz="1200" spc="-10" dirty="0">
                <a:latin typeface="Times New Roman"/>
                <a:cs typeface="Times New Roman"/>
              </a:rPr>
              <a:t>тер- </a:t>
            </a:r>
            <a:r>
              <a:rPr sz="1200" spc="-5" dirty="0">
                <a:latin typeface="Times New Roman"/>
                <a:cs typeface="Times New Roman"/>
              </a:rPr>
              <a:t> мічної обробки </a:t>
            </a:r>
            <a:r>
              <a:rPr sz="1200" dirty="0">
                <a:latin typeface="Times New Roman"/>
                <a:cs typeface="Times New Roman"/>
              </a:rPr>
              <a:t>– нагрів під гарт від 990 °С та </a:t>
            </a:r>
            <a:r>
              <a:rPr sz="1200" spc="-5" dirty="0">
                <a:latin typeface="Times New Roman"/>
                <a:cs typeface="Times New Roman"/>
              </a:rPr>
              <a:t>високий відпуск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710 °С – </a:t>
            </a:r>
            <a:r>
              <a:rPr sz="1200" spc="-5" dirty="0">
                <a:latin typeface="Times New Roman"/>
                <a:cs typeface="Times New Roman"/>
              </a:rPr>
              <a:t>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мартенситу відпуску, структурно-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вільного фериту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карбідів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14.1).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83919" y="3616452"/>
            <a:ext cx="2482596" cy="1734311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32097" y="3604259"/>
            <a:ext cx="2484120" cy="174574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981894"/>
            <a:ext cx="1443228" cy="1818455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060953" y="2853183"/>
            <a:ext cx="76200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9144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Карл </a:t>
            </a:r>
            <a:r>
              <a:rPr sz="1000" i="1" spc="-5" dirty="0">
                <a:latin typeface="Times New Roman"/>
                <a:cs typeface="Times New Roman"/>
              </a:rPr>
              <a:t>Ауер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фон</a:t>
            </a:r>
            <a:r>
              <a:rPr sz="1000" i="1" spc="-5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Вельсбах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09" y="516889"/>
            <a:ext cx="5863590" cy="2844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Велике значення набули рідкоземельні елементи та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сполуки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хімічній промис-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ловості, </a:t>
            </a:r>
            <a:r>
              <a:rPr sz="1200" dirty="0">
                <a:latin typeface="Times New Roman"/>
                <a:cs typeface="Times New Roman"/>
              </a:rPr>
              <a:t>наприклад, у виробництві </a:t>
            </a:r>
            <a:r>
              <a:rPr sz="1200" spc="-5" dirty="0">
                <a:latin typeface="Times New Roman"/>
                <a:cs typeface="Times New Roman"/>
              </a:rPr>
              <a:t>пігментів, </a:t>
            </a:r>
            <a:r>
              <a:rPr sz="1200" dirty="0">
                <a:latin typeface="Times New Roman"/>
                <a:cs typeface="Times New Roman"/>
              </a:rPr>
              <a:t>лаків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фарб, в нафтовій </a:t>
            </a:r>
            <a:r>
              <a:rPr sz="1200" spc="-5" dirty="0">
                <a:latin typeface="Times New Roman"/>
                <a:cs typeface="Times New Roman"/>
              </a:rPr>
              <a:t>промисловості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-5" dirty="0">
                <a:latin typeface="Times New Roman"/>
                <a:cs typeface="Times New Roman"/>
              </a:rPr>
              <a:t> каталізатори,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деяких </a:t>
            </a:r>
            <a:r>
              <a:rPr sz="1200" spc="-5" dirty="0">
                <a:latin typeface="Times New Roman"/>
                <a:cs typeface="Times New Roman"/>
              </a:rPr>
              <a:t>вибухових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речовин,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як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газопоглиначі.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Монокристалічні</a:t>
            </a:r>
            <a:r>
              <a:rPr sz="1200" dirty="0">
                <a:latin typeface="Times New Roman"/>
                <a:cs typeface="Times New Roman"/>
              </a:rPr>
              <a:t> сполуки </a:t>
            </a:r>
            <a:r>
              <a:rPr sz="1200" spc="-5" dirty="0">
                <a:latin typeface="Times New Roman"/>
                <a:cs typeface="Times New Roman"/>
              </a:rPr>
              <a:t>рідкоземельних елементів </a:t>
            </a:r>
            <a:r>
              <a:rPr sz="1200" dirty="0">
                <a:latin typeface="Times New Roman"/>
                <a:cs typeface="Times New Roman"/>
              </a:rPr>
              <a:t>(а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«металеві скла» 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аморфний </a:t>
            </a:r>
            <a:r>
              <a:rPr sz="1200" spc="-5" dirty="0">
                <a:latin typeface="Times New Roman"/>
                <a:cs typeface="Times New Roman"/>
              </a:rPr>
              <a:t>стан) застосовують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створення </a:t>
            </a:r>
            <a:r>
              <a:rPr sz="1200" dirty="0">
                <a:latin typeface="Times New Roman"/>
                <a:cs typeface="Times New Roman"/>
              </a:rPr>
              <a:t>лазерних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інших </a:t>
            </a:r>
            <a:r>
              <a:rPr sz="1200" spc="-5" dirty="0">
                <a:latin typeface="Times New Roman"/>
                <a:cs typeface="Times New Roman"/>
              </a:rPr>
              <a:t>оптично активних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не- </a:t>
            </a:r>
            <a:r>
              <a:rPr sz="1200" dirty="0">
                <a:latin typeface="Times New Roman"/>
                <a:cs typeface="Times New Roman"/>
              </a:rPr>
              <a:t> лінійних</a:t>
            </a:r>
            <a:r>
              <a:rPr sz="1200" spc="-5" dirty="0">
                <a:latin typeface="Times New Roman"/>
                <a:cs typeface="Times New Roman"/>
              </a:rPr>
              <a:t> елементів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оптоелектроніці.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 основі </a:t>
            </a:r>
            <a:r>
              <a:rPr sz="1200" dirty="0">
                <a:latin typeface="Times New Roman"/>
                <a:cs typeface="Times New Roman"/>
              </a:rPr>
              <a:t>Nd, Y, </a:t>
            </a:r>
            <a:r>
              <a:rPr sz="1200" spc="-5" dirty="0">
                <a:latin typeface="Times New Roman"/>
                <a:cs typeface="Times New Roman"/>
              </a:rPr>
              <a:t>Sm, </a:t>
            </a:r>
            <a:r>
              <a:rPr sz="1200" dirty="0">
                <a:latin typeface="Times New Roman"/>
                <a:cs typeface="Times New Roman"/>
              </a:rPr>
              <a:t>Er, Eu з </a:t>
            </a:r>
            <a:r>
              <a:rPr sz="1200" spc="-5" dirty="0">
                <a:latin typeface="Times New Roman"/>
                <a:cs typeface="Times New Roman"/>
              </a:rPr>
              <a:t>Fe-B отримують сплави </a:t>
            </a:r>
            <a:r>
              <a:rPr sz="1200" dirty="0">
                <a:latin typeface="Times New Roman"/>
                <a:cs typeface="Times New Roman"/>
              </a:rPr>
              <a:t>з рекордними магнітними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властивостями </a:t>
            </a:r>
            <a:r>
              <a:rPr sz="1200" spc="-5" dirty="0">
                <a:latin typeface="Times New Roman"/>
                <a:cs typeface="Times New Roman"/>
              </a:rPr>
              <a:t>(високі намагнічувальна та коерцитивна сили)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створення </a:t>
            </a:r>
            <a:r>
              <a:rPr sz="1200" dirty="0">
                <a:latin typeface="Times New Roman"/>
                <a:cs typeface="Times New Roman"/>
              </a:rPr>
              <a:t>постійних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потужності </a:t>
            </a:r>
            <a:r>
              <a:rPr sz="1200" dirty="0">
                <a:latin typeface="Times New Roman"/>
                <a:cs typeface="Times New Roman"/>
              </a:rPr>
              <a:t>(в</a:t>
            </a:r>
            <a:r>
              <a:rPr sz="1200" spc="-5" dirty="0">
                <a:latin typeface="Times New Roman"/>
                <a:cs typeface="Times New Roman"/>
              </a:rPr>
              <a:t> порівнянні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простими</a:t>
            </a:r>
            <a:r>
              <a:rPr sz="1200" spc="-5" dirty="0">
                <a:latin typeface="Times New Roman"/>
                <a:cs typeface="Times New Roman"/>
              </a:rPr>
              <a:t> феросплавами).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Так,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наприклад,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рідкоземельні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магніти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SmCo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«Самарій-Кобальт»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14.2),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за-</a:t>
            </a:r>
            <a:endParaRPr sz="120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ймають </a:t>
            </a:r>
            <a:r>
              <a:rPr sz="1200" dirty="0">
                <a:latin typeface="Times New Roman"/>
                <a:cs typeface="Times New Roman"/>
              </a:rPr>
              <a:t>проміжне </a:t>
            </a:r>
            <a:r>
              <a:rPr sz="1200" spc="-5" dirty="0">
                <a:latin typeface="Times New Roman"/>
                <a:cs typeface="Times New Roman"/>
              </a:rPr>
              <a:t>місце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магнітами Nd-Fe-B та феритовими, виготовляють </a:t>
            </a:r>
            <a:r>
              <a:rPr sz="1200" dirty="0">
                <a:latin typeface="Times New Roman"/>
                <a:cs typeface="Times New Roman"/>
              </a:rPr>
              <a:t>методом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порошкової металургії </a:t>
            </a:r>
            <a:r>
              <a:rPr sz="1200" dirty="0">
                <a:latin typeface="Times New Roman"/>
                <a:cs typeface="Times New Roman"/>
              </a:rPr>
              <a:t>з композиційного </a:t>
            </a:r>
            <a:r>
              <a:rPr sz="1200" spc="-5" dirty="0">
                <a:latin typeface="Times New Roman"/>
                <a:cs typeface="Times New Roman"/>
              </a:rPr>
              <a:t>сплаву SmCo</a:t>
            </a:r>
            <a:r>
              <a:rPr sz="1200" spc="-7" baseline="-10416" dirty="0">
                <a:latin typeface="Times New Roman"/>
                <a:cs typeface="Times New Roman"/>
              </a:rPr>
              <a:t>5</a:t>
            </a:r>
            <a:r>
              <a:rPr sz="1200" spc="-5" dirty="0">
                <a:latin typeface="Times New Roman"/>
                <a:cs typeface="Times New Roman"/>
              </a:rPr>
              <a:t>/Sm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Co</a:t>
            </a:r>
            <a:r>
              <a:rPr sz="1200" spc="-7" baseline="-10416" dirty="0">
                <a:latin typeface="Times New Roman"/>
                <a:cs typeface="Times New Roman"/>
              </a:rPr>
              <a:t>17</a:t>
            </a:r>
            <a:r>
              <a:rPr sz="1200" spc="-5" dirty="0">
                <a:latin typeface="Times New Roman"/>
                <a:cs typeface="Times New Roman"/>
              </a:rPr>
              <a:t>. Вони характеризують- </a:t>
            </a:r>
            <a:r>
              <a:rPr sz="1200" dirty="0">
                <a:latin typeface="Times New Roman"/>
                <a:cs typeface="Times New Roman"/>
              </a:rPr>
              <a:t> ся високими магнітними </a:t>
            </a:r>
            <a:r>
              <a:rPr sz="1200" spc="-5" dirty="0">
                <a:latin typeface="Times New Roman"/>
                <a:cs typeface="Times New Roman"/>
              </a:rPr>
              <a:t>властивостями, відмінною </a:t>
            </a:r>
            <a:r>
              <a:rPr sz="1200" dirty="0">
                <a:latin typeface="Times New Roman"/>
                <a:cs typeface="Times New Roman"/>
              </a:rPr>
              <a:t>корозійної </a:t>
            </a:r>
            <a:r>
              <a:rPr sz="1200" spc="-5" dirty="0">
                <a:latin typeface="Times New Roman"/>
                <a:cs typeface="Times New Roman"/>
              </a:rPr>
              <a:t>стійкістю та гарною ста- </a:t>
            </a:r>
            <a:r>
              <a:rPr sz="1200" dirty="0">
                <a:latin typeface="Times New Roman"/>
                <a:cs typeface="Times New Roman"/>
              </a:rPr>
              <a:t> більністю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параметрів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350 °C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 порівнянні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магнітами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Nd-Fe-B).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80516" y="3429000"/>
            <a:ext cx="5778246" cy="1117091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610360" y="4522724"/>
            <a:ext cx="3556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Блоки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53585" y="4522724"/>
            <a:ext cx="36639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Диски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230875" y="4522724"/>
            <a:ext cx="91186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Дугові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сегменти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98131" y="4522724"/>
            <a:ext cx="473709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Фасонні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28522" y="4768596"/>
            <a:ext cx="1800606" cy="1380743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61716" y="4768596"/>
            <a:ext cx="1799844" cy="1380743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993385" y="4768596"/>
            <a:ext cx="1799844" cy="1380743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017020" y="6056174"/>
            <a:ext cx="5888990" cy="3926204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53975" algn="ctr">
              <a:lnSpc>
                <a:spcPct val="100000"/>
              </a:lnSpc>
              <a:spcBef>
                <a:spcPts val="650"/>
              </a:spcBef>
              <a:tabLst>
                <a:tab pos="2026920" algn="l"/>
                <a:tab pos="3863975" algn="l"/>
              </a:tabLst>
            </a:pPr>
            <a:r>
              <a:rPr sz="1000" spc="-5" dirty="0">
                <a:latin typeface="Times New Roman"/>
                <a:cs typeface="Times New Roman"/>
              </a:rPr>
              <a:t>Фасонні	Кільця	Плаковані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14.2.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Номенклатура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спечених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самарій-кобальтових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(Sm</a:t>
            </a:r>
            <a:r>
              <a:rPr sz="975" spc="-7" baseline="-1282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Co</a:t>
            </a:r>
            <a:r>
              <a:rPr sz="975" spc="-7" baseline="-12820" dirty="0">
                <a:latin typeface="Times New Roman"/>
                <a:cs typeface="Times New Roman"/>
              </a:rPr>
              <a:t>17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95700"/>
              </a:lnSpc>
            </a:pP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SmCo</a:t>
            </a:r>
            <a:r>
              <a:rPr sz="1200" spc="-7" baseline="-10416" dirty="0">
                <a:latin typeface="Times New Roman"/>
                <a:cs typeface="Times New Roman"/>
              </a:rPr>
              <a:t>5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легується міддю, цирконієм, гадолінієм, ербієм.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позначенні </a:t>
            </a:r>
            <a:r>
              <a:rPr sz="1200" dirty="0">
                <a:latin typeface="Times New Roman"/>
                <a:cs typeface="Times New Roman"/>
              </a:rPr>
              <a:t>марки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вказуються </a:t>
            </a:r>
            <a:r>
              <a:rPr sz="1200" dirty="0">
                <a:latin typeface="Times New Roman"/>
                <a:cs typeface="Times New Roman"/>
              </a:rPr>
              <a:t>літери: </a:t>
            </a:r>
            <a:r>
              <a:rPr sz="1200" spc="-5" dirty="0">
                <a:latin typeface="Times New Roman"/>
                <a:cs typeface="Times New Roman"/>
              </a:rPr>
              <a:t>КС25ДЦ. </a:t>
            </a:r>
            <a:r>
              <a:rPr sz="1200" dirty="0">
                <a:latin typeface="Times New Roman"/>
                <a:cs typeface="Times New Roman"/>
              </a:rPr>
              <a:t>Літера </a:t>
            </a:r>
            <a:r>
              <a:rPr sz="1200" spc="-5" dirty="0">
                <a:latin typeface="Times New Roman"/>
                <a:cs typeface="Times New Roman"/>
              </a:rPr>
              <a:t>«К» </a:t>
            </a:r>
            <a:r>
              <a:rPr sz="1200" dirty="0">
                <a:latin typeface="Times New Roman"/>
                <a:cs typeface="Times New Roman"/>
              </a:rPr>
              <a:t>означає, що </a:t>
            </a:r>
            <a:r>
              <a:rPr sz="1200" spc="-5" dirty="0">
                <a:latin typeface="Times New Roman"/>
                <a:cs typeface="Times New Roman"/>
              </a:rPr>
              <a:t>сплав на основі кобальту, «С»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наявність самарію, цифра </a:t>
            </a:r>
            <a:r>
              <a:rPr sz="1200" spc="-10" dirty="0">
                <a:latin typeface="Times New Roman"/>
                <a:cs typeface="Times New Roman"/>
              </a:rPr>
              <a:t>25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середній вміст </a:t>
            </a:r>
            <a:r>
              <a:rPr sz="1200" spc="-15" dirty="0">
                <a:latin typeface="Times New Roman"/>
                <a:cs typeface="Times New Roman"/>
              </a:rPr>
              <a:t>самарію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сплаві </a:t>
            </a:r>
            <a:r>
              <a:rPr sz="1200" spc="-5" dirty="0">
                <a:latin typeface="Times New Roman"/>
                <a:cs typeface="Times New Roman"/>
              </a:rPr>
              <a:t>25 %, </a:t>
            </a:r>
            <a:r>
              <a:rPr sz="1200" spc="-15" dirty="0">
                <a:latin typeface="Times New Roman"/>
                <a:cs typeface="Times New Roman"/>
              </a:rPr>
              <a:t>літера </a:t>
            </a:r>
            <a:r>
              <a:rPr sz="1200" spc="-10" dirty="0">
                <a:latin typeface="Times New Roman"/>
                <a:cs typeface="Times New Roman"/>
              </a:rPr>
              <a:t>«Д»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добав- </a:t>
            </a:r>
            <a:r>
              <a:rPr sz="1200" spc="-5" dirty="0">
                <a:latin typeface="Times New Roman"/>
                <a:cs typeface="Times New Roman"/>
              </a:rPr>
              <a:t> ку міді, «Ц»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добавку цирконію. Маркування сплаву КС25ЕГД </a:t>
            </a:r>
            <a:r>
              <a:rPr sz="1200" dirty="0">
                <a:latin typeface="Times New Roman"/>
                <a:cs typeface="Times New Roman"/>
              </a:rPr>
              <a:t>означає, що в </a:t>
            </a:r>
            <a:r>
              <a:rPr sz="1200" spc="-5" dirty="0">
                <a:latin typeface="Times New Roman"/>
                <a:cs typeface="Times New Roman"/>
              </a:rPr>
              <a:t>сплаві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добавки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гадолінію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ербію.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З метою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стабільності</a:t>
            </a:r>
            <a:r>
              <a:rPr sz="1200" dirty="0">
                <a:latin typeface="Times New Roman"/>
                <a:cs typeface="Times New Roman"/>
              </a:rPr>
              <a:t> магнітних властивостей використовується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трійна </a:t>
            </a:r>
            <a:r>
              <a:rPr sz="1200" dirty="0">
                <a:latin typeface="Times New Roman"/>
                <a:cs typeface="Times New Roman"/>
              </a:rPr>
              <a:t>система </a:t>
            </a:r>
            <a:r>
              <a:rPr sz="1200" spc="-5" dirty="0">
                <a:latin typeface="Times New Roman"/>
                <a:cs typeface="Times New Roman"/>
              </a:rPr>
              <a:t>Sm-Co-Cu. </a:t>
            </a:r>
            <a:r>
              <a:rPr sz="1200" dirty="0">
                <a:latin typeface="Times New Roman"/>
                <a:cs typeface="Times New Roman"/>
              </a:rPr>
              <a:t>Введення міді </a:t>
            </a:r>
            <a:r>
              <a:rPr sz="1200" spc="-5" dirty="0">
                <a:latin typeface="Times New Roman"/>
                <a:cs typeface="Times New Roman"/>
              </a:rPr>
              <a:t>призводить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реалізації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сплаві </a:t>
            </a:r>
            <a:r>
              <a:rPr sz="1200" dirty="0">
                <a:latin typeface="Times New Roman"/>
                <a:cs typeface="Times New Roman"/>
              </a:rPr>
              <a:t>ізоморфного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розпаду. Зображення структури сплаву Sm(Co</a:t>
            </a:r>
            <a:r>
              <a:rPr sz="1200" spc="-7" baseline="-10416" dirty="0">
                <a:latin typeface="Times New Roman"/>
                <a:cs typeface="Times New Roman"/>
              </a:rPr>
              <a:t>0,68</a:t>
            </a:r>
            <a:r>
              <a:rPr sz="1200" spc="-5" dirty="0">
                <a:latin typeface="Times New Roman"/>
                <a:cs typeface="Times New Roman"/>
              </a:rPr>
              <a:t>Cu</a:t>
            </a:r>
            <a:r>
              <a:rPr sz="1200" spc="-7" baseline="-10416" dirty="0">
                <a:latin typeface="Times New Roman"/>
                <a:cs typeface="Times New Roman"/>
              </a:rPr>
              <a:t>0,1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Times New Roman"/>
                <a:cs typeface="Times New Roman"/>
              </a:rPr>
              <a:t>0,2</a:t>
            </a:r>
            <a:r>
              <a:rPr sz="1200" spc="-5" dirty="0">
                <a:latin typeface="Times New Roman"/>
                <a:cs typeface="Times New Roman"/>
              </a:rPr>
              <a:t>Zr</a:t>
            </a:r>
            <a:r>
              <a:rPr sz="1200" spc="-7" baseline="-10416" dirty="0">
                <a:latin typeface="Times New Roman"/>
                <a:cs typeface="Times New Roman"/>
              </a:rPr>
              <a:t>0,02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spc="-7" baseline="-10416" dirty="0">
                <a:latin typeface="Times New Roman"/>
                <a:cs typeface="Times New Roman"/>
              </a:rPr>
              <a:t>7,4</a:t>
            </a:r>
            <a:r>
              <a:rPr sz="1200" spc="-5" dirty="0">
                <a:latin typeface="Times New Roman"/>
                <a:cs typeface="Times New Roman"/>
              </a:rPr>
              <a:t>, яке </a:t>
            </a:r>
            <a:r>
              <a:rPr sz="1200" dirty="0">
                <a:latin typeface="Times New Roman"/>
                <a:cs typeface="Times New Roman"/>
              </a:rPr>
              <a:t>отримано мето-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дом трансмісійної </a:t>
            </a:r>
            <a:r>
              <a:rPr sz="1200" spc="-5" dirty="0">
                <a:latin typeface="Times New Roman"/>
                <a:cs typeface="Times New Roman"/>
              </a:rPr>
              <a:t>електронної </a:t>
            </a:r>
            <a:r>
              <a:rPr sz="1200" dirty="0">
                <a:latin typeface="Times New Roman"/>
                <a:cs typeface="Times New Roman"/>
              </a:rPr>
              <a:t>мікроскопії, </a:t>
            </a:r>
            <a:r>
              <a:rPr sz="1200" spc="-5" dirty="0">
                <a:latin typeface="Times New Roman"/>
                <a:cs typeface="Times New Roman"/>
              </a:rPr>
              <a:t>наведено на рис. </a:t>
            </a:r>
            <a:r>
              <a:rPr sz="1200" dirty="0">
                <a:latin typeface="Times New Roman"/>
                <a:cs typeface="Times New Roman"/>
              </a:rPr>
              <a:t>14.3. </a:t>
            </a:r>
            <a:r>
              <a:rPr sz="1200" spc="-5" dirty="0">
                <a:latin typeface="Times New Roman"/>
                <a:cs typeface="Times New Roman"/>
              </a:rPr>
              <a:t>Як видно вона </a:t>
            </a:r>
            <a:r>
              <a:rPr sz="1200" dirty="0">
                <a:latin typeface="Times New Roman"/>
                <a:cs typeface="Times New Roman"/>
              </a:rPr>
              <a:t>скла-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нанокристалічних </a:t>
            </a:r>
            <a:r>
              <a:rPr sz="1200" spc="-5" dirty="0">
                <a:latin typeface="Times New Roman"/>
                <a:cs typeface="Times New Roman"/>
              </a:rPr>
              <a:t>зерен.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Сплав </a:t>
            </a:r>
            <a:r>
              <a:rPr sz="1200" spc="-15" dirty="0">
                <a:latin typeface="Times New Roman"/>
                <a:cs typeface="Times New Roman"/>
              </a:rPr>
              <a:t>Sm</a:t>
            </a:r>
            <a:r>
              <a:rPr sz="1200" spc="-22" baseline="-10416" dirty="0">
                <a:latin typeface="Times New Roman"/>
                <a:cs typeface="Times New Roman"/>
              </a:rPr>
              <a:t>2</a:t>
            </a:r>
            <a:r>
              <a:rPr sz="1200" spc="-15" dirty="0">
                <a:latin typeface="Times New Roman"/>
                <a:cs typeface="Times New Roman"/>
              </a:rPr>
              <a:t>Co</a:t>
            </a:r>
            <a:r>
              <a:rPr sz="1200" spc="-22" baseline="-10416" dirty="0">
                <a:latin typeface="Times New Roman"/>
                <a:cs typeface="Times New Roman"/>
              </a:rPr>
              <a:t>17 </a:t>
            </a:r>
            <a:r>
              <a:rPr sz="1200" spc="-10" dirty="0">
                <a:latin typeface="Times New Roman"/>
                <a:cs typeface="Times New Roman"/>
              </a:rPr>
              <a:t>не </a:t>
            </a:r>
            <a:r>
              <a:rPr sz="1200" spc="-15" dirty="0">
                <a:latin typeface="Times New Roman"/>
                <a:cs typeface="Times New Roman"/>
              </a:rPr>
              <a:t>легується, позначається літерами </a:t>
            </a:r>
            <a:r>
              <a:rPr sz="1200" spc="-10" dirty="0">
                <a:latin typeface="Times New Roman"/>
                <a:cs typeface="Times New Roman"/>
              </a:rPr>
              <a:t>«КС» (кобальт, </a:t>
            </a:r>
            <a:r>
              <a:rPr sz="1200" spc="-15" dirty="0">
                <a:latin typeface="Times New Roman"/>
                <a:cs typeface="Times New Roman"/>
              </a:rPr>
              <a:t>самарій)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10" dirty="0">
                <a:latin typeface="Times New Roman"/>
                <a:cs typeface="Times New Roman"/>
              </a:rPr>
              <a:t>циф- </a:t>
            </a:r>
            <a:r>
              <a:rPr sz="1200" spc="-5" dirty="0">
                <a:latin typeface="Times New Roman"/>
                <a:cs typeface="Times New Roman"/>
              </a:rPr>
              <a:t> рами, які вказують на процентний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самарію (КС37, КС36). Літера «А» </a:t>
            </a:r>
            <a:r>
              <a:rPr sz="1200" dirty="0">
                <a:latin typeface="Times New Roman"/>
                <a:cs typeface="Times New Roman"/>
              </a:rPr>
              <a:t>в кінці </a:t>
            </a:r>
            <a:r>
              <a:rPr sz="1200" spc="-5" dirty="0">
                <a:latin typeface="Times New Roman"/>
                <a:cs typeface="Times New Roman"/>
              </a:rPr>
              <a:t>мар-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вказує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поліпшену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 </a:t>
            </a:r>
            <a:r>
              <a:rPr sz="1200" dirty="0">
                <a:latin typeface="Times New Roman"/>
                <a:cs typeface="Times New Roman"/>
              </a:rPr>
              <a:t>магнітів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Sm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Co</a:t>
            </a:r>
            <a:r>
              <a:rPr sz="1200" spc="-7" baseline="-10416" dirty="0">
                <a:latin typeface="Times New Roman"/>
                <a:cs typeface="Times New Roman"/>
              </a:rPr>
              <a:t>17</a:t>
            </a:r>
            <a:r>
              <a:rPr sz="1200" spc="15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(КС37А).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Рідкоземельні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виготовляються</a:t>
            </a:r>
            <a:r>
              <a:rPr sz="1200" dirty="0">
                <a:latin typeface="Times New Roman"/>
                <a:cs typeface="Times New Roman"/>
              </a:rPr>
              <a:t> методами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порошкової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металургії,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спочатку виготовляється порошок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розмелювання </a:t>
            </a:r>
            <a:r>
              <a:rPr sz="1200" dirty="0">
                <a:latin typeface="Times New Roman"/>
                <a:cs typeface="Times New Roman"/>
              </a:rPr>
              <a:t>сплаву, </a:t>
            </a:r>
            <a:r>
              <a:rPr sz="1200" spc="-5" dirty="0">
                <a:latin typeface="Times New Roman"/>
                <a:cs typeface="Times New Roman"/>
              </a:rPr>
              <a:t>потім порошок пре-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сується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виріб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одночасною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орієнтацією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частинок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магнітному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полі,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чого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277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78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685544" y="1330451"/>
            <a:ext cx="1865630" cy="2219960"/>
            <a:chOff x="1685544" y="1330451"/>
            <a:chExt cx="1865630" cy="2219960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85544" y="1337309"/>
              <a:ext cx="1865376" cy="2212847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3066288" y="1330451"/>
              <a:ext cx="474345" cy="2215515"/>
            </a:xfrm>
            <a:custGeom>
              <a:avLst/>
              <a:gdLst/>
              <a:ahLst/>
              <a:cxnLst/>
              <a:rect l="l" t="t" r="r" b="b"/>
              <a:pathLst>
                <a:path w="474345" h="2215515">
                  <a:moveTo>
                    <a:pt x="473964" y="2083308"/>
                  </a:moveTo>
                  <a:lnTo>
                    <a:pt x="0" y="2083308"/>
                  </a:lnTo>
                  <a:lnTo>
                    <a:pt x="0" y="2215134"/>
                  </a:lnTo>
                  <a:lnTo>
                    <a:pt x="473964" y="2215134"/>
                  </a:lnTo>
                  <a:lnTo>
                    <a:pt x="473964" y="2083308"/>
                  </a:lnTo>
                  <a:close/>
                </a:path>
                <a:path w="474345" h="2215515">
                  <a:moveTo>
                    <a:pt x="473964" y="0"/>
                  </a:moveTo>
                  <a:lnTo>
                    <a:pt x="211823" y="0"/>
                  </a:lnTo>
                  <a:lnTo>
                    <a:pt x="211823" y="148590"/>
                  </a:lnTo>
                  <a:lnTo>
                    <a:pt x="473964" y="148590"/>
                  </a:lnTo>
                  <a:lnTo>
                    <a:pt x="4739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3066288" y="3393949"/>
            <a:ext cx="4438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3185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Times New Roman"/>
                <a:cs typeface="Times New Roman"/>
              </a:rPr>
              <a:t>100</a:t>
            </a:r>
            <a:r>
              <a:rPr sz="800" spc="-35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nm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109525" y="1334261"/>
            <a:ext cx="405130" cy="2204085"/>
            <a:chOff x="3109525" y="1334261"/>
            <a:chExt cx="405130" cy="2204085"/>
          </a:xfrm>
        </p:grpSpPr>
        <p:sp>
          <p:nvSpPr>
            <p:cNvPr id="10" name="object 10"/>
            <p:cNvSpPr/>
            <p:nvPr/>
          </p:nvSpPr>
          <p:spPr>
            <a:xfrm>
              <a:off x="3114293" y="1359407"/>
              <a:ext cx="395605" cy="2178685"/>
            </a:xfrm>
            <a:custGeom>
              <a:avLst/>
              <a:gdLst/>
              <a:ahLst/>
              <a:cxnLst/>
              <a:rect l="l" t="t" r="r" b="b"/>
              <a:pathLst>
                <a:path w="395604" h="2178685">
                  <a:moveTo>
                    <a:pt x="0" y="2162556"/>
                  </a:moveTo>
                  <a:lnTo>
                    <a:pt x="395478" y="2162556"/>
                  </a:lnTo>
                </a:path>
                <a:path w="395604" h="2178685">
                  <a:moveTo>
                    <a:pt x="0" y="2178558"/>
                  </a:moveTo>
                  <a:lnTo>
                    <a:pt x="0" y="2141982"/>
                  </a:lnTo>
                </a:path>
                <a:path w="395604" h="2178685">
                  <a:moveTo>
                    <a:pt x="395478" y="2178558"/>
                  </a:moveTo>
                  <a:lnTo>
                    <a:pt x="395478" y="2141982"/>
                  </a:lnTo>
                </a:path>
                <a:path w="395604" h="2178685">
                  <a:moveTo>
                    <a:pt x="213360" y="90678"/>
                  </a:moveTo>
                  <a:lnTo>
                    <a:pt x="213360" y="0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352038" y="1334261"/>
              <a:ext cx="132080" cy="50800"/>
            </a:xfrm>
            <a:custGeom>
              <a:avLst/>
              <a:gdLst/>
              <a:ahLst/>
              <a:cxnLst/>
              <a:rect l="l" t="t" r="r" b="b"/>
              <a:pathLst>
                <a:path w="132079" h="50800">
                  <a:moveTo>
                    <a:pt x="80772" y="0"/>
                  </a:moveTo>
                  <a:lnTo>
                    <a:pt x="80772" y="50292"/>
                  </a:lnTo>
                  <a:lnTo>
                    <a:pt x="119449" y="31242"/>
                  </a:lnTo>
                  <a:lnTo>
                    <a:pt x="97536" y="31242"/>
                  </a:lnTo>
                  <a:lnTo>
                    <a:pt x="99822" y="28956"/>
                  </a:lnTo>
                  <a:lnTo>
                    <a:pt x="99822" y="21336"/>
                  </a:lnTo>
                  <a:lnTo>
                    <a:pt x="97536" y="19050"/>
                  </a:lnTo>
                  <a:lnTo>
                    <a:pt x="119449" y="19050"/>
                  </a:lnTo>
                  <a:lnTo>
                    <a:pt x="80772" y="0"/>
                  </a:lnTo>
                  <a:close/>
                </a:path>
                <a:path w="132079" h="50800">
                  <a:moveTo>
                    <a:pt x="80772" y="19050"/>
                  </a:moveTo>
                  <a:lnTo>
                    <a:pt x="3048" y="19050"/>
                  </a:lnTo>
                  <a:lnTo>
                    <a:pt x="0" y="21336"/>
                  </a:lnTo>
                  <a:lnTo>
                    <a:pt x="0" y="28956"/>
                  </a:lnTo>
                  <a:lnTo>
                    <a:pt x="3048" y="31242"/>
                  </a:lnTo>
                  <a:lnTo>
                    <a:pt x="80772" y="31242"/>
                  </a:lnTo>
                  <a:lnTo>
                    <a:pt x="80772" y="19050"/>
                  </a:lnTo>
                  <a:close/>
                </a:path>
                <a:path w="132079" h="50800">
                  <a:moveTo>
                    <a:pt x="119449" y="19050"/>
                  </a:moveTo>
                  <a:lnTo>
                    <a:pt x="97536" y="19050"/>
                  </a:lnTo>
                  <a:lnTo>
                    <a:pt x="99822" y="21336"/>
                  </a:lnTo>
                  <a:lnTo>
                    <a:pt x="99822" y="28956"/>
                  </a:lnTo>
                  <a:lnTo>
                    <a:pt x="97536" y="31242"/>
                  </a:lnTo>
                  <a:lnTo>
                    <a:pt x="119449" y="31242"/>
                  </a:lnTo>
                  <a:lnTo>
                    <a:pt x="131826" y="25146"/>
                  </a:lnTo>
                  <a:lnTo>
                    <a:pt x="119449" y="190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358895" y="1359407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90678"/>
                  </a:moveTo>
                  <a:lnTo>
                    <a:pt x="0" y="0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3655314" y="1330451"/>
            <a:ext cx="1859280" cy="2219960"/>
            <a:chOff x="3655314" y="1330451"/>
            <a:chExt cx="1859280" cy="2219960"/>
          </a:xfrm>
        </p:grpSpPr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55314" y="1337309"/>
              <a:ext cx="1859280" cy="2212847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5037582" y="1330451"/>
              <a:ext cx="474980" cy="2205990"/>
            </a:xfrm>
            <a:custGeom>
              <a:avLst/>
              <a:gdLst/>
              <a:ahLst/>
              <a:cxnLst/>
              <a:rect l="l" t="t" r="r" b="b"/>
              <a:pathLst>
                <a:path w="474979" h="2205990">
                  <a:moveTo>
                    <a:pt x="474713" y="2074926"/>
                  </a:moveTo>
                  <a:lnTo>
                    <a:pt x="0" y="2074926"/>
                  </a:lnTo>
                  <a:lnTo>
                    <a:pt x="0" y="2205990"/>
                  </a:lnTo>
                  <a:lnTo>
                    <a:pt x="474713" y="2205990"/>
                  </a:lnTo>
                  <a:lnTo>
                    <a:pt x="474713" y="2074926"/>
                  </a:lnTo>
                  <a:close/>
                </a:path>
                <a:path w="474979" h="2205990">
                  <a:moveTo>
                    <a:pt x="474713" y="0"/>
                  </a:moveTo>
                  <a:lnTo>
                    <a:pt x="212598" y="0"/>
                  </a:lnTo>
                  <a:lnTo>
                    <a:pt x="212598" y="148590"/>
                  </a:lnTo>
                  <a:lnTo>
                    <a:pt x="474713" y="148590"/>
                  </a:lnTo>
                  <a:lnTo>
                    <a:pt x="4747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5037582" y="3383281"/>
            <a:ext cx="4445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4455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Times New Roman"/>
                <a:cs typeface="Times New Roman"/>
              </a:rPr>
              <a:t>100</a:t>
            </a:r>
            <a:r>
              <a:rPr sz="800" spc="-3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nm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5080812" y="1334261"/>
            <a:ext cx="406400" cy="2194560"/>
            <a:chOff x="5080812" y="1334261"/>
            <a:chExt cx="406400" cy="2194560"/>
          </a:xfrm>
        </p:grpSpPr>
        <p:sp>
          <p:nvSpPr>
            <p:cNvPr id="18" name="object 18"/>
            <p:cNvSpPr/>
            <p:nvPr/>
          </p:nvSpPr>
          <p:spPr>
            <a:xfrm>
              <a:off x="5085587" y="1359407"/>
              <a:ext cx="396240" cy="2169795"/>
            </a:xfrm>
            <a:custGeom>
              <a:avLst/>
              <a:gdLst/>
              <a:ahLst/>
              <a:cxnLst/>
              <a:rect l="l" t="t" r="r" b="b"/>
              <a:pathLst>
                <a:path w="396239" h="2169795">
                  <a:moveTo>
                    <a:pt x="0" y="2153412"/>
                  </a:moveTo>
                  <a:lnTo>
                    <a:pt x="396240" y="2153412"/>
                  </a:lnTo>
                </a:path>
                <a:path w="396239" h="2169795">
                  <a:moveTo>
                    <a:pt x="0" y="2169414"/>
                  </a:moveTo>
                  <a:lnTo>
                    <a:pt x="0" y="2133600"/>
                  </a:lnTo>
                </a:path>
                <a:path w="396239" h="2169795">
                  <a:moveTo>
                    <a:pt x="396240" y="2169414"/>
                  </a:moveTo>
                  <a:lnTo>
                    <a:pt x="396240" y="2133600"/>
                  </a:lnTo>
                </a:path>
                <a:path w="396239" h="2169795">
                  <a:moveTo>
                    <a:pt x="235458" y="90678"/>
                  </a:moveTo>
                  <a:lnTo>
                    <a:pt x="235458" y="0"/>
                  </a:lnTo>
                </a:path>
              </a:pathLst>
            </a:custGeom>
            <a:ln w="95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345430" y="1334261"/>
              <a:ext cx="132080" cy="50800"/>
            </a:xfrm>
            <a:custGeom>
              <a:avLst/>
              <a:gdLst/>
              <a:ahLst/>
              <a:cxnLst/>
              <a:rect l="l" t="t" r="r" b="b"/>
              <a:pathLst>
                <a:path w="132079" h="50800">
                  <a:moveTo>
                    <a:pt x="80772" y="0"/>
                  </a:moveTo>
                  <a:lnTo>
                    <a:pt x="80772" y="50292"/>
                  </a:lnTo>
                  <a:lnTo>
                    <a:pt x="119449" y="31242"/>
                  </a:lnTo>
                  <a:lnTo>
                    <a:pt x="97536" y="31242"/>
                  </a:lnTo>
                  <a:lnTo>
                    <a:pt x="99822" y="28956"/>
                  </a:lnTo>
                  <a:lnTo>
                    <a:pt x="99822" y="21336"/>
                  </a:lnTo>
                  <a:lnTo>
                    <a:pt x="97536" y="19050"/>
                  </a:lnTo>
                  <a:lnTo>
                    <a:pt x="119449" y="19050"/>
                  </a:lnTo>
                  <a:lnTo>
                    <a:pt x="80772" y="0"/>
                  </a:lnTo>
                  <a:close/>
                </a:path>
                <a:path w="132079" h="50800">
                  <a:moveTo>
                    <a:pt x="80772" y="19050"/>
                  </a:moveTo>
                  <a:lnTo>
                    <a:pt x="3048" y="19050"/>
                  </a:lnTo>
                  <a:lnTo>
                    <a:pt x="0" y="21336"/>
                  </a:lnTo>
                  <a:lnTo>
                    <a:pt x="0" y="28956"/>
                  </a:lnTo>
                  <a:lnTo>
                    <a:pt x="3048" y="31242"/>
                  </a:lnTo>
                  <a:lnTo>
                    <a:pt x="80772" y="31242"/>
                  </a:lnTo>
                  <a:lnTo>
                    <a:pt x="80772" y="19050"/>
                  </a:lnTo>
                  <a:close/>
                </a:path>
                <a:path w="132079" h="50800">
                  <a:moveTo>
                    <a:pt x="119449" y="19050"/>
                  </a:moveTo>
                  <a:lnTo>
                    <a:pt x="97536" y="19050"/>
                  </a:lnTo>
                  <a:lnTo>
                    <a:pt x="99822" y="21336"/>
                  </a:lnTo>
                  <a:lnTo>
                    <a:pt x="99822" y="28956"/>
                  </a:lnTo>
                  <a:lnTo>
                    <a:pt x="97536" y="31242"/>
                  </a:lnTo>
                  <a:lnTo>
                    <a:pt x="119449" y="31242"/>
                  </a:lnTo>
                  <a:lnTo>
                    <a:pt x="131826" y="25146"/>
                  </a:lnTo>
                  <a:lnTo>
                    <a:pt x="119449" y="190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79135" y="1450085"/>
              <a:ext cx="86360" cy="1270"/>
            </a:xfrm>
            <a:custGeom>
              <a:avLst/>
              <a:gdLst/>
              <a:ahLst/>
              <a:cxnLst/>
              <a:rect l="l" t="t" r="r" b="b"/>
              <a:pathLst>
                <a:path w="86360" h="1269">
                  <a:moveTo>
                    <a:pt x="-4775" y="381"/>
                  </a:moveTo>
                  <a:lnTo>
                    <a:pt x="90881" y="381"/>
                  </a:lnTo>
                </a:path>
              </a:pathLst>
            </a:custGeom>
            <a:ln w="103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707389" y="516889"/>
            <a:ext cx="5786120" cy="958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водиться </a:t>
            </a:r>
            <a:r>
              <a:rPr sz="1200" dirty="0">
                <a:latin typeface="Times New Roman"/>
                <a:cs typeface="Times New Roman"/>
              </a:rPr>
              <a:t>спікання </a:t>
            </a:r>
            <a:r>
              <a:rPr sz="1200" spc="-5" dirty="0">
                <a:latin typeface="Times New Roman"/>
                <a:cs typeface="Times New Roman"/>
              </a:rPr>
              <a:t>заготовок.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отримання</a:t>
            </a:r>
            <a:r>
              <a:rPr sz="1200" spc="-5" dirty="0">
                <a:latin typeface="Times New Roman"/>
                <a:cs typeface="Times New Roman"/>
              </a:rPr>
              <a:t> точних</a:t>
            </a:r>
            <a:r>
              <a:rPr sz="1200" dirty="0">
                <a:latin typeface="Times New Roman"/>
                <a:cs typeface="Times New Roman"/>
              </a:rPr>
              <a:t> розмірів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спечені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шліфують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абразивним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інструментом.</a:t>
            </a:r>
            <a:endParaRPr sz="1200">
              <a:latin typeface="Times New Roman"/>
              <a:cs typeface="Times New Roman"/>
            </a:endParaRPr>
          </a:p>
          <a:p>
            <a:pPr marL="2678430">
              <a:lnSpc>
                <a:spcPct val="100000"/>
              </a:lnSpc>
              <a:spcBef>
                <a:spcPts val="700"/>
              </a:spcBef>
              <a:tabLst>
                <a:tab pos="4650105" algn="l"/>
              </a:tabLst>
            </a:pPr>
            <a:r>
              <a:rPr sz="800" dirty="0">
                <a:latin typeface="Times New Roman"/>
                <a:cs typeface="Times New Roman"/>
              </a:rPr>
              <a:t>c	c</a:t>
            </a:r>
            <a:endParaRPr sz="80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020561" y="5480303"/>
            <a:ext cx="460286" cy="660654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631180" y="3610598"/>
            <a:ext cx="5939155" cy="46748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071370" marR="1765935" indent="-29845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14.3. </a:t>
            </a:r>
            <a:r>
              <a:rPr sz="1000" spc="-5" dirty="0">
                <a:latin typeface="Times New Roman"/>
                <a:cs typeface="Times New Roman"/>
              </a:rPr>
              <a:t>ТЕМ-зображення мікроструктури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 Sm(Co</a:t>
            </a:r>
            <a:r>
              <a:rPr sz="975" spc="-7" baseline="-12820" dirty="0">
                <a:latin typeface="Times New Roman"/>
                <a:cs typeface="Times New Roman"/>
              </a:rPr>
              <a:t>0,68</a:t>
            </a:r>
            <a:r>
              <a:rPr sz="1000" spc="-5" dirty="0">
                <a:latin typeface="Times New Roman"/>
                <a:cs typeface="Times New Roman"/>
              </a:rPr>
              <a:t>Cu</a:t>
            </a:r>
            <a:r>
              <a:rPr sz="975" spc="-7" baseline="-12820" dirty="0">
                <a:latin typeface="Times New Roman"/>
                <a:cs typeface="Times New Roman"/>
              </a:rPr>
              <a:t>0,1</a:t>
            </a:r>
            <a:r>
              <a:rPr sz="1000" spc="-5" dirty="0">
                <a:latin typeface="Times New Roman"/>
                <a:cs typeface="Times New Roman"/>
              </a:rPr>
              <a:t>Fe</a:t>
            </a:r>
            <a:r>
              <a:rPr sz="975" spc="-7" baseline="-12820" dirty="0">
                <a:latin typeface="Times New Roman"/>
                <a:cs typeface="Times New Roman"/>
              </a:rPr>
              <a:t>0,2</a:t>
            </a:r>
            <a:r>
              <a:rPr sz="1000" spc="-5" dirty="0">
                <a:latin typeface="Times New Roman"/>
                <a:cs typeface="Times New Roman"/>
              </a:rPr>
              <a:t>Zr</a:t>
            </a:r>
            <a:r>
              <a:rPr sz="975" spc="-7" baseline="-12820" dirty="0">
                <a:latin typeface="Times New Roman"/>
                <a:cs typeface="Times New Roman"/>
              </a:rPr>
              <a:t>0,02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975" spc="-7" baseline="-12820" dirty="0">
                <a:latin typeface="Times New Roman"/>
                <a:cs typeface="Times New Roman"/>
              </a:rPr>
              <a:t>7,4</a:t>
            </a:r>
            <a:endParaRPr sz="975" baseline="-1282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За вартістю </a:t>
            </a:r>
            <a:r>
              <a:rPr sz="1200" dirty="0">
                <a:latin typeface="Times New Roman"/>
                <a:cs typeface="Times New Roman"/>
              </a:rPr>
              <a:t>магніти </a:t>
            </a:r>
            <a:r>
              <a:rPr sz="1200" spc="-5" dirty="0">
                <a:latin typeface="Times New Roman"/>
                <a:cs typeface="Times New Roman"/>
              </a:rPr>
              <a:t>SmCo </a:t>
            </a:r>
            <a:r>
              <a:rPr sz="1200" dirty="0">
                <a:latin typeface="Times New Roman"/>
                <a:cs typeface="Times New Roman"/>
              </a:rPr>
              <a:t>дорожче магнітів </a:t>
            </a:r>
            <a:r>
              <a:rPr sz="1200" spc="-5" dirty="0">
                <a:latin typeface="Times New Roman"/>
                <a:cs typeface="Times New Roman"/>
              </a:rPr>
              <a:t>Nd-Fe-B, тому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виробництві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дефіцитний</a:t>
            </a:r>
            <a:r>
              <a:rPr sz="1200" spc="-5" dirty="0">
                <a:latin typeface="Times New Roman"/>
                <a:cs typeface="Times New Roman"/>
              </a:rPr>
              <a:t> метал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5" dirty="0">
                <a:latin typeface="Times New Roman"/>
                <a:cs typeface="Times New Roman"/>
              </a:rPr>
              <a:t> кобальт.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Магніти SmCo </a:t>
            </a:r>
            <a:r>
              <a:rPr sz="1200" dirty="0">
                <a:latin typeface="Times New Roman"/>
                <a:cs typeface="Times New Roman"/>
              </a:rPr>
              <a:t>доцільно застосовувати в разі </a:t>
            </a:r>
            <a:r>
              <a:rPr sz="1200" spc="-5" dirty="0">
                <a:latin typeface="Times New Roman"/>
                <a:cs typeface="Times New Roman"/>
              </a:rPr>
              <a:t>необхідності </a:t>
            </a:r>
            <a:r>
              <a:rPr sz="1200" dirty="0">
                <a:latin typeface="Times New Roman"/>
                <a:cs typeface="Times New Roman"/>
              </a:rPr>
              <a:t>мати мінімальні </a:t>
            </a:r>
            <a:r>
              <a:rPr sz="1200" spc="-5" dirty="0">
                <a:latin typeface="Times New Roman"/>
                <a:cs typeface="Times New Roman"/>
              </a:rPr>
              <a:t>розміри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вагу кінцевих виробів. Найбільш </a:t>
            </a:r>
            <a:r>
              <a:rPr sz="1200" dirty="0">
                <a:latin typeface="Times New Roman"/>
                <a:cs typeface="Times New Roman"/>
              </a:rPr>
              <a:t>доцільно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в космічних </a:t>
            </a:r>
            <a:r>
              <a:rPr sz="1200" spc="-5" dirty="0">
                <a:latin typeface="Times New Roman"/>
                <a:cs typeface="Times New Roman"/>
              </a:rPr>
              <a:t>апаратах, </a:t>
            </a:r>
            <a:r>
              <a:rPr sz="1200" dirty="0">
                <a:latin typeface="Times New Roman"/>
                <a:cs typeface="Times New Roman"/>
              </a:rPr>
              <a:t>авіаційній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комп’ютерній </a:t>
            </a:r>
            <a:r>
              <a:rPr sz="1200" dirty="0">
                <a:latin typeface="Times New Roman"/>
                <a:cs typeface="Times New Roman"/>
              </a:rPr>
              <a:t>техніці, мініатюрних </a:t>
            </a:r>
            <a:r>
              <a:rPr sz="1200" spc="-5" dirty="0">
                <a:latin typeface="Times New Roman"/>
                <a:cs typeface="Times New Roman"/>
              </a:rPr>
              <a:t>електродвигунах та </a:t>
            </a:r>
            <a:r>
              <a:rPr sz="1200" dirty="0">
                <a:latin typeface="Times New Roman"/>
                <a:cs typeface="Times New Roman"/>
              </a:rPr>
              <a:t>магнітних </a:t>
            </a:r>
            <a:r>
              <a:rPr sz="1200" spc="-5" dirty="0">
                <a:latin typeface="Times New Roman"/>
                <a:cs typeface="Times New Roman"/>
              </a:rPr>
              <a:t>муфтах, </a:t>
            </a:r>
            <a:r>
              <a:rPr sz="1200" dirty="0">
                <a:latin typeface="Times New Roman"/>
                <a:cs typeface="Times New Roman"/>
              </a:rPr>
              <a:t>в перенос-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приладах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пристроях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(годинниках,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навушниках,</a:t>
            </a:r>
            <a:r>
              <a:rPr sz="1200" dirty="0">
                <a:latin typeface="Times New Roman"/>
                <a:cs typeface="Times New Roman"/>
              </a:rPr>
              <a:t> мобільних</a:t>
            </a:r>
            <a:r>
              <a:rPr sz="1200" spc="-5" dirty="0">
                <a:latin typeface="Times New Roman"/>
                <a:cs typeface="Times New Roman"/>
              </a:rPr>
              <a:t> телефонах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689610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931285" marR="689610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marL="628650" indent="-227329">
              <a:lnSpc>
                <a:spcPts val="1175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рідкоземельних,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вони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отримали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назву?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 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рідкоземельних металів.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рідкісноземельних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металів.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0" dirty="0">
                <a:latin typeface="Times New Roman"/>
                <a:cs typeface="Times New Roman"/>
              </a:rPr>
              <a:t> «мішметал»?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dirty="0">
                <a:latin typeface="Times New Roman"/>
                <a:cs typeface="Times New Roman"/>
              </a:rPr>
              <a:t>Де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металургії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 рідкоземельні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рідкісноземельних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 спеціальних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сплавів.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 рідкоземельні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промисловості?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 рідкоземельні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метали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оптоелектроніці?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8650" algn="l"/>
                <a:tab pos="629285" algn="l"/>
              </a:tabLst>
            </a:pPr>
            <a:r>
              <a:rPr sz="1000" dirty="0">
                <a:latin typeface="Times New Roman"/>
                <a:cs typeface="Times New Roman"/>
              </a:rPr>
              <a:t>На основі</a:t>
            </a:r>
            <a:r>
              <a:rPr sz="1000" spc="-5" dirty="0">
                <a:latin typeface="Times New Roman"/>
                <a:cs typeface="Times New Roman"/>
              </a:rPr>
              <a:t> 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рідкоземельних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виготовляють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магнітними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властивостями?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рідкісноземельних магнітів.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Розшифруйте </a:t>
            </a:r>
            <a:r>
              <a:rPr sz="1000" dirty="0">
                <a:latin typeface="Times New Roman"/>
                <a:cs typeface="Times New Roman"/>
              </a:rPr>
              <a:t>марки </a:t>
            </a:r>
            <a:r>
              <a:rPr sz="1000" spc="-5" dirty="0">
                <a:latin typeface="Times New Roman"/>
                <a:cs typeface="Times New Roman"/>
              </a:rPr>
              <a:t>рідкоземельних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КС25ДЦ,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КС25ЕГД,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КС37,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КС37А.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50"/>
              </a:lnSpc>
              <a:buAutoNum type="arabicPeriod"/>
              <a:tabLst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Якими методами виготовляють рідкоземельні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магніти?</a:t>
            </a:r>
            <a:endParaRPr sz="1000">
              <a:latin typeface="Times New Roman"/>
              <a:cs typeface="Times New Roman"/>
            </a:endParaRPr>
          </a:p>
          <a:p>
            <a:pPr marL="628650" indent="-227329">
              <a:lnSpc>
                <a:spcPts val="1175"/>
              </a:lnSpc>
              <a:buAutoNum type="arabicPeriod"/>
              <a:tabLst>
                <a:tab pos="6292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 області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рідкоземельних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магнітів.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79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0" y="2626101"/>
            <a:ext cx="5788025" cy="6644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r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15.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ФЕРОСПЛАВИ</a:t>
            </a:r>
            <a:endParaRPr sz="16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97200"/>
              </a:lnSpc>
              <a:spcBef>
                <a:spcPts val="1370"/>
              </a:spcBef>
            </a:pPr>
            <a:r>
              <a:rPr sz="1200" i="1" dirty="0">
                <a:latin typeface="Times New Roman"/>
                <a:cs typeface="Times New Roman"/>
              </a:rPr>
              <a:t>Феросплави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заліза з </a:t>
            </a:r>
            <a:r>
              <a:rPr sz="1200" spc="-5" dirty="0">
                <a:latin typeface="Times New Roman"/>
                <a:cs typeface="Times New Roman"/>
              </a:rPr>
              <a:t>різними елементами періодичної системи елементів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Д.І. Менделєєва, які застосовуються головним </a:t>
            </a:r>
            <a:r>
              <a:rPr sz="1200" dirty="0">
                <a:latin typeface="Times New Roman"/>
                <a:cs typeface="Times New Roman"/>
              </a:rPr>
              <a:t>чином у </a:t>
            </a:r>
            <a:r>
              <a:rPr sz="1200" spc="-5" dirty="0">
                <a:latin typeface="Times New Roman"/>
                <a:cs typeface="Times New Roman"/>
              </a:rPr>
              <a:t>металургії </a:t>
            </a:r>
            <a:r>
              <a:rPr sz="1200" dirty="0">
                <a:latin typeface="Times New Roman"/>
                <a:cs typeface="Times New Roman"/>
              </a:rPr>
              <a:t>для розкислення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легування. До </a:t>
            </a:r>
            <a:r>
              <a:rPr sz="1200" dirty="0">
                <a:latin typeface="Times New Roman"/>
                <a:cs typeface="Times New Roman"/>
              </a:rPr>
              <a:t>феросплавів </a:t>
            </a:r>
            <a:r>
              <a:rPr sz="1200" spc="-5" dirty="0">
                <a:latin typeface="Times New Roman"/>
                <a:cs typeface="Times New Roman"/>
              </a:rPr>
              <a:t>умовно відносять також деякі сплави, які містять залізо ли- </a:t>
            </a:r>
            <a:r>
              <a:rPr sz="1200" dirty="0">
                <a:latin typeface="Times New Roman"/>
                <a:cs typeface="Times New Roman"/>
              </a:rPr>
              <a:t> ше 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домішок </a:t>
            </a:r>
            <a:r>
              <a:rPr sz="1200" spc="-5" dirty="0">
                <a:latin typeface="Times New Roman"/>
                <a:cs typeface="Times New Roman"/>
              </a:rPr>
              <a:t>(силикокальций, </a:t>
            </a:r>
            <a:r>
              <a:rPr sz="1200" dirty="0">
                <a:latin typeface="Times New Roman"/>
                <a:cs typeface="Times New Roman"/>
              </a:rPr>
              <a:t>силикомарганец </a:t>
            </a:r>
            <a:r>
              <a:rPr sz="1200" spc="-5" dirty="0">
                <a:latin typeface="Times New Roman"/>
                <a:cs typeface="Times New Roman"/>
              </a:rPr>
              <a:t>тощо) та </a:t>
            </a:r>
            <a:r>
              <a:rPr sz="1200" dirty="0">
                <a:latin typeface="Times New Roman"/>
                <a:cs typeface="Times New Roman"/>
              </a:rPr>
              <a:t>деякі метали і </a:t>
            </a:r>
            <a:r>
              <a:rPr sz="1200" spc="-5" dirty="0">
                <a:latin typeface="Times New Roman"/>
                <a:cs typeface="Times New Roman"/>
              </a:rPr>
              <a:t>немета- </a:t>
            </a:r>
            <a:r>
              <a:rPr sz="1200" dirty="0">
                <a:latin typeface="Times New Roman"/>
                <a:cs typeface="Times New Roman"/>
              </a:rPr>
              <a:t> ли (Mn, Cr, Si) з </a:t>
            </a:r>
            <a:r>
              <a:rPr sz="1200" spc="-5" dirty="0">
                <a:latin typeface="Times New Roman"/>
                <a:cs typeface="Times New Roman"/>
              </a:rPr>
              <a:t>мінімальним вмістом домішок. Отримують </a:t>
            </a:r>
            <a:r>
              <a:rPr sz="1200" dirty="0">
                <a:latin typeface="Times New Roman"/>
                <a:cs typeface="Times New Roman"/>
              </a:rPr>
              <a:t>феросплави з </a:t>
            </a:r>
            <a:r>
              <a:rPr sz="1200" spc="-5" dirty="0">
                <a:latin typeface="Times New Roman"/>
                <a:cs typeface="Times New Roman"/>
              </a:rPr>
              <a:t>руд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кон-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центратів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електропечах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плавильних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шахтах.</a:t>
            </a:r>
            <a:endParaRPr sz="1200">
              <a:latin typeface="Times New Roman"/>
              <a:cs typeface="Times New Roman"/>
            </a:endParaRPr>
          </a:p>
          <a:p>
            <a:pPr marL="1270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Сучасна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промисловість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виробляє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більше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видів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простих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складних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феро-</a:t>
            </a:r>
            <a:endParaRPr sz="1200">
              <a:latin typeface="Times New Roman"/>
              <a:cs typeface="Times New Roman"/>
            </a:endParaRPr>
          </a:p>
          <a:p>
            <a:pPr marL="12700" marR="6985">
              <a:lnSpc>
                <a:spcPts val="140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сплавів,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поєднаннях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входять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близько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25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хімічних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-5" dirty="0">
                <a:latin typeface="Times New Roman"/>
                <a:cs typeface="Times New Roman"/>
              </a:rPr>
              <a:t> виділити: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4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легкі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метали: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алюміній,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барій,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бор,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кальцій,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магній,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стронцій,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4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рідкісні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рідкісноземельні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метали: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ванадій,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вольфрам,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церій,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ітрій,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бій, тантал;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4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важкі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метали: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кобальт,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марганець,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нікель,</a:t>
            </a:r>
            <a:r>
              <a:rPr sz="1200" dirty="0">
                <a:latin typeface="Times New Roman"/>
                <a:cs typeface="Times New Roman"/>
              </a:rPr>
              <a:t> хром;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неметали: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кремній,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фосфор;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гази: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азот.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72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Завдяки </a:t>
            </a:r>
            <a:r>
              <a:rPr sz="1200" dirty="0">
                <a:latin typeface="Times New Roman"/>
                <a:cs typeface="Times New Roman"/>
              </a:rPr>
              <a:t>існуванню феросплавів </a:t>
            </a:r>
            <a:r>
              <a:rPr sz="1200" spc="-5" dirty="0">
                <a:latin typeface="Times New Roman"/>
                <a:cs typeface="Times New Roman"/>
              </a:rPr>
              <a:t>можливий </a:t>
            </a:r>
            <a:r>
              <a:rPr sz="1200" dirty="0">
                <a:latin typeface="Times New Roman"/>
                <a:cs typeface="Times New Roman"/>
              </a:rPr>
              <a:t>процес </a:t>
            </a:r>
            <a:r>
              <a:rPr sz="1200" spc="-5" dirty="0">
                <a:latin typeface="Times New Roman"/>
                <a:cs typeface="Times New Roman"/>
              </a:rPr>
              <a:t>виробництва матеріалів </a:t>
            </a:r>
            <a:r>
              <a:rPr sz="1200" dirty="0">
                <a:latin typeface="Times New Roman"/>
                <a:cs typeface="Times New Roman"/>
              </a:rPr>
              <a:t>з поліп-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шеними </a:t>
            </a:r>
            <a:r>
              <a:rPr sz="1200" spc="-5" dirty="0">
                <a:latin typeface="Times New Roman"/>
                <a:cs typeface="Times New Roman"/>
              </a:rPr>
              <a:t>та спеціальними </a:t>
            </a:r>
            <a:r>
              <a:rPr sz="1200" dirty="0">
                <a:latin typeface="Times New Roman"/>
                <a:cs typeface="Times New Roman"/>
              </a:rPr>
              <a:t>властивостями – </a:t>
            </a:r>
            <a:r>
              <a:rPr sz="1200" spc="-5" dirty="0">
                <a:latin typeface="Times New Roman"/>
                <a:cs typeface="Times New Roman"/>
              </a:rPr>
              <a:t>конструкційних, </a:t>
            </a:r>
            <a:r>
              <a:rPr sz="1200" dirty="0">
                <a:latin typeface="Times New Roman"/>
                <a:cs typeface="Times New Roman"/>
              </a:rPr>
              <a:t>корозійностійких </a:t>
            </a:r>
            <a:r>
              <a:rPr sz="1200" spc="-5" dirty="0">
                <a:latin typeface="Times New Roman"/>
                <a:cs typeface="Times New Roman"/>
              </a:rPr>
              <a:t>(нержаві-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ючих), жароміцних, жаростійких, прецизійних та </a:t>
            </a:r>
            <a:r>
              <a:rPr sz="1200" dirty="0">
                <a:latin typeface="Times New Roman"/>
                <a:cs typeface="Times New Roman"/>
              </a:rPr>
              <a:t>електротехнічних </a:t>
            </a:r>
            <a:r>
              <a:rPr sz="1200" spc="-5" dirty="0">
                <a:latin typeface="Times New Roman"/>
                <a:cs typeface="Times New Roman"/>
              </a:rPr>
              <a:t>сталей, </a:t>
            </a:r>
            <a:r>
              <a:rPr sz="1200" dirty="0">
                <a:latin typeface="Times New Roman"/>
                <a:cs typeface="Times New Roman"/>
              </a:rPr>
              <a:t>спеціальних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ливарних </a:t>
            </a:r>
            <a:r>
              <a:rPr sz="1200" dirty="0">
                <a:latin typeface="Times New Roman"/>
                <a:cs typeface="Times New Roman"/>
              </a:rPr>
              <a:t>чавунів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інших </a:t>
            </a:r>
            <a:r>
              <a:rPr sz="1200" dirty="0">
                <a:latin typeface="Times New Roman"/>
                <a:cs typeface="Times New Roman"/>
              </a:rPr>
              <a:t>різноманітних </a:t>
            </a:r>
            <a:r>
              <a:rPr sz="1200" spc="-5" dirty="0">
                <a:latin typeface="Times New Roman"/>
                <a:cs typeface="Times New Roman"/>
              </a:rPr>
              <a:t>сплавів.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7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Перший </a:t>
            </a:r>
            <a:r>
              <a:rPr sz="1200" dirty="0">
                <a:latin typeface="Times New Roman"/>
                <a:cs typeface="Times New Roman"/>
              </a:rPr>
              <a:t>феросплав був отриманий в </a:t>
            </a:r>
            <a:r>
              <a:rPr sz="1200" spc="-5" dirty="0">
                <a:latin typeface="Times New Roman"/>
                <a:cs typeface="Times New Roman"/>
              </a:rPr>
              <a:t>XIX </a:t>
            </a:r>
            <a:r>
              <a:rPr sz="1200" dirty="0">
                <a:latin typeface="Times New Roman"/>
                <a:cs typeface="Times New Roman"/>
              </a:rPr>
              <a:t>столітті у </a:t>
            </a:r>
            <a:r>
              <a:rPr sz="1200" spc="-5" dirty="0">
                <a:latin typeface="Times New Roman"/>
                <a:cs typeface="Times New Roman"/>
              </a:rPr>
              <a:t>Франції. Цьому </a:t>
            </a:r>
            <a:r>
              <a:rPr sz="1200" dirty="0">
                <a:latin typeface="Times New Roman"/>
                <a:cs typeface="Times New Roman"/>
              </a:rPr>
              <a:t>сприяло </a:t>
            </a:r>
            <a:r>
              <a:rPr sz="1200" spc="-5" dirty="0">
                <a:latin typeface="Times New Roman"/>
                <a:cs typeface="Times New Roman"/>
              </a:rPr>
              <a:t>осво-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єння </a:t>
            </a:r>
            <a:r>
              <a:rPr sz="1200" dirty="0">
                <a:latin typeface="Times New Roman"/>
                <a:cs typeface="Times New Roman"/>
              </a:rPr>
              <a:t>технології </a:t>
            </a:r>
            <a:r>
              <a:rPr sz="1200" spc="-5" dirty="0">
                <a:latin typeface="Times New Roman"/>
                <a:cs typeface="Times New Roman"/>
              </a:rPr>
              <a:t>відновлювальної плавки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тигельних печах,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пізніше – в </a:t>
            </a:r>
            <a:r>
              <a:rPr sz="1200" spc="-5" dirty="0">
                <a:latin typeface="Times New Roman"/>
                <a:cs typeface="Times New Roman"/>
              </a:rPr>
              <a:t>домен-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печах.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Однак,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зазначені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технології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були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придатні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лише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виплавки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феросплавів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низькою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концентрацією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основного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елементу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дозволяли</a:t>
            </a:r>
            <a:endParaRPr sz="1200">
              <a:latin typeface="Times New Roman"/>
              <a:cs typeface="Times New Roman"/>
            </a:endParaRPr>
          </a:p>
          <a:p>
            <a:pPr marL="12700" marR="1563370" algn="just">
              <a:lnSpc>
                <a:spcPts val="14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отримати високопроцентні сплави та сплави тугоплавких </a:t>
            </a:r>
            <a:r>
              <a:rPr sz="1200" dirty="0">
                <a:latin typeface="Times New Roman"/>
                <a:cs typeface="Times New Roman"/>
              </a:rPr>
              <a:t>мета-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лів,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могли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забезпечити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досить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30"/>
              </a:lnSpc>
            </a:pPr>
            <a:r>
              <a:rPr sz="1200" spc="-5" dirty="0">
                <a:latin typeface="Times New Roman"/>
                <a:cs typeface="Times New Roman"/>
              </a:rPr>
              <a:t>ру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процесів.</a:t>
            </a:r>
            <a:endParaRPr sz="1200">
              <a:latin typeface="Times New Roman"/>
              <a:cs typeface="Times New Roman"/>
            </a:endParaRPr>
          </a:p>
          <a:p>
            <a:pPr marL="12700" marR="156400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Російський фізик-експериментатор В. В. </a:t>
            </a:r>
            <a:r>
              <a:rPr sz="1200" dirty="0">
                <a:latin typeface="Times New Roman"/>
                <a:cs typeface="Times New Roman"/>
              </a:rPr>
              <a:t>Петров </a:t>
            </a:r>
            <a:r>
              <a:rPr sz="1200" spc="-5" dirty="0">
                <a:latin typeface="Times New Roman"/>
                <a:cs typeface="Times New Roman"/>
              </a:rPr>
              <a:t>вперше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1802 </a:t>
            </a:r>
            <a:r>
              <a:rPr sz="1200" spc="-5" dirty="0">
                <a:latin typeface="Times New Roman"/>
                <a:cs typeface="Times New Roman"/>
              </a:rPr>
              <a:t>році застосував електричну дугу (електротермічний спо- </a:t>
            </a:r>
            <a:r>
              <a:rPr sz="1200" dirty="0">
                <a:latin typeface="Times New Roman"/>
                <a:cs typeface="Times New Roman"/>
              </a:rPr>
              <a:t> сіб) </a:t>
            </a:r>
            <a:r>
              <a:rPr sz="1200" spc="-5" dirty="0">
                <a:latin typeface="Times New Roman"/>
                <a:cs typeface="Times New Roman"/>
              </a:rPr>
              <a:t>для відновлення </a:t>
            </a:r>
            <a:r>
              <a:rPr sz="1200" dirty="0">
                <a:latin typeface="Times New Roman"/>
                <a:cs typeface="Times New Roman"/>
              </a:rPr>
              <a:t>оксидів </a:t>
            </a:r>
            <a:r>
              <a:rPr sz="1200" spc="-5" dirty="0">
                <a:latin typeface="Times New Roman"/>
                <a:cs typeface="Times New Roman"/>
              </a:rPr>
              <a:t>металів вуглецем,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дозволило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вирішити проблему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недостатньо високою температурою, це </a:t>
            </a:r>
            <a:r>
              <a:rPr sz="1200" dirty="0">
                <a:latin typeface="Times New Roman"/>
                <a:cs typeface="Times New Roman"/>
              </a:rPr>
              <a:t> поклало початок</a:t>
            </a:r>
            <a:r>
              <a:rPr sz="1200" spc="-5" dirty="0">
                <a:latin typeface="Times New Roman"/>
                <a:cs typeface="Times New Roman"/>
              </a:rPr>
              <a:t> сучасної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електрометалургії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дугових</a:t>
            </a:r>
            <a:r>
              <a:rPr sz="1200" dirty="0">
                <a:latin typeface="Times New Roman"/>
                <a:cs typeface="Times New Roman"/>
              </a:rPr>
              <a:t> печах.</a:t>
            </a:r>
            <a:endParaRPr sz="1200">
              <a:latin typeface="Times New Roman"/>
              <a:cs typeface="Times New Roman"/>
            </a:endParaRPr>
          </a:p>
          <a:p>
            <a:pPr marL="12700" marR="156337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1907 </a:t>
            </a:r>
            <a:r>
              <a:rPr sz="1200" spc="-5" dirty="0">
                <a:latin typeface="Times New Roman"/>
                <a:cs typeface="Times New Roman"/>
              </a:rPr>
              <a:t>році </a:t>
            </a:r>
            <a:r>
              <a:rPr sz="1200" dirty="0">
                <a:latin typeface="Times New Roman"/>
                <a:cs typeface="Times New Roman"/>
              </a:rPr>
              <a:t>Ф.М. </a:t>
            </a:r>
            <a:r>
              <a:rPr sz="1200" spc="-5" dirty="0">
                <a:latin typeface="Times New Roman"/>
                <a:cs typeface="Times New Roman"/>
              </a:rPr>
              <a:t>Бекет </a:t>
            </a:r>
            <a:r>
              <a:rPr sz="1200" dirty="0">
                <a:latin typeface="Times New Roman"/>
                <a:cs typeface="Times New Roman"/>
              </a:rPr>
              <a:t>розробив електротермічний </a:t>
            </a:r>
            <a:r>
              <a:rPr sz="1200" spc="-5" dirty="0">
                <a:latin typeface="Times New Roman"/>
                <a:cs typeface="Times New Roman"/>
              </a:rPr>
              <a:t>спосіб </a:t>
            </a:r>
            <a:r>
              <a:rPr sz="1200" dirty="0">
                <a:latin typeface="Times New Roman"/>
                <a:cs typeface="Times New Roman"/>
              </a:rPr>
              <a:t> виробництва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низьковуглецевих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феросплавів,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застосувавши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 відновника </a:t>
            </a:r>
            <a:r>
              <a:rPr sz="1200" dirty="0">
                <a:latin typeface="Times New Roman"/>
                <a:cs typeface="Times New Roman"/>
              </a:rPr>
              <a:t>кремній. </a:t>
            </a:r>
            <a:r>
              <a:rPr sz="1200" spc="-5" dirty="0">
                <a:latin typeface="Times New Roman"/>
                <a:cs typeface="Times New Roman"/>
              </a:rPr>
              <a:t>Інший </a:t>
            </a:r>
            <a:r>
              <a:rPr sz="1200" dirty="0">
                <a:latin typeface="Times New Roman"/>
                <a:cs typeface="Times New Roman"/>
              </a:rPr>
              <a:t>спосіб отримання </a:t>
            </a:r>
            <a:r>
              <a:rPr sz="1200" spc="-5" dirty="0">
                <a:latin typeface="Times New Roman"/>
                <a:cs typeface="Times New Roman"/>
              </a:rPr>
              <a:t>низьковуг- </a:t>
            </a:r>
            <a:r>
              <a:rPr sz="1200" dirty="0">
                <a:latin typeface="Times New Roman"/>
                <a:cs typeface="Times New Roman"/>
              </a:rPr>
              <a:t> лецевих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феросплавів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(алюмотермічний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процес)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було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розробле-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811" y="9237210"/>
            <a:ext cx="422783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но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професором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Харківського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університету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М. </a:t>
            </a:r>
            <a:r>
              <a:rPr sz="1200" spc="-5" dirty="0">
                <a:latin typeface="Times New Roman"/>
                <a:cs typeface="Times New Roman"/>
              </a:rPr>
              <a:t>Бекетовим.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Надалі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набув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найширшого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поширення.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98008" y="7192518"/>
            <a:ext cx="1441703" cy="1898904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483605" y="9145016"/>
            <a:ext cx="127063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23545" marR="5080" indent="-41148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Василь Володимирович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Петров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80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65674" y="875786"/>
            <a:ext cx="4229100" cy="26612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Пізніше </a:t>
            </a:r>
            <a:r>
              <a:rPr sz="1200" spc="-5" dirty="0">
                <a:latin typeface="Times New Roman"/>
                <a:cs typeface="Times New Roman"/>
              </a:rPr>
              <a:t>були розроблені процеси виробництва низьковуг- </a:t>
            </a:r>
            <a:r>
              <a:rPr sz="1200" dirty="0">
                <a:latin typeface="Times New Roman"/>
                <a:cs typeface="Times New Roman"/>
              </a:rPr>
              <a:t> лецевих феросплавів </a:t>
            </a:r>
            <a:r>
              <a:rPr sz="1200" spc="-5" dirty="0">
                <a:latin typeface="Times New Roman"/>
                <a:cs typeface="Times New Roman"/>
              </a:rPr>
              <a:t>продувкою вуглецевих </a:t>
            </a:r>
            <a:r>
              <a:rPr sz="1200" dirty="0">
                <a:latin typeface="Times New Roman"/>
                <a:cs typeface="Times New Roman"/>
              </a:rPr>
              <a:t>сплавів окисними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газами, вакуумуванням рідких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твердих сплавів, методом змі-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шування розплавів та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змішування </a:t>
            </a:r>
            <a:r>
              <a:rPr sz="1200" dirty="0">
                <a:latin typeface="Times New Roman"/>
                <a:cs typeface="Times New Roman"/>
              </a:rPr>
              <a:t>рідкого </a:t>
            </a:r>
            <a:r>
              <a:rPr sz="1200" spc="-5" dirty="0">
                <a:latin typeface="Times New Roman"/>
                <a:cs typeface="Times New Roman"/>
              </a:rPr>
              <a:t>розплаву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твердого відновника.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теперішній </a:t>
            </a:r>
            <a:r>
              <a:rPr sz="1200" spc="-10" dirty="0">
                <a:latin typeface="Times New Roman"/>
                <a:cs typeface="Times New Roman"/>
              </a:rPr>
              <a:t>час </a:t>
            </a:r>
            <a:r>
              <a:rPr sz="1200" spc="-15" dirty="0">
                <a:latin typeface="Times New Roman"/>
                <a:cs typeface="Times New Roman"/>
              </a:rPr>
              <a:t>продовжуються розроб-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</a:t>
            </a:r>
            <a:r>
              <a:rPr sz="1200" dirty="0">
                <a:latin typeface="Times New Roman"/>
                <a:cs typeface="Times New Roman"/>
              </a:rPr>
              <a:t> різних методів </a:t>
            </a:r>
            <a:r>
              <a:rPr sz="1200" spc="-5" dirty="0">
                <a:latin typeface="Times New Roman"/>
                <a:cs typeface="Times New Roman"/>
              </a:rPr>
              <a:t>рафінування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феросплавів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виплавлені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електронно-променевих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плазмових</a:t>
            </a:r>
            <a:r>
              <a:rPr sz="1200" dirty="0">
                <a:latin typeface="Times New Roman"/>
                <a:cs typeface="Times New Roman"/>
              </a:rPr>
              <a:t> печах.</a:t>
            </a:r>
            <a:endParaRPr sz="1200">
              <a:latin typeface="Times New Roman"/>
              <a:cs typeface="Times New Roman"/>
            </a:endParaRPr>
          </a:p>
          <a:p>
            <a:pPr marL="37274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переваг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феросплавів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відносяться:</a:t>
            </a:r>
            <a:endParaRPr sz="1200">
              <a:latin typeface="Times New Roman"/>
              <a:cs typeface="Times New Roman"/>
            </a:endParaRPr>
          </a:p>
          <a:p>
            <a:pPr marL="487045" indent="-114935" algn="just">
              <a:lnSpc>
                <a:spcPts val="1375"/>
              </a:lnSpc>
              <a:buChar char="–"/>
              <a:tabLst>
                <a:tab pos="487680" algn="l"/>
              </a:tabLst>
            </a:pP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низька вартість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чистими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металами;</a:t>
            </a:r>
            <a:endParaRPr sz="1200">
              <a:latin typeface="Times New Roman"/>
              <a:cs typeface="Times New Roman"/>
            </a:endParaRPr>
          </a:p>
          <a:p>
            <a:pPr marL="12700" marR="5715" indent="360045" algn="just">
              <a:lnSpc>
                <a:spcPts val="1380"/>
              </a:lnSpc>
              <a:spcBef>
                <a:spcPts val="60"/>
              </a:spcBef>
              <a:buChar char="–"/>
              <a:tabLst>
                <a:tab pos="48768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наявність </a:t>
            </a:r>
            <a:r>
              <a:rPr sz="1200" dirty="0">
                <a:latin typeface="Times New Roman"/>
                <a:cs typeface="Times New Roman"/>
              </a:rPr>
              <a:t>заліза в </a:t>
            </a:r>
            <a:r>
              <a:rPr sz="1200" spc="-5" dirty="0">
                <a:latin typeface="Times New Roman"/>
                <a:cs typeface="Times New Roman"/>
              </a:rPr>
              <a:t>хімічному складі зменшує температу-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 плавлення </a:t>
            </a:r>
            <a:r>
              <a:rPr sz="1200" dirty="0">
                <a:latin typeface="Times New Roman"/>
                <a:cs typeface="Times New Roman"/>
              </a:rPr>
              <a:t>основного </a:t>
            </a:r>
            <a:r>
              <a:rPr sz="1200" spc="-5" dirty="0">
                <a:latin typeface="Times New Roman"/>
                <a:cs typeface="Times New Roman"/>
              </a:rPr>
              <a:t>елементу, </a:t>
            </a:r>
            <a:r>
              <a:rPr sz="1200" dirty="0">
                <a:latin typeface="Times New Roman"/>
                <a:cs typeface="Times New Roman"/>
              </a:rPr>
              <a:t>що дозволяє </a:t>
            </a:r>
            <a:r>
              <a:rPr sz="1200" spc="-5" dirty="0">
                <a:latin typeface="Times New Roman"/>
                <a:cs typeface="Times New Roman"/>
              </a:rPr>
              <a:t>проводити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сталей, </a:t>
            </a:r>
            <a:r>
              <a:rPr sz="1200" dirty="0">
                <a:latin typeface="Times New Roman"/>
                <a:cs typeface="Times New Roman"/>
              </a:rPr>
              <a:t>легованих </a:t>
            </a:r>
            <a:r>
              <a:rPr sz="1200" spc="-5" dirty="0">
                <a:latin typeface="Times New Roman"/>
                <a:cs typeface="Times New Roman"/>
              </a:rPr>
              <a:t>тугоплавкими металами, при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низьких температурах.</a:t>
            </a:r>
            <a:endParaRPr sz="1200">
              <a:latin typeface="Times New Roman"/>
              <a:cs typeface="Times New Roman"/>
            </a:endParaRPr>
          </a:p>
          <a:p>
            <a:pPr marL="37274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недоліків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феросплавів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віднести:</a:t>
            </a:r>
            <a:endParaRPr sz="1200">
              <a:latin typeface="Times New Roman"/>
              <a:cs typeface="Times New Roman"/>
            </a:endParaRPr>
          </a:p>
          <a:p>
            <a:pPr marL="487045" indent="-114935" algn="just">
              <a:lnSpc>
                <a:spcPts val="1410"/>
              </a:lnSpc>
              <a:buChar char="–"/>
              <a:tabLst>
                <a:tab pos="48768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практично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кожен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феросплав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містить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своєму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87" y="3503922"/>
            <a:ext cx="5787390" cy="4305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98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мішки у </a:t>
            </a:r>
            <a:r>
              <a:rPr sz="1200" spc="-5" dirty="0">
                <a:latin typeface="Times New Roman"/>
                <a:cs typeface="Times New Roman"/>
              </a:rPr>
              <a:t>вигляді сірки, </a:t>
            </a:r>
            <a:r>
              <a:rPr sz="1200" dirty="0">
                <a:latin typeface="Times New Roman"/>
                <a:cs typeface="Times New Roman"/>
              </a:rPr>
              <a:t>фосфору, </a:t>
            </a:r>
            <a:r>
              <a:rPr sz="1200" spc="-5" dirty="0">
                <a:latin typeface="Times New Roman"/>
                <a:cs typeface="Times New Roman"/>
              </a:rPr>
              <a:t>вуглецю, </a:t>
            </a:r>
            <a:r>
              <a:rPr sz="1200" dirty="0">
                <a:latin typeface="Times New Roman"/>
                <a:cs typeface="Times New Roman"/>
              </a:rPr>
              <a:t>марганцю і деяких </a:t>
            </a:r>
            <a:r>
              <a:rPr sz="1200" spc="-5" dirty="0">
                <a:latin typeface="Times New Roman"/>
                <a:cs typeface="Times New Roman"/>
              </a:rPr>
              <a:t>інших компонентів, які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 перейти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матеріал,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виробляється;</a:t>
            </a:r>
            <a:endParaRPr sz="1200">
              <a:latin typeface="Times New Roman"/>
              <a:cs typeface="Times New Roman"/>
            </a:endParaRPr>
          </a:p>
          <a:p>
            <a:pPr marL="37274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зміст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легуючого елемента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феросплави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істотно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нижче, ніж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420870" marR="6350" indent="-519430" algn="r">
              <a:lnSpc>
                <a:spcPts val="1610"/>
              </a:lnSpc>
              <a:spcBef>
                <a:spcPts val="960"/>
              </a:spcBef>
            </a:pPr>
            <a:r>
              <a:rPr sz="1400" b="1" spc="-5" dirty="0">
                <a:latin typeface="Times New Roman"/>
                <a:cs typeface="Times New Roman"/>
              </a:rPr>
              <a:t>15.1.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КЛАСИФІКАЦІЯ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ФЕРОСПЛАВ</a:t>
            </a:r>
            <a:r>
              <a:rPr sz="1400" b="1" dirty="0">
                <a:latin typeface="Times New Roman"/>
                <a:cs typeface="Times New Roman"/>
              </a:rPr>
              <a:t>І</a:t>
            </a:r>
            <a:r>
              <a:rPr sz="1400" b="1" spc="-5" dirty="0">
                <a:latin typeface="Times New Roman"/>
                <a:cs typeface="Times New Roman"/>
              </a:rPr>
              <a:t>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промисловості прийнято </a:t>
            </a:r>
            <a:r>
              <a:rPr sz="1200" dirty="0">
                <a:latin typeface="Times New Roman"/>
                <a:cs typeface="Times New Roman"/>
              </a:rPr>
              <a:t>класифікацію феросплавів за обсягом </a:t>
            </a:r>
            <a:r>
              <a:rPr sz="1200" spc="-5" dirty="0">
                <a:latin typeface="Times New Roman"/>
                <a:cs typeface="Times New Roman"/>
              </a:rPr>
              <a:t>виробництва. Ви- </a:t>
            </a:r>
            <a:r>
              <a:rPr sz="1200" dirty="0">
                <a:latin typeface="Times New Roman"/>
                <a:cs typeface="Times New Roman"/>
              </a:rPr>
              <a:t> діляють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«великі»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«малі» </a:t>
            </a:r>
            <a:r>
              <a:rPr sz="1200" spc="-5" dirty="0">
                <a:latin typeface="Times New Roman"/>
                <a:cs typeface="Times New Roman"/>
              </a:rPr>
              <a:t>сплави.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«великих»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відносяться: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крем’янисті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(феросиліцій);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хромисті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(феро-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хром);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марганцеві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(феромарганець).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До «малих»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відносяться: феровольфрам; феромолібден; ферованадій; спла-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 лужноземельних металів; фероніобій; феротитан та сплави, </a:t>
            </a:r>
            <a:r>
              <a:rPr sz="1200" dirty="0">
                <a:latin typeface="Times New Roman"/>
                <a:cs typeface="Times New Roman"/>
              </a:rPr>
              <a:t>що містять </a:t>
            </a:r>
            <a:r>
              <a:rPr sz="1200" spc="-5" dirty="0">
                <a:latin typeface="Times New Roman"/>
                <a:cs typeface="Times New Roman"/>
              </a:rPr>
              <a:t>титан; феро-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бор, </a:t>
            </a:r>
            <a:r>
              <a:rPr sz="1200" dirty="0">
                <a:latin typeface="Times New Roman"/>
                <a:cs typeface="Times New Roman"/>
              </a:rPr>
              <a:t>фероборал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лігатури з бором;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алюмінієм; 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рідкоземельними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талами;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феросилікоцирконій,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фероалюміноцирконій;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ферокобальт;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феронікель.</a:t>
            </a:r>
            <a:endParaRPr sz="1200">
              <a:latin typeface="Times New Roman"/>
              <a:cs typeface="Times New Roman"/>
            </a:endParaRPr>
          </a:p>
          <a:p>
            <a:pPr marL="1784985" marR="57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Феросиліцій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феросплав,</a:t>
            </a:r>
            <a:r>
              <a:rPr sz="1200" dirty="0">
                <a:latin typeface="Times New Roman"/>
                <a:cs typeface="Times New Roman"/>
              </a:rPr>
              <a:t> основними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компонентами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якого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залізо та </a:t>
            </a:r>
            <a:r>
              <a:rPr sz="1200" dirty="0">
                <a:latin typeface="Times New Roman"/>
                <a:cs typeface="Times New Roman"/>
              </a:rPr>
              <a:t>кремній</a:t>
            </a:r>
            <a:r>
              <a:rPr sz="1200" spc="-5" dirty="0">
                <a:latin typeface="Times New Roman"/>
                <a:cs typeface="Times New Roman"/>
              </a:rPr>
              <a:t> (рис. 15.1).</a:t>
            </a:r>
            <a:endParaRPr sz="1200">
              <a:latin typeface="Times New Roman"/>
              <a:cs typeface="Times New Roman"/>
            </a:endParaRPr>
          </a:p>
          <a:p>
            <a:pPr marL="1784985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Процес виробництва </a:t>
            </a:r>
            <a:r>
              <a:rPr sz="1200" dirty="0">
                <a:latin typeface="Times New Roman"/>
                <a:cs typeface="Times New Roman"/>
              </a:rPr>
              <a:t>феросиліцію заснований </a:t>
            </a:r>
            <a:r>
              <a:rPr sz="1200" spc="-5" dirty="0">
                <a:latin typeface="Times New Roman"/>
                <a:cs typeface="Times New Roman"/>
              </a:rPr>
              <a:t>на віднов-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ленні</a:t>
            </a:r>
            <a:r>
              <a:rPr sz="1200" spc="-5" dirty="0">
                <a:latin typeface="Times New Roman"/>
                <a:cs typeface="Times New Roman"/>
              </a:rPr>
              <a:t> кремнезему.</a:t>
            </a:r>
            <a:endParaRPr sz="1200">
              <a:latin typeface="Times New Roman"/>
              <a:cs typeface="Times New Roman"/>
            </a:endParaRPr>
          </a:p>
          <a:p>
            <a:pPr marL="1784985" marR="63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Феросиліцій </a:t>
            </a:r>
            <a:r>
              <a:rPr sz="1200" spc="-5" dirty="0">
                <a:latin typeface="Times New Roman"/>
                <a:cs typeface="Times New Roman"/>
              </a:rPr>
              <a:t>використовують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</a:t>
            </a:r>
            <a:r>
              <a:rPr sz="1200" dirty="0">
                <a:latin typeface="Times New Roman"/>
                <a:cs typeface="Times New Roman"/>
              </a:rPr>
              <a:t>розкислювача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легуючої добавки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виплавки електротехнічних, ресорно-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пружинних,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корозійностійких</a:t>
            </a:r>
            <a:r>
              <a:rPr sz="1200" spc="-5" dirty="0">
                <a:latin typeface="Times New Roman"/>
                <a:cs typeface="Times New Roman"/>
              </a:rPr>
              <a:t> та </a:t>
            </a:r>
            <a:r>
              <a:rPr sz="1200" dirty="0">
                <a:latin typeface="Times New Roman"/>
                <a:cs typeface="Times New Roman"/>
              </a:rPr>
              <a:t>жаростійких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сталей.</a:t>
            </a:r>
            <a:endParaRPr sz="1200">
              <a:latin typeface="Times New Roman"/>
              <a:cs typeface="Times New Roman"/>
            </a:endParaRPr>
          </a:p>
          <a:p>
            <a:pPr marL="2072639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кремнію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феросиліції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454394" y="7776454"/>
            <a:ext cx="4068445" cy="17849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 algn="just">
              <a:lnSpc>
                <a:spcPts val="1380"/>
              </a:lnSpc>
              <a:spcBef>
                <a:spcPts val="195"/>
              </a:spcBef>
            </a:pPr>
            <a:r>
              <a:rPr sz="1200" spc="-30" dirty="0">
                <a:latin typeface="Times New Roman"/>
                <a:cs typeface="Times New Roman"/>
              </a:rPr>
              <a:t>щільність. </a:t>
            </a:r>
            <a:r>
              <a:rPr sz="1200" spc="-25" dirty="0">
                <a:latin typeface="Times New Roman"/>
                <a:cs typeface="Times New Roman"/>
              </a:rPr>
              <a:t>45%-й </a:t>
            </a:r>
            <a:r>
              <a:rPr sz="1200" spc="-30" dirty="0">
                <a:latin typeface="Times New Roman"/>
                <a:cs typeface="Times New Roman"/>
              </a:rPr>
              <a:t>феросиліцій </a:t>
            </a:r>
            <a:r>
              <a:rPr sz="1200" spc="-20" dirty="0">
                <a:latin typeface="Times New Roman"/>
                <a:cs typeface="Times New Roman"/>
              </a:rPr>
              <a:t>має </a:t>
            </a:r>
            <a:r>
              <a:rPr sz="1200" spc="-30" dirty="0">
                <a:latin typeface="Times New Roman"/>
                <a:cs typeface="Times New Roman"/>
              </a:rPr>
              <a:t>щільність </a:t>
            </a:r>
            <a:r>
              <a:rPr sz="1200" spc="-20" dirty="0">
                <a:latin typeface="Times New Roman"/>
                <a:cs typeface="Times New Roman"/>
              </a:rPr>
              <a:t>5,0 </a:t>
            </a:r>
            <a:r>
              <a:rPr sz="1200" spc="-30" dirty="0">
                <a:latin typeface="Times New Roman"/>
                <a:cs typeface="Times New Roman"/>
              </a:rPr>
              <a:t>г/см</a:t>
            </a:r>
            <a:r>
              <a:rPr sz="1200" spc="-44" baseline="38194" dirty="0">
                <a:latin typeface="Times New Roman"/>
                <a:cs typeface="Times New Roman"/>
              </a:rPr>
              <a:t>3</a:t>
            </a:r>
            <a:r>
              <a:rPr sz="1200" spc="-30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5" dirty="0">
                <a:latin typeface="Times New Roman"/>
                <a:cs typeface="Times New Roman"/>
              </a:rPr>
              <a:t>75%-й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3,5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г/см</a:t>
            </a:r>
            <a:r>
              <a:rPr sz="1200" spc="-7" baseline="38194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dirty="0">
                <a:latin typeface="Times New Roman"/>
                <a:cs typeface="Times New Roman"/>
              </a:rPr>
              <a:t> плавлення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45%-го</a:t>
            </a:r>
            <a:r>
              <a:rPr sz="1200" dirty="0">
                <a:latin typeface="Times New Roman"/>
                <a:cs typeface="Times New Roman"/>
              </a:rPr>
              <a:t> 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75%-го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феро- </a:t>
            </a:r>
            <a:r>
              <a:rPr sz="1200" dirty="0">
                <a:latin typeface="Times New Roman"/>
                <a:cs typeface="Times New Roman"/>
              </a:rPr>
              <a:t> силіцію </a:t>
            </a:r>
            <a:r>
              <a:rPr sz="1200" spc="-5" dirty="0">
                <a:latin typeface="Times New Roman"/>
                <a:cs typeface="Times New Roman"/>
              </a:rPr>
              <a:t>відповідно дорівнює </a:t>
            </a:r>
            <a:r>
              <a:rPr sz="1200" dirty="0">
                <a:latin typeface="Times New Roman"/>
                <a:cs typeface="Times New Roman"/>
              </a:rPr>
              <a:t>1330...1220 </a:t>
            </a:r>
            <a:r>
              <a:rPr sz="1200" spc="-5" dirty="0">
                <a:latin typeface="Times New Roman"/>
                <a:cs typeface="Times New Roman"/>
              </a:rPr>
              <a:t>та 1300...1330 </a:t>
            </a:r>
            <a:r>
              <a:rPr sz="1200" dirty="0">
                <a:latin typeface="Times New Roman"/>
                <a:cs typeface="Times New Roman"/>
              </a:rPr>
              <a:t>°C.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Феросиліцій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дугових</a:t>
            </a:r>
            <a:r>
              <a:rPr sz="1200" dirty="0">
                <a:latin typeface="Times New Roman"/>
                <a:cs typeface="Times New Roman"/>
              </a:rPr>
              <a:t> феросплавних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шляхом</a:t>
            </a:r>
            <a:r>
              <a:rPr sz="1200" spc="-5" dirty="0">
                <a:latin typeface="Times New Roman"/>
                <a:cs typeface="Times New Roman"/>
              </a:rPr>
              <a:t> відновлення </a:t>
            </a:r>
            <a:r>
              <a:rPr sz="1200" dirty="0">
                <a:latin typeface="Times New Roman"/>
                <a:cs typeface="Times New Roman"/>
              </a:rPr>
              <a:t>кремнію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кварциту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коксу.</a:t>
            </a:r>
            <a:endParaRPr sz="1200">
              <a:latin typeface="Times New Roman"/>
              <a:cs typeface="Times New Roman"/>
            </a:endParaRPr>
          </a:p>
          <a:p>
            <a:pPr marL="38100" indent="287655" algn="just">
              <a:lnSpc>
                <a:spcPts val="1315"/>
              </a:lnSpc>
            </a:pPr>
            <a:r>
              <a:rPr sz="1200" i="1" dirty="0">
                <a:latin typeface="Times New Roman"/>
                <a:cs typeface="Times New Roman"/>
              </a:rPr>
              <a:t>Ферохром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(близько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засто-</a:t>
            </a:r>
            <a:endParaRPr sz="1200">
              <a:latin typeface="Times New Roman"/>
              <a:cs typeface="Times New Roman"/>
            </a:endParaRPr>
          </a:p>
          <a:p>
            <a:pPr marL="38100" marR="33655" algn="just">
              <a:lnSpc>
                <a:spcPct val="957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совується для легування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15.2). </a:t>
            </a:r>
            <a:r>
              <a:rPr sz="1200" spc="-5" dirty="0">
                <a:latin typeface="Times New Roman"/>
                <a:cs typeface="Times New Roman"/>
              </a:rPr>
              <a:t>Основні </a:t>
            </a:r>
            <a:r>
              <a:rPr sz="1200" dirty="0">
                <a:latin typeface="Times New Roman"/>
                <a:cs typeface="Times New Roman"/>
              </a:rPr>
              <a:t> домішки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(до</a:t>
            </a:r>
            <a:r>
              <a:rPr sz="1200" dirty="0">
                <a:latin typeface="Times New Roman"/>
                <a:cs typeface="Times New Roman"/>
              </a:rPr>
              <a:t> 5 %),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8 %),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сірка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0,05 %),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фосфор</a:t>
            </a:r>
            <a:r>
              <a:rPr sz="1200" dirty="0">
                <a:latin typeface="Times New Roman"/>
                <a:cs typeface="Times New Roman"/>
              </a:rPr>
              <a:t> (до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0,05 %).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відновленні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досить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багатих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(з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вмістом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оксиду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хрому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високим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0090" y="976122"/>
            <a:ext cx="1443228" cy="1959864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848360" y="2988819"/>
            <a:ext cx="118681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64490" marR="5080" indent="-35242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Микола Миколайович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Бекетов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20090" y="6544818"/>
            <a:ext cx="1657350" cy="1187195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919225" y="7784847"/>
            <a:ext cx="125984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15.1.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Феросиліцій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8079485"/>
            <a:ext cx="1657350" cy="1158239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980947" y="9291317"/>
            <a:ext cx="11372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15.2.</a:t>
            </a:r>
            <a:r>
              <a:rPr sz="1000" b="1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Ферохром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08" y="516889"/>
            <a:ext cx="5786755" cy="2669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відношенням (оксид </a:t>
            </a:r>
            <a:r>
              <a:rPr sz="1200" spc="-5" dirty="0">
                <a:latin typeface="Times New Roman"/>
                <a:cs typeface="Times New Roman"/>
              </a:rPr>
              <a:t>хрому)/(оксид заліза)) хромітових </a:t>
            </a:r>
            <a:r>
              <a:rPr sz="1200" dirty="0">
                <a:latin typeface="Times New Roman"/>
                <a:cs typeface="Times New Roman"/>
              </a:rPr>
              <a:t>руд (або </a:t>
            </a:r>
            <a:r>
              <a:rPr sz="1200" spc="-5" dirty="0">
                <a:latin typeface="Times New Roman"/>
                <a:cs typeface="Times New Roman"/>
              </a:rPr>
              <a:t>концентратів) вуглеце-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 відновником (зазвичай кокс). Велика частина </a:t>
            </a:r>
            <a:r>
              <a:rPr sz="1200" spc="-15" dirty="0">
                <a:latin typeface="Times New Roman"/>
                <a:cs typeface="Times New Roman"/>
              </a:rPr>
              <a:t>ферохрому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світі виробляється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Пів-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денній Африці, Казахстані </a:t>
            </a:r>
            <a:r>
              <a:rPr sz="1200" spc="-10" dirty="0">
                <a:latin typeface="Times New Roman"/>
                <a:cs typeface="Times New Roman"/>
              </a:rPr>
              <a:t>та Індії, оскільки ці </a:t>
            </a:r>
            <a:r>
              <a:rPr sz="1200" spc="-15" dirty="0">
                <a:latin typeface="Times New Roman"/>
                <a:cs typeface="Times New Roman"/>
              </a:rPr>
              <a:t>країни </a:t>
            </a:r>
            <a:r>
              <a:rPr sz="1200" spc="-10" dirty="0">
                <a:latin typeface="Times New Roman"/>
                <a:cs typeface="Times New Roman"/>
              </a:rPr>
              <a:t>мають </a:t>
            </a:r>
            <a:r>
              <a:rPr sz="1200" spc="-15" dirty="0">
                <a:latin typeface="Times New Roman"/>
                <a:cs typeface="Times New Roman"/>
              </a:rPr>
              <a:t>великі внутрішні ресурси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хромітів. Найбільшим споживачем ферохрому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0" dirty="0">
                <a:latin typeface="Times New Roman"/>
                <a:cs typeface="Times New Roman"/>
              </a:rPr>
              <a:t>виробництво </a:t>
            </a:r>
            <a:r>
              <a:rPr sz="1200" spc="-15" dirty="0">
                <a:latin typeface="Times New Roman"/>
                <a:cs typeface="Times New Roman"/>
              </a:rPr>
              <a:t>сталі, </a:t>
            </a:r>
            <a:r>
              <a:rPr sz="1200" spc="-10" dirty="0">
                <a:latin typeface="Times New Roman"/>
                <a:cs typeface="Times New Roman"/>
              </a:rPr>
              <a:t>особливо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0" dirty="0">
                <a:latin typeface="Times New Roman"/>
                <a:cs typeface="Times New Roman"/>
              </a:rPr>
              <a:t>виробни-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цтво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нержавіючої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сталі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вмістом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хрому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від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10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%.</a:t>
            </a:r>
            <a:endParaRPr sz="1200">
              <a:latin typeface="Times New Roman"/>
              <a:cs typeface="Times New Roman"/>
            </a:endParaRPr>
          </a:p>
          <a:p>
            <a:pPr marL="12700" marR="188404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Феромарганець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феросплав, </a:t>
            </a:r>
            <a:r>
              <a:rPr sz="1200" dirty="0">
                <a:latin typeface="Times New Roman"/>
                <a:cs typeface="Times New Roman"/>
              </a:rPr>
              <a:t>основними компонента-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якого</a:t>
            </a:r>
            <a:r>
              <a:rPr sz="1200" dirty="0">
                <a:latin typeface="Times New Roman"/>
                <a:cs typeface="Times New Roman"/>
              </a:rPr>
              <a:t> є залізо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марганець (рис </a:t>
            </a:r>
            <a:r>
              <a:rPr sz="1200" dirty="0">
                <a:latin typeface="Times New Roman"/>
                <a:cs typeface="Times New Roman"/>
              </a:rPr>
              <a:t>15.3).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Вуглецевий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феромарганець,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містить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75…79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Mn,</a:t>
            </a:r>
            <a:endParaRPr sz="1200">
              <a:latin typeface="Times New Roman"/>
              <a:cs typeface="Times New Roman"/>
            </a:endParaRPr>
          </a:p>
          <a:p>
            <a:pPr marL="12700" marR="1882775" algn="just">
              <a:lnSpc>
                <a:spcPct val="957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до 7 % C </a:t>
            </a:r>
            <a:r>
              <a:rPr sz="1200" spc="-5" dirty="0">
                <a:latin typeface="Times New Roman"/>
                <a:cs typeface="Times New Roman"/>
              </a:rPr>
              <a:t>(решта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Fe та домішки), отримують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руднотер- </a:t>
            </a:r>
            <a:r>
              <a:rPr sz="1200" dirty="0">
                <a:latin typeface="Times New Roman"/>
                <a:cs typeface="Times New Roman"/>
              </a:rPr>
              <a:t> мічних або доменних печах з марганцевого </a:t>
            </a:r>
            <a:r>
              <a:rPr sz="1200" spc="-5" dirty="0">
                <a:latin typeface="Times New Roman"/>
                <a:cs typeface="Times New Roman"/>
              </a:rPr>
              <a:t>концентрату.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Середньо-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маловуглецевий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(рафінований)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феромарга-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нець, </a:t>
            </a:r>
            <a:r>
              <a:rPr sz="1200" dirty="0">
                <a:latin typeface="Times New Roman"/>
                <a:cs typeface="Times New Roman"/>
              </a:rPr>
              <a:t>що містить 86…89 % Mn, до 1,5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до 0,5 % C (відпо-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відно),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рудотермічних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печах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силікотермічним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81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0" y="3153402"/>
            <a:ext cx="3907154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способом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силікомарганця,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марганцевих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концентратів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низькофосфористого </a:t>
            </a:r>
            <a:r>
              <a:rPr sz="1200" dirty="0">
                <a:latin typeface="Times New Roman"/>
                <a:cs typeface="Times New Roman"/>
              </a:rPr>
              <a:t>марганцевого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шлаку.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797" y="3503922"/>
            <a:ext cx="5787390" cy="57734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Феромарганець </a:t>
            </a:r>
            <a:r>
              <a:rPr sz="1200" spc="-5" dirty="0">
                <a:latin typeface="Times New Roman"/>
                <a:cs typeface="Times New Roman"/>
              </a:rPr>
              <a:t>застосовують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металургії для розкислювання та легування </a:t>
            </a:r>
            <a:r>
              <a:rPr sz="1200" dirty="0">
                <a:latin typeface="Times New Roman"/>
                <a:cs typeface="Times New Roman"/>
              </a:rPr>
              <a:t>сталі, 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для обмазки </a:t>
            </a:r>
            <a:r>
              <a:rPr sz="1200" spc="-5" dirty="0">
                <a:latin typeface="Times New Roman"/>
                <a:cs typeface="Times New Roman"/>
              </a:rPr>
              <a:t>зварювальних електродів. Додавання марганцю підвищує твердість </a:t>
            </a:r>
            <a:r>
              <a:rPr sz="1200" dirty="0">
                <a:latin typeface="Times New Roman"/>
                <a:cs typeface="Times New Roman"/>
              </a:rPr>
              <a:t> сталі,</a:t>
            </a:r>
            <a:r>
              <a:rPr sz="1200" spc="-5" dirty="0">
                <a:latin typeface="Times New Roman"/>
                <a:cs typeface="Times New Roman"/>
              </a:rPr>
              <a:t> її</a:t>
            </a:r>
            <a:r>
              <a:rPr sz="1200" dirty="0">
                <a:latin typeface="Times New Roman"/>
                <a:cs typeface="Times New Roman"/>
              </a:rPr>
              <a:t> антикорозійні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стійкість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розриву.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0050" marR="5715" lvl="1" indent="-400050" algn="r">
              <a:lnSpc>
                <a:spcPts val="1645"/>
              </a:lnSpc>
              <a:spcBef>
                <a:spcPts val="815"/>
              </a:spcBef>
              <a:buAutoNum type="arabicPeriod" startAt="2"/>
              <a:tabLst>
                <a:tab pos="4000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СИРОВИНА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ДЛЯ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ОТРИМАННЯ</a:t>
            </a:r>
            <a:endParaRPr sz="1400">
              <a:latin typeface="Times New Roman"/>
              <a:cs typeface="Times New Roman"/>
            </a:endParaRPr>
          </a:p>
          <a:p>
            <a:pPr marR="6350" algn="r">
              <a:lnSpc>
                <a:spcPts val="1645"/>
              </a:lnSpc>
            </a:pPr>
            <a:r>
              <a:rPr sz="1400" b="1" spc="-5" dirty="0">
                <a:latin typeface="Times New Roman"/>
                <a:cs typeface="Times New Roman"/>
              </a:rPr>
              <a:t>ФЕРОСПЛАВІВ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Вихідною </a:t>
            </a:r>
            <a:r>
              <a:rPr sz="1200" spc="-5" dirty="0">
                <a:latin typeface="Times New Roman"/>
                <a:cs typeface="Times New Roman"/>
              </a:rPr>
              <a:t>сировиною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отримання феросиліцію, феромарганцю та </a:t>
            </a:r>
            <a:r>
              <a:rPr sz="1200" dirty="0">
                <a:latin typeface="Times New Roman"/>
                <a:cs typeface="Times New Roman"/>
              </a:rPr>
              <a:t>ферохрому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служать </a:t>
            </a:r>
            <a:r>
              <a:rPr sz="1200" spc="-5" dirty="0">
                <a:latin typeface="Times New Roman"/>
                <a:cs typeface="Times New Roman"/>
              </a:rPr>
              <a:t>руди, оскільки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них досить високий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зазначених елементів. При вироб-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ництві феровольфраму, феромолібдену, феротитану та інших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вихідною сирови-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ною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концентрат. Для цього руду, зважаючи на малу </a:t>
            </a:r>
            <a:r>
              <a:rPr sz="1200" dirty="0">
                <a:latin typeface="Times New Roman"/>
                <a:cs typeface="Times New Roman"/>
              </a:rPr>
              <a:t>концентрацію в ній корисного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елемента,</a:t>
            </a:r>
            <a:r>
              <a:rPr sz="1200" spc="-5" dirty="0">
                <a:latin typeface="Times New Roman"/>
                <a:cs typeface="Times New Roman"/>
              </a:rPr>
              <a:t> збагачують.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Феросплави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відновленням</a:t>
            </a:r>
            <a:r>
              <a:rPr sz="1200" dirty="0">
                <a:latin typeface="Times New Roman"/>
                <a:cs typeface="Times New Roman"/>
              </a:rPr>
              <a:t> оксидів </a:t>
            </a:r>
            <a:r>
              <a:rPr sz="1200" spc="-5" dirty="0">
                <a:latin typeface="Times New Roman"/>
                <a:cs typeface="Times New Roman"/>
              </a:rPr>
              <a:t>відповідних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металів.</a:t>
            </a:r>
            <a:r>
              <a:rPr sz="1200" dirty="0">
                <a:latin typeface="Times New Roman"/>
                <a:cs typeface="Times New Roman"/>
              </a:rPr>
              <a:t> Відновлення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здебільшого ведеться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присутності заліза або його оксидів.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цьому випадку відновле-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залізом.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Розчиняючи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відновлений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утворюючи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ним хімічну сполуку, </a:t>
            </a:r>
            <a:r>
              <a:rPr sz="1200" dirty="0">
                <a:latin typeface="Times New Roman"/>
                <a:cs typeface="Times New Roman"/>
              </a:rPr>
              <a:t>залізо </a:t>
            </a:r>
            <a:r>
              <a:rPr sz="1200" spc="-5" dirty="0">
                <a:latin typeface="Times New Roman"/>
                <a:cs typeface="Times New Roman"/>
              </a:rPr>
              <a:t>зменшує його активність, полегшує </a:t>
            </a:r>
            <a:r>
              <a:rPr sz="1200" dirty="0">
                <a:latin typeface="Times New Roman"/>
                <a:cs typeface="Times New Roman"/>
              </a:rPr>
              <a:t>умови </a:t>
            </a:r>
            <a:r>
              <a:rPr sz="1200" spc="-5" dirty="0">
                <a:latin typeface="Times New Roman"/>
                <a:cs typeface="Times New Roman"/>
              </a:rPr>
              <a:t>відновлення, </a:t>
            </a:r>
            <a:r>
              <a:rPr sz="1200" dirty="0">
                <a:latin typeface="Times New Roman"/>
                <a:cs typeface="Times New Roman"/>
              </a:rPr>
              <a:t> перешкоджає </a:t>
            </a:r>
            <a:r>
              <a:rPr sz="1200" spc="-5" dirty="0">
                <a:latin typeface="Times New Roman"/>
                <a:cs typeface="Times New Roman"/>
              </a:rPr>
              <a:t>зворотній </a:t>
            </a:r>
            <a:r>
              <a:rPr sz="1200" dirty="0">
                <a:latin typeface="Times New Roman"/>
                <a:cs typeface="Times New Roman"/>
              </a:rPr>
              <a:t>реакції – </a:t>
            </a:r>
            <a:r>
              <a:rPr sz="1200" spc="-5" dirty="0">
                <a:latin typeface="Times New Roman"/>
                <a:cs typeface="Times New Roman"/>
              </a:rPr>
              <a:t>окисленню.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більшості </a:t>
            </a:r>
            <a:r>
              <a:rPr sz="1200" dirty="0">
                <a:latin typeface="Times New Roman"/>
                <a:cs typeface="Times New Roman"/>
              </a:rPr>
              <a:t>випадків </a:t>
            </a:r>
            <a:r>
              <a:rPr sz="1200" spc="-5" dirty="0">
                <a:latin typeface="Times New Roman"/>
                <a:cs typeface="Times New Roman"/>
              </a:rPr>
              <a:t>температура плав- </a:t>
            </a:r>
            <a:r>
              <a:rPr sz="1200" dirty="0">
                <a:latin typeface="Times New Roman"/>
                <a:cs typeface="Times New Roman"/>
              </a:rPr>
              <a:t> лення </a:t>
            </a:r>
            <a:r>
              <a:rPr sz="1200" spc="-5" dirty="0">
                <a:latin typeface="Times New Roman"/>
                <a:cs typeface="Times New Roman"/>
              </a:rPr>
              <a:t>сплаву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залізом </a:t>
            </a:r>
            <a:r>
              <a:rPr sz="1200" dirty="0">
                <a:latin typeface="Times New Roman"/>
                <a:cs typeface="Times New Roman"/>
              </a:rPr>
              <a:t>нижче температури плавлення </a:t>
            </a:r>
            <a:r>
              <a:rPr sz="1200" spc="-5" dirty="0">
                <a:latin typeface="Times New Roman"/>
                <a:cs typeface="Times New Roman"/>
              </a:rPr>
              <a:t>відновлюваного елемента. Тому </a:t>
            </a:r>
            <a:r>
              <a:rPr sz="1200" dirty="0">
                <a:latin typeface="Times New Roman"/>
                <a:cs typeface="Times New Roman"/>
              </a:rPr>
              <a:t> реакція </a:t>
            </a:r>
            <a:r>
              <a:rPr sz="1200" spc="-5" dirty="0">
                <a:latin typeface="Times New Roman"/>
                <a:cs typeface="Times New Roman"/>
              </a:rPr>
              <a:t>відновлення </a:t>
            </a:r>
            <a:r>
              <a:rPr sz="1200" dirty="0">
                <a:latin typeface="Times New Roman"/>
                <a:cs typeface="Times New Roman"/>
              </a:rPr>
              <a:t>протікає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низькій температурі. При виплавці </a:t>
            </a:r>
            <a:r>
              <a:rPr sz="1200" dirty="0">
                <a:latin typeface="Times New Roman"/>
                <a:cs typeface="Times New Roman"/>
              </a:rPr>
              <a:t>фероспла-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вів,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вихідна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сировина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містить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заліза,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вводять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шихту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брухту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руди.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0050" marR="5715" lvl="1" indent="-400050" algn="r">
              <a:lnSpc>
                <a:spcPts val="1645"/>
              </a:lnSpc>
              <a:spcBef>
                <a:spcPts val="815"/>
              </a:spcBef>
              <a:buAutoNum type="arabicPeriod" startAt="3"/>
              <a:tabLst>
                <a:tab pos="4000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СПОСОБИ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ОТРИМАННЯ</a:t>
            </a:r>
            <a:endParaRPr sz="1400">
              <a:latin typeface="Times New Roman"/>
              <a:cs typeface="Times New Roman"/>
            </a:endParaRPr>
          </a:p>
          <a:p>
            <a:pPr marR="6350" algn="r">
              <a:lnSpc>
                <a:spcPts val="1645"/>
              </a:lnSpc>
            </a:pPr>
            <a:r>
              <a:rPr sz="1400" b="1" spc="-5" dirty="0">
                <a:latin typeface="Times New Roman"/>
                <a:cs typeface="Times New Roman"/>
              </a:rPr>
              <a:t>ФЕРОСПЛАВІВ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застосовуваного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відновника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основних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способи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отримання</a:t>
            </a:r>
            <a:r>
              <a:rPr sz="1200" spc="-5" dirty="0">
                <a:latin typeface="Times New Roman"/>
                <a:cs typeface="Times New Roman"/>
              </a:rPr>
              <a:t> феросплавів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вугіллявідновний;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силікотермічний;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1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алюмінотермічній.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077967" y="1932432"/>
            <a:ext cx="1762505" cy="1175766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246623" y="3161025"/>
            <a:ext cx="142494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15.3.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Феромарганець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385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dirty="0">
                <a:latin typeface="Times New Roman"/>
                <a:cs typeface="Times New Roman"/>
              </a:rPr>
              <a:t>Вугіллявідновний </a:t>
            </a:r>
            <a:r>
              <a:rPr sz="1200" i="1" spc="-5" dirty="0">
                <a:latin typeface="Times New Roman"/>
                <a:cs typeface="Times New Roman"/>
              </a:rPr>
              <a:t>спосіб </a:t>
            </a:r>
            <a:r>
              <a:rPr sz="1200" spc="-5" dirty="0">
                <a:latin typeface="Times New Roman"/>
                <a:cs typeface="Times New Roman"/>
              </a:rPr>
              <a:t>застосовується при виробництві вуглецевих феромарганця, </a:t>
            </a:r>
            <a:r>
              <a:rPr sz="1200" dirty="0">
                <a:latin typeface="Times New Roman"/>
                <a:cs typeface="Times New Roman"/>
              </a:rPr>
              <a:t> ферохрому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всіх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кремнієм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(кремній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перешкоджає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сплав). Для відновлення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цьому випадку використовують вуглець, який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найбільш </a:t>
            </a:r>
            <a:r>
              <a:rPr sz="1200" dirty="0">
                <a:latin typeface="Times New Roman"/>
                <a:cs typeface="Times New Roman"/>
              </a:rPr>
              <a:t> дешевим з </a:t>
            </a:r>
            <a:r>
              <a:rPr sz="1200" spc="-5" dirty="0">
                <a:latin typeface="Times New Roman"/>
                <a:cs typeface="Times New Roman"/>
              </a:rPr>
              <a:t>відновників. При </a:t>
            </a:r>
            <a:r>
              <a:rPr sz="1200" dirty="0">
                <a:latin typeface="Times New Roman"/>
                <a:cs typeface="Times New Roman"/>
              </a:rPr>
              <a:t>відновленні марганцю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хрому </a:t>
            </a:r>
            <a:r>
              <a:rPr sz="1200" spc="-5" dirty="0">
                <a:latin typeface="Times New Roman"/>
                <a:cs typeface="Times New Roman"/>
              </a:rPr>
              <a:t>легко утворюються </a:t>
            </a:r>
            <a:r>
              <a:rPr sz="1200" dirty="0">
                <a:latin typeface="Times New Roman"/>
                <a:cs typeface="Times New Roman"/>
              </a:rPr>
              <a:t>карбі-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ді. </a:t>
            </a:r>
            <a:r>
              <a:rPr sz="1200" spc="-5" dirty="0">
                <a:latin typeface="Times New Roman"/>
                <a:cs typeface="Times New Roman"/>
              </a:rPr>
              <a:t>Тому відповідні феросплави при використанні 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</a:t>
            </a:r>
            <a:r>
              <a:rPr sz="1200" dirty="0">
                <a:latin typeface="Times New Roman"/>
                <a:cs typeface="Times New Roman"/>
              </a:rPr>
              <a:t>відновника </a:t>
            </a:r>
            <a:r>
              <a:rPr sz="1200" spc="-5" dirty="0">
                <a:latin typeface="Times New Roman"/>
                <a:cs typeface="Times New Roman"/>
              </a:rPr>
              <a:t>виходять 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високим </a:t>
            </a:r>
            <a:r>
              <a:rPr sz="1200" dirty="0">
                <a:latin typeface="Times New Roman"/>
                <a:cs typeface="Times New Roman"/>
              </a:rPr>
              <a:t>вмістом </a:t>
            </a:r>
            <a:r>
              <a:rPr sz="1200" spc="-5" dirty="0">
                <a:latin typeface="Times New Roman"/>
                <a:cs typeface="Times New Roman"/>
              </a:rPr>
              <a:t>вуглецю та застосовуються при виробництві вуглецевих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малолего-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ваних сталей.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15"/>
              </a:lnSpc>
            </a:pPr>
            <a:r>
              <a:rPr sz="1200" i="1" dirty="0">
                <a:latin typeface="Times New Roman"/>
                <a:cs typeface="Times New Roman"/>
              </a:rPr>
              <a:t>Силікотермічний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та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алюмотермічний</a:t>
            </a:r>
            <a:r>
              <a:rPr sz="1200" i="1" spc="3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способи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виплавки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високолегованих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(нержавіючих, </a:t>
            </a:r>
            <a:r>
              <a:rPr sz="1200" dirty="0">
                <a:latin typeface="Times New Roman"/>
                <a:cs typeface="Times New Roman"/>
              </a:rPr>
              <a:t>жароміцних </a:t>
            </a:r>
            <a:r>
              <a:rPr sz="1200" spc="-5" dirty="0">
                <a:latin typeface="Times New Roman"/>
                <a:cs typeface="Times New Roman"/>
              </a:rPr>
              <a:t>тощо) </a:t>
            </a:r>
            <a:r>
              <a:rPr sz="1200" dirty="0">
                <a:latin typeface="Times New Roman"/>
                <a:cs typeface="Times New Roman"/>
              </a:rPr>
              <a:t>необхідно </a:t>
            </a:r>
            <a:r>
              <a:rPr sz="1200" spc="-5" dirty="0">
                <a:latin typeface="Times New Roman"/>
                <a:cs typeface="Times New Roman"/>
              </a:rPr>
              <a:t>мати мінімальний </a:t>
            </a:r>
            <a:r>
              <a:rPr sz="1200" dirty="0">
                <a:latin typeface="Times New Roman"/>
                <a:cs typeface="Times New Roman"/>
              </a:rPr>
              <a:t>вміст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феросплавах. Для </a:t>
            </a:r>
            <a:r>
              <a:rPr sz="1200" dirty="0">
                <a:latin typeface="Times New Roman"/>
                <a:cs typeface="Times New Roman"/>
              </a:rPr>
              <a:t>цієї мети </a:t>
            </a:r>
            <a:r>
              <a:rPr sz="1200" spc="-5" dirty="0">
                <a:latin typeface="Times New Roman"/>
                <a:cs typeface="Times New Roman"/>
              </a:rPr>
              <a:t>виплавляють </a:t>
            </a:r>
            <a:r>
              <a:rPr sz="1200" dirty="0">
                <a:latin typeface="Times New Roman"/>
                <a:cs typeface="Times New Roman"/>
              </a:rPr>
              <a:t>феросплави з </a:t>
            </a:r>
            <a:r>
              <a:rPr sz="1200" spc="-5" dirty="0">
                <a:latin typeface="Times New Roman"/>
                <a:cs typeface="Times New Roman"/>
              </a:rPr>
              <a:t>низьким </a:t>
            </a:r>
            <a:r>
              <a:rPr sz="1200" dirty="0">
                <a:latin typeface="Times New Roman"/>
                <a:cs typeface="Times New Roman"/>
              </a:rPr>
              <a:t>вмістом </a:t>
            </a:r>
            <a:r>
              <a:rPr sz="1200" spc="-5" dirty="0">
                <a:latin typeface="Times New Roman"/>
                <a:cs typeface="Times New Roman"/>
              </a:rPr>
              <a:t>вуглецю, на- </a:t>
            </a:r>
            <a:r>
              <a:rPr sz="1200" dirty="0">
                <a:latin typeface="Times New Roman"/>
                <a:cs typeface="Times New Roman"/>
              </a:rPr>
              <a:t> приклад </a:t>
            </a:r>
            <a:r>
              <a:rPr sz="1200" spc="-5" dirty="0">
                <a:latin typeface="Times New Roman"/>
                <a:cs typeface="Times New Roman"/>
              </a:rPr>
              <a:t>безвуглецевий </a:t>
            </a:r>
            <a:r>
              <a:rPr sz="1200" dirty="0">
                <a:latin typeface="Times New Roman"/>
                <a:cs typeface="Times New Roman"/>
              </a:rPr>
              <a:t>ферохром, металевий хром </a:t>
            </a:r>
            <a:r>
              <a:rPr sz="1200" spc="-5" dirty="0">
                <a:latin typeface="Times New Roman"/>
                <a:cs typeface="Times New Roman"/>
              </a:rPr>
              <a:t>та марганець, феросплави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титаном,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вольфрамом,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ванадієм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іншими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металами.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випадку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виплавці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феросплавів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відновника використовують кремній, алюміній </a:t>
            </a:r>
            <a:r>
              <a:rPr sz="1200" dirty="0">
                <a:latin typeface="Times New Roman"/>
                <a:cs typeface="Times New Roman"/>
              </a:rPr>
              <a:t>або інший </a:t>
            </a:r>
            <a:r>
              <a:rPr sz="1200" spc="-5" dirty="0">
                <a:latin typeface="Times New Roman"/>
                <a:cs typeface="Times New Roman"/>
              </a:rPr>
              <a:t>елемент, який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більшу спорідненість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кисню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відновлюваними.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lvl="1" indent="3003550">
              <a:lnSpc>
                <a:spcPct val="100000"/>
              </a:lnSpc>
              <a:spcBef>
                <a:spcPts val="850"/>
              </a:spcBef>
              <a:buAutoNum type="arabicPeriod" startAt="4"/>
              <a:tabLst>
                <a:tab pos="3705225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МАРКИ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ФЕРОСПЛАВІВ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Times New Roman"/>
              <a:buAutoNum type="arabicPeriod" startAt="4"/>
            </a:pPr>
            <a:endParaRPr sz="15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Маркування </a:t>
            </a:r>
            <a:r>
              <a:rPr sz="1200" dirty="0">
                <a:latin typeface="Times New Roman"/>
                <a:cs typeface="Times New Roman"/>
              </a:rPr>
              <a:t>феросплавів умовно можна </a:t>
            </a:r>
            <a:r>
              <a:rPr sz="1200" spc="-5" dirty="0">
                <a:latin typeface="Times New Roman"/>
                <a:cs typeface="Times New Roman"/>
              </a:rPr>
              <a:t>розбити на </a:t>
            </a:r>
            <a:r>
              <a:rPr sz="1200" dirty="0">
                <a:latin typeface="Times New Roman"/>
                <a:cs typeface="Times New Roman"/>
              </a:rPr>
              <a:t>кілька </a:t>
            </a:r>
            <a:r>
              <a:rPr sz="1200" spc="-5" dirty="0">
                <a:latin typeface="Times New Roman"/>
                <a:cs typeface="Times New Roman"/>
              </a:rPr>
              <a:t>частин. Перша </a:t>
            </a:r>
            <a:r>
              <a:rPr sz="1200" dirty="0">
                <a:latin typeface="Times New Roman"/>
                <a:cs typeface="Times New Roman"/>
              </a:rPr>
              <a:t>склада-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з літери «Ф» і позначає </a:t>
            </a:r>
            <a:r>
              <a:rPr sz="1200" spc="-5" dirty="0">
                <a:latin typeface="Times New Roman"/>
                <a:cs typeface="Times New Roman"/>
              </a:rPr>
              <a:t>приналежність </a:t>
            </a:r>
            <a:r>
              <a:rPr sz="1200" dirty="0">
                <a:latin typeface="Times New Roman"/>
                <a:cs typeface="Times New Roman"/>
              </a:rPr>
              <a:t>матеріалу до </a:t>
            </a:r>
            <a:r>
              <a:rPr sz="1200" spc="-5" dirty="0">
                <a:latin typeface="Times New Roman"/>
                <a:cs typeface="Times New Roman"/>
              </a:rPr>
              <a:t>феросплавів. Друга </a:t>
            </a:r>
            <a:r>
              <a:rPr sz="1200" dirty="0">
                <a:latin typeface="Times New Roman"/>
                <a:cs typeface="Times New Roman"/>
              </a:rPr>
              <a:t>частина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 </a:t>
            </a:r>
            <a:r>
              <a:rPr sz="1200" spc="-5" dirty="0">
                <a:latin typeface="Times New Roman"/>
                <a:cs typeface="Times New Roman"/>
              </a:rPr>
              <a:t>основний елемент. </a:t>
            </a:r>
            <a:r>
              <a:rPr sz="1200" dirty="0">
                <a:latin typeface="Times New Roman"/>
                <a:cs typeface="Times New Roman"/>
              </a:rPr>
              <a:t>Він є </a:t>
            </a:r>
            <a:r>
              <a:rPr sz="1200" spc="-5" dirty="0">
                <a:latin typeface="Times New Roman"/>
                <a:cs typeface="Times New Roman"/>
              </a:rPr>
              <a:t>основою феросплаву та </a:t>
            </a:r>
            <a:r>
              <a:rPr sz="1200" dirty="0">
                <a:latin typeface="Times New Roman"/>
                <a:cs typeface="Times New Roman"/>
              </a:rPr>
              <a:t>визначає </a:t>
            </a:r>
            <a:r>
              <a:rPr sz="1200" spc="-5" dirty="0">
                <a:latin typeface="Times New Roman"/>
                <a:cs typeface="Times New Roman"/>
              </a:rPr>
              <a:t>його назву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власти-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вості.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найбільш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поширених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можна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виділити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такі: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«В»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вольфрам,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«Мо»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молібден,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«Нб» </a:t>
            </a:r>
            <a:r>
              <a:rPr sz="1200" dirty="0">
                <a:latin typeface="Times New Roman"/>
                <a:cs typeface="Times New Roman"/>
              </a:rPr>
              <a:t>– ніобій, </a:t>
            </a:r>
            <a:r>
              <a:rPr sz="1200" spc="-5" dirty="0">
                <a:latin typeface="Times New Roman"/>
                <a:cs typeface="Times New Roman"/>
              </a:rPr>
              <a:t>«Во» </a:t>
            </a:r>
            <a:r>
              <a:rPr sz="1200" dirty="0">
                <a:latin typeface="Times New Roman"/>
                <a:cs typeface="Times New Roman"/>
              </a:rPr>
              <a:t>– ванадій. </a:t>
            </a:r>
            <a:r>
              <a:rPr sz="1200" spc="-5" dirty="0">
                <a:latin typeface="Times New Roman"/>
                <a:cs typeface="Times New Roman"/>
              </a:rPr>
              <a:t>Число, яке умовно </a:t>
            </a:r>
            <a:r>
              <a:rPr sz="1200" dirty="0">
                <a:latin typeface="Times New Roman"/>
                <a:cs typeface="Times New Roman"/>
              </a:rPr>
              <a:t>можна віднести до </a:t>
            </a:r>
            <a:r>
              <a:rPr sz="1200" spc="-5" dirty="0">
                <a:latin typeface="Times New Roman"/>
                <a:cs typeface="Times New Roman"/>
              </a:rPr>
              <a:t>третьої </a:t>
            </a:r>
            <a:r>
              <a:rPr sz="1200" dirty="0">
                <a:latin typeface="Times New Roman"/>
                <a:cs typeface="Times New Roman"/>
              </a:rPr>
              <a:t>складової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марки </a:t>
            </a:r>
            <a:r>
              <a:rPr sz="1200" spc="-5" dirty="0">
                <a:latin typeface="Times New Roman"/>
                <a:cs typeface="Times New Roman"/>
              </a:rPr>
              <a:t>феросплаву, визначає масову частку основного елементу. Потім можуть </a:t>
            </a:r>
            <a:r>
              <a:rPr sz="1200" dirty="0">
                <a:latin typeface="Times New Roman"/>
                <a:cs typeface="Times New Roman"/>
              </a:rPr>
              <a:t>слідува-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 </a:t>
            </a:r>
            <a:r>
              <a:rPr sz="1200" dirty="0">
                <a:latin typeface="Times New Roman"/>
                <a:cs typeface="Times New Roman"/>
              </a:rPr>
              <a:t>літери та числа, </a:t>
            </a:r>
            <a:r>
              <a:rPr sz="1200" spc="-5" dirty="0">
                <a:latin typeface="Times New Roman"/>
                <a:cs typeface="Times New Roman"/>
              </a:rPr>
              <a:t>які вказують на наявність </a:t>
            </a:r>
            <a:r>
              <a:rPr sz="1200" dirty="0">
                <a:latin typeface="Times New Roman"/>
                <a:cs typeface="Times New Roman"/>
              </a:rPr>
              <a:t>в хімічному </a:t>
            </a:r>
            <a:r>
              <a:rPr sz="1200" spc="-5" dirty="0">
                <a:latin typeface="Times New Roman"/>
                <a:cs typeface="Times New Roman"/>
              </a:rPr>
              <a:t>складі додаткових елементів.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Так, </a:t>
            </a:r>
            <a:r>
              <a:rPr sz="1200" dirty="0">
                <a:latin typeface="Times New Roman"/>
                <a:cs typeface="Times New Roman"/>
              </a:rPr>
              <a:t>наприклад, </a:t>
            </a:r>
            <a:r>
              <a:rPr sz="1200" spc="-5" dirty="0">
                <a:latin typeface="Times New Roman"/>
                <a:cs typeface="Times New Roman"/>
              </a:rPr>
              <a:t>позначення </a:t>
            </a:r>
            <a:r>
              <a:rPr sz="1200" dirty="0">
                <a:latin typeface="Times New Roman"/>
                <a:cs typeface="Times New Roman"/>
              </a:rPr>
              <a:t>«(а)» в марці </a:t>
            </a:r>
            <a:r>
              <a:rPr sz="1200" spc="-5" dirty="0">
                <a:latin typeface="Times New Roman"/>
                <a:cs typeface="Times New Roman"/>
              </a:rPr>
              <a:t>феровольфраму говорить про </a:t>
            </a:r>
            <a:r>
              <a:rPr sz="1200" dirty="0">
                <a:latin typeface="Times New Roman"/>
                <a:cs typeface="Times New Roman"/>
              </a:rPr>
              <a:t>вміст декількох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відсотків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літера</a:t>
            </a:r>
            <a:r>
              <a:rPr sz="1200" dirty="0">
                <a:latin typeface="Times New Roman"/>
                <a:cs typeface="Times New Roman"/>
              </a:rPr>
              <a:t> «У» – </a:t>
            </a:r>
            <a:r>
              <a:rPr sz="1200" spc="-5" dirty="0">
                <a:latin typeface="Times New Roman"/>
                <a:cs typeface="Times New Roman"/>
              </a:rPr>
              <a:t>про</a:t>
            </a:r>
            <a:r>
              <a:rPr sz="1200" dirty="0">
                <a:latin typeface="Times New Roman"/>
                <a:cs typeface="Times New Roman"/>
              </a:rPr>
              <a:t> вміст</a:t>
            </a:r>
            <a:r>
              <a:rPr sz="1200" spc="-5" dirty="0">
                <a:latin typeface="Times New Roman"/>
                <a:cs typeface="Times New Roman"/>
              </a:rPr>
              <a:t> вуглецю.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Приклади</a:t>
            </a:r>
            <a:r>
              <a:rPr sz="1200" spc="-5" dirty="0">
                <a:latin typeface="Times New Roman"/>
                <a:cs typeface="Times New Roman"/>
              </a:rPr>
              <a:t> маркування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 </a:t>
            </a:r>
            <a:r>
              <a:rPr sz="1200" spc="-5" dirty="0">
                <a:latin typeface="Times New Roman"/>
                <a:cs typeface="Times New Roman"/>
              </a:rPr>
              <a:t>феросплавів: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ФМо60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феромолібден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менше 60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%;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ФНб58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фероніобій,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Nb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50…65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%;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ФВ80(а)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феровольфрам,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менше</a:t>
            </a:r>
            <a:r>
              <a:rPr sz="1200" spc="-5" dirty="0">
                <a:latin typeface="Times New Roman"/>
                <a:cs typeface="Times New Roman"/>
              </a:rPr>
              <a:t> 80 %,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не</a:t>
            </a:r>
            <a:r>
              <a:rPr sz="1200" dirty="0">
                <a:latin typeface="Times New Roman"/>
                <a:cs typeface="Times New Roman"/>
              </a:rPr>
              <a:t> більше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%;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ФВо40У0,5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ферованадій,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масова</a:t>
            </a:r>
            <a:r>
              <a:rPr sz="1200" dirty="0">
                <a:latin typeface="Times New Roman"/>
                <a:cs typeface="Times New Roman"/>
              </a:rPr>
              <a:t> частка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35…48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%,</a:t>
            </a:r>
            <a:r>
              <a:rPr sz="1200" dirty="0">
                <a:latin typeface="Times New Roman"/>
                <a:cs typeface="Times New Roman"/>
              </a:rPr>
              <a:t> С – 0,5%.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0050" marR="5080" lvl="1" indent="-400050" algn="r">
              <a:lnSpc>
                <a:spcPts val="1645"/>
              </a:lnSpc>
              <a:spcBef>
                <a:spcPts val="869"/>
              </a:spcBef>
              <a:buAutoNum type="arabicPeriod" startAt="5"/>
              <a:tabLst>
                <a:tab pos="4000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ОБЛАСТІ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ЗАСТОСУВАННЯ</a:t>
            </a:r>
            <a:endParaRPr sz="1400">
              <a:latin typeface="Times New Roman"/>
              <a:cs typeface="Times New Roman"/>
            </a:endParaRPr>
          </a:p>
          <a:p>
            <a:pPr marR="6350" algn="r">
              <a:lnSpc>
                <a:spcPts val="1645"/>
              </a:lnSpc>
            </a:pPr>
            <a:r>
              <a:rPr sz="1400" b="1" spc="-5" dirty="0">
                <a:latin typeface="Times New Roman"/>
                <a:cs typeface="Times New Roman"/>
              </a:rPr>
              <a:t>ФЕРОСПЛАВІВ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Основний </a:t>
            </a:r>
            <a:r>
              <a:rPr sz="1200" dirty="0">
                <a:latin typeface="Times New Roman"/>
                <a:cs typeface="Times New Roman"/>
              </a:rPr>
              <a:t>напрямок </a:t>
            </a:r>
            <a:r>
              <a:rPr sz="1200" spc="-5" dirty="0">
                <a:latin typeface="Times New Roman"/>
                <a:cs typeface="Times New Roman"/>
              </a:rPr>
              <a:t>застосування </a:t>
            </a:r>
            <a:r>
              <a:rPr sz="1200" dirty="0">
                <a:latin typeface="Times New Roman"/>
                <a:cs typeface="Times New Roman"/>
              </a:rPr>
              <a:t>феросплавів – </a:t>
            </a:r>
            <a:r>
              <a:rPr sz="1200" spc="-5" dirty="0">
                <a:latin typeface="Times New Roman"/>
                <a:cs typeface="Times New Roman"/>
              </a:rPr>
              <a:t>виробництво сталей, чавунів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сплавів. Феросплави використовуються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легування та розкислення виплавлюваних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матеріалів. Перший </a:t>
            </a:r>
            <a:r>
              <a:rPr sz="1200" dirty="0">
                <a:latin typeface="Times New Roman"/>
                <a:cs typeface="Times New Roman"/>
              </a:rPr>
              <a:t>процес дозволяє звичайно </a:t>
            </a:r>
            <a:r>
              <a:rPr sz="1200" spc="-5" dirty="0">
                <a:latin typeface="Times New Roman"/>
                <a:cs typeface="Times New Roman"/>
              </a:rPr>
              <a:t>поліпшити </a:t>
            </a:r>
            <a:r>
              <a:rPr sz="1200" dirty="0">
                <a:latin typeface="Times New Roman"/>
                <a:cs typeface="Times New Roman"/>
              </a:rPr>
              <a:t>властивості сталі </a:t>
            </a:r>
            <a:r>
              <a:rPr sz="1200" spc="-5" dirty="0">
                <a:latin typeface="Times New Roman"/>
                <a:cs typeface="Times New Roman"/>
              </a:rPr>
              <a:t>шляхом до- </a:t>
            </a:r>
            <a:r>
              <a:rPr sz="1200" dirty="0">
                <a:latin typeface="Times New Roman"/>
                <a:cs typeface="Times New Roman"/>
              </a:rPr>
              <a:t> давання до її </a:t>
            </a:r>
            <a:r>
              <a:rPr sz="1200" spc="-5" dirty="0">
                <a:latin typeface="Times New Roman"/>
                <a:cs typeface="Times New Roman"/>
              </a:rPr>
              <a:t>складу додаткових елементів, </a:t>
            </a:r>
            <a:r>
              <a:rPr sz="1200" dirty="0">
                <a:latin typeface="Times New Roman"/>
                <a:cs typeface="Times New Roman"/>
              </a:rPr>
              <a:t>наприклад, </a:t>
            </a:r>
            <a:r>
              <a:rPr sz="1200" spc="-5" dirty="0">
                <a:latin typeface="Times New Roman"/>
                <a:cs typeface="Times New Roman"/>
              </a:rPr>
              <a:t>вольфраму, молібдену, нікелю. </a:t>
            </a:r>
            <a:r>
              <a:rPr sz="1200" dirty="0">
                <a:latin typeface="Times New Roman"/>
                <a:cs typeface="Times New Roman"/>
              </a:rPr>
              <a:t> Завдання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другого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видалення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кисню,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шкідливою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домішкою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значно погіршувати</a:t>
            </a:r>
            <a:r>
              <a:rPr sz="1200" dirty="0">
                <a:latin typeface="Times New Roman"/>
                <a:cs typeface="Times New Roman"/>
              </a:rPr>
              <a:t> механічні </a:t>
            </a:r>
            <a:r>
              <a:rPr sz="1200" spc="-5" dirty="0">
                <a:latin typeface="Times New Roman"/>
                <a:cs typeface="Times New Roman"/>
              </a:rPr>
              <a:t>властивості.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металургії, феросплави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засовуються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джерел хімічних </a:t>
            </a:r>
            <a:r>
              <a:rPr sz="1200" dirty="0">
                <a:latin typeface="Times New Roman"/>
                <a:cs typeface="Times New Roman"/>
              </a:rPr>
              <a:t>елементів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процесах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нанесення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захисних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металевих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покриттів.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застосовуються</a:t>
            </a:r>
            <a:r>
              <a:rPr sz="1200" dirty="0">
                <a:latin typeface="Times New Roman"/>
                <a:cs typeface="Times New Roman"/>
              </a:rPr>
              <a:t> для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отримання </a:t>
            </a:r>
            <a:r>
              <a:rPr sz="1200" spc="-5" dirty="0">
                <a:latin typeface="Times New Roman"/>
                <a:cs typeface="Times New Roman"/>
              </a:rPr>
              <a:t>особливо чистих (хімічно) речовин,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відновників </a:t>
            </a:r>
            <a:r>
              <a:rPr sz="1200" dirty="0">
                <a:latin typeface="Times New Roman"/>
                <a:cs typeface="Times New Roman"/>
              </a:rPr>
              <a:t>в металотермічних </a:t>
            </a:r>
            <a:r>
              <a:rPr sz="1200" spc="-5" dirty="0">
                <a:latin typeface="Times New Roman"/>
                <a:cs typeface="Times New Roman"/>
              </a:rPr>
              <a:t>про- </a:t>
            </a:r>
            <a:r>
              <a:rPr sz="1200" dirty="0">
                <a:latin typeface="Times New Roman"/>
                <a:cs typeface="Times New Roman"/>
              </a:rPr>
              <a:t> цесах,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збагаченні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корисних копалин.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282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83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2127503"/>
            <a:ext cx="459483" cy="6591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067812" y="516889"/>
            <a:ext cx="5788660" cy="4269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Перелік </a:t>
            </a:r>
            <a:r>
              <a:rPr sz="1200" spc="-5" dirty="0">
                <a:latin typeface="Times New Roman"/>
                <a:cs typeface="Times New Roman"/>
              </a:rPr>
              <a:t>продукції </a:t>
            </a:r>
            <a:r>
              <a:rPr sz="1200" dirty="0">
                <a:latin typeface="Times New Roman"/>
                <a:cs typeface="Times New Roman"/>
              </a:rPr>
              <a:t>з феросплавів </a:t>
            </a:r>
            <a:r>
              <a:rPr sz="1200" spc="-5" dirty="0">
                <a:latin typeface="Times New Roman"/>
                <a:cs typeface="Times New Roman"/>
              </a:rPr>
              <a:t>досить малий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аналогічним для чор-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кольорових металів.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нього входять </a:t>
            </a:r>
            <a:r>
              <a:rPr sz="1200" dirty="0">
                <a:latin typeface="Times New Roman"/>
                <a:cs typeface="Times New Roman"/>
              </a:rPr>
              <a:t>шматки </a:t>
            </a:r>
            <a:r>
              <a:rPr sz="1200" spc="-5" dirty="0">
                <a:latin typeface="Times New Roman"/>
                <a:cs typeface="Times New Roman"/>
              </a:rPr>
              <a:t>та подрібнені </a:t>
            </a:r>
            <a:r>
              <a:rPr sz="1200" dirty="0">
                <a:latin typeface="Times New Roman"/>
                <a:cs typeface="Times New Roman"/>
              </a:rPr>
              <a:t>просіяні </a:t>
            </a:r>
            <a:r>
              <a:rPr sz="1200" spc="-5" dirty="0">
                <a:latin typeface="Times New Roman"/>
                <a:cs typeface="Times New Roman"/>
              </a:rPr>
              <a:t>частинки. </a:t>
            </a:r>
            <a:r>
              <a:rPr sz="1200" dirty="0">
                <a:latin typeface="Times New Roman"/>
                <a:cs typeface="Times New Roman"/>
              </a:rPr>
              <a:t> Такий </a:t>
            </a:r>
            <a:r>
              <a:rPr sz="1200" spc="-5" dirty="0">
                <a:latin typeface="Times New Roman"/>
                <a:cs typeface="Times New Roman"/>
              </a:rPr>
              <a:t>«скромний» набір напівфабрикатів пояснюється основним застосуванням феро-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сплаву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5" dirty="0">
                <a:latin typeface="Times New Roman"/>
                <a:cs typeface="Times New Roman"/>
              </a:rPr>
              <a:t>легуючий елемент </a:t>
            </a:r>
            <a:r>
              <a:rPr sz="1200" spc="-15" dirty="0">
                <a:latin typeface="Times New Roman"/>
                <a:cs typeface="Times New Roman"/>
              </a:rPr>
              <a:t>або </a:t>
            </a:r>
            <a:r>
              <a:rPr sz="1200" spc="-20" dirty="0">
                <a:latin typeface="Times New Roman"/>
                <a:cs typeface="Times New Roman"/>
              </a:rPr>
              <a:t>розкислювач, </a:t>
            </a:r>
            <a:r>
              <a:rPr sz="1200" spc="-15" dirty="0">
                <a:latin typeface="Times New Roman"/>
                <a:cs typeface="Times New Roman"/>
              </a:rPr>
              <a:t>який </a:t>
            </a:r>
            <a:r>
              <a:rPr sz="1200" spc="-25" dirty="0">
                <a:latin typeface="Times New Roman"/>
                <a:cs typeface="Times New Roman"/>
              </a:rPr>
              <a:t>плавиться </a:t>
            </a:r>
            <a:r>
              <a:rPr sz="1200" spc="-20" dirty="0">
                <a:latin typeface="Times New Roman"/>
                <a:cs typeface="Times New Roman"/>
              </a:rPr>
              <a:t>разом </a:t>
            </a:r>
            <a:r>
              <a:rPr sz="1200" spc="-15" dirty="0">
                <a:latin typeface="Times New Roman"/>
                <a:cs typeface="Times New Roman"/>
              </a:rPr>
              <a:t>зі </a:t>
            </a:r>
            <a:r>
              <a:rPr sz="1200" spc="-20" dirty="0">
                <a:latin typeface="Times New Roman"/>
                <a:cs typeface="Times New Roman"/>
              </a:rPr>
              <a:t>сплавом, </a:t>
            </a:r>
            <a:r>
              <a:rPr sz="1200" spc="-15" dirty="0">
                <a:latin typeface="Times New Roman"/>
                <a:cs typeface="Times New Roman"/>
              </a:rPr>
              <a:t>що </a:t>
            </a:r>
            <a:r>
              <a:rPr sz="1200" spc="-20" dirty="0">
                <a:latin typeface="Times New Roman"/>
                <a:cs typeface="Times New Roman"/>
              </a:rPr>
              <a:t>вироб-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ляється.</a:t>
            </a:r>
            <a:r>
              <a:rPr sz="1200" spc="-5" dirty="0">
                <a:latin typeface="Times New Roman"/>
                <a:cs typeface="Times New Roman"/>
              </a:rPr>
              <a:t> 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 </a:t>
            </a:r>
            <a:r>
              <a:rPr sz="1200" dirty="0">
                <a:latin typeface="Times New Roman"/>
                <a:cs typeface="Times New Roman"/>
              </a:rPr>
              <a:t>цілей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немає</a:t>
            </a:r>
            <a:r>
              <a:rPr sz="1200" spc="-5" dirty="0">
                <a:latin typeface="Times New Roman"/>
                <a:cs typeface="Times New Roman"/>
              </a:rPr>
              <a:t> необхідності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листів,</a:t>
            </a:r>
            <a:r>
              <a:rPr sz="1200" dirty="0">
                <a:latin typeface="Times New Roman"/>
                <a:cs typeface="Times New Roman"/>
              </a:rPr>
              <a:t> прутків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дроту.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614680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855085" marR="614680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феросплавів?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 класифікацію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феросплавів</a:t>
            </a:r>
            <a:r>
              <a:rPr sz="1000" dirty="0">
                <a:latin typeface="Times New Roman"/>
                <a:cs typeface="Times New Roman"/>
              </a:rPr>
              <a:t> за</a:t>
            </a:r>
            <a:r>
              <a:rPr sz="1000" spc="-5" dirty="0">
                <a:latin typeface="Times New Roman"/>
                <a:cs typeface="Times New Roman"/>
              </a:rPr>
              <a:t> хімічними елементами,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входять</a:t>
            </a:r>
            <a:r>
              <a:rPr sz="1000" spc="-5" dirty="0">
                <a:latin typeface="Times New Roman"/>
                <a:cs typeface="Times New Roman"/>
              </a:rPr>
              <a:t> 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їх складу.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процесу</a:t>
            </a:r>
            <a:r>
              <a:rPr sz="1000" dirty="0">
                <a:latin typeface="Times New Roman"/>
                <a:cs typeface="Times New Roman"/>
              </a:rPr>
              <a:t> у</a:t>
            </a:r>
            <a:r>
              <a:rPr sz="1000" spc="-5" dirty="0">
                <a:latin typeface="Times New Roman"/>
                <a:cs typeface="Times New Roman"/>
              </a:rPr>
              <a:t> металургійному або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виробництві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призначені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складаються властивості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призначення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феросиліцію?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5" dirty="0">
                <a:latin typeface="Times New Roman"/>
                <a:cs typeface="Times New Roman"/>
              </a:rPr>
              <a:t> складаються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призначення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феромарганцю?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складаються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призначення ферохрому?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сировиною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виробництва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Які, 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теперішній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час,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способи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 феросплавів?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Надайте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приклади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маркування феросплавів.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Перелічите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переваги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недоліки феросплавів.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процесах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металургійного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виробництва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феросплави?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постачаються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споживачу?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9283" y="516889"/>
            <a:ext cx="5863590" cy="7503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490855" indent="-153035">
              <a:lnSpc>
                <a:spcPts val="1420"/>
              </a:lnSpc>
              <a:spcBef>
                <a:spcPts val="5"/>
              </a:spcBef>
              <a:buAutoNum type="arabicPeriod" startAt="3"/>
              <a:tabLst>
                <a:tab pos="4914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Основні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діаграми: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400"/>
              </a:lnSpc>
            </a:pPr>
            <a:r>
              <a:rPr sz="1200" i="1" dirty="0">
                <a:latin typeface="Times New Roman"/>
                <a:cs typeface="Times New Roman"/>
              </a:rPr>
              <a:t>acb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лінія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ліквідус,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 </a:t>
            </a:r>
            <a:r>
              <a:rPr sz="1200" dirty="0">
                <a:latin typeface="Times New Roman"/>
                <a:cs typeface="Times New Roman"/>
              </a:rPr>
              <a:t>цієї </a:t>
            </a:r>
            <a:r>
              <a:rPr sz="1200" spc="-5" dirty="0">
                <a:latin typeface="Times New Roman"/>
                <a:cs typeface="Times New Roman"/>
              </a:rPr>
              <a:t>лінії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dirty="0">
                <a:latin typeface="Times New Roman"/>
                <a:cs typeface="Times New Roman"/>
              </a:rPr>
              <a:t> знаходяться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рідкому </a:t>
            </a:r>
            <a:r>
              <a:rPr sz="1200" spc="-5" dirty="0">
                <a:latin typeface="Times New Roman"/>
                <a:cs typeface="Times New Roman"/>
              </a:rPr>
              <a:t>стані;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400"/>
              </a:lnSpc>
            </a:pPr>
            <a:r>
              <a:rPr sz="1200" i="1" dirty="0">
                <a:latin typeface="Times New Roman"/>
                <a:cs typeface="Times New Roman"/>
              </a:rPr>
              <a:t>adb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солідус,</a:t>
            </a:r>
            <a:r>
              <a:rPr sz="1200" spc="-5" dirty="0">
                <a:latin typeface="Times New Roman"/>
                <a:cs typeface="Times New Roman"/>
              </a:rPr>
              <a:t> нижче </a:t>
            </a:r>
            <a:r>
              <a:rPr sz="1200" dirty="0">
                <a:latin typeface="Times New Roman"/>
                <a:cs typeface="Times New Roman"/>
              </a:rPr>
              <a:t>цієї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лінії сплави </a:t>
            </a:r>
            <a:r>
              <a:rPr sz="1200" dirty="0">
                <a:latin typeface="Times New Roman"/>
                <a:cs typeface="Times New Roman"/>
              </a:rPr>
              <a:t>знаходяться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ct val="97200"/>
              </a:lnSpc>
              <a:spcBef>
                <a:spcPts val="20"/>
              </a:spcBef>
              <a:buAutoNum type="arabicPeriod" startAt="4"/>
              <a:tabLst>
                <a:tab pos="491490" algn="l"/>
              </a:tabLst>
            </a:pPr>
            <a:r>
              <a:rPr sz="1200" spc="-5" dirty="0">
                <a:latin typeface="Times New Roman"/>
                <a:cs typeface="Times New Roman"/>
              </a:rPr>
              <a:t>Характерні сплави системи: чисті компоненти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В кристалізуються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стійній температурі, </a:t>
            </a:r>
            <a:r>
              <a:rPr sz="1200" spc="-5" dirty="0">
                <a:latin typeface="Times New Roman"/>
                <a:cs typeface="Times New Roman"/>
              </a:rPr>
              <a:t>криві охолодження компонентів </a:t>
            </a:r>
            <a:r>
              <a:rPr sz="1200" dirty="0">
                <a:latin typeface="Times New Roman"/>
                <a:cs typeface="Times New Roman"/>
              </a:rPr>
              <a:t>представлені </a:t>
            </a:r>
            <a:r>
              <a:rPr sz="1200" spc="-5" dirty="0">
                <a:latin typeface="Times New Roman"/>
                <a:cs typeface="Times New Roman"/>
              </a:rPr>
              <a:t>на рис. </a:t>
            </a:r>
            <a:r>
              <a:rPr sz="1200" dirty="0">
                <a:latin typeface="Times New Roman"/>
                <a:cs typeface="Times New Roman"/>
              </a:rPr>
              <a:t>2.7, </a:t>
            </a:r>
            <a:r>
              <a:rPr sz="1200" i="1" spc="-5" dirty="0">
                <a:latin typeface="Times New Roman"/>
                <a:cs typeface="Times New Roman"/>
              </a:rPr>
              <a:t>б</a:t>
            </a:r>
            <a:r>
              <a:rPr sz="1200" spc="-5" dirty="0">
                <a:latin typeface="Times New Roman"/>
                <a:cs typeface="Times New Roman"/>
              </a:rPr>
              <a:t>; решта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 кристалізуються аналогічно сплаву А+В, крива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якого </a:t>
            </a:r>
            <a:r>
              <a:rPr sz="1200" dirty="0">
                <a:latin typeface="Times New Roman"/>
                <a:cs typeface="Times New Roman"/>
              </a:rPr>
              <a:t>представле-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2.7,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400"/>
              </a:lnSpc>
              <a:spcBef>
                <a:spcPts val="40"/>
              </a:spcBef>
            </a:pPr>
            <a:r>
              <a:rPr sz="1200" i="1" spc="-5" dirty="0">
                <a:latin typeface="Times New Roman"/>
                <a:cs typeface="Times New Roman"/>
              </a:rPr>
              <a:t>Процес </a:t>
            </a:r>
            <a:r>
              <a:rPr sz="1200" i="1" dirty="0">
                <a:latin typeface="Times New Roman"/>
                <a:cs typeface="Times New Roman"/>
              </a:rPr>
              <a:t>кристалізації сплаву </a:t>
            </a:r>
            <a:r>
              <a:rPr sz="1200" spc="-5" dirty="0">
                <a:latin typeface="Times New Roman"/>
                <a:cs typeface="Times New Roman"/>
              </a:rPr>
              <a:t>А+В. До точки </a:t>
            </a:r>
            <a:r>
              <a:rPr sz="1200" i="1" spc="-5" dirty="0">
                <a:latin typeface="Times New Roman"/>
                <a:cs typeface="Times New Roman"/>
              </a:rPr>
              <a:t>1</a:t>
            </a:r>
            <a:r>
              <a:rPr sz="1200" i="1" spc="-7" baseline="-10416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+</a:t>
            </a:r>
            <a:r>
              <a:rPr sz="1200" i="1" spc="-7" baseline="-10416" dirty="0">
                <a:latin typeface="Times New Roman"/>
                <a:cs typeface="Times New Roman"/>
              </a:rPr>
              <a:t>b</a:t>
            </a:r>
            <a:r>
              <a:rPr sz="1200" i="1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 охолоджується </a:t>
            </a:r>
            <a:r>
              <a:rPr sz="1200" dirty="0">
                <a:latin typeface="Times New Roman"/>
                <a:cs typeface="Times New Roman"/>
              </a:rPr>
              <a:t>в рідкому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відповідає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1</a:t>
            </a:r>
            <a:r>
              <a:rPr sz="1200" i="1" spc="-7" baseline="-10416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+</a:t>
            </a:r>
            <a:r>
              <a:rPr sz="1200" i="1" spc="-7" baseline="-10416" dirty="0">
                <a:latin typeface="Times New Roman"/>
                <a:cs typeface="Times New Roman"/>
              </a:rPr>
              <a:t>b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починають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утворюватися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кри-</a:t>
            </a:r>
            <a:endParaRPr sz="1200">
              <a:latin typeface="Times New Roman"/>
              <a:cs typeface="Times New Roman"/>
            </a:endParaRPr>
          </a:p>
          <a:p>
            <a:pPr marL="50800" marR="43815" algn="just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сталізації </a:t>
            </a:r>
            <a:r>
              <a:rPr sz="1200" spc="-5" dirty="0">
                <a:latin typeface="Times New Roman"/>
                <a:cs typeface="Times New Roman"/>
              </a:rPr>
              <a:t>твердого розчину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. На </a:t>
            </a:r>
            <a:r>
              <a:rPr sz="1200" dirty="0">
                <a:latin typeface="Times New Roman"/>
                <a:cs typeface="Times New Roman"/>
              </a:rPr>
              <a:t>кривій охолодження </a:t>
            </a:r>
            <a:r>
              <a:rPr sz="1200" spc="-5" dirty="0">
                <a:latin typeface="Times New Roman"/>
                <a:cs typeface="Times New Roman"/>
              </a:rPr>
              <a:t>виникає перегин (критична точ-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ка), пов’язаний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зменшенням швидкості охолодження </a:t>
            </a:r>
            <a:r>
              <a:rPr sz="1200" dirty="0">
                <a:latin typeface="Times New Roman"/>
                <a:cs typeface="Times New Roman"/>
              </a:rPr>
              <a:t>внаслідок </a:t>
            </a:r>
            <a:r>
              <a:rPr sz="1200" spc="-5" dirty="0">
                <a:latin typeface="Times New Roman"/>
                <a:cs typeface="Times New Roman"/>
              </a:rPr>
              <a:t>виділення </a:t>
            </a:r>
            <a:r>
              <a:rPr sz="1200" spc="-10" dirty="0">
                <a:latin typeface="Times New Roman"/>
                <a:cs typeface="Times New Roman"/>
              </a:rPr>
              <a:t>прихованої </a:t>
            </a:r>
            <a:r>
              <a:rPr sz="1200" spc="-5" dirty="0">
                <a:latin typeface="Times New Roman"/>
                <a:cs typeface="Times New Roman"/>
              </a:rPr>
              <a:t> теплоти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ділянці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1</a:t>
            </a:r>
            <a:r>
              <a:rPr sz="1200" i="1" spc="-7" baseline="-10416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+</a:t>
            </a:r>
            <a:r>
              <a:rPr sz="1200" i="1" spc="-7" baseline="-10416" dirty="0">
                <a:latin typeface="Times New Roman"/>
                <a:cs typeface="Times New Roman"/>
              </a:rPr>
              <a:t>b</a:t>
            </a:r>
            <a:r>
              <a:rPr sz="1200" spc="-5" dirty="0">
                <a:latin typeface="Times New Roman"/>
                <a:cs typeface="Times New Roman"/>
              </a:rPr>
              <a:t>–</a:t>
            </a:r>
            <a:r>
              <a:rPr sz="1200" i="1" spc="-5" dirty="0">
                <a:latin typeface="Times New Roman"/>
                <a:cs typeface="Times New Roman"/>
              </a:rPr>
              <a:t>2</a:t>
            </a:r>
            <a:r>
              <a:rPr sz="1200" i="1" spc="-7" baseline="-10416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+</a:t>
            </a:r>
            <a:r>
              <a:rPr sz="1200" i="1" spc="-7" baseline="-10416" dirty="0">
                <a:latin typeface="Times New Roman"/>
                <a:cs typeface="Times New Roman"/>
              </a:rPr>
              <a:t>b</a:t>
            </a:r>
            <a:r>
              <a:rPr sz="1200" i="1" spc="434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йде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протікає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endParaRPr sz="120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зниженні температури, </a:t>
            </a:r>
            <a:r>
              <a:rPr sz="1200" dirty="0">
                <a:latin typeface="Times New Roman"/>
                <a:cs typeface="Times New Roman"/>
              </a:rPr>
              <a:t>оскільки згідно з правилом фаз у </a:t>
            </a:r>
            <a:r>
              <a:rPr sz="1200" spc="-5" dirty="0">
                <a:latin typeface="Times New Roman"/>
                <a:cs typeface="Times New Roman"/>
              </a:rPr>
              <a:t>двохкомпонентній </a:t>
            </a:r>
            <a:r>
              <a:rPr sz="1200" dirty="0">
                <a:latin typeface="Times New Roman"/>
                <a:cs typeface="Times New Roman"/>
              </a:rPr>
              <a:t>системі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наявності двох </a:t>
            </a:r>
            <a:r>
              <a:rPr sz="1200" dirty="0">
                <a:latin typeface="Times New Roman"/>
                <a:cs typeface="Times New Roman"/>
              </a:rPr>
              <a:t>фаз </a:t>
            </a:r>
            <a:r>
              <a:rPr sz="1200" spc="-5" dirty="0">
                <a:latin typeface="Times New Roman"/>
                <a:cs typeface="Times New Roman"/>
              </a:rPr>
              <a:t>(рідка та </a:t>
            </a:r>
            <a:r>
              <a:rPr sz="1200" dirty="0">
                <a:latin typeface="Times New Roman"/>
                <a:cs typeface="Times New Roman"/>
              </a:rPr>
              <a:t>кристали </a:t>
            </a:r>
            <a:r>
              <a:rPr sz="1200" spc="-5" dirty="0">
                <a:latin typeface="Times New Roman"/>
                <a:cs typeface="Times New Roman"/>
              </a:rPr>
              <a:t>твердого розчину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число </a:t>
            </a:r>
            <a:r>
              <a:rPr sz="1200" spc="-5" dirty="0">
                <a:latin typeface="Times New Roman"/>
                <a:cs typeface="Times New Roman"/>
              </a:rPr>
              <a:t>ступенів свободи буде </a:t>
            </a:r>
            <a:r>
              <a:rPr sz="1200" dirty="0">
                <a:latin typeface="Times New Roman"/>
                <a:cs typeface="Times New Roman"/>
              </a:rPr>
              <a:t> дорівнювати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одиниці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Times New Roman"/>
                <a:cs typeface="Times New Roman"/>
              </a:rPr>
              <a:t>=2–2+1).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досягненні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відповідної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2</a:t>
            </a:r>
            <a:r>
              <a:rPr sz="1200" i="1" spc="-7" baseline="-10416" dirty="0">
                <a:latin typeface="Times New Roman"/>
                <a:cs typeface="Times New Roman"/>
              </a:rPr>
              <a:t>а</a:t>
            </a:r>
            <a:r>
              <a:rPr sz="1200" spc="-7" baseline="-10416" dirty="0">
                <a:latin typeface="Times New Roman"/>
                <a:cs typeface="Times New Roman"/>
              </a:rPr>
              <a:t>+</a:t>
            </a:r>
            <a:r>
              <a:rPr sz="1200" i="1" spc="-7" baseline="-10416" dirty="0">
                <a:latin typeface="Times New Roman"/>
                <a:cs typeface="Times New Roman"/>
              </a:rPr>
              <a:t>b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твердне, при подальшому зниженні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сплав охолоджується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твердому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стані, </a:t>
            </a:r>
            <a:r>
              <a:rPr sz="1200" spc="-5" dirty="0">
                <a:latin typeface="Times New Roman"/>
                <a:cs typeface="Times New Roman"/>
              </a:rPr>
              <a:t>та складається </a:t>
            </a:r>
            <a:r>
              <a:rPr sz="1200" dirty="0">
                <a:latin typeface="Times New Roman"/>
                <a:cs typeface="Times New Roman"/>
              </a:rPr>
              <a:t>з однорідних кристалів </a:t>
            </a:r>
            <a:r>
              <a:rPr sz="1200" spc="-5" dirty="0">
                <a:latin typeface="Times New Roman"/>
                <a:cs typeface="Times New Roman"/>
              </a:rPr>
              <a:t>твердого розчину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. Схема </a:t>
            </a:r>
            <a:r>
              <a:rPr sz="1200" dirty="0">
                <a:latin typeface="Times New Roman"/>
                <a:cs typeface="Times New Roman"/>
              </a:rPr>
              <a:t>мікроструктури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рисунку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2.3.</a:t>
            </a:r>
            <a:endParaRPr sz="1200">
              <a:latin typeface="Times New Roman"/>
              <a:cs typeface="Times New Roman"/>
            </a:endParaRPr>
          </a:p>
          <a:p>
            <a:pPr marL="490855" indent="-153035" algn="just">
              <a:lnSpc>
                <a:spcPts val="1340"/>
              </a:lnSpc>
              <a:buAutoNum type="arabicPeriod" startAt="5"/>
              <a:tabLst>
                <a:tab pos="491490" algn="l"/>
              </a:tabLst>
            </a:pPr>
            <a:r>
              <a:rPr sz="1200" spc="-5" dirty="0">
                <a:latin typeface="Times New Roman"/>
                <a:cs typeface="Times New Roman"/>
              </a:rPr>
              <a:t>Кількісний структурно-фазовий </a:t>
            </a:r>
            <a:r>
              <a:rPr sz="1200" dirty="0">
                <a:latin typeface="Times New Roman"/>
                <a:cs typeface="Times New Roman"/>
              </a:rPr>
              <a:t>аналіз</a:t>
            </a:r>
            <a:r>
              <a:rPr sz="1200" spc="-5" dirty="0">
                <a:latin typeface="Times New Roman"/>
                <a:cs typeface="Times New Roman"/>
              </a:rPr>
              <a:t> сплаву.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972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Користуючись </a:t>
            </a:r>
            <a:r>
              <a:rPr sz="1200" dirty="0">
                <a:latin typeface="Times New Roman"/>
                <a:cs typeface="Times New Roman"/>
              </a:rPr>
              <a:t>діаграмою стану, можна для </a:t>
            </a:r>
            <a:r>
              <a:rPr sz="1200" spc="-5" dirty="0">
                <a:latin typeface="Times New Roman"/>
                <a:cs typeface="Times New Roman"/>
              </a:rPr>
              <a:t>будь-якого сплаву при будь-якій тем- </a:t>
            </a:r>
            <a:r>
              <a:rPr sz="1200" dirty="0">
                <a:latin typeface="Times New Roman"/>
                <a:cs typeface="Times New Roman"/>
              </a:rPr>
              <a:t> пературі </a:t>
            </a:r>
            <a:r>
              <a:rPr sz="1200" spc="-5" dirty="0">
                <a:latin typeface="Times New Roman"/>
                <a:cs typeface="Times New Roman"/>
              </a:rPr>
              <a:t>визначити не тільки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фаз, але </a:t>
            </a:r>
            <a:r>
              <a:rPr sz="1200" dirty="0">
                <a:latin typeface="Times New Roman"/>
                <a:cs typeface="Times New Roman"/>
              </a:rPr>
              <a:t>й їх </a:t>
            </a:r>
            <a:r>
              <a:rPr sz="1200" spc="-5" dirty="0">
                <a:latin typeface="Times New Roman"/>
                <a:cs typeface="Times New Roman"/>
              </a:rPr>
              <a:t>склад та </a:t>
            </a:r>
            <a:r>
              <a:rPr sz="1200" dirty="0">
                <a:latin typeface="Times New Roman"/>
                <a:cs typeface="Times New Roman"/>
              </a:rPr>
              <a:t>кількісне </a:t>
            </a:r>
            <a:r>
              <a:rPr sz="1200" spc="-5" dirty="0">
                <a:latin typeface="Times New Roman"/>
                <a:cs typeface="Times New Roman"/>
              </a:rPr>
              <a:t>співвідношення.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 цього використовується </a:t>
            </a:r>
            <a:r>
              <a:rPr sz="1200" i="1" dirty="0">
                <a:latin typeface="Times New Roman"/>
                <a:cs typeface="Times New Roman"/>
              </a:rPr>
              <a:t>правило відрізків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Для проведення кількісного структурно- </a:t>
            </a:r>
            <a:r>
              <a:rPr sz="1200" dirty="0">
                <a:latin typeface="Times New Roman"/>
                <a:cs typeface="Times New Roman"/>
              </a:rPr>
              <a:t> фазового </a:t>
            </a:r>
            <a:r>
              <a:rPr sz="1200" spc="-5" dirty="0">
                <a:latin typeface="Times New Roman"/>
                <a:cs typeface="Times New Roman"/>
              </a:rPr>
              <a:t>аналізу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задану точку проводять горизонталь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i="1" dirty="0">
                <a:latin typeface="Times New Roman"/>
                <a:cs typeface="Times New Roman"/>
              </a:rPr>
              <a:t>коноду</a:t>
            </a:r>
            <a:r>
              <a:rPr sz="1200" dirty="0">
                <a:latin typeface="Times New Roman"/>
                <a:cs typeface="Times New Roman"/>
              </a:rPr>
              <a:t>) до </a:t>
            </a:r>
            <a:r>
              <a:rPr sz="1200" spc="-5" dirty="0">
                <a:latin typeface="Times New Roman"/>
                <a:cs typeface="Times New Roman"/>
              </a:rPr>
              <a:t>перетину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най- </a:t>
            </a:r>
            <a:r>
              <a:rPr sz="1200" dirty="0">
                <a:latin typeface="Times New Roman"/>
                <a:cs typeface="Times New Roman"/>
              </a:rPr>
              <a:t> ближчими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лініями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 (наприклад,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ліквідус,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солідус)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осями компонентів.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85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прикладу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визначимо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точці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m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6355" indent="287655">
              <a:lnSpc>
                <a:spcPts val="14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точці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через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неї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горизонталь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найближчими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лініями діаграми: </a:t>
            </a:r>
            <a:r>
              <a:rPr sz="1200" dirty="0">
                <a:latin typeface="Times New Roman"/>
                <a:cs typeface="Times New Roman"/>
              </a:rPr>
              <a:t>ліквідус</a:t>
            </a:r>
            <a:r>
              <a:rPr sz="1200" spc="-5" dirty="0">
                <a:latin typeface="Times New Roman"/>
                <a:cs typeface="Times New Roman"/>
              </a:rPr>
              <a:t> та </a:t>
            </a:r>
            <a:r>
              <a:rPr sz="1200" dirty="0">
                <a:latin typeface="Times New Roman"/>
                <a:cs typeface="Times New Roman"/>
              </a:rPr>
              <a:t>солідус.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Склад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рідкої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проекцією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горизонталі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лінією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квідус </a:t>
            </a:r>
            <a:r>
              <a:rPr sz="1200" i="1" dirty="0">
                <a:latin typeface="Times New Roman"/>
                <a:cs typeface="Times New Roman"/>
              </a:rPr>
              <a:t>p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вісь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концентрації.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Склад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твердої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проекцією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горизонталі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лінією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солідус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q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вісь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концентрації.</a:t>
            </a:r>
            <a:endParaRPr sz="1200">
              <a:latin typeface="Times New Roman"/>
              <a:cs typeface="Times New Roman"/>
            </a:endParaRPr>
          </a:p>
          <a:p>
            <a:pPr marL="338455" marR="44450">
              <a:lnSpc>
                <a:spcPts val="1400"/>
              </a:lnSpc>
              <a:spcBef>
                <a:spcPts val="60"/>
              </a:spcBef>
            </a:pPr>
            <a:r>
              <a:rPr sz="1200" spc="-20" dirty="0">
                <a:latin typeface="Times New Roman"/>
                <a:cs typeface="Times New Roman"/>
              </a:rPr>
              <a:t>Склад рідкої фази змінюється </a:t>
            </a:r>
            <a:r>
              <a:rPr sz="1200" spc="-10" dirty="0">
                <a:latin typeface="Times New Roman"/>
                <a:cs typeface="Times New Roman"/>
              </a:rPr>
              <a:t>по </a:t>
            </a:r>
            <a:r>
              <a:rPr sz="1200" spc="-20" dirty="0">
                <a:latin typeface="Times New Roman"/>
                <a:cs typeface="Times New Roman"/>
              </a:rPr>
              <a:t>лінії ліквідус,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0" dirty="0">
                <a:latin typeface="Times New Roman"/>
                <a:cs typeface="Times New Roman"/>
              </a:rPr>
              <a:t>склад твердої фази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по </a:t>
            </a:r>
            <a:r>
              <a:rPr sz="1200" spc="-20" dirty="0">
                <a:latin typeface="Times New Roman"/>
                <a:cs typeface="Times New Roman"/>
              </a:rPr>
              <a:t>лінії солідус.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зниженням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змінюється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бік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зменшення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вмісту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компоне-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нта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>
              <a:lnSpc>
                <a:spcPts val="14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Визначення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кількісного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співвідношення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рідкої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твердої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заданій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m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Кількісна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маса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</a:t>
            </a:r>
            <a:r>
              <a:rPr sz="1200" spc="-5" dirty="0">
                <a:latin typeface="Times New Roman"/>
                <a:cs typeface="Times New Roman"/>
              </a:rPr>
              <a:t> обернено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пропорційна відрізкам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проведеної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коноди.</a:t>
            </a:r>
            <a:r>
              <a:rPr sz="1200" dirty="0">
                <a:latin typeface="Times New Roman"/>
                <a:cs typeface="Times New Roman"/>
              </a:rPr>
              <a:t> Розглянемо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проведену</a:t>
            </a:r>
            <a:r>
              <a:rPr sz="1200" dirty="0">
                <a:latin typeface="Times New Roman"/>
                <a:cs typeface="Times New Roman"/>
              </a:rPr>
              <a:t> через</a:t>
            </a:r>
            <a:r>
              <a:rPr sz="1200" spc="-5" dirty="0">
                <a:latin typeface="Times New Roman"/>
                <a:cs typeface="Times New Roman"/>
              </a:rPr>
              <a:t> точку </a:t>
            </a:r>
            <a:r>
              <a:rPr sz="1200" i="1" dirty="0">
                <a:latin typeface="Times New Roman"/>
                <a:cs typeface="Times New Roman"/>
              </a:rPr>
              <a:t>m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коноду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її </a:t>
            </a:r>
            <a:r>
              <a:rPr sz="1200" spc="-5" dirty="0">
                <a:latin typeface="Times New Roman"/>
                <a:cs typeface="Times New Roman"/>
              </a:rPr>
              <a:t>відрізки.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40"/>
              </a:lnSpc>
            </a:pP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всього сплаву </a:t>
            </a:r>
            <a:r>
              <a:rPr sz="1200" i="1" spc="-5" dirty="0">
                <a:latin typeface="Times New Roman"/>
                <a:cs typeface="Times New Roman"/>
              </a:rPr>
              <a:t>Q</a:t>
            </a:r>
            <a:r>
              <a:rPr sz="1200" spc="-7" baseline="-10416" dirty="0">
                <a:latin typeface="Times New Roman"/>
                <a:cs typeface="Times New Roman"/>
              </a:rPr>
              <a:t>сп</a:t>
            </a:r>
            <a:r>
              <a:rPr sz="1200" spc="13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-5" dirty="0">
                <a:latin typeface="Times New Roman"/>
                <a:cs typeface="Times New Roman"/>
              </a:rPr>
              <a:t> відрізком [</a:t>
            </a:r>
            <a:r>
              <a:rPr sz="1200" i="1" spc="-5" dirty="0">
                <a:latin typeface="Times New Roman"/>
                <a:cs typeface="Times New Roman"/>
              </a:rPr>
              <a:t>pq</a:t>
            </a:r>
            <a:r>
              <a:rPr sz="1200" spc="-5" dirty="0">
                <a:latin typeface="Times New Roman"/>
                <a:cs typeface="Times New Roman"/>
              </a:rPr>
              <a:t>],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дорівнює </a:t>
            </a:r>
            <a:r>
              <a:rPr sz="1200" dirty="0">
                <a:latin typeface="Times New Roman"/>
                <a:cs typeface="Times New Roman"/>
              </a:rPr>
              <a:t>коноді.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420"/>
              </a:lnSpc>
            </a:pPr>
            <a:r>
              <a:rPr sz="1200" spc="-5" dirty="0">
                <a:latin typeface="Times New Roman"/>
                <a:cs typeface="Times New Roman"/>
              </a:rPr>
              <a:t>Відрізок,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dirty="0">
                <a:latin typeface="Times New Roman"/>
                <a:cs typeface="Times New Roman"/>
              </a:rPr>
              <a:t> прилягає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spc="-5" dirty="0">
                <a:latin typeface="Times New Roman"/>
                <a:cs typeface="Times New Roman"/>
              </a:rPr>
              <a:t>ліквідус [</a:t>
            </a:r>
            <a:r>
              <a:rPr sz="1200" i="1" spc="-5" dirty="0">
                <a:latin typeface="Times New Roman"/>
                <a:cs typeface="Times New Roman"/>
              </a:rPr>
              <a:t>pm</a:t>
            </a:r>
            <a:r>
              <a:rPr sz="1200" spc="-5" dirty="0">
                <a:latin typeface="Times New Roman"/>
                <a:cs typeface="Times New Roman"/>
              </a:rPr>
              <a:t>], </a:t>
            </a:r>
            <a:r>
              <a:rPr sz="1200" dirty="0">
                <a:latin typeface="Times New Roman"/>
                <a:cs typeface="Times New Roman"/>
              </a:rPr>
              <a:t>визначає </a:t>
            </a:r>
            <a:r>
              <a:rPr sz="1200" spc="-5" dirty="0">
                <a:latin typeface="Times New Roman"/>
                <a:cs typeface="Times New Roman"/>
              </a:rPr>
              <a:t>кількість </a:t>
            </a:r>
            <a:r>
              <a:rPr sz="1200" dirty="0">
                <a:latin typeface="Times New Roman"/>
                <a:cs typeface="Times New Roman"/>
              </a:rPr>
              <a:t>твердої </a:t>
            </a:r>
            <a:r>
              <a:rPr sz="1200" spc="-5" dirty="0">
                <a:latin typeface="Times New Roman"/>
                <a:cs typeface="Times New Roman"/>
              </a:rPr>
              <a:t>фази: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32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18332" y="8253983"/>
            <a:ext cx="310515" cy="0"/>
          </a:xfrm>
          <a:custGeom>
            <a:avLst/>
            <a:gdLst/>
            <a:ahLst/>
            <a:cxnLst/>
            <a:rect l="l" t="t" r="r" b="b"/>
            <a:pathLst>
              <a:path w="310514">
                <a:moveTo>
                  <a:pt x="0" y="0"/>
                </a:moveTo>
                <a:lnTo>
                  <a:pt x="310134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021327" y="8126980"/>
            <a:ext cx="11766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i="1" spc="-55" dirty="0">
                <a:latin typeface="Times New Roman"/>
                <a:cs typeface="Times New Roman"/>
              </a:rPr>
              <a:t>Q</a:t>
            </a:r>
            <a:r>
              <a:rPr sz="1050" baseline="-11904" dirty="0">
                <a:latin typeface="Times New Roman"/>
                <a:cs typeface="Times New Roman"/>
              </a:rPr>
              <a:t>т</a:t>
            </a:r>
            <a:r>
              <a:rPr sz="1050" spc="7" baseline="-11904" dirty="0">
                <a:latin typeface="Times New Roman"/>
                <a:cs typeface="Times New Roman"/>
              </a:rPr>
              <a:t>в</a:t>
            </a:r>
            <a:r>
              <a:rPr sz="1050" baseline="-11904" dirty="0">
                <a:latin typeface="Times New Roman"/>
                <a:cs typeface="Times New Roman"/>
              </a:rPr>
              <a:t> </a:t>
            </a:r>
            <a:r>
              <a:rPr sz="1050" spc="75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800" baseline="34722" dirty="0">
                <a:latin typeface="Times New Roman"/>
                <a:cs typeface="Times New Roman"/>
              </a:rPr>
              <a:t>[</a:t>
            </a:r>
            <a:r>
              <a:rPr sz="1800" spc="-179" baseline="34722" dirty="0">
                <a:latin typeface="Times New Roman"/>
                <a:cs typeface="Times New Roman"/>
              </a:rPr>
              <a:t> </a:t>
            </a:r>
            <a:r>
              <a:rPr sz="1800" i="1" baseline="34722" dirty="0">
                <a:latin typeface="Times New Roman"/>
                <a:cs typeface="Times New Roman"/>
              </a:rPr>
              <a:t>p</a:t>
            </a:r>
            <a:r>
              <a:rPr sz="1800" i="1" spc="22" baseline="34722" dirty="0">
                <a:latin typeface="Times New Roman"/>
                <a:cs typeface="Times New Roman"/>
              </a:rPr>
              <a:t>m</a:t>
            </a:r>
            <a:r>
              <a:rPr sz="1800" spc="97" baseline="34722" dirty="0">
                <a:latin typeface="Times New Roman"/>
                <a:cs typeface="Times New Roman"/>
              </a:rPr>
              <a:t>]</a:t>
            </a:r>
            <a:r>
              <a:rPr sz="1200" dirty="0">
                <a:latin typeface="Times New Roman"/>
                <a:cs typeface="Times New Roman"/>
              </a:rPr>
              <a:t>100%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95426" y="8191749"/>
            <a:ext cx="4911090" cy="499745"/>
          </a:xfrm>
          <a:prstGeom prst="rect">
            <a:avLst/>
          </a:prstGeom>
        </p:spPr>
        <p:txBody>
          <a:bodyPr vert="horz" wrap="square" lIns="0" tIns="66675" rIns="0" bIns="0" rtlCol="0">
            <a:spAutoFit/>
          </a:bodyPr>
          <a:lstStyle/>
          <a:p>
            <a:pPr marL="242570" algn="ctr">
              <a:lnSpc>
                <a:spcPct val="100000"/>
              </a:lnSpc>
              <a:spcBef>
                <a:spcPts val="525"/>
              </a:spcBef>
            </a:pPr>
            <a:r>
              <a:rPr sz="1200" dirty="0">
                <a:latin typeface="Times New Roman"/>
                <a:cs typeface="Times New Roman"/>
              </a:rPr>
              <a:t>[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i="1" spc="5" dirty="0">
                <a:latin typeface="Times New Roman"/>
                <a:cs typeface="Times New Roman"/>
              </a:rPr>
              <a:t>p</a:t>
            </a:r>
            <a:r>
              <a:rPr sz="1200" i="1" spc="35" dirty="0">
                <a:latin typeface="Times New Roman"/>
                <a:cs typeface="Times New Roman"/>
              </a:rPr>
              <a:t>q</a:t>
            </a:r>
            <a:r>
              <a:rPr sz="1200" dirty="0">
                <a:latin typeface="Times New Roman"/>
                <a:cs typeface="Times New Roman"/>
              </a:rPr>
              <a:t>]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25"/>
              </a:spcBef>
            </a:pPr>
            <a:r>
              <a:rPr sz="1200" spc="-5" dirty="0">
                <a:latin typeface="Times New Roman"/>
                <a:cs typeface="Times New Roman"/>
              </a:rPr>
              <a:t>Відрізок,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dirty="0">
                <a:latin typeface="Times New Roman"/>
                <a:cs typeface="Times New Roman"/>
              </a:rPr>
              <a:t> прилягає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лінії </a:t>
            </a:r>
            <a:r>
              <a:rPr sz="1200" spc="-5" dirty="0">
                <a:latin typeface="Times New Roman"/>
                <a:cs typeface="Times New Roman"/>
              </a:rPr>
              <a:t>солідус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[</a:t>
            </a:r>
            <a:r>
              <a:rPr sz="1200" i="1" spc="-5" dirty="0">
                <a:latin typeface="Times New Roman"/>
                <a:cs typeface="Times New Roman"/>
              </a:rPr>
              <a:t>mq</a:t>
            </a:r>
            <a:r>
              <a:rPr sz="1200" spc="-5" dirty="0">
                <a:latin typeface="Times New Roman"/>
                <a:cs typeface="Times New Roman"/>
              </a:rPr>
              <a:t>], </a:t>
            </a:r>
            <a:r>
              <a:rPr sz="1200" dirty="0">
                <a:latin typeface="Times New Roman"/>
                <a:cs typeface="Times New Roman"/>
              </a:rPr>
              <a:t>визначає </a:t>
            </a:r>
            <a:r>
              <a:rPr sz="1200" spc="-5" dirty="0">
                <a:latin typeface="Times New Roman"/>
                <a:cs typeface="Times New Roman"/>
              </a:rPr>
              <a:t>кількість </a:t>
            </a:r>
            <a:r>
              <a:rPr sz="1200" dirty="0">
                <a:latin typeface="Times New Roman"/>
                <a:cs typeface="Times New Roman"/>
              </a:rPr>
              <a:t>рідкої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фази: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419855" y="8924543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411728" y="8916413"/>
            <a:ext cx="3079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[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</a:t>
            </a:r>
            <a:r>
              <a:rPr sz="1200" i="1" spc="40" dirty="0">
                <a:latin typeface="Times New Roman"/>
                <a:cs typeface="Times New Roman"/>
              </a:rPr>
              <a:t>q</a:t>
            </a:r>
            <a:r>
              <a:rPr sz="1200" dirty="0">
                <a:latin typeface="Times New Roman"/>
                <a:cs typeface="Times New Roman"/>
              </a:rPr>
              <a:t>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40382" y="8797540"/>
            <a:ext cx="11385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i="1" spc="-65" dirty="0">
                <a:latin typeface="Times New Roman"/>
                <a:cs typeface="Times New Roman"/>
              </a:rPr>
              <a:t>Q</a:t>
            </a:r>
            <a:r>
              <a:rPr sz="1050" spc="15" baseline="-11904" dirty="0">
                <a:latin typeface="Times New Roman"/>
                <a:cs typeface="Times New Roman"/>
              </a:rPr>
              <a:t>ж</a:t>
            </a:r>
            <a:r>
              <a:rPr sz="1050" baseline="-11904" dirty="0">
                <a:latin typeface="Times New Roman"/>
                <a:cs typeface="Times New Roman"/>
              </a:rPr>
              <a:t> </a:t>
            </a:r>
            <a:r>
              <a:rPr sz="1050" spc="112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800" spc="44" baseline="34722" dirty="0">
                <a:latin typeface="Times New Roman"/>
                <a:cs typeface="Times New Roman"/>
              </a:rPr>
              <a:t>[</a:t>
            </a:r>
            <a:r>
              <a:rPr sz="1800" i="1" spc="-7" baseline="34722" dirty="0">
                <a:latin typeface="Times New Roman"/>
                <a:cs typeface="Times New Roman"/>
              </a:rPr>
              <a:t>m</a:t>
            </a:r>
            <a:r>
              <a:rPr sz="1800" i="1" spc="52" baseline="34722" dirty="0">
                <a:latin typeface="Times New Roman"/>
                <a:cs typeface="Times New Roman"/>
              </a:rPr>
              <a:t>q</a:t>
            </a:r>
            <a:r>
              <a:rPr sz="1800" spc="97" baseline="34722" dirty="0">
                <a:latin typeface="Times New Roman"/>
                <a:cs typeface="Times New Roman"/>
              </a:rPr>
              <a:t>]</a:t>
            </a:r>
            <a:r>
              <a:rPr sz="1200" dirty="0">
                <a:latin typeface="Times New Roman"/>
                <a:cs typeface="Times New Roman"/>
              </a:rPr>
              <a:t>100%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93" y="6788150"/>
            <a:ext cx="5787390" cy="3194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5260" algn="ctr">
              <a:lnSpc>
                <a:spcPct val="100000"/>
              </a:lnSpc>
              <a:spcBef>
                <a:spcPts val="100"/>
              </a:spcBef>
              <a:tabLst>
                <a:tab pos="1776095" algn="l"/>
                <a:tab pos="3162935" algn="l"/>
                <a:tab pos="4513580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	г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16.1.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Вироби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металокерамічних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твердих сплавів: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5" dirty="0">
                <a:latin typeface="Times New Roman"/>
                <a:cs typeface="Times New Roman"/>
              </a:rPr>
              <a:t> ріжучого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інструменту;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бурова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коронка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металокерамічними вставками;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цільні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інструменти;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філь’єра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00"/>
              </a:lnSpc>
            </a:pPr>
            <a:r>
              <a:rPr sz="1200" spc="-20" dirty="0">
                <a:latin typeface="Times New Roman"/>
                <a:cs typeface="Times New Roman"/>
              </a:rPr>
              <a:t>Зносостійкість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інструментів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твердих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сплавів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перевищує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зносостійкість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інструментів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швидкорізальних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сталей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10...20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разів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зберігається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температур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800...1100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°С.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Тверді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композиційними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матеріалами,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складаються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карбідних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нок, пов’язаних </a:t>
            </a:r>
            <a:r>
              <a:rPr sz="1200" dirty="0">
                <a:latin typeface="Times New Roman"/>
                <a:cs typeface="Times New Roman"/>
              </a:rPr>
              <a:t>разом металевої </a:t>
            </a:r>
            <a:r>
              <a:rPr sz="1200" spc="-5" dirty="0">
                <a:latin typeface="Times New Roman"/>
                <a:cs typeface="Times New Roman"/>
              </a:rPr>
              <a:t>зв’язкою. </a:t>
            </a:r>
            <a:r>
              <a:rPr sz="1200" dirty="0">
                <a:latin typeface="Times New Roman"/>
                <a:cs typeface="Times New Roman"/>
              </a:rPr>
              <a:t>Вміст фази карбіду в </a:t>
            </a:r>
            <a:r>
              <a:rPr sz="1200" spc="-5" dirty="0">
                <a:latin typeface="Times New Roman"/>
                <a:cs typeface="Times New Roman"/>
              </a:rPr>
              <a:t>таких </a:t>
            </a:r>
            <a:r>
              <a:rPr sz="1200" dirty="0">
                <a:latin typeface="Times New Roman"/>
                <a:cs typeface="Times New Roman"/>
              </a:rPr>
              <a:t>сплавах зазвичай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80...97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загальної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ваги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суміші,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її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зерна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0,4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 мкм. Карбід </a:t>
            </a:r>
            <a:r>
              <a:rPr sz="1200" spc="-5" dirty="0">
                <a:latin typeface="Times New Roman"/>
                <a:cs typeface="Times New Roman"/>
              </a:rPr>
              <a:t>вольфраму (WC),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тверда </a:t>
            </a:r>
            <a:r>
              <a:rPr sz="1200" dirty="0">
                <a:latin typeface="Times New Roman"/>
                <a:cs typeface="Times New Roman"/>
              </a:rPr>
              <a:t>фаза, в </a:t>
            </a:r>
            <a:r>
              <a:rPr sz="1200" spc="-5" dirty="0">
                <a:latin typeface="Times New Roman"/>
                <a:cs typeface="Times New Roman"/>
              </a:rPr>
              <a:t>кобальтовій </a:t>
            </a:r>
            <a:r>
              <a:rPr sz="1200" dirty="0">
                <a:latin typeface="Times New Roman"/>
                <a:cs typeface="Times New Roman"/>
              </a:rPr>
              <a:t>(Co) </a:t>
            </a:r>
            <a:r>
              <a:rPr sz="1200" spc="-5" dirty="0">
                <a:latin typeface="Times New Roman"/>
                <a:cs typeface="Times New Roman"/>
              </a:rPr>
              <a:t>зв’язці,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основа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сплаву,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якій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базуються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16.2)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Додатково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основного </a:t>
            </a:r>
            <a:r>
              <a:rPr sz="1200" dirty="0">
                <a:latin typeface="Times New Roman"/>
                <a:cs typeface="Times New Roman"/>
              </a:rPr>
              <a:t>карбіду </a:t>
            </a:r>
            <a:r>
              <a:rPr sz="1200" spc="-5" dirty="0">
                <a:latin typeface="Times New Roman"/>
                <a:cs typeface="Times New Roman"/>
              </a:rPr>
              <a:t>вольфраму, кобальтові </a:t>
            </a:r>
            <a:r>
              <a:rPr sz="1200" dirty="0">
                <a:latin typeface="Times New Roman"/>
                <a:cs typeface="Times New Roman"/>
              </a:rPr>
              <a:t>композиції </a:t>
            </a:r>
            <a:r>
              <a:rPr sz="1200" spc="-5" dirty="0">
                <a:latin typeface="Times New Roman"/>
                <a:cs typeface="Times New Roman"/>
              </a:rPr>
              <a:t>твердого сплаву можуть </a:t>
            </a:r>
            <a:r>
              <a:rPr sz="1200" dirty="0">
                <a:latin typeface="Times New Roman"/>
                <a:cs typeface="Times New Roman"/>
              </a:rPr>
              <a:t>місти-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 </a:t>
            </a:r>
            <a:r>
              <a:rPr sz="1200" dirty="0">
                <a:latin typeface="Times New Roman"/>
                <a:cs typeface="Times New Roman"/>
              </a:rPr>
              <a:t>різні пропорції </a:t>
            </a:r>
            <a:r>
              <a:rPr sz="1200" spc="-5" dirty="0">
                <a:latin typeface="Times New Roman"/>
                <a:cs typeface="Times New Roman"/>
              </a:rPr>
              <a:t>карбіду титану </a:t>
            </a:r>
            <a:r>
              <a:rPr sz="1200" dirty="0">
                <a:latin typeface="Times New Roman"/>
                <a:cs typeface="Times New Roman"/>
              </a:rPr>
              <a:t>(TiC), </a:t>
            </a:r>
            <a:r>
              <a:rPr sz="1200" spc="-5" dirty="0">
                <a:latin typeface="Times New Roman"/>
                <a:cs typeface="Times New Roman"/>
              </a:rPr>
              <a:t>карбіду танталу (ТаС) </a:t>
            </a:r>
            <a:r>
              <a:rPr sz="1200" dirty="0">
                <a:latin typeface="Times New Roman"/>
                <a:cs typeface="Times New Roman"/>
              </a:rPr>
              <a:t>і карбіду ніобію (NbC).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Найбільш розповсюдженим </a:t>
            </a:r>
            <a:r>
              <a:rPr sz="1200" spc="-10" dirty="0">
                <a:latin typeface="Times New Roman"/>
                <a:cs typeface="Times New Roman"/>
              </a:rPr>
              <a:t>металом </a:t>
            </a:r>
            <a:r>
              <a:rPr sz="1200" spc="-15" dirty="0">
                <a:latin typeface="Times New Roman"/>
                <a:cs typeface="Times New Roman"/>
              </a:rPr>
              <a:t>зв’язки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5" dirty="0">
                <a:latin typeface="Times New Roman"/>
                <a:cs typeface="Times New Roman"/>
              </a:rPr>
              <a:t>кобальт, оскільки </a:t>
            </a:r>
            <a:r>
              <a:rPr sz="1200" spc="-10" dirty="0">
                <a:latin typeface="Times New Roman"/>
                <a:cs typeface="Times New Roman"/>
              </a:rPr>
              <a:t>він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процесі </a:t>
            </a:r>
            <a:r>
              <a:rPr sz="1200" spc="-10" dirty="0">
                <a:latin typeface="Times New Roman"/>
                <a:cs typeface="Times New Roman"/>
              </a:rPr>
              <a:t>жидкофаз- </a:t>
            </a:r>
            <a:r>
              <a:rPr sz="1200" spc="-5" dirty="0">
                <a:latin typeface="Times New Roman"/>
                <a:cs typeface="Times New Roman"/>
              </a:rPr>
              <a:t> ного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спікання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сам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карбідів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руйнує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карбіди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інших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Також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якості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зв’язки використовується</a:t>
            </a:r>
            <a:r>
              <a:rPr sz="1200" dirty="0">
                <a:latin typeface="Times New Roman"/>
                <a:cs typeface="Times New Roman"/>
              </a:rPr>
              <a:t> нікель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сплав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молібденом.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284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9" y="2626101"/>
            <a:ext cx="5786755" cy="2466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88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16.</a:t>
            </a:r>
            <a:r>
              <a:rPr sz="1600" b="1" spc="-3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ТВЕРДІ</a:t>
            </a:r>
            <a:r>
              <a:rPr sz="1600" b="1" spc="-3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ІНСТРУМЕНТАЛЬНІ</a:t>
            </a:r>
            <a:endParaRPr sz="1600">
              <a:latin typeface="Times New Roman"/>
              <a:cs typeface="Times New Roman"/>
            </a:endParaRPr>
          </a:p>
          <a:p>
            <a:pPr marR="5080" algn="r">
              <a:lnSpc>
                <a:spcPts val="1880"/>
              </a:lnSpc>
            </a:pPr>
            <a:r>
              <a:rPr sz="1600" b="1" spc="-5" dirty="0">
                <a:latin typeface="Times New Roman"/>
                <a:cs typeface="Times New Roman"/>
              </a:rPr>
              <a:t>МАТЕРІАЛИ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000">
              <a:latin typeface="Times New Roman"/>
              <a:cs typeface="Times New Roman"/>
            </a:endParaRPr>
          </a:p>
          <a:p>
            <a:pPr marL="300355" indent="1560830">
              <a:lnSpc>
                <a:spcPct val="100000"/>
              </a:lnSpc>
              <a:spcBef>
                <a:spcPts val="5"/>
              </a:spcBef>
            </a:pPr>
            <a:r>
              <a:rPr sz="1400" b="1" spc="-5" dirty="0">
                <a:latin typeface="Times New Roman"/>
                <a:cs typeface="Times New Roman"/>
              </a:rPr>
              <a:t>16.1.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МЕТАЛОКЕРАМІЧНІ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ТВЕРДТІ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СПЛАВИ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</a:t>
            </a:r>
            <a:r>
              <a:rPr sz="1200" dirty="0">
                <a:latin typeface="Times New Roman"/>
                <a:cs typeface="Times New Roman"/>
              </a:rPr>
              <a:t>матеріалів </a:t>
            </a:r>
            <a:r>
              <a:rPr sz="1200" spc="-5" dirty="0">
                <a:latin typeface="Times New Roman"/>
                <a:cs typeface="Times New Roman"/>
              </a:rPr>
              <a:t>для інструментів використовуються тверді сплави, які </a:t>
            </a:r>
            <a:r>
              <a:rPr sz="1200" dirty="0">
                <a:latin typeface="Times New Roman"/>
                <a:cs typeface="Times New Roman"/>
              </a:rPr>
              <a:t>склада-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твердих карбідів та зв’язуючей </a:t>
            </a:r>
            <a:r>
              <a:rPr sz="1200" dirty="0">
                <a:latin typeface="Times New Roman"/>
                <a:cs typeface="Times New Roman"/>
              </a:rPr>
              <a:t>фази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псевдосплави</a:t>
            </a:r>
            <a:r>
              <a:rPr sz="1200" spc="-5" dirty="0">
                <a:latin typeface="Times New Roman"/>
                <a:cs typeface="Times New Roman"/>
              </a:rPr>
              <a:t>). Вони виготовляються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тодами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порошкової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металургії</a:t>
            </a:r>
            <a:r>
              <a:rPr sz="1200" dirty="0">
                <a:latin typeface="Times New Roman"/>
                <a:cs typeface="Times New Roman"/>
              </a:rPr>
              <a:t> 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Металокерамічні тверді сплави застосовують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пластинок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ріжучого ін-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струменту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інструменту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бурів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бурінні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гірських</a:t>
            </a:r>
            <a:r>
              <a:rPr sz="1200" dirty="0">
                <a:latin typeface="Times New Roman"/>
                <a:cs typeface="Times New Roman"/>
              </a:rPr>
              <a:t> порід,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філь’єр </a:t>
            </a:r>
            <a:r>
              <a:rPr sz="1200" dirty="0">
                <a:latin typeface="Times New Roman"/>
                <a:cs typeface="Times New Roman"/>
              </a:rPr>
              <a:t>для волочіння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16.1). </a:t>
            </a:r>
            <a:r>
              <a:rPr sz="1200" spc="-5" dirty="0">
                <a:latin typeface="Times New Roman"/>
                <a:cs typeface="Times New Roman"/>
              </a:rPr>
              <a:t>Деякі дрібні ріжучі інструменти (свердла, розгортки,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фрези) виготовляють </a:t>
            </a:r>
            <a:r>
              <a:rPr sz="1200" dirty="0">
                <a:latin typeface="Times New Roman"/>
                <a:cs typeface="Times New Roman"/>
              </a:rPr>
              <a:t>цілком з </a:t>
            </a:r>
            <a:r>
              <a:rPr sz="1200" spc="-5" dirty="0">
                <a:latin typeface="Times New Roman"/>
                <a:cs typeface="Times New Roman"/>
              </a:rPr>
              <a:t>твердих сплавів.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0090" y="5332476"/>
            <a:ext cx="1648968" cy="140207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71166" y="5392673"/>
            <a:ext cx="1341882" cy="1342643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924674" y="5160264"/>
            <a:ext cx="1199775" cy="1575053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236464" y="5563361"/>
            <a:ext cx="1271015" cy="1171955"/>
          </a:xfrm>
          <a:prstGeom prst="rect">
            <a:avLst/>
          </a:prstGeom>
        </p:spPr>
      </p:pic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85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09700" y="976125"/>
            <a:ext cx="2153412" cy="1511042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409700" y="2356102"/>
            <a:ext cx="546735" cy="12827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5"/>
              </a:lnSpc>
            </a:pPr>
            <a:r>
              <a:rPr sz="600" spc="-5" dirty="0">
                <a:latin typeface="Microsoft Sans Serif"/>
                <a:cs typeface="Microsoft Sans Serif"/>
              </a:rPr>
              <a:t>TM-1000_0449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177796" y="2384297"/>
            <a:ext cx="664845" cy="100330"/>
          </a:xfrm>
          <a:custGeom>
            <a:avLst/>
            <a:gdLst/>
            <a:ahLst/>
            <a:cxnLst/>
            <a:rect l="l" t="t" r="r" b="b"/>
            <a:pathLst>
              <a:path w="664844" h="100330">
                <a:moveTo>
                  <a:pt x="421386" y="0"/>
                </a:moveTo>
                <a:lnTo>
                  <a:pt x="0" y="0"/>
                </a:lnTo>
                <a:lnTo>
                  <a:pt x="0" y="99822"/>
                </a:lnTo>
                <a:lnTo>
                  <a:pt x="421386" y="99822"/>
                </a:lnTo>
                <a:lnTo>
                  <a:pt x="421386" y="0"/>
                </a:lnTo>
                <a:close/>
              </a:path>
              <a:path w="664844" h="100330">
                <a:moveTo>
                  <a:pt x="664451" y="0"/>
                </a:moveTo>
                <a:lnTo>
                  <a:pt x="445770" y="0"/>
                </a:lnTo>
                <a:lnTo>
                  <a:pt x="445770" y="99822"/>
                </a:lnTo>
                <a:lnTo>
                  <a:pt x="664451" y="99822"/>
                </a:lnTo>
                <a:lnTo>
                  <a:pt x="66445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184907" y="2365843"/>
            <a:ext cx="664210" cy="11683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spc="-5" dirty="0">
                <a:latin typeface="Microsoft Sans Serif"/>
                <a:cs typeface="Microsoft Sans Serif"/>
              </a:rPr>
              <a:t>2014/12/19</a:t>
            </a:r>
            <a:r>
              <a:rPr sz="600" spc="200" dirty="0">
                <a:latin typeface="Microsoft Sans Serif"/>
                <a:cs typeface="Microsoft Sans Serif"/>
              </a:rPr>
              <a:t> </a:t>
            </a:r>
            <a:r>
              <a:rPr sz="600" spc="15" dirty="0">
                <a:latin typeface="Microsoft Sans Serif"/>
                <a:cs typeface="Microsoft Sans Serif"/>
              </a:rPr>
              <a:t>11:</a:t>
            </a:r>
            <a:r>
              <a:rPr sz="600" spc="15" dirty="0">
                <a:latin typeface="Trebuchet MS"/>
                <a:cs typeface="Trebuchet MS"/>
              </a:rPr>
              <a:t>Сб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025139" y="2384295"/>
            <a:ext cx="219075" cy="10033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9525">
              <a:lnSpc>
                <a:spcPts val="715"/>
              </a:lnSpc>
            </a:pPr>
            <a:r>
              <a:rPr sz="600" dirty="0">
                <a:latin typeface="Symbol"/>
                <a:cs typeface="Symbol"/>
              </a:rPr>
              <a:t></a:t>
            </a:r>
            <a:r>
              <a:rPr sz="600" dirty="0">
                <a:latin typeface="Microsoft Sans Serif"/>
                <a:cs typeface="Microsoft Sans Serif"/>
              </a:rPr>
              <a:t>1:</a:t>
            </a:r>
            <a:r>
              <a:rPr sz="600" spc="80" dirty="0">
                <a:latin typeface="Trebuchet MS"/>
                <a:cs typeface="Trebuchet MS"/>
              </a:rPr>
              <a:t>С</a:t>
            </a:r>
            <a:r>
              <a:rPr sz="600" dirty="0">
                <a:latin typeface="Microsoft Sans Serif"/>
                <a:cs typeface="Microsoft Sans Serif"/>
              </a:rPr>
              <a:t>k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355085" y="2384295"/>
            <a:ext cx="220979" cy="10033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 marL="2540">
              <a:lnSpc>
                <a:spcPts val="670"/>
              </a:lnSpc>
            </a:pPr>
            <a:r>
              <a:rPr sz="600" dirty="0">
                <a:latin typeface="Microsoft Sans Serif"/>
                <a:cs typeface="Microsoft Sans Serif"/>
              </a:rPr>
              <a:t>10</a:t>
            </a:r>
            <a:r>
              <a:rPr sz="600" spc="25" dirty="0">
                <a:latin typeface="Times New Roman"/>
                <a:cs typeface="Times New Roman"/>
              </a:rPr>
              <a:t> </a:t>
            </a:r>
            <a:r>
              <a:rPr sz="600" spc="-5" dirty="0">
                <a:latin typeface="Microsoft Sans Serif"/>
                <a:cs typeface="Microsoft Sans Serif"/>
              </a:rPr>
              <a:t>u</a:t>
            </a:r>
            <a:r>
              <a:rPr sz="600" dirty="0">
                <a:latin typeface="Microsoft Sans Serif"/>
                <a:cs typeface="Microsoft Sans Serif"/>
              </a:rPr>
              <a:t>m</a:t>
            </a:r>
            <a:endParaRPr sz="600">
              <a:latin typeface="Microsoft Sans Serif"/>
              <a:cs typeface="Microsoft Sans Serif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4357878" y="976123"/>
            <a:ext cx="2154555" cy="1513840"/>
            <a:chOff x="4357878" y="976123"/>
            <a:chExt cx="2154555" cy="1513840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358640" y="976123"/>
              <a:ext cx="2153412" cy="151333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4357878" y="2362202"/>
              <a:ext cx="547370" cy="127635"/>
            </a:xfrm>
            <a:custGeom>
              <a:avLst/>
              <a:gdLst/>
              <a:ahLst/>
              <a:cxnLst/>
              <a:rect l="l" t="t" r="r" b="b"/>
              <a:pathLst>
                <a:path w="547370" h="127635">
                  <a:moveTo>
                    <a:pt x="547117" y="0"/>
                  </a:moveTo>
                  <a:lnTo>
                    <a:pt x="0" y="0"/>
                  </a:lnTo>
                  <a:lnTo>
                    <a:pt x="0" y="127505"/>
                  </a:lnTo>
                  <a:lnTo>
                    <a:pt x="547117" y="127505"/>
                  </a:lnTo>
                  <a:lnTo>
                    <a:pt x="5471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4358894" y="2344507"/>
            <a:ext cx="544195" cy="11683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spc="-5" dirty="0">
                <a:latin typeface="Microsoft Sans Serif"/>
                <a:cs typeface="Microsoft Sans Serif"/>
              </a:rPr>
              <a:t>TM-1000_0449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126736" y="2391155"/>
            <a:ext cx="664845" cy="99060"/>
          </a:xfrm>
          <a:custGeom>
            <a:avLst/>
            <a:gdLst/>
            <a:ahLst/>
            <a:cxnLst/>
            <a:rect l="l" t="t" r="r" b="b"/>
            <a:pathLst>
              <a:path w="664845" h="99060">
                <a:moveTo>
                  <a:pt x="421386" y="0"/>
                </a:moveTo>
                <a:lnTo>
                  <a:pt x="0" y="0"/>
                </a:lnTo>
                <a:lnTo>
                  <a:pt x="0" y="98552"/>
                </a:lnTo>
                <a:lnTo>
                  <a:pt x="421386" y="98552"/>
                </a:lnTo>
                <a:lnTo>
                  <a:pt x="421386" y="0"/>
                </a:lnTo>
                <a:close/>
              </a:path>
              <a:path w="664845" h="99060">
                <a:moveTo>
                  <a:pt x="664451" y="0"/>
                </a:moveTo>
                <a:lnTo>
                  <a:pt x="445770" y="0"/>
                </a:lnTo>
                <a:lnTo>
                  <a:pt x="445770" y="98552"/>
                </a:lnTo>
                <a:lnTo>
                  <a:pt x="664451" y="98552"/>
                </a:lnTo>
                <a:lnTo>
                  <a:pt x="66445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133847" y="2371939"/>
            <a:ext cx="664210" cy="11683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spc="-5" dirty="0">
                <a:latin typeface="Microsoft Sans Serif"/>
                <a:cs typeface="Microsoft Sans Serif"/>
              </a:rPr>
              <a:t>2014/12/19</a:t>
            </a:r>
            <a:r>
              <a:rPr sz="600" spc="200" dirty="0">
                <a:latin typeface="Microsoft Sans Serif"/>
                <a:cs typeface="Microsoft Sans Serif"/>
              </a:rPr>
              <a:t> </a:t>
            </a:r>
            <a:r>
              <a:rPr sz="600" spc="15" dirty="0">
                <a:latin typeface="Microsoft Sans Serif"/>
                <a:cs typeface="Microsoft Sans Serif"/>
              </a:rPr>
              <a:t>11:</a:t>
            </a:r>
            <a:r>
              <a:rPr sz="600" spc="15" dirty="0">
                <a:latin typeface="Trebuchet MS"/>
                <a:cs typeface="Trebuchet MS"/>
              </a:rPr>
              <a:t>Сб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974080" y="2391155"/>
            <a:ext cx="538480" cy="99060"/>
          </a:xfrm>
          <a:custGeom>
            <a:avLst/>
            <a:gdLst/>
            <a:ahLst/>
            <a:cxnLst/>
            <a:rect l="l" t="t" r="r" b="b"/>
            <a:pathLst>
              <a:path w="538479" h="99060">
                <a:moveTo>
                  <a:pt x="218681" y="0"/>
                </a:moveTo>
                <a:lnTo>
                  <a:pt x="0" y="0"/>
                </a:lnTo>
                <a:lnTo>
                  <a:pt x="0" y="98552"/>
                </a:lnTo>
                <a:lnTo>
                  <a:pt x="218681" y="98552"/>
                </a:lnTo>
                <a:lnTo>
                  <a:pt x="218681" y="0"/>
                </a:lnTo>
                <a:close/>
              </a:path>
              <a:path w="538479" h="99060">
                <a:moveTo>
                  <a:pt x="537972" y="0"/>
                </a:moveTo>
                <a:lnTo>
                  <a:pt x="329946" y="0"/>
                </a:lnTo>
                <a:lnTo>
                  <a:pt x="329946" y="98552"/>
                </a:lnTo>
                <a:lnTo>
                  <a:pt x="537972" y="98552"/>
                </a:lnTo>
                <a:lnTo>
                  <a:pt x="53797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971285" y="2377273"/>
            <a:ext cx="561975" cy="11683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dirty="0">
                <a:latin typeface="Symbol"/>
                <a:cs typeface="Symbol"/>
              </a:rPr>
              <a:t></a:t>
            </a:r>
            <a:r>
              <a:rPr sz="600" dirty="0">
                <a:latin typeface="Microsoft Sans Serif"/>
                <a:cs typeface="Microsoft Sans Serif"/>
              </a:rPr>
              <a:t>1:</a:t>
            </a:r>
            <a:r>
              <a:rPr sz="600" spc="80" dirty="0">
                <a:latin typeface="Trebuchet MS"/>
                <a:cs typeface="Trebuchet MS"/>
              </a:rPr>
              <a:t>С</a:t>
            </a:r>
            <a:r>
              <a:rPr sz="600" dirty="0">
                <a:latin typeface="Microsoft Sans Serif"/>
                <a:cs typeface="Microsoft Sans Serif"/>
              </a:rPr>
              <a:t>k</a:t>
            </a:r>
            <a:r>
              <a:rPr sz="600" dirty="0">
                <a:latin typeface="Times New Roman"/>
                <a:cs typeface="Times New Roman"/>
              </a:rPr>
              <a:t>     </a:t>
            </a:r>
            <a:r>
              <a:rPr sz="600" spc="70" dirty="0">
                <a:latin typeface="Times New Roman"/>
                <a:cs typeface="Times New Roman"/>
              </a:rPr>
              <a:t> </a:t>
            </a:r>
            <a:r>
              <a:rPr sz="900" baseline="4629" dirty="0">
                <a:latin typeface="Microsoft Sans Serif"/>
                <a:cs typeface="Microsoft Sans Serif"/>
              </a:rPr>
              <a:t>10</a:t>
            </a:r>
            <a:r>
              <a:rPr sz="900" spc="37" baseline="4629" dirty="0">
                <a:latin typeface="Times New Roman"/>
                <a:cs typeface="Times New Roman"/>
              </a:rPr>
              <a:t> </a:t>
            </a:r>
            <a:r>
              <a:rPr sz="900" spc="-7" baseline="4629" dirty="0">
                <a:latin typeface="Microsoft Sans Serif"/>
                <a:cs typeface="Microsoft Sans Serif"/>
              </a:rPr>
              <a:t>u</a:t>
            </a:r>
            <a:r>
              <a:rPr sz="900" baseline="4629" dirty="0">
                <a:latin typeface="Microsoft Sans Serif"/>
                <a:cs typeface="Microsoft Sans Serif"/>
              </a:rPr>
              <a:t>m</a:t>
            </a:r>
            <a:endParaRPr sz="900" baseline="4629">
              <a:latin typeface="Microsoft Sans Serif"/>
              <a:cs typeface="Microsoft Sans Serif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67814" y="2543048"/>
            <a:ext cx="5789295" cy="2407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</a:t>
            </a:r>
            <a:r>
              <a:rPr sz="1000" b="1" dirty="0">
                <a:latin typeface="Times New Roman"/>
                <a:cs typeface="Times New Roman"/>
              </a:rPr>
              <a:t>16.2. </a:t>
            </a:r>
            <a:r>
              <a:rPr sz="1000" spc="-5" dirty="0">
                <a:latin typeface="Times New Roman"/>
                <a:cs typeface="Times New Roman"/>
              </a:rPr>
              <a:t>Мікроструктура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групи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(зерна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карбіду</a:t>
            </a:r>
            <a:r>
              <a:rPr sz="1000" spc="-5" dirty="0">
                <a:latin typeface="Times New Roman"/>
                <a:cs typeface="Times New Roman"/>
              </a:rPr>
              <a:t> вольфраму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WC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пов’язані кобальтом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Co)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r">
              <a:lnSpc>
                <a:spcPct val="90300"/>
              </a:lnSpc>
            </a:pPr>
            <a:r>
              <a:rPr sz="1200" spc="-15" dirty="0">
                <a:latin typeface="Times New Roman"/>
                <a:cs typeface="Times New Roman"/>
              </a:rPr>
              <a:t>Для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виготовлення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металокерамічних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твердих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сплавів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порошкоподібні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складові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рете-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льно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перемішують.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Отриману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суміш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пресують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під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тиском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100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420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МПа,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потім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від-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пресовані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заготівки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спікають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електропечах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температурі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1500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°С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атмосфері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водню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0" dirty="0">
                <a:latin typeface="Times New Roman"/>
                <a:cs typeface="Times New Roman"/>
              </a:rPr>
              <a:t>вакуумі. При спіканні кобальт розплавляється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огортає зерна </a:t>
            </a:r>
            <a:r>
              <a:rPr sz="1200" spc="-25" dirty="0">
                <a:latin typeface="Times New Roman"/>
                <a:cs typeface="Times New Roman"/>
              </a:rPr>
              <a:t>карбідів, зв’язуючи </a:t>
            </a:r>
            <a:r>
              <a:rPr sz="1200" spc="-15" dirty="0">
                <a:latin typeface="Times New Roman"/>
                <a:cs typeface="Times New Roman"/>
              </a:rPr>
              <a:t>їх.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особливістю</a:t>
            </a:r>
            <a:r>
              <a:rPr sz="1200" dirty="0">
                <a:latin typeface="Times New Roman"/>
                <a:cs typeface="Times New Roman"/>
              </a:rPr>
              <a:t> твердих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 є дуже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порядку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87...92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HRC,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високій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міцності.</a:t>
            </a:r>
            <a:r>
              <a:rPr sz="1200" dirty="0">
                <a:latin typeface="Times New Roman"/>
                <a:cs typeface="Times New Roman"/>
              </a:rPr>
              <a:t> Крім </a:t>
            </a:r>
            <a:r>
              <a:rPr sz="1200" spc="-5" dirty="0">
                <a:latin typeface="Times New Roman"/>
                <a:cs typeface="Times New Roman"/>
              </a:rPr>
              <a:t>того,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відрізняються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великою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зносостійкістю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теплостійкістю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(табл.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16.1).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Твердість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залежать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кості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звязуючої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(кобальт)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величини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зерен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карбідів.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Чим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більше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карбідів,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міцність.</a:t>
            </a:r>
            <a:endParaRPr sz="1200">
              <a:latin typeface="Times New Roman"/>
              <a:cs typeface="Times New Roman"/>
            </a:endParaRPr>
          </a:p>
          <a:p>
            <a:pPr marL="5020945">
              <a:lnSpc>
                <a:spcPct val="100000"/>
              </a:lnSpc>
              <a:spcBef>
                <a:spcPts val="555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16.1</a:t>
            </a:r>
            <a:endParaRPr sz="1000">
              <a:latin typeface="Times New Roman"/>
              <a:cs typeface="Times New Roman"/>
            </a:endParaRPr>
          </a:p>
          <a:p>
            <a:pPr marL="2291080">
              <a:lnSpc>
                <a:spcPct val="100000"/>
              </a:lnSpc>
              <a:spcBef>
                <a:spcPts val="540"/>
              </a:spcBef>
            </a:pPr>
            <a:r>
              <a:rPr sz="1000" spc="-5" dirty="0">
                <a:latin typeface="Times New Roman"/>
                <a:cs typeface="Times New Roman"/>
              </a:rPr>
              <a:t>Спечені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1058418" y="5017006"/>
          <a:ext cx="5802629" cy="45156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240"/>
                <a:gridCol w="360045"/>
                <a:gridCol w="405765"/>
                <a:gridCol w="480695"/>
                <a:gridCol w="530225"/>
                <a:gridCol w="594994"/>
                <a:gridCol w="618490"/>
                <a:gridCol w="626745"/>
                <a:gridCol w="1024255"/>
                <a:gridCol w="511175"/>
              </a:tblGrid>
              <a:tr h="146306">
                <a:tc rowSpan="2">
                  <a:txBody>
                    <a:bodyPr/>
                    <a:lstStyle/>
                    <a:p>
                      <a:pPr marL="149860" marR="123825" indent="8255">
                        <a:lnSpc>
                          <a:spcPts val="1100"/>
                        </a:lnSpc>
                        <a:spcBef>
                          <a:spcPts val="57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а 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сплаву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302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Вміст,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43815" marR="38735" indent="-63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Міцність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а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вигин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 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МПа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73355" marR="22860" indent="-146050">
                        <a:lnSpc>
                          <a:spcPts val="1100"/>
                        </a:lnSpc>
                        <a:spcBef>
                          <a:spcPts val="57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Твердіст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ь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 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HRA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30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79705" marR="12065" indent="-162560">
                        <a:lnSpc>
                          <a:spcPts val="1100"/>
                        </a:lnSpc>
                        <a:spcBef>
                          <a:spcPts val="57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Щільність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 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г/см</a:t>
                      </a:r>
                      <a:r>
                        <a:rPr sz="975" spc="-7" baseline="38461" dirty="0">
                          <a:latin typeface="Times New Roman"/>
                          <a:cs typeface="Times New Roman"/>
                        </a:rPr>
                        <a:t>3</a:t>
                      </a:r>
                      <a:endParaRPr sz="975" baseline="38461">
                        <a:latin typeface="Times New Roman"/>
                        <a:cs typeface="Times New Roman"/>
                      </a:endParaRPr>
                    </a:p>
                  </a:txBody>
                  <a:tcPr marL="0" marR="0" marT="730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252729" marR="10795" indent="-235585">
                        <a:lnSpc>
                          <a:spcPts val="1100"/>
                        </a:lnSpc>
                        <a:spcBef>
                          <a:spcPts val="57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Теплопровід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н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ість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 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Вт/(м·°С)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30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32384" marR="45085" algn="ctr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дуль  Юнга,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ГПа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96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302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WC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6520" algn="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TiC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TaC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30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30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30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5542">
                <a:tc>
                  <a:txBody>
                    <a:bodyPr/>
                    <a:lstStyle/>
                    <a:p>
                      <a:pPr marL="216535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91,5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15,1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6">
                <a:tc>
                  <a:txBody>
                    <a:bodyPr/>
                    <a:lstStyle/>
                    <a:p>
                      <a:pPr marL="216535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89,5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50,2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643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1">
                <a:tc>
                  <a:txBody>
                    <a:bodyPr/>
                    <a:lstStyle/>
                    <a:p>
                      <a:pPr marL="139700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ВК3-М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50,2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638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5542">
                <a:tc>
                  <a:txBody>
                    <a:bodyPr/>
                    <a:lstStyle/>
                    <a:p>
                      <a:pPr marL="216535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89,5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14,9…15,2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637,5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6">
                <a:tc>
                  <a:txBody>
                    <a:bodyPr/>
                    <a:lstStyle/>
                    <a:p>
                      <a:pPr marL="153670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ВК4-В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15,2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50,7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628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1">
                <a:tc>
                  <a:txBody>
                    <a:bodyPr/>
                    <a:lstStyle/>
                    <a:p>
                      <a:pPr marL="216535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88,5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62,8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633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5542">
                <a:tc>
                  <a:txBody>
                    <a:bodyPr/>
                    <a:lstStyle/>
                    <a:p>
                      <a:pPr marL="139700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ВК6-М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15,1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632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6">
                <a:tc>
                  <a:txBody>
                    <a:bodyPr/>
                    <a:lstStyle/>
                    <a:p>
                      <a:pPr marR="66675" algn="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ВК6-ОМ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90,5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632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1">
                <a:tc>
                  <a:txBody>
                    <a:bodyPr/>
                    <a:lstStyle/>
                    <a:p>
                      <a:pPr marL="216535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1700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87,5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14,8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50,2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598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5542">
                <a:tc>
                  <a:txBody>
                    <a:bodyPr/>
                    <a:lstStyle/>
                    <a:p>
                      <a:pPr marL="153670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ВК8-В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1750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14,8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50,4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598,5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6">
                <a:tc>
                  <a:txBody>
                    <a:bodyPr/>
                    <a:lstStyle/>
                    <a:p>
                      <a:pPr marL="185420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1800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14,6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574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1">
                <a:tc>
                  <a:txBody>
                    <a:bodyPr/>
                    <a:lstStyle/>
                    <a:p>
                      <a:pPr marR="34925" algn="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ВК10-ОМ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88,5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14,6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574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5542">
                <a:tc>
                  <a:txBody>
                    <a:bodyPr/>
                    <a:lstStyle/>
                    <a:p>
                      <a:pPr marL="185420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1900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14,1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559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6">
                <a:tc>
                  <a:txBody>
                    <a:bodyPr/>
                    <a:lstStyle/>
                    <a:p>
                      <a:pPr marL="185420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84,5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13,8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546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1">
                <a:tc>
                  <a:txBody>
                    <a:bodyPr/>
                    <a:lstStyle/>
                    <a:p>
                      <a:pPr marL="185420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2150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13,1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5542">
                <a:tc>
                  <a:txBody>
                    <a:bodyPr/>
                    <a:lstStyle/>
                    <a:p>
                      <a:pPr marL="185420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ВК30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2400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81,5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12,7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533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6">
                <a:tc>
                  <a:txBody>
                    <a:bodyPr/>
                    <a:lstStyle/>
                    <a:p>
                      <a:pPr marL="157480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Т5К10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88,5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13,1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20,9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549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1">
                <a:tc>
                  <a:txBody>
                    <a:bodyPr/>
                    <a:lstStyle/>
                    <a:p>
                      <a:pPr marL="157480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Т5К12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1700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549,3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5542">
                <a:tc>
                  <a:txBody>
                    <a:bodyPr/>
                    <a:lstStyle/>
                    <a:p>
                      <a:pPr marL="157480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Т14К8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0810" algn="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89,5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11,6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16,7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6">
                <a:tc>
                  <a:txBody>
                    <a:bodyPr/>
                    <a:lstStyle/>
                    <a:p>
                      <a:pPr marL="157480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Т15К6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0810" algn="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–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11,5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12,6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522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1">
                <a:tc>
                  <a:txBody>
                    <a:bodyPr/>
                    <a:lstStyle/>
                    <a:p>
                      <a:pPr marL="157480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Т30К4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0810" algn="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9,8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12,57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422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5542">
                <a:tc>
                  <a:txBody>
                    <a:bodyPr/>
                    <a:lstStyle/>
                    <a:p>
                      <a:pPr marL="118745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ТТ7К12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1700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6">
                <a:tc>
                  <a:txBody>
                    <a:bodyPr/>
                    <a:lstStyle/>
                    <a:p>
                      <a:pPr marL="150495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ТТ8К6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90,5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13,3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1">
                <a:tc>
                  <a:txBody>
                    <a:bodyPr/>
                    <a:lstStyle/>
                    <a:p>
                      <a:pPr marR="34925" algn="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ТТ10К8-Б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1650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13,8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5542">
                <a:tc>
                  <a:txBody>
                    <a:bodyPr/>
                    <a:lstStyle/>
                    <a:p>
                      <a:pPr marL="118745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ТТ20К9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205" algn="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9,4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14,1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9,5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6">
                <a:tc>
                  <a:txBody>
                    <a:bodyPr/>
                    <a:lstStyle/>
                    <a:p>
                      <a:pPr marL="164465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ТН-20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0810" algn="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(Ni15%)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(Mo6%)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89,5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5,8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1">
                <a:tc>
                  <a:txBody>
                    <a:bodyPr/>
                    <a:lstStyle/>
                    <a:p>
                      <a:pPr marL="164465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ТН-30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0810" algn="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(Ni23%)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(Mo29%)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88,5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305">
                <a:tc>
                  <a:txBody>
                    <a:bodyPr/>
                    <a:lstStyle/>
                    <a:p>
                      <a:pPr marL="164465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ТН-50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0810" algn="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(Ni29%)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(Mo10%)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1150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6,2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377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dirty="0">
                <a:latin typeface="Times New Roman"/>
                <a:cs typeface="Times New Roman"/>
              </a:rPr>
              <a:t> карбідної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 поділяють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три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основні групи: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-5" dirty="0">
                <a:latin typeface="Times New Roman"/>
                <a:cs typeface="Times New Roman"/>
              </a:rPr>
              <a:t> Вольфрамову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(однокарбідні сплави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WС-Со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(типу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ВК)):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ВК3,</a:t>
            </a:r>
            <a:r>
              <a:rPr sz="1200" dirty="0">
                <a:latin typeface="Times New Roman"/>
                <a:cs typeface="Times New Roman"/>
              </a:rPr>
              <a:t> ВК3М, </a:t>
            </a:r>
            <a:r>
              <a:rPr sz="1200" spc="-5" dirty="0">
                <a:latin typeface="Times New Roman"/>
                <a:cs typeface="Times New Roman"/>
              </a:rPr>
              <a:t>ВК4,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ВК6,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ВК6М,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ВК8</a:t>
            </a:r>
            <a:r>
              <a:rPr sz="1200" dirty="0">
                <a:latin typeface="Times New Roman"/>
                <a:cs typeface="Times New Roman"/>
              </a:rPr>
              <a:t> – обробка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пластмас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каменю;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ВК15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ріжучі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дереву;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ВК6,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ВК6В,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ВК4В,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ВК8,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ВК11В,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ВК15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армування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гірського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інструменту;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ВК6, ВК8,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ВК15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5" dirty="0">
                <a:latin typeface="Times New Roman"/>
                <a:cs typeface="Times New Roman"/>
              </a:rPr>
              <a:t>філь’єри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матриці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волочіння і</a:t>
            </a:r>
            <a:r>
              <a:rPr sz="1200" spc="-5" dirty="0">
                <a:latin typeface="Times New Roman"/>
                <a:cs typeface="Times New Roman"/>
              </a:rPr>
              <a:t> пресування;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ВК15, </a:t>
            </a:r>
            <a:r>
              <a:rPr sz="1200" dirty="0">
                <a:latin typeface="Times New Roman"/>
                <a:cs typeface="Times New Roman"/>
              </a:rPr>
              <a:t>ВК20,</a:t>
            </a:r>
            <a:r>
              <a:rPr sz="1200" spc="-5" dirty="0">
                <a:latin typeface="Times New Roman"/>
                <a:cs typeface="Times New Roman"/>
              </a:rPr>
              <a:t> ВКЮКС,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ВК20К,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ВК20КС </a:t>
            </a:r>
            <a:r>
              <a:rPr sz="1200" dirty="0">
                <a:latin typeface="Times New Roman"/>
                <a:cs typeface="Times New Roman"/>
              </a:rPr>
              <a:t>– штампи.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2.</a:t>
            </a:r>
            <a:r>
              <a:rPr sz="1200" spc="-5" dirty="0">
                <a:latin typeface="Times New Roman"/>
                <a:cs typeface="Times New Roman"/>
              </a:rPr>
              <a:t> Титан-вольфрамову</a:t>
            </a:r>
            <a:r>
              <a:rPr sz="1200" dirty="0">
                <a:latin typeface="Times New Roman"/>
                <a:cs typeface="Times New Roman"/>
              </a:rPr>
              <a:t> (двохкарбідні</a:t>
            </a:r>
            <a:r>
              <a:rPr sz="1200" spc="-5" dirty="0">
                <a:latin typeface="Times New Roman"/>
                <a:cs typeface="Times New Roman"/>
              </a:rPr>
              <a:t> сплави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WC-ТІС-Со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(типу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ТК)):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Т30К4,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Т15К6,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Т5К10,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Т5К12,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Т14К8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 каменю.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Титан-тантал-вольфрамову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(трьохкарбідні</a:t>
            </a:r>
            <a:r>
              <a:rPr sz="1200" spc="-5" dirty="0">
                <a:latin typeface="Times New Roman"/>
                <a:cs typeface="Times New Roman"/>
              </a:rPr>
              <a:t> сплави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WC-ТІС-ТаС-Со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(типу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ТТК)).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ct val="1042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ТТ7К12,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ТТ7К15,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ТТ8К6,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ТТ20К9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чорнова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чистова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обробка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важкооброблюва-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матеріалів.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Приклади </a:t>
            </a:r>
            <a:r>
              <a:rPr sz="1200" spc="-5" dirty="0">
                <a:latin typeface="Times New Roman"/>
                <a:cs typeface="Times New Roman"/>
              </a:rPr>
              <a:t>розшифрування</a:t>
            </a:r>
            <a:r>
              <a:rPr sz="1200" dirty="0">
                <a:latin typeface="Times New Roman"/>
                <a:cs typeface="Times New Roman"/>
              </a:rPr>
              <a:t> марок </a:t>
            </a:r>
            <a:r>
              <a:rPr sz="1200" spc="-5" dirty="0">
                <a:latin typeface="Times New Roman"/>
                <a:cs typeface="Times New Roman"/>
              </a:rPr>
              <a:t>металокерамічних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ВК6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містить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кобальту,</a:t>
            </a:r>
            <a:r>
              <a:rPr sz="1200" spc="-5" dirty="0">
                <a:latin typeface="Times New Roman"/>
                <a:cs typeface="Times New Roman"/>
              </a:rPr>
              <a:t> решта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карбід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вольфраму (94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%);</a:t>
            </a:r>
            <a:endParaRPr sz="1200">
              <a:latin typeface="Times New Roman"/>
              <a:cs typeface="Times New Roman"/>
            </a:endParaRPr>
          </a:p>
          <a:p>
            <a:pPr marL="407034" indent="-107314">
              <a:lnSpc>
                <a:spcPct val="100000"/>
              </a:lnSpc>
              <a:spcBef>
                <a:spcPts val="60"/>
              </a:spcBef>
              <a:buChar char="–"/>
              <a:tabLst>
                <a:tab pos="407670" algn="l"/>
              </a:tabLst>
            </a:pPr>
            <a:r>
              <a:rPr sz="1200" spc="-30" dirty="0">
                <a:latin typeface="Times New Roman"/>
                <a:cs typeface="Times New Roman"/>
              </a:rPr>
              <a:t>Т15К6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містить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кобальту,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15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карбіду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титану,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решта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карбід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вольфраму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(79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%);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ТТ7К12 </a:t>
            </a:r>
            <a:r>
              <a:rPr sz="1200" dirty="0">
                <a:latin typeface="Times New Roman"/>
                <a:cs typeface="Times New Roman"/>
              </a:rPr>
              <a:t>– містить </a:t>
            </a:r>
            <a:r>
              <a:rPr sz="1200" spc="-5" dirty="0">
                <a:latin typeface="Times New Roman"/>
                <a:cs typeface="Times New Roman"/>
              </a:rPr>
              <a:t>12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кобальту, </a:t>
            </a:r>
            <a:r>
              <a:rPr sz="1200" dirty="0">
                <a:latin typeface="Times New Roman"/>
                <a:cs typeface="Times New Roman"/>
              </a:rPr>
              <a:t>7 % </a:t>
            </a:r>
            <a:r>
              <a:rPr sz="1200" spc="-5" dirty="0">
                <a:latin typeface="Times New Roman"/>
                <a:cs typeface="Times New Roman"/>
              </a:rPr>
              <a:t>карбіду титану та </a:t>
            </a:r>
            <a:r>
              <a:rPr sz="1200" dirty="0">
                <a:latin typeface="Times New Roman"/>
                <a:cs typeface="Times New Roman"/>
              </a:rPr>
              <a:t>карбіду </a:t>
            </a:r>
            <a:r>
              <a:rPr sz="1200" spc="-5" dirty="0">
                <a:latin typeface="Times New Roman"/>
                <a:cs typeface="Times New Roman"/>
              </a:rPr>
              <a:t>танталу, решта </a:t>
            </a:r>
            <a:r>
              <a:rPr sz="1200" dirty="0">
                <a:latin typeface="Times New Roman"/>
                <a:cs typeface="Times New Roman"/>
              </a:rPr>
              <a:t> карбід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вольфраму</a:t>
            </a:r>
            <a:r>
              <a:rPr sz="1200" dirty="0">
                <a:latin typeface="Times New Roman"/>
                <a:cs typeface="Times New Roman"/>
              </a:rPr>
              <a:t> (81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Літера «М» означає </a:t>
            </a:r>
            <a:r>
              <a:rPr sz="1200" spc="-5" dirty="0">
                <a:latin typeface="Times New Roman"/>
                <a:cs typeface="Times New Roman"/>
              </a:rPr>
              <a:t>дрібнозернисту структуру,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отже, </a:t>
            </a:r>
            <a:r>
              <a:rPr sz="1200" dirty="0">
                <a:latin typeface="Times New Roman"/>
                <a:cs typeface="Times New Roman"/>
              </a:rPr>
              <a:t>і більш </a:t>
            </a:r>
            <a:r>
              <a:rPr sz="1200" spc="-5" dirty="0">
                <a:latin typeface="Times New Roman"/>
                <a:cs typeface="Times New Roman"/>
              </a:rPr>
              <a:t>високу зносостій- </a:t>
            </a:r>
            <a:r>
              <a:rPr sz="1200" dirty="0">
                <a:latin typeface="Times New Roman"/>
                <a:cs typeface="Times New Roman"/>
              </a:rPr>
              <a:t> кість в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тими </a:t>
            </a:r>
            <a:r>
              <a:rPr sz="1200" dirty="0">
                <a:latin typeface="Times New Roman"/>
                <a:cs typeface="Times New Roman"/>
              </a:rPr>
              <a:t>ж </a:t>
            </a:r>
            <a:r>
              <a:rPr sz="1200" spc="-5" dirty="0">
                <a:latin typeface="Times New Roman"/>
                <a:cs typeface="Times New Roman"/>
              </a:rPr>
              <a:t>марками нормальної зернистості; літери «В»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«КС»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кінці </a:t>
            </a:r>
            <a:r>
              <a:rPr sz="1200" spc="-5" dirty="0">
                <a:latin typeface="Times New Roman"/>
                <a:cs typeface="Times New Roman"/>
              </a:rPr>
              <a:t>маркування визначають вищі експлуатаційну міцність та </a:t>
            </a:r>
            <a:r>
              <a:rPr sz="1200" dirty="0">
                <a:latin typeface="Times New Roman"/>
                <a:cs typeface="Times New Roman"/>
              </a:rPr>
              <a:t>опір </a:t>
            </a:r>
            <a:r>
              <a:rPr sz="1200" spc="-5" dirty="0">
                <a:latin typeface="Times New Roman"/>
                <a:cs typeface="Times New Roman"/>
              </a:rPr>
              <a:t>ударам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викришу-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ванню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рахунок крупнозернистої структури; </a:t>
            </a:r>
            <a:r>
              <a:rPr sz="1200" dirty="0">
                <a:latin typeface="Times New Roman"/>
                <a:cs typeface="Times New Roman"/>
              </a:rPr>
              <a:t>літера </a:t>
            </a:r>
            <a:r>
              <a:rPr sz="1200" spc="-5" dirty="0">
                <a:latin typeface="Times New Roman"/>
                <a:cs typeface="Times New Roman"/>
              </a:rPr>
              <a:t>«О» вказує на </a:t>
            </a:r>
            <a:r>
              <a:rPr sz="1200" dirty="0">
                <a:latin typeface="Times New Roman"/>
                <a:cs typeface="Times New Roman"/>
              </a:rPr>
              <a:t>вміст 2 % карбіду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танталу,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трохи збільшує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 та </a:t>
            </a:r>
            <a:r>
              <a:rPr sz="1200" dirty="0">
                <a:latin typeface="Times New Roman"/>
                <a:cs typeface="Times New Roman"/>
              </a:rPr>
              <a:t>зносостійкість сплаву.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малою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кількістю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кобальту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підвищену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зносостійкість,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але</a:t>
            </a:r>
            <a:r>
              <a:rPr sz="1200" spc="-5" dirty="0">
                <a:latin typeface="Times New Roman"/>
                <a:cs typeface="Times New Roman"/>
              </a:rPr>
              <a:t> мінімальну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5" dirty="0">
                <a:latin typeface="Times New Roman"/>
                <a:cs typeface="Times New Roman"/>
              </a:rPr>
              <a:t> використовують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чистового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точіння</a:t>
            </a:r>
            <a:r>
              <a:rPr sz="1200" spc="-5" dirty="0">
                <a:latin typeface="Times New Roman"/>
                <a:cs typeface="Times New Roman"/>
              </a:rPr>
              <a:t> (ВК3,</a:t>
            </a:r>
            <a:r>
              <a:rPr sz="1200" dirty="0">
                <a:latin typeface="Times New Roman"/>
                <a:cs typeface="Times New Roman"/>
              </a:rPr>
              <a:t> Т30К4).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55"/>
              </a:spcBef>
            </a:pP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підвищеним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кобальту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чорнового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точіння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(ВК8,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Т14К8).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spc="-20" dirty="0">
                <a:latin typeface="Times New Roman"/>
                <a:cs typeface="Times New Roman"/>
              </a:rPr>
              <a:t>Сплав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ВК20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використовують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для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армування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штампів,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що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підвищує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їх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зносостійкість.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335530" marR="5080" indent="1068705">
              <a:lnSpc>
                <a:spcPts val="1610"/>
              </a:lnSpc>
              <a:spcBef>
                <a:spcPts val="985"/>
              </a:spcBef>
            </a:pPr>
            <a:r>
              <a:rPr sz="1400" b="1" spc="-5" dirty="0">
                <a:latin typeface="Times New Roman"/>
                <a:cs typeface="Times New Roman"/>
              </a:rPr>
              <a:t>16.2.</a:t>
            </a:r>
            <a:r>
              <a:rPr sz="1400" b="1" spc="-10" dirty="0">
                <a:latin typeface="Times New Roman"/>
                <a:cs typeface="Times New Roman"/>
              </a:rPr>
              <a:t> АЛМАЗ</a:t>
            </a:r>
            <a:r>
              <a:rPr sz="1400" b="1" spc="-5" dirty="0">
                <a:latin typeface="Times New Roman"/>
                <a:cs typeface="Times New Roman"/>
              </a:rPr>
              <a:t> ЯК </a:t>
            </a:r>
            <a:r>
              <a:rPr sz="1400" b="1" spc="-10" dirty="0">
                <a:latin typeface="Times New Roman"/>
                <a:cs typeface="Times New Roman"/>
              </a:rPr>
              <a:t>МАТЕРІАЛ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ДЛЯ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ВИГОТОВЛЕННЯ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ІНСТРУМЕНТІВ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видобутих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природних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алмазів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синтетичні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алмази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використовуються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інструментальних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Основна </a:t>
            </a:r>
            <a:r>
              <a:rPr sz="1200" dirty="0">
                <a:latin typeface="Times New Roman"/>
                <a:cs typeface="Times New Roman"/>
              </a:rPr>
              <a:t>кількість алмазів </a:t>
            </a:r>
            <a:r>
              <a:rPr sz="1200" spc="-5" dirty="0">
                <a:latin typeface="Times New Roman"/>
                <a:cs typeface="Times New Roman"/>
              </a:rPr>
              <a:t>використовується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алмазного </a:t>
            </a:r>
            <a:r>
              <a:rPr sz="1200" spc="-5" dirty="0">
                <a:latin typeface="Times New Roman"/>
                <a:cs typeface="Times New Roman"/>
              </a:rPr>
              <a:t>порошку для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готовлення алмазно-абразивного інструменту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шліфувальних кругів, </a:t>
            </a:r>
            <a:r>
              <a:rPr sz="1200" dirty="0">
                <a:latin typeface="Times New Roman"/>
                <a:cs typeface="Times New Roman"/>
              </a:rPr>
              <a:t>притирів, </a:t>
            </a:r>
            <a:r>
              <a:rPr sz="1200" spc="-5" dirty="0">
                <a:latin typeface="Times New Roman"/>
                <a:cs typeface="Times New Roman"/>
              </a:rPr>
              <a:t>хонів, </a:t>
            </a:r>
            <a:r>
              <a:rPr sz="1200" dirty="0">
                <a:latin typeface="Times New Roman"/>
                <a:cs typeface="Times New Roman"/>
              </a:rPr>
              <a:t> надфілів </a:t>
            </a:r>
            <a:r>
              <a:rPr sz="1200" spc="-5" dirty="0">
                <a:latin typeface="Times New Roman"/>
                <a:cs typeface="Times New Roman"/>
              </a:rPr>
              <a:t>тощо,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обробки особливо твердих металів та гірських </a:t>
            </a:r>
            <a:r>
              <a:rPr sz="1200" dirty="0">
                <a:latin typeface="Times New Roman"/>
                <a:cs typeface="Times New Roman"/>
              </a:rPr>
              <a:t>порід. </a:t>
            </a:r>
            <a:r>
              <a:rPr sz="1200" spc="-5" dirty="0">
                <a:latin typeface="Times New Roman"/>
                <a:cs typeface="Times New Roman"/>
              </a:rPr>
              <a:t>Велике зна- </a:t>
            </a:r>
            <a:r>
              <a:rPr sz="1200" dirty="0">
                <a:latin typeface="Times New Roman"/>
                <a:cs typeface="Times New Roman"/>
              </a:rPr>
              <a:t> чення </a:t>
            </a:r>
            <a:r>
              <a:rPr sz="1200" spc="-5" dirty="0">
                <a:latin typeface="Times New Roman"/>
                <a:cs typeface="Times New Roman"/>
              </a:rPr>
              <a:t>мають заточувальні </a:t>
            </a:r>
            <a:r>
              <a:rPr sz="1200" dirty="0">
                <a:latin typeface="Times New Roman"/>
                <a:cs typeface="Times New Roman"/>
              </a:rPr>
              <a:t>алмазні </a:t>
            </a:r>
            <a:r>
              <a:rPr sz="1200" spc="-5" dirty="0">
                <a:latin typeface="Times New Roman"/>
                <a:cs typeface="Times New Roman"/>
              </a:rPr>
              <a:t>круги для твердосплавного інструменту, це збільшує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продуктивність</a:t>
            </a:r>
            <a:r>
              <a:rPr sz="1200" dirty="0">
                <a:latin typeface="Times New Roman"/>
                <a:cs typeface="Times New Roman"/>
              </a:rPr>
              <a:t> праці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термін </a:t>
            </a:r>
            <a:r>
              <a:rPr sz="1200" spc="-5" dirty="0">
                <a:latin typeface="Times New Roman"/>
                <a:cs typeface="Times New Roman"/>
              </a:rPr>
              <a:t>служби інструменту, тому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dirty="0">
                <a:latin typeface="Times New Roman"/>
                <a:cs typeface="Times New Roman"/>
              </a:rPr>
              <a:t> стійкості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твердосплавного інструменту </a:t>
            </a:r>
            <a:r>
              <a:rPr sz="1200" dirty="0">
                <a:latin typeface="Times New Roman"/>
                <a:cs typeface="Times New Roman"/>
              </a:rPr>
              <a:t>забезпечується </a:t>
            </a:r>
            <a:r>
              <a:rPr sz="1200" spc="-5" dirty="0">
                <a:latin typeface="Times New Roman"/>
                <a:cs typeface="Times New Roman"/>
              </a:rPr>
              <a:t>високою </a:t>
            </a:r>
            <a:r>
              <a:rPr sz="1200" dirty="0">
                <a:latin typeface="Times New Roman"/>
                <a:cs typeface="Times New Roman"/>
              </a:rPr>
              <a:t>чистотою леза </a:t>
            </a:r>
            <a:r>
              <a:rPr sz="1200" spc="-5" dirty="0">
                <a:latin typeface="Times New Roman"/>
                <a:cs typeface="Times New Roman"/>
              </a:rPr>
              <a:t>інструменту (від-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сутність зазубрив,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дрібних тріщин)</a:t>
            </a:r>
            <a:r>
              <a:rPr sz="1200" dirty="0">
                <a:latin typeface="Times New Roman"/>
                <a:cs typeface="Times New Roman"/>
              </a:rPr>
              <a:t> 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Алмазний </a:t>
            </a:r>
            <a:r>
              <a:rPr sz="1200" spc="-5" dirty="0">
                <a:latin typeface="Times New Roman"/>
                <a:cs typeface="Times New Roman"/>
              </a:rPr>
              <a:t>інструмент виготовляється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алмазовмісних заточувальних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шліфувальних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кругів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бакелітовою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металевою зв’язкою.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Також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виготовляють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алмазні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різці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(для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корпусів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годинників),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філь’єри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(для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волочіння дроту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високотвердих та</a:t>
            </a:r>
            <a:r>
              <a:rPr sz="1200" dirty="0">
                <a:latin typeface="Times New Roman"/>
                <a:cs typeface="Times New Roman"/>
              </a:rPr>
              <a:t> дорогоцінних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металів) тощо.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286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87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900683"/>
            <a:ext cx="459483" cy="6591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80968" y="516889"/>
            <a:ext cx="5455920" cy="28975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8892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>
              <a:latin typeface="Times New Roman"/>
              <a:cs typeface="Times New Roman"/>
            </a:endParaRPr>
          </a:p>
          <a:p>
            <a:pPr marR="595630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542029" marR="595630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spcBef>
                <a:spcPts val="5"/>
              </a:spcBef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виготовляються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ріжучого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приклади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(псевдо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ріжучого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інструменту.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-5" dirty="0">
                <a:latin typeface="Times New Roman"/>
                <a:cs typeface="Times New Roman"/>
              </a:rPr>
              <a:t> основні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переваги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властивостей металокерамічних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твердих 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Карбіді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металокерамічних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dirty="0">
                <a:latin typeface="Times New Roman"/>
                <a:cs typeface="Times New Roman"/>
              </a:rPr>
              <a:t> метал </a:t>
            </a:r>
            <a:r>
              <a:rPr sz="1000" spc="-5" dirty="0">
                <a:latin typeface="Times New Roman"/>
                <a:cs typeface="Times New Roman"/>
              </a:rPr>
              <a:t>застосовується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зв’язки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металокерамічних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особливістю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металокерамічних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класифікуються тверди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спечені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карбідної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фази?</a:t>
            </a:r>
            <a:endParaRPr sz="1000">
              <a:latin typeface="Times New Roman"/>
              <a:cs typeface="Times New Roman"/>
            </a:endParaRPr>
          </a:p>
          <a:p>
            <a:pPr marL="238760" marR="5080" indent="-226695">
              <a:lnSpc>
                <a:spcPts val="1150"/>
              </a:lnSpc>
              <a:spcBef>
                <a:spcPts val="55"/>
              </a:spcBef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Наведіть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приклади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спечених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застосовуються 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різального інструменту,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їх розшифрування.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природних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синтетичних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алмазів?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Для виготовлення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 алмази?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873495" y="3674918"/>
            <a:ext cx="5621020" cy="630745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274320" indent="-200025">
              <a:lnSpc>
                <a:spcPct val="100000"/>
              </a:lnSpc>
              <a:spcBef>
                <a:spcPts val="25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Агеев Н.В.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Термический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анализ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dirty="0">
                <a:latin typeface="Times New Roman"/>
                <a:cs typeface="Times New Roman"/>
              </a:rPr>
              <a:t> и</a:t>
            </a:r>
            <a:r>
              <a:rPr sz="1000" spc="-5" dirty="0">
                <a:latin typeface="Times New Roman"/>
                <a:cs typeface="Times New Roman"/>
              </a:rPr>
              <a:t> сплавов.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Госиздат, 1936.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0002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30" dirty="0">
                <a:latin typeface="Times New Roman"/>
                <a:cs typeface="Times New Roman"/>
              </a:rPr>
              <a:t>Агеев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Н.В.,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Шойхет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Д.Н.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Термический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анализ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металлов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сплавов.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Ленинград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Кубуч,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1936.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180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0002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25" dirty="0">
                <a:latin typeface="Times New Roman"/>
                <a:cs typeface="Times New Roman"/>
              </a:rPr>
              <a:t>Адаскин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А.М.,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Зуев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В.М.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Материаловедение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(металлообработка). </a:t>
            </a:r>
            <a:r>
              <a:rPr sz="1000" spc="-20" dirty="0">
                <a:latin typeface="Times New Roman"/>
                <a:cs typeface="Times New Roman"/>
              </a:rPr>
              <a:t>Москва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Академия,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2009.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288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00025">
              <a:lnSpc>
                <a:spcPts val="1150"/>
              </a:lnSpc>
              <a:spcBef>
                <a:spcPts val="229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20" dirty="0">
                <a:latin typeface="Times New Roman"/>
                <a:cs typeface="Times New Roman"/>
              </a:rPr>
              <a:t>Азотирование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стали: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назначение,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технология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8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разновидности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процесса.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URL: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  <a:hlinkClick r:id="rId2"/>
              </a:rPr>
              <a:t>http://met-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all.org/obrabotka/himicheskaya/azotirovanie-stali-metalla-ionnoe.html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(Дата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обращения</a:t>
            </a:r>
            <a:r>
              <a:rPr sz="1000" spc="19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03.06.2019).</a:t>
            </a:r>
            <a:endParaRPr sz="1000">
              <a:latin typeface="Times New Roman"/>
              <a:cs typeface="Times New Roman"/>
            </a:endParaRPr>
          </a:p>
          <a:p>
            <a:pPr marL="274320" marR="5715" indent="-20002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Александрова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Т.А.,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Львов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А.Л.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Пик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металловеда: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Академик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Бочвар.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Издательский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Дом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МИСиС, 2009.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671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0002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Алюміній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основі</a:t>
            </a:r>
            <a:r>
              <a:rPr sz="1000" dirty="0">
                <a:latin typeface="Times New Roman"/>
                <a:cs typeface="Times New Roman"/>
              </a:rPr>
              <a:t> / </a:t>
            </a:r>
            <a:r>
              <a:rPr sz="1000" spc="-5" dirty="0">
                <a:latin typeface="Times New Roman"/>
                <a:cs typeface="Times New Roman"/>
              </a:rPr>
              <a:t>В.З.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Куцова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Дніпропетровськ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Пороги, 2004.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135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0002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30" dirty="0">
                <a:latin typeface="Times New Roman"/>
                <a:cs typeface="Times New Roman"/>
              </a:rPr>
              <a:t>Аносов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П.П.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Собрание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сочинений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под.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ред.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А.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Самарина.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Москва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Из-во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АН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СССР,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1954.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212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0002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Анцелиович Е.С.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Леонардо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да </a:t>
            </a:r>
            <a:r>
              <a:rPr sz="1000" spc="-5" dirty="0">
                <a:latin typeface="Times New Roman"/>
                <a:cs typeface="Times New Roman"/>
              </a:rPr>
              <a:t>Винчи: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Элементы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физики.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Учпедгиз,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1955.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88 с.</a:t>
            </a:r>
            <a:endParaRPr sz="1000">
              <a:latin typeface="Times New Roman"/>
              <a:cs typeface="Times New Roman"/>
            </a:endParaRPr>
          </a:p>
          <a:p>
            <a:pPr marL="274320" indent="-20002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Арнольд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В.И. Гюйгенс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Барроу,</a:t>
            </a:r>
            <a:r>
              <a:rPr sz="1000" dirty="0">
                <a:latin typeface="Times New Roman"/>
                <a:cs typeface="Times New Roman"/>
              </a:rPr>
              <a:t> Ньютон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Гук.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Наука,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1989. 96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Атапин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</a:t>
            </a:r>
            <a:r>
              <a:rPr sz="1000" dirty="0">
                <a:latin typeface="Times New Roman"/>
                <a:cs typeface="Times New Roman"/>
              </a:rPr>
              <a:t> Г. </a:t>
            </a:r>
            <a:r>
              <a:rPr sz="1000" spc="-5" dirty="0">
                <a:latin typeface="Times New Roman"/>
                <a:cs typeface="Times New Roman"/>
              </a:rPr>
              <a:t>Сопротивление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Новосибирск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НГТУ,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2018. 342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35" dirty="0">
                <a:latin typeface="Times New Roman"/>
                <a:cs typeface="Times New Roman"/>
              </a:rPr>
              <a:t>Афанасьев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А.М.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Лабораторный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Практикум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по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сопротивлению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материалов.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Москва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Наука,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1975.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287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Афтанділянц Є.Г., Зазимко О.В., Лопатько К.Г. Матеріалознавство. Київ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Ліра-К, Олди-плюс,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2013.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612 с.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 algn="just">
              <a:lnSpc>
                <a:spcPct val="95800"/>
              </a:lnSpc>
              <a:spcBef>
                <a:spcPts val="17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Барахтин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Б.К.,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Немец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А.М.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Металлы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сплавы.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Анализ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исследованиe: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т.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ред.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И.П. Калинкина, В.И. Мосичева, Б.К. Барахтина. Санкт-Петербург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НПО «Профессионал», 2006. </a:t>
            </a:r>
            <a:r>
              <a:rPr sz="1000" dirty="0">
                <a:latin typeface="Times New Roman"/>
                <a:cs typeface="Times New Roman"/>
              </a:rPr>
              <a:t> Т. 1. </a:t>
            </a:r>
            <a:r>
              <a:rPr sz="1000" spc="-5" dirty="0">
                <a:latin typeface="Times New Roman"/>
                <a:cs typeface="Times New Roman"/>
              </a:rPr>
              <a:t>Физико-аналитические </a:t>
            </a:r>
            <a:r>
              <a:rPr sz="1000" dirty="0">
                <a:latin typeface="Times New Roman"/>
                <a:cs typeface="Times New Roman"/>
              </a:rPr>
              <a:t>методы </a:t>
            </a:r>
            <a:r>
              <a:rPr sz="1000" spc="-5" dirty="0">
                <a:latin typeface="Times New Roman"/>
                <a:cs typeface="Times New Roman"/>
              </a:rPr>
              <a:t>исследования металлов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сплавов. Неметаллические </a:t>
            </a:r>
            <a:r>
              <a:rPr sz="1000" dirty="0">
                <a:latin typeface="Times New Roman"/>
                <a:cs typeface="Times New Roman"/>
              </a:rPr>
              <a:t>вклю-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чения.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490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715" indent="-262255" algn="just">
              <a:lnSpc>
                <a:spcPts val="1150"/>
              </a:lnSpc>
              <a:spcBef>
                <a:spcPts val="229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Башнин Ю.А., Ушаков Б.К., Секей А.Г. Технология </a:t>
            </a:r>
            <a:r>
              <a:rPr sz="1000" dirty="0">
                <a:latin typeface="Times New Roman"/>
                <a:cs typeface="Times New Roman"/>
              </a:rPr>
              <a:t>термической </a:t>
            </a:r>
            <a:r>
              <a:rPr sz="1000" spc="-5" dirty="0">
                <a:latin typeface="Times New Roman"/>
                <a:cs typeface="Times New Roman"/>
              </a:rPr>
              <a:t>обработки. Москва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Металлур-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гия,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1986. 424 с.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Беккерт</a:t>
            </a:r>
            <a:r>
              <a:rPr sz="1000" spc="-5" dirty="0">
                <a:latin typeface="Times New Roman"/>
                <a:cs typeface="Times New Roman"/>
              </a:rPr>
              <a:t> М.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Железо. Факты</a:t>
            </a:r>
            <a:r>
              <a:rPr sz="1000" dirty="0">
                <a:latin typeface="Times New Roman"/>
                <a:cs typeface="Times New Roman"/>
              </a:rPr>
              <a:t> и </a:t>
            </a:r>
            <a:r>
              <a:rPr sz="1000" spc="-5" dirty="0">
                <a:latin typeface="Times New Roman"/>
                <a:cs typeface="Times New Roman"/>
              </a:rPr>
              <a:t>легенды: </a:t>
            </a:r>
            <a:r>
              <a:rPr sz="1000" dirty="0">
                <a:latin typeface="Times New Roman"/>
                <a:cs typeface="Times New Roman"/>
              </a:rPr>
              <a:t>Пер.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-5" dirty="0">
                <a:latin typeface="Times New Roman"/>
                <a:cs typeface="Times New Roman"/>
              </a:rPr>
              <a:t> нем.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1988. 240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20" dirty="0">
                <a:latin typeface="Times New Roman"/>
                <a:cs typeface="Times New Roman"/>
              </a:rPr>
              <a:t>Беккерт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Мир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металла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Пер.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нем.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М.Я.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Аркина;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под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ред.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В.Г.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Лютцаг.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Москва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Мир,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1980.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152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715" indent="-26225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Белецкий В.М., Кривов Г.А. Алюминиевые сплавы. Состав, свойства, технология, применение: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справочник</a:t>
            </a:r>
            <a:r>
              <a:rPr sz="1000" dirty="0">
                <a:latin typeface="Times New Roman"/>
                <a:cs typeface="Times New Roman"/>
              </a:rPr>
              <a:t> /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общ. </a:t>
            </a:r>
            <a:r>
              <a:rPr sz="1000" dirty="0">
                <a:latin typeface="Times New Roman"/>
                <a:cs typeface="Times New Roman"/>
              </a:rPr>
              <a:t>ред.</a:t>
            </a:r>
            <a:r>
              <a:rPr sz="1000" spc="-5" dirty="0">
                <a:latin typeface="Times New Roman"/>
                <a:cs typeface="Times New Roman"/>
              </a:rPr>
              <a:t> И.Н. Фридляндера.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Киев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КОМИНТЕХ,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2005.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365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ts val="1175"/>
              </a:lnSpc>
              <a:spcBef>
                <a:spcPts val="114"/>
              </a:spcBef>
              <a:buFont typeface="Times New Roman"/>
              <a:buAutoNum type="arabicPeriod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Беляев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А.И.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История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алюминия,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Тр.</a:t>
            </a:r>
            <a:r>
              <a:rPr sz="1000" i="1" spc="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института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истории</a:t>
            </a:r>
            <a:r>
              <a:rPr sz="1000" i="1" spc="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естествознания</a:t>
            </a:r>
            <a:r>
              <a:rPr sz="1000" i="1" spc="2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и</a:t>
            </a:r>
            <a:r>
              <a:rPr sz="1000" i="1" spc="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техники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1959.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Т. </a:t>
            </a:r>
            <a:r>
              <a:rPr sz="1000" spc="-5" dirty="0">
                <a:latin typeface="Times New Roman"/>
                <a:cs typeface="Times New Roman"/>
              </a:rPr>
              <a:t>20.</a:t>
            </a:r>
            <a:endParaRPr sz="1000">
              <a:latin typeface="Times New Roman"/>
              <a:cs typeface="Times New Roman"/>
            </a:endParaRPr>
          </a:p>
          <a:p>
            <a:pPr marL="274320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21–29.</a:t>
            </a:r>
            <a:endParaRPr sz="1000">
              <a:latin typeface="Times New Roman"/>
              <a:cs typeface="Times New Roman"/>
            </a:endParaRPr>
          </a:p>
          <a:p>
            <a:pPr marL="274320" marR="5715" indent="-262255" algn="just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19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Беляев А.И. </a:t>
            </a:r>
            <a:r>
              <a:rPr sz="1000" dirty="0">
                <a:latin typeface="Times New Roman"/>
                <a:cs typeface="Times New Roman"/>
              </a:rPr>
              <a:t>К </a:t>
            </a:r>
            <a:r>
              <a:rPr sz="1000" spc="-5" dirty="0">
                <a:latin typeface="Times New Roman"/>
                <a:cs typeface="Times New Roman"/>
              </a:rPr>
              <a:t>столетию со дня рождения </a:t>
            </a:r>
            <a:r>
              <a:rPr sz="1000" dirty="0">
                <a:latin typeface="Times New Roman"/>
                <a:cs typeface="Times New Roman"/>
              </a:rPr>
              <a:t>Эру и </a:t>
            </a:r>
            <a:r>
              <a:rPr sz="1000" spc="-5" dirty="0">
                <a:latin typeface="Times New Roman"/>
                <a:cs typeface="Times New Roman"/>
              </a:rPr>
              <a:t>Холла. </a:t>
            </a:r>
            <a:r>
              <a:rPr sz="1000" i="1" spc="-5" dirty="0">
                <a:latin typeface="Times New Roman"/>
                <a:cs typeface="Times New Roman"/>
              </a:rPr>
              <a:t>Изв. высших </a:t>
            </a:r>
            <a:r>
              <a:rPr sz="1000" i="1" dirty="0">
                <a:latin typeface="Times New Roman"/>
                <a:cs typeface="Times New Roman"/>
              </a:rPr>
              <a:t>учебных </a:t>
            </a:r>
            <a:r>
              <a:rPr sz="1000" i="1" spc="-5" dirty="0">
                <a:latin typeface="Times New Roman"/>
                <a:cs typeface="Times New Roman"/>
              </a:rPr>
              <a:t>заведений. Цветная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металлургия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1963, 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5.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18–25.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19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Беляев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легких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Металлургия, 1970. 368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 algn="just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19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Беляев А.И. Николай Николаевич Бекетов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выдающийся русский физико-химик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металлург.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1827–1911. 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Металлургиздат, 1953.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 128.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19"/>
              <a:tabLst>
                <a:tab pos="274955" algn="l"/>
              </a:tabLst>
            </a:pPr>
            <a:r>
              <a:rPr sz="1000" spc="-20" dirty="0">
                <a:latin typeface="Times New Roman"/>
                <a:cs typeface="Times New Roman"/>
              </a:rPr>
              <a:t>Беляев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А.И.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Очерки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по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истории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металлургии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легких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металлов.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Москва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Металлургиздат,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1950.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143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715" indent="-26225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9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Березовская В.В., Озерец Н.Н., Гервасьев М.А. Диаграммы состояния двойных систем. Екатери-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нбург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УФУ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им.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Ельцина, 2018. 200 с.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19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Бериллизация.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s://www.s0</a:t>
            </a:r>
            <a:r>
              <a:rPr sz="1000" spc="-5" dirty="0">
                <a:latin typeface="Times New Roman"/>
                <a:cs typeface="Times New Roman"/>
              </a:rPr>
              <a:t>alex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.ru/abc2c11.html#ab404</a:t>
            </a:r>
            <a:r>
              <a:rPr sz="1000" spc="15" dirty="0">
                <a:latin typeface="Times New Roman"/>
                <a:cs typeface="Times New Roman"/>
                <a:hlinkClick r:id="rId3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18.05.2019).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R="158750" algn="ctr">
              <a:lnSpc>
                <a:spcPct val="100000"/>
              </a:lnSpc>
              <a:spcBef>
                <a:spcPts val="805"/>
              </a:spcBef>
            </a:pPr>
            <a:r>
              <a:rPr sz="1000" spc="-5" dirty="0">
                <a:latin typeface="Times New Roman"/>
                <a:cs typeface="Times New Roman"/>
              </a:rPr>
              <a:t>288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728720" y="2626101"/>
            <a:ext cx="2765425" cy="73723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325120" marR="5080" indent="-313055" algn="r">
              <a:lnSpc>
                <a:spcPts val="1839"/>
              </a:lnSpc>
              <a:spcBef>
                <a:spcPts val="229"/>
              </a:spcBef>
            </a:pPr>
            <a:r>
              <a:rPr sz="1600" b="1" spc="-5" dirty="0">
                <a:latin typeface="Times New Roman"/>
                <a:cs typeface="Times New Roman"/>
              </a:rPr>
              <a:t>СПИСОК ВИКОРИСТАНИХ </a:t>
            </a:r>
            <a:r>
              <a:rPr sz="1600" b="1" spc="-38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ТА</a:t>
            </a:r>
            <a:r>
              <a:rPr sz="1600" b="1" spc="-7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РЕКОМЕНДОВАНИХ</a:t>
            </a:r>
            <a:endParaRPr sz="1600">
              <a:latin typeface="Times New Roman"/>
              <a:cs typeface="Times New Roman"/>
            </a:endParaRPr>
          </a:p>
          <a:p>
            <a:pPr marR="5080" algn="r">
              <a:lnSpc>
                <a:spcPts val="1789"/>
              </a:lnSpc>
            </a:pPr>
            <a:r>
              <a:rPr sz="1600" b="1" spc="-5" dirty="0">
                <a:latin typeface="Times New Roman"/>
                <a:cs typeface="Times New Roman"/>
              </a:rPr>
              <a:t>ДЖЕРЕЛ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89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33894" y="8952948"/>
            <a:ext cx="1847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5</a:t>
            </a:r>
            <a:r>
              <a:rPr sz="1000" b="1" spc="-5" dirty="0">
                <a:latin typeface="Times New Roman"/>
                <a:cs typeface="Times New Roman"/>
              </a:rPr>
              <a:t>5</a:t>
            </a:r>
            <a:r>
              <a:rPr sz="1000" b="1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33868" y="890266"/>
            <a:ext cx="5621020" cy="8559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4320" indent="-262255" algn="just">
              <a:lnSpc>
                <a:spcPts val="1175"/>
              </a:lnSpc>
              <a:spcBef>
                <a:spcPts val="100"/>
              </a:spcBef>
              <a:buFont typeface="Times New Roman"/>
              <a:buAutoNum type="arabicPeriod" startAt="25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Бернштейн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М.Л.,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Рахштадт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А.Г.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Металловедение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термическая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обработка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стали.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Справочник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  <a:p>
            <a:pPr marL="274320" algn="just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</a:t>
            </a:r>
            <a:r>
              <a:rPr sz="1000" dirty="0">
                <a:latin typeface="Times New Roman"/>
                <a:cs typeface="Times New Roman"/>
              </a:rPr>
              <a:t> Т. </a:t>
            </a:r>
            <a:r>
              <a:rPr sz="1000" spc="-5" dirty="0">
                <a:latin typeface="Times New Roman"/>
                <a:cs typeface="Times New Roman"/>
              </a:rPr>
              <a:t>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Методы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испытаний</a:t>
            </a:r>
            <a:r>
              <a:rPr sz="1000" dirty="0">
                <a:latin typeface="Times New Roman"/>
                <a:cs typeface="Times New Roman"/>
              </a:rPr>
              <a:t> и </a:t>
            </a:r>
            <a:r>
              <a:rPr sz="1000" spc="-5" dirty="0">
                <a:latin typeface="Times New Roman"/>
                <a:cs typeface="Times New Roman"/>
              </a:rPr>
              <a:t>исследования.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Металлургия, 1983.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352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26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Бернштейн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М.Л.,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Рахштадт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А.Г.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Металловедение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термическая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обработка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стали.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Справочник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  <a:p>
            <a:pPr marL="274320" algn="just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Т. </a:t>
            </a:r>
            <a:r>
              <a:rPr sz="1000" spc="-5" dirty="0">
                <a:latin typeface="Times New Roman"/>
                <a:cs typeface="Times New Roman"/>
              </a:rPr>
              <a:t>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Основы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термической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обработки.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1983. 368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2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Бернштейн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М.Л.,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Рахштадт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А.Г.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Металловедение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термическая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обработка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стали.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Справочник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  <a:p>
            <a:pPr marL="274320" algn="just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Т.</a:t>
            </a:r>
            <a:r>
              <a:rPr sz="1000" spc="-5" dirty="0">
                <a:latin typeface="Times New Roman"/>
                <a:cs typeface="Times New Roman"/>
              </a:rPr>
              <a:t> 3.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Термическая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обработка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металлопродукции.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1983.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216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Бильченко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О.В.,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Дудка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О.І.,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Лобода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П.І.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Киев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Кондор,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2009.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715" indent="-262255" algn="just">
              <a:lnSpc>
                <a:spcPct val="95700"/>
              </a:lnSpc>
              <a:spcBef>
                <a:spcPts val="209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Бобин </a:t>
            </a:r>
            <a:r>
              <a:rPr sz="1000" spc="-5" dirty="0">
                <a:latin typeface="Times New Roman"/>
                <a:cs typeface="Times New Roman"/>
              </a:rPr>
              <a:t>А.Б., Бобина М.Н., Хижняк В.Г. Аршук М.В. Поверхностное упрочнение многогранных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неперетачиваемых твердосплавных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пластин.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Проблеми тертя </a:t>
            </a:r>
            <a:r>
              <a:rPr sz="1000" i="1" dirty="0">
                <a:latin typeface="Times New Roman"/>
                <a:cs typeface="Times New Roman"/>
              </a:rPr>
              <a:t>та </a:t>
            </a:r>
            <a:r>
              <a:rPr sz="1000" i="1" spc="-5" dirty="0">
                <a:latin typeface="Times New Roman"/>
                <a:cs typeface="Times New Roman"/>
              </a:rPr>
              <a:t>зношування</a:t>
            </a:r>
            <a:r>
              <a:rPr sz="1000" spc="-5" dirty="0">
                <a:latin typeface="Times New Roman"/>
                <a:cs typeface="Times New Roman"/>
              </a:rPr>
              <a:t>. 2015. Вип. </a:t>
            </a:r>
            <a:r>
              <a:rPr sz="1000" dirty="0">
                <a:latin typeface="Times New Roman"/>
                <a:cs typeface="Times New Roman"/>
              </a:rPr>
              <a:t>1(66).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102– 107.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ct val="100000"/>
              </a:lnSpc>
              <a:spcBef>
                <a:spcPts val="140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Боголюбов </a:t>
            </a:r>
            <a:r>
              <a:rPr sz="1000" dirty="0">
                <a:latin typeface="Times New Roman"/>
                <a:cs typeface="Times New Roman"/>
              </a:rPr>
              <a:t>А. Н. Жан </a:t>
            </a:r>
            <a:r>
              <a:rPr sz="1000" spc="-5" dirty="0">
                <a:latin typeface="Times New Roman"/>
                <a:cs typeface="Times New Roman"/>
              </a:rPr>
              <a:t>Виктор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Понселе, 1788–1867.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Наука, 1988. 224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955" marR="5080" indent="-262255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Боголюбов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А.Н.</a:t>
            </a:r>
            <a:r>
              <a:rPr sz="1000" spc="2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Математики.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Механики.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Биографический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справочник.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Киев: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Наукова</a:t>
            </a:r>
            <a:r>
              <a:rPr sz="1000" spc="20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думка,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1983.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639 с.</a:t>
            </a:r>
            <a:endParaRPr sz="1000">
              <a:latin typeface="Times New Roman"/>
              <a:cs typeface="Times New Roman"/>
            </a:endParaRPr>
          </a:p>
          <a:p>
            <a:pPr marL="274955" indent="-262890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28"/>
              <a:tabLst>
                <a:tab pos="275590" algn="l"/>
              </a:tabLst>
            </a:pPr>
            <a:r>
              <a:rPr sz="1000" spc="-5" dirty="0">
                <a:latin typeface="Times New Roman"/>
                <a:cs typeface="Times New Roman"/>
              </a:rPr>
              <a:t>Богомолова Н.А.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Практическая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металлография.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Высш.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шк., 1982.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272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955" indent="-262890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8"/>
              <a:tabLst>
                <a:tab pos="275590" algn="l"/>
              </a:tabLst>
            </a:pPr>
            <a:r>
              <a:rPr sz="1000" spc="-5" dirty="0">
                <a:latin typeface="Times New Roman"/>
                <a:cs typeface="Times New Roman"/>
              </a:rPr>
              <a:t>Богомолова Н.А.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Практическая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металлография.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Высш.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шк., 1987.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240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Болеста І.М. Фізика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тіла.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Львів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Нац.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ун-т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ім.</a:t>
            </a:r>
            <a:r>
              <a:rPr sz="1000" dirty="0">
                <a:latin typeface="Times New Roman"/>
                <a:cs typeface="Times New Roman"/>
              </a:rPr>
              <a:t> І. </a:t>
            </a:r>
            <a:r>
              <a:rPr sz="1000" spc="-5" dirty="0">
                <a:latin typeface="Times New Roman"/>
                <a:cs typeface="Times New Roman"/>
              </a:rPr>
              <a:t>Франка,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2003.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479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8"/>
              <a:tabLst>
                <a:tab pos="274955" algn="l"/>
                <a:tab pos="818515" algn="l"/>
                <a:tab pos="1484630" algn="l"/>
                <a:tab pos="2336165" algn="l"/>
                <a:tab pos="3011805" algn="l"/>
                <a:tab pos="3683000" algn="l"/>
                <a:tab pos="4104004" algn="l"/>
              </a:tabLst>
            </a:pPr>
            <a:r>
              <a:rPr sz="1000" spc="-5" dirty="0">
                <a:latin typeface="Times New Roman"/>
                <a:cs typeface="Times New Roman"/>
              </a:rPr>
              <a:t>Бочвар,	Анатолий	Михайлович.	</a:t>
            </a:r>
            <a:r>
              <a:rPr sz="1000" i="1" spc="-5" dirty="0">
                <a:latin typeface="Times New Roman"/>
                <a:cs typeface="Times New Roman"/>
              </a:rPr>
              <a:t>Wikimedia</a:t>
            </a:r>
            <a:r>
              <a:rPr sz="1000" spc="-5" dirty="0">
                <a:latin typeface="Times New Roman"/>
                <a:cs typeface="Times New Roman"/>
              </a:rPr>
              <a:t>	</a:t>
            </a:r>
            <a:r>
              <a:rPr sz="1000" i="1" spc="-5" dirty="0">
                <a:latin typeface="Times New Roman"/>
                <a:cs typeface="Times New Roman"/>
              </a:rPr>
              <a:t>Сommons</a:t>
            </a:r>
            <a:r>
              <a:rPr sz="1000" spc="-5" dirty="0">
                <a:latin typeface="Times New Roman"/>
                <a:cs typeface="Times New Roman"/>
              </a:rPr>
              <a:t>.	URL:	https://upload.wikimedia.org/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wikipedia/commons/c/cb/Anatoliy_M._Bochvar.jpg?uselang=ru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12.01.2018).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Будник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А.Ф.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Типове обладнання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цехів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дільниць.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Суми: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СумДУ, 2008.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212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Булгакова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О.Н.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Методы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химического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анализа.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Кемерово: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КГУ,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2015.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146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Булычев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С.И.,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Алехин В. П.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Испытание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непрерывным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вдавливанием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индентора.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Машиностроение,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1990.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224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28"/>
              <a:tabLst>
                <a:tab pos="274955" algn="l"/>
                <a:tab pos="803910" algn="l"/>
                <a:tab pos="1329690" algn="l"/>
                <a:tab pos="2095500" algn="l"/>
                <a:tab pos="3023235" algn="l"/>
                <a:tab pos="3409950" algn="l"/>
                <a:tab pos="3846195" algn="l"/>
                <a:tab pos="4286250" algn="l"/>
              </a:tabLst>
            </a:pPr>
            <a:r>
              <a:rPr sz="1000" spc="-5" dirty="0">
                <a:latin typeface="Times New Roman"/>
                <a:cs typeface="Times New Roman"/>
              </a:rPr>
              <a:t>Бунзен	Роберт	Вильгельм.	Официальный	сайт	РАН.	URL:	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http://www.ras.ru/win/db/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show_per.asp?P=.id-49728.ln-ru (Дата обращения 12.01.2018).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Бунин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К.П.,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Баранов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А.А.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Металлография.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Металлургия, 1970. 256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Бухаркина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Т.В.,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Дигуров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Н.Г.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Химия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природных</a:t>
            </a:r>
            <a:r>
              <a:rPr sz="1000" spc="4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энергоносителей</a:t>
            </a:r>
            <a:r>
              <a:rPr sz="1000" spc="4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409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углеродных</a:t>
            </a:r>
            <a:r>
              <a:rPr sz="1000" spc="4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лов.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РХТУ </a:t>
            </a:r>
            <a:r>
              <a:rPr sz="1000" spc="-5" dirty="0">
                <a:latin typeface="Times New Roman"/>
                <a:cs typeface="Times New Roman"/>
              </a:rPr>
              <a:t>им. Д.И.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Менделеева,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1999.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ts val="1175"/>
              </a:lnSpc>
              <a:spcBef>
                <a:spcPts val="120"/>
              </a:spcBef>
              <a:buFont typeface="Times New Roman"/>
              <a:buAutoNum type="arabicPeriod" startAt="28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Бучинський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М.Я.,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Горик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О.В.,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Чернявський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А.М.,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Яхін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С.В.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Основи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творення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машин.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Харків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274320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НТМТ,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2017.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448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715" indent="-26225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43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Вашуль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Ч.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Практическая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металлография.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Методы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изготовления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образцов.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Перевод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немецкого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В.А. Федоровича.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1988.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320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955" marR="5080" indent="-26225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43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Введенский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В.Ю.,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Лилеев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А.С.,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Перминов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А.С.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Экспериментальные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методы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физического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аловедения.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МИСиС, 2011. 310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43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Вёлер</a:t>
            </a:r>
            <a:r>
              <a:rPr sz="1000" spc="2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Фридрих.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Официальный</a:t>
            </a:r>
            <a:r>
              <a:rPr sz="1000" spc="2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сайт</a:t>
            </a:r>
            <a:r>
              <a:rPr sz="1000" spc="2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РАН.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http://www.ras.ru/win/db/show_per.asp?P=.id-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49870.ln-ru 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12.01.2018).</a:t>
            </a:r>
            <a:endParaRPr sz="1000">
              <a:latin typeface="Times New Roman"/>
              <a:cs typeface="Times New Roman"/>
            </a:endParaRPr>
          </a:p>
          <a:p>
            <a:pPr marL="274955" marR="5715" indent="-262255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43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Велика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українська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енциклопедія: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словник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кер.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авт.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колективу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А.М.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Киридон.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Енциклопе-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дичне видавництво,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2015. 1408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955" indent="-262890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43"/>
              <a:tabLst>
                <a:tab pos="275590" algn="l"/>
              </a:tabLst>
            </a:pPr>
            <a:r>
              <a:rPr sz="1000" spc="-5" dirty="0">
                <a:latin typeface="Times New Roman"/>
                <a:cs typeface="Times New Roman"/>
              </a:rPr>
              <a:t>Венецкий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С.И.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мире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Металлургия, 1982. 256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955" indent="-262890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43"/>
              <a:tabLst>
                <a:tab pos="275590" algn="l"/>
              </a:tabLst>
            </a:pPr>
            <a:r>
              <a:rPr sz="1000" spc="-5" dirty="0">
                <a:latin typeface="Times New Roman"/>
                <a:cs typeface="Times New Roman"/>
              </a:rPr>
              <a:t>Венецкий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С.И.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Рассказы </a:t>
            </a:r>
            <a:r>
              <a:rPr sz="1000" dirty="0">
                <a:latin typeface="Times New Roman"/>
                <a:cs typeface="Times New Roman"/>
              </a:rPr>
              <a:t>о </a:t>
            </a:r>
            <a:r>
              <a:rPr sz="1000" spc="-5" dirty="0">
                <a:latin typeface="Times New Roman"/>
                <a:cs typeface="Times New Roman"/>
              </a:rPr>
              <a:t>металлах.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1975.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240 с.</a:t>
            </a:r>
            <a:endParaRPr sz="1000">
              <a:latin typeface="Times New Roman"/>
              <a:cs typeface="Times New Roman"/>
            </a:endParaRPr>
          </a:p>
          <a:p>
            <a:pPr marL="274955" indent="-262890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43"/>
              <a:tabLst>
                <a:tab pos="275590" algn="l"/>
              </a:tabLst>
            </a:pPr>
            <a:r>
              <a:rPr sz="1000" spc="-5" dirty="0">
                <a:latin typeface="Times New Roman"/>
                <a:cs typeface="Times New Roman"/>
              </a:rPr>
              <a:t>Владимиров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Физическая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природа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разрушения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955" marR="5080" indent="-262255" algn="just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43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Волков В.А., Вонский Е.В., Кузнецова Г.И. Выдающиеся химики мира. Москва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Высш. школа,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1991.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656 с.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 algn="just">
              <a:lnSpc>
                <a:spcPct val="95700"/>
              </a:lnSpc>
              <a:spcBef>
                <a:spcPts val="170"/>
              </a:spcBef>
              <a:buFont typeface="Times New Roman"/>
              <a:buAutoNum type="arabicPeriod" startAt="43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Волкова Е.Ф., Антипов В.В. Магниевые деформируемые сплавы. </a:t>
            </a:r>
            <a:r>
              <a:rPr sz="1000" i="1" spc="-5" dirty="0">
                <a:latin typeface="Times New Roman"/>
                <a:cs typeface="Times New Roman"/>
              </a:rPr>
              <a:t>Все материалы. Энциклопеди-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ческий справочник. </a:t>
            </a:r>
            <a:r>
              <a:rPr sz="1000" spc="-5" dirty="0">
                <a:latin typeface="Times New Roman"/>
                <a:cs typeface="Times New Roman"/>
              </a:rPr>
              <a:t>2012. </a:t>
            </a:r>
            <a:r>
              <a:rPr sz="1000" dirty="0">
                <a:latin typeface="Times New Roman"/>
                <a:cs typeface="Times New Roman"/>
              </a:rPr>
              <a:t>№ 5. </a:t>
            </a:r>
            <a:r>
              <a:rPr sz="1000" spc="-5" dirty="0">
                <a:latin typeface="Times New Roman"/>
                <a:cs typeface="Times New Roman"/>
              </a:rPr>
              <a:t>URL: http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s://www.v</a:t>
            </a:r>
            <a:r>
              <a:rPr sz="1000" spc="-5" dirty="0">
                <a:latin typeface="Times New Roman"/>
                <a:cs typeface="Times New Roman"/>
              </a:rPr>
              <a:t>iam.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ru/public/files/2011/2011-205926.pdf</a:t>
            </a:r>
            <a:r>
              <a:rPr sz="1000" spc="-5" dirty="0">
                <a:latin typeface="Times New Roman"/>
                <a:cs typeface="Times New Roman"/>
              </a:rPr>
              <a:t> (Дата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18.05.2019).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ct val="100000"/>
              </a:lnSpc>
              <a:spcBef>
                <a:spcPts val="145"/>
              </a:spcBef>
              <a:buFont typeface="Times New Roman"/>
              <a:buAutoNum type="arabicPeriod" startAt="43"/>
              <a:tabLst>
                <a:tab pos="274955" algn="l"/>
              </a:tabLst>
            </a:pPr>
            <a:r>
              <a:rPr sz="1000" spc="-20" dirty="0">
                <a:latin typeface="Times New Roman"/>
                <a:cs typeface="Times New Roman"/>
              </a:rPr>
              <a:t>Волчек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О.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Мария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Склодовская-Кюри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пер.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польск.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З.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Бадовской.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Варшава: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Интерпресс,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1981.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131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715" indent="-26225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43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Воронина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М.М.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Габриэль </a:t>
            </a:r>
            <a:r>
              <a:rPr sz="1000" dirty="0">
                <a:latin typeface="Times New Roman"/>
                <a:cs typeface="Times New Roman"/>
              </a:rPr>
              <a:t>Ламе, </a:t>
            </a:r>
            <a:r>
              <a:rPr sz="1000" spc="-5" dirty="0">
                <a:latin typeface="Times New Roman"/>
                <a:cs typeface="Times New Roman"/>
              </a:rPr>
              <a:t>1795–1870: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Французский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учёный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математик, механик, инже-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нер. Ленинград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Наука, 1987.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 с.</a:t>
            </a:r>
            <a:endParaRPr sz="1000">
              <a:latin typeface="Times New Roman"/>
              <a:cs typeface="Times New Roman"/>
            </a:endParaRPr>
          </a:p>
          <a:p>
            <a:pPr marL="274320" marR="6350" indent="-262255" algn="just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43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Вьюгов П.Н., Дмитренко О.Е. Металлические стекла. </a:t>
            </a:r>
            <a:r>
              <a:rPr sz="1000" i="1" spc="-5" dirty="0">
                <a:latin typeface="Times New Roman"/>
                <a:cs typeface="Times New Roman"/>
              </a:rPr>
              <a:t>Вопросы атомной науки </a:t>
            </a:r>
            <a:r>
              <a:rPr sz="1000" i="1" dirty="0">
                <a:latin typeface="Times New Roman"/>
                <a:cs typeface="Times New Roman"/>
              </a:rPr>
              <a:t>и </a:t>
            </a:r>
            <a:r>
              <a:rPr sz="1000" i="1" spc="-5" dirty="0">
                <a:latin typeface="Times New Roman"/>
                <a:cs typeface="Times New Roman"/>
              </a:rPr>
              <a:t>техники. Серия: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Вакуум, чистые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материалы,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сверхпроводники </a:t>
            </a:r>
            <a:r>
              <a:rPr sz="1000" spc="-5" dirty="0">
                <a:latin typeface="Times New Roman"/>
                <a:cs typeface="Times New Roman"/>
              </a:rPr>
              <a:t>(14).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2004.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6.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185–191.</a:t>
            </a:r>
            <a:endParaRPr sz="1000">
              <a:latin typeface="Times New Roman"/>
              <a:cs typeface="Times New Roman"/>
            </a:endParaRPr>
          </a:p>
          <a:p>
            <a:pPr marL="274320" algn="just">
              <a:lnSpc>
                <a:spcPts val="1175"/>
              </a:lnSpc>
              <a:spcBef>
                <a:spcPts val="114"/>
              </a:spcBef>
            </a:pPr>
            <a:r>
              <a:rPr sz="1000" spc="-5" dirty="0">
                <a:latin typeface="Times New Roman"/>
                <a:cs typeface="Times New Roman"/>
              </a:rPr>
              <a:t>Ганс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Крістіан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Ерстед.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Вікіпедія.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https://persons-info.com/persons/DE_BUR_IAn_KHenrik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(Да-</a:t>
            </a:r>
            <a:endParaRPr sz="1000">
              <a:latin typeface="Times New Roman"/>
              <a:cs typeface="Times New Roman"/>
            </a:endParaRPr>
          </a:p>
          <a:p>
            <a:pPr marL="274320" algn="just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звернення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45"/>
              </a:spcBef>
            </a:pPr>
            <a:r>
              <a:rPr sz="1000" b="1" spc="-5" dirty="0">
                <a:latin typeface="Times New Roman"/>
                <a:cs typeface="Times New Roman"/>
              </a:rPr>
              <a:t>56.</a:t>
            </a:r>
            <a:r>
              <a:rPr sz="1000" b="1" spc="5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Гарбанець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В.М.,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Коваленко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В.М.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Либідь,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2007. 384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90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73509" y="8927811"/>
            <a:ext cx="1847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8</a:t>
            </a:r>
            <a:r>
              <a:rPr sz="1000" b="1" spc="-5" dirty="0">
                <a:latin typeface="Times New Roman"/>
                <a:cs typeface="Times New Roman"/>
              </a:rPr>
              <a:t>6</a:t>
            </a:r>
            <a:r>
              <a:rPr sz="1000" b="1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73445" y="9244800"/>
            <a:ext cx="1847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8</a:t>
            </a:r>
            <a:r>
              <a:rPr sz="1000" b="1" spc="-5" dirty="0">
                <a:latin typeface="Times New Roman"/>
                <a:cs typeface="Times New Roman"/>
              </a:rPr>
              <a:t>7</a:t>
            </a:r>
            <a:r>
              <a:rPr sz="1000" b="1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73452" y="890266"/>
            <a:ext cx="5622290" cy="86798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74320" marR="7620" indent="-262255">
              <a:lnSpc>
                <a:spcPts val="1150"/>
              </a:lnSpc>
              <a:spcBef>
                <a:spcPts val="18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Гарост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Железоуглеродистые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сплавы: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структурообразование</a:t>
            </a:r>
            <a:r>
              <a:rPr sz="1000" dirty="0">
                <a:latin typeface="Times New Roman"/>
                <a:cs typeface="Times New Roman"/>
              </a:rPr>
              <a:t> 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свойства.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Минск: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Беларус.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навука, 2010.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252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Геллер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Ю.А.,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Рахштадт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А.Г.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Материаловедение.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Металлургия,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1975. 447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Геллер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Ю.А.,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Рахштадт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А.Г.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Материаловедение.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Металлургия,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1989. 384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6985" indent="-26225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Герасимова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Л.П.,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Ежов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А.А.,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Маресев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М.И.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Изломы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конструкционных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справочник.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ква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1987.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272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20" dirty="0">
                <a:latin typeface="Times New Roman"/>
                <a:cs typeface="Times New Roman"/>
              </a:rPr>
              <a:t>Главацкий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М.,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Дашкевич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Л.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Павел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Аносов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известный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неизвестный.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Наука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и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жизнь</a:t>
            </a:r>
            <a:r>
              <a:rPr sz="1000" spc="-20" dirty="0">
                <a:latin typeface="Times New Roman"/>
                <a:cs typeface="Times New Roman"/>
              </a:rPr>
              <a:t>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2005.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9.</a:t>
            </a:r>
            <a:endParaRPr sz="1000">
              <a:latin typeface="Times New Roman"/>
              <a:cs typeface="Times New Roman"/>
            </a:endParaRPr>
          </a:p>
          <a:p>
            <a:pPr marL="274320" marR="6350" indent="-262255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Глазов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В.М.,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Вобст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М.,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Тимошенко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В.И.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Методы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исследования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свойств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жидких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полу-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проводников.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1989.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384 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Глінка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М.Л.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Загальна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хімія. Київ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Вища</a:t>
            </a:r>
            <a:r>
              <a:rPr sz="1000" spc="-5" dirty="0">
                <a:latin typeface="Times New Roman"/>
                <a:cs typeface="Times New Roman"/>
              </a:rPr>
              <a:t> школа, 1982.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608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6985" indent="-26225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Гоголинский К. В., Львова Н. А., Усеинов А. С. Применение сканирующих зондовых микроско-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нанотвердомеров для измерения механических свойств твердых материалов на наноуровне.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Заводская лаборатория.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Диагностика материалов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2007.</a:t>
            </a:r>
            <a:r>
              <a:rPr sz="1000" spc="-5" dirty="0">
                <a:latin typeface="Times New Roman"/>
                <a:cs typeface="Times New Roman"/>
              </a:rPr>
              <a:t> Т. </a:t>
            </a:r>
            <a:r>
              <a:rPr sz="1000" dirty="0">
                <a:latin typeface="Times New Roman"/>
                <a:cs typeface="Times New Roman"/>
              </a:rPr>
              <a:t>73.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№ 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</a:t>
            </a:r>
            <a:endParaRPr sz="1000">
              <a:latin typeface="Times New Roman"/>
              <a:cs typeface="Times New Roman"/>
            </a:endParaRPr>
          </a:p>
          <a:p>
            <a:pPr marL="274320" marR="7620" indent="-262255" algn="just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Головин Г.И. Пионер высокочастотной техники: Жизнь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деятельность Валентина Петровича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Вологдина</a:t>
            </a:r>
            <a:r>
              <a:rPr sz="1000" dirty="0">
                <a:latin typeface="Times New Roman"/>
                <a:cs typeface="Times New Roman"/>
              </a:rPr>
              <a:t> /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dirty="0">
                <a:latin typeface="Times New Roman"/>
                <a:cs typeface="Times New Roman"/>
              </a:rPr>
              <a:t> ред.</a:t>
            </a:r>
            <a:r>
              <a:rPr sz="1000" spc="-5" dirty="0">
                <a:latin typeface="Times New Roman"/>
                <a:cs typeface="Times New Roman"/>
              </a:rPr>
              <a:t> Г.Ф. Головина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Вологдина.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Связь,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1970.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112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 algn="just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Гомонай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В.І.,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Гомонай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Фізична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хімія.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Ужгород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Патент,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712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6985" indent="-26225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Горбовий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П.М.,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Загричук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Г.Я.,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Фальфушинська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Г.І. Основи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Тернопіль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В-во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Карпʼюка,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2001. 276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6985" indent="-26225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Горячева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Т.В.,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Бабенко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М.О.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конспект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лекцій.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Красноармійськ: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КІІ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ДонНТУ,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2011.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91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20" dirty="0">
                <a:latin typeface="Times New Roman"/>
                <a:cs typeface="Times New Roman"/>
              </a:rPr>
              <a:t>Грешта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В.Л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Климов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О.В.,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Лисиця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О.В.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Кольорові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метали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сплави.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Запоріжжя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ЗНТУ,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2015.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335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Григорович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 К.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Твердость</a:t>
            </a:r>
            <a:r>
              <a:rPr sz="1000" dirty="0">
                <a:latin typeface="Times New Roman"/>
                <a:cs typeface="Times New Roman"/>
              </a:rPr>
              <a:t> и </a:t>
            </a:r>
            <a:r>
              <a:rPr sz="1000" spc="-5" dirty="0">
                <a:latin typeface="Times New Roman"/>
                <a:cs typeface="Times New Roman"/>
              </a:rPr>
              <a:t>микротвердость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 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Наука,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1976.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230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Гуковский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Механика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Леонардо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да </a:t>
            </a:r>
            <a:r>
              <a:rPr sz="1000" spc="-5" dirty="0">
                <a:latin typeface="Times New Roman"/>
                <a:cs typeface="Times New Roman"/>
              </a:rPr>
              <a:t>Винчи.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Изд-во АН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СССР,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1947. 815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Гуляев</a:t>
            </a:r>
            <a:r>
              <a:rPr sz="1000" spc="-5" dirty="0">
                <a:latin typeface="Times New Roman"/>
                <a:cs typeface="Times New Roman"/>
              </a:rPr>
              <a:t> А.П. Металловедение.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Металлургия, 1986.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544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Гуляев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Б.Б.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Теория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литейных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процессов.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Ленинград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Машиностроение,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1976.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216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7620" indent="-262255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20" dirty="0">
                <a:latin typeface="Times New Roman"/>
                <a:cs typeface="Times New Roman"/>
              </a:rPr>
              <a:t>Гуляев,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Александр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Павлович.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Новодевечье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кладбище.</a:t>
            </a:r>
            <a:r>
              <a:rPr sz="1000" spc="-20" dirty="0">
                <a:latin typeface="Times New Roman"/>
                <a:cs typeface="Times New Roman"/>
              </a:rPr>
              <a:t> URL: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  <a:hlinkClick r:id="rId2"/>
              </a:rPr>
              <a:t>http://www.nd.m-necropol.ru/gulyaev-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ap.html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(Дата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обращения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Гумилевский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Дмитрий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Константинович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Чернов.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Молодая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гвардия,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1944.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30" dirty="0">
                <a:latin typeface="Times New Roman"/>
                <a:cs typeface="Times New Roman"/>
              </a:rPr>
              <a:t>Дальский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А.М.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Технология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конструкционных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материалов.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Москва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Машиностроение,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2004.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512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25" dirty="0">
                <a:latin typeface="Times New Roman"/>
                <a:cs typeface="Times New Roman"/>
              </a:rPr>
              <a:t>Даниленко </a:t>
            </a:r>
            <a:r>
              <a:rPr sz="1000" spc="-15" dirty="0">
                <a:latin typeface="Times New Roman"/>
                <a:cs typeface="Times New Roman"/>
              </a:rPr>
              <a:t>Т. </a:t>
            </a:r>
            <a:r>
              <a:rPr sz="1000" spc="-20" dirty="0">
                <a:latin typeface="Times New Roman"/>
                <a:cs typeface="Times New Roman"/>
              </a:rPr>
              <a:t>Аналіз сучасних </a:t>
            </a:r>
            <a:r>
              <a:rPr sz="1000" spc="-25" dirty="0">
                <a:latin typeface="Times New Roman"/>
                <a:cs typeface="Times New Roman"/>
              </a:rPr>
              <a:t>стандартів </a:t>
            </a:r>
            <a:r>
              <a:rPr sz="1000" spc="-15" dirty="0">
                <a:latin typeface="Times New Roman"/>
                <a:cs typeface="Times New Roman"/>
              </a:rPr>
              <a:t>на </a:t>
            </a:r>
            <a:r>
              <a:rPr sz="1000" spc="-25" dirty="0">
                <a:latin typeface="Times New Roman"/>
                <a:cs typeface="Times New Roman"/>
              </a:rPr>
              <a:t>металеві </a:t>
            </a:r>
            <a:r>
              <a:rPr sz="1000" spc="-20" dirty="0">
                <a:latin typeface="Times New Roman"/>
                <a:cs typeface="Times New Roman"/>
              </a:rPr>
              <a:t>матеріали для </a:t>
            </a:r>
            <a:r>
              <a:rPr sz="1000" spc="-25" dirty="0">
                <a:latin typeface="Times New Roman"/>
                <a:cs typeface="Times New Roman"/>
              </a:rPr>
              <a:t>залізничної техніки. </a:t>
            </a:r>
            <a:r>
              <a:rPr sz="1000" i="1" spc="-20" dirty="0">
                <a:latin typeface="Times New Roman"/>
                <a:cs typeface="Times New Roman"/>
              </a:rPr>
              <a:t>Збірник нау- 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кових</a:t>
            </a:r>
            <a:r>
              <a:rPr sz="1000" i="1" spc="-45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праць</a:t>
            </a:r>
            <a:r>
              <a:rPr sz="1000" i="1" spc="-40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ДЕТУТ.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Серія</a:t>
            </a:r>
            <a:r>
              <a:rPr sz="1000" i="1" spc="-40" dirty="0">
                <a:latin typeface="Times New Roman"/>
                <a:cs typeface="Times New Roman"/>
              </a:rPr>
              <a:t> </a:t>
            </a:r>
            <a:r>
              <a:rPr sz="1000" i="1" spc="-25" dirty="0">
                <a:latin typeface="Times New Roman"/>
                <a:cs typeface="Times New Roman"/>
              </a:rPr>
              <a:t>«Транспортні</a:t>
            </a:r>
            <a:r>
              <a:rPr sz="1000" i="1" spc="-45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системи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і</a:t>
            </a:r>
            <a:r>
              <a:rPr sz="1000" i="1" spc="-50" dirty="0">
                <a:latin typeface="Times New Roman"/>
                <a:cs typeface="Times New Roman"/>
              </a:rPr>
              <a:t> </a:t>
            </a:r>
            <a:r>
              <a:rPr sz="1000" i="1" spc="-25" dirty="0">
                <a:latin typeface="Times New Roman"/>
                <a:cs typeface="Times New Roman"/>
              </a:rPr>
              <a:t>технології»</a:t>
            </a:r>
            <a:r>
              <a:rPr sz="1000" spc="-25" dirty="0">
                <a:latin typeface="Times New Roman"/>
                <a:cs typeface="Times New Roman"/>
              </a:rPr>
              <a:t>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2012.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Вип.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20.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29–37.</a:t>
            </a:r>
            <a:endParaRPr sz="1000">
              <a:latin typeface="Times New Roman"/>
              <a:cs typeface="Times New Roman"/>
            </a:endParaRPr>
          </a:p>
          <a:p>
            <a:pPr marL="274320" marR="6985" indent="-262255" algn="just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Де </a:t>
            </a:r>
            <a:r>
              <a:rPr sz="1000" spc="-5" dirty="0">
                <a:latin typeface="Times New Roman"/>
                <a:cs typeface="Times New Roman"/>
              </a:rPr>
              <a:t>Бур Ян Хенрик. Личности. URL: https://persons-info.com/persons/DE_BUR_IAn_KHenrik (Дата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274320" marR="6350" indent="-262255" algn="just">
              <a:lnSpc>
                <a:spcPct val="95700"/>
              </a:lnSpc>
              <a:spcBef>
                <a:spcPts val="17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dirty="0">
                <a:latin typeface="Times New Roman"/>
                <a:cs typeface="Times New Roman"/>
              </a:rPr>
              <a:t>Дебре </a:t>
            </a:r>
            <a:r>
              <a:rPr sz="1000" spc="-5" dirty="0">
                <a:latin typeface="Times New Roman"/>
                <a:cs typeface="Times New Roman"/>
              </a:rPr>
              <a:t>(Debray), </a:t>
            </a:r>
            <a:r>
              <a:rPr sz="1000" dirty="0">
                <a:latin typeface="Times New Roman"/>
                <a:cs typeface="Times New Roman"/>
              </a:rPr>
              <a:t>Анри </a:t>
            </a:r>
            <a:r>
              <a:rPr sz="1000" spc="-5" dirty="0">
                <a:latin typeface="Times New Roman"/>
                <a:cs typeface="Times New Roman"/>
              </a:rPr>
              <a:t>Жюль. </a:t>
            </a:r>
            <a:r>
              <a:rPr sz="1000" i="1" spc="-5" dirty="0">
                <a:latin typeface="Times New Roman"/>
                <a:cs typeface="Times New Roman"/>
              </a:rPr>
              <a:t>Южный федеральный университет. Кафедра физической </a:t>
            </a:r>
            <a:r>
              <a:rPr sz="1000" i="1" dirty="0">
                <a:latin typeface="Times New Roman"/>
                <a:cs typeface="Times New Roman"/>
              </a:rPr>
              <a:t>и </a:t>
            </a:r>
            <a:r>
              <a:rPr sz="1000" i="1" spc="-5" dirty="0">
                <a:latin typeface="Times New Roman"/>
                <a:cs typeface="Times New Roman"/>
              </a:rPr>
              <a:t>колло-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идной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химии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имени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профессора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В.А.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Когана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http://www.physchem.chimfak.rsu.ru/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Source/History/Persones/Debray.html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 обращения 12.01.2018).</a:t>
            </a:r>
            <a:endParaRPr sz="1000">
              <a:latin typeface="Times New Roman"/>
              <a:cs typeface="Times New Roman"/>
            </a:endParaRPr>
          </a:p>
          <a:p>
            <a:pPr marL="274320" marR="5080" indent="-262255" algn="just">
              <a:lnSpc>
                <a:spcPct val="95800"/>
              </a:lnSpc>
              <a:spcBef>
                <a:spcPts val="204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20" dirty="0">
                <a:latin typeface="Times New Roman"/>
                <a:cs typeface="Times New Roman"/>
              </a:rPr>
              <a:t>Дмитрий </a:t>
            </a:r>
            <a:r>
              <a:rPr sz="1000" spc="-25" dirty="0">
                <a:latin typeface="Times New Roman"/>
                <a:cs typeface="Times New Roman"/>
              </a:rPr>
              <a:t>Константинович </a:t>
            </a:r>
            <a:r>
              <a:rPr sz="1000" spc="-20" dirty="0">
                <a:latin typeface="Times New Roman"/>
                <a:cs typeface="Times New Roman"/>
              </a:rPr>
              <a:t>Чернов </a:t>
            </a:r>
            <a:r>
              <a:rPr sz="1000" spc="-25" dirty="0">
                <a:latin typeface="Times New Roman"/>
                <a:cs typeface="Times New Roman"/>
              </a:rPr>
              <a:t>(1839–1921). </a:t>
            </a:r>
            <a:r>
              <a:rPr sz="1000" i="1" spc="-20" dirty="0">
                <a:latin typeface="Times New Roman"/>
                <a:cs typeface="Times New Roman"/>
              </a:rPr>
              <a:t>Люди русской науки</a:t>
            </a:r>
            <a:r>
              <a:rPr sz="1000" spc="-20" dirty="0">
                <a:latin typeface="Times New Roman"/>
                <a:cs typeface="Times New Roman"/>
              </a:rPr>
              <a:t>.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20" dirty="0">
                <a:latin typeface="Times New Roman"/>
                <a:cs typeface="Times New Roman"/>
              </a:rPr>
              <a:t>Сост.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20" dirty="0">
                <a:latin typeface="Times New Roman"/>
                <a:cs typeface="Times New Roman"/>
              </a:rPr>
              <a:t>ред. И.В. Кузнецов.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Ленинград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Государственное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издательство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технико-теоретической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литературы,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1948. </a:t>
            </a:r>
            <a:r>
              <a:rPr sz="1000" dirty="0">
                <a:latin typeface="Times New Roman"/>
                <a:cs typeface="Times New Roman"/>
              </a:rPr>
              <a:t> Т.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</a:t>
            </a:r>
            <a:r>
              <a:rPr sz="1000" spc="-5" dirty="0">
                <a:latin typeface="Times New Roman"/>
                <a:cs typeface="Times New Roman"/>
              </a:rPr>
              <a:t> 554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6350" indent="-262255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Долгачев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Ю.В.,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Пустовойт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В.Н.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Оптико-эмиссионный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спектральный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анализ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Методиче-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ские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указания</a:t>
            </a:r>
            <a:r>
              <a:rPr sz="1000" dirty="0">
                <a:latin typeface="Times New Roman"/>
                <a:cs typeface="Times New Roman"/>
              </a:rPr>
              <a:t> 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лабораторному практикуму.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Ростов-на-Дону: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ДГТУ. 2014. </a:t>
            </a:r>
            <a:r>
              <a:rPr sz="1000" dirty="0">
                <a:latin typeface="Times New Roman"/>
                <a:cs typeface="Times New Roman"/>
              </a:rPr>
              <a:t>8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6350" indent="-26225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Дриц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М.Е.,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Москалев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М.А.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Технология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конструкционных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материаловедение.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Мос- </a:t>
            </a:r>
            <a:r>
              <a:rPr sz="1000" dirty="0">
                <a:latin typeface="Times New Roman"/>
                <a:cs typeface="Times New Roman"/>
              </a:rPr>
              <a:t> ква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Высш. шк.,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1990.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447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indent="-262255">
              <a:lnSpc>
                <a:spcPts val="1175"/>
              </a:lnSpc>
              <a:spcBef>
                <a:spcPts val="120"/>
              </a:spcBef>
              <a:buFont typeface="Times New Roman"/>
              <a:buAutoNum type="arabicPeriod" startAt="57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ДСТУ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2444-94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Розрахунки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міцність.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Опір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втомі.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Терміни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endParaRPr sz="1000">
              <a:latin typeface="Times New Roman"/>
              <a:cs typeface="Times New Roman"/>
            </a:endParaRPr>
          </a:p>
          <a:p>
            <a:pPr marL="27432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[Чинний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1995-01-07].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офіц.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Держстандарт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України, 1994.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71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6985" indent="-262255" algn="just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84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ДСТУ 2494-94 Метали. Оброблення зміцнювальне. </a:t>
            </a:r>
            <a:r>
              <a:rPr sz="1000" dirty="0">
                <a:latin typeface="Times New Roman"/>
                <a:cs typeface="Times New Roman"/>
              </a:rPr>
              <a:t>Терміни та </a:t>
            </a:r>
            <a:r>
              <a:rPr sz="1000" spc="-5" dirty="0">
                <a:latin typeface="Times New Roman"/>
                <a:cs typeface="Times New Roman"/>
              </a:rPr>
              <a:t>визначення [Чинний від 1995-07-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01]. Вид. офіц.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Держстандарт України, 1995. 19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 marR="6350" indent="-262255" algn="just">
              <a:lnSpc>
                <a:spcPct val="95700"/>
              </a:lnSpc>
              <a:spcBef>
                <a:spcPts val="170"/>
              </a:spcBef>
              <a:buFont typeface="Times New Roman"/>
              <a:buAutoNum type="arabicPeriod" startAt="84"/>
              <a:tabLst>
                <a:tab pos="274955" algn="l"/>
              </a:tabLst>
            </a:pPr>
            <a:r>
              <a:rPr sz="1000" spc="-5" dirty="0">
                <a:latin typeface="Times New Roman"/>
                <a:cs typeface="Times New Roman"/>
              </a:rPr>
              <a:t>ДСТУ 2824-94 Розрахунки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випробування на </a:t>
            </a:r>
            <a:r>
              <a:rPr sz="1000" dirty="0">
                <a:latin typeface="Times New Roman"/>
                <a:cs typeface="Times New Roman"/>
              </a:rPr>
              <a:t>міцність. </a:t>
            </a:r>
            <a:r>
              <a:rPr sz="1000" spc="-5" dirty="0">
                <a:latin typeface="Times New Roman"/>
                <a:cs typeface="Times New Roman"/>
              </a:rPr>
              <a:t>Види </a:t>
            </a:r>
            <a:r>
              <a:rPr sz="1000" dirty="0">
                <a:latin typeface="Times New Roman"/>
                <a:cs typeface="Times New Roman"/>
              </a:rPr>
              <a:t>і методи </a:t>
            </a:r>
            <a:r>
              <a:rPr sz="1000" spc="-5" dirty="0">
                <a:latin typeface="Times New Roman"/>
                <a:cs typeface="Times New Roman"/>
              </a:rPr>
              <a:t>механічних випробувань. </a:t>
            </a:r>
            <a:r>
              <a:rPr sz="1000" dirty="0">
                <a:latin typeface="Times New Roman"/>
                <a:cs typeface="Times New Roman"/>
              </a:rPr>
              <a:t> Терміни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[Чинний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1996-01-01].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офіц.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Держстандарт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України,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1994.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31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>
              <a:lnSpc>
                <a:spcPts val="1175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ДСТУ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2825-94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Розрахунки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Терміни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основних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понять</a:t>
            </a:r>
            <a:endParaRPr sz="1000">
              <a:latin typeface="Times New Roman"/>
              <a:cs typeface="Times New Roman"/>
            </a:endParaRPr>
          </a:p>
          <a:p>
            <a:pPr marL="27432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[Чинний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1996-01-01].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офіц.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Держспоживстандарт України,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40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274320">
              <a:lnSpc>
                <a:spcPts val="1175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ДСТУ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2825-94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Розрахунки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Терміни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основних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понять</a:t>
            </a:r>
            <a:endParaRPr sz="1000">
              <a:latin typeface="Times New Roman"/>
              <a:cs typeface="Times New Roman"/>
            </a:endParaRPr>
          </a:p>
          <a:p>
            <a:pPr marL="27432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[Чинний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1996-01-01].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офіц.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Держстандарт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України, 1994.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40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91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33967" y="4622538"/>
            <a:ext cx="1847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9</a:t>
            </a:r>
            <a:r>
              <a:rPr sz="1000" b="1" spc="-5" dirty="0">
                <a:latin typeface="Times New Roman"/>
                <a:cs typeface="Times New Roman"/>
              </a:rPr>
              <a:t>7</a:t>
            </a:r>
            <a:r>
              <a:rPr sz="1000" b="1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76034" y="6552679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1</a:t>
            </a:r>
            <a:r>
              <a:rPr sz="1000" b="1" spc="-5" dirty="0">
                <a:latin typeface="Times New Roman"/>
                <a:cs typeface="Times New Roman"/>
              </a:rPr>
              <a:t>0</a:t>
            </a:r>
            <a:r>
              <a:rPr sz="1000" b="1" dirty="0">
                <a:latin typeface="Times New Roman"/>
                <a:cs typeface="Times New Roman"/>
              </a:rPr>
              <a:t>4.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76047" y="6870432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1</a:t>
            </a:r>
            <a:r>
              <a:rPr sz="1000" b="1" spc="-5" dirty="0">
                <a:latin typeface="Times New Roman"/>
                <a:cs typeface="Times New Roman"/>
              </a:rPr>
              <a:t>0</a:t>
            </a:r>
            <a:r>
              <a:rPr sz="1000" b="1" dirty="0">
                <a:latin typeface="Times New Roman"/>
                <a:cs typeface="Times New Roman"/>
              </a:rPr>
              <a:t>5.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76067" y="8114775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1</a:t>
            </a:r>
            <a:r>
              <a:rPr sz="1000" b="1" spc="-5" dirty="0">
                <a:latin typeface="Times New Roman"/>
                <a:cs typeface="Times New Roman"/>
              </a:rPr>
              <a:t>0</a:t>
            </a:r>
            <a:r>
              <a:rPr sz="1000" b="1" dirty="0">
                <a:latin typeface="Times New Roman"/>
                <a:cs typeface="Times New Roman"/>
              </a:rPr>
              <a:t>8.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76056" y="8432527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1</a:t>
            </a:r>
            <a:r>
              <a:rPr sz="1000" b="1" spc="-5" dirty="0">
                <a:latin typeface="Times New Roman"/>
                <a:cs typeface="Times New Roman"/>
              </a:rPr>
              <a:t>0</a:t>
            </a:r>
            <a:r>
              <a:rPr sz="1000" b="1" dirty="0">
                <a:latin typeface="Times New Roman"/>
                <a:cs typeface="Times New Roman"/>
              </a:rPr>
              <a:t>9.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76017" y="890266"/>
            <a:ext cx="5678805" cy="8673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2740" indent="-262255" algn="just">
              <a:lnSpc>
                <a:spcPts val="1175"/>
              </a:lnSpc>
              <a:spcBef>
                <a:spcPts val="100"/>
              </a:spcBef>
              <a:buFont typeface="Times New Roman"/>
              <a:buAutoNum type="arabicPeriod" startAt="88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ДСТУ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2825-94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Розрахунки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Терміни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основних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понять</a:t>
            </a:r>
            <a:endParaRPr sz="1000">
              <a:latin typeface="Times New Roman"/>
              <a:cs typeface="Times New Roman"/>
            </a:endParaRPr>
          </a:p>
          <a:p>
            <a:pPr marL="332105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[Чинний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1996-01-01].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офіц.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Держстандарт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України, 1994.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40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105" indent="-262255" algn="just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89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ДСТУ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3830-98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Корозія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сплавів.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Терміни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основних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понять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[Чинний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endParaRPr sz="1000">
              <a:latin typeface="Times New Roman"/>
              <a:cs typeface="Times New Roman"/>
            </a:endParaRPr>
          </a:p>
          <a:p>
            <a:pPr marL="332105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2000-01-1].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офіц.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Держстандарт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України,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1999.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35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262255" algn="just">
              <a:lnSpc>
                <a:spcPct val="95800"/>
              </a:lnSpc>
              <a:spcBef>
                <a:spcPts val="200"/>
              </a:spcBef>
              <a:buFont typeface="Times New Roman"/>
              <a:buAutoNum type="arabicPeriod" startAt="90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ДСТУ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EN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10002-1:2006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Матеріали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металеві.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розтяг.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кімнатної </a:t>
            </a:r>
            <a:r>
              <a:rPr sz="1000" dirty="0">
                <a:latin typeface="Times New Roman"/>
                <a:cs typeface="Times New Roman"/>
              </a:rPr>
              <a:t>температури (EN </a:t>
            </a:r>
            <a:r>
              <a:rPr sz="1000" spc="-5" dirty="0">
                <a:latin typeface="Times New Roman"/>
                <a:cs typeface="Times New Roman"/>
              </a:rPr>
              <a:t>10002-1:2001, IDТ) [Чинний від 2008-07-01]. Вид. офіц. Київ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Держспоживстандарт України, 2008. 40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262255" algn="just">
              <a:lnSpc>
                <a:spcPct val="95700"/>
              </a:lnSpc>
              <a:spcBef>
                <a:spcPts val="200"/>
              </a:spcBef>
              <a:buFont typeface="Times New Roman"/>
              <a:buAutoNum type="arabicPeriod" startAt="9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ДСТУ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EN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10002-5:2006.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Матеріали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металеві.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розтяг.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 </a:t>
            </a:r>
            <a:r>
              <a:rPr sz="1000" spc="-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підвищених температур </a:t>
            </a:r>
            <a:r>
              <a:rPr sz="1000" dirty="0">
                <a:latin typeface="Times New Roman"/>
                <a:cs typeface="Times New Roman"/>
              </a:rPr>
              <a:t>(EN </a:t>
            </a:r>
            <a:r>
              <a:rPr sz="1000" spc="-5" dirty="0">
                <a:latin typeface="Times New Roman"/>
                <a:cs typeface="Times New Roman"/>
              </a:rPr>
              <a:t>10002-5:1991, IDT) [Чинний від 2007-07-01]. Вид. офіц. Київ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Держспоживстандарт України, 2008. 27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262255" algn="just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9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ДСТУ ISO 6506-1:2007. Матеріали металеві. Визначення твердості за Брінеллем. </a:t>
            </a:r>
            <a:r>
              <a:rPr sz="1000" dirty="0">
                <a:latin typeface="Times New Roman"/>
                <a:cs typeface="Times New Roman"/>
              </a:rPr>
              <a:t>Ч. </a:t>
            </a:r>
            <a:r>
              <a:rPr sz="1000" spc="-5" dirty="0">
                <a:latin typeface="Times New Roman"/>
                <a:cs typeface="Times New Roman"/>
              </a:rPr>
              <a:t>1. Метод ви-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пробування (ІSO 6506-1:2005, ІDT) [Чинний від 2009-01-01]. Вид. офіц. Київ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Держспоживстан- </a:t>
            </a:r>
            <a:r>
              <a:rPr sz="1000" dirty="0">
                <a:latin typeface="Times New Roman"/>
                <a:cs typeface="Times New Roman"/>
              </a:rPr>
              <a:t> дарт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України, 2010. 12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262255" algn="just">
              <a:lnSpc>
                <a:spcPct val="95800"/>
              </a:lnSpc>
              <a:spcBef>
                <a:spcPts val="165"/>
              </a:spcBef>
              <a:buFont typeface="Times New Roman"/>
              <a:buAutoNum type="arabicPeriod" startAt="90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ДСТУ ISO 6507-1:2007. Матеріали металеві. Визначення твердості за Віккерсом. </a:t>
            </a:r>
            <a:r>
              <a:rPr sz="1000" dirty="0">
                <a:latin typeface="Times New Roman"/>
                <a:cs typeface="Times New Roman"/>
              </a:rPr>
              <a:t>Ч. 1. </a:t>
            </a:r>
            <a:r>
              <a:rPr sz="1000" spc="-5" dirty="0">
                <a:latin typeface="Times New Roman"/>
                <a:cs typeface="Times New Roman"/>
              </a:rPr>
              <a:t>Метод ви-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пробування. (ISO 6507-1:2005, IDT) [Чинний від 2009-01-01]. Вид. офіц. Київ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Держспоживстан- </a:t>
            </a:r>
            <a:r>
              <a:rPr sz="1000" dirty="0">
                <a:latin typeface="Times New Roman"/>
                <a:cs typeface="Times New Roman"/>
              </a:rPr>
              <a:t> дарт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України, 2010. 20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262255" algn="just">
              <a:lnSpc>
                <a:spcPct val="95800"/>
              </a:lnSpc>
              <a:spcBef>
                <a:spcPts val="200"/>
              </a:spcBef>
              <a:buFont typeface="Times New Roman"/>
              <a:buAutoNum type="arabicPeriod" startAt="9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Дубовий О.М., Карпеченко А.А., Бобров М.М., Жданов О.О., Макруха Т.О., Неделько Ю.Є. Фо-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рмування нанорозмірної полігонізаційної </a:t>
            </a:r>
            <a:r>
              <a:rPr sz="1000" dirty="0">
                <a:latin typeface="Times New Roman"/>
                <a:cs typeface="Times New Roman"/>
              </a:rPr>
              <a:t>субструктури та </a:t>
            </a:r>
            <a:r>
              <a:rPr sz="1000" spc="-5" dirty="0">
                <a:latin typeface="Times New Roman"/>
                <a:cs typeface="Times New Roman"/>
              </a:rPr>
              <a:t>її вплив на фізико-механічні властиво-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стопів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напорошених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покриттів.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Metallofiz.</a:t>
            </a:r>
            <a:r>
              <a:rPr sz="1000" i="1" spc="2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Noveishie</a:t>
            </a:r>
            <a:r>
              <a:rPr sz="1000" i="1" spc="2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Tekhnol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2017.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Т.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39,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No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 209–243.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DOI:10.15407/mfint.39.02.0209.</a:t>
            </a:r>
            <a:endParaRPr sz="1000">
              <a:latin typeface="Times New Roman"/>
              <a:cs typeface="Times New Roman"/>
            </a:endParaRPr>
          </a:p>
          <a:p>
            <a:pPr marL="332740" indent="-262890" algn="just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9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Дубовий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О.М.,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Лебедєва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Н.Ю.,Торубарова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С.М.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Збірник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лабораторних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робіт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дисципліни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«Ма-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теріалознавство».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Миколаїв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НУК, 2011. </a:t>
            </a:r>
            <a:r>
              <a:rPr sz="1000" dirty="0">
                <a:latin typeface="Times New Roman"/>
                <a:cs typeface="Times New Roman"/>
              </a:rPr>
              <a:t>96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262255" algn="just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96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Дурягіна З.А., Лизун О.Я. Пілюшенко В.Л. Сплави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особливими властивостями. Львів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Львівсь-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 політехніка,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2007.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236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635" algn="just">
              <a:lnSpc>
                <a:spcPts val="1150"/>
              </a:lnSpc>
              <a:spcBef>
                <a:spcPts val="195"/>
              </a:spcBef>
            </a:pPr>
            <a:r>
              <a:rPr sz="1000" spc="-5" dirty="0">
                <a:latin typeface="Times New Roman"/>
                <a:cs typeface="Times New Roman"/>
              </a:rPr>
              <a:t>Дурягіна З.А., Лизун О.Я., Пілюшенко В.Л. Сплави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особливими властивостями. Львів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Вид-во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Нац.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ун-ту «Львівська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політехніка», 2007. 236 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26225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98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Дэви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Хэмфри,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сэр,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баронет.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Иностранные</a:t>
            </a:r>
            <a:r>
              <a:rPr sz="1000" i="1" spc="4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члены</a:t>
            </a:r>
            <a:r>
              <a:rPr sz="1000" i="1" spc="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Российской</a:t>
            </a:r>
            <a:r>
              <a:rPr sz="1000" i="1" spc="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академии</a:t>
            </a:r>
            <a:r>
              <a:rPr sz="1000" i="1" spc="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наук.</a:t>
            </a:r>
            <a:r>
              <a:rPr sz="1000" i="1" spc="4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XVIII–XXI</a:t>
            </a:r>
            <a:r>
              <a:rPr sz="1000" i="1" spc="4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в.:</a:t>
            </a:r>
            <a:r>
              <a:rPr sz="1000" i="1" spc="4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Геоло-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гия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и</a:t>
            </a:r>
            <a:r>
              <a:rPr sz="1000" i="1" spc="-5" dirty="0">
                <a:latin typeface="Times New Roman"/>
                <a:cs typeface="Times New Roman"/>
              </a:rPr>
              <a:t> горные науки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М.: Наука,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74–77.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262255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9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Егоров-Тисьменко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Ю.К.,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Литвинская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Г.П.,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Загальская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Ю.Г.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Кристаллография.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МГУ,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1992.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288 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98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Ежов</a:t>
            </a:r>
            <a:r>
              <a:rPr sz="1000" spc="-5" dirty="0">
                <a:latin typeface="Times New Roman"/>
                <a:cs typeface="Times New Roman"/>
              </a:rPr>
              <a:t> А.А.,</a:t>
            </a:r>
            <a:r>
              <a:rPr sz="1000" dirty="0">
                <a:latin typeface="Times New Roman"/>
                <a:cs typeface="Times New Roman"/>
              </a:rPr>
              <a:t> Герасимова </a:t>
            </a:r>
            <a:r>
              <a:rPr sz="1000" spc="-5" dirty="0">
                <a:latin typeface="Times New Roman"/>
                <a:cs typeface="Times New Roman"/>
              </a:rPr>
              <a:t>Л.П.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Разрушение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Наука, 2004.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400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9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Елагина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О.Ю.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Технологические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методы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повышения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износостойкости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деталей</a:t>
            </a:r>
            <a:r>
              <a:rPr sz="1000" dirty="0">
                <a:latin typeface="Times New Roman"/>
                <a:cs typeface="Times New Roman"/>
              </a:rPr>
              <a:t> машин. </a:t>
            </a:r>
            <a:r>
              <a:rPr sz="1000" spc="-5" dirty="0">
                <a:latin typeface="Times New Roman"/>
                <a:cs typeface="Times New Roman"/>
              </a:rPr>
              <a:t>Москва: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Логос,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2009.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488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9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Еременко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</a:t>
            </a:r>
            <a:r>
              <a:rPr sz="1000" dirty="0">
                <a:latin typeface="Times New Roman"/>
                <a:cs typeface="Times New Roman"/>
              </a:rPr>
              <a:t> и</a:t>
            </a:r>
            <a:r>
              <a:rPr sz="1000" spc="-5" dirty="0">
                <a:latin typeface="Times New Roman"/>
                <a:cs typeface="Times New Roman"/>
              </a:rPr>
              <a:t> его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сплавы.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Киев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Из-во </a:t>
            </a:r>
            <a:r>
              <a:rPr sz="1000" spc="-5" dirty="0">
                <a:latin typeface="Times New Roman"/>
                <a:cs typeface="Times New Roman"/>
              </a:rPr>
              <a:t>АН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УССР,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1960.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499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9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Єфіменко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М.Г.,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Радзівілова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Н.О.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термічна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зварних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з’єднань.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Харків,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2003.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488 c.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635">
              <a:lnSpc>
                <a:spcPts val="1150"/>
              </a:lnSpc>
              <a:spcBef>
                <a:spcPts val="195"/>
              </a:spcBef>
            </a:pPr>
            <a:r>
              <a:rPr sz="1000" spc="-5" dirty="0">
                <a:latin typeface="Times New Roman"/>
                <a:cs typeface="Times New Roman"/>
              </a:rPr>
              <a:t>Жданов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Г.С.,</a:t>
            </a:r>
            <a:r>
              <a:rPr sz="1000" spc="20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Уманский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Я.С.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Рентгенография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20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ч.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Москва;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Ленинград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20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ГОНТИ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НКТП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СССР, </a:t>
            </a:r>
            <a:r>
              <a:rPr sz="1000" dirty="0">
                <a:latin typeface="Times New Roman"/>
                <a:cs typeface="Times New Roman"/>
              </a:rPr>
              <a:t>1938.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Ч.</a:t>
            </a:r>
            <a:r>
              <a:rPr sz="1000" spc="-5" dirty="0">
                <a:latin typeface="Times New Roman"/>
                <a:cs typeface="Times New Roman"/>
              </a:rPr>
              <a:t> 2. 387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635" algn="just">
              <a:lnSpc>
                <a:spcPts val="1150"/>
              </a:lnSpc>
              <a:spcBef>
                <a:spcPts val="204"/>
              </a:spcBef>
            </a:pPr>
            <a:r>
              <a:rPr sz="1000" spc="-5" dirty="0">
                <a:latin typeface="Times New Roman"/>
                <a:cs typeface="Times New Roman"/>
              </a:rPr>
              <a:t>Жданов Г.С., Уманский Я.С. Рентгенография металлов: </a:t>
            </a:r>
            <a:r>
              <a:rPr sz="1000" dirty="0">
                <a:latin typeface="Times New Roman"/>
                <a:cs typeface="Times New Roman"/>
              </a:rPr>
              <a:t>в 2 ч. </a:t>
            </a:r>
            <a:r>
              <a:rPr sz="1000" spc="-5" dirty="0">
                <a:latin typeface="Times New Roman"/>
                <a:cs typeface="Times New Roman"/>
              </a:rPr>
              <a:t>Москва; Ленинград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Гос. научно-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изд-во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 черной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5" dirty="0">
                <a:latin typeface="Times New Roman"/>
                <a:cs typeface="Times New Roman"/>
              </a:rPr>
              <a:t> цв.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металлургии,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1941. 392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 algn="just">
              <a:lnSpc>
                <a:spcPct val="95700"/>
              </a:lnSpc>
              <a:spcBef>
                <a:spcPts val="175"/>
              </a:spcBef>
              <a:buFont typeface="Times New Roman"/>
              <a:buAutoNum type="arabicPeriod" startAt="10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Жубаев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А.К.,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Бектурган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Н.Б.,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Куватбаева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К.К.,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Нуртазина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Исследование</a:t>
            </a:r>
            <a:r>
              <a:rPr sz="1000" spc="2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фазово-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структурного состояния нержавеющей стали </a:t>
            </a:r>
            <a:r>
              <a:rPr sz="1000" dirty="0">
                <a:latin typeface="Times New Roman"/>
                <a:cs typeface="Times New Roman"/>
              </a:rPr>
              <a:t>с </a:t>
            </a:r>
            <a:r>
              <a:rPr sz="1000" spc="-5" dirty="0">
                <a:latin typeface="Times New Roman"/>
                <a:cs typeface="Times New Roman"/>
              </a:rPr>
              <a:t>бериллием. </a:t>
            </a:r>
            <a:r>
              <a:rPr sz="1000" i="1" spc="-5" dirty="0">
                <a:latin typeface="Times New Roman"/>
                <a:cs typeface="Times New Roman"/>
              </a:rPr>
              <a:t>INTERMATIC </a:t>
            </a:r>
            <a:r>
              <a:rPr sz="1000" i="1" dirty="0">
                <a:latin typeface="Times New Roman"/>
                <a:cs typeface="Times New Roman"/>
              </a:rPr>
              <a:t>– </a:t>
            </a:r>
            <a:r>
              <a:rPr sz="1000" i="1" spc="-5" dirty="0">
                <a:latin typeface="Times New Roman"/>
                <a:cs typeface="Times New Roman"/>
              </a:rPr>
              <a:t>2014</a:t>
            </a:r>
            <a:r>
              <a:rPr sz="1000" spc="-5" dirty="0">
                <a:latin typeface="Times New Roman"/>
                <a:cs typeface="Times New Roman"/>
              </a:rPr>
              <a:t>: материалы меж-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дунар. науч.-технич. конф. г. Москва, </a:t>
            </a:r>
            <a:r>
              <a:rPr sz="1000" dirty="0">
                <a:latin typeface="Times New Roman"/>
                <a:cs typeface="Times New Roman"/>
              </a:rPr>
              <a:t>1 – 5 </a:t>
            </a:r>
            <a:r>
              <a:rPr sz="1000" spc="-5" dirty="0">
                <a:latin typeface="Times New Roman"/>
                <a:cs typeface="Times New Roman"/>
              </a:rPr>
              <a:t>декабря 2014 г., г. Москва, </a:t>
            </a:r>
            <a:r>
              <a:rPr sz="1000" dirty="0">
                <a:latin typeface="Times New Roman"/>
                <a:cs typeface="Times New Roman"/>
              </a:rPr>
              <a:t>2014. </a:t>
            </a:r>
            <a:r>
              <a:rPr sz="1000" spc="-5" dirty="0">
                <a:latin typeface="Times New Roman"/>
                <a:cs typeface="Times New Roman"/>
              </a:rPr>
              <a:t>Ч. </a:t>
            </a:r>
            <a:r>
              <a:rPr sz="1000" dirty="0">
                <a:latin typeface="Times New Roman"/>
                <a:cs typeface="Times New Roman"/>
              </a:rPr>
              <a:t>3.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 70–73. URL: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http://conf.mirea.ru/CD2014/pdf/p3/20.pdf</a:t>
            </a:r>
            <a:r>
              <a:rPr sz="1000" spc="-10" dirty="0">
                <a:latin typeface="Times New Roman"/>
                <a:cs typeface="Times New Roman"/>
                <a:hlinkClick r:id="rId2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 обращения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18.05.2019).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06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Жуков </a:t>
            </a:r>
            <a:r>
              <a:rPr sz="1000" spc="-5" dirty="0">
                <a:latin typeface="Times New Roman"/>
                <a:cs typeface="Times New Roman"/>
              </a:rPr>
              <a:t>А.П.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Истоки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научноо-педагогических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школ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Университета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Менделеева.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РХТУ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им. Д.И.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Менделеева,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2010. 128 с.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  <a:spcBef>
                <a:spcPts val="114"/>
              </a:spcBef>
            </a:pPr>
            <a:r>
              <a:rPr sz="1000" spc="-5" dirty="0">
                <a:latin typeface="Times New Roman"/>
                <a:cs typeface="Times New Roman"/>
              </a:rPr>
              <a:t>Журавлёв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Л.Г.,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Филатов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В.И.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Физические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методы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исследования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сплавов.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Челябинск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ЮУрГУ,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2004.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157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Зварювання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автомобілебудуванні.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технології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В.А.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Косенко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1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Університет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Україна,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2018. 239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1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Золотаревский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В.С.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Механические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свойства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1983. 352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10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Зубов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В.Л.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залізо-кремній-комплексні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структурні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характеристики.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Дніпропетровськ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Нац. металург.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акад., 2012. 120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110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История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материаловедения.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Казанский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государственный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энергетический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университет.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https://studfiles.net/preview/4615100/page:13/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 обращения 12.01.2018).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15569" y="516889"/>
            <a:ext cx="5680075" cy="2139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0350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buFont typeface="Times New Roman"/>
              <a:buAutoNum type="arabicPeriod" startAt="11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Інженерне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О.М.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Дубовий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Миколаїв: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НУК,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2009.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444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13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Казанцев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С.Г.,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Овчаренко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Т.Н.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Полярная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ретикулярная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анизотропия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микротвёрдости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перспектив- </a:t>
            </a:r>
            <a:r>
              <a:rPr sz="1000" spc="-20" dirty="0">
                <a:latin typeface="Times New Roman"/>
                <a:cs typeface="Times New Roman"/>
              </a:rPr>
              <a:t> ных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пьезоэлектриков.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i="1" spc="-25" dirty="0">
                <a:latin typeface="Times New Roman"/>
                <a:cs typeface="Times New Roman"/>
              </a:rPr>
              <a:t>Вопросы</a:t>
            </a:r>
            <a:r>
              <a:rPr sz="1000" i="1" spc="-40" dirty="0">
                <a:latin typeface="Times New Roman"/>
                <a:cs typeface="Times New Roman"/>
              </a:rPr>
              <a:t> </a:t>
            </a:r>
            <a:r>
              <a:rPr sz="1000" i="1" spc="-25" dirty="0">
                <a:latin typeface="Times New Roman"/>
                <a:cs typeface="Times New Roman"/>
              </a:rPr>
              <a:t>электромеханики.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Труды</a:t>
            </a:r>
            <a:r>
              <a:rPr sz="1000" i="1" spc="-45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ВНИИЭМ.</a:t>
            </a:r>
            <a:r>
              <a:rPr sz="1000" i="1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2011.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4.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Т.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123.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41–50.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11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Каримов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Сопротивление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материалов: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єлектронный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учебный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курс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студентов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очной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заоч-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формы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обучения.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http://www.soprotmat.ru</a:t>
            </a:r>
            <a:r>
              <a:rPr sz="1000" spc="10" dirty="0">
                <a:latin typeface="Times New Roman"/>
                <a:cs typeface="Times New Roman"/>
                <a:hlinkClick r:id="rId2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обращения: 21.05.2019).</a:t>
            </a:r>
            <a:endParaRPr sz="1000">
              <a:latin typeface="Times New Roman"/>
              <a:cs typeface="Times New Roman"/>
            </a:endParaRPr>
          </a:p>
          <a:p>
            <a:pPr marL="332740" indent="-320040">
              <a:lnSpc>
                <a:spcPts val="1175"/>
              </a:lnSpc>
              <a:spcBef>
                <a:spcPts val="125"/>
              </a:spcBef>
              <a:buFont typeface="Times New Roman"/>
              <a:buAutoNum type="arabicPeriod" startAt="113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Карл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Фридрих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Христиан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Моос: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биография.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http://www.people.su/76323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24.02.2018).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1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Кім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Є.К.,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Пікула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М.В.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Лекції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курсу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http://bib.convdocs.org/v6742</a:t>
            </a:r>
            <a:r>
              <a:rPr sz="1000" spc="55" dirty="0">
                <a:latin typeface="Times New Roman"/>
                <a:cs typeface="Times New Roman"/>
                <a:hlinkClick r:id="rId4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звернення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03.06.2019).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117"/>
              <a:tabLst>
                <a:tab pos="333375" algn="l"/>
                <a:tab pos="948055" algn="l"/>
                <a:tab pos="1531620" algn="l"/>
                <a:tab pos="2117090" algn="l"/>
                <a:tab pos="3052445" algn="l"/>
                <a:tab pos="3449954" algn="l"/>
                <a:tab pos="3896360" algn="l"/>
                <a:tab pos="434530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Клапрот	Мартин	Генрих.	Официальный	сайт	РАН.	URL:	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http://www.ras.ru/win/db/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show_per.asp?P=.id-50725.ln-ru (Дата обращения 12.01.2018).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92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5630" y="4355833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1</a:t>
            </a:r>
            <a:r>
              <a:rPr sz="1000" b="1" spc="-5" dirty="0">
                <a:latin typeface="Times New Roman"/>
                <a:cs typeface="Times New Roman"/>
              </a:rPr>
              <a:t>2</a:t>
            </a:r>
            <a:r>
              <a:rPr sz="1000" b="1" dirty="0">
                <a:latin typeface="Times New Roman"/>
                <a:cs typeface="Times New Roman"/>
              </a:rPr>
              <a:t>3.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5577" y="2648958"/>
            <a:ext cx="5681980" cy="684466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332105" marR="7620" indent="-320040" algn="just">
              <a:lnSpc>
                <a:spcPct val="95700"/>
              </a:lnSpc>
              <a:spcBef>
                <a:spcPts val="150"/>
              </a:spcBef>
              <a:buFont typeface="Times New Roman"/>
              <a:buAutoNum type="arabicPeriod" startAt="11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Классификация магниевых сплавов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полуфабрикатов по прочности, условий работы, коррози-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онным свойствам, степени свариваемости, способам упрочнения, состоянию поставки. Справоч-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цветным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металлам.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https://libmetal.ru/mg/splavmg_klass.htm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10.04.2019).</a:t>
            </a:r>
            <a:endParaRPr sz="1000">
              <a:latin typeface="Times New Roman"/>
              <a:cs typeface="Times New Roman"/>
            </a:endParaRPr>
          </a:p>
          <a:p>
            <a:pPr marL="332740" marR="8890" indent="-320675" algn="just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11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Клименко В.М. Шиліна О.П., Осадчук А.Ю. Технологія конструкційних матеріалів: </a:t>
            </a:r>
            <a:r>
              <a:rPr sz="1000" dirty="0">
                <a:latin typeface="Times New Roman"/>
                <a:cs typeface="Times New Roman"/>
              </a:rPr>
              <a:t>в 3 ч.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Він-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ниця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УНІВЕРСУМ-Вінниця,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2005.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Заготівельне виробництво. 154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ts val="1175"/>
              </a:lnSpc>
              <a:spcBef>
                <a:spcPts val="114"/>
              </a:spcBef>
              <a:buFont typeface="Times New Roman"/>
              <a:buAutoNum type="arabicPeriod" startAt="119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Клименко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В.М.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Шиліна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О.П.,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Осадчук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А.Ю.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Технологія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конструкційних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матеріалів: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ч.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Вінниця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spc="-25" dirty="0">
                <a:latin typeface="Times New Roman"/>
                <a:cs typeface="Times New Roman"/>
              </a:rPr>
              <a:t>УНІВЕРСУМ-Вінниця,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2005.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Ч.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3: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Основи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механічної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обробки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матеріалів.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2008.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90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8890" indent="-320675" algn="just">
              <a:lnSpc>
                <a:spcPct val="95700"/>
              </a:lnSpc>
              <a:spcBef>
                <a:spcPts val="200"/>
              </a:spcBef>
              <a:buFont typeface="Times New Roman"/>
              <a:buAutoNum type="arabicPeriod" startAt="122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Клименко В.М., Шиліна О.П., Осадчук А.Ю. Технологія конструкційних матеріалів: </a:t>
            </a:r>
            <a:r>
              <a:rPr sz="1000" dirty="0">
                <a:latin typeface="Times New Roman"/>
                <a:cs typeface="Times New Roman"/>
              </a:rPr>
              <a:t>в 3 ч. </a:t>
            </a:r>
            <a:r>
              <a:rPr sz="1000" spc="-5" dirty="0">
                <a:latin typeface="Times New Roman"/>
                <a:cs typeface="Times New Roman"/>
              </a:rPr>
              <a:t>Він-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ниця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УНІВЕРСУМ-Вінниця, </a:t>
            </a:r>
            <a:r>
              <a:rPr sz="1000" dirty="0">
                <a:latin typeface="Times New Roman"/>
                <a:cs typeface="Times New Roman"/>
              </a:rPr>
              <a:t>2005. Ч. 1: </a:t>
            </a:r>
            <a:r>
              <a:rPr sz="1000" spc="-5" dirty="0">
                <a:latin typeface="Times New Roman"/>
                <a:cs typeface="Times New Roman"/>
              </a:rPr>
              <a:t>Конструкційні </a:t>
            </a:r>
            <a:r>
              <a:rPr sz="1000" dirty="0">
                <a:latin typeface="Times New Roman"/>
                <a:cs typeface="Times New Roman"/>
              </a:rPr>
              <a:t>матеріали: </a:t>
            </a:r>
            <a:r>
              <a:rPr sz="1000" spc="-5" dirty="0">
                <a:latin typeface="Times New Roman"/>
                <a:cs typeface="Times New Roman"/>
              </a:rPr>
              <a:t>властивості, класифікація,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виробництво.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96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8255" algn="just">
              <a:lnSpc>
                <a:spcPts val="1150"/>
              </a:lnSpc>
              <a:spcBef>
                <a:spcPts val="229"/>
              </a:spcBef>
            </a:pPr>
            <a:r>
              <a:rPr sz="1000" spc="-5" dirty="0">
                <a:latin typeface="Times New Roman"/>
                <a:cs typeface="Times New Roman"/>
              </a:rPr>
              <a:t>Климов О.В., Кононенко Ю.І., Грешта В.Л. Сталі та сплави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особливими властивостями. </a:t>
            </a:r>
            <a:r>
              <a:rPr sz="1000" dirty="0">
                <a:latin typeface="Times New Roman"/>
                <a:cs typeface="Times New Roman"/>
              </a:rPr>
              <a:t>За-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поріжжя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ЗНТУ,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2014.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314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ts val="1175"/>
              </a:lnSpc>
              <a:spcBef>
                <a:spcPts val="125"/>
              </a:spcBef>
              <a:buFont typeface="Times New Roman"/>
              <a:buAutoNum type="arabicPeriod" startAt="124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Кнаббе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В.С.,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Менделеев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Д.И.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Цементация.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Энциклопедический</a:t>
            </a:r>
            <a:r>
              <a:rPr sz="1000" i="1" spc="19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словарь</a:t>
            </a:r>
            <a:r>
              <a:rPr sz="1000" i="1" spc="18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Брокгауза</a:t>
            </a:r>
            <a:r>
              <a:rPr sz="1000" i="1" spc="19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и</a:t>
            </a:r>
            <a:r>
              <a:rPr sz="1000" i="1" spc="18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Ефрона</a:t>
            </a:r>
            <a:r>
              <a:rPr sz="1000" spc="-5" dirty="0">
                <a:latin typeface="Times New Roman"/>
                <a:cs typeface="Times New Roman"/>
              </a:rPr>
              <a:t>: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86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т. </a:t>
            </a:r>
            <a:r>
              <a:rPr sz="1000" spc="-5" dirty="0">
                <a:latin typeface="Times New Roman"/>
                <a:cs typeface="Times New Roman"/>
              </a:rPr>
              <a:t>(82 </a:t>
            </a:r>
            <a:r>
              <a:rPr sz="1000" dirty="0">
                <a:latin typeface="Times New Roman"/>
                <a:cs typeface="Times New Roman"/>
              </a:rPr>
              <a:t>т. и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 </a:t>
            </a:r>
            <a:r>
              <a:rPr sz="1000" spc="-5" dirty="0">
                <a:latin typeface="Times New Roman"/>
                <a:cs typeface="Times New Roman"/>
              </a:rPr>
              <a:t>доп.). Санкт-Петербург, 1890–1907.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25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Коваленко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В.С. </a:t>
            </a:r>
            <a:r>
              <a:rPr sz="1000" spc="-15" dirty="0">
                <a:latin typeface="Times New Roman"/>
                <a:cs typeface="Times New Roman"/>
              </a:rPr>
              <a:t>Металлографические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реактивы: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справочник.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1981.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120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8255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25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Колачев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Б.А.,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Ливанов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В.А.,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Елагин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А.И.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Металловедение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термическая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обработка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цветных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таллов</a:t>
            </a:r>
            <a:r>
              <a:rPr sz="1000" dirty="0">
                <a:latin typeface="Times New Roman"/>
                <a:cs typeface="Times New Roman"/>
              </a:rPr>
              <a:t> и</a:t>
            </a:r>
            <a:r>
              <a:rPr sz="1000" spc="-5" dirty="0">
                <a:latin typeface="Times New Roman"/>
                <a:cs typeface="Times New Roman"/>
              </a:rPr>
              <a:t> сплавов. 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МИСИС,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1999.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416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14"/>
              </a:spcBef>
              <a:buFont typeface="Times New Roman"/>
              <a:buAutoNum type="arabicPeriod" startAt="12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Конспект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лекцій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дисципліни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«Металургійні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печі»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(частина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1)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студентів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напрямку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050402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Укл.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Прокопович.,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Бондарь.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Одеса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ОНПУ, 2012.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38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12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Конспект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лекцій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дисципліни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«Металургійні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печі»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(частина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2)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студентів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напрямку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050402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Укл.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Прокопович.,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Бондарь.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Одеса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ОНПУ, 2013.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40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8890" indent="-320040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12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Конспект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лекцій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дисципліни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«Металознавство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термічна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виливків»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(частина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1)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студентів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спеціальності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136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Укл.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Прокопович,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Л.І.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Солоненко.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Одеса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ОНПУ,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2019. </a:t>
            </a:r>
            <a:r>
              <a:rPr sz="1000" dirty="0">
                <a:latin typeface="Times New Roman"/>
                <a:cs typeface="Times New Roman"/>
              </a:rPr>
              <a:t>67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8890" indent="-32067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12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Конспект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лекцій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дисципліни «Металознавство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термічна обробка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виливків» (частина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студентів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спеціальності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136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Укл.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Прокопович,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Л.І.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Солоненко.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Одеса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ОНПУ,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2019. </a:t>
            </a:r>
            <a:r>
              <a:rPr sz="1000" dirty="0">
                <a:latin typeface="Times New Roman"/>
                <a:cs typeface="Times New Roman"/>
              </a:rPr>
              <a:t>79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8255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12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Компьютерное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моделирование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материаловедении.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Молекулярная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динамика.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Хелпикс.Орг</a:t>
            </a:r>
            <a:r>
              <a:rPr sz="1000" i="1" spc="6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–</a:t>
            </a:r>
            <a:r>
              <a:rPr sz="1000" i="1" spc="7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Ин-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тернет помощник</a:t>
            </a:r>
            <a:r>
              <a:rPr sz="1000" spc="-5" dirty="0">
                <a:latin typeface="Times New Roman"/>
                <a:cs typeface="Times New Roman"/>
              </a:rPr>
              <a:t>. URL: https://helpiks.org/2-47376.html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 обращения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10.07.2018).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12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Кондратюк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С.Є.,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Геллер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О.Л.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Дивосвіт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Академперіодика,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2015. 204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29"/>
              <a:tabLst>
                <a:tab pos="333375" algn="l"/>
              </a:tabLst>
            </a:pPr>
            <a:r>
              <a:rPr sz="1000" spc="-10" dirty="0">
                <a:latin typeface="Times New Roman"/>
                <a:cs typeface="Times New Roman"/>
              </a:rPr>
              <a:t>Конторович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И.Е.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Термическая обработка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стали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чугуна. </a:t>
            </a:r>
            <a:r>
              <a:rPr sz="1000" spc="-15" dirty="0">
                <a:latin typeface="Times New Roman"/>
                <a:cs typeface="Times New Roman"/>
              </a:rPr>
              <a:t>Москва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Металлургиздат,</a:t>
            </a:r>
            <a:r>
              <a:rPr sz="1000" spc="-10" dirty="0">
                <a:latin typeface="Times New Roman"/>
                <a:cs typeface="Times New Roman"/>
              </a:rPr>
              <a:t> 1950.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683 с.</a:t>
            </a:r>
            <a:endParaRPr sz="1000">
              <a:latin typeface="Times New Roman"/>
              <a:cs typeface="Times New Roman"/>
            </a:endParaRPr>
          </a:p>
          <a:p>
            <a:pPr marL="332740" marR="8255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2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Котельников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Семен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(Симеон)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Кириллович.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Официальный</a:t>
            </a:r>
            <a:r>
              <a:rPr sz="1000" i="1" spc="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сайт</a:t>
            </a:r>
            <a:r>
              <a:rPr sz="1000" i="1" spc="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РАН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6"/>
              </a:rPr>
              <a:t>http://www.ras.ru/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win/db/show_per.asp?P=.id-50842.ln-ru 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12.01.2018).</a:t>
            </a:r>
            <a:endParaRPr sz="1000">
              <a:latin typeface="Times New Roman"/>
              <a:cs typeface="Times New Roman"/>
            </a:endParaRPr>
          </a:p>
          <a:p>
            <a:pPr marL="332740" marR="8890" indent="-32067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12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Кремерс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Д.,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Радзиемски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Лазерно-искровая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эмиссионная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спектроскопия.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Техносфера,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2009.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360 c.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25"/>
              </a:spcBef>
              <a:buFont typeface="Times New Roman"/>
              <a:buAutoNum type="arabicPeriod" startAt="12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Криль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Я.А.,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Флюнт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О.Р.,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Криль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Г.В.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(тлумачний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словник):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томах.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А-М.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Львів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Новий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Світ-2000, 2012.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432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13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Криль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Я.А.,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Флюнт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О.Р.,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Криль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Г.В.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(тлумачний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словник):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томах.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Н-Я.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Лвів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Світ-2000, 2012.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475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138"/>
              <a:tabLst>
                <a:tab pos="333375" algn="l"/>
              </a:tabLst>
            </a:pPr>
            <a:r>
              <a:rPr sz="1000" spc="-10" dirty="0">
                <a:latin typeface="Times New Roman"/>
                <a:cs typeface="Times New Roman"/>
              </a:rPr>
              <a:t>Крупин</a:t>
            </a:r>
            <a:r>
              <a:rPr sz="1000" spc="24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Ю.А.,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Сухова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В.Г.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Компьютерная</a:t>
            </a:r>
            <a:r>
              <a:rPr sz="1000" spc="254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металлография.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Лабораторный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практикум.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Москва</a:t>
            </a:r>
            <a:r>
              <a:rPr sz="1000" spc="25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МИСиС,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2009.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87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55"/>
              </a:spcBef>
              <a:buFont typeface="Times New Roman"/>
              <a:buAutoNum type="arabicPeriod" startAt="13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Крыжановский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Л.Н.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Питер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ван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Мюссенбрук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(К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300-летию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дня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рождения).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Уфа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УФН.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1991.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161.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Вып.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3.</a:t>
            </a:r>
            <a:r>
              <a:rPr sz="1000" spc="-5" dirty="0">
                <a:latin typeface="Times New Roman"/>
                <a:cs typeface="Times New Roman"/>
              </a:rPr>
              <a:t> С.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155–161.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45"/>
              </a:spcBef>
              <a:buFont typeface="Times New Roman"/>
              <a:buAutoNum type="arabicPeriod" startAt="140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Кузін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О.А.,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Яцюк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Р.А.</a:t>
            </a:r>
            <a:r>
              <a:rPr sz="1000" spc="-15" dirty="0">
                <a:latin typeface="Times New Roman"/>
                <a:cs typeface="Times New Roman"/>
              </a:rPr>
              <a:t> Металознавство</a:t>
            </a:r>
            <a:r>
              <a:rPr sz="1000" spc="-10" dirty="0">
                <a:latin typeface="Times New Roman"/>
                <a:cs typeface="Times New Roman"/>
              </a:rPr>
              <a:t> та</a:t>
            </a:r>
            <a:r>
              <a:rPr sz="1000" spc="-15" dirty="0">
                <a:latin typeface="Times New Roman"/>
                <a:cs typeface="Times New Roman"/>
              </a:rPr>
              <a:t> термічна </a:t>
            </a:r>
            <a:r>
              <a:rPr sz="1000" spc="-10" dirty="0">
                <a:latin typeface="Times New Roman"/>
                <a:cs typeface="Times New Roman"/>
              </a:rPr>
              <a:t>обробка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металів.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Львів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5" dirty="0">
                <a:latin typeface="Times New Roman"/>
                <a:cs typeface="Times New Roman"/>
              </a:rPr>
              <a:t> Афіша,</a:t>
            </a:r>
            <a:r>
              <a:rPr sz="1000" spc="-10" dirty="0">
                <a:latin typeface="Times New Roman"/>
                <a:cs typeface="Times New Roman"/>
              </a:rPr>
              <a:t> 2002. 304 с.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93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76024" y="5117838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1</a:t>
            </a:r>
            <a:r>
              <a:rPr sz="1000" b="1" spc="-5" dirty="0">
                <a:latin typeface="Times New Roman"/>
                <a:cs typeface="Times New Roman"/>
              </a:rPr>
              <a:t>5</a:t>
            </a:r>
            <a:r>
              <a:rPr sz="1000" b="1" dirty="0">
                <a:latin typeface="Times New Roman"/>
                <a:cs typeface="Times New Roman"/>
              </a:rPr>
              <a:t>8.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76011" y="7657564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1</a:t>
            </a:r>
            <a:r>
              <a:rPr sz="1000" b="1" spc="-5" dirty="0">
                <a:latin typeface="Times New Roman"/>
                <a:cs typeface="Times New Roman"/>
              </a:rPr>
              <a:t>6</a:t>
            </a:r>
            <a:r>
              <a:rPr sz="1000" b="1" dirty="0">
                <a:latin typeface="Times New Roman"/>
                <a:cs typeface="Times New Roman"/>
              </a:rPr>
              <a:t>6.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75942" y="890266"/>
            <a:ext cx="5679440" cy="855916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2740" marR="6350" indent="-320040">
              <a:lnSpc>
                <a:spcPts val="1150"/>
              </a:lnSpc>
              <a:spcBef>
                <a:spcPts val="18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Кукуста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Д.О.,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Мельник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І.М.,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Харченко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В.С.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Міжелектронні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кореляції,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релятивістські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й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ангармо-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нічні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ефекти </a:t>
            </a: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сплавах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перехідних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металів: монографія.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Наук.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думка, 2015.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302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30" dirty="0">
                <a:latin typeface="Times New Roman"/>
                <a:cs typeface="Times New Roman"/>
              </a:rPr>
              <a:t>Кумок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Я.Н.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Жизнь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замечательных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людей.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Евграф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Фёдоров.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Москва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Молодая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гвардия,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1971.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320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Кухарева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Н.Г.,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Петрович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С.Н.,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Галынская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Н.А.,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Протасевич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В.Ф.,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Смирнова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Т.Н.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Борирование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углеродистых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легированных сталей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кипящем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слое.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Наука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и</a:t>
            </a:r>
            <a:r>
              <a:rPr sz="1000" i="1" spc="-15" dirty="0">
                <a:latin typeface="Times New Roman"/>
                <a:cs typeface="Times New Roman"/>
              </a:rPr>
              <a:t> техника.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2012.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8–12.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Куцова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В.З.,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Ковзель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М.А.,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Носко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О.А.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Леговані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особливими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властивостями.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Дніпропетровськ: НМетАУ, 2008. 349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141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Кучерук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І.М.,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Горбачук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І.Т.,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Загальний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курс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фізики: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трьох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томах.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Т.2.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Електрика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магнетизм.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Техніка,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2006.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452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Лазаренко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Є.К.,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Винар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О.М.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Мінералогічний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словник.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Наукова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думка,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1975. 774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Лапотышкин Н.М.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мире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сплавов.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Просвещение,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1973.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51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Лариков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Л.Н.,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Юрченко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Ю.Ф.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Структура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свойства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металлов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сплавов.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Тепловые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свойства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метал-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лов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сплавов:</a:t>
            </a:r>
            <a:r>
              <a:rPr sz="1000" spc="-15" dirty="0">
                <a:latin typeface="Times New Roman"/>
                <a:cs typeface="Times New Roman"/>
              </a:rPr>
              <a:t> справочник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под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ред.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Л.Н.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Ларинкова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др.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Киев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Наук.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думка, </a:t>
            </a:r>
            <a:r>
              <a:rPr sz="1000" spc="-10" dirty="0">
                <a:latin typeface="Times New Roman"/>
                <a:cs typeface="Times New Roman"/>
              </a:rPr>
              <a:t>1985.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439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Лауэ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Мой творческий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путь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физике.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Успехи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физических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наук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1960.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Т. </a:t>
            </a:r>
            <a:r>
              <a:rPr sz="1000" spc="-5" dirty="0">
                <a:latin typeface="Times New Roman"/>
                <a:cs typeface="Times New Roman"/>
              </a:rPr>
              <a:t>72.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831–840.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20" dirty="0">
                <a:latin typeface="Times New Roman"/>
                <a:cs typeface="Times New Roman"/>
              </a:rPr>
              <a:t>Лахтин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Ю.М.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Металловедение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термическая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обработка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металлов.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Москва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Металлургия,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1976.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407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Лахтин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Ю.М. </a:t>
            </a:r>
            <a:r>
              <a:rPr sz="1000" dirty="0">
                <a:latin typeface="Times New Roman"/>
                <a:cs typeface="Times New Roman"/>
              </a:rPr>
              <a:t>Основы </a:t>
            </a:r>
            <a:r>
              <a:rPr sz="1000" spc="-5" dirty="0">
                <a:latin typeface="Times New Roman"/>
                <a:cs typeface="Times New Roman"/>
              </a:rPr>
              <a:t>материаловедения.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1988. 320 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675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Лахтин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Ю.М.,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Арзамасов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Б.Н.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Химико-термическая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обработка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1985</a:t>
            </a:r>
            <a:r>
              <a:rPr sz="1000" dirty="0">
                <a:latin typeface="Times New Roman"/>
                <a:cs typeface="Times New Roman"/>
              </a:rPr>
              <a:t> .</a:t>
            </a:r>
            <a:r>
              <a:rPr sz="1000" spc="-5" dirty="0">
                <a:latin typeface="Times New Roman"/>
                <a:cs typeface="Times New Roman"/>
              </a:rPr>
              <a:t> 256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Лахтин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Ю.М.,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Леонтьева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В.П.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Материаловедение.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Машиностроение, 1990. 528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 algn="just">
              <a:lnSpc>
                <a:spcPct val="95800"/>
              </a:lnSpc>
              <a:spcBef>
                <a:spcPts val="204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Лекционный</a:t>
            </a:r>
            <a:r>
              <a:rPr sz="1000" dirty="0">
                <a:latin typeface="Times New Roman"/>
                <a:cs typeface="Times New Roman"/>
              </a:rPr>
              <a:t> материал </a:t>
            </a:r>
            <a:r>
              <a:rPr sz="1000" spc="-5" dirty="0">
                <a:latin typeface="Times New Roman"/>
                <a:cs typeface="Times New Roman"/>
              </a:rPr>
              <a:t>по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материаловедению.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Московская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Государственная Академия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Комму-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нального Хозяйства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Строительства. URL: https://studfiles.net/preview/3547824/ (Дата обращения: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01.04.2019).)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Лившиц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Б.Г. Металлография.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Металлургия, 1990. 337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Лившиц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Б.Г. Физические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свойства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dirty="0">
                <a:latin typeface="Times New Roman"/>
                <a:cs typeface="Times New Roman"/>
              </a:rPr>
              <a:t> и </a:t>
            </a:r>
            <a:r>
              <a:rPr sz="1000" spc="-5" dirty="0">
                <a:latin typeface="Times New Roman"/>
                <a:cs typeface="Times New Roman"/>
              </a:rPr>
              <a:t>сплавов.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Машгиз,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1956. 352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ts val="1175"/>
              </a:lnSpc>
              <a:spcBef>
                <a:spcPts val="155"/>
              </a:spcBef>
              <a:buFont typeface="Times New Roman"/>
              <a:buAutoNum type="arabicPeriod" startAt="141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Лившиц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В.Б.,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Куманин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В.И.,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Соколова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М.Л.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Материаловедение: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ювелирные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изделия.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Москва 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Юрайт,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2019.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216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635" algn="just">
              <a:lnSpc>
                <a:spcPts val="1150"/>
              </a:lnSpc>
              <a:spcBef>
                <a:spcPts val="229"/>
              </a:spcBef>
            </a:pPr>
            <a:r>
              <a:rPr sz="1000" spc="-5" dirty="0">
                <a:latin typeface="Times New Roman"/>
                <a:cs typeface="Times New Roman"/>
              </a:rPr>
              <a:t>Лилеев А.С., Фазовые равновесия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структурообразование: двухкомпонентные диаграммы фазо-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равновесия: сб.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задач. Москва: МИСиС, 2012. 80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15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Литвинов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В.С.,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Гриб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С.В.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Физика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металлов.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Рекристаллизация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металлов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сплавов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науч.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ред.</a:t>
            </a:r>
            <a:r>
              <a:rPr sz="1000" spc="-5" dirty="0">
                <a:latin typeface="Times New Roman"/>
                <a:cs typeface="Times New Roman"/>
              </a:rPr>
              <a:t> Попова А.А. Екатеринбург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УФУ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им. Б.Н.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Ельцина,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2018. </a:t>
            </a:r>
            <a:r>
              <a:rPr sz="1000" dirty="0">
                <a:latin typeface="Times New Roman"/>
                <a:cs typeface="Times New Roman"/>
              </a:rPr>
              <a:t>85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67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15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Литейные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сплавы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основе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тяжелых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цветных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Мысик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Р.К.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др.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Екатеринбург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Изд-во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Урал.</a:t>
            </a:r>
            <a:r>
              <a:rPr sz="1000" spc="-5" dirty="0">
                <a:latin typeface="Times New Roman"/>
                <a:cs typeface="Times New Roman"/>
              </a:rPr>
              <a:t> ун-та,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2016. 140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159"/>
              <a:tabLst>
                <a:tab pos="333375" algn="l"/>
              </a:tabLst>
            </a:pPr>
            <a:r>
              <a:rPr sz="1000" spc="-20" dirty="0">
                <a:latin typeface="Times New Roman"/>
                <a:cs typeface="Times New Roman"/>
              </a:rPr>
              <a:t>Ломоносов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М.В.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Первыя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основанiя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металлургiи,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или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рудныхъ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дѣлъ.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Санкт-Петербург,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1763.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436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5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Ломоносов,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Михаил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Васильевич.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Официальный</a:t>
            </a:r>
            <a:r>
              <a:rPr sz="1000" i="1" spc="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сайт</a:t>
            </a:r>
            <a:r>
              <a:rPr sz="1000" i="1" spc="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РАН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http://www.ras.ru/win/db/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show_per.asp?P=.id-51138.ln-ru (Дата обращения: 05.02.2017)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15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Ломоносов,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Михаил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Васильевич.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Русский</a:t>
            </a:r>
            <a:r>
              <a:rPr sz="1000" i="1" spc="2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биографический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словарь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ред.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Н.Д.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Чечулина,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М.Г.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Курдюмова.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Санкт-Петербург, </a:t>
            </a:r>
            <a:r>
              <a:rPr sz="1000" dirty="0">
                <a:latin typeface="Times New Roman"/>
                <a:cs typeface="Times New Roman"/>
              </a:rPr>
              <a:t>1914.</a:t>
            </a:r>
            <a:r>
              <a:rPr sz="1000" spc="-5" dirty="0">
                <a:latin typeface="Times New Roman"/>
                <a:cs typeface="Times New Roman"/>
              </a:rPr>
              <a:t> Т. 10. С.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593–628.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15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Лякишев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Н.П.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Диаграммы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состояний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двойных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металлических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систем: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справочник: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ред.</a:t>
            </a:r>
            <a:r>
              <a:rPr sz="1000" spc="-5" dirty="0">
                <a:latin typeface="Times New Roman"/>
                <a:cs typeface="Times New Roman"/>
              </a:rPr>
              <a:t> Н.П.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Лякишева. 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Машиностроение, 1996.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 algn="just">
              <a:lnSpc>
                <a:spcPct val="95700"/>
              </a:lnSpc>
              <a:spcBef>
                <a:spcPts val="170"/>
              </a:spcBef>
              <a:buFont typeface="Times New Roman"/>
              <a:buAutoNum type="arabicPeriod" startAt="15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Майкл Фарадей: </a:t>
            </a:r>
            <a:r>
              <a:rPr sz="1000" dirty="0">
                <a:latin typeface="Times New Roman"/>
                <a:cs typeface="Times New Roman"/>
              </a:rPr>
              <a:t>шлях у </a:t>
            </a:r>
            <a:r>
              <a:rPr sz="1000" spc="-5" dirty="0">
                <a:latin typeface="Times New Roman"/>
                <a:cs typeface="Times New Roman"/>
              </a:rPr>
              <a:t>науку. </a:t>
            </a:r>
            <a:r>
              <a:rPr sz="1000" dirty="0">
                <a:latin typeface="Times New Roman"/>
                <a:cs typeface="Times New Roman"/>
              </a:rPr>
              <a:t>До </a:t>
            </a:r>
            <a:r>
              <a:rPr sz="1000" spc="-5" dirty="0">
                <a:latin typeface="Times New Roman"/>
                <a:cs typeface="Times New Roman"/>
              </a:rPr>
              <a:t>225-річчя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дня народження великого англійського вченого.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Національний технічний університет України «Київський політехнічний інститут </a:t>
            </a:r>
            <a:r>
              <a:rPr sz="1000" i="1" dirty="0">
                <a:latin typeface="Times New Roman"/>
                <a:cs typeface="Times New Roman"/>
              </a:rPr>
              <a:t>імені </a:t>
            </a:r>
            <a:r>
              <a:rPr sz="1000" i="1" spc="-5" dirty="0">
                <a:latin typeface="Times New Roman"/>
                <a:cs typeface="Times New Roman"/>
              </a:rPr>
              <a:t>Ігоря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Сікорського».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https://kpi.ua/faraday-info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 обращения 12.01.2018).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  <a:spcBef>
                <a:spcPts val="150"/>
              </a:spcBef>
            </a:pPr>
            <a:r>
              <a:rPr sz="1000" spc="-15" dirty="0">
                <a:latin typeface="Times New Roman"/>
                <a:cs typeface="Times New Roman"/>
              </a:rPr>
              <a:t>Макаревич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О.П.,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Федоров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Г.Є.,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Платонов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Є.О.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Виробництво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виливків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із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спеціальних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сталей.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Київ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НТУУ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«КПІ»,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2005.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717 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45"/>
              </a:spcBef>
              <a:buFont typeface="Times New Roman"/>
              <a:buAutoNum type="arabicPeriod" startAt="167"/>
              <a:tabLst>
                <a:tab pos="333375" algn="l"/>
              </a:tabLst>
            </a:pPr>
            <a:r>
              <a:rPr sz="1000" spc="-20" dirty="0">
                <a:latin typeface="Times New Roman"/>
                <a:cs typeface="Times New Roman"/>
              </a:rPr>
              <a:t>Мала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гірнича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енциклопедія: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т.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Т.1: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А-К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за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ред.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В.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Білецький.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Донецьк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Донбас,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2004.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640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67"/>
              <a:tabLst>
                <a:tab pos="333375" algn="l"/>
              </a:tabLst>
            </a:pPr>
            <a:r>
              <a:rPr sz="1000" spc="-20" dirty="0">
                <a:latin typeface="Times New Roman"/>
                <a:cs typeface="Times New Roman"/>
              </a:rPr>
              <a:t>Мала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гірнича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енциклопедія: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т.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Т.2: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Л-Р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за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ред.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В.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Білецький.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Донецьк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Донбас,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2007.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652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67"/>
              <a:tabLst>
                <a:tab pos="333375" algn="l"/>
              </a:tabLst>
            </a:pPr>
            <a:r>
              <a:rPr sz="1000" spc="-20" dirty="0">
                <a:latin typeface="Times New Roman"/>
                <a:cs typeface="Times New Roman"/>
              </a:rPr>
              <a:t>Мала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гірнича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енциклопедія: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т.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Т.3: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С-Я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за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ред.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В.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Білецький.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Донецьк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Донбас,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2013.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642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6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Марукович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Е.И.,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Карпенко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М.И.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Литейные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сплавы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технологии: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Монография.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Минск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Беларус.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навука, 2012.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442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16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Марукович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Е.И.,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Непокойчицкий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А.Г.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Эмиссионный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спектральный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анализ.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Минск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Беларус.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вука, 2013.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307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16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Мастеров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В.А.,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Саксонов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Ю.В.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Серебро,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сплавы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биметаллы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его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основе.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гия,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1979. 296 с.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9" y="516889"/>
            <a:ext cx="5786755" cy="1322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1341120" marR="5080" indent="-48895">
              <a:lnSpc>
                <a:spcPts val="138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ДІАГРАМА </a:t>
            </a:r>
            <a:r>
              <a:rPr sz="1200" b="1" i="1" spc="-5" dirty="0">
                <a:latin typeface="Times New Roman"/>
                <a:cs typeface="Times New Roman"/>
              </a:rPr>
              <a:t>СТАНУ СПЛАВІВ </a:t>
            </a:r>
            <a:r>
              <a:rPr sz="1200" b="1" i="1" dirty="0">
                <a:latin typeface="Times New Roman"/>
                <a:cs typeface="Times New Roman"/>
              </a:rPr>
              <a:t>З </a:t>
            </a:r>
            <a:r>
              <a:rPr sz="1200" b="1" i="1" spc="-5" dirty="0">
                <a:latin typeface="Times New Roman"/>
                <a:cs typeface="Times New Roman"/>
              </a:rPr>
              <a:t>ВІДСУТНІСТЮ </a:t>
            </a:r>
            <a:r>
              <a:rPr sz="1200" b="1" i="1" dirty="0">
                <a:latin typeface="Times New Roman"/>
                <a:cs typeface="Times New Roman"/>
              </a:rPr>
              <a:t>РОЗЧИННОСТІ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КОМПОНЕНТІВ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У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ТВЕРДОМУ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СТАНІ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(МЕХАНІЧНІ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СУМІШІ)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Діаграма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відсутністю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розчинності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криві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типових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системи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представлені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2.8.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94" y="5313680"/>
            <a:ext cx="5788660" cy="4669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2.8. </a:t>
            </a: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5" dirty="0">
                <a:latin typeface="Times New Roman"/>
                <a:cs typeface="Times New Roman"/>
              </a:rPr>
              <a:t> стану 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відсутністю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твердому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криві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типових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 системи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Проведемо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аналіз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наведена.</a:t>
            </a:r>
            <a:endParaRPr sz="1200">
              <a:latin typeface="Times New Roman"/>
              <a:cs typeface="Times New Roman"/>
            </a:endParaRPr>
          </a:p>
          <a:p>
            <a:pPr marL="452755" indent="-153035">
              <a:lnSpc>
                <a:spcPts val="1380"/>
              </a:lnSpc>
              <a:buAutoNum type="arabicPeriod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К=2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(компоненти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В).</a:t>
            </a:r>
            <a:endParaRPr sz="1200">
              <a:latin typeface="Times New Roman"/>
              <a:cs typeface="Times New Roman"/>
            </a:endParaRPr>
          </a:p>
          <a:p>
            <a:pPr marL="448945" indent="-149225">
              <a:lnSpc>
                <a:spcPts val="1380"/>
              </a:lnSpc>
              <a:buAutoNum type="arabicPeriod"/>
              <a:tabLst>
                <a:tab pos="449580" algn="l"/>
              </a:tabLst>
            </a:pPr>
            <a:r>
              <a:rPr sz="1200" spc="-15" dirty="0">
                <a:latin typeface="Times New Roman"/>
                <a:cs typeface="Times New Roman"/>
              </a:rPr>
              <a:t>Кількість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фаз: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Ф=3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(кристали</a:t>
            </a:r>
            <a:r>
              <a:rPr sz="1200" spc="-15" dirty="0">
                <a:latin typeface="Times New Roman"/>
                <a:cs typeface="Times New Roman"/>
              </a:rPr>
              <a:t> компонента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кристали </a:t>
            </a:r>
            <a:r>
              <a:rPr sz="1200" spc="-10" dirty="0">
                <a:latin typeface="Times New Roman"/>
                <a:cs typeface="Times New Roman"/>
              </a:rPr>
              <a:t>компонента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В,</a:t>
            </a:r>
            <a:r>
              <a:rPr sz="1200" spc="-15" dirty="0">
                <a:latin typeface="Times New Roman"/>
                <a:cs typeface="Times New Roman"/>
              </a:rPr>
              <a:t> рідка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фаза).</a:t>
            </a:r>
            <a:endParaRPr sz="1200">
              <a:latin typeface="Times New Roman"/>
              <a:cs typeface="Times New Roman"/>
            </a:endParaRPr>
          </a:p>
          <a:p>
            <a:pPr marL="452755" indent="-153035">
              <a:lnSpc>
                <a:spcPts val="1380"/>
              </a:lnSpc>
              <a:buAutoNum type="arabicPeriod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Основні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діаграми: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acb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лінія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ліквідус,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складається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двох гілок,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сходяться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одній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 </a:t>
            </a:r>
            <a:r>
              <a:rPr sz="1200" i="1" spc="-5" dirty="0">
                <a:latin typeface="Times New Roman"/>
                <a:cs typeface="Times New Roman"/>
              </a:rPr>
              <a:t>с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dirty="0">
                <a:latin typeface="Times New Roman"/>
                <a:cs typeface="Times New Roman"/>
              </a:rPr>
              <a:t>ecf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солідус,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паралельна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концентрацій,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прагне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осей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досягає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їх.</a:t>
            </a:r>
            <a:endParaRPr sz="1200">
              <a:latin typeface="Times New Roman"/>
              <a:cs typeface="Times New Roman"/>
            </a:endParaRPr>
          </a:p>
          <a:p>
            <a:pPr marL="452755" indent="-153035" algn="just">
              <a:lnSpc>
                <a:spcPts val="1315"/>
              </a:lnSpc>
              <a:buAutoNum type="arabicPeriod" startAt="4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Типові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Чисті </a:t>
            </a:r>
            <a:r>
              <a:rPr sz="1200" dirty="0">
                <a:latin typeface="Times New Roman"/>
                <a:cs typeface="Times New Roman"/>
              </a:rPr>
              <a:t>компоненти, </a:t>
            </a:r>
            <a:r>
              <a:rPr sz="1200" spc="-5" dirty="0">
                <a:latin typeface="Times New Roman"/>
                <a:cs typeface="Times New Roman"/>
              </a:rPr>
              <a:t>кристалізуються при постійній </a:t>
            </a:r>
            <a:r>
              <a:rPr sz="1200" dirty="0">
                <a:latin typeface="Times New Roman"/>
                <a:cs typeface="Times New Roman"/>
              </a:rPr>
              <a:t>температурі. </a:t>
            </a:r>
            <a:r>
              <a:rPr sz="1200" spc="-5" dirty="0">
                <a:latin typeface="Times New Roman"/>
                <a:cs typeface="Times New Roman"/>
              </a:rPr>
              <a:t>На рис </a:t>
            </a:r>
            <a:r>
              <a:rPr sz="1200" dirty="0">
                <a:latin typeface="Times New Roman"/>
                <a:cs typeface="Times New Roman"/>
              </a:rPr>
              <a:t>2.8, </a:t>
            </a:r>
            <a:r>
              <a:rPr sz="1200" i="1" dirty="0">
                <a:latin typeface="Times New Roman"/>
                <a:cs typeface="Times New Roman"/>
              </a:rPr>
              <a:t>б </a:t>
            </a:r>
            <a:r>
              <a:rPr sz="1200" spc="-5" dirty="0">
                <a:latin typeface="Times New Roman"/>
                <a:cs typeface="Times New Roman"/>
              </a:rPr>
              <a:t>пока- </a:t>
            </a:r>
            <a:r>
              <a:rPr sz="1200" dirty="0">
                <a:latin typeface="Times New Roman"/>
                <a:cs typeface="Times New Roman"/>
              </a:rPr>
              <a:t> зана</a:t>
            </a:r>
            <a:r>
              <a:rPr sz="1200" spc="-5" dirty="0">
                <a:latin typeface="Times New Roman"/>
                <a:cs typeface="Times New Roman"/>
              </a:rPr>
              <a:t> крива</a:t>
            </a:r>
            <a:r>
              <a:rPr sz="1200" dirty="0">
                <a:latin typeface="Times New Roman"/>
                <a:cs typeface="Times New Roman"/>
              </a:rPr>
              <a:t> охолодження компонента </a:t>
            </a:r>
            <a:r>
              <a:rPr sz="1200" spc="-5" dirty="0">
                <a:latin typeface="Times New Roman"/>
                <a:cs typeface="Times New Roman"/>
              </a:rPr>
              <a:t>А.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Евтектичний сплав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сплав,</a:t>
            </a:r>
            <a:r>
              <a:rPr sz="1200" dirty="0">
                <a:latin typeface="Times New Roman"/>
                <a:cs typeface="Times New Roman"/>
              </a:rPr>
              <a:t> що відповідає концентрації </a:t>
            </a:r>
            <a:r>
              <a:rPr sz="1200" spc="-5" dirty="0">
                <a:latin typeface="Times New Roman"/>
                <a:cs typeface="Times New Roman"/>
              </a:rPr>
              <a:t>компонентів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-5" dirty="0">
                <a:latin typeface="Times New Roman"/>
                <a:cs typeface="Times New Roman"/>
              </a:rPr>
              <a:t>точці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(сплав </a:t>
            </a:r>
            <a:r>
              <a:rPr sz="1200" spc="-5" dirty="0">
                <a:latin typeface="Times New Roman"/>
                <a:cs typeface="Times New Roman"/>
              </a:rPr>
              <a:t>I). Крива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цього сплаву аналогічна кривим охолодження чистих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2.8,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Евтектика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дрібнодисперсна </a:t>
            </a:r>
            <a:r>
              <a:rPr sz="1200" dirty="0">
                <a:latin typeface="Times New Roman"/>
                <a:cs typeface="Times New Roman"/>
              </a:rPr>
              <a:t>механічна </a:t>
            </a:r>
            <a:r>
              <a:rPr sz="1200" spc="-5" dirty="0">
                <a:latin typeface="Times New Roman"/>
                <a:cs typeface="Times New Roman"/>
              </a:rPr>
              <a:t>суміш різнорідних кристалів,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криста-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лізуються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одночасно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постійній,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найнижчій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даної</a:t>
            </a:r>
            <a:r>
              <a:rPr sz="1200" spc="-5" dirty="0">
                <a:latin typeface="Times New Roman"/>
                <a:cs typeface="Times New Roman"/>
              </a:rPr>
              <a:t> системи,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утворенні </a:t>
            </a:r>
            <a:r>
              <a:rPr sz="1200" dirty="0">
                <a:latin typeface="Times New Roman"/>
                <a:cs typeface="Times New Roman"/>
              </a:rPr>
              <a:t>сплавів механічних </a:t>
            </a:r>
            <a:r>
              <a:rPr sz="1200" spc="-5" dirty="0">
                <a:latin typeface="Times New Roman"/>
                <a:cs typeface="Times New Roman"/>
              </a:rPr>
              <a:t>сумішей евтектика </a:t>
            </a:r>
            <a:r>
              <a:rPr sz="1200" dirty="0">
                <a:latin typeface="Times New Roman"/>
                <a:cs typeface="Times New Roman"/>
              </a:rPr>
              <a:t>складається з кристалів </a:t>
            </a:r>
            <a:r>
              <a:rPr sz="1200" spc="-5" dirty="0">
                <a:latin typeface="Times New Roman"/>
                <a:cs typeface="Times New Roman"/>
              </a:rPr>
              <a:t>ком- </a:t>
            </a:r>
            <a:r>
              <a:rPr sz="1200" dirty="0">
                <a:latin typeface="Times New Roman"/>
                <a:cs typeface="Times New Roman"/>
              </a:rPr>
              <a:t> понентів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і </a:t>
            </a:r>
            <a:r>
              <a:rPr sz="1200" spc="-5" dirty="0">
                <a:latin typeface="Times New Roman"/>
                <a:cs typeface="Times New Roman"/>
              </a:rPr>
              <a:t>В: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Евт=крА+крВ.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Процес </a:t>
            </a:r>
            <a:r>
              <a:rPr sz="1200" i="1" dirty="0">
                <a:latin typeface="Times New Roman"/>
                <a:cs typeface="Times New Roman"/>
              </a:rPr>
              <a:t>кристалізації </a:t>
            </a:r>
            <a:r>
              <a:rPr sz="1200" i="1" spc="-5" dirty="0">
                <a:latin typeface="Times New Roman"/>
                <a:cs typeface="Times New Roman"/>
              </a:rPr>
              <a:t>евтектичного сплаву</a:t>
            </a:r>
            <a:r>
              <a:rPr sz="1200" spc="-5" dirty="0">
                <a:latin typeface="Times New Roman"/>
                <a:cs typeface="Times New Roman"/>
              </a:rPr>
              <a:t>: до точки </a:t>
            </a:r>
            <a:r>
              <a:rPr sz="1200" i="1" dirty="0">
                <a:latin typeface="Times New Roman"/>
                <a:cs typeface="Times New Roman"/>
              </a:rPr>
              <a:t>c </a:t>
            </a: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охолоджується </a:t>
            </a:r>
            <a:r>
              <a:rPr sz="1200" dirty="0">
                <a:latin typeface="Times New Roman"/>
                <a:cs typeface="Times New Roman"/>
              </a:rPr>
              <a:t>в рід-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кому </a:t>
            </a:r>
            <a:r>
              <a:rPr sz="1200" dirty="0">
                <a:latin typeface="Times New Roman"/>
                <a:cs typeface="Times New Roman"/>
              </a:rPr>
              <a:t>стані.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температурі, </a:t>
            </a:r>
            <a:r>
              <a:rPr sz="1200" spc="-5" dirty="0">
                <a:latin typeface="Times New Roman"/>
                <a:cs typeface="Times New Roman"/>
              </a:rPr>
              <a:t>яка </a:t>
            </a:r>
            <a:r>
              <a:rPr sz="1200" dirty="0">
                <a:latin typeface="Times New Roman"/>
                <a:cs typeface="Times New Roman"/>
              </a:rPr>
              <a:t>відповідає точці </a:t>
            </a:r>
            <a:r>
              <a:rPr sz="1200" i="1" dirty="0">
                <a:latin typeface="Times New Roman"/>
                <a:cs typeface="Times New Roman"/>
              </a:rPr>
              <a:t>c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spc="-5" dirty="0">
                <a:latin typeface="Times New Roman"/>
                <a:cs typeface="Times New Roman"/>
              </a:rPr>
              <a:t>починається </a:t>
            </a:r>
            <a:r>
              <a:rPr sz="1200" dirty="0">
                <a:latin typeface="Times New Roman"/>
                <a:cs typeface="Times New Roman"/>
              </a:rPr>
              <a:t>одночасна </a:t>
            </a:r>
            <a:r>
              <a:rPr sz="1200" spc="-5" dirty="0">
                <a:latin typeface="Times New Roman"/>
                <a:cs typeface="Times New Roman"/>
              </a:rPr>
              <a:t>кристаліза-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ція двох </a:t>
            </a:r>
            <a:r>
              <a:rPr sz="1200" spc="-15" dirty="0">
                <a:latin typeface="Times New Roman"/>
                <a:cs typeface="Times New Roman"/>
              </a:rPr>
              <a:t>різнорідних компонентів. </a:t>
            </a:r>
            <a:r>
              <a:rPr sz="1200" spc="-10" dirty="0">
                <a:latin typeface="Times New Roman"/>
                <a:cs typeface="Times New Roman"/>
              </a:rPr>
              <a:t>На кривій </a:t>
            </a:r>
            <a:r>
              <a:rPr sz="1200" spc="-15" dirty="0">
                <a:latin typeface="Times New Roman"/>
                <a:cs typeface="Times New Roman"/>
              </a:rPr>
              <a:t>охолодження виникає температурна </a:t>
            </a:r>
            <a:r>
              <a:rPr sz="1200" spc="-10" dirty="0">
                <a:latin typeface="Times New Roman"/>
                <a:cs typeface="Times New Roman"/>
              </a:rPr>
              <a:t>зупин- </a:t>
            </a:r>
            <a:r>
              <a:rPr sz="1200" spc="-5" dirty="0">
                <a:latin typeface="Times New Roman"/>
                <a:cs typeface="Times New Roman"/>
              </a:rPr>
              <a:t> ка,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йде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постійній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температурі,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згідно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правилом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двохкомпо-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33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253490" y="1951481"/>
            <a:ext cx="5542280" cy="2757170"/>
            <a:chOff x="1253490" y="1951481"/>
            <a:chExt cx="5542280" cy="2757170"/>
          </a:xfrm>
        </p:grpSpPr>
        <p:sp>
          <p:nvSpPr>
            <p:cNvPr id="7" name="object 7"/>
            <p:cNvSpPr/>
            <p:nvPr/>
          </p:nvSpPr>
          <p:spPr>
            <a:xfrm>
              <a:off x="1253490" y="1959101"/>
              <a:ext cx="40005" cy="2727960"/>
            </a:xfrm>
            <a:custGeom>
              <a:avLst/>
              <a:gdLst/>
              <a:ahLst/>
              <a:cxnLst/>
              <a:rect l="l" t="t" r="r" b="b"/>
              <a:pathLst>
                <a:path w="40005" h="2727960">
                  <a:moveTo>
                    <a:pt x="19812" y="59436"/>
                  </a:moveTo>
                  <a:lnTo>
                    <a:pt x="12192" y="74676"/>
                  </a:lnTo>
                  <a:lnTo>
                    <a:pt x="12192" y="2727960"/>
                  </a:lnTo>
                  <a:lnTo>
                    <a:pt x="27432" y="2727960"/>
                  </a:lnTo>
                  <a:lnTo>
                    <a:pt x="27432" y="74676"/>
                  </a:lnTo>
                  <a:lnTo>
                    <a:pt x="19812" y="59436"/>
                  </a:lnTo>
                  <a:close/>
                </a:path>
                <a:path w="40005" h="2727960">
                  <a:moveTo>
                    <a:pt x="19812" y="0"/>
                  </a:moveTo>
                  <a:lnTo>
                    <a:pt x="0" y="99060"/>
                  </a:lnTo>
                  <a:lnTo>
                    <a:pt x="12192" y="74676"/>
                  </a:lnTo>
                  <a:lnTo>
                    <a:pt x="12192" y="59436"/>
                  </a:lnTo>
                  <a:lnTo>
                    <a:pt x="31699" y="59436"/>
                  </a:lnTo>
                  <a:lnTo>
                    <a:pt x="19812" y="0"/>
                  </a:lnTo>
                  <a:close/>
                </a:path>
                <a:path w="40005" h="2727960">
                  <a:moveTo>
                    <a:pt x="31699" y="59436"/>
                  </a:moveTo>
                  <a:lnTo>
                    <a:pt x="27432" y="59436"/>
                  </a:lnTo>
                  <a:lnTo>
                    <a:pt x="27432" y="74676"/>
                  </a:lnTo>
                  <a:lnTo>
                    <a:pt x="39624" y="99060"/>
                  </a:lnTo>
                  <a:lnTo>
                    <a:pt x="31699" y="59436"/>
                  </a:lnTo>
                  <a:close/>
                </a:path>
                <a:path w="40005" h="2727960">
                  <a:moveTo>
                    <a:pt x="19812" y="59436"/>
                  </a:moveTo>
                  <a:lnTo>
                    <a:pt x="12192" y="59436"/>
                  </a:lnTo>
                  <a:lnTo>
                    <a:pt x="12192" y="74676"/>
                  </a:lnTo>
                  <a:lnTo>
                    <a:pt x="19812" y="59436"/>
                  </a:lnTo>
                  <a:close/>
                </a:path>
                <a:path w="40005" h="2727960">
                  <a:moveTo>
                    <a:pt x="27432" y="59436"/>
                  </a:moveTo>
                  <a:lnTo>
                    <a:pt x="19812" y="59436"/>
                  </a:lnTo>
                  <a:lnTo>
                    <a:pt x="27432" y="74676"/>
                  </a:lnTo>
                  <a:lnTo>
                    <a:pt x="27432" y="594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73302" y="1959101"/>
              <a:ext cx="2612390" cy="2727960"/>
            </a:xfrm>
            <a:custGeom>
              <a:avLst/>
              <a:gdLst/>
              <a:ahLst/>
              <a:cxnLst/>
              <a:rect l="l" t="t" r="r" b="b"/>
              <a:pathLst>
                <a:path w="2612390" h="2727960">
                  <a:moveTo>
                    <a:pt x="0" y="2727960"/>
                  </a:moveTo>
                  <a:lnTo>
                    <a:pt x="2612136" y="2727960"/>
                  </a:lnTo>
                  <a:lnTo>
                    <a:pt x="2612136" y="0"/>
                  </a:lnTo>
                </a:path>
              </a:pathLst>
            </a:custGeom>
            <a:ln w="149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005584" y="2375153"/>
              <a:ext cx="1077595" cy="2312035"/>
            </a:xfrm>
            <a:custGeom>
              <a:avLst/>
              <a:gdLst/>
              <a:ahLst/>
              <a:cxnLst/>
              <a:rect l="l" t="t" r="r" b="b"/>
              <a:pathLst>
                <a:path w="1077595" h="2312035">
                  <a:moveTo>
                    <a:pt x="0" y="2311908"/>
                  </a:moveTo>
                  <a:lnTo>
                    <a:pt x="0" y="0"/>
                  </a:lnTo>
                </a:path>
                <a:path w="1077595" h="2312035">
                  <a:moveTo>
                    <a:pt x="1077468" y="2311908"/>
                  </a:moveTo>
                  <a:lnTo>
                    <a:pt x="1077468" y="0"/>
                  </a:lnTo>
                </a:path>
              </a:pathLst>
            </a:custGeom>
            <a:ln w="745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73302" y="2414015"/>
              <a:ext cx="2612390" cy="1527175"/>
            </a:xfrm>
            <a:custGeom>
              <a:avLst/>
              <a:gdLst/>
              <a:ahLst/>
              <a:cxnLst/>
              <a:rect l="l" t="t" r="r" b="b"/>
              <a:pathLst>
                <a:path w="2612390" h="1527175">
                  <a:moveTo>
                    <a:pt x="0" y="718566"/>
                  </a:moveTo>
                  <a:lnTo>
                    <a:pt x="72294" y="745712"/>
                  </a:lnTo>
                  <a:lnTo>
                    <a:pt x="112621" y="764536"/>
                  </a:lnTo>
                  <a:lnTo>
                    <a:pt x="157734" y="789432"/>
                  </a:lnTo>
                  <a:lnTo>
                    <a:pt x="199497" y="814389"/>
                  </a:lnTo>
                  <a:lnTo>
                    <a:pt x="246052" y="843698"/>
                  </a:lnTo>
                  <a:lnTo>
                    <a:pt x="294509" y="876226"/>
                  </a:lnTo>
                  <a:lnTo>
                    <a:pt x="341979" y="910839"/>
                  </a:lnTo>
                  <a:lnTo>
                    <a:pt x="385572" y="946404"/>
                  </a:lnTo>
                  <a:lnTo>
                    <a:pt x="425464" y="983376"/>
                  </a:lnTo>
                  <a:lnTo>
                    <a:pt x="463491" y="1022908"/>
                  </a:lnTo>
                  <a:lnTo>
                    <a:pt x="499250" y="1063538"/>
                  </a:lnTo>
                  <a:lnTo>
                    <a:pt x="532339" y="1103802"/>
                  </a:lnTo>
                  <a:lnTo>
                    <a:pt x="562356" y="1142238"/>
                  </a:lnTo>
                  <a:lnTo>
                    <a:pt x="595907" y="1187219"/>
                  </a:lnTo>
                  <a:lnTo>
                    <a:pt x="625030" y="1230058"/>
                  </a:lnTo>
                  <a:lnTo>
                    <a:pt x="650438" y="1273182"/>
                  </a:lnTo>
                  <a:lnTo>
                    <a:pt x="672846" y="1319022"/>
                  </a:lnTo>
                  <a:lnTo>
                    <a:pt x="691884" y="1368456"/>
                  </a:lnTo>
                  <a:lnTo>
                    <a:pt x="707421" y="1420177"/>
                  </a:lnTo>
                  <a:lnTo>
                    <a:pt x="720530" y="1473327"/>
                  </a:lnTo>
                  <a:lnTo>
                    <a:pt x="732282" y="1527048"/>
                  </a:lnTo>
                </a:path>
                <a:path w="2612390" h="1527175">
                  <a:moveTo>
                    <a:pt x="2612136" y="0"/>
                  </a:moveTo>
                  <a:lnTo>
                    <a:pt x="2567618" y="4250"/>
                  </a:lnTo>
                  <a:lnTo>
                    <a:pt x="2520029" y="10001"/>
                  </a:lnTo>
                  <a:lnTo>
                    <a:pt x="2466296" y="18752"/>
                  </a:lnTo>
                  <a:lnTo>
                    <a:pt x="2403348" y="32004"/>
                  </a:lnTo>
                  <a:lnTo>
                    <a:pt x="2361773" y="41965"/>
                  </a:lnTo>
                  <a:lnTo>
                    <a:pt x="2315680" y="53473"/>
                  </a:lnTo>
                  <a:lnTo>
                    <a:pt x="2266427" y="66393"/>
                  </a:lnTo>
                  <a:lnTo>
                    <a:pt x="2215376" y="80594"/>
                  </a:lnTo>
                  <a:lnTo>
                    <a:pt x="2163884" y="95940"/>
                  </a:lnTo>
                  <a:lnTo>
                    <a:pt x="2113312" y="112300"/>
                  </a:lnTo>
                  <a:lnTo>
                    <a:pt x="2065020" y="129540"/>
                  </a:lnTo>
                  <a:lnTo>
                    <a:pt x="2018475" y="147690"/>
                  </a:lnTo>
                  <a:lnTo>
                    <a:pt x="1972304" y="166880"/>
                  </a:lnTo>
                  <a:lnTo>
                    <a:pt x="1926600" y="187123"/>
                  </a:lnTo>
                  <a:lnTo>
                    <a:pt x="1881455" y="208432"/>
                  </a:lnTo>
                  <a:lnTo>
                    <a:pt x="1836964" y="230821"/>
                  </a:lnTo>
                  <a:lnTo>
                    <a:pt x="1793219" y="254303"/>
                  </a:lnTo>
                  <a:lnTo>
                    <a:pt x="1750314" y="278892"/>
                  </a:lnTo>
                  <a:lnTo>
                    <a:pt x="1708112" y="305119"/>
                  </a:lnTo>
                  <a:lnTo>
                    <a:pt x="1666498" y="333173"/>
                  </a:lnTo>
                  <a:lnTo>
                    <a:pt x="1625590" y="362547"/>
                  </a:lnTo>
                  <a:lnTo>
                    <a:pt x="1585508" y="392734"/>
                  </a:lnTo>
                  <a:lnTo>
                    <a:pt x="1546373" y="423227"/>
                  </a:lnTo>
                  <a:lnTo>
                    <a:pt x="1508304" y="453521"/>
                  </a:lnTo>
                  <a:lnTo>
                    <a:pt x="1471422" y="483108"/>
                  </a:lnTo>
                  <a:lnTo>
                    <a:pt x="1430097" y="516808"/>
                  </a:lnTo>
                  <a:lnTo>
                    <a:pt x="1390508" y="550276"/>
                  </a:lnTo>
                  <a:lnTo>
                    <a:pt x="1352359" y="583787"/>
                  </a:lnTo>
                  <a:lnTo>
                    <a:pt x="1315353" y="617615"/>
                  </a:lnTo>
                  <a:lnTo>
                    <a:pt x="1279193" y="652035"/>
                  </a:lnTo>
                  <a:lnTo>
                    <a:pt x="1243584" y="687324"/>
                  </a:lnTo>
                  <a:lnTo>
                    <a:pt x="1208045" y="723441"/>
                  </a:lnTo>
                  <a:lnTo>
                    <a:pt x="1173141" y="760109"/>
                  </a:lnTo>
                  <a:lnTo>
                    <a:pt x="1138999" y="797242"/>
                  </a:lnTo>
                  <a:lnTo>
                    <a:pt x="1105746" y="834756"/>
                  </a:lnTo>
                  <a:lnTo>
                    <a:pt x="1073509" y="872567"/>
                  </a:lnTo>
                  <a:lnTo>
                    <a:pt x="1042416" y="910590"/>
                  </a:lnTo>
                  <a:lnTo>
                    <a:pt x="1012599" y="947892"/>
                  </a:lnTo>
                  <a:lnTo>
                    <a:pt x="983967" y="983967"/>
                  </a:lnTo>
                  <a:lnTo>
                    <a:pt x="956310" y="1020508"/>
                  </a:lnTo>
                  <a:lnTo>
                    <a:pt x="929414" y="1059208"/>
                  </a:lnTo>
                  <a:lnTo>
                    <a:pt x="903068" y="1101760"/>
                  </a:lnTo>
                  <a:lnTo>
                    <a:pt x="877062" y="1149858"/>
                  </a:lnTo>
                  <a:lnTo>
                    <a:pt x="857870" y="1189974"/>
                  </a:lnTo>
                  <a:lnTo>
                    <a:pt x="839116" y="1232904"/>
                  </a:lnTo>
                  <a:lnTo>
                    <a:pt x="820738" y="1278244"/>
                  </a:lnTo>
                  <a:lnTo>
                    <a:pt x="802671" y="1325594"/>
                  </a:lnTo>
                  <a:lnTo>
                    <a:pt x="784855" y="1374551"/>
                  </a:lnTo>
                  <a:lnTo>
                    <a:pt x="767226" y="1424713"/>
                  </a:lnTo>
                  <a:lnTo>
                    <a:pt x="749723" y="1475679"/>
                  </a:lnTo>
                  <a:lnTo>
                    <a:pt x="732282" y="1527048"/>
                  </a:lnTo>
                </a:path>
                <a:path w="2612390" h="1527175">
                  <a:moveTo>
                    <a:pt x="0" y="1527048"/>
                  </a:moveTo>
                  <a:lnTo>
                    <a:pt x="2612136" y="1527048"/>
                  </a:lnTo>
                </a:path>
              </a:pathLst>
            </a:custGeom>
            <a:ln w="223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273302" y="2665475"/>
              <a:ext cx="5223510" cy="1275715"/>
            </a:xfrm>
            <a:custGeom>
              <a:avLst/>
              <a:gdLst/>
              <a:ahLst/>
              <a:cxnLst/>
              <a:rect l="l" t="t" r="r" b="b"/>
              <a:pathLst>
                <a:path w="5223510" h="1275714">
                  <a:moveTo>
                    <a:pt x="1809750" y="0"/>
                  </a:moveTo>
                  <a:lnTo>
                    <a:pt x="4267200" y="0"/>
                  </a:lnTo>
                </a:path>
                <a:path w="5223510" h="1275714">
                  <a:moveTo>
                    <a:pt x="2612136" y="1275588"/>
                  </a:moveTo>
                  <a:lnTo>
                    <a:pt x="5223510" y="1275588"/>
                  </a:lnTo>
                </a:path>
                <a:path w="5223510" h="1275714">
                  <a:moveTo>
                    <a:pt x="3500628" y="467106"/>
                  </a:moveTo>
                  <a:lnTo>
                    <a:pt x="0" y="467106"/>
                  </a:lnTo>
                </a:path>
              </a:pathLst>
            </a:custGeom>
            <a:ln w="745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521708" y="2006345"/>
              <a:ext cx="2096770" cy="2680970"/>
            </a:xfrm>
            <a:custGeom>
              <a:avLst/>
              <a:gdLst/>
              <a:ahLst/>
              <a:cxnLst/>
              <a:rect l="l" t="t" r="r" b="b"/>
              <a:pathLst>
                <a:path w="2096770" h="2680970">
                  <a:moveTo>
                    <a:pt x="0" y="176784"/>
                  </a:moveTo>
                  <a:lnTo>
                    <a:pt x="109728" y="1126236"/>
                  </a:lnTo>
                  <a:lnTo>
                    <a:pt x="489204" y="1126236"/>
                  </a:lnTo>
                  <a:lnTo>
                    <a:pt x="920496" y="2680716"/>
                  </a:lnTo>
                </a:path>
                <a:path w="2096770" h="2680970">
                  <a:moveTo>
                    <a:pt x="527304" y="564642"/>
                  </a:moveTo>
                  <a:lnTo>
                    <a:pt x="882396" y="1934718"/>
                  </a:lnTo>
                  <a:lnTo>
                    <a:pt x="1242822" y="1934718"/>
                  </a:lnTo>
                  <a:lnTo>
                    <a:pt x="1404366" y="2680716"/>
                  </a:lnTo>
                </a:path>
                <a:path w="2096770" h="2680970">
                  <a:moveTo>
                    <a:pt x="869442" y="0"/>
                  </a:moveTo>
                  <a:lnTo>
                    <a:pt x="1030986" y="659130"/>
                  </a:lnTo>
                  <a:lnTo>
                    <a:pt x="1597152" y="1934718"/>
                  </a:lnTo>
                  <a:lnTo>
                    <a:pt x="1978914" y="1934718"/>
                  </a:lnTo>
                  <a:lnTo>
                    <a:pt x="2096262" y="2680716"/>
                  </a:lnTo>
                </a:path>
              </a:pathLst>
            </a:custGeom>
            <a:ln w="223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163568" y="1959101"/>
              <a:ext cx="2632075" cy="2749550"/>
            </a:xfrm>
            <a:custGeom>
              <a:avLst/>
              <a:gdLst/>
              <a:ahLst/>
              <a:cxnLst/>
              <a:rect l="l" t="t" r="r" b="b"/>
              <a:pathLst>
                <a:path w="2632075" h="2749550">
                  <a:moveTo>
                    <a:pt x="2631948" y="2729484"/>
                  </a:moveTo>
                  <a:lnTo>
                    <a:pt x="2593543" y="2721864"/>
                  </a:lnTo>
                  <a:lnTo>
                    <a:pt x="2532126" y="2709672"/>
                  </a:lnTo>
                  <a:lnTo>
                    <a:pt x="2556510" y="2721864"/>
                  </a:lnTo>
                  <a:lnTo>
                    <a:pt x="27432" y="2721864"/>
                  </a:lnTo>
                  <a:lnTo>
                    <a:pt x="27432" y="74676"/>
                  </a:lnTo>
                  <a:lnTo>
                    <a:pt x="39624" y="99060"/>
                  </a:lnTo>
                  <a:lnTo>
                    <a:pt x="31699" y="59436"/>
                  </a:lnTo>
                  <a:lnTo>
                    <a:pt x="19812" y="0"/>
                  </a:lnTo>
                  <a:lnTo>
                    <a:pt x="0" y="99060"/>
                  </a:lnTo>
                  <a:lnTo>
                    <a:pt x="12192" y="74676"/>
                  </a:lnTo>
                  <a:lnTo>
                    <a:pt x="12192" y="2727960"/>
                  </a:lnTo>
                  <a:lnTo>
                    <a:pt x="19812" y="2727960"/>
                  </a:lnTo>
                  <a:lnTo>
                    <a:pt x="19812" y="2736342"/>
                  </a:lnTo>
                  <a:lnTo>
                    <a:pt x="2558034" y="2736342"/>
                  </a:lnTo>
                  <a:lnTo>
                    <a:pt x="2532126" y="2749296"/>
                  </a:lnTo>
                  <a:lnTo>
                    <a:pt x="2597404" y="2736342"/>
                  </a:lnTo>
                  <a:lnTo>
                    <a:pt x="2631948" y="27294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1163836" y="3019323"/>
            <a:ext cx="9080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20745" y="3750069"/>
            <a:ext cx="61594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5" dirty="0">
                <a:latin typeface="Times New Roman"/>
                <a:cs typeface="Times New Roman"/>
              </a:rPr>
              <a:t>f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68420" y="3756167"/>
            <a:ext cx="8318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5" dirty="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64479" y="2582682"/>
            <a:ext cx="9779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P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404630" y="3564144"/>
            <a:ext cx="39370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+</a:t>
            </a:r>
            <a:r>
              <a:rPr sz="1000" spc="10" dirty="0">
                <a:latin typeface="Times New Roman"/>
                <a:cs typeface="Times New Roman"/>
              </a:rPr>
              <a:t>крА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47965" y="3324114"/>
            <a:ext cx="37338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+крВ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58417" y="4265730"/>
            <a:ext cx="168910" cy="22225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Евт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29182" y="3890290"/>
            <a:ext cx="1708150" cy="51562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703580">
              <a:lnSpc>
                <a:spcPct val="100000"/>
              </a:lnSpc>
              <a:spcBef>
                <a:spcPts val="120"/>
              </a:spcBef>
            </a:pPr>
            <a:r>
              <a:rPr sz="1000" i="1" spc="5" dirty="0">
                <a:latin typeface="Times New Roman"/>
                <a:cs typeface="Times New Roman"/>
              </a:rPr>
              <a:t>c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000" spc="5" dirty="0">
                <a:latin typeface="Times New Roman"/>
                <a:cs typeface="Times New Roman"/>
              </a:rPr>
              <a:t>Евт+крА</a:t>
            </a:r>
            <a:endParaRPr sz="1000">
              <a:latin typeface="Times New Roman"/>
              <a:cs typeface="Times New Roman"/>
            </a:endParaRPr>
          </a:p>
          <a:p>
            <a:pPr marL="1210310">
              <a:lnSpc>
                <a:spcPct val="100000"/>
              </a:lnSpc>
              <a:spcBef>
                <a:spcPts val="185"/>
              </a:spcBef>
            </a:pPr>
            <a:r>
              <a:rPr sz="1000" spc="5" dirty="0">
                <a:latin typeface="Times New Roman"/>
                <a:cs typeface="Times New Roman"/>
              </a:rPr>
              <a:t>Евт+крВ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13537" y="1937278"/>
            <a:ext cx="3041650" cy="5314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2955925" algn="l"/>
              </a:tabLst>
            </a:pPr>
            <a:r>
              <a:rPr sz="1000" i="1" spc="1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	</a:t>
            </a:r>
            <a:r>
              <a:rPr sz="1000" i="1" spc="10" dirty="0">
                <a:latin typeface="Times New Roman"/>
                <a:cs typeface="Times New Roman"/>
              </a:rPr>
              <a:t>T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50">
              <a:latin typeface="Times New Roman"/>
              <a:cs typeface="Times New Roman"/>
            </a:endParaRPr>
          </a:p>
          <a:p>
            <a:pPr marL="946150">
              <a:lnSpc>
                <a:spcPct val="100000"/>
              </a:lnSpc>
              <a:tabLst>
                <a:tab pos="2007235" algn="l"/>
                <a:tab pos="2804795" algn="l"/>
              </a:tabLst>
            </a:pPr>
            <a:r>
              <a:rPr sz="1000" spc="5" dirty="0">
                <a:latin typeface="Times New Roman"/>
                <a:cs typeface="Times New Roman"/>
              </a:rPr>
              <a:t>I	</a:t>
            </a:r>
            <a:r>
              <a:rPr sz="1000" spc="-5" dirty="0">
                <a:latin typeface="Times New Roman"/>
                <a:cs typeface="Times New Roman"/>
              </a:rPr>
              <a:t>II	</a:t>
            </a:r>
            <a:r>
              <a:rPr sz="1000" i="1" spc="10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981196" y="2515636"/>
            <a:ext cx="9080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993896" y="3756173"/>
            <a:ext cx="7810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228600" y="4667528"/>
            <a:ext cx="9080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769859" y="4667528"/>
            <a:ext cx="220979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Times New Roman"/>
                <a:cs typeface="Times New Roman"/>
              </a:rPr>
              <a:t>0</a:t>
            </a:r>
            <a:r>
              <a:rPr sz="1000" spc="10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599182" y="4639817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244"/>
                </a:moveTo>
                <a:lnTo>
                  <a:pt x="0" y="0"/>
                </a:lnTo>
              </a:path>
            </a:pathLst>
          </a:custGeom>
          <a:ln w="74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149364" y="4533409"/>
            <a:ext cx="11938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5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893270" y="4533409"/>
            <a:ext cx="11239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480310" y="4871465"/>
            <a:ext cx="311785" cy="40005"/>
          </a:xfrm>
          <a:custGeom>
            <a:avLst/>
            <a:gdLst/>
            <a:ahLst/>
            <a:cxnLst/>
            <a:rect l="l" t="t" r="r" b="b"/>
            <a:pathLst>
              <a:path w="311785" h="40004">
                <a:moveTo>
                  <a:pt x="211836" y="0"/>
                </a:moveTo>
                <a:lnTo>
                  <a:pt x="252222" y="19812"/>
                </a:lnTo>
                <a:lnTo>
                  <a:pt x="211836" y="39624"/>
                </a:lnTo>
                <a:lnTo>
                  <a:pt x="280958" y="25905"/>
                </a:lnTo>
                <a:lnTo>
                  <a:pt x="252224" y="25905"/>
                </a:lnTo>
                <a:lnTo>
                  <a:pt x="252224" y="13716"/>
                </a:lnTo>
                <a:lnTo>
                  <a:pt x="280943" y="13716"/>
                </a:lnTo>
                <a:lnTo>
                  <a:pt x="211836" y="0"/>
                </a:lnTo>
                <a:close/>
              </a:path>
              <a:path w="311785" h="40004">
                <a:moveTo>
                  <a:pt x="239795" y="13716"/>
                </a:moveTo>
                <a:lnTo>
                  <a:pt x="0" y="13716"/>
                </a:lnTo>
                <a:lnTo>
                  <a:pt x="0" y="25905"/>
                </a:lnTo>
                <a:lnTo>
                  <a:pt x="239801" y="25905"/>
                </a:lnTo>
                <a:lnTo>
                  <a:pt x="252222" y="19812"/>
                </a:lnTo>
                <a:lnTo>
                  <a:pt x="239795" y="13716"/>
                </a:lnTo>
                <a:close/>
              </a:path>
              <a:path w="311785" h="40004">
                <a:moveTo>
                  <a:pt x="280943" y="13716"/>
                </a:moveTo>
                <a:lnTo>
                  <a:pt x="252224" y="13716"/>
                </a:lnTo>
                <a:lnTo>
                  <a:pt x="252224" y="25905"/>
                </a:lnTo>
                <a:lnTo>
                  <a:pt x="280958" y="25905"/>
                </a:lnTo>
                <a:lnTo>
                  <a:pt x="311658" y="19812"/>
                </a:lnTo>
                <a:lnTo>
                  <a:pt x="280943" y="137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4492244" y="2011954"/>
            <a:ext cx="11938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5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634737" y="2958357"/>
            <a:ext cx="9080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940296" y="2954547"/>
            <a:ext cx="12255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65446" y="2419624"/>
            <a:ext cx="6921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5" dirty="0">
                <a:latin typeface="Times New Roman"/>
                <a:cs typeface="Times New Roman"/>
              </a:rPr>
              <a:t>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279383" y="1876316"/>
            <a:ext cx="1092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10" dirty="0">
                <a:latin typeface="Times New Roman"/>
                <a:cs typeface="Times New Roman"/>
              </a:rPr>
              <a:t>II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407406" y="3756183"/>
            <a:ext cx="8318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5" dirty="0">
                <a:latin typeface="Times New Roman"/>
                <a:cs typeface="Times New Roman"/>
              </a:rPr>
              <a:t>c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706878" y="3766854"/>
            <a:ext cx="11557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551432" y="2492778"/>
            <a:ext cx="9080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114548" y="3756180"/>
            <a:ext cx="9080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452111" y="3766851"/>
            <a:ext cx="12255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5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367795" y="4667524"/>
            <a:ext cx="309245" cy="52578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64465">
              <a:lnSpc>
                <a:spcPts val="1100"/>
              </a:lnSpc>
              <a:spcBef>
                <a:spcPts val="120"/>
              </a:spcBef>
            </a:pPr>
            <a:r>
              <a:rPr sz="1000" spc="15" dirty="0">
                <a:latin typeface="Times New Roman"/>
                <a:cs typeface="Times New Roman"/>
              </a:rPr>
              <a:t>50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00"/>
              </a:lnSpc>
            </a:pPr>
            <a:r>
              <a:rPr sz="1000" spc="10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  <a:p>
            <a:pPr marL="211454">
              <a:lnSpc>
                <a:spcPct val="100000"/>
              </a:lnSpc>
              <a:spcBef>
                <a:spcPts val="515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310632" y="4721626"/>
            <a:ext cx="22606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5" dirty="0">
                <a:latin typeface="Times New Roman"/>
                <a:cs typeface="Times New Roman"/>
              </a:rPr>
              <a:t>Ч</a:t>
            </a:r>
            <a:r>
              <a:rPr sz="1000" spc="10" dirty="0">
                <a:latin typeface="Times New Roman"/>
                <a:cs typeface="Times New Roman"/>
              </a:rPr>
              <a:t>а</a:t>
            </a:r>
            <a:r>
              <a:rPr sz="1000" spc="5" dirty="0">
                <a:latin typeface="Times New Roman"/>
                <a:cs typeface="Times New Roman"/>
              </a:rPr>
              <a:t>с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356340" y="5014977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94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5588" y="2869934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1</a:t>
            </a:r>
            <a:r>
              <a:rPr sz="1000" b="1" spc="-5" dirty="0">
                <a:latin typeface="Times New Roman"/>
                <a:cs typeface="Times New Roman"/>
              </a:rPr>
              <a:t>8</a:t>
            </a:r>
            <a:r>
              <a:rPr sz="1000" b="1" dirty="0">
                <a:latin typeface="Times New Roman"/>
                <a:cs typeface="Times New Roman"/>
              </a:rPr>
              <a:t>2.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5502" y="869993"/>
            <a:ext cx="5679440" cy="6871334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332740" indent="-320675">
              <a:lnSpc>
                <a:spcPct val="100000"/>
              </a:lnSpc>
              <a:spcBef>
                <a:spcPts val="254"/>
              </a:spcBef>
              <a:buFont typeface="Times New Roman"/>
              <a:buAutoNum type="arabicPeriod" startAt="17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Материалловедение.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http://libraryno.ru/materialog/</a:t>
            </a:r>
            <a:r>
              <a:rPr sz="1000" spc="5" dirty="0">
                <a:latin typeface="Times New Roman"/>
                <a:cs typeface="Times New Roman"/>
                <a:hlinkClick r:id="rId2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03.03.2017).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7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Материаловедение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Б.Н.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Арзамасов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др.;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ред.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Б.Н.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Арзамасова.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Машиностроение,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1986.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384 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173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Материаловедение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машиностроении: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ч.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А.М.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Адаскин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др.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Ч.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1.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Москва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Юрайт,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2018.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258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73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Материаловедение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машиностроении: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ч.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А.М.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Адаскин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др.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Ч.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2.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Москва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Юрайт,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2018.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291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73"/>
              <a:tabLst>
                <a:tab pos="333375" algn="l"/>
              </a:tabLst>
            </a:pPr>
            <a:r>
              <a:rPr sz="1000" spc="-35" dirty="0">
                <a:latin typeface="Times New Roman"/>
                <a:cs typeface="Times New Roman"/>
              </a:rPr>
              <a:t>Материаловедение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конструкционные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материалы.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\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Л.М.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Пинчук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др.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Минск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Высш.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шк.,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1989.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461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73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Материаловедение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технология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металлов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Г.П.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Фетисов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др.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Моска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Высш.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шк.,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2005.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862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7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Матеріалознавство</a:t>
            </a:r>
            <a:r>
              <a:rPr sz="1000" dirty="0">
                <a:latin typeface="Times New Roman"/>
                <a:cs typeface="Times New Roman"/>
              </a:rPr>
              <a:t> /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С.С.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Дяченко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ред.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С.С.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Дяченко.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Харків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ХНАДУ,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2007.</a:t>
            </a:r>
            <a:r>
              <a:rPr sz="1000" spc="2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440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7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Матеріалознавство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технологія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конструкційних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В.В.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Хільчевський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ін.;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ред.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В.О. Степаненко.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Либідь,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237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25"/>
              </a:spcBef>
              <a:buFont typeface="Times New Roman"/>
              <a:buAutoNum type="arabicPeriod" startAt="17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Матеріалознавство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Н.В.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Мережко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ін.;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ред.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Г.Т.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Коровніченко.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Київ.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нац.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торг.-екон. ун-т, 2010.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351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Матеріалознавство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тугоплавких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сполук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Г.П.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Кисла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ТОВ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«Видавництво»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Центр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навчальної літератури», 2017.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320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40"/>
              </a:spcBef>
              <a:buFont typeface="Times New Roman"/>
              <a:buAutoNum type="arabicPeriod" startAt="18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Механика.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Историко-критический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очерк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её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развития.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Ижевск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РХД, 2000.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456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8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Медовар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Б.И.,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вчера,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сегодня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завтра.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Киев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Наук.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думка,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1990.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189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8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Мезенин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Н.А.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Занимательно </a:t>
            </a:r>
            <a:r>
              <a:rPr sz="1000" dirty="0">
                <a:latin typeface="Times New Roman"/>
                <a:cs typeface="Times New Roman"/>
              </a:rPr>
              <a:t>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железе. 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1977.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152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8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Мейз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Дж.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Теория</a:t>
            </a:r>
            <a:r>
              <a:rPr sz="1000" dirty="0">
                <a:latin typeface="Times New Roman"/>
                <a:cs typeface="Times New Roman"/>
              </a:rPr>
              <a:t> и </a:t>
            </a:r>
            <a:r>
              <a:rPr sz="1000" spc="-5" dirty="0">
                <a:latin typeface="Times New Roman"/>
                <a:cs typeface="Times New Roman"/>
              </a:rPr>
              <a:t>задачи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механики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сплошных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сред.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Мир,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1974. 318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60"/>
              </a:spcBef>
              <a:buFont typeface="Times New Roman"/>
              <a:buAutoNum type="arabicPeriod" startAt="18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Мельник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Н.А.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Жизнь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деятельность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Марии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Кюри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её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вклад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развитие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ядерной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медицины.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Вестник</a:t>
            </a:r>
            <a:r>
              <a:rPr sz="1000" i="1" spc="-5" dirty="0">
                <a:latin typeface="Times New Roman"/>
                <a:cs typeface="Times New Roman"/>
              </a:rPr>
              <a:t> Кольского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научного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центра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РАН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2017.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5" dirty="0">
                <a:latin typeface="Times New Roman"/>
                <a:cs typeface="Times New Roman"/>
              </a:rPr>
              <a:t> 10.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98–112.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8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Мельников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В.П.,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Давыдов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С.В.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Изучение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микроструктуры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после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поверхностных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методов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упрочнения (закалки</a:t>
            </a:r>
            <a:r>
              <a:rPr sz="1000" dirty="0">
                <a:latin typeface="Times New Roman"/>
                <a:cs typeface="Times New Roman"/>
              </a:rPr>
              <a:t> твч,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цементации,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азотирования). Брянск: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БГТУ,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2008.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18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Металловедение</a:t>
            </a:r>
            <a:r>
              <a:rPr sz="1000" dirty="0">
                <a:latin typeface="Times New Roman"/>
                <a:cs typeface="Times New Roman"/>
              </a:rPr>
              <a:t> / </a:t>
            </a:r>
            <a:r>
              <a:rPr sz="1000" spc="-5" dirty="0">
                <a:latin typeface="Times New Roman"/>
                <a:cs typeface="Times New Roman"/>
              </a:rPr>
              <a:t>А.И.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Самохоцкий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др. 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1990. 416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88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Металловедение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алюминия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его </a:t>
            </a:r>
            <a:r>
              <a:rPr sz="1000" spc="-15" dirty="0">
                <a:latin typeface="Times New Roman"/>
                <a:cs typeface="Times New Roman"/>
              </a:rPr>
              <a:t>сплавов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10" dirty="0">
                <a:latin typeface="Times New Roman"/>
                <a:cs typeface="Times New Roman"/>
              </a:rPr>
              <a:t> А.И.</a:t>
            </a:r>
            <a:r>
              <a:rPr sz="1000" spc="-15" dirty="0">
                <a:latin typeface="Times New Roman"/>
                <a:cs typeface="Times New Roman"/>
              </a:rPr>
              <a:t> Беляев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10" dirty="0">
                <a:latin typeface="Times New Roman"/>
                <a:cs typeface="Times New Roman"/>
              </a:rPr>
              <a:t> др.</a:t>
            </a:r>
            <a:r>
              <a:rPr sz="1000" spc="-15" dirty="0">
                <a:latin typeface="Times New Roman"/>
                <a:cs typeface="Times New Roman"/>
              </a:rPr>
              <a:t> Москва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Металлургия,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1983.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280 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18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Металловедение.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Сталь.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изд.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т.:</a:t>
            </a:r>
            <a:r>
              <a:rPr sz="1000" dirty="0">
                <a:latin typeface="Times New Roman"/>
                <a:cs typeface="Times New Roman"/>
              </a:rPr>
              <a:t> Пер.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нем.</a:t>
            </a:r>
            <a:r>
              <a:rPr sz="1000" dirty="0">
                <a:latin typeface="Times New Roman"/>
                <a:cs typeface="Times New Roman"/>
              </a:rPr>
              <a:t> Т.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Енихе;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ред.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М.Л.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Бернштейна.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1995.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399 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18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Металловедение.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Сталь.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изд.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т.: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Пер.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нем.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Енихе;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ред.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С.Б.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Масленкова.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1995.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399 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18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Металлография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порошковых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покрытий,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полученных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электроискровыми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способами: монография</a:t>
            </a:r>
            <a:r>
              <a:rPr sz="1000" dirty="0">
                <a:latin typeface="Times New Roman"/>
                <a:cs typeface="Times New Roman"/>
              </a:rPr>
              <a:t> / </a:t>
            </a:r>
            <a:r>
              <a:rPr sz="1000" spc="-5" dirty="0">
                <a:latin typeface="Times New Roman"/>
                <a:cs typeface="Times New Roman"/>
              </a:rPr>
              <a:t>В.Н. Гадалов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др.</a:t>
            </a:r>
            <a:r>
              <a:rPr sz="1000" spc="-5" dirty="0">
                <a:latin typeface="Times New Roman"/>
                <a:cs typeface="Times New Roman"/>
              </a:rPr>
              <a:t> 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ИНФРА-М,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2011. 468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18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О.М. Бялік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ін.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Політехніка,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2018. 384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55"/>
              </a:spcBef>
              <a:buFont typeface="Times New Roman"/>
              <a:buAutoNum type="arabicPeriod" startAt="188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Металургія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кольорових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металів: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ч.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В.П.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Грицай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та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ін.;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за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ред.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І.Ф.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Червоного.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Запоріжжя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15" dirty="0">
                <a:latin typeface="Times New Roman"/>
                <a:cs typeface="Times New Roman"/>
              </a:rPr>
              <a:t>ЗДІА,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2011.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Металургія важких металів.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Книга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Технологія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свинцю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цинку.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450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55"/>
              </a:spcBef>
              <a:buFont typeface="Times New Roman"/>
              <a:buAutoNum type="arabicPeriod" startAt="19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Металургія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кольорових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металів: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В.П.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Грицай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ін.;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ред.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І.Ф.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Червоного.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Запоріжжя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ЗДІА,</a:t>
            </a:r>
            <a:r>
              <a:rPr sz="1000" spc="-5" dirty="0">
                <a:latin typeface="Times New Roman"/>
                <a:cs typeface="Times New Roman"/>
              </a:rPr>
              <a:t> 2009.</a:t>
            </a:r>
            <a:r>
              <a:rPr sz="1000" dirty="0">
                <a:latin typeface="Times New Roman"/>
                <a:cs typeface="Times New Roman"/>
              </a:rPr>
              <a:t> Ч.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5. </a:t>
            </a:r>
            <a:r>
              <a:rPr sz="1000" spc="-5" dirty="0">
                <a:latin typeface="Times New Roman"/>
                <a:cs typeface="Times New Roman"/>
              </a:rPr>
              <a:t>Металургія важких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Книга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 </a:t>
            </a:r>
            <a:r>
              <a:rPr sz="1000" spc="-5" dirty="0">
                <a:latin typeface="Times New Roman"/>
                <a:cs typeface="Times New Roman"/>
              </a:rPr>
              <a:t>Технологія</a:t>
            </a:r>
            <a:r>
              <a:rPr sz="1000" dirty="0">
                <a:latin typeface="Times New Roman"/>
                <a:cs typeface="Times New Roman"/>
              </a:rPr>
              <a:t> міді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нікелю. 448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197"/>
              <a:tabLst>
                <a:tab pos="332740" algn="l"/>
              </a:tabLst>
            </a:pPr>
            <a:r>
              <a:rPr sz="1000" spc="-15" dirty="0">
                <a:latin typeface="Times New Roman"/>
                <a:cs typeface="Times New Roman"/>
              </a:rPr>
              <a:t>Методики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спектрального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анализа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универсальном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стилоскопе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СЛУ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АЛ2.851.047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ПС1: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руковод-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ство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пользователя.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Новосибирск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Новосибирский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приборостроительный завод, </a:t>
            </a:r>
            <a:r>
              <a:rPr sz="1000" spc="-10" dirty="0">
                <a:latin typeface="Times New Roman"/>
                <a:cs typeface="Times New Roman"/>
              </a:rPr>
              <a:t>2007.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44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675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197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Медодичні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вказивки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до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лабораторних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работ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дисціпліни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«Металознавство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та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термична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обробва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виливків»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для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студентів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спеціальності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136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Укл.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І.В.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прокопович,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Л.І.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Солоненко.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Одеса,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ОНПУ.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46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19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Методы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измерения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твердости.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Все</a:t>
            </a:r>
            <a:r>
              <a:rPr sz="1000" i="1" spc="10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9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твердомерах.</a:t>
            </a:r>
            <a:r>
              <a:rPr sz="1000" i="1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https://tverdomer.wordpress.com/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2015/07/13/ 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обращения: 13.07.2015).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19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Методы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химико-термической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обработки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стали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газовой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атмосфере.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Центральный</a:t>
            </a:r>
            <a:r>
              <a:rPr sz="1000" i="1" spc="1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металличес-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35665" y="7709382"/>
            <a:ext cx="535876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-635">
              <a:lnSpc>
                <a:spcPts val="1150"/>
              </a:lnSpc>
              <a:spcBef>
                <a:spcPts val="180"/>
              </a:spcBef>
              <a:tabLst>
                <a:tab pos="405765" algn="l"/>
                <a:tab pos="1012825" algn="l"/>
                <a:tab pos="1430655" algn="l"/>
                <a:tab pos="1925955" algn="l"/>
              </a:tabLst>
            </a:pPr>
            <a:r>
              <a:rPr sz="1000" i="1" dirty="0">
                <a:latin typeface="Times New Roman"/>
                <a:cs typeface="Times New Roman"/>
              </a:rPr>
              <a:t>кий	</a:t>
            </a:r>
            <a:r>
              <a:rPr sz="1000" i="1" spc="-5" dirty="0">
                <a:latin typeface="Times New Roman"/>
                <a:cs typeface="Times New Roman"/>
              </a:rPr>
              <a:t>портал	РФ</a:t>
            </a:r>
            <a:r>
              <a:rPr sz="1000" spc="-5" dirty="0">
                <a:latin typeface="Times New Roman"/>
                <a:cs typeface="Times New Roman"/>
              </a:rPr>
              <a:t>.	URL:	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http://metallicheckiy-portal.ru/articles/zashita_ot_korrozii_metalla/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pokritie_stali_v_gazovoi_srede/1 (Дата обращения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20.05.2019).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15661" y="8343361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0</a:t>
            </a:r>
            <a:r>
              <a:rPr sz="1000" b="1" dirty="0">
                <a:latin typeface="Times New Roman"/>
                <a:cs typeface="Times New Roman"/>
              </a:rPr>
              <a:t>2.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5613" y="8661113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0</a:t>
            </a:r>
            <a:r>
              <a:rPr sz="1000" b="1" dirty="0">
                <a:latin typeface="Times New Roman"/>
                <a:cs typeface="Times New Roman"/>
              </a:rPr>
              <a:t>3.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15616" y="8027136"/>
            <a:ext cx="5678170" cy="142176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2740" marR="5080" indent="-320675" algn="just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201.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Механические испытания материалов: лабораторный практикум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Сост.: А.Г. Кипарисов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др.;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предисловие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5" dirty="0">
                <a:latin typeface="Times New Roman"/>
                <a:cs typeface="Times New Roman"/>
              </a:rPr>
              <a:t> введение: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Глявин. Нижний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Новгород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НГТУ,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2004. 81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algn="just">
              <a:lnSpc>
                <a:spcPts val="1150"/>
              </a:lnSpc>
              <a:spcBef>
                <a:spcPts val="195"/>
              </a:spcBef>
            </a:pPr>
            <a:r>
              <a:rPr sz="1000" spc="-5" dirty="0">
                <a:latin typeface="Times New Roman"/>
                <a:cs typeface="Times New Roman"/>
              </a:rPr>
              <a:t>Механіка руйнування матеріалів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міцність конструкцій: збірники наукових праць </a:t>
            </a:r>
            <a:r>
              <a:rPr sz="1000" dirty="0">
                <a:latin typeface="Times New Roman"/>
                <a:cs typeface="Times New Roman"/>
              </a:rPr>
              <a:t>/ за </a:t>
            </a:r>
            <a:r>
              <a:rPr sz="1000" spc="-5" dirty="0">
                <a:latin typeface="Times New Roman"/>
                <a:cs typeface="Times New Roman"/>
              </a:rPr>
              <a:t>заг. </a:t>
            </a:r>
            <a:r>
              <a:rPr sz="1000" dirty="0">
                <a:latin typeface="Times New Roman"/>
                <a:cs typeface="Times New Roman"/>
              </a:rPr>
              <a:t>ред. </a:t>
            </a:r>
            <a:r>
              <a:rPr sz="1000" spc="-5" dirty="0">
                <a:latin typeface="Times New Roman"/>
                <a:cs typeface="Times New Roman"/>
              </a:rPr>
              <a:t>В.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Панасюка. Львів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ФМІ ім. Г.В.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Карпенка НАНУ, 2009.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1024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635" algn="just">
              <a:lnSpc>
                <a:spcPct val="95700"/>
              </a:lnSpc>
              <a:spcBef>
                <a:spcPts val="175"/>
              </a:spcBef>
            </a:pPr>
            <a:r>
              <a:rPr sz="1000" spc="-5" dirty="0">
                <a:latin typeface="Times New Roman"/>
                <a:cs typeface="Times New Roman"/>
              </a:rPr>
              <a:t>Микроструктура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цветных</a:t>
            </a:r>
            <a:r>
              <a:rPr sz="1000" dirty="0">
                <a:latin typeface="Times New Roman"/>
                <a:cs typeface="Times New Roman"/>
              </a:rPr>
              <a:t> 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подшипниковых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сплавов.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Металлургия.</a:t>
            </a:r>
            <a:r>
              <a:rPr sz="1000" i="1" dirty="0">
                <a:latin typeface="Times New Roman"/>
                <a:cs typeface="Times New Roman"/>
              </a:rPr>
              <a:t> MarkMet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https://markmet.ru/kontrol-metalla/mikrostruktura-tsvetnykh-i-podshipnikovykh-splavov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щения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30.03.2017).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ts val="1175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204.</a:t>
            </a:r>
            <a:r>
              <a:rPr sz="1000" b="1" spc="5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Микротвёрдость.</a:t>
            </a:r>
            <a:r>
              <a:rPr sz="1000" spc="6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Исследовательский</a:t>
            </a:r>
            <a:r>
              <a:rPr sz="1000" i="1" spc="6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центр</a:t>
            </a:r>
            <a:r>
              <a:rPr sz="1000" i="1" spc="6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Модификатор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6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6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http://www.modificator.ru</a:t>
            </a:r>
            <a:endParaRPr sz="1000">
              <a:latin typeface="Times New Roman"/>
              <a:cs typeface="Times New Roman"/>
            </a:endParaRPr>
          </a:p>
          <a:p>
            <a:pPr marL="332105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/terms/microhardness.html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20.05.2019).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95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76050" y="4965429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1</a:t>
            </a:r>
            <a:r>
              <a:rPr sz="1000" b="1" dirty="0">
                <a:latin typeface="Times New Roman"/>
                <a:cs typeface="Times New Roman"/>
              </a:rPr>
              <a:t>6.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76041" y="5917924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1</a:t>
            </a:r>
            <a:r>
              <a:rPr sz="1000" b="1" dirty="0">
                <a:latin typeface="Times New Roman"/>
                <a:cs typeface="Times New Roman"/>
              </a:rPr>
              <a:t>9.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75979" y="890266"/>
            <a:ext cx="5680710" cy="58413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2740" indent="-320675" algn="just">
              <a:lnSpc>
                <a:spcPts val="1175"/>
              </a:lnSpc>
              <a:spcBef>
                <a:spcPts val="100"/>
              </a:spcBef>
              <a:buFont typeface="Times New Roman"/>
              <a:buAutoNum type="arabicPeriod" startAt="20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Мікульонок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І.О.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Виготовлення,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монтаж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експлуатація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обладнання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хімічних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виробництв.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НТУУ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«КПІ»,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419 c.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45"/>
              </a:spcBef>
              <a:buFont typeface="Times New Roman"/>
              <a:buAutoNum type="arabicPeriod" startAt="20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Мовчан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В.П.,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Бережний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М.М.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металургії.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Дніпропетровськ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Пороги,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2001.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336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320675" algn="just">
              <a:lnSpc>
                <a:spcPct val="95800"/>
              </a:lnSpc>
              <a:spcBef>
                <a:spcPts val="204"/>
              </a:spcBef>
              <a:buFont typeface="Times New Roman"/>
              <a:buAutoNum type="arabicPeriod" startAt="20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Модифицирование </a:t>
            </a:r>
            <a:r>
              <a:rPr sz="1000" dirty="0">
                <a:latin typeface="Times New Roman"/>
                <a:cs typeface="Times New Roman"/>
              </a:rPr>
              <a:t>мартенситной </a:t>
            </a:r>
            <a:r>
              <a:rPr sz="1000" spc="-5" dirty="0">
                <a:latin typeface="Times New Roman"/>
                <a:cs typeface="Times New Roman"/>
              </a:rPr>
              <a:t>стали редкоземельными </a:t>
            </a:r>
            <a:r>
              <a:rPr sz="1000" dirty="0">
                <a:latin typeface="Times New Roman"/>
                <a:cs typeface="Times New Roman"/>
              </a:rPr>
              <a:t>металлами. </a:t>
            </a:r>
            <a:r>
              <a:rPr sz="1000" spc="-5" dirty="0">
                <a:latin typeface="Times New Roman"/>
                <a:cs typeface="Times New Roman"/>
              </a:rPr>
              <a:t>Амерест. Вся </a:t>
            </a:r>
            <a:r>
              <a:rPr sz="1000" dirty="0">
                <a:latin typeface="Times New Roman"/>
                <a:cs typeface="Times New Roman"/>
              </a:rPr>
              <a:t>гамма </a:t>
            </a:r>
            <a:r>
              <a:rPr sz="1000" spc="-5" dirty="0">
                <a:latin typeface="Times New Roman"/>
                <a:cs typeface="Times New Roman"/>
              </a:rPr>
              <a:t>метал- </a:t>
            </a:r>
            <a:r>
              <a:rPr sz="1000" dirty="0">
                <a:latin typeface="Times New Roman"/>
                <a:cs typeface="Times New Roman"/>
              </a:rPr>
              <a:t> лов.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http://www.amerest.ru/redkozemelnye-metally/modifitsirovanie-martensitnoy-stali.php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обращения 17.04.2017).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0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Мозберг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Р.К.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Материаловедение.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Высш.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шк.,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448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8255" indent="-320040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0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Молотников В.Я., Молотникова А.А. Теория упругости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пластичности. Санкт-Петербург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Лань,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2017.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532 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ts val="1175"/>
              </a:lnSpc>
              <a:spcBef>
                <a:spcPts val="120"/>
              </a:spcBef>
              <a:buFont typeface="Times New Roman"/>
              <a:buAutoNum type="arabicPeriod" startAt="20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Морозов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Ю.Н.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Первая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модель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крешерного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пресса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системы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Гагарина.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Инженерный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сборник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1948.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IV.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3–9.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 algn="just">
              <a:lnSpc>
                <a:spcPct val="95800"/>
              </a:lnSpc>
              <a:spcBef>
                <a:spcPts val="200"/>
              </a:spcBef>
              <a:buFont typeface="Times New Roman"/>
              <a:buAutoNum type="arabicPeriod" startAt="21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Мосандер (Mosander), Карл Густав. </a:t>
            </a:r>
            <a:r>
              <a:rPr sz="1000" i="1" spc="-5" dirty="0">
                <a:latin typeface="Times New Roman"/>
                <a:cs typeface="Times New Roman"/>
              </a:rPr>
              <a:t>Южный федеральный университет. Кафедра </a:t>
            </a:r>
            <a:r>
              <a:rPr sz="1000" i="1" dirty="0">
                <a:latin typeface="Times New Roman"/>
                <a:cs typeface="Times New Roman"/>
              </a:rPr>
              <a:t>физической и 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коллоидной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химии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имени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профессора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В.А.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Когана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http://www.physchem.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chim-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fak.rsu.ru/Source/History/Persones/Mosander.html 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 12.01.2018).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675" algn="just">
              <a:lnSpc>
                <a:spcPct val="95800"/>
              </a:lnSpc>
              <a:spcBef>
                <a:spcPts val="200"/>
              </a:spcBef>
              <a:buFont typeface="Times New Roman"/>
              <a:buAutoNum type="arabicPeriod" startAt="211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Мосичев </a:t>
            </a:r>
            <a:r>
              <a:rPr sz="1000" spc="-20" dirty="0">
                <a:latin typeface="Times New Roman"/>
                <a:cs typeface="Times New Roman"/>
              </a:rPr>
              <a:t>В.И. Николаев Г.И., </a:t>
            </a:r>
            <a:r>
              <a:rPr sz="1000" spc="-25" dirty="0">
                <a:latin typeface="Times New Roman"/>
                <a:cs typeface="Times New Roman"/>
              </a:rPr>
              <a:t>Калинин </a:t>
            </a:r>
            <a:r>
              <a:rPr sz="1000" spc="-20" dirty="0">
                <a:latin typeface="Times New Roman"/>
                <a:cs typeface="Times New Roman"/>
              </a:rPr>
              <a:t>Б.Д. </a:t>
            </a:r>
            <a:r>
              <a:rPr sz="1000" spc="-25" dirty="0">
                <a:latin typeface="Times New Roman"/>
                <a:cs typeface="Times New Roman"/>
              </a:rPr>
              <a:t>Металлы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20" dirty="0">
                <a:latin typeface="Times New Roman"/>
                <a:cs typeface="Times New Roman"/>
              </a:rPr>
              <a:t>сплавы. Анализ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25" dirty="0">
                <a:latin typeface="Times New Roman"/>
                <a:cs typeface="Times New Roman"/>
              </a:rPr>
              <a:t>исследование: </a:t>
            </a:r>
            <a:r>
              <a:rPr sz="1000" dirty="0">
                <a:latin typeface="Times New Roman"/>
                <a:cs typeface="Times New Roman"/>
              </a:rPr>
              <a:t>в 4 </a:t>
            </a:r>
            <a:r>
              <a:rPr sz="1000" spc="-15" dirty="0">
                <a:latin typeface="Times New Roman"/>
                <a:cs typeface="Times New Roman"/>
              </a:rPr>
              <a:t>т.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под </a:t>
            </a:r>
            <a:r>
              <a:rPr sz="1000" dirty="0">
                <a:latin typeface="Times New Roman"/>
                <a:cs typeface="Times New Roman"/>
              </a:rPr>
              <a:t> ред. </a:t>
            </a:r>
            <a:r>
              <a:rPr sz="1000" spc="-5" dirty="0">
                <a:latin typeface="Times New Roman"/>
                <a:cs typeface="Times New Roman"/>
              </a:rPr>
              <a:t>Б.Д. Калинина. Санкт-Петербург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НПО «Профессионал», 2006. Т. </a:t>
            </a:r>
            <a:r>
              <a:rPr sz="1000" dirty="0">
                <a:latin typeface="Times New Roman"/>
                <a:cs typeface="Times New Roman"/>
              </a:rPr>
              <a:t>2. </a:t>
            </a:r>
            <a:r>
              <a:rPr sz="1000" spc="-15" dirty="0">
                <a:latin typeface="Times New Roman"/>
                <a:cs typeface="Times New Roman"/>
              </a:rPr>
              <a:t>Методы атомной </a:t>
            </a:r>
            <a:r>
              <a:rPr sz="1000" spc="-10" dirty="0">
                <a:latin typeface="Times New Roman"/>
                <a:cs typeface="Times New Roman"/>
              </a:rPr>
              <a:t>спект-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роскопии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атомно-эмиссионный,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атомно-абсорбционный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10" dirty="0">
                <a:latin typeface="Times New Roman"/>
                <a:cs typeface="Times New Roman"/>
              </a:rPr>
              <a:t> рентгенофлуоресцентный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анализ.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716 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 algn="just">
              <a:lnSpc>
                <a:spcPct val="95700"/>
              </a:lnSpc>
              <a:spcBef>
                <a:spcPts val="200"/>
              </a:spcBef>
              <a:buFont typeface="Times New Roman"/>
              <a:buAutoNum type="arabicPeriod" startAt="211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Мосичев </a:t>
            </a:r>
            <a:r>
              <a:rPr sz="1000" spc="-20" dirty="0">
                <a:latin typeface="Times New Roman"/>
                <a:cs typeface="Times New Roman"/>
              </a:rPr>
              <a:t>В.И., Калинкин И.П., Николаев Г.И. </a:t>
            </a:r>
            <a:r>
              <a:rPr sz="1000" spc="-25" dirty="0">
                <a:latin typeface="Times New Roman"/>
                <a:cs typeface="Times New Roman"/>
              </a:rPr>
              <a:t>Металлы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20" dirty="0">
                <a:latin typeface="Times New Roman"/>
                <a:cs typeface="Times New Roman"/>
              </a:rPr>
              <a:t>сплавы. Анализ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25" dirty="0">
                <a:latin typeface="Times New Roman"/>
                <a:cs typeface="Times New Roman"/>
              </a:rPr>
              <a:t>исследование: </a:t>
            </a:r>
            <a:r>
              <a:rPr sz="1000" dirty="0">
                <a:latin typeface="Times New Roman"/>
                <a:cs typeface="Times New Roman"/>
              </a:rPr>
              <a:t>в 4 </a:t>
            </a:r>
            <a:r>
              <a:rPr sz="1000" spc="-15" dirty="0">
                <a:latin typeface="Times New Roman"/>
                <a:cs typeface="Times New Roman"/>
              </a:rPr>
              <a:t>т.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под </a:t>
            </a:r>
            <a:r>
              <a:rPr sz="1000" dirty="0">
                <a:latin typeface="Times New Roman"/>
                <a:cs typeface="Times New Roman"/>
              </a:rPr>
              <a:t> ред. </a:t>
            </a:r>
            <a:r>
              <a:rPr sz="1000" spc="-5" dirty="0">
                <a:latin typeface="Times New Roman"/>
                <a:cs typeface="Times New Roman"/>
              </a:rPr>
              <a:t>В.И. Мосичева, И.П. Калинкина, Б.К. Барахтина. Санкт-Петербург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15" dirty="0">
                <a:latin typeface="Times New Roman"/>
                <a:cs typeface="Times New Roman"/>
              </a:rPr>
              <a:t>НПО </a:t>
            </a:r>
            <a:r>
              <a:rPr sz="1000" spc="-25" dirty="0">
                <a:latin typeface="Times New Roman"/>
                <a:cs typeface="Times New Roman"/>
              </a:rPr>
              <a:t>«Профессионал», </a:t>
            </a:r>
            <a:r>
              <a:rPr sz="1000" spc="-20" dirty="0">
                <a:latin typeface="Times New Roman"/>
                <a:cs typeface="Times New Roman"/>
              </a:rPr>
              <a:t> 2007.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Т.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3.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Аналитический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контроль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состава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материалов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черной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цветной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металлургии.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1092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 algn="just">
              <a:lnSpc>
                <a:spcPct val="95800"/>
              </a:lnSpc>
              <a:spcBef>
                <a:spcPts val="204"/>
              </a:spcBef>
              <a:buFont typeface="Times New Roman"/>
              <a:buAutoNum type="arabicPeriod" startAt="211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Мосичев </a:t>
            </a:r>
            <a:r>
              <a:rPr sz="1000" spc="-20" dirty="0">
                <a:latin typeface="Times New Roman"/>
                <a:cs typeface="Times New Roman"/>
              </a:rPr>
              <a:t>В.И., Немец В.М., Теплых В.Ф. </a:t>
            </a:r>
            <a:r>
              <a:rPr sz="1000" spc="-25" dirty="0">
                <a:latin typeface="Times New Roman"/>
                <a:cs typeface="Times New Roman"/>
              </a:rPr>
              <a:t>Металлы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25" dirty="0">
                <a:latin typeface="Times New Roman"/>
                <a:cs typeface="Times New Roman"/>
              </a:rPr>
              <a:t>сплавы. </a:t>
            </a:r>
            <a:r>
              <a:rPr sz="1000" spc="-20" dirty="0">
                <a:latin typeface="Times New Roman"/>
                <a:cs typeface="Times New Roman"/>
              </a:rPr>
              <a:t>Анализ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25" dirty="0">
                <a:latin typeface="Times New Roman"/>
                <a:cs typeface="Times New Roman"/>
              </a:rPr>
              <a:t>исследование: </a:t>
            </a:r>
            <a:r>
              <a:rPr sz="1000" dirty="0">
                <a:latin typeface="Times New Roman"/>
                <a:cs typeface="Times New Roman"/>
              </a:rPr>
              <a:t>в 4 </a:t>
            </a:r>
            <a:r>
              <a:rPr sz="1000" spc="-15" dirty="0">
                <a:latin typeface="Times New Roman"/>
                <a:cs typeface="Times New Roman"/>
              </a:rPr>
              <a:t>т.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20" dirty="0">
                <a:latin typeface="Times New Roman"/>
                <a:cs typeface="Times New Roman"/>
              </a:rPr>
              <a:t>под ред.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В.И.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Мосичева,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И.П.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Калинкина,</a:t>
            </a:r>
            <a:r>
              <a:rPr sz="1000" spc="-20" dirty="0">
                <a:latin typeface="Times New Roman"/>
                <a:cs typeface="Times New Roman"/>
              </a:rPr>
              <a:t> Б.К.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Барахтина.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СПб: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НПО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«Профессионал»,</a:t>
            </a:r>
            <a:r>
              <a:rPr sz="1000" spc="-20" dirty="0">
                <a:latin typeface="Times New Roman"/>
                <a:cs typeface="Times New Roman"/>
              </a:rPr>
              <a:t> 2007.</a:t>
            </a:r>
            <a:r>
              <a:rPr sz="1000" spc="-15" dirty="0">
                <a:latin typeface="Times New Roman"/>
                <a:cs typeface="Times New Roman"/>
              </a:rPr>
              <a:t> Т. </a:t>
            </a:r>
            <a:r>
              <a:rPr sz="1000" spc="-10" dirty="0">
                <a:latin typeface="Times New Roman"/>
                <a:cs typeface="Times New Roman"/>
              </a:rPr>
              <a:t>4.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Масс-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спектрометрия.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Ядерно-физические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радиохимические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методы.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Газы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металлах.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608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320675" algn="just">
              <a:lnSpc>
                <a:spcPct val="95800"/>
              </a:lnSpc>
              <a:spcBef>
                <a:spcPts val="200"/>
              </a:spcBef>
              <a:buFont typeface="Times New Roman"/>
              <a:buAutoNum type="arabicPeriod" startAt="211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Мосоров В.И., Сангадиев Б.Х. диффузионное насыщение углеродистой стали хромом. </a:t>
            </a:r>
            <a:r>
              <a:rPr sz="1000" i="1" spc="-5" dirty="0">
                <a:latin typeface="Times New Roman"/>
                <a:cs typeface="Times New Roman"/>
              </a:rPr>
              <a:t>Техничес- </a:t>
            </a:r>
            <a:r>
              <a:rPr sz="1000" i="1" dirty="0">
                <a:latin typeface="Times New Roman"/>
                <a:cs typeface="Times New Roman"/>
              </a:rPr>
              <a:t> кие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науки-311/2.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Машиноведение</a:t>
            </a:r>
            <a:r>
              <a:rPr sz="1000" i="1" dirty="0">
                <a:latin typeface="Times New Roman"/>
                <a:cs typeface="Times New Roman"/>
              </a:rPr>
              <a:t> и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машиностроение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s://www.sworld</a:t>
            </a:r>
            <a:r>
              <a:rPr sz="1000" spc="-5" dirty="0">
                <a:latin typeface="Times New Roman"/>
                <a:cs typeface="Times New Roman"/>
              </a:rPr>
              <a:t>.com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.ua/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konfer24/563.htm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31.05.2019).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  <a:spcBef>
                <a:spcPts val="150"/>
              </a:spcBef>
            </a:pPr>
            <a:r>
              <a:rPr sz="1000" spc="-10" dirty="0">
                <a:latin typeface="Times New Roman"/>
                <a:cs typeface="Times New Roman"/>
              </a:rPr>
              <a:t>Мухина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И.Ю.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Структура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свойства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новых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литейных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магниевых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сплавов.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spc="-15" dirty="0">
                <a:latin typeface="Times New Roman"/>
                <a:cs typeface="Times New Roman"/>
              </a:rPr>
              <a:t>Литейное</a:t>
            </a:r>
            <a:r>
              <a:rPr sz="1000" i="1" spc="25" dirty="0">
                <a:latin typeface="Times New Roman"/>
                <a:cs typeface="Times New Roman"/>
              </a:rPr>
              <a:t> </a:t>
            </a:r>
            <a:r>
              <a:rPr sz="1000" i="1" spc="-15" dirty="0">
                <a:latin typeface="Times New Roman"/>
                <a:cs typeface="Times New Roman"/>
              </a:rPr>
              <a:t>производство.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2011.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12–14.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320675" algn="just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21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Мухина И.Ю., Дуюнова В.А., Уридия З.П. Перспективные литейные магниевые сплавы. </a:t>
            </a:r>
            <a:r>
              <a:rPr sz="1000" i="1" spc="-5" dirty="0">
                <a:latin typeface="Times New Roman"/>
                <a:cs typeface="Times New Roman"/>
              </a:rPr>
              <a:t>Литей- </a:t>
            </a:r>
            <a:r>
              <a:rPr sz="1000" i="1" dirty="0">
                <a:latin typeface="Times New Roman"/>
                <a:cs typeface="Times New Roman"/>
              </a:rPr>
              <a:t> ное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производство. </a:t>
            </a:r>
            <a:r>
              <a:rPr sz="1000" spc="-5" dirty="0">
                <a:latin typeface="Times New Roman"/>
                <a:cs typeface="Times New Roman"/>
              </a:rPr>
              <a:t>2013.</a:t>
            </a:r>
            <a:r>
              <a:rPr sz="1000" dirty="0">
                <a:latin typeface="Times New Roman"/>
                <a:cs typeface="Times New Roman"/>
              </a:rPr>
              <a:t> 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5. </a:t>
            </a:r>
            <a:r>
              <a:rPr sz="1000" spc="-5" dirty="0">
                <a:latin typeface="Times New Roman"/>
                <a:cs typeface="Times New Roman"/>
              </a:rPr>
              <a:t>С. 2–5.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320675" algn="just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21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Мысик Р.К., Сулицин А.В., Брусницын С.В. Литейные сплавы на основе тяжелых цветных ме-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таллов. Екатеринбург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УФУ им. Б.Н. Ельцина,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2016.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140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635" algn="just">
              <a:lnSpc>
                <a:spcPts val="1150"/>
              </a:lnSpc>
              <a:spcBef>
                <a:spcPts val="195"/>
              </a:spcBef>
            </a:pPr>
            <a:r>
              <a:rPr sz="1000" spc="-5" dirty="0">
                <a:latin typeface="Times New Roman"/>
                <a:cs typeface="Times New Roman"/>
              </a:rPr>
              <a:t>Надійність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обладнання: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підручник.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Г.О.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Оборський,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О.С.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Савєльєва,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А.В. Торопенко, О.Л.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Становський. Одеса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Бахва,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2013.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560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22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Назаренко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В.Р.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Булатна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сталь.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Індія,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Росія,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Черкаси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Інлес,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2013.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436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ts val="1175"/>
              </a:lnSpc>
              <a:spcBef>
                <a:spcPts val="155"/>
              </a:spcBef>
              <a:buFont typeface="Times New Roman"/>
              <a:buAutoNum type="arabicPeriod" startAt="22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Назимок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М.М.,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Шликов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О.К.,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Супрінович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О.С.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Довідник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експерта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дорогоцінних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Воля,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2012.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570 с.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76002" y="6724875"/>
            <a:ext cx="567944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2740" marR="5080" indent="-320675">
              <a:lnSpc>
                <a:spcPts val="1150"/>
              </a:lnSpc>
              <a:spcBef>
                <a:spcPts val="180"/>
              </a:spcBef>
              <a:tabLst>
                <a:tab pos="825500" algn="l"/>
                <a:tab pos="2026920" algn="l"/>
                <a:tab pos="3033395" algn="l"/>
                <a:tab pos="3436620" algn="l"/>
                <a:tab pos="3890010" algn="l"/>
                <a:tab pos="4345305" algn="l"/>
              </a:tabLst>
            </a:pPr>
            <a:r>
              <a:rPr sz="1000" b="1" spc="-5" dirty="0">
                <a:latin typeface="Times New Roman"/>
                <a:cs typeface="Times New Roman"/>
              </a:rPr>
              <a:t>222.</a:t>
            </a:r>
            <a:r>
              <a:rPr sz="1000" b="1" spc="5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Неель	Луи-Эжен-Феликс.	Оофициальный	сайт	РАН.	URL:	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http://www.ras.ru/win/db/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show_per.asp?P=.id-51455.ln-ru (Дата обращения: 05.02.2017).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76034" y="7505160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2</a:t>
            </a:r>
            <a:r>
              <a:rPr sz="1000" b="1" dirty="0">
                <a:latin typeface="Times New Roman"/>
                <a:cs typeface="Times New Roman"/>
              </a:rPr>
              <a:t>4.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76041" y="7822917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2</a:t>
            </a:r>
            <a:r>
              <a:rPr sz="1000" b="1" dirty="0">
                <a:latin typeface="Times New Roman"/>
                <a:cs typeface="Times New Roman"/>
              </a:rPr>
              <a:t>5.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76015" y="7042627"/>
            <a:ext cx="5680075" cy="240030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332740" marR="6350" indent="-320675" algn="just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223.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Нехендзи Юлиан Аркадьевич. </a:t>
            </a:r>
            <a:r>
              <a:rPr sz="1000" i="1" spc="-5" dirty="0">
                <a:latin typeface="Times New Roman"/>
                <a:cs typeface="Times New Roman"/>
              </a:rPr>
              <a:t>85 </a:t>
            </a:r>
            <a:r>
              <a:rPr sz="1000" i="1" dirty="0">
                <a:latin typeface="Times New Roman"/>
                <a:cs typeface="Times New Roman"/>
              </a:rPr>
              <a:t>лет </a:t>
            </a:r>
            <a:r>
              <a:rPr sz="1000" i="1" spc="-5" dirty="0">
                <a:latin typeface="Times New Roman"/>
                <a:cs typeface="Times New Roman"/>
              </a:rPr>
              <a:t>кафедре «Технология литейных </a:t>
            </a:r>
            <a:r>
              <a:rPr sz="1000" i="1" dirty="0">
                <a:latin typeface="Times New Roman"/>
                <a:cs typeface="Times New Roman"/>
              </a:rPr>
              <a:t>процессов» </a:t>
            </a:r>
            <a:r>
              <a:rPr sz="1000" i="1" spc="-5" dirty="0">
                <a:latin typeface="Times New Roman"/>
                <a:cs typeface="Times New Roman"/>
              </a:rPr>
              <a:t>НИТУ «МИ-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СиС»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Сост.: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В.Д.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Белов,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Батышев.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НИТУ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«МИСиС»,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2015.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43–44.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http://misistlp.ru/wp-content/uploads/2015/11/85 </a:t>
            </a:r>
            <a:r>
              <a:rPr sz="1000" spc="-5" dirty="0">
                <a:latin typeface="Times New Roman"/>
                <a:cs typeface="Times New Roman"/>
              </a:rPr>
              <a:t>(Дата обращения 28.02.2018).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  <a:spcBef>
                <a:spcPts val="150"/>
              </a:spcBef>
            </a:pPr>
            <a:r>
              <a:rPr sz="1000" spc="-25" dirty="0">
                <a:latin typeface="Times New Roman"/>
                <a:cs typeface="Times New Roman"/>
              </a:rPr>
              <a:t>Никифоров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В.М.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Технология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металлов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других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конструкционных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материалов.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Санкт-Петербург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Политехника,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2009.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382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Николай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Сергеевич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Акулов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(к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60-летию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рождения).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Инженерно-физический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журнал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1960.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Т.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119.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26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Новиков </a:t>
            </a:r>
            <a:r>
              <a:rPr sz="1000" spc="-5" dirty="0">
                <a:latin typeface="Times New Roman"/>
                <a:cs typeface="Times New Roman"/>
              </a:rPr>
              <a:t>И.И.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Теория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термической обработки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Металлургия,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1986.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480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105" marR="7620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26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Новый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политехнический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словарь.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Большая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Российская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энциклопедия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гл.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ред.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А.Ю.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Ишлинский.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Большая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Российская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энциклопедия, </a:t>
            </a:r>
            <a:r>
              <a:rPr sz="1000" dirty="0">
                <a:latin typeface="Times New Roman"/>
                <a:cs typeface="Times New Roman"/>
              </a:rPr>
              <a:t>2000. </a:t>
            </a:r>
            <a:r>
              <a:rPr sz="1000" spc="-5" dirty="0">
                <a:latin typeface="Times New Roman"/>
                <a:cs typeface="Times New Roman"/>
              </a:rPr>
              <a:t>С. 621.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22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Огородников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В.А.</a:t>
            </a:r>
            <a:r>
              <a:rPr sz="1000" spc="1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Деформируемость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разрушение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spc="1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1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пластическом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формоизмене-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нии. Киев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УМК ВО,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1989. 152 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22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Опейда</a:t>
            </a:r>
            <a:r>
              <a:rPr sz="1000" dirty="0">
                <a:latin typeface="Times New Roman"/>
                <a:cs typeface="Times New Roman"/>
              </a:rPr>
              <a:t> Й., </a:t>
            </a:r>
            <a:r>
              <a:rPr sz="1000" spc="-5" dirty="0">
                <a:latin typeface="Times New Roman"/>
                <a:cs typeface="Times New Roman"/>
              </a:rPr>
              <a:t>Швайка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Глосарій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термінів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хімії.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Донецьк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Вебер, 2008.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758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2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Осинцев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О.Е.,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Федоров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В.Н.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Медь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медные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сплавы.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Отечественные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зарубежные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марки: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вочник.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Инновационное машиностроение, 2016.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360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96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938522" y="1043938"/>
            <a:ext cx="35560" cy="6350"/>
          </a:xfrm>
          <a:custGeom>
            <a:avLst/>
            <a:gdLst/>
            <a:ahLst/>
            <a:cxnLst/>
            <a:rect l="l" t="t" r="r" b="b"/>
            <a:pathLst>
              <a:path w="35560" h="6350">
                <a:moveTo>
                  <a:pt x="35049" y="0"/>
                </a:moveTo>
                <a:lnTo>
                  <a:pt x="0" y="0"/>
                </a:lnTo>
                <a:lnTo>
                  <a:pt x="0" y="6096"/>
                </a:lnTo>
                <a:lnTo>
                  <a:pt x="35049" y="6096"/>
                </a:lnTo>
                <a:lnTo>
                  <a:pt x="350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15614" y="4698726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4</a:t>
            </a:r>
            <a:r>
              <a:rPr sz="1000" b="1" dirty="0">
                <a:latin typeface="Times New Roman"/>
                <a:cs typeface="Times New Roman"/>
              </a:rPr>
              <a:t>3.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5535" y="890266"/>
            <a:ext cx="5679440" cy="86544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2740" marR="5080" indent="-320040" algn="just">
              <a:lnSpc>
                <a:spcPts val="1150"/>
              </a:lnSpc>
              <a:spcBef>
                <a:spcPts val="180"/>
              </a:spcBef>
              <a:buFont typeface="Times New Roman"/>
              <a:buAutoNum type="arabicPeriod" startAt="23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Основи </a:t>
            </a:r>
            <a:r>
              <a:rPr sz="1000" spc="-5" dirty="0">
                <a:latin typeface="Times New Roman"/>
                <a:cs typeface="Times New Roman"/>
              </a:rPr>
              <a:t>металургійного виробництва металів </a:t>
            </a:r>
            <a:r>
              <a:rPr sz="1000" dirty="0">
                <a:latin typeface="Times New Roman"/>
                <a:cs typeface="Times New Roman"/>
              </a:rPr>
              <a:t>і сплавів / Д.Ф. </a:t>
            </a:r>
            <a:r>
              <a:rPr sz="1000" spc="-5" dirty="0">
                <a:latin typeface="Times New Roman"/>
                <a:cs typeface="Times New Roman"/>
              </a:rPr>
              <a:t>Чернега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ін.; </a:t>
            </a:r>
            <a:r>
              <a:rPr sz="1000" dirty="0">
                <a:latin typeface="Times New Roman"/>
                <a:cs typeface="Times New Roman"/>
              </a:rPr>
              <a:t>за ред. Д.Ф. </a:t>
            </a:r>
            <a:r>
              <a:rPr sz="1000" spc="-5" dirty="0">
                <a:latin typeface="Times New Roman"/>
                <a:cs typeface="Times New Roman"/>
              </a:rPr>
              <a:t>Чернеги.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Вища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школа, 2006. 503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231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Основи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творення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машин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М.Я.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Бучинський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та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ін.;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за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ред.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О.В.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Горика.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Харків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НТМТ,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2017.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448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3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Основы </a:t>
            </a:r>
            <a:r>
              <a:rPr sz="1000" spc="-5" dirty="0">
                <a:latin typeface="Times New Roman"/>
                <a:cs typeface="Times New Roman"/>
              </a:rPr>
              <a:t>материаловедения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И.И. Сидорин, Г.Ф. Косолапов, В.И. Макарова </a:t>
            </a:r>
            <a:r>
              <a:rPr sz="1000" dirty="0">
                <a:latin typeface="Times New Roman"/>
                <a:cs typeface="Times New Roman"/>
              </a:rPr>
              <a:t>и др.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Маши-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ностроение,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1976. 436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 algn="just">
              <a:lnSpc>
                <a:spcPct val="95800"/>
              </a:lnSpc>
              <a:spcBef>
                <a:spcPts val="175"/>
              </a:spcBef>
              <a:buFont typeface="Times New Roman"/>
              <a:buAutoNum type="arabicPeriod" startAt="23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Павлов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М.Д.,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Чердынцев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В.В.,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Степашкин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А.А.,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Данилов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В.Д.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dirty="0">
                <a:latin typeface="Times New Roman"/>
                <a:cs typeface="Times New Roman"/>
              </a:rPr>
              <a:t> 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свойства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стали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30ХГСА после лазерно-плазменного азотирования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наноструктурирования. </a:t>
            </a:r>
            <a:r>
              <a:rPr sz="1000" i="1" spc="-5" dirty="0">
                <a:latin typeface="Times New Roman"/>
                <a:cs typeface="Times New Roman"/>
              </a:rPr>
              <a:t>Современные про- </a:t>
            </a:r>
            <a:r>
              <a:rPr sz="1000" i="1" dirty="0">
                <a:latin typeface="Times New Roman"/>
                <a:cs typeface="Times New Roman"/>
              </a:rPr>
              <a:t> блемы </a:t>
            </a:r>
            <a:r>
              <a:rPr sz="1000" i="1" spc="-5" dirty="0">
                <a:latin typeface="Times New Roman"/>
                <a:cs typeface="Times New Roman"/>
              </a:rPr>
              <a:t>науки </a:t>
            </a:r>
            <a:r>
              <a:rPr sz="1000" i="1" dirty="0">
                <a:latin typeface="Times New Roman"/>
                <a:cs typeface="Times New Roman"/>
              </a:rPr>
              <a:t>и </a:t>
            </a:r>
            <a:r>
              <a:rPr sz="1000" i="1" spc="-5" dirty="0">
                <a:latin typeface="Times New Roman"/>
                <a:cs typeface="Times New Roman"/>
              </a:rPr>
              <a:t>образования</a:t>
            </a:r>
            <a:r>
              <a:rPr sz="1000" spc="-5" dirty="0">
                <a:latin typeface="Times New Roman"/>
                <a:cs typeface="Times New Roman"/>
              </a:rPr>
              <a:t>. 2013. </a:t>
            </a:r>
            <a:r>
              <a:rPr sz="1000" dirty="0">
                <a:latin typeface="Times New Roman"/>
                <a:cs typeface="Times New Roman"/>
              </a:rPr>
              <a:t>№ </a:t>
            </a:r>
            <a:r>
              <a:rPr sz="1000" spc="-5" dirty="0">
                <a:latin typeface="Times New Roman"/>
                <a:cs typeface="Times New Roman"/>
              </a:rPr>
              <a:t>6. URL: https://science-education.ru/ru/article/view? id=10986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03.06.2019).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23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Пахаренко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В.Л.,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Марчук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М.М.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технологія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конструкційних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(ме-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талургія, ливарне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виробництво). Рівне, 2009. 182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675" algn="just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236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Пахолюк </a:t>
            </a:r>
            <a:r>
              <a:rPr sz="1000" spc="-5" dirty="0">
                <a:latin typeface="Times New Roman"/>
                <a:cs typeface="Times New Roman"/>
              </a:rPr>
              <a:t>А.П., Пахолюк О.А. Основи матеріалознавства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конструкційні </a:t>
            </a:r>
            <a:r>
              <a:rPr sz="1000" dirty="0">
                <a:latin typeface="Times New Roman"/>
                <a:cs typeface="Times New Roman"/>
              </a:rPr>
              <a:t>матеріали : </a:t>
            </a:r>
            <a:r>
              <a:rPr sz="1000" spc="-5" dirty="0">
                <a:latin typeface="Times New Roman"/>
                <a:cs typeface="Times New Roman"/>
              </a:rPr>
              <a:t>посібник.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Львів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Світ,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2005. 172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675" algn="just">
              <a:lnSpc>
                <a:spcPct val="95700"/>
              </a:lnSpc>
              <a:spcBef>
                <a:spcPts val="170"/>
              </a:spcBef>
              <a:buFont typeface="Times New Roman"/>
              <a:buAutoNum type="arabicPeriod" startAt="23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Пикунов М.В., Курдюмов А.В., Фомин Б.А. Анатолий Григорьевич Спасский: (Специалист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обл.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литейн.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пр-ва.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85-летию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дня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рождения.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1895–1970).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Изв.</a:t>
            </a:r>
            <a:r>
              <a:rPr sz="1000" i="1" spc="6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вузов.</a:t>
            </a:r>
            <a:r>
              <a:rPr sz="1000" i="1" spc="6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Цв.</a:t>
            </a:r>
            <a:r>
              <a:rPr sz="1000" i="1" spc="6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металлургия.</a:t>
            </a:r>
            <a:r>
              <a:rPr sz="1000" i="1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1980.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109–110.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45"/>
              </a:spcBef>
              <a:buFont typeface="Times New Roman"/>
              <a:buAutoNum type="arabicPeriod" startAt="23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Писаренко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Г.С.,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Квітка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О.Л.,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Уманський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Е.С.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Опір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Вища</a:t>
            </a:r>
            <a:r>
              <a:rPr sz="1000" spc="-5" dirty="0">
                <a:latin typeface="Times New Roman"/>
                <a:cs typeface="Times New Roman"/>
              </a:rPr>
              <a:t> шк.,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1993. 655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3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Платина, ее сплавы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композиционные материалы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Е.В. Васильева </a:t>
            </a:r>
            <a:r>
              <a:rPr sz="1000" dirty="0">
                <a:latin typeface="Times New Roman"/>
                <a:cs typeface="Times New Roman"/>
              </a:rPr>
              <a:t>и др.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Металлургия,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1980.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296 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20"/>
              </a:spcBef>
              <a:buFont typeface="Times New Roman"/>
              <a:buAutoNum type="arabicPeriod" startAt="23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Плоткин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С.Я.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Пётр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Григорьевич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Соболевский.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Наука,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1966.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127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67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3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Плохов А.В., Попелюх А.И., Плотникова Н.В. Физические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механические свойства материалов.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Новосибирск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НГТУ,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2018. 554 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 algn="just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23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Помарін Ю.М., Бялік О.М., Григоренко Г.М. Вплив газів на </a:t>
            </a:r>
            <a:r>
              <a:rPr sz="1000" dirty="0">
                <a:latin typeface="Times New Roman"/>
                <a:cs typeface="Times New Roman"/>
              </a:rPr>
              <a:t>структуру та </a:t>
            </a:r>
            <a:r>
              <a:rPr sz="1000" spc="-5" dirty="0">
                <a:latin typeface="Times New Roman"/>
                <a:cs typeface="Times New Roman"/>
              </a:rPr>
              <a:t>властивості металів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сплавів. Київ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НТУУ «КПІ»,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2007.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128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  <a:p>
            <a:pPr marL="332740" marR="6350" algn="just">
              <a:lnSpc>
                <a:spcPts val="1150"/>
              </a:lnSpc>
              <a:spcBef>
                <a:spcPts val="195"/>
              </a:spcBef>
            </a:pPr>
            <a:r>
              <a:rPr sz="1000" spc="-5" dirty="0">
                <a:latin typeface="Times New Roman"/>
                <a:cs typeface="Times New Roman"/>
              </a:rPr>
              <a:t>Попович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Голубець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матеріалознавство: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кн.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Книга </a:t>
            </a:r>
            <a:r>
              <a:rPr sz="1000" dirty="0">
                <a:latin typeface="Times New Roman"/>
                <a:cs typeface="Times New Roman"/>
              </a:rPr>
              <a:t>II. </a:t>
            </a:r>
            <a:r>
              <a:rPr sz="1000" spc="-5" dirty="0">
                <a:latin typeface="Times New Roman"/>
                <a:cs typeface="Times New Roman"/>
              </a:rPr>
              <a:t>Суми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ВТД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Університетська книга, 2002. 260 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ts val="1175"/>
              </a:lnSpc>
              <a:spcBef>
                <a:spcPts val="125"/>
              </a:spcBef>
              <a:buFont typeface="Times New Roman"/>
              <a:buAutoNum type="arabicPeriod" startAt="244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Попович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В.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Технологія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конструкційних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матеріалів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матеріалознавство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словник-довідник.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Львів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Світ,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2010.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304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4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Пособие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 </a:t>
            </a:r>
            <a:r>
              <a:rPr sz="1000" spc="-5" dirty="0">
                <a:latin typeface="Times New Roman"/>
                <a:cs typeface="Times New Roman"/>
              </a:rPr>
              <a:t>лабораторным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работам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И.Г.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Сизов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5" dirty="0">
                <a:latin typeface="Times New Roman"/>
                <a:cs typeface="Times New Roman"/>
              </a:rPr>
              <a:t> др.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Улан-Удэ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ВСГТУ,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2006.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238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4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Прокопович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Л.В.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Дендриты: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полемика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продолжается.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Труды</a:t>
            </a:r>
            <a:r>
              <a:rPr sz="1000" i="1" spc="7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Одесского</a:t>
            </a:r>
            <a:r>
              <a:rPr sz="1000" i="1" spc="7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политехнического</a:t>
            </a:r>
            <a:r>
              <a:rPr sz="1000" i="1" spc="8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униве-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рситета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2006. </a:t>
            </a:r>
            <a:r>
              <a:rPr sz="1000" spc="-5" dirty="0">
                <a:latin typeface="Times New Roman"/>
                <a:cs typeface="Times New Roman"/>
              </a:rPr>
              <a:t>Вып. 2(26). С. 193–197.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24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Прокошкин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Д.А.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Павел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Петрович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Аносов.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Наука,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296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4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Раскин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Н.М. </a:t>
            </a:r>
            <a:r>
              <a:rPr sz="1000" dirty="0">
                <a:latin typeface="Times New Roman"/>
                <a:cs typeface="Times New Roman"/>
              </a:rPr>
              <a:t>Аполлос Аполлосович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Мусин-Пушкин.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Ленинград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Наука, 1981.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157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55"/>
              </a:spcBef>
              <a:buFont typeface="Times New Roman"/>
              <a:buAutoNum type="arabicPeriod" startAt="24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Ржонсницкий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Б.Н.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Николай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Вениаминович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Калакуцкий.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Люди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русской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науки.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Техника.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Наука.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1965.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208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5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Рижов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А.П.,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Соколовська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І.Є.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Конспект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лекцій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дисципліни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«Конструкційні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вогнестійкі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ріали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теплоенергетиці».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Кам’янське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ДДТУ,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2016. 83 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25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Руденко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Л.Ф.,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Говорун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Т.П.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сплави.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Суми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Сум.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держ.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ун-т, 2012.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170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5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Салтыков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С.А.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Стереометрическая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металлография.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1976. 270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25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Самохоцкий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А.И.,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Кунявский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М.Н.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Лабораторные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работы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металловедению.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Маши-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ностроение,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1971. 184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ts val="1175"/>
              </a:lnSpc>
              <a:spcBef>
                <a:spcPts val="120"/>
              </a:spcBef>
              <a:buFont typeface="Times New Roman"/>
              <a:buAutoNum type="arabicPeriod" startAt="250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Секреты</a:t>
            </a:r>
            <a:r>
              <a:rPr sz="1000" spc="3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крылатого</a:t>
            </a:r>
            <a:r>
              <a:rPr sz="1000" spc="3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металла.</a:t>
            </a:r>
            <a:r>
              <a:rPr sz="1000" spc="3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Ридус.</a:t>
            </a:r>
            <a:r>
              <a:rPr sz="1000" spc="3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3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s://w</a:t>
            </a:r>
            <a:r>
              <a:rPr sz="1000" spc="-5" dirty="0">
                <a:latin typeface="Times New Roman"/>
                <a:cs typeface="Times New Roman"/>
              </a:rPr>
              <a:t>ww.r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idus.ru/news/183018</a:t>
            </a:r>
            <a:r>
              <a:rPr sz="1000" spc="3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3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12.01.2018).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55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Сент-Клер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Девиль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А.Э.,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Дебре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Анри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Жюль.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платине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сопутствующих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ей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металлах.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i="1" spc="-15" dirty="0">
                <a:latin typeface="Times New Roman"/>
                <a:cs typeface="Times New Roman"/>
              </a:rPr>
              <a:t>Известия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15" dirty="0">
                <a:latin typeface="Times New Roman"/>
                <a:cs typeface="Times New Roman"/>
              </a:rPr>
              <a:t>института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по</a:t>
            </a:r>
            <a:r>
              <a:rPr sz="1000" i="1" spc="-15" dirty="0">
                <a:latin typeface="Times New Roman"/>
                <a:cs typeface="Times New Roman"/>
              </a:rPr>
              <a:t> изучению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платины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и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15" dirty="0">
                <a:latin typeface="Times New Roman"/>
                <a:cs typeface="Times New Roman"/>
              </a:rPr>
              <a:t>других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15" dirty="0">
                <a:latin typeface="Times New Roman"/>
                <a:cs typeface="Times New Roman"/>
              </a:rPr>
              <a:t>благородных металлов</a:t>
            </a:r>
            <a:r>
              <a:rPr sz="1000" spc="-15" dirty="0">
                <a:latin typeface="Times New Roman"/>
                <a:cs typeface="Times New Roman"/>
              </a:rPr>
              <a:t>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1929.</a:t>
            </a:r>
            <a:r>
              <a:rPr sz="1000" spc="-15" dirty="0">
                <a:latin typeface="Times New Roman"/>
                <a:cs typeface="Times New Roman"/>
              </a:rPr>
              <a:t> Вып.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7.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29-35.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25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Середа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Б.П.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термічна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чорних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кольорових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Запоріжжя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поріз.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держ.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інж.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акад.,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2008.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302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25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Січкаренко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К.О.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Розроблення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нових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речовин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світі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Україні.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Маркетинг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і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мене-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джмент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інновацій</a:t>
            </a:r>
            <a:r>
              <a:rPr sz="1000" spc="-5" dirty="0">
                <a:latin typeface="Times New Roman"/>
                <a:cs typeface="Times New Roman"/>
              </a:rPr>
              <a:t>. </a:t>
            </a:r>
            <a:r>
              <a:rPr sz="1000" dirty="0">
                <a:latin typeface="Times New Roman"/>
                <a:cs typeface="Times New Roman"/>
              </a:rPr>
              <a:t>2015.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 4.</a:t>
            </a:r>
            <a:r>
              <a:rPr sz="1000" spc="-5" dirty="0">
                <a:latin typeface="Times New Roman"/>
                <a:cs typeface="Times New Roman"/>
              </a:rPr>
              <a:t> С.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154–162.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255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Скворцов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А.В.,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Схиртладзе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А.Г.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Основы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технологии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автоматизированных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машиностроительных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производств. Москва, Берлин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Директ-Медиа,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2017.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635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040">
              <a:lnSpc>
                <a:spcPts val="1175"/>
              </a:lnSpc>
              <a:spcBef>
                <a:spcPts val="114"/>
              </a:spcBef>
              <a:buFont typeface="Times New Roman"/>
              <a:buAutoNum type="arabicPeriod" startAt="255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Скуріхін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В.І.,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Гарбуз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Н.В.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технологія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матеріалів: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конспект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лекцій.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Харків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ХНУМГ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ім. О.М. Бекетова, 2018.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59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60"/>
              <a:tabLst>
                <a:tab pos="333375" algn="l"/>
              </a:tabLst>
            </a:pPr>
            <a:r>
              <a:rPr sz="1000" spc="-30" dirty="0">
                <a:latin typeface="Times New Roman"/>
                <a:cs typeface="Times New Roman"/>
              </a:rPr>
              <a:t>Смолмен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Р.,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Ашби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К.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Современная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металлография: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Перев.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англ.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Москва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Атомиздат,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1970.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196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97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75975" y="6362176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8</a:t>
            </a:r>
            <a:r>
              <a:rPr sz="1000" b="1" dirty="0">
                <a:latin typeface="Times New Roman"/>
                <a:cs typeface="Times New Roman"/>
              </a:rPr>
              <a:t>1.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75931" y="6679927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8</a:t>
            </a:r>
            <a:r>
              <a:rPr sz="1000" b="1" dirty="0">
                <a:latin typeface="Times New Roman"/>
                <a:cs typeface="Times New Roman"/>
              </a:rPr>
              <a:t>2.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76040" y="7289527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2</a:t>
            </a:r>
            <a:r>
              <a:rPr sz="1000" b="1" spc="-5" dirty="0">
                <a:latin typeface="Times New Roman"/>
                <a:cs typeface="Times New Roman"/>
              </a:rPr>
              <a:t>8</a:t>
            </a:r>
            <a:r>
              <a:rPr sz="1000" b="1" dirty="0">
                <a:latin typeface="Times New Roman"/>
                <a:cs typeface="Times New Roman"/>
              </a:rPr>
              <a:t>3.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75956" y="890266"/>
            <a:ext cx="5680075" cy="657860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332740" marR="5080" indent="-320040" algn="just">
              <a:lnSpc>
                <a:spcPct val="95800"/>
              </a:lnSpc>
              <a:spcBef>
                <a:spcPts val="150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Снядецкий </a:t>
            </a:r>
            <a:r>
              <a:rPr sz="1000" spc="-20" dirty="0">
                <a:latin typeface="Times New Roman"/>
                <a:cs typeface="Times New Roman"/>
              </a:rPr>
              <a:t>Анджей (30 ноября 1768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15" dirty="0">
                <a:latin typeface="Times New Roman"/>
                <a:cs typeface="Times New Roman"/>
              </a:rPr>
              <a:t>12 </a:t>
            </a:r>
            <a:r>
              <a:rPr sz="1000" spc="-20" dirty="0">
                <a:latin typeface="Times New Roman"/>
                <a:cs typeface="Times New Roman"/>
              </a:rPr>
              <a:t>мая 1838). </a:t>
            </a:r>
            <a:r>
              <a:rPr sz="1000" i="1" spc="-25" dirty="0">
                <a:latin typeface="Times New Roman"/>
                <a:cs typeface="Times New Roman"/>
              </a:rPr>
              <a:t>Слонимский государственный медицинский </a:t>
            </a:r>
            <a:r>
              <a:rPr sz="1000" i="1" spc="-20" dirty="0">
                <a:latin typeface="Times New Roman"/>
                <a:cs typeface="Times New Roman"/>
              </a:rPr>
              <a:t>кол- 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ледж</a:t>
            </a:r>
            <a:r>
              <a:rPr sz="1000" spc="-20" dirty="0">
                <a:latin typeface="Times New Roman"/>
                <a:cs typeface="Times New Roman"/>
              </a:rPr>
              <a:t>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URL: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  <a:hlinkClick r:id="rId2"/>
              </a:rPr>
              <a:t>http://slonimsmc.grodno.by/museum/Histori%20med/Belarus/Ludi/Sniadeckis.htm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ращения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12.01.2018).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45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Соловьев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Ю.И.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Николай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Семенович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Курнаков: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1860–1941.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Наука,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1986.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272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675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Сорби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Генри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Клифтон.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Личности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https://persons-info.com/persons/SORBI_Genri_Klifton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30" dirty="0">
                <a:latin typeface="Times New Roman"/>
                <a:cs typeface="Times New Roman"/>
              </a:rPr>
              <a:t>Справочник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по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чугунному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литью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под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ред.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Н.Г.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Гершовича.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Ленинград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Машиностроение,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1978.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758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Станіди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рідкісноземельних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перехідних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металів: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монографія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В.В.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Ромака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Львів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Вид-во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Львів. політехніки,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2015.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224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Степанов</a:t>
            </a:r>
            <a:r>
              <a:rPr sz="1000" spc="-10" dirty="0">
                <a:latin typeface="Times New Roman"/>
                <a:cs typeface="Times New Roman"/>
              </a:rPr>
              <a:t> Н.П.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Биографические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сведения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 </a:t>
            </a:r>
            <a:r>
              <a:rPr sz="1000" spc="-15" dirty="0">
                <a:latin typeface="Times New Roman"/>
                <a:cs typeface="Times New Roman"/>
              </a:rPr>
              <a:t>некоторых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деятелях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15" dirty="0">
                <a:latin typeface="Times New Roman"/>
                <a:cs typeface="Times New Roman"/>
              </a:rPr>
              <a:t>области</a:t>
            </a:r>
            <a:r>
              <a:rPr sz="1000" spc="-10" dirty="0">
                <a:latin typeface="Times New Roman"/>
                <a:cs typeface="Times New Roman"/>
              </a:rPr>
              <a:t> русского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платинового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дела.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Известия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Ин-та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по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15" dirty="0">
                <a:latin typeface="Times New Roman"/>
                <a:cs typeface="Times New Roman"/>
              </a:rPr>
              <a:t>изучению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платины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и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других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благородных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15" dirty="0">
                <a:latin typeface="Times New Roman"/>
                <a:cs typeface="Times New Roman"/>
              </a:rPr>
              <a:t>металлов</a:t>
            </a:r>
            <a:r>
              <a:rPr sz="1000" spc="-15" dirty="0">
                <a:latin typeface="Times New Roman"/>
                <a:cs typeface="Times New Roman"/>
              </a:rPr>
              <a:t>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Вып. </a:t>
            </a:r>
            <a:r>
              <a:rPr sz="1000" spc="-5" dirty="0">
                <a:latin typeface="Times New Roman"/>
                <a:cs typeface="Times New Roman"/>
              </a:rPr>
              <a:t>5.</a:t>
            </a:r>
            <a:r>
              <a:rPr sz="1000" spc="-15" dirty="0">
                <a:latin typeface="Times New Roman"/>
                <a:cs typeface="Times New Roman"/>
              </a:rPr>
              <a:t> 1927.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Степин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В.В.,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Курбатова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В.И.,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Федорова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Н.Д.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Анализ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черных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сплавов.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таллургия, 1980.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272. с.</a:t>
            </a:r>
            <a:endParaRPr sz="1000">
              <a:latin typeface="Times New Roman"/>
              <a:cs typeface="Times New Roman"/>
            </a:endParaRPr>
          </a:p>
          <a:p>
            <a:pPr marL="332105" marR="6985" indent="-320040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Стоунхэм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А.М.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Теория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дефектов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твердых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телах.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Т.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1.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Электронная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дефектов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электриках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полупроводниках.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Мир,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1978.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569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320675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261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Стрижко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Л.С.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Металлургия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золота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серебра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учебное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пособие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вузов.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МИСИС,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2001.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336 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Сучасне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матеріалознавство </a:t>
            </a:r>
            <a:r>
              <a:rPr sz="1000" spc="-20" dirty="0">
                <a:latin typeface="Times New Roman"/>
                <a:cs typeface="Times New Roman"/>
              </a:rPr>
              <a:t>ХХІ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сторіччя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редкол.: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І.К.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Походня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та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ін.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Київ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Наук.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думка,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1998.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659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Тамм</a:t>
            </a:r>
            <a:r>
              <a:rPr sz="1000" spc="-5" dirty="0">
                <a:latin typeface="Times New Roman"/>
                <a:cs typeface="Times New Roman"/>
              </a:rPr>
              <a:t> И.Е.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Яков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Ильич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Френкель.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Успехи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физических </a:t>
            </a:r>
            <a:r>
              <a:rPr sz="1000" i="1" spc="-5" dirty="0">
                <a:latin typeface="Times New Roman"/>
                <a:cs typeface="Times New Roman"/>
              </a:rPr>
              <a:t>наук</a:t>
            </a:r>
            <a:r>
              <a:rPr sz="1000" spc="-5" dirty="0">
                <a:latin typeface="Times New Roman"/>
                <a:cs typeface="Times New Roman"/>
              </a:rPr>
              <a:t>. 1962. </a:t>
            </a:r>
            <a:r>
              <a:rPr sz="1000" dirty="0">
                <a:latin typeface="Times New Roman"/>
                <a:cs typeface="Times New Roman"/>
              </a:rPr>
              <a:t>Т. </a:t>
            </a:r>
            <a:r>
              <a:rPr sz="1000" spc="-5" dirty="0">
                <a:latin typeface="Times New Roman"/>
                <a:cs typeface="Times New Roman"/>
              </a:rPr>
              <a:t>LXXVI,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3.</a:t>
            </a:r>
            <a:r>
              <a:rPr sz="1000" spc="-5" dirty="0">
                <a:latin typeface="Times New Roman"/>
                <a:cs typeface="Times New Roman"/>
              </a:rPr>
              <a:t> 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414.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Таран</a:t>
            </a:r>
            <a:r>
              <a:rPr sz="1000" spc="-5" dirty="0">
                <a:latin typeface="Times New Roman"/>
                <a:cs typeface="Times New Roman"/>
              </a:rPr>
              <a:t> Б.П.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сплави. Харків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НТУ «ХПІ»,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2009.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336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Твердые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сплавы.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Взаимосвязь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структуры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свойств.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Poznayka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https://poznayka.org/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s82473t1.html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 обращения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10.07.2018).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Тейлор</a:t>
            </a:r>
            <a:r>
              <a:rPr sz="1000" spc="-5" dirty="0">
                <a:latin typeface="Times New Roman"/>
                <a:cs typeface="Times New Roman"/>
              </a:rPr>
              <a:t> А.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Рентгеновская металлография. Москва</a:t>
            </a:r>
            <a:r>
              <a:rPr sz="1000" dirty="0">
                <a:latin typeface="Times New Roman"/>
                <a:cs typeface="Times New Roman"/>
              </a:rPr>
              <a:t> : </a:t>
            </a:r>
            <a:r>
              <a:rPr sz="1000" spc="-5" dirty="0">
                <a:latin typeface="Times New Roman"/>
                <a:cs typeface="Times New Roman"/>
              </a:rPr>
              <a:t>Металлургия,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1965. 664 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61"/>
              <a:tabLst>
                <a:tab pos="333375" algn="l"/>
                <a:tab pos="984250" algn="l"/>
                <a:tab pos="1244600" algn="l"/>
                <a:tab pos="2635885" algn="l"/>
                <a:tab pos="3224530" algn="l"/>
                <a:tab pos="3846829" algn="l"/>
                <a:tab pos="4420870" algn="l"/>
                <a:tab pos="4859020" algn="l"/>
              </a:tabLst>
            </a:pPr>
            <a:r>
              <a:rPr sz="1000" spc="-5" dirty="0">
                <a:latin typeface="Times New Roman"/>
                <a:cs typeface="Times New Roman"/>
              </a:rPr>
              <a:t>Термічн</a:t>
            </a:r>
            <a:r>
              <a:rPr sz="1000" dirty="0">
                <a:latin typeface="Times New Roman"/>
                <a:cs typeface="Times New Roman"/>
              </a:rPr>
              <a:t>а	та	х</a:t>
            </a:r>
            <a:r>
              <a:rPr sz="1000" spc="-5" dirty="0">
                <a:latin typeface="Times New Roman"/>
                <a:cs typeface="Times New Roman"/>
              </a:rPr>
              <a:t>і</a:t>
            </a:r>
            <a:r>
              <a:rPr sz="1000" dirty="0">
                <a:latin typeface="Times New Roman"/>
                <a:cs typeface="Times New Roman"/>
              </a:rPr>
              <a:t>м</a:t>
            </a:r>
            <a:r>
              <a:rPr sz="1000" spc="-5" dirty="0">
                <a:latin typeface="Times New Roman"/>
                <a:cs typeface="Times New Roman"/>
              </a:rPr>
              <a:t>і</a:t>
            </a:r>
            <a:r>
              <a:rPr sz="1000" dirty="0">
                <a:latin typeface="Times New Roman"/>
                <a:cs typeface="Times New Roman"/>
              </a:rPr>
              <a:t>к</a:t>
            </a:r>
            <a:r>
              <a:rPr sz="1000" spc="-5" dirty="0">
                <a:latin typeface="Times New Roman"/>
                <a:cs typeface="Times New Roman"/>
              </a:rPr>
              <a:t>о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" dirty="0">
                <a:latin typeface="Times New Roman"/>
                <a:cs typeface="Times New Roman"/>
              </a:rPr>
              <a:t>термічн</a:t>
            </a:r>
            <a:r>
              <a:rPr sz="1000" dirty="0">
                <a:latin typeface="Times New Roman"/>
                <a:cs typeface="Times New Roman"/>
              </a:rPr>
              <a:t>о</a:t>
            </a:r>
            <a:r>
              <a:rPr sz="1000" spc="-5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р</a:t>
            </a:r>
            <a:r>
              <a:rPr sz="1000" spc="-5" dirty="0">
                <a:latin typeface="Times New Roman"/>
                <a:cs typeface="Times New Roman"/>
              </a:rPr>
              <a:t>обк</a:t>
            </a:r>
            <a:r>
              <a:rPr sz="1000" dirty="0">
                <a:latin typeface="Times New Roman"/>
                <a:cs typeface="Times New Roman"/>
              </a:rPr>
              <a:t>а	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dirty="0">
                <a:latin typeface="Times New Roman"/>
                <a:cs typeface="Times New Roman"/>
              </a:rPr>
              <a:t>.	</a:t>
            </a:r>
            <a:r>
              <a:rPr sz="1000" i="1" dirty="0">
                <a:latin typeface="Times New Roman"/>
                <a:cs typeface="Times New Roman"/>
              </a:rPr>
              <a:t>Н</a:t>
            </a:r>
            <a:r>
              <a:rPr sz="1000" i="1" spc="-5" dirty="0">
                <a:latin typeface="Times New Roman"/>
                <a:cs typeface="Times New Roman"/>
              </a:rPr>
              <a:t>ар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дн</a:t>
            </a:r>
            <a:r>
              <a:rPr sz="1000" i="1" dirty="0">
                <a:latin typeface="Times New Roman"/>
                <a:cs typeface="Times New Roman"/>
              </a:rPr>
              <a:t>а	О</a:t>
            </a:r>
            <a:r>
              <a:rPr sz="1000" i="1" spc="-10" dirty="0">
                <a:latin typeface="Times New Roman"/>
                <a:cs typeface="Times New Roman"/>
              </a:rPr>
              <a:t>с</a:t>
            </a:r>
            <a:r>
              <a:rPr sz="1000" i="1" spc="-5" dirty="0">
                <a:latin typeface="Times New Roman"/>
                <a:cs typeface="Times New Roman"/>
              </a:rPr>
              <a:t>ві</a:t>
            </a:r>
            <a:r>
              <a:rPr sz="1000" i="1" dirty="0">
                <a:latin typeface="Times New Roman"/>
                <a:cs typeface="Times New Roman"/>
              </a:rPr>
              <a:t>та</a:t>
            </a:r>
            <a:r>
              <a:rPr sz="1000" dirty="0">
                <a:latin typeface="Times New Roman"/>
                <a:cs typeface="Times New Roman"/>
              </a:rPr>
              <a:t>.	</a:t>
            </a:r>
            <a:r>
              <a:rPr sz="1000" spc="-5" dirty="0">
                <a:latin typeface="Times New Roman"/>
                <a:cs typeface="Times New Roman"/>
              </a:rPr>
              <a:t>URL</a:t>
            </a:r>
            <a:r>
              <a:rPr sz="1000" dirty="0">
                <a:latin typeface="Times New Roman"/>
                <a:cs typeface="Times New Roman"/>
              </a:rPr>
              <a:t>:	h</a:t>
            </a:r>
            <a:r>
              <a:rPr sz="1000" spc="-5" dirty="0">
                <a:latin typeface="Times New Roman"/>
                <a:cs typeface="Times New Roman"/>
              </a:rPr>
              <a:t>tt</a:t>
            </a:r>
            <a:r>
              <a:rPr sz="1000" dirty="0">
                <a:latin typeface="Times New Roman"/>
                <a:cs typeface="Times New Roman"/>
              </a:rPr>
              <a:t>p</a:t>
            </a:r>
            <a:r>
              <a:rPr sz="1000" spc="-5" dirty="0">
                <a:latin typeface="Times New Roman"/>
                <a:cs typeface="Times New Roman"/>
              </a:rPr>
              <a:t>s://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aro</a:t>
            </a:r>
            <a:r>
              <a:rPr sz="1000" dirty="0">
                <a:latin typeface="Times New Roman"/>
                <a:cs typeface="Times New Roman"/>
              </a:rPr>
              <a:t>dn</a:t>
            </a:r>
            <a:r>
              <a:rPr sz="1000" spc="-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-  </a:t>
            </a:r>
            <a:r>
              <a:rPr sz="1000" spc="-5" dirty="0">
                <a:latin typeface="Times New Roman"/>
                <a:cs typeface="Times New Roman"/>
              </a:rPr>
              <a:t>osvita.com.ua/6208-termchna-ta-hmko-termchnobrobka-metalv.html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звернення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05.05.2019).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Технология конструкционных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</a:t>
            </a:r>
            <a:r>
              <a:rPr sz="1000" dirty="0">
                <a:latin typeface="Times New Roman"/>
                <a:cs typeface="Times New Roman"/>
              </a:rPr>
              <a:t> / </a:t>
            </a:r>
            <a:r>
              <a:rPr sz="1000" spc="-5" dirty="0">
                <a:latin typeface="Times New Roman"/>
                <a:cs typeface="Times New Roman"/>
              </a:rPr>
              <a:t>О.С.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Комаров</a:t>
            </a:r>
            <a:r>
              <a:rPr sz="1000" dirty="0">
                <a:latin typeface="Times New Roman"/>
                <a:cs typeface="Times New Roman"/>
              </a:rPr>
              <a:t> и </a:t>
            </a:r>
            <a:r>
              <a:rPr sz="1000" spc="-5" dirty="0">
                <a:latin typeface="Times New Roman"/>
                <a:cs typeface="Times New Roman"/>
              </a:rPr>
              <a:t>др.;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общ.</a:t>
            </a:r>
            <a:r>
              <a:rPr sz="1000" dirty="0">
                <a:latin typeface="Times New Roman"/>
                <a:cs typeface="Times New Roman"/>
              </a:rPr>
              <a:t> ред. </a:t>
            </a:r>
            <a:r>
              <a:rPr sz="1000" spc="-5" dirty="0">
                <a:latin typeface="Times New Roman"/>
                <a:cs typeface="Times New Roman"/>
              </a:rPr>
              <a:t>О.С.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Комарова.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Минск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Новое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знание,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2007.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566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Технология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конструкционные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материалы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Б.А.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Кузьмин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др.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Машиностро-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ение,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1989. 496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30" dirty="0">
                <a:latin typeface="Times New Roman"/>
                <a:cs typeface="Times New Roman"/>
              </a:rPr>
              <a:t>Технология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металлов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материаловедение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Б.В.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Кнорозов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др.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Москва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Металлургия,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1987.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800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Технологія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конструкційних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М.А.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Сологуб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ін.;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ред.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М.А.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Сологуба.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Вища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шк.,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374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320675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26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Технологія</a:t>
            </a:r>
            <a:r>
              <a:rPr sz="1000" spc="20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конструкційних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20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матеріалознавство.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В.В. Попович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Львів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2009.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551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  <a:spcBef>
                <a:spcPts val="114"/>
              </a:spcBef>
            </a:pPr>
            <a:r>
              <a:rPr sz="1000" spc="-5" dirty="0">
                <a:latin typeface="Times New Roman"/>
                <a:cs typeface="Times New Roman"/>
              </a:rPr>
              <a:t>Технологія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конструкційних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матеріалознавство.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Практикум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Попович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Львів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332105" algn="just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Попуга,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2004.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422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635" algn="just">
              <a:lnSpc>
                <a:spcPct val="95800"/>
              </a:lnSpc>
              <a:spcBef>
                <a:spcPts val="200"/>
              </a:spcBef>
            </a:pPr>
            <a:r>
              <a:rPr sz="1000" spc="-5" dirty="0">
                <a:latin typeface="Times New Roman"/>
                <a:cs typeface="Times New Roman"/>
              </a:rPr>
              <a:t>Трофименко В.В., Клименко О.П., Овчаренко В.І. Методичні вказівки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дисципліни «Технологія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конструкційних матеріалів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матеріалознавство» </a:t>
            </a:r>
            <a:r>
              <a:rPr sz="1000" dirty="0">
                <a:latin typeface="Times New Roman"/>
                <a:cs typeface="Times New Roman"/>
              </a:rPr>
              <a:t>до </a:t>
            </a:r>
            <a:r>
              <a:rPr sz="1000" spc="-5" dirty="0">
                <a:latin typeface="Times New Roman"/>
                <a:cs typeface="Times New Roman"/>
              </a:rPr>
              <a:t>виконання лабораторного практикуму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роз-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ділу «Вплив хімічного складу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температури на фазовий стан залізовуглецевих сплавів». Дніпро-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петровськ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УДХТУ,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2014.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46</a:t>
            </a:r>
            <a:r>
              <a:rPr sz="1000" spc="-5" dirty="0">
                <a:latin typeface="Times New Roman"/>
                <a:cs typeface="Times New Roman"/>
              </a:rPr>
              <a:t> с.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Трофимов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Н.В.,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Леонов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А.А.,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Дуюнова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В.А.,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Уридия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З.П.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Литейные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магниевые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сплавы.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Элект-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76028" y="7435830"/>
            <a:ext cx="5679440" cy="19119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2740" marR="6350" algn="just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ронный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научный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журнал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«ТРУДЫ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ВИАМ»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2016.</a:t>
            </a:r>
            <a:r>
              <a:rPr sz="1000" dirty="0">
                <a:latin typeface="Times New Roman"/>
                <a:cs typeface="Times New Roman"/>
              </a:rPr>
              <a:t> 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http://viam-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works.ru/ru/articles?art_id=1038 (Дата обращения 18.05.2019). DOI: dx.doi.org/ 10.18577/2307-6046-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2016-0-12-1-1.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20"/>
              </a:spcBef>
              <a:buFont typeface="Times New Roman"/>
              <a:buAutoNum type="arabicPeriod" startAt="284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Углерод: неизвестное</a:t>
            </a:r>
            <a:r>
              <a:rPr sz="1000" dirty="0">
                <a:latin typeface="Times New Roman"/>
                <a:cs typeface="Times New Roman"/>
              </a:rPr>
              <a:t> об </a:t>
            </a:r>
            <a:r>
              <a:rPr sz="1000" spc="-5" dirty="0">
                <a:latin typeface="Times New Roman"/>
                <a:cs typeface="Times New Roman"/>
              </a:rPr>
              <a:t>известном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 </a:t>
            </a:r>
            <a:r>
              <a:rPr sz="1000" spc="-5" dirty="0">
                <a:latin typeface="Times New Roman"/>
                <a:cs typeface="Times New Roman"/>
              </a:rPr>
              <a:t>В.И.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Саранчук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др.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Донецк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УК Центр, 2006.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400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84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Уикли </a:t>
            </a:r>
            <a:r>
              <a:rPr sz="1000" dirty="0">
                <a:latin typeface="Times New Roman"/>
                <a:cs typeface="Times New Roman"/>
              </a:rPr>
              <a:t>Б.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Электронная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микроскопия 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начинающих.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Мир,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1975. 336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84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Уильям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Хеллоуз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Миллер.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Официальный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сайт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РАН.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URL: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http://www.ras.ru/win/db/show_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per.asp?P=.id-51328.ln-ru 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обращения: 05.02.2017).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 algn="just">
              <a:lnSpc>
                <a:spcPct val="95700"/>
              </a:lnSpc>
              <a:spcBef>
                <a:spcPts val="175"/>
              </a:spcBef>
              <a:buFont typeface="Times New Roman"/>
              <a:buAutoNum type="arabicPeriod" startAt="284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Улитенко А.Н., Беликов С.Б., Лунев В.В. Теория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расчеты высокотемпературных теплофизичес-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ких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процессов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(в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металлургических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систе-мах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ред.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В.В.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Лунева.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Запорожье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МоторСич,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2003.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606 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284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Урусов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В.С.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Роль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русских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ученых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открытии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дифракции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рентгеновских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лучей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кристаллами.</a:t>
            </a:r>
            <a:endParaRPr sz="1000">
              <a:latin typeface="Times New Roman"/>
              <a:cs typeface="Times New Roman"/>
            </a:endParaRPr>
          </a:p>
          <a:p>
            <a:pPr marL="332740" algn="just">
              <a:lnSpc>
                <a:spcPts val="1175"/>
              </a:lnSpc>
            </a:pPr>
            <a:r>
              <a:rPr sz="1000" i="1" spc="-5" dirty="0">
                <a:latin typeface="Times New Roman"/>
                <a:cs typeface="Times New Roman"/>
              </a:rPr>
              <a:t>Природа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2012,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1.</a:t>
            </a:r>
            <a:r>
              <a:rPr sz="1000" spc="-5" dirty="0">
                <a:latin typeface="Times New Roman"/>
                <a:cs typeface="Times New Roman"/>
              </a:rPr>
              <a:t> С.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96–99.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15531" y="516889"/>
            <a:ext cx="5678170" cy="4043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0096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332740" marR="5715" indent="-320040">
              <a:lnSpc>
                <a:spcPts val="1150"/>
              </a:lnSpc>
              <a:spcBef>
                <a:spcPts val="5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Усеинов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 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Измерение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модуля</a:t>
            </a:r>
            <a:r>
              <a:rPr sz="1000" dirty="0">
                <a:latin typeface="Times New Roman"/>
                <a:cs typeface="Times New Roman"/>
              </a:rPr>
              <a:t> Юнга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сверхтвердых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</a:t>
            </a:r>
            <a:r>
              <a:rPr sz="1000" dirty="0">
                <a:latin typeface="Times New Roman"/>
                <a:cs typeface="Times New Roman"/>
              </a:rPr>
              <a:t> 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помощью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сканирующего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зондового микроскопа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“НаноСкан”. </a:t>
            </a:r>
            <a:r>
              <a:rPr sz="1000" i="1" spc="-5" dirty="0">
                <a:latin typeface="Times New Roman"/>
                <a:cs typeface="Times New Roman"/>
              </a:rPr>
              <a:t>Приборы</a:t>
            </a:r>
            <a:r>
              <a:rPr sz="1000" i="1" dirty="0">
                <a:latin typeface="Times New Roman"/>
                <a:cs typeface="Times New Roman"/>
              </a:rPr>
              <a:t> и</a:t>
            </a:r>
            <a:r>
              <a:rPr sz="1000" i="1" spc="-5" dirty="0">
                <a:latin typeface="Times New Roman"/>
                <a:cs typeface="Times New Roman"/>
              </a:rPr>
              <a:t> техника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эксперимента</a:t>
            </a:r>
            <a:r>
              <a:rPr sz="1000" spc="-5" dirty="0">
                <a:latin typeface="Times New Roman"/>
                <a:cs typeface="Times New Roman"/>
              </a:rPr>
              <a:t>. </a:t>
            </a:r>
            <a:r>
              <a:rPr sz="1000" dirty="0">
                <a:latin typeface="Times New Roman"/>
                <a:cs typeface="Times New Roman"/>
              </a:rPr>
              <a:t>2004.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№ 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134.</a:t>
            </a:r>
            <a:endParaRPr sz="1000">
              <a:latin typeface="Times New Roman"/>
              <a:cs typeface="Times New Roman"/>
            </a:endParaRPr>
          </a:p>
          <a:p>
            <a:pPr marL="332105" marR="5080" indent="-320040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Усеинов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Усеинов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Измерение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механических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свойств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методом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царапания.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Нано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индустрия.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2010.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Вып.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6. URL: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http://www.nanoindustry.su/journal/article/1831</a:t>
            </a:r>
            <a:r>
              <a:rPr sz="1000" spc="5" dirty="0">
                <a:latin typeface="Times New Roman"/>
                <a:cs typeface="Times New Roman"/>
                <a:hlinkClick r:id="rId2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обращения: 19.05.2019).</a:t>
            </a:r>
            <a:endParaRPr sz="1000">
              <a:latin typeface="Times New Roman"/>
              <a:cs typeface="Times New Roman"/>
            </a:endParaRPr>
          </a:p>
          <a:p>
            <a:pPr marL="332740" indent="-320040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289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Ушакова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Карлович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Клаус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(1796–1864).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Наука,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152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Фёдоров </a:t>
            </a:r>
            <a:r>
              <a:rPr sz="1000" dirty="0">
                <a:latin typeface="Times New Roman"/>
                <a:cs typeface="Times New Roman"/>
              </a:rPr>
              <a:t>А. </a:t>
            </a:r>
            <a:r>
              <a:rPr sz="1000" spc="-5" dirty="0">
                <a:latin typeface="Times New Roman"/>
                <a:cs typeface="Times New Roman"/>
              </a:rPr>
              <a:t>С. Творцы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</a:t>
            </a:r>
            <a:r>
              <a:rPr sz="1000" spc="-5" dirty="0">
                <a:latin typeface="Times New Roman"/>
                <a:cs typeface="Times New Roman"/>
              </a:rPr>
              <a:t> металле.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Наука,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1980.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218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30" dirty="0">
                <a:latin typeface="Times New Roman"/>
                <a:cs typeface="Times New Roman"/>
              </a:rPr>
              <a:t>Фиалков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Ю.Я.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Физико-химический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анализ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жидких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систем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растворов.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Киев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Наук.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думка,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1992.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245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Франценюк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И.В.,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Франценюк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Л.И.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Альбом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микроструктур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чугуна,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стали,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цветных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их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сплавов.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Академкнига,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2004.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Фульц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Б.,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Хау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Дж.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Просвечивающая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электронная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микроскопия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дифрактометрия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Техносфера, 2011. 904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Фурманова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Н.І.,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Фарафонов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О.Ю.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Конспект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лекцій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дисципліни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«Матеріалознавство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 електронних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апаратів». Запоріжжя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ЗНТУ, 2017. </a:t>
            </a:r>
            <a:r>
              <a:rPr sz="1000" dirty="0">
                <a:latin typeface="Times New Roman"/>
                <a:cs typeface="Times New Roman"/>
              </a:rPr>
              <a:t>Ч.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</a:t>
            </a:r>
            <a:r>
              <a:rPr sz="1000" spc="-5" dirty="0">
                <a:latin typeface="Times New Roman"/>
                <a:cs typeface="Times New Roman"/>
              </a:rPr>
              <a:t> 46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Фурманова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Н.І.,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Фарафонов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О.Ю.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Конспект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лекцій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дисципліни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«Матеріалознавство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 електронних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апаратів». Запоріжжя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ЗНТУ, 2017. </a:t>
            </a:r>
            <a:r>
              <a:rPr sz="1000" dirty="0">
                <a:latin typeface="Times New Roman"/>
                <a:cs typeface="Times New Roman"/>
              </a:rPr>
              <a:t>Ч.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1.</a:t>
            </a:r>
            <a:r>
              <a:rPr sz="1000" spc="-5" dirty="0">
                <a:latin typeface="Times New Roman"/>
                <a:cs typeface="Times New Roman"/>
              </a:rPr>
              <a:t> 62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675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Химия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гиперкоординированного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углерода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Hupercarbon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chemistry</a:t>
            </a:r>
            <a:r>
              <a:rPr sz="1000" dirty="0">
                <a:latin typeface="Times New Roman"/>
                <a:cs typeface="Times New Roman"/>
              </a:rPr>
              <a:t> /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Д.А.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Ола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др.;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англ.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В.И. Минкина.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5" dirty="0">
                <a:latin typeface="Times New Roman"/>
                <a:cs typeface="Times New Roman"/>
              </a:rPr>
              <a:t> Мир,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1990. 336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ct val="95800"/>
              </a:lnSpc>
              <a:spcBef>
                <a:spcPts val="175"/>
              </a:spcBef>
              <a:buFont typeface="Times New Roman"/>
              <a:buAutoNum type="arabicPeriod" startAt="289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Хисаева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З.Ф.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Повышение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стойкости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металла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печных</a:t>
            </a:r>
            <a:r>
              <a:rPr sz="1000" spc="1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труб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</a:t>
            </a:r>
            <a:r>
              <a:rPr sz="1000" spc="1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коксоотложению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силицированием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поверхности:</a:t>
            </a:r>
            <a:r>
              <a:rPr sz="1000" dirty="0">
                <a:latin typeface="Times New Roman"/>
                <a:cs typeface="Times New Roman"/>
              </a:rPr>
              <a:t> автореф.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дис.</a:t>
            </a:r>
            <a:r>
              <a:rPr sz="1000" dirty="0">
                <a:latin typeface="Times New Roman"/>
                <a:cs typeface="Times New Roman"/>
              </a:rPr>
              <a:t> …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канд.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наук: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05.02.01.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Уфа,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2003.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23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  <a:hlinkClick r:id="rId3"/>
              </a:rPr>
              <a:t>http://docplayer.ru/64634875-Hisaeva-zemfira-fanilovna-povyshenie-stoykosti-metalla-pechnyh-trub-k-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koksootlozheniyu-silicirovaniem-poverhnosti.html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 обращения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18.05.2018).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289"/>
              <a:tabLst>
                <a:tab pos="333375" algn="l"/>
                <a:tab pos="821055" algn="l"/>
                <a:tab pos="1310640" algn="l"/>
                <a:tab pos="1941195" algn="l"/>
                <a:tab pos="2872740" algn="l"/>
                <a:tab pos="3655060" algn="l"/>
                <a:tab pos="4118610" algn="l"/>
              </a:tabLst>
            </a:pPr>
            <a:r>
              <a:rPr sz="1000" dirty="0">
                <a:latin typeface="Times New Roman"/>
                <a:cs typeface="Times New Roman"/>
              </a:rPr>
              <a:t>Холл,	</a:t>
            </a:r>
            <a:r>
              <a:rPr sz="1000" spc="-5" dirty="0">
                <a:latin typeface="Times New Roman"/>
                <a:cs typeface="Times New Roman"/>
              </a:rPr>
              <a:t>Чарлз	Мартин.	</a:t>
            </a:r>
            <a:r>
              <a:rPr sz="1000" i="1" spc="-5" dirty="0">
                <a:latin typeface="Times New Roman"/>
                <a:cs typeface="Times New Roman"/>
              </a:rPr>
              <a:t>Энциклопедия	Кругосвет</a:t>
            </a:r>
            <a:r>
              <a:rPr sz="1000" spc="-5" dirty="0">
                <a:latin typeface="Times New Roman"/>
                <a:cs typeface="Times New Roman"/>
              </a:rPr>
              <a:t>.	URL:	http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s://www.k</a:t>
            </a:r>
            <a:r>
              <a:rPr sz="1000" spc="-5" dirty="0">
                <a:latin typeface="Times New Roman"/>
                <a:cs typeface="Times New Roman"/>
              </a:rPr>
              <a:t>rugo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svet.ru/enc/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nauka_i_tehnika/tehnologiya_i_promyshlennost/HOLL_CHARLZ_MARTIN.html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1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5660" y="4698732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0</a:t>
            </a:r>
            <a:r>
              <a:rPr sz="1000" b="1" dirty="0">
                <a:latin typeface="Times New Roman"/>
                <a:cs typeface="Times New Roman"/>
              </a:rPr>
              <a:t>1.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5612" y="5994122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0</a:t>
            </a:r>
            <a:r>
              <a:rPr sz="1000" b="1" dirty="0">
                <a:latin typeface="Times New Roman"/>
                <a:cs typeface="Times New Roman"/>
              </a:rPr>
              <a:t>6.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5615" y="7924264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1</a:t>
            </a:r>
            <a:r>
              <a:rPr sz="1000" b="1" dirty="0">
                <a:latin typeface="Times New Roman"/>
                <a:cs typeface="Times New Roman"/>
              </a:rPr>
              <a:t>3.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5623" y="8242016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1</a:t>
            </a:r>
            <a:r>
              <a:rPr sz="1000" b="1" dirty="0">
                <a:latin typeface="Times New Roman"/>
                <a:cs typeface="Times New Roman"/>
              </a:rPr>
              <a:t>4.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15553" y="4509301"/>
            <a:ext cx="5679440" cy="4057650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332740">
              <a:lnSpc>
                <a:spcPct val="100000"/>
              </a:lnSpc>
              <a:spcBef>
                <a:spcPts val="250"/>
              </a:spcBef>
            </a:pPr>
            <a:r>
              <a:rPr sz="1000" spc="-5" dirty="0">
                <a:latin typeface="Times New Roman"/>
                <a:cs typeface="Times New Roman"/>
              </a:rPr>
              <a:t>12.01.2018).</a:t>
            </a:r>
            <a:endParaRPr sz="1000">
              <a:latin typeface="Times New Roman"/>
              <a:cs typeface="Times New Roman"/>
            </a:endParaRPr>
          </a:p>
          <a:p>
            <a:pPr marL="332740" marR="6985">
              <a:lnSpc>
                <a:spcPts val="1150"/>
              </a:lnSpc>
              <a:spcBef>
                <a:spcPts val="229"/>
              </a:spcBef>
            </a:pPr>
            <a:r>
              <a:rPr sz="1000" spc="-5" dirty="0">
                <a:latin typeface="Times New Roman"/>
                <a:cs typeface="Times New Roman"/>
              </a:rPr>
              <a:t>Храмов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Ю.А.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Физики: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Биографический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справочник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ред.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А.И.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Ахиезера.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Наука,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1983.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400 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302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Хубка</a:t>
            </a:r>
            <a:r>
              <a:rPr sz="1000" spc="-5" dirty="0">
                <a:latin typeface="Times New Roman"/>
                <a:cs typeface="Times New Roman"/>
              </a:rPr>
              <a:t> В.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Теория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технических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пер. </a:t>
            </a:r>
            <a:r>
              <a:rPr sz="1000" dirty="0">
                <a:latin typeface="Times New Roman"/>
                <a:cs typeface="Times New Roman"/>
              </a:rPr>
              <a:t>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нем. 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Мир,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1987.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208 с.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302"/>
              <a:tabLst>
                <a:tab pos="333375" algn="l"/>
              </a:tabLst>
            </a:pPr>
            <a:r>
              <a:rPr sz="1000" spc="-20" dirty="0">
                <a:latin typeface="Times New Roman"/>
                <a:cs typeface="Times New Roman"/>
              </a:rPr>
              <a:t>Черненко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В.С.,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Кіндрачук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М.В.,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Дудка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О.І.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Променеві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методи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обробки.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Київ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Кондор,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2004.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166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675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302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Черток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Б.Е.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Лабораторные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работы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технологии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металлов.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Киев,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Южное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отделение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Машгиза,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1961.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183 с.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302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Чижевский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Николай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Прокопьевич.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Официальный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сайт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РАН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http://www.ras.ru/win/db/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show_per.asp?P=.id-52704.ln-ru (Дата обращения 28.02.2018).</a:t>
            </a:r>
            <a:endParaRPr sz="1000">
              <a:latin typeface="Times New Roman"/>
              <a:cs typeface="Times New Roman"/>
            </a:endParaRPr>
          </a:p>
          <a:p>
            <a:pPr marL="332740" marR="6350">
              <a:lnSpc>
                <a:spcPts val="1150"/>
              </a:lnSpc>
              <a:spcBef>
                <a:spcPts val="200"/>
              </a:spcBef>
            </a:pPr>
            <a:r>
              <a:rPr sz="1000" spc="-5" dirty="0">
                <a:latin typeface="Times New Roman"/>
                <a:cs typeface="Times New Roman"/>
              </a:rPr>
              <a:t>Шаскольская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М.П.,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Шафрановский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И.И.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Рене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Жюст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Гаюи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Отв.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ред.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Г.Б.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Бокий.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Наука,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1981.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153 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30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Шваб’юк В.І. Опір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Київ</a:t>
            </a:r>
            <a:r>
              <a:rPr sz="1000" dirty="0">
                <a:latin typeface="Times New Roman"/>
                <a:cs typeface="Times New Roman"/>
              </a:rPr>
              <a:t> :</a:t>
            </a:r>
            <a:r>
              <a:rPr sz="1000" spc="-5" dirty="0">
                <a:latin typeface="Times New Roman"/>
                <a:cs typeface="Times New Roman"/>
              </a:rPr>
              <a:t> Знання,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2016. 407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 algn="just">
              <a:lnSpc>
                <a:spcPct val="95700"/>
              </a:lnSpc>
              <a:spcBef>
                <a:spcPts val="204"/>
              </a:spcBef>
              <a:buFont typeface="Times New Roman"/>
              <a:buAutoNum type="arabicPeriod" startAt="307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Школа профессора Хрущова М.М. «В </a:t>
            </a:r>
            <a:r>
              <a:rPr sz="1000" dirty="0">
                <a:latin typeface="Times New Roman"/>
                <a:cs typeface="Times New Roman"/>
              </a:rPr>
              <a:t>области </a:t>
            </a:r>
            <a:r>
              <a:rPr sz="1000" spc="-5" dirty="0">
                <a:latin typeface="Times New Roman"/>
                <a:cs typeface="Times New Roman"/>
              </a:rPr>
              <a:t>трения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износа машин 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триботехнического ма-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териаловедения». </a:t>
            </a:r>
            <a:r>
              <a:rPr sz="1000" i="1" spc="-5" dirty="0">
                <a:latin typeface="Times New Roman"/>
                <a:cs typeface="Times New Roman"/>
              </a:rPr>
              <a:t>Институт машиноведения им. А.А. Благонравова Российской академии наук</a:t>
            </a:r>
            <a:r>
              <a:rPr sz="1000" spc="-5" dirty="0">
                <a:latin typeface="Times New Roman"/>
                <a:cs typeface="Times New Roman"/>
              </a:rPr>
              <a:t>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6"/>
              </a:rPr>
              <a:t>http://www.imash.ru/about/schools/school-hruwev/</a:t>
            </a:r>
            <a:r>
              <a:rPr sz="1000" spc="-10" dirty="0">
                <a:latin typeface="Times New Roman"/>
                <a:cs typeface="Times New Roman"/>
                <a:hlinkClick r:id="rId6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обращения28.02.2018).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45"/>
              </a:spcBef>
              <a:buFont typeface="Times New Roman"/>
              <a:buAutoNum type="arabicPeriod" startAt="30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Штекли А.Э. Жизнь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замечательных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людей.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Галилей.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Молодая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гвардия, 1935. 304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307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Штремель </a:t>
            </a:r>
            <a:r>
              <a:rPr sz="1000" spc="-10" dirty="0">
                <a:latin typeface="Times New Roman"/>
                <a:cs typeface="Times New Roman"/>
              </a:rPr>
              <a:t>М.А.</a:t>
            </a:r>
            <a:r>
              <a:rPr sz="1000" spc="-15" dirty="0">
                <a:latin typeface="Times New Roman"/>
                <a:cs typeface="Times New Roman"/>
              </a:rPr>
              <a:t> Прочность сплавов.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I.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Дефекты решетки.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Москва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Металлургия,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1982.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278 с.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ts val="1175"/>
              </a:lnSpc>
              <a:spcBef>
                <a:spcPts val="155"/>
              </a:spcBef>
              <a:buFont typeface="Times New Roman"/>
              <a:buAutoNum type="arabicPeriod" startAt="30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Шубина</a:t>
            </a:r>
            <a:r>
              <a:rPr sz="1000" spc="5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Н.Б.</a:t>
            </a:r>
            <a:r>
              <a:rPr sz="1000" spc="5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Материаловедение.</a:t>
            </a:r>
            <a:r>
              <a:rPr sz="1000" spc="58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Bstudy.</a:t>
            </a:r>
            <a:r>
              <a:rPr sz="1000" i="1" spc="5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2016.</a:t>
            </a:r>
            <a:r>
              <a:rPr sz="1000" spc="5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5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https://bstudy.net/</a:t>
            </a:r>
            <a:r>
              <a:rPr sz="1000" spc="5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</a:t>
            </a:r>
            <a:r>
              <a:rPr sz="1000" spc="5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обращения</a:t>
            </a:r>
            <a:endParaRPr sz="1000">
              <a:latin typeface="Times New Roman"/>
              <a:cs typeface="Times New Roman"/>
            </a:endParaRPr>
          </a:p>
          <a:p>
            <a:pPr marL="33274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13.03.2017).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240"/>
              </a:spcBef>
              <a:buFont typeface="Times New Roman"/>
              <a:buAutoNum type="arabicPeriod" startAt="312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Энциклопедический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словарь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юного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химика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Сост.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В.А.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Крицман,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В.В.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Станцо.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Москва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: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Педаго-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гика,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1982. С. </a:t>
            </a:r>
            <a:r>
              <a:rPr sz="1000" dirty="0">
                <a:latin typeface="Times New Roman"/>
                <a:cs typeface="Times New Roman"/>
              </a:rPr>
              <a:t>46.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635">
              <a:lnSpc>
                <a:spcPts val="1150"/>
              </a:lnSpc>
              <a:spcBef>
                <a:spcPts val="195"/>
              </a:spcBef>
            </a:pPr>
            <a:r>
              <a:rPr sz="1000" dirty="0">
                <a:latin typeface="Times New Roman"/>
                <a:cs typeface="Times New Roman"/>
              </a:rPr>
              <a:t>Юхан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Гадолин.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Wikimedia</a:t>
            </a:r>
            <a:r>
              <a:rPr sz="1000" i="1" spc="14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Сommons</a:t>
            </a:r>
            <a:r>
              <a:rPr sz="1000" i="1" spc="15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https://commons.wikimedia.org/wiki/File:Johan-Gadolin-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1960.jpg?uselang=ru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(Дата обращения 12.01.2018).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635">
              <a:lnSpc>
                <a:spcPts val="1150"/>
              </a:lnSpc>
              <a:spcBef>
                <a:spcPts val="200"/>
              </a:spcBef>
            </a:pPr>
            <a:r>
              <a:rPr sz="1000" spc="-5" dirty="0">
                <a:latin typeface="Times New Roman"/>
                <a:cs typeface="Times New Roman"/>
              </a:rPr>
              <a:t>About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us.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Outokumpu.</a:t>
            </a:r>
            <a:r>
              <a:rPr sz="1000" i="1" spc="1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Fagersta</a:t>
            </a:r>
            <a:r>
              <a:rPr sz="1000" i="1" spc="1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Stainless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</a:t>
            </a:r>
            <a:r>
              <a:rPr sz="1000" spc="-5" dirty="0">
                <a:latin typeface="Times New Roman"/>
                <a:cs typeface="Times New Roman"/>
                <a:hlinkClick r:id="rId7"/>
              </a:rPr>
              <a:t>ttps://www.fagersta-stai</a:t>
            </a:r>
            <a:r>
              <a:rPr sz="1000" spc="-5" dirty="0">
                <a:latin typeface="Times New Roman"/>
                <a:cs typeface="Times New Roman"/>
              </a:rPr>
              <a:t>nl</a:t>
            </a:r>
            <a:r>
              <a:rPr sz="1000" spc="-5" dirty="0">
                <a:latin typeface="Times New Roman"/>
                <a:cs typeface="Times New Roman"/>
                <a:hlinkClick r:id="rId7"/>
              </a:rPr>
              <a:t>ess.se/en</a:t>
            </a:r>
            <a:r>
              <a:rPr sz="1000" spc="-5" dirty="0">
                <a:latin typeface="Times New Roman"/>
                <a:cs typeface="Times New Roman"/>
              </a:rPr>
              <a:t>/abou</a:t>
            </a:r>
            <a:r>
              <a:rPr sz="1000" spc="-5" dirty="0">
                <a:latin typeface="Times New Roman"/>
                <a:cs typeface="Times New Roman"/>
                <a:hlinkClick r:id="rId7"/>
              </a:rPr>
              <a:t>t-us/history/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5" dirty="0">
                <a:latin typeface="Times New Roman"/>
                <a:cs typeface="Times New Roman"/>
              </a:rPr>
              <a:t> 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5633" y="8560534"/>
            <a:ext cx="5678170" cy="142176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332740" marR="5080" indent="-320675">
              <a:lnSpc>
                <a:spcPct val="95800"/>
              </a:lnSpc>
              <a:spcBef>
                <a:spcPts val="150"/>
              </a:spcBef>
              <a:buFont typeface="Times New Roman"/>
              <a:buAutoNum type="arabicPeriod" startAt="315"/>
              <a:tabLst>
                <a:tab pos="332740" algn="l"/>
                <a:tab pos="875030" algn="l"/>
                <a:tab pos="1537970" algn="l"/>
                <a:tab pos="2009775" algn="l"/>
                <a:tab pos="2484120" algn="l"/>
                <a:tab pos="3354070" algn="l"/>
                <a:tab pos="3840479" algn="l"/>
                <a:tab pos="4399280" algn="l"/>
                <a:tab pos="4888865" algn="l"/>
                <a:tab pos="5310505" algn="l"/>
              </a:tabLst>
            </a:pPr>
            <a:r>
              <a:rPr sz="1000" dirty="0">
                <a:latin typeface="Times New Roman"/>
                <a:cs typeface="Times New Roman"/>
              </a:rPr>
              <a:t>An</a:t>
            </a:r>
            <a:r>
              <a:rPr sz="1000" spc="-10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o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dirty="0">
                <a:latin typeface="Times New Roman"/>
                <a:cs typeface="Times New Roman"/>
              </a:rPr>
              <a:t>ne	A</a:t>
            </a:r>
            <a:r>
              <a:rPr sz="1000" spc="-5" dirty="0">
                <a:latin typeface="Times New Roman"/>
                <a:cs typeface="Times New Roman"/>
              </a:rPr>
              <a:t>le</a:t>
            </a:r>
            <a:r>
              <a:rPr sz="1000" dirty="0">
                <a:latin typeface="Times New Roman"/>
                <a:cs typeface="Times New Roman"/>
              </a:rPr>
              <a:t>x</a:t>
            </a:r>
            <a:r>
              <a:rPr sz="1000" spc="-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re	</a:t>
            </a:r>
            <a:r>
              <a:rPr sz="1000" spc="-5" dirty="0">
                <a:latin typeface="Times New Roman"/>
                <a:cs typeface="Times New Roman"/>
              </a:rPr>
              <a:t>Br</a:t>
            </a:r>
            <a:r>
              <a:rPr sz="100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tu</a:t>
            </a:r>
            <a:r>
              <a:rPr sz="1000" dirty="0">
                <a:latin typeface="Times New Roman"/>
                <a:cs typeface="Times New Roman"/>
              </a:rPr>
              <a:t>s	</a:t>
            </a:r>
            <a:r>
              <a:rPr sz="1000" spc="-5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ssy</a:t>
            </a:r>
            <a:r>
              <a:rPr sz="1000" dirty="0">
                <a:latin typeface="Times New Roman"/>
                <a:cs typeface="Times New Roman"/>
              </a:rPr>
              <a:t>,	</a:t>
            </a:r>
            <a:r>
              <a:rPr sz="1000" spc="-5" dirty="0">
                <a:latin typeface="Times New Roman"/>
                <a:cs typeface="Times New Roman"/>
              </a:rPr>
              <a:t>1</a:t>
            </a:r>
            <a:r>
              <a:rPr sz="1000" dirty="0">
                <a:latin typeface="Times New Roman"/>
                <a:cs typeface="Times New Roman"/>
              </a:rPr>
              <a:t>7</a:t>
            </a:r>
            <a:r>
              <a:rPr sz="1000" spc="-5" dirty="0">
                <a:latin typeface="Times New Roman"/>
                <a:cs typeface="Times New Roman"/>
              </a:rPr>
              <a:t>94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18</a:t>
            </a:r>
            <a:r>
              <a:rPr sz="1000" dirty="0">
                <a:latin typeface="Times New Roman"/>
                <a:cs typeface="Times New Roman"/>
              </a:rPr>
              <a:t>8</a:t>
            </a:r>
            <a:r>
              <a:rPr sz="1000" spc="-5" dirty="0">
                <a:latin typeface="Times New Roman"/>
                <a:cs typeface="Times New Roman"/>
              </a:rPr>
              <a:t>2</a:t>
            </a:r>
            <a:r>
              <a:rPr sz="1000" dirty="0">
                <a:latin typeface="Times New Roman"/>
                <a:cs typeface="Times New Roman"/>
              </a:rPr>
              <a:t>.	</a:t>
            </a:r>
            <a:r>
              <a:rPr sz="1000" spc="-5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r</a:t>
            </a:r>
            <a:r>
              <a:rPr sz="1000" spc="-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h	</a:t>
            </a:r>
            <a:r>
              <a:rPr sz="1000" spc="-5" dirty="0">
                <a:latin typeface="Times New Roman"/>
                <a:cs typeface="Times New Roman"/>
              </a:rPr>
              <a:t>ch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15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ist</a:t>
            </a:r>
            <a:r>
              <a:rPr sz="1000" dirty="0">
                <a:latin typeface="Times New Roman"/>
                <a:cs typeface="Times New Roman"/>
              </a:rPr>
              <a:t>.	</a:t>
            </a:r>
            <a:r>
              <a:rPr sz="1000" i="1" dirty="0">
                <a:latin typeface="Times New Roman"/>
                <a:cs typeface="Times New Roman"/>
              </a:rPr>
              <a:t>Alam</a:t>
            </a:r>
            <a:r>
              <a:rPr sz="1000" i="1" spc="-10" dirty="0">
                <a:latin typeface="Times New Roman"/>
                <a:cs typeface="Times New Roman"/>
              </a:rPr>
              <a:t>y</a:t>
            </a:r>
            <a:r>
              <a:rPr sz="1000" dirty="0">
                <a:latin typeface="Times New Roman"/>
                <a:cs typeface="Times New Roman"/>
              </a:rPr>
              <a:t>.	</a:t>
            </a:r>
            <a:r>
              <a:rPr sz="1000" spc="-5" dirty="0">
                <a:latin typeface="Times New Roman"/>
                <a:cs typeface="Times New Roman"/>
              </a:rPr>
              <a:t>URL</a:t>
            </a:r>
            <a:r>
              <a:rPr sz="1000" dirty="0">
                <a:latin typeface="Times New Roman"/>
                <a:cs typeface="Times New Roman"/>
              </a:rPr>
              <a:t>:	h</a:t>
            </a:r>
            <a:r>
              <a:rPr sz="1000" spc="-5" dirty="0">
                <a:latin typeface="Times New Roman"/>
                <a:cs typeface="Times New Roman"/>
              </a:rPr>
              <a:t>tt</a:t>
            </a:r>
            <a:r>
              <a:rPr sz="1000" dirty="0">
                <a:latin typeface="Times New Roman"/>
                <a:cs typeface="Times New Roman"/>
              </a:rPr>
              <a:t>p</a:t>
            </a:r>
            <a:r>
              <a:rPr sz="1000" spc="-5" dirty="0">
                <a:latin typeface="Times New Roman"/>
                <a:cs typeface="Times New Roman"/>
              </a:rPr>
              <a:t>s://  </a:t>
            </a:r>
            <a:r>
              <a:rPr sz="1000" spc="-5" dirty="0">
                <a:latin typeface="Times New Roman"/>
                <a:cs typeface="Times New Roman"/>
                <a:hlinkClick r:id="rId8"/>
              </a:rPr>
              <a:t>www.alamy.com/stock-photo-antoine-alexandre-brutus-bussy-1794-1882-french-chemist-89075192.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html (Date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5" dirty="0">
                <a:latin typeface="Times New Roman"/>
                <a:cs typeface="Times New Roman"/>
              </a:rPr>
              <a:t> 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315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Anton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Eduard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van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Arkel.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https://periodieksysteem.com/biografie/anton-eduard-van-arkel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indent="-320040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315"/>
              <a:tabLst>
                <a:tab pos="332740" algn="l"/>
              </a:tabLst>
            </a:pPr>
            <a:r>
              <a:rPr sz="1000" dirty="0">
                <a:latin typeface="Times New Roman"/>
                <a:cs typeface="Times New Roman"/>
              </a:rPr>
              <a:t>ASTM </a:t>
            </a:r>
            <a:r>
              <a:rPr sz="1000" spc="-5" dirty="0">
                <a:latin typeface="Times New Roman"/>
                <a:cs typeface="Times New Roman"/>
              </a:rPr>
              <a:t>E384: Standard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Test </a:t>
            </a:r>
            <a:r>
              <a:rPr sz="1000" spc="-5" dirty="0">
                <a:latin typeface="Times New Roman"/>
                <a:cs typeface="Times New Roman"/>
              </a:rPr>
              <a:t>Method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Knoop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Vickers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Hardness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5" dirty="0">
                <a:latin typeface="Times New Roman"/>
                <a:cs typeface="Times New Roman"/>
              </a:rPr>
              <a:t> Materials.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100330"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298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176005" y="516889"/>
            <a:ext cx="5679440" cy="3185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0223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50">
              <a:latin typeface="Times New Roman"/>
              <a:cs typeface="Times New Roman"/>
            </a:endParaRPr>
          </a:p>
          <a:p>
            <a:pPr marL="332740" marR="5080" indent="-320040" algn="just">
              <a:lnSpc>
                <a:spcPct val="95700"/>
              </a:lnSpc>
              <a:buFont typeface="Times New Roman"/>
              <a:buAutoNum type="arabicPeriod" startAt="31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Bauschinger, Johann (1834–1893). </a:t>
            </a:r>
            <a:r>
              <a:rPr sz="1000" i="1" spc="-5" dirty="0">
                <a:latin typeface="Times New Roman"/>
                <a:cs typeface="Times New Roman"/>
              </a:rPr>
              <a:t>Institute of Materials Science and Mechanics of Materials. TUM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Department</a:t>
            </a:r>
            <a:r>
              <a:rPr sz="1000" i="1" dirty="0">
                <a:latin typeface="Times New Roman"/>
                <a:cs typeface="Times New Roman"/>
              </a:rPr>
              <a:t> of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Mechanical</a:t>
            </a:r>
            <a:r>
              <a:rPr sz="1000" i="1" dirty="0">
                <a:latin typeface="Times New Roman"/>
                <a:cs typeface="Times New Roman"/>
              </a:rPr>
              <a:t> Engineering.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Technical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University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of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Munich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s://www.wk</a:t>
            </a:r>
            <a:r>
              <a:rPr sz="1000" spc="-5" dirty="0">
                <a:latin typeface="Times New Roman"/>
                <a:cs typeface="Times New Roman"/>
              </a:rPr>
              <a:t>m.m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w.tu</a:t>
            </a:r>
            <a:r>
              <a:rPr sz="1000" spc="-5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  <a:hlinkClick r:id="rId2"/>
              </a:rPr>
              <a:t>.de/en/history/bauschinger-johann/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minnesmedalj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332740" marR="8255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31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Biography: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«Light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Is</a:t>
            </a:r>
            <a:r>
              <a:rPr sz="1000" dirty="0">
                <a:latin typeface="Times New Roman"/>
                <a:cs typeface="Times New Roman"/>
              </a:rPr>
              <a:t> 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Messenger,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life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science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William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Lawrence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Bragg»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2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Graeme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Hunter.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Oxford: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Oxford University Press,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2010. 338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318"/>
              <a:tabLst>
                <a:tab pos="333375" algn="l"/>
                <a:tab pos="925194" algn="l"/>
                <a:tab pos="1549400" algn="l"/>
                <a:tab pos="2166620" algn="l"/>
                <a:tab pos="2992755" algn="l"/>
                <a:tab pos="3439160" algn="l"/>
              </a:tabLst>
            </a:pPr>
            <a:r>
              <a:rPr sz="1000" spc="-5" dirty="0">
                <a:latin typeface="Times New Roman"/>
                <a:cs typeface="Times New Roman"/>
              </a:rPr>
              <a:t>Burgers,	Johannes	Martinus	(1895-1981).	URL:	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http://resources.huygens.knaw.nl/bwn1880-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2000/lemmata/bwn5/burgers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318"/>
              <a:tabLst>
                <a:tab pos="333375" algn="l"/>
                <a:tab pos="996950" algn="l"/>
                <a:tab pos="1489075" algn="l"/>
                <a:tab pos="2019935" algn="l"/>
                <a:tab pos="2907030" algn="l"/>
                <a:tab pos="3398520" algn="l"/>
                <a:tab pos="3884295" algn="l"/>
                <a:tab pos="4242435" algn="l"/>
                <a:tab pos="4857115" algn="l"/>
                <a:tab pos="5401945" algn="l"/>
              </a:tabLst>
            </a:pPr>
            <a:r>
              <a:rPr sz="1000" spc="-5" dirty="0">
                <a:latin typeface="Times New Roman"/>
                <a:cs typeface="Times New Roman"/>
              </a:rPr>
              <a:t>Cartli</a:t>
            </a:r>
            <a:r>
              <a:rPr sz="1000" dirty="0">
                <a:latin typeface="Times New Roman"/>
                <a:cs typeface="Times New Roman"/>
              </a:rPr>
              <a:t>dg</a:t>
            </a:r>
            <a:r>
              <a:rPr sz="1000" spc="-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,	</a:t>
            </a:r>
            <a:r>
              <a:rPr sz="1000" spc="-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d</a:t>
            </a:r>
            <a:r>
              <a:rPr sz="1000" spc="-5" dirty="0">
                <a:latin typeface="Times New Roman"/>
                <a:cs typeface="Times New Roman"/>
              </a:rPr>
              <a:t>w</a:t>
            </a:r>
            <a:r>
              <a:rPr sz="1000" spc="-10" dirty="0">
                <a:latin typeface="Times New Roman"/>
                <a:cs typeface="Times New Roman"/>
              </a:rPr>
              <a:t>i</a:t>
            </a:r>
            <a:r>
              <a:rPr sz="1000" dirty="0">
                <a:latin typeface="Times New Roman"/>
                <a:cs typeface="Times New Roman"/>
              </a:rPr>
              <a:t>n	</a:t>
            </a:r>
            <a:r>
              <a:rPr sz="1000" spc="-5" dirty="0">
                <a:latin typeface="Times New Roman"/>
                <a:cs typeface="Times New Roman"/>
              </a:rPr>
              <a:t>(2</a:t>
            </a:r>
            <a:r>
              <a:rPr sz="1000" dirty="0">
                <a:latin typeface="Times New Roman"/>
                <a:cs typeface="Times New Roman"/>
              </a:rPr>
              <a:t>0</a:t>
            </a:r>
            <a:r>
              <a:rPr sz="1000" spc="-5" dirty="0">
                <a:latin typeface="Times New Roman"/>
                <a:cs typeface="Times New Roman"/>
              </a:rPr>
              <a:t>15)</a:t>
            </a:r>
            <a:r>
              <a:rPr sz="1000" dirty="0">
                <a:latin typeface="Times New Roman"/>
                <a:cs typeface="Times New Roman"/>
              </a:rPr>
              <a:t>.	</a:t>
            </a:r>
            <a:r>
              <a:rPr sz="1000" spc="-5" dirty="0">
                <a:latin typeface="Times New Roman"/>
                <a:cs typeface="Times New Roman"/>
              </a:rPr>
              <a:t>No</a:t>
            </a:r>
            <a:r>
              <a:rPr sz="1000" dirty="0">
                <a:latin typeface="Times New Roman"/>
                <a:cs typeface="Times New Roman"/>
              </a:rPr>
              <a:t>n-</a:t>
            </a:r>
            <a:r>
              <a:rPr sz="1000" spc="-15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g</a:t>
            </a:r>
            <a:r>
              <a:rPr sz="1000" spc="-5" dirty="0">
                <a:latin typeface="Times New Roman"/>
                <a:cs typeface="Times New Roman"/>
              </a:rPr>
              <a:t>neti</a:t>
            </a:r>
            <a:r>
              <a:rPr sz="1000" dirty="0">
                <a:latin typeface="Times New Roman"/>
                <a:cs typeface="Times New Roman"/>
              </a:rPr>
              <a:t>c	</a:t>
            </a:r>
            <a:r>
              <a:rPr sz="1000" spc="-15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etal</a:t>
            </a:r>
            <a:r>
              <a:rPr sz="1000" dirty="0">
                <a:latin typeface="Times New Roman"/>
                <a:cs typeface="Times New Roman"/>
              </a:rPr>
              <a:t>s	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d	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10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o	</a:t>
            </a:r>
            <a:r>
              <a:rPr sz="1000" spc="-15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gn</a:t>
            </a:r>
            <a:r>
              <a:rPr sz="1000" spc="-5" dirty="0">
                <a:latin typeface="Times New Roman"/>
                <a:cs typeface="Times New Roman"/>
              </a:rPr>
              <a:t>ets</a:t>
            </a:r>
            <a:r>
              <a:rPr sz="1000" dirty="0">
                <a:latin typeface="Times New Roman"/>
                <a:cs typeface="Times New Roman"/>
              </a:rPr>
              <a:t>.	</a:t>
            </a:r>
            <a:r>
              <a:rPr sz="1000" i="1" spc="-5" dirty="0">
                <a:latin typeface="Times New Roman"/>
                <a:cs typeface="Times New Roman"/>
              </a:rPr>
              <a:t>N</a:t>
            </a:r>
            <a:r>
              <a:rPr sz="1000" i="1" dirty="0">
                <a:latin typeface="Times New Roman"/>
                <a:cs typeface="Times New Roman"/>
              </a:rPr>
              <a:t>a</a:t>
            </a:r>
            <a:r>
              <a:rPr sz="1000" i="1" spc="-5" dirty="0">
                <a:latin typeface="Times New Roman"/>
                <a:cs typeface="Times New Roman"/>
              </a:rPr>
              <a:t>t</a:t>
            </a:r>
            <a:r>
              <a:rPr sz="1000" i="1" dirty="0">
                <a:latin typeface="Times New Roman"/>
                <a:cs typeface="Times New Roman"/>
              </a:rPr>
              <a:t>u</a:t>
            </a:r>
            <a:r>
              <a:rPr sz="1000" i="1" spc="-5" dirty="0">
                <a:latin typeface="Times New Roman"/>
                <a:cs typeface="Times New Roman"/>
              </a:rPr>
              <a:t>r</a:t>
            </a:r>
            <a:r>
              <a:rPr sz="1000" i="1" spc="-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.	D</a:t>
            </a:r>
            <a:r>
              <a:rPr sz="1000" spc="-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dirty="0">
                <a:latin typeface="Times New Roman"/>
                <a:cs typeface="Times New Roman"/>
              </a:rPr>
              <a:t>:  </a:t>
            </a:r>
            <a:r>
              <a:rPr sz="1000" spc="-5" dirty="0">
                <a:latin typeface="Times New Roman"/>
                <a:cs typeface="Times New Roman"/>
              </a:rPr>
              <a:t>10.1038/nature.2015.1812.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318"/>
              <a:tabLst>
                <a:tab pos="332740" algn="l"/>
                <a:tab pos="846455" algn="l"/>
                <a:tab pos="1402715" algn="l"/>
                <a:tab pos="1894205" algn="l"/>
                <a:tab pos="2445385" algn="l"/>
                <a:tab pos="2966085" algn="l"/>
                <a:tab pos="3203575" algn="l"/>
                <a:tab pos="3761740" algn="l"/>
                <a:tab pos="4465955" algn="l"/>
                <a:tab pos="4986020" algn="l"/>
                <a:tab pos="5375275" algn="l"/>
              </a:tabLst>
            </a:pPr>
            <a:r>
              <a:rPr sz="1000" spc="-5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h</a:t>
            </a:r>
            <a:r>
              <a:rPr sz="1000" spc="-5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py	</a:t>
            </a:r>
            <a:r>
              <a:rPr sz="1000" spc="-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" dirty="0">
                <a:latin typeface="Times New Roman"/>
                <a:cs typeface="Times New Roman"/>
              </a:rPr>
              <a:t>notc</a:t>
            </a:r>
            <a:r>
              <a:rPr sz="1000" dirty="0">
                <a:latin typeface="Times New Roman"/>
                <a:cs typeface="Times New Roman"/>
              </a:rPr>
              <a:t>h	I</a:t>
            </a:r>
            <a:r>
              <a:rPr sz="1000" spc="-1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p</a:t>
            </a:r>
            <a:r>
              <a:rPr sz="1000" spc="-5" dirty="0">
                <a:latin typeface="Times New Roman"/>
                <a:cs typeface="Times New Roman"/>
              </a:rPr>
              <a:t>ac</a:t>
            </a:r>
            <a:r>
              <a:rPr sz="1000" dirty="0">
                <a:latin typeface="Times New Roman"/>
                <a:cs typeface="Times New Roman"/>
              </a:rPr>
              <a:t>t	</a:t>
            </a:r>
            <a:r>
              <a:rPr sz="1000" spc="-5" dirty="0">
                <a:latin typeface="Times New Roman"/>
                <a:cs typeface="Times New Roman"/>
              </a:rPr>
              <a:t>Testi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g</a:t>
            </a:r>
            <a:r>
              <a:rPr sz="1000" dirty="0">
                <a:latin typeface="Times New Roman"/>
                <a:cs typeface="Times New Roman"/>
              </a:rPr>
              <a:t>,	H</a:t>
            </a:r>
            <a:r>
              <a:rPr sz="1000" spc="-5" dirty="0">
                <a:latin typeface="Times New Roman"/>
                <a:cs typeface="Times New Roman"/>
              </a:rPr>
              <a:t>ist</a:t>
            </a:r>
            <a:r>
              <a:rPr sz="1000" dirty="0">
                <a:latin typeface="Times New Roman"/>
                <a:cs typeface="Times New Roman"/>
              </a:rPr>
              <a:t>ory	&amp;	</a:t>
            </a:r>
            <a:r>
              <a:rPr sz="1000" spc="-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r</a:t>
            </a:r>
            <a:r>
              <a:rPr sz="1000" spc="-5" dirty="0">
                <a:latin typeface="Times New Roman"/>
                <a:cs typeface="Times New Roman"/>
              </a:rPr>
              <a:t>ocess</a:t>
            </a:r>
            <a:r>
              <a:rPr sz="1000" dirty="0">
                <a:latin typeface="Times New Roman"/>
                <a:cs typeface="Times New Roman"/>
              </a:rPr>
              <a:t>.	</a:t>
            </a:r>
            <a:r>
              <a:rPr sz="1000" spc="-5" dirty="0">
                <a:latin typeface="Times New Roman"/>
                <a:cs typeface="Times New Roman"/>
              </a:rPr>
              <a:t>Lab</a:t>
            </a:r>
            <a:r>
              <a:rPr sz="1000" dirty="0">
                <a:latin typeface="Times New Roman"/>
                <a:cs typeface="Times New Roman"/>
              </a:rPr>
              <a:t>or</a:t>
            </a:r>
            <a:r>
              <a:rPr sz="1000" spc="-5" dirty="0">
                <a:latin typeface="Times New Roman"/>
                <a:cs typeface="Times New Roman"/>
              </a:rPr>
              <a:t>a</a:t>
            </a:r>
            <a:r>
              <a:rPr sz="1000" spc="-10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ory	</a:t>
            </a:r>
            <a:r>
              <a:rPr sz="1000" spc="-5" dirty="0">
                <a:latin typeface="Times New Roman"/>
                <a:cs typeface="Times New Roman"/>
              </a:rPr>
              <a:t>Test</a:t>
            </a:r>
            <a:r>
              <a:rPr sz="1000" spc="-10" dirty="0">
                <a:latin typeface="Times New Roman"/>
                <a:cs typeface="Times New Roman"/>
              </a:rPr>
              <a:t>i</a:t>
            </a:r>
            <a:r>
              <a:rPr sz="1000" dirty="0">
                <a:latin typeface="Times New Roman"/>
                <a:cs typeface="Times New Roman"/>
              </a:rPr>
              <a:t>ng	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.	</a:t>
            </a:r>
            <a:r>
              <a:rPr sz="1000" spc="-5" dirty="0">
                <a:latin typeface="Times New Roman"/>
                <a:cs typeface="Times New Roman"/>
              </a:rPr>
              <a:t>URL:  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https://www.la</a:t>
            </a:r>
            <a:r>
              <a:rPr sz="1000" spc="-5" dirty="0">
                <a:latin typeface="Times New Roman"/>
                <a:cs typeface="Times New Roman"/>
              </a:rPr>
              <a:t>btestin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g.com</a:t>
            </a:r>
            <a:r>
              <a:rPr sz="1000" spc="-5" dirty="0">
                <a:latin typeface="Times New Roman"/>
                <a:cs typeface="Times New Roman"/>
              </a:rPr>
              <a:t>/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resources/testing-methods/charpy-v-notch-impact-testing-history-process/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5" dirty="0">
                <a:latin typeface="Times New Roman"/>
                <a:cs typeface="Times New Roman"/>
              </a:rPr>
              <a:t> 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 algn="just">
              <a:lnSpc>
                <a:spcPct val="95700"/>
              </a:lnSpc>
              <a:spcBef>
                <a:spcPts val="170"/>
              </a:spcBef>
              <a:buFont typeface="Times New Roman"/>
              <a:buAutoNum type="arabicPeriod" startAt="31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Charpy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V-notch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Impact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Testing,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History</a:t>
            </a:r>
            <a:r>
              <a:rPr sz="1000" dirty="0">
                <a:latin typeface="Times New Roman"/>
                <a:cs typeface="Times New Roman"/>
              </a:rPr>
              <a:t> &amp;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Process.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Materials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Testing,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Nondestructive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Testing</a:t>
            </a:r>
            <a:r>
              <a:rPr sz="1000" i="1" dirty="0">
                <a:latin typeface="Times New Roman"/>
                <a:cs typeface="Times New Roman"/>
              </a:rPr>
              <a:t> &amp; 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Calibration Services </a:t>
            </a:r>
            <a:r>
              <a:rPr sz="1000" i="1" dirty="0">
                <a:latin typeface="Times New Roman"/>
                <a:cs typeface="Times New Roman"/>
              </a:rPr>
              <a:t>/ </a:t>
            </a:r>
            <a:r>
              <a:rPr sz="1000" i="1" spc="-5" dirty="0">
                <a:latin typeface="Times New Roman"/>
                <a:cs typeface="Times New Roman"/>
              </a:rPr>
              <a:t>Since 1984. </a:t>
            </a:r>
            <a:r>
              <a:rPr sz="1000" spc="-5" dirty="0">
                <a:latin typeface="Times New Roman"/>
                <a:cs typeface="Times New Roman"/>
              </a:rPr>
              <a:t>URL: ht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tps://www.labt</a:t>
            </a:r>
            <a:r>
              <a:rPr sz="1000" spc="-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sting.c</a:t>
            </a:r>
            <a:r>
              <a:rPr sz="1000" spc="-5" dirty="0">
                <a:latin typeface="Times New Roman"/>
                <a:cs typeface="Times New Roman"/>
              </a:rPr>
              <a:t>om/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resources/testing-m</a:t>
            </a:r>
            <a:r>
              <a:rPr sz="1000" spc="-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thods/charpy-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v-notch-impact-testing-history-process/ (Date of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18.05.2019).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 algn="just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318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David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Kirkaldy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(1820-1897).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Grace’s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Guide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to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British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Industrial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History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6"/>
              </a:rPr>
              <a:t>https://www.graces</a:t>
            </a:r>
            <a:r>
              <a:rPr sz="1000" spc="-5" dirty="0">
                <a:latin typeface="Times New Roman"/>
                <a:cs typeface="Times New Roman"/>
              </a:rPr>
              <a:t>guide.co</a:t>
            </a:r>
            <a:r>
              <a:rPr sz="1000" spc="-5" dirty="0">
                <a:latin typeface="Times New Roman"/>
                <a:cs typeface="Times New Roman"/>
                <a:hlinkClick r:id="rId6"/>
              </a:rPr>
              <a:t>.uk/David_Kirkaldy_(1820-1897)</a:t>
            </a:r>
            <a:r>
              <a:rPr sz="1000" dirty="0">
                <a:latin typeface="Times New Roman"/>
                <a:cs typeface="Times New Roman"/>
                <a:hlinkClick r:id="rId6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76020" y="4012935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2</a:t>
            </a:r>
            <a:r>
              <a:rPr sz="1000" b="1" dirty="0">
                <a:latin typeface="Times New Roman"/>
                <a:cs typeface="Times New Roman"/>
              </a:rPr>
              <a:t>6.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76011" y="5866882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3</a:t>
            </a:r>
            <a:r>
              <a:rPr sz="1000" b="1" dirty="0">
                <a:latin typeface="Times New Roman"/>
                <a:cs typeface="Times New Roman"/>
              </a:rPr>
              <a:t>0.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75981" y="7162302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3</a:t>
            </a:r>
            <a:r>
              <a:rPr sz="1000" b="1" dirty="0">
                <a:latin typeface="Times New Roman"/>
                <a:cs typeface="Times New Roman"/>
              </a:rPr>
              <a:t>5.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75978" y="8114796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3</a:t>
            </a:r>
            <a:r>
              <a:rPr sz="1000" b="1" dirty="0">
                <a:latin typeface="Times New Roman"/>
                <a:cs typeface="Times New Roman"/>
              </a:rPr>
              <a:t>8.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75971" y="3696704"/>
            <a:ext cx="5679440" cy="47434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2740" marR="6985" indent="-320040" algn="just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325.</a:t>
            </a:r>
            <a:r>
              <a:rPr sz="1000" b="1" spc="48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Edgar Collins Bain, 1891–1971. </a:t>
            </a:r>
            <a:r>
              <a:rPr sz="1000" dirty="0">
                <a:latin typeface="Times New Roman"/>
                <a:cs typeface="Times New Roman"/>
              </a:rPr>
              <a:t>A </a:t>
            </a:r>
            <a:r>
              <a:rPr sz="1000" spc="-5" dirty="0">
                <a:latin typeface="Times New Roman"/>
                <a:cs typeface="Times New Roman"/>
              </a:rPr>
              <a:t>Biographical Memoir </a:t>
            </a:r>
            <a:r>
              <a:rPr sz="1000" dirty="0">
                <a:latin typeface="Times New Roman"/>
                <a:cs typeface="Times New Roman"/>
              </a:rPr>
              <a:t>by </a:t>
            </a:r>
            <a:r>
              <a:rPr sz="1000" spc="-5" dirty="0">
                <a:latin typeface="Times New Roman"/>
                <a:cs typeface="Times New Roman"/>
              </a:rPr>
              <a:t>James B. Austin. Washington D.C., Nation- </a:t>
            </a:r>
            <a:r>
              <a:rPr sz="1000" dirty="0">
                <a:latin typeface="Times New Roman"/>
                <a:cs typeface="Times New Roman"/>
              </a:rPr>
              <a:t> al</a:t>
            </a:r>
            <a:r>
              <a:rPr sz="1000" spc="-5" dirty="0">
                <a:latin typeface="Times New Roman"/>
                <a:cs typeface="Times New Roman"/>
              </a:rPr>
              <a:t> Academy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Sciences,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1978.</a:t>
            </a:r>
            <a:endParaRPr sz="1000">
              <a:latin typeface="Times New Roman"/>
              <a:cs typeface="Times New Roman"/>
            </a:endParaRPr>
          </a:p>
          <a:p>
            <a:pPr marL="332740" marR="5715" algn="just">
              <a:lnSpc>
                <a:spcPct val="95700"/>
              </a:lnSpc>
              <a:spcBef>
                <a:spcPts val="170"/>
              </a:spcBef>
            </a:pPr>
            <a:r>
              <a:rPr sz="1000" spc="-5" dirty="0">
                <a:latin typeface="Times New Roman"/>
                <a:cs typeface="Times New Roman"/>
              </a:rPr>
              <a:t>Egon Orowan 1901–1989. </a:t>
            </a:r>
            <a:r>
              <a:rPr sz="1000" dirty="0">
                <a:latin typeface="Times New Roman"/>
                <a:cs typeface="Times New Roman"/>
              </a:rPr>
              <a:t>A </a:t>
            </a:r>
            <a:r>
              <a:rPr sz="1000" spc="-5" dirty="0">
                <a:latin typeface="Times New Roman"/>
                <a:cs typeface="Times New Roman"/>
              </a:rPr>
              <a:t>Biographical Memoir </a:t>
            </a:r>
            <a:r>
              <a:rPr sz="1000" dirty="0">
                <a:latin typeface="Times New Roman"/>
                <a:cs typeface="Times New Roman"/>
              </a:rPr>
              <a:t>by Nabarro </a:t>
            </a:r>
            <a:r>
              <a:rPr sz="1000" spc="-5" dirty="0">
                <a:latin typeface="Times New Roman"/>
                <a:cs typeface="Times New Roman"/>
              </a:rPr>
              <a:t>F.R.N., Argon A.S. Washington D.C.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National Academies press, 1996. P. 259–319. URL: </a:t>
            </a:r>
            <a:r>
              <a:rPr sz="1000" spc="-5" dirty="0">
                <a:latin typeface="Times New Roman"/>
                <a:cs typeface="Times New Roman"/>
                <a:hlinkClick r:id="rId7"/>
              </a:rPr>
              <a:t>http://www.nasonline.org/publications/</a:t>
            </a:r>
            <a:r>
              <a:rPr sz="1000" spc="-5" dirty="0">
                <a:latin typeface="Times New Roman"/>
                <a:cs typeface="Times New Roman"/>
              </a:rPr>
              <a:t> biograph-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ical-memoirs/memoir-pdfs/orowan-egon.pdf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dirty="0">
                <a:latin typeface="Times New Roman"/>
                <a:cs typeface="Times New Roman"/>
              </a:rPr>
              <a:t> of</a:t>
            </a:r>
            <a:r>
              <a:rPr sz="1000" spc="-5" dirty="0">
                <a:latin typeface="Times New Roman"/>
                <a:cs typeface="Times New Roman"/>
              </a:rPr>
              <a:t> the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 algn="just">
              <a:lnSpc>
                <a:spcPct val="95700"/>
              </a:lnSpc>
              <a:spcBef>
                <a:spcPts val="204"/>
              </a:spcBef>
              <a:buFont typeface="Times New Roman"/>
              <a:buAutoNum type="arabicPeriod" startAt="32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Grunewald V., Guntau M. Bibliographie der Arbeiten von Abraham Gottlob Werner und der Publika-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tionen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zu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seinen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wissenschaftlichen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Auffassungen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und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seiner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Person.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Abraham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Gottlob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Werner: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Gedenkschrift </a:t>
            </a:r>
            <a:r>
              <a:rPr sz="1000" i="1" dirty="0">
                <a:latin typeface="Times New Roman"/>
                <a:cs typeface="Times New Roman"/>
              </a:rPr>
              <a:t>aus </a:t>
            </a:r>
            <a:r>
              <a:rPr sz="1000" i="1" spc="-5" dirty="0">
                <a:latin typeface="Times New Roman"/>
                <a:cs typeface="Times New Roman"/>
              </a:rPr>
              <a:t>Anlaß der Wiederkehr seines Todestages nach 150 Jahren am 30</a:t>
            </a:r>
            <a:r>
              <a:rPr sz="1000" spc="-5" dirty="0">
                <a:latin typeface="Times New Roman"/>
                <a:cs typeface="Times New Roman"/>
              </a:rPr>
              <a:t>. Juni 1967. Leipzig: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Deut. Verl.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Grundstoffindustrie,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1967. S. 305–317.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 algn="just">
              <a:lnSpc>
                <a:spcPct val="95800"/>
              </a:lnSpc>
              <a:spcBef>
                <a:spcPts val="204"/>
              </a:spcBef>
              <a:buFont typeface="Times New Roman"/>
              <a:buAutoNum type="arabicPeriod" startAt="327"/>
              <a:tabLst>
                <a:tab pos="333375" algn="l"/>
              </a:tabLst>
            </a:pPr>
            <a:r>
              <a:rPr sz="1000" spc="-15" dirty="0">
                <a:latin typeface="Times New Roman"/>
                <a:cs typeface="Times New Roman"/>
              </a:rPr>
              <a:t>Hong, </a:t>
            </a:r>
            <a:r>
              <a:rPr sz="1000" spc="-10" dirty="0">
                <a:latin typeface="Times New Roman"/>
                <a:cs typeface="Times New Roman"/>
              </a:rPr>
              <a:t>J.; Hu, Z.; </a:t>
            </a:r>
            <a:r>
              <a:rPr sz="1000" spc="-15" dirty="0">
                <a:latin typeface="Times New Roman"/>
                <a:cs typeface="Times New Roman"/>
              </a:rPr>
              <a:t>Probert, M.; </a:t>
            </a:r>
            <a:r>
              <a:rPr sz="1000" spc="-10" dirty="0">
                <a:latin typeface="Times New Roman"/>
                <a:cs typeface="Times New Roman"/>
              </a:rPr>
              <a:t>Li, K.; Lv, D.; </a:t>
            </a:r>
            <a:r>
              <a:rPr sz="1000" spc="-15" dirty="0">
                <a:latin typeface="Times New Roman"/>
                <a:cs typeface="Times New Roman"/>
              </a:rPr>
              <a:t>Yang, </a:t>
            </a:r>
            <a:r>
              <a:rPr sz="1000" spc="-10" dirty="0">
                <a:latin typeface="Times New Roman"/>
                <a:cs typeface="Times New Roman"/>
              </a:rPr>
              <a:t>X.; Gu, L.; </a:t>
            </a:r>
            <a:r>
              <a:rPr sz="1000" spc="-15" dirty="0">
                <a:latin typeface="Times New Roman"/>
                <a:cs typeface="Times New Roman"/>
              </a:rPr>
              <a:t>Mao, </a:t>
            </a:r>
            <a:r>
              <a:rPr sz="1000" spc="-10" dirty="0">
                <a:latin typeface="Times New Roman"/>
                <a:cs typeface="Times New Roman"/>
              </a:rPr>
              <a:t>N.; </a:t>
            </a:r>
            <a:r>
              <a:rPr sz="1000" spc="-15" dirty="0">
                <a:latin typeface="Times New Roman"/>
                <a:cs typeface="Times New Roman"/>
              </a:rPr>
              <a:t>Feng, </a:t>
            </a:r>
            <a:r>
              <a:rPr sz="1000" spc="-10" dirty="0">
                <a:latin typeface="Times New Roman"/>
                <a:cs typeface="Times New Roman"/>
              </a:rPr>
              <a:t>Q.; Xie, L.; Zhang, J.; </a:t>
            </a:r>
            <a:r>
              <a:rPr sz="1000" dirty="0">
                <a:latin typeface="Times New Roman"/>
                <a:cs typeface="Times New Roman"/>
              </a:rPr>
              <a:t>Wu,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D.; Zhang, Z.; Jin, C.; Ji, </a:t>
            </a:r>
            <a:r>
              <a:rPr sz="1000" dirty="0">
                <a:latin typeface="Times New Roman"/>
                <a:cs typeface="Times New Roman"/>
              </a:rPr>
              <a:t>W.; </a:t>
            </a:r>
            <a:r>
              <a:rPr sz="1000" spc="-5" dirty="0">
                <a:latin typeface="Times New Roman"/>
                <a:cs typeface="Times New Roman"/>
              </a:rPr>
              <a:t>Zhang, X.; Yuan, J.; Zhang, </a:t>
            </a:r>
            <a:r>
              <a:rPr sz="1000" dirty="0">
                <a:latin typeface="Times New Roman"/>
                <a:cs typeface="Times New Roman"/>
              </a:rPr>
              <a:t>Z. </a:t>
            </a:r>
            <a:r>
              <a:rPr sz="1000" spc="-5" dirty="0">
                <a:latin typeface="Times New Roman"/>
                <a:cs typeface="Times New Roman"/>
              </a:rPr>
              <a:t>(2015). Exploring atomic </a:t>
            </a:r>
            <a:r>
              <a:rPr sz="1000" dirty="0">
                <a:latin typeface="Times New Roman"/>
                <a:cs typeface="Times New Roman"/>
              </a:rPr>
              <a:t>defects </a:t>
            </a:r>
            <a:r>
              <a:rPr sz="1000" spc="-5" dirty="0">
                <a:latin typeface="Times New Roman"/>
                <a:cs typeface="Times New Roman"/>
              </a:rPr>
              <a:t>in mo-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lybdenum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disulphide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monolayers.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Nature Communications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DOI: 10.1038/ncomms7293.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 algn="just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32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Hugh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Rockwell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(1890-1957).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Еarly</a:t>
            </a:r>
            <a:r>
              <a:rPr sz="1000" i="1" spc="9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Aviators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8"/>
              </a:rPr>
              <a:t>http://earlyaviators.com/erockhu1.htm</a:t>
            </a:r>
            <a:r>
              <a:rPr sz="1000" spc="80" dirty="0">
                <a:latin typeface="Times New Roman"/>
                <a:cs typeface="Times New Roman"/>
                <a:hlinkClick r:id="rId8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5715" algn="just">
              <a:lnSpc>
                <a:spcPts val="1150"/>
              </a:lnSpc>
              <a:spcBef>
                <a:spcPts val="200"/>
              </a:spcBef>
            </a:pPr>
            <a:r>
              <a:rPr sz="1000" spc="-5" dirty="0">
                <a:latin typeface="Times New Roman"/>
                <a:cs typeface="Times New Roman"/>
              </a:rPr>
              <a:t>Isaac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Babbitt.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Wikipedia.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https://en.wikipedia.org/wiki/Isaac_Babbitt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dirty="0">
                <a:latin typeface="Times New Roman"/>
                <a:cs typeface="Times New Roman"/>
              </a:rPr>
              <a:t> of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33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ISO </a:t>
            </a:r>
            <a:r>
              <a:rPr sz="1000" spc="-5" dirty="0">
                <a:latin typeface="Times New Roman"/>
                <a:cs typeface="Times New Roman"/>
              </a:rPr>
              <a:t>2039-2: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Plastics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Determination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hardness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Part</a:t>
            </a:r>
            <a:r>
              <a:rPr sz="1000" spc="-5" dirty="0">
                <a:latin typeface="Times New Roman"/>
                <a:cs typeface="Times New Roman"/>
              </a:rPr>
              <a:t> 2: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Rockwell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hardness.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33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ISO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6507-1:2005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Metallic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materials.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Vickers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hardness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test.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Part </a:t>
            </a:r>
            <a:r>
              <a:rPr sz="1000" dirty="0">
                <a:latin typeface="Times New Roman"/>
                <a:cs typeface="Times New Roman"/>
              </a:rPr>
              <a:t>1: </a:t>
            </a:r>
            <a:r>
              <a:rPr sz="1000" spc="-5" dirty="0">
                <a:latin typeface="Times New Roman"/>
                <a:cs typeface="Times New Roman"/>
              </a:rPr>
              <a:t>Test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method.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 algn="just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331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ISO 6508-1: Metallic materials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Rockwell hardness </a:t>
            </a:r>
            <a:r>
              <a:rPr sz="1000" dirty="0">
                <a:latin typeface="Times New Roman"/>
                <a:cs typeface="Times New Roman"/>
              </a:rPr>
              <a:t>test – </a:t>
            </a:r>
            <a:r>
              <a:rPr sz="1000" spc="-5" dirty="0">
                <a:latin typeface="Times New Roman"/>
                <a:cs typeface="Times New Roman"/>
              </a:rPr>
              <a:t>Part </a:t>
            </a:r>
            <a:r>
              <a:rPr sz="1000" dirty="0">
                <a:latin typeface="Times New Roman"/>
                <a:cs typeface="Times New Roman"/>
              </a:rPr>
              <a:t>1: Test </a:t>
            </a:r>
            <a:r>
              <a:rPr sz="1000" spc="-5" dirty="0">
                <a:latin typeface="Times New Roman"/>
                <a:cs typeface="Times New Roman"/>
              </a:rPr>
              <a:t>method </a:t>
            </a:r>
            <a:r>
              <a:rPr sz="1000" dirty="0">
                <a:latin typeface="Times New Roman"/>
                <a:cs typeface="Times New Roman"/>
              </a:rPr>
              <a:t>(scales </a:t>
            </a:r>
            <a:r>
              <a:rPr sz="1000" spc="-5" dirty="0">
                <a:latin typeface="Times New Roman"/>
                <a:cs typeface="Times New Roman"/>
              </a:rPr>
              <a:t>A, </a:t>
            </a:r>
            <a:r>
              <a:rPr sz="1000" dirty="0">
                <a:latin typeface="Times New Roman"/>
                <a:cs typeface="Times New Roman"/>
              </a:rPr>
              <a:t>B, C, </a:t>
            </a:r>
            <a:r>
              <a:rPr sz="1000" spc="-5" dirty="0">
                <a:latin typeface="Times New Roman"/>
                <a:cs typeface="Times New Roman"/>
              </a:rPr>
              <a:t>D, E, F, </a:t>
            </a:r>
            <a:r>
              <a:rPr sz="1000" dirty="0">
                <a:latin typeface="Times New Roman"/>
                <a:cs typeface="Times New Roman"/>
              </a:rPr>
              <a:t> G,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H,</a:t>
            </a:r>
            <a:r>
              <a:rPr sz="1000" spc="-5" dirty="0">
                <a:latin typeface="Times New Roman"/>
                <a:cs typeface="Times New Roman"/>
              </a:rPr>
              <a:t> K, </a:t>
            </a:r>
            <a:r>
              <a:rPr sz="1000" dirty="0">
                <a:latin typeface="Times New Roman"/>
                <a:cs typeface="Times New Roman"/>
              </a:rPr>
              <a:t>N, </a:t>
            </a:r>
            <a:r>
              <a:rPr sz="1000" spc="-5" dirty="0">
                <a:latin typeface="Times New Roman"/>
                <a:cs typeface="Times New Roman"/>
              </a:rPr>
              <a:t>T).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331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ISO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868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Plastics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ebonite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Determination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indentation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hardness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means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durometer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(Shore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hardness).</a:t>
            </a:r>
            <a:endParaRPr sz="1000">
              <a:latin typeface="Times New Roman"/>
              <a:cs typeface="Times New Roman"/>
            </a:endParaRPr>
          </a:p>
          <a:p>
            <a:pPr marL="332740" marR="5715">
              <a:lnSpc>
                <a:spcPts val="1150"/>
              </a:lnSpc>
              <a:spcBef>
                <a:spcPts val="200"/>
              </a:spcBef>
            </a:pPr>
            <a:r>
              <a:rPr sz="1000" spc="-5" dirty="0">
                <a:latin typeface="Times New Roman"/>
                <a:cs typeface="Times New Roman"/>
              </a:rPr>
              <a:t>Jean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Perronet.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Encyclopædia</a:t>
            </a:r>
            <a:r>
              <a:rPr sz="1000" i="1" spc="8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Britannica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</a:t>
            </a:r>
            <a:r>
              <a:rPr sz="1000" spc="-5" dirty="0">
                <a:latin typeface="Times New Roman"/>
                <a:cs typeface="Times New Roman"/>
                <a:hlinkClick r:id="rId9"/>
              </a:rPr>
              <a:t>s://www.britann</a:t>
            </a:r>
            <a:r>
              <a:rPr sz="1000" spc="-5" dirty="0">
                <a:latin typeface="Times New Roman"/>
                <a:cs typeface="Times New Roman"/>
              </a:rPr>
              <a:t>ica.</a:t>
            </a:r>
            <a:r>
              <a:rPr sz="1000" spc="-5" dirty="0">
                <a:latin typeface="Times New Roman"/>
                <a:cs typeface="Times New Roman"/>
                <a:hlinkClick r:id="rId9"/>
              </a:rPr>
              <a:t>com/biography/Jean-Perronet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5" dirty="0">
                <a:latin typeface="Times New Roman"/>
                <a:cs typeface="Times New Roman"/>
              </a:rPr>
              <a:t> 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33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Jedrzej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Sniadecki.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Wikipedia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25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https://pl.wikipedia.org/wiki/Plik:Jedrzej_Sniadecki.jpg</a:t>
            </a:r>
            <a:r>
              <a:rPr sz="1000" spc="2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25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675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336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Johan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August</a:t>
            </a:r>
            <a:r>
              <a:rPr sz="1000" spc="1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Brinell.</a:t>
            </a:r>
            <a:r>
              <a:rPr sz="1000" spc="19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Svenskt</a:t>
            </a:r>
            <a:r>
              <a:rPr sz="1000" i="1" spc="18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biografiskt</a:t>
            </a:r>
            <a:r>
              <a:rPr sz="1000" i="1" spc="18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lexikon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1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1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</a:t>
            </a:r>
            <a:r>
              <a:rPr sz="1000" spc="-5" dirty="0">
                <a:latin typeface="Times New Roman"/>
                <a:cs typeface="Times New Roman"/>
                <a:hlinkClick r:id="rId10"/>
              </a:rPr>
              <a:t>s://www.gen</a:t>
            </a:r>
            <a:r>
              <a:rPr sz="1000" spc="-5" dirty="0">
                <a:latin typeface="Times New Roman"/>
                <a:cs typeface="Times New Roman"/>
              </a:rPr>
              <a:t>i.co</a:t>
            </a:r>
            <a:r>
              <a:rPr sz="1000" spc="-5" dirty="0">
                <a:latin typeface="Times New Roman"/>
                <a:cs typeface="Times New Roman"/>
                <a:hlinkClick r:id="rId10"/>
              </a:rPr>
              <a:t>m/people/Johan-August-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Brinell/6000000020308037536 (Date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5080">
              <a:lnSpc>
                <a:spcPts val="1150"/>
              </a:lnSpc>
              <a:spcBef>
                <a:spcPts val="200"/>
              </a:spcBef>
            </a:pPr>
            <a:r>
              <a:rPr sz="1000" spc="-5" dirty="0">
                <a:latin typeface="Times New Roman"/>
                <a:cs typeface="Times New Roman"/>
              </a:rPr>
              <a:t>Johannes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Martinus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Burgers.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13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January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1895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to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June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1981.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http://www.burgers.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umd.edu/burgers.html.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5" dirty="0">
                <a:latin typeface="Times New Roman"/>
                <a:cs typeface="Times New Roman"/>
              </a:rPr>
              <a:t> 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75975" y="8433313"/>
            <a:ext cx="5679440" cy="15494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2740" marR="6350" indent="-320675">
              <a:lnSpc>
                <a:spcPts val="1150"/>
              </a:lnSpc>
              <a:spcBef>
                <a:spcPts val="180"/>
              </a:spcBef>
              <a:buFont typeface="Times New Roman"/>
              <a:buAutoNum type="arabicPeriod" startAt="339"/>
              <a:tabLst>
                <a:tab pos="333375" algn="l"/>
                <a:tab pos="723265" algn="l"/>
                <a:tab pos="1143000" algn="l"/>
                <a:tab pos="1497965" algn="l"/>
                <a:tab pos="2165350" algn="l"/>
                <a:tab pos="2996565" algn="l"/>
                <a:tab pos="3707129" algn="l"/>
                <a:tab pos="4160520" algn="l"/>
              </a:tabLst>
            </a:pPr>
            <a:r>
              <a:rPr sz="1000" spc="-5" dirty="0">
                <a:latin typeface="Times New Roman"/>
                <a:cs typeface="Times New Roman"/>
              </a:rPr>
              <a:t>Karl	Auer	von	Welsbach	(1858-1929).	</a:t>
            </a:r>
            <a:r>
              <a:rPr sz="1000" i="1" spc="-5" dirty="0">
                <a:latin typeface="Times New Roman"/>
                <a:cs typeface="Times New Roman"/>
              </a:rPr>
              <a:t>Wikipedia</a:t>
            </a:r>
            <a:r>
              <a:rPr sz="1000" spc="-5" dirty="0">
                <a:latin typeface="Times New Roman"/>
                <a:cs typeface="Times New Roman"/>
              </a:rPr>
              <a:t>.	URL:	https://en.wikipedia.org/wiki/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Carl_Auer_von_Welsbach#/media/File:Auer_von_Welsbach.jpg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332740" indent="-320675">
              <a:lnSpc>
                <a:spcPct val="100000"/>
              </a:lnSpc>
              <a:spcBef>
                <a:spcPts val="114"/>
              </a:spcBef>
              <a:buFont typeface="Times New Roman"/>
              <a:buAutoNum type="arabicPeriod" startAt="339"/>
              <a:tabLst>
                <a:tab pos="333375" algn="l"/>
              </a:tabLst>
            </a:pPr>
            <a:r>
              <a:rPr sz="1000" spc="-25" dirty="0">
                <a:latin typeface="Times New Roman"/>
                <a:cs typeface="Times New Roman"/>
              </a:rPr>
              <a:t>Kehl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G.L.,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The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Principles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of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Metallographic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Laboratory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Practice,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3rd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Ed.,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McGraw-Hill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Book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Co.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1949.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229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p.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339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Knoop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F.,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Peters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C.G.,Emerson</a:t>
            </a:r>
            <a:r>
              <a:rPr sz="1000" spc="20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W.B.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sensitive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pyramidal-diamond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tool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indentation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measure-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ments.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Journal </a:t>
            </a:r>
            <a:r>
              <a:rPr sz="1000" i="1" dirty="0">
                <a:latin typeface="Times New Roman"/>
                <a:cs typeface="Times New Roman"/>
              </a:rPr>
              <a:t>of</a:t>
            </a:r>
            <a:r>
              <a:rPr sz="1000" i="1" spc="-5" dirty="0">
                <a:latin typeface="Times New Roman"/>
                <a:cs typeface="Times New Roman"/>
              </a:rPr>
              <a:t> Research</a:t>
            </a:r>
            <a:r>
              <a:rPr sz="1000" i="1" dirty="0">
                <a:latin typeface="Times New Roman"/>
                <a:cs typeface="Times New Roman"/>
              </a:rPr>
              <a:t> of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the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National Bureau</a:t>
            </a:r>
            <a:r>
              <a:rPr sz="1000" i="1" dirty="0">
                <a:latin typeface="Times New Roman"/>
                <a:cs typeface="Times New Roman"/>
              </a:rPr>
              <a:t> of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Standards</a:t>
            </a:r>
            <a:r>
              <a:rPr sz="1000" spc="-5" dirty="0">
                <a:latin typeface="Times New Roman"/>
                <a:cs typeface="Times New Roman"/>
              </a:rPr>
              <a:t>. 1939.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Vol.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23.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P. 39–61.</a:t>
            </a:r>
            <a:endParaRPr sz="1000">
              <a:latin typeface="Times New Roman"/>
              <a:cs typeface="Times New Roman"/>
            </a:endParaRPr>
          </a:p>
          <a:p>
            <a:pPr marL="332105" marR="6350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339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Louis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Joseph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Troost.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Wikipédia.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https://pt.wikipedia.org/wiki/Louis_Joseph_Troost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R="101600" algn="ctr">
              <a:lnSpc>
                <a:spcPct val="100000"/>
              </a:lnSpc>
              <a:spcBef>
                <a:spcPts val="800"/>
              </a:spcBef>
            </a:pPr>
            <a:r>
              <a:rPr sz="1000" spc="-5" dirty="0">
                <a:latin typeface="Times New Roman"/>
                <a:cs typeface="Times New Roman"/>
              </a:rPr>
              <a:t>299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5544" y="4355829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5</a:t>
            </a:r>
            <a:r>
              <a:rPr sz="1000" b="1" dirty="0">
                <a:latin typeface="Times New Roman"/>
                <a:cs typeface="Times New Roman"/>
              </a:rPr>
              <a:t>3.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5557" y="890266"/>
            <a:ext cx="5679440" cy="442595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332740" marR="5080" indent="-320040" algn="just">
              <a:lnSpc>
                <a:spcPct val="95800"/>
              </a:lnSpc>
              <a:spcBef>
                <a:spcPts val="150"/>
              </a:spcBef>
              <a:buFont typeface="Times New Roman"/>
              <a:buAutoNum type="arabicPeriod" startAt="343"/>
              <a:tabLst>
                <a:tab pos="333375" algn="l"/>
              </a:tabLst>
            </a:pPr>
            <a:r>
              <a:rPr sz="1000" spc="-35" dirty="0">
                <a:latin typeface="Times New Roman"/>
                <a:cs typeface="Times New Roman"/>
              </a:rPr>
              <a:t>Metallothermic </a:t>
            </a:r>
            <a:r>
              <a:rPr sz="1000" spc="-30" dirty="0">
                <a:latin typeface="Times New Roman"/>
                <a:cs typeface="Times New Roman"/>
              </a:rPr>
              <a:t>Reactions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30" dirty="0">
                <a:latin typeface="Times New Roman"/>
                <a:cs typeface="Times New Roman"/>
              </a:rPr>
              <a:t>Past, Present </a:t>
            </a:r>
            <a:r>
              <a:rPr sz="1000" spc="-25" dirty="0">
                <a:latin typeface="Times New Roman"/>
                <a:cs typeface="Times New Roman"/>
              </a:rPr>
              <a:t>and </a:t>
            </a:r>
            <a:r>
              <a:rPr sz="1000" spc="-30" dirty="0">
                <a:latin typeface="Times New Roman"/>
                <a:cs typeface="Times New Roman"/>
              </a:rPr>
              <a:t>Future. </a:t>
            </a:r>
            <a:r>
              <a:rPr sz="1000" i="1" spc="-30" dirty="0">
                <a:latin typeface="Times New Roman"/>
                <a:cs typeface="Times New Roman"/>
              </a:rPr>
              <a:t>Research </a:t>
            </a:r>
            <a:r>
              <a:rPr sz="1000" i="1" spc="-25" dirty="0">
                <a:latin typeface="Times New Roman"/>
                <a:cs typeface="Times New Roman"/>
              </a:rPr>
              <a:t>and </a:t>
            </a:r>
            <a:r>
              <a:rPr sz="1000" i="1" spc="-30" dirty="0">
                <a:latin typeface="Times New Roman"/>
                <a:cs typeface="Times New Roman"/>
              </a:rPr>
              <a:t>Reports </a:t>
            </a:r>
            <a:r>
              <a:rPr sz="1000" i="1" spc="-15" dirty="0">
                <a:latin typeface="Times New Roman"/>
                <a:cs typeface="Times New Roman"/>
              </a:rPr>
              <a:t>on </a:t>
            </a:r>
            <a:r>
              <a:rPr sz="1000" i="1" spc="-30" dirty="0">
                <a:latin typeface="Times New Roman"/>
                <a:cs typeface="Times New Roman"/>
              </a:rPr>
              <a:t>Metals</a:t>
            </a:r>
            <a:r>
              <a:rPr sz="1000" spc="-30" dirty="0">
                <a:latin typeface="Times New Roman"/>
                <a:cs typeface="Times New Roman"/>
              </a:rPr>
              <a:t>. </a:t>
            </a:r>
            <a:r>
              <a:rPr sz="1000" spc="-25" dirty="0">
                <a:latin typeface="Times New Roman"/>
                <a:cs typeface="Times New Roman"/>
              </a:rPr>
              <a:t>URL: </a:t>
            </a:r>
            <a:r>
              <a:rPr sz="1000" spc="-30" dirty="0">
                <a:latin typeface="Times New Roman"/>
                <a:cs typeface="Times New Roman"/>
                <a:hlinkClick r:id="rId2"/>
              </a:rPr>
              <a:t>https://www.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scitechnol.com/peer-review/metallothermic-reactions--past-present-and-future-lUnd.php?article_id=7214 </a:t>
            </a:r>
            <a:r>
              <a:rPr sz="1000" spc="-45" dirty="0">
                <a:latin typeface="Times New Roman"/>
                <a:cs typeface="Times New Roman"/>
              </a:rPr>
              <a:t>(Date </a:t>
            </a:r>
            <a:r>
              <a:rPr sz="1000" dirty="0">
                <a:latin typeface="Times New Roman"/>
                <a:cs typeface="Times New Roman"/>
              </a:rPr>
              <a:t>of </a:t>
            </a:r>
            <a:r>
              <a:rPr sz="1000" spc="-5" dirty="0">
                <a:latin typeface="Times New Roman"/>
                <a:cs typeface="Times New Roman"/>
              </a:rPr>
              <a:t>the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 algn="just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34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Minnesmedalj.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Slagen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av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K.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Vetenskapsakademien.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https://digitaltmuseum.se/021026347917/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minnesmedalj</a:t>
            </a:r>
            <a:r>
              <a:rPr sz="1000" dirty="0">
                <a:latin typeface="Times New Roman"/>
                <a:cs typeface="Times New Roman"/>
              </a:rPr>
              <a:t> (Date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 the</a:t>
            </a:r>
            <a:r>
              <a:rPr sz="1000" spc="-5" dirty="0">
                <a:latin typeface="Times New Roman"/>
                <a:cs typeface="Times New Roman"/>
              </a:rPr>
              <a:t> 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 algn="just">
              <a:lnSpc>
                <a:spcPct val="95700"/>
              </a:lnSpc>
              <a:spcBef>
                <a:spcPts val="175"/>
              </a:spcBef>
              <a:buFont typeface="Times New Roman"/>
              <a:buAutoNum type="arabicPeriod" startAt="34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Pátranie </a:t>
            </a:r>
            <a:r>
              <a:rPr sz="1000" dirty="0">
                <a:latin typeface="Times New Roman"/>
                <a:cs typeface="Times New Roman"/>
              </a:rPr>
              <a:t>po </a:t>
            </a:r>
            <a:r>
              <a:rPr sz="1000" spc="-5" dirty="0">
                <a:latin typeface="Times New Roman"/>
                <a:cs typeface="Times New Roman"/>
              </a:rPr>
              <a:t>cestovnej správe </a:t>
            </a:r>
            <a:r>
              <a:rPr sz="1000" dirty="0">
                <a:latin typeface="Times New Roman"/>
                <a:cs typeface="Times New Roman"/>
              </a:rPr>
              <a:t>A. </a:t>
            </a:r>
            <a:r>
              <a:rPr sz="1000" spc="-5" dirty="0">
                <a:latin typeface="Times New Roman"/>
                <a:cs typeface="Times New Roman"/>
              </a:rPr>
              <a:t>Ruprechta do Škandinávie </a:t>
            </a:r>
            <a:r>
              <a:rPr sz="1000" dirty="0">
                <a:latin typeface="Times New Roman"/>
                <a:cs typeface="Times New Roman"/>
              </a:rPr>
              <a:t>, </a:t>
            </a:r>
            <a:r>
              <a:rPr sz="1000" spc="-5" dirty="0">
                <a:latin typeface="Times New Roman"/>
                <a:cs typeface="Times New Roman"/>
              </a:rPr>
              <a:t>ktorá prispela </a:t>
            </a:r>
            <a:r>
              <a:rPr sz="1000" dirty="0">
                <a:latin typeface="Times New Roman"/>
                <a:cs typeface="Times New Roman"/>
              </a:rPr>
              <a:t>k </a:t>
            </a:r>
            <a:r>
              <a:rPr sz="1000" spc="-5" dirty="0">
                <a:latin typeface="Times New Roman"/>
                <a:cs typeface="Times New Roman"/>
              </a:rPr>
              <a:t>jeho menovaniu </a:t>
            </a:r>
            <a:r>
              <a:rPr sz="1000" dirty="0">
                <a:latin typeface="Times New Roman"/>
                <a:cs typeface="Times New Roman"/>
              </a:rPr>
              <a:t>za </a:t>
            </a:r>
            <a:r>
              <a:rPr sz="1000" spc="-5" dirty="0">
                <a:latin typeface="Times New Roman"/>
                <a:cs typeface="Times New Roman"/>
              </a:rPr>
              <a:t>profeso- </a:t>
            </a:r>
            <a:r>
              <a:rPr sz="1000" dirty="0">
                <a:latin typeface="Times New Roman"/>
                <a:cs typeface="Times New Roman"/>
              </a:rPr>
              <a:t> ra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Baníckej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akadémie.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Staré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a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nové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hutnícke</a:t>
            </a:r>
            <a:r>
              <a:rPr sz="1000" i="1" dirty="0">
                <a:latin typeface="Times New Roman"/>
                <a:cs typeface="Times New Roman"/>
              </a:rPr>
              <a:t> technológie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3"/>
              </a:rPr>
              <a:t>http://starhuttech.blogspot.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com/2012/10/patranie-po-cestovnej-sprave-ruprechta.html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 algn="just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343"/>
              <a:tabLst>
                <a:tab pos="333375" algn="l"/>
              </a:tabLst>
            </a:pPr>
            <a:r>
              <a:rPr sz="1000" dirty="0">
                <a:latin typeface="Times New Roman"/>
                <a:cs typeface="Times New Roman"/>
              </a:rPr>
              <a:t>Portella </a:t>
            </a:r>
            <a:r>
              <a:rPr sz="1000" spc="-5" dirty="0">
                <a:latin typeface="Times New Roman"/>
                <a:cs typeface="Times New Roman"/>
              </a:rPr>
              <a:t>P.D. Adolf Martens </a:t>
            </a:r>
            <a:r>
              <a:rPr sz="1000" dirty="0">
                <a:latin typeface="Times New Roman"/>
                <a:cs typeface="Times New Roman"/>
              </a:rPr>
              <a:t>and his </a:t>
            </a:r>
            <a:r>
              <a:rPr sz="1000" spc="-5" dirty="0">
                <a:latin typeface="Times New Roman"/>
                <a:cs typeface="Times New Roman"/>
              </a:rPr>
              <a:t>contributions </a:t>
            </a:r>
            <a:r>
              <a:rPr sz="1000" dirty="0">
                <a:latin typeface="Times New Roman"/>
                <a:cs typeface="Times New Roman"/>
              </a:rPr>
              <a:t>to </a:t>
            </a:r>
            <a:r>
              <a:rPr sz="1000" spc="-5" dirty="0">
                <a:latin typeface="Times New Roman"/>
                <a:cs typeface="Times New Roman"/>
              </a:rPr>
              <a:t>materials engineering. </a:t>
            </a:r>
            <a:r>
              <a:rPr sz="1000" dirty="0">
                <a:latin typeface="Times New Roman"/>
                <a:cs typeface="Times New Roman"/>
              </a:rPr>
              <a:t>URL: </a:t>
            </a:r>
            <a:r>
              <a:rPr sz="1000" spc="-5" dirty="0">
                <a:latin typeface="Times New Roman"/>
                <a:cs typeface="Times New Roman"/>
              </a:rPr>
              <a:t>https://www.phase-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trans.msm.cam.ac.uk/2002/Martens.pdf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 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 algn="just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34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Promoting Physics and Supporting Physicists 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-5" dirty="0">
                <a:latin typeface="Times New Roman"/>
                <a:cs typeface="Times New Roman"/>
              </a:rPr>
              <a:t>The Physical Society and the Institute of Physics 1874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2002.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Paperback, 2003. 247 </a:t>
            </a:r>
            <a:r>
              <a:rPr sz="1000" dirty="0">
                <a:latin typeface="Times New Roman"/>
                <a:cs typeface="Times New Roman"/>
              </a:rPr>
              <a:t>p.</a:t>
            </a:r>
            <a:endParaRPr sz="1000">
              <a:latin typeface="Times New Roman"/>
              <a:cs typeface="Times New Roman"/>
            </a:endParaRPr>
          </a:p>
          <a:p>
            <a:pPr marL="332740" indent="-320675" algn="just">
              <a:lnSpc>
                <a:spcPct val="100000"/>
              </a:lnSpc>
              <a:spcBef>
                <a:spcPts val="110"/>
              </a:spcBef>
              <a:buFont typeface="Times New Roman"/>
              <a:buAutoNum type="arabicPeriod" startAt="343"/>
              <a:tabLst>
                <a:tab pos="333375" algn="l"/>
              </a:tabLst>
            </a:pPr>
            <a:r>
              <a:rPr sz="1000" spc="-20" dirty="0">
                <a:latin typeface="Times New Roman"/>
                <a:cs typeface="Times New Roman"/>
              </a:rPr>
              <a:t>Scott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W.T.,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Moleski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M.X.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Michael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Polanyi: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scientist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and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philosopher.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Oxford: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University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Press,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2005.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394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p.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>
              <a:lnSpc>
                <a:spcPts val="1150"/>
              </a:lnSpc>
              <a:spcBef>
                <a:spcPts val="235"/>
              </a:spcBef>
              <a:buFont typeface="Times New Roman"/>
              <a:buAutoNum type="arabicPeriod" startAt="34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Smith,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William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F.;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Hashemi,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Javad.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Foundations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Material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Science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and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Engineering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(4th).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McGraw-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Hill.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2001. 229 </a:t>
            </a:r>
            <a:r>
              <a:rPr sz="1000" dirty="0">
                <a:latin typeface="Times New Roman"/>
                <a:cs typeface="Times New Roman"/>
              </a:rPr>
              <a:t>р.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>
              <a:lnSpc>
                <a:spcPct val="95700"/>
              </a:lnSpc>
              <a:spcBef>
                <a:spcPts val="175"/>
              </a:spcBef>
              <a:buFont typeface="Times New Roman"/>
              <a:buAutoNum type="arabicPeriod" startAt="34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Smithson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Tennant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discoverer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iridium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&amp;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osmium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elements.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World</a:t>
            </a:r>
            <a:r>
              <a:rPr sz="1000" i="1" spc="22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of</a:t>
            </a:r>
            <a:r>
              <a:rPr sz="1000" i="1" spc="2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Chemicals.</a:t>
            </a:r>
            <a:r>
              <a:rPr sz="1000" i="1" spc="2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URL: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https://www.worl</a:t>
            </a:r>
            <a:r>
              <a:rPr sz="1000" spc="-5" dirty="0">
                <a:latin typeface="Times New Roman"/>
                <a:cs typeface="Times New Roman"/>
              </a:rPr>
              <a:t>dofchem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icals.com</a:t>
            </a:r>
            <a:r>
              <a:rPr sz="1000" spc="-5" dirty="0">
                <a:latin typeface="Times New Roman"/>
                <a:cs typeface="Times New Roman"/>
              </a:rPr>
              <a:t>/</a:t>
            </a:r>
            <a:r>
              <a:rPr sz="1000" spc="-5" dirty="0">
                <a:latin typeface="Times New Roman"/>
                <a:cs typeface="Times New Roman"/>
                <a:hlinkClick r:id="rId4"/>
              </a:rPr>
              <a:t>462/chemistry-articles/smithson-tennant-discoverer-of-iridium-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osmium-elements.html (Date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5" dirty="0">
                <a:latin typeface="Times New Roman"/>
                <a:cs typeface="Times New Roman"/>
              </a:rPr>
              <a:t> 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740" marR="7620" indent="-320040">
              <a:lnSpc>
                <a:spcPts val="1150"/>
              </a:lnSpc>
              <a:spcBef>
                <a:spcPts val="229"/>
              </a:spcBef>
              <a:buFont typeface="Times New Roman"/>
              <a:buAutoNum type="arabicPeriod" startAt="343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Stanley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Pickett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Rockwell.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Alu</a:t>
            </a:r>
            <a:r>
              <a:rPr sz="1000" i="1" spc="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Stir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s://www.alustir.com/en</a:t>
            </a:r>
            <a:r>
              <a:rPr sz="1000" spc="-5" dirty="0">
                <a:latin typeface="Times New Roman"/>
                <a:cs typeface="Times New Roman"/>
              </a:rPr>
              <a:t>g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lish</a:t>
            </a:r>
            <a:r>
              <a:rPr sz="1000" spc="-5" dirty="0">
                <a:latin typeface="Times New Roman"/>
                <a:cs typeface="Times New Roman"/>
              </a:rPr>
              <a:t>/di</a:t>
            </a:r>
            <a:r>
              <a:rPr sz="1000" spc="-5" dirty="0">
                <a:latin typeface="Times New Roman"/>
                <a:cs typeface="Times New Roman"/>
                <a:hlinkClick r:id="rId5"/>
              </a:rPr>
              <a:t>d-you-know/stanley-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rockwell/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 of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105" marR="6985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343"/>
              <a:tabLst>
                <a:tab pos="333375" algn="l"/>
                <a:tab pos="680085" algn="l"/>
                <a:tab pos="1209040" algn="l"/>
                <a:tab pos="1542415" algn="l"/>
                <a:tab pos="2072639" algn="l"/>
                <a:tab pos="2327910" algn="l"/>
                <a:tab pos="2632710" algn="l"/>
                <a:tab pos="3364229" algn="l"/>
                <a:tab pos="4039870" algn="l"/>
                <a:tab pos="4478020" algn="l"/>
              </a:tabLst>
            </a:pPr>
            <a:r>
              <a:rPr sz="1000" spc="-5" dirty="0">
                <a:latin typeface="Times New Roman"/>
                <a:cs typeface="Times New Roman"/>
              </a:rPr>
              <a:t>The	History	and	Origins	of	the	Durometer.	</a:t>
            </a:r>
            <a:r>
              <a:rPr sz="1000" i="1" spc="-5" dirty="0">
                <a:latin typeface="Times New Roman"/>
                <a:cs typeface="Times New Roman"/>
              </a:rPr>
              <a:t>DuroPrüf</a:t>
            </a:r>
            <a:r>
              <a:rPr sz="1000" spc="-5" dirty="0">
                <a:latin typeface="Times New Roman"/>
                <a:cs typeface="Times New Roman"/>
              </a:rPr>
              <a:t>.	URL:	</a:t>
            </a:r>
            <a:r>
              <a:rPr sz="1000" spc="-5" dirty="0">
                <a:latin typeface="Times New Roman"/>
                <a:cs typeface="Times New Roman"/>
                <a:hlinkClick r:id="rId6"/>
              </a:rPr>
              <a:t>http://shore-durometer-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history.blogspot.com/ (Date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5" dirty="0">
                <a:latin typeface="Times New Roman"/>
                <a:cs typeface="Times New Roman"/>
              </a:rPr>
              <a:t> 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 28.02.2018).</a:t>
            </a:r>
            <a:endParaRPr sz="1000">
              <a:latin typeface="Times New Roman"/>
              <a:cs typeface="Times New Roman"/>
            </a:endParaRPr>
          </a:p>
          <a:p>
            <a:pPr marL="332105" marR="6350">
              <a:lnSpc>
                <a:spcPts val="1150"/>
              </a:lnSpc>
              <a:spcBef>
                <a:spcPts val="195"/>
              </a:spcBef>
            </a:pPr>
            <a:r>
              <a:rPr sz="1000" spc="-5" dirty="0">
                <a:latin typeface="Times New Roman"/>
                <a:cs typeface="Times New Roman"/>
              </a:rPr>
              <a:t>Useinov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A.,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Gogolinskiy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K.,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Reshetov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Mutual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consistency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hardness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testing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at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micro-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nanometer scales. </a:t>
            </a:r>
            <a:r>
              <a:rPr sz="1000" i="1" spc="-5" dirty="0">
                <a:latin typeface="Times New Roman"/>
                <a:cs typeface="Times New Roman"/>
              </a:rPr>
              <a:t>J.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Mater.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Res</a:t>
            </a:r>
            <a:r>
              <a:rPr sz="1000" spc="-5" dirty="0">
                <a:latin typeface="Times New Roman"/>
                <a:cs typeface="Times New Roman"/>
              </a:rPr>
              <a:t>. </a:t>
            </a:r>
            <a:r>
              <a:rPr sz="1000" dirty="0">
                <a:latin typeface="Times New Roman"/>
                <a:cs typeface="Times New Roman"/>
              </a:rPr>
              <a:t>2009.</a:t>
            </a:r>
            <a:r>
              <a:rPr sz="1000" spc="-5" dirty="0">
                <a:latin typeface="Times New Roman"/>
                <a:cs typeface="Times New Roman"/>
              </a:rPr>
              <a:t> No 7. </a:t>
            </a:r>
            <a:r>
              <a:rPr sz="1000" dirty="0">
                <a:latin typeface="Times New Roman"/>
                <a:cs typeface="Times New Roman"/>
              </a:rPr>
              <a:t>Р.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968.</a:t>
            </a:r>
            <a:endParaRPr sz="1000">
              <a:latin typeface="Times New Roman"/>
              <a:cs typeface="Times New Roman"/>
            </a:endParaRPr>
          </a:p>
          <a:p>
            <a:pPr marL="332740" marR="6985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354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Walther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Fischer.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Ledebur,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Adolf.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Neue</a:t>
            </a:r>
            <a:r>
              <a:rPr sz="1000" i="1" spc="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Deutsche</a:t>
            </a:r>
            <a:r>
              <a:rPr sz="1000" i="1" spc="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Biographie</a:t>
            </a:r>
            <a:r>
              <a:rPr sz="1000" i="1" spc="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(NDB)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Band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14.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Berlin: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Duncker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&amp;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Hum-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blot,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1985. 39 s.</a:t>
            </a:r>
            <a:endParaRPr sz="1000">
              <a:latin typeface="Times New Roman"/>
              <a:cs typeface="Times New Roman"/>
            </a:endParaRPr>
          </a:p>
          <a:p>
            <a:pPr marL="332740" marR="6350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354"/>
              <a:tabLst>
                <a:tab pos="332740" algn="l"/>
              </a:tabLst>
            </a:pPr>
            <a:r>
              <a:rPr sz="1000" spc="-5" dirty="0">
                <a:latin typeface="Times New Roman"/>
                <a:cs typeface="Times New Roman"/>
              </a:rPr>
              <a:t>Wheeler,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Lynde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Phelps.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Josiah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Willard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Gibbs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History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Great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Mind.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Woodbridge,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CT: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Ox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Bow </a:t>
            </a:r>
            <a:r>
              <a:rPr sz="1000" dirty="0">
                <a:latin typeface="Times New Roman"/>
                <a:cs typeface="Times New Roman"/>
              </a:rPr>
              <a:t> Press,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1998. 230 </a:t>
            </a:r>
            <a:r>
              <a:rPr sz="1000" dirty="0">
                <a:latin typeface="Times New Roman"/>
                <a:cs typeface="Times New Roman"/>
              </a:rPr>
              <a:t>p.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5556" y="5308324"/>
            <a:ext cx="248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5</a:t>
            </a:r>
            <a:r>
              <a:rPr sz="1000" b="1" dirty="0">
                <a:latin typeface="Times New Roman"/>
                <a:cs typeface="Times New Roman"/>
              </a:rPr>
              <a:t>6.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35601" y="5309088"/>
            <a:ext cx="535813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05790" algn="l"/>
                <a:tab pos="1059180" algn="l"/>
                <a:tab pos="1790700" algn="l"/>
                <a:tab pos="2510790" algn="l"/>
                <a:tab pos="3227705" algn="l"/>
                <a:tab pos="3693795" algn="l"/>
              </a:tabLst>
            </a:pPr>
            <a:r>
              <a:rPr sz="1000" spc="-5" dirty="0">
                <a:latin typeface="Times New Roman"/>
                <a:cs typeface="Times New Roman"/>
              </a:rPr>
              <a:t>William	Hyde	Wollaston.	</a:t>
            </a:r>
            <a:r>
              <a:rPr sz="1000" i="1" spc="-5" dirty="0">
                <a:latin typeface="Times New Roman"/>
                <a:cs typeface="Times New Roman"/>
              </a:rPr>
              <a:t>Wikimedia</a:t>
            </a:r>
            <a:r>
              <a:rPr sz="1000" spc="-5" dirty="0">
                <a:latin typeface="Times New Roman"/>
                <a:cs typeface="Times New Roman"/>
              </a:rPr>
              <a:t>	</a:t>
            </a:r>
            <a:r>
              <a:rPr sz="1000" i="1" spc="-5" dirty="0">
                <a:latin typeface="Times New Roman"/>
                <a:cs typeface="Times New Roman"/>
              </a:rPr>
              <a:t>Сommons</a:t>
            </a:r>
            <a:r>
              <a:rPr sz="1000" spc="-5" dirty="0">
                <a:latin typeface="Times New Roman"/>
                <a:cs typeface="Times New Roman"/>
              </a:rPr>
              <a:t>.	URL:	https://commons.wikimedia.org/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5571" y="5455396"/>
            <a:ext cx="5678170" cy="159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2740" marR="28575">
              <a:lnSpc>
                <a:spcPts val="1150"/>
              </a:lnSpc>
              <a:spcBef>
                <a:spcPts val="180"/>
              </a:spcBef>
            </a:pPr>
            <a:r>
              <a:rPr sz="1000" spc="-5" dirty="0">
                <a:latin typeface="Times New Roman"/>
                <a:cs typeface="Times New Roman"/>
              </a:rPr>
              <a:t>wiki/File:William_Hyde_Wollaston._Stipple_engraving_by_F._C._Lewis,_18_Wellcome_V0006361.jp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g?uselang=ru (Date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332105" marR="5080" indent="-320040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35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William Phillips,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William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Hallowes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Miller,</a:t>
            </a:r>
            <a:r>
              <a:rPr sz="1000" dirty="0">
                <a:latin typeface="Times New Roman"/>
                <a:cs typeface="Times New Roman"/>
              </a:rPr>
              <a:t> &amp; </a:t>
            </a:r>
            <a:r>
              <a:rPr sz="1000" spc="-5" dirty="0">
                <a:latin typeface="Times New Roman"/>
                <a:cs typeface="Times New Roman"/>
              </a:rPr>
              <a:t>Henry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James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Brooke</a:t>
            </a:r>
            <a:r>
              <a:rPr sz="1000" i="1" spc="-5" dirty="0">
                <a:latin typeface="Times New Roman"/>
                <a:cs typeface="Times New Roman"/>
              </a:rPr>
              <a:t>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Elementary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Introduction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to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Mineralogy</a:t>
            </a:r>
            <a:r>
              <a:rPr sz="1000" i="1" spc="-5" dirty="0">
                <a:latin typeface="Times New Roman"/>
                <a:cs typeface="Times New Roman"/>
              </a:rPr>
              <a:t>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London,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1852.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700 p.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>
              <a:lnSpc>
                <a:spcPts val="1150"/>
              </a:lnSpc>
              <a:spcBef>
                <a:spcPts val="204"/>
              </a:spcBef>
              <a:buFont typeface="Times New Roman"/>
              <a:buAutoNum type="arabicPeriod" startAt="35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William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Watson.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Wikipedia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URL: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https://en.wikipedia.org/wiki/File:William_Watson.jpg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(Date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the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application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28.02.2018).</a:t>
            </a:r>
            <a:endParaRPr sz="1000">
              <a:latin typeface="Times New Roman"/>
              <a:cs typeface="Times New Roman"/>
            </a:endParaRPr>
          </a:p>
          <a:p>
            <a:pPr marL="332740" marR="5715" indent="-320040">
              <a:lnSpc>
                <a:spcPts val="1150"/>
              </a:lnSpc>
              <a:spcBef>
                <a:spcPts val="200"/>
              </a:spcBef>
              <a:buFont typeface="Times New Roman"/>
              <a:buAutoNum type="arabicPeriod" startAt="35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Wilson,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Edwin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Bidwell.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Reminiscences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Gibbs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Student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and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Colleague.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Bulletin</a:t>
            </a:r>
            <a:r>
              <a:rPr sz="1000" i="1" spc="4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of</a:t>
            </a:r>
            <a:r>
              <a:rPr sz="1000" i="1" spc="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the</a:t>
            </a:r>
            <a:r>
              <a:rPr sz="1000" i="1" spc="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American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Mathematical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Society</a:t>
            </a:r>
            <a:r>
              <a:rPr sz="1000" spc="-5" dirty="0">
                <a:latin typeface="Times New Roman"/>
                <a:cs typeface="Times New Roman"/>
              </a:rPr>
              <a:t>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1931,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</a:t>
            </a:r>
            <a:r>
              <a:rPr sz="1000" spc="-5" dirty="0">
                <a:latin typeface="Times New Roman"/>
                <a:cs typeface="Times New Roman"/>
              </a:rPr>
              <a:t> 37. P. 401–416.</a:t>
            </a:r>
            <a:endParaRPr sz="1000">
              <a:latin typeface="Times New Roman"/>
              <a:cs typeface="Times New Roman"/>
            </a:endParaRPr>
          </a:p>
          <a:p>
            <a:pPr marL="332740" marR="5080" indent="-320040">
              <a:lnSpc>
                <a:spcPts val="1150"/>
              </a:lnSpc>
              <a:spcBef>
                <a:spcPts val="195"/>
              </a:spcBef>
              <a:buFont typeface="Times New Roman"/>
              <a:buAutoNum type="arabicPeriod" startAt="357"/>
              <a:tabLst>
                <a:tab pos="333375" algn="l"/>
              </a:tabLst>
            </a:pPr>
            <a:r>
              <a:rPr sz="1000" spc="-5" dirty="0">
                <a:latin typeface="Times New Roman"/>
                <a:cs typeface="Times New Roman"/>
              </a:rPr>
              <a:t>Wyrzykowski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J.W.,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Pleszakow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E.,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Sieniawski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J..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Odkształcanie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pękanie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metali.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Warszawa: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Wydawnictwa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Naukowo-Techniczne, 1999.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406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05" y="3239510"/>
            <a:ext cx="5786755" cy="6743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r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ВСТУП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...................................................................................................................................................................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1000" b="1" dirty="0">
                <a:latin typeface="Times New Roman"/>
                <a:cs typeface="Times New Roman"/>
              </a:rPr>
              <a:t>1.</a:t>
            </a:r>
            <a:r>
              <a:rPr sz="1000" b="1" spc="-5" dirty="0">
                <a:latin typeface="Times New Roman"/>
                <a:cs typeface="Times New Roman"/>
              </a:rPr>
              <a:t> МЕТАЛИ</a:t>
            </a:r>
            <a:r>
              <a:rPr sz="1000" b="1" spc="-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АТОМНО-КРИСТАЛІЧНОЇ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БУДОВИ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МЕТАЛІВ......................................................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1.1.1.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будова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1.1.2. Поняття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ізотропію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анізотропію</a:t>
            </a:r>
            <a:r>
              <a:rPr sz="1000" spc="-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1.1.3.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Алотропія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поліморфні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45"/>
              </a:spcBef>
            </a:pPr>
            <a:r>
              <a:rPr sz="1000" spc="-5" dirty="0">
                <a:latin typeface="Times New Roman"/>
                <a:cs typeface="Times New Roman"/>
              </a:rPr>
              <a:t>1.1.4.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Магнітні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11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1.2.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БУДОВА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РЕАЛЬНИХ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1.2.1.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Точкові дефекти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будови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13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1.2.2.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Лінійні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кристалічної будови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14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Крайові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дислокації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15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Гвинтові </a:t>
            </a:r>
            <a:r>
              <a:rPr sz="1000" dirty="0">
                <a:latin typeface="Times New Roman"/>
                <a:cs typeface="Times New Roman"/>
              </a:rPr>
              <a:t>дислокації....................................................................................................................................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Щільність дислокацій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1.2.3.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дефекти </a:t>
            </a:r>
            <a:r>
              <a:rPr sz="1000" dirty="0">
                <a:latin typeface="Times New Roman"/>
                <a:cs typeface="Times New Roman"/>
              </a:rPr>
              <a:t>кристалічної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будови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1.3.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1.3.1.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Перехід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рідкого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у твердий</a:t>
            </a:r>
            <a:r>
              <a:rPr sz="1000" spc="-5" dirty="0">
                <a:latin typeface="Times New Roman"/>
                <a:cs typeface="Times New Roman"/>
              </a:rPr>
              <a:t> стан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1.3.2.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Механізм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закономірності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1.3.3.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дрібнозернистої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1.3.4. Будова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злитка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1.3.5.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Дендритна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кристалізація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23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i="1" spc="-5" dirty="0">
                <a:latin typeface="Times New Roman"/>
                <a:cs typeface="Times New Roman"/>
              </a:rPr>
              <a:t>Питання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для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самоконтролю</a:t>
            </a:r>
            <a:r>
              <a:rPr sz="1000" i="1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25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dirty="0">
                <a:latin typeface="Times New Roman"/>
                <a:cs typeface="Times New Roman"/>
              </a:rPr>
              <a:t>2.</a:t>
            </a:r>
            <a:r>
              <a:rPr sz="1000" b="1" spc="-4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СПЛАВИ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ct val="100000"/>
              </a:lnSpc>
              <a:spcBef>
                <a:spcPts val="140"/>
              </a:spcBef>
            </a:pPr>
            <a:r>
              <a:rPr sz="1000" b="1" spc="-5" dirty="0">
                <a:latin typeface="Times New Roman"/>
                <a:cs typeface="Times New Roman"/>
              </a:rPr>
              <a:t>2.1.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МЕТОДИ </a:t>
            </a:r>
            <a:r>
              <a:rPr sz="1000" dirty="0">
                <a:latin typeface="Times New Roman"/>
                <a:cs typeface="Times New Roman"/>
              </a:rPr>
              <a:t>ЇХ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2.2. </a:t>
            </a:r>
            <a:r>
              <a:rPr sz="1000" spc="-5" dirty="0">
                <a:latin typeface="Times New Roman"/>
                <a:cs typeface="Times New Roman"/>
              </a:rPr>
              <a:t>ОСНОВНІ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ТЕОРІЇ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26</a:t>
            </a:r>
            <a:endParaRPr sz="1000">
              <a:latin typeface="Times New Roman"/>
              <a:cs typeface="Times New Roman"/>
            </a:endParaRPr>
          </a:p>
          <a:p>
            <a:pPr marL="102235" marR="5080" indent="-635" algn="r">
              <a:lnSpc>
                <a:spcPct val="112500"/>
              </a:lnSpc>
            </a:pPr>
            <a:r>
              <a:rPr sz="1000" b="1" spc="-5" dirty="0">
                <a:latin typeface="Times New Roman"/>
                <a:cs typeface="Times New Roman"/>
              </a:rPr>
              <a:t>2.3.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БУДОВИ,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КРИСТАЛІЗАЦІЯ,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ВЛАСТИВОСТІ......................................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27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2.3.1. Механічні </a:t>
            </a:r>
            <a:r>
              <a:rPr sz="1000" dirty="0">
                <a:latin typeface="Times New Roman"/>
                <a:cs typeface="Times New Roman"/>
              </a:rPr>
              <a:t>суміші ................................................................................................................................. 27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2.3.2. Хімічні </a:t>
            </a:r>
            <a:r>
              <a:rPr sz="1000" dirty="0">
                <a:latin typeface="Times New Roman"/>
                <a:cs typeface="Times New Roman"/>
              </a:rPr>
              <a:t>сполуки.................................................................................................................................... 28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2.3.3. Тверді розчини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 28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2.4. </a:t>
            </a:r>
            <a:r>
              <a:rPr sz="1000" spc="-5" dirty="0">
                <a:latin typeface="Times New Roman"/>
                <a:cs typeface="Times New Roman"/>
              </a:rPr>
              <a:t>КРИСТАЛІЗАЦІЯ СПЛАВІВ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 29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2.5.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СПЛАВІВ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30</a:t>
            </a:r>
            <a:endParaRPr sz="10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2.5.1.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двокомпонентних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endParaRPr sz="1000">
              <a:latin typeface="Times New Roman"/>
              <a:cs typeface="Times New Roman"/>
            </a:endParaRPr>
          </a:p>
          <a:p>
            <a:pPr marL="283210">
              <a:lnSpc>
                <a:spcPts val="1175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5" dirty="0">
                <a:latin typeface="Times New Roman"/>
                <a:cs typeface="Times New Roman"/>
              </a:rPr>
              <a:t> стану сплавів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необмеженою розчинністю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endParaRPr sz="1000">
              <a:latin typeface="Times New Roman"/>
              <a:cs typeface="Times New Roman"/>
            </a:endParaRPr>
          </a:p>
          <a:p>
            <a:pPr marL="283210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твердому стані (сплави </a:t>
            </a:r>
            <a:r>
              <a:rPr sz="1000" dirty="0">
                <a:latin typeface="Times New Roman"/>
                <a:cs typeface="Times New Roman"/>
              </a:rPr>
              <a:t>«тверді</a:t>
            </a:r>
            <a:r>
              <a:rPr sz="1000" spc="-5" dirty="0">
                <a:latin typeface="Times New Roman"/>
                <a:cs typeface="Times New Roman"/>
              </a:rPr>
              <a:t> розчини»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необмеженою </a:t>
            </a:r>
            <a:r>
              <a:rPr sz="1000" dirty="0">
                <a:latin typeface="Times New Roman"/>
                <a:cs typeface="Times New Roman"/>
              </a:rPr>
              <a:t>розчинністю)...........................................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31</a:t>
            </a:r>
            <a:endParaRPr sz="1000">
              <a:latin typeface="Times New Roman"/>
              <a:cs typeface="Times New Roman"/>
            </a:endParaRPr>
          </a:p>
          <a:p>
            <a:pPr marL="283210">
              <a:lnSpc>
                <a:spcPts val="1175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5" dirty="0">
                <a:latin typeface="Times New Roman"/>
                <a:cs typeface="Times New Roman"/>
              </a:rPr>
              <a:t> 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відсутністю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розчинності компонентів</a:t>
            </a:r>
            <a:endParaRPr sz="1000">
              <a:latin typeface="Times New Roman"/>
              <a:cs typeface="Times New Roman"/>
            </a:endParaRPr>
          </a:p>
          <a:p>
            <a:pPr marL="283210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(механічні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суміші)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33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301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67882" y="2626101"/>
            <a:ext cx="687705" cy="269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ЗМІСТ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07" y="516889"/>
            <a:ext cx="5787390" cy="8666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283845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обмеженою</a:t>
            </a:r>
            <a:endParaRPr sz="1000">
              <a:latin typeface="Times New Roman"/>
              <a:cs typeface="Times New Roman"/>
            </a:endParaRPr>
          </a:p>
          <a:p>
            <a:pPr marL="28321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розчинністю </a:t>
            </a:r>
            <a:r>
              <a:rPr sz="1000" dirty="0">
                <a:latin typeface="Times New Roman"/>
                <a:cs typeface="Times New Roman"/>
              </a:rPr>
              <a:t>компонентів 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 </a:t>
            </a:r>
            <a:r>
              <a:rPr sz="1000" dirty="0">
                <a:latin typeface="Times New Roman"/>
                <a:cs typeface="Times New Roman"/>
              </a:rPr>
              <a:t>стані..............................................................................................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34</a:t>
            </a:r>
            <a:endParaRPr sz="1000">
              <a:latin typeface="Times New Roman"/>
              <a:cs typeface="Times New Roman"/>
            </a:endParaRPr>
          </a:p>
          <a:p>
            <a:pPr marL="283845">
              <a:lnSpc>
                <a:spcPts val="1175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компоненти</a:t>
            </a:r>
            <a:endParaRPr sz="1000">
              <a:latin typeface="Times New Roman"/>
              <a:cs typeface="Times New Roman"/>
            </a:endParaRPr>
          </a:p>
          <a:p>
            <a:pPr marL="283210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утворюють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сполуки</a:t>
            </a:r>
            <a:r>
              <a:rPr sz="1000" spc="-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35</a:t>
            </a:r>
            <a:endParaRPr sz="1000">
              <a:latin typeface="Times New Roman"/>
              <a:cs typeface="Times New Roman"/>
            </a:endParaRPr>
          </a:p>
          <a:p>
            <a:pPr marL="283845">
              <a:lnSpc>
                <a:spcPts val="1175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5" dirty="0">
                <a:latin typeface="Times New Roman"/>
                <a:cs typeface="Times New Roman"/>
              </a:rPr>
              <a:t> 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зазнають фазових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перетворень</a:t>
            </a:r>
            <a:endParaRPr sz="1000">
              <a:latin typeface="Times New Roman"/>
              <a:cs typeface="Times New Roman"/>
            </a:endParaRPr>
          </a:p>
          <a:p>
            <a:pPr marL="283210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твердому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(змінна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розчинність)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2.5.2.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Зв’язок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між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властивостями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типом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37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ит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н</a:t>
            </a:r>
            <a:r>
              <a:rPr sz="1000" i="1" dirty="0">
                <a:latin typeface="Times New Roman"/>
                <a:cs typeface="Times New Roman"/>
              </a:rPr>
              <a:t>я </a:t>
            </a:r>
            <a:r>
              <a:rPr sz="1000" i="1" spc="-5" dirty="0">
                <a:latin typeface="Times New Roman"/>
                <a:cs typeface="Times New Roman"/>
              </a:rPr>
              <a:t>дл</a:t>
            </a:r>
            <a:r>
              <a:rPr sz="1000" i="1" dirty="0">
                <a:latin typeface="Times New Roman"/>
                <a:cs typeface="Times New Roman"/>
              </a:rPr>
              <a:t>я</a:t>
            </a:r>
            <a:r>
              <a:rPr sz="1000" i="1" spc="-5" dirty="0">
                <a:latin typeface="Times New Roman"/>
                <a:cs typeface="Times New Roman"/>
              </a:rPr>
              <a:t> само</a:t>
            </a:r>
            <a:r>
              <a:rPr sz="1000" i="1" spc="-10" dirty="0">
                <a:latin typeface="Times New Roman"/>
                <a:cs typeface="Times New Roman"/>
              </a:rPr>
              <a:t>к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нтрол</a:t>
            </a:r>
            <a:r>
              <a:rPr sz="1000" i="1" spc="5" dirty="0">
                <a:latin typeface="Times New Roman"/>
                <a:cs typeface="Times New Roman"/>
              </a:rPr>
              <a:t>ю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39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b="1" dirty="0">
                <a:latin typeface="Times New Roman"/>
                <a:cs typeface="Times New Roman"/>
              </a:rPr>
              <a:t>3. </a:t>
            </a:r>
            <a:r>
              <a:rPr sz="1000" b="1" spc="-5" dirty="0">
                <a:latin typeface="Times New Roman"/>
                <a:cs typeface="Times New Roman"/>
              </a:rPr>
              <a:t>МЕТОДИ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ДОСЛІДЖЕННЯ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МЕТАЛІВ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ТА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СПЛАВІВ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41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3.1.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ВСТАНОВЛЕННЯ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ХІМІЧНОГО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</a:t>
            </a:r>
            <a:r>
              <a:rPr sz="1000" spc="-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45"/>
              </a:spcBef>
            </a:pPr>
            <a:r>
              <a:rPr sz="1000" spc="-5" dirty="0">
                <a:latin typeface="Times New Roman"/>
                <a:cs typeface="Times New Roman"/>
              </a:rPr>
              <a:t>3.1.1.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Кількісний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</a:t>
            </a:r>
            <a:r>
              <a:rPr sz="1000" spc="2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Гравіметричний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41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Титриметричний аналіз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3.1.2.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Спектральний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Оптико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" dirty="0">
                <a:latin typeface="Times New Roman"/>
                <a:cs typeface="Times New Roman"/>
              </a:rPr>
              <a:t>еміс</a:t>
            </a:r>
            <a:r>
              <a:rPr sz="1000" spc="-1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йни</a:t>
            </a:r>
            <a:r>
              <a:rPr sz="1000" dirty="0">
                <a:latin typeface="Times New Roman"/>
                <a:cs typeface="Times New Roman"/>
              </a:rPr>
              <a:t>й </a:t>
            </a:r>
            <a:r>
              <a:rPr sz="1000" spc="-5" dirty="0">
                <a:latin typeface="Times New Roman"/>
                <a:cs typeface="Times New Roman"/>
              </a:rPr>
              <a:t>аналі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Рентгеноспектральний аналіз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44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3.2.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ВИВЧЕННЯ</a:t>
            </a:r>
            <a:r>
              <a:rPr sz="1000" dirty="0">
                <a:latin typeface="Times New Roman"/>
                <a:cs typeface="Times New Roman"/>
              </a:rPr>
              <a:t> СТРУКТУРИ........................................................................................................................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1. </a:t>
            </a:r>
            <a:r>
              <a:rPr sz="1000" spc="-5" dirty="0">
                <a:latin typeface="Times New Roman"/>
                <a:cs typeface="Times New Roman"/>
              </a:rPr>
              <a:t>Ма</a:t>
            </a:r>
            <a:r>
              <a:rPr sz="1000" spc="-10" dirty="0">
                <a:latin typeface="Times New Roman"/>
                <a:cs typeface="Times New Roman"/>
              </a:rPr>
              <a:t>к</a:t>
            </a:r>
            <a:r>
              <a:rPr sz="1000" spc="-5" dirty="0">
                <a:latin typeface="Times New Roman"/>
                <a:cs typeface="Times New Roman"/>
              </a:rPr>
              <a:t>ро</a:t>
            </a:r>
            <a:r>
              <a:rPr sz="1000" spc="-10" dirty="0">
                <a:latin typeface="Times New Roman"/>
                <a:cs typeface="Times New Roman"/>
              </a:rPr>
              <a:t>с</a:t>
            </a:r>
            <a:r>
              <a:rPr sz="1000" spc="-5" dirty="0">
                <a:latin typeface="Times New Roman"/>
                <a:cs typeface="Times New Roman"/>
              </a:rPr>
              <a:t>труктурни</a:t>
            </a:r>
            <a:r>
              <a:rPr sz="1000" dirty="0">
                <a:latin typeface="Times New Roman"/>
                <a:cs typeface="Times New Roman"/>
              </a:rPr>
              <a:t>й</a:t>
            </a:r>
            <a:r>
              <a:rPr sz="1000" spc="-5" dirty="0">
                <a:latin typeface="Times New Roman"/>
                <a:cs typeface="Times New Roman"/>
              </a:rPr>
              <a:t> аналі</a:t>
            </a:r>
            <a:r>
              <a:rPr sz="1000" dirty="0">
                <a:latin typeface="Times New Roman"/>
                <a:cs typeface="Times New Roman"/>
              </a:rPr>
              <a:t>з....................................................................................................................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3.2.2.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Мікроструктурний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47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3.2.3.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Вивчення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атомно-кристалічної</a:t>
            </a:r>
            <a:r>
              <a:rPr sz="1000" dirty="0">
                <a:latin typeface="Times New Roman"/>
                <a:cs typeface="Times New Roman"/>
              </a:rPr>
              <a:t> будови</a:t>
            </a:r>
            <a:r>
              <a:rPr sz="1000" spc="-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51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dirty="0">
                <a:latin typeface="Times New Roman"/>
                <a:cs typeface="Times New Roman"/>
              </a:rPr>
              <a:t>3</a:t>
            </a:r>
            <a:r>
              <a:rPr sz="1000" b="1" spc="-5" dirty="0">
                <a:latin typeface="Times New Roman"/>
                <a:cs typeface="Times New Roman"/>
              </a:rPr>
              <a:t>.</a:t>
            </a:r>
            <a:r>
              <a:rPr sz="1000" b="1" dirty="0">
                <a:latin typeface="Times New Roman"/>
                <a:cs typeface="Times New Roman"/>
              </a:rPr>
              <a:t>3.</a:t>
            </a:r>
            <a:r>
              <a:rPr sz="1000" spc="-5" dirty="0">
                <a:latin typeface="Times New Roman"/>
                <a:cs typeface="Times New Roman"/>
              </a:rPr>
              <a:t> Фізичн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мет</a:t>
            </a:r>
            <a:r>
              <a:rPr sz="1000" dirty="0">
                <a:latin typeface="Times New Roman"/>
                <a:cs typeface="Times New Roman"/>
              </a:rPr>
              <a:t>о</a:t>
            </a:r>
            <a:r>
              <a:rPr sz="1000" spc="-5" dirty="0">
                <a:latin typeface="Times New Roman"/>
                <a:cs typeface="Times New Roman"/>
              </a:rPr>
              <a:t>д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5" dirty="0">
                <a:latin typeface="Times New Roman"/>
                <a:cs typeface="Times New Roman"/>
              </a:rPr>
              <a:t> д</a:t>
            </a:r>
            <a:r>
              <a:rPr sz="1000" dirty="0">
                <a:latin typeface="Times New Roman"/>
                <a:cs typeface="Times New Roman"/>
              </a:rPr>
              <a:t>о</a:t>
            </a:r>
            <a:r>
              <a:rPr sz="1000" spc="-5" dirty="0">
                <a:latin typeface="Times New Roman"/>
                <a:cs typeface="Times New Roman"/>
              </a:rPr>
              <a:t>слід</a:t>
            </a:r>
            <a:r>
              <a:rPr sz="1000" spc="-10" dirty="0">
                <a:latin typeface="Times New Roman"/>
                <a:cs typeface="Times New Roman"/>
              </a:rPr>
              <a:t>ж</a:t>
            </a:r>
            <a:r>
              <a:rPr sz="1000" spc="-5" dirty="0">
                <a:latin typeface="Times New Roman"/>
                <a:cs typeface="Times New Roman"/>
              </a:rPr>
              <a:t>енн</a:t>
            </a:r>
            <a:r>
              <a:rPr sz="1000" spc="15" dirty="0">
                <a:latin typeface="Times New Roman"/>
                <a:cs typeface="Times New Roman"/>
              </a:rPr>
              <a:t>я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55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3.3.1.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55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3.3.2.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Дилатометричний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метод......................................................................................................................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56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3.3.3.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</a:t>
            </a:r>
            <a:r>
              <a:rPr sz="1000" spc="-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57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ит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н</a:t>
            </a:r>
            <a:r>
              <a:rPr sz="1000" i="1" dirty="0">
                <a:latin typeface="Times New Roman"/>
                <a:cs typeface="Times New Roman"/>
              </a:rPr>
              <a:t>я </a:t>
            </a:r>
            <a:r>
              <a:rPr sz="1000" i="1" spc="-5" dirty="0">
                <a:latin typeface="Times New Roman"/>
                <a:cs typeface="Times New Roman"/>
              </a:rPr>
              <a:t>дл</a:t>
            </a:r>
            <a:r>
              <a:rPr sz="1000" i="1" dirty="0">
                <a:latin typeface="Times New Roman"/>
                <a:cs typeface="Times New Roman"/>
              </a:rPr>
              <a:t>я</a:t>
            </a:r>
            <a:r>
              <a:rPr sz="1000" i="1" spc="-5" dirty="0">
                <a:latin typeface="Times New Roman"/>
                <a:cs typeface="Times New Roman"/>
              </a:rPr>
              <a:t> само</a:t>
            </a:r>
            <a:r>
              <a:rPr sz="1000" i="1" spc="-10" dirty="0">
                <a:latin typeface="Times New Roman"/>
                <a:cs typeface="Times New Roman"/>
              </a:rPr>
              <a:t>к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нтрол</a:t>
            </a:r>
            <a:r>
              <a:rPr sz="1000" i="1" spc="5" dirty="0">
                <a:latin typeface="Times New Roman"/>
                <a:cs typeface="Times New Roman"/>
              </a:rPr>
              <a:t>ю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59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00">
              <a:latin typeface="Times New Roman"/>
              <a:cs typeface="Times New Roman"/>
            </a:endParaRPr>
          </a:p>
          <a:p>
            <a:pPr marL="127635" marR="2397760" indent="-127635" algn="r">
              <a:lnSpc>
                <a:spcPct val="100000"/>
              </a:lnSpc>
              <a:buAutoNum type="arabicPeriod" startAt="4"/>
              <a:tabLst>
                <a:tab pos="127635" algn="l"/>
              </a:tabLst>
            </a:pPr>
            <a:r>
              <a:rPr sz="1000" b="1" spc="-5" dirty="0">
                <a:latin typeface="Times New Roman"/>
                <a:cs typeface="Times New Roman"/>
              </a:rPr>
              <a:t>МЕХАНІЧНІ ВЛАСТИВОСТІ МЕТАЛІВ ТА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СПЛАВІВ</a:t>
            </a:r>
            <a:endParaRPr sz="1000">
              <a:latin typeface="Times New Roman"/>
              <a:cs typeface="Times New Roman"/>
            </a:endParaRPr>
          </a:p>
          <a:p>
            <a:pPr marL="222885" marR="2374265" lvl="1" indent="-222885" algn="r">
              <a:lnSpc>
                <a:spcPct val="100000"/>
              </a:lnSpc>
              <a:spcBef>
                <a:spcPts val="140"/>
              </a:spcBef>
              <a:buFont typeface="Times New Roman"/>
              <a:buAutoNum type="arabicPeriod"/>
              <a:tabLst>
                <a:tab pos="222885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НАВАНТАЖЕННЯ,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НАПРУЖЕННЯ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ДЕФОРМАЦІЇ</a:t>
            </a:r>
            <a:endParaRPr sz="10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4.1.1.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Фізична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природа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60</a:t>
            </a:r>
            <a:endParaRPr sz="10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4.1.2.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Природа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62</a:t>
            </a:r>
            <a:endParaRPr sz="10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4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3.</a:t>
            </a:r>
            <a:r>
              <a:rPr sz="1000" spc="-5" dirty="0">
                <a:latin typeface="Times New Roman"/>
                <a:cs typeface="Times New Roman"/>
              </a:rPr>
              <a:t> Дисл</a:t>
            </a:r>
            <a:r>
              <a:rPr sz="1000" dirty="0">
                <a:latin typeface="Times New Roman"/>
                <a:cs typeface="Times New Roman"/>
              </a:rPr>
              <a:t>о</a:t>
            </a:r>
            <a:r>
              <a:rPr sz="1000" spc="-5" dirty="0">
                <a:latin typeface="Times New Roman"/>
                <a:cs typeface="Times New Roman"/>
              </a:rPr>
              <a:t>каційни</a:t>
            </a:r>
            <a:r>
              <a:rPr sz="1000" dirty="0">
                <a:latin typeface="Times New Roman"/>
                <a:cs typeface="Times New Roman"/>
              </a:rPr>
              <a:t>й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механізм </a:t>
            </a:r>
            <a:r>
              <a:rPr sz="1000" spc="-5" dirty="0">
                <a:latin typeface="Times New Roman"/>
                <a:cs typeface="Times New Roman"/>
              </a:rPr>
              <a:t>пластичн</a:t>
            </a:r>
            <a:r>
              <a:rPr sz="1000" dirty="0">
                <a:latin typeface="Times New Roman"/>
                <a:cs typeface="Times New Roman"/>
              </a:rPr>
              <a:t>ої</a:t>
            </a:r>
            <a:r>
              <a:rPr sz="1000" spc="-5" dirty="0">
                <a:latin typeface="Times New Roman"/>
                <a:cs typeface="Times New Roman"/>
              </a:rPr>
              <a:t> деформаці</a:t>
            </a:r>
            <a:r>
              <a:rPr sz="1000" spc="5" dirty="0">
                <a:latin typeface="Times New Roman"/>
                <a:cs typeface="Times New Roman"/>
              </a:rPr>
              <a:t>ї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63</a:t>
            </a:r>
            <a:endParaRPr sz="10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4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4.</a:t>
            </a:r>
            <a:r>
              <a:rPr sz="1000" spc="-5" dirty="0">
                <a:latin typeface="Times New Roman"/>
                <a:cs typeface="Times New Roman"/>
              </a:rPr>
              <a:t> Руйнуванн</a:t>
            </a:r>
            <a:r>
              <a:rPr sz="1000" dirty="0">
                <a:latin typeface="Times New Roman"/>
                <a:cs typeface="Times New Roman"/>
              </a:rPr>
              <a:t>я </a:t>
            </a:r>
            <a:r>
              <a:rPr sz="1000" spc="-5" dirty="0">
                <a:latin typeface="Times New Roman"/>
                <a:cs typeface="Times New Roman"/>
              </a:rPr>
              <a:t>металі</a:t>
            </a:r>
            <a:r>
              <a:rPr sz="1000" spc="15" dirty="0">
                <a:latin typeface="Times New Roman"/>
                <a:cs typeface="Times New Roman"/>
              </a:rPr>
              <a:t>в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64</a:t>
            </a:r>
            <a:endParaRPr sz="1000">
              <a:latin typeface="Times New Roman"/>
              <a:cs typeface="Times New Roman"/>
            </a:endParaRPr>
          </a:p>
          <a:p>
            <a:pPr marL="325755" lvl="1" indent="-224154">
              <a:lnSpc>
                <a:spcPts val="1175"/>
              </a:lnSpc>
              <a:spcBef>
                <a:spcPts val="150"/>
              </a:spcBef>
              <a:buFont typeface="Times New Roman"/>
              <a:buAutoNum type="arabicPeriod" startAt="2"/>
              <a:tabLst>
                <a:tab pos="326390" algn="l"/>
              </a:tabLst>
            </a:pP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СПОСОБИ ВСТАНОВЛЕННЯ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ЇХ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КІЛЬКІСНИХ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ХАРАКТЕРИСТИК</a:t>
            </a:r>
            <a:r>
              <a:rPr sz="1000" spc="-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4.2.1.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67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Встановлення міцності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67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Істинний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опір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руйнуванню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70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4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2.</a:t>
            </a:r>
            <a:r>
              <a:rPr sz="1000" spc="-5" dirty="0">
                <a:latin typeface="Times New Roman"/>
                <a:cs typeface="Times New Roman"/>
              </a:rPr>
              <a:t> Пласти</a:t>
            </a:r>
            <a:r>
              <a:rPr sz="1000" spc="-10" dirty="0">
                <a:latin typeface="Times New Roman"/>
                <a:cs typeface="Times New Roman"/>
              </a:rPr>
              <a:t>ч</a:t>
            </a:r>
            <a:r>
              <a:rPr sz="1000" spc="-5" dirty="0">
                <a:latin typeface="Times New Roman"/>
                <a:cs typeface="Times New Roman"/>
              </a:rPr>
              <a:t>ніст</a:t>
            </a:r>
            <a:r>
              <a:rPr sz="1000" spc="50" dirty="0">
                <a:latin typeface="Times New Roman"/>
                <a:cs typeface="Times New Roman"/>
              </a:rPr>
              <a:t>ь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71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4.2.3.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Твердість</a:t>
            </a:r>
            <a:r>
              <a:rPr sz="1000" spc="-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Метод визначення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Брінеллем</a:t>
            </a:r>
            <a:r>
              <a:rPr sz="1000" spc="-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Метод визначення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Роквеллом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74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Метод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Віккерсом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75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Метод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мікротвердості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методом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дряпання.................................................................................................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79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</a:t>
            </a:r>
            <a:r>
              <a:rPr sz="1000" dirty="0">
                <a:latin typeface="Times New Roman"/>
                <a:cs typeface="Times New Roman"/>
              </a:rPr>
              <a:t> 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Шором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80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4.2.4.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В’язкість................................................................................................................................................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83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в’язкість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83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Способи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оцінки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в’язкості</a:t>
            </a:r>
            <a:r>
              <a:rPr sz="1000" spc="-1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92500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02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771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50">
              <a:latin typeface="Times New Roman"/>
              <a:cs typeface="Times New Roman"/>
            </a:endParaRPr>
          </a:p>
          <a:p>
            <a:pPr marL="102235" marR="1950085" lvl="1" indent="-635">
              <a:lnSpc>
                <a:spcPct val="95800"/>
              </a:lnSpc>
              <a:buFont typeface="Times New Roman"/>
              <a:buAutoNum type="arabicPeriod" startAt="3"/>
              <a:tabLst>
                <a:tab pos="326390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КОНСТРУКЦІЙНА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ОСОБЛИВОСТІ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ПОЛІКРИСТАЛІЧНИХ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ТІЛ, НАКЛЕП,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ПОВЕРНЕННЯ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РЕКРИСТАЛІЗАЦІЯ</a:t>
            </a:r>
            <a:endParaRPr sz="10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4.3.1.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-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86</a:t>
            </a:r>
            <a:endParaRPr sz="10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4.3.2.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полікристалічних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тіл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87</a:t>
            </a:r>
            <a:endParaRPr sz="1000">
              <a:latin typeface="Times New Roman"/>
              <a:cs typeface="Times New Roman"/>
            </a:endParaRPr>
          </a:p>
          <a:p>
            <a:pPr marL="511809" lvl="2" indent="-319405">
              <a:lnSpc>
                <a:spcPct val="100000"/>
              </a:lnSpc>
              <a:spcBef>
                <a:spcPts val="150"/>
              </a:spcBef>
              <a:buAutoNum type="arabicPeriod" startAt="3"/>
              <a:tabLst>
                <a:tab pos="512445" algn="l"/>
              </a:tabLst>
            </a:pP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пластичної деформації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властивості металу:</a:t>
            </a:r>
            <a:r>
              <a:rPr sz="1000" dirty="0">
                <a:latin typeface="Times New Roman"/>
                <a:cs typeface="Times New Roman"/>
              </a:rPr>
              <a:t> наклеп.....................................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88</a:t>
            </a:r>
            <a:endParaRPr sz="1000">
              <a:latin typeface="Times New Roman"/>
              <a:cs typeface="Times New Roman"/>
            </a:endParaRPr>
          </a:p>
          <a:p>
            <a:pPr marL="511809" lvl="2" indent="-319405">
              <a:lnSpc>
                <a:spcPts val="1175"/>
              </a:lnSpc>
              <a:spcBef>
                <a:spcPts val="150"/>
              </a:spcBef>
              <a:buAutoNum type="arabicPeriod" startAt="3"/>
              <a:tabLst>
                <a:tab pos="512445" algn="l"/>
              </a:tabLst>
            </a:pP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нагрівання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структуру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деформованого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металу: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повернення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рекристалізація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89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i="1" spc="-5" dirty="0">
                <a:latin typeface="Times New Roman"/>
                <a:cs typeface="Times New Roman"/>
              </a:rPr>
              <a:t>Питання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для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самоконтролю</a:t>
            </a:r>
            <a:r>
              <a:rPr sz="1000" i="1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91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dirty="0">
                <a:latin typeface="Times New Roman"/>
                <a:cs typeface="Times New Roman"/>
              </a:rPr>
              <a:t>5.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ОСНОВНІ</a:t>
            </a:r>
            <a:r>
              <a:rPr sz="1000" b="1" spc="-2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ХАРАКТЕРИСТИКИ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МАТЕРІАЛІВ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30"/>
              </a:spcBef>
            </a:pPr>
            <a:r>
              <a:rPr sz="1000" b="1" spc="-5" dirty="0">
                <a:latin typeface="Times New Roman"/>
                <a:cs typeface="Times New Roman"/>
              </a:rPr>
              <a:t>5.1.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ТЕХНОЛОГІЧНІ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93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5.1.1.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Ливарні властивості</a:t>
            </a:r>
            <a:r>
              <a:rPr sz="1000" spc="-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93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Рідкоплинність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-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93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Усадк</a:t>
            </a:r>
            <a:r>
              <a:rPr sz="1000" dirty="0">
                <a:latin typeface="Times New Roman"/>
                <a:cs typeface="Times New Roman"/>
              </a:rPr>
              <a:t>а </a:t>
            </a:r>
            <a:r>
              <a:rPr sz="1000" spc="-5" dirty="0">
                <a:latin typeface="Times New Roman"/>
                <a:cs typeface="Times New Roman"/>
              </a:rPr>
              <a:t>метал</a:t>
            </a:r>
            <a:r>
              <a:rPr sz="1000" spc="-10" dirty="0">
                <a:latin typeface="Times New Roman"/>
                <a:cs typeface="Times New Roman"/>
              </a:rPr>
              <a:t>і</a:t>
            </a:r>
            <a:r>
              <a:rPr sz="1000" dirty="0">
                <a:latin typeface="Times New Roman"/>
                <a:cs typeface="Times New Roman"/>
              </a:rPr>
              <a:t>в та </a:t>
            </a:r>
            <a:r>
              <a:rPr sz="1000" spc="-5" dirty="0">
                <a:latin typeface="Times New Roman"/>
                <a:cs typeface="Times New Roman"/>
              </a:rPr>
              <a:t>сплаві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96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Ліквація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(сегрегація)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-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98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5.1.2. Здатність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 </a:t>
            </a:r>
            <a:r>
              <a:rPr sz="1000" dirty="0">
                <a:latin typeface="Times New Roman"/>
                <a:cs typeface="Times New Roman"/>
              </a:rPr>
              <a:t>тиском...........................................................................................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100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5.1.3.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Зварюваність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здатність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паяння</a:t>
            </a:r>
            <a:r>
              <a:rPr sz="1000" spc="-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100</a:t>
            </a:r>
            <a:endParaRPr sz="1000">
              <a:latin typeface="Times New Roman"/>
              <a:cs typeface="Times New Roman"/>
            </a:endParaRPr>
          </a:p>
          <a:p>
            <a:pPr marL="193040" marR="5715" algn="r">
              <a:lnSpc>
                <a:spcPct val="112500"/>
              </a:lnSpc>
            </a:pPr>
            <a:r>
              <a:rPr sz="1000" spc="-5" dirty="0">
                <a:latin typeface="Times New Roman"/>
                <a:cs typeface="Times New Roman"/>
              </a:rPr>
              <a:t>5.1.4. Здатність </a:t>
            </a:r>
            <a:r>
              <a:rPr sz="1000" dirty="0">
                <a:latin typeface="Times New Roman"/>
                <a:cs typeface="Times New Roman"/>
              </a:rPr>
              <a:t>до </a:t>
            </a:r>
            <a:r>
              <a:rPr sz="1000" spc="-5" dirty="0">
                <a:latin typeface="Times New Roman"/>
                <a:cs typeface="Times New Roman"/>
              </a:rPr>
              <a:t>зміцнювання термічним обробленням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 101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5.1.5.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Здатність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 </a:t>
            </a:r>
            <a:r>
              <a:rPr sz="1000" spc="-5" dirty="0">
                <a:latin typeface="Times New Roman"/>
                <a:cs typeface="Times New Roman"/>
              </a:rPr>
              <a:t>обробки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різанням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102</a:t>
            </a:r>
            <a:endParaRPr sz="1000">
              <a:latin typeface="Times New Roman"/>
              <a:cs typeface="Times New Roman"/>
            </a:endParaRPr>
          </a:p>
          <a:p>
            <a:pPr marL="193040" marR="5715" algn="r">
              <a:lnSpc>
                <a:spcPct val="112500"/>
              </a:lnSpc>
            </a:pPr>
            <a:r>
              <a:rPr sz="1000" spc="-5" dirty="0">
                <a:latin typeface="Times New Roman"/>
                <a:cs typeface="Times New Roman"/>
              </a:rPr>
              <a:t>5.1.6. Здатність </a:t>
            </a:r>
            <a:r>
              <a:rPr sz="1000" dirty="0">
                <a:latin typeface="Times New Roman"/>
                <a:cs typeface="Times New Roman"/>
              </a:rPr>
              <a:t>до </a:t>
            </a:r>
            <a:r>
              <a:rPr sz="1000" spc="-5" dirty="0">
                <a:latin typeface="Times New Roman"/>
                <a:cs typeface="Times New Roman"/>
              </a:rPr>
              <a:t>електрофізичної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електрохімічної обробки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 102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5.1.7.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Здатність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спікання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(металокераміка)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102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5.2.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ЕКСПЛУАТАЦІЙНІ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103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5.2.1.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Зносостійкість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103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5.2.2.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Корозійна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стійкість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103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5.2.3.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Жаротривкість,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жароміцність,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хладностійкість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104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5.2.4.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Антифрікційність</a:t>
            </a:r>
            <a:r>
              <a:rPr sz="1000" spc="-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105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i="1" spc="-5" dirty="0">
                <a:latin typeface="Times New Roman"/>
                <a:cs typeface="Times New Roman"/>
              </a:rPr>
              <a:t>Питання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для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самоконтролю</a:t>
            </a:r>
            <a:r>
              <a:rPr sz="1000" i="1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105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5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1000" b="1" dirty="0">
                <a:latin typeface="Times New Roman"/>
                <a:cs typeface="Times New Roman"/>
              </a:rPr>
              <a:t>6.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ЗАЛІЗО</a:t>
            </a:r>
            <a:r>
              <a:rPr sz="1000" b="1" spc="-10" dirty="0">
                <a:latin typeface="Times New Roman"/>
                <a:cs typeface="Times New Roman"/>
              </a:rPr>
              <a:t>В</a:t>
            </a:r>
            <a:r>
              <a:rPr sz="1000" b="1" spc="-5" dirty="0">
                <a:latin typeface="Times New Roman"/>
                <a:cs typeface="Times New Roman"/>
              </a:rPr>
              <a:t>УГЛЕЦЕВ</a:t>
            </a:r>
            <a:r>
              <a:rPr sz="1000" b="1" dirty="0">
                <a:latin typeface="Times New Roman"/>
                <a:cs typeface="Times New Roman"/>
              </a:rPr>
              <a:t>І </a:t>
            </a:r>
            <a:r>
              <a:rPr sz="1000" b="1" spc="-5" dirty="0">
                <a:latin typeface="Times New Roman"/>
                <a:cs typeface="Times New Roman"/>
              </a:rPr>
              <a:t>СПЛ</a:t>
            </a:r>
            <a:r>
              <a:rPr sz="1000" b="1" dirty="0">
                <a:latin typeface="Times New Roman"/>
                <a:cs typeface="Times New Roman"/>
              </a:rPr>
              <a:t>А</a:t>
            </a:r>
            <a:r>
              <a:rPr sz="1000" b="1" spc="-5" dirty="0">
                <a:latin typeface="Times New Roman"/>
                <a:cs typeface="Times New Roman"/>
              </a:rPr>
              <a:t>В</a:t>
            </a:r>
            <a:r>
              <a:rPr sz="1000" b="1" dirty="0">
                <a:latin typeface="Times New Roman"/>
                <a:cs typeface="Times New Roman"/>
              </a:rPr>
              <a:t>И</a:t>
            </a:r>
            <a:r>
              <a:rPr sz="1000" b="1" spc="-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107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ct val="100000"/>
              </a:lnSpc>
              <a:spcBef>
                <a:spcPts val="105"/>
              </a:spcBef>
            </a:pPr>
            <a:r>
              <a:rPr sz="1000" b="1" spc="-5" dirty="0">
                <a:latin typeface="Times New Roman"/>
                <a:cs typeface="Times New Roman"/>
              </a:rPr>
              <a:t>6.1. </a:t>
            </a:r>
            <a:r>
              <a:rPr sz="1000" spc="-5" dirty="0">
                <a:latin typeface="Times New Roman"/>
                <a:cs typeface="Times New Roman"/>
              </a:rPr>
              <a:t>ВИРОБНИЦТВО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 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endParaRPr sz="1000">
              <a:latin typeface="Times New Roman"/>
              <a:cs typeface="Times New Roman"/>
            </a:endParaRPr>
          </a:p>
          <a:p>
            <a:pPr marL="193040" marR="5715" algn="r">
              <a:lnSpc>
                <a:spcPct val="108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6.1.1.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історії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залізовуглецевих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сплавів.................................................................................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107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6.1.2.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Виплавка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чавуну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110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6.1.3.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Виплавка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сталі....................................................................................................................................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112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05"/>
              </a:spcBef>
            </a:pPr>
            <a:r>
              <a:rPr sz="1000" spc="-5" dirty="0">
                <a:latin typeface="Times New Roman"/>
                <a:cs typeface="Times New Roman"/>
              </a:rPr>
              <a:t>Мартенівськи</a:t>
            </a:r>
            <a:r>
              <a:rPr sz="1000" dirty="0">
                <a:latin typeface="Times New Roman"/>
                <a:cs typeface="Times New Roman"/>
              </a:rPr>
              <a:t>й </a:t>
            </a:r>
            <a:r>
              <a:rPr sz="1000" spc="-5" dirty="0">
                <a:latin typeface="Times New Roman"/>
                <a:cs typeface="Times New Roman"/>
              </a:rPr>
              <a:t>спосі</a:t>
            </a:r>
            <a:r>
              <a:rPr sz="1000" dirty="0">
                <a:latin typeface="Times New Roman"/>
                <a:cs typeface="Times New Roman"/>
              </a:rPr>
              <a:t>б </a:t>
            </a:r>
            <a:r>
              <a:rPr sz="1000" spc="-5" dirty="0">
                <a:latin typeface="Times New Roman"/>
                <a:cs typeface="Times New Roman"/>
              </a:rPr>
              <a:t>вип</a:t>
            </a:r>
            <a:r>
              <a:rPr sz="1000" spc="-10" dirty="0">
                <a:latin typeface="Times New Roman"/>
                <a:cs typeface="Times New Roman"/>
              </a:rPr>
              <a:t>л</a:t>
            </a:r>
            <a:r>
              <a:rPr sz="1000" spc="-5" dirty="0">
                <a:latin typeface="Times New Roman"/>
                <a:cs typeface="Times New Roman"/>
              </a:rPr>
              <a:t>авк</a:t>
            </a:r>
            <a:r>
              <a:rPr sz="1000" dirty="0">
                <a:latin typeface="Times New Roman"/>
                <a:cs typeface="Times New Roman"/>
              </a:rPr>
              <a:t>и </a:t>
            </a:r>
            <a:r>
              <a:rPr sz="1000" spc="-5" dirty="0">
                <a:latin typeface="Times New Roman"/>
                <a:cs typeface="Times New Roman"/>
              </a:rPr>
              <a:t>стал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113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Конверторні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спосіб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виплавки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сталі.........................................................................................................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114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Електротермічний спосіб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виплавки</a:t>
            </a:r>
            <a:r>
              <a:rPr sz="1000" dirty="0">
                <a:latin typeface="Times New Roman"/>
                <a:cs typeface="Times New Roman"/>
              </a:rPr>
              <a:t> сталі...............................................................................................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116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05"/>
              </a:spcBef>
            </a:pPr>
            <a:r>
              <a:rPr sz="1000" b="1" spc="-5" dirty="0">
                <a:latin typeface="Times New Roman"/>
                <a:cs typeface="Times New Roman"/>
              </a:rPr>
              <a:t>6.2.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ЦЕМЕНТИТ»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118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6.1.1.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Компоненти залізовуглецевих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сплавів.............................................................................................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119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6.1.2. </a:t>
            </a:r>
            <a:r>
              <a:rPr sz="1000" dirty="0">
                <a:latin typeface="Times New Roman"/>
                <a:cs typeface="Times New Roman"/>
              </a:rPr>
              <a:t>Фази </a:t>
            </a:r>
            <a:r>
              <a:rPr sz="1000" spc="-5" dirty="0">
                <a:latin typeface="Times New Roman"/>
                <a:cs typeface="Times New Roman"/>
              </a:rPr>
              <a:t>залізовуглецевих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120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05"/>
              </a:spcBef>
            </a:pPr>
            <a:r>
              <a:rPr sz="1000" spc="-5" dirty="0">
                <a:latin typeface="Times New Roman"/>
                <a:cs typeface="Times New Roman"/>
              </a:rPr>
              <a:t>6.1.3.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структуроутворенні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залізовуглецевих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6.1.4.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Критичні </a:t>
            </a:r>
            <a:r>
              <a:rPr sz="1000" dirty="0">
                <a:latin typeface="Times New Roman"/>
                <a:cs typeface="Times New Roman"/>
              </a:rPr>
              <a:t>точки</a:t>
            </a:r>
            <a:r>
              <a:rPr sz="1000" spc="-5" dirty="0">
                <a:latin typeface="Times New Roman"/>
                <a:cs typeface="Times New Roman"/>
              </a:rPr>
              <a:t> діаграми 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цементит»......................................................................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123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6.3.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ЗАЛІЗОВУГЛЕЦЕВИХ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124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05"/>
              </a:spcBef>
            </a:pPr>
            <a:r>
              <a:rPr sz="1000" spc="-5" dirty="0">
                <a:latin typeface="Times New Roman"/>
                <a:cs typeface="Times New Roman"/>
              </a:rPr>
              <a:t>6.3.1.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вуглецевих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124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6.3.2.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чавунів..............................................................................................................................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125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6.3.3. Фазовий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</a:t>
            </a:r>
            <a:r>
              <a:rPr sz="1000" spc="-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126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05"/>
              </a:spcBef>
            </a:pPr>
            <a:r>
              <a:rPr sz="1000" i="1" spc="-5" dirty="0">
                <a:latin typeface="Times New Roman"/>
                <a:cs typeface="Times New Roman"/>
              </a:rPr>
              <a:t>Питання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для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самоконтролю</a:t>
            </a:r>
            <a:r>
              <a:rPr sz="1000" i="1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126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dirty="0">
                <a:latin typeface="Times New Roman"/>
                <a:cs typeface="Times New Roman"/>
              </a:rPr>
              <a:t>7.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ТЕРМІЧНА ОБРОБКА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МЕТАЛІВ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ТА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СПЛАВІВ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40"/>
              </a:spcBef>
            </a:pPr>
            <a:r>
              <a:rPr sz="1000" b="1" spc="-5" dirty="0">
                <a:latin typeface="Times New Roman"/>
                <a:cs typeface="Times New Roman"/>
              </a:rPr>
              <a:t>7.1.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ОБРОБКИ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127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ts val="1175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7.2. </a:t>
            </a:r>
            <a:r>
              <a:rPr sz="1000" spc="-5" dirty="0">
                <a:latin typeface="Times New Roman"/>
                <a:cs typeface="Times New Roman"/>
              </a:rPr>
              <a:t>ПЕРЕТВОРЕННЯ,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ВІДБУВАЮТЬСЯ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5" dirty="0">
                <a:latin typeface="Times New Roman"/>
                <a:cs typeface="Times New Roman"/>
              </a:rPr>
              <a:t> СТРУКТУРІ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НАГРІВАННІ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ОХОЛОДЖЕННІ....................................................................................................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128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80"/>
              </a:spcBef>
            </a:pPr>
            <a:r>
              <a:rPr sz="1000" spc="-5" dirty="0">
                <a:latin typeface="Times New Roman"/>
                <a:cs typeface="Times New Roman"/>
              </a:rPr>
              <a:t>303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916171" y="9804141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40684" y="4646861"/>
            <a:ext cx="93980" cy="1885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i="1" spc="1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409444" y="2227325"/>
            <a:ext cx="3085928" cy="2527554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4239259" y="4229285"/>
            <a:ext cx="93980" cy="1885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i="1" spc="1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73593" y="3797227"/>
            <a:ext cx="86360" cy="1885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i="1" spc="10" dirty="0">
                <a:latin typeface="Times New Roman"/>
                <a:cs typeface="Times New Roman"/>
              </a:rPr>
              <a:t>y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08001" y="4614849"/>
            <a:ext cx="86360" cy="1885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i="1" spc="10" dirty="0">
                <a:latin typeface="Times New Roman"/>
                <a:cs typeface="Times New Roman"/>
              </a:rPr>
              <a:t>x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7811" y="516889"/>
            <a:ext cx="5786755" cy="19113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напрямках,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площинах.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порядок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поняттям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«криста-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лічна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решітка».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15" dirty="0">
                <a:latin typeface="Times New Roman"/>
                <a:cs typeface="Times New Roman"/>
              </a:rPr>
              <a:t>Іншими </a:t>
            </a:r>
            <a:r>
              <a:rPr sz="1200" spc="-10" dirty="0">
                <a:latin typeface="Times New Roman"/>
                <a:cs typeface="Times New Roman"/>
              </a:rPr>
              <a:t>словами, </a:t>
            </a:r>
            <a:r>
              <a:rPr sz="1200" i="1" spc="-10" dirty="0">
                <a:latin typeface="Times New Roman"/>
                <a:cs typeface="Times New Roman"/>
              </a:rPr>
              <a:t>кристалічна </a:t>
            </a:r>
            <a:r>
              <a:rPr sz="1200" i="1" spc="-15" dirty="0">
                <a:latin typeface="Times New Roman"/>
                <a:cs typeface="Times New Roman"/>
              </a:rPr>
              <a:t>решітка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spc="-10" dirty="0">
                <a:latin typeface="Times New Roman"/>
                <a:cs typeface="Times New Roman"/>
              </a:rPr>
              <a:t>уявна </a:t>
            </a:r>
            <a:r>
              <a:rPr sz="1200" spc="-15" dirty="0">
                <a:latin typeface="Times New Roman"/>
                <a:cs typeface="Times New Roman"/>
              </a:rPr>
              <a:t>просторова решітка,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вузлах якої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розташовуються частинки,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утворюють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тверде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тіло.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Елементарний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примітивний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i="1" dirty="0">
                <a:latin typeface="Times New Roman"/>
                <a:cs typeface="Times New Roman"/>
              </a:rPr>
              <a:t>осередок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елемент </a:t>
            </a:r>
            <a:r>
              <a:rPr sz="1200" dirty="0">
                <a:latin typeface="Times New Roman"/>
                <a:cs typeface="Times New Roman"/>
              </a:rPr>
              <a:t>об’єму, </a:t>
            </a:r>
            <a:r>
              <a:rPr sz="1200" spc="-5" dirty="0">
                <a:latin typeface="Times New Roman"/>
                <a:cs typeface="Times New Roman"/>
              </a:rPr>
              <a:t>який складається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міні- </a:t>
            </a:r>
            <a:r>
              <a:rPr sz="1200" dirty="0">
                <a:latin typeface="Times New Roman"/>
                <a:cs typeface="Times New Roman"/>
              </a:rPr>
              <a:t> мального </a:t>
            </a:r>
            <a:r>
              <a:rPr sz="1200" spc="-5" dirty="0">
                <a:latin typeface="Times New Roman"/>
                <a:cs typeface="Times New Roman"/>
              </a:rPr>
              <a:t>числа атомів, </a:t>
            </a:r>
            <a:r>
              <a:rPr sz="1200" dirty="0">
                <a:latin typeface="Times New Roman"/>
                <a:cs typeface="Times New Roman"/>
              </a:rPr>
              <a:t>багаторазовим перенесенням </a:t>
            </a:r>
            <a:r>
              <a:rPr sz="1200" spc="-5" dirty="0">
                <a:latin typeface="Times New Roman"/>
                <a:cs typeface="Times New Roman"/>
              </a:rPr>
              <a:t>якого </a:t>
            </a:r>
            <a:r>
              <a:rPr sz="1200" dirty="0">
                <a:latin typeface="Times New Roman"/>
                <a:cs typeface="Times New Roman"/>
              </a:rPr>
              <a:t>в просторі можна </a:t>
            </a:r>
            <a:r>
              <a:rPr sz="1200" spc="-5" dirty="0">
                <a:latin typeface="Times New Roman"/>
                <a:cs typeface="Times New Roman"/>
              </a:rPr>
              <a:t>побудува-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весь</a:t>
            </a:r>
            <a:r>
              <a:rPr sz="1200" spc="-5" dirty="0">
                <a:latin typeface="Times New Roman"/>
                <a:cs typeface="Times New Roman"/>
              </a:rPr>
              <a:t> кристал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1.1).</a:t>
            </a:r>
            <a:endParaRPr sz="1200">
              <a:latin typeface="Times New Roman"/>
              <a:cs typeface="Times New Roman"/>
            </a:endParaRPr>
          </a:p>
          <a:p>
            <a:pPr marR="948690" algn="ctr">
              <a:lnSpc>
                <a:spcPct val="100000"/>
              </a:lnSpc>
              <a:spcBef>
                <a:spcPts val="1005"/>
              </a:spcBef>
            </a:pPr>
            <a:r>
              <a:rPr sz="1050" i="1" spc="5" dirty="0">
                <a:latin typeface="Times New Roman"/>
                <a:cs typeface="Times New Roman"/>
              </a:rPr>
              <a:t>z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20871" y="2627313"/>
            <a:ext cx="135890" cy="414655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36830">
              <a:lnSpc>
                <a:spcPct val="100000"/>
              </a:lnSpc>
              <a:spcBef>
                <a:spcPts val="365"/>
              </a:spcBef>
            </a:pPr>
            <a:r>
              <a:rPr sz="1050" spc="10" dirty="0">
                <a:latin typeface="Symbol"/>
                <a:cs typeface="Symbol"/>
              </a:rPr>
              <a:t></a:t>
            </a:r>
            <a:endParaRPr sz="1050">
              <a:latin typeface="Symbol"/>
              <a:cs typeface="Symbol"/>
            </a:endParaRPr>
          </a:p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1050" spc="10" dirty="0">
                <a:latin typeface="Symbol"/>
                <a:cs typeface="Symbol"/>
              </a:rPr>
              <a:t></a:t>
            </a:r>
            <a:endParaRPr sz="1050">
              <a:latin typeface="Symbol"/>
              <a:cs typeface="Symbo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73905" y="4518083"/>
            <a:ext cx="1416685" cy="1885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spc="5" dirty="0">
                <a:latin typeface="Times New Roman"/>
                <a:cs typeface="Times New Roman"/>
              </a:rPr>
              <a:t>Елементарний</a:t>
            </a:r>
            <a:r>
              <a:rPr sz="1050" spc="-3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осередок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211333" y="2728133"/>
            <a:ext cx="100330" cy="1885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spc="10" dirty="0">
                <a:latin typeface="Symbol"/>
                <a:cs typeface="Symbol"/>
              </a:rPr>
              <a:t></a:t>
            </a:r>
            <a:endParaRPr sz="1050">
              <a:latin typeface="Symbol"/>
              <a:cs typeface="Symbo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09444" y="2827953"/>
            <a:ext cx="2156460" cy="1685289"/>
            <a:chOff x="2409444" y="2827953"/>
            <a:chExt cx="2156460" cy="1685289"/>
          </a:xfrm>
        </p:grpSpPr>
        <p:pic>
          <p:nvPicPr>
            <p:cNvPr id="15" name="object 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49930" y="4411218"/>
              <a:ext cx="99822" cy="9829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46291" y="4406817"/>
              <a:ext cx="107099" cy="106337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75710" y="4411218"/>
              <a:ext cx="99822" cy="9829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72071" y="4406817"/>
              <a:ext cx="107099" cy="1063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75710" y="3979163"/>
              <a:ext cx="99822" cy="98297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772071" y="3974763"/>
              <a:ext cx="107099" cy="10633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49930" y="3979163"/>
              <a:ext cx="99822" cy="9829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46291" y="3974763"/>
              <a:ext cx="107099" cy="1063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598926" y="3627881"/>
              <a:ext cx="99822" cy="98297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595287" y="3623481"/>
              <a:ext cx="107099" cy="106337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125467" y="3627881"/>
              <a:ext cx="99060" cy="9829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121829" y="3623481"/>
              <a:ext cx="106337" cy="106337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125467" y="4066794"/>
              <a:ext cx="99060" cy="98297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121829" y="4062393"/>
              <a:ext cx="106337" cy="1063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598926" y="4066794"/>
              <a:ext cx="99822" cy="98297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95287" y="4062393"/>
              <a:ext cx="107099" cy="10633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353733" y="2827953"/>
              <a:ext cx="78905" cy="78905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003975" y="3172377"/>
              <a:ext cx="79667" cy="78905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2688336" y="2869691"/>
              <a:ext cx="1840230" cy="1125855"/>
            </a:xfrm>
            <a:custGeom>
              <a:avLst/>
              <a:gdLst/>
              <a:ahLst/>
              <a:cxnLst/>
              <a:rect l="l" t="t" r="r" b="b"/>
              <a:pathLst>
                <a:path w="1840229" h="1125854">
                  <a:moveTo>
                    <a:pt x="702564" y="0"/>
                  </a:moveTo>
                  <a:lnTo>
                    <a:pt x="1832610" y="0"/>
                  </a:lnTo>
                </a:path>
                <a:path w="1840229" h="1125854">
                  <a:moveTo>
                    <a:pt x="0" y="692658"/>
                  </a:moveTo>
                  <a:lnTo>
                    <a:pt x="702564" y="0"/>
                  </a:lnTo>
                </a:path>
                <a:path w="1840229" h="1125854">
                  <a:moveTo>
                    <a:pt x="7620" y="692658"/>
                  </a:moveTo>
                  <a:lnTo>
                    <a:pt x="7620" y="1125474"/>
                  </a:lnTo>
                </a:path>
                <a:path w="1840229" h="1125854">
                  <a:moveTo>
                    <a:pt x="352806" y="342900"/>
                  </a:moveTo>
                  <a:lnTo>
                    <a:pt x="352806" y="776478"/>
                  </a:lnTo>
                </a:path>
                <a:path w="1840229" h="1125854">
                  <a:moveTo>
                    <a:pt x="1319784" y="0"/>
                  </a:moveTo>
                  <a:lnTo>
                    <a:pt x="1319784" y="433578"/>
                  </a:lnTo>
                </a:path>
                <a:path w="1840229" h="1125854">
                  <a:moveTo>
                    <a:pt x="1840230" y="0"/>
                  </a:moveTo>
                  <a:lnTo>
                    <a:pt x="1840230" y="433578"/>
                  </a:lnTo>
                </a:path>
                <a:path w="1840229" h="1125854">
                  <a:moveTo>
                    <a:pt x="960882" y="342900"/>
                  </a:moveTo>
                  <a:lnTo>
                    <a:pt x="960882" y="776478"/>
                  </a:lnTo>
                </a:path>
                <a:path w="1840229" h="1125854">
                  <a:moveTo>
                    <a:pt x="1489710" y="342900"/>
                  </a:moveTo>
                  <a:lnTo>
                    <a:pt x="1489710" y="776478"/>
                  </a:lnTo>
                </a:path>
              </a:pathLst>
            </a:custGeom>
            <a:ln w="727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486827" y="2827953"/>
              <a:ext cx="78905" cy="78905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964857" y="2827953"/>
              <a:ext cx="78905" cy="78905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651169" y="3513753"/>
              <a:ext cx="78905" cy="78143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2704338" y="3547109"/>
              <a:ext cx="1130300" cy="448309"/>
            </a:xfrm>
            <a:custGeom>
              <a:avLst/>
              <a:gdLst/>
              <a:ahLst/>
              <a:cxnLst/>
              <a:rect l="l" t="t" r="r" b="b"/>
              <a:pathLst>
                <a:path w="1130300" h="448310">
                  <a:moveTo>
                    <a:pt x="600456" y="15240"/>
                  </a:moveTo>
                  <a:lnTo>
                    <a:pt x="600456" y="448056"/>
                  </a:lnTo>
                </a:path>
                <a:path w="1130300" h="448310">
                  <a:moveTo>
                    <a:pt x="0" y="0"/>
                  </a:moveTo>
                  <a:lnTo>
                    <a:pt x="1130046" y="0"/>
                  </a:lnTo>
                </a:path>
              </a:pathLst>
            </a:custGeom>
            <a:ln w="727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269913" y="3504609"/>
              <a:ext cx="78905" cy="78905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834384" y="3562349"/>
              <a:ext cx="0" cy="433070"/>
            </a:xfrm>
            <a:custGeom>
              <a:avLst/>
              <a:gdLst/>
              <a:ahLst/>
              <a:cxnLst/>
              <a:rect l="l" t="t" r="r" b="b"/>
              <a:pathLst>
                <a:path h="433070">
                  <a:moveTo>
                    <a:pt x="0" y="0"/>
                  </a:moveTo>
                  <a:lnTo>
                    <a:pt x="0" y="432816"/>
                  </a:lnTo>
                </a:path>
              </a:pathLst>
            </a:custGeom>
            <a:ln w="7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800265" y="3504609"/>
              <a:ext cx="78905" cy="78905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141641" y="3172377"/>
              <a:ext cx="78905" cy="78905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3048000" y="2862071"/>
              <a:ext cx="1481455" cy="692150"/>
            </a:xfrm>
            <a:custGeom>
              <a:avLst/>
              <a:gdLst/>
              <a:ahLst/>
              <a:cxnLst/>
              <a:rect l="l" t="t" r="r" b="b"/>
              <a:pathLst>
                <a:path w="1481454" h="692150">
                  <a:moveTo>
                    <a:pt x="778764" y="691896"/>
                  </a:moveTo>
                  <a:lnTo>
                    <a:pt x="1481328" y="0"/>
                  </a:lnTo>
                </a:path>
                <a:path w="1481454" h="692150">
                  <a:moveTo>
                    <a:pt x="0" y="349758"/>
                  </a:moveTo>
                  <a:lnTo>
                    <a:pt x="1130046" y="349758"/>
                  </a:lnTo>
                </a:path>
              </a:pathLst>
            </a:custGeom>
            <a:ln w="727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611289" y="3172377"/>
              <a:ext cx="78905" cy="78905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297174" y="2869691"/>
              <a:ext cx="702945" cy="692785"/>
            </a:xfrm>
            <a:custGeom>
              <a:avLst/>
              <a:gdLst/>
              <a:ahLst/>
              <a:cxnLst/>
              <a:rect l="l" t="t" r="r" b="b"/>
              <a:pathLst>
                <a:path w="702945" h="692785">
                  <a:moveTo>
                    <a:pt x="0" y="692658"/>
                  </a:moveTo>
                  <a:lnTo>
                    <a:pt x="702564" y="0"/>
                  </a:lnTo>
                </a:path>
              </a:pathLst>
            </a:custGeom>
            <a:ln w="727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409444" y="4032503"/>
              <a:ext cx="1850389" cy="441325"/>
            </a:xfrm>
            <a:custGeom>
              <a:avLst/>
              <a:gdLst/>
              <a:ahLst/>
              <a:cxnLst/>
              <a:rect l="l" t="t" r="r" b="b"/>
              <a:pathLst>
                <a:path w="1850389" h="441325">
                  <a:moveTo>
                    <a:pt x="1850136" y="441198"/>
                  </a:moveTo>
                  <a:lnTo>
                    <a:pt x="1466088" y="441198"/>
                  </a:lnTo>
                </a:path>
                <a:path w="1850389" h="441325">
                  <a:moveTo>
                    <a:pt x="245364" y="433578"/>
                  </a:moveTo>
                  <a:lnTo>
                    <a:pt x="0" y="433578"/>
                  </a:lnTo>
                </a:path>
                <a:path w="1850389" h="441325">
                  <a:moveTo>
                    <a:pt x="245364" y="0"/>
                  </a:moveTo>
                  <a:lnTo>
                    <a:pt x="0" y="0"/>
                  </a:lnTo>
                </a:path>
              </a:pathLst>
            </a:custGeom>
            <a:ln w="7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2400554" y="4143179"/>
            <a:ext cx="86360" cy="1885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i="1" spc="10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067804" y="4877055"/>
            <a:ext cx="5787390" cy="4371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1.1. </a:t>
            </a:r>
            <a:r>
              <a:rPr sz="1000" spc="-5" dirty="0">
                <a:latin typeface="Times New Roman"/>
                <a:cs typeface="Times New Roman"/>
              </a:rPr>
              <a:t>Схема </a:t>
            </a:r>
            <a:r>
              <a:rPr sz="1000" dirty="0">
                <a:latin typeface="Times New Roman"/>
                <a:cs typeface="Times New Roman"/>
              </a:rPr>
              <a:t>кристалічної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решітки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Елементарний</a:t>
            </a:r>
            <a:r>
              <a:rPr sz="1200" dirty="0">
                <a:latin typeface="Times New Roman"/>
                <a:cs typeface="Times New Roman"/>
              </a:rPr>
              <a:t> осередок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будови</a:t>
            </a:r>
            <a:r>
              <a:rPr sz="1200" dirty="0">
                <a:latin typeface="Times New Roman"/>
                <a:cs typeface="Times New Roman"/>
              </a:rPr>
              <a:t> кристала.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Основними </a:t>
            </a:r>
            <a:r>
              <a:rPr sz="1200" dirty="0">
                <a:latin typeface="Times New Roman"/>
                <a:cs typeface="Times New Roman"/>
              </a:rPr>
              <a:t> параметрами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є: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розміри </a:t>
            </a:r>
            <a:r>
              <a:rPr sz="1200" spc="-5" dirty="0">
                <a:latin typeface="Times New Roman"/>
                <a:cs typeface="Times New Roman"/>
              </a:rPr>
              <a:t>ребер елементарного осередку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i="1" dirty="0">
                <a:latin typeface="Times New Roman"/>
                <a:cs typeface="Times New Roman"/>
              </a:rPr>
              <a:t>b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i="1" dirty="0">
                <a:latin typeface="Times New Roman"/>
                <a:cs typeface="Times New Roman"/>
              </a:rPr>
              <a:t>c </a:t>
            </a:r>
            <a:r>
              <a:rPr sz="1200" dirty="0">
                <a:latin typeface="Times New Roman"/>
                <a:cs typeface="Times New Roman"/>
              </a:rPr>
              <a:t>– періоди решітки – відстані між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найближчих</a:t>
            </a:r>
            <a:r>
              <a:rPr sz="1200" spc="-5" dirty="0">
                <a:latin typeface="Times New Roman"/>
                <a:cs typeface="Times New Roman"/>
              </a:rPr>
              <a:t> атомів;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40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кути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осями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</a:t>
            </a:r>
            <a:r>
              <a:rPr sz="1200" spc="-5" dirty="0">
                <a:latin typeface="Times New Roman"/>
                <a:cs typeface="Times New Roman"/>
              </a:rPr>
              <a:t>);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координаційне </a:t>
            </a:r>
            <a:r>
              <a:rPr sz="1200" spc="-5" dirty="0">
                <a:latin typeface="Times New Roman"/>
                <a:cs typeface="Times New Roman"/>
              </a:rPr>
              <a:t>число (К) вказує на </a:t>
            </a:r>
            <a:r>
              <a:rPr sz="1200" dirty="0">
                <a:latin typeface="Times New Roman"/>
                <a:cs typeface="Times New Roman"/>
              </a:rPr>
              <a:t>число </a:t>
            </a:r>
            <a:r>
              <a:rPr sz="1200" spc="-5" dirty="0">
                <a:latin typeface="Times New Roman"/>
                <a:cs typeface="Times New Roman"/>
              </a:rPr>
              <a:t>атомів, розташованих на </a:t>
            </a:r>
            <a:r>
              <a:rPr sz="1200" dirty="0">
                <a:latin typeface="Times New Roman"/>
                <a:cs typeface="Times New Roman"/>
              </a:rPr>
              <a:t>найближчій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однаковій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відстані </a:t>
            </a:r>
            <a:r>
              <a:rPr sz="1200" spc="-5" dirty="0">
                <a:latin typeface="Times New Roman"/>
                <a:cs typeface="Times New Roman"/>
              </a:rPr>
              <a:t>від будь-якого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решітці;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базис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припадають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елементарний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осере-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щільність </a:t>
            </a:r>
            <a:r>
              <a:rPr sz="1200" spc="-5" dirty="0">
                <a:latin typeface="Times New Roman"/>
                <a:cs typeface="Times New Roman"/>
              </a:rPr>
              <a:t>упаковки </a:t>
            </a:r>
            <a:r>
              <a:rPr sz="1200" dirty="0">
                <a:latin typeface="Times New Roman"/>
                <a:cs typeface="Times New Roman"/>
              </a:rPr>
              <a:t>атомів в кристалічній решітці – об’єм, </a:t>
            </a:r>
            <a:r>
              <a:rPr sz="1200" spc="-5" dirty="0">
                <a:latin typeface="Times New Roman"/>
                <a:cs typeface="Times New Roman"/>
              </a:rPr>
              <a:t>зайнятий атомами, які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умовно розглядаються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жорсткі кулі; щільність упаковки визначають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відношення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об’єму, зайнятого </a:t>
            </a:r>
            <a:r>
              <a:rPr sz="1200" dirty="0">
                <a:latin typeface="Times New Roman"/>
                <a:cs typeface="Times New Roman"/>
              </a:rPr>
              <a:t>атомами до </a:t>
            </a:r>
            <a:r>
              <a:rPr sz="1200" spc="-5" dirty="0">
                <a:latin typeface="Times New Roman"/>
                <a:cs typeface="Times New Roman"/>
              </a:rPr>
              <a:t>об’єму осередка </a:t>
            </a:r>
            <a:r>
              <a:rPr sz="1200" dirty="0">
                <a:latin typeface="Times New Roman"/>
                <a:cs typeface="Times New Roman"/>
              </a:rPr>
              <a:t>(для </a:t>
            </a:r>
            <a:r>
              <a:rPr sz="1200" spc="-5" dirty="0">
                <a:latin typeface="Times New Roman"/>
                <a:cs typeface="Times New Roman"/>
              </a:rPr>
              <a:t>об’ємноцентрованої кубічної решіт-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0,68, для</a:t>
            </a:r>
            <a:r>
              <a:rPr sz="1200" spc="-5" dirty="0">
                <a:latin typeface="Times New Roman"/>
                <a:cs typeface="Times New Roman"/>
              </a:rPr>
              <a:t> гранецентрованої</a:t>
            </a:r>
            <a:r>
              <a:rPr sz="1200" dirty="0">
                <a:latin typeface="Times New Roman"/>
                <a:cs typeface="Times New Roman"/>
              </a:rPr>
              <a:t> – 0,74).</a:t>
            </a:r>
            <a:endParaRPr sz="1200">
              <a:latin typeface="Times New Roman"/>
              <a:cs typeface="Times New Roman"/>
            </a:endParaRPr>
          </a:p>
          <a:p>
            <a:pPr marL="12700" marR="155956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Класифікацію можливих </a:t>
            </a:r>
            <a:r>
              <a:rPr sz="1200" dirty="0">
                <a:latin typeface="Times New Roman"/>
                <a:cs typeface="Times New Roman"/>
              </a:rPr>
              <a:t>видів кристалічних решіток </a:t>
            </a:r>
            <a:r>
              <a:rPr sz="1200" spc="-5" dirty="0">
                <a:latin typeface="Times New Roman"/>
                <a:cs typeface="Times New Roman"/>
              </a:rPr>
              <a:t>було </a:t>
            </a:r>
            <a:r>
              <a:rPr sz="1200" dirty="0">
                <a:latin typeface="Times New Roman"/>
                <a:cs typeface="Times New Roman"/>
              </a:rPr>
              <a:t> здійснено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французьким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вченим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О. Браве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(відповідно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 </a:t>
            </a:r>
            <a:r>
              <a:rPr sz="1200" dirty="0">
                <a:latin typeface="Times New Roman"/>
                <a:cs typeface="Times New Roman"/>
              </a:rPr>
              <a:t> отримали </a:t>
            </a:r>
            <a:r>
              <a:rPr sz="1200" spc="-5" dirty="0">
                <a:latin typeface="Times New Roman"/>
                <a:cs typeface="Times New Roman"/>
              </a:rPr>
              <a:t>назву «решітки Браве»). Всього </a:t>
            </a:r>
            <a:r>
              <a:rPr sz="1200" dirty="0">
                <a:latin typeface="Times New Roman"/>
                <a:cs typeface="Times New Roman"/>
              </a:rPr>
              <a:t>для кристалічних тіл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чотирнадцять видів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решіток,</a:t>
            </a:r>
            <a:r>
              <a:rPr sz="1200" dirty="0">
                <a:latin typeface="Times New Roman"/>
                <a:cs typeface="Times New Roman"/>
              </a:rPr>
              <a:t> поділених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чотири</a:t>
            </a:r>
            <a:r>
              <a:rPr sz="1200" spc="-5" dirty="0">
                <a:latin typeface="Times New Roman"/>
                <a:cs typeface="Times New Roman"/>
              </a:rPr>
              <a:t> типи:</a:t>
            </a:r>
            <a:endParaRPr sz="1200">
              <a:latin typeface="Times New Roman"/>
              <a:cs typeface="Times New Roman"/>
            </a:endParaRPr>
          </a:p>
          <a:p>
            <a:pPr marL="12700" marR="1558290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примітивна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вузли </a:t>
            </a:r>
            <a:r>
              <a:rPr sz="1200" dirty="0">
                <a:latin typeface="Times New Roman"/>
                <a:cs typeface="Times New Roman"/>
              </a:rPr>
              <a:t>решітки збігаються з вершинами еле-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ментарних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осередків;</a:t>
            </a:r>
            <a:endParaRPr sz="1200">
              <a:latin typeface="Times New Roman"/>
              <a:cs typeface="Times New Roman"/>
            </a:endParaRPr>
          </a:p>
          <a:p>
            <a:pPr marL="12700" marR="1559560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базоцентрована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займають</a:t>
            </a:r>
            <a:r>
              <a:rPr sz="1200" dirty="0">
                <a:latin typeface="Times New Roman"/>
                <a:cs typeface="Times New Roman"/>
              </a:rPr>
              <a:t> вершини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осередків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два </a:t>
            </a:r>
            <a:r>
              <a:rPr sz="1200" dirty="0">
                <a:latin typeface="Times New Roman"/>
                <a:cs typeface="Times New Roman"/>
              </a:rPr>
              <a:t>місця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протилежних гранях;</a:t>
            </a:r>
            <a:endParaRPr sz="1200">
              <a:latin typeface="Times New Roman"/>
              <a:cs typeface="Times New Roman"/>
            </a:endParaRPr>
          </a:p>
          <a:p>
            <a:pPr marL="12700" marR="1559560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об’ємноцентрована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займають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вершини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осередків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центр;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67802" y="9215877"/>
            <a:ext cx="423227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гранецентрована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займають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вершини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комірки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центри </a:t>
            </a:r>
            <a:r>
              <a:rPr sz="1200" dirty="0">
                <a:latin typeface="Times New Roman"/>
                <a:cs typeface="Times New Roman"/>
              </a:rPr>
              <a:t>всіх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шести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граней.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49" name="object 49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5402579" y="7410450"/>
            <a:ext cx="1437893" cy="1827276"/>
          </a:xfrm>
          <a:prstGeom prst="rect">
            <a:avLst/>
          </a:prstGeom>
        </p:spPr>
      </p:pic>
      <p:sp>
        <p:nvSpPr>
          <p:cNvPr id="50" name="object 50"/>
          <p:cNvSpPr txBox="1"/>
          <p:nvPr/>
        </p:nvSpPr>
        <p:spPr>
          <a:xfrm>
            <a:off x="5747256" y="9291317"/>
            <a:ext cx="7505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Огюст</a:t>
            </a:r>
            <a:r>
              <a:rPr sz="1000" i="1" spc="-4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Браве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5" y="516889"/>
            <a:ext cx="5787390" cy="3766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нентної системі при наявності трьох </a:t>
            </a:r>
            <a:r>
              <a:rPr sz="1200" dirty="0">
                <a:latin typeface="Times New Roman"/>
                <a:cs typeface="Times New Roman"/>
              </a:rPr>
              <a:t>фаз </a:t>
            </a:r>
            <a:r>
              <a:rPr sz="1200" spc="-5" dirty="0">
                <a:latin typeface="Times New Roman"/>
                <a:cs typeface="Times New Roman"/>
              </a:rPr>
              <a:t>(рідкої та кристалів компонентів </a:t>
            </a:r>
            <a:r>
              <a:rPr sz="1200" dirty="0">
                <a:latin typeface="Times New Roman"/>
                <a:cs typeface="Times New Roman"/>
              </a:rPr>
              <a:t>А і </a:t>
            </a:r>
            <a:r>
              <a:rPr sz="1200" spc="-5" dirty="0">
                <a:latin typeface="Times New Roman"/>
                <a:cs typeface="Times New Roman"/>
              </a:rPr>
              <a:t>В) </a:t>
            </a:r>
            <a:r>
              <a:rPr sz="1200" dirty="0">
                <a:latin typeface="Times New Roman"/>
                <a:cs typeface="Times New Roman"/>
              </a:rPr>
              <a:t>число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ступенів свободи дорівнюватиме </a:t>
            </a:r>
            <a:r>
              <a:rPr sz="1200" dirty="0">
                <a:latin typeface="Times New Roman"/>
                <a:cs typeface="Times New Roman"/>
              </a:rPr>
              <a:t>нулю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Times New Roman"/>
                <a:cs typeface="Times New Roman"/>
              </a:rPr>
              <a:t>=2–3+1=0). </a:t>
            </a:r>
            <a:r>
              <a:rPr sz="1200" dirty="0">
                <a:latin typeface="Times New Roman"/>
                <a:cs typeface="Times New Roman"/>
              </a:rPr>
              <a:t>У точці </a:t>
            </a:r>
            <a:r>
              <a:rPr sz="1200" i="1" spc="-5" dirty="0">
                <a:latin typeface="Times New Roman"/>
                <a:cs typeface="Times New Roman"/>
              </a:rPr>
              <a:t>c</a:t>
            </a:r>
            <a:r>
              <a:rPr sz="1200" spc="-5" dirty="0">
                <a:latin typeface="Symbol"/>
                <a:cs typeface="Symbol"/>
              </a:rPr>
              <a:t>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 кристалізації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завершується. Нижче точки </a:t>
            </a:r>
            <a:r>
              <a:rPr sz="1200" i="1" dirty="0">
                <a:latin typeface="Times New Roman"/>
                <a:cs typeface="Times New Roman"/>
              </a:rPr>
              <a:t>c</a:t>
            </a:r>
            <a:r>
              <a:rPr sz="1200" dirty="0">
                <a:latin typeface="Symbol"/>
                <a:cs typeface="Symbol"/>
              </a:rPr>
              <a:t>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 охолоджується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твердому стані, при цьому він </a:t>
            </a:r>
            <a:r>
              <a:rPr sz="1200" dirty="0">
                <a:latin typeface="Times New Roman"/>
                <a:cs typeface="Times New Roman"/>
              </a:rPr>
              <a:t> складається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дисперсних </a:t>
            </a:r>
            <a:r>
              <a:rPr sz="1200" dirty="0">
                <a:latin typeface="Times New Roman"/>
                <a:cs typeface="Times New Roman"/>
              </a:rPr>
              <a:t>різнорідних кристалів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Інші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системи </a:t>
            </a:r>
            <a:r>
              <a:rPr sz="1200" spc="-5" dirty="0">
                <a:latin typeface="Times New Roman"/>
                <a:cs typeface="Times New Roman"/>
              </a:rPr>
              <a:t>кристалізуються </a:t>
            </a:r>
            <a:r>
              <a:rPr sz="1200" dirty="0">
                <a:latin typeface="Times New Roman"/>
                <a:cs typeface="Times New Roman"/>
              </a:rPr>
              <a:t>аналогічно </a:t>
            </a:r>
            <a:r>
              <a:rPr sz="1200" spc="-5" dirty="0">
                <a:latin typeface="Times New Roman"/>
                <a:cs typeface="Times New Roman"/>
              </a:rPr>
              <a:t>сплаву </a:t>
            </a:r>
            <a:r>
              <a:rPr sz="1200" dirty="0">
                <a:latin typeface="Times New Roman"/>
                <a:cs typeface="Times New Roman"/>
              </a:rPr>
              <a:t>II. </a:t>
            </a:r>
            <a:r>
              <a:rPr sz="1200" spc="-5" dirty="0">
                <a:latin typeface="Times New Roman"/>
                <a:cs typeface="Times New Roman"/>
              </a:rPr>
              <a:t>Криву охолодження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рисунку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2.8,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Процес </a:t>
            </a:r>
            <a:r>
              <a:rPr sz="1200" i="1" dirty="0">
                <a:latin typeface="Times New Roman"/>
                <a:cs typeface="Times New Roman"/>
              </a:rPr>
              <a:t>кристалізації сплаву </a:t>
            </a:r>
            <a:r>
              <a:rPr sz="1200" spc="-5" dirty="0">
                <a:latin typeface="Times New Roman"/>
                <a:cs typeface="Times New Roman"/>
              </a:rPr>
              <a:t>II. До точки </a:t>
            </a:r>
            <a:r>
              <a:rPr sz="1200" i="1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сплав охолоджується </a:t>
            </a:r>
            <a:r>
              <a:rPr sz="1200" dirty="0">
                <a:latin typeface="Times New Roman"/>
                <a:cs typeface="Times New Roman"/>
              </a:rPr>
              <a:t>в рідкому </a:t>
            </a:r>
            <a:r>
              <a:rPr sz="1200" spc="-5" dirty="0">
                <a:latin typeface="Times New Roman"/>
                <a:cs typeface="Times New Roman"/>
              </a:rPr>
              <a:t>стані.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температурі, що відповідає точці </a:t>
            </a:r>
            <a:r>
              <a:rPr sz="1200" i="1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spc="-5" dirty="0">
                <a:latin typeface="Times New Roman"/>
                <a:cs typeface="Times New Roman"/>
              </a:rPr>
              <a:t>починають утворюватися центри кристалізації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надлишкового </a:t>
            </a:r>
            <a:r>
              <a:rPr sz="1200" dirty="0">
                <a:latin typeface="Times New Roman"/>
                <a:cs typeface="Times New Roman"/>
              </a:rPr>
              <a:t>компонента </a:t>
            </a:r>
            <a:r>
              <a:rPr sz="1200" spc="-5" dirty="0">
                <a:latin typeface="Times New Roman"/>
                <a:cs typeface="Times New Roman"/>
              </a:rPr>
              <a:t>В. На </a:t>
            </a:r>
            <a:r>
              <a:rPr sz="1200" dirty="0">
                <a:latin typeface="Times New Roman"/>
                <a:cs typeface="Times New Roman"/>
              </a:rPr>
              <a:t>кривій охолодження </a:t>
            </a:r>
            <a:r>
              <a:rPr sz="1200" spc="-5" dirty="0">
                <a:latin typeface="Times New Roman"/>
                <a:cs typeface="Times New Roman"/>
              </a:rPr>
              <a:t>виникає </a:t>
            </a:r>
            <a:r>
              <a:rPr sz="1200" dirty="0">
                <a:latin typeface="Times New Roman"/>
                <a:cs typeface="Times New Roman"/>
              </a:rPr>
              <a:t>перегин (критична </a:t>
            </a:r>
            <a:r>
              <a:rPr sz="1200" spc="-5" dirty="0">
                <a:latin typeface="Times New Roman"/>
                <a:cs typeface="Times New Roman"/>
              </a:rPr>
              <a:t>точ-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ка), пов’язаний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зменшенням швидкості охолодження </a:t>
            </a:r>
            <a:r>
              <a:rPr sz="1200" dirty="0">
                <a:latin typeface="Times New Roman"/>
                <a:cs typeface="Times New Roman"/>
              </a:rPr>
              <a:t>внаслідок </a:t>
            </a:r>
            <a:r>
              <a:rPr sz="1200" spc="-5" dirty="0">
                <a:latin typeface="Times New Roman"/>
                <a:cs typeface="Times New Roman"/>
              </a:rPr>
              <a:t>виділення </a:t>
            </a:r>
            <a:r>
              <a:rPr sz="1200" spc="-10" dirty="0">
                <a:latin typeface="Times New Roman"/>
                <a:cs typeface="Times New Roman"/>
              </a:rPr>
              <a:t>прихованої </a:t>
            </a:r>
            <a:r>
              <a:rPr sz="1200" spc="-5" dirty="0">
                <a:latin typeface="Times New Roman"/>
                <a:cs typeface="Times New Roman"/>
              </a:rPr>
              <a:t> теплоти кристалізації. На </a:t>
            </a:r>
            <a:r>
              <a:rPr sz="1200" dirty="0">
                <a:latin typeface="Times New Roman"/>
                <a:cs typeface="Times New Roman"/>
              </a:rPr>
              <a:t>ділянці </a:t>
            </a:r>
            <a:r>
              <a:rPr sz="1200" i="1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i="1" dirty="0">
                <a:latin typeface="Times New Roman"/>
                <a:cs typeface="Times New Roman"/>
              </a:rPr>
              <a:t>2 </a:t>
            </a:r>
            <a:r>
              <a:rPr sz="1200" dirty="0">
                <a:latin typeface="Times New Roman"/>
                <a:cs typeface="Times New Roman"/>
              </a:rPr>
              <a:t>йде процес </a:t>
            </a:r>
            <a:r>
              <a:rPr sz="1200" spc="-5" dirty="0">
                <a:latin typeface="Times New Roman"/>
                <a:cs typeface="Times New Roman"/>
              </a:rPr>
              <a:t>кристалізації, </a:t>
            </a:r>
            <a:r>
              <a:rPr sz="1200" dirty="0">
                <a:latin typeface="Times New Roman"/>
                <a:cs typeface="Times New Roman"/>
              </a:rPr>
              <a:t>що протікає </a:t>
            </a:r>
            <a:r>
              <a:rPr sz="1200" spc="-5" dirty="0">
                <a:latin typeface="Times New Roman"/>
                <a:cs typeface="Times New Roman"/>
              </a:rPr>
              <a:t>при зни- </a:t>
            </a:r>
            <a:r>
              <a:rPr sz="1200" dirty="0">
                <a:latin typeface="Times New Roman"/>
                <a:cs typeface="Times New Roman"/>
              </a:rPr>
              <a:t> женні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оскільки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згідно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правилом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двохкомпонентної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системі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70"/>
              </a:lnSpc>
              <a:spcBef>
                <a:spcPts val="10"/>
              </a:spcBef>
            </a:pPr>
            <a:r>
              <a:rPr sz="1200" spc="-5" dirty="0">
                <a:latin typeface="Times New Roman"/>
                <a:cs typeface="Times New Roman"/>
              </a:rPr>
              <a:t>наявності двох </a:t>
            </a:r>
            <a:r>
              <a:rPr sz="1200" dirty="0">
                <a:latin typeface="Times New Roman"/>
                <a:cs typeface="Times New Roman"/>
              </a:rPr>
              <a:t>фаз </a:t>
            </a:r>
            <a:r>
              <a:rPr sz="1200" spc="-5" dirty="0">
                <a:latin typeface="Times New Roman"/>
                <a:cs typeface="Times New Roman"/>
              </a:rPr>
              <a:t>(рідка та </a:t>
            </a:r>
            <a:r>
              <a:rPr sz="1200" dirty="0">
                <a:latin typeface="Times New Roman"/>
                <a:cs typeface="Times New Roman"/>
              </a:rPr>
              <a:t>кристали компонента </a:t>
            </a:r>
            <a:r>
              <a:rPr sz="1200" spc="-5" dirty="0">
                <a:latin typeface="Times New Roman"/>
                <a:cs typeface="Times New Roman"/>
              </a:rPr>
              <a:t>В) </a:t>
            </a:r>
            <a:r>
              <a:rPr sz="1200" dirty="0">
                <a:latin typeface="Times New Roman"/>
                <a:cs typeface="Times New Roman"/>
              </a:rPr>
              <a:t>кількість ступенів свободи </a:t>
            </a:r>
            <a:r>
              <a:rPr sz="1200" spc="-5" dirty="0">
                <a:latin typeface="Times New Roman"/>
                <a:cs typeface="Times New Roman"/>
              </a:rPr>
              <a:t>буде </a:t>
            </a:r>
            <a:r>
              <a:rPr sz="1200" dirty="0">
                <a:latin typeface="Times New Roman"/>
                <a:cs typeface="Times New Roman"/>
              </a:rPr>
              <a:t> дорівнювати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одиниці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С</a:t>
            </a:r>
            <a:r>
              <a:rPr sz="1200" spc="-5" dirty="0">
                <a:latin typeface="Times New Roman"/>
                <a:cs typeface="Times New Roman"/>
              </a:rPr>
              <a:t>=2–2+1).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рідкої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змінюється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78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нії </a:t>
            </a:r>
            <a:r>
              <a:rPr sz="1200" spc="-5" dirty="0">
                <a:latin typeface="Times New Roman"/>
                <a:cs typeface="Times New Roman"/>
              </a:rPr>
              <a:t>ліквідус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евтектичного. На </a:t>
            </a:r>
            <a:r>
              <a:rPr sz="1200" dirty="0">
                <a:latin typeface="Times New Roman"/>
                <a:cs typeface="Times New Roman"/>
              </a:rPr>
              <a:t>ділянці </a:t>
            </a:r>
            <a:r>
              <a:rPr sz="1200" i="1" spc="-5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–</a:t>
            </a:r>
            <a:r>
              <a:rPr sz="1200" i="1" spc="-5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Symbol"/>
                <a:cs typeface="Symbol"/>
              </a:rPr>
              <a:t></a:t>
            </a:r>
            <a:r>
              <a:rPr sz="1200" spc="-5" dirty="0">
                <a:latin typeface="Times New Roman"/>
                <a:cs typeface="Times New Roman"/>
              </a:rPr>
              <a:t> кристалізується </a:t>
            </a:r>
            <a:r>
              <a:rPr sz="1200" dirty="0">
                <a:latin typeface="Times New Roman"/>
                <a:cs typeface="Times New Roman"/>
              </a:rPr>
              <a:t>евтектика </a:t>
            </a:r>
            <a:r>
              <a:rPr sz="1200" spc="-5" dirty="0">
                <a:latin typeface="Times New Roman"/>
                <a:cs typeface="Times New Roman"/>
              </a:rPr>
              <a:t>(див. кристалі- </a:t>
            </a:r>
            <a:r>
              <a:rPr sz="1200" dirty="0">
                <a:latin typeface="Times New Roman"/>
                <a:cs typeface="Times New Roman"/>
              </a:rPr>
              <a:t> зацію </a:t>
            </a:r>
            <a:r>
              <a:rPr sz="1200" spc="-5" dirty="0">
                <a:latin typeface="Times New Roman"/>
                <a:cs typeface="Times New Roman"/>
              </a:rPr>
              <a:t>евтектичного </a:t>
            </a:r>
            <a:r>
              <a:rPr sz="1200" dirty="0">
                <a:latin typeface="Times New Roman"/>
                <a:cs typeface="Times New Roman"/>
              </a:rPr>
              <a:t>сплаву). </a:t>
            </a:r>
            <a:r>
              <a:rPr sz="1200" spc="-5" dirty="0">
                <a:latin typeface="Times New Roman"/>
                <a:cs typeface="Times New Roman"/>
              </a:rPr>
              <a:t>Нижче точки </a:t>
            </a:r>
            <a:r>
              <a:rPr sz="1200" i="1" spc="-5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Symbol"/>
                <a:cs typeface="Symbol"/>
              </a:rPr>
              <a:t>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 </a:t>
            </a:r>
            <a:r>
              <a:rPr sz="1200" spc="-5" dirty="0">
                <a:latin typeface="Times New Roman"/>
                <a:cs typeface="Times New Roman"/>
              </a:rPr>
              <a:t>охолоджується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твердому </a:t>
            </a:r>
            <a:r>
              <a:rPr sz="1200" dirty="0">
                <a:latin typeface="Times New Roman"/>
                <a:cs typeface="Times New Roman"/>
              </a:rPr>
              <a:t>стані,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 він </a:t>
            </a:r>
            <a:r>
              <a:rPr sz="1200" dirty="0">
                <a:latin typeface="Times New Roman"/>
                <a:cs typeface="Times New Roman"/>
              </a:rPr>
              <a:t>складається з кристалів </a:t>
            </a:r>
            <a:r>
              <a:rPr sz="1200" spc="-5" dirty="0">
                <a:latin typeface="Times New Roman"/>
                <a:cs typeface="Times New Roman"/>
              </a:rPr>
              <a:t>надлишкового </a:t>
            </a:r>
            <a:r>
              <a:rPr sz="1200" dirty="0">
                <a:latin typeface="Times New Roman"/>
                <a:cs typeface="Times New Roman"/>
              </a:rPr>
              <a:t>компонента </a:t>
            </a:r>
            <a:r>
              <a:rPr sz="1200" spc="-5" dirty="0">
                <a:latin typeface="Times New Roman"/>
                <a:cs typeface="Times New Roman"/>
              </a:rPr>
              <a:t>В, який закристалізувався </a:t>
            </a:r>
            <a:r>
              <a:rPr sz="1200" dirty="0">
                <a:latin typeface="Times New Roman"/>
                <a:cs typeface="Times New Roman"/>
              </a:rPr>
              <a:t> відпочатку,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Схема </a:t>
            </a:r>
            <a:r>
              <a:rPr sz="1200" spc="-5" dirty="0">
                <a:latin typeface="Times New Roman"/>
                <a:cs typeface="Times New Roman"/>
              </a:rPr>
              <a:t>мікроструктури сплаву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 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2.9.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34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704975" y="4414646"/>
            <a:ext cx="380365" cy="346710"/>
            <a:chOff x="1704975" y="4414646"/>
            <a:chExt cx="380365" cy="34671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10689" y="4420361"/>
              <a:ext cx="368808" cy="335280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710689" y="4420361"/>
              <a:ext cx="368935" cy="335280"/>
            </a:xfrm>
            <a:custGeom>
              <a:avLst/>
              <a:gdLst/>
              <a:ahLst/>
              <a:cxnLst/>
              <a:rect l="l" t="t" r="r" b="b"/>
              <a:pathLst>
                <a:path w="368935" h="335279">
                  <a:moveTo>
                    <a:pt x="0" y="0"/>
                  </a:moveTo>
                  <a:lnTo>
                    <a:pt x="127254" y="21336"/>
                  </a:lnTo>
                  <a:lnTo>
                    <a:pt x="241554" y="54864"/>
                  </a:lnTo>
                  <a:lnTo>
                    <a:pt x="368808" y="122682"/>
                  </a:lnTo>
                  <a:lnTo>
                    <a:pt x="316992" y="307848"/>
                  </a:lnTo>
                  <a:lnTo>
                    <a:pt x="113538" y="335280"/>
                  </a:lnTo>
                  <a:lnTo>
                    <a:pt x="0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787400" y="5889966"/>
            <a:ext cx="245745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spc="5" dirty="0">
                <a:latin typeface="Times New Roman"/>
                <a:cs typeface="Times New Roman"/>
              </a:rPr>
              <a:t>крА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823843" y="4411154"/>
            <a:ext cx="5622290" cy="1663064"/>
            <a:chOff x="823843" y="4411154"/>
            <a:chExt cx="5622290" cy="1663064"/>
          </a:xfrm>
        </p:grpSpPr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5836" y="4684013"/>
              <a:ext cx="447294" cy="41452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735836" y="4684013"/>
              <a:ext cx="447675" cy="414655"/>
            </a:xfrm>
            <a:custGeom>
              <a:avLst/>
              <a:gdLst/>
              <a:ahLst/>
              <a:cxnLst/>
              <a:rect l="l" t="t" r="r" b="b"/>
              <a:pathLst>
                <a:path w="447675" h="414654">
                  <a:moveTo>
                    <a:pt x="217932" y="414528"/>
                  </a:moveTo>
                  <a:lnTo>
                    <a:pt x="16002" y="273558"/>
                  </a:lnTo>
                  <a:lnTo>
                    <a:pt x="0" y="218694"/>
                  </a:lnTo>
                  <a:lnTo>
                    <a:pt x="124968" y="0"/>
                  </a:lnTo>
                  <a:lnTo>
                    <a:pt x="278130" y="36576"/>
                  </a:lnTo>
                  <a:lnTo>
                    <a:pt x="447294" y="182880"/>
                  </a:lnTo>
                  <a:lnTo>
                    <a:pt x="304038" y="393954"/>
                  </a:lnTo>
                  <a:lnTo>
                    <a:pt x="217932" y="41452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88363" y="4834889"/>
              <a:ext cx="380238" cy="29641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388363" y="4834889"/>
              <a:ext cx="380365" cy="296545"/>
            </a:xfrm>
            <a:custGeom>
              <a:avLst/>
              <a:gdLst/>
              <a:ahLst/>
              <a:cxnLst/>
              <a:rect l="l" t="t" r="r" b="b"/>
              <a:pathLst>
                <a:path w="380364" h="296545">
                  <a:moveTo>
                    <a:pt x="291846" y="296418"/>
                  </a:moveTo>
                  <a:lnTo>
                    <a:pt x="0" y="215646"/>
                  </a:lnTo>
                  <a:lnTo>
                    <a:pt x="74676" y="0"/>
                  </a:lnTo>
                  <a:lnTo>
                    <a:pt x="341376" y="28194"/>
                  </a:lnTo>
                  <a:lnTo>
                    <a:pt x="380238" y="169164"/>
                  </a:lnTo>
                  <a:lnTo>
                    <a:pt x="353568" y="271272"/>
                  </a:lnTo>
                  <a:lnTo>
                    <a:pt x="291846" y="29641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78279" y="4422647"/>
              <a:ext cx="409956" cy="37642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478279" y="4422647"/>
              <a:ext cx="410209" cy="376555"/>
            </a:xfrm>
            <a:custGeom>
              <a:avLst/>
              <a:gdLst/>
              <a:ahLst/>
              <a:cxnLst/>
              <a:rect l="l" t="t" r="r" b="b"/>
              <a:pathLst>
                <a:path w="410210" h="376554">
                  <a:moveTo>
                    <a:pt x="271272" y="376428"/>
                  </a:moveTo>
                  <a:lnTo>
                    <a:pt x="33528" y="311658"/>
                  </a:lnTo>
                  <a:lnTo>
                    <a:pt x="0" y="265176"/>
                  </a:lnTo>
                  <a:lnTo>
                    <a:pt x="44958" y="16764"/>
                  </a:lnTo>
                  <a:lnTo>
                    <a:pt x="201930" y="0"/>
                  </a:lnTo>
                  <a:lnTo>
                    <a:pt x="409956" y="80772"/>
                  </a:lnTo>
                  <a:lnTo>
                    <a:pt x="345186" y="327660"/>
                  </a:lnTo>
                  <a:lnTo>
                    <a:pt x="271272" y="37642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47800" y="4722875"/>
              <a:ext cx="371856" cy="17754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447800" y="4722875"/>
              <a:ext cx="372110" cy="177800"/>
            </a:xfrm>
            <a:custGeom>
              <a:avLst/>
              <a:gdLst/>
              <a:ahLst/>
              <a:cxnLst/>
              <a:rect l="l" t="t" r="r" b="b"/>
              <a:pathLst>
                <a:path w="372110" h="177800">
                  <a:moveTo>
                    <a:pt x="0" y="32766"/>
                  </a:moveTo>
                  <a:lnTo>
                    <a:pt x="13716" y="162306"/>
                  </a:lnTo>
                  <a:lnTo>
                    <a:pt x="364236" y="177546"/>
                  </a:lnTo>
                  <a:lnTo>
                    <a:pt x="371856" y="16002"/>
                  </a:lnTo>
                  <a:lnTo>
                    <a:pt x="104394" y="0"/>
                  </a:lnTo>
                  <a:lnTo>
                    <a:pt x="0" y="32766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48915" y="4436363"/>
              <a:ext cx="332996" cy="39090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248915" y="4436363"/>
              <a:ext cx="333375" cy="391160"/>
            </a:xfrm>
            <a:custGeom>
              <a:avLst/>
              <a:gdLst/>
              <a:ahLst/>
              <a:cxnLst/>
              <a:rect l="l" t="t" r="r" b="b"/>
              <a:pathLst>
                <a:path w="333375" h="391160">
                  <a:moveTo>
                    <a:pt x="60962" y="64770"/>
                  </a:moveTo>
                  <a:lnTo>
                    <a:pt x="0" y="201168"/>
                  </a:lnTo>
                  <a:lnTo>
                    <a:pt x="25910" y="328422"/>
                  </a:lnTo>
                  <a:lnTo>
                    <a:pt x="180596" y="390906"/>
                  </a:lnTo>
                  <a:lnTo>
                    <a:pt x="316232" y="336804"/>
                  </a:lnTo>
                  <a:lnTo>
                    <a:pt x="332996" y="131064"/>
                  </a:lnTo>
                  <a:lnTo>
                    <a:pt x="269750" y="0"/>
                  </a:lnTo>
                  <a:lnTo>
                    <a:pt x="60962" y="6477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10155" y="4546091"/>
              <a:ext cx="378714" cy="354330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2010155" y="4546091"/>
              <a:ext cx="379095" cy="354330"/>
            </a:xfrm>
            <a:custGeom>
              <a:avLst/>
              <a:gdLst/>
              <a:ahLst/>
              <a:cxnLst/>
              <a:rect l="l" t="t" r="r" b="b"/>
              <a:pathLst>
                <a:path w="379094" h="354329">
                  <a:moveTo>
                    <a:pt x="69342" y="0"/>
                  </a:moveTo>
                  <a:lnTo>
                    <a:pt x="35814" y="137922"/>
                  </a:lnTo>
                  <a:lnTo>
                    <a:pt x="0" y="186690"/>
                  </a:lnTo>
                  <a:lnTo>
                    <a:pt x="172974" y="317754"/>
                  </a:lnTo>
                  <a:lnTo>
                    <a:pt x="261366" y="354330"/>
                  </a:lnTo>
                  <a:lnTo>
                    <a:pt x="378714" y="354330"/>
                  </a:lnTo>
                  <a:lnTo>
                    <a:pt x="332232" y="262890"/>
                  </a:lnTo>
                  <a:lnTo>
                    <a:pt x="243840" y="150876"/>
                  </a:lnTo>
                  <a:lnTo>
                    <a:pt x="172974" y="73152"/>
                  </a:lnTo>
                  <a:lnTo>
                    <a:pt x="69342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62407" y="4493513"/>
              <a:ext cx="358900" cy="36804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962407" y="4493513"/>
              <a:ext cx="359410" cy="368300"/>
            </a:xfrm>
            <a:custGeom>
              <a:avLst/>
              <a:gdLst/>
              <a:ahLst/>
              <a:cxnLst/>
              <a:rect l="l" t="t" r="r" b="b"/>
              <a:pathLst>
                <a:path w="359409" h="368300">
                  <a:moveTo>
                    <a:pt x="337564" y="5334"/>
                  </a:moveTo>
                  <a:lnTo>
                    <a:pt x="197355" y="99060"/>
                  </a:lnTo>
                  <a:lnTo>
                    <a:pt x="70102" y="206502"/>
                  </a:lnTo>
                  <a:lnTo>
                    <a:pt x="0" y="315468"/>
                  </a:lnTo>
                  <a:lnTo>
                    <a:pt x="179070" y="368046"/>
                  </a:lnTo>
                  <a:lnTo>
                    <a:pt x="293370" y="146304"/>
                  </a:lnTo>
                  <a:lnTo>
                    <a:pt x="358900" y="0"/>
                  </a:lnTo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15565" y="4647437"/>
              <a:ext cx="345950" cy="401574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115565" y="4647437"/>
              <a:ext cx="346075" cy="401955"/>
            </a:xfrm>
            <a:custGeom>
              <a:avLst/>
              <a:gdLst/>
              <a:ahLst/>
              <a:cxnLst/>
              <a:rect l="l" t="t" r="r" b="b"/>
              <a:pathLst>
                <a:path w="346075" h="401954">
                  <a:moveTo>
                    <a:pt x="134879" y="0"/>
                  </a:moveTo>
                  <a:lnTo>
                    <a:pt x="0" y="252984"/>
                  </a:lnTo>
                  <a:lnTo>
                    <a:pt x="54104" y="384048"/>
                  </a:lnTo>
                  <a:lnTo>
                    <a:pt x="221744" y="399288"/>
                  </a:lnTo>
                  <a:lnTo>
                    <a:pt x="261368" y="401574"/>
                  </a:lnTo>
                  <a:lnTo>
                    <a:pt x="345950" y="214122"/>
                  </a:lnTo>
                  <a:lnTo>
                    <a:pt x="332234" y="164592"/>
                  </a:lnTo>
                  <a:lnTo>
                    <a:pt x="313946" y="178308"/>
                  </a:lnTo>
                  <a:lnTo>
                    <a:pt x="160784" y="128016"/>
                  </a:lnTo>
                  <a:lnTo>
                    <a:pt x="134879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61059" y="4808981"/>
              <a:ext cx="277365" cy="222504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861059" y="4808981"/>
              <a:ext cx="277495" cy="222885"/>
            </a:xfrm>
            <a:custGeom>
              <a:avLst/>
              <a:gdLst/>
              <a:ahLst/>
              <a:cxnLst/>
              <a:rect l="l" t="t" r="r" b="b"/>
              <a:pathLst>
                <a:path w="277494" h="222885">
                  <a:moveTo>
                    <a:pt x="254505" y="91440"/>
                  </a:moveTo>
                  <a:lnTo>
                    <a:pt x="0" y="222504"/>
                  </a:lnTo>
                  <a:lnTo>
                    <a:pt x="54104" y="73914"/>
                  </a:lnTo>
                  <a:lnTo>
                    <a:pt x="96014" y="0"/>
                  </a:lnTo>
                  <a:lnTo>
                    <a:pt x="277365" y="52578"/>
                  </a:lnTo>
                  <a:lnTo>
                    <a:pt x="254505" y="9144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2867" y="4900421"/>
              <a:ext cx="488440" cy="466344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832867" y="4900421"/>
              <a:ext cx="488950" cy="466725"/>
            </a:xfrm>
            <a:custGeom>
              <a:avLst/>
              <a:gdLst/>
              <a:ahLst/>
              <a:cxnLst/>
              <a:rect l="l" t="t" r="r" b="b"/>
              <a:pathLst>
                <a:path w="488950" h="466725">
                  <a:moveTo>
                    <a:pt x="336802" y="131064"/>
                  </a:moveTo>
                  <a:lnTo>
                    <a:pt x="282698" y="0"/>
                  </a:lnTo>
                  <a:lnTo>
                    <a:pt x="28192" y="131064"/>
                  </a:lnTo>
                  <a:lnTo>
                    <a:pt x="0" y="243078"/>
                  </a:lnTo>
                  <a:lnTo>
                    <a:pt x="0" y="420624"/>
                  </a:lnTo>
                  <a:lnTo>
                    <a:pt x="156210" y="466344"/>
                  </a:lnTo>
                  <a:lnTo>
                    <a:pt x="488440" y="422910"/>
                  </a:lnTo>
                  <a:lnTo>
                    <a:pt x="336802" y="13106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72715" y="5031485"/>
              <a:ext cx="435866" cy="404622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172715" y="5031485"/>
              <a:ext cx="436245" cy="405130"/>
            </a:xfrm>
            <a:custGeom>
              <a:avLst/>
              <a:gdLst/>
              <a:ahLst/>
              <a:cxnLst/>
              <a:rect l="l" t="t" r="r" b="b"/>
              <a:pathLst>
                <a:path w="436244" h="405129">
                  <a:moveTo>
                    <a:pt x="148592" y="287274"/>
                  </a:moveTo>
                  <a:lnTo>
                    <a:pt x="0" y="0"/>
                  </a:lnTo>
                  <a:lnTo>
                    <a:pt x="204218" y="17526"/>
                  </a:lnTo>
                  <a:lnTo>
                    <a:pt x="433580" y="83058"/>
                  </a:lnTo>
                  <a:lnTo>
                    <a:pt x="435866" y="404622"/>
                  </a:lnTo>
                  <a:lnTo>
                    <a:pt x="204218" y="370332"/>
                  </a:lnTo>
                  <a:lnTo>
                    <a:pt x="148592" y="28727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035302" y="4861559"/>
              <a:ext cx="379476" cy="42748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2035302" y="4861559"/>
              <a:ext cx="379730" cy="427990"/>
            </a:xfrm>
            <a:custGeom>
              <a:avLst/>
              <a:gdLst/>
              <a:ahLst/>
              <a:cxnLst/>
              <a:rect l="l" t="t" r="r" b="b"/>
              <a:pathLst>
                <a:path w="379730" h="427989">
                  <a:moveTo>
                    <a:pt x="353568" y="38862"/>
                  </a:moveTo>
                  <a:lnTo>
                    <a:pt x="236220" y="38862"/>
                  </a:lnTo>
                  <a:lnTo>
                    <a:pt x="147828" y="0"/>
                  </a:lnTo>
                  <a:lnTo>
                    <a:pt x="0" y="226314"/>
                  </a:lnTo>
                  <a:lnTo>
                    <a:pt x="197358" y="427482"/>
                  </a:lnTo>
                  <a:lnTo>
                    <a:pt x="353568" y="294894"/>
                  </a:lnTo>
                  <a:lnTo>
                    <a:pt x="379476" y="99060"/>
                  </a:lnTo>
                  <a:lnTo>
                    <a:pt x="353568" y="3886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383536" y="4960619"/>
              <a:ext cx="81534" cy="26593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2383536" y="4960619"/>
              <a:ext cx="81915" cy="266065"/>
            </a:xfrm>
            <a:custGeom>
              <a:avLst/>
              <a:gdLst/>
              <a:ahLst/>
              <a:cxnLst/>
              <a:rect l="l" t="t" r="r" b="b"/>
              <a:pathLst>
                <a:path w="81914" h="266064">
                  <a:moveTo>
                    <a:pt x="25908" y="0"/>
                  </a:moveTo>
                  <a:lnTo>
                    <a:pt x="0" y="193548"/>
                  </a:lnTo>
                  <a:lnTo>
                    <a:pt x="81534" y="265938"/>
                  </a:lnTo>
                  <a:lnTo>
                    <a:pt x="81534" y="164592"/>
                  </a:lnTo>
                  <a:lnTo>
                    <a:pt x="59436" y="67818"/>
                  </a:lnTo>
                  <a:lnTo>
                    <a:pt x="25908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735836" y="4960619"/>
              <a:ext cx="367284" cy="53797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735836" y="4960619"/>
              <a:ext cx="367665" cy="538480"/>
            </a:xfrm>
            <a:custGeom>
              <a:avLst/>
              <a:gdLst/>
              <a:ahLst/>
              <a:cxnLst/>
              <a:rect l="l" t="t" r="r" b="b"/>
              <a:pathLst>
                <a:path w="367664" h="538479">
                  <a:moveTo>
                    <a:pt x="218694" y="137922"/>
                  </a:moveTo>
                  <a:lnTo>
                    <a:pt x="19812" y="0"/>
                  </a:lnTo>
                  <a:lnTo>
                    <a:pt x="31242" y="39624"/>
                  </a:lnTo>
                  <a:lnTo>
                    <a:pt x="0" y="151638"/>
                  </a:lnTo>
                  <a:lnTo>
                    <a:pt x="50292" y="537972"/>
                  </a:lnTo>
                  <a:lnTo>
                    <a:pt x="367284" y="514350"/>
                  </a:lnTo>
                  <a:lnTo>
                    <a:pt x="218694" y="13792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608581" y="5098541"/>
              <a:ext cx="179832" cy="51206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608581" y="5098541"/>
              <a:ext cx="180340" cy="512445"/>
            </a:xfrm>
            <a:custGeom>
              <a:avLst/>
              <a:gdLst/>
              <a:ahLst/>
              <a:cxnLst/>
              <a:rect l="l" t="t" r="r" b="b"/>
              <a:pathLst>
                <a:path w="180339" h="512445">
                  <a:moveTo>
                    <a:pt x="179832" y="400050"/>
                  </a:moveTo>
                  <a:lnTo>
                    <a:pt x="127254" y="0"/>
                  </a:lnTo>
                  <a:lnTo>
                    <a:pt x="70866" y="34290"/>
                  </a:lnTo>
                  <a:lnTo>
                    <a:pt x="0" y="13716"/>
                  </a:lnTo>
                  <a:lnTo>
                    <a:pt x="0" y="400050"/>
                  </a:lnTo>
                  <a:lnTo>
                    <a:pt x="158496" y="512064"/>
                  </a:lnTo>
                  <a:lnTo>
                    <a:pt x="179832" y="40005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950719" y="5079491"/>
              <a:ext cx="283464" cy="39547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950719" y="5079491"/>
              <a:ext cx="283845" cy="395605"/>
            </a:xfrm>
            <a:custGeom>
              <a:avLst/>
              <a:gdLst/>
              <a:ahLst/>
              <a:cxnLst/>
              <a:rect l="l" t="t" r="r" b="b"/>
              <a:pathLst>
                <a:path w="283844" h="395604">
                  <a:moveTo>
                    <a:pt x="283464" y="208788"/>
                  </a:moveTo>
                  <a:lnTo>
                    <a:pt x="83058" y="0"/>
                  </a:lnTo>
                  <a:lnTo>
                    <a:pt x="0" y="17526"/>
                  </a:lnTo>
                  <a:lnTo>
                    <a:pt x="150876" y="395478"/>
                  </a:lnTo>
                  <a:lnTo>
                    <a:pt x="283464" y="20878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159508" y="5156453"/>
              <a:ext cx="300228" cy="477774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2159508" y="5156453"/>
              <a:ext cx="300355" cy="478155"/>
            </a:xfrm>
            <a:custGeom>
              <a:avLst/>
              <a:gdLst/>
              <a:ahLst/>
              <a:cxnLst/>
              <a:rect l="l" t="t" r="r" b="b"/>
              <a:pathLst>
                <a:path w="300355" h="478154">
                  <a:moveTo>
                    <a:pt x="300228" y="70104"/>
                  </a:moveTo>
                  <a:lnTo>
                    <a:pt x="224028" y="0"/>
                  </a:lnTo>
                  <a:lnTo>
                    <a:pt x="69342" y="132588"/>
                  </a:lnTo>
                  <a:lnTo>
                    <a:pt x="0" y="227076"/>
                  </a:lnTo>
                  <a:lnTo>
                    <a:pt x="130302" y="433578"/>
                  </a:lnTo>
                  <a:lnTo>
                    <a:pt x="217932" y="477774"/>
                  </a:lnTo>
                  <a:lnTo>
                    <a:pt x="249936" y="375666"/>
                  </a:lnTo>
                  <a:lnTo>
                    <a:pt x="300228" y="227076"/>
                  </a:lnTo>
                  <a:lnTo>
                    <a:pt x="300228" y="7010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004822" y="5381243"/>
              <a:ext cx="372618" cy="46405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2004822" y="5381243"/>
              <a:ext cx="372745" cy="464184"/>
            </a:xfrm>
            <a:custGeom>
              <a:avLst/>
              <a:gdLst/>
              <a:ahLst/>
              <a:cxnLst/>
              <a:rect l="l" t="t" r="r" b="b"/>
              <a:pathLst>
                <a:path w="372744" h="464185">
                  <a:moveTo>
                    <a:pt x="279654" y="213360"/>
                  </a:moveTo>
                  <a:lnTo>
                    <a:pt x="149352" y="0"/>
                  </a:lnTo>
                  <a:lnTo>
                    <a:pt x="25146" y="93726"/>
                  </a:lnTo>
                  <a:lnTo>
                    <a:pt x="0" y="349758"/>
                  </a:lnTo>
                  <a:lnTo>
                    <a:pt x="92964" y="432816"/>
                  </a:lnTo>
                  <a:lnTo>
                    <a:pt x="188976" y="464058"/>
                  </a:lnTo>
                  <a:lnTo>
                    <a:pt x="243840" y="419862"/>
                  </a:lnTo>
                  <a:lnTo>
                    <a:pt x="304038" y="339090"/>
                  </a:lnTo>
                  <a:lnTo>
                    <a:pt x="355092" y="252984"/>
                  </a:lnTo>
                  <a:lnTo>
                    <a:pt x="372618" y="252984"/>
                  </a:lnTo>
                  <a:lnTo>
                    <a:pt x="279654" y="21336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735836" y="5474969"/>
              <a:ext cx="367284" cy="467106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735836" y="5474969"/>
              <a:ext cx="367665" cy="467359"/>
            </a:xfrm>
            <a:custGeom>
              <a:avLst/>
              <a:gdLst/>
              <a:ahLst/>
              <a:cxnLst/>
              <a:rect l="l" t="t" r="r" b="b"/>
              <a:pathLst>
                <a:path w="367664" h="467360">
                  <a:moveTo>
                    <a:pt x="268986" y="256032"/>
                  </a:moveTo>
                  <a:lnTo>
                    <a:pt x="299466" y="0"/>
                  </a:lnTo>
                  <a:lnTo>
                    <a:pt x="52578" y="23622"/>
                  </a:lnTo>
                  <a:lnTo>
                    <a:pt x="0" y="273558"/>
                  </a:lnTo>
                  <a:lnTo>
                    <a:pt x="31242" y="467106"/>
                  </a:lnTo>
                  <a:lnTo>
                    <a:pt x="367284" y="339090"/>
                  </a:lnTo>
                  <a:lnTo>
                    <a:pt x="268986" y="25603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10689" y="5819393"/>
              <a:ext cx="488442" cy="245364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1710689" y="5819393"/>
              <a:ext cx="488950" cy="245745"/>
            </a:xfrm>
            <a:custGeom>
              <a:avLst/>
              <a:gdLst/>
              <a:ahLst/>
              <a:cxnLst/>
              <a:rect l="l" t="t" r="r" b="b"/>
              <a:pathLst>
                <a:path w="488950" h="245745">
                  <a:moveTo>
                    <a:pt x="488442" y="25908"/>
                  </a:moveTo>
                  <a:lnTo>
                    <a:pt x="392430" y="0"/>
                  </a:lnTo>
                  <a:lnTo>
                    <a:pt x="44958" y="122682"/>
                  </a:lnTo>
                  <a:lnTo>
                    <a:pt x="0" y="245364"/>
                  </a:lnTo>
                  <a:lnTo>
                    <a:pt x="108966" y="229362"/>
                  </a:lnTo>
                  <a:lnTo>
                    <a:pt x="267462" y="175260"/>
                  </a:lnTo>
                  <a:lnTo>
                    <a:pt x="368808" y="122682"/>
                  </a:lnTo>
                  <a:lnTo>
                    <a:pt x="448818" y="67818"/>
                  </a:lnTo>
                  <a:lnTo>
                    <a:pt x="488442" y="2590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504950" y="5498591"/>
              <a:ext cx="262128" cy="566166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1504950" y="5498591"/>
              <a:ext cx="262255" cy="566420"/>
            </a:xfrm>
            <a:custGeom>
              <a:avLst/>
              <a:gdLst/>
              <a:ahLst/>
              <a:cxnLst/>
              <a:rect l="l" t="t" r="r" b="b"/>
              <a:pathLst>
                <a:path w="262255" h="566420">
                  <a:moveTo>
                    <a:pt x="262128" y="443484"/>
                  </a:moveTo>
                  <a:lnTo>
                    <a:pt x="230886" y="245364"/>
                  </a:lnTo>
                  <a:lnTo>
                    <a:pt x="262128" y="112014"/>
                  </a:lnTo>
                  <a:lnTo>
                    <a:pt x="103632" y="0"/>
                  </a:lnTo>
                  <a:lnTo>
                    <a:pt x="7620" y="346710"/>
                  </a:lnTo>
                  <a:lnTo>
                    <a:pt x="0" y="552450"/>
                  </a:lnTo>
                  <a:lnTo>
                    <a:pt x="103632" y="566166"/>
                  </a:lnTo>
                  <a:lnTo>
                    <a:pt x="205740" y="566166"/>
                  </a:lnTo>
                  <a:lnTo>
                    <a:pt x="250698" y="469392"/>
                  </a:lnTo>
                  <a:lnTo>
                    <a:pt x="262128" y="44348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73301" y="5409437"/>
              <a:ext cx="335280" cy="435864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273301" y="5409437"/>
              <a:ext cx="335280" cy="436245"/>
            </a:xfrm>
            <a:custGeom>
              <a:avLst/>
              <a:gdLst/>
              <a:ahLst/>
              <a:cxnLst/>
              <a:rect l="l" t="t" r="r" b="b"/>
              <a:pathLst>
                <a:path w="335280" h="436245">
                  <a:moveTo>
                    <a:pt x="335280" y="89154"/>
                  </a:moveTo>
                  <a:lnTo>
                    <a:pt x="335280" y="26670"/>
                  </a:lnTo>
                  <a:lnTo>
                    <a:pt x="103632" y="0"/>
                  </a:lnTo>
                  <a:lnTo>
                    <a:pt x="0" y="259080"/>
                  </a:lnTo>
                  <a:lnTo>
                    <a:pt x="231648" y="435864"/>
                  </a:lnTo>
                  <a:lnTo>
                    <a:pt x="278892" y="275844"/>
                  </a:lnTo>
                  <a:lnTo>
                    <a:pt x="335280" y="8915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084327" y="5709665"/>
              <a:ext cx="420622" cy="341376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084327" y="5709665"/>
              <a:ext cx="421005" cy="341630"/>
            </a:xfrm>
            <a:custGeom>
              <a:avLst/>
              <a:gdLst/>
              <a:ahLst/>
              <a:cxnLst/>
              <a:rect l="l" t="t" r="r" b="b"/>
              <a:pathLst>
                <a:path w="421005" h="341629">
                  <a:moveTo>
                    <a:pt x="420622" y="135636"/>
                  </a:moveTo>
                  <a:lnTo>
                    <a:pt x="252982" y="0"/>
                  </a:lnTo>
                  <a:lnTo>
                    <a:pt x="0" y="109728"/>
                  </a:lnTo>
                  <a:lnTo>
                    <a:pt x="54098" y="175260"/>
                  </a:lnTo>
                  <a:lnTo>
                    <a:pt x="150112" y="232410"/>
                  </a:lnTo>
                  <a:lnTo>
                    <a:pt x="268222" y="292608"/>
                  </a:lnTo>
                  <a:lnTo>
                    <a:pt x="420622" y="341376"/>
                  </a:lnTo>
                  <a:lnTo>
                    <a:pt x="420622" y="135636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84327" y="5312663"/>
              <a:ext cx="292606" cy="357378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084327" y="5312663"/>
              <a:ext cx="292735" cy="357505"/>
            </a:xfrm>
            <a:custGeom>
              <a:avLst/>
              <a:gdLst/>
              <a:ahLst/>
              <a:cxnLst/>
              <a:rect l="l" t="t" r="r" b="b"/>
              <a:pathLst>
                <a:path w="292734" h="357504">
                  <a:moveTo>
                    <a:pt x="292606" y="96774"/>
                  </a:moveTo>
                  <a:lnTo>
                    <a:pt x="236980" y="0"/>
                  </a:lnTo>
                  <a:lnTo>
                    <a:pt x="0" y="54102"/>
                  </a:lnTo>
                  <a:lnTo>
                    <a:pt x="54098" y="253746"/>
                  </a:lnTo>
                  <a:lnTo>
                    <a:pt x="188974" y="357378"/>
                  </a:lnTo>
                  <a:lnTo>
                    <a:pt x="292606" y="9677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32867" y="5312663"/>
              <a:ext cx="305558" cy="258318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832867" y="5312663"/>
              <a:ext cx="306070" cy="258445"/>
            </a:xfrm>
            <a:custGeom>
              <a:avLst/>
              <a:gdLst/>
              <a:ahLst/>
              <a:cxnLst/>
              <a:rect l="l" t="t" r="r" b="b"/>
              <a:pathLst>
                <a:path w="306069" h="258445">
                  <a:moveTo>
                    <a:pt x="251460" y="54102"/>
                  </a:moveTo>
                  <a:lnTo>
                    <a:pt x="156210" y="54102"/>
                  </a:lnTo>
                  <a:lnTo>
                    <a:pt x="0" y="0"/>
                  </a:lnTo>
                  <a:lnTo>
                    <a:pt x="14475" y="96774"/>
                  </a:lnTo>
                  <a:lnTo>
                    <a:pt x="60960" y="241554"/>
                  </a:lnTo>
                  <a:lnTo>
                    <a:pt x="305558" y="258318"/>
                  </a:lnTo>
                  <a:lnTo>
                    <a:pt x="251460" y="5410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93827" y="5553455"/>
              <a:ext cx="443482" cy="26593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23843" y="4411338"/>
              <a:ext cx="1655583" cy="1662442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673601" y="4420361"/>
              <a:ext cx="369570" cy="335280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3673601" y="4420361"/>
              <a:ext cx="369570" cy="335280"/>
            </a:xfrm>
            <a:custGeom>
              <a:avLst/>
              <a:gdLst/>
              <a:ahLst/>
              <a:cxnLst/>
              <a:rect l="l" t="t" r="r" b="b"/>
              <a:pathLst>
                <a:path w="369570" h="335279">
                  <a:moveTo>
                    <a:pt x="0" y="0"/>
                  </a:moveTo>
                  <a:lnTo>
                    <a:pt x="127254" y="21336"/>
                  </a:lnTo>
                  <a:lnTo>
                    <a:pt x="242316" y="54864"/>
                  </a:lnTo>
                  <a:lnTo>
                    <a:pt x="369570" y="122682"/>
                  </a:lnTo>
                  <a:lnTo>
                    <a:pt x="317754" y="307848"/>
                  </a:lnTo>
                  <a:lnTo>
                    <a:pt x="114300" y="335280"/>
                  </a:lnTo>
                  <a:lnTo>
                    <a:pt x="0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698748" y="4684013"/>
              <a:ext cx="447294" cy="414528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3698748" y="4684013"/>
              <a:ext cx="447675" cy="414655"/>
            </a:xfrm>
            <a:custGeom>
              <a:avLst/>
              <a:gdLst/>
              <a:ahLst/>
              <a:cxnLst/>
              <a:rect l="l" t="t" r="r" b="b"/>
              <a:pathLst>
                <a:path w="447675" h="414654">
                  <a:moveTo>
                    <a:pt x="218694" y="414528"/>
                  </a:moveTo>
                  <a:lnTo>
                    <a:pt x="16002" y="273558"/>
                  </a:lnTo>
                  <a:lnTo>
                    <a:pt x="0" y="218694"/>
                  </a:lnTo>
                  <a:lnTo>
                    <a:pt x="124968" y="0"/>
                  </a:lnTo>
                  <a:lnTo>
                    <a:pt x="278892" y="36576"/>
                  </a:lnTo>
                  <a:lnTo>
                    <a:pt x="447294" y="182880"/>
                  </a:lnTo>
                  <a:lnTo>
                    <a:pt x="304038" y="393954"/>
                  </a:lnTo>
                  <a:lnTo>
                    <a:pt x="218694" y="41452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351276" y="4834889"/>
              <a:ext cx="380238" cy="296418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3351276" y="4834889"/>
              <a:ext cx="380365" cy="296545"/>
            </a:xfrm>
            <a:custGeom>
              <a:avLst/>
              <a:gdLst/>
              <a:ahLst/>
              <a:cxnLst/>
              <a:rect l="l" t="t" r="r" b="b"/>
              <a:pathLst>
                <a:path w="380364" h="296545">
                  <a:moveTo>
                    <a:pt x="292608" y="296418"/>
                  </a:moveTo>
                  <a:lnTo>
                    <a:pt x="0" y="215646"/>
                  </a:lnTo>
                  <a:lnTo>
                    <a:pt x="75438" y="0"/>
                  </a:lnTo>
                  <a:lnTo>
                    <a:pt x="341376" y="28194"/>
                  </a:lnTo>
                  <a:lnTo>
                    <a:pt x="380238" y="169164"/>
                  </a:lnTo>
                  <a:lnTo>
                    <a:pt x="353568" y="271272"/>
                  </a:lnTo>
                  <a:lnTo>
                    <a:pt x="292608" y="29641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441954" y="4422647"/>
              <a:ext cx="409194" cy="37642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3441954" y="4422647"/>
              <a:ext cx="409575" cy="376555"/>
            </a:xfrm>
            <a:custGeom>
              <a:avLst/>
              <a:gdLst/>
              <a:ahLst/>
              <a:cxnLst/>
              <a:rect l="l" t="t" r="r" b="b"/>
              <a:pathLst>
                <a:path w="409575" h="376554">
                  <a:moveTo>
                    <a:pt x="271272" y="376428"/>
                  </a:moveTo>
                  <a:lnTo>
                    <a:pt x="33528" y="311658"/>
                  </a:lnTo>
                  <a:lnTo>
                    <a:pt x="0" y="265176"/>
                  </a:lnTo>
                  <a:lnTo>
                    <a:pt x="44958" y="16764"/>
                  </a:lnTo>
                  <a:lnTo>
                    <a:pt x="201168" y="0"/>
                  </a:lnTo>
                  <a:lnTo>
                    <a:pt x="409194" y="80772"/>
                  </a:lnTo>
                  <a:lnTo>
                    <a:pt x="345186" y="327660"/>
                  </a:lnTo>
                  <a:lnTo>
                    <a:pt x="271272" y="37642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411473" y="4722875"/>
              <a:ext cx="371856" cy="177546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3411473" y="4722875"/>
              <a:ext cx="372110" cy="177800"/>
            </a:xfrm>
            <a:custGeom>
              <a:avLst/>
              <a:gdLst/>
              <a:ahLst/>
              <a:cxnLst/>
              <a:rect l="l" t="t" r="r" b="b"/>
              <a:pathLst>
                <a:path w="372110" h="177800">
                  <a:moveTo>
                    <a:pt x="0" y="32766"/>
                  </a:moveTo>
                  <a:lnTo>
                    <a:pt x="13716" y="162306"/>
                  </a:lnTo>
                  <a:lnTo>
                    <a:pt x="363474" y="177546"/>
                  </a:lnTo>
                  <a:lnTo>
                    <a:pt x="371856" y="16002"/>
                  </a:lnTo>
                  <a:lnTo>
                    <a:pt x="103632" y="0"/>
                  </a:lnTo>
                  <a:lnTo>
                    <a:pt x="0" y="32766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212592" y="4436363"/>
              <a:ext cx="332232" cy="390906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3212592" y="4436363"/>
              <a:ext cx="332740" cy="391160"/>
            </a:xfrm>
            <a:custGeom>
              <a:avLst/>
              <a:gdLst/>
              <a:ahLst/>
              <a:cxnLst/>
              <a:rect l="l" t="t" r="r" b="b"/>
              <a:pathLst>
                <a:path w="332739" h="391160">
                  <a:moveTo>
                    <a:pt x="60198" y="64770"/>
                  </a:moveTo>
                  <a:lnTo>
                    <a:pt x="0" y="201168"/>
                  </a:lnTo>
                  <a:lnTo>
                    <a:pt x="25908" y="328422"/>
                  </a:lnTo>
                  <a:lnTo>
                    <a:pt x="179832" y="390906"/>
                  </a:lnTo>
                  <a:lnTo>
                    <a:pt x="315468" y="336804"/>
                  </a:lnTo>
                  <a:lnTo>
                    <a:pt x="332232" y="131064"/>
                  </a:lnTo>
                  <a:lnTo>
                    <a:pt x="268986" y="0"/>
                  </a:lnTo>
                  <a:lnTo>
                    <a:pt x="60198" y="6477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973830" y="4546091"/>
              <a:ext cx="377952" cy="354330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3973830" y="4546091"/>
              <a:ext cx="378460" cy="354330"/>
            </a:xfrm>
            <a:custGeom>
              <a:avLst/>
              <a:gdLst/>
              <a:ahLst/>
              <a:cxnLst/>
              <a:rect l="l" t="t" r="r" b="b"/>
              <a:pathLst>
                <a:path w="378460" h="354329">
                  <a:moveTo>
                    <a:pt x="69342" y="0"/>
                  </a:moveTo>
                  <a:lnTo>
                    <a:pt x="35052" y="137922"/>
                  </a:lnTo>
                  <a:lnTo>
                    <a:pt x="0" y="186690"/>
                  </a:lnTo>
                  <a:lnTo>
                    <a:pt x="172212" y="317754"/>
                  </a:lnTo>
                  <a:lnTo>
                    <a:pt x="261366" y="354330"/>
                  </a:lnTo>
                  <a:lnTo>
                    <a:pt x="377952" y="354330"/>
                  </a:lnTo>
                  <a:lnTo>
                    <a:pt x="331470" y="262890"/>
                  </a:lnTo>
                  <a:lnTo>
                    <a:pt x="243840" y="150876"/>
                  </a:lnTo>
                  <a:lnTo>
                    <a:pt x="172212" y="73152"/>
                  </a:lnTo>
                  <a:lnTo>
                    <a:pt x="69342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925317" y="4493513"/>
              <a:ext cx="358902" cy="368046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2925317" y="4493513"/>
              <a:ext cx="359410" cy="368300"/>
            </a:xfrm>
            <a:custGeom>
              <a:avLst/>
              <a:gdLst/>
              <a:ahLst/>
              <a:cxnLst/>
              <a:rect l="l" t="t" r="r" b="b"/>
              <a:pathLst>
                <a:path w="359410" h="368300">
                  <a:moveTo>
                    <a:pt x="337566" y="5334"/>
                  </a:moveTo>
                  <a:lnTo>
                    <a:pt x="197358" y="99060"/>
                  </a:lnTo>
                  <a:lnTo>
                    <a:pt x="70104" y="206502"/>
                  </a:lnTo>
                  <a:lnTo>
                    <a:pt x="0" y="315468"/>
                  </a:lnTo>
                  <a:lnTo>
                    <a:pt x="179070" y="368046"/>
                  </a:lnTo>
                  <a:lnTo>
                    <a:pt x="294132" y="146304"/>
                  </a:lnTo>
                  <a:lnTo>
                    <a:pt x="358902" y="0"/>
                  </a:lnTo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078479" y="4647437"/>
              <a:ext cx="346710" cy="401574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3078479" y="4647437"/>
              <a:ext cx="346710" cy="401955"/>
            </a:xfrm>
            <a:custGeom>
              <a:avLst/>
              <a:gdLst/>
              <a:ahLst/>
              <a:cxnLst/>
              <a:rect l="l" t="t" r="r" b="b"/>
              <a:pathLst>
                <a:path w="346710" h="401954">
                  <a:moveTo>
                    <a:pt x="135636" y="0"/>
                  </a:moveTo>
                  <a:lnTo>
                    <a:pt x="0" y="252984"/>
                  </a:lnTo>
                  <a:lnTo>
                    <a:pt x="54864" y="384048"/>
                  </a:lnTo>
                  <a:lnTo>
                    <a:pt x="221742" y="399288"/>
                  </a:lnTo>
                  <a:lnTo>
                    <a:pt x="262128" y="401574"/>
                  </a:lnTo>
                  <a:lnTo>
                    <a:pt x="346710" y="214122"/>
                  </a:lnTo>
                  <a:lnTo>
                    <a:pt x="332994" y="164592"/>
                  </a:lnTo>
                  <a:lnTo>
                    <a:pt x="314706" y="178308"/>
                  </a:lnTo>
                  <a:lnTo>
                    <a:pt x="161544" y="128016"/>
                  </a:lnTo>
                  <a:lnTo>
                    <a:pt x="135636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823972" y="4808981"/>
              <a:ext cx="278130" cy="222504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2823972" y="4808981"/>
              <a:ext cx="278130" cy="222885"/>
            </a:xfrm>
            <a:custGeom>
              <a:avLst/>
              <a:gdLst/>
              <a:ahLst/>
              <a:cxnLst/>
              <a:rect l="l" t="t" r="r" b="b"/>
              <a:pathLst>
                <a:path w="278130" h="222885">
                  <a:moveTo>
                    <a:pt x="254508" y="91440"/>
                  </a:moveTo>
                  <a:lnTo>
                    <a:pt x="0" y="222504"/>
                  </a:lnTo>
                  <a:lnTo>
                    <a:pt x="54102" y="73914"/>
                  </a:lnTo>
                  <a:lnTo>
                    <a:pt x="96012" y="0"/>
                  </a:lnTo>
                  <a:lnTo>
                    <a:pt x="278130" y="52578"/>
                  </a:lnTo>
                  <a:lnTo>
                    <a:pt x="254508" y="9144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795777" y="4900421"/>
              <a:ext cx="488442" cy="46634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2795777" y="4900421"/>
              <a:ext cx="488950" cy="466725"/>
            </a:xfrm>
            <a:custGeom>
              <a:avLst/>
              <a:gdLst/>
              <a:ahLst/>
              <a:cxnLst/>
              <a:rect l="l" t="t" r="r" b="b"/>
              <a:pathLst>
                <a:path w="488950" h="466725">
                  <a:moveTo>
                    <a:pt x="337566" y="131064"/>
                  </a:moveTo>
                  <a:lnTo>
                    <a:pt x="282702" y="0"/>
                  </a:lnTo>
                  <a:lnTo>
                    <a:pt x="28194" y="131064"/>
                  </a:lnTo>
                  <a:lnTo>
                    <a:pt x="0" y="243078"/>
                  </a:lnTo>
                  <a:lnTo>
                    <a:pt x="0" y="420624"/>
                  </a:lnTo>
                  <a:lnTo>
                    <a:pt x="156210" y="466344"/>
                  </a:lnTo>
                  <a:lnTo>
                    <a:pt x="488442" y="422910"/>
                  </a:lnTo>
                  <a:lnTo>
                    <a:pt x="337566" y="13106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135629" y="5031485"/>
              <a:ext cx="436626" cy="404622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3135629" y="5031485"/>
              <a:ext cx="436880" cy="405130"/>
            </a:xfrm>
            <a:custGeom>
              <a:avLst/>
              <a:gdLst/>
              <a:ahLst/>
              <a:cxnLst/>
              <a:rect l="l" t="t" r="r" b="b"/>
              <a:pathLst>
                <a:path w="436879" h="405129">
                  <a:moveTo>
                    <a:pt x="148590" y="287274"/>
                  </a:moveTo>
                  <a:lnTo>
                    <a:pt x="0" y="0"/>
                  </a:lnTo>
                  <a:lnTo>
                    <a:pt x="204978" y="17526"/>
                  </a:lnTo>
                  <a:lnTo>
                    <a:pt x="434340" y="83058"/>
                  </a:lnTo>
                  <a:lnTo>
                    <a:pt x="436626" y="404622"/>
                  </a:lnTo>
                  <a:lnTo>
                    <a:pt x="204978" y="370332"/>
                  </a:lnTo>
                  <a:lnTo>
                    <a:pt x="148590" y="28727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998976" y="4861559"/>
              <a:ext cx="379476" cy="427482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3998976" y="4861559"/>
              <a:ext cx="379730" cy="427990"/>
            </a:xfrm>
            <a:custGeom>
              <a:avLst/>
              <a:gdLst/>
              <a:ahLst/>
              <a:cxnLst/>
              <a:rect l="l" t="t" r="r" b="b"/>
              <a:pathLst>
                <a:path w="379729" h="427989">
                  <a:moveTo>
                    <a:pt x="352806" y="38862"/>
                  </a:moveTo>
                  <a:lnTo>
                    <a:pt x="236220" y="38862"/>
                  </a:lnTo>
                  <a:lnTo>
                    <a:pt x="147066" y="0"/>
                  </a:lnTo>
                  <a:lnTo>
                    <a:pt x="0" y="226314"/>
                  </a:lnTo>
                  <a:lnTo>
                    <a:pt x="197358" y="427482"/>
                  </a:lnTo>
                  <a:lnTo>
                    <a:pt x="352806" y="294894"/>
                  </a:lnTo>
                  <a:lnTo>
                    <a:pt x="379476" y="99060"/>
                  </a:lnTo>
                  <a:lnTo>
                    <a:pt x="352806" y="3886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346447" y="4960619"/>
              <a:ext cx="82296" cy="265938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4346447" y="4960619"/>
              <a:ext cx="82550" cy="266065"/>
            </a:xfrm>
            <a:custGeom>
              <a:avLst/>
              <a:gdLst/>
              <a:ahLst/>
              <a:cxnLst/>
              <a:rect l="l" t="t" r="r" b="b"/>
              <a:pathLst>
                <a:path w="82550" h="266064">
                  <a:moveTo>
                    <a:pt x="25908" y="0"/>
                  </a:moveTo>
                  <a:lnTo>
                    <a:pt x="0" y="193548"/>
                  </a:lnTo>
                  <a:lnTo>
                    <a:pt x="82296" y="265938"/>
                  </a:lnTo>
                  <a:lnTo>
                    <a:pt x="82296" y="164592"/>
                  </a:lnTo>
                  <a:lnTo>
                    <a:pt x="60198" y="67818"/>
                  </a:lnTo>
                  <a:lnTo>
                    <a:pt x="25908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698748" y="4960619"/>
              <a:ext cx="367284" cy="537972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3698748" y="4960619"/>
              <a:ext cx="367665" cy="538480"/>
            </a:xfrm>
            <a:custGeom>
              <a:avLst/>
              <a:gdLst/>
              <a:ahLst/>
              <a:cxnLst/>
              <a:rect l="l" t="t" r="r" b="b"/>
              <a:pathLst>
                <a:path w="367664" h="538479">
                  <a:moveTo>
                    <a:pt x="219456" y="137922"/>
                  </a:moveTo>
                  <a:lnTo>
                    <a:pt x="20574" y="0"/>
                  </a:lnTo>
                  <a:lnTo>
                    <a:pt x="32004" y="39624"/>
                  </a:lnTo>
                  <a:lnTo>
                    <a:pt x="0" y="151638"/>
                  </a:lnTo>
                  <a:lnTo>
                    <a:pt x="50292" y="537972"/>
                  </a:lnTo>
                  <a:lnTo>
                    <a:pt x="367284" y="514350"/>
                  </a:lnTo>
                  <a:lnTo>
                    <a:pt x="219456" y="13792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3572255" y="5098541"/>
              <a:ext cx="179832" cy="51206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3572255" y="5098541"/>
              <a:ext cx="180340" cy="512445"/>
            </a:xfrm>
            <a:custGeom>
              <a:avLst/>
              <a:gdLst/>
              <a:ahLst/>
              <a:cxnLst/>
              <a:rect l="l" t="t" r="r" b="b"/>
              <a:pathLst>
                <a:path w="180339" h="512445">
                  <a:moveTo>
                    <a:pt x="179832" y="400050"/>
                  </a:moveTo>
                  <a:lnTo>
                    <a:pt x="126492" y="0"/>
                  </a:lnTo>
                  <a:lnTo>
                    <a:pt x="70104" y="34290"/>
                  </a:lnTo>
                  <a:lnTo>
                    <a:pt x="0" y="13716"/>
                  </a:lnTo>
                  <a:lnTo>
                    <a:pt x="0" y="400050"/>
                  </a:lnTo>
                  <a:lnTo>
                    <a:pt x="158496" y="512064"/>
                  </a:lnTo>
                  <a:lnTo>
                    <a:pt x="179832" y="40005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3914394" y="5079491"/>
              <a:ext cx="283464" cy="395478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3914394" y="5079491"/>
              <a:ext cx="283845" cy="395605"/>
            </a:xfrm>
            <a:custGeom>
              <a:avLst/>
              <a:gdLst/>
              <a:ahLst/>
              <a:cxnLst/>
              <a:rect l="l" t="t" r="r" b="b"/>
              <a:pathLst>
                <a:path w="283845" h="395604">
                  <a:moveTo>
                    <a:pt x="283464" y="208788"/>
                  </a:moveTo>
                  <a:lnTo>
                    <a:pt x="83058" y="0"/>
                  </a:lnTo>
                  <a:lnTo>
                    <a:pt x="0" y="17526"/>
                  </a:lnTo>
                  <a:lnTo>
                    <a:pt x="150876" y="395478"/>
                  </a:lnTo>
                  <a:lnTo>
                    <a:pt x="283464" y="20878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123182" y="5156453"/>
              <a:ext cx="300228" cy="477774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4123182" y="5156453"/>
              <a:ext cx="300355" cy="478155"/>
            </a:xfrm>
            <a:custGeom>
              <a:avLst/>
              <a:gdLst/>
              <a:ahLst/>
              <a:cxnLst/>
              <a:rect l="l" t="t" r="r" b="b"/>
              <a:pathLst>
                <a:path w="300354" h="478154">
                  <a:moveTo>
                    <a:pt x="300228" y="70104"/>
                  </a:moveTo>
                  <a:lnTo>
                    <a:pt x="223266" y="0"/>
                  </a:lnTo>
                  <a:lnTo>
                    <a:pt x="69342" y="132588"/>
                  </a:lnTo>
                  <a:lnTo>
                    <a:pt x="0" y="227076"/>
                  </a:lnTo>
                  <a:lnTo>
                    <a:pt x="130302" y="433578"/>
                  </a:lnTo>
                  <a:lnTo>
                    <a:pt x="217932" y="477774"/>
                  </a:lnTo>
                  <a:lnTo>
                    <a:pt x="249174" y="375666"/>
                  </a:lnTo>
                  <a:lnTo>
                    <a:pt x="300228" y="227076"/>
                  </a:lnTo>
                  <a:lnTo>
                    <a:pt x="300228" y="7010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968495" y="5381243"/>
              <a:ext cx="372618" cy="464058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3968495" y="5381243"/>
              <a:ext cx="372745" cy="464184"/>
            </a:xfrm>
            <a:custGeom>
              <a:avLst/>
              <a:gdLst/>
              <a:ahLst/>
              <a:cxnLst/>
              <a:rect l="l" t="t" r="r" b="b"/>
              <a:pathLst>
                <a:path w="372745" h="464185">
                  <a:moveTo>
                    <a:pt x="279654" y="213360"/>
                  </a:moveTo>
                  <a:lnTo>
                    <a:pt x="149352" y="0"/>
                  </a:lnTo>
                  <a:lnTo>
                    <a:pt x="24384" y="93726"/>
                  </a:lnTo>
                  <a:lnTo>
                    <a:pt x="0" y="349758"/>
                  </a:lnTo>
                  <a:lnTo>
                    <a:pt x="92202" y="432816"/>
                  </a:lnTo>
                  <a:lnTo>
                    <a:pt x="188214" y="464058"/>
                  </a:lnTo>
                  <a:lnTo>
                    <a:pt x="243840" y="419862"/>
                  </a:lnTo>
                  <a:lnTo>
                    <a:pt x="304038" y="339090"/>
                  </a:lnTo>
                  <a:lnTo>
                    <a:pt x="355092" y="252984"/>
                  </a:lnTo>
                  <a:lnTo>
                    <a:pt x="372618" y="252984"/>
                  </a:lnTo>
                  <a:lnTo>
                    <a:pt x="279654" y="21336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3698748" y="5474969"/>
              <a:ext cx="367284" cy="467106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3698748" y="5474969"/>
              <a:ext cx="367665" cy="467359"/>
            </a:xfrm>
            <a:custGeom>
              <a:avLst/>
              <a:gdLst/>
              <a:ahLst/>
              <a:cxnLst/>
              <a:rect l="l" t="t" r="r" b="b"/>
              <a:pathLst>
                <a:path w="367664" h="467360">
                  <a:moveTo>
                    <a:pt x="269748" y="256032"/>
                  </a:moveTo>
                  <a:lnTo>
                    <a:pt x="300228" y="0"/>
                  </a:lnTo>
                  <a:lnTo>
                    <a:pt x="53340" y="23622"/>
                  </a:lnTo>
                  <a:lnTo>
                    <a:pt x="0" y="273558"/>
                  </a:lnTo>
                  <a:lnTo>
                    <a:pt x="32004" y="467106"/>
                  </a:lnTo>
                  <a:lnTo>
                    <a:pt x="367284" y="339090"/>
                  </a:lnTo>
                  <a:lnTo>
                    <a:pt x="269748" y="25603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673601" y="5819393"/>
              <a:ext cx="489204" cy="245364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73601" y="5819393"/>
              <a:ext cx="489584" cy="245745"/>
            </a:xfrm>
            <a:custGeom>
              <a:avLst/>
              <a:gdLst/>
              <a:ahLst/>
              <a:cxnLst/>
              <a:rect l="l" t="t" r="r" b="b"/>
              <a:pathLst>
                <a:path w="489585" h="245745">
                  <a:moveTo>
                    <a:pt x="489204" y="25908"/>
                  </a:moveTo>
                  <a:lnTo>
                    <a:pt x="392430" y="0"/>
                  </a:lnTo>
                  <a:lnTo>
                    <a:pt x="45720" y="122682"/>
                  </a:lnTo>
                  <a:lnTo>
                    <a:pt x="0" y="245364"/>
                  </a:lnTo>
                  <a:lnTo>
                    <a:pt x="109728" y="229362"/>
                  </a:lnTo>
                  <a:lnTo>
                    <a:pt x="267462" y="175260"/>
                  </a:lnTo>
                  <a:lnTo>
                    <a:pt x="369570" y="122682"/>
                  </a:lnTo>
                  <a:lnTo>
                    <a:pt x="449580" y="67818"/>
                  </a:lnTo>
                  <a:lnTo>
                    <a:pt x="489204" y="2590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468623" y="5498591"/>
              <a:ext cx="262128" cy="566166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3468623" y="5498591"/>
              <a:ext cx="262255" cy="566420"/>
            </a:xfrm>
            <a:custGeom>
              <a:avLst/>
              <a:gdLst/>
              <a:ahLst/>
              <a:cxnLst/>
              <a:rect l="l" t="t" r="r" b="b"/>
              <a:pathLst>
                <a:path w="262254" h="566420">
                  <a:moveTo>
                    <a:pt x="262128" y="443484"/>
                  </a:moveTo>
                  <a:lnTo>
                    <a:pt x="230124" y="245364"/>
                  </a:lnTo>
                  <a:lnTo>
                    <a:pt x="262128" y="112014"/>
                  </a:lnTo>
                  <a:lnTo>
                    <a:pt x="103632" y="0"/>
                  </a:lnTo>
                  <a:lnTo>
                    <a:pt x="7620" y="346710"/>
                  </a:lnTo>
                  <a:lnTo>
                    <a:pt x="0" y="552450"/>
                  </a:lnTo>
                  <a:lnTo>
                    <a:pt x="103632" y="566166"/>
                  </a:lnTo>
                  <a:lnTo>
                    <a:pt x="204978" y="566166"/>
                  </a:lnTo>
                  <a:lnTo>
                    <a:pt x="250698" y="469392"/>
                  </a:lnTo>
                  <a:lnTo>
                    <a:pt x="262128" y="44348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" name="object 10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236976" y="5409437"/>
              <a:ext cx="335280" cy="435864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3236976" y="5409437"/>
              <a:ext cx="335280" cy="436245"/>
            </a:xfrm>
            <a:custGeom>
              <a:avLst/>
              <a:gdLst/>
              <a:ahLst/>
              <a:cxnLst/>
              <a:rect l="l" t="t" r="r" b="b"/>
              <a:pathLst>
                <a:path w="335279" h="436245">
                  <a:moveTo>
                    <a:pt x="335280" y="89154"/>
                  </a:moveTo>
                  <a:lnTo>
                    <a:pt x="335280" y="26670"/>
                  </a:lnTo>
                  <a:lnTo>
                    <a:pt x="103632" y="0"/>
                  </a:lnTo>
                  <a:lnTo>
                    <a:pt x="0" y="259080"/>
                  </a:lnTo>
                  <a:lnTo>
                    <a:pt x="231648" y="435864"/>
                  </a:lnTo>
                  <a:lnTo>
                    <a:pt x="278130" y="275844"/>
                  </a:lnTo>
                  <a:lnTo>
                    <a:pt x="335280" y="8915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047238" y="5709665"/>
              <a:ext cx="421386" cy="341376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3047238" y="5709665"/>
              <a:ext cx="421640" cy="341630"/>
            </a:xfrm>
            <a:custGeom>
              <a:avLst/>
              <a:gdLst/>
              <a:ahLst/>
              <a:cxnLst/>
              <a:rect l="l" t="t" r="r" b="b"/>
              <a:pathLst>
                <a:path w="421639" h="341629">
                  <a:moveTo>
                    <a:pt x="421386" y="135636"/>
                  </a:moveTo>
                  <a:lnTo>
                    <a:pt x="252984" y="0"/>
                  </a:lnTo>
                  <a:lnTo>
                    <a:pt x="0" y="109728"/>
                  </a:lnTo>
                  <a:lnTo>
                    <a:pt x="54864" y="175260"/>
                  </a:lnTo>
                  <a:lnTo>
                    <a:pt x="150876" y="232410"/>
                  </a:lnTo>
                  <a:lnTo>
                    <a:pt x="268986" y="292608"/>
                  </a:lnTo>
                  <a:lnTo>
                    <a:pt x="421386" y="341376"/>
                  </a:lnTo>
                  <a:lnTo>
                    <a:pt x="421386" y="135636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047238" y="5312663"/>
              <a:ext cx="293370" cy="357378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3047238" y="5312663"/>
              <a:ext cx="293370" cy="357505"/>
            </a:xfrm>
            <a:custGeom>
              <a:avLst/>
              <a:gdLst/>
              <a:ahLst/>
              <a:cxnLst/>
              <a:rect l="l" t="t" r="r" b="b"/>
              <a:pathLst>
                <a:path w="293370" h="357504">
                  <a:moveTo>
                    <a:pt x="293370" y="96774"/>
                  </a:moveTo>
                  <a:lnTo>
                    <a:pt x="236982" y="0"/>
                  </a:lnTo>
                  <a:lnTo>
                    <a:pt x="0" y="54102"/>
                  </a:lnTo>
                  <a:lnTo>
                    <a:pt x="54864" y="253746"/>
                  </a:lnTo>
                  <a:lnTo>
                    <a:pt x="189738" y="357378"/>
                  </a:lnTo>
                  <a:lnTo>
                    <a:pt x="293370" y="9677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795777" y="5312663"/>
              <a:ext cx="306324" cy="258318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2795777" y="5312663"/>
              <a:ext cx="306705" cy="258445"/>
            </a:xfrm>
            <a:custGeom>
              <a:avLst/>
              <a:gdLst/>
              <a:ahLst/>
              <a:cxnLst/>
              <a:rect l="l" t="t" r="r" b="b"/>
              <a:pathLst>
                <a:path w="306705" h="258445">
                  <a:moveTo>
                    <a:pt x="251460" y="54102"/>
                  </a:moveTo>
                  <a:lnTo>
                    <a:pt x="156210" y="54102"/>
                  </a:lnTo>
                  <a:lnTo>
                    <a:pt x="0" y="0"/>
                  </a:lnTo>
                  <a:lnTo>
                    <a:pt x="15240" y="96774"/>
                  </a:lnTo>
                  <a:lnTo>
                    <a:pt x="61722" y="241554"/>
                  </a:lnTo>
                  <a:lnTo>
                    <a:pt x="306324" y="258318"/>
                  </a:lnTo>
                  <a:lnTo>
                    <a:pt x="251460" y="5410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857500" y="5553455"/>
              <a:ext cx="442722" cy="265938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2857500" y="5553455"/>
              <a:ext cx="443230" cy="266065"/>
            </a:xfrm>
            <a:custGeom>
              <a:avLst/>
              <a:gdLst/>
              <a:ahLst/>
              <a:cxnLst/>
              <a:rect l="l" t="t" r="r" b="b"/>
              <a:pathLst>
                <a:path w="443229" h="266064">
                  <a:moveTo>
                    <a:pt x="442722" y="156210"/>
                  </a:moveTo>
                  <a:lnTo>
                    <a:pt x="244602" y="17526"/>
                  </a:lnTo>
                  <a:lnTo>
                    <a:pt x="0" y="0"/>
                  </a:lnTo>
                  <a:lnTo>
                    <a:pt x="38862" y="80772"/>
                  </a:lnTo>
                  <a:lnTo>
                    <a:pt x="112014" y="187452"/>
                  </a:lnTo>
                  <a:lnTo>
                    <a:pt x="189738" y="265938"/>
                  </a:lnTo>
                  <a:lnTo>
                    <a:pt x="426720" y="156210"/>
                  </a:lnTo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795777" y="4420361"/>
              <a:ext cx="1638300" cy="1644650"/>
            </a:xfrm>
            <a:custGeom>
              <a:avLst/>
              <a:gdLst/>
              <a:ahLst/>
              <a:cxnLst/>
              <a:rect l="l" t="t" r="r" b="b"/>
              <a:pathLst>
                <a:path w="1638300" h="1644650">
                  <a:moveTo>
                    <a:pt x="819150" y="0"/>
                  </a:moveTo>
                  <a:lnTo>
                    <a:pt x="771072" y="1395"/>
                  </a:lnTo>
                  <a:lnTo>
                    <a:pt x="723719" y="5530"/>
                  </a:lnTo>
                  <a:lnTo>
                    <a:pt x="677167" y="12328"/>
                  </a:lnTo>
                  <a:lnTo>
                    <a:pt x="631495" y="21711"/>
                  </a:lnTo>
                  <a:lnTo>
                    <a:pt x="586780" y="33603"/>
                  </a:lnTo>
                  <a:lnTo>
                    <a:pt x="543098" y="47926"/>
                  </a:lnTo>
                  <a:lnTo>
                    <a:pt x="500526" y="64603"/>
                  </a:lnTo>
                  <a:lnTo>
                    <a:pt x="459143" y="83557"/>
                  </a:lnTo>
                  <a:lnTo>
                    <a:pt x="419026" y="104712"/>
                  </a:lnTo>
                  <a:lnTo>
                    <a:pt x="380251" y="127990"/>
                  </a:lnTo>
                  <a:lnTo>
                    <a:pt x="342896" y="153314"/>
                  </a:lnTo>
                  <a:lnTo>
                    <a:pt x="307039" y="180607"/>
                  </a:lnTo>
                  <a:lnTo>
                    <a:pt x="272756" y="209792"/>
                  </a:lnTo>
                  <a:lnTo>
                    <a:pt x="240125" y="240792"/>
                  </a:lnTo>
                  <a:lnTo>
                    <a:pt x="209223" y="273529"/>
                  </a:lnTo>
                  <a:lnTo>
                    <a:pt x="180127" y="307927"/>
                  </a:lnTo>
                  <a:lnTo>
                    <a:pt x="152915" y="343910"/>
                  </a:lnTo>
                  <a:lnTo>
                    <a:pt x="127664" y="381398"/>
                  </a:lnTo>
                  <a:lnTo>
                    <a:pt x="104451" y="420317"/>
                  </a:lnTo>
                  <a:lnTo>
                    <a:pt x="83353" y="460587"/>
                  </a:lnTo>
                  <a:lnTo>
                    <a:pt x="64448" y="502134"/>
                  </a:lnTo>
                  <a:lnTo>
                    <a:pt x="47813" y="544878"/>
                  </a:lnTo>
                  <a:lnTo>
                    <a:pt x="33525" y="588744"/>
                  </a:lnTo>
                  <a:lnTo>
                    <a:pt x="21662" y="633655"/>
                  </a:lnTo>
                  <a:lnTo>
                    <a:pt x="12301" y="679532"/>
                  </a:lnTo>
                  <a:lnTo>
                    <a:pt x="5518" y="726300"/>
                  </a:lnTo>
                  <a:lnTo>
                    <a:pt x="1392" y="773881"/>
                  </a:lnTo>
                  <a:lnTo>
                    <a:pt x="0" y="822198"/>
                  </a:lnTo>
                  <a:lnTo>
                    <a:pt x="1392" y="870514"/>
                  </a:lnTo>
                  <a:lnTo>
                    <a:pt x="5518" y="918095"/>
                  </a:lnTo>
                  <a:lnTo>
                    <a:pt x="12301" y="964863"/>
                  </a:lnTo>
                  <a:lnTo>
                    <a:pt x="21662" y="1010740"/>
                  </a:lnTo>
                  <a:lnTo>
                    <a:pt x="33525" y="1055651"/>
                  </a:lnTo>
                  <a:lnTo>
                    <a:pt x="47813" y="1099517"/>
                  </a:lnTo>
                  <a:lnTo>
                    <a:pt x="64448" y="1142261"/>
                  </a:lnTo>
                  <a:lnTo>
                    <a:pt x="83353" y="1183808"/>
                  </a:lnTo>
                  <a:lnTo>
                    <a:pt x="104451" y="1224078"/>
                  </a:lnTo>
                  <a:lnTo>
                    <a:pt x="127664" y="1262997"/>
                  </a:lnTo>
                  <a:lnTo>
                    <a:pt x="152915" y="1300485"/>
                  </a:lnTo>
                  <a:lnTo>
                    <a:pt x="180127" y="1336468"/>
                  </a:lnTo>
                  <a:lnTo>
                    <a:pt x="209223" y="1370866"/>
                  </a:lnTo>
                  <a:lnTo>
                    <a:pt x="240125" y="1403604"/>
                  </a:lnTo>
                  <a:lnTo>
                    <a:pt x="272756" y="1434603"/>
                  </a:lnTo>
                  <a:lnTo>
                    <a:pt x="307039" y="1463788"/>
                  </a:lnTo>
                  <a:lnTo>
                    <a:pt x="342896" y="1491081"/>
                  </a:lnTo>
                  <a:lnTo>
                    <a:pt x="380251" y="1516405"/>
                  </a:lnTo>
                  <a:lnTo>
                    <a:pt x="419026" y="1539683"/>
                  </a:lnTo>
                  <a:lnTo>
                    <a:pt x="459143" y="1560838"/>
                  </a:lnTo>
                  <a:lnTo>
                    <a:pt x="500526" y="1579792"/>
                  </a:lnTo>
                  <a:lnTo>
                    <a:pt x="543098" y="1596470"/>
                  </a:lnTo>
                  <a:lnTo>
                    <a:pt x="586780" y="1610792"/>
                  </a:lnTo>
                  <a:lnTo>
                    <a:pt x="631495" y="1622684"/>
                  </a:lnTo>
                  <a:lnTo>
                    <a:pt x="677167" y="1632067"/>
                  </a:lnTo>
                  <a:lnTo>
                    <a:pt x="723719" y="1638865"/>
                  </a:lnTo>
                  <a:lnTo>
                    <a:pt x="771072" y="1643000"/>
                  </a:lnTo>
                  <a:lnTo>
                    <a:pt x="819150" y="1644396"/>
                  </a:lnTo>
                  <a:lnTo>
                    <a:pt x="867303" y="1643000"/>
                  </a:lnTo>
                  <a:lnTo>
                    <a:pt x="914721" y="1638865"/>
                  </a:lnTo>
                  <a:lnTo>
                    <a:pt x="961327" y="1632067"/>
                  </a:lnTo>
                  <a:lnTo>
                    <a:pt x="1007044" y="1622684"/>
                  </a:lnTo>
                  <a:lnTo>
                    <a:pt x="1051795" y="1610792"/>
                  </a:lnTo>
                  <a:lnTo>
                    <a:pt x="1095504" y="1596470"/>
                  </a:lnTo>
                  <a:lnTo>
                    <a:pt x="1138094" y="1579792"/>
                  </a:lnTo>
                  <a:lnTo>
                    <a:pt x="1179489" y="1560838"/>
                  </a:lnTo>
                  <a:lnTo>
                    <a:pt x="1219611" y="1539683"/>
                  </a:lnTo>
                  <a:lnTo>
                    <a:pt x="1258385" y="1516405"/>
                  </a:lnTo>
                  <a:lnTo>
                    <a:pt x="1295734" y="1491081"/>
                  </a:lnTo>
                  <a:lnTo>
                    <a:pt x="1331580" y="1463788"/>
                  </a:lnTo>
                  <a:lnTo>
                    <a:pt x="1365848" y="1434603"/>
                  </a:lnTo>
                  <a:lnTo>
                    <a:pt x="1398460" y="1403604"/>
                  </a:lnTo>
                  <a:lnTo>
                    <a:pt x="1429340" y="1370866"/>
                  </a:lnTo>
                  <a:lnTo>
                    <a:pt x="1458412" y="1336468"/>
                  </a:lnTo>
                  <a:lnTo>
                    <a:pt x="1485598" y="1300485"/>
                  </a:lnTo>
                  <a:lnTo>
                    <a:pt x="1510823" y="1262997"/>
                  </a:lnTo>
                  <a:lnTo>
                    <a:pt x="1534009" y="1224078"/>
                  </a:lnTo>
                  <a:lnTo>
                    <a:pt x="1555079" y="1183808"/>
                  </a:lnTo>
                  <a:lnTo>
                    <a:pt x="1573958" y="1142261"/>
                  </a:lnTo>
                  <a:lnTo>
                    <a:pt x="1590568" y="1099517"/>
                  </a:lnTo>
                  <a:lnTo>
                    <a:pt x="1604834" y="1055651"/>
                  </a:lnTo>
                  <a:lnTo>
                    <a:pt x="1616677" y="1010740"/>
                  </a:lnTo>
                  <a:lnTo>
                    <a:pt x="1626022" y="964863"/>
                  </a:lnTo>
                  <a:lnTo>
                    <a:pt x="1632792" y="918095"/>
                  </a:lnTo>
                  <a:lnTo>
                    <a:pt x="1636910" y="870514"/>
                  </a:lnTo>
                  <a:lnTo>
                    <a:pt x="1638300" y="822198"/>
                  </a:lnTo>
                  <a:lnTo>
                    <a:pt x="1636910" y="773881"/>
                  </a:lnTo>
                  <a:lnTo>
                    <a:pt x="1632792" y="726300"/>
                  </a:lnTo>
                  <a:lnTo>
                    <a:pt x="1626022" y="679532"/>
                  </a:lnTo>
                  <a:lnTo>
                    <a:pt x="1616677" y="633655"/>
                  </a:lnTo>
                  <a:lnTo>
                    <a:pt x="1604834" y="588744"/>
                  </a:lnTo>
                  <a:lnTo>
                    <a:pt x="1590568" y="544878"/>
                  </a:lnTo>
                  <a:lnTo>
                    <a:pt x="1573958" y="502134"/>
                  </a:lnTo>
                  <a:lnTo>
                    <a:pt x="1555079" y="460587"/>
                  </a:lnTo>
                  <a:lnTo>
                    <a:pt x="1534009" y="420317"/>
                  </a:lnTo>
                  <a:lnTo>
                    <a:pt x="1510823" y="381398"/>
                  </a:lnTo>
                  <a:lnTo>
                    <a:pt x="1485598" y="343910"/>
                  </a:lnTo>
                  <a:lnTo>
                    <a:pt x="1458412" y="307927"/>
                  </a:lnTo>
                  <a:lnTo>
                    <a:pt x="1429340" y="273529"/>
                  </a:lnTo>
                  <a:lnTo>
                    <a:pt x="1398460" y="240792"/>
                  </a:lnTo>
                  <a:lnTo>
                    <a:pt x="1365848" y="209792"/>
                  </a:lnTo>
                  <a:lnTo>
                    <a:pt x="1331580" y="180607"/>
                  </a:lnTo>
                  <a:lnTo>
                    <a:pt x="1295734" y="153314"/>
                  </a:lnTo>
                  <a:lnTo>
                    <a:pt x="1258385" y="127990"/>
                  </a:lnTo>
                  <a:lnTo>
                    <a:pt x="1219611" y="104712"/>
                  </a:lnTo>
                  <a:lnTo>
                    <a:pt x="1179489" y="83557"/>
                  </a:lnTo>
                  <a:lnTo>
                    <a:pt x="1138094" y="64603"/>
                  </a:lnTo>
                  <a:lnTo>
                    <a:pt x="1095504" y="47926"/>
                  </a:lnTo>
                  <a:lnTo>
                    <a:pt x="1051795" y="33603"/>
                  </a:lnTo>
                  <a:lnTo>
                    <a:pt x="1007044" y="21711"/>
                  </a:lnTo>
                  <a:lnTo>
                    <a:pt x="961327" y="12328"/>
                  </a:lnTo>
                  <a:lnTo>
                    <a:pt x="914721" y="5530"/>
                  </a:lnTo>
                  <a:lnTo>
                    <a:pt x="867303" y="1395"/>
                  </a:lnTo>
                  <a:lnTo>
                    <a:pt x="819150" y="0"/>
                  </a:lnTo>
                  <a:close/>
                </a:path>
              </a:pathLst>
            </a:custGeom>
            <a:ln w="180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676138" y="4420361"/>
              <a:ext cx="369570" cy="335280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5676138" y="4420361"/>
              <a:ext cx="369570" cy="335280"/>
            </a:xfrm>
            <a:custGeom>
              <a:avLst/>
              <a:gdLst/>
              <a:ahLst/>
              <a:cxnLst/>
              <a:rect l="l" t="t" r="r" b="b"/>
              <a:pathLst>
                <a:path w="369570" h="335279">
                  <a:moveTo>
                    <a:pt x="0" y="0"/>
                  </a:moveTo>
                  <a:lnTo>
                    <a:pt x="127254" y="21336"/>
                  </a:lnTo>
                  <a:lnTo>
                    <a:pt x="242316" y="54864"/>
                  </a:lnTo>
                  <a:lnTo>
                    <a:pt x="369570" y="122682"/>
                  </a:lnTo>
                  <a:lnTo>
                    <a:pt x="317754" y="307848"/>
                  </a:lnTo>
                  <a:lnTo>
                    <a:pt x="114300" y="335280"/>
                  </a:lnTo>
                  <a:lnTo>
                    <a:pt x="0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5701284" y="4684013"/>
              <a:ext cx="447294" cy="414528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5701284" y="4684013"/>
              <a:ext cx="447675" cy="414655"/>
            </a:xfrm>
            <a:custGeom>
              <a:avLst/>
              <a:gdLst/>
              <a:ahLst/>
              <a:cxnLst/>
              <a:rect l="l" t="t" r="r" b="b"/>
              <a:pathLst>
                <a:path w="447675" h="414654">
                  <a:moveTo>
                    <a:pt x="218694" y="414528"/>
                  </a:moveTo>
                  <a:lnTo>
                    <a:pt x="16002" y="273558"/>
                  </a:lnTo>
                  <a:lnTo>
                    <a:pt x="0" y="218694"/>
                  </a:lnTo>
                  <a:lnTo>
                    <a:pt x="124968" y="0"/>
                  </a:lnTo>
                  <a:lnTo>
                    <a:pt x="278892" y="36576"/>
                  </a:lnTo>
                  <a:lnTo>
                    <a:pt x="447294" y="182880"/>
                  </a:lnTo>
                  <a:lnTo>
                    <a:pt x="304800" y="393954"/>
                  </a:lnTo>
                  <a:lnTo>
                    <a:pt x="218694" y="41452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353811" y="4834889"/>
              <a:ext cx="381000" cy="296418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5353811" y="4834889"/>
              <a:ext cx="381000" cy="296545"/>
            </a:xfrm>
            <a:custGeom>
              <a:avLst/>
              <a:gdLst/>
              <a:ahLst/>
              <a:cxnLst/>
              <a:rect l="l" t="t" r="r" b="b"/>
              <a:pathLst>
                <a:path w="381000" h="296545">
                  <a:moveTo>
                    <a:pt x="292608" y="296418"/>
                  </a:moveTo>
                  <a:lnTo>
                    <a:pt x="0" y="215646"/>
                  </a:lnTo>
                  <a:lnTo>
                    <a:pt x="75438" y="0"/>
                  </a:lnTo>
                  <a:lnTo>
                    <a:pt x="341376" y="28194"/>
                  </a:lnTo>
                  <a:lnTo>
                    <a:pt x="381000" y="169164"/>
                  </a:lnTo>
                  <a:lnTo>
                    <a:pt x="353568" y="271272"/>
                  </a:lnTo>
                  <a:lnTo>
                    <a:pt x="292608" y="29641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5444490" y="4422647"/>
              <a:ext cx="409194" cy="376428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5444490" y="4422647"/>
              <a:ext cx="409575" cy="376555"/>
            </a:xfrm>
            <a:custGeom>
              <a:avLst/>
              <a:gdLst/>
              <a:ahLst/>
              <a:cxnLst/>
              <a:rect l="l" t="t" r="r" b="b"/>
              <a:pathLst>
                <a:path w="409575" h="376554">
                  <a:moveTo>
                    <a:pt x="271272" y="376428"/>
                  </a:moveTo>
                  <a:lnTo>
                    <a:pt x="33528" y="311658"/>
                  </a:lnTo>
                  <a:lnTo>
                    <a:pt x="0" y="265176"/>
                  </a:lnTo>
                  <a:lnTo>
                    <a:pt x="44958" y="16764"/>
                  </a:lnTo>
                  <a:lnTo>
                    <a:pt x="201168" y="0"/>
                  </a:lnTo>
                  <a:lnTo>
                    <a:pt x="409194" y="80772"/>
                  </a:lnTo>
                  <a:lnTo>
                    <a:pt x="345186" y="327660"/>
                  </a:lnTo>
                  <a:lnTo>
                    <a:pt x="271272" y="37642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414010" y="4722875"/>
              <a:ext cx="371856" cy="177546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5414010" y="4722875"/>
              <a:ext cx="372110" cy="177800"/>
            </a:xfrm>
            <a:custGeom>
              <a:avLst/>
              <a:gdLst/>
              <a:ahLst/>
              <a:cxnLst/>
              <a:rect l="l" t="t" r="r" b="b"/>
              <a:pathLst>
                <a:path w="372110" h="177800">
                  <a:moveTo>
                    <a:pt x="0" y="32766"/>
                  </a:moveTo>
                  <a:lnTo>
                    <a:pt x="13716" y="162306"/>
                  </a:lnTo>
                  <a:lnTo>
                    <a:pt x="364236" y="177546"/>
                  </a:lnTo>
                  <a:lnTo>
                    <a:pt x="371856" y="16002"/>
                  </a:lnTo>
                  <a:lnTo>
                    <a:pt x="103632" y="0"/>
                  </a:lnTo>
                  <a:lnTo>
                    <a:pt x="0" y="32766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215128" y="4436363"/>
              <a:ext cx="332232" cy="390906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5215128" y="4436363"/>
              <a:ext cx="332740" cy="391160"/>
            </a:xfrm>
            <a:custGeom>
              <a:avLst/>
              <a:gdLst/>
              <a:ahLst/>
              <a:cxnLst/>
              <a:rect l="l" t="t" r="r" b="b"/>
              <a:pathLst>
                <a:path w="332739" h="391160">
                  <a:moveTo>
                    <a:pt x="60198" y="64770"/>
                  </a:moveTo>
                  <a:lnTo>
                    <a:pt x="0" y="201168"/>
                  </a:lnTo>
                  <a:lnTo>
                    <a:pt x="25908" y="328422"/>
                  </a:lnTo>
                  <a:lnTo>
                    <a:pt x="179832" y="390906"/>
                  </a:lnTo>
                  <a:lnTo>
                    <a:pt x="315468" y="336804"/>
                  </a:lnTo>
                  <a:lnTo>
                    <a:pt x="332232" y="131064"/>
                  </a:lnTo>
                  <a:lnTo>
                    <a:pt x="268986" y="0"/>
                  </a:lnTo>
                  <a:lnTo>
                    <a:pt x="60198" y="6477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976366" y="4546091"/>
              <a:ext cx="377952" cy="354330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5976366" y="4546091"/>
              <a:ext cx="378460" cy="354330"/>
            </a:xfrm>
            <a:custGeom>
              <a:avLst/>
              <a:gdLst/>
              <a:ahLst/>
              <a:cxnLst/>
              <a:rect l="l" t="t" r="r" b="b"/>
              <a:pathLst>
                <a:path w="378460" h="354329">
                  <a:moveTo>
                    <a:pt x="69342" y="0"/>
                  </a:moveTo>
                  <a:lnTo>
                    <a:pt x="35052" y="137922"/>
                  </a:lnTo>
                  <a:lnTo>
                    <a:pt x="0" y="186690"/>
                  </a:lnTo>
                  <a:lnTo>
                    <a:pt x="172212" y="317754"/>
                  </a:lnTo>
                  <a:lnTo>
                    <a:pt x="261366" y="354330"/>
                  </a:lnTo>
                  <a:lnTo>
                    <a:pt x="377952" y="354330"/>
                  </a:lnTo>
                  <a:lnTo>
                    <a:pt x="331470" y="262890"/>
                  </a:lnTo>
                  <a:lnTo>
                    <a:pt x="243840" y="150876"/>
                  </a:lnTo>
                  <a:lnTo>
                    <a:pt x="172212" y="73152"/>
                  </a:lnTo>
                  <a:lnTo>
                    <a:pt x="69342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927853" y="4493513"/>
              <a:ext cx="358902" cy="368046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4927853" y="4493513"/>
              <a:ext cx="359410" cy="368300"/>
            </a:xfrm>
            <a:custGeom>
              <a:avLst/>
              <a:gdLst/>
              <a:ahLst/>
              <a:cxnLst/>
              <a:rect l="l" t="t" r="r" b="b"/>
              <a:pathLst>
                <a:path w="359410" h="368300">
                  <a:moveTo>
                    <a:pt x="337566" y="5334"/>
                  </a:moveTo>
                  <a:lnTo>
                    <a:pt x="197358" y="99060"/>
                  </a:lnTo>
                  <a:lnTo>
                    <a:pt x="70104" y="206502"/>
                  </a:lnTo>
                  <a:lnTo>
                    <a:pt x="0" y="315468"/>
                  </a:lnTo>
                  <a:lnTo>
                    <a:pt x="179832" y="368046"/>
                  </a:lnTo>
                  <a:lnTo>
                    <a:pt x="294132" y="146304"/>
                  </a:lnTo>
                  <a:lnTo>
                    <a:pt x="358902" y="0"/>
                  </a:lnTo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081016" y="4647437"/>
              <a:ext cx="346710" cy="401574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5081016" y="4647437"/>
              <a:ext cx="346710" cy="401955"/>
            </a:xfrm>
            <a:custGeom>
              <a:avLst/>
              <a:gdLst/>
              <a:ahLst/>
              <a:cxnLst/>
              <a:rect l="l" t="t" r="r" b="b"/>
              <a:pathLst>
                <a:path w="346710" h="401954">
                  <a:moveTo>
                    <a:pt x="135636" y="0"/>
                  </a:moveTo>
                  <a:lnTo>
                    <a:pt x="0" y="252984"/>
                  </a:lnTo>
                  <a:lnTo>
                    <a:pt x="54864" y="384048"/>
                  </a:lnTo>
                  <a:lnTo>
                    <a:pt x="222504" y="399288"/>
                  </a:lnTo>
                  <a:lnTo>
                    <a:pt x="262128" y="401574"/>
                  </a:lnTo>
                  <a:lnTo>
                    <a:pt x="346710" y="214122"/>
                  </a:lnTo>
                  <a:lnTo>
                    <a:pt x="332994" y="164592"/>
                  </a:lnTo>
                  <a:lnTo>
                    <a:pt x="314706" y="178308"/>
                  </a:lnTo>
                  <a:lnTo>
                    <a:pt x="161544" y="128016"/>
                  </a:lnTo>
                  <a:lnTo>
                    <a:pt x="135636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826508" y="4808981"/>
              <a:ext cx="278130" cy="222504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4826508" y="4808981"/>
              <a:ext cx="278130" cy="222885"/>
            </a:xfrm>
            <a:custGeom>
              <a:avLst/>
              <a:gdLst/>
              <a:ahLst/>
              <a:cxnLst/>
              <a:rect l="l" t="t" r="r" b="b"/>
              <a:pathLst>
                <a:path w="278129" h="222885">
                  <a:moveTo>
                    <a:pt x="254508" y="91440"/>
                  </a:moveTo>
                  <a:lnTo>
                    <a:pt x="0" y="222504"/>
                  </a:lnTo>
                  <a:lnTo>
                    <a:pt x="54102" y="73914"/>
                  </a:lnTo>
                  <a:lnTo>
                    <a:pt x="96012" y="0"/>
                  </a:lnTo>
                  <a:lnTo>
                    <a:pt x="278130" y="52578"/>
                  </a:lnTo>
                  <a:lnTo>
                    <a:pt x="254508" y="9144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799076" y="4900421"/>
              <a:ext cx="487680" cy="466344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4799076" y="4900421"/>
              <a:ext cx="487680" cy="466725"/>
            </a:xfrm>
            <a:custGeom>
              <a:avLst/>
              <a:gdLst/>
              <a:ahLst/>
              <a:cxnLst/>
              <a:rect l="l" t="t" r="r" b="b"/>
              <a:pathLst>
                <a:path w="487679" h="466725">
                  <a:moveTo>
                    <a:pt x="336804" y="131064"/>
                  </a:moveTo>
                  <a:lnTo>
                    <a:pt x="281940" y="0"/>
                  </a:lnTo>
                  <a:lnTo>
                    <a:pt x="27432" y="131064"/>
                  </a:lnTo>
                  <a:lnTo>
                    <a:pt x="0" y="243078"/>
                  </a:lnTo>
                  <a:lnTo>
                    <a:pt x="0" y="420624"/>
                  </a:lnTo>
                  <a:lnTo>
                    <a:pt x="155448" y="466344"/>
                  </a:lnTo>
                  <a:lnTo>
                    <a:pt x="487680" y="422910"/>
                  </a:lnTo>
                  <a:lnTo>
                    <a:pt x="336804" y="13106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5138166" y="5031485"/>
              <a:ext cx="436626" cy="404622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5138166" y="5031485"/>
              <a:ext cx="436880" cy="405130"/>
            </a:xfrm>
            <a:custGeom>
              <a:avLst/>
              <a:gdLst/>
              <a:ahLst/>
              <a:cxnLst/>
              <a:rect l="l" t="t" r="r" b="b"/>
              <a:pathLst>
                <a:path w="436879" h="405129">
                  <a:moveTo>
                    <a:pt x="148590" y="287274"/>
                  </a:moveTo>
                  <a:lnTo>
                    <a:pt x="0" y="0"/>
                  </a:lnTo>
                  <a:lnTo>
                    <a:pt x="204978" y="17526"/>
                  </a:lnTo>
                  <a:lnTo>
                    <a:pt x="434340" y="83058"/>
                  </a:lnTo>
                  <a:lnTo>
                    <a:pt x="436626" y="404622"/>
                  </a:lnTo>
                  <a:lnTo>
                    <a:pt x="204978" y="370332"/>
                  </a:lnTo>
                  <a:lnTo>
                    <a:pt x="148590" y="28727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001511" y="4861559"/>
              <a:ext cx="379476" cy="427482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6001511" y="4861559"/>
              <a:ext cx="379730" cy="427990"/>
            </a:xfrm>
            <a:custGeom>
              <a:avLst/>
              <a:gdLst/>
              <a:ahLst/>
              <a:cxnLst/>
              <a:rect l="l" t="t" r="r" b="b"/>
              <a:pathLst>
                <a:path w="379729" h="427989">
                  <a:moveTo>
                    <a:pt x="352806" y="38862"/>
                  </a:moveTo>
                  <a:lnTo>
                    <a:pt x="236220" y="38862"/>
                  </a:lnTo>
                  <a:lnTo>
                    <a:pt x="147066" y="0"/>
                  </a:lnTo>
                  <a:lnTo>
                    <a:pt x="0" y="226314"/>
                  </a:lnTo>
                  <a:lnTo>
                    <a:pt x="197358" y="427482"/>
                  </a:lnTo>
                  <a:lnTo>
                    <a:pt x="352806" y="294894"/>
                  </a:lnTo>
                  <a:lnTo>
                    <a:pt x="379476" y="99060"/>
                  </a:lnTo>
                  <a:lnTo>
                    <a:pt x="352806" y="3886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6348984" y="4960619"/>
              <a:ext cx="82296" cy="265938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6348984" y="4960619"/>
              <a:ext cx="82550" cy="266065"/>
            </a:xfrm>
            <a:custGeom>
              <a:avLst/>
              <a:gdLst/>
              <a:ahLst/>
              <a:cxnLst/>
              <a:rect l="l" t="t" r="r" b="b"/>
              <a:pathLst>
                <a:path w="82550" h="266064">
                  <a:moveTo>
                    <a:pt x="26670" y="0"/>
                  </a:moveTo>
                  <a:lnTo>
                    <a:pt x="0" y="193548"/>
                  </a:lnTo>
                  <a:lnTo>
                    <a:pt x="82296" y="265938"/>
                  </a:lnTo>
                  <a:lnTo>
                    <a:pt x="82296" y="164592"/>
                  </a:lnTo>
                  <a:lnTo>
                    <a:pt x="60198" y="67818"/>
                  </a:lnTo>
                  <a:lnTo>
                    <a:pt x="26670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" name="object 14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701284" y="4960619"/>
              <a:ext cx="367284" cy="537972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5701284" y="4960619"/>
              <a:ext cx="367665" cy="538480"/>
            </a:xfrm>
            <a:custGeom>
              <a:avLst/>
              <a:gdLst/>
              <a:ahLst/>
              <a:cxnLst/>
              <a:rect l="l" t="t" r="r" b="b"/>
              <a:pathLst>
                <a:path w="367664" h="538479">
                  <a:moveTo>
                    <a:pt x="219456" y="137922"/>
                  </a:moveTo>
                  <a:lnTo>
                    <a:pt x="20574" y="0"/>
                  </a:lnTo>
                  <a:lnTo>
                    <a:pt x="32004" y="39624"/>
                  </a:lnTo>
                  <a:lnTo>
                    <a:pt x="0" y="151638"/>
                  </a:lnTo>
                  <a:lnTo>
                    <a:pt x="50292" y="537972"/>
                  </a:lnTo>
                  <a:lnTo>
                    <a:pt x="367284" y="514350"/>
                  </a:lnTo>
                  <a:lnTo>
                    <a:pt x="219456" y="13792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574791" y="5098541"/>
              <a:ext cx="179832" cy="512064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5574791" y="5098541"/>
              <a:ext cx="180340" cy="512445"/>
            </a:xfrm>
            <a:custGeom>
              <a:avLst/>
              <a:gdLst/>
              <a:ahLst/>
              <a:cxnLst/>
              <a:rect l="l" t="t" r="r" b="b"/>
              <a:pathLst>
                <a:path w="180339" h="512445">
                  <a:moveTo>
                    <a:pt x="179832" y="400050"/>
                  </a:moveTo>
                  <a:lnTo>
                    <a:pt x="126492" y="0"/>
                  </a:lnTo>
                  <a:lnTo>
                    <a:pt x="70104" y="34290"/>
                  </a:lnTo>
                  <a:lnTo>
                    <a:pt x="0" y="13716"/>
                  </a:lnTo>
                  <a:lnTo>
                    <a:pt x="0" y="400050"/>
                  </a:lnTo>
                  <a:lnTo>
                    <a:pt x="158496" y="512064"/>
                  </a:lnTo>
                  <a:lnTo>
                    <a:pt x="179832" y="40005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916929" y="5079491"/>
              <a:ext cx="283464" cy="395478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5916929" y="5079491"/>
              <a:ext cx="283845" cy="395605"/>
            </a:xfrm>
            <a:custGeom>
              <a:avLst/>
              <a:gdLst/>
              <a:ahLst/>
              <a:cxnLst/>
              <a:rect l="l" t="t" r="r" b="b"/>
              <a:pathLst>
                <a:path w="283845" h="395604">
                  <a:moveTo>
                    <a:pt x="283464" y="208788"/>
                  </a:moveTo>
                  <a:lnTo>
                    <a:pt x="83058" y="0"/>
                  </a:lnTo>
                  <a:lnTo>
                    <a:pt x="0" y="17526"/>
                  </a:lnTo>
                  <a:lnTo>
                    <a:pt x="150876" y="395478"/>
                  </a:lnTo>
                  <a:lnTo>
                    <a:pt x="283464" y="20878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" name="object 152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6125717" y="5156453"/>
              <a:ext cx="300228" cy="477774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6125717" y="5156453"/>
              <a:ext cx="300355" cy="478155"/>
            </a:xfrm>
            <a:custGeom>
              <a:avLst/>
              <a:gdLst/>
              <a:ahLst/>
              <a:cxnLst/>
              <a:rect l="l" t="t" r="r" b="b"/>
              <a:pathLst>
                <a:path w="300354" h="478154">
                  <a:moveTo>
                    <a:pt x="300228" y="70104"/>
                  </a:moveTo>
                  <a:lnTo>
                    <a:pt x="223266" y="0"/>
                  </a:lnTo>
                  <a:lnTo>
                    <a:pt x="69342" y="132588"/>
                  </a:lnTo>
                  <a:lnTo>
                    <a:pt x="0" y="227076"/>
                  </a:lnTo>
                  <a:lnTo>
                    <a:pt x="130302" y="433578"/>
                  </a:lnTo>
                  <a:lnTo>
                    <a:pt x="217932" y="477774"/>
                  </a:lnTo>
                  <a:lnTo>
                    <a:pt x="249936" y="375666"/>
                  </a:lnTo>
                  <a:lnTo>
                    <a:pt x="300228" y="227076"/>
                  </a:lnTo>
                  <a:lnTo>
                    <a:pt x="300228" y="7010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5971032" y="5381243"/>
              <a:ext cx="372618" cy="464058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5971032" y="5381243"/>
              <a:ext cx="372745" cy="464184"/>
            </a:xfrm>
            <a:custGeom>
              <a:avLst/>
              <a:gdLst/>
              <a:ahLst/>
              <a:cxnLst/>
              <a:rect l="l" t="t" r="r" b="b"/>
              <a:pathLst>
                <a:path w="372745" h="464185">
                  <a:moveTo>
                    <a:pt x="279654" y="213360"/>
                  </a:moveTo>
                  <a:lnTo>
                    <a:pt x="149352" y="0"/>
                  </a:lnTo>
                  <a:lnTo>
                    <a:pt x="25146" y="93726"/>
                  </a:lnTo>
                  <a:lnTo>
                    <a:pt x="0" y="349758"/>
                  </a:lnTo>
                  <a:lnTo>
                    <a:pt x="92202" y="432816"/>
                  </a:lnTo>
                  <a:lnTo>
                    <a:pt x="188976" y="464058"/>
                  </a:lnTo>
                  <a:lnTo>
                    <a:pt x="243840" y="419862"/>
                  </a:lnTo>
                  <a:lnTo>
                    <a:pt x="304038" y="339090"/>
                  </a:lnTo>
                  <a:lnTo>
                    <a:pt x="355092" y="252984"/>
                  </a:lnTo>
                  <a:lnTo>
                    <a:pt x="372618" y="252984"/>
                  </a:lnTo>
                  <a:lnTo>
                    <a:pt x="279654" y="21336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5701284" y="5474969"/>
              <a:ext cx="367284" cy="467106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5701284" y="5474969"/>
              <a:ext cx="367665" cy="467359"/>
            </a:xfrm>
            <a:custGeom>
              <a:avLst/>
              <a:gdLst/>
              <a:ahLst/>
              <a:cxnLst/>
              <a:rect l="l" t="t" r="r" b="b"/>
              <a:pathLst>
                <a:path w="367664" h="467360">
                  <a:moveTo>
                    <a:pt x="269748" y="256032"/>
                  </a:moveTo>
                  <a:lnTo>
                    <a:pt x="300228" y="0"/>
                  </a:lnTo>
                  <a:lnTo>
                    <a:pt x="53340" y="23622"/>
                  </a:lnTo>
                  <a:lnTo>
                    <a:pt x="0" y="273558"/>
                  </a:lnTo>
                  <a:lnTo>
                    <a:pt x="32004" y="467106"/>
                  </a:lnTo>
                  <a:lnTo>
                    <a:pt x="367284" y="339090"/>
                  </a:lnTo>
                  <a:lnTo>
                    <a:pt x="269748" y="25603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5676138" y="5819393"/>
              <a:ext cx="489204" cy="245364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5676138" y="5819393"/>
              <a:ext cx="489584" cy="245745"/>
            </a:xfrm>
            <a:custGeom>
              <a:avLst/>
              <a:gdLst/>
              <a:ahLst/>
              <a:cxnLst/>
              <a:rect l="l" t="t" r="r" b="b"/>
              <a:pathLst>
                <a:path w="489585" h="245745">
                  <a:moveTo>
                    <a:pt x="489204" y="25908"/>
                  </a:moveTo>
                  <a:lnTo>
                    <a:pt x="392430" y="0"/>
                  </a:lnTo>
                  <a:lnTo>
                    <a:pt x="45720" y="122682"/>
                  </a:lnTo>
                  <a:lnTo>
                    <a:pt x="0" y="245364"/>
                  </a:lnTo>
                  <a:lnTo>
                    <a:pt x="109728" y="229362"/>
                  </a:lnTo>
                  <a:lnTo>
                    <a:pt x="267462" y="175260"/>
                  </a:lnTo>
                  <a:lnTo>
                    <a:pt x="369570" y="122682"/>
                  </a:lnTo>
                  <a:lnTo>
                    <a:pt x="449580" y="67818"/>
                  </a:lnTo>
                  <a:lnTo>
                    <a:pt x="489204" y="25908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5471160" y="5498591"/>
              <a:ext cx="262128" cy="566166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5471160" y="5498591"/>
              <a:ext cx="262255" cy="566420"/>
            </a:xfrm>
            <a:custGeom>
              <a:avLst/>
              <a:gdLst/>
              <a:ahLst/>
              <a:cxnLst/>
              <a:rect l="l" t="t" r="r" b="b"/>
              <a:pathLst>
                <a:path w="262254" h="566420">
                  <a:moveTo>
                    <a:pt x="262128" y="443484"/>
                  </a:moveTo>
                  <a:lnTo>
                    <a:pt x="230124" y="245364"/>
                  </a:lnTo>
                  <a:lnTo>
                    <a:pt x="262128" y="112014"/>
                  </a:lnTo>
                  <a:lnTo>
                    <a:pt x="103632" y="0"/>
                  </a:lnTo>
                  <a:lnTo>
                    <a:pt x="7620" y="346710"/>
                  </a:lnTo>
                  <a:lnTo>
                    <a:pt x="0" y="552450"/>
                  </a:lnTo>
                  <a:lnTo>
                    <a:pt x="103632" y="566166"/>
                  </a:lnTo>
                  <a:lnTo>
                    <a:pt x="204978" y="566166"/>
                  </a:lnTo>
                  <a:lnTo>
                    <a:pt x="250698" y="469392"/>
                  </a:lnTo>
                  <a:lnTo>
                    <a:pt x="262128" y="44348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239511" y="5409437"/>
              <a:ext cx="335280" cy="435864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5239511" y="5409437"/>
              <a:ext cx="335280" cy="436245"/>
            </a:xfrm>
            <a:custGeom>
              <a:avLst/>
              <a:gdLst/>
              <a:ahLst/>
              <a:cxnLst/>
              <a:rect l="l" t="t" r="r" b="b"/>
              <a:pathLst>
                <a:path w="335279" h="436245">
                  <a:moveTo>
                    <a:pt x="335280" y="89154"/>
                  </a:moveTo>
                  <a:lnTo>
                    <a:pt x="335280" y="26670"/>
                  </a:lnTo>
                  <a:lnTo>
                    <a:pt x="103632" y="0"/>
                  </a:lnTo>
                  <a:lnTo>
                    <a:pt x="0" y="259080"/>
                  </a:lnTo>
                  <a:lnTo>
                    <a:pt x="231648" y="435864"/>
                  </a:lnTo>
                  <a:lnTo>
                    <a:pt x="278130" y="275844"/>
                  </a:lnTo>
                  <a:lnTo>
                    <a:pt x="335280" y="8915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" name="object 164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5049773" y="5709665"/>
              <a:ext cx="421386" cy="341376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5049773" y="5709665"/>
              <a:ext cx="421640" cy="341630"/>
            </a:xfrm>
            <a:custGeom>
              <a:avLst/>
              <a:gdLst/>
              <a:ahLst/>
              <a:cxnLst/>
              <a:rect l="l" t="t" r="r" b="b"/>
              <a:pathLst>
                <a:path w="421639" h="341629">
                  <a:moveTo>
                    <a:pt x="421386" y="135636"/>
                  </a:moveTo>
                  <a:lnTo>
                    <a:pt x="253746" y="0"/>
                  </a:lnTo>
                  <a:lnTo>
                    <a:pt x="0" y="109728"/>
                  </a:lnTo>
                  <a:lnTo>
                    <a:pt x="54864" y="175260"/>
                  </a:lnTo>
                  <a:lnTo>
                    <a:pt x="150876" y="232410"/>
                  </a:lnTo>
                  <a:lnTo>
                    <a:pt x="268986" y="292608"/>
                  </a:lnTo>
                  <a:lnTo>
                    <a:pt x="421386" y="341376"/>
                  </a:lnTo>
                  <a:lnTo>
                    <a:pt x="421386" y="135636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049773" y="5312663"/>
              <a:ext cx="293370" cy="357378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5049773" y="5312663"/>
              <a:ext cx="293370" cy="357505"/>
            </a:xfrm>
            <a:custGeom>
              <a:avLst/>
              <a:gdLst/>
              <a:ahLst/>
              <a:cxnLst/>
              <a:rect l="l" t="t" r="r" b="b"/>
              <a:pathLst>
                <a:path w="293370" h="357504">
                  <a:moveTo>
                    <a:pt x="293370" y="96774"/>
                  </a:moveTo>
                  <a:lnTo>
                    <a:pt x="236982" y="0"/>
                  </a:lnTo>
                  <a:lnTo>
                    <a:pt x="0" y="54102"/>
                  </a:lnTo>
                  <a:lnTo>
                    <a:pt x="54864" y="253746"/>
                  </a:lnTo>
                  <a:lnTo>
                    <a:pt x="189738" y="357378"/>
                  </a:lnTo>
                  <a:lnTo>
                    <a:pt x="293370" y="9677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" name="object 168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4799076" y="5312663"/>
              <a:ext cx="305562" cy="258318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4799076" y="5312663"/>
              <a:ext cx="306070" cy="258445"/>
            </a:xfrm>
            <a:custGeom>
              <a:avLst/>
              <a:gdLst/>
              <a:ahLst/>
              <a:cxnLst/>
              <a:rect l="l" t="t" r="r" b="b"/>
              <a:pathLst>
                <a:path w="306070" h="258445">
                  <a:moveTo>
                    <a:pt x="250698" y="54102"/>
                  </a:moveTo>
                  <a:lnTo>
                    <a:pt x="155448" y="54102"/>
                  </a:lnTo>
                  <a:lnTo>
                    <a:pt x="0" y="0"/>
                  </a:lnTo>
                  <a:lnTo>
                    <a:pt x="14478" y="96774"/>
                  </a:lnTo>
                  <a:lnTo>
                    <a:pt x="60960" y="241554"/>
                  </a:lnTo>
                  <a:lnTo>
                    <a:pt x="305562" y="258318"/>
                  </a:lnTo>
                  <a:lnTo>
                    <a:pt x="250698" y="54102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4860035" y="5553455"/>
              <a:ext cx="443484" cy="265938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4860035" y="5553455"/>
              <a:ext cx="443865" cy="266065"/>
            </a:xfrm>
            <a:custGeom>
              <a:avLst/>
              <a:gdLst/>
              <a:ahLst/>
              <a:cxnLst/>
              <a:rect l="l" t="t" r="r" b="b"/>
              <a:pathLst>
                <a:path w="443864" h="266064">
                  <a:moveTo>
                    <a:pt x="443484" y="156210"/>
                  </a:moveTo>
                  <a:lnTo>
                    <a:pt x="244602" y="17526"/>
                  </a:lnTo>
                  <a:lnTo>
                    <a:pt x="0" y="0"/>
                  </a:lnTo>
                  <a:lnTo>
                    <a:pt x="39624" y="80772"/>
                  </a:lnTo>
                  <a:lnTo>
                    <a:pt x="112014" y="187452"/>
                  </a:lnTo>
                  <a:lnTo>
                    <a:pt x="189738" y="265938"/>
                  </a:lnTo>
                  <a:lnTo>
                    <a:pt x="426720" y="156210"/>
                  </a:lnTo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4927853" y="4647437"/>
              <a:ext cx="359410" cy="432434"/>
            </a:xfrm>
            <a:custGeom>
              <a:avLst/>
              <a:gdLst/>
              <a:ahLst/>
              <a:cxnLst/>
              <a:rect l="l" t="t" r="r" b="b"/>
              <a:pathLst>
                <a:path w="359410" h="432435">
                  <a:moveTo>
                    <a:pt x="288798" y="0"/>
                  </a:moveTo>
                  <a:lnTo>
                    <a:pt x="176784" y="36576"/>
                  </a:lnTo>
                  <a:lnTo>
                    <a:pt x="0" y="178308"/>
                  </a:lnTo>
                  <a:lnTo>
                    <a:pt x="97536" y="432054"/>
                  </a:lnTo>
                  <a:lnTo>
                    <a:pt x="358902" y="336042"/>
                  </a:lnTo>
                  <a:lnTo>
                    <a:pt x="2887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4927853" y="4647437"/>
              <a:ext cx="359410" cy="432434"/>
            </a:xfrm>
            <a:custGeom>
              <a:avLst/>
              <a:gdLst/>
              <a:ahLst/>
              <a:cxnLst/>
              <a:rect l="l" t="t" r="r" b="b"/>
              <a:pathLst>
                <a:path w="359410" h="432435">
                  <a:moveTo>
                    <a:pt x="288798" y="0"/>
                  </a:moveTo>
                  <a:lnTo>
                    <a:pt x="358902" y="336042"/>
                  </a:lnTo>
                  <a:lnTo>
                    <a:pt x="97536" y="432054"/>
                  </a:lnTo>
                  <a:lnTo>
                    <a:pt x="0" y="178308"/>
                  </a:lnTo>
                  <a:lnTo>
                    <a:pt x="176784" y="36576"/>
                  </a:lnTo>
                  <a:lnTo>
                    <a:pt x="288798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966460" y="4550663"/>
              <a:ext cx="300355" cy="354330"/>
            </a:xfrm>
            <a:custGeom>
              <a:avLst/>
              <a:gdLst/>
              <a:ahLst/>
              <a:cxnLst/>
              <a:rect l="l" t="t" r="r" b="b"/>
              <a:pathLst>
                <a:path w="300354" h="354329">
                  <a:moveTo>
                    <a:pt x="74676" y="0"/>
                  </a:moveTo>
                  <a:lnTo>
                    <a:pt x="0" y="186690"/>
                  </a:lnTo>
                  <a:lnTo>
                    <a:pt x="229362" y="354330"/>
                  </a:lnTo>
                  <a:lnTo>
                    <a:pt x="300228" y="186690"/>
                  </a:lnTo>
                  <a:lnTo>
                    <a:pt x="194310" y="101346"/>
                  </a:lnTo>
                  <a:lnTo>
                    <a:pt x="128778" y="32766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66460" y="4550663"/>
              <a:ext cx="300355" cy="354330"/>
            </a:xfrm>
            <a:custGeom>
              <a:avLst/>
              <a:gdLst/>
              <a:ahLst/>
              <a:cxnLst/>
              <a:rect l="l" t="t" r="r" b="b"/>
              <a:pathLst>
                <a:path w="300354" h="354329">
                  <a:moveTo>
                    <a:pt x="74676" y="0"/>
                  </a:moveTo>
                  <a:lnTo>
                    <a:pt x="0" y="186690"/>
                  </a:lnTo>
                  <a:lnTo>
                    <a:pt x="229362" y="354330"/>
                  </a:lnTo>
                  <a:lnTo>
                    <a:pt x="300228" y="186690"/>
                  </a:lnTo>
                  <a:lnTo>
                    <a:pt x="194310" y="101346"/>
                  </a:lnTo>
                  <a:lnTo>
                    <a:pt x="128778" y="32766"/>
                  </a:lnTo>
                  <a:lnTo>
                    <a:pt x="74676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343144" y="4684013"/>
              <a:ext cx="467995" cy="448945"/>
            </a:xfrm>
            <a:custGeom>
              <a:avLst/>
              <a:gdLst/>
              <a:ahLst/>
              <a:cxnLst/>
              <a:rect l="l" t="t" r="r" b="b"/>
              <a:pathLst>
                <a:path w="467995" h="448945">
                  <a:moveTo>
                    <a:pt x="467868" y="0"/>
                  </a:moveTo>
                  <a:lnTo>
                    <a:pt x="189738" y="38862"/>
                  </a:lnTo>
                  <a:lnTo>
                    <a:pt x="67056" y="128016"/>
                  </a:lnTo>
                  <a:lnTo>
                    <a:pt x="0" y="364998"/>
                  </a:lnTo>
                  <a:lnTo>
                    <a:pt x="220980" y="448818"/>
                  </a:lnTo>
                  <a:lnTo>
                    <a:pt x="422148" y="216408"/>
                  </a:lnTo>
                  <a:lnTo>
                    <a:pt x="467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343144" y="4684013"/>
              <a:ext cx="467995" cy="448945"/>
            </a:xfrm>
            <a:custGeom>
              <a:avLst/>
              <a:gdLst/>
              <a:ahLst/>
              <a:cxnLst/>
              <a:rect l="l" t="t" r="r" b="b"/>
              <a:pathLst>
                <a:path w="467995" h="448945">
                  <a:moveTo>
                    <a:pt x="467868" y="0"/>
                  </a:moveTo>
                  <a:lnTo>
                    <a:pt x="189738" y="38862"/>
                  </a:lnTo>
                  <a:lnTo>
                    <a:pt x="67056" y="128016"/>
                  </a:lnTo>
                  <a:lnTo>
                    <a:pt x="0" y="364998"/>
                  </a:lnTo>
                  <a:lnTo>
                    <a:pt x="220980" y="448818"/>
                  </a:lnTo>
                  <a:lnTo>
                    <a:pt x="422148" y="216408"/>
                  </a:lnTo>
                  <a:lnTo>
                    <a:pt x="467868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4799076" y="5312663"/>
              <a:ext cx="306070" cy="336550"/>
            </a:xfrm>
            <a:custGeom>
              <a:avLst/>
              <a:gdLst/>
              <a:ahLst/>
              <a:cxnLst/>
              <a:rect l="l" t="t" r="r" b="b"/>
              <a:pathLst>
                <a:path w="306070" h="336550">
                  <a:moveTo>
                    <a:pt x="0" y="0"/>
                  </a:moveTo>
                  <a:lnTo>
                    <a:pt x="0" y="31242"/>
                  </a:lnTo>
                  <a:lnTo>
                    <a:pt x="27432" y="162306"/>
                  </a:lnTo>
                  <a:lnTo>
                    <a:pt x="60960" y="258318"/>
                  </a:lnTo>
                  <a:lnTo>
                    <a:pt x="110490" y="336042"/>
                  </a:lnTo>
                  <a:lnTo>
                    <a:pt x="250698" y="297942"/>
                  </a:lnTo>
                  <a:lnTo>
                    <a:pt x="305562" y="258318"/>
                  </a:lnTo>
                  <a:lnTo>
                    <a:pt x="305562" y="31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4799076" y="5312663"/>
              <a:ext cx="306070" cy="336550"/>
            </a:xfrm>
            <a:custGeom>
              <a:avLst/>
              <a:gdLst/>
              <a:ahLst/>
              <a:cxnLst/>
              <a:rect l="l" t="t" r="r" b="b"/>
              <a:pathLst>
                <a:path w="306070" h="336550">
                  <a:moveTo>
                    <a:pt x="0" y="0"/>
                  </a:moveTo>
                  <a:lnTo>
                    <a:pt x="305562" y="31242"/>
                  </a:lnTo>
                  <a:lnTo>
                    <a:pt x="305562" y="258318"/>
                  </a:lnTo>
                  <a:lnTo>
                    <a:pt x="250698" y="297942"/>
                  </a:lnTo>
                  <a:lnTo>
                    <a:pt x="110490" y="336042"/>
                  </a:lnTo>
                  <a:lnTo>
                    <a:pt x="60960" y="258318"/>
                  </a:lnTo>
                  <a:lnTo>
                    <a:pt x="27432" y="162306"/>
                  </a:lnTo>
                  <a:lnTo>
                    <a:pt x="0" y="31242"/>
                  </a:lnTo>
                  <a:lnTo>
                    <a:pt x="0" y="0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4799076" y="4420361"/>
              <a:ext cx="1637664" cy="1644650"/>
            </a:xfrm>
            <a:custGeom>
              <a:avLst/>
              <a:gdLst/>
              <a:ahLst/>
              <a:cxnLst/>
              <a:rect l="l" t="t" r="r" b="b"/>
              <a:pathLst>
                <a:path w="1637664" h="1644650">
                  <a:moveTo>
                    <a:pt x="818388" y="0"/>
                  </a:moveTo>
                  <a:lnTo>
                    <a:pt x="770313" y="1395"/>
                  </a:lnTo>
                  <a:lnTo>
                    <a:pt x="722968" y="5530"/>
                  </a:lnTo>
                  <a:lnTo>
                    <a:pt x="676430" y="12328"/>
                  </a:lnTo>
                  <a:lnTo>
                    <a:pt x="630776" y="21711"/>
                  </a:lnTo>
                  <a:lnTo>
                    <a:pt x="586082" y="33603"/>
                  </a:lnTo>
                  <a:lnTo>
                    <a:pt x="542425" y="47926"/>
                  </a:lnTo>
                  <a:lnTo>
                    <a:pt x="499883" y="64603"/>
                  </a:lnTo>
                  <a:lnTo>
                    <a:pt x="458532" y="83557"/>
                  </a:lnTo>
                  <a:lnTo>
                    <a:pt x="418449" y="104712"/>
                  </a:lnTo>
                  <a:lnTo>
                    <a:pt x="379711" y="127990"/>
                  </a:lnTo>
                  <a:lnTo>
                    <a:pt x="342395" y="153314"/>
                  </a:lnTo>
                  <a:lnTo>
                    <a:pt x="306577" y="180607"/>
                  </a:lnTo>
                  <a:lnTo>
                    <a:pt x="272334" y="209792"/>
                  </a:lnTo>
                  <a:lnTo>
                    <a:pt x="239744" y="240792"/>
                  </a:lnTo>
                  <a:lnTo>
                    <a:pt x="208882" y="273529"/>
                  </a:lnTo>
                  <a:lnTo>
                    <a:pt x="179827" y="307927"/>
                  </a:lnTo>
                  <a:lnTo>
                    <a:pt x="152654" y="343910"/>
                  </a:lnTo>
                  <a:lnTo>
                    <a:pt x="127442" y="381398"/>
                  </a:lnTo>
                  <a:lnTo>
                    <a:pt x="104265" y="420317"/>
                  </a:lnTo>
                  <a:lnTo>
                    <a:pt x="83202" y="460587"/>
                  </a:lnTo>
                  <a:lnTo>
                    <a:pt x="64329" y="502134"/>
                  </a:lnTo>
                  <a:lnTo>
                    <a:pt x="47723" y="544878"/>
                  </a:lnTo>
                  <a:lnTo>
                    <a:pt x="33461" y="588744"/>
                  </a:lnTo>
                  <a:lnTo>
                    <a:pt x="21620" y="633655"/>
                  </a:lnTo>
                  <a:lnTo>
                    <a:pt x="12276" y="679532"/>
                  </a:lnTo>
                  <a:lnTo>
                    <a:pt x="5507" y="726300"/>
                  </a:lnTo>
                  <a:lnTo>
                    <a:pt x="1389" y="773881"/>
                  </a:lnTo>
                  <a:lnTo>
                    <a:pt x="0" y="822198"/>
                  </a:lnTo>
                  <a:lnTo>
                    <a:pt x="1389" y="870514"/>
                  </a:lnTo>
                  <a:lnTo>
                    <a:pt x="5507" y="918095"/>
                  </a:lnTo>
                  <a:lnTo>
                    <a:pt x="12276" y="964863"/>
                  </a:lnTo>
                  <a:lnTo>
                    <a:pt x="21620" y="1010740"/>
                  </a:lnTo>
                  <a:lnTo>
                    <a:pt x="33461" y="1055651"/>
                  </a:lnTo>
                  <a:lnTo>
                    <a:pt x="47723" y="1099517"/>
                  </a:lnTo>
                  <a:lnTo>
                    <a:pt x="64329" y="1142261"/>
                  </a:lnTo>
                  <a:lnTo>
                    <a:pt x="83202" y="1183808"/>
                  </a:lnTo>
                  <a:lnTo>
                    <a:pt x="104265" y="1224078"/>
                  </a:lnTo>
                  <a:lnTo>
                    <a:pt x="127442" y="1262997"/>
                  </a:lnTo>
                  <a:lnTo>
                    <a:pt x="152654" y="1300485"/>
                  </a:lnTo>
                  <a:lnTo>
                    <a:pt x="179827" y="1336468"/>
                  </a:lnTo>
                  <a:lnTo>
                    <a:pt x="208882" y="1370866"/>
                  </a:lnTo>
                  <a:lnTo>
                    <a:pt x="239744" y="1403604"/>
                  </a:lnTo>
                  <a:lnTo>
                    <a:pt x="272334" y="1434603"/>
                  </a:lnTo>
                  <a:lnTo>
                    <a:pt x="306577" y="1463788"/>
                  </a:lnTo>
                  <a:lnTo>
                    <a:pt x="342395" y="1491081"/>
                  </a:lnTo>
                  <a:lnTo>
                    <a:pt x="379711" y="1516405"/>
                  </a:lnTo>
                  <a:lnTo>
                    <a:pt x="418449" y="1539683"/>
                  </a:lnTo>
                  <a:lnTo>
                    <a:pt x="458532" y="1560838"/>
                  </a:lnTo>
                  <a:lnTo>
                    <a:pt x="499883" y="1579792"/>
                  </a:lnTo>
                  <a:lnTo>
                    <a:pt x="542425" y="1596470"/>
                  </a:lnTo>
                  <a:lnTo>
                    <a:pt x="586082" y="1610792"/>
                  </a:lnTo>
                  <a:lnTo>
                    <a:pt x="630776" y="1622684"/>
                  </a:lnTo>
                  <a:lnTo>
                    <a:pt x="676430" y="1632067"/>
                  </a:lnTo>
                  <a:lnTo>
                    <a:pt x="722968" y="1638865"/>
                  </a:lnTo>
                  <a:lnTo>
                    <a:pt x="770313" y="1643000"/>
                  </a:lnTo>
                  <a:lnTo>
                    <a:pt x="818388" y="1644396"/>
                  </a:lnTo>
                  <a:lnTo>
                    <a:pt x="866541" y="1643000"/>
                  </a:lnTo>
                  <a:lnTo>
                    <a:pt x="913959" y="1638865"/>
                  </a:lnTo>
                  <a:lnTo>
                    <a:pt x="960565" y="1632067"/>
                  </a:lnTo>
                  <a:lnTo>
                    <a:pt x="1006282" y="1622684"/>
                  </a:lnTo>
                  <a:lnTo>
                    <a:pt x="1051033" y="1610792"/>
                  </a:lnTo>
                  <a:lnTo>
                    <a:pt x="1094742" y="1596470"/>
                  </a:lnTo>
                  <a:lnTo>
                    <a:pt x="1137332" y="1579792"/>
                  </a:lnTo>
                  <a:lnTo>
                    <a:pt x="1178727" y="1560838"/>
                  </a:lnTo>
                  <a:lnTo>
                    <a:pt x="1218849" y="1539683"/>
                  </a:lnTo>
                  <a:lnTo>
                    <a:pt x="1257623" y="1516405"/>
                  </a:lnTo>
                  <a:lnTo>
                    <a:pt x="1294972" y="1491081"/>
                  </a:lnTo>
                  <a:lnTo>
                    <a:pt x="1330818" y="1463788"/>
                  </a:lnTo>
                  <a:lnTo>
                    <a:pt x="1365086" y="1434603"/>
                  </a:lnTo>
                  <a:lnTo>
                    <a:pt x="1397698" y="1403604"/>
                  </a:lnTo>
                  <a:lnTo>
                    <a:pt x="1428578" y="1370866"/>
                  </a:lnTo>
                  <a:lnTo>
                    <a:pt x="1457650" y="1336468"/>
                  </a:lnTo>
                  <a:lnTo>
                    <a:pt x="1484836" y="1300485"/>
                  </a:lnTo>
                  <a:lnTo>
                    <a:pt x="1510061" y="1262997"/>
                  </a:lnTo>
                  <a:lnTo>
                    <a:pt x="1533247" y="1224078"/>
                  </a:lnTo>
                  <a:lnTo>
                    <a:pt x="1554317" y="1183808"/>
                  </a:lnTo>
                  <a:lnTo>
                    <a:pt x="1573196" y="1142261"/>
                  </a:lnTo>
                  <a:lnTo>
                    <a:pt x="1589806" y="1099517"/>
                  </a:lnTo>
                  <a:lnTo>
                    <a:pt x="1604072" y="1055651"/>
                  </a:lnTo>
                  <a:lnTo>
                    <a:pt x="1615915" y="1010740"/>
                  </a:lnTo>
                  <a:lnTo>
                    <a:pt x="1625260" y="964863"/>
                  </a:lnTo>
                  <a:lnTo>
                    <a:pt x="1632030" y="918095"/>
                  </a:lnTo>
                  <a:lnTo>
                    <a:pt x="1636148" y="870514"/>
                  </a:lnTo>
                  <a:lnTo>
                    <a:pt x="1637538" y="822198"/>
                  </a:lnTo>
                  <a:lnTo>
                    <a:pt x="1636148" y="773881"/>
                  </a:lnTo>
                  <a:lnTo>
                    <a:pt x="1632030" y="726300"/>
                  </a:lnTo>
                  <a:lnTo>
                    <a:pt x="1625260" y="679532"/>
                  </a:lnTo>
                  <a:lnTo>
                    <a:pt x="1615915" y="633655"/>
                  </a:lnTo>
                  <a:lnTo>
                    <a:pt x="1604072" y="588744"/>
                  </a:lnTo>
                  <a:lnTo>
                    <a:pt x="1589806" y="544878"/>
                  </a:lnTo>
                  <a:lnTo>
                    <a:pt x="1573196" y="502134"/>
                  </a:lnTo>
                  <a:lnTo>
                    <a:pt x="1554317" y="460587"/>
                  </a:lnTo>
                  <a:lnTo>
                    <a:pt x="1533247" y="420317"/>
                  </a:lnTo>
                  <a:lnTo>
                    <a:pt x="1510061" y="381398"/>
                  </a:lnTo>
                  <a:lnTo>
                    <a:pt x="1484836" y="343910"/>
                  </a:lnTo>
                  <a:lnTo>
                    <a:pt x="1457650" y="307927"/>
                  </a:lnTo>
                  <a:lnTo>
                    <a:pt x="1428578" y="273529"/>
                  </a:lnTo>
                  <a:lnTo>
                    <a:pt x="1397698" y="240792"/>
                  </a:lnTo>
                  <a:lnTo>
                    <a:pt x="1365086" y="209792"/>
                  </a:lnTo>
                  <a:lnTo>
                    <a:pt x="1330818" y="180607"/>
                  </a:lnTo>
                  <a:lnTo>
                    <a:pt x="1294972" y="153314"/>
                  </a:lnTo>
                  <a:lnTo>
                    <a:pt x="1257623" y="127990"/>
                  </a:lnTo>
                  <a:lnTo>
                    <a:pt x="1218849" y="104712"/>
                  </a:lnTo>
                  <a:lnTo>
                    <a:pt x="1178727" y="83557"/>
                  </a:lnTo>
                  <a:lnTo>
                    <a:pt x="1137332" y="64603"/>
                  </a:lnTo>
                  <a:lnTo>
                    <a:pt x="1094742" y="47926"/>
                  </a:lnTo>
                  <a:lnTo>
                    <a:pt x="1051033" y="33603"/>
                  </a:lnTo>
                  <a:lnTo>
                    <a:pt x="1006282" y="21711"/>
                  </a:lnTo>
                  <a:lnTo>
                    <a:pt x="960565" y="12328"/>
                  </a:lnTo>
                  <a:lnTo>
                    <a:pt x="913959" y="5530"/>
                  </a:lnTo>
                  <a:lnTo>
                    <a:pt x="866541" y="1395"/>
                  </a:lnTo>
                  <a:lnTo>
                    <a:pt x="818388" y="0"/>
                  </a:lnTo>
                  <a:close/>
                </a:path>
              </a:pathLst>
            </a:custGeom>
            <a:ln w="180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33288" y="5190743"/>
              <a:ext cx="312420" cy="307975"/>
            </a:xfrm>
            <a:custGeom>
              <a:avLst/>
              <a:gdLst/>
              <a:ahLst/>
              <a:cxnLst/>
              <a:rect l="l" t="t" r="r" b="b"/>
              <a:pathLst>
                <a:path w="312420" h="307975">
                  <a:moveTo>
                    <a:pt x="214884" y="0"/>
                  </a:moveTo>
                  <a:lnTo>
                    <a:pt x="0" y="121920"/>
                  </a:lnTo>
                  <a:lnTo>
                    <a:pt x="21336" y="307848"/>
                  </a:lnTo>
                  <a:lnTo>
                    <a:pt x="268224" y="284226"/>
                  </a:lnTo>
                  <a:lnTo>
                    <a:pt x="312420" y="245364"/>
                  </a:lnTo>
                  <a:lnTo>
                    <a:pt x="2148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733288" y="5190743"/>
              <a:ext cx="312420" cy="307975"/>
            </a:xfrm>
            <a:custGeom>
              <a:avLst/>
              <a:gdLst/>
              <a:ahLst/>
              <a:cxnLst/>
              <a:rect l="l" t="t" r="r" b="b"/>
              <a:pathLst>
                <a:path w="312420" h="307975">
                  <a:moveTo>
                    <a:pt x="312420" y="245364"/>
                  </a:moveTo>
                  <a:lnTo>
                    <a:pt x="268224" y="284226"/>
                  </a:lnTo>
                  <a:lnTo>
                    <a:pt x="21336" y="307848"/>
                  </a:lnTo>
                  <a:lnTo>
                    <a:pt x="0" y="121920"/>
                  </a:lnTo>
                  <a:lnTo>
                    <a:pt x="214884" y="0"/>
                  </a:lnTo>
                  <a:lnTo>
                    <a:pt x="312420" y="245364"/>
                  </a:lnTo>
                  <a:close/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3" name="object 183"/>
          <p:cNvSpPr txBox="1"/>
          <p:nvPr/>
        </p:nvSpPr>
        <p:spPr>
          <a:xfrm>
            <a:off x="6184646" y="5889966"/>
            <a:ext cx="236220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spc="10" dirty="0">
                <a:latin typeface="Times New Roman"/>
                <a:cs typeface="Times New Roman"/>
              </a:rPr>
              <a:t>к</a:t>
            </a:r>
            <a:r>
              <a:rPr sz="1000" spc="-10" dirty="0">
                <a:latin typeface="Times New Roman"/>
                <a:cs typeface="Times New Roman"/>
              </a:rPr>
              <a:t>р</a:t>
            </a:r>
            <a:r>
              <a:rPr sz="1000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84" name="object 184"/>
          <p:cNvGrpSpPr/>
          <p:nvPr/>
        </p:nvGrpSpPr>
        <p:grpSpPr>
          <a:xfrm>
            <a:off x="936920" y="4721015"/>
            <a:ext cx="5232400" cy="1518920"/>
            <a:chOff x="936920" y="4721015"/>
            <a:chExt cx="5232400" cy="1518920"/>
          </a:xfrm>
        </p:grpSpPr>
        <p:sp>
          <p:nvSpPr>
            <p:cNvPr id="185" name="object 185"/>
            <p:cNvSpPr/>
            <p:nvPr/>
          </p:nvSpPr>
          <p:spPr>
            <a:xfrm>
              <a:off x="940305" y="5773673"/>
              <a:ext cx="5225415" cy="462915"/>
            </a:xfrm>
            <a:custGeom>
              <a:avLst/>
              <a:gdLst/>
              <a:ahLst/>
              <a:cxnLst/>
              <a:rect l="l" t="t" r="r" b="b"/>
              <a:pathLst>
                <a:path w="5225415" h="462914">
                  <a:moveTo>
                    <a:pt x="0" y="168402"/>
                  </a:moveTo>
                  <a:lnTo>
                    <a:pt x="198120" y="0"/>
                  </a:lnTo>
                </a:path>
                <a:path w="5225415" h="462914">
                  <a:moveTo>
                    <a:pt x="1064516" y="168402"/>
                  </a:moveTo>
                  <a:lnTo>
                    <a:pt x="2528318" y="462534"/>
                  </a:lnTo>
                </a:path>
                <a:path w="5225415" h="462914">
                  <a:moveTo>
                    <a:pt x="5225036" y="199644"/>
                  </a:moveTo>
                  <a:lnTo>
                    <a:pt x="5105402" y="142494"/>
                  </a:lnTo>
                </a:path>
                <a:path w="5225415" h="462914">
                  <a:moveTo>
                    <a:pt x="4251200" y="88392"/>
                  </a:moveTo>
                  <a:lnTo>
                    <a:pt x="2790446" y="462534"/>
                  </a:lnTo>
                </a:path>
                <a:path w="5225415" h="462914">
                  <a:moveTo>
                    <a:pt x="2599184" y="199644"/>
                  </a:moveTo>
                  <a:lnTo>
                    <a:pt x="2631950" y="462534"/>
                  </a:lnTo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059944" y="5381243"/>
              <a:ext cx="401955" cy="515620"/>
            </a:xfrm>
            <a:custGeom>
              <a:avLst/>
              <a:gdLst/>
              <a:ahLst/>
              <a:cxnLst/>
              <a:rect l="l" t="t" r="r" b="b"/>
              <a:pathLst>
                <a:path w="401955" h="515620">
                  <a:moveTo>
                    <a:pt x="311655" y="0"/>
                  </a:moveTo>
                  <a:lnTo>
                    <a:pt x="213357" y="229362"/>
                  </a:lnTo>
                  <a:lnTo>
                    <a:pt x="140205" y="229362"/>
                  </a:lnTo>
                  <a:lnTo>
                    <a:pt x="112770" y="328422"/>
                  </a:lnTo>
                  <a:lnTo>
                    <a:pt x="0" y="392430"/>
                  </a:lnTo>
                  <a:lnTo>
                    <a:pt x="24382" y="464058"/>
                  </a:lnTo>
                  <a:lnTo>
                    <a:pt x="112770" y="515112"/>
                  </a:lnTo>
                  <a:lnTo>
                    <a:pt x="140205" y="438150"/>
                  </a:lnTo>
                  <a:lnTo>
                    <a:pt x="311655" y="392430"/>
                  </a:lnTo>
                  <a:lnTo>
                    <a:pt x="355851" y="392430"/>
                  </a:lnTo>
                  <a:lnTo>
                    <a:pt x="311655" y="267462"/>
                  </a:lnTo>
                  <a:lnTo>
                    <a:pt x="401571" y="54864"/>
                  </a:lnTo>
                  <a:lnTo>
                    <a:pt x="3116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059944" y="5381243"/>
              <a:ext cx="401955" cy="515620"/>
            </a:xfrm>
            <a:custGeom>
              <a:avLst/>
              <a:gdLst/>
              <a:ahLst/>
              <a:cxnLst/>
              <a:rect l="l" t="t" r="r" b="b"/>
              <a:pathLst>
                <a:path w="401955" h="515620">
                  <a:moveTo>
                    <a:pt x="0" y="392430"/>
                  </a:moveTo>
                  <a:lnTo>
                    <a:pt x="112770" y="328422"/>
                  </a:lnTo>
                  <a:lnTo>
                    <a:pt x="140205" y="229362"/>
                  </a:lnTo>
                  <a:lnTo>
                    <a:pt x="213357" y="229362"/>
                  </a:lnTo>
                  <a:lnTo>
                    <a:pt x="311655" y="0"/>
                  </a:lnTo>
                  <a:lnTo>
                    <a:pt x="401571" y="54864"/>
                  </a:lnTo>
                  <a:lnTo>
                    <a:pt x="311655" y="267462"/>
                  </a:lnTo>
                  <a:lnTo>
                    <a:pt x="355851" y="392430"/>
                  </a:lnTo>
                  <a:lnTo>
                    <a:pt x="311655" y="392430"/>
                  </a:lnTo>
                  <a:lnTo>
                    <a:pt x="140205" y="438150"/>
                  </a:lnTo>
                  <a:lnTo>
                    <a:pt x="112770" y="515112"/>
                  </a:lnTo>
                  <a:lnTo>
                    <a:pt x="24382" y="464058"/>
                  </a:lnTo>
                  <a:lnTo>
                    <a:pt x="0" y="392430"/>
                  </a:lnTo>
                  <a:close/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608581" y="5474969"/>
              <a:ext cx="314960" cy="576580"/>
            </a:xfrm>
            <a:custGeom>
              <a:avLst/>
              <a:gdLst/>
              <a:ahLst/>
              <a:cxnLst/>
              <a:rect l="l" t="t" r="r" b="b"/>
              <a:pathLst>
                <a:path w="314960" h="576579">
                  <a:moveTo>
                    <a:pt x="179832" y="0"/>
                  </a:moveTo>
                  <a:lnTo>
                    <a:pt x="158496" y="23622"/>
                  </a:lnTo>
                  <a:lnTo>
                    <a:pt x="127254" y="48768"/>
                  </a:lnTo>
                  <a:lnTo>
                    <a:pt x="83058" y="48768"/>
                  </a:lnTo>
                  <a:lnTo>
                    <a:pt x="38100" y="23622"/>
                  </a:lnTo>
                  <a:lnTo>
                    <a:pt x="0" y="23622"/>
                  </a:lnTo>
                  <a:lnTo>
                    <a:pt x="26670" y="78486"/>
                  </a:lnTo>
                  <a:lnTo>
                    <a:pt x="67056" y="96012"/>
                  </a:lnTo>
                  <a:lnTo>
                    <a:pt x="102108" y="135636"/>
                  </a:lnTo>
                  <a:lnTo>
                    <a:pt x="86106" y="159258"/>
                  </a:lnTo>
                  <a:lnTo>
                    <a:pt x="59436" y="195072"/>
                  </a:lnTo>
                  <a:lnTo>
                    <a:pt x="54102" y="218694"/>
                  </a:lnTo>
                  <a:lnTo>
                    <a:pt x="86106" y="256032"/>
                  </a:lnTo>
                  <a:lnTo>
                    <a:pt x="83058" y="344424"/>
                  </a:lnTo>
                  <a:lnTo>
                    <a:pt x="64008" y="387096"/>
                  </a:lnTo>
                  <a:lnTo>
                    <a:pt x="56388" y="441198"/>
                  </a:lnTo>
                  <a:lnTo>
                    <a:pt x="77724" y="467106"/>
                  </a:lnTo>
                  <a:lnTo>
                    <a:pt x="54102" y="576072"/>
                  </a:lnTo>
                  <a:lnTo>
                    <a:pt x="179832" y="576072"/>
                  </a:lnTo>
                  <a:lnTo>
                    <a:pt x="158496" y="528066"/>
                  </a:lnTo>
                  <a:lnTo>
                    <a:pt x="179832" y="441198"/>
                  </a:lnTo>
                  <a:lnTo>
                    <a:pt x="225552" y="421386"/>
                  </a:lnTo>
                  <a:lnTo>
                    <a:pt x="300228" y="421386"/>
                  </a:lnTo>
                  <a:lnTo>
                    <a:pt x="314706" y="387096"/>
                  </a:lnTo>
                  <a:lnTo>
                    <a:pt x="263652" y="370332"/>
                  </a:lnTo>
                  <a:lnTo>
                    <a:pt x="211074" y="370332"/>
                  </a:lnTo>
                  <a:lnTo>
                    <a:pt x="211074" y="298704"/>
                  </a:lnTo>
                  <a:lnTo>
                    <a:pt x="179832" y="298704"/>
                  </a:lnTo>
                  <a:lnTo>
                    <a:pt x="179832" y="195072"/>
                  </a:lnTo>
                  <a:lnTo>
                    <a:pt x="211074" y="135636"/>
                  </a:lnTo>
                  <a:lnTo>
                    <a:pt x="230886" y="48768"/>
                  </a:lnTo>
                  <a:lnTo>
                    <a:pt x="1798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608581" y="5474969"/>
              <a:ext cx="314960" cy="576580"/>
            </a:xfrm>
            <a:custGeom>
              <a:avLst/>
              <a:gdLst/>
              <a:ahLst/>
              <a:cxnLst/>
              <a:rect l="l" t="t" r="r" b="b"/>
              <a:pathLst>
                <a:path w="314960" h="576579">
                  <a:moveTo>
                    <a:pt x="54102" y="576072"/>
                  </a:moveTo>
                  <a:lnTo>
                    <a:pt x="77724" y="467106"/>
                  </a:lnTo>
                  <a:lnTo>
                    <a:pt x="56388" y="441198"/>
                  </a:lnTo>
                  <a:lnTo>
                    <a:pt x="64008" y="387096"/>
                  </a:lnTo>
                  <a:lnTo>
                    <a:pt x="83058" y="344424"/>
                  </a:lnTo>
                  <a:lnTo>
                    <a:pt x="86106" y="256032"/>
                  </a:lnTo>
                  <a:lnTo>
                    <a:pt x="54102" y="218694"/>
                  </a:lnTo>
                  <a:lnTo>
                    <a:pt x="59436" y="195072"/>
                  </a:lnTo>
                  <a:lnTo>
                    <a:pt x="86106" y="159258"/>
                  </a:lnTo>
                  <a:lnTo>
                    <a:pt x="102108" y="135636"/>
                  </a:lnTo>
                  <a:lnTo>
                    <a:pt x="67056" y="96012"/>
                  </a:lnTo>
                  <a:lnTo>
                    <a:pt x="26670" y="78486"/>
                  </a:lnTo>
                  <a:lnTo>
                    <a:pt x="0" y="23622"/>
                  </a:lnTo>
                  <a:lnTo>
                    <a:pt x="38100" y="23622"/>
                  </a:lnTo>
                  <a:lnTo>
                    <a:pt x="83058" y="48768"/>
                  </a:lnTo>
                  <a:lnTo>
                    <a:pt x="127254" y="48768"/>
                  </a:lnTo>
                  <a:lnTo>
                    <a:pt x="158496" y="23622"/>
                  </a:lnTo>
                  <a:lnTo>
                    <a:pt x="179832" y="0"/>
                  </a:lnTo>
                  <a:lnTo>
                    <a:pt x="230886" y="48768"/>
                  </a:lnTo>
                  <a:lnTo>
                    <a:pt x="211074" y="135636"/>
                  </a:lnTo>
                  <a:lnTo>
                    <a:pt x="179832" y="195072"/>
                  </a:lnTo>
                  <a:lnTo>
                    <a:pt x="179832" y="298704"/>
                  </a:lnTo>
                  <a:lnTo>
                    <a:pt x="211074" y="298704"/>
                  </a:lnTo>
                  <a:lnTo>
                    <a:pt x="211074" y="370332"/>
                  </a:lnTo>
                  <a:lnTo>
                    <a:pt x="263652" y="370332"/>
                  </a:lnTo>
                  <a:lnTo>
                    <a:pt x="314706" y="387096"/>
                  </a:lnTo>
                  <a:lnTo>
                    <a:pt x="300228" y="421386"/>
                  </a:lnTo>
                  <a:lnTo>
                    <a:pt x="225552" y="421386"/>
                  </a:lnTo>
                  <a:lnTo>
                    <a:pt x="179832" y="441198"/>
                  </a:lnTo>
                  <a:lnTo>
                    <a:pt x="158496" y="528066"/>
                  </a:lnTo>
                  <a:lnTo>
                    <a:pt x="179832" y="576072"/>
                  </a:lnTo>
                  <a:lnTo>
                    <a:pt x="54102" y="576072"/>
                  </a:lnTo>
                  <a:close/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732451" y="5841917"/>
              <a:ext cx="153835" cy="103543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1948433" y="5312663"/>
              <a:ext cx="321310" cy="549910"/>
            </a:xfrm>
            <a:custGeom>
              <a:avLst/>
              <a:gdLst/>
              <a:ahLst/>
              <a:cxnLst/>
              <a:rect l="l" t="t" r="r" b="b"/>
              <a:pathLst>
                <a:path w="321310" h="549910">
                  <a:moveTo>
                    <a:pt x="86868" y="0"/>
                  </a:moveTo>
                  <a:lnTo>
                    <a:pt x="86868" y="25146"/>
                  </a:lnTo>
                  <a:lnTo>
                    <a:pt x="86868" y="96774"/>
                  </a:lnTo>
                  <a:lnTo>
                    <a:pt x="61722" y="123444"/>
                  </a:lnTo>
                  <a:lnTo>
                    <a:pt x="2286" y="140970"/>
                  </a:lnTo>
                  <a:lnTo>
                    <a:pt x="0" y="185928"/>
                  </a:lnTo>
                  <a:lnTo>
                    <a:pt x="61722" y="185928"/>
                  </a:lnTo>
                  <a:lnTo>
                    <a:pt x="61722" y="272796"/>
                  </a:lnTo>
                  <a:lnTo>
                    <a:pt x="56388" y="381000"/>
                  </a:lnTo>
                  <a:lnTo>
                    <a:pt x="56388" y="413004"/>
                  </a:lnTo>
                  <a:lnTo>
                    <a:pt x="86868" y="461010"/>
                  </a:lnTo>
                  <a:lnTo>
                    <a:pt x="111252" y="486156"/>
                  </a:lnTo>
                  <a:lnTo>
                    <a:pt x="86868" y="506730"/>
                  </a:lnTo>
                  <a:lnTo>
                    <a:pt x="131064" y="532638"/>
                  </a:lnTo>
                  <a:lnTo>
                    <a:pt x="234696" y="549402"/>
                  </a:lnTo>
                  <a:lnTo>
                    <a:pt x="264414" y="506730"/>
                  </a:lnTo>
                  <a:lnTo>
                    <a:pt x="320802" y="461010"/>
                  </a:lnTo>
                  <a:lnTo>
                    <a:pt x="211074" y="397002"/>
                  </a:lnTo>
                  <a:lnTo>
                    <a:pt x="183642" y="284226"/>
                  </a:lnTo>
                  <a:lnTo>
                    <a:pt x="192024" y="185928"/>
                  </a:lnTo>
                  <a:lnTo>
                    <a:pt x="154686" y="162306"/>
                  </a:lnTo>
                  <a:lnTo>
                    <a:pt x="211074" y="68580"/>
                  </a:lnTo>
                  <a:lnTo>
                    <a:pt x="183642" y="54102"/>
                  </a:lnTo>
                  <a:lnTo>
                    <a:pt x="154686" y="68580"/>
                  </a:lnTo>
                  <a:lnTo>
                    <a:pt x="131064" y="22098"/>
                  </a:lnTo>
                  <a:lnTo>
                    <a:pt x="868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948433" y="5312663"/>
              <a:ext cx="321310" cy="549910"/>
            </a:xfrm>
            <a:custGeom>
              <a:avLst/>
              <a:gdLst/>
              <a:ahLst/>
              <a:cxnLst/>
              <a:rect l="l" t="t" r="r" b="b"/>
              <a:pathLst>
                <a:path w="321310" h="549910">
                  <a:moveTo>
                    <a:pt x="86868" y="25146"/>
                  </a:moveTo>
                  <a:lnTo>
                    <a:pt x="86868" y="96774"/>
                  </a:lnTo>
                  <a:lnTo>
                    <a:pt x="61722" y="123444"/>
                  </a:lnTo>
                  <a:lnTo>
                    <a:pt x="2286" y="140970"/>
                  </a:lnTo>
                  <a:lnTo>
                    <a:pt x="0" y="185928"/>
                  </a:lnTo>
                  <a:lnTo>
                    <a:pt x="61722" y="185928"/>
                  </a:lnTo>
                  <a:lnTo>
                    <a:pt x="61722" y="272796"/>
                  </a:lnTo>
                  <a:lnTo>
                    <a:pt x="56388" y="381000"/>
                  </a:lnTo>
                  <a:lnTo>
                    <a:pt x="56388" y="413004"/>
                  </a:lnTo>
                  <a:lnTo>
                    <a:pt x="86868" y="461010"/>
                  </a:lnTo>
                  <a:lnTo>
                    <a:pt x="111252" y="486156"/>
                  </a:lnTo>
                  <a:lnTo>
                    <a:pt x="86868" y="506730"/>
                  </a:lnTo>
                  <a:lnTo>
                    <a:pt x="131064" y="532638"/>
                  </a:lnTo>
                  <a:lnTo>
                    <a:pt x="234696" y="549402"/>
                  </a:lnTo>
                  <a:lnTo>
                    <a:pt x="264414" y="506730"/>
                  </a:lnTo>
                  <a:lnTo>
                    <a:pt x="320802" y="461010"/>
                  </a:lnTo>
                  <a:lnTo>
                    <a:pt x="211074" y="397002"/>
                  </a:lnTo>
                  <a:lnTo>
                    <a:pt x="183642" y="284226"/>
                  </a:lnTo>
                  <a:lnTo>
                    <a:pt x="192024" y="185928"/>
                  </a:lnTo>
                  <a:lnTo>
                    <a:pt x="154686" y="162306"/>
                  </a:lnTo>
                  <a:lnTo>
                    <a:pt x="211074" y="68580"/>
                  </a:lnTo>
                  <a:lnTo>
                    <a:pt x="183642" y="54102"/>
                  </a:lnTo>
                  <a:lnTo>
                    <a:pt x="154686" y="68580"/>
                  </a:lnTo>
                  <a:lnTo>
                    <a:pt x="131064" y="22098"/>
                  </a:lnTo>
                  <a:lnTo>
                    <a:pt x="86868" y="0"/>
                  </a:lnTo>
                  <a:lnTo>
                    <a:pt x="86868" y="25146"/>
                  </a:lnTo>
                  <a:close/>
                </a:path>
              </a:pathLst>
            </a:custGeom>
            <a:ln w="6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12180" y="4721015"/>
              <a:ext cx="110403" cy="245275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47060" y="4752257"/>
              <a:ext cx="172120" cy="98209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2200224" y="4801787"/>
              <a:ext cx="193840" cy="173647"/>
            </a:xfrm>
            <a:prstGeom prst="rect">
              <a:avLst/>
            </a:prstGeom>
          </p:spPr>
        </p:pic>
      </p:grpSp>
      <p:sp>
        <p:nvSpPr>
          <p:cNvPr id="196" name="object 196"/>
          <p:cNvSpPr txBox="1"/>
          <p:nvPr/>
        </p:nvSpPr>
        <p:spPr>
          <a:xfrm>
            <a:off x="707390" y="6238962"/>
            <a:ext cx="5786120" cy="160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0480" algn="ctr">
              <a:lnSpc>
                <a:spcPct val="100000"/>
              </a:lnSpc>
              <a:spcBef>
                <a:spcPts val="105"/>
              </a:spcBef>
            </a:pPr>
            <a:r>
              <a:rPr sz="1000" dirty="0">
                <a:latin typeface="Times New Roman"/>
                <a:cs typeface="Times New Roman"/>
              </a:rPr>
              <a:t>Евт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=крА+крВ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88265" algn="ctr">
              <a:lnSpc>
                <a:spcPct val="100000"/>
              </a:lnSpc>
              <a:tabLst>
                <a:tab pos="2066925" algn="l"/>
                <a:tab pos="4142740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2.9.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відсутністю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 стані: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доевтектичний,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евтектичний,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заевтектичний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проведенні </a:t>
            </a:r>
            <a:r>
              <a:rPr sz="1200" spc="-5" dirty="0">
                <a:latin typeface="Times New Roman"/>
                <a:cs typeface="Times New Roman"/>
              </a:rPr>
              <a:t>кількісного структурно-фазового аналізу конода, яка проведена </a:t>
            </a:r>
            <a:r>
              <a:rPr sz="1200" dirty="0">
                <a:latin typeface="Times New Roman"/>
                <a:cs typeface="Times New Roman"/>
              </a:rPr>
              <a:t> через </a:t>
            </a:r>
            <a:r>
              <a:rPr sz="1200" spc="-5" dirty="0">
                <a:latin typeface="Times New Roman"/>
                <a:cs typeface="Times New Roman"/>
              </a:rPr>
              <a:t>задану точку, перетинає лінію </a:t>
            </a:r>
            <a:r>
              <a:rPr sz="1200" dirty="0">
                <a:latin typeface="Times New Roman"/>
                <a:cs typeface="Times New Roman"/>
              </a:rPr>
              <a:t>ліквідус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осі </a:t>
            </a:r>
            <a:r>
              <a:rPr sz="1200" spc="-5" dirty="0">
                <a:latin typeface="Times New Roman"/>
                <a:cs typeface="Times New Roman"/>
              </a:rPr>
              <a:t>компонентів, тому </a:t>
            </a:r>
            <a:r>
              <a:rPr sz="1200" dirty="0">
                <a:latin typeface="Times New Roman"/>
                <a:cs typeface="Times New Roman"/>
              </a:rPr>
              <a:t>склад </a:t>
            </a:r>
            <a:r>
              <a:rPr sz="1200" spc="-5" dirty="0">
                <a:latin typeface="Times New Roman"/>
                <a:cs typeface="Times New Roman"/>
              </a:rPr>
              <a:t>твердої фа- </a:t>
            </a:r>
            <a:r>
              <a:rPr sz="1200" dirty="0">
                <a:latin typeface="Times New Roman"/>
                <a:cs typeface="Times New Roman"/>
              </a:rPr>
              <a:t> зи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100 % </a:t>
            </a:r>
            <a:r>
              <a:rPr sz="1200" spc="-5" dirty="0">
                <a:latin typeface="Times New Roman"/>
                <a:cs typeface="Times New Roman"/>
              </a:rPr>
              <a:t>компонента А,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100 %</a:t>
            </a:r>
            <a:r>
              <a:rPr sz="1200" spc="-5" dirty="0">
                <a:latin typeface="Times New Roman"/>
                <a:cs typeface="Times New Roman"/>
              </a:rPr>
              <a:t> компонента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707398" y="8288532"/>
            <a:ext cx="5786120" cy="96139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859280" marR="5080" indent="610235">
              <a:lnSpc>
                <a:spcPts val="1380"/>
              </a:lnSpc>
              <a:spcBef>
                <a:spcPts val="195"/>
              </a:spcBef>
            </a:pPr>
            <a:r>
              <a:rPr sz="1200" b="1" i="1" dirty="0">
                <a:latin typeface="Times New Roman"/>
                <a:cs typeface="Times New Roman"/>
              </a:rPr>
              <a:t>ДІАГРАМА </a:t>
            </a:r>
            <a:r>
              <a:rPr sz="1200" b="1" i="1" spc="-5" dirty="0">
                <a:latin typeface="Times New Roman"/>
                <a:cs typeface="Times New Roman"/>
              </a:rPr>
              <a:t>СТАНУ СПЛАВІВ </a:t>
            </a:r>
            <a:r>
              <a:rPr sz="1200" b="1" i="1" dirty="0">
                <a:latin typeface="Times New Roman"/>
                <a:cs typeface="Times New Roman"/>
              </a:rPr>
              <a:t>З </a:t>
            </a:r>
            <a:r>
              <a:rPr sz="1200" b="1" i="1" spc="-5" dirty="0">
                <a:latin typeface="Times New Roman"/>
                <a:cs typeface="Times New Roman"/>
              </a:rPr>
              <a:t>ОБМЕЖЕНОЮ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РОЗЧИННІСТЮ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КОМПОНЕНТІВ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У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ТВЕРДОМУ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СТАНІ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Діаграма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обмеженою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розчинністю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компонентів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криві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типових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цієї </a:t>
            </a:r>
            <a:r>
              <a:rPr sz="1200" spc="-5" dirty="0">
                <a:latin typeface="Times New Roman"/>
                <a:cs typeface="Times New Roman"/>
              </a:rPr>
              <a:t>системи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2.10.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405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193040" algn="just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7.2.1. Механізм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перетворень</a:t>
            </a:r>
            <a:endParaRPr sz="10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аустеніт.............................................................................................................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129</a:t>
            </a:r>
            <a:endParaRPr sz="1000">
              <a:latin typeface="Times New Roman"/>
              <a:cs typeface="Times New Roman"/>
            </a:endParaRPr>
          </a:p>
          <a:p>
            <a:pPr marL="300355" marR="6350" algn="just">
              <a:lnSpc>
                <a:spcPct val="112500"/>
              </a:lnSpc>
            </a:pPr>
            <a:r>
              <a:rPr sz="1000" spc="-5" dirty="0">
                <a:latin typeface="Times New Roman"/>
                <a:cs typeface="Times New Roman"/>
              </a:rPr>
              <a:t>Перетворення аустеніту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перліт при повільному охолодженні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 132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 аустеніту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мартенсит при високих швидкостях охолодження </a:t>
            </a:r>
            <a:r>
              <a:rPr sz="1000" dirty="0">
                <a:latin typeface="Times New Roman"/>
                <a:cs typeface="Times New Roman"/>
              </a:rPr>
              <a:t>................................... 135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</a:t>
            </a:r>
            <a:r>
              <a:rPr sz="1000" dirty="0">
                <a:latin typeface="Times New Roman"/>
                <a:cs typeface="Times New Roman"/>
              </a:rPr>
              <a:t>р</a:t>
            </a:r>
            <a:r>
              <a:rPr sz="1000" spc="-5" dirty="0">
                <a:latin typeface="Times New Roman"/>
                <a:cs typeface="Times New Roman"/>
              </a:rPr>
              <a:t>етво</a:t>
            </a:r>
            <a:r>
              <a:rPr sz="1000" dirty="0">
                <a:latin typeface="Times New Roman"/>
                <a:cs typeface="Times New Roman"/>
              </a:rPr>
              <a:t>р</a:t>
            </a:r>
            <a:r>
              <a:rPr sz="1000" spc="-5" dirty="0">
                <a:latin typeface="Times New Roman"/>
                <a:cs typeface="Times New Roman"/>
              </a:rPr>
              <a:t>енн</a:t>
            </a:r>
            <a:r>
              <a:rPr sz="1000" dirty="0">
                <a:latin typeface="Times New Roman"/>
                <a:cs typeface="Times New Roman"/>
              </a:rPr>
              <a:t>я м</a:t>
            </a:r>
            <a:r>
              <a:rPr sz="1000" spc="-10" dirty="0">
                <a:latin typeface="Times New Roman"/>
                <a:cs typeface="Times New Roman"/>
              </a:rPr>
              <a:t>а</a:t>
            </a:r>
            <a:r>
              <a:rPr sz="1000" dirty="0">
                <a:latin typeface="Times New Roman"/>
                <a:cs typeface="Times New Roman"/>
              </a:rPr>
              <a:t>ртенситу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пе</a:t>
            </a:r>
            <a:r>
              <a:rPr sz="1000" dirty="0">
                <a:latin typeface="Times New Roman"/>
                <a:cs typeface="Times New Roman"/>
              </a:rPr>
              <a:t>р</a:t>
            </a:r>
            <a:r>
              <a:rPr sz="1000" spc="-5" dirty="0">
                <a:latin typeface="Times New Roman"/>
                <a:cs typeface="Times New Roman"/>
              </a:rPr>
              <a:t>лі</a:t>
            </a:r>
            <a:r>
              <a:rPr sz="1000" dirty="0">
                <a:latin typeface="Times New Roman"/>
                <a:cs typeface="Times New Roman"/>
              </a:rPr>
              <a:t>т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138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ts val="1175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7.3.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МОЖЛИВОСТІ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 ОСОБЛИВОСТІ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ВІДПАЛУ,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НОРМАЛІЗАЦІЇ,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ГАРТУ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ВІДПУСКУ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139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7.4.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НОРМАЛІЗАЦІЯ: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ПРИЗНАЧЕННЯ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РЕЖИМИ</a:t>
            </a:r>
            <a:r>
              <a:rPr sz="1000" spc="-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141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7.4.1.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першого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роду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141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7.4.2.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Відпал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другого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роду...........................................................................................................................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141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7.5. </a:t>
            </a:r>
            <a:r>
              <a:rPr sz="1000" dirty="0">
                <a:latin typeface="Times New Roman"/>
                <a:cs typeface="Times New Roman"/>
              </a:rPr>
              <a:t>Загартування.............................................................................................................................................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143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7.5.1.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загартуванні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144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7.5.2.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Способи</a:t>
            </a:r>
            <a:r>
              <a:rPr sz="1000" dirty="0">
                <a:latin typeface="Times New Roman"/>
                <a:cs typeface="Times New Roman"/>
              </a:rPr>
              <a:t> загартування........................................................................................................................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146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7.6.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КРИХКІСТЬ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147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ит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н</a:t>
            </a:r>
            <a:r>
              <a:rPr sz="1000" i="1" dirty="0">
                <a:latin typeface="Times New Roman"/>
                <a:cs typeface="Times New Roman"/>
              </a:rPr>
              <a:t>я </a:t>
            </a:r>
            <a:r>
              <a:rPr sz="1000" i="1" spc="-5" dirty="0">
                <a:latin typeface="Times New Roman"/>
                <a:cs typeface="Times New Roman"/>
              </a:rPr>
              <a:t>дл</a:t>
            </a:r>
            <a:r>
              <a:rPr sz="1000" i="1" dirty="0">
                <a:latin typeface="Times New Roman"/>
                <a:cs typeface="Times New Roman"/>
              </a:rPr>
              <a:t>я</a:t>
            </a:r>
            <a:r>
              <a:rPr sz="1000" i="1" spc="-5" dirty="0">
                <a:latin typeface="Times New Roman"/>
                <a:cs typeface="Times New Roman"/>
              </a:rPr>
              <a:t> само</a:t>
            </a:r>
            <a:r>
              <a:rPr sz="1000" i="1" spc="-10" dirty="0">
                <a:latin typeface="Times New Roman"/>
                <a:cs typeface="Times New Roman"/>
              </a:rPr>
              <a:t>к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нтрол</a:t>
            </a:r>
            <a:r>
              <a:rPr sz="1000" i="1" spc="5" dirty="0">
                <a:latin typeface="Times New Roman"/>
                <a:cs typeface="Times New Roman"/>
              </a:rPr>
              <a:t>ю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148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</a:pPr>
            <a:r>
              <a:rPr sz="1000" b="1" dirty="0">
                <a:latin typeface="Times New Roman"/>
                <a:cs typeface="Times New Roman"/>
              </a:rPr>
              <a:t>8.</a:t>
            </a:r>
            <a:r>
              <a:rPr sz="1000" b="1" spc="-5" dirty="0">
                <a:latin typeface="Times New Roman"/>
                <a:cs typeface="Times New Roman"/>
              </a:rPr>
              <a:t> ХІМІКО-ТЕРМІЧНА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ОБРОБКА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МЕТАЛІВ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ТА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СПЛАВІВ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150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8.1.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ЦЕМЕНТАЦІЯ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150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8.1.1. Цементація</a:t>
            </a:r>
            <a:r>
              <a:rPr sz="1000" dirty="0">
                <a:latin typeface="Times New Roman"/>
                <a:cs typeface="Times New Roman"/>
              </a:rPr>
              <a:t> у </a:t>
            </a:r>
            <a:r>
              <a:rPr sz="1000" spc="-5" dirty="0">
                <a:latin typeface="Times New Roman"/>
                <a:cs typeface="Times New Roman"/>
              </a:rPr>
              <a:t>твердому карбюризаторі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151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8.1.2.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цементація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152</a:t>
            </a:r>
            <a:endParaRPr sz="1000">
              <a:latin typeface="Times New Roman"/>
              <a:cs typeface="Times New Roman"/>
            </a:endParaRPr>
          </a:p>
          <a:p>
            <a:pPr marL="193040" marR="6350" algn="r">
              <a:lnSpc>
                <a:spcPct val="112500"/>
              </a:lnSpc>
            </a:pPr>
            <a:r>
              <a:rPr sz="1000" spc="-5" dirty="0">
                <a:latin typeface="Times New Roman"/>
                <a:cs typeface="Times New Roman"/>
              </a:rPr>
              <a:t>8.1.3. Цементація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киплячому шарі (псевдокиплячому </a:t>
            </a:r>
            <a:r>
              <a:rPr sz="1000" dirty="0">
                <a:latin typeface="Times New Roman"/>
                <a:cs typeface="Times New Roman"/>
              </a:rPr>
              <a:t>середовищі)..................................................... 152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4.</a:t>
            </a:r>
            <a:r>
              <a:rPr sz="1000" spc="-5" dirty="0">
                <a:latin typeface="Times New Roman"/>
                <a:cs typeface="Times New Roman"/>
              </a:rPr>
              <a:t> Ц</a:t>
            </a:r>
            <a:r>
              <a:rPr sz="1000" spc="-10" dirty="0">
                <a:latin typeface="Times New Roman"/>
                <a:cs typeface="Times New Roman"/>
              </a:rPr>
              <a:t>е</a:t>
            </a:r>
            <a:r>
              <a:rPr sz="1000" spc="-5" dirty="0">
                <a:latin typeface="Times New Roman"/>
                <a:cs typeface="Times New Roman"/>
              </a:rPr>
              <a:t>мен</a:t>
            </a:r>
            <a:r>
              <a:rPr sz="1000" spc="-10" dirty="0">
                <a:latin typeface="Times New Roman"/>
                <a:cs typeface="Times New Roman"/>
              </a:rPr>
              <a:t>т</a:t>
            </a:r>
            <a:r>
              <a:rPr sz="1000" spc="-5" dirty="0">
                <a:latin typeface="Times New Roman"/>
                <a:cs typeface="Times New Roman"/>
              </a:rPr>
              <a:t>аці</a:t>
            </a:r>
            <a:r>
              <a:rPr sz="1000" dirty="0">
                <a:latin typeface="Times New Roman"/>
                <a:cs typeface="Times New Roman"/>
              </a:rPr>
              <a:t>я в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ро</a:t>
            </a:r>
            <a:r>
              <a:rPr sz="1000" spc="-10" dirty="0">
                <a:latin typeface="Times New Roman"/>
                <a:cs typeface="Times New Roman"/>
              </a:rPr>
              <a:t>з</a:t>
            </a:r>
            <a:r>
              <a:rPr sz="1000" dirty="0">
                <a:latin typeface="Times New Roman"/>
                <a:cs typeface="Times New Roman"/>
              </a:rPr>
              <a:t>ч</a:t>
            </a:r>
            <a:r>
              <a:rPr sz="1000" spc="-5" dirty="0">
                <a:latin typeface="Times New Roman"/>
                <a:cs typeface="Times New Roman"/>
              </a:rPr>
              <a:t>ина</a:t>
            </a:r>
            <a:r>
              <a:rPr sz="1000" dirty="0">
                <a:latin typeface="Times New Roman"/>
                <a:cs typeface="Times New Roman"/>
              </a:rPr>
              <a:t>х </a:t>
            </a:r>
            <a:r>
              <a:rPr sz="1000" spc="-5" dirty="0">
                <a:latin typeface="Times New Roman"/>
                <a:cs typeface="Times New Roman"/>
              </a:rPr>
              <a:t>елек</a:t>
            </a:r>
            <a:r>
              <a:rPr sz="1000" spc="-10" dirty="0">
                <a:latin typeface="Times New Roman"/>
                <a:cs typeface="Times New Roman"/>
              </a:rPr>
              <a:t>т</a:t>
            </a:r>
            <a:r>
              <a:rPr sz="1000" spc="-5" dirty="0">
                <a:latin typeface="Times New Roman"/>
                <a:cs typeface="Times New Roman"/>
              </a:rPr>
              <a:t>роліті</a:t>
            </a:r>
            <a:r>
              <a:rPr sz="1000" spc="10" dirty="0">
                <a:latin typeface="Times New Roman"/>
                <a:cs typeface="Times New Roman"/>
              </a:rPr>
              <a:t>в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153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8.1.5. Цементація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пастах</a:t>
            </a:r>
            <a:r>
              <a:rPr sz="1000" spc="-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153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8.1.6.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цементованого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шару........................................................................................................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153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8.1.7.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цементації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154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8.2.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АЗОТУВАННЯ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156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8.3.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ЦІАНУВАННЯ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 НІТРОЦЕМЕНТАЦІЯ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8.3.1.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Ціанування</a:t>
            </a:r>
            <a:r>
              <a:rPr sz="1000" spc="-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159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8.3.2.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Нітроцементація</a:t>
            </a:r>
            <a:r>
              <a:rPr sz="1000" spc="-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160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8.4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ДИФУЗІЙНА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МЕТАЛІЗАЦІЯ</a:t>
            </a:r>
            <a:r>
              <a:rPr sz="1000" spc="-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162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8.4.1.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дифузійного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насичення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металами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163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8.4.2.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 дифузійного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насичення</a:t>
            </a:r>
            <a:r>
              <a:rPr sz="1000" dirty="0">
                <a:latin typeface="Times New Roman"/>
                <a:cs typeface="Times New Roman"/>
              </a:rPr>
              <a:t> металами...........................................................................................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164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ит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н</a:t>
            </a:r>
            <a:r>
              <a:rPr sz="1000" i="1" dirty="0">
                <a:latin typeface="Times New Roman"/>
                <a:cs typeface="Times New Roman"/>
              </a:rPr>
              <a:t>я </a:t>
            </a:r>
            <a:r>
              <a:rPr sz="1000" i="1" spc="-5" dirty="0">
                <a:latin typeface="Times New Roman"/>
                <a:cs typeface="Times New Roman"/>
              </a:rPr>
              <a:t>дл</a:t>
            </a:r>
            <a:r>
              <a:rPr sz="1000" i="1" dirty="0">
                <a:latin typeface="Times New Roman"/>
                <a:cs typeface="Times New Roman"/>
              </a:rPr>
              <a:t>я</a:t>
            </a:r>
            <a:r>
              <a:rPr sz="1000" i="1" spc="-5" dirty="0">
                <a:latin typeface="Times New Roman"/>
                <a:cs typeface="Times New Roman"/>
              </a:rPr>
              <a:t> само</a:t>
            </a:r>
            <a:r>
              <a:rPr sz="1000" i="1" spc="-10" dirty="0">
                <a:latin typeface="Times New Roman"/>
                <a:cs typeface="Times New Roman"/>
              </a:rPr>
              <a:t>к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нтрол</a:t>
            </a:r>
            <a:r>
              <a:rPr sz="1000" i="1" spc="5" dirty="0">
                <a:latin typeface="Times New Roman"/>
                <a:cs typeface="Times New Roman"/>
              </a:rPr>
              <a:t>ю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169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dirty="0">
                <a:latin typeface="Times New Roman"/>
                <a:cs typeface="Times New Roman"/>
              </a:rPr>
              <a:t>9.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МЕТОДИ ЗМІЦНЕННЯ МЕТАЛІВ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ТА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СПЛАВІВ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40"/>
              </a:spcBef>
            </a:pPr>
            <a:r>
              <a:rPr sz="1000" b="1" spc="-5" dirty="0">
                <a:latin typeface="Times New Roman"/>
                <a:cs typeface="Times New Roman"/>
              </a:rPr>
              <a:t>9.1.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ТЕРМОМЕХАНІЧНА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СТАЛІ..............................................................................................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170</a:t>
            </a:r>
            <a:endParaRPr sz="10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9.2.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ПОВЕРХНЕВЕ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ЗМІЦНЕННЯ </a:t>
            </a:r>
            <a:r>
              <a:rPr sz="1000" dirty="0">
                <a:latin typeface="Times New Roman"/>
                <a:cs typeface="Times New Roman"/>
              </a:rPr>
              <a:t>СТАЛЕВИХ</a:t>
            </a:r>
            <a:r>
              <a:rPr sz="1000" spc="-5" dirty="0">
                <a:latin typeface="Times New Roman"/>
                <a:cs typeface="Times New Roman"/>
              </a:rPr>
              <a:t> ДЕТАЛЕЙ</a:t>
            </a:r>
            <a:r>
              <a:rPr sz="1000" spc="-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9.2.1.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Загартування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струмами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високої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частоти..........................................................................................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9.2.2.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Газополум’яний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гарт..........................................................................................................................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173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9.3.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СТАРІННЯ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173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9.4.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ХОЛОДОМ</a:t>
            </a:r>
            <a:r>
              <a:rPr sz="1000" spc="-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174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9.5.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ЗМІЦНЕННЯ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МЕТОДОМ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ПЛАСТИЧНОЇ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175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ит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н</a:t>
            </a:r>
            <a:r>
              <a:rPr sz="1000" i="1" dirty="0">
                <a:latin typeface="Times New Roman"/>
                <a:cs typeface="Times New Roman"/>
              </a:rPr>
              <a:t>я </a:t>
            </a:r>
            <a:r>
              <a:rPr sz="1000" i="1" spc="-5" dirty="0">
                <a:latin typeface="Times New Roman"/>
                <a:cs typeface="Times New Roman"/>
              </a:rPr>
              <a:t>дл</a:t>
            </a:r>
            <a:r>
              <a:rPr sz="1000" i="1" dirty="0">
                <a:latin typeface="Times New Roman"/>
                <a:cs typeface="Times New Roman"/>
              </a:rPr>
              <a:t>я</a:t>
            </a:r>
            <a:r>
              <a:rPr sz="1000" i="1" spc="-5" dirty="0">
                <a:latin typeface="Times New Roman"/>
                <a:cs typeface="Times New Roman"/>
              </a:rPr>
              <a:t> само</a:t>
            </a:r>
            <a:r>
              <a:rPr sz="1000" i="1" spc="-10" dirty="0">
                <a:latin typeface="Times New Roman"/>
                <a:cs typeface="Times New Roman"/>
              </a:rPr>
              <a:t>к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нтрол</a:t>
            </a:r>
            <a:r>
              <a:rPr sz="1000" i="1" spc="5" dirty="0">
                <a:latin typeface="Times New Roman"/>
                <a:cs typeface="Times New Roman"/>
              </a:rPr>
              <a:t>ю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175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10. СТАЛІ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176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10.1.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176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10.2.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 ВУГЛЕЦЮ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ДОМІШОК 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177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10.2.1.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сталей............................................................................................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177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10.2.2.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домішок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178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10.3.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179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Вуглецеві сталі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180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304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73247" y="516889"/>
            <a:ext cx="578612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810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R="10795" algn="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Вуглецеві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 звичайної</a:t>
            </a:r>
            <a:r>
              <a:rPr sz="1000" dirty="0">
                <a:latin typeface="Times New Roman"/>
                <a:cs typeface="Times New Roman"/>
              </a:rPr>
              <a:t> якості.............................................................................................................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180</a:t>
            </a:r>
            <a:endParaRPr sz="1000">
              <a:latin typeface="Times New Roman"/>
              <a:cs typeface="Times New Roman"/>
            </a:endParaRPr>
          </a:p>
          <a:p>
            <a:pPr marR="1016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Якісні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вуглецеві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конструкційні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сталі......................................................................................................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181</a:t>
            </a:r>
            <a:endParaRPr sz="1000">
              <a:latin typeface="Times New Roman"/>
              <a:cs typeface="Times New Roman"/>
            </a:endParaRPr>
          </a:p>
          <a:p>
            <a:pPr marR="9525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10.4.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181</a:t>
            </a:r>
            <a:endParaRPr sz="1000">
              <a:latin typeface="Times New Roman"/>
              <a:cs typeface="Times New Roman"/>
            </a:endParaRPr>
          </a:p>
          <a:p>
            <a:pPr marR="10160" algn="r">
              <a:lnSpc>
                <a:spcPct val="100000"/>
              </a:lnSpc>
              <a:spcBef>
                <a:spcPts val="145"/>
              </a:spcBef>
            </a:pPr>
            <a:r>
              <a:rPr sz="1000" dirty="0">
                <a:latin typeface="Times New Roman"/>
                <a:cs typeface="Times New Roman"/>
              </a:rPr>
              <a:t>10.4.1. </a:t>
            </a:r>
            <a:r>
              <a:rPr sz="1000" spc="-5" dirty="0">
                <a:latin typeface="Times New Roman"/>
                <a:cs typeface="Times New Roman"/>
              </a:rPr>
              <a:t>Маркування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183</a:t>
            </a:r>
            <a:endParaRPr sz="1000">
              <a:latin typeface="Times New Roman"/>
              <a:cs typeface="Times New Roman"/>
            </a:endParaRPr>
          </a:p>
          <a:p>
            <a:pPr marR="10160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10.4.2. </a:t>
            </a:r>
            <a:r>
              <a:rPr sz="1000" spc="-5" dirty="0">
                <a:latin typeface="Times New Roman"/>
                <a:cs typeface="Times New Roman"/>
              </a:rPr>
              <a:t>Класифікація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сталей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184</a:t>
            </a:r>
            <a:endParaRPr sz="1000">
              <a:latin typeface="Times New Roman"/>
              <a:cs typeface="Times New Roman"/>
            </a:endParaRPr>
          </a:p>
          <a:p>
            <a:pPr marR="952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10.4.3.</a:t>
            </a:r>
            <a:r>
              <a:rPr sz="1000" spc="-5" dirty="0">
                <a:latin typeface="Times New Roman"/>
                <a:cs typeface="Times New Roman"/>
              </a:rPr>
              <a:t> Розподіл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сталях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185</a:t>
            </a:r>
            <a:endParaRPr sz="1000">
              <a:latin typeface="Times New Roman"/>
              <a:cs typeface="Times New Roman"/>
            </a:endParaRPr>
          </a:p>
          <a:p>
            <a:pPr marR="8890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10.4.4.</a:t>
            </a:r>
            <a:r>
              <a:rPr sz="1000" spc="-5" dirty="0">
                <a:latin typeface="Times New Roman"/>
                <a:cs typeface="Times New Roman"/>
              </a:rPr>
              <a:t> Вплив легуючих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властивості</a:t>
            </a:r>
            <a:r>
              <a:rPr sz="1000" dirty="0">
                <a:latin typeface="Times New Roman"/>
                <a:cs typeface="Times New Roman"/>
              </a:rPr>
              <a:t> сталі...........................................................................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186</a:t>
            </a:r>
            <a:endParaRPr sz="1000">
              <a:latin typeface="Times New Roman"/>
              <a:cs typeface="Times New Roman"/>
            </a:endParaRPr>
          </a:p>
          <a:p>
            <a:pPr marR="952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10.4.5.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поліморфізм заліза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186</a:t>
            </a:r>
            <a:endParaRPr sz="1000">
              <a:latin typeface="Times New Roman"/>
              <a:cs typeface="Times New Roman"/>
            </a:endParaRPr>
          </a:p>
          <a:p>
            <a:pPr marL="189230" algn="just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10.4.6.</a:t>
            </a:r>
            <a:r>
              <a:rPr sz="1000" spc="-5" dirty="0">
                <a:latin typeface="Times New Roman"/>
                <a:cs typeface="Times New Roman"/>
              </a:rPr>
              <a:t> Вплив легуючих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endParaRPr sz="1000">
              <a:latin typeface="Times New Roman"/>
              <a:cs typeface="Times New Roman"/>
            </a:endParaRPr>
          </a:p>
          <a:p>
            <a:pPr marL="297180" marR="8255" indent="-635" algn="just">
              <a:lnSpc>
                <a:spcPct val="1122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Вплив легуючих елементів на перетворення перліту </a:t>
            </a:r>
            <a:r>
              <a:rPr sz="1000" dirty="0">
                <a:latin typeface="Times New Roman"/>
                <a:cs typeface="Times New Roman"/>
              </a:rPr>
              <a:t>в аустеніт.......................................................... 187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 легуючих елементів на перетворення переохолодженого аустеніту </a:t>
            </a:r>
            <a:r>
              <a:rPr sz="1000" dirty="0">
                <a:latin typeface="Times New Roman"/>
                <a:cs typeface="Times New Roman"/>
              </a:rPr>
              <a:t>....................................... 187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мартенситне</a:t>
            </a:r>
            <a:r>
              <a:rPr sz="1000" dirty="0">
                <a:latin typeface="Times New Roman"/>
                <a:cs typeface="Times New Roman"/>
              </a:rPr>
              <a:t> перетворення...................................................................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188</a:t>
            </a:r>
            <a:endParaRPr sz="1000">
              <a:latin typeface="Times New Roman"/>
              <a:cs typeface="Times New Roman"/>
            </a:endParaRPr>
          </a:p>
          <a:p>
            <a:pPr marR="762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легуючих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відпуску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189</a:t>
            </a:r>
            <a:endParaRPr sz="10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10.5.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СТАЛІ, ЩО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ЦЕМЕНТУЮТЬСЯ..........................................................................................................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189</a:t>
            </a:r>
            <a:endParaRPr sz="1000">
              <a:latin typeface="Times New Roman"/>
              <a:cs typeface="Times New Roman"/>
            </a:endParaRPr>
          </a:p>
          <a:p>
            <a:pPr marR="762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10.6.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ПОЛІПШУВАННІ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190</a:t>
            </a:r>
            <a:endParaRPr sz="1000">
              <a:latin typeface="Times New Roman"/>
              <a:cs typeface="Times New Roman"/>
            </a:endParaRPr>
          </a:p>
          <a:p>
            <a:pPr marR="7620" algn="r">
              <a:lnSpc>
                <a:spcPct val="100000"/>
              </a:lnSpc>
              <a:spcBef>
                <a:spcPts val="150"/>
              </a:spcBef>
            </a:pPr>
            <a:r>
              <a:rPr sz="1000" b="1" dirty="0">
                <a:latin typeface="Times New Roman"/>
                <a:cs typeface="Times New Roman"/>
              </a:rPr>
              <a:t>10.7. </a:t>
            </a:r>
            <a:r>
              <a:rPr sz="1000" spc="-5" dirty="0">
                <a:latin typeface="Times New Roman"/>
                <a:cs typeface="Times New Roman"/>
              </a:rPr>
              <a:t>ВИСОКОМІЦНІ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СТАЛІ........................................................................................................................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191</a:t>
            </a:r>
            <a:endParaRPr sz="10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10.8.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ПРУЖИННІ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СТАЛІ...............................................................................................................................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191</a:t>
            </a:r>
            <a:endParaRPr sz="10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  <a:spcBef>
                <a:spcPts val="145"/>
              </a:spcBef>
            </a:pPr>
            <a:r>
              <a:rPr sz="1000" b="1" spc="-5" dirty="0">
                <a:latin typeface="Times New Roman"/>
                <a:cs typeface="Times New Roman"/>
              </a:rPr>
              <a:t>10.9.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КУЛЬКОПІДШИПНИКОВІ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192</a:t>
            </a:r>
            <a:endParaRPr sz="1000">
              <a:latin typeface="Times New Roman"/>
              <a:cs typeface="Times New Roman"/>
            </a:endParaRPr>
          </a:p>
          <a:p>
            <a:pPr marL="100330" marR="5715" indent="-635" algn="just">
              <a:lnSpc>
                <a:spcPct val="112500"/>
              </a:lnSpc>
            </a:pPr>
            <a:r>
              <a:rPr sz="1000" b="1" spc="-5" dirty="0">
                <a:latin typeface="Times New Roman"/>
                <a:cs typeface="Times New Roman"/>
              </a:rPr>
              <a:t>10.10. </a:t>
            </a:r>
            <a:r>
              <a:rPr sz="1000" spc="-5" dirty="0">
                <a:latin typeface="Times New Roman"/>
                <a:cs typeface="Times New Roman"/>
              </a:rPr>
              <a:t>СТАЛІ ДЛЯ ВИРОБІВ, ЩО ПРАЦЮЮТЬ ПРИ НИЗЬКИХ ТЕМПЕРАТУРАХ.......................... </a:t>
            </a:r>
            <a:r>
              <a:rPr sz="1000" dirty="0">
                <a:latin typeface="Times New Roman"/>
                <a:cs typeface="Times New Roman"/>
              </a:rPr>
              <a:t>193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10.11. </a:t>
            </a:r>
            <a:r>
              <a:rPr sz="1000" spc="-5" dirty="0">
                <a:latin typeface="Times New Roman"/>
                <a:cs typeface="Times New Roman"/>
              </a:rPr>
              <a:t>ЗНОСОСТІЙКІ </a:t>
            </a:r>
            <a:r>
              <a:rPr sz="1000" dirty="0">
                <a:latin typeface="Times New Roman"/>
                <a:cs typeface="Times New Roman"/>
              </a:rPr>
              <a:t>СТАЛІ........................................................................................................................ 193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10.12. </a:t>
            </a:r>
            <a:r>
              <a:rPr sz="1000" spc="-5" dirty="0">
                <a:latin typeface="Times New Roman"/>
                <a:cs typeface="Times New Roman"/>
              </a:rPr>
              <a:t>АВТОМАТНІ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194</a:t>
            </a:r>
            <a:endParaRPr sz="1000">
              <a:latin typeface="Times New Roman"/>
              <a:cs typeface="Times New Roman"/>
            </a:endParaRPr>
          </a:p>
          <a:p>
            <a:pPr marL="100330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10.13.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ІНСТРУМЕНТАЛЬНІ СТАЛІ</a:t>
            </a:r>
            <a:endParaRPr sz="10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10.13.1.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ріжучого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інструменту</a:t>
            </a:r>
            <a:r>
              <a:rPr sz="1000" spc="-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194</a:t>
            </a:r>
            <a:endParaRPr sz="10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Вуглецеві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інструментальні сталі</a:t>
            </a:r>
            <a:r>
              <a:rPr sz="1000" spc="-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194</a:t>
            </a:r>
            <a:endParaRPr sz="10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Легован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інструментальн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</a:t>
            </a:r>
            <a:r>
              <a:rPr sz="1000" dirty="0">
                <a:latin typeface="Times New Roman"/>
                <a:cs typeface="Times New Roman"/>
              </a:rPr>
              <a:t>т</a:t>
            </a:r>
            <a:r>
              <a:rPr sz="1000" spc="-5" dirty="0">
                <a:latin typeface="Times New Roman"/>
                <a:cs typeface="Times New Roman"/>
              </a:rPr>
              <a:t>ал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195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Швидкорізальні сталі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196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10</a:t>
            </a:r>
            <a:r>
              <a:rPr sz="1000" i="1" spc="-5" dirty="0">
                <a:latin typeface="Times New Roman"/>
                <a:cs typeface="Times New Roman"/>
              </a:rPr>
              <a:t>.</a:t>
            </a:r>
            <a:r>
              <a:rPr sz="1000" spc="-5" dirty="0">
                <a:latin typeface="Times New Roman"/>
                <a:cs typeface="Times New Roman"/>
              </a:rPr>
              <a:t>13.2</a:t>
            </a:r>
            <a:r>
              <a:rPr sz="1000" i="1" spc="-5" dirty="0">
                <a:latin typeface="Times New Roman"/>
                <a:cs typeface="Times New Roman"/>
              </a:rPr>
              <a:t>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вимірювальних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інструментів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197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10.14. </a:t>
            </a:r>
            <a:r>
              <a:rPr sz="1000" spc="-5" dirty="0">
                <a:latin typeface="Times New Roman"/>
                <a:cs typeface="Times New Roman"/>
              </a:rPr>
              <a:t>ШТАМПОВІ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СТАЛІ............................................................................................................................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198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10.14.1.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штампів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холодного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деформування</a:t>
            </a:r>
            <a:r>
              <a:rPr sz="1000" spc="-1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198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10.14.2.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 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штампів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гарячого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деформування.................................................................................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198</a:t>
            </a:r>
            <a:endParaRPr sz="1000">
              <a:latin typeface="Times New Roman"/>
              <a:cs typeface="Times New Roman"/>
            </a:endParaRPr>
          </a:p>
          <a:p>
            <a:pPr marL="450850" lvl="1" indent="-350520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5"/>
              <a:tabLst>
                <a:tab pos="451484" algn="l"/>
              </a:tabLst>
            </a:pPr>
            <a:r>
              <a:rPr sz="1000" spc="-5" dirty="0">
                <a:latin typeface="Times New Roman"/>
                <a:cs typeface="Times New Roman"/>
              </a:rPr>
              <a:t>КОРОЗІЙНОСТІЙКІ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СПЛАВИ</a:t>
            </a:r>
            <a:endParaRPr sz="1000">
              <a:latin typeface="Times New Roman"/>
              <a:cs typeface="Times New Roman"/>
            </a:endParaRPr>
          </a:p>
          <a:p>
            <a:pPr marL="191770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10.15.1.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Корозія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електрохімічна та</a:t>
            </a:r>
            <a:r>
              <a:rPr sz="1000" spc="-5" dirty="0">
                <a:latin typeface="Times New Roman"/>
                <a:cs typeface="Times New Roman"/>
              </a:rPr>
              <a:t> хімічна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199</a:t>
            </a:r>
            <a:endParaRPr sz="1000">
              <a:latin typeface="Times New Roman"/>
              <a:cs typeface="Times New Roman"/>
            </a:endParaRPr>
          </a:p>
          <a:p>
            <a:pPr marL="191770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10.15.2.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Хромовмісні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корозійностійкі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200</a:t>
            </a:r>
            <a:endParaRPr sz="1000">
              <a:latin typeface="Times New Roman"/>
              <a:cs typeface="Times New Roman"/>
            </a:endParaRPr>
          </a:p>
          <a:p>
            <a:pPr marL="451484" lvl="1" indent="-350520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16"/>
              <a:tabLst>
                <a:tab pos="452120" algn="l"/>
              </a:tabLst>
            </a:pPr>
            <a:r>
              <a:rPr sz="1000" spc="-5" dirty="0">
                <a:latin typeface="Times New Roman"/>
                <a:cs typeface="Times New Roman"/>
              </a:rPr>
              <a:t>ЖАРОСТІЙКІ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 ЖАРОМІЦНІ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 </a:t>
            </a:r>
            <a:r>
              <a:rPr sz="1000" dirty="0">
                <a:latin typeface="Times New Roman"/>
                <a:cs typeface="Times New Roman"/>
              </a:rPr>
              <a:t>Й</a:t>
            </a:r>
            <a:r>
              <a:rPr sz="1000" spc="-5" dirty="0">
                <a:latin typeface="Times New Roman"/>
                <a:cs typeface="Times New Roman"/>
              </a:rPr>
              <a:t> СПЛАВИ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10</a:t>
            </a:r>
            <a:r>
              <a:rPr sz="1000" i="1" spc="-5" dirty="0">
                <a:latin typeface="Times New Roman"/>
                <a:cs typeface="Times New Roman"/>
              </a:rPr>
              <a:t>.</a:t>
            </a:r>
            <a:r>
              <a:rPr sz="1000" spc="-5" dirty="0">
                <a:latin typeface="Times New Roman"/>
                <a:cs typeface="Times New Roman"/>
              </a:rPr>
              <a:t>16.1. Жаростійкість,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жаростійкі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10</a:t>
            </a:r>
            <a:r>
              <a:rPr sz="1000" i="1" spc="-5" dirty="0">
                <a:latin typeface="Times New Roman"/>
                <a:cs typeface="Times New Roman"/>
              </a:rPr>
              <a:t>.</a:t>
            </a:r>
            <a:r>
              <a:rPr sz="1000" spc="-5" dirty="0">
                <a:latin typeface="Times New Roman"/>
                <a:cs typeface="Times New Roman"/>
              </a:rPr>
              <a:t>16.2.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Жароміцність,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жароміцні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202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45"/>
              </a:spcBef>
            </a:pPr>
            <a:r>
              <a:rPr sz="1000" i="1" spc="-5" dirty="0">
                <a:latin typeface="Times New Roman"/>
                <a:cs typeface="Times New Roman"/>
              </a:rPr>
              <a:t>Питання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для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самоконтролю</a:t>
            </a:r>
            <a:r>
              <a:rPr sz="1000" i="1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205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11. ЧАВУНИ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207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45"/>
              </a:spcBef>
            </a:pPr>
            <a:r>
              <a:rPr sz="1000" b="1" spc="-5" dirty="0">
                <a:latin typeface="Times New Roman"/>
                <a:cs typeface="Times New Roman"/>
              </a:rPr>
              <a:t>11.1.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«ЗАЛІЗО</a:t>
            </a:r>
            <a:r>
              <a:rPr sz="1000" dirty="0">
                <a:latin typeface="Times New Roman"/>
                <a:cs typeface="Times New Roman"/>
              </a:rPr>
              <a:t> 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ВУГЛЕЦЬ»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207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11.2.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ГРАФІТИЗАЦІЇ.....................................................................................................................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208</a:t>
            </a:r>
            <a:endParaRPr sz="1000">
              <a:latin typeface="Times New Roman"/>
              <a:cs typeface="Times New Roman"/>
            </a:endParaRPr>
          </a:p>
          <a:p>
            <a:pPr marL="384810" lvl="1" indent="-288290">
              <a:lnSpc>
                <a:spcPct val="100000"/>
              </a:lnSpc>
              <a:spcBef>
                <a:spcPts val="165"/>
              </a:spcBef>
              <a:buFont typeface="Times New Roman"/>
              <a:buAutoNum type="arabicPeriod" startAt="3"/>
              <a:tabLst>
                <a:tab pos="385445" algn="l"/>
              </a:tabLst>
            </a:pPr>
            <a:r>
              <a:rPr sz="1000" spc="-5" dirty="0">
                <a:latin typeface="Times New Roman"/>
                <a:cs typeface="Times New Roman"/>
              </a:rPr>
              <a:t>КЛАСИФІКАЦІЯ,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БУДОВА 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ЧАВУНІВ</a:t>
            </a:r>
            <a:endParaRPr sz="1000">
              <a:latin typeface="Times New Roman"/>
              <a:cs typeface="Times New Roman"/>
            </a:endParaRPr>
          </a:p>
          <a:p>
            <a:pPr marL="187325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11.3.1. </a:t>
            </a:r>
            <a:r>
              <a:rPr sz="1000" spc="-5" dirty="0">
                <a:latin typeface="Times New Roman"/>
                <a:cs typeface="Times New Roman"/>
              </a:rPr>
              <a:t>Класифікація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будова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чавунів......................................................................................................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209</a:t>
            </a:r>
            <a:endParaRPr sz="1000">
              <a:latin typeface="Times New Roman"/>
              <a:cs typeface="Times New Roman"/>
            </a:endParaRPr>
          </a:p>
          <a:p>
            <a:pPr marL="187960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11.3.2.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 чавуну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графітизації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211</a:t>
            </a:r>
            <a:endParaRPr sz="1000">
              <a:latin typeface="Times New Roman"/>
              <a:cs typeface="Times New Roman"/>
            </a:endParaRPr>
          </a:p>
          <a:p>
            <a:pPr marL="187960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11.3.3. </a:t>
            </a:r>
            <a:r>
              <a:rPr sz="1000" spc="-5" dirty="0">
                <a:latin typeface="Times New Roman"/>
                <a:cs typeface="Times New Roman"/>
              </a:rPr>
              <a:t>Вплив графіту 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 властивості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виливків</a:t>
            </a:r>
            <a:r>
              <a:rPr sz="1000" spc="-1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211</a:t>
            </a:r>
            <a:endParaRPr sz="1000">
              <a:latin typeface="Times New Roman"/>
              <a:cs typeface="Times New Roman"/>
            </a:endParaRPr>
          </a:p>
          <a:p>
            <a:pPr marL="383540" lvl="1" indent="-287020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4"/>
              <a:tabLst>
                <a:tab pos="38417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МАРКУВАННЯ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 СТРУКТУРИ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ЧАВУНІВ</a:t>
            </a:r>
            <a:endParaRPr sz="1000">
              <a:latin typeface="Times New Roman"/>
              <a:cs typeface="Times New Roman"/>
            </a:endParaRPr>
          </a:p>
          <a:p>
            <a:pPr marL="187960">
              <a:lnSpc>
                <a:spcPct val="100000"/>
              </a:lnSpc>
              <a:spcBef>
                <a:spcPts val="145"/>
              </a:spcBef>
            </a:pPr>
            <a:r>
              <a:rPr sz="1000" dirty="0">
                <a:latin typeface="Times New Roman"/>
                <a:cs typeface="Times New Roman"/>
              </a:rPr>
              <a:t>11.4.1. </a:t>
            </a:r>
            <a:r>
              <a:rPr sz="1000" spc="-5" dirty="0">
                <a:latin typeface="Times New Roman"/>
                <a:cs typeface="Times New Roman"/>
              </a:rPr>
              <a:t>Сірий чавун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пластинчастим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212</a:t>
            </a:r>
            <a:endParaRPr sz="1000">
              <a:latin typeface="Times New Roman"/>
              <a:cs typeface="Times New Roman"/>
            </a:endParaRPr>
          </a:p>
          <a:p>
            <a:pPr marL="187960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11.4.2. </a:t>
            </a:r>
            <a:r>
              <a:rPr sz="1000" spc="-5" dirty="0">
                <a:latin typeface="Times New Roman"/>
                <a:cs typeface="Times New Roman"/>
              </a:rPr>
              <a:t>Сірий чавун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вермікулястим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графітом..........................................................................................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213</a:t>
            </a:r>
            <a:endParaRPr sz="1000">
              <a:latin typeface="Times New Roman"/>
              <a:cs typeface="Times New Roman"/>
            </a:endParaRPr>
          </a:p>
          <a:p>
            <a:pPr marL="187960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11.4.3. </a:t>
            </a:r>
            <a:r>
              <a:rPr sz="1000" spc="-5" dirty="0">
                <a:latin typeface="Times New Roman"/>
                <a:cs typeface="Times New Roman"/>
              </a:rPr>
              <a:t>Високоміцний чавун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кулястим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графітом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215</a:t>
            </a:r>
            <a:endParaRPr sz="1000">
              <a:latin typeface="Times New Roman"/>
              <a:cs typeface="Times New Roman"/>
            </a:endParaRPr>
          </a:p>
          <a:p>
            <a:pPr marL="187960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11.4.4. </a:t>
            </a:r>
            <a:r>
              <a:rPr sz="1000" spc="-10" dirty="0">
                <a:latin typeface="Times New Roman"/>
                <a:cs typeface="Times New Roman"/>
              </a:rPr>
              <a:t>К</a:t>
            </a:r>
            <a:r>
              <a:rPr sz="1000" dirty="0">
                <a:latin typeface="Times New Roman"/>
                <a:cs typeface="Times New Roman"/>
              </a:rPr>
              <a:t>ов</a:t>
            </a:r>
            <a:r>
              <a:rPr sz="1000" spc="-5" dirty="0">
                <a:latin typeface="Times New Roman"/>
                <a:cs typeface="Times New Roman"/>
              </a:rPr>
              <a:t>к</a:t>
            </a:r>
            <a:r>
              <a:rPr sz="1000" spc="-10" dirty="0">
                <a:latin typeface="Times New Roman"/>
                <a:cs typeface="Times New Roman"/>
              </a:rPr>
              <a:t>и</a:t>
            </a:r>
            <a:r>
              <a:rPr sz="1000" dirty="0">
                <a:latin typeface="Times New Roman"/>
                <a:cs typeface="Times New Roman"/>
              </a:rPr>
              <a:t>й </a:t>
            </a:r>
            <a:r>
              <a:rPr sz="1000" spc="-5" dirty="0">
                <a:latin typeface="Times New Roman"/>
                <a:cs typeface="Times New Roman"/>
              </a:rPr>
              <a:t>чаву</a:t>
            </a:r>
            <a:r>
              <a:rPr sz="1000" dirty="0">
                <a:latin typeface="Times New Roman"/>
                <a:cs typeface="Times New Roman"/>
              </a:rPr>
              <a:t>н</a:t>
            </a:r>
            <a:r>
              <a:rPr sz="1000" spc="-1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216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305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372" y="516889"/>
            <a:ext cx="5786755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11.4.5. </a:t>
            </a:r>
            <a:r>
              <a:rPr sz="1000" spc="-5" dirty="0">
                <a:latin typeface="Times New Roman"/>
                <a:cs typeface="Times New Roman"/>
              </a:rPr>
              <a:t>Вибілен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інші</a:t>
            </a:r>
            <a:r>
              <a:rPr sz="1000" spc="-5" dirty="0">
                <a:latin typeface="Times New Roman"/>
                <a:cs typeface="Times New Roman"/>
              </a:rPr>
              <a:t> чавун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1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218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ит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н</a:t>
            </a:r>
            <a:r>
              <a:rPr sz="1000" i="1" dirty="0">
                <a:latin typeface="Times New Roman"/>
                <a:cs typeface="Times New Roman"/>
              </a:rPr>
              <a:t>я </a:t>
            </a:r>
            <a:r>
              <a:rPr sz="1000" i="1" spc="-5" dirty="0">
                <a:latin typeface="Times New Roman"/>
                <a:cs typeface="Times New Roman"/>
              </a:rPr>
              <a:t>дл</a:t>
            </a:r>
            <a:r>
              <a:rPr sz="1000" i="1" dirty="0">
                <a:latin typeface="Times New Roman"/>
                <a:cs typeface="Times New Roman"/>
              </a:rPr>
              <a:t>я</a:t>
            </a:r>
            <a:r>
              <a:rPr sz="1000" i="1" spc="-5" dirty="0">
                <a:latin typeface="Times New Roman"/>
                <a:cs typeface="Times New Roman"/>
              </a:rPr>
              <a:t> само</a:t>
            </a:r>
            <a:r>
              <a:rPr sz="1000" i="1" spc="-10" dirty="0">
                <a:latin typeface="Times New Roman"/>
                <a:cs typeface="Times New Roman"/>
              </a:rPr>
              <a:t>к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нтрол</a:t>
            </a:r>
            <a:r>
              <a:rPr sz="1000" i="1" spc="5" dirty="0">
                <a:latin typeface="Times New Roman"/>
                <a:cs typeface="Times New Roman"/>
              </a:rPr>
              <a:t>ю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219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12.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КОЛЬОРОВІ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МЕТАЛИ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ТА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СПЛАВИ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НА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10" dirty="0">
                <a:latin typeface="Times New Roman"/>
                <a:cs typeface="Times New Roman"/>
              </a:rPr>
              <a:t>ЇХ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ОСНОВІ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221</a:t>
            </a:r>
            <a:endParaRPr sz="1000">
              <a:latin typeface="Times New Roman"/>
              <a:cs typeface="Times New Roman"/>
            </a:endParaRPr>
          </a:p>
          <a:p>
            <a:pPr marL="388620" lvl="1" indent="-287020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/>
              <a:tabLst>
                <a:tab pos="389255" algn="l"/>
              </a:tabLst>
            </a:pPr>
            <a:r>
              <a:rPr sz="1000" spc="-5" dirty="0">
                <a:latin typeface="Times New Roman"/>
                <a:cs typeface="Times New Roman"/>
              </a:rPr>
              <a:t>ТИТАН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endParaRPr sz="10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12.1.1. </a:t>
            </a:r>
            <a:r>
              <a:rPr sz="1000" spc="-5" dirty="0">
                <a:latin typeface="Times New Roman"/>
                <a:cs typeface="Times New Roman"/>
              </a:rPr>
              <a:t>Тита</a:t>
            </a:r>
            <a:r>
              <a:rPr sz="1000" dirty="0">
                <a:latin typeface="Times New Roman"/>
                <a:cs typeface="Times New Roman"/>
              </a:rPr>
              <a:t>н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221</a:t>
            </a:r>
            <a:endParaRPr sz="10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12.1.2.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Титанові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сплави................................................................................................................................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223</a:t>
            </a:r>
            <a:endParaRPr sz="1000">
              <a:latin typeface="Times New Roman"/>
              <a:cs typeface="Times New Roman"/>
            </a:endParaRPr>
          </a:p>
          <a:p>
            <a:pPr marL="387985" lvl="1" indent="-286385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2"/>
              <a:tabLst>
                <a:tab pos="388620" algn="l"/>
              </a:tabLst>
            </a:pPr>
            <a:r>
              <a:rPr sz="1000" spc="-5" dirty="0">
                <a:latin typeface="Times New Roman"/>
                <a:cs typeface="Times New Roman"/>
              </a:rPr>
              <a:t>АЛЮМІНІЙ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12.2.1.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</a:t>
            </a:r>
            <a:r>
              <a:rPr sz="1000" spc="45" dirty="0">
                <a:latin typeface="Times New Roman"/>
                <a:cs typeface="Times New Roman"/>
              </a:rPr>
              <a:t>й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226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12.2.2.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Алюмінієв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2</a:t>
            </a:r>
            <a:r>
              <a:rPr sz="1000" dirty="0">
                <a:latin typeface="Times New Roman"/>
                <a:cs typeface="Times New Roman"/>
              </a:rPr>
              <a:t>9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Алюмінієві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сплави,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деформуються,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зміцнюють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термічною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обробкою...............................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229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45"/>
              </a:spcBef>
            </a:pPr>
            <a:r>
              <a:rPr sz="1000" spc="-5" dirty="0">
                <a:latin typeface="Times New Roman"/>
                <a:cs typeface="Times New Roman"/>
              </a:rPr>
              <a:t>Алюмінієві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деформуються,</a:t>
            </a:r>
            <a:r>
              <a:rPr sz="1000" dirty="0">
                <a:latin typeface="Times New Roman"/>
                <a:cs typeface="Times New Roman"/>
              </a:rPr>
              <a:t> 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зміцнюють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обробкою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229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Ливарн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алюмінієв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сплав</a:t>
            </a:r>
            <a:r>
              <a:rPr sz="1000" dirty="0">
                <a:latin typeface="Times New Roman"/>
                <a:cs typeface="Times New Roman"/>
              </a:rPr>
              <a:t>и.......................................................................................................................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232</a:t>
            </a:r>
            <a:endParaRPr sz="1000">
              <a:latin typeface="Times New Roman"/>
              <a:cs typeface="Times New Roman"/>
            </a:endParaRPr>
          </a:p>
          <a:p>
            <a:pPr marL="388620" lvl="1" indent="-287020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3"/>
              <a:tabLst>
                <a:tab pos="389255" algn="l"/>
              </a:tabLst>
            </a:pPr>
            <a:r>
              <a:rPr sz="1000" spc="-5" dirty="0">
                <a:latin typeface="Times New Roman"/>
                <a:cs typeface="Times New Roman"/>
              </a:rPr>
              <a:t>МАГНІЙ ТА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12.3.1. </a:t>
            </a:r>
            <a:r>
              <a:rPr sz="1000" spc="-5" dirty="0">
                <a:latin typeface="Times New Roman"/>
                <a:cs typeface="Times New Roman"/>
              </a:rPr>
              <a:t>Магні</a:t>
            </a:r>
            <a:r>
              <a:rPr sz="1000" dirty="0">
                <a:latin typeface="Times New Roman"/>
                <a:cs typeface="Times New Roman"/>
              </a:rPr>
              <a:t>й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234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12.3.2. </a:t>
            </a:r>
            <a:r>
              <a:rPr sz="1000" spc="-5" dirty="0">
                <a:latin typeface="Times New Roman"/>
                <a:cs typeface="Times New Roman"/>
              </a:rPr>
              <a:t>Магнієв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сплав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</a:t>
            </a:r>
            <a:r>
              <a:rPr sz="1000" spc="-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236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Магнієв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сплави</a:t>
            </a:r>
            <a:r>
              <a:rPr sz="1000" dirty="0">
                <a:latin typeface="Times New Roman"/>
                <a:cs typeface="Times New Roman"/>
              </a:rPr>
              <a:t>, </a:t>
            </a:r>
            <a:r>
              <a:rPr sz="1000" spc="-5" dirty="0">
                <a:latin typeface="Times New Roman"/>
                <a:cs typeface="Times New Roman"/>
              </a:rPr>
              <a:t>щ</a:t>
            </a:r>
            <a:r>
              <a:rPr sz="1000" dirty="0">
                <a:latin typeface="Times New Roman"/>
                <a:cs typeface="Times New Roman"/>
              </a:rPr>
              <a:t>о</a:t>
            </a:r>
            <a:r>
              <a:rPr sz="1000" spc="-5" dirty="0">
                <a:latin typeface="Times New Roman"/>
                <a:cs typeface="Times New Roman"/>
              </a:rPr>
              <a:t> деформуютьс</a:t>
            </a:r>
            <a:r>
              <a:rPr sz="1000" spc="25" dirty="0">
                <a:latin typeface="Times New Roman"/>
                <a:cs typeface="Times New Roman"/>
              </a:rPr>
              <a:t>я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236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Ливарні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238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Високоміцні ливарні магнієві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239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Корозійностійкі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магнієві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240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Жароміцні ливарні магнієві сплави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240</a:t>
            </a:r>
            <a:endParaRPr sz="1000">
              <a:latin typeface="Times New Roman"/>
              <a:cs typeface="Times New Roman"/>
            </a:endParaRPr>
          </a:p>
          <a:p>
            <a:pPr marL="388620" lvl="1" indent="-287020">
              <a:lnSpc>
                <a:spcPct val="100000"/>
              </a:lnSpc>
              <a:spcBef>
                <a:spcPts val="150"/>
              </a:spcBef>
              <a:buFont typeface="Times New Roman"/>
              <a:buAutoNum type="arabicPeriod" startAt="4"/>
              <a:tabLst>
                <a:tab pos="389255" algn="l"/>
              </a:tabLst>
            </a:pPr>
            <a:r>
              <a:rPr sz="1000" spc="-5" dirty="0">
                <a:latin typeface="Times New Roman"/>
                <a:cs typeface="Times New Roman"/>
              </a:rPr>
              <a:t>МІДЬ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ЇЇ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12.4.1. </a:t>
            </a:r>
            <a:r>
              <a:rPr sz="1000" spc="-5" dirty="0">
                <a:latin typeface="Times New Roman"/>
                <a:cs typeface="Times New Roman"/>
              </a:rPr>
              <a:t>Мід</a:t>
            </a:r>
            <a:r>
              <a:rPr sz="1000" dirty="0">
                <a:latin typeface="Times New Roman"/>
                <a:cs typeface="Times New Roman"/>
              </a:rPr>
              <a:t>ь</a:t>
            </a:r>
            <a:r>
              <a:rPr sz="1000" spc="-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241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12.4.2. </a:t>
            </a:r>
            <a:r>
              <a:rPr sz="1000" spc="-5" dirty="0">
                <a:latin typeface="Times New Roman"/>
                <a:cs typeface="Times New Roman"/>
              </a:rPr>
              <a:t>Латун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243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12.4.3. </a:t>
            </a:r>
            <a:r>
              <a:rPr sz="1000" spc="-5" dirty="0">
                <a:latin typeface="Times New Roman"/>
                <a:cs typeface="Times New Roman"/>
              </a:rPr>
              <a:t>Бронзи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245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Класифікаці</a:t>
            </a:r>
            <a:r>
              <a:rPr sz="1000" dirty="0">
                <a:latin typeface="Times New Roman"/>
                <a:cs typeface="Times New Roman"/>
              </a:rPr>
              <a:t>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</a:t>
            </a:r>
            <a:r>
              <a:rPr sz="1000" spc="25" dirty="0">
                <a:latin typeface="Times New Roman"/>
                <a:cs typeface="Times New Roman"/>
              </a:rPr>
              <a:t>з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246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Олов’яні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бронзи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246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Алюмінієв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бронз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248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Крем’янисті бронзи</a:t>
            </a:r>
            <a:r>
              <a:rPr sz="1000" spc="20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251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Свинцев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бронз</a:t>
            </a:r>
            <a:r>
              <a:rPr sz="1000" spc="10" dirty="0">
                <a:latin typeface="Times New Roman"/>
                <a:cs typeface="Times New Roman"/>
              </a:rPr>
              <a:t>и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252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Сурм’яні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бронзи........................................................................................................................................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254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spc="-5" dirty="0">
                <a:latin typeface="Times New Roman"/>
                <a:cs typeface="Times New Roman"/>
              </a:rPr>
              <a:t>Берилієв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бронз</a:t>
            </a:r>
            <a:r>
              <a:rPr sz="1000" dirty="0">
                <a:latin typeface="Times New Roman"/>
                <a:cs typeface="Times New Roman"/>
              </a:rPr>
              <a:t>и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256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12.5.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ПІДШИПНИКОВІ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(АНТИФРИКЦІЙНІ)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258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12.5.1.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олова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свинцю</a:t>
            </a:r>
            <a:r>
              <a:rPr sz="1000" spc="-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258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dirty="0">
                <a:latin typeface="Times New Roman"/>
                <a:cs typeface="Times New Roman"/>
              </a:rPr>
              <a:t>12.5.2.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Цинкові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антифрикційні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260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ит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н</a:t>
            </a:r>
            <a:r>
              <a:rPr sz="1000" i="1" dirty="0">
                <a:latin typeface="Times New Roman"/>
                <a:cs typeface="Times New Roman"/>
              </a:rPr>
              <a:t>я </a:t>
            </a:r>
            <a:r>
              <a:rPr sz="1000" i="1" spc="-5" dirty="0">
                <a:latin typeface="Times New Roman"/>
                <a:cs typeface="Times New Roman"/>
              </a:rPr>
              <a:t>дл</a:t>
            </a:r>
            <a:r>
              <a:rPr sz="1000" i="1" dirty="0">
                <a:latin typeface="Times New Roman"/>
                <a:cs typeface="Times New Roman"/>
              </a:rPr>
              <a:t>я</a:t>
            </a:r>
            <a:r>
              <a:rPr sz="1000" i="1" spc="-5" dirty="0">
                <a:latin typeface="Times New Roman"/>
                <a:cs typeface="Times New Roman"/>
              </a:rPr>
              <a:t> само</a:t>
            </a:r>
            <a:r>
              <a:rPr sz="1000" i="1" spc="-10" dirty="0">
                <a:latin typeface="Times New Roman"/>
                <a:cs typeface="Times New Roman"/>
              </a:rPr>
              <a:t>к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нтрол</a:t>
            </a:r>
            <a:r>
              <a:rPr sz="1000" i="1" spc="5" dirty="0">
                <a:latin typeface="Times New Roman"/>
                <a:cs typeface="Times New Roman"/>
              </a:rPr>
              <a:t>ю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261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13.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БЛАГОРОДНІ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МЕТАЛИ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ТА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ЇХНІ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СПЛАВИ</a:t>
            </a:r>
            <a:r>
              <a:rPr sz="1000" b="1" spc="-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264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13.1. </a:t>
            </a:r>
            <a:r>
              <a:rPr sz="1000" spc="-5" dirty="0">
                <a:latin typeface="Times New Roman"/>
                <a:cs typeface="Times New Roman"/>
              </a:rPr>
              <a:t>ЗОЛОТО,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СРІБЛО</a:t>
            </a:r>
            <a:r>
              <a:rPr sz="1000" dirty="0">
                <a:latin typeface="Times New Roman"/>
                <a:cs typeface="Times New Roman"/>
              </a:rPr>
              <a:t> І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dirty="0">
                <a:latin typeface="Times New Roman"/>
                <a:cs typeface="Times New Roman"/>
              </a:rPr>
              <a:t> НА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ЇХ ОСНОВІ..................................................................................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267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13.2.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ПЛАТИНОЇДИ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ЇХ</a:t>
            </a:r>
            <a:r>
              <a:rPr sz="1000" dirty="0">
                <a:latin typeface="Times New Roman"/>
                <a:cs typeface="Times New Roman"/>
              </a:rPr>
              <a:t> ОСНОВІ..................................................................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270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ит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н</a:t>
            </a:r>
            <a:r>
              <a:rPr sz="1000" i="1" dirty="0">
                <a:latin typeface="Times New Roman"/>
                <a:cs typeface="Times New Roman"/>
              </a:rPr>
              <a:t>я </a:t>
            </a:r>
            <a:r>
              <a:rPr sz="1000" i="1" spc="-5" dirty="0">
                <a:latin typeface="Times New Roman"/>
                <a:cs typeface="Times New Roman"/>
              </a:rPr>
              <a:t>дл</a:t>
            </a:r>
            <a:r>
              <a:rPr sz="1000" i="1" dirty="0">
                <a:latin typeface="Times New Roman"/>
                <a:cs typeface="Times New Roman"/>
              </a:rPr>
              <a:t>я</a:t>
            </a:r>
            <a:r>
              <a:rPr sz="1000" i="1" spc="-5" dirty="0">
                <a:latin typeface="Times New Roman"/>
                <a:cs typeface="Times New Roman"/>
              </a:rPr>
              <a:t> само</a:t>
            </a:r>
            <a:r>
              <a:rPr sz="1000" i="1" spc="-10" dirty="0">
                <a:latin typeface="Times New Roman"/>
                <a:cs typeface="Times New Roman"/>
              </a:rPr>
              <a:t>к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нтрол</a:t>
            </a:r>
            <a:r>
              <a:rPr sz="1000" i="1" spc="5" dirty="0">
                <a:latin typeface="Times New Roman"/>
                <a:cs typeface="Times New Roman"/>
              </a:rPr>
              <a:t>ю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273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14.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РІДКОЗЕМЕЛЬНІ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МЕТАЛИ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274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14.1.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РІДКОЗЕМЕЛЬНИХ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274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14.2.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РІДКОЗЕМЕЛЬНИХ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МЕТАЛІВ..............................................................................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275</a:t>
            </a:r>
            <a:endParaRPr sz="10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14.3.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ЗАСТОСУВАННЯ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РІДКОЗЕМЕЛЬНИХ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МЕТАЛІВ..........................................................................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275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i="1" dirty="0">
                <a:latin typeface="Times New Roman"/>
                <a:cs typeface="Times New Roman"/>
              </a:rPr>
              <a:t>П</a:t>
            </a:r>
            <a:r>
              <a:rPr sz="1000" i="1" spc="-5" dirty="0">
                <a:latin typeface="Times New Roman"/>
                <a:cs typeface="Times New Roman"/>
              </a:rPr>
              <a:t>ит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10" dirty="0">
                <a:latin typeface="Times New Roman"/>
                <a:cs typeface="Times New Roman"/>
              </a:rPr>
              <a:t>н</a:t>
            </a:r>
            <a:r>
              <a:rPr sz="1000" i="1" dirty="0">
                <a:latin typeface="Times New Roman"/>
                <a:cs typeface="Times New Roman"/>
              </a:rPr>
              <a:t>я </a:t>
            </a:r>
            <a:r>
              <a:rPr sz="1000" i="1" spc="-5" dirty="0">
                <a:latin typeface="Times New Roman"/>
                <a:cs typeface="Times New Roman"/>
              </a:rPr>
              <a:t>дл</a:t>
            </a:r>
            <a:r>
              <a:rPr sz="1000" i="1" dirty="0">
                <a:latin typeface="Times New Roman"/>
                <a:cs typeface="Times New Roman"/>
              </a:rPr>
              <a:t>я</a:t>
            </a:r>
            <a:r>
              <a:rPr sz="1000" i="1" spc="-5" dirty="0">
                <a:latin typeface="Times New Roman"/>
                <a:cs typeface="Times New Roman"/>
              </a:rPr>
              <a:t> само</a:t>
            </a:r>
            <a:r>
              <a:rPr sz="1000" i="1" spc="-10" dirty="0">
                <a:latin typeface="Times New Roman"/>
                <a:cs typeface="Times New Roman"/>
              </a:rPr>
              <a:t>к</a:t>
            </a:r>
            <a:r>
              <a:rPr sz="1000" i="1" dirty="0">
                <a:latin typeface="Times New Roman"/>
                <a:cs typeface="Times New Roman"/>
              </a:rPr>
              <a:t>о</a:t>
            </a:r>
            <a:r>
              <a:rPr sz="1000" i="1" spc="-5" dirty="0">
                <a:latin typeface="Times New Roman"/>
                <a:cs typeface="Times New Roman"/>
              </a:rPr>
              <a:t>нтрол</a:t>
            </a:r>
            <a:r>
              <a:rPr sz="1000" i="1" spc="5" dirty="0">
                <a:latin typeface="Times New Roman"/>
                <a:cs typeface="Times New Roman"/>
              </a:rPr>
              <a:t>ю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278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15.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ФЕРОСПЛАВИ</a:t>
            </a:r>
            <a:r>
              <a:rPr sz="1000" b="1" spc="-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279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15.1.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КЛАСИФІКАЦІЯ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ФЕРОСПЛАВІВ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280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306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05" y="516889"/>
            <a:ext cx="5786755" cy="2716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15.2.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СИРОВИНА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dirty="0">
                <a:latin typeface="Times New Roman"/>
                <a:cs typeface="Times New Roman"/>
              </a:rPr>
              <a:t> ФЕРОСПЛАВІВ...........................................................................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15.3. </a:t>
            </a:r>
            <a:r>
              <a:rPr sz="1000" spc="-5" dirty="0">
                <a:latin typeface="Times New Roman"/>
                <a:cs typeface="Times New Roman"/>
              </a:rPr>
              <a:t>СПОСОБИ ОТРИМАННЯ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ФЕРОСПЛАВІВ.......................................................................................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281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15.4.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МАРКИ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ФЕРОСПЛАВІВ......................................................................................................................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282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15.5.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ОБЛАСТІ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ЗАСТОСУВАННЯ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ФЕРОСПЛАВІВ</a:t>
            </a:r>
            <a:r>
              <a:rPr sz="1000" dirty="0">
                <a:latin typeface="Times New Roman"/>
                <a:cs typeface="Times New Roman"/>
              </a:rPr>
              <a:t> .................................................................................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282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i="1" spc="-5" dirty="0">
                <a:latin typeface="Times New Roman"/>
                <a:cs typeface="Times New Roman"/>
              </a:rPr>
              <a:t>Питання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для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самоконтролю</a:t>
            </a:r>
            <a:r>
              <a:rPr sz="1000" i="1" spc="-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283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16. ТВЕРДІ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ІНСТРУМЕНТАЛЬНІ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МАТЕРІАЛИ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40"/>
              </a:spcBef>
            </a:pPr>
            <a:r>
              <a:rPr sz="1000" b="1" spc="-5" dirty="0">
                <a:latin typeface="Times New Roman"/>
                <a:cs typeface="Times New Roman"/>
              </a:rPr>
              <a:t>16.1.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МЕТАЛОКЕРАМІЧНІ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СПЛАВИ........................................................................................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284</a:t>
            </a:r>
            <a:endParaRPr sz="1000">
              <a:latin typeface="Times New Roman"/>
              <a:cs typeface="Times New Roman"/>
            </a:endParaRPr>
          </a:p>
          <a:p>
            <a:pPr marL="102235">
              <a:lnSpc>
                <a:spcPct val="1000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16.2.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АЛМАЗ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ВИГОТОВЛЕННЯ ІНСТРУМЕНТІВ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286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150"/>
              </a:spcBef>
            </a:pPr>
            <a:r>
              <a:rPr sz="1000" i="1" spc="-5" dirty="0">
                <a:latin typeface="Times New Roman"/>
                <a:cs typeface="Times New Roman"/>
              </a:rPr>
              <a:t>Питання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для самоконтролю</a:t>
            </a:r>
            <a:r>
              <a:rPr sz="1000" i="1" spc="-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287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marR="4055745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СПИСОК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ВИКОРИСТАНИХ </a:t>
            </a:r>
            <a:r>
              <a:rPr sz="1000" b="1" spc="-23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ТА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РЕКОМЕНДОВАНИХ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10"/>
              </a:lnSpc>
            </a:pPr>
            <a:r>
              <a:rPr sz="1000" b="1" spc="-5" dirty="0">
                <a:latin typeface="Times New Roman"/>
                <a:cs typeface="Times New Roman"/>
              </a:rPr>
              <a:t>ДЖЕРЕЛ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...........................................................................................................................................................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288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07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90639" y="378777"/>
            <a:ext cx="14357731" cy="9892093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05" y="8514839"/>
            <a:ext cx="5786755" cy="146748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2804160" marR="5715" indent="-310515">
              <a:lnSpc>
                <a:spcPts val="1370"/>
              </a:lnSpc>
              <a:spcBef>
                <a:spcPts val="200"/>
              </a:spcBef>
            </a:pPr>
            <a:r>
              <a:rPr sz="1200" b="1" i="1" dirty="0">
                <a:latin typeface="Times New Roman"/>
                <a:cs typeface="Times New Roman"/>
              </a:rPr>
              <a:t>ДІАГРАМА </a:t>
            </a:r>
            <a:r>
              <a:rPr sz="1200" b="1" i="1" spc="-5" dirty="0">
                <a:latin typeface="Times New Roman"/>
                <a:cs typeface="Times New Roman"/>
              </a:rPr>
              <a:t>СТАНУ СПЛАВІВ, КОМПОНЕНТИ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ЯКИХ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УТВОРЮЮТЬ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ХІМІЧНІ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СПОЛУКИ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Діаграму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компоненти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хімічні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2.11.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35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41730" y="1004552"/>
            <a:ext cx="9779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i="1" spc="10" dirty="0">
                <a:latin typeface="Times New Roman"/>
                <a:cs typeface="Times New Roman"/>
              </a:rPr>
              <a:t>T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283208" y="949324"/>
            <a:ext cx="5502910" cy="2567305"/>
            <a:chOff x="1283208" y="949324"/>
            <a:chExt cx="5502910" cy="2567305"/>
          </a:xfrm>
        </p:grpSpPr>
        <p:sp>
          <p:nvSpPr>
            <p:cNvPr id="8" name="object 8"/>
            <p:cNvSpPr/>
            <p:nvPr/>
          </p:nvSpPr>
          <p:spPr>
            <a:xfrm>
              <a:off x="1283208" y="991361"/>
              <a:ext cx="36830" cy="2506980"/>
            </a:xfrm>
            <a:custGeom>
              <a:avLst/>
              <a:gdLst/>
              <a:ahLst/>
              <a:cxnLst/>
              <a:rect l="l" t="t" r="r" b="b"/>
              <a:pathLst>
                <a:path w="36830" h="2506979">
                  <a:moveTo>
                    <a:pt x="18288" y="54864"/>
                  </a:moveTo>
                  <a:lnTo>
                    <a:pt x="11430" y="68865"/>
                  </a:lnTo>
                  <a:lnTo>
                    <a:pt x="11428" y="2506980"/>
                  </a:lnTo>
                  <a:lnTo>
                    <a:pt x="25146" y="2506980"/>
                  </a:lnTo>
                  <a:lnTo>
                    <a:pt x="25146" y="68865"/>
                  </a:lnTo>
                  <a:lnTo>
                    <a:pt x="18288" y="54864"/>
                  </a:lnTo>
                  <a:close/>
                </a:path>
                <a:path w="36830" h="2506979">
                  <a:moveTo>
                    <a:pt x="18288" y="0"/>
                  </a:moveTo>
                  <a:lnTo>
                    <a:pt x="0" y="92202"/>
                  </a:lnTo>
                  <a:lnTo>
                    <a:pt x="11428" y="68867"/>
                  </a:lnTo>
                  <a:lnTo>
                    <a:pt x="11428" y="54864"/>
                  </a:lnTo>
                  <a:lnTo>
                    <a:pt x="29170" y="54864"/>
                  </a:lnTo>
                  <a:lnTo>
                    <a:pt x="18288" y="0"/>
                  </a:lnTo>
                  <a:close/>
                </a:path>
                <a:path w="36830" h="2506979">
                  <a:moveTo>
                    <a:pt x="29170" y="54864"/>
                  </a:moveTo>
                  <a:lnTo>
                    <a:pt x="25146" y="54864"/>
                  </a:lnTo>
                  <a:lnTo>
                    <a:pt x="25147" y="68867"/>
                  </a:lnTo>
                  <a:lnTo>
                    <a:pt x="36576" y="92202"/>
                  </a:lnTo>
                  <a:lnTo>
                    <a:pt x="29170" y="54864"/>
                  </a:lnTo>
                  <a:close/>
                </a:path>
                <a:path w="36830" h="2506979">
                  <a:moveTo>
                    <a:pt x="18288" y="54864"/>
                  </a:moveTo>
                  <a:lnTo>
                    <a:pt x="11428" y="54864"/>
                  </a:lnTo>
                  <a:lnTo>
                    <a:pt x="11428" y="68867"/>
                  </a:lnTo>
                  <a:lnTo>
                    <a:pt x="18288" y="54864"/>
                  </a:lnTo>
                  <a:close/>
                </a:path>
                <a:path w="36830" h="2506979">
                  <a:moveTo>
                    <a:pt x="25146" y="54864"/>
                  </a:moveTo>
                  <a:lnTo>
                    <a:pt x="18288" y="54864"/>
                  </a:lnTo>
                  <a:lnTo>
                    <a:pt x="25146" y="68865"/>
                  </a:lnTo>
                  <a:lnTo>
                    <a:pt x="25146" y="548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301495" y="956309"/>
              <a:ext cx="2458720" cy="2542540"/>
            </a:xfrm>
            <a:custGeom>
              <a:avLst/>
              <a:gdLst/>
              <a:ahLst/>
              <a:cxnLst/>
              <a:rect l="l" t="t" r="r" b="b"/>
              <a:pathLst>
                <a:path w="2458720" h="2542540">
                  <a:moveTo>
                    <a:pt x="0" y="2542032"/>
                  </a:moveTo>
                  <a:lnTo>
                    <a:pt x="2458212" y="2542032"/>
                  </a:lnTo>
                  <a:lnTo>
                    <a:pt x="2458212" y="0"/>
                  </a:lnTo>
                </a:path>
              </a:pathLst>
            </a:custGeom>
            <a:ln w="137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530602" y="991361"/>
              <a:ext cx="1022350" cy="2506980"/>
            </a:xfrm>
            <a:custGeom>
              <a:avLst/>
              <a:gdLst/>
              <a:ahLst/>
              <a:cxnLst/>
              <a:rect l="l" t="t" r="r" b="b"/>
              <a:pathLst>
                <a:path w="1022350" h="2506979">
                  <a:moveTo>
                    <a:pt x="0" y="2506980"/>
                  </a:moveTo>
                  <a:lnTo>
                    <a:pt x="0" y="719328"/>
                  </a:lnTo>
                </a:path>
                <a:path w="1022350" h="2506979">
                  <a:moveTo>
                    <a:pt x="1021842" y="2506980"/>
                  </a:moveTo>
                  <a:lnTo>
                    <a:pt x="1021842" y="0"/>
                  </a:lnTo>
                </a:path>
              </a:pathLst>
            </a:custGeom>
            <a:ln w="689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301495" y="1323593"/>
              <a:ext cx="2458720" cy="2176780"/>
            </a:xfrm>
            <a:custGeom>
              <a:avLst/>
              <a:gdLst/>
              <a:ahLst/>
              <a:cxnLst/>
              <a:rect l="l" t="t" r="r" b="b"/>
              <a:pathLst>
                <a:path w="2458720" h="2176779">
                  <a:moveTo>
                    <a:pt x="0" y="536448"/>
                  </a:moveTo>
                  <a:lnTo>
                    <a:pt x="50315" y="543758"/>
                  </a:lnTo>
                  <a:lnTo>
                    <a:pt x="100774" y="553212"/>
                  </a:lnTo>
                  <a:lnTo>
                    <a:pt x="151518" y="566666"/>
                  </a:lnTo>
                  <a:lnTo>
                    <a:pt x="202692" y="585978"/>
                  </a:lnTo>
                  <a:lnTo>
                    <a:pt x="243334" y="605546"/>
                  </a:lnTo>
                  <a:lnTo>
                    <a:pt x="284049" y="628040"/>
                  </a:lnTo>
                  <a:lnTo>
                    <a:pt x="325093" y="654009"/>
                  </a:lnTo>
                  <a:lnTo>
                    <a:pt x="366723" y="684001"/>
                  </a:lnTo>
                  <a:lnTo>
                    <a:pt x="409194" y="718566"/>
                  </a:lnTo>
                  <a:lnTo>
                    <a:pt x="446323" y="751667"/>
                  </a:lnTo>
                  <a:lnTo>
                    <a:pt x="484744" y="789065"/>
                  </a:lnTo>
                  <a:lnTo>
                    <a:pt x="523589" y="829341"/>
                  </a:lnTo>
                  <a:lnTo>
                    <a:pt x="561989" y="871078"/>
                  </a:lnTo>
                  <a:lnTo>
                    <a:pt x="599076" y="912858"/>
                  </a:lnTo>
                  <a:lnTo>
                    <a:pt x="633984" y="953262"/>
                  </a:lnTo>
                  <a:lnTo>
                    <a:pt x="666651" y="992709"/>
                  </a:lnTo>
                  <a:lnTo>
                    <a:pt x="698217" y="1032876"/>
                  </a:lnTo>
                  <a:lnTo>
                    <a:pt x="728472" y="1073086"/>
                  </a:lnTo>
                  <a:lnTo>
                    <a:pt x="757202" y="1112661"/>
                  </a:lnTo>
                  <a:lnTo>
                    <a:pt x="784196" y="1150923"/>
                  </a:lnTo>
                  <a:lnTo>
                    <a:pt x="809244" y="1187196"/>
                  </a:lnTo>
                  <a:lnTo>
                    <a:pt x="843700" y="1238273"/>
                  </a:lnTo>
                  <a:lnTo>
                    <a:pt x="874585" y="1286637"/>
                  </a:lnTo>
                  <a:lnTo>
                    <a:pt x="901184" y="1330999"/>
                  </a:lnTo>
                  <a:lnTo>
                    <a:pt x="922782" y="1370076"/>
                  </a:lnTo>
                  <a:lnTo>
                    <a:pt x="949737" y="1429702"/>
                  </a:lnTo>
                  <a:lnTo>
                    <a:pt x="956964" y="1453014"/>
                  </a:lnTo>
                  <a:lnTo>
                    <a:pt x="962406" y="1474470"/>
                  </a:lnTo>
                </a:path>
                <a:path w="2458720" h="2176779">
                  <a:moveTo>
                    <a:pt x="0" y="536448"/>
                  </a:moveTo>
                  <a:lnTo>
                    <a:pt x="8858" y="598170"/>
                  </a:lnTo>
                  <a:lnTo>
                    <a:pt x="17037" y="635460"/>
                  </a:lnTo>
                  <a:lnTo>
                    <a:pt x="29718" y="680466"/>
                  </a:lnTo>
                  <a:lnTo>
                    <a:pt x="43562" y="723491"/>
                  </a:lnTo>
                  <a:lnTo>
                    <a:pt x="60185" y="772296"/>
                  </a:lnTo>
                  <a:lnTo>
                    <a:pt x="79260" y="824429"/>
                  </a:lnTo>
                  <a:lnTo>
                    <a:pt x="100455" y="877439"/>
                  </a:lnTo>
                  <a:lnTo>
                    <a:pt x="123444" y="928878"/>
                  </a:lnTo>
                  <a:lnTo>
                    <a:pt x="144317" y="970558"/>
                  </a:lnTo>
                  <a:lnTo>
                    <a:pt x="166990" y="1012895"/>
                  </a:lnTo>
                  <a:lnTo>
                    <a:pt x="190976" y="1055274"/>
                  </a:lnTo>
                  <a:lnTo>
                    <a:pt x="215787" y="1097082"/>
                  </a:lnTo>
                  <a:lnTo>
                    <a:pt x="240936" y="1137704"/>
                  </a:lnTo>
                  <a:lnTo>
                    <a:pt x="265938" y="1176528"/>
                  </a:lnTo>
                  <a:lnTo>
                    <a:pt x="297271" y="1221906"/>
                  </a:lnTo>
                  <a:lnTo>
                    <a:pt x="330067" y="1266517"/>
                  </a:lnTo>
                  <a:lnTo>
                    <a:pt x="363047" y="1308859"/>
                  </a:lnTo>
                  <a:lnTo>
                    <a:pt x="394929" y="1347435"/>
                  </a:lnTo>
                  <a:lnTo>
                    <a:pt x="424434" y="1380744"/>
                  </a:lnTo>
                  <a:lnTo>
                    <a:pt x="459390" y="1414141"/>
                  </a:lnTo>
                  <a:lnTo>
                    <a:pt x="493204" y="1440465"/>
                  </a:lnTo>
                  <a:lnTo>
                    <a:pt x="522160" y="1460361"/>
                  </a:lnTo>
                  <a:lnTo>
                    <a:pt x="542544" y="1474470"/>
                  </a:lnTo>
                </a:path>
                <a:path w="2458720" h="2176779">
                  <a:moveTo>
                    <a:pt x="2458212" y="5334"/>
                  </a:moveTo>
                  <a:lnTo>
                    <a:pt x="2437578" y="3690"/>
                  </a:lnTo>
                  <a:lnTo>
                    <a:pt x="2413730" y="5334"/>
                  </a:lnTo>
                  <a:lnTo>
                    <a:pt x="2383738" y="13263"/>
                  </a:lnTo>
                  <a:lnTo>
                    <a:pt x="2344674" y="30480"/>
                  </a:lnTo>
                  <a:lnTo>
                    <a:pt x="2277476" y="68636"/>
                  </a:lnTo>
                  <a:lnTo>
                    <a:pt x="2238470" y="93249"/>
                  </a:lnTo>
                  <a:lnTo>
                    <a:pt x="2196225" y="121355"/>
                  </a:lnTo>
                  <a:lnTo>
                    <a:pt x="2151016" y="152805"/>
                  </a:lnTo>
                  <a:lnTo>
                    <a:pt x="2103120" y="187452"/>
                  </a:lnTo>
                  <a:lnTo>
                    <a:pt x="2069123" y="212061"/>
                  </a:lnTo>
                  <a:lnTo>
                    <a:pt x="2033333" y="238139"/>
                  </a:lnTo>
                  <a:lnTo>
                    <a:pt x="1995988" y="265684"/>
                  </a:lnTo>
                  <a:lnTo>
                    <a:pt x="1957326" y="294696"/>
                  </a:lnTo>
                  <a:lnTo>
                    <a:pt x="1917585" y="325176"/>
                  </a:lnTo>
                  <a:lnTo>
                    <a:pt x="1877003" y="357124"/>
                  </a:lnTo>
                  <a:lnTo>
                    <a:pt x="1835820" y="390539"/>
                  </a:lnTo>
                  <a:lnTo>
                    <a:pt x="1794272" y="425421"/>
                  </a:lnTo>
                  <a:lnTo>
                    <a:pt x="1752600" y="461772"/>
                  </a:lnTo>
                  <a:lnTo>
                    <a:pt x="1717623" y="493534"/>
                  </a:lnTo>
                  <a:lnTo>
                    <a:pt x="1681131" y="527441"/>
                  </a:lnTo>
                  <a:lnTo>
                    <a:pt x="1643536" y="563065"/>
                  </a:lnTo>
                  <a:lnTo>
                    <a:pt x="1605251" y="599980"/>
                  </a:lnTo>
                  <a:lnTo>
                    <a:pt x="1566688" y="637761"/>
                  </a:lnTo>
                  <a:lnTo>
                    <a:pt x="1528259" y="675982"/>
                  </a:lnTo>
                  <a:lnTo>
                    <a:pt x="1490376" y="714217"/>
                  </a:lnTo>
                  <a:lnTo>
                    <a:pt x="1453451" y="752039"/>
                  </a:lnTo>
                  <a:lnTo>
                    <a:pt x="1417897" y="789023"/>
                  </a:lnTo>
                  <a:lnTo>
                    <a:pt x="1384126" y="824743"/>
                  </a:lnTo>
                  <a:lnTo>
                    <a:pt x="1352550" y="858774"/>
                  </a:lnTo>
                  <a:lnTo>
                    <a:pt x="1311805" y="903867"/>
                  </a:lnTo>
                  <a:lnTo>
                    <a:pt x="1273051" y="947773"/>
                  </a:lnTo>
                  <a:lnTo>
                    <a:pt x="1236352" y="990589"/>
                  </a:lnTo>
                  <a:lnTo>
                    <a:pt x="1201769" y="1032414"/>
                  </a:lnTo>
                  <a:lnTo>
                    <a:pt x="1169364" y="1073346"/>
                  </a:lnTo>
                  <a:lnTo>
                    <a:pt x="1139201" y="1113484"/>
                  </a:lnTo>
                  <a:lnTo>
                    <a:pt x="1111342" y="1152925"/>
                  </a:lnTo>
                  <a:lnTo>
                    <a:pt x="1085850" y="1191768"/>
                  </a:lnTo>
                  <a:lnTo>
                    <a:pt x="1055962" y="1241865"/>
                  </a:lnTo>
                  <a:lnTo>
                    <a:pt x="1031155" y="1290291"/>
                  </a:lnTo>
                  <a:lnTo>
                    <a:pt x="1010412" y="1337405"/>
                  </a:lnTo>
                  <a:lnTo>
                    <a:pt x="992716" y="1383566"/>
                  </a:lnTo>
                  <a:lnTo>
                    <a:pt x="977053" y="1429134"/>
                  </a:lnTo>
                  <a:lnTo>
                    <a:pt x="962406" y="1474470"/>
                  </a:lnTo>
                </a:path>
                <a:path w="2458720" h="2176779">
                  <a:moveTo>
                    <a:pt x="2458212" y="0"/>
                  </a:moveTo>
                  <a:lnTo>
                    <a:pt x="2455732" y="47335"/>
                  </a:lnTo>
                  <a:lnTo>
                    <a:pt x="2452341" y="95221"/>
                  </a:lnTo>
                  <a:lnTo>
                    <a:pt x="2447258" y="144208"/>
                  </a:lnTo>
                  <a:lnTo>
                    <a:pt x="2439698" y="194846"/>
                  </a:lnTo>
                  <a:lnTo>
                    <a:pt x="2428878" y="247685"/>
                  </a:lnTo>
                  <a:lnTo>
                    <a:pt x="2414016" y="303276"/>
                  </a:lnTo>
                  <a:lnTo>
                    <a:pt x="2399914" y="347558"/>
                  </a:lnTo>
                  <a:lnTo>
                    <a:pt x="2383928" y="394215"/>
                  </a:lnTo>
                  <a:lnTo>
                    <a:pt x="2366103" y="442552"/>
                  </a:lnTo>
                  <a:lnTo>
                    <a:pt x="2346483" y="491871"/>
                  </a:lnTo>
                  <a:lnTo>
                    <a:pt x="2325113" y="541475"/>
                  </a:lnTo>
                  <a:lnTo>
                    <a:pt x="2302037" y="590669"/>
                  </a:lnTo>
                  <a:lnTo>
                    <a:pt x="2277301" y="638755"/>
                  </a:lnTo>
                  <a:lnTo>
                    <a:pt x="2250948" y="685038"/>
                  </a:lnTo>
                  <a:lnTo>
                    <a:pt x="2225563" y="724510"/>
                  </a:lnTo>
                  <a:lnTo>
                    <a:pt x="2198354" y="763242"/>
                  </a:lnTo>
                  <a:lnTo>
                    <a:pt x="2169583" y="801341"/>
                  </a:lnTo>
                  <a:lnTo>
                    <a:pt x="2139514" y="838913"/>
                  </a:lnTo>
                  <a:lnTo>
                    <a:pt x="2108410" y="876065"/>
                  </a:lnTo>
                  <a:lnTo>
                    <a:pt x="2076534" y="912904"/>
                  </a:lnTo>
                  <a:lnTo>
                    <a:pt x="2044151" y="949535"/>
                  </a:lnTo>
                  <a:lnTo>
                    <a:pt x="2011523" y="986066"/>
                  </a:lnTo>
                  <a:lnTo>
                    <a:pt x="1978914" y="1022604"/>
                  </a:lnTo>
                  <a:lnTo>
                    <a:pt x="1945398" y="1060300"/>
                  </a:lnTo>
                  <a:lnTo>
                    <a:pt x="1909869" y="1099245"/>
                  </a:lnTo>
                  <a:lnTo>
                    <a:pt x="1873080" y="1138710"/>
                  </a:lnTo>
                  <a:lnTo>
                    <a:pt x="1835783" y="1177968"/>
                  </a:lnTo>
                  <a:lnTo>
                    <a:pt x="1798730" y="1216292"/>
                  </a:lnTo>
                  <a:lnTo>
                    <a:pt x="1762675" y="1252953"/>
                  </a:lnTo>
                  <a:lnTo>
                    <a:pt x="1728369" y="1287226"/>
                  </a:lnTo>
                  <a:lnTo>
                    <a:pt x="1696566" y="1318381"/>
                  </a:lnTo>
                  <a:lnTo>
                    <a:pt x="1668018" y="1345692"/>
                  </a:lnTo>
                  <a:lnTo>
                    <a:pt x="1614606" y="1393459"/>
                  </a:lnTo>
                  <a:lnTo>
                    <a:pt x="1571053" y="1427797"/>
                  </a:lnTo>
                  <a:lnTo>
                    <a:pt x="1534072" y="1453276"/>
                  </a:lnTo>
                  <a:lnTo>
                    <a:pt x="1500378" y="1474470"/>
                  </a:lnTo>
                </a:path>
                <a:path w="2458720" h="2176779">
                  <a:moveTo>
                    <a:pt x="542544" y="2176272"/>
                  </a:moveTo>
                  <a:lnTo>
                    <a:pt x="542544" y="1475994"/>
                  </a:lnTo>
                  <a:lnTo>
                    <a:pt x="1500378" y="1475994"/>
                  </a:lnTo>
                  <a:lnTo>
                    <a:pt x="1500378" y="2176272"/>
                  </a:lnTo>
                </a:path>
              </a:pathLst>
            </a:custGeom>
            <a:ln w="229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263902" y="2799587"/>
              <a:ext cx="0" cy="700405"/>
            </a:xfrm>
            <a:custGeom>
              <a:avLst/>
              <a:gdLst/>
              <a:ahLst/>
              <a:cxnLst/>
              <a:rect l="l" t="t" r="r" b="b"/>
              <a:pathLst>
                <a:path h="700404">
                  <a:moveTo>
                    <a:pt x="0" y="0"/>
                  </a:moveTo>
                  <a:lnTo>
                    <a:pt x="0" y="700278"/>
                  </a:lnTo>
                </a:path>
              </a:pathLst>
            </a:custGeom>
            <a:ln w="689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259580" y="991361"/>
              <a:ext cx="2526030" cy="2525395"/>
            </a:xfrm>
            <a:custGeom>
              <a:avLst/>
              <a:gdLst/>
              <a:ahLst/>
              <a:cxnLst/>
              <a:rect l="l" t="t" r="r" b="b"/>
              <a:pathLst>
                <a:path w="2526029" h="2525395">
                  <a:moveTo>
                    <a:pt x="2526030" y="2506980"/>
                  </a:moveTo>
                  <a:lnTo>
                    <a:pt x="2493111" y="2500122"/>
                  </a:lnTo>
                  <a:lnTo>
                    <a:pt x="2434590" y="2487930"/>
                  </a:lnTo>
                  <a:lnTo>
                    <a:pt x="2457996" y="2500122"/>
                  </a:lnTo>
                  <a:lnTo>
                    <a:pt x="25146" y="2500122"/>
                  </a:lnTo>
                  <a:lnTo>
                    <a:pt x="25146" y="68872"/>
                  </a:lnTo>
                  <a:lnTo>
                    <a:pt x="36576" y="92202"/>
                  </a:lnTo>
                  <a:lnTo>
                    <a:pt x="29159" y="54864"/>
                  </a:lnTo>
                  <a:lnTo>
                    <a:pt x="18288" y="0"/>
                  </a:lnTo>
                  <a:lnTo>
                    <a:pt x="0" y="92202"/>
                  </a:lnTo>
                  <a:lnTo>
                    <a:pt x="11417" y="68872"/>
                  </a:lnTo>
                  <a:lnTo>
                    <a:pt x="18288" y="54864"/>
                  </a:lnTo>
                  <a:lnTo>
                    <a:pt x="11430" y="68872"/>
                  </a:lnTo>
                  <a:lnTo>
                    <a:pt x="11417" y="2506980"/>
                  </a:lnTo>
                  <a:lnTo>
                    <a:pt x="18288" y="2506980"/>
                  </a:lnTo>
                  <a:lnTo>
                    <a:pt x="18288" y="2513850"/>
                  </a:lnTo>
                  <a:lnTo>
                    <a:pt x="2457424" y="2513850"/>
                  </a:lnTo>
                  <a:lnTo>
                    <a:pt x="2434590" y="2525268"/>
                  </a:lnTo>
                  <a:lnTo>
                    <a:pt x="2491727" y="2513850"/>
                  </a:lnTo>
                  <a:lnTo>
                    <a:pt x="2526030" y="2506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263902" y="1408175"/>
              <a:ext cx="4112260" cy="1391920"/>
            </a:xfrm>
            <a:custGeom>
              <a:avLst/>
              <a:gdLst/>
              <a:ahLst/>
              <a:cxnLst/>
              <a:rect l="l" t="t" r="r" b="b"/>
              <a:pathLst>
                <a:path w="4112260" h="1391920">
                  <a:moveTo>
                    <a:pt x="0" y="1391412"/>
                  </a:moveTo>
                  <a:lnTo>
                    <a:pt x="4111752" y="1391412"/>
                  </a:lnTo>
                </a:path>
                <a:path w="4112260" h="1391920">
                  <a:moveTo>
                    <a:pt x="266700" y="913638"/>
                  </a:moveTo>
                  <a:lnTo>
                    <a:pt x="3316986" y="913638"/>
                  </a:lnTo>
                </a:path>
                <a:path w="4112260" h="1391920">
                  <a:moveTo>
                    <a:pt x="1288542" y="590550"/>
                  </a:moveTo>
                  <a:lnTo>
                    <a:pt x="2527554" y="590550"/>
                  </a:lnTo>
                </a:path>
                <a:path w="4112260" h="1391920">
                  <a:moveTo>
                    <a:pt x="1288542" y="0"/>
                  </a:moveTo>
                  <a:lnTo>
                    <a:pt x="2280666" y="0"/>
                  </a:lnTo>
                </a:path>
              </a:pathLst>
            </a:custGeom>
            <a:ln w="689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460747" y="991361"/>
              <a:ext cx="2127885" cy="2508885"/>
            </a:xfrm>
            <a:custGeom>
              <a:avLst/>
              <a:gdLst/>
              <a:ahLst/>
              <a:cxnLst/>
              <a:rect l="l" t="t" r="r" b="b"/>
              <a:pathLst>
                <a:path w="2127884" h="2508885">
                  <a:moveTo>
                    <a:pt x="0" y="0"/>
                  </a:moveTo>
                  <a:lnTo>
                    <a:pt x="93726" y="416814"/>
                  </a:lnTo>
                  <a:lnTo>
                    <a:pt x="324612" y="1007364"/>
                  </a:lnTo>
                  <a:lnTo>
                    <a:pt x="666750" y="2508504"/>
                  </a:lnTo>
                </a:path>
                <a:path w="2127884" h="2508885">
                  <a:moveTo>
                    <a:pt x="952500" y="332232"/>
                  </a:moveTo>
                  <a:lnTo>
                    <a:pt x="1120140" y="1320546"/>
                  </a:lnTo>
                  <a:lnTo>
                    <a:pt x="1362456" y="1808226"/>
                  </a:lnTo>
                  <a:lnTo>
                    <a:pt x="1914906" y="1806702"/>
                  </a:lnTo>
                  <a:lnTo>
                    <a:pt x="2127504" y="2506980"/>
                  </a:lnTo>
                </a:path>
              </a:pathLst>
            </a:custGeom>
            <a:ln w="229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4128770" y="1004552"/>
            <a:ext cx="9779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i="1" spc="10" dirty="0">
                <a:latin typeface="Times New Roman"/>
                <a:cs typeface="Times New Roman"/>
              </a:rPr>
              <a:t>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55448" y="3362180"/>
            <a:ext cx="11938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782008" y="3362180"/>
            <a:ext cx="11239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10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365248" y="3736085"/>
            <a:ext cx="231775" cy="36830"/>
          </a:xfrm>
          <a:custGeom>
            <a:avLst/>
            <a:gdLst/>
            <a:ahLst/>
            <a:cxnLst/>
            <a:rect l="l" t="t" r="r" b="b"/>
            <a:pathLst>
              <a:path w="231775" h="36829">
                <a:moveTo>
                  <a:pt x="140208" y="0"/>
                </a:moveTo>
                <a:lnTo>
                  <a:pt x="176784" y="18288"/>
                </a:lnTo>
                <a:lnTo>
                  <a:pt x="140208" y="36576"/>
                </a:lnTo>
                <a:lnTo>
                  <a:pt x="197352" y="25147"/>
                </a:lnTo>
                <a:lnTo>
                  <a:pt x="176787" y="25147"/>
                </a:lnTo>
                <a:lnTo>
                  <a:pt x="176787" y="11430"/>
                </a:lnTo>
                <a:lnTo>
                  <a:pt x="197358" y="11430"/>
                </a:lnTo>
                <a:lnTo>
                  <a:pt x="140208" y="0"/>
                </a:lnTo>
                <a:close/>
              </a:path>
              <a:path w="231775" h="36829">
                <a:moveTo>
                  <a:pt x="163068" y="11430"/>
                </a:moveTo>
                <a:lnTo>
                  <a:pt x="0" y="11430"/>
                </a:lnTo>
                <a:lnTo>
                  <a:pt x="0" y="25147"/>
                </a:lnTo>
                <a:lnTo>
                  <a:pt x="163065" y="25147"/>
                </a:lnTo>
                <a:lnTo>
                  <a:pt x="176784" y="18288"/>
                </a:lnTo>
                <a:lnTo>
                  <a:pt x="163068" y="11430"/>
                </a:lnTo>
                <a:close/>
              </a:path>
              <a:path w="231775" h="36829">
                <a:moveTo>
                  <a:pt x="197358" y="11430"/>
                </a:moveTo>
                <a:lnTo>
                  <a:pt x="176787" y="11430"/>
                </a:lnTo>
                <a:lnTo>
                  <a:pt x="176787" y="25147"/>
                </a:lnTo>
                <a:lnTo>
                  <a:pt x="197352" y="25147"/>
                </a:lnTo>
                <a:lnTo>
                  <a:pt x="231648" y="18288"/>
                </a:lnTo>
                <a:lnTo>
                  <a:pt x="197358" y="11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259839" y="3477242"/>
            <a:ext cx="9080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10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633471" y="3477242"/>
            <a:ext cx="21907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dirty="0">
                <a:latin typeface="Times New Roman"/>
                <a:cs typeface="Times New Roman"/>
              </a:rPr>
              <a:t>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389117" y="3477242"/>
            <a:ext cx="15811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20" dirty="0">
                <a:latin typeface="Times New Roman"/>
                <a:cs typeface="Times New Roman"/>
              </a:rPr>
              <a:t>50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418833" y="1644632"/>
            <a:ext cx="10985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-5" dirty="0">
                <a:latin typeface="Times New Roman"/>
                <a:cs typeface="Times New Roman"/>
              </a:rPr>
              <a:t>II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461250" y="971774"/>
            <a:ext cx="6858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5" dirty="0">
                <a:latin typeface="Times New Roman"/>
                <a:cs typeface="Times New Roman"/>
              </a:rPr>
              <a:t>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93750" y="887954"/>
            <a:ext cx="6858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5" dirty="0">
                <a:latin typeface="Times New Roman"/>
                <a:cs typeface="Times New Roman"/>
              </a:rPr>
              <a:t>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30246" y="1197324"/>
            <a:ext cx="11112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dirty="0">
                <a:latin typeface="Times New Roman"/>
                <a:cs typeface="Times New Roman"/>
              </a:rPr>
              <a:t>II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555975" y="1197324"/>
            <a:ext cx="16954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000" i="1" spc="5" dirty="0">
                <a:latin typeface="Times New Roman"/>
                <a:cs typeface="Times New Roman"/>
              </a:rPr>
              <a:t>1</a:t>
            </a:r>
            <a:r>
              <a:rPr sz="975" spc="7" baseline="-12820" dirty="0">
                <a:latin typeface="Times New Roman"/>
                <a:cs typeface="Times New Roman"/>
              </a:rPr>
              <a:t>I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799838" y="1841228"/>
            <a:ext cx="16954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000" i="1" spc="5" dirty="0">
                <a:latin typeface="Times New Roman"/>
                <a:cs typeface="Times New Roman"/>
              </a:rPr>
              <a:t>2</a:t>
            </a:r>
            <a:r>
              <a:rPr sz="975" spc="7" baseline="-12820" dirty="0">
                <a:latin typeface="Times New Roman"/>
                <a:cs typeface="Times New Roman"/>
              </a:rPr>
              <a:t>I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551932" y="2183366"/>
            <a:ext cx="19685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500" i="1" baseline="8333" dirty="0">
                <a:latin typeface="Times New Roman"/>
                <a:cs typeface="Times New Roman"/>
              </a:rPr>
              <a:t>1</a:t>
            </a:r>
            <a:r>
              <a:rPr sz="650" dirty="0">
                <a:latin typeface="Times New Roman"/>
                <a:cs typeface="Times New Roman"/>
              </a:rPr>
              <a:t>II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814812" y="2630660"/>
            <a:ext cx="19621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500" i="1" baseline="8333" dirty="0">
                <a:latin typeface="Times New Roman"/>
                <a:cs typeface="Times New Roman"/>
              </a:rPr>
              <a:t>2</a:t>
            </a:r>
            <a:r>
              <a:rPr sz="650" dirty="0">
                <a:latin typeface="Times New Roman"/>
                <a:cs typeface="Times New Roman"/>
              </a:rPr>
              <a:t>II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292598" y="2638280"/>
            <a:ext cx="22860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500" i="1" baseline="8333" dirty="0">
                <a:latin typeface="Times New Roman"/>
                <a:cs typeface="Times New Roman"/>
              </a:rPr>
              <a:t>2</a:t>
            </a:r>
            <a:r>
              <a:rPr sz="1500" baseline="8333" dirty="0">
                <a:latin typeface="Symbol"/>
                <a:cs typeface="Symbol"/>
              </a:rPr>
              <a:t></a:t>
            </a:r>
            <a:r>
              <a:rPr sz="650" dirty="0">
                <a:latin typeface="Times New Roman"/>
                <a:cs typeface="Times New Roman"/>
              </a:rPr>
              <a:t>II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400805" y="1240010"/>
            <a:ext cx="16954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000" i="1" spc="5" dirty="0">
                <a:latin typeface="Times New Roman"/>
                <a:cs typeface="Times New Roman"/>
              </a:rPr>
              <a:t>1</a:t>
            </a:r>
            <a:r>
              <a:rPr sz="975" spc="7" baseline="-12820" dirty="0">
                <a:latin typeface="Times New Roman"/>
                <a:cs typeface="Times New Roman"/>
              </a:rPr>
              <a:t>I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530492" y="1963910"/>
            <a:ext cx="24828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6195">
              <a:lnSpc>
                <a:spcPct val="100000"/>
              </a:lnSpc>
              <a:spcBef>
                <a:spcPts val="125"/>
              </a:spcBef>
            </a:pPr>
            <a:r>
              <a:rPr sz="1000" i="1" spc="5" dirty="0">
                <a:latin typeface="Times New Roman"/>
                <a:cs typeface="Times New Roman"/>
              </a:rPr>
              <a:t>2</a:t>
            </a:r>
            <a:r>
              <a:rPr sz="975" spc="7" baseline="-12820" dirty="0">
                <a:latin typeface="Times New Roman"/>
                <a:cs typeface="Times New Roman"/>
              </a:rPr>
              <a:t>I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354579" y="2171936"/>
            <a:ext cx="19685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500" i="1" baseline="8333" dirty="0">
                <a:latin typeface="Times New Roman"/>
                <a:cs typeface="Times New Roman"/>
              </a:rPr>
              <a:t>1</a:t>
            </a:r>
            <a:r>
              <a:rPr sz="650" dirty="0">
                <a:latin typeface="Times New Roman"/>
                <a:cs typeface="Times New Roman"/>
              </a:rPr>
              <a:t>II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508650" y="2798299"/>
            <a:ext cx="30734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45720">
              <a:lnSpc>
                <a:spcPct val="100000"/>
              </a:lnSpc>
              <a:spcBef>
                <a:spcPts val="125"/>
              </a:spcBef>
            </a:pPr>
            <a:r>
              <a:rPr sz="1500" i="1" baseline="8333" dirty="0">
                <a:latin typeface="Times New Roman"/>
                <a:cs typeface="Times New Roman"/>
              </a:rPr>
              <a:t>2</a:t>
            </a:r>
            <a:r>
              <a:rPr sz="650" dirty="0">
                <a:latin typeface="Times New Roman"/>
                <a:cs typeface="Times New Roman"/>
              </a:rPr>
              <a:t>II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045468" y="1691103"/>
            <a:ext cx="9779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10" dirty="0">
                <a:latin typeface="Times New Roman"/>
                <a:cs typeface="Times New Roman"/>
              </a:rPr>
              <a:t>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532641" y="2220697"/>
            <a:ext cx="38036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5" dirty="0">
                <a:latin typeface="Times New Roman"/>
                <a:cs typeface="Times New Roman"/>
              </a:rPr>
              <a:t>Р</a:t>
            </a:r>
            <a:r>
              <a:rPr sz="1000" spc="10" dirty="0">
                <a:latin typeface="Times New Roman"/>
                <a:cs typeface="Times New Roman"/>
              </a:rPr>
              <a:t>+</a:t>
            </a:r>
            <a:r>
              <a:rPr sz="1000" spc="5" dirty="0">
                <a:latin typeface="Times New Roman"/>
                <a:cs typeface="Times New Roman"/>
              </a:rPr>
              <a:t>к</a:t>
            </a:r>
            <a:r>
              <a:rPr sz="1000" spc="15" dirty="0">
                <a:latin typeface="Times New Roman"/>
                <a:cs typeface="Times New Roman"/>
              </a:rPr>
              <a:t>р</a:t>
            </a:r>
            <a:r>
              <a:rPr sz="1000" spc="10" dirty="0">
                <a:latin typeface="Symbol"/>
                <a:cs typeface="Symbol"/>
              </a:rPr>
              <a:t>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033786" y="1848840"/>
            <a:ext cx="36703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5" dirty="0">
                <a:latin typeface="Times New Roman"/>
                <a:cs typeface="Times New Roman"/>
              </a:rPr>
              <a:t>Р</a:t>
            </a:r>
            <a:r>
              <a:rPr sz="1000" spc="10" dirty="0">
                <a:latin typeface="Times New Roman"/>
                <a:cs typeface="Times New Roman"/>
              </a:rPr>
              <a:t>+</a:t>
            </a:r>
            <a:r>
              <a:rPr sz="1000" dirty="0">
                <a:latin typeface="Times New Roman"/>
                <a:cs typeface="Times New Roman"/>
              </a:rPr>
              <a:t>кр</a:t>
            </a:r>
            <a:r>
              <a:rPr sz="1000" spc="10" dirty="0">
                <a:latin typeface="Symbol"/>
                <a:cs typeface="Symbol"/>
              </a:rPr>
              <a:t>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416811" y="2978894"/>
            <a:ext cx="236854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10" dirty="0">
                <a:latin typeface="Times New Roman"/>
                <a:cs typeface="Times New Roman"/>
              </a:rPr>
              <a:t>к</a:t>
            </a:r>
            <a:r>
              <a:rPr sz="1000" spc="20" dirty="0">
                <a:latin typeface="Times New Roman"/>
                <a:cs typeface="Times New Roman"/>
              </a:rPr>
              <a:t>р</a:t>
            </a:r>
            <a:r>
              <a:rPr sz="1000" spc="10" dirty="0">
                <a:latin typeface="Symbol"/>
                <a:cs typeface="Symbol"/>
              </a:rPr>
              <a:t>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226302" y="3010133"/>
            <a:ext cx="21018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000" spc="15" dirty="0">
                <a:latin typeface="Times New Roman"/>
                <a:cs typeface="Times New Roman"/>
              </a:rPr>
              <a:t>к</a:t>
            </a:r>
            <a:r>
              <a:rPr sz="1000" spc="-15" dirty="0">
                <a:latin typeface="Times New Roman"/>
                <a:cs typeface="Times New Roman"/>
              </a:rPr>
              <a:t>р</a:t>
            </a:r>
            <a:r>
              <a:rPr sz="1000" spc="10" dirty="0">
                <a:latin typeface="Symbol"/>
                <a:cs typeface="Symbol"/>
              </a:rPr>
              <a:t>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864151" y="2914675"/>
            <a:ext cx="422909" cy="553085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130"/>
              </a:spcBef>
            </a:pPr>
            <a:r>
              <a:rPr sz="1000" dirty="0">
                <a:latin typeface="Times New Roman"/>
                <a:cs typeface="Times New Roman"/>
              </a:rPr>
              <a:t>Е</a:t>
            </a:r>
            <a:r>
              <a:rPr sz="1000" spc="1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т</a:t>
            </a:r>
            <a:r>
              <a:rPr sz="1000" spc="-15" dirty="0">
                <a:latin typeface="Times New Roman"/>
                <a:cs typeface="Times New Roman"/>
              </a:rPr>
              <a:t>+</a:t>
            </a:r>
            <a:r>
              <a:rPr sz="1000" spc="-5" dirty="0">
                <a:latin typeface="Times New Roman"/>
                <a:cs typeface="Times New Roman"/>
              </a:rPr>
              <a:t>к</a:t>
            </a:r>
            <a:r>
              <a:rPr sz="1000" spc="10" dirty="0">
                <a:latin typeface="Times New Roman"/>
                <a:cs typeface="Times New Roman"/>
              </a:rPr>
              <a:t>р</a:t>
            </a:r>
            <a:r>
              <a:rPr sz="1000" dirty="0">
                <a:latin typeface="Symbol"/>
                <a:cs typeface="Symbol"/>
              </a:rPr>
              <a:t></a:t>
            </a:r>
            <a:endParaRPr sz="1000">
              <a:latin typeface="Symbol"/>
              <a:cs typeface="Symbol"/>
            </a:endParaRPr>
          </a:p>
          <a:p>
            <a:pPr marL="12700">
              <a:lnSpc>
                <a:spcPct val="100000"/>
              </a:lnSpc>
              <a:spcBef>
                <a:spcPts val="670"/>
              </a:spcBef>
            </a:pPr>
            <a:r>
              <a:rPr sz="1000" spc="5" dirty="0">
                <a:latin typeface="Times New Roman"/>
                <a:cs typeface="Times New Roman"/>
              </a:rPr>
              <a:t>Евт(</a:t>
            </a:r>
            <a:r>
              <a:rPr sz="1000" spc="5" dirty="0">
                <a:latin typeface="Symbol"/>
                <a:cs typeface="Symbol"/>
              </a:rPr>
              <a:t></a:t>
            </a:r>
            <a:r>
              <a:rPr sz="1000" spc="5" dirty="0">
                <a:latin typeface="Times New Roman"/>
                <a:cs typeface="Times New Roman"/>
              </a:rPr>
              <a:t>+</a:t>
            </a:r>
            <a:r>
              <a:rPr sz="1000" spc="5" dirty="0">
                <a:latin typeface="Symbol"/>
                <a:cs typeface="Symbol"/>
              </a:rPr>
              <a:t></a:t>
            </a:r>
            <a:r>
              <a:rPr sz="1000" spc="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556048" y="2967971"/>
            <a:ext cx="185420" cy="495934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00" spc="5" dirty="0">
                <a:latin typeface="Times New Roman"/>
                <a:cs typeface="Times New Roman"/>
              </a:rPr>
              <a:t>Евт+кр</a:t>
            </a:r>
            <a:r>
              <a:rPr sz="1000" spc="5" dirty="0">
                <a:latin typeface="Symbol"/>
                <a:cs typeface="Symbol"/>
              </a:rPr>
              <a:t>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770629" y="1197325"/>
            <a:ext cx="9080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i="1" spc="10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267350" y="2755628"/>
            <a:ext cx="26035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25"/>
              </a:spcBef>
            </a:pPr>
            <a:r>
              <a:rPr sz="1000" i="1" spc="5" dirty="0">
                <a:latin typeface="Times New Roman"/>
                <a:cs typeface="Times New Roman"/>
              </a:rPr>
              <a:t>c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727709" y="2755628"/>
            <a:ext cx="9080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i="1" spc="10" dirty="0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95831" y="1745978"/>
            <a:ext cx="9080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i="1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846841" y="2768580"/>
            <a:ext cx="4889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000" i="1" spc="5" dirty="0">
                <a:latin typeface="Times New Roman"/>
                <a:cs typeface="Times New Roman"/>
              </a:rPr>
              <a:t>f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825509" y="3324840"/>
            <a:ext cx="7810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000" i="1" spc="10" dirty="0">
                <a:latin typeface="Times New Roman"/>
                <a:cs typeface="Times New Roman"/>
              </a:rPr>
              <a:t>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718575" y="3324840"/>
            <a:ext cx="11938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i="1" spc="10" dirty="0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471166" y="3431285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6"/>
                </a:moveTo>
                <a:lnTo>
                  <a:pt x="0" y="0"/>
                </a:lnTo>
              </a:path>
            </a:pathLst>
          </a:custGeom>
          <a:ln w="68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364734" y="3503911"/>
            <a:ext cx="224154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spc="15" dirty="0">
                <a:latin typeface="Times New Roman"/>
                <a:cs typeface="Times New Roman"/>
              </a:rPr>
              <a:t>Ч</a:t>
            </a:r>
            <a:r>
              <a:rPr sz="1000" spc="-10" dirty="0">
                <a:latin typeface="Times New Roman"/>
                <a:cs typeface="Times New Roman"/>
              </a:rPr>
              <a:t>а</a:t>
            </a:r>
            <a:r>
              <a:rPr sz="1000" spc="5" dirty="0">
                <a:latin typeface="Times New Roman"/>
                <a:cs typeface="Times New Roman"/>
              </a:rPr>
              <a:t>с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067801" y="3634207"/>
            <a:ext cx="5787390" cy="443230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198880">
              <a:lnSpc>
                <a:spcPct val="100000"/>
              </a:lnSpc>
              <a:spcBef>
                <a:spcPts val="125"/>
              </a:spcBef>
            </a:pPr>
            <a:r>
              <a:rPr sz="1000" spc="10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imes New Roman"/>
              <a:cs typeface="Times New Roman"/>
            </a:endParaRPr>
          </a:p>
          <a:p>
            <a:pPr marL="1421130">
              <a:lnSpc>
                <a:spcPct val="100000"/>
              </a:lnSpc>
              <a:spcBef>
                <a:spcPts val="5"/>
              </a:spcBef>
              <a:tabLst>
                <a:tab pos="394144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2.10.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обмеженою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криві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типових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 цієї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Проведемо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аналіз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наведена.</a:t>
            </a:r>
            <a:endParaRPr sz="1200">
              <a:latin typeface="Times New Roman"/>
              <a:cs typeface="Times New Roman"/>
            </a:endParaRPr>
          </a:p>
          <a:p>
            <a:pPr marL="452755" indent="-153035">
              <a:lnSpc>
                <a:spcPts val="1410"/>
              </a:lnSpc>
              <a:buAutoNum type="arabicPeriod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К=2 (компоненти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ct val="102099"/>
              </a:lnSpc>
              <a:spcBef>
                <a:spcPts val="10"/>
              </a:spcBef>
              <a:buAutoNum type="arabicPeriod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Ф=3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(рідка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твердих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розчинів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(розчин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компоненті </a:t>
            </a:r>
            <a:r>
              <a:rPr sz="1200" spc="-5" dirty="0">
                <a:latin typeface="Times New Roman"/>
                <a:cs typeface="Times New Roman"/>
              </a:rPr>
              <a:t>А)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 (розчин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компонента 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компоненті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452755" indent="-153035">
              <a:lnSpc>
                <a:spcPts val="1345"/>
              </a:lnSpc>
              <a:buAutoNum type="arabicPeriod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Основні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діаграми:</a:t>
            </a:r>
            <a:endParaRPr sz="1200">
              <a:latin typeface="Times New Roman"/>
              <a:cs typeface="Times New Roman"/>
            </a:endParaRPr>
          </a:p>
          <a:p>
            <a:pPr marL="300355" marR="588010">
              <a:lnSpc>
                <a:spcPts val="1380"/>
              </a:lnSpc>
              <a:spcBef>
                <a:spcPts val="65"/>
              </a:spcBef>
            </a:pPr>
            <a:r>
              <a:rPr sz="1200" i="1" dirty="0">
                <a:latin typeface="Times New Roman"/>
                <a:cs typeface="Times New Roman"/>
              </a:rPr>
              <a:t>acb </a:t>
            </a:r>
            <a:r>
              <a:rPr sz="1200" dirty="0">
                <a:latin typeface="Times New Roman"/>
                <a:cs typeface="Times New Roman"/>
              </a:rPr>
              <a:t>– лінія </a:t>
            </a:r>
            <a:r>
              <a:rPr sz="1200" spc="-5" dirty="0">
                <a:latin typeface="Times New Roman"/>
                <a:cs typeface="Times New Roman"/>
              </a:rPr>
              <a:t>ліквідус, 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двох гілок, </a:t>
            </a:r>
            <a:r>
              <a:rPr sz="1200" dirty="0">
                <a:latin typeface="Times New Roman"/>
                <a:cs typeface="Times New Roman"/>
              </a:rPr>
              <a:t>що сходяться в одній точці </a:t>
            </a:r>
            <a:r>
              <a:rPr sz="1200" i="1" spc="-5" dirty="0">
                <a:latin typeface="Times New Roman"/>
                <a:cs typeface="Times New Roman"/>
              </a:rPr>
              <a:t>с</a:t>
            </a:r>
            <a:r>
              <a:rPr sz="1200" spc="-5" dirty="0">
                <a:latin typeface="Times New Roman"/>
                <a:cs typeface="Times New Roman"/>
              </a:rPr>
              <a:t>;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аdcfb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лінія </a:t>
            </a:r>
            <a:r>
              <a:rPr sz="1200" dirty="0">
                <a:latin typeface="Times New Roman"/>
                <a:cs typeface="Times New Roman"/>
              </a:rPr>
              <a:t>солідус,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трьох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ділянок;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i="1" dirty="0">
                <a:latin typeface="Times New Roman"/>
                <a:cs typeface="Times New Roman"/>
              </a:rPr>
              <a:t>dm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лінія</a:t>
            </a:r>
            <a:r>
              <a:rPr sz="1200" spc="-5" dirty="0">
                <a:latin typeface="Times New Roman"/>
                <a:cs typeface="Times New Roman"/>
              </a:rPr>
              <a:t> граничної концентрації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компоненті А;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fn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лінія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граничної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концентрації компонента</a:t>
            </a:r>
            <a:r>
              <a:rPr sz="1200" dirty="0">
                <a:latin typeface="Times New Roman"/>
                <a:cs typeface="Times New Roman"/>
              </a:rPr>
              <a:t> А в</a:t>
            </a:r>
            <a:r>
              <a:rPr sz="1200" spc="-5" dirty="0">
                <a:latin typeface="Times New Roman"/>
                <a:cs typeface="Times New Roman"/>
              </a:rPr>
              <a:t> компоненті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endParaRPr sz="1200">
              <a:latin typeface="Times New Roman"/>
              <a:cs typeface="Times New Roman"/>
            </a:endParaRPr>
          </a:p>
          <a:p>
            <a:pPr marL="452755" indent="-153035">
              <a:lnSpc>
                <a:spcPts val="1380"/>
              </a:lnSpc>
              <a:buAutoNum type="arabicPeriod" startAt="4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Типові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системи.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концентрації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компонентів,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яка не перевищує </a:t>
            </a:r>
            <a:r>
              <a:rPr sz="1200" spc="-15" dirty="0">
                <a:latin typeface="Times New Roman"/>
                <a:cs typeface="Times New Roman"/>
              </a:rPr>
              <a:t>граничних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значень (на ділянках </a:t>
            </a:r>
            <a:r>
              <a:rPr sz="1200" spc="-5" dirty="0">
                <a:latin typeface="Times New Roman"/>
                <a:cs typeface="Times New Roman"/>
              </a:rPr>
              <a:t> А</a:t>
            </a:r>
            <a:r>
              <a:rPr sz="1200" i="1" spc="-5" dirty="0">
                <a:latin typeface="Times New Roman"/>
                <a:cs typeface="Times New Roman"/>
              </a:rPr>
              <a:t>m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i="1" spc="-10" dirty="0">
                <a:latin typeface="Times New Roman"/>
                <a:cs typeface="Times New Roman"/>
              </a:rPr>
              <a:t>n</a:t>
            </a:r>
            <a:r>
              <a:rPr sz="1200" spc="-10" dirty="0">
                <a:latin typeface="Times New Roman"/>
                <a:cs typeface="Times New Roman"/>
              </a:rPr>
              <a:t>В), сплави </a:t>
            </a:r>
            <a:r>
              <a:rPr sz="1200" spc="-15" dirty="0">
                <a:latin typeface="Times New Roman"/>
                <a:cs typeface="Times New Roman"/>
              </a:rPr>
              <a:t>кристалізуються </a:t>
            </a:r>
            <a:r>
              <a:rPr sz="1200" spc="-10" dirty="0">
                <a:latin typeface="Times New Roman"/>
                <a:cs typeface="Times New Roman"/>
              </a:rPr>
              <a:t>аналогічно </a:t>
            </a:r>
            <a:r>
              <a:rPr sz="1200" spc="-15" dirty="0">
                <a:latin typeface="Times New Roman"/>
                <a:cs typeface="Times New Roman"/>
              </a:rPr>
              <a:t>сплавам </a:t>
            </a:r>
            <a:r>
              <a:rPr sz="1200" spc="-10" dirty="0">
                <a:latin typeface="Times New Roman"/>
                <a:cs typeface="Times New Roman"/>
              </a:rPr>
              <a:t>твердих розчинів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необмеженою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розчинністю </a:t>
            </a:r>
            <a:r>
              <a:rPr sz="1200" spc="-10" dirty="0">
                <a:latin typeface="Times New Roman"/>
                <a:cs typeface="Times New Roman"/>
              </a:rPr>
              <a:t>(див. криву </a:t>
            </a:r>
            <a:r>
              <a:rPr sz="1200" spc="-15" dirty="0">
                <a:latin typeface="Times New Roman"/>
                <a:cs typeface="Times New Roman"/>
              </a:rPr>
              <a:t>охолодження сплаву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рис. 2.10, </a:t>
            </a:r>
            <a:r>
              <a:rPr sz="1200" i="1" spc="-10" dirty="0">
                <a:latin typeface="Times New Roman"/>
                <a:cs typeface="Times New Roman"/>
              </a:rPr>
              <a:t>б</a:t>
            </a:r>
            <a:r>
              <a:rPr sz="1200" spc="-10" dirty="0">
                <a:latin typeface="Times New Roman"/>
                <a:cs typeface="Times New Roman"/>
              </a:rPr>
              <a:t>). При </a:t>
            </a:r>
            <a:r>
              <a:rPr sz="1200" spc="-15" dirty="0">
                <a:latin typeface="Times New Roman"/>
                <a:cs typeface="Times New Roman"/>
              </a:rPr>
              <a:t>концентрації компо-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нентів,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15" dirty="0">
                <a:latin typeface="Times New Roman"/>
                <a:cs typeface="Times New Roman"/>
              </a:rPr>
              <a:t>перевищує граничні значення </a:t>
            </a:r>
            <a:r>
              <a:rPr sz="1200" spc="-10" dirty="0">
                <a:latin typeface="Times New Roman"/>
                <a:cs typeface="Times New Roman"/>
              </a:rPr>
              <a:t>(на </a:t>
            </a:r>
            <a:r>
              <a:rPr sz="1200" spc="-15" dirty="0">
                <a:latin typeface="Times New Roman"/>
                <a:cs typeface="Times New Roman"/>
              </a:rPr>
              <a:t>ділянці </a:t>
            </a:r>
            <a:r>
              <a:rPr sz="1200" i="1" spc="-10" dirty="0">
                <a:latin typeface="Times New Roman"/>
                <a:cs typeface="Times New Roman"/>
              </a:rPr>
              <a:t>dcf</a:t>
            </a:r>
            <a:r>
              <a:rPr sz="1200" spc="-10" dirty="0">
                <a:latin typeface="Times New Roman"/>
                <a:cs typeface="Times New Roman"/>
              </a:rPr>
              <a:t>), </a:t>
            </a:r>
            <a:r>
              <a:rPr sz="1200" spc="-15" dirty="0">
                <a:latin typeface="Times New Roman"/>
                <a:cs typeface="Times New Roman"/>
              </a:rPr>
              <a:t>сплави кристалізуються анало-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гічно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сплавам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«механічні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суміші»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(див.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криву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охолодження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сплаву</a:t>
            </a:r>
            <a:r>
              <a:rPr sz="1200" spc="-10" dirty="0">
                <a:latin typeface="Times New Roman"/>
                <a:cs typeface="Times New Roman"/>
              </a:rPr>
              <a:t> II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рис.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2.10,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б</a:t>
            </a:r>
            <a:r>
              <a:rPr sz="1200" spc="-1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Сплав з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концентрацією </a:t>
            </a:r>
            <a:r>
              <a:rPr sz="1200" spc="-5" dirty="0">
                <a:latin typeface="Times New Roman"/>
                <a:cs typeface="Times New Roman"/>
              </a:rPr>
              <a:t>компонентів,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точці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евтектичним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сплавом.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Сплав  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складається  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 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дрібнодисперсних</a:t>
            </a:r>
            <a:r>
              <a:rPr sz="1200" spc="8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кристалів  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spc="8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розчинів  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dirty="0">
                <a:latin typeface="Times New Roman"/>
                <a:cs typeface="Times New Roman"/>
              </a:rPr>
              <a:t>  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8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</a:t>
            </a:r>
            <a:r>
              <a:rPr sz="1200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05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Евт=кр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+кр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405"/>
              </a:lnSpc>
            </a:pPr>
            <a:r>
              <a:rPr sz="1200" spc="-20" dirty="0">
                <a:latin typeface="Times New Roman"/>
                <a:cs typeface="Times New Roman"/>
              </a:rPr>
              <a:t>Кристали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компонентів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чистому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вигляді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жодному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сплавів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системи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не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присутні.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36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75129" y="1041083"/>
            <a:ext cx="10160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i="1" spc="10" dirty="0">
                <a:latin typeface="Times New Roman"/>
                <a:cs typeface="Times New Roman"/>
              </a:rPr>
              <a:t>T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824989" y="1011053"/>
            <a:ext cx="3570604" cy="3145790"/>
            <a:chOff x="1824989" y="1011053"/>
            <a:chExt cx="3570604" cy="3145790"/>
          </a:xfrm>
        </p:grpSpPr>
        <p:sp>
          <p:nvSpPr>
            <p:cNvPr id="7" name="object 7"/>
            <p:cNvSpPr/>
            <p:nvPr/>
          </p:nvSpPr>
          <p:spPr>
            <a:xfrm>
              <a:off x="1824989" y="1062227"/>
              <a:ext cx="45085" cy="3086100"/>
            </a:xfrm>
            <a:custGeom>
              <a:avLst/>
              <a:gdLst/>
              <a:ahLst/>
              <a:cxnLst/>
              <a:rect l="l" t="t" r="r" b="b"/>
              <a:pathLst>
                <a:path w="45085" h="3086100">
                  <a:moveTo>
                    <a:pt x="22098" y="68580"/>
                  </a:moveTo>
                  <a:lnTo>
                    <a:pt x="13714" y="85924"/>
                  </a:lnTo>
                  <a:lnTo>
                    <a:pt x="13714" y="3086100"/>
                  </a:lnTo>
                  <a:lnTo>
                    <a:pt x="31242" y="3086100"/>
                  </a:lnTo>
                  <a:lnTo>
                    <a:pt x="31242" y="86868"/>
                  </a:lnTo>
                  <a:lnTo>
                    <a:pt x="22098" y="68580"/>
                  </a:lnTo>
                  <a:close/>
                </a:path>
                <a:path w="45085" h="3086100">
                  <a:moveTo>
                    <a:pt x="22098" y="0"/>
                  </a:moveTo>
                  <a:lnTo>
                    <a:pt x="0" y="114300"/>
                  </a:lnTo>
                  <a:lnTo>
                    <a:pt x="13714" y="85924"/>
                  </a:lnTo>
                  <a:lnTo>
                    <a:pt x="13714" y="68580"/>
                  </a:lnTo>
                  <a:lnTo>
                    <a:pt x="35814" y="68580"/>
                  </a:lnTo>
                  <a:lnTo>
                    <a:pt x="22098" y="0"/>
                  </a:lnTo>
                  <a:close/>
                </a:path>
                <a:path w="45085" h="3086100">
                  <a:moveTo>
                    <a:pt x="35814" y="68580"/>
                  </a:moveTo>
                  <a:lnTo>
                    <a:pt x="31242" y="68580"/>
                  </a:lnTo>
                  <a:lnTo>
                    <a:pt x="31242" y="86868"/>
                  </a:lnTo>
                  <a:lnTo>
                    <a:pt x="44958" y="114300"/>
                  </a:lnTo>
                  <a:lnTo>
                    <a:pt x="35814" y="68580"/>
                  </a:lnTo>
                  <a:close/>
                </a:path>
                <a:path w="45085" h="3086100">
                  <a:moveTo>
                    <a:pt x="31242" y="68580"/>
                  </a:moveTo>
                  <a:lnTo>
                    <a:pt x="22098" y="68580"/>
                  </a:lnTo>
                  <a:lnTo>
                    <a:pt x="31242" y="86868"/>
                  </a:lnTo>
                  <a:lnTo>
                    <a:pt x="31242" y="68580"/>
                  </a:lnTo>
                  <a:close/>
                </a:path>
                <a:path w="45085" h="3086100">
                  <a:moveTo>
                    <a:pt x="22098" y="68580"/>
                  </a:moveTo>
                  <a:lnTo>
                    <a:pt x="13714" y="68580"/>
                  </a:lnTo>
                  <a:lnTo>
                    <a:pt x="13714" y="85924"/>
                  </a:lnTo>
                  <a:lnTo>
                    <a:pt x="22098" y="685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847849" y="1019555"/>
              <a:ext cx="3535679" cy="3129280"/>
            </a:xfrm>
            <a:custGeom>
              <a:avLst/>
              <a:gdLst/>
              <a:ahLst/>
              <a:cxnLst/>
              <a:rect l="l" t="t" r="r" b="b"/>
              <a:pathLst>
                <a:path w="3535679" h="3129279">
                  <a:moveTo>
                    <a:pt x="0" y="3128772"/>
                  </a:moveTo>
                  <a:lnTo>
                    <a:pt x="3535680" y="3128772"/>
                  </a:lnTo>
                </a:path>
                <a:path w="3535679" h="3129279">
                  <a:moveTo>
                    <a:pt x="3534918" y="3128772"/>
                  </a:moveTo>
                  <a:lnTo>
                    <a:pt x="3535680" y="0"/>
                  </a:lnTo>
                </a:path>
              </a:pathLst>
            </a:custGeom>
            <a:ln w="170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887473" y="1171955"/>
              <a:ext cx="3465195" cy="2976880"/>
            </a:xfrm>
            <a:custGeom>
              <a:avLst/>
              <a:gdLst/>
              <a:ahLst/>
              <a:cxnLst/>
              <a:rect l="l" t="t" r="r" b="b"/>
              <a:pathLst>
                <a:path w="3465195" h="2976879">
                  <a:moveTo>
                    <a:pt x="1521714" y="0"/>
                  </a:moveTo>
                  <a:lnTo>
                    <a:pt x="1521714" y="2976372"/>
                  </a:lnTo>
                </a:path>
                <a:path w="3465195" h="2976879">
                  <a:moveTo>
                    <a:pt x="0" y="1245870"/>
                  </a:moveTo>
                  <a:lnTo>
                    <a:pt x="1466850" y="1248918"/>
                  </a:lnTo>
                </a:path>
                <a:path w="3465195" h="2976879">
                  <a:moveTo>
                    <a:pt x="1559052" y="1014222"/>
                  </a:moveTo>
                  <a:lnTo>
                    <a:pt x="3464814" y="1014222"/>
                  </a:lnTo>
                </a:path>
              </a:pathLst>
            </a:custGeom>
            <a:ln w="28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532887" y="2186177"/>
              <a:ext cx="2064385" cy="1962150"/>
            </a:xfrm>
            <a:custGeom>
              <a:avLst/>
              <a:gdLst/>
              <a:ahLst/>
              <a:cxnLst/>
              <a:rect l="l" t="t" r="r" b="b"/>
              <a:pathLst>
                <a:path w="2064385" h="1962150">
                  <a:moveTo>
                    <a:pt x="2064258" y="0"/>
                  </a:moveTo>
                  <a:lnTo>
                    <a:pt x="2064258" y="1962150"/>
                  </a:lnTo>
                </a:path>
                <a:path w="2064385" h="1962150">
                  <a:moveTo>
                    <a:pt x="0" y="201930"/>
                  </a:moveTo>
                  <a:lnTo>
                    <a:pt x="0" y="1962150"/>
                  </a:lnTo>
                </a:path>
              </a:pathLst>
            </a:custGeom>
            <a:ln w="849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847087" y="1171955"/>
              <a:ext cx="1562100" cy="1245870"/>
            </a:xfrm>
            <a:custGeom>
              <a:avLst/>
              <a:gdLst/>
              <a:ahLst/>
              <a:cxnLst/>
              <a:rect l="l" t="t" r="r" b="b"/>
              <a:pathLst>
                <a:path w="1562100" h="1245870">
                  <a:moveTo>
                    <a:pt x="0" y="438150"/>
                  </a:moveTo>
                  <a:lnTo>
                    <a:pt x="54292" y="467010"/>
                  </a:lnTo>
                  <a:lnTo>
                    <a:pt x="89582" y="492049"/>
                  </a:lnTo>
                  <a:lnTo>
                    <a:pt x="134874" y="529590"/>
                  </a:lnTo>
                  <a:lnTo>
                    <a:pt x="195667" y="583620"/>
                  </a:lnTo>
                  <a:lnTo>
                    <a:pt x="231234" y="616038"/>
                  </a:lnTo>
                  <a:lnTo>
                    <a:pt x="268605" y="650938"/>
                  </a:lnTo>
                  <a:lnTo>
                    <a:pt x="306547" y="687481"/>
                  </a:lnTo>
                  <a:lnTo>
                    <a:pt x="343828" y="724828"/>
                  </a:lnTo>
                  <a:lnTo>
                    <a:pt x="379217" y="762139"/>
                  </a:lnTo>
                  <a:lnTo>
                    <a:pt x="411480" y="798576"/>
                  </a:lnTo>
                  <a:lnTo>
                    <a:pt x="445754" y="841574"/>
                  </a:lnTo>
                  <a:lnTo>
                    <a:pt x="479562" y="887745"/>
                  </a:lnTo>
                  <a:lnTo>
                    <a:pt x="512250" y="935316"/>
                  </a:lnTo>
                  <a:lnTo>
                    <a:pt x="543166" y="982513"/>
                  </a:lnTo>
                  <a:lnTo>
                    <a:pt x="571655" y="1027564"/>
                  </a:lnTo>
                  <a:lnTo>
                    <a:pt x="597065" y="1068697"/>
                  </a:lnTo>
                  <a:lnTo>
                    <a:pt x="618744" y="1104138"/>
                  </a:lnTo>
                  <a:lnTo>
                    <a:pt x="647009" y="1152644"/>
                  </a:lnTo>
                  <a:lnTo>
                    <a:pt x="665416" y="1189863"/>
                  </a:lnTo>
                  <a:lnTo>
                    <a:pt x="677251" y="1219652"/>
                  </a:lnTo>
                  <a:lnTo>
                    <a:pt x="685800" y="1245870"/>
                  </a:lnTo>
                </a:path>
                <a:path w="1562100" h="1245870">
                  <a:moveTo>
                    <a:pt x="1562100" y="0"/>
                  </a:moveTo>
                  <a:lnTo>
                    <a:pt x="1524246" y="19857"/>
                  </a:lnTo>
                  <a:lnTo>
                    <a:pt x="1485589" y="42022"/>
                  </a:lnTo>
                  <a:lnTo>
                    <a:pt x="1445323" y="68675"/>
                  </a:lnTo>
                  <a:lnTo>
                    <a:pt x="1402644" y="101995"/>
                  </a:lnTo>
                  <a:lnTo>
                    <a:pt x="1356748" y="144162"/>
                  </a:lnTo>
                  <a:lnTo>
                    <a:pt x="1306830" y="197358"/>
                  </a:lnTo>
                  <a:lnTo>
                    <a:pt x="1281588" y="227136"/>
                  </a:lnTo>
                  <a:lnTo>
                    <a:pt x="1254314" y="260845"/>
                  </a:lnTo>
                  <a:lnTo>
                    <a:pt x="1225408" y="297871"/>
                  </a:lnTo>
                  <a:lnTo>
                    <a:pt x="1195272" y="337600"/>
                  </a:lnTo>
                  <a:lnTo>
                    <a:pt x="1164307" y="379419"/>
                  </a:lnTo>
                  <a:lnTo>
                    <a:pt x="1132917" y="422713"/>
                  </a:lnTo>
                  <a:lnTo>
                    <a:pt x="1101501" y="466869"/>
                  </a:lnTo>
                  <a:lnTo>
                    <a:pt x="1070462" y="511272"/>
                  </a:lnTo>
                  <a:lnTo>
                    <a:pt x="1040201" y="555310"/>
                  </a:lnTo>
                  <a:lnTo>
                    <a:pt x="1011120" y="598367"/>
                  </a:lnTo>
                  <a:lnTo>
                    <a:pt x="983621" y="639829"/>
                  </a:lnTo>
                  <a:lnTo>
                    <a:pt x="958105" y="679084"/>
                  </a:lnTo>
                  <a:lnTo>
                    <a:pt x="934974" y="715518"/>
                  </a:lnTo>
                  <a:lnTo>
                    <a:pt x="904753" y="765924"/>
                  </a:lnTo>
                  <a:lnTo>
                    <a:pt x="876990" y="815723"/>
                  </a:lnTo>
                  <a:lnTo>
                    <a:pt x="851549" y="864418"/>
                  </a:lnTo>
                  <a:lnTo>
                    <a:pt x="828289" y="911514"/>
                  </a:lnTo>
                  <a:lnTo>
                    <a:pt x="807075" y="956514"/>
                  </a:lnTo>
                  <a:lnTo>
                    <a:pt x="787766" y="998925"/>
                  </a:lnTo>
                  <a:lnTo>
                    <a:pt x="770227" y="1038250"/>
                  </a:lnTo>
                  <a:lnTo>
                    <a:pt x="754318" y="1073994"/>
                  </a:lnTo>
                  <a:lnTo>
                    <a:pt x="739902" y="1105662"/>
                  </a:lnTo>
                  <a:lnTo>
                    <a:pt x="714946" y="1161216"/>
                  </a:lnTo>
                  <a:lnTo>
                    <a:pt x="699706" y="1199197"/>
                  </a:lnTo>
                  <a:lnTo>
                    <a:pt x="691038" y="1225462"/>
                  </a:lnTo>
                  <a:lnTo>
                    <a:pt x="685800" y="1245870"/>
                  </a:lnTo>
                </a:path>
              </a:pathLst>
            </a:custGeom>
            <a:ln w="28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409187" y="1171955"/>
              <a:ext cx="1973580" cy="1014730"/>
            </a:xfrm>
            <a:custGeom>
              <a:avLst/>
              <a:gdLst/>
              <a:ahLst/>
              <a:cxnLst/>
              <a:rect l="l" t="t" r="r" b="b"/>
              <a:pathLst>
                <a:path w="1973579" h="1014730">
                  <a:moveTo>
                    <a:pt x="0" y="0"/>
                  </a:moveTo>
                  <a:lnTo>
                    <a:pt x="46945" y="14265"/>
                  </a:lnTo>
                  <a:lnTo>
                    <a:pt x="93733" y="28782"/>
                  </a:lnTo>
                  <a:lnTo>
                    <a:pt x="140264" y="43800"/>
                  </a:lnTo>
                  <a:lnTo>
                    <a:pt x="186438" y="59571"/>
                  </a:lnTo>
                  <a:lnTo>
                    <a:pt x="232153" y="76346"/>
                  </a:lnTo>
                  <a:lnTo>
                    <a:pt x="277311" y="94375"/>
                  </a:lnTo>
                  <a:lnTo>
                    <a:pt x="321810" y="113909"/>
                  </a:lnTo>
                  <a:lnTo>
                    <a:pt x="365550" y="135199"/>
                  </a:lnTo>
                  <a:lnTo>
                    <a:pt x="408432" y="158496"/>
                  </a:lnTo>
                  <a:lnTo>
                    <a:pt x="450258" y="183589"/>
                  </a:lnTo>
                  <a:lnTo>
                    <a:pt x="491413" y="210514"/>
                  </a:lnTo>
                  <a:lnTo>
                    <a:pt x="531904" y="239126"/>
                  </a:lnTo>
                  <a:lnTo>
                    <a:pt x="571736" y="269281"/>
                  </a:lnTo>
                  <a:lnTo>
                    <a:pt x="610916" y="300835"/>
                  </a:lnTo>
                  <a:lnTo>
                    <a:pt x="649449" y="333643"/>
                  </a:lnTo>
                  <a:lnTo>
                    <a:pt x="687343" y="367561"/>
                  </a:lnTo>
                  <a:lnTo>
                    <a:pt x="724604" y="402444"/>
                  </a:lnTo>
                  <a:lnTo>
                    <a:pt x="761238" y="438150"/>
                  </a:lnTo>
                  <a:lnTo>
                    <a:pt x="797847" y="476108"/>
                  </a:lnTo>
                  <a:lnTo>
                    <a:pt x="834714" y="517172"/>
                  </a:lnTo>
                  <a:lnTo>
                    <a:pt x="871361" y="560324"/>
                  </a:lnTo>
                  <a:lnTo>
                    <a:pt x="907312" y="604548"/>
                  </a:lnTo>
                  <a:lnTo>
                    <a:pt x="942090" y="648828"/>
                  </a:lnTo>
                  <a:lnTo>
                    <a:pt x="975218" y="692150"/>
                  </a:lnTo>
                  <a:lnTo>
                    <a:pt x="1006221" y="733495"/>
                  </a:lnTo>
                  <a:lnTo>
                    <a:pt x="1034621" y="771849"/>
                  </a:lnTo>
                  <a:lnTo>
                    <a:pt x="1059942" y="806196"/>
                  </a:lnTo>
                  <a:lnTo>
                    <a:pt x="1097688" y="859286"/>
                  </a:lnTo>
                  <a:lnTo>
                    <a:pt x="1127278" y="904658"/>
                  </a:lnTo>
                  <a:lnTo>
                    <a:pt x="1150796" y="944288"/>
                  </a:lnTo>
                  <a:lnTo>
                    <a:pt x="1170328" y="980151"/>
                  </a:lnTo>
                  <a:lnTo>
                    <a:pt x="1187958" y="1014222"/>
                  </a:lnTo>
                </a:path>
                <a:path w="1973579" h="1014730">
                  <a:moveTo>
                    <a:pt x="1973580" y="97536"/>
                  </a:moveTo>
                  <a:lnTo>
                    <a:pt x="1930481" y="121186"/>
                  </a:lnTo>
                  <a:lnTo>
                    <a:pt x="1887436" y="145477"/>
                  </a:lnTo>
                  <a:lnTo>
                    <a:pt x="1844497" y="170954"/>
                  </a:lnTo>
                  <a:lnTo>
                    <a:pt x="1801719" y="198164"/>
                  </a:lnTo>
                  <a:lnTo>
                    <a:pt x="1759153" y="227653"/>
                  </a:lnTo>
                  <a:lnTo>
                    <a:pt x="1716854" y="259968"/>
                  </a:lnTo>
                  <a:lnTo>
                    <a:pt x="1674876" y="295656"/>
                  </a:lnTo>
                  <a:lnTo>
                    <a:pt x="1642046" y="325806"/>
                  </a:lnTo>
                  <a:lnTo>
                    <a:pt x="1608777" y="358158"/>
                  </a:lnTo>
                  <a:lnTo>
                    <a:pt x="1575364" y="392430"/>
                  </a:lnTo>
                  <a:lnTo>
                    <a:pt x="1542101" y="428338"/>
                  </a:lnTo>
                  <a:lnTo>
                    <a:pt x="1509284" y="465600"/>
                  </a:lnTo>
                  <a:lnTo>
                    <a:pt x="1477207" y="503936"/>
                  </a:lnTo>
                  <a:lnTo>
                    <a:pt x="1446165" y="543061"/>
                  </a:lnTo>
                  <a:lnTo>
                    <a:pt x="1416452" y="582694"/>
                  </a:lnTo>
                  <a:lnTo>
                    <a:pt x="1388364" y="622554"/>
                  </a:lnTo>
                  <a:lnTo>
                    <a:pt x="1362174" y="663204"/>
                  </a:lnTo>
                  <a:lnTo>
                    <a:pt x="1337346" y="704820"/>
                  </a:lnTo>
                  <a:lnTo>
                    <a:pt x="1313716" y="747296"/>
                  </a:lnTo>
                  <a:lnTo>
                    <a:pt x="1291120" y="790524"/>
                  </a:lnTo>
                  <a:lnTo>
                    <a:pt x="1269396" y="834398"/>
                  </a:lnTo>
                  <a:lnTo>
                    <a:pt x="1248381" y="878811"/>
                  </a:lnTo>
                  <a:lnTo>
                    <a:pt x="1227912" y="923657"/>
                  </a:lnTo>
                  <a:lnTo>
                    <a:pt x="1207825" y="968830"/>
                  </a:lnTo>
                  <a:lnTo>
                    <a:pt x="1187958" y="1014222"/>
                  </a:lnTo>
                </a:path>
              </a:pathLst>
            </a:custGeom>
            <a:ln w="255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1663700" y="3938208"/>
            <a:ext cx="123825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5" dirty="0">
                <a:latin typeface="Times New Roman"/>
                <a:cs typeface="Times New Roman"/>
              </a:rPr>
              <a:t>А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19609" y="3938208"/>
            <a:ext cx="116205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В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770384" y="4127174"/>
            <a:ext cx="3719829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499485" algn="l"/>
              </a:tabLst>
            </a:pPr>
            <a:r>
              <a:rPr sz="1050" spc="10" dirty="0">
                <a:latin typeface="Times New Roman"/>
                <a:cs typeface="Times New Roman"/>
              </a:rPr>
              <a:t>0	1</a:t>
            </a:r>
            <a:r>
              <a:rPr sz="1050" spc="20" dirty="0">
                <a:latin typeface="Times New Roman"/>
                <a:cs typeface="Times New Roman"/>
              </a:rPr>
              <a:t>00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12750" y="1151564"/>
            <a:ext cx="10160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Р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74549" y="1151564"/>
            <a:ext cx="10160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Р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83483" y="516889"/>
            <a:ext cx="1233170" cy="5480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400">
              <a:latin typeface="Times New Roman"/>
              <a:cs typeface="Times New Roman"/>
            </a:endParaRPr>
          </a:p>
          <a:p>
            <a:pPr marL="403225">
              <a:lnSpc>
                <a:spcPct val="100000"/>
              </a:lnSpc>
            </a:pPr>
            <a:r>
              <a:rPr sz="1050" spc="10" dirty="0">
                <a:latin typeface="Times New Roman"/>
                <a:cs typeface="Times New Roman"/>
              </a:rPr>
              <a:t>Р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06609" y="2037012"/>
            <a:ext cx="27686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20" dirty="0">
                <a:latin typeface="Times New Roman"/>
                <a:cs typeface="Times New Roman"/>
              </a:rPr>
              <a:t>Р</a:t>
            </a:r>
            <a:r>
              <a:rPr sz="1050" spc="5" dirty="0">
                <a:latin typeface="Times New Roman"/>
                <a:cs typeface="Times New Roman"/>
              </a:rPr>
              <a:t>+</a:t>
            </a:r>
            <a:r>
              <a:rPr sz="1050" spc="15" dirty="0">
                <a:latin typeface="Times New Roman"/>
                <a:cs typeface="Times New Roman"/>
              </a:rPr>
              <a:t>А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56911" y="2037012"/>
            <a:ext cx="52578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050" spc="5" dirty="0">
                <a:latin typeface="Times New Roman"/>
                <a:cs typeface="Times New Roman"/>
              </a:rPr>
              <a:t>Р+А</a:t>
            </a:r>
            <a:r>
              <a:rPr sz="1050" i="1" spc="7" baseline="-11904" dirty="0">
                <a:latin typeface="Times New Roman"/>
                <a:cs typeface="Times New Roman"/>
              </a:rPr>
              <a:t>n</a:t>
            </a:r>
            <a:r>
              <a:rPr sz="1050" spc="5" dirty="0">
                <a:latin typeface="Times New Roman"/>
                <a:cs typeface="Times New Roman"/>
              </a:rPr>
              <a:t>B</a:t>
            </a:r>
            <a:r>
              <a:rPr sz="1050" i="1" spc="7" baseline="-11904" dirty="0">
                <a:latin typeface="Times New Roman"/>
                <a:cs typeface="Times New Roman"/>
              </a:rPr>
              <a:t>m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49386" y="1651442"/>
            <a:ext cx="52578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050" spc="5" dirty="0">
                <a:latin typeface="Times New Roman"/>
                <a:cs typeface="Times New Roman"/>
              </a:rPr>
              <a:t>Р+А</a:t>
            </a:r>
            <a:r>
              <a:rPr sz="1050" i="1" spc="7" baseline="-11904" dirty="0">
                <a:latin typeface="Times New Roman"/>
                <a:cs typeface="Times New Roman"/>
              </a:rPr>
              <a:t>n</a:t>
            </a:r>
            <a:r>
              <a:rPr sz="1050" spc="5" dirty="0">
                <a:latin typeface="Times New Roman"/>
                <a:cs typeface="Times New Roman"/>
              </a:rPr>
              <a:t>B</a:t>
            </a:r>
            <a:r>
              <a:rPr sz="1050" i="1" spc="7" baseline="-11904" dirty="0">
                <a:latin typeface="Times New Roman"/>
                <a:cs typeface="Times New Roman"/>
              </a:rPr>
              <a:t>m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977624" y="1728407"/>
            <a:ext cx="262255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Р+</a:t>
            </a:r>
            <a:r>
              <a:rPr sz="1050" i="1" spc="1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02496" y="3010969"/>
            <a:ext cx="183515" cy="3257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50" dirty="0">
                <a:latin typeface="Times New Roman"/>
                <a:cs typeface="Times New Roman"/>
              </a:rPr>
              <a:t>А</a:t>
            </a:r>
            <a:r>
              <a:rPr sz="1050" i="1" baseline="-11904" dirty="0">
                <a:latin typeface="Times New Roman"/>
                <a:cs typeface="Times New Roman"/>
              </a:rPr>
              <a:t>n</a:t>
            </a:r>
            <a:r>
              <a:rPr sz="1050" spc="-5" dirty="0">
                <a:latin typeface="Times New Roman"/>
                <a:cs typeface="Times New Roman"/>
              </a:rPr>
              <a:t>B</a:t>
            </a:r>
            <a:r>
              <a:rPr sz="1050" i="1" baseline="-11904" dirty="0">
                <a:latin typeface="Times New Roman"/>
                <a:cs typeface="Times New Roman"/>
              </a:rPr>
              <a:t>m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12479" y="2968669"/>
            <a:ext cx="183515" cy="79883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50" spc="5" dirty="0">
                <a:latin typeface="Times New Roman"/>
                <a:cs typeface="Times New Roman"/>
              </a:rPr>
              <a:t>Евт(А+А</a:t>
            </a:r>
            <a:r>
              <a:rPr sz="1050" i="1" spc="7" baseline="-11904" dirty="0">
                <a:latin typeface="Times New Roman"/>
                <a:cs typeface="Times New Roman"/>
              </a:rPr>
              <a:t>n</a:t>
            </a:r>
            <a:r>
              <a:rPr sz="1050" spc="5" dirty="0">
                <a:latin typeface="Times New Roman"/>
                <a:cs typeface="Times New Roman"/>
              </a:rPr>
              <a:t>B</a:t>
            </a:r>
            <a:r>
              <a:rPr sz="1050" i="1" spc="7" baseline="-11904" dirty="0">
                <a:latin typeface="Times New Roman"/>
                <a:cs typeface="Times New Roman"/>
              </a:rPr>
              <a:t>m</a:t>
            </a:r>
            <a:r>
              <a:rPr sz="1050" spc="5" dirty="0">
                <a:latin typeface="Times New Roman"/>
                <a:cs typeface="Times New Roman"/>
              </a:rPr>
              <a:t>)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76729" y="2954194"/>
            <a:ext cx="183515" cy="82550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50" spc="10" dirty="0">
                <a:latin typeface="Times New Roman"/>
                <a:cs typeface="Times New Roman"/>
              </a:rPr>
              <a:t>Евт</a:t>
            </a:r>
            <a:r>
              <a:rPr sz="1050" spc="-40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Times New Roman"/>
                <a:cs typeface="Times New Roman"/>
              </a:rPr>
              <a:t>(В+А</a:t>
            </a:r>
            <a:r>
              <a:rPr sz="1050" i="1" spc="7" baseline="-11904" dirty="0">
                <a:latin typeface="Times New Roman"/>
                <a:cs typeface="Times New Roman"/>
              </a:rPr>
              <a:t>n</a:t>
            </a:r>
            <a:r>
              <a:rPr sz="1050" spc="5" dirty="0">
                <a:latin typeface="Times New Roman"/>
                <a:cs typeface="Times New Roman"/>
              </a:rPr>
              <a:t>B</a:t>
            </a:r>
            <a:r>
              <a:rPr sz="1050" i="1" spc="7" baseline="-11904" dirty="0">
                <a:latin typeface="Times New Roman"/>
                <a:cs typeface="Times New Roman"/>
              </a:rPr>
              <a:t>m</a:t>
            </a:r>
            <a:r>
              <a:rPr sz="1050" spc="5" dirty="0">
                <a:latin typeface="Times New Roman"/>
                <a:cs typeface="Times New Roman"/>
              </a:rPr>
              <a:t>)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968822" y="2803316"/>
            <a:ext cx="183515" cy="95948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50" i="1" spc="5" dirty="0">
                <a:latin typeface="Times New Roman"/>
                <a:cs typeface="Times New Roman"/>
              </a:rPr>
              <a:t>А</a:t>
            </a:r>
            <a:r>
              <a:rPr sz="1050" dirty="0">
                <a:latin typeface="Times New Roman"/>
                <a:cs typeface="Times New Roman"/>
              </a:rPr>
              <a:t>+</a:t>
            </a:r>
            <a:r>
              <a:rPr sz="1050" spc="5" dirty="0">
                <a:latin typeface="Times New Roman"/>
                <a:cs typeface="Times New Roman"/>
              </a:rPr>
              <a:t>Е</a:t>
            </a:r>
            <a:r>
              <a:rPr sz="1050" spc="-5" dirty="0">
                <a:latin typeface="Times New Roman"/>
                <a:cs typeface="Times New Roman"/>
              </a:rPr>
              <a:t>в</a:t>
            </a:r>
            <a:r>
              <a:rPr sz="1050" spc="5" dirty="0">
                <a:latin typeface="Times New Roman"/>
                <a:cs typeface="Times New Roman"/>
              </a:rPr>
              <a:t>т</a:t>
            </a:r>
            <a:r>
              <a:rPr sz="1050" dirty="0">
                <a:latin typeface="Times New Roman"/>
                <a:cs typeface="Times New Roman"/>
              </a:rPr>
              <a:t>(А</a:t>
            </a:r>
            <a:r>
              <a:rPr sz="1050" spc="-5" dirty="0">
                <a:latin typeface="Times New Roman"/>
                <a:cs typeface="Times New Roman"/>
              </a:rPr>
              <a:t>+</a:t>
            </a:r>
            <a:r>
              <a:rPr sz="1050" dirty="0">
                <a:latin typeface="Times New Roman"/>
                <a:cs typeface="Times New Roman"/>
              </a:rPr>
              <a:t>А</a:t>
            </a:r>
            <a:r>
              <a:rPr sz="1050" i="1" baseline="-11904" dirty="0">
                <a:latin typeface="Times New Roman"/>
                <a:cs typeface="Times New Roman"/>
              </a:rPr>
              <a:t>n</a:t>
            </a:r>
            <a:r>
              <a:rPr sz="1050" spc="-5" dirty="0">
                <a:latin typeface="Times New Roman"/>
                <a:cs typeface="Times New Roman"/>
              </a:rPr>
              <a:t>B</a:t>
            </a:r>
            <a:r>
              <a:rPr sz="1050" i="1" spc="-15" baseline="-11904" dirty="0">
                <a:latin typeface="Times New Roman"/>
                <a:cs typeface="Times New Roman"/>
              </a:rPr>
              <a:t>m</a:t>
            </a:r>
            <a:r>
              <a:rPr sz="1050" dirty="0">
                <a:latin typeface="Times New Roman"/>
                <a:cs typeface="Times New Roman"/>
              </a:rPr>
              <a:t>)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784921" y="2779696"/>
            <a:ext cx="183515" cy="117411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50" spc="5" dirty="0">
                <a:latin typeface="Times New Roman"/>
                <a:cs typeface="Times New Roman"/>
              </a:rPr>
              <a:t>А</a:t>
            </a:r>
            <a:r>
              <a:rPr sz="1050" i="1" spc="7" baseline="-11904" dirty="0">
                <a:latin typeface="Times New Roman"/>
                <a:cs typeface="Times New Roman"/>
              </a:rPr>
              <a:t>n</a:t>
            </a:r>
            <a:r>
              <a:rPr sz="1050" spc="5" dirty="0">
                <a:latin typeface="Times New Roman"/>
                <a:cs typeface="Times New Roman"/>
              </a:rPr>
              <a:t>B</a:t>
            </a:r>
            <a:r>
              <a:rPr sz="1050" i="1" spc="7" baseline="-11904" dirty="0">
                <a:latin typeface="Times New Roman"/>
                <a:cs typeface="Times New Roman"/>
              </a:rPr>
              <a:t>m</a:t>
            </a:r>
            <a:r>
              <a:rPr sz="1050" spc="5" dirty="0">
                <a:latin typeface="Times New Roman"/>
                <a:cs typeface="Times New Roman"/>
              </a:rPr>
              <a:t>+Евт(А+А</a:t>
            </a:r>
            <a:r>
              <a:rPr sz="1050" i="1" spc="7" baseline="-11904" dirty="0">
                <a:latin typeface="Times New Roman"/>
                <a:cs typeface="Times New Roman"/>
              </a:rPr>
              <a:t>n</a:t>
            </a:r>
            <a:r>
              <a:rPr sz="1050" spc="5" dirty="0">
                <a:latin typeface="Times New Roman"/>
                <a:cs typeface="Times New Roman"/>
              </a:rPr>
              <a:t>B</a:t>
            </a:r>
            <a:r>
              <a:rPr sz="1050" i="1" spc="7" baseline="-11904" dirty="0">
                <a:latin typeface="Times New Roman"/>
                <a:cs typeface="Times New Roman"/>
              </a:rPr>
              <a:t>m</a:t>
            </a:r>
            <a:r>
              <a:rPr sz="1050" spc="5" dirty="0">
                <a:latin typeface="Times New Roman"/>
                <a:cs typeface="Times New Roman"/>
              </a:rPr>
              <a:t>)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780090" y="2784265"/>
            <a:ext cx="183515" cy="116776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50" spc="5" dirty="0">
                <a:latin typeface="Times New Roman"/>
                <a:cs typeface="Times New Roman"/>
              </a:rPr>
              <a:t>А</a:t>
            </a:r>
            <a:r>
              <a:rPr sz="1050" i="1" spc="7" baseline="-11904" dirty="0">
                <a:latin typeface="Times New Roman"/>
                <a:cs typeface="Times New Roman"/>
              </a:rPr>
              <a:t>n</a:t>
            </a:r>
            <a:r>
              <a:rPr sz="1050" spc="5" dirty="0">
                <a:latin typeface="Times New Roman"/>
                <a:cs typeface="Times New Roman"/>
              </a:rPr>
              <a:t>B</a:t>
            </a:r>
            <a:r>
              <a:rPr sz="1050" i="1" spc="7" baseline="-11904" dirty="0">
                <a:latin typeface="Times New Roman"/>
                <a:cs typeface="Times New Roman"/>
              </a:rPr>
              <a:t>m</a:t>
            </a:r>
            <a:r>
              <a:rPr sz="1050" spc="5" dirty="0">
                <a:latin typeface="Times New Roman"/>
                <a:cs typeface="Times New Roman"/>
              </a:rPr>
              <a:t>+Евт(В+А</a:t>
            </a:r>
            <a:r>
              <a:rPr sz="1050" i="1" spc="7" baseline="-11904" dirty="0">
                <a:latin typeface="Times New Roman"/>
                <a:cs typeface="Times New Roman"/>
              </a:rPr>
              <a:t>n</a:t>
            </a:r>
            <a:r>
              <a:rPr sz="1050" spc="5" dirty="0">
                <a:latin typeface="Times New Roman"/>
                <a:cs typeface="Times New Roman"/>
              </a:rPr>
              <a:t>B</a:t>
            </a:r>
            <a:r>
              <a:rPr sz="1050" i="1" spc="7" baseline="-11904" dirty="0">
                <a:latin typeface="Times New Roman"/>
                <a:cs typeface="Times New Roman"/>
              </a:rPr>
              <a:t>m</a:t>
            </a:r>
            <a:r>
              <a:rPr sz="1050" spc="5" dirty="0">
                <a:latin typeface="Times New Roman"/>
                <a:cs typeface="Times New Roman"/>
              </a:rPr>
              <a:t>)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63658" y="2887136"/>
            <a:ext cx="183515" cy="95948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50" spc="5" dirty="0">
                <a:latin typeface="Times New Roman"/>
                <a:cs typeface="Times New Roman"/>
              </a:rPr>
              <a:t>B</a:t>
            </a:r>
            <a:r>
              <a:rPr sz="1050" spc="-5" dirty="0">
                <a:latin typeface="Times New Roman"/>
                <a:cs typeface="Times New Roman"/>
              </a:rPr>
              <a:t>+</a:t>
            </a:r>
            <a:r>
              <a:rPr sz="1050" spc="5" dirty="0">
                <a:latin typeface="Times New Roman"/>
                <a:cs typeface="Times New Roman"/>
              </a:rPr>
              <a:t>Евт</a:t>
            </a:r>
            <a:r>
              <a:rPr sz="1050" spc="-5" dirty="0">
                <a:latin typeface="Times New Roman"/>
                <a:cs typeface="Times New Roman"/>
              </a:rPr>
              <a:t>(</a:t>
            </a:r>
            <a:r>
              <a:rPr sz="1050" spc="5" dirty="0">
                <a:latin typeface="Times New Roman"/>
                <a:cs typeface="Times New Roman"/>
              </a:rPr>
              <a:t>В</a:t>
            </a:r>
            <a:r>
              <a:rPr sz="1050" spc="-5" dirty="0">
                <a:latin typeface="Times New Roman"/>
                <a:cs typeface="Times New Roman"/>
              </a:rPr>
              <a:t>+</a:t>
            </a:r>
            <a:r>
              <a:rPr sz="1050" dirty="0">
                <a:latin typeface="Times New Roman"/>
                <a:cs typeface="Times New Roman"/>
              </a:rPr>
              <a:t>А</a:t>
            </a:r>
            <a:r>
              <a:rPr sz="1050" i="1" baseline="-11904" dirty="0">
                <a:latin typeface="Times New Roman"/>
                <a:cs typeface="Times New Roman"/>
              </a:rPr>
              <a:t>n</a:t>
            </a:r>
            <a:r>
              <a:rPr sz="1050" spc="-5" dirty="0">
                <a:latin typeface="Times New Roman"/>
                <a:cs typeface="Times New Roman"/>
              </a:rPr>
              <a:t>B</a:t>
            </a:r>
            <a:r>
              <a:rPr sz="1050" i="1" spc="-15" baseline="-11904" dirty="0">
                <a:latin typeface="Times New Roman"/>
                <a:cs typeface="Times New Roman"/>
              </a:rPr>
              <a:t>m</a:t>
            </a:r>
            <a:r>
              <a:rPr sz="1050" dirty="0">
                <a:latin typeface="Times New Roman"/>
                <a:cs typeface="Times New Roman"/>
              </a:rPr>
              <a:t>)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190748" y="4177475"/>
            <a:ext cx="116205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В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397758" y="4289297"/>
            <a:ext cx="711835" cy="45720"/>
          </a:xfrm>
          <a:custGeom>
            <a:avLst/>
            <a:gdLst/>
            <a:ahLst/>
            <a:cxnLst/>
            <a:rect l="l" t="t" r="r" b="b"/>
            <a:pathLst>
              <a:path w="711835" h="45720">
                <a:moveTo>
                  <a:pt x="643890" y="22860"/>
                </a:moveTo>
                <a:lnTo>
                  <a:pt x="598932" y="45720"/>
                </a:lnTo>
                <a:lnTo>
                  <a:pt x="670361" y="31240"/>
                </a:lnTo>
                <a:lnTo>
                  <a:pt x="643890" y="31240"/>
                </a:lnTo>
                <a:lnTo>
                  <a:pt x="643890" y="22860"/>
                </a:lnTo>
                <a:close/>
              </a:path>
              <a:path w="711835" h="45720">
                <a:moveTo>
                  <a:pt x="627405" y="14478"/>
                </a:moveTo>
                <a:lnTo>
                  <a:pt x="0" y="14478"/>
                </a:lnTo>
                <a:lnTo>
                  <a:pt x="0" y="31240"/>
                </a:lnTo>
                <a:lnTo>
                  <a:pt x="627407" y="31240"/>
                </a:lnTo>
                <a:lnTo>
                  <a:pt x="643890" y="22860"/>
                </a:lnTo>
                <a:lnTo>
                  <a:pt x="627405" y="14478"/>
                </a:lnTo>
                <a:close/>
              </a:path>
              <a:path w="711835" h="45720">
                <a:moveTo>
                  <a:pt x="670356" y="14478"/>
                </a:moveTo>
                <a:lnTo>
                  <a:pt x="643890" y="14478"/>
                </a:lnTo>
                <a:lnTo>
                  <a:pt x="643890" y="31240"/>
                </a:lnTo>
                <a:lnTo>
                  <a:pt x="670361" y="31240"/>
                </a:lnTo>
                <a:lnTo>
                  <a:pt x="711708" y="22860"/>
                </a:lnTo>
                <a:lnTo>
                  <a:pt x="670356" y="14478"/>
                </a:lnTo>
                <a:close/>
              </a:path>
              <a:path w="711835" h="45720">
                <a:moveTo>
                  <a:pt x="598932" y="0"/>
                </a:moveTo>
                <a:lnTo>
                  <a:pt x="643890" y="22860"/>
                </a:lnTo>
                <a:lnTo>
                  <a:pt x="643890" y="14478"/>
                </a:lnTo>
                <a:lnTo>
                  <a:pt x="670356" y="14478"/>
                </a:lnTo>
                <a:lnTo>
                  <a:pt x="5989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669292" y="4518915"/>
            <a:ext cx="5863590" cy="1732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2.11.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утворюють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сполуки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Діаграма </a:t>
            </a:r>
            <a:r>
              <a:rPr sz="1200" spc="-5" dirty="0">
                <a:latin typeface="Times New Roman"/>
                <a:cs typeface="Times New Roman"/>
              </a:rPr>
              <a:t>стану складна, </a:t>
            </a:r>
            <a:r>
              <a:rPr sz="1200" dirty="0">
                <a:latin typeface="Times New Roman"/>
                <a:cs typeface="Times New Roman"/>
              </a:rPr>
              <a:t>складається з декількох </a:t>
            </a:r>
            <a:r>
              <a:rPr sz="1200" spc="-5" dirty="0">
                <a:latin typeface="Times New Roman"/>
                <a:cs typeface="Times New Roman"/>
              </a:rPr>
              <a:t>простих </a:t>
            </a:r>
            <a:r>
              <a:rPr sz="1200" dirty="0">
                <a:latin typeface="Times New Roman"/>
                <a:cs typeface="Times New Roman"/>
              </a:rPr>
              <a:t>діаграм. Кількість </a:t>
            </a:r>
            <a:r>
              <a:rPr sz="1200" spc="-5" dirty="0">
                <a:latin typeface="Times New Roman"/>
                <a:cs typeface="Times New Roman"/>
              </a:rPr>
              <a:t>компо- </a:t>
            </a:r>
            <a:r>
              <a:rPr sz="1200" dirty="0">
                <a:latin typeface="Times New Roman"/>
                <a:cs typeface="Times New Roman"/>
              </a:rPr>
              <a:t> нентів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діаграм залежить від того, </a:t>
            </a:r>
            <a:r>
              <a:rPr sz="1200" dirty="0">
                <a:latin typeface="Times New Roman"/>
                <a:cs typeface="Times New Roman"/>
              </a:rPr>
              <a:t>скільки хімічних </a:t>
            </a:r>
            <a:r>
              <a:rPr sz="1200" spc="-5" dirty="0">
                <a:latin typeface="Times New Roman"/>
                <a:cs typeface="Times New Roman"/>
              </a:rPr>
              <a:t>сполук утворюють </a:t>
            </a:r>
            <a:r>
              <a:rPr sz="1200" dirty="0">
                <a:latin typeface="Times New Roman"/>
                <a:cs typeface="Times New Roman"/>
              </a:rPr>
              <a:t>осно-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вні </a:t>
            </a:r>
            <a:r>
              <a:rPr sz="1200" dirty="0">
                <a:latin typeface="Times New Roman"/>
                <a:cs typeface="Times New Roman"/>
              </a:rPr>
              <a:t>компоненти </a:t>
            </a:r>
            <a:r>
              <a:rPr sz="1200" spc="-5" dirty="0">
                <a:latin typeface="Times New Roman"/>
                <a:cs typeface="Times New Roman"/>
              </a:rPr>
              <a:t>системи.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Кількість фаз і </a:t>
            </a:r>
            <a:r>
              <a:rPr sz="1200" spc="-5" dirty="0">
                <a:latin typeface="Times New Roman"/>
                <a:cs typeface="Times New Roman"/>
              </a:rPr>
              <a:t>вигляд простих </a:t>
            </a:r>
            <a:r>
              <a:rPr sz="1200" dirty="0">
                <a:latin typeface="Times New Roman"/>
                <a:cs typeface="Times New Roman"/>
              </a:rPr>
              <a:t>діаграм </a:t>
            </a:r>
            <a:r>
              <a:rPr sz="1200" spc="-5" dirty="0">
                <a:latin typeface="Times New Roman"/>
                <a:cs typeface="Times New Roman"/>
              </a:rPr>
              <a:t>визначаються </a:t>
            </a:r>
            <a:r>
              <a:rPr sz="1200" dirty="0">
                <a:latin typeface="Times New Roman"/>
                <a:cs typeface="Times New Roman"/>
              </a:rPr>
              <a:t>характером взаємодії між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компонентами.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наведеній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діаграмі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присутні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евтектики:</a:t>
            </a:r>
            <a:endParaRPr sz="1200">
              <a:latin typeface="Times New Roman"/>
              <a:cs typeface="Times New Roman"/>
            </a:endParaRPr>
          </a:p>
          <a:p>
            <a:pPr marL="525145" indent="-114935" algn="just">
              <a:lnSpc>
                <a:spcPts val="1380"/>
              </a:lnSpc>
              <a:buChar char="–"/>
              <a:tabLst>
                <a:tab pos="525780" algn="l"/>
              </a:tabLst>
            </a:pPr>
            <a:r>
              <a:rPr sz="1200" spc="-5" dirty="0">
                <a:latin typeface="Times New Roman"/>
                <a:cs typeface="Times New Roman"/>
              </a:rPr>
              <a:t>Евт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=крА+крA</a:t>
            </a:r>
            <a:r>
              <a:rPr sz="1200" i="1" spc="-7" baseline="-10416" dirty="0">
                <a:latin typeface="Times New Roman"/>
                <a:cs typeface="Times New Roman"/>
              </a:rPr>
              <a:t>n</a:t>
            </a:r>
            <a:r>
              <a:rPr sz="1200" spc="-5" dirty="0">
                <a:latin typeface="Times New Roman"/>
                <a:cs typeface="Times New Roman"/>
              </a:rPr>
              <a:t>B</a:t>
            </a:r>
            <a:r>
              <a:rPr sz="1200" i="1" spc="-7" baseline="-10416" dirty="0">
                <a:latin typeface="Times New Roman"/>
                <a:cs typeface="Times New Roman"/>
              </a:rPr>
              <a:t>m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525145" indent="-114935" algn="just">
              <a:lnSpc>
                <a:spcPts val="1410"/>
              </a:lnSpc>
              <a:buChar char="–"/>
              <a:tabLst>
                <a:tab pos="525780" algn="l"/>
              </a:tabLst>
            </a:pPr>
            <a:r>
              <a:rPr sz="1200" spc="-5" dirty="0">
                <a:latin typeface="Times New Roman"/>
                <a:cs typeface="Times New Roman"/>
              </a:rPr>
              <a:t>Евт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=кр</a:t>
            </a:r>
            <a:r>
              <a:rPr sz="1200" i="1" spc="-5" dirty="0">
                <a:latin typeface="Times New Roman"/>
                <a:cs typeface="Times New Roman"/>
              </a:rPr>
              <a:t>B</a:t>
            </a:r>
            <a:r>
              <a:rPr sz="1200" spc="-5" dirty="0">
                <a:latin typeface="Times New Roman"/>
                <a:cs typeface="Times New Roman"/>
              </a:rPr>
              <a:t>+крA</a:t>
            </a:r>
            <a:r>
              <a:rPr sz="1200" i="1" spc="-7" baseline="-10416" dirty="0">
                <a:latin typeface="Times New Roman"/>
                <a:cs typeface="Times New Roman"/>
              </a:rPr>
              <a:t>n</a:t>
            </a:r>
            <a:r>
              <a:rPr sz="1200" spc="-5" dirty="0">
                <a:latin typeface="Times New Roman"/>
                <a:cs typeface="Times New Roman"/>
              </a:rPr>
              <a:t>B</a:t>
            </a:r>
            <a:r>
              <a:rPr sz="1200" i="1" spc="-7" baseline="-10416" dirty="0">
                <a:latin typeface="Times New Roman"/>
                <a:cs typeface="Times New Roman"/>
              </a:rPr>
              <a:t>m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07390" y="6698995"/>
            <a:ext cx="5786755" cy="253873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14120" marR="5080" indent="481965">
              <a:lnSpc>
                <a:spcPts val="1380"/>
              </a:lnSpc>
              <a:spcBef>
                <a:spcPts val="195"/>
              </a:spcBef>
            </a:pPr>
            <a:r>
              <a:rPr sz="1200" b="1" i="1" dirty="0">
                <a:latin typeface="Times New Roman"/>
                <a:cs typeface="Times New Roman"/>
              </a:rPr>
              <a:t>ДІАГРАМА </a:t>
            </a:r>
            <a:r>
              <a:rPr sz="1200" b="1" i="1" spc="-5" dirty="0">
                <a:latin typeface="Times New Roman"/>
                <a:cs typeface="Times New Roman"/>
              </a:rPr>
              <a:t>СТАНУ СПЛАВІВ, ЩО ЗАЗНАЮТЬ </a:t>
            </a:r>
            <a:r>
              <a:rPr sz="1200" b="1" i="1" dirty="0">
                <a:latin typeface="Times New Roman"/>
                <a:cs typeface="Times New Roman"/>
              </a:rPr>
              <a:t>ФАЗОВИХ </a:t>
            </a:r>
            <a:r>
              <a:rPr sz="1200" b="1" i="1" spc="-28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ПЕРЕТВОРЕНЬ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У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ТВЕРДОМУ СТАНІ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(ЗМІННА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РОЗЧИННІСТЬ)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Діаграму стану сплавів,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зазнають </a:t>
            </a:r>
            <a:r>
              <a:rPr sz="1200" dirty="0">
                <a:latin typeface="Times New Roman"/>
                <a:cs typeface="Times New Roman"/>
              </a:rPr>
              <a:t>фазових </a:t>
            </a:r>
            <a:r>
              <a:rPr sz="1200" spc="-5" dirty="0">
                <a:latin typeface="Times New Roman"/>
                <a:cs typeface="Times New Roman"/>
              </a:rPr>
              <a:t>перетворень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твердому </a:t>
            </a:r>
            <a:r>
              <a:rPr sz="1200" dirty="0">
                <a:latin typeface="Times New Roman"/>
                <a:cs typeface="Times New Roman"/>
              </a:rPr>
              <a:t>стані, </a:t>
            </a:r>
            <a:r>
              <a:rPr sz="1200" spc="-5" dirty="0">
                <a:latin typeface="Times New Roman"/>
                <a:cs typeface="Times New Roman"/>
              </a:rPr>
              <a:t>пред- </a:t>
            </a:r>
            <a:r>
              <a:rPr sz="1200" dirty="0">
                <a:latin typeface="Times New Roman"/>
                <a:cs typeface="Times New Roman"/>
              </a:rPr>
              <a:t> ставлено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dirty="0">
                <a:latin typeface="Times New Roman"/>
                <a:cs typeface="Times New Roman"/>
              </a:rPr>
              <a:t> 2.12.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За </a:t>
            </a:r>
            <a:r>
              <a:rPr sz="1200" spc="-15" dirty="0">
                <a:latin typeface="Times New Roman"/>
                <a:cs typeface="Times New Roman"/>
              </a:rPr>
              <a:t>зовнішнім виглядом діаграма схожа </a:t>
            </a:r>
            <a:r>
              <a:rPr sz="1200" spc="-5" dirty="0">
                <a:latin typeface="Times New Roman"/>
                <a:cs typeface="Times New Roman"/>
              </a:rPr>
              <a:t>із </a:t>
            </a:r>
            <a:r>
              <a:rPr sz="1200" spc="-10" dirty="0">
                <a:latin typeface="Times New Roman"/>
                <a:cs typeface="Times New Roman"/>
              </a:rPr>
              <a:t>діаграмою стану </a:t>
            </a:r>
            <a:r>
              <a:rPr sz="1200" spc="-15" dirty="0">
                <a:latin typeface="Times New Roman"/>
                <a:cs typeface="Times New Roman"/>
              </a:rPr>
              <a:t>сплавів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обмеженою роз-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чинністю компонентів в </a:t>
            </a:r>
            <a:r>
              <a:rPr sz="1200" spc="-5" dirty="0">
                <a:latin typeface="Times New Roman"/>
                <a:cs typeface="Times New Roman"/>
              </a:rPr>
              <a:t>твердому </a:t>
            </a:r>
            <a:r>
              <a:rPr sz="1200" dirty="0">
                <a:latin typeface="Times New Roman"/>
                <a:cs typeface="Times New Roman"/>
              </a:rPr>
              <a:t>стані. Відмінність </a:t>
            </a:r>
            <a:r>
              <a:rPr sz="1200" spc="-5" dirty="0">
                <a:latin typeface="Times New Roman"/>
                <a:cs typeface="Times New Roman"/>
              </a:rPr>
              <a:t>полягає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тому, </a:t>
            </a:r>
            <a:r>
              <a:rPr sz="1200" dirty="0">
                <a:latin typeface="Times New Roman"/>
                <a:cs typeface="Times New Roman"/>
              </a:rPr>
              <a:t>що лінії граничної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розчинності </a:t>
            </a:r>
            <a:r>
              <a:rPr sz="1200" spc="-5" dirty="0">
                <a:latin typeface="Times New Roman"/>
                <a:cs typeface="Times New Roman"/>
              </a:rPr>
              <a:t>компонентів не перпендикулярні </a:t>
            </a:r>
            <a:r>
              <a:rPr sz="1200" dirty="0">
                <a:latin typeface="Times New Roman"/>
                <a:cs typeface="Times New Roman"/>
              </a:rPr>
              <a:t>осі </a:t>
            </a:r>
            <a:r>
              <a:rPr sz="1200" spc="-5" dirty="0">
                <a:latin typeface="Times New Roman"/>
                <a:cs typeface="Times New Roman"/>
              </a:rPr>
              <a:t>концентрації. З’являються </a:t>
            </a:r>
            <a:r>
              <a:rPr sz="1200" dirty="0">
                <a:latin typeface="Times New Roman"/>
                <a:cs typeface="Times New Roman"/>
              </a:rPr>
              <a:t>області,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 </a:t>
            </a:r>
            <a:r>
              <a:rPr sz="1200" dirty="0">
                <a:latin typeface="Times New Roman"/>
                <a:cs typeface="Times New Roman"/>
              </a:rPr>
              <a:t>з однорідних </a:t>
            </a:r>
            <a:r>
              <a:rPr sz="1200" spc="-5" dirty="0">
                <a:latin typeface="Times New Roman"/>
                <a:cs typeface="Times New Roman"/>
              </a:rPr>
              <a:t>твердих </a:t>
            </a:r>
            <a:r>
              <a:rPr sz="1200" dirty="0">
                <a:latin typeface="Times New Roman"/>
                <a:cs typeface="Times New Roman"/>
              </a:rPr>
              <a:t>розчинів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зниженні температури </a:t>
            </a:r>
            <a:r>
              <a:rPr sz="1200" spc="-5" dirty="0">
                <a:latin typeface="Times New Roman"/>
                <a:cs typeface="Times New Roman"/>
              </a:rPr>
              <a:t>виділяються вторинні </a:t>
            </a:r>
            <a:r>
              <a:rPr sz="1200" dirty="0">
                <a:latin typeface="Times New Roman"/>
                <a:cs typeface="Times New Roman"/>
              </a:rPr>
              <a:t> фази.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діаграмі:</a:t>
            </a:r>
            <a:endParaRPr sz="1200">
              <a:latin typeface="Times New Roman"/>
              <a:cs typeface="Times New Roman"/>
            </a:endParaRPr>
          </a:p>
          <a:p>
            <a:pPr marL="300355" marR="777875" algn="just">
              <a:lnSpc>
                <a:spcPts val="1380"/>
              </a:lnSpc>
              <a:spcBef>
                <a:spcPts val="65"/>
              </a:spcBef>
            </a:pPr>
            <a:r>
              <a:rPr sz="1200" i="1" dirty="0">
                <a:latin typeface="Times New Roman"/>
                <a:cs typeface="Times New Roman"/>
              </a:rPr>
              <a:t>df </a:t>
            </a:r>
            <a:r>
              <a:rPr sz="1200" dirty="0">
                <a:latin typeface="Times New Roman"/>
                <a:cs typeface="Times New Roman"/>
              </a:rPr>
              <a:t>– лінія </a:t>
            </a:r>
            <a:r>
              <a:rPr sz="1200" spc="-5" dirty="0">
                <a:latin typeface="Times New Roman"/>
                <a:cs typeface="Times New Roman"/>
              </a:rPr>
              <a:t>змінної граничної розчинності компонентів </a:t>
            </a:r>
            <a:r>
              <a:rPr sz="1200" dirty="0">
                <a:latin typeface="Times New Roman"/>
                <a:cs typeface="Times New Roman"/>
              </a:rPr>
              <a:t>В в </a:t>
            </a:r>
            <a:r>
              <a:rPr sz="1200" spc="-5" dirty="0">
                <a:latin typeface="Times New Roman"/>
                <a:cs typeface="Times New Roman"/>
              </a:rPr>
              <a:t>компоненті А;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ek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лінія змінної граничної розчинності компонентів </a:t>
            </a:r>
            <a:r>
              <a:rPr sz="1200" dirty="0">
                <a:latin typeface="Times New Roman"/>
                <a:cs typeface="Times New Roman"/>
              </a:rPr>
              <a:t>А в компоненті </a:t>
            </a:r>
            <a:r>
              <a:rPr sz="1200" spc="-5" dirty="0">
                <a:latin typeface="Times New Roman"/>
                <a:cs typeface="Times New Roman"/>
              </a:rPr>
              <a:t>В.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Крива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5" dirty="0">
                <a:latin typeface="Times New Roman"/>
                <a:cs typeface="Times New Roman"/>
              </a:rPr>
              <a:t> представлена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2.12, </a:t>
            </a:r>
            <a:r>
              <a:rPr sz="1200" i="1" spc="-5" dirty="0">
                <a:latin typeface="Times New Roman"/>
                <a:cs typeface="Times New Roman"/>
              </a:rPr>
              <a:t>б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23" y="7737589"/>
            <a:ext cx="5787390" cy="2244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r">
              <a:lnSpc>
                <a:spcPts val="141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2.5.2.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ЗВ’ЯЗОК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МІЖ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ВЛАСТИВОСТЯМИ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СПЛАВІВ</a:t>
            </a:r>
            <a:endParaRPr sz="1200">
              <a:latin typeface="Times New Roman"/>
              <a:cs typeface="Times New Roman"/>
            </a:endParaRPr>
          </a:p>
          <a:p>
            <a:pPr marR="6350" algn="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І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ТИПОМ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ДІАГРАМИ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СТАНУ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Оскільки </a:t>
            </a:r>
            <a:r>
              <a:rPr sz="1200" dirty="0">
                <a:latin typeface="Times New Roman"/>
                <a:cs typeface="Times New Roman"/>
              </a:rPr>
              <a:t>вид діаграми (як </a:t>
            </a:r>
            <a:r>
              <a:rPr sz="1200" spc="-5" dirty="0">
                <a:latin typeface="Times New Roman"/>
                <a:cs typeface="Times New Roman"/>
              </a:rPr>
              <a:t>властивості </a:t>
            </a:r>
            <a:r>
              <a:rPr sz="1200" dirty="0">
                <a:latin typeface="Times New Roman"/>
                <a:cs typeface="Times New Roman"/>
              </a:rPr>
              <a:t>і сплаву) </a:t>
            </a:r>
            <a:r>
              <a:rPr sz="1200" spc="-5" dirty="0">
                <a:latin typeface="Times New Roman"/>
                <a:cs typeface="Times New Roman"/>
              </a:rPr>
              <a:t>залежить від того, які сполуки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фази </a:t>
            </a:r>
            <a:r>
              <a:rPr sz="1200" spc="-5" dirty="0">
                <a:latin typeface="Times New Roman"/>
                <a:cs typeface="Times New Roman"/>
              </a:rPr>
              <a:t>утворили </a:t>
            </a:r>
            <a:r>
              <a:rPr sz="1200" dirty="0">
                <a:latin typeface="Times New Roman"/>
                <a:cs typeface="Times New Roman"/>
              </a:rPr>
              <a:t>компоненти сплаву, </a:t>
            </a:r>
            <a:r>
              <a:rPr sz="1200" spc="-5" dirty="0">
                <a:latin typeface="Times New Roman"/>
                <a:cs typeface="Times New Roman"/>
              </a:rPr>
              <a:t>то між </a:t>
            </a:r>
            <a:r>
              <a:rPr sz="1200" dirty="0">
                <a:latin typeface="Times New Roman"/>
                <a:cs typeface="Times New Roman"/>
              </a:rPr>
              <a:t>ними має </a:t>
            </a:r>
            <a:r>
              <a:rPr sz="1200" spc="-5" dirty="0">
                <a:latin typeface="Times New Roman"/>
                <a:cs typeface="Times New Roman"/>
              </a:rPr>
              <a:t>існувати певний зв’язок. Ця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лежність</a:t>
            </a:r>
            <a:r>
              <a:rPr sz="1200" spc="-5" dirty="0">
                <a:latin typeface="Times New Roman"/>
                <a:cs typeface="Times New Roman"/>
              </a:rPr>
              <a:t> встановлена</a:t>
            </a:r>
            <a:r>
              <a:rPr sz="1200" dirty="0">
                <a:latin typeface="Times New Roman"/>
                <a:cs typeface="Times New Roman"/>
              </a:rPr>
              <a:t> М. 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Курнаковим.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5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При утворенні </a:t>
            </a:r>
            <a:r>
              <a:rPr sz="1200" dirty="0">
                <a:latin typeface="Times New Roman"/>
                <a:cs typeface="Times New Roman"/>
              </a:rPr>
              <a:t>механічних </a:t>
            </a:r>
            <a:r>
              <a:rPr sz="1200" spc="-5" dirty="0">
                <a:latin typeface="Times New Roman"/>
                <a:cs typeface="Times New Roman"/>
              </a:rPr>
              <a:t>сумішей властивості змінюються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лінійним законом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2.13,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Значення </a:t>
            </a:r>
            <a:r>
              <a:rPr sz="1200" dirty="0">
                <a:latin typeface="Times New Roman"/>
                <a:cs typeface="Times New Roman"/>
              </a:rPr>
              <a:t>характеристик властивостей </a:t>
            </a:r>
            <a:r>
              <a:rPr sz="1200" spc="-5" dirty="0">
                <a:latin typeface="Times New Roman"/>
                <a:cs typeface="Times New Roman"/>
              </a:rPr>
              <a:t>сплаву знаходяться </a:t>
            </a:r>
            <a:r>
              <a:rPr sz="1200" dirty="0">
                <a:latin typeface="Times New Roman"/>
                <a:cs typeface="Times New Roman"/>
              </a:rPr>
              <a:t>в інтервалі </a:t>
            </a:r>
            <a:r>
              <a:rPr sz="1200" spc="-5" dirty="0">
                <a:latin typeface="Times New Roman"/>
                <a:cs typeface="Times New Roman"/>
              </a:rPr>
              <a:t>між </a:t>
            </a:r>
            <a:r>
              <a:rPr sz="1200" dirty="0">
                <a:latin typeface="Times New Roman"/>
                <a:cs typeface="Times New Roman"/>
              </a:rPr>
              <a:t> характеристиками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37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235962" y="900684"/>
            <a:ext cx="3397885" cy="2823210"/>
            <a:chOff x="1235962" y="900684"/>
            <a:chExt cx="3397885" cy="2823210"/>
          </a:xfrm>
        </p:grpSpPr>
        <p:sp>
          <p:nvSpPr>
            <p:cNvPr id="7" name="object 7"/>
            <p:cNvSpPr/>
            <p:nvPr/>
          </p:nvSpPr>
          <p:spPr>
            <a:xfrm>
              <a:off x="1235962" y="900684"/>
              <a:ext cx="40640" cy="2815590"/>
            </a:xfrm>
            <a:custGeom>
              <a:avLst/>
              <a:gdLst/>
              <a:ahLst/>
              <a:cxnLst/>
              <a:rect l="l" t="t" r="r" b="b"/>
              <a:pathLst>
                <a:path w="40640" h="2815590">
                  <a:moveTo>
                    <a:pt x="19814" y="54101"/>
                  </a:moveTo>
                  <a:lnTo>
                    <a:pt x="12194" y="69925"/>
                  </a:lnTo>
                  <a:lnTo>
                    <a:pt x="12194" y="2815589"/>
                  </a:lnTo>
                  <a:lnTo>
                    <a:pt x="27434" y="2815589"/>
                  </a:lnTo>
                  <a:lnTo>
                    <a:pt x="27434" y="69342"/>
                  </a:lnTo>
                  <a:lnTo>
                    <a:pt x="19814" y="54101"/>
                  </a:lnTo>
                  <a:close/>
                </a:path>
                <a:path w="40640" h="2815590">
                  <a:moveTo>
                    <a:pt x="21052" y="0"/>
                  </a:moveTo>
                  <a:lnTo>
                    <a:pt x="18622" y="0"/>
                  </a:lnTo>
                  <a:lnTo>
                    <a:pt x="0" y="95249"/>
                  </a:lnTo>
                  <a:lnTo>
                    <a:pt x="12194" y="69925"/>
                  </a:lnTo>
                  <a:lnTo>
                    <a:pt x="12194" y="54101"/>
                  </a:lnTo>
                  <a:lnTo>
                    <a:pt x="32034" y="54101"/>
                  </a:lnTo>
                  <a:lnTo>
                    <a:pt x="21052" y="0"/>
                  </a:lnTo>
                  <a:close/>
                </a:path>
                <a:path w="40640" h="2815590">
                  <a:moveTo>
                    <a:pt x="32034" y="54101"/>
                  </a:moveTo>
                  <a:lnTo>
                    <a:pt x="27434" y="54101"/>
                  </a:lnTo>
                  <a:lnTo>
                    <a:pt x="27434" y="69342"/>
                  </a:lnTo>
                  <a:lnTo>
                    <a:pt x="40387" y="95249"/>
                  </a:lnTo>
                  <a:lnTo>
                    <a:pt x="32034" y="54101"/>
                  </a:lnTo>
                  <a:close/>
                </a:path>
                <a:path w="40640" h="2815590">
                  <a:moveTo>
                    <a:pt x="19814" y="54101"/>
                  </a:moveTo>
                  <a:lnTo>
                    <a:pt x="12194" y="54101"/>
                  </a:lnTo>
                  <a:lnTo>
                    <a:pt x="12194" y="69925"/>
                  </a:lnTo>
                  <a:lnTo>
                    <a:pt x="19814" y="54101"/>
                  </a:lnTo>
                  <a:close/>
                </a:path>
                <a:path w="40640" h="2815590">
                  <a:moveTo>
                    <a:pt x="27434" y="54101"/>
                  </a:moveTo>
                  <a:lnTo>
                    <a:pt x="19814" y="54101"/>
                  </a:lnTo>
                  <a:lnTo>
                    <a:pt x="27434" y="69342"/>
                  </a:lnTo>
                  <a:lnTo>
                    <a:pt x="27434" y="541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5777" y="934211"/>
              <a:ext cx="3370579" cy="2782570"/>
            </a:xfrm>
            <a:custGeom>
              <a:avLst/>
              <a:gdLst/>
              <a:ahLst/>
              <a:cxnLst/>
              <a:rect l="l" t="t" r="r" b="b"/>
              <a:pathLst>
                <a:path w="3370579" h="2782570">
                  <a:moveTo>
                    <a:pt x="0" y="2782062"/>
                  </a:moveTo>
                  <a:lnTo>
                    <a:pt x="3370324" y="2782062"/>
                  </a:lnTo>
                  <a:lnTo>
                    <a:pt x="3370324" y="0"/>
                  </a:lnTo>
                </a:path>
              </a:pathLst>
            </a:custGeom>
            <a:ln w="151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4643120" y="3543351"/>
            <a:ext cx="113664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20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95085" y="3690418"/>
            <a:ext cx="9144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15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15865" y="3696520"/>
            <a:ext cx="22352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1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020827" y="1056189"/>
            <a:ext cx="9906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20" dirty="0">
                <a:latin typeface="Times New Roman"/>
                <a:cs typeface="Times New Roman"/>
              </a:rPr>
              <a:t>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42515" y="3756731"/>
            <a:ext cx="106045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20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57322" y="3851909"/>
            <a:ext cx="633730" cy="40640"/>
          </a:xfrm>
          <a:custGeom>
            <a:avLst/>
            <a:gdLst/>
            <a:ahLst/>
            <a:cxnLst/>
            <a:rect l="l" t="t" r="r" b="b"/>
            <a:pathLst>
              <a:path w="633729" h="40639">
                <a:moveTo>
                  <a:pt x="573022" y="19812"/>
                </a:moveTo>
                <a:lnTo>
                  <a:pt x="532638" y="40386"/>
                </a:lnTo>
                <a:lnTo>
                  <a:pt x="595968" y="27432"/>
                </a:lnTo>
                <a:lnTo>
                  <a:pt x="573022" y="27432"/>
                </a:lnTo>
                <a:lnTo>
                  <a:pt x="573022" y="19812"/>
                </a:lnTo>
                <a:close/>
              </a:path>
              <a:path w="633729" h="40639">
                <a:moveTo>
                  <a:pt x="557490" y="12192"/>
                </a:moveTo>
                <a:lnTo>
                  <a:pt x="0" y="12192"/>
                </a:lnTo>
                <a:lnTo>
                  <a:pt x="0" y="27432"/>
                </a:lnTo>
                <a:lnTo>
                  <a:pt x="558066" y="27432"/>
                </a:lnTo>
                <a:lnTo>
                  <a:pt x="573022" y="19812"/>
                </a:lnTo>
                <a:lnTo>
                  <a:pt x="557490" y="12192"/>
                </a:lnTo>
                <a:close/>
              </a:path>
              <a:path w="633729" h="40639">
                <a:moveTo>
                  <a:pt x="594535" y="12192"/>
                </a:moveTo>
                <a:lnTo>
                  <a:pt x="573022" y="12192"/>
                </a:lnTo>
                <a:lnTo>
                  <a:pt x="573022" y="27432"/>
                </a:lnTo>
                <a:lnTo>
                  <a:pt x="595968" y="27432"/>
                </a:lnTo>
                <a:lnTo>
                  <a:pt x="633218" y="19812"/>
                </a:lnTo>
                <a:lnTo>
                  <a:pt x="594535" y="12192"/>
                </a:lnTo>
                <a:close/>
              </a:path>
              <a:path w="633729" h="40639">
                <a:moveTo>
                  <a:pt x="532638" y="0"/>
                </a:moveTo>
                <a:lnTo>
                  <a:pt x="573022" y="19811"/>
                </a:lnTo>
                <a:lnTo>
                  <a:pt x="573022" y="12192"/>
                </a:lnTo>
                <a:lnTo>
                  <a:pt x="594535" y="12192"/>
                </a:lnTo>
                <a:lnTo>
                  <a:pt x="5326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1243172" y="900684"/>
            <a:ext cx="5590540" cy="2836545"/>
            <a:chOff x="1243172" y="900684"/>
            <a:chExt cx="5590540" cy="2836545"/>
          </a:xfrm>
        </p:grpSpPr>
        <p:sp>
          <p:nvSpPr>
            <p:cNvPr id="16" name="object 16"/>
            <p:cNvSpPr/>
            <p:nvPr/>
          </p:nvSpPr>
          <p:spPr>
            <a:xfrm>
              <a:off x="1744218" y="1040129"/>
              <a:ext cx="0" cy="2676525"/>
            </a:xfrm>
            <a:custGeom>
              <a:avLst/>
              <a:gdLst/>
              <a:ahLst/>
              <a:cxnLst/>
              <a:rect l="l" t="t" r="r" b="b"/>
              <a:pathLst>
                <a:path h="2676525">
                  <a:moveTo>
                    <a:pt x="0" y="2676144"/>
                  </a:moveTo>
                  <a:lnTo>
                    <a:pt x="0" y="0"/>
                  </a:lnTo>
                </a:path>
              </a:pathLst>
            </a:custGeom>
            <a:ln w="755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063496" y="2268473"/>
              <a:ext cx="1956435" cy="1447800"/>
            </a:xfrm>
            <a:custGeom>
              <a:avLst/>
              <a:gdLst/>
              <a:ahLst/>
              <a:cxnLst/>
              <a:rect l="l" t="t" r="r" b="b"/>
              <a:pathLst>
                <a:path w="1956435" h="1447800">
                  <a:moveTo>
                    <a:pt x="0" y="1447800"/>
                  </a:moveTo>
                  <a:lnTo>
                    <a:pt x="0" y="0"/>
                  </a:lnTo>
                </a:path>
                <a:path w="1956435" h="1447800">
                  <a:moveTo>
                    <a:pt x="1067562" y="1447800"/>
                  </a:moveTo>
                  <a:lnTo>
                    <a:pt x="1067562" y="0"/>
                  </a:lnTo>
                </a:path>
                <a:path w="1956435" h="1447800">
                  <a:moveTo>
                    <a:pt x="1956054" y="1447800"/>
                  </a:moveTo>
                  <a:lnTo>
                    <a:pt x="1956054" y="0"/>
                  </a:lnTo>
                </a:path>
              </a:pathLst>
            </a:custGeom>
            <a:ln w="755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55777" y="1165097"/>
              <a:ext cx="2764155" cy="2551430"/>
            </a:xfrm>
            <a:custGeom>
              <a:avLst/>
              <a:gdLst/>
              <a:ahLst/>
              <a:cxnLst/>
              <a:rect l="l" t="t" r="r" b="b"/>
              <a:pathLst>
                <a:path w="2764154" h="2551429">
                  <a:moveTo>
                    <a:pt x="807718" y="1103376"/>
                  </a:moveTo>
                  <a:lnTo>
                    <a:pt x="2763772" y="1103376"/>
                  </a:lnTo>
                </a:path>
                <a:path w="2764154" h="2551429">
                  <a:moveTo>
                    <a:pt x="0" y="0"/>
                  </a:moveTo>
                  <a:lnTo>
                    <a:pt x="18671" y="42543"/>
                  </a:lnTo>
                  <a:lnTo>
                    <a:pt x="37877" y="85619"/>
                  </a:lnTo>
                  <a:lnTo>
                    <a:pt x="58241" y="129762"/>
                  </a:lnTo>
                  <a:lnTo>
                    <a:pt x="80393" y="175504"/>
                  </a:lnTo>
                  <a:lnTo>
                    <a:pt x="104957" y="223379"/>
                  </a:lnTo>
                  <a:lnTo>
                    <a:pt x="132560" y="273920"/>
                  </a:lnTo>
                  <a:lnTo>
                    <a:pt x="163828" y="327660"/>
                  </a:lnTo>
                  <a:lnTo>
                    <a:pt x="185693" y="364408"/>
                  </a:lnTo>
                  <a:lnTo>
                    <a:pt x="209178" y="403631"/>
                  </a:lnTo>
                  <a:lnTo>
                    <a:pt x="234093" y="444776"/>
                  </a:lnTo>
                  <a:lnTo>
                    <a:pt x="260244" y="487296"/>
                  </a:lnTo>
                  <a:lnTo>
                    <a:pt x="287440" y="530640"/>
                  </a:lnTo>
                  <a:lnTo>
                    <a:pt x="315487" y="574259"/>
                  </a:lnTo>
                  <a:lnTo>
                    <a:pt x="344194" y="617603"/>
                  </a:lnTo>
                  <a:lnTo>
                    <a:pt x="373369" y="660123"/>
                  </a:lnTo>
                  <a:lnTo>
                    <a:pt x="402817" y="701269"/>
                  </a:lnTo>
                  <a:lnTo>
                    <a:pt x="432349" y="740491"/>
                  </a:lnTo>
                  <a:lnTo>
                    <a:pt x="461770" y="777240"/>
                  </a:lnTo>
                  <a:lnTo>
                    <a:pt x="497993" y="819305"/>
                  </a:lnTo>
                  <a:lnTo>
                    <a:pt x="534975" y="859314"/>
                  </a:lnTo>
                  <a:lnTo>
                    <a:pt x="572627" y="897523"/>
                  </a:lnTo>
                  <a:lnTo>
                    <a:pt x="610863" y="934189"/>
                  </a:lnTo>
                  <a:lnTo>
                    <a:pt x="649594" y="969569"/>
                  </a:lnTo>
                  <a:lnTo>
                    <a:pt x="688733" y="1003920"/>
                  </a:lnTo>
                  <a:lnTo>
                    <a:pt x="728192" y="1037501"/>
                  </a:lnTo>
                  <a:lnTo>
                    <a:pt x="767883" y="1070567"/>
                  </a:lnTo>
                  <a:lnTo>
                    <a:pt x="807718" y="1103376"/>
                  </a:lnTo>
                  <a:lnTo>
                    <a:pt x="771538" y="1130576"/>
                  </a:lnTo>
                  <a:lnTo>
                    <a:pt x="735359" y="1159130"/>
                  </a:lnTo>
                  <a:lnTo>
                    <a:pt x="699362" y="1190390"/>
                  </a:lnTo>
                  <a:lnTo>
                    <a:pt x="663731" y="1225710"/>
                  </a:lnTo>
                  <a:lnTo>
                    <a:pt x="628648" y="1266444"/>
                  </a:lnTo>
                  <a:lnTo>
                    <a:pt x="604087" y="1296404"/>
                  </a:lnTo>
                  <a:lnTo>
                    <a:pt x="579951" y="1325297"/>
                  </a:lnTo>
                  <a:lnTo>
                    <a:pt x="556109" y="1355697"/>
                  </a:lnTo>
                  <a:lnTo>
                    <a:pt x="532427" y="1390176"/>
                  </a:lnTo>
                  <a:lnTo>
                    <a:pt x="508772" y="1431307"/>
                  </a:lnTo>
                  <a:lnTo>
                    <a:pt x="485010" y="1481661"/>
                  </a:lnTo>
                  <a:lnTo>
                    <a:pt x="461008" y="1543812"/>
                  </a:lnTo>
                  <a:lnTo>
                    <a:pt x="448817" y="1580970"/>
                  </a:lnTo>
                  <a:lnTo>
                    <a:pt x="436167" y="1623304"/>
                  </a:lnTo>
                  <a:lnTo>
                    <a:pt x="423179" y="1669970"/>
                  </a:lnTo>
                  <a:lnTo>
                    <a:pt x="409979" y="1720125"/>
                  </a:lnTo>
                  <a:lnTo>
                    <a:pt x="396688" y="1772925"/>
                  </a:lnTo>
                  <a:lnTo>
                    <a:pt x="383431" y="1827529"/>
                  </a:lnTo>
                  <a:lnTo>
                    <a:pt x="370330" y="1883092"/>
                  </a:lnTo>
                  <a:lnTo>
                    <a:pt x="357510" y="1938772"/>
                  </a:lnTo>
                  <a:lnTo>
                    <a:pt x="345092" y="1993725"/>
                  </a:lnTo>
                  <a:lnTo>
                    <a:pt x="333201" y="2047109"/>
                  </a:lnTo>
                  <a:lnTo>
                    <a:pt x="321960" y="2098080"/>
                  </a:lnTo>
                  <a:lnTo>
                    <a:pt x="311492" y="2145796"/>
                  </a:lnTo>
                  <a:lnTo>
                    <a:pt x="301920" y="2189413"/>
                  </a:lnTo>
                  <a:lnTo>
                    <a:pt x="293368" y="2228088"/>
                  </a:lnTo>
                  <a:lnTo>
                    <a:pt x="276477" y="2305095"/>
                  </a:lnTo>
                  <a:lnTo>
                    <a:pt x="263396" y="2369424"/>
                  </a:lnTo>
                  <a:lnTo>
                    <a:pt x="253363" y="2423636"/>
                  </a:lnTo>
                  <a:lnTo>
                    <a:pt x="245616" y="2470291"/>
                  </a:lnTo>
                  <a:lnTo>
                    <a:pt x="239393" y="2511950"/>
                  </a:lnTo>
                  <a:lnTo>
                    <a:pt x="233932" y="2551176"/>
                  </a:lnTo>
                </a:path>
              </a:pathLst>
            </a:custGeom>
            <a:ln w="252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55777" y="1165097"/>
              <a:ext cx="1875789" cy="1103630"/>
            </a:xfrm>
            <a:custGeom>
              <a:avLst/>
              <a:gdLst/>
              <a:ahLst/>
              <a:cxnLst/>
              <a:rect l="l" t="t" r="r" b="b"/>
              <a:pathLst>
                <a:path w="1875789" h="1103630">
                  <a:moveTo>
                    <a:pt x="0" y="0"/>
                  </a:moveTo>
                  <a:lnTo>
                    <a:pt x="45009" y="23169"/>
                  </a:lnTo>
                  <a:lnTo>
                    <a:pt x="90043" y="46406"/>
                  </a:lnTo>
                  <a:lnTo>
                    <a:pt x="135126" y="69743"/>
                  </a:lnTo>
                  <a:lnTo>
                    <a:pt x="180283" y="93214"/>
                  </a:lnTo>
                  <a:lnTo>
                    <a:pt x="225538" y="116849"/>
                  </a:lnTo>
                  <a:lnTo>
                    <a:pt x="270916" y="140682"/>
                  </a:lnTo>
                  <a:lnTo>
                    <a:pt x="316442" y="164745"/>
                  </a:lnTo>
                  <a:lnTo>
                    <a:pt x="362139" y="189071"/>
                  </a:lnTo>
                  <a:lnTo>
                    <a:pt x="408033" y="213691"/>
                  </a:lnTo>
                  <a:lnTo>
                    <a:pt x="454147" y="238638"/>
                  </a:lnTo>
                  <a:lnTo>
                    <a:pt x="500508" y="263945"/>
                  </a:lnTo>
                  <a:lnTo>
                    <a:pt x="547138" y="289643"/>
                  </a:lnTo>
                  <a:lnTo>
                    <a:pt x="594063" y="315765"/>
                  </a:lnTo>
                  <a:lnTo>
                    <a:pt x="641308" y="342344"/>
                  </a:lnTo>
                  <a:lnTo>
                    <a:pt x="688896" y="369412"/>
                  </a:lnTo>
                  <a:lnTo>
                    <a:pt x="736852" y="397002"/>
                  </a:lnTo>
                  <a:lnTo>
                    <a:pt x="778226" y="421094"/>
                  </a:lnTo>
                  <a:lnTo>
                    <a:pt x="821094" y="446339"/>
                  </a:lnTo>
                  <a:lnTo>
                    <a:pt x="865214" y="472569"/>
                  </a:lnTo>
                  <a:lnTo>
                    <a:pt x="910345" y="499622"/>
                  </a:lnTo>
                  <a:lnTo>
                    <a:pt x="956246" y="527330"/>
                  </a:lnTo>
                  <a:lnTo>
                    <a:pt x="1002675" y="555528"/>
                  </a:lnTo>
                  <a:lnTo>
                    <a:pt x="1049392" y="584052"/>
                  </a:lnTo>
                  <a:lnTo>
                    <a:pt x="1096155" y="612736"/>
                  </a:lnTo>
                  <a:lnTo>
                    <a:pt x="1142723" y="641415"/>
                  </a:lnTo>
                  <a:lnTo>
                    <a:pt x="1188854" y="669923"/>
                  </a:lnTo>
                  <a:lnTo>
                    <a:pt x="1234307" y="698095"/>
                  </a:lnTo>
                  <a:lnTo>
                    <a:pt x="1278841" y="725766"/>
                  </a:lnTo>
                  <a:lnTo>
                    <a:pt x="1322215" y="752770"/>
                  </a:lnTo>
                  <a:lnTo>
                    <a:pt x="1364186" y="778942"/>
                  </a:lnTo>
                  <a:lnTo>
                    <a:pt x="1404515" y="804117"/>
                  </a:lnTo>
                  <a:lnTo>
                    <a:pt x="1442959" y="828130"/>
                  </a:lnTo>
                  <a:lnTo>
                    <a:pt x="1479278" y="850815"/>
                  </a:lnTo>
                  <a:lnTo>
                    <a:pt x="1513229" y="872006"/>
                  </a:lnTo>
                  <a:lnTo>
                    <a:pt x="1544572" y="891540"/>
                  </a:lnTo>
                  <a:lnTo>
                    <a:pt x="1610351" y="932615"/>
                  </a:lnTo>
                  <a:lnTo>
                    <a:pt x="1666326" y="967823"/>
                  </a:lnTo>
                  <a:lnTo>
                    <a:pt x="1713906" y="998013"/>
                  </a:lnTo>
                  <a:lnTo>
                    <a:pt x="1754503" y="1024032"/>
                  </a:lnTo>
                  <a:lnTo>
                    <a:pt x="1789528" y="1046730"/>
                  </a:lnTo>
                  <a:lnTo>
                    <a:pt x="1848506" y="1085553"/>
                  </a:lnTo>
                  <a:lnTo>
                    <a:pt x="1875280" y="1103376"/>
                  </a:lnTo>
                </a:path>
              </a:pathLst>
            </a:custGeom>
            <a:ln w="226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132582" y="1714499"/>
              <a:ext cx="1495425" cy="2002155"/>
            </a:xfrm>
            <a:custGeom>
              <a:avLst/>
              <a:gdLst/>
              <a:ahLst/>
              <a:cxnLst/>
              <a:rect l="l" t="t" r="r" b="b"/>
              <a:pathLst>
                <a:path w="1495425" h="2002154">
                  <a:moveTo>
                    <a:pt x="1495044" y="0"/>
                  </a:moveTo>
                  <a:lnTo>
                    <a:pt x="1446141" y="16300"/>
                  </a:lnTo>
                  <a:lnTo>
                    <a:pt x="1397266" y="32603"/>
                  </a:lnTo>
                  <a:lnTo>
                    <a:pt x="1348404" y="48932"/>
                  </a:lnTo>
                  <a:lnTo>
                    <a:pt x="1299543" y="65310"/>
                  </a:lnTo>
                  <a:lnTo>
                    <a:pt x="1250667" y="81759"/>
                  </a:lnTo>
                  <a:lnTo>
                    <a:pt x="1201765" y="98304"/>
                  </a:lnTo>
                  <a:lnTo>
                    <a:pt x="1152822" y="114966"/>
                  </a:lnTo>
                  <a:lnTo>
                    <a:pt x="1103825" y="131769"/>
                  </a:lnTo>
                  <a:lnTo>
                    <a:pt x="1054760" y="148736"/>
                  </a:lnTo>
                  <a:lnTo>
                    <a:pt x="1005614" y="165890"/>
                  </a:lnTo>
                  <a:lnTo>
                    <a:pt x="956373" y="183254"/>
                  </a:lnTo>
                  <a:lnTo>
                    <a:pt x="907023" y="200851"/>
                  </a:lnTo>
                  <a:lnTo>
                    <a:pt x="857552" y="218703"/>
                  </a:lnTo>
                  <a:lnTo>
                    <a:pt x="807945" y="236835"/>
                  </a:lnTo>
                  <a:lnTo>
                    <a:pt x="758190" y="255270"/>
                  </a:lnTo>
                  <a:lnTo>
                    <a:pt x="711408" y="272688"/>
                  </a:lnTo>
                  <a:lnTo>
                    <a:pt x="664510" y="290357"/>
                  </a:lnTo>
                  <a:lnTo>
                    <a:pt x="617502" y="308258"/>
                  </a:lnTo>
                  <a:lnTo>
                    <a:pt x="570392" y="326374"/>
                  </a:lnTo>
                  <a:lnTo>
                    <a:pt x="523189" y="344685"/>
                  </a:lnTo>
                  <a:lnTo>
                    <a:pt x="475900" y="363176"/>
                  </a:lnTo>
                  <a:lnTo>
                    <a:pt x="428532" y="381827"/>
                  </a:lnTo>
                  <a:lnTo>
                    <a:pt x="381095" y="400621"/>
                  </a:lnTo>
                  <a:lnTo>
                    <a:pt x="333595" y="419540"/>
                  </a:lnTo>
                  <a:lnTo>
                    <a:pt x="286040" y="438566"/>
                  </a:lnTo>
                  <a:lnTo>
                    <a:pt x="238438" y="457682"/>
                  </a:lnTo>
                  <a:lnTo>
                    <a:pt x="190797" y="476869"/>
                  </a:lnTo>
                  <a:lnTo>
                    <a:pt x="143125" y="496109"/>
                  </a:lnTo>
                  <a:lnTo>
                    <a:pt x="95430" y="515385"/>
                  </a:lnTo>
                  <a:lnTo>
                    <a:pt x="47718" y="534679"/>
                  </a:lnTo>
                  <a:lnTo>
                    <a:pt x="0" y="553974"/>
                  </a:lnTo>
                </a:path>
                <a:path w="1495425" h="2002154">
                  <a:moveTo>
                    <a:pt x="1493520" y="0"/>
                  </a:moveTo>
                  <a:lnTo>
                    <a:pt x="1462371" y="43957"/>
                  </a:lnTo>
                  <a:lnTo>
                    <a:pt x="1431071" y="87630"/>
                  </a:lnTo>
                  <a:lnTo>
                    <a:pt x="1399396" y="130730"/>
                  </a:lnTo>
                  <a:lnTo>
                    <a:pt x="1367123" y="172974"/>
                  </a:lnTo>
                  <a:lnTo>
                    <a:pt x="1334028" y="214074"/>
                  </a:lnTo>
                  <a:lnTo>
                    <a:pt x="1299888" y="253746"/>
                  </a:lnTo>
                  <a:lnTo>
                    <a:pt x="1264480" y="291703"/>
                  </a:lnTo>
                  <a:lnTo>
                    <a:pt x="1227582" y="327660"/>
                  </a:lnTo>
                  <a:lnTo>
                    <a:pt x="1188974" y="361106"/>
                  </a:lnTo>
                  <a:lnTo>
                    <a:pt x="1148750" y="392489"/>
                  </a:lnTo>
                  <a:lnTo>
                    <a:pt x="1107151" y="422104"/>
                  </a:lnTo>
                  <a:lnTo>
                    <a:pt x="1064418" y="450246"/>
                  </a:lnTo>
                  <a:lnTo>
                    <a:pt x="1020792" y="477209"/>
                  </a:lnTo>
                  <a:lnTo>
                    <a:pt x="976514" y="503289"/>
                  </a:lnTo>
                  <a:lnTo>
                    <a:pt x="931826" y="528778"/>
                  </a:lnTo>
                  <a:lnTo>
                    <a:pt x="886968" y="553974"/>
                  </a:lnTo>
                  <a:lnTo>
                    <a:pt x="918301" y="593986"/>
                  </a:lnTo>
                  <a:lnTo>
                    <a:pt x="949543" y="634044"/>
                  </a:lnTo>
                  <a:lnTo>
                    <a:pt x="980511" y="674194"/>
                  </a:lnTo>
                  <a:lnTo>
                    <a:pt x="1011021" y="714481"/>
                  </a:lnTo>
                  <a:lnTo>
                    <a:pt x="1040892" y="754951"/>
                  </a:lnTo>
                  <a:lnTo>
                    <a:pt x="1069939" y="795649"/>
                  </a:lnTo>
                  <a:lnTo>
                    <a:pt x="1097981" y="836622"/>
                  </a:lnTo>
                  <a:lnTo>
                    <a:pt x="1124833" y="877915"/>
                  </a:lnTo>
                  <a:lnTo>
                    <a:pt x="1150315" y="919573"/>
                  </a:lnTo>
                  <a:lnTo>
                    <a:pt x="1174242" y="961644"/>
                  </a:lnTo>
                  <a:lnTo>
                    <a:pt x="1198840" y="1008156"/>
                  </a:lnTo>
                  <a:lnTo>
                    <a:pt x="1221506" y="1054060"/>
                  </a:lnTo>
                  <a:lnTo>
                    <a:pt x="1242511" y="1099876"/>
                  </a:lnTo>
                  <a:lnTo>
                    <a:pt x="1262123" y="1146125"/>
                  </a:lnTo>
                  <a:lnTo>
                    <a:pt x="1280613" y="1193327"/>
                  </a:lnTo>
                  <a:lnTo>
                    <a:pt x="1298250" y="1242003"/>
                  </a:lnTo>
                  <a:lnTo>
                    <a:pt x="1315304" y="1292673"/>
                  </a:lnTo>
                  <a:lnTo>
                    <a:pt x="1332043" y="1345859"/>
                  </a:lnTo>
                  <a:lnTo>
                    <a:pt x="1348740" y="1402080"/>
                  </a:lnTo>
                  <a:lnTo>
                    <a:pt x="1360875" y="1446141"/>
                  </a:lnTo>
                  <a:lnTo>
                    <a:pt x="1372545" y="1491745"/>
                  </a:lnTo>
                  <a:lnTo>
                    <a:pt x="1383792" y="1538751"/>
                  </a:lnTo>
                  <a:lnTo>
                    <a:pt x="1394657" y="1587020"/>
                  </a:lnTo>
                  <a:lnTo>
                    <a:pt x="1405184" y="1636410"/>
                  </a:lnTo>
                  <a:lnTo>
                    <a:pt x="1415415" y="1686782"/>
                  </a:lnTo>
                  <a:lnTo>
                    <a:pt x="1425391" y="1737995"/>
                  </a:lnTo>
                  <a:lnTo>
                    <a:pt x="1435156" y="1789909"/>
                  </a:lnTo>
                  <a:lnTo>
                    <a:pt x="1444752" y="1842385"/>
                  </a:lnTo>
                  <a:lnTo>
                    <a:pt x="1454220" y="1895281"/>
                  </a:lnTo>
                  <a:lnTo>
                    <a:pt x="1463604" y="1948457"/>
                  </a:lnTo>
                  <a:lnTo>
                    <a:pt x="1472946" y="2001774"/>
                  </a:lnTo>
                </a:path>
              </a:pathLst>
            </a:custGeom>
            <a:ln w="252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010912" y="900696"/>
              <a:ext cx="1823085" cy="2836545"/>
            </a:xfrm>
            <a:custGeom>
              <a:avLst/>
              <a:gdLst/>
              <a:ahLst/>
              <a:cxnLst/>
              <a:rect l="l" t="t" r="r" b="b"/>
              <a:pathLst>
                <a:path w="1823084" h="2836545">
                  <a:moveTo>
                    <a:pt x="1822704" y="2815577"/>
                  </a:moveTo>
                  <a:lnTo>
                    <a:pt x="1784007" y="2807957"/>
                  </a:lnTo>
                  <a:lnTo>
                    <a:pt x="1722120" y="2795765"/>
                  </a:lnTo>
                  <a:lnTo>
                    <a:pt x="1746961" y="2807957"/>
                  </a:lnTo>
                  <a:lnTo>
                    <a:pt x="28194" y="2807957"/>
                  </a:lnTo>
                  <a:lnTo>
                    <a:pt x="28194" y="64300"/>
                  </a:lnTo>
                  <a:lnTo>
                    <a:pt x="40386" y="89141"/>
                  </a:lnTo>
                  <a:lnTo>
                    <a:pt x="32486" y="48755"/>
                  </a:lnTo>
                  <a:lnTo>
                    <a:pt x="22948" y="0"/>
                  </a:lnTo>
                  <a:lnTo>
                    <a:pt x="18097" y="0"/>
                  </a:lnTo>
                  <a:lnTo>
                    <a:pt x="0" y="89141"/>
                  </a:lnTo>
                  <a:lnTo>
                    <a:pt x="12954" y="63715"/>
                  </a:lnTo>
                  <a:lnTo>
                    <a:pt x="12954" y="2810243"/>
                  </a:lnTo>
                  <a:lnTo>
                    <a:pt x="20574" y="2810243"/>
                  </a:lnTo>
                  <a:lnTo>
                    <a:pt x="20574" y="2823197"/>
                  </a:lnTo>
                  <a:lnTo>
                    <a:pt x="1747545" y="2823197"/>
                  </a:lnTo>
                  <a:lnTo>
                    <a:pt x="1722120" y="2836151"/>
                  </a:lnTo>
                  <a:lnTo>
                    <a:pt x="1785442" y="2823197"/>
                  </a:lnTo>
                  <a:lnTo>
                    <a:pt x="1822704" y="28155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744218" y="1425701"/>
              <a:ext cx="4105275" cy="1191260"/>
            </a:xfrm>
            <a:custGeom>
              <a:avLst/>
              <a:gdLst/>
              <a:ahLst/>
              <a:cxnLst/>
              <a:rect l="l" t="t" r="r" b="b"/>
              <a:pathLst>
                <a:path w="4105275" h="1191260">
                  <a:moveTo>
                    <a:pt x="0" y="0"/>
                  </a:moveTo>
                  <a:lnTo>
                    <a:pt x="3486912" y="0"/>
                  </a:lnTo>
                </a:path>
                <a:path w="4105275" h="1191260">
                  <a:moveTo>
                    <a:pt x="0" y="544068"/>
                  </a:moveTo>
                  <a:lnTo>
                    <a:pt x="3882390" y="544068"/>
                  </a:lnTo>
                </a:path>
                <a:path w="4105275" h="1191260">
                  <a:moveTo>
                    <a:pt x="31242" y="1191006"/>
                  </a:moveTo>
                  <a:lnTo>
                    <a:pt x="4104894" y="1191006"/>
                  </a:lnTo>
                </a:path>
              </a:pathLst>
            </a:custGeom>
            <a:ln w="755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128260" y="1121663"/>
              <a:ext cx="1419860" cy="2589530"/>
            </a:xfrm>
            <a:custGeom>
              <a:avLst/>
              <a:gdLst/>
              <a:ahLst/>
              <a:cxnLst/>
              <a:rect l="l" t="t" r="r" b="b"/>
              <a:pathLst>
                <a:path w="1419859" h="2589529">
                  <a:moveTo>
                    <a:pt x="0" y="0"/>
                  </a:moveTo>
                  <a:lnTo>
                    <a:pt x="102870" y="304038"/>
                  </a:lnTo>
                  <a:lnTo>
                    <a:pt x="499110" y="848106"/>
                  </a:lnTo>
                  <a:lnTo>
                    <a:pt x="720852" y="1495044"/>
                  </a:lnTo>
                  <a:lnTo>
                    <a:pt x="1419606" y="2589276"/>
                  </a:lnTo>
                </a:path>
              </a:pathLst>
            </a:custGeom>
            <a:ln w="252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1131822" y="3543351"/>
            <a:ext cx="12065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25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123444" y="814584"/>
            <a:ext cx="114300" cy="45974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000" i="1" spc="20" dirty="0">
                <a:latin typeface="Times New Roman"/>
                <a:cs typeface="Times New Roman"/>
              </a:rPr>
              <a:t>T</a:t>
            </a:r>
            <a:endParaRPr sz="1000">
              <a:latin typeface="Times New Roman"/>
              <a:cs typeface="Times New Roman"/>
            </a:endParaRPr>
          </a:p>
          <a:p>
            <a:pPr marL="34925">
              <a:lnSpc>
                <a:spcPct val="100000"/>
              </a:lnSpc>
              <a:spcBef>
                <a:spcPts val="509"/>
              </a:spcBef>
            </a:pPr>
            <a:r>
              <a:rPr sz="1000" i="1" spc="15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43120" y="1588800"/>
            <a:ext cx="9144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90930" y="2033802"/>
            <a:ext cx="8382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872494" y="2165634"/>
            <a:ext cx="9144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82290" y="2165634"/>
            <a:ext cx="8382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c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94715" y="3509815"/>
            <a:ext cx="6223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0" dirty="0">
                <a:latin typeface="Times New Roman"/>
                <a:cs typeface="Times New Roman"/>
              </a:rPr>
              <a:t>f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64606" y="3509815"/>
            <a:ext cx="7112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k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747996" y="1599468"/>
            <a:ext cx="2870835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55880">
              <a:lnSpc>
                <a:spcPct val="100000"/>
              </a:lnSpc>
              <a:spcBef>
                <a:spcPts val="140"/>
              </a:spcBef>
            </a:pPr>
            <a:r>
              <a:rPr sz="1000" spc="20" dirty="0">
                <a:latin typeface="Times New Roman"/>
                <a:cs typeface="Times New Roman"/>
              </a:rPr>
              <a:t>Р+</a:t>
            </a:r>
            <a:r>
              <a:rPr sz="1000" spc="20" dirty="0">
                <a:latin typeface="Symbol"/>
                <a:cs typeface="Symbol"/>
              </a:rPr>
              <a:t>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766061" y="2007903"/>
            <a:ext cx="24511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30" dirty="0">
                <a:latin typeface="Times New Roman"/>
                <a:cs typeface="Times New Roman"/>
              </a:rPr>
              <a:t>Р</a:t>
            </a:r>
            <a:r>
              <a:rPr sz="1000" spc="5" dirty="0">
                <a:latin typeface="Times New Roman"/>
                <a:cs typeface="Times New Roman"/>
              </a:rPr>
              <a:t>+</a:t>
            </a:r>
            <a:r>
              <a:rPr sz="1000" spc="20" dirty="0">
                <a:latin typeface="Symbol"/>
                <a:cs typeface="Symbol"/>
              </a:rPr>
              <a:t>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454159" y="2129818"/>
            <a:ext cx="108585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20" dirty="0">
                <a:latin typeface="Symbol"/>
                <a:cs typeface="Symbol"/>
              </a:rPr>
              <a:t>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362687" y="2259363"/>
            <a:ext cx="9779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20" dirty="0">
                <a:latin typeface="Symbol"/>
                <a:cs typeface="Symbol"/>
              </a:rPr>
              <a:t>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65657" y="2992634"/>
            <a:ext cx="197485" cy="310515"/>
          </a:xfrm>
          <a:prstGeom prst="rect">
            <a:avLst/>
          </a:prstGeom>
        </p:spPr>
        <p:txBody>
          <a:bodyPr vert="vert270" wrap="square" lIns="0" tIns="184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1000" dirty="0">
                <a:latin typeface="Symbol"/>
                <a:cs typeface="Symbol"/>
              </a:rPr>
              <a:t>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dirty="0">
                <a:latin typeface="Symbol"/>
                <a:cs typeface="Symbol"/>
              </a:rPr>
              <a:t></a:t>
            </a:r>
            <a:r>
              <a:rPr sz="975" spc="-15" baseline="-12820" dirty="0">
                <a:latin typeface="Times New Roman"/>
                <a:cs typeface="Times New Roman"/>
              </a:rPr>
              <a:t>II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121761" y="2992634"/>
            <a:ext cx="198120" cy="310515"/>
          </a:xfrm>
          <a:prstGeom prst="rect">
            <a:avLst/>
          </a:prstGeom>
        </p:spPr>
        <p:txBody>
          <a:bodyPr vert="vert270" wrap="square" lIns="0" tIns="184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1000" dirty="0">
                <a:latin typeface="Symbol"/>
                <a:cs typeface="Symbol"/>
              </a:rPr>
              <a:t>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dirty="0">
                <a:latin typeface="Symbol"/>
                <a:cs typeface="Symbol"/>
              </a:rPr>
              <a:t></a:t>
            </a:r>
            <a:r>
              <a:rPr sz="975" spc="-15" baseline="-12820" dirty="0">
                <a:latin typeface="Times New Roman"/>
                <a:cs typeface="Times New Roman"/>
              </a:rPr>
              <a:t>II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913991" y="2873347"/>
            <a:ext cx="187325" cy="544830"/>
          </a:xfrm>
          <a:prstGeom prst="rect">
            <a:avLst/>
          </a:prstGeom>
        </p:spPr>
        <p:txBody>
          <a:bodyPr vert="vert270" wrap="square" lIns="0" tIns="184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1000" spc="15" dirty="0">
                <a:latin typeface="Times New Roman"/>
                <a:cs typeface="Times New Roman"/>
              </a:rPr>
              <a:t>Евт(</a:t>
            </a:r>
            <a:r>
              <a:rPr sz="1000" spc="15" dirty="0">
                <a:latin typeface="Symbol"/>
                <a:cs typeface="Symbol"/>
              </a:rPr>
              <a:t></a:t>
            </a:r>
            <a:r>
              <a:rPr sz="1000" spc="15" dirty="0">
                <a:latin typeface="Times New Roman"/>
                <a:cs typeface="Times New Roman"/>
              </a:rPr>
              <a:t>+</a:t>
            </a:r>
            <a:r>
              <a:rPr sz="1000" spc="15" dirty="0">
                <a:latin typeface="Symbol"/>
                <a:cs typeface="Symbol"/>
              </a:rPr>
              <a:t></a:t>
            </a:r>
            <a:r>
              <a:rPr sz="1000" spc="1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370685" y="2700788"/>
            <a:ext cx="197485" cy="902969"/>
          </a:xfrm>
          <a:prstGeom prst="rect">
            <a:avLst/>
          </a:prstGeom>
        </p:spPr>
        <p:txBody>
          <a:bodyPr vert="vert270" wrap="square" lIns="0" tIns="184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1000" spc="10" dirty="0">
                <a:latin typeface="Symbol"/>
                <a:cs typeface="Symbol"/>
              </a:rPr>
              <a:t></a:t>
            </a:r>
            <a:r>
              <a:rPr sz="1000" spc="10" dirty="0">
                <a:latin typeface="Times New Roman"/>
                <a:cs typeface="Times New Roman"/>
              </a:rPr>
              <a:t>+Евт(</a:t>
            </a:r>
            <a:r>
              <a:rPr sz="1000" spc="10" dirty="0">
                <a:latin typeface="Symbol"/>
                <a:cs typeface="Symbol"/>
              </a:rPr>
              <a:t></a:t>
            </a:r>
            <a:r>
              <a:rPr sz="1000" spc="10" dirty="0">
                <a:latin typeface="Times New Roman"/>
                <a:cs typeface="Times New Roman"/>
              </a:rPr>
              <a:t>+</a:t>
            </a:r>
            <a:r>
              <a:rPr sz="1000" spc="10" dirty="0">
                <a:latin typeface="Symbol"/>
                <a:cs typeface="Symbol"/>
              </a:rPr>
              <a:t></a:t>
            </a:r>
            <a:r>
              <a:rPr sz="1000" spc="10" dirty="0">
                <a:latin typeface="Times New Roman"/>
                <a:cs typeface="Times New Roman"/>
              </a:rPr>
              <a:t>)+</a:t>
            </a:r>
            <a:r>
              <a:rPr sz="1000" spc="10" dirty="0">
                <a:latin typeface="Symbol"/>
                <a:cs typeface="Symbol"/>
              </a:rPr>
              <a:t></a:t>
            </a:r>
            <a:r>
              <a:rPr sz="975" spc="15" baseline="-12820" dirty="0">
                <a:latin typeface="Times New Roman"/>
                <a:cs typeface="Times New Roman"/>
              </a:rPr>
              <a:t>II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487015" y="2700788"/>
            <a:ext cx="198120" cy="902969"/>
          </a:xfrm>
          <a:prstGeom prst="rect">
            <a:avLst/>
          </a:prstGeom>
        </p:spPr>
        <p:txBody>
          <a:bodyPr vert="vert270" wrap="square" lIns="0" tIns="184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1000" spc="10" dirty="0">
                <a:latin typeface="Symbol"/>
                <a:cs typeface="Symbol"/>
              </a:rPr>
              <a:t></a:t>
            </a:r>
            <a:r>
              <a:rPr sz="1000" spc="10" dirty="0">
                <a:latin typeface="Times New Roman"/>
                <a:cs typeface="Times New Roman"/>
              </a:rPr>
              <a:t>+Евт(</a:t>
            </a:r>
            <a:r>
              <a:rPr sz="1000" spc="10" dirty="0">
                <a:latin typeface="Symbol"/>
                <a:cs typeface="Symbol"/>
              </a:rPr>
              <a:t></a:t>
            </a:r>
            <a:r>
              <a:rPr sz="1000" spc="10" dirty="0">
                <a:latin typeface="Times New Roman"/>
                <a:cs typeface="Times New Roman"/>
              </a:rPr>
              <a:t>+</a:t>
            </a:r>
            <a:r>
              <a:rPr sz="1000" spc="10" dirty="0">
                <a:latin typeface="Symbol"/>
                <a:cs typeface="Symbol"/>
              </a:rPr>
              <a:t></a:t>
            </a:r>
            <a:r>
              <a:rPr sz="1000" spc="10" dirty="0">
                <a:latin typeface="Times New Roman"/>
                <a:cs typeface="Times New Roman"/>
              </a:rPr>
              <a:t>)+</a:t>
            </a:r>
            <a:r>
              <a:rPr sz="1000" spc="10" dirty="0">
                <a:latin typeface="Symbol"/>
                <a:cs typeface="Symbol"/>
              </a:rPr>
              <a:t></a:t>
            </a:r>
            <a:r>
              <a:rPr sz="975" spc="15" baseline="-12820" dirty="0">
                <a:latin typeface="Times New Roman"/>
                <a:cs typeface="Times New Roman"/>
              </a:rPr>
              <a:t>II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658366" y="875502"/>
            <a:ext cx="91440" cy="528955"/>
          </a:xfrm>
          <a:prstGeom prst="rect">
            <a:avLst/>
          </a:prstGeom>
        </p:spPr>
        <p:txBody>
          <a:bodyPr vert="horz" wrap="square" lIns="0" tIns="110489" rIns="0" bIns="0" rtlCol="0">
            <a:spAutoFit/>
          </a:bodyPr>
          <a:lstStyle/>
          <a:p>
            <a:pPr marL="33655">
              <a:lnSpc>
                <a:spcPct val="100000"/>
              </a:lnSpc>
              <a:spcBef>
                <a:spcPts val="869"/>
              </a:spcBef>
            </a:pPr>
            <a:r>
              <a:rPr sz="1000" spc="10" dirty="0">
                <a:latin typeface="Times New Roman"/>
                <a:cs typeface="Times New Roman"/>
              </a:rPr>
              <a:t>I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80"/>
              </a:spcBef>
            </a:pPr>
            <a:r>
              <a:rPr sz="1000" i="1" spc="15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647704" y="1905813"/>
            <a:ext cx="9144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62180" y="2484932"/>
            <a:ext cx="9144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256524" y="1290105"/>
            <a:ext cx="9144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642862" y="1818936"/>
            <a:ext cx="9144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866133" y="2462061"/>
            <a:ext cx="9144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15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245876" y="1020357"/>
            <a:ext cx="9906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20" dirty="0">
                <a:latin typeface="Times New Roman"/>
                <a:cs typeface="Times New Roman"/>
              </a:rPr>
              <a:t>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472948" y="1511852"/>
            <a:ext cx="31242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30" dirty="0">
                <a:latin typeface="Times New Roman"/>
                <a:cs typeface="Times New Roman"/>
              </a:rPr>
              <a:t>Р</a:t>
            </a:r>
            <a:r>
              <a:rPr sz="1000" spc="20" dirty="0">
                <a:latin typeface="Symbol"/>
                <a:cs typeface="Symbol"/>
              </a:rPr>
              <a:t>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780789" y="2129840"/>
            <a:ext cx="108585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20" dirty="0">
                <a:latin typeface="Symbol"/>
                <a:cs typeface="Symbol"/>
              </a:rPr>
              <a:t>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11823" y="2794304"/>
            <a:ext cx="363220" cy="34798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1000" spc="20" dirty="0">
                <a:latin typeface="Symbol"/>
                <a:cs typeface="Symbol"/>
              </a:rPr>
              <a:t></a:t>
            </a:r>
            <a:endParaRPr sz="1000">
              <a:latin typeface="Symbol"/>
              <a:cs typeface="Symbol"/>
            </a:endParaRPr>
          </a:p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1000" spc="10" dirty="0">
                <a:latin typeface="Symbol"/>
                <a:cs typeface="Symbol"/>
              </a:rPr>
              <a:t></a:t>
            </a:r>
            <a:r>
              <a:rPr sz="1000" spc="10" dirty="0">
                <a:latin typeface="Times New Roman"/>
                <a:cs typeface="Times New Roman"/>
              </a:rPr>
              <a:t>+</a:t>
            </a:r>
            <a:r>
              <a:rPr sz="1000" spc="10" dirty="0">
                <a:latin typeface="Symbol"/>
                <a:cs typeface="Symbol"/>
              </a:rPr>
              <a:t></a:t>
            </a:r>
            <a:r>
              <a:rPr sz="975" spc="15" baseline="-12820" dirty="0">
                <a:latin typeface="Times New Roman"/>
                <a:cs typeface="Times New Roman"/>
              </a:rPr>
              <a:t>II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864100" y="873302"/>
            <a:ext cx="99060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i="1" spc="20" dirty="0">
                <a:latin typeface="Times New Roman"/>
                <a:cs typeface="Times New Roman"/>
              </a:rPr>
              <a:t>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764021" y="3756711"/>
            <a:ext cx="227965" cy="1841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00" spc="10" dirty="0">
                <a:latin typeface="Times New Roman"/>
                <a:cs typeface="Times New Roman"/>
              </a:rPr>
              <a:t>Ч</a:t>
            </a:r>
            <a:r>
              <a:rPr sz="1000" spc="20" dirty="0">
                <a:latin typeface="Times New Roman"/>
                <a:cs typeface="Times New Roman"/>
              </a:rPr>
              <a:t>а</a:t>
            </a:r>
            <a:r>
              <a:rPr sz="1000" spc="15" dirty="0">
                <a:latin typeface="Times New Roman"/>
                <a:cs typeface="Times New Roman"/>
              </a:rPr>
              <a:t>с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29718" y="4053319"/>
            <a:ext cx="5862955" cy="30575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9445">
              <a:lnSpc>
                <a:spcPct val="100000"/>
              </a:lnSpc>
              <a:spcBef>
                <a:spcPts val="100"/>
              </a:spcBef>
              <a:tabLst>
                <a:tab pos="478917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2.12.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зазнають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фазових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крива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 сплаву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Розглянемо процес </a:t>
            </a:r>
            <a:r>
              <a:rPr sz="1200" spc="-5" dirty="0">
                <a:latin typeface="Times New Roman"/>
                <a:cs typeface="Times New Roman"/>
              </a:rPr>
              <a:t>кристалізації сплаву </a:t>
            </a:r>
            <a:r>
              <a:rPr sz="1200" dirty="0">
                <a:latin typeface="Times New Roman"/>
                <a:cs typeface="Times New Roman"/>
              </a:rPr>
              <a:t>I. </a:t>
            </a:r>
            <a:r>
              <a:rPr sz="1200" spc="-5" dirty="0">
                <a:latin typeface="Times New Roman"/>
                <a:cs typeface="Times New Roman"/>
              </a:rPr>
              <a:t>До точки </a:t>
            </a:r>
            <a:r>
              <a:rPr sz="1200" i="1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сплав охолоджується </a:t>
            </a:r>
            <a:r>
              <a:rPr sz="1200" dirty="0">
                <a:latin typeface="Times New Roman"/>
                <a:cs typeface="Times New Roman"/>
              </a:rPr>
              <a:t>в рід-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кому стані. При </a:t>
            </a:r>
            <a:r>
              <a:rPr sz="1200" dirty="0">
                <a:latin typeface="Times New Roman"/>
                <a:cs typeface="Times New Roman"/>
              </a:rPr>
              <a:t>температурі, що відповідає точці </a:t>
            </a:r>
            <a:r>
              <a:rPr sz="1200" i="1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spc="-5" dirty="0">
                <a:latin typeface="Times New Roman"/>
                <a:cs typeface="Times New Roman"/>
              </a:rPr>
              <a:t>починають утворюватися центри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 твердого розчину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. На </a:t>
            </a:r>
            <a:r>
              <a:rPr sz="1200" dirty="0">
                <a:latin typeface="Times New Roman"/>
                <a:cs typeface="Times New Roman"/>
              </a:rPr>
              <a:t>ділянці </a:t>
            </a:r>
            <a:r>
              <a:rPr sz="1200" i="1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i="1" dirty="0">
                <a:latin typeface="Times New Roman"/>
                <a:cs typeface="Times New Roman"/>
              </a:rPr>
              <a:t>2 </a:t>
            </a:r>
            <a:r>
              <a:rPr sz="1200" dirty="0">
                <a:latin typeface="Times New Roman"/>
                <a:cs typeface="Times New Roman"/>
              </a:rPr>
              <a:t>йде </a:t>
            </a:r>
            <a:r>
              <a:rPr sz="1200" spc="-5" dirty="0">
                <a:latin typeface="Times New Roman"/>
                <a:cs typeface="Times New Roman"/>
              </a:rPr>
              <a:t>процес кристалізації,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протікає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зниженні температури.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досягненні температури відповідної точці </a:t>
            </a:r>
            <a:r>
              <a:rPr sz="1200" i="1" spc="-10" dirty="0">
                <a:latin typeface="Times New Roman"/>
                <a:cs typeface="Times New Roman"/>
              </a:rPr>
              <a:t>2</a:t>
            </a:r>
            <a:r>
              <a:rPr sz="1200" spc="-10" dirty="0">
                <a:latin typeface="Times New Roman"/>
                <a:cs typeface="Times New Roman"/>
              </a:rPr>
              <a:t>, сплав тверд- </a:t>
            </a:r>
            <a:r>
              <a:rPr sz="1200" spc="-5" dirty="0">
                <a:latin typeface="Times New Roman"/>
                <a:cs typeface="Times New Roman"/>
              </a:rPr>
              <a:t> не,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подальшому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dirty="0">
                <a:latin typeface="Times New Roman"/>
                <a:cs typeface="Times New Roman"/>
              </a:rPr>
              <a:t> сплав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охолоджується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стані, </a:t>
            </a:r>
            <a:r>
              <a:rPr sz="1200" dirty="0">
                <a:latin typeface="Times New Roman"/>
                <a:cs typeface="Times New Roman"/>
              </a:rPr>
              <a:t> складається з однорідних кристалів твердого </a:t>
            </a:r>
            <a:r>
              <a:rPr sz="1200" spc="-5" dirty="0">
                <a:latin typeface="Times New Roman"/>
                <a:cs typeface="Times New Roman"/>
              </a:rPr>
              <a:t>розчину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. При </a:t>
            </a:r>
            <a:r>
              <a:rPr sz="1200" dirty="0">
                <a:latin typeface="Times New Roman"/>
                <a:cs typeface="Times New Roman"/>
              </a:rPr>
              <a:t>досягненні </a:t>
            </a:r>
            <a:r>
              <a:rPr sz="1200" spc="-5" dirty="0">
                <a:latin typeface="Times New Roman"/>
                <a:cs typeface="Times New Roman"/>
              </a:rPr>
              <a:t>температури, </a:t>
            </a:r>
            <a:r>
              <a:rPr sz="1200" dirty="0">
                <a:latin typeface="Times New Roman"/>
                <a:cs typeface="Times New Roman"/>
              </a:rPr>
              <a:t> що відповідає точці </a:t>
            </a:r>
            <a:r>
              <a:rPr sz="1200" i="1" spc="-5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 твердий </a:t>
            </a:r>
            <a:r>
              <a:rPr sz="1200" dirty="0">
                <a:latin typeface="Times New Roman"/>
                <a:cs typeface="Times New Roman"/>
              </a:rPr>
              <a:t>розчин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виявляється </a:t>
            </a:r>
            <a:r>
              <a:rPr sz="1200" dirty="0">
                <a:latin typeface="Times New Roman"/>
                <a:cs typeface="Times New Roman"/>
              </a:rPr>
              <a:t>насиченим </a:t>
            </a:r>
            <a:r>
              <a:rPr sz="1200" spc="-5" dirty="0">
                <a:latin typeface="Times New Roman"/>
                <a:cs typeface="Times New Roman"/>
              </a:rPr>
              <a:t>компонентом В, при </a:t>
            </a:r>
            <a:r>
              <a:rPr sz="1200" dirty="0">
                <a:latin typeface="Times New Roman"/>
                <a:cs typeface="Times New Roman"/>
              </a:rPr>
              <a:t> більш </a:t>
            </a:r>
            <a:r>
              <a:rPr sz="1200" spc="-5" dirty="0">
                <a:latin typeface="Times New Roman"/>
                <a:cs typeface="Times New Roman"/>
              </a:rPr>
              <a:t>низьких температурах розчинність </a:t>
            </a:r>
            <a:r>
              <a:rPr sz="1200" dirty="0">
                <a:latin typeface="Times New Roman"/>
                <a:cs typeface="Times New Roman"/>
              </a:rPr>
              <a:t>компонента В </a:t>
            </a:r>
            <a:r>
              <a:rPr sz="1200" spc="-5" dirty="0">
                <a:latin typeface="Times New Roman"/>
                <a:cs typeface="Times New Roman"/>
              </a:rPr>
              <a:t>зменшується, тому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-розчину </a:t>
            </a:r>
            <a:r>
              <a:rPr sz="1200" dirty="0">
                <a:latin typeface="Times New Roman"/>
                <a:cs typeface="Times New Roman"/>
              </a:rPr>
              <a:t> починає </a:t>
            </a:r>
            <a:r>
              <a:rPr sz="1200" spc="-5" dirty="0">
                <a:latin typeface="Times New Roman"/>
                <a:cs typeface="Times New Roman"/>
              </a:rPr>
              <a:t>виділятися надлишковий </a:t>
            </a:r>
            <a:r>
              <a:rPr sz="1200" dirty="0">
                <a:latin typeface="Times New Roman"/>
                <a:cs typeface="Times New Roman"/>
              </a:rPr>
              <a:t>компонент 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кристалів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7" baseline="-10416" dirty="0">
                <a:latin typeface="Times New Roman"/>
                <a:cs typeface="Times New Roman"/>
              </a:rPr>
              <a:t>II</a:t>
            </a:r>
            <a:r>
              <a:rPr sz="1200" spc="-5" dirty="0">
                <a:latin typeface="Times New Roman"/>
                <a:cs typeface="Times New Roman"/>
              </a:rPr>
              <a:t>. Поза точкою </a:t>
            </a:r>
            <a:r>
              <a:rPr sz="1200" i="1" dirty="0">
                <a:latin typeface="Times New Roman"/>
                <a:cs typeface="Times New Roman"/>
              </a:rPr>
              <a:t>3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 складається з </a:t>
            </a:r>
            <a:r>
              <a:rPr sz="1200" spc="-5" dirty="0">
                <a:latin typeface="Times New Roman"/>
                <a:cs typeface="Times New Roman"/>
              </a:rPr>
              <a:t>двох фаз: кристалів твердого розчину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вторинних кристалів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твердого розчину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</a:t>
            </a:r>
            <a:r>
              <a:rPr sz="1200" spc="-7" baseline="-10416" dirty="0">
                <a:latin typeface="Times New Roman"/>
                <a:cs typeface="Times New Roman"/>
              </a:rPr>
              <a:t>II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38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58316" y="4623483"/>
            <a:ext cx="22669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94811" y="1605963"/>
            <a:ext cx="10287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79042" y="4696967"/>
            <a:ext cx="304800" cy="33020"/>
          </a:xfrm>
          <a:custGeom>
            <a:avLst/>
            <a:gdLst/>
            <a:ahLst/>
            <a:cxnLst/>
            <a:rect l="l" t="t" r="r" b="b"/>
            <a:pathLst>
              <a:path w="304800" h="33020">
                <a:moveTo>
                  <a:pt x="256029" y="16765"/>
                </a:moveTo>
                <a:lnTo>
                  <a:pt x="223266" y="32766"/>
                </a:lnTo>
                <a:lnTo>
                  <a:pt x="273754" y="22857"/>
                </a:lnTo>
                <a:lnTo>
                  <a:pt x="256029" y="22857"/>
                </a:lnTo>
                <a:lnTo>
                  <a:pt x="256029" y="16765"/>
                </a:lnTo>
                <a:close/>
              </a:path>
              <a:path w="304800" h="33020">
                <a:moveTo>
                  <a:pt x="244117" y="10668"/>
                </a:moveTo>
                <a:lnTo>
                  <a:pt x="0" y="10668"/>
                </a:lnTo>
                <a:lnTo>
                  <a:pt x="0" y="22857"/>
                </a:lnTo>
                <a:lnTo>
                  <a:pt x="243555" y="22857"/>
                </a:lnTo>
                <a:lnTo>
                  <a:pt x="256029" y="16765"/>
                </a:lnTo>
                <a:lnTo>
                  <a:pt x="244117" y="10668"/>
                </a:lnTo>
                <a:close/>
              </a:path>
              <a:path w="304800" h="33020">
                <a:moveTo>
                  <a:pt x="275151" y="10668"/>
                </a:moveTo>
                <a:lnTo>
                  <a:pt x="256029" y="10668"/>
                </a:lnTo>
                <a:lnTo>
                  <a:pt x="256029" y="22857"/>
                </a:lnTo>
                <a:lnTo>
                  <a:pt x="273754" y="22857"/>
                </a:lnTo>
                <a:lnTo>
                  <a:pt x="304793" y="16765"/>
                </a:lnTo>
                <a:lnTo>
                  <a:pt x="275151" y="10668"/>
                </a:lnTo>
                <a:close/>
              </a:path>
              <a:path w="304800" h="33020">
                <a:moveTo>
                  <a:pt x="223266" y="0"/>
                </a:moveTo>
                <a:lnTo>
                  <a:pt x="256029" y="16762"/>
                </a:lnTo>
                <a:lnTo>
                  <a:pt x="256029" y="10668"/>
                </a:lnTo>
                <a:lnTo>
                  <a:pt x="275151" y="10668"/>
                </a:lnTo>
                <a:lnTo>
                  <a:pt x="2232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3752831" y="1482089"/>
            <a:ext cx="1189355" cy="3137535"/>
            <a:chOff x="3752831" y="1482089"/>
            <a:chExt cx="1189355" cy="3137535"/>
          </a:xfrm>
        </p:grpSpPr>
        <p:sp>
          <p:nvSpPr>
            <p:cNvPr id="10" name="object 10"/>
            <p:cNvSpPr/>
            <p:nvPr/>
          </p:nvSpPr>
          <p:spPr>
            <a:xfrm>
              <a:off x="4019550" y="2688335"/>
              <a:ext cx="708025" cy="821055"/>
            </a:xfrm>
            <a:custGeom>
              <a:avLst/>
              <a:gdLst/>
              <a:ahLst/>
              <a:cxnLst/>
              <a:rect l="l" t="t" r="r" b="b"/>
              <a:pathLst>
                <a:path w="708025" h="821054">
                  <a:moveTo>
                    <a:pt x="0" y="820674"/>
                  </a:moveTo>
                  <a:lnTo>
                    <a:pt x="0" y="0"/>
                  </a:lnTo>
                </a:path>
                <a:path w="708025" h="821054">
                  <a:moveTo>
                    <a:pt x="707898" y="553212"/>
                  </a:moveTo>
                  <a:lnTo>
                    <a:pt x="707898" y="0"/>
                  </a:lnTo>
                </a:path>
              </a:pathLst>
            </a:custGeom>
            <a:ln w="61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762756" y="2863595"/>
              <a:ext cx="33020" cy="1750060"/>
            </a:xfrm>
            <a:custGeom>
              <a:avLst/>
              <a:gdLst/>
              <a:ahLst/>
              <a:cxnLst/>
              <a:rect l="l" t="t" r="r" b="b"/>
              <a:pathLst>
                <a:path w="33020" h="1750060">
                  <a:moveTo>
                    <a:pt x="16764" y="48768"/>
                  </a:moveTo>
                  <a:lnTo>
                    <a:pt x="10666" y="60963"/>
                  </a:lnTo>
                  <a:lnTo>
                    <a:pt x="10666" y="1749552"/>
                  </a:lnTo>
                  <a:lnTo>
                    <a:pt x="22860" y="1749552"/>
                  </a:lnTo>
                  <a:lnTo>
                    <a:pt x="22860" y="61540"/>
                  </a:lnTo>
                  <a:lnTo>
                    <a:pt x="16764" y="48768"/>
                  </a:lnTo>
                  <a:close/>
                </a:path>
                <a:path w="33020" h="1750060">
                  <a:moveTo>
                    <a:pt x="16764" y="0"/>
                  </a:moveTo>
                  <a:lnTo>
                    <a:pt x="0" y="82296"/>
                  </a:lnTo>
                  <a:lnTo>
                    <a:pt x="10666" y="60963"/>
                  </a:lnTo>
                  <a:lnTo>
                    <a:pt x="10666" y="48768"/>
                  </a:lnTo>
                  <a:lnTo>
                    <a:pt x="26246" y="48768"/>
                  </a:lnTo>
                  <a:lnTo>
                    <a:pt x="16764" y="0"/>
                  </a:lnTo>
                  <a:close/>
                </a:path>
                <a:path w="33020" h="1750060">
                  <a:moveTo>
                    <a:pt x="26246" y="48768"/>
                  </a:moveTo>
                  <a:lnTo>
                    <a:pt x="22860" y="48768"/>
                  </a:lnTo>
                  <a:lnTo>
                    <a:pt x="22860" y="61540"/>
                  </a:lnTo>
                  <a:lnTo>
                    <a:pt x="32766" y="82296"/>
                  </a:lnTo>
                  <a:lnTo>
                    <a:pt x="26246" y="48768"/>
                  </a:lnTo>
                  <a:close/>
                </a:path>
                <a:path w="33020" h="1750060">
                  <a:moveTo>
                    <a:pt x="22860" y="48768"/>
                  </a:moveTo>
                  <a:lnTo>
                    <a:pt x="16764" y="48768"/>
                  </a:lnTo>
                  <a:lnTo>
                    <a:pt x="22860" y="61540"/>
                  </a:lnTo>
                  <a:lnTo>
                    <a:pt x="22860" y="48768"/>
                  </a:lnTo>
                  <a:close/>
                </a:path>
                <a:path w="33020" h="1750060">
                  <a:moveTo>
                    <a:pt x="16764" y="48768"/>
                  </a:moveTo>
                  <a:lnTo>
                    <a:pt x="10666" y="48768"/>
                  </a:lnTo>
                  <a:lnTo>
                    <a:pt x="10666" y="60963"/>
                  </a:lnTo>
                  <a:lnTo>
                    <a:pt x="16764" y="487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79520" y="2863595"/>
              <a:ext cx="1134745" cy="1750060"/>
            </a:xfrm>
            <a:custGeom>
              <a:avLst/>
              <a:gdLst/>
              <a:ahLst/>
              <a:cxnLst/>
              <a:rect l="l" t="t" r="r" b="b"/>
              <a:pathLst>
                <a:path w="1134745" h="1750060">
                  <a:moveTo>
                    <a:pt x="1134618" y="1749552"/>
                  </a:moveTo>
                  <a:lnTo>
                    <a:pt x="1134618" y="0"/>
                  </a:lnTo>
                </a:path>
                <a:path w="1134745" h="1750060">
                  <a:moveTo>
                    <a:pt x="1134618" y="1749552"/>
                  </a:moveTo>
                  <a:lnTo>
                    <a:pt x="0" y="1749552"/>
                  </a:lnTo>
                </a:path>
              </a:pathLst>
            </a:custGeom>
            <a:ln w="1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779520" y="3251549"/>
              <a:ext cx="1134745" cy="1073150"/>
            </a:xfrm>
            <a:custGeom>
              <a:avLst/>
              <a:gdLst/>
              <a:ahLst/>
              <a:cxnLst/>
              <a:rect l="l" t="t" r="r" b="b"/>
              <a:pathLst>
                <a:path w="1134745" h="1073150">
                  <a:moveTo>
                    <a:pt x="240030" y="257460"/>
                  </a:moveTo>
                  <a:lnTo>
                    <a:pt x="893826" y="14382"/>
                  </a:lnTo>
                </a:path>
                <a:path w="1134745" h="1073150">
                  <a:moveTo>
                    <a:pt x="240030" y="257460"/>
                  </a:moveTo>
                  <a:lnTo>
                    <a:pt x="188404" y="313467"/>
                  </a:lnTo>
                  <a:lnTo>
                    <a:pt x="164377" y="348757"/>
                  </a:lnTo>
                  <a:lnTo>
                    <a:pt x="142494" y="392334"/>
                  </a:lnTo>
                  <a:lnTo>
                    <a:pt x="127863" y="433226"/>
                  </a:lnTo>
                  <a:lnTo>
                    <a:pt x="115244" y="478068"/>
                  </a:lnTo>
                  <a:lnTo>
                    <a:pt x="103540" y="528068"/>
                  </a:lnTo>
                  <a:lnTo>
                    <a:pt x="91653" y="584431"/>
                  </a:lnTo>
                  <a:lnTo>
                    <a:pt x="78486" y="648366"/>
                  </a:lnTo>
                  <a:lnTo>
                    <a:pt x="69456" y="692826"/>
                  </a:lnTo>
                  <a:lnTo>
                    <a:pt x="60114" y="740723"/>
                  </a:lnTo>
                  <a:lnTo>
                    <a:pt x="50504" y="791567"/>
                  </a:lnTo>
                  <a:lnTo>
                    <a:pt x="40671" y="844867"/>
                  </a:lnTo>
                  <a:lnTo>
                    <a:pt x="30660" y="900131"/>
                  </a:lnTo>
                  <a:lnTo>
                    <a:pt x="20514" y="956869"/>
                  </a:lnTo>
                  <a:lnTo>
                    <a:pt x="10279" y="1014589"/>
                  </a:lnTo>
                  <a:lnTo>
                    <a:pt x="0" y="1072800"/>
                  </a:lnTo>
                </a:path>
                <a:path w="1134745" h="1073150">
                  <a:moveTo>
                    <a:pt x="893826" y="12858"/>
                  </a:moveTo>
                  <a:lnTo>
                    <a:pt x="919091" y="4822"/>
                  </a:lnTo>
                  <a:lnTo>
                    <a:pt x="944499" y="0"/>
                  </a:lnTo>
                  <a:lnTo>
                    <a:pt x="969906" y="1607"/>
                  </a:lnTo>
                  <a:lnTo>
                    <a:pt x="1021591" y="36837"/>
                  </a:lnTo>
                  <a:lnTo>
                    <a:pt x="1048797" y="70961"/>
                  </a:lnTo>
                  <a:lnTo>
                    <a:pt x="1074146" y="109942"/>
                  </a:lnTo>
                  <a:lnTo>
                    <a:pt x="1094994" y="148494"/>
                  </a:lnTo>
                  <a:lnTo>
                    <a:pt x="1109650" y="185868"/>
                  </a:lnTo>
                  <a:lnTo>
                    <a:pt x="1120235" y="224599"/>
                  </a:lnTo>
                  <a:lnTo>
                    <a:pt x="1128105" y="264330"/>
                  </a:lnTo>
                  <a:lnTo>
                    <a:pt x="1134618" y="304704"/>
                  </a:lnTo>
                </a:path>
              </a:pathLst>
            </a:custGeom>
            <a:ln w="204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763518" y="1482089"/>
              <a:ext cx="33020" cy="1206500"/>
            </a:xfrm>
            <a:custGeom>
              <a:avLst/>
              <a:gdLst/>
              <a:ahLst/>
              <a:cxnLst/>
              <a:rect l="l" t="t" r="r" b="b"/>
              <a:pathLst>
                <a:path w="33020" h="1206500">
                  <a:moveTo>
                    <a:pt x="16002" y="49530"/>
                  </a:moveTo>
                  <a:lnTo>
                    <a:pt x="9904" y="62016"/>
                  </a:lnTo>
                  <a:lnTo>
                    <a:pt x="9904" y="1206246"/>
                  </a:lnTo>
                  <a:lnTo>
                    <a:pt x="22098" y="1206246"/>
                  </a:lnTo>
                  <a:lnTo>
                    <a:pt x="22098" y="61444"/>
                  </a:lnTo>
                  <a:lnTo>
                    <a:pt x="16002" y="49530"/>
                  </a:lnTo>
                  <a:close/>
                </a:path>
                <a:path w="33020" h="1206500">
                  <a:moveTo>
                    <a:pt x="16002" y="0"/>
                  </a:moveTo>
                  <a:lnTo>
                    <a:pt x="0" y="82296"/>
                  </a:lnTo>
                  <a:lnTo>
                    <a:pt x="9904" y="62016"/>
                  </a:lnTo>
                  <a:lnTo>
                    <a:pt x="9904" y="49528"/>
                  </a:lnTo>
                  <a:lnTo>
                    <a:pt x="26091" y="49528"/>
                  </a:lnTo>
                  <a:lnTo>
                    <a:pt x="16002" y="0"/>
                  </a:lnTo>
                  <a:close/>
                </a:path>
                <a:path w="33020" h="1206500">
                  <a:moveTo>
                    <a:pt x="26091" y="49528"/>
                  </a:moveTo>
                  <a:lnTo>
                    <a:pt x="22098" y="49528"/>
                  </a:lnTo>
                  <a:lnTo>
                    <a:pt x="22098" y="61444"/>
                  </a:lnTo>
                  <a:lnTo>
                    <a:pt x="32766" y="82296"/>
                  </a:lnTo>
                  <a:lnTo>
                    <a:pt x="26091" y="49528"/>
                  </a:lnTo>
                  <a:close/>
                </a:path>
                <a:path w="33020" h="1206500">
                  <a:moveTo>
                    <a:pt x="22098" y="49528"/>
                  </a:moveTo>
                  <a:lnTo>
                    <a:pt x="9904" y="49528"/>
                  </a:lnTo>
                  <a:lnTo>
                    <a:pt x="9904" y="62016"/>
                  </a:lnTo>
                  <a:lnTo>
                    <a:pt x="16002" y="49530"/>
                  </a:lnTo>
                  <a:lnTo>
                    <a:pt x="22098" y="49530"/>
                  </a:lnTo>
                  <a:close/>
                </a:path>
                <a:path w="33020" h="1206500">
                  <a:moveTo>
                    <a:pt x="22098" y="49530"/>
                  </a:moveTo>
                  <a:lnTo>
                    <a:pt x="16002" y="49530"/>
                  </a:lnTo>
                  <a:lnTo>
                    <a:pt x="22098" y="61444"/>
                  </a:lnTo>
                  <a:lnTo>
                    <a:pt x="22098" y="49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779520" y="1498853"/>
              <a:ext cx="1134745" cy="1189990"/>
            </a:xfrm>
            <a:custGeom>
              <a:avLst/>
              <a:gdLst/>
              <a:ahLst/>
              <a:cxnLst/>
              <a:rect l="l" t="t" r="r" b="b"/>
              <a:pathLst>
                <a:path w="1134745" h="1189989">
                  <a:moveTo>
                    <a:pt x="0" y="1189482"/>
                  </a:moveTo>
                  <a:lnTo>
                    <a:pt x="1134618" y="1189482"/>
                  </a:lnTo>
                  <a:lnTo>
                    <a:pt x="1134618" y="0"/>
                  </a:lnTo>
                </a:path>
              </a:pathLst>
            </a:custGeom>
            <a:ln w="1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779520" y="1741169"/>
              <a:ext cx="796290" cy="947419"/>
            </a:xfrm>
            <a:custGeom>
              <a:avLst/>
              <a:gdLst/>
              <a:ahLst/>
              <a:cxnLst/>
              <a:rect l="l" t="t" r="r" b="b"/>
              <a:pathLst>
                <a:path w="796289" h="947419">
                  <a:moveTo>
                    <a:pt x="433578" y="328422"/>
                  </a:moveTo>
                  <a:lnTo>
                    <a:pt x="796290" y="328422"/>
                  </a:lnTo>
                </a:path>
                <a:path w="796289" h="947419">
                  <a:moveTo>
                    <a:pt x="0" y="0"/>
                  </a:moveTo>
                  <a:lnTo>
                    <a:pt x="36957" y="45624"/>
                  </a:lnTo>
                  <a:lnTo>
                    <a:pt x="87630" y="97536"/>
                  </a:lnTo>
                  <a:lnTo>
                    <a:pt x="122277" y="129420"/>
                  </a:lnTo>
                  <a:lnTo>
                    <a:pt x="161925" y="164592"/>
                  </a:lnTo>
                  <a:lnTo>
                    <a:pt x="204430" y="199763"/>
                  </a:lnTo>
                  <a:lnTo>
                    <a:pt x="247650" y="231648"/>
                  </a:lnTo>
                  <a:lnTo>
                    <a:pt x="292131" y="259091"/>
                  </a:lnTo>
                  <a:lnTo>
                    <a:pt x="338328" y="283749"/>
                  </a:lnTo>
                  <a:lnTo>
                    <a:pt x="385667" y="306550"/>
                  </a:lnTo>
                  <a:lnTo>
                    <a:pt x="433578" y="328422"/>
                  </a:lnTo>
                  <a:lnTo>
                    <a:pt x="418171" y="343019"/>
                  </a:lnTo>
                  <a:lnTo>
                    <a:pt x="387929" y="377070"/>
                  </a:lnTo>
                  <a:lnTo>
                    <a:pt x="358782" y="420516"/>
                  </a:lnTo>
                  <a:lnTo>
                    <a:pt x="330731" y="473642"/>
                  </a:lnTo>
                  <a:lnTo>
                    <a:pt x="316992" y="516636"/>
                  </a:lnTo>
                  <a:lnTo>
                    <a:pt x="307043" y="557149"/>
                  </a:lnTo>
                  <a:lnTo>
                    <a:pt x="296587" y="607060"/>
                  </a:lnTo>
                  <a:lnTo>
                    <a:pt x="286131" y="661797"/>
                  </a:lnTo>
                  <a:lnTo>
                    <a:pt x="276182" y="716788"/>
                  </a:lnTo>
                  <a:lnTo>
                    <a:pt x="267250" y="767461"/>
                  </a:lnTo>
                  <a:lnTo>
                    <a:pt x="259842" y="809244"/>
                  </a:lnTo>
                  <a:lnTo>
                    <a:pt x="252138" y="856404"/>
                  </a:lnTo>
                  <a:lnTo>
                    <a:pt x="246792" y="892778"/>
                  </a:lnTo>
                  <a:lnTo>
                    <a:pt x="243018" y="921865"/>
                  </a:lnTo>
                  <a:lnTo>
                    <a:pt x="240030" y="947166"/>
                  </a:lnTo>
                </a:path>
              </a:pathLst>
            </a:custGeom>
            <a:ln w="204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779520" y="1741169"/>
              <a:ext cx="573405" cy="328930"/>
            </a:xfrm>
            <a:custGeom>
              <a:avLst/>
              <a:gdLst/>
              <a:ahLst/>
              <a:cxnLst/>
              <a:rect l="l" t="t" r="r" b="b"/>
              <a:pathLst>
                <a:path w="573404" h="328930">
                  <a:moveTo>
                    <a:pt x="0" y="0"/>
                  </a:moveTo>
                  <a:lnTo>
                    <a:pt x="43933" y="22378"/>
                  </a:lnTo>
                  <a:lnTo>
                    <a:pt x="88123" y="44976"/>
                  </a:lnTo>
                  <a:lnTo>
                    <a:pt x="132825" y="68195"/>
                  </a:lnTo>
                  <a:lnTo>
                    <a:pt x="178295" y="92439"/>
                  </a:lnTo>
                  <a:lnTo>
                    <a:pt x="224790" y="118110"/>
                  </a:lnTo>
                  <a:lnTo>
                    <a:pt x="266573" y="142236"/>
                  </a:lnTo>
                  <a:lnTo>
                    <a:pt x="311150" y="168627"/>
                  </a:lnTo>
                  <a:lnTo>
                    <a:pt x="356235" y="195738"/>
                  </a:lnTo>
                  <a:lnTo>
                    <a:pt x="399542" y="222024"/>
                  </a:lnTo>
                  <a:lnTo>
                    <a:pt x="438785" y="245939"/>
                  </a:lnTo>
                  <a:lnTo>
                    <a:pt x="471678" y="265938"/>
                  </a:lnTo>
                  <a:lnTo>
                    <a:pt x="508837" y="288559"/>
                  </a:lnTo>
                  <a:lnTo>
                    <a:pt x="535781" y="305181"/>
                  </a:lnTo>
                  <a:lnTo>
                    <a:pt x="556009" y="317801"/>
                  </a:lnTo>
                  <a:lnTo>
                    <a:pt x="573024" y="328422"/>
                  </a:lnTo>
                </a:path>
              </a:pathLst>
            </a:custGeom>
            <a:ln w="183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352544" y="1700021"/>
              <a:ext cx="561975" cy="988694"/>
            </a:xfrm>
            <a:custGeom>
              <a:avLst/>
              <a:gdLst/>
              <a:ahLst/>
              <a:cxnLst/>
              <a:rect l="l" t="t" r="r" b="b"/>
              <a:pathLst>
                <a:path w="561975" h="988694">
                  <a:moveTo>
                    <a:pt x="561594" y="0"/>
                  </a:moveTo>
                  <a:lnTo>
                    <a:pt x="515863" y="27142"/>
                  </a:lnTo>
                  <a:lnTo>
                    <a:pt x="470069" y="54581"/>
                  </a:lnTo>
                  <a:lnTo>
                    <a:pt x="424148" y="82486"/>
                  </a:lnTo>
                  <a:lnTo>
                    <a:pt x="378036" y="111026"/>
                  </a:lnTo>
                  <a:lnTo>
                    <a:pt x="331671" y="140370"/>
                  </a:lnTo>
                  <a:lnTo>
                    <a:pt x="284988" y="170688"/>
                  </a:lnTo>
                  <a:lnTo>
                    <a:pt x="244688" y="197540"/>
                  </a:lnTo>
                  <a:lnTo>
                    <a:pt x="204162" y="225112"/>
                  </a:lnTo>
                  <a:lnTo>
                    <a:pt x="163463" y="253283"/>
                  </a:lnTo>
                  <a:lnTo>
                    <a:pt x="122644" y="281935"/>
                  </a:lnTo>
                  <a:lnTo>
                    <a:pt x="81758" y="310947"/>
                  </a:lnTo>
                  <a:lnTo>
                    <a:pt x="40859" y="340198"/>
                  </a:lnTo>
                  <a:lnTo>
                    <a:pt x="0" y="369570"/>
                  </a:lnTo>
                </a:path>
                <a:path w="561975" h="988694">
                  <a:moveTo>
                    <a:pt x="561594" y="0"/>
                  </a:moveTo>
                  <a:lnTo>
                    <a:pt x="534076" y="46957"/>
                  </a:lnTo>
                  <a:lnTo>
                    <a:pt x="506047" y="93110"/>
                  </a:lnTo>
                  <a:lnTo>
                    <a:pt x="476993" y="137653"/>
                  </a:lnTo>
                  <a:lnTo>
                    <a:pt x="446403" y="179783"/>
                  </a:lnTo>
                  <a:lnTo>
                    <a:pt x="413766" y="218694"/>
                  </a:lnTo>
                  <a:lnTo>
                    <a:pt x="378738" y="253770"/>
                  </a:lnTo>
                  <a:lnTo>
                    <a:pt x="341662" y="285518"/>
                  </a:lnTo>
                  <a:lnTo>
                    <a:pt x="303050" y="314815"/>
                  </a:lnTo>
                  <a:lnTo>
                    <a:pt x="263414" y="342540"/>
                  </a:lnTo>
                  <a:lnTo>
                    <a:pt x="223266" y="369570"/>
                  </a:lnTo>
                  <a:lnTo>
                    <a:pt x="243720" y="412480"/>
                  </a:lnTo>
                  <a:lnTo>
                    <a:pt x="263461" y="455676"/>
                  </a:lnTo>
                  <a:lnTo>
                    <a:pt x="281773" y="499443"/>
                  </a:lnTo>
                  <a:lnTo>
                    <a:pt x="297942" y="544068"/>
                  </a:lnTo>
                  <a:lnTo>
                    <a:pt x="311503" y="588371"/>
                  </a:lnTo>
                  <a:lnTo>
                    <a:pt x="322992" y="632745"/>
                  </a:lnTo>
                  <a:lnTo>
                    <a:pt x="333196" y="679834"/>
                  </a:lnTo>
                  <a:lnTo>
                    <a:pt x="342900" y="732282"/>
                  </a:lnTo>
                  <a:lnTo>
                    <a:pt x="350251" y="778587"/>
                  </a:lnTo>
                  <a:lnTo>
                    <a:pt x="356908" y="828220"/>
                  </a:lnTo>
                  <a:lnTo>
                    <a:pt x="363089" y="880305"/>
                  </a:lnTo>
                  <a:lnTo>
                    <a:pt x="369015" y="933962"/>
                  </a:lnTo>
                  <a:lnTo>
                    <a:pt x="374904" y="988314"/>
                  </a:lnTo>
                </a:path>
              </a:pathLst>
            </a:custGeom>
            <a:ln w="204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52831" y="4289278"/>
              <a:ext cx="64046" cy="64808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877542" y="3505942"/>
              <a:ext cx="64046" cy="64808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728541" y="1718900"/>
            <a:ext cx="153670" cy="657225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00" spc="5" dirty="0">
                <a:latin typeface="Times New Roman"/>
                <a:cs typeface="Times New Roman"/>
              </a:rPr>
              <a:t>Те</a:t>
            </a:r>
            <a:r>
              <a:rPr sz="900" spc="-5" dirty="0">
                <a:latin typeface="Times New Roman"/>
                <a:cs typeface="Times New Roman"/>
              </a:rPr>
              <a:t>м</a:t>
            </a:r>
            <a:r>
              <a:rPr sz="900" spc="-15" dirty="0">
                <a:latin typeface="Times New Roman"/>
                <a:cs typeface="Times New Roman"/>
              </a:rPr>
              <a:t>п</a:t>
            </a:r>
            <a:r>
              <a:rPr sz="900" spc="5" dirty="0">
                <a:latin typeface="Times New Roman"/>
                <a:cs typeface="Times New Roman"/>
              </a:rPr>
              <a:t>е</a:t>
            </a:r>
            <a:r>
              <a:rPr sz="900" spc="-5" dirty="0">
                <a:latin typeface="Times New Roman"/>
                <a:cs typeface="Times New Roman"/>
              </a:rPr>
              <a:t>р</a:t>
            </a:r>
            <a:r>
              <a:rPr sz="900" spc="5" dirty="0">
                <a:latin typeface="Times New Roman"/>
                <a:cs typeface="Times New Roman"/>
              </a:rPr>
              <a:t>а</a:t>
            </a:r>
            <a:r>
              <a:rPr sz="900" spc="-20" dirty="0">
                <a:latin typeface="Times New Roman"/>
                <a:cs typeface="Times New Roman"/>
              </a:rPr>
              <a:t>т</a:t>
            </a:r>
            <a:r>
              <a:rPr sz="900" spc="5" dirty="0">
                <a:latin typeface="Times New Roman"/>
                <a:cs typeface="Times New Roman"/>
              </a:rPr>
              <a:t>у</a:t>
            </a:r>
            <a:r>
              <a:rPr sz="900" spc="-5" dirty="0">
                <a:latin typeface="Times New Roman"/>
                <a:cs typeface="Times New Roman"/>
              </a:rPr>
              <a:t>р</a:t>
            </a:r>
            <a:r>
              <a:rPr sz="900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5125192" y="1451578"/>
            <a:ext cx="1209040" cy="3168015"/>
            <a:chOff x="5125192" y="1451578"/>
            <a:chExt cx="1209040" cy="3168015"/>
          </a:xfrm>
        </p:grpSpPr>
        <p:sp>
          <p:nvSpPr>
            <p:cNvPr id="23" name="object 23"/>
            <p:cNvSpPr/>
            <p:nvPr/>
          </p:nvSpPr>
          <p:spPr>
            <a:xfrm>
              <a:off x="5157216" y="1474469"/>
              <a:ext cx="33020" cy="1214120"/>
            </a:xfrm>
            <a:custGeom>
              <a:avLst/>
              <a:gdLst/>
              <a:ahLst/>
              <a:cxnLst/>
              <a:rect l="l" t="t" r="r" b="b"/>
              <a:pathLst>
                <a:path w="33020" h="1214120">
                  <a:moveTo>
                    <a:pt x="16002" y="48768"/>
                  </a:moveTo>
                  <a:lnTo>
                    <a:pt x="9908" y="61244"/>
                  </a:lnTo>
                  <a:lnTo>
                    <a:pt x="9908" y="1213866"/>
                  </a:lnTo>
                  <a:lnTo>
                    <a:pt x="22098" y="1213866"/>
                  </a:lnTo>
                  <a:lnTo>
                    <a:pt x="22098" y="60682"/>
                  </a:lnTo>
                  <a:lnTo>
                    <a:pt x="16002" y="48768"/>
                  </a:lnTo>
                  <a:close/>
                </a:path>
                <a:path w="33020" h="1214120">
                  <a:moveTo>
                    <a:pt x="16002" y="0"/>
                  </a:moveTo>
                  <a:lnTo>
                    <a:pt x="0" y="81534"/>
                  </a:lnTo>
                  <a:lnTo>
                    <a:pt x="9908" y="61244"/>
                  </a:lnTo>
                  <a:lnTo>
                    <a:pt x="9908" y="48765"/>
                  </a:lnTo>
                  <a:lnTo>
                    <a:pt x="26028" y="48765"/>
                  </a:lnTo>
                  <a:lnTo>
                    <a:pt x="16002" y="0"/>
                  </a:lnTo>
                  <a:close/>
                </a:path>
                <a:path w="33020" h="1214120">
                  <a:moveTo>
                    <a:pt x="26028" y="48765"/>
                  </a:moveTo>
                  <a:lnTo>
                    <a:pt x="22098" y="48765"/>
                  </a:lnTo>
                  <a:lnTo>
                    <a:pt x="22098" y="60682"/>
                  </a:lnTo>
                  <a:lnTo>
                    <a:pt x="32766" y="81534"/>
                  </a:lnTo>
                  <a:lnTo>
                    <a:pt x="26028" y="48765"/>
                  </a:lnTo>
                  <a:close/>
                </a:path>
                <a:path w="33020" h="1214120">
                  <a:moveTo>
                    <a:pt x="22098" y="48765"/>
                  </a:moveTo>
                  <a:lnTo>
                    <a:pt x="9908" y="48765"/>
                  </a:lnTo>
                  <a:lnTo>
                    <a:pt x="9908" y="61244"/>
                  </a:lnTo>
                  <a:lnTo>
                    <a:pt x="16002" y="48768"/>
                  </a:lnTo>
                  <a:lnTo>
                    <a:pt x="22098" y="48768"/>
                  </a:lnTo>
                  <a:close/>
                </a:path>
                <a:path w="33020" h="1214120">
                  <a:moveTo>
                    <a:pt x="22098" y="48768"/>
                  </a:moveTo>
                  <a:lnTo>
                    <a:pt x="16002" y="48768"/>
                  </a:lnTo>
                  <a:lnTo>
                    <a:pt x="22098" y="60682"/>
                  </a:lnTo>
                  <a:lnTo>
                    <a:pt x="22098" y="487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173218" y="1457705"/>
              <a:ext cx="1134745" cy="1230630"/>
            </a:xfrm>
            <a:custGeom>
              <a:avLst/>
              <a:gdLst/>
              <a:ahLst/>
              <a:cxnLst/>
              <a:rect l="l" t="t" r="r" b="b"/>
              <a:pathLst>
                <a:path w="1134745" h="1230630">
                  <a:moveTo>
                    <a:pt x="0" y="1230630"/>
                  </a:moveTo>
                  <a:lnTo>
                    <a:pt x="1134618" y="1230630"/>
                  </a:lnTo>
                  <a:lnTo>
                    <a:pt x="1134618" y="0"/>
                  </a:lnTo>
                </a:path>
              </a:pathLst>
            </a:custGeom>
            <a:ln w="1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173218" y="1517141"/>
              <a:ext cx="1125220" cy="1171575"/>
            </a:xfrm>
            <a:custGeom>
              <a:avLst/>
              <a:gdLst/>
              <a:ahLst/>
              <a:cxnLst/>
              <a:rect l="l" t="t" r="r" b="b"/>
              <a:pathLst>
                <a:path w="1125220" h="1171575">
                  <a:moveTo>
                    <a:pt x="501396" y="0"/>
                  </a:moveTo>
                  <a:lnTo>
                    <a:pt x="501396" y="1171194"/>
                  </a:lnTo>
                </a:path>
                <a:path w="1125220" h="1171575">
                  <a:moveTo>
                    <a:pt x="12954" y="490728"/>
                  </a:moveTo>
                  <a:lnTo>
                    <a:pt x="483870" y="491490"/>
                  </a:lnTo>
                </a:path>
                <a:path w="1125220" h="1171575">
                  <a:moveTo>
                    <a:pt x="512826" y="399288"/>
                  </a:moveTo>
                  <a:lnTo>
                    <a:pt x="1124712" y="399288"/>
                  </a:lnTo>
                </a:path>
                <a:path w="1125220" h="1171575">
                  <a:moveTo>
                    <a:pt x="0" y="172974"/>
                  </a:moveTo>
                  <a:lnTo>
                    <a:pt x="43434" y="208788"/>
                  </a:lnTo>
                  <a:lnTo>
                    <a:pt x="86201" y="256317"/>
                  </a:lnTo>
                  <a:lnTo>
                    <a:pt x="131826" y="314706"/>
                  </a:lnTo>
                  <a:lnTo>
                    <a:pt x="169354" y="377666"/>
                  </a:lnTo>
                  <a:lnTo>
                    <a:pt x="198882" y="434340"/>
                  </a:lnTo>
                  <a:lnTo>
                    <a:pt x="217312" y="480310"/>
                  </a:lnTo>
                  <a:lnTo>
                    <a:pt x="220218" y="490728"/>
                  </a:lnTo>
                </a:path>
                <a:path w="1125220" h="1171575">
                  <a:moveTo>
                    <a:pt x="501396" y="0"/>
                  </a:moveTo>
                  <a:lnTo>
                    <a:pt x="463677" y="27146"/>
                  </a:lnTo>
                  <a:lnTo>
                    <a:pt x="419100" y="77724"/>
                  </a:lnTo>
                  <a:lnTo>
                    <a:pt x="396788" y="111398"/>
                  </a:lnTo>
                  <a:lnTo>
                    <a:pt x="371551" y="152899"/>
                  </a:lnTo>
                  <a:lnTo>
                    <a:pt x="345582" y="197985"/>
                  </a:lnTo>
                  <a:lnTo>
                    <a:pt x="321076" y="242413"/>
                  </a:lnTo>
                  <a:lnTo>
                    <a:pt x="300228" y="281940"/>
                  </a:lnTo>
                  <a:lnTo>
                    <a:pt x="279427" y="326124"/>
                  </a:lnTo>
                  <a:lnTo>
                    <a:pt x="262413" y="367950"/>
                  </a:lnTo>
                  <a:lnTo>
                    <a:pt x="248685" y="405062"/>
                  </a:lnTo>
                  <a:lnTo>
                    <a:pt x="237744" y="435102"/>
                  </a:lnTo>
                  <a:lnTo>
                    <a:pt x="229540" y="457080"/>
                  </a:lnTo>
                  <a:lnTo>
                    <a:pt x="224694" y="472059"/>
                  </a:lnTo>
                  <a:lnTo>
                    <a:pt x="221992" y="482465"/>
                  </a:lnTo>
                  <a:lnTo>
                    <a:pt x="220218" y="490728"/>
                  </a:lnTo>
                </a:path>
              </a:pathLst>
            </a:custGeom>
            <a:ln w="204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674614" y="1517141"/>
              <a:ext cx="633730" cy="399415"/>
            </a:xfrm>
            <a:custGeom>
              <a:avLst/>
              <a:gdLst/>
              <a:ahLst/>
              <a:cxnLst/>
              <a:rect l="l" t="t" r="r" b="b"/>
              <a:pathLst>
                <a:path w="633729" h="399414">
                  <a:moveTo>
                    <a:pt x="0" y="0"/>
                  </a:moveTo>
                  <a:lnTo>
                    <a:pt x="66960" y="26670"/>
                  </a:lnTo>
                  <a:lnTo>
                    <a:pt x="131064" y="62484"/>
                  </a:lnTo>
                  <a:lnTo>
                    <a:pt x="189833" y="112490"/>
                  </a:lnTo>
                  <a:lnTo>
                    <a:pt x="217753" y="141458"/>
                  </a:lnTo>
                  <a:lnTo>
                    <a:pt x="244602" y="172212"/>
                  </a:lnTo>
                  <a:lnTo>
                    <a:pt x="270843" y="207585"/>
                  </a:lnTo>
                  <a:lnTo>
                    <a:pt x="296799" y="246602"/>
                  </a:lnTo>
                  <a:lnTo>
                    <a:pt x="320468" y="284618"/>
                  </a:lnTo>
                  <a:lnTo>
                    <a:pt x="354639" y="342816"/>
                  </a:lnTo>
                  <a:lnTo>
                    <a:pt x="373927" y="382464"/>
                  </a:lnTo>
                  <a:lnTo>
                    <a:pt x="381000" y="399288"/>
                  </a:lnTo>
                </a:path>
                <a:path w="633729" h="399414">
                  <a:moveTo>
                    <a:pt x="633222" y="38862"/>
                  </a:moveTo>
                  <a:lnTo>
                    <a:pt x="585216" y="72866"/>
                  </a:lnTo>
                  <a:lnTo>
                    <a:pt x="537210" y="116586"/>
                  </a:lnTo>
                  <a:lnTo>
                    <a:pt x="489489" y="176117"/>
                  </a:lnTo>
                  <a:lnTo>
                    <a:pt x="466594" y="210133"/>
                  </a:lnTo>
                  <a:lnTo>
                    <a:pt x="445770" y="245364"/>
                  </a:lnTo>
                  <a:lnTo>
                    <a:pt x="427398" y="281844"/>
                  </a:lnTo>
                  <a:lnTo>
                    <a:pt x="410813" y="320040"/>
                  </a:lnTo>
                  <a:lnTo>
                    <a:pt x="395513" y="359378"/>
                  </a:lnTo>
                  <a:lnTo>
                    <a:pt x="381000" y="399288"/>
                  </a:lnTo>
                </a:path>
              </a:pathLst>
            </a:custGeom>
            <a:ln w="183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47310" y="2863595"/>
              <a:ext cx="33020" cy="1750060"/>
            </a:xfrm>
            <a:custGeom>
              <a:avLst/>
              <a:gdLst/>
              <a:ahLst/>
              <a:cxnLst/>
              <a:rect l="l" t="t" r="r" b="b"/>
              <a:pathLst>
                <a:path w="33020" h="1750060">
                  <a:moveTo>
                    <a:pt x="16002" y="48768"/>
                  </a:moveTo>
                  <a:lnTo>
                    <a:pt x="9908" y="61534"/>
                  </a:lnTo>
                  <a:lnTo>
                    <a:pt x="9908" y="1749552"/>
                  </a:lnTo>
                  <a:lnTo>
                    <a:pt x="22098" y="1749552"/>
                  </a:lnTo>
                  <a:lnTo>
                    <a:pt x="22098" y="60960"/>
                  </a:lnTo>
                  <a:lnTo>
                    <a:pt x="16002" y="48768"/>
                  </a:lnTo>
                  <a:close/>
                </a:path>
                <a:path w="33020" h="1750060">
                  <a:moveTo>
                    <a:pt x="16002" y="0"/>
                  </a:moveTo>
                  <a:lnTo>
                    <a:pt x="0" y="82296"/>
                  </a:lnTo>
                  <a:lnTo>
                    <a:pt x="9908" y="61534"/>
                  </a:lnTo>
                  <a:lnTo>
                    <a:pt x="9908" y="48768"/>
                  </a:lnTo>
                  <a:lnTo>
                    <a:pt x="25936" y="48768"/>
                  </a:lnTo>
                  <a:lnTo>
                    <a:pt x="16002" y="0"/>
                  </a:lnTo>
                  <a:close/>
                </a:path>
                <a:path w="33020" h="1750060">
                  <a:moveTo>
                    <a:pt x="25936" y="48768"/>
                  </a:moveTo>
                  <a:lnTo>
                    <a:pt x="22098" y="48768"/>
                  </a:lnTo>
                  <a:lnTo>
                    <a:pt x="22098" y="60960"/>
                  </a:lnTo>
                  <a:lnTo>
                    <a:pt x="32766" y="82296"/>
                  </a:lnTo>
                  <a:lnTo>
                    <a:pt x="25936" y="48768"/>
                  </a:lnTo>
                  <a:close/>
                </a:path>
                <a:path w="33020" h="1750060">
                  <a:moveTo>
                    <a:pt x="16002" y="48768"/>
                  </a:moveTo>
                  <a:lnTo>
                    <a:pt x="9908" y="48768"/>
                  </a:lnTo>
                  <a:lnTo>
                    <a:pt x="9908" y="61534"/>
                  </a:lnTo>
                  <a:lnTo>
                    <a:pt x="16002" y="48768"/>
                  </a:lnTo>
                  <a:close/>
                </a:path>
                <a:path w="33020" h="1750060">
                  <a:moveTo>
                    <a:pt x="22098" y="48768"/>
                  </a:moveTo>
                  <a:lnTo>
                    <a:pt x="16002" y="48768"/>
                  </a:lnTo>
                  <a:lnTo>
                    <a:pt x="22098" y="60960"/>
                  </a:lnTo>
                  <a:lnTo>
                    <a:pt x="22098" y="487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63312" y="2863595"/>
              <a:ext cx="1134745" cy="1750060"/>
            </a:xfrm>
            <a:custGeom>
              <a:avLst/>
              <a:gdLst/>
              <a:ahLst/>
              <a:cxnLst/>
              <a:rect l="l" t="t" r="r" b="b"/>
              <a:pathLst>
                <a:path w="1134745" h="1750060">
                  <a:moveTo>
                    <a:pt x="1134618" y="1749552"/>
                  </a:moveTo>
                  <a:lnTo>
                    <a:pt x="1134618" y="0"/>
                  </a:lnTo>
                </a:path>
                <a:path w="1134745" h="1750060">
                  <a:moveTo>
                    <a:pt x="1134618" y="1749552"/>
                  </a:moveTo>
                  <a:lnTo>
                    <a:pt x="0" y="1749552"/>
                  </a:lnTo>
                </a:path>
              </a:pathLst>
            </a:custGeom>
            <a:ln w="1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674614" y="2688335"/>
              <a:ext cx="0" cy="1925320"/>
            </a:xfrm>
            <a:custGeom>
              <a:avLst/>
              <a:gdLst/>
              <a:ahLst/>
              <a:cxnLst/>
              <a:rect l="l" t="t" r="r" b="b"/>
              <a:pathLst>
                <a:path h="1925320">
                  <a:moveTo>
                    <a:pt x="0" y="0"/>
                  </a:moveTo>
                  <a:lnTo>
                    <a:pt x="0" y="1924812"/>
                  </a:lnTo>
                </a:path>
              </a:pathLst>
            </a:custGeom>
            <a:ln w="61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63312" y="2969513"/>
              <a:ext cx="1144905" cy="912494"/>
            </a:xfrm>
            <a:custGeom>
              <a:avLst/>
              <a:gdLst/>
              <a:ahLst/>
              <a:cxnLst/>
              <a:rect l="l" t="t" r="r" b="b"/>
              <a:pathLst>
                <a:path w="1144904" h="912495">
                  <a:moveTo>
                    <a:pt x="0" y="912114"/>
                  </a:moveTo>
                  <a:lnTo>
                    <a:pt x="511302" y="0"/>
                  </a:lnTo>
                  <a:lnTo>
                    <a:pt x="1144524" y="496062"/>
                  </a:lnTo>
                </a:path>
              </a:pathLst>
            </a:custGeom>
            <a:ln w="204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125192" y="3849604"/>
              <a:ext cx="64046" cy="6480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68954" y="3428218"/>
              <a:ext cx="64808" cy="6480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643352" y="2933680"/>
              <a:ext cx="64808" cy="64808"/>
            </a:xfrm>
            <a:prstGeom prst="rect">
              <a:avLst/>
            </a:prstGeom>
          </p:spPr>
        </p:pic>
      </p:grpSp>
      <p:grpSp>
        <p:nvGrpSpPr>
          <p:cNvPr id="34" name="object 34"/>
          <p:cNvGrpSpPr/>
          <p:nvPr/>
        </p:nvGrpSpPr>
        <p:grpSpPr>
          <a:xfrm>
            <a:off x="1043940" y="1498060"/>
            <a:ext cx="1160780" cy="1203325"/>
            <a:chOff x="1043940" y="1498060"/>
            <a:chExt cx="1160780" cy="1203325"/>
          </a:xfrm>
        </p:grpSpPr>
        <p:sp>
          <p:nvSpPr>
            <p:cNvPr id="35" name="object 35"/>
            <p:cNvSpPr/>
            <p:nvPr/>
          </p:nvSpPr>
          <p:spPr>
            <a:xfrm>
              <a:off x="1043940" y="1504187"/>
              <a:ext cx="33020" cy="1191260"/>
            </a:xfrm>
            <a:custGeom>
              <a:avLst/>
              <a:gdLst/>
              <a:ahLst/>
              <a:cxnLst/>
              <a:rect l="l" t="t" r="r" b="b"/>
              <a:pathLst>
                <a:path w="33019" h="1191260">
                  <a:moveTo>
                    <a:pt x="16762" y="49530"/>
                  </a:moveTo>
                  <a:lnTo>
                    <a:pt x="10666" y="61447"/>
                  </a:lnTo>
                  <a:lnTo>
                    <a:pt x="10666" y="1191006"/>
                  </a:lnTo>
                  <a:lnTo>
                    <a:pt x="22860" y="1191006"/>
                  </a:lnTo>
                  <a:lnTo>
                    <a:pt x="22860" y="62012"/>
                  </a:lnTo>
                  <a:lnTo>
                    <a:pt x="16762" y="49530"/>
                  </a:lnTo>
                  <a:close/>
                </a:path>
                <a:path w="33019" h="1191260">
                  <a:moveTo>
                    <a:pt x="16762" y="0"/>
                  </a:moveTo>
                  <a:lnTo>
                    <a:pt x="0" y="82296"/>
                  </a:lnTo>
                  <a:lnTo>
                    <a:pt x="10666" y="61447"/>
                  </a:lnTo>
                  <a:lnTo>
                    <a:pt x="10666" y="49528"/>
                  </a:lnTo>
                  <a:lnTo>
                    <a:pt x="26394" y="49528"/>
                  </a:lnTo>
                  <a:lnTo>
                    <a:pt x="16762" y="0"/>
                  </a:lnTo>
                  <a:close/>
                </a:path>
                <a:path w="33019" h="1191260">
                  <a:moveTo>
                    <a:pt x="26394" y="49528"/>
                  </a:moveTo>
                  <a:lnTo>
                    <a:pt x="22860" y="49528"/>
                  </a:lnTo>
                  <a:lnTo>
                    <a:pt x="22860" y="62012"/>
                  </a:lnTo>
                  <a:lnTo>
                    <a:pt x="32767" y="82296"/>
                  </a:lnTo>
                  <a:lnTo>
                    <a:pt x="26394" y="49528"/>
                  </a:lnTo>
                  <a:close/>
                </a:path>
                <a:path w="33019" h="1191260">
                  <a:moveTo>
                    <a:pt x="22860" y="49530"/>
                  </a:moveTo>
                  <a:lnTo>
                    <a:pt x="16762" y="49530"/>
                  </a:lnTo>
                  <a:lnTo>
                    <a:pt x="22860" y="62012"/>
                  </a:lnTo>
                  <a:lnTo>
                    <a:pt x="22860" y="49530"/>
                  </a:lnTo>
                  <a:close/>
                </a:path>
                <a:path w="33019" h="1191260">
                  <a:moveTo>
                    <a:pt x="22860" y="49528"/>
                  </a:moveTo>
                  <a:lnTo>
                    <a:pt x="10666" y="49528"/>
                  </a:lnTo>
                  <a:lnTo>
                    <a:pt x="10666" y="61447"/>
                  </a:lnTo>
                  <a:lnTo>
                    <a:pt x="16762" y="49530"/>
                  </a:lnTo>
                  <a:lnTo>
                    <a:pt x="22860" y="49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060702" y="1504187"/>
              <a:ext cx="1134745" cy="1191260"/>
            </a:xfrm>
            <a:custGeom>
              <a:avLst/>
              <a:gdLst/>
              <a:ahLst/>
              <a:cxnLst/>
              <a:rect l="l" t="t" r="r" b="b"/>
              <a:pathLst>
                <a:path w="1134745" h="1191260">
                  <a:moveTo>
                    <a:pt x="0" y="1191006"/>
                  </a:moveTo>
                  <a:lnTo>
                    <a:pt x="1134619" y="1191006"/>
                  </a:lnTo>
                  <a:lnTo>
                    <a:pt x="1134619" y="0"/>
                  </a:lnTo>
                </a:path>
              </a:pathLst>
            </a:custGeom>
            <a:ln w="1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060702" y="1703069"/>
              <a:ext cx="1134745" cy="666750"/>
            </a:xfrm>
            <a:custGeom>
              <a:avLst/>
              <a:gdLst/>
              <a:ahLst/>
              <a:cxnLst/>
              <a:rect l="l" t="t" r="r" b="b"/>
              <a:pathLst>
                <a:path w="1134745" h="666750">
                  <a:moveTo>
                    <a:pt x="0" y="313944"/>
                  </a:moveTo>
                  <a:lnTo>
                    <a:pt x="48756" y="334196"/>
                  </a:lnTo>
                  <a:lnTo>
                    <a:pt x="91453" y="358997"/>
                  </a:lnTo>
                  <a:lnTo>
                    <a:pt x="143483" y="394049"/>
                  </a:lnTo>
                  <a:lnTo>
                    <a:pt x="188869" y="433530"/>
                  </a:lnTo>
                  <a:lnTo>
                    <a:pt x="227327" y="477726"/>
                  </a:lnTo>
                  <a:lnTo>
                    <a:pt x="258628" y="518421"/>
                  </a:lnTo>
                  <a:lnTo>
                    <a:pt x="282203" y="555902"/>
                  </a:lnTo>
                  <a:lnTo>
                    <a:pt x="300074" y="597741"/>
                  </a:lnTo>
                  <a:lnTo>
                    <a:pt x="312528" y="643366"/>
                  </a:lnTo>
                  <a:lnTo>
                    <a:pt x="317755" y="666750"/>
                  </a:lnTo>
                </a:path>
                <a:path w="1134745" h="666750">
                  <a:moveTo>
                    <a:pt x="1134619" y="0"/>
                  </a:moveTo>
                  <a:lnTo>
                    <a:pt x="1094423" y="4381"/>
                  </a:lnTo>
                  <a:lnTo>
                    <a:pt x="1043941" y="14478"/>
                  </a:lnTo>
                  <a:lnTo>
                    <a:pt x="973265" y="32385"/>
                  </a:lnTo>
                  <a:lnTo>
                    <a:pt x="934213" y="44053"/>
                  </a:lnTo>
                  <a:lnTo>
                    <a:pt x="896875" y="57150"/>
                  </a:lnTo>
                  <a:lnTo>
                    <a:pt x="826961" y="86391"/>
                  </a:lnTo>
                  <a:lnTo>
                    <a:pt x="760477" y="121920"/>
                  </a:lnTo>
                  <a:lnTo>
                    <a:pt x="728366" y="142601"/>
                  </a:lnTo>
                  <a:lnTo>
                    <a:pt x="697326" y="165068"/>
                  </a:lnTo>
                  <a:lnTo>
                    <a:pt x="639319" y="211074"/>
                  </a:lnTo>
                  <a:lnTo>
                    <a:pt x="587122" y="255079"/>
                  </a:lnTo>
                  <a:lnTo>
                    <a:pt x="539497" y="300228"/>
                  </a:lnTo>
                  <a:lnTo>
                    <a:pt x="494634" y="348138"/>
                  </a:lnTo>
                  <a:lnTo>
                    <a:pt x="452629" y="397764"/>
                  </a:lnTo>
                  <a:lnTo>
                    <a:pt x="415100" y="445674"/>
                  </a:lnTo>
                  <a:lnTo>
                    <a:pt x="381001" y="502158"/>
                  </a:lnTo>
                  <a:lnTo>
                    <a:pt x="364368" y="538376"/>
                  </a:lnTo>
                  <a:lnTo>
                    <a:pt x="348521" y="578739"/>
                  </a:lnTo>
                  <a:lnTo>
                    <a:pt x="333102" y="621958"/>
                  </a:lnTo>
                  <a:lnTo>
                    <a:pt x="317755" y="666750"/>
                  </a:lnTo>
                </a:path>
                <a:path w="1134745" h="666750">
                  <a:moveTo>
                    <a:pt x="0" y="666750"/>
                  </a:moveTo>
                  <a:lnTo>
                    <a:pt x="1134619" y="666750"/>
                  </a:lnTo>
                </a:path>
              </a:pathLst>
            </a:custGeom>
            <a:ln w="183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2399538" y="1499584"/>
            <a:ext cx="1156970" cy="1202055"/>
            <a:chOff x="2399538" y="1499584"/>
            <a:chExt cx="1156970" cy="1202055"/>
          </a:xfrm>
        </p:grpSpPr>
        <p:sp>
          <p:nvSpPr>
            <p:cNvPr id="39" name="object 39"/>
            <p:cNvSpPr/>
            <p:nvPr/>
          </p:nvSpPr>
          <p:spPr>
            <a:xfrm>
              <a:off x="2399538" y="1505711"/>
              <a:ext cx="33020" cy="1189990"/>
            </a:xfrm>
            <a:custGeom>
              <a:avLst/>
              <a:gdLst/>
              <a:ahLst/>
              <a:cxnLst/>
              <a:rect l="l" t="t" r="r" b="b"/>
              <a:pathLst>
                <a:path w="33019" h="1189989">
                  <a:moveTo>
                    <a:pt x="16002" y="49530"/>
                  </a:moveTo>
                  <a:lnTo>
                    <a:pt x="11430" y="58891"/>
                  </a:lnTo>
                  <a:lnTo>
                    <a:pt x="11430" y="1189479"/>
                  </a:lnTo>
                  <a:lnTo>
                    <a:pt x="21336" y="1189479"/>
                  </a:lnTo>
                  <a:lnTo>
                    <a:pt x="21336" y="59957"/>
                  </a:lnTo>
                  <a:lnTo>
                    <a:pt x="16002" y="49530"/>
                  </a:lnTo>
                  <a:close/>
                </a:path>
                <a:path w="33019" h="1189989">
                  <a:moveTo>
                    <a:pt x="16002" y="0"/>
                  </a:moveTo>
                  <a:lnTo>
                    <a:pt x="0" y="82296"/>
                  </a:lnTo>
                  <a:lnTo>
                    <a:pt x="11430" y="58891"/>
                  </a:lnTo>
                  <a:lnTo>
                    <a:pt x="11430" y="49530"/>
                  </a:lnTo>
                  <a:lnTo>
                    <a:pt x="26091" y="49530"/>
                  </a:lnTo>
                  <a:lnTo>
                    <a:pt x="16002" y="0"/>
                  </a:lnTo>
                  <a:close/>
                </a:path>
                <a:path w="33019" h="1189989">
                  <a:moveTo>
                    <a:pt x="26091" y="49530"/>
                  </a:moveTo>
                  <a:lnTo>
                    <a:pt x="21336" y="49530"/>
                  </a:lnTo>
                  <a:lnTo>
                    <a:pt x="21336" y="59957"/>
                  </a:lnTo>
                  <a:lnTo>
                    <a:pt x="32766" y="82296"/>
                  </a:lnTo>
                  <a:lnTo>
                    <a:pt x="26091" y="49530"/>
                  </a:lnTo>
                  <a:close/>
                </a:path>
                <a:path w="33019" h="1189989">
                  <a:moveTo>
                    <a:pt x="21336" y="49530"/>
                  </a:moveTo>
                  <a:lnTo>
                    <a:pt x="16002" y="49530"/>
                  </a:lnTo>
                  <a:lnTo>
                    <a:pt x="21336" y="59957"/>
                  </a:lnTo>
                  <a:lnTo>
                    <a:pt x="21336" y="49530"/>
                  </a:lnTo>
                  <a:close/>
                </a:path>
                <a:path w="33019" h="1189989">
                  <a:moveTo>
                    <a:pt x="16002" y="49530"/>
                  </a:moveTo>
                  <a:lnTo>
                    <a:pt x="11430" y="49530"/>
                  </a:lnTo>
                  <a:lnTo>
                    <a:pt x="11430" y="58891"/>
                  </a:lnTo>
                  <a:lnTo>
                    <a:pt x="16002" y="49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415539" y="1505711"/>
              <a:ext cx="1134745" cy="1189990"/>
            </a:xfrm>
            <a:custGeom>
              <a:avLst/>
              <a:gdLst/>
              <a:ahLst/>
              <a:cxnLst/>
              <a:rect l="l" t="t" r="r" b="b"/>
              <a:pathLst>
                <a:path w="1134745" h="1189989">
                  <a:moveTo>
                    <a:pt x="0" y="1189482"/>
                  </a:moveTo>
                  <a:lnTo>
                    <a:pt x="1134618" y="1189482"/>
                  </a:lnTo>
                  <a:lnTo>
                    <a:pt x="1134618" y="0"/>
                  </a:lnTo>
                </a:path>
              </a:pathLst>
            </a:custGeom>
            <a:ln w="1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420111" y="1679447"/>
              <a:ext cx="1125220" cy="589280"/>
            </a:xfrm>
            <a:custGeom>
              <a:avLst/>
              <a:gdLst/>
              <a:ahLst/>
              <a:cxnLst/>
              <a:rect l="l" t="t" r="r" b="b"/>
              <a:pathLst>
                <a:path w="1125220" h="589280">
                  <a:moveTo>
                    <a:pt x="0" y="586740"/>
                  </a:moveTo>
                  <a:lnTo>
                    <a:pt x="36854" y="552168"/>
                  </a:lnTo>
                  <a:lnTo>
                    <a:pt x="73663" y="517767"/>
                  </a:lnTo>
                  <a:lnTo>
                    <a:pt x="110384" y="483776"/>
                  </a:lnTo>
                  <a:lnTo>
                    <a:pt x="146970" y="450437"/>
                  </a:lnTo>
                  <a:lnTo>
                    <a:pt x="183378" y="417991"/>
                  </a:lnTo>
                  <a:lnTo>
                    <a:pt x="219563" y="386679"/>
                  </a:lnTo>
                  <a:lnTo>
                    <a:pt x="255479" y="356742"/>
                  </a:lnTo>
                  <a:lnTo>
                    <a:pt x="291084" y="328422"/>
                  </a:lnTo>
                  <a:lnTo>
                    <a:pt x="330432" y="298221"/>
                  </a:lnTo>
                  <a:lnTo>
                    <a:pt x="368594" y="269608"/>
                  </a:lnTo>
                  <a:lnTo>
                    <a:pt x="406250" y="242487"/>
                  </a:lnTo>
                  <a:lnTo>
                    <a:pt x="444079" y="216765"/>
                  </a:lnTo>
                  <a:lnTo>
                    <a:pt x="482761" y="192350"/>
                  </a:lnTo>
                  <a:lnTo>
                    <a:pt x="522976" y="169148"/>
                  </a:lnTo>
                  <a:lnTo>
                    <a:pt x="565404" y="147066"/>
                  </a:lnTo>
                  <a:lnTo>
                    <a:pt x="611501" y="125841"/>
                  </a:lnTo>
                  <a:lnTo>
                    <a:pt x="661171" y="105469"/>
                  </a:lnTo>
                  <a:lnTo>
                    <a:pt x="712761" y="86243"/>
                  </a:lnTo>
                  <a:lnTo>
                    <a:pt x="764617" y="68457"/>
                  </a:lnTo>
                  <a:lnTo>
                    <a:pt x="815086" y="52404"/>
                  </a:lnTo>
                  <a:lnTo>
                    <a:pt x="862517" y="38377"/>
                  </a:lnTo>
                  <a:lnTo>
                    <a:pt x="905256" y="26670"/>
                  </a:lnTo>
                  <a:lnTo>
                    <a:pt x="969871" y="12322"/>
                  </a:lnTo>
                  <a:lnTo>
                    <a:pt x="1026128" y="4476"/>
                  </a:lnTo>
                  <a:lnTo>
                    <a:pt x="1076813" y="1059"/>
                  </a:lnTo>
                  <a:lnTo>
                    <a:pt x="1124712" y="0"/>
                  </a:lnTo>
                </a:path>
                <a:path w="1125220" h="589280">
                  <a:moveTo>
                    <a:pt x="0" y="587502"/>
                  </a:moveTo>
                  <a:lnTo>
                    <a:pt x="48591" y="588763"/>
                  </a:lnTo>
                  <a:lnTo>
                    <a:pt x="97950" y="589001"/>
                  </a:lnTo>
                  <a:lnTo>
                    <a:pt x="148846" y="587008"/>
                  </a:lnTo>
                  <a:lnTo>
                    <a:pt x="202045" y="581576"/>
                  </a:lnTo>
                  <a:lnTo>
                    <a:pt x="258318" y="571500"/>
                  </a:lnTo>
                  <a:lnTo>
                    <a:pt x="300767" y="561653"/>
                  </a:lnTo>
                  <a:lnTo>
                    <a:pt x="344963" y="550208"/>
                  </a:lnTo>
                  <a:lnTo>
                    <a:pt x="390599" y="536870"/>
                  </a:lnTo>
                  <a:lnTo>
                    <a:pt x="437368" y="521345"/>
                  </a:lnTo>
                  <a:lnTo>
                    <a:pt x="484963" y="503342"/>
                  </a:lnTo>
                  <a:lnTo>
                    <a:pt x="533077" y="482565"/>
                  </a:lnTo>
                  <a:lnTo>
                    <a:pt x="581406" y="458724"/>
                  </a:lnTo>
                  <a:lnTo>
                    <a:pt x="620579" y="437242"/>
                  </a:lnTo>
                  <a:lnTo>
                    <a:pt x="661847" y="412857"/>
                  </a:lnTo>
                  <a:lnTo>
                    <a:pt x="704370" y="386221"/>
                  </a:lnTo>
                  <a:lnTo>
                    <a:pt x="747306" y="357985"/>
                  </a:lnTo>
                  <a:lnTo>
                    <a:pt x="789816" y="328802"/>
                  </a:lnTo>
                  <a:lnTo>
                    <a:pt x="831059" y="299324"/>
                  </a:lnTo>
                  <a:lnTo>
                    <a:pt x="870195" y="270204"/>
                  </a:lnTo>
                  <a:lnTo>
                    <a:pt x="906383" y="242094"/>
                  </a:lnTo>
                  <a:lnTo>
                    <a:pt x="938784" y="215646"/>
                  </a:lnTo>
                  <a:lnTo>
                    <a:pt x="980708" y="178029"/>
                  </a:lnTo>
                  <a:lnTo>
                    <a:pt x="1016620" y="141280"/>
                  </a:lnTo>
                  <a:lnTo>
                    <a:pt x="1047750" y="105251"/>
                  </a:lnTo>
                  <a:lnTo>
                    <a:pt x="1075323" y="69793"/>
                  </a:lnTo>
                  <a:lnTo>
                    <a:pt x="1100567" y="34759"/>
                  </a:lnTo>
                  <a:lnTo>
                    <a:pt x="1124712" y="0"/>
                  </a:lnTo>
                </a:path>
              </a:pathLst>
            </a:custGeom>
            <a:ln w="163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1029442" y="2863595"/>
            <a:ext cx="1199515" cy="1755775"/>
            <a:chOff x="1029442" y="2863595"/>
            <a:chExt cx="1199515" cy="1755775"/>
          </a:xfrm>
        </p:grpSpPr>
        <p:sp>
          <p:nvSpPr>
            <p:cNvPr id="43" name="object 43"/>
            <p:cNvSpPr/>
            <p:nvPr/>
          </p:nvSpPr>
          <p:spPr>
            <a:xfrm>
              <a:off x="1043940" y="2863595"/>
              <a:ext cx="33020" cy="1750060"/>
            </a:xfrm>
            <a:custGeom>
              <a:avLst/>
              <a:gdLst/>
              <a:ahLst/>
              <a:cxnLst/>
              <a:rect l="l" t="t" r="r" b="b"/>
              <a:pathLst>
                <a:path w="33019" h="1750060">
                  <a:moveTo>
                    <a:pt x="16762" y="48768"/>
                  </a:moveTo>
                  <a:lnTo>
                    <a:pt x="10666" y="60962"/>
                  </a:lnTo>
                  <a:lnTo>
                    <a:pt x="10666" y="1749552"/>
                  </a:lnTo>
                  <a:lnTo>
                    <a:pt x="22860" y="1749552"/>
                  </a:lnTo>
                  <a:lnTo>
                    <a:pt x="22860" y="61541"/>
                  </a:lnTo>
                  <a:lnTo>
                    <a:pt x="16762" y="48768"/>
                  </a:lnTo>
                  <a:close/>
                </a:path>
                <a:path w="33019" h="1750060">
                  <a:moveTo>
                    <a:pt x="16762" y="0"/>
                  </a:moveTo>
                  <a:lnTo>
                    <a:pt x="0" y="82296"/>
                  </a:lnTo>
                  <a:lnTo>
                    <a:pt x="10666" y="60962"/>
                  </a:lnTo>
                  <a:lnTo>
                    <a:pt x="10666" y="48768"/>
                  </a:lnTo>
                  <a:lnTo>
                    <a:pt x="26246" y="48768"/>
                  </a:lnTo>
                  <a:lnTo>
                    <a:pt x="16762" y="0"/>
                  </a:lnTo>
                  <a:close/>
                </a:path>
                <a:path w="33019" h="1750060">
                  <a:moveTo>
                    <a:pt x="26246" y="48768"/>
                  </a:moveTo>
                  <a:lnTo>
                    <a:pt x="22860" y="48768"/>
                  </a:lnTo>
                  <a:lnTo>
                    <a:pt x="22860" y="61541"/>
                  </a:lnTo>
                  <a:lnTo>
                    <a:pt x="32767" y="82296"/>
                  </a:lnTo>
                  <a:lnTo>
                    <a:pt x="26246" y="48768"/>
                  </a:lnTo>
                  <a:close/>
                </a:path>
                <a:path w="33019" h="1750060">
                  <a:moveTo>
                    <a:pt x="22860" y="48768"/>
                  </a:moveTo>
                  <a:lnTo>
                    <a:pt x="16762" y="48768"/>
                  </a:lnTo>
                  <a:lnTo>
                    <a:pt x="22860" y="61541"/>
                  </a:lnTo>
                  <a:lnTo>
                    <a:pt x="22860" y="48768"/>
                  </a:lnTo>
                  <a:close/>
                </a:path>
                <a:path w="33019" h="1750060">
                  <a:moveTo>
                    <a:pt x="16762" y="48768"/>
                  </a:moveTo>
                  <a:lnTo>
                    <a:pt x="10666" y="48768"/>
                  </a:lnTo>
                  <a:lnTo>
                    <a:pt x="10666" y="60962"/>
                  </a:lnTo>
                  <a:lnTo>
                    <a:pt x="16762" y="487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060702" y="2863595"/>
              <a:ext cx="1134745" cy="1750060"/>
            </a:xfrm>
            <a:custGeom>
              <a:avLst/>
              <a:gdLst/>
              <a:ahLst/>
              <a:cxnLst/>
              <a:rect l="l" t="t" r="r" b="b"/>
              <a:pathLst>
                <a:path w="1134745" h="1750060">
                  <a:moveTo>
                    <a:pt x="1134619" y="1749552"/>
                  </a:moveTo>
                  <a:lnTo>
                    <a:pt x="1134619" y="0"/>
                  </a:lnTo>
                </a:path>
                <a:path w="1134745" h="1750060">
                  <a:moveTo>
                    <a:pt x="1134619" y="1749552"/>
                  </a:moveTo>
                  <a:lnTo>
                    <a:pt x="0" y="1749552"/>
                  </a:lnTo>
                </a:path>
              </a:pathLst>
            </a:custGeom>
            <a:ln w="1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060702" y="3416807"/>
              <a:ext cx="1134745" cy="369570"/>
            </a:xfrm>
            <a:custGeom>
              <a:avLst/>
              <a:gdLst/>
              <a:ahLst/>
              <a:cxnLst/>
              <a:rect l="l" t="t" r="r" b="b"/>
              <a:pathLst>
                <a:path w="1134745" h="369570">
                  <a:moveTo>
                    <a:pt x="0" y="369570"/>
                  </a:moveTo>
                  <a:lnTo>
                    <a:pt x="1134619" y="0"/>
                  </a:lnTo>
                </a:path>
              </a:pathLst>
            </a:custGeom>
            <a:ln w="204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29442" y="3745210"/>
              <a:ext cx="64806" cy="64808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64061" y="3384022"/>
              <a:ext cx="64808" cy="64808"/>
            </a:xfrm>
            <a:prstGeom prst="rect">
              <a:avLst/>
            </a:prstGeom>
          </p:spPr>
        </p:pic>
      </p:grpSp>
      <p:grpSp>
        <p:nvGrpSpPr>
          <p:cNvPr id="48" name="object 48"/>
          <p:cNvGrpSpPr/>
          <p:nvPr/>
        </p:nvGrpSpPr>
        <p:grpSpPr>
          <a:xfrm>
            <a:off x="2393422" y="2863595"/>
            <a:ext cx="1193800" cy="1755775"/>
            <a:chOff x="2393422" y="2863595"/>
            <a:chExt cx="1193800" cy="1755775"/>
          </a:xfrm>
        </p:grpSpPr>
        <p:sp>
          <p:nvSpPr>
            <p:cNvPr id="49" name="object 49"/>
            <p:cNvSpPr/>
            <p:nvPr/>
          </p:nvSpPr>
          <p:spPr>
            <a:xfrm>
              <a:off x="2399537" y="2863595"/>
              <a:ext cx="33020" cy="1750060"/>
            </a:xfrm>
            <a:custGeom>
              <a:avLst/>
              <a:gdLst/>
              <a:ahLst/>
              <a:cxnLst/>
              <a:rect l="l" t="t" r="r" b="b"/>
              <a:pathLst>
                <a:path w="33019" h="1750060">
                  <a:moveTo>
                    <a:pt x="16002" y="48768"/>
                  </a:moveTo>
                  <a:lnTo>
                    <a:pt x="9904" y="61544"/>
                  </a:lnTo>
                  <a:lnTo>
                    <a:pt x="9904" y="1749552"/>
                  </a:lnTo>
                  <a:lnTo>
                    <a:pt x="22098" y="1749552"/>
                  </a:lnTo>
                  <a:lnTo>
                    <a:pt x="22098" y="60960"/>
                  </a:lnTo>
                  <a:lnTo>
                    <a:pt x="16002" y="48768"/>
                  </a:lnTo>
                  <a:close/>
                </a:path>
                <a:path w="33019" h="1750060">
                  <a:moveTo>
                    <a:pt x="16002" y="0"/>
                  </a:moveTo>
                  <a:lnTo>
                    <a:pt x="0" y="82296"/>
                  </a:lnTo>
                  <a:lnTo>
                    <a:pt x="9904" y="61544"/>
                  </a:lnTo>
                  <a:lnTo>
                    <a:pt x="9904" y="48768"/>
                  </a:lnTo>
                  <a:lnTo>
                    <a:pt x="25936" y="48768"/>
                  </a:lnTo>
                  <a:lnTo>
                    <a:pt x="16002" y="0"/>
                  </a:lnTo>
                  <a:close/>
                </a:path>
                <a:path w="33019" h="1750060">
                  <a:moveTo>
                    <a:pt x="25936" y="48768"/>
                  </a:moveTo>
                  <a:lnTo>
                    <a:pt x="22098" y="48768"/>
                  </a:lnTo>
                  <a:lnTo>
                    <a:pt x="22098" y="60960"/>
                  </a:lnTo>
                  <a:lnTo>
                    <a:pt x="32766" y="82296"/>
                  </a:lnTo>
                  <a:lnTo>
                    <a:pt x="25936" y="48768"/>
                  </a:lnTo>
                  <a:close/>
                </a:path>
                <a:path w="33019" h="1750060">
                  <a:moveTo>
                    <a:pt x="16002" y="48768"/>
                  </a:moveTo>
                  <a:lnTo>
                    <a:pt x="9904" y="48768"/>
                  </a:lnTo>
                  <a:lnTo>
                    <a:pt x="9904" y="61544"/>
                  </a:lnTo>
                  <a:lnTo>
                    <a:pt x="16002" y="48768"/>
                  </a:lnTo>
                  <a:close/>
                </a:path>
                <a:path w="33019" h="1750060">
                  <a:moveTo>
                    <a:pt x="22098" y="48768"/>
                  </a:moveTo>
                  <a:lnTo>
                    <a:pt x="16002" y="48768"/>
                  </a:lnTo>
                  <a:lnTo>
                    <a:pt x="22098" y="60960"/>
                  </a:lnTo>
                  <a:lnTo>
                    <a:pt x="22098" y="487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15539" y="2863595"/>
              <a:ext cx="1134745" cy="1750060"/>
            </a:xfrm>
            <a:custGeom>
              <a:avLst/>
              <a:gdLst/>
              <a:ahLst/>
              <a:cxnLst/>
              <a:rect l="l" t="t" r="r" b="b"/>
              <a:pathLst>
                <a:path w="1134745" h="1750060">
                  <a:moveTo>
                    <a:pt x="1134618" y="1749552"/>
                  </a:moveTo>
                  <a:lnTo>
                    <a:pt x="1134618" y="0"/>
                  </a:lnTo>
                </a:path>
                <a:path w="1134745" h="1750060">
                  <a:moveTo>
                    <a:pt x="1134618" y="1749552"/>
                  </a:moveTo>
                  <a:lnTo>
                    <a:pt x="0" y="1749552"/>
                  </a:lnTo>
                </a:path>
              </a:pathLst>
            </a:custGeom>
            <a:ln w="1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15539" y="2996398"/>
              <a:ext cx="1134745" cy="1229995"/>
            </a:xfrm>
            <a:custGeom>
              <a:avLst/>
              <a:gdLst/>
              <a:ahLst/>
              <a:cxnLst/>
              <a:rect l="l" t="t" r="r" b="b"/>
              <a:pathLst>
                <a:path w="1134745" h="1229995">
                  <a:moveTo>
                    <a:pt x="0" y="1229653"/>
                  </a:moveTo>
                  <a:lnTo>
                    <a:pt x="8388" y="1178877"/>
                  </a:lnTo>
                  <a:lnTo>
                    <a:pt x="16814" y="1128246"/>
                  </a:lnTo>
                  <a:lnTo>
                    <a:pt x="25315" y="1077902"/>
                  </a:lnTo>
                  <a:lnTo>
                    <a:pt x="33929" y="1027992"/>
                  </a:lnTo>
                  <a:lnTo>
                    <a:pt x="42693" y="978658"/>
                  </a:lnTo>
                  <a:lnTo>
                    <a:pt x="51646" y="930046"/>
                  </a:lnTo>
                  <a:lnTo>
                    <a:pt x="60825" y="882299"/>
                  </a:lnTo>
                  <a:lnTo>
                    <a:pt x="70267" y="835562"/>
                  </a:lnTo>
                  <a:lnTo>
                    <a:pt x="80010" y="789979"/>
                  </a:lnTo>
                  <a:lnTo>
                    <a:pt x="91112" y="739595"/>
                  </a:lnTo>
                  <a:lnTo>
                    <a:pt x="102250" y="689800"/>
                  </a:lnTo>
                  <a:lnTo>
                    <a:pt x="113603" y="640898"/>
                  </a:lnTo>
                  <a:lnTo>
                    <a:pt x="125349" y="593193"/>
                  </a:lnTo>
                  <a:lnTo>
                    <a:pt x="137666" y="546988"/>
                  </a:lnTo>
                  <a:lnTo>
                    <a:pt x="150733" y="502586"/>
                  </a:lnTo>
                  <a:lnTo>
                    <a:pt x="164728" y="460292"/>
                  </a:lnTo>
                  <a:lnTo>
                    <a:pt x="179832" y="420409"/>
                  </a:lnTo>
                  <a:lnTo>
                    <a:pt x="201817" y="370406"/>
                  </a:lnTo>
                  <a:lnTo>
                    <a:pt x="225156" y="323917"/>
                  </a:lnTo>
                  <a:lnTo>
                    <a:pt x="249936" y="280773"/>
                  </a:lnTo>
                  <a:lnTo>
                    <a:pt x="276239" y="240803"/>
                  </a:lnTo>
                  <a:lnTo>
                    <a:pt x="304150" y="203839"/>
                  </a:lnTo>
                  <a:lnTo>
                    <a:pt x="333756" y="169711"/>
                  </a:lnTo>
                  <a:lnTo>
                    <a:pt x="372465" y="132361"/>
                  </a:lnTo>
                  <a:lnTo>
                    <a:pt x="415015" y="99144"/>
                  </a:lnTo>
                  <a:lnTo>
                    <a:pt x="459394" y="70352"/>
                  </a:lnTo>
                  <a:lnTo>
                    <a:pt x="503590" y="46279"/>
                  </a:lnTo>
                  <a:lnTo>
                    <a:pt x="545592" y="27217"/>
                  </a:lnTo>
                  <a:lnTo>
                    <a:pt x="594550" y="10810"/>
                  </a:lnTo>
                  <a:lnTo>
                    <a:pt x="641794" y="1690"/>
                  </a:lnTo>
                  <a:lnTo>
                    <a:pt x="688752" y="0"/>
                  </a:lnTo>
                  <a:lnTo>
                    <a:pt x="736854" y="5881"/>
                  </a:lnTo>
                  <a:lnTo>
                    <a:pt x="777886" y="14946"/>
                  </a:lnTo>
                  <a:lnTo>
                    <a:pt x="820783" y="27193"/>
                  </a:lnTo>
                  <a:lnTo>
                    <a:pt x="863205" y="44889"/>
                  </a:lnTo>
                  <a:lnTo>
                    <a:pt x="902811" y="70304"/>
                  </a:lnTo>
                  <a:lnTo>
                    <a:pt x="937260" y="105703"/>
                  </a:lnTo>
                  <a:lnTo>
                    <a:pt x="958018" y="138731"/>
                  </a:lnTo>
                  <a:lnTo>
                    <a:pt x="976244" y="178091"/>
                  </a:lnTo>
                  <a:lnTo>
                    <a:pt x="992483" y="222369"/>
                  </a:lnTo>
                  <a:lnTo>
                    <a:pt x="1007284" y="270153"/>
                  </a:lnTo>
                  <a:lnTo>
                    <a:pt x="1021191" y="320030"/>
                  </a:lnTo>
                  <a:lnTo>
                    <a:pt x="1034751" y="370586"/>
                  </a:lnTo>
                  <a:lnTo>
                    <a:pt x="1048512" y="420409"/>
                  </a:lnTo>
                  <a:lnTo>
                    <a:pt x="1062199" y="469913"/>
                  </a:lnTo>
                  <a:lnTo>
                    <a:pt x="1075246" y="520935"/>
                  </a:lnTo>
                  <a:lnTo>
                    <a:pt x="1087760" y="573225"/>
                  </a:lnTo>
                  <a:lnTo>
                    <a:pt x="1099848" y="626527"/>
                  </a:lnTo>
                  <a:lnTo>
                    <a:pt x="1111615" y="680589"/>
                  </a:lnTo>
                  <a:lnTo>
                    <a:pt x="1123170" y="735157"/>
                  </a:lnTo>
                  <a:lnTo>
                    <a:pt x="1134618" y="789979"/>
                  </a:lnTo>
                </a:path>
              </a:pathLst>
            </a:custGeom>
            <a:ln w="204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393422" y="4184884"/>
              <a:ext cx="64046" cy="64808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21944" y="3745210"/>
              <a:ext cx="64808" cy="64808"/>
            </a:xfrm>
            <a:prstGeom prst="rect">
              <a:avLst/>
            </a:prstGeom>
          </p:spPr>
        </p:pic>
      </p:grpSp>
      <p:sp>
        <p:nvSpPr>
          <p:cNvPr id="54" name="object 54"/>
          <p:cNvSpPr txBox="1"/>
          <p:nvPr/>
        </p:nvSpPr>
        <p:spPr>
          <a:xfrm>
            <a:off x="2304542" y="2153841"/>
            <a:ext cx="1092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525022" y="1605969"/>
            <a:ext cx="28384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r>
              <a:rPr sz="900" spc="90" dirty="0">
                <a:latin typeface="Times New Roman"/>
                <a:cs typeface="Times New Roman"/>
              </a:rPr>
              <a:t> </a:t>
            </a:r>
            <a:r>
              <a:rPr sz="1350" spc="7" baseline="-27777" dirty="0">
                <a:latin typeface="Times New Roman"/>
                <a:cs typeface="Times New Roman"/>
              </a:rPr>
              <a:t>А</a:t>
            </a:r>
            <a:endParaRPr sz="1350" baseline="-27777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913633" y="1605969"/>
            <a:ext cx="27051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 </a:t>
            </a:r>
            <a:r>
              <a:rPr sz="900" spc="120" dirty="0">
                <a:latin typeface="Times New Roman"/>
                <a:cs typeface="Times New Roman"/>
              </a:rPr>
              <a:t> </a:t>
            </a:r>
            <a:r>
              <a:rPr sz="1350" spc="7" baseline="3086" dirty="0">
                <a:latin typeface="Times New Roman"/>
                <a:cs typeface="Times New Roman"/>
              </a:rPr>
              <a:t>А</a:t>
            </a:r>
            <a:endParaRPr sz="1350" baseline="3086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319533" y="1442139"/>
            <a:ext cx="10287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744984" y="4623489"/>
            <a:ext cx="22669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964942" y="4696967"/>
            <a:ext cx="304800" cy="33020"/>
          </a:xfrm>
          <a:custGeom>
            <a:avLst/>
            <a:gdLst/>
            <a:ahLst/>
            <a:cxnLst/>
            <a:rect l="l" t="t" r="r" b="b"/>
            <a:pathLst>
              <a:path w="304800" h="33020">
                <a:moveTo>
                  <a:pt x="256029" y="16765"/>
                </a:moveTo>
                <a:lnTo>
                  <a:pt x="223266" y="32766"/>
                </a:lnTo>
                <a:lnTo>
                  <a:pt x="273754" y="22857"/>
                </a:lnTo>
                <a:lnTo>
                  <a:pt x="256029" y="22857"/>
                </a:lnTo>
                <a:lnTo>
                  <a:pt x="256029" y="16765"/>
                </a:lnTo>
                <a:close/>
              </a:path>
              <a:path w="304800" h="33020">
                <a:moveTo>
                  <a:pt x="244117" y="10668"/>
                </a:moveTo>
                <a:lnTo>
                  <a:pt x="0" y="10668"/>
                </a:lnTo>
                <a:lnTo>
                  <a:pt x="0" y="22857"/>
                </a:lnTo>
                <a:lnTo>
                  <a:pt x="243555" y="22857"/>
                </a:lnTo>
                <a:lnTo>
                  <a:pt x="256029" y="16765"/>
                </a:lnTo>
                <a:lnTo>
                  <a:pt x="244117" y="10668"/>
                </a:lnTo>
                <a:close/>
              </a:path>
              <a:path w="304800" h="33020">
                <a:moveTo>
                  <a:pt x="275151" y="10668"/>
                </a:moveTo>
                <a:lnTo>
                  <a:pt x="256029" y="10668"/>
                </a:lnTo>
                <a:lnTo>
                  <a:pt x="256029" y="22857"/>
                </a:lnTo>
                <a:lnTo>
                  <a:pt x="273754" y="22857"/>
                </a:lnTo>
                <a:lnTo>
                  <a:pt x="304793" y="16765"/>
                </a:lnTo>
                <a:lnTo>
                  <a:pt x="275151" y="10668"/>
                </a:lnTo>
                <a:close/>
              </a:path>
              <a:path w="304800" h="33020">
                <a:moveTo>
                  <a:pt x="223266" y="0"/>
                </a:moveTo>
                <a:lnTo>
                  <a:pt x="256029" y="16762"/>
                </a:lnTo>
                <a:lnTo>
                  <a:pt x="256029" y="10668"/>
                </a:lnTo>
                <a:lnTo>
                  <a:pt x="275151" y="10668"/>
                </a:lnTo>
                <a:lnTo>
                  <a:pt x="2232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4132579" y="4623483"/>
            <a:ext cx="22669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4352544" y="4696967"/>
            <a:ext cx="304800" cy="33020"/>
          </a:xfrm>
          <a:custGeom>
            <a:avLst/>
            <a:gdLst/>
            <a:ahLst/>
            <a:cxnLst/>
            <a:rect l="l" t="t" r="r" b="b"/>
            <a:pathLst>
              <a:path w="304800" h="33020">
                <a:moveTo>
                  <a:pt x="255270" y="16764"/>
                </a:moveTo>
                <a:lnTo>
                  <a:pt x="223266" y="32766"/>
                </a:lnTo>
                <a:lnTo>
                  <a:pt x="273754" y="22857"/>
                </a:lnTo>
                <a:lnTo>
                  <a:pt x="255270" y="22857"/>
                </a:lnTo>
                <a:lnTo>
                  <a:pt x="255270" y="16764"/>
                </a:lnTo>
                <a:close/>
              </a:path>
              <a:path w="304800" h="33020">
                <a:moveTo>
                  <a:pt x="243632" y="10668"/>
                </a:moveTo>
                <a:lnTo>
                  <a:pt x="0" y="10668"/>
                </a:lnTo>
                <a:lnTo>
                  <a:pt x="0" y="22857"/>
                </a:lnTo>
                <a:lnTo>
                  <a:pt x="243083" y="22857"/>
                </a:lnTo>
                <a:lnTo>
                  <a:pt x="255270" y="16764"/>
                </a:lnTo>
                <a:lnTo>
                  <a:pt x="243632" y="10668"/>
                </a:lnTo>
                <a:close/>
              </a:path>
              <a:path w="304800" h="33020">
                <a:moveTo>
                  <a:pt x="275151" y="10668"/>
                </a:moveTo>
                <a:lnTo>
                  <a:pt x="255270" y="10668"/>
                </a:lnTo>
                <a:lnTo>
                  <a:pt x="255270" y="22857"/>
                </a:lnTo>
                <a:lnTo>
                  <a:pt x="273754" y="22857"/>
                </a:lnTo>
                <a:lnTo>
                  <a:pt x="304800" y="16764"/>
                </a:lnTo>
                <a:lnTo>
                  <a:pt x="275151" y="10668"/>
                </a:lnTo>
                <a:close/>
              </a:path>
              <a:path w="304800" h="33020">
                <a:moveTo>
                  <a:pt x="223266" y="0"/>
                </a:moveTo>
                <a:lnTo>
                  <a:pt x="255270" y="16764"/>
                </a:lnTo>
                <a:lnTo>
                  <a:pt x="255270" y="10668"/>
                </a:lnTo>
                <a:lnTo>
                  <a:pt x="275151" y="10668"/>
                </a:lnTo>
                <a:lnTo>
                  <a:pt x="2232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5437123" y="4623483"/>
            <a:ext cx="22606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657088" y="4696967"/>
            <a:ext cx="304800" cy="33020"/>
          </a:xfrm>
          <a:custGeom>
            <a:avLst/>
            <a:gdLst/>
            <a:ahLst/>
            <a:cxnLst/>
            <a:rect l="l" t="t" r="r" b="b"/>
            <a:pathLst>
              <a:path w="304800" h="33020">
                <a:moveTo>
                  <a:pt x="223266" y="0"/>
                </a:moveTo>
                <a:lnTo>
                  <a:pt x="256032" y="16764"/>
                </a:lnTo>
                <a:lnTo>
                  <a:pt x="223266" y="32766"/>
                </a:lnTo>
                <a:lnTo>
                  <a:pt x="273754" y="22857"/>
                </a:lnTo>
                <a:lnTo>
                  <a:pt x="256034" y="22857"/>
                </a:lnTo>
                <a:lnTo>
                  <a:pt x="256034" y="10668"/>
                </a:lnTo>
                <a:lnTo>
                  <a:pt x="275151" y="10668"/>
                </a:lnTo>
                <a:lnTo>
                  <a:pt x="223266" y="0"/>
                </a:lnTo>
                <a:close/>
              </a:path>
              <a:path w="304800" h="33020">
                <a:moveTo>
                  <a:pt x="244117" y="10668"/>
                </a:moveTo>
                <a:lnTo>
                  <a:pt x="0" y="10668"/>
                </a:lnTo>
                <a:lnTo>
                  <a:pt x="0" y="22857"/>
                </a:lnTo>
                <a:lnTo>
                  <a:pt x="243555" y="22857"/>
                </a:lnTo>
                <a:lnTo>
                  <a:pt x="256032" y="16764"/>
                </a:lnTo>
                <a:lnTo>
                  <a:pt x="244117" y="10668"/>
                </a:lnTo>
                <a:close/>
              </a:path>
              <a:path w="304800" h="33020">
                <a:moveTo>
                  <a:pt x="275151" y="10668"/>
                </a:moveTo>
                <a:lnTo>
                  <a:pt x="256034" y="10668"/>
                </a:lnTo>
                <a:lnTo>
                  <a:pt x="256034" y="22857"/>
                </a:lnTo>
                <a:lnTo>
                  <a:pt x="273754" y="22857"/>
                </a:lnTo>
                <a:lnTo>
                  <a:pt x="304800" y="16764"/>
                </a:lnTo>
                <a:lnTo>
                  <a:pt x="275151" y="106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928369" y="3660315"/>
            <a:ext cx="1092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225308" y="3297605"/>
            <a:ext cx="10287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293129" y="4100751"/>
            <a:ext cx="1092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578627" y="3660313"/>
            <a:ext cx="10287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647207" y="4224958"/>
            <a:ext cx="1092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938038" y="3427145"/>
            <a:ext cx="10287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035575" y="3767753"/>
            <a:ext cx="1092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319556" y="3363134"/>
            <a:ext cx="10287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521490" y="1362884"/>
            <a:ext cx="32639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spc="10" dirty="0">
                <a:latin typeface="Times New Roman"/>
                <a:cs typeface="Times New Roman"/>
              </a:rPr>
              <a:t>А</a:t>
            </a:r>
            <a:r>
              <a:rPr sz="825" i="1" spc="15" baseline="-15151" dirty="0">
                <a:latin typeface="Times New Roman"/>
                <a:cs typeface="Times New Roman"/>
              </a:rPr>
              <a:t>n</a:t>
            </a:r>
            <a:r>
              <a:rPr sz="900" spc="10" dirty="0">
                <a:latin typeface="Times New Roman"/>
                <a:cs typeface="Times New Roman"/>
              </a:rPr>
              <a:t>B</a:t>
            </a:r>
            <a:r>
              <a:rPr sz="825" i="1" spc="15" baseline="-15151" dirty="0">
                <a:latin typeface="Times New Roman"/>
                <a:cs typeface="Times New Roman"/>
              </a:rPr>
              <a:t>m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724913" y="2742105"/>
            <a:ext cx="32575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А</a:t>
            </a:r>
            <a:r>
              <a:rPr sz="825" i="1" spc="7" baseline="-15151" dirty="0">
                <a:latin typeface="Times New Roman"/>
                <a:cs typeface="Times New Roman"/>
              </a:rPr>
              <a:t>n</a:t>
            </a:r>
            <a:r>
              <a:rPr sz="900" spc="5" dirty="0">
                <a:latin typeface="Times New Roman"/>
                <a:cs typeface="Times New Roman"/>
              </a:rPr>
              <a:t>B</a:t>
            </a:r>
            <a:r>
              <a:rPr sz="825" i="1" spc="7" baseline="-15151" dirty="0">
                <a:latin typeface="Times New Roman"/>
                <a:cs typeface="Times New Roman"/>
              </a:rPr>
              <a:t>m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28541" y="3435199"/>
            <a:ext cx="153670" cy="61849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00" spc="5" dirty="0">
                <a:latin typeface="Times New Roman"/>
                <a:cs typeface="Times New Roman"/>
              </a:rPr>
              <a:t>В</a:t>
            </a:r>
            <a:r>
              <a:rPr sz="900" spc="-5" dirty="0">
                <a:latin typeface="Times New Roman"/>
                <a:cs typeface="Times New Roman"/>
              </a:rPr>
              <a:t>л</a:t>
            </a:r>
            <a:r>
              <a:rPr sz="900" spc="5" dirty="0">
                <a:latin typeface="Times New Roman"/>
                <a:cs typeface="Times New Roman"/>
              </a:rPr>
              <a:t>ас</a:t>
            </a:r>
            <a:r>
              <a:rPr sz="900" spc="-20" dirty="0">
                <a:latin typeface="Times New Roman"/>
                <a:cs typeface="Times New Roman"/>
              </a:rPr>
              <a:t>т</a:t>
            </a:r>
            <a:r>
              <a:rPr sz="900" spc="5" dirty="0">
                <a:latin typeface="Times New Roman"/>
                <a:cs typeface="Times New Roman"/>
              </a:rPr>
              <a:t>и</a:t>
            </a:r>
            <a:r>
              <a:rPr sz="900" spc="-10" dirty="0">
                <a:latin typeface="Times New Roman"/>
                <a:cs typeface="Times New Roman"/>
              </a:rPr>
              <a:t>в</a:t>
            </a:r>
            <a:r>
              <a:rPr sz="900" spc="-5" dirty="0">
                <a:latin typeface="Times New Roman"/>
                <a:cs typeface="Times New Roman"/>
              </a:rPr>
              <a:t>о</a:t>
            </a:r>
            <a:r>
              <a:rPr sz="900" spc="5" dirty="0">
                <a:latin typeface="Times New Roman"/>
                <a:cs typeface="Times New Roman"/>
              </a:rPr>
              <a:t>с</a:t>
            </a:r>
            <a:r>
              <a:rPr sz="900" spc="-10" dirty="0">
                <a:latin typeface="Times New Roman"/>
                <a:cs typeface="Times New Roman"/>
              </a:rPr>
              <a:t>т</a:t>
            </a:r>
            <a:r>
              <a:rPr sz="900" dirty="0">
                <a:latin typeface="Times New Roman"/>
                <a:cs typeface="Times New Roman"/>
              </a:rPr>
              <a:t>і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951994" y="1894761"/>
            <a:ext cx="1092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А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576829" y="4870193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684264" y="4870193"/>
            <a:ext cx="3832225" cy="476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53490">
              <a:lnSpc>
                <a:spcPct val="100000"/>
              </a:lnSpc>
              <a:spcBef>
                <a:spcPts val="100"/>
              </a:spcBef>
              <a:tabLst>
                <a:tab pos="2698115" algn="l"/>
              </a:tabLst>
            </a:pPr>
            <a:r>
              <a:rPr sz="1000" i="1" dirty="0">
                <a:latin typeface="Times New Roman"/>
                <a:cs typeface="Times New Roman"/>
              </a:rPr>
              <a:t>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2.13.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Зв’язок між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властивостями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типом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діаграми </a:t>
            </a:r>
            <a:r>
              <a:rPr sz="1000" spc="-10" dirty="0">
                <a:latin typeface="Times New Roman"/>
                <a:cs typeface="Times New Roman"/>
              </a:rPr>
              <a:t>стану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723626" y="4870193"/>
            <a:ext cx="7556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264138" y="5763257"/>
            <a:ext cx="4231005" cy="26619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r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розчинів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необмеженою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розчинніс-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тю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змінюються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криволінійній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2.13,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причому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деякі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наприклад,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опір,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 </a:t>
            </a:r>
            <a:r>
              <a:rPr sz="1200" dirty="0">
                <a:latin typeface="Times New Roman"/>
                <a:cs typeface="Times New Roman"/>
              </a:rPr>
              <a:t>значно відрізнятися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розчинів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обмеженою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розчинністю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властивості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інтервалі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концентрацій,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відповідають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однофаз-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розчинів,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змінюються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криволінійним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законом,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двофазної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лінійним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законом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2.13,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чому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крайні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прямій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відповідають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властивостям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чистих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гранично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насичених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розчинів,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дану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суміш.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 утворенні хімічних </a:t>
            </a:r>
            <a:r>
              <a:rPr sz="1200" dirty="0">
                <a:latin typeface="Times New Roman"/>
                <a:cs typeface="Times New Roman"/>
              </a:rPr>
              <a:t>сполук концентрація хімічної </a:t>
            </a:r>
            <a:r>
              <a:rPr sz="1200" spc="-5" dirty="0">
                <a:latin typeface="Times New Roman"/>
                <a:cs typeface="Times New Roman"/>
              </a:rPr>
              <a:t>спо- </a:t>
            </a:r>
            <a:r>
              <a:rPr sz="1200" dirty="0">
                <a:latin typeface="Times New Roman"/>
                <a:cs typeface="Times New Roman"/>
              </a:rPr>
              <a:t> луки </a:t>
            </a:r>
            <a:r>
              <a:rPr sz="1200" spc="-5" dirty="0">
                <a:latin typeface="Times New Roman"/>
                <a:cs typeface="Times New Roman"/>
              </a:rPr>
              <a:t>відповідає максимуму на кривій (рис. </a:t>
            </a:r>
            <a:r>
              <a:rPr sz="1200" dirty="0">
                <a:latin typeface="Times New Roman"/>
                <a:cs typeface="Times New Roman"/>
              </a:rPr>
              <a:t>2.13, </a:t>
            </a:r>
            <a:r>
              <a:rPr sz="1200" i="1" spc="-5" dirty="0">
                <a:latin typeface="Times New Roman"/>
                <a:cs typeface="Times New Roman"/>
              </a:rPr>
              <a:t>г</a:t>
            </a:r>
            <a:r>
              <a:rPr sz="1200" spc="-5" dirty="0">
                <a:latin typeface="Times New Roman"/>
                <a:cs typeface="Times New Roman"/>
              </a:rPr>
              <a:t>). Ця точка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перелому, яка </a:t>
            </a:r>
            <a:r>
              <a:rPr sz="1200" dirty="0">
                <a:latin typeface="Times New Roman"/>
                <a:cs typeface="Times New Roman"/>
              </a:rPr>
              <a:t>відповідає </a:t>
            </a:r>
            <a:r>
              <a:rPr sz="1200" spc="-5" dirty="0">
                <a:latin typeface="Times New Roman"/>
                <a:cs typeface="Times New Roman"/>
              </a:rPr>
              <a:t>хімічній сполуці, називається сингу- </a:t>
            </a:r>
            <a:r>
              <a:rPr sz="1200" dirty="0">
                <a:latin typeface="Times New Roman"/>
                <a:cs typeface="Times New Roman"/>
              </a:rPr>
              <a:t> лярною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точкою.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0" name="object 8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720090" y="5883402"/>
            <a:ext cx="1440942" cy="2175510"/>
          </a:xfrm>
          <a:prstGeom prst="rect">
            <a:avLst/>
          </a:prstGeom>
        </p:spPr>
      </p:pic>
      <p:sp>
        <p:nvSpPr>
          <p:cNvPr id="81" name="object 81"/>
          <p:cNvSpPr txBox="1"/>
          <p:nvPr/>
        </p:nvSpPr>
        <p:spPr>
          <a:xfrm>
            <a:off x="913891" y="8111745"/>
            <a:ext cx="105346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72415" marR="5080" indent="-26035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Микола</a:t>
            </a:r>
            <a:r>
              <a:rPr sz="1000" i="1" spc="-5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Семенович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Курнаков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380927" y="516889"/>
            <a:ext cx="4865370" cy="4211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3370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542029" marR="5080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spcBef>
                <a:spcPts val="5"/>
              </a:spcBef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речовини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 до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методами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можливо отримати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металевий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властивості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притаманні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металам?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у</a:t>
            </a:r>
            <a:r>
              <a:rPr sz="1000" spc="-5" dirty="0">
                <a:latin typeface="Times New Roman"/>
                <a:cs typeface="Times New Roman"/>
              </a:rPr>
              <a:t> металознавстві трактується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 система?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металознавстві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</a:t>
            </a:r>
            <a:r>
              <a:rPr sz="1000" spc="27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системи?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металознавстві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системи?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описує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число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ступенів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свободи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системи?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закону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Гіббса?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Від чого залежить</a:t>
            </a:r>
            <a:r>
              <a:rPr sz="1000" dirty="0">
                <a:latin typeface="Times New Roman"/>
                <a:cs typeface="Times New Roman"/>
              </a:rPr>
              <a:t> будова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розчиняються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компоненти сплавів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рідкому стані?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класифікуються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характером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взаємодії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 стані?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5" dirty="0">
                <a:latin typeface="Times New Roman"/>
                <a:cs typeface="Times New Roman"/>
              </a:rPr>
              <a:t> полягають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«механічні суміші»?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структура</a:t>
            </a:r>
            <a:r>
              <a:rPr sz="1000" spc="25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характерні 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«механічні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суміші»?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5" dirty="0">
                <a:latin typeface="Times New Roman"/>
                <a:cs typeface="Times New Roman"/>
              </a:rPr>
              <a:t> полягають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«хімічні сполуки»?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структура</a:t>
            </a:r>
            <a:r>
              <a:rPr sz="1000" spc="2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«хімічні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сполуки»?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структура</a:t>
            </a:r>
            <a:r>
              <a:rPr sz="1000" spc="25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характерні 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«тверді розчини»?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структура</a:t>
            </a:r>
            <a:r>
              <a:rPr sz="1000" spc="25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характерні 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«тверді розчини»?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підрозділяються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«тверді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розчини»?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розподілу </a:t>
            </a:r>
            <a:r>
              <a:rPr sz="1000" dirty="0">
                <a:latin typeface="Times New Roman"/>
                <a:cs typeface="Times New Roman"/>
              </a:rPr>
              <a:t>атомів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поділяються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сплави</a:t>
            </a:r>
            <a:r>
              <a:rPr sz="1000" dirty="0">
                <a:latin typeface="Times New Roman"/>
                <a:cs typeface="Times New Roman"/>
              </a:rPr>
              <a:t> «тверді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розчини»?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900683"/>
            <a:ext cx="459483" cy="6591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80997" y="4695698"/>
            <a:ext cx="1847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1</a:t>
            </a:r>
            <a:r>
              <a:rPr sz="100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620774" y="4716017"/>
            <a:ext cx="3228340" cy="148590"/>
          </a:xfrm>
          <a:prstGeom prst="rect">
            <a:avLst/>
          </a:prstGeom>
          <a:solidFill>
            <a:srgbClr val="F5F5F5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40"/>
              </a:lnSpc>
            </a:pPr>
            <a:r>
              <a:rPr sz="1000" spc="-5" dirty="0">
                <a:latin typeface="Times New Roman"/>
                <a:cs typeface="Times New Roman"/>
              </a:rPr>
              <a:t>Яким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закономірностям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підкоряється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80966" y="4842000"/>
            <a:ext cx="5435600" cy="514032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8760" marR="290830" indent="-226695">
              <a:lnSpc>
                <a:spcPts val="1150"/>
              </a:lnSpc>
              <a:spcBef>
                <a:spcPts val="180"/>
              </a:spcBef>
              <a:buAutoNum type="arabicPeriod" startAt="2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твердого,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які </a:t>
            </a:r>
            <a:r>
              <a:rPr sz="1000" spc="-5" dirty="0">
                <a:latin typeface="Times New Roman"/>
                <a:cs typeface="Times New Roman"/>
              </a:rPr>
              <a:t>процеси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 на її ділянках?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22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виділення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внутрішньої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теплоти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кривої</a:t>
            </a:r>
            <a:r>
              <a:rPr sz="1000" spc="-5" dirty="0">
                <a:latin typeface="Times New Roman"/>
                <a:cs typeface="Times New Roman"/>
              </a:rPr>
              <a:t> охолодження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endParaRPr sz="1000">
              <a:latin typeface="Times New Roman"/>
              <a:cs typeface="Times New Roman"/>
            </a:endParaRPr>
          </a:p>
          <a:p>
            <a:pPr marL="238760">
              <a:lnSpc>
                <a:spcPts val="1150"/>
              </a:lnSpc>
            </a:pP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 процес перекристалізації 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фазові перетворення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сплаві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твердому стані?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сплаву?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будується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двокомпонентного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стани системи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певних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 відображаються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діаграмах 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відповідає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«критична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точка» на</a:t>
            </a:r>
            <a:r>
              <a:rPr sz="1000" dirty="0">
                <a:latin typeface="Times New Roman"/>
                <a:cs typeface="Times New Roman"/>
              </a:rPr>
              <a:t> діаграмі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сплаву?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 процесам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відповідають</a:t>
            </a:r>
            <a:r>
              <a:rPr sz="1000" dirty="0">
                <a:latin typeface="Times New Roman"/>
                <a:cs typeface="Times New Roman"/>
              </a:rPr>
              <a:t> точки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лініях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ліквідус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солідус?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можна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визначити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конкретної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використовуючи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стану?</a:t>
            </a:r>
            <a:endParaRPr sz="1000">
              <a:latin typeface="Times New Roman"/>
              <a:cs typeface="Times New Roman"/>
            </a:endParaRPr>
          </a:p>
          <a:p>
            <a:pPr marL="238760" marR="765810" indent="-226695">
              <a:lnSpc>
                <a:spcPts val="1150"/>
              </a:lnSpc>
              <a:spcBef>
                <a:spcPts val="55"/>
              </a:spcBef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</a:t>
            </a:r>
            <a:r>
              <a:rPr sz="1000" dirty="0">
                <a:latin typeface="Times New Roman"/>
                <a:cs typeface="Times New Roman"/>
              </a:rPr>
              <a:t>складові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містить структура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необмеженою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твердому стані?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2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Скільки</a:t>
            </a:r>
            <a:r>
              <a:rPr sz="1000" dirty="0">
                <a:latin typeface="Times New Roman"/>
                <a:cs typeface="Times New Roman"/>
              </a:rPr>
              <a:t> компонентів та </a:t>
            </a:r>
            <a:r>
              <a:rPr sz="1000" spc="-5" dirty="0">
                <a:latin typeface="Times New Roman"/>
                <a:cs typeface="Times New Roman"/>
              </a:rPr>
              <a:t>фаз містіть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необмеженою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endParaRPr sz="1000">
              <a:latin typeface="Times New Roman"/>
              <a:cs typeface="Times New Roman"/>
            </a:endParaRPr>
          </a:p>
          <a:p>
            <a:pPr marL="238760">
              <a:lnSpc>
                <a:spcPts val="1150"/>
              </a:lnSpc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стані?</a:t>
            </a:r>
            <a:endParaRPr sz="1000">
              <a:latin typeface="Times New Roman"/>
              <a:cs typeface="Times New Roman"/>
            </a:endParaRPr>
          </a:p>
          <a:p>
            <a:pPr marL="238760" marR="5080" indent="-226695">
              <a:lnSpc>
                <a:spcPts val="1150"/>
              </a:lnSpc>
              <a:spcBef>
                <a:spcPts val="55"/>
              </a:spcBef>
              <a:buAutoNum type="arabicPeriod" startAt="3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лінях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необмеженою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розчинністю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компонентів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твердому стані?</a:t>
            </a:r>
            <a:endParaRPr sz="1000">
              <a:latin typeface="Times New Roman"/>
              <a:cs typeface="Times New Roman"/>
            </a:endParaRPr>
          </a:p>
          <a:p>
            <a:pPr marL="238760" marR="326390" indent="-226695">
              <a:lnSpc>
                <a:spcPts val="1150"/>
              </a:lnSpc>
              <a:spcBef>
                <a:spcPts val="5"/>
              </a:spcBef>
              <a:buAutoNum type="arabicPeriod" startAt="3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мають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криві</a:t>
            </a:r>
            <a:r>
              <a:rPr sz="1000" spc="-5" dirty="0">
                <a:latin typeface="Times New Roman"/>
                <a:cs typeface="Times New Roman"/>
              </a:rPr>
              <a:t> охолодження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характерних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необмеженою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розчинністю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компонентів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твердому стані?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34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визначити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5" dirty="0">
                <a:latin typeface="Times New Roman"/>
                <a:cs typeface="Times New Roman"/>
              </a:rPr>
              <a:t> діаграмою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 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будь-якій</a:t>
            </a:r>
            <a:r>
              <a:rPr sz="1000" dirty="0">
                <a:latin typeface="Times New Roman"/>
                <a:cs typeface="Times New Roman"/>
              </a:rPr>
              <a:t> температурі</a:t>
            </a:r>
            <a:r>
              <a:rPr sz="1000" spc="-5" dirty="0">
                <a:latin typeface="Times New Roman"/>
                <a:cs typeface="Times New Roman"/>
              </a:rPr>
              <a:t> 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будь-якого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endParaRPr sz="1000">
              <a:latin typeface="Times New Roman"/>
              <a:cs typeface="Times New Roman"/>
            </a:endParaRPr>
          </a:p>
          <a:p>
            <a:pPr marL="238760">
              <a:lnSpc>
                <a:spcPts val="1150"/>
              </a:lnSpc>
            </a:pPr>
            <a:r>
              <a:rPr sz="1000" dirty="0">
                <a:latin typeface="Times New Roman"/>
                <a:cs typeface="Times New Roman"/>
              </a:rPr>
              <a:t>даної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системи?</a:t>
            </a:r>
            <a:endParaRPr sz="1000">
              <a:latin typeface="Times New Roman"/>
              <a:cs typeface="Times New Roman"/>
            </a:endParaRPr>
          </a:p>
          <a:p>
            <a:pPr marL="238760" marR="60960" indent="-226695">
              <a:lnSpc>
                <a:spcPts val="1150"/>
              </a:lnSpc>
              <a:spcBef>
                <a:spcPts val="50"/>
              </a:spcBef>
              <a:buAutoNum type="arabicPeriod" startAt="3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визначити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кількісне співвідношення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</a:t>
            </a:r>
            <a:r>
              <a:rPr sz="1000" dirty="0">
                <a:latin typeface="Times New Roman"/>
                <a:cs typeface="Times New Roman"/>
              </a:rPr>
              <a:t> 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діаграмою 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будь-якій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температурі</a:t>
            </a:r>
            <a:r>
              <a:rPr sz="1000" spc="-5" dirty="0">
                <a:latin typeface="Times New Roman"/>
                <a:cs typeface="Times New Roman"/>
              </a:rPr>
              <a:t> для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будь-якого сплаву </a:t>
            </a:r>
            <a:r>
              <a:rPr sz="1000" dirty="0">
                <a:latin typeface="Times New Roman"/>
                <a:cs typeface="Times New Roman"/>
              </a:rPr>
              <a:t>даної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системи?</a:t>
            </a:r>
            <a:endParaRPr sz="1000">
              <a:latin typeface="Times New Roman"/>
              <a:cs typeface="Times New Roman"/>
            </a:endParaRPr>
          </a:p>
          <a:p>
            <a:pPr marL="238760" marR="145415" indent="-226695">
              <a:lnSpc>
                <a:spcPts val="1150"/>
              </a:lnSpc>
              <a:spcBef>
                <a:spcPts val="5"/>
              </a:spcBef>
              <a:buAutoNum type="arabicPeriod" startAt="3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Скільки</a:t>
            </a:r>
            <a:r>
              <a:rPr sz="1000" dirty="0">
                <a:latin typeface="Times New Roman"/>
                <a:cs typeface="Times New Roman"/>
              </a:rPr>
              <a:t> компонентів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фаз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містіть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відсутністю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твердому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37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лінях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відсутністю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розчинності</a:t>
            </a:r>
            <a:endParaRPr sz="1000">
              <a:latin typeface="Times New Roman"/>
              <a:cs typeface="Times New Roman"/>
            </a:endParaRPr>
          </a:p>
          <a:p>
            <a:pPr marL="238760">
              <a:lnSpc>
                <a:spcPts val="1150"/>
              </a:lnSpc>
            </a:pPr>
            <a:r>
              <a:rPr sz="1000" dirty="0">
                <a:latin typeface="Times New Roman"/>
                <a:cs typeface="Times New Roman"/>
              </a:rPr>
              <a:t>компонентів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стані?</a:t>
            </a:r>
            <a:endParaRPr sz="1000">
              <a:latin typeface="Times New Roman"/>
              <a:cs typeface="Times New Roman"/>
            </a:endParaRPr>
          </a:p>
          <a:p>
            <a:pPr marL="238760" marR="79375" indent="-226695">
              <a:lnSpc>
                <a:spcPts val="1150"/>
              </a:lnSpc>
              <a:spcBef>
                <a:spcPts val="55"/>
              </a:spcBef>
              <a:buAutoNum type="arabicPeriod" startAt="40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сплави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 основних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відсутністю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40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 евтектика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евтектичний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40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ділянки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присутні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переходу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евтектичного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рідкого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твердий?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R="267335" algn="ctr">
              <a:lnSpc>
                <a:spcPct val="100000"/>
              </a:lnSpc>
              <a:spcBef>
                <a:spcPts val="960"/>
              </a:spcBef>
            </a:pPr>
            <a:r>
              <a:rPr sz="1000" dirty="0">
                <a:latin typeface="Times New Roman"/>
                <a:cs typeface="Times New Roman"/>
              </a:rPr>
              <a:t>39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0527" y="516889"/>
            <a:ext cx="5382260" cy="2437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15265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4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складові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містить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 доевтектичного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4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складові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містить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евтектичного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сплаву?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4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складові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містить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заевтектичного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сплаву?</a:t>
            </a:r>
            <a:endParaRPr sz="1000">
              <a:latin typeface="Times New Roman"/>
              <a:cs typeface="Times New Roman"/>
            </a:endParaRPr>
          </a:p>
          <a:p>
            <a:pPr marL="238760" marR="702310" indent="-226695">
              <a:lnSpc>
                <a:spcPts val="1150"/>
              </a:lnSpc>
              <a:spcBef>
                <a:spcPts val="55"/>
              </a:spcBef>
              <a:buAutoNum type="arabicPeriod" startAt="4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Скільки </a:t>
            </a:r>
            <a:r>
              <a:rPr sz="1000" dirty="0">
                <a:latin typeface="Times New Roman"/>
                <a:cs typeface="Times New Roman"/>
              </a:rPr>
              <a:t>компонентів та </a:t>
            </a:r>
            <a:r>
              <a:rPr sz="1000" spc="-5" dirty="0">
                <a:latin typeface="Times New Roman"/>
                <a:cs typeface="Times New Roman"/>
              </a:rPr>
              <a:t>фаз містіть сплав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обмеженою розчинністю </a:t>
            </a:r>
            <a:r>
              <a:rPr sz="1000" dirty="0">
                <a:latin typeface="Times New Roman"/>
                <a:cs typeface="Times New Roman"/>
              </a:rPr>
              <a:t>компонентів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твердому стані?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4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процеси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протікають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лінях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обмеженою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розчинністю</a:t>
            </a:r>
            <a:endParaRPr sz="1000">
              <a:latin typeface="Times New Roman"/>
              <a:cs typeface="Times New Roman"/>
            </a:endParaRPr>
          </a:p>
          <a:p>
            <a:pPr marL="238760">
              <a:lnSpc>
                <a:spcPts val="1150"/>
              </a:lnSpc>
            </a:pPr>
            <a:r>
              <a:rPr sz="1000" dirty="0">
                <a:latin typeface="Times New Roman"/>
                <a:cs typeface="Times New Roman"/>
              </a:rPr>
              <a:t>компонентів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стані?</a:t>
            </a:r>
            <a:endParaRPr sz="1000">
              <a:latin typeface="Times New Roman"/>
              <a:cs typeface="Times New Roman"/>
            </a:endParaRPr>
          </a:p>
          <a:p>
            <a:pPr marL="238760" marR="5080" indent="-226695">
              <a:lnSpc>
                <a:spcPts val="1150"/>
              </a:lnSpc>
              <a:spcBef>
                <a:spcPts val="55"/>
              </a:spcBef>
              <a:buAutoNum type="arabicPeriod" startAt="48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сплави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обмеженою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 startAt="48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Проаналізуйте</a:t>
            </a:r>
            <a:r>
              <a:rPr sz="1000" dirty="0">
                <a:latin typeface="Times New Roman"/>
                <a:cs typeface="Times New Roman"/>
              </a:rPr>
              <a:t> діаграму </a:t>
            </a:r>
            <a:r>
              <a:rPr sz="1000" spc="-5" dirty="0">
                <a:latin typeface="Times New Roman"/>
                <a:cs typeface="Times New Roman"/>
              </a:rPr>
              <a:t>стану сплавів,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утворюють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хімічні сполуки.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48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 змінна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гранична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розчинність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компонентів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 одного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одному?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48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Проаналізуйте</a:t>
            </a:r>
            <a:r>
              <a:rPr sz="1000" dirty="0">
                <a:latin typeface="Times New Roman"/>
                <a:cs typeface="Times New Roman"/>
              </a:rPr>
              <a:t> діаграму</a:t>
            </a:r>
            <a:r>
              <a:rPr sz="1000" spc="-5" dirty="0">
                <a:latin typeface="Times New Roman"/>
                <a:cs typeface="Times New Roman"/>
              </a:rPr>
              <a:t> стану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які зазнають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фазові перетворення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твердому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48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сплаву, </a:t>
            </a:r>
            <a:r>
              <a:rPr sz="1000" dirty="0">
                <a:latin typeface="Times New Roman"/>
                <a:cs typeface="Times New Roman"/>
              </a:rPr>
              <a:t>що </a:t>
            </a:r>
            <a:r>
              <a:rPr sz="1000" spc="-5" dirty="0">
                <a:latin typeface="Times New Roman"/>
                <a:cs typeface="Times New Roman"/>
              </a:rPr>
              <a:t>зазнає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фазових перетворень</a:t>
            </a:r>
            <a:r>
              <a:rPr sz="1000" dirty="0">
                <a:latin typeface="Times New Roman"/>
                <a:cs typeface="Times New Roman"/>
              </a:rPr>
              <a:t> у </a:t>
            </a:r>
            <a:r>
              <a:rPr sz="1000" spc="-5" dirty="0">
                <a:latin typeface="Times New Roman"/>
                <a:cs typeface="Times New Roman"/>
              </a:rPr>
              <a:t>твердому стані.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48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зв’язок між змінами властивостей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виглядом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їх діаграм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стану.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40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91" y="2626101"/>
            <a:ext cx="5787390" cy="735647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3460750" marR="6350" indent="-474345">
              <a:lnSpc>
                <a:spcPts val="1839"/>
              </a:lnSpc>
              <a:spcBef>
                <a:spcPts val="229"/>
              </a:spcBef>
            </a:pPr>
            <a:r>
              <a:rPr sz="1600" b="1" dirty="0">
                <a:latin typeface="Times New Roman"/>
                <a:cs typeface="Times New Roman"/>
              </a:rPr>
              <a:t>3.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МЕТОДИ</a:t>
            </a:r>
            <a:r>
              <a:rPr sz="1600" b="1" spc="-3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ДОСЛІДЖЕННЯ </a:t>
            </a:r>
            <a:r>
              <a:rPr sz="1600" b="1" spc="-38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МЕТАЛІВ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ТА</a:t>
            </a:r>
            <a:r>
              <a:rPr sz="1600" b="1" spc="-3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СПЛАВІВ</a:t>
            </a:r>
            <a:endParaRPr sz="16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1360"/>
              </a:spcBef>
            </a:pPr>
            <a:r>
              <a:rPr sz="1200" dirty="0">
                <a:latin typeface="Times New Roman"/>
                <a:cs typeface="Times New Roman"/>
              </a:rPr>
              <a:t>Метали </a:t>
            </a:r>
            <a:r>
              <a:rPr sz="1200" spc="-5" dirty="0">
                <a:latin typeface="Times New Roman"/>
                <a:cs typeface="Times New Roman"/>
              </a:rPr>
              <a:t>та сплави мають </a:t>
            </a:r>
            <a:r>
              <a:rPr sz="1200" dirty="0">
                <a:latin typeface="Times New Roman"/>
                <a:cs typeface="Times New Roman"/>
              </a:rPr>
              <a:t>різноманітні </a:t>
            </a:r>
            <a:r>
              <a:rPr sz="1200" spc="-5" dirty="0">
                <a:latin typeface="Times New Roman"/>
                <a:cs typeface="Times New Roman"/>
              </a:rPr>
              <a:t>властивості. </a:t>
            </a:r>
            <a:r>
              <a:rPr sz="1200" dirty="0">
                <a:latin typeface="Times New Roman"/>
                <a:cs typeface="Times New Roman"/>
              </a:rPr>
              <a:t>Використовуючи один метод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дослідження металів, неможливо отримати інформацію про всі властивості, тому вико-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ристовують </a:t>
            </a:r>
            <a:r>
              <a:rPr sz="1200" dirty="0">
                <a:latin typeface="Times New Roman"/>
                <a:cs typeface="Times New Roman"/>
              </a:rPr>
              <a:t>кілька </a:t>
            </a:r>
            <a:r>
              <a:rPr sz="1200" spc="-5" dirty="0">
                <a:latin typeface="Times New Roman"/>
                <a:cs typeface="Times New Roman"/>
              </a:rPr>
              <a:t>методів аналізу.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11150" marR="6985" lvl="1" indent="-311150" algn="r">
              <a:lnSpc>
                <a:spcPct val="100000"/>
              </a:lnSpc>
              <a:spcBef>
                <a:spcPts val="815"/>
              </a:spcBef>
              <a:buAutoNum type="arabicPeriod"/>
              <a:tabLst>
                <a:tab pos="3111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ВСТАНОВЛЕННЯ</a:t>
            </a:r>
            <a:r>
              <a:rPr sz="1400" b="1" spc="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ХІМІЧНОГО</a:t>
            </a:r>
            <a:r>
              <a:rPr sz="1400" b="1" spc="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СКЛАДУ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Times New Roman"/>
              <a:buAutoNum type="arabicPeriod"/>
            </a:pPr>
            <a:endParaRPr sz="145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хімічного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використовуються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методи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кількісного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аналізу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потрібно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точності, то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спектральний аналіз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1000" marR="6350" lvl="2" indent="-381000" algn="r">
              <a:lnSpc>
                <a:spcPct val="100000"/>
              </a:lnSpc>
              <a:spcBef>
                <a:spcPts val="855"/>
              </a:spcBef>
              <a:buAutoNum type="arabicPeriod"/>
              <a:tabLst>
                <a:tab pos="381000" algn="l"/>
              </a:tabLst>
            </a:pPr>
            <a:r>
              <a:rPr sz="1200" b="1" dirty="0">
                <a:latin typeface="Times New Roman"/>
                <a:cs typeface="Times New Roman"/>
              </a:rPr>
              <a:t>КІЛЬКІСНИЙ</a:t>
            </a:r>
            <a:r>
              <a:rPr sz="1200" b="1" spc="-5" dirty="0">
                <a:latin typeface="Times New Roman"/>
                <a:cs typeface="Times New Roman"/>
              </a:rPr>
              <a:t> АНАЛІЗ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i="1" dirty="0">
                <a:latin typeface="Times New Roman"/>
                <a:cs typeface="Times New Roman"/>
              </a:rPr>
              <a:t>Кількісний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аналіз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буває: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гравіметричний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(ваговий);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1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титриметричний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(об’ємний).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12845">
              <a:lnSpc>
                <a:spcPct val="100000"/>
              </a:lnSpc>
              <a:spcBef>
                <a:spcPts val="860"/>
              </a:spcBef>
            </a:pPr>
            <a:r>
              <a:rPr sz="1200" b="1" i="1" dirty="0">
                <a:latin typeface="Times New Roman"/>
                <a:cs typeface="Times New Roman"/>
              </a:rPr>
              <a:t>ГРАВІМЕТРИЧНИЙ</a:t>
            </a:r>
            <a:r>
              <a:rPr sz="1200" b="1" i="1" spc="-7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АНАЛІЗ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Гравіметричний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аналізу заснований на встановлення </a:t>
            </a:r>
            <a:r>
              <a:rPr sz="1200" dirty="0">
                <a:latin typeface="Times New Roman"/>
                <a:cs typeface="Times New Roman"/>
              </a:rPr>
              <a:t>речовини після </a:t>
            </a:r>
            <a:r>
              <a:rPr sz="1200" spc="-5" dirty="0">
                <a:latin typeface="Times New Roman"/>
                <a:cs typeface="Times New Roman"/>
              </a:rPr>
              <a:t>взаємо- </a:t>
            </a:r>
            <a:r>
              <a:rPr sz="1200" dirty="0">
                <a:latin typeface="Times New Roman"/>
                <a:cs typeface="Times New Roman"/>
              </a:rPr>
              <a:t> дії з </a:t>
            </a:r>
            <a:r>
              <a:rPr sz="1200" spc="-5" dirty="0">
                <a:latin typeface="Times New Roman"/>
                <a:cs typeface="Times New Roman"/>
              </a:rPr>
              <a:t>розчином речовини </a:t>
            </a:r>
            <a:r>
              <a:rPr sz="1200" dirty="0">
                <a:latin typeface="Times New Roman"/>
                <a:cs typeface="Times New Roman"/>
              </a:rPr>
              <a:t>в ході </a:t>
            </a:r>
            <a:r>
              <a:rPr sz="1200" spc="-5" dirty="0">
                <a:latin typeface="Times New Roman"/>
                <a:cs typeface="Times New Roman"/>
              </a:rPr>
              <a:t>хімічної реакції. Об’ємний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аналізу заснований на </a:t>
            </a:r>
            <a:r>
              <a:rPr sz="1200" dirty="0">
                <a:latin typeface="Times New Roman"/>
                <a:cs typeface="Times New Roman"/>
              </a:rPr>
              <a:t> законі</a:t>
            </a:r>
            <a:r>
              <a:rPr sz="1200" spc="-5" dirty="0">
                <a:latin typeface="Times New Roman"/>
                <a:cs typeface="Times New Roman"/>
              </a:rPr>
              <a:t> еквівалентів.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Гравіметричний </a:t>
            </a:r>
            <a:r>
              <a:rPr sz="1200" i="1" dirty="0">
                <a:latin typeface="Times New Roman"/>
                <a:cs typeface="Times New Roman"/>
              </a:rPr>
              <a:t>аналіз </a:t>
            </a:r>
            <a:r>
              <a:rPr sz="1200" spc="-5" dirty="0">
                <a:latin typeface="Times New Roman"/>
                <a:cs typeface="Times New Roman"/>
              </a:rPr>
              <a:t>(гравіметрія, ваговій аналіз)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метод </a:t>
            </a:r>
            <a:r>
              <a:rPr sz="1200" dirty="0">
                <a:latin typeface="Times New Roman"/>
                <a:cs typeface="Times New Roman"/>
              </a:rPr>
              <a:t>кількісного </a:t>
            </a:r>
            <a:r>
              <a:rPr sz="1200" spc="-5" dirty="0">
                <a:latin typeface="Times New Roman"/>
                <a:cs typeface="Times New Roman"/>
              </a:rPr>
              <a:t>хімічного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аналізу, заснований на точному вимірі маси речовини. </a:t>
            </a:r>
            <a:r>
              <a:rPr sz="1200" dirty="0">
                <a:latin typeface="Times New Roman"/>
                <a:cs typeface="Times New Roman"/>
              </a:rPr>
              <a:t>Використовує закон </a:t>
            </a:r>
            <a:r>
              <a:rPr sz="1200" spc="-5" dirty="0">
                <a:latin typeface="Times New Roman"/>
                <a:cs typeface="Times New Roman"/>
              </a:rPr>
              <a:t>збереження </a:t>
            </a:r>
            <a:r>
              <a:rPr sz="1200" dirty="0">
                <a:latin typeface="Times New Roman"/>
                <a:cs typeface="Times New Roman"/>
              </a:rPr>
              <a:t> маси </a:t>
            </a:r>
            <a:r>
              <a:rPr sz="1200" spc="-5" dirty="0">
                <a:latin typeface="Times New Roman"/>
                <a:cs typeface="Times New Roman"/>
              </a:rPr>
              <a:t>речовин при </a:t>
            </a:r>
            <a:r>
              <a:rPr sz="1200" dirty="0">
                <a:latin typeface="Times New Roman"/>
                <a:cs typeface="Times New Roman"/>
              </a:rPr>
              <a:t>хімічних </a:t>
            </a:r>
            <a:r>
              <a:rPr sz="1200" spc="-5" dirty="0">
                <a:latin typeface="Times New Roman"/>
                <a:cs typeface="Times New Roman"/>
              </a:rPr>
              <a:t>перетвореннях. </a:t>
            </a:r>
            <a:r>
              <a:rPr sz="1200" dirty="0">
                <a:latin typeface="Times New Roman"/>
                <a:cs typeface="Times New Roman"/>
              </a:rPr>
              <a:t>Він зіграв </a:t>
            </a:r>
            <a:r>
              <a:rPr sz="1200" spc="-5" dirty="0">
                <a:latin typeface="Times New Roman"/>
                <a:cs typeface="Times New Roman"/>
              </a:rPr>
              <a:t>велику </a:t>
            </a:r>
            <a:r>
              <a:rPr sz="1200" dirty="0">
                <a:latin typeface="Times New Roman"/>
                <a:cs typeface="Times New Roman"/>
              </a:rPr>
              <a:t>роль у </a:t>
            </a:r>
            <a:r>
              <a:rPr sz="1200" spc="-5" dirty="0">
                <a:latin typeface="Times New Roman"/>
                <a:cs typeface="Times New Roman"/>
              </a:rPr>
              <a:t>формулюванні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кону сталості складу </a:t>
            </a:r>
            <a:r>
              <a:rPr sz="1200" dirty="0">
                <a:latin typeface="Times New Roman"/>
                <a:cs typeface="Times New Roman"/>
              </a:rPr>
              <a:t>хімічних </a:t>
            </a:r>
            <a:r>
              <a:rPr sz="1200" spc="-5" dirty="0">
                <a:latin typeface="Times New Roman"/>
                <a:cs typeface="Times New Roman"/>
              </a:rPr>
              <a:t>сполук, закону кратних </a:t>
            </a:r>
            <a:r>
              <a:rPr sz="1200" dirty="0">
                <a:latin typeface="Times New Roman"/>
                <a:cs typeface="Times New Roman"/>
              </a:rPr>
              <a:t>відносин, </a:t>
            </a:r>
            <a:r>
              <a:rPr sz="1200" spc="-5" dirty="0">
                <a:latin typeface="Times New Roman"/>
                <a:cs typeface="Times New Roman"/>
              </a:rPr>
              <a:t>періодичного закону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об’єктів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(гірських</a:t>
            </a:r>
            <a:r>
              <a:rPr sz="1200" dirty="0">
                <a:latin typeface="Times New Roman"/>
                <a:cs typeface="Times New Roman"/>
              </a:rPr>
              <a:t> порід,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мінералів,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та сплавів), якості сировини та готової продукції, змісту кристаліза- </a:t>
            </a:r>
            <a:r>
              <a:rPr sz="1200" dirty="0">
                <a:latin typeface="Times New Roman"/>
                <a:cs typeface="Times New Roman"/>
              </a:rPr>
              <a:t> ційної</a:t>
            </a:r>
            <a:r>
              <a:rPr sz="1200" spc="-5" dirty="0">
                <a:latin typeface="Times New Roman"/>
                <a:cs typeface="Times New Roman"/>
              </a:rPr>
              <a:t> води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солях,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зольності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палива,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переваг гравіметричного </a:t>
            </a:r>
            <a:r>
              <a:rPr sz="1200" spc="-5" dirty="0">
                <a:latin typeface="Times New Roman"/>
                <a:cs typeface="Times New Roman"/>
              </a:rPr>
              <a:t>аналізу відносять високу точність </a:t>
            </a:r>
            <a:r>
              <a:rPr sz="1200" dirty="0">
                <a:latin typeface="Times New Roman"/>
                <a:cs typeface="Times New Roman"/>
              </a:rPr>
              <a:t>(зазвичай </a:t>
            </a:r>
            <a:r>
              <a:rPr sz="1200" spc="-5" dirty="0">
                <a:latin typeface="Times New Roman"/>
                <a:cs typeface="Times New Roman"/>
              </a:rPr>
              <a:t>похибка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0,1...0,2 %) і </a:t>
            </a:r>
            <a:r>
              <a:rPr sz="1200" spc="-5" dirty="0">
                <a:latin typeface="Times New Roman"/>
                <a:cs typeface="Times New Roman"/>
              </a:rPr>
              <a:t>відсутність необхідності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попередньому градуюванні вимірю-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вальних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приладів.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іншого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боку,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проведення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трудомістким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займає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більше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порівнянні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іншими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методами.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10"/>
              </a:spcBef>
            </a:pPr>
            <a:r>
              <a:rPr sz="1000" dirty="0">
                <a:latin typeface="Times New Roman"/>
                <a:cs typeface="Times New Roman"/>
              </a:rPr>
              <a:t>41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6" y="516889"/>
            <a:ext cx="5786755" cy="1847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644265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ТИТРИМЕТРИЧНИЙ</a:t>
            </a:r>
            <a:r>
              <a:rPr sz="1200" b="1" i="1" spc="-7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АНАЛІЗ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Титриметричний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об’ємний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аналіз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титрування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кількісного/масового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аналізу,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часто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використовується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аналітичній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хімії,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заснований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вимірюванні</a:t>
            </a:r>
            <a:endParaRPr sz="1200">
              <a:latin typeface="Times New Roman"/>
              <a:cs typeface="Times New Roman"/>
            </a:endParaRPr>
          </a:p>
          <a:p>
            <a:pPr marL="1896745" marR="50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об’єму розчину реактиву </a:t>
            </a:r>
            <a:r>
              <a:rPr sz="1200" dirty="0">
                <a:latin typeface="Times New Roman"/>
                <a:cs typeface="Times New Roman"/>
              </a:rPr>
              <a:t>точно відомої </a:t>
            </a:r>
            <a:r>
              <a:rPr sz="1200" spc="-5" dirty="0">
                <a:latin typeface="Times New Roman"/>
                <a:cs typeface="Times New Roman"/>
              </a:rPr>
              <a:t>концентрації,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витрачається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реакції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обумовленою речовиною. Тит-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рування </a:t>
            </a:r>
            <a:r>
              <a:rPr sz="1200" dirty="0">
                <a:latin typeface="Times New Roman"/>
                <a:cs typeface="Times New Roman"/>
              </a:rPr>
              <a:t>– процес </a:t>
            </a:r>
            <a:r>
              <a:rPr sz="1200" spc="-5" dirty="0">
                <a:latin typeface="Times New Roman"/>
                <a:cs typeface="Times New Roman"/>
              </a:rPr>
              <a:t>визначення титру досліджуваної сполу-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ки.</a:t>
            </a:r>
            <a:r>
              <a:rPr sz="1200" spc="340" dirty="0">
                <a:latin typeface="Times New Roman"/>
                <a:cs typeface="Times New Roman"/>
              </a:rPr>
              <a:t>  </a:t>
            </a:r>
            <a:r>
              <a:rPr sz="1200" spc="-5" dirty="0">
                <a:latin typeface="Times New Roman"/>
                <a:cs typeface="Times New Roman"/>
              </a:rPr>
              <a:t>Титрування</a:t>
            </a:r>
            <a:r>
              <a:rPr sz="1200" spc="3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проводять   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   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допомогою   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бюретки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74" y="6027665"/>
            <a:ext cx="5787390" cy="39547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36950">
              <a:lnSpc>
                <a:spcPct val="100000"/>
              </a:lnSpc>
              <a:spcBef>
                <a:spcPts val="100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ОПТИКО-ЕМІСІЙНИЙ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АНАЛІЗ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7200"/>
              </a:lnSpc>
            </a:pPr>
            <a:r>
              <a:rPr sz="1200" dirty="0">
                <a:latin typeface="Times New Roman"/>
                <a:cs typeface="Times New Roman"/>
              </a:rPr>
              <a:t>Джерелом світла для </a:t>
            </a:r>
            <a:r>
              <a:rPr sz="1200" i="1" spc="-5" dirty="0">
                <a:latin typeface="Times New Roman"/>
                <a:cs typeface="Times New Roman"/>
              </a:rPr>
              <a:t>оптико-емісійного </a:t>
            </a:r>
            <a:r>
              <a:rPr sz="1200" i="1" dirty="0">
                <a:latin typeface="Times New Roman"/>
                <a:cs typeface="Times New Roman"/>
              </a:rPr>
              <a:t>аналізу </a:t>
            </a:r>
            <a:r>
              <a:rPr sz="1200" dirty="0">
                <a:latin typeface="Times New Roman"/>
                <a:cs typeface="Times New Roman"/>
              </a:rPr>
              <a:t>є плазма електричної іскри або ду-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ги, яку отримують </a:t>
            </a:r>
            <a:r>
              <a:rPr sz="1200" dirty="0">
                <a:latin typeface="Times New Roman"/>
                <a:cs typeface="Times New Roman"/>
              </a:rPr>
              <a:t>за допомогою джерела </a:t>
            </a:r>
            <a:r>
              <a:rPr sz="1200" spc="-5" dirty="0">
                <a:latin typeface="Times New Roman"/>
                <a:cs typeface="Times New Roman"/>
              </a:rPr>
              <a:t>збудження (генератора). Принцип </a:t>
            </a:r>
            <a:r>
              <a:rPr sz="1200" dirty="0">
                <a:latin typeface="Times New Roman"/>
                <a:cs typeface="Times New Roman"/>
              </a:rPr>
              <a:t>заснований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тому, що </a:t>
            </a:r>
            <a:r>
              <a:rPr sz="1200" dirty="0">
                <a:latin typeface="Times New Roman"/>
                <a:cs typeface="Times New Roman"/>
              </a:rPr>
              <a:t>атоми </a:t>
            </a:r>
            <a:r>
              <a:rPr sz="1200" spc="-5" dirty="0">
                <a:latin typeface="Times New Roman"/>
                <a:cs typeface="Times New Roman"/>
              </a:rPr>
              <a:t>кожного елемента можуть випромінювати </a:t>
            </a:r>
            <a:r>
              <a:rPr sz="1200" dirty="0">
                <a:latin typeface="Times New Roman"/>
                <a:cs typeface="Times New Roman"/>
              </a:rPr>
              <a:t>світло </a:t>
            </a:r>
            <a:r>
              <a:rPr sz="1200" spc="-5" dirty="0">
                <a:latin typeface="Times New Roman"/>
                <a:cs typeface="Times New Roman"/>
              </a:rPr>
              <a:t>певних довжин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хвиль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спектральні лінії, </a:t>
            </a:r>
            <a:r>
              <a:rPr sz="1200" spc="-5" dirty="0">
                <a:latin typeface="Times New Roman"/>
                <a:cs typeface="Times New Roman"/>
              </a:rPr>
              <a:t>причому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 довжини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хвиль </a:t>
            </a:r>
            <a:r>
              <a:rPr sz="1200" dirty="0">
                <a:latin typeface="Times New Roman"/>
                <a:cs typeface="Times New Roman"/>
              </a:rPr>
              <a:t>різні для</a:t>
            </a:r>
            <a:r>
              <a:rPr sz="1200" spc="-5" dirty="0">
                <a:latin typeface="Times New Roman"/>
                <a:cs typeface="Times New Roman"/>
              </a:rPr>
              <a:t> різних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7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Для того </a:t>
            </a:r>
            <a:r>
              <a:rPr sz="1200" dirty="0">
                <a:latin typeface="Times New Roman"/>
                <a:cs typeface="Times New Roman"/>
              </a:rPr>
              <a:t>щоб атоми </a:t>
            </a:r>
            <a:r>
              <a:rPr sz="1200" spc="-5" dirty="0">
                <a:latin typeface="Times New Roman"/>
                <a:cs typeface="Times New Roman"/>
              </a:rPr>
              <a:t>почали випромінювати світло,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необхідно збудити електрич-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 розрядом. </a:t>
            </a:r>
            <a:r>
              <a:rPr sz="1200" dirty="0">
                <a:latin typeface="Times New Roman"/>
                <a:cs typeface="Times New Roman"/>
              </a:rPr>
              <a:t>Електричний розряд 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іскри в </a:t>
            </a:r>
            <a:r>
              <a:rPr sz="1200" spc="-5" dirty="0">
                <a:latin typeface="Times New Roman"/>
                <a:cs typeface="Times New Roman"/>
              </a:rPr>
              <a:t>атмосфері аргону здатний </a:t>
            </a:r>
            <a:r>
              <a:rPr sz="1200" dirty="0">
                <a:latin typeface="Times New Roman"/>
                <a:cs typeface="Times New Roman"/>
              </a:rPr>
              <a:t>збудити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велику кількість елементів. Досягається </a:t>
            </a:r>
            <a:r>
              <a:rPr sz="1200" dirty="0">
                <a:latin typeface="Times New Roman"/>
                <a:cs typeface="Times New Roman"/>
              </a:rPr>
              <a:t>високотемпературна </a:t>
            </a:r>
            <a:r>
              <a:rPr sz="1200" spc="-5" dirty="0">
                <a:latin typeface="Times New Roman"/>
                <a:cs typeface="Times New Roman"/>
              </a:rPr>
              <a:t>(понад </a:t>
            </a:r>
            <a:r>
              <a:rPr sz="1200" dirty="0">
                <a:latin typeface="Times New Roman"/>
                <a:cs typeface="Times New Roman"/>
              </a:rPr>
              <a:t>10000 </a:t>
            </a:r>
            <a:r>
              <a:rPr sz="1200" spc="-5" dirty="0">
                <a:latin typeface="Times New Roman"/>
                <a:cs typeface="Times New Roman"/>
              </a:rPr>
              <a:t>К) </a:t>
            </a:r>
            <a:r>
              <a:rPr sz="1200" dirty="0">
                <a:latin typeface="Times New Roman"/>
                <a:cs typeface="Times New Roman"/>
              </a:rPr>
              <a:t>плазма,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здатна</a:t>
            </a:r>
            <a:r>
              <a:rPr sz="1200" spc="-5" dirty="0">
                <a:latin typeface="Times New Roman"/>
                <a:cs typeface="Times New Roman"/>
              </a:rPr>
              <a:t> збудити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навіть</a:t>
            </a:r>
            <a:r>
              <a:rPr sz="1200" dirty="0">
                <a:latin typeface="Times New Roman"/>
                <a:cs typeface="Times New Roman"/>
              </a:rPr>
              <a:t> такий</a:t>
            </a:r>
            <a:r>
              <a:rPr sz="1200" spc="-5" dirty="0">
                <a:latin typeface="Times New Roman"/>
                <a:cs typeface="Times New Roman"/>
              </a:rPr>
              <a:t> елемент,</a:t>
            </a:r>
            <a:r>
              <a:rPr sz="1200" dirty="0">
                <a:latin typeface="Times New Roman"/>
                <a:cs typeface="Times New Roman"/>
              </a:rPr>
              <a:t> як</a:t>
            </a:r>
            <a:r>
              <a:rPr sz="1200" spc="-5" dirty="0">
                <a:latin typeface="Times New Roman"/>
                <a:cs typeface="Times New Roman"/>
              </a:rPr>
              <a:t> азот.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4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іскровому штативі між вольфрамовим електродом та досліджуваним </a:t>
            </a:r>
            <a:r>
              <a:rPr sz="1200" dirty="0">
                <a:latin typeface="Times New Roman"/>
                <a:cs typeface="Times New Roman"/>
              </a:rPr>
              <a:t>зразком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никають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іскри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частотою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1000 </a:t>
            </a:r>
            <a:r>
              <a:rPr sz="1200" spc="-5" dirty="0">
                <a:latin typeface="Times New Roman"/>
                <a:cs typeface="Times New Roman"/>
              </a:rPr>
              <a:t>Гц.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Іскровий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стіл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світловий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канал,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якому одержаний світловий </a:t>
            </a:r>
            <a:r>
              <a:rPr sz="1200" dirty="0">
                <a:latin typeface="Times New Roman"/>
                <a:cs typeface="Times New Roman"/>
              </a:rPr>
              <a:t>сигнал </a:t>
            </a:r>
            <a:r>
              <a:rPr sz="1200" spc="-5" dirty="0">
                <a:latin typeface="Times New Roman"/>
                <a:cs typeface="Times New Roman"/>
              </a:rPr>
              <a:t>потрапляє </a:t>
            </a:r>
            <a:r>
              <a:rPr sz="1200" dirty="0">
                <a:latin typeface="Times New Roman"/>
                <a:cs typeface="Times New Roman"/>
              </a:rPr>
              <a:t>в оптичну </a:t>
            </a:r>
            <a:r>
              <a:rPr sz="1200" spc="-5" dirty="0">
                <a:latin typeface="Times New Roman"/>
                <a:cs typeface="Times New Roman"/>
              </a:rPr>
              <a:t>систему. Сучасна оптична </a:t>
            </a:r>
            <a:r>
              <a:rPr sz="1200" dirty="0">
                <a:latin typeface="Times New Roman"/>
                <a:cs typeface="Times New Roman"/>
              </a:rPr>
              <a:t>сис-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3.2)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виконана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схемою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Пашена-Рунге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(названо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честь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німецьких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вчених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Ф.</a:t>
            </a:r>
            <a:r>
              <a:rPr sz="1200" spc="-5" dirty="0">
                <a:latin typeface="Times New Roman"/>
                <a:cs typeface="Times New Roman"/>
              </a:rPr>
              <a:t> Пашена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Рунге),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якій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використовується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увігнута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дифракційна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решітка,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40"/>
              </a:lnSpc>
            </a:pPr>
            <a:r>
              <a:rPr sz="1200" dirty="0">
                <a:latin typeface="Times New Roman"/>
                <a:cs typeface="Times New Roman"/>
              </a:rPr>
              <a:t>найдена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американським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фізиком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Роуландом.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73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Спектральна </a:t>
            </a:r>
            <a:r>
              <a:rPr sz="1200" dirty="0">
                <a:latin typeface="Times New Roman"/>
                <a:cs typeface="Times New Roman"/>
              </a:rPr>
              <a:t>роздільна здатність </a:t>
            </a:r>
            <a:r>
              <a:rPr sz="1200" spc="-5" dirty="0">
                <a:latin typeface="Times New Roman"/>
                <a:cs typeface="Times New Roman"/>
              </a:rPr>
              <a:t>оптичної </a:t>
            </a:r>
            <a:r>
              <a:rPr sz="1200" dirty="0">
                <a:latin typeface="Times New Roman"/>
                <a:cs typeface="Times New Roman"/>
              </a:rPr>
              <a:t>системи </a:t>
            </a:r>
            <a:r>
              <a:rPr sz="1200" spc="-5" dirty="0">
                <a:latin typeface="Times New Roman"/>
                <a:cs typeface="Times New Roman"/>
              </a:rPr>
              <a:t>залежить від </a:t>
            </a:r>
            <a:r>
              <a:rPr sz="1200" dirty="0">
                <a:latin typeface="Times New Roman"/>
                <a:cs typeface="Times New Roman"/>
              </a:rPr>
              <a:t>фокальної </a:t>
            </a:r>
            <a:r>
              <a:rPr sz="1200" spc="-5" dirty="0">
                <a:latin typeface="Times New Roman"/>
                <a:cs typeface="Times New Roman"/>
              </a:rPr>
              <a:t>відста-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ні, </a:t>
            </a:r>
            <a:r>
              <a:rPr sz="1200" dirty="0">
                <a:latin typeface="Times New Roman"/>
                <a:cs typeface="Times New Roman"/>
              </a:rPr>
              <a:t>кількості штрихів використовуваної дифракційної </a:t>
            </a:r>
            <a:r>
              <a:rPr sz="1200" spc="-5" dirty="0">
                <a:latin typeface="Times New Roman"/>
                <a:cs typeface="Times New Roman"/>
              </a:rPr>
              <a:t>решітки, </a:t>
            </a:r>
            <a:r>
              <a:rPr sz="1200" dirty="0">
                <a:latin typeface="Times New Roman"/>
                <a:cs typeface="Times New Roman"/>
              </a:rPr>
              <a:t>параметра </a:t>
            </a:r>
            <a:r>
              <a:rPr sz="1200" spc="-5" dirty="0">
                <a:latin typeface="Times New Roman"/>
                <a:cs typeface="Times New Roman"/>
              </a:rPr>
              <a:t>лінійної </a:t>
            </a:r>
            <a:r>
              <a:rPr sz="1200" dirty="0">
                <a:latin typeface="Times New Roman"/>
                <a:cs typeface="Times New Roman"/>
              </a:rPr>
              <a:t>дис-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персії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кваліфікованого виконання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юстування</a:t>
            </a:r>
            <a:r>
              <a:rPr sz="1200" dirty="0">
                <a:latin typeface="Times New Roman"/>
                <a:cs typeface="Times New Roman"/>
              </a:rPr>
              <a:t> всіх</a:t>
            </a:r>
            <a:r>
              <a:rPr sz="1200" spc="-5" dirty="0">
                <a:latin typeface="Times New Roman"/>
                <a:cs typeface="Times New Roman"/>
              </a:rPr>
              <a:t> оптичних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42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591808" y="2331208"/>
            <a:ext cx="39020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3.1),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заповненої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титрантом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нульової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позначки.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591806" y="2506467"/>
            <a:ext cx="3902710" cy="38290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>
              <a:lnSpc>
                <a:spcPts val="1370"/>
              </a:lnSpc>
              <a:spcBef>
                <a:spcPts val="200"/>
              </a:spcBef>
            </a:pP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кількістю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робочого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розчину,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пішов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титрування,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розраховують результати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140954" y="3337806"/>
            <a:ext cx="2352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3.1.2.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СПЕКТРАЛЬНИЙ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АНАЛІЗ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91805" y="3731759"/>
            <a:ext cx="3902075" cy="136461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indent="287655" algn="just">
              <a:lnSpc>
                <a:spcPct val="90300"/>
              </a:lnSpc>
              <a:spcBef>
                <a:spcPts val="240"/>
              </a:spcBef>
            </a:pPr>
            <a:r>
              <a:rPr sz="1200" i="1" spc="-5" dirty="0">
                <a:latin typeface="Times New Roman"/>
                <a:cs typeface="Times New Roman"/>
              </a:rPr>
              <a:t>Спектральний</a:t>
            </a:r>
            <a:r>
              <a:rPr sz="1200" i="1" dirty="0">
                <a:latin typeface="Times New Roman"/>
                <a:cs typeface="Times New Roman"/>
              </a:rPr>
              <a:t> аналіз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заснований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розкладанні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дослідженні </a:t>
            </a:r>
            <a:r>
              <a:rPr sz="1200" dirty="0">
                <a:latin typeface="Times New Roman"/>
                <a:cs typeface="Times New Roman"/>
              </a:rPr>
              <a:t>спектра </a:t>
            </a:r>
            <a:r>
              <a:rPr sz="1200" spc="-5" dirty="0">
                <a:latin typeface="Times New Roman"/>
                <a:cs typeface="Times New Roman"/>
              </a:rPr>
              <a:t>електричної дуги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іскри, яка штуч-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</a:t>
            </a:r>
            <a:r>
              <a:rPr sz="1200" dirty="0">
                <a:latin typeface="Times New Roman"/>
                <a:cs typeface="Times New Roman"/>
              </a:rPr>
              <a:t> створюється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електродом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досліджува-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 металом.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Промінь світла </a:t>
            </a:r>
            <a:r>
              <a:rPr sz="1200" spc="-5" dirty="0">
                <a:latin typeface="Times New Roman"/>
                <a:cs typeface="Times New Roman"/>
              </a:rPr>
              <a:t>від дуги переломлюється </a:t>
            </a:r>
            <a:r>
              <a:rPr sz="1200" dirty="0">
                <a:latin typeface="Times New Roman"/>
                <a:cs typeface="Times New Roman"/>
              </a:rPr>
              <a:t>через призми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розкладається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спектру,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dirty="0">
                <a:latin typeface="Times New Roman"/>
                <a:cs typeface="Times New Roman"/>
              </a:rPr>
              <a:t> спостерігається </a:t>
            </a:r>
            <a:r>
              <a:rPr sz="1200" spc="-5" dirty="0">
                <a:latin typeface="Times New Roman"/>
                <a:cs typeface="Times New Roman"/>
              </a:rPr>
              <a:t>через </a:t>
            </a:r>
            <a:r>
              <a:rPr sz="1200" dirty="0">
                <a:latin typeface="Times New Roman"/>
                <a:cs typeface="Times New Roman"/>
              </a:rPr>
              <a:t> окуляр. Колір </a:t>
            </a:r>
            <a:r>
              <a:rPr sz="1200" spc="-5" dirty="0">
                <a:latin typeface="Times New Roman"/>
                <a:cs typeface="Times New Roman"/>
              </a:rPr>
              <a:t>та концентрація </a:t>
            </a:r>
            <a:r>
              <a:rPr sz="1200" dirty="0">
                <a:latin typeface="Times New Roman"/>
                <a:cs typeface="Times New Roman"/>
              </a:rPr>
              <a:t>ліній спектра </a:t>
            </a:r>
            <a:r>
              <a:rPr sz="1200" spc="-5" dirty="0">
                <a:latin typeface="Times New Roman"/>
                <a:cs typeface="Times New Roman"/>
              </a:rPr>
              <a:t>дозволяють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визначити </a:t>
            </a:r>
            <a:r>
              <a:rPr sz="1200" dirty="0">
                <a:latin typeface="Times New Roman"/>
                <a:cs typeface="Times New Roman"/>
              </a:rPr>
              <a:t>вміст</a:t>
            </a:r>
            <a:r>
              <a:rPr sz="1200" spc="-5" dirty="0">
                <a:latin typeface="Times New Roman"/>
                <a:cs typeface="Times New Roman"/>
              </a:rPr>
              <a:t> хімічних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84" y="5053069"/>
            <a:ext cx="5787390" cy="53848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indent="2172335" algn="just">
              <a:lnSpc>
                <a:spcPct val="90200"/>
              </a:lnSpc>
              <a:spcBef>
                <a:spcPts val="240"/>
              </a:spcBef>
            </a:pPr>
            <a:r>
              <a:rPr sz="1200" spc="-5" dirty="0">
                <a:latin typeface="Times New Roman"/>
                <a:cs typeface="Times New Roman"/>
              </a:rPr>
              <a:t>Спектральний </a:t>
            </a:r>
            <a:r>
              <a:rPr sz="1200" dirty="0">
                <a:latin typeface="Times New Roman"/>
                <a:cs typeface="Times New Roman"/>
              </a:rPr>
              <a:t>аналіз </a:t>
            </a:r>
            <a:r>
              <a:rPr sz="1200" spc="-5" dirty="0">
                <a:latin typeface="Times New Roman"/>
                <a:cs typeface="Times New Roman"/>
              </a:rPr>
              <a:t>хімічного складу металів </a:t>
            </a:r>
            <a:r>
              <a:rPr sz="1200" dirty="0">
                <a:latin typeface="Times New Roman"/>
                <a:cs typeface="Times New Roman"/>
              </a:rPr>
              <a:t>– най-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ефективніший спосіб </a:t>
            </a:r>
            <a:r>
              <a:rPr sz="1200" spc="-5" dirty="0">
                <a:latin typeface="Times New Roman"/>
                <a:cs typeface="Times New Roman"/>
              </a:rPr>
              <a:t>визначення </a:t>
            </a:r>
            <a:r>
              <a:rPr sz="1200" dirty="0">
                <a:latin typeface="Times New Roman"/>
                <a:cs typeface="Times New Roman"/>
              </a:rPr>
              <a:t>хімічного </a:t>
            </a:r>
            <a:r>
              <a:rPr sz="1200" spc="-5" dirty="0">
                <a:latin typeface="Times New Roman"/>
                <a:cs typeface="Times New Roman"/>
              </a:rPr>
              <a:t>складу </a:t>
            </a:r>
            <a:r>
              <a:rPr sz="1200" dirty="0">
                <a:latin typeface="Times New Roman"/>
                <a:cs typeface="Times New Roman"/>
              </a:rPr>
              <a:t>металів за </a:t>
            </a:r>
            <a:r>
              <a:rPr sz="1200" spc="-5" dirty="0">
                <a:latin typeface="Times New Roman"/>
                <a:cs typeface="Times New Roman"/>
              </a:rPr>
              <a:t>оптичними спектрами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промінювання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іонів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аналізованої </a:t>
            </a:r>
            <a:r>
              <a:rPr sz="1200" spc="-5" dirty="0">
                <a:latin typeface="Times New Roman"/>
                <a:cs typeface="Times New Roman"/>
              </a:rPr>
              <a:t>проби, 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збуджуються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джерелі</a:t>
            </a:r>
            <a:r>
              <a:rPr sz="1200" spc="-5" dirty="0">
                <a:latin typeface="Times New Roman"/>
                <a:cs typeface="Times New Roman"/>
              </a:rPr>
              <a:t> світла.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748282" y="1796035"/>
            <a:ext cx="1741170" cy="2574290"/>
            <a:chOff x="748282" y="1796035"/>
            <a:chExt cx="1741170" cy="257429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48282" y="1796035"/>
              <a:ext cx="1741170" cy="2574034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127759" y="2589275"/>
              <a:ext cx="242570" cy="76200"/>
            </a:xfrm>
            <a:custGeom>
              <a:avLst/>
              <a:gdLst/>
              <a:ahLst/>
              <a:cxnLst/>
              <a:rect l="l" t="t" r="r" b="b"/>
              <a:pathLst>
                <a:path w="242569" h="76200">
                  <a:moveTo>
                    <a:pt x="242316" y="0"/>
                  </a:moveTo>
                  <a:lnTo>
                    <a:pt x="0" y="76200"/>
                  </a:lnTo>
                </a:path>
              </a:pathLst>
            </a:custGeom>
            <a:ln w="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1361186" y="2449587"/>
            <a:ext cx="90170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spc="5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210815" y="3800094"/>
            <a:ext cx="243204" cy="76200"/>
          </a:xfrm>
          <a:custGeom>
            <a:avLst/>
            <a:gdLst/>
            <a:ahLst/>
            <a:cxnLst/>
            <a:rect l="l" t="t" r="r" b="b"/>
            <a:pathLst>
              <a:path w="243205" h="76200">
                <a:moveTo>
                  <a:pt x="243080" y="0"/>
                </a:moveTo>
                <a:lnTo>
                  <a:pt x="0" y="76200"/>
                </a:lnTo>
              </a:path>
            </a:pathLst>
          </a:custGeom>
          <a:ln w="63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1460246" y="3661167"/>
            <a:ext cx="90170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spc="5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62079" y="4422903"/>
            <a:ext cx="1514475" cy="616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2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3.1.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Титрування:</a:t>
            </a:r>
            <a:endParaRPr sz="1000">
              <a:latin typeface="Times New Roman"/>
              <a:cs typeface="Times New Roman"/>
            </a:endParaRPr>
          </a:p>
          <a:p>
            <a:pPr marL="12700" marR="5080" indent="-1270" algn="ctr">
              <a:lnSpc>
                <a:spcPct val="95800"/>
              </a:lnSpc>
              <a:spcBef>
                <a:spcPts val="25"/>
              </a:spcBef>
            </a:pP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бюретці (</a:t>
            </a:r>
            <a:r>
              <a:rPr sz="1000" i="1" spc="-5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) знаходиться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титрант,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колбі (</a:t>
            </a:r>
            <a:r>
              <a:rPr sz="1000" i="1" spc="-5" dirty="0">
                <a:latin typeface="Times New Roman"/>
                <a:cs typeface="Times New Roman"/>
              </a:rPr>
              <a:t>2</a:t>
            </a:r>
            <a:r>
              <a:rPr sz="1000" spc="-5" dirty="0">
                <a:latin typeface="Times New Roman"/>
                <a:cs typeface="Times New Roman"/>
              </a:rPr>
              <a:t>)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проба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речовини,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яка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визначається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3" y="6849098"/>
            <a:ext cx="5788025" cy="313372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635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Для покриття </a:t>
            </a:r>
            <a:r>
              <a:rPr sz="1200" dirty="0">
                <a:latin typeface="Times New Roman"/>
                <a:cs typeface="Times New Roman"/>
              </a:rPr>
              <a:t>всіх </a:t>
            </a:r>
            <a:r>
              <a:rPr sz="1200" spc="-5" dirty="0">
                <a:latin typeface="Times New Roman"/>
                <a:cs typeface="Times New Roman"/>
              </a:rPr>
              <a:t>необхідних </a:t>
            </a:r>
            <a:r>
              <a:rPr sz="1200" dirty="0">
                <a:latin typeface="Times New Roman"/>
                <a:cs typeface="Times New Roman"/>
              </a:rPr>
              <a:t>емісійних </a:t>
            </a:r>
            <a:r>
              <a:rPr sz="1200" spc="-5" dirty="0">
                <a:latin typeface="Times New Roman"/>
                <a:cs typeface="Times New Roman"/>
              </a:rPr>
              <a:t>ліній досить охоплювати спектральну </a:t>
            </a:r>
            <a:r>
              <a:rPr sz="1200" dirty="0">
                <a:latin typeface="Times New Roman"/>
                <a:cs typeface="Times New Roman"/>
              </a:rPr>
              <a:t>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ласть </a:t>
            </a:r>
            <a:r>
              <a:rPr sz="1200" spc="-5" dirty="0">
                <a:latin typeface="Times New Roman"/>
                <a:cs typeface="Times New Roman"/>
              </a:rPr>
              <a:t>від 140 </a:t>
            </a:r>
            <a:r>
              <a:rPr sz="1200" dirty="0">
                <a:latin typeface="Times New Roman"/>
                <a:cs typeface="Times New Roman"/>
              </a:rPr>
              <a:t>до 680 </a:t>
            </a:r>
            <a:r>
              <a:rPr sz="1200" spc="-5" dirty="0">
                <a:latin typeface="Times New Roman"/>
                <a:cs typeface="Times New Roman"/>
              </a:rPr>
              <a:t>нм. Для гарної видимості </a:t>
            </a:r>
            <a:r>
              <a:rPr sz="1200" dirty="0">
                <a:latin typeface="Times New Roman"/>
                <a:cs typeface="Times New Roman"/>
              </a:rPr>
              <a:t>спектра </a:t>
            </a:r>
            <a:r>
              <a:rPr sz="1200" spc="-5" dirty="0">
                <a:latin typeface="Times New Roman"/>
                <a:cs typeface="Times New Roman"/>
              </a:rPr>
              <a:t>оптична </a:t>
            </a:r>
            <a:r>
              <a:rPr sz="1200" dirty="0">
                <a:latin typeface="Times New Roman"/>
                <a:cs typeface="Times New Roman"/>
              </a:rPr>
              <a:t>камера </a:t>
            </a:r>
            <a:r>
              <a:rPr sz="1200" spc="-5" dirty="0">
                <a:latin typeface="Times New Roman"/>
                <a:cs typeface="Times New Roman"/>
              </a:rPr>
              <a:t>повинна бути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заповнена інертним газом (аргоном високої частоти)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вакуумована, оскільки потрап- </a:t>
            </a:r>
            <a:r>
              <a:rPr sz="1200" dirty="0">
                <a:latin typeface="Times New Roman"/>
                <a:cs typeface="Times New Roman"/>
              </a:rPr>
              <a:t> ляння </a:t>
            </a:r>
            <a:r>
              <a:rPr sz="1200" spc="-5" dirty="0">
                <a:latin typeface="Times New Roman"/>
                <a:cs typeface="Times New Roman"/>
              </a:rPr>
              <a:t>повітря</a:t>
            </a:r>
            <a:r>
              <a:rPr sz="1200" dirty="0">
                <a:latin typeface="Times New Roman"/>
                <a:cs typeface="Times New Roman"/>
              </a:rPr>
              <a:t> з навколишнього середовища в іскровий </a:t>
            </a:r>
            <a:r>
              <a:rPr sz="1200" spc="-5" dirty="0">
                <a:latin typeface="Times New Roman"/>
                <a:cs typeface="Times New Roman"/>
              </a:rPr>
              <a:t>штатив</a:t>
            </a:r>
            <a:r>
              <a:rPr sz="1200" dirty="0">
                <a:latin typeface="Times New Roman"/>
                <a:cs typeface="Times New Roman"/>
              </a:rPr>
              <a:t> веде до </a:t>
            </a:r>
            <a:r>
              <a:rPr sz="1200" spc="-5" dirty="0">
                <a:latin typeface="Times New Roman"/>
                <a:cs typeface="Times New Roman"/>
              </a:rPr>
              <a:t>погіршення </a:t>
            </a:r>
            <a:r>
              <a:rPr sz="1200" dirty="0">
                <a:latin typeface="Times New Roman"/>
                <a:cs typeface="Times New Roman"/>
              </a:rPr>
              <a:t> плями</a:t>
            </a:r>
            <a:r>
              <a:rPr sz="1200" spc="-5" dirty="0">
                <a:latin typeface="Times New Roman"/>
                <a:cs typeface="Times New Roman"/>
              </a:rPr>
              <a:t> випалу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відповідно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погіршення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аналізу</a:t>
            </a:r>
            <a:r>
              <a:rPr sz="1200" dirty="0">
                <a:latin typeface="Times New Roman"/>
                <a:cs typeface="Times New Roman"/>
              </a:rPr>
              <a:t> проби.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Оптико-емісійні аналізатори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вакуумною оптикою </a:t>
            </a:r>
            <a:r>
              <a:rPr sz="1200" dirty="0">
                <a:latin typeface="Times New Roman"/>
                <a:cs typeface="Times New Roman"/>
              </a:rPr>
              <a:t>дозволяють визначати хімічний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 </a:t>
            </a:r>
            <a:r>
              <a:rPr sz="1200" spc="-5" dirty="0">
                <a:latin typeface="Times New Roman"/>
                <a:cs typeface="Times New Roman"/>
              </a:rPr>
              <a:t>сплавів на основі </a:t>
            </a:r>
            <a:r>
              <a:rPr sz="1200" dirty="0">
                <a:latin typeface="Times New Roman"/>
                <a:cs typeface="Times New Roman"/>
              </a:rPr>
              <a:t>заліза </a:t>
            </a:r>
            <a:r>
              <a:rPr sz="1200" spc="-5" dirty="0">
                <a:latin typeface="Times New Roman"/>
                <a:cs typeface="Times New Roman"/>
              </a:rPr>
              <a:t>(сталі та </a:t>
            </a:r>
            <a:r>
              <a:rPr sz="1200" dirty="0">
                <a:latin typeface="Times New Roman"/>
                <a:cs typeface="Times New Roman"/>
              </a:rPr>
              <a:t>чавуни), </a:t>
            </a:r>
            <a:r>
              <a:rPr sz="1200" spc="-5" dirty="0">
                <a:latin typeface="Times New Roman"/>
                <a:cs typeface="Times New Roman"/>
              </a:rPr>
              <a:t>міді (бронзи, </a:t>
            </a:r>
            <a:r>
              <a:rPr sz="1200" dirty="0">
                <a:latin typeface="Times New Roman"/>
                <a:cs typeface="Times New Roman"/>
              </a:rPr>
              <a:t>латуні </a:t>
            </a:r>
            <a:r>
              <a:rPr sz="1200" spc="-5" dirty="0">
                <a:latin typeface="Times New Roman"/>
                <a:cs typeface="Times New Roman"/>
              </a:rPr>
              <a:t>тощо), </a:t>
            </a:r>
            <a:r>
              <a:rPr sz="1200" dirty="0">
                <a:latin typeface="Times New Roman"/>
                <a:cs typeface="Times New Roman"/>
              </a:rPr>
              <a:t>алюмінію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(дюралюміну та ін.). Установки </a:t>
            </a:r>
            <a:r>
              <a:rPr sz="1200" dirty="0">
                <a:latin typeface="Times New Roman"/>
                <a:cs typeface="Times New Roman"/>
              </a:rPr>
              <a:t>оснащені </a:t>
            </a:r>
            <a:r>
              <a:rPr sz="1200" spc="-5" dirty="0">
                <a:latin typeface="Times New Roman"/>
                <a:cs typeface="Times New Roman"/>
              </a:rPr>
              <a:t>датчиками, які </a:t>
            </a:r>
            <a:r>
              <a:rPr sz="1200" dirty="0">
                <a:latin typeface="Times New Roman"/>
                <a:cs typeface="Times New Roman"/>
              </a:rPr>
              <a:t>визначають процентний </a:t>
            </a:r>
            <a:r>
              <a:rPr sz="1200" spc="-5" dirty="0">
                <a:latin typeface="Times New Roman"/>
                <a:cs typeface="Times New Roman"/>
              </a:rPr>
              <a:t>вміст: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вуглецю, азоту, фосфору, сірки, ванадію, вольфраму, кремнію, марганцю, хрому, молі-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бдену, нікелю, алюмінію, </a:t>
            </a:r>
            <a:r>
              <a:rPr sz="1200" dirty="0">
                <a:latin typeface="Times New Roman"/>
                <a:cs typeface="Times New Roman"/>
              </a:rPr>
              <a:t>кобальту, міді, </a:t>
            </a:r>
            <a:r>
              <a:rPr sz="1200" spc="-5" dirty="0">
                <a:latin typeface="Times New Roman"/>
                <a:cs typeface="Times New Roman"/>
              </a:rPr>
              <a:t>ніобію, титану, олова, бору, заліза, цинку, бе- </a:t>
            </a:r>
            <a:r>
              <a:rPr sz="1200" dirty="0">
                <a:latin typeface="Times New Roman"/>
                <a:cs typeface="Times New Roman"/>
              </a:rPr>
              <a:t> рилію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spc="-5" dirty="0">
                <a:latin typeface="Times New Roman"/>
                <a:cs typeface="Times New Roman"/>
              </a:rPr>
              <a:t>магнію,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свинцю.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Калібрування установки </a:t>
            </a:r>
            <a:r>
              <a:rPr sz="1200" dirty="0">
                <a:latin typeface="Times New Roman"/>
                <a:cs typeface="Times New Roman"/>
              </a:rPr>
              <a:t>здійснюється за допомогою </a:t>
            </a:r>
            <a:r>
              <a:rPr sz="1200" spc="-5" dirty="0">
                <a:latin typeface="Times New Roman"/>
                <a:cs typeface="Times New Roman"/>
              </a:rPr>
              <a:t>калібрувальних </a:t>
            </a:r>
            <a:r>
              <a:rPr sz="1200" dirty="0">
                <a:latin typeface="Times New Roman"/>
                <a:cs typeface="Times New Roman"/>
              </a:rPr>
              <a:t>зразків різних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сталей, чавунів, бронзи та </a:t>
            </a:r>
            <a:r>
              <a:rPr sz="1200" dirty="0">
                <a:latin typeface="Times New Roman"/>
                <a:cs typeface="Times New Roman"/>
              </a:rPr>
              <a:t>алюмінієвих </a:t>
            </a:r>
            <a:r>
              <a:rPr sz="1200" spc="-5" dirty="0">
                <a:latin typeface="Times New Roman"/>
                <a:cs typeface="Times New Roman"/>
              </a:rPr>
              <a:t>сплавів. Точність визначення хімічного складу </a:t>
            </a:r>
            <a:r>
              <a:rPr sz="1200" dirty="0">
                <a:latin typeface="Times New Roman"/>
                <a:cs typeface="Times New Roman"/>
              </a:rPr>
              <a:t> сплавів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сотих </a:t>
            </a:r>
            <a:r>
              <a:rPr sz="1200" dirty="0">
                <a:latin typeface="Times New Roman"/>
                <a:cs typeface="Times New Roman"/>
              </a:rPr>
              <a:t>часток</a:t>
            </a:r>
            <a:r>
              <a:rPr sz="1200" spc="-5" dirty="0">
                <a:latin typeface="Times New Roman"/>
                <a:cs typeface="Times New Roman"/>
              </a:rPr>
              <a:t> відсотка.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30"/>
              </a:spcBef>
            </a:pPr>
            <a:r>
              <a:rPr sz="1000" dirty="0">
                <a:latin typeface="Times New Roman"/>
                <a:cs typeface="Times New Roman"/>
              </a:rPr>
              <a:t>43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54658" y="1151382"/>
            <a:ext cx="1500378" cy="1869947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3539490" y="1297557"/>
            <a:ext cx="3282950" cy="1644014"/>
            <a:chOff x="3539490" y="1297557"/>
            <a:chExt cx="3282950" cy="1644014"/>
          </a:xfrm>
        </p:grpSpPr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91072" y="1960625"/>
              <a:ext cx="397764" cy="42595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6290310" y="1959863"/>
              <a:ext cx="398780" cy="426720"/>
            </a:xfrm>
            <a:custGeom>
              <a:avLst/>
              <a:gdLst/>
              <a:ahLst/>
              <a:cxnLst/>
              <a:rect l="l" t="t" r="r" b="b"/>
              <a:pathLst>
                <a:path w="398779" h="426719">
                  <a:moveTo>
                    <a:pt x="278130" y="420624"/>
                  </a:moveTo>
                  <a:lnTo>
                    <a:pt x="398526" y="420624"/>
                  </a:lnTo>
                  <a:lnTo>
                    <a:pt x="387096" y="25908"/>
                  </a:lnTo>
                  <a:lnTo>
                    <a:pt x="0" y="0"/>
                  </a:lnTo>
                  <a:lnTo>
                    <a:pt x="5334" y="426720"/>
                  </a:lnTo>
                  <a:lnTo>
                    <a:pt x="223266" y="420624"/>
                  </a:lnTo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57365" y="2378201"/>
              <a:ext cx="262890" cy="114300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6357366" y="2378201"/>
              <a:ext cx="262890" cy="114300"/>
            </a:xfrm>
            <a:custGeom>
              <a:avLst/>
              <a:gdLst/>
              <a:ahLst/>
              <a:cxnLst/>
              <a:rect l="l" t="t" r="r" b="b"/>
              <a:pathLst>
                <a:path w="262890" h="114300">
                  <a:moveTo>
                    <a:pt x="110490" y="0"/>
                  </a:moveTo>
                  <a:lnTo>
                    <a:pt x="157734" y="0"/>
                  </a:lnTo>
                  <a:lnTo>
                    <a:pt x="159258" y="31242"/>
                  </a:lnTo>
                  <a:lnTo>
                    <a:pt x="180594" y="31242"/>
                  </a:lnTo>
                  <a:lnTo>
                    <a:pt x="192024" y="44196"/>
                  </a:lnTo>
                  <a:lnTo>
                    <a:pt x="225552" y="44196"/>
                  </a:lnTo>
                  <a:lnTo>
                    <a:pt x="262890" y="74676"/>
                  </a:lnTo>
                  <a:lnTo>
                    <a:pt x="246126" y="92202"/>
                  </a:lnTo>
                  <a:lnTo>
                    <a:pt x="37338" y="114300"/>
                  </a:lnTo>
                  <a:lnTo>
                    <a:pt x="0" y="74676"/>
                  </a:lnTo>
                  <a:lnTo>
                    <a:pt x="63246" y="59436"/>
                  </a:lnTo>
                  <a:lnTo>
                    <a:pt x="63246" y="44196"/>
                  </a:lnTo>
                  <a:lnTo>
                    <a:pt x="110490" y="44196"/>
                  </a:lnTo>
                  <a:lnTo>
                    <a:pt x="110490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313170" y="2446019"/>
              <a:ext cx="387350" cy="6985"/>
            </a:xfrm>
            <a:custGeom>
              <a:avLst/>
              <a:gdLst/>
              <a:ahLst/>
              <a:cxnLst/>
              <a:rect l="l" t="t" r="r" b="b"/>
              <a:pathLst>
                <a:path w="387350" h="6985">
                  <a:moveTo>
                    <a:pt x="0" y="6858"/>
                  </a:moveTo>
                  <a:lnTo>
                    <a:pt x="387096" y="0"/>
                  </a:lnTo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223254" y="2470403"/>
              <a:ext cx="577850" cy="158750"/>
            </a:xfrm>
            <a:custGeom>
              <a:avLst/>
              <a:gdLst/>
              <a:ahLst/>
              <a:cxnLst/>
              <a:rect l="l" t="t" r="r" b="b"/>
              <a:pathLst>
                <a:path w="577850" h="158750">
                  <a:moveTo>
                    <a:pt x="493014" y="0"/>
                  </a:moveTo>
                  <a:lnTo>
                    <a:pt x="577596" y="101346"/>
                  </a:lnTo>
                </a:path>
                <a:path w="577850" h="158750">
                  <a:moveTo>
                    <a:pt x="80772" y="3048"/>
                  </a:moveTo>
                  <a:lnTo>
                    <a:pt x="0" y="158496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227825" y="2589276"/>
              <a:ext cx="577215" cy="69850"/>
            </a:xfrm>
            <a:custGeom>
              <a:avLst/>
              <a:gdLst/>
              <a:ahLst/>
              <a:cxnLst/>
              <a:rect l="l" t="t" r="r" b="b"/>
              <a:pathLst>
                <a:path w="577215" h="69850">
                  <a:moveTo>
                    <a:pt x="576833" y="0"/>
                  </a:moveTo>
                  <a:lnTo>
                    <a:pt x="546353" y="0"/>
                  </a:lnTo>
                  <a:lnTo>
                    <a:pt x="543305" y="1523"/>
                  </a:lnTo>
                  <a:lnTo>
                    <a:pt x="541019" y="2285"/>
                  </a:lnTo>
                  <a:lnTo>
                    <a:pt x="539495" y="3047"/>
                  </a:lnTo>
                  <a:lnTo>
                    <a:pt x="544067" y="3809"/>
                  </a:lnTo>
                  <a:lnTo>
                    <a:pt x="544067" y="3047"/>
                  </a:lnTo>
                  <a:lnTo>
                    <a:pt x="576833" y="0"/>
                  </a:lnTo>
                  <a:close/>
                </a:path>
                <a:path w="577215" h="69850">
                  <a:moveTo>
                    <a:pt x="537209" y="3809"/>
                  </a:moveTo>
                  <a:lnTo>
                    <a:pt x="536447" y="3809"/>
                  </a:lnTo>
                  <a:lnTo>
                    <a:pt x="537209" y="4571"/>
                  </a:lnTo>
                  <a:lnTo>
                    <a:pt x="537209" y="3809"/>
                  </a:lnTo>
                  <a:close/>
                </a:path>
                <a:path w="577215" h="69850">
                  <a:moveTo>
                    <a:pt x="535685" y="4571"/>
                  </a:moveTo>
                  <a:lnTo>
                    <a:pt x="528065" y="4571"/>
                  </a:lnTo>
                  <a:lnTo>
                    <a:pt x="141731" y="40385"/>
                  </a:lnTo>
                  <a:lnTo>
                    <a:pt x="134873" y="41147"/>
                  </a:lnTo>
                  <a:lnTo>
                    <a:pt x="136397" y="41909"/>
                  </a:lnTo>
                  <a:lnTo>
                    <a:pt x="137159" y="42671"/>
                  </a:lnTo>
                  <a:lnTo>
                    <a:pt x="140207" y="44195"/>
                  </a:lnTo>
                  <a:lnTo>
                    <a:pt x="140969" y="44957"/>
                  </a:lnTo>
                  <a:lnTo>
                    <a:pt x="142493" y="45719"/>
                  </a:lnTo>
                  <a:lnTo>
                    <a:pt x="143255" y="46481"/>
                  </a:lnTo>
                  <a:lnTo>
                    <a:pt x="146303" y="48005"/>
                  </a:lnTo>
                  <a:lnTo>
                    <a:pt x="147065" y="48767"/>
                  </a:lnTo>
                  <a:lnTo>
                    <a:pt x="150113" y="50291"/>
                  </a:lnTo>
                  <a:lnTo>
                    <a:pt x="150875" y="51053"/>
                  </a:lnTo>
                  <a:lnTo>
                    <a:pt x="153923" y="52577"/>
                  </a:lnTo>
                  <a:lnTo>
                    <a:pt x="154685" y="53339"/>
                  </a:lnTo>
                  <a:lnTo>
                    <a:pt x="156209" y="54101"/>
                  </a:lnTo>
                  <a:lnTo>
                    <a:pt x="156971" y="54863"/>
                  </a:lnTo>
                  <a:lnTo>
                    <a:pt x="160019" y="56387"/>
                  </a:lnTo>
                  <a:lnTo>
                    <a:pt x="160781" y="57149"/>
                  </a:lnTo>
                  <a:lnTo>
                    <a:pt x="163829" y="58673"/>
                  </a:lnTo>
                  <a:lnTo>
                    <a:pt x="164591" y="59435"/>
                  </a:lnTo>
                  <a:lnTo>
                    <a:pt x="167639" y="60959"/>
                  </a:lnTo>
                  <a:lnTo>
                    <a:pt x="168401" y="61721"/>
                  </a:lnTo>
                  <a:lnTo>
                    <a:pt x="169925" y="62483"/>
                  </a:lnTo>
                  <a:lnTo>
                    <a:pt x="170687" y="63245"/>
                  </a:lnTo>
                  <a:lnTo>
                    <a:pt x="173735" y="64769"/>
                  </a:lnTo>
                  <a:lnTo>
                    <a:pt x="174497" y="65531"/>
                  </a:lnTo>
                  <a:lnTo>
                    <a:pt x="177545" y="67055"/>
                  </a:lnTo>
                  <a:lnTo>
                    <a:pt x="178307" y="67817"/>
                  </a:lnTo>
                  <a:lnTo>
                    <a:pt x="179831" y="68579"/>
                  </a:lnTo>
                  <a:lnTo>
                    <a:pt x="185927" y="69341"/>
                  </a:lnTo>
                  <a:lnTo>
                    <a:pt x="185927" y="68579"/>
                  </a:lnTo>
                  <a:lnTo>
                    <a:pt x="196595" y="67055"/>
                  </a:lnTo>
                  <a:lnTo>
                    <a:pt x="201167" y="66293"/>
                  </a:lnTo>
                  <a:lnTo>
                    <a:pt x="211835" y="64769"/>
                  </a:lnTo>
                  <a:lnTo>
                    <a:pt x="216407" y="64007"/>
                  </a:lnTo>
                  <a:lnTo>
                    <a:pt x="227075" y="62483"/>
                  </a:lnTo>
                  <a:lnTo>
                    <a:pt x="231647" y="61721"/>
                  </a:lnTo>
                  <a:lnTo>
                    <a:pt x="242315" y="60197"/>
                  </a:lnTo>
                  <a:lnTo>
                    <a:pt x="246887" y="59435"/>
                  </a:lnTo>
                  <a:lnTo>
                    <a:pt x="262889" y="57149"/>
                  </a:lnTo>
                  <a:lnTo>
                    <a:pt x="267461" y="56387"/>
                  </a:lnTo>
                  <a:lnTo>
                    <a:pt x="278129" y="54863"/>
                  </a:lnTo>
                  <a:lnTo>
                    <a:pt x="282701" y="54101"/>
                  </a:lnTo>
                  <a:lnTo>
                    <a:pt x="293369" y="52577"/>
                  </a:lnTo>
                  <a:lnTo>
                    <a:pt x="297941" y="51815"/>
                  </a:lnTo>
                  <a:lnTo>
                    <a:pt x="308609" y="50291"/>
                  </a:lnTo>
                  <a:lnTo>
                    <a:pt x="313181" y="49529"/>
                  </a:lnTo>
                  <a:lnTo>
                    <a:pt x="323849" y="48005"/>
                  </a:lnTo>
                  <a:lnTo>
                    <a:pt x="328421" y="47243"/>
                  </a:lnTo>
                  <a:lnTo>
                    <a:pt x="344423" y="44957"/>
                  </a:lnTo>
                  <a:lnTo>
                    <a:pt x="348995" y="44195"/>
                  </a:lnTo>
                  <a:lnTo>
                    <a:pt x="359663" y="42671"/>
                  </a:lnTo>
                  <a:lnTo>
                    <a:pt x="364235" y="41909"/>
                  </a:lnTo>
                  <a:lnTo>
                    <a:pt x="374903" y="40385"/>
                  </a:lnTo>
                  <a:lnTo>
                    <a:pt x="379475" y="39623"/>
                  </a:lnTo>
                  <a:lnTo>
                    <a:pt x="390143" y="38099"/>
                  </a:lnTo>
                  <a:lnTo>
                    <a:pt x="394715" y="37337"/>
                  </a:lnTo>
                  <a:lnTo>
                    <a:pt x="405383" y="35813"/>
                  </a:lnTo>
                  <a:lnTo>
                    <a:pt x="409955" y="35051"/>
                  </a:lnTo>
                  <a:lnTo>
                    <a:pt x="425957" y="32765"/>
                  </a:lnTo>
                  <a:lnTo>
                    <a:pt x="430529" y="32003"/>
                  </a:lnTo>
                  <a:lnTo>
                    <a:pt x="441197" y="30479"/>
                  </a:lnTo>
                  <a:lnTo>
                    <a:pt x="445769" y="29717"/>
                  </a:lnTo>
                  <a:lnTo>
                    <a:pt x="456437" y="28193"/>
                  </a:lnTo>
                  <a:lnTo>
                    <a:pt x="461009" y="27431"/>
                  </a:lnTo>
                  <a:lnTo>
                    <a:pt x="471677" y="25907"/>
                  </a:lnTo>
                  <a:lnTo>
                    <a:pt x="476249" y="25145"/>
                  </a:lnTo>
                  <a:lnTo>
                    <a:pt x="486917" y="23621"/>
                  </a:lnTo>
                  <a:lnTo>
                    <a:pt x="491489" y="22859"/>
                  </a:lnTo>
                  <a:lnTo>
                    <a:pt x="493775" y="22097"/>
                  </a:lnTo>
                  <a:lnTo>
                    <a:pt x="495299" y="21335"/>
                  </a:lnTo>
                  <a:lnTo>
                    <a:pt x="497585" y="20573"/>
                  </a:lnTo>
                  <a:lnTo>
                    <a:pt x="500633" y="19049"/>
                  </a:lnTo>
                  <a:lnTo>
                    <a:pt x="502919" y="18287"/>
                  </a:lnTo>
                  <a:lnTo>
                    <a:pt x="504443" y="17525"/>
                  </a:lnTo>
                  <a:lnTo>
                    <a:pt x="506729" y="16763"/>
                  </a:lnTo>
                  <a:lnTo>
                    <a:pt x="509777" y="15239"/>
                  </a:lnTo>
                  <a:lnTo>
                    <a:pt x="512063" y="14477"/>
                  </a:lnTo>
                  <a:lnTo>
                    <a:pt x="513587" y="13715"/>
                  </a:lnTo>
                  <a:lnTo>
                    <a:pt x="515873" y="12953"/>
                  </a:lnTo>
                  <a:lnTo>
                    <a:pt x="518921" y="11429"/>
                  </a:lnTo>
                  <a:lnTo>
                    <a:pt x="521207" y="10667"/>
                  </a:lnTo>
                  <a:lnTo>
                    <a:pt x="522731" y="9905"/>
                  </a:lnTo>
                  <a:lnTo>
                    <a:pt x="525017" y="9143"/>
                  </a:lnTo>
                  <a:lnTo>
                    <a:pt x="528065" y="7619"/>
                  </a:lnTo>
                  <a:lnTo>
                    <a:pt x="530351" y="6857"/>
                  </a:lnTo>
                  <a:lnTo>
                    <a:pt x="531875" y="6095"/>
                  </a:lnTo>
                  <a:lnTo>
                    <a:pt x="534161" y="5333"/>
                  </a:lnTo>
                  <a:lnTo>
                    <a:pt x="535685" y="4571"/>
                  </a:lnTo>
                  <a:close/>
                </a:path>
                <a:path w="577215" h="69850">
                  <a:moveTo>
                    <a:pt x="131063" y="38861"/>
                  </a:moveTo>
                  <a:lnTo>
                    <a:pt x="123443" y="38861"/>
                  </a:lnTo>
                  <a:lnTo>
                    <a:pt x="116585" y="39623"/>
                  </a:lnTo>
                  <a:lnTo>
                    <a:pt x="110489" y="40385"/>
                  </a:lnTo>
                  <a:lnTo>
                    <a:pt x="103631" y="41147"/>
                  </a:lnTo>
                  <a:lnTo>
                    <a:pt x="97535" y="41909"/>
                  </a:lnTo>
                  <a:lnTo>
                    <a:pt x="90677" y="42671"/>
                  </a:lnTo>
                  <a:lnTo>
                    <a:pt x="84581" y="43433"/>
                  </a:lnTo>
                  <a:lnTo>
                    <a:pt x="77723" y="44195"/>
                  </a:lnTo>
                  <a:lnTo>
                    <a:pt x="71627" y="44957"/>
                  </a:lnTo>
                  <a:lnTo>
                    <a:pt x="64769" y="45719"/>
                  </a:lnTo>
                  <a:lnTo>
                    <a:pt x="58673" y="46481"/>
                  </a:lnTo>
                  <a:lnTo>
                    <a:pt x="51815" y="47243"/>
                  </a:lnTo>
                  <a:lnTo>
                    <a:pt x="45719" y="48005"/>
                  </a:lnTo>
                  <a:lnTo>
                    <a:pt x="38861" y="48767"/>
                  </a:lnTo>
                  <a:lnTo>
                    <a:pt x="32765" y="49529"/>
                  </a:lnTo>
                  <a:lnTo>
                    <a:pt x="25907" y="50291"/>
                  </a:lnTo>
                  <a:lnTo>
                    <a:pt x="19811" y="51053"/>
                  </a:lnTo>
                  <a:lnTo>
                    <a:pt x="26669" y="51815"/>
                  </a:lnTo>
                  <a:lnTo>
                    <a:pt x="26669" y="51053"/>
                  </a:lnTo>
                  <a:lnTo>
                    <a:pt x="124967" y="41909"/>
                  </a:lnTo>
                  <a:lnTo>
                    <a:pt x="133349" y="41909"/>
                  </a:lnTo>
                  <a:lnTo>
                    <a:pt x="133349" y="40385"/>
                  </a:lnTo>
                  <a:lnTo>
                    <a:pt x="132587" y="39623"/>
                  </a:lnTo>
                  <a:lnTo>
                    <a:pt x="131063" y="38861"/>
                  </a:lnTo>
                  <a:close/>
                </a:path>
                <a:path w="577215" h="69850">
                  <a:moveTo>
                    <a:pt x="18287" y="51815"/>
                  </a:moveTo>
                  <a:lnTo>
                    <a:pt x="12953" y="51815"/>
                  </a:lnTo>
                  <a:lnTo>
                    <a:pt x="18287" y="52577"/>
                  </a:lnTo>
                  <a:lnTo>
                    <a:pt x="18287" y="51815"/>
                  </a:lnTo>
                  <a:close/>
                </a:path>
                <a:path w="577215" h="69850">
                  <a:moveTo>
                    <a:pt x="9905" y="52577"/>
                  </a:moveTo>
                  <a:lnTo>
                    <a:pt x="6857" y="52577"/>
                  </a:lnTo>
                  <a:lnTo>
                    <a:pt x="9905" y="53339"/>
                  </a:lnTo>
                  <a:lnTo>
                    <a:pt x="9905" y="52577"/>
                  </a:lnTo>
                  <a:close/>
                </a:path>
                <a:path w="577215" h="69850">
                  <a:moveTo>
                    <a:pt x="1523" y="53339"/>
                  </a:moveTo>
                  <a:lnTo>
                    <a:pt x="0" y="53339"/>
                  </a:lnTo>
                  <a:lnTo>
                    <a:pt x="1523" y="54101"/>
                  </a:lnTo>
                  <a:lnTo>
                    <a:pt x="1523" y="533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764274" y="2589275"/>
              <a:ext cx="40386" cy="4572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227826" y="2593847"/>
              <a:ext cx="535686" cy="6477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6220968" y="2589275"/>
              <a:ext cx="584200" cy="69850"/>
            </a:xfrm>
            <a:custGeom>
              <a:avLst/>
              <a:gdLst/>
              <a:ahLst/>
              <a:cxnLst/>
              <a:rect l="l" t="t" r="r" b="b"/>
              <a:pathLst>
                <a:path w="584200" h="69850">
                  <a:moveTo>
                    <a:pt x="0" y="54102"/>
                  </a:moveTo>
                  <a:lnTo>
                    <a:pt x="136398" y="38100"/>
                  </a:lnTo>
                  <a:lnTo>
                    <a:pt x="187452" y="69342"/>
                  </a:lnTo>
                  <a:lnTo>
                    <a:pt x="498348" y="22860"/>
                  </a:lnTo>
                  <a:lnTo>
                    <a:pt x="553212" y="0"/>
                  </a:lnTo>
                  <a:lnTo>
                    <a:pt x="583692" y="0"/>
                  </a:lnTo>
                </a:path>
              </a:pathLst>
            </a:custGeom>
            <a:ln w="349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220968" y="1927859"/>
              <a:ext cx="114300" cy="565150"/>
            </a:xfrm>
            <a:custGeom>
              <a:avLst/>
              <a:gdLst/>
              <a:ahLst/>
              <a:cxnLst/>
              <a:rect l="l" t="t" r="r" b="b"/>
              <a:pathLst>
                <a:path w="114300" h="565150">
                  <a:moveTo>
                    <a:pt x="83058" y="14478"/>
                  </a:moveTo>
                  <a:lnTo>
                    <a:pt x="2286" y="0"/>
                  </a:lnTo>
                </a:path>
                <a:path w="114300" h="565150">
                  <a:moveTo>
                    <a:pt x="15240" y="564642"/>
                  </a:moveTo>
                  <a:lnTo>
                    <a:pt x="114300" y="494538"/>
                  </a:lnTo>
                </a:path>
                <a:path w="114300" h="565150">
                  <a:moveTo>
                    <a:pt x="0" y="14478"/>
                  </a:moveTo>
                  <a:lnTo>
                    <a:pt x="2286" y="450342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00572" y="1927859"/>
              <a:ext cx="120650" cy="14604"/>
            </a:xfrm>
            <a:custGeom>
              <a:avLst/>
              <a:gdLst/>
              <a:ahLst/>
              <a:cxnLst/>
              <a:rect l="l" t="t" r="r" b="b"/>
              <a:pathLst>
                <a:path w="120650" h="14605">
                  <a:moveTo>
                    <a:pt x="120396" y="0"/>
                  </a:moveTo>
                  <a:lnTo>
                    <a:pt x="0" y="14478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00572" y="1942337"/>
              <a:ext cx="7620" cy="531495"/>
            </a:xfrm>
            <a:custGeom>
              <a:avLst/>
              <a:gdLst/>
              <a:ahLst/>
              <a:cxnLst/>
              <a:rect l="l" t="t" r="r" b="b"/>
              <a:pathLst>
                <a:path w="7620" h="531494">
                  <a:moveTo>
                    <a:pt x="0" y="0"/>
                  </a:moveTo>
                  <a:lnTo>
                    <a:pt x="7620" y="531114"/>
                  </a:lnTo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06668" y="2470403"/>
              <a:ext cx="113664" cy="22860"/>
            </a:xfrm>
            <a:custGeom>
              <a:avLst/>
              <a:gdLst/>
              <a:ahLst/>
              <a:cxnLst/>
              <a:rect l="l" t="t" r="r" b="b"/>
              <a:pathLst>
                <a:path w="113664" h="22860">
                  <a:moveTo>
                    <a:pt x="0" y="0"/>
                  </a:moveTo>
                  <a:lnTo>
                    <a:pt x="113538" y="22860"/>
                  </a:lnTo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654164" y="1305812"/>
              <a:ext cx="2268220" cy="1490980"/>
            </a:xfrm>
            <a:custGeom>
              <a:avLst/>
              <a:gdLst/>
              <a:ahLst/>
              <a:cxnLst/>
              <a:rect l="l" t="t" r="r" b="b"/>
              <a:pathLst>
                <a:path w="2268220" h="1490980">
                  <a:moveTo>
                    <a:pt x="1083951" y="4065"/>
                  </a:moveTo>
                  <a:lnTo>
                    <a:pt x="1025723" y="8936"/>
                  </a:lnTo>
                  <a:lnTo>
                    <a:pt x="968385" y="15658"/>
                  </a:lnTo>
                  <a:lnTo>
                    <a:pt x="912005" y="24180"/>
                  </a:lnTo>
                  <a:lnTo>
                    <a:pt x="856652" y="34448"/>
                  </a:lnTo>
                  <a:lnTo>
                    <a:pt x="802394" y="46413"/>
                  </a:lnTo>
                  <a:lnTo>
                    <a:pt x="749299" y="60022"/>
                  </a:lnTo>
                  <a:lnTo>
                    <a:pt x="697436" y="75225"/>
                  </a:lnTo>
                  <a:lnTo>
                    <a:pt x="646873" y="91969"/>
                  </a:lnTo>
                  <a:lnTo>
                    <a:pt x="597678" y="110203"/>
                  </a:lnTo>
                  <a:lnTo>
                    <a:pt x="549921" y="129876"/>
                  </a:lnTo>
                  <a:lnTo>
                    <a:pt x="503668" y="150936"/>
                  </a:lnTo>
                  <a:lnTo>
                    <a:pt x="458989" y="173332"/>
                  </a:lnTo>
                  <a:lnTo>
                    <a:pt x="415952" y="197012"/>
                  </a:lnTo>
                  <a:lnTo>
                    <a:pt x="374626" y="221924"/>
                  </a:lnTo>
                  <a:lnTo>
                    <a:pt x="335078" y="248018"/>
                  </a:lnTo>
                  <a:lnTo>
                    <a:pt x="297377" y="275242"/>
                  </a:lnTo>
                  <a:lnTo>
                    <a:pt x="261591" y="303544"/>
                  </a:lnTo>
                  <a:lnTo>
                    <a:pt x="227790" y="332872"/>
                  </a:lnTo>
                  <a:lnTo>
                    <a:pt x="196040" y="363176"/>
                  </a:lnTo>
                  <a:lnTo>
                    <a:pt x="166411" y="394404"/>
                  </a:lnTo>
                  <a:lnTo>
                    <a:pt x="138971" y="426504"/>
                  </a:lnTo>
                  <a:lnTo>
                    <a:pt x="113788" y="459425"/>
                  </a:lnTo>
                  <a:lnTo>
                    <a:pt x="90931" y="493115"/>
                  </a:lnTo>
                  <a:lnTo>
                    <a:pt x="70468" y="527523"/>
                  </a:lnTo>
                  <a:lnTo>
                    <a:pt x="52467" y="562598"/>
                  </a:lnTo>
                  <a:lnTo>
                    <a:pt x="36997" y="598287"/>
                  </a:lnTo>
                  <a:lnTo>
                    <a:pt x="24125" y="634540"/>
                  </a:lnTo>
                  <a:lnTo>
                    <a:pt x="13922" y="671305"/>
                  </a:lnTo>
                  <a:lnTo>
                    <a:pt x="1791" y="746164"/>
                  </a:lnTo>
                  <a:lnTo>
                    <a:pt x="0" y="784155"/>
                  </a:lnTo>
                  <a:lnTo>
                    <a:pt x="1149" y="822453"/>
                  </a:lnTo>
                  <a:lnTo>
                    <a:pt x="5180" y="860482"/>
                  </a:lnTo>
                  <a:lnTo>
                    <a:pt x="21771" y="934416"/>
                  </a:lnTo>
                  <a:lnTo>
                    <a:pt x="49238" y="1005239"/>
                  </a:lnTo>
                  <a:lnTo>
                    <a:pt x="66865" y="1039379"/>
                  </a:lnTo>
                  <a:lnTo>
                    <a:pt x="86987" y="1072615"/>
                  </a:lnTo>
                  <a:lnTo>
                    <a:pt x="109532" y="1104905"/>
                  </a:lnTo>
                  <a:lnTo>
                    <a:pt x="134424" y="1136207"/>
                  </a:lnTo>
                  <a:lnTo>
                    <a:pt x="161589" y="1166479"/>
                  </a:lnTo>
                  <a:lnTo>
                    <a:pt x="190953" y="1195680"/>
                  </a:lnTo>
                  <a:lnTo>
                    <a:pt x="222440" y="1223766"/>
                  </a:lnTo>
                  <a:lnTo>
                    <a:pt x="255978" y="1250697"/>
                  </a:lnTo>
                  <a:lnTo>
                    <a:pt x="291492" y="1276430"/>
                  </a:lnTo>
                  <a:lnTo>
                    <a:pt x="328906" y="1300923"/>
                  </a:lnTo>
                  <a:lnTo>
                    <a:pt x="368148" y="1324135"/>
                  </a:lnTo>
                  <a:lnTo>
                    <a:pt x="409142" y="1346022"/>
                  </a:lnTo>
                  <a:lnTo>
                    <a:pt x="451813" y="1366544"/>
                  </a:lnTo>
                  <a:lnTo>
                    <a:pt x="496089" y="1385658"/>
                  </a:lnTo>
                  <a:lnTo>
                    <a:pt x="541894" y="1403322"/>
                  </a:lnTo>
                  <a:lnTo>
                    <a:pt x="589154" y="1419494"/>
                  </a:lnTo>
                  <a:lnTo>
                    <a:pt x="637795" y="1434132"/>
                  </a:lnTo>
                  <a:lnTo>
                    <a:pt x="687742" y="1447195"/>
                  </a:lnTo>
                  <a:lnTo>
                    <a:pt x="738920" y="1458640"/>
                  </a:lnTo>
                  <a:lnTo>
                    <a:pt x="791256" y="1468425"/>
                  </a:lnTo>
                  <a:lnTo>
                    <a:pt x="844676" y="1476508"/>
                  </a:lnTo>
                  <a:lnTo>
                    <a:pt x="899104" y="1482847"/>
                  </a:lnTo>
                  <a:lnTo>
                    <a:pt x="954467" y="1487401"/>
                  </a:lnTo>
                  <a:lnTo>
                    <a:pt x="1010689" y="1490126"/>
                  </a:lnTo>
                  <a:lnTo>
                    <a:pt x="1067697" y="1490982"/>
                  </a:lnTo>
                  <a:lnTo>
                    <a:pt x="1125417" y="1489927"/>
                  </a:lnTo>
                  <a:lnTo>
                    <a:pt x="1183773" y="1486917"/>
                  </a:lnTo>
                  <a:lnTo>
                    <a:pt x="1241999" y="1482045"/>
                  </a:lnTo>
                  <a:lnTo>
                    <a:pt x="1299331" y="1475323"/>
                  </a:lnTo>
                  <a:lnTo>
                    <a:pt x="1355701" y="1466802"/>
                  </a:lnTo>
                  <a:lnTo>
                    <a:pt x="1411041" y="1456534"/>
                  </a:lnTo>
                  <a:lnTo>
                    <a:pt x="1465284" y="1444569"/>
                  </a:lnTo>
                  <a:lnTo>
                    <a:pt x="1518360" y="1430960"/>
                  </a:lnTo>
                  <a:lnTo>
                    <a:pt x="1570203" y="1415757"/>
                  </a:lnTo>
                  <a:lnTo>
                    <a:pt x="1620745" y="1399013"/>
                  </a:lnTo>
                  <a:lnTo>
                    <a:pt x="1669916" y="1380779"/>
                  </a:lnTo>
                  <a:lnTo>
                    <a:pt x="1717651" y="1361106"/>
                  </a:lnTo>
                  <a:lnTo>
                    <a:pt x="1763879" y="1340046"/>
                  </a:lnTo>
                  <a:lnTo>
                    <a:pt x="1808535" y="1317650"/>
                  </a:lnTo>
                  <a:lnTo>
                    <a:pt x="1851548" y="1293970"/>
                  </a:lnTo>
                  <a:lnTo>
                    <a:pt x="1892853" y="1269058"/>
                  </a:lnTo>
                  <a:lnTo>
                    <a:pt x="1932380" y="1242964"/>
                  </a:lnTo>
                  <a:lnTo>
                    <a:pt x="1970062" y="1215740"/>
                  </a:lnTo>
                  <a:lnTo>
                    <a:pt x="2005831" y="1187438"/>
                  </a:lnTo>
                  <a:lnTo>
                    <a:pt x="2039619" y="1158110"/>
                  </a:lnTo>
                  <a:lnTo>
                    <a:pt x="2071357" y="1127806"/>
                  </a:lnTo>
                  <a:lnTo>
                    <a:pt x="2100979" y="1096578"/>
                  </a:lnTo>
                  <a:lnTo>
                    <a:pt x="2128415" y="1064478"/>
                  </a:lnTo>
                  <a:lnTo>
                    <a:pt x="2153599" y="1031557"/>
                  </a:lnTo>
                  <a:lnTo>
                    <a:pt x="2176462" y="997867"/>
                  </a:lnTo>
                  <a:lnTo>
                    <a:pt x="2196936" y="963459"/>
                  </a:lnTo>
                  <a:lnTo>
                    <a:pt x="2214953" y="928384"/>
                  </a:lnTo>
                  <a:lnTo>
                    <a:pt x="2230445" y="892695"/>
                  </a:lnTo>
                  <a:lnTo>
                    <a:pt x="2243345" y="856442"/>
                  </a:lnTo>
                  <a:lnTo>
                    <a:pt x="2253584" y="819677"/>
                  </a:lnTo>
                  <a:lnTo>
                    <a:pt x="2265809" y="744818"/>
                  </a:lnTo>
                  <a:lnTo>
                    <a:pt x="2267658" y="706826"/>
                  </a:lnTo>
                  <a:lnTo>
                    <a:pt x="2266575" y="668529"/>
                  </a:lnTo>
                  <a:lnTo>
                    <a:pt x="2262545" y="630500"/>
                  </a:lnTo>
                  <a:lnTo>
                    <a:pt x="2245954" y="556566"/>
                  </a:lnTo>
                  <a:lnTo>
                    <a:pt x="2218487" y="485743"/>
                  </a:lnTo>
                  <a:lnTo>
                    <a:pt x="2200860" y="451603"/>
                  </a:lnTo>
                  <a:lnTo>
                    <a:pt x="2180737" y="418367"/>
                  </a:lnTo>
                  <a:lnTo>
                    <a:pt x="2158193" y="386077"/>
                  </a:lnTo>
                  <a:lnTo>
                    <a:pt x="2133301" y="354775"/>
                  </a:lnTo>
                  <a:lnTo>
                    <a:pt x="2106136" y="324502"/>
                  </a:lnTo>
                  <a:lnTo>
                    <a:pt x="2076772" y="295302"/>
                  </a:lnTo>
                  <a:lnTo>
                    <a:pt x="2045284" y="267215"/>
                  </a:lnTo>
                  <a:lnTo>
                    <a:pt x="2011747" y="240285"/>
                  </a:lnTo>
                  <a:lnTo>
                    <a:pt x="1976233" y="214552"/>
                  </a:lnTo>
                  <a:lnTo>
                    <a:pt x="1938819" y="190058"/>
                  </a:lnTo>
                  <a:lnTo>
                    <a:pt x="1899577" y="166847"/>
                  </a:lnTo>
                  <a:lnTo>
                    <a:pt x="1858583" y="144960"/>
                  </a:lnTo>
                  <a:lnTo>
                    <a:pt x="1815911" y="124438"/>
                  </a:lnTo>
                  <a:lnTo>
                    <a:pt x="1771636" y="105324"/>
                  </a:lnTo>
                  <a:lnTo>
                    <a:pt x="1725831" y="87660"/>
                  </a:lnTo>
                  <a:lnTo>
                    <a:pt x="1678571" y="71488"/>
                  </a:lnTo>
                  <a:lnTo>
                    <a:pt x="1629930" y="56850"/>
                  </a:lnTo>
                  <a:lnTo>
                    <a:pt x="1579983" y="43787"/>
                  </a:lnTo>
                  <a:lnTo>
                    <a:pt x="1528805" y="32342"/>
                  </a:lnTo>
                  <a:lnTo>
                    <a:pt x="1476468" y="22557"/>
                  </a:lnTo>
                  <a:lnTo>
                    <a:pt x="1423049" y="14474"/>
                  </a:lnTo>
                  <a:lnTo>
                    <a:pt x="1368621" y="8135"/>
                  </a:lnTo>
                  <a:lnTo>
                    <a:pt x="1313258" y="3581"/>
                  </a:lnTo>
                  <a:lnTo>
                    <a:pt x="1257036" y="855"/>
                  </a:lnTo>
                  <a:lnTo>
                    <a:pt x="1200028" y="0"/>
                  </a:lnTo>
                  <a:lnTo>
                    <a:pt x="1142308" y="1055"/>
                  </a:lnTo>
                  <a:lnTo>
                    <a:pt x="1083951" y="4065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539490" y="1758695"/>
              <a:ext cx="211074" cy="59055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47410" y="2788919"/>
              <a:ext cx="156972" cy="147066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5947410" y="2788157"/>
              <a:ext cx="157480" cy="147955"/>
            </a:xfrm>
            <a:custGeom>
              <a:avLst/>
              <a:gdLst/>
              <a:ahLst/>
              <a:cxnLst/>
              <a:rect l="l" t="t" r="r" b="b"/>
              <a:pathLst>
                <a:path w="157479" h="147955">
                  <a:moveTo>
                    <a:pt x="78486" y="0"/>
                  </a:moveTo>
                  <a:lnTo>
                    <a:pt x="109073" y="1881"/>
                  </a:lnTo>
                  <a:lnTo>
                    <a:pt x="134016" y="7048"/>
                  </a:lnTo>
                  <a:lnTo>
                    <a:pt x="150816" y="14787"/>
                  </a:lnTo>
                  <a:lnTo>
                    <a:pt x="156972" y="24384"/>
                  </a:lnTo>
                  <a:lnTo>
                    <a:pt x="156972" y="123444"/>
                  </a:lnTo>
                  <a:lnTo>
                    <a:pt x="150816" y="133040"/>
                  </a:lnTo>
                  <a:lnTo>
                    <a:pt x="134016" y="140779"/>
                  </a:lnTo>
                  <a:lnTo>
                    <a:pt x="109073" y="145946"/>
                  </a:lnTo>
                  <a:lnTo>
                    <a:pt x="78486" y="147828"/>
                  </a:lnTo>
                  <a:lnTo>
                    <a:pt x="47898" y="145946"/>
                  </a:lnTo>
                  <a:lnTo>
                    <a:pt x="22955" y="140779"/>
                  </a:lnTo>
                  <a:lnTo>
                    <a:pt x="6155" y="133040"/>
                  </a:lnTo>
                  <a:lnTo>
                    <a:pt x="0" y="123444"/>
                  </a:lnTo>
                  <a:lnTo>
                    <a:pt x="0" y="24384"/>
                  </a:lnTo>
                  <a:lnTo>
                    <a:pt x="6155" y="14787"/>
                  </a:lnTo>
                  <a:lnTo>
                    <a:pt x="22955" y="7048"/>
                  </a:lnTo>
                  <a:lnTo>
                    <a:pt x="47898" y="1881"/>
                  </a:lnTo>
                  <a:lnTo>
                    <a:pt x="78486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29834" y="1337309"/>
              <a:ext cx="159258" cy="402336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895397" y="1321111"/>
              <a:ext cx="103644" cy="247281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6150355" y="945783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3485953" y="1089151"/>
            <a:ext cx="3095625" cy="1757680"/>
            <a:chOff x="3485953" y="1089151"/>
            <a:chExt cx="3095625" cy="1757680"/>
          </a:xfrm>
        </p:grpSpPr>
        <p:sp>
          <p:nvSpPr>
            <p:cNvPr id="30" name="object 30"/>
            <p:cNvSpPr/>
            <p:nvPr/>
          </p:nvSpPr>
          <p:spPr>
            <a:xfrm>
              <a:off x="5526023" y="1311401"/>
              <a:ext cx="169545" cy="432434"/>
            </a:xfrm>
            <a:custGeom>
              <a:avLst/>
              <a:gdLst/>
              <a:ahLst/>
              <a:cxnLst/>
              <a:rect l="l" t="t" r="r" b="b"/>
              <a:pathLst>
                <a:path w="169545" h="432435">
                  <a:moveTo>
                    <a:pt x="6858" y="22098"/>
                  </a:moveTo>
                  <a:lnTo>
                    <a:pt x="135636" y="57912"/>
                  </a:lnTo>
                </a:path>
                <a:path w="169545" h="432435">
                  <a:moveTo>
                    <a:pt x="3810" y="393192"/>
                  </a:moveTo>
                  <a:lnTo>
                    <a:pt x="132588" y="429006"/>
                  </a:lnTo>
                </a:path>
                <a:path w="169545" h="432435">
                  <a:moveTo>
                    <a:pt x="6858" y="396240"/>
                  </a:moveTo>
                  <a:lnTo>
                    <a:pt x="6858" y="16002"/>
                  </a:lnTo>
                </a:path>
                <a:path w="169545" h="432435">
                  <a:moveTo>
                    <a:pt x="130302" y="432054"/>
                  </a:moveTo>
                  <a:lnTo>
                    <a:pt x="130302" y="51054"/>
                  </a:lnTo>
                </a:path>
                <a:path w="169545" h="432435">
                  <a:moveTo>
                    <a:pt x="0" y="19050"/>
                  </a:moveTo>
                  <a:lnTo>
                    <a:pt x="46482" y="0"/>
                  </a:lnTo>
                </a:path>
                <a:path w="169545" h="432435">
                  <a:moveTo>
                    <a:pt x="40386" y="0"/>
                  </a:moveTo>
                  <a:lnTo>
                    <a:pt x="169164" y="35814"/>
                  </a:lnTo>
                </a:path>
                <a:path w="169545" h="432435">
                  <a:moveTo>
                    <a:pt x="122682" y="54864"/>
                  </a:moveTo>
                  <a:lnTo>
                    <a:pt x="169164" y="35814"/>
                  </a:lnTo>
                </a:path>
                <a:path w="169545" h="432435">
                  <a:moveTo>
                    <a:pt x="163068" y="409194"/>
                  </a:moveTo>
                  <a:lnTo>
                    <a:pt x="163068" y="28194"/>
                  </a:lnTo>
                </a:path>
                <a:path w="169545" h="432435">
                  <a:moveTo>
                    <a:pt x="122682" y="428244"/>
                  </a:moveTo>
                  <a:lnTo>
                    <a:pt x="169164" y="409194"/>
                  </a:lnTo>
                </a:path>
                <a:path w="169545" h="432435">
                  <a:moveTo>
                    <a:pt x="41910" y="88392"/>
                  </a:moveTo>
                  <a:lnTo>
                    <a:pt x="103632" y="111252"/>
                  </a:lnTo>
                </a:path>
                <a:path w="169545" h="432435">
                  <a:moveTo>
                    <a:pt x="40386" y="325374"/>
                  </a:moveTo>
                  <a:lnTo>
                    <a:pt x="102870" y="348234"/>
                  </a:lnTo>
                </a:path>
                <a:path w="169545" h="432435">
                  <a:moveTo>
                    <a:pt x="41910" y="327660"/>
                  </a:moveTo>
                  <a:lnTo>
                    <a:pt x="41910" y="84582"/>
                  </a:lnTo>
                </a:path>
                <a:path w="169545" h="432435">
                  <a:moveTo>
                    <a:pt x="101346" y="350520"/>
                  </a:moveTo>
                  <a:lnTo>
                    <a:pt x="101346" y="107442"/>
                  </a:lnTo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597651" y="1466849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59">
                  <a:moveTo>
                    <a:pt x="0" y="0"/>
                  </a:moveTo>
                  <a:lnTo>
                    <a:pt x="0" y="124206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268973" y="1115567"/>
              <a:ext cx="307086" cy="160782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6268973" y="1115567"/>
              <a:ext cx="307340" cy="160020"/>
            </a:xfrm>
            <a:custGeom>
              <a:avLst/>
              <a:gdLst/>
              <a:ahLst/>
              <a:cxnLst/>
              <a:rect l="l" t="t" r="r" b="b"/>
              <a:pathLst>
                <a:path w="307340" h="160019">
                  <a:moveTo>
                    <a:pt x="140208" y="145542"/>
                  </a:moveTo>
                  <a:lnTo>
                    <a:pt x="196857" y="155209"/>
                  </a:lnTo>
                  <a:lnTo>
                    <a:pt x="243649" y="160020"/>
                  </a:lnTo>
                  <a:lnTo>
                    <a:pt x="275867" y="159686"/>
                  </a:lnTo>
                  <a:lnTo>
                    <a:pt x="288798" y="153924"/>
                  </a:lnTo>
                  <a:lnTo>
                    <a:pt x="307086" y="64008"/>
                  </a:lnTo>
                  <a:lnTo>
                    <a:pt x="297287" y="53697"/>
                  </a:lnTo>
                  <a:lnTo>
                    <a:pt x="222539" y="27360"/>
                  </a:lnTo>
                  <a:lnTo>
                    <a:pt x="166878" y="14478"/>
                  </a:lnTo>
                  <a:lnTo>
                    <a:pt x="110109" y="4810"/>
                  </a:lnTo>
                  <a:lnTo>
                    <a:pt x="63055" y="0"/>
                  </a:lnTo>
                  <a:lnTo>
                    <a:pt x="30575" y="333"/>
                  </a:lnTo>
                  <a:lnTo>
                    <a:pt x="17526" y="6096"/>
                  </a:lnTo>
                  <a:lnTo>
                    <a:pt x="0" y="96012"/>
                  </a:lnTo>
                  <a:lnTo>
                    <a:pt x="9691" y="106322"/>
                  </a:lnTo>
                  <a:lnTo>
                    <a:pt x="39243" y="119062"/>
                  </a:lnTo>
                  <a:lnTo>
                    <a:pt x="84224" y="132659"/>
                  </a:lnTo>
                  <a:lnTo>
                    <a:pt x="140208" y="145542"/>
                  </a:lnTo>
                  <a:close/>
                </a:path>
                <a:path w="307340" h="160019">
                  <a:moveTo>
                    <a:pt x="288798" y="153924"/>
                  </a:moveTo>
                  <a:lnTo>
                    <a:pt x="249555" y="130873"/>
                  </a:lnTo>
                  <a:lnTo>
                    <a:pt x="204573" y="117276"/>
                  </a:lnTo>
                  <a:lnTo>
                    <a:pt x="148590" y="104394"/>
                  </a:lnTo>
                  <a:lnTo>
                    <a:pt x="91940" y="94726"/>
                  </a:lnTo>
                  <a:lnTo>
                    <a:pt x="45148" y="89916"/>
                  </a:lnTo>
                  <a:lnTo>
                    <a:pt x="12930" y="90249"/>
                  </a:lnTo>
                  <a:lnTo>
                    <a:pt x="0" y="96012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27648" y="1392935"/>
              <a:ext cx="89916" cy="95249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6327648" y="1392173"/>
              <a:ext cx="90170" cy="96520"/>
            </a:xfrm>
            <a:custGeom>
              <a:avLst/>
              <a:gdLst/>
              <a:ahLst/>
              <a:cxnLst/>
              <a:rect l="l" t="t" r="r" b="b"/>
              <a:pathLst>
                <a:path w="90170" h="96519">
                  <a:moveTo>
                    <a:pt x="57150" y="0"/>
                  </a:moveTo>
                  <a:lnTo>
                    <a:pt x="0" y="83820"/>
                  </a:lnTo>
                  <a:lnTo>
                    <a:pt x="89916" y="96012"/>
                  </a:lnTo>
                  <a:lnTo>
                    <a:pt x="57150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319266" y="1463801"/>
              <a:ext cx="99822" cy="148589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6319266" y="1463801"/>
              <a:ext cx="100330" cy="147955"/>
            </a:xfrm>
            <a:custGeom>
              <a:avLst/>
              <a:gdLst/>
              <a:ahLst/>
              <a:cxnLst/>
              <a:rect l="l" t="t" r="r" b="b"/>
              <a:pathLst>
                <a:path w="100329" h="147955">
                  <a:moveTo>
                    <a:pt x="43434" y="147828"/>
                  </a:moveTo>
                  <a:lnTo>
                    <a:pt x="25931" y="144279"/>
                  </a:lnTo>
                  <a:lnTo>
                    <a:pt x="12001" y="137731"/>
                  </a:lnTo>
                  <a:lnTo>
                    <a:pt x="2928" y="129182"/>
                  </a:lnTo>
                  <a:lnTo>
                    <a:pt x="0" y="119634"/>
                  </a:lnTo>
                  <a:lnTo>
                    <a:pt x="9144" y="20574"/>
                  </a:lnTo>
                  <a:lnTo>
                    <a:pt x="13751" y="11251"/>
                  </a:lnTo>
                  <a:lnTo>
                    <a:pt x="24288" y="4286"/>
                  </a:lnTo>
                  <a:lnTo>
                    <a:pt x="39254" y="321"/>
                  </a:lnTo>
                  <a:lnTo>
                    <a:pt x="57150" y="0"/>
                  </a:lnTo>
                  <a:lnTo>
                    <a:pt x="74318" y="3559"/>
                  </a:lnTo>
                  <a:lnTo>
                    <a:pt x="88201" y="10191"/>
                  </a:lnTo>
                  <a:lnTo>
                    <a:pt x="97226" y="18966"/>
                  </a:lnTo>
                  <a:lnTo>
                    <a:pt x="99822" y="28956"/>
                  </a:lnTo>
                  <a:lnTo>
                    <a:pt x="90678" y="128016"/>
                  </a:lnTo>
                  <a:lnTo>
                    <a:pt x="86510" y="136898"/>
                  </a:lnTo>
                  <a:lnTo>
                    <a:pt x="76200" y="143637"/>
                  </a:lnTo>
                  <a:lnTo>
                    <a:pt x="61317" y="147518"/>
                  </a:lnTo>
                  <a:lnTo>
                    <a:pt x="43434" y="147828"/>
                  </a:lnTo>
                  <a:close/>
                </a:path>
                <a:path w="100329" h="147955">
                  <a:moveTo>
                    <a:pt x="0" y="119634"/>
                  </a:moveTo>
                  <a:lnTo>
                    <a:pt x="4607" y="110311"/>
                  </a:lnTo>
                  <a:lnTo>
                    <a:pt x="15144" y="103346"/>
                  </a:lnTo>
                  <a:lnTo>
                    <a:pt x="30110" y="99381"/>
                  </a:lnTo>
                  <a:lnTo>
                    <a:pt x="48006" y="99060"/>
                  </a:lnTo>
                  <a:lnTo>
                    <a:pt x="65496" y="102619"/>
                  </a:lnTo>
                  <a:lnTo>
                    <a:pt x="79343" y="109251"/>
                  </a:lnTo>
                  <a:lnTo>
                    <a:pt x="88189" y="118026"/>
                  </a:lnTo>
                  <a:lnTo>
                    <a:pt x="90678" y="128016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327648" y="1237487"/>
              <a:ext cx="123825" cy="160020"/>
            </a:xfrm>
            <a:custGeom>
              <a:avLst/>
              <a:gdLst/>
              <a:ahLst/>
              <a:cxnLst/>
              <a:rect l="l" t="t" r="r" b="b"/>
              <a:pathLst>
                <a:path w="123825" h="160019">
                  <a:moveTo>
                    <a:pt x="92964" y="0"/>
                  </a:moveTo>
                  <a:lnTo>
                    <a:pt x="70104" y="35052"/>
                  </a:lnTo>
                  <a:lnTo>
                    <a:pt x="58674" y="3810"/>
                  </a:lnTo>
                  <a:lnTo>
                    <a:pt x="46482" y="32766"/>
                  </a:lnTo>
                  <a:lnTo>
                    <a:pt x="26670" y="10668"/>
                  </a:lnTo>
                  <a:lnTo>
                    <a:pt x="37338" y="48768"/>
                  </a:lnTo>
                  <a:lnTo>
                    <a:pt x="16764" y="46482"/>
                  </a:lnTo>
                  <a:lnTo>
                    <a:pt x="31242" y="64770"/>
                  </a:lnTo>
                  <a:lnTo>
                    <a:pt x="0" y="76200"/>
                  </a:lnTo>
                  <a:lnTo>
                    <a:pt x="38100" y="83820"/>
                  </a:lnTo>
                  <a:lnTo>
                    <a:pt x="16002" y="107442"/>
                  </a:lnTo>
                  <a:lnTo>
                    <a:pt x="45720" y="107442"/>
                  </a:lnTo>
                  <a:lnTo>
                    <a:pt x="31242" y="140208"/>
                  </a:lnTo>
                  <a:lnTo>
                    <a:pt x="57150" y="125730"/>
                  </a:lnTo>
                  <a:lnTo>
                    <a:pt x="61722" y="160020"/>
                  </a:lnTo>
                  <a:lnTo>
                    <a:pt x="71628" y="128778"/>
                  </a:lnTo>
                  <a:lnTo>
                    <a:pt x="88392" y="150876"/>
                  </a:lnTo>
                  <a:lnTo>
                    <a:pt x="86868" y="119634"/>
                  </a:lnTo>
                  <a:lnTo>
                    <a:pt x="104394" y="128016"/>
                  </a:lnTo>
                  <a:lnTo>
                    <a:pt x="94488" y="99822"/>
                  </a:lnTo>
                  <a:lnTo>
                    <a:pt x="123444" y="96774"/>
                  </a:lnTo>
                  <a:lnTo>
                    <a:pt x="87630" y="76200"/>
                  </a:lnTo>
                  <a:lnTo>
                    <a:pt x="102870" y="55626"/>
                  </a:lnTo>
                  <a:lnTo>
                    <a:pt x="80010" y="52578"/>
                  </a:lnTo>
                  <a:lnTo>
                    <a:pt x="929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635501" y="1237487"/>
              <a:ext cx="2815590" cy="826135"/>
            </a:xfrm>
            <a:custGeom>
              <a:avLst/>
              <a:gdLst/>
              <a:ahLst/>
              <a:cxnLst/>
              <a:rect l="l" t="t" r="r" b="b"/>
              <a:pathLst>
                <a:path w="2815590" h="826135">
                  <a:moveTo>
                    <a:pt x="2779776" y="76200"/>
                  </a:moveTo>
                  <a:lnTo>
                    <a:pt x="2795016" y="55626"/>
                  </a:lnTo>
                  <a:lnTo>
                    <a:pt x="2772156" y="52578"/>
                  </a:lnTo>
                  <a:lnTo>
                    <a:pt x="2785110" y="0"/>
                  </a:lnTo>
                  <a:lnTo>
                    <a:pt x="2762250" y="35052"/>
                  </a:lnTo>
                  <a:lnTo>
                    <a:pt x="2750820" y="3810"/>
                  </a:lnTo>
                  <a:lnTo>
                    <a:pt x="2738628" y="32766"/>
                  </a:lnTo>
                  <a:lnTo>
                    <a:pt x="2718816" y="10668"/>
                  </a:lnTo>
                  <a:lnTo>
                    <a:pt x="2729484" y="48768"/>
                  </a:lnTo>
                  <a:lnTo>
                    <a:pt x="2708910" y="46482"/>
                  </a:lnTo>
                  <a:lnTo>
                    <a:pt x="2723388" y="64770"/>
                  </a:lnTo>
                  <a:lnTo>
                    <a:pt x="2692146" y="76200"/>
                  </a:lnTo>
                  <a:lnTo>
                    <a:pt x="2730246" y="83820"/>
                  </a:lnTo>
                  <a:lnTo>
                    <a:pt x="2708148" y="107442"/>
                  </a:lnTo>
                  <a:lnTo>
                    <a:pt x="2737866" y="107442"/>
                  </a:lnTo>
                  <a:lnTo>
                    <a:pt x="2723388" y="140208"/>
                  </a:lnTo>
                  <a:lnTo>
                    <a:pt x="2749296" y="125730"/>
                  </a:lnTo>
                  <a:lnTo>
                    <a:pt x="2753868" y="160020"/>
                  </a:lnTo>
                  <a:lnTo>
                    <a:pt x="2763774" y="128778"/>
                  </a:lnTo>
                  <a:lnTo>
                    <a:pt x="2780538" y="150876"/>
                  </a:lnTo>
                  <a:lnTo>
                    <a:pt x="2779014" y="119634"/>
                  </a:lnTo>
                  <a:lnTo>
                    <a:pt x="2796540" y="128016"/>
                  </a:lnTo>
                  <a:lnTo>
                    <a:pt x="2786634" y="99822"/>
                  </a:lnTo>
                  <a:lnTo>
                    <a:pt x="2815590" y="96774"/>
                  </a:lnTo>
                  <a:lnTo>
                    <a:pt x="2779776" y="76200"/>
                  </a:lnTo>
                  <a:close/>
                </a:path>
                <a:path w="2815590" h="826135">
                  <a:moveTo>
                    <a:pt x="2698242" y="92964"/>
                  </a:moveTo>
                  <a:lnTo>
                    <a:pt x="2354580" y="185166"/>
                  </a:lnTo>
                </a:path>
                <a:path w="2815590" h="826135">
                  <a:moveTo>
                    <a:pt x="1962150" y="299466"/>
                  </a:moveTo>
                  <a:lnTo>
                    <a:pt x="0" y="826008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868923" y="1327911"/>
              <a:ext cx="103632" cy="24257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84323" y="1322634"/>
              <a:ext cx="291989" cy="251853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3539525" y="1979675"/>
              <a:ext cx="113030" cy="361950"/>
            </a:xfrm>
            <a:custGeom>
              <a:avLst/>
              <a:gdLst/>
              <a:ahLst/>
              <a:cxnLst/>
              <a:rect l="l" t="t" r="r" b="b"/>
              <a:pathLst>
                <a:path w="113029" h="361950">
                  <a:moveTo>
                    <a:pt x="112740" y="361950"/>
                  </a:moveTo>
                  <a:lnTo>
                    <a:pt x="81224" y="323147"/>
                  </a:lnTo>
                  <a:lnTo>
                    <a:pt x="54352" y="281273"/>
                  </a:lnTo>
                  <a:lnTo>
                    <a:pt x="32480" y="236684"/>
                  </a:lnTo>
                  <a:lnTo>
                    <a:pt x="15966" y="189738"/>
                  </a:lnTo>
                  <a:lnTo>
                    <a:pt x="5405" y="142946"/>
                  </a:lnTo>
                  <a:lnTo>
                    <a:pt x="59" y="95440"/>
                  </a:lnTo>
                  <a:lnTo>
                    <a:pt x="0" y="47648"/>
                  </a:lnTo>
                  <a:lnTo>
                    <a:pt x="5298" y="0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40055" y="1753164"/>
              <a:ext cx="162699" cy="228993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656075" y="1763267"/>
              <a:ext cx="97155" cy="586740"/>
            </a:xfrm>
            <a:custGeom>
              <a:avLst/>
              <a:gdLst/>
              <a:ahLst/>
              <a:cxnLst/>
              <a:rect l="l" t="t" r="r" b="b"/>
              <a:pathLst>
                <a:path w="97154" h="586739">
                  <a:moveTo>
                    <a:pt x="96774" y="397764"/>
                  </a:moveTo>
                  <a:lnTo>
                    <a:pt x="68199" y="340137"/>
                  </a:lnTo>
                  <a:lnTo>
                    <a:pt x="46482" y="279654"/>
                  </a:lnTo>
                  <a:lnTo>
                    <a:pt x="35881" y="234279"/>
                  </a:lnTo>
                  <a:lnTo>
                    <a:pt x="29238" y="188185"/>
                  </a:lnTo>
                  <a:lnTo>
                    <a:pt x="26574" y="141541"/>
                  </a:lnTo>
                  <a:lnTo>
                    <a:pt x="27911" y="94516"/>
                  </a:lnTo>
                  <a:lnTo>
                    <a:pt x="33270" y="47279"/>
                  </a:lnTo>
                  <a:lnTo>
                    <a:pt x="42672" y="0"/>
                  </a:lnTo>
                </a:path>
                <a:path w="97154" h="586739">
                  <a:moveTo>
                    <a:pt x="0" y="586740"/>
                  </a:moveTo>
                  <a:lnTo>
                    <a:pt x="2131" y="547925"/>
                  </a:lnTo>
                  <a:lnTo>
                    <a:pt x="22395" y="478297"/>
                  </a:lnTo>
                  <a:lnTo>
                    <a:pt x="52518" y="432744"/>
                  </a:lnTo>
                  <a:lnTo>
                    <a:pt x="80783" y="405836"/>
                  </a:lnTo>
                  <a:lnTo>
                    <a:pt x="96774" y="393954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485953" y="1735638"/>
              <a:ext cx="218325" cy="242709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942641" y="2565653"/>
              <a:ext cx="166509" cy="27604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3493769" y="1963673"/>
              <a:ext cx="2611120" cy="878205"/>
            </a:xfrm>
            <a:custGeom>
              <a:avLst/>
              <a:gdLst/>
              <a:ahLst/>
              <a:cxnLst/>
              <a:rect l="l" t="t" r="r" b="b"/>
              <a:pathLst>
                <a:path w="2611120" h="878205">
                  <a:moveTo>
                    <a:pt x="161544" y="385572"/>
                  </a:moveTo>
                  <a:lnTo>
                    <a:pt x="86106" y="404622"/>
                  </a:lnTo>
                </a:path>
                <a:path w="2611120" h="878205">
                  <a:moveTo>
                    <a:pt x="83058" y="404622"/>
                  </a:moveTo>
                  <a:lnTo>
                    <a:pt x="0" y="0"/>
                  </a:lnTo>
                </a:path>
                <a:path w="2611120" h="878205">
                  <a:moveTo>
                    <a:pt x="141732" y="99822"/>
                  </a:moveTo>
                  <a:lnTo>
                    <a:pt x="1938528" y="601218"/>
                  </a:lnTo>
                </a:path>
                <a:path w="2611120" h="878205">
                  <a:moveTo>
                    <a:pt x="2532126" y="601218"/>
                  </a:moveTo>
                  <a:lnTo>
                    <a:pt x="2562713" y="604825"/>
                  </a:lnTo>
                  <a:lnTo>
                    <a:pt x="2587656" y="614648"/>
                  </a:lnTo>
                  <a:lnTo>
                    <a:pt x="2604456" y="629185"/>
                  </a:lnTo>
                  <a:lnTo>
                    <a:pt x="2610612" y="646938"/>
                  </a:lnTo>
                  <a:lnTo>
                    <a:pt x="2610612" y="831342"/>
                  </a:lnTo>
                  <a:lnTo>
                    <a:pt x="2604456" y="849534"/>
                  </a:lnTo>
                  <a:lnTo>
                    <a:pt x="2587656" y="864298"/>
                  </a:lnTo>
                  <a:lnTo>
                    <a:pt x="2562713" y="874204"/>
                  </a:lnTo>
                  <a:lnTo>
                    <a:pt x="2532126" y="877824"/>
                  </a:lnTo>
                  <a:lnTo>
                    <a:pt x="2501538" y="874204"/>
                  </a:lnTo>
                  <a:lnTo>
                    <a:pt x="2476595" y="864298"/>
                  </a:lnTo>
                  <a:lnTo>
                    <a:pt x="2459795" y="849534"/>
                  </a:lnTo>
                  <a:lnTo>
                    <a:pt x="2453640" y="831342"/>
                  </a:lnTo>
                  <a:lnTo>
                    <a:pt x="2453640" y="646938"/>
                  </a:lnTo>
                  <a:lnTo>
                    <a:pt x="2459795" y="629185"/>
                  </a:lnTo>
                  <a:lnTo>
                    <a:pt x="2476595" y="614648"/>
                  </a:lnTo>
                  <a:lnTo>
                    <a:pt x="2501538" y="604825"/>
                  </a:lnTo>
                  <a:lnTo>
                    <a:pt x="2532126" y="601218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942641" y="2605842"/>
              <a:ext cx="166509" cy="16650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952744" y="2612136"/>
              <a:ext cx="147830" cy="51052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438394" y="2397251"/>
              <a:ext cx="160020" cy="402336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5432298" y="2371343"/>
              <a:ext cx="169545" cy="432434"/>
            </a:xfrm>
            <a:custGeom>
              <a:avLst/>
              <a:gdLst/>
              <a:ahLst/>
              <a:cxnLst/>
              <a:rect l="l" t="t" r="r" b="b"/>
              <a:pathLst>
                <a:path w="169545" h="432435">
                  <a:moveTo>
                    <a:pt x="163068" y="22098"/>
                  </a:moveTo>
                  <a:lnTo>
                    <a:pt x="33528" y="57912"/>
                  </a:lnTo>
                </a:path>
                <a:path w="169545" h="432435">
                  <a:moveTo>
                    <a:pt x="166116" y="393192"/>
                  </a:moveTo>
                  <a:lnTo>
                    <a:pt x="36576" y="429006"/>
                  </a:lnTo>
                </a:path>
                <a:path w="169545" h="432435">
                  <a:moveTo>
                    <a:pt x="163068" y="396240"/>
                  </a:moveTo>
                  <a:lnTo>
                    <a:pt x="163068" y="16002"/>
                  </a:lnTo>
                </a:path>
                <a:path w="169545" h="432435">
                  <a:moveTo>
                    <a:pt x="39624" y="432054"/>
                  </a:moveTo>
                  <a:lnTo>
                    <a:pt x="39624" y="51054"/>
                  </a:lnTo>
                </a:path>
                <a:path w="169545" h="432435">
                  <a:moveTo>
                    <a:pt x="169164" y="19050"/>
                  </a:moveTo>
                  <a:lnTo>
                    <a:pt x="122682" y="0"/>
                  </a:lnTo>
                </a:path>
                <a:path w="169545" h="432435">
                  <a:moveTo>
                    <a:pt x="128778" y="0"/>
                  </a:moveTo>
                  <a:lnTo>
                    <a:pt x="0" y="35814"/>
                  </a:lnTo>
                </a:path>
                <a:path w="169545" h="432435">
                  <a:moveTo>
                    <a:pt x="46482" y="54864"/>
                  </a:moveTo>
                  <a:lnTo>
                    <a:pt x="0" y="35814"/>
                  </a:lnTo>
                </a:path>
                <a:path w="169545" h="432435">
                  <a:moveTo>
                    <a:pt x="6096" y="409194"/>
                  </a:moveTo>
                  <a:lnTo>
                    <a:pt x="6096" y="28194"/>
                  </a:lnTo>
                </a:path>
                <a:path w="169545" h="432435">
                  <a:moveTo>
                    <a:pt x="46482" y="428244"/>
                  </a:moveTo>
                  <a:lnTo>
                    <a:pt x="0" y="409194"/>
                  </a:lnTo>
                </a:path>
                <a:path w="169545" h="432435">
                  <a:moveTo>
                    <a:pt x="128016" y="88392"/>
                  </a:moveTo>
                  <a:lnTo>
                    <a:pt x="65532" y="111252"/>
                  </a:lnTo>
                </a:path>
                <a:path w="169545" h="432435">
                  <a:moveTo>
                    <a:pt x="128778" y="325374"/>
                  </a:moveTo>
                  <a:lnTo>
                    <a:pt x="67056" y="348996"/>
                  </a:lnTo>
                </a:path>
                <a:path w="169545" h="432435">
                  <a:moveTo>
                    <a:pt x="128016" y="327660"/>
                  </a:moveTo>
                  <a:lnTo>
                    <a:pt x="128016" y="84582"/>
                  </a:lnTo>
                </a:path>
                <a:path w="169545" h="432435">
                  <a:moveTo>
                    <a:pt x="67818" y="350520"/>
                  </a:moveTo>
                  <a:lnTo>
                    <a:pt x="67818" y="107442"/>
                  </a:lnTo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529833" y="2526791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206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533900" y="1735835"/>
              <a:ext cx="247650" cy="616585"/>
            </a:xfrm>
            <a:custGeom>
              <a:avLst/>
              <a:gdLst/>
              <a:ahLst/>
              <a:cxnLst/>
              <a:rect l="l" t="t" r="r" b="b"/>
              <a:pathLst>
                <a:path w="247650" h="616585">
                  <a:moveTo>
                    <a:pt x="139446" y="616458"/>
                  </a:moveTo>
                  <a:lnTo>
                    <a:pt x="113538" y="603504"/>
                  </a:lnTo>
                  <a:lnTo>
                    <a:pt x="23622" y="558546"/>
                  </a:lnTo>
                  <a:lnTo>
                    <a:pt x="55854" y="587336"/>
                  </a:lnTo>
                  <a:lnTo>
                    <a:pt x="8382" y="574548"/>
                  </a:lnTo>
                  <a:lnTo>
                    <a:pt x="5334" y="573024"/>
                  </a:lnTo>
                  <a:lnTo>
                    <a:pt x="1524" y="575310"/>
                  </a:lnTo>
                  <a:lnTo>
                    <a:pt x="762" y="579120"/>
                  </a:lnTo>
                  <a:lnTo>
                    <a:pt x="0" y="582168"/>
                  </a:lnTo>
                  <a:lnTo>
                    <a:pt x="1524" y="585978"/>
                  </a:lnTo>
                  <a:lnTo>
                    <a:pt x="5334" y="586740"/>
                  </a:lnTo>
                  <a:lnTo>
                    <a:pt x="52235" y="599541"/>
                  </a:lnTo>
                  <a:lnTo>
                    <a:pt x="10668" y="608076"/>
                  </a:lnTo>
                  <a:lnTo>
                    <a:pt x="139446" y="616458"/>
                  </a:lnTo>
                  <a:close/>
                </a:path>
                <a:path w="247650" h="616585">
                  <a:moveTo>
                    <a:pt x="247650" y="23622"/>
                  </a:moveTo>
                  <a:lnTo>
                    <a:pt x="246888" y="19812"/>
                  </a:lnTo>
                  <a:lnTo>
                    <a:pt x="246126" y="16764"/>
                  </a:lnTo>
                  <a:lnTo>
                    <a:pt x="242316" y="14478"/>
                  </a:lnTo>
                  <a:lnTo>
                    <a:pt x="239268" y="15240"/>
                  </a:lnTo>
                  <a:lnTo>
                    <a:pt x="192087" y="27940"/>
                  </a:lnTo>
                  <a:lnTo>
                    <a:pt x="224028" y="0"/>
                  </a:lnTo>
                  <a:lnTo>
                    <a:pt x="108204" y="57150"/>
                  </a:lnTo>
                  <a:lnTo>
                    <a:pt x="236982" y="48768"/>
                  </a:lnTo>
                  <a:lnTo>
                    <a:pt x="218440" y="44958"/>
                  </a:lnTo>
                  <a:lnTo>
                    <a:pt x="195389" y="40233"/>
                  </a:lnTo>
                  <a:lnTo>
                    <a:pt x="242316" y="28194"/>
                  </a:lnTo>
                  <a:lnTo>
                    <a:pt x="246126" y="26670"/>
                  </a:lnTo>
                  <a:lnTo>
                    <a:pt x="247650" y="236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532120" y="1094231"/>
              <a:ext cx="989330" cy="1626235"/>
            </a:xfrm>
            <a:custGeom>
              <a:avLst/>
              <a:gdLst/>
              <a:ahLst/>
              <a:cxnLst/>
              <a:rect l="l" t="t" r="r" b="b"/>
              <a:pathLst>
                <a:path w="989329" h="1626235">
                  <a:moveTo>
                    <a:pt x="0" y="1504950"/>
                  </a:moveTo>
                  <a:lnTo>
                    <a:pt x="434340" y="1626108"/>
                  </a:lnTo>
                </a:path>
                <a:path w="989329" h="1626235">
                  <a:moveTo>
                    <a:pt x="698754" y="0"/>
                  </a:moveTo>
                  <a:lnTo>
                    <a:pt x="801624" y="67056"/>
                  </a:lnTo>
                </a:path>
                <a:path w="989329" h="1626235">
                  <a:moveTo>
                    <a:pt x="989076" y="542544"/>
                  </a:moveTo>
                  <a:lnTo>
                    <a:pt x="882396" y="442722"/>
                  </a:lnTo>
                </a:path>
                <a:path w="989329" h="1626235">
                  <a:moveTo>
                    <a:pt x="989076" y="332994"/>
                  </a:moveTo>
                  <a:lnTo>
                    <a:pt x="882396" y="233172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6524497" y="1271750"/>
            <a:ext cx="95250" cy="466090"/>
          </a:xfrm>
          <a:prstGeom prst="rect">
            <a:avLst/>
          </a:prstGeom>
        </p:spPr>
        <p:txBody>
          <a:bodyPr vert="horz" wrap="square" lIns="0" tIns="654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sz="1100" i="1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sz="1100" i="1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5966460" y="1463801"/>
            <a:ext cx="106045" cy="100330"/>
          </a:xfrm>
          <a:custGeom>
            <a:avLst/>
            <a:gdLst/>
            <a:ahLst/>
            <a:cxnLst/>
            <a:rect l="l" t="t" r="r" b="b"/>
            <a:pathLst>
              <a:path w="106045" h="100330">
                <a:moveTo>
                  <a:pt x="105918" y="99822"/>
                </a:moveTo>
                <a:lnTo>
                  <a:pt x="0" y="0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6075679" y="1485279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601461" y="1201673"/>
            <a:ext cx="93980" cy="132080"/>
          </a:xfrm>
          <a:custGeom>
            <a:avLst/>
            <a:gdLst/>
            <a:ahLst/>
            <a:cxnLst/>
            <a:rect l="l" t="t" r="r" b="b"/>
            <a:pathLst>
              <a:path w="93979" h="132080">
                <a:moveTo>
                  <a:pt x="93726" y="0"/>
                </a:moveTo>
                <a:lnTo>
                  <a:pt x="0" y="131826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5665723" y="1040271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3571494" y="1646681"/>
            <a:ext cx="57150" cy="124460"/>
          </a:xfrm>
          <a:custGeom>
            <a:avLst/>
            <a:gdLst/>
            <a:ahLst/>
            <a:cxnLst/>
            <a:rect l="l" t="t" r="r" b="b"/>
            <a:pathLst>
              <a:path w="57150" h="124460">
                <a:moveTo>
                  <a:pt x="0" y="0"/>
                </a:moveTo>
                <a:lnTo>
                  <a:pt x="57150" y="124206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3499358" y="1485279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3750564" y="2478785"/>
            <a:ext cx="1682114" cy="395605"/>
          </a:xfrm>
          <a:custGeom>
            <a:avLst/>
            <a:gdLst/>
            <a:ahLst/>
            <a:cxnLst/>
            <a:rect l="l" t="t" r="r" b="b"/>
            <a:pathLst>
              <a:path w="1682114" h="395605">
                <a:moveTo>
                  <a:pt x="79248" y="0"/>
                </a:moveTo>
                <a:lnTo>
                  <a:pt x="0" y="86106"/>
                </a:lnTo>
              </a:path>
              <a:path w="1682114" h="395605">
                <a:moveTo>
                  <a:pt x="1681734" y="309372"/>
                </a:moveTo>
                <a:lnTo>
                  <a:pt x="1603248" y="395478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5256529" y="2776855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874258" y="2799587"/>
            <a:ext cx="78740" cy="86360"/>
          </a:xfrm>
          <a:custGeom>
            <a:avLst/>
            <a:gdLst/>
            <a:ahLst/>
            <a:cxnLst/>
            <a:rect l="l" t="t" r="r" b="b"/>
            <a:pathLst>
              <a:path w="78739" h="86360">
                <a:moveTo>
                  <a:pt x="78486" y="0"/>
                </a:moveTo>
                <a:lnTo>
                  <a:pt x="0" y="86106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5770117" y="2795157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673094" y="1912001"/>
            <a:ext cx="1489075" cy="735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9723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Спектрометр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i="1" spc="-5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100572" y="2483357"/>
            <a:ext cx="70485" cy="215900"/>
          </a:xfrm>
          <a:custGeom>
            <a:avLst/>
            <a:gdLst/>
            <a:ahLst/>
            <a:cxnLst/>
            <a:rect l="l" t="t" r="r" b="b"/>
            <a:pathLst>
              <a:path w="70485" h="215900">
                <a:moveTo>
                  <a:pt x="0" y="215646"/>
                </a:moveTo>
                <a:lnTo>
                  <a:pt x="70104" y="0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1151591" y="3074162"/>
            <a:ext cx="5617845" cy="9912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1080">
              <a:lnSpc>
                <a:spcPct val="100000"/>
              </a:lnSpc>
              <a:spcBef>
                <a:spcPts val="100"/>
              </a:spcBef>
              <a:tabLst>
                <a:tab pos="396875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-635" algn="ctr">
              <a:lnSpc>
                <a:spcPct val="958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Загальний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оптико-емісійного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аналізатора</a:t>
            </a:r>
            <a:r>
              <a:rPr sz="1000" spc="-5" dirty="0">
                <a:latin typeface="Times New Roman"/>
                <a:cs typeface="Times New Roman"/>
              </a:rPr>
              <a:t> Magellan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Q8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оптико-емісійного </a:t>
            </a:r>
            <a:r>
              <a:rPr sz="1000" dirty="0">
                <a:latin typeface="Times New Roman"/>
                <a:cs typeface="Times New Roman"/>
              </a:rPr>
              <a:t> методу </a:t>
            </a:r>
            <a:r>
              <a:rPr sz="1000" spc="-5" dirty="0">
                <a:latin typeface="Times New Roman"/>
                <a:cs typeface="Times New Roman"/>
              </a:rPr>
              <a:t>спектрального аналізу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зразок;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 електрод;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розрядний проміжок;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конденсаторна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лінза;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вхідна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щілина;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дифракційна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решітка;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коло Роуланда;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вихідна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щілина;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фотопомножувач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9" name="object 6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312925" y="4284726"/>
            <a:ext cx="1368552" cy="2055875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3319271" y="4284726"/>
            <a:ext cx="1288542" cy="2055114"/>
          </a:xfrm>
          <a:prstGeom prst="rect">
            <a:avLst/>
          </a:prstGeom>
        </p:spPr>
      </p:pic>
      <p:pic>
        <p:nvPicPr>
          <p:cNvPr id="71" name="object 7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5274564" y="4283964"/>
            <a:ext cx="1304543" cy="2048256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1528825" y="6393421"/>
            <a:ext cx="93662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56515" marR="5080" indent="-4445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Луїс</a:t>
            </a:r>
            <a:r>
              <a:rPr sz="1000" i="1" spc="-4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Карл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Генріх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Фрідріх</a:t>
            </a:r>
            <a:r>
              <a:rPr sz="1000" i="1" spc="-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Пашен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590815" y="6393421"/>
            <a:ext cx="74612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699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Карл </a:t>
            </a:r>
            <a:r>
              <a:rPr sz="1000" i="1" spc="-5" dirty="0">
                <a:latin typeface="Times New Roman"/>
                <a:cs typeface="Times New Roman"/>
              </a:rPr>
              <a:t>Давид </a:t>
            </a:r>
            <a:r>
              <a:rPr sz="1000" i="1" dirty="0">
                <a:latin typeface="Times New Roman"/>
                <a:cs typeface="Times New Roman"/>
              </a:rPr>
              <a:t> Тол</a:t>
            </a:r>
            <a:r>
              <a:rPr sz="1000" i="1" spc="-10" dirty="0">
                <a:latin typeface="Times New Roman"/>
                <a:cs typeface="Times New Roman"/>
              </a:rPr>
              <a:t>ь</a:t>
            </a:r>
            <a:r>
              <a:rPr sz="1000" i="1" dirty="0">
                <a:latin typeface="Times New Roman"/>
                <a:cs typeface="Times New Roman"/>
              </a:rPr>
              <a:t>ме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Рунге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692399" y="6393421"/>
            <a:ext cx="470534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7620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Генрі 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Роуланд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78" y="516889"/>
            <a:ext cx="5786755" cy="2167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типами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кристалічних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решіток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1.2.):</a:t>
            </a:r>
            <a:endParaRPr sz="1200">
              <a:latin typeface="Times New Roman"/>
              <a:cs typeface="Times New Roman"/>
            </a:endParaRPr>
          </a:p>
          <a:p>
            <a:pPr marL="525145" indent="-153035">
              <a:lnSpc>
                <a:spcPts val="1410"/>
              </a:lnSpc>
              <a:buAutoNum type="arabicPeriod"/>
              <a:tabLst>
                <a:tab pos="52578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Об’ємноцентрована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кубічна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(ОЦК)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1.2,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розташовуються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05"/>
              </a:lnSpc>
              <a:spcBef>
                <a:spcPts val="40"/>
              </a:spcBef>
            </a:pPr>
            <a:r>
              <a:rPr sz="1800" baseline="2314" dirty="0">
                <a:latin typeface="Times New Roman"/>
                <a:cs typeface="Times New Roman"/>
              </a:rPr>
              <a:t>шинах</a:t>
            </a:r>
            <a:r>
              <a:rPr sz="1800" spc="-7" baseline="2314" dirty="0">
                <a:latin typeface="Times New Roman"/>
                <a:cs typeface="Times New Roman"/>
              </a:rPr>
              <a:t> куба</a:t>
            </a:r>
            <a:r>
              <a:rPr sz="1800" spc="-15" baseline="2314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і в</a:t>
            </a:r>
            <a:r>
              <a:rPr sz="1800" spc="-15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його</a:t>
            </a:r>
            <a:r>
              <a:rPr sz="1800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центрі</a:t>
            </a:r>
            <a:r>
              <a:rPr sz="1800" baseline="2314" dirty="0">
                <a:latin typeface="Times New Roman"/>
                <a:cs typeface="Times New Roman"/>
              </a:rPr>
              <a:t> (вольфрам,</a:t>
            </a:r>
            <a:r>
              <a:rPr sz="1800" spc="-7" baseline="2314" dirty="0">
                <a:latin typeface="Times New Roman"/>
                <a:cs typeface="Times New Roman"/>
              </a:rPr>
              <a:t> ванадій,</a:t>
            </a:r>
            <a:r>
              <a:rPr sz="1800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титан,</a:t>
            </a:r>
            <a:r>
              <a:rPr sz="1800" baseline="23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800" spc="-7" baseline="2314" dirty="0">
                <a:latin typeface="Times New Roman"/>
                <a:cs typeface="Times New Roman"/>
              </a:rPr>
              <a:t>-залізо).</a:t>
            </a:r>
            <a:endParaRPr sz="1800" baseline="2314">
              <a:latin typeface="Times New Roman"/>
              <a:cs typeface="Times New Roman"/>
            </a:endParaRPr>
          </a:p>
          <a:p>
            <a:pPr marL="525145" indent="-153035">
              <a:lnSpc>
                <a:spcPts val="1405"/>
              </a:lnSpc>
              <a:buAutoNum type="arabicPeriod" startAt="2"/>
              <a:tabLst>
                <a:tab pos="525780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Гранецентрована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кубічна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(ГЦК)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1.2,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розташовуються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верши-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05"/>
              </a:lnSpc>
              <a:spcBef>
                <a:spcPts val="45"/>
              </a:spcBef>
            </a:pPr>
            <a:r>
              <a:rPr sz="1800" baseline="2314" dirty="0">
                <a:latin typeface="Times New Roman"/>
                <a:cs typeface="Times New Roman"/>
              </a:rPr>
              <a:t>нах </a:t>
            </a:r>
            <a:r>
              <a:rPr sz="1800" spc="-7" baseline="2314" dirty="0">
                <a:latin typeface="Times New Roman"/>
                <a:cs typeface="Times New Roman"/>
              </a:rPr>
              <a:t>куба</a:t>
            </a:r>
            <a:r>
              <a:rPr sz="1800" baseline="2314" dirty="0">
                <a:latin typeface="Times New Roman"/>
                <a:cs typeface="Times New Roman"/>
              </a:rPr>
              <a:t> і </a:t>
            </a:r>
            <a:r>
              <a:rPr sz="1800" spc="-7" baseline="2314" dirty="0">
                <a:latin typeface="Times New Roman"/>
                <a:cs typeface="Times New Roman"/>
              </a:rPr>
              <a:t>по</a:t>
            </a:r>
            <a:r>
              <a:rPr sz="1800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центру</a:t>
            </a:r>
            <a:r>
              <a:rPr sz="1800" spc="22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кожної</a:t>
            </a:r>
            <a:r>
              <a:rPr sz="1800" baseline="2314" dirty="0">
                <a:latin typeface="Times New Roman"/>
                <a:cs typeface="Times New Roman"/>
              </a:rPr>
              <a:t> з</a:t>
            </a:r>
            <a:r>
              <a:rPr sz="1800" spc="7" baseline="2314" dirty="0">
                <a:latin typeface="Times New Roman"/>
                <a:cs typeface="Times New Roman"/>
              </a:rPr>
              <a:t> </a:t>
            </a:r>
            <a:r>
              <a:rPr sz="1800" baseline="2314" dirty="0">
                <a:latin typeface="Times New Roman"/>
                <a:cs typeface="Times New Roman"/>
              </a:rPr>
              <a:t>6 граней </a:t>
            </a:r>
            <a:r>
              <a:rPr sz="1800" spc="-7" baseline="2314" dirty="0">
                <a:latin typeface="Times New Roman"/>
                <a:cs typeface="Times New Roman"/>
              </a:rPr>
              <a:t>(срібло,</a:t>
            </a:r>
            <a:r>
              <a:rPr sz="1800" spc="-15" baseline="2314" dirty="0">
                <a:latin typeface="Times New Roman"/>
                <a:cs typeface="Times New Roman"/>
              </a:rPr>
              <a:t> </a:t>
            </a:r>
            <a:r>
              <a:rPr sz="1800" spc="-7" baseline="2314" dirty="0">
                <a:latin typeface="Times New Roman"/>
                <a:cs typeface="Times New Roman"/>
              </a:rPr>
              <a:t>золото,</a:t>
            </a:r>
            <a:r>
              <a:rPr sz="1800" baseline="23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800" spc="-7" baseline="2314" dirty="0">
                <a:latin typeface="Times New Roman"/>
                <a:cs typeface="Times New Roman"/>
              </a:rPr>
              <a:t>-залізо).</a:t>
            </a:r>
            <a:endParaRPr sz="1800" baseline="2314">
              <a:latin typeface="Times New Roman"/>
              <a:cs typeface="Times New Roman"/>
            </a:endParaRPr>
          </a:p>
          <a:p>
            <a:pPr marL="525145" indent="-153035">
              <a:lnSpc>
                <a:spcPts val="1375"/>
              </a:lnSpc>
              <a:buAutoNum type="arabicPeriod" startAt="3"/>
              <a:tabLst>
                <a:tab pos="525780" algn="l"/>
              </a:tabLst>
            </a:pPr>
            <a:r>
              <a:rPr sz="1200" spc="-5" dirty="0">
                <a:latin typeface="Times New Roman"/>
                <a:cs typeface="Times New Roman"/>
              </a:rPr>
              <a:t>Гексагональна,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основі якої лежить </a:t>
            </a:r>
            <a:r>
              <a:rPr sz="1200" dirty="0">
                <a:latin typeface="Times New Roman"/>
                <a:cs typeface="Times New Roman"/>
              </a:rPr>
              <a:t>шестикутник:</a:t>
            </a:r>
            <a:endParaRPr sz="1200">
              <a:latin typeface="Times New Roman"/>
              <a:cs typeface="Times New Roman"/>
            </a:endParaRPr>
          </a:p>
          <a:p>
            <a:pPr marL="487045" indent="-114935">
              <a:lnSpc>
                <a:spcPts val="1380"/>
              </a:lnSpc>
              <a:buChar char="–"/>
              <a:tabLst>
                <a:tab pos="48768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проста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розташовуються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вершинах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комірки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двох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основ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(ву-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глець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5" dirty="0">
                <a:latin typeface="Times New Roman"/>
                <a:cs typeface="Times New Roman"/>
              </a:rPr>
              <a:t> вигляді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графіту);</a:t>
            </a:r>
            <a:endParaRPr sz="1200">
              <a:latin typeface="Times New Roman"/>
              <a:cs typeface="Times New Roman"/>
            </a:endParaRPr>
          </a:p>
          <a:p>
            <a:pPr marL="12700" marR="5715" indent="360045">
              <a:lnSpc>
                <a:spcPts val="1380"/>
              </a:lnSpc>
              <a:spcBef>
                <a:spcPts val="65"/>
              </a:spcBef>
              <a:buChar char="–"/>
              <a:tabLst>
                <a:tab pos="487680" algn="l"/>
              </a:tabLst>
            </a:pPr>
            <a:r>
              <a:rPr sz="1200" spc="-5" dirty="0">
                <a:latin typeface="Times New Roman"/>
                <a:cs typeface="Times New Roman"/>
              </a:rPr>
              <a:t>щільноупакована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(ЩПУ)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1.2,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додаткових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середній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щині (цинк).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83" y="5936235"/>
            <a:ext cx="5787390" cy="4046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75895" algn="ctr">
              <a:lnSpc>
                <a:spcPct val="100000"/>
              </a:lnSpc>
              <a:spcBef>
                <a:spcPts val="100"/>
              </a:spcBef>
              <a:tabLst>
                <a:tab pos="1259205" algn="l"/>
                <a:tab pos="2703830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Основні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типи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решіток: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об’ємноцентрована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кубічна;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гранецентрована кубічна;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гексагональна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щільноупакована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Times New Roman"/>
              <a:cs typeface="Times New Roman"/>
            </a:endParaRPr>
          </a:p>
          <a:p>
            <a:pPr marL="2000250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1.1.2.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ПОНЯТТЯ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ПРО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ІЗОТРОПІЮ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І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АНІЗОТРОПІЮ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Властивості фізичного тіла </a:t>
            </a:r>
            <a:r>
              <a:rPr sz="1200" spc="-5" dirty="0">
                <a:latin typeface="Times New Roman"/>
                <a:cs typeface="Times New Roman"/>
              </a:rPr>
              <a:t>залежать від </a:t>
            </a:r>
            <a:r>
              <a:rPr sz="1200" dirty="0">
                <a:latin typeface="Times New Roman"/>
                <a:cs typeface="Times New Roman"/>
              </a:rPr>
              <a:t>природи </a:t>
            </a:r>
            <a:r>
              <a:rPr sz="1200" spc="-5" dirty="0">
                <a:latin typeface="Times New Roman"/>
                <a:cs typeface="Times New Roman"/>
              </a:rPr>
              <a:t>атомів,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воно складається,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від </a:t>
            </a:r>
            <a:r>
              <a:rPr sz="1200" dirty="0">
                <a:latin typeface="Times New Roman"/>
                <a:cs typeface="Times New Roman"/>
              </a:rPr>
              <a:t>сили </a:t>
            </a:r>
            <a:r>
              <a:rPr sz="1200" spc="-5" dirty="0">
                <a:latin typeface="Times New Roman"/>
                <a:cs typeface="Times New Roman"/>
              </a:rPr>
              <a:t>взаємодії між </a:t>
            </a:r>
            <a:r>
              <a:rPr sz="1200" dirty="0">
                <a:latin typeface="Times New Roman"/>
                <a:cs typeface="Times New Roman"/>
              </a:rPr>
              <a:t>цими </a:t>
            </a:r>
            <a:r>
              <a:rPr sz="1200" spc="-5" dirty="0">
                <a:latin typeface="Times New Roman"/>
                <a:cs typeface="Times New Roman"/>
              </a:rPr>
              <a:t>атомами. Сили </a:t>
            </a:r>
            <a:r>
              <a:rPr sz="1200" dirty="0">
                <a:latin typeface="Times New Roman"/>
                <a:cs typeface="Times New Roman"/>
              </a:rPr>
              <a:t>взаємодії між атомами в значній мірі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значаються відстанями між ними. В аморфних тілах з </a:t>
            </a:r>
            <a:r>
              <a:rPr sz="1200" spc="-5" dirty="0">
                <a:latin typeface="Times New Roman"/>
                <a:cs typeface="Times New Roman"/>
              </a:rPr>
              <a:t>хаотичним розташуванням </a:t>
            </a:r>
            <a:r>
              <a:rPr sz="1200" dirty="0">
                <a:latin typeface="Times New Roman"/>
                <a:cs typeface="Times New Roman"/>
              </a:rPr>
              <a:t>атомів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просторі </a:t>
            </a:r>
            <a:r>
              <a:rPr sz="1200" dirty="0">
                <a:latin typeface="Times New Roman"/>
                <a:cs typeface="Times New Roman"/>
              </a:rPr>
              <a:t>відстані </a:t>
            </a:r>
            <a:r>
              <a:rPr sz="1200" spc="-5" dirty="0">
                <a:latin typeface="Times New Roman"/>
                <a:cs typeface="Times New Roman"/>
              </a:rPr>
              <a:t>між </a:t>
            </a:r>
            <a:r>
              <a:rPr sz="1200" dirty="0">
                <a:latin typeface="Times New Roman"/>
                <a:cs typeface="Times New Roman"/>
              </a:rPr>
              <a:t>атомами в різних напрямках є </a:t>
            </a:r>
            <a:r>
              <a:rPr sz="1200" spc="-5" dirty="0">
                <a:latin typeface="Times New Roman"/>
                <a:cs typeface="Times New Roman"/>
              </a:rPr>
              <a:t>рівними, отже, властивості </a:t>
            </a:r>
            <a:r>
              <a:rPr sz="1200" dirty="0">
                <a:latin typeface="Times New Roman"/>
                <a:cs typeface="Times New Roman"/>
              </a:rPr>
              <a:t>бу-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однакові,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dirty="0">
                <a:latin typeface="Times New Roman"/>
                <a:cs typeface="Times New Roman"/>
              </a:rPr>
              <a:t> аморфні </a:t>
            </a:r>
            <a:r>
              <a:rPr sz="1200" spc="-5" dirty="0">
                <a:latin typeface="Times New Roman"/>
                <a:cs typeface="Times New Roman"/>
              </a:rPr>
              <a:t>тіла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ізотропні.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кристалічних тілах </a:t>
            </a:r>
            <a:r>
              <a:rPr sz="1200" spc="-5" dirty="0">
                <a:latin typeface="Times New Roman"/>
                <a:cs typeface="Times New Roman"/>
              </a:rPr>
              <a:t>атоми правильно розташовуються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просторі, причому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різ- </a:t>
            </a:r>
            <a:r>
              <a:rPr sz="1200" dirty="0">
                <a:latin typeface="Times New Roman"/>
                <a:cs typeface="Times New Roman"/>
              </a:rPr>
              <a:t> ними напрямками </a:t>
            </a:r>
            <a:r>
              <a:rPr sz="1200" spc="-5" dirty="0">
                <a:latin typeface="Times New Roman"/>
                <a:cs typeface="Times New Roman"/>
              </a:rPr>
              <a:t>відстані </a:t>
            </a:r>
            <a:r>
              <a:rPr sz="1200" dirty="0">
                <a:latin typeface="Times New Roman"/>
                <a:cs typeface="Times New Roman"/>
              </a:rPr>
              <a:t>між атомами </a:t>
            </a:r>
            <a:r>
              <a:rPr sz="1200" spc="-5" dirty="0">
                <a:latin typeface="Times New Roman"/>
                <a:cs typeface="Times New Roman"/>
              </a:rPr>
              <a:t>неоднакові,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зумовлює суттєві відмінності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силах </a:t>
            </a:r>
            <a:r>
              <a:rPr sz="1200" spc="-5" dirty="0">
                <a:latin typeface="Times New Roman"/>
                <a:cs typeface="Times New Roman"/>
              </a:rPr>
              <a:t>взаємодії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ними </a:t>
            </a:r>
            <a:r>
              <a:rPr sz="1200" dirty="0">
                <a:latin typeface="Times New Roman"/>
                <a:cs typeface="Times New Roman"/>
              </a:rPr>
              <a:t>і, в </a:t>
            </a:r>
            <a:r>
              <a:rPr sz="1200" spc="-5" dirty="0">
                <a:latin typeface="Times New Roman"/>
                <a:cs typeface="Times New Roman"/>
              </a:rPr>
              <a:t>кінцевому результаті, </a:t>
            </a:r>
            <a:r>
              <a:rPr sz="1200" dirty="0">
                <a:latin typeface="Times New Roman"/>
                <a:cs typeface="Times New Roman"/>
              </a:rPr>
              <a:t>різні властивості. </a:t>
            </a:r>
            <a:r>
              <a:rPr sz="1200" spc="-5" dirty="0">
                <a:latin typeface="Times New Roman"/>
                <a:cs typeface="Times New Roman"/>
              </a:rPr>
              <a:t>Залежність </a:t>
            </a:r>
            <a:r>
              <a:rPr sz="1200" dirty="0">
                <a:latin typeface="Times New Roman"/>
                <a:cs typeface="Times New Roman"/>
              </a:rPr>
              <a:t>влас-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тивостей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 </a:t>
            </a:r>
            <a:r>
              <a:rPr sz="1200" spc="-5" dirty="0">
                <a:latin typeface="Times New Roman"/>
                <a:cs typeface="Times New Roman"/>
              </a:rPr>
              <a:t>напрямку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анізотропією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Щоб зрозуміти </a:t>
            </a:r>
            <a:r>
              <a:rPr sz="1200" spc="-5" dirty="0">
                <a:latin typeface="Times New Roman"/>
                <a:cs typeface="Times New Roman"/>
              </a:rPr>
              <a:t>явище анізотропії, </a:t>
            </a:r>
            <a:r>
              <a:rPr sz="1200" dirty="0">
                <a:latin typeface="Times New Roman"/>
                <a:cs typeface="Times New Roman"/>
              </a:rPr>
              <a:t>необхідно </a:t>
            </a:r>
            <a:r>
              <a:rPr sz="1200" spc="-5" dirty="0">
                <a:latin typeface="Times New Roman"/>
                <a:cs typeface="Times New Roman"/>
              </a:rPr>
              <a:t>виділити </a:t>
            </a:r>
            <a:r>
              <a:rPr sz="1200" dirty="0">
                <a:latin typeface="Times New Roman"/>
                <a:cs typeface="Times New Roman"/>
              </a:rPr>
              <a:t>кристалографічні </a:t>
            </a:r>
            <a:r>
              <a:rPr sz="1200" spc="-5" dirty="0">
                <a:latin typeface="Times New Roman"/>
                <a:cs typeface="Times New Roman"/>
              </a:rPr>
              <a:t>площини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кристалографічні</a:t>
            </a:r>
            <a:r>
              <a:rPr sz="1200" spc="-5" dirty="0">
                <a:latin typeface="Times New Roman"/>
                <a:cs typeface="Times New Roman"/>
              </a:rPr>
              <a:t> напрямки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кристалі.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Площина,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проходить </a:t>
            </a:r>
            <a:r>
              <a:rPr sz="1200" dirty="0">
                <a:latin typeface="Times New Roman"/>
                <a:cs typeface="Times New Roman"/>
              </a:rPr>
              <a:t>через вузли </a:t>
            </a:r>
            <a:r>
              <a:rPr sz="1200" spc="-5" dirty="0">
                <a:latin typeface="Times New Roman"/>
                <a:cs typeface="Times New Roman"/>
              </a:rPr>
              <a:t>кристалічної решітки, </a:t>
            </a:r>
            <a:r>
              <a:rPr sz="1200" dirty="0">
                <a:latin typeface="Times New Roman"/>
                <a:cs typeface="Times New Roman"/>
              </a:rPr>
              <a:t>називається </a:t>
            </a:r>
            <a:r>
              <a:rPr sz="1200" spc="-5" dirty="0">
                <a:latin typeface="Times New Roman"/>
                <a:cs typeface="Times New Roman"/>
              </a:rPr>
              <a:t>кристало- </a:t>
            </a:r>
            <a:r>
              <a:rPr sz="1200" dirty="0">
                <a:latin typeface="Times New Roman"/>
                <a:cs typeface="Times New Roman"/>
              </a:rPr>
              <a:t> графічною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площиною.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8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3003778" y="4812004"/>
            <a:ext cx="892175" cy="897255"/>
            <a:chOff x="3003778" y="4812004"/>
            <a:chExt cx="892175" cy="89725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552444" y="5281675"/>
              <a:ext cx="339090" cy="336550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3552444" y="5279897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926" y="0"/>
                  </a:moveTo>
                  <a:lnTo>
                    <a:pt x="124795" y="6021"/>
                  </a:lnTo>
                  <a:lnTo>
                    <a:pt x="84215" y="23029"/>
                  </a:lnTo>
                  <a:lnTo>
                    <a:pt x="49815" y="49434"/>
                  </a:lnTo>
                  <a:lnTo>
                    <a:pt x="23226" y="83650"/>
                  </a:lnTo>
                  <a:lnTo>
                    <a:pt x="6078" y="124089"/>
                  </a:lnTo>
                  <a:lnTo>
                    <a:pt x="0" y="169164"/>
                  </a:lnTo>
                  <a:lnTo>
                    <a:pt x="6078" y="213973"/>
                  </a:lnTo>
                  <a:lnTo>
                    <a:pt x="23226" y="254338"/>
                  </a:lnTo>
                  <a:lnTo>
                    <a:pt x="49815" y="288607"/>
                  </a:lnTo>
                  <a:lnTo>
                    <a:pt x="84215" y="315129"/>
                  </a:lnTo>
                  <a:lnTo>
                    <a:pt x="124795" y="332253"/>
                  </a:lnTo>
                  <a:lnTo>
                    <a:pt x="169926" y="338328"/>
                  </a:lnTo>
                  <a:lnTo>
                    <a:pt x="214735" y="332253"/>
                  </a:lnTo>
                  <a:lnTo>
                    <a:pt x="255100" y="315129"/>
                  </a:lnTo>
                  <a:lnTo>
                    <a:pt x="289369" y="288607"/>
                  </a:lnTo>
                  <a:lnTo>
                    <a:pt x="315891" y="254338"/>
                  </a:lnTo>
                  <a:lnTo>
                    <a:pt x="333015" y="213973"/>
                  </a:lnTo>
                  <a:lnTo>
                    <a:pt x="339090" y="169164"/>
                  </a:lnTo>
                  <a:lnTo>
                    <a:pt x="333015" y="124089"/>
                  </a:lnTo>
                  <a:lnTo>
                    <a:pt x="315891" y="83650"/>
                  </a:lnTo>
                  <a:lnTo>
                    <a:pt x="289369" y="49434"/>
                  </a:lnTo>
                  <a:lnTo>
                    <a:pt x="255100" y="23029"/>
                  </a:lnTo>
                  <a:lnTo>
                    <a:pt x="214735" y="6021"/>
                  </a:lnTo>
                  <a:lnTo>
                    <a:pt x="169926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66694" y="5368543"/>
              <a:ext cx="339090" cy="33655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266694" y="5366765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164" y="0"/>
                  </a:moveTo>
                  <a:lnTo>
                    <a:pt x="124354" y="6021"/>
                  </a:lnTo>
                  <a:lnTo>
                    <a:pt x="83989" y="23029"/>
                  </a:lnTo>
                  <a:lnTo>
                    <a:pt x="49720" y="49434"/>
                  </a:lnTo>
                  <a:lnTo>
                    <a:pt x="23198" y="83650"/>
                  </a:lnTo>
                  <a:lnTo>
                    <a:pt x="6074" y="124089"/>
                  </a:lnTo>
                  <a:lnTo>
                    <a:pt x="0" y="169164"/>
                  </a:lnTo>
                  <a:lnTo>
                    <a:pt x="6074" y="213973"/>
                  </a:lnTo>
                  <a:lnTo>
                    <a:pt x="23198" y="254338"/>
                  </a:lnTo>
                  <a:lnTo>
                    <a:pt x="49720" y="288607"/>
                  </a:lnTo>
                  <a:lnTo>
                    <a:pt x="83989" y="315129"/>
                  </a:lnTo>
                  <a:lnTo>
                    <a:pt x="124354" y="332253"/>
                  </a:lnTo>
                  <a:lnTo>
                    <a:pt x="169164" y="338328"/>
                  </a:lnTo>
                  <a:lnTo>
                    <a:pt x="214294" y="332253"/>
                  </a:lnTo>
                  <a:lnTo>
                    <a:pt x="254874" y="315129"/>
                  </a:lnTo>
                  <a:lnTo>
                    <a:pt x="289274" y="288607"/>
                  </a:lnTo>
                  <a:lnTo>
                    <a:pt x="315863" y="254338"/>
                  </a:lnTo>
                  <a:lnTo>
                    <a:pt x="333011" y="213973"/>
                  </a:lnTo>
                  <a:lnTo>
                    <a:pt x="339090" y="169164"/>
                  </a:lnTo>
                  <a:lnTo>
                    <a:pt x="333011" y="124089"/>
                  </a:lnTo>
                  <a:lnTo>
                    <a:pt x="315863" y="83650"/>
                  </a:lnTo>
                  <a:lnTo>
                    <a:pt x="289274" y="49434"/>
                  </a:lnTo>
                  <a:lnTo>
                    <a:pt x="254874" y="23029"/>
                  </a:lnTo>
                  <a:lnTo>
                    <a:pt x="214294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99054" y="4817617"/>
              <a:ext cx="338328" cy="33655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3099054" y="4815839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552444" y="4817617"/>
              <a:ext cx="339090" cy="33655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3552444" y="4815839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926" y="0"/>
                  </a:moveTo>
                  <a:lnTo>
                    <a:pt x="124795" y="6021"/>
                  </a:lnTo>
                  <a:lnTo>
                    <a:pt x="84215" y="23029"/>
                  </a:lnTo>
                  <a:lnTo>
                    <a:pt x="49815" y="49434"/>
                  </a:lnTo>
                  <a:lnTo>
                    <a:pt x="23226" y="83650"/>
                  </a:lnTo>
                  <a:lnTo>
                    <a:pt x="6078" y="124089"/>
                  </a:lnTo>
                  <a:lnTo>
                    <a:pt x="0" y="169164"/>
                  </a:lnTo>
                  <a:lnTo>
                    <a:pt x="6078" y="214238"/>
                  </a:lnTo>
                  <a:lnTo>
                    <a:pt x="23226" y="254677"/>
                  </a:lnTo>
                  <a:lnTo>
                    <a:pt x="49815" y="288893"/>
                  </a:lnTo>
                  <a:lnTo>
                    <a:pt x="84215" y="315298"/>
                  </a:lnTo>
                  <a:lnTo>
                    <a:pt x="124795" y="332306"/>
                  </a:lnTo>
                  <a:lnTo>
                    <a:pt x="169926" y="338328"/>
                  </a:lnTo>
                  <a:lnTo>
                    <a:pt x="214735" y="332306"/>
                  </a:lnTo>
                  <a:lnTo>
                    <a:pt x="255100" y="315298"/>
                  </a:lnTo>
                  <a:lnTo>
                    <a:pt x="289369" y="288893"/>
                  </a:lnTo>
                  <a:lnTo>
                    <a:pt x="315891" y="254677"/>
                  </a:lnTo>
                  <a:lnTo>
                    <a:pt x="333015" y="214238"/>
                  </a:lnTo>
                  <a:lnTo>
                    <a:pt x="339090" y="169164"/>
                  </a:lnTo>
                  <a:lnTo>
                    <a:pt x="333015" y="124089"/>
                  </a:lnTo>
                  <a:lnTo>
                    <a:pt x="315891" y="83650"/>
                  </a:lnTo>
                  <a:lnTo>
                    <a:pt x="289369" y="49434"/>
                  </a:lnTo>
                  <a:lnTo>
                    <a:pt x="255100" y="23029"/>
                  </a:lnTo>
                  <a:lnTo>
                    <a:pt x="214735" y="6021"/>
                  </a:lnTo>
                  <a:lnTo>
                    <a:pt x="169926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266694" y="4835143"/>
              <a:ext cx="339090" cy="33655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266694" y="4833365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164" y="0"/>
                  </a:moveTo>
                  <a:lnTo>
                    <a:pt x="124354" y="6021"/>
                  </a:lnTo>
                  <a:lnTo>
                    <a:pt x="83989" y="23029"/>
                  </a:lnTo>
                  <a:lnTo>
                    <a:pt x="49720" y="49434"/>
                  </a:lnTo>
                  <a:lnTo>
                    <a:pt x="23198" y="83650"/>
                  </a:lnTo>
                  <a:lnTo>
                    <a:pt x="6074" y="124089"/>
                  </a:lnTo>
                  <a:lnTo>
                    <a:pt x="0" y="169164"/>
                  </a:lnTo>
                  <a:lnTo>
                    <a:pt x="6074" y="213973"/>
                  </a:lnTo>
                  <a:lnTo>
                    <a:pt x="23198" y="254338"/>
                  </a:lnTo>
                  <a:lnTo>
                    <a:pt x="49720" y="288607"/>
                  </a:lnTo>
                  <a:lnTo>
                    <a:pt x="83989" y="315129"/>
                  </a:lnTo>
                  <a:lnTo>
                    <a:pt x="124354" y="332253"/>
                  </a:lnTo>
                  <a:lnTo>
                    <a:pt x="169164" y="338328"/>
                  </a:lnTo>
                  <a:lnTo>
                    <a:pt x="214294" y="332253"/>
                  </a:lnTo>
                  <a:lnTo>
                    <a:pt x="254874" y="315129"/>
                  </a:lnTo>
                  <a:lnTo>
                    <a:pt x="289274" y="288607"/>
                  </a:lnTo>
                  <a:lnTo>
                    <a:pt x="315863" y="254338"/>
                  </a:lnTo>
                  <a:lnTo>
                    <a:pt x="333011" y="213973"/>
                  </a:lnTo>
                  <a:lnTo>
                    <a:pt x="339090" y="169164"/>
                  </a:lnTo>
                  <a:lnTo>
                    <a:pt x="333011" y="124089"/>
                  </a:lnTo>
                  <a:lnTo>
                    <a:pt x="315863" y="83650"/>
                  </a:lnTo>
                  <a:lnTo>
                    <a:pt x="289274" y="49434"/>
                  </a:lnTo>
                  <a:lnTo>
                    <a:pt x="254874" y="23029"/>
                  </a:lnTo>
                  <a:lnTo>
                    <a:pt x="214294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07614" y="5085841"/>
              <a:ext cx="339090" cy="33655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3007614" y="5084063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926" y="0"/>
                  </a:moveTo>
                  <a:lnTo>
                    <a:pt x="124795" y="6021"/>
                  </a:lnTo>
                  <a:lnTo>
                    <a:pt x="84215" y="23029"/>
                  </a:lnTo>
                  <a:lnTo>
                    <a:pt x="49815" y="49434"/>
                  </a:lnTo>
                  <a:lnTo>
                    <a:pt x="23226" y="83650"/>
                  </a:lnTo>
                  <a:lnTo>
                    <a:pt x="6078" y="124089"/>
                  </a:lnTo>
                  <a:lnTo>
                    <a:pt x="0" y="169164"/>
                  </a:lnTo>
                  <a:lnTo>
                    <a:pt x="6078" y="214238"/>
                  </a:lnTo>
                  <a:lnTo>
                    <a:pt x="23226" y="254677"/>
                  </a:lnTo>
                  <a:lnTo>
                    <a:pt x="49815" y="288893"/>
                  </a:lnTo>
                  <a:lnTo>
                    <a:pt x="84215" y="315298"/>
                  </a:lnTo>
                  <a:lnTo>
                    <a:pt x="124795" y="332306"/>
                  </a:lnTo>
                  <a:lnTo>
                    <a:pt x="169926" y="338328"/>
                  </a:lnTo>
                  <a:lnTo>
                    <a:pt x="214735" y="332306"/>
                  </a:lnTo>
                  <a:lnTo>
                    <a:pt x="255100" y="315298"/>
                  </a:lnTo>
                  <a:lnTo>
                    <a:pt x="289369" y="288893"/>
                  </a:lnTo>
                  <a:lnTo>
                    <a:pt x="315891" y="254677"/>
                  </a:lnTo>
                  <a:lnTo>
                    <a:pt x="333015" y="214238"/>
                  </a:lnTo>
                  <a:lnTo>
                    <a:pt x="339090" y="169164"/>
                  </a:lnTo>
                  <a:lnTo>
                    <a:pt x="333015" y="124089"/>
                  </a:lnTo>
                  <a:lnTo>
                    <a:pt x="315891" y="83650"/>
                  </a:lnTo>
                  <a:lnTo>
                    <a:pt x="289369" y="49434"/>
                  </a:lnTo>
                  <a:lnTo>
                    <a:pt x="255100" y="23029"/>
                  </a:lnTo>
                  <a:lnTo>
                    <a:pt x="214735" y="6021"/>
                  </a:lnTo>
                  <a:lnTo>
                    <a:pt x="169926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531108" y="5103367"/>
              <a:ext cx="339090" cy="336550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3531108" y="5101589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164" y="0"/>
                  </a:moveTo>
                  <a:lnTo>
                    <a:pt x="124354" y="6021"/>
                  </a:lnTo>
                  <a:lnTo>
                    <a:pt x="83989" y="23029"/>
                  </a:lnTo>
                  <a:lnTo>
                    <a:pt x="49720" y="49434"/>
                  </a:lnTo>
                  <a:lnTo>
                    <a:pt x="23198" y="83650"/>
                  </a:lnTo>
                  <a:lnTo>
                    <a:pt x="6074" y="124089"/>
                  </a:lnTo>
                  <a:lnTo>
                    <a:pt x="0" y="169164"/>
                  </a:lnTo>
                  <a:lnTo>
                    <a:pt x="6074" y="213973"/>
                  </a:lnTo>
                  <a:lnTo>
                    <a:pt x="23198" y="254338"/>
                  </a:lnTo>
                  <a:lnTo>
                    <a:pt x="49720" y="288607"/>
                  </a:lnTo>
                  <a:lnTo>
                    <a:pt x="83989" y="315129"/>
                  </a:lnTo>
                  <a:lnTo>
                    <a:pt x="124354" y="332253"/>
                  </a:lnTo>
                  <a:lnTo>
                    <a:pt x="169164" y="338328"/>
                  </a:lnTo>
                  <a:lnTo>
                    <a:pt x="214294" y="332253"/>
                  </a:lnTo>
                  <a:lnTo>
                    <a:pt x="254874" y="315129"/>
                  </a:lnTo>
                  <a:lnTo>
                    <a:pt x="289274" y="288607"/>
                  </a:lnTo>
                  <a:lnTo>
                    <a:pt x="315863" y="254338"/>
                  </a:lnTo>
                  <a:lnTo>
                    <a:pt x="333011" y="213973"/>
                  </a:lnTo>
                  <a:lnTo>
                    <a:pt x="339090" y="169164"/>
                  </a:lnTo>
                  <a:lnTo>
                    <a:pt x="333011" y="124089"/>
                  </a:lnTo>
                  <a:lnTo>
                    <a:pt x="315863" y="83650"/>
                  </a:lnTo>
                  <a:lnTo>
                    <a:pt x="289274" y="49434"/>
                  </a:lnTo>
                  <a:lnTo>
                    <a:pt x="254874" y="23029"/>
                  </a:lnTo>
                  <a:lnTo>
                    <a:pt x="214294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42310" y="5131561"/>
              <a:ext cx="338328" cy="336550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3242310" y="5129783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3973"/>
                  </a:lnTo>
                  <a:lnTo>
                    <a:pt x="23029" y="254338"/>
                  </a:lnTo>
                  <a:lnTo>
                    <a:pt x="49434" y="288607"/>
                  </a:lnTo>
                  <a:lnTo>
                    <a:pt x="83650" y="315129"/>
                  </a:lnTo>
                  <a:lnTo>
                    <a:pt x="124089" y="332253"/>
                  </a:lnTo>
                  <a:lnTo>
                    <a:pt x="169164" y="338328"/>
                  </a:lnTo>
                  <a:lnTo>
                    <a:pt x="214238" y="332253"/>
                  </a:lnTo>
                  <a:lnTo>
                    <a:pt x="254677" y="315129"/>
                  </a:lnTo>
                  <a:lnTo>
                    <a:pt x="288893" y="288607"/>
                  </a:lnTo>
                  <a:lnTo>
                    <a:pt x="315298" y="254338"/>
                  </a:lnTo>
                  <a:lnTo>
                    <a:pt x="332306" y="213973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67862" y="5368543"/>
              <a:ext cx="338328" cy="33655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3467862" y="5366765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3973"/>
                  </a:lnTo>
                  <a:lnTo>
                    <a:pt x="23029" y="254338"/>
                  </a:lnTo>
                  <a:lnTo>
                    <a:pt x="49434" y="288607"/>
                  </a:lnTo>
                  <a:lnTo>
                    <a:pt x="83650" y="315129"/>
                  </a:lnTo>
                  <a:lnTo>
                    <a:pt x="124089" y="332253"/>
                  </a:lnTo>
                  <a:lnTo>
                    <a:pt x="169164" y="338328"/>
                  </a:lnTo>
                  <a:lnTo>
                    <a:pt x="214238" y="332253"/>
                  </a:lnTo>
                  <a:lnTo>
                    <a:pt x="254677" y="315129"/>
                  </a:lnTo>
                  <a:lnTo>
                    <a:pt x="288893" y="288607"/>
                  </a:lnTo>
                  <a:lnTo>
                    <a:pt x="315298" y="254338"/>
                  </a:lnTo>
                  <a:lnTo>
                    <a:pt x="332306" y="213973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25140" y="5351017"/>
              <a:ext cx="339090" cy="33655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025140" y="5349239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164" y="0"/>
                  </a:moveTo>
                  <a:lnTo>
                    <a:pt x="124354" y="6021"/>
                  </a:lnTo>
                  <a:lnTo>
                    <a:pt x="83989" y="23029"/>
                  </a:lnTo>
                  <a:lnTo>
                    <a:pt x="49720" y="49434"/>
                  </a:lnTo>
                  <a:lnTo>
                    <a:pt x="23198" y="83650"/>
                  </a:lnTo>
                  <a:lnTo>
                    <a:pt x="6074" y="124089"/>
                  </a:lnTo>
                  <a:lnTo>
                    <a:pt x="0" y="169164"/>
                  </a:lnTo>
                  <a:lnTo>
                    <a:pt x="6074" y="214238"/>
                  </a:lnTo>
                  <a:lnTo>
                    <a:pt x="23198" y="254677"/>
                  </a:lnTo>
                  <a:lnTo>
                    <a:pt x="49720" y="288893"/>
                  </a:lnTo>
                  <a:lnTo>
                    <a:pt x="83989" y="315298"/>
                  </a:lnTo>
                  <a:lnTo>
                    <a:pt x="124354" y="332306"/>
                  </a:lnTo>
                  <a:lnTo>
                    <a:pt x="169164" y="338328"/>
                  </a:lnTo>
                  <a:lnTo>
                    <a:pt x="214294" y="332306"/>
                  </a:lnTo>
                  <a:lnTo>
                    <a:pt x="254874" y="315298"/>
                  </a:lnTo>
                  <a:lnTo>
                    <a:pt x="289274" y="288893"/>
                  </a:lnTo>
                  <a:lnTo>
                    <a:pt x="315863" y="254677"/>
                  </a:lnTo>
                  <a:lnTo>
                    <a:pt x="333011" y="214238"/>
                  </a:lnTo>
                  <a:lnTo>
                    <a:pt x="339090" y="169164"/>
                  </a:lnTo>
                  <a:lnTo>
                    <a:pt x="333011" y="124089"/>
                  </a:lnTo>
                  <a:lnTo>
                    <a:pt x="315863" y="83650"/>
                  </a:lnTo>
                  <a:lnTo>
                    <a:pt x="289274" y="49434"/>
                  </a:lnTo>
                  <a:lnTo>
                    <a:pt x="254874" y="23029"/>
                  </a:lnTo>
                  <a:lnTo>
                    <a:pt x="214294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025140" y="4901437"/>
              <a:ext cx="339090" cy="33655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3025140" y="4899659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164" y="0"/>
                  </a:moveTo>
                  <a:lnTo>
                    <a:pt x="124354" y="6021"/>
                  </a:lnTo>
                  <a:lnTo>
                    <a:pt x="83989" y="23029"/>
                  </a:lnTo>
                  <a:lnTo>
                    <a:pt x="49720" y="49434"/>
                  </a:lnTo>
                  <a:lnTo>
                    <a:pt x="23198" y="83650"/>
                  </a:lnTo>
                  <a:lnTo>
                    <a:pt x="6074" y="124089"/>
                  </a:lnTo>
                  <a:lnTo>
                    <a:pt x="0" y="169164"/>
                  </a:lnTo>
                  <a:lnTo>
                    <a:pt x="6074" y="214238"/>
                  </a:lnTo>
                  <a:lnTo>
                    <a:pt x="23198" y="254677"/>
                  </a:lnTo>
                  <a:lnTo>
                    <a:pt x="49720" y="288893"/>
                  </a:lnTo>
                  <a:lnTo>
                    <a:pt x="83989" y="315298"/>
                  </a:lnTo>
                  <a:lnTo>
                    <a:pt x="124354" y="332306"/>
                  </a:lnTo>
                  <a:lnTo>
                    <a:pt x="169164" y="338328"/>
                  </a:lnTo>
                  <a:lnTo>
                    <a:pt x="214294" y="332306"/>
                  </a:lnTo>
                  <a:lnTo>
                    <a:pt x="254874" y="315298"/>
                  </a:lnTo>
                  <a:lnTo>
                    <a:pt x="289274" y="288893"/>
                  </a:lnTo>
                  <a:lnTo>
                    <a:pt x="315863" y="254677"/>
                  </a:lnTo>
                  <a:lnTo>
                    <a:pt x="333011" y="214238"/>
                  </a:lnTo>
                  <a:lnTo>
                    <a:pt x="339090" y="169164"/>
                  </a:lnTo>
                  <a:lnTo>
                    <a:pt x="333011" y="124089"/>
                  </a:lnTo>
                  <a:lnTo>
                    <a:pt x="315863" y="83650"/>
                  </a:lnTo>
                  <a:lnTo>
                    <a:pt x="289274" y="49434"/>
                  </a:lnTo>
                  <a:lnTo>
                    <a:pt x="254874" y="23029"/>
                  </a:lnTo>
                  <a:lnTo>
                    <a:pt x="214294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77006" y="4901437"/>
              <a:ext cx="338328" cy="336550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3477006" y="4899659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354" y="6021"/>
                  </a:lnTo>
                  <a:lnTo>
                    <a:pt x="83989" y="23029"/>
                  </a:lnTo>
                  <a:lnTo>
                    <a:pt x="49720" y="49434"/>
                  </a:lnTo>
                  <a:lnTo>
                    <a:pt x="23198" y="83650"/>
                  </a:lnTo>
                  <a:lnTo>
                    <a:pt x="6074" y="124089"/>
                  </a:lnTo>
                  <a:lnTo>
                    <a:pt x="0" y="169164"/>
                  </a:lnTo>
                  <a:lnTo>
                    <a:pt x="6074" y="214238"/>
                  </a:lnTo>
                  <a:lnTo>
                    <a:pt x="23198" y="254677"/>
                  </a:lnTo>
                  <a:lnTo>
                    <a:pt x="49720" y="288893"/>
                  </a:lnTo>
                  <a:lnTo>
                    <a:pt x="83989" y="315298"/>
                  </a:lnTo>
                  <a:lnTo>
                    <a:pt x="124354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1732762" y="4818862"/>
            <a:ext cx="878205" cy="890269"/>
            <a:chOff x="1732762" y="4818862"/>
            <a:chExt cx="878205" cy="890269"/>
          </a:xfrm>
        </p:grpSpPr>
        <p:pic>
          <p:nvPicPr>
            <p:cNvPr id="32" name="object 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49374" y="4824475"/>
              <a:ext cx="338328" cy="336550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849374" y="4822697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5" h="338454">
                  <a:moveTo>
                    <a:pt x="169164" y="0"/>
                  </a:moveTo>
                  <a:lnTo>
                    <a:pt x="124089" y="6074"/>
                  </a:lnTo>
                  <a:lnTo>
                    <a:pt x="83650" y="23198"/>
                  </a:lnTo>
                  <a:lnTo>
                    <a:pt x="49434" y="49720"/>
                  </a:lnTo>
                  <a:lnTo>
                    <a:pt x="23029" y="83989"/>
                  </a:lnTo>
                  <a:lnTo>
                    <a:pt x="6021" y="124354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354"/>
                  </a:lnTo>
                  <a:lnTo>
                    <a:pt x="315298" y="83989"/>
                  </a:lnTo>
                  <a:lnTo>
                    <a:pt x="288893" y="49720"/>
                  </a:lnTo>
                  <a:lnTo>
                    <a:pt x="254677" y="23198"/>
                  </a:lnTo>
                  <a:lnTo>
                    <a:pt x="214238" y="6074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268474" y="4824475"/>
              <a:ext cx="338328" cy="336550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2268474" y="4822697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5" h="338454">
                  <a:moveTo>
                    <a:pt x="169164" y="0"/>
                  </a:moveTo>
                  <a:lnTo>
                    <a:pt x="124089" y="6074"/>
                  </a:lnTo>
                  <a:lnTo>
                    <a:pt x="83650" y="23198"/>
                  </a:lnTo>
                  <a:lnTo>
                    <a:pt x="49434" y="49720"/>
                  </a:lnTo>
                  <a:lnTo>
                    <a:pt x="23029" y="83989"/>
                  </a:lnTo>
                  <a:lnTo>
                    <a:pt x="6021" y="124354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354"/>
                  </a:lnTo>
                  <a:lnTo>
                    <a:pt x="315298" y="83989"/>
                  </a:lnTo>
                  <a:lnTo>
                    <a:pt x="288893" y="49720"/>
                  </a:lnTo>
                  <a:lnTo>
                    <a:pt x="254677" y="23198"/>
                  </a:lnTo>
                  <a:lnTo>
                    <a:pt x="214238" y="6074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268474" y="5271007"/>
              <a:ext cx="338328" cy="336550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2268474" y="5269229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5" h="338454">
                  <a:moveTo>
                    <a:pt x="169164" y="0"/>
                  </a:moveTo>
                  <a:lnTo>
                    <a:pt x="124089" y="6074"/>
                  </a:lnTo>
                  <a:lnTo>
                    <a:pt x="83650" y="23198"/>
                  </a:lnTo>
                  <a:lnTo>
                    <a:pt x="49434" y="49720"/>
                  </a:lnTo>
                  <a:lnTo>
                    <a:pt x="23029" y="83989"/>
                  </a:lnTo>
                  <a:lnTo>
                    <a:pt x="6021" y="124354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354"/>
                  </a:lnTo>
                  <a:lnTo>
                    <a:pt x="315298" y="83989"/>
                  </a:lnTo>
                  <a:lnTo>
                    <a:pt x="288893" y="49720"/>
                  </a:lnTo>
                  <a:lnTo>
                    <a:pt x="254677" y="23198"/>
                  </a:lnTo>
                  <a:lnTo>
                    <a:pt x="214238" y="6074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26514" y="5271007"/>
              <a:ext cx="339090" cy="336550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826514" y="5269229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926" y="0"/>
                  </a:moveTo>
                  <a:lnTo>
                    <a:pt x="124795" y="6074"/>
                  </a:lnTo>
                  <a:lnTo>
                    <a:pt x="84215" y="23198"/>
                  </a:lnTo>
                  <a:lnTo>
                    <a:pt x="49815" y="49720"/>
                  </a:lnTo>
                  <a:lnTo>
                    <a:pt x="23226" y="83989"/>
                  </a:lnTo>
                  <a:lnTo>
                    <a:pt x="6078" y="124354"/>
                  </a:lnTo>
                  <a:lnTo>
                    <a:pt x="0" y="169164"/>
                  </a:lnTo>
                  <a:lnTo>
                    <a:pt x="6078" y="214238"/>
                  </a:lnTo>
                  <a:lnTo>
                    <a:pt x="23226" y="254677"/>
                  </a:lnTo>
                  <a:lnTo>
                    <a:pt x="49815" y="288893"/>
                  </a:lnTo>
                  <a:lnTo>
                    <a:pt x="84215" y="315298"/>
                  </a:lnTo>
                  <a:lnTo>
                    <a:pt x="124795" y="332306"/>
                  </a:lnTo>
                  <a:lnTo>
                    <a:pt x="169926" y="338328"/>
                  </a:lnTo>
                  <a:lnTo>
                    <a:pt x="214735" y="332306"/>
                  </a:lnTo>
                  <a:lnTo>
                    <a:pt x="255100" y="315298"/>
                  </a:lnTo>
                  <a:lnTo>
                    <a:pt x="289369" y="288893"/>
                  </a:lnTo>
                  <a:lnTo>
                    <a:pt x="315891" y="254677"/>
                  </a:lnTo>
                  <a:lnTo>
                    <a:pt x="333015" y="214238"/>
                  </a:lnTo>
                  <a:lnTo>
                    <a:pt x="339090" y="169164"/>
                  </a:lnTo>
                  <a:lnTo>
                    <a:pt x="333015" y="124354"/>
                  </a:lnTo>
                  <a:lnTo>
                    <a:pt x="315891" y="83989"/>
                  </a:lnTo>
                  <a:lnTo>
                    <a:pt x="289369" y="49720"/>
                  </a:lnTo>
                  <a:lnTo>
                    <a:pt x="255100" y="23198"/>
                  </a:lnTo>
                  <a:lnTo>
                    <a:pt x="214735" y="6074"/>
                  </a:lnTo>
                  <a:lnTo>
                    <a:pt x="169926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972818" y="5124703"/>
              <a:ext cx="338328" cy="33655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972818" y="5122925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5" h="338454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736598" y="4908295"/>
              <a:ext cx="338328" cy="336550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736598" y="4906517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5" h="338454">
                  <a:moveTo>
                    <a:pt x="169164" y="0"/>
                  </a:moveTo>
                  <a:lnTo>
                    <a:pt x="124089" y="6074"/>
                  </a:lnTo>
                  <a:lnTo>
                    <a:pt x="83650" y="23198"/>
                  </a:lnTo>
                  <a:lnTo>
                    <a:pt x="49434" y="49720"/>
                  </a:lnTo>
                  <a:lnTo>
                    <a:pt x="23029" y="83989"/>
                  </a:lnTo>
                  <a:lnTo>
                    <a:pt x="6021" y="124354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354"/>
                  </a:lnTo>
                  <a:lnTo>
                    <a:pt x="315298" y="83989"/>
                  </a:lnTo>
                  <a:lnTo>
                    <a:pt x="288893" y="49720"/>
                  </a:lnTo>
                  <a:lnTo>
                    <a:pt x="254677" y="23198"/>
                  </a:lnTo>
                  <a:lnTo>
                    <a:pt x="214238" y="6074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36598" y="5357875"/>
              <a:ext cx="338328" cy="336550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736598" y="5356097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5" h="338454">
                  <a:moveTo>
                    <a:pt x="169164" y="0"/>
                  </a:moveTo>
                  <a:lnTo>
                    <a:pt x="124089" y="6074"/>
                  </a:lnTo>
                  <a:lnTo>
                    <a:pt x="83650" y="23198"/>
                  </a:lnTo>
                  <a:lnTo>
                    <a:pt x="49434" y="49720"/>
                  </a:lnTo>
                  <a:lnTo>
                    <a:pt x="23029" y="83989"/>
                  </a:lnTo>
                  <a:lnTo>
                    <a:pt x="6021" y="124354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354"/>
                  </a:lnTo>
                  <a:lnTo>
                    <a:pt x="315298" y="83989"/>
                  </a:lnTo>
                  <a:lnTo>
                    <a:pt x="288893" y="49720"/>
                  </a:lnTo>
                  <a:lnTo>
                    <a:pt x="254677" y="23198"/>
                  </a:lnTo>
                  <a:lnTo>
                    <a:pt x="214238" y="6074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165604" y="4932679"/>
              <a:ext cx="338328" cy="33655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2165604" y="4931663"/>
              <a:ext cx="338455" cy="337820"/>
            </a:xfrm>
            <a:custGeom>
              <a:avLst/>
              <a:gdLst/>
              <a:ahLst/>
              <a:cxnLst/>
              <a:rect l="l" t="t" r="r" b="b"/>
              <a:pathLst>
                <a:path w="338455" h="337820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3917"/>
                  </a:lnTo>
                  <a:lnTo>
                    <a:pt x="23029" y="254141"/>
                  </a:lnTo>
                  <a:lnTo>
                    <a:pt x="49434" y="288226"/>
                  </a:lnTo>
                  <a:lnTo>
                    <a:pt x="83650" y="314564"/>
                  </a:lnTo>
                  <a:lnTo>
                    <a:pt x="124089" y="331547"/>
                  </a:lnTo>
                  <a:lnTo>
                    <a:pt x="169164" y="337566"/>
                  </a:lnTo>
                  <a:lnTo>
                    <a:pt x="214238" y="331547"/>
                  </a:lnTo>
                  <a:lnTo>
                    <a:pt x="254677" y="314564"/>
                  </a:lnTo>
                  <a:lnTo>
                    <a:pt x="288893" y="288226"/>
                  </a:lnTo>
                  <a:lnTo>
                    <a:pt x="315298" y="254141"/>
                  </a:lnTo>
                  <a:lnTo>
                    <a:pt x="332306" y="213917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177034" y="5368543"/>
              <a:ext cx="339090" cy="336550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2177034" y="5366765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164" y="0"/>
                  </a:moveTo>
                  <a:lnTo>
                    <a:pt x="124354" y="6021"/>
                  </a:lnTo>
                  <a:lnTo>
                    <a:pt x="83989" y="23029"/>
                  </a:lnTo>
                  <a:lnTo>
                    <a:pt x="49720" y="49434"/>
                  </a:lnTo>
                  <a:lnTo>
                    <a:pt x="23198" y="83650"/>
                  </a:lnTo>
                  <a:lnTo>
                    <a:pt x="6074" y="124089"/>
                  </a:lnTo>
                  <a:lnTo>
                    <a:pt x="0" y="169164"/>
                  </a:lnTo>
                  <a:lnTo>
                    <a:pt x="6074" y="213973"/>
                  </a:lnTo>
                  <a:lnTo>
                    <a:pt x="23198" y="254338"/>
                  </a:lnTo>
                  <a:lnTo>
                    <a:pt x="49720" y="288607"/>
                  </a:lnTo>
                  <a:lnTo>
                    <a:pt x="83989" y="315129"/>
                  </a:lnTo>
                  <a:lnTo>
                    <a:pt x="124354" y="332253"/>
                  </a:lnTo>
                  <a:lnTo>
                    <a:pt x="169164" y="338328"/>
                  </a:lnTo>
                  <a:lnTo>
                    <a:pt x="214294" y="332253"/>
                  </a:lnTo>
                  <a:lnTo>
                    <a:pt x="254874" y="315129"/>
                  </a:lnTo>
                  <a:lnTo>
                    <a:pt x="289274" y="288607"/>
                  </a:lnTo>
                  <a:lnTo>
                    <a:pt x="315863" y="254338"/>
                  </a:lnTo>
                  <a:lnTo>
                    <a:pt x="333011" y="213973"/>
                  </a:lnTo>
                  <a:lnTo>
                    <a:pt x="339090" y="169164"/>
                  </a:lnTo>
                  <a:lnTo>
                    <a:pt x="333011" y="124089"/>
                  </a:lnTo>
                  <a:lnTo>
                    <a:pt x="315863" y="83650"/>
                  </a:lnTo>
                  <a:lnTo>
                    <a:pt x="289274" y="49434"/>
                  </a:lnTo>
                  <a:lnTo>
                    <a:pt x="254874" y="23029"/>
                  </a:lnTo>
                  <a:lnTo>
                    <a:pt x="214294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4395190" y="4743424"/>
            <a:ext cx="874394" cy="1022985"/>
            <a:chOff x="4395190" y="4743424"/>
            <a:chExt cx="874394" cy="1022985"/>
          </a:xfrm>
        </p:grpSpPr>
        <p:pic>
          <p:nvPicPr>
            <p:cNvPr id="51" name="object 5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927092" y="5261863"/>
              <a:ext cx="338328" cy="336550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4927092" y="5260085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74"/>
                  </a:lnTo>
                  <a:lnTo>
                    <a:pt x="83650" y="23198"/>
                  </a:lnTo>
                  <a:lnTo>
                    <a:pt x="49434" y="49720"/>
                  </a:lnTo>
                  <a:lnTo>
                    <a:pt x="23029" y="83989"/>
                  </a:lnTo>
                  <a:lnTo>
                    <a:pt x="6021" y="124354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3973" y="332306"/>
                  </a:lnTo>
                  <a:lnTo>
                    <a:pt x="254338" y="315298"/>
                  </a:lnTo>
                  <a:lnTo>
                    <a:pt x="288607" y="288893"/>
                  </a:lnTo>
                  <a:lnTo>
                    <a:pt x="315129" y="254677"/>
                  </a:lnTo>
                  <a:lnTo>
                    <a:pt x="332253" y="214238"/>
                  </a:lnTo>
                  <a:lnTo>
                    <a:pt x="338328" y="169164"/>
                  </a:lnTo>
                  <a:lnTo>
                    <a:pt x="332253" y="124354"/>
                  </a:lnTo>
                  <a:lnTo>
                    <a:pt x="315129" y="83989"/>
                  </a:lnTo>
                  <a:lnTo>
                    <a:pt x="288607" y="49720"/>
                  </a:lnTo>
                  <a:lnTo>
                    <a:pt x="254338" y="23198"/>
                  </a:lnTo>
                  <a:lnTo>
                    <a:pt x="213973" y="6074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792980" y="5087365"/>
              <a:ext cx="338328" cy="336550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4792980" y="5085587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528566" y="5087365"/>
              <a:ext cx="339090" cy="336550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4528566" y="5085587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164" y="0"/>
                  </a:moveTo>
                  <a:lnTo>
                    <a:pt x="124354" y="6021"/>
                  </a:lnTo>
                  <a:lnTo>
                    <a:pt x="83989" y="23029"/>
                  </a:lnTo>
                  <a:lnTo>
                    <a:pt x="49720" y="49434"/>
                  </a:lnTo>
                  <a:lnTo>
                    <a:pt x="23198" y="83650"/>
                  </a:lnTo>
                  <a:lnTo>
                    <a:pt x="6074" y="124089"/>
                  </a:lnTo>
                  <a:lnTo>
                    <a:pt x="0" y="169164"/>
                  </a:lnTo>
                  <a:lnTo>
                    <a:pt x="6074" y="214238"/>
                  </a:lnTo>
                  <a:lnTo>
                    <a:pt x="23198" y="254677"/>
                  </a:lnTo>
                  <a:lnTo>
                    <a:pt x="49720" y="288893"/>
                  </a:lnTo>
                  <a:lnTo>
                    <a:pt x="83989" y="315298"/>
                  </a:lnTo>
                  <a:lnTo>
                    <a:pt x="124354" y="332306"/>
                  </a:lnTo>
                  <a:lnTo>
                    <a:pt x="169164" y="338328"/>
                  </a:lnTo>
                  <a:lnTo>
                    <a:pt x="214294" y="332306"/>
                  </a:lnTo>
                  <a:lnTo>
                    <a:pt x="254874" y="315298"/>
                  </a:lnTo>
                  <a:lnTo>
                    <a:pt x="289274" y="288893"/>
                  </a:lnTo>
                  <a:lnTo>
                    <a:pt x="315863" y="254677"/>
                  </a:lnTo>
                  <a:lnTo>
                    <a:pt x="333011" y="214238"/>
                  </a:lnTo>
                  <a:lnTo>
                    <a:pt x="339090" y="169164"/>
                  </a:lnTo>
                  <a:lnTo>
                    <a:pt x="333011" y="124089"/>
                  </a:lnTo>
                  <a:lnTo>
                    <a:pt x="315863" y="83650"/>
                  </a:lnTo>
                  <a:lnTo>
                    <a:pt x="289274" y="49434"/>
                  </a:lnTo>
                  <a:lnTo>
                    <a:pt x="254874" y="23029"/>
                  </a:lnTo>
                  <a:lnTo>
                    <a:pt x="214294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497324" y="4790947"/>
              <a:ext cx="338328" cy="336550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4497324" y="4789169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74"/>
                  </a:lnTo>
                  <a:lnTo>
                    <a:pt x="83650" y="23198"/>
                  </a:lnTo>
                  <a:lnTo>
                    <a:pt x="49434" y="49720"/>
                  </a:lnTo>
                  <a:lnTo>
                    <a:pt x="23029" y="83989"/>
                  </a:lnTo>
                  <a:lnTo>
                    <a:pt x="6021" y="124354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354"/>
                  </a:lnTo>
                  <a:lnTo>
                    <a:pt x="315298" y="83989"/>
                  </a:lnTo>
                  <a:lnTo>
                    <a:pt x="288893" y="49720"/>
                  </a:lnTo>
                  <a:lnTo>
                    <a:pt x="254677" y="23198"/>
                  </a:lnTo>
                  <a:lnTo>
                    <a:pt x="214238" y="6074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693158" y="4749037"/>
              <a:ext cx="338328" cy="336550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4693158" y="4747259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74"/>
                  </a:lnTo>
                  <a:lnTo>
                    <a:pt x="83650" y="23198"/>
                  </a:lnTo>
                  <a:lnTo>
                    <a:pt x="49434" y="49720"/>
                  </a:lnTo>
                  <a:lnTo>
                    <a:pt x="23029" y="83989"/>
                  </a:lnTo>
                  <a:lnTo>
                    <a:pt x="6021" y="124354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354"/>
                  </a:lnTo>
                  <a:lnTo>
                    <a:pt x="315298" y="83989"/>
                  </a:lnTo>
                  <a:lnTo>
                    <a:pt x="288893" y="49720"/>
                  </a:lnTo>
                  <a:lnTo>
                    <a:pt x="254677" y="23198"/>
                  </a:lnTo>
                  <a:lnTo>
                    <a:pt x="214238" y="6074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927092" y="4801615"/>
              <a:ext cx="338328" cy="336550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4927092" y="4799837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74"/>
                  </a:lnTo>
                  <a:lnTo>
                    <a:pt x="83650" y="23198"/>
                  </a:lnTo>
                  <a:lnTo>
                    <a:pt x="49434" y="49720"/>
                  </a:lnTo>
                  <a:lnTo>
                    <a:pt x="23029" y="83989"/>
                  </a:lnTo>
                  <a:lnTo>
                    <a:pt x="6021" y="124354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3973" y="332306"/>
                  </a:lnTo>
                  <a:lnTo>
                    <a:pt x="254338" y="315298"/>
                  </a:lnTo>
                  <a:lnTo>
                    <a:pt x="288607" y="288893"/>
                  </a:lnTo>
                  <a:lnTo>
                    <a:pt x="315129" y="254677"/>
                  </a:lnTo>
                  <a:lnTo>
                    <a:pt x="332253" y="214238"/>
                  </a:lnTo>
                  <a:lnTo>
                    <a:pt x="338328" y="169164"/>
                  </a:lnTo>
                  <a:lnTo>
                    <a:pt x="332253" y="124354"/>
                  </a:lnTo>
                  <a:lnTo>
                    <a:pt x="315129" y="83989"/>
                  </a:lnTo>
                  <a:lnTo>
                    <a:pt x="288607" y="49720"/>
                  </a:lnTo>
                  <a:lnTo>
                    <a:pt x="254338" y="23198"/>
                  </a:lnTo>
                  <a:lnTo>
                    <a:pt x="213973" y="6074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666488" y="4850383"/>
              <a:ext cx="338328" cy="336550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4666488" y="4848605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3973"/>
                  </a:lnTo>
                  <a:lnTo>
                    <a:pt x="23029" y="254338"/>
                  </a:lnTo>
                  <a:lnTo>
                    <a:pt x="49434" y="288607"/>
                  </a:lnTo>
                  <a:lnTo>
                    <a:pt x="83650" y="315129"/>
                  </a:lnTo>
                  <a:lnTo>
                    <a:pt x="124089" y="332253"/>
                  </a:lnTo>
                  <a:lnTo>
                    <a:pt x="169164" y="338328"/>
                  </a:lnTo>
                  <a:lnTo>
                    <a:pt x="214238" y="332253"/>
                  </a:lnTo>
                  <a:lnTo>
                    <a:pt x="254677" y="315129"/>
                  </a:lnTo>
                  <a:lnTo>
                    <a:pt x="288893" y="288607"/>
                  </a:lnTo>
                  <a:lnTo>
                    <a:pt x="315298" y="254338"/>
                  </a:lnTo>
                  <a:lnTo>
                    <a:pt x="332306" y="213973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867656" y="4892293"/>
              <a:ext cx="338328" cy="336550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4867656" y="4891277"/>
              <a:ext cx="338455" cy="337820"/>
            </a:xfrm>
            <a:custGeom>
              <a:avLst/>
              <a:gdLst/>
              <a:ahLst/>
              <a:cxnLst/>
              <a:rect l="l" t="t" r="r" b="b"/>
              <a:pathLst>
                <a:path w="338454" h="337820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3917"/>
                  </a:lnTo>
                  <a:lnTo>
                    <a:pt x="23029" y="254141"/>
                  </a:lnTo>
                  <a:lnTo>
                    <a:pt x="49434" y="288226"/>
                  </a:lnTo>
                  <a:lnTo>
                    <a:pt x="83650" y="314564"/>
                  </a:lnTo>
                  <a:lnTo>
                    <a:pt x="124089" y="331547"/>
                  </a:lnTo>
                  <a:lnTo>
                    <a:pt x="169164" y="337566"/>
                  </a:lnTo>
                  <a:lnTo>
                    <a:pt x="214238" y="331547"/>
                  </a:lnTo>
                  <a:lnTo>
                    <a:pt x="254677" y="314564"/>
                  </a:lnTo>
                  <a:lnTo>
                    <a:pt x="288893" y="288226"/>
                  </a:lnTo>
                  <a:lnTo>
                    <a:pt x="315298" y="254141"/>
                  </a:lnTo>
                  <a:lnTo>
                    <a:pt x="332306" y="213917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399026" y="4874767"/>
              <a:ext cx="339090" cy="336550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4399026" y="4872989"/>
              <a:ext cx="339090" cy="338455"/>
            </a:xfrm>
            <a:custGeom>
              <a:avLst/>
              <a:gdLst/>
              <a:ahLst/>
              <a:cxnLst/>
              <a:rect l="l" t="t" r="r" b="b"/>
              <a:pathLst>
                <a:path w="339089" h="338454">
                  <a:moveTo>
                    <a:pt x="169926" y="0"/>
                  </a:moveTo>
                  <a:lnTo>
                    <a:pt x="124795" y="6074"/>
                  </a:lnTo>
                  <a:lnTo>
                    <a:pt x="84215" y="23198"/>
                  </a:lnTo>
                  <a:lnTo>
                    <a:pt x="49815" y="49720"/>
                  </a:lnTo>
                  <a:lnTo>
                    <a:pt x="23226" y="83989"/>
                  </a:lnTo>
                  <a:lnTo>
                    <a:pt x="6078" y="124354"/>
                  </a:lnTo>
                  <a:lnTo>
                    <a:pt x="0" y="169164"/>
                  </a:lnTo>
                  <a:lnTo>
                    <a:pt x="6078" y="214238"/>
                  </a:lnTo>
                  <a:lnTo>
                    <a:pt x="23226" y="254677"/>
                  </a:lnTo>
                  <a:lnTo>
                    <a:pt x="49815" y="288893"/>
                  </a:lnTo>
                  <a:lnTo>
                    <a:pt x="84215" y="315298"/>
                  </a:lnTo>
                  <a:lnTo>
                    <a:pt x="124795" y="332306"/>
                  </a:lnTo>
                  <a:lnTo>
                    <a:pt x="169926" y="338328"/>
                  </a:lnTo>
                  <a:lnTo>
                    <a:pt x="214735" y="332306"/>
                  </a:lnTo>
                  <a:lnTo>
                    <a:pt x="255100" y="315298"/>
                  </a:lnTo>
                  <a:lnTo>
                    <a:pt x="289369" y="288893"/>
                  </a:lnTo>
                  <a:lnTo>
                    <a:pt x="315891" y="254677"/>
                  </a:lnTo>
                  <a:lnTo>
                    <a:pt x="333015" y="214238"/>
                  </a:lnTo>
                  <a:lnTo>
                    <a:pt x="339090" y="169164"/>
                  </a:lnTo>
                  <a:lnTo>
                    <a:pt x="333015" y="124354"/>
                  </a:lnTo>
                  <a:lnTo>
                    <a:pt x="315891" y="83989"/>
                  </a:lnTo>
                  <a:lnTo>
                    <a:pt x="289369" y="49720"/>
                  </a:lnTo>
                  <a:lnTo>
                    <a:pt x="255100" y="23198"/>
                  </a:lnTo>
                  <a:lnTo>
                    <a:pt x="214735" y="6074"/>
                  </a:lnTo>
                  <a:lnTo>
                    <a:pt x="169926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66488" y="5129275"/>
              <a:ext cx="338328" cy="336550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4666488" y="5127497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4238"/>
                  </a:lnTo>
                  <a:lnTo>
                    <a:pt x="23029" y="254677"/>
                  </a:lnTo>
                  <a:lnTo>
                    <a:pt x="49434" y="288893"/>
                  </a:lnTo>
                  <a:lnTo>
                    <a:pt x="83650" y="315298"/>
                  </a:lnTo>
                  <a:lnTo>
                    <a:pt x="124089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612386" y="4968493"/>
              <a:ext cx="338328" cy="336550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4612386" y="4967477"/>
              <a:ext cx="338455" cy="337820"/>
            </a:xfrm>
            <a:custGeom>
              <a:avLst/>
              <a:gdLst/>
              <a:ahLst/>
              <a:cxnLst/>
              <a:rect l="l" t="t" r="r" b="b"/>
              <a:pathLst>
                <a:path w="338454" h="337820">
                  <a:moveTo>
                    <a:pt x="169164" y="0"/>
                  </a:moveTo>
                  <a:lnTo>
                    <a:pt x="124089" y="6018"/>
                  </a:lnTo>
                  <a:lnTo>
                    <a:pt x="83650" y="23001"/>
                  </a:lnTo>
                  <a:lnTo>
                    <a:pt x="49434" y="49339"/>
                  </a:lnTo>
                  <a:lnTo>
                    <a:pt x="23029" y="83424"/>
                  </a:lnTo>
                  <a:lnTo>
                    <a:pt x="6021" y="123648"/>
                  </a:lnTo>
                  <a:lnTo>
                    <a:pt x="0" y="168402"/>
                  </a:lnTo>
                  <a:lnTo>
                    <a:pt x="6021" y="213476"/>
                  </a:lnTo>
                  <a:lnTo>
                    <a:pt x="23029" y="253915"/>
                  </a:lnTo>
                  <a:lnTo>
                    <a:pt x="49434" y="288131"/>
                  </a:lnTo>
                  <a:lnTo>
                    <a:pt x="83650" y="314536"/>
                  </a:lnTo>
                  <a:lnTo>
                    <a:pt x="124089" y="331544"/>
                  </a:lnTo>
                  <a:lnTo>
                    <a:pt x="169164" y="337566"/>
                  </a:lnTo>
                  <a:lnTo>
                    <a:pt x="214238" y="331544"/>
                  </a:lnTo>
                  <a:lnTo>
                    <a:pt x="254677" y="314536"/>
                  </a:lnTo>
                  <a:lnTo>
                    <a:pt x="288893" y="288131"/>
                  </a:lnTo>
                  <a:lnTo>
                    <a:pt x="315298" y="253915"/>
                  </a:lnTo>
                  <a:lnTo>
                    <a:pt x="332306" y="213476"/>
                  </a:lnTo>
                  <a:lnTo>
                    <a:pt x="338328" y="168402"/>
                  </a:lnTo>
                  <a:lnTo>
                    <a:pt x="332306" y="123648"/>
                  </a:lnTo>
                  <a:lnTo>
                    <a:pt x="315298" y="83424"/>
                  </a:lnTo>
                  <a:lnTo>
                    <a:pt x="288893" y="49339"/>
                  </a:lnTo>
                  <a:lnTo>
                    <a:pt x="254677" y="23001"/>
                  </a:lnTo>
                  <a:lnTo>
                    <a:pt x="214238" y="6018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399026" y="5328157"/>
              <a:ext cx="339090" cy="336550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4399026" y="5327141"/>
              <a:ext cx="339090" cy="337820"/>
            </a:xfrm>
            <a:custGeom>
              <a:avLst/>
              <a:gdLst/>
              <a:ahLst/>
              <a:cxnLst/>
              <a:rect l="l" t="t" r="r" b="b"/>
              <a:pathLst>
                <a:path w="339089" h="337820">
                  <a:moveTo>
                    <a:pt x="169926" y="0"/>
                  </a:moveTo>
                  <a:lnTo>
                    <a:pt x="124795" y="6018"/>
                  </a:lnTo>
                  <a:lnTo>
                    <a:pt x="84215" y="23001"/>
                  </a:lnTo>
                  <a:lnTo>
                    <a:pt x="49815" y="49339"/>
                  </a:lnTo>
                  <a:lnTo>
                    <a:pt x="23226" y="83424"/>
                  </a:lnTo>
                  <a:lnTo>
                    <a:pt x="6078" y="123648"/>
                  </a:lnTo>
                  <a:lnTo>
                    <a:pt x="0" y="168402"/>
                  </a:lnTo>
                  <a:lnTo>
                    <a:pt x="6078" y="213476"/>
                  </a:lnTo>
                  <a:lnTo>
                    <a:pt x="23226" y="253915"/>
                  </a:lnTo>
                  <a:lnTo>
                    <a:pt x="49815" y="288131"/>
                  </a:lnTo>
                  <a:lnTo>
                    <a:pt x="84215" y="314536"/>
                  </a:lnTo>
                  <a:lnTo>
                    <a:pt x="124795" y="331544"/>
                  </a:lnTo>
                  <a:lnTo>
                    <a:pt x="169926" y="337566"/>
                  </a:lnTo>
                  <a:lnTo>
                    <a:pt x="214735" y="331544"/>
                  </a:lnTo>
                  <a:lnTo>
                    <a:pt x="255100" y="314536"/>
                  </a:lnTo>
                  <a:lnTo>
                    <a:pt x="289369" y="288131"/>
                  </a:lnTo>
                  <a:lnTo>
                    <a:pt x="315891" y="253915"/>
                  </a:lnTo>
                  <a:lnTo>
                    <a:pt x="333015" y="213476"/>
                  </a:lnTo>
                  <a:lnTo>
                    <a:pt x="339090" y="168402"/>
                  </a:lnTo>
                  <a:lnTo>
                    <a:pt x="333015" y="123648"/>
                  </a:lnTo>
                  <a:lnTo>
                    <a:pt x="315891" y="83424"/>
                  </a:lnTo>
                  <a:lnTo>
                    <a:pt x="289369" y="49339"/>
                  </a:lnTo>
                  <a:lnTo>
                    <a:pt x="255100" y="23001"/>
                  </a:lnTo>
                  <a:lnTo>
                    <a:pt x="214735" y="6018"/>
                  </a:lnTo>
                  <a:lnTo>
                    <a:pt x="169926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835652" y="5355589"/>
              <a:ext cx="338328" cy="336550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4835652" y="5353811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354" y="6021"/>
                  </a:lnTo>
                  <a:lnTo>
                    <a:pt x="83989" y="23029"/>
                  </a:lnTo>
                  <a:lnTo>
                    <a:pt x="49720" y="49434"/>
                  </a:lnTo>
                  <a:lnTo>
                    <a:pt x="23198" y="83650"/>
                  </a:lnTo>
                  <a:lnTo>
                    <a:pt x="6074" y="124089"/>
                  </a:lnTo>
                  <a:lnTo>
                    <a:pt x="0" y="169164"/>
                  </a:lnTo>
                  <a:lnTo>
                    <a:pt x="6074" y="214238"/>
                  </a:lnTo>
                  <a:lnTo>
                    <a:pt x="23198" y="254677"/>
                  </a:lnTo>
                  <a:lnTo>
                    <a:pt x="49720" y="288893"/>
                  </a:lnTo>
                  <a:lnTo>
                    <a:pt x="83989" y="315298"/>
                  </a:lnTo>
                  <a:lnTo>
                    <a:pt x="124354" y="332306"/>
                  </a:lnTo>
                  <a:lnTo>
                    <a:pt x="169164" y="338328"/>
                  </a:lnTo>
                  <a:lnTo>
                    <a:pt x="214238" y="332306"/>
                  </a:lnTo>
                  <a:lnTo>
                    <a:pt x="254677" y="315298"/>
                  </a:lnTo>
                  <a:lnTo>
                    <a:pt x="288893" y="288893"/>
                  </a:lnTo>
                  <a:lnTo>
                    <a:pt x="315298" y="254677"/>
                  </a:lnTo>
                  <a:lnTo>
                    <a:pt x="332306" y="214238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612386" y="5425693"/>
              <a:ext cx="338328" cy="336550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4612386" y="5423915"/>
              <a:ext cx="338455" cy="338455"/>
            </a:xfrm>
            <a:custGeom>
              <a:avLst/>
              <a:gdLst/>
              <a:ahLst/>
              <a:cxnLst/>
              <a:rect l="l" t="t" r="r" b="b"/>
              <a:pathLst>
                <a:path w="338454" h="338454">
                  <a:moveTo>
                    <a:pt x="169164" y="0"/>
                  </a:moveTo>
                  <a:lnTo>
                    <a:pt x="124089" y="6021"/>
                  </a:lnTo>
                  <a:lnTo>
                    <a:pt x="83650" y="23029"/>
                  </a:lnTo>
                  <a:lnTo>
                    <a:pt x="49434" y="49434"/>
                  </a:lnTo>
                  <a:lnTo>
                    <a:pt x="23029" y="83650"/>
                  </a:lnTo>
                  <a:lnTo>
                    <a:pt x="6021" y="124089"/>
                  </a:lnTo>
                  <a:lnTo>
                    <a:pt x="0" y="169164"/>
                  </a:lnTo>
                  <a:lnTo>
                    <a:pt x="6021" y="213973"/>
                  </a:lnTo>
                  <a:lnTo>
                    <a:pt x="23029" y="254338"/>
                  </a:lnTo>
                  <a:lnTo>
                    <a:pt x="49434" y="288607"/>
                  </a:lnTo>
                  <a:lnTo>
                    <a:pt x="83650" y="315129"/>
                  </a:lnTo>
                  <a:lnTo>
                    <a:pt x="124089" y="332253"/>
                  </a:lnTo>
                  <a:lnTo>
                    <a:pt x="169164" y="338328"/>
                  </a:lnTo>
                  <a:lnTo>
                    <a:pt x="214238" y="332253"/>
                  </a:lnTo>
                  <a:lnTo>
                    <a:pt x="254677" y="315129"/>
                  </a:lnTo>
                  <a:lnTo>
                    <a:pt x="288893" y="288607"/>
                  </a:lnTo>
                  <a:lnTo>
                    <a:pt x="315298" y="254338"/>
                  </a:lnTo>
                  <a:lnTo>
                    <a:pt x="332306" y="213973"/>
                  </a:lnTo>
                  <a:lnTo>
                    <a:pt x="338328" y="169164"/>
                  </a:lnTo>
                  <a:lnTo>
                    <a:pt x="332306" y="124089"/>
                  </a:lnTo>
                  <a:lnTo>
                    <a:pt x="315298" y="83650"/>
                  </a:lnTo>
                  <a:lnTo>
                    <a:pt x="288893" y="49434"/>
                  </a:lnTo>
                  <a:lnTo>
                    <a:pt x="254677" y="23029"/>
                  </a:lnTo>
                  <a:lnTo>
                    <a:pt x="214238" y="6021"/>
                  </a:lnTo>
                  <a:lnTo>
                    <a:pt x="169164" y="0"/>
                  </a:lnTo>
                  <a:close/>
                </a:path>
              </a:pathLst>
            </a:custGeom>
            <a:ln w="7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" name="object 79"/>
          <p:cNvGrpSpPr/>
          <p:nvPr/>
        </p:nvGrpSpPr>
        <p:grpSpPr>
          <a:xfrm>
            <a:off x="1668754" y="3486886"/>
            <a:ext cx="1126490" cy="1115060"/>
            <a:chOff x="1668754" y="3486886"/>
            <a:chExt cx="1126490" cy="1115060"/>
          </a:xfrm>
        </p:grpSpPr>
        <p:sp>
          <p:nvSpPr>
            <p:cNvPr id="80" name="object 80"/>
            <p:cNvSpPr/>
            <p:nvPr/>
          </p:nvSpPr>
          <p:spPr>
            <a:xfrm>
              <a:off x="1736597" y="4303013"/>
              <a:ext cx="163195" cy="238125"/>
            </a:xfrm>
            <a:custGeom>
              <a:avLst/>
              <a:gdLst/>
              <a:ahLst/>
              <a:cxnLst/>
              <a:rect l="l" t="t" r="r" b="b"/>
              <a:pathLst>
                <a:path w="163194" h="238125">
                  <a:moveTo>
                    <a:pt x="163068" y="0"/>
                  </a:moveTo>
                  <a:lnTo>
                    <a:pt x="0" y="237744"/>
                  </a:lnTo>
                </a:path>
              </a:pathLst>
            </a:custGeom>
            <a:ln w="1278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01189" y="3794759"/>
              <a:ext cx="666750" cy="502920"/>
            </a:xfrm>
            <a:custGeom>
              <a:avLst/>
              <a:gdLst/>
              <a:ahLst/>
              <a:cxnLst/>
              <a:rect l="l" t="t" r="r" b="b"/>
              <a:pathLst>
                <a:path w="666750" h="502920">
                  <a:moveTo>
                    <a:pt x="0" y="502920"/>
                  </a:moveTo>
                  <a:lnTo>
                    <a:pt x="666750" y="0"/>
                  </a:lnTo>
                </a:path>
              </a:pathLst>
            </a:custGeom>
            <a:ln w="767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736597" y="3794759"/>
              <a:ext cx="0" cy="746760"/>
            </a:xfrm>
            <a:custGeom>
              <a:avLst/>
              <a:gdLst/>
              <a:ahLst/>
              <a:cxnLst/>
              <a:rect l="l" t="t" r="r" b="b"/>
              <a:pathLst>
                <a:path h="746760">
                  <a:moveTo>
                    <a:pt x="0" y="746760"/>
                  </a:moveTo>
                  <a:lnTo>
                    <a:pt x="0" y="0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900427" y="3550919"/>
              <a:ext cx="0" cy="746760"/>
            </a:xfrm>
            <a:custGeom>
              <a:avLst/>
              <a:gdLst/>
              <a:ahLst/>
              <a:cxnLst/>
              <a:rect l="l" t="t" r="r" b="b"/>
              <a:pathLst>
                <a:path h="746760">
                  <a:moveTo>
                    <a:pt x="0" y="746760"/>
                  </a:moveTo>
                  <a:lnTo>
                    <a:pt x="0" y="0"/>
                  </a:lnTo>
                </a:path>
              </a:pathLst>
            </a:custGeom>
            <a:ln w="1278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564129" y="3794759"/>
              <a:ext cx="0" cy="746760"/>
            </a:xfrm>
            <a:custGeom>
              <a:avLst/>
              <a:gdLst/>
              <a:ahLst/>
              <a:cxnLst/>
              <a:rect l="l" t="t" r="r" b="b"/>
              <a:pathLst>
                <a:path h="746760">
                  <a:moveTo>
                    <a:pt x="0" y="746760"/>
                  </a:moveTo>
                  <a:lnTo>
                    <a:pt x="0" y="0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899665" y="3552443"/>
              <a:ext cx="661035" cy="989330"/>
            </a:xfrm>
            <a:custGeom>
              <a:avLst/>
              <a:gdLst/>
              <a:ahLst/>
              <a:cxnLst/>
              <a:rect l="l" t="t" r="r" b="b"/>
              <a:pathLst>
                <a:path w="661035" h="989329">
                  <a:moveTo>
                    <a:pt x="0" y="0"/>
                  </a:moveTo>
                  <a:lnTo>
                    <a:pt x="660654" y="989076"/>
                  </a:lnTo>
                </a:path>
              </a:pathLst>
            </a:custGeom>
            <a:ln w="767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731769" y="3552443"/>
              <a:ext cx="0" cy="746760"/>
            </a:xfrm>
            <a:custGeom>
              <a:avLst/>
              <a:gdLst/>
              <a:ahLst/>
              <a:cxnLst/>
              <a:rect l="l" t="t" r="r" b="b"/>
              <a:pathLst>
                <a:path h="746760">
                  <a:moveTo>
                    <a:pt x="0" y="746760"/>
                  </a:moveTo>
                  <a:lnTo>
                    <a:pt x="0" y="0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738121" y="3552443"/>
              <a:ext cx="995680" cy="242570"/>
            </a:xfrm>
            <a:custGeom>
              <a:avLst/>
              <a:gdLst/>
              <a:ahLst/>
              <a:cxnLst/>
              <a:rect l="l" t="t" r="r" b="b"/>
              <a:pathLst>
                <a:path w="995680" h="242570">
                  <a:moveTo>
                    <a:pt x="163068" y="0"/>
                  </a:moveTo>
                  <a:lnTo>
                    <a:pt x="0" y="242316"/>
                  </a:lnTo>
                  <a:lnTo>
                    <a:pt x="831342" y="242316"/>
                  </a:lnTo>
                  <a:lnTo>
                    <a:pt x="995172" y="0"/>
                  </a:lnTo>
                  <a:lnTo>
                    <a:pt x="163068" y="0"/>
                  </a:lnTo>
                  <a:close/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901189" y="4297679"/>
              <a:ext cx="772160" cy="0"/>
            </a:xfrm>
            <a:custGeom>
              <a:avLst/>
              <a:gdLst/>
              <a:ahLst/>
              <a:cxnLst/>
              <a:rect l="l" t="t" r="r" b="b"/>
              <a:pathLst>
                <a:path w="772160">
                  <a:moveTo>
                    <a:pt x="0" y="0"/>
                  </a:moveTo>
                  <a:lnTo>
                    <a:pt x="771906" y="0"/>
                  </a:lnTo>
                </a:path>
              </a:pathLst>
            </a:custGeom>
            <a:ln w="1278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760219" y="4297679"/>
              <a:ext cx="973455" cy="245745"/>
            </a:xfrm>
            <a:custGeom>
              <a:avLst/>
              <a:gdLst/>
              <a:ahLst/>
              <a:cxnLst/>
              <a:rect l="l" t="t" r="r" b="b"/>
              <a:pathLst>
                <a:path w="973455" h="245745">
                  <a:moveTo>
                    <a:pt x="0" y="243840"/>
                  </a:moveTo>
                  <a:lnTo>
                    <a:pt x="799338" y="242316"/>
                  </a:lnTo>
                </a:path>
                <a:path w="973455" h="245745">
                  <a:moveTo>
                    <a:pt x="803910" y="245364"/>
                  </a:moveTo>
                  <a:lnTo>
                    <a:pt x="973074" y="0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164841" y="3995927"/>
              <a:ext cx="118110" cy="11734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161006" y="3991330"/>
              <a:ext cx="125780" cy="125780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672589" y="3738371"/>
              <a:ext cx="117348" cy="117347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668754" y="3733774"/>
              <a:ext cx="125018" cy="125780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836419" y="3491483"/>
              <a:ext cx="118110" cy="116585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832584" y="3486886"/>
              <a:ext cx="125780" cy="125018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673095" y="3491483"/>
              <a:ext cx="118110" cy="116585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669260" y="3486886"/>
              <a:ext cx="125780" cy="125018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673095" y="4240529"/>
              <a:ext cx="118110" cy="116585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669260" y="4235932"/>
              <a:ext cx="125780" cy="12501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836419" y="4232147"/>
              <a:ext cx="118110" cy="116585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832584" y="4227550"/>
              <a:ext cx="125780" cy="125018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672589" y="4481321"/>
              <a:ext cx="117348" cy="116585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668754" y="4476724"/>
              <a:ext cx="125018" cy="12501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506979" y="4481321"/>
              <a:ext cx="117348" cy="116585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503144" y="4476724"/>
              <a:ext cx="125018" cy="125018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502407" y="3734561"/>
              <a:ext cx="118110" cy="116585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498572" y="3729964"/>
              <a:ext cx="125780" cy="125018"/>
            </a:xfrm>
            <a:prstGeom prst="rect">
              <a:avLst/>
            </a:prstGeom>
          </p:spPr>
        </p:pic>
      </p:grpSp>
      <p:grpSp>
        <p:nvGrpSpPr>
          <p:cNvPr id="108" name="object 108"/>
          <p:cNvGrpSpPr/>
          <p:nvPr/>
        </p:nvGrpSpPr>
        <p:grpSpPr>
          <a:xfrm>
            <a:off x="2886430" y="3494506"/>
            <a:ext cx="1126490" cy="1115060"/>
            <a:chOff x="2886430" y="3494506"/>
            <a:chExt cx="1126490" cy="1115060"/>
          </a:xfrm>
        </p:grpSpPr>
        <p:sp>
          <p:nvSpPr>
            <p:cNvPr id="109" name="object 109"/>
            <p:cNvSpPr/>
            <p:nvPr/>
          </p:nvSpPr>
          <p:spPr>
            <a:xfrm>
              <a:off x="2954273" y="4310633"/>
              <a:ext cx="163830" cy="238125"/>
            </a:xfrm>
            <a:custGeom>
              <a:avLst/>
              <a:gdLst/>
              <a:ahLst/>
              <a:cxnLst/>
              <a:rect l="l" t="t" r="r" b="b"/>
              <a:pathLst>
                <a:path w="163830" h="238125">
                  <a:moveTo>
                    <a:pt x="163830" y="0"/>
                  </a:moveTo>
                  <a:lnTo>
                    <a:pt x="0" y="237744"/>
                  </a:lnTo>
                </a:path>
              </a:pathLst>
            </a:custGeom>
            <a:ln w="1278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54273" y="3560063"/>
              <a:ext cx="824230" cy="989330"/>
            </a:xfrm>
            <a:custGeom>
              <a:avLst/>
              <a:gdLst/>
              <a:ahLst/>
              <a:cxnLst/>
              <a:rect l="l" t="t" r="r" b="b"/>
              <a:pathLst>
                <a:path w="824229" h="989329">
                  <a:moveTo>
                    <a:pt x="0" y="989076"/>
                  </a:moveTo>
                  <a:lnTo>
                    <a:pt x="163830" y="0"/>
                  </a:lnTo>
                </a:path>
                <a:path w="824229" h="989329">
                  <a:moveTo>
                    <a:pt x="0" y="989076"/>
                  </a:moveTo>
                  <a:lnTo>
                    <a:pt x="823722" y="244602"/>
                  </a:lnTo>
                </a:path>
                <a:path w="824229" h="989329">
                  <a:moveTo>
                    <a:pt x="1524" y="244602"/>
                  </a:moveTo>
                  <a:lnTo>
                    <a:pt x="163830" y="746760"/>
                  </a:lnTo>
                </a:path>
              </a:pathLst>
            </a:custGeom>
            <a:ln w="767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54273" y="3803141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118104" y="3558539"/>
              <a:ext cx="0" cy="746760"/>
            </a:xfrm>
            <a:custGeom>
              <a:avLst/>
              <a:gdLst/>
              <a:ahLst/>
              <a:cxnLst/>
              <a:rect l="l" t="t" r="r" b="b"/>
              <a:pathLst>
                <a:path h="746760">
                  <a:moveTo>
                    <a:pt x="0" y="746760"/>
                  </a:moveTo>
                  <a:lnTo>
                    <a:pt x="0" y="0"/>
                  </a:lnTo>
                </a:path>
              </a:pathLst>
            </a:custGeom>
            <a:ln w="1278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782568" y="3803141"/>
              <a:ext cx="0" cy="746125"/>
            </a:xfrm>
            <a:custGeom>
              <a:avLst/>
              <a:gdLst/>
              <a:ahLst/>
              <a:cxnLst/>
              <a:rect l="l" t="t" r="r" b="b"/>
              <a:pathLst>
                <a:path h="746125">
                  <a:moveTo>
                    <a:pt x="0" y="745998"/>
                  </a:moveTo>
                  <a:lnTo>
                    <a:pt x="0" y="0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955797" y="3804665"/>
              <a:ext cx="822325" cy="744855"/>
            </a:xfrm>
            <a:custGeom>
              <a:avLst/>
              <a:gdLst/>
              <a:ahLst/>
              <a:cxnLst/>
              <a:rect l="l" t="t" r="r" b="b"/>
              <a:pathLst>
                <a:path w="822325" h="744854">
                  <a:moveTo>
                    <a:pt x="0" y="0"/>
                  </a:moveTo>
                  <a:lnTo>
                    <a:pt x="822198" y="744474"/>
                  </a:lnTo>
                </a:path>
              </a:pathLst>
            </a:custGeom>
            <a:ln w="767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949446" y="3560063"/>
              <a:ext cx="0" cy="746760"/>
            </a:xfrm>
            <a:custGeom>
              <a:avLst/>
              <a:gdLst/>
              <a:ahLst/>
              <a:cxnLst/>
              <a:rect l="l" t="t" r="r" b="b"/>
              <a:pathLst>
                <a:path h="746760">
                  <a:moveTo>
                    <a:pt x="0" y="746760"/>
                  </a:moveTo>
                  <a:lnTo>
                    <a:pt x="0" y="0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955797" y="3560063"/>
              <a:ext cx="995680" cy="243204"/>
            </a:xfrm>
            <a:custGeom>
              <a:avLst/>
              <a:gdLst/>
              <a:ahLst/>
              <a:cxnLst/>
              <a:rect l="l" t="t" r="r" b="b"/>
              <a:pathLst>
                <a:path w="995679" h="243204">
                  <a:moveTo>
                    <a:pt x="163830" y="0"/>
                  </a:moveTo>
                  <a:lnTo>
                    <a:pt x="0" y="243078"/>
                  </a:lnTo>
                  <a:lnTo>
                    <a:pt x="832104" y="243078"/>
                  </a:lnTo>
                  <a:lnTo>
                    <a:pt x="995172" y="0"/>
                  </a:lnTo>
                  <a:lnTo>
                    <a:pt x="163830" y="0"/>
                  </a:lnTo>
                  <a:close/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955797" y="3560063"/>
              <a:ext cx="993775" cy="989330"/>
            </a:xfrm>
            <a:custGeom>
              <a:avLst/>
              <a:gdLst/>
              <a:ahLst/>
              <a:cxnLst/>
              <a:rect l="l" t="t" r="r" b="b"/>
              <a:pathLst>
                <a:path w="993775" h="989329">
                  <a:moveTo>
                    <a:pt x="163830" y="5334"/>
                  </a:moveTo>
                  <a:lnTo>
                    <a:pt x="986028" y="750570"/>
                  </a:lnTo>
                </a:path>
                <a:path w="993775" h="989329">
                  <a:moveTo>
                    <a:pt x="162306" y="745236"/>
                  </a:moveTo>
                  <a:lnTo>
                    <a:pt x="986028" y="0"/>
                  </a:lnTo>
                </a:path>
                <a:path w="993775" h="989329">
                  <a:moveTo>
                    <a:pt x="822198" y="989076"/>
                  </a:moveTo>
                  <a:lnTo>
                    <a:pt x="993648" y="0"/>
                  </a:lnTo>
                </a:path>
                <a:path w="993775" h="989329">
                  <a:moveTo>
                    <a:pt x="823722" y="244602"/>
                  </a:moveTo>
                  <a:lnTo>
                    <a:pt x="986028" y="746760"/>
                  </a:lnTo>
                </a:path>
                <a:path w="993775" h="989329">
                  <a:moveTo>
                    <a:pt x="0" y="243078"/>
                  </a:moveTo>
                  <a:lnTo>
                    <a:pt x="993648" y="0"/>
                  </a:lnTo>
                </a:path>
                <a:path w="993775" h="989329">
                  <a:moveTo>
                    <a:pt x="163830" y="0"/>
                  </a:moveTo>
                  <a:lnTo>
                    <a:pt x="826770" y="243078"/>
                  </a:lnTo>
                </a:path>
                <a:path w="993775" h="989329">
                  <a:moveTo>
                    <a:pt x="0" y="987552"/>
                  </a:moveTo>
                  <a:lnTo>
                    <a:pt x="993648" y="745236"/>
                  </a:lnTo>
                </a:path>
                <a:path w="993775" h="989329">
                  <a:moveTo>
                    <a:pt x="163830" y="745236"/>
                  </a:moveTo>
                  <a:lnTo>
                    <a:pt x="826770" y="987552"/>
                  </a:lnTo>
                </a:path>
              </a:pathLst>
            </a:custGeom>
            <a:ln w="767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119627" y="4305299"/>
              <a:ext cx="772160" cy="0"/>
            </a:xfrm>
            <a:custGeom>
              <a:avLst/>
              <a:gdLst/>
              <a:ahLst/>
              <a:cxnLst/>
              <a:rect l="l" t="t" r="r" b="b"/>
              <a:pathLst>
                <a:path w="772160">
                  <a:moveTo>
                    <a:pt x="0" y="0"/>
                  </a:moveTo>
                  <a:lnTo>
                    <a:pt x="771906" y="0"/>
                  </a:lnTo>
                </a:path>
              </a:pathLst>
            </a:custGeom>
            <a:ln w="1278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978657" y="4305299"/>
              <a:ext cx="972819" cy="245745"/>
            </a:xfrm>
            <a:custGeom>
              <a:avLst/>
              <a:gdLst/>
              <a:ahLst/>
              <a:cxnLst/>
              <a:rect l="l" t="t" r="r" b="b"/>
              <a:pathLst>
                <a:path w="972820" h="245745">
                  <a:moveTo>
                    <a:pt x="0" y="243840"/>
                  </a:moveTo>
                  <a:lnTo>
                    <a:pt x="799338" y="242316"/>
                  </a:lnTo>
                </a:path>
                <a:path w="972820" h="245745">
                  <a:moveTo>
                    <a:pt x="803910" y="245364"/>
                  </a:moveTo>
                  <a:lnTo>
                    <a:pt x="972312" y="0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890265" y="3745991"/>
              <a:ext cx="117348" cy="11734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886430" y="3741394"/>
              <a:ext cx="125018" cy="125780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054857" y="3499103"/>
              <a:ext cx="117348" cy="116585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051022" y="3494506"/>
              <a:ext cx="125018" cy="125018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3891533" y="3499103"/>
              <a:ext cx="117348" cy="116585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887698" y="3494506"/>
              <a:ext cx="125018" cy="125018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891533" y="4248149"/>
              <a:ext cx="117348" cy="11658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887698" y="4243552"/>
              <a:ext cx="125018" cy="125018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054857" y="4239767"/>
              <a:ext cx="117348" cy="11658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051022" y="4235170"/>
              <a:ext cx="125018" cy="125018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2890265" y="4488941"/>
              <a:ext cx="117348" cy="11658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886430" y="4484344"/>
              <a:ext cx="125018" cy="125018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3724655" y="4488941"/>
              <a:ext cx="117348" cy="116585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3720820" y="4484344"/>
              <a:ext cx="125018" cy="125018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720846" y="3742181"/>
              <a:ext cx="117348" cy="116585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17010" y="3737584"/>
              <a:ext cx="125018" cy="125018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386327" y="4369308"/>
              <a:ext cx="118110" cy="117347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3382492" y="4364710"/>
              <a:ext cx="125780" cy="125780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3386327" y="3621023"/>
              <a:ext cx="118110" cy="116585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3382492" y="3616426"/>
              <a:ext cx="125780" cy="12501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2978657" y="3978401"/>
              <a:ext cx="117348" cy="116585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974822" y="3973804"/>
              <a:ext cx="125018" cy="125018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807713" y="3978401"/>
              <a:ext cx="118110" cy="11658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803878" y="3973804"/>
              <a:ext cx="125780" cy="125018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302508" y="4122419"/>
              <a:ext cx="118110" cy="116585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298672" y="4117822"/>
              <a:ext cx="125780" cy="125018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3468623" y="3876293"/>
              <a:ext cx="118110" cy="116585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464788" y="3871696"/>
              <a:ext cx="125780" cy="125018"/>
            </a:xfrm>
            <a:prstGeom prst="rect">
              <a:avLst/>
            </a:prstGeom>
          </p:spPr>
        </p:pic>
      </p:grpSp>
      <p:grpSp>
        <p:nvGrpSpPr>
          <p:cNvPr id="148" name="object 148"/>
          <p:cNvGrpSpPr/>
          <p:nvPr/>
        </p:nvGrpSpPr>
        <p:grpSpPr>
          <a:xfrm>
            <a:off x="4065244" y="2762986"/>
            <a:ext cx="1452880" cy="1913889"/>
            <a:chOff x="4065244" y="2762986"/>
            <a:chExt cx="1452880" cy="1913889"/>
          </a:xfrm>
        </p:grpSpPr>
        <p:sp>
          <p:nvSpPr>
            <p:cNvPr id="149" name="object 149"/>
            <p:cNvSpPr/>
            <p:nvPr/>
          </p:nvSpPr>
          <p:spPr>
            <a:xfrm>
              <a:off x="4126991" y="2815589"/>
              <a:ext cx="1332230" cy="1805939"/>
            </a:xfrm>
            <a:custGeom>
              <a:avLst/>
              <a:gdLst/>
              <a:ahLst/>
              <a:cxnLst/>
              <a:rect l="l" t="t" r="r" b="b"/>
              <a:pathLst>
                <a:path w="1332229" h="1805939">
                  <a:moveTo>
                    <a:pt x="1524" y="269748"/>
                  </a:moveTo>
                  <a:lnTo>
                    <a:pt x="0" y="1607058"/>
                  </a:lnTo>
                </a:path>
                <a:path w="1332229" h="1805939">
                  <a:moveTo>
                    <a:pt x="409956" y="3810"/>
                  </a:moveTo>
                  <a:lnTo>
                    <a:pt x="1138428" y="0"/>
                  </a:lnTo>
                </a:path>
                <a:path w="1332229" h="1805939">
                  <a:moveTo>
                    <a:pt x="409956" y="3810"/>
                  </a:moveTo>
                  <a:lnTo>
                    <a:pt x="1524" y="268224"/>
                  </a:lnTo>
                </a:path>
                <a:path w="1332229" h="1805939">
                  <a:moveTo>
                    <a:pt x="195834" y="467106"/>
                  </a:moveTo>
                  <a:lnTo>
                    <a:pt x="924306" y="463296"/>
                  </a:lnTo>
                </a:path>
                <a:path w="1332229" h="1805939">
                  <a:moveTo>
                    <a:pt x="195834" y="467106"/>
                  </a:moveTo>
                  <a:lnTo>
                    <a:pt x="1524" y="268224"/>
                  </a:lnTo>
                </a:path>
                <a:path w="1332229" h="1805939">
                  <a:moveTo>
                    <a:pt x="1331976" y="198882"/>
                  </a:moveTo>
                  <a:lnTo>
                    <a:pt x="1138428" y="0"/>
                  </a:lnTo>
                </a:path>
                <a:path w="1332229" h="1805939">
                  <a:moveTo>
                    <a:pt x="1331976" y="198882"/>
                  </a:moveTo>
                  <a:lnTo>
                    <a:pt x="924306" y="463296"/>
                  </a:lnTo>
                </a:path>
                <a:path w="1332229" h="1805939">
                  <a:moveTo>
                    <a:pt x="192786" y="464820"/>
                  </a:moveTo>
                  <a:lnTo>
                    <a:pt x="192786" y="1805940"/>
                  </a:lnTo>
                </a:path>
                <a:path w="1332229" h="1805939">
                  <a:moveTo>
                    <a:pt x="924306" y="468630"/>
                  </a:moveTo>
                  <a:lnTo>
                    <a:pt x="925830" y="1802130"/>
                  </a:lnTo>
                </a:path>
                <a:path w="1332229" h="1805939">
                  <a:moveTo>
                    <a:pt x="1331976" y="193548"/>
                  </a:moveTo>
                  <a:lnTo>
                    <a:pt x="1330452" y="1537716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4534661" y="2826257"/>
              <a:ext cx="730885" cy="1338580"/>
            </a:xfrm>
            <a:custGeom>
              <a:avLst/>
              <a:gdLst/>
              <a:ahLst/>
              <a:cxnLst/>
              <a:rect l="l" t="t" r="r" b="b"/>
              <a:pathLst>
                <a:path w="730885" h="1338579">
                  <a:moveTo>
                    <a:pt x="3048" y="0"/>
                  </a:moveTo>
                  <a:lnTo>
                    <a:pt x="0" y="1331976"/>
                  </a:lnTo>
                </a:path>
                <a:path w="730885" h="1338579">
                  <a:moveTo>
                    <a:pt x="730758" y="0"/>
                  </a:moveTo>
                  <a:lnTo>
                    <a:pt x="730758" y="1338072"/>
                  </a:lnTo>
                </a:path>
              </a:pathLst>
            </a:custGeom>
            <a:ln w="1278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4126991" y="4422647"/>
              <a:ext cx="923290" cy="199390"/>
            </a:xfrm>
            <a:custGeom>
              <a:avLst/>
              <a:gdLst/>
              <a:ahLst/>
              <a:cxnLst/>
              <a:rect l="l" t="t" r="r" b="b"/>
              <a:pathLst>
                <a:path w="923289" h="199389">
                  <a:moveTo>
                    <a:pt x="194310" y="198882"/>
                  </a:moveTo>
                  <a:lnTo>
                    <a:pt x="922782" y="195072"/>
                  </a:lnTo>
                </a:path>
                <a:path w="923289" h="199389">
                  <a:moveTo>
                    <a:pt x="194310" y="198882"/>
                  </a:moveTo>
                  <a:lnTo>
                    <a:pt x="0" y="0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4125467" y="4154423"/>
              <a:ext cx="1330960" cy="268605"/>
            </a:xfrm>
            <a:custGeom>
              <a:avLst/>
              <a:gdLst/>
              <a:ahLst/>
              <a:cxnLst/>
              <a:rect l="l" t="t" r="r" b="b"/>
              <a:pathLst>
                <a:path w="1330960" h="268604">
                  <a:moveTo>
                    <a:pt x="407670" y="3810"/>
                  </a:moveTo>
                  <a:lnTo>
                    <a:pt x="1136142" y="0"/>
                  </a:lnTo>
                </a:path>
                <a:path w="1330960" h="268604">
                  <a:moveTo>
                    <a:pt x="407670" y="3810"/>
                  </a:moveTo>
                  <a:lnTo>
                    <a:pt x="0" y="268224"/>
                  </a:lnTo>
                </a:path>
                <a:path w="1330960" h="268604">
                  <a:moveTo>
                    <a:pt x="1330452" y="198882"/>
                  </a:moveTo>
                  <a:lnTo>
                    <a:pt x="1136142" y="0"/>
                  </a:lnTo>
                </a:path>
              </a:pathLst>
            </a:custGeom>
            <a:ln w="1278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049773" y="4353305"/>
              <a:ext cx="407670" cy="264795"/>
            </a:xfrm>
            <a:custGeom>
              <a:avLst/>
              <a:gdLst/>
              <a:ahLst/>
              <a:cxnLst/>
              <a:rect l="l" t="t" r="r" b="b"/>
              <a:pathLst>
                <a:path w="407670" h="264795">
                  <a:moveTo>
                    <a:pt x="407670" y="0"/>
                  </a:moveTo>
                  <a:lnTo>
                    <a:pt x="0" y="264414"/>
                  </a:lnTo>
                </a:path>
              </a:pathLst>
            </a:custGeom>
            <a:ln w="204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4126991" y="2815589"/>
              <a:ext cx="1330960" cy="1802130"/>
            </a:xfrm>
            <a:custGeom>
              <a:avLst/>
              <a:gdLst/>
              <a:ahLst/>
              <a:cxnLst/>
              <a:rect l="l" t="t" r="r" b="b"/>
              <a:pathLst>
                <a:path w="1330960" h="1802129">
                  <a:moveTo>
                    <a:pt x="195834" y="1802130"/>
                  </a:moveTo>
                  <a:lnTo>
                    <a:pt x="1130046" y="1348740"/>
                  </a:lnTo>
                </a:path>
                <a:path w="1330960" h="1802129">
                  <a:moveTo>
                    <a:pt x="411480" y="1338834"/>
                  </a:moveTo>
                  <a:lnTo>
                    <a:pt x="925830" y="1802130"/>
                  </a:lnTo>
                </a:path>
                <a:path w="1330960" h="1802129">
                  <a:moveTo>
                    <a:pt x="195834" y="463296"/>
                  </a:moveTo>
                  <a:lnTo>
                    <a:pt x="1130046" y="9144"/>
                  </a:lnTo>
                </a:path>
                <a:path w="1330960" h="1802129">
                  <a:moveTo>
                    <a:pt x="411480" y="0"/>
                  </a:moveTo>
                  <a:lnTo>
                    <a:pt x="925830" y="463296"/>
                  </a:lnTo>
                </a:path>
                <a:path w="1330960" h="1802129">
                  <a:moveTo>
                    <a:pt x="1524" y="269748"/>
                  </a:moveTo>
                  <a:lnTo>
                    <a:pt x="192786" y="1802130"/>
                  </a:lnTo>
                </a:path>
                <a:path w="1330960" h="1802129">
                  <a:moveTo>
                    <a:pt x="0" y="1607058"/>
                  </a:moveTo>
                  <a:lnTo>
                    <a:pt x="176022" y="468630"/>
                  </a:lnTo>
                </a:path>
                <a:path w="1330960" h="1802129">
                  <a:moveTo>
                    <a:pt x="411480" y="9144"/>
                  </a:moveTo>
                  <a:lnTo>
                    <a:pt x="1138428" y="1342644"/>
                  </a:lnTo>
                </a:path>
                <a:path w="1330960" h="1802129">
                  <a:moveTo>
                    <a:pt x="411480" y="1338834"/>
                  </a:moveTo>
                  <a:lnTo>
                    <a:pt x="1136142" y="0"/>
                  </a:lnTo>
                </a:path>
                <a:path w="1330960" h="1802129">
                  <a:moveTo>
                    <a:pt x="1330452" y="198882"/>
                  </a:moveTo>
                  <a:lnTo>
                    <a:pt x="925830" y="1802130"/>
                  </a:lnTo>
                </a:path>
                <a:path w="1330960" h="1802129">
                  <a:moveTo>
                    <a:pt x="924306" y="463296"/>
                  </a:moveTo>
                  <a:lnTo>
                    <a:pt x="1330452" y="1537716"/>
                  </a:lnTo>
                </a:path>
                <a:path w="1330960" h="1802129">
                  <a:moveTo>
                    <a:pt x="94488" y="998982"/>
                  </a:moveTo>
                  <a:lnTo>
                    <a:pt x="1130046" y="998982"/>
                  </a:lnTo>
                </a:path>
                <a:path w="1330960" h="1802129">
                  <a:moveTo>
                    <a:pt x="94488" y="998982"/>
                  </a:moveTo>
                  <a:lnTo>
                    <a:pt x="742188" y="671322"/>
                  </a:lnTo>
                </a:path>
                <a:path w="1330960" h="1802129">
                  <a:moveTo>
                    <a:pt x="767334" y="671322"/>
                  </a:moveTo>
                  <a:lnTo>
                    <a:pt x="1130046" y="998982"/>
                  </a:lnTo>
                </a:path>
              </a:pathLst>
            </a:custGeom>
            <a:ln w="767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4733543" y="2983229"/>
              <a:ext cx="118110" cy="116585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729708" y="2978632"/>
              <a:ext cx="125780" cy="125018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4733543" y="4325873"/>
              <a:ext cx="118110" cy="116585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729708" y="4321276"/>
              <a:ext cx="125780" cy="125018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4153661" y="3761993"/>
              <a:ext cx="118110" cy="116585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4149826" y="3757396"/>
              <a:ext cx="125780" cy="125018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4834127" y="3428999"/>
              <a:ext cx="117348" cy="116585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4830292" y="3424402"/>
              <a:ext cx="125018" cy="12501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199125" y="3761993"/>
              <a:ext cx="117348" cy="116585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5195290" y="3757396"/>
              <a:ext cx="125018" cy="125018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69079" y="3032759"/>
              <a:ext cx="117348" cy="116585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065244" y="3028162"/>
              <a:ext cx="125018" cy="125018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4271771" y="3226307"/>
              <a:ext cx="117348" cy="116585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267936" y="3221710"/>
              <a:ext cx="125018" cy="12501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4993385" y="3226307"/>
              <a:ext cx="117348" cy="116585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989550" y="3221710"/>
              <a:ext cx="125018" cy="125018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396483" y="2950463"/>
              <a:ext cx="117348" cy="116585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392648" y="2945866"/>
              <a:ext cx="125018" cy="125018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207507" y="2767583"/>
              <a:ext cx="117348" cy="116585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5203672" y="2762986"/>
              <a:ext cx="125018" cy="12501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483607" y="2767583"/>
              <a:ext cx="118110" cy="116585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479772" y="2762986"/>
              <a:ext cx="125780" cy="12501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4485131" y="4088891"/>
              <a:ext cx="117348" cy="11734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4481296" y="4084294"/>
              <a:ext cx="125018" cy="125780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5203697" y="4102607"/>
              <a:ext cx="117348" cy="117347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199862" y="4098010"/>
              <a:ext cx="125018" cy="125780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5396483" y="4285487"/>
              <a:ext cx="117348" cy="117347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5392648" y="4280890"/>
              <a:ext cx="125018" cy="125780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4993385" y="4552187"/>
              <a:ext cx="117348" cy="116585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989550" y="4547590"/>
              <a:ext cx="125018" cy="125018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271771" y="4555235"/>
              <a:ext cx="117348" cy="117347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4267936" y="4550638"/>
              <a:ext cx="125018" cy="12578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069079" y="4354067"/>
              <a:ext cx="117348" cy="117347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4065244" y="4349470"/>
              <a:ext cx="125018" cy="12578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382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0734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РЕНТГЕНОСПЕКТРАЛЬНИЙ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АНАЛІЗ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003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дані</a:t>
            </a:r>
            <a:r>
              <a:rPr sz="1200" spc="-5" dirty="0">
                <a:latin typeface="Times New Roman"/>
                <a:cs typeface="Times New Roman"/>
              </a:rPr>
              <a:t> про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 металу </a:t>
            </a:r>
            <a:r>
              <a:rPr sz="1200" dirty="0">
                <a:latin typeface="Times New Roman"/>
                <a:cs typeface="Times New Roman"/>
              </a:rPr>
              <a:t>дає </a:t>
            </a:r>
            <a:r>
              <a:rPr sz="1200" i="1" spc="-5" dirty="0">
                <a:latin typeface="Times New Roman"/>
                <a:cs typeface="Times New Roman"/>
              </a:rPr>
              <a:t>рентгеноспектральний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аналіз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Він дозволяє </a:t>
            </a:r>
            <a:r>
              <a:rPr sz="1200" spc="-5" dirty="0">
                <a:latin typeface="Times New Roman"/>
                <a:cs typeface="Times New Roman"/>
              </a:rPr>
              <a:t>визначити не тільки склад </a:t>
            </a:r>
            <a:r>
              <a:rPr sz="1200" dirty="0">
                <a:latin typeface="Times New Roman"/>
                <a:cs typeface="Times New Roman"/>
              </a:rPr>
              <a:t>фаз </a:t>
            </a:r>
            <a:r>
              <a:rPr sz="1200" spc="-5" dirty="0">
                <a:latin typeface="Times New Roman"/>
                <a:cs typeface="Times New Roman"/>
              </a:rPr>
              <a:t>сплаву, </a:t>
            </a:r>
            <a:r>
              <a:rPr sz="1200" dirty="0">
                <a:latin typeface="Times New Roman"/>
                <a:cs typeface="Times New Roman"/>
              </a:rPr>
              <a:t>а й </a:t>
            </a:r>
            <a:r>
              <a:rPr sz="1200" spc="-5" dirty="0">
                <a:latin typeface="Times New Roman"/>
                <a:cs typeface="Times New Roman"/>
              </a:rPr>
              <a:t>характеристики дифузійної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рухливості атомів.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Рентгеноспектральний аналіз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інструментальний </a:t>
            </a:r>
            <a:r>
              <a:rPr sz="1200" dirty="0">
                <a:latin typeface="Times New Roman"/>
                <a:cs typeface="Times New Roman"/>
              </a:rPr>
              <a:t>метод елементного </a:t>
            </a:r>
            <a:r>
              <a:rPr sz="1200" spc="-5" dirty="0">
                <a:latin typeface="Times New Roman"/>
                <a:cs typeface="Times New Roman"/>
              </a:rPr>
              <a:t>аналізу,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снований </a:t>
            </a:r>
            <a:r>
              <a:rPr sz="1200" spc="-5" dirty="0">
                <a:latin typeface="Times New Roman"/>
                <a:cs typeface="Times New Roman"/>
              </a:rPr>
              <a:t>на вивченні спектру рентгенівських променів, які пройшли </a:t>
            </a:r>
            <a:r>
              <a:rPr sz="1200" dirty="0">
                <a:latin typeface="Times New Roman"/>
                <a:cs typeface="Times New Roman"/>
              </a:rPr>
              <a:t>крізь </a:t>
            </a:r>
            <a:r>
              <a:rPr sz="1200" spc="-5" dirty="0">
                <a:latin typeface="Times New Roman"/>
                <a:cs typeface="Times New Roman"/>
              </a:rPr>
              <a:t>зразок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випущених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Рентгеноспектральний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аналіз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займає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важливе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місце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всіх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способів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досліджен-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ня матеріалів. </a:t>
            </a:r>
            <a:r>
              <a:rPr sz="1200" dirty="0">
                <a:latin typeface="Times New Roman"/>
                <a:cs typeface="Times New Roman"/>
              </a:rPr>
              <a:t>Він </a:t>
            </a:r>
            <a:r>
              <a:rPr sz="1200" spc="-5" dirty="0">
                <a:latin typeface="Times New Roman"/>
                <a:cs typeface="Times New Roman"/>
              </a:rPr>
              <a:t>широко використовується </a:t>
            </a:r>
            <a:r>
              <a:rPr sz="1200" dirty="0">
                <a:latin typeface="Times New Roman"/>
                <a:cs typeface="Times New Roman"/>
              </a:rPr>
              <a:t>в різних </a:t>
            </a:r>
            <a:r>
              <a:rPr sz="1200" spc="-5" dirty="0">
                <a:latin typeface="Times New Roman"/>
                <a:cs typeface="Times New Roman"/>
              </a:rPr>
              <a:t>областях </a:t>
            </a:r>
            <a:r>
              <a:rPr sz="1200" dirty="0">
                <a:latin typeface="Times New Roman"/>
                <a:cs typeface="Times New Roman"/>
              </a:rPr>
              <a:t>техніки </a:t>
            </a:r>
            <a:r>
              <a:rPr sz="1200" spc="-5" dirty="0">
                <a:latin typeface="Times New Roman"/>
                <a:cs typeface="Times New Roman"/>
              </a:rPr>
              <a:t>завдяки можли-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вості </a:t>
            </a:r>
            <a:r>
              <a:rPr sz="1200" i="1" spc="-5" dirty="0">
                <a:latin typeface="Times New Roman"/>
                <a:cs typeface="Times New Roman"/>
              </a:rPr>
              <a:t>експрес-контролю </a:t>
            </a:r>
            <a:r>
              <a:rPr sz="1200" dirty="0">
                <a:latin typeface="Times New Roman"/>
                <a:cs typeface="Times New Roman"/>
              </a:rPr>
              <a:t>без </a:t>
            </a:r>
            <a:r>
              <a:rPr sz="1200" spc="-5" dirty="0">
                <a:latin typeface="Times New Roman"/>
                <a:cs typeface="Times New Roman"/>
              </a:rPr>
              <a:t>руйнування досліджуваного </a:t>
            </a:r>
            <a:r>
              <a:rPr sz="1200" dirty="0">
                <a:latin typeface="Times New Roman"/>
                <a:cs typeface="Times New Roman"/>
              </a:rPr>
              <a:t>зразка. </a:t>
            </a:r>
            <a:r>
              <a:rPr sz="1200" spc="-5" dirty="0">
                <a:latin typeface="Times New Roman"/>
                <a:cs typeface="Times New Roman"/>
              </a:rPr>
              <a:t>Час визначення </a:t>
            </a:r>
            <a:r>
              <a:rPr sz="1200" dirty="0">
                <a:latin typeface="Times New Roman"/>
                <a:cs typeface="Times New Roman"/>
              </a:rPr>
              <a:t>одного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хімічного </a:t>
            </a:r>
            <a:r>
              <a:rPr sz="1200" spc="-5" dirty="0">
                <a:latin typeface="Times New Roman"/>
                <a:cs typeface="Times New Roman"/>
              </a:rPr>
              <a:t>елемента може </a:t>
            </a:r>
            <a:r>
              <a:rPr sz="1200" dirty="0">
                <a:latin typeface="Times New Roman"/>
                <a:cs typeface="Times New Roman"/>
              </a:rPr>
              <a:t>становити </a:t>
            </a:r>
            <a:r>
              <a:rPr sz="1200" spc="-5" dirty="0">
                <a:latin typeface="Times New Roman"/>
                <a:cs typeface="Times New Roman"/>
              </a:rPr>
              <a:t>всього </a:t>
            </a:r>
            <a:r>
              <a:rPr sz="1200" dirty="0">
                <a:latin typeface="Times New Roman"/>
                <a:cs typeface="Times New Roman"/>
              </a:rPr>
              <a:t>кілька </a:t>
            </a:r>
            <a:r>
              <a:rPr sz="1200" spc="-5" dirty="0">
                <a:latin typeface="Times New Roman"/>
                <a:cs typeface="Times New Roman"/>
              </a:rPr>
              <a:t>секунд, практично </a:t>
            </a:r>
            <a:r>
              <a:rPr sz="1200" dirty="0">
                <a:latin typeface="Times New Roman"/>
                <a:cs typeface="Times New Roman"/>
              </a:rPr>
              <a:t>немає </a:t>
            </a:r>
            <a:r>
              <a:rPr sz="1200" spc="-5" dirty="0">
                <a:latin typeface="Times New Roman"/>
                <a:cs typeface="Times New Roman"/>
              </a:rPr>
              <a:t>обмежень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видом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досліджуваних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речовин.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Аналіз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проводиться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якісному,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кількісно-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плані.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Сутність рентгеноспектрального аналізу полягає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здатності речовини випускати </a:t>
            </a:r>
            <a:r>
              <a:rPr sz="1200" dirty="0">
                <a:latin typeface="Times New Roman"/>
                <a:cs typeface="Times New Roman"/>
              </a:rPr>
              <a:t> характерне </a:t>
            </a:r>
            <a:r>
              <a:rPr sz="1200" spc="-5" dirty="0">
                <a:latin typeface="Times New Roman"/>
                <a:cs typeface="Times New Roman"/>
              </a:rPr>
              <a:t>рентгенівське випромінювання </a:t>
            </a:r>
            <a:r>
              <a:rPr sz="1200" dirty="0">
                <a:latin typeface="Times New Roman"/>
                <a:cs typeface="Times New Roman"/>
              </a:rPr>
              <a:t>при бомбардуванні </a:t>
            </a:r>
            <a:r>
              <a:rPr sz="1200" spc="-5" dirty="0">
                <a:latin typeface="Times New Roman"/>
                <a:cs typeface="Times New Roman"/>
              </a:rPr>
              <a:t>атомів швидкими елект- </a:t>
            </a:r>
            <a:r>
              <a:rPr sz="1200" dirty="0">
                <a:latin typeface="Times New Roman"/>
                <a:cs typeface="Times New Roman"/>
              </a:rPr>
              <a:t> ронами або </a:t>
            </a:r>
            <a:r>
              <a:rPr sz="1200" spc="-5" dirty="0">
                <a:latin typeface="Times New Roman"/>
                <a:cs typeface="Times New Roman"/>
              </a:rPr>
              <a:t>квантами. При цьому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енергія повинна бути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за енергію, яка </a:t>
            </a:r>
            <a:r>
              <a:rPr sz="1200" dirty="0">
                <a:latin typeface="Times New Roman"/>
                <a:cs typeface="Times New Roman"/>
              </a:rPr>
              <a:t>необ-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хідна для </a:t>
            </a:r>
            <a:r>
              <a:rPr sz="1200" spc="-5" dirty="0">
                <a:latin typeface="Times New Roman"/>
                <a:cs typeface="Times New Roman"/>
              </a:rPr>
              <a:t>виривання </a:t>
            </a:r>
            <a:r>
              <a:rPr sz="1200" dirty="0">
                <a:latin typeface="Times New Roman"/>
                <a:cs typeface="Times New Roman"/>
              </a:rPr>
              <a:t>електрона з оболонки атома. Такий </a:t>
            </a:r>
            <a:r>
              <a:rPr sz="1200" spc="-5" dirty="0">
                <a:latin typeface="Times New Roman"/>
                <a:cs typeface="Times New Roman"/>
              </a:rPr>
              <a:t>вплив призводить не тільки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появи </a:t>
            </a:r>
            <a:r>
              <a:rPr sz="1200" dirty="0">
                <a:latin typeface="Times New Roman"/>
                <a:cs typeface="Times New Roman"/>
              </a:rPr>
              <a:t>характеристичного спектра </a:t>
            </a:r>
            <a:r>
              <a:rPr sz="1200" spc="-5" dirty="0">
                <a:latin typeface="Times New Roman"/>
                <a:cs typeface="Times New Roman"/>
              </a:rPr>
              <a:t>випромінювання, </a:t>
            </a:r>
            <a:r>
              <a:rPr sz="1200" dirty="0">
                <a:latin typeface="Times New Roman"/>
                <a:cs typeface="Times New Roman"/>
              </a:rPr>
              <a:t>що складається з </a:t>
            </a:r>
            <a:r>
              <a:rPr sz="1200" spc="-5" dirty="0">
                <a:latin typeface="Times New Roman"/>
                <a:cs typeface="Times New Roman"/>
              </a:rPr>
              <a:t>невеликого </a:t>
            </a:r>
            <a:r>
              <a:rPr sz="1200" dirty="0">
                <a:latin typeface="Times New Roman"/>
                <a:cs typeface="Times New Roman"/>
              </a:rPr>
              <a:t>числа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спектральних </a:t>
            </a:r>
            <a:r>
              <a:rPr sz="1200" spc="-5" dirty="0">
                <a:latin typeface="Times New Roman"/>
                <a:cs typeface="Times New Roman"/>
              </a:rPr>
              <a:t>ліній, але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безперервного. Оцінка </a:t>
            </a:r>
            <a:r>
              <a:rPr sz="1200" dirty="0">
                <a:latin typeface="Times New Roman"/>
                <a:cs typeface="Times New Roman"/>
              </a:rPr>
              <a:t>енергетичного </a:t>
            </a:r>
            <a:r>
              <a:rPr sz="1200" spc="-5" dirty="0">
                <a:latin typeface="Times New Roman"/>
                <a:cs typeface="Times New Roman"/>
              </a:rPr>
              <a:t>складу частинок, які </a:t>
            </a:r>
            <a:r>
              <a:rPr sz="1200" dirty="0">
                <a:latin typeface="Times New Roman"/>
                <a:cs typeface="Times New Roman"/>
              </a:rPr>
              <a:t>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єструються, </a:t>
            </a:r>
            <a:r>
              <a:rPr sz="1200" dirty="0">
                <a:latin typeface="Times New Roman"/>
                <a:cs typeface="Times New Roman"/>
              </a:rPr>
              <a:t>дає </a:t>
            </a:r>
            <a:r>
              <a:rPr sz="1200" spc="-5" dirty="0">
                <a:latin typeface="Times New Roman"/>
                <a:cs typeface="Times New Roman"/>
              </a:rPr>
              <a:t>можливість зробити </a:t>
            </a:r>
            <a:r>
              <a:rPr sz="1200" dirty="0">
                <a:latin typeface="Times New Roman"/>
                <a:cs typeface="Times New Roman"/>
              </a:rPr>
              <a:t>висновки </a:t>
            </a:r>
            <a:r>
              <a:rPr sz="1200" spc="-5" dirty="0">
                <a:latin typeface="Times New Roman"/>
                <a:cs typeface="Times New Roman"/>
              </a:rPr>
              <a:t>про </a:t>
            </a:r>
            <a:r>
              <a:rPr sz="1200" dirty="0">
                <a:latin typeface="Times New Roman"/>
                <a:cs typeface="Times New Roman"/>
              </a:rPr>
              <a:t>фізичні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хімічні </a:t>
            </a:r>
            <a:r>
              <a:rPr sz="1200" spc="-5" dirty="0">
                <a:latin typeface="Times New Roman"/>
                <a:cs typeface="Times New Roman"/>
              </a:rPr>
              <a:t>властивості </a:t>
            </a:r>
            <a:r>
              <a:rPr sz="1200" dirty="0">
                <a:latin typeface="Times New Roman"/>
                <a:cs typeface="Times New Roman"/>
              </a:rPr>
              <a:t>дослі-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джуваного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об’єкта.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Залежно </a:t>
            </a:r>
            <a:r>
              <a:rPr sz="1200" spc="-5" dirty="0">
                <a:latin typeface="Times New Roman"/>
                <a:cs typeface="Times New Roman"/>
              </a:rPr>
              <a:t>від способу генерування рентгенівських </a:t>
            </a:r>
            <a:r>
              <a:rPr sz="1200" dirty="0">
                <a:latin typeface="Times New Roman"/>
                <a:cs typeface="Times New Roman"/>
              </a:rPr>
              <a:t>променів </a:t>
            </a:r>
            <a:r>
              <a:rPr sz="1200" spc="-5" dirty="0">
                <a:latin typeface="Times New Roman"/>
                <a:cs typeface="Times New Roman"/>
              </a:rPr>
              <a:t>розрізняють такі </a:t>
            </a:r>
            <a:r>
              <a:rPr sz="1200" dirty="0">
                <a:latin typeface="Times New Roman"/>
                <a:cs typeface="Times New Roman"/>
              </a:rPr>
              <a:t>види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рентгеноспектрального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аналізу: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buFont typeface="Times New Roman"/>
              <a:buAutoNum type="arabicPeriod"/>
              <a:tabLst>
                <a:tab pos="4533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Рентгенофлуоресцентний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Збудження атомів проводиться первинним </a:t>
            </a:r>
            <a:r>
              <a:rPr sz="1200" spc="-5" dirty="0">
                <a:latin typeface="Times New Roman"/>
                <a:cs typeface="Times New Roman"/>
              </a:rPr>
              <a:t>рентгенів-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ським випромінюванням (високоенергетичними фотонами). Це триває </a:t>
            </a:r>
            <a:r>
              <a:rPr sz="1200" dirty="0">
                <a:latin typeface="Times New Roman"/>
                <a:cs typeface="Times New Roman"/>
              </a:rPr>
              <a:t>близько мікро-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секунди, після </a:t>
            </a:r>
            <a:r>
              <a:rPr sz="1200" dirty="0">
                <a:latin typeface="Times New Roman"/>
                <a:cs typeface="Times New Roman"/>
              </a:rPr>
              <a:t>чого </a:t>
            </a:r>
            <a:r>
              <a:rPr sz="1200" spc="-5" dirty="0">
                <a:latin typeface="Times New Roman"/>
                <a:cs typeface="Times New Roman"/>
              </a:rPr>
              <a:t>вони переходять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спокійне, основне положення. При цьому над- </a:t>
            </a:r>
            <a:r>
              <a:rPr sz="1200" dirty="0">
                <a:latin typeface="Times New Roman"/>
                <a:cs typeface="Times New Roman"/>
              </a:rPr>
              <a:t> лишок енергії </a:t>
            </a:r>
            <a:r>
              <a:rPr sz="1200" spc="-5" dirty="0">
                <a:latin typeface="Times New Roman"/>
                <a:cs typeface="Times New Roman"/>
              </a:rPr>
              <a:t>випромінюється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фотону. </a:t>
            </a:r>
            <a:r>
              <a:rPr sz="1200" spc="-5" dirty="0">
                <a:latin typeface="Times New Roman"/>
                <a:cs typeface="Times New Roman"/>
              </a:rPr>
              <a:t>Кожна </a:t>
            </a:r>
            <a:r>
              <a:rPr sz="1200" dirty="0">
                <a:latin typeface="Times New Roman"/>
                <a:cs typeface="Times New Roman"/>
              </a:rPr>
              <a:t>речовина </a:t>
            </a:r>
            <a:r>
              <a:rPr sz="1200" spc="-5" dirty="0">
                <a:latin typeface="Times New Roman"/>
                <a:cs typeface="Times New Roman"/>
              </a:rPr>
              <a:t>випромінює ці час-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тинки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певним рівнем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енергії, </a:t>
            </a:r>
            <a:r>
              <a:rPr sz="1200" spc="-5" dirty="0">
                <a:latin typeface="Times New Roman"/>
                <a:cs typeface="Times New Roman"/>
              </a:rPr>
              <a:t>завдяки чому</a:t>
            </a:r>
            <a:r>
              <a:rPr sz="1200" dirty="0">
                <a:latin typeface="Times New Roman"/>
                <a:cs typeface="Times New Roman"/>
              </a:rPr>
              <a:t> можна </a:t>
            </a:r>
            <a:r>
              <a:rPr sz="1200" spc="-5" dirty="0">
                <a:latin typeface="Times New Roman"/>
                <a:cs typeface="Times New Roman"/>
              </a:rPr>
              <a:t>зробити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ідентифікацію.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buFont typeface="Times New Roman"/>
              <a:buAutoNum type="arabicPeriod"/>
              <a:tabLst>
                <a:tab pos="4533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Рентгенорадіометричний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dirty="0">
                <a:latin typeface="Times New Roman"/>
                <a:cs typeface="Times New Roman"/>
              </a:rPr>
              <a:t> Збудження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речовини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гамма-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випромінюванням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радіоактивного ізотопу.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buFont typeface="Times New Roman"/>
              <a:buAutoNum type="arabicPeriod"/>
              <a:tabLst>
                <a:tab pos="4533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Електронозондівий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Активація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проводиться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сфокусованим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пучком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електронів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 енергією в декілька десятків </a:t>
            </a:r>
            <a:r>
              <a:rPr sz="1200" spc="-5" dirty="0">
                <a:latin typeface="Times New Roman"/>
                <a:cs typeface="Times New Roman"/>
              </a:rPr>
              <a:t>кеВ. </a:t>
            </a:r>
            <a:r>
              <a:rPr sz="1200" dirty="0">
                <a:latin typeface="Times New Roman"/>
                <a:cs typeface="Times New Roman"/>
              </a:rPr>
              <a:t>Аналіз з іонним </a:t>
            </a:r>
            <a:r>
              <a:rPr sz="1200" spc="-5" dirty="0">
                <a:latin typeface="Times New Roman"/>
                <a:cs typeface="Times New Roman"/>
              </a:rPr>
              <a:t>збудженням (протонами або важки- </a:t>
            </a:r>
            <a:r>
              <a:rPr sz="1200" dirty="0">
                <a:latin typeface="Times New Roman"/>
                <a:cs typeface="Times New Roman"/>
              </a:rPr>
              <a:t> 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іонами).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поширеним </a:t>
            </a:r>
            <a:r>
              <a:rPr sz="1200" dirty="0">
                <a:latin typeface="Times New Roman"/>
                <a:cs typeface="Times New Roman"/>
              </a:rPr>
              <a:t>методом </a:t>
            </a:r>
            <a:r>
              <a:rPr sz="1200" spc="-5" dirty="0">
                <a:latin typeface="Times New Roman"/>
                <a:cs typeface="Times New Roman"/>
              </a:rPr>
              <a:t>рентгеноспектрального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аналізу</a:t>
            </a:r>
            <a:r>
              <a:rPr sz="1200" dirty="0">
                <a:latin typeface="Times New Roman"/>
                <a:cs typeface="Times New Roman"/>
              </a:rPr>
              <a:t> є </a:t>
            </a:r>
            <a:r>
              <a:rPr sz="1200" i="1" spc="-5" dirty="0">
                <a:latin typeface="Times New Roman"/>
                <a:cs typeface="Times New Roman"/>
              </a:rPr>
              <a:t>флуоресцентний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Спектрометри </a:t>
            </a:r>
            <a:r>
              <a:rPr sz="1200" dirty="0">
                <a:latin typeface="Times New Roman"/>
                <a:cs typeface="Times New Roman"/>
              </a:rPr>
              <a:t>для проведення </a:t>
            </a:r>
            <a:r>
              <a:rPr sz="1200" spc="-5" dirty="0">
                <a:latin typeface="Times New Roman"/>
                <a:cs typeface="Times New Roman"/>
              </a:rPr>
              <a:t>рентген-флуоресцентного аналізу, які широко засто-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совуються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промисловості,</a:t>
            </a:r>
            <a:r>
              <a:rPr sz="1200" dirty="0">
                <a:latin typeface="Times New Roman"/>
                <a:cs typeface="Times New Roman"/>
              </a:rPr>
              <a:t> можна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розділити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Перший </a:t>
            </a:r>
            <a:r>
              <a:rPr sz="1200" dirty="0">
                <a:latin typeface="Times New Roman"/>
                <a:cs typeface="Times New Roman"/>
              </a:rPr>
              <a:t>тип – спектрометри з </a:t>
            </a:r>
            <a:r>
              <a:rPr sz="1200" spc="-5" dirty="0">
                <a:latin typeface="Times New Roman"/>
                <a:cs typeface="Times New Roman"/>
              </a:rPr>
              <a:t>хвильовою </a:t>
            </a:r>
            <a:r>
              <a:rPr sz="1200" dirty="0">
                <a:latin typeface="Times New Roman"/>
                <a:cs typeface="Times New Roman"/>
              </a:rPr>
              <a:t>дисперсією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3.3,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 У </a:t>
            </a:r>
            <a:r>
              <a:rPr sz="1200" spc="-5" dirty="0">
                <a:latin typeface="Times New Roman"/>
                <a:cs typeface="Times New Roman"/>
              </a:rPr>
              <a:t>цьому типі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приладів, для виділення вторинного випромінювання </a:t>
            </a:r>
            <a:r>
              <a:rPr sz="1200" dirty="0">
                <a:latin typeface="Times New Roman"/>
                <a:cs typeface="Times New Roman"/>
              </a:rPr>
              <a:t>з тією чи </a:t>
            </a:r>
            <a:r>
              <a:rPr sz="1200" spc="-5" dirty="0">
                <a:latin typeface="Times New Roman"/>
                <a:cs typeface="Times New Roman"/>
              </a:rPr>
              <a:t>іншою </a:t>
            </a:r>
            <a:r>
              <a:rPr sz="1200" dirty="0">
                <a:latin typeface="Times New Roman"/>
                <a:cs typeface="Times New Roman"/>
              </a:rPr>
              <a:t>довжиною </a:t>
            </a:r>
            <a:r>
              <a:rPr sz="1200" spc="-5" dirty="0">
                <a:latin typeface="Times New Roman"/>
                <a:cs typeface="Times New Roman"/>
              </a:rPr>
              <a:t>хвилі,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 дифракцію рентгенівського випромінювання на </a:t>
            </a:r>
            <a:r>
              <a:rPr sz="1200" dirty="0">
                <a:latin typeface="Times New Roman"/>
                <a:cs typeface="Times New Roman"/>
              </a:rPr>
              <a:t>кристалічній </a:t>
            </a:r>
            <a:r>
              <a:rPr sz="1200" spc="-5" dirty="0">
                <a:latin typeface="Times New Roman"/>
                <a:cs typeface="Times New Roman"/>
              </a:rPr>
              <a:t>решітці.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Завдяки кристал-дифракційному способу розкладання рентгенівського випромінювання 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-5" dirty="0">
                <a:latin typeface="Times New Roman"/>
                <a:cs typeface="Times New Roman"/>
              </a:rPr>
              <a:t>спектр вони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високу здатність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поділу спектральних ліній, </a:t>
            </a:r>
            <a:r>
              <a:rPr sz="1200" dirty="0">
                <a:latin typeface="Times New Roman"/>
                <a:cs typeface="Times New Roman"/>
              </a:rPr>
              <a:t>а значить до </a:t>
            </a:r>
            <a:r>
              <a:rPr sz="1200" spc="-5" dirty="0">
                <a:latin typeface="Times New Roman"/>
                <a:cs typeface="Times New Roman"/>
              </a:rPr>
              <a:t>точ-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багатокомпонентних</a:t>
            </a:r>
            <a:r>
              <a:rPr sz="1200" spc="-5" dirty="0">
                <a:latin typeface="Times New Roman"/>
                <a:cs typeface="Times New Roman"/>
              </a:rPr>
              <a:t> речовин.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Другий тип </a:t>
            </a:r>
            <a:r>
              <a:rPr sz="1200" dirty="0">
                <a:latin typeface="Times New Roman"/>
                <a:cs typeface="Times New Roman"/>
              </a:rPr>
              <a:t>– спектрометри з енергетичною дисперсією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3.3,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 У </a:t>
            </a:r>
            <a:r>
              <a:rPr sz="1200" spc="-5" dirty="0">
                <a:latin typeface="Times New Roman"/>
                <a:cs typeface="Times New Roman"/>
              </a:rPr>
              <a:t>цьому </a:t>
            </a:r>
            <a:r>
              <a:rPr sz="1200" spc="-10" dirty="0">
                <a:latin typeface="Times New Roman"/>
                <a:cs typeface="Times New Roman"/>
              </a:rPr>
              <a:t>типі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 реєстрації </a:t>
            </a:r>
            <a:r>
              <a:rPr sz="1200" spc="-5" dirty="0">
                <a:latin typeface="Times New Roman"/>
                <a:cs typeface="Times New Roman"/>
              </a:rPr>
              <a:t>вторинного випромінювання використовують </a:t>
            </a:r>
            <a:r>
              <a:rPr sz="1200" dirty="0">
                <a:latin typeface="Times New Roman"/>
                <a:cs typeface="Times New Roman"/>
              </a:rPr>
              <a:t>спеціальні </a:t>
            </a:r>
            <a:r>
              <a:rPr sz="1200" spc="-5" dirty="0">
                <a:latin typeface="Times New Roman"/>
                <a:cs typeface="Times New Roman"/>
              </a:rPr>
              <a:t>детектори, </a:t>
            </a:r>
            <a:r>
              <a:rPr sz="1200" dirty="0">
                <a:latin typeface="Times New Roman"/>
                <a:cs typeface="Times New Roman"/>
              </a:rPr>
              <a:t>еле-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ктричний сигнал </a:t>
            </a:r>
            <a:r>
              <a:rPr sz="1200" spc="-5" dirty="0">
                <a:latin typeface="Times New Roman"/>
                <a:cs typeface="Times New Roman"/>
              </a:rPr>
              <a:t>яких пропорційний </a:t>
            </a:r>
            <a:r>
              <a:rPr sz="1200" dirty="0">
                <a:latin typeface="Times New Roman"/>
                <a:cs typeface="Times New Roman"/>
              </a:rPr>
              <a:t>енергії </a:t>
            </a:r>
            <a:r>
              <a:rPr sz="1200" spc="-5" dirty="0">
                <a:latin typeface="Times New Roman"/>
                <a:cs typeface="Times New Roman"/>
              </a:rPr>
              <a:t>рентгенівського випромінювання,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зволяє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ділянку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спектру,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застосовуючи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амплітудну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селекцію.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 </a:t>
            </a:r>
            <a:r>
              <a:rPr sz="1200" dirty="0">
                <a:latin typeface="Times New Roman"/>
                <a:cs typeface="Times New Roman"/>
              </a:rPr>
              <a:t> прилади </a:t>
            </a:r>
            <a:r>
              <a:rPr sz="1200" spc="-5" dirty="0">
                <a:latin typeface="Times New Roman"/>
                <a:cs typeface="Times New Roman"/>
              </a:rPr>
              <a:t>мають </a:t>
            </a:r>
            <a:r>
              <a:rPr sz="1200" dirty="0">
                <a:latin typeface="Times New Roman"/>
                <a:cs typeface="Times New Roman"/>
              </a:rPr>
              <a:t>значний </a:t>
            </a:r>
            <a:r>
              <a:rPr sz="1200" spc="-5" dirty="0">
                <a:latin typeface="Times New Roman"/>
                <a:cs typeface="Times New Roman"/>
              </a:rPr>
              <a:t>ступінь накладення сусідніх спектральних ліній,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ускладнює </a:t>
            </a:r>
            <a:r>
              <a:rPr sz="1200" dirty="0">
                <a:latin typeface="Times New Roman"/>
                <a:cs typeface="Times New Roman"/>
              </a:rPr>
              <a:t> аналіз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багатокомпонентних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речовин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 точність </a:t>
            </a:r>
            <a:r>
              <a:rPr sz="1200" dirty="0">
                <a:latin typeface="Times New Roman"/>
                <a:cs typeface="Times New Roman"/>
              </a:rPr>
              <a:t>аналітичних</a:t>
            </a:r>
            <a:r>
              <a:rPr sz="1200" spc="-5" dirty="0">
                <a:latin typeface="Times New Roman"/>
                <a:cs typeface="Times New Roman"/>
              </a:rPr>
              <a:t> результатів.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44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9" y="6584694"/>
            <a:ext cx="5787390" cy="33978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3.3.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рентгенофлуоресцентних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спектрометрів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хвильовою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енергетичною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дисперсією</a:t>
            </a:r>
            <a:r>
              <a:rPr sz="1000" dirty="0">
                <a:latin typeface="Times New Roman"/>
                <a:cs typeface="Times New Roman"/>
              </a:rPr>
              <a:t> 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спектр,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допомогою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спектрометра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Skyray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EDX-Pocket-III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рентгенівська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трубка;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зразок;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коліматор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вхідного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випромінювання;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кристал-монохроматор;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коліматор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вихідного випромінювання;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детектор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Рентгеноспектральний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флуоресцентний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застосовується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-5" dirty="0">
                <a:latin typeface="Times New Roman"/>
                <a:cs typeface="Times New Roman"/>
              </a:rPr>
              <a:t>таких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цілях:</a:t>
            </a:r>
            <a:endParaRPr sz="1200">
              <a:latin typeface="Times New Roman"/>
              <a:cs typeface="Times New Roman"/>
            </a:endParaRPr>
          </a:p>
          <a:p>
            <a:pPr marL="411480" indent="-111760">
              <a:lnSpc>
                <a:spcPts val="1380"/>
              </a:lnSpc>
              <a:buChar char="–"/>
              <a:tabLst>
                <a:tab pos="412115" algn="l"/>
              </a:tabLst>
            </a:pPr>
            <a:r>
              <a:rPr sz="1200" spc="-10" dirty="0">
                <a:latin typeface="Times New Roman"/>
                <a:cs typeface="Times New Roman"/>
              </a:rPr>
              <a:t>визначення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шкідливих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домішок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нафті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нафтопродуктах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(бензин, мастила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ін.);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важких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інших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небезпечних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ґрунті,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повітрі,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воді,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харчових</a:t>
            </a:r>
            <a:r>
              <a:rPr sz="1200" spc="-5" dirty="0">
                <a:latin typeface="Times New Roman"/>
                <a:cs typeface="Times New Roman"/>
              </a:rPr>
              <a:t> продуктах;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аналіз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каталізаторів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хімічній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промисловості;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прецизійне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періоду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кристалічної решітки;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виявлення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товщини </a:t>
            </a:r>
            <a:r>
              <a:rPr sz="1200" dirty="0">
                <a:latin typeface="Times New Roman"/>
                <a:cs typeface="Times New Roman"/>
              </a:rPr>
              <a:t>захисних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покриттів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неруйнівним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методом;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джерел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сировини,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яких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виготовлено виріб;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обчислення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мікрооб’ємів речовини;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основних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домішкових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компонентів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гірських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порід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геології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металургії;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45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644398" y="960119"/>
            <a:ext cx="3021330" cy="2062480"/>
            <a:chOff x="1644398" y="960119"/>
            <a:chExt cx="3021330" cy="206248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59458" y="967742"/>
              <a:ext cx="443487" cy="926589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759454" y="967739"/>
              <a:ext cx="443865" cy="927100"/>
            </a:xfrm>
            <a:custGeom>
              <a:avLst/>
              <a:gdLst/>
              <a:ahLst/>
              <a:cxnLst/>
              <a:rect l="l" t="t" r="r" b="b"/>
              <a:pathLst>
                <a:path w="443864" h="927100">
                  <a:moveTo>
                    <a:pt x="443487" y="0"/>
                  </a:moveTo>
                  <a:lnTo>
                    <a:pt x="0" y="0"/>
                  </a:lnTo>
                  <a:lnTo>
                    <a:pt x="0" y="926594"/>
                  </a:lnTo>
                  <a:lnTo>
                    <a:pt x="443487" y="926594"/>
                  </a:lnTo>
                  <a:lnTo>
                    <a:pt x="443487" y="0"/>
                  </a:lnTo>
                  <a:close/>
                </a:path>
              </a:pathLst>
            </a:custGeom>
            <a:ln w="149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76984" y="1908809"/>
              <a:ext cx="413004" cy="105410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67662" y="2065019"/>
              <a:ext cx="231648" cy="105409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767840" y="1894331"/>
              <a:ext cx="430530" cy="288925"/>
            </a:xfrm>
            <a:custGeom>
              <a:avLst/>
              <a:gdLst/>
              <a:ahLst/>
              <a:cxnLst/>
              <a:rect l="l" t="t" r="r" b="b"/>
              <a:pathLst>
                <a:path w="430530" h="288925">
                  <a:moveTo>
                    <a:pt x="0" y="0"/>
                  </a:moveTo>
                  <a:lnTo>
                    <a:pt x="167640" y="288798"/>
                  </a:lnTo>
                  <a:lnTo>
                    <a:pt x="262890" y="288798"/>
                  </a:lnTo>
                  <a:lnTo>
                    <a:pt x="430530" y="0"/>
                  </a:lnTo>
                  <a:lnTo>
                    <a:pt x="0" y="0"/>
                  </a:lnTo>
                  <a:close/>
                </a:path>
              </a:pathLst>
            </a:custGeom>
            <a:ln w="149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52016" y="2836166"/>
              <a:ext cx="652269" cy="163065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652018" y="2836163"/>
              <a:ext cx="652780" cy="163195"/>
            </a:xfrm>
            <a:custGeom>
              <a:avLst/>
              <a:gdLst/>
              <a:ahLst/>
              <a:cxnLst/>
              <a:rect l="l" t="t" r="r" b="b"/>
              <a:pathLst>
                <a:path w="652780" h="163194">
                  <a:moveTo>
                    <a:pt x="652269" y="0"/>
                  </a:moveTo>
                  <a:lnTo>
                    <a:pt x="0" y="0"/>
                  </a:lnTo>
                  <a:lnTo>
                    <a:pt x="0" y="163070"/>
                  </a:lnTo>
                  <a:lnTo>
                    <a:pt x="652269" y="163070"/>
                  </a:lnTo>
                  <a:lnTo>
                    <a:pt x="652269" y="0"/>
                  </a:lnTo>
                  <a:close/>
                </a:path>
              </a:pathLst>
            </a:custGeom>
            <a:ln w="149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680210" y="2176271"/>
              <a:ext cx="601345" cy="660400"/>
            </a:xfrm>
            <a:custGeom>
              <a:avLst/>
              <a:gdLst/>
              <a:ahLst/>
              <a:cxnLst/>
              <a:rect l="l" t="t" r="r" b="b"/>
              <a:pathLst>
                <a:path w="601344" h="660400">
                  <a:moveTo>
                    <a:pt x="261366" y="6096"/>
                  </a:moveTo>
                  <a:lnTo>
                    <a:pt x="259842" y="3048"/>
                  </a:lnTo>
                  <a:lnTo>
                    <a:pt x="253746" y="0"/>
                  </a:lnTo>
                  <a:lnTo>
                    <a:pt x="249936" y="1524"/>
                  </a:lnTo>
                  <a:lnTo>
                    <a:pt x="248412" y="4572"/>
                  </a:lnTo>
                  <a:lnTo>
                    <a:pt x="32588" y="559650"/>
                  </a:lnTo>
                  <a:lnTo>
                    <a:pt x="32588" y="592836"/>
                  </a:lnTo>
                  <a:lnTo>
                    <a:pt x="32004" y="594360"/>
                  </a:lnTo>
                  <a:lnTo>
                    <a:pt x="30480" y="598170"/>
                  </a:lnTo>
                  <a:lnTo>
                    <a:pt x="32588" y="592836"/>
                  </a:lnTo>
                  <a:lnTo>
                    <a:pt x="32588" y="559650"/>
                  </a:lnTo>
                  <a:lnTo>
                    <a:pt x="24777" y="579729"/>
                  </a:lnTo>
                  <a:lnTo>
                    <a:pt x="21336" y="539496"/>
                  </a:lnTo>
                  <a:lnTo>
                    <a:pt x="0" y="659892"/>
                  </a:lnTo>
                  <a:lnTo>
                    <a:pt x="38506" y="599694"/>
                  </a:lnTo>
                  <a:lnTo>
                    <a:pt x="66294" y="556260"/>
                  </a:lnTo>
                  <a:lnTo>
                    <a:pt x="36233" y="583488"/>
                  </a:lnTo>
                  <a:lnTo>
                    <a:pt x="259842" y="9144"/>
                  </a:lnTo>
                  <a:lnTo>
                    <a:pt x="261366" y="6096"/>
                  </a:lnTo>
                  <a:close/>
                </a:path>
                <a:path w="601344" h="660400">
                  <a:moveTo>
                    <a:pt x="297180" y="4572"/>
                  </a:moveTo>
                  <a:lnTo>
                    <a:pt x="294894" y="1524"/>
                  </a:lnTo>
                  <a:lnTo>
                    <a:pt x="291084" y="762"/>
                  </a:lnTo>
                  <a:lnTo>
                    <a:pt x="288036" y="762"/>
                  </a:lnTo>
                  <a:lnTo>
                    <a:pt x="285838" y="2413"/>
                  </a:lnTo>
                  <a:lnTo>
                    <a:pt x="285750" y="2286"/>
                  </a:lnTo>
                  <a:lnTo>
                    <a:pt x="279654" y="762"/>
                  </a:lnTo>
                  <a:lnTo>
                    <a:pt x="275844" y="2286"/>
                  </a:lnTo>
                  <a:lnTo>
                    <a:pt x="275082" y="6096"/>
                  </a:lnTo>
                  <a:lnTo>
                    <a:pt x="146469" y="577367"/>
                  </a:lnTo>
                  <a:lnTo>
                    <a:pt x="137160" y="537210"/>
                  </a:lnTo>
                  <a:lnTo>
                    <a:pt x="136740" y="553859"/>
                  </a:lnTo>
                  <a:lnTo>
                    <a:pt x="112255" y="580377"/>
                  </a:lnTo>
                  <a:lnTo>
                    <a:pt x="273558" y="8382"/>
                  </a:lnTo>
                  <a:lnTo>
                    <a:pt x="275082" y="5334"/>
                  </a:lnTo>
                  <a:lnTo>
                    <a:pt x="272796" y="2286"/>
                  </a:lnTo>
                  <a:lnTo>
                    <a:pt x="266700" y="762"/>
                  </a:lnTo>
                  <a:lnTo>
                    <a:pt x="262890" y="2286"/>
                  </a:lnTo>
                  <a:lnTo>
                    <a:pt x="262128" y="5334"/>
                  </a:lnTo>
                  <a:lnTo>
                    <a:pt x="100558" y="578307"/>
                  </a:lnTo>
                  <a:lnTo>
                    <a:pt x="92964" y="537972"/>
                  </a:lnTo>
                  <a:lnTo>
                    <a:pt x="83820" y="659892"/>
                  </a:lnTo>
                  <a:lnTo>
                    <a:pt x="115709" y="597408"/>
                  </a:lnTo>
                  <a:lnTo>
                    <a:pt x="136677" y="556336"/>
                  </a:lnTo>
                  <a:lnTo>
                    <a:pt x="134112" y="659892"/>
                  </a:lnTo>
                  <a:lnTo>
                    <a:pt x="162407" y="595884"/>
                  </a:lnTo>
                  <a:lnTo>
                    <a:pt x="183642" y="547878"/>
                  </a:lnTo>
                  <a:lnTo>
                    <a:pt x="158013" y="579196"/>
                  </a:lnTo>
                  <a:lnTo>
                    <a:pt x="283375" y="25577"/>
                  </a:lnTo>
                  <a:lnTo>
                    <a:pt x="247700" y="443915"/>
                  </a:lnTo>
                  <a:lnTo>
                    <a:pt x="247700" y="587527"/>
                  </a:lnTo>
                  <a:lnTo>
                    <a:pt x="247650" y="592074"/>
                  </a:lnTo>
                  <a:lnTo>
                    <a:pt x="247650" y="588264"/>
                  </a:lnTo>
                  <a:lnTo>
                    <a:pt x="247700" y="587527"/>
                  </a:lnTo>
                  <a:lnTo>
                    <a:pt x="247700" y="443915"/>
                  </a:lnTo>
                  <a:lnTo>
                    <a:pt x="236486" y="575411"/>
                  </a:lnTo>
                  <a:lnTo>
                    <a:pt x="221742" y="537972"/>
                  </a:lnTo>
                  <a:lnTo>
                    <a:pt x="235458" y="659892"/>
                  </a:lnTo>
                  <a:lnTo>
                    <a:pt x="254596" y="594360"/>
                  </a:lnTo>
                  <a:lnTo>
                    <a:pt x="269748" y="542544"/>
                  </a:lnTo>
                  <a:lnTo>
                    <a:pt x="248627" y="576795"/>
                  </a:lnTo>
                  <a:lnTo>
                    <a:pt x="297180" y="7620"/>
                  </a:lnTo>
                  <a:lnTo>
                    <a:pt x="297180" y="4572"/>
                  </a:lnTo>
                  <a:close/>
                </a:path>
                <a:path w="601344" h="660400">
                  <a:moveTo>
                    <a:pt x="384048" y="537972"/>
                  </a:moveTo>
                  <a:lnTo>
                    <a:pt x="368668" y="576999"/>
                  </a:lnTo>
                  <a:lnTo>
                    <a:pt x="320103" y="7620"/>
                  </a:lnTo>
                  <a:lnTo>
                    <a:pt x="320040" y="3048"/>
                  </a:lnTo>
                  <a:lnTo>
                    <a:pt x="316992" y="762"/>
                  </a:lnTo>
                  <a:lnTo>
                    <a:pt x="313944" y="762"/>
                  </a:lnTo>
                  <a:lnTo>
                    <a:pt x="310134" y="1524"/>
                  </a:lnTo>
                  <a:lnTo>
                    <a:pt x="309651" y="2159"/>
                  </a:lnTo>
                  <a:lnTo>
                    <a:pt x="308610" y="762"/>
                  </a:lnTo>
                  <a:lnTo>
                    <a:pt x="301752" y="762"/>
                  </a:lnTo>
                  <a:lnTo>
                    <a:pt x="299466" y="3810"/>
                  </a:lnTo>
                  <a:lnTo>
                    <a:pt x="299466" y="575500"/>
                  </a:lnTo>
                  <a:lnTo>
                    <a:pt x="281178" y="539496"/>
                  </a:lnTo>
                  <a:lnTo>
                    <a:pt x="305562" y="659892"/>
                  </a:lnTo>
                  <a:lnTo>
                    <a:pt x="318566" y="593598"/>
                  </a:lnTo>
                  <a:lnTo>
                    <a:pt x="329184" y="539496"/>
                  </a:lnTo>
                  <a:lnTo>
                    <a:pt x="310896" y="576668"/>
                  </a:lnTo>
                  <a:lnTo>
                    <a:pt x="310896" y="34429"/>
                  </a:lnTo>
                  <a:lnTo>
                    <a:pt x="357149" y="576795"/>
                  </a:lnTo>
                  <a:lnTo>
                    <a:pt x="336042" y="542544"/>
                  </a:lnTo>
                  <a:lnTo>
                    <a:pt x="370332" y="659892"/>
                  </a:lnTo>
                  <a:lnTo>
                    <a:pt x="377698" y="594360"/>
                  </a:lnTo>
                  <a:lnTo>
                    <a:pt x="384048" y="537972"/>
                  </a:lnTo>
                  <a:close/>
                </a:path>
                <a:path w="601344" h="660400">
                  <a:moveTo>
                    <a:pt x="527304" y="659892"/>
                  </a:moveTo>
                  <a:lnTo>
                    <a:pt x="522224" y="597408"/>
                  </a:lnTo>
                  <a:lnTo>
                    <a:pt x="517398" y="537972"/>
                  </a:lnTo>
                  <a:lnTo>
                    <a:pt x="510082" y="576745"/>
                  </a:lnTo>
                  <a:lnTo>
                    <a:pt x="347472" y="5334"/>
                  </a:lnTo>
                  <a:lnTo>
                    <a:pt x="346710" y="2286"/>
                  </a:lnTo>
                  <a:lnTo>
                    <a:pt x="343662" y="762"/>
                  </a:lnTo>
                  <a:lnTo>
                    <a:pt x="339852" y="1524"/>
                  </a:lnTo>
                  <a:lnTo>
                    <a:pt x="336804" y="2286"/>
                  </a:lnTo>
                  <a:lnTo>
                    <a:pt x="336727" y="2425"/>
                  </a:lnTo>
                  <a:lnTo>
                    <a:pt x="334518" y="762"/>
                  </a:lnTo>
                  <a:lnTo>
                    <a:pt x="331470" y="1524"/>
                  </a:lnTo>
                  <a:lnTo>
                    <a:pt x="327660" y="1524"/>
                  </a:lnTo>
                  <a:lnTo>
                    <a:pt x="325374" y="4572"/>
                  </a:lnTo>
                  <a:lnTo>
                    <a:pt x="326136" y="8382"/>
                  </a:lnTo>
                  <a:lnTo>
                    <a:pt x="432193" y="578307"/>
                  </a:lnTo>
                  <a:lnTo>
                    <a:pt x="407670" y="546354"/>
                  </a:lnTo>
                  <a:lnTo>
                    <a:pt x="453390" y="659892"/>
                  </a:lnTo>
                  <a:lnTo>
                    <a:pt x="454190" y="595122"/>
                  </a:lnTo>
                  <a:lnTo>
                    <a:pt x="454914" y="537210"/>
                  </a:lnTo>
                  <a:lnTo>
                    <a:pt x="443814" y="576935"/>
                  </a:lnTo>
                  <a:lnTo>
                    <a:pt x="343827" y="35890"/>
                  </a:lnTo>
                  <a:lnTo>
                    <a:pt x="498068" y="580351"/>
                  </a:lnTo>
                  <a:lnTo>
                    <a:pt x="470916" y="550926"/>
                  </a:lnTo>
                  <a:lnTo>
                    <a:pt x="527304" y="659892"/>
                  </a:lnTo>
                  <a:close/>
                </a:path>
                <a:path w="601344" h="660400">
                  <a:moveTo>
                    <a:pt x="601218" y="659892"/>
                  </a:moveTo>
                  <a:lnTo>
                    <a:pt x="591629" y="598932"/>
                  </a:lnTo>
                  <a:lnTo>
                    <a:pt x="582168" y="538734"/>
                  </a:lnTo>
                  <a:lnTo>
                    <a:pt x="578142" y="578942"/>
                  </a:lnTo>
                  <a:lnTo>
                    <a:pt x="365760" y="5334"/>
                  </a:lnTo>
                  <a:lnTo>
                    <a:pt x="364998" y="1524"/>
                  </a:lnTo>
                  <a:lnTo>
                    <a:pt x="361188" y="0"/>
                  </a:lnTo>
                  <a:lnTo>
                    <a:pt x="358140" y="1524"/>
                  </a:lnTo>
                  <a:lnTo>
                    <a:pt x="355092" y="2286"/>
                  </a:lnTo>
                  <a:lnTo>
                    <a:pt x="353568" y="6096"/>
                  </a:lnTo>
                  <a:lnTo>
                    <a:pt x="355092" y="9144"/>
                  </a:lnTo>
                  <a:lnTo>
                    <a:pt x="566318" y="582371"/>
                  </a:lnTo>
                  <a:lnTo>
                    <a:pt x="537210" y="555498"/>
                  </a:lnTo>
                  <a:lnTo>
                    <a:pt x="601218" y="6598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91690" y="2279903"/>
              <a:ext cx="256032" cy="34366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247900" y="2465831"/>
              <a:ext cx="166370" cy="334645"/>
            </a:xfrm>
            <a:custGeom>
              <a:avLst/>
              <a:gdLst/>
              <a:ahLst/>
              <a:cxnLst/>
              <a:rect l="l" t="t" r="r" b="b"/>
              <a:pathLst>
                <a:path w="166369" h="334644">
                  <a:moveTo>
                    <a:pt x="130302" y="0"/>
                  </a:moveTo>
                  <a:lnTo>
                    <a:pt x="58674" y="99060"/>
                  </a:lnTo>
                  <a:lnTo>
                    <a:pt x="90055" y="73952"/>
                  </a:lnTo>
                  <a:lnTo>
                    <a:pt x="1524" y="269748"/>
                  </a:lnTo>
                  <a:lnTo>
                    <a:pt x="0" y="272796"/>
                  </a:lnTo>
                  <a:lnTo>
                    <a:pt x="1524" y="276606"/>
                  </a:lnTo>
                  <a:lnTo>
                    <a:pt x="4572" y="278130"/>
                  </a:lnTo>
                  <a:lnTo>
                    <a:pt x="7620" y="278892"/>
                  </a:lnTo>
                  <a:lnTo>
                    <a:pt x="10668" y="278130"/>
                  </a:lnTo>
                  <a:lnTo>
                    <a:pt x="12192" y="275082"/>
                  </a:lnTo>
                  <a:lnTo>
                    <a:pt x="101130" y="78397"/>
                  </a:lnTo>
                  <a:lnTo>
                    <a:pt x="102870" y="118872"/>
                  </a:lnTo>
                  <a:lnTo>
                    <a:pt x="116751" y="58674"/>
                  </a:lnTo>
                  <a:lnTo>
                    <a:pt x="130302" y="0"/>
                  </a:lnTo>
                  <a:close/>
                </a:path>
                <a:path w="166369" h="334644">
                  <a:moveTo>
                    <a:pt x="166116" y="55626"/>
                  </a:moveTo>
                  <a:lnTo>
                    <a:pt x="92202" y="152400"/>
                  </a:lnTo>
                  <a:lnTo>
                    <a:pt x="124117" y="128460"/>
                  </a:lnTo>
                  <a:lnTo>
                    <a:pt x="28194" y="325374"/>
                  </a:lnTo>
                  <a:lnTo>
                    <a:pt x="26670" y="328422"/>
                  </a:lnTo>
                  <a:lnTo>
                    <a:pt x="28194" y="332232"/>
                  </a:lnTo>
                  <a:lnTo>
                    <a:pt x="31242" y="333756"/>
                  </a:lnTo>
                  <a:lnTo>
                    <a:pt x="34290" y="334518"/>
                  </a:lnTo>
                  <a:lnTo>
                    <a:pt x="37338" y="333756"/>
                  </a:lnTo>
                  <a:lnTo>
                    <a:pt x="38862" y="330708"/>
                  </a:lnTo>
                  <a:lnTo>
                    <a:pt x="135051" y="133261"/>
                  </a:lnTo>
                  <a:lnTo>
                    <a:pt x="135636" y="173736"/>
                  </a:lnTo>
                  <a:lnTo>
                    <a:pt x="151168" y="113538"/>
                  </a:lnTo>
                  <a:lnTo>
                    <a:pt x="166116" y="55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297430" y="2548889"/>
              <a:ext cx="177800" cy="266065"/>
            </a:xfrm>
            <a:custGeom>
              <a:avLst/>
              <a:gdLst/>
              <a:ahLst/>
              <a:cxnLst/>
              <a:rect l="l" t="t" r="r" b="b"/>
              <a:pathLst>
                <a:path w="177800" h="266064">
                  <a:moveTo>
                    <a:pt x="137922" y="60198"/>
                  </a:moveTo>
                  <a:lnTo>
                    <a:pt x="126532" y="66732"/>
                  </a:lnTo>
                  <a:lnTo>
                    <a:pt x="2286" y="255270"/>
                  </a:lnTo>
                  <a:lnTo>
                    <a:pt x="0" y="258318"/>
                  </a:lnTo>
                  <a:lnTo>
                    <a:pt x="762" y="262128"/>
                  </a:lnTo>
                  <a:lnTo>
                    <a:pt x="3810" y="263652"/>
                  </a:lnTo>
                  <a:lnTo>
                    <a:pt x="6096" y="265938"/>
                  </a:lnTo>
                  <a:lnTo>
                    <a:pt x="9906" y="265176"/>
                  </a:lnTo>
                  <a:lnTo>
                    <a:pt x="12192" y="262128"/>
                  </a:lnTo>
                  <a:lnTo>
                    <a:pt x="136381" y="73677"/>
                  </a:lnTo>
                  <a:lnTo>
                    <a:pt x="137922" y="60198"/>
                  </a:lnTo>
                  <a:close/>
                </a:path>
                <a:path w="177800" h="266064">
                  <a:moveTo>
                    <a:pt x="156066" y="53340"/>
                  </a:moveTo>
                  <a:lnTo>
                    <a:pt x="138684" y="53340"/>
                  </a:lnTo>
                  <a:lnTo>
                    <a:pt x="141732" y="54864"/>
                  </a:lnTo>
                  <a:lnTo>
                    <a:pt x="144018" y="57150"/>
                  </a:lnTo>
                  <a:lnTo>
                    <a:pt x="144780" y="60198"/>
                  </a:lnTo>
                  <a:lnTo>
                    <a:pt x="143256" y="63246"/>
                  </a:lnTo>
                  <a:lnTo>
                    <a:pt x="136381" y="73677"/>
                  </a:lnTo>
                  <a:lnTo>
                    <a:pt x="131826" y="113538"/>
                  </a:lnTo>
                  <a:lnTo>
                    <a:pt x="156066" y="53340"/>
                  </a:lnTo>
                  <a:close/>
                </a:path>
                <a:path w="177800" h="266064">
                  <a:moveTo>
                    <a:pt x="177546" y="0"/>
                  </a:moveTo>
                  <a:lnTo>
                    <a:pt x="91440" y="86868"/>
                  </a:lnTo>
                  <a:lnTo>
                    <a:pt x="126532" y="66732"/>
                  </a:lnTo>
                  <a:lnTo>
                    <a:pt x="134874" y="54102"/>
                  </a:lnTo>
                  <a:lnTo>
                    <a:pt x="138684" y="53340"/>
                  </a:lnTo>
                  <a:lnTo>
                    <a:pt x="156066" y="53340"/>
                  </a:lnTo>
                  <a:lnTo>
                    <a:pt x="177546" y="0"/>
                  </a:lnTo>
                  <a:close/>
                </a:path>
                <a:path w="177800" h="266064">
                  <a:moveTo>
                    <a:pt x="144780" y="60198"/>
                  </a:moveTo>
                  <a:lnTo>
                    <a:pt x="137922" y="60198"/>
                  </a:lnTo>
                  <a:lnTo>
                    <a:pt x="136381" y="73677"/>
                  </a:lnTo>
                  <a:lnTo>
                    <a:pt x="143256" y="63246"/>
                  </a:lnTo>
                  <a:lnTo>
                    <a:pt x="144780" y="60198"/>
                  </a:lnTo>
                  <a:close/>
                </a:path>
                <a:path w="177800" h="266064">
                  <a:moveTo>
                    <a:pt x="138684" y="53340"/>
                  </a:moveTo>
                  <a:lnTo>
                    <a:pt x="134874" y="54102"/>
                  </a:lnTo>
                  <a:lnTo>
                    <a:pt x="126532" y="66732"/>
                  </a:lnTo>
                  <a:lnTo>
                    <a:pt x="137922" y="60198"/>
                  </a:lnTo>
                  <a:lnTo>
                    <a:pt x="144780" y="60198"/>
                  </a:lnTo>
                  <a:lnTo>
                    <a:pt x="144018" y="57150"/>
                  </a:lnTo>
                  <a:lnTo>
                    <a:pt x="141732" y="54864"/>
                  </a:lnTo>
                  <a:lnTo>
                    <a:pt x="138684" y="53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49880" y="1437896"/>
              <a:ext cx="763522" cy="96009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849881" y="1437893"/>
              <a:ext cx="763905" cy="96520"/>
            </a:xfrm>
            <a:custGeom>
              <a:avLst/>
              <a:gdLst/>
              <a:ahLst/>
              <a:cxnLst/>
              <a:rect l="l" t="t" r="r" b="b"/>
              <a:pathLst>
                <a:path w="763904" h="96519">
                  <a:moveTo>
                    <a:pt x="763522" y="0"/>
                  </a:moveTo>
                  <a:lnTo>
                    <a:pt x="0" y="0"/>
                  </a:lnTo>
                  <a:lnTo>
                    <a:pt x="0" y="96009"/>
                  </a:lnTo>
                  <a:lnTo>
                    <a:pt x="763522" y="96009"/>
                  </a:lnTo>
                  <a:lnTo>
                    <a:pt x="763522" y="0"/>
                  </a:lnTo>
                  <a:close/>
                </a:path>
              </a:pathLst>
            </a:custGeom>
            <a:ln w="149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673858" y="1533905"/>
              <a:ext cx="218694" cy="247650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2728722" y="1527047"/>
              <a:ext cx="988060" cy="580390"/>
            </a:xfrm>
            <a:custGeom>
              <a:avLst/>
              <a:gdLst/>
              <a:ahLst/>
              <a:cxnLst/>
              <a:rect l="l" t="t" r="r" b="b"/>
              <a:pathLst>
                <a:path w="988060" h="580389">
                  <a:moveTo>
                    <a:pt x="987552" y="295656"/>
                  </a:moveTo>
                  <a:lnTo>
                    <a:pt x="958418" y="249936"/>
                  </a:lnTo>
                  <a:lnTo>
                    <a:pt x="922020" y="192786"/>
                  </a:lnTo>
                  <a:lnTo>
                    <a:pt x="934034" y="231140"/>
                  </a:lnTo>
                  <a:lnTo>
                    <a:pt x="777621" y="67906"/>
                  </a:lnTo>
                  <a:lnTo>
                    <a:pt x="787095" y="52578"/>
                  </a:lnTo>
                  <a:lnTo>
                    <a:pt x="815340" y="6858"/>
                  </a:lnTo>
                  <a:lnTo>
                    <a:pt x="758253" y="47701"/>
                  </a:lnTo>
                  <a:lnTo>
                    <a:pt x="753122" y="42354"/>
                  </a:lnTo>
                  <a:lnTo>
                    <a:pt x="753122" y="64325"/>
                  </a:lnTo>
                  <a:lnTo>
                    <a:pt x="711111" y="109118"/>
                  </a:lnTo>
                  <a:lnTo>
                    <a:pt x="702995" y="100838"/>
                  </a:lnTo>
                  <a:lnTo>
                    <a:pt x="702995" y="117779"/>
                  </a:lnTo>
                  <a:lnTo>
                    <a:pt x="653313" y="170764"/>
                  </a:lnTo>
                  <a:lnTo>
                    <a:pt x="645185" y="162229"/>
                  </a:lnTo>
                  <a:lnTo>
                    <a:pt x="645185" y="179425"/>
                  </a:lnTo>
                  <a:lnTo>
                    <a:pt x="604443" y="222872"/>
                  </a:lnTo>
                  <a:lnTo>
                    <a:pt x="596328" y="214490"/>
                  </a:lnTo>
                  <a:lnTo>
                    <a:pt x="596328" y="231521"/>
                  </a:lnTo>
                  <a:lnTo>
                    <a:pt x="552729" y="278015"/>
                  </a:lnTo>
                  <a:lnTo>
                    <a:pt x="544245" y="269163"/>
                  </a:lnTo>
                  <a:lnTo>
                    <a:pt x="544245" y="287070"/>
                  </a:lnTo>
                  <a:lnTo>
                    <a:pt x="494360" y="340258"/>
                  </a:lnTo>
                  <a:lnTo>
                    <a:pt x="447979" y="292163"/>
                  </a:lnTo>
                  <a:lnTo>
                    <a:pt x="498335" y="239115"/>
                  </a:lnTo>
                  <a:lnTo>
                    <a:pt x="544245" y="287070"/>
                  </a:lnTo>
                  <a:lnTo>
                    <a:pt x="544245" y="269163"/>
                  </a:lnTo>
                  <a:lnTo>
                    <a:pt x="506869" y="230111"/>
                  </a:lnTo>
                  <a:lnTo>
                    <a:pt x="550481" y="184162"/>
                  </a:lnTo>
                  <a:lnTo>
                    <a:pt x="596328" y="231521"/>
                  </a:lnTo>
                  <a:lnTo>
                    <a:pt x="596328" y="214490"/>
                  </a:lnTo>
                  <a:lnTo>
                    <a:pt x="558647" y="175552"/>
                  </a:lnTo>
                  <a:lnTo>
                    <a:pt x="600024" y="131953"/>
                  </a:lnTo>
                  <a:lnTo>
                    <a:pt x="645185" y="179425"/>
                  </a:lnTo>
                  <a:lnTo>
                    <a:pt x="645185" y="162229"/>
                  </a:lnTo>
                  <a:lnTo>
                    <a:pt x="608190" y="123342"/>
                  </a:lnTo>
                  <a:lnTo>
                    <a:pt x="657479" y="71412"/>
                  </a:lnTo>
                  <a:lnTo>
                    <a:pt x="645414" y="110490"/>
                  </a:lnTo>
                  <a:lnTo>
                    <a:pt x="665073" y="79032"/>
                  </a:lnTo>
                  <a:lnTo>
                    <a:pt x="702995" y="117779"/>
                  </a:lnTo>
                  <a:lnTo>
                    <a:pt x="702995" y="100838"/>
                  </a:lnTo>
                  <a:lnTo>
                    <a:pt x="671537" y="68681"/>
                  </a:lnTo>
                  <a:lnTo>
                    <a:pt x="681609" y="52578"/>
                  </a:lnTo>
                  <a:lnTo>
                    <a:pt x="707237" y="11582"/>
                  </a:lnTo>
                  <a:lnTo>
                    <a:pt x="748512" y="54660"/>
                  </a:lnTo>
                  <a:lnTo>
                    <a:pt x="716280" y="77724"/>
                  </a:lnTo>
                  <a:lnTo>
                    <a:pt x="753122" y="64325"/>
                  </a:lnTo>
                  <a:lnTo>
                    <a:pt x="753122" y="42354"/>
                  </a:lnTo>
                  <a:lnTo>
                    <a:pt x="714756" y="2286"/>
                  </a:lnTo>
                  <a:lnTo>
                    <a:pt x="712470" y="0"/>
                  </a:lnTo>
                  <a:lnTo>
                    <a:pt x="708660" y="0"/>
                  </a:lnTo>
                  <a:lnTo>
                    <a:pt x="704088" y="4572"/>
                  </a:lnTo>
                  <a:lnTo>
                    <a:pt x="704088" y="8382"/>
                  </a:lnTo>
                  <a:lnTo>
                    <a:pt x="705700" y="10007"/>
                  </a:lnTo>
                  <a:lnTo>
                    <a:pt x="651421" y="48133"/>
                  </a:lnTo>
                  <a:lnTo>
                    <a:pt x="649020" y="45681"/>
                  </a:lnTo>
                  <a:lnTo>
                    <a:pt x="649020" y="63119"/>
                  </a:lnTo>
                  <a:lnTo>
                    <a:pt x="600062" y="114795"/>
                  </a:lnTo>
                  <a:lnTo>
                    <a:pt x="591896" y="106222"/>
                  </a:lnTo>
                  <a:lnTo>
                    <a:pt x="591896" y="123405"/>
                  </a:lnTo>
                  <a:lnTo>
                    <a:pt x="550481" y="167119"/>
                  </a:lnTo>
                  <a:lnTo>
                    <a:pt x="542315" y="158699"/>
                  </a:lnTo>
                  <a:lnTo>
                    <a:pt x="542315" y="175742"/>
                  </a:lnTo>
                  <a:lnTo>
                    <a:pt x="498792" y="221678"/>
                  </a:lnTo>
                  <a:lnTo>
                    <a:pt x="490258" y="212763"/>
                  </a:lnTo>
                  <a:lnTo>
                    <a:pt x="490258" y="230682"/>
                  </a:lnTo>
                  <a:lnTo>
                    <a:pt x="439915" y="283819"/>
                  </a:lnTo>
                  <a:lnTo>
                    <a:pt x="394284" y="236499"/>
                  </a:lnTo>
                  <a:lnTo>
                    <a:pt x="444690" y="183083"/>
                  </a:lnTo>
                  <a:lnTo>
                    <a:pt x="490258" y="230682"/>
                  </a:lnTo>
                  <a:lnTo>
                    <a:pt x="490258" y="212763"/>
                  </a:lnTo>
                  <a:lnTo>
                    <a:pt x="453212" y="174053"/>
                  </a:lnTo>
                  <a:lnTo>
                    <a:pt x="496392" y="128295"/>
                  </a:lnTo>
                  <a:lnTo>
                    <a:pt x="542315" y="175742"/>
                  </a:lnTo>
                  <a:lnTo>
                    <a:pt x="542315" y="158699"/>
                  </a:lnTo>
                  <a:lnTo>
                    <a:pt x="504532" y="119672"/>
                  </a:lnTo>
                  <a:lnTo>
                    <a:pt x="546265" y="75450"/>
                  </a:lnTo>
                  <a:lnTo>
                    <a:pt x="547903" y="77177"/>
                  </a:lnTo>
                  <a:lnTo>
                    <a:pt x="537972" y="110490"/>
                  </a:lnTo>
                  <a:lnTo>
                    <a:pt x="554469" y="84086"/>
                  </a:lnTo>
                  <a:lnTo>
                    <a:pt x="591896" y="123405"/>
                  </a:lnTo>
                  <a:lnTo>
                    <a:pt x="591896" y="106222"/>
                  </a:lnTo>
                  <a:lnTo>
                    <a:pt x="560959" y="73710"/>
                  </a:lnTo>
                  <a:lnTo>
                    <a:pt x="574167" y="52578"/>
                  </a:lnTo>
                  <a:lnTo>
                    <a:pt x="599503" y="12039"/>
                  </a:lnTo>
                  <a:lnTo>
                    <a:pt x="641591" y="55029"/>
                  </a:lnTo>
                  <a:lnTo>
                    <a:pt x="610362" y="76962"/>
                  </a:lnTo>
                  <a:lnTo>
                    <a:pt x="649020" y="63119"/>
                  </a:lnTo>
                  <a:lnTo>
                    <a:pt x="649020" y="45681"/>
                  </a:lnTo>
                  <a:lnTo>
                    <a:pt x="606552" y="2286"/>
                  </a:lnTo>
                  <a:lnTo>
                    <a:pt x="604266" y="0"/>
                  </a:lnTo>
                  <a:lnTo>
                    <a:pt x="600456" y="0"/>
                  </a:lnTo>
                  <a:lnTo>
                    <a:pt x="595884" y="4572"/>
                  </a:lnTo>
                  <a:lnTo>
                    <a:pt x="595884" y="8382"/>
                  </a:lnTo>
                  <a:lnTo>
                    <a:pt x="597839" y="10350"/>
                  </a:lnTo>
                  <a:lnTo>
                    <a:pt x="539838" y="51511"/>
                  </a:lnTo>
                  <a:lnTo>
                    <a:pt x="537705" y="49276"/>
                  </a:lnTo>
                  <a:lnTo>
                    <a:pt x="537705" y="66459"/>
                  </a:lnTo>
                  <a:lnTo>
                    <a:pt x="495947" y="110807"/>
                  </a:lnTo>
                  <a:lnTo>
                    <a:pt x="487819" y="102412"/>
                  </a:lnTo>
                  <a:lnTo>
                    <a:pt x="487819" y="119443"/>
                  </a:lnTo>
                  <a:lnTo>
                    <a:pt x="444728" y="165188"/>
                  </a:lnTo>
                  <a:lnTo>
                    <a:pt x="436219" y="156311"/>
                  </a:lnTo>
                  <a:lnTo>
                    <a:pt x="436219" y="174218"/>
                  </a:lnTo>
                  <a:lnTo>
                    <a:pt x="385826" y="227723"/>
                  </a:lnTo>
                  <a:lnTo>
                    <a:pt x="337083" y="177203"/>
                  </a:lnTo>
                  <a:lnTo>
                    <a:pt x="387616" y="123456"/>
                  </a:lnTo>
                  <a:lnTo>
                    <a:pt x="436219" y="174218"/>
                  </a:lnTo>
                  <a:lnTo>
                    <a:pt x="436219" y="156311"/>
                  </a:lnTo>
                  <a:lnTo>
                    <a:pt x="396125" y="114414"/>
                  </a:lnTo>
                  <a:lnTo>
                    <a:pt x="435876" y="72148"/>
                  </a:lnTo>
                  <a:lnTo>
                    <a:pt x="424434" y="110490"/>
                  </a:lnTo>
                  <a:lnTo>
                    <a:pt x="445744" y="75984"/>
                  </a:lnTo>
                  <a:lnTo>
                    <a:pt x="487819" y="119443"/>
                  </a:lnTo>
                  <a:lnTo>
                    <a:pt x="487819" y="102412"/>
                  </a:lnTo>
                  <a:lnTo>
                    <a:pt x="452170" y="65582"/>
                  </a:lnTo>
                  <a:lnTo>
                    <a:pt x="460197" y="52578"/>
                  </a:lnTo>
                  <a:lnTo>
                    <a:pt x="485508" y="11607"/>
                  </a:lnTo>
                  <a:lnTo>
                    <a:pt x="530072" y="58445"/>
                  </a:lnTo>
                  <a:lnTo>
                    <a:pt x="502920" y="77724"/>
                  </a:lnTo>
                  <a:lnTo>
                    <a:pt x="536727" y="65430"/>
                  </a:lnTo>
                  <a:lnTo>
                    <a:pt x="537705" y="66459"/>
                  </a:lnTo>
                  <a:lnTo>
                    <a:pt x="537705" y="49276"/>
                  </a:lnTo>
                  <a:lnTo>
                    <a:pt x="493014" y="2286"/>
                  </a:lnTo>
                  <a:lnTo>
                    <a:pt x="490728" y="0"/>
                  </a:lnTo>
                  <a:lnTo>
                    <a:pt x="486918" y="0"/>
                  </a:lnTo>
                  <a:lnTo>
                    <a:pt x="482346" y="4572"/>
                  </a:lnTo>
                  <a:lnTo>
                    <a:pt x="482346" y="8382"/>
                  </a:lnTo>
                  <a:lnTo>
                    <a:pt x="483997" y="10045"/>
                  </a:lnTo>
                  <a:lnTo>
                    <a:pt x="433425" y="46215"/>
                  </a:lnTo>
                  <a:lnTo>
                    <a:pt x="426212" y="38773"/>
                  </a:lnTo>
                  <a:lnTo>
                    <a:pt x="426212" y="64338"/>
                  </a:lnTo>
                  <a:lnTo>
                    <a:pt x="387591" y="105498"/>
                  </a:lnTo>
                  <a:lnTo>
                    <a:pt x="379095" y="96634"/>
                  </a:lnTo>
                  <a:lnTo>
                    <a:pt x="379095" y="114554"/>
                  </a:lnTo>
                  <a:lnTo>
                    <a:pt x="328587" y="168376"/>
                  </a:lnTo>
                  <a:lnTo>
                    <a:pt x="284403" y="122580"/>
                  </a:lnTo>
                  <a:lnTo>
                    <a:pt x="332752" y="72224"/>
                  </a:lnTo>
                  <a:lnTo>
                    <a:pt x="321564" y="109728"/>
                  </a:lnTo>
                  <a:lnTo>
                    <a:pt x="342696" y="76542"/>
                  </a:lnTo>
                  <a:lnTo>
                    <a:pt x="379095" y="114554"/>
                  </a:lnTo>
                  <a:lnTo>
                    <a:pt x="379095" y="96634"/>
                  </a:lnTo>
                  <a:lnTo>
                    <a:pt x="349554" y="65773"/>
                  </a:lnTo>
                  <a:lnTo>
                    <a:pt x="358444" y="51816"/>
                  </a:lnTo>
                  <a:lnTo>
                    <a:pt x="383806" y="12014"/>
                  </a:lnTo>
                  <a:lnTo>
                    <a:pt x="423684" y="53187"/>
                  </a:lnTo>
                  <a:lnTo>
                    <a:pt x="389382" y="77724"/>
                  </a:lnTo>
                  <a:lnTo>
                    <a:pt x="426212" y="64338"/>
                  </a:lnTo>
                  <a:lnTo>
                    <a:pt x="426212" y="38773"/>
                  </a:lnTo>
                  <a:lnTo>
                    <a:pt x="390906" y="2286"/>
                  </a:lnTo>
                  <a:lnTo>
                    <a:pt x="388620" y="0"/>
                  </a:lnTo>
                  <a:lnTo>
                    <a:pt x="384810" y="0"/>
                  </a:lnTo>
                  <a:lnTo>
                    <a:pt x="380238" y="4572"/>
                  </a:lnTo>
                  <a:lnTo>
                    <a:pt x="380238" y="8382"/>
                  </a:lnTo>
                  <a:lnTo>
                    <a:pt x="382155" y="10312"/>
                  </a:lnTo>
                  <a:lnTo>
                    <a:pt x="330758" y="46126"/>
                  </a:lnTo>
                  <a:lnTo>
                    <a:pt x="325323" y="40449"/>
                  </a:lnTo>
                  <a:lnTo>
                    <a:pt x="325323" y="62852"/>
                  </a:lnTo>
                  <a:lnTo>
                    <a:pt x="276174" y="114033"/>
                  </a:lnTo>
                  <a:lnTo>
                    <a:pt x="239903" y="76428"/>
                  </a:lnTo>
                  <a:lnTo>
                    <a:pt x="255574" y="51816"/>
                  </a:lnTo>
                  <a:lnTo>
                    <a:pt x="280936" y="12014"/>
                  </a:lnTo>
                  <a:lnTo>
                    <a:pt x="320459" y="53301"/>
                  </a:lnTo>
                  <a:lnTo>
                    <a:pt x="286512" y="76962"/>
                  </a:lnTo>
                  <a:lnTo>
                    <a:pt x="325323" y="62852"/>
                  </a:lnTo>
                  <a:lnTo>
                    <a:pt x="325323" y="40449"/>
                  </a:lnTo>
                  <a:lnTo>
                    <a:pt x="288798" y="2286"/>
                  </a:lnTo>
                  <a:lnTo>
                    <a:pt x="286512" y="0"/>
                  </a:lnTo>
                  <a:lnTo>
                    <a:pt x="282702" y="0"/>
                  </a:lnTo>
                  <a:lnTo>
                    <a:pt x="278130" y="4572"/>
                  </a:lnTo>
                  <a:lnTo>
                    <a:pt x="277368" y="8382"/>
                  </a:lnTo>
                  <a:lnTo>
                    <a:pt x="279285" y="10312"/>
                  </a:lnTo>
                  <a:lnTo>
                    <a:pt x="217589" y="53301"/>
                  </a:lnTo>
                  <a:lnTo>
                    <a:pt x="168402" y="2286"/>
                  </a:lnTo>
                  <a:lnTo>
                    <a:pt x="166116" y="0"/>
                  </a:lnTo>
                  <a:lnTo>
                    <a:pt x="162306" y="0"/>
                  </a:lnTo>
                  <a:lnTo>
                    <a:pt x="160020" y="2286"/>
                  </a:lnTo>
                  <a:lnTo>
                    <a:pt x="156972" y="4572"/>
                  </a:lnTo>
                  <a:lnTo>
                    <a:pt x="156972" y="8382"/>
                  </a:lnTo>
                  <a:lnTo>
                    <a:pt x="159258" y="10668"/>
                  </a:lnTo>
                  <a:lnTo>
                    <a:pt x="207289" y="60477"/>
                  </a:lnTo>
                  <a:lnTo>
                    <a:pt x="183642" y="76962"/>
                  </a:lnTo>
                  <a:lnTo>
                    <a:pt x="213029" y="66433"/>
                  </a:lnTo>
                  <a:lnTo>
                    <a:pt x="215988" y="69507"/>
                  </a:lnTo>
                  <a:lnTo>
                    <a:pt x="2286" y="291084"/>
                  </a:lnTo>
                  <a:lnTo>
                    <a:pt x="0" y="294132"/>
                  </a:lnTo>
                  <a:lnTo>
                    <a:pt x="0" y="297942"/>
                  </a:lnTo>
                  <a:lnTo>
                    <a:pt x="2286" y="300228"/>
                  </a:lnTo>
                  <a:lnTo>
                    <a:pt x="5334" y="302514"/>
                  </a:lnTo>
                  <a:lnTo>
                    <a:pt x="9144" y="301752"/>
                  </a:lnTo>
                  <a:lnTo>
                    <a:pt x="11430" y="299466"/>
                  </a:lnTo>
                  <a:lnTo>
                    <a:pt x="223913" y="77724"/>
                  </a:lnTo>
                  <a:lnTo>
                    <a:pt x="227545" y="81483"/>
                  </a:lnTo>
                  <a:lnTo>
                    <a:pt x="218694" y="109728"/>
                  </a:lnTo>
                  <a:lnTo>
                    <a:pt x="233045" y="87185"/>
                  </a:lnTo>
                  <a:lnTo>
                    <a:pt x="267576" y="122986"/>
                  </a:lnTo>
                  <a:lnTo>
                    <a:pt x="57150" y="342138"/>
                  </a:lnTo>
                  <a:lnTo>
                    <a:pt x="54864" y="344424"/>
                  </a:lnTo>
                  <a:lnTo>
                    <a:pt x="54864" y="348234"/>
                  </a:lnTo>
                  <a:lnTo>
                    <a:pt x="59436" y="352806"/>
                  </a:lnTo>
                  <a:lnTo>
                    <a:pt x="63246" y="352806"/>
                  </a:lnTo>
                  <a:lnTo>
                    <a:pt x="65532" y="350520"/>
                  </a:lnTo>
                  <a:lnTo>
                    <a:pt x="275805" y="131533"/>
                  </a:lnTo>
                  <a:lnTo>
                    <a:pt x="320090" y="177431"/>
                  </a:lnTo>
                  <a:lnTo>
                    <a:pt x="110490" y="400812"/>
                  </a:lnTo>
                  <a:lnTo>
                    <a:pt x="108966" y="403098"/>
                  </a:lnTo>
                  <a:lnTo>
                    <a:pt x="108966" y="406908"/>
                  </a:lnTo>
                  <a:lnTo>
                    <a:pt x="113538" y="411480"/>
                  </a:lnTo>
                  <a:lnTo>
                    <a:pt x="117348" y="411480"/>
                  </a:lnTo>
                  <a:lnTo>
                    <a:pt x="119634" y="408432"/>
                  </a:lnTo>
                  <a:lnTo>
                    <a:pt x="328587" y="186245"/>
                  </a:lnTo>
                  <a:lnTo>
                    <a:pt x="377317" y="236766"/>
                  </a:lnTo>
                  <a:lnTo>
                    <a:pt x="166116" y="461010"/>
                  </a:lnTo>
                  <a:lnTo>
                    <a:pt x="163830" y="463296"/>
                  </a:lnTo>
                  <a:lnTo>
                    <a:pt x="163830" y="467106"/>
                  </a:lnTo>
                  <a:lnTo>
                    <a:pt x="168402" y="471678"/>
                  </a:lnTo>
                  <a:lnTo>
                    <a:pt x="172212" y="471678"/>
                  </a:lnTo>
                  <a:lnTo>
                    <a:pt x="174498" y="469392"/>
                  </a:lnTo>
                  <a:lnTo>
                    <a:pt x="385762" y="245529"/>
                  </a:lnTo>
                  <a:lnTo>
                    <a:pt x="431380" y="292836"/>
                  </a:lnTo>
                  <a:lnTo>
                    <a:pt x="217170" y="518922"/>
                  </a:lnTo>
                  <a:lnTo>
                    <a:pt x="214884" y="521208"/>
                  </a:lnTo>
                  <a:lnTo>
                    <a:pt x="214884" y="525018"/>
                  </a:lnTo>
                  <a:lnTo>
                    <a:pt x="219456" y="529590"/>
                  </a:lnTo>
                  <a:lnTo>
                    <a:pt x="223266" y="528828"/>
                  </a:lnTo>
                  <a:lnTo>
                    <a:pt x="225552" y="526542"/>
                  </a:lnTo>
                  <a:lnTo>
                    <a:pt x="439432" y="301180"/>
                  </a:lnTo>
                  <a:lnTo>
                    <a:pt x="485863" y="349326"/>
                  </a:lnTo>
                  <a:lnTo>
                    <a:pt x="279654" y="569214"/>
                  </a:lnTo>
                  <a:lnTo>
                    <a:pt x="277368" y="572262"/>
                  </a:lnTo>
                  <a:lnTo>
                    <a:pt x="278130" y="576072"/>
                  </a:lnTo>
                  <a:lnTo>
                    <a:pt x="280416" y="578358"/>
                  </a:lnTo>
                  <a:lnTo>
                    <a:pt x="282702" y="579882"/>
                  </a:lnTo>
                  <a:lnTo>
                    <a:pt x="286512" y="579882"/>
                  </a:lnTo>
                  <a:lnTo>
                    <a:pt x="288798" y="577596"/>
                  </a:lnTo>
                  <a:lnTo>
                    <a:pt x="494322" y="358089"/>
                  </a:lnTo>
                  <a:lnTo>
                    <a:pt x="647941" y="517359"/>
                  </a:lnTo>
                  <a:lnTo>
                    <a:pt x="610362" y="503682"/>
                  </a:lnTo>
                  <a:lnTo>
                    <a:pt x="710184" y="573786"/>
                  </a:lnTo>
                  <a:lnTo>
                    <a:pt x="681532" y="528828"/>
                  </a:lnTo>
                  <a:lnTo>
                    <a:pt x="667512" y="506818"/>
                  </a:lnTo>
                  <a:lnTo>
                    <a:pt x="667512" y="520446"/>
                  </a:lnTo>
                  <a:lnTo>
                    <a:pt x="665175" y="517359"/>
                  </a:lnTo>
                  <a:lnTo>
                    <a:pt x="667512" y="520446"/>
                  </a:lnTo>
                  <a:lnTo>
                    <a:pt x="667512" y="506818"/>
                  </a:lnTo>
                  <a:lnTo>
                    <a:pt x="644652" y="470916"/>
                  </a:lnTo>
                  <a:lnTo>
                    <a:pt x="656323" y="508177"/>
                  </a:lnTo>
                  <a:lnTo>
                    <a:pt x="502805" y="349021"/>
                  </a:lnTo>
                  <a:lnTo>
                    <a:pt x="552615" y="295821"/>
                  </a:lnTo>
                  <a:lnTo>
                    <a:pt x="715860" y="466331"/>
                  </a:lnTo>
                  <a:lnTo>
                    <a:pt x="678180" y="452628"/>
                  </a:lnTo>
                  <a:lnTo>
                    <a:pt x="778002" y="522732"/>
                  </a:lnTo>
                  <a:lnTo>
                    <a:pt x="748868" y="477012"/>
                  </a:lnTo>
                  <a:lnTo>
                    <a:pt x="712470" y="419862"/>
                  </a:lnTo>
                  <a:lnTo>
                    <a:pt x="724103" y="457022"/>
                  </a:lnTo>
                  <a:lnTo>
                    <a:pt x="561098" y="286753"/>
                  </a:lnTo>
                  <a:lnTo>
                    <a:pt x="604710" y="240182"/>
                  </a:lnTo>
                  <a:lnTo>
                    <a:pt x="768705" y="409562"/>
                  </a:lnTo>
                  <a:lnTo>
                    <a:pt x="729996" y="395478"/>
                  </a:lnTo>
                  <a:lnTo>
                    <a:pt x="830580" y="464820"/>
                  </a:lnTo>
                  <a:lnTo>
                    <a:pt x="801382" y="419862"/>
                  </a:lnTo>
                  <a:lnTo>
                    <a:pt x="764286" y="362712"/>
                  </a:lnTo>
                  <a:lnTo>
                    <a:pt x="775970" y="400024"/>
                  </a:lnTo>
                  <a:lnTo>
                    <a:pt x="612825" y="231521"/>
                  </a:lnTo>
                  <a:lnTo>
                    <a:pt x="653465" y="188125"/>
                  </a:lnTo>
                  <a:lnTo>
                    <a:pt x="805942" y="348361"/>
                  </a:lnTo>
                  <a:lnTo>
                    <a:pt x="767334" y="334518"/>
                  </a:lnTo>
                  <a:lnTo>
                    <a:pt x="867918" y="404622"/>
                  </a:lnTo>
                  <a:lnTo>
                    <a:pt x="839000" y="358902"/>
                  </a:lnTo>
                  <a:lnTo>
                    <a:pt x="802386" y="300990"/>
                  </a:lnTo>
                  <a:lnTo>
                    <a:pt x="814463" y="340118"/>
                  </a:lnTo>
                  <a:lnTo>
                    <a:pt x="661581" y="179451"/>
                  </a:lnTo>
                  <a:lnTo>
                    <a:pt x="711339" y="126301"/>
                  </a:lnTo>
                  <a:lnTo>
                    <a:pt x="872096" y="290512"/>
                  </a:lnTo>
                  <a:lnTo>
                    <a:pt x="834390" y="277368"/>
                  </a:lnTo>
                  <a:lnTo>
                    <a:pt x="934974" y="346710"/>
                  </a:lnTo>
                  <a:lnTo>
                    <a:pt x="905992" y="301752"/>
                  </a:lnTo>
                  <a:lnTo>
                    <a:pt x="868680" y="243840"/>
                  </a:lnTo>
                  <a:lnTo>
                    <a:pt x="880770" y="282422"/>
                  </a:lnTo>
                  <a:lnTo>
                    <a:pt x="719455" y="117640"/>
                  </a:lnTo>
                  <a:lnTo>
                    <a:pt x="763117" y="71005"/>
                  </a:lnTo>
                  <a:lnTo>
                    <a:pt x="751332" y="110490"/>
                  </a:lnTo>
                  <a:lnTo>
                    <a:pt x="771194" y="78320"/>
                  </a:lnTo>
                  <a:lnTo>
                    <a:pt x="925499" y="239356"/>
                  </a:lnTo>
                  <a:lnTo>
                    <a:pt x="886968" y="225552"/>
                  </a:lnTo>
                  <a:lnTo>
                    <a:pt x="987552" y="295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537204" y="1527047"/>
              <a:ext cx="231648" cy="247650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50208" y="2283713"/>
              <a:ext cx="431292" cy="45415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78224" y="2433827"/>
              <a:ext cx="579882" cy="581406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4078224" y="2433732"/>
              <a:ext cx="580390" cy="581660"/>
            </a:xfrm>
            <a:custGeom>
              <a:avLst/>
              <a:gdLst/>
              <a:ahLst/>
              <a:cxnLst/>
              <a:rect l="l" t="t" r="r" b="b"/>
              <a:pathLst>
                <a:path w="580389" h="581660">
                  <a:moveTo>
                    <a:pt x="16764" y="320135"/>
                  </a:moveTo>
                  <a:lnTo>
                    <a:pt x="4024" y="339423"/>
                  </a:lnTo>
                  <a:lnTo>
                    <a:pt x="0" y="361283"/>
                  </a:lnTo>
                  <a:lnTo>
                    <a:pt x="4548" y="383143"/>
                  </a:lnTo>
                  <a:lnTo>
                    <a:pt x="17526" y="402431"/>
                  </a:lnTo>
                  <a:lnTo>
                    <a:pt x="182118" y="564737"/>
                  </a:lnTo>
                  <a:lnTo>
                    <a:pt x="201394" y="577155"/>
                  </a:lnTo>
                  <a:lnTo>
                    <a:pt x="223170" y="581215"/>
                  </a:lnTo>
                  <a:lnTo>
                    <a:pt x="244804" y="576845"/>
                  </a:lnTo>
                  <a:lnTo>
                    <a:pt x="263652" y="563975"/>
                  </a:lnTo>
                  <a:lnTo>
                    <a:pt x="563118" y="260699"/>
                  </a:lnTo>
                  <a:lnTo>
                    <a:pt x="575857" y="241423"/>
                  </a:lnTo>
                  <a:lnTo>
                    <a:pt x="579882" y="219646"/>
                  </a:lnTo>
                  <a:lnTo>
                    <a:pt x="575333" y="198012"/>
                  </a:lnTo>
                  <a:lnTo>
                    <a:pt x="562356" y="179165"/>
                  </a:lnTo>
                  <a:lnTo>
                    <a:pt x="397764" y="16859"/>
                  </a:lnTo>
                  <a:lnTo>
                    <a:pt x="378487" y="4107"/>
                  </a:lnTo>
                  <a:lnTo>
                    <a:pt x="356711" y="0"/>
                  </a:lnTo>
                  <a:lnTo>
                    <a:pt x="335077" y="4321"/>
                  </a:lnTo>
                  <a:lnTo>
                    <a:pt x="316230" y="16859"/>
                  </a:lnTo>
                  <a:lnTo>
                    <a:pt x="16764" y="320135"/>
                  </a:lnTo>
                  <a:close/>
                </a:path>
              </a:pathLst>
            </a:custGeom>
            <a:ln w="149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47642" y="2494864"/>
              <a:ext cx="232257" cy="232257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3446526" y="2098547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16764" y="0"/>
                  </a:moveTo>
                  <a:lnTo>
                    <a:pt x="0" y="16002"/>
                  </a:lnTo>
                  <a:lnTo>
                    <a:pt x="473202" y="502920"/>
                  </a:lnTo>
                  <a:lnTo>
                    <a:pt x="489966" y="486156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446526" y="2098547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489966" y="486156"/>
                  </a:moveTo>
                  <a:lnTo>
                    <a:pt x="473202" y="502920"/>
                  </a:lnTo>
                  <a:lnTo>
                    <a:pt x="0" y="16002"/>
                  </a:lnTo>
                  <a:lnTo>
                    <a:pt x="16764" y="0"/>
                  </a:lnTo>
                  <a:lnTo>
                    <a:pt x="489966" y="48615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474720" y="2068829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16764" y="0"/>
                  </a:moveTo>
                  <a:lnTo>
                    <a:pt x="0" y="16002"/>
                  </a:lnTo>
                  <a:lnTo>
                    <a:pt x="473964" y="502920"/>
                  </a:lnTo>
                  <a:lnTo>
                    <a:pt x="489966" y="486918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474720" y="2068829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489966" y="486918"/>
                  </a:moveTo>
                  <a:lnTo>
                    <a:pt x="473964" y="502920"/>
                  </a:lnTo>
                  <a:lnTo>
                    <a:pt x="0" y="16002"/>
                  </a:lnTo>
                  <a:lnTo>
                    <a:pt x="16764" y="0"/>
                  </a:lnTo>
                  <a:lnTo>
                    <a:pt x="489966" y="486918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501390" y="2039111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16764" y="0"/>
                  </a:moveTo>
                  <a:lnTo>
                    <a:pt x="0" y="16764"/>
                  </a:lnTo>
                  <a:lnTo>
                    <a:pt x="473202" y="502920"/>
                  </a:lnTo>
                  <a:lnTo>
                    <a:pt x="489966" y="486156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501390" y="2039111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489966" y="486156"/>
                  </a:moveTo>
                  <a:lnTo>
                    <a:pt x="473202" y="502920"/>
                  </a:lnTo>
                  <a:lnTo>
                    <a:pt x="0" y="16764"/>
                  </a:lnTo>
                  <a:lnTo>
                    <a:pt x="16764" y="0"/>
                  </a:lnTo>
                  <a:lnTo>
                    <a:pt x="489966" y="48615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531108" y="2013203"/>
              <a:ext cx="490220" cy="504190"/>
            </a:xfrm>
            <a:custGeom>
              <a:avLst/>
              <a:gdLst/>
              <a:ahLst/>
              <a:cxnLst/>
              <a:rect l="l" t="t" r="r" b="b"/>
              <a:pathLst>
                <a:path w="490220" h="504189">
                  <a:moveTo>
                    <a:pt x="16764" y="0"/>
                  </a:moveTo>
                  <a:lnTo>
                    <a:pt x="0" y="16764"/>
                  </a:lnTo>
                  <a:lnTo>
                    <a:pt x="473202" y="503682"/>
                  </a:lnTo>
                  <a:lnTo>
                    <a:pt x="489966" y="486918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31108" y="2013203"/>
              <a:ext cx="490220" cy="504190"/>
            </a:xfrm>
            <a:custGeom>
              <a:avLst/>
              <a:gdLst/>
              <a:ahLst/>
              <a:cxnLst/>
              <a:rect l="l" t="t" r="r" b="b"/>
              <a:pathLst>
                <a:path w="490220" h="504189">
                  <a:moveTo>
                    <a:pt x="489966" y="486918"/>
                  </a:moveTo>
                  <a:lnTo>
                    <a:pt x="473202" y="503682"/>
                  </a:lnTo>
                  <a:lnTo>
                    <a:pt x="0" y="16764"/>
                  </a:lnTo>
                  <a:lnTo>
                    <a:pt x="16764" y="0"/>
                  </a:lnTo>
                  <a:lnTo>
                    <a:pt x="489966" y="486918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58540" y="1988819"/>
              <a:ext cx="489584" cy="502284"/>
            </a:xfrm>
            <a:custGeom>
              <a:avLst/>
              <a:gdLst/>
              <a:ahLst/>
              <a:cxnLst/>
              <a:rect l="l" t="t" r="r" b="b"/>
              <a:pathLst>
                <a:path w="489585" h="502285">
                  <a:moveTo>
                    <a:pt x="16002" y="0"/>
                  </a:moveTo>
                  <a:lnTo>
                    <a:pt x="0" y="15240"/>
                  </a:lnTo>
                  <a:lnTo>
                    <a:pt x="473202" y="502158"/>
                  </a:lnTo>
                  <a:lnTo>
                    <a:pt x="489204" y="486156"/>
                  </a:lnTo>
                  <a:lnTo>
                    <a:pt x="16002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58540" y="1988819"/>
              <a:ext cx="489584" cy="502284"/>
            </a:xfrm>
            <a:custGeom>
              <a:avLst/>
              <a:gdLst/>
              <a:ahLst/>
              <a:cxnLst/>
              <a:rect l="l" t="t" r="r" b="b"/>
              <a:pathLst>
                <a:path w="489585" h="502285">
                  <a:moveTo>
                    <a:pt x="489204" y="486156"/>
                  </a:moveTo>
                  <a:lnTo>
                    <a:pt x="473202" y="502158"/>
                  </a:lnTo>
                  <a:lnTo>
                    <a:pt x="0" y="15240"/>
                  </a:lnTo>
                  <a:lnTo>
                    <a:pt x="16002" y="0"/>
                  </a:lnTo>
                  <a:lnTo>
                    <a:pt x="489204" y="48615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85972" y="1957577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16764" y="0"/>
                  </a:moveTo>
                  <a:lnTo>
                    <a:pt x="0" y="16764"/>
                  </a:lnTo>
                  <a:lnTo>
                    <a:pt x="473202" y="502920"/>
                  </a:lnTo>
                  <a:lnTo>
                    <a:pt x="489966" y="486918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585972" y="1957577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489966" y="486918"/>
                  </a:moveTo>
                  <a:lnTo>
                    <a:pt x="473202" y="502920"/>
                  </a:lnTo>
                  <a:lnTo>
                    <a:pt x="0" y="16764"/>
                  </a:lnTo>
                  <a:lnTo>
                    <a:pt x="16764" y="0"/>
                  </a:lnTo>
                  <a:lnTo>
                    <a:pt x="489966" y="486918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614928" y="1930907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16764" y="0"/>
                  </a:moveTo>
                  <a:lnTo>
                    <a:pt x="0" y="16002"/>
                  </a:lnTo>
                  <a:lnTo>
                    <a:pt x="473202" y="502920"/>
                  </a:lnTo>
                  <a:lnTo>
                    <a:pt x="489966" y="486156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614928" y="1930907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489966" y="486156"/>
                  </a:moveTo>
                  <a:lnTo>
                    <a:pt x="473202" y="502920"/>
                  </a:lnTo>
                  <a:lnTo>
                    <a:pt x="0" y="16002"/>
                  </a:lnTo>
                  <a:lnTo>
                    <a:pt x="16764" y="0"/>
                  </a:lnTo>
                  <a:lnTo>
                    <a:pt x="489966" y="48615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644646" y="1904237"/>
              <a:ext cx="489584" cy="502284"/>
            </a:xfrm>
            <a:custGeom>
              <a:avLst/>
              <a:gdLst/>
              <a:ahLst/>
              <a:cxnLst/>
              <a:rect l="l" t="t" r="r" b="b"/>
              <a:pathLst>
                <a:path w="489585" h="502285">
                  <a:moveTo>
                    <a:pt x="16764" y="0"/>
                  </a:moveTo>
                  <a:lnTo>
                    <a:pt x="0" y="16002"/>
                  </a:lnTo>
                  <a:lnTo>
                    <a:pt x="473202" y="502158"/>
                  </a:lnTo>
                  <a:lnTo>
                    <a:pt x="489204" y="486156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644646" y="1904237"/>
              <a:ext cx="489584" cy="502284"/>
            </a:xfrm>
            <a:custGeom>
              <a:avLst/>
              <a:gdLst/>
              <a:ahLst/>
              <a:cxnLst/>
              <a:rect l="l" t="t" r="r" b="b"/>
              <a:pathLst>
                <a:path w="489585" h="502285">
                  <a:moveTo>
                    <a:pt x="489204" y="486156"/>
                  </a:moveTo>
                  <a:lnTo>
                    <a:pt x="473202" y="502158"/>
                  </a:lnTo>
                  <a:lnTo>
                    <a:pt x="0" y="16002"/>
                  </a:lnTo>
                  <a:lnTo>
                    <a:pt x="16764" y="0"/>
                  </a:lnTo>
                  <a:lnTo>
                    <a:pt x="489204" y="48615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671316" y="1875281"/>
              <a:ext cx="489584" cy="502284"/>
            </a:xfrm>
            <a:custGeom>
              <a:avLst/>
              <a:gdLst/>
              <a:ahLst/>
              <a:cxnLst/>
              <a:rect l="l" t="t" r="r" b="b"/>
              <a:pathLst>
                <a:path w="489585" h="502285">
                  <a:moveTo>
                    <a:pt x="16002" y="0"/>
                  </a:moveTo>
                  <a:lnTo>
                    <a:pt x="0" y="16002"/>
                  </a:lnTo>
                  <a:lnTo>
                    <a:pt x="473202" y="502158"/>
                  </a:lnTo>
                  <a:lnTo>
                    <a:pt x="489204" y="486156"/>
                  </a:lnTo>
                  <a:lnTo>
                    <a:pt x="16002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671316" y="1875281"/>
              <a:ext cx="489584" cy="502284"/>
            </a:xfrm>
            <a:custGeom>
              <a:avLst/>
              <a:gdLst/>
              <a:ahLst/>
              <a:cxnLst/>
              <a:rect l="l" t="t" r="r" b="b"/>
              <a:pathLst>
                <a:path w="489585" h="502285">
                  <a:moveTo>
                    <a:pt x="489204" y="486156"/>
                  </a:moveTo>
                  <a:lnTo>
                    <a:pt x="473202" y="502158"/>
                  </a:lnTo>
                  <a:lnTo>
                    <a:pt x="0" y="16002"/>
                  </a:lnTo>
                  <a:lnTo>
                    <a:pt x="16002" y="0"/>
                  </a:lnTo>
                  <a:lnTo>
                    <a:pt x="489204" y="48615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700272" y="1850135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16764" y="0"/>
                  </a:moveTo>
                  <a:lnTo>
                    <a:pt x="0" y="16002"/>
                  </a:lnTo>
                  <a:lnTo>
                    <a:pt x="473202" y="502920"/>
                  </a:lnTo>
                  <a:lnTo>
                    <a:pt x="489966" y="486918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700272" y="1850135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489966" y="486918"/>
                  </a:moveTo>
                  <a:lnTo>
                    <a:pt x="473202" y="502920"/>
                  </a:lnTo>
                  <a:lnTo>
                    <a:pt x="0" y="16002"/>
                  </a:lnTo>
                  <a:lnTo>
                    <a:pt x="16764" y="0"/>
                  </a:lnTo>
                  <a:lnTo>
                    <a:pt x="489966" y="486918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729990" y="1821179"/>
              <a:ext cx="489584" cy="502284"/>
            </a:xfrm>
            <a:custGeom>
              <a:avLst/>
              <a:gdLst/>
              <a:ahLst/>
              <a:cxnLst/>
              <a:rect l="l" t="t" r="r" b="b"/>
              <a:pathLst>
                <a:path w="489585" h="502285">
                  <a:moveTo>
                    <a:pt x="16002" y="0"/>
                  </a:moveTo>
                  <a:lnTo>
                    <a:pt x="0" y="15240"/>
                  </a:lnTo>
                  <a:lnTo>
                    <a:pt x="473202" y="502158"/>
                  </a:lnTo>
                  <a:lnTo>
                    <a:pt x="489204" y="486156"/>
                  </a:lnTo>
                  <a:lnTo>
                    <a:pt x="16002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729990" y="1821179"/>
              <a:ext cx="489584" cy="502284"/>
            </a:xfrm>
            <a:custGeom>
              <a:avLst/>
              <a:gdLst/>
              <a:ahLst/>
              <a:cxnLst/>
              <a:rect l="l" t="t" r="r" b="b"/>
              <a:pathLst>
                <a:path w="489585" h="502285">
                  <a:moveTo>
                    <a:pt x="489204" y="486156"/>
                  </a:moveTo>
                  <a:lnTo>
                    <a:pt x="473202" y="502158"/>
                  </a:lnTo>
                  <a:lnTo>
                    <a:pt x="0" y="15240"/>
                  </a:lnTo>
                  <a:lnTo>
                    <a:pt x="16002" y="0"/>
                  </a:lnTo>
                  <a:lnTo>
                    <a:pt x="489204" y="48615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756660" y="1794509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16764" y="0"/>
                  </a:moveTo>
                  <a:lnTo>
                    <a:pt x="0" y="16002"/>
                  </a:lnTo>
                  <a:lnTo>
                    <a:pt x="473202" y="502920"/>
                  </a:lnTo>
                  <a:lnTo>
                    <a:pt x="489966" y="486918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756660" y="1794509"/>
              <a:ext cx="490220" cy="502920"/>
            </a:xfrm>
            <a:custGeom>
              <a:avLst/>
              <a:gdLst/>
              <a:ahLst/>
              <a:cxnLst/>
              <a:rect l="l" t="t" r="r" b="b"/>
              <a:pathLst>
                <a:path w="490220" h="502919">
                  <a:moveTo>
                    <a:pt x="489966" y="486918"/>
                  </a:moveTo>
                  <a:lnTo>
                    <a:pt x="473202" y="502920"/>
                  </a:lnTo>
                  <a:lnTo>
                    <a:pt x="0" y="16002"/>
                  </a:lnTo>
                  <a:lnTo>
                    <a:pt x="16764" y="0"/>
                  </a:lnTo>
                  <a:lnTo>
                    <a:pt x="489966" y="486918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447288" y="1793747"/>
              <a:ext cx="799465" cy="803910"/>
            </a:xfrm>
            <a:custGeom>
              <a:avLst/>
              <a:gdLst/>
              <a:ahLst/>
              <a:cxnLst/>
              <a:rect l="l" t="t" r="r" b="b"/>
              <a:pathLst>
                <a:path w="799464" h="803910">
                  <a:moveTo>
                    <a:pt x="799338" y="486918"/>
                  </a:moveTo>
                  <a:lnTo>
                    <a:pt x="473202" y="803910"/>
                  </a:lnTo>
                  <a:lnTo>
                    <a:pt x="0" y="316992"/>
                  </a:lnTo>
                  <a:lnTo>
                    <a:pt x="326136" y="0"/>
                  </a:lnTo>
                  <a:lnTo>
                    <a:pt x="799338" y="486918"/>
                  </a:lnTo>
                  <a:close/>
                </a:path>
              </a:pathLst>
            </a:custGeom>
            <a:ln w="149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198370" y="1792223"/>
              <a:ext cx="500380" cy="488950"/>
            </a:xfrm>
            <a:custGeom>
              <a:avLst/>
              <a:gdLst/>
              <a:ahLst/>
              <a:cxnLst/>
              <a:rect l="l" t="t" r="r" b="b"/>
              <a:pathLst>
                <a:path w="500380" h="488950">
                  <a:moveTo>
                    <a:pt x="467868" y="0"/>
                  </a:moveTo>
                  <a:lnTo>
                    <a:pt x="0" y="455676"/>
                  </a:lnTo>
                  <a:lnTo>
                    <a:pt x="32004" y="488442"/>
                  </a:lnTo>
                  <a:lnTo>
                    <a:pt x="499872" y="32766"/>
                  </a:lnTo>
                  <a:lnTo>
                    <a:pt x="467868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198370" y="1792223"/>
              <a:ext cx="500380" cy="488950"/>
            </a:xfrm>
            <a:custGeom>
              <a:avLst/>
              <a:gdLst/>
              <a:ahLst/>
              <a:cxnLst/>
              <a:rect l="l" t="t" r="r" b="b"/>
              <a:pathLst>
                <a:path w="500380" h="488950">
                  <a:moveTo>
                    <a:pt x="0" y="455676"/>
                  </a:moveTo>
                  <a:lnTo>
                    <a:pt x="32004" y="488442"/>
                  </a:lnTo>
                  <a:lnTo>
                    <a:pt x="499872" y="32766"/>
                  </a:lnTo>
                  <a:lnTo>
                    <a:pt x="467868" y="0"/>
                  </a:lnTo>
                  <a:lnTo>
                    <a:pt x="0" y="45567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255520" y="1852421"/>
              <a:ext cx="499109" cy="487680"/>
            </a:xfrm>
            <a:custGeom>
              <a:avLst/>
              <a:gdLst/>
              <a:ahLst/>
              <a:cxnLst/>
              <a:rect l="l" t="t" r="r" b="b"/>
              <a:pathLst>
                <a:path w="499110" h="487680">
                  <a:moveTo>
                    <a:pt x="467868" y="0"/>
                  </a:moveTo>
                  <a:lnTo>
                    <a:pt x="0" y="455676"/>
                  </a:lnTo>
                  <a:lnTo>
                    <a:pt x="31242" y="487680"/>
                  </a:lnTo>
                  <a:lnTo>
                    <a:pt x="499110" y="32004"/>
                  </a:lnTo>
                  <a:lnTo>
                    <a:pt x="467868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255520" y="1852421"/>
              <a:ext cx="499109" cy="487680"/>
            </a:xfrm>
            <a:custGeom>
              <a:avLst/>
              <a:gdLst/>
              <a:ahLst/>
              <a:cxnLst/>
              <a:rect l="l" t="t" r="r" b="b"/>
              <a:pathLst>
                <a:path w="499110" h="487680">
                  <a:moveTo>
                    <a:pt x="0" y="455676"/>
                  </a:moveTo>
                  <a:lnTo>
                    <a:pt x="31242" y="487680"/>
                  </a:lnTo>
                  <a:lnTo>
                    <a:pt x="499110" y="32004"/>
                  </a:lnTo>
                  <a:lnTo>
                    <a:pt x="467868" y="0"/>
                  </a:lnTo>
                  <a:lnTo>
                    <a:pt x="0" y="45567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316480" y="1916429"/>
              <a:ext cx="499109" cy="487680"/>
            </a:xfrm>
            <a:custGeom>
              <a:avLst/>
              <a:gdLst/>
              <a:ahLst/>
              <a:cxnLst/>
              <a:rect l="l" t="t" r="r" b="b"/>
              <a:pathLst>
                <a:path w="499110" h="487680">
                  <a:moveTo>
                    <a:pt x="467868" y="0"/>
                  </a:moveTo>
                  <a:lnTo>
                    <a:pt x="0" y="455676"/>
                  </a:lnTo>
                  <a:lnTo>
                    <a:pt x="31242" y="487680"/>
                  </a:lnTo>
                  <a:lnTo>
                    <a:pt x="499110" y="32004"/>
                  </a:lnTo>
                  <a:lnTo>
                    <a:pt x="467868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316480" y="1916429"/>
              <a:ext cx="499109" cy="487680"/>
            </a:xfrm>
            <a:custGeom>
              <a:avLst/>
              <a:gdLst/>
              <a:ahLst/>
              <a:cxnLst/>
              <a:rect l="l" t="t" r="r" b="b"/>
              <a:pathLst>
                <a:path w="499110" h="487680">
                  <a:moveTo>
                    <a:pt x="0" y="455676"/>
                  </a:moveTo>
                  <a:lnTo>
                    <a:pt x="31242" y="487680"/>
                  </a:lnTo>
                  <a:lnTo>
                    <a:pt x="499110" y="32004"/>
                  </a:lnTo>
                  <a:lnTo>
                    <a:pt x="467868" y="0"/>
                  </a:lnTo>
                  <a:lnTo>
                    <a:pt x="0" y="45567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376678" y="1974341"/>
              <a:ext cx="500380" cy="488950"/>
            </a:xfrm>
            <a:custGeom>
              <a:avLst/>
              <a:gdLst/>
              <a:ahLst/>
              <a:cxnLst/>
              <a:rect l="l" t="t" r="r" b="b"/>
              <a:pathLst>
                <a:path w="500380" h="488950">
                  <a:moveTo>
                    <a:pt x="467868" y="0"/>
                  </a:moveTo>
                  <a:lnTo>
                    <a:pt x="0" y="455676"/>
                  </a:lnTo>
                  <a:lnTo>
                    <a:pt x="31242" y="488442"/>
                  </a:lnTo>
                  <a:lnTo>
                    <a:pt x="499872" y="32766"/>
                  </a:lnTo>
                  <a:lnTo>
                    <a:pt x="467868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376678" y="1974341"/>
              <a:ext cx="500380" cy="488950"/>
            </a:xfrm>
            <a:custGeom>
              <a:avLst/>
              <a:gdLst/>
              <a:ahLst/>
              <a:cxnLst/>
              <a:rect l="l" t="t" r="r" b="b"/>
              <a:pathLst>
                <a:path w="500380" h="488950">
                  <a:moveTo>
                    <a:pt x="0" y="455676"/>
                  </a:moveTo>
                  <a:lnTo>
                    <a:pt x="31242" y="488442"/>
                  </a:lnTo>
                  <a:lnTo>
                    <a:pt x="499872" y="32766"/>
                  </a:lnTo>
                  <a:lnTo>
                    <a:pt x="467868" y="0"/>
                  </a:lnTo>
                  <a:lnTo>
                    <a:pt x="0" y="455676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36114" y="2038349"/>
              <a:ext cx="500380" cy="488950"/>
            </a:xfrm>
            <a:custGeom>
              <a:avLst/>
              <a:gdLst/>
              <a:ahLst/>
              <a:cxnLst/>
              <a:rect l="l" t="t" r="r" b="b"/>
              <a:pathLst>
                <a:path w="500380" h="488950">
                  <a:moveTo>
                    <a:pt x="468630" y="0"/>
                  </a:moveTo>
                  <a:lnTo>
                    <a:pt x="0" y="456438"/>
                  </a:lnTo>
                  <a:lnTo>
                    <a:pt x="32004" y="488442"/>
                  </a:lnTo>
                  <a:lnTo>
                    <a:pt x="499872" y="32766"/>
                  </a:lnTo>
                  <a:lnTo>
                    <a:pt x="468630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436114" y="2038349"/>
              <a:ext cx="500380" cy="488950"/>
            </a:xfrm>
            <a:custGeom>
              <a:avLst/>
              <a:gdLst/>
              <a:ahLst/>
              <a:cxnLst/>
              <a:rect l="l" t="t" r="r" b="b"/>
              <a:pathLst>
                <a:path w="500380" h="488950">
                  <a:moveTo>
                    <a:pt x="0" y="456438"/>
                  </a:moveTo>
                  <a:lnTo>
                    <a:pt x="32004" y="488442"/>
                  </a:lnTo>
                  <a:lnTo>
                    <a:pt x="499872" y="32766"/>
                  </a:lnTo>
                  <a:lnTo>
                    <a:pt x="468630" y="0"/>
                  </a:lnTo>
                  <a:lnTo>
                    <a:pt x="0" y="456438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496312" y="2099309"/>
              <a:ext cx="500380" cy="488950"/>
            </a:xfrm>
            <a:custGeom>
              <a:avLst/>
              <a:gdLst/>
              <a:ahLst/>
              <a:cxnLst/>
              <a:rect l="l" t="t" r="r" b="b"/>
              <a:pathLst>
                <a:path w="500380" h="488950">
                  <a:moveTo>
                    <a:pt x="467868" y="0"/>
                  </a:moveTo>
                  <a:lnTo>
                    <a:pt x="0" y="456438"/>
                  </a:lnTo>
                  <a:lnTo>
                    <a:pt x="32004" y="488442"/>
                  </a:lnTo>
                  <a:lnTo>
                    <a:pt x="499872" y="32766"/>
                  </a:lnTo>
                  <a:lnTo>
                    <a:pt x="467868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496312" y="2099309"/>
              <a:ext cx="500380" cy="488950"/>
            </a:xfrm>
            <a:custGeom>
              <a:avLst/>
              <a:gdLst/>
              <a:ahLst/>
              <a:cxnLst/>
              <a:rect l="l" t="t" r="r" b="b"/>
              <a:pathLst>
                <a:path w="500380" h="488950">
                  <a:moveTo>
                    <a:pt x="0" y="456438"/>
                  </a:moveTo>
                  <a:lnTo>
                    <a:pt x="32004" y="488442"/>
                  </a:lnTo>
                  <a:lnTo>
                    <a:pt x="499872" y="32766"/>
                  </a:lnTo>
                  <a:lnTo>
                    <a:pt x="467868" y="0"/>
                  </a:lnTo>
                  <a:lnTo>
                    <a:pt x="0" y="456438"/>
                  </a:lnTo>
                  <a:close/>
                </a:path>
              </a:pathLst>
            </a:custGeom>
            <a:ln w="59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197608" y="1792223"/>
              <a:ext cx="798830" cy="795020"/>
            </a:xfrm>
            <a:custGeom>
              <a:avLst/>
              <a:gdLst/>
              <a:ahLst/>
              <a:cxnLst/>
              <a:rect l="l" t="t" r="r" b="b"/>
              <a:pathLst>
                <a:path w="798830" h="795019">
                  <a:moveTo>
                    <a:pt x="0" y="455676"/>
                  </a:moveTo>
                  <a:lnTo>
                    <a:pt x="330708" y="794766"/>
                  </a:lnTo>
                  <a:lnTo>
                    <a:pt x="798576" y="339090"/>
                  </a:lnTo>
                  <a:lnTo>
                    <a:pt x="468630" y="0"/>
                  </a:lnTo>
                  <a:lnTo>
                    <a:pt x="0" y="455676"/>
                  </a:lnTo>
                  <a:close/>
                </a:path>
              </a:pathLst>
            </a:custGeom>
            <a:ln w="149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2290064" y="1090056"/>
            <a:ext cx="86360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050542" y="1268729"/>
            <a:ext cx="249554" cy="200025"/>
          </a:xfrm>
          <a:custGeom>
            <a:avLst/>
            <a:gdLst/>
            <a:ahLst/>
            <a:cxnLst/>
            <a:rect l="l" t="t" r="r" b="b"/>
            <a:pathLst>
              <a:path w="249555" h="200025">
                <a:moveTo>
                  <a:pt x="249174" y="0"/>
                </a:moveTo>
                <a:lnTo>
                  <a:pt x="0" y="199644"/>
                </a:lnTo>
              </a:path>
            </a:pathLst>
          </a:custGeom>
          <a:ln w="89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2451607" y="2771790"/>
            <a:ext cx="86360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2164080" y="1375409"/>
            <a:ext cx="1137920" cy="1575435"/>
          </a:xfrm>
          <a:custGeom>
            <a:avLst/>
            <a:gdLst/>
            <a:ahLst/>
            <a:cxnLst/>
            <a:rect l="l" t="t" r="r" b="b"/>
            <a:pathLst>
              <a:path w="1137920" h="1575435">
                <a:moveTo>
                  <a:pt x="280416" y="1498092"/>
                </a:moveTo>
                <a:lnTo>
                  <a:pt x="0" y="1575054"/>
                </a:lnTo>
              </a:path>
              <a:path w="1137920" h="1575435">
                <a:moveTo>
                  <a:pt x="685800" y="1107186"/>
                </a:moveTo>
                <a:lnTo>
                  <a:pt x="516636" y="1027938"/>
                </a:lnTo>
              </a:path>
              <a:path w="1137920" h="1575435">
                <a:moveTo>
                  <a:pt x="1048512" y="79248"/>
                </a:moveTo>
                <a:lnTo>
                  <a:pt x="1137666" y="0"/>
                </a:lnTo>
              </a:path>
            </a:pathLst>
          </a:custGeom>
          <a:ln w="89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3279140" y="1198260"/>
            <a:ext cx="86360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3544061" y="2279903"/>
            <a:ext cx="89535" cy="79375"/>
          </a:xfrm>
          <a:custGeom>
            <a:avLst/>
            <a:gdLst/>
            <a:ahLst/>
            <a:cxnLst/>
            <a:rect l="l" t="t" r="r" b="b"/>
            <a:pathLst>
              <a:path w="89535" h="79375">
                <a:moveTo>
                  <a:pt x="0" y="79248"/>
                </a:moveTo>
                <a:lnTo>
                  <a:pt x="89154" y="0"/>
                </a:lnTo>
              </a:path>
            </a:pathLst>
          </a:custGeom>
          <a:ln w="89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2855467" y="2265060"/>
            <a:ext cx="688975" cy="287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5315">
              <a:lnSpc>
                <a:spcPts val="1025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5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25"/>
              </a:lnSpc>
            </a:pPr>
            <a:r>
              <a:rPr sz="950" i="1" dirty="0">
                <a:latin typeface="Times New Roman"/>
                <a:cs typeface="Times New Roman"/>
              </a:rPr>
              <a:t>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040123" y="2807969"/>
            <a:ext cx="89535" cy="79375"/>
          </a:xfrm>
          <a:custGeom>
            <a:avLst/>
            <a:gdLst/>
            <a:ahLst/>
            <a:cxnLst/>
            <a:rect l="l" t="t" r="r" b="b"/>
            <a:pathLst>
              <a:path w="89535" h="79375">
                <a:moveTo>
                  <a:pt x="0" y="79248"/>
                </a:moveTo>
                <a:lnTo>
                  <a:pt x="89154" y="0"/>
                </a:lnTo>
              </a:path>
            </a:pathLst>
          </a:custGeom>
          <a:ln w="89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3952747" y="2796936"/>
            <a:ext cx="86360" cy="170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50" i="1" dirty="0"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4845237" y="922464"/>
            <a:ext cx="1443355" cy="2084070"/>
            <a:chOff x="4845237" y="922464"/>
            <a:chExt cx="1443355" cy="2084070"/>
          </a:xfrm>
        </p:grpSpPr>
        <p:pic>
          <p:nvPicPr>
            <p:cNvPr id="75" name="object 7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62144" y="930405"/>
              <a:ext cx="451867" cy="943352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4962142" y="930401"/>
              <a:ext cx="452120" cy="943610"/>
            </a:xfrm>
            <a:custGeom>
              <a:avLst/>
              <a:gdLst/>
              <a:ahLst/>
              <a:cxnLst/>
              <a:rect l="l" t="t" r="r" b="b"/>
              <a:pathLst>
                <a:path w="452120" h="943610">
                  <a:moveTo>
                    <a:pt x="451867" y="0"/>
                  </a:moveTo>
                  <a:lnTo>
                    <a:pt x="0" y="0"/>
                  </a:lnTo>
                  <a:lnTo>
                    <a:pt x="0" y="943352"/>
                  </a:lnTo>
                  <a:lnTo>
                    <a:pt x="451867" y="943352"/>
                  </a:lnTo>
                  <a:lnTo>
                    <a:pt x="451867" y="0"/>
                  </a:lnTo>
                  <a:close/>
                </a:path>
              </a:pathLst>
            </a:custGeom>
            <a:ln w="152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051298" y="2011679"/>
              <a:ext cx="277368" cy="67309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4970526" y="1873757"/>
              <a:ext cx="438150" cy="294640"/>
            </a:xfrm>
            <a:custGeom>
              <a:avLst/>
              <a:gdLst/>
              <a:ahLst/>
              <a:cxnLst/>
              <a:rect l="l" t="t" r="r" b="b"/>
              <a:pathLst>
                <a:path w="438150" h="294639">
                  <a:moveTo>
                    <a:pt x="0" y="0"/>
                  </a:moveTo>
                  <a:lnTo>
                    <a:pt x="171450" y="294132"/>
                  </a:lnTo>
                  <a:lnTo>
                    <a:pt x="267462" y="294132"/>
                  </a:lnTo>
                  <a:lnTo>
                    <a:pt x="438150" y="0"/>
                  </a:lnTo>
                  <a:lnTo>
                    <a:pt x="0" y="0"/>
                  </a:lnTo>
                  <a:close/>
                </a:path>
              </a:pathLst>
            </a:custGeom>
            <a:ln w="152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853178" y="2831594"/>
              <a:ext cx="663704" cy="166875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4853175" y="2831591"/>
              <a:ext cx="664210" cy="167005"/>
            </a:xfrm>
            <a:custGeom>
              <a:avLst/>
              <a:gdLst/>
              <a:ahLst/>
              <a:cxnLst/>
              <a:rect l="l" t="t" r="r" b="b"/>
              <a:pathLst>
                <a:path w="664210" h="167005">
                  <a:moveTo>
                    <a:pt x="663704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663704" y="166875"/>
                  </a:lnTo>
                  <a:lnTo>
                    <a:pt x="663704" y="0"/>
                  </a:lnTo>
                  <a:close/>
                </a:path>
              </a:pathLst>
            </a:custGeom>
            <a:ln w="152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881372" y="2161031"/>
              <a:ext cx="612775" cy="670560"/>
            </a:xfrm>
            <a:custGeom>
              <a:avLst/>
              <a:gdLst/>
              <a:ahLst/>
              <a:cxnLst/>
              <a:rect l="l" t="t" r="r" b="b"/>
              <a:pathLst>
                <a:path w="612775" h="670560">
                  <a:moveTo>
                    <a:pt x="265938" y="5334"/>
                  </a:moveTo>
                  <a:lnTo>
                    <a:pt x="264414" y="2286"/>
                  </a:lnTo>
                  <a:lnTo>
                    <a:pt x="261366" y="762"/>
                  </a:lnTo>
                  <a:lnTo>
                    <a:pt x="258318" y="0"/>
                  </a:lnTo>
                  <a:lnTo>
                    <a:pt x="254508" y="1524"/>
                  </a:lnTo>
                  <a:lnTo>
                    <a:pt x="252984" y="4572"/>
                  </a:lnTo>
                  <a:lnTo>
                    <a:pt x="25552" y="589597"/>
                  </a:lnTo>
                  <a:lnTo>
                    <a:pt x="22098" y="548640"/>
                  </a:lnTo>
                  <a:lnTo>
                    <a:pt x="0" y="670560"/>
                  </a:lnTo>
                  <a:lnTo>
                    <a:pt x="39154" y="609600"/>
                  </a:lnTo>
                  <a:lnTo>
                    <a:pt x="67056" y="566166"/>
                  </a:lnTo>
                  <a:lnTo>
                    <a:pt x="37439" y="592988"/>
                  </a:lnTo>
                  <a:lnTo>
                    <a:pt x="264414" y="9144"/>
                  </a:lnTo>
                  <a:lnTo>
                    <a:pt x="265938" y="5334"/>
                  </a:lnTo>
                  <a:close/>
                </a:path>
                <a:path w="612775" h="670560">
                  <a:moveTo>
                    <a:pt x="302514" y="3810"/>
                  </a:moveTo>
                  <a:lnTo>
                    <a:pt x="300228" y="762"/>
                  </a:lnTo>
                  <a:lnTo>
                    <a:pt x="296418" y="762"/>
                  </a:lnTo>
                  <a:lnTo>
                    <a:pt x="293370" y="0"/>
                  </a:lnTo>
                  <a:lnTo>
                    <a:pt x="291401" y="1968"/>
                  </a:lnTo>
                  <a:lnTo>
                    <a:pt x="291084" y="1524"/>
                  </a:lnTo>
                  <a:lnTo>
                    <a:pt x="288036" y="762"/>
                  </a:lnTo>
                  <a:lnTo>
                    <a:pt x="284226" y="0"/>
                  </a:lnTo>
                  <a:lnTo>
                    <a:pt x="281178" y="2286"/>
                  </a:lnTo>
                  <a:lnTo>
                    <a:pt x="280416" y="5334"/>
                  </a:lnTo>
                  <a:lnTo>
                    <a:pt x="149059" y="585965"/>
                  </a:lnTo>
                  <a:lnTo>
                    <a:pt x="139446" y="546354"/>
                  </a:lnTo>
                  <a:lnTo>
                    <a:pt x="139026" y="563054"/>
                  </a:lnTo>
                  <a:lnTo>
                    <a:pt x="113550" y="591185"/>
                  </a:lnTo>
                  <a:lnTo>
                    <a:pt x="278892" y="8382"/>
                  </a:lnTo>
                  <a:lnTo>
                    <a:pt x="279654" y="5334"/>
                  </a:lnTo>
                  <a:lnTo>
                    <a:pt x="278130" y="1524"/>
                  </a:lnTo>
                  <a:lnTo>
                    <a:pt x="275082" y="762"/>
                  </a:lnTo>
                  <a:lnTo>
                    <a:pt x="271272" y="0"/>
                  </a:lnTo>
                  <a:lnTo>
                    <a:pt x="268224" y="1524"/>
                  </a:lnTo>
                  <a:lnTo>
                    <a:pt x="267462" y="5334"/>
                  </a:lnTo>
                  <a:lnTo>
                    <a:pt x="102450" y="586968"/>
                  </a:lnTo>
                  <a:lnTo>
                    <a:pt x="94488" y="547116"/>
                  </a:lnTo>
                  <a:lnTo>
                    <a:pt x="85344" y="670560"/>
                  </a:lnTo>
                  <a:lnTo>
                    <a:pt x="117614" y="607314"/>
                  </a:lnTo>
                  <a:lnTo>
                    <a:pt x="138976" y="565467"/>
                  </a:lnTo>
                  <a:lnTo>
                    <a:pt x="136398" y="670560"/>
                  </a:lnTo>
                  <a:lnTo>
                    <a:pt x="164744" y="606552"/>
                  </a:lnTo>
                  <a:lnTo>
                    <a:pt x="186690" y="557022"/>
                  </a:lnTo>
                  <a:lnTo>
                    <a:pt x="161112" y="588848"/>
                  </a:lnTo>
                  <a:lnTo>
                    <a:pt x="288709" y="24815"/>
                  </a:lnTo>
                  <a:lnTo>
                    <a:pt x="252272" y="453402"/>
                  </a:lnTo>
                  <a:lnTo>
                    <a:pt x="252272" y="597420"/>
                  </a:lnTo>
                  <a:lnTo>
                    <a:pt x="252222" y="601980"/>
                  </a:lnTo>
                  <a:lnTo>
                    <a:pt x="252222" y="598170"/>
                  </a:lnTo>
                  <a:lnTo>
                    <a:pt x="252272" y="597420"/>
                  </a:lnTo>
                  <a:lnTo>
                    <a:pt x="252272" y="453402"/>
                  </a:lnTo>
                  <a:lnTo>
                    <a:pt x="241071" y="585152"/>
                  </a:lnTo>
                  <a:lnTo>
                    <a:pt x="226314" y="547116"/>
                  </a:lnTo>
                  <a:lnTo>
                    <a:pt x="240030" y="670560"/>
                  </a:lnTo>
                  <a:lnTo>
                    <a:pt x="259575" y="604266"/>
                  </a:lnTo>
                  <a:lnTo>
                    <a:pt x="275082" y="551688"/>
                  </a:lnTo>
                  <a:lnTo>
                    <a:pt x="253174" y="586841"/>
                  </a:lnTo>
                  <a:lnTo>
                    <a:pt x="302514" y="6858"/>
                  </a:lnTo>
                  <a:lnTo>
                    <a:pt x="302514" y="3810"/>
                  </a:lnTo>
                  <a:close/>
                </a:path>
                <a:path w="612775" h="670560">
                  <a:moveTo>
                    <a:pt x="390906" y="547116"/>
                  </a:moveTo>
                  <a:lnTo>
                    <a:pt x="375412" y="585558"/>
                  </a:lnTo>
                  <a:lnTo>
                    <a:pt x="326199" y="6858"/>
                  </a:lnTo>
                  <a:lnTo>
                    <a:pt x="326136" y="3048"/>
                  </a:lnTo>
                  <a:lnTo>
                    <a:pt x="323088" y="0"/>
                  </a:lnTo>
                  <a:lnTo>
                    <a:pt x="319278" y="762"/>
                  </a:lnTo>
                  <a:lnTo>
                    <a:pt x="316230" y="762"/>
                  </a:lnTo>
                  <a:lnTo>
                    <a:pt x="315404" y="1866"/>
                  </a:lnTo>
                  <a:lnTo>
                    <a:pt x="313944" y="762"/>
                  </a:lnTo>
                  <a:lnTo>
                    <a:pt x="307848" y="762"/>
                  </a:lnTo>
                  <a:lnTo>
                    <a:pt x="304800" y="3048"/>
                  </a:lnTo>
                  <a:lnTo>
                    <a:pt x="304800" y="585216"/>
                  </a:lnTo>
                  <a:lnTo>
                    <a:pt x="286512" y="548640"/>
                  </a:lnTo>
                  <a:lnTo>
                    <a:pt x="310896" y="670560"/>
                  </a:lnTo>
                  <a:lnTo>
                    <a:pt x="324307" y="603504"/>
                  </a:lnTo>
                  <a:lnTo>
                    <a:pt x="335280" y="548640"/>
                  </a:lnTo>
                  <a:lnTo>
                    <a:pt x="316992" y="585216"/>
                  </a:lnTo>
                  <a:lnTo>
                    <a:pt x="316992" y="42710"/>
                  </a:lnTo>
                  <a:lnTo>
                    <a:pt x="363232" y="586486"/>
                  </a:lnTo>
                  <a:lnTo>
                    <a:pt x="342138" y="551688"/>
                  </a:lnTo>
                  <a:lnTo>
                    <a:pt x="377190" y="670560"/>
                  </a:lnTo>
                  <a:lnTo>
                    <a:pt x="384556" y="604266"/>
                  </a:lnTo>
                  <a:lnTo>
                    <a:pt x="390906" y="547116"/>
                  </a:lnTo>
                  <a:close/>
                </a:path>
                <a:path w="612775" h="670560">
                  <a:moveTo>
                    <a:pt x="536448" y="670560"/>
                  </a:moveTo>
                  <a:lnTo>
                    <a:pt x="531761" y="607314"/>
                  </a:lnTo>
                  <a:lnTo>
                    <a:pt x="527304" y="547116"/>
                  </a:lnTo>
                  <a:lnTo>
                    <a:pt x="519328" y="586968"/>
                  </a:lnTo>
                  <a:lnTo>
                    <a:pt x="354330" y="5334"/>
                  </a:lnTo>
                  <a:lnTo>
                    <a:pt x="352806" y="1524"/>
                  </a:lnTo>
                  <a:lnTo>
                    <a:pt x="349758" y="0"/>
                  </a:lnTo>
                  <a:lnTo>
                    <a:pt x="346710" y="762"/>
                  </a:lnTo>
                  <a:lnTo>
                    <a:pt x="342900" y="1524"/>
                  </a:lnTo>
                  <a:lnTo>
                    <a:pt x="342836" y="1676"/>
                  </a:lnTo>
                  <a:lnTo>
                    <a:pt x="340614" y="0"/>
                  </a:lnTo>
                  <a:lnTo>
                    <a:pt x="337566" y="762"/>
                  </a:lnTo>
                  <a:lnTo>
                    <a:pt x="333756" y="1524"/>
                  </a:lnTo>
                  <a:lnTo>
                    <a:pt x="331470" y="4572"/>
                  </a:lnTo>
                  <a:lnTo>
                    <a:pt x="332232" y="7620"/>
                  </a:lnTo>
                  <a:lnTo>
                    <a:pt x="440778" y="589292"/>
                  </a:lnTo>
                  <a:lnTo>
                    <a:pt x="415290" y="555498"/>
                  </a:lnTo>
                  <a:lnTo>
                    <a:pt x="461772" y="670560"/>
                  </a:lnTo>
                  <a:lnTo>
                    <a:pt x="462559" y="605790"/>
                  </a:lnTo>
                  <a:lnTo>
                    <a:pt x="463296" y="546354"/>
                  </a:lnTo>
                  <a:lnTo>
                    <a:pt x="451853" y="585800"/>
                  </a:lnTo>
                  <a:lnTo>
                    <a:pt x="350266" y="36918"/>
                  </a:lnTo>
                  <a:lnTo>
                    <a:pt x="508215" y="591172"/>
                  </a:lnTo>
                  <a:lnTo>
                    <a:pt x="480060" y="560070"/>
                  </a:lnTo>
                  <a:lnTo>
                    <a:pt x="536448" y="670560"/>
                  </a:lnTo>
                  <a:close/>
                </a:path>
                <a:path w="612775" h="670560">
                  <a:moveTo>
                    <a:pt x="612648" y="670560"/>
                  </a:moveTo>
                  <a:lnTo>
                    <a:pt x="602678" y="608838"/>
                  </a:lnTo>
                  <a:lnTo>
                    <a:pt x="592836" y="547878"/>
                  </a:lnTo>
                  <a:lnTo>
                    <a:pt x="588733" y="589394"/>
                  </a:lnTo>
                  <a:lnTo>
                    <a:pt x="372618" y="4572"/>
                  </a:lnTo>
                  <a:lnTo>
                    <a:pt x="371856" y="1524"/>
                  </a:lnTo>
                  <a:lnTo>
                    <a:pt x="368046" y="0"/>
                  </a:lnTo>
                  <a:lnTo>
                    <a:pt x="364998" y="762"/>
                  </a:lnTo>
                  <a:lnTo>
                    <a:pt x="361950" y="2286"/>
                  </a:lnTo>
                  <a:lnTo>
                    <a:pt x="360426" y="5334"/>
                  </a:lnTo>
                  <a:lnTo>
                    <a:pt x="361188" y="8382"/>
                  </a:lnTo>
                  <a:lnTo>
                    <a:pt x="576948" y="592239"/>
                  </a:lnTo>
                  <a:lnTo>
                    <a:pt x="547116" y="564642"/>
                  </a:lnTo>
                  <a:lnTo>
                    <a:pt x="612648" y="6705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672327" y="1414271"/>
              <a:ext cx="609600" cy="556259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5673090" y="1415033"/>
              <a:ext cx="607695" cy="554355"/>
            </a:xfrm>
            <a:custGeom>
              <a:avLst/>
              <a:gdLst/>
              <a:ahLst/>
              <a:cxnLst/>
              <a:rect l="l" t="t" r="r" b="b"/>
              <a:pathLst>
                <a:path w="607695" h="554355">
                  <a:moveTo>
                    <a:pt x="384048" y="544830"/>
                  </a:moveTo>
                  <a:lnTo>
                    <a:pt x="405467" y="553914"/>
                  </a:lnTo>
                  <a:lnTo>
                    <a:pt x="427958" y="554069"/>
                  </a:lnTo>
                  <a:lnTo>
                    <a:pt x="448877" y="545794"/>
                  </a:lnTo>
                  <a:lnTo>
                    <a:pt x="465582" y="529590"/>
                  </a:lnTo>
                  <a:lnTo>
                    <a:pt x="598170" y="334518"/>
                  </a:lnTo>
                  <a:lnTo>
                    <a:pt x="607242" y="313098"/>
                  </a:lnTo>
                  <a:lnTo>
                    <a:pt x="607314" y="290607"/>
                  </a:lnTo>
                  <a:lnTo>
                    <a:pt x="598812" y="269688"/>
                  </a:lnTo>
                  <a:lnTo>
                    <a:pt x="582168" y="252984"/>
                  </a:lnTo>
                  <a:lnTo>
                    <a:pt x="223266" y="9144"/>
                  </a:lnTo>
                  <a:lnTo>
                    <a:pt x="201846" y="71"/>
                  </a:lnTo>
                  <a:lnTo>
                    <a:pt x="179355" y="0"/>
                  </a:lnTo>
                  <a:lnTo>
                    <a:pt x="158436" y="8501"/>
                  </a:lnTo>
                  <a:lnTo>
                    <a:pt x="141732" y="25146"/>
                  </a:lnTo>
                  <a:lnTo>
                    <a:pt x="9144" y="219456"/>
                  </a:lnTo>
                  <a:lnTo>
                    <a:pt x="71" y="240875"/>
                  </a:lnTo>
                  <a:lnTo>
                    <a:pt x="0" y="263366"/>
                  </a:lnTo>
                  <a:lnTo>
                    <a:pt x="8501" y="284285"/>
                  </a:lnTo>
                  <a:lnTo>
                    <a:pt x="25146" y="300990"/>
                  </a:lnTo>
                  <a:lnTo>
                    <a:pt x="384048" y="544830"/>
                  </a:lnTo>
                  <a:close/>
                </a:path>
              </a:pathLst>
            </a:custGeom>
            <a:ln w="152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756148" y="1721357"/>
              <a:ext cx="252729" cy="194310"/>
            </a:xfrm>
            <a:custGeom>
              <a:avLst/>
              <a:gdLst/>
              <a:ahLst/>
              <a:cxnLst/>
              <a:rect l="l" t="t" r="r" b="b"/>
              <a:pathLst>
                <a:path w="252729" h="194310">
                  <a:moveTo>
                    <a:pt x="27432" y="0"/>
                  </a:moveTo>
                  <a:lnTo>
                    <a:pt x="0" y="39624"/>
                  </a:lnTo>
                  <a:lnTo>
                    <a:pt x="224790" y="194310"/>
                  </a:lnTo>
                  <a:lnTo>
                    <a:pt x="252222" y="154686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756148" y="1721357"/>
              <a:ext cx="252729" cy="194310"/>
            </a:xfrm>
            <a:custGeom>
              <a:avLst/>
              <a:gdLst/>
              <a:ahLst/>
              <a:cxnLst/>
              <a:rect l="l" t="t" r="r" b="b"/>
              <a:pathLst>
                <a:path w="252729" h="194310">
                  <a:moveTo>
                    <a:pt x="224790" y="194310"/>
                  </a:moveTo>
                  <a:lnTo>
                    <a:pt x="252222" y="154686"/>
                  </a:lnTo>
                  <a:lnTo>
                    <a:pt x="27432" y="0"/>
                  </a:lnTo>
                  <a:lnTo>
                    <a:pt x="0" y="39624"/>
                  </a:lnTo>
                  <a:lnTo>
                    <a:pt x="224790" y="194310"/>
                  </a:lnTo>
                  <a:close/>
                </a:path>
              </a:pathLst>
            </a:custGeom>
            <a:ln w="91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5501894" y="1055112"/>
            <a:ext cx="87630" cy="1733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10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258561" y="1236725"/>
            <a:ext cx="254000" cy="203835"/>
          </a:xfrm>
          <a:custGeom>
            <a:avLst/>
            <a:gdLst/>
            <a:ahLst/>
            <a:cxnLst/>
            <a:rect l="l" t="t" r="r" b="b"/>
            <a:pathLst>
              <a:path w="254000" h="203834">
                <a:moveTo>
                  <a:pt x="253746" y="0"/>
                </a:moveTo>
                <a:lnTo>
                  <a:pt x="0" y="203454"/>
                </a:lnTo>
              </a:path>
            </a:pathLst>
          </a:custGeom>
          <a:ln w="9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5666485" y="2767325"/>
            <a:ext cx="87630" cy="1733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10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5374385" y="1408937"/>
            <a:ext cx="772795" cy="1539240"/>
          </a:xfrm>
          <a:custGeom>
            <a:avLst/>
            <a:gdLst/>
            <a:ahLst/>
            <a:cxnLst/>
            <a:rect l="l" t="t" r="r" b="b"/>
            <a:pathLst>
              <a:path w="772795" h="1539239">
                <a:moveTo>
                  <a:pt x="285750" y="1461516"/>
                </a:moveTo>
                <a:lnTo>
                  <a:pt x="0" y="1539240"/>
                </a:lnTo>
              </a:path>
              <a:path w="772795" h="1539239">
                <a:moveTo>
                  <a:pt x="635508" y="155448"/>
                </a:moveTo>
                <a:lnTo>
                  <a:pt x="772668" y="0"/>
                </a:lnTo>
              </a:path>
            </a:pathLst>
          </a:custGeom>
          <a:ln w="9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6116065" y="1244849"/>
            <a:ext cx="87630" cy="1733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10" dirty="0"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5336286" y="1775459"/>
            <a:ext cx="604520" cy="855980"/>
          </a:xfrm>
          <a:custGeom>
            <a:avLst/>
            <a:gdLst/>
            <a:ahLst/>
            <a:cxnLst/>
            <a:rect l="l" t="t" r="r" b="b"/>
            <a:pathLst>
              <a:path w="604520" h="855980">
                <a:moveTo>
                  <a:pt x="521208" y="80772"/>
                </a:moveTo>
                <a:lnTo>
                  <a:pt x="440537" y="158699"/>
                </a:lnTo>
                <a:lnTo>
                  <a:pt x="462343" y="111252"/>
                </a:lnTo>
                <a:lnTo>
                  <a:pt x="486156" y="59436"/>
                </a:lnTo>
                <a:lnTo>
                  <a:pt x="405015" y="134493"/>
                </a:lnTo>
                <a:lnTo>
                  <a:pt x="427456" y="84582"/>
                </a:lnTo>
                <a:lnTo>
                  <a:pt x="451104" y="32004"/>
                </a:lnTo>
                <a:lnTo>
                  <a:pt x="373202" y="105321"/>
                </a:lnTo>
                <a:lnTo>
                  <a:pt x="396570" y="52578"/>
                </a:lnTo>
                <a:lnTo>
                  <a:pt x="419862" y="0"/>
                </a:lnTo>
                <a:lnTo>
                  <a:pt x="329184" y="85344"/>
                </a:lnTo>
                <a:lnTo>
                  <a:pt x="365861" y="65862"/>
                </a:lnTo>
                <a:lnTo>
                  <a:pt x="1524" y="576834"/>
                </a:lnTo>
                <a:lnTo>
                  <a:pt x="0" y="579882"/>
                </a:lnTo>
                <a:lnTo>
                  <a:pt x="762" y="583692"/>
                </a:lnTo>
                <a:lnTo>
                  <a:pt x="3048" y="585978"/>
                </a:lnTo>
                <a:lnTo>
                  <a:pt x="6096" y="587502"/>
                </a:lnTo>
                <a:lnTo>
                  <a:pt x="9906" y="586740"/>
                </a:lnTo>
                <a:lnTo>
                  <a:pt x="11430" y="584454"/>
                </a:lnTo>
                <a:lnTo>
                  <a:pt x="375920" y="72517"/>
                </a:lnTo>
                <a:lnTo>
                  <a:pt x="370433" y="107924"/>
                </a:lnTo>
                <a:lnTo>
                  <a:pt x="360426" y="117348"/>
                </a:lnTo>
                <a:lnTo>
                  <a:pt x="369747" y="112318"/>
                </a:lnTo>
                <a:lnTo>
                  <a:pt x="369570" y="113538"/>
                </a:lnTo>
                <a:lnTo>
                  <a:pt x="370217" y="112064"/>
                </a:lnTo>
                <a:lnTo>
                  <a:pt x="396595" y="97828"/>
                </a:lnTo>
                <a:lnTo>
                  <a:pt x="32766" y="608838"/>
                </a:lnTo>
                <a:lnTo>
                  <a:pt x="31242" y="611886"/>
                </a:lnTo>
                <a:lnTo>
                  <a:pt x="32004" y="615696"/>
                </a:lnTo>
                <a:lnTo>
                  <a:pt x="34290" y="617220"/>
                </a:lnTo>
                <a:lnTo>
                  <a:pt x="37338" y="619506"/>
                </a:lnTo>
                <a:lnTo>
                  <a:pt x="41148" y="618744"/>
                </a:lnTo>
                <a:lnTo>
                  <a:pt x="42672" y="615696"/>
                </a:lnTo>
                <a:lnTo>
                  <a:pt x="406196" y="105867"/>
                </a:lnTo>
                <a:lnTo>
                  <a:pt x="401205" y="138010"/>
                </a:lnTo>
                <a:lnTo>
                  <a:pt x="394716" y="144018"/>
                </a:lnTo>
                <a:lnTo>
                  <a:pt x="400773" y="140804"/>
                </a:lnTo>
                <a:lnTo>
                  <a:pt x="400050" y="145542"/>
                </a:lnTo>
                <a:lnTo>
                  <a:pt x="402615" y="139827"/>
                </a:lnTo>
                <a:lnTo>
                  <a:pt x="431215" y="124637"/>
                </a:lnTo>
                <a:lnTo>
                  <a:pt x="32766" y="674370"/>
                </a:lnTo>
                <a:lnTo>
                  <a:pt x="31242" y="677418"/>
                </a:lnTo>
                <a:lnTo>
                  <a:pt x="32004" y="681228"/>
                </a:lnTo>
                <a:lnTo>
                  <a:pt x="34290" y="683514"/>
                </a:lnTo>
                <a:lnTo>
                  <a:pt x="37338" y="685038"/>
                </a:lnTo>
                <a:lnTo>
                  <a:pt x="41148" y="684276"/>
                </a:lnTo>
                <a:lnTo>
                  <a:pt x="42672" y="681990"/>
                </a:lnTo>
                <a:lnTo>
                  <a:pt x="441248" y="131330"/>
                </a:lnTo>
                <a:lnTo>
                  <a:pt x="435851" y="163233"/>
                </a:lnTo>
                <a:lnTo>
                  <a:pt x="431292" y="167640"/>
                </a:lnTo>
                <a:lnTo>
                  <a:pt x="435508" y="165303"/>
                </a:lnTo>
                <a:lnTo>
                  <a:pt x="434340" y="172212"/>
                </a:lnTo>
                <a:lnTo>
                  <a:pt x="438200" y="163804"/>
                </a:lnTo>
                <a:lnTo>
                  <a:pt x="467118" y="147739"/>
                </a:lnTo>
                <a:lnTo>
                  <a:pt x="67818" y="720852"/>
                </a:lnTo>
                <a:lnTo>
                  <a:pt x="65532" y="723900"/>
                </a:lnTo>
                <a:lnTo>
                  <a:pt x="66294" y="727710"/>
                </a:lnTo>
                <a:lnTo>
                  <a:pt x="69342" y="729996"/>
                </a:lnTo>
                <a:lnTo>
                  <a:pt x="72390" y="731520"/>
                </a:lnTo>
                <a:lnTo>
                  <a:pt x="76200" y="730758"/>
                </a:lnTo>
                <a:lnTo>
                  <a:pt x="77724" y="728472"/>
                </a:lnTo>
                <a:lnTo>
                  <a:pt x="477227" y="154330"/>
                </a:lnTo>
                <a:lnTo>
                  <a:pt x="470916" y="195072"/>
                </a:lnTo>
                <a:lnTo>
                  <a:pt x="497738" y="134112"/>
                </a:lnTo>
                <a:lnTo>
                  <a:pt x="521208" y="80772"/>
                </a:lnTo>
                <a:close/>
              </a:path>
              <a:path w="604520" h="855980">
                <a:moveTo>
                  <a:pt x="566928" y="101346"/>
                </a:moveTo>
                <a:lnTo>
                  <a:pt x="477012" y="187452"/>
                </a:lnTo>
                <a:lnTo>
                  <a:pt x="512191" y="168465"/>
                </a:lnTo>
                <a:lnTo>
                  <a:pt x="71628" y="800100"/>
                </a:lnTo>
                <a:lnTo>
                  <a:pt x="70104" y="803148"/>
                </a:lnTo>
                <a:lnTo>
                  <a:pt x="70866" y="806958"/>
                </a:lnTo>
                <a:lnTo>
                  <a:pt x="73152" y="809244"/>
                </a:lnTo>
                <a:lnTo>
                  <a:pt x="76200" y="810768"/>
                </a:lnTo>
                <a:lnTo>
                  <a:pt x="80010" y="810006"/>
                </a:lnTo>
                <a:lnTo>
                  <a:pt x="82296" y="807720"/>
                </a:lnTo>
                <a:lnTo>
                  <a:pt x="523087" y="173926"/>
                </a:lnTo>
                <a:lnTo>
                  <a:pt x="516636" y="215646"/>
                </a:lnTo>
                <a:lnTo>
                  <a:pt x="543458" y="154686"/>
                </a:lnTo>
                <a:lnTo>
                  <a:pt x="566928" y="101346"/>
                </a:lnTo>
                <a:close/>
              </a:path>
              <a:path w="604520" h="855980">
                <a:moveTo>
                  <a:pt x="604266" y="145542"/>
                </a:moveTo>
                <a:lnTo>
                  <a:pt x="514350" y="231648"/>
                </a:lnTo>
                <a:lnTo>
                  <a:pt x="551611" y="211543"/>
                </a:lnTo>
                <a:lnTo>
                  <a:pt x="109728" y="845058"/>
                </a:lnTo>
                <a:lnTo>
                  <a:pt x="108204" y="848106"/>
                </a:lnTo>
                <a:lnTo>
                  <a:pt x="108966" y="851916"/>
                </a:lnTo>
                <a:lnTo>
                  <a:pt x="111252" y="853440"/>
                </a:lnTo>
                <a:lnTo>
                  <a:pt x="114300" y="855726"/>
                </a:lnTo>
                <a:lnTo>
                  <a:pt x="118110" y="854964"/>
                </a:lnTo>
                <a:lnTo>
                  <a:pt x="119634" y="851916"/>
                </a:lnTo>
                <a:lnTo>
                  <a:pt x="560324" y="220103"/>
                </a:lnTo>
                <a:lnTo>
                  <a:pt x="554736" y="259842"/>
                </a:lnTo>
                <a:lnTo>
                  <a:pt x="581152" y="198882"/>
                </a:lnTo>
                <a:lnTo>
                  <a:pt x="604266" y="1455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3196831" y="3208272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176508" y="3208272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94" name="object 9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443989" y="3555491"/>
            <a:ext cx="5033772" cy="2874264"/>
          </a:xfrm>
          <a:prstGeom prst="rect">
            <a:avLst/>
          </a:prstGeom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67" y="516889"/>
            <a:ext cx="5786755" cy="6920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  <a:spcBef>
                <a:spcPts val="5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дослідження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об’єктів,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становлять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культурно-історичну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цінність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(ікони,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карти-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фрески, </a:t>
            </a:r>
            <a:r>
              <a:rPr sz="1200" dirty="0">
                <a:latin typeface="Times New Roman"/>
                <a:cs typeface="Times New Roman"/>
              </a:rPr>
              <a:t>прикраси, </a:t>
            </a:r>
            <a:r>
              <a:rPr sz="1200" spc="-5" dirty="0">
                <a:latin typeface="Times New Roman"/>
                <a:cs typeface="Times New Roman"/>
              </a:rPr>
              <a:t>посуд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інші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предмети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матеріалів), їх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датування;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криміналістиці.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переваг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рентгеноспектрального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відносяться: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можливість неруйнівного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дослідження;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висока чутливість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(визначення вмісту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домішок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10…3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широкий </a:t>
            </a:r>
            <a:r>
              <a:rPr sz="1200" dirty="0">
                <a:latin typeface="Times New Roman"/>
                <a:cs typeface="Times New Roman"/>
              </a:rPr>
              <a:t>діапазон</a:t>
            </a:r>
            <a:r>
              <a:rPr sz="1200" spc="-5" dirty="0">
                <a:latin typeface="Times New Roman"/>
                <a:cs typeface="Times New Roman"/>
              </a:rPr>
              <a:t> хімічних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елементів,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аналізуються;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простота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підготовки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зразків;</a:t>
            </a:r>
            <a:endParaRPr sz="1200">
              <a:latin typeface="Times New Roman"/>
              <a:cs typeface="Times New Roman"/>
            </a:endParaRPr>
          </a:p>
          <a:p>
            <a:pPr marL="414020" indent="-114300">
              <a:lnSpc>
                <a:spcPts val="1375"/>
              </a:lnSpc>
              <a:buChar char="–"/>
              <a:tabLst>
                <a:tab pos="414655" algn="l"/>
              </a:tabLst>
            </a:pPr>
            <a:r>
              <a:rPr sz="1200" spc="-5" dirty="0">
                <a:latin typeface="Times New Roman"/>
                <a:cs typeface="Times New Roman"/>
              </a:rPr>
              <a:t>універсальність;</a:t>
            </a:r>
            <a:endParaRPr sz="1200">
              <a:latin typeface="Times New Roman"/>
              <a:cs typeface="Times New Roman"/>
            </a:endParaRPr>
          </a:p>
          <a:p>
            <a:pPr marL="300355" marR="568325">
              <a:lnSpc>
                <a:spcPts val="138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можливість</a:t>
            </a:r>
            <a:r>
              <a:rPr sz="1200" dirty="0">
                <a:latin typeface="Times New Roman"/>
                <a:cs typeface="Times New Roman"/>
              </a:rPr>
              <a:t> автоматичної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інтерпретації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продуктивність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методу.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</a:t>
            </a:r>
            <a:r>
              <a:rPr sz="1200" spc="-5" dirty="0">
                <a:latin typeface="Times New Roman"/>
                <a:cs typeface="Times New Roman"/>
              </a:rPr>
              <a:t> недоліків </a:t>
            </a:r>
            <a:r>
              <a:rPr sz="1200" dirty="0">
                <a:latin typeface="Times New Roman"/>
                <a:cs typeface="Times New Roman"/>
              </a:rPr>
              <a:t>рентгеноспектрального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виділяють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підвищені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вимоги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техніки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безпеки;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необхідність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індивідуального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градуювання;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  <a:spcBef>
                <a:spcPts val="65"/>
              </a:spcBef>
              <a:buChar char="–"/>
              <a:tabLst>
                <a:tab pos="414655" algn="l"/>
              </a:tabLst>
            </a:pPr>
            <a:r>
              <a:rPr sz="1200" spc="-5" dirty="0">
                <a:latin typeface="Times New Roman"/>
                <a:cs typeface="Times New Roman"/>
              </a:rPr>
              <a:t>утруднену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інтерпретацію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хімічного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близькому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розташуванні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ристичних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ліній</a:t>
            </a:r>
            <a:r>
              <a:rPr sz="1200" spc="-5" dirty="0">
                <a:latin typeface="Times New Roman"/>
                <a:cs typeface="Times New Roman"/>
              </a:rPr>
              <a:t> деяких елементів;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необхідність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анодів </a:t>
            </a:r>
            <a:r>
              <a:rPr sz="1200" dirty="0">
                <a:latin typeface="Times New Roman"/>
                <a:cs typeface="Times New Roman"/>
              </a:rPr>
              <a:t>з рідкісних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зменшення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фонового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характеристичного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випромінювання,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впливає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достовірність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815"/>
              </a:spcBef>
            </a:pPr>
            <a:r>
              <a:rPr sz="1400" b="1" spc="-5" dirty="0">
                <a:latin typeface="Times New Roman"/>
                <a:cs typeface="Times New Roman"/>
              </a:rPr>
              <a:t>3.2.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ВИВЧЕННЯ СТРУКТУРИ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вивченні структури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макроструктуру;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мікроструктуру;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41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тонку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860"/>
              </a:spcBef>
            </a:pPr>
            <a:r>
              <a:rPr sz="1200" b="1" dirty="0">
                <a:latin typeface="Times New Roman"/>
                <a:cs typeface="Times New Roman"/>
              </a:rPr>
              <a:t>3.2.1.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МАКРОСТРУКТУРНИЙ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АНАЛІЗ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Макроструктурний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аналіз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вивчення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неозброєним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оком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збільшенні,</a:t>
            </a:r>
            <a:r>
              <a:rPr sz="1200" dirty="0">
                <a:latin typeface="Times New Roman"/>
                <a:cs typeface="Times New Roman"/>
              </a:rPr>
              <a:t> 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допомогою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лупи.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Макроструктурний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здійснюється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попередньої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підготовки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досліджува-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(шліфування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травлення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спеціальними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реактивами).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Він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дозволяє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вияви-</a:t>
            </a:r>
            <a:endParaRPr sz="1200">
              <a:latin typeface="Times New Roman"/>
              <a:cs typeface="Times New Roman"/>
            </a:endParaRPr>
          </a:p>
          <a:p>
            <a:pPr marL="12700" marR="5715">
              <a:lnSpc>
                <a:spcPts val="1380"/>
              </a:lnSpc>
              <a:spcBef>
                <a:spcPts val="10"/>
              </a:spcBef>
            </a:pPr>
            <a:r>
              <a:rPr sz="1200" spc="-5" dirty="0">
                <a:latin typeface="Times New Roman"/>
                <a:cs typeface="Times New Roman"/>
              </a:rPr>
              <a:t>ти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дефекти,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виникли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етапах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литих,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кованих,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штампованих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катаних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заготовок,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причини </a:t>
            </a:r>
            <a:r>
              <a:rPr sz="1200" spc="-5" dirty="0">
                <a:latin typeface="Times New Roman"/>
                <a:cs typeface="Times New Roman"/>
              </a:rPr>
              <a:t>руйнування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оцінці</a:t>
            </a:r>
            <a:r>
              <a:rPr sz="1200" spc="-5" dirty="0">
                <a:latin typeface="Times New Roman"/>
                <a:cs typeface="Times New Roman"/>
              </a:rPr>
              <a:t> мікроструктури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встановити: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величину,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розташування</a:t>
            </a:r>
            <a:r>
              <a:rPr sz="1200" dirty="0">
                <a:latin typeface="Times New Roman"/>
                <a:cs typeface="Times New Roman"/>
              </a:rPr>
              <a:t> зерен</a:t>
            </a:r>
            <a:r>
              <a:rPr sz="1200" spc="-5" dirty="0">
                <a:latin typeface="Times New Roman"/>
                <a:cs typeface="Times New Roman"/>
              </a:rPr>
              <a:t> (рис.</a:t>
            </a:r>
            <a:r>
              <a:rPr sz="1200" dirty="0">
                <a:latin typeface="Times New Roman"/>
                <a:cs typeface="Times New Roman"/>
              </a:rPr>
              <a:t> 3.4)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дендритів литого</a:t>
            </a:r>
            <a:r>
              <a:rPr sz="1200" dirty="0">
                <a:latin typeface="Times New Roman"/>
                <a:cs typeface="Times New Roman"/>
              </a:rPr>
              <a:t> металу;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008880" y="8873745"/>
            <a:ext cx="3182620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70230">
              <a:lnSpc>
                <a:spcPct val="100000"/>
              </a:lnSpc>
              <a:spcBef>
                <a:spcPts val="100"/>
              </a:spcBef>
              <a:tabLst>
                <a:tab pos="263969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Злами виливка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чавуну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зерна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литого металу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легованої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дендритний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злам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46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92580" y="7514843"/>
            <a:ext cx="2123694" cy="130606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86378" y="7504938"/>
            <a:ext cx="1821180" cy="1315974"/>
          </a:xfrm>
          <a:prstGeom prst="rect">
            <a:avLst/>
          </a:prstGeom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7" y="516889"/>
            <a:ext cx="5786120" cy="742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дефекти,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порушують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суцільність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усадкову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газову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пористість,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усад-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кові </a:t>
            </a:r>
            <a:r>
              <a:rPr sz="1200" dirty="0">
                <a:latin typeface="Times New Roman"/>
                <a:cs typeface="Times New Roman"/>
              </a:rPr>
              <a:t>раковини, </a:t>
            </a:r>
            <a:r>
              <a:rPr sz="1200" spc="-5" dirty="0">
                <a:latin typeface="Times New Roman"/>
                <a:cs typeface="Times New Roman"/>
              </a:rPr>
              <a:t>тріщини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3.5);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09" y="7195059"/>
            <a:ext cx="5788025" cy="27876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736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3.2.2.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МІКРОСТРУКТУРНИЙ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АНАЛІЗ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Мікроструктурний аналіз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вивчення структури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допомогою </a:t>
            </a:r>
            <a:r>
              <a:rPr sz="1200" i="1" dirty="0">
                <a:latin typeface="Times New Roman"/>
                <a:cs typeface="Times New Roman"/>
              </a:rPr>
              <a:t>світлових </a:t>
            </a:r>
            <a:r>
              <a:rPr sz="1200" i="1" spc="-5" dirty="0">
                <a:latin typeface="Times New Roman"/>
                <a:cs typeface="Times New Roman"/>
              </a:rPr>
              <a:t>мікроско- </a:t>
            </a:r>
            <a:r>
              <a:rPr sz="1200" i="1" dirty="0">
                <a:latin typeface="Times New Roman"/>
                <a:cs typeface="Times New Roman"/>
              </a:rPr>
              <a:t> пів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працюють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відбитому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світлі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3.8).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Збільшення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50…2000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разів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дозволяє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виявити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елементи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структури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розміром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0,2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мкм.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 мікроструктурному </a:t>
            </a:r>
            <a:r>
              <a:rPr sz="1200" dirty="0">
                <a:latin typeface="Times New Roman"/>
                <a:cs typeface="Times New Roman"/>
              </a:rPr>
              <a:t>аналізі </a:t>
            </a:r>
            <a:r>
              <a:rPr sz="1200" spc="-5" dirty="0">
                <a:latin typeface="Times New Roman"/>
                <a:cs typeface="Times New Roman"/>
              </a:rPr>
              <a:t>досліджуються </a:t>
            </a:r>
            <a:r>
              <a:rPr sz="1200" dirty="0">
                <a:latin typeface="Times New Roman"/>
                <a:cs typeface="Times New Roman"/>
              </a:rPr>
              <a:t>зразки – </a:t>
            </a:r>
            <a:r>
              <a:rPr sz="1200" i="1" spc="-5" dirty="0">
                <a:latin typeface="Times New Roman"/>
                <a:cs typeface="Times New Roman"/>
              </a:rPr>
              <a:t>мікрошліфи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блискучою </a:t>
            </a:r>
            <a:r>
              <a:rPr sz="1200" dirty="0">
                <a:latin typeface="Times New Roman"/>
                <a:cs typeface="Times New Roman"/>
              </a:rPr>
              <a:t> полірованою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поверхнею,</a:t>
            </a:r>
            <a:r>
              <a:rPr sz="1200" dirty="0">
                <a:latin typeface="Times New Roman"/>
                <a:cs typeface="Times New Roman"/>
              </a:rPr>
              <a:t> оскільки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розглядається</a:t>
            </a:r>
            <a:r>
              <a:rPr sz="1200" dirty="0">
                <a:latin typeface="Times New Roman"/>
                <a:cs typeface="Times New Roman"/>
              </a:rPr>
              <a:t>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відбитому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світлі.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спостерігаються </a:t>
            </a:r>
            <a:r>
              <a:rPr sz="1200" dirty="0">
                <a:latin typeface="Times New Roman"/>
                <a:cs typeface="Times New Roman"/>
              </a:rPr>
              <a:t>мікротріщини</a:t>
            </a:r>
            <a:r>
              <a:rPr sz="1200" spc="-5" dirty="0">
                <a:latin typeface="Times New Roman"/>
                <a:cs typeface="Times New Roman"/>
              </a:rPr>
              <a:t> та неметалеві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включення.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виявлення </a:t>
            </a:r>
            <a:r>
              <a:rPr sz="1200" dirty="0">
                <a:latin typeface="Times New Roman"/>
                <a:cs typeface="Times New Roman"/>
              </a:rPr>
              <a:t>мікроструктури </a:t>
            </a:r>
            <a:r>
              <a:rPr sz="1200" spc="-5" dirty="0">
                <a:latin typeface="Times New Roman"/>
                <a:cs typeface="Times New Roman"/>
              </a:rPr>
              <a:t>поверхню </a:t>
            </a:r>
            <a:r>
              <a:rPr sz="1200" dirty="0">
                <a:latin typeface="Times New Roman"/>
                <a:cs typeface="Times New Roman"/>
              </a:rPr>
              <a:t>зразка </a:t>
            </a:r>
            <a:r>
              <a:rPr sz="1200" spc="-5" dirty="0">
                <a:latin typeface="Times New Roman"/>
                <a:cs typeface="Times New Roman"/>
              </a:rPr>
              <a:t>протравлюють реактивами, залеж- </a:t>
            </a:r>
            <a:r>
              <a:rPr sz="1200" dirty="0">
                <a:latin typeface="Times New Roman"/>
                <a:cs typeface="Times New Roman"/>
              </a:rPr>
              <a:t> ними </a:t>
            </a:r>
            <a:r>
              <a:rPr sz="1200" spc="-5" dirty="0">
                <a:latin typeface="Times New Roman"/>
                <a:cs typeface="Times New Roman"/>
              </a:rPr>
              <a:t>від складу сплаву. </a:t>
            </a:r>
            <a:r>
              <a:rPr sz="1200" dirty="0">
                <a:latin typeface="Times New Roman"/>
                <a:cs typeface="Times New Roman"/>
              </a:rPr>
              <a:t>Різні </a:t>
            </a:r>
            <a:r>
              <a:rPr sz="1200" spc="-5" dirty="0">
                <a:latin typeface="Times New Roman"/>
                <a:cs typeface="Times New Roman"/>
              </a:rPr>
              <a:t>фази протравлюються неоднаково та по-різному забарв-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люються. </a:t>
            </a:r>
            <a:r>
              <a:rPr sz="1200" dirty="0">
                <a:latin typeface="Times New Roman"/>
                <a:cs typeface="Times New Roman"/>
              </a:rPr>
              <a:t>Таким </a:t>
            </a:r>
            <a:r>
              <a:rPr sz="1200" spc="-5" dirty="0">
                <a:latin typeface="Times New Roman"/>
                <a:cs typeface="Times New Roman"/>
              </a:rPr>
              <a:t>чином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виявити </a:t>
            </a:r>
            <a:r>
              <a:rPr sz="1200" dirty="0">
                <a:latin typeface="Times New Roman"/>
                <a:cs typeface="Times New Roman"/>
              </a:rPr>
              <a:t>форму, </a:t>
            </a:r>
            <a:r>
              <a:rPr sz="1200" spc="-5" dirty="0">
                <a:latin typeface="Times New Roman"/>
                <a:cs typeface="Times New Roman"/>
              </a:rPr>
              <a:t>розміри та орієнтування зерен, </a:t>
            </a:r>
            <a:r>
              <a:rPr sz="1200" dirty="0">
                <a:latin typeface="Times New Roman"/>
                <a:cs typeface="Times New Roman"/>
              </a:rPr>
              <a:t>окремі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фази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складові.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47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25474" y="1386229"/>
            <a:ext cx="1632204" cy="186674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27020" y="1336547"/>
            <a:ext cx="2058162" cy="191642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954523" y="1326641"/>
            <a:ext cx="1841753" cy="192633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067827" y="3305798"/>
            <a:ext cx="5784850" cy="1300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73990" algn="ctr">
              <a:lnSpc>
                <a:spcPct val="100000"/>
              </a:lnSpc>
              <a:spcBef>
                <a:spcPts val="100"/>
              </a:spcBef>
              <a:tabLst>
                <a:tab pos="1979930" algn="l"/>
                <a:tab pos="3964304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marL="1270"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3.5.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Дефекти,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порушують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суцільність металу:</a:t>
            </a:r>
            <a:r>
              <a:rPr sz="1000" dirty="0">
                <a:latin typeface="Times New Roman"/>
                <a:cs typeface="Times New Roman"/>
              </a:rPr>
              <a:t> усадкова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пористість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endParaRPr sz="1000">
              <a:latin typeface="Times New Roman"/>
              <a:cs typeface="Times New Roman"/>
            </a:endParaRPr>
          </a:p>
          <a:p>
            <a:pPr marL="1270" algn="ct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газові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раковини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тріщина 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хімічну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неоднорідність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металу,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викликана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процесами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3.6)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створена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 термічної 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хіміко-термічної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обробки;</a:t>
            </a:r>
            <a:endParaRPr sz="1200">
              <a:latin typeface="Times New Roman"/>
              <a:cs typeface="Times New Roman"/>
            </a:endParaRPr>
          </a:p>
          <a:p>
            <a:pPr marL="37274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волокна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деформованому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 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3.7).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454658" y="4674108"/>
            <a:ext cx="2063496" cy="1709928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146887" y="4680269"/>
            <a:ext cx="2576916" cy="1706748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230124" y="6446011"/>
            <a:ext cx="251269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11480" marR="5080" indent="-39941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3.6. </a:t>
            </a:r>
            <a:r>
              <a:rPr sz="1000" spc="-5" dirty="0">
                <a:latin typeface="Times New Roman"/>
                <a:cs typeface="Times New Roman"/>
              </a:rPr>
              <a:t>Нерозчинний кремній </a:t>
            </a:r>
            <a:r>
              <a:rPr sz="1000" dirty="0">
                <a:latin typeface="Times New Roman"/>
                <a:cs typeface="Times New Roman"/>
              </a:rPr>
              <a:t>у </a:t>
            </a:r>
            <a:r>
              <a:rPr sz="1000" spc="-5" dirty="0">
                <a:latin typeface="Times New Roman"/>
                <a:cs typeface="Times New Roman"/>
              </a:rPr>
              <a:t>зламі чушки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алюміній-кременистого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сплаву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41527" y="6446011"/>
            <a:ext cx="238760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711200" marR="5080" indent="-69913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3.7.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Волокна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макроструктурі кованої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сталевої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заклепки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410" y="7790176"/>
            <a:ext cx="5787390" cy="2192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81810">
              <a:lnSpc>
                <a:spcPct val="100000"/>
              </a:lnSpc>
              <a:spcBef>
                <a:spcPts val="100"/>
              </a:spcBef>
              <a:tabLst>
                <a:tab pos="358076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3.9.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трансмісійного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електронного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мікроскопу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перший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практичний</a:t>
            </a:r>
            <a:r>
              <a:rPr sz="1000" dirty="0">
                <a:latin typeface="Times New Roman"/>
                <a:cs typeface="Times New Roman"/>
              </a:rPr>
              <a:t> ТЕМ </a:t>
            </a:r>
            <a:r>
              <a:rPr sz="1000" spc="-5" dirty="0">
                <a:latin typeface="Times New Roman"/>
                <a:cs typeface="Times New Roman"/>
              </a:rPr>
              <a:t>(музей Мюнхена)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катод;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циліндр, </a:t>
            </a:r>
            <a:r>
              <a:rPr sz="1000" dirty="0">
                <a:latin typeface="Times New Roman"/>
                <a:cs typeface="Times New Roman"/>
              </a:rPr>
              <a:t>що</a:t>
            </a:r>
            <a:r>
              <a:rPr sz="1000" spc="-5" dirty="0">
                <a:latin typeface="Times New Roman"/>
                <a:cs typeface="Times New Roman"/>
              </a:rPr>
              <a:t> фокусує;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анод;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перша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друга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конденсаторні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лінзи;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зразок;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апертурна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діафрагма;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лінза-об’єктив;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проекційна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лінза;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катодолюмінесцентний</a:t>
            </a:r>
            <a:r>
              <a:rPr sz="1000" dirty="0">
                <a:latin typeface="Times New Roman"/>
                <a:cs typeface="Times New Roman"/>
              </a:rPr>
              <a:t> екран;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10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зображення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зв’язку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тим, </a:t>
            </a:r>
            <a:r>
              <a:rPr sz="1200" dirty="0">
                <a:latin typeface="Times New Roman"/>
                <a:cs typeface="Times New Roman"/>
              </a:rPr>
              <a:t>що звичайні </a:t>
            </a:r>
            <a:r>
              <a:rPr sz="1200" spc="-5" dirty="0">
                <a:latin typeface="Times New Roman"/>
                <a:cs typeface="Times New Roman"/>
              </a:rPr>
              <a:t>мікрошліфи для дослідження структури металів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 за допомогою електронного </a:t>
            </a:r>
            <a:r>
              <a:rPr sz="1200" spc="-5" dirty="0">
                <a:latin typeface="Times New Roman"/>
                <a:cs typeface="Times New Roman"/>
              </a:rPr>
              <a:t>мікроскопа,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просвічує, непридатні, необхідно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готувати </a:t>
            </a:r>
            <a:r>
              <a:rPr sz="1200" dirty="0">
                <a:latin typeface="Times New Roman"/>
                <a:cs typeface="Times New Roman"/>
              </a:rPr>
              <a:t>спеціальні </a:t>
            </a:r>
            <a:r>
              <a:rPr sz="1200" spc="-5" dirty="0">
                <a:latin typeface="Times New Roman"/>
                <a:cs typeface="Times New Roman"/>
              </a:rPr>
              <a:t>дуже тонкі, прозорі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електронів, об’єкти. </a:t>
            </a:r>
            <a:r>
              <a:rPr sz="1200" dirty="0">
                <a:latin typeface="Times New Roman"/>
                <a:cs typeface="Times New Roman"/>
              </a:rPr>
              <a:t>Такими </a:t>
            </a:r>
            <a:r>
              <a:rPr sz="1200" spc="-5" dirty="0">
                <a:latin typeface="Times New Roman"/>
                <a:cs typeface="Times New Roman"/>
              </a:rPr>
              <a:t>об’єктами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репліки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(зліпки)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добре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відполірованих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протравлених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мікрошліфів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непря-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0"/>
              </a:spcBef>
            </a:pPr>
            <a:r>
              <a:rPr sz="1000" dirty="0">
                <a:latin typeface="Times New Roman"/>
                <a:cs typeface="Times New Roman"/>
              </a:rPr>
              <a:t>48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87365" y="985418"/>
            <a:ext cx="5661660" cy="1504315"/>
            <a:chOff x="787365" y="985418"/>
            <a:chExt cx="5661660" cy="150431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87365" y="985418"/>
              <a:ext cx="2038283" cy="1440484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68167" y="1027938"/>
              <a:ext cx="1475730" cy="1461516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577334" y="2046731"/>
              <a:ext cx="1839468" cy="39090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577334" y="2046731"/>
              <a:ext cx="1839595" cy="391160"/>
            </a:xfrm>
            <a:custGeom>
              <a:avLst/>
              <a:gdLst/>
              <a:ahLst/>
              <a:cxnLst/>
              <a:rect l="l" t="t" r="r" b="b"/>
              <a:pathLst>
                <a:path w="1839595" h="391160">
                  <a:moveTo>
                    <a:pt x="0" y="387858"/>
                  </a:moveTo>
                  <a:lnTo>
                    <a:pt x="0" y="349758"/>
                  </a:lnTo>
                  <a:lnTo>
                    <a:pt x="18288" y="305562"/>
                  </a:lnTo>
                  <a:lnTo>
                    <a:pt x="29718" y="246888"/>
                  </a:lnTo>
                  <a:lnTo>
                    <a:pt x="47244" y="173736"/>
                  </a:lnTo>
                  <a:lnTo>
                    <a:pt x="85344" y="102870"/>
                  </a:lnTo>
                  <a:lnTo>
                    <a:pt x="104394" y="70104"/>
                  </a:lnTo>
                  <a:lnTo>
                    <a:pt x="104394" y="0"/>
                  </a:lnTo>
                  <a:lnTo>
                    <a:pt x="1619250" y="0"/>
                  </a:lnTo>
                  <a:lnTo>
                    <a:pt x="1696212" y="76200"/>
                  </a:lnTo>
                  <a:lnTo>
                    <a:pt x="1716024" y="129540"/>
                  </a:lnTo>
                  <a:lnTo>
                    <a:pt x="1716024" y="173736"/>
                  </a:lnTo>
                  <a:lnTo>
                    <a:pt x="1733550" y="226314"/>
                  </a:lnTo>
                  <a:lnTo>
                    <a:pt x="1769364" y="296418"/>
                  </a:lnTo>
                  <a:lnTo>
                    <a:pt x="1824990" y="329184"/>
                  </a:lnTo>
                  <a:lnTo>
                    <a:pt x="1839468" y="390906"/>
                  </a:lnTo>
                  <a:lnTo>
                    <a:pt x="0" y="387858"/>
                  </a:lnTo>
                  <a:close/>
                </a:path>
              </a:pathLst>
            </a:custGeom>
            <a:ln w="93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112258" y="2046731"/>
              <a:ext cx="214884" cy="14097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107565" y="2042039"/>
              <a:ext cx="224269" cy="1503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490972" y="2029205"/>
              <a:ext cx="258318" cy="2087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5490972" y="2029205"/>
              <a:ext cx="258445" cy="208915"/>
            </a:xfrm>
            <a:custGeom>
              <a:avLst/>
              <a:gdLst/>
              <a:ahLst/>
              <a:cxnLst/>
              <a:rect l="l" t="t" r="r" b="b"/>
              <a:pathLst>
                <a:path w="258445" h="208914">
                  <a:moveTo>
                    <a:pt x="27432" y="0"/>
                  </a:moveTo>
                  <a:lnTo>
                    <a:pt x="6096" y="47244"/>
                  </a:lnTo>
                  <a:lnTo>
                    <a:pt x="0" y="108966"/>
                  </a:lnTo>
                  <a:lnTo>
                    <a:pt x="53340" y="158496"/>
                  </a:lnTo>
                  <a:lnTo>
                    <a:pt x="64770" y="185166"/>
                  </a:lnTo>
                  <a:lnTo>
                    <a:pt x="91440" y="205740"/>
                  </a:lnTo>
                  <a:lnTo>
                    <a:pt x="131064" y="191262"/>
                  </a:lnTo>
                  <a:lnTo>
                    <a:pt x="160020" y="208788"/>
                  </a:lnTo>
                  <a:lnTo>
                    <a:pt x="211836" y="205740"/>
                  </a:lnTo>
                  <a:lnTo>
                    <a:pt x="232410" y="158496"/>
                  </a:lnTo>
                  <a:lnTo>
                    <a:pt x="258318" y="85344"/>
                  </a:lnTo>
                  <a:lnTo>
                    <a:pt x="230124" y="44196"/>
                  </a:lnTo>
                  <a:lnTo>
                    <a:pt x="209550" y="3048"/>
                  </a:lnTo>
                  <a:lnTo>
                    <a:pt x="27432" y="0"/>
                  </a:lnTo>
                  <a:close/>
                </a:path>
              </a:pathLst>
            </a:custGeom>
            <a:ln w="93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55970" y="2046731"/>
              <a:ext cx="261366" cy="11811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68546" y="1028991"/>
              <a:ext cx="2079967" cy="1294053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4979923" y="1879697"/>
            <a:ext cx="92075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5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353303" y="1873601"/>
            <a:ext cx="92075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5" dirty="0">
                <a:latin typeface="Times New Roman"/>
                <a:cs typeface="Times New Roman"/>
              </a:rPr>
              <a:t>2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52591" y="1879697"/>
            <a:ext cx="92075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5" dirty="0">
                <a:latin typeface="Times New Roman"/>
                <a:cs typeface="Times New Roman"/>
              </a:rPr>
              <a:t>3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409185" y="1922370"/>
            <a:ext cx="209550" cy="184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15" dirty="0">
                <a:latin typeface="Times New Roman"/>
                <a:cs typeface="Times New Roman"/>
              </a:rPr>
              <a:t>П</a:t>
            </a:r>
            <a:r>
              <a:rPr sz="1050" i="1" spc="-10" dirty="0">
                <a:latin typeface="Times New Roman"/>
                <a:cs typeface="Times New Roman"/>
              </a:rPr>
              <a:t>С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242542" y="1922370"/>
            <a:ext cx="208279" cy="3467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50" i="1" spc="-10" dirty="0">
                <a:latin typeface="Times New Roman"/>
                <a:cs typeface="Times New Roman"/>
              </a:rPr>
              <a:t>ВС</a:t>
            </a:r>
            <a:endParaRPr sz="1050">
              <a:latin typeface="Times New Roman"/>
              <a:cs typeface="Times New Roman"/>
            </a:endParaRPr>
          </a:p>
          <a:p>
            <a:pPr marL="128905">
              <a:lnSpc>
                <a:spcPct val="100000"/>
              </a:lnSpc>
              <a:spcBef>
                <a:spcPts val="20"/>
              </a:spcBef>
            </a:pPr>
            <a:r>
              <a:rPr sz="1050" i="1" spc="-5" dirty="0">
                <a:latin typeface="Times New Roman"/>
                <a:cs typeface="Times New Roman"/>
              </a:rPr>
              <a:t>4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2089530" y="5423471"/>
            <a:ext cx="858519" cy="2279650"/>
            <a:chOff x="2089530" y="5423471"/>
            <a:chExt cx="858519" cy="2279650"/>
          </a:xfrm>
        </p:grpSpPr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095499" y="7506461"/>
              <a:ext cx="848106" cy="19202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2093975" y="7506461"/>
              <a:ext cx="849630" cy="192405"/>
            </a:xfrm>
            <a:custGeom>
              <a:avLst/>
              <a:gdLst/>
              <a:ahLst/>
              <a:cxnLst/>
              <a:rect l="l" t="t" r="r" b="b"/>
              <a:pathLst>
                <a:path w="849630" h="192404">
                  <a:moveTo>
                    <a:pt x="209550" y="0"/>
                  </a:moveTo>
                  <a:lnTo>
                    <a:pt x="0" y="192024"/>
                  </a:lnTo>
                  <a:lnTo>
                    <a:pt x="640080" y="192024"/>
                  </a:lnTo>
                  <a:lnTo>
                    <a:pt x="849630" y="0"/>
                  </a:lnTo>
                  <a:lnTo>
                    <a:pt x="209550" y="0"/>
                  </a:lnTo>
                  <a:close/>
                </a:path>
              </a:pathLst>
            </a:custGeom>
            <a:ln w="86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175509" y="5430774"/>
              <a:ext cx="668272" cy="5867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2175511" y="5430773"/>
              <a:ext cx="668655" cy="59055"/>
            </a:xfrm>
            <a:custGeom>
              <a:avLst/>
              <a:gdLst/>
              <a:ahLst/>
              <a:cxnLst/>
              <a:rect l="l" t="t" r="r" b="b"/>
              <a:pathLst>
                <a:path w="668655" h="59054">
                  <a:moveTo>
                    <a:pt x="668272" y="0"/>
                  </a:moveTo>
                  <a:lnTo>
                    <a:pt x="0" y="0"/>
                  </a:lnTo>
                  <a:lnTo>
                    <a:pt x="0" y="58672"/>
                  </a:lnTo>
                  <a:lnTo>
                    <a:pt x="668272" y="58672"/>
                  </a:lnTo>
                  <a:lnTo>
                    <a:pt x="668272" y="0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669301" y="2542286"/>
            <a:ext cx="5864860" cy="2621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5090" algn="ctr">
              <a:lnSpc>
                <a:spcPct val="100000"/>
              </a:lnSpc>
              <a:spcBef>
                <a:spcPts val="100"/>
              </a:spcBef>
              <a:tabLst>
                <a:tab pos="1884045" algn="l"/>
                <a:tab pos="377888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950">
              <a:latin typeface="Times New Roman"/>
              <a:cs typeface="Times New Roman"/>
            </a:endParaRPr>
          </a:p>
          <a:p>
            <a:pPr marL="235585" marR="230504" indent="635" algn="ctr">
              <a:lnSpc>
                <a:spcPct val="102499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3.8.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Металографічний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мікроскоп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XJL-17AT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r>
              <a:rPr sz="1000" spc="2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зображення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мікроструктури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чистого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500),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світловому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мікроскопі</a:t>
            </a:r>
            <a:r>
              <a:rPr sz="1000" dirty="0">
                <a:latin typeface="Times New Roman"/>
                <a:cs typeface="Times New Roman"/>
              </a:rPr>
              <a:t> у </a:t>
            </a:r>
            <a:r>
              <a:rPr sz="1000" spc="-5" dirty="0">
                <a:latin typeface="Times New Roman"/>
                <a:cs typeface="Times New Roman"/>
              </a:rPr>
              <a:t>відбитому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світлі</a:t>
            </a:r>
            <a:r>
              <a:rPr sz="1000" dirty="0">
                <a:latin typeface="Times New Roman"/>
                <a:cs typeface="Times New Roman"/>
              </a:rPr>
              <a:t> 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 і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амплітудного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20"/>
              </a:lnSpc>
            </a:pP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фазовим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вимірюванням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світлової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хвилі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взаємодії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поверхнею</a:t>
            </a:r>
            <a:r>
              <a:rPr sz="1000" dirty="0">
                <a:latin typeface="Times New Roman"/>
                <a:cs typeface="Times New Roman"/>
              </a:rPr>
              <a:t> зразка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ПС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падаюче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світло;</a:t>
            </a:r>
            <a:endParaRPr sz="1000">
              <a:latin typeface="Times New Roman"/>
              <a:cs typeface="Times New Roman"/>
            </a:endParaRPr>
          </a:p>
          <a:p>
            <a:pPr marL="181610" marR="176530" algn="ctr">
              <a:lnSpc>
                <a:spcPts val="1150"/>
              </a:lnSpc>
              <a:spcBef>
                <a:spcPts val="55"/>
              </a:spcBef>
            </a:pPr>
            <a:r>
              <a:rPr sz="1000" i="1" dirty="0">
                <a:latin typeface="Times New Roman"/>
                <a:cs typeface="Times New Roman"/>
              </a:rPr>
              <a:t>ВС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відбите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світло;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амплітудний</a:t>
            </a:r>
            <a:r>
              <a:rPr sz="1000" dirty="0">
                <a:latin typeface="Times New Roman"/>
                <a:cs typeface="Times New Roman"/>
              </a:rPr>
              <a:t> об’єкт;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 –</a:t>
            </a:r>
            <a:r>
              <a:rPr sz="1000" spc="-5" dirty="0">
                <a:latin typeface="Times New Roman"/>
                <a:cs typeface="Times New Roman"/>
              </a:rPr>
              <a:t> геометричний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об’єкт;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фізичний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фазовий </a:t>
            </a:r>
            <a:r>
              <a:rPr sz="1000" dirty="0">
                <a:latin typeface="Times New Roman"/>
                <a:cs typeface="Times New Roman"/>
              </a:rPr>
              <a:t> об’єкт;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навколишнє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поле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ct val="903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світлових </a:t>
            </a:r>
            <a:r>
              <a:rPr sz="1200" dirty="0">
                <a:latin typeface="Times New Roman"/>
                <a:cs typeface="Times New Roman"/>
              </a:rPr>
              <a:t>мікроскопів </a:t>
            </a:r>
            <a:r>
              <a:rPr sz="1200" spc="-5" dirty="0">
                <a:latin typeface="Times New Roman"/>
                <a:cs typeface="Times New Roman"/>
              </a:rPr>
              <a:t>використовують електронні </a:t>
            </a:r>
            <a:r>
              <a:rPr sz="1200" dirty="0">
                <a:latin typeface="Times New Roman"/>
                <a:cs typeface="Times New Roman"/>
              </a:rPr>
              <a:t>мікроскопи з </a:t>
            </a:r>
            <a:r>
              <a:rPr sz="1200" spc="-5" dirty="0">
                <a:latin typeface="Times New Roman"/>
                <a:cs typeface="Times New Roman"/>
              </a:rPr>
              <a:t>великою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дільною </a:t>
            </a:r>
            <a:r>
              <a:rPr sz="1200" spc="-5" dirty="0">
                <a:latin typeface="Times New Roman"/>
                <a:cs typeface="Times New Roman"/>
              </a:rPr>
              <a:t>здатністю. </a:t>
            </a:r>
            <a:r>
              <a:rPr sz="1200" dirty="0">
                <a:latin typeface="Times New Roman"/>
                <a:cs typeface="Times New Roman"/>
              </a:rPr>
              <a:t>Зображення </a:t>
            </a:r>
            <a:r>
              <a:rPr sz="1200" spc="-5" dirty="0">
                <a:latin typeface="Times New Roman"/>
                <a:cs typeface="Times New Roman"/>
              </a:rPr>
              <a:t>формується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допомогою потоку швидких електронів. </a:t>
            </a:r>
            <a:r>
              <a:rPr sz="1200" dirty="0">
                <a:latin typeface="Times New Roman"/>
                <a:cs typeface="Times New Roman"/>
              </a:rPr>
              <a:t> Електронні промені з </a:t>
            </a:r>
            <a:r>
              <a:rPr sz="1200" spc="-5" dirty="0">
                <a:latin typeface="Times New Roman"/>
                <a:cs typeface="Times New Roman"/>
              </a:rPr>
              <a:t>довжиною хвилі (0,04…0,12) 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7" baseline="38194" dirty="0">
                <a:latin typeface="Times New Roman"/>
                <a:cs typeface="Times New Roman"/>
              </a:rPr>
              <a:t>–8 </a:t>
            </a:r>
            <a:r>
              <a:rPr sz="1200" dirty="0">
                <a:latin typeface="Times New Roman"/>
                <a:cs typeface="Times New Roman"/>
              </a:rPr>
              <a:t>см </a:t>
            </a:r>
            <a:r>
              <a:rPr sz="1200" spc="-5" dirty="0">
                <a:latin typeface="Times New Roman"/>
                <a:cs typeface="Times New Roman"/>
              </a:rPr>
              <a:t>дають </a:t>
            </a:r>
            <a:r>
              <a:rPr sz="1200" dirty="0">
                <a:latin typeface="Times New Roman"/>
                <a:cs typeface="Times New Roman"/>
              </a:rPr>
              <a:t>можливість </a:t>
            </a:r>
            <a:r>
              <a:rPr sz="1200" spc="-5" dirty="0">
                <a:latin typeface="Times New Roman"/>
                <a:cs typeface="Times New Roman"/>
              </a:rPr>
              <a:t>розрізня-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</a:t>
            </a:r>
            <a:r>
              <a:rPr sz="1200" spc="-5" dirty="0">
                <a:latin typeface="Times New Roman"/>
                <a:cs typeface="Times New Roman"/>
              </a:rPr>
              <a:t> об’єкта,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своїми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розмірами відповідають </a:t>
            </a:r>
            <a:r>
              <a:rPr sz="1200" dirty="0">
                <a:latin typeface="Times New Roman"/>
                <a:cs typeface="Times New Roman"/>
              </a:rPr>
              <a:t>міжатомним відстаням.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0200"/>
              </a:lnSpc>
            </a:pPr>
            <a:r>
              <a:rPr sz="1200" i="1" spc="-20" dirty="0">
                <a:latin typeface="Times New Roman"/>
                <a:cs typeface="Times New Roman"/>
              </a:rPr>
              <a:t>Трансмісійні електронні </a:t>
            </a:r>
            <a:r>
              <a:rPr sz="1200" i="1" spc="-25" dirty="0">
                <a:latin typeface="Times New Roman"/>
                <a:cs typeface="Times New Roman"/>
              </a:rPr>
              <a:t>мікроскопи, </a:t>
            </a:r>
            <a:r>
              <a:rPr sz="1200" i="1" spc="-10" dirty="0">
                <a:latin typeface="Times New Roman"/>
                <a:cs typeface="Times New Roman"/>
              </a:rPr>
              <a:t>що </a:t>
            </a:r>
            <a:r>
              <a:rPr sz="1200" i="1" spc="-25" dirty="0">
                <a:latin typeface="Times New Roman"/>
                <a:cs typeface="Times New Roman"/>
              </a:rPr>
              <a:t>просвічують (ТЕМ)</a:t>
            </a:r>
            <a:r>
              <a:rPr sz="1200" spc="-25" dirty="0">
                <a:latin typeface="Times New Roman"/>
                <a:cs typeface="Times New Roman"/>
              </a:rPr>
              <a:t>. </a:t>
            </a:r>
            <a:r>
              <a:rPr sz="1200" spc="-20" dirty="0">
                <a:latin typeface="Times New Roman"/>
                <a:cs typeface="Times New Roman"/>
              </a:rPr>
              <a:t>Потік електронів прохо- </a:t>
            </a:r>
            <a:r>
              <a:rPr sz="1200" spc="-15" dirty="0">
                <a:latin typeface="Times New Roman"/>
                <a:cs typeface="Times New Roman"/>
              </a:rPr>
              <a:t> дить </a:t>
            </a:r>
            <a:r>
              <a:rPr sz="1200" spc="-20" dirty="0">
                <a:latin typeface="Times New Roman"/>
                <a:cs typeface="Times New Roman"/>
              </a:rPr>
              <a:t>через досліджуваний об’єкт. Зображення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25" dirty="0">
                <a:latin typeface="Times New Roman"/>
                <a:cs typeface="Times New Roman"/>
              </a:rPr>
              <a:t>результатом неоднакового розсіювання </a:t>
            </a:r>
            <a:r>
              <a:rPr sz="1200" spc="-20" dirty="0">
                <a:latin typeface="Times New Roman"/>
                <a:cs typeface="Times New Roman"/>
              </a:rPr>
              <a:t> електронів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об’єкті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(рис.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3.9).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Розрізняють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непрямі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прямі</a:t>
            </a:r>
            <a:r>
              <a:rPr sz="1200" i="1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методи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дослідження.</a:t>
            </a:r>
            <a:endParaRPr sz="1200">
              <a:latin typeface="Times New Roman"/>
              <a:cs typeface="Times New Roman"/>
            </a:endParaRPr>
          </a:p>
          <a:p>
            <a:pPr marL="1618615">
              <a:lnSpc>
                <a:spcPct val="100000"/>
              </a:lnSpc>
              <a:spcBef>
                <a:spcPts val="705"/>
              </a:spcBef>
            </a:pPr>
            <a:r>
              <a:rPr sz="1000" i="1" spc="-5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949323" y="5043995"/>
            <a:ext cx="968375" cy="2568575"/>
            <a:chOff x="1949323" y="5043995"/>
            <a:chExt cx="968375" cy="2568575"/>
          </a:xfrm>
        </p:grpSpPr>
        <p:sp>
          <p:nvSpPr>
            <p:cNvPr id="29" name="object 29"/>
            <p:cNvSpPr/>
            <p:nvPr/>
          </p:nvSpPr>
          <p:spPr>
            <a:xfrm>
              <a:off x="2314194" y="6543294"/>
              <a:ext cx="383540" cy="1064895"/>
            </a:xfrm>
            <a:custGeom>
              <a:avLst/>
              <a:gdLst/>
              <a:ahLst/>
              <a:cxnLst/>
              <a:rect l="l" t="t" r="r" b="b"/>
              <a:pathLst>
                <a:path w="383539" h="1064895">
                  <a:moveTo>
                    <a:pt x="193548" y="0"/>
                  </a:moveTo>
                  <a:lnTo>
                    <a:pt x="148590" y="451866"/>
                  </a:lnTo>
                  <a:lnTo>
                    <a:pt x="383286" y="1064514"/>
                  </a:lnTo>
                  <a:lnTo>
                    <a:pt x="9906" y="1064514"/>
                  </a:lnTo>
                </a:path>
                <a:path w="383539" h="1064895">
                  <a:moveTo>
                    <a:pt x="190500" y="0"/>
                  </a:moveTo>
                  <a:lnTo>
                    <a:pt x="235458" y="451866"/>
                  </a:lnTo>
                  <a:lnTo>
                    <a:pt x="0" y="1064514"/>
                  </a:lnTo>
                  <a:lnTo>
                    <a:pt x="374142" y="1064514"/>
                  </a:lnTo>
                </a:path>
              </a:pathLst>
            </a:custGeom>
            <a:ln w="86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422398" y="6663690"/>
              <a:ext cx="170815" cy="0"/>
            </a:xfrm>
            <a:custGeom>
              <a:avLst/>
              <a:gdLst/>
              <a:ahLst/>
              <a:cxnLst/>
              <a:rect l="l" t="t" r="r" b="b"/>
              <a:pathLst>
                <a:path w="170814">
                  <a:moveTo>
                    <a:pt x="0" y="0"/>
                  </a:moveTo>
                  <a:lnTo>
                    <a:pt x="60960" y="0"/>
                  </a:lnTo>
                </a:path>
                <a:path w="170814">
                  <a:moveTo>
                    <a:pt x="108966" y="0"/>
                  </a:moveTo>
                  <a:lnTo>
                    <a:pt x="170688" y="0"/>
                  </a:lnTo>
                </a:path>
              </a:pathLst>
            </a:custGeom>
            <a:ln w="231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117598" y="6838950"/>
              <a:ext cx="304800" cy="272034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2117598" y="6838950"/>
              <a:ext cx="304800" cy="272415"/>
            </a:xfrm>
            <a:custGeom>
              <a:avLst/>
              <a:gdLst/>
              <a:ahLst/>
              <a:cxnLst/>
              <a:rect l="l" t="t" r="r" b="b"/>
              <a:pathLst>
                <a:path w="304800" h="272415">
                  <a:moveTo>
                    <a:pt x="304800" y="97536"/>
                  </a:moveTo>
                  <a:lnTo>
                    <a:pt x="304800" y="0"/>
                  </a:lnTo>
                  <a:lnTo>
                    <a:pt x="0" y="0"/>
                  </a:lnTo>
                  <a:lnTo>
                    <a:pt x="0" y="272034"/>
                  </a:lnTo>
                  <a:lnTo>
                    <a:pt x="304800" y="272034"/>
                  </a:lnTo>
                  <a:lnTo>
                    <a:pt x="304800" y="169164"/>
                  </a:lnTo>
                  <a:lnTo>
                    <a:pt x="222504" y="169164"/>
                  </a:lnTo>
                  <a:lnTo>
                    <a:pt x="222504" y="225552"/>
                  </a:lnTo>
                  <a:lnTo>
                    <a:pt x="81534" y="225552"/>
                  </a:lnTo>
                  <a:lnTo>
                    <a:pt x="81534" y="41148"/>
                  </a:lnTo>
                  <a:lnTo>
                    <a:pt x="224790" y="41910"/>
                  </a:lnTo>
                  <a:lnTo>
                    <a:pt x="224790" y="97536"/>
                  </a:lnTo>
                  <a:lnTo>
                    <a:pt x="304800" y="97536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192515" y="6875767"/>
              <a:ext cx="155727" cy="18620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604516" y="6838950"/>
              <a:ext cx="305562" cy="272034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2604516" y="6838950"/>
              <a:ext cx="306070" cy="272415"/>
            </a:xfrm>
            <a:custGeom>
              <a:avLst/>
              <a:gdLst/>
              <a:ahLst/>
              <a:cxnLst/>
              <a:rect l="l" t="t" r="r" b="b"/>
              <a:pathLst>
                <a:path w="306069" h="272415">
                  <a:moveTo>
                    <a:pt x="0" y="97536"/>
                  </a:moveTo>
                  <a:lnTo>
                    <a:pt x="0" y="0"/>
                  </a:lnTo>
                  <a:lnTo>
                    <a:pt x="305562" y="0"/>
                  </a:lnTo>
                  <a:lnTo>
                    <a:pt x="305562" y="272034"/>
                  </a:lnTo>
                  <a:lnTo>
                    <a:pt x="0" y="272034"/>
                  </a:lnTo>
                  <a:lnTo>
                    <a:pt x="0" y="169164"/>
                  </a:lnTo>
                  <a:lnTo>
                    <a:pt x="83058" y="169164"/>
                  </a:lnTo>
                  <a:lnTo>
                    <a:pt x="83058" y="225552"/>
                  </a:lnTo>
                  <a:lnTo>
                    <a:pt x="224028" y="225552"/>
                  </a:lnTo>
                  <a:lnTo>
                    <a:pt x="224028" y="41148"/>
                  </a:lnTo>
                  <a:lnTo>
                    <a:pt x="80010" y="41910"/>
                  </a:lnTo>
                  <a:lnTo>
                    <a:pt x="80010" y="97536"/>
                  </a:lnTo>
                  <a:lnTo>
                    <a:pt x="0" y="97536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678671" y="6875767"/>
              <a:ext cx="156489" cy="186207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117598" y="6505194"/>
              <a:ext cx="304800" cy="27889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2117598" y="6505194"/>
              <a:ext cx="304800" cy="279400"/>
            </a:xfrm>
            <a:custGeom>
              <a:avLst/>
              <a:gdLst/>
              <a:ahLst/>
              <a:cxnLst/>
              <a:rect l="l" t="t" r="r" b="b"/>
              <a:pathLst>
                <a:path w="304800" h="279400">
                  <a:moveTo>
                    <a:pt x="304800" y="54864"/>
                  </a:moveTo>
                  <a:lnTo>
                    <a:pt x="304800" y="0"/>
                  </a:lnTo>
                  <a:lnTo>
                    <a:pt x="0" y="0"/>
                  </a:lnTo>
                  <a:lnTo>
                    <a:pt x="0" y="278892"/>
                  </a:lnTo>
                  <a:lnTo>
                    <a:pt x="217170" y="278892"/>
                  </a:lnTo>
                  <a:lnTo>
                    <a:pt x="304800" y="91440"/>
                  </a:lnTo>
                  <a:lnTo>
                    <a:pt x="252222" y="91440"/>
                  </a:lnTo>
                  <a:lnTo>
                    <a:pt x="196596" y="232410"/>
                  </a:lnTo>
                  <a:lnTo>
                    <a:pt x="79248" y="232410"/>
                  </a:lnTo>
                  <a:lnTo>
                    <a:pt x="79248" y="54864"/>
                  </a:lnTo>
                  <a:lnTo>
                    <a:pt x="304800" y="54864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192515" y="6555727"/>
              <a:ext cx="126009" cy="18620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604516" y="6505956"/>
              <a:ext cx="305562" cy="278129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2604516" y="6505194"/>
              <a:ext cx="306070" cy="279400"/>
            </a:xfrm>
            <a:custGeom>
              <a:avLst/>
              <a:gdLst/>
              <a:ahLst/>
              <a:cxnLst/>
              <a:rect l="l" t="t" r="r" b="b"/>
              <a:pathLst>
                <a:path w="306069" h="279400">
                  <a:moveTo>
                    <a:pt x="0" y="54864"/>
                  </a:moveTo>
                  <a:lnTo>
                    <a:pt x="0" y="0"/>
                  </a:lnTo>
                  <a:lnTo>
                    <a:pt x="305562" y="0"/>
                  </a:lnTo>
                  <a:lnTo>
                    <a:pt x="305562" y="278892"/>
                  </a:lnTo>
                  <a:lnTo>
                    <a:pt x="87630" y="278892"/>
                  </a:lnTo>
                  <a:lnTo>
                    <a:pt x="0" y="91440"/>
                  </a:lnTo>
                  <a:lnTo>
                    <a:pt x="52578" y="91440"/>
                  </a:lnTo>
                  <a:lnTo>
                    <a:pt x="108204" y="232410"/>
                  </a:lnTo>
                  <a:lnTo>
                    <a:pt x="226314" y="232410"/>
                  </a:lnTo>
                  <a:lnTo>
                    <a:pt x="226314" y="54864"/>
                  </a:lnTo>
                  <a:lnTo>
                    <a:pt x="0" y="54864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708389" y="6555727"/>
              <a:ext cx="126771" cy="186207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443734" y="6514338"/>
              <a:ext cx="139446" cy="56387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2442972" y="6514338"/>
              <a:ext cx="140335" cy="56515"/>
            </a:xfrm>
            <a:custGeom>
              <a:avLst/>
              <a:gdLst/>
              <a:ahLst/>
              <a:cxnLst/>
              <a:rect l="l" t="t" r="r" b="b"/>
              <a:pathLst>
                <a:path w="140335" h="56515">
                  <a:moveTo>
                    <a:pt x="35052" y="0"/>
                  </a:moveTo>
                  <a:lnTo>
                    <a:pt x="0" y="56388"/>
                  </a:lnTo>
                  <a:lnTo>
                    <a:pt x="105156" y="56388"/>
                  </a:lnTo>
                  <a:lnTo>
                    <a:pt x="140208" y="0"/>
                  </a:lnTo>
                  <a:lnTo>
                    <a:pt x="35052" y="0"/>
                  </a:lnTo>
                  <a:close/>
                </a:path>
              </a:pathLst>
            </a:custGeom>
            <a:ln w="86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429256" y="5051298"/>
              <a:ext cx="156210" cy="327660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2429256" y="5051298"/>
              <a:ext cx="156210" cy="327660"/>
            </a:xfrm>
            <a:custGeom>
              <a:avLst/>
              <a:gdLst/>
              <a:ahLst/>
              <a:cxnLst/>
              <a:rect l="l" t="t" r="r" b="b"/>
              <a:pathLst>
                <a:path w="156210" h="327660">
                  <a:moveTo>
                    <a:pt x="0" y="0"/>
                  </a:moveTo>
                  <a:lnTo>
                    <a:pt x="156210" y="0"/>
                  </a:lnTo>
                  <a:lnTo>
                    <a:pt x="156210" y="262128"/>
                  </a:lnTo>
                  <a:lnTo>
                    <a:pt x="78486" y="327660"/>
                  </a:lnTo>
                  <a:lnTo>
                    <a:pt x="0" y="262128"/>
                  </a:lnTo>
                  <a:lnTo>
                    <a:pt x="0" y="0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24100" y="5220462"/>
              <a:ext cx="373380" cy="182880"/>
            </a:xfrm>
            <a:custGeom>
              <a:avLst/>
              <a:gdLst/>
              <a:ahLst/>
              <a:cxnLst/>
              <a:rect l="l" t="t" r="r" b="b"/>
              <a:pathLst>
                <a:path w="373380" h="182879">
                  <a:moveTo>
                    <a:pt x="0" y="0"/>
                  </a:moveTo>
                  <a:lnTo>
                    <a:pt x="0" y="182880"/>
                  </a:lnTo>
                  <a:lnTo>
                    <a:pt x="105156" y="182880"/>
                  </a:lnTo>
                </a:path>
                <a:path w="373380" h="182879">
                  <a:moveTo>
                    <a:pt x="373380" y="0"/>
                  </a:moveTo>
                  <a:lnTo>
                    <a:pt x="373380" y="182880"/>
                  </a:lnTo>
                  <a:lnTo>
                    <a:pt x="268986" y="182880"/>
                  </a:lnTo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429256" y="5403342"/>
              <a:ext cx="156210" cy="106680"/>
            </a:xfrm>
            <a:custGeom>
              <a:avLst/>
              <a:gdLst/>
              <a:ahLst/>
              <a:cxnLst/>
              <a:rect l="l" t="t" r="r" b="b"/>
              <a:pathLst>
                <a:path w="156210" h="106679">
                  <a:moveTo>
                    <a:pt x="156210" y="0"/>
                  </a:moveTo>
                  <a:lnTo>
                    <a:pt x="0" y="0"/>
                  </a:lnTo>
                  <a:lnTo>
                    <a:pt x="0" y="106680"/>
                  </a:lnTo>
                  <a:lnTo>
                    <a:pt x="156210" y="106680"/>
                  </a:lnTo>
                  <a:lnTo>
                    <a:pt x="1562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22398" y="5430774"/>
              <a:ext cx="170815" cy="59055"/>
            </a:xfrm>
            <a:custGeom>
              <a:avLst/>
              <a:gdLst/>
              <a:ahLst/>
              <a:cxnLst/>
              <a:rect l="l" t="t" r="r" b="b"/>
              <a:pathLst>
                <a:path w="170814" h="59054">
                  <a:moveTo>
                    <a:pt x="0" y="58674"/>
                  </a:moveTo>
                  <a:lnTo>
                    <a:pt x="0" y="0"/>
                  </a:lnTo>
                </a:path>
                <a:path w="170814" h="59054">
                  <a:moveTo>
                    <a:pt x="170688" y="58674"/>
                  </a:moveTo>
                  <a:lnTo>
                    <a:pt x="170688" y="0"/>
                  </a:lnTo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953768" y="5458206"/>
              <a:ext cx="222250" cy="76200"/>
            </a:xfrm>
            <a:custGeom>
              <a:avLst/>
              <a:gdLst/>
              <a:ahLst/>
              <a:cxnLst/>
              <a:rect l="l" t="t" r="r" b="b"/>
              <a:pathLst>
                <a:path w="222250" h="76200">
                  <a:moveTo>
                    <a:pt x="221742" y="0"/>
                  </a:moveTo>
                  <a:lnTo>
                    <a:pt x="48006" y="0"/>
                  </a:lnTo>
                  <a:lnTo>
                    <a:pt x="48006" y="76200"/>
                  </a:lnTo>
                </a:path>
                <a:path w="222250" h="76200">
                  <a:moveTo>
                    <a:pt x="99822" y="76200"/>
                  </a:moveTo>
                  <a:lnTo>
                    <a:pt x="0" y="76200"/>
                  </a:lnTo>
                </a:path>
              </a:pathLst>
            </a:custGeom>
            <a:ln w="86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970011" y="5566029"/>
              <a:ext cx="78105" cy="24130"/>
            </a:xfrm>
            <a:custGeom>
              <a:avLst/>
              <a:gdLst/>
              <a:ahLst/>
              <a:cxnLst/>
              <a:rect l="l" t="t" r="r" b="b"/>
              <a:pathLst>
                <a:path w="78105" h="24129">
                  <a:moveTo>
                    <a:pt x="0" y="0"/>
                  </a:moveTo>
                  <a:lnTo>
                    <a:pt x="78003" y="0"/>
                  </a:lnTo>
                </a:path>
                <a:path w="78105" h="24129">
                  <a:moveTo>
                    <a:pt x="24384" y="23622"/>
                  </a:moveTo>
                  <a:lnTo>
                    <a:pt x="56667" y="23622"/>
                  </a:lnTo>
                </a:path>
              </a:pathLst>
            </a:custGeom>
            <a:ln w="94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117598" y="5694426"/>
              <a:ext cx="304800" cy="272796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2117598" y="5694426"/>
              <a:ext cx="304800" cy="273050"/>
            </a:xfrm>
            <a:custGeom>
              <a:avLst/>
              <a:gdLst/>
              <a:ahLst/>
              <a:cxnLst/>
              <a:rect l="l" t="t" r="r" b="b"/>
              <a:pathLst>
                <a:path w="304800" h="273050">
                  <a:moveTo>
                    <a:pt x="304800" y="98298"/>
                  </a:moveTo>
                  <a:lnTo>
                    <a:pt x="304800" y="0"/>
                  </a:lnTo>
                  <a:lnTo>
                    <a:pt x="0" y="0"/>
                  </a:lnTo>
                  <a:lnTo>
                    <a:pt x="0" y="272796"/>
                  </a:lnTo>
                  <a:lnTo>
                    <a:pt x="304800" y="272796"/>
                  </a:lnTo>
                  <a:lnTo>
                    <a:pt x="304800" y="169164"/>
                  </a:lnTo>
                  <a:lnTo>
                    <a:pt x="222504" y="169164"/>
                  </a:lnTo>
                  <a:lnTo>
                    <a:pt x="222504" y="226314"/>
                  </a:lnTo>
                  <a:lnTo>
                    <a:pt x="81534" y="226314"/>
                  </a:lnTo>
                  <a:lnTo>
                    <a:pt x="81534" y="41148"/>
                  </a:lnTo>
                  <a:lnTo>
                    <a:pt x="224790" y="42672"/>
                  </a:lnTo>
                  <a:lnTo>
                    <a:pt x="224790" y="98298"/>
                  </a:lnTo>
                  <a:lnTo>
                    <a:pt x="304800" y="98298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192515" y="5731243"/>
              <a:ext cx="155727" cy="186207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604516" y="5694426"/>
              <a:ext cx="305562" cy="272796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2604516" y="5694426"/>
              <a:ext cx="306070" cy="273050"/>
            </a:xfrm>
            <a:custGeom>
              <a:avLst/>
              <a:gdLst/>
              <a:ahLst/>
              <a:cxnLst/>
              <a:rect l="l" t="t" r="r" b="b"/>
              <a:pathLst>
                <a:path w="306069" h="273050">
                  <a:moveTo>
                    <a:pt x="0" y="98298"/>
                  </a:moveTo>
                  <a:lnTo>
                    <a:pt x="0" y="0"/>
                  </a:lnTo>
                  <a:lnTo>
                    <a:pt x="305562" y="0"/>
                  </a:lnTo>
                  <a:lnTo>
                    <a:pt x="305562" y="272796"/>
                  </a:lnTo>
                  <a:lnTo>
                    <a:pt x="0" y="272796"/>
                  </a:lnTo>
                  <a:lnTo>
                    <a:pt x="0" y="169164"/>
                  </a:lnTo>
                  <a:lnTo>
                    <a:pt x="83058" y="169164"/>
                  </a:lnTo>
                  <a:lnTo>
                    <a:pt x="83058" y="226314"/>
                  </a:lnTo>
                  <a:lnTo>
                    <a:pt x="224028" y="226314"/>
                  </a:lnTo>
                  <a:lnTo>
                    <a:pt x="224028" y="41148"/>
                  </a:lnTo>
                  <a:lnTo>
                    <a:pt x="80010" y="42672"/>
                  </a:lnTo>
                  <a:lnTo>
                    <a:pt x="80010" y="98298"/>
                  </a:lnTo>
                  <a:lnTo>
                    <a:pt x="0" y="98298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678671" y="5731243"/>
              <a:ext cx="156489" cy="18620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604516" y="6076950"/>
              <a:ext cx="305562" cy="272796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2604516" y="6076950"/>
              <a:ext cx="306070" cy="273050"/>
            </a:xfrm>
            <a:custGeom>
              <a:avLst/>
              <a:gdLst/>
              <a:ahLst/>
              <a:cxnLst/>
              <a:rect l="l" t="t" r="r" b="b"/>
              <a:pathLst>
                <a:path w="306069" h="273050">
                  <a:moveTo>
                    <a:pt x="0" y="98298"/>
                  </a:moveTo>
                  <a:lnTo>
                    <a:pt x="0" y="0"/>
                  </a:lnTo>
                  <a:lnTo>
                    <a:pt x="305562" y="0"/>
                  </a:lnTo>
                  <a:lnTo>
                    <a:pt x="305562" y="272796"/>
                  </a:lnTo>
                  <a:lnTo>
                    <a:pt x="0" y="272796"/>
                  </a:lnTo>
                  <a:lnTo>
                    <a:pt x="0" y="169926"/>
                  </a:lnTo>
                  <a:lnTo>
                    <a:pt x="83058" y="169926"/>
                  </a:lnTo>
                  <a:lnTo>
                    <a:pt x="83058" y="226314"/>
                  </a:lnTo>
                  <a:lnTo>
                    <a:pt x="224028" y="226314"/>
                  </a:lnTo>
                  <a:lnTo>
                    <a:pt x="224028" y="41910"/>
                  </a:lnTo>
                  <a:lnTo>
                    <a:pt x="80010" y="42672"/>
                  </a:lnTo>
                  <a:lnTo>
                    <a:pt x="80010" y="98298"/>
                  </a:lnTo>
                  <a:lnTo>
                    <a:pt x="0" y="98298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678671" y="6114529"/>
              <a:ext cx="156489" cy="185445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117598" y="6076950"/>
              <a:ext cx="304800" cy="27279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2117598" y="6076950"/>
              <a:ext cx="304800" cy="273050"/>
            </a:xfrm>
            <a:custGeom>
              <a:avLst/>
              <a:gdLst/>
              <a:ahLst/>
              <a:cxnLst/>
              <a:rect l="l" t="t" r="r" b="b"/>
              <a:pathLst>
                <a:path w="304800" h="273050">
                  <a:moveTo>
                    <a:pt x="304800" y="98298"/>
                  </a:moveTo>
                  <a:lnTo>
                    <a:pt x="304800" y="0"/>
                  </a:lnTo>
                  <a:lnTo>
                    <a:pt x="0" y="0"/>
                  </a:lnTo>
                  <a:lnTo>
                    <a:pt x="0" y="272796"/>
                  </a:lnTo>
                  <a:lnTo>
                    <a:pt x="304800" y="272796"/>
                  </a:lnTo>
                  <a:lnTo>
                    <a:pt x="304800" y="169926"/>
                  </a:lnTo>
                  <a:lnTo>
                    <a:pt x="222504" y="169926"/>
                  </a:lnTo>
                  <a:lnTo>
                    <a:pt x="222504" y="226314"/>
                  </a:lnTo>
                  <a:lnTo>
                    <a:pt x="81534" y="226314"/>
                  </a:lnTo>
                  <a:lnTo>
                    <a:pt x="81534" y="41910"/>
                  </a:lnTo>
                  <a:lnTo>
                    <a:pt x="224790" y="42672"/>
                  </a:lnTo>
                  <a:lnTo>
                    <a:pt x="224790" y="98298"/>
                  </a:lnTo>
                  <a:lnTo>
                    <a:pt x="304800" y="98298"/>
                  </a:lnTo>
                  <a:close/>
                </a:path>
              </a:pathLst>
            </a:custGeom>
            <a:ln w="14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192515" y="6114529"/>
              <a:ext cx="155727" cy="185445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2343912" y="5107686"/>
              <a:ext cx="478155" cy="1435735"/>
            </a:xfrm>
            <a:custGeom>
              <a:avLst/>
              <a:gdLst/>
              <a:ahLst/>
              <a:cxnLst/>
              <a:rect l="l" t="t" r="r" b="b"/>
              <a:pathLst>
                <a:path w="478155" h="1435734">
                  <a:moveTo>
                    <a:pt x="160782" y="295656"/>
                  </a:moveTo>
                  <a:lnTo>
                    <a:pt x="208788" y="708660"/>
                  </a:lnTo>
                  <a:lnTo>
                    <a:pt x="122682" y="1111758"/>
                  </a:lnTo>
                  <a:lnTo>
                    <a:pt x="160782" y="1435608"/>
                  </a:lnTo>
                </a:path>
                <a:path w="478155" h="1435734">
                  <a:moveTo>
                    <a:pt x="167640" y="295656"/>
                  </a:moveTo>
                  <a:lnTo>
                    <a:pt x="118872" y="708660"/>
                  </a:lnTo>
                  <a:lnTo>
                    <a:pt x="205740" y="1111758"/>
                  </a:lnTo>
                  <a:lnTo>
                    <a:pt x="167640" y="1435608"/>
                  </a:lnTo>
                </a:path>
                <a:path w="478155" h="1435734">
                  <a:moveTo>
                    <a:pt x="0" y="0"/>
                  </a:moveTo>
                  <a:lnTo>
                    <a:pt x="139446" y="112776"/>
                  </a:lnTo>
                </a:path>
                <a:path w="478155" h="1435734">
                  <a:moveTo>
                    <a:pt x="353568" y="182880"/>
                  </a:moveTo>
                  <a:lnTo>
                    <a:pt x="477774" y="112776"/>
                  </a:lnTo>
                </a:path>
              </a:pathLst>
            </a:custGeom>
            <a:ln w="86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2809748" y="5108345"/>
            <a:ext cx="8890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237232" y="5329427"/>
            <a:ext cx="66040" cy="120014"/>
          </a:xfrm>
          <a:custGeom>
            <a:avLst/>
            <a:gdLst/>
            <a:ahLst/>
            <a:cxnLst/>
            <a:rect l="l" t="t" r="r" b="b"/>
            <a:pathLst>
              <a:path w="66039" h="120014">
                <a:moveTo>
                  <a:pt x="65532" y="119634"/>
                </a:moveTo>
                <a:lnTo>
                  <a:pt x="0" y="0"/>
                </a:lnTo>
              </a:path>
            </a:pathLst>
          </a:custGeom>
          <a:ln w="86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2170429" y="5189878"/>
            <a:ext cx="8890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2043683" y="5913120"/>
            <a:ext cx="96520" cy="177800"/>
          </a:xfrm>
          <a:custGeom>
            <a:avLst/>
            <a:gdLst/>
            <a:ahLst/>
            <a:cxnLst/>
            <a:rect l="l" t="t" r="r" b="b"/>
            <a:pathLst>
              <a:path w="96519" h="177800">
                <a:moveTo>
                  <a:pt x="96012" y="177546"/>
                </a:moveTo>
                <a:lnTo>
                  <a:pt x="9906" y="126492"/>
                </a:lnTo>
              </a:path>
              <a:path w="96519" h="177800">
                <a:moveTo>
                  <a:pt x="86106" y="0"/>
                </a:moveTo>
                <a:lnTo>
                  <a:pt x="0" y="94488"/>
                </a:lnTo>
              </a:path>
            </a:pathLst>
          </a:custGeom>
          <a:ln w="86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1955545" y="5924447"/>
            <a:ext cx="8890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531364" y="6470903"/>
            <a:ext cx="52069" cy="72390"/>
          </a:xfrm>
          <a:custGeom>
            <a:avLst/>
            <a:gdLst/>
            <a:ahLst/>
            <a:cxnLst/>
            <a:rect l="l" t="t" r="r" b="b"/>
            <a:pathLst>
              <a:path w="52069" h="72390">
                <a:moveTo>
                  <a:pt x="51816" y="0"/>
                </a:moveTo>
                <a:lnTo>
                  <a:pt x="0" y="72390"/>
                </a:lnTo>
              </a:path>
            </a:pathLst>
          </a:custGeom>
          <a:ln w="86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2558288" y="6314578"/>
            <a:ext cx="8890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442972" y="6663690"/>
            <a:ext cx="20320" cy="54610"/>
          </a:xfrm>
          <a:custGeom>
            <a:avLst/>
            <a:gdLst/>
            <a:ahLst/>
            <a:cxnLst/>
            <a:rect l="l" t="t" r="r" b="b"/>
            <a:pathLst>
              <a:path w="20319" h="54609">
                <a:moveTo>
                  <a:pt x="19812" y="0"/>
                </a:moveTo>
                <a:lnTo>
                  <a:pt x="0" y="54102"/>
                </a:lnTo>
              </a:path>
            </a:pathLst>
          </a:custGeom>
          <a:ln w="86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2376932" y="6683399"/>
            <a:ext cx="8890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2070354" y="6430517"/>
            <a:ext cx="83820" cy="113030"/>
          </a:xfrm>
          <a:custGeom>
            <a:avLst/>
            <a:gdLst/>
            <a:ahLst/>
            <a:cxnLst/>
            <a:rect l="l" t="t" r="r" b="b"/>
            <a:pathLst>
              <a:path w="83819" h="113029">
                <a:moveTo>
                  <a:pt x="0" y="0"/>
                </a:moveTo>
                <a:lnTo>
                  <a:pt x="83820" y="112776"/>
                </a:lnTo>
              </a:path>
            </a:pathLst>
          </a:custGeom>
          <a:ln w="86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1991360" y="6323734"/>
            <a:ext cx="8890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" dirty="0">
                <a:latin typeface="Times New Roman"/>
                <a:cs typeface="Times New Roman"/>
              </a:rPr>
              <a:t>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218944" y="7088885"/>
            <a:ext cx="589280" cy="461009"/>
          </a:xfrm>
          <a:custGeom>
            <a:avLst/>
            <a:gdLst/>
            <a:ahLst/>
            <a:cxnLst/>
            <a:rect l="l" t="t" r="r" b="b"/>
            <a:pathLst>
              <a:path w="589280" h="461009">
                <a:moveTo>
                  <a:pt x="534924" y="0"/>
                </a:moveTo>
                <a:lnTo>
                  <a:pt x="589026" y="94488"/>
                </a:lnTo>
              </a:path>
              <a:path w="589280" h="461009">
                <a:moveTo>
                  <a:pt x="0" y="366522"/>
                </a:moveTo>
                <a:lnTo>
                  <a:pt x="54102" y="461010"/>
                </a:lnTo>
              </a:path>
            </a:pathLst>
          </a:custGeom>
          <a:ln w="86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2165095" y="7308239"/>
            <a:ext cx="8890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" dirty="0">
                <a:latin typeface="Times New Roman"/>
                <a:cs typeface="Times New Roman"/>
              </a:rPr>
              <a:t>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716787" y="7086165"/>
            <a:ext cx="175260" cy="386715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320"/>
              </a:spcBef>
            </a:pPr>
            <a:r>
              <a:rPr sz="1000" i="1" spc="-5" dirty="0">
                <a:latin typeface="Times New Roman"/>
                <a:cs typeface="Times New Roman"/>
              </a:rPr>
              <a:t>8</a:t>
            </a:r>
            <a:endParaRPr sz="1000">
              <a:latin typeface="Times New Roman"/>
              <a:cs typeface="Times New Roman"/>
            </a:endParaRPr>
          </a:p>
          <a:p>
            <a:pPr marR="26034" algn="r">
              <a:lnSpc>
                <a:spcPct val="100000"/>
              </a:lnSpc>
              <a:spcBef>
                <a:spcPts val="225"/>
              </a:spcBef>
            </a:pPr>
            <a:r>
              <a:rPr sz="1000" i="1" dirty="0">
                <a:latin typeface="Times New Roman"/>
                <a:cs typeface="Times New Roman"/>
              </a:rPr>
              <a:t>10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79" name="object 79"/>
          <p:cNvGrpSpPr/>
          <p:nvPr/>
        </p:nvGrpSpPr>
        <p:grpSpPr>
          <a:xfrm>
            <a:off x="2313673" y="7432026"/>
            <a:ext cx="477520" cy="218440"/>
            <a:chOff x="2313673" y="7432026"/>
            <a:chExt cx="477520" cy="218440"/>
          </a:xfrm>
        </p:grpSpPr>
        <p:sp>
          <p:nvSpPr>
            <p:cNvPr id="80" name="object 80"/>
            <p:cNvSpPr/>
            <p:nvPr/>
          </p:nvSpPr>
          <p:spPr>
            <a:xfrm>
              <a:off x="2318004" y="7563611"/>
              <a:ext cx="379730" cy="82550"/>
            </a:xfrm>
            <a:custGeom>
              <a:avLst/>
              <a:gdLst/>
              <a:ahLst/>
              <a:cxnLst/>
              <a:rect l="l" t="t" r="r" b="b"/>
              <a:pathLst>
                <a:path w="379730" h="82550">
                  <a:moveTo>
                    <a:pt x="189738" y="0"/>
                  </a:moveTo>
                  <a:lnTo>
                    <a:pt x="115728" y="3214"/>
                  </a:lnTo>
                  <a:lnTo>
                    <a:pt x="55435" y="12001"/>
                  </a:lnTo>
                  <a:lnTo>
                    <a:pt x="14859" y="25074"/>
                  </a:lnTo>
                  <a:lnTo>
                    <a:pt x="0" y="41148"/>
                  </a:lnTo>
                  <a:lnTo>
                    <a:pt x="14859" y="57221"/>
                  </a:lnTo>
                  <a:lnTo>
                    <a:pt x="55435" y="70294"/>
                  </a:lnTo>
                  <a:lnTo>
                    <a:pt x="115728" y="79081"/>
                  </a:lnTo>
                  <a:lnTo>
                    <a:pt x="189738" y="82296"/>
                  </a:lnTo>
                  <a:lnTo>
                    <a:pt x="263747" y="79081"/>
                  </a:lnTo>
                  <a:lnTo>
                    <a:pt x="324040" y="70294"/>
                  </a:lnTo>
                  <a:lnTo>
                    <a:pt x="364617" y="57221"/>
                  </a:lnTo>
                  <a:lnTo>
                    <a:pt x="379476" y="41148"/>
                  </a:lnTo>
                  <a:lnTo>
                    <a:pt x="364617" y="25074"/>
                  </a:lnTo>
                  <a:lnTo>
                    <a:pt x="324040" y="12001"/>
                  </a:lnTo>
                  <a:lnTo>
                    <a:pt x="263747" y="3214"/>
                  </a:lnTo>
                  <a:lnTo>
                    <a:pt x="1897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318004" y="7436357"/>
              <a:ext cx="468630" cy="209550"/>
            </a:xfrm>
            <a:custGeom>
              <a:avLst/>
              <a:gdLst/>
              <a:ahLst/>
              <a:cxnLst/>
              <a:rect l="l" t="t" r="r" b="b"/>
              <a:pathLst>
                <a:path w="468630" h="209550">
                  <a:moveTo>
                    <a:pt x="189738" y="127254"/>
                  </a:moveTo>
                  <a:lnTo>
                    <a:pt x="115728" y="130468"/>
                  </a:lnTo>
                  <a:lnTo>
                    <a:pt x="55435" y="139255"/>
                  </a:lnTo>
                  <a:lnTo>
                    <a:pt x="14859" y="152328"/>
                  </a:lnTo>
                  <a:lnTo>
                    <a:pt x="0" y="168402"/>
                  </a:lnTo>
                  <a:lnTo>
                    <a:pt x="14859" y="184475"/>
                  </a:lnTo>
                  <a:lnTo>
                    <a:pt x="55435" y="197548"/>
                  </a:lnTo>
                  <a:lnTo>
                    <a:pt x="115728" y="206335"/>
                  </a:lnTo>
                  <a:lnTo>
                    <a:pt x="189738" y="209550"/>
                  </a:lnTo>
                  <a:lnTo>
                    <a:pt x="263747" y="206335"/>
                  </a:lnTo>
                  <a:lnTo>
                    <a:pt x="324040" y="197548"/>
                  </a:lnTo>
                  <a:lnTo>
                    <a:pt x="364617" y="184475"/>
                  </a:lnTo>
                  <a:lnTo>
                    <a:pt x="379476" y="168402"/>
                  </a:lnTo>
                  <a:lnTo>
                    <a:pt x="364617" y="152328"/>
                  </a:lnTo>
                  <a:lnTo>
                    <a:pt x="324040" y="139255"/>
                  </a:lnTo>
                  <a:lnTo>
                    <a:pt x="263747" y="130468"/>
                  </a:lnTo>
                  <a:lnTo>
                    <a:pt x="189738" y="127254"/>
                  </a:lnTo>
                  <a:close/>
                </a:path>
                <a:path w="468630" h="209550">
                  <a:moveTo>
                    <a:pt x="306324" y="171450"/>
                  </a:moveTo>
                  <a:lnTo>
                    <a:pt x="468630" y="0"/>
                  </a:lnTo>
                </a:path>
              </a:pathLst>
            </a:custGeom>
            <a:ln w="86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2" name="object 82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3250692" y="5045202"/>
            <a:ext cx="2026158" cy="2692146"/>
          </a:xfrm>
          <a:prstGeom prst="rect">
            <a:avLst/>
          </a:prstGeom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2" y="516889"/>
            <a:ext cx="5787390" cy="1714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200"/>
              </a:lnSpc>
            </a:pPr>
            <a:r>
              <a:rPr sz="1200" i="1" dirty="0">
                <a:latin typeface="Times New Roman"/>
                <a:cs typeface="Times New Roman"/>
              </a:rPr>
              <a:t>мий метод </a:t>
            </a:r>
            <a:r>
              <a:rPr sz="1200" i="1" spc="-5" dirty="0">
                <a:latin typeface="Times New Roman"/>
                <a:cs typeface="Times New Roman"/>
              </a:rPr>
              <a:t>електронномікроскопічних </a:t>
            </a:r>
            <a:r>
              <a:rPr sz="1200" i="1" dirty="0">
                <a:latin typeface="Times New Roman"/>
                <a:cs typeface="Times New Roman"/>
              </a:rPr>
              <a:t>досліджень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та сплавів) </a:t>
            </a:r>
            <a:r>
              <a:rPr sz="1200" dirty="0">
                <a:latin typeface="Times New Roman"/>
                <a:cs typeface="Times New Roman"/>
              </a:rPr>
              <a:t>або металеві фо-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льги, які </a:t>
            </a:r>
            <a:r>
              <a:rPr sz="1200" dirty="0">
                <a:latin typeface="Times New Roman"/>
                <a:cs typeface="Times New Roman"/>
              </a:rPr>
              <a:t>отримані </a:t>
            </a:r>
            <a:r>
              <a:rPr sz="1200" spc="-5" dirty="0">
                <a:latin typeface="Times New Roman"/>
                <a:cs typeface="Times New Roman"/>
              </a:rPr>
              <a:t>шляхом </a:t>
            </a:r>
            <a:r>
              <a:rPr sz="1200" dirty="0">
                <a:latin typeface="Times New Roman"/>
                <a:cs typeface="Times New Roman"/>
              </a:rPr>
              <a:t>стоншення </a:t>
            </a:r>
            <a:r>
              <a:rPr sz="1200" spc="-5" dirty="0">
                <a:latin typeface="Times New Roman"/>
                <a:cs typeface="Times New Roman"/>
              </a:rPr>
              <a:t>масивних зразків,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досліджуються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i="1" dirty="0">
                <a:latin typeface="Times New Roman"/>
                <a:cs typeface="Times New Roman"/>
              </a:rPr>
              <a:t>прямий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метод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електронномікроскопічних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досліджень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  <a:spcBef>
                <a:spcPts val="5"/>
              </a:spcBef>
            </a:pPr>
            <a:r>
              <a:rPr sz="1200" spc="-15" dirty="0">
                <a:latin typeface="Times New Roman"/>
                <a:cs typeface="Times New Roman"/>
              </a:rPr>
              <a:t>Репліка повинна повністю відтворювати </a:t>
            </a:r>
            <a:r>
              <a:rPr sz="1200" spc="-10" dirty="0">
                <a:latin typeface="Times New Roman"/>
                <a:cs typeface="Times New Roman"/>
              </a:rPr>
              <a:t>рельєф </a:t>
            </a:r>
            <a:r>
              <a:rPr sz="1200" spc="-15" dirty="0">
                <a:latin typeface="Times New Roman"/>
                <a:cs typeface="Times New Roman"/>
              </a:rPr>
              <a:t>поверхні мікрошліфа. Схема відтво-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рення рельєфу поверхні </a:t>
            </a:r>
            <a:r>
              <a:rPr sz="1200" spc="-10" dirty="0">
                <a:latin typeface="Times New Roman"/>
                <a:cs typeface="Times New Roman"/>
              </a:rPr>
              <a:t>мікрошліфа реплікою </a:t>
            </a:r>
            <a:r>
              <a:rPr sz="1200" spc="-15" dirty="0">
                <a:latin typeface="Times New Roman"/>
                <a:cs typeface="Times New Roman"/>
              </a:rPr>
              <a:t>показана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рис. </a:t>
            </a:r>
            <a:r>
              <a:rPr sz="1200" spc="-10" dirty="0">
                <a:latin typeface="Times New Roman"/>
                <a:cs typeface="Times New Roman"/>
              </a:rPr>
              <a:t>3.10. </a:t>
            </a:r>
            <a:r>
              <a:rPr sz="1200" spc="-15" dirty="0">
                <a:latin typeface="Times New Roman"/>
                <a:cs typeface="Times New Roman"/>
              </a:rPr>
              <a:t>Товщина репліки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повинна бути </a:t>
            </a:r>
            <a:r>
              <a:rPr sz="1200" spc="-10" dirty="0">
                <a:latin typeface="Times New Roman"/>
                <a:cs typeface="Times New Roman"/>
              </a:rPr>
              <a:t>близько </a:t>
            </a:r>
            <a:r>
              <a:rPr sz="1200" spc="-15" dirty="0">
                <a:latin typeface="Times New Roman"/>
                <a:cs typeface="Times New Roman"/>
              </a:rPr>
              <a:t>0,01 </a:t>
            </a:r>
            <a:r>
              <a:rPr sz="1200" spc="-10" dirty="0">
                <a:latin typeface="Times New Roman"/>
                <a:cs typeface="Times New Roman"/>
              </a:rPr>
              <a:t>мкм. </a:t>
            </a:r>
            <a:r>
              <a:rPr sz="1200" spc="-15" dirty="0">
                <a:latin typeface="Times New Roman"/>
                <a:cs typeface="Times New Roman"/>
              </a:rPr>
              <a:t>Репліки </a:t>
            </a:r>
            <a:r>
              <a:rPr sz="1200" spc="-10" dirty="0">
                <a:latin typeface="Times New Roman"/>
                <a:cs typeface="Times New Roman"/>
              </a:rPr>
              <a:t>можуть бути </a:t>
            </a:r>
            <a:r>
              <a:rPr sz="1200" spc="-15" dirty="0">
                <a:latin typeface="Times New Roman"/>
                <a:cs typeface="Times New Roman"/>
              </a:rPr>
              <a:t>одноступінчастими </a:t>
            </a:r>
            <a:r>
              <a:rPr sz="1200" spc="-10" dirty="0">
                <a:latin typeface="Times New Roman"/>
                <a:cs typeface="Times New Roman"/>
              </a:rPr>
              <a:t>(зліпки </a:t>
            </a:r>
            <a:r>
              <a:rPr sz="1200" spc="-15" dirty="0">
                <a:latin typeface="Times New Roman"/>
                <a:cs typeface="Times New Roman"/>
              </a:rPr>
              <a:t>безпо-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середньо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досліджуваної поверхні) </a:t>
            </a:r>
            <a:r>
              <a:rPr sz="1200" spc="-10" dirty="0">
                <a:latin typeface="Times New Roman"/>
                <a:cs typeface="Times New Roman"/>
              </a:rPr>
              <a:t>або </a:t>
            </a:r>
            <a:r>
              <a:rPr sz="1200" spc="-15" dirty="0">
                <a:latin typeface="Times New Roman"/>
                <a:cs typeface="Times New Roman"/>
              </a:rPr>
              <a:t>двоступінчастими (спочатку отримують відбиток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поверхні,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якій наносять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репліку,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копіює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рельєф поверхні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першого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відбитка).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930399" y="8996423"/>
            <a:ext cx="4061460" cy="986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100"/>
              </a:spcBef>
              <a:tabLst>
                <a:tab pos="180086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algn="ctr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3.11.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Зображення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стику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трьох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зерен,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отримані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допомогою</a:t>
            </a:r>
            <a:r>
              <a:rPr sz="1000" dirty="0">
                <a:latin typeface="Times New Roman"/>
                <a:cs typeface="Times New Roman"/>
              </a:rPr>
              <a:t> ТЕМ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двоступінчатій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репліці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на </a:t>
            </a:r>
            <a:r>
              <a:rPr sz="1000" dirty="0">
                <a:latin typeface="Times New Roman"/>
                <a:cs typeface="Times New Roman"/>
              </a:rPr>
              <a:t>фользі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49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4051363" y="2509075"/>
            <a:ext cx="1482725" cy="274320"/>
            <a:chOff x="4051363" y="2509075"/>
            <a:chExt cx="1482725" cy="27432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271010" y="2712719"/>
              <a:ext cx="102870" cy="6604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88002" y="2712719"/>
              <a:ext cx="103632" cy="6604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05756" y="2712719"/>
              <a:ext cx="103632" cy="66040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56126" y="2513329"/>
              <a:ext cx="1472946" cy="265429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056126" y="2513837"/>
              <a:ext cx="1473200" cy="264795"/>
            </a:xfrm>
            <a:custGeom>
              <a:avLst/>
              <a:gdLst/>
              <a:ahLst/>
              <a:cxnLst/>
              <a:rect l="l" t="t" r="r" b="b"/>
              <a:pathLst>
                <a:path w="1473200" h="264794">
                  <a:moveTo>
                    <a:pt x="0" y="198882"/>
                  </a:moveTo>
                  <a:lnTo>
                    <a:pt x="214884" y="198882"/>
                  </a:lnTo>
                  <a:lnTo>
                    <a:pt x="214884" y="264414"/>
                  </a:lnTo>
                  <a:lnTo>
                    <a:pt x="317754" y="264414"/>
                  </a:lnTo>
                  <a:lnTo>
                    <a:pt x="317754" y="198882"/>
                  </a:lnTo>
                  <a:lnTo>
                    <a:pt x="531876" y="198882"/>
                  </a:lnTo>
                  <a:lnTo>
                    <a:pt x="531876" y="264414"/>
                  </a:lnTo>
                  <a:lnTo>
                    <a:pt x="635508" y="264414"/>
                  </a:lnTo>
                  <a:lnTo>
                    <a:pt x="635508" y="198882"/>
                  </a:lnTo>
                  <a:lnTo>
                    <a:pt x="849630" y="198882"/>
                  </a:lnTo>
                  <a:lnTo>
                    <a:pt x="849630" y="264414"/>
                  </a:lnTo>
                  <a:lnTo>
                    <a:pt x="953262" y="264414"/>
                  </a:lnTo>
                  <a:lnTo>
                    <a:pt x="953262" y="198882"/>
                  </a:lnTo>
                  <a:lnTo>
                    <a:pt x="1155192" y="198882"/>
                  </a:lnTo>
                  <a:lnTo>
                    <a:pt x="1155192" y="264414"/>
                  </a:lnTo>
                  <a:lnTo>
                    <a:pt x="1258824" y="264414"/>
                  </a:lnTo>
                  <a:lnTo>
                    <a:pt x="1258824" y="198882"/>
                  </a:lnTo>
                  <a:lnTo>
                    <a:pt x="1472946" y="198882"/>
                  </a:lnTo>
                  <a:lnTo>
                    <a:pt x="1472946" y="0"/>
                  </a:lnTo>
                  <a:lnTo>
                    <a:pt x="0" y="0"/>
                  </a:lnTo>
                  <a:lnTo>
                    <a:pt x="0" y="198882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2339149" y="2509075"/>
            <a:ext cx="1590040" cy="1025525"/>
            <a:chOff x="2339149" y="2509075"/>
            <a:chExt cx="1590040" cy="1025525"/>
          </a:xfrm>
        </p:grpSpPr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343911" y="2513835"/>
              <a:ext cx="1472946" cy="198884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343911" y="2513837"/>
              <a:ext cx="1473200" cy="199390"/>
            </a:xfrm>
            <a:custGeom>
              <a:avLst/>
              <a:gdLst/>
              <a:ahLst/>
              <a:cxnLst/>
              <a:rect l="l" t="t" r="r" b="b"/>
              <a:pathLst>
                <a:path w="1473200" h="199389">
                  <a:moveTo>
                    <a:pt x="1472946" y="0"/>
                  </a:moveTo>
                  <a:lnTo>
                    <a:pt x="0" y="0"/>
                  </a:lnTo>
                  <a:lnTo>
                    <a:pt x="0" y="198884"/>
                  </a:lnTo>
                  <a:lnTo>
                    <a:pt x="1472946" y="198884"/>
                  </a:lnTo>
                  <a:lnTo>
                    <a:pt x="1472946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43911" y="2712717"/>
              <a:ext cx="1472946" cy="198884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343911" y="2712719"/>
              <a:ext cx="1473200" cy="199390"/>
            </a:xfrm>
            <a:custGeom>
              <a:avLst/>
              <a:gdLst/>
              <a:ahLst/>
              <a:cxnLst/>
              <a:rect l="l" t="t" r="r" b="b"/>
              <a:pathLst>
                <a:path w="1473200" h="199389">
                  <a:moveTo>
                    <a:pt x="1472946" y="0"/>
                  </a:moveTo>
                  <a:lnTo>
                    <a:pt x="0" y="0"/>
                  </a:lnTo>
                  <a:lnTo>
                    <a:pt x="0" y="198884"/>
                  </a:lnTo>
                  <a:lnTo>
                    <a:pt x="1472946" y="198884"/>
                  </a:lnTo>
                  <a:lnTo>
                    <a:pt x="1472946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558033" y="2647184"/>
              <a:ext cx="103634" cy="264417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558031" y="2647187"/>
              <a:ext cx="104139" cy="264795"/>
            </a:xfrm>
            <a:custGeom>
              <a:avLst/>
              <a:gdLst/>
              <a:ahLst/>
              <a:cxnLst/>
              <a:rect l="l" t="t" r="r" b="b"/>
              <a:pathLst>
                <a:path w="104139" h="264794">
                  <a:moveTo>
                    <a:pt x="103634" y="0"/>
                  </a:moveTo>
                  <a:lnTo>
                    <a:pt x="0" y="0"/>
                  </a:lnTo>
                  <a:lnTo>
                    <a:pt x="0" y="264417"/>
                  </a:lnTo>
                  <a:lnTo>
                    <a:pt x="103634" y="264417"/>
                  </a:lnTo>
                  <a:lnTo>
                    <a:pt x="103634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875787" y="2647184"/>
              <a:ext cx="103634" cy="264417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875785" y="2647187"/>
              <a:ext cx="104139" cy="264795"/>
            </a:xfrm>
            <a:custGeom>
              <a:avLst/>
              <a:gdLst/>
              <a:ahLst/>
              <a:cxnLst/>
              <a:rect l="l" t="t" r="r" b="b"/>
              <a:pathLst>
                <a:path w="104139" h="264794">
                  <a:moveTo>
                    <a:pt x="103634" y="0"/>
                  </a:moveTo>
                  <a:lnTo>
                    <a:pt x="0" y="0"/>
                  </a:lnTo>
                  <a:lnTo>
                    <a:pt x="0" y="264417"/>
                  </a:lnTo>
                  <a:lnTo>
                    <a:pt x="103634" y="264417"/>
                  </a:lnTo>
                  <a:lnTo>
                    <a:pt x="103634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93541" y="2647184"/>
              <a:ext cx="103629" cy="264417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3193544" y="2647187"/>
              <a:ext cx="104139" cy="264795"/>
            </a:xfrm>
            <a:custGeom>
              <a:avLst/>
              <a:gdLst/>
              <a:ahLst/>
              <a:cxnLst/>
              <a:rect l="l" t="t" r="r" b="b"/>
              <a:pathLst>
                <a:path w="104139" h="264794">
                  <a:moveTo>
                    <a:pt x="103629" y="0"/>
                  </a:moveTo>
                  <a:lnTo>
                    <a:pt x="0" y="0"/>
                  </a:lnTo>
                  <a:lnTo>
                    <a:pt x="0" y="264417"/>
                  </a:lnTo>
                  <a:lnTo>
                    <a:pt x="103629" y="264417"/>
                  </a:lnTo>
                  <a:lnTo>
                    <a:pt x="103629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99103" y="2647184"/>
              <a:ext cx="103634" cy="264417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3499101" y="2647187"/>
              <a:ext cx="104139" cy="264795"/>
            </a:xfrm>
            <a:custGeom>
              <a:avLst/>
              <a:gdLst/>
              <a:ahLst/>
              <a:cxnLst/>
              <a:rect l="l" t="t" r="r" b="b"/>
              <a:pathLst>
                <a:path w="104139" h="264794">
                  <a:moveTo>
                    <a:pt x="103634" y="0"/>
                  </a:moveTo>
                  <a:lnTo>
                    <a:pt x="0" y="0"/>
                  </a:lnTo>
                  <a:lnTo>
                    <a:pt x="0" y="264417"/>
                  </a:lnTo>
                  <a:lnTo>
                    <a:pt x="103634" y="264417"/>
                  </a:lnTo>
                  <a:lnTo>
                    <a:pt x="103634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343911" y="2646679"/>
              <a:ext cx="214122" cy="66039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661665" y="2646679"/>
              <a:ext cx="214122" cy="66039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979419" y="2646679"/>
              <a:ext cx="214122" cy="66039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97173" y="2646679"/>
              <a:ext cx="201930" cy="66039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343911" y="2513329"/>
              <a:ext cx="1472946" cy="199389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2343911" y="2513837"/>
              <a:ext cx="1580515" cy="264160"/>
            </a:xfrm>
            <a:custGeom>
              <a:avLst/>
              <a:gdLst/>
              <a:ahLst/>
              <a:cxnLst/>
              <a:rect l="l" t="t" r="r" b="b"/>
              <a:pathLst>
                <a:path w="1580514" h="264160">
                  <a:moveTo>
                    <a:pt x="0" y="198882"/>
                  </a:moveTo>
                  <a:lnTo>
                    <a:pt x="0" y="0"/>
                  </a:lnTo>
                  <a:lnTo>
                    <a:pt x="1472946" y="0"/>
                  </a:lnTo>
                  <a:lnTo>
                    <a:pt x="1472946" y="198882"/>
                  </a:lnTo>
                  <a:lnTo>
                    <a:pt x="1258824" y="198882"/>
                  </a:lnTo>
                  <a:lnTo>
                    <a:pt x="1258824" y="133350"/>
                  </a:lnTo>
                  <a:lnTo>
                    <a:pt x="1155192" y="133350"/>
                  </a:lnTo>
                  <a:lnTo>
                    <a:pt x="1155192" y="198882"/>
                  </a:lnTo>
                  <a:lnTo>
                    <a:pt x="953262" y="198882"/>
                  </a:lnTo>
                  <a:lnTo>
                    <a:pt x="953262" y="133350"/>
                  </a:lnTo>
                  <a:lnTo>
                    <a:pt x="849630" y="133350"/>
                  </a:lnTo>
                  <a:lnTo>
                    <a:pt x="849630" y="198882"/>
                  </a:lnTo>
                  <a:lnTo>
                    <a:pt x="635508" y="198882"/>
                  </a:lnTo>
                  <a:lnTo>
                    <a:pt x="635508" y="133350"/>
                  </a:lnTo>
                  <a:lnTo>
                    <a:pt x="531876" y="133350"/>
                  </a:lnTo>
                  <a:lnTo>
                    <a:pt x="531876" y="198882"/>
                  </a:lnTo>
                  <a:lnTo>
                    <a:pt x="317754" y="198882"/>
                  </a:lnTo>
                  <a:lnTo>
                    <a:pt x="317754" y="133350"/>
                  </a:lnTo>
                  <a:lnTo>
                    <a:pt x="214122" y="133350"/>
                  </a:lnTo>
                  <a:lnTo>
                    <a:pt x="214122" y="198882"/>
                  </a:lnTo>
                  <a:lnTo>
                    <a:pt x="0" y="198882"/>
                  </a:lnTo>
                  <a:close/>
                </a:path>
                <a:path w="1580514" h="264160">
                  <a:moveTo>
                    <a:pt x="1376172" y="145542"/>
                  </a:moveTo>
                  <a:lnTo>
                    <a:pt x="1580388" y="70104"/>
                  </a:lnTo>
                </a:path>
                <a:path w="1580514" h="264160">
                  <a:moveTo>
                    <a:pt x="1425702" y="198882"/>
                  </a:moveTo>
                  <a:lnTo>
                    <a:pt x="1580388" y="263652"/>
                  </a:lnTo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343911" y="3330704"/>
              <a:ext cx="1472946" cy="198879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2343911" y="3330701"/>
              <a:ext cx="1473200" cy="199390"/>
            </a:xfrm>
            <a:custGeom>
              <a:avLst/>
              <a:gdLst/>
              <a:ahLst/>
              <a:cxnLst/>
              <a:rect l="l" t="t" r="r" b="b"/>
              <a:pathLst>
                <a:path w="1473200" h="199389">
                  <a:moveTo>
                    <a:pt x="1472946" y="0"/>
                  </a:moveTo>
                  <a:lnTo>
                    <a:pt x="0" y="0"/>
                  </a:lnTo>
                  <a:lnTo>
                    <a:pt x="0" y="198879"/>
                  </a:lnTo>
                  <a:lnTo>
                    <a:pt x="1472946" y="198879"/>
                  </a:lnTo>
                  <a:lnTo>
                    <a:pt x="1472946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558033" y="3265171"/>
              <a:ext cx="103634" cy="26441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2558031" y="3265169"/>
              <a:ext cx="104139" cy="264795"/>
            </a:xfrm>
            <a:custGeom>
              <a:avLst/>
              <a:gdLst/>
              <a:ahLst/>
              <a:cxnLst/>
              <a:rect l="l" t="t" r="r" b="b"/>
              <a:pathLst>
                <a:path w="104139" h="264795">
                  <a:moveTo>
                    <a:pt x="103634" y="0"/>
                  </a:moveTo>
                  <a:lnTo>
                    <a:pt x="0" y="0"/>
                  </a:lnTo>
                  <a:lnTo>
                    <a:pt x="0" y="264412"/>
                  </a:lnTo>
                  <a:lnTo>
                    <a:pt x="103634" y="264412"/>
                  </a:lnTo>
                  <a:lnTo>
                    <a:pt x="103634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875787" y="3265171"/>
              <a:ext cx="103634" cy="26441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2875785" y="3265169"/>
              <a:ext cx="104139" cy="264795"/>
            </a:xfrm>
            <a:custGeom>
              <a:avLst/>
              <a:gdLst/>
              <a:ahLst/>
              <a:cxnLst/>
              <a:rect l="l" t="t" r="r" b="b"/>
              <a:pathLst>
                <a:path w="104139" h="264795">
                  <a:moveTo>
                    <a:pt x="103634" y="0"/>
                  </a:moveTo>
                  <a:lnTo>
                    <a:pt x="0" y="0"/>
                  </a:lnTo>
                  <a:lnTo>
                    <a:pt x="0" y="264412"/>
                  </a:lnTo>
                  <a:lnTo>
                    <a:pt x="103634" y="264412"/>
                  </a:lnTo>
                  <a:lnTo>
                    <a:pt x="103634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193541" y="3265171"/>
              <a:ext cx="103629" cy="26441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3193544" y="3265169"/>
              <a:ext cx="104139" cy="264795"/>
            </a:xfrm>
            <a:custGeom>
              <a:avLst/>
              <a:gdLst/>
              <a:ahLst/>
              <a:cxnLst/>
              <a:rect l="l" t="t" r="r" b="b"/>
              <a:pathLst>
                <a:path w="104139" h="264795">
                  <a:moveTo>
                    <a:pt x="103629" y="0"/>
                  </a:moveTo>
                  <a:lnTo>
                    <a:pt x="0" y="0"/>
                  </a:lnTo>
                  <a:lnTo>
                    <a:pt x="0" y="264412"/>
                  </a:lnTo>
                  <a:lnTo>
                    <a:pt x="103629" y="264412"/>
                  </a:lnTo>
                  <a:lnTo>
                    <a:pt x="103629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499103" y="3265171"/>
              <a:ext cx="103634" cy="26441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3499101" y="3265169"/>
              <a:ext cx="104139" cy="264795"/>
            </a:xfrm>
            <a:custGeom>
              <a:avLst/>
              <a:gdLst/>
              <a:ahLst/>
              <a:cxnLst/>
              <a:rect l="l" t="t" r="r" b="b"/>
              <a:pathLst>
                <a:path w="104139" h="264795">
                  <a:moveTo>
                    <a:pt x="103634" y="0"/>
                  </a:moveTo>
                  <a:lnTo>
                    <a:pt x="0" y="0"/>
                  </a:lnTo>
                  <a:lnTo>
                    <a:pt x="0" y="264412"/>
                  </a:lnTo>
                  <a:lnTo>
                    <a:pt x="103634" y="264412"/>
                  </a:lnTo>
                  <a:lnTo>
                    <a:pt x="103634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343911" y="3124199"/>
              <a:ext cx="214122" cy="66040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979419" y="3124199"/>
              <a:ext cx="214122" cy="66040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661665" y="3124199"/>
              <a:ext cx="214122" cy="6604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297173" y="3124199"/>
              <a:ext cx="201930" cy="66040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343911" y="2990849"/>
              <a:ext cx="1472946" cy="199390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2343911" y="2990849"/>
              <a:ext cx="1580515" cy="336550"/>
            </a:xfrm>
            <a:custGeom>
              <a:avLst/>
              <a:gdLst/>
              <a:ahLst/>
              <a:cxnLst/>
              <a:rect l="l" t="t" r="r" b="b"/>
              <a:pathLst>
                <a:path w="1580514" h="336550">
                  <a:moveTo>
                    <a:pt x="0" y="198882"/>
                  </a:moveTo>
                  <a:lnTo>
                    <a:pt x="0" y="0"/>
                  </a:lnTo>
                  <a:lnTo>
                    <a:pt x="1472946" y="0"/>
                  </a:lnTo>
                  <a:lnTo>
                    <a:pt x="1472946" y="198882"/>
                  </a:lnTo>
                  <a:lnTo>
                    <a:pt x="1258824" y="198882"/>
                  </a:lnTo>
                  <a:lnTo>
                    <a:pt x="1258824" y="133350"/>
                  </a:lnTo>
                  <a:lnTo>
                    <a:pt x="1155192" y="133350"/>
                  </a:lnTo>
                  <a:lnTo>
                    <a:pt x="1155192" y="198882"/>
                  </a:lnTo>
                  <a:lnTo>
                    <a:pt x="953262" y="198882"/>
                  </a:lnTo>
                  <a:lnTo>
                    <a:pt x="953262" y="133350"/>
                  </a:lnTo>
                  <a:lnTo>
                    <a:pt x="849630" y="133350"/>
                  </a:lnTo>
                  <a:lnTo>
                    <a:pt x="849630" y="198882"/>
                  </a:lnTo>
                  <a:lnTo>
                    <a:pt x="635508" y="198882"/>
                  </a:lnTo>
                  <a:lnTo>
                    <a:pt x="635508" y="133350"/>
                  </a:lnTo>
                  <a:lnTo>
                    <a:pt x="531876" y="133350"/>
                  </a:lnTo>
                  <a:lnTo>
                    <a:pt x="531876" y="198882"/>
                  </a:lnTo>
                  <a:lnTo>
                    <a:pt x="317754" y="198882"/>
                  </a:lnTo>
                  <a:lnTo>
                    <a:pt x="317754" y="133350"/>
                  </a:lnTo>
                  <a:lnTo>
                    <a:pt x="214122" y="133350"/>
                  </a:lnTo>
                  <a:lnTo>
                    <a:pt x="214122" y="198882"/>
                  </a:lnTo>
                  <a:lnTo>
                    <a:pt x="0" y="198882"/>
                  </a:lnTo>
                  <a:close/>
                </a:path>
                <a:path w="1580514" h="336550">
                  <a:moveTo>
                    <a:pt x="1425702" y="336042"/>
                  </a:moveTo>
                  <a:lnTo>
                    <a:pt x="1580388" y="212598"/>
                  </a:lnTo>
                </a:path>
                <a:path w="1580514" h="336550">
                  <a:moveTo>
                    <a:pt x="1425702" y="116586"/>
                  </a:moveTo>
                  <a:lnTo>
                    <a:pt x="1578864" y="32766"/>
                  </a:lnTo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3926840" y="2402442"/>
            <a:ext cx="97155" cy="885825"/>
          </a:xfrm>
          <a:prstGeom prst="rect">
            <a:avLst/>
          </a:prstGeom>
        </p:spPr>
        <p:txBody>
          <a:bodyPr vert="horz" wrap="square" lIns="0" tIns="6667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525"/>
              </a:spcBef>
            </a:pPr>
            <a:r>
              <a:rPr sz="1100" i="1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sz="1100" i="1" spc="-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470"/>
              </a:spcBef>
            </a:pPr>
            <a:r>
              <a:rPr sz="1100" i="1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175"/>
              </a:spcBef>
            </a:pPr>
            <a:r>
              <a:rPr sz="1100" i="1" spc="-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4055935" y="3325939"/>
            <a:ext cx="1482725" cy="208915"/>
            <a:chOff x="4055935" y="3325939"/>
            <a:chExt cx="1482725" cy="208915"/>
          </a:xfrm>
        </p:grpSpPr>
        <p:pic>
          <p:nvPicPr>
            <p:cNvPr id="49" name="object 4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060697" y="3331209"/>
              <a:ext cx="1472946" cy="198120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060697" y="3330701"/>
              <a:ext cx="1473200" cy="199390"/>
            </a:xfrm>
            <a:custGeom>
              <a:avLst/>
              <a:gdLst/>
              <a:ahLst/>
              <a:cxnLst/>
              <a:rect l="l" t="t" r="r" b="b"/>
              <a:pathLst>
                <a:path w="1473200" h="199389">
                  <a:moveTo>
                    <a:pt x="0" y="0"/>
                  </a:moveTo>
                  <a:lnTo>
                    <a:pt x="0" y="198882"/>
                  </a:lnTo>
                  <a:lnTo>
                    <a:pt x="1472946" y="198882"/>
                  </a:lnTo>
                  <a:lnTo>
                    <a:pt x="1472946" y="0"/>
                  </a:lnTo>
                  <a:lnTo>
                    <a:pt x="1258824" y="0"/>
                  </a:lnTo>
                  <a:lnTo>
                    <a:pt x="1258824" y="65532"/>
                  </a:lnTo>
                  <a:lnTo>
                    <a:pt x="1155192" y="65532"/>
                  </a:lnTo>
                  <a:lnTo>
                    <a:pt x="1155192" y="0"/>
                  </a:lnTo>
                  <a:lnTo>
                    <a:pt x="953262" y="0"/>
                  </a:lnTo>
                  <a:lnTo>
                    <a:pt x="953262" y="65532"/>
                  </a:lnTo>
                  <a:lnTo>
                    <a:pt x="849630" y="65532"/>
                  </a:lnTo>
                  <a:lnTo>
                    <a:pt x="849630" y="0"/>
                  </a:lnTo>
                  <a:lnTo>
                    <a:pt x="635508" y="0"/>
                  </a:lnTo>
                  <a:lnTo>
                    <a:pt x="635508" y="65532"/>
                  </a:lnTo>
                  <a:lnTo>
                    <a:pt x="531876" y="65532"/>
                  </a:lnTo>
                  <a:lnTo>
                    <a:pt x="531876" y="0"/>
                  </a:lnTo>
                  <a:lnTo>
                    <a:pt x="317754" y="0"/>
                  </a:lnTo>
                  <a:lnTo>
                    <a:pt x="317754" y="65532"/>
                  </a:lnTo>
                  <a:lnTo>
                    <a:pt x="214122" y="65532"/>
                  </a:lnTo>
                  <a:lnTo>
                    <a:pt x="214122" y="0"/>
                  </a:lnTo>
                  <a:lnTo>
                    <a:pt x="0" y="0"/>
                  </a:lnTo>
                  <a:close/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4055941" y="2975425"/>
            <a:ext cx="1590040" cy="274320"/>
            <a:chOff x="4055941" y="2975425"/>
            <a:chExt cx="1590040" cy="274320"/>
          </a:xfrm>
        </p:grpSpPr>
        <p:pic>
          <p:nvPicPr>
            <p:cNvPr id="52" name="object 5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274820" y="3178810"/>
              <a:ext cx="103632" cy="66039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592574" y="3178810"/>
              <a:ext cx="103632" cy="66039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910328" y="3178810"/>
              <a:ext cx="103632" cy="66039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060698" y="2980690"/>
              <a:ext cx="1472946" cy="264159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4060698" y="2980181"/>
              <a:ext cx="1580515" cy="264795"/>
            </a:xfrm>
            <a:custGeom>
              <a:avLst/>
              <a:gdLst/>
              <a:ahLst/>
              <a:cxnLst/>
              <a:rect l="l" t="t" r="r" b="b"/>
              <a:pathLst>
                <a:path w="1580514" h="264794">
                  <a:moveTo>
                    <a:pt x="0" y="198882"/>
                  </a:moveTo>
                  <a:lnTo>
                    <a:pt x="214122" y="198882"/>
                  </a:lnTo>
                  <a:lnTo>
                    <a:pt x="214122" y="264414"/>
                  </a:lnTo>
                  <a:lnTo>
                    <a:pt x="317754" y="264414"/>
                  </a:lnTo>
                  <a:lnTo>
                    <a:pt x="317754" y="198882"/>
                  </a:lnTo>
                  <a:lnTo>
                    <a:pt x="531876" y="198882"/>
                  </a:lnTo>
                  <a:lnTo>
                    <a:pt x="531876" y="264414"/>
                  </a:lnTo>
                  <a:lnTo>
                    <a:pt x="635508" y="264414"/>
                  </a:lnTo>
                  <a:lnTo>
                    <a:pt x="635508" y="198882"/>
                  </a:lnTo>
                  <a:lnTo>
                    <a:pt x="849630" y="198882"/>
                  </a:lnTo>
                  <a:lnTo>
                    <a:pt x="849630" y="264414"/>
                  </a:lnTo>
                  <a:lnTo>
                    <a:pt x="953262" y="264414"/>
                  </a:lnTo>
                  <a:lnTo>
                    <a:pt x="953262" y="198882"/>
                  </a:lnTo>
                  <a:lnTo>
                    <a:pt x="1155192" y="198882"/>
                  </a:lnTo>
                  <a:lnTo>
                    <a:pt x="1155192" y="264414"/>
                  </a:lnTo>
                  <a:lnTo>
                    <a:pt x="1258824" y="264414"/>
                  </a:lnTo>
                  <a:lnTo>
                    <a:pt x="1258824" y="198882"/>
                  </a:lnTo>
                  <a:lnTo>
                    <a:pt x="1472946" y="198882"/>
                  </a:lnTo>
                  <a:lnTo>
                    <a:pt x="1472946" y="0"/>
                  </a:lnTo>
                  <a:lnTo>
                    <a:pt x="0" y="0"/>
                  </a:lnTo>
                  <a:lnTo>
                    <a:pt x="0" y="198882"/>
                  </a:lnTo>
                  <a:close/>
                </a:path>
                <a:path w="1580514" h="264794">
                  <a:moveTo>
                    <a:pt x="1425702" y="125730"/>
                  </a:moveTo>
                  <a:lnTo>
                    <a:pt x="1580388" y="1524"/>
                  </a:lnTo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5639815" y="3182002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486400" y="3345941"/>
            <a:ext cx="153670" cy="83820"/>
          </a:xfrm>
          <a:custGeom>
            <a:avLst/>
            <a:gdLst/>
            <a:ahLst/>
            <a:cxnLst/>
            <a:rect l="l" t="t" r="r" b="b"/>
            <a:pathLst>
              <a:path w="153670" h="83820">
                <a:moveTo>
                  <a:pt x="0" y="83820"/>
                </a:moveTo>
                <a:lnTo>
                  <a:pt x="153162" y="0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" name="object 59"/>
          <p:cNvGrpSpPr/>
          <p:nvPr/>
        </p:nvGrpSpPr>
        <p:grpSpPr>
          <a:xfrm>
            <a:off x="4051369" y="2509081"/>
            <a:ext cx="1590040" cy="407670"/>
            <a:chOff x="4051369" y="2509081"/>
            <a:chExt cx="1590040" cy="407670"/>
          </a:xfrm>
        </p:grpSpPr>
        <p:pic>
          <p:nvPicPr>
            <p:cNvPr id="60" name="object 6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056125" y="2712720"/>
              <a:ext cx="1472946" cy="199390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4056125" y="2513837"/>
              <a:ext cx="1580515" cy="398145"/>
            </a:xfrm>
            <a:custGeom>
              <a:avLst/>
              <a:gdLst/>
              <a:ahLst/>
              <a:cxnLst/>
              <a:rect l="l" t="t" r="r" b="b"/>
              <a:pathLst>
                <a:path w="1580514" h="398144">
                  <a:moveTo>
                    <a:pt x="0" y="198882"/>
                  </a:moveTo>
                  <a:lnTo>
                    <a:pt x="0" y="397764"/>
                  </a:lnTo>
                  <a:lnTo>
                    <a:pt x="1472946" y="397764"/>
                  </a:lnTo>
                  <a:lnTo>
                    <a:pt x="1472946" y="198882"/>
                  </a:lnTo>
                  <a:lnTo>
                    <a:pt x="1258824" y="198882"/>
                  </a:lnTo>
                  <a:lnTo>
                    <a:pt x="1258824" y="264414"/>
                  </a:lnTo>
                  <a:lnTo>
                    <a:pt x="1155192" y="264414"/>
                  </a:lnTo>
                  <a:lnTo>
                    <a:pt x="1155192" y="198882"/>
                  </a:lnTo>
                  <a:lnTo>
                    <a:pt x="953262" y="198882"/>
                  </a:lnTo>
                  <a:lnTo>
                    <a:pt x="953262" y="264414"/>
                  </a:lnTo>
                  <a:lnTo>
                    <a:pt x="849630" y="264414"/>
                  </a:lnTo>
                  <a:lnTo>
                    <a:pt x="849630" y="198882"/>
                  </a:lnTo>
                  <a:lnTo>
                    <a:pt x="635508" y="198882"/>
                  </a:lnTo>
                  <a:lnTo>
                    <a:pt x="635508" y="264414"/>
                  </a:lnTo>
                  <a:lnTo>
                    <a:pt x="531876" y="264414"/>
                  </a:lnTo>
                  <a:lnTo>
                    <a:pt x="531876" y="198882"/>
                  </a:lnTo>
                  <a:lnTo>
                    <a:pt x="317754" y="198882"/>
                  </a:lnTo>
                  <a:lnTo>
                    <a:pt x="317754" y="264414"/>
                  </a:lnTo>
                  <a:lnTo>
                    <a:pt x="214884" y="264414"/>
                  </a:lnTo>
                  <a:lnTo>
                    <a:pt x="214884" y="198882"/>
                  </a:lnTo>
                  <a:lnTo>
                    <a:pt x="0" y="198882"/>
                  </a:lnTo>
                  <a:close/>
                </a:path>
                <a:path w="1580514" h="398144">
                  <a:moveTo>
                    <a:pt x="1424940" y="124206"/>
                  </a:moveTo>
                  <a:lnTo>
                    <a:pt x="1580388" y="0"/>
                  </a:lnTo>
                </a:path>
                <a:path w="1580514" h="398144">
                  <a:moveTo>
                    <a:pt x="1415796" y="328422"/>
                  </a:moveTo>
                  <a:lnTo>
                    <a:pt x="1568958" y="244602"/>
                  </a:lnTo>
                </a:path>
              </a:pathLst>
            </a:custGeom>
            <a:ln w="9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5629147" y="2303407"/>
            <a:ext cx="111125" cy="760730"/>
          </a:xfrm>
          <a:prstGeom prst="rect">
            <a:avLst/>
          </a:prstGeom>
        </p:spPr>
        <p:txBody>
          <a:bodyPr vert="horz" wrap="square" lIns="0" tIns="984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75"/>
              </a:spcBef>
            </a:pPr>
            <a:r>
              <a:rPr sz="1100" i="1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  <a:spcBef>
                <a:spcPts val="680"/>
              </a:spcBef>
            </a:pPr>
            <a:r>
              <a:rPr sz="1100" i="1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  <a:p>
            <a:pPr marL="28575">
              <a:lnSpc>
                <a:spcPct val="100000"/>
              </a:lnSpc>
              <a:spcBef>
                <a:spcPts val="475"/>
              </a:spcBef>
            </a:pPr>
            <a:r>
              <a:rPr sz="1100" i="1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2250186" y="2816351"/>
            <a:ext cx="153670" cy="64135"/>
          </a:xfrm>
          <a:custGeom>
            <a:avLst/>
            <a:gdLst/>
            <a:ahLst/>
            <a:cxnLst/>
            <a:rect l="l" t="t" r="r" b="b"/>
            <a:pathLst>
              <a:path w="153669" h="64135">
                <a:moveTo>
                  <a:pt x="153162" y="0"/>
                </a:moveTo>
                <a:lnTo>
                  <a:pt x="0" y="64008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2159761" y="2764426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2250186" y="2413253"/>
            <a:ext cx="877569" cy="1083945"/>
          </a:xfrm>
          <a:custGeom>
            <a:avLst/>
            <a:gdLst/>
            <a:ahLst/>
            <a:cxnLst/>
            <a:rect l="l" t="t" r="r" b="b"/>
            <a:pathLst>
              <a:path w="877569" h="1083945">
                <a:moveTo>
                  <a:pt x="379476" y="288036"/>
                </a:moveTo>
                <a:lnTo>
                  <a:pt x="877062" y="0"/>
                </a:lnTo>
              </a:path>
              <a:path w="877569" h="1083945">
                <a:moveTo>
                  <a:pt x="153162" y="1019556"/>
                </a:moveTo>
                <a:lnTo>
                  <a:pt x="0" y="1083564"/>
                </a:lnTo>
              </a:path>
              <a:path w="877569" h="1083945">
                <a:moveTo>
                  <a:pt x="669036" y="932688"/>
                </a:moveTo>
                <a:lnTo>
                  <a:pt x="877062" y="0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3125977" y="2283604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710933" y="3276687"/>
            <a:ext cx="4499610" cy="1257300"/>
          </a:xfrm>
          <a:prstGeom prst="rect">
            <a:avLst/>
          </a:prstGeom>
        </p:spPr>
        <p:txBody>
          <a:bodyPr vert="horz" wrap="square" lIns="0" tIns="104140" rIns="0" bIns="0" rtlCol="0">
            <a:spAutoFit/>
          </a:bodyPr>
          <a:lstStyle/>
          <a:p>
            <a:pPr marL="461009">
              <a:lnSpc>
                <a:spcPct val="100000"/>
              </a:lnSpc>
              <a:spcBef>
                <a:spcPts val="820"/>
              </a:spcBef>
            </a:pPr>
            <a:r>
              <a:rPr sz="1100" i="1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  <a:p>
            <a:pPr marR="80645" algn="ctr">
              <a:lnSpc>
                <a:spcPct val="100000"/>
              </a:lnSpc>
              <a:spcBef>
                <a:spcPts val="660"/>
              </a:spcBef>
              <a:tabLst>
                <a:tab pos="170878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-635" algn="ctr">
              <a:lnSpc>
                <a:spcPct val="957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3.10.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Одноступінчата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двоступінчата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схеми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отримання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препаратів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трансмісійної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електронної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мікроскопії: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протравлена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мікрошліфа;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відбиток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мікрошліфа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(репліка);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репліка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-5" dirty="0">
                <a:latin typeface="Times New Roman"/>
                <a:cs typeface="Times New Roman"/>
              </a:rPr>
              <a:t> репліки;</a:t>
            </a:r>
            <a:endParaRPr sz="1000">
              <a:latin typeface="Times New Roman"/>
              <a:cs typeface="Times New Roman"/>
            </a:endParaRPr>
          </a:p>
          <a:p>
            <a:pPr marL="1270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основна металева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матриця;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структурно-фазові складові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067816" y="4644642"/>
            <a:ext cx="5787390" cy="268478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indent="287655" algn="just">
              <a:lnSpc>
                <a:spcPct val="90200"/>
              </a:lnSpc>
              <a:spcBef>
                <a:spcPts val="240"/>
              </a:spcBef>
            </a:pPr>
            <a:r>
              <a:rPr sz="1200" spc="-5" dirty="0">
                <a:latin typeface="Times New Roman"/>
                <a:cs typeface="Times New Roman"/>
              </a:rPr>
              <a:t>Одноступінчаті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репліки готують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розпилення</a:t>
            </a:r>
            <a:r>
              <a:rPr sz="1200" dirty="0">
                <a:latin typeface="Times New Roman"/>
                <a:cs typeface="Times New Roman"/>
              </a:rPr>
              <a:t> речовин </a:t>
            </a:r>
            <a:r>
              <a:rPr sz="1200" spc="-5" dirty="0">
                <a:latin typeface="Times New Roman"/>
                <a:cs typeface="Times New Roman"/>
              </a:rPr>
              <a:t>(вуглецю,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кварцу,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титану та інших речовин)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вакуумі та осадженні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на поверхню </a:t>
            </a:r>
            <a:r>
              <a:rPr sz="1200" dirty="0">
                <a:latin typeface="Times New Roman"/>
                <a:cs typeface="Times New Roman"/>
              </a:rPr>
              <a:t>шліфа. </a:t>
            </a:r>
            <a:r>
              <a:rPr sz="1200" spc="-5" dirty="0">
                <a:latin typeface="Times New Roman"/>
                <a:cs typeface="Times New Roman"/>
              </a:rPr>
              <a:t>Для виготов- </a:t>
            </a:r>
            <a:r>
              <a:rPr sz="1200" dirty="0">
                <a:latin typeface="Times New Roman"/>
                <a:cs typeface="Times New Roman"/>
              </a:rPr>
              <a:t> лення </a:t>
            </a:r>
            <a:r>
              <a:rPr sz="1200" spc="-5" dirty="0">
                <a:latin typeface="Times New Roman"/>
                <a:cs typeface="Times New Roman"/>
              </a:rPr>
              <a:t>вуглецевих </a:t>
            </a:r>
            <a:r>
              <a:rPr sz="1200" dirty="0">
                <a:latin typeface="Times New Roman"/>
                <a:cs typeface="Times New Roman"/>
              </a:rPr>
              <a:t>реплік </a:t>
            </a:r>
            <a:r>
              <a:rPr sz="1200" spc="-5" dirty="0">
                <a:latin typeface="Times New Roman"/>
                <a:cs typeface="Times New Roman"/>
              </a:rPr>
              <a:t>на поверхню </a:t>
            </a:r>
            <a:r>
              <a:rPr sz="1200" dirty="0">
                <a:latin typeface="Times New Roman"/>
                <a:cs typeface="Times New Roman"/>
              </a:rPr>
              <a:t>шліфа в </a:t>
            </a:r>
            <a:r>
              <a:rPr sz="1200" spc="-5" dirty="0">
                <a:latin typeface="Times New Roman"/>
                <a:cs typeface="Times New Roman"/>
              </a:rPr>
              <a:t>випарної камері напилюють вуглець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вугільних </a:t>
            </a:r>
            <a:r>
              <a:rPr sz="1200" spc="-5" dirty="0">
                <a:latin typeface="Times New Roman"/>
                <a:cs typeface="Times New Roman"/>
              </a:rPr>
              <a:t>стрижнів, нагрітих пропусканням струму. Пари вуглецю конденсуються </a:t>
            </a:r>
            <a:r>
              <a:rPr sz="1200" spc="5" dirty="0">
                <a:latin typeface="Times New Roman"/>
                <a:cs typeface="Times New Roman"/>
              </a:rPr>
              <a:t>на 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 </a:t>
            </a:r>
            <a:r>
              <a:rPr sz="1200" dirty="0">
                <a:latin typeface="Times New Roman"/>
                <a:cs typeface="Times New Roman"/>
              </a:rPr>
              <a:t>шліфа,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 тонка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плівка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(репліка).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0300"/>
              </a:lnSpc>
            </a:pPr>
            <a:r>
              <a:rPr sz="1200" spc="-5" dirty="0">
                <a:latin typeface="Times New Roman"/>
                <a:cs typeface="Times New Roman"/>
              </a:rPr>
              <a:t>Отримані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розпилення речовини репліки дозволяють відтворювати навіть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найдрібніші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рельєфу поверхні </a:t>
            </a:r>
            <a:r>
              <a:rPr sz="1200" dirty="0">
                <a:latin typeface="Times New Roman"/>
                <a:cs typeface="Times New Roman"/>
              </a:rPr>
              <a:t>зразка, що </a:t>
            </a:r>
            <a:r>
              <a:rPr sz="1200" spc="-5" dirty="0">
                <a:latin typeface="Times New Roman"/>
                <a:cs typeface="Times New Roman"/>
              </a:rPr>
              <a:t>досліджується.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реплік </a:t>
            </a:r>
            <a:r>
              <a:rPr sz="1200" dirty="0">
                <a:latin typeface="Times New Roman"/>
                <a:cs typeface="Times New Roman"/>
              </a:rPr>
              <a:t>для ря-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 </a:t>
            </a:r>
            <a:r>
              <a:rPr sz="1200" dirty="0">
                <a:latin typeface="Times New Roman"/>
                <a:cs typeface="Times New Roman"/>
              </a:rPr>
              <a:t>матеріалів </a:t>
            </a:r>
            <a:r>
              <a:rPr sz="1200" spc="-5" dirty="0">
                <a:latin typeface="Times New Roman"/>
                <a:cs typeface="Times New Roman"/>
              </a:rPr>
              <a:t>(алюмінію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його сплавів, </a:t>
            </a:r>
            <a:r>
              <a:rPr sz="1200" dirty="0">
                <a:latin typeface="Times New Roman"/>
                <a:cs typeface="Times New Roman"/>
              </a:rPr>
              <a:t>міді </a:t>
            </a:r>
            <a:r>
              <a:rPr sz="1200" spc="-5" dirty="0">
                <a:latin typeface="Times New Roman"/>
                <a:cs typeface="Times New Roman"/>
              </a:rPr>
              <a:t>та ін.)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використовувати оксидну </a:t>
            </a:r>
            <a:r>
              <a:rPr sz="1200" dirty="0">
                <a:latin typeface="Times New Roman"/>
                <a:cs typeface="Times New Roman"/>
              </a:rPr>
              <a:t> плівку, </a:t>
            </a:r>
            <a:r>
              <a:rPr sz="1200" spc="-5" dirty="0">
                <a:latin typeface="Times New Roman"/>
                <a:cs typeface="Times New Roman"/>
              </a:rPr>
              <a:t>яка створюється на </a:t>
            </a:r>
            <a:r>
              <a:rPr sz="1200" dirty="0">
                <a:latin typeface="Times New Roman"/>
                <a:cs typeface="Times New Roman"/>
              </a:rPr>
              <a:t>підготовленій </a:t>
            </a:r>
            <a:r>
              <a:rPr sz="1200" spc="-5" dirty="0">
                <a:latin typeface="Times New Roman"/>
                <a:cs typeface="Times New Roman"/>
              </a:rPr>
              <a:t>поверхні зразка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анодування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відпо-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розчині.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00"/>
              </a:lnSpc>
              <a:spcBef>
                <a:spcPts val="15"/>
              </a:spcBef>
            </a:pP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лакові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репліки,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отримують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нанесенням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поверхню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шліфа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(розчин </a:t>
            </a:r>
            <a:r>
              <a:rPr sz="1200" dirty="0">
                <a:latin typeface="Times New Roman"/>
                <a:cs typeface="Times New Roman"/>
              </a:rPr>
              <a:t>колодію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(4 %) в</a:t>
            </a:r>
            <a:r>
              <a:rPr sz="1200" spc="-5" dirty="0">
                <a:latin typeface="Times New Roman"/>
                <a:cs typeface="Times New Roman"/>
              </a:rPr>
              <a:t> амілацетаті).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0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виготовленні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двоступінчатої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репліки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(рис.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3.11,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а</a:t>
            </a:r>
            <a:r>
              <a:rPr sz="1200" spc="-10" dirty="0">
                <a:latin typeface="Times New Roman"/>
                <a:cs typeface="Times New Roman"/>
              </a:rPr>
              <a:t>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матеріалом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для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першого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битку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протравленої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мікрошліфа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може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бути,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наприклад,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відмита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фотоему-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льсії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фотографічна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рентгенівська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плівка.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Її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розм’якшують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ацетоні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накладають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на досліджувану поверхню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зразка під</a:t>
            </a:r>
            <a:r>
              <a:rPr sz="1200" spc="-5" dirty="0">
                <a:latin typeface="Times New Roman"/>
                <a:cs typeface="Times New Roman"/>
              </a:rPr>
              <a:t> певним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тиском.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69" name="object 69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2108454" y="7395209"/>
            <a:ext cx="1824228" cy="1547621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4002785" y="7400543"/>
            <a:ext cx="1810512" cy="1542288"/>
          </a:xfrm>
          <a:prstGeom prst="rect">
            <a:avLst/>
          </a:prstGeom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0207" y="8688578"/>
            <a:ext cx="5081270" cy="129413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065" marR="5080" algn="ctr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3.12.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Трансмісійний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растровий </a:t>
            </a:r>
            <a:r>
              <a:rPr sz="1000" spc="-5" dirty="0">
                <a:latin typeface="Times New Roman"/>
                <a:cs typeface="Times New Roman"/>
              </a:rPr>
              <a:t>електронний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мікроскоп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зображення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мікроструктури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евтектоїдної сталі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(пластинчастий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перліт),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ТРЕМ</a:t>
            </a:r>
            <a:r>
              <a:rPr sz="1000" spc="-5" dirty="0">
                <a:latin typeface="Times New Roman"/>
                <a:cs typeface="Times New Roman"/>
              </a:rPr>
              <a:t>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джерело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електронів;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095"/>
              </a:lnSpc>
            </a:pP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прискорювач;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магнітна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лінза;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котушки,</a:t>
            </a:r>
            <a:r>
              <a:rPr sz="1000" spc="-5" dirty="0">
                <a:latin typeface="Times New Roman"/>
                <a:cs typeface="Times New Roman"/>
              </a:rPr>
              <a:t> що відхиляють;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зразок;</a:t>
            </a:r>
            <a:endParaRPr sz="1000">
              <a:latin typeface="Times New Roman"/>
              <a:cs typeface="Times New Roman"/>
            </a:endParaRPr>
          </a:p>
          <a:p>
            <a:pPr marL="215900" marR="209550" algn="ctr">
              <a:lnSpc>
                <a:spcPts val="1150"/>
              </a:lnSpc>
              <a:spcBef>
                <a:spcPts val="55"/>
              </a:spcBef>
            </a:pP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кільцевий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детектор;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аналізатор </a:t>
            </a:r>
            <a:r>
              <a:rPr sz="1000" spc="-5" dirty="0">
                <a:latin typeface="Times New Roman"/>
                <a:cs typeface="Times New Roman"/>
              </a:rPr>
              <a:t>енергії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електронів; </a:t>
            </a:r>
            <a:r>
              <a:rPr sz="1000" i="1" dirty="0">
                <a:latin typeface="Times New Roman"/>
                <a:cs typeface="Times New Roman"/>
              </a:rPr>
              <a:t>8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телевізійної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системи,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яка </a:t>
            </a:r>
            <a:r>
              <a:rPr sz="1000" spc="-5" dirty="0">
                <a:latin typeface="Times New Roman"/>
                <a:cs typeface="Times New Roman"/>
              </a:rPr>
              <a:t>відхиляє;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енергетичні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втрати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5" dirty="0">
                <a:latin typeface="Times New Roman"/>
                <a:cs typeface="Times New Roman"/>
              </a:rPr>
              <a:t> телевізора;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10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телевізора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без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втрат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50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182622" y="5489892"/>
            <a:ext cx="1242060" cy="2733675"/>
            <a:chOff x="1182622" y="5489892"/>
            <a:chExt cx="1242060" cy="2733675"/>
          </a:xfrm>
        </p:grpSpPr>
        <p:sp>
          <p:nvSpPr>
            <p:cNvPr id="6" name="object 6"/>
            <p:cNvSpPr/>
            <p:nvPr/>
          </p:nvSpPr>
          <p:spPr>
            <a:xfrm>
              <a:off x="2145792" y="6845045"/>
              <a:ext cx="193040" cy="39370"/>
            </a:xfrm>
            <a:custGeom>
              <a:avLst/>
              <a:gdLst/>
              <a:ahLst/>
              <a:cxnLst/>
              <a:rect l="l" t="t" r="r" b="b"/>
              <a:pathLst>
                <a:path w="193039" h="39370">
                  <a:moveTo>
                    <a:pt x="0" y="38862"/>
                  </a:moveTo>
                  <a:lnTo>
                    <a:pt x="152400" y="38862"/>
                  </a:lnTo>
                  <a:lnTo>
                    <a:pt x="192786" y="0"/>
                  </a:lnTo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51254" y="6776719"/>
              <a:ext cx="496062" cy="214629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651254" y="6775703"/>
              <a:ext cx="496570" cy="215900"/>
            </a:xfrm>
            <a:custGeom>
              <a:avLst/>
              <a:gdLst/>
              <a:ahLst/>
              <a:cxnLst/>
              <a:rect l="l" t="t" r="r" b="b"/>
              <a:pathLst>
                <a:path w="496569" h="215900">
                  <a:moveTo>
                    <a:pt x="248412" y="0"/>
                  </a:moveTo>
                  <a:lnTo>
                    <a:pt x="182386" y="3834"/>
                  </a:lnTo>
                  <a:lnTo>
                    <a:pt x="123048" y="14675"/>
                  </a:lnTo>
                  <a:lnTo>
                    <a:pt x="72771" y="31527"/>
                  </a:lnTo>
                  <a:lnTo>
                    <a:pt x="33923" y="53396"/>
                  </a:lnTo>
                  <a:lnTo>
                    <a:pt x="0" y="108204"/>
                  </a:lnTo>
                  <a:lnTo>
                    <a:pt x="8875" y="136800"/>
                  </a:lnTo>
                  <a:lnTo>
                    <a:pt x="72771" y="184213"/>
                  </a:lnTo>
                  <a:lnTo>
                    <a:pt x="123048" y="200998"/>
                  </a:lnTo>
                  <a:lnTo>
                    <a:pt x="182386" y="211814"/>
                  </a:lnTo>
                  <a:lnTo>
                    <a:pt x="248412" y="215646"/>
                  </a:lnTo>
                  <a:lnTo>
                    <a:pt x="314381" y="211814"/>
                  </a:lnTo>
                  <a:lnTo>
                    <a:pt x="373577" y="200998"/>
                  </a:lnTo>
                  <a:lnTo>
                    <a:pt x="423672" y="184213"/>
                  </a:lnTo>
                  <a:lnTo>
                    <a:pt x="462336" y="162475"/>
                  </a:lnTo>
                  <a:lnTo>
                    <a:pt x="496062" y="108204"/>
                  </a:lnTo>
                  <a:lnTo>
                    <a:pt x="487242" y="79286"/>
                  </a:lnTo>
                  <a:lnTo>
                    <a:pt x="423672" y="31527"/>
                  </a:lnTo>
                  <a:lnTo>
                    <a:pt x="373577" y="14675"/>
                  </a:lnTo>
                  <a:lnTo>
                    <a:pt x="314381" y="3834"/>
                  </a:lnTo>
                  <a:lnTo>
                    <a:pt x="248412" y="0"/>
                  </a:lnTo>
                  <a:close/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50136" y="5675375"/>
              <a:ext cx="121158" cy="9220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850136" y="5675375"/>
              <a:ext cx="121285" cy="92710"/>
            </a:xfrm>
            <a:custGeom>
              <a:avLst/>
              <a:gdLst/>
              <a:ahLst/>
              <a:cxnLst/>
              <a:rect l="l" t="t" r="r" b="b"/>
              <a:pathLst>
                <a:path w="121285" h="92710">
                  <a:moveTo>
                    <a:pt x="60198" y="92202"/>
                  </a:moveTo>
                  <a:lnTo>
                    <a:pt x="0" y="0"/>
                  </a:lnTo>
                  <a:lnTo>
                    <a:pt x="121158" y="0"/>
                  </a:lnTo>
                  <a:lnTo>
                    <a:pt x="60198" y="92202"/>
                  </a:lnTo>
                  <a:close/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50136" y="5494781"/>
              <a:ext cx="121158" cy="199644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850136" y="5494019"/>
              <a:ext cx="121285" cy="31750"/>
            </a:xfrm>
            <a:custGeom>
              <a:avLst/>
              <a:gdLst/>
              <a:ahLst/>
              <a:cxnLst/>
              <a:rect l="l" t="t" r="r" b="b"/>
              <a:pathLst>
                <a:path w="121285" h="31750">
                  <a:moveTo>
                    <a:pt x="60198" y="0"/>
                  </a:moveTo>
                  <a:lnTo>
                    <a:pt x="36647" y="1202"/>
                  </a:lnTo>
                  <a:lnTo>
                    <a:pt x="17526" y="4476"/>
                  </a:lnTo>
                  <a:lnTo>
                    <a:pt x="4691" y="9322"/>
                  </a:lnTo>
                  <a:lnTo>
                    <a:pt x="0" y="15240"/>
                  </a:lnTo>
                  <a:lnTo>
                    <a:pt x="4691" y="21597"/>
                  </a:lnTo>
                  <a:lnTo>
                    <a:pt x="17526" y="26670"/>
                  </a:lnTo>
                  <a:lnTo>
                    <a:pt x="36647" y="30027"/>
                  </a:lnTo>
                  <a:lnTo>
                    <a:pt x="60198" y="31242"/>
                  </a:lnTo>
                  <a:lnTo>
                    <a:pt x="84189" y="30027"/>
                  </a:lnTo>
                  <a:lnTo>
                    <a:pt x="103536" y="26670"/>
                  </a:lnTo>
                  <a:lnTo>
                    <a:pt x="116455" y="21597"/>
                  </a:lnTo>
                  <a:lnTo>
                    <a:pt x="121158" y="15240"/>
                  </a:lnTo>
                  <a:lnTo>
                    <a:pt x="116455" y="9322"/>
                  </a:lnTo>
                  <a:lnTo>
                    <a:pt x="103536" y="4476"/>
                  </a:lnTo>
                  <a:lnTo>
                    <a:pt x="84189" y="1202"/>
                  </a:lnTo>
                  <a:lnTo>
                    <a:pt x="60198" y="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850136" y="5494019"/>
              <a:ext cx="121285" cy="200660"/>
            </a:xfrm>
            <a:custGeom>
              <a:avLst/>
              <a:gdLst/>
              <a:ahLst/>
              <a:cxnLst/>
              <a:rect l="l" t="t" r="r" b="b"/>
              <a:pathLst>
                <a:path w="121285" h="200660">
                  <a:moveTo>
                    <a:pt x="60198" y="0"/>
                  </a:moveTo>
                  <a:lnTo>
                    <a:pt x="36647" y="1202"/>
                  </a:lnTo>
                  <a:lnTo>
                    <a:pt x="17526" y="4476"/>
                  </a:lnTo>
                  <a:lnTo>
                    <a:pt x="4691" y="9322"/>
                  </a:lnTo>
                  <a:lnTo>
                    <a:pt x="0" y="15240"/>
                  </a:lnTo>
                  <a:lnTo>
                    <a:pt x="0" y="184404"/>
                  </a:lnTo>
                  <a:lnTo>
                    <a:pt x="4691" y="190761"/>
                  </a:lnTo>
                  <a:lnTo>
                    <a:pt x="17526" y="195834"/>
                  </a:lnTo>
                  <a:lnTo>
                    <a:pt x="36647" y="199191"/>
                  </a:lnTo>
                  <a:lnTo>
                    <a:pt x="60198" y="200406"/>
                  </a:lnTo>
                  <a:lnTo>
                    <a:pt x="84189" y="199191"/>
                  </a:lnTo>
                  <a:lnTo>
                    <a:pt x="103536" y="195834"/>
                  </a:lnTo>
                  <a:lnTo>
                    <a:pt x="116455" y="190761"/>
                  </a:lnTo>
                  <a:lnTo>
                    <a:pt x="121158" y="184404"/>
                  </a:lnTo>
                  <a:lnTo>
                    <a:pt x="121158" y="15240"/>
                  </a:lnTo>
                  <a:lnTo>
                    <a:pt x="116455" y="9322"/>
                  </a:lnTo>
                  <a:lnTo>
                    <a:pt x="103536" y="4476"/>
                  </a:lnTo>
                  <a:lnTo>
                    <a:pt x="84189" y="1202"/>
                  </a:lnTo>
                  <a:lnTo>
                    <a:pt x="60198" y="0"/>
                  </a:lnTo>
                  <a:close/>
                </a:path>
                <a:path w="121285" h="200660">
                  <a:moveTo>
                    <a:pt x="0" y="15240"/>
                  </a:moveTo>
                  <a:lnTo>
                    <a:pt x="4691" y="21597"/>
                  </a:lnTo>
                  <a:lnTo>
                    <a:pt x="17526" y="26670"/>
                  </a:lnTo>
                  <a:lnTo>
                    <a:pt x="36647" y="30027"/>
                  </a:lnTo>
                  <a:lnTo>
                    <a:pt x="60198" y="31242"/>
                  </a:lnTo>
                  <a:lnTo>
                    <a:pt x="84189" y="30027"/>
                  </a:lnTo>
                  <a:lnTo>
                    <a:pt x="103536" y="26670"/>
                  </a:lnTo>
                  <a:lnTo>
                    <a:pt x="116455" y="21597"/>
                  </a:lnTo>
                  <a:lnTo>
                    <a:pt x="121158" y="15240"/>
                  </a:lnTo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31620" y="5882639"/>
              <a:ext cx="761238" cy="24612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531620" y="5881877"/>
              <a:ext cx="761365" cy="97155"/>
            </a:xfrm>
            <a:custGeom>
              <a:avLst/>
              <a:gdLst/>
              <a:ahLst/>
              <a:cxnLst/>
              <a:rect l="l" t="t" r="r" b="b"/>
              <a:pathLst>
                <a:path w="761364" h="97154">
                  <a:moveTo>
                    <a:pt x="381000" y="0"/>
                  </a:moveTo>
                  <a:lnTo>
                    <a:pt x="304246" y="1001"/>
                  </a:lnTo>
                  <a:lnTo>
                    <a:pt x="232743" y="3869"/>
                  </a:lnTo>
                  <a:lnTo>
                    <a:pt x="168026" y="8398"/>
                  </a:lnTo>
                  <a:lnTo>
                    <a:pt x="111633" y="14382"/>
                  </a:lnTo>
                  <a:lnTo>
                    <a:pt x="65097" y="21617"/>
                  </a:lnTo>
                  <a:lnTo>
                    <a:pt x="7745" y="39015"/>
                  </a:lnTo>
                  <a:lnTo>
                    <a:pt x="0" y="48768"/>
                  </a:lnTo>
                  <a:lnTo>
                    <a:pt x="7745" y="58487"/>
                  </a:lnTo>
                  <a:lnTo>
                    <a:pt x="65097" y="75677"/>
                  </a:lnTo>
                  <a:lnTo>
                    <a:pt x="111633" y="82772"/>
                  </a:lnTo>
                  <a:lnTo>
                    <a:pt x="168026" y="88616"/>
                  </a:lnTo>
                  <a:lnTo>
                    <a:pt x="232743" y="93023"/>
                  </a:lnTo>
                  <a:lnTo>
                    <a:pt x="304246" y="95805"/>
                  </a:lnTo>
                  <a:lnTo>
                    <a:pt x="381000" y="96774"/>
                  </a:lnTo>
                  <a:lnTo>
                    <a:pt x="457720" y="95805"/>
                  </a:lnTo>
                  <a:lnTo>
                    <a:pt x="529137" y="93023"/>
                  </a:lnTo>
                  <a:lnTo>
                    <a:pt x="593731" y="88616"/>
                  </a:lnTo>
                  <a:lnTo>
                    <a:pt x="649986" y="82772"/>
                  </a:lnTo>
                  <a:lnTo>
                    <a:pt x="696381" y="75677"/>
                  </a:lnTo>
                  <a:lnTo>
                    <a:pt x="753525" y="58487"/>
                  </a:lnTo>
                  <a:lnTo>
                    <a:pt x="761238" y="48768"/>
                  </a:lnTo>
                  <a:lnTo>
                    <a:pt x="753525" y="39015"/>
                  </a:lnTo>
                  <a:lnTo>
                    <a:pt x="696381" y="21617"/>
                  </a:lnTo>
                  <a:lnTo>
                    <a:pt x="649986" y="14382"/>
                  </a:lnTo>
                  <a:lnTo>
                    <a:pt x="593731" y="8398"/>
                  </a:lnTo>
                  <a:lnTo>
                    <a:pt x="529137" y="3869"/>
                  </a:lnTo>
                  <a:lnTo>
                    <a:pt x="457720" y="1001"/>
                  </a:lnTo>
                  <a:lnTo>
                    <a:pt x="381000" y="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531620" y="5881877"/>
              <a:ext cx="761365" cy="247015"/>
            </a:xfrm>
            <a:custGeom>
              <a:avLst/>
              <a:gdLst/>
              <a:ahLst/>
              <a:cxnLst/>
              <a:rect l="l" t="t" r="r" b="b"/>
              <a:pathLst>
                <a:path w="761364" h="247014">
                  <a:moveTo>
                    <a:pt x="381000" y="0"/>
                  </a:moveTo>
                  <a:lnTo>
                    <a:pt x="304246" y="1001"/>
                  </a:lnTo>
                  <a:lnTo>
                    <a:pt x="232743" y="3869"/>
                  </a:lnTo>
                  <a:lnTo>
                    <a:pt x="168026" y="8398"/>
                  </a:lnTo>
                  <a:lnTo>
                    <a:pt x="111633" y="14382"/>
                  </a:lnTo>
                  <a:lnTo>
                    <a:pt x="65097" y="21617"/>
                  </a:lnTo>
                  <a:lnTo>
                    <a:pt x="7745" y="39015"/>
                  </a:lnTo>
                  <a:lnTo>
                    <a:pt x="0" y="48768"/>
                  </a:lnTo>
                  <a:lnTo>
                    <a:pt x="0" y="198120"/>
                  </a:lnTo>
                  <a:lnTo>
                    <a:pt x="65097" y="225270"/>
                  </a:lnTo>
                  <a:lnTo>
                    <a:pt x="111633" y="232505"/>
                  </a:lnTo>
                  <a:lnTo>
                    <a:pt x="168026" y="238489"/>
                  </a:lnTo>
                  <a:lnTo>
                    <a:pt x="232743" y="243018"/>
                  </a:lnTo>
                  <a:lnTo>
                    <a:pt x="304246" y="245886"/>
                  </a:lnTo>
                  <a:lnTo>
                    <a:pt x="381000" y="246888"/>
                  </a:lnTo>
                  <a:lnTo>
                    <a:pt x="457720" y="245886"/>
                  </a:lnTo>
                  <a:lnTo>
                    <a:pt x="529137" y="243018"/>
                  </a:lnTo>
                  <a:lnTo>
                    <a:pt x="593731" y="238489"/>
                  </a:lnTo>
                  <a:lnTo>
                    <a:pt x="649986" y="232505"/>
                  </a:lnTo>
                  <a:lnTo>
                    <a:pt x="696381" y="225270"/>
                  </a:lnTo>
                  <a:lnTo>
                    <a:pt x="753525" y="207872"/>
                  </a:lnTo>
                  <a:lnTo>
                    <a:pt x="761238" y="198120"/>
                  </a:lnTo>
                  <a:lnTo>
                    <a:pt x="761238" y="48768"/>
                  </a:lnTo>
                  <a:lnTo>
                    <a:pt x="696381" y="21617"/>
                  </a:lnTo>
                  <a:lnTo>
                    <a:pt x="649986" y="14382"/>
                  </a:lnTo>
                  <a:lnTo>
                    <a:pt x="593731" y="8398"/>
                  </a:lnTo>
                  <a:lnTo>
                    <a:pt x="529137" y="3869"/>
                  </a:lnTo>
                  <a:lnTo>
                    <a:pt x="457720" y="1001"/>
                  </a:lnTo>
                  <a:lnTo>
                    <a:pt x="381000" y="0"/>
                  </a:lnTo>
                  <a:close/>
                </a:path>
                <a:path w="761364" h="247014">
                  <a:moveTo>
                    <a:pt x="0" y="48768"/>
                  </a:moveTo>
                  <a:lnTo>
                    <a:pt x="65097" y="75677"/>
                  </a:lnTo>
                  <a:lnTo>
                    <a:pt x="111633" y="82772"/>
                  </a:lnTo>
                  <a:lnTo>
                    <a:pt x="168026" y="88616"/>
                  </a:lnTo>
                  <a:lnTo>
                    <a:pt x="232743" y="93023"/>
                  </a:lnTo>
                  <a:lnTo>
                    <a:pt x="304246" y="95805"/>
                  </a:lnTo>
                  <a:lnTo>
                    <a:pt x="381000" y="96774"/>
                  </a:lnTo>
                  <a:lnTo>
                    <a:pt x="457720" y="95805"/>
                  </a:lnTo>
                  <a:lnTo>
                    <a:pt x="529137" y="93023"/>
                  </a:lnTo>
                  <a:lnTo>
                    <a:pt x="593731" y="88616"/>
                  </a:lnTo>
                  <a:lnTo>
                    <a:pt x="649986" y="82772"/>
                  </a:lnTo>
                  <a:lnTo>
                    <a:pt x="696381" y="75677"/>
                  </a:lnTo>
                  <a:lnTo>
                    <a:pt x="753525" y="58487"/>
                  </a:lnTo>
                  <a:lnTo>
                    <a:pt x="761238" y="48768"/>
                  </a:lnTo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85366" y="5921501"/>
              <a:ext cx="240792" cy="3810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785366" y="5920739"/>
              <a:ext cx="241300" cy="39370"/>
            </a:xfrm>
            <a:custGeom>
              <a:avLst/>
              <a:gdLst/>
              <a:ahLst/>
              <a:cxnLst/>
              <a:rect l="l" t="t" r="r" b="b"/>
              <a:pathLst>
                <a:path w="241300" h="39370">
                  <a:moveTo>
                    <a:pt x="120396" y="0"/>
                  </a:moveTo>
                  <a:lnTo>
                    <a:pt x="73616" y="1476"/>
                  </a:lnTo>
                  <a:lnTo>
                    <a:pt x="35337" y="5524"/>
                  </a:lnTo>
                  <a:lnTo>
                    <a:pt x="9489" y="11572"/>
                  </a:lnTo>
                  <a:lnTo>
                    <a:pt x="0" y="19050"/>
                  </a:lnTo>
                  <a:lnTo>
                    <a:pt x="9489" y="26646"/>
                  </a:lnTo>
                  <a:lnTo>
                    <a:pt x="35337" y="32956"/>
                  </a:lnTo>
                  <a:lnTo>
                    <a:pt x="73616" y="37266"/>
                  </a:lnTo>
                  <a:lnTo>
                    <a:pt x="120396" y="38862"/>
                  </a:lnTo>
                  <a:lnTo>
                    <a:pt x="167497" y="37266"/>
                  </a:lnTo>
                  <a:lnTo>
                    <a:pt x="205740" y="32956"/>
                  </a:lnTo>
                  <a:lnTo>
                    <a:pt x="231409" y="26646"/>
                  </a:lnTo>
                  <a:lnTo>
                    <a:pt x="240792" y="19050"/>
                  </a:lnTo>
                  <a:lnTo>
                    <a:pt x="231409" y="11572"/>
                  </a:lnTo>
                  <a:lnTo>
                    <a:pt x="205740" y="5524"/>
                  </a:lnTo>
                  <a:lnTo>
                    <a:pt x="167497" y="1476"/>
                  </a:lnTo>
                  <a:lnTo>
                    <a:pt x="120396" y="0"/>
                  </a:lnTo>
                  <a:close/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749907" y="5764885"/>
              <a:ext cx="321614" cy="19740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785366" y="6363461"/>
              <a:ext cx="241300" cy="39370"/>
            </a:xfrm>
            <a:custGeom>
              <a:avLst/>
              <a:gdLst/>
              <a:ahLst/>
              <a:cxnLst/>
              <a:rect l="l" t="t" r="r" b="b"/>
              <a:pathLst>
                <a:path w="241300" h="39370">
                  <a:moveTo>
                    <a:pt x="120396" y="0"/>
                  </a:moveTo>
                  <a:lnTo>
                    <a:pt x="73616" y="1476"/>
                  </a:lnTo>
                  <a:lnTo>
                    <a:pt x="35337" y="5524"/>
                  </a:lnTo>
                  <a:lnTo>
                    <a:pt x="9489" y="11572"/>
                  </a:lnTo>
                  <a:lnTo>
                    <a:pt x="0" y="19050"/>
                  </a:lnTo>
                  <a:lnTo>
                    <a:pt x="9489" y="26646"/>
                  </a:lnTo>
                  <a:lnTo>
                    <a:pt x="35337" y="32956"/>
                  </a:lnTo>
                  <a:lnTo>
                    <a:pt x="73616" y="37266"/>
                  </a:lnTo>
                  <a:lnTo>
                    <a:pt x="120396" y="38862"/>
                  </a:lnTo>
                  <a:lnTo>
                    <a:pt x="167497" y="37266"/>
                  </a:lnTo>
                  <a:lnTo>
                    <a:pt x="205740" y="32956"/>
                  </a:lnTo>
                  <a:lnTo>
                    <a:pt x="231409" y="26646"/>
                  </a:lnTo>
                  <a:lnTo>
                    <a:pt x="240792" y="19050"/>
                  </a:lnTo>
                  <a:lnTo>
                    <a:pt x="231409" y="11572"/>
                  </a:lnTo>
                  <a:lnTo>
                    <a:pt x="205740" y="5524"/>
                  </a:lnTo>
                  <a:lnTo>
                    <a:pt x="167497" y="1476"/>
                  </a:lnTo>
                  <a:lnTo>
                    <a:pt x="120396" y="0"/>
                  </a:lnTo>
                  <a:close/>
                </a:path>
              </a:pathLst>
            </a:custGeom>
            <a:ln w="8077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18488" y="6329171"/>
              <a:ext cx="588264" cy="246126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618488" y="6328409"/>
              <a:ext cx="588645" cy="97155"/>
            </a:xfrm>
            <a:custGeom>
              <a:avLst/>
              <a:gdLst/>
              <a:ahLst/>
              <a:cxnLst/>
              <a:rect l="l" t="t" r="r" b="b"/>
              <a:pathLst>
                <a:path w="588644" h="97154">
                  <a:moveTo>
                    <a:pt x="294132" y="0"/>
                  </a:moveTo>
                  <a:lnTo>
                    <a:pt x="215723" y="1760"/>
                  </a:lnTo>
                  <a:lnTo>
                    <a:pt x="145400" y="6716"/>
                  </a:lnTo>
                  <a:lnTo>
                    <a:pt x="85915" y="14382"/>
                  </a:lnTo>
                  <a:lnTo>
                    <a:pt x="40019" y="24271"/>
                  </a:lnTo>
                  <a:lnTo>
                    <a:pt x="0" y="48768"/>
                  </a:lnTo>
                  <a:lnTo>
                    <a:pt x="10463" y="61584"/>
                  </a:lnTo>
                  <a:lnTo>
                    <a:pt x="85915" y="82772"/>
                  </a:lnTo>
                  <a:lnTo>
                    <a:pt x="145400" y="90254"/>
                  </a:lnTo>
                  <a:lnTo>
                    <a:pt x="215723" y="95070"/>
                  </a:lnTo>
                  <a:lnTo>
                    <a:pt x="294132" y="96774"/>
                  </a:lnTo>
                  <a:lnTo>
                    <a:pt x="372275" y="95070"/>
                  </a:lnTo>
                  <a:lnTo>
                    <a:pt x="442524" y="90254"/>
                  </a:lnTo>
                  <a:lnTo>
                    <a:pt x="502062" y="82772"/>
                  </a:lnTo>
                  <a:lnTo>
                    <a:pt x="548075" y="73067"/>
                  </a:lnTo>
                  <a:lnTo>
                    <a:pt x="588264" y="48768"/>
                  </a:lnTo>
                  <a:lnTo>
                    <a:pt x="577747" y="35895"/>
                  </a:lnTo>
                  <a:lnTo>
                    <a:pt x="502062" y="14382"/>
                  </a:lnTo>
                  <a:lnTo>
                    <a:pt x="442524" y="6716"/>
                  </a:lnTo>
                  <a:lnTo>
                    <a:pt x="372275" y="1760"/>
                  </a:lnTo>
                  <a:lnTo>
                    <a:pt x="294132" y="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618488" y="6328409"/>
              <a:ext cx="588645" cy="247015"/>
            </a:xfrm>
            <a:custGeom>
              <a:avLst/>
              <a:gdLst/>
              <a:ahLst/>
              <a:cxnLst/>
              <a:rect l="l" t="t" r="r" b="b"/>
              <a:pathLst>
                <a:path w="588644" h="247015">
                  <a:moveTo>
                    <a:pt x="294132" y="0"/>
                  </a:moveTo>
                  <a:lnTo>
                    <a:pt x="215723" y="1760"/>
                  </a:lnTo>
                  <a:lnTo>
                    <a:pt x="145400" y="6716"/>
                  </a:lnTo>
                  <a:lnTo>
                    <a:pt x="85915" y="14382"/>
                  </a:lnTo>
                  <a:lnTo>
                    <a:pt x="40019" y="24271"/>
                  </a:lnTo>
                  <a:lnTo>
                    <a:pt x="0" y="48768"/>
                  </a:lnTo>
                  <a:lnTo>
                    <a:pt x="0" y="198120"/>
                  </a:lnTo>
                  <a:lnTo>
                    <a:pt x="40019" y="222616"/>
                  </a:lnTo>
                  <a:lnTo>
                    <a:pt x="85915" y="232505"/>
                  </a:lnTo>
                  <a:lnTo>
                    <a:pt x="145400" y="240171"/>
                  </a:lnTo>
                  <a:lnTo>
                    <a:pt x="215723" y="245127"/>
                  </a:lnTo>
                  <a:lnTo>
                    <a:pt x="294132" y="246888"/>
                  </a:lnTo>
                  <a:lnTo>
                    <a:pt x="372275" y="245127"/>
                  </a:lnTo>
                  <a:lnTo>
                    <a:pt x="442524" y="240171"/>
                  </a:lnTo>
                  <a:lnTo>
                    <a:pt x="502062" y="232505"/>
                  </a:lnTo>
                  <a:lnTo>
                    <a:pt x="548075" y="222616"/>
                  </a:lnTo>
                  <a:lnTo>
                    <a:pt x="588264" y="198120"/>
                  </a:lnTo>
                  <a:lnTo>
                    <a:pt x="588264" y="48768"/>
                  </a:lnTo>
                  <a:lnTo>
                    <a:pt x="548075" y="24271"/>
                  </a:lnTo>
                  <a:lnTo>
                    <a:pt x="502062" y="14382"/>
                  </a:lnTo>
                  <a:lnTo>
                    <a:pt x="442524" y="6716"/>
                  </a:lnTo>
                  <a:lnTo>
                    <a:pt x="372275" y="1760"/>
                  </a:lnTo>
                  <a:lnTo>
                    <a:pt x="294132" y="0"/>
                  </a:lnTo>
                  <a:close/>
                </a:path>
                <a:path w="588644" h="247015">
                  <a:moveTo>
                    <a:pt x="0" y="48768"/>
                  </a:moveTo>
                  <a:lnTo>
                    <a:pt x="40019" y="73067"/>
                  </a:lnTo>
                  <a:lnTo>
                    <a:pt x="85915" y="82772"/>
                  </a:lnTo>
                  <a:lnTo>
                    <a:pt x="145400" y="90254"/>
                  </a:lnTo>
                  <a:lnTo>
                    <a:pt x="215723" y="95070"/>
                  </a:lnTo>
                  <a:lnTo>
                    <a:pt x="294132" y="96774"/>
                  </a:lnTo>
                  <a:lnTo>
                    <a:pt x="372275" y="95070"/>
                  </a:lnTo>
                  <a:lnTo>
                    <a:pt x="442524" y="90254"/>
                  </a:lnTo>
                  <a:lnTo>
                    <a:pt x="502062" y="82772"/>
                  </a:lnTo>
                  <a:lnTo>
                    <a:pt x="548075" y="73067"/>
                  </a:lnTo>
                  <a:lnTo>
                    <a:pt x="577747" y="61584"/>
                  </a:lnTo>
                  <a:lnTo>
                    <a:pt x="588264" y="48768"/>
                  </a:lnTo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85366" y="6365747"/>
              <a:ext cx="240792" cy="38100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1785366" y="6364985"/>
              <a:ext cx="241300" cy="39370"/>
            </a:xfrm>
            <a:custGeom>
              <a:avLst/>
              <a:gdLst/>
              <a:ahLst/>
              <a:cxnLst/>
              <a:rect l="l" t="t" r="r" b="b"/>
              <a:pathLst>
                <a:path w="241300" h="39370">
                  <a:moveTo>
                    <a:pt x="120396" y="0"/>
                  </a:moveTo>
                  <a:lnTo>
                    <a:pt x="73616" y="1595"/>
                  </a:lnTo>
                  <a:lnTo>
                    <a:pt x="35337" y="5905"/>
                  </a:lnTo>
                  <a:lnTo>
                    <a:pt x="9489" y="12215"/>
                  </a:lnTo>
                  <a:lnTo>
                    <a:pt x="0" y="19812"/>
                  </a:lnTo>
                  <a:lnTo>
                    <a:pt x="9489" y="27289"/>
                  </a:lnTo>
                  <a:lnTo>
                    <a:pt x="35337" y="33337"/>
                  </a:lnTo>
                  <a:lnTo>
                    <a:pt x="73616" y="37385"/>
                  </a:lnTo>
                  <a:lnTo>
                    <a:pt x="120396" y="38862"/>
                  </a:lnTo>
                  <a:lnTo>
                    <a:pt x="167497" y="37385"/>
                  </a:lnTo>
                  <a:lnTo>
                    <a:pt x="205740" y="33337"/>
                  </a:lnTo>
                  <a:lnTo>
                    <a:pt x="231409" y="27289"/>
                  </a:lnTo>
                  <a:lnTo>
                    <a:pt x="240792" y="19812"/>
                  </a:lnTo>
                  <a:lnTo>
                    <a:pt x="231409" y="12215"/>
                  </a:lnTo>
                  <a:lnTo>
                    <a:pt x="205740" y="5905"/>
                  </a:lnTo>
                  <a:lnTo>
                    <a:pt x="167497" y="1595"/>
                  </a:lnTo>
                  <a:lnTo>
                    <a:pt x="120396" y="0"/>
                  </a:lnTo>
                  <a:close/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50136" y="6128765"/>
              <a:ext cx="116839" cy="273685"/>
            </a:xfrm>
            <a:custGeom>
              <a:avLst/>
              <a:gdLst/>
              <a:ahLst/>
              <a:cxnLst/>
              <a:rect l="l" t="t" r="r" b="b"/>
              <a:pathLst>
                <a:path w="116839" h="273685">
                  <a:moveTo>
                    <a:pt x="0" y="0"/>
                  </a:moveTo>
                  <a:lnTo>
                    <a:pt x="0" y="273558"/>
                  </a:lnTo>
                </a:path>
                <a:path w="116839" h="273685">
                  <a:moveTo>
                    <a:pt x="116586" y="0"/>
                  </a:moveTo>
                  <a:lnTo>
                    <a:pt x="116586" y="273558"/>
                  </a:lnTo>
                </a:path>
                <a:path w="116839" h="273685">
                  <a:moveTo>
                    <a:pt x="89916" y="0"/>
                  </a:moveTo>
                  <a:lnTo>
                    <a:pt x="89916" y="273558"/>
                  </a:lnTo>
                </a:path>
                <a:path w="116839" h="273685">
                  <a:moveTo>
                    <a:pt x="62484" y="0"/>
                  </a:moveTo>
                  <a:lnTo>
                    <a:pt x="62484" y="273558"/>
                  </a:lnTo>
                </a:path>
                <a:path w="116839" h="273685">
                  <a:moveTo>
                    <a:pt x="31242" y="0"/>
                  </a:moveTo>
                  <a:lnTo>
                    <a:pt x="31242" y="273558"/>
                  </a:lnTo>
                </a:path>
                <a:path w="116839" h="273685">
                  <a:moveTo>
                    <a:pt x="14478" y="0"/>
                  </a:moveTo>
                  <a:lnTo>
                    <a:pt x="14478" y="273558"/>
                  </a:lnTo>
                </a:path>
                <a:path w="116839" h="273685">
                  <a:moveTo>
                    <a:pt x="50292" y="0"/>
                  </a:moveTo>
                  <a:lnTo>
                    <a:pt x="50292" y="273558"/>
                  </a:lnTo>
                </a:path>
                <a:path w="116839" h="273685">
                  <a:moveTo>
                    <a:pt x="76200" y="0"/>
                  </a:moveTo>
                  <a:lnTo>
                    <a:pt x="76200" y="273558"/>
                  </a:lnTo>
                </a:path>
                <a:path w="116839" h="273685">
                  <a:moveTo>
                    <a:pt x="103632" y="0"/>
                  </a:moveTo>
                  <a:lnTo>
                    <a:pt x="103632" y="273558"/>
                  </a:lnTo>
                </a:path>
              </a:pathLst>
            </a:custGeom>
            <a:ln w="53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47443" y="6572605"/>
              <a:ext cx="111760" cy="330200"/>
            </a:xfrm>
            <a:custGeom>
              <a:avLst/>
              <a:gdLst/>
              <a:ahLst/>
              <a:cxnLst/>
              <a:rect l="l" t="t" r="r" b="b"/>
              <a:pathLst>
                <a:path w="111760" h="330200">
                  <a:moveTo>
                    <a:pt x="36626" y="0"/>
                  </a:moveTo>
                  <a:lnTo>
                    <a:pt x="0" y="0"/>
                  </a:lnTo>
                  <a:lnTo>
                    <a:pt x="0" y="329996"/>
                  </a:lnTo>
                  <a:lnTo>
                    <a:pt x="36626" y="329996"/>
                  </a:lnTo>
                  <a:lnTo>
                    <a:pt x="36626" y="0"/>
                  </a:lnTo>
                  <a:close/>
                </a:path>
                <a:path w="111760" h="330200">
                  <a:moveTo>
                    <a:pt x="111302" y="0"/>
                  </a:moveTo>
                  <a:lnTo>
                    <a:pt x="76200" y="0"/>
                  </a:lnTo>
                  <a:lnTo>
                    <a:pt x="76200" y="329996"/>
                  </a:lnTo>
                  <a:lnTo>
                    <a:pt x="111302" y="329996"/>
                  </a:lnTo>
                  <a:lnTo>
                    <a:pt x="111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61566" y="6575297"/>
              <a:ext cx="75565" cy="325120"/>
            </a:xfrm>
            <a:custGeom>
              <a:avLst/>
              <a:gdLst/>
              <a:ahLst/>
              <a:cxnLst/>
              <a:rect l="l" t="t" r="r" b="b"/>
              <a:pathLst>
                <a:path w="75564" h="325120">
                  <a:moveTo>
                    <a:pt x="0" y="0"/>
                  </a:moveTo>
                  <a:lnTo>
                    <a:pt x="26670" y="324612"/>
                  </a:lnTo>
                </a:path>
                <a:path w="75564" h="325120">
                  <a:moveTo>
                    <a:pt x="19812" y="0"/>
                  </a:moveTo>
                  <a:lnTo>
                    <a:pt x="32004" y="324612"/>
                  </a:lnTo>
                </a:path>
                <a:path w="75564" h="325120">
                  <a:moveTo>
                    <a:pt x="32004" y="0"/>
                  </a:moveTo>
                  <a:lnTo>
                    <a:pt x="38862" y="324612"/>
                  </a:lnTo>
                </a:path>
                <a:path w="75564" h="325120">
                  <a:moveTo>
                    <a:pt x="75438" y="0"/>
                  </a:moveTo>
                  <a:lnTo>
                    <a:pt x="56388" y="324612"/>
                  </a:lnTo>
                </a:path>
                <a:path w="75564" h="325120">
                  <a:moveTo>
                    <a:pt x="56388" y="0"/>
                  </a:moveTo>
                  <a:lnTo>
                    <a:pt x="47244" y="324612"/>
                  </a:lnTo>
                </a:path>
              </a:pathLst>
            </a:custGeom>
            <a:ln w="53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817903" y="6813575"/>
              <a:ext cx="165049" cy="90373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647215" y="7340345"/>
              <a:ext cx="504139" cy="21358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651254" y="7339583"/>
              <a:ext cx="496570" cy="172720"/>
            </a:xfrm>
            <a:custGeom>
              <a:avLst/>
              <a:gdLst/>
              <a:ahLst/>
              <a:cxnLst/>
              <a:rect l="l" t="t" r="r" b="b"/>
              <a:pathLst>
                <a:path w="496569" h="172720">
                  <a:moveTo>
                    <a:pt x="248412" y="0"/>
                  </a:moveTo>
                  <a:lnTo>
                    <a:pt x="182386" y="3097"/>
                  </a:lnTo>
                  <a:lnTo>
                    <a:pt x="123048" y="11825"/>
                  </a:lnTo>
                  <a:lnTo>
                    <a:pt x="72771" y="25336"/>
                  </a:lnTo>
                  <a:lnTo>
                    <a:pt x="33923" y="42784"/>
                  </a:lnTo>
                  <a:lnTo>
                    <a:pt x="0" y="86106"/>
                  </a:lnTo>
                  <a:lnTo>
                    <a:pt x="8875" y="108888"/>
                  </a:lnTo>
                  <a:lnTo>
                    <a:pt x="72771" y="146875"/>
                  </a:lnTo>
                  <a:lnTo>
                    <a:pt x="123048" y="160386"/>
                  </a:lnTo>
                  <a:lnTo>
                    <a:pt x="182386" y="169114"/>
                  </a:lnTo>
                  <a:lnTo>
                    <a:pt x="248412" y="172212"/>
                  </a:lnTo>
                  <a:lnTo>
                    <a:pt x="314381" y="169114"/>
                  </a:lnTo>
                  <a:lnTo>
                    <a:pt x="373577" y="160386"/>
                  </a:lnTo>
                  <a:lnTo>
                    <a:pt x="423672" y="146875"/>
                  </a:lnTo>
                  <a:lnTo>
                    <a:pt x="462336" y="129427"/>
                  </a:lnTo>
                  <a:lnTo>
                    <a:pt x="496062" y="86106"/>
                  </a:lnTo>
                  <a:lnTo>
                    <a:pt x="487242" y="63323"/>
                  </a:lnTo>
                  <a:lnTo>
                    <a:pt x="423672" y="25336"/>
                  </a:lnTo>
                  <a:lnTo>
                    <a:pt x="373577" y="11825"/>
                  </a:lnTo>
                  <a:lnTo>
                    <a:pt x="314381" y="3097"/>
                  </a:lnTo>
                  <a:lnTo>
                    <a:pt x="248412" y="0"/>
                  </a:lnTo>
                  <a:close/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94281" y="7373645"/>
              <a:ext cx="216103" cy="91135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2147316" y="7431785"/>
              <a:ext cx="1270" cy="29209"/>
            </a:xfrm>
            <a:custGeom>
              <a:avLst/>
              <a:gdLst/>
              <a:ahLst/>
              <a:cxnLst/>
              <a:rect l="l" t="t" r="r" b="b"/>
              <a:pathLst>
                <a:path w="1269" h="29209">
                  <a:moveTo>
                    <a:pt x="381" y="-4038"/>
                  </a:moveTo>
                  <a:lnTo>
                    <a:pt x="381" y="32994"/>
                  </a:lnTo>
                </a:path>
              </a:pathLst>
            </a:custGeom>
            <a:ln w="88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51254" y="7431785"/>
              <a:ext cx="1270" cy="29209"/>
            </a:xfrm>
            <a:custGeom>
              <a:avLst/>
              <a:gdLst/>
              <a:ahLst/>
              <a:cxnLst/>
              <a:rect l="l" t="t" r="r" b="b"/>
              <a:pathLst>
                <a:path w="1269" h="29209">
                  <a:moveTo>
                    <a:pt x="381" y="-4038"/>
                  </a:moveTo>
                  <a:lnTo>
                    <a:pt x="381" y="32994"/>
                  </a:lnTo>
                </a:path>
              </a:pathLst>
            </a:custGeom>
            <a:ln w="88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6846" y="7101839"/>
              <a:ext cx="285447" cy="132816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768602" y="7101839"/>
              <a:ext cx="281940" cy="128905"/>
            </a:xfrm>
            <a:custGeom>
              <a:avLst/>
              <a:gdLst/>
              <a:ahLst/>
              <a:cxnLst/>
              <a:rect l="l" t="t" r="r" b="b"/>
              <a:pathLst>
                <a:path w="281939" h="128904">
                  <a:moveTo>
                    <a:pt x="0" y="99822"/>
                  </a:moveTo>
                  <a:lnTo>
                    <a:pt x="39624" y="0"/>
                  </a:lnTo>
                  <a:lnTo>
                    <a:pt x="242316" y="0"/>
                  </a:lnTo>
                  <a:lnTo>
                    <a:pt x="281940" y="99822"/>
                  </a:lnTo>
                  <a:lnTo>
                    <a:pt x="0" y="99822"/>
                  </a:lnTo>
                  <a:close/>
                </a:path>
                <a:path w="281939" h="128904">
                  <a:moveTo>
                    <a:pt x="2286" y="99822"/>
                  </a:moveTo>
                  <a:lnTo>
                    <a:pt x="2286" y="128778"/>
                  </a:lnTo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48256" y="7201661"/>
              <a:ext cx="1270" cy="29209"/>
            </a:xfrm>
            <a:custGeom>
              <a:avLst/>
              <a:gdLst/>
              <a:ahLst/>
              <a:cxnLst/>
              <a:rect l="l" t="t" r="r" b="b"/>
              <a:pathLst>
                <a:path w="1269" h="29209">
                  <a:moveTo>
                    <a:pt x="381" y="-4038"/>
                  </a:moveTo>
                  <a:lnTo>
                    <a:pt x="381" y="32994"/>
                  </a:lnTo>
                </a:path>
              </a:pathLst>
            </a:custGeom>
            <a:ln w="88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23999" y="7227925"/>
              <a:ext cx="369620" cy="249986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93926" y="7706105"/>
              <a:ext cx="420624" cy="6400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693164" y="7706105"/>
              <a:ext cx="421640" cy="64135"/>
            </a:xfrm>
            <a:custGeom>
              <a:avLst/>
              <a:gdLst/>
              <a:ahLst/>
              <a:cxnLst/>
              <a:rect l="l" t="t" r="r" b="b"/>
              <a:pathLst>
                <a:path w="421639" h="64134">
                  <a:moveTo>
                    <a:pt x="0" y="64008"/>
                  </a:moveTo>
                  <a:lnTo>
                    <a:pt x="59436" y="0"/>
                  </a:lnTo>
                  <a:lnTo>
                    <a:pt x="361950" y="0"/>
                  </a:lnTo>
                  <a:lnTo>
                    <a:pt x="421386" y="64008"/>
                  </a:lnTo>
                  <a:lnTo>
                    <a:pt x="0" y="64008"/>
                  </a:lnTo>
                  <a:close/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93164" y="7770111"/>
              <a:ext cx="421387" cy="448820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693162" y="7770113"/>
              <a:ext cx="421640" cy="448945"/>
            </a:xfrm>
            <a:custGeom>
              <a:avLst/>
              <a:gdLst/>
              <a:ahLst/>
              <a:cxnLst/>
              <a:rect l="l" t="t" r="r" b="b"/>
              <a:pathLst>
                <a:path w="421639" h="448945">
                  <a:moveTo>
                    <a:pt x="421387" y="0"/>
                  </a:moveTo>
                  <a:lnTo>
                    <a:pt x="0" y="0"/>
                  </a:lnTo>
                  <a:lnTo>
                    <a:pt x="0" y="448820"/>
                  </a:lnTo>
                  <a:lnTo>
                    <a:pt x="421387" y="448820"/>
                  </a:lnTo>
                  <a:lnTo>
                    <a:pt x="421387" y="0"/>
                  </a:lnTo>
                  <a:close/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828038" y="7549895"/>
              <a:ext cx="123189" cy="490855"/>
            </a:xfrm>
            <a:custGeom>
              <a:avLst/>
              <a:gdLst/>
              <a:ahLst/>
              <a:cxnLst/>
              <a:rect l="l" t="t" r="r" b="b"/>
              <a:pathLst>
                <a:path w="123189" h="490854">
                  <a:moveTo>
                    <a:pt x="36576" y="0"/>
                  </a:moveTo>
                  <a:lnTo>
                    <a:pt x="0" y="490728"/>
                  </a:lnTo>
                </a:path>
                <a:path w="123189" h="490854">
                  <a:moveTo>
                    <a:pt x="53340" y="0"/>
                  </a:moveTo>
                  <a:lnTo>
                    <a:pt x="36576" y="490728"/>
                  </a:lnTo>
                </a:path>
                <a:path w="123189" h="490854">
                  <a:moveTo>
                    <a:pt x="80772" y="0"/>
                  </a:moveTo>
                  <a:lnTo>
                    <a:pt x="64008" y="490728"/>
                  </a:lnTo>
                </a:path>
                <a:path w="123189" h="490854">
                  <a:moveTo>
                    <a:pt x="101346" y="0"/>
                  </a:moveTo>
                  <a:lnTo>
                    <a:pt x="122682" y="490728"/>
                  </a:lnTo>
                </a:path>
                <a:path w="123189" h="490854">
                  <a:moveTo>
                    <a:pt x="80772" y="0"/>
                  </a:moveTo>
                  <a:lnTo>
                    <a:pt x="84582" y="490728"/>
                  </a:lnTo>
                </a:path>
              </a:pathLst>
            </a:custGeom>
            <a:ln w="53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82611" y="7434071"/>
              <a:ext cx="1242695" cy="516255"/>
            </a:xfrm>
            <a:custGeom>
              <a:avLst/>
              <a:gdLst/>
              <a:ahLst/>
              <a:cxnLst/>
              <a:rect l="l" t="t" r="r" b="b"/>
              <a:pathLst>
                <a:path w="1242695" h="516254">
                  <a:moveTo>
                    <a:pt x="182892" y="491490"/>
                  </a:moveTo>
                  <a:lnTo>
                    <a:pt x="180606" y="489204"/>
                  </a:lnTo>
                  <a:lnTo>
                    <a:pt x="75628" y="489204"/>
                  </a:lnTo>
                  <a:lnTo>
                    <a:pt x="108216" y="473202"/>
                  </a:lnTo>
                  <a:lnTo>
                    <a:pt x="0" y="494538"/>
                  </a:lnTo>
                  <a:lnTo>
                    <a:pt x="108216" y="515874"/>
                  </a:lnTo>
                  <a:lnTo>
                    <a:pt x="75628" y="499872"/>
                  </a:lnTo>
                  <a:lnTo>
                    <a:pt x="180606" y="499872"/>
                  </a:lnTo>
                  <a:lnTo>
                    <a:pt x="182892" y="497586"/>
                  </a:lnTo>
                  <a:lnTo>
                    <a:pt x="182892" y="491490"/>
                  </a:lnTo>
                  <a:close/>
                </a:path>
                <a:path w="1242695" h="516254">
                  <a:moveTo>
                    <a:pt x="1242072" y="21336"/>
                  </a:moveTo>
                  <a:lnTo>
                    <a:pt x="1215021" y="16002"/>
                  </a:lnTo>
                  <a:lnTo>
                    <a:pt x="1133868" y="0"/>
                  </a:lnTo>
                  <a:lnTo>
                    <a:pt x="1166444" y="16002"/>
                  </a:lnTo>
                  <a:lnTo>
                    <a:pt x="962418" y="16002"/>
                  </a:lnTo>
                  <a:lnTo>
                    <a:pt x="960132" y="18288"/>
                  </a:lnTo>
                  <a:lnTo>
                    <a:pt x="960132" y="24384"/>
                  </a:lnTo>
                  <a:lnTo>
                    <a:pt x="962418" y="26670"/>
                  </a:lnTo>
                  <a:lnTo>
                    <a:pt x="1166444" y="26670"/>
                  </a:lnTo>
                  <a:lnTo>
                    <a:pt x="1133868" y="42672"/>
                  </a:lnTo>
                  <a:lnTo>
                    <a:pt x="1215021" y="26670"/>
                  </a:lnTo>
                  <a:lnTo>
                    <a:pt x="1242072" y="213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93698" y="7884413"/>
              <a:ext cx="546735" cy="76835"/>
            </a:xfrm>
            <a:custGeom>
              <a:avLst/>
              <a:gdLst/>
              <a:ahLst/>
              <a:cxnLst/>
              <a:rect l="l" t="t" r="r" b="b"/>
              <a:pathLst>
                <a:path w="546735" h="76834">
                  <a:moveTo>
                    <a:pt x="445008" y="0"/>
                  </a:moveTo>
                  <a:lnTo>
                    <a:pt x="400752" y="34397"/>
                  </a:lnTo>
                  <a:lnTo>
                    <a:pt x="357413" y="53101"/>
                  </a:lnTo>
                  <a:lnTo>
                    <a:pt x="301382" y="67770"/>
                  </a:lnTo>
                  <a:lnTo>
                    <a:pt x="236231" y="75390"/>
                  </a:lnTo>
                  <a:lnTo>
                    <a:pt x="198596" y="76390"/>
                  </a:lnTo>
                  <a:lnTo>
                    <a:pt x="161103" y="75390"/>
                  </a:lnTo>
                  <a:lnTo>
                    <a:pt x="127254" y="72390"/>
                  </a:lnTo>
                  <a:lnTo>
                    <a:pt x="96916" y="66698"/>
                  </a:lnTo>
                  <a:lnTo>
                    <a:pt x="68008" y="58293"/>
                  </a:lnTo>
                  <a:lnTo>
                    <a:pt x="42814" y="49887"/>
                  </a:lnTo>
                  <a:lnTo>
                    <a:pt x="23622" y="44196"/>
                  </a:lnTo>
                  <a:lnTo>
                    <a:pt x="2286" y="39624"/>
                  </a:lnTo>
                  <a:lnTo>
                    <a:pt x="762" y="41910"/>
                  </a:lnTo>
                  <a:lnTo>
                    <a:pt x="0" y="44196"/>
                  </a:lnTo>
                </a:path>
                <a:path w="546735" h="76834">
                  <a:moveTo>
                    <a:pt x="476250" y="0"/>
                  </a:moveTo>
                  <a:lnTo>
                    <a:pt x="429958" y="34397"/>
                  </a:lnTo>
                  <a:lnTo>
                    <a:pt x="384333" y="53101"/>
                  </a:lnTo>
                  <a:lnTo>
                    <a:pt x="325183" y="67770"/>
                  </a:lnTo>
                  <a:lnTo>
                    <a:pt x="256508" y="75390"/>
                  </a:lnTo>
                  <a:lnTo>
                    <a:pt x="216979" y="76390"/>
                  </a:lnTo>
                  <a:lnTo>
                    <a:pt x="177736" y="75390"/>
                  </a:lnTo>
                  <a:lnTo>
                    <a:pt x="142494" y="72390"/>
                  </a:lnTo>
                  <a:lnTo>
                    <a:pt x="110132" y="66698"/>
                  </a:lnTo>
                  <a:lnTo>
                    <a:pt x="79629" y="58293"/>
                  </a:lnTo>
                  <a:lnTo>
                    <a:pt x="53125" y="49887"/>
                  </a:lnTo>
                  <a:lnTo>
                    <a:pt x="32766" y="44196"/>
                  </a:lnTo>
                  <a:lnTo>
                    <a:pt x="19728" y="41945"/>
                  </a:lnTo>
                  <a:lnTo>
                    <a:pt x="12477" y="41624"/>
                  </a:lnTo>
                  <a:lnTo>
                    <a:pt x="9084" y="42588"/>
                  </a:lnTo>
                  <a:lnTo>
                    <a:pt x="7620" y="44196"/>
                  </a:lnTo>
                </a:path>
                <a:path w="546735" h="76834">
                  <a:moveTo>
                    <a:pt x="500634" y="0"/>
                  </a:moveTo>
                  <a:lnTo>
                    <a:pt x="469773" y="23526"/>
                  </a:lnTo>
                  <a:lnTo>
                    <a:pt x="429768" y="44196"/>
                  </a:lnTo>
                  <a:lnTo>
                    <a:pt x="373475" y="61150"/>
                  </a:lnTo>
                  <a:lnTo>
                    <a:pt x="306324" y="72390"/>
                  </a:lnTo>
                  <a:lnTo>
                    <a:pt x="268259" y="75390"/>
                  </a:lnTo>
                  <a:lnTo>
                    <a:pt x="226409" y="76390"/>
                  </a:lnTo>
                  <a:lnTo>
                    <a:pt x="184701" y="75390"/>
                  </a:lnTo>
                  <a:lnTo>
                    <a:pt x="147066" y="72390"/>
                  </a:lnTo>
                  <a:lnTo>
                    <a:pt x="113002" y="66698"/>
                  </a:lnTo>
                  <a:lnTo>
                    <a:pt x="80867" y="58293"/>
                  </a:lnTo>
                  <a:lnTo>
                    <a:pt x="52875" y="49887"/>
                  </a:lnTo>
                  <a:lnTo>
                    <a:pt x="31242" y="44196"/>
                  </a:lnTo>
                  <a:lnTo>
                    <a:pt x="17656" y="41945"/>
                  </a:lnTo>
                  <a:lnTo>
                    <a:pt x="10001" y="41624"/>
                  </a:lnTo>
                  <a:lnTo>
                    <a:pt x="6488" y="42588"/>
                  </a:lnTo>
                  <a:lnTo>
                    <a:pt x="5334" y="44196"/>
                  </a:lnTo>
                </a:path>
                <a:path w="546735" h="76834">
                  <a:moveTo>
                    <a:pt x="515112" y="0"/>
                  </a:moveTo>
                  <a:lnTo>
                    <a:pt x="483012" y="23526"/>
                  </a:lnTo>
                  <a:lnTo>
                    <a:pt x="441198" y="44196"/>
                  </a:lnTo>
                  <a:lnTo>
                    <a:pt x="383286" y="61150"/>
                  </a:lnTo>
                  <a:lnTo>
                    <a:pt x="313944" y="72390"/>
                  </a:lnTo>
                  <a:lnTo>
                    <a:pt x="274617" y="75390"/>
                  </a:lnTo>
                  <a:lnTo>
                    <a:pt x="231362" y="76390"/>
                  </a:lnTo>
                  <a:lnTo>
                    <a:pt x="188249" y="75390"/>
                  </a:lnTo>
                  <a:lnTo>
                    <a:pt x="149352" y="72390"/>
                  </a:lnTo>
                  <a:lnTo>
                    <a:pt x="114157" y="66698"/>
                  </a:lnTo>
                  <a:lnTo>
                    <a:pt x="80962" y="58293"/>
                  </a:lnTo>
                  <a:lnTo>
                    <a:pt x="52054" y="49887"/>
                  </a:lnTo>
                  <a:lnTo>
                    <a:pt x="29718" y="44196"/>
                  </a:lnTo>
                  <a:lnTo>
                    <a:pt x="15359" y="41945"/>
                  </a:lnTo>
                  <a:lnTo>
                    <a:pt x="7429" y="41624"/>
                  </a:lnTo>
                  <a:lnTo>
                    <a:pt x="3786" y="42588"/>
                  </a:lnTo>
                  <a:lnTo>
                    <a:pt x="2286" y="44196"/>
                  </a:lnTo>
                </a:path>
                <a:path w="546735" h="76834">
                  <a:moveTo>
                    <a:pt x="546354" y="0"/>
                  </a:moveTo>
                  <a:lnTo>
                    <a:pt x="512254" y="23526"/>
                  </a:lnTo>
                  <a:lnTo>
                    <a:pt x="467868" y="44196"/>
                  </a:lnTo>
                  <a:lnTo>
                    <a:pt x="406146" y="61150"/>
                  </a:lnTo>
                  <a:lnTo>
                    <a:pt x="332994" y="72390"/>
                  </a:lnTo>
                  <a:lnTo>
                    <a:pt x="291155" y="75390"/>
                  </a:lnTo>
                  <a:lnTo>
                    <a:pt x="245173" y="76390"/>
                  </a:lnTo>
                  <a:lnTo>
                    <a:pt x="199477" y="75390"/>
                  </a:lnTo>
                  <a:lnTo>
                    <a:pt x="158496" y="72390"/>
                  </a:lnTo>
                  <a:lnTo>
                    <a:pt x="121038" y="66698"/>
                  </a:lnTo>
                  <a:lnTo>
                    <a:pt x="85725" y="58293"/>
                  </a:lnTo>
                  <a:lnTo>
                    <a:pt x="54983" y="49887"/>
                  </a:lnTo>
                  <a:lnTo>
                    <a:pt x="31242" y="44196"/>
                  </a:lnTo>
                  <a:lnTo>
                    <a:pt x="16323" y="41945"/>
                  </a:lnTo>
                  <a:lnTo>
                    <a:pt x="7905" y="41624"/>
                  </a:lnTo>
                  <a:lnTo>
                    <a:pt x="3917" y="42588"/>
                  </a:lnTo>
                  <a:lnTo>
                    <a:pt x="2286" y="44196"/>
                  </a:lnTo>
                </a:path>
              </a:pathLst>
            </a:custGeom>
            <a:ln w="53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60170" y="7884412"/>
              <a:ext cx="44450" cy="93980"/>
            </a:xfrm>
            <a:custGeom>
              <a:avLst/>
              <a:gdLst/>
              <a:ahLst/>
              <a:cxnLst/>
              <a:rect l="l" t="t" r="r" b="b"/>
              <a:pathLst>
                <a:path w="44450" h="93979">
                  <a:moveTo>
                    <a:pt x="44197" y="0"/>
                  </a:moveTo>
                  <a:lnTo>
                    <a:pt x="0" y="0"/>
                  </a:lnTo>
                  <a:lnTo>
                    <a:pt x="0" y="93727"/>
                  </a:lnTo>
                  <a:lnTo>
                    <a:pt x="44197" y="93727"/>
                  </a:lnTo>
                  <a:lnTo>
                    <a:pt x="441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60169" y="7884413"/>
              <a:ext cx="44450" cy="93980"/>
            </a:xfrm>
            <a:custGeom>
              <a:avLst/>
              <a:gdLst/>
              <a:ahLst/>
              <a:cxnLst/>
              <a:rect l="l" t="t" r="r" b="b"/>
              <a:pathLst>
                <a:path w="44450" h="93979">
                  <a:moveTo>
                    <a:pt x="44197" y="0"/>
                  </a:moveTo>
                  <a:lnTo>
                    <a:pt x="0" y="0"/>
                  </a:lnTo>
                  <a:lnTo>
                    <a:pt x="0" y="93727"/>
                  </a:lnTo>
                  <a:lnTo>
                    <a:pt x="44197" y="93727"/>
                  </a:lnTo>
                  <a:lnTo>
                    <a:pt x="44197" y="0"/>
                  </a:lnTo>
                  <a:close/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82622" y="8102345"/>
              <a:ext cx="182880" cy="43180"/>
            </a:xfrm>
            <a:custGeom>
              <a:avLst/>
              <a:gdLst/>
              <a:ahLst/>
              <a:cxnLst/>
              <a:rect l="l" t="t" r="r" b="b"/>
              <a:pathLst>
                <a:path w="182880" h="43179">
                  <a:moveTo>
                    <a:pt x="108205" y="0"/>
                  </a:moveTo>
                  <a:lnTo>
                    <a:pt x="0" y="21336"/>
                  </a:lnTo>
                  <a:lnTo>
                    <a:pt x="108205" y="42672"/>
                  </a:lnTo>
                  <a:lnTo>
                    <a:pt x="75628" y="26670"/>
                  </a:lnTo>
                  <a:lnTo>
                    <a:pt x="61724" y="26670"/>
                  </a:lnTo>
                  <a:lnTo>
                    <a:pt x="59437" y="24384"/>
                  </a:lnTo>
                  <a:lnTo>
                    <a:pt x="59437" y="18288"/>
                  </a:lnTo>
                  <a:lnTo>
                    <a:pt x="61724" y="16002"/>
                  </a:lnTo>
                  <a:lnTo>
                    <a:pt x="75628" y="16002"/>
                  </a:lnTo>
                  <a:lnTo>
                    <a:pt x="108205" y="0"/>
                  </a:lnTo>
                  <a:close/>
                </a:path>
                <a:path w="182880" h="43179">
                  <a:moveTo>
                    <a:pt x="75628" y="16002"/>
                  </a:moveTo>
                  <a:lnTo>
                    <a:pt x="61724" y="16002"/>
                  </a:lnTo>
                  <a:lnTo>
                    <a:pt x="59437" y="18288"/>
                  </a:lnTo>
                  <a:lnTo>
                    <a:pt x="59437" y="24384"/>
                  </a:lnTo>
                  <a:lnTo>
                    <a:pt x="61724" y="26670"/>
                  </a:lnTo>
                  <a:lnTo>
                    <a:pt x="75628" y="26670"/>
                  </a:lnTo>
                  <a:lnTo>
                    <a:pt x="64770" y="21336"/>
                  </a:lnTo>
                  <a:lnTo>
                    <a:pt x="75628" y="16002"/>
                  </a:lnTo>
                  <a:close/>
                </a:path>
                <a:path w="182880" h="43179">
                  <a:moveTo>
                    <a:pt x="180595" y="16002"/>
                  </a:moveTo>
                  <a:lnTo>
                    <a:pt x="75628" y="16002"/>
                  </a:lnTo>
                  <a:lnTo>
                    <a:pt x="64770" y="21336"/>
                  </a:lnTo>
                  <a:lnTo>
                    <a:pt x="75628" y="26670"/>
                  </a:lnTo>
                  <a:lnTo>
                    <a:pt x="180595" y="26670"/>
                  </a:lnTo>
                  <a:lnTo>
                    <a:pt x="182881" y="24384"/>
                  </a:lnTo>
                  <a:lnTo>
                    <a:pt x="182881" y="18288"/>
                  </a:lnTo>
                  <a:lnTo>
                    <a:pt x="180595" y="160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93698" y="8042147"/>
              <a:ext cx="557530" cy="84455"/>
            </a:xfrm>
            <a:custGeom>
              <a:avLst/>
              <a:gdLst/>
              <a:ahLst/>
              <a:cxnLst/>
              <a:rect l="l" t="t" r="r" b="b"/>
              <a:pathLst>
                <a:path w="557530" h="84454">
                  <a:moveTo>
                    <a:pt x="434340" y="0"/>
                  </a:moveTo>
                  <a:lnTo>
                    <a:pt x="409289" y="36671"/>
                  </a:lnTo>
                  <a:lnTo>
                    <a:pt x="380238" y="64770"/>
                  </a:lnTo>
                  <a:lnTo>
                    <a:pt x="326338" y="80843"/>
                  </a:lnTo>
                  <a:lnTo>
                    <a:pt x="264259" y="84343"/>
                  </a:lnTo>
                  <a:lnTo>
                    <a:pt x="222408" y="84201"/>
                  </a:lnTo>
                  <a:lnTo>
                    <a:pt x="178700" y="83486"/>
                  </a:lnTo>
                  <a:lnTo>
                    <a:pt x="137922" y="83058"/>
                  </a:lnTo>
                  <a:lnTo>
                    <a:pt x="101691" y="83058"/>
                  </a:lnTo>
                  <a:lnTo>
                    <a:pt x="66960" y="83058"/>
                  </a:lnTo>
                  <a:lnTo>
                    <a:pt x="33230" y="83058"/>
                  </a:lnTo>
                  <a:lnTo>
                    <a:pt x="0" y="83058"/>
                  </a:lnTo>
                </a:path>
                <a:path w="557530" h="84454">
                  <a:moveTo>
                    <a:pt x="470916" y="0"/>
                  </a:moveTo>
                  <a:lnTo>
                    <a:pt x="444246" y="36671"/>
                  </a:lnTo>
                  <a:lnTo>
                    <a:pt x="413004" y="64770"/>
                  </a:lnTo>
                  <a:lnTo>
                    <a:pt x="376618" y="77914"/>
                  </a:lnTo>
                  <a:lnTo>
                    <a:pt x="325374" y="83058"/>
                  </a:lnTo>
                  <a:lnTo>
                    <a:pt x="287274" y="84343"/>
                  </a:lnTo>
                  <a:lnTo>
                    <a:pt x="241744" y="84201"/>
                  </a:lnTo>
                  <a:lnTo>
                    <a:pt x="194214" y="83486"/>
                  </a:lnTo>
                  <a:lnTo>
                    <a:pt x="150114" y="83058"/>
                  </a:lnTo>
                  <a:lnTo>
                    <a:pt x="110585" y="83058"/>
                  </a:lnTo>
                  <a:lnTo>
                    <a:pt x="72771" y="83058"/>
                  </a:lnTo>
                  <a:lnTo>
                    <a:pt x="36099" y="83058"/>
                  </a:lnTo>
                  <a:lnTo>
                    <a:pt x="0" y="83058"/>
                  </a:lnTo>
                </a:path>
                <a:path w="557530" h="84454">
                  <a:moveTo>
                    <a:pt x="498348" y="0"/>
                  </a:moveTo>
                  <a:lnTo>
                    <a:pt x="469773" y="36671"/>
                  </a:lnTo>
                  <a:lnTo>
                    <a:pt x="436626" y="64770"/>
                  </a:lnTo>
                  <a:lnTo>
                    <a:pt x="397954" y="77914"/>
                  </a:lnTo>
                  <a:lnTo>
                    <a:pt x="344424" y="83058"/>
                  </a:lnTo>
                  <a:lnTo>
                    <a:pt x="303907" y="84343"/>
                  </a:lnTo>
                  <a:lnTo>
                    <a:pt x="255746" y="84201"/>
                  </a:lnTo>
                  <a:lnTo>
                    <a:pt x="205442" y="83486"/>
                  </a:lnTo>
                  <a:lnTo>
                    <a:pt x="158496" y="83058"/>
                  </a:lnTo>
                  <a:lnTo>
                    <a:pt x="116693" y="83058"/>
                  </a:lnTo>
                  <a:lnTo>
                    <a:pt x="76676" y="83058"/>
                  </a:lnTo>
                  <a:lnTo>
                    <a:pt x="37945" y="83058"/>
                  </a:lnTo>
                  <a:lnTo>
                    <a:pt x="0" y="83058"/>
                  </a:lnTo>
                </a:path>
                <a:path w="557530" h="84454">
                  <a:moveTo>
                    <a:pt x="518922" y="0"/>
                  </a:moveTo>
                  <a:lnTo>
                    <a:pt x="490632" y="36671"/>
                  </a:lnTo>
                  <a:lnTo>
                    <a:pt x="457200" y="64770"/>
                  </a:lnTo>
                  <a:lnTo>
                    <a:pt x="419100" y="77914"/>
                  </a:lnTo>
                  <a:lnTo>
                    <a:pt x="364998" y="83058"/>
                  </a:lnTo>
                  <a:lnTo>
                    <a:pt x="324492" y="84343"/>
                  </a:lnTo>
                  <a:lnTo>
                    <a:pt x="276415" y="84201"/>
                  </a:lnTo>
                  <a:lnTo>
                    <a:pt x="226337" y="83486"/>
                  </a:lnTo>
                  <a:lnTo>
                    <a:pt x="179832" y="83058"/>
                  </a:lnTo>
                  <a:lnTo>
                    <a:pt x="137695" y="83058"/>
                  </a:lnTo>
                  <a:lnTo>
                    <a:pt x="97631" y="83058"/>
                  </a:lnTo>
                  <a:lnTo>
                    <a:pt x="58852" y="83058"/>
                  </a:lnTo>
                  <a:lnTo>
                    <a:pt x="20574" y="83058"/>
                  </a:lnTo>
                </a:path>
                <a:path w="557530" h="84454">
                  <a:moveTo>
                    <a:pt x="557022" y="0"/>
                  </a:moveTo>
                  <a:lnTo>
                    <a:pt x="528447" y="36671"/>
                  </a:lnTo>
                  <a:lnTo>
                    <a:pt x="495300" y="64770"/>
                  </a:lnTo>
                  <a:lnTo>
                    <a:pt x="456914" y="77914"/>
                  </a:lnTo>
                  <a:lnTo>
                    <a:pt x="403098" y="83058"/>
                  </a:lnTo>
                  <a:lnTo>
                    <a:pt x="362581" y="84343"/>
                  </a:lnTo>
                  <a:lnTo>
                    <a:pt x="314420" y="84201"/>
                  </a:lnTo>
                  <a:lnTo>
                    <a:pt x="264116" y="83486"/>
                  </a:lnTo>
                  <a:lnTo>
                    <a:pt x="217170" y="83058"/>
                  </a:lnTo>
                  <a:lnTo>
                    <a:pt x="175367" y="83058"/>
                  </a:lnTo>
                  <a:lnTo>
                    <a:pt x="135350" y="83058"/>
                  </a:lnTo>
                  <a:lnTo>
                    <a:pt x="96619" y="83058"/>
                  </a:lnTo>
                  <a:lnTo>
                    <a:pt x="58674" y="83058"/>
                  </a:lnTo>
                </a:path>
              </a:pathLst>
            </a:custGeom>
            <a:ln w="53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360170" y="8076433"/>
              <a:ext cx="44450" cy="93345"/>
            </a:xfrm>
            <a:custGeom>
              <a:avLst/>
              <a:gdLst/>
              <a:ahLst/>
              <a:cxnLst/>
              <a:rect l="l" t="t" r="r" b="b"/>
              <a:pathLst>
                <a:path w="44450" h="93345">
                  <a:moveTo>
                    <a:pt x="44197" y="0"/>
                  </a:moveTo>
                  <a:lnTo>
                    <a:pt x="0" y="0"/>
                  </a:lnTo>
                  <a:lnTo>
                    <a:pt x="0" y="92967"/>
                  </a:lnTo>
                  <a:lnTo>
                    <a:pt x="44197" y="92967"/>
                  </a:lnTo>
                  <a:lnTo>
                    <a:pt x="441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360169" y="8076438"/>
              <a:ext cx="44450" cy="93345"/>
            </a:xfrm>
            <a:custGeom>
              <a:avLst/>
              <a:gdLst/>
              <a:ahLst/>
              <a:cxnLst/>
              <a:rect l="l" t="t" r="r" b="b"/>
              <a:pathLst>
                <a:path w="44450" h="93345">
                  <a:moveTo>
                    <a:pt x="44197" y="0"/>
                  </a:moveTo>
                  <a:lnTo>
                    <a:pt x="0" y="0"/>
                  </a:lnTo>
                  <a:lnTo>
                    <a:pt x="0" y="92967"/>
                  </a:lnTo>
                  <a:lnTo>
                    <a:pt x="44197" y="92967"/>
                  </a:lnTo>
                  <a:lnTo>
                    <a:pt x="44197" y="0"/>
                  </a:lnTo>
                  <a:close/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812798" y="7410450"/>
              <a:ext cx="192405" cy="24765"/>
            </a:xfrm>
            <a:custGeom>
              <a:avLst/>
              <a:gdLst/>
              <a:ahLst/>
              <a:cxnLst/>
              <a:rect l="l" t="t" r="r" b="b"/>
              <a:pathLst>
                <a:path w="192405" h="24765">
                  <a:moveTo>
                    <a:pt x="0" y="21336"/>
                  </a:moveTo>
                  <a:lnTo>
                    <a:pt x="41910" y="2286"/>
                  </a:lnTo>
                  <a:lnTo>
                    <a:pt x="82200" y="0"/>
                  </a:lnTo>
                  <a:lnTo>
                    <a:pt x="104596" y="571"/>
                  </a:lnTo>
                  <a:lnTo>
                    <a:pt x="124206" y="2286"/>
                  </a:lnTo>
                  <a:lnTo>
                    <a:pt x="141053" y="6119"/>
                  </a:lnTo>
                  <a:lnTo>
                    <a:pt x="156686" y="11811"/>
                  </a:lnTo>
                  <a:lnTo>
                    <a:pt x="170176" y="17502"/>
                  </a:lnTo>
                  <a:lnTo>
                    <a:pt x="180594" y="21336"/>
                  </a:lnTo>
                  <a:lnTo>
                    <a:pt x="192024" y="24384"/>
                  </a:lnTo>
                  <a:lnTo>
                    <a:pt x="191262" y="22860"/>
                  </a:lnTo>
                  <a:lnTo>
                    <a:pt x="191262" y="21336"/>
                  </a:lnTo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885543" y="6988657"/>
              <a:ext cx="20955" cy="161925"/>
            </a:xfrm>
            <a:custGeom>
              <a:avLst/>
              <a:gdLst/>
              <a:ahLst/>
              <a:cxnLst/>
              <a:rect l="l" t="t" r="r" b="b"/>
              <a:pathLst>
                <a:path w="20955" h="161925">
                  <a:moveTo>
                    <a:pt x="0" y="161594"/>
                  </a:moveTo>
                  <a:lnTo>
                    <a:pt x="20624" y="161594"/>
                  </a:lnTo>
                  <a:lnTo>
                    <a:pt x="20624" y="0"/>
                  </a:lnTo>
                  <a:lnTo>
                    <a:pt x="0" y="0"/>
                  </a:lnTo>
                  <a:lnTo>
                    <a:pt x="0" y="1615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898142" y="6991349"/>
              <a:ext cx="25400" cy="156210"/>
            </a:xfrm>
            <a:custGeom>
              <a:avLst/>
              <a:gdLst/>
              <a:ahLst/>
              <a:cxnLst/>
              <a:rect l="l" t="t" r="r" b="b"/>
              <a:pathLst>
                <a:path w="25400" h="156209">
                  <a:moveTo>
                    <a:pt x="16764" y="0"/>
                  </a:moveTo>
                  <a:lnTo>
                    <a:pt x="8382" y="156210"/>
                  </a:lnTo>
                </a:path>
                <a:path w="25400" h="156209">
                  <a:moveTo>
                    <a:pt x="0" y="0"/>
                  </a:moveTo>
                  <a:lnTo>
                    <a:pt x="8382" y="156210"/>
                  </a:lnTo>
                </a:path>
                <a:path w="25400" h="156209">
                  <a:moveTo>
                    <a:pt x="25146" y="0"/>
                  </a:moveTo>
                  <a:lnTo>
                    <a:pt x="8382" y="156210"/>
                  </a:lnTo>
                </a:path>
              </a:pathLst>
            </a:custGeom>
            <a:ln w="53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707384" y="516889"/>
            <a:ext cx="5787390" cy="5081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висихання такий відбиток </a:t>
            </a:r>
            <a:r>
              <a:rPr sz="1200" dirty="0">
                <a:latin typeface="Times New Roman"/>
                <a:cs typeface="Times New Roman"/>
              </a:rPr>
              <a:t>обережно механічно знімають з </a:t>
            </a:r>
            <a:r>
              <a:rPr sz="1200" spc="-5" dirty="0">
                <a:latin typeface="Times New Roman"/>
                <a:cs typeface="Times New Roman"/>
              </a:rPr>
              <a:t>поверхні,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 отриманий </a:t>
            </a:r>
            <a:r>
              <a:rPr sz="1200" spc="-5" dirty="0">
                <a:latin typeface="Times New Roman"/>
                <a:cs typeface="Times New Roman"/>
              </a:rPr>
              <a:t>відбиток напилюють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вакуумі певну </a:t>
            </a:r>
            <a:r>
              <a:rPr sz="1200" dirty="0">
                <a:latin typeface="Times New Roman"/>
                <a:cs typeface="Times New Roman"/>
              </a:rPr>
              <a:t>речовину, </a:t>
            </a:r>
            <a:r>
              <a:rPr sz="1200" spc="-5" dirty="0">
                <a:latin typeface="Times New Roman"/>
                <a:cs typeface="Times New Roman"/>
              </a:rPr>
              <a:t>наприклад, вуглець. Потім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підкладку (фотоплівку) розчиняють </a:t>
            </a:r>
            <a:r>
              <a:rPr sz="1200" dirty="0">
                <a:latin typeface="Times New Roman"/>
                <a:cs typeface="Times New Roman"/>
              </a:rPr>
              <a:t>в ацетоні, а </a:t>
            </a:r>
            <a:r>
              <a:rPr sz="1200" spc="-5" dirty="0">
                <a:latin typeface="Times New Roman"/>
                <a:cs typeface="Times New Roman"/>
              </a:rPr>
              <a:t>репліку промивають.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цього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можна</a:t>
            </a:r>
            <a:r>
              <a:rPr sz="1200" spc="-5" dirty="0">
                <a:latin typeface="Times New Roman"/>
                <a:cs typeface="Times New Roman"/>
              </a:rPr>
              <a:t> досліджувати.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>
              <a:lnSpc>
                <a:spcPts val="13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Найбільше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інформації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дає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прямий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електронної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скопії,</a:t>
            </a:r>
            <a:r>
              <a:rPr sz="1200" dirty="0">
                <a:latin typeface="Times New Roman"/>
                <a:cs typeface="Times New Roman"/>
              </a:rPr>
              <a:t> коли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об’єктом</a:t>
            </a:r>
            <a:r>
              <a:rPr sz="1200" dirty="0">
                <a:latin typeface="Times New Roman"/>
                <a:cs typeface="Times New Roman"/>
              </a:rPr>
              <a:t> дослідження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служить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металева </a:t>
            </a:r>
            <a:r>
              <a:rPr sz="1200" dirty="0">
                <a:latin typeface="Times New Roman"/>
                <a:cs typeface="Times New Roman"/>
              </a:rPr>
              <a:t>фольга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3.11,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00"/>
              </a:lnSpc>
              <a:spcBef>
                <a:spcPts val="5"/>
              </a:spcBef>
              <a:tabLst>
                <a:tab pos="815975" algn="l"/>
                <a:tab pos="1260475" algn="l"/>
                <a:tab pos="1439545" algn="l"/>
                <a:tab pos="2261870" algn="l"/>
                <a:tab pos="3162935" algn="l"/>
                <a:tab pos="3520440" algn="l"/>
                <a:tab pos="4020185" algn="l"/>
                <a:tab pos="4892040" algn="l"/>
              </a:tabLst>
            </a:pPr>
            <a:r>
              <a:rPr sz="1200" spc="-5" dirty="0">
                <a:latin typeface="Times New Roman"/>
                <a:cs typeface="Times New Roman"/>
              </a:rPr>
              <a:t>Фольгу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найчастіше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готують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такий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спосіб.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зразка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вирізають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круглу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заготовку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діаметром	3 мм	і	</a:t>
            </a:r>
            <a:r>
              <a:rPr sz="1200" spc="-5" dirty="0">
                <a:latin typeface="Times New Roman"/>
                <a:cs typeface="Times New Roman"/>
              </a:rPr>
              <a:t>товщино</a:t>
            </a:r>
            <a:r>
              <a:rPr sz="1200" dirty="0">
                <a:latin typeface="Times New Roman"/>
                <a:cs typeface="Times New Roman"/>
              </a:rPr>
              <a:t>ю	0,2...0,3 </a:t>
            </a:r>
            <a:r>
              <a:rPr sz="1200" spc="-5" dirty="0">
                <a:latin typeface="Times New Roman"/>
                <a:cs typeface="Times New Roman"/>
              </a:rPr>
              <a:t>м</a:t>
            </a:r>
            <a:r>
              <a:rPr sz="1200" dirty="0">
                <a:latin typeface="Times New Roman"/>
                <a:cs typeface="Times New Roman"/>
              </a:rPr>
              <a:t>м,	я</a:t>
            </a:r>
            <a:r>
              <a:rPr sz="1200" spc="-10" dirty="0">
                <a:latin typeface="Times New Roman"/>
                <a:cs typeface="Times New Roman"/>
              </a:rPr>
              <a:t>к</a:t>
            </a:r>
            <a:r>
              <a:rPr sz="1200" dirty="0">
                <a:latin typeface="Times New Roman"/>
                <a:cs typeface="Times New Roman"/>
              </a:rPr>
              <a:t>у	</a:t>
            </a:r>
            <a:r>
              <a:rPr sz="1200" spc="-5" dirty="0">
                <a:latin typeface="Times New Roman"/>
                <a:cs typeface="Times New Roman"/>
              </a:rPr>
              <a:t>пот</a:t>
            </a:r>
            <a:r>
              <a:rPr sz="1200" dirty="0">
                <a:latin typeface="Times New Roman"/>
                <a:cs typeface="Times New Roman"/>
              </a:rPr>
              <a:t>ім	</a:t>
            </a:r>
            <a:r>
              <a:rPr sz="1200" spc="-5" dirty="0">
                <a:latin typeface="Times New Roman"/>
                <a:cs typeface="Times New Roman"/>
              </a:rPr>
              <a:t>сто</a:t>
            </a:r>
            <a:r>
              <a:rPr sz="1200" spc="-10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Times New Roman"/>
                <a:cs typeface="Times New Roman"/>
              </a:rPr>
              <a:t>ш</a:t>
            </a:r>
            <a:r>
              <a:rPr sz="1200" spc="10" dirty="0">
                <a:latin typeface="Times New Roman"/>
                <a:cs typeface="Times New Roman"/>
              </a:rPr>
              <a:t>у</a:t>
            </a:r>
            <a:r>
              <a:rPr sz="1200" spc="-5" dirty="0">
                <a:latin typeface="Times New Roman"/>
                <a:cs typeface="Times New Roman"/>
              </a:rPr>
              <a:t>ют</a:t>
            </a:r>
            <a:r>
              <a:rPr sz="1200" dirty="0">
                <a:latin typeface="Times New Roman"/>
                <a:cs typeface="Times New Roman"/>
              </a:rPr>
              <a:t>ь	шліф</a:t>
            </a:r>
            <a:r>
              <a:rPr sz="1200" spc="10" dirty="0">
                <a:latin typeface="Times New Roman"/>
                <a:cs typeface="Times New Roman"/>
              </a:rPr>
              <a:t>у</a:t>
            </a:r>
            <a:r>
              <a:rPr sz="1200" spc="-10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анням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0,1...0,15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r">
              <a:lnSpc>
                <a:spcPct val="90200"/>
              </a:lnSpc>
              <a:spcBef>
                <a:spcPts val="75"/>
              </a:spcBef>
            </a:pPr>
            <a:r>
              <a:rPr sz="1200" spc="-5" dirty="0">
                <a:latin typeface="Times New Roman"/>
                <a:cs typeface="Times New Roman"/>
              </a:rPr>
              <a:t>Остаточне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стоншення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пластинки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здійснюють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хімічним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електролітичним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(най-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частий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випадок)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поліруванням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відповідному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хімічним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складом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турі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реактиві.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Підготовлену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пластинку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занурюють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електроліт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анода.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Катода-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ми</a:t>
            </a:r>
            <a:r>
              <a:rPr sz="1200" spc="-5" dirty="0">
                <a:latin typeface="Times New Roman"/>
                <a:cs typeface="Times New Roman"/>
              </a:rPr>
              <a:t> служать дві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металеві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пластинки,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розташовані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обидва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боки</a:t>
            </a:r>
            <a:r>
              <a:rPr sz="1200" spc="-5" dirty="0">
                <a:latin typeface="Times New Roman"/>
                <a:cs typeface="Times New Roman"/>
              </a:rPr>
              <a:t> від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зразка </a:t>
            </a:r>
            <a:r>
              <a:rPr sz="1200" spc="-5" dirty="0">
                <a:latin typeface="Times New Roman"/>
                <a:cs typeface="Times New Roman"/>
              </a:rPr>
              <a:t>(фольги).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Електрополірування,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оптимальному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співвідношенні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струму</a:t>
            </a:r>
            <a:r>
              <a:rPr sz="1200" dirty="0">
                <a:latin typeface="Times New Roman"/>
                <a:cs typeface="Times New Roman"/>
              </a:rPr>
              <a:t> 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напруги,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вжують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появи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центральній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частині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полірованої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пластинки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одного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декількох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невеликих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отворів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(діаметром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0,2...0,8 мм).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краях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таких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отворів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ділянки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фольги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ходять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найбільш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тонкими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бути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використані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розглядання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електронному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35"/>
              </a:lnSpc>
            </a:pPr>
            <a:r>
              <a:rPr sz="1200" dirty="0">
                <a:latin typeface="Times New Roman"/>
                <a:cs typeface="Times New Roman"/>
              </a:rPr>
              <a:t>мікроскопі.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розгляді реплік і фольги під електронним мікроскопом </a:t>
            </a:r>
            <a:r>
              <a:rPr sz="1200" spc="-5" dirty="0">
                <a:latin typeface="Times New Roman"/>
                <a:cs typeface="Times New Roman"/>
              </a:rPr>
              <a:t>при великих збільшен-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нях вигляд мікроструктури значно змінюється. Тому для </a:t>
            </a:r>
            <a:r>
              <a:rPr sz="1200" dirty="0">
                <a:latin typeface="Times New Roman"/>
                <a:cs typeface="Times New Roman"/>
              </a:rPr>
              <a:t>правильного </a:t>
            </a:r>
            <a:r>
              <a:rPr sz="1200" spc="-5" dirty="0">
                <a:latin typeface="Times New Roman"/>
                <a:cs typeface="Times New Roman"/>
              </a:rPr>
              <a:t>розшифрування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структури </a:t>
            </a:r>
            <a:r>
              <a:rPr sz="1200" dirty="0">
                <a:latin typeface="Times New Roman"/>
                <a:cs typeface="Times New Roman"/>
              </a:rPr>
              <a:t>необхідно </a:t>
            </a:r>
            <a:r>
              <a:rPr sz="1200" spc="-5" dirty="0">
                <a:latin typeface="Times New Roman"/>
                <a:cs typeface="Times New Roman"/>
              </a:rPr>
              <a:t>починати </a:t>
            </a:r>
            <a:r>
              <a:rPr sz="1200" dirty="0">
                <a:latin typeface="Times New Roman"/>
                <a:cs typeface="Times New Roman"/>
              </a:rPr>
              <a:t>дослідження з </a:t>
            </a:r>
            <a:r>
              <a:rPr sz="1200" spc="-5" dirty="0">
                <a:latin typeface="Times New Roman"/>
                <a:cs typeface="Times New Roman"/>
              </a:rPr>
              <a:t>невеликих збільшень, поступово </a:t>
            </a:r>
            <a:r>
              <a:rPr sz="1200" dirty="0">
                <a:latin typeface="Times New Roman"/>
                <a:cs typeface="Times New Roman"/>
              </a:rPr>
              <a:t>перехо-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дячи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великих.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00"/>
              </a:lnSpc>
              <a:spcBef>
                <a:spcPts val="15"/>
              </a:spcBef>
            </a:pPr>
            <a:r>
              <a:rPr sz="1200" i="1" spc="-5" dirty="0">
                <a:latin typeface="Times New Roman"/>
                <a:cs typeface="Times New Roman"/>
              </a:rPr>
              <a:t>Трансмісійні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растрові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електронні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мікроскопи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(ТРЕМ).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Зображення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створюється </a:t>
            </a:r>
            <a:r>
              <a:rPr sz="1200" dirty="0">
                <a:latin typeface="Times New Roman"/>
                <a:cs typeface="Times New Roman"/>
              </a:rPr>
              <a:t> внаслідок </a:t>
            </a:r>
            <a:r>
              <a:rPr sz="1200" spc="-5" dirty="0">
                <a:latin typeface="Times New Roman"/>
                <a:cs typeface="Times New Roman"/>
              </a:rPr>
              <a:t>вторинної емісії електронів, які випромінювають поверхнею, на яку падає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потік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первинних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електронів,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безперервно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переміщається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цій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3.12). </a:t>
            </a:r>
            <a:r>
              <a:rPr sz="1200" spc="-5" dirty="0">
                <a:latin typeface="Times New Roman"/>
                <a:cs typeface="Times New Roman"/>
              </a:rPr>
              <a:t>Досліджується </a:t>
            </a:r>
            <a:r>
              <a:rPr sz="1200" dirty="0">
                <a:latin typeface="Times New Roman"/>
                <a:cs typeface="Times New Roman"/>
              </a:rPr>
              <a:t>безпосередньо поверхня металу. </a:t>
            </a:r>
            <a:r>
              <a:rPr sz="1200" spc="-5" dirty="0">
                <a:latin typeface="Times New Roman"/>
                <a:cs typeface="Times New Roman"/>
              </a:rPr>
              <a:t>Роздільна </a:t>
            </a:r>
            <a:r>
              <a:rPr sz="1200" dirty="0">
                <a:latin typeface="Times New Roman"/>
                <a:cs typeface="Times New Roman"/>
              </a:rPr>
              <a:t>здатність </a:t>
            </a:r>
            <a:r>
              <a:rPr sz="1200" spc="-5" dirty="0">
                <a:latin typeface="Times New Roman"/>
                <a:cs typeface="Times New Roman"/>
              </a:rPr>
              <a:t>трохи </a:t>
            </a:r>
            <a:r>
              <a:rPr sz="1200" dirty="0">
                <a:latin typeface="Times New Roman"/>
                <a:cs typeface="Times New Roman"/>
              </a:rPr>
              <a:t> нижче,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ніж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мікроскопів,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просвічують.</a:t>
            </a:r>
            <a:endParaRPr sz="1200">
              <a:latin typeface="Times New Roman"/>
              <a:cs typeface="Times New Roman"/>
            </a:endParaRPr>
          </a:p>
          <a:p>
            <a:pPr marL="1360170">
              <a:lnSpc>
                <a:spcPct val="100000"/>
              </a:lnSpc>
              <a:spcBef>
                <a:spcPts val="710"/>
              </a:spcBef>
            </a:pPr>
            <a:r>
              <a:rPr sz="900" i="1" spc="1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926336" y="5580126"/>
            <a:ext cx="142875" cy="64135"/>
          </a:xfrm>
          <a:custGeom>
            <a:avLst/>
            <a:gdLst/>
            <a:ahLst/>
            <a:cxnLst/>
            <a:rect l="l" t="t" r="r" b="b"/>
            <a:pathLst>
              <a:path w="142875" h="64135">
                <a:moveTo>
                  <a:pt x="142494" y="0"/>
                </a:moveTo>
                <a:lnTo>
                  <a:pt x="0" y="64008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1418336" y="6132680"/>
            <a:ext cx="8445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501902" y="6068567"/>
            <a:ext cx="767715" cy="389890"/>
          </a:xfrm>
          <a:custGeom>
            <a:avLst/>
            <a:gdLst/>
            <a:ahLst/>
            <a:cxnLst/>
            <a:rect l="l" t="t" r="r" b="b"/>
            <a:pathLst>
              <a:path w="767714" h="389889">
                <a:moveTo>
                  <a:pt x="0" y="129540"/>
                </a:moveTo>
                <a:lnTo>
                  <a:pt x="116586" y="0"/>
                </a:lnTo>
              </a:path>
              <a:path w="767714" h="389889">
                <a:moveTo>
                  <a:pt x="675132" y="389382"/>
                </a:moveTo>
                <a:lnTo>
                  <a:pt x="767334" y="259842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2248154" y="6182210"/>
            <a:ext cx="8445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0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045970" y="6742176"/>
            <a:ext cx="92710" cy="75565"/>
          </a:xfrm>
          <a:custGeom>
            <a:avLst/>
            <a:gdLst/>
            <a:ahLst/>
            <a:cxnLst/>
            <a:rect l="l" t="t" r="r" b="b"/>
            <a:pathLst>
              <a:path w="92710" h="75565">
                <a:moveTo>
                  <a:pt x="0" y="75438"/>
                </a:moveTo>
                <a:lnTo>
                  <a:pt x="92202" y="0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2116327" y="6618086"/>
            <a:ext cx="8445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0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618488" y="7072121"/>
            <a:ext cx="467359" cy="325755"/>
          </a:xfrm>
          <a:custGeom>
            <a:avLst/>
            <a:gdLst/>
            <a:ahLst/>
            <a:cxnLst/>
            <a:rect l="l" t="t" r="r" b="b"/>
            <a:pathLst>
              <a:path w="467360" h="325754">
                <a:moveTo>
                  <a:pt x="374904" y="75438"/>
                </a:moveTo>
                <a:lnTo>
                  <a:pt x="467106" y="0"/>
                </a:lnTo>
              </a:path>
              <a:path w="467360" h="325754">
                <a:moveTo>
                  <a:pt x="0" y="238506"/>
                </a:moveTo>
                <a:lnTo>
                  <a:pt x="74676" y="325374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1568450" y="6924423"/>
            <a:ext cx="594360" cy="409575"/>
          </a:xfrm>
          <a:prstGeom prst="rect">
            <a:avLst/>
          </a:prstGeom>
        </p:spPr>
        <p:txBody>
          <a:bodyPr vert="horz" wrap="square" lIns="0" tIns="66675" rIns="0" bIns="0" rtlCol="0">
            <a:spAutoFit/>
          </a:bodyPr>
          <a:lstStyle/>
          <a:p>
            <a:pPr marL="521970">
              <a:lnSpc>
                <a:spcPct val="100000"/>
              </a:lnSpc>
              <a:spcBef>
                <a:spcPts val="525"/>
              </a:spcBef>
            </a:pPr>
            <a:r>
              <a:rPr sz="900" i="1" spc="10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900" i="1" spc="10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2068830" y="7770114"/>
            <a:ext cx="131445" cy="71755"/>
          </a:xfrm>
          <a:custGeom>
            <a:avLst/>
            <a:gdLst/>
            <a:ahLst/>
            <a:cxnLst/>
            <a:rect l="l" t="t" r="r" b="b"/>
            <a:pathLst>
              <a:path w="131444" h="71754">
                <a:moveTo>
                  <a:pt x="0" y="71628"/>
                </a:moveTo>
                <a:lnTo>
                  <a:pt x="131064" y="0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2178050" y="7621640"/>
            <a:ext cx="8445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0" dirty="0">
                <a:latin typeface="Times New Roman"/>
                <a:cs typeface="Times New Roman"/>
              </a:rPr>
              <a:t>7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2134133" y="6764273"/>
            <a:ext cx="271145" cy="96520"/>
            <a:chOff x="2134133" y="6764273"/>
            <a:chExt cx="271145" cy="96520"/>
          </a:xfrm>
        </p:grpSpPr>
        <p:sp>
          <p:nvSpPr>
            <p:cNvPr id="67" name="object 67"/>
            <p:cNvSpPr/>
            <p:nvPr/>
          </p:nvSpPr>
          <p:spPr>
            <a:xfrm>
              <a:off x="2138172" y="6817613"/>
              <a:ext cx="193675" cy="39370"/>
            </a:xfrm>
            <a:custGeom>
              <a:avLst/>
              <a:gdLst/>
              <a:ahLst/>
              <a:cxnLst/>
              <a:rect l="l" t="t" r="r" b="b"/>
              <a:pathLst>
                <a:path w="193675" h="39370">
                  <a:moveTo>
                    <a:pt x="0" y="38862"/>
                  </a:moveTo>
                  <a:lnTo>
                    <a:pt x="153162" y="38862"/>
                  </a:lnTo>
                  <a:lnTo>
                    <a:pt x="193548" y="0"/>
                  </a:lnTo>
                </a:path>
              </a:pathLst>
            </a:custGeom>
            <a:ln w="80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325624" y="6764273"/>
              <a:ext cx="79375" cy="75565"/>
            </a:xfrm>
            <a:custGeom>
              <a:avLst/>
              <a:gdLst/>
              <a:ahLst/>
              <a:cxnLst/>
              <a:rect l="l" t="t" r="r" b="b"/>
              <a:pathLst>
                <a:path w="79375" h="75565">
                  <a:moveTo>
                    <a:pt x="55612" y="15049"/>
                  </a:moveTo>
                  <a:lnTo>
                    <a:pt x="2286" y="65532"/>
                  </a:lnTo>
                  <a:lnTo>
                    <a:pt x="0" y="67818"/>
                  </a:lnTo>
                  <a:lnTo>
                    <a:pt x="0" y="70866"/>
                  </a:lnTo>
                  <a:lnTo>
                    <a:pt x="1524" y="73152"/>
                  </a:lnTo>
                  <a:lnTo>
                    <a:pt x="3810" y="75438"/>
                  </a:lnTo>
                  <a:lnTo>
                    <a:pt x="7620" y="75438"/>
                  </a:lnTo>
                  <a:lnTo>
                    <a:pt x="9144" y="73152"/>
                  </a:lnTo>
                  <a:lnTo>
                    <a:pt x="63057" y="22785"/>
                  </a:lnTo>
                  <a:lnTo>
                    <a:pt x="63246" y="15240"/>
                  </a:lnTo>
                  <a:lnTo>
                    <a:pt x="55612" y="15049"/>
                  </a:lnTo>
                  <a:close/>
                </a:path>
                <a:path w="79375" h="75565">
                  <a:moveTo>
                    <a:pt x="75895" y="9144"/>
                  </a:moveTo>
                  <a:lnTo>
                    <a:pt x="65532" y="9144"/>
                  </a:lnTo>
                  <a:lnTo>
                    <a:pt x="67056" y="11430"/>
                  </a:lnTo>
                  <a:lnTo>
                    <a:pt x="69342" y="13716"/>
                  </a:lnTo>
                  <a:lnTo>
                    <a:pt x="69342" y="16764"/>
                  </a:lnTo>
                  <a:lnTo>
                    <a:pt x="67056" y="19050"/>
                  </a:lnTo>
                  <a:lnTo>
                    <a:pt x="63057" y="22785"/>
                  </a:lnTo>
                  <a:lnTo>
                    <a:pt x="62484" y="45720"/>
                  </a:lnTo>
                  <a:lnTo>
                    <a:pt x="75895" y="9144"/>
                  </a:lnTo>
                  <a:close/>
                </a:path>
                <a:path w="79375" h="75565">
                  <a:moveTo>
                    <a:pt x="65532" y="9144"/>
                  </a:moveTo>
                  <a:lnTo>
                    <a:pt x="61722" y="9144"/>
                  </a:lnTo>
                  <a:lnTo>
                    <a:pt x="59436" y="11430"/>
                  </a:lnTo>
                  <a:lnTo>
                    <a:pt x="55612" y="15049"/>
                  </a:lnTo>
                  <a:lnTo>
                    <a:pt x="63246" y="15240"/>
                  </a:lnTo>
                  <a:lnTo>
                    <a:pt x="63057" y="22785"/>
                  </a:lnTo>
                  <a:lnTo>
                    <a:pt x="67056" y="19050"/>
                  </a:lnTo>
                  <a:lnTo>
                    <a:pt x="69342" y="16764"/>
                  </a:lnTo>
                  <a:lnTo>
                    <a:pt x="69342" y="13716"/>
                  </a:lnTo>
                  <a:lnTo>
                    <a:pt x="67056" y="11430"/>
                  </a:lnTo>
                  <a:lnTo>
                    <a:pt x="65532" y="9144"/>
                  </a:lnTo>
                  <a:close/>
                </a:path>
                <a:path w="79375" h="75565">
                  <a:moveTo>
                    <a:pt x="79248" y="0"/>
                  </a:moveTo>
                  <a:lnTo>
                    <a:pt x="32766" y="14478"/>
                  </a:lnTo>
                  <a:lnTo>
                    <a:pt x="55612" y="15049"/>
                  </a:lnTo>
                  <a:lnTo>
                    <a:pt x="59436" y="11430"/>
                  </a:lnTo>
                  <a:lnTo>
                    <a:pt x="61722" y="9144"/>
                  </a:lnTo>
                  <a:lnTo>
                    <a:pt x="75895" y="914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2361692" y="6629517"/>
            <a:ext cx="8445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0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196584" y="7716901"/>
            <a:ext cx="142875" cy="409575"/>
          </a:xfrm>
          <a:prstGeom prst="rect">
            <a:avLst/>
          </a:prstGeom>
        </p:spPr>
        <p:txBody>
          <a:bodyPr vert="horz" wrap="square" lIns="0" tIns="66675" rIns="0" bIns="0" rtlCol="0">
            <a:spAutoFit/>
          </a:bodyPr>
          <a:lstStyle/>
          <a:p>
            <a:pPr marL="41275">
              <a:lnSpc>
                <a:spcPct val="100000"/>
              </a:lnSpc>
              <a:spcBef>
                <a:spcPts val="525"/>
              </a:spcBef>
            </a:pPr>
            <a:r>
              <a:rPr sz="900" i="1" spc="10" dirty="0">
                <a:latin typeface="Times New Roman"/>
                <a:cs typeface="Times New Roman"/>
              </a:rPr>
              <a:t>9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900" i="1" spc="5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pic>
        <p:nvPicPr>
          <p:cNvPr id="71" name="object 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3086100" y="5434584"/>
            <a:ext cx="3393948" cy="2638044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4592828" y="7963641"/>
            <a:ext cx="382270" cy="528320"/>
          </a:xfrm>
          <a:prstGeom prst="rect">
            <a:avLst/>
          </a:prstGeom>
        </p:spPr>
        <p:txBody>
          <a:bodyPr vert="horz" wrap="square" lIns="0" tIns="10795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850"/>
              </a:spcBef>
            </a:pPr>
            <a:r>
              <a:rPr sz="1100" spc="-5" dirty="0">
                <a:latin typeface="Symbol"/>
                <a:cs typeface="Symbol"/>
              </a:rPr>
              <a:t></a:t>
            </a:r>
            <a:r>
              <a:rPr sz="1100" spc="-5" dirty="0">
                <a:latin typeface="Times New Roman"/>
                <a:cs typeface="Times New Roman"/>
              </a:rPr>
              <a:t>1000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85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790192" y="8313676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846325" y="516889"/>
            <a:ext cx="4007485" cy="568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9905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3.2.3.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ВИВЧЕННЯ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АТОМНО-КРИСТАЛІЧНОЇ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БУДОВИ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4" y="7627870"/>
            <a:ext cx="5786755" cy="23545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Відкриті німецьким фізиком В. Рентгеном </a:t>
            </a:r>
            <a:r>
              <a:rPr sz="1200" dirty="0">
                <a:latin typeface="Times New Roman"/>
                <a:cs typeface="Times New Roman"/>
              </a:rPr>
              <a:t>в 1895 р. промені, що </a:t>
            </a:r>
            <a:r>
              <a:rPr sz="1200" spc="-5" dirty="0">
                <a:latin typeface="Times New Roman"/>
                <a:cs typeface="Times New Roman"/>
              </a:rPr>
              <a:t>носять його </a:t>
            </a:r>
            <a:r>
              <a:rPr sz="1200" dirty="0">
                <a:latin typeface="Times New Roman"/>
                <a:cs typeface="Times New Roman"/>
              </a:rPr>
              <a:t>ім’я,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представляють </a:t>
            </a:r>
            <a:r>
              <a:rPr sz="1200" dirty="0">
                <a:latin typeface="Times New Roman"/>
                <a:cs typeface="Times New Roman"/>
              </a:rPr>
              <a:t>один з видів променевої </a:t>
            </a:r>
            <a:r>
              <a:rPr sz="1200" spc="-5" dirty="0">
                <a:latin typeface="Times New Roman"/>
                <a:cs typeface="Times New Roman"/>
              </a:rPr>
              <a:t>енергії </a:t>
            </a:r>
            <a:r>
              <a:rPr sz="1200" dirty="0">
                <a:latin typeface="Times New Roman"/>
                <a:cs typeface="Times New Roman"/>
              </a:rPr>
              <a:t>і за </a:t>
            </a:r>
            <a:r>
              <a:rPr sz="1200" spc="-5" dirty="0">
                <a:latin typeface="Times New Roman"/>
                <a:cs typeface="Times New Roman"/>
              </a:rPr>
              <a:t>багатьма властивостями нагадують </a:t>
            </a:r>
            <a:r>
              <a:rPr sz="1200" dirty="0">
                <a:latin typeface="Times New Roman"/>
                <a:cs typeface="Times New Roman"/>
              </a:rPr>
              <a:t> промені </a:t>
            </a:r>
            <a:r>
              <a:rPr sz="1200" spc="-5" dirty="0">
                <a:latin typeface="Times New Roman"/>
                <a:cs typeface="Times New Roman"/>
              </a:rPr>
              <a:t>світла, </a:t>
            </a:r>
            <a:r>
              <a:rPr sz="1200" dirty="0">
                <a:latin typeface="Times New Roman"/>
                <a:cs typeface="Times New Roman"/>
              </a:rPr>
              <a:t>відрізняючись </a:t>
            </a:r>
            <a:r>
              <a:rPr sz="1200" spc="-5" dirty="0">
                <a:latin typeface="Times New Roman"/>
                <a:cs typeface="Times New Roman"/>
              </a:rPr>
              <a:t>від них тільки довжиною хвилі, яка </a:t>
            </a:r>
            <a:r>
              <a:rPr sz="1200" dirty="0">
                <a:latin typeface="Times New Roman"/>
                <a:cs typeface="Times New Roman"/>
              </a:rPr>
              <a:t>в кілька </a:t>
            </a:r>
            <a:r>
              <a:rPr sz="1200" spc="-5" dirty="0">
                <a:latin typeface="Times New Roman"/>
                <a:cs typeface="Times New Roman"/>
              </a:rPr>
              <a:t>тисяч </a:t>
            </a:r>
            <a:r>
              <a:rPr sz="1200" dirty="0">
                <a:latin typeface="Times New Roman"/>
                <a:cs typeface="Times New Roman"/>
              </a:rPr>
              <a:t>разів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менше </a:t>
            </a:r>
            <a:r>
              <a:rPr sz="1200" spc="-5" dirty="0">
                <a:latin typeface="Times New Roman"/>
                <a:cs typeface="Times New Roman"/>
              </a:rPr>
              <a:t>довжини світлових хвиль. Ця властивість </a:t>
            </a:r>
            <a:r>
              <a:rPr sz="1200" dirty="0">
                <a:latin typeface="Times New Roman"/>
                <a:cs typeface="Times New Roman"/>
              </a:rPr>
              <a:t>дозволила </a:t>
            </a:r>
            <a:r>
              <a:rPr sz="1200" spc="-5" dirty="0">
                <a:latin typeface="Times New Roman"/>
                <a:cs typeface="Times New Roman"/>
              </a:rPr>
              <a:t>застосувати рентгенівські </a:t>
            </a:r>
            <a:r>
              <a:rPr sz="1200" dirty="0">
                <a:latin typeface="Times New Roman"/>
                <a:cs typeface="Times New Roman"/>
              </a:rPr>
              <a:t> промені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дифракційного дослідження </a:t>
            </a:r>
            <a:r>
              <a:rPr sz="1200" spc="-5" dirty="0">
                <a:latin typeface="Times New Roman"/>
                <a:cs typeface="Times New Roman"/>
              </a:rPr>
              <a:t>будови </a:t>
            </a:r>
            <a:r>
              <a:rPr sz="1200" dirty="0">
                <a:latin typeface="Times New Roman"/>
                <a:cs typeface="Times New Roman"/>
              </a:rPr>
              <a:t>кристалів </a:t>
            </a:r>
            <a:r>
              <a:rPr sz="1200" spc="-5" dirty="0">
                <a:latin typeface="Times New Roman"/>
                <a:cs typeface="Times New Roman"/>
              </a:rPr>
              <a:t>(кристал виконує функцію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дифракційної решітки).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i="1" dirty="0">
                <a:latin typeface="Times New Roman"/>
                <a:cs typeface="Times New Roman"/>
              </a:rPr>
              <a:t>Метод </a:t>
            </a:r>
            <a:r>
              <a:rPr sz="1200" i="1" spc="-5" dirty="0">
                <a:latin typeface="Times New Roman"/>
                <a:cs typeface="Times New Roman"/>
              </a:rPr>
              <a:t>Лауе </a:t>
            </a:r>
            <a:r>
              <a:rPr sz="1200" dirty="0">
                <a:latin typeface="Times New Roman"/>
                <a:cs typeface="Times New Roman"/>
              </a:rPr>
              <a:t>– метод дослідження </a:t>
            </a:r>
            <a:r>
              <a:rPr sz="1200" spc="-5" dirty="0">
                <a:latin typeface="Times New Roman"/>
                <a:cs typeface="Times New Roman"/>
              </a:rPr>
              <a:t>структури </a:t>
            </a:r>
            <a:r>
              <a:rPr sz="1200" dirty="0">
                <a:latin typeface="Times New Roman"/>
                <a:cs typeface="Times New Roman"/>
              </a:rPr>
              <a:t>кристалів за </a:t>
            </a:r>
            <a:r>
              <a:rPr sz="1200" spc="-5" dirty="0">
                <a:latin typeface="Times New Roman"/>
                <a:cs typeface="Times New Roman"/>
              </a:rPr>
              <a:t>допомогою рентгенівсь-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ких </a:t>
            </a:r>
            <a:r>
              <a:rPr sz="1200" dirty="0">
                <a:latin typeface="Times New Roman"/>
                <a:cs typeface="Times New Roman"/>
              </a:rPr>
              <a:t>променів (метод </a:t>
            </a:r>
            <a:r>
              <a:rPr sz="1200" spc="-5" dirty="0">
                <a:latin typeface="Times New Roman"/>
                <a:cs typeface="Times New Roman"/>
              </a:rPr>
              <a:t>названий на </a:t>
            </a:r>
            <a:r>
              <a:rPr sz="1200" dirty="0">
                <a:latin typeface="Times New Roman"/>
                <a:cs typeface="Times New Roman"/>
              </a:rPr>
              <a:t>честь </a:t>
            </a:r>
            <a:r>
              <a:rPr sz="1200" spc="-5" dirty="0">
                <a:latin typeface="Times New Roman"/>
                <a:cs typeface="Times New Roman"/>
              </a:rPr>
              <a:t>німецького </a:t>
            </a:r>
            <a:r>
              <a:rPr sz="1200" dirty="0">
                <a:latin typeface="Times New Roman"/>
                <a:cs typeface="Times New Roman"/>
              </a:rPr>
              <a:t>фізика Макса </a:t>
            </a:r>
            <a:r>
              <a:rPr sz="1200" spc="-5" dirty="0">
                <a:latin typeface="Times New Roman"/>
                <a:cs typeface="Times New Roman"/>
              </a:rPr>
              <a:t>фон Лауе,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пропози- </a:t>
            </a:r>
            <a:r>
              <a:rPr sz="1200" dirty="0">
                <a:latin typeface="Times New Roman"/>
                <a:cs typeface="Times New Roman"/>
              </a:rPr>
              <a:t> цією </a:t>
            </a:r>
            <a:r>
              <a:rPr sz="1200" spc="-5" dirty="0">
                <a:latin typeface="Times New Roman"/>
                <a:cs typeface="Times New Roman"/>
              </a:rPr>
              <a:t>якого </a:t>
            </a:r>
            <a:r>
              <a:rPr sz="1200" dirty="0">
                <a:latin typeface="Times New Roman"/>
                <a:cs typeface="Times New Roman"/>
              </a:rPr>
              <a:t>в 1912 </a:t>
            </a:r>
            <a:r>
              <a:rPr sz="1200" spc="-5" dirty="0">
                <a:latin typeface="Times New Roman"/>
                <a:cs typeface="Times New Roman"/>
              </a:rPr>
              <a:t>році </a:t>
            </a:r>
            <a:r>
              <a:rPr sz="1200" dirty="0">
                <a:latin typeface="Times New Roman"/>
                <a:cs typeface="Times New Roman"/>
              </a:rPr>
              <a:t>фізики </a:t>
            </a:r>
            <a:r>
              <a:rPr sz="1200" spc="-5" dirty="0">
                <a:latin typeface="Times New Roman"/>
                <a:cs typeface="Times New Roman"/>
              </a:rPr>
              <a:t>В. </a:t>
            </a:r>
            <a:r>
              <a:rPr sz="1200" dirty="0">
                <a:latin typeface="Times New Roman"/>
                <a:cs typeface="Times New Roman"/>
              </a:rPr>
              <a:t>Фрідріх </a:t>
            </a:r>
            <a:r>
              <a:rPr sz="1200" spc="-5" dirty="0">
                <a:latin typeface="Times New Roman"/>
                <a:cs typeface="Times New Roman"/>
              </a:rPr>
              <a:t>(Німеччина)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П. </a:t>
            </a:r>
            <a:r>
              <a:rPr sz="1200" dirty="0">
                <a:latin typeface="Times New Roman"/>
                <a:cs typeface="Times New Roman"/>
              </a:rPr>
              <a:t>Кніппінг </a:t>
            </a:r>
            <a:r>
              <a:rPr sz="1200" spc="-5" dirty="0">
                <a:latin typeface="Times New Roman"/>
                <a:cs typeface="Times New Roman"/>
              </a:rPr>
              <a:t>(Німеччина) прове- </a:t>
            </a:r>
            <a:r>
              <a:rPr sz="1200" dirty="0">
                <a:latin typeface="Times New Roman"/>
                <a:cs typeface="Times New Roman"/>
              </a:rPr>
              <a:t> 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експеримент.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51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02" y="1279648"/>
            <a:ext cx="4232910" cy="28060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985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Для вивчення атомно-кристалічної будови твердих </a:t>
            </a:r>
            <a:r>
              <a:rPr sz="1200" dirty="0">
                <a:latin typeface="Times New Roman"/>
                <a:cs typeface="Times New Roman"/>
              </a:rPr>
              <a:t>тіл </a:t>
            </a:r>
            <a:r>
              <a:rPr sz="1200" spc="-5" dirty="0">
                <a:latin typeface="Times New Roman"/>
                <a:cs typeface="Times New Roman"/>
              </a:rPr>
              <a:t>(тон-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 будова) використовуються </a:t>
            </a:r>
            <a:r>
              <a:rPr sz="1200" i="1" spc="-5" dirty="0">
                <a:latin typeface="Times New Roman"/>
                <a:cs typeface="Times New Roman"/>
              </a:rPr>
              <a:t>рентгенографічні методи</a:t>
            </a:r>
            <a:r>
              <a:rPr sz="1200" spc="-5" dirty="0">
                <a:latin typeface="Times New Roman"/>
                <a:cs typeface="Times New Roman"/>
              </a:rPr>
              <a:t>, які 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зволяють встановлювати зв’язок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хімічним складом, струк- </a:t>
            </a:r>
            <a:r>
              <a:rPr sz="1200" dirty="0">
                <a:latin typeface="Times New Roman"/>
                <a:cs typeface="Times New Roman"/>
              </a:rPr>
              <a:t> турою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властивостями тіла, </a:t>
            </a:r>
            <a:r>
              <a:rPr sz="1200" spc="-5" dirty="0">
                <a:latin typeface="Times New Roman"/>
                <a:cs typeface="Times New Roman"/>
              </a:rPr>
              <a:t>тип твердих розчинів, мікрона-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пруги,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концентрацію дефектів,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щільність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дислокацій.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500"/>
              </a:lnSpc>
            </a:pPr>
            <a:r>
              <a:rPr sz="1200" spc="-20" dirty="0">
                <a:latin typeface="Times New Roman"/>
                <a:cs typeface="Times New Roman"/>
              </a:rPr>
              <a:t>Питання про причини закономірності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розподілі фізичних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властивостей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кристалічній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речовині,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питання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внутрішню </a:t>
            </a:r>
            <a:r>
              <a:rPr sz="1200" spc="-20" dirty="0">
                <a:latin typeface="Times New Roman"/>
                <a:cs typeface="Times New Roman"/>
              </a:rPr>
              <a:t> структуру кристалів </a:t>
            </a:r>
            <a:r>
              <a:rPr sz="1200" spc="-25" dirty="0">
                <a:latin typeface="Times New Roman"/>
                <a:cs typeface="Times New Roman"/>
              </a:rPr>
              <a:t>вперше намагався вирішити </a:t>
            </a:r>
            <a:r>
              <a:rPr sz="1200" spc="-10" dirty="0">
                <a:latin typeface="Times New Roman"/>
                <a:cs typeface="Times New Roman"/>
              </a:rPr>
              <a:t>М. </a:t>
            </a:r>
            <a:r>
              <a:rPr sz="1200" spc="-15" dirty="0">
                <a:latin typeface="Times New Roman"/>
                <a:cs typeface="Times New Roman"/>
              </a:rPr>
              <a:t>В. </a:t>
            </a:r>
            <a:r>
              <a:rPr sz="1200" spc="-20" dirty="0">
                <a:latin typeface="Times New Roman"/>
                <a:cs typeface="Times New Roman"/>
              </a:rPr>
              <a:t>Ломоносов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1749 </a:t>
            </a:r>
            <a:r>
              <a:rPr sz="1200" spc="-10" dirty="0">
                <a:latin typeface="Times New Roman"/>
                <a:cs typeface="Times New Roman"/>
              </a:rPr>
              <a:t>р. </a:t>
            </a:r>
            <a:r>
              <a:rPr sz="1200" spc="-15" dirty="0">
                <a:latin typeface="Times New Roman"/>
                <a:cs typeface="Times New Roman"/>
              </a:rPr>
              <a:t>на </a:t>
            </a:r>
            <a:r>
              <a:rPr sz="1200" spc="-20" dirty="0">
                <a:latin typeface="Times New Roman"/>
                <a:cs typeface="Times New Roman"/>
              </a:rPr>
              <a:t>прикладі селітри. </a:t>
            </a:r>
            <a:r>
              <a:rPr sz="1200" spc="-15" dirty="0">
                <a:latin typeface="Times New Roman"/>
                <a:cs typeface="Times New Roman"/>
              </a:rPr>
              <a:t>Це </a:t>
            </a:r>
            <a:r>
              <a:rPr sz="1200" spc="-20" dirty="0">
                <a:latin typeface="Times New Roman"/>
                <a:cs typeface="Times New Roman"/>
              </a:rPr>
              <a:t>питання потім було більш широ-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ко </a:t>
            </a:r>
            <a:r>
              <a:rPr sz="1200" spc="-20" dirty="0">
                <a:latin typeface="Times New Roman"/>
                <a:cs typeface="Times New Roman"/>
              </a:rPr>
              <a:t>вивчено вже наприкінці XVIII </a:t>
            </a:r>
            <a:r>
              <a:rPr sz="1200" spc="-15" dirty="0">
                <a:latin typeface="Times New Roman"/>
                <a:cs typeface="Times New Roman"/>
              </a:rPr>
              <a:t>ст. </a:t>
            </a:r>
            <a:r>
              <a:rPr sz="1200" spc="-20" dirty="0">
                <a:latin typeface="Times New Roman"/>
                <a:cs typeface="Times New Roman"/>
              </a:rPr>
              <a:t>французьким </a:t>
            </a:r>
            <a:r>
              <a:rPr sz="1200" spc="-25" dirty="0">
                <a:latin typeface="Times New Roman"/>
                <a:cs typeface="Times New Roman"/>
              </a:rPr>
              <a:t>кристалогра-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фом </a:t>
            </a:r>
            <a:r>
              <a:rPr sz="1200" spc="-20" dirty="0">
                <a:latin typeface="Times New Roman"/>
                <a:cs typeface="Times New Roman"/>
              </a:rPr>
              <a:t>Аюї (Гаюї). Він висловив </a:t>
            </a:r>
            <a:r>
              <a:rPr sz="1200" spc="-25" dirty="0">
                <a:latin typeface="Times New Roman"/>
                <a:cs typeface="Times New Roman"/>
              </a:rPr>
              <a:t>припущення,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20" dirty="0">
                <a:latin typeface="Times New Roman"/>
                <a:cs typeface="Times New Roman"/>
              </a:rPr>
              <a:t>кожна </a:t>
            </a:r>
            <a:r>
              <a:rPr sz="1200" spc="-25" dirty="0">
                <a:latin typeface="Times New Roman"/>
                <a:cs typeface="Times New Roman"/>
              </a:rPr>
              <a:t>речовина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має </a:t>
            </a:r>
            <a:r>
              <a:rPr sz="1200" spc="-20" dirty="0">
                <a:latin typeface="Times New Roman"/>
                <a:cs typeface="Times New Roman"/>
              </a:rPr>
              <a:t>певну </a:t>
            </a:r>
            <a:r>
              <a:rPr sz="1200" spc="-25" dirty="0">
                <a:latin typeface="Times New Roman"/>
                <a:cs typeface="Times New Roman"/>
              </a:rPr>
              <a:t>кристалічну </a:t>
            </a:r>
            <a:r>
              <a:rPr sz="1200" spc="-20" dirty="0">
                <a:latin typeface="Times New Roman"/>
                <a:cs typeface="Times New Roman"/>
              </a:rPr>
              <a:t>форму. </a:t>
            </a:r>
            <a:r>
              <a:rPr sz="1200" spc="-15" dirty="0">
                <a:latin typeface="Times New Roman"/>
                <a:cs typeface="Times New Roman"/>
              </a:rPr>
              <a:t>Це </a:t>
            </a:r>
            <a:r>
              <a:rPr sz="1200" spc="-20" dirty="0">
                <a:latin typeface="Times New Roman"/>
                <a:cs typeface="Times New Roman"/>
              </a:rPr>
              <a:t>положення було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5" dirty="0">
                <a:latin typeface="Times New Roman"/>
                <a:cs typeface="Times New Roman"/>
              </a:rPr>
              <a:t>подальшому </a:t>
            </a:r>
            <a:r>
              <a:rPr sz="1200" spc="-20" dirty="0">
                <a:latin typeface="Times New Roman"/>
                <a:cs typeface="Times New Roman"/>
              </a:rPr>
              <a:t> уточнено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завдяки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виявленню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явищ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ізоморфізму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поліморфізму.</a:t>
            </a:r>
            <a:endParaRPr sz="1200">
              <a:latin typeface="Times New Roman"/>
              <a:cs typeface="Times New Roman"/>
            </a:endParaRPr>
          </a:p>
          <a:p>
            <a:pPr marL="372745" algn="just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Згодом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теорія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просторових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решіток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була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розроблена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тематично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(Є.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Федоров),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підставі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дослідження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800" y="4067804"/>
            <a:ext cx="5787390" cy="11607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кристалів, </a:t>
            </a:r>
            <a:r>
              <a:rPr sz="1200" dirty="0">
                <a:latin typeface="Times New Roman"/>
                <a:cs typeface="Times New Roman"/>
              </a:rPr>
              <a:t>були </a:t>
            </a:r>
            <a:r>
              <a:rPr sz="1200" spc="-5" dirty="0">
                <a:latin typeface="Times New Roman"/>
                <a:cs typeface="Times New Roman"/>
              </a:rPr>
              <a:t>виведені можливі типи просторових </a:t>
            </a:r>
            <a:r>
              <a:rPr sz="1200" dirty="0">
                <a:latin typeface="Times New Roman"/>
                <a:cs typeface="Times New Roman"/>
              </a:rPr>
              <a:t>решіток; але </a:t>
            </a: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XX ст., </a:t>
            </a:r>
            <a:r>
              <a:rPr sz="1200" dirty="0">
                <a:latin typeface="Times New Roman"/>
                <a:cs typeface="Times New Roman"/>
              </a:rPr>
              <a:t>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вдяки </a:t>
            </a:r>
            <a:r>
              <a:rPr sz="1200" dirty="0">
                <a:latin typeface="Times New Roman"/>
                <a:cs typeface="Times New Roman"/>
              </a:rPr>
              <a:t>дослідженню кристалів рентгенівськими </a:t>
            </a:r>
            <a:r>
              <a:rPr sz="1200" spc="-5" dirty="0">
                <a:latin typeface="Times New Roman"/>
                <a:cs typeface="Times New Roman"/>
              </a:rPr>
              <a:t>променями, ця теорія </a:t>
            </a:r>
            <a:r>
              <a:rPr sz="1200" dirty="0">
                <a:latin typeface="Times New Roman"/>
                <a:cs typeface="Times New Roman"/>
              </a:rPr>
              <a:t>була </a:t>
            </a:r>
            <a:r>
              <a:rPr sz="1200" spc="-5" dirty="0">
                <a:latin typeface="Times New Roman"/>
                <a:cs typeface="Times New Roman"/>
              </a:rPr>
              <a:t>перевірена 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підтверджена. Фізикам </a:t>
            </a:r>
            <a:r>
              <a:rPr sz="1200" dirty="0">
                <a:latin typeface="Times New Roman"/>
                <a:cs typeface="Times New Roman"/>
              </a:rPr>
              <a:t>М. фон </a:t>
            </a:r>
            <a:r>
              <a:rPr sz="1200" spc="-5" dirty="0">
                <a:latin typeface="Times New Roman"/>
                <a:cs typeface="Times New Roman"/>
              </a:rPr>
              <a:t>Лауе (Німеччина), батькові та сину </a:t>
            </a:r>
            <a:r>
              <a:rPr sz="1200" dirty="0">
                <a:latin typeface="Times New Roman"/>
                <a:cs typeface="Times New Roman"/>
              </a:rPr>
              <a:t>Бреггам </a:t>
            </a:r>
            <a:r>
              <a:rPr sz="1200" spc="-5" dirty="0">
                <a:latin typeface="Times New Roman"/>
                <a:cs typeface="Times New Roman"/>
              </a:rPr>
              <a:t>(Австралія), </a:t>
            </a:r>
            <a:r>
              <a:rPr sz="1200" dirty="0">
                <a:latin typeface="Times New Roman"/>
                <a:cs typeface="Times New Roman"/>
              </a:rPr>
              <a:t> Г. </a:t>
            </a:r>
            <a:r>
              <a:rPr sz="1200" spc="-5" dirty="0">
                <a:latin typeface="Times New Roman"/>
                <a:cs typeface="Times New Roman"/>
              </a:rPr>
              <a:t>В. Вульфу (Росія, СРСР) та </a:t>
            </a:r>
            <a:r>
              <a:rPr sz="1200" dirty="0">
                <a:latin typeface="Times New Roman"/>
                <a:cs typeface="Times New Roman"/>
              </a:rPr>
              <a:t>іншим </a:t>
            </a:r>
            <a:r>
              <a:rPr sz="1200" spc="-5" dirty="0">
                <a:latin typeface="Times New Roman"/>
                <a:cs typeface="Times New Roman"/>
              </a:rPr>
              <a:t>вдалося, використовуючи </a:t>
            </a:r>
            <a:r>
              <a:rPr sz="1200" dirty="0">
                <a:latin typeface="Times New Roman"/>
                <a:cs typeface="Times New Roman"/>
              </a:rPr>
              <a:t>теорію </a:t>
            </a:r>
            <a:r>
              <a:rPr sz="1200" spc="-5" dirty="0">
                <a:latin typeface="Times New Roman"/>
                <a:cs typeface="Times New Roman"/>
              </a:rPr>
              <a:t>просторових </a:t>
            </a:r>
            <a:r>
              <a:rPr sz="1200" dirty="0">
                <a:latin typeface="Times New Roman"/>
                <a:cs typeface="Times New Roman"/>
              </a:rPr>
              <a:t>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шіток, </a:t>
            </a:r>
            <a:r>
              <a:rPr sz="1200" dirty="0">
                <a:latin typeface="Times New Roman"/>
                <a:cs typeface="Times New Roman"/>
              </a:rPr>
              <a:t>довести абсолютно </a:t>
            </a:r>
            <a:r>
              <a:rPr sz="1200" spc="-5" dirty="0">
                <a:latin typeface="Times New Roman"/>
                <a:cs typeface="Times New Roman"/>
              </a:rPr>
              <a:t>точно, </a:t>
            </a:r>
            <a:r>
              <a:rPr sz="1200" dirty="0">
                <a:latin typeface="Times New Roman"/>
                <a:cs typeface="Times New Roman"/>
              </a:rPr>
              <a:t>що у </a:t>
            </a:r>
            <a:r>
              <a:rPr sz="1200" spc="-5" dirty="0">
                <a:latin typeface="Times New Roman"/>
                <a:cs typeface="Times New Roman"/>
              </a:rPr>
              <a:t>вузлах </a:t>
            </a:r>
            <a:r>
              <a:rPr sz="1200" dirty="0">
                <a:latin typeface="Times New Roman"/>
                <a:cs typeface="Times New Roman"/>
              </a:rPr>
              <a:t>кристалічних решіток знаходяться в од-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випадках </a:t>
            </a:r>
            <a:r>
              <a:rPr sz="1200" spc="-5" dirty="0">
                <a:latin typeface="Times New Roman"/>
                <a:cs typeface="Times New Roman"/>
              </a:rPr>
              <a:t>атоми,</a:t>
            </a:r>
            <a:r>
              <a:rPr sz="1200" dirty="0">
                <a:latin typeface="Times New Roman"/>
                <a:cs typeface="Times New Roman"/>
              </a:rPr>
              <a:t> 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молекули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іони.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80516" y="5343588"/>
            <a:ext cx="1410461" cy="1775777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620517" y="5305044"/>
            <a:ext cx="1280922" cy="1814321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33265" y="5305044"/>
            <a:ext cx="1345691" cy="1814321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509259" y="5304282"/>
            <a:ext cx="1338071" cy="1815083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217165" y="7172197"/>
            <a:ext cx="113093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0200" marR="5080" indent="-31813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Євграф Степанович </a:t>
            </a:r>
            <a:r>
              <a:rPr sz="1000" i="1" spc="-2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Федоров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51655" y="7172197"/>
            <a:ext cx="81216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58445" marR="5080" indent="-246379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Вілья</a:t>
            </a:r>
            <a:r>
              <a:rPr sz="1000" i="1" dirty="0">
                <a:latin typeface="Times New Roman"/>
                <a:cs typeface="Times New Roman"/>
              </a:rPr>
              <a:t>м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Л</a:t>
            </a:r>
            <a:r>
              <a:rPr sz="1000" i="1" dirty="0">
                <a:latin typeface="Times New Roman"/>
                <a:cs typeface="Times New Roman"/>
              </a:rPr>
              <a:t>ор</a:t>
            </a:r>
            <a:r>
              <a:rPr sz="1000" i="1" spc="-10" dirty="0">
                <a:latin typeface="Times New Roman"/>
                <a:cs typeface="Times New Roman"/>
              </a:rPr>
              <a:t>ен</a:t>
            </a:r>
            <a:r>
              <a:rPr sz="1000" i="1" dirty="0">
                <a:latin typeface="Times New Roman"/>
                <a:cs typeface="Times New Roman"/>
              </a:rPr>
              <a:t>с  Брегг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345935" y="7172197"/>
            <a:ext cx="71501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08915" marR="5080" indent="-19685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Вільям</a:t>
            </a:r>
            <a:r>
              <a:rPr sz="1000" i="1" spc="-6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Генрі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Брегг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661119" y="7172197"/>
            <a:ext cx="1028700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algn="ctr">
              <a:lnSpc>
                <a:spcPts val="1175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Георгій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(Юрій)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spc="-5" dirty="0">
                <a:latin typeface="Times New Roman"/>
                <a:cs typeface="Times New Roman"/>
              </a:rPr>
              <a:t>Вікторович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Вульф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6" name="object 1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400294" y="1406652"/>
            <a:ext cx="1440179" cy="2025396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5783074" y="3484876"/>
            <a:ext cx="67437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7625" marR="5080" indent="-3556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Рен</a:t>
            </a:r>
            <a:r>
              <a:rPr sz="1000" i="1" spc="-5" dirty="0">
                <a:latin typeface="Times New Roman"/>
                <a:cs typeface="Times New Roman"/>
              </a:rPr>
              <a:t>е</a:t>
            </a:r>
            <a:r>
              <a:rPr sz="1000" i="1" dirty="0">
                <a:latin typeface="Times New Roman"/>
                <a:cs typeface="Times New Roman"/>
              </a:rPr>
              <a:t>-</a:t>
            </a:r>
            <a:r>
              <a:rPr sz="1000" i="1" spc="-10" dirty="0">
                <a:latin typeface="Times New Roman"/>
                <a:cs typeface="Times New Roman"/>
              </a:rPr>
              <a:t>Ж</a:t>
            </a:r>
            <a:r>
              <a:rPr sz="1000" i="1" dirty="0">
                <a:latin typeface="Times New Roman"/>
                <a:cs typeface="Times New Roman"/>
              </a:rPr>
              <a:t>ю</a:t>
            </a:r>
            <a:r>
              <a:rPr sz="1000" i="1" spc="-10" dirty="0">
                <a:latin typeface="Times New Roman"/>
                <a:cs typeface="Times New Roman"/>
              </a:rPr>
              <a:t>ст  </a:t>
            </a:r>
            <a:r>
              <a:rPr sz="1000" i="1" dirty="0">
                <a:latin typeface="Times New Roman"/>
                <a:cs typeface="Times New Roman"/>
              </a:rPr>
              <a:t>Аюї</a:t>
            </a:r>
            <a:r>
              <a:rPr sz="1000" i="1" spc="-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(Гаюї)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52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99160" y="976122"/>
            <a:ext cx="1469898" cy="2063496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68167" y="976122"/>
            <a:ext cx="1461515" cy="207644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826508" y="981181"/>
            <a:ext cx="1476756" cy="2058436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707387" y="3105391"/>
            <a:ext cx="5786755" cy="1557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1295">
              <a:lnSpc>
                <a:spcPct val="100000"/>
              </a:lnSpc>
              <a:spcBef>
                <a:spcPts val="100"/>
              </a:spcBef>
              <a:tabLst>
                <a:tab pos="2431415" algn="l"/>
                <a:tab pos="4450080" algn="l"/>
              </a:tabLst>
            </a:pPr>
            <a:r>
              <a:rPr sz="1000" i="1" spc="-5" dirty="0">
                <a:latin typeface="Times New Roman"/>
                <a:cs typeface="Times New Roman"/>
              </a:rPr>
              <a:t>Вільгельм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Конрад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Рентген	Вальтер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Фрідріх	Пауль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Кніппінг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1912 р. Лауе </a:t>
            </a:r>
            <a:r>
              <a:rPr sz="1200" spc="-5" dirty="0">
                <a:latin typeface="Times New Roman"/>
                <a:cs typeface="Times New Roman"/>
              </a:rPr>
              <a:t>скористався кристалом, </a:t>
            </a:r>
            <a:r>
              <a:rPr sz="1200" dirty="0">
                <a:latin typeface="Times New Roman"/>
                <a:cs typeface="Times New Roman"/>
              </a:rPr>
              <a:t>в якому атоми </a:t>
            </a:r>
            <a:r>
              <a:rPr sz="1200" spc="-5" dirty="0">
                <a:latin typeface="Times New Roman"/>
                <a:cs typeface="Times New Roman"/>
              </a:rPr>
              <a:t>розташовані по </a:t>
            </a:r>
            <a:r>
              <a:rPr sz="1200" dirty="0">
                <a:latin typeface="Times New Roman"/>
                <a:cs typeface="Times New Roman"/>
              </a:rPr>
              <a:t>просторовій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решітці, як </a:t>
            </a:r>
            <a:r>
              <a:rPr sz="1200" spc="-5" dirty="0">
                <a:latin typeface="Times New Roman"/>
                <a:cs typeface="Times New Roman"/>
              </a:rPr>
              <a:t>дифракційною </a:t>
            </a:r>
            <a:r>
              <a:rPr sz="1200" dirty="0">
                <a:latin typeface="Times New Roman"/>
                <a:cs typeface="Times New Roman"/>
              </a:rPr>
              <a:t>решіткою для </a:t>
            </a:r>
            <a:r>
              <a:rPr sz="1200" spc="-5" dirty="0">
                <a:latin typeface="Times New Roman"/>
                <a:cs typeface="Times New Roman"/>
              </a:rPr>
              <a:t>отримання </a:t>
            </a:r>
            <a:r>
              <a:rPr sz="1200" dirty="0">
                <a:latin typeface="Times New Roman"/>
                <a:cs typeface="Times New Roman"/>
              </a:rPr>
              <a:t>інтерференції </a:t>
            </a:r>
            <a:r>
              <a:rPr sz="1200" spc="-5" dirty="0">
                <a:latin typeface="Times New Roman"/>
                <a:cs typeface="Times New Roman"/>
              </a:rPr>
              <a:t>рентгенівських про-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менів.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поставленому </a:t>
            </a:r>
            <a:r>
              <a:rPr sz="1200" dirty="0">
                <a:latin typeface="Times New Roman"/>
                <a:cs typeface="Times New Roman"/>
              </a:rPr>
              <a:t>їм </a:t>
            </a:r>
            <a:r>
              <a:rPr sz="1200" spc="-5" dirty="0">
                <a:latin typeface="Times New Roman"/>
                <a:cs typeface="Times New Roman"/>
              </a:rPr>
              <a:t>дослідженні вузький </a:t>
            </a:r>
            <a:r>
              <a:rPr sz="1200" dirty="0">
                <a:latin typeface="Times New Roman"/>
                <a:cs typeface="Times New Roman"/>
              </a:rPr>
              <a:t>пучок паралельних </a:t>
            </a:r>
            <a:r>
              <a:rPr sz="1200" spc="-5" dirty="0">
                <a:latin typeface="Times New Roman"/>
                <a:cs typeface="Times New Roman"/>
              </a:rPr>
              <a:t>рентгенівських про- </a:t>
            </a:r>
            <a:r>
              <a:rPr sz="1200" dirty="0">
                <a:latin typeface="Times New Roman"/>
                <a:cs typeface="Times New Roman"/>
              </a:rPr>
              <a:t> менів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3.13) </a:t>
            </a:r>
            <a:r>
              <a:rPr sz="1200" spc="-5" dirty="0">
                <a:latin typeface="Times New Roman"/>
                <a:cs typeface="Times New Roman"/>
              </a:rPr>
              <a:t>пропускався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тонкий кристал. На </a:t>
            </a:r>
            <a:r>
              <a:rPr sz="1200" dirty="0">
                <a:latin typeface="Times New Roman"/>
                <a:cs typeface="Times New Roman"/>
              </a:rPr>
              <a:t>деякій відстані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кристала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перпендикулярно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пучка променів </a:t>
            </a:r>
            <a:r>
              <a:rPr sz="1200" dirty="0">
                <a:latin typeface="Times New Roman"/>
                <a:cs typeface="Times New Roman"/>
              </a:rPr>
              <a:t>була </a:t>
            </a:r>
            <a:r>
              <a:rPr sz="1200" spc="-5" dirty="0">
                <a:latin typeface="Times New Roman"/>
                <a:cs typeface="Times New Roman"/>
              </a:rPr>
              <a:t>поміщена фотографічна пластинка, яка </a:t>
            </a:r>
            <a:r>
              <a:rPr sz="1200" dirty="0">
                <a:latin typeface="Times New Roman"/>
                <a:cs typeface="Times New Roman"/>
              </a:rPr>
              <a:t>захи-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щена </a:t>
            </a:r>
            <a:r>
              <a:rPr sz="1200" spc="-5" dirty="0">
                <a:latin typeface="Times New Roman"/>
                <a:cs typeface="Times New Roman"/>
              </a:rPr>
              <a:t>від безпосередньої </a:t>
            </a:r>
            <a:r>
              <a:rPr sz="1200" dirty="0">
                <a:latin typeface="Times New Roman"/>
                <a:cs typeface="Times New Roman"/>
              </a:rPr>
              <a:t>дії </a:t>
            </a:r>
            <a:r>
              <a:rPr sz="1200" spc="-5" dirty="0">
                <a:latin typeface="Times New Roman"/>
                <a:cs typeface="Times New Roman"/>
              </a:rPr>
              <a:t>бічних рентгенівських </a:t>
            </a:r>
            <a:r>
              <a:rPr sz="1200" dirty="0">
                <a:latin typeface="Times New Roman"/>
                <a:cs typeface="Times New Roman"/>
              </a:rPr>
              <a:t>променів </a:t>
            </a:r>
            <a:r>
              <a:rPr sz="1200" spc="-5" dirty="0">
                <a:latin typeface="Times New Roman"/>
                <a:cs typeface="Times New Roman"/>
              </a:rPr>
              <a:t>та від </a:t>
            </a:r>
            <a:r>
              <a:rPr sz="1200" dirty="0">
                <a:latin typeface="Times New Roman"/>
                <a:cs typeface="Times New Roman"/>
              </a:rPr>
              <a:t>денного світла </a:t>
            </a:r>
            <a:r>
              <a:rPr sz="1200" spc="-5" dirty="0">
                <a:latin typeface="Times New Roman"/>
                <a:cs typeface="Times New Roman"/>
              </a:rPr>
              <a:t>свин- </a:t>
            </a:r>
            <a:r>
              <a:rPr sz="1200" dirty="0">
                <a:latin typeface="Times New Roman"/>
                <a:cs typeface="Times New Roman"/>
              </a:rPr>
              <a:t> цевими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екранами.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749361" y="4729989"/>
            <a:ext cx="3714750" cy="2077085"/>
            <a:chOff x="1749361" y="4729989"/>
            <a:chExt cx="3714750" cy="2077085"/>
          </a:xfrm>
        </p:grpSpPr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25161" y="5091684"/>
              <a:ext cx="653792" cy="1385315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3684268" y="5088635"/>
              <a:ext cx="1689100" cy="1389380"/>
            </a:xfrm>
            <a:custGeom>
              <a:avLst/>
              <a:gdLst/>
              <a:ahLst/>
              <a:cxnLst/>
              <a:rect l="l" t="t" r="r" b="b"/>
              <a:pathLst>
                <a:path w="1689100" h="1389379">
                  <a:moveTo>
                    <a:pt x="1688593" y="252222"/>
                  </a:moveTo>
                  <a:lnTo>
                    <a:pt x="1034797" y="0"/>
                  </a:lnTo>
                  <a:lnTo>
                    <a:pt x="1034797" y="1136904"/>
                  </a:lnTo>
                  <a:lnTo>
                    <a:pt x="1688593" y="1389126"/>
                  </a:lnTo>
                  <a:lnTo>
                    <a:pt x="1688593" y="252222"/>
                  </a:lnTo>
                  <a:close/>
                </a:path>
                <a:path w="1689100" h="1389379">
                  <a:moveTo>
                    <a:pt x="143257" y="725424"/>
                  </a:moveTo>
                  <a:lnTo>
                    <a:pt x="0" y="725424"/>
                  </a:lnTo>
                  <a:lnTo>
                    <a:pt x="0" y="742951"/>
                  </a:lnTo>
                  <a:lnTo>
                    <a:pt x="143257" y="742951"/>
                  </a:lnTo>
                  <a:lnTo>
                    <a:pt x="143257" y="725424"/>
                  </a:lnTo>
                  <a:close/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755897" y="5831585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79">
                  <a:moveTo>
                    <a:pt x="0" y="0"/>
                  </a:moveTo>
                  <a:lnTo>
                    <a:pt x="0" y="678180"/>
                  </a:lnTo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745229" y="5727951"/>
              <a:ext cx="18415" cy="71755"/>
            </a:xfrm>
            <a:custGeom>
              <a:avLst/>
              <a:gdLst/>
              <a:ahLst/>
              <a:cxnLst/>
              <a:rect l="l" t="t" r="r" b="b"/>
              <a:pathLst>
                <a:path w="18414" h="71754">
                  <a:moveTo>
                    <a:pt x="0" y="71630"/>
                  </a:moveTo>
                  <a:lnTo>
                    <a:pt x="18285" y="71630"/>
                  </a:lnTo>
                  <a:lnTo>
                    <a:pt x="18285" y="0"/>
                  </a:lnTo>
                  <a:lnTo>
                    <a:pt x="0" y="0"/>
                  </a:lnTo>
                  <a:lnTo>
                    <a:pt x="0" y="71630"/>
                  </a:lnTo>
                  <a:close/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86455" y="4796026"/>
              <a:ext cx="207262" cy="931927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886457" y="4796027"/>
              <a:ext cx="207645" cy="932180"/>
            </a:xfrm>
            <a:custGeom>
              <a:avLst/>
              <a:gdLst/>
              <a:ahLst/>
              <a:cxnLst/>
              <a:rect l="l" t="t" r="r" b="b"/>
              <a:pathLst>
                <a:path w="207644" h="932179">
                  <a:moveTo>
                    <a:pt x="207262" y="0"/>
                  </a:moveTo>
                  <a:lnTo>
                    <a:pt x="0" y="0"/>
                  </a:lnTo>
                  <a:lnTo>
                    <a:pt x="0" y="931927"/>
                  </a:lnTo>
                  <a:lnTo>
                    <a:pt x="207262" y="931927"/>
                  </a:lnTo>
                  <a:lnTo>
                    <a:pt x="207262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693" y="4750879"/>
              <a:ext cx="216789" cy="134493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841497" y="4729989"/>
              <a:ext cx="310515" cy="107314"/>
            </a:xfrm>
            <a:custGeom>
              <a:avLst/>
              <a:gdLst/>
              <a:ahLst/>
              <a:cxnLst/>
              <a:rect l="l" t="t" r="r" b="b"/>
              <a:pathLst>
                <a:path w="310514" h="107314">
                  <a:moveTo>
                    <a:pt x="310137" y="0"/>
                  </a:moveTo>
                  <a:lnTo>
                    <a:pt x="0" y="0"/>
                  </a:lnTo>
                  <a:lnTo>
                    <a:pt x="0" y="107185"/>
                  </a:lnTo>
                  <a:lnTo>
                    <a:pt x="310137" y="107185"/>
                  </a:lnTo>
                  <a:lnTo>
                    <a:pt x="310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886455" y="5794246"/>
              <a:ext cx="207262" cy="931927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886457" y="5794246"/>
              <a:ext cx="207645" cy="932180"/>
            </a:xfrm>
            <a:custGeom>
              <a:avLst/>
              <a:gdLst/>
              <a:ahLst/>
              <a:cxnLst/>
              <a:rect l="l" t="t" r="r" b="b"/>
              <a:pathLst>
                <a:path w="207644" h="932179">
                  <a:moveTo>
                    <a:pt x="207262" y="931927"/>
                  </a:moveTo>
                  <a:lnTo>
                    <a:pt x="0" y="931927"/>
                  </a:lnTo>
                  <a:lnTo>
                    <a:pt x="0" y="0"/>
                  </a:lnTo>
                  <a:lnTo>
                    <a:pt x="207262" y="0"/>
                  </a:lnTo>
                  <a:lnTo>
                    <a:pt x="207262" y="931927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881693" y="6636067"/>
              <a:ext cx="216789" cy="135255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2841497" y="6685026"/>
              <a:ext cx="310515" cy="121920"/>
            </a:xfrm>
            <a:custGeom>
              <a:avLst/>
              <a:gdLst/>
              <a:ahLst/>
              <a:cxnLst/>
              <a:rect l="l" t="t" r="r" b="b"/>
              <a:pathLst>
                <a:path w="310514" h="121920">
                  <a:moveTo>
                    <a:pt x="310137" y="0"/>
                  </a:moveTo>
                  <a:lnTo>
                    <a:pt x="0" y="0"/>
                  </a:lnTo>
                  <a:lnTo>
                    <a:pt x="0" y="121920"/>
                  </a:lnTo>
                  <a:lnTo>
                    <a:pt x="310137" y="121920"/>
                  </a:lnTo>
                  <a:lnTo>
                    <a:pt x="310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148839" y="5734811"/>
              <a:ext cx="1190625" cy="51435"/>
            </a:xfrm>
            <a:custGeom>
              <a:avLst/>
              <a:gdLst/>
              <a:ahLst/>
              <a:cxnLst/>
              <a:rect l="l" t="t" r="r" b="b"/>
              <a:pathLst>
                <a:path w="1190625" h="51435">
                  <a:moveTo>
                    <a:pt x="1156559" y="19050"/>
                  </a:moveTo>
                  <a:lnTo>
                    <a:pt x="1117092" y="19050"/>
                  </a:lnTo>
                  <a:lnTo>
                    <a:pt x="1120140" y="22098"/>
                  </a:lnTo>
                  <a:lnTo>
                    <a:pt x="1120140" y="28956"/>
                  </a:lnTo>
                  <a:lnTo>
                    <a:pt x="1117092" y="32004"/>
                  </a:lnTo>
                  <a:lnTo>
                    <a:pt x="1101090" y="32004"/>
                  </a:lnTo>
                  <a:lnTo>
                    <a:pt x="1062990" y="51054"/>
                  </a:lnTo>
                  <a:lnTo>
                    <a:pt x="1159394" y="32004"/>
                  </a:lnTo>
                  <a:lnTo>
                    <a:pt x="1117092" y="32004"/>
                  </a:lnTo>
                  <a:lnTo>
                    <a:pt x="1159450" y="31993"/>
                  </a:lnTo>
                  <a:lnTo>
                    <a:pt x="1190244" y="25908"/>
                  </a:lnTo>
                  <a:lnTo>
                    <a:pt x="1156559" y="19050"/>
                  </a:lnTo>
                  <a:close/>
                </a:path>
                <a:path w="1190625" h="51435">
                  <a:moveTo>
                    <a:pt x="1062990" y="0"/>
                  </a:moveTo>
                  <a:lnTo>
                    <a:pt x="1113282" y="25908"/>
                  </a:lnTo>
                  <a:lnTo>
                    <a:pt x="1101111" y="31993"/>
                  </a:lnTo>
                  <a:lnTo>
                    <a:pt x="1117102" y="31993"/>
                  </a:lnTo>
                  <a:lnTo>
                    <a:pt x="1120140" y="28956"/>
                  </a:lnTo>
                  <a:lnTo>
                    <a:pt x="1120140" y="22098"/>
                  </a:lnTo>
                  <a:lnTo>
                    <a:pt x="1117092" y="19050"/>
                  </a:lnTo>
                  <a:lnTo>
                    <a:pt x="1156559" y="19050"/>
                  </a:lnTo>
                  <a:lnTo>
                    <a:pt x="1062990" y="0"/>
                  </a:lnTo>
                  <a:close/>
                </a:path>
                <a:path w="1190625" h="51435">
                  <a:moveTo>
                    <a:pt x="1099969" y="19050"/>
                  </a:moveTo>
                  <a:lnTo>
                    <a:pt x="2286" y="19050"/>
                  </a:lnTo>
                  <a:lnTo>
                    <a:pt x="0" y="21336"/>
                  </a:lnTo>
                  <a:lnTo>
                    <a:pt x="0" y="28956"/>
                  </a:lnTo>
                  <a:lnTo>
                    <a:pt x="2286" y="31242"/>
                  </a:lnTo>
                  <a:lnTo>
                    <a:pt x="1101111" y="31993"/>
                  </a:lnTo>
                  <a:lnTo>
                    <a:pt x="1113282" y="25908"/>
                  </a:lnTo>
                  <a:lnTo>
                    <a:pt x="1099969" y="190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066543" y="5233415"/>
              <a:ext cx="186055" cy="1076325"/>
            </a:xfrm>
            <a:custGeom>
              <a:avLst/>
              <a:gdLst/>
              <a:ahLst/>
              <a:cxnLst/>
              <a:rect l="l" t="t" r="r" b="b"/>
              <a:pathLst>
                <a:path w="186055" h="1076325">
                  <a:moveTo>
                    <a:pt x="79248" y="998220"/>
                  </a:moveTo>
                  <a:lnTo>
                    <a:pt x="0" y="1075944"/>
                  </a:lnTo>
                </a:path>
                <a:path w="186055" h="1076325">
                  <a:moveTo>
                    <a:pt x="105918" y="998220"/>
                  </a:moveTo>
                  <a:lnTo>
                    <a:pt x="185928" y="1075944"/>
                  </a:lnTo>
                </a:path>
                <a:path w="186055" h="1076325">
                  <a:moveTo>
                    <a:pt x="79248" y="77724"/>
                  </a:moveTo>
                  <a:lnTo>
                    <a:pt x="0" y="0"/>
                  </a:lnTo>
                </a:path>
                <a:path w="186055" h="1076325">
                  <a:moveTo>
                    <a:pt x="105918" y="77724"/>
                  </a:moveTo>
                  <a:lnTo>
                    <a:pt x="18592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057399" y="4976621"/>
              <a:ext cx="195834" cy="16459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2057399" y="4975859"/>
              <a:ext cx="196215" cy="165735"/>
            </a:xfrm>
            <a:custGeom>
              <a:avLst/>
              <a:gdLst/>
              <a:ahLst/>
              <a:cxnLst/>
              <a:rect l="l" t="t" r="r" b="b"/>
              <a:pathLst>
                <a:path w="196214" h="165735">
                  <a:moveTo>
                    <a:pt x="98298" y="0"/>
                  </a:moveTo>
                  <a:lnTo>
                    <a:pt x="60114" y="6548"/>
                  </a:lnTo>
                  <a:lnTo>
                    <a:pt x="28860" y="24384"/>
                  </a:lnTo>
                  <a:lnTo>
                    <a:pt x="7750" y="50792"/>
                  </a:lnTo>
                  <a:lnTo>
                    <a:pt x="0" y="83058"/>
                  </a:lnTo>
                  <a:lnTo>
                    <a:pt x="7750" y="115204"/>
                  </a:lnTo>
                  <a:lnTo>
                    <a:pt x="28860" y="141351"/>
                  </a:lnTo>
                  <a:lnTo>
                    <a:pt x="60114" y="158924"/>
                  </a:lnTo>
                  <a:lnTo>
                    <a:pt x="98298" y="165354"/>
                  </a:lnTo>
                  <a:lnTo>
                    <a:pt x="136362" y="158924"/>
                  </a:lnTo>
                  <a:lnTo>
                    <a:pt x="167354" y="141351"/>
                  </a:lnTo>
                  <a:lnTo>
                    <a:pt x="188202" y="115204"/>
                  </a:lnTo>
                  <a:lnTo>
                    <a:pt x="195834" y="83058"/>
                  </a:lnTo>
                  <a:lnTo>
                    <a:pt x="188202" y="50792"/>
                  </a:lnTo>
                  <a:lnTo>
                    <a:pt x="167354" y="24384"/>
                  </a:lnTo>
                  <a:lnTo>
                    <a:pt x="136362" y="6548"/>
                  </a:lnTo>
                  <a:lnTo>
                    <a:pt x="98298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032253" y="5069587"/>
              <a:ext cx="252729" cy="90805"/>
            </a:xfrm>
            <a:custGeom>
              <a:avLst/>
              <a:gdLst/>
              <a:ahLst/>
              <a:cxnLst/>
              <a:rect l="l" t="t" r="r" b="b"/>
              <a:pathLst>
                <a:path w="252730" h="90804">
                  <a:moveTo>
                    <a:pt x="252224" y="0"/>
                  </a:moveTo>
                  <a:lnTo>
                    <a:pt x="0" y="0"/>
                  </a:lnTo>
                  <a:lnTo>
                    <a:pt x="0" y="90675"/>
                  </a:lnTo>
                  <a:lnTo>
                    <a:pt x="252224" y="90675"/>
                  </a:lnTo>
                  <a:lnTo>
                    <a:pt x="2522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032251" y="5069585"/>
              <a:ext cx="252729" cy="90805"/>
            </a:xfrm>
            <a:custGeom>
              <a:avLst/>
              <a:gdLst/>
              <a:ahLst/>
              <a:cxnLst/>
              <a:rect l="l" t="t" r="r" b="b"/>
              <a:pathLst>
                <a:path w="252730" h="90804">
                  <a:moveTo>
                    <a:pt x="252224" y="0"/>
                  </a:moveTo>
                  <a:lnTo>
                    <a:pt x="0" y="0"/>
                  </a:lnTo>
                  <a:lnTo>
                    <a:pt x="0" y="90675"/>
                  </a:lnTo>
                  <a:lnTo>
                    <a:pt x="252224" y="90675"/>
                  </a:lnTo>
                  <a:lnTo>
                    <a:pt x="252224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057399" y="5061203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07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70709" y="5363971"/>
              <a:ext cx="572262" cy="812800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870709" y="5362193"/>
              <a:ext cx="572770" cy="814705"/>
            </a:xfrm>
            <a:custGeom>
              <a:avLst/>
              <a:gdLst/>
              <a:ahLst/>
              <a:cxnLst/>
              <a:rect l="l" t="t" r="r" b="b"/>
              <a:pathLst>
                <a:path w="572769" h="814704">
                  <a:moveTo>
                    <a:pt x="286512" y="0"/>
                  </a:moveTo>
                  <a:lnTo>
                    <a:pt x="247579" y="3728"/>
                  </a:lnTo>
                  <a:lnTo>
                    <a:pt x="210255" y="14587"/>
                  </a:lnTo>
                  <a:lnTo>
                    <a:pt x="174879" y="32087"/>
                  </a:lnTo>
                  <a:lnTo>
                    <a:pt x="141788" y="55738"/>
                  </a:lnTo>
                  <a:lnTo>
                    <a:pt x="111322" y="85052"/>
                  </a:lnTo>
                  <a:lnTo>
                    <a:pt x="83820" y="119538"/>
                  </a:lnTo>
                  <a:lnTo>
                    <a:pt x="59619" y="158708"/>
                  </a:lnTo>
                  <a:lnTo>
                    <a:pt x="39059" y="202071"/>
                  </a:lnTo>
                  <a:lnTo>
                    <a:pt x="22479" y="249138"/>
                  </a:lnTo>
                  <a:lnTo>
                    <a:pt x="10216" y="299420"/>
                  </a:lnTo>
                  <a:lnTo>
                    <a:pt x="2610" y="352427"/>
                  </a:lnTo>
                  <a:lnTo>
                    <a:pt x="0" y="407670"/>
                  </a:lnTo>
                  <a:lnTo>
                    <a:pt x="2610" y="462897"/>
                  </a:lnTo>
                  <a:lnTo>
                    <a:pt x="10216" y="515863"/>
                  </a:lnTo>
                  <a:lnTo>
                    <a:pt x="22479" y="566082"/>
                  </a:lnTo>
                  <a:lnTo>
                    <a:pt x="39059" y="613071"/>
                  </a:lnTo>
                  <a:lnTo>
                    <a:pt x="59619" y="656345"/>
                  </a:lnTo>
                  <a:lnTo>
                    <a:pt x="83820" y="695420"/>
                  </a:lnTo>
                  <a:lnTo>
                    <a:pt x="111322" y="729812"/>
                  </a:lnTo>
                  <a:lnTo>
                    <a:pt x="141788" y="759036"/>
                  </a:lnTo>
                  <a:lnTo>
                    <a:pt x="174879" y="782609"/>
                  </a:lnTo>
                  <a:lnTo>
                    <a:pt x="210255" y="800047"/>
                  </a:lnTo>
                  <a:lnTo>
                    <a:pt x="247579" y="810864"/>
                  </a:lnTo>
                  <a:lnTo>
                    <a:pt x="286512" y="814578"/>
                  </a:lnTo>
                  <a:lnTo>
                    <a:pt x="325269" y="810864"/>
                  </a:lnTo>
                  <a:lnTo>
                    <a:pt x="362447" y="800047"/>
                  </a:lnTo>
                  <a:lnTo>
                    <a:pt x="397704" y="782609"/>
                  </a:lnTo>
                  <a:lnTo>
                    <a:pt x="430699" y="759036"/>
                  </a:lnTo>
                  <a:lnTo>
                    <a:pt x="461090" y="729812"/>
                  </a:lnTo>
                  <a:lnTo>
                    <a:pt x="488537" y="695420"/>
                  </a:lnTo>
                  <a:lnTo>
                    <a:pt x="512697" y="656345"/>
                  </a:lnTo>
                  <a:lnTo>
                    <a:pt x="533230" y="613071"/>
                  </a:lnTo>
                  <a:lnTo>
                    <a:pt x="549794" y="566082"/>
                  </a:lnTo>
                  <a:lnTo>
                    <a:pt x="562049" y="515863"/>
                  </a:lnTo>
                  <a:lnTo>
                    <a:pt x="569651" y="462897"/>
                  </a:lnTo>
                  <a:lnTo>
                    <a:pt x="572262" y="407670"/>
                  </a:lnTo>
                  <a:lnTo>
                    <a:pt x="569651" y="352427"/>
                  </a:lnTo>
                  <a:lnTo>
                    <a:pt x="562049" y="299420"/>
                  </a:lnTo>
                  <a:lnTo>
                    <a:pt x="549794" y="249138"/>
                  </a:lnTo>
                  <a:lnTo>
                    <a:pt x="533230" y="202071"/>
                  </a:lnTo>
                  <a:lnTo>
                    <a:pt x="512697" y="158708"/>
                  </a:lnTo>
                  <a:lnTo>
                    <a:pt x="488537" y="119538"/>
                  </a:lnTo>
                  <a:lnTo>
                    <a:pt x="461090" y="85052"/>
                  </a:lnTo>
                  <a:lnTo>
                    <a:pt x="430699" y="55738"/>
                  </a:lnTo>
                  <a:lnTo>
                    <a:pt x="397704" y="32087"/>
                  </a:lnTo>
                  <a:lnTo>
                    <a:pt x="362447" y="14587"/>
                  </a:lnTo>
                  <a:lnTo>
                    <a:pt x="325269" y="3728"/>
                  </a:lnTo>
                  <a:lnTo>
                    <a:pt x="286512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082355" y="5697283"/>
              <a:ext cx="152019" cy="227457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2134361" y="5064251"/>
              <a:ext cx="45085" cy="121920"/>
            </a:xfrm>
            <a:custGeom>
              <a:avLst/>
              <a:gdLst/>
              <a:ahLst/>
              <a:cxnLst/>
              <a:rect l="l" t="t" r="r" b="b"/>
              <a:pathLst>
                <a:path w="45085" h="121920">
                  <a:moveTo>
                    <a:pt x="44955" y="0"/>
                  </a:moveTo>
                  <a:lnTo>
                    <a:pt x="0" y="0"/>
                  </a:lnTo>
                  <a:lnTo>
                    <a:pt x="0" y="121920"/>
                  </a:lnTo>
                  <a:lnTo>
                    <a:pt x="44955" y="121920"/>
                  </a:lnTo>
                  <a:lnTo>
                    <a:pt x="44955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134361" y="5064251"/>
              <a:ext cx="45085" cy="121920"/>
            </a:xfrm>
            <a:custGeom>
              <a:avLst/>
              <a:gdLst/>
              <a:ahLst/>
              <a:cxnLst/>
              <a:rect l="l" t="t" r="r" b="b"/>
              <a:pathLst>
                <a:path w="45085" h="121920">
                  <a:moveTo>
                    <a:pt x="0" y="121920"/>
                  </a:moveTo>
                  <a:lnTo>
                    <a:pt x="44955" y="121920"/>
                  </a:lnTo>
                  <a:lnTo>
                    <a:pt x="44955" y="0"/>
                  </a:lnTo>
                  <a:lnTo>
                    <a:pt x="0" y="0"/>
                  </a:lnTo>
                  <a:lnTo>
                    <a:pt x="0" y="121920"/>
                  </a:lnTo>
                  <a:close/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032253" y="5311139"/>
              <a:ext cx="252729" cy="72390"/>
            </a:xfrm>
            <a:custGeom>
              <a:avLst/>
              <a:gdLst/>
              <a:ahLst/>
              <a:cxnLst/>
              <a:rect l="l" t="t" r="r" b="b"/>
              <a:pathLst>
                <a:path w="252730" h="72389">
                  <a:moveTo>
                    <a:pt x="252224" y="0"/>
                  </a:moveTo>
                  <a:lnTo>
                    <a:pt x="0" y="0"/>
                  </a:lnTo>
                  <a:lnTo>
                    <a:pt x="0" y="72390"/>
                  </a:lnTo>
                  <a:lnTo>
                    <a:pt x="252224" y="72390"/>
                  </a:lnTo>
                  <a:lnTo>
                    <a:pt x="2522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032251" y="5311139"/>
              <a:ext cx="252729" cy="72390"/>
            </a:xfrm>
            <a:custGeom>
              <a:avLst/>
              <a:gdLst/>
              <a:ahLst/>
              <a:cxnLst/>
              <a:rect l="l" t="t" r="r" b="b"/>
              <a:pathLst>
                <a:path w="252730" h="72389">
                  <a:moveTo>
                    <a:pt x="252224" y="0"/>
                  </a:moveTo>
                  <a:lnTo>
                    <a:pt x="0" y="0"/>
                  </a:lnTo>
                  <a:lnTo>
                    <a:pt x="0" y="72390"/>
                  </a:lnTo>
                  <a:lnTo>
                    <a:pt x="252224" y="72390"/>
                  </a:lnTo>
                  <a:lnTo>
                    <a:pt x="252224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145791" y="5183121"/>
              <a:ext cx="22225" cy="519430"/>
            </a:xfrm>
            <a:custGeom>
              <a:avLst/>
              <a:gdLst/>
              <a:ahLst/>
              <a:cxnLst/>
              <a:rect l="l" t="t" r="r" b="b"/>
              <a:pathLst>
                <a:path w="22225" h="519429">
                  <a:moveTo>
                    <a:pt x="22095" y="0"/>
                  </a:moveTo>
                  <a:lnTo>
                    <a:pt x="0" y="0"/>
                  </a:lnTo>
                  <a:lnTo>
                    <a:pt x="0" y="518924"/>
                  </a:lnTo>
                  <a:lnTo>
                    <a:pt x="22095" y="518924"/>
                  </a:lnTo>
                  <a:lnTo>
                    <a:pt x="22095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145791" y="5183121"/>
              <a:ext cx="22225" cy="519430"/>
            </a:xfrm>
            <a:custGeom>
              <a:avLst/>
              <a:gdLst/>
              <a:ahLst/>
              <a:cxnLst/>
              <a:rect l="l" t="t" r="r" b="b"/>
              <a:pathLst>
                <a:path w="22225" h="519429">
                  <a:moveTo>
                    <a:pt x="0" y="518924"/>
                  </a:moveTo>
                  <a:lnTo>
                    <a:pt x="22095" y="518924"/>
                  </a:lnTo>
                  <a:lnTo>
                    <a:pt x="22095" y="0"/>
                  </a:lnTo>
                  <a:lnTo>
                    <a:pt x="0" y="0"/>
                  </a:lnTo>
                  <a:lnTo>
                    <a:pt x="0" y="518924"/>
                  </a:lnTo>
                  <a:close/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57399" y="5061203"/>
              <a:ext cx="196215" cy="328930"/>
            </a:xfrm>
            <a:custGeom>
              <a:avLst/>
              <a:gdLst/>
              <a:ahLst/>
              <a:cxnLst/>
              <a:rect l="l" t="t" r="r" b="b"/>
              <a:pathLst>
                <a:path w="196214" h="328929">
                  <a:moveTo>
                    <a:pt x="195834" y="0"/>
                  </a:moveTo>
                  <a:lnTo>
                    <a:pt x="195834" y="328422"/>
                  </a:lnTo>
                </a:path>
                <a:path w="196214" h="328929">
                  <a:moveTo>
                    <a:pt x="0" y="0"/>
                  </a:moveTo>
                  <a:lnTo>
                    <a:pt x="0" y="32842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032253" y="6157722"/>
              <a:ext cx="252729" cy="74295"/>
            </a:xfrm>
            <a:custGeom>
              <a:avLst/>
              <a:gdLst/>
              <a:ahLst/>
              <a:cxnLst/>
              <a:rect l="l" t="t" r="r" b="b"/>
              <a:pathLst>
                <a:path w="252730" h="74295">
                  <a:moveTo>
                    <a:pt x="252224" y="0"/>
                  </a:moveTo>
                  <a:lnTo>
                    <a:pt x="0" y="0"/>
                  </a:lnTo>
                  <a:lnTo>
                    <a:pt x="0" y="73912"/>
                  </a:lnTo>
                  <a:lnTo>
                    <a:pt x="252224" y="73912"/>
                  </a:lnTo>
                  <a:lnTo>
                    <a:pt x="2522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032251" y="6157721"/>
              <a:ext cx="252729" cy="74295"/>
            </a:xfrm>
            <a:custGeom>
              <a:avLst/>
              <a:gdLst/>
              <a:ahLst/>
              <a:cxnLst/>
              <a:rect l="l" t="t" r="r" b="b"/>
              <a:pathLst>
                <a:path w="252730" h="74295">
                  <a:moveTo>
                    <a:pt x="252224" y="0"/>
                  </a:moveTo>
                  <a:lnTo>
                    <a:pt x="0" y="0"/>
                  </a:lnTo>
                  <a:lnTo>
                    <a:pt x="0" y="73912"/>
                  </a:lnTo>
                  <a:lnTo>
                    <a:pt x="252224" y="73912"/>
                  </a:lnTo>
                  <a:lnTo>
                    <a:pt x="252224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145791" y="5919977"/>
              <a:ext cx="22225" cy="445770"/>
            </a:xfrm>
            <a:custGeom>
              <a:avLst/>
              <a:gdLst/>
              <a:ahLst/>
              <a:cxnLst/>
              <a:rect l="l" t="t" r="r" b="b"/>
              <a:pathLst>
                <a:path w="22225" h="445770">
                  <a:moveTo>
                    <a:pt x="22095" y="0"/>
                  </a:moveTo>
                  <a:lnTo>
                    <a:pt x="0" y="0"/>
                  </a:lnTo>
                  <a:lnTo>
                    <a:pt x="0" y="445770"/>
                  </a:lnTo>
                  <a:lnTo>
                    <a:pt x="22095" y="445770"/>
                  </a:lnTo>
                  <a:lnTo>
                    <a:pt x="22095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145791" y="5919977"/>
              <a:ext cx="22225" cy="445770"/>
            </a:xfrm>
            <a:custGeom>
              <a:avLst/>
              <a:gdLst/>
              <a:ahLst/>
              <a:cxnLst/>
              <a:rect l="l" t="t" r="r" b="b"/>
              <a:pathLst>
                <a:path w="22225" h="445770">
                  <a:moveTo>
                    <a:pt x="0" y="445770"/>
                  </a:moveTo>
                  <a:lnTo>
                    <a:pt x="22095" y="445770"/>
                  </a:lnTo>
                  <a:lnTo>
                    <a:pt x="22095" y="0"/>
                  </a:lnTo>
                  <a:lnTo>
                    <a:pt x="0" y="0"/>
                  </a:lnTo>
                  <a:lnTo>
                    <a:pt x="0" y="445770"/>
                  </a:lnTo>
                  <a:close/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057399" y="6410705"/>
              <a:ext cx="195834" cy="164592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2057399" y="6409944"/>
              <a:ext cx="196215" cy="165735"/>
            </a:xfrm>
            <a:custGeom>
              <a:avLst/>
              <a:gdLst/>
              <a:ahLst/>
              <a:cxnLst/>
              <a:rect l="l" t="t" r="r" b="b"/>
              <a:pathLst>
                <a:path w="196214" h="165734">
                  <a:moveTo>
                    <a:pt x="98298" y="165354"/>
                  </a:moveTo>
                  <a:lnTo>
                    <a:pt x="60114" y="158805"/>
                  </a:lnTo>
                  <a:lnTo>
                    <a:pt x="28860" y="140970"/>
                  </a:lnTo>
                  <a:lnTo>
                    <a:pt x="7750" y="114561"/>
                  </a:lnTo>
                  <a:lnTo>
                    <a:pt x="0" y="82296"/>
                  </a:lnTo>
                  <a:lnTo>
                    <a:pt x="7750" y="50149"/>
                  </a:lnTo>
                  <a:lnTo>
                    <a:pt x="28860" y="24003"/>
                  </a:lnTo>
                  <a:lnTo>
                    <a:pt x="60114" y="6429"/>
                  </a:lnTo>
                  <a:lnTo>
                    <a:pt x="98298" y="0"/>
                  </a:lnTo>
                  <a:lnTo>
                    <a:pt x="136362" y="6429"/>
                  </a:lnTo>
                  <a:lnTo>
                    <a:pt x="167354" y="24003"/>
                  </a:lnTo>
                  <a:lnTo>
                    <a:pt x="188202" y="50149"/>
                  </a:lnTo>
                  <a:lnTo>
                    <a:pt x="195834" y="82296"/>
                  </a:lnTo>
                  <a:lnTo>
                    <a:pt x="188202" y="114561"/>
                  </a:lnTo>
                  <a:lnTo>
                    <a:pt x="167354" y="140970"/>
                  </a:lnTo>
                  <a:lnTo>
                    <a:pt x="136362" y="158805"/>
                  </a:lnTo>
                  <a:lnTo>
                    <a:pt x="98298" y="16535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032253" y="6390891"/>
              <a:ext cx="252729" cy="90805"/>
            </a:xfrm>
            <a:custGeom>
              <a:avLst/>
              <a:gdLst/>
              <a:ahLst/>
              <a:cxnLst/>
              <a:rect l="l" t="t" r="r" b="b"/>
              <a:pathLst>
                <a:path w="252730" h="90804">
                  <a:moveTo>
                    <a:pt x="252224" y="0"/>
                  </a:moveTo>
                  <a:lnTo>
                    <a:pt x="0" y="0"/>
                  </a:lnTo>
                  <a:lnTo>
                    <a:pt x="0" y="90680"/>
                  </a:lnTo>
                  <a:lnTo>
                    <a:pt x="252224" y="90680"/>
                  </a:lnTo>
                  <a:lnTo>
                    <a:pt x="2522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032251" y="6390891"/>
              <a:ext cx="252729" cy="90805"/>
            </a:xfrm>
            <a:custGeom>
              <a:avLst/>
              <a:gdLst/>
              <a:ahLst/>
              <a:cxnLst/>
              <a:rect l="l" t="t" r="r" b="b"/>
              <a:pathLst>
                <a:path w="252730" h="90804">
                  <a:moveTo>
                    <a:pt x="252224" y="90680"/>
                  </a:moveTo>
                  <a:lnTo>
                    <a:pt x="0" y="90680"/>
                  </a:lnTo>
                  <a:lnTo>
                    <a:pt x="0" y="0"/>
                  </a:lnTo>
                  <a:lnTo>
                    <a:pt x="252224" y="0"/>
                  </a:lnTo>
                  <a:lnTo>
                    <a:pt x="252224" y="9068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057399" y="6153150"/>
              <a:ext cx="196215" cy="336550"/>
            </a:xfrm>
            <a:custGeom>
              <a:avLst/>
              <a:gdLst/>
              <a:ahLst/>
              <a:cxnLst/>
              <a:rect l="l" t="t" r="r" b="b"/>
              <a:pathLst>
                <a:path w="196214" h="336550">
                  <a:moveTo>
                    <a:pt x="0" y="336042"/>
                  </a:moveTo>
                  <a:lnTo>
                    <a:pt x="195072" y="336042"/>
                  </a:lnTo>
                </a:path>
                <a:path w="196214" h="336550">
                  <a:moveTo>
                    <a:pt x="195834" y="0"/>
                  </a:moveTo>
                  <a:lnTo>
                    <a:pt x="195834" y="328422"/>
                  </a:lnTo>
                </a:path>
                <a:path w="196214" h="336550">
                  <a:moveTo>
                    <a:pt x="762" y="0"/>
                  </a:moveTo>
                  <a:lnTo>
                    <a:pt x="762" y="32842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134361" y="6372608"/>
              <a:ext cx="45085" cy="115570"/>
            </a:xfrm>
            <a:custGeom>
              <a:avLst/>
              <a:gdLst/>
              <a:ahLst/>
              <a:cxnLst/>
              <a:rect l="l" t="t" r="r" b="b"/>
              <a:pathLst>
                <a:path w="45085" h="115570">
                  <a:moveTo>
                    <a:pt x="44955" y="0"/>
                  </a:moveTo>
                  <a:lnTo>
                    <a:pt x="0" y="0"/>
                  </a:lnTo>
                  <a:lnTo>
                    <a:pt x="0" y="115059"/>
                  </a:lnTo>
                  <a:lnTo>
                    <a:pt x="44955" y="115059"/>
                  </a:lnTo>
                  <a:lnTo>
                    <a:pt x="44955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134361" y="6372608"/>
              <a:ext cx="45085" cy="115570"/>
            </a:xfrm>
            <a:custGeom>
              <a:avLst/>
              <a:gdLst/>
              <a:ahLst/>
              <a:cxnLst/>
              <a:rect l="l" t="t" r="r" b="b"/>
              <a:pathLst>
                <a:path w="45085" h="115570">
                  <a:moveTo>
                    <a:pt x="0" y="115059"/>
                  </a:moveTo>
                  <a:lnTo>
                    <a:pt x="44955" y="115059"/>
                  </a:lnTo>
                  <a:lnTo>
                    <a:pt x="44955" y="0"/>
                  </a:lnTo>
                  <a:lnTo>
                    <a:pt x="0" y="0"/>
                  </a:lnTo>
                  <a:lnTo>
                    <a:pt x="0" y="115059"/>
                  </a:lnTo>
                  <a:close/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754123" y="4834699"/>
              <a:ext cx="1991360" cy="1881505"/>
            </a:xfrm>
            <a:custGeom>
              <a:avLst/>
              <a:gdLst/>
              <a:ahLst/>
              <a:cxnLst/>
              <a:rect l="l" t="t" r="r" b="b"/>
              <a:pathLst>
                <a:path w="1991360" h="1881504">
                  <a:moveTo>
                    <a:pt x="400812" y="925258"/>
                  </a:moveTo>
                  <a:lnTo>
                    <a:pt x="1991106" y="925258"/>
                  </a:lnTo>
                </a:path>
                <a:path w="1991360" h="1881504">
                  <a:moveTo>
                    <a:pt x="409956" y="135064"/>
                  </a:moveTo>
                  <a:lnTo>
                    <a:pt x="410801" y="112323"/>
                  </a:lnTo>
                  <a:lnTo>
                    <a:pt x="410432" y="90868"/>
                  </a:lnTo>
                  <a:lnTo>
                    <a:pt x="407920" y="72270"/>
                  </a:lnTo>
                  <a:lnTo>
                    <a:pt x="379476" y="44862"/>
                  </a:lnTo>
                  <a:lnTo>
                    <a:pt x="352044" y="41338"/>
                  </a:lnTo>
                  <a:lnTo>
                    <a:pt x="339637" y="39731"/>
                  </a:lnTo>
                  <a:lnTo>
                    <a:pt x="297108" y="46220"/>
                  </a:lnTo>
                  <a:lnTo>
                    <a:pt x="275272" y="87379"/>
                  </a:lnTo>
                  <a:lnTo>
                    <a:pt x="273558" y="135064"/>
                  </a:lnTo>
                  <a:lnTo>
                    <a:pt x="312431" y="124646"/>
                  </a:lnTo>
                  <a:lnTo>
                    <a:pt x="326898" y="78676"/>
                  </a:lnTo>
                  <a:lnTo>
                    <a:pt x="305562" y="41338"/>
                  </a:lnTo>
                  <a:lnTo>
                    <a:pt x="275022" y="12727"/>
                  </a:lnTo>
                  <a:lnTo>
                    <a:pt x="227457" y="0"/>
                  </a:lnTo>
                  <a:lnTo>
                    <a:pt x="209621" y="928"/>
                  </a:lnTo>
                  <a:lnTo>
                    <a:pt x="176784" y="35147"/>
                  </a:lnTo>
                  <a:lnTo>
                    <a:pt x="167640" y="72580"/>
                  </a:lnTo>
                  <a:lnTo>
                    <a:pt x="162817" y="124122"/>
                  </a:lnTo>
                  <a:lnTo>
                    <a:pt x="197643" y="145065"/>
                  </a:lnTo>
                  <a:lnTo>
                    <a:pt x="230588" y="117097"/>
                  </a:lnTo>
                  <a:lnTo>
                    <a:pt x="225040" y="63162"/>
                  </a:lnTo>
                  <a:lnTo>
                    <a:pt x="208895" y="27289"/>
                  </a:lnTo>
                  <a:lnTo>
                    <a:pt x="167640" y="6286"/>
                  </a:lnTo>
                  <a:lnTo>
                    <a:pt x="125634" y="16466"/>
                  </a:lnTo>
                  <a:lnTo>
                    <a:pt x="93440" y="37719"/>
                  </a:lnTo>
                  <a:lnTo>
                    <a:pt x="73378" y="71794"/>
                  </a:lnTo>
                  <a:lnTo>
                    <a:pt x="67056" y="118300"/>
                  </a:lnTo>
                  <a:lnTo>
                    <a:pt x="92904" y="150495"/>
                  </a:lnTo>
                  <a:lnTo>
                    <a:pt x="103155" y="147256"/>
                  </a:lnTo>
                  <a:lnTo>
                    <a:pt x="103298" y="107203"/>
                  </a:lnTo>
                  <a:lnTo>
                    <a:pt x="72651" y="76735"/>
                  </a:lnTo>
                  <a:lnTo>
                    <a:pt x="34754" y="69687"/>
                  </a:lnTo>
                  <a:lnTo>
                    <a:pt x="8382" y="101536"/>
                  </a:lnTo>
                  <a:lnTo>
                    <a:pt x="1738" y="126396"/>
                  </a:lnTo>
                  <a:lnTo>
                    <a:pt x="0" y="135064"/>
                  </a:lnTo>
                </a:path>
                <a:path w="1991360" h="1881504">
                  <a:moveTo>
                    <a:pt x="409956" y="1745932"/>
                  </a:moveTo>
                  <a:lnTo>
                    <a:pt x="410801" y="1768673"/>
                  </a:lnTo>
                  <a:lnTo>
                    <a:pt x="410432" y="1790128"/>
                  </a:lnTo>
                  <a:lnTo>
                    <a:pt x="407920" y="1808726"/>
                  </a:lnTo>
                  <a:lnTo>
                    <a:pt x="379476" y="1836134"/>
                  </a:lnTo>
                  <a:lnTo>
                    <a:pt x="352044" y="1839658"/>
                  </a:lnTo>
                  <a:lnTo>
                    <a:pt x="339637" y="1841265"/>
                  </a:lnTo>
                  <a:lnTo>
                    <a:pt x="297108" y="1834776"/>
                  </a:lnTo>
                  <a:lnTo>
                    <a:pt x="275272" y="1793617"/>
                  </a:lnTo>
                  <a:lnTo>
                    <a:pt x="273558" y="1745932"/>
                  </a:lnTo>
                  <a:lnTo>
                    <a:pt x="312431" y="1756350"/>
                  </a:lnTo>
                  <a:lnTo>
                    <a:pt x="326898" y="1802320"/>
                  </a:lnTo>
                  <a:lnTo>
                    <a:pt x="305562" y="1839658"/>
                  </a:lnTo>
                  <a:lnTo>
                    <a:pt x="275022" y="1868269"/>
                  </a:lnTo>
                  <a:lnTo>
                    <a:pt x="227457" y="1880997"/>
                  </a:lnTo>
                  <a:lnTo>
                    <a:pt x="209621" y="1880068"/>
                  </a:lnTo>
                  <a:lnTo>
                    <a:pt x="176784" y="1845849"/>
                  </a:lnTo>
                  <a:lnTo>
                    <a:pt x="167640" y="1808416"/>
                  </a:lnTo>
                  <a:lnTo>
                    <a:pt x="162817" y="1756874"/>
                  </a:lnTo>
                  <a:lnTo>
                    <a:pt x="197643" y="1735931"/>
                  </a:lnTo>
                  <a:lnTo>
                    <a:pt x="230588" y="1763899"/>
                  </a:lnTo>
                  <a:lnTo>
                    <a:pt x="225040" y="1817834"/>
                  </a:lnTo>
                  <a:lnTo>
                    <a:pt x="208895" y="1853707"/>
                  </a:lnTo>
                  <a:lnTo>
                    <a:pt x="167640" y="1874710"/>
                  </a:lnTo>
                  <a:lnTo>
                    <a:pt x="125634" y="1864530"/>
                  </a:lnTo>
                  <a:lnTo>
                    <a:pt x="93440" y="1843278"/>
                  </a:lnTo>
                  <a:lnTo>
                    <a:pt x="73378" y="1809202"/>
                  </a:lnTo>
                  <a:lnTo>
                    <a:pt x="67056" y="1762696"/>
                  </a:lnTo>
                  <a:lnTo>
                    <a:pt x="92904" y="1730502"/>
                  </a:lnTo>
                  <a:lnTo>
                    <a:pt x="103155" y="1733740"/>
                  </a:lnTo>
                  <a:lnTo>
                    <a:pt x="103298" y="1773471"/>
                  </a:lnTo>
                  <a:lnTo>
                    <a:pt x="72651" y="1803939"/>
                  </a:lnTo>
                  <a:lnTo>
                    <a:pt x="34754" y="1811309"/>
                  </a:lnTo>
                  <a:lnTo>
                    <a:pt x="8382" y="1779460"/>
                  </a:lnTo>
                  <a:lnTo>
                    <a:pt x="1738" y="1754600"/>
                  </a:lnTo>
                  <a:lnTo>
                    <a:pt x="0" y="174593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763517" y="5313425"/>
              <a:ext cx="1371600" cy="863600"/>
            </a:xfrm>
            <a:custGeom>
              <a:avLst/>
              <a:gdLst/>
              <a:ahLst/>
              <a:cxnLst/>
              <a:rect l="l" t="t" r="r" b="b"/>
              <a:pathLst>
                <a:path w="1371600" h="863600">
                  <a:moveTo>
                    <a:pt x="0" y="446532"/>
                  </a:moveTo>
                  <a:lnTo>
                    <a:pt x="1258824" y="446532"/>
                  </a:lnTo>
                </a:path>
                <a:path w="1371600" h="863600">
                  <a:moveTo>
                    <a:pt x="0" y="448818"/>
                  </a:moveTo>
                  <a:lnTo>
                    <a:pt x="1286256" y="0"/>
                  </a:lnTo>
                </a:path>
                <a:path w="1371600" h="863600">
                  <a:moveTo>
                    <a:pt x="0" y="448818"/>
                  </a:moveTo>
                  <a:lnTo>
                    <a:pt x="1371600" y="215646"/>
                  </a:lnTo>
                </a:path>
                <a:path w="1371600" h="863600">
                  <a:moveTo>
                    <a:pt x="0" y="448818"/>
                  </a:moveTo>
                  <a:lnTo>
                    <a:pt x="1173480" y="640080"/>
                  </a:lnTo>
                </a:path>
                <a:path w="1371600" h="863600">
                  <a:moveTo>
                    <a:pt x="0" y="448818"/>
                  </a:moveTo>
                  <a:lnTo>
                    <a:pt x="1323594" y="863346"/>
                  </a:lnTo>
                </a:path>
              </a:pathLst>
            </a:custGeom>
            <a:ln w="952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284475" y="5082539"/>
              <a:ext cx="3175000" cy="1397635"/>
            </a:xfrm>
            <a:custGeom>
              <a:avLst/>
              <a:gdLst/>
              <a:ahLst/>
              <a:cxnLst/>
              <a:rect l="l" t="t" r="r" b="b"/>
              <a:pathLst>
                <a:path w="3175000" h="1397635">
                  <a:moveTo>
                    <a:pt x="2434590" y="0"/>
                  </a:moveTo>
                  <a:lnTo>
                    <a:pt x="2510028" y="0"/>
                  </a:lnTo>
                </a:path>
                <a:path w="3175000" h="1397635">
                  <a:moveTo>
                    <a:pt x="2501646" y="0"/>
                  </a:moveTo>
                  <a:lnTo>
                    <a:pt x="3165348" y="249936"/>
                  </a:lnTo>
                </a:path>
                <a:path w="3175000" h="1397635">
                  <a:moveTo>
                    <a:pt x="3092958" y="256794"/>
                  </a:moveTo>
                  <a:lnTo>
                    <a:pt x="3168396" y="256794"/>
                  </a:lnTo>
                </a:path>
                <a:path w="3175000" h="1397635">
                  <a:moveTo>
                    <a:pt x="3096006" y="1397508"/>
                  </a:moveTo>
                  <a:lnTo>
                    <a:pt x="3171444" y="1397508"/>
                  </a:lnTo>
                </a:path>
                <a:path w="3175000" h="1397635">
                  <a:moveTo>
                    <a:pt x="3168396" y="256794"/>
                  </a:moveTo>
                  <a:lnTo>
                    <a:pt x="3174492" y="1394460"/>
                  </a:lnTo>
                </a:path>
                <a:path w="3175000" h="1397635">
                  <a:moveTo>
                    <a:pt x="0" y="337566"/>
                  </a:moveTo>
                  <a:lnTo>
                    <a:pt x="108966" y="15087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367026" y="5066776"/>
            <a:ext cx="95250" cy="1924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00" i="1" spc="-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093720" y="5009388"/>
            <a:ext cx="109220" cy="98425"/>
          </a:xfrm>
          <a:custGeom>
            <a:avLst/>
            <a:gdLst/>
            <a:ahLst/>
            <a:cxnLst/>
            <a:rect l="l" t="t" r="r" b="b"/>
            <a:pathLst>
              <a:path w="109219" h="98425">
                <a:moveTo>
                  <a:pt x="0" y="98298"/>
                </a:moveTo>
                <a:lnTo>
                  <a:pt x="108966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3198367" y="4880086"/>
            <a:ext cx="95250" cy="1924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00" i="1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3386328" y="5475732"/>
            <a:ext cx="483234" cy="284480"/>
          </a:xfrm>
          <a:custGeom>
            <a:avLst/>
            <a:gdLst/>
            <a:ahLst/>
            <a:cxnLst/>
            <a:rect l="l" t="t" r="r" b="b"/>
            <a:pathLst>
              <a:path w="483235" h="284479">
                <a:moveTo>
                  <a:pt x="0" y="284226"/>
                </a:moveTo>
                <a:lnTo>
                  <a:pt x="88392" y="137922"/>
                </a:lnTo>
              </a:path>
              <a:path w="483235" h="284479">
                <a:moveTo>
                  <a:pt x="377190" y="252222"/>
                </a:moveTo>
                <a:lnTo>
                  <a:pt x="483108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3452876" y="5303758"/>
            <a:ext cx="490855" cy="32829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07670">
              <a:lnSpc>
                <a:spcPts val="1195"/>
              </a:lnSpc>
              <a:spcBef>
                <a:spcPts val="90"/>
              </a:spcBef>
            </a:pPr>
            <a:r>
              <a:rPr sz="1100" i="1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95"/>
              </a:lnSpc>
            </a:pPr>
            <a:r>
              <a:rPr sz="1100" i="1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178046" y="5924550"/>
            <a:ext cx="106045" cy="252729"/>
          </a:xfrm>
          <a:custGeom>
            <a:avLst/>
            <a:gdLst/>
            <a:ahLst/>
            <a:cxnLst/>
            <a:rect l="l" t="t" r="r" b="b"/>
            <a:pathLst>
              <a:path w="106045" h="252729">
                <a:moveTo>
                  <a:pt x="0" y="252222"/>
                </a:moveTo>
                <a:lnTo>
                  <a:pt x="105918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4089146" y="6096225"/>
            <a:ext cx="95250" cy="1924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00" i="1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4655058" y="4975859"/>
            <a:ext cx="131445" cy="132080"/>
          </a:xfrm>
          <a:custGeom>
            <a:avLst/>
            <a:gdLst/>
            <a:ahLst/>
            <a:cxnLst/>
            <a:rect l="l" t="t" r="r" b="b"/>
            <a:pathLst>
              <a:path w="131445" h="132079">
                <a:moveTo>
                  <a:pt x="131064" y="131826"/>
                </a:moveTo>
                <a:lnTo>
                  <a:pt x="0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4554728" y="4853416"/>
            <a:ext cx="95250" cy="1924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00" i="1" spc="-5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107685" y="5141214"/>
            <a:ext cx="88900" cy="170180"/>
          </a:xfrm>
          <a:custGeom>
            <a:avLst/>
            <a:gdLst/>
            <a:ahLst/>
            <a:cxnLst/>
            <a:rect l="l" t="t" r="r" b="b"/>
            <a:pathLst>
              <a:path w="88900" h="170179">
                <a:moveTo>
                  <a:pt x="88392" y="0"/>
                </a:moveTo>
                <a:lnTo>
                  <a:pt x="0" y="169926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5183378" y="4999720"/>
            <a:ext cx="95250" cy="1924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00" i="1" spc="-5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07382" y="6859778"/>
            <a:ext cx="5786755" cy="258762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616585" marR="610870" algn="ctr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3.13.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зйомки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лауеграми: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джерело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поліхроматичного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рентгенівського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випромінювання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(рентгенівська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трубка),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коліматор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(свинцевий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екран),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095"/>
              </a:lnSpc>
            </a:pP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падаючий пучок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рентгенівських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променів,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монокристалічний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зразок,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промені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після дифракції,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фотопластинка,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дифракційні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максимуми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(рефлекси)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тривалій </a:t>
            </a:r>
            <a:r>
              <a:rPr sz="1200" spc="-5" dirty="0">
                <a:latin typeface="Times New Roman"/>
                <a:cs typeface="Times New Roman"/>
              </a:rPr>
              <a:t>витримці протягом </a:t>
            </a:r>
            <a:r>
              <a:rPr sz="1200" dirty="0">
                <a:latin typeface="Times New Roman"/>
                <a:cs typeface="Times New Roman"/>
              </a:rPr>
              <a:t>декількох </a:t>
            </a:r>
            <a:r>
              <a:rPr sz="1200" spc="-5" dirty="0">
                <a:latin typeface="Times New Roman"/>
                <a:cs typeface="Times New Roman"/>
              </a:rPr>
              <a:t>годин було </a:t>
            </a:r>
            <a:r>
              <a:rPr sz="1200" dirty="0">
                <a:latin typeface="Times New Roman"/>
                <a:cs typeface="Times New Roman"/>
              </a:rPr>
              <a:t>отримано зображення </a:t>
            </a:r>
            <a:r>
              <a:rPr sz="1200" spc="-5" dirty="0">
                <a:latin typeface="Times New Roman"/>
                <a:cs typeface="Times New Roman"/>
              </a:rPr>
              <a:t>ди- </a:t>
            </a:r>
            <a:r>
              <a:rPr sz="1200" dirty="0">
                <a:latin typeface="Times New Roman"/>
                <a:cs typeface="Times New Roman"/>
              </a:rPr>
              <a:t> фракційних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максимумів.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05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світлових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променів,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довжина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хвилі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велика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порівнянні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розмірами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атомів, </a:t>
            </a:r>
            <a:r>
              <a:rPr sz="1200" dirty="0">
                <a:latin typeface="Times New Roman"/>
                <a:cs typeface="Times New Roman"/>
              </a:rPr>
              <a:t>атомні сітки </a:t>
            </a:r>
            <a:r>
              <a:rPr sz="1200" spc="-5" dirty="0">
                <a:latin typeface="Times New Roman"/>
                <a:cs typeface="Times New Roman"/>
              </a:rPr>
              <a:t>просторової </a:t>
            </a:r>
            <a:r>
              <a:rPr sz="1200" dirty="0">
                <a:latin typeface="Times New Roman"/>
                <a:cs typeface="Times New Roman"/>
              </a:rPr>
              <a:t>решітки </a:t>
            </a:r>
            <a:r>
              <a:rPr sz="1200" spc="-5" dirty="0">
                <a:latin typeface="Times New Roman"/>
                <a:cs typeface="Times New Roman"/>
              </a:rPr>
              <a:t>грають </a:t>
            </a:r>
            <a:r>
              <a:rPr sz="1200" dirty="0">
                <a:latin typeface="Times New Roman"/>
                <a:cs typeface="Times New Roman"/>
              </a:rPr>
              <a:t>роль </a:t>
            </a:r>
            <a:r>
              <a:rPr sz="1200" spc="-5" dirty="0">
                <a:latin typeface="Times New Roman"/>
                <a:cs typeface="Times New Roman"/>
              </a:rPr>
              <a:t>практично суцільних поверхонь,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світлові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промені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повністю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відбиваються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Рентгенівські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промені </a:t>
            </a:r>
            <a:r>
              <a:rPr sz="1200" spc="-5" dirty="0">
                <a:latin typeface="Times New Roman"/>
                <a:cs typeface="Times New Roman"/>
              </a:rPr>
              <a:t>(мають </a:t>
            </a:r>
            <a:r>
              <a:rPr sz="1200" dirty="0">
                <a:latin typeface="Times New Roman"/>
                <a:cs typeface="Times New Roman"/>
              </a:rPr>
              <a:t>набагато більш </a:t>
            </a:r>
            <a:r>
              <a:rPr sz="1200" spc="-5" dirty="0">
                <a:latin typeface="Times New Roman"/>
                <a:cs typeface="Times New Roman"/>
              </a:rPr>
              <a:t>коротку довжину хвилі), йдучи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одному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ж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прямку, </a:t>
            </a:r>
            <a:r>
              <a:rPr sz="1200" spc="-5" dirty="0">
                <a:latin typeface="Times New Roman"/>
                <a:cs typeface="Times New Roman"/>
              </a:rPr>
              <a:t>відбиваються від чисельних </a:t>
            </a:r>
            <a:r>
              <a:rPr sz="1200" dirty="0">
                <a:latin typeface="Times New Roman"/>
                <a:cs typeface="Times New Roman"/>
              </a:rPr>
              <a:t>атомних </a:t>
            </a:r>
            <a:r>
              <a:rPr sz="1200" spc="-5" dirty="0">
                <a:latin typeface="Times New Roman"/>
                <a:cs typeface="Times New Roman"/>
              </a:rPr>
              <a:t>сіток,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розташовані на певних відста-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нях </a:t>
            </a:r>
            <a:r>
              <a:rPr sz="1200" dirty="0">
                <a:latin typeface="Times New Roman"/>
                <a:cs typeface="Times New Roman"/>
              </a:rPr>
              <a:t>одна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одної, </a:t>
            </a:r>
            <a:r>
              <a:rPr sz="1200" spc="-5" dirty="0">
                <a:latin typeface="Times New Roman"/>
                <a:cs typeface="Times New Roman"/>
              </a:rPr>
              <a:t>та інтерферують, то </a:t>
            </a:r>
            <a:r>
              <a:rPr sz="1200" dirty="0">
                <a:latin typeface="Times New Roman"/>
                <a:cs typeface="Times New Roman"/>
              </a:rPr>
              <a:t>послаблюючи,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dirty="0">
                <a:latin typeface="Times New Roman"/>
                <a:cs typeface="Times New Roman"/>
              </a:rPr>
              <a:t>посилюючи один </a:t>
            </a:r>
            <a:r>
              <a:rPr sz="1200" spc="-5" dirty="0">
                <a:latin typeface="Times New Roman"/>
                <a:cs typeface="Times New Roman"/>
              </a:rPr>
              <a:t>одного. На </a:t>
            </a:r>
            <a:r>
              <a:rPr sz="1200" dirty="0">
                <a:latin typeface="Times New Roman"/>
                <a:cs typeface="Times New Roman"/>
              </a:rPr>
              <a:t> фотографічній </a:t>
            </a:r>
            <a:r>
              <a:rPr sz="1200" spc="-5" dirty="0">
                <a:latin typeface="Times New Roman"/>
                <a:cs typeface="Times New Roman"/>
              </a:rPr>
              <a:t>пластинці, </a:t>
            </a:r>
            <a:r>
              <a:rPr sz="1200" dirty="0">
                <a:latin typeface="Times New Roman"/>
                <a:cs typeface="Times New Roman"/>
              </a:rPr>
              <a:t>поставленій </a:t>
            </a:r>
            <a:r>
              <a:rPr sz="1200" spc="-5" dirty="0">
                <a:latin typeface="Times New Roman"/>
                <a:cs typeface="Times New Roman"/>
              </a:rPr>
              <a:t>на їхньому шляху, посилені </a:t>
            </a:r>
            <a:r>
              <a:rPr sz="1200" dirty="0">
                <a:latin typeface="Times New Roman"/>
                <a:cs typeface="Times New Roman"/>
              </a:rPr>
              <a:t>промені </a:t>
            </a:r>
            <a:r>
              <a:rPr sz="1200" spc="-5" dirty="0">
                <a:latin typeface="Times New Roman"/>
                <a:cs typeface="Times New Roman"/>
              </a:rPr>
              <a:t>дадуть при </a:t>
            </a:r>
            <a:r>
              <a:rPr sz="1200" dirty="0">
                <a:latin typeface="Times New Roman"/>
                <a:cs typeface="Times New Roman"/>
              </a:rPr>
              <a:t> тривалій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експозиції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чорні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плями,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розташовані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закономірно,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тісному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зв’язку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вну-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09" y="516889"/>
            <a:ext cx="5786755" cy="2374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трішньою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будовою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кристала,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атомною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сіткою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особливостями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шованих </a:t>
            </a:r>
            <a:r>
              <a:rPr sz="1200" dirty="0">
                <a:latin typeface="Times New Roman"/>
                <a:cs typeface="Times New Roman"/>
              </a:rPr>
              <a:t>в ній </a:t>
            </a:r>
            <a:r>
              <a:rPr sz="1200" spc="-5" dirty="0">
                <a:latin typeface="Times New Roman"/>
                <a:cs typeface="Times New Roman"/>
              </a:rPr>
              <a:t>окремих атомів.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взяти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пластинку,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вирізану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певному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кристалографічному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напрям-</a:t>
            </a:r>
            <a:endParaRPr sz="1200">
              <a:latin typeface="Times New Roman"/>
              <a:cs typeface="Times New Roman"/>
            </a:endParaRPr>
          </a:p>
          <a:p>
            <a:pPr marL="12700" marR="5715">
              <a:lnSpc>
                <a:spcPts val="1300"/>
              </a:lnSpc>
              <a:spcBef>
                <a:spcPts val="90"/>
              </a:spcBef>
            </a:pPr>
            <a:r>
              <a:rPr sz="1200" dirty="0">
                <a:latin typeface="Times New Roman"/>
                <a:cs typeface="Times New Roman"/>
              </a:rPr>
              <a:t>ку,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провести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нею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таке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саме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рентгенограмі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буде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видно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візеру-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нок, відповідний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симетрії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будови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кристала.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Щільнішим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атомним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сіткам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відповідають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найбільш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темні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плями.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саджені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200"/>
              </a:lnSpc>
              <a:spcBef>
                <a:spcPts val="75"/>
              </a:spcBef>
            </a:pPr>
            <a:r>
              <a:rPr sz="1200" dirty="0">
                <a:latin typeface="Times New Roman"/>
                <a:cs typeface="Times New Roman"/>
              </a:rPr>
              <a:t>атомами </a:t>
            </a:r>
            <a:r>
              <a:rPr sz="1200" spc="-5" dirty="0">
                <a:latin typeface="Times New Roman"/>
                <a:cs typeface="Times New Roman"/>
              </a:rPr>
              <a:t>грані дають </a:t>
            </a:r>
            <a:r>
              <a:rPr sz="1200" dirty="0">
                <a:latin typeface="Times New Roman"/>
                <a:cs typeface="Times New Roman"/>
              </a:rPr>
              <a:t>слабкі </a:t>
            </a:r>
            <a:r>
              <a:rPr sz="1200" spc="-5" dirty="0">
                <a:latin typeface="Times New Roman"/>
                <a:cs typeface="Times New Roman"/>
              </a:rPr>
              <a:t>точки </a:t>
            </a:r>
            <a:r>
              <a:rPr sz="1200" dirty="0">
                <a:latin typeface="Times New Roman"/>
                <a:cs typeface="Times New Roman"/>
              </a:rPr>
              <a:t>або майже </a:t>
            </a:r>
            <a:r>
              <a:rPr sz="1200" spc="-5" dirty="0">
                <a:latin typeface="Times New Roman"/>
                <a:cs typeface="Times New Roman"/>
              </a:rPr>
              <a:t>не дають їх. Центральна </a:t>
            </a:r>
            <a:r>
              <a:rPr sz="1200" dirty="0">
                <a:latin typeface="Times New Roman"/>
                <a:cs typeface="Times New Roman"/>
              </a:rPr>
              <a:t>пляма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такій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рентгенограмі </a:t>
            </a:r>
            <a:r>
              <a:rPr sz="1200" spc="-15" dirty="0">
                <a:latin typeface="Times New Roman"/>
                <a:cs typeface="Times New Roman"/>
              </a:rPr>
              <a:t>виходить через </a:t>
            </a:r>
            <a:r>
              <a:rPr sz="1200" spc="-10" dirty="0">
                <a:latin typeface="Times New Roman"/>
                <a:cs typeface="Times New Roman"/>
              </a:rPr>
              <a:t>дію </a:t>
            </a:r>
            <a:r>
              <a:rPr sz="1200" spc="-15" dirty="0">
                <a:latin typeface="Times New Roman"/>
                <a:cs typeface="Times New Roman"/>
              </a:rPr>
              <a:t>рентгенівських </a:t>
            </a:r>
            <a:r>
              <a:rPr sz="1200" spc="-10" dirty="0">
                <a:latin typeface="Times New Roman"/>
                <a:cs typeface="Times New Roman"/>
              </a:rPr>
              <a:t>променів, які </a:t>
            </a:r>
            <a:r>
              <a:rPr sz="1200" spc="-15" dirty="0">
                <a:latin typeface="Times New Roman"/>
                <a:cs typeface="Times New Roman"/>
              </a:rPr>
              <a:t>пройшли через пластин-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прямим </a:t>
            </a:r>
            <a:r>
              <a:rPr sz="1200" dirty="0">
                <a:latin typeface="Times New Roman"/>
                <a:cs typeface="Times New Roman"/>
              </a:rPr>
              <a:t>шляхом;</a:t>
            </a:r>
            <a:r>
              <a:rPr sz="1200" spc="-5" dirty="0">
                <a:latin typeface="Times New Roman"/>
                <a:cs typeface="Times New Roman"/>
              </a:rPr>
              <a:t> інші</a:t>
            </a:r>
            <a:r>
              <a:rPr sz="1200" dirty="0">
                <a:latin typeface="Times New Roman"/>
                <a:cs typeface="Times New Roman"/>
              </a:rPr>
              <a:t> плями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 </a:t>
            </a:r>
            <a:r>
              <a:rPr sz="1200" dirty="0">
                <a:latin typeface="Times New Roman"/>
                <a:cs typeface="Times New Roman"/>
              </a:rPr>
              <a:t>промені, </a:t>
            </a:r>
            <a:r>
              <a:rPr sz="1200" spc="-5" dirty="0">
                <a:latin typeface="Times New Roman"/>
                <a:cs typeface="Times New Roman"/>
              </a:rPr>
              <a:t>відбиті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атомних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сіток.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</a:pPr>
            <a:r>
              <a:rPr sz="1200" spc="-5" dirty="0">
                <a:latin typeface="Times New Roman"/>
                <a:cs typeface="Times New Roman"/>
              </a:rPr>
              <a:t>На рис. </a:t>
            </a:r>
            <a:r>
              <a:rPr sz="1200" dirty="0">
                <a:latin typeface="Times New Roman"/>
                <a:cs typeface="Times New Roman"/>
              </a:rPr>
              <a:t>3.14 зображено рентгенфотографію </a:t>
            </a:r>
            <a:r>
              <a:rPr sz="1200" spc="-5" dirty="0">
                <a:latin typeface="Times New Roman"/>
                <a:cs typeface="Times New Roman"/>
              </a:rPr>
              <a:t>кристалу кам’яної солі </a:t>
            </a:r>
            <a:r>
              <a:rPr sz="1200" dirty="0">
                <a:latin typeface="Times New Roman"/>
                <a:cs typeface="Times New Roman"/>
              </a:rPr>
              <a:t>(NaCl), з </a:t>
            </a:r>
            <a:r>
              <a:rPr sz="1200" spc="-5" dirty="0">
                <a:latin typeface="Times New Roman"/>
                <a:cs typeface="Times New Roman"/>
              </a:rPr>
              <a:t>якого </a:t>
            </a:r>
            <a:r>
              <a:rPr sz="1200" dirty="0">
                <a:latin typeface="Times New Roman"/>
                <a:cs typeface="Times New Roman"/>
              </a:rPr>
              <a:t> була </a:t>
            </a:r>
            <a:r>
              <a:rPr sz="1200" spc="-5" dirty="0">
                <a:latin typeface="Times New Roman"/>
                <a:cs typeface="Times New Roman"/>
              </a:rPr>
              <a:t>вирізана (паралельно </a:t>
            </a:r>
            <a:r>
              <a:rPr sz="1200" dirty="0">
                <a:latin typeface="Times New Roman"/>
                <a:cs typeface="Times New Roman"/>
              </a:rPr>
              <a:t>грані </a:t>
            </a:r>
            <a:r>
              <a:rPr sz="1200" spc="-5" dirty="0">
                <a:latin typeface="Times New Roman"/>
                <a:cs typeface="Times New Roman"/>
              </a:rPr>
              <a:t>куба) пластинка завтовшки </a:t>
            </a:r>
            <a:r>
              <a:rPr sz="1200" dirty="0">
                <a:latin typeface="Times New Roman"/>
                <a:cs typeface="Times New Roman"/>
              </a:rPr>
              <a:t>близько 3 мм. В середині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бачимо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пляму</a:t>
            </a:r>
            <a:r>
              <a:rPr sz="1200" dirty="0">
                <a:latin typeface="Times New Roman"/>
                <a:cs typeface="Times New Roman"/>
              </a:rPr>
              <a:t> – слід</a:t>
            </a:r>
            <a:r>
              <a:rPr sz="1200" spc="-5" dirty="0">
                <a:latin typeface="Times New Roman"/>
                <a:cs typeface="Times New Roman"/>
              </a:rPr>
              <a:t> центрального</a:t>
            </a:r>
            <a:r>
              <a:rPr sz="1200" dirty="0">
                <a:latin typeface="Times New Roman"/>
                <a:cs typeface="Times New Roman"/>
              </a:rPr>
              <a:t> пучка</a:t>
            </a:r>
            <a:r>
              <a:rPr sz="1200" spc="-5" dirty="0">
                <a:latin typeface="Times New Roman"/>
                <a:cs typeface="Times New Roman"/>
              </a:rPr>
              <a:t> променів.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1" y="9074910"/>
            <a:ext cx="5787390" cy="90741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indent="287655" algn="just">
              <a:lnSpc>
                <a:spcPct val="90200"/>
              </a:lnSpc>
              <a:spcBef>
                <a:spcPts val="240"/>
              </a:spcBef>
            </a:pPr>
            <a:r>
              <a:rPr sz="1200" spc="-5" dirty="0">
                <a:latin typeface="Times New Roman"/>
                <a:cs typeface="Times New Roman"/>
              </a:rPr>
              <a:t>Цей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особливо важливий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вирішення </a:t>
            </a:r>
            <a:r>
              <a:rPr sz="1200" dirty="0">
                <a:latin typeface="Times New Roman"/>
                <a:cs typeface="Times New Roman"/>
              </a:rPr>
              <a:t>різних технічних </a:t>
            </a:r>
            <a:r>
              <a:rPr sz="1200" spc="-5" dirty="0">
                <a:latin typeface="Times New Roman"/>
                <a:cs typeface="Times New Roman"/>
              </a:rPr>
              <a:t>завдань. Напри-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клад, він </a:t>
            </a:r>
            <a:r>
              <a:rPr sz="1200" dirty="0">
                <a:latin typeface="Times New Roman"/>
                <a:cs typeface="Times New Roman"/>
              </a:rPr>
              <a:t>дозволяє </a:t>
            </a:r>
            <a:r>
              <a:rPr sz="1200" spc="-5" dirty="0">
                <a:latin typeface="Times New Roman"/>
                <a:cs typeface="Times New Roman"/>
              </a:rPr>
              <a:t>досліджувати структурні зміни,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виникають </a:t>
            </a:r>
            <a:r>
              <a:rPr sz="1200" dirty="0">
                <a:latin typeface="Times New Roman"/>
                <a:cs typeface="Times New Roman"/>
              </a:rPr>
              <a:t>при різних обробках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разі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дослідження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деформованих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53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89247" y="2957324"/>
            <a:ext cx="1596390" cy="1520187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2759836" y="4373752"/>
            <a:ext cx="78105" cy="78105"/>
            <a:chOff x="2759836" y="4373752"/>
            <a:chExt cx="78105" cy="78105"/>
          </a:xfrm>
        </p:grpSpPr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63011" y="4377689"/>
              <a:ext cx="71628" cy="7086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59836" y="4373752"/>
              <a:ext cx="77978" cy="77978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2461133" y="3096640"/>
            <a:ext cx="1257300" cy="1167765"/>
            <a:chOff x="2461133" y="3096640"/>
            <a:chExt cx="1257300" cy="1167765"/>
          </a:xfrm>
        </p:grpSpPr>
        <p:sp>
          <p:nvSpPr>
            <p:cNvPr id="11" name="object 11"/>
            <p:cNvSpPr/>
            <p:nvPr/>
          </p:nvSpPr>
          <p:spPr>
            <a:xfrm>
              <a:off x="2518410" y="3150107"/>
              <a:ext cx="1142365" cy="1058545"/>
            </a:xfrm>
            <a:custGeom>
              <a:avLst/>
              <a:gdLst/>
              <a:ahLst/>
              <a:cxnLst/>
              <a:rect l="l" t="t" r="r" b="b"/>
              <a:pathLst>
                <a:path w="1142364" h="1058545">
                  <a:moveTo>
                    <a:pt x="0" y="247650"/>
                  </a:moveTo>
                  <a:lnTo>
                    <a:pt x="802386" y="247650"/>
                  </a:lnTo>
                </a:path>
                <a:path w="1142364" h="1058545">
                  <a:moveTo>
                    <a:pt x="173736" y="123444"/>
                  </a:moveTo>
                  <a:lnTo>
                    <a:pt x="976884" y="123444"/>
                  </a:lnTo>
                </a:path>
                <a:path w="1142364" h="1058545">
                  <a:moveTo>
                    <a:pt x="339852" y="0"/>
                  </a:moveTo>
                  <a:lnTo>
                    <a:pt x="1142238" y="0"/>
                  </a:lnTo>
                </a:path>
                <a:path w="1142364" h="1058545">
                  <a:moveTo>
                    <a:pt x="0" y="247650"/>
                  </a:moveTo>
                  <a:lnTo>
                    <a:pt x="339852" y="0"/>
                  </a:lnTo>
                </a:path>
                <a:path w="1142364" h="1058545">
                  <a:moveTo>
                    <a:pt x="802386" y="247650"/>
                  </a:moveTo>
                  <a:lnTo>
                    <a:pt x="1142238" y="0"/>
                  </a:lnTo>
                </a:path>
                <a:path w="1142364" h="1058545">
                  <a:moveTo>
                    <a:pt x="400812" y="247650"/>
                  </a:moveTo>
                  <a:lnTo>
                    <a:pt x="741426" y="0"/>
                  </a:lnTo>
                </a:path>
                <a:path w="1142364" h="1058545">
                  <a:moveTo>
                    <a:pt x="0" y="656844"/>
                  </a:moveTo>
                  <a:lnTo>
                    <a:pt x="802386" y="656844"/>
                  </a:lnTo>
                </a:path>
                <a:path w="1142364" h="1058545">
                  <a:moveTo>
                    <a:pt x="173736" y="532638"/>
                  </a:moveTo>
                  <a:lnTo>
                    <a:pt x="976884" y="532638"/>
                  </a:lnTo>
                </a:path>
                <a:path w="1142364" h="1058545">
                  <a:moveTo>
                    <a:pt x="339852" y="409194"/>
                  </a:moveTo>
                  <a:lnTo>
                    <a:pt x="1142238" y="409194"/>
                  </a:lnTo>
                </a:path>
                <a:path w="1142364" h="1058545">
                  <a:moveTo>
                    <a:pt x="0" y="656844"/>
                  </a:moveTo>
                  <a:lnTo>
                    <a:pt x="339852" y="409194"/>
                  </a:lnTo>
                </a:path>
                <a:path w="1142364" h="1058545">
                  <a:moveTo>
                    <a:pt x="802386" y="656844"/>
                  </a:moveTo>
                  <a:lnTo>
                    <a:pt x="1142238" y="409194"/>
                  </a:lnTo>
                </a:path>
                <a:path w="1142364" h="1058545">
                  <a:moveTo>
                    <a:pt x="400812" y="656844"/>
                  </a:moveTo>
                  <a:lnTo>
                    <a:pt x="741426" y="409194"/>
                  </a:lnTo>
                </a:path>
                <a:path w="1142364" h="1058545">
                  <a:moveTo>
                    <a:pt x="0" y="1058418"/>
                  </a:moveTo>
                  <a:lnTo>
                    <a:pt x="802386" y="1058418"/>
                  </a:lnTo>
                </a:path>
                <a:path w="1142364" h="1058545">
                  <a:moveTo>
                    <a:pt x="173736" y="934212"/>
                  </a:moveTo>
                  <a:lnTo>
                    <a:pt x="976884" y="934212"/>
                  </a:lnTo>
                </a:path>
                <a:path w="1142364" h="1058545">
                  <a:moveTo>
                    <a:pt x="339852" y="810006"/>
                  </a:moveTo>
                  <a:lnTo>
                    <a:pt x="1142238" y="810006"/>
                  </a:lnTo>
                </a:path>
                <a:path w="1142364" h="1058545">
                  <a:moveTo>
                    <a:pt x="0" y="1058418"/>
                  </a:moveTo>
                  <a:lnTo>
                    <a:pt x="339852" y="810006"/>
                  </a:lnTo>
                </a:path>
                <a:path w="1142364" h="1058545">
                  <a:moveTo>
                    <a:pt x="802386" y="1058418"/>
                  </a:moveTo>
                  <a:lnTo>
                    <a:pt x="1142238" y="810006"/>
                  </a:lnTo>
                </a:path>
                <a:path w="1142364" h="1058545">
                  <a:moveTo>
                    <a:pt x="400812" y="1058418"/>
                  </a:moveTo>
                  <a:lnTo>
                    <a:pt x="741426" y="810006"/>
                  </a:lnTo>
                </a:path>
                <a:path w="1142364" h="1058545">
                  <a:moveTo>
                    <a:pt x="0" y="1058418"/>
                  </a:moveTo>
                  <a:lnTo>
                    <a:pt x="0" y="247650"/>
                  </a:lnTo>
                </a:path>
                <a:path w="1142364" h="1058545">
                  <a:moveTo>
                    <a:pt x="182880" y="929640"/>
                  </a:moveTo>
                  <a:lnTo>
                    <a:pt x="182880" y="118872"/>
                  </a:lnTo>
                </a:path>
                <a:path w="1142364" h="1058545">
                  <a:moveTo>
                    <a:pt x="339852" y="810006"/>
                  </a:moveTo>
                  <a:lnTo>
                    <a:pt x="339852" y="0"/>
                  </a:lnTo>
                </a:path>
                <a:path w="1142364" h="1058545">
                  <a:moveTo>
                    <a:pt x="802386" y="1058418"/>
                  </a:moveTo>
                  <a:lnTo>
                    <a:pt x="802386" y="247650"/>
                  </a:lnTo>
                </a:path>
                <a:path w="1142364" h="1058545">
                  <a:moveTo>
                    <a:pt x="985266" y="929640"/>
                  </a:moveTo>
                  <a:lnTo>
                    <a:pt x="985266" y="118872"/>
                  </a:lnTo>
                </a:path>
                <a:path w="1142364" h="1058545">
                  <a:moveTo>
                    <a:pt x="1142238" y="810006"/>
                  </a:moveTo>
                  <a:lnTo>
                    <a:pt x="1142238" y="0"/>
                  </a:lnTo>
                </a:path>
                <a:path w="1142364" h="1058545">
                  <a:moveTo>
                    <a:pt x="400812" y="1058418"/>
                  </a:moveTo>
                  <a:lnTo>
                    <a:pt x="400812" y="247650"/>
                  </a:lnTo>
                </a:path>
                <a:path w="1142364" h="1058545">
                  <a:moveTo>
                    <a:pt x="584454" y="929640"/>
                  </a:moveTo>
                  <a:lnTo>
                    <a:pt x="584454" y="118872"/>
                  </a:lnTo>
                </a:path>
                <a:path w="1142364" h="1058545">
                  <a:moveTo>
                    <a:pt x="741426" y="810006"/>
                  </a:moveTo>
                  <a:lnTo>
                    <a:pt x="74142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87930" y="4166615"/>
              <a:ext cx="71628" cy="7010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484755" y="4162678"/>
              <a:ext cx="77978" cy="7721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286506" y="4166615"/>
              <a:ext cx="71628" cy="7010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83331" y="4162678"/>
              <a:ext cx="77978" cy="77216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820924" y="3922013"/>
              <a:ext cx="71628" cy="7086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817749" y="3918076"/>
              <a:ext cx="77978" cy="7797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619500" y="3922013"/>
              <a:ext cx="71628" cy="7086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616325" y="3918076"/>
              <a:ext cx="77978" cy="77978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063240" y="4046981"/>
              <a:ext cx="70866" cy="70103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060065" y="4043044"/>
              <a:ext cx="77216" cy="7721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87930" y="3364229"/>
              <a:ext cx="71628" cy="70865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484755" y="3360292"/>
              <a:ext cx="77978" cy="77978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86506" y="3364229"/>
              <a:ext cx="71628" cy="70865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83331" y="3360292"/>
              <a:ext cx="77978" cy="77978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820924" y="3120389"/>
              <a:ext cx="71628" cy="70103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817749" y="3116452"/>
              <a:ext cx="77978" cy="77216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19500" y="3120389"/>
              <a:ext cx="71628" cy="70103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616325" y="3116452"/>
              <a:ext cx="77978" cy="7721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063240" y="3244595"/>
              <a:ext cx="70866" cy="7010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0065" y="3240658"/>
              <a:ext cx="77216" cy="77216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465576" y="3651503"/>
              <a:ext cx="70866" cy="70103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462401" y="3647566"/>
              <a:ext cx="77216" cy="77216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660904" y="3651503"/>
              <a:ext cx="71628" cy="70103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657729" y="3647566"/>
              <a:ext cx="77978" cy="77216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892552" y="3768089"/>
              <a:ext cx="70866" cy="70103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889377" y="3764152"/>
              <a:ext cx="77216" cy="77216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215640" y="3528059"/>
              <a:ext cx="70866" cy="70103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212465" y="3524122"/>
              <a:ext cx="77216" cy="77216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872740" y="4157471"/>
              <a:ext cx="104394" cy="103631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869565" y="4153534"/>
              <a:ext cx="110744" cy="11074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643378" y="4033265"/>
              <a:ext cx="104394" cy="103631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640203" y="4029328"/>
              <a:ext cx="110744" cy="110744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441192" y="4027931"/>
              <a:ext cx="104394" cy="10363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438017" y="4023994"/>
              <a:ext cx="110744" cy="11074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206496" y="3910583"/>
              <a:ext cx="104394" cy="103631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203321" y="3906646"/>
              <a:ext cx="110744" cy="11074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273552" y="3757421"/>
              <a:ext cx="104394" cy="102869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270377" y="3753484"/>
              <a:ext cx="110744" cy="109982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464308" y="3757421"/>
              <a:ext cx="103631" cy="102869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461133" y="3753484"/>
              <a:ext cx="109982" cy="109982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048000" y="3636263"/>
              <a:ext cx="104394" cy="102869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3044825" y="3632326"/>
              <a:ext cx="110744" cy="109982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611118" y="3515105"/>
              <a:ext cx="103631" cy="102869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607943" y="3511168"/>
              <a:ext cx="109982" cy="109982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878836" y="3342131"/>
              <a:ext cx="104394" cy="103631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875661" y="3338194"/>
              <a:ext cx="110744" cy="110744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638806" y="3224783"/>
              <a:ext cx="104394" cy="103631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635631" y="3220846"/>
              <a:ext cx="110744" cy="11074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3208020" y="3100577"/>
              <a:ext cx="104394" cy="102869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204845" y="3096640"/>
              <a:ext cx="110744" cy="109982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441192" y="3224783"/>
              <a:ext cx="104394" cy="10363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3438017" y="3220846"/>
              <a:ext cx="110744" cy="110744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807970" y="3515105"/>
              <a:ext cx="103631" cy="102869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804795" y="3511168"/>
              <a:ext cx="109982" cy="109982"/>
            </a:xfrm>
            <a:prstGeom prst="rect">
              <a:avLst/>
            </a:prstGeom>
          </p:spPr>
        </p:pic>
      </p:grpSp>
      <p:grpSp>
        <p:nvGrpSpPr>
          <p:cNvPr id="66" name="object 66"/>
          <p:cNvGrpSpPr/>
          <p:nvPr/>
        </p:nvGrpSpPr>
        <p:grpSpPr>
          <a:xfrm>
            <a:off x="3130930" y="4340986"/>
            <a:ext cx="111125" cy="111125"/>
            <a:chOff x="3130930" y="4340986"/>
            <a:chExt cx="111125" cy="111125"/>
          </a:xfrm>
        </p:grpSpPr>
        <p:pic>
          <p:nvPicPr>
            <p:cNvPr id="67" name="object 6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134105" y="4344924"/>
              <a:ext cx="104394" cy="103631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130930" y="4340986"/>
              <a:ext cx="110744" cy="110744"/>
            </a:xfrm>
            <a:prstGeom prst="rect">
              <a:avLst/>
            </a:prstGeom>
          </p:spPr>
        </p:pic>
      </p:grpSp>
      <p:sp>
        <p:nvSpPr>
          <p:cNvPr id="69" name="object 69"/>
          <p:cNvSpPr txBox="1"/>
          <p:nvPr/>
        </p:nvSpPr>
        <p:spPr>
          <a:xfrm>
            <a:off x="1067816" y="4214421"/>
            <a:ext cx="5787390" cy="2418715"/>
          </a:xfrm>
          <a:prstGeom prst="rect">
            <a:avLst/>
          </a:prstGeom>
        </p:spPr>
        <p:txBody>
          <a:bodyPr vert="horz" wrap="square" lIns="0" tIns="92710" rIns="0" bIns="0" rtlCol="0">
            <a:spAutoFit/>
          </a:bodyPr>
          <a:lstStyle/>
          <a:p>
            <a:pPr marL="1779905">
              <a:lnSpc>
                <a:spcPct val="100000"/>
              </a:lnSpc>
              <a:spcBef>
                <a:spcPts val="730"/>
              </a:spcBef>
              <a:tabLst>
                <a:tab pos="2197100" algn="l"/>
              </a:tabLst>
            </a:pPr>
            <a:r>
              <a:rPr sz="1100" spc="-5" dirty="0">
                <a:latin typeface="Times New Roman"/>
                <a:cs typeface="Times New Roman"/>
              </a:rPr>
              <a:t>Na	</a:t>
            </a:r>
            <a:r>
              <a:rPr sz="1100" dirty="0">
                <a:latin typeface="Times New Roman"/>
                <a:cs typeface="Times New Roman"/>
              </a:rPr>
              <a:t>Cl</a:t>
            </a:r>
            <a:endParaRPr sz="1100">
              <a:latin typeface="Times New Roman"/>
              <a:cs typeface="Times New Roman"/>
            </a:endParaRPr>
          </a:p>
          <a:p>
            <a:pPr marR="262255" algn="ctr">
              <a:lnSpc>
                <a:spcPct val="100000"/>
              </a:lnSpc>
              <a:spcBef>
                <a:spcPts val="585"/>
              </a:spcBef>
              <a:tabLst>
                <a:tab pos="170878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3.14.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кристалічної решітки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NaCl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дифракційна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картина 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монокристала NaCl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Розташування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дрібних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плям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симетричним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вказує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існування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осі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симетрії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4-го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порядку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чотирьох площин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симетрії.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spc="-15" dirty="0">
                <a:latin typeface="Times New Roman"/>
                <a:cs typeface="Times New Roman"/>
              </a:rPr>
              <a:t>Наразі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для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дослідження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структури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кристалічних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тіл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користуються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різними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метода-</a:t>
            </a:r>
            <a:endParaRPr sz="1200">
              <a:latin typeface="Times New Roman"/>
              <a:cs typeface="Times New Roman"/>
            </a:endParaRPr>
          </a:p>
          <a:p>
            <a:pPr marL="12700" marR="6350" algn="r">
              <a:lnSpc>
                <a:spcPct val="90200"/>
              </a:lnSpc>
              <a:spcBef>
                <a:spcPts val="70"/>
              </a:spcBef>
            </a:pPr>
            <a:r>
              <a:rPr sz="1200" spc="-10" dirty="0">
                <a:latin typeface="Times New Roman"/>
                <a:cs typeface="Times New Roman"/>
              </a:rPr>
              <a:t>ми.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Суттєвою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особливістю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методу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Лауе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застосування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тільки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великих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кристалів,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точно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орієнтованих по </a:t>
            </a:r>
            <a:r>
              <a:rPr sz="1200" spc="-15" dirty="0">
                <a:latin typeface="Times New Roman"/>
                <a:cs typeface="Times New Roman"/>
              </a:rPr>
              <a:t>відношенню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пучка рентгенівських променів,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15" dirty="0">
                <a:latin typeface="Times New Roman"/>
                <a:cs typeface="Times New Roman"/>
              </a:rPr>
              <a:t>проходять крізь </a:t>
            </a:r>
            <a:r>
              <a:rPr sz="1200" spc="-10" dirty="0">
                <a:latin typeface="Times New Roman"/>
                <a:cs typeface="Times New Roman"/>
              </a:rPr>
              <a:t>них. 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неможливості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користуватися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великими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кристалами,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зазвичай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застосовується</a:t>
            </a:r>
            <a:endParaRPr sz="1200">
              <a:latin typeface="Times New Roman"/>
              <a:cs typeface="Times New Roman"/>
            </a:endParaRPr>
          </a:p>
          <a:p>
            <a:pPr marL="12700" marR="5715">
              <a:lnSpc>
                <a:spcPts val="13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«</a:t>
            </a:r>
            <a:r>
              <a:rPr sz="1200" i="1" dirty="0">
                <a:latin typeface="Times New Roman"/>
                <a:cs typeface="Times New Roman"/>
              </a:rPr>
              <a:t>метод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порошків</a:t>
            </a:r>
            <a:r>
              <a:rPr sz="1200" spc="-5" dirty="0">
                <a:latin typeface="Times New Roman"/>
                <a:cs typeface="Times New Roman"/>
              </a:rPr>
              <a:t>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метод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Дебая – </a:t>
            </a:r>
            <a:r>
              <a:rPr sz="1200" i="1" spc="-5" dirty="0">
                <a:latin typeface="Times New Roman"/>
                <a:cs typeface="Times New Roman"/>
              </a:rPr>
              <a:t>Шерера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(названий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честь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фізиків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П. </a:t>
            </a:r>
            <a:r>
              <a:rPr sz="1200" dirty="0">
                <a:latin typeface="Times New Roman"/>
                <a:cs typeface="Times New Roman"/>
              </a:rPr>
              <a:t>Дебая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П.</a:t>
            </a:r>
            <a:r>
              <a:rPr sz="1200" dirty="0">
                <a:latin typeface="Times New Roman"/>
                <a:cs typeface="Times New Roman"/>
              </a:rPr>
              <a:t> Шеррера).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0" name="object 70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819655" y="6698742"/>
            <a:ext cx="1331976" cy="1888235"/>
          </a:xfrm>
          <a:prstGeom prst="rect">
            <a:avLst/>
          </a:prstGeom>
        </p:spPr>
      </p:pic>
      <p:pic>
        <p:nvPicPr>
          <p:cNvPr id="71" name="object 71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4738878" y="6706361"/>
            <a:ext cx="1390650" cy="1880615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2029458" y="8639805"/>
            <a:ext cx="91186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7112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Петер Йозеф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Вільгельм</a:t>
            </a:r>
            <a:r>
              <a:rPr sz="1000" i="1" spc="-5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Дебай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203183" y="8639805"/>
            <a:ext cx="46164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55244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Пауль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Шеррер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2" y="6894070"/>
            <a:ext cx="5787390" cy="3088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1.3. </a:t>
            </a:r>
            <a:r>
              <a:rPr sz="1000" spc="-5" dirty="0">
                <a:latin typeface="Times New Roman"/>
                <a:cs typeface="Times New Roman"/>
              </a:rPr>
              <a:t>Приклади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кристалографічних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площин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кристалографічних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напрямків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Отримані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значення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простих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цілих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чисел,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загального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множника,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дексами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Міллера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-5" dirty="0">
                <a:latin typeface="Times New Roman"/>
                <a:cs typeface="Times New Roman"/>
              </a:rPr>
              <a:t> площини;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вказуються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круглих дужках 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1.3,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Іншими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словами,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індекс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показує,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скільки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ділить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осьову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одиницю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даній</a:t>
            </a:r>
            <a:r>
              <a:rPr sz="1200" spc="-5" dirty="0">
                <a:latin typeface="Times New Roman"/>
                <a:cs typeface="Times New Roman"/>
              </a:rPr>
              <a:t> осі.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Площині,</a:t>
            </a:r>
            <a:r>
              <a:rPr sz="1200" dirty="0">
                <a:latin typeface="Times New Roman"/>
                <a:cs typeface="Times New Roman"/>
              </a:rPr>
              <a:t> паралельні </a:t>
            </a:r>
            <a:r>
              <a:rPr sz="1200" spc="-5" dirty="0">
                <a:latin typeface="Times New Roman"/>
                <a:cs typeface="Times New Roman"/>
              </a:rPr>
              <a:t>осі,</a:t>
            </a:r>
            <a:r>
              <a:rPr sz="1200" dirty="0">
                <a:latin typeface="Times New Roman"/>
                <a:cs typeface="Times New Roman"/>
              </a:rPr>
              <a:t> мають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dirty="0">
                <a:latin typeface="Times New Roman"/>
                <a:cs typeface="Times New Roman"/>
              </a:rPr>
              <a:t> ній індекс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Орієнтація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прямої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лінії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координатами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двох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точок.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дексів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кристалографічного напрямку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необхідно:</a:t>
            </a:r>
            <a:endParaRPr sz="1200">
              <a:latin typeface="Times New Roman"/>
              <a:cs typeface="Times New Roman"/>
            </a:endParaRPr>
          </a:p>
          <a:p>
            <a:pPr marL="466090" indent="-165735">
              <a:lnSpc>
                <a:spcPts val="1315"/>
              </a:lnSpc>
              <a:buAutoNum type="arabicParenR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одну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напряму поєднати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5" dirty="0">
                <a:latin typeface="Times New Roman"/>
                <a:cs typeface="Times New Roman"/>
              </a:rPr>
              <a:t> початком координат;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  <a:spcBef>
                <a:spcPts val="70"/>
              </a:spcBef>
              <a:buAutoNum type="arabicParenR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встановити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координати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будь-якої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іншої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лежить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прямій,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одиницях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періоду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решітки;</a:t>
            </a:r>
            <a:endParaRPr sz="1200">
              <a:latin typeface="Times New Roman"/>
              <a:cs typeface="Times New Roman"/>
            </a:endParaRPr>
          </a:p>
          <a:p>
            <a:pPr marL="300355" marR="5080">
              <a:lnSpc>
                <a:spcPts val="1380"/>
              </a:lnSpc>
              <a:buAutoNum type="arabicParenR"/>
              <a:tabLst>
                <a:tab pos="461645" algn="l"/>
              </a:tabLst>
            </a:pPr>
            <a:r>
              <a:rPr sz="1200" spc="-15" dirty="0">
                <a:latin typeface="Times New Roman"/>
                <a:cs typeface="Times New Roman"/>
              </a:rPr>
              <a:t>привести визначення </a:t>
            </a:r>
            <a:r>
              <a:rPr sz="1200" spc="-10" dirty="0">
                <a:latin typeface="Times New Roman"/>
                <a:cs typeface="Times New Roman"/>
              </a:rPr>
              <a:t>цих </a:t>
            </a:r>
            <a:r>
              <a:rPr sz="1200" spc="-15" dirty="0">
                <a:latin typeface="Times New Roman"/>
                <a:cs typeface="Times New Roman"/>
              </a:rPr>
              <a:t>координат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відношення </a:t>
            </a:r>
            <a:r>
              <a:rPr sz="1200" spc="-10" dirty="0">
                <a:latin typeface="Times New Roman"/>
                <a:cs typeface="Times New Roman"/>
              </a:rPr>
              <a:t>трьох </a:t>
            </a:r>
            <a:r>
              <a:rPr sz="1200" spc="-15" dirty="0">
                <a:latin typeface="Times New Roman"/>
                <a:cs typeface="Times New Roman"/>
              </a:rPr>
              <a:t>найменших </a:t>
            </a:r>
            <a:r>
              <a:rPr sz="1200" spc="-10" dirty="0">
                <a:latin typeface="Times New Roman"/>
                <a:cs typeface="Times New Roman"/>
              </a:rPr>
              <a:t>цілих чисел.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Індекси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кристалографічних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напрямків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вказуються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квадратних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дужках,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наприклад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[111]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1.3,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9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144268" y="3485387"/>
            <a:ext cx="3608070" cy="969010"/>
            <a:chOff x="2144268" y="3485387"/>
            <a:chExt cx="3608070" cy="969010"/>
          </a:xfrm>
        </p:grpSpPr>
        <p:sp>
          <p:nvSpPr>
            <p:cNvPr id="7" name="object 7"/>
            <p:cNvSpPr/>
            <p:nvPr/>
          </p:nvSpPr>
          <p:spPr>
            <a:xfrm>
              <a:off x="2144268" y="3485387"/>
              <a:ext cx="1272540" cy="969010"/>
            </a:xfrm>
            <a:custGeom>
              <a:avLst/>
              <a:gdLst/>
              <a:ahLst/>
              <a:cxnLst/>
              <a:rect l="l" t="t" r="r" b="b"/>
              <a:pathLst>
                <a:path w="1272539" h="969010">
                  <a:moveTo>
                    <a:pt x="1272540" y="694944"/>
                  </a:moveTo>
                  <a:lnTo>
                    <a:pt x="1249273" y="690372"/>
                  </a:lnTo>
                  <a:lnTo>
                    <a:pt x="1183386" y="677418"/>
                  </a:lnTo>
                  <a:lnTo>
                    <a:pt x="1209852" y="690372"/>
                  </a:lnTo>
                  <a:lnTo>
                    <a:pt x="552450" y="690372"/>
                  </a:lnTo>
                  <a:lnTo>
                    <a:pt x="552450" y="62103"/>
                  </a:lnTo>
                  <a:lnTo>
                    <a:pt x="566166" y="88392"/>
                  </a:lnTo>
                  <a:lnTo>
                    <a:pt x="557961" y="48768"/>
                  </a:lnTo>
                  <a:lnTo>
                    <a:pt x="547878" y="0"/>
                  </a:lnTo>
                  <a:lnTo>
                    <a:pt x="530352" y="88392"/>
                  </a:lnTo>
                  <a:lnTo>
                    <a:pt x="543306" y="62484"/>
                  </a:lnTo>
                  <a:lnTo>
                    <a:pt x="543306" y="692658"/>
                  </a:lnTo>
                  <a:lnTo>
                    <a:pt x="53784" y="937044"/>
                  </a:lnTo>
                  <a:lnTo>
                    <a:pt x="71628" y="912876"/>
                  </a:lnTo>
                  <a:lnTo>
                    <a:pt x="0" y="968502"/>
                  </a:lnTo>
                  <a:lnTo>
                    <a:pt x="67830" y="950214"/>
                  </a:lnTo>
                  <a:lnTo>
                    <a:pt x="87630" y="944880"/>
                  </a:lnTo>
                  <a:lnTo>
                    <a:pt x="57912" y="944880"/>
                  </a:lnTo>
                  <a:lnTo>
                    <a:pt x="548640" y="699516"/>
                  </a:lnTo>
                  <a:lnTo>
                    <a:pt x="550926" y="699516"/>
                  </a:lnTo>
                  <a:lnTo>
                    <a:pt x="1209852" y="699516"/>
                  </a:lnTo>
                  <a:lnTo>
                    <a:pt x="1183386" y="712470"/>
                  </a:lnTo>
                  <a:lnTo>
                    <a:pt x="1249273" y="699516"/>
                  </a:lnTo>
                  <a:lnTo>
                    <a:pt x="1272540" y="694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654808" y="4142993"/>
              <a:ext cx="73914" cy="723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651468" y="4138891"/>
              <a:ext cx="80594" cy="7983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454908" y="3644645"/>
              <a:ext cx="930910" cy="740410"/>
            </a:xfrm>
            <a:custGeom>
              <a:avLst/>
              <a:gdLst/>
              <a:ahLst/>
              <a:cxnLst/>
              <a:rect l="l" t="t" r="r" b="b"/>
              <a:pathLst>
                <a:path w="930910" h="740410">
                  <a:moveTo>
                    <a:pt x="0" y="203454"/>
                  </a:moveTo>
                  <a:lnTo>
                    <a:pt x="536448" y="203454"/>
                  </a:lnTo>
                </a:path>
                <a:path w="930910" h="740410">
                  <a:moveTo>
                    <a:pt x="393954" y="0"/>
                  </a:moveTo>
                  <a:lnTo>
                    <a:pt x="930402" y="0"/>
                  </a:lnTo>
                </a:path>
                <a:path w="930910" h="740410">
                  <a:moveTo>
                    <a:pt x="0" y="203454"/>
                  </a:moveTo>
                  <a:lnTo>
                    <a:pt x="393954" y="0"/>
                  </a:lnTo>
                </a:path>
                <a:path w="930910" h="740410">
                  <a:moveTo>
                    <a:pt x="536448" y="203454"/>
                  </a:moveTo>
                  <a:lnTo>
                    <a:pt x="930402" y="0"/>
                  </a:lnTo>
                </a:path>
                <a:path w="930910" h="740410">
                  <a:moveTo>
                    <a:pt x="0" y="203454"/>
                  </a:moveTo>
                  <a:lnTo>
                    <a:pt x="0" y="739902"/>
                  </a:lnTo>
                  <a:lnTo>
                    <a:pt x="536448" y="739902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317748" y="4162805"/>
              <a:ext cx="1255395" cy="291465"/>
            </a:xfrm>
            <a:custGeom>
              <a:avLst/>
              <a:gdLst/>
              <a:ahLst/>
              <a:cxnLst/>
              <a:rect l="l" t="t" r="r" b="b"/>
              <a:pathLst>
                <a:path w="1255395" h="291464">
                  <a:moveTo>
                    <a:pt x="1255014" y="17526"/>
                  </a:moveTo>
                  <a:lnTo>
                    <a:pt x="1231950" y="12954"/>
                  </a:lnTo>
                  <a:lnTo>
                    <a:pt x="1166622" y="0"/>
                  </a:lnTo>
                  <a:lnTo>
                    <a:pt x="1192530" y="12954"/>
                  </a:lnTo>
                  <a:lnTo>
                    <a:pt x="533400" y="12954"/>
                  </a:lnTo>
                  <a:lnTo>
                    <a:pt x="531114" y="12192"/>
                  </a:lnTo>
                  <a:lnTo>
                    <a:pt x="529971" y="12954"/>
                  </a:lnTo>
                  <a:lnTo>
                    <a:pt x="528066" y="12954"/>
                  </a:lnTo>
                  <a:lnTo>
                    <a:pt x="526884" y="14719"/>
                  </a:lnTo>
                  <a:lnTo>
                    <a:pt x="53644" y="258813"/>
                  </a:lnTo>
                  <a:lnTo>
                    <a:pt x="70866" y="234696"/>
                  </a:lnTo>
                  <a:lnTo>
                    <a:pt x="0" y="291084"/>
                  </a:lnTo>
                  <a:lnTo>
                    <a:pt x="66382" y="272034"/>
                  </a:lnTo>
                  <a:lnTo>
                    <a:pt x="87630" y="265938"/>
                  </a:lnTo>
                  <a:lnTo>
                    <a:pt x="57251" y="266522"/>
                  </a:lnTo>
                  <a:lnTo>
                    <a:pt x="531152" y="22098"/>
                  </a:lnTo>
                  <a:lnTo>
                    <a:pt x="1192530" y="22098"/>
                  </a:lnTo>
                  <a:lnTo>
                    <a:pt x="1166622" y="35052"/>
                  </a:lnTo>
                  <a:lnTo>
                    <a:pt x="1231950" y="22098"/>
                  </a:lnTo>
                  <a:lnTo>
                    <a:pt x="1255014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991356" y="4180331"/>
              <a:ext cx="394335" cy="204470"/>
            </a:xfrm>
            <a:custGeom>
              <a:avLst/>
              <a:gdLst/>
              <a:ahLst/>
              <a:cxnLst/>
              <a:rect l="l" t="t" r="r" b="b"/>
              <a:pathLst>
                <a:path w="394335" h="204470">
                  <a:moveTo>
                    <a:pt x="0" y="204216"/>
                  </a:moveTo>
                  <a:lnTo>
                    <a:pt x="393954" y="0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830574" y="3485387"/>
              <a:ext cx="36195" cy="699770"/>
            </a:xfrm>
            <a:custGeom>
              <a:avLst/>
              <a:gdLst/>
              <a:ahLst/>
              <a:cxnLst/>
              <a:rect l="l" t="t" r="r" b="b"/>
              <a:pathLst>
                <a:path w="36195" h="699770">
                  <a:moveTo>
                    <a:pt x="18288" y="53340"/>
                  </a:moveTo>
                  <a:lnTo>
                    <a:pt x="13716" y="62103"/>
                  </a:lnTo>
                  <a:lnTo>
                    <a:pt x="13716" y="697230"/>
                  </a:lnTo>
                  <a:lnTo>
                    <a:pt x="15240" y="699516"/>
                  </a:lnTo>
                  <a:lnTo>
                    <a:pt x="20574" y="699516"/>
                  </a:lnTo>
                  <a:lnTo>
                    <a:pt x="22098" y="697230"/>
                  </a:lnTo>
                  <a:lnTo>
                    <a:pt x="22098" y="60960"/>
                  </a:lnTo>
                  <a:lnTo>
                    <a:pt x="18288" y="53340"/>
                  </a:lnTo>
                  <a:close/>
                </a:path>
                <a:path w="36195" h="699770">
                  <a:moveTo>
                    <a:pt x="18288" y="0"/>
                  </a:moveTo>
                  <a:lnTo>
                    <a:pt x="0" y="88392"/>
                  </a:lnTo>
                  <a:lnTo>
                    <a:pt x="13716" y="62103"/>
                  </a:lnTo>
                  <a:lnTo>
                    <a:pt x="13716" y="51054"/>
                  </a:lnTo>
                  <a:lnTo>
                    <a:pt x="15240" y="48768"/>
                  </a:lnTo>
                  <a:lnTo>
                    <a:pt x="27957" y="48768"/>
                  </a:lnTo>
                  <a:lnTo>
                    <a:pt x="18288" y="0"/>
                  </a:lnTo>
                  <a:close/>
                </a:path>
                <a:path w="36195" h="699770">
                  <a:moveTo>
                    <a:pt x="27957" y="48768"/>
                  </a:moveTo>
                  <a:lnTo>
                    <a:pt x="20574" y="48768"/>
                  </a:lnTo>
                  <a:lnTo>
                    <a:pt x="22098" y="51054"/>
                  </a:lnTo>
                  <a:lnTo>
                    <a:pt x="22098" y="60960"/>
                  </a:lnTo>
                  <a:lnTo>
                    <a:pt x="35814" y="88392"/>
                  </a:lnTo>
                  <a:lnTo>
                    <a:pt x="27957" y="48768"/>
                  </a:lnTo>
                  <a:close/>
                </a:path>
                <a:path w="36195" h="699770">
                  <a:moveTo>
                    <a:pt x="20574" y="48768"/>
                  </a:moveTo>
                  <a:lnTo>
                    <a:pt x="15240" y="48768"/>
                  </a:lnTo>
                  <a:lnTo>
                    <a:pt x="13716" y="51054"/>
                  </a:lnTo>
                  <a:lnTo>
                    <a:pt x="13716" y="62103"/>
                  </a:lnTo>
                  <a:lnTo>
                    <a:pt x="18288" y="53340"/>
                  </a:lnTo>
                  <a:lnTo>
                    <a:pt x="22098" y="53340"/>
                  </a:lnTo>
                  <a:lnTo>
                    <a:pt x="22098" y="51054"/>
                  </a:lnTo>
                  <a:lnTo>
                    <a:pt x="20574" y="48768"/>
                  </a:lnTo>
                  <a:close/>
                </a:path>
                <a:path w="36195" h="699770">
                  <a:moveTo>
                    <a:pt x="22098" y="53340"/>
                  </a:moveTo>
                  <a:lnTo>
                    <a:pt x="18288" y="53340"/>
                  </a:lnTo>
                  <a:lnTo>
                    <a:pt x="22098" y="60960"/>
                  </a:lnTo>
                  <a:lnTo>
                    <a:pt x="22098" y="53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995928" y="3644645"/>
              <a:ext cx="389890" cy="740410"/>
            </a:xfrm>
            <a:custGeom>
              <a:avLst/>
              <a:gdLst/>
              <a:ahLst/>
              <a:cxnLst/>
              <a:rect l="l" t="t" r="r" b="b"/>
              <a:pathLst>
                <a:path w="389889" h="740410">
                  <a:moveTo>
                    <a:pt x="389382" y="0"/>
                  </a:moveTo>
                  <a:lnTo>
                    <a:pt x="389382" y="535686"/>
                  </a:lnTo>
                </a:path>
                <a:path w="389889" h="740410">
                  <a:moveTo>
                    <a:pt x="0" y="203454"/>
                  </a:moveTo>
                  <a:lnTo>
                    <a:pt x="0" y="739902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91356" y="3644645"/>
              <a:ext cx="393954" cy="73990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991356" y="3644645"/>
              <a:ext cx="1572895" cy="740410"/>
            </a:xfrm>
            <a:custGeom>
              <a:avLst/>
              <a:gdLst/>
              <a:ahLst/>
              <a:cxnLst/>
              <a:rect l="l" t="t" r="r" b="b"/>
              <a:pathLst>
                <a:path w="1572895" h="740410">
                  <a:moveTo>
                    <a:pt x="0" y="203454"/>
                  </a:moveTo>
                  <a:lnTo>
                    <a:pt x="393954" y="0"/>
                  </a:lnTo>
                  <a:lnTo>
                    <a:pt x="393954" y="535686"/>
                  </a:lnTo>
                  <a:lnTo>
                    <a:pt x="4572" y="739902"/>
                  </a:lnTo>
                  <a:lnTo>
                    <a:pt x="0" y="203454"/>
                  </a:lnTo>
                  <a:close/>
                </a:path>
                <a:path w="1572895" h="740410">
                  <a:moveTo>
                    <a:pt x="642366" y="203454"/>
                  </a:moveTo>
                  <a:lnTo>
                    <a:pt x="1178814" y="203454"/>
                  </a:lnTo>
                </a:path>
                <a:path w="1572895" h="740410">
                  <a:moveTo>
                    <a:pt x="1036320" y="0"/>
                  </a:moveTo>
                  <a:lnTo>
                    <a:pt x="1572768" y="0"/>
                  </a:lnTo>
                </a:path>
                <a:path w="1572895" h="740410">
                  <a:moveTo>
                    <a:pt x="642366" y="203454"/>
                  </a:moveTo>
                  <a:lnTo>
                    <a:pt x="1036320" y="0"/>
                  </a:lnTo>
                </a:path>
                <a:path w="1572895" h="740410">
                  <a:moveTo>
                    <a:pt x="1178814" y="203454"/>
                  </a:moveTo>
                  <a:lnTo>
                    <a:pt x="1572768" y="0"/>
                  </a:lnTo>
                </a:path>
                <a:path w="1572895" h="740410">
                  <a:moveTo>
                    <a:pt x="642366" y="203454"/>
                  </a:moveTo>
                  <a:lnTo>
                    <a:pt x="642366" y="739902"/>
                  </a:lnTo>
                  <a:lnTo>
                    <a:pt x="1178814" y="739902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500372" y="4162805"/>
              <a:ext cx="1252220" cy="291465"/>
            </a:xfrm>
            <a:custGeom>
              <a:avLst/>
              <a:gdLst/>
              <a:ahLst/>
              <a:cxnLst/>
              <a:rect l="l" t="t" r="r" b="b"/>
              <a:pathLst>
                <a:path w="1252220" h="291464">
                  <a:moveTo>
                    <a:pt x="1251966" y="17526"/>
                  </a:moveTo>
                  <a:lnTo>
                    <a:pt x="1228699" y="12954"/>
                  </a:lnTo>
                  <a:lnTo>
                    <a:pt x="1162812" y="0"/>
                  </a:lnTo>
                  <a:lnTo>
                    <a:pt x="1188720" y="12954"/>
                  </a:lnTo>
                  <a:lnTo>
                    <a:pt x="529590" y="12954"/>
                  </a:lnTo>
                  <a:lnTo>
                    <a:pt x="527304" y="12192"/>
                  </a:lnTo>
                  <a:lnTo>
                    <a:pt x="526161" y="12954"/>
                  </a:lnTo>
                  <a:lnTo>
                    <a:pt x="524256" y="12954"/>
                  </a:lnTo>
                  <a:lnTo>
                    <a:pt x="523074" y="14732"/>
                  </a:lnTo>
                  <a:lnTo>
                    <a:pt x="52908" y="258762"/>
                  </a:lnTo>
                  <a:lnTo>
                    <a:pt x="70104" y="234696"/>
                  </a:lnTo>
                  <a:lnTo>
                    <a:pt x="0" y="291084"/>
                  </a:lnTo>
                  <a:lnTo>
                    <a:pt x="65798" y="272034"/>
                  </a:lnTo>
                  <a:lnTo>
                    <a:pt x="86868" y="265938"/>
                  </a:lnTo>
                  <a:lnTo>
                    <a:pt x="56438" y="266534"/>
                  </a:lnTo>
                  <a:lnTo>
                    <a:pt x="48768" y="270510"/>
                  </a:lnTo>
                  <a:lnTo>
                    <a:pt x="56095" y="266700"/>
                  </a:lnTo>
                  <a:lnTo>
                    <a:pt x="56438" y="266534"/>
                  </a:lnTo>
                  <a:lnTo>
                    <a:pt x="527354" y="22098"/>
                  </a:lnTo>
                  <a:lnTo>
                    <a:pt x="1188720" y="22098"/>
                  </a:lnTo>
                  <a:lnTo>
                    <a:pt x="1162812" y="35052"/>
                  </a:lnTo>
                  <a:lnTo>
                    <a:pt x="1228699" y="22098"/>
                  </a:lnTo>
                  <a:lnTo>
                    <a:pt x="1251966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170170" y="4180331"/>
              <a:ext cx="394335" cy="204470"/>
            </a:xfrm>
            <a:custGeom>
              <a:avLst/>
              <a:gdLst/>
              <a:ahLst/>
              <a:cxnLst/>
              <a:rect l="l" t="t" r="r" b="b"/>
              <a:pathLst>
                <a:path w="394335" h="204470">
                  <a:moveTo>
                    <a:pt x="0" y="204216"/>
                  </a:moveTo>
                  <a:lnTo>
                    <a:pt x="393954" y="0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009388" y="3485387"/>
              <a:ext cx="36195" cy="699770"/>
            </a:xfrm>
            <a:custGeom>
              <a:avLst/>
              <a:gdLst/>
              <a:ahLst/>
              <a:cxnLst/>
              <a:rect l="l" t="t" r="r" b="b"/>
              <a:pathLst>
                <a:path w="36195" h="699770">
                  <a:moveTo>
                    <a:pt x="18288" y="53340"/>
                  </a:moveTo>
                  <a:lnTo>
                    <a:pt x="13716" y="62103"/>
                  </a:lnTo>
                  <a:lnTo>
                    <a:pt x="13716" y="697230"/>
                  </a:lnTo>
                  <a:lnTo>
                    <a:pt x="15240" y="699516"/>
                  </a:lnTo>
                  <a:lnTo>
                    <a:pt x="20574" y="699516"/>
                  </a:lnTo>
                  <a:lnTo>
                    <a:pt x="22098" y="697230"/>
                  </a:lnTo>
                  <a:lnTo>
                    <a:pt x="22098" y="60960"/>
                  </a:lnTo>
                  <a:lnTo>
                    <a:pt x="18288" y="53340"/>
                  </a:lnTo>
                  <a:close/>
                </a:path>
                <a:path w="36195" h="699770">
                  <a:moveTo>
                    <a:pt x="18288" y="0"/>
                  </a:moveTo>
                  <a:lnTo>
                    <a:pt x="0" y="88392"/>
                  </a:lnTo>
                  <a:lnTo>
                    <a:pt x="13716" y="62103"/>
                  </a:lnTo>
                  <a:lnTo>
                    <a:pt x="13716" y="51054"/>
                  </a:lnTo>
                  <a:lnTo>
                    <a:pt x="15240" y="48768"/>
                  </a:lnTo>
                  <a:lnTo>
                    <a:pt x="27957" y="48768"/>
                  </a:lnTo>
                  <a:lnTo>
                    <a:pt x="18288" y="0"/>
                  </a:lnTo>
                  <a:close/>
                </a:path>
                <a:path w="36195" h="699770">
                  <a:moveTo>
                    <a:pt x="27957" y="48768"/>
                  </a:moveTo>
                  <a:lnTo>
                    <a:pt x="20574" y="48768"/>
                  </a:lnTo>
                  <a:lnTo>
                    <a:pt x="22098" y="51054"/>
                  </a:lnTo>
                  <a:lnTo>
                    <a:pt x="22098" y="60960"/>
                  </a:lnTo>
                  <a:lnTo>
                    <a:pt x="35814" y="88392"/>
                  </a:lnTo>
                  <a:lnTo>
                    <a:pt x="27957" y="48768"/>
                  </a:lnTo>
                  <a:close/>
                </a:path>
                <a:path w="36195" h="699770">
                  <a:moveTo>
                    <a:pt x="20574" y="48768"/>
                  </a:moveTo>
                  <a:lnTo>
                    <a:pt x="15240" y="48768"/>
                  </a:lnTo>
                  <a:lnTo>
                    <a:pt x="13716" y="51054"/>
                  </a:lnTo>
                  <a:lnTo>
                    <a:pt x="13716" y="62103"/>
                  </a:lnTo>
                  <a:lnTo>
                    <a:pt x="18288" y="53340"/>
                  </a:lnTo>
                  <a:lnTo>
                    <a:pt x="22098" y="53340"/>
                  </a:lnTo>
                  <a:lnTo>
                    <a:pt x="22098" y="51054"/>
                  </a:lnTo>
                  <a:lnTo>
                    <a:pt x="20574" y="48768"/>
                  </a:lnTo>
                  <a:close/>
                </a:path>
                <a:path w="36195" h="699770">
                  <a:moveTo>
                    <a:pt x="22098" y="53340"/>
                  </a:moveTo>
                  <a:lnTo>
                    <a:pt x="18288" y="53340"/>
                  </a:lnTo>
                  <a:lnTo>
                    <a:pt x="22098" y="60960"/>
                  </a:lnTo>
                  <a:lnTo>
                    <a:pt x="22098" y="53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174742" y="3644645"/>
              <a:ext cx="389890" cy="740410"/>
            </a:xfrm>
            <a:custGeom>
              <a:avLst/>
              <a:gdLst/>
              <a:ahLst/>
              <a:cxnLst/>
              <a:rect l="l" t="t" r="r" b="b"/>
              <a:pathLst>
                <a:path w="389889" h="740410">
                  <a:moveTo>
                    <a:pt x="389382" y="0"/>
                  </a:moveTo>
                  <a:lnTo>
                    <a:pt x="389382" y="535686"/>
                  </a:lnTo>
                </a:path>
                <a:path w="389889" h="740410">
                  <a:moveTo>
                    <a:pt x="0" y="203454"/>
                  </a:moveTo>
                  <a:lnTo>
                    <a:pt x="0" y="739902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1067805" y="875786"/>
            <a:ext cx="4231640" cy="273939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715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Пряма,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проходить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вузли </a:t>
            </a:r>
            <a:r>
              <a:rPr sz="1200" dirty="0">
                <a:latin typeface="Times New Roman"/>
                <a:cs typeface="Times New Roman"/>
              </a:rPr>
              <a:t>кристалічної </a:t>
            </a:r>
            <a:r>
              <a:rPr sz="1200" spc="-5" dirty="0">
                <a:latin typeface="Times New Roman"/>
                <a:cs typeface="Times New Roman"/>
              </a:rPr>
              <a:t>решітки, на-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зивається </a:t>
            </a:r>
            <a:r>
              <a:rPr sz="1200" dirty="0">
                <a:latin typeface="Times New Roman"/>
                <a:cs typeface="Times New Roman"/>
              </a:rPr>
              <a:t>кристалографічним</a:t>
            </a:r>
            <a:r>
              <a:rPr sz="1200" spc="-5" dirty="0">
                <a:latin typeface="Times New Roman"/>
                <a:cs typeface="Times New Roman"/>
              </a:rPr>
              <a:t> напрямком.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позначення </a:t>
            </a:r>
            <a:r>
              <a:rPr sz="1200" spc="-10" dirty="0">
                <a:latin typeface="Times New Roman"/>
                <a:cs typeface="Times New Roman"/>
              </a:rPr>
              <a:t>кристалографічних </a:t>
            </a:r>
            <a:r>
              <a:rPr sz="1200" spc="-15" dirty="0">
                <a:latin typeface="Times New Roman"/>
                <a:cs typeface="Times New Roman"/>
              </a:rPr>
              <a:t>площин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напрямків </a:t>
            </a:r>
            <a:r>
              <a:rPr sz="1200" spc="-10" dirty="0">
                <a:latin typeface="Times New Roman"/>
                <a:cs typeface="Times New Roman"/>
              </a:rPr>
              <a:t>ко-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ристуються </a:t>
            </a:r>
            <a:r>
              <a:rPr sz="1200" i="1" spc="-15" dirty="0">
                <a:latin typeface="Times New Roman"/>
                <a:cs typeface="Times New Roman"/>
              </a:rPr>
              <a:t>індексами Міллера </a:t>
            </a:r>
            <a:r>
              <a:rPr sz="1200" spc="-10" dirty="0">
                <a:latin typeface="Times New Roman"/>
                <a:cs typeface="Times New Roman"/>
              </a:rPr>
              <a:t>(названі на </a:t>
            </a:r>
            <a:r>
              <a:rPr sz="1200" spc="-15" dirty="0">
                <a:latin typeface="Times New Roman"/>
                <a:cs typeface="Times New Roman"/>
              </a:rPr>
              <a:t>честь </a:t>
            </a:r>
            <a:r>
              <a:rPr sz="1200" spc="-10" dirty="0">
                <a:latin typeface="Times New Roman"/>
                <a:cs typeface="Times New Roman"/>
              </a:rPr>
              <a:t>В. Х. </a:t>
            </a:r>
            <a:r>
              <a:rPr sz="1200" spc="-15" dirty="0">
                <a:latin typeface="Times New Roman"/>
                <a:cs typeface="Times New Roman"/>
              </a:rPr>
              <a:t>Міллера). </a:t>
            </a:r>
            <a:r>
              <a:rPr sz="1200" spc="-10" dirty="0">
                <a:latin typeface="Times New Roman"/>
                <a:cs typeface="Times New Roman"/>
              </a:rPr>
              <a:t> Щоб </a:t>
            </a:r>
            <a:r>
              <a:rPr sz="1200" spc="-15" dirty="0">
                <a:latin typeface="Times New Roman"/>
                <a:cs typeface="Times New Roman"/>
              </a:rPr>
              <a:t>встановити </a:t>
            </a:r>
            <a:r>
              <a:rPr sz="1200" spc="-10" dirty="0">
                <a:latin typeface="Times New Roman"/>
                <a:cs typeface="Times New Roman"/>
              </a:rPr>
              <a:t>індекси </a:t>
            </a:r>
            <a:r>
              <a:rPr sz="1200" spc="-15" dirty="0">
                <a:latin typeface="Times New Roman"/>
                <a:cs typeface="Times New Roman"/>
              </a:rPr>
              <a:t>Міллера, елементарний осередок впи-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сують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просторову систему координат </a:t>
            </a:r>
            <a:r>
              <a:rPr sz="1200" spc="-10" dirty="0">
                <a:latin typeface="Times New Roman"/>
                <a:cs typeface="Times New Roman"/>
              </a:rPr>
              <a:t>(осі </a:t>
            </a:r>
            <a:r>
              <a:rPr sz="1200" i="1" spc="-10" dirty="0">
                <a:latin typeface="Times New Roman"/>
                <a:cs typeface="Times New Roman"/>
              </a:rPr>
              <a:t>x</a:t>
            </a:r>
            <a:r>
              <a:rPr sz="1200" spc="-10" dirty="0">
                <a:latin typeface="Times New Roman"/>
                <a:cs typeface="Times New Roman"/>
              </a:rPr>
              <a:t>, </a:t>
            </a:r>
            <a:r>
              <a:rPr sz="1200" i="1" spc="-1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, </a:t>
            </a:r>
            <a:r>
              <a:rPr sz="1200" i="1" dirty="0">
                <a:latin typeface="Times New Roman"/>
                <a:cs typeface="Times New Roman"/>
              </a:rPr>
              <a:t>z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кристалогра-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фічні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осі).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одиницю</a:t>
            </a:r>
            <a:r>
              <a:rPr sz="1200" spc="-15" dirty="0">
                <a:latin typeface="Times New Roman"/>
                <a:cs typeface="Times New Roman"/>
              </a:rPr>
              <a:t> виміру приймається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період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решітки.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визначення індексів </a:t>
            </a:r>
            <a:r>
              <a:rPr sz="1200" dirty="0">
                <a:latin typeface="Times New Roman"/>
                <a:cs typeface="Times New Roman"/>
              </a:rPr>
              <a:t>кристалографічної </a:t>
            </a:r>
            <a:r>
              <a:rPr sz="1200" spc="-5" dirty="0">
                <a:latin typeface="Times New Roman"/>
                <a:cs typeface="Times New Roman"/>
              </a:rPr>
              <a:t>площини необ- </a:t>
            </a:r>
            <a:r>
              <a:rPr sz="1200" dirty="0">
                <a:latin typeface="Times New Roman"/>
                <a:cs typeface="Times New Roman"/>
              </a:rPr>
              <a:t> хідно:</a:t>
            </a:r>
            <a:endParaRPr sz="1200">
              <a:latin typeface="Times New Roman"/>
              <a:cs typeface="Times New Roman"/>
            </a:endParaRPr>
          </a:p>
          <a:p>
            <a:pPr marL="466090" indent="-165735" algn="just">
              <a:lnSpc>
                <a:spcPts val="1310"/>
              </a:lnSpc>
              <a:buAutoNum type="arabicParenR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встановити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координати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точок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осями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координат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одиницях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періоду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решітки;</a:t>
            </a:r>
            <a:endParaRPr sz="1200">
              <a:latin typeface="Times New Roman"/>
              <a:cs typeface="Times New Roman"/>
            </a:endParaRPr>
          </a:p>
          <a:p>
            <a:pPr marL="466090" indent="-165735" algn="just">
              <a:lnSpc>
                <a:spcPts val="1380"/>
              </a:lnSpc>
              <a:buAutoNum type="arabicParenR" startAt="2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взяти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зворотні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значення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величин;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  <a:buAutoNum type="arabicParenR" startAt="2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привести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найменшого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цілому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кратному,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кожному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отриманих чисел.</a:t>
            </a:r>
            <a:endParaRPr sz="1200">
              <a:latin typeface="Times New Roman"/>
              <a:cs typeface="Times New Roman"/>
            </a:endParaRPr>
          </a:p>
          <a:p>
            <a:pPr marL="1668145">
              <a:lnSpc>
                <a:spcPct val="100000"/>
              </a:lnSpc>
              <a:spcBef>
                <a:spcPts val="815"/>
              </a:spcBef>
              <a:tabLst>
                <a:tab pos="2811780" algn="l"/>
                <a:tab pos="4008120" algn="l"/>
              </a:tabLst>
            </a:pPr>
            <a:r>
              <a:rPr sz="950" i="1" spc="10" dirty="0">
                <a:latin typeface="Times New Roman"/>
                <a:cs typeface="Times New Roman"/>
              </a:rPr>
              <a:t>z</a:t>
            </a:r>
            <a:r>
              <a:rPr sz="950" spc="10" dirty="0">
                <a:latin typeface="Times New Roman"/>
                <a:cs typeface="Times New Roman"/>
              </a:rPr>
              <a:t>	</a:t>
            </a:r>
            <a:r>
              <a:rPr sz="950" i="1" spc="10" dirty="0">
                <a:latin typeface="Times New Roman"/>
                <a:cs typeface="Times New Roman"/>
              </a:rPr>
              <a:t>z</a:t>
            </a:r>
            <a:r>
              <a:rPr sz="950" spc="10" dirty="0">
                <a:latin typeface="Times New Roman"/>
                <a:cs typeface="Times New Roman"/>
              </a:rPr>
              <a:t>	</a:t>
            </a:r>
            <a:r>
              <a:rPr sz="950" i="1" spc="10" dirty="0">
                <a:latin typeface="Times New Roman"/>
                <a:cs typeface="Times New Roman"/>
              </a:rPr>
              <a:t>z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2162555" y="4611623"/>
            <a:ext cx="3590290" cy="969644"/>
            <a:chOff x="2162555" y="4611623"/>
            <a:chExt cx="3590290" cy="969644"/>
          </a:xfrm>
        </p:grpSpPr>
        <p:sp>
          <p:nvSpPr>
            <p:cNvPr id="23" name="object 23"/>
            <p:cNvSpPr/>
            <p:nvPr/>
          </p:nvSpPr>
          <p:spPr>
            <a:xfrm>
              <a:off x="4500372" y="4611623"/>
              <a:ext cx="1252220" cy="969644"/>
            </a:xfrm>
            <a:custGeom>
              <a:avLst/>
              <a:gdLst/>
              <a:ahLst/>
              <a:cxnLst/>
              <a:rect l="l" t="t" r="r" b="b"/>
              <a:pathLst>
                <a:path w="1252220" h="969645">
                  <a:moveTo>
                    <a:pt x="1251966" y="694944"/>
                  </a:moveTo>
                  <a:lnTo>
                    <a:pt x="1228699" y="690372"/>
                  </a:lnTo>
                  <a:lnTo>
                    <a:pt x="1162812" y="677418"/>
                  </a:lnTo>
                  <a:lnTo>
                    <a:pt x="1188720" y="690372"/>
                  </a:lnTo>
                  <a:lnTo>
                    <a:pt x="531114" y="690372"/>
                  </a:lnTo>
                  <a:lnTo>
                    <a:pt x="531114" y="61137"/>
                  </a:lnTo>
                  <a:lnTo>
                    <a:pt x="544830" y="89154"/>
                  </a:lnTo>
                  <a:lnTo>
                    <a:pt x="536879" y="48768"/>
                  </a:lnTo>
                  <a:lnTo>
                    <a:pt x="527304" y="0"/>
                  </a:lnTo>
                  <a:lnTo>
                    <a:pt x="509016" y="89154"/>
                  </a:lnTo>
                  <a:lnTo>
                    <a:pt x="522732" y="62293"/>
                  </a:lnTo>
                  <a:lnTo>
                    <a:pt x="522732" y="691134"/>
                  </a:lnTo>
                  <a:lnTo>
                    <a:pt x="53555" y="935824"/>
                  </a:lnTo>
                  <a:lnTo>
                    <a:pt x="70104" y="912114"/>
                  </a:lnTo>
                  <a:lnTo>
                    <a:pt x="0" y="969264"/>
                  </a:lnTo>
                  <a:lnTo>
                    <a:pt x="68440" y="949452"/>
                  </a:lnTo>
                  <a:lnTo>
                    <a:pt x="86868" y="944118"/>
                  </a:lnTo>
                  <a:lnTo>
                    <a:pt x="56375" y="944714"/>
                  </a:lnTo>
                  <a:lnTo>
                    <a:pt x="48768" y="948690"/>
                  </a:lnTo>
                  <a:lnTo>
                    <a:pt x="56045" y="944880"/>
                  </a:lnTo>
                  <a:lnTo>
                    <a:pt x="56375" y="944714"/>
                  </a:lnTo>
                  <a:lnTo>
                    <a:pt x="525081" y="699516"/>
                  </a:lnTo>
                  <a:lnTo>
                    <a:pt x="529590" y="699516"/>
                  </a:lnTo>
                  <a:lnTo>
                    <a:pt x="1188720" y="699516"/>
                  </a:lnTo>
                  <a:lnTo>
                    <a:pt x="1162812" y="712470"/>
                  </a:lnTo>
                  <a:lnTo>
                    <a:pt x="1228699" y="699516"/>
                  </a:lnTo>
                  <a:lnTo>
                    <a:pt x="1251966" y="694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90338" y="5269992"/>
              <a:ext cx="73914" cy="72389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86997" y="5265889"/>
              <a:ext cx="80594" cy="7983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17748" y="4611623"/>
              <a:ext cx="1255395" cy="969644"/>
            </a:xfrm>
            <a:custGeom>
              <a:avLst/>
              <a:gdLst/>
              <a:ahLst/>
              <a:cxnLst/>
              <a:rect l="l" t="t" r="r" b="b"/>
              <a:pathLst>
                <a:path w="1255395" h="969645">
                  <a:moveTo>
                    <a:pt x="1255014" y="694944"/>
                  </a:moveTo>
                  <a:lnTo>
                    <a:pt x="1231950" y="690372"/>
                  </a:lnTo>
                  <a:lnTo>
                    <a:pt x="1166622" y="677418"/>
                  </a:lnTo>
                  <a:lnTo>
                    <a:pt x="1192530" y="690372"/>
                  </a:lnTo>
                  <a:lnTo>
                    <a:pt x="534924" y="690372"/>
                  </a:lnTo>
                  <a:lnTo>
                    <a:pt x="534924" y="61137"/>
                  </a:lnTo>
                  <a:lnTo>
                    <a:pt x="548640" y="89154"/>
                  </a:lnTo>
                  <a:lnTo>
                    <a:pt x="540689" y="48768"/>
                  </a:lnTo>
                  <a:lnTo>
                    <a:pt x="531114" y="0"/>
                  </a:lnTo>
                  <a:lnTo>
                    <a:pt x="512826" y="89154"/>
                  </a:lnTo>
                  <a:lnTo>
                    <a:pt x="526542" y="62293"/>
                  </a:lnTo>
                  <a:lnTo>
                    <a:pt x="526542" y="692315"/>
                  </a:lnTo>
                  <a:lnTo>
                    <a:pt x="53657" y="936967"/>
                  </a:lnTo>
                  <a:lnTo>
                    <a:pt x="70866" y="912876"/>
                  </a:lnTo>
                  <a:lnTo>
                    <a:pt x="0" y="969264"/>
                  </a:lnTo>
                  <a:lnTo>
                    <a:pt x="69037" y="949452"/>
                  </a:lnTo>
                  <a:lnTo>
                    <a:pt x="87630" y="944118"/>
                  </a:lnTo>
                  <a:lnTo>
                    <a:pt x="57226" y="944714"/>
                  </a:lnTo>
                  <a:lnTo>
                    <a:pt x="49530" y="948690"/>
                  </a:lnTo>
                  <a:lnTo>
                    <a:pt x="56883" y="944880"/>
                  </a:lnTo>
                  <a:lnTo>
                    <a:pt x="57226" y="944714"/>
                  </a:lnTo>
                  <a:lnTo>
                    <a:pt x="531164" y="699516"/>
                  </a:lnTo>
                  <a:lnTo>
                    <a:pt x="533400" y="699516"/>
                  </a:lnTo>
                  <a:lnTo>
                    <a:pt x="1192530" y="699516"/>
                  </a:lnTo>
                  <a:lnTo>
                    <a:pt x="1166622" y="712470"/>
                  </a:lnTo>
                  <a:lnTo>
                    <a:pt x="1231950" y="699516"/>
                  </a:lnTo>
                  <a:lnTo>
                    <a:pt x="1255014" y="694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809238" y="5266182"/>
              <a:ext cx="73914" cy="72389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805897" y="5262079"/>
              <a:ext cx="80594" cy="7983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2162556" y="4611623"/>
              <a:ext cx="1264285" cy="969644"/>
            </a:xfrm>
            <a:custGeom>
              <a:avLst/>
              <a:gdLst/>
              <a:ahLst/>
              <a:cxnLst/>
              <a:rect l="l" t="t" r="r" b="b"/>
              <a:pathLst>
                <a:path w="1264285" h="969645">
                  <a:moveTo>
                    <a:pt x="1264158" y="694944"/>
                  </a:moveTo>
                  <a:lnTo>
                    <a:pt x="1240891" y="690372"/>
                  </a:lnTo>
                  <a:lnTo>
                    <a:pt x="1175004" y="677418"/>
                  </a:lnTo>
                  <a:lnTo>
                    <a:pt x="1201470" y="690372"/>
                  </a:lnTo>
                  <a:lnTo>
                    <a:pt x="544068" y="690372"/>
                  </a:lnTo>
                  <a:lnTo>
                    <a:pt x="544068" y="62293"/>
                  </a:lnTo>
                  <a:lnTo>
                    <a:pt x="557784" y="89154"/>
                  </a:lnTo>
                  <a:lnTo>
                    <a:pt x="549490" y="48768"/>
                  </a:lnTo>
                  <a:lnTo>
                    <a:pt x="539496" y="0"/>
                  </a:lnTo>
                  <a:lnTo>
                    <a:pt x="521970" y="89154"/>
                  </a:lnTo>
                  <a:lnTo>
                    <a:pt x="534924" y="62687"/>
                  </a:lnTo>
                  <a:lnTo>
                    <a:pt x="534924" y="692658"/>
                  </a:lnTo>
                  <a:lnTo>
                    <a:pt x="534924" y="693928"/>
                  </a:lnTo>
                  <a:lnTo>
                    <a:pt x="534162" y="694182"/>
                  </a:lnTo>
                  <a:lnTo>
                    <a:pt x="52844" y="937475"/>
                  </a:lnTo>
                  <a:lnTo>
                    <a:pt x="70866" y="913638"/>
                  </a:lnTo>
                  <a:lnTo>
                    <a:pt x="0" y="969264"/>
                  </a:lnTo>
                  <a:lnTo>
                    <a:pt x="68453" y="950214"/>
                  </a:lnTo>
                  <a:lnTo>
                    <a:pt x="87630" y="944880"/>
                  </a:lnTo>
                  <a:lnTo>
                    <a:pt x="58572" y="944880"/>
                  </a:lnTo>
                  <a:lnTo>
                    <a:pt x="537972" y="702564"/>
                  </a:lnTo>
                  <a:lnTo>
                    <a:pt x="540258" y="701040"/>
                  </a:lnTo>
                  <a:lnTo>
                    <a:pt x="540766" y="699516"/>
                  </a:lnTo>
                  <a:lnTo>
                    <a:pt x="541782" y="699516"/>
                  </a:lnTo>
                  <a:lnTo>
                    <a:pt x="1201470" y="699516"/>
                  </a:lnTo>
                  <a:lnTo>
                    <a:pt x="1175004" y="712470"/>
                  </a:lnTo>
                  <a:lnTo>
                    <a:pt x="1240891" y="699516"/>
                  </a:lnTo>
                  <a:lnTo>
                    <a:pt x="1264158" y="694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664713" y="5269992"/>
              <a:ext cx="73914" cy="72389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661373" y="5265889"/>
              <a:ext cx="80594" cy="79832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2308097" y="4770882"/>
              <a:ext cx="930910" cy="740410"/>
            </a:xfrm>
            <a:custGeom>
              <a:avLst/>
              <a:gdLst/>
              <a:ahLst/>
              <a:cxnLst/>
              <a:rect l="l" t="t" r="r" b="b"/>
              <a:pathLst>
                <a:path w="930910" h="740410">
                  <a:moveTo>
                    <a:pt x="393954" y="0"/>
                  </a:moveTo>
                  <a:lnTo>
                    <a:pt x="930402" y="0"/>
                  </a:lnTo>
                </a:path>
                <a:path w="930910" h="740410">
                  <a:moveTo>
                    <a:pt x="0" y="203454"/>
                  </a:moveTo>
                  <a:lnTo>
                    <a:pt x="393954" y="0"/>
                  </a:lnTo>
                </a:path>
                <a:path w="930910" h="740410">
                  <a:moveTo>
                    <a:pt x="0" y="203454"/>
                  </a:moveTo>
                  <a:lnTo>
                    <a:pt x="0" y="739902"/>
                  </a:lnTo>
                  <a:lnTo>
                    <a:pt x="537210" y="739902"/>
                  </a:lnTo>
                  <a:lnTo>
                    <a:pt x="930402" y="535686"/>
                  </a:lnTo>
                </a:path>
                <a:path w="930910" h="740410">
                  <a:moveTo>
                    <a:pt x="930402" y="0"/>
                  </a:moveTo>
                  <a:lnTo>
                    <a:pt x="930402" y="535686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308097" y="4770882"/>
              <a:ext cx="930402" cy="73990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2308097" y="4770882"/>
              <a:ext cx="2077720" cy="740410"/>
            </a:xfrm>
            <a:custGeom>
              <a:avLst/>
              <a:gdLst/>
              <a:ahLst/>
              <a:cxnLst/>
              <a:rect l="l" t="t" r="r" b="b"/>
              <a:pathLst>
                <a:path w="2077720" h="740410">
                  <a:moveTo>
                    <a:pt x="0" y="739902"/>
                  </a:moveTo>
                  <a:lnTo>
                    <a:pt x="930402" y="535686"/>
                  </a:lnTo>
                  <a:lnTo>
                    <a:pt x="930402" y="0"/>
                  </a:lnTo>
                  <a:lnTo>
                    <a:pt x="0" y="203454"/>
                  </a:lnTo>
                  <a:lnTo>
                    <a:pt x="0" y="739902"/>
                  </a:lnTo>
                  <a:close/>
                </a:path>
                <a:path w="2077720" h="740410">
                  <a:moveTo>
                    <a:pt x="541782" y="203454"/>
                  </a:moveTo>
                  <a:lnTo>
                    <a:pt x="541782" y="739902"/>
                  </a:lnTo>
                </a:path>
                <a:path w="2077720" h="740410">
                  <a:moveTo>
                    <a:pt x="0" y="203454"/>
                  </a:moveTo>
                  <a:lnTo>
                    <a:pt x="537210" y="203454"/>
                  </a:lnTo>
                  <a:lnTo>
                    <a:pt x="930402" y="0"/>
                  </a:lnTo>
                </a:path>
                <a:path w="2077720" h="740410">
                  <a:moveTo>
                    <a:pt x="1540764" y="0"/>
                  </a:moveTo>
                  <a:lnTo>
                    <a:pt x="2077212" y="0"/>
                  </a:lnTo>
                </a:path>
                <a:path w="2077720" h="740410">
                  <a:moveTo>
                    <a:pt x="1146810" y="203454"/>
                  </a:moveTo>
                  <a:lnTo>
                    <a:pt x="1540764" y="0"/>
                  </a:lnTo>
                </a:path>
                <a:path w="2077720" h="740410">
                  <a:moveTo>
                    <a:pt x="1146810" y="203454"/>
                  </a:moveTo>
                  <a:lnTo>
                    <a:pt x="1146810" y="739902"/>
                  </a:lnTo>
                  <a:lnTo>
                    <a:pt x="1683258" y="739902"/>
                  </a:lnTo>
                  <a:lnTo>
                    <a:pt x="2077212" y="535686"/>
                  </a:lnTo>
                </a:path>
                <a:path w="2077720" h="740410">
                  <a:moveTo>
                    <a:pt x="2077212" y="0"/>
                  </a:moveTo>
                  <a:lnTo>
                    <a:pt x="2077212" y="535686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454908" y="4770882"/>
              <a:ext cx="930402" cy="73990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3454908" y="4770882"/>
              <a:ext cx="2109470" cy="740410"/>
            </a:xfrm>
            <a:custGeom>
              <a:avLst/>
              <a:gdLst/>
              <a:ahLst/>
              <a:cxnLst/>
              <a:rect l="l" t="t" r="r" b="b"/>
              <a:pathLst>
                <a:path w="2109470" h="740410">
                  <a:moveTo>
                    <a:pt x="392430" y="0"/>
                  </a:moveTo>
                  <a:lnTo>
                    <a:pt x="0" y="739902"/>
                  </a:lnTo>
                  <a:lnTo>
                    <a:pt x="930402" y="535686"/>
                  </a:lnTo>
                  <a:lnTo>
                    <a:pt x="392430" y="0"/>
                  </a:lnTo>
                  <a:close/>
                </a:path>
                <a:path w="2109470" h="740410">
                  <a:moveTo>
                    <a:pt x="0" y="203454"/>
                  </a:moveTo>
                  <a:lnTo>
                    <a:pt x="536448" y="203454"/>
                  </a:lnTo>
                </a:path>
                <a:path w="2109470" h="740410">
                  <a:moveTo>
                    <a:pt x="541020" y="203454"/>
                  </a:moveTo>
                  <a:lnTo>
                    <a:pt x="541020" y="739902"/>
                  </a:lnTo>
                </a:path>
                <a:path w="2109470" h="740410">
                  <a:moveTo>
                    <a:pt x="536448" y="203454"/>
                  </a:moveTo>
                  <a:lnTo>
                    <a:pt x="930402" y="0"/>
                  </a:lnTo>
                </a:path>
                <a:path w="2109470" h="740410">
                  <a:moveTo>
                    <a:pt x="1572768" y="0"/>
                  </a:moveTo>
                  <a:lnTo>
                    <a:pt x="2109216" y="0"/>
                  </a:lnTo>
                </a:path>
                <a:path w="2109470" h="740410">
                  <a:moveTo>
                    <a:pt x="1178814" y="203454"/>
                  </a:moveTo>
                  <a:lnTo>
                    <a:pt x="1572768" y="0"/>
                  </a:lnTo>
                </a:path>
                <a:path w="2109470" h="740410">
                  <a:moveTo>
                    <a:pt x="1178814" y="203454"/>
                  </a:moveTo>
                  <a:lnTo>
                    <a:pt x="1178814" y="739902"/>
                  </a:lnTo>
                  <a:lnTo>
                    <a:pt x="1715262" y="739902"/>
                  </a:lnTo>
                  <a:lnTo>
                    <a:pt x="2109216" y="535686"/>
                  </a:lnTo>
                </a:path>
                <a:path w="2109470" h="740410">
                  <a:moveTo>
                    <a:pt x="2109216" y="0"/>
                  </a:moveTo>
                  <a:lnTo>
                    <a:pt x="2109216" y="535686"/>
                  </a:lnTo>
                </a:path>
                <a:path w="2109470" h="740410">
                  <a:moveTo>
                    <a:pt x="1178814" y="203454"/>
                  </a:moveTo>
                  <a:lnTo>
                    <a:pt x="1715262" y="203454"/>
                  </a:lnTo>
                  <a:lnTo>
                    <a:pt x="2109216" y="0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33722" y="5039106"/>
              <a:ext cx="930402" cy="47167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4633722" y="4974336"/>
              <a:ext cx="930910" cy="536575"/>
            </a:xfrm>
            <a:custGeom>
              <a:avLst/>
              <a:gdLst/>
              <a:ahLst/>
              <a:cxnLst/>
              <a:rect l="l" t="t" r="r" b="b"/>
              <a:pathLst>
                <a:path w="930910" h="536575">
                  <a:moveTo>
                    <a:pt x="0" y="536448"/>
                  </a:moveTo>
                  <a:lnTo>
                    <a:pt x="930402" y="332232"/>
                  </a:lnTo>
                  <a:lnTo>
                    <a:pt x="393954" y="64770"/>
                  </a:lnTo>
                  <a:lnTo>
                    <a:pt x="0" y="536448"/>
                  </a:lnTo>
                  <a:close/>
                </a:path>
                <a:path w="930910" h="536575">
                  <a:moveTo>
                    <a:pt x="541020" y="0"/>
                  </a:moveTo>
                  <a:lnTo>
                    <a:pt x="541020" y="536448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2461260" y="5747765"/>
            <a:ext cx="1424940" cy="975360"/>
            <a:chOff x="2461260" y="5747765"/>
            <a:chExt cx="1424940" cy="975360"/>
          </a:xfrm>
        </p:grpSpPr>
        <p:sp>
          <p:nvSpPr>
            <p:cNvPr id="40" name="object 40"/>
            <p:cNvSpPr/>
            <p:nvPr/>
          </p:nvSpPr>
          <p:spPr>
            <a:xfrm>
              <a:off x="2631186" y="5907023"/>
              <a:ext cx="930910" cy="740410"/>
            </a:xfrm>
            <a:custGeom>
              <a:avLst/>
              <a:gdLst/>
              <a:ahLst/>
              <a:cxnLst/>
              <a:rect l="l" t="t" r="r" b="b"/>
              <a:pathLst>
                <a:path w="930910" h="740409">
                  <a:moveTo>
                    <a:pt x="0" y="203454"/>
                  </a:moveTo>
                  <a:lnTo>
                    <a:pt x="536448" y="203454"/>
                  </a:lnTo>
                </a:path>
                <a:path w="930910" h="740409">
                  <a:moveTo>
                    <a:pt x="393954" y="0"/>
                  </a:moveTo>
                  <a:lnTo>
                    <a:pt x="930402" y="0"/>
                  </a:lnTo>
                </a:path>
                <a:path w="930910" h="740409">
                  <a:moveTo>
                    <a:pt x="0" y="203454"/>
                  </a:moveTo>
                  <a:lnTo>
                    <a:pt x="393954" y="0"/>
                  </a:lnTo>
                </a:path>
                <a:path w="930910" h="740409">
                  <a:moveTo>
                    <a:pt x="536448" y="203454"/>
                  </a:moveTo>
                  <a:lnTo>
                    <a:pt x="930402" y="0"/>
                  </a:lnTo>
                </a:path>
                <a:path w="930910" h="740409">
                  <a:moveTo>
                    <a:pt x="0" y="203454"/>
                  </a:moveTo>
                  <a:lnTo>
                    <a:pt x="0" y="739902"/>
                  </a:lnTo>
                  <a:lnTo>
                    <a:pt x="536448" y="739902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461260" y="6425183"/>
              <a:ext cx="1289050" cy="298450"/>
            </a:xfrm>
            <a:custGeom>
              <a:avLst/>
              <a:gdLst/>
              <a:ahLst/>
              <a:cxnLst/>
              <a:rect l="l" t="t" r="r" b="b"/>
              <a:pathLst>
                <a:path w="1289050" h="298450">
                  <a:moveTo>
                    <a:pt x="1288542" y="17526"/>
                  </a:moveTo>
                  <a:lnTo>
                    <a:pt x="1265275" y="12954"/>
                  </a:lnTo>
                  <a:lnTo>
                    <a:pt x="1199388" y="0"/>
                  </a:lnTo>
                  <a:lnTo>
                    <a:pt x="1225854" y="12954"/>
                  </a:lnTo>
                  <a:lnTo>
                    <a:pt x="565404" y="12954"/>
                  </a:lnTo>
                  <a:lnTo>
                    <a:pt x="563880" y="12192"/>
                  </a:lnTo>
                  <a:lnTo>
                    <a:pt x="562737" y="12954"/>
                  </a:lnTo>
                  <a:lnTo>
                    <a:pt x="561594" y="12954"/>
                  </a:lnTo>
                  <a:lnTo>
                    <a:pt x="560070" y="14478"/>
                  </a:lnTo>
                  <a:lnTo>
                    <a:pt x="53771" y="266509"/>
                  </a:lnTo>
                  <a:lnTo>
                    <a:pt x="71628" y="242316"/>
                  </a:lnTo>
                  <a:lnTo>
                    <a:pt x="0" y="297942"/>
                  </a:lnTo>
                  <a:lnTo>
                    <a:pt x="67830" y="279654"/>
                  </a:lnTo>
                  <a:lnTo>
                    <a:pt x="87630" y="274320"/>
                  </a:lnTo>
                  <a:lnTo>
                    <a:pt x="57175" y="274320"/>
                  </a:lnTo>
                  <a:lnTo>
                    <a:pt x="563867" y="22098"/>
                  </a:lnTo>
                  <a:lnTo>
                    <a:pt x="1225854" y="22098"/>
                  </a:lnTo>
                  <a:lnTo>
                    <a:pt x="1199388" y="35052"/>
                  </a:lnTo>
                  <a:lnTo>
                    <a:pt x="1265275" y="22098"/>
                  </a:lnTo>
                  <a:lnTo>
                    <a:pt x="1288542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167634" y="6442709"/>
              <a:ext cx="394335" cy="204470"/>
            </a:xfrm>
            <a:custGeom>
              <a:avLst/>
              <a:gdLst/>
              <a:ahLst/>
              <a:cxnLst/>
              <a:rect l="l" t="t" r="r" b="b"/>
              <a:pathLst>
                <a:path w="394335" h="204470">
                  <a:moveTo>
                    <a:pt x="0" y="204216"/>
                  </a:moveTo>
                  <a:lnTo>
                    <a:pt x="393954" y="0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007614" y="5747765"/>
              <a:ext cx="35560" cy="699770"/>
            </a:xfrm>
            <a:custGeom>
              <a:avLst/>
              <a:gdLst/>
              <a:ahLst/>
              <a:cxnLst/>
              <a:rect l="l" t="t" r="r" b="b"/>
              <a:pathLst>
                <a:path w="35560" h="699770">
                  <a:moveTo>
                    <a:pt x="17526" y="53340"/>
                  </a:moveTo>
                  <a:lnTo>
                    <a:pt x="12954" y="62682"/>
                  </a:lnTo>
                  <a:lnTo>
                    <a:pt x="12954" y="697230"/>
                  </a:lnTo>
                  <a:lnTo>
                    <a:pt x="15240" y="699516"/>
                  </a:lnTo>
                  <a:lnTo>
                    <a:pt x="19812" y="699516"/>
                  </a:lnTo>
                  <a:lnTo>
                    <a:pt x="22098" y="697230"/>
                  </a:lnTo>
                  <a:lnTo>
                    <a:pt x="22098" y="62682"/>
                  </a:lnTo>
                  <a:lnTo>
                    <a:pt x="17526" y="53340"/>
                  </a:lnTo>
                  <a:close/>
                </a:path>
                <a:path w="35560" h="699770">
                  <a:moveTo>
                    <a:pt x="17526" y="0"/>
                  </a:moveTo>
                  <a:lnTo>
                    <a:pt x="0" y="89154"/>
                  </a:lnTo>
                  <a:lnTo>
                    <a:pt x="12954" y="62682"/>
                  </a:lnTo>
                  <a:lnTo>
                    <a:pt x="12954" y="51054"/>
                  </a:lnTo>
                  <a:lnTo>
                    <a:pt x="15240" y="48768"/>
                  </a:lnTo>
                  <a:lnTo>
                    <a:pt x="27112" y="48768"/>
                  </a:lnTo>
                  <a:lnTo>
                    <a:pt x="17526" y="0"/>
                  </a:lnTo>
                  <a:close/>
                </a:path>
                <a:path w="35560" h="699770">
                  <a:moveTo>
                    <a:pt x="27112" y="48768"/>
                  </a:moveTo>
                  <a:lnTo>
                    <a:pt x="19812" y="48768"/>
                  </a:lnTo>
                  <a:lnTo>
                    <a:pt x="22098" y="51054"/>
                  </a:lnTo>
                  <a:lnTo>
                    <a:pt x="22098" y="62682"/>
                  </a:lnTo>
                  <a:lnTo>
                    <a:pt x="35052" y="89154"/>
                  </a:lnTo>
                  <a:lnTo>
                    <a:pt x="27112" y="48768"/>
                  </a:lnTo>
                  <a:close/>
                </a:path>
                <a:path w="35560" h="699770">
                  <a:moveTo>
                    <a:pt x="19812" y="48768"/>
                  </a:moveTo>
                  <a:lnTo>
                    <a:pt x="15240" y="48768"/>
                  </a:lnTo>
                  <a:lnTo>
                    <a:pt x="12954" y="51054"/>
                  </a:lnTo>
                  <a:lnTo>
                    <a:pt x="12954" y="62682"/>
                  </a:lnTo>
                  <a:lnTo>
                    <a:pt x="17526" y="53340"/>
                  </a:lnTo>
                  <a:lnTo>
                    <a:pt x="22098" y="53340"/>
                  </a:lnTo>
                  <a:lnTo>
                    <a:pt x="22098" y="51054"/>
                  </a:lnTo>
                  <a:lnTo>
                    <a:pt x="19812" y="48768"/>
                  </a:lnTo>
                  <a:close/>
                </a:path>
                <a:path w="35560" h="699770">
                  <a:moveTo>
                    <a:pt x="22098" y="53340"/>
                  </a:moveTo>
                  <a:lnTo>
                    <a:pt x="17526" y="53340"/>
                  </a:lnTo>
                  <a:lnTo>
                    <a:pt x="22098" y="62682"/>
                  </a:lnTo>
                  <a:lnTo>
                    <a:pt x="22098" y="53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172206" y="5907023"/>
              <a:ext cx="389890" cy="740410"/>
            </a:xfrm>
            <a:custGeom>
              <a:avLst/>
              <a:gdLst/>
              <a:ahLst/>
              <a:cxnLst/>
              <a:rect l="l" t="t" r="r" b="b"/>
              <a:pathLst>
                <a:path w="389889" h="740409">
                  <a:moveTo>
                    <a:pt x="389382" y="0"/>
                  </a:moveTo>
                  <a:lnTo>
                    <a:pt x="389382" y="535686"/>
                  </a:lnTo>
                </a:path>
                <a:path w="389889" h="740409">
                  <a:moveTo>
                    <a:pt x="0" y="203454"/>
                  </a:moveTo>
                  <a:lnTo>
                    <a:pt x="0" y="739902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478786" y="5788151"/>
              <a:ext cx="1407795" cy="866140"/>
            </a:xfrm>
            <a:custGeom>
              <a:avLst/>
              <a:gdLst/>
              <a:ahLst/>
              <a:cxnLst/>
              <a:rect l="l" t="t" r="r" b="b"/>
              <a:pathLst>
                <a:path w="1407795" h="866140">
                  <a:moveTo>
                    <a:pt x="845820" y="0"/>
                  </a:moveTo>
                  <a:lnTo>
                    <a:pt x="823722" y="30314"/>
                  </a:lnTo>
                  <a:lnTo>
                    <a:pt x="823722" y="48006"/>
                  </a:lnTo>
                  <a:lnTo>
                    <a:pt x="823722" y="48196"/>
                  </a:lnTo>
                  <a:lnTo>
                    <a:pt x="823582" y="48120"/>
                  </a:lnTo>
                  <a:lnTo>
                    <a:pt x="823722" y="48006"/>
                  </a:lnTo>
                  <a:lnTo>
                    <a:pt x="823722" y="30314"/>
                  </a:lnTo>
                  <a:lnTo>
                    <a:pt x="792480" y="73152"/>
                  </a:lnTo>
                  <a:lnTo>
                    <a:pt x="813625" y="56134"/>
                  </a:lnTo>
                  <a:lnTo>
                    <a:pt x="544334" y="645020"/>
                  </a:lnTo>
                  <a:lnTo>
                    <a:pt x="52832" y="225310"/>
                  </a:lnTo>
                  <a:lnTo>
                    <a:pt x="79248" y="231648"/>
                  </a:lnTo>
                  <a:lnTo>
                    <a:pt x="54648" y="217932"/>
                  </a:lnTo>
                  <a:lnTo>
                    <a:pt x="0" y="187452"/>
                  </a:lnTo>
                  <a:lnTo>
                    <a:pt x="56388" y="259080"/>
                  </a:lnTo>
                  <a:lnTo>
                    <a:pt x="45720" y="233514"/>
                  </a:lnTo>
                  <a:lnTo>
                    <a:pt x="542544" y="659130"/>
                  </a:lnTo>
                  <a:lnTo>
                    <a:pt x="546354" y="654558"/>
                  </a:lnTo>
                  <a:lnTo>
                    <a:pt x="551688" y="656844"/>
                  </a:lnTo>
                  <a:lnTo>
                    <a:pt x="824153" y="59372"/>
                  </a:lnTo>
                  <a:lnTo>
                    <a:pt x="825246" y="87630"/>
                  </a:lnTo>
                  <a:lnTo>
                    <a:pt x="834542" y="48006"/>
                  </a:lnTo>
                  <a:lnTo>
                    <a:pt x="835075" y="45720"/>
                  </a:lnTo>
                  <a:lnTo>
                    <a:pt x="845820" y="0"/>
                  </a:lnTo>
                  <a:close/>
                </a:path>
                <a:path w="1407795" h="866140">
                  <a:moveTo>
                    <a:pt x="1407414" y="572262"/>
                  </a:moveTo>
                  <a:lnTo>
                    <a:pt x="1315974" y="575310"/>
                  </a:lnTo>
                  <a:lnTo>
                    <a:pt x="1342974" y="581672"/>
                  </a:lnTo>
                  <a:lnTo>
                    <a:pt x="151638" y="854964"/>
                  </a:lnTo>
                  <a:lnTo>
                    <a:pt x="153924" y="865632"/>
                  </a:lnTo>
                  <a:lnTo>
                    <a:pt x="1345285" y="592328"/>
                  </a:lnTo>
                  <a:lnTo>
                    <a:pt x="1324356" y="609600"/>
                  </a:lnTo>
                  <a:lnTo>
                    <a:pt x="1392148" y="579120"/>
                  </a:lnTo>
                  <a:lnTo>
                    <a:pt x="1407414" y="5722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4177284" y="5747765"/>
            <a:ext cx="1221105" cy="946785"/>
            <a:chOff x="4177284" y="5747765"/>
            <a:chExt cx="1221105" cy="946785"/>
          </a:xfrm>
        </p:grpSpPr>
        <p:sp>
          <p:nvSpPr>
            <p:cNvPr id="47" name="object 47"/>
            <p:cNvSpPr/>
            <p:nvPr/>
          </p:nvSpPr>
          <p:spPr>
            <a:xfrm>
              <a:off x="4280154" y="5907023"/>
              <a:ext cx="930910" cy="740410"/>
            </a:xfrm>
            <a:custGeom>
              <a:avLst/>
              <a:gdLst/>
              <a:ahLst/>
              <a:cxnLst/>
              <a:rect l="l" t="t" r="r" b="b"/>
              <a:pathLst>
                <a:path w="930910" h="740409">
                  <a:moveTo>
                    <a:pt x="0" y="203454"/>
                  </a:moveTo>
                  <a:lnTo>
                    <a:pt x="536448" y="203454"/>
                  </a:lnTo>
                </a:path>
                <a:path w="930910" h="740409">
                  <a:moveTo>
                    <a:pt x="393954" y="0"/>
                  </a:moveTo>
                  <a:lnTo>
                    <a:pt x="930402" y="0"/>
                  </a:lnTo>
                </a:path>
                <a:path w="930910" h="740409">
                  <a:moveTo>
                    <a:pt x="0" y="203454"/>
                  </a:moveTo>
                  <a:lnTo>
                    <a:pt x="393954" y="0"/>
                  </a:lnTo>
                </a:path>
                <a:path w="930910" h="740409">
                  <a:moveTo>
                    <a:pt x="536448" y="203454"/>
                  </a:moveTo>
                  <a:lnTo>
                    <a:pt x="930402" y="0"/>
                  </a:lnTo>
                </a:path>
                <a:path w="930910" h="740409">
                  <a:moveTo>
                    <a:pt x="0" y="203454"/>
                  </a:moveTo>
                  <a:lnTo>
                    <a:pt x="0" y="739902"/>
                  </a:lnTo>
                  <a:lnTo>
                    <a:pt x="536448" y="739902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177284" y="6425183"/>
              <a:ext cx="1221105" cy="269240"/>
            </a:xfrm>
            <a:custGeom>
              <a:avLst/>
              <a:gdLst/>
              <a:ahLst/>
              <a:cxnLst/>
              <a:rect l="l" t="t" r="r" b="b"/>
              <a:pathLst>
                <a:path w="1221104" h="269240">
                  <a:moveTo>
                    <a:pt x="1220724" y="17526"/>
                  </a:moveTo>
                  <a:lnTo>
                    <a:pt x="1197660" y="12954"/>
                  </a:lnTo>
                  <a:lnTo>
                    <a:pt x="1132332" y="0"/>
                  </a:lnTo>
                  <a:lnTo>
                    <a:pt x="1158240" y="12954"/>
                  </a:lnTo>
                  <a:lnTo>
                    <a:pt x="497967" y="12954"/>
                  </a:lnTo>
                  <a:lnTo>
                    <a:pt x="496824" y="12192"/>
                  </a:lnTo>
                  <a:lnTo>
                    <a:pt x="495681" y="12954"/>
                  </a:lnTo>
                  <a:lnTo>
                    <a:pt x="493776" y="12954"/>
                  </a:lnTo>
                  <a:lnTo>
                    <a:pt x="492620" y="14693"/>
                  </a:lnTo>
                  <a:lnTo>
                    <a:pt x="54749" y="236232"/>
                  </a:lnTo>
                  <a:lnTo>
                    <a:pt x="71628" y="213360"/>
                  </a:lnTo>
                  <a:lnTo>
                    <a:pt x="0" y="268986"/>
                  </a:lnTo>
                  <a:lnTo>
                    <a:pt x="68453" y="249936"/>
                  </a:lnTo>
                  <a:lnTo>
                    <a:pt x="87630" y="244602"/>
                  </a:lnTo>
                  <a:lnTo>
                    <a:pt x="58166" y="245173"/>
                  </a:lnTo>
                  <a:lnTo>
                    <a:pt x="50292" y="249174"/>
                  </a:lnTo>
                  <a:lnTo>
                    <a:pt x="57772" y="245364"/>
                  </a:lnTo>
                  <a:lnTo>
                    <a:pt x="58166" y="245173"/>
                  </a:lnTo>
                  <a:lnTo>
                    <a:pt x="496849" y="22098"/>
                  </a:lnTo>
                  <a:lnTo>
                    <a:pt x="1158240" y="22098"/>
                  </a:lnTo>
                  <a:lnTo>
                    <a:pt x="1132332" y="35052"/>
                  </a:lnTo>
                  <a:lnTo>
                    <a:pt x="1197660" y="22098"/>
                  </a:lnTo>
                  <a:lnTo>
                    <a:pt x="1220724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816602" y="6442709"/>
              <a:ext cx="394335" cy="204470"/>
            </a:xfrm>
            <a:custGeom>
              <a:avLst/>
              <a:gdLst/>
              <a:ahLst/>
              <a:cxnLst/>
              <a:rect l="l" t="t" r="r" b="b"/>
              <a:pathLst>
                <a:path w="394335" h="204470">
                  <a:moveTo>
                    <a:pt x="0" y="204216"/>
                  </a:moveTo>
                  <a:lnTo>
                    <a:pt x="393954" y="0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655820" y="5747765"/>
              <a:ext cx="36195" cy="699770"/>
            </a:xfrm>
            <a:custGeom>
              <a:avLst/>
              <a:gdLst/>
              <a:ahLst/>
              <a:cxnLst/>
              <a:rect l="l" t="t" r="r" b="b"/>
              <a:pathLst>
                <a:path w="36195" h="699770">
                  <a:moveTo>
                    <a:pt x="18288" y="53340"/>
                  </a:moveTo>
                  <a:lnTo>
                    <a:pt x="13716" y="62293"/>
                  </a:lnTo>
                  <a:lnTo>
                    <a:pt x="13716" y="697230"/>
                  </a:lnTo>
                  <a:lnTo>
                    <a:pt x="15240" y="699516"/>
                  </a:lnTo>
                  <a:lnTo>
                    <a:pt x="20574" y="699516"/>
                  </a:lnTo>
                  <a:lnTo>
                    <a:pt x="22098" y="697230"/>
                  </a:lnTo>
                  <a:lnTo>
                    <a:pt x="22098" y="61125"/>
                  </a:lnTo>
                  <a:lnTo>
                    <a:pt x="18288" y="53340"/>
                  </a:lnTo>
                  <a:close/>
                </a:path>
                <a:path w="36195" h="699770">
                  <a:moveTo>
                    <a:pt x="18288" y="0"/>
                  </a:moveTo>
                  <a:lnTo>
                    <a:pt x="0" y="89154"/>
                  </a:lnTo>
                  <a:lnTo>
                    <a:pt x="13716" y="62293"/>
                  </a:lnTo>
                  <a:lnTo>
                    <a:pt x="13716" y="51054"/>
                  </a:lnTo>
                  <a:lnTo>
                    <a:pt x="15240" y="48768"/>
                  </a:lnTo>
                  <a:lnTo>
                    <a:pt x="27874" y="48768"/>
                  </a:lnTo>
                  <a:lnTo>
                    <a:pt x="18288" y="0"/>
                  </a:lnTo>
                  <a:close/>
                </a:path>
                <a:path w="36195" h="699770">
                  <a:moveTo>
                    <a:pt x="27874" y="48768"/>
                  </a:moveTo>
                  <a:lnTo>
                    <a:pt x="20574" y="48768"/>
                  </a:lnTo>
                  <a:lnTo>
                    <a:pt x="22098" y="51054"/>
                  </a:lnTo>
                  <a:lnTo>
                    <a:pt x="22098" y="61125"/>
                  </a:lnTo>
                  <a:lnTo>
                    <a:pt x="35814" y="89154"/>
                  </a:lnTo>
                  <a:lnTo>
                    <a:pt x="27874" y="48768"/>
                  </a:lnTo>
                  <a:close/>
                </a:path>
                <a:path w="36195" h="699770">
                  <a:moveTo>
                    <a:pt x="20574" y="48768"/>
                  </a:moveTo>
                  <a:lnTo>
                    <a:pt x="15240" y="48768"/>
                  </a:lnTo>
                  <a:lnTo>
                    <a:pt x="13716" y="51054"/>
                  </a:lnTo>
                  <a:lnTo>
                    <a:pt x="13716" y="62293"/>
                  </a:lnTo>
                  <a:lnTo>
                    <a:pt x="18288" y="53340"/>
                  </a:lnTo>
                  <a:lnTo>
                    <a:pt x="22098" y="53340"/>
                  </a:lnTo>
                  <a:lnTo>
                    <a:pt x="22098" y="51054"/>
                  </a:lnTo>
                  <a:lnTo>
                    <a:pt x="20574" y="48768"/>
                  </a:lnTo>
                  <a:close/>
                </a:path>
                <a:path w="36195" h="699770">
                  <a:moveTo>
                    <a:pt x="22098" y="53340"/>
                  </a:moveTo>
                  <a:lnTo>
                    <a:pt x="18288" y="53340"/>
                  </a:lnTo>
                  <a:lnTo>
                    <a:pt x="22098" y="61125"/>
                  </a:lnTo>
                  <a:lnTo>
                    <a:pt x="22098" y="53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821174" y="5907023"/>
              <a:ext cx="389890" cy="740410"/>
            </a:xfrm>
            <a:custGeom>
              <a:avLst/>
              <a:gdLst/>
              <a:ahLst/>
              <a:cxnLst/>
              <a:rect l="l" t="t" r="r" b="b"/>
              <a:pathLst>
                <a:path w="389889" h="740409">
                  <a:moveTo>
                    <a:pt x="389382" y="0"/>
                  </a:moveTo>
                  <a:lnTo>
                    <a:pt x="389382" y="535686"/>
                  </a:lnTo>
                </a:path>
                <a:path w="389889" h="740409">
                  <a:moveTo>
                    <a:pt x="0" y="203454"/>
                  </a:moveTo>
                  <a:lnTo>
                    <a:pt x="0" y="739902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4705603" y="5699035"/>
            <a:ext cx="742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0" dirty="0">
                <a:latin typeface="Times New Roman"/>
                <a:cs typeface="Times New Roman"/>
              </a:rPr>
              <a:t>z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725927" y="4556797"/>
            <a:ext cx="742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0" dirty="0">
                <a:latin typeface="Times New Roman"/>
                <a:cs typeface="Times New Roman"/>
              </a:rPr>
              <a:t>z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867403" y="4556797"/>
            <a:ext cx="742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0" dirty="0">
                <a:latin typeface="Times New Roman"/>
                <a:cs typeface="Times New Roman"/>
              </a:rPr>
              <a:t>z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063744" y="4556797"/>
            <a:ext cx="742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0" dirty="0">
                <a:latin typeface="Times New Roman"/>
                <a:cs typeface="Times New Roman"/>
              </a:rPr>
              <a:t>z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157476" y="4264950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310382" y="4264950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491482" y="4264950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157476" y="5370612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310382" y="5128289"/>
            <a:ext cx="97155" cy="4171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65"/>
              </a:spcBef>
            </a:pPr>
            <a:r>
              <a:rPr sz="950" i="1" spc="15" dirty="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326384" y="3995965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83140" y="3995965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661976" y="3995965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661950" y="5117623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492755" y="6534186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283958" y="6275866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121911" y="6553998"/>
            <a:ext cx="812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051046" y="3940338"/>
            <a:ext cx="2971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(0</a:t>
            </a:r>
            <a:r>
              <a:rPr sz="950" spc="5" dirty="0">
                <a:latin typeface="Times New Roman"/>
                <a:cs typeface="Times New Roman"/>
              </a:rPr>
              <a:t>1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4630229" y="3641153"/>
            <a:ext cx="937894" cy="210820"/>
            <a:chOff x="4630229" y="3641153"/>
            <a:chExt cx="937894" cy="210820"/>
          </a:xfrm>
        </p:grpSpPr>
        <p:pic>
          <p:nvPicPr>
            <p:cNvPr id="70" name="object 7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633721" y="3644645"/>
              <a:ext cx="930402" cy="203454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4633721" y="3644645"/>
              <a:ext cx="930910" cy="203835"/>
            </a:xfrm>
            <a:custGeom>
              <a:avLst/>
              <a:gdLst/>
              <a:ahLst/>
              <a:cxnLst/>
              <a:rect l="l" t="t" r="r" b="b"/>
              <a:pathLst>
                <a:path w="930910" h="203835">
                  <a:moveTo>
                    <a:pt x="391668" y="0"/>
                  </a:moveTo>
                  <a:lnTo>
                    <a:pt x="930402" y="0"/>
                  </a:lnTo>
                  <a:lnTo>
                    <a:pt x="541020" y="203454"/>
                  </a:lnTo>
                  <a:lnTo>
                    <a:pt x="0" y="203454"/>
                  </a:lnTo>
                  <a:lnTo>
                    <a:pt x="391668" y="0"/>
                  </a:lnTo>
                  <a:close/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5063744" y="3623346"/>
            <a:ext cx="29654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dirty="0">
                <a:latin typeface="Times New Roman"/>
                <a:cs typeface="Times New Roman"/>
              </a:rPr>
              <a:t>(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386834" y="5117629"/>
            <a:ext cx="2971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(1</a:t>
            </a:r>
            <a:r>
              <a:rPr sz="950" spc="5" dirty="0">
                <a:latin typeface="Times New Roman"/>
                <a:cs typeface="Times New Roman"/>
              </a:rPr>
              <a:t>1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508493" y="5052853"/>
            <a:ext cx="29654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dirty="0">
                <a:latin typeface="Times New Roman"/>
                <a:cs typeface="Times New Roman"/>
              </a:rPr>
              <a:t>(</a:t>
            </a: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5" dirty="0">
                <a:latin typeface="Times New Roman"/>
                <a:cs typeface="Times New Roman"/>
              </a:rPr>
              <a:t>1</a:t>
            </a: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483098" y="5119906"/>
            <a:ext cx="549910" cy="42545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64795" algn="l"/>
              </a:tabLst>
            </a:pPr>
            <a:r>
              <a:rPr sz="950" i="1" spc="15" dirty="0">
                <a:latin typeface="Times New Roman"/>
                <a:cs typeface="Times New Roman"/>
              </a:rPr>
              <a:t>y</a:t>
            </a:r>
            <a:r>
              <a:rPr sz="950" spc="15" dirty="0">
                <a:latin typeface="Times New Roman"/>
                <a:cs typeface="Times New Roman"/>
              </a:rPr>
              <a:t>	(11</a:t>
            </a:r>
            <a:r>
              <a:rPr sz="950" spc="20" dirty="0">
                <a:latin typeface="Times New Roman"/>
                <a:cs typeface="Times New Roman"/>
              </a:rPr>
              <a:t>2</a:t>
            </a:r>
            <a:r>
              <a:rPr sz="950" spc="10" dirty="0"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  <a:spcBef>
                <a:spcPts val="830"/>
              </a:spcBef>
            </a:pPr>
            <a:r>
              <a:rPr sz="950" i="1" spc="15" dirty="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519411" y="5818668"/>
            <a:ext cx="2971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[1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]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049777" y="5699035"/>
            <a:ext cx="57785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93370" algn="l"/>
              </a:tabLst>
            </a:pPr>
            <a:r>
              <a:rPr sz="950" i="1" spc="10" dirty="0">
                <a:latin typeface="Times New Roman"/>
                <a:cs typeface="Times New Roman"/>
              </a:rPr>
              <a:t>z</a:t>
            </a:r>
            <a:r>
              <a:rPr sz="950" spc="10" dirty="0">
                <a:latin typeface="Times New Roman"/>
                <a:cs typeface="Times New Roman"/>
              </a:rPr>
              <a:t>	</a:t>
            </a:r>
            <a:r>
              <a:rPr sz="950" spc="5" dirty="0">
                <a:latin typeface="Times New Roman"/>
                <a:cs typeface="Times New Roman"/>
              </a:rPr>
              <a:t>[</a:t>
            </a: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spc="10" dirty="0">
                <a:latin typeface="Times New Roman"/>
                <a:cs typeface="Times New Roman"/>
              </a:rPr>
              <a:t>11]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620503" y="6127250"/>
            <a:ext cx="296545" cy="4445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950" spc="15" dirty="0">
                <a:latin typeface="Times New Roman"/>
                <a:cs typeface="Times New Roman"/>
              </a:rPr>
              <a:t>[110]</a:t>
            </a:r>
            <a:endParaRPr sz="950">
              <a:latin typeface="Times New Roman"/>
              <a:cs typeface="Times New Roman"/>
            </a:endParaRPr>
          </a:p>
          <a:p>
            <a:pPr marL="45085">
              <a:lnSpc>
                <a:spcPct val="100000"/>
              </a:lnSpc>
              <a:spcBef>
                <a:spcPts val="509"/>
              </a:spcBef>
            </a:pPr>
            <a:r>
              <a:rPr sz="950" i="1" spc="15" dirty="0"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263370" y="5781342"/>
            <a:ext cx="37909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5" dirty="0">
                <a:latin typeface="Times New Roman"/>
                <a:cs typeface="Times New Roman"/>
              </a:rPr>
              <a:t>[[01</a:t>
            </a:r>
            <a:r>
              <a:rPr sz="950" spc="20" dirty="0">
                <a:latin typeface="Times New Roman"/>
                <a:cs typeface="Times New Roman"/>
              </a:rPr>
              <a:t>1</a:t>
            </a:r>
            <a:r>
              <a:rPr sz="950" dirty="0">
                <a:latin typeface="Times New Roman"/>
                <a:cs typeface="Times New Roman"/>
              </a:rPr>
              <a:t>]</a:t>
            </a:r>
            <a:r>
              <a:rPr sz="950" spc="10" dirty="0">
                <a:latin typeface="Times New Roman"/>
                <a:cs typeface="Times New Roman"/>
              </a:rPr>
              <a:t>]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696435" y="6646977"/>
            <a:ext cx="37973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[[</a:t>
            </a:r>
            <a:r>
              <a:rPr sz="950" spc="5" dirty="0">
                <a:latin typeface="Times New Roman"/>
                <a:cs typeface="Times New Roman"/>
              </a:rPr>
              <a:t>1</a:t>
            </a:r>
            <a:r>
              <a:rPr sz="950" spc="15" dirty="0">
                <a:latin typeface="Times New Roman"/>
                <a:cs typeface="Times New Roman"/>
              </a:rPr>
              <a:t>10</a:t>
            </a:r>
            <a:r>
              <a:rPr sz="950" dirty="0">
                <a:latin typeface="Times New Roman"/>
                <a:cs typeface="Times New Roman"/>
              </a:rPr>
              <a:t>]</a:t>
            </a:r>
            <a:r>
              <a:rPr sz="950" spc="10" dirty="0">
                <a:latin typeface="Times New Roman"/>
                <a:cs typeface="Times New Roman"/>
              </a:rPr>
              <a:t>]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290289" y="6316271"/>
            <a:ext cx="4413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[[½1½</a:t>
            </a:r>
            <a:r>
              <a:rPr sz="950" dirty="0">
                <a:latin typeface="Times New Roman"/>
                <a:cs typeface="Times New Roman"/>
              </a:rPr>
              <a:t>]</a:t>
            </a:r>
            <a:r>
              <a:rPr sz="950" spc="10" dirty="0">
                <a:latin typeface="Times New Roman"/>
                <a:cs typeface="Times New Roman"/>
              </a:rPr>
              <a:t>]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82" name="object 82"/>
          <p:cNvGrpSpPr/>
          <p:nvPr/>
        </p:nvGrpSpPr>
        <p:grpSpPr>
          <a:xfrm>
            <a:off x="4276814" y="5863297"/>
            <a:ext cx="967105" cy="809625"/>
            <a:chOff x="4276814" y="5863297"/>
            <a:chExt cx="967105" cy="809625"/>
          </a:xfrm>
        </p:grpSpPr>
        <p:sp>
          <p:nvSpPr>
            <p:cNvPr id="83" name="object 83"/>
            <p:cNvSpPr/>
            <p:nvPr/>
          </p:nvSpPr>
          <p:spPr>
            <a:xfrm>
              <a:off x="4280154" y="5907024"/>
              <a:ext cx="394335" cy="740410"/>
            </a:xfrm>
            <a:custGeom>
              <a:avLst/>
              <a:gdLst/>
              <a:ahLst/>
              <a:cxnLst/>
              <a:rect l="l" t="t" r="r" b="b"/>
              <a:pathLst>
                <a:path w="394335" h="740409">
                  <a:moveTo>
                    <a:pt x="0" y="203454"/>
                  </a:moveTo>
                  <a:lnTo>
                    <a:pt x="393954" y="535686"/>
                  </a:lnTo>
                </a:path>
                <a:path w="394335" h="740409">
                  <a:moveTo>
                    <a:pt x="393954" y="0"/>
                  </a:moveTo>
                  <a:lnTo>
                    <a:pt x="0" y="739902"/>
                  </a:lnTo>
                </a:path>
              </a:pathLst>
            </a:custGeom>
            <a:ln w="6680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166360" y="5867400"/>
              <a:ext cx="73914" cy="73151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163020" y="5863297"/>
              <a:ext cx="80594" cy="80594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776978" y="6596634"/>
              <a:ext cx="73914" cy="72389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73638" y="6592531"/>
              <a:ext cx="80594" cy="79832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442460" y="6240780"/>
              <a:ext cx="73914" cy="72389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39120" y="6236677"/>
              <a:ext cx="80594" cy="79832"/>
            </a:xfrm>
            <a:prstGeom prst="rect">
              <a:avLst/>
            </a:prstGeom>
          </p:spPr>
        </p:pic>
      </p:grpSp>
      <p:grpSp>
        <p:nvGrpSpPr>
          <p:cNvPr id="90" name="object 90"/>
          <p:cNvGrpSpPr/>
          <p:nvPr/>
        </p:nvGrpSpPr>
        <p:grpSpPr>
          <a:xfrm>
            <a:off x="2264371" y="4730965"/>
            <a:ext cx="3338195" cy="818515"/>
            <a:chOff x="2264371" y="4730965"/>
            <a:chExt cx="3338195" cy="818515"/>
          </a:xfrm>
        </p:grpSpPr>
        <p:pic>
          <p:nvPicPr>
            <p:cNvPr id="91" name="object 9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267711" y="4935474"/>
              <a:ext cx="73914" cy="72389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64371" y="4931371"/>
              <a:ext cx="80594" cy="79832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198113" y="4735068"/>
              <a:ext cx="73914" cy="73151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94773" y="4730965"/>
              <a:ext cx="80594" cy="80594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274569" y="5473446"/>
              <a:ext cx="73914" cy="72389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271229" y="5469343"/>
              <a:ext cx="80594" cy="79832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198113" y="5269992"/>
              <a:ext cx="73914" cy="72389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94773" y="5265889"/>
              <a:ext cx="80594" cy="79832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416045" y="5461254"/>
              <a:ext cx="73914" cy="73151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412705" y="5457151"/>
              <a:ext cx="80594" cy="80594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352544" y="5266182"/>
              <a:ext cx="73914" cy="72389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349203" y="5262079"/>
              <a:ext cx="80594" cy="79832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9238" y="4735068"/>
              <a:ext cx="73914" cy="73151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805897" y="4730965"/>
              <a:ext cx="80594" cy="8059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598670" y="5465064"/>
              <a:ext cx="73914" cy="7315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595329" y="5460961"/>
              <a:ext cx="80594" cy="80594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525261" y="5265420"/>
              <a:ext cx="73914" cy="73151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521921" y="5261317"/>
              <a:ext cx="80594" cy="80594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814065" y="5465064"/>
              <a:ext cx="73914" cy="73151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810725" y="5460961"/>
              <a:ext cx="80594" cy="80594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814065" y="4935474"/>
              <a:ext cx="73914" cy="72389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810725" y="4931371"/>
              <a:ext cx="80594" cy="79832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664713" y="4735068"/>
              <a:ext cx="73914" cy="73151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661373" y="4730965"/>
              <a:ext cx="80594" cy="80594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416808" y="4935474"/>
              <a:ext cx="73914" cy="72389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413467" y="4931371"/>
              <a:ext cx="80594" cy="79832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960113" y="5469636"/>
              <a:ext cx="73914" cy="72389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956773" y="5465533"/>
              <a:ext cx="80594" cy="79832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338066" y="4735068"/>
              <a:ext cx="73914" cy="73151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334725" y="4730965"/>
              <a:ext cx="80594" cy="80594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138927" y="5469636"/>
              <a:ext cx="73914" cy="72389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135587" y="5465533"/>
              <a:ext cx="80594" cy="79832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138927" y="4935474"/>
              <a:ext cx="73914" cy="72389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135587" y="4931371"/>
              <a:ext cx="80594" cy="79832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598670" y="4935474"/>
              <a:ext cx="73914" cy="72389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595329" y="4931371"/>
              <a:ext cx="80594" cy="79832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525261" y="4735068"/>
              <a:ext cx="73914" cy="73151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521921" y="4730965"/>
              <a:ext cx="80594" cy="80594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4993385" y="4735068"/>
              <a:ext cx="73914" cy="73151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990045" y="4730965"/>
              <a:ext cx="80594" cy="80594"/>
            </a:xfrm>
            <a:prstGeom prst="rect">
              <a:avLst/>
            </a:prstGeom>
          </p:spPr>
        </p:pic>
      </p:grpSp>
      <p:grpSp>
        <p:nvGrpSpPr>
          <p:cNvPr id="131" name="object 131"/>
          <p:cNvGrpSpPr/>
          <p:nvPr/>
        </p:nvGrpSpPr>
        <p:grpSpPr>
          <a:xfrm>
            <a:off x="2260562" y="3604729"/>
            <a:ext cx="1006475" cy="817244"/>
            <a:chOff x="2260562" y="3604729"/>
            <a:chExt cx="1006475" cy="817244"/>
          </a:xfrm>
        </p:grpSpPr>
        <p:sp>
          <p:nvSpPr>
            <p:cNvPr id="132" name="object 132"/>
            <p:cNvSpPr/>
            <p:nvPr/>
          </p:nvSpPr>
          <p:spPr>
            <a:xfrm>
              <a:off x="2298954" y="3644646"/>
              <a:ext cx="930910" cy="740410"/>
            </a:xfrm>
            <a:custGeom>
              <a:avLst/>
              <a:gdLst/>
              <a:ahLst/>
              <a:cxnLst/>
              <a:rect l="l" t="t" r="r" b="b"/>
              <a:pathLst>
                <a:path w="930910" h="740410">
                  <a:moveTo>
                    <a:pt x="0" y="203454"/>
                  </a:moveTo>
                  <a:lnTo>
                    <a:pt x="536448" y="203454"/>
                  </a:lnTo>
                </a:path>
                <a:path w="930910" h="740410">
                  <a:moveTo>
                    <a:pt x="393192" y="0"/>
                  </a:moveTo>
                  <a:lnTo>
                    <a:pt x="930402" y="0"/>
                  </a:lnTo>
                </a:path>
                <a:path w="930910" h="740410">
                  <a:moveTo>
                    <a:pt x="0" y="203454"/>
                  </a:moveTo>
                  <a:lnTo>
                    <a:pt x="393192" y="0"/>
                  </a:lnTo>
                </a:path>
                <a:path w="930910" h="740410">
                  <a:moveTo>
                    <a:pt x="536448" y="203454"/>
                  </a:moveTo>
                  <a:lnTo>
                    <a:pt x="930402" y="0"/>
                  </a:lnTo>
                </a:path>
                <a:path w="930910" h="740410">
                  <a:moveTo>
                    <a:pt x="0" y="203454"/>
                  </a:moveTo>
                  <a:lnTo>
                    <a:pt x="0" y="739902"/>
                  </a:lnTo>
                  <a:lnTo>
                    <a:pt x="536448" y="739902"/>
                  </a:lnTo>
                  <a:lnTo>
                    <a:pt x="930402" y="535686"/>
                  </a:lnTo>
                </a:path>
                <a:path w="930910" h="740410">
                  <a:moveTo>
                    <a:pt x="930402" y="0"/>
                  </a:moveTo>
                  <a:lnTo>
                    <a:pt x="930402" y="535686"/>
                  </a:lnTo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654808" y="3608832"/>
              <a:ext cx="73914" cy="73151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651468" y="3604729"/>
              <a:ext cx="80594" cy="80594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185922" y="3608832"/>
              <a:ext cx="73914" cy="7315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182581" y="3604729"/>
              <a:ext cx="80594" cy="80594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189732" y="4142994"/>
              <a:ext cx="73914" cy="72389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186392" y="4138891"/>
              <a:ext cx="80594" cy="79832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298192" y="3848100"/>
              <a:ext cx="545122" cy="536448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2298192" y="3848100"/>
              <a:ext cx="541020" cy="536575"/>
            </a:xfrm>
            <a:custGeom>
              <a:avLst/>
              <a:gdLst/>
              <a:ahLst/>
              <a:cxnLst/>
              <a:rect l="l" t="t" r="r" b="b"/>
              <a:pathLst>
                <a:path w="541019" h="536575">
                  <a:moveTo>
                    <a:pt x="541020" y="0"/>
                  </a:moveTo>
                  <a:lnTo>
                    <a:pt x="0" y="0"/>
                  </a:lnTo>
                  <a:lnTo>
                    <a:pt x="0" y="536445"/>
                  </a:lnTo>
                  <a:lnTo>
                    <a:pt x="541020" y="536445"/>
                  </a:lnTo>
                  <a:lnTo>
                    <a:pt x="541020" y="0"/>
                  </a:lnTo>
                  <a:close/>
                </a:path>
              </a:pathLst>
            </a:custGeom>
            <a:ln w="66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263902" y="4345686"/>
              <a:ext cx="73914" cy="72389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260562" y="4341583"/>
              <a:ext cx="80594" cy="79832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263902" y="3815334"/>
              <a:ext cx="73914" cy="7315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260562" y="3811231"/>
              <a:ext cx="80594" cy="80594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803398" y="4345686"/>
              <a:ext cx="73914" cy="72389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800058" y="4341583"/>
              <a:ext cx="80594" cy="79832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796540" y="3811524"/>
              <a:ext cx="73914" cy="73151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793200" y="3807421"/>
              <a:ext cx="80594" cy="80594"/>
            </a:xfrm>
            <a:prstGeom prst="rect">
              <a:avLst/>
            </a:prstGeom>
          </p:spPr>
        </p:pic>
      </p:grpSp>
      <p:sp>
        <p:nvSpPr>
          <p:cNvPr id="149" name="object 149"/>
          <p:cNvSpPr txBox="1"/>
          <p:nvPr/>
        </p:nvSpPr>
        <p:spPr>
          <a:xfrm>
            <a:off x="2354833" y="3995965"/>
            <a:ext cx="29718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(1</a:t>
            </a:r>
            <a:r>
              <a:rPr sz="950" spc="5" dirty="0">
                <a:latin typeface="Times New Roman"/>
                <a:cs typeface="Times New Roman"/>
              </a:rPr>
              <a:t>0</a:t>
            </a:r>
            <a:r>
              <a:rPr sz="950" spc="20" dirty="0">
                <a:latin typeface="Times New Roman"/>
                <a:cs typeface="Times New Roman"/>
              </a:rPr>
              <a:t>0</a:t>
            </a:r>
            <a:r>
              <a:rPr sz="950" spc="10" dirty="0"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150" name="object 150"/>
          <p:cNvGrpSpPr/>
          <p:nvPr/>
        </p:nvGrpSpPr>
        <p:grpSpPr>
          <a:xfrm>
            <a:off x="3413468" y="3604729"/>
            <a:ext cx="2185035" cy="817244"/>
            <a:chOff x="3413468" y="3604729"/>
            <a:chExt cx="2185035" cy="817244"/>
          </a:xfrm>
        </p:grpSpPr>
        <p:pic>
          <p:nvPicPr>
            <p:cNvPr id="151" name="object 15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807714" y="3608832"/>
              <a:ext cx="73914" cy="7315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804374" y="3604729"/>
              <a:ext cx="80594" cy="8059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4338828" y="3608832"/>
              <a:ext cx="73914" cy="73151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335487" y="3604729"/>
              <a:ext cx="80594" cy="80594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416808" y="3815334"/>
              <a:ext cx="73914" cy="73151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413468" y="3811231"/>
              <a:ext cx="80594" cy="80594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949446" y="3811524"/>
              <a:ext cx="73914" cy="73151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946106" y="3807421"/>
              <a:ext cx="80594" cy="80594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988814" y="3608832"/>
              <a:ext cx="73914" cy="73151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985473" y="3604729"/>
              <a:ext cx="80594" cy="80594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5520690" y="3608832"/>
              <a:ext cx="73914" cy="73151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517350" y="3604729"/>
              <a:ext cx="80594" cy="80594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598670" y="3815334"/>
              <a:ext cx="73914" cy="73151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595330" y="3811231"/>
              <a:ext cx="80594" cy="80594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5131308" y="3811524"/>
              <a:ext cx="73914" cy="73151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127968" y="3807421"/>
              <a:ext cx="80594" cy="80594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807714" y="4139184"/>
              <a:ext cx="73914" cy="72389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04374" y="4135081"/>
              <a:ext cx="80594" cy="79832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4338828" y="4139184"/>
              <a:ext cx="73914" cy="72389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35487" y="4135081"/>
              <a:ext cx="80594" cy="79832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3416808" y="4345686"/>
              <a:ext cx="73914" cy="72389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413468" y="4341583"/>
              <a:ext cx="80594" cy="79832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3949446" y="4341876"/>
              <a:ext cx="73914" cy="72389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946106" y="4337773"/>
              <a:ext cx="80594" cy="79832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988814" y="4139184"/>
              <a:ext cx="73914" cy="72389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985473" y="4135081"/>
              <a:ext cx="80594" cy="79832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5520690" y="4139184"/>
              <a:ext cx="73914" cy="72389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17350" y="4135081"/>
              <a:ext cx="80594" cy="79832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4598670" y="4345686"/>
              <a:ext cx="73914" cy="72389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595330" y="4341583"/>
              <a:ext cx="80594" cy="79832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131308" y="4341876"/>
              <a:ext cx="73914" cy="72389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5127968" y="4337773"/>
              <a:ext cx="80594" cy="79832"/>
            </a:xfrm>
            <a:prstGeom prst="rect">
              <a:avLst/>
            </a:prstGeom>
          </p:spPr>
        </p:pic>
      </p:grpSp>
      <p:grpSp>
        <p:nvGrpSpPr>
          <p:cNvPr id="183" name="object 183"/>
          <p:cNvGrpSpPr/>
          <p:nvPr/>
        </p:nvGrpSpPr>
        <p:grpSpPr>
          <a:xfrm>
            <a:off x="2591269" y="6069037"/>
            <a:ext cx="1008380" cy="607695"/>
            <a:chOff x="2591269" y="6069037"/>
            <a:chExt cx="1008380" cy="607695"/>
          </a:xfrm>
        </p:grpSpPr>
        <p:pic>
          <p:nvPicPr>
            <p:cNvPr id="184" name="object 184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2596896" y="6073139"/>
              <a:ext cx="73914" cy="73151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593555" y="6069037"/>
              <a:ext cx="80594" cy="8059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131058" y="6073139"/>
              <a:ext cx="73914" cy="73151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3127717" y="6069037"/>
              <a:ext cx="80594" cy="8059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2987040" y="6398513"/>
              <a:ext cx="73914" cy="7315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983699" y="6394411"/>
              <a:ext cx="80594" cy="8059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2594610" y="6600443"/>
              <a:ext cx="73914" cy="72389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2591269" y="6596341"/>
              <a:ext cx="80594" cy="79832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3521964" y="6398513"/>
              <a:ext cx="73914" cy="7315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518623" y="6394411"/>
              <a:ext cx="80594" cy="80594"/>
            </a:xfrm>
            <a:prstGeom prst="rect">
              <a:avLst/>
            </a:prstGeom>
          </p:spPr>
        </p:pic>
      </p:grpSp>
      <p:sp>
        <p:nvSpPr>
          <p:cNvPr id="194" name="object 194"/>
          <p:cNvSpPr txBox="1"/>
          <p:nvPr/>
        </p:nvSpPr>
        <p:spPr>
          <a:xfrm>
            <a:off x="3936746" y="5576102"/>
            <a:ext cx="96520" cy="1955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5" dirty="0">
                <a:latin typeface="Times New Roman"/>
                <a:cs typeface="Times New Roman"/>
              </a:rPr>
              <a:t>а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936746" y="6660435"/>
            <a:ext cx="97155" cy="1955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5" dirty="0">
                <a:latin typeface="Times New Roman"/>
                <a:cs typeface="Times New Roman"/>
              </a:rPr>
              <a:t>б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196" name="object 196"/>
          <p:cNvPicPr/>
          <p:nvPr/>
        </p:nvPicPr>
        <p:blipFill>
          <a:blip r:embed="rId88" cstate="print"/>
          <a:stretch>
            <a:fillRect/>
          </a:stretch>
        </p:blipFill>
        <p:spPr>
          <a:xfrm>
            <a:off x="5401817" y="1048788"/>
            <a:ext cx="1438656" cy="1804139"/>
          </a:xfrm>
          <a:prstGeom prst="rect">
            <a:avLst/>
          </a:prstGeom>
        </p:spPr>
      </p:pic>
      <p:sp>
        <p:nvSpPr>
          <p:cNvPr id="197" name="object 197"/>
          <p:cNvSpPr txBox="1"/>
          <p:nvPr/>
        </p:nvSpPr>
        <p:spPr>
          <a:xfrm>
            <a:off x="5500370" y="2904998"/>
            <a:ext cx="124142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Вільям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Хеллоуз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Міллер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1831657" y="3383089"/>
            <a:ext cx="2447925" cy="1536065"/>
            <a:chOff x="1831657" y="3383089"/>
            <a:chExt cx="2447925" cy="1536065"/>
          </a:xfrm>
        </p:grpSpPr>
        <p:sp>
          <p:nvSpPr>
            <p:cNvPr id="5" name="object 5"/>
            <p:cNvSpPr/>
            <p:nvPr/>
          </p:nvSpPr>
          <p:spPr>
            <a:xfrm>
              <a:off x="2928366" y="3486911"/>
              <a:ext cx="1343025" cy="1343660"/>
            </a:xfrm>
            <a:custGeom>
              <a:avLst/>
              <a:gdLst/>
              <a:ahLst/>
              <a:cxnLst/>
              <a:rect l="l" t="t" r="r" b="b"/>
              <a:pathLst>
                <a:path w="1343025" h="1343660">
                  <a:moveTo>
                    <a:pt x="671322" y="0"/>
                  </a:moveTo>
                  <a:lnTo>
                    <a:pt x="623339" y="1683"/>
                  </a:lnTo>
                  <a:lnTo>
                    <a:pt x="576273" y="6659"/>
                  </a:lnTo>
                  <a:lnTo>
                    <a:pt x="530237" y="14814"/>
                  </a:lnTo>
                  <a:lnTo>
                    <a:pt x="485344" y="26035"/>
                  </a:lnTo>
                  <a:lnTo>
                    <a:pt x="441707" y="40209"/>
                  </a:lnTo>
                  <a:lnTo>
                    <a:pt x="399440" y="57222"/>
                  </a:lnTo>
                  <a:lnTo>
                    <a:pt x="358655" y="76962"/>
                  </a:lnTo>
                  <a:lnTo>
                    <a:pt x="319466" y="99315"/>
                  </a:lnTo>
                  <a:lnTo>
                    <a:pt x="281985" y="124169"/>
                  </a:lnTo>
                  <a:lnTo>
                    <a:pt x="246326" y="151410"/>
                  </a:lnTo>
                  <a:lnTo>
                    <a:pt x="212601" y="180925"/>
                  </a:lnTo>
                  <a:lnTo>
                    <a:pt x="180925" y="212601"/>
                  </a:lnTo>
                  <a:lnTo>
                    <a:pt x="151410" y="246326"/>
                  </a:lnTo>
                  <a:lnTo>
                    <a:pt x="124169" y="281985"/>
                  </a:lnTo>
                  <a:lnTo>
                    <a:pt x="99315" y="319466"/>
                  </a:lnTo>
                  <a:lnTo>
                    <a:pt x="76962" y="358655"/>
                  </a:lnTo>
                  <a:lnTo>
                    <a:pt x="57222" y="399440"/>
                  </a:lnTo>
                  <a:lnTo>
                    <a:pt x="40209" y="441707"/>
                  </a:lnTo>
                  <a:lnTo>
                    <a:pt x="26035" y="485344"/>
                  </a:lnTo>
                  <a:lnTo>
                    <a:pt x="14814" y="530237"/>
                  </a:lnTo>
                  <a:lnTo>
                    <a:pt x="6659" y="576273"/>
                  </a:lnTo>
                  <a:lnTo>
                    <a:pt x="1683" y="623339"/>
                  </a:lnTo>
                  <a:lnTo>
                    <a:pt x="0" y="671322"/>
                  </a:lnTo>
                  <a:lnTo>
                    <a:pt x="1683" y="719309"/>
                  </a:lnTo>
                  <a:lnTo>
                    <a:pt x="6659" y="766387"/>
                  </a:lnTo>
                  <a:lnTo>
                    <a:pt x="14814" y="812442"/>
                  </a:lnTo>
                  <a:lnTo>
                    <a:pt x="26035" y="857360"/>
                  </a:lnTo>
                  <a:lnTo>
                    <a:pt x="40209" y="901028"/>
                  </a:lnTo>
                  <a:lnTo>
                    <a:pt x="57222" y="943332"/>
                  </a:lnTo>
                  <a:lnTo>
                    <a:pt x="76962" y="984157"/>
                  </a:lnTo>
                  <a:lnTo>
                    <a:pt x="99315" y="1023390"/>
                  </a:lnTo>
                  <a:lnTo>
                    <a:pt x="124169" y="1060917"/>
                  </a:lnTo>
                  <a:lnTo>
                    <a:pt x="151410" y="1096624"/>
                  </a:lnTo>
                  <a:lnTo>
                    <a:pt x="180925" y="1130398"/>
                  </a:lnTo>
                  <a:lnTo>
                    <a:pt x="212601" y="1162124"/>
                  </a:lnTo>
                  <a:lnTo>
                    <a:pt x="246326" y="1191688"/>
                  </a:lnTo>
                  <a:lnTo>
                    <a:pt x="281985" y="1218977"/>
                  </a:lnTo>
                  <a:lnTo>
                    <a:pt x="319466" y="1243877"/>
                  </a:lnTo>
                  <a:lnTo>
                    <a:pt x="358655" y="1266274"/>
                  </a:lnTo>
                  <a:lnTo>
                    <a:pt x="399440" y="1286055"/>
                  </a:lnTo>
                  <a:lnTo>
                    <a:pt x="441707" y="1303104"/>
                  </a:lnTo>
                  <a:lnTo>
                    <a:pt x="485344" y="1317309"/>
                  </a:lnTo>
                  <a:lnTo>
                    <a:pt x="530237" y="1328555"/>
                  </a:lnTo>
                  <a:lnTo>
                    <a:pt x="576273" y="1336730"/>
                  </a:lnTo>
                  <a:lnTo>
                    <a:pt x="623339" y="1341718"/>
                  </a:lnTo>
                  <a:lnTo>
                    <a:pt x="671322" y="1343406"/>
                  </a:lnTo>
                  <a:lnTo>
                    <a:pt x="719304" y="1341718"/>
                  </a:lnTo>
                  <a:lnTo>
                    <a:pt x="766370" y="1336730"/>
                  </a:lnTo>
                  <a:lnTo>
                    <a:pt x="812406" y="1328555"/>
                  </a:lnTo>
                  <a:lnTo>
                    <a:pt x="857299" y="1317309"/>
                  </a:lnTo>
                  <a:lnTo>
                    <a:pt x="900936" y="1303104"/>
                  </a:lnTo>
                  <a:lnTo>
                    <a:pt x="943203" y="1286055"/>
                  </a:lnTo>
                  <a:lnTo>
                    <a:pt x="983988" y="1266274"/>
                  </a:lnTo>
                  <a:lnTo>
                    <a:pt x="1023178" y="1243877"/>
                  </a:lnTo>
                  <a:lnTo>
                    <a:pt x="1060658" y="1218977"/>
                  </a:lnTo>
                  <a:lnTo>
                    <a:pt x="1096317" y="1191688"/>
                  </a:lnTo>
                  <a:lnTo>
                    <a:pt x="1130042" y="1162124"/>
                  </a:lnTo>
                  <a:lnTo>
                    <a:pt x="1161718" y="1130398"/>
                  </a:lnTo>
                  <a:lnTo>
                    <a:pt x="1191233" y="1096624"/>
                  </a:lnTo>
                  <a:lnTo>
                    <a:pt x="1218474" y="1060917"/>
                  </a:lnTo>
                  <a:lnTo>
                    <a:pt x="1243328" y="1023390"/>
                  </a:lnTo>
                  <a:lnTo>
                    <a:pt x="1265681" y="984157"/>
                  </a:lnTo>
                  <a:lnTo>
                    <a:pt x="1285421" y="943332"/>
                  </a:lnTo>
                  <a:lnTo>
                    <a:pt x="1302435" y="901028"/>
                  </a:lnTo>
                  <a:lnTo>
                    <a:pt x="1316608" y="857360"/>
                  </a:lnTo>
                  <a:lnTo>
                    <a:pt x="1327829" y="812442"/>
                  </a:lnTo>
                  <a:lnTo>
                    <a:pt x="1335984" y="766387"/>
                  </a:lnTo>
                  <a:lnTo>
                    <a:pt x="1340960" y="719309"/>
                  </a:lnTo>
                  <a:lnTo>
                    <a:pt x="1342644" y="671322"/>
                  </a:lnTo>
                  <a:lnTo>
                    <a:pt x="1340960" y="623339"/>
                  </a:lnTo>
                  <a:lnTo>
                    <a:pt x="1335984" y="576273"/>
                  </a:lnTo>
                  <a:lnTo>
                    <a:pt x="1327829" y="530237"/>
                  </a:lnTo>
                  <a:lnTo>
                    <a:pt x="1316608" y="485344"/>
                  </a:lnTo>
                  <a:lnTo>
                    <a:pt x="1302435" y="441707"/>
                  </a:lnTo>
                  <a:lnTo>
                    <a:pt x="1285421" y="399440"/>
                  </a:lnTo>
                  <a:lnTo>
                    <a:pt x="1265681" y="358655"/>
                  </a:lnTo>
                  <a:lnTo>
                    <a:pt x="1243328" y="319466"/>
                  </a:lnTo>
                  <a:lnTo>
                    <a:pt x="1218474" y="281985"/>
                  </a:lnTo>
                  <a:lnTo>
                    <a:pt x="1191233" y="246326"/>
                  </a:lnTo>
                  <a:lnTo>
                    <a:pt x="1161718" y="212601"/>
                  </a:lnTo>
                  <a:lnTo>
                    <a:pt x="1130042" y="180925"/>
                  </a:lnTo>
                  <a:lnTo>
                    <a:pt x="1096317" y="151410"/>
                  </a:lnTo>
                  <a:lnTo>
                    <a:pt x="1060658" y="124169"/>
                  </a:lnTo>
                  <a:lnTo>
                    <a:pt x="1023178" y="99315"/>
                  </a:lnTo>
                  <a:lnTo>
                    <a:pt x="983988" y="76962"/>
                  </a:lnTo>
                  <a:lnTo>
                    <a:pt x="943203" y="57222"/>
                  </a:lnTo>
                  <a:lnTo>
                    <a:pt x="900936" y="40209"/>
                  </a:lnTo>
                  <a:lnTo>
                    <a:pt x="857299" y="26035"/>
                  </a:lnTo>
                  <a:lnTo>
                    <a:pt x="812406" y="14814"/>
                  </a:lnTo>
                  <a:lnTo>
                    <a:pt x="766370" y="6659"/>
                  </a:lnTo>
                  <a:lnTo>
                    <a:pt x="719304" y="1683"/>
                  </a:lnTo>
                  <a:lnTo>
                    <a:pt x="671322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04744" y="3563873"/>
              <a:ext cx="307340" cy="1148080"/>
            </a:xfrm>
            <a:custGeom>
              <a:avLst/>
              <a:gdLst/>
              <a:ahLst/>
              <a:cxnLst/>
              <a:rect l="l" t="t" r="r" b="b"/>
              <a:pathLst>
                <a:path w="307339" h="1148079">
                  <a:moveTo>
                    <a:pt x="307086" y="0"/>
                  </a:moveTo>
                  <a:lnTo>
                    <a:pt x="0" y="0"/>
                  </a:lnTo>
                  <a:lnTo>
                    <a:pt x="0" y="534924"/>
                  </a:lnTo>
                  <a:lnTo>
                    <a:pt x="0" y="646950"/>
                  </a:lnTo>
                  <a:lnTo>
                    <a:pt x="0" y="1147572"/>
                  </a:lnTo>
                  <a:lnTo>
                    <a:pt x="307086" y="1147572"/>
                  </a:lnTo>
                  <a:lnTo>
                    <a:pt x="307086" y="646950"/>
                  </a:lnTo>
                  <a:lnTo>
                    <a:pt x="307086" y="534924"/>
                  </a:lnTo>
                  <a:lnTo>
                    <a:pt x="3070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904742" y="3563873"/>
              <a:ext cx="307340" cy="1148080"/>
            </a:xfrm>
            <a:custGeom>
              <a:avLst/>
              <a:gdLst/>
              <a:ahLst/>
              <a:cxnLst/>
              <a:rect l="l" t="t" r="r" b="b"/>
              <a:pathLst>
                <a:path w="307339" h="1148079">
                  <a:moveTo>
                    <a:pt x="307087" y="0"/>
                  </a:moveTo>
                  <a:lnTo>
                    <a:pt x="0" y="0"/>
                  </a:lnTo>
                  <a:lnTo>
                    <a:pt x="0" y="1147574"/>
                  </a:lnTo>
                  <a:lnTo>
                    <a:pt x="307087" y="1147574"/>
                  </a:lnTo>
                  <a:lnTo>
                    <a:pt x="307087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836420" y="3583685"/>
              <a:ext cx="539115" cy="847725"/>
            </a:xfrm>
            <a:custGeom>
              <a:avLst/>
              <a:gdLst/>
              <a:ahLst/>
              <a:cxnLst/>
              <a:rect l="l" t="t" r="r" b="b"/>
              <a:pathLst>
                <a:path w="539114" h="847725">
                  <a:moveTo>
                    <a:pt x="268986" y="308610"/>
                  </a:moveTo>
                  <a:lnTo>
                    <a:pt x="220626" y="312943"/>
                  </a:lnTo>
                  <a:lnTo>
                    <a:pt x="175114" y="325442"/>
                  </a:lnTo>
                  <a:lnTo>
                    <a:pt x="133208" y="345355"/>
                  </a:lnTo>
                  <a:lnTo>
                    <a:pt x="95668" y="371928"/>
                  </a:lnTo>
                  <a:lnTo>
                    <a:pt x="63251" y="404408"/>
                  </a:lnTo>
                  <a:lnTo>
                    <a:pt x="36717" y="442044"/>
                  </a:lnTo>
                  <a:lnTo>
                    <a:pt x="16824" y="484083"/>
                  </a:lnTo>
                  <a:lnTo>
                    <a:pt x="4332" y="529771"/>
                  </a:lnTo>
                  <a:lnTo>
                    <a:pt x="0" y="578358"/>
                  </a:lnTo>
                  <a:lnTo>
                    <a:pt x="4332" y="626717"/>
                  </a:lnTo>
                  <a:lnTo>
                    <a:pt x="16824" y="672229"/>
                  </a:lnTo>
                  <a:lnTo>
                    <a:pt x="36717" y="714135"/>
                  </a:lnTo>
                  <a:lnTo>
                    <a:pt x="63251" y="751675"/>
                  </a:lnTo>
                  <a:lnTo>
                    <a:pt x="95668" y="784092"/>
                  </a:lnTo>
                  <a:lnTo>
                    <a:pt x="133208" y="810626"/>
                  </a:lnTo>
                  <a:lnTo>
                    <a:pt x="175114" y="830519"/>
                  </a:lnTo>
                  <a:lnTo>
                    <a:pt x="220626" y="843011"/>
                  </a:lnTo>
                  <a:lnTo>
                    <a:pt x="268986" y="847344"/>
                  </a:lnTo>
                  <a:lnTo>
                    <a:pt x="317371" y="843011"/>
                  </a:lnTo>
                  <a:lnTo>
                    <a:pt x="362953" y="830519"/>
                  </a:lnTo>
                  <a:lnTo>
                    <a:pt x="404960" y="810626"/>
                  </a:lnTo>
                  <a:lnTo>
                    <a:pt x="442621" y="784092"/>
                  </a:lnTo>
                  <a:lnTo>
                    <a:pt x="475165" y="751675"/>
                  </a:lnTo>
                  <a:lnTo>
                    <a:pt x="501819" y="714135"/>
                  </a:lnTo>
                  <a:lnTo>
                    <a:pt x="521813" y="672229"/>
                  </a:lnTo>
                  <a:lnTo>
                    <a:pt x="534375" y="626717"/>
                  </a:lnTo>
                  <a:lnTo>
                    <a:pt x="538734" y="578358"/>
                  </a:lnTo>
                  <a:lnTo>
                    <a:pt x="534375" y="529771"/>
                  </a:lnTo>
                  <a:lnTo>
                    <a:pt x="521813" y="484083"/>
                  </a:lnTo>
                  <a:lnTo>
                    <a:pt x="501819" y="442044"/>
                  </a:lnTo>
                  <a:lnTo>
                    <a:pt x="475165" y="404408"/>
                  </a:lnTo>
                  <a:lnTo>
                    <a:pt x="442621" y="371928"/>
                  </a:lnTo>
                  <a:lnTo>
                    <a:pt x="404960" y="345355"/>
                  </a:lnTo>
                  <a:lnTo>
                    <a:pt x="362953" y="325442"/>
                  </a:lnTo>
                  <a:lnTo>
                    <a:pt x="317371" y="312943"/>
                  </a:lnTo>
                  <a:lnTo>
                    <a:pt x="268986" y="308610"/>
                  </a:lnTo>
                  <a:close/>
                </a:path>
                <a:path w="539114" h="847725">
                  <a:moveTo>
                    <a:pt x="267462" y="0"/>
                  </a:moveTo>
                  <a:lnTo>
                    <a:pt x="247590" y="4012"/>
                  </a:lnTo>
                  <a:lnTo>
                    <a:pt x="231362" y="14954"/>
                  </a:lnTo>
                  <a:lnTo>
                    <a:pt x="220420" y="31182"/>
                  </a:lnTo>
                  <a:lnTo>
                    <a:pt x="216408" y="51054"/>
                  </a:lnTo>
                  <a:lnTo>
                    <a:pt x="216408" y="258318"/>
                  </a:lnTo>
                  <a:lnTo>
                    <a:pt x="220420" y="277749"/>
                  </a:lnTo>
                  <a:lnTo>
                    <a:pt x="231362" y="293751"/>
                  </a:lnTo>
                  <a:lnTo>
                    <a:pt x="247590" y="304609"/>
                  </a:lnTo>
                  <a:lnTo>
                    <a:pt x="267462" y="308610"/>
                  </a:lnTo>
                  <a:lnTo>
                    <a:pt x="278130" y="308610"/>
                  </a:lnTo>
                  <a:lnTo>
                    <a:pt x="297882" y="304609"/>
                  </a:lnTo>
                  <a:lnTo>
                    <a:pt x="313848" y="293751"/>
                  </a:lnTo>
                  <a:lnTo>
                    <a:pt x="324528" y="277749"/>
                  </a:lnTo>
                  <a:lnTo>
                    <a:pt x="328422" y="258318"/>
                  </a:lnTo>
                  <a:lnTo>
                    <a:pt x="328422" y="51054"/>
                  </a:lnTo>
                  <a:lnTo>
                    <a:pt x="324528" y="31182"/>
                  </a:lnTo>
                  <a:lnTo>
                    <a:pt x="313848" y="14954"/>
                  </a:lnTo>
                  <a:lnTo>
                    <a:pt x="297882" y="4012"/>
                  </a:lnTo>
                  <a:lnTo>
                    <a:pt x="278130" y="0"/>
                  </a:lnTo>
                  <a:lnTo>
                    <a:pt x="267462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052828" y="3857246"/>
              <a:ext cx="104775" cy="262255"/>
            </a:xfrm>
            <a:custGeom>
              <a:avLst/>
              <a:gdLst/>
              <a:ahLst/>
              <a:cxnLst/>
              <a:rect l="l" t="t" r="r" b="b"/>
              <a:pathLst>
                <a:path w="104775" h="262254">
                  <a:moveTo>
                    <a:pt x="104397" y="0"/>
                  </a:moveTo>
                  <a:lnTo>
                    <a:pt x="0" y="0"/>
                  </a:lnTo>
                  <a:lnTo>
                    <a:pt x="0" y="262125"/>
                  </a:lnTo>
                  <a:lnTo>
                    <a:pt x="104397" y="262125"/>
                  </a:lnTo>
                  <a:lnTo>
                    <a:pt x="104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052824" y="3857243"/>
              <a:ext cx="104775" cy="262255"/>
            </a:xfrm>
            <a:custGeom>
              <a:avLst/>
              <a:gdLst/>
              <a:ahLst/>
              <a:cxnLst/>
              <a:rect l="l" t="t" r="r" b="b"/>
              <a:pathLst>
                <a:path w="104775" h="262254">
                  <a:moveTo>
                    <a:pt x="104397" y="0"/>
                  </a:moveTo>
                  <a:lnTo>
                    <a:pt x="0" y="0"/>
                  </a:lnTo>
                  <a:lnTo>
                    <a:pt x="0" y="262130"/>
                  </a:lnTo>
                  <a:lnTo>
                    <a:pt x="104397" y="262130"/>
                  </a:lnTo>
                  <a:lnTo>
                    <a:pt x="104397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914144" y="4023359"/>
              <a:ext cx="382905" cy="344805"/>
            </a:xfrm>
            <a:custGeom>
              <a:avLst/>
              <a:gdLst/>
              <a:ahLst/>
              <a:cxnLst/>
              <a:rect l="l" t="t" r="r" b="b"/>
              <a:pathLst>
                <a:path w="382905" h="344804">
                  <a:moveTo>
                    <a:pt x="191262" y="0"/>
                  </a:moveTo>
                  <a:lnTo>
                    <a:pt x="140317" y="6141"/>
                  </a:lnTo>
                  <a:lnTo>
                    <a:pt x="94600" y="23480"/>
                  </a:lnTo>
                  <a:lnTo>
                    <a:pt x="55911" y="50387"/>
                  </a:lnTo>
                  <a:lnTo>
                    <a:pt x="26049" y="85231"/>
                  </a:lnTo>
                  <a:lnTo>
                    <a:pt x="6812" y="126382"/>
                  </a:lnTo>
                  <a:lnTo>
                    <a:pt x="0" y="172212"/>
                  </a:lnTo>
                  <a:lnTo>
                    <a:pt x="6812" y="218041"/>
                  </a:lnTo>
                  <a:lnTo>
                    <a:pt x="26049" y="259192"/>
                  </a:lnTo>
                  <a:lnTo>
                    <a:pt x="55911" y="294036"/>
                  </a:lnTo>
                  <a:lnTo>
                    <a:pt x="94600" y="320943"/>
                  </a:lnTo>
                  <a:lnTo>
                    <a:pt x="140317" y="338282"/>
                  </a:lnTo>
                  <a:lnTo>
                    <a:pt x="191262" y="344424"/>
                  </a:lnTo>
                  <a:lnTo>
                    <a:pt x="242206" y="338282"/>
                  </a:lnTo>
                  <a:lnTo>
                    <a:pt x="287923" y="320943"/>
                  </a:lnTo>
                  <a:lnTo>
                    <a:pt x="326612" y="294036"/>
                  </a:lnTo>
                  <a:lnTo>
                    <a:pt x="356474" y="259192"/>
                  </a:lnTo>
                  <a:lnTo>
                    <a:pt x="375711" y="218041"/>
                  </a:lnTo>
                  <a:lnTo>
                    <a:pt x="382524" y="172212"/>
                  </a:lnTo>
                  <a:lnTo>
                    <a:pt x="375711" y="126382"/>
                  </a:lnTo>
                  <a:lnTo>
                    <a:pt x="356474" y="85231"/>
                  </a:lnTo>
                  <a:lnTo>
                    <a:pt x="326612" y="50387"/>
                  </a:lnTo>
                  <a:lnTo>
                    <a:pt x="287923" y="23480"/>
                  </a:lnTo>
                  <a:lnTo>
                    <a:pt x="242206" y="6141"/>
                  </a:lnTo>
                  <a:lnTo>
                    <a:pt x="191262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914144" y="3993644"/>
              <a:ext cx="382905" cy="262255"/>
            </a:xfrm>
            <a:custGeom>
              <a:avLst/>
              <a:gdLst/>
              <a:ahLst/>
              <a:cxnLst/>
              <a:rect l="l" t="t" r="r" b="b"/>
              <a:pathLst>
                <a:path w="382905" h="262254">
                  <a:moveTo>
                    <a:pt x="382522" y="0"/>
                  </a:moveTo>
                  <a:lnTo>
                    <a:pt x="0" y="0"/>
                  </a:lnTo>
                  <a:lnTo>
                    <a:pt x="0" y="262125"/>
                  </a:lnTo>
                  <a:lnTo>
                    <a:pt x="382522" y="262125"/>
                  </a:lnTo>
                  <a:lnTo>
                    <a:pt x="382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914145" y="3993641"/>
              <a:ext cx="382905" cy="262255"/>
            </a:xfrm>
            <a:custGeom>
              <a:avLst/>
              <a:gdLst/>
              <a:ahLst/>
              <a:cxnLst/>
              <a:rect l="l" t="t" r="r" b="b"/>
              <a:pathLst>
                <a:path w="382905" h="262254">
                  <a:moveTo>
                    <a:pt x="382522" y="0"/>
                  </a:moveTo>
                  <a:lnTo>
                    <a:pt x="0" y="0"/>
                  </a:lnTo>
                  <a:lnTo>
                    <a:pt x="0" y="262125"/>
                  </a:lnTo>
                  <a:lnTo>
                    <a:pt x="382522" y="262125"/>
                  </a:lnTo>
                  <a:lnTo>
                    <a:pt x="382522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052828" y="3587495"/>
              <a:ext cx="112395" cy="1152525"/>
            </a:xfrm>
            <a:custGeom>
              <a:avLst/>
              <a:gdLst/>
              <a:ahLst/>
              <a:cxnLst/>
              <a:rect l="l" t="t" r="r" b="b"/>
              <a:pathLst>
                <a:path w="112394" h="1152525">
                  <a:moveTo>
                    <a:pt x="51054" y="843534"/>
                  </a:moveTo>
                  <a:lnTo>
                    <a:pt x="31182" y="847546"/>
                  </a:lnTo>
                  <a:lnTo>
                    <a:pt x="14954" y="858488"/>
                  </a:lnTo>
                  <a:lnTo>
                    <a:pt x="4012" y="874716"/>
                  </a:lnTo>
                  <a:lnTo>
                    <a:pt x="0" y="894588"/>
                  </a:lnTo>
                  <a:lnTo>
                    <a:pt x="0" y="1101090"/>
                  </a:lnTo>
                  <a:lnTo>
                    <a:pt x="4012" y="1120961"/>
                  </a:lnTo>
                  <a:lnTo>
                    <a:pt x="14954" y="1137189"/>
                  </a:lnTo>
                  <a:lnTo>
                    <a:pt x="31182" y="1148131"/>
                  </a:lnTo>
                  <a:lnTo>
                    <a:pt x="51054" y="1152144"/>
                  </a:lnTo>
                  <a:lnTo>
                    <a:pt x="61722" y="1152144"/>
                  </a:lnTo>
                  <a:lnTo>
                    <a:pt x="81474" y="1148131"/>
                  </a:lnTo>
                  <a:lnTo>
                    <a:pt x="97440" y="1137189"/>
                  </a:lnTo>
                  <a:lnTo>
                    <a:pt x="108120" y="1120961"/>
                  </a:lnTo>
                  <a:lnTo>
                    <a:pt x="112014" y="1101090"/>
                  </a:lnTo>
                  <a:lnTo>
                    <a:pt x="112014" y="894588"/>
                  </a:lnTo>
                  <a:lnTo>
                    <a:pt x="108120" y="874716"/>
                  </a:lnTo>
                  <a:lnTo>
                    <a:pt x="97440" y="858488"/>
                  </a:lnTo>
                  <a:lnTo>
                    <a:pt x="81474" y="847546"/>
                  </a:lnTo>
                  <a:lnTo>
                    <a:pt x="61722" y="843534"/>
                  </a:lnTo>
                  <a:lnTo>
                    <a:pt x="51054" y="843534"/>
                  </a:lnTo>
                  <a:close/>
                </a:path>
                <a:path w="112394" h="1152525">
                  <a:moveTo>
                    <a:pt x="36576" y="0"/>
                  </a:moveTo>
                  <a:lnTo>
                    <a:pt x="36576" y="594360"/>
                  </a:lnTo>
                </a:path>
                <a:path w="112394" h="1152525">
                  <a:moveTo>
                    <a:pt x="76200" y="0"/>
                  </a:moveTo>
                  <a:lnTo>
                    <a:pt x="76200" y="535686"/>
                  </a:lnTo>
                </a:path>
                <a:path w="112394" h="1152525">
                  <a:moveTo>
                    <a:pt x="36576" y="594360"/>
                  </a:moveTo>
                  <a:lnTo>
                    <a:pt x="76200" y="53568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3308" y="4097273"/>
              <a:ext cx="853440" cy="110489"/>
            </a:xfrm>
            <a:custGeom>
              <a:avLst/>
              <a:gdLst/>
              <a:ahLst/>
              <a:cxnLst/>
              <a:rect l="l" t="t" r="r" b="b"/>
              <a:pathLst>
                <a:path w="853439" h="110489">
                  <a:moveTo>
                    <a:pt x="51054" y="81534"/>
                  </a:moveTo>
                  <a:lnTo>
                    <a:pt x="48006" y="78486"/>
                  </a:lnTo>
                  <a:lnTo>
                    <a:pt x="3048" y="78486"/>
                  </a:lnTo>
                  <a:lnTo>
                    <a:pt x="0" y="81534"/>
                  </a:lnTo>
                  <a:lnTo>
                    <a:pt x="0" y="88392"/>
                  </a:lnTo>
                  <a:lnTo>
                    <a:pt x="3048" y="91440"/>
                  </a:lnTo>
                  <a:lnTo>
                    <a:pt x="48006" y="91440"/>
                  </a:lnTo>
                  <a:lnTo>
                    <a:pt x="51054" y="88392"/>
                  </a:lnTo>
                  <a:lnTo>
                    <a:pt x="51054" y="81534"/>
                  </a:lnTo>
                  <a:close/>
                </a:path>
                <a:path w="853439" h="110489">
                  <a:moveTo>
                    <a:pt x="89916" y="22098"/>
                  </a:moveTo>
                  <a:lnTo>
                    <a:pt x="87630" y="19050"/>
                  </a:lnTo>
                  <a:lnTo>
                    <a:pt x="41910" y="19050"/>
                  </a:lnTo>
                  <a:lnTo>
                    <a:pt x="39624" y="22098"/>
                  </a:lnTo>
                  <a:lnTo>
                    <a:pt x="39624" y="28956"/>
                  </a:lnTo>
                  <a:lnTo>
                    <a:pt x="41910" y="32004"/>
                  </a:lnTo>
                  <a:lnTo>
                    <a:pt x="87630" y="32004"/>
                  </a:lnTo>
                  <a:lnTo>
                    <a:pt x="89916" y="28956"/>
                  </a:lnTo>
                  <a:lnTo>
                    <a:pt x="89916" y="22098"/>
                  </a:lnTo>
                  <a:close/>
                </a:path>
                <a:path w="853439" h="110489">
                  <a:moveTo>
                    <a:pt x="139446" y="81534"/>
                  </a:moveTo>
                  <a:lnTo>
                    <a:pt x="137160" y="78486"/>
                  </a:lnTo>
                  <a:lnTo>
                    <a:pt x="91440" y="78486"/>
                  </a:lnTo>
                  <a:lnTo>
                    <a:pt x="89154" y="81534"/>
                  </a:lnTo>
                  <a:lnTo>
                    <a:pt x="89154" y="88392"/>
                  </a:lnTo>
                  <a:lnTo>
                    <a:pt x="91440" y="91440"/>
                  </a:lnTo>
                  <a:lnTo>
                    <a:pt x="137160" y="91440"/>
                  </a:lnTo>
                  <a:lnTo>
                    <a:pt x="139446" y="88392"/>
                  </a:lnTo>
                  <a:lnTo>
                    <a:pt x="139446" y="81534"/>
                  </a:lnTo>
                  <a:close/>
                </a:path>
                <a:path w="853439" h="110489">
                  <a:moveTo>
                    <a:pt x="179070" y="22098"/>
                  </a:moveTo>
                  <a:lnTo>
                    <a:pt x="176022" y="19050"/>
                  </a:lnTo>
                  <a:lnTo>
                    <a:pt x="131064" y="19050"/>
                  </a:lnTo>
                  <a:lnTo>
                    <a:pt x="128016" y="22098"/>
                  </a:lnTo>
                  <a:lnTo>
                    <a:pt x="128016" y="28956"/>
                  </a:lnTo>
                  <a:lnTo>
                    <a:pt x="131064" y="32004"/>
                  </a:lnTo>
                  <a:lnTo>
                    <a:pt x="176022" y="32004"/>
                  </a:lnTo>
                  <a:lnTo>
                    <a:pt x="179070" y="28956"/>
                  </a:lnTo>
                  <a:lnTo>
                    <a:pt x="179070" y="22098"/>
                  </a:lnTo>
                  <a:close/>
                </a:path>
                <a:path w="853439" h="110489">
                  <a:moveTo>
                    <a:pt x="228600" y="81534"/>
                  </a:moveTo>
                  <a:lnTo>
                    <a:pt x="225552" y="78486"/>
                  </a:lnTo>
                  <a:lnTo>
                    <a:pt x="180594" y="78486"/>
                  </a:lnTo>
                  <a:lnTo>
                    <a:pt x="177546" y="81534"/>
                  </a:lnTo>
                  <a:lnTo>
                    <a:pt x="177546" y="88392"/>
                  </a:lnTo>
                  <a:lnTo>
                    <a:pt x="180594" y="91440"/>
                  </a:lnTo>
                  <a:lnTo>
                    <a:pt x="225552" y="91440"/>
                  </a:lnTo>
                  <a:lnTo>
                    <a:pt x="228600" y="88392"/>
                  </a:lnTo>
                  <a:lnTo>
                    <a:pt x="228600" y="81534"/>
                  </a:lnTo>
                  <a:close/>
                </a:path>
                <a:path w="853439" h="110489">
                  <a:moveTo>
                    <a:pt x="268224" y="22098"/>
                  </a:moveTo>
                  <a:lnTo>
                    <a:pt x="265176" y="19050"/>
                  </a:lnTo>
                  <a:lnTo>
                    <a:pt x="220218" y="19050"/>
                  </a:lnTo>
                  <a:lnTo>
                    <a:pt x="217170" y="22098"/>
                  </a:lnTo>
                  <a:lnTo>
                    <a:pt x="217170" y="28956"/>
                  </a:lnTo>
                  <a:lnTo>
                    <a:pt x="220218" y="32004"/>
                  </a:lnTo>
                  <a:lnTo>
                    <a:pt x="265176" y="32004"/>
                  </a:lnTo>
                  <a:lnTo>
                    <a:pt x="268224" y="28956"/>
                  </a:lnTo>
                  <a:lnTo>
                    <a:pt x="268224" y="22098"/>
                  </a:lnTo>
                  <a:close/>
                </a:path>
                <a:path w="853439" h="110489">
                  <a:moveTo>
                    <a:pt x="317754" y="81534"/>
                  </a:moveTo>
                  <a:lnTo>
                    <a:pt x="314706" y="78486"/>
                  </a:lnTo>
                  <a:lnTo>
                    <a:pt x="269748" y="78486"/>
                  </a:lnTo>
                  <a:lnTo>
                    <a:pt x="266700" y="81534"/>
                  </a:lnTo>
                  <a:lnTo>
                    <a:pt x="266700" y="88392"/>
                  </a:lnTo>
                  <a:lnTo>
                    <a:pt x="269748" y="91440"/>
                  </a:lnTo>
                  <a:lnTo>
                    <a:pt x="314706" y="91440"/>
                  </a:lnTo>
                  <a:lnTo>
                    <a:pt x="317754" y="88392"/>
                  </a:lnTo>
                  <a:lnTo>
                    <a:pt x="317754" y="81534"/>
                  </a:lnTo>
                  <a:close/>
                </a:path>
                <a:path w="853439" h="110489">
                  <a:moveTo>
                    <a:pt x="356616" y="22098"/>
                  </a:moveTo>
                  <a:lnTo>
                    <a:pt x="354330" y="19050"/>
                  </a:lnTo>
                  <a:lnTo>
                    <a:pt x="308610" y="19050"/>
                  </a:lnTo>
                  <a:lnTo>
                    <a:pt x="306324" y="22098"/>
                  </a:lnTo>
                  <a:lnTo>
                    <a:pt x="306324" y="28956"/>
                  </a:lnTo>
                  <a:lnTo>
                    <a:pt x="308610" y="32004"/>
                  </a:lnTo>
                  <a:lnTo>
                    <a:pt x="354330" y="32004"/>
                  </a:lnTo>
                  <a:lnTo>
                    <a:pt x="356616" y="28956"/>
                  </a:lnTo>
                  <a:lnTo>
                    <a:pt x="356616" y="22098"/>
                  </a:lnTo>
                  <a:close/>
                </a:path>
                <a:path w="853439" h="110489">
                  <a:moveTo>
                    <a:pt x="406146" y="81534"/>
                  </a:moveTo>
                  <a:lnTo>
                    <a:pt x="403860" y="78486"/>
                  </a:lnTo>
                  <a:lnTo>
                    <a:pt x="358902" y="78486"/>
                  </a:lnTo>
                  <a:lnTo>
                    <a:pt x="355854" y="81534"/>
                  </a:lnTo>
                  <a:lnTo>
                    <a:pt x="355854" y="88392"/>
                  </a:lnTo>
                  <a:lnTo>
                    <a:pt x="358902" y="91440"/>
                  </a:lnTo>
                  <a:lnTo>
                    <a:pt x="403860" y="91440"/>
                  </a:lnTo>
                  <a:lnTo>
                    <a:pt x="406146" y="88392"/>
                  </a:lnTo>
                  <a:lnTo>
                    <a:pt x="406146" y="81534"/>
                  </a:lnTo>
                  <a:close/>
                </a:path>
                <a:path w="853439" h="110489">
                  <a:moveTo>
                    <a:pt x="445770" y="22098"/>
                  </a:moveTo>
                  <a:lnTo>
                    <a:pt x="442722" y="19050"/>
                  </a:lnTo>
                  <a:lnTo>
                    <a:pt x="397764" y="19050"/>
                  </a:lnTo>
                  <a:lnTo>
                    <a:pt x="394716" y="22098"/>
                  </a:lnTo>
                  <a:lnTo>
                    <a:pt x="394716" y="28956"/>
                  </a:lnTo>
                  <a:lnTo>
                    <a:pt x="397764" y="32004"/>
                  </a:lnTo>
                  <a:lnTo>
                    <a:pt x="442722" y="32004"/>
                  </a:lnTo>
                  <a:lnTo>
                    <a:pt x="445770" y="28956"/>
                  </a:lnTo>
                  <a:lnTo>
                    <a:pt x="445770" y="22098"/>
                  </a:lnTo>
                  <a:close/>
                </a:path>
                <a:path w="853439" h="110489">
                  <a:moveTo>
                    <a:pt x="495300" y="81534"/>
                  </a:moveTo>
                  <a:lnTo>
                    <a:pt x="492252" y="78486"/>
                  </a:lnTo>
                  <a:lnTo>
                    <a:pt x="447294" y="78486"/>
                  </a:lnTo>
                  <a:lnTo>
                    <a:pt x="445008" y="81534"/>
                  </a:lnTo>
                  <a:lnTo>
                    <a:pt x="445008" y="88392"/>
                  </a:lnTo>
                  <a:lnTo>
                    <a:pt x="447294" y="91440"/>
                  </a:lnTo>
                  <a:lnTo>
                    <a:pt x="492252" y="91440"/>
                  </a:lnTo>
                  <a:lnTo>
                    <a:pt x="495300" y="88392"/>
                  </a:lnTo>
                  <a:lnTo>
                    <a:pt x="495300" y="81534"/>
                  </a:lnTo>
                  <a:close/>
                </a:path>
                <a:path w="853439" h="110489">
                  <a:moveTo>
                    <a:pt x="534924" y="22098"/>
                  </a:moveTo>
                  <a:lnTo>
                    <a:pt x="531876" y="19050"/>
                  </a:lnTo>
                  <a:lnTo>
                    <a:pt x="486918" y="19050"/>
                  </a:lnTo>
                  <a:lnTo>
                    <a:pt x="483870" y="22098"/>
                  </a:lnTo>
                  <a:lnTo>
                    <a:pt x="483870" y="28956"/>
                  </a:lnTo>
                  <a:lnTo>
                    <a:pt x="486918" y="32004"/>
                  </a:lnTo>
                  <a:lnTo>
                    <a:pt x="531876" y="32004"/>
                  </a:lnTo>
                  <a:lnTo>
                    <a:pt x="534924" y="28956"/>
                  </a:lnTo>
                  <a:lnTo>
                    <a:pt x="534924" y="22098"/>
                  </a:lnTo>
                  <a:close/>
                </a:path>
                <a:path w="853439" h="110489">
                  <a:moveTo>
                    <a:pt x="584454" y="81534"/>
                  </a:moveTo>
                  <a:lnTo>
                    <a:pt x="581406" y="78486"/>
                  </a:lnTo>
                  <a:lnTo>
                    <a:pt x="536448" y="78486"/>
                  </a:lnTo>
                  <a:lnTo>
                    <a:pt x="533400" y="81534"/>
                  </a:lnTo>
                  <a:lnTo>
                    <a:pt x="533400" y="88392"/>
                  </a:lnTo>
                  <a:lnTo>
                    <a:pt x="536448" y="91440"/>
                  </a:lnTo>
                  <a:lnTo>
                    <a:pt x="581406" y="91440"/>
                  </a:lnTo>
                  <a:lnTo>
                    <a:pt x="584454" y="88392"/>
                  </a:lnTo>
                  <a:lnTo>
                    <a:pt x="584454" y="81534"/>
                  </a:lnTo>
                  <a:close/>
                </a:path>
                <a:path w="853439" h="110489">
                  <a:moveTo>
                    <a:pt x="624078" y="22098"/>
                  </a:moveTo>
                  <a:lnTo>
                    <a:pt x="621030" y="19050"/>
                  </a:lnTo>
                  <a:lnTo>
                    <a:pt x="576072" y="19050"/>
                  </a:lnTo>
                  <a:lnTo>
                    <a:pt x="573024" y="22098"/>
                  </a:lnTo>
                  <a:lnTo>
                    <a:pt x="573024" y="28956"/>
                  </a:lnTo>
                  <a:lnTo>
                    <a:pt x="576072" y="32004"/>
                  </a:lnTo>
                  <a:lnTo>
                    <a:pt x="621030" y="32004"/>
                  </a:lnTo>
                  <a:lnTo>
                    <a:pt x="624078" y="28956"/>
                  </a:lnTo>
                  <a:lnTo>
                    <a:pt x="624078" y="22098"/>
                  </a:lnTo>
                  <a:close/>
                </a:path>
                <a:path w="853439" h="110489">
                  <a:moveTo>
                    <a:pt x="673608" y="81534"/>
                  </a:moveTo>
                  <a:lnTo>
                    <a:pt x="670560" y="78486"/>
                  </a:lnTo>
                  <a:lnTo>
                    <a:pt x="625602" y="78486"/>
                  </a:lnTo>
                  <a:lnTo>
                    <a:pt x="622554" y="81534"/>
                  </a:lnTo>
                  <a:lnTo>
                    <a:pt x="622554" y="88392"/>
                  </a:lnTo>
                  <a:lnTo>
                    <a:pt x="625602" y="91440"/>
                  </a:lnTo>
                  <a:lnTo>
                    <a:pt x="670560" y="91440"/>
                  </a:lnTo>
                  <a:lnTo>
                    <a:pt x="673608" y="88392"/>
                  </a:lnTo>
                  <a:lnTo>
                    <a:pt x="673608" y="81534"/>
                  </a:lnTo>
                  <a:close/>
                </a:path>
                <a:path w="853439" h="110489">
                  <a:moveTo>
                    <a:pt x="762000" y="81534"/>
                  </a:moveTo>
                  <a:lnTo>
                    <a:pt x="759714" y="78486"/>
                  </a:lnTo>
                  <a:lnTo>
                    <a:pt x="713994" y="78486"/>
                  </a:lnTo>
                  <a:lnTo>
                    <a:pt x="711708" y="81534"/>
                  </a:lnTo>
                  <a:lnTo>
                    <a:pt x="711708" y="88392"/>
                  </a:lnTo>
                  <a:lnTo>
                    <a:pt x="713994" y="91440"/>
                  </a:lnTo>
                  <a:lnTo>
                    <a:pt x="759714" y="91440"/>
                  </a:lnTo>
                  <a:lnTo>
                    <a:pt x="762000" y="88392"/>
                  </a:lnTo>
                  <a:lnTo>
                    <a:pt x="762000" y="81534"/>
                  </a:lnTo>
                  <a:close/>
                </a:path>
                <a:path w="853439" h="110489">
                  <a:moveTo>
                    <a:pt x="781812" y="25908"/>
                  </a:moveTo>
                  <a:lnTo>
                    <a:pt x="748118" y="19050"/>
                  </a:lnTo>
                  <a:lnTo>
                    <a:pt x="654558" y="0"/>
                  </a:lnTo>
                  <a:lnTo>
                    <a:pt x="692086" y="19050"/>
                  </a:lnTo>
                  <a:lnTo>
                    <a:pt x="664464" y="19050"/>
                  </a:lnTo>
                  <a:lnTo>
                    <a:pt x="662178" y="22098"/>
                  </a:lnTo>
                  <a:lnTo>
                    <a:pt x="662178" y="28956"/>
                  </a:lnTo>
                  <a:lnTo>
                    <a:pt x="664464" y="32004"/>
                  </a:lnTo>
                  <a:lnTo>
                    <a:pt x="693229" y="32004"/>
                  </a:lnTo>
                  <a:lnTo>
                    <a:pt x="654558" y="51054"/>
                  </a:lnTo>
                  <a:lnTo>
                    <a:pt x="750951" y="32004"/>
                  </a:lnTo>
                  <a:lnTo>
                    <a:pt x="781812" y="25908"/>
                  </a:lnTo>
                  <a:close/>
                </a:path>
                <a:path w="853439" h="110489">
                  <a:moveTo>
                    <a:pt x="853440" y="84582"/>
                  </a:moveTo>
                  <a:lnTo>
                    <a:pt x="726186" y="59436"/>
                  </a:lnTo>
                  <a:lnTo>
                    <a:pt x="777240" y="84582"/>
                  </a:lnTo>
                  <a:lnTo>
                    <a:pt x="726186" y="110490"/>
                  </a:lnTo>
                  <a:lnTo>
                    <a:pt x="853440" y="845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056638" y="4375401"/>
              <a:ext cx="104775" cy="262255"/>
            </a:xfrm>
            <a:custGeom>
              <a:avLst/>
              <a:gdLst/>
              <a:ahLst/>
              <a:cxnLst/>
              <a:rect l="l" t="t" r="r" b="b"/>
              <a:pathLst>
                <a:path w="104775" h="262254">
                  <a:moveTo>
                    <a:pt x="104397" y="0"/>
                  </a:moveTo>
                  <a:lnTo>
                    <a:pt x="0" y="0"/>
                  </a:lnTo>
                  <a:lnTo>
                    <a:pt x="0" y="262130"/>
                  </a:lnTo>
                  <a:lnTo>
                    <a:pt x="104397" y="262130"/>
                  </a:lnTo>
                  <a:lnTo>
                    <a:pt x="104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056634" y="4375403"/>
              <a:ext cx="104775" cy="262255"/>
            </a:xfrm>
            <a:custGeom>
              <a:avLst/>
              <a:gdLst/>
              <a:ahLst/>
              <a:cxnLst/>
              <a:rect l="l" t="t" r="r" b="b"/>
              <a:pathLst>
                <a:path w="104775" h="262254">
                  <a:moveTo>
                    <a:pt x="104397" y="0"/>
                  </a:moveTo>
                  <a:lnTo>
                    <a:pt x="0" y="0"/>
                  </a:lnTo>
                  <a:lnTo>
                    <a:pt x="0" y="262130"/>
                  </a:lnTo>
                  <a:lnTo>
                    <a:pt x="104397" y="262130"/>
                  </a:lnTo>
                  <a:lnTo>
                    <a:pt x="104397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52828" y="3430523"/>
              <a:ext cx="112395" cy="1472565"/>
            </a:xfrm>
            <a:custGeom>
              <a:avLst/>
              <a:gdLst/>
              <a:ahLst/>
              <a:cxnLst/>
              <a:rect l="l" t="t" r="r" b="b"/>
              <a:pathLst>
                <a:path w="112394" h="1472564">
                  <a:moveTo>
                    <a:pt x="56388" y="937260"/>
                  </a:moveTo>
                  <a:lnTo>
                    <a:pt x="56388" y="1472184"/>
                  </a:lnTo>
                </a:path>
                <a:path w="112394" h="1472564">
                  <a:moveTo>
                    <a:pt x="112014" y="998220"/>
                  </a:moveTo>
                  <a:lnTo>
                    <a:pt x="112014" y="1239012"/>
                  </a:lnTo>
                </a:path>
                <a:path w="112394" h="1472564">
                  <a:moveTo>
                    <a:pt x="0" y="998220"/>
                  </a:moveTo>
                  <a:lnTo>
                    <a:pt x="0" y="1239012"/>
                  </a:lnTo>
                </a:path>
                <a:path w="112394" h="1472564">
                  <a:moveTo>
                    <a:pt x="112014" y="220980"/>
                  </a:moveTo>
                  <a:lnTo>
                    <a:pt x="112014" y="461772"/>
                  </a:lnTo>
                </a:path>
                <a:path w="112394" h="1472564">
                  <a:moveTo>
                    <a:pt x="0" y="228600"/>
                  </a:moveTo>
                  <a:lnTo>
                    <a:pt x="0" y="469392"/>
                  </a:lnTo>
                </a:path>
                <a:path w="112394" h="1472564">
                  <a:moveTo>
                    <a:pt x="56388" y="0"/>
                  </a:moveTo>
                  <a:lnTo>
                    <a:pt x="57150" y="15697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085594" y="4871465"/>
              <a:ext cx="43815" cy="43180"/>
            </a:xfrm>
            <a:custGeom>
              <a:avLst/>
              <a:gdLst/>
              <a:ahLst/>
              <a:cxnLst/>
              <a:rect l="l" t="t" r="r" b="b"/>
              <a:pathLst>
                <a:path w="43814" h="43179">
                  <a:moveTo>
                    <a:pt x="22098" y="0"/>
                  </a:moveTo>
                  <a:lnTo>
                    <a:pt x="13501" y="1619"/>
                  </a:lnTo>
                  <a:lnTo>
                    <a:pt x="6477" y="6096"/>
                  </a:lnTo>
                  <a:lnTo>
                    <a:pt x="1738" y="12858"/>
                  </a:lnTo>
                  <a:lnTo>
                    <a:pt x="0" y="21336"/>
                  </a:lnTo>
                  <a:lnTo>
                    <a:pt x="1738" y="29813"/>
                  </a:lnTo>
                  <a:lnTo>
                    <a:pt x="6477" y="36576"/>
                  </a:lnTo>
                  <a:lnTo>
                    <a:pt x="13501" y="41052"/>
                  </a:lnTo>
                  <a:lnTo>
                    <a:pt x="22098" y="42672"/>
                  </a:lnTo>
                  <a:lnTo>
                    <a:pt x="30253" y="41052"/>
                  </a:lnTo>
                  <a:lnTo>
                    <a:pt x="37052" y="36576"/>
                  </a:lnTo>
                  <a:lnTo>
                    <a:pt x="41707" y="29813"/>
                  </a:lnTo>
                  <a:lnTo>
                    <a:pt x="43434" y="21336"/>
                  </a:lnTo>
                  <a:lnTo>
                    <a:pt x="41707" y="12858"/>
                  </a:lnTo>
                  <a:lnTo>
                    <a:pt x="37052" y="6096"/>
                  </a:lnTo>
                  <a:lnTo>
                    <a:pt x="30253" y="1619"/>
                  </a:lnTo>
                  <a:lnTo>
                    <a:pt x="220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085594" y="4871465"/>
              <a:ext cx="43815" cy="43180"/>
            </a:xfrm>
            <a:custGeom>
              <a:avLst/>
              <a:gdLst/>
              <a:ahLst/>
              <a:cxnLst/>
              <a:rect l="l" t="t" r="r" b="b"/>
              <a:pathLst>
                <a:path w="43814" h="43179">
                  <a:moveTo>
                    <a:pt x="22098" y="0"/>
                  </a:moveTo>
                  <a:lnTo>
                    <a:pt x="13501" y="1619"/>
                  </a:lnTo>
                  <a:lnTo>
                    <a:pt x="6477" y="6096"/>
                  </a:lnTo>
                  <a:lnTo>
                    <a:pt x="1738" y="12858"/>
                  </a:lnTo>
                  <a:lnTo>
                    <a:pt x="0" y="21336"/>
                  </a:lnTo>
                  <a:lnTo>
                    <a:pt x="1738" y="29813"/>
                  </a:lnTo>
                  <a:lnTo>
                    <a:pt x="6477" y="36576"/>
                  </a:lnTo>
                  <a:lnTo>
                    <a:pt x="13501" y="41052"/>
                  </a:lnTo>
                  <a:lnTo>
                    <a:pt x="22098" y="42672"/>
                  </a:lnTo>
                  <a:lnTo>
                    <a:pt x="30253" y="41052"/>
                  </a:lnTo>
                  <a:lnTo>
                    <a:pt x="37052" y="36576"/>
                  </a:lnTo>
                  <a:lnTo>
                    <a:pt x="41707" y="29813"/>
                  </a:lnTo>
                  <a:lnTo>
                    <a:pt x="43434" y="21336"/>
                  </a:lnTo>
                  <a:lnTo>
                    <a:pt x="41707" y="12858"/>
                  </a:lnTo>
                  <a:lnTo>
                    <a:pt x="37052" y="6096"/>
                  </a:lnTo>
                  <a:lnTo>
                    <a:pt x="30253" y="1619"/>
                  </a:lnTo>
                  <a:lnTo>
                    <a:pt x="22098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85594" y="3410711"/>
              <a:ext cx="43815" cy="43180"/>
            </a:xfrm>
            <a:custGeom>
              <a:avLst/>
              <a:gdLst/>
              <a:ahLst/>
              <a:cxnLst/>
              <a:rect l="l" t="t" r="r" b="b"/>
              <a:pathLst>
                <a:path w="43814" h="43179">
                  <a:moveTo>
                    <a:pt x="22098" y="0"/>
                  </a:moveTo>
                  <a:lnTo>
                    <a:pt x="13501" y="1619"/>
                  </a:lnTo>
                  <a:lnTo>
                    <a:pt x="6477" y="6096"/>
                  </a:lnTo>
                  <a:lnTo>
                    <a:pt x="1738" y="12858"/>
                  </a:lnTo>
                  <a:lnTo>
                    <a:pt x="0" y="21336"/>
                  </a:lnTo>
                  <a:lnTo>
                    <a:pt x="1738" y="29813"/>
                  </a:lnTo>
                  <a:lnTo>
                    <a:pt x="6477" y="36576"/>
                  </a:lnTo>
                  <a:lnTo>
                    <a:pt x="13501" y="41052"/>
                  </a:lnTo>
                  <a:lnTo>
                    <a:pt x="22098" y="42672"/>
                  </a:lnTo>
                  <a:lnTo>
                    <a:pt x="30253" y="41052"/>
                  </a:lnTo>
                  <a:lnTo>
                    <a:pt x="37052" y="36576"/>
                  </a:lnTo>
                  <a:lnTo>
                    <a:pt x="41707" y="29813"/>
                  </a:lnTo>
                  <a:lnTo>
                    <a:pt x="43434" y="21336"/>
                  </a:lnTo>
                  <a:lnTo>
                    <a:pt x="41707" y="12858"/>
                  </a:lnTo>
                  <a:lnTo>
                    <a:pt x="37052" y="6096"/>
                  </a:lnTo>
                  <a:lnTo>
                    <a:pt x="30253" y="1619"/>
                  </a:lnTo>
                  <a:lnTo>
                    <a:pt x="220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958340" y="3387851"/>
              <a:ext cx="170815" cy="1515110"/>
            </a:xfrm>
            <a:custGeom>
              <a:avLst/>
              <a:gdLst/>
              <a:ahLst/>
              <a:cxnLst/>
              <a:rect l="l" t="t" r="r" b="b"/>
              <a:pathLst>
                <a:path w="170814" h="1515110">
                  <a:moveTo>
                    <a:pt x="149352" y="22860"/>
                  </a:moveTo>
                  <a:lnTo>
                    <a:pt x="140755" y="24479"/>
                  </a:lnTo>
                  <a:lnTo>
                    <a:pt x="133731" y="28956"/>
                  </a:lnTo>
                  <a:lnTo>
                    <a:pt x="128992" y="35718"/>
                  </a:lnTo>
                  <a:lnTo>
                    <a:pt x="127254" y="44196"/>
                  </a:lnTo>
                  <a:lnTo>
                    <a:pt x="128992" y="52673"/>
                  </a:lnTo>
                  <a:lnTo>
                    <a:pt x="133731" y="59436"/>
                  </a:lnTo>
                  <a:lnTo>
                    <a:pt x="140755" y="63912"/>
                  </a:lnTo>
                  <a:lnTo>
                    <a:pt x="149352" y="65532"/>
                  </a:lnTo>
                  <a:lnTo>
                    <a:pt x="157507" y="63912"/>
                  </a:lnTo>
                  <a:lnTo>
                    <a:pt x="164306" y="59436"/>
                  </a:lnTo>
                  <a:lnTo>
                    <a:pt x="168961" y="52673"/>
                  </a:lnTo>
                  <a:lnTo>
                    <a:pt x="170688" y="44196"/>
                  </a:lnTo>
                  <a:lnTo>
                    <a:pt x="168961" y="35718"/>
                  </a:lnTo>
                  <a:lnTo>
                    <a:pt x="164306" y="28956"/>
                  </a:lnTo>
                  <a:lnTo>
                    <a:pt x="157507" y="24479"/>
                  </a:lnTo>
                  <a:lnTo>
                    <a:pt x="149352" y="22860"/>
                  </a:lnTo>
                  <a:close/>
                </a:path>
                <a:path w="170814" h="1515110">
                  <a:moveTo>
                    <a:pt x="0" y="1514856"/>
                  </a:moveTo>
                  <a:lnTo>
                    <a:pt x="94488" y="1514856"/>
                  </a:lnTo>
                </a:path>
                <a:path w="170814" h="1515110">
                  <a:moveTo>
                    <a:pt x="0" y="42672"/>
                  </a:moveTo>
                  <a:lnTo>
                    <a:pt x="94488" y="42672"/>
                  </a:lnTo>
                </a:path>
                <a:path w="170814" h="1515110">
                  <a:moveTo>
                    <a:pt x="43434" y="94488"/>
                  </a:moveTo>
                  <a:lnTo>
                    <a:pt x="43434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936748" y="3430525"/>
              <a:ext cx="127257" cy="668272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2936744" y="3430523"/>
              <a:ext cx="127635" cy="668655"/>
            </a:xfrm>
            <a:custGeom>
              <a:avLst/>
              <a:gdLst/>
              <a:ahLst/>
              <a:cxnLst/>
              <a:rect l="l" t="t" r="r" b="b"/>
              <a:pathLst>
                <a:path w="127635" h="668654">
                  <a:moveTo>
                    <a:pt x="127257" y="0"/>
                  </a:moveTo>
                  <a:lnTo>
                    <a:pt x="0" y="0"/>
                  </a:lnTo>
                  <a:lnTo>
                    <a:pt x="0" y="668272"/>
                  </a:lnTo>
                  <a:lnTo>
                    <a:pt x="127257" y="668272"/>
                  </a:lnTo>
                  <a:lnTo>
                    <a:pt x="127257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36748" y="4210813"/>
              <a:ext cx="127257" cy="668272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71978" y="3482339"/>
              <a:ext cx="1399032" cy="1401507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2241042" y="3836669"/>
              <a:ext cx="457200" cy="285115"/>
            </a:xfrm>
            <a:custGeom>
              <a:avLst/>
              <a:gdLst/>
              <a:ahLst/>
              <a:cxnLst/>
              <a:rect l="l" t="t" r="r" b="b"/>
              <a:pathLst>
                <a:path w="457200" h="285114">
                  <a:moveTo>
                    <a:pt x="0" y="135636"/>
                  </a:moveTo>
                  <a:lnTo>
                    <a:pt x="95250" y="0"/>
                  </a:lnTo>
                </a:path>
                <a:path w="457200" h="285114">
                  <a:moveTo>
                    <a:pt x="362712" y="284988"/>
                  </a:moveTo>
                  <a:lnTo>
                    <a:pt x="457200" y="14935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4149661" y="2965380"/>
            <a:ext cx="845819" cy="2409825"/>
            <a:chOff x="4149661" y="2965380"/>
            <a:chExt cx="845819" cy="2409825"/>
          </a:xfrm>
        </p:grpSpPr>
        <p:sp>
          <p:nvSpPr>
            <p:cNvPr id="29" name="object 29"/>
            <p:cNvSpPr/>
            <p:nvPr/>
          </p:nvSpPr>
          <p:spPr>
            <a:xfrm>
              <a:off x="4549141" y="2973323"/>
              <a:ext cx="295275" cy="2393950"/>
            </a:xfrm>
            <a:custGeom>
              <a:avLst/>
              <a:gdLst/>
              <a:ahLst/>
              <a:cxnLst/>
              <a:rect l="l" t="t" r="r" b="b"/>
              <a:pathLst>
                <a:path w="295275" h="2393950">
                  <a:moveTo>
                    <a:pt x="294892" y="0"/>
                  </a:moveTo>
                  <a:lnTo>
                    <a:pt x="0" y="0"/>
                  </a:lnTo>
                  <a:lnTo>
                    <a:pt x="0" y="2393442"/>
                  </a:lnTo>
                  <a:lnTo>
                    <a:pt x="294892" y="2393442"/>
                  </a:lnTo>
                  <a:lnTo>
                    <a:pt x="294892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549139" y="3172967"/>
              <a:ext cx="295275" cy="1986280"/>
            </a:xfrm>
            <a:custGeom>
              <a:avLst/>
              <a:gdLst/>
              <a:ahLst/>
              <a:cxnLst/>
              <a:rect l="l" t="t" r="r" b="b"/>
              <a:pathLst>
                <a:path w="295275" h="1986279">
                  <a:moveTo>
                    <a:pt x="0" y="280416"/>
                  </a:moveTo>
                  <a:lnTo>
                    <a:pt x="294894" y="280416"/>
                  </a:lnTo>
                </a:path>
                <a:path w="295275" h="1986279">
                  <a:moveTo>
                    <a:pt x="0" y="1706118"/>
                  </a:moveTo>
                  <a:lnTo>
                    <a:pt x="294894" y="1706118"/>
                  </a:lnTo>
                </a:path>
                <a:path w="295275" h="1986279">
                  <a:moveTo>
                    <a:pt x="5334" y="1985772"/>
                  </a:moveTo>
                  <a:lnTo>
                    <a:pt x="37445" y="1965531"/>
                  </a:lnTo>
                  <a:lnTo>
                    <a:pt x="73628" y="1950720"/>
                  </a:lnTo>
                  <a:lnTo>
                    <a:pt x="112811" y="1941623"/>
                  </a:lnTo>
                  <a:lnTo>
                    <a:pt x="153924" y="1938528"/>
                  </a:lnTo>
                  <a:lnTo>
                    <a:pt x="192226" y="1941206"/>
                  </a:lnTo>
                  <a:lnTo>
                    <a:pt x="228885" y="1949100"/>
                  </a:lnTo>
                  <a:lnTo>
                    <a:pt x="263116" y="1961995"/>
                  </a:lnTo>
                  <a:lnTo>
                    <a:pt x="294132" y="1979676"/>
                  </a:lnTo>
                </a:path>
                <a:path w="295275" h="1986279">
                  <a:moveTo>
                    <a:pt x="5334" y="1847850"/>
                  </a:moveTo>
                  <a:lnTo>
                    <a:pt x="37445" y="1827609"/>
                  </a:lnTo>
                  <a:lnTo>
                    <a:pt x="73628" y="1812798"/>
                  </a:lnTo>
                  <a:lnTo>
                    <a:pt x="112811" y="1803701"/>
                  </a:lnTo>
                  <a:lnTo>
                    <a:pt x="153924" y="1800606"/>
                  </a:lnTo>
                  <a:lnTo>
                    <a:pt x="192226" y="1803284"/>
                  </a:lnTo>
                  <a:lnTo>
                    <a:pt x="228885" y="1811178"/>
                  </a:lnTo>
                  <a:lnTo>
                    <a:pt x="263116" y="1824073"/>
                  </a:lnTo>
                  <a:lnTo>
                    <a:pt x="294132" y="1841754"/>
                  </a:lnTo>
                </a:path>
                <a:path w="295275" h="1986279">
                  <a:moveTo>
                    <a:pt x="5334" y="1533906"/>
                  </a:moveTo>
                  <a:lnTo>
                    <a:pt x="37445" y="1554265"/>
                  </a:lnTo>
                  <a:lnTo>
                    <a:pt x="73628" y="1569339"/>
                  </a:lnTo>
                  <a:lnTo>
                    <a:pt x="112811" y="1578697"/>
                  </a:lnTo>
                  <a:lnTo>
                    <a:pt x="153924" y="1581912"/>
                  </a:lnTo>
                  <a:lnTo>
                    <a:pt x="192226" y="1579233"/>
                  </a:lnTo>
                  <a:lnTo>
                    <a:pt x="228885" y="1571339"/>
                  </a:lnTo>
                  <a:lnTo>
                    <a:pt x="263116" y="1558444"/>
                  </a:lnTo>
                  <a:lnTo>
                    <a:pt x="294132" y="1540764"/>
                  </a:lnTo>
                </a:path>
                <a:path w="295275" h="1986279">
                  <a:moveTo>
                    <a:pt x="5334" y="1396746"/>
                  </a:moveTo>
                  <a:lnTo>
                    <a:pt x="37445" y="1416986"/>
                  </a:lnTo>
                  <a:lnTo>
                    <a:pt x="73628" y="1431798"/>
                  </a:lnTo>
                  <a:lnTo>
                    <a:pt x="112811" y="1440894"/>
                  </a:lnTo>
                  <a:lnTo>
                    <a:pt x="153924" y="1443990"/>
                  </a:lnTo>
                  <a:lnTo>
                    <a:pt x="192226" y="1441311"/>
                  </a:lnTo>
                  <a:lnTo>
                    <a:pt x="228885" y="1433417"/>
                  </a:lnTo>
                  <a:lnTo>
                    <a:pt x="263116" y="1420522"/>
                  </a:lnTo>
                  <a:lnTo>
                    <a:pt x="294132" y="1402842"/>
                  </a:lnTo>
                </a:path>
                <a:path w="295275" h="1986279">
                  <a:moveTo>
                    <a:pt x="5334" y="137922"/>
                  </a:moveTo>
                  <a:lnTo>
                    <a:pt x="37445" y="158162"/>
                  </a:lnTo>
                  <a:lnTo>
                    <a:pt x="73628" y="172974"/>
                  </a:lnTo>
                  <a:lnTo>
                    <a:pt x="112811" y="182070"/>
                  </a:lnTo>
                  <a:lnTo>
                    <a:pt x="153924" y="185166"/>
                  </a:lnTo>
                  <a:lnTo>
                    <a:pt x="192226" y="182487"/>
                  </a:lnTo>
                  <a:lnTo>
                    <a:pt x="228885" y="174593"/>
                  </a:lnTo>
                  <a:lnTo>
                    <a:pt x="263116" y="161698"/>
                  </a:lnTo>
                  <a:lnTo>
                    <a:pt x="294132" y="144018"/>
                  </a:lnTo>
                </a:path>
                <a:path w="295275" h="1986279">
                  <a:moveTo>
                    <a:pt x="5334" y="0"/>
                  </a:moveTo>
                  <a:lnTo>
                    <a:pt x="37445" y="20359"/>
                  </a:lnTo>
                  <a:lnTo>
                    <a:pt x="73628" y="35433"/>
                  </a:lnTo>
                  <a:lnTo>
                    <a:pt x="112811" y="44791"/>
                  </a:lnTo>
                  <a:lnTo>
                    <a:pt x="153924" y="48006"/>
                  </a:lnTo>
                  <a:lnTo>
                    <a:pt x="192226" y="45219"/>
                  </a:lnTo>
                  <a:lnTo>
                    <a:pt x="228885" y="37147"/>
                  </a:lnTo>
                  <a:lnTo>
                    <a:pt x="263116" y="24217"/>
                  </a:lnTo>
                  <a:lnTo>
                    <a:pt x="294132" y="6858"/>
                  </a:lnTo>
                </a:path>
                <a:path w="295275" h="1986279">
                  <a:moveTo>
                    <a:pt x="5334" y="576072"/>
                  </a:moveTo>
                  <a:lnTo>
                    <a:pt x="37445" y="555712"/>
                  </a:lnTo>
                  <a:lnTo>
                    <a:pt x="73628" y="540639"/>
                  </a:lnTo>
                  <a:lnTo>
                    <a:pt x="112811" y="531280"/>
                  </a:lnTo>
                  <a:lnTo>
                    <a:pt x="153924" y="528066"/>
                  </a:lnTo>
                  <a:lnTo>
                    <a:pt x="192226" y="530852"/>
                  </a:lnTo>
                  <a:lnTo>
                    <a:pt x="228885" y="538924"/>
                  </a:lnTo>
                  <a:lnTo>
                    <a:pt x="263116" y="551854"/>
                  </a:lnTo>
                  <a:lnTo>
                    <a:pt x="294132" y="569214"/>
                  </a:lnTo>
                </a:path>
                <a:path w="295275" h="1986279">
                  <a:moveTo>
                    <a:pt x="5334" y="438150"/>
                  </a:moveTo>
                  <a:lnTo>
                    <a:pt x="37445" y="417909"/>
                  </a:lnTo>
                  <a:lnTo>
                    <a:pt x="73628" y="403098"/>
                  </a:lnTo>
                  <a:lnTo>
                    <a:pt x="112811" y="394001"/>
                  </a:lnTo>
                  <a:lnTo>
                    <a:pt x="153924" y="390906"/>
                  </a:lnTo>
                  <a:lnTo>
                    <a:pt x="192226" y="393584"/>
                  </a:lnTo>
                  <a:lnTo>
                    <a:pt x="228885" y="401478"/>
                  </a:lnTo>
                  <a:lnTo>
                    <a:pt x="263116" y="414373"/>
                  </a:lnTo>
                  <a:lnTo>
                    <a:pt x="294132" y="43205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54105" y="4122229"/>
              <a:ext cx="100965" cy="100965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4154423" y="3454907"/>
              <a:ext cx="836294" cy="1678305"/>
            </a:xfrm>
            <a:custGeom>
              <a:avLst/>
              <a:gdLst/>
              <a:ahLst/>
              <a:cxnLst/>
              <a:rect l="l" t="t" r="r" b="b"/>
              <a:pathLst>
                <a:path w="836295" h="1678304">
                  <a:moveTo>
                    <a:pt x="715518" y="723138"/>
                  </a:moveTo>
                  <a:lnTo>
                    <a:pt x="835914" y="723900"/>
                  </a:lnTo>
                </a:path>
                <a:path w="836295" h="1678304">
                  <a:moveTo>
                    <a:pt x="0" y="1677924"/>
                  </a:moveTo>
                  <a:lnTo>
                    <a:pt x="394716" y="1560576"/>
                  </a:lnTo>
                </a:path>
                <a:path w="836295" h="1678304">
                  <a:moveTo>
                    <a:pt x="715518" y="0"/>
                  </a:moveTo>
                  <a:lnTo>
                    <a:pt x="835914" y="76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2680207" y="3813769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865120" y="4185665"/>
            <a:ext cx="94615" cy="136525"/>
          </a:xfrm>
          <a:custGeom>
            <a:avLst/>
            <a:gdLst/>
            <a:ahLst/>
            <a:cxnLst/>
            <a:rect l="l" t="t" r="r" b="b"/>
            <a:pathLst>
              <a:path w="94614" h="136525">
                <a:moveTo>
                  <a:pt x="0" y="136398"/>
                </a:moveTo>
                <a:lnTo>
                  <a:pt x="94488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2770885" y="4217629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346703" y="3973829"/>
            <a:ext cx="201295" cy="144145"/>
          </a:xfrm>
          <a:custGeom>
            <a:avLst/>
            <a:gdLst/>
            <a:ahLst/>
            <a:cxnLst/>
            <a:rect l="l" t="t" r="r" b="b"/>
            <a:pathLst>
              <a:path w="201295" h="144145">
                <a:moveTo>
                  <a:pt x="0" y="0"/>
                </a:moveTo>
                <a:lnTo>
                  <a:pt x="201168" y="144018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3252470" y="3838152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810000" y="3387851"/>
            <a:ext cx="116839" cy="120014"/>
          </a:xfrm>
          <a:custGeom>
            <a:avLst/>
            <a:gdLst/>
            <a:ahLst/>
            <a:cxnLst/>
            <a:rect l="l" t="t" r="r" b="b"/>
            <a:pathLst>
              <a:path w="116839" h="120014">
                <a:moveTo>
                  <a:pt x="0" y="119634"/>
                </a:moveTo>
                <a:lnTo>
                  <a:pt x="116586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707386" y="516889"/>
            <a:ext cx="5786755" cy="3350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200"/>
              </a:lnSpc>
            </a:pPr>
            <a:r>
              <a:rPr sz="1200" spc="-5" dirty="0">
                <a:latin typeface="Times New Roman"/>
                <a:cs typeface="Times New Roman"/>
              </a:rPr>
              <a:t>зволяє визначати наявність текстури </a:t>
            </a:r>
            <a:r>
              <a:rPr sz="1200" dirty="0">
                <a:latin typeface="Times New Roman"/>
                <a:cs typeface="Times New Roman"/>
              </a:rPr>
              <a:t>в зразку,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термообробці – </a:t>
            </a:r>
            <a:r>
              <a:rPr sz="1200" spc="-5" dirty="0">
                <a:latin typeface="Times New Roman"/>
                <a:cs typeface="Times New Roman"/>
              </a:rPr>
              <a:t>стежити </a:t>
            </a:r>
            <a:r>
              <a:rPr sz="1200" dirty="0">
                <a:latin typeface="Times New Roman"/>
                <a:cs typeface="Times New Roman"/>
              </a:rPr>
              <a:t>за фазовими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перетвореннями. </a:t>
            </a:r>
            <a:r>
              <a:rPr sz="1200" spc="-5" dirty="0">
                <a:latin typeface="Times New Roman"/>
                <a:cs typeface="Times New Roman"/>
              </a:rPr>
              <a:t>Метод Дебая-Шеррера також широко </a:t>
            </a:r>
            <a:r>
              <a:rPr sz="1200" dirty="0">
                <a:latin typeface="Times New Roman"/>
                <a:cs typeface="Times New Roman"/>
              </a:rPr>
              <a:t>застосовується в </a:t>
            </a:r>
            <a:r>
              <a:rPr sz="1200" spc="-5" dirty="0">
                <a:latin typeface="Times New Roman"/>
                <a:cs typeface="Times New Roman"/>
              </a:rPr>
              <a:t>мінералогії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хімії 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ідентифікації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 </a:t>
            </a:r>
            <a:r>
              <a:rPr sz="1200" spc="-5" dirty="0">
                <a:latin typeface="Times New Roman"/>
                <a:cs typeface="Times New Roman"/>
              </a:rPr>
              <a:t>мінералів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хімічних </a:t>
            </a:r>
            <a:r>
              <a:rPr sz="1200" spc="-5" dirty="0">
                <a:latin typeface="Times New Roman"/>
                <a:cs typeface="Times New Roman"/>
              </a:rPr>
              <a:t>сполук.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Перед дослідженням речовина, яка випробується,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тонко подрібненому </a:t>
            </a:r>
            <a:r>
              <a:rPr sz="1200" dirty="0">
                <a:latin typeface="Times New Roman"/>
                <a:cs typeface="Times New Roman"/>
              </a:rPr>
              <a:t>стані за-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звичай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спресовується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невеликий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стовпчик.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Цим</a:t>
            </a:r>
            <a:r>
              <a:rPr sz="1200" dirty="0">
                <a:latin typeface="Times New Roman"/>
                <a:cs typeface="Times New Roman"/>
              </a:rPr>
              <a:t> методом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досліджувати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 спресовані порошки, </a:t>
            </a:r>
            <a:r>
              <a:rPr sz="1200" dirty="0">
                <a:latin typeface="Times New Roman"/>
                <a:cs typeface="Times New Roman"/>
              </a:rPr>
              <a:t>але і </a:t>
            </a:r>
            <a:r>
              <a:rPr sz="1200" spc="-5" dirty="0">
                <a:latin typeface="Times New Roman"/>
                <a:cs typeface="Times New Roman"/>
              </a:rPr>
              <a:t>вести роботу </a:t>
            </a:r>
            <a:r>
              <a:rPr sz="1200" dirty="0">
                <a:latin typeface="Times New Roman"/>
                <a:cs typeface="Times New Roman"/>
              </a:rPr>
              <a:t>над </a:t>
            </a:r>
            <a:r>
              <a:rPr sz="1200" spc="-5" dirty="0">
                <a:latin typeface="Times New Roman"/>
                <a:cs typeface="Times New Roman"/>
              </a:rPr>
              <a:t>готовими зразками </a:t>
            </a:r>
            <a:r>
              <a:rPr sz="1200" dirty="0">
                <a:latin typeface="Times New Roman"/>
                <a:cs typeface="Times New Roman"/>
              </a:rPr>
              <a:t>металів 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 дроту,</a:t>
            </a:r>
            <a:r>
              <a:rPr sz="1200" spc="-5" dirty="0">
                <a:latin typeface="Times New Roman"/>
                <a:cs typeface="Times New Roman"/>
              </a:rPr>
              <a:t> якщо</a:t>
            </a:r>
            <a:r>
              <a:rPr sz="1200" dirty="0">
                <a:latin typeface="Times New Roman"/>
                <a:cs typeface="Times New Roman"/>
              </a:rPr>
              <a:t> кристалики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5" dirty="0">
                <a:latin typeface="Times New Roman"/>
                <a:cs typeface="Times New Roman"/>
              </a:rPr>
              <a:t> досить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дрібні.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25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деяких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камерах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зйомки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рентгенограм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полікристалів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методом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Дебая</a:t>
            </a:r>
            <a:r>
              <a:rPr sz="1200" dirty="0">
                <a:latin typeface="Times New Roman"/>
                <a:cs typeface="Times New Roman"/>
              </a:rPr>
              <a:t> –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30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Шеррера </a:t>
            </a:r>
            <a:r>
              <a:rPr sz="1200" spc="-5" dirty="0">
                <a:latin typeface="Times New Roman"/>
                <a:cs typeface="Times New Roman"/>
              </a:rPr>
              <a:t>фотоплівка </a:t>
            </a:r>
            <a:r>
              <a:rPr sz="1200" dirty="0">
                <a:latin typeface="Times New Roman"/>
                <a:cs typeface="Times New Roman"/>
              </a:rPr>
              <a:t>розташовується </a:t>
            </a:r>
            <a:r>
              <a:rPr sz="1200" spc="-5" dirty="0">
                <a:latin typeface="Times New Roman"/>
                <a:cs typeface="Times New Roman"/>
              </a:rPr>
              <a:t>по поверхні циліндра, </a:t>
            </a:r>
            <a:r>
              <a:rPr sz="1200" dirty="0">
                <a:latin typeface="Times New Roman"/>
                <a:cs typeface="Times New Roman"/>
              </a:rPr>
              <a:t>вісь </a:t>
            </a:r>
            <a:r>
              <a:rPr sz="1200" spc="-5" dirty="0">
                <a:latin typeface="Times New Roman"/>
                <a:cs typeface="Times New Roman"/>
              </a:rPr>
              <a:t>якого перпендикулярна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падаючому пучку рентгенівських променів, </a:t>
            </a:r>
            <a:r>
              <a:rPr sz="1200" dirty="0">
                <a:latin typeface="Times New Roman"/>
                <a:cs typeface="Times New Roman"/>
              </a:rPr>
              <a:t>а зразок поміщається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осі </a:t>
            </a:r>
            <a:r>
              <a:rPr sz="1200" spc="-5" dirty="0">
                <a:latin typeface="Times New Roman"/>
                <a:cs typeface="Times New Roman"/>
              </a:rPr>
              <a:t>циліндра. Схе- </a:t>
            </a:r>
            <a:r>
              <a:rPr sz="1200" dirty="0">
                <a:latin typeface="Times New Roman"/>
                <a:cs typeface="Times New Roman"/>
              </a:rPr>
              <a:t> матичне </a:t>
            </a:r>
            <a:r>
              <a:rPr sz="1200" spc="-5" dirty="0">
                <a:latin typeface="Times New Roman"/>
                <a:cs typeface="Times New Roman"/>
              </a:rPr>
              <a:t>розташування </a:t>
            </a:r>
            <a:r>
              <a:rPr sz="1200" dirty="0">
                <a:latin typeface="Times New Roman"/>
                <a:cs typeface="Times New Roman"/>
              </a:rPr>
              <a:t>приладів </a:t>
            </a:r>
            <a:r>
              <a:rPr sz="1200" spc="-5" dirty="0">
                <a:latin typeface="Times New Roman"/>
                <a:cs typeface="Times New Roman"/>
              </a:rPr>
              <a:t>при цьому виді </a:t>
            </a:r>
            <a:r>
              <a:rPr sz="1200" dirty="0">
                <a:latin typeface="Times New Roman"/>
                <a:cs typeface="Times New Roman"/>
              </a:rPr>
              <a:t>зйомки </a:t>
            </a:r>
            <a:r>
              <a:rPr sz="1200" spc="-5" dirty="0">
                <a:latin typeface="Times New Roman"/>
                <a:cs typeface="Times New Roman"/>
              </a:rPr>
              <a:t>показано на рис. </a:t>
            </a:r>
            <a:r>
              <a:rPr sz="1200" dirty="0">
                <a:latin typeface="Times New Roman"/>
                <a:cs typeface="Times New Roman"/>
              </a:rPr>
              <a:t>3.15, а </a:t>
            </a:r>
            <a:r>
              <a:rPr sz="1200" spc="-5" dirty="0">
                <a:latin typeface="Times New Roman"/>
                <a:cs typeface="Times New Roman"/>
              </a:rPr>
              <a:t>рентге-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нограму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дебаєграму</a:t>
            </a:r>
            <a:r>
              <a:rPr sz="1200" spc="-5" dirty="0">
                <a:latin typeface="Times New Roman"/>
                <a:cs typeface="Times New Roman"/>
              </a:rPr>
              <a:t>),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отримується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таким</a:t>
            </a:r>
            <a:r>
              <a:rPr sz="1200" dirty="0">
                <a:latin typeface="Times New Roman"/>
                <a:cs typeface="Times New Roman"/>
              </a:rPr>
              <a:t> способом, </a:t>
            </a:r>
            <a:r>
              <a:rPr sz="1200" spc="-5" dirty="0">
                <a:latin typeface="Times New Roman"/>
                <a:cs typeface="Times New Roman"/>
              </a:rPr>
              <a:t>наведено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dirty="0">
                <a:latin typeface="Times New Roman"/>
                <a:cs typeface="Times New Roman"/>
              </a:rPr>
              <a:t> 3.16.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756285" algn="ctr">
              <a:lnSpc>
                <a:spcPts val="1220"/>
              </a:lnSpc>
              <a:spcBef>
                <a:spcPts val="1145"/>
              </a:spcBef>
            </a:pPr>
            <a:r>
              <a:rPr sz="1100" i="1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  <a:p>
            <a:pPr marL="3190240" algn="ctr">
              <a:lnSpc>
                <a:spcPts val="1220"/>
              </a:lnSpc>
            </a:pPr>
            <a:r>
              <a:rPr sz="1100" spc="-10" dirty="0">
                <a:latin typeface="Symbol"/>
                <a:cs typeface="Symbol"/>
              </a:rPr>
              <a:t></a:t>
            </a:r>
            <a:r>
              <a:rPr sz="1100" spc="-10" dirty="0">
                <a:latin typeface="Times New Roman"/>
                <a:cs typeface="Times New Roman"/>
              </a:rPr>
              <a:t>=90</a:t>
            </a:r>
            <a:r>
              <a:rPr sz="1100" spc="-10" dirty="0">
                <a:latin typeface="Symbol"/>
                <a:cs typeface="Symbol"/>
              </a:rPr>
              <a:t></a:t>
            </a:r>
            <a:endParaRPr sz="1100">
              <a:latin typeface="Symbol"/>
              <a:cs typeface="Symbol"/>
            </a:endParaRPr>
          </a:p>
          <a:p>
            <a:pPr>
              <a:lnSpc>
                <a:spcPct val="100000"/>
              </a:lnSpc>
            </a:pPr>
            <a:endParaRPr sz="1050">
              <a:latin typeface="Symbol"/>
              <a:cs typeface="Symbol"/>
            </a:endParaRPr>
          </a:p>
          <a:p>
            <a:pPr marL="1634489">
              <a:lnSpc>
                <a:spcPct val="100000"/>
              </a:lnSpc>
            </a:pPr>
            <a:r>
              <a:rPr sz="1100" i="1" spc="-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005332" y="5035255"/>
            <a:ext cx="5191125" cy="1063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061085" algn="ctr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74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3.15.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зйомки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рентгенограми</a:t>
            </a:r>
            <a:r>
              <a:rPr sz="1000" dirty="0">
                <a:latin typeface="Times New Roman"/>
                <a:cs typeface="Times New Roman"/>
              </a:rPr>
              <a:t> за </a:t>
            </a:r>
            <a:r>
              <a:rPr sz="1000" spc="-5" dirty="0">
                <a:latin typeface="Times New Roman"/>
                <a:cs typeface="Times New Roman"/>
              </a:rPr>
              <a:t>методом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Дебая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Шеррера: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рентгенівська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трубка;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пучок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монохроматичного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рентгенівського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випромінювання;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діафрагма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(щілина);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полікристал;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фотоплівка;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розгортка рентгенограми;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000" dirty="0">
                <a:latin typeface="Times New Roman"/>
                <a:cs typeface="Times New Roman"/>
              </a:rPr>
              <a:t>0</a:t>
            </a:r>
            <a:r>
              <a:rPr sz="1000" dirty="0">
                <a:latin typeface="Symbol"/>
                <a:cs typeface="Symbol"/>
              </a:rPr>
              <a:t>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слід, який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залишають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променяні, що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проходять крізь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006594" y="4070563"/>
            <a:ext cx="309245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Symbol"/>
                <a:cs typeface="Symbol"/>
              </a:rPr>
              <a:t></a:t>
            </a:r>
            <a:r>
              <a:rPr sz="1100" spc="-20" dirty="0">
                <a:latin typeface="Times New Roman"/>
                <a:cs typeface="Times New Roman"/>
              </a:rPr>
              <a:t>=</a:t>
            </a:r>
            <a:r>
              <a:rPr sz="1100" spc="-5" dirty="0">
                <a:latin typeface="Times New Roman"/>
                <a:cs typeface="Times New Roman"/>
              </a:rPr>
              <a:t>0</a:t>
            </a:r>
            <a:r>
              <a:rPr sz="1100" spc="-5" dirty="0">
                <a:latin typeface="Symbol"/>
                <a:cs typeface="Symbol"/>
              </a:rPr>
              <a:t></a:t>
            </a:r>
            <a:endParaRPr sz="1100">
              <a:latin typeface="Symbol"/>
              <a:cs typeface="Symbol"/>
            </a:endParaRPr>
          </a:p>
        </p:txBody>
      </p:sp>
      <p:pic>
        <p:nvPicPr>
          <p:cNvPr id="42" name="object 4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427988" y="6241541"/>
            <a:ext cx="4345686" cy="598932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3552697" y="6894068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а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4" name="object 4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443227" y="7153656"/>
            <a:ext cx="4314444" cy="592074"/>
          </a:xfrm>
          <a:prstGeom prst="rect">
            <a:avLst/>
          </a:prstGeom>
        </p:spPr>
      </p:pic>
      <p:sp>
        <p:nvSpPr>
          <p:cNvPr id="45" name="object 45"/>
          <p:cNvSpPr txBox="1"/>
          <p:nvPr/>
        </p:nvSpPr>
        <p:spPr>
          <a:xfrm>
            <a:off x="707384" y="7712985"/>
            <a:ext cx="5786755" cy="2269490"/>
          </a:xfrm>
          <a:prstGeom prst="rect">
            <a:avLst/>
          </a:prstGeom>
        </p:spPr>
        <p:txBody>
          <a:bodyPr vert="horz" wrap="square" lIns="0" tIns="9842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75"/>
              </a:spcBef>
            </a:pPr>
            <a:r>
              <a:rPr sz="1100" i="1" spc="-5" dirty="0">
                <a:latin typeface="Times New Roman"/>
                <a:cs typeface="Times New Roman"/>
              </a:rPr>
              <a:t>б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2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3.16.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Дебаєграми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алюмінію,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отримані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K</a:t>
            </a:r>
            <a:r>
              <a:rPr sz="1000" spc="-5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K</a:t>
            </a:r>
            <a:r>
              <a:rPr sz="1000" spc="-5" dirty="0">
                <a:latin typeface="Symbol"/>
                <a:cs typeface="Symbol"/>
              </a:rPr>
              <a:t></a:t>
            </a:r>
            <a:r>
              <a:rPr sz="1000" spc="-5" dirty="0">
                <a:latin typeface="Times New Roman"/>
                <a:cs typeface="Times New Roman"/>
              </a:rPr>
              <a:t>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випромінюванні</a:t>
            </a:r>
            <a:r>
              <a:rPr sz="1000" dirty="0">
                <a:latin typeface="Times New Roman"/>
                <a:cs typeface="Times New Roman"/>
              </a:rPr>
              <a:t> міді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</a:pPr>
            <a:r>
              <a:rPr sz="1200" spc="-5" dirty="0">
                <a:latin typeface="Times New Roman"/>
                <a:cs typeface="Times New Roman"/>
              </a:rPr>
              <a:t>При наявності великої </a:t>
            </a:r>
            <a:r>
              <a:rPr sz="1200" dirty="0">
                <a:latin typeface="Times New Roman"/>
                <a:cs typeface="Times New Roman"/>
              </a:rPr>
              <a:t>кількості кристалів </a:t>
            </a:r>
            <a:r>
              <a:rPr sz="1200" spc="-5" dirty="0">
                <a:latin typeface="Times New Roman"/>
                <a:cs typeface="Times New Roman"/>
              </a:rPr>
              <a:t>відбиття </a:t>
            </a:r>
            <a:r>
              <a:rPr sz="1200" dirty="0">
                <a:latin typeface="Times New Roman"/>
                <a:cs typeface="Times New Roman"/>
              </a:rPr>
              <a:t>може статися </a:t>
            </a:r>
            <a:r>
              <a:rPr sz="1200" spc="-5" dirty="0">
                <a:latin typeface="Times New Roman"/>
                <a:cs typeface="Times New Roman"/>
              </a:rPr>
              <a:t>від будь-якої гра-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кожного кристала. Тому на рентгенограмі, </a:t>
            </a:r>
            <a:r>
              <a:rPr sz="1200" dirty="0">
                <a:latin typeface="Times New Roman"/>
                <a:cs typeface="Times New Roman"/>
              </a:rPr>
              <a:t>отриманої за </a:t>
            </a:r>
            <a:r>
              <a:rPr sz="1200" spc="-5" dirty="0">
                <a:latin typeface="Times New Roman"/>
                <a:cs typeface="Times New Roman"/>
              </a:rPr>
              <a:t>«методом порошків», зазви- </a:t>
            </a:r>
            <a:r>
              <a:rPr sz="1200" dirty="0">
                <a:latin typeface="Times New Roman"/>
                <a:cs typeface="Times New Roman"/>
              </a:rPr>
              <a:t> чай</a:t>
            </a:r>
            <a:r>
              <a:rPr sz="1200" spc="-5" dirty="0">
                <a:latin typeface="Times New Roman"/>
                <a:cs typeface="Times New Roman"/>
              </a:rPr>
              <a:t> виходить</a:t>
            </a:r>
            <a:r>
              <a:rPr sz="1200" dirty="0">
                <a:latin typeface="Times New Roman"/>
                <a:cs typeface="Times New Roman"/>
              </a:rPr>
              <a:t> ряд </a:t>
            </a:r>
            <a:r>
              <a:rPr sz="1200" spc="-5" dirty="0">
                <a:latin typeface="Times New Roman"/>
                <a:cs typeface="Times New Roman"/>
              </a:rPr>
              <a:t>ліній,</a:t>
            </a:r>
            <a:r>
              <a:rPr sz="1200" dirty="0">
                <a:latin typeface="Times New Roman"/>
                <a:cs typeface="Times New Roman"/>
              </a:rPr>
              <a:t> що </a:t>
            </a:r>
            <a:r>
              <a:rPr sz="1200" spc="-5" dirty="0">
                <a:latin typeface="Times New Roman"/>
                <a:cs typeface="Times New Roman"/>
              </a:rPr>
              <a:t>дають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досліджуваній речовині.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spc="-5" dirty="0">
                <a:latin typeface="Times New Roman"/>
                <a:cs typeface="Times New Roman"/>
              </a:rPr>
              <a:t>Завдяки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застосуванню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рентгенівських</a:t>
            </a:r>
            <a:r>
              <a:rPr sz="1200" dirty="0">
                <a:latin typeface="Times New Roman"/>
                <a:cs typeface="Times New Roman"/>
              </a:rPr>
              <a:t> променів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дослідження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кристалів, </a:t>
            </a:r>
            <a:r>
              <a:rPr sz="1200" dirty="0">
                <a:latin typeface="Times New Roman"/>
                <a:cs typeface="Times New Roman"/>
              </a:rPr>
              <a:t> з’явилась </a:t>
            </a:r>
            <a:r>
              <a:rPr sz="1200" spc="-5" dirty="0">
                <a:latin typeface="Times New Roman"/>
                <a:cs typeface="Times New Roman"/>
              </a:rPr>
              <a:t>можливість проникнути </a:t>
            </a:r>
            <a:r>
              <a:rPr sz="1200" dirty="0">
                <a:latin typeface="Times New Roman"/>
                <a:cs typeface="Times New Roman"/>
              </a:rPr>
              <a:t>в область дійсного </a:t>
            </a:r>
            <a:r>
              <a:rPr sz="1200" spc="-5" dirty="0">
                <a:latin typeface="Times New Roman"/>
                <a:cs typeface="Times New Roman"/>
              </a:rPr>
              <a:t>розташування молекул, </a:t>
            </a:r>
            <a:r>
              <a:rPr sz="1200" dirty="0">
                <a:latin typeface="Times New Roman"/>
                <a:cs typeface="Times New Roman"/>
              </a:rPr>
              <a:t>іонів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атомів </a:t>
            </a:r>
            <a:r>
              <a:rPr sz="1200" spc="-5" dirty="0">
                <a:latin typeface="Times New Roman"/>
                <a:cs typeface="Times New Roman"/>
              </a:rPr>
              <a:t>усередині кристалів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визначити не тільки форму </a:t>
            </a:r>
            <a:r>
              <a:rPr sz="1200" dirty="0">
                <a:latin typeface="Times New Roman"/>
                <a:cs typeface="Times New Roman"/>
              </a:rPr>
              <a:t>атомної </a:t>
            </a:r>
            <a:r>
              <a:rPr sz="1200" spc="-5" dirty="0">
                <a:latin typeface="Times New Roman"/>
                <a:cs typeface="Times New Roman"/>
              </a:rPr>
              <a:t>решітки, </a:t>
            </a:r>
            <a:r>
              <a:rPr sz="1200" dirty="0">
                <a:latin typeface="Times New Roman"/>
                <a:cs typeface="Times New Roman"/>
              </a:rPr>
              <a:t>а й відстані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-5" dirty="0">
                <a:latin typeface="Times New Roman"/>
                <a:cs typeface="Times New Roman"/>
              </a:rPr>
              <a:t> частинками,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5" dirty="0">
                <a:latin typeface="Times New Roman"/>
                <a:cs typeface="Times New Roman"/>
              </a:rPr>
              <a:t>яких вона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складається.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0"/>
              </a:spcBef>
            </a:pPr>
            <a:r>
              <a:rPr sz="1000" dirty="0">
                <a:latin typeface="Times New Roman"/>
                <a:cs typeface="Times New Roman"/>
              </a:rPr>
              <a:t>54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355847" y="516889"/>
            <a:ext cx="5497830" cy="15259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80670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00">
              <a:latin typeface="Times New Roman"/>
              <a:cs typeface="Times New Roman"/>
            </a:endParaRPr>
          </a:p>
          <a:p>
            <a:pPr marL="2076450">
              <a:lnSpc>
                <a:spcPct val="100000"/>
              </a:lnSpc>
            </a:pPr>
            <a:r>
              <a:rPr sz="1400" b="1" spc="-5" dirty="0">
                <a:latin typeface="Times New Roman"/>
                <a:cs typeface="Times New Roman"/>
              </a:rPr>
              <a:t>3.3. ФІЗИЧНІ МЕТОДИ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ДОСЛІДЖЕННЯ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фізичних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дослідження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відносяться:</a:t>
            </a:r>
            <a:endParaRPr sz="1200">
              <a:latin typeface="Times New Roman"/>
              <a:cs typeface="Times New Roman"/>
            </a:endParaRPr>
          </a:p>
          <a:p>
            <a:pPr marL="127000" indent="-114300">
              <a:lnSpc>
                <a:spcPts val="1380"/>
              </a:lnSpc>
              <a:buChar char="–"/>
              <a:tabLst>
                <a:tab pos="127000" algn="l"/>
              </a:tabLst>
            </a:pPr>
            <a:r>
              <a:rPr sz="1200" spc="-5" dirty="0">
                <a:latin typeface="Times New Roman"/>
                <a:cs typeface="Times New Roman"/>
              </a:rPr>
              <a:t>термічний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аналіз;</a:t>
            </a:r>
            <a:endParaRPr sz="1200">
              <a:latin typeface="Times New Roman"/>
              <a:cs typeface="Times New Roman"/>
            </a:endParaRPr>
          </a:p>
          <a:p>
            <a:pPr marL="127000" indent="-114300">
              <a:lnSpc>
                <a:spcPts val="1380"/>
              </a:lnSpc>
              <a:buChar char="–"/>
              <a:tabLst>
                <a:tab pos="127000" algn="l"/>
              </a:tabLst>
            </a:pPr>
            <a:r>
              <a:rPr sz="1200" dirty="0">
                <a:latin typeface="Times New Roman"/>
                <a:cs typeface="Times New Roman"/>
              </a:rPr>
              <a:t>дилатометричний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метод;</a:t>
            </a:r>
            <a:endParaRPr sz="1200">
              <a:latin typeface="Times New Roman"/>
              <a:cs typeface="Times New Roman"/>
            </a:endParaRPr>
          </a:p>
          <a:p>
            <a:pPr marL="127000" indent="-114300">
              <a:lnSpc>
                <a:spcPts val="1410"/>
              </a:lnSpc>
              <a:buChar char="–"/>
              <a:tabLst>
                <a:tab pos="127000" algn="l"/>
              </a:tabLst>
            </a:pPr>
            <a:r>
              <a:rPr sz="1200" dirty="0">
                <a:latin typeface="Times New Roman"/>
                <a:cs typeface="Times New Roman"/>
              </a:rPr>
              <a:t>магнітний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17729" y="6862826"/>
            <a:ext cx="5887085" cy="311975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62865" marR="55880" indent="-1270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3.17.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установки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вивчення процесу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термічним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чистого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піч;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тигель;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розплавлений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метал;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гарячий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спай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термопари;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термопара;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ковпачок;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холодний спай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термопари;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8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гальванометр; </a:t>
            </a:r>
            <a:r>
              <a:rPr sz="1000" i="1" dirty="0">
                <a:latin typeface="Times New Roman"/>
                <a:cs typeface="Times New Roman"/>
              </a:rPr>
              <a:t>9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рідкому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стані; </a:t>
            </a:r>
            <a:r>
              <a:rPr sz="1000" i="1" dirty="0">
                <a:latin typeface="Times New Roman"/>
                <a:cs typeface="Times New Roman"/>
              </a:rPr>
              <a:t>10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виділення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прихованої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теплоти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кристалізації; </a:t>
            </a:r>
            <a:r>
              <a:rPr sz="1000" i="1" dirty="0">
                <a:latin typeface="Times New Roman"/>
                <a:cs typeface="Times New Roman"/>
              </a:rPr>
              <a:t>11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охолодження</a:t>
            </a:r>
            <a:r>
              <a:rPr sz="1000" dirty="0">
                <a:latin typeface="Times New Roman"/>
                <a:cs typeface="Times New Roman"/>
              </a:rPr>
              <a:t> у </a:t>
            </a:r>
            <a:r>
              <a:rPr sz="1000" spc="-5" dirty="0">
                <a:latin typeface="Times New Roman"/>
                <a:cs typeface="Times New Roman"/>
              </a:rPr>
              <a:t>твердому стані;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000" i="1" spc="-5" dirty="0">
                <a:latin typeface="Times New Roman"/>
                <a:cs typeface="Times New Roman"/>
              </a:rPr>
              <a:t>Т</a:t>
            </a:r>
            <a:r>
              <a:rPr sz="975" spc="-7" baseline="-12820" dirty="0">
                <a:latin typeface="Times New Roman"/>
                <a:cs typeface="Times New Roman"/>
              </a:rPr>
              <a:t>кр</a:t>
            </a:r>
            <a:r>
              <a:rPr sz="975" spc="135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</a:t>
            </a:r>
            <a:r>
              <a:rPr sz="975" spc="-7" baseline="-12820" dirty="0">
                <a:latin typeface="Times New Roman"/>
                <a:cs typeface="Times New Roman"/>
              </a:rPr>
              <a:t>Пкр</a:t>
            </a:r>
            <a:r>
              <a:rPr sz="975" spc="135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час початку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spc="-5" dirty="0">
                <a:latin typeface="Symbol"/>
                <a:cs typeface="Symbol"/>
              </a:rPr>
              <a:t></a:t>
            </a:r>
            <a:r>
              <a:rPr sz="975" spc="-7" baseline="-12820" dirty="0">
                <a:latin typeface="Times New Roman"/>
                <a:cs typeface="Times New Roman"/>
              </a:rPr>
              <a:t>Зкр</a:t>
            </a:r>
            <a:r>
              <a:rPr sz="975" spc="112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час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завершення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кристалізації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62230" marR="53975" indent="287655" algn="just">
              <a:lnSpc>
                <a:spcPts val="1380"/>
              </a:lnSpc>
              <a:spcBef>
                <a:spcPts val="1115"/>
              </a:spcBef>
            </a:pPr>
            <a:r>
              <a:rPr sz="1200" dirty="0">
                <a:latin typeface="Times New Roman"/>
                <a:cs typeface="Times New Roman"/>
              </a:rPr>
              <a:t>У піч </a:t>
            </a:r>
            <a:r>
              <a:rPr sz="1200" spc="-5" dirty="0">
                <a:latin typeface="Times New Roman"/>
                <a:cs typeface="Times New Roman"/>
              </a:rPr>
              <a:t>поміщають тигель,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якому розплавляють </a:t>
            </a:r>
            <a:r>
              <a:rPr sz="1200" dirty="0">
                <a:latin typeface="Times New Roman"/>
                <a:cs typeface="Times New Roman"/>
              </a:rPr>
              <a:t>досліджуваний </a:t>
            </a:r>
            <a:r>
              <a:rPr sz="1200" spc="-5" dirty="0">
                <a:latin typeface="Times New Roman"/>
                <a:cs typeface="Times New Roman"/>
              </a:rPr>
              <a:t>метал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сплав.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Потім </a:t>
            </a:r>
            <a:r>
              <a:rPr sz="1200" dirty="0">
                <a:latin typeface="Times New Roman"/>
                <a:cs typeface="Times New Roman"/>
              </a:rPr>
              <a:t>в розплав </a:t>
            </a:r>
            <a:r>
              <a:rPr sz="1200" spc="-5" dirty="0">
                <a:latin typeface="Times New Roman"/>
                <a:cs typeface="Times New Roman"/>
              </a:rPr>
              <a:t>занурюють </a:t>
            </a:r>
            <a:r>
              <a:rPr sz="1200" dirty="0">
                <a:latin typeface="Times New Roman"/>
                <a:cs typeface="Times New Roman"/>
              </a:rPr>
              <a:t>гарячий спай </a:t>
            </a:r>
            <a:r>
              <a:rPr sz="1200" spc="-5" dirty="0">
                <a:latin typeface="Times New Roman"/>
                <a:cs typeface="Times New Roman"/>
              </a:rPr>
              <a:t>термопари, </a:t>
            </a:r>
            <a:r>
              <a:rPr sz="1200" dirty="0">
                <a:latin typeface="Times New Roman"/>
                <a:cs typeface="Times New Roman"/>
              </a:rPr>
              <a:t>захищений </a:t>
            </a:r>
            <a:r>
              <a:rPr sz="1200" spc="-5" dirty="0">
                <a:latin typeface="Times New Roman"/>
                <a:cs typeface="Times New Roman"/>
              </a:rPr>
              <a:t>порцеляновим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кварцовим </a:t>
            </a:r>
            <a:r>
              <a:rPr sz="1200" dirty="0">
                <a:latin typeface="Times New Roman"/>
                <a:cs typeface="Times New Roman"/>
              </a:rPr>
              <a:t>ковпачком, і </a:t>
            </a:r>
            <a:r>
              <a:rPr sz="1200" spc="-5" dirty="0">
                <a:latin typeface="Times New Roman"/>
                <a:cs typeface="Times New Roman"/>
              </a:rPr>
              <a:t>вимикають </a:t>
            </a:r>
            <a:r>
              <a:rPr sz="1200" dirty="0">
                <a:latin typeface="Times New Roman"/>
                <a:cs typeface="Times New Roman"/>
              </a:rPr>
              <a:t>піч. </a:t>
            </a:r>
            <a:r>
              <a:rPr sz="1200" spc="-5" dirty="0">
                <a:latin typeface="Times New Roman"/>
                <a:cs typeface="Times New Roman"/>
              </a:rPr>
              <a:t>Починається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-5" dirty="0">
                <a:latin typeface="Times New Roman"/>
                <a:cs typeface="Times New Roman"/>
              </a:rPr>
              <a:t>розплаву, зниження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фіксують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певні проміжки </a:t>
            </a:r>
            <a:r>
              <a:rPr sz="1200" dirty="0">
                <a:latin typeface="Times New Roman"/>
                <a:cs typeface="Times New Roman"/>
              </a:rPr>
              <a:t>часу. </a:t>
            </a:r>
            <a:r>
              <a:rPr sz="1200" spc="-5" dirty="0">
                <a:latin typeface="Times New Roman"/>
                <a:cs typeface="Times New Roman"/>
              </a:rPr>
              <a:t>Поява </a:t>
            </a:r>
            <a:r>
              <a:rPr sz="1200" dirty="0">
                <a:latin typeface="Times New Roman"/>
                <a:cs typeface="Times New Roman"/>
              </a:rPr>
              <a:t>змін в </a:t>
            </a:r>
            <a:r>
              <a:rPr sz="1200" spc="-5" dirty="0">
                <a:latin typeface="Times New Roman"/>
                <a:cs typeface="Times New Roman"/>
              </a:rPr>
              <a:t>агрегатному </a:t>
            </a:r>
            <a:r>
              <a:rPr sz="1200" dirty="0">
                <a:latin typeface="Times New Roman"/>
                <a:cs typeface="Times New Roman"/>
              </a:rPr>
              <a:t>стані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зв’язку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виділенням прихованої теплоти перетворення відображається на </a:t>
            </a:r>
            <a:r>
              <a:rPr sz="1200" dirty="0">
                <a:latin typeface="Times New Roman"/>
                <a:cs typeface="Times New Roman"/>
              </a:rPr>
              <a:t>кривій охо-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лодження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координатах</a:t>
            </a:r>
            <a:r>
              <a:rPr sz="1200" spc="-5" dirty="0">
                <a:latin typeface="Times New Roman"/>
                <a:cs typeface="Times New Roman"/>
              </a:rPr>
              <a:t> «температура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час».</a:t>
            </a:r>
            <a:endParaRPr sz="1200">
              <a:latin typeface="Times New Roman"/>
              <a:cs typeface="Times New Roman"/>
            </a:endParaRPr>
          </a:p>
          <a:p>
            <a:pPr marL="62230" marR="565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Маючи достатню кількість сплавів одної системі, і </a:t>
            </a:r>
            <a:r>
              <a:rPr sz="1200" spc="-5" dirty="0">
                <a:latin typeface="Times New Roman"/>
                <a:cs typeface="Times New Roman"/>
              </a:rPr>
              <a:t>визначивши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кожному сплаві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перетворень,</a:t>
            </a:r>
            <a:r>
              <a:rPr sz="1200" dirty="0">
                <a:latin typeface="Times New Roman"/>
                <a:cs typeface="Times New Roman"/>
              </a:rPr>
              <a:t> можна </a:t>
            </a:r>
            <a:r>
              <a:rPr sz="1200" spc="-5" dirty="0">
                <a:latin typeface="Times New Roman"/>
                <a:cs typeface="Times New Roman"/>
              </a:rPr>
              <a:t>побудувати діаграму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10"/>
              </a:spcBef>
            </a:pPr>
            <a:r>
              <a:rPr sz="1000" dirty="0">
                <a:latin typeface="Times New Roman"/>
                <a:cs typeface="Times New Roman"/>
              </a:rPr>
              <a:t>55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4546854" y="4459969"/>
            <a:ext cx="1517650" cy="1881505"/>
            <a:chOff x="4546854" y="4459969"/>
            <a:chExt cx="1517650" cy="18815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0" y="4459969"/>
              <a:ext cx="1469898" cy="185548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4546854" y="4490465"/>
              <a:ext cx="1517650" cy="1851025"/>
            </a:xfrm>
            <a:custGeom>
              <a:avLst/>
              <a:gdLst/>
              <a:ahLst/>
              <a:cxnLst/>
              <a:rect l="l" t="t" r="r" b="b"/>
              <a:pathLst>
                <a:path w="1517650" h="1851025">
                  <a:moveTo>
                    <a:pt x="1517142" y="1824990"/>
                  </a:moveTo>
                  <a:lnTo>
                    <a:pt x="1478572" y="1817370"/>
                  </a:lnTo>
                  <a:lnTo>
                    <a:pt x="1389888" y="1799844"/>
                  </a:lnTo>
                  <a:lnTo>
                    <a:pt x="1425460" y="1817370"/>
                  </a:lnTo>
                  <a:lnTo>
                    <a:pt x="33528" y="1817370"/>
                  </a:lnTo>
                  <a:lnTo>
                    <a:pt x="33528" y="92722"/>
                  </a:lnTo>
                  <a:lnTo>
                    <a:pt x="51054" y="127254"/>
                  </a:lnTo>
                  <a:lnTo>
                    <a:pt x="40652" y="76200"/>
                  </a:lnTo>
                  <a:lnTo>
                    <a:pt x="25146" y="0"/>
                  </a:lnTo>
                  <a:lnTo>
                    <a:pt x="0" y="127254"/>
                  </a:lnTo>
                  <a:lnTo>
                    <a:pt x="17513" y="91681"/>
                  </a:lnTo>
                  <a:lnTo>
                    <a:pt x="17513" y="1834134"/>
                  </a:lnTo>
                  <a:lnTo>
                    <a:pt x="33528" y="1834134"/>
                  </a:lnTo>
                  <a:lnTo>
                    <a:pt x="33528" y="1833372"/>
                  </a:lnTo>
                  <a:lnTo>
                    <a:pt x="1424419" y="1833372"/>
                  </a:lnTo>
                  <a:lnTo>
                    <a:pt x="1389888" y="1850898"/>
                  </a:lnTo>
                  <a:lnTo>
                    <a:pt x="1475981" y="1833372"/>
                  </a:lnTo>
                  <a:lnTo>
                    <a:pt x="1517142" y="1824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567428" y="5262371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4">
                  <a:moveTo>
                    <a:pt x="0" y="0"/>
                  </a:moveTo>
                  <a:lnTo>
                    <a:pt x="776478" y="0"/>
                  </a:lnTo>
                </a:path>
              </a:pathLst>
            </a:custGeom>
            <a:ln w="9525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668774" y="4559045"/>
              <a:ext cx="1094740" cy="1683385"/>
            </a:xfrm>
            <a:custGeom>
              <a:avLst/>
              <a:gdLst/>
              <a:ahLst/>
              <a:cxnLst/>
              <a:rect l="l" t="t" r="r" b="b"/>
              <a:pathLst>
                <a:path w="1094739" h="1683385">
                  <a:moveTo>
                    <a:pt x="0" y="0"/>
                  </a:moveTo>
                  <a:lnTo>
                    <a:pt x="323850" y="703326"/>
                  </a:lnTo>
                </a:path>
                <a:path w="1094739" h="1683385">
                  <a:moveTo>
                    <a:pt x="316230" y="703326"/>
                  </a:moveTo>
                  <a:lnTo>
                    <a:pt x="667512" y="703326"/>
                  </a:lnTo>
                </a:path>
                <a:path w="1094739" h="1683385">
                  <a:moveTo>
                    <a:pt x="663702" y="695706"/>
                  </a:moveTo>
                  <a:lnTo>
                    <a:pt x="1094232" y="1683258"/>
                  </a:lnTo>
                </a:path>
              </a:pathLst>
            </a:custGeom>
            <a:ln w="190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1839595" y="4414075"/>
            <a:ext cx="2273300" cy="2077085"/>
            <a:chOff x="1839595" y="4414075"/>
            <a:chExt cx="2273300" cy="2077085"/>
          </a:xfrm>
        </p:grpSpPr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47850" y="5196840"/>
              <a:ext cx="1284732" cy="1285494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847850" y="5196840"/>
              <a:ext cx="1285240" cy="1285875"/>
            </a:xfrm>
            <a:custGeom>
              <a:avLst/>
              <a:gdLst/>
              <a:ahLst/>
              <a:cxnLst/>
              <a:rect l="l" t="t" r="r" b="b"/>
              <a:pathLst>
                <a:path w="1285239" h="1285875">
                  <a:moveTo>
                    <a:pt x="1284732" y="0"/>
                  </a:moveTo>
                  <a:lnTo>
                    <a:pt x="0" y="0"/>
                  </a:lnTo>
                  <a:lnTo>
                    <a:pt x="0" y="1285494"/>
                  </a:lnTo>
                  <a:lnTo>
                    <a:pt x="1284732" y="1285494"/>
                  </a:lnTo>
                  <a:lnTo>
                    <a:pt x="1284732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30730" y="5145024"/>
              <a:ext cx="915162" cy="1045464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030730" y="5145024"/>
              <a:ext cx="915669" cy="1045844"/>
            </a:xfrm>
            <a:custGeom>
              <a:avLst/>
              <a:gdLst/>
              <a:ahLst/>
              <a:cxnLst/>
              <a:rect l="l" t="t" r="r" b="b"/>
              <a:pathLst>
                <a:path w="915669" h="1045845">
                  <a:moveTo>
                    <a:pt x="0" y="0"/>
                  </a:moveTo>
                  <a:lnTo>
                    <a:pt x="197358" y="1045464"/>
                  </a:lnTo>
                  <a:lnTo>
                    <a:pt x="717042" y="1045464"/>
                  </a:lnTo>
                  <a:lnTo>
                    <a:pt x="915162" y="0"/>
                  </a:lnTo>
                  <a:lnTo>
                    <a:pt x="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33600" y="5145278"/>
              <a:ext cx="704850" cy="94996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2133600" y="5145024"/>
              <a:ext cx="704850" cy="950594"/>
            </a:xfrm>
            <a:custGeom>
              <a:avLst/>
              <a:gdLst/>
              <a:ahLst/>
              <a:cxnLst/>
              <a:rect l="l" t="t" r="r" b="b"/>
              <a:pathLst>
                <a:path w="704850" h="950595">
                  <a:moveTo>
                    <a:pt x="0" y="0"/>
                  </a:moveTo>
                  <a:lnTo>
                    <a:pt x="167640" y="950214"/>
                  </a:lnTo>
                  <a:lnTo>
                    <a:pt x="537210" y="950214"/>
                  </a:lnTo>
                  <a:lnTo>
                    <a:pt x="704850" y="0"/>
                  </a:lnTo>
                  <a:lnTo>
                    <a:pt x="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96440" y="5029200"/>
              <a:ext cx="983744" cy="11811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996437" y="5029200"/>
              <a:ext cx="984250" cy="118110"/>
            </a:xfrm>
            <a:custGeom>
              <a:avLst/>
              <a:gdLst/>
              <a:ahLst/>
              <a:cxnLst/>
              <a:rect l="l" t="t" r="r" b="b"/>
              <a:pathLst>
                <a:path w="984250" h="118110">
                  <a:moveTo>
                    <a:pt x="983744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983744" y="118110"/>
                  </a:lnTo>
                  <a:lnTo>
                    <a:pt x="983744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62200" y="5029200"/>
              <a:ext cx="247650" cy="118110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2362200" y="5029200"/>
              <a:ext cx="247650" cy="118110"/>
            </a:xfrm>
            <a:custGeom>
              <a:avLst/>
              <a:gdLst/>
              <a:ahLst/>
              <a:cxnLst/>
              <a:rect l="l" t="t" r="r" b="b"/>
              <a:pathLst>
                <a:path w="247650" h="118110">
                  <a:moveTo>
                    <a:pt x="247650" y="0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247650" y="118110"/>
                  </a:lnTo>
                  <a:lnTo>
                    <a:pt x="24765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366010" y="6031992"/>
              <a:ext cx="247650" cy="6477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366010" y="6031992"/>
              <a:ext cx="247650" cy="64769"/>
            </a:xfrm>
            <a:custGeom>
              <a:avLst/>
              <a:gdLst/>
              <a:ahLst/>
              <a:cxnLst/>
              <a:rect l="l" t="t" r="r" b="b"/>
              <a:pathLst>
                <a:path w="247650" h="64770">
                  <a:moveTo>
                    <a:pt x="247650" y="0"/>
                  </a:moveTo>
                  <a:lnTo>
                    <a:pt x="0" y="0"/>
                  </a:lnTo>
                  <a:lnTo>
                    <a:pt x="0" y="64770"/>
                  </a:lnTo>
                  <a:lnTo>
                    <a:pt x="247650" y="64770"/>
                  </a:lnTo>
                  <a:lnTo>
                    <a:pt x="24765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221230" y="5361432"/>
              <a:ext cx="533400" cy="670560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2221230" y="5361432"/>
              <a:ext cx="533400" cy="670560"/>
            </a:xfrm>
            <a:custGeom>
              <a:avLst/>
              <a:gdLst/>
              <a:ahLst/>
              <a:cxnLst/>
              <a:rect l="l" t="t" r="r" b="b"/>
              <a:pathLst>
                <a:path w="533400" h="670560">
                  <a:moveTo>
                    <a:pt x="0" y="0"/>
                  </a:moveTo>
                  <a:lnTo>
                    <a:pt x="126492" y="670560"/>
                  </a:lnTo>
                  <a:lnTo>
                    <a:pt x="406908" y="670560"/>
                  </a:lnTo>
                  <a:lnTo>
                    <a:pt x="533400" y="0"/>
                  </a:lnTo>
                  <a:lnTo>
                    <a:pt x="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282190" y="5361432"/>
              <a:ext cx="403860" cy="621030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2282190" y="5361432"/>
              <a:ext cx="403860" cy="621030"/>
            </a:xfrm>
            <a:custGeom>
              <a:avLst/>
              <a:gdLst/>
              <a:ahLst/>
              <a:cxnLst/>
              <a:rect l="l" t="t" r="r" b="b"/>
              <a:pathLst>
                <a:path w="403860" h="621029">
                  <a:moveTo>
                    <a:pt x="0" y="0"/>
                  </a:moveTo>
                  <a:lnTo>
                    <a:pt x="111252" y="621030"/>
                  </a:lnTo>
                  <a:lnTo>
                    <a:pt x="292608" y="621030"/>
                  </a:lnTo>
                  <a:lnTo>
                    <a:pt x="403860" y="0"/>
                  </a:lnTo>
                  <a:lnTo>
                    <a:pt x="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282190" y="5361432"/>
              <a:ext cx="403860" cy="105918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2282190" y="5361432"/>
              <a:ext cx="403860" cy="106045"/>
            </a:xfrm>
            <a:custGeom>
              <a:avLst/>
              <a:gdLst/>
              <a:ahLst/>
              <a:cxnLst/>
              <a:rect l="l" t="t" r="r" b="b"/>
              <a:pathLst>
                <a:path w="403860" h="106045">
                  <a:moveTo>
                    <a:pt x="0" y="0"/>
                  </a:moveTo>
                  <a:lnTo>
                    <a:pt x="23622" y="105918"/>
                  </a:lnTo>
                  <a:lnTo>
                    <a:pt x="380238" y="105918"/>
                  </a:lnTo>
                  <a:lnTo>
                    <a:pt x="403860" y="0"/>
                  </a:lnTo>
                  <a:lnTo>
                    <a:pt x="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415540" y="4826508"/>
              <a:ext cx="148590" cy="889254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2415540" y="4826508"/>
              <a:ext cx="148590" cy="889635"/>
            </a:xfrm>
            <a:custGeom>
              <a:avLst/>
              <a:gdLst/>
              <a:ahLst/>
              <a:cxnLst/>
              <a:rect l="l" t="t" r="r" b="b"/>
              <a:pathLst>
                <a:path w="148589" h="889635">
                  <a:moveTo>
                    <a:pt x="74676" y="0"/>
                  </a:moveTo>
                  <a:lnTo>
                    <a:pt x="45648" y="5881"/>
                  </a:lnTo>
                  <a:lnTo>
                    <a:pt x="21907" y="21907"/>
                  </a:lnTo>
                  <a:lnTo>
                    <a:pt x="5881" y="45648"/>
                  </a:lnTo>
                  <a:lnTo>
                    <a:pt x="0" y="74676"/>
                  </a:lnTo>
                  <a:lnTo>
                    <a:pt x="0" y="814578"/>
                  </a:lnTo>
                  <a:lnTo>
                    <a:pt x="5881" y="843605"/>
                  </a:lnTo>
                  <a:lnTo>
                    <a:pt x="21907" y="867346"/>
                  </a:lnTo>
                  <a:lnTo>
                    <a:pt x="45648" y="883372"/>
                  </a:lnTo>
                  <a:lnTo>
                    <a:pt x="74676" y="889254"/>
                  </a:lnTo>
                  <a:lnTo>
                    <a:pt x="103584" y="883372"/>
                  </a:lnTo>
                  <a:lnTo>
                    <a:pt x="127063" y="867346"/>
                  </a:lnTo>
                  <a:lnTo>
                    <a:pt x="142827" y="843605"/>
                  </a:lnTo>
                  <a:lnTo>
                    <a:pt x="148590" y="814578"/>
                  </a:lnTo>
                  <a:lnTo>
                    <a:pt x="148590" y="74676"/>
                  </a:lnTo>
                  <a:lnTo>
                    <a:pt x="142827" y="45648"/>
                  </a:lnTo>
                  <a:lnTo>
                    <a:pt x="127063" y="21907"/>
                  </a:lnTo>
                  <a:lnTo>
                    <a:pt x="103584" y="5881"/>
                  </a:lnTo>
                  <a:lnTo>
                    <a:pt x="74676" y="0"/>
                  </a:lnTo>
                  <a:close/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444496" y="4826508"/>
              <a:ext cx="83820" cy="843915"/>
            </a:xfrm>
            <a:custGeom>
              <a:avLst/>
              <a:gdLst/>
              <a:ahLst/>
              <a:cxnLst/>
              <a:rect l="l" t="t" r="r" b="b"/>
              <a:pathLst>
                <a:path w="83819" h="843914">
                  <a:moveTo>
                    <a:pt x="41910" y="0"/>
                  </a:moveTo>
                  <a:lnTo>
                    <a:pt x="25396" y="3333"/>
                  </a:lnTo>
                  <a:lnTo>
                    <a:pt x="12096" y="12382"/>
                  </a:lnTo>
                  <a:lnTo>
                    <a:pt x="3226" y="25717"/>
                  </a:lnTo>
                  <a:lnTo>
                    <a:pt x="0" y="41910"/>
                  </a:lnTo>
                  <a:lnTo>
                    <a:pt x="0" y="801624"/>
                  </a:lnTo>
                  <a:lnTo>
                    <a:pt x="3226" y="817816"/>
                  </a:lnTo>
                  <a:lnTo>
                    <a:pt x="12096" y="831151"/>
                  </a:lnTo>
                  <a:lnTo>
                    <a:pt x="25396" y="840200"/>
                  </a:lnTo>
                  <a:lnTo>
                    <a:pt x="41910" y="843534"/>
                  </a:lnTo>
                  <a:lnTo>
                    <a:pt x="58102" y="840200"/>
                  </a:lnTo>
                  <a:lnTo>
                    <a:pt x="71437" y="831151"/>
                  </a:lnTo>
                  <a:lnTo>
                    <a:pt x="80486" y="817816"/>
                  </a:lnTo>
                  <a:lnTo>
                    <a:pt x="83820" y="801624"/>
                  </a:lnTo>
                  <a:lnTo>
                    <a:pt x="83820" y="41910"/>
                  </a:lnTo>
                  <a:lnTo>
                    <a:pt x="80486" y="25717"/>
                  </a:lnTo>
                  <a:lnTo>
                    <a:pt x="71437" y="12382"/>
                  </a:lnTo>
                  <a:lnTo>
                    <a:pt x="58102" y="3333"/>
                  </a:lnTo>
                  <a:lnTo>
                    <a:pt x="41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444496" y="4826508"/>
              <a:ext cx="83820" cy="843915"/>
            </a:xfrm>
            <a:custGeom>
              <a:avLst/>
              <a:gdLst/>
              <a:ahLst/>
              <a:cxnLst/>
              <a:rect l="l" t="t" r="r" b="b"/>
              <a:pathLst>
                <a:path w="83819" h="843914">
                  <a:moveTo>
                    <a:pt x="41910" y="0"/>
                  </a:moveTo>
                  <a:lnTo>
                    <a:pt x="25396" y="3333"/>
                  </a:lnTo>
                  <a:lnTo>
                    <a:pt x="12096" y="12382"/>
                  </a:lnTo>
                  <a:lnTo>
                    <a:pt x="3226" y="25717"/>
                  </a:lnTo>
                  <a:lnTo>
                    <a:pt x="0" y="41910"/>
                  </a:lnTo>
                  <a:lnTo>
                    <a:pt x="0" y="801624"/>
                  </a:lnTo>
                  <a:lnTo>
                    <a:pt x="3226" y="817816"/>
                  </a:lnTo>
                  <a:lnTo>
                    <a:pt x="12096" y="831151"/>
                  </a:lnTo>
                  <a:lnTo>
                    <a:pt x="25396" y="840200"/>
                  </a:lnTo>
                  <a:lnTo>
                    <a:pt x="41910" y="843534"/>
                  </a:lnTo>
                  <a:lnTo>
                    <a:pt x="58102" y="840200"/>
                  </a:lnTo>
                  <a:lnTo>
                    <a:pt x="71437" y="831151"/>
                  </a:lnTo>
                  <a:lnTo>
                    <a:pt x="80486" y="817816"/>
                  </a:lnTo>
                  <a:lnTo>
                    <a:pt x="83820" y="801624"/>
                  </a:lnTo>
                  <a:lnTo>
                    <a:pt x="83820" y="41910"/>
                  </a:lnTo>
                  <a:lnTo>
                    <a:pt x="80486" y="25717"/>
                  </a:lnTo>
                  <a:lnTo>
                    <a:pt x="71437" y="12382"/>
                  </a:lnTo>
                  <a:lnTo>
                    <a:pt x="58102" y="3333"/>
                  </a:lnTo>
                  <a:lnTo>
                    <a:pt x="41910" y="0"/>
                  </a:lnTo>
                  <a:close/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66010" y="4792218"/>
              <a:ext cx="247650" cy="114300"/>
            </a:xfrm>
            <a:custGeom>
              <a:avLst/>
              <a:gdLst/>
              <a:ahLst/>
              <a:cxnLst/>
              <a:rect l="l" t="t" r="r" b="b"/>
              <a:pathLst>
                <a:path w="247650" h="114300">
                  <a:moveTo>
                    <a:pt x="247650" y="0"/>
                  </a:moveTo>
                  <a:lnTo>
                    <a:pt x="0" y="0"/>
                  </a:lnTo>
                  <a:lnTo>
                    <a:pt x="0" y="114300"/>
                  </a:lnTo>
                  <a:lnTo>
                    <a:pt x="247650" y="114300"/>
                  </a:lnTo>
                  <a:lnTo>
                    <a:pt x="2476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07920" y="4910328"/>
              <a:ext cx="156210" cy="3810"/>
            </a:xfrm>
            <a:custGeom>
              <a:avLst/>
              <a:gdLst/>
              <a:ahLst/>
              <a:cxnLst/>
              <a:rect l="l" t="t" r="r" b="b"/>
              <a:pathLst>
                <a:path w="156210" h="3810">
                  <a:moveTo>
                    <a:pt x="-7943" y="1905"/>
                  </a:moveTo>
                  <a:lnTo>
                    <a:pt x="164153" y="1905"/>
                  </a:lnTo>
                </a:path>
              </a:pathLst>
            </a:custGeom>
            <a:ln w="19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458974" y="5487923"/>
              <a:ext cx="50800" cy="165735"/>
            </a:xfrm>
            <a:custGeom>
              <a:avLst/>
              <a:gdLst/>
              <a:ahLst/>
              <a:cxnLst/>
              <a:rect l="l" t="t" r="r" b="b"/>
              <a:pathLst>
                <a:path w="50800" h="165735">
                  <a:moveTo>
                    <a:pt x="19734" y="115488"/>
                  </a:moveTo>
                  <a:lnTo>
                    <a:pt x="16073" y="116193"/>
                  </a:lnTo>
                  <a:lnTo>
                    <a:pt x="7810" y="121443"/>
                  </a:lnTo>
                  <a:lnTo>
                    <a:pt x="2119" y="129409"/>
                  </a:lnTo>
                  <a:lnTo>
                    <a:pt x="0" y="139446"/>
                  </a:lnTo>
                  <a:lnTo>
                    <a:pt x="1559" y="149173"/>
                  </a:lnTo>
                  <a:lnTo>
                    <a:pt x="6762" y="157257"/>
                  </a:lnTo>
                  <a:lnTo>
                    <a:pt x="14680" y="162913"/>
                  </a:lnTo>
                  <a:lnTo>
                    <a:pt x="24384" y="165354"/>
                  </a:lnTo>
                  <a:lnTo>
                    <a:pt x="34540" y="163472"/>
                  </a:lnTo>
                  <a:lnTo>
                    <a:pt x="42767" y="158305"/>
                  </a:lnTo>
                  <a:lnTo>
                    <a:pt x="48279" y="150566"/>
                  </a:lnTo>
                  <a:lnTo>
                    <a:pt x="49173" y="146304"/>
                  </a:lnTo>
                  <a:lnTo>
                    <a:pt x="21336" y="146304"/>
                  </a:lnTo>
                  <a:lnTo>
                    <a:pt x="19050" y="143256"/>
                  </a:lnTo>
                  <a:lnTo>
                    <a:pt x="19050" y="139446"/>
                  </a:lnTo>
                  <a:lnTo>
                    <a:pt x="19734" y="115488"/>
                  </a:lnTo>
                  <a:close/>
                </a:path>
                <a:path w="50800" h="165735">
                  <a:moveTo>
                    <a:pt x="25908" y="114300"/>
                  </a:moveTo>
                  <a:lnTo>
                    <a:pt x="19734" y="115488"/>
                  </a:lnTo>
                  <a:lnTo>
                    <a:pt x="19050" y="139446"/>
                  </a:lnTo>
                  <a:lnTo>
                    <a:pt x="19050" y="143256"/>
                  </a:lnTo>
                  <a:lnTo>
                    <a:pt x="21336" y="146304"/>
                  </a:lnTo>
                  <a:lnTo>
                    <a:pt x="28194" y="146304"/>
                  </a:lnTo>
                  <a:lnTo>
                    <a:pt x="31242" y="143256"/>
                  </a:lnTo>
                  <a:lnTo>
                    <a:pt x="31263" y="139446"/>
                  </a:lnTo>
                  <a:lnTo>
                    <a:pt x="31938" y="115824"/>
                  </a:lnTo>
                  <a:lnTo>
                    <a:pt x="25908" y="114300"/>
                  </a:lnTo>
                  <a:close/>
                </a:path>
                <a:path w="50800" h="165735">
                  <a:moveTo>
                    <a:pt x="31938" y="115824"/>
                  </a:moveTo>
                  <a:lnTo>
                    <a:pt x="31263" y="139446"/>
                  </a:lnTo>
                  <a:lnTo>
                    <a:pt x="31242" y="143256"/>
                  </a:lnTo>
                  <a:lnTo>
                    <a:pt x="28194" y="146304"/>
                  </a:lnTo>
                  <a:lnTo>
                    <a:pt x="49173" y="146304"/>
                  </a:lnTo>
                  <a:lnTo>
                    <a:pt x="50292" y="140970"/>
                  </a:lnTo>
                  <a:lnTo>
                    <a:pt x="48732" y="130802"/>
                  </a:lnTo>
                  <a:lnTo>
                    <a:pt x="43529" y="122491"/>
                  </a:lnTo>
                  <a:lnTo>
                    <a:pt x="35611" y="116752"/>
                  </a:lnTo>
                  <a:lnTo>
                    <a:pt x="31938" y="115824"/>
                  </a:lnTo>
                  <a:close/>
                </a:path>
                <a:path w="50800" h="165735">
                  <a:moveTo>
                    <a:pt x="31982" y="114300"/>
                  </a:moveTo>
                  <a:lnTo>
                    <a:pt x="25908" y="114300"/>
                  </a:lnTo>
                  <a:lnTo>
                    <a:pt x="31938" y="115824"/>
                  </a:lnTo>
                  <a:lnTo>
                    <a:pt x="31982" y="114300"/>
                  </a:lnTo>
                  <a:close/>
                </a:path>
                <a:path w="50800" h="165735">
                  <a:moveTo>
                    <a:pt x="32766" y="0"/>
                  </a:moveTo>
                  <a:lnTo>
                    <a:pt x="25908" y="0"/>
                  </a:lnTo>
                  <a:lnTo>
                    <a:pt x="22860" y="2286"/>
                  </a:lnTo>
                  <a:lnTo>
                    <a:pt x="22838" y="6858"/>
                  </a:lnTo>
                  <a:lnTo>
                    <a:pt x="19734" y="115488"/>
                  </a:lnTo>
                  <a:lnTo>
                    <a:pt x="25908" y="114300"/>
                  </a:lnTo>
                  <a:lnTo>
                    <a:pt x="31982" y="114300"/>
                  </a:lnTo>
                  <a:lnTo>
                    <a:pt x="35052" y="6858"/>
                  </a:lnTo>
                  <a:lnTo>
                    <a:pt x="35814" y="3048"/>
                  </a:lnTo>
                  <a:lnTo>
                    <a:pt x="327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465070" y="4418838"/>
              <a:ext cx="41910" cy="1075690"/>
            </a:xfrm>
            <a:custGeom>
              <a:avLst/>
              <a:gdLst/>
              <a:ahLst/>
              <a:cxnLst/>
              <a:rect l="l" t="t" r="r" b="b"/>
              <a:pathLst>
                <a:path w="41910" h="1075689">
                  <a:moveTo>
                    <a:pt x="22860" y="1075182"/>
                  </a:moveTo>
                  <a:lnTo>
                    <a:pt x="0" y="0"/>
                  </a:lnTo>
                </a:path>
                <a:path w="41910" h="1075689">
                  <a:moveTo>
                    <a:pt x="22860" y="1075182"/>
                  </a:moveTo>
                  <a:lnTo>
                    <a:pt x="41910" y="1143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10712" y="5795774"/>
              <a:ext cx="693420" cy="686559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410712" y="5795772"/>
              <a:ext cx="693420" cy="687070"/>
            </a:xfrm>
            <a:custGeom>
              <a:avLst/>
              <a:gdLst/>
              <a:ahLst/>
              <a:cxnLst/>
              <a:rect l="l" t="t" r="r" b="b"/>
              <a:pathLst>
                <a:path w="693420" h="687070">
                  <a:moveTo>
                    <a:pt x="693420" y="0"/>
                  </a:moveTo>
                  <a:lnTo>
                    <a:pt x="0" y="0"/>
                  </a:lnTo>
                  <a:lnTo>
                    <a:pt x="0" y="686559"/>
                  </a:lnTo>
                  <a:lnTo>
                    <a:pt x="693420" y="686559"/>
                  </a:lnTo>
                  <a:lnTo>
                    <a:pt x="69342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69386" y="5856732"/>
              <a:ext cx="583689" cy="31242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3469388" y="5856732"/>
              <a:ext cx="584200" cy="312420"/>
            </a:xfrm>
            <a:custGeom>
              <a:avLst/>
              <a:gdLst/>
              <a:ahLst/>
              <a:cxnLst/>
              <a:rect l="l" t="t" r="r" b="b"/>
              <a:pathLst>
                <a:path w="584200" h="312420">
                  <a:moveTo>
                    <a:pt x="583689" y="0"/>
                  </a:moveTo>
                  <a:lnTo>
                    <a:pt x="0" y="0"/>
                  </a:lnTo>
                  <a:lnTo>
                    <a:pt x="0" y="312420"/>
                  </a:lnTo>
                  <a:lnTo>
                    <a:pt x="583689" y="312420"/>
                  </a:lnTo>
                  <a:lnTo>
                    <a:pt x="583689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713988" y="6219444"/>
              <a:ext cx="91439" cy="90677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706044" y="6210738"/>
              <a:ext cx="107327" cy="107327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837432" y="6031991"/>
              <a:ext cx="135890" cy="143510"/>
            </a:xfrm>
            <a:custGeom>
              <a:avLst/>
              <a:gdLst/>
              <a:ahLst/>
              <a:cxnLst/>
              <a:rect l="l" t="t" r="r" b="b"/>
              <a:pathLst>
                <a:path w="135889" h="143510">
                  <a:moveTo>
                    <a:pt x="83058" y="55626"/>
                  </a:moveTo>
                  <a:lnTo>
                    <a:pt x="66928" y="61617"/>
                  </a:lnTo>
                  <a:lnTo>
                    <a:pt x="0" y="131826"/>
                  </a:lnTo>
                  <a:lnTo>
                    <a:pt x="11430" y="143256"/>
                  </a:lnTo>
                  <a:lnTo>
                    <a:pt x="77981" y="72789"/>
                  </a:lnTo>
                  <a:lnTo>
                    <a:pt x="83058" y="55626"/>
                  </a:lnTo>
                  <a:close/>
                </a:path>
                <a:path w="135889" h="143510">
                  <a:moveTo>
                    <a:pt x="104203" y="50292"/>
                  </a:moveTo>
                  <a:lnTo>
                    <a:pt x="77724" y="50292"/>
                  </a:lnTo>
                  <a:lnTo>
                    <a:pt x="89154" y="60960"/>
                  </a:lnTo>
                  <a:lnTo>
                    <a:pt x="77981" y="72789"/>
                  </a:lnTo>
                  <a:lnTo>
                    <a:pt x="67056" y="109728"/>
                  </a:lnTo>
                  <a:lnTo>
                    <a:pt x="104203" y="50292"/>
                  </a:lnTo>
                  <a:close/>
                </a:path>
                <a:path w="135889" h="143510">
                  <a:moveTo>
                    <a:pt x="135636" y="0"/>
                  </a:moveTo>
                  <a:lnTo>
                    <a:pt x="29718" y="75438"/>
                  </a:lnTo>
                  <a:lnTo>
                    <a:pt x="66928" y="61617"/>
                  </a:lnTo>
                  <a:lnTo>
                    <a:pt x="77724" y="50292"/>
                  </a:lnTo>
                  <a:lnTo>
                    <a:pt x="104203" y="50292"/>
                  </a:lnTo>
                  <a:lnTo>
                    <a:pt x="135636" y="0"/>
                  </a:lnTo>
                  <a:close/>
                </a:path>
                <a:path w="135889" h="143510">
                  <a:moveTo>
                    <a:pt x="83439" y="55626"/>
                  </a:moveTo>
                  <a:lnTo>
                    <a:pt x="83058" y="55626"/>
                  </a:lnTo>
                  <a:lnTo>
                    <a:pt x="77981" y="72789"/>
                  </a:lnTo>
                  <a:lnTo>
                    <a:pt x="89154" y="60960"/>
                  </a:lnTo>
                  <a:lnTo>
                    <a:pt x="83439" y="55626"/>
                  </a:lnTo>
                  <a:close/>
                </a:path>
                <a:path w="135889" h="143510">
                  <a:moveTo>
                    <a:pt x="77724" y="50292"/>
                  </a:moveTo>
                  <a:lnTo>
                    <a:pt x="66928" y="61617"/>
                  </a:lnTo>
                  <a:lnTo>
                    <a:pt x="83058" y="55626"/>
                  </a:lnTo>
                  <a:lnTo>
                    <a:pt x="83439" y="55626"/>
                  </a:lnTo>
                  <a:lnTo>
                    <a:pt x="77724" y="502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743515" y="5851969"/>
              <a:ext cx="13335" cy="108585"/>
            </a:xfrm>
            <a:custGeom>
              <a:avLst/>
              <a:gdLst/>
              <a:ahLst/>
              <a:cxnLst/>
              <a:rect l="l" t="t" r="r" b="b"/>
              <a:pathLst>
                <a:path w="13335" h="108585">
                  <a:moveTo>
                    <a:pt x="0" y="108585"/>
                  </a:moveTo>
                  <a:lnTo>
                    <a:pt x="13335" y="108585"/>
                  </a:lnTo>
                  <a:lnTo>
                    <a:pt x="13335" y="0"/>
                  </a:lnTo>
                  <a:lnTo>
                    <a:pt x="0" y="0"/>
                  </a:lnTo>
                  <a:lnTo>
                    <a:pt x="0" y="1085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471672" y="5885688"/>
              <a:ext cx="159385" cy="156210"/>
            </a:xfrm>
            <a:custGeom>
              <a:avLst/>
              <a:gdLst/>
              <a:ahLst/>
              <a:cxnLst/>
              <a:rect l="l" t="t" r="r" b="b"/>
              <a:pathLst>
                <a:path w="159385" h="156210">
                  <a:moveTo>
                    <a:pt x="130302" y="0"/>
                  </a:moveTo>
                  <a:lnTo>
                    <a:pt x="159258" y="94488"/>
                  </a:lnTo>
                </a:path>
                <a:path w="159385" h="156210">
                  <a:moveTo>
                    <a:pt x="0" y="72390"/>
                  </a:moveTo>
                  <a:lnTo>
                    <a:pt x="53340" y="15621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510534" y="5916168"/>
              <a:ext cx="93980" cy="109220"/>
            </a:xfrm>
            <a:custGeom>
              <a:avLst/>
              <a:gdLst/>
              <a:ahLst/>
              <a:cxnLst/>
              <a:rect l="l" t="t" r="r" b="b"/>
              <a:pathLst>
                <a:path w="93979" h="109220">
                  <a:moveTo>
                    <a:pt x="0" y="46482"/>
                  </a:moveTo>
                  <a:lnTo>
                    <a:pt x="37338" y="108966"/>
                  </a:lnTo>
                </a:path>
                <a:path w="93979" h="109220">
                  <a:moveTo>
                    <a:pt x="23622" y="29718"/>
                  </a:moveTo>
                  <a:lnTo>
                    <a:pt x="54864" y="95250"/>
                  </a:lnTo>
                </a:path>
                <a:path w="93979" h="109220">
                  <a:moveTo>
                    <a:pt x="44958" y="17526"/>
                  </a:moveTo>
                  <a:lnTo>
                    <a:pt x="70866" y="85344"/>
                  </a:lnTo>
                </a:path>
                <a:path w="93979" h="109220">
                  <a:moveTo>
                    <a:pt x="67818" y="0"/>
                  </a:moveTo>
                  <a:lnTo>
                    <a:pt x="93726" y="67818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717798" y="5889498"/>
              <a:ext cx="6985" cy="71755"/>
            </a:xfrm>
            <a:custGeom>
              <a:avLst/>
              <a:gdLst/>
              <a:ahLst/>
              <a:cxnLst/>
              <a:rect l="l" t="t" r="r" b="b"/>
              <a:pathLst>
                <a:path w="6985" h="71754">
                  <a:moveTo>
                    <a:pt x="3429" y="-3175"/>
                  </a:moveTo>
                  <a:lnTo>
                    <a:pt x="3429" y="74803"/>
                  </a:lnTo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634740" y="5893308"/>
              <a:ext cx="67945" cy="76200"/>
            </a:xfrm>
            <a:custGeom>
              <a:avLst/>
              <a:gdLst/>
              <a:ahLst/>
              <a:cxnLst/>
              <a:rect l="l" t="t" r="r" b="b"/>
              <a:pathLst>
                <a:path w="67945" h="76200">
                  <a:moveTo>
                    <a:pt x="54864" y="0"/>
                  </a:moveTo>
                  <a:lnTo>
                    <a:pt x="67818" y="71628"/>
                  </a:lnTo>
                </a:path>
                <a:path w="67945" h="76200">
                  <a:moveTo>
                    <a:pt x="27432" y="3048"/>
                  </a:moveTo>
                  <a:lnTo>
                    <a:pt x="46482" y="72390"/>
                  </a:lnTo>
                </a:path>
                <a:path w="67945" h="76200">
                  <a:moveTo>
                    <a:pt x="0" y="6858"/>
                  </a:moveTo>
                  <a:lnTo>
                    <a:pt x="19812" y="7620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745039" y="5851969"/>
              <a:ext cx="13335" cy="108585"/>
            </a:xfrm>
            <a:custGeom>
              <a:avLst/>
              <a:gdLst/>
              <a:ahLst/>
              <a:cxnLst/>
              <a:rect l="l" t="t" r="r" b="b"/>
              <a:pathLst>
                <a:path w="13335" h="108585">
                  <a:moveTo>
                    <a:pt x="0" y="108585"/>
                  </a:moveTo>
                  <a:lnTo>
                    <a:pt x="13335" y="108585"/>
                  </a:lnTo>
                  <a:lnTo>
                    <a:pt x="13335" y="0"/>
                  </a:lnTo>
                  <a:lnTo>
                    <a:pt x="0" y="0"/>
                  </a:lnTo>
                  <a:lnTo>
                    <a:pt x="0" y="1085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870960" y="5885688"/>
              <a:ext cx="159385" cy="156210"/>
            </a:xfrm>
            <a:custGeom>
              <a:avLst/>
              <a:gdLst/>
              <a:ahLst/>
              <a:cxnLst/>
              <a:rect l="l" t="t" r="r" b="b"/>
              <a:pathLst>
                <a:path w="159385" h="156210">
                  <a:moveTo>
                    <a:pt x="28956" y="0"/>
                  </a:moveTo>
                  <a:lnTo>
                    <a:pt x="0" y="94488"/>
                  </a:lnTo>
                </a:path>
                <a:path w="159385" h="156210">
                  <a:moveTo>
                    <a:pt x="159258" y="72390"/>
                  </a:moveTo>
                  <a:lnTo>
                    <a:pt x="105918" y="15621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897630" y="5916168"/>
              <a:ext cx="93980" cy="109220"/>
            </a:xfrm>
            <a:custGeom>
              <a:avLst/>
              <a:gdLst/>
              <a:ahLst/>
              <a:cxnLst/>
              <a:rect l="l" t="t" r="r" b="b"/>
              <a:pathLst>
                <a:path w="93979" h="109220">
                  <a:moveTo>
                    <a:pt x="93726" y="46482"/>
                  </a:moveTo>
                  <a:lnTo>
                    <a:pt x="56388" y="108966"/>
                  </a:lnTo>
                </a:path>
                <a:path w="93979" h="109220">
                  <a:moveTo>
                    <a:pt x="70104" y="29718"/>
                  </a:moveTo>
                  <a:lnTo>
                    <a:pt x="38862" y="95250"/>
                  </a:lnTo>
                </a:path>
                <a:path w="93979" h="109220">
                  <a:moveTo>
                    <a:pt x="48006" y="17526"/>
                  </a:moveTo>
                  <a:lnTo>
                    <a:pt x="22860" y="85344"/>
                  </a:lnTo>
                </a:path>
                <a:path w="93979" h="109220">
                  <a:moveTo>
                    <a:pt x="25146" y="0"/>
                  </a:moveTo>
                  <a:lnTo>
                    <a:pt x="0" y="67818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777234" y="5889498"/>
              <a:ext cx="6985" cy="71755"/>
            </a:xfrm>
            <a:custGeom>
              <a:avLst/>
              <a:gdLst/>
              <a:ahLst/>
              <a:cxnLst/>
              <a:rect l="l" t="t" r="r" b="b"/>
              <a:pathLst>
                <a:path w="6985" h="71754">
                  <a:moveTo>
                    <a:pt x="3429" y="-3175"/>
                  </a:moveTo>
                  <a:lnTo>
                    <a:pt x="3429" y="74803"/>
                  </a:lnTo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798570" y="5893308"/>
              <a:ext cx="67945" cy="76200"/>
            </a:xfrm>
            <a:custGeom>
              <a:avLst/>
              <a:gdLst/>
              <a:ahLst/>
              <a:cxnLst/>
              <a:rect l="l" t="t" r="r" b="b"/>
              <a:pathLst>
                <a:path w="67945" h="76200">
                  <a:moveTo>
                    <a:pt x="13716" y="0"/>
                  </a:moveTo>
                  <a:lnTo>
                    <a:pt x="0" y="71628"/>
                  </a:lnTo>
                </a:path>
                <a:path w="67945" h="76200">
                  <a:moveTo>
                    <a:pt x="41148" y="3048"/>
                  </a:moveTo>
                  <a:lnTo>
                    <a:pt x="22098" y="72390"/>
                  </a:lnTo>
                </a:path>
                <a:path w="67945" h="76200">
                  <a:moveTo>
                    <a:pt x="67818" y="6858"/>
                  </a:moveTo>
                  <a:lnTo>
                    <a:pt x="48768" y="7620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653027" y="5715762"/>
              <a:ext cx="70103" cy="80010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3653028" y="5715762"/>
              <a:ext cx="68580" cy="80010"/>
            </a:xfrm>
            <a:custGeom>
              <a:avLst/>
              <a:gdLst/>
              <a:ahLst/>
              <a:cxnLst/>
              <a:rect l="l" t="t" r="r" b="b"/>
              <a:pathLst>
                <a:path w="68579" h="80010">
                  <a:moveTo>
                    <a:pt x="68580" y="0"/>
                  </a:moveTo>
                  <a:lnTo>
                    <a:pt x="0" y="0"/>
                  </a:lnTo>
                  <a:lnTo>
                    <a:pt x="0" y="80010"/>
                  </a:lnTo>
                  <a:lnTo>
                    <a:pt x="68580" y="80010"/>
                  </a:lnTo>
                  <a:lnTo>
                    <a:pt x="6858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788664" y="5715762"/>
              <a:ext cx="70103" cy="80010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3788664" y="5715762"/>
              <a:ext cx="68580" cy="80010"/>
            </a:xfrm>
            <a:custGeom>
              <a:avLst/>
              <a:gdLst/>
              <a:ahLst/>
              <a:cxnLst/>
              <a:rect l="l" t="t" r="r" b="b"/>
              <a:pathLst>
                <a:path w="68579" h="80010">
                  <a:moveTo>
                    <a:pt x="68580" y="0"/>
                  </a:moveTo>
                  <a:lnTo>
                    <a:pt x="0" y="0"/>
                  </a:lnTo>
                  <a:lnTo>
                    <a:pt x="0" y="80010"/>
                  </a:lnTo>
                  <a:lnTo>
                    <a:pt x="68580" y="80010"/>
                  </a:lnTo>
                  <a:lnTo>
                    <a:pt x="68580" y="0"/>
                  </a:lnTo>
                  <a:close/>
                </a:path>
              </a:pathLst>
            </a:custGeom>
            <a:ln w="158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65070" y="4418838"/>
              <a:ext cx="1365885" cy="1979295"/>
            </a:xfrm>
            <a:custGeom>
              <a:avLst/>
              <a:gdLst/>
              <a:ahLst/>
              <a:cxnLst/>
              <a:rect l="l" t="t" r="r" b="b"/>
              <a:pathLst>
                <a:path w="1365885" h="1979295">
                  <a:moveTo>
                    <a:pt x="1230630" y="1296924"/>
                  </a:moveTo>
                  <a:lnTo>
                    <a:pt x="1230630" y="114300"/>
                  </a:lnTo>
                </a:path>
                <a:path w="1365885" h="1979295">
                  <a:moveTo>
                    <a:pt x="1364742" y="1296924"/>
                  </a:moveTo>
                  <a:lnTo>
                    <a:pt x="1365504" y="0"/>
                  </a:lnTo>
                </a:path>
                <a:path w="1365885" h="1979295">
                  <a:moveTo>
                    <a:pt x="1364742" y="0"/>
                  </a:moveTo>
                  <a:lnTo>
                    <a:pt x="0" y="0"/>
                  </a:lnTo>
                </a:path>
                <a:path w="1365885" h="1979295">
                  <a:moveTo>
                    <a:pt x="1230630" y="114300"/>
                  </a:moveTo>
                  <a:lnTo>
                    <a:pt x="41910" y="115062"/>
                  </a:lnTo>
                </a:path>
                <a:path w="1365885" h="1979295">
                  <a:moveTo>
                    <a:pt x="772668" y="1891284"/>
                  </a:moveTo>
                  <a:lnTo>
                    <a:pt x="568452" y="197891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3221989" y="5933579"/>
            <a:ext cx="95250" cy="454025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sz="1100" i="1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sz="1100" i="1" spc="-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2487930" y="5467350"/>
            <a:ext cx="749935" cy="628015"/>
          </a:xfrm>
          <a:custGeom>
            <a:avLst/>
            <a:gdLst/>
            <a:ahLst/>
            <a:cxnLst/>
            <a:rect l="l" t="t" r="r" b="b"/>
            <a:pathLst>
              <a:path w="749935" h="628014">
                <a:moveTo>
                  <a:pt x="749808" y="627888"/>
                </a:moveTo>
                <a:lnTo>
                  <a:pt x="125730" y="464058"/>
                </a:lnTo>
              </a:path>
              <a:path w="749935" h="628014">
                <a:moveTo>
                  <a:pt x="76200" y="328422"/>
                </a:moveTo>
                <a:lnTo>
                  <a:pt x="730758" y="248412"/>
                </a:lnTo>
              </a:path>
              <a:path w="749935" h="628014">
                <a:moveTo>
                  <a:pt x="0" y="167640"/>
                </a:moveTo>
                <a:lnTo>
                  <a:pt x="730758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3221989" y="5264543"/>
            <a:ext cx="95250" cy="53911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0"/>
              </a:spcBef>
            </a:pPr>
            <a:r>
              <a:rPr sz="1100" i="1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5"/>
              </a:spcBef>
            </a:pPr>
            <a:r>
              <a:rPr sz="1100" i="1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2499360" y="4876038"/>
            <a:ext cx="289560" cy="114300"/>
          </a:xfrm>
          <a:custGeom>
            <a:avLst/>
            <a:gdLst/>
            <a:ahLst/>
            <a:cxnLst/>
            <a:rect l="l" t="t" r="r" b="b"/>
            <a:pathLst>
              <a:path w="289560" h="114300">
                <a:moveTo>
                  <a:pt x="0" y="114300"/>
                </a:moveTo>
                <a:lnTo>
                  <a:pt x="289560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2788411" y="4752404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2308860" y="4876038"/>
            <a:ext cx="114300" cy="78740"/>
          </a:xfrm>
          <a:custGeom>
            <a:avLst/>
            <a:gdLst/>
            <a:ahLst/>
            <a:cxnLst/>
            <a:rect l="l" t="t" r="r" b="b"/>
            <a:pathLst>
              <a:path w="114300" h="78739">
                <a:moveTo>
                  <a:pt x="0" y="0"/>
                </a:moveTo>
                <a:lnTo>
                  <a:pt x="114300" y="78486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2226817" y="4752404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549396" y="5553455"/>
            <a:ext cx="125095" cy="196215"/>
          </a:xfrm>
          <a:custGeom>
            <a:avLst/>
            <a:gdLst/>
            <a:ahLst/>
            <a:cxnLst/>
            <a:rect l="l" t="t" r="r" b="b"/>
            <a:pathLst>
              <a:path w="125095" h="196214">
                <a:moveTo>
                  <a:pt x="124968" y="195834"/>
                </a:moveTo>
                <a:lnTo>
                  <a:pt x="0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3494785" y="5386388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3549396" y="5553455"/>
            <a:ext cx="504190" cy="266065"/>
          </a:xfrm>
          <a:custGeom>
            <a:avLst/>
            <a:gdLst/>
            <a:ahLst/>
            <a:cxnLst/>
            <a:rect l="l" t="t" r="r" b="b"/>
            <a:pathLst>
              <a:path w="504189" h="266064">
                <a:moveTo>
                  <a:pt x="256032" y="195834"/>
                </a:moveTo>
                <a:lnTo>
                  <a:pt x="0" y="0"/>
                </a:lnTo>
              </a:path>
              <a:path w="504189" h="266064">
                <a:moveTo>
                  <a:pt x="503682" y="0"/>
                </a:moveTo>
                <a:lnTo>
                  <a:pt x="384048" y="265938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4006088" y="5386388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881370" y="6312218"/>
            <a:ext cx="86995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Symbol"/>
                <a:cs typeface="Symbol"/>
              </a:rPr>
              <a:t></a:t>
            </a:r>
            <a:endParaRPr sz="1100">
              <a:latin typeface="Symbol"/>
              <a:cs typeface="Symbo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067813" y="2491228"/>
            <a:ext cx="5787390" cy="2178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9476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3.3.1.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ТЕРМІЧНИЙ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АНАЛІЗ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Термічний аналіз </a:t>
            </a:r>
            <a:r>
              <a:rPr sz="1200" spc="-5" dirty="0">
                <a:latin typeface="Times New Roman"/>
                <a:cs typeface="Times New Roman"/>
              </a:rPr>
              <a:t>заснований на явищі теплового </a:t>
            </a:r>
            <a:r>
              <a:rPr sz="1200" dirty="0">
                <a:latin typeface="Times New Roman"/>
                <a:cs typeface="Times New Roman"/>
              </a:rPr>
              <a:t>ефекту. </a:t>
            </a:r>
            <a:r>
              <a:rPr sz="1200" spc="-5" dirty="0">
                <a:latin typeface="Times New Roman"/>
                <a:cs typeface="Times New Roman"/>
              </a:rPr>
              <a:t>Фазові перетворення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сплавах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супроводжуються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тепловим</a:t>
            </a:r>
            <a:r>
              <a:rPr sz="1200" dirty="0">
                <a:latin typeface="Times New Roman"/>
                <a:cs typeface="Times New Roman"/>
              </a:rPr>
              <a:t> ефектом,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кривих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при температурах фазових перетворень </a:t>
            </a:r>
            <a:r>
              <a:rPr sz="1200" dirty="0">
                <a:latin typeface="Times New Roman"/>
                <a:cs typeface="Times New Roman"/>
              </a:rPr>
              <a:t>спостерігаються </a:t>
            </a:r>
            <a:r>
              <a:rPr sz="1200" spc="-5" dirty="0">
                <a:latin typeface="Times New Roman"/>
                <a:cs typeface="Times New Roman"/>
              </a:rPr>
              <a:t>точки перегину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температурні зупинки. Даний </a:t>
            </a:r>
            <a:r>
              <a:rPr sz="1200" dirty="0">
                <a:latin typeface="Times New Roman"/>
                <a:cs typeface="Times New Roman"/>
              </a:rPr>
              <a:t>метод дозволяє </a:t>
            </a:r>
            <a:r>
              <a:rPr sz="1200" spc="-5" dirty="0">
                <a:latin typeface="Times New Roman"/>
                <a:cs typeface="Times New Roman"/>
              </a:rPr>
              <a:t>визначити </a:t>
            </a:r>
            <a:r>
              <a:rPr sz="1200" dirty="0">
                <a:latin typeface="Times New Roman"/>
                <a:cs typeface="Times New Roman"/>
              </a:rPr>
              <a:t>критичні </a:t>
            </a:r>
            <a:r>
              <a:rPr sz="1200" spc="-5" dirty="0">
                <a:latin typeface="Times New Roman"/>
                <a:cs typeface="Times New Roman"/>
              </a:rPr>
              <a:t>точки на </a:t>
            </a:r>
            <a:r>
              <a:rPr sz="1200" dirty="0">
                <a:latin typeface="Times New Roman"/>
                <a:cs typeface="Times New Roman"/>
              </a:rPr>
              <a:t>діаграмах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Температуру металів вимірюють зазвичай </a:t>
            </a:r>
            <a:r>
              <a:rPr sz="1200" dirty="0">
                <a:latin typeface="Times New Roman"/>
                <a:cs typeface="Times New Roman"/>
              </a:rPr>
              <a:t>за допомогою </a:t>
            </a:r>
            <a:r>
              <a:rPr sz="1200" spc="-5" dirty="0">
                <a:latin typeface="Times New Roman"/>
                <a:cs typeface="Times New Roman"/>
              </a:rPr>
              <a:t>термопари. Схему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значення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 представлено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 3.17.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935355" algn="ctr">
              <a:lnSpc>
                <a:spcPct val="100000"/>
              </a:lnSpc>
              <a:spcBef>
                <a:spcPts val="5"/>
              </a:spcBef>
            </a:pPr>
            <a:r>
              <a:rPr sz="1100" i="1" spc="-5" dirty="0">
                <a:latin typeface="Times New Roman"/>
                <a:cs typeface="Times New Roman"/>
              </a:rPr>
              <a:t>Т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328162" y="5166932"/>
            <a:ext cx="240665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650" i="1" spc="-15" baseline="7575" dirty="0">
                <a:latin typeface="Times New Roman"/>
                <a:cs typeface="Times New Roman"/>
              </a:rPr>
              <a:t>Т</a:t>
            </a:r>
            <a:r>
              <a:rPr sz="700" spc="-10" dirty="0">
                <a:latin typeface="Times New Roman"/>
                <a:cs typeface="Times New Roman"/>
              </a:rPr>
              <a:t>кр</a:t>
            </a:r>
            <a:endParaRPr sz="700">
              <a:latin typeface="Times New Roman"/>
              <a:cs typeface="Times New Roman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4860607" y="4871275"/>
            <a:ext cx="476884" cy="1458595"/>
            <a:chOff x="4860607" y="4871275"/>
            <a:chExt cx="476884" cy="1458595"/>
          </a:xfrm>
        </p:grpSpPr>
        <p:sp>
          <p:nvSpPr>
            <p:cNvPr id="75" name="object 75"/>
            <p:cNvSpPr/>
            <p:nvPr/>
          </p:nvSpPr>
          <p:spPr>
            <a:xfrm>
              <a:off x="4985004" y="5262372"/>
              <a:ext cx="347980" cy="1062355"/>
            </a:xfrm>
            <a:custGeom>
              <a:avLst/>
              <a:gdLst/>
              <a:ahLst/>
              <a:cxnLst/>
              <a:rect l="l" t="t" r="r" b="b"/>
              <a:pathLst>
                <a:path w="347979" h="1062354">
                  <a:moveTo>
                    <a:pt x="0" y="0"/>
                  </a:moveTo>
                  <a:lnTo>
                    <a:pt x="7620" y="1062228"/>
                  </a:lnTo>
                </a:path>
                <a:path w="347979" h="1062354">
                  <a:moveTo>
                    <a:pt x="339852" y="0"/>
                  </a:moveTo>
                  <a:lnTo>
                    <a:pt x="347472" y="1062228"/>
                  </a:lnTo>
                </a:path>
              </a:pathLst>
            </a:custGeom>
            <a:ln w="9525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865370" y="4876038"/>
              <a:ext cx="120014" cy="78740"/>
            </a:xfrm>
            <a:custGeom>
              <a:avLst/>
              <a:gdLst/>
              <a:ahLst/>
              <a:cxnLst/>
              <a:rect l="l" t="t" r="r" b="b"/>
              <a:pathLst>
                <a:path w="120014" h="78739">
                  <a:moveTo>
                    <a:pt x="119634" y="0"/>
                  </a:moveTo>
                  <a:lnTo>
                    <a:pt x="0" y="7848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 txBox="1"/>
          <p:nvPr/>
        </p:nvSpPr>
        <p:spPr>
          <a:xfrm>
            <a:off x="4990591" y="4752404"/>
            <a:ext cx="95250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656577" y="5560884"/>
            <a:ext cx="164465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10" dirty="0">
                <a:latin typeface="Times New Roman"/>
                <a:cs typeface="Times New Roman"/>
              </a:rPr>
              <a:t>11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171944" y="4969579"/>
            <a:ext cx="165735" cy="1924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139690" y="5145023"/>
            <a:ext cx="556260" cy="702310"/>
          </a:xfrm>
          <a:custGeom>
            <a:avLst/>
            <a:gdLst/>
            <a:ahLst/>
            <a:cxnLst/>
            <a:rect l="l" t="t" r="r" b="b"/>
            <a:pathLst>
              <a:path w="556260" h="702310">
                <a:moveTo>
                  <a:pt x="105918" y="0"/>
                </a:moveTo>
                <a:lnTo>
                  <a:pt x="0" y="109728"/>
                </a:lnTo>
              </a:path>
              <a:path w="556260" h="702310">
                <a:moveTo>
                  <a:pt x="556260" y="592074"/>
                </a:moveTo>
                <a:lnTo>
                  <a:pt x="450342" y="701802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4832096" y="6280720"/>
            <a:ext cx="651510" cy="462280"/>
          </a:xfrm>
          <a:prstGeom prst="rect">
            <a:avLst/>
          </a:prstGeom>
        </p:spPr>
        <p:txBody>
          <a:bodyPr vert="horz" wrap="square" lIns="0" tIns="7302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575"/>
              </a:spcBef>
              <a:tabLst>
                <a:tab pos="408305" algn="l"/>
              </a:tabLst>
            </a:pPr>
            <a:r>
              <a:rPr sz="1650" spc="-7" baseline="7575" dirty="0">
                <a:latin typeface="Symbol"/>
                <a:cs typeface="Symbol"/>
              </a:rPr>
              <a:t></a:t>
            </a:r>
            <a:r>
              <a:rPr sz="700" spc="-5" dirty="0">
                <a:latin typeface="Times New Roman"/>
                <a:cs typeface="Times New Roman"/>
              </a:rPr>
              <a:t>Пкр	</a:t>
            </a:r>
            <a:r>
              <a:rPr sz="1650" spc="-15" baseline="7575" dirty="0">
                <a:latin typeface="Symbol"/>
                <a:cs typeface="Symbol"/>
              </a:rPr>
              <a:t></a:t>
            </a:r>
            <a:r>
              <a:rPr sz="700" spc="-10" dirty="0">
                <a:latin typeface="Times New Roman"/>
                <a:cs typeface="Times New Roman"/>
              </a:rPr>
              <a:t>Зкр</a:t>
            </a:r>
            <a:endParaRPr sz="700">
              <a:latin typeface="Times New Roman"/>
              <a:cs typeface="Times New Roman"/>
            </a:endParaRPr>
          </a:p>
          <a:p>
            <a:pPr marR="132080" algn="r">
              <a:lnSpc>
                <a:spcPct val="100000"/>
              </a:lnSpc>
              <a:spcBef>
                <a:spcPts val="445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927095" y="6564881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0" y="516889"/>
            <a:ext cx="5786755" cy="2448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00355" indent="278955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3.3.2.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ДИЛАТОМЕТРИЧНИЙ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МЕТОД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300"/>
              </a:lnSpc>
            </a:pPr>
            <a:r>
              <a:rPr sz="1200" spc="-5" dirty="0">
                <a:latin typeface="Times New Roman"/>
                <a:cs typeface="Times New Roman"/>
              </a:rPr>
              <a:t>Для визначення </a:t>
            </a:r>
            <a:r>
              <a:rPr sz="1200" dirty="0">
                <a:latin typeface="Times New Roman"/>
                <a:cs typeface="Times New Roman"/>
              </a:rPr>
              <a:t>критичних точок різних </a:t>
            </a:r>
            <a:r>
              <a:rPr sz="1200" spc="-5" dirty="0">
                <a:latin typeface="Times New Roman"/>
                <a:cs typeface="Times New Roman"/>
              </a:rPr>
              <a:t>сплавів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твердому </a:t>
            </a:r>
            <a:r>
              <a:rPr sz="1200" dirty="0">
                <a:latin typeface="Times New Roman"/>
                <a:cs typeface="Times New Roman"/>
              </a:rPr>
              <a:t>стані </a:t>
            </a:r>
            <a:r>
              <a:rPr sz="1200" spc="-5" dirty="0">
                <a:latin typeface="Times New Roman"/>
                <a:cs typeface="Times New Roman"/>
              </a:rPr>
              <a:t>поряд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терміч-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 аналізом </a:t>
            </a:r>
            <a:r>
              <a:rPr sz="1200" dirty="0">
                <a:latin typeface="Times New Roman"/>
                <a:cs typeface="Times New Roman"/>
              </a:rPr>
              <a:t>частіш за </a:t>
            </a:r>
            <a:r>
              <a:rPr sz="1200" spc="-5" dirty="0">
                <a:latin typeface="Times New Roman"/>
                <a:cs typeface="Times New Roman"/>
              </a:rPr>
              <a:t>все </a:t>
            </a:r>
            <a:r>
              <a:rPr sz="1200" dirty="0">
                <a:latin typeface="Times New Roman"/>
                <a:cs typeface="Times New Roman"/>
              </a:rPr>
              <a:t>застосовується дилатометричний метод, заснований </a:t>
            </a:r>
            <a:r>
              <a:rPr sz="1200" spc="-5" dirty="0">
                <a:latin typeface="Times New Roman"/>
                <a:cs typeface="Times New Roman"/>
              </a:rPr>
              <a:t>на вла-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стивості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змінювати </a:t>
            </a:r>
            <a:r>
              <a:rPr sz="1200" dirty="0">
                <a:latin typeface="Times New Roman"/>
                <a:cs typeface="Times New Roman"/>
              </a:rPr>
              <a:t>об’єм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фазових </a:t>
            </a:r>
            <a:r>
              <a:rPr sz="1200" spc="-5" dirty="0">
                <a:latin typeface="Times New Roman"/>
                <a:cs typeface="Times New Roman"/>
              </a:rPr>
              <a:t>перетвореннях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грівання </a:t>
            </a:r>
            <a:r>
              <a:rPr sz="1200" dirty="0">
                <a:latin typeface="Times New Roman"/>
                <a:cs typeface="Times New Roman"/>
              </a:rPr>
              <a:t>або охолодження. </a:t>
            </a:r>
            <a:r>
              <a:rPr sz="1200" spc="-5" dirty="0">
                <a:latin typeface="Times New Roman"/>
                <a:cs typeface="Times New Roman"/>
              </a:rPr>
              <a:t>При нагріванні металів та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зміна </a:t>
            </a:r>
            <a:r>
              <a:rPr sz="1200" spc="-5" dirty="0">
                <a:latin typeface="Times New Roman"/>
                <a:cs typeface="Times New Roman"/>
              </a:rPr>
              <a:t>об’єму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лінійних розмірів – </a:t>
            </a:r>
            <a:r>
              <a:rPr sz="1200" spc="-5" dirty="0">
                <a:latin typeface="Times New Roman"/>
                <a:cs typeface="Times New Roman"/>
              </a:rPr>
              <a:t>теплове </a:t>
            </a:r>
            <a:r>
              <a:rPr sz="1200" dirty="0">
                <a:latin typeface="Times New Roman"/>
                <a:cs typeface="Times New Roman"/>
              </a:rPr>
              <a:t>розширення. </a:t>
            </a: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зміни обумовлені </a:t>
            </a:r>
            <a:r>
              <a:rPr sz="1200" spc="-5" dirty="0">
                <a:latin typeface="Times New Roman"/>
                <a:cs typeface="Times New Roman"/>
              </a:rPr>
              <a:t>тільки збільшенням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енергії </a:t>
            </a:r>
            <a:r>
              <a:rPr sz="1200" spc="-5" dirty="0">
                <a:latin typeface="Times New Roman"/>
                <a:cs typeface="Times New Roman"/>
              </a:rPr>
              <a:t>коливань атомів, то при </a:t>
            </a:r>
            <a:r>
              <a:rPr sz="1200" dirty="0">
                <a:latin typeface="Times New Roman"/>
                <a:cs typeface="Times New Roman"/>
              </a:rPr>
              <a:t>охолодженні розміри </a:t>
            </a:r>
            <a:r>
              <a:rPr sz="1200" spc="-5" dirty="0">
                <a:latin typeface="Times New Roman"/>
                <a:cs typeface="Times New Roman"/>
              </a:rPr>
              <a:t>відновлюються. При </a:t>
            </a:r>
            <a:r>
              <a:rPr sz="1200" dirty="0">
                <a:latin typeface="Times New Roman"/>
                <a:cs typeface="Times New Roman"/>
              </a:rPr>
              <a:t>фазових </a:t>
            </a:r>
            <a:r>
              <a:rPr sz="1200" spc="-5" dirty="0">
                <a:latin typeface="Times New Roman"/>
                <a:cs typeface="Times New Roman"/>
              </a:rPr>
              <a:t>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ретвореннях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зміни</a:t>
            </a:r>
            <a:r>
              <a:rPr sz="1200" spc="-5" dirty="0">
                <a:latin typeface="Times New Roman"/>
                <a:cs typeface="Times New Roman"/>
              </a:rPr>
              <a:t> розмірів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незворотні.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00"/>
              </a:lnSpc>
              <a:spcBef>
                <a:spcPts val="15"/>
              </a:spcBef>
            </a:pPr>
            <a:r>
              <a:rPr sz="1200" spc="-5" dirty="0">
                <a:latin typeface="Times New Roman"/>
                <a:cs typeface="Times New Roman"/>
              </a:rPr>
              <a:t>Застосовуючи спеціальні </a:t>
            </a:r>
            <a:r>
              <a:rPr sz="1200" dirty="0">
                <a:latin typeface="Times New Roman"/>
                <a:cs typeface="Times New Roman"/>
              </a:rPr>
              <a:t>зразки з відносно </a:t>
            </a:r>
            <a:r>
              <a:rPr sz="1200" spc="-5" dirty="0">
                <a:latin typeface="Times New Roman"/>
                <a:cs typeface="Times New Roman"/>
              </a:rPr>
              <a:t>великою довжиною та </a:t>
            </a:r>
            <a:r>
              <a:rPr sz="1200" dirty="0">
                <a:latin typeface="Times New Roman"/>
                <a:cs typeface="Times New Roman"/>
              </a:rPr>
              <a:t>малим </a:t>
            </a:r>
            <a:r>
              <a:rPr sz="1200" spc="-5" dirty="0">
                <a:latin typeface="Times New Roman"/>
                <a:cs typeface="Times New Roman"/>
              </a:rPr>
              <a:t>попереч-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 перерізом, вважають </a:t>
            </a:r>
            <a:r>
              <a:rPr sz="1200" dirty="0">
                <a:latin typeface="Times New Roman"/>
                <a:cs typeface="Times New Roman"/>
              </a:rPr>
              <a:t>за краще </a:t>
            </a:r>
            <a:r>
              <a:rPr sz="1200" spc="-5" dirty="0">
                <a:latin typeface="Times New Roman"/>
                <a:cs typeface="Times New Roman"/>
              </a:rPr>
              <a:t>досліджувати не об’ємні,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лінійні </a:t>
            </a:r>
            <a:r>
              <a:rPr sz="1200" dirty="0">
                <a:latin typeface="Times New Roman"/>
                <a:cs typeface="Times New Roman"/>
              </a:rPr>
              <a:t>зміни за </a:t>
            </a:r>
            <a:r>
              <a:rPr sz="1200" spc="-5" dirty="0">
                <a:latin typeface="Times New Roman"/>
                <a:cs typeface="Times New Roman"/>
              </a:rPr>
              <a:t>допомо-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гою спеціального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приладу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дилатометру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3.18).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56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146872" y="3346163"/>
            <a:ext cx="1975485" cy="2041525"/>
            <a:chOff x="1146872" y="3346163"/>
            <a:chExt cx="1975485" cy="204152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599182" y="5002531"/>
              <a:ext cx="160779" cy="378712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599184" y="5002529"/>
              <a:ext cx="161290" cy="379095"/>
            </a:xfrm>
            <a:custGeom>
              <a:avLst/>
              <a:gdLst/>
              <a:ahLst/>
              <a:cxnLst/>
              <a:rect l="l" t="t" r="r" b="b"/>
              <a:pathLst>
                <a:path w="161289" h="379095">
                  <a:moveTo>
                    <a:pt x="160779" y="0"/>
                  </a:moveTo>
                  <a:lnTo>
                    <a:pt x="0" y="0"/>
                  </a:lnTo>
                  <a:lnTo>
                    <a:pt x="0" y="378712"/>
                  </a:lnTo>
                  <a:lnTo>
                    <a:pt x="160779" y="378712"/>
                  </a:lnTo>
                  <a:lnTo>
                    <a:pt x="160779" y="0"/>
                  </a:lnTo>
                  <a:close/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404110" y="3877817"/>
              <a:ext cx="561975" cy="1503680"/>
            </a:xfrm>
            <a:custGeom>
              <a:avLst/>
              <a:gdLst/>
              <a:ahLst/>
              <a:cxnLst/>
              <a:rect l="l" t="t" r="r" b="b"/>
              <a:pathLst>
                <a:path w="561975" h="1503679">
                  <a:moveTo>
                    <a:pt x="74676" y="0"/>
                  </a:moveTo>
                  <a:lnTo>
                    <a:pt x="87630" y="1503426"/>
                  </a:lnTo>
                </a:path>
                <a:path w="561975" h="1503679">
                  <a:moveTo>
                    <a:pt x="483108" y="0"/>
                  </a:moveTo>
                  <a:lnTo>
                    <a:pt x="496062" y="1503426"/>
                  </a:lnTo>
                </a:path>
                <a:path w="561975" h="1503679">
                  <a:moveTo>
                    <a:pt x="84582" y="1503426"/>
                  </a:moveTo>
                  <a:lnTo>
                    <a:pt x="499110" y="1503426"/>
                  </a:lnTo>
                </a:path>
                <a:path w="561975" h="1503679">
                  <a:moveTo>
                    <a:pt x="0" y="0"/>
                  </a:moveTo>
                  <a:lnTo>
                    <a:pt x="78486" y="0"/>
                  </a:lnTo>
                </a:path>
                <a:path w="561975" h="1503679">
                  <a:moveTo>
                    <a:pt x="483108" y="0"/>
                  </a:moveTo>
                  <a:lnTo>
                    <a:pt x="561594" y="0"/>
                  </a:lnTo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861310" y="3835145"/>
              <a:ext cx="254635" cy="1270"/>
            </a:xfrm>
            <a:custGeom>
              <a:avLst/>
              <a:gdLst/>
              <a:ahLst/>
              <a:cxnLst/>
              <a:rect l="l" t="t" r="r" b="b"/>
              <a:pathLst>
                <a:path w="254635" h="1270">
                  <a:moveTo>
                    <a:pt x="0" y="0"/>
                  </a:moveTo>
                  <a:lnTo>
                    <a:pt x="254508" y="762"/>
                  </a:lnTo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868167" y="3626357"/>
              <a:ext cx="0" cy="208915"/>
            </a:xfrm>
            <a:custGeom>
              <a:avLst/>
              <a:gdLst/>
              <a:ahLst/>
              <a:cxnLst/>
              <a:rect l="l" t="t" r="r" b="b"/>
              <a:pathLst>
                <a:path h="208914">
                  <a:moveTo>
                    <a:pt x="0" y="0"/>
                  </a:moveTo>
                  <a:lnTo>
                    <a:pt x="0" y="208788"/>
                  </a:lnTo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861310" y="3626357"/>
              <a:ext cx="254635" cy="0"/>
            </a:xfrm>
            <a:custGeom>
              <a:avLst/>
              <a:gdLst/>
              <a:ahLst/>
              <a:cxnLst/>
              <a:rect l="l" t="t" r="r" b="b"/>
              <a:pathLst>
                <a:path w="254635">
                  <a:moveTo>
                    <a:pt x="0" y="0"/>
                  </a:moveTo>
                  <a:lnTo>
                    <a:pt x="254508" y="0"/>
                  </a:lnTo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61666" y="3528821"/>
              <a:ext cx="41910" cy="1473835"/>
            </a:xfrm>
            <a:custGeom>
              <a:avLst/>
              <a:gdLst/>
              <a:ahLst/>
              <a:cxnLst/>
              <a:rect l="l" t="t" r="r" b="b"/>
              <a:pathLst>
                <a:path w="41910" h="1473835">
                  <a:moveTo>
                    <a:pt x="19812" y="1473708"/>
                  </a:moveTo>
                  <a:lnTo>
                    <a:pt x="0" y="1418082"/>
                  </a:lnTo>
                  <a:lnTo>
                    <a:pt x="0" y="0"/>
                  </a:lnTo>
                </a:path>
                <a:path w="41910" h="1473835">
                  <a:moveTo>
                    <a:pt x="22098" y="1473708"/>
                  </a:moveTo>
                  <a:lnTo>
                    <a:pt x="41910" y="1418082"/>
                  </a:lnTo>
                  <a:lnTo>
                    <a:pt x="41910" y="0"/>
                  </a:lnTo>
                </a:path>
              </a:pathLst>
            </a:custGeom>
            <a:ln w="7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28900" y="3587495"/>
              <a:ext cx="101600" cy="247650"/>
            </a:xfrm>
            <a:custGeom>
              <a:avLst/>
              <a:gdLst/>
              <a:ahLst/>
              <a:cxnLst/>
              <a:rect l="l" t="t" r="r" b="b"/>
              <a:pathLst>
                <a:path w="101600" h="247650">
                  <a:moveTo>
                    <a:pt x="101347" y="0"/>
                  </a:moveTo>
                  <a:lnTo>
                    <a:pt x="0" y="0"/>
                  </a:lnTo>
                  <a:lnTo>
                    <a:pt x="0" y="247650"/>
                  </a:lnTo>
                  <a:lnTo>
                    <a:pt x="101347" y="247650"/>
                  </a:lnTo>
                  <a:lnTo>
                    <a:pt x="1013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628899" y="3587495"/>
              <a:ext cx="101600" cy="247650"/>
            </a:xfrm>
            <a:custGeom>
              <a:avLst/>
              <a:gdLst/>
              <a:ahLst/>
              <a:cxnLst/>
              <a:rect l="l" t="t" r="r" b="b"/>
              <a:pathLst>
                <a:path w="101600" h="247650">
                  <a:moveTo>
                    <a:pt x="101347" y="0"/>
                  </a:moveTo>
                  <a:lnTo>
                    <a:pt x="0" y="0"/>
                  </a:lnTo>
                  <a:lnTo>
                    <a:pt x="0" y="247650"/>
                  </a:lnTo>
                  <a:lnTo>
                    <a:pt x="101347" y="247650"/>
                  </a:lnTo>
                  <a:lnTo>
                    <a:pt x="101347" y="0"/>
                  </a:lnTo>
                  <a:close/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661666" y="352882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910" y="0"/>
                  </a:lnTo>
                </a:path>
              </a:pathLst>
            </a:custGeom>
            <a:ln w="7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771394" y="3577589"/>
              <a:ext cx="52069" cy="248920"/>
            </a:xfrm>
            <a:custGeom>
              <a:avLst/>
              <a:gdLst/>
              <a:ahLst/>
              <a:cxnLst/>
              <a:rect l="l" t="t" r="r" b="b"/>
              <a:pathLst>
                <a:path w="52069" h="248920">
                  <a:moveTo>
                    <a:pt x="0" y="248412"/>
                  </a:moveTo>
                  <a:lnTo>
                    <a:pt x="51816" y="0"/>
                  </a:lnTo>
                </a:path>
              </a:pathLst>
            </a:custGeom>
            <a:ln w="191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31122" y="3650856"/>
              <a:ext cx="136169" cy="136169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395222" y="3440429"/>
              <a:ext cx="1421130" cy="186055"/>
            </a:xfrm>
            <a:custGeom>
              <a:avLst/>
              <a:gdLst/>
              <a:ahLst/>
              <a:cxnLst/>
              <a:rect l="l" t="t" r="r" b="b"/>
              <a:pathLst>
                <a:path w="1421130" h="186054">
                  <a:moveTo>
                    <a:pt x="0" y="0"/>
                  </a:moveTo>
                  <a:lnTo>
                    <a:pt x="1421130" y="185928"/>
                  </a:lnTo>
                </a:path>
                <a:path w="1421130" h="186054">
                  <a:moveTo>
                    <a:pt x="1421130" y="184404"/>
                  </a:moveTo>
                  <a:lnTo>
                    <a:pt x="195834" y="184404"/>
                  </a:lnTo>
                </a:path>
              </a:pathLst>
            </a:custGeom>
            <a:ln w="7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48379" y="3346163"/>
              <a:ext cx="150430" cy="150431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372363" y="3582161"/>
              <a:ext cx="219075" cy="94615"/>
            </a:xfrm>
            <a:custGeom>
              <a:avLst/>
              <a:gdLst/>
              <a:ahLst/>
              <a:cxnLst/>
              <a:rect l="l" t="t" r="r" b="b"/>
              <a:pathLst>
                <a:path w="219075" h="94614">
                  <a:moveTo>
                    <a:pt x="218692" y="0"/>
                  </a:moveTo>
                  <a:lnTo>
                    <a:pt x="0" y="0"/>
                  </a:lnTo>
                  <a:lnTo>
                    <a:pt x="0" y="94485"/>
                  </a:lnTo>
                  <a:lnTo>
                    <a:pt x="218692" y="94485"/>
                  </a:lnTo>
                  <a:lnTo>
                    <a:pt x="218692" y="0"/>
                  </a:lnTo>
                  <a:close/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52904" y="3600449"/>
              <a:ext cx="219710" cy="55244"/>
            </a:xfrm>
            <a:custGeom>
              <a:avLst/>
              <a:gdLst/>
              <a:ahLst/>
              <a:cxnLst/>
              <a:rect l="l" t="t" r="r" b="b"/>
              <a:pathLst>
                <a:path w="219709" h="55245">
                  <a:moveTo>
                    <a:pt x="219457" y="0"/>
                  </a:moveTo>
                  <a:lnTo>
                    <a:pt x="0" y="0"/>
                  </a:lnTo>
                  <a:lnTo>
                    <a:pt x="0" y="54862"/>
                  </a:lnTo>
                  <a:lnTo>
                    <a:pt x="219457" y="54862"/>
                  </a:lnTo>
                  <a:lnTo>
                    <a:pt x="219457" y="0"/>
                  </a:lnTo>
                  <a:close/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2274061" y="4959591"/>
            <a:ext cx="882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314194" y="4495038"/>
            <a:ext cx="378460" cy="702945"/>
          </a:xfrm>
          <a:custGeom>
            <a:avLst/>
            <a:gdLst/>
            <a:ahLst/>
            <a:cxnLst/>
            <a:rect l="l" t="t" r="r" b="b"/>
            <a:pathLst>
              <a:path w="378460" h="702945">
                <a:moveTo>
                  <a:pt x="59436" y="582930"/>
                </a:moveTo>
                <a:lnTo>
                  <a:pt x="347472" y="702564"/>
                </a:lnTo>
              </a:path>
              <a:path w="378460" h="702945">
                <a:moveTo>
                  <a:pt x="0" y="0"/>
                </a:moveTo>
                <a:lnTo>
                  <a:pt x="377952" y="119634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232151" y="4394187"/>
            <a:ext cx="882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443990" y="3655313"/>
            <a:ext cx="175260" cy="292100"/>
          </a:xfrm>
          <a:custGeom>
            <a:avLst/>
            <a:gdLst/>
            <a:ahLst/>
            <a:cxnLst/>
            <a:rect l="l" t="t" r="r" b="b"/>
            <a:pathLst>
              <a:path w="175259" h="292100">
                <a:moveTo>
                  <a:pt x="0" y="0"/>
                </a:moveTo>
                <a:lnTo>
                  <a:pt x="175260" y="291846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624075" y="3865359"/>
            <a:ext cx="882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180844" y="3723894"/>
            <a:ext cx="467359" cy="198120"/>
          </a:xfrm>
          <a:custGeom>
            <a:avLst/>
            <a:gdLst/>
            <a:ahLst/>
            <a:cxnLst/>
            <a:rect l="l" t="t" r="r" b="b"/>
            <a:pathLst>
              <a:path w="467360" h="198120">
                <a:moveTo>
                  <a:pt x="467106" y="0"/>
                </a:moveTo>
                <a:lnTo>
                  <a:pt x="0" y="198120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2094992" y="3844785"/>
            <a:ext cx="882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771394" y="3749039"/>
            <a:ext cx="45085" cy="230504"/>
          </a:xfrm>
          <a:custGeom>
            <a:avLst/>
            <a:gdLst/>
            <a:ahLst/>
            <a:cxnLst/>
            <a:rect l="l" t="t" r="r" b="b"/>
            <a:pathLst>
              <a:path w="45085" h="230504">
                <a:moveTo>
                  <a:pt x="44958" y="0"/>
                </a:moveTo>
                <a:lnTo>
                  <a:pt x="0" y="230124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2737357" y="3943844"/>
            <a:ext cx="882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958337" y="3633712"/>
            <a:ext cx="882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823210" y="3528821"/>
            <a:ext cx="80010" cy="67310"/>
          </a:xfrm>
          <a:custGeom>
            <a:avLst/>
            <a:gdLst/>
            <a:ahLst/>
            <a:cxnLst/>
            <a:rect l="l" t="t" r="r" b="b"/>
            <a:pathLst>
              <a:path w="80010" h="67310">
                <a:moveTo>
                  <a:pt x="0" y="67056"/>
                </a:moveTo>
                <a:lnTo>
                  <a:pt x="80010" y="0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2904235" y="3396729"/>
            <a:ext cx="882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5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222245" y="3418332"/>
            <a:ext cx="80010" cy="67310"/>
          </a:xfrm>
          <a:custGeom>
            <a:avLst/>
            <a:gdLst/>
            <a:ahLst/>
            <a:cxnLst/>
            <a:rect l="l" t="t" r="r" b="b"/>
            <a:pathLst>
              <a:path w="80009" h="67310">
                <a:moveTo>
                  <a:pt x="0" y="67056"/>
                </a:moveTo>
                <a:lnTo>
                  <a:pt x="80012" y="0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142494" y="3406635"/>
            <a:ext cx="882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781556" y="3487673"/>
            <a:ext cx="436880" cy="158115"/>
          </a:xfrm>
          <a:custGeom>
            <a:avLst/>
            <a:gdLst/>
            <a:ahLst/>
            <a:cxnLst/>
            <a:rect l="l" t="t" r="r" b="b"/>
            <a:pathLst>
              <a:path w="436880" h="158114">
                <a:moveTo>
                  <a:pt x="294894" y="41148"/>
                </a:moveTo>
                <a:lnTo>
                  <a:pt x="287921" y="38862"/>
                </a:lnTo>
                <a:lnTo>
                  <a:pt x="201930" y="10668"/>
                </a:lnTo>
                <a:lnTo>
                  <a:pt x="227660" y="27647"/>
                </a:lnTo>
                <a:lnTo>
                  <a:pt x="5334" y="762"/>
                </a:lnTo>
                <a:lnTo>
                  <a:pt x="3048" y="0"/>
                </a:lnTo>
                <a:lnTo>
                  <a:pt x="762" y="2286"/>
                </a:lnTo>
                <a:lnTo>
                  <a:pt x="0" y="4572"/>
                </a:lnTo>
                <a:lnTo>
                  <a:pt x="0" y="6858"/>
                </a:lnTo>
                <a:lnTo>
                  <a:pt x="1524" y="9906"/>
                </a:lnTo>
                <a:lnTo>
                  <a:pt x="4572" y="9906"/>
                </a:lnTo>
                <a:lnTo>
                  <a:pt x="227685" y="37706"/>
                </a:lnTo>
                <a:lnTo>
                  <a:pt x="197358" y="48006"/>
                </a:lnTo>
                <a:lnTo>
                  <a:pt x="294894" y="41148"/>
                </a:lnTo>
                <a:close/>
              </a:path>
              <a:path w="436880" h="158114">
                <a:moveTo>
                  <a:pt x="436626" y="136398"/>
                </a:moveTo>
                <a:lnTo>
                  <a:pt x="434340" y="134112"/>
                </a:lnTo>
                <a:lnTo>
                  <a:pt x="176022" y="134112"/>
                </a:lnTo>
                <a:lnTo>
                  <a:pt x="204978" y="119634"/>
                </a:lnTo>
                <a:lnTo>
                  <a:pt x="108966" y="138684"/>
                </a:lnTo>
                <a:lnTo>
                  <a:pt x="204978" y="157734"/>
                </a:lnTo>
                <a:lnTo>
                  <a:pt x="177546" y="144018"/>
                </a:lnTo>
                <a:lnTo>
                  <a:pt x="434340" y="144018"/>
                </a:lnTo>
                <a:lnTo>
                  <a:pt x="436626" y="141732"/>
                </a:lnTo>
                <a:lnTo>
                  <a:pt x="436626" y="1363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" name="object 38"/>
          <p:cNvGrpSpPr/>
          <p:nvPr/>
        </p:nvGrpSpPr>
        <p:grpSpPr>
          <a:xfrm>
            <a:off x="4048505" y="3045015"/>
            <a:ext cx="1932939" cy="2326005"/>
            <a:chOff x="4048505" y="3045015"/>
            <a:chExt cx="1932939" cy="2326005"/>
          </a:xfrm>
        </p:grpSpPr>
        <p:sp>
          <p:nvSpPr>
            <p:cNvPr id="39" name="object 39"/>
            <p:cNvSpPr/>
            <p:nvPr/>
          </p:nvSpPr>
          <p:spPr>
            <a:xfrm>
              <a:off x="5467350" y="3051047"/>
              <a:ext cx="417830" cy="417830"/>
            </a:xfrm>
            <a:custGeom>
              <a:avLst/>
              <a:gdLst/>
              <a:ahLst/>
              <a:cxnLst/>
              <a:rect l="l" t="t" r="r" b="b"/>
              <a:pathLst>
                <a:path w="417829" h="417829">
                  <a:moveTo>
                    <a:pt x="208788" y="0"/>
                  </a:moveTo>
                  <a:lnTo>
                    <a:pt x="160993" y="5527"/>
                  </a:lnTo>
                  <a:lnTo>
                    <a:pt x="117076" y="21264"/>
                  </a:lnTo>
                  <a:lnTo>
                    <a:pt x="78306" y="45946"/>
                  </a:lnTo>
                  <a:lnTo>
                    <a:pt x="45946" y="78306"/>
                  </a:lnTo>
                  <a:lnTo>
                    <a:pt x="21264" y="117076"/>
                  </a:lnTo>
                  <a:lnTo>
                    <a:pt x="5527" y="160993"/>
                  </a:lnTo>
                  <a:lnTo>
                    <a:pt x="0" y="208788"/>
                  </a:lnTo>
                  <a:lnTo>
                    <a:pt x="5527" y="256822"/>
                  </a:lnTo>
                  <a:lnTo>
                    <a:pt x="21264" y="300832"/>
                  </a:lnTo>
                  <a:lnTo>
                    <a:pt x="45946" y="339589"/>
                  </a:lnTo>
                  <a:lnTo>
                    <a:pt x="78306" y="371869"/>
                  </a:lnTo>
                  <a:lnTo>
                    <a:pt x="117076" y="396444"/>
                  </a:lnTo>
                  <a:lnTo>
                    <a:pt x="160993" y="412088"/>
                  </a:lnTo>
                  <a:lnTo>
                    <a:pt x="208788" y="417576"/>
                  </a:lnTo>
                  <a:lnTo>
                    <a:pt x="256582" y="412088"/>
                  </a:lnTo>
                  <a:lnTo>
                    <a:pt x="300499" y="396444"/>
                  </a:lnTo>
                  <a:lnTo>
                    <a:pt x="339269" y="371869"/>
                  </a:lnTo>
                  <a:lnTo>
                    <a:pt x="371629" y="339589"/>
                  </a:lnTo>
                  <a:lnTo>
                    <a:pt x="396311" y="300832"/>
                  </a:lnTo>
                  <a:lnTo>
                    <a:pt x="412048" y="256822"/>
                  </a:lnTo>
                  <a:lnTo>
                    <a:pt x="417576" y="208788"/>
                  </a:lnTo>
                  <a:lnTo>
                    <a:pt x="412048" y="160993"/>
                  </a:lnTo>
                  <a:lnTo>
                    <a:pt x="396311" y="117076"/>
                  </a:lnTo>
                  <a:lnTo>
                    <a:pt x="371629" y="78306"/>
                  </a:lnTo>
                  <a:lnTo>
                    <a:pt x="339269" y="45946"/>
                  </a:lnTo>
                  <a:lnTo>
                    <a:pt x="300499" y="21264"/>
                  </a:lnTo>
                  <a:lnTo>
                    <a:pt x="256582" y="5527"/>
                  </a:lnTo>
                  <a:lnTo>
                    <a:pt x="208788" y="0"/>
                  </a:lnTo>
                  <a:close/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13832" y="3097529"/>
              <a:ext cx="321564" cy="321564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5513832" y="3097529"/>
              <a:ext cx="321945" cy="321945"/>
            </a:xfrm>
            <a:custGeom>
              <a:avLst/>
              <a:gdLst/>
              <a:ahLst/>
              <a:cxnLst/>
              <a:rect l="l" t="t" r="r" b="b"/>
              <a:pathLst>
                <a:path w="321945" h="321945">
                  <a:moveTo>
                    <a:pt x="160782" y="0"/>
                  </a:moveTo>
                  <a:lnTo>
                    <a:pt x="110118" y="8162"/>
                  </a:lnTo>
                  <a:lnTo>
                    <a:pt x="66001" y="30918"/>
                  </a:lnTo>
                  <a:lnTo>
                    <a:pt x="31138" y="65672"/>
                  </a:lnTo>
                  <a:lnTo>
                    <a:pt x="8235" y="109825"/>
                  </a:lnTo>
                  <a:lnTo>
                    <a:pt x="0" y="160782"/>
                  </a:lnTo>
                  <a:lnTo>
                    <a:pt x="8235" y="211445"/>
                  </a:lnTo>
                  <a:lnTo>
                    <a:pt x="31138" y="255562"/>
                  </a:lnTo>
                  <a:lnTo>
                    <a:pt x="66001" y="290425"/>
                  </a:lnTo>
                  <a:lnTo>
                    <a:pt x="110118" y="313328"/>
                  </a:lnTo>
                  <a:lnTo>
                    <a:pt x="160782" y="321564"/>
                  </a:lnTo>
                  <a:lnTo>
                    <a:pt x="211738" y="313328"/>
                  </a:lnTo>
                  <a:lnTo>
                    <a:pt x="255891" y="290425"/>
                  </a:lnTo>
                  <a:lnTo>
                    <a:pt x="290645" y="255562"/>
                  </a:lnTo>
                  <a:lnTo>
                    <a:pt x="313401" y="211445"/>
                  </a:lnTo>
                  <a:lnTo>
                    <a:pt x="321564" y="160782"/>
                  </a:lnTo>
                  <a:lnTo>
                    <a:pt x="315845" y="117915"/>
                  </a:lnTo>
                  <a:lnTo>
                    <a:pt x="299691" y="79473"/>
                  </a:lnTo>
                  <a:lnTo>
                    <a:pt x="274605" y="46958"/>
                  </a:lnTo>
                  <a:lnTo>
                    <a:pt x="242090" y="21872"/>
                  </a:lnTo>
                  <a:lnTo>
                    <a:pt x="203648" y="5718"/>
                  </a:lnTo>
                  <a:lnTo>
                    <a:pt x="160782" y="0"/>
                  </a:lnTo>
                  <a:close/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391911" y="3528821"/>
              <a:ext cx="579120" cy="0"/>
            </a:xfrm>
            <a:custGeom>
              <a:avLst/>
              <a:gdLst/>
              <a:ahLst/>
              <a:cxnLst/>
              <a:rect l="l" t="t" r="r" b="b"/>
              <a:pathLst>
                <a:path w="579120">
                  <a:moveTo>
                    <a:pt x="0" y="0"/>
                  </a:moveTo>
                  <a:lnTo>
                    <a:pt x="579120" y="0"/>
                  </a:lnTo>
                </a:path>
              </a:pathLst>
            </a:custGeom>
            <a:ln w="191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510783" y="3528821"/>
              <a:ext cx="326390" cy="1680210"/>
            </a:xfrm>
            <a:custGeom>
              <a:avLst/>
              <a:gdLst/>
              <a:ahLst/>
              <a:cxnLst/>
              <a:rect l="l" t="t" r="r" b="b"/>
              <a:pathLst>
                <a:path w="326389" h="1680210">
                  <a:moveTo>
                    <a:pt x="326136" y="1680210"/>
                  </a:moveTo>
                  <a:lnTo>
                    <a:pt x="326136" y="0"/>
                  </a:lnTo>
                </a:path>
                <a:path w="326389" h="1680210">
                  <a:moveTo>
                    <a:pt x="0" y="1680210"/>
                  </a:moveTo>
                  <a:lnTo>
                    <a:pt x="0" y="0"/>
                  </a:lnTo>
                </a:path>
              </a:pathLst>
            </a:custGeom>
            <a:ln w="7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488686" y="3528821"/>
              <a:ext cx="367665" cy="1685289"/>
            </a:xfrm>
            <a:custGeom>
              <a:avLst/>
              <a:gdLst/>
              <a:ahLst/>
              <a:cxnLst/>
              <a:rect l="l" t="t" r="r" b="b"/>
              <a:pathLst>
                <a:path w="367664" h="1685289">
                  <a:moveTo>
                    <a:pt x="39624" y="1210818"/>
                  </a:moveTo>
                  <a:lnTo>
                    <a:pt x="31089" y="1168146"/>
                  </a:lnTo>
                  <a:lnTo>
                    <a:pt x="20574" y="1115568"/>
                  </a:lnTo>
                  <a:lnTo>
                    <a:pt x="1524" y="1210818"/>
                  </a:lnTo>
                  <a:lnTo>
                    <a:pt x="15951" y="1181963"/>
                  </a:lnTo>
                  <a:lnTo>
                    <a:pt x="16002" y="1169670"/>
                  </a:lnTo>
                  <a:lnTo>
                    <a:pt x="16014" y="1181823"/>
                  </a:lnTo>
                  <a:lnTo>
                    <a:pt x="16764" y="1483614"/>
                  </a:lnTo>
                  <a:lnTo>
                    <a:pt x="16764" y="1486662"/>
                  </a:lnTo>
                  <a:lnTo>
                    <a:pt x="17970" y="1487474"/>
                  </a:lnTo>
                  <a:lnTo>
                    <a:pt x="1524" y="1569720"/>
                  </a:lnTo>
                  <a:lnTo>
                    <a:pt x="16002" y="1540764"/>
                  </a:lnTo>
                  <a:lnTo>
                    <a:pt x="16002" y="1682496"/>
                  </a:lnTo>
                  <a:lnTo>
                    <a:pt x="17526" y="1684782"/>
                  </a:lnTo>
                  <a:lnTo>
                    <a:pt x="22860" y="1684782"/>
                  </a:lnTo>
                  <a:lnTo>
                    <a:pt x="25146" y="1682496"/>
                  </a:lnTo>
                  <a:lnTo>
                    <a:pt x="25146" y="1540764"/>
                  </a:lnTo>
                  <a:lnTo>
                    <a:pt x="39624" y="1569720"/>
                  </a:lnTo>
                  <a:lnTo>
                    <a:pt x="31089" y="1527048"/>
                  </a:lnTo>
                  <a:lnTo>
                    <a:pt x="23317" y="1488186"/>
                  </a:lnTo>
                  <a:lnTo>
                    <a:pt x="24384" y="1488186"/>
                  </a:lnTo>
                  <a:lnTo>
                    <a:pt x="26670" y="1486662"/>
                  </a:lnTo>
                  <a:lnTo>
                    <a:pt x="26670" y="1483614"/>
                  </a:lnTo>
                  <a:lnTo>
                    <a:pt x="25184" y="1181963"/>
                  </a:lnTo>
                  <a:lnTo>
                    <a:pt x="39624" y="1210818"/>
                  </a:lnTo>
                  <a:close/>
                </a:path>
                <a:path w="367664" h="1685289">
                  <a:moveTo>
                    <a:pt x="39624" y="858012"/>
                  </a:moveTo>
                  <a:lnTo>
                    <a:pt x="25120" y="887590"/>
                  </a:lnTo>
                  <a:lnTo>
                    <a:pt x="23685" y="96012"/>
                  </a:lnTo>
                  <a:lnTo>
                    <a:pt x="23609" y="67056"/>
                  </a:lnTo>
                  <a:lnTo>
                    <a:pt x="38100" y="96012"/>
                  </a:lnTo>
                  <a:lnTo>
                    <a:pt x="29476" y="52578"/>
                  </a:lnTo>
                  <a:lnTo>
                    <a:pt x="19050" y="0"/>
                  </a:lnTo>
                  <a:lnTo>
                    <a:pt x="0" y="96012"/>
                  </a:lnTo>
                  <a:lnTo>
                    <a:pt x="14452" y="67106"/>
                  </a:lnTo>
                  <a:lnTo>
                    <a:pt x="14478" y="54864"/>
                  </a:lnTo>
                  <a:lnTo>
                    <a:pt x="14478" y="67043"/>
                  </a:lnTo>
                  <a:lnTo>
                    <a:pt x="15227" y="885977"/>
                  </a:lnTo>
                  <a:lnTo>
                    <a:pt x="1524" y="858012"/>
                  </a:lnTo>
                  <a:lnTo>
                    <a:pt x="20574" y="954024"/>
                  </a:lnTo>
                  <a:lnTo>
                    <a:pt x="31000" y="901446"/>
                  </a:lnTo>
                  <a:lnTo>
                    <a:pt x="39624" y="858012"/>
                  </a:lnTo>
                  <a:close/>
                </a:path>
                <a:path w="367664" h="1685289">
                  <a:moveTo>
                    <a:pt x="367284" y="1569720"/>
                  </a:moveTo>
                  <a:lnTo>
                    <a:pt x="358749" y="1527048"/>
                  </a:lnTo>
                  <a:lnTo>
                    <a:pt x="348234" y="1474470"/>
                  </a:lnTo>
                  <a:lnTo>
                    <a:pt x="329184" y="1569720"/>
                  </a:lnTo>
                  <a:lnTo>
                    <a:pt x="343662" y="1540764"/>
                  </a:lnTo>
                  <a:lnTo>
                    <a:pt x="343662" y="1682496"/>
                  </a:lnTo>
                  <a:lnTo>
                    <a:pt x="345948" y="1684782"/>
                  </a:lnTo>
                  <a:lnTo>
                    <a:pt x="350520" y="1684782"/>
                  </a:lnTo>
                  <a:lnTo>
                    <a:pt x="352806" y="1682496"/>
                  </a:lnTo>
                  <a:lnTo>
                    <a:pt x="352806" y="1540764"/>
                  </a:lnTo>
                  <a:lnTo>
                    <a:pt x="367284" y="15697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507736" y="3261359"/>
              <a:ext cx="329565" cy="267970"/>
            </a:xfrm>
            <a:custGeom>
              <a:avLst/>
              <a:gdLst/>
              <a:ahLst/>
              <a:cxnLst/>
              <a:rect l="l" t="t" r="r" b="b"/>
              <a:pathLst>
                <a:path w="329564" h="267970">
                  <a:moveTo>
                    <a:pt x="0" y="267462"/>
                  </a:moveTo>
                  <a:lnTo>
                    <a:pt x="0" y="0"/>
                  </a:lnTo>
                </a:path>
                <a:path w="329564" h="267970">
                  <a:moveTo>
                    <a:pt x="329184" y="267462"/>
                  </a:moveTo>
                  <a:lnTo>
                    <a:pt x="329184" y="0"/>
                  </a:lnTo>
                </a:path>
              </a:pathLst>
            </a:custGeom>
            <a:ln w="7175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816346" y="4644389"/>
              <a:ext cx="39370" cy="372745"/>
            </a:xfrm>
            <a:custGeom>
              <a:avLst/>
              <a:gdLst/>
              <a:ahLst/>
              <a:cxnLst/>
              <a:rect l="l" t="t" r="r" b="b"/>
              <a:pathLst>
                <a:path w="39370" h="372745">
                  <a:moveTo>
                    <a:pt x="19050" y="57150"/>
                  </a:moveTo>
                  <a:lnTo>
                    <a:pt x="14522" y="66205"/>
                  </a:lnTo>
                  <a:lnTo>
                    <a:pt x="16002" y="368046"/>
                  </a:lnTo>
                  <a:lnTo>
                    <a:pt x="16002" y="371094"/>
                  </a:lnTo>
                  <a:lnTo>
                    <a:pt x="18288" y="372618"/>
                  </a:lnTo>
                  <a:lnTo>
                    <a:pt x="22860" y="372618"/>
                  </a:lnTo>
                  <a:lnTo>
                    <a:pt x="25146" y="371094"/>
                  </a:lnTo>
                  <a:lnTo>
                    <a:pt x="24416" y="67470"/>
                  </a:lnTo>
                  <a:lnTo>
                    <a:pt x="19050" y="57150"/>
                  </a:lnTo>
                  <a:close/>
                </a:path>
                <a:path w="39370" h="372745">
                  <a:moveTo>
                    <a:pt x="19050" y="0"/>
                  </a:moveTo>
                  <a:lnTo>
                    <a:pt x="0" y="95250"/>
                  </a:lnTo>
                  <a:lnTo>
                    <a:pt x="14522" y="66205"/>
                  </a:lnTo>
                  <a:lnTo>
                    <a:pt x="14478" y="54102"/>
                  </a:lnTo>
                  <a:lnTo>
                    <a:pt x="16764" y="52578"/>
                  </a:lnTo>
                  <a:lnTo>
                    <a:pt x="29986" y="52578"/>
                  </a:lnTo>
                  <a:lnTo>
                    <a:pt x="19050" y="0"/>
                  </a:lnTo>
                  <a:close/>
                </a:path>
                <a:path w="39370" h="372745">
                  <a:moveTo>
                    <a:pt x="29986" y="52578"/>
                  </a:moveTo>
                  <a:lnTo>
                    <a:pt x="22098" y="52578"/>
                  </a:lnTo>
                  <a:lnTo>
                    <a:pt x="24384" y="54102"/>
                  </a:lnTo>
                  <a:lnTo>
                    <a:pt x="24416" y="67470"/>
                  </a:lnTo>
                  <a:lnTo>
                    <a:pt x="38862" y="95250"/>
                  </a:lnTo>
                  <a:lnTo>
                    <a:pt x="29986" y="52578"/>
                  </a:lnTo>
                  <a:close/>
                </a:path>
                <a:path w="39370" h="372745">
                  <a:moveTo>
                    <a:pt x="24391" y="57150"/>
                  </a:moveTo>
                  <a:lnTo>
                    <a:pt x="19050" y="57150"/>
                  </a:lnTo>
                  <a:lnTo>
                    <a:pt x="24416" y="67470"/>
                  </a:lnTo>
                  <a:lnTo>
                    <a:pt x="24391" y="57150"/>
                  </a:lnTo>
                  <a:close/>
                </a:path>
                <a:path w="39370" h="372745">
                  <a:moveTo>
                    <a:pt x="22098" y="52578"/>
                  </a:moveTo>
                  <a:lnTo>
                    <a:pt x="16764" y="52578"/>
                  </a:lnTo>
                  <a:lnTo>
                    <a:pt x="14478" y="54102"/>
                  </a:lnTo>
                  <a:lnTo>
                    <a:pt x="14522" y="66205"/>
                  </a:lnTo>
                  <a:lnTo>
                    <a:pt x="19050" y="57150"/>
                  </a:lnTo>
                  <a:lnTo>
                    <a:pt x="24391" y="57150"/>
                  </a:lnTo>
                  <a:lnTo>
                    <a:pt x="24384" y="54102"/>
                  </a:lnTo>
                  <a:lnTo>
                    <a:pt x="22098" y="52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42738" y="4725161"/>
              <a:ext cx="742315" cy="148590"/>
            </a:xfrm>
            <a:custGeom>
              <a:avLst/>
              <a:gdLst/>
              <a:ahLst/>
              <a:cxnLst/>
              <a:rect l="l" t="t" r="r" b="b"/>
              <a:pathLst>
                <a:path w="742314" h="148589">
                  <a:moveTo>
                    <a:pt x="742188" y="148590"/>
                  </a:moveTo>
                  <a:lnTo>
                    <a:pt x="0" y="148590"/>
                  </a:lnTo>
                  <a:lnTo>
                    <a:pt x="0" y="0"/>
                  </a:lnTo>
                  <a:lnTo>
                    <a:pt x="742188" y="96012"/>
                  </a:lnTo>
                </a:path>
                <a:path w="742314" h="148589">
                  <a:moveTo>
                    <a:pt x="742188" y="148590"/>
                  </a:moveTo>
                  <a:lnTo>
                    <a:pt x="742188" y="96012"/>
                  </a:lnTo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190744" y="4873751"/>
              <a:ext cx="230122" cy="335280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5190745" y="4873751"/>
              <a:ext cx="230504" cy="335280"/>
            </a:xfrm>
            <a:custGeom>
              <a:avLst/>
              <a:gdLst/>
              <a:ahLst/>
              <a:cxnLst/>
              <a:rect l="l" t="t" r="r" b="b"/>
              <a:pathLst>
                <a:path w="230504" h="335279">
                  <a:moveTo>
                    <a:pt x="230122" y="0"/>
                  </a:moveTo>
                  <a:lnTo>
                    <a:pt x="0" y="0"/>
                  </a:lnTo>
                  <a:lnTo>
                    <a:pt x="0" y="335280"/>
                  </a:lnTo>
                  <a:lnTo>
                    <a:pt x="230122" y="335280"/>
                  </a:lnTo>
                  <a:lnTo>
                    <a:pt x="230122" y="0"/>
                  </a:lnTo>
                  <a:close/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67122" y="5285232"/>
              <a:ext cx="717802" cy="81532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5167123" y="5285231"/>
              <a:ext cx="718185" cy="81915"/>
            </a:xfrm>
            <a:custGeom>
              <a:avLst/>
              <a:gdLst/>
              <a:ahLst/>
              <a:cxnLst/>
              <a:rect l="l" t="t" r="r" b="b"/>
              <a:pathLst>
                <a:path w="718185" h="81914">
                  <a:moveTo>
                    <a:pt x="717802" y="0"/>
                  </a:moveTo>
                  <a:lnTo>
                    <a:pt x="0" y="0"/>
                  </a:lnTo>
                  <a:lnTo>
                    <a:pt x="0" y="81532"/>
                  </a:lnTo>
                  <a:lnTo>
                    <a:pt x="717802" y="81532"/>
                  </a:lnTo>
                  <a:lnTo>
                    <a:pt x="717802" y="0"/>
                  </a:lnTo>
                  <a:close/>
                </a:path>
              </a:pathLst>
            </a:custGeom>
            <a:ln w="7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67122" y="5215123"/>
              <a:ext cx="717802" cy="81537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5167123" y="5215127"/>
              <a:ext cx="718185" cy="81915"/>
            </a:xfrm>
            <a:custGeom>
              <a:avLst/>
              <a:gdLst/>
              <a:ahLst/>
              <a:cxnLst/>
              <a:rect l="l" t="t" r="r" b="b"/>
              <a:pathLst>
                <a:path w="718185" h="81914">
                  <a:moveTo>
                    <a:pt x="717802" y="0"/>
                  </a:moveTo>
                  <a:lnTo>
                    <a:pt x="0" y="0"/>
                  </a:lnTo>
                  <a:lnTo>
                    <a:pt x="0" y="81537"/>
                  </a:lnTo>
                  <a:lnTo>
                    <a:pt x="717802" y="81537"/>
                  </a:lnTo>
                  <a:lnTo>
                    <a:pt x="717802" y="0"/>
                  </a:lnTo>
                  <a:close/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926330" y="3642359"/>
              <a:ext cx="912494" cy="595630"/>
            </a:xfrm>
            <a:custGeom>
              <a:avLst/>
              <a:gdLst/>
              <a:ahLst/>
              <a:cxnLst/>
              <a:rect l="l" t="t" r="r" b="b"/>
              <a:pathLst>
                <a:path w="912495" h="595629">
                  <a:moveTo>
                    <a:pt x="582168" y="0"/>
                  </a:moveTo>
                  <a:lnTo>
                    <a:pt x="613219" y="24038"/>
                  </a:lnTo>
                  <a:lnTo>
                    <a:pt x="653415" y="42005"/>
                  </a:lnTo>
                  <a:lnTo>
                    <a:pt x="700468" y="53256"/>
                  </a:lnTo>
                  <a:lnTo>
                    <a:pt x="752094" y="57150"/>
                  </a:lnTo>
                  <a:lnTo>
                    <a:pt x="798957" y="53923"/>
                  </a:lnTo>
                  <a:lnTo>
                    <a:pt x="842391" y="44481"/>
                  </a:lnTo>
                  <a:lnTo>
                    <a:pt x="880681" y="29182"/>
                  </a:lnTo>
                  <a:lnTo>
                    <a:pt x="912114" y="8382"/>
                  </a:lnTo>
                </a:path>
                <a:path w="912495" h="595629">
                  <a:moveTo>
                    <a:pt x="584454" y="146304"/>
                  </a:moveTo>
                  <a:lnTo>
                    <a:pt x="615350" y="123146"/>
                  </a:lnTo>
                  <a:lnTo>
                    <a:pt x="655034" y="105632"/>
                  </a:lnTo>
                  <a:lnTo>
                    <a:pt x="701147" y="94547"/>
                  </a:lnTo>
                  <a:lnTo>
                    <a:pt x="751332" y="90678"/>
                  </a:lnTo>
                  <a:lnTo>
                    <a:pt x="798635" y="94011"/>
                  </a:lnTo>
                  <a:lnTo>
                    <a:pt x="842295" y="103632"/>
                  </a:lnTo>
                  <a:lnTo>
                    <a:pt x="880669" y="118967"/>
                  </a:lnTo>
                  <a:lnTo>
                    <a:pt x="912114" y="139446"/>
                  </a:lnTo>
                </a:path>
                <a:path w="912495" h="595629">
                  <a:moveTo>
                    <a:pt x="581406" y="135636"/>
                  </a:moveTo>
                  <a:lnTo>
                    <a:pt x="612445" y="159793"/>
                  </a:lnTo>
                  <a:lnTo>
                    <a:pt x="652557" y="178022"/>
                  </a:lnTo>
                  <a:lnTo>
                    <a:pt x="699385" y="189535"/>
                  </a:lnTo>
                  <a:lnTo>
                    <a:pt x="750570" y="193548"/>
                  </a:lnTo>
                  <a:lnTo>
                    <a:pt x="797873" y="190214"/>
                  </a:lnTo>
                  <a:lnTo>
                    <a:pt x="841533" y="180594"/>
                  </a:lnTo>
                  <a:lnTo>
                    <a:pt x="879907" y="165258"/>
                  </a:lnTo>
                  <a:lnTo>
                    <a:pt x="911352" y="144780"/>
                  </a:lnTo>
                </a:path>
                <a:path w="912495" h="595629">
                  <a:moveTo>
                    <a:pt x="193548" y="296418"/>
                  </a:moveTo>
                  <a:lnTo>
                    <a:pt x="169390" y="324635"/>
                  </a:lnTo>
                  <a:lnTo>
                    <a:pt x="151161" y="360997"/>
                  </a:lnTo>
                  <a:lnTo>
                    <a:pt x="139648" y="403359"/>
                  </a:lnTo>
                  <a:lnTo>
                    <a:pt x="135636" y="449580"/>
                  </a:lnTo>
                  <a:lnTo>
                    <a:pt x="138969" y="492466"/>
                  </a:lnTo>
                  <a:lnTo>
                    <a:pt x="148590" y="532066"/>
                  </a:lnTo>
                  <a:lnTo>
                    <a:pt x="163925" y="566808"/>
                  </a:lnTo>
                  <a:lnTo>
                    <a:pt x="184404" y="595122"/>
                  </a:lnTo>
                </a:path>
                <a:path w="912495" h="595629">
                  <a:moveTo>
                    <a:pt x="47244" y="297942"/>
                  </a:moveTo>
                  <a:lnTo>
                    <a:pt x="70282" y="326350"/>
                  </a:lnTo>
                  <a:lnTo>
                    <a:pt x="87534" y="362331"/>
                  </a:lnTo>
                  <a:lnTo>
                    <a:pt x="98357" y="404026"/>
                  </a:lnTo>
                  <a:lnTo>
                    <a:pt x="102108" y="449580"/>
                  </a:lnTo>
                  <a:lnTo>
                    <a:pt x="98774" y="492144"/>
                  </a:lnTo>
                  <a:lnTo>
                    <a:pt x="89154" y="531780"/>
                  </a:lnTo>
                  <a:lnTo>
                    <a:pt x="73818" y="566701"/>
                  </a:lnTo>
                  <a:lnTo>
                    <a:pt x="53340" y="595122"/>
                  </a:lnTo>
                </a:path>
                <a:path w="912495" h="595629">
                  <a:moveTo>
                    <a:pt x="57912" y="295656"/>
                  </a:moveTo>
                  <a:lnTo>
                    <a:pt x="33754" y="323445"/>
                  </a:lnTo>
                  <a:lnTo>
                    <a:pt x="15525" y="359664"/>
                  </a:lnTo>
                  <a:lnTo>
                    <a:pt x="4012" y="402169"/>
                  </a:lnTo>
                  <a:lnTo>
                    <a:pt x="0" y="448818"/>
                  </a:lnTo>
                  <a:lnTo>
                    <a:pt x="3333" y="491263"/>
                  </a:lnTo>
                  <a:lnTo>
                    <a:pt x="12954" y="530637"/>
                  </a:lnTo>
                  <a:lnTo>
                    <a:pt x="28289" y="565296"/>
                  </a:lnTo>
                  <a:lnTo>
                    <a:pt x="48768" y="593598"/>
                  </a:lnTo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0294" y="3808475"/>
              <a:ext cx="563880" cy="515112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5400294" y="3808475"/>
              <a:ext cx="563880" cy="515620"/>
            </a:xfrm>
            <a:custGeom>
              <a:avLst/>
              <a:gdLst/>
              <a:ahLst/>
              <a:cxnLst/>
              <a:rect l="l" t="t" r="r" b="b"/>
              <a:pathLst>
                <a:path w="563879" h="515620">
                  <a:moveTo>
                    <a:pt x="31242" y="0"/>
                  </a:moveTo>
                  <a:lnTo>
                    <a:pt x="0" y="34290"/>
                  </a:lnTo>
                  <a:lnTo>
                    <a:pt x="533400" y="515112"/>
                  </a:lnTo>
                  <a:lnTo>
                    <a:pt x="563880" y="480060"/>
                  </a:lnTo>
                  <a:lnTo>
                    <a:pt x="31242" y="0"/>
                  </a:lnTo>
                  <a:close/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252721" y="3935729"/>
              <a:ext cx="1583055" cy="308610"/>
            </a:xfrm>
            <a:custGeom>
              <a:avLst/>
              <a:gdLst/>
              <a:ahLst/>
              <a:cxnLst/>
              <a:rect l="l" t="t" r="r" b="b"/>
              <a:pathLst>
                <a:path w="1583054" h="308610">
                  <a:moveTo>
                    <a:pt x="1259586" y="0"/>
                  </a:moveTo>
                  <a:lnTo>
                    <a:pt x="724662" y="0"/>
                  </a:lnTo>
                </a:path>
                <a:path w="1583054" h="308610">
                  <a:moveTo>
                    <a:pt x="1582674" y="307848"/>
                  </a:moveTo>
                  <a:lnTo>
                    <a:pt x="724662" y="308610"/>
                  </a:lnTo>
                </a:path>
                <a:path w="1583054" h="308610">
                  <a:moveTo>
                    <a:pt x="724662" y="4572"/>
                  </a:moveTo>
                  <a:lnTo>
                    <a:pt x="0" y="153162"/>
                  </a:lnTo>
                </a:path>
                <a:path w="1583054" h="308610">
                  <a:moveTo>
                    <a:pt x="724662" y="308610"/>
                  </a:moveTo>
                  <a:lnTo>
                    <a:pt x="0" y="176784"/>
                  </a:lnTo>
                </a:path>
              </a:pathLst>
            </a:custGeom>
            <a:ln w="7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248150" y="3916679"/>
              <a:ext cx="1106170" cy="346710"/>
            </a:xfrm>
            <a:custGeom>
              <a:avLst/>
              <a:gdLst/>
              <a:ahLst/>
              <a:cxnLst/>
              <a:rect l="l" t="t" r="r" b="b"/>
              <a:pathLst>
                <a:path w="1106170" h="346710">
                  <a:moveTo>
                    <a:pt x="435864" y="274320"/>
                  </a:moveTo>
                  <a:lnTo>
                    <a:pt x="422351" y="268986"/>
                  </a:lnTo>
                  <a:lnTo>
                    <a:pt x="345186" y="238506"/>
                  </a:lnTo>
                  <a:lnTo>
                    <a:pt x="370179" y="257263"/>
                  </a:lnTo>
                  <a:lnTo>
                    <a:pt x="6096" y="191262"/>
                  </a:lnTo>
                  <a:lnTo>
                    <a:pt x="3048" y="191262"/>
                  </a:lnTo>
                  <a:lnTo>
                    <a:pt x="762" y="192786"/>
                  </a:lnTo>
                  <a:lnTo>
                    <a:pt x="0" y="195072"/>
                  </a:lnTo>
                  <a:lnTo>
                    <a:pt x="0" y="198120"/>
                  </a:lnTo>
                  <a:lnTo>
                    <a:pt x="1524" y="200406"/>
                  </a:lnTo>
                  <a:lnTo>
                    <a:pt x="3810" y="201168"/>
                  </a:lnTo>
                  <a:lnTo>
                    <a:pt x="367385" y="267081"/>
                  </a:lnTo>
                  <a:lnTo>
                    <a:pt x="338328" y="275844"/>
                  </a:lnTo>
                  <a:lnTo>
                    <a:pt x="435864" y="274320"/>
                  </a:lnTo>
                  <a:close/>
                </a:path>
                <a:path w="1106170" h="346710">
                  <a:moveTo>
                    <a:pt x="453390" y="83058"/>
                  </a:moveTo>
                  <a:lnTo>
                    <a:pt x="355854" y="83058"/>
                  </a:lnTo>
                  <a:lnTo>
                    <a:pt x="387032" y="90995"/>
                  </a:lnTo>
                  <a:lnTo>
                    <a:pt x="3810" y="167640"/>
                  </a:lnTo>
                  <a:lnTo>
                    <a:pt x="1524" y="168402"/>
                  </a:lnTo>
                  <a:lnTo>
                    <a:pt x="0" y="170688"/>
                  </a:lnTo>
                  <a:lnTo>
                    <a:pt x="0" y="172974"/>
                  </a:lnTo>
                  <a:lnTo>
                    <a:pt x="762" y="176022"/>
                  </a:lnTo>
                  <a:lnTo>
                    <a:pt x="3048" y="177546"/>
                  </a:lnTo>
                  <a:lnTo>
                    <a:pt x="6096" y="176784"/>
                  </a:lnTo>
                  <a:lnTo>
                    <a:pt x="388302" y="101092"/>
                  </a:lnTo>
                  <a:lnTo>
                    <a:pt x="363474" y="120396"/>
                  </a:lnTo>
                  <a:lnTo>
                    <a:pt x="438708" y="89154"/>
                  </a:lnTo>
                  <a:lnTo>
                    <a:pt x="453390" y="83058"/>
                  </a:lnTo>
                  <a:close/>
                </a:path>
                <a:path w="1106170" h="346710">
                  <a:moveTo>
                    <a:pt x="1105662" y="327660"/>
                  </a:moveTo>
                  <a:lnTo>
                    <a:pt x="1079804" y="322326"/>
                  </a:lnTo>
                  <a:lnTo>
                    <a:pt x="1009650" y="307848"/>
                  </a:lnTo>
                  <a:lnTo>
                    <a:pt x="1037488" y="322326"/>
                  </a:lnTo>
                  <a:lnTo>
                    <a:pt x="923544" y="322326"/>
                  </a:lnTo>
                  <a:lnTo>
                    <a:pt x="921258" y="324612"/>
                  </a:lnTo>
                  <a:lnTo>
                    <a:pt x="921258" y="329946"/>
                  </a:lnTo>
                  <a:lnTo>
                    <a:pt x="923544" y="332232"/>
                  </a:lnTo>
                  <a:lnTo>
                    <a:pt x="1038606" y="332232"/>
                  </a:lnTo>
                  <a:lnTo>
                    <a:pt x="1009650" y="346710"/>
                  </a:lnTo>
                  <a:lnTo>
                    <a:pt x="1082611" y="332232"/>
                  </a:lnTo>
                  <a:lnTo>
                    <a:pt x="1105662" y="327660"/>
                  </a:lnTo>
                  <a:close/>
                </a:path>
                <a:path w="1106170" h="346710">
                  <a:moveTo>
                    <a:pt x="1105662" y="19050"/>
                  </a:moveTo>
                  <a:lnTo>
                    <a:pt x="1082611" y="14478"/>
                  </a:lnTo>
                  <a:lnTo>
                    <a:pt x="1009650" y="0"/>
                  </a:lnTo>
                  <a:lnTo>
                    <a:pt x="1038606" y="14478"/>
                  </a:lnTo>
                  <a:lnTo>
                    <a:pt x="923544" y="14478"/>
                  </a:lnTo>
                  <a:lnTo>
                    <a:pt x="921258" y="16764"/>
                  </a:lnTo>
                  <a:lnTo>
                    <a:pt x="921258" y="22098"/>
                  </a:lnTo>
                  <a:lnTo>
                    <a:pt x="923544" y="23622"/>
                  </a:lnTo>
                  <a:lnTo>
                    <a:pt x="1038606" y="23622"/>
                  </a:lnTo>
                  <a:lnTo>
                    <a:pt x="1009650" y="38100"/>
                  </a:lnTo>
                  <a:lnTo>
                    <a:pt x="1082611" y="23622"/>
                  </a:lnTo>
                  <a:lnTo>
                    <a:pt x="1105662" y="190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052315" y="4007357"/>
              <a:ext cx="181610" cy="182245"/>
            </a:xfrm>
            <a:custGeom>
              <a:avLst/>
              <a:gdLst/>
              <a:ahLst/>
              <a:cxnLst/>
              <a:rect l="l" t="t" r="r" b="b"/>
              <a:pathLst>
                <a:path w="181610" h="182245">
                  <a:moveTo>
                    <a:pt x="181356" y="91440"/>
                  </a:moveTo>
                  <a:lnTo>
                    <a:pt x="144780" y="77724"/>
                  </a:lnTo>
                  <a:lnTo>
                    <a:pt x="144780" y="104394"/>
                  </a:lnTo>
                  <a:lnTo>
                    <a:pt x="181356" y="91440"/>
                  </a:lnTo>
                  <a:close/>
                </a:path>
                <a:path w="181610" h="182245">
                  <a:moveTo>
                    <a:pt x="154686" y="26670"/>
                  </a:moveTo>
                  <a:lnTo>
                    <a:pt x="119634" y="43434"/>
                  </a:lnTo>
                  <a:lnTo>
                    <a:pt x="137922" y="61722"/>
                  </a:lnTo>
                  <a:lnTo>
                    <a:pt x="154686" y="26670"/>
                  </a:lnTo>
                  <a:close/>
                </a:path>
                <a:path w="181610" h="182245">
                  <a:moveTo>
                    <a:pt x="90678" y="0"/>
                  </a:moveTo>
                  <a:lnTo>
                    <a:pt x="77724" y="36576"/>
                  </a:lnTo>
                  <a:lnTo>
                    <a:pt x="103632" y="36576"/>
                  </a:lnTo>
                  <a:lnTo>
                    <a:pt x="90678" y="0"/>
                  </a:lnTo>
                  <a:close/>
                </a:path>
                <a:path w="181610" h="182245">
                  <a:moveTo>
                    <a:pt x="26670" y="26670"/>
                  </a:moveTo>
                  <a:lnTo>
                    <a:pt x="43434" y="61722"/>
                  </a:lnTo>
                  <a:lnTo>
                    <a:pt x="61722" y="43434"/>
                  </a:lnTo>
                  <a:lnTo>
                    <a:pt x="26670" y="26670"/>
                  </a:lnTo>
                  <a:close/>
                </a:path>
                <a:path w="181610" h="182245">
                  <a:moveTo>
                    <a:pt x="0" y="91440"/>
                  </a:moveTo>
                  <a:lnTo>
                    <a:pt x="36576" y="104394"/>
                  </a:lnTo>
                  <a:lnTo>
                    <a:pt x="36576" y="77724"/>
                  </a:lnTo>
                  <a:lnTo>
                    <a:pt x="0" y="91440"/>
                  </a:lnTo>
                  <a:close/>
                </a:path>
                <a:path w="181610" h="182245">
                  <a:moveTo>
                    <a:pt x="26670" y="155448"/>
                  </a:moveTo>
                  <a:lnTo>
                    <a:pt x="61722" y="138684"/>
                  </a:lnTo>
                  <a:lnTo>
                    <a:pt x="43434" y="120396"/>
                  </a:lnTo>
                  <a:lnTo>
                    <a:pt x="26670" y="155448"/>
                  </a:lnTo>
                  <a:close/>
                </a:path>
                <a:path w="181610" h="182245">
                  <a:moveTo>
                    <a:pt x="90678" y="182118"/>
                  </a:moveTo>
                  <a:lnTo>
                    <a:pt x="103632" y="145542"/>
                  </a:lnTo>
                  <a:lnTo>
                    <a:pt x="77724" y="145542"/>
                  </a:lnTo>
                  <a:lnTo>
                    <a:pt x="90678" y="182118"/>
                  </a:lnTo>
                  <a:close/>
                </a:path>
                <a:path w="181610" h="182245">
                  <a:moveTo>
                    <a:pt x="154686" y="155448"/>
                  </a:moveTo>
                  <a:lnTo>
                    <a:pt x="137922" y="120396"/>
                  </a:lnTo>
                  <a:lnTo>
                    <a:pt x="119634" y="138684"/>
                  </a:lnTo>
                  <a:lnTo>
                    <a:pt x="154686" y="155448"/>
                  </a:lnTo>
                  <a:close/>
                </a:path>
                <a:path w="181610" h="182245">
                  <a:moveTo>
                    <a:pt x="90678" y="45720"/>
                  </a:moveTo>
                  <a:lnTo>
                    <a:pt x="72925" y="49327"/>
                  </a:lnTo>
                  <a:lnTo>
                    <a:pt x="58388" y="59150"/>
                  </a:lnTo>
                  <a:lnTo>
                    <a:pt x="48565" y="73687"/>
                  </a:lnTo>
                  <a:lnTo>
                    <a:pt x="44958" y="91440"/>
                  </a:lnTo>
                  <a:lnTo>
                    <a:pt x="48565" y="109073"/>
                  </a:lnTo>
                  <a:lnTo>
                    <a:pt x="58388" y="123348"/>
                  </a:lnTo>
                  <a:lnTo>
                    <a:pt x="72925" y="132909"/>
                  </a:lnTo>
                  <a:lnTo>
                    <a:pt x="90678" y="136398"/>
                  </a:lnTo>
                  <a:lnTo>
                    <a:pt x="108430" y="132909"/>
                  </a:lnTo>
                  <a:lnTo>
                    <a:pt x="122967" y="123348"/>
                  </a:lnTo>
                  <a:lnTo>
                    <a:pt x="132790" y="109073"/>
                  </a:lnTo>
                  <a:lnTo>
                    <a:pt x="136398" y="91440"/>
                  </a:lnTo>
                  <a:lnTo>
                    <a:pt x="132790" y="73687"/>
                  </a:lnTo>
                  <a:lnTo>
                    <a:pt x="122967" y="59150"/>
                  </a:lnTo>
                  <a:lnTo>
                    <a:pt x="108430" y="49327"/>
                  </a:lnTo>
                  <a:lnTo>
                    <a:pt x="90678" y="45720"/>
                  </a:lnTo>
                  <a:close/>
                </a:path>
              </a:pathLst>
            </a:custGeom>
            <a:ln w="7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4195826" y="3762301"/>
            <a:ext cx="88265" cy="1758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4149852" y="3643185"/>
            <a:ext cx="1689100" cy="602615"/>
            <a:chOff x="4149852" y="3643185"/>
            <a:chExt cx="1689100" cy="602615"/>
          </a:xfrm>
        </p:grpSpPr>
        <p:sp>
          <p:nvSpPr>
            <p:cNvPr id="62" name="object 62"/>
            <p:cNvSpPr/>
            <p:nvPr/>
          </p:nvSpPr>
          <p:spPr>
            <a:xfrm>
              <a:off x="4973574" y="3649217"/>
              <a:ext cx="859155" cy="590550"/>
            </a:xfrm>
            <a:custGeom>
              <a:avLst/>
              <a:gdLst/>
              <a:ahLst/>
              <a:cxnLst/>
              <a:rect l="l" t="t" r="r" b="b"/>
              <a:pathLst>
                <a:path w="859154" h="590550">
                  <a:moveTo>
                    <a:pt x="3810" y="294894"/>
                  </a:moveTo>
                  <a:lnTo>
                    <a:pt x="145542" y="294894"/>
                  </a:lnTo>
                </a:path>
                <a:path w="859154" h="590550">
                  <a:moveTo>
                    <a:pt x="0" y="590550"/>
                  </a:moveTo>
                  <a:lnTo>
                    <a:pt x="142494" y="590550"/>
                  </a:lnTo>
                </a:path>
                <a:path w="859154" h="590550">
                  <a:moveTo>
                    <a:pt x="858774" y="145542"/>
                  </a:moveTo>
                  <a:lnTo>
                    <a:pt x="858774" y="3048"/>
                  </a:lnTo>
                </a:path>
                <a:path w="859154" h="590550">
                  <a:moveTo>
                    <a:pt x="541020" y="141732"/>
                  </a:moveTo>
                  <a:lnTo>
                    <a:pt x="541020" y="0"/>
                  </a:lnTo>
                </a:path>
              </a:pathLst>
            </a:custGeom>
            <a:ln w="119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153662" y="3933443"/>
              <a:ext cx="62230" cy="127000"/>
            </a:xfrm>
            <a:custGeom>
              <a:avLst/>
              <a:gdLst/>
              <a:ahLst/>
              <a:cxnLst/>
              <a:rect l="l" t="t" r="r" b="b"/>
              <a:pathLst>
                <a:path w="62229" h="127000">
                  <a:moveTo>
                    <a:pt x="61722" y="0"/>
                  </a:moveTo>
                  <a:lnTo>
                    <a:pt x="0" y="126492"/>
                  </a:lnTo>
                </a:path>
              </a:pathLst>
            </a:custGeom>
            <a:ln w="7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4909058" y="3712009"/>
            <a:ext cx="88265" cy="1758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9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4977384" y="3870959"/>
            <a:ext cx="973455" cy="354330"/>
          </a:xfrm>
          <a:custGeom>
            <a:avLst/>
            <a:gdLst/>
            <a:ahLst/>
            <a:cxnLst/>
            <a:rect l="l" t="t" r="r" b="b"/>
            <a:pathLst>
              <a:path w="973454" h="354329">
                <a:moveTo>
                  <a:pt x="0" y="0"/>
                </a:moveTo>
                <a:lnTo>
                  <a:pt x="60960" y="105156"/>
                </a:lnTo>
              </a:path>
              <a:path w="973454" h="354329">
                <a:moveTo>
                  <a:pt x="973074" y="291846"/>
                </a:moveTo>
                <a:lnTo>
                  <a:pt x="893826" y="354330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5933947" y="4050324"/>
            <a:ext cx="150495" cy="1758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10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5230367" y="4614671"/>
            <a:ext cx="93345" cy="136525"/>
          </a:xfrm>
          <a:custGeom>
            <a:avLst/>
            <a:gdLst/>
            <a:ahLst/>
            <a:cxnLst/>
            <a:rect l="l" t="t" r="r" b="b"/>
            <a:pathLst>
              <a:path w="93345" h="136525">
                <a:moveTo>
                  <a:pt x="0" y="0"/>
                </a:moveTo>
                <a:lnTo>
                  <a:pt x="92964" y="136398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5094223" y="4490011"/>
            <a:ext cx="150495" cy="1758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11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5862066" y="5122164"/>
            <a:ext cx="97790" cy="89535"/>
          </a:xfrm>
          <a:custGeom>
            <a:avLst/>
            <a:gdLst/>
            <a:ahLst/>
            <a:cxnLst/>
            <a:rect l="l" t="t" r="r" b="b"/>
            <a:pathLst>
              <a:path w="97789" h="89535">
                <a:moveTo>
                  <a:pt x="0" y="89154"/>
                </a:moveTo>
                <a:lnTo>
                  <a:pt x="97536" y="0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5899658" y="4967023"/>
            <a:ext cx="150495" cy="1758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12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038344" y="4977383"/>
            <a:ext cx="192405" cy="74930"/>
          </a:xfrm>
          <a:custGeom>
            <a:avLst/>
            <a:gdLst/>
            <a:ahLst/>
            <a:cxnLst/>
            <a:rect l="l" t="t" r="r" b="b"/>
            <a:pathLst>
              <a:path w="192404" h="74929">
                <a:moveTo>
                  <a:pt x="0" y="0"/>
                </a:moveTo>
                <a:lnTo>
                  <a:pt x="192024" y="74676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4944871" y="4870249"/>
            <a:ext cx="88265" cy="1758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805678" y="3699509"/>
            <a:ext cx="83185" cy="33655"/>
          </a:xfrm>
          <a:custGeom>
            <a:avLst/>
            <a:gdLst/>
            <a:ahLst/>
            <a:cxnLst/>
            <a:rect l="l" t="t" r="r" b="b"/>
            <a:pathLst>
              <a:path w="83185" h="33654">
                <a:moveTo>
                  <a:pt x="83058" y="0"/>
                </a:moveTo>
                <a:lnTo>
                  <a:pt x="0" y="33528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5881370" y="3589327"/>
            <a:ext cx="150495" cy="1758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14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257800" y="3227831"/>
            <a:ext cx="292735" cy="165100"/>
          </a:xfrm>
          <a:custGeom>
            <a:avLst/>
            <a:gdLst/>
            <a:ahLst/>
            <a:cxnLst/>
            <a:rect l="l" t="t" r="r" b="b"/>
            <a:pathLst>
              <a:path w="292735" h="165100">
                <a:moveTo>
                  <a:pt x="292608" y="0"/>
                </a:moveTo>
                <a:lnTo>
                  <a:pt x="0" y="164592"/>
                </a:lnTo>
              </a:path>
            </a:pathLst>
          </a:custGeom>
          <a:ln w="7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5114035" y="3302815"/>
            <a:ext cx="274955" cy="294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ts val="1040"/>
              </a:lnSpc>
              <a:spcBef>
                <a:spcPts val="130"/>
              </a:spcBef>
            </a:pPr>
            <a:r>
              <a:rPr sz="950" i="1" spc="15" dirty="0">
                <a:latin typeface="Times New Roman"/>
                <a:cs typeface="Times New Roman"/>
              </a:rPr>
              <a:t>13</a:t>
            </a:r>
            <a:endParaRPr sz="950">
              <a:latin typeface="Times New Roman"/>
              <a:cs typeface="Times New Roman"/>
            </a:endParaRPr>
          </a:p>
          <a:p>
            <a:pPr marL="171450">
              <a:lnSpc>
                <a:spcPts val="1040"/>
              </a:lnSpc>
            </a:pPr>
            <a:r>
              <a:rPr sz="950" b="1" spc="20" dirty="0">
                <a:latin typeface="Times New Roman"/>
                <a:cs typeface="Times New Roman"/>
              </a:rPr>
              <a:t>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974333" y="3421684"/>
            <a:ext cx="116205" cy="1758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b="1" spc="20" dirty="0">
                <a:latin typeface="Times New Roman"/>
                <a:cs typeface="Times New Roman"/>
              </a:rPr>
              <a:t>А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814060" y="3528821"/>
            <a:ext cx="40005" cy="954405"/>
          </a:xfrm>
          <a:custGeom>
            <a:avLst/>
            <a:gdLst/>
            <a:ahLst/>
            <a:cxnLst/>
            <a:rect l="l" t="t" r="r" b="b"/>
            <a:pathLst>
              <a:path w="40004" h="954404">
                <a:moveTo>
                  <a:pt x="1524" y="858012"/>
                </a:moveTo>
                <a:lnTo>
                  <a:pt x="20574" y="954024"/>
                </a:lnTo>
                <a:lnTo>
                  <a:pt x="31006" y="901446"/>
                </a:lnTo>
                <a:lnTo>
                  <a:pt x="17526" y="901446"/>
                </a:lnTo>
                <a:lnTo>
                  <a:pt x="15240" y="899160"/>
                </a:lnTo>
                <a:lnTo>
                  <a:pt x="15230" y="885972"/>
                </a:lnTo>
                <a:lnTo>
                  <a:pt x="1524" y="858012"/>
                </a:lnTo>
                <a:close/>
              </a:path>
              <a:path w="40004" h="954404">
                <a:moveTo>
                  <a:pt x="15230" y="885972"/>
                </a:moveTo>
                <a:lnTo>
                  <a:pt x="15240" y="899160"/>
                </a:lnTo>
                <a:lnTo>
                  <a:pt x="17526" y="901446"/>
                </a:lnTo>
                <a:lnTo>
                  <a:pt x="22860" y="901446"/>
                </a:lnTo>
                <a:lnTo>
                  <a:pt x="25146" y="899160"/>
                </a:lnTo>
                <a:lnTo>
                  <a:pt x="25146" y="896874"/>
                </a:lnTo>
                <a:lnTo>
                  <a:pt x="20574" y="896874"/>
                </a:lnTo>
                <a:lnTo>
                  <a:pt x="15230" y="885972"/>
                </a:lnTo>
                <a:close/>
              </a:path>
              <a:path w="40004" h="954404">
                <a:moveTo>
                  <a:pt x="39624" y="858012"/>
                </a:moveTo>
                <a:lnTo>
                  <a:pt x="25129" y="887581"/>
                </a:lnTo>
                <a:lnTo>
                  <a:pt x="25146" y="899160"/>
                </a:lnTo>
                <a:lnTo>
                  <a:pt x="22860" y="901446"/>
                </a:lnTo>
                <a:lnTo>
                  <a:pt x="31006" y="901446"/>
                </a:lnTo>
                <a:lnTo>
                  <a:pt x="39624" y="858012"/>
                </a:lnTo>
                <a:close/>
              </a:path>
              <a:path w="40004" h="954404">
                <a:moveTo>
                  <a:pt x="19050" y="57912"/>
                </a:moveTo>
                <a:lnTo>
                  <a:pt x="14486" y="67039"/>
                </a:lnTo>
                <a:lnTo>
                  <a:pt x="15230" y="885972"/>
                </a:lnTo>
                <a:lnTo>
                  <a:pt x="20574" y="896874"/>
                </a:lnTo>
                <a:lnTo>
                  <a:pt x="25129" y="887581"/>
                </a:lnTo>
                <a:lnTo>
                  <a:pt x="23696" y="96012"/>
                </a:lnTo>
                <a:lnTo>
                  <a:pt x="23613" y="67039"/>
                </a:lnTo>
                <a:lnTo>
                  <a:pt x="19050" y="57912"/>
                </a:lnTo>
                <a:close/>
              </a:path>
              <a:path w="40004" h="954404">
                <a:moveTo>
                  <a:pt x="25129" y="887581"/>
                </a:moveTo>
                <a:lnTo>
                  <a:pt x="20574" y="896874"/>
                </a:lnTo>
                <a:lnTo>
                  <a:pt x="25146" y="896874"/>
                </a:lnTo>
                <a:lnTo>
                  <a:pt x="25129" y="887581"/>
                </a:lnTo>
                <a:close/>
              </a:path>
              <a:path w="40004" h="954404">
                <a:moveTo>
                  <a:pt x="19050" y="0"/>
                </a:moveTo>
                <a:lnTo>
                  <a:pt x="0" y="96012"/>
                </a:lnTo>
                <a:lnTo>
                  <a:pt x="14455" y="67100"/>
                </a:lnTo>
                <a:lnTo>
                  <a:pt x="14478" y="54864"/>
                </a:lnTo>
                <a:lnTo>
                  <a:pt x="16764" y="52578"/>
                </a:lnTo>
                <a:lnTo>
                  <a:pt x="29482" y="52578"/>
                </a:lnTo>
                <a:lnTo>
                  <a:pt x="19050" y="0"/>
                </a:lnTo>
                <a:close/>
              </a:path>
              <a:path w="40004" h="954404">
                <a:moveTo>
                  <a:pt x="29482" y="52578"/>
                </a:moveTo>
                <a:lnTo>
                  <a:pt x="22098" y="52578"/>
                </a:lnTo>
                <a:lnTo>
                  <a:pt x="23622" y="54864"/>
                </a:lnTo>
                <a:lnTo>
                  <a:pt x="23644" y="67100"/>
                </a:lnTo>
                <a:lnTo>
                  <a:pt x="38100" y="96012"/>
                </a:lnTo>
                <a:lnTo>
                  <a:pt x="29482" y="52578"/>
                </a:lnTo>
                <a:close/>
              </a:path>
              <a:path w="40004" h="954404">
                <a:moveTo>
                  <a:pt x="23627" y="57912"/>
                </a:moveTo>
                <a:lnTo>
                  <a:pt x="19050" y="57912"/>
                </a:lnTo>
                <a:lnTo>
                  <a:pt x="23644" y="67100"/>
                </a:lnTo>
                <a:lnTo>
                  <a:pt x="23627" y="57912"/>
                </a:lnTo>
                <a:close/>
              </a:path>
              <a:path w="40004" h="954404">
                <a:moveTo>
                  <a:pt x="22098" y="52578"/>
                </a:moveTo>
                <a:lnTo>
                  <a:pt x="16764" y="52578"/>
                </a:lnTo>
                <a:lnTo>
                  <a:pt x="14478" y="54864"/>
                </a:lnTo>
                <a:lnTo>
                  <a:pt x="14486" y="67039"/>
                </a:lnTo>
                <a:lnTo>
                  <a:pt x="19050" y="57912"/>
                </a:lnTo>
                <a:lnTo>
                  <a:pt x="23627" y="57912"/>
                </a:lnTo>
                <a:lnTo>
                  <a:pt x="23622" y="54864"/>
                </a:lnTo>
                <a:lnTo>
                  <a:pt x="22098" y="525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2078989" y="5390639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027931" y="5390639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81" name="object 8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90424" y="5711953"/>
            <a:ext cx="5020056" cy="2284474"/>
          </a:xfrm>
          <a:prstGeom prst="rect">
            <a:avLst/>
          </a:prstGeom>
        </p:spPr>
      </p:pic>
      <p:sp>
        <p:nvSpPr>
          <p:cNvPr id="82" name="object 82"/>
          <p:cNvSpPr txBox="1"/>
          <p:nvPr/>
        </p:nvSpPr>
        <p:spPr>
          <a:xfrm>
            <a:off x="2155951" y="7697346"/>
            <a:ext cx="14287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i="1" spc="5" dirty="0">
                <a:latin typeface="Times New Roman"/>
                <a:cs typeface="Times New Roman"/>
              </a:rPr>
              <a:t>21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254758" y="5882639"/>
            <a:ext cx="2558415" cy="1816735"/>
          </a:xfrm>
          <a:custGeom>
            <a:avLst/>
            <a:gdLst/>
            <a:ahLst/>
            <a:cxnLst/>
            <a:rect l="l" t="t" r="r" b="b"/>
            <a:pathLst>
              <a:path w="2558415" h="1816734">
                <a:moveTo>
                  <a:pt x="278892" y="1048512"/>
                </a:moveTo>
                <a:lnTo>
                  <a:pt x="0" y="1816608"/>
                </a:lnTo>
              </a:path>
              <a:path w="2558415" h="1816734">
                <a:moveTo>
                  <a:pt x="2558034" y="260604"/>
                </a:moveTo>
                <a:lnTo>
                  <a:pt x="2405634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4556252" y="5708526"/>
            <a:ext cx="14287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i="1" spc="5" dirty="0">
                <a:latin typeface="Times New Roman"/>
                <a:cs typeface="Times New Roman"/>
              </a:rPr>
              <a:t>16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3758946" y="6143244"/>
            <a:ext cx="0" cy="379730"/>
          </a:xfrm>
          <a:custGeom>
            <a:avLst/>
            <a:gdLst/>
            <a:ahLst/>
            <a:cxnLst/>
            <a:rect l="l" t="t" r="r" b="b"/>
            <a:pathLst>
              <a:path h="379729">
                <a:moveTo>
                  <a:pt x="0" y="0"/>
                </a:moveTo>
                <a:lnTo>
                  <a:pt x="0" y="379476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3684523" y="5956938"/>
            <a:ext cx="144780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i="1" spc="15" dirty="0">
                <a:latin typeface="Times New Roman"/>
                <a:cs typeface="Times New Roman"/>
              </a:rPr>
              <a:t>15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4978146" y="5982461"/>
            <a:ext cx="666115" cy="326390"/>
          </a:xfrm>
          <a:custGeom>
            <a:avLst/>
            <a:gdLst/>
            <a:ahLst/>
            <a:cxnLst/>
            <a:rect l="l" t="t" r="r" b="b"/>
            <a:pathLst>
              <a:path w="666114" h="326389">
                <a:moveTo>
                  <a:pt x="665988" y="0"/>
                </a:moveTo>
                <a:lnTo>
                  <a:pt x="0" y="326136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5603240" y="5805300"/>
            <a:ext cx="144780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i="1" spc="15" dirty="0">
                <a:latin typeface="Times New Roman"/>
                <a:cs typeface="Times New Roman"/>
              </a:rPr>
              <a:t>17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652010" y="6272402"/>
            <a:ext cx="8318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i="1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4343400" y="6314694"/>
            <a:ext cx="1301115" cy="1327785"/>
          </a:xfrm>
          <a:custGeom>
            <a:avLst/>
            <a:gdLst/>
            <a:ahLst/>
            <a:cxnLst/>
            <a:rect l="l" t="t" r="r" b="b"/>
            <a:pathLst>
              <a:path w="1301114" h="1327784">
                <a:moveTo>
                  <a:pt x="665988" y="0"/>
                </a:moveTo>
                <a:lnTo>
                  <a:pt x="1300734" y="78486"/>
                </a:lnTo>
              </a:path>
              <a:path w="1301114" h="1327784">
                <a:moveTo>
                  <a:pt x="0" y="1248918"/>
                </a:moveTo>
                <a:lnTo>
                  <a:pt x="634746" y="1327404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4964684" y="7536564"/>
            <a:ext cx="14287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i="1" spc="5" dirty="0">
                <a:latin typeface="Times New Roman"/>
                <a:cs typeface="Times New Roman"/>
              </a:rPr>
              <a:t>18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3006089" y="6657593"/>
            <a:ext cx="295910" cy="273685"/>
          </a:xfrm>
          <a:custGeom>
            <a:avLst/>
            <a:gdLst/>
            <a:ahLst/>
            <a:cxnLst/>
            <a:rect l="l" t="t" r="r" b="b"/>
            <a:pathLst>
              <a:path w="295910" h="273684">
                <a:moveTo>
                  <a:pt x="0" y="0"/>
                </a:moveTo>
                <a:lnTo>
                  <a:pt x="295656" y="273558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3297428" y="6844669"/>
            <a:ext cx="14287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i="1" spc="5" dirty="0">
                <a:latin typeface="Times New Roman"/>
                <a:cs typeface="Times New Roman"/>
              </a:rPr>
              <a:t>19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546604" y="7699247"/>
            <a:ext cx="177800" cy="171450"/>
          </a:xfrm>
          <a:custGeom>
            <a:avLst/>
            <a:gdLst/>
            <a:ahLst/>
            <a:cxnLst/>
            <a:rect l="l" t="t" r="r" b="b"/>
            <a:pathLst>
              <a:path w="177800" h="171450">
                <a:moveTo>
                  <a:pt x="0" y="0"/>
                </a:moveTo>
                <a:lnTo>
                  <a:pt x="177546" y="17145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2738882" y="7785738"/>
            <a:ext cx="14287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i="1" spc="5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1240342" y="6786181"/>
            <a:ext cx="1483995" cy="939800"/>
            <a:chOff x="1240342" y="6786181"/>
            <a:chExt cx="1483995" cy="939800"/>
          </a:xfrm>
        </p:grpSpPr>
        <p:sp>
          <p:nvSpPr>
            <p:cNvPr id="97" name="object 97"/>
            <p:cNvSpPr/>
            <p:nvPr/>
          </p:nvSpPr>
          <p:spPr>
            <a:xfrm>
              <a:off x="2442972" y="7642097"/>
              <a:ext cx="281305" cy="83820"/>
            </a:xfrm>
            <a:custGeom>
              <a:avLst/>
              <a:gdLst/>
              <a:ahLst/>
              <a:cxnLst/>
              <a:rect l="l" t="t" r="r" b="b"/>
              <a:pathLst>
                <a:path w="281305" h="83820">
                  <a:moveTo>
                    <a:pt x="190324" y="16417"/>
                  </a:moveTo>
                  <a:lnTo>
                    <a:pt x="0" y="68580"/>
                  </a:lnTo>
                  <a:lnTo>
                    <a:pt x="4572" y="83820"/>
                  </a:lnTo>
                  <a:lnTo>
                    <a:pt x="194698" y="31711"/>
                  </a:lnTo>
                  <a:lnTo>
                    <a:pt x="208026" y="19812"/>
                  </a:lnTo>
                  <a:lnTo>
                    <a:pt x="190324" y="16417"/>
                  </a:lnTo>
                  <a:close/>
                </a:path>
                <a:path w="281305" h="83820">
                  <a:moveTo>
                    <a:pt x="256794" y="12192"/>
                  </a:moveTo>
                  <a:lnTo>
                    <a:pt x="205740" y="12192"/>
                  </a:lnTo>
                  <a:lnTo>
                    <a:pt x="210312" y="27432"/>
                  </a:lnTo>
                  <a:lnTo>
                    <a:pt x="194698" y="31711"/>
                  </a:lnTo>
                  <a:lnTo>
                    <a:pt x="165354" y="57912"/>
                  </a:lnTo>
                  <a:lnTo>
                    <a:pt x="256794" y="12192"/>
                  </a:lnTo>
                  <a:close/>
                </a:path>
                <a:path w="281305" h="83820">
                  <a:moveTo>
                    <a:pt x="208026" y="19812"/>
                  </a:moveTo>
                  <a:lnTo>
                    <a:pt x="194698" y="31711"/>
                  </a:lnTo>
                  <a:lnTo>
                    <a:pt x="210312" y="27432"/>
                  </a:lnTo>
                  <a:lnTo>
                    <a:pt x="208026" y="19812"/>
                  </a:lnTo>
                  <a:close/>
                </a:path>
                <a:path w="281305" h="83820">
                  <a:moveTo>
                    <a:pt x="205740" y="12192"/>
                  </a:moveTo>
                  <a:lnTo>
                    <a:pt x="190324" y="16417"/>
                  </a:lnTo>
                  <a:lnTo>
                    <a:pt x="208026" y="19812"/>
                  </a:lnTo>
                  <a:lnTo>
                    <a:pt x="205740" y="12192"/>
                  </a:lnTo>
                  <a:close/>
                </a:path>
                <a:path w="281305" h="83820">
                  <a:moveTo>
                    <a:pt x="281178" y="0"/>
                  </a:moveTo>
                  <a:lnTo>
                    <a:pt x="152400" y="9144"/>
                  </a:lnTo>
                  <a:lnTo>
                    <a:pt x="190324" y="16417"/>
                  </a:lnTo>
                  <a:lnTo>
                    <a:pt x="205740" y="12192"/>
                  </a:lnTo>
                  <a:lnTo>
                    <a:pt x="256794" y="12192"/>
                  </a:lnTo>
                  <a:lnTo>
                    <a:pt x="281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245105" y="6790943"/>
              <a:ext cx="178435" cy="171450"/>
            </a:xfrm>
            <a:custGeom>
              <a:avLst/>
              <a:gdLst/>
              <a:ahLst/>
              <a:cxnLst/>
              <a:rect l="l" t="t" r="r" b="b"/>
              <a:pathLst>
                <a:path w="178434" h="171450">
                  <a:moveTo>
                    <a:pt x="0" y="0"/>
                  </a:moveTo>
                  <a:lnTo>
                    <a:pt x="178310" y="1714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1146304" y="6617592"/>
            <a:ext cx="14287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i="1" spc="5" dirty="0">
                <a:latin typeface="Times New Roman"/>
                <a:cs typeface="Times New Roman"/>
              </a:rPr>
              <a:t>22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772158" y="7973055"/>
            <a:ext cx="5655945" cy="13531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algn="ctr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3.18.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оптико-механічного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інтерференційного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дилатометрів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вимірювальна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частина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сучасного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дилатометра DIL402PC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досліджуваний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зразок;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шток;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затиск;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валик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095"/>
              </a:lnSpc>
            </a:pP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дзеркалом;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магніт, </a:t>
            </a:r>
            <a:r>
              <a:rPr sz="1000" dirty="0">
                <a:latin typeface="Times New Roman"/>
                <a:cs typeface="Times New Roman"/>
              </a:rPr>
              <a:t>що</a:t>
            </a:r>
            <a:r>
              <a:rPr sz="1000" spc="-5" dirty="0">
                <a:latin typeface="Times New Roman"/>
                <a:cs typeface="Times New Roman"/>
              </a:rPr>
              <a:t> притягує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затиск;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джерело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світла;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8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зорова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труба; </a:t>
            </a:r>
            <a:r>
              <a:rPr sz="1000" i="1" dirty="0">
                <a:latin typeface="Times New Roman"/>
                <a:cs typeface="Times New Roman"/>
              </a:rPr>
              <a:t>9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конденсор;</a:t>
            </a:r>
            <a:endParaRPr sz="1000">
              <a:latin typeface="Times New Roman"/>
              <a:cs typeface="Times New Roman"/>
            </a:endParaRPr>
          </a:p>
          <a:p>
            <a:pPr marL="114935" marR="106680" algn="ctr">
              <a:lnSpc>
                <a:spcPct val="95700"/>
              </a:lnSpc>
              <a:spcBef>
                <a:spcPts val="30"/>
              </a:spcBef>
            </a:pPr>
            <a:r>
              <a:rPr sz="1000" i="1" dirty="0">
                <a:latin typeface="Times New Roman"/>
                <a:cs typeface="Times New Roman"/>
              </a:rPr>
              <a:t>10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напівпрозоре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дзеркало;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11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нижня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верхньої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пластини;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верхня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нижньої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пластини; </a:t>
            </a:r>
            <a:r>
              <a:rPr sz="1000" i="1" dirty="0">
                <a:latin typeface="Times New Roman"/>
                <a:cs typeface="Times New Roman"/>
              </a:rPr>
              <a:t>13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інтерференційна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картина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площині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А-А;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лінза,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що </a:t>
            </a:r>
            <a:r>
              <a:rPr sz="1000" spc="-5" dirty="0">
                <a:latin typeface="Times New Roman"/>
                <a:cs typeface="Times New Roman"/>
              </a:rPr>
              <a:t>дозволяє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спостерігати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інтерференційну картину;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15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тримач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16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піч; </a:t>
            </a:r>
            <a:r>
              <a:rPr sz="1000" i="1" dirty="0">
                <a:latin typeface="Times New Roman"/>
                <a:cs typeface="Times New Roman"/>
              </a:rPr>
              <a:t>17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термопара;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18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основний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блок;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19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штовхач; </a:t>
            </a:r>
            <a:r>
              <a:rPr sz="1000" i="1" spc="-5" dirty="0">
                <a:latin typeface="Times New Roman"/>
                <a:cs typeface="Times New Roman"/>
              </a:rPr>
              <a:t>20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продувний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газ;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перетворювач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зміщення; </a:t>
            </a:r>
            <a:r>
              <a:rPr sz="1000" i="1" dirty="0">
                <a:latin typeface="Times New Roman"/>
                <a:cs typeface="Times New Roman"/>
              </a:rPr>
              <a:t>22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мікрометричний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гвинт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07" y="516889"/>
            <a:ext cx="5787390" cy="1879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0300"/>
              </a:lnSpc>
            </a:pPr>
            <a:r>
              <a:rPr sz="1200" dirty="0">
                <a:latin typeface="Times New Roman"/>
                <a:cs typeface="Times New Roman"/>
              </a:rPr>
              <a:t>Щоб </a:t>
            </a:r>
            <a:r>
              <a:rPr sz="1200" spc="-5" dirty="0">
                <a:latin typeface="Times New Roman"/>
                <a:cs typeface="Times New Roman"/>
              </a:rPr>
              <a:t>підвищити чутливість дослідження, застосовують так </a:t>
            </a:r>
            <a:r>
              <a:rPr sz="1200" dirty="0">
                <a:latin typeface="Times New Roman"/>
                <a:cs typeface="Times New Roman"/>
              </a:rPr>
              <a:t>званий </a:t>
            </a:r>
            <a:r>
              <a:rPr sz="1200" spc="-5" dirty="0">
                <a:latin typeface="Times New Roman"/>
                <a:cs typeface="Times New Roman"/>
              </a:rPr>
              <a:t>диференціаль-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ний дилатометр,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допомогою якого вимірюють не </a:t>
            </a:r>
            <a:r>
              <a:rPr sz="1200" dirty="0">
                <a:latin typeface="Times New Roman"/>
                <a:cs typeface="Times New Roman"/>
              </a:rPr>
              <a:t>збільшення </a:t>
            </a:r>
            <a:r>
              <a:rPr sz="1200" spc="-5" dirty="0">
                <a:latin typeface="Times New Roman"/>
                <a:cs typeface="Times New Roman"/>
              </a:rPr>
              <a:t>довжини досліджува-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зразка,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різницю </a:t>
            </a:r>
            <a:r>
              <a:rPr sz="1200" spc="-5" dirty="0">
                <a:latin typeface="Times New Roman"/>
                <a:cs typeface="Times New Roman"/>
              </a:rPr>
              <a:t>теплових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розширень зразка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еталона,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характерного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ньому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процесі </a:t>
            </a:r>
            <a:r>
              <a:rPr sz="1200" spc="-5" dirty="0">
                <a:latin typeface="Times New Roman"/>
                <a:cs typeface="Times New Roman"/>
              </a:rPr>
              <a:t>всього </a:t>
            </a:r>
            <a:r>
              <a:rPr sz="1200" dirty="0">
                <a:latin typeface="Times New Roman"/>
                <a:cs typeface="Times New Roman"/>
              </a:rPr>
              <a:t>дослідження</a:t>
            </a:r>
            <a:r>
              <a:rPr sz="1200" spc="-5" dirty="0">
                <a:latin typeface="Times New Roman"/>
                <a:cs typeface="Times New Roman"/>
              </a:rPr>
              <a:t> відсутні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будь-які фазові перетворення.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00"/>
              </a:lnSpc>
              <a:spcBef>
                <a:spcPts val="15"/>
              </a:spcBef>
            </a:pPr>
            <a:r>
              <a:rPr sz="1200" spc="-5" dirty="0">
                <a:latin typeface="Times New Roman"/>
                <a:cs typeface="Times New Roman"/>
              </a:rPr>
              <a:t>Поява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критичної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характеризується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різкою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різницею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розширень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зразка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ета-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лона.</a:t>
            </a:r>
            <a:r>
              <a:rPr sz="1200" spc="-5" dirty="0">
                <a:latin typeface="Times New Roman"/>
                <a:cs typeface="Times New Roman"/>
              </a:rPr>
              <a:t> На </a:t>
            </a:r>
            <a:r>
              <a:rPr sz="1200" dirty="0">
                <a:latin typeface="Times New Roman"/>
                <a:cs typeface="Times New Roman"/>
              </a:rPr>
              <a:t>кривій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виникає </a:t>
            </a:r>
            <a:r>
              <a:rPr sz="1200" dirty="0">
                <a:latin typeface="Times New Roman"/>
                <a:cs typeface="Times New Roman"/>
              </a:rPr>
              <a:t>перелом,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сповіщає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 </a:t>
            </a:r>
            <a:r>
              <a:rPr sz="1200" dirty="0">
                <a:latin typeface="Times New Roman"/>
                <a:cs typeface="Times New Roman"/>
              </a:rPr>
              <a:t>початок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фазового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3.19,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схематична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диференціальна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дилатометрична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крива,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3.19,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експериментально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отримана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евтектоїдной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позначе-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80"/>
              </a:lnSpc>
            </a:pPr>
            <a:r>
              <a:rPr sz="1200" dirty="0">
                <a:latin typeface="Times New Roman"/>
                <a:cs typeface="Times New Roman"/>
              </a:rPr>
              <a:t>ними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критичними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точками.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16990" y="4401567"/>
            <a:ext cx="5889625" cy="5581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12314">
              <a:lnSpc>
                <a:spcPct val="100000"/>
              </a:lnSpc>
              <a:spcBef>
                <a:spcPts val="100"/>
              </a:spcBef>
              <a:tabLst>
                <a:tab pos="426148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3.19. </a:t>
            </a:r>
            <a:r>
              <a:rPr sz="1000" spc="-5" dirty="0">
                <a:latin typeface="Times New Roman"/>
                <a:cs typeface="Times New Roman"/>
              </a:rPr>
              <a:t>Диференціальні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дилатометричні </a:t>
            </a:r>
            <a:r>
              <a:rPr sz="1000" dirty="0">
                <a:latin typeface="Times New Roman"/>
                <a:cs typeface="Times New Roman"/>
              </a:rPr>
              <a:t>криві: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схематична;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експериментальна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евтектоїдной сталі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900">
              <a:latin typeface="Times New Roman"/>
              <a:cs typeface="Times New Roman"/>
            </a:endParaRPr>
          </a:p>
          <a:p>
            <a:pPr marL="351155" algn="just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Дилатометричний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досить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простий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точний.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00"/>
              </a:lnSpc>
              <a:spcBef>
                <a:spcPts val="90"/>
              </a:spcBef>
            </a:pPr>
            <a:r>
              <a:rPr sz="1200" spc="-5" dirty="0">
                <a:latin typeface="Times New Roman"/>
                <a:cs typeface="Times New Roman"/>
              </a:rPr>
              <a:t>Метод </a:t>
            </a:r>
            <a:r>
              <a:rPr sz="1200" dirty="0">
                <a:latin typeface="Times New Roman"/>
                <a:cs typeface="Times New Roman"/>
              </a:rPr>
              <a:t>дозволяє </a:t>
            </a:r>
            <a:r>
              <a:rPr sz="1200" spc="-5" dirty="0">
                <a:latin typeface="Times New Roman"/>
                <a:cs typeface="Times New Roman"/>
              </a:rPr>
              <a:t>визначити </a:t>
            </a:r>
            <a:r>
              <a:rPr sz="1200" dirty="0">
                <a:latin typeface="Times New Roman"/>
                <a:cs typeface="Times New Roman"/>
              </a:rPr>
              <a:t>критичні </a:t>
            </a:r>
            <a:r>
              <a:rPr sz="1200" spc="-5" dirty="0">
                <a:latin typeface="Times New Roman"/>
                <a:cs typeface="Times New Roman"/>
              </a:rPr>
              <a:t>точки сплавів, температурні інтервали існу-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 фаз,</a:t>
            </a:r>
            <a:r>
              <a:rPr sz="1200" dirty="0">
                <a:latin typeface="Times New Roman"/>
                <a:cs typeface="Times New Roman"/>
              </a:rPr>
              <a:t> 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вивчати процеси</a:t>
            </a:r>
            <a:r>
              <a:rPr sz="1200" spc="-5" dirty="0">
                <a:latin typeface="Times New Roman"/>
                <a:cs typeface="Times New Roman"/>
              </a:rPr>
              <a:t> розпаду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 розчинів.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51155" indent="3475990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3.3.3.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МАГНІТНИЙ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АНАЛІЗ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63500" marR="571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Магнітний </a:t>
            </a:r>
            <a:r>
              <a:rPr sz="1200" dirty="0">
                <a:latin typeface="Times New Roman"/>
                <a:cs typeface="Times New Roman"/>
              </a:rPr>
              <a:t>аналіз </a:t>
            </a:r>
            <a:r>
              <a:rPr sz="1200" spc="-5" dirty="0">
                <a:latin typeface="Times New Roman"/>
                <a:cs typeface="Times New Roman"/>
              </a:rPr>
              <a:t>використовується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дослідження процесів, пов’язаних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пере- </a:t>
            </a:r>
            <a:r>
              <a:rPr sz="1200" dirty="0">
                <a:latin typeface="Times New Roman"/>
                <a:cs typeface="Times New Roman"/>
              </a:rPr>
              <a:t> ходом з </a:t>
            </a:r>
            <a:r>
              <a:rPr sz="1200" spc="-5" dirty="0">
                <a:latin typeface="Times New Roman"/>
                <a:cs typeface="Times New Roman"/>
              </a:rPr>
              <a:t>паромагнітного стану </a:t>
            </a:r>
            <a:r>
              <a:rPr sz="1200" dirty="0">
                <a:latin typeface="Times New Roman"/>
                <a:cs typeface="Times New Roman"/>
              </a:rPr>
              <a:t>в феромагнітний (або </a:t>
            </a:r>
            <a:r>
              <a:rPr sz="1200" spc="-5" dirty="0">
                <a:latin typeface="Times New Roman"/>
                <a:cs typeface="Times New Roman"/>
              </a:rPr>
              <a:t>навпаки), причому можлива </a:t>
            </a:r>
            <a:r>
              <a:rPr sz="1200" dirty="0">
                <a:latin typeface="Times New Roman"/>
                <a:cs typeface="Times New Roman"/>
              </a:rPr>
              <a:t>кількі-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сна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оцінка</a:t>
            </a:r>
            <a:r>
              <a:rPr sz="1200" spc="-5" dirty="0">
                <a:latin typeface="Times New Roman"/>
                <a:cs typeface="Times New Roman"/>
              </a:rPr>
              <a:t> цих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процесів.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Для </a:t>
            </a:r>
            <a:r>
              <a:rPr sz="1200" spc="-20" dirty="0">
                <a:latin typeface="Times New Roman"/>
                <a:cs typeface="Times New Roman"/>
              </a:rPr>
              <a:t>дослідження фазових перетворень феромагнітних сплавів можна </a:t>
            </a:r>
            <a:r>
              <a:rPr sz="1200" spc="-25" dirty="0">
                <a:latin typeface="Times New Roman"/>
                <a:cs typeface="Times New Roman"/>
              </a:rPr>
              <a:t>використовувати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залежність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величини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намагніченості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насичення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зміни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кількості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феромагнітної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фази.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Найбільша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намагніченість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насичення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властива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загартованій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оскільки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ній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все </a:t>
            </a:r>
            <a:r>
              <a:rPr sz="1200" dirty="0">
                <a:latin typeface="Times New Roman"/>
                <a:cs typeface="Times New Roman"/>
              </a:rPr>
              <a:t>залізо знаходиться у </a:t>
            </a:r>
            <a:r>
              <a:rPr sz="1200" spc="-5" dirty="0">
                <a:latin typeface="Times New Roman"/>
                <a:cs typeface="Times New Roman"/>
              </a:rPr>
              <a:t>феритної модифікації. Найменша намагніченість </a:t>
            </a:r>
            <a:r>
              <a:rPr sz="1200" dirty="0">
                <a:latin typeface="Times New Roman"/>
                <a:cs typeface="Times New Roman"/>
              </a:rPr>
              <a:t>насичення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спостерігається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парамагнітної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(точка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Кюрі).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цементиті </a:t>
            </a:r>
            <a:r>
              <a:rPr sz="1200" dirty="0">
                <a:latin typeface="Times New Roman"/>
                <a:cs typeface="Times New Roman"/>
              </a:rPr>
              <a:t>залізо, </a:t>
            </a:r>
            <a:r>
              <a:rPr sz="1200" spc="-5" dirty="0">
                <a:latin typeface="Times New Roman"/>
                <a:cs typeface="Times New Roman"/>
              </a:rPr>
              <a:t>яке пов’язане </a:t>
            </a:r>
            <a:r>
              <a:rPr sz="1200" dirty="0">
                <a:latin typeface="Times New Roman"/>
                <a:cs typeface="Times New Roman"/>
              </a:rPr>
              <a:t>хімічно </a:t>
            </a:r>
            <a:r>
              <a:rPr sz="1200" spc="-5" dirty="0">
                <a:latin typeface="Times New Roman"/>
                <a:cs typeface="Times New Roman"/>
              </a:rPr>
              <a:t>(Fe</a:t>
            </a:r>
            <a:r>
              <a:rPr sz="1200" spc="-7" baseline="-10416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C),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знижену намагніченість. Якби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цього не було, цементит </a:t>
            </a:r>
            <a:r>
              <a:rPr sz="1200" dirty="0">
                <a:latin typeface="Times New Roman"/>
                <a:cs typeface="Times New Roman"/>
              </a:rPr>
              <a:t>мав би </a:t>
            </a:r>
            <a:r>
              <a:rPr sz="1200" spc="-5" dirty="0">
                <a:latin typeface="Times New Roman"/>
                <a:cs typeface="Times New Roman"/>
              </a:rPr>
              <a:t>намагніченість насичення </a:t>
            </a:r>
            <a:r>
              <a:rPr sz="1200" dirty="0">
                <a:latin typeface="Times New Roman"/>
                <a:cs typeface="Times New Roman"/>
              </a:rPr>
              <a:t>приблизно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50 % </a:t>
            </a:r>
            <a:r>
              <a:rPr sz="1200" spc="-5" dirty="0">
                <a:latin typeface="Times New Roman"/>
                <a:cs typeface="Times New Roman"/>
              </a:rPr>
              <a:t>вище, </a:t>
            </a:r>
            <a:r>
              <a:rPr sz="1200" dirty="0">
                <a:latin typeface="Times New Roman"/>
                <a:cs typeface="Times New Roman"/>
              </a:rPr>
              <a:t>ніж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дійсності. </a:t>
            </a:r>
            <a:r>
              <a:rPr sz="1200" spc="-5" dirty="0">
                <a:latin typeface="Times New Roman"/>
                <a:cs typeface="Times New Roman"/>
              </a:rPr>
              <a:t>Двофазні суміші фериту та цементиту </a:t>
            </a:r>
            <a:r>
              <a:rPr sz="1200" dirty="0">
                <a:latin typeface="Times New Roman"/>
                <a:cs typeface="Times New Roman"/>
              </a:rPr>
              <a:t>мають деякі середні </a:t>
            </a:r>
            <a:r>
              <a:rPr sz="1200" spc="-5" dirty="0">
                <a:latin typeface="Times New Roman"/>
                <a:cs typeface="Times New Roman"/>
              </a:rPr>
              <a:t>значення намаг- </a:t>
            </a:r>
            <a:r>
              <a:rPr sz="1200" dirty="0">
                <a:latin typeface="Times New Roman"/>
                <a:cs typeface="Times New Roman"/>
              </a:rPr>
              <a:t> ніченості</a:t>
            </a:r>
            <a:r>
              <a:rPr sz="1200" spc="-5" dirty="0">
                <a:latin typeface="Times New Roman"/>
                <a:cs typeface="Times New Roman"/>
              </a:rPr>
              <a:t> насичення.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Для проведення магнітного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аналізу застосовують </a:t>
            </a:r>
            <a:r>
              <a:rPr sz="1200" dirty="0">
                <a:latin typeface="Times New Roman"/>
                <a:cs typeface="Times New Roman"/>
              </a:rPr>
              <a:t>метод анізометрії.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Анізометр магнітний </a:t>
            </a:r>
            <a:r>
              <a:rPr sz="1200" spc="-5" dirty="0">
                <a:latin typeface="Times New Roman"/>
                <a:cs typeface="Times New Roman"/>
              </a:rPr>
              <a:t>(від грец. аnisos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нерівний та </a:t>
            </a:r>
            <a:r>
              <a:rPr sz="1200" dirty="0">
                <a:latin typeface="Times New Roman"/>
                <a:cs typeface="Times New Roman"/>
              </a:rPr>
              <a:t>метр), – прилад для </a:t>
            </a:r>
            <a:r>
              <a:rPr sz="1200" spc="-5" dirty="0">
                <a:latin typeface="Times New Roman"/>
                <a:cs typeface="Times New Roman"/>
              </a:rPr>
              <a:t>визначення </a:t>
            </a:r>
            <a:r>
              <a:rPr sz="1200" dirty="0">
                <a:latin typeface="Times New Roman"/>
                <a:cs typeface="Times New Roman"/>
              </a:rPr>
              <a:t> магнітної </a:t>
            </a:r>
            <a:r>
              <a:rPr sz="1200" spc="-5" dirty="0">
                <a:latin typeface="Times New Roman"/>
                <a:cs typeface="Times New Roman"/>
              </a:rPr>
              <a:t>анізотропії, який з’явився </a:t>
            </a:r>
            <a:r>
              <a:rPr sz="1200" dirty="0">
                <a:latin typeface="Times New Roman"/>
                <a:cs typeface="Times New Roman"/>
              </a:rPr>
              <a:t>в 30-х </a:t>
            </a:r>
            <a:r>
              <a:rPr sz="1200" spc="-5" dirty="0">
                <a:latin typeface="Times New Roman"/>
                <a:cs typeface="Times New Roman"/>
              </a:rPr>
              <a:t>рр. XX ст.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зв’язку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розвитком </a:t>
            </a:r>
            <a:r>
              <a:rPr sz="1200" dirty="0">
                <a:latin typeface="Times New Roman"/>
                <a:cs typeface="Times New Roman"/>
              </a:rPr>
              <a:t>теорії феро-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магнетизму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створенням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феромагнітних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ефективним</a:t>
            </a:r>
            <a:r>
              <a:rPr sz="1200" dirty="0">
                <a:latin typeface="Times New Roman"/>
                <a:cs typeface="Times New Roman"/>
              </a:rPr>
              <a:t> магнітним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анізометром є анізометр </a:t>
            </a:r>
            <a:r>
              <a:rPr sz="1200" spc="-5" dirty="0">
                <a:latin typeface="Times New Roman"/>
                <a:cs typeface="Times New Roman"/>
              </a:rPr>
              <a:t>(рис </a:t>
            </a:r>
            <a:r>
              <a:rPr sz="1200" dirty="0">
                <a:latin typeface="Times New Roman"/>
                <a:cs typeface="Times New Roman"/>
              </a:rPr>
              <a:t>3.20,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), що </a:t>
            </a:r>
            <a:r>
              <a:rPr sz="1200" spc="-5" dirty="0">
                <a:latin typeface="Times New Roman"/>
                <a:cs typeface="Times New Roman"/>
              </a:rPr>
              <a:t>працює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принципом </a:t>
            </a:r>
            <a:r>
              <a:rPr sz="1200" dirty="0">
                <a:latin typeface="Times New Roman"/>
                <a:cs typeface="Times New Roman"/>
              </a:rPr>
              <a:t>радянського фізика,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фахівця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області </a:t>
            </a:r>
            <a:r>
              <a:rPr sz="1200" spc="-5" dirty="0">
                <a:latin typeface="Times New Roman"/>
                <a:cs typeface="Times New Roman"/>
              </a:rPr>
              <a:t>феромагнетизму </a:t>
            </a:r>
            <a:r>
              <a:rPr sz="1200" dirty="0">
                <a:latin typeface="Times New Roman"/>
                <a:cs typeface="Times New Roman"/>
              </a:rPr>
              <a:t>М. </a:t>
            </a:r>
            <a:r>
              <a:rPr sz="1200" spc="-5" dirty="0">
                <a:latin typeface="Times New Roman"/>
                <a:cs typeface="Times New Roman"/>
              </a:rPr>
              <a:t>С. Акулова.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90"/>
              </a:spcBef>
            </a:pPr>
            <a:r>
              <a:rPr sz="1000" dirty="0">
                <a:latin typeface="Times New Roman"/>
                <a:cs typeface="Times New Roman"/>
              </a:rPr>
              <a:t>57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003298" y="2645663"/>
            <a:ext cx="1849755" cy="1678939"/>
            <a:chOff x="2003298" y="2645663"/>
            <a:chExt cx="1849755" cy="1678939"/>
          </a:xfrm>
        </p:grpSpPr>
        <p:sp>
          <p:nvSpPr>
            <p:cNvPr id="7" name="object 7"/>
            <p:cNvSpPr/>
            <p:nvPr/>
          </p:nvSpPr>
          <p:spPr>
            <a:xfrm>
              <a:off x="2003298" y="2645663"/>
              <a:ext cx="1849755" cy="1678939"/>
            </a:xfrm>
            <a:custGeom>
              <a:avLst/>
              <a:gdLst/>
              <a:ahLst/>
              <a:cxnLst/>
              <a:rect l="l" t="t" r="r" b="b"/>
              <a:pathLst>
                <a:path w="1849754" h="1678939">
                  <a:moveTo>
                    <a:pt x="1849374" y="25146"/>
                  </a:moveTo>
                  <a:lnTo>
                    <a:pt x="1811032" y="17526"/>
                  </a:lnTo>
                  <a:lnTo>
                    <a:pt x="1722882" y="0"/>
                  </a:lnTo>
                  <a:lnTo>
                    <a:pt x="1757934" y="17526"/>
                  </a:lnTo>
                  <a:lnTo>
                    <a:pt x="25908" y="17526"/>
                  </a:lnTo>
                  <a:lnTo>
                    <a:pt x="25908" y="25146"/>
                  </a:lnTo>
                  <a:lnTo>
                    <a:pt x="17526" y="25146"/>
                  </a:lnTo>
                  <a:lnTo>
                    <a:pt x="17526" y="1586217"/>
                  </a:lnTo>
                  <a:lnTo>
                    <a:pt x="0" y="1552194"/>
                  </a:lnTo>
                  <a:lnTo>
                    <a:pt x="25908" y="1678686"/>
                  </a:lnTo>
                  <a:lnTo>
                    <a:pt x="41046" y="1602486"/>
                  </a:lnTo>
                  <a:lnTo>
                    <a:pt x="51054" y="1552194"/>
                  </a:lnTo>
                  <a:lnTo>
                    <a:pt x="33528" y="1587246"/>
                  </a:lnTo>
                  <a:lnTo>
                    <a:pt x="33528" y="32766"/>
                  </a:lnTo>
                  <a:lnTo>
                    <a:pt x="1757934" y="32766"/>
                  </a:lnTo>
                  <a:lnTo>
                    <a:pt x="1722882" y="50292"/>
                  </a:lnTo>
                  <a:lnTo>
                    <a:pt x="1811032" y="32766"/>
                  </a:lnTo>
                  <a:lnTo>
                    <a:pt x="1849374" y="251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986278" y="2670809"/>
              <a:ext cx="130810" cy="1338580"/>
            </a:xfrm>
            <a:custGeom>
              <a:avLst/>
              <a:gdLst/>
              <a:ahLst/>
              <a:cxnLst/>
              <a:rect l="l" t="t" r="r" b="b"/>
              <a:pathLst>
                <a:path w="130810" h="1338579">
                  <a:moveTo>
                    <a:pt x="0" y="1338072"/>
                  </a:moveTo>
                  <a:lnTo>
                    <a:pt x="0" y="0"/>
                  </a:lnTo>
                </a:path>
                <a:path w="130810" h="1338579">
                  <a:moveTo>
                    <a:pt x="130302" y="1338072"/>
                  </a:moveTo>
                  <a:lnTo>
                    <a:pt x="130302" y="0"/>
                  </a:lnTo>
                </a:path>
              </a:pathLst>
            </a:custGeom>
            <a:ln w="952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161794" y="3095910"/>
              <a:ext cx="1480185" cy="323215"/>
            </a:xfrm>
            <a:custGeom>
              <a:avLst/>
              <a:gdLst/>
              <a:ahLst/>
              <a:cxnLst/>
              <a:rect l="l" t="t" r="r" b="b"/>
              <a:pathLst>
                <a:path w="1480185" h="323214">
                  <a:moveTo>
                    <a:pt x="12192" y="143351"/>
                  </a:moveTo>
                  <a:lnTo>
                    <a:pt x="68159" y="135792"/>
                  </a:lnTo>
                  <a:lnTo>
                    <a:pt x="123797" y="128233"/>
                  </a:lnTo>
                  <a:lnTo>
                    <a:pt x="178731" y="120719"/>
                  </a:lnTo>
                  <a:lnTo>
                    <a:pt x="232586" y="113297"/>
                  </a:lnTo>
                  <a:lnTo>
                    <a:pt x="284988" y="106013"/>
                  </a:lnTo>
                  <a:lnTo>
                    <a:pt x="335560" y="98911"/>
                  </a:lnTo>
                  <a:lnTo>
                    <a:pt x="383929" y="92038"/>
                  </a:lnTo>
                  <a:lnTo>
                    <a:pt x="429719" y="85439"/>
                  </a:lnTo>
                  <a:lnTo>
                    <a:pt x="472555" y="79160"/>
                  </a:lnTo>
                  <a:lnTo>
                    <a:pt x="512064" y="73247"/>
                  </a:lnTo>
                  <a:lnTo>
                    <a:pt x="580814" y="61664"/>
                  </a:lnTo>
                  <a:lnTo>
                    <a:pt x="637970" y="50813"/>
                  </a:lnTo>
                  <a:lnTo>
                    <a:pt x="686202" y="40877"/>
                  </a:lnTo>
                  <a:lnTo>
                    <a:pt x="728179" y="32038"/>
                  </a:lnTo>
                  <a:lnTo>
                    <a:pt x="766572" y="24479"/>
                  </a:lnTo>
                  <a:lnTo>
                    <a:pt x="807791" y="16644"/>
                  </a:lnTo>
                  <a:lnTo>
                    <a:pt x="839152" y="10382"/>
                  </a:lnTo>
                  <a:lnTo>
                    <a:pt x="864512" y="5834"/>
                  </a:lnTo>
                  <a:lnTo>
                    <a:pt x="887730" y="3143"/>
                  </a:lnTo>
                  <a:lnTo>
                    <a:pt x="909530" y="1178"/>
                  </a:lnTo>
                  <a:lnTo>
                    <a:pt x="927830" y="0"/>
                  </a:lnTo>
                  <a:lnTo>
                    <a:pt x="942272" y="1535"/>
                  </a:lnTo>
                  <a:lnTo>
                    <a:pt x="952500" y="7715"/>
                  </a:lnTo>
                  <a:lnTo>
                    <a:pt x="957000" y="20466"/>
                  </a:lnTo>
                  <a:lnTo>
                    <a:pt x="956500" y="38290"/>
                  </a:lnTo>
                  <a:lnTo>
                    <a:pt x="954000" y="57971"/>
                  </a:lnTo>
                  <a:lnTo>
                    <a:pt x="952500" y="76295"/>
                  </a:lnTo>
                  <a:lnTo>
                    <a:pt x="952500" y="94059"/>
                  </a:lnTo>
                  <a:lnTo>
                    <a:pt x="952500" y="112109"/>
                  </a:lnTo>
                  <a:lnTo>
                    <a:pt x="952500" y="129016"/>
                  </a:lnTo>
                  <a:lnTo>
                    <a:pt x="952500" y="143351"/>
                  </a:lnTo>
                  <a:lnTo>
                    <a:pt x="951749" y="153935"/>
                  </a:lnTo>
                  <a:lnTo>
                    <a:pt x="950499" y="161734"/>
                  </a:lnTo>
                  <a:lnTo>
                    <a:pt x="950249" y="168532"/>
                  </a:lnTo>
                  <a:lnTo>
                    <a:pt x="952500" y="176117"/>
                  </a:lnTo>
                  <a:lnTo>
                    <a:pt x="987552" y="211169"/>
                  </a:lnTo>
                  <a:lnTo>
                    <a:pt x="1002553" y="213348"/>
                  </a:lnTo>
                  <a:lnTo>
                    <a:pt x="1019556" y="212598"/>
                  </a:lnTo>
                  <a:lnTo>
                    <a:pt x="1041130" y="209990"/>
                  </a:lnTo>
                  <a:lnTo>
                    <a:pt x="1069848" y="206597"/>
                  </a:lnTo>
                  <a:lnTo>
                    <a:pt x="1107733" y="202191"/>
                  </a:lnTo>
                  <a:lnTo>
                    <a:pt x="1153477" y="196500"/>
                  </a:lnTo>
                  <a:lnTo>
                    <a:pt x="1202936" y="190523"/>
                  </a:lnTo>
                  <a:lnTo>
                    <a:pt x="1251966" y="185261"/>
                  </a:lnTo>
                  <a:lnTo>
                    <a:pt x="1303436" y="179951"/>
                  </a:lnTo>
                  <a:lnTo>
                    <a:pt x="1358550" y="174212"/>
                  </a:lnTo>
                  <a:lnTo>
                    <a:pt x="1408949" y="169616"/>
                  </a:lnTo>
                  <a:lnTo>
                    <a:pt x="1446276" y="167735"/>
                  </a:lnTo>
                  <a:lnTo>
                    <a:pt x="1467862" y="170009"/>
                  </a:lnTo>
                  <a:lnTo>
                    <a:pt x="1477803" y="175069"/>
                  </a:lnTo>
                  <a:lnTo>
                    <a:pt x="1479601" y="181987"/>
                  </a:lnTo>
                  <a:lnTo>
                    <a:pt x="1476756" y="189833"/>
                  </a:lnTo>
                  <a:lnTo>
                    <a:pt x="1474196" y="198786"/>
                  </a:lnTo>
                  <a:lnTo>
                    <a:pt x="1415796" y="234791"/>
                  </a:lnTo>
                  <a:lnTo>
                    <a:pt x="1376605" y="244499"/>
                  </a:lnTo>
                  <a:lnTo>
                    <a:pt x="1325033" y="255562"/>
                  </a:lnTo>
                  <a:lnTo>
                    <a:pt x="1266348" y="267176"/>
                  </a:lnTo>
                  <a:lnTo>
                    <a:pt x="1205822" y="278535"/>
                  </a:lnTo>
                  <a:lnTo>
                    <a:pt x="1148725" y="288836"/>
                  </a:lnTo>
                  <a:lnTo>
                    <a:pt x="1100328" y="297275"/>
                  </a:lnTo>
                  <a:lnTo>
                    <a:pt x="1040380" y="307538"/>
                  </a:lnTo>
                  <a:lnTo>
                    <a:pt x="988218" y="315944"/>
                  </a:lnTo>
                  <a:lnTo>
                    <a:pt x="943344" y="321492"/>
                  </a:lnTo>
                  <a:lnTo>
                    <a:pt x="905256" y="323183"/>
                  </a:lnTo>
                  <a:lnTo>
                    <a:pt x="874704" y="320254"/>
                  </a:lnTo>
                  <a:lnTo>
                    <a:pt x="851725" y="313467"/>
                  </a:lnTo>
                  <a:lnTo>
                    <a:pt x="834747" y="304109"/>
                  </a:lnTo>
                  <a:lnTo>
                    <a:pt x="822198" y="293465"/>
                  </a:lnTo>
                  <a:lnTo>
                    <a:pt x="816411" y="281618"/>
                  </a:lnTo>
                  <a:lnTo>
                    <a:pt x="817054" y="267843"/>
                  </a:lnTo>
                  <a:lnTo>
                    <a:pt x="820269" y="252210"/>
                  </a:lnTo>
                  <a:lnTo>
                    <a:pt x="822198" y="234791"/>
                  </a:lnTo>
                  <a:lnTo>
                    <a:pt x="823483" y="212681"/>
                  </a:lnTo>
                  <a:lnTo>
                    <a:pt x="825627" y="187071"/>
                  </a:lnTo>
                  <a:lnTo>
                    <a:pt x="826055" y="162460"/>
                  </a:lnTo>
                  <a:lnTo>
                    <a:pt x="806291" y="122205"/>
                  </a:lnTo>
                  <a:lnTo>
                    <a:pt x="770382" y="115919"/>
                  </a:lnTo>
                  <a:lnTo>
                    <a:pt x="740163" y="118919"/>
                  </a:lnTo>
                  <a:lnTo>
                    <a:pt x="702945" y="126206"/>
                  </a:lnTo>
                  <a:lnTo>
                    <a:pt x="660011" y="135207"/>
                  </a:lnTo>
                  <a:lnTo>
                    <a:pt x="612648" y="143351"/>
                  </a:lnTo>
                  <a:lnTo>
                    <a:pt x="569622" y="148520"/>
                  </a:lnTo>
                  <a:lnTo>
                    <a:pt x="521732" y="153251"/>
                  </a:lnTo>
                  <a:lnTo>
                    <a:pt x="471428" y="157835"/>
                  </a:lnTo>
                  <a:lnTo>
                    <a:pt x="421160" y="162565"/>
                  </a:lnTo>
                  <a:lnTo>
                    <a:pt x="373380" y="167735"/>
                  </a:lnTo>
                  <a:lnTo>
                    <a:pt x="315610" y="175771"/>
                  </a:lnTo>
                  <a:lnTo>
                    <a:pt x="258127" y="184594"/>
                  </a:lnTo>
                  <a:lnTo>
                    <a:pt x="203215" y="193559"/>
                  </a:lnTo>
                  <a:lnTo>
                    <a:pt x="153162" y="202025"/>
                  </a:lnTo>
                  <a:lnTo>
                    <a:pt x="109620" y="210145"/>
                  </a:lnTo>
                  <a:lnTo>
                    <a:pt x="70580" y="218408"/>
                  </a:lnTo>
                  <a:lnTo>
                    <a:pt x="34540" y="226671"/>
                  </a:lnTo>
                  <a:lnTo>
                    <a:pt x="0" y="23479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2579623" y="2469761"/>
            <a:ext cx="72136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-5" dirty="0">
                <a:latin typeface="Times New Roman"/>
                <a:cs typeface="Times New Roman"/>
              </a:rPr>
              <a:t>Температура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708901" y="3967853"/>
            <a:ext cx="71564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502284" algn="l"/>
              </a:tabLst>
            </a:pPr>
            <a:r>
              <a:rPr sz="1500" i="1" baseline="8333" dirty="0">
                <a:latin typeface="Times New Roman"/>
                <a:cs typeface="Times New Roman"/>
              </a:rPr>
              <a:t>Т</a:t>
            </a:r>
            <a:r>
              <a:rPr sz="650" dirty="0">
                <a:latin typeface="Times New Roman"/>
                <a:cs typeface="Times New Roman"/>
              </a:rPr>
              <a:t>По	</a:t>
            </a:r>
            <a:r>
              <a:rPr sz="1500" i="1" spc="-7" baseline="8333" dirty="0">
                <a:latin typeface="Times New Roman"/>
                <a:cs typeface="Times New Roman"/>
              </a:rPr>
              <a:t>Т</a:t>
            </a:r>
            <a:r>
              <a:rPr sz="650" spc="-5" dirty="0">
                <a:latin typeface="Times New Roman"/>
                <a:cs typeface="Times New Roman"/>
              </a:rPr>
              <a:t>Пн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15441" y="2810772"/>
            <a:ext cx="167640" cy="13163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Показання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дилатометра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176272" y="3140201"/>
            <a:ext cx="1389380" cy="309880"/>
          </a:xfrm>
          <a:custGeom>
            <a:avLst/>
            <a:gdLst/>
            <a:ahLst/>
            <a:cxnLst/>
            <a:rect l="l" t="t" r="r" b="b"/>
            <a:pathLst>
              <a:path w="1389379" h="309879">
                <a:moveTo>
                  <a:pt x="266700" y="6096"/>
                </a:moveTo>
                <a:lnTo>
                  <a:pt x="137160" y="0"/>
                </a:lnTo>
                <a:lnTo>
                  <a:pt x="178231" y="13309"/>
                </a:lnTo>
                <a:lnTo>
                  <a:pt x="6096" y="39624"/>
                </a:lnTo>
                <a:lnTo>
                  <a:pt x="2286" y="39624"/>
                </a:lnTo>
                <a:lnTo>
                  <a:pt x="0" y="43434"/>
                </a:lnTo>
                <a:lnTo>
                  <a:pt x="762" y="46482"/>
                </a:lnTo>
                <a:lnTo>
                  <a:pt x="762" y="50292"/>
                </a:lnTo>
                <a:lnTo>
                  <a:pt x="4572" y="52578"/>
                </a:lnTo>
                <a:lnTo>
                  <a:pt x="7620" y="51816"/>
                </a:lnTo>
                <a:lnTo>
                  <a:pt x="178727" y="26365"/>
                </a:lnTo>
                <a:lnTo>
                  <a:pt x="144780" y="50292"/>
                </a:lnTo>
                <a:lnTo>
                  <a:pt x="254076" y="10668"/>
                </a:lnTo>
                <a:lnTo>
                  <a:pt x="266700" y="6096"/>
                </a:lnTo>
                <a:close/>
              </a:path>
              <a:path w="1389379" h="309879">
                <a:moveTo>
                  <a:pt x="474726" y="160782"/>
                </a:moveTo>
                <a:lnTo>
                  <a:pt x="473964" y="156972"/>
                </a:lnTo>
                <a:lnTo>
                  <a:pt x="473964" y="153924"/>
                </a:lnTo>
                <a:lnTo>
                  <a:pt x="470154" y="151638"/>
                </a:lnTo>
                <a:lnTo>
                  <a:pt x="467106" y="151638"/>
                </a:lnTo>
                <a:lnTo>
                  <a:pt x="271462" y="173863"/>
                </a:lnTo>
                <a:lnTo>
                  <a:pt x="307086" y="150876"/>
                </a:lnTo>
                <a:lnTo>
                  <a:pt x="183642" y="190500"/>
                </a:lnTo>
                <a:lnTo>
                  <a:pt x="313182" y="201168"/>
                </a:lnTo>
                <a:lnTo>
                  <a:pt x="278295" y="188214"/>
                </a:lnTo>
                <a:lnTo>
                  <a:pt x="274154" y="186677"/>
                </a:lnTo>
                <a:lnTo>
                  <a:pt x="468630" y="164592"/>
                </a:lnTo>
                <a:lnTo>
                  <a:pt x="471678" y="163830"/>
                </a:lnTo>
                <a:lnTo>
                  <a:pt x="474726" y="160782"/>
                </a:lnTo>
                <a:close/>
              </a:path>
              <a:path w="1389379" h="309879">
                <a:moveTo>
                  <a:pt x="1357884" y="59436"/>
                </a:moveTo>
                <a:lnTo>
                  <a:pt x="1228344" y="53340"/>
                </a:lnTo>
                <a:lnTo>
                  <a:pt x="1269415" y="66649"/>
                </a:lnTo>
                <a:lnTo>
                  <a:pt x="1097280" y="92964"/>
                </a:lnTo>
                <a:lnTo>
                  <a:pt x="1093470" y="92964"/>
                </a:lnTo>
                <a:lnTo>
                  <a:pt x="1091184" y="96774"/>
                </a:lnTo>
                <a:lnTo>
                  <a:pt x="1091946" y="99822"/>
                </a:lnTo>
                <a:lnTo>
                  <a:pt x="1092708" y="103632"/>
                </a:lnTo>
                <a:lnTo>
                  <a:pt x="1095756" y="105918"/>
                </a:lnTo>
                <a:lnTo>
                  <a:pt x="1098804" y="105156"/>
                </a:lnTo>
                <a:lnTo>
                  <a:pt x="1271181" y="78803"/>
                </a:lnTo>
                <a:lnTo>
                  <a:pt x="1235964" y="103632"/>
                </a:lnTo>
                <a:lnTo>
                  <a:pt x="1345260" y="64008"/>
                </a:lnTo>
                <a:lnTo>
                  <a:pt x="1357884" y="59436"/>
                </a:lnTo>
                <a:close/>
              </a:path>
              <a:path w="1389379" h="309879">
                <a:moveTo>
                  <a:pt x="1389126" y="251460"/>
                </a:moveTo>
                <a:lnTo>
                  <a:pt x="1388364" y="247650"/>
                </a:lnTo>
                <a:lnTo>
                  <a:pt x="1387602" y="244602"/>
                </a:lnTo>
                <a:lnTo>
                  <a:pt x="1383792" y="242316"/>
                </a:lnTo>
                <a:lnTo>
                  <a:pt x="1380744" y="243078"/>
                </a:lnTo>
                <a:lnTo>
                  <a:pt x="1183728" y="284632"/>
                </a:lnTo>
                <a:lnTo>
                  <a:pt x="1216914" y="258318"/>
                </a:lnTo>
                <a:lnTo>
                  <a:pt x="1098042" y="309372"/>
                </a:lnTo>
                <a:lnTo>
                  <a:pt x="1227582" y="307848"/>
                </a:lnTo>
                <a:lnTo>
                  <a:pt x="1201585" y="300990"/>
                </a:lnTo>
                <a:lnTo>
                  <a:pt x="1187704" y="297332"/>
                </a:lnTo>
                <a:lnTo>
                  <a:pt x="1383030" y="255270"/>
                </a:lnTo>
                <a:lnTo>
                  <a:pt x="1386840" y="254508"/>
                </a:lnTo>
                <a:lnTo>
                  <a:pt x="1389126" y="2514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507233" y="2966585"/>
            <a:ext cx="38544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10" dirty="0">
                <a:latin typeface="Times New Roman"/>
                <a:cs typeface="Times New Roman"/>
              </a:rPr>
              <a:t>Н</a:t>
            </a:r>
            <a:r>
              <a:rPr sz="1000" spc="-15" dirty="0">
                <a:latin typeface="Times New Roman"/>
                <a:cs typeface="Times New Roman"/>
              </a:rPr>
              <a:t>а</a:t>
            </a:r>
            <a:r>
              <a:rPr sz="1000" spc="5" dirty="0">
                <a:latin typeface="Times New Roman"/>
                <a:cs typeface="Times New Roman"/>
              </a:rPr>
              <a:t>г</a:t>
            </a:r>
            <a:r>
              <a:rPr sz="1000" dirty="0">
                <a:latin typeface="Times New Roman"/>
                <a:cs typeface="Times New Roman"/>
              </a:rPr>
              <a:t>р</a:t>
            </a:r>
            <a:r>
              <a:rPr sz="1000" spc="-30" dirty="0">
                <a:latin typeface="Times New Roman"/>
                <a:cs typeface="Times New Roman"/>
              </a:rPr>
              <a:t>і</a:t>
            </a:r>
            <a:r>
              <a:rPr sz="1000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178815" y="3295010"/>
            <a:ext cx="77724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886455" y="3869435"/>
            <a:ext cx="421005" cy="139700"/>
          </a:xfrm>
          <a:custGeom>
            <a:avLst/>
            <a:gdLst/>
            <a:ahLst/>
            <a:cxnLst/>
            <a:rect l="l" t="t" r="r" b="b"/>
            <a:pathLst>
              <a:path w="421004" h="139700">
                <a:moveTo>
                  <a:pt x="0" y="139446"/>
                </a:moveTo>
                <a:lnTo>
                  <a:pt x="99822" y="48006"/>
                </a:lnTo>
              </a:path>
              <a:path w="421004" h="139700">
                <a:moveTo>
                  <a:pt x="420624" y="139446"/>
                </a:moveTo>
                <a:lnTo>
                  <a:pt x="230124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4228338" y="2645663"/>
            <a:ext cx="1812925" cy="1678939"/>
            <a:chOff x="4228338" y="2645663"/>
            <a:chExt cx="1812925" cy="1678939"/>
          </a:xfrm>
        </p:grpSpPr>
        <p:sp>
          <p:nvSpPr>
            <p:cNvPr id="18" name="object 18"/>
            <p:cNvSpPr/>
            <p:nvPr/>
          </p:nvSpPr>
          <p:spPr>
            <a:xfrm>
              <a:off x="4228338" y="2645663"/>
              <a:ext cx="1812925" cy="1678939"/>
            </a:xfrm>
            <a:custGeom>
              <a:avLst/>
              <a:gdLst/>
              <a:ahLst/>
              <a:cxnLst/>
              <a:rect l="l" t="t" r="r" b="b"/>
              <a:pathLst>
                <a:path w="1812925" h="1678939">
                  <a:moveTo>
                    <a:pt x="1812798" y="25146"/>
                  </a:moveTo>
                  <a:lnTo>
                    <a:pt x="1774456" y="17526"/>
                  </a:lnTo>
                  <a:lnTo>
                    <a:pt x="1686306" y="0"/>
                  </a:lnTo>
                  <a:lnTo>
                    <a:pt x="1721358" y="17526"/>
                  </a:lnTo>
                  <a:lnTo>
                    <a:pt x="25908" y="17526"/>
                  </a:lnTo>
                  <a:lnTo>
                    <a:pt x="25908" y="25146"/>
                  </a:lnTo>
                  <a:lnTo>
                    <a:pt x="17526" y="25146"/>
                  </a:lnTo>
                  <a:lnTo>
                    <a:pt x="17526" y="1586217"/>
                  </a:lnTo>
                  <a:lnTo>
                    <a:pt x="0" y="1552194"/>
                  </a:lnTo>
                  <a:lnTo>
                    <a:pt x="25908" y="1678686"/>
                  </a:lnTo>
                  <a:lnTo>
                    <a:pt x="41046" y="1602486"/>
                  </a:lnTo>
                  <a:lnTo>
                    <a:pt x="51054" y="1552194"/>
                  </a:lnTo>
                  <a:lnTo>
                    <a:pt x="33528" y="1587246"/>
                  </a:lnTo>
                  <a:lnTo>
                    <a:pt x="33528" y="32766"/>
                  </a:lnTo>
                  <a:lnTo>
                    <a:pt x="1721358" y="32766"/>
                  </a:lnTo>
                  <a:lnTo>
                    <a:pt x="1686306" y="50292"/>
                  </a:lnTo>
                  <a:lnTo>
                    <a:pt x="1774456" y="32766"/>
                  </a:lnTo>
                  <a:lnTo>
                    <a:pt x="1812798" y="251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254245" y="2675381"/>
              <a:ext cx="1449070" cy="1168400"/>
            </a:xfrm>
            <a:custGeom>
              <a:avLst/>
              <a:gdLst/>
              <a:ahLst/>
              <a:cxnLst/>
              <a:rect l="l" t="t" r="r" b="b"/>
              <a:pathLst>
                <a:path w="1449070" h="1168400">
                  <a:moveTo>
                    <a:pt x="0" y="220980"/>
                  </a:moveTo>
                  <a:lnTo>
                    <a:pt x="27432" y="220980"/>
                  </a:lnTo>
                </a:path>
                <a:path w="1449070" h="1168400">
                  <a:moveTo>
                    <a:pt x="0" y="449580"/>
                  </a:moveTo>
                  <a:lnTo>
                    <a:pt x="27432" y="449580"/>
                  </a:lnTo>
                </a:path>
                <a:path w="1449070" h="1168400">
                  <a:moveTo>
                    <a:pt x="0" y="687324"/>
                  </a:moveTo>
                  <a:lnTo>
                    <a:pt x="27432" y="687324"/>
                  </a:lnTo>
                </a:path>
                <a:path w="1449070" h="1168400">
                  <a:moveTo>
                    <a:pt x="0" y="921258"/>
                  </a:moveTo>
                  <a:lnTo>
                    <a:pt x="27432" y="921258"/>
                  </a:lnTo>
                </a:path>
                <a:path w="1449070" h="1168400">
                  <a:moveTo>
                    <a:pt x="0" y="1168146"/>
                  </a:moveTo>
                  <a:lnTo>
                    <a:pt x="27432" y="1168146"/>
                  </a:lnTo>
                </a:path>
                <a:path w="1449070" h="1168400">
                  <a:moveTo>
                    <a:pt x="166116" y="28194"/>
                  </a:moveTo>
                  <a:lnTo>
                    <a:pt x="166116" y="0"/>
                  </a:lnTo>
                </a:path>
                <a:path w="1449070" h="1168400">
                  <a:moveTo>
                    <a:pt x="326136" y="28194"/>
                  </a:moveTo>
                  <a:lnTo>
                    <a:pt x="326136" y="0"/>
                  </a:lnTo>
                </a:path>
                <a:path w="1449070" h="1168400">
                  <a:moveTo>
                    <a:pt x="478536" y="28194"/>
                  </a:moveTo>
                  <a:lnTo>
                    <a:pt x="478536" y="0"/>
                  </a:lnTo>
                </a:path>
                <a:path w="1449070" h="1168400">
                  <a:moveTo>
                    <a:pt x="643128" y="28194"/>
                  </a:moveTo>
                  <a:lnTo>
                    <a:pt x="643128" y="0"/>
                  </a:lnTo>
                </a:path>
                <a:path w="1449070" h="1168400">
                  <a:moveTo>
                    <a:pt x="799338" y="28194"/>
                  </a:moveTo>
                  <a:lnTo>
                    <a:pt x="799338" y="0"/>
                  </a:lnTo>
                </a:path>
                <a:path w="1449070" h="1168400">
                  <a:moveTo>
                    <a:pt x="954786" y="28194"/>
                  </a:moveTo>
                  <a:lnTo>
                    <a:pt x="954786" y="0"/>
                  </a:lnTo>
                </a:path>
                <a:path w="1449070" h="1168400">
                  <a:moveTo>
                    <a:pt x="1115568" y="28194"/>
                  </a:moveTo>
                  <a:lnTo>
                    <a:pt x="1115568" y="0"/>
                  </a:lnTo>
                </a:path>
                <a:path w="1449070" h="1168400">
                  <a:moveTo>
                    <a:pt x="1275588" y="28194"/>
                  </a:moveTo>
                  <a:lnTo>
                    <a:pt x="1275588" y="0"/>
                  </a:lnTo>
                </a:path>
                <a:path w="1449070" h="1168400">
                  <a:moveTo>
                    <a:pt x="1448562" y="28194"/>
                  </a:moveTo>
                  <a:lnTo>
                    <a:pt x="144856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169917" y="2523101"/>
            <a:ext cx="9017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5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47338" y="2714986"/>
            <a:ext cx="413384" cy="1547495"/>
          </a:xfrm>
          <a:prstGeom prst="rect">
            <a:avLst/>
          </a:prstGeom>
        </p:spPr>
        <p:txBody>
          <a:bodyPr vert="horz" wrap="square" lIns="0" tIns="99695" rIns="0" bIns="0" rtlCol="0">
            <a:spAutoFit/>
          </a:bodyPr>
          <a:lstStyle/>
          <a:p>
            <a:pPr marL="297815">
              <a:lnSpc>
                <a:spcPct val="100000"/>
              </a:lnSpc>
              <a:spcBef>
                <a:spcPts val="785"/>
              </a:spcBef>
            </a:pPr>
            <a:r>
              <a:rPr sz="1000" spc="5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  <a:spcBef>
                <a:spcPts val="690"/>
              </a:spcBef>
            </a:pPr>
            <a:r>
              <a:rPr sz="1000" spc="5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  <a:spcBef>
                <a:spcPts val="465"/>
              </a:spcBef>
            </a:pPr>
            <a:r>
              <a:rPr sz="1000" spc="5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  <a:spcBef>
                <a:spcPts val="755"/>
              </a:spcBef>
            </a:pPr>
            <a:r>
              <a:rPr sz="1000" spc="5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  <a:p>
            <a:pPr marR="43180" algn="r">
              <a:lnSpc>
                <a:spcPct val="100000"/>
              </a:lnSpc>
              <a:spcBef>
                <a:spcPts val="690"/>
              </a:spcBef>
            </a:pPr>
            <a:r>
              <a:rPr sz="1000" spc="5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  <a:p>
            <a:pPr marR="30480" algn="r">
              <a:lnSpc>
                <a:spcPct val="100000"/>
              </a:lnSpc>
              <a:spcBef>
                <a:spcPts val="295"/>
              </a:spcBef>
            </a:pPr>
            <a:r>
              <a:rPr sz="1000" dirty="0">
                <a:latin typeface="Symbol"/>
                <a:cs typeface="Symbol"/>
              </a:rPr>
              <a:t></a:t>
            </a:r>
            <a:r>
              <a:rPr sz="975" baseline="-12820" dirty="0">
                <a:latin typeface="Times New Roman"/>
                <a:cs typeface="Times New Roman"/>
              </a:rPr>
              <a:t>1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dirty="0">
                <a:latin typeface="Symbol"/>
                <a:cs typeface="Symbol"/>
              </a:rPr>
              <a:t></a:t>
            </a:r>
            <a:r>
              <a:rPr sz="975" baseline="-12820" dirty="0">
                <a:latin typeface="Times New Roman"/>
                <a:cs typeface="Times New Roman"/>
              </a:rPr>
              <a:t>2</a:t>
            </a:r>
            <a:r>
              <a:rPr sz="1000" dirty="0">
                <a:latin typeface="Times New Roman"/>
                <a:cs typeface="Times New Roman"/>
              </a:rPr>
              <a:t>,</a:t>
            </a:r>
            <a:endParaRPr sz="1000">
              <a:latin typeface="Times New Roman"/>
              <a:cs typeface="Times New Roman"/>
            </a:endParaRPr>
          </a:p>
          <a:p>
            <a:pPr marR="88265" algn="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мкм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364735" y="2754629"/>
            <a:ext cx="1408430" cy="892175"/>
          </a:xfrm>
          <a:custGeom>
            <a:avLst/>
            <a:gdLst/>
            <a:ahLst/>
            <a:cxnLst/>
            <a:rect l="l" t="t" r="r" b="b"/>
            <a:pathLst>
              <a:path w="1408429" h="892175">
                <a:moveTo>
                  <a:pt x="0" y="0"/>
                </a:moveTo>
                <a:lnTo>
                  <a:pt x="51598" y="16923"/>
                </a:lnTo>
                <a:lnTo>
                  <a:pt x="103196" y="33687"/>
                </a:lnTo>
                <a:lnTo>
                  <a:pt x="154794" y="50225"/>
                </a:lnTo>
                <a:lnTo>
                  <a:pt x="206393" y="66469"/>
                </a:lnTo>
                <a:lnTo>
                  <a:pt x="257991" y="82353"/>
                </a:lnTo>
                <a:lnTo>
                  <a:pt x="309589" y="97811"/>
                </a:lnTo>
                <a:lnTo>
                  <a:pt x="361188" y="112776"/>
                </a:lnTo>
                <a:lnTo>
                  <a:pt x="413934" y="127436"/>
                </a:lnTo>
                <a:lnTo>
                  <a:pt x="468627" y="141883"/>
                </a:lnTo>
                <a:lnTo>
                  <a:pt x="523760" y="155903"/>
                </a:lnTo>
                <a:lnTo>
                  <a:pt x="577827" y="169283"/>
                </a:lnTo>
                <a:lnTo>
                  <a:pt x="629320" y="181811"/>
                </a:lnTo>
                <a:lnTo>
                  <a:pt x="676735" y="193272"/>
                </a:lnTo>
                <a:lnTo>
                  <a:pt x="718566" y="203454"/>
                </a:lnTo>
                <a:lnTo>
                  <a:pt x="777680" y="216229"/>
                </a:lnTo>
                <a:lnTo>
                  <a:pt x="824007" y="224504"/>
                </a:lnTo>
                <a:lnTo>
                  <a:pt x="863334" y="232921"/>
                </a:lnTo>
                <a:lnTo>
                  <a:pt x="901446" y="246126"/>
                </a:lnTo>
                <a:lnTo>
                  <a:pt x="940831" y="265461"/>
                </a:lnTo>
                <a:lnTo>
                  <a:pt x="978217" y="288226"/>
                </a:lnTo>
                <a:lnTo>
                  <a:pt x="1010745" y="312991"/>
                </a:lnTo>
                <a:lnTo>
                  <a:pt x="1049107" y="362854"/>
                </a:lnTo>
                <a:lnTo>
                  <a:pt x="1055060" y="414194"/>
                </a:lnTo>
                <a:lnTo>
                  <a:pt x="1059180" y="447294"/>
                </a:lnTo>
                <a:lnTo>
                  <a:pt x="1067692" y="487977"/>
                </a:lnTo>
                <a:lnTo>
                  <a:pt x="1076991" y="534447"/>
                </a:lnTo>
                <a:lnTo>
                  <a:pt x="1086719" y="584775"/>
                </a:lnTo>
                <a:lnTo>
                  <a:pt x="1096518" y="637032"/>
                </a:lnTo>
                <a:lnTo>
                  <a:pt x="1104461" y="683477"/>
                </a:lnTo>
                <a:lnTo>
                  <a:pt x="1112148" y="735555"/>
                </a:lnTo>
                <a:lnTo>
                  <a:pt x="1120054" y="787194"/>
                </a:lnTo>
                <a:lnTo>
                  <a:pt x="1128656" y="832323"/>
                </a:lnTo>
                <a:lnTo>
                  <a:pt x="1138428" y="864870"/>
                </a:lnTo>
                <a:lnTo>
                  <a:pt x="1151774" y="885753"/>
                </a:lnTo>
                <a:lnTo>
                  <a:pt x="1165764" y="891921"/>
                </a:lnTo>
                <a:lnTo>
                  <a:pt x="1182469" y="887801"/>
                </a:lnTo>
                <a:lnTo>
                  <a:pt x="1203960" y="877824"/>
                </a:lnTo>
                <a:lnTo>
                  <a:pt x="1234237" y="858428"/>
                </a:lnTo>
                <a:lnTo>
                  <a:pt x="1270730" y="828960"/>
                </a:lnTo>
                <a:lnTo>
                  <a:pt x="1307365" y="798206"/>
                </a:lnTo>
                <a:lnTo>
                  <a:pt x="1338072" y="774954"/>
                </a:lnTo>
                <a:lnTo>
                  <a:pt x="1360920" y="761404"/>
                </a:lnTo>
                <a:lnTo>
                  <a:pt x="1379124" y="752856"/>
                </a:lnTo>
                <a:lnTo>
                  <a:pt x="1394329" y="747736"/>
                </a:lnTo>
                <a:lnTo>
                  <a:pt x="1408176" y="744474"/>
                </a:lnTo>
              </a:path>
              <a:path w="1408429" h="892175">
                <a:moveTo>
                  <a:pt x="0" y="93726"/>
                </a:moveTo>
                <a:lnTo>
                  <a:pt x="46475" y="108117"/>
                </a:lnTo>
                <a:lnTo>
                  <a:pt x="93190" y="122642"/>
                </a:lnTo>
                <a:lnTo>
                  <a:pt x="140199" y="137433"/>
                </a:lnTo>
                <a:lnTo>
                  <a:pt x="187554" y="152624"/>
                </a:lnTo>
                <a:lnTo>
                  <a:pt x="235309" y="168348"/>
                </a:lnTo>
                <a:lnTo>
                  <a:pt x="283517" y="184739"/>
                </a:lnTo>
                <a:lnTo>
                  <a:pt x="332232" y="201930"/>
                </a:lnTo>
                <a:lnTo>
                  <a:pt x="377340" y="217539"/>
                </a:lnTo>
                <a:lnTo>
                  <a:pt x="425350" y="233934"/>
                </a:lnTo>
                <a:lnTo>
                  <a:pt x="474736" y="250900"/>
                </a:lnTo>
                <a:lnTo>
                  <a:pt x="523970" y="268224"/>
                </a:lnTo>
                <a:lnTo>
                  <a:pt x="571525" y="285690"/>
                </a:lnTo>
                <a:lnTo>
                  <a:pt x="615874" y="303085"/>
                </a:lnTo>
                <a:lnTo>
                  <a:pt x="655491" y="320194"/>
                </a:lnTo>
                <a:lnTo>
                  <a:pt x="737568" y="368808"/>
                </a:lnTo>
                <a:lnTo>
                  <a:pt x="769429" y="400240"/>
                </a:lnTo>
                <a:lnTo>
                  <a:pt x="791289" y="431958"/>
                </a:lnTo>
                <a:lnTo>
                  <a:pt x="825436" y="498562"/>
                </a:lnTo>
                <a:lnTo>
                  <a:pt x="840009" y="569190"/>
                </a:lnTo>
                <a:lnTo>
                  <a:pt x="844296" y="608076"/>
                </a:lnTo>
                <a:lnTo>
                  <a:pt x="845903" y="654034"/>
                </a:lnTo>
                <a:lnTo>
                  <a:pt x="844581" y="704850"/>
                </a:lnTo>
                <a:lnTo>
                  <a:pt x="843117" y="753379"/>
                </a:lnTo>
                <a:lnTo>
                  <a:pt x="844296" y="792480"/>
                </a:lnTo>
                <a:lnTo>
                  <a:pt x="852963" y="842295"/>
                </a:lnTo>
                <a:lnTo>
                  <a:pt x="881050" y="875430"/>
                </a:lnTo>
                <a:lnTo>
                  <a:pt x="892968" y="876966"/>
                </a:lnTo>
                <a:lnTo>
                  <a:pt x="911030" y="874359"/>
                </a:lnTo>
                <a:lnTo>
                  <a:pt x="940308" y="868680"/>
                </a:lnTo>
                <a:lnTo>
                  <a:pt x="976560" y="861236"/>
                </a:lnTo>
                <a:lnTo>
                  <a:pt x="1022945" y="850282"/>
                </a:lnTo>
                <a:lnTo>
                  <a:pt x="1073682" y="837791"/>
                </a:lnTo>
                <a:lnTo>
                  <a:pt x="1122992" y="825739"/>
                </a:lnTo>
                <a:lnTo>
                  <a:pt x="1165098" y="816102"/>
                </a:lnTo>
                <a:lnTo>
                  <a:pt x="1207281" y="808017"/>
                </a:lnTo>
                <a:lnTo>
                  <a:pt x="1243679" y="801719"/>
                </a:lnTo>
                <a:lnTo>
                  <a:pt x="1276219" y="796706"/>
                </a:lnTo>
                <a:lnTo>
                  <a:pt x="1306830" y="79248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4469384" y="2407134"/>
            <a:ext cx="1527810" cy="49022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  <a:tabLst>
                <a:tab pos="658495" algn="l"/>
              </a:tabLst>
            </a:pPr>
            <a:r>
              <a:rPr sz="1500" baseline="2777" dirty="0">
                <a:latin typeface="Times New Roman"/>
                <a:cs typeface="Times New Roman"/>
              </a:rPr>
              <a:t>200  </a:t>
            </a:r>
            <a:r>
              <a:rPr sz="1500" spc="300" baseline="2777" dirty="0">
                <a:latin typeface="Times New Roman"/>
                <a:cs typeface="Times New Roman"/>
              </a:rPr>
              <a:t> </a:t>
            </a:r>
            <a:r>
              <a:rPr sz="1500" baseline="2777" dirty="0">
                <a:latin typeface="Times New Roman"/>
                <a:cs typeface="Times New Roman"/>
              </a:rPr>
              <a:t>400	</a:t>
            </a:r>
            <a:r>
              <a:rPr sz="1500" spc="7" baseline="2777" dirty="0">
                <a:latin typeface="Times New Roman"/>
                <a:cs typeface="Times New Roman"/>
              </a:rPr>
              <a:t>600  </a:t>
            </a:r>
            <a:r>
              <a:rPr sz="1500" spc="232" baseline="2777" dirty="0">
                <a:latin typeface="Times New Roman"/>
                <a:cs typeface="Times New Roman"/>
              </a:rPr>
              <a:t> </a:t>
            </a:r>
            <a:r>
              <a:rPr sz="1500" spc="7" baseline="2777" dirty="0">
                <a:latin typeface="Times New Roman"/>
                <a:cs typeface="Times New Roman"/>
              </a:rPr>
              <a:t>800 </a:t>
            </a:r>
            <a:r>
              <a:rPr sz="1500" spc="75" baseline="2777" dirty="0">
                <a:latin typeface="Times New Roman"/>
                <a:cs typeface="Times New Roman"/>
              </a:rPr>
              <a:t> </a:t>
            </a:r>
            <a:r>
              <a:rPr sz="1000" i="1" spc="5" dirty="0">
                <a:latin typeface="Times New Roman"/>
                <a:cs typeface="Times New Roman"/>
              </a:rPr>
              <a:t>Т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Symbol"/>
                <a:cs typeface="Symbol"/>
              </a:rPr>
              <a:t></a:t>
            </a:r>
            <a:r>
              <a:rPr sz="1000" dirty="0">
                <a:latin typeface="Times New Roman"/>
                <a:cs typeface="Times New Roman"/>
              </a:rPr>
              <a:t>С</a:t>
            </a:r>
            <a:endParaRPr sz="1000">
              <a:latin typeface="Times New Roman"/>
              <a:cs typeface="Times New Roman"/>
            </a:endParaRPr>
          </a:p>
          <a:p>
            <a:pPr marL="455930">
              <a:lnSpc>
                <a:spcPct val="100000"/>
              </a:lnSpc>
              <a:spcBef>
                <a:spcPts val="630"/>
              </a:spcBef>
            </a:pPr>
            <a:r>
              <a:rPr sz="1000" spc="-5" dirty="0">
                <a:latin typeface="Times New Roman"/>
                <a:cs typeface="Times New Roman"/>
              </a:rPr>
              <a:t>Нагрів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19277" y="3092321"/>
            <a:ext cx="77724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10" dirty="0">
                <a:latin typeface="Times New Roman"/>
                <a:cs typeface="Times New Roman"/>
              </a:rPr>
              <a:t>О</a:t>
            </a:r>
            <a:r>
              <a:rPr sz="1000" dirty="0">
                <a:latin typeface="Times New Roman"/>
                <a:cs typeface="Times New Roman"/>
              </a:rPr>
              <a:t>х</a:t>
            </a:r>
            <a:r>
              <a:rPr sz="1000" spc="-15" dirty="0">
                <a:latin typeface="Times New Roman"/>
                <a:cs typeface="Times New Roman"/>
              </a:rPr>
              <a:t>о</a:t>
            </a:r>
            <a:r>
              <a:rPr sz="1000" dirty="0">
                <a:latin typeface="Times New Roman"/>
                <a:cs typeface="Times New Roman"/>
              </a:rPr>
              <a:t>л</a:t>
            </a:r>
            <a:r>
              <a:rPr sz="1000" spc="-15" dirty="0">
                <a:latin typeface="Times New Roman"/>
                <a:cs typeface="Times New Roman"/>
              </a:rPr>
              <a:t>о</a:t>
            </a:r>
            <a:r>
              <a:rPr sz="1000" spc="-5" dirty="0">
                <a:latin typeface="Times New Roman"/>
                <a:cs typeface="Times New Roman"/>
              </a:rPr>
              <a:t>д</a:t>
            </a:r>
            <a:r>
              <a:rPr sz="1000" dirty="0">
                <a:latin typeface="Times New Roman"/>
                <a:cs typeface="Times New Roman"/>
              </a:rPr>
              <a:t>ж</a:t>
            </a:r>
            <a:r>
              <a:rPr sz="1000" spc="-15" dirty="0">
                <a:latin typeface="Times New Roman"/>
                <a:cs typeface="Times New Roman"/>
              </a:rPr>
              <a:t>е</a:t>
            </a:r>
            <a:r>
              <a:rPr sz="1000" spc="10" dirty="0">
                <a:latin typeface="Times New Roman"/>
                <a:cs typeface="Times New Roman"/>
              </a:rPr>
              <a:t>н</a:t>
            </a:r>
            <a:r>
              <a:rPr sz="1000" spc="15" dirty="0">
                <a:latin typeface="Times New Roman"/>
                <a:cs typeface="Times New Roman"/>
              </a:rPr>
              <a:t>н</a:t>
            </a:r>
            <a:r>
              <a:rPr sz="1000" dirty="0">
                <a:latin typeface="Times New Roman"/>
                <a:cs typeface="Times New Roman"/>
              </a:rPr>
              <a:t>я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70538" y="3540371"/>
            <a:ext cx="22669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500" i="1" spc="-7" baseline="8333" dirty="0">
                <a:latin typeface="Times New Roman"/>
                <a:cs typeface="Times New Roman"/>
              </a:rPr>
              <a:t>А</a:t>
            </a:r>
            <a:r>
              <a:rPr sz="650" i="1" spc="-5" dirty="0">
                <a:latin typeface="Times New Roman"/>
                <a:cs typeface="Times New Roman"/>
              </a:rPr>
              <a:t>r</a:t>
            </a:r>
            <a:r>
              <a:rPr sz="650" spc="-5" dirty="0">
                <a:latin typeface="Times New Roman"/>
                <a:cs typeface="Times New Roman"/>
              </a:rPr>
              <a:t>1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510021" y="3314044"/>
            <a:ext cx="23304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500" i="1" baseline="8333" dirty="0">
                <a:latin typeface="Times New Roman"/>
                <a:cs typeface="Times New Roman"/>
              </a:rPr>
              <a:t>А</a:t>
            </a:r>
            <a:r>
              <a:rPr sz="650" i="1" dirty="0">
                <a:latin typeface="Times New Roman"/>
                <a:cs typeface="Times New Roman"/>
              </a:rPr>
              <a:t>c</a:t>
            </a:r>
            <a:r>
              <a:rPr sz="650" dirty="0">
                <a:latin typeface="Times New Roman"/>
                <a:cs typeface="Times New Roman"/>
              </a:rPr>
              <a:t>1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662678" y="2896361"/>
            <a:ext cx="546735" cy="268605"/>
          </a:xfrm>
          <a:custGeom>
            <a:avLst/>
            <a:gdLst/>
            <a:ahLst/>
            <a:cxnLst/>
            <a:rect l="l" t="t" r="r" b="b"/>
            <a:pathLst>
              <a:path w="546735" h="268605">
                <a:moveTo>
                  <a:pt x="0" y="268224"/>
                </a:moveTo>
                <a:lnTo>
                  <a:pt x="112014" y="102108"/>
                </a:lnTo>
              </a:path>
              <a:path w="546735" h="268605">
                <a:moveTo>
                  <a:pt x="546354" y="0"/>
                </a:moveTo>
                <a:lnTo>
                  <a:pt x="483108" y="78486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6948" y="1584197"/>
            <a:ext cx="1538475" cy="2590799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036317" y="2194328"/>
            <a:ext cx="850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5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055367" y="2868698"/>
            <a:ext cx="850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31226" y="3194835"/>
            <a:ext cx="8509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i="1" spc="15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417699" y="1751075"/>
            <a:ext cx="1494790" cy="2427605"/>
            <a:chOff x="2417699" y="1751075"/>
            <a:chExt cx="1494790" cy="2427605"/>
          </a:xfrm>
        </p:grpSpPr>
        <p:sp>
          <p:nvSpPr>
            <p:cNvPr id="10" name="object 10"/>
            <p:cNvSpPr/>
            <p:nvPr/>
          </p:nvSpPr>
          <p:spPr>
            <a:xfrm>
              <a:off x="2660142" y="2272283"/>
              <a:ext cx="810260" cy="1821180"/>
            </a:xfrm>
            <a:custGeom>
              <a:avLst/>
              <a:gdLst/>
              <a:ahLst/>
              <a:cxnLst/>
              <a:rect l="l" t="t" r="r" b="b"/>
              <a:pathLst>
                <a:path w="810260" h="1821179">
                  <a:moveTo>
                    <a:pt x="669798" y="0"/>
                  </a:moveTo>
                  <a:lnTo>
                    <a:pt x="0" y="1767840"/>
                  </a:lnTo>
                  <a:lnTo>
                    <a:pt x="139446" y="1821180"/>
                  </a:lnTo>
                  <a:lnTo>
                    <a:pt x="810006" y="52578"/>
                  </a:lnTo>
                  <a:lnTo>
                    <a:pt x="669798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60142" y="2272283"/>
              <a:ext cx="810260" cy="1821180"/>
            </a:xfrm>
            <a:custGeom>
              <a:avLst/>
              <a:gdLst/>
              <a:ahLst/>
              <a:cxnLst/>
              <a:rect l="l" t="t" r="r" b="b"/>
              <a:pathLst>
                <a:path w="810260" h="1821179">
                  <a:moveTo>
                    <a:pt x="0" y="1767840"/>
                  </a:moveTo>
                  <a:lnTo>
                    <a:pt x="139446" y="1821180"/>
                  </a:lnTo>
                  <a:lnTo>
                    <a:pt x="810006" y="52578"/>
                  </a:lnTo>
                  <a:lnTo>
                    <a:pt x="669798" y="0"/>
                  </a:lnTo>
                  <a:lnTo>
                    <a:pt x="0" y="1767840"/>
                  </a:lnTo>
                  <a:close/>
                </a:path>
              </a:pathLst>
            </a:custGeom>
            <a:ln w="1198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59736" y="2353055"/>
              <a:ext cx="1227582" cy="1621536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459736" y="2353055"/>
              <a:ext cx="1228090" cy="1621790"/>
            </a:xfrm>
            <a:custGeom>
              <a:avLst/>
              <a:gdLst/>
              <a:ahLst/>
              <a:cxnLst/>
              <a:rect l="l" t="t" r="r" b="b"/>
              <a:pathLst>
                <a:path w="1228089" h="1621789">
                  <a:moveTo>
                    <a:pt x="0" y="1534668"/>
                  </a:moveTo>
                  <a:lnTo>
                    <a:pt x="121158" y="1621536"/>
                  </a:lnTo>
                  <a:lnTo>
                    <a:pt x="1227582" y="86868"/>
                  </a:lnTo>
                  <a:lnTo>
                    <a:pt x="1105662" y="0"/>
                  </a:lnTo>
                  <a:lnTo>
                    <a:pt x="0" y="1534668"/>
                  </a:lnTo>
                  <a:close/>
                </a:path>
              </a:pathLst>
            </a:custGeom>
            <a:ln w="119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057906" y="1751075"/>
              <a:ext cx="790575" cy="314325"/>
            </a:xfrm>
            <a:custGeom>
              <a:avLst/>
              <a:gdLst/>
              <a:ahLst/>
              <a:cxnLst/>
              <a:rect l="l" t="t" r="r" b="b"/>
              <a:pathLst>
                <a:path w="790575" h="314325">
                  <a:moveTo>
                    <a:pt x="724662" y="266700"/>
                  </a:moveTo>
                  <a:lnTo>
                    <a:pt x="790194" y="313944"/>
                  </a:lnTo>
                  <a:lnTo>
                    <a:pt x="771772" y="283464"/>
                  </a:lnTo>
                  <a:lnTo>
                    <a:pt x="756666" y="283464"/>
                  </a:lnTo>
                  <a:lnTo>
                    <a:pt x="748610" y="275408"/>
                  </a:lnTo>
                  <a:lnTo>
                    <a:pt x="724662" y="266700"/>
                  </a:lnTo>
                  <a:close/>
                </a:path>
                <a:path w="790575" h="314325">
                  <a:moveTo>
                    <a:pt x="748610" y="275408"/>
                  </a:moveTo>
                  <a:lnTo>
                    <a:pt x="756666" y="283464"/>
                  </a:lnTo>
                  <a:lnTo>
                    <a:pt x="758952" y="283464"/>
                  </a:lnTo>
                  <a:lnTo>
                    <a:pt x="762000" y="280416"/>
                  </a:lnTo>
                  <a:lnTo>
                    <a:pt x="762000" y="278892"/>
                  </a:lnTo>
                  <a:lnTo>
                    <a:pt x="758190" y="278892"/>
                  </a:lnTo>
                  <a:lnTo>
                    <a:pt x="748610" y="275408"/>
                  </a:lnTo>
                  <a:close/>
                </a:path>
                <a:path w="790575" h="314325">
                  <a:moveTo>
                    <a:pt x="748284" y="244602"/>
                  </a:moveTo>
                  <a:lnTo>
                    <a:pt x="756111" y="271697"/>
                  </a:lnTo>
                  <a:lnTo>
                    <a:pt x="760476" y="275844"/>
                  </a:lnTo>
                  <a:lnTo>
                    <a:pt x="762000" y="277368"/>
                  </a:lnTo>
                  <a:lnTo>
                    <a:pt x="762000" y="280416"/>
                  </a:lnTo>
                  <a:lnTo>
                    <a:pt x="758952" y="283464"/>
                  </a:lnTo>
                  <a:lnTo>
                    <a:pt x="771772" y="283464"/>
                  </a:lnTo>
                  <a:lnTo>
                    <a:pt x="748284" y="244602"/>
                  </a:lnTo>
                  <a:close/>
                </a:path>
                <a:path w="790575" h="314325">
                  <a:moveTo>
                    <a:pt x="61722" y="11430"/>
                  </a:moveTo>
                  <a:lnTo>
                    <a:pt x="56197" y="11430"/>
                  </a:lnTo>
                  <a:lnTo>
                    <a:pt x="48006" y="15240"/>
                  </a:lnTo>
                  <a:lnTo>
                    <a:pt x="55279" y="19050"/>
                  </a:lnTo>
                  <a:lnTo>
                    <a:pt x="61722" y="19050"/>
                  </a:lnTo>
                  <a:lnTo>
                    <a:pt x="121920" y="23622"/>
                  </a:lnTo>
                  <a:lnTo>
                    <a:pt x="181356" y="29718"/>
                  </a:lnTo>
                  <a:lnTo>
                    <a:pt x="240030" y="38862"/>
                  </a:lnTo>
                  <a:lnTo>
                    <a:pt x="297180" y="50292"/>
                  </a:lnTo>
                  <a:lnTo>
                    <a:pt x="352806" y="64008"/>
                  </a:lnTo>
                  <a:lnTo>
                    <a:pt x="406908" y="80010"/>
                  </a:lnTo>
                  <a:lnTo>
                    <a:pt x="458724" y="98298"/>
                  </a:lnTo>
                  <a:lnTo>
                    <a:pt x="508254" y="118872"/>
                  </a:lnTo>
                  <a:lnTo>
                    <a:pt x="556260" y="141732"/>
                  </a:lnTo>
                  <a:lnTo>
                    <a:pt x="601980" y="166116"/>
                  </a:lnTo>
                  <a:lnTo>
                    <a:pt x="644652" y="192786"/>
                  </a:lnTo>
                  <a:lnTo>
                    <a:pt x="685038" y="220980"/>
                  </a:lnTo>
                  <a:lnTo>
                    <a:pt x="739902" y="266700"/>
                  </a:lnTo>
                  <a:lnTo>
                    <a:pt x="748610" y="275408"/>
                  </a:lnTo>
                  <a:lnTo>
                    <a:pt x="758190" y="278892"/>
                  </a:lnTo>
                  <a:lnTo>
                    <a:pt x="727710" y="245364"/>
                  </a:lnTo>
                  <a:lnTo>
                    <a:pt x="689610" y="214122"/>
                  </a:lnTo>
                  <a:lnTo>
                    <a:pt x="649224" y="185928"/>
                  </a:lnTo>
                  <a:lnTo>
                    <a:pt x="605790" y="159258"/>
                  </a:lnTo>
                  <a:lnTo>
                    <a:pt x="560070" y="134112"/>
                  </a:lnTo>
                  <a:lnTo>
                    <a:pt x="511302" y="111252"/>
                  </a:lnTo>
                  <a:lnTo>
                    <a:pt x="461010" y="90678"/>
                  </a:lnTo>
                  <a:lnTo>
                    <a:pt x="409194" y="72390"/>
                  </a:lnTo>
                  <a:lnTo>
                    <a:pt x="354330" y="56388"/>
                  </a:lnTo>
                  <a:lnTo>
                    <a:pt x="298704" y="42672"/>
                  </a:lnTo>
                  <a:lnTo>
                    <a:pt x="241554" y="31242"/>
                  </a:lnTo>
                  <a:lnTo>
                    <a:pt x="182118" y="22098"/>
                  </a:lnTo>
                  <a:lnTo>
                    <a:pt x="122682" y="15240"/>
                  </a:lnTo>
                  <a:lnTo>
                    <a:pt x="61722" y="11430"/>
                  </a:lnTo>
                  <a:close/>
                </a:path>
                <a:path w="790575" h="314325">
                  <a:moveTo>
                    <a:pt x="756111" y="271697"/>
                  </a:moveTo>
                  <a:lnTo>
                    <a:pt x="758190" y="278892"/>
                  </a:lnTo>
                  <a:lnTo>
                    <a:pt x="762000" y="278892"/>
                  </a:lnTo>
                  <a:lnTo>
                    <a:pt x="762000" y="277368"/>
                  </a:lnTo>
                  <a:lnTo>
                    <a:pt x="760476" y="275844"/>
                  </a:lnTo>
                  <a:lnTo>
                    <a:pt x="756111" y="271697"/>
                  </a:lnTo>
                  <a:close/>
                </a:path>
                <a:path w="790575" h="314325">
                  <a:moveTo>
                    <a:pt x="80772" y="0"/>
                  </a:moveTo>
                  <a:lnTo>
                    <a:pt x="0" y="13716"/>
                  </a:lnTo>
                  <a:lnTo>
                    <a:pt x="80010" y="32004"/>
                  </a:lnTo>
                  <a:lnTo>
                    <a:pt x="55279" y="19050"/>
                  </a:lnTo>
                  <a:lnTo>
                    <a:pt x="45720" y="19050"/>
                  </a:lnTo>
                  <a:lnTo>
                    <a:pt x="44196" y="17526"/>
                  </a:lnTo>
                  <a:lnTo>
                    <a:pt x="44196" y="12954"/>
                  </a:lnTo>
                  <a:lnTo>
                    <a:pt x="45720" y="10668"/>
                  </a:lnTo>
                  <a:lnTo>
                    <a:pt x="57835" y="10668"/>
                  </a:lnTo>
                  <a:lnTo>
                    <a:pt x="80772" y="0"/>
                  </a:lnTo>
                  <a:close/>
                </a:path>
                <a:path w="790575" h="314325">
                  <a:moveTo>
                    <a:pt x="45720" y="10668"/>
                  </a:moveTo>
                  <a:lnTo>
                    <a:pt x="44196" y="12954"/>
                  </a:lnTo>
                  <a:lnTo>
                    <a:pt x="44196" y="17526"/>
                  </a:lnTo>
                  <a:lnTo>
                    <a:pt x="45720" y="19050"/>
                  </a:lnTo>
                  <a:lnTo>
                    <a:pt x="55279" y="19050"/>
                  </a:lnTo>
                  <a:lnTo>
                    <a:pt x="48006" y="15240"/>
                  </a:lnTo>
                  <a:lnTo>
                    <a:pt x="56197" y="11430"/>
                  </a:lnTo>
                  <a:lnTo>
                    <a:pt x="48006" y="11430"/>
                  </a:lnTo>
                  <a:lnTo>
                    <a:pt x="45720" y="10668"/>
                  </a:lnTo>
                  <a:close/>
                </a:path>
                <a:path w="790575" h="314325">
                  <a:moveTo>
                    <a:pt x="57835" y="10668"/>
                  </a:moveTo>
                  <a:lnTo>
                    <a:pt x="45720" y="10668"/>
                  </a:lnTo>
                  <a:lnTo>
                    <a:pt x="48006" y="11430"/>
                  </a:lnTo>
                  <a:lnTo>
                    <a:pt x="56197" y="11430"/>
                  </a:lnTo>
                  <a:lnTo>
                    <a:pt x="57835" y="10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72434" y="1815845"/>
              <a:ext cx="160782" cy="87629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420874" y="1796795"/>
              <a:ext cx="1488440" cy="2378710"/>
            </a:xfrm>
            <a:custGeom>
              <a:avLst/>
              <a:gdLst/>
              <a:ahLst/>
              <a:cxnLst/>
              <a:rect l="l" t="t" r="r" b="b"/>
              <a:pathLst>
                <a:path w="1488439" h="2378710">
                  <a:moveTo>
                    <a:pt x="0" y="2269998"/>
                  </a:moveTo>
                  <a:lnTo>
                    <a:pt x="1488186" y="194310"/>
                  </a:lnTo>
                </a:path>
                <a:path w="1488439" h="2378710">
                  <a:moveTo>
                    <a:pt x="270761" y="2378202"/>
                  </a:moveTo>
                  <a:lnTo>
                    <a:pt x="1151382" y="0"/>
                  </a:lnTo>
                </a:path>
              </a:pathLst>
            </a:custGeom>
            <a:ln w="5994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237992" y="1754049"/>
            <a:ext cx="499745" cy="32258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1165"/>
              </a:lnSpc>
              <a:spcBef>
                <a:spcPts val="105"/>
              </a:spcBef>
            </a:pPr>
            <a:r>
              <a:rPr sz="1000" dirty="0">
                <a:latin typeface="Symbol"/>
                <a:cs typeface="Symbol"/>
              </a:rPr>
              <a:t></a:t>
            </a:r>
            <a:endParaRPr sz="1000">
              <a:latin typeface="Symbol"/>
              <a:cs typeface="Symbol"/>
            </a:endParaRPr>
          </a:p>
          <a:p>
            <a:pPr marL="331470">
              <a:lnSpc>
                <a:spcPts val="1165"/>
              </a:lnSpc>
            </a:pPr>
            <a:r>
              <a:rPr sz="1000" spc="-5" dirty="0">
                <a:latin typeface="Symbol"/>
                <a:cs typeface="Symbol"/>
              </a:rPr>
              <a:t></a:t>
            </a:r>
            <a:r>
              <a:rPr sz="1000" dirty="0">
                <a:latin typeface="Symbol"/>
                <a:cs typeface="Symbol"/>
              </a:rPr>
              <a:t>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23285" y="1571170"/>
            <a:ext cx="118110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dirty="0">
                <a:latin typeface="Times New Roman"/>
                <a:cs typeface="Times New Roman"/>
              </a:rPr>
              <a:t>Н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042666" y="1578101"/>
            <a:ext cx="32384" cy="2588260"/>
          </a:xfrm>
          <a:custGeom>
            <a:avLst/>
            <a:gdLst/>
            <a:ahLst/>
            <a:cxnLst/>
            <a:rect l="l" t="t" r="r" b="b"/>
            <a:pathLst>
              <a:path w="32385" h="2588260">
                <a:moveTo>
                  <a:pt x="16002" y="48006"/>
                </a:moveTo>
                <a:lnTo>
                  <a:pt x="10667" y="58675"/>
                </a:lnTo>
                <a:lnTo>
                  <a:pt x="10667" y="2587752"/>
                </a:lnTo>
                <a:lnTo>
                  <a:pt x="20574" y="2587752"/>
                </a:lnTo>
                <a:lnTo>
                  <a:pt x="20574" y="57150"/>
                </a:lnTo>
                <a:lnTo>
                  <a:pt x="16002" y="48006"/>
                </a:lnTo>
                <a:close/>
              </a:path>
              <a:path w="32385" h="2588260">
                <a:moveTo>
                  <a:pt x="16002" y="0"/>
                </a:moveTo>
                <a:lnTo>
                  <a:pt x="0" y="80010"/>
                </a:lnTo>
                <a:lnTo>
                  <a:pt x="10667" y="58675"/>
                </a:lnTo>
                <a:lnTo>
                  <a:pt x="10667" y="48006"/>
                </a:lnTo>
                <a:lnTo>
                  <a:pt x="25603" y="48006"/>
                </a:lnTo>
                <a:lnTo>
                  <a:pt x="16002" y="0"/>
                </a:lnTo>
                <a:close/>
              </a:path>
              <a:path w="32385" h="2588260">
                <a:moveTo>
                  <a:pt x="25603" y="48006"/>
                </a:moveTo>
                <a:lnTo>
                  <a:pt x="20574" y="48006"/>
                </a:lnTo>
                <a:lnTo>
                  <a:pt x="20574" y="57150"/>
                </a:lnTo>
                <a:lnTo>
                  <a:pt x="32004" y="80010"/>
                </a:lnTo>
                <a:lnTo>
                  <a:pt x="25603" y="48006"/>
                </a:lnTo>
                <a:close/>
              </a:path>
              <a:path w="32385" h="2588260">
                <a:moveTo>
                  <a:pt x="16002" y="48006"/>
                </a:moveTo>
                <a:lnTo>
                  <a:pt x="10667" y="48006"/>
                </a:lnTo>
                <a:lnTo>
                  <a:pt x="10667" y="58675"/>
                </a:lnTo>
                <a:lnTo>
                  <a:pt x="16002" y="48006"/>
                </a:lnTo>
                <a:close/>
              </a:path>
              <a:path w="32385" h="2588260">
                <a:moveTo>
                  <a:pt x="20574" y="48006"/>
                </a:moveTo>
                <a:lnTo>
                  <a:pt x="16002" y="48006"/>
                </a:lnTo>
                <a:lnTo>
                  <a:pt x="20574" y="57150"/>
                </a:lnTo>
                <a:lnTo>
                  <a:pt x="20574" y="48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" name="object 20"/>
          <p:cNvGrpSpPr/>
          <p:nvPr/>
        </p:nvGrpSpPr>
        <p:grpSpPr>
          <a:xfrm>
            <a:off x="4364926" y="1029652"/>
            <a:ext cx="1846580" cy="1261110"/>
            <a:chOff x="4364926" y="1029652"/>
            <a:chExt cx="1846580" cy="1261110"/>
          </a:xfrm>
        </p:grpSpPr>
        <p:sp>
          <p:nvSpPr>
            <p:cNvPr id="21" name="object 21"/>
            <p:cNvSpPr/>
            <p:nvPr/>
          </p:nvSpPr>
          <p:spPr>
            <a:xfrm>
              <a:off x="5918454" y="1392173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604"/>
                  </a:lnTo>
                </a:path>
              </a:pathLst>
            </a:custGeom>
            <a:ln w="782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371594" y="1036319"/>
              <a:ext cx="1245870" cy="1247775"/>
            </a:xfrm>
            <a:custGeom>
              <a:avLst/>
              <a:gdLst/>
              <a:ahLst/>
              <a:cxnLst/>
              <a:rect l="l" t="t" r="r" b="b"/>
              <a:pathLst>
                <a:path w="1245870" h="1247775">
                  <a:moveTo>
                    <a:pt x="622554" y="0"/>
                  </a:moveTo>
                  <a:lnTo>
                    <a:pt x="573923" y="1874"/>
                  </a:lnTo>
                  <a:lnTo>
                    <a:pt x="526312" y="7404"/>
                  </a:lnTo>
                  <a:lnTo>
                    <a:pt x="479860" y="16452"/>
                  </a:lnTo>
                  <a:lnTo>
                    <a:pt x="434705" y="28881"/>
                  </a:lnTo>
                  <a:lnTo>
                    <a:pt x="390986" y="44550"/>
                  </a:lnTo>
                  <a:lnTo>
                    <a:pt x="348842" y="63323"/>
                  </a:lnTo>
                  <a:lnTo>
                    <a:pt x="308412" y="85061"/>
                  </a:lnTo>
                  <a:lnTo>
                    <a:pt x="269834" y="109626"/>
                  </a:lnTo>
                  <a:lnTo>
                    <a:pt x="233247" y="136880"/>
                  </a:lnTo>
                  <a:lnTo>
                    <a:pt x="198790" y="166683"/>
                  </a:lnTo>
                  <a:lnTo>
                    <a:pt x="166601" y="198899"/>
                  </a:lnTo>
                  <a:lnTo>
                    <a:pt x="136820" y="233389"/>
                  </a:lnTo>
                  <a:lnTo>
                    <a:pt x="109584" y="270015"/>
                  </a:lnTo>
                  <a:lnTo>
                    <a:pt x="85033" y="308638"/>
                  </a:lnTo>
                  <a:lnTo>
                    <a:pt x="63305" y="349120"/>
                  </a:lnTo>
                  <a:lnTo>
                    <a:pt x="44540" y="391323"/>
                  </a:lnTo>
                  <a:lnTo>
                    <a:pt x="28875" y="435109"/>
                  </a:lnTo>
                  <a:lnTo>
                    <a:pt x="16450" y="480339"/>
                  </a:lnTo>
                  <a:lnTo>
                    <a:pt x="7403" y="526876"/>
                  </a:lnTo>
                  <a:lnTo>
                    <a:pt x="1874" y="574581"/>
                  </a:lnTo>
                  <a:lnTo>
                    <a:pt x="0" y="623316"/>
                  </a:lnTo>
                  <a:lnTo>
                    <a:pt x="1874" y="672154"/>
                  </a:lnTo>
                  <a:lnTo>
                    <a:pt x="7403" y="719953"/>
                  </a:lnTo>
                  <a:lnTo>
                    <a:pt x="16450" y="766574"/>
                  </a:lnTo>
                  <a:lnTo>
                    <a:pt x="28875" y="811880"/>
                  </a:lnTo>
                  <a:lnTo>
                    <a:pt x="44540" y="855733"/>
                  </a:lnTo>
                  <a:lnTo>
                    <a:pt x="63305" y="897995"/>
                  </a:lnTo>
                  <a:lnTo>
                    <a:pt x="85033" y="938530"/>
                  </a:lnTo>
                  <a:lnTo>
                    <a:pt x="109584" y="977197"/>
                  </a:lnTo>
                  <a:lnTo>
                    <a:pt x="136820" y="1013862"/>
                  </a:lnTo>
                  <a:lnTo>
                    <a:pt x="166601" y="1048384"/>
                  </a:lnTo>
                  <a:lnTo>
                    <a:pt x="198790" y="1080627"/>
                  </a:lnTo>
                  <a:lnTo>
                    <a:pt x="233247" y="1110453"/>
                  </a:lnTo>
                  <a:lnTo>
                    <a:pt x="269834" y="1137725"/>
                  </a:lnTo>
                  <a:lnTo>
                    <a:pt x="308412" y="1162304"/>
                  </a:lnTo>
                  <a:lnTo>
                    <a:pt x="348842" y="1184052"/>
                  </a:lnTo>
                  <a:lnTo>
                    <a:pt x="390986" y="1202832"/>
                  </a:lnTo>
                  <a:lnTo>
                    <a:pt x="434705" y="1218507"/>
                  </a:lnTo>
                  <a:lnTo>
                    <a:pt x="479860" y="1230938"/>
                  </a:lnTo>
                  <a:lnTo>
                    <a:pt x="526312" y="1239988"/>
                  </a:lnTo>
                  <a:lnTo>
                    <a:pt x="573923" y="1245519"/>
                  </a:lnTo>
                  <a:lnTo>
                    <a:pt x="622554" y="1247394"/>
                  </a:lnTo>
                  <a:lnTo>
                    <a:pt x="671288" y="1245519"/>
                  </a:lnTo>
                  <a:lnTo>
                    <a:pt x="718993" y="1239988"/>
                  </a:lnTo>
                  <a:lnTo>
                    <a:pt x="765530" y="1230938"/>
                  </a:lnTo>
                  <a:lnTo>
                    <a:pt x="810760" y="1218507"/>
                  </a:lnTo>
                  <a:lnTo>
                    <a:pt x="854546" y="1202832"/>
                  </a:lnTo>
                  <a:lnTo>
                    <a:pt x="896749" y="1184052"/>
                  </a:lnTo>
                  <a:lnTo>
                    <a:pt x="937231" y="1162304"/>
                  </a:lnTo>
                  <a:lnTo>
                    <a:pt x="975854" y="1137725"/>
                  </a:lnTo>
                  <a:lnTo>
                    <a:pt x="1012480" y="1110453"/>
                  </a:lnTo>
                  <a:lnTo>
                    <a:pt x="1046970" y="1080627"/>
                  </a:lnTo>
                  <a:lnTo>
                    <a:pt x="1079186" y="1048384"/>
                  </a:lnTo>
                  <a:lnTo>
                    <a:pt x="1108989" y="1013862"/>
                  </a:lnTo>
                  <a:lnTo>
                    <a:pt x="1136243" y="977197"/>
                  </a:lnTo>
                  <a:lnTo>
                    <a:pt x="1160808" y="938530"/>
                  </a:lnTo>
                  <a:lnTo>
                    <a:pt x="1182546" y="897995"/>
                  </a:lnTo>
                  <a:lnTo>
                    <a:pt x="1201319" y="855733"/>
                  </a:lnTo>
                  <a:lnTo>
                    <a:pt x="1216988" y="811880"/>
                  </a:lnTo>
                  <a:lnTo>
                    <a:pt x="1229417" y="766574"/>
                  </a:lnTo>
                  <a:lnTo>
                    <a:pt x="1238465" y="719953"/>
                  </a:lnTo>
                  <a:lnTo>
                    <a:pt x="1243995" y="672154"/>
                  </a:lnTo>
                  <a:lnTo>
                    <a:pt x="1245870" y="623316"/>
                  </a:lnTo>
                  <a:lnTo>
                    <a:pt x="1243995" y="574581"/>
                  </a:lnTo>
                  <a:lnTo>
                    <a:pt x="1238465" y="526876"/>
                  </a:lnTo>
                  <a:lnTo>
                    <a:pt x="1229417" y="480339"/>
                  </a:lnTo>
                  <a:lnTo>
                    <a:pt x="1216988" y="435109"/>
                  </a:lnTo>
                  <a:lnTo>
                    <a:pt x="1201319" y="391323"/>
                  </a:lnTo>
                  <a:lnTo>
                    <a:pt x="1182546" y="349120"/>
                  </a:lnTo>
                  <a:lnTo>
                    <a:pt x="1160808" y="308638"/>
                  </a:lnTo>
                  <a:lnTo>
                    <a:pt x="1136243" y="270015"/>
                  </a:lnTo>
                  <a:lnTo>
                    <a:pt x="1108989" y="233389"/>
                  </a:lnTo>
                  <a:lnTo>
                    <a:pt x="1079186" y="198899"/>
                  </a:lnTo>
                  <a:lnTo>
                    <a:pt x="1046970" y="166683"/>
                  </a:lnTo>
                  <a:lnTo>
                    <a:pt x="1012480" y="136880"/>
                  </a:lnTo>
                  <a:lnTo>
                    <a:pt x="975854" y="109626"/>
                  </a:lnTo>
                  <a:lnTo>
                    <a:pt x="937231" y="85061"/>
                  </a:lnTo>
                  <a:lnTo>
                    <a:pt x="896749" y="63323"/>
                  </a:lnTo>
                  <a:lnTo>
                    <a:pt x="854546" y="44550"/>
                  </a:lnTo>
                  <a:lnTo>
                    <a:pt x="810760" y="28881"/>
                  </a:lnTo>
                  <a:lnTo>
                    <a:pt x="765530" y="16452"/>
                  </a:lnTo>
                  <a:lnTo>
                    <a:pt x="718993" y="7404"/>
                  </a:lnTo>
                  <a:lnTo>
                    <a:pt x="671288" y="1874"/>
                  </a:lnTo>
                  <a:lnTo>
                    <a:pt x="622554" y="0"/>
                  </a:lnTo>
                  <a:close/>
                </a:path>
              </a:pathLst>
            </a:custGeom>
            <a:ln w="130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985004" y="1392173"/>
              <a:ext cx="1226185" cy="280035"/>
            </a:xfrm>
            <a:custGeom>
              <a:avLst/>
              <a:gdLst/>
              <a:ahLst/>
              <a:cxnLst/>
              <a:rect l="l" t="t" r="r" b="b"/>
              <a:pathLst>
                <a:path w="1226185" h="280035">
                  <a:moveTo>
                    <a:pt x="1226045" y="255663"/>
                  </a:moveTo>
                  <a:lnTo>
                    <a:pt x="1216723" y="253746"/>
                  </a:lnTo>
                  <a:lnTo>
                    <a:pt x="1138428" y="237744"/>
                  </a:lnTo>
                  <a:lnTo>
                    <a:pt x="1169860" y="253746"/>
                  </a:lnTo>
                  <a:lnTo>
                    <a:pt x="907351" y="253746"/>
                  </a:lnTo>
                  <a:lnTo>
                    <a:pt x="829056" y="237744"/>
                  </a:lnTo>
                  <a:lnTo>
                    <a:pt x="860488" y="253746"/>
                  </a:lnTo>
                  <a:lnTo>
                    <a:pt x="62915" y="253746"/>
                  </a:lnTo>
                  <a:lnTo>
                    <a:pt x="864349" y="25082"/>
                  </a:lnTo>
                  <a:lnTo>
                    <a:pt x="838962" y="48768"/>
                  </a:lnTo>
                  <a:lnTo>
                    <a:pt x="912774" y="10668"/>
                  </a:lnTo>
                  <a:lnTo>
                    <a:pt x="933450" y="0"/>
                  </a:lnTo>
                  <a:lnTo>
                    <a:pt x="827532" y="8382"/>
                  </a:lnTo>
                  <a:lnTo>
                    <a:pt x="862558" y="14808"/>
                  </a:lnTo>
                  <a:lnTo>
                    <a:pt x="26670" y="253314"/>
                  </a:lnTo>
                  <a:lnTo>
                    <a:pt x="26670" y="73355"/>
                  </a:lnTo>
                  <a:lnTo>
                    <a:pt x="41910" y="104394"/>
                  </a:lnTo>
                  <a:lnTo>
                    <a:pt x="32588" y="57150"/>
                  </a:lnTo>
                  <a:lnTo>
                    <a:pt x="21336" y="0"/>
                  </a:lnTo>
                  <a:lnTo>
                    <a:pt x="0" y="104394"/>
                  </a:lnTo>
                  <a:lnTo>
                    <a:pt x="16002" y="72961"/>
                  </a:lnTo>
                  <a:lnTo>
                    <a:pt x="16002" y="256032"/>
                  </a:lnTo>
                  <a:lnTo>
                    <a:pt x="16002" y="257556"/>
                  </a:lnTo>
                  <a:lnTo>
                    <a:pt x="15240" y="259080"/>
                  </a:lnTo>
                  <a:lnTo>
                    <a:pt x="16002" y="262128"/>
                  </a:lnTo>
                  <a:lnTo>
                    <a:pt x="16002" y="263652"/>
                  </a:lnTo>
                  <a:lnTo>
                    <a:pt x="16764" y="264414"/>
                  </a:lnTo>
                  <a:lnTo>
                    <a:pt x="18288" y="265938"/>
                  </a:lnTo>
                  <a:lnTo>
                    <a:pt x="19812" y="265938"/>
                  </a:lnTo>
                  <a:lnTo>
                    <a:pt x="24384" y="265938"/>
                  </a:lnTo>
                  <a:lnTo>
                    <a:pt x="25908" y="264414"/>
                  </a:lnTo>
                  <a:lnTo>
                    <a:pt x="59436" y="264414"/>
                  </a:lnTo>
                  <a:lnTo>
                    <a:pt x="860094" y="264414"/>
                  </a:lnTo>
                  <a:lnTo>
                    <a:pt x="829056" y="279654"/>
                  </a:lnTo>
                  <a:lnTo>
                    <a:pt x="906373" y="264414"/>
                  </a:lnTo>
                  <a:lnTo>
                    <a:pt x="1169466" y="264414"/>
                  </a:lnTo>
                  <a:lnTo>
                    <a:pt x="1138428" y="279654"/>
                  </a:lnTo>
                  <a:lnTo>
                    <a:pt x="1215745" y="264414"/>
                  </a:lnTo>
                  <a:lnTo>
                    <a:pt x="1226045" y="262394"/>
                  </a:lnTo>
                  <a:lnTo>
                    <a:pt x="1226045" y="2556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006340" y="1392173"/>
              <a:ext cx="912494" cy="0"/>
            </a:xfrm>
            <a:custGeom>
              <a:avLst/>
              <a:gdLst/>
              <a:ahLst/>
              <a:cxnLst/>
              <a:rect l="l" t="t" r="r" b="b"/>
              <a:pathLst>
                <a:path w="912495">
                  <a:moveTo>
                    <a:pt x="0" y="0"/>
                  </a:moveTo>
                  <a:lnTo>
                    <a:pt x="912114" y="0"/>
                  </a:lnTo>
                </a:path>
              </a:pathLst>
            </a:custGeom>
            <a:ln w="782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985766" y="163144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20574" y="0"/>
                  </a:moveTo>
                  <a:lnTo>
                    <a:pt x="12537" y="1607"/>
                  </a:lnTo>
                  <a:lnTo>
                    <a:pt x="6000" y="6000"/>
                  </a:lnTo>
                  <a:lnTo>
                    <a:pt x="1607" y="12537"/>
                  </a:lnTo>
                  <a:lnTo>
                    <a:pt x="0" y="20574"/>
                  </a:lnTo>
                  <a:lnTo>
                    <a:pt x="1607" y="28610"/>
                  </a:lnTo>
                  <a:lnTo>
                    <a:pt x="6000" y="35147"/>
                  </a:lnTo>
                  <a:lnTo>
                    <a:pt x="12537" y="39540"/>
                  </a:lnTo>
                  <a:lnTo>
                    <a:pt x="20574" y="41148"/>
                  </a:lnTo>
                  <a:lnTo>
                    <a:pt x="28610" y="39540"/>
                  </a:lnTo>
                  <a:lnTo>
                    <a:pt x="35147" y="35147"/>
                  </a:lnTo>
                  <a:lnTo>
                    <a:pt x="39540" y="28610"/>
                  </a:lnTo>
                  <a:lnTo>
                    <a:pt x="41148" y="20574"/>
                  </a:lnTo>
                  <a:lnTo>
                    <a:pt x="39540" y="12537"/>
                  </a:lnTo>
                  <a:lnTo>
                    <a:pt x="35147" y="6000"/>
                  </a:lnTo>
                  <a:lnTo>
                    <a:pt x="28610" y="1607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985766" y="163144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20574" y="0"/>
                  </a:moveTo>
                  <a:lnTo>
                    <a:pt x="12537" y="1607"/>
                  </a:lnTo>
                  <a:lnTo>
                    <a:pt x="6000" y="6000"/>
                  </a:lnTo>
                  <a:lnTo>
                    <a:pt x="1607" y="12537"/>
                  </a:lnTo>
                  <a:lnTo>
                    <a:pt x="0" y="20574"/>
                  </a:lnTo>
                  <a:lnTo>
                    <a:pt x="1607" y="28610"/>
                  </a:lnTo>
                  <a:lnTo>
                    <a:pt x="6000" y="35147"/>
                  </a:lnTo>
                  <a:lnTo>
                    <a:pt x="12537" y="39540"/>
                  </a:lnTo>
                  <a:lnTo>
                    <a:pt x="20574" y="41148"/>
                  </a:lnTo>
                  <a:lnTo>
                    <a:pt x="28610" y="39540"/>
                  </a:lnTo>
                  <a:lnTo>
                    <a:pt x="35147" y="35147"/>
                  </a:lnTo>
                  <a:lnTo>
                    <a:pt x="39540" y="28610"/>
                  </a:lnTo>
                  <a:lnTo>
                    <a:pt x="41148" y="20574"/>
                  </a:lnTo>
                  <a:lnTo>
                    <a:pt x="39540" y="12537"/>
                  </a:lnTo>
                  <a:lnTo>
                    <a:pt x="35147" y="6000"/>
                  </a:lnTo>
                  <a:lnTo>
                    <a:pt x="28610" y="1607"/>
                  </a:lnTo>
                  <a:lnTo>
                    <a:pt x="20574" y="0"/>
                  </a:lnTo>
                  <a:close/>
                </a:path>
              </a:pathLst>
            </a:custGeom>
            <a:ln w="7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565142" y="1160525"/>
              <a:ext cx="866775" cy="996315"/>
            </a:xfrm>
            <a:custGeom>
              <a:avLst/>
              <a:gdLst/>
              <a:ahLst/>
              <a:cxnLst/>
              <a:rect l="l" t="t" r="r" b="b"/>
              <a:pathLst>
                <a:path w="866775" h="996314">
                  <a:moveTo>
                    <a:pt x="0" y="995934"/>
                  </a:moveTo>
                  <a:lnTo>
                    <a:pt x="866394" y="0"/>
                  </a:lnTo>
                </a:path>
              </a:pathLst>
            </a:custGeom>
            <a:ln w="782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6082538" y="1632442"/>
            <a:ext cx="1079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" dirty="0">
                <a:latin typeface="Times New Roman"/>
                <a:cs typeface="Times New Roman"/>
              </a:rPr>
              <a:t>Н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5189220" y="1442465"/>
            <a:ext cx="617220" cy="214629"/>
            <a:chOff x="5189220" y="1442465"/>
            <a:chExt cx="617220" cy="214629"/>
          </a:xfrm>
        </p:grpSpPr>
        <p:pic>
          <p:nvPicPr>
            <p:cNvPr id="30" name="object 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189220" y="1442465"/>
              <a:ext cx="85344" cy="207264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21096" y="1449323"/>
              <a:ext cx="85344" cy="207264"/>
            </a:xfrm>
            <a:prstGeom prst="rect">
              <a:avLst/>
            </a:prstGeom>
          </p:spPr>
        </p:pic>
      </p:grpSp>
      <p:sp>
        <p:nvSpPr>
          <p:cNvPr id="32" name="object 32"/>
          <p:cNvSpPr txBox="1"/>
          <p:nvPr/>
        </p:nvSpPr>
        <p:spPr>
          <a:xfrm>
            <a:off x="5788405" y="1422143"/>
            <a:ext cx="946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" dirty="0">
                <a:latin typeface="Symbol"/>
                <a:cs typeface="Symbol"/>
              </a:rPr>
              <a:t></a:t>
            </a:r>
            <a:endParaRPr sz="90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470910" y="2089659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395222" y="1015249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053597" y="1390901"/>
            <a:ext cx="485775" cy="4286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algn="ctr">
              <a:lnSpc>
                <a:spcPct val="100000"/>
              </a:lnSpc>
              <a:spcBef>
                <a:spcPts val="100"/>
              </a:spcBef>
            </a:pPr>
            <a:r>
              <a:rPr sz="900" spc="-5" dirty="0">
                <a:latin typeface="Symbol"/>
                <a:cs typeface="Symbol"/>
              </a:rPr>
              <a:t></a:t>
            </a:r>
            <a:endParaRPr sz="900">
              <a:latin typeface="Symbol"/>
              <a:cs typeface="Symbo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00">
              <a:latin typeface="Symbol"/>
              <a:cs typeface="Symbol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900" i="1" spc="-5" dirty="0">
                <a:latin typeface="Times New Roman"/>
                <a:cs typeface="Times New Roman"/>
              </a:rPr>
              <a:t>I</a:t>
            </a:r>
            <a:r>
              <a:rPr sz="825" spc="-7" baseline="-10101" dirty="0">
                <a:latin typeface="Times New Roman"/>
                <a:cs typeface="Times New Roman"/>
              </a:rPr>
              <a:t>II</a:t>
            </a:r>
            <a:r>
              <a:rPr sz="900" spc="-5" dirty="0">
                <a:latin typeface="Times New Roman"/>
                <a:cs typeface="Times New Roman"/>
              </a:rPr>
              <a:t>=</a:t>
            </a:r>
            <a:r>
              <a:rPr sz="900" i="1" spc="-5" dirty="0">
                <a:latin typeface="Times New Roman"/>
                <a:cs typeface="Times New Roman"/>
              </a:rPr>
              <a:t>I</a:t>
            </a:r>
            <a:r>
              <a:rPr sz="900" spc="-5" dirty="0">
                <a:latin typeface="Times New Roman"/>
                <a:cs typeface="Times New Roman"/>
              </a:rPr>
              <a:t>cos</a:t>
            </a:r>
            <a:r>
              <a:rPr sz="900" spc="-5" dirty="0">
                <a:latin typeface="Symbol"/>
                <a:cs typeface="Symbol"/>
              </a:rPr>
              <a:t></a:t>
            </a:r>
            <a:endParaRPr sz="90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851662" y="1454909"/>
            <a:ext cx="13779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900" i="1" spc="-5" dirty="0">
                <a:latin typeface="Times New Roman"/>
                <a:cs typeface="Times New Roman"/>
              </a:rPr>
              <a:t>I</a:t>
            </a:r>
            <a:r>
              <a:rPr sz="825" spc="-7" baseline="-10101" dirty="0">
                <a:latin typeface="Times New Roman"/>
                <a:cs typeface="Times New Roman"/>
              </a:rPr>
              <a:t>I</a:t>
            </a:r>
            <a:endParaRPr sz="825" baseline="-10101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850128" y="1224023"/>
            <a:ext cx="6350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" dirty="0">
                <a:latin typeface="Times New Roman"/>
                <a:cs typeface="Times New Roman"/>
              </a:rPr>
              <a:t>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457700" y="1183385"/>
            <a:ext cx="189865" cy="226060"/>
          </a:xfrm>
          <a:custGeom>
            <a:avLst/>
            <a:gdLst/>
            <a:ahLst/>
            <a:cxnLst/>
            <a:rect l="l" t="t" r="r" b="b"/>
            <a:pathLst>
              <a:path w="189864" h="226059">
                <a:moveTo>
                  <a:pt x="189738" y="225552"/>
                </a:moveTo>
                <a:lnTo>
                  <a:pt x="0" y="0"/>
                </a:lnTo>
              </a:path>
            </a:pathLst>
          </a:custGeom>
          <a:ln w="78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4380991" y="1050287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4094626" y="2635756"/>
            <a:ext cx="2160905" cy="1531620"/>
            <a:chOff x="4094626" y="2635756"/>
            <a:chExt cx="2160905" cy="1531620"/>
          </a:xfrm>
        </p:grpSpPr>
        <p:sp>
          <p:nvSpPr>
            <p:cNvPr id="41" name="object 41"/>
            <p:cNvSpPr/>
            <p:nvPr/>
          </p:nvSpPr>
          <p:spPr>
            <a:xfrm>
              <a:off x="5169408" y="2713481"/>
              <a:ext cx="0" cy="1377315"/>
            </a:xfrm>
            <a:custGeom>
              <a:avLst/>
              <a:gdLst/>
              <a:ahLst/>
              <a:cxnLst/>
              <a:rect l="l" t="t" r="r" b="b"/>
              <a:pathLst>
                <a:path h="1377314">
                  <a:moveTo>
                    <a:pt x="0" y="1376934"/>
                  </a:moveTo>
                  <a:lnTo>
                    <a:pt x="0" y="0"/>
                  </a:lnTo>
                </a:path>
              </a:pathLst>
            </a:custGeom>
            <a:ln w="166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40452" y="2977895"/>
              <a:ext cx="59055" cy="927735"/>
            </a:xfrm>
            <a:custGeom>
              <a:avLst/>
              <a:gdLst/>
              <a:ahLst/>
              <a:cxnLst/>
              <a:rect l="l" t="t" r="r" b="b"/>
              <a:pathLst>
                <a:path w="59054" h="927735">
                  <a:moveTo>
                    <a:pt x="28956" y="0"/>
                  </a:moveTo>
                  <a:lnTo>
                    <a:pt x="17680" y="2393"/>
                  </a:lnTo>
                  <a:lnTo>
                    <a:pt x="8477" y="8858"/>
                  </a:lnTo>
                  <a:lnTo>
                    <a:pt x="2274" y="18323"/>
                  </a:lnTo>
                  <a:lnTo>
                    <a:pt x="0" y="29718"/>
                  </a:lnTo>
                  <a:lnTo>
                    <a:pt x="0" y="898398"/>
                  </a:lnTo>
                  <a:lnTo>
                    <a:pt x="2274" y="909673"/>
                  </a:lnTo>
                  <a:lnTo>
                    <a:pt x="8477" y="918876"/>
                  </a:lnTo>
                  <a:lnTo>
                    <a:pt x="17680" y="925079"/>
                  </a:lnTo>
                  <a:lnTo>
                    <a:pt x="28956" y="927354"/>
                  </a:lnTo>
                  <a:lnTo>
                    <a:pt x="40350" y="925079"/>
                  </a:lnTo>
                  <a:lnTo>
                    <a:pt x="49815" y="918876"/>
                  </a:lnTo>
                  <a:lnTo>
                    <a:pt x="56280" y="909673"/>
                  </a:lnTo>
                  <a:lnTo>
                    <a:pt x="58674" y="898398"/>
                  </a:lnTo>
                  <a:lnTo>
                    <a:pt x="58674" y="29718"/>
                  </a:lnTo>
                  <a:lnTo>
                    <a:pt x="56280" y="18323"/>
                  </a:lnTo>
                  <a:lnTo>
                    <a:pt x="49815" y="8858"/>
                  </a:lnTo>
                  <a:lnTo>
                    <a:pt x="40350" y="2393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40452" y="2977895"/>
              <a:ext cx="59055" cy="927735"/>
            </a:xfrm>
            <a:custGeom>
              <a:avLst/>
              <a:gdLst/>
              <a:ahLst/>
              <a:cxnLst/>
              <a:rect l="l" t="t" r="r" b="b"/>
              <a:pathLst>
                <a:path w="59054" h="927735">
                  <a:moveTo>
                    <a:pt x="28956" y="0"/>
                  </a:moveTo>
                  <a:lnTo>
                    <a:pt x="17680" y="2393"/>
                  </a:lnTo>
                  <a:lnTo>
                    <a:pt x="8477" y="8858"/>
                  </a:lnTo>
                  <a:lnTo>
                    <a:pt x="2274" y="18323"/>
                  </a:lnTo>
                  <a:lnTo>
                    <a:pt x="0" y="29718"/>
                  </a:lnTo>
                  <a:lnTo>
                    <a:pt x="0" y="898398"/>
                  </a:lnTo>
                  <a:lnTo>
                    <a:pt x="2274" y="909673"/>
                  </a:lnTo>
                  <a:lnTo>
                    <a:pt x="8477" y="918876"/>
                  </a:lnTo>
                  <a:lnTo>
                    <a:pt x="17680" y="925079"/>
                  </a:lnTo>
                  <a:lnTo>
                    <a:pt x="28956" y="927354"/>
                  </a:lnTo>
                  <a:lnTo>
                    <a:pt x="40350" y="925079"/>
                  </a:lnTo>
                  <a:lnTo>
                    <a:pt x="49815" y="918876"/>
                  </a:lnTo>
                  <a:lnTo>
                    <a:pt x="56280" y="909673"/>
                  </a:lnTo>
                  <a:lnTo>
                    <a:pt x="58674" y="898398"/>
                  </a:lnTo>
                  <a:lnTo>
                    <a:pt x="58674" y="29718"/>
                  </a:lnTo>
                  <a:lnTo>
                    <a:pt x="56280" y="18323"/>
                  </a:lnTo>
                  <a:lnTo>
                    <a:pt x="49815" y="8858"/>
                  </a:lnTo>
                  <a:lnTo>
                    <a:pt x="40350" y="2393"/>
                  </a:lnTo>
                  <a:lnTo>
                    <a:pt x="28956" y="0"/>
                  </a:lnTo>
                  <a:close/>
                </a:path>
              </a:pathLst>
            </a:custGeom>
            <a:ln w="83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64652" y="3605421"/>
              <a:ext cx="206463" cy="207225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093608" y="3078118"/>
              <a:ext cx="150837" cy="150837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097780" y="4114038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50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097780" y="4138425"/>
              <a:ext cx="142492" cy="28952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5097781" y="4090416"/>
              <a:ext cx="142875" cy="48260"/>
            </a:xfrm>
            <a:custGeom>
              <a:avLst/>
              <a:gdLst/>
              <a:ahLst/>
              <a:cxnLst/>
              <a:rect l="l" t="t" r="r" b="b"/>
              <a:pathLst>
                <a:path w="142875" h="48260">
                  <a:moveTo>
                    <a:pt x="142492" y="0"/>
                  </a:moveTo>
                  <a:lnTo>
                    <a:pt x="0" y="0"/>
                  </a:lnTo>
                  <a:lnTo>
                    <a:pt x="0" y="48007"/>
                  </a:lnTo>
                  <a:lnTo>
                    <a:pt x="142492" y="48007"/>
                  </a:lnTo>
                  <a:lnTo>
                    <a:pt x="142492" y="0"/>
                  </a:lnTo>
                  <a:close/>
                </a:path>
              </a:pathLst>
            </a:custGeom>
            <a:ln w="50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097780" y="2689097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50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097780" y="2635756"/>
              <a:ext cx="142492" cy="28957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5097781" y="2664712"/>
              <a:ext cx="142875" cy="48260"/>
            </a:xfrm>
            <a:custGeom>
              <a:avLst/>
              <a:gdLst/>
              <a:ahLst/>
              <a:cxnLst/>
              <a:rect l="l" t="t" r="r" b="b"/>
              <a:pathLst>
                <a:path w="142875" h="48260">
                  <a:moveTo>
                    <a:pt x="142492" y="48007"/>
                  </a:moveTo>
                  <a:lnTo>
                    <a:pt x="0" y="48007"/>
                  </a:lnTo>
                  <a:lnTo>
                    <a:pt x="0" y="0"/>
                  </a:lnTo>
                  <a:lnTo>
                    <a:pt x="142492" y="0"/>
                  </a:lnTo>
                  <a:lnTo>
                    <a:pt x="142492" y="48007"/>
                  </a:lnTo>
                  <a:close/>
                </a:path>
              </a:pathLst>
            </a:custGeom>
            <a:ln w="50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94626" y="3137153"/>
              <a:ext cx="2160632" cy="372218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89754" y="3329177"/>
              <a:ext cx="134112" cy="784860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4889754" y="3329177"/>
              <a:ext cx="134620" cy="784860"/>
            </a:xfrm>
            <a:custGeom>
              <a:avLst/>
              <a:gdLst/>
              <a:ahLst/>
              <a:cxnLst/>
              <a:rect l="l" t="t" r="r" b="b"/>
              <a:pathLst>
                <a:path w="134620" h="784860">
                  <a:moveTo>
                    <a:pt x="0" y="0"/>
                  </a:moveTo>
                  <a:lnTo>
                    <a:pt x="134112" y="176022"/>
                  </a:lnTo>
                  <a:lnTo>
                    <a:pt x="134112" y="615696"/>
                  </a:lnTo>
                  <a:lnTo>
                    <a:pt x="0" y="784860"/>
                  </a:lnTo>
                </a:path>
              </a:pathLst>
            </a:custGeom>
            <a:ln w="11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08041" y="3678936"/>
              <a:ext cx="95250" cy="129539"/>
            </a:xfrm>
            <a:custGeom>
              <a:avLst/>
              <a:gdLst/>
              <a:ahLst/>
              <a:cxnLst/>
              <a:rect l="l" t="t" r="r" b="b"/>
              <a:pathLst>
                <a:path w="95250" h="129539">
                  <a:moveTo>
                    <a:pt x="95250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95250" y="129540"/>
                  </a:lnTo>
                  <a:lnTo>
                    <a:pt x="952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4905247" y="3660520"/>
            <a:ext cx="102870" cy="1543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b="1" i="1" spc="-10" dirty="0">
                <a:latin typeface="Times New Roman"/>
                <a:cs typeface="Times New Roman"/>
              </a:rPr>
              <a:t>N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5308917" y="3323145"/>
            <a:ext cx="147320" cy="796925"/>
            <a:chOff x="5308917" y="3323145"/>
            <a:chExt cx="147320" cy="796925"/>
          </a:xfrm>
        </p:grpSpPr>
        <p:pic>
          <p:nvPicPr>
            <p:cNvPr id="58" name="object 5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314949" y="3329177"/>
              <a:ext cx="134874" cy="784860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5314949" y="3329177"/>
              <a:ext cx="135255" cy="784860"/>
            </a:xfrm>
            <a:custGeom>
              <a:avLst/>
              <a:gdLst/>
              <a:ahLst/>
              <a:cxnLst/>
              <a:rect l="l" t="t" r="r" b="b"/>
              <a:pathLst>
                <a:path w="135254" h="784860">
                  <a:moveTo>
                    <a:pt x="134874" y="0"/>
                  </a:moveTo>
                  <a:lnTo>
                    <a:pt x="0" y="176022"/>
                  </a:lnTo>
                  <a:lnTo>
                    <a:pt x="0" y="615696"/>
                  </a:lnTo>
                  <a:lnTo>
                    <a:pt x="134874" y="784860"/>
                  </a:lnTo>
                </a:path>
              </a:pathLst>
            </a:custGeom>
            <a:ln w="11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333999" y="3678935"/>
              <a:ext cx="94615" cy="129539"/>
            </a:xfrm>
            <a:custGeom>
              <a:avLst/>
              <a:gdLst/>
              <a:ahLst/>
              <a:cxnLst/>
              <a:rect l="l" t="t" r="r" b="b"/>
              <a:pathLst>
                <a:path w="94614" h="129539">
                  <a:moveTo>
                    <a:pt x="94485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94485" y="129540"/>
                  </a:lnTo>
                  <a:lnTo>
                    <a:pt x="944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" name="object 61"/>
          <p:cNvSpPr txBox="1"/>
          <p:nvPr/>
        </p:nvSpPr>
        <p:spPr>
          <a:xfrm>
            <a:off x="5338064" y="3660520"/>
            <a:ext cx="85090" cy="1543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b="1" i="1" spc="-5" dirty="0"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4224273" y="3169284"/>
            <a:ext cx="2220595" cy="699770"/>
            <a:chOff x="4224273" y="3169284"/>
            <a:chExt cx="2220595" cy="699770"/>
          </a:xfrm>
        </p:grpSpPr>
        <p:sp>
          <p:nvSpPr>
            <p:cNvPr id="63" name="object 63"/>
            <p:cNvSpPr/>
            <p:nvPr/>
          </p:nvSpPr>
          <p:spPr>
            <a:xfrm>
              <a:off x="5718809" y="3173729"/>
              <a:ext cx="721995" cy="690880"/>
            </a:xfrm>
            <a:custGeom>
              <a:avLst/>
              <a:gdLst/>
              <a:ahLst/>
              <a:cxnLst/>
              <a:rect l="l" t="t" r="r" b="b"/>
              <a:pathLst>
                <a:path w="721995" h="690879">
                  <a:moveTo>
                    <a:pt x="0" y="505206"/>
                  </a:moveTo>
                  <a:lnTo>
                    <a:pt x="47738" y="490827"/>
                  </a:lnTo>
                  <a:lnTo>
                    <a:pt x="95440" y="475904"/>
                  </a:lnTo>
                  <a:lnTo>
                    <a:pt x="143000" y="459892"/>
                  </a:lnTo>
                  <a:lnTo>
                    <a:pt x="190309" y="442245"/>
                  </a:lnTo>
                  <a:lnTo>
                    <a:pt x="237261" y="422420"/>
                  </a:lnTo>
                  <a:lnTo>
                    <a:pt x="283749" y="399871"/>
                  </a:lnTo>
                  <a:lnTo>
                    <a:pt x="329666" y="374054"/>
                  </a:lnTo>
                  <a:lnTo>
                    <a:pt x="374904" y="344424"/>
                  </a:lnTo>
                  <a:lnTo>
                    <a:pt x="410801" y="317909"/>
                  </a:lnTo>
                  <a:lnTo>
                    <a:pt x="446288" y="288852"/>
                  </a:lnTo>
                  <a:lnTo>
                    <a:pt x="481408" y="257546"/>
                  </a:lnTo>
                  <a:lnTo>
                    <a:pt x="516209" y="224284"/>
                  </a:lnTo>
                  <a:lnTo>
                    <a:pt x="550735" y="189357"/>
                  </a:lnTo>
                  <a:lnTo>
                    <a:pt x="585033" y="153058"/>
                  </a:lnTo>
                  <a:lnTo>
                    <a:pt x="619147" y="115680"/>
                  </a:lnTo>
                  <a:lnTo>
                    <a:pt x="653125" y="77516"/>
                  </a:lnTo>
                  <a:lnTo>
                    <a:pt x="687011" y="38858"/>
                  </a:lnTo>
                  <a:lnTo>
                    <a:pt x="720852" y="0"/>
                  </a:lnTo>
                </a:path>
                <a:path w="721995" h="690879">
                  <a:moveTo>
                    <a:pt x="0" y="690372"/>
                  </a:moveTo>
                  <a:lnTo>
                    <a:pt x="47952" y="674319"/>
                  </a:lnTo>
                  <a:lnTo>
                    <a:pt x="95583" y="658106"/>
                  </a:lnTo>
                  <a:lnTo>
                    <a:pt x="142571" y="641642"/>
                  </a:lnTo>
                  <a:lnTo>
                    <a:pt x="188595" y="624840"/>
                  </a:lnTo>
                  <a:lnTo>
                    <a:pt x="233332" y="607608"/>
                  </a:lnTo>
                  <a:lnTo>
                    <a:pt x="276463" y="589859"/>
                  </a:lnTo>
                  <a:lnTo>
                    <a:pt x="317664" y="571502"/>
                  </a:lnTo>
                  <a:lnTo>
                    <a:pt x="356616" y="552450"/>
                  </a:lnTo>
                  <a:lnTo>
                    <a:pt x="405973" y="525180"/>
                  </a:lnTo>
                  <a:lnTo>
                    <a:pt x="452515" y="496344"/>
                  </a:lnTo>
                  <a:lnTo>
                    <a:pt x="495966" y="466534"/>
                  </a:lnTo>
                  <a:lnTo>
                    <a:pt x="536052" y="436343"/>
                  </a:lnTo>
                  <a:lnTo>
                    <a:pt x="572498" y="406364"/>
                  </a:lnTo>
                  <a:lnTo>
                    <a:pt x="605028" y="377190"/>
                  </a:lnTo>
                  <a:lnTo>
                    <a:pt x="644985" y="335041"/>
                  </a:lnTo>
                  <a:lnTo>
                    <a:pt x="675513" y="293179"/>
                  </a:lnTo>
                  <a:lnTo>
                    <a:pt x="699754" y="251602"/>
                  </a:lnTo>
                  <a:lnTo>
                    <a:pt x="720852" y="210312"/>
                  </a:lnTo>
                </a:path>
                <a:path w="721995" h="690879">
                  <a:moveTo>
                    <a:pt x="0" y="690372"/>
                  </a:moveTo>
                  <a:lnTo>
                    <a:pt x="0" y="505206"/>
                  </a:lnTo>
                </a:path>
                <a:path w="721995" h="690879">
                  <a:moveTo>
                    <a:pt x="720852" y="213360"/>
                  </a:moveTo>
                  <a:lnTo>
                    <a:pt x="721614" y="0"/>
                  </a:lnTo>
                </a:path>
              </a:pathLst>
            </a:custGeom>
            <a:ln w="83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807201" y="3696245"/>
              <a:ext cx="34290" cy="80010"/>
            </a:xfrm>
            <a:custGeom>
              <a:avLst/>
              <a:gdLst/>
              <a:ahLst/>
              <a:cxnLst/>
              <a:rect l="l" t="t" r="r" b="b"/>
              <a:pathLst>
                <a:path w="34289" h="80010">
                  <a:moveTo>
                    <a:pt x="0" y="7620"/>
                  </a:moveTo>
                  <a:lnTo>
                    <a:pt x="0" y="79679"/>
                  </a:lnTo>
                </a:path>
                <a:path w="34289" h="80010">
                  <a:moveTo>
                    <a:pt x="34290" y="0"/>
                  </a:moveTo>
                  <a:lnTo>
                    <a:pt x="34290" y="71297"/>
                  </a:lnTo>
                </a:path>
              </a:pathLst>
            </a:custGeom>
            <a:ln w="80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878829" y="3655097"/>
              <a:ext cx="63500" cy="92710"/>
            </a:xfrm>
            <a:custGeom>
              <a:avLst/>
              <a:gdLst/>
              <a:ahLst/>
              <a:cxnLst/>
              <a:rect l="l" t="t" r="r" b="b"/>
              <a:pathLst>
                <a:path w="63500" h="92710">
                  <a:moveTo>
                    <a:pt x="0" y="21336"/>
                  </a:moveTo>
                  <a:lnTo>
                    <a:pt x="0" y="92633"/>
                  </a:lnTo>
                </a:path>
                <a:path w="63500" h="92710">
                  <a:moveTo>
                    <a:pt x="28956" y="12954"/>
                  </a:moveTo>
                  <a:lnTo>
                    <a:pt x="28956" y="85013"/>
                  </a:lnTo>
                </a:path>
                <a:path w="63500" h="92710">
                  <a:moveTo>
                    <a:pt x="63246" y="0"/>
                  </a:moveTo>
                  <a:lnTo>
                    <a:pt x="63246" y="71297"/>
                  </a:lnTo>
                </a:path>
              </a:pathLst>
            </a:custGeom>
            <a:ln w="80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973698" y="3626903"/>
              <a:ext cx="32384" cy="82550"/>
            </a:xfrm>
            <a:custGeom>
              <a:avLst/>
              <a:gdLst/>
              <a:ahLst/>
              <a:cxnLst/>
              <a:rect l="l" t="t" r="r" b="b"/>
              <a:pathLst>
                <a:path w="32385" h="82550">
                  <a:moveTo>
                    <a:pt x="0" y="10668"/>
                  </a:moveTo>
                  <a:lnTo>
                    <a:pt x="0" y="81965"/>
                  </a:lnTo>
                </a:path>
                <a:path w="32385" h="82550">
                  <a:moveTo>
                    <a:pt x="32004" y="0"/>
                  </a:moveTo>
                  <a:lnTo>
                    <a:pt x="32004" y="71297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037325" y="3588041"/>
              <a:ext cx="34290" cy="93980"/>
            </a:xfrm>
            <a:custGeom>
              <a:avLst/>
              <a:gdLst/>
              <a:ahLst/>
              <a:cxnLst/>
              <a:rect l="l" t="t" r="r" b="b"/>
              <a:pathLst>
                <a:path w="34289" h="93979">
                  <a:moveTo>
                    <a:pt x="0" y="21336"/>
                  </a:moveTo>
                  <a:lnTo>
                    <a:pt x="0" y="93395"/>
                  </a:lnTo>
                </a:path>
                <a:path w="34289" h="93979">
                  <a:moveTo>
                    <a:pt x="34290" y="0"/>
                  </a:moveTo>
                  <a:lnTo>
                    <a:pt x="34290" y="72059"/>
                  </a:lnTo>
                </a:path>
              </a:pathLst>
            </a:custGeom>
            <a:ln w="80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099047" y="3573017"/>
              <a:ext cx="3175" cy="67310"/>
            </a:xfrm>
            <a:custGeom>
              <a:avLst/>
              <a:gdLst/>
              <a:ahLst/>
              <a:cxnLst/>
              <a:rect l="l" t="t" r="r" b="b"/>
              <a:pathLst>
                <a:path w="3175" h="67310">
                  <a:moveTo>
                    <a:pt x="1524" y="-2501"/>
                  </a:moveTo>
                  <a:lnTo>
                    <a:pt x="1524" y="69557"/>
                  </a:lnTo>
                </a:path>
              </a:pathLst>
            </a:custGeom>
            <a:ln w="80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135242" y="3537749"/>
              <a:ext cx="29209" cy="85090"/>
            </a:xfrm>
            <a:custGeom>
              <a:avLst/>
              <a:gdLst/>
              <a:ahLst/>
              <a:cxnLst/>
              <a:rect l="l" t="t" r="r" b="b"/>
              <a:pathLst>
                <a:path w="29210" h="85089">
                  <a:moveTo>
                    <a:pt x="0" y="13716"/>
                  </a:moveTo>
                  <a:lnTo>
                    <a:pt x="0" y="85013"/>
                  </a:lnTo>
                </a:path>
                <a:path w="29210" h="85089">
                  <a:moveTo>
                    <a:pt x="28956" y="0"/>
                  </a:moveTo>
                  <a:lnTo>
                    <a:pt x="28956" y="72059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192011" y="3513581"/>
              <a:ext cx="2540" cy="66675"/>
            </a:xfrm>
            <a:custGeom>
              <a:avLst/>
              <a:gdLst/>
              <a:ahLst/>
              <a:cxnLst/>
              <a:rect l="l" t="t" r="r" b="b"/>
              <a:pathLst>
                <a:path w="2539" h="66675">
                  <a:moveTo>
                    <a:pt x="1143" y="-2501"/>
                  </a:moveTo>
                  <a:lnTo>
                    <a:pt x="1143" y="68795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224397" y="3412781"/>
              <a:ext cx="87630" cy="144145"/>
            </a:xfrm>
            <a:custGeom>
              <a:avLst/>
              <a:gdLst/>
              <a:ahLst/>
              <a:cxnLst/>
              <a:rect l="l" t="t" r="r" b="b"/>
              <a:pathLst>
                <a:path w="87629" h="144145">
                  <a:moveTo>
                    <a:pt x="0" y="71628"/>
                  </a:moveTo>
                  <a:lnTo>
                    <a:pt x="0" y="143687"/>
                  </a:lnTo>
                </a:path>
                <a:path w="87629" h="144145">
                  <a:moveTo>
                    <a:pt x="58674" y="23622"/>
                  </a:moveTo>
                  <a:lnTo>
                    <a:pt x="58674" y="94919"/>
                  </a:lnTo>
                </a:path>
                <a:path w="87629" h="144145">
                  <a:moveTo>
                    <a:pt x="87630" y="0"/>
                  </a:moveTo>
                  <a:lnTo>
                    <a:pt x="87630" y="71297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336791" y="3383279"/>
              <a:ext cx="3175" cy="66675"/>
            </a:xfrm>
            <a:custGeom>
              <a:avLst/>
              <a:gdLst/>
              <a:ahLst/>
              <a:cxnLst/>
              <a:rect l="l" t="t" r="r" b="b"/>
              <a:pathLst>
                <a:path w="3175" h="66675">
                  <a:moveTo>
                    <a:pt x="1524" y="-2501"/>
                  </a:moveTo>
                  <a:lnTo>
                    <a:pt x="1524" y="68795"/>
                  </a:lnTo>
                </a:path>
              </a:pathLst>
            </a:custGeom>
            <a:ln w="80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363461" y="3348227"/>
              <a:ext cx="2540" cy="67310"/>
            </a:xfrm>
            <a:custGeom>
              <a:avLst/>
              <a:gdLst/>
              <a:ahLst/>
              <a:cxnLst/>
              <a:rect l="l" t="t" r="r" b="b"/>
              <a:pathLst>
                <a:path w="2539" h="67310">
                  <a:moveTo>
                    <a:pt x="1143" y="-2501"/>
                  </a:moveTo>
                  <a:lnTo>
                    <a:pt x="1143" y="69557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387083" y="3316985"/>
              <a:ext cx="3175" cy="66675"/>
            </a:xfrm>
            <a:custGeom>
              <a:avLst/>
              <a:gdLst/>
              <a:ahLst/>
              <a:cxnLst/>
              <a:rect l="l" t="t" r="r" b="b"/>
              <a:pathLst>
                <a:path w="3175" h="66675">
                  <a:moveTo>
                    <a:pt x="1524" y="-2501"/>
                  </a:moveTo>
                  <a:lnTo>
                    <a:pt x="1524" y="68795"/>
                  </a:lnTo>
                </a:path>
              </a:pathLst>
            </a:custGeom>
            <a:ln w="80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408419" y="3281933"/>
              <a:ext cx="2540" cy="66675"/>
            </a:xfrm>
            <a:custGeom>
              <a:avLst/>
              <a:gdLst/>
              <a:ahLst/>
              <a:cxnLst/>
              <a:rect l="l" t="t" r="r" b="b"/>
              <a:pathLst>
                <a:path w="2539" h="66675">
                  <a:moveTo>
                    <a:pt x="1143" y="-2501"/>
                  </a:moveTo>
                  <a:lnTo>
                    <a:pt x="1143" y="68795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258305" y="3429761"/>
              <a:ext cx="2540" cy="124460"/>
            </a:xfrm>
            <a:custGeom>
              <a:avLst/>
              <a:gdLst/>
              <a:ahLst/>
              <a:cxnLst/>
              <a:rect l="l" t="t" r="r" b="b"/>
              <a:pathLst>
                <a:path w="2539" h="124460">
                  <a:moveTo>
                    <a:pt x="0" y="0"/>
                  </a:moveTo>
                  <a:lnTo>
                    <a:pt x="2286" y="124206"/>
                  </a:lnTo>
                </a:path>
              </a:pathLst>
            </a:custGeom>
            <a:ln w="100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226813" y="3224783"/>
              <a:ext cx="74295" cy="147320"/>
            </a:xfrm>
            <a:custGeom>
              <a:avLst/>
              <a:gdLst/>
              <a:ahLst/>
              <a:cxnLst/>
              <a:rect l="l" t="t" r="r" b="b"/>
              <a:pathLst>
                <a:path w="74295" h="147320">
                  <a:moveTo>
                    <a:pt x="0" y="147066"/>
                  </a:moveTo>
                  <a:lnTo>
                    <a:pt x="73914" y="0"/>
                  </a:lnTo>
                </a:path>
              </a:pathLst>
            </a:custGeom>
            <a:ln w="50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4279646" y="3092831"/>
            <a:ext cx="79375" cy="1543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5" dirty="0">
                <a:latin typeface="Times New Roman"/>
                <a:cs typeface="Times New Roman"/>
              </a:rPr>
              <a:t>6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131568" y="3627749"/>
            <a:ext cx="79375" cy="1543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5" dirty="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169408" y="3971544"/>
            <a:ext cx="71120" cy="62230"/>
          </a:xfrm>
          <a:custGeom>
            <a:avLst/>
            <a:gdLst/>
            <a:ahLst/>
            <a:cxnLst/>
            <a:rect l="l" t="t" r="r" b="b"/>
            <a:pathLst>
              <a:path w="71120" h="62229">
                <a:moveTo>
                  <a:pt x="70866" y="61722"/>
                </a:moveTo>
                <a:lnTo>
                  <a:pt x="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5256529" y="2986913"/>
            <a:ext cx="79375" cy="1543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5" dirty="0">
                <a:latin typeface="Times New Roman"/>
                <a:cs typeface="Times New Roman"/>
              </a:rPr>
              <a:t>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169408" y="3082289"/>
            <a:ext cx="97790" cy="29209"/>
          </a:xfrm>
          <a:custGeom>
            <a:avLst/>
            <a:gdLst/>
            <a:ahLst/>
            <a:cxnLst/>
            <a:rect l="l" t="t" r="r" b="b"/>
            <a:pathLst>
              <a:path w="97789" h="29210">
                <a:moveTo>
                  <a:pt x="97536" y="0"/>
                </a:moveTo>
                <a:lnTo>
                  <a:pt x="0" y="28956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5224526" y="2374640"/>
            <a:ext cx="90805" cy="49593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в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850" i="1" spc="-5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169408" y="2822447"/>
            <a:ext cx="55244" cy="68580"/>
          </a:xfrm>
          <a:custGeom>
            <a:avLst/>
            <a:gdLst/>
            <a:ahLst/>
            <a:cxnLst/>
            <a:rect l="l" t="t" r="r" b="b"/>
            <a:pathLst>
              <a:path w="55245" h="68580">
                <a:moveTo>
                  <a:pt x="54864" y="0"/>
                </a:moveTo>
                <a:lnTo>
                  <a:pt x="0" y="6858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5965190" y="3793870"/>
            <a:ext cx="79375" cy="1543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5" dirty="0">
                <a:latin typeface="Times New Roman"/>
                <a:cs typeface="Times New Roman"/>
              </a:rPr>
              <a:t>7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5843016" y="3808476"/>
            <a:ext cx="129539" cy="55880"/>
          </a:xfrm>
          <a:custGeom>
            <a:avLst/>
            <a:gdLst/>
            <a:ahLst/>
            <a:cxnLst/>
            <a:rect l="l" t="t" r="r" b="b"/>
            <a:pathLst>
              <a:path w="129539" h="55879">
                <a:moveTo>
                  <a:pt x="129540" y="55626"/>
                </a:moveTo>
                <a:lnTo>
                  <a:pt x="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769883" y="3949316"/>
            <a:ext cx="5661660" cy="15716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1125855" algn="r">
              <a:lnSpc>
                <a:spcPct val="100000"/>
              </a:lnSpc>
              <a:spcBef>
                <a:spcPts val="90"/>
              </a:spcBef>
            </a:pPr>
            <a:r>
              <a:rPr sz="850" i="1" spc="-5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1126490" algn="r">
              <a:lnSpc>
                <a:spcPct val="100000"/>
              </a:lnSpc>
              <a:tabLst>
                <a:tab pos="1670685" algn="l"/>
                <a:tab pos="3782060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г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3.20.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анізометр </a:t>
            </a:r>
            <a:r>
              <a:rPr sz="1000" spc="-5" dirty="0">
                <a:latin typeface="Times New Roman"/>
                <a:cs typeface="Times New Roman"/>
              </a:rPr>
              <a:t>Акулова,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заснований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вимірюванні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обертального моменту:</a:t>
            </a:r>
            <a:endParaRPr sz="1000">
              <a:latin typeface="Times New Roman"/>
              <a:cs typeface="Times New Roman"/>
            </a:endParaRPr>
          </a:p>
          <a:p>
            <a:pPr marL="207645" marR="200025" indent="-635" algn="ctr">
              <a:lnSpc>
                <a:spcPts val="1150"/>
              </a:lnSpc>
              <a:spcBef>
                <a:spcPts val="55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зовнішній вигляд;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магнітний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поворот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зразка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магнітному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анізометру;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диск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досліджуваного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 </a:t>
            </a:r>
            <a:r>
              <a:rPr sz="1000" spc="-5" dirty="0">
                <a:latin typeface="Times New Roman"/>
                <a:cs typeface="Times New Roman"/>
              </a:rPr>
              <a:t>магнітному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 </a:t>
            </a:r>
            <a:r>
              <a:rPr sz="1000" i="1" dirty="0">
                <a:latin typeface="Times New Roman"/>
                <a:cs typeface="Times New Roman"/>
              </a:rPr>
              <a:t>H</a:t>
            </a:r>
            <a:r>
              <a:rPr sz="1000" dirty="0">
                <a:latin typeface="Times New Roman"/>
                <a:cs typeface="Times New Roman"/>
              </a:rPr>
              <a:t>; </a:t>
            </a:r>
            <a:r>
              <a:rPr sz="1000" i="1" dirty="0">
                <a:latin typeface="Times New Roman"/>
                <a:cs typeface="Times New Roman"/>
              </a:rPr>
              <a:t>г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 магнітного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анізометра;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полюс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магніту;</a:t>
            </a:r>
            <a:endParaRPr sz="1000">
              <a:latin typeface="Times New Roman"/>
              <a:cs typeface="Times New Roman"/>
            </a:endParaRPr>
          </a:p>
          <a:p>
            <a:pPr marL="12700" marR="5080" indent="-635" algn="ctr">
              <a:lnSpc>
                <a:spcPct val="95800"/>
              </a:lnSpc>
              <a:spcBef>
                <a:spcPts val="50"/>
              </a:spcBef>
            </a:pP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зразок;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вісь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обертання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магніту: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вектор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намагніченості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зразка; </a:t>
            </a:r>
            <a:r>
              <a:rPr sz="1000" dirty="0">
                <a:latin typeface="Symbol"/>
                <a:cs typeface="Symbol"/>
              </a:rPr>
              <a:t>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кут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між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напрямком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віссю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легкого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намагнічування;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елементи;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дзеркало;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джерело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світла;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шкала; </a:t>
            </a:r>
            <a:r>
              <a:rPr sz="1000" i="1" spc="-5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, </a:t>
            </a:r>
            <a:r>
              <a:rPr sz="1000" i="1" dirty="0">
                <a:latin typeface="Times New Roman"/>
                <a:cs typeface="Times New Roman"/>
              </a:rPr>
              <a:t>S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полюси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магніту </a:t>
            </a:r>
            <a:r>
              <a:rPr sz="1000" dirty="0">
                <a:latin typeface="Times New Roman"/>
                <a:cs typeface="Times New Roman"/>
              </a:rPr>
              <a:t>(маса </a:t>
            </a:r>
            <a:r>
              <a:rPr sz="1000" spc="-5" dirty="0">
                <a:latin typeface="Times New Roman"/>
                <a:cs typeface="Times New Roman"/>
              </a:rPr>
              <a:t>магнітної частини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приладу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складає 4,5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237210" y="5639816"/>
            <a:ext cx="4285615" cy="26841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38100" marR="31115" indent="287655" algn="just">
              <a:lnSpc>
                <a:spcPct val="96400"/>
              </a:lnSpc>
              <a:spcBef>
                <a:spcPts val="150"/>
              </a:spcBef>
            </a:pPr>
            <a:r>
              <a:rPr sz="1200" spc="-15" dirty="0">
                <a:latin typeface="Times New Roman"/>
                <a:cs typeface="Times New Roman"/>
              </a:rPr>
              <a:t>Зразок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аустенітною </a:t>
            </a:r>
            <a:r>
              <a:rPr sz="1200" spc="-10" dirty="0">
                <a:latin typeface="Times New Roman"/>
                <a:cs typeface="Times New Roman"/>
              </a:rPr>
              <a:t>структурою поміщається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поле </a:t>
            </a:r>
            <a:r>
              <a:rPr sz="1200" spc="-10" dirty="0">
                <a:latin typeface="Times New Roman"/>
                <a:cs typeface="Times New Roman"/>
              </a:rPr>
              <a:t>силь-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них </a:t>
            </a:r>
            <a:r>
              <a:rPr sz="1200" spc="-15" dirty="0">
                <a:latin typeface="Times New Roman"/>
                <a:cs typeface="Times New Roman"/>
              </a:rPr>
              <a:t>електромагнітів </a:t>
            </a:r>
            <a:r>
              <a:rPr sz="1200" spc="-10" dirty="0">
                <a:latin typeface="Times New Roman"/>
                <a:cs typeface="Times New Roman"/>
              </a:rPr>
              <a:t>під </a:t>
            </a:r>
            <a:r>
              <a:rPr sz="1200" spc="-15" dirty="0">
                <a:latin typeface="Times New Roman"/>
                <a:cs typeface="Times New Roman"/>
              </a:rPr>
              <a:t>певним </a:t>
            </a:r>
            <a:r>
              <a:rPr sz="1200" spc="-10" dirty="0">
                <a:latin typeface="Times New Roman"/>
                <a:cs typeface="Times New Roman"/>
              </a:rPr>
              <a:t>кутом </a:t>
            </a:r>
            <a:r>
              <a:rPr sz="1200" dirty="0">
                <a:latin typeface="Symbol"/>
                <a:cs typeface="Symbol"/>
              </a:rPr>
              <a:t>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напрямку магнітного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потоку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Н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(рис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3.20,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б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стає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магнетиком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напрямку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поля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лише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тому </a:t>
            </a:r>
            <a:r>
              <a:rPr sz="1200" spc="-10" dirty="0">
                <a:latin typeface="Times New Roman"/>
                <a:cs typeface="Times New Roman"/>
              </a:rPr>
              <a:t>випадку, </a:t>
            </a:r>
            <a:r>
              <a:rPr sz="1200" spc="-15" dirty="0">
                <a:latin typeface="Times New Roman"/>
                <a:cs typeface="Times New Roman"/>
              </a:rPr>
              <a:t>якщо поле направлено вздовж </a:t>
            </a:r>
            <a:r>
              <a:rPr sz="1200" spc="-10" dirty="0">
                <a:latin typeface="Times New Roman"/>
                <a:cs typeface="Times New Roman"/>
              </a:rPr>
              <a:t>осі легкого </a:t>
            </a:r>
            <a:r>
              <a:rPr sz="1200" spc="-15" dirty="0">
                <a:latin typeface="Times New Roman"/>
                <a:cs typeface="Times New Roman"/>
              </a:rPr>
              <a:t>нама-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гнічування (вісь </a:t>
            </a:r>
            <a:r>
              <a:rPr sz="1200" spc="-10" dirty="0">
                <a:latin typeface="Times New Roman"/>
                <a:cs typeface="Times New Roman"/>
              </a:rPr>
              <a:t>00 на </a:t>
            </a:r>
            <a:r>
              <a:rPr sz="1200" spc="-15" dirty="0">
                <a:latin typeface="Times New Roman"/>
                <a:cs typeface="Times New Roman"/>
              </a:rPr>
              <a:t>рис. 3.20, </a:t>
            </a:r>
            <a:r>
              <a:rPr sz="1200" i="1" spc="-1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всіх </a:t>
            </a:r>
            <a:r>
              <a:rPr sz="1200" spc="-10" dirty="0">
                <a:latin typeface="Times New Roman"/>
                <a:cs typeface="Times New Roman"/>
              </a:rPr>
              <a:t>інших </a:t>
            </a:r>
            <a:r>
              <a:rPr sz="1200" spc="-15" dirty="0">
                <a:latin typeface="Times New Roman"/>
                <a:cs typeface="Times New Roman"/>
              </a:rPr>
              <a:t>випадках вектор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намагніченості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spc="-15" dirty="0">
                <a:latin typeface="Times New Roman"/>
                <a:cs typeface="Times New Roman"/>
              </a:rPr>
              <a:t>займає деяке проміжне </a:t>
            </a:r>
            <a:r>
              <a:rPr sz="1200" spc="-10" dirty="0">
                <a:latin typeface="Times New Roman"/>
                <a:cs typeface="Times New Roman"/>
              </a:rPr>
              <a:t>положення між </a:t>
            </a:r>
            <a:r>
              <a:rPr sz="1200" spc="-15" dirty="0">
                <a:latin typeface="Times New Roman"/>
                <a:cs typeface="Times New Roman"/>
              </a:rPr>
              <a:t>напря- </a:t>
            </a:r>
            <a:r>
              <a:rPr sz="1200" spc="-10" dirty="0">
                <a:latin typeface="Times New Roman"/>
                <a:cs typeface="Times New Roman"/>
              </a:rPr>
              <a:t> мом </a:t>
            </a:r>
            <a:r>
              <a:rPr sz="1200" i="1" dirty="0">
                <a:latin typeface="Times New Roman"/>
                <a:cs typeface="Times New Roman"/>
              </a:rPr>
              <a:t>Н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віссю 00. Його </a:t>
            </a:r>
            <a:r>
              <a:rPr sz="1200" spc="-15" dirty="0">
                <a:latin typeface="Times New Roman"/>
                <a:cs typeface="Times New Roman"/>
              </a:rPr>
              <a:t>можна розкласти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компоненти </a:t>
            </a:r>
            <a:r>
              <a:rPr sz="1200" i="1" spc="-5" dirty="0">
                <a:latin typeface="Times New Roman"/>
                <a:cs typeface="Times New Roman"/>
              </a:rPr>
              <a:t>I</a:t>
            </a:r>
            <a:r>
              <a:rPr sz="1200" spc="-7" baseline="-10416" dirty="0">
                <a:latin typeface="Times New Roman"/>
                <a:cs typeface="Times New Roman"/>
              </a:rPr>
              <a:t>I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i="1" spc="-10" dirty="0">
                <a:latin typeface="Times New Roman"/>
                <a:cs typeface="Times New Roman"/>
              </a:rPr>
              <a:t>I</a:t>
            </a:r>
            <a:r>
              <a:rPr sz="1200" spc="-15" baseline="-10416" dirty="0">
                <a:latin typeface="Times New Roman"/>
                <a:cs typeface="Times New Roman"/>
              </a:rPr>
              <a:t>II </a:t>
            </a:r>
            <a:r>
              <a:rPr sz="1200" spc="-10" dirty="0">
                <a:latin typeface="Times New Roman"/>
                <a:cs typeface="Times New Roman"/>
              </a:rPr>
              <a:t>по-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перек </a:t>
            </a:r>
            <a:r>
              <a:rPr sz="1200" spc="-10" dirty="0">
                <a:latin typeface="Times New Roman"/>
                <a:cs typeface="Times New Roman"/>
              </a:rPr>
              <a:t>та уздовж поля, </a:t>
            </a:r>
            <a:r>
              <a:rPr sz="1200" spc="-15" dirty="0">
                <a:latin typeface="Times New Roman"/>
                <a:cs typeface="Times New Roman"/>
              </a:rPr>
              <a:t>відповідно. Компонента </a:t>
            </a:r>
            <a:r>
              <a:rPr sz="1200" i="1" spc="-10" dirty="0">
                <a:latin typeface="Times New Roman"/>
                <a:cs typeface="Times New Roman"/>
              </a:rPr>
              <a:t>I</a:t>
            </a:r>
            <a:r>
              <a:rPr sz="1200" spc="-15" baseline="-10416" dirty="0">
                <a:latin typeface="Times New Roman"/>
                <a:cs typeface="Times New Roman"/>
              </a:rPr>
              <a:t>I </a:t>
            </a:r>
            <a:r>
              <a:rPr sz="1200" spc="-10" dirty="0">
                <a:latin typeface="Times New Roman"/>
                <a:cs typeface="Times New Roman"/>
              </a:rPr>
              <a:t>створює </a:t>
            </a:r>
            <a:r>
              <a:rPr sz="1200" spc="-15" dirty="0">
                <a:latin typeface="Times New Roman"/>
                <a:cs typeface="Times New Roman"/>
              </a:rPr>
              <a:t>момент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обертання </a:t>
            </a:r>
            <a:r>
              <a:rPr sz="1200" i="1" spc="-15" dirty="0">
                <a:latin typeface="Times New Roman"/>
                <a:cs typeface="Times New Roman"/>
              </a:rPr>
              <a:t>М</a:t>
            </a:r>
            <a:r>
              <a:rPr sz="1200" spc="-15" dirty="0">
                <a:latin typeface="Times New Roman"/>
                <a:cs typeface="Times New Roman"/>
              </a:rPr>
              <a:t>=</a:t>
            </a:r>
            <a:r>
              <a:rPr sz="1200" i="1" spc="-15" dirty="0">
                <a:latin typeface="Times New Roman"/>
                <a:cs typeface="Times New Roman"/>
              </a:rPr>
              <a:t>I</a:t>
            </a:r>
            <a:r>
              <a:rPr sz="1200" spc="-22" baseline="-10416" dirty="0">
                <a:latin typeface="Times New Roman"/>
                <a:cs typeface="Times New Roman"/>
              </a:rPr>
              <a:t>I</a:t>
            </a:r>
            <a:r>
              <a:rPr sz="1200" i="1" spc="-15" dirty="0">
                <a:latin typeface="Times New Roman"/>
                <a:cs typeface="Times New Roman"/>
              </a:rPr>
              <a:t>H</a:t>
            </a:r>
            <a:r>
              <a:rPr sz="1200" spc="-15" dirty="0">
                <a:latin typeface="Times New Roman"/>
                <a:cs typeface="Times New Roman"/>
              </a:rPr>
              <a:t>, який прагне повернути зразок, подібно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того, </a:t>
            </a:r>
            <a:r>
              <a:rPr sz="1200" spc="-10" dirty="0">
                <a:latin typeface="Times New Roman"/>
                <a:cs typeface="Times New Roman"/>
              </a:rPr>
              <a:t> як магнітне </a:t>
            </a:r>
            <a:r>
              <a:rPr sz="1200" spc="-15" dirty="0">
                <a:latin typeface="Times New Roman"/>
                <a:cs typeface="Times New Roman"/>
              </a:rPr>
              <a:t>поле Землі повертає магнітну стрілку, поставлену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напрям «схід-захід»,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положення «північ-південь».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25" dirty="0">
                <a:latin typeface="Times New Roman"/>
                <a:cs typeface="Times New Roman"/>
              </a:rPr>
              <a:t>Момент </a:t>
            </a:r>
            <a:r>
              <a:rPr sz="1200" spc="-35" dirty="0">
                <a:latin typeface="Times New Roman"/>
                <a:cs typeface="Times New Roman"/>
              </a:rPr>
              <a:t>обертання, </a:t>
            </a:r>
            <a:r>
              <a:rPr sz="1200" spc="-30" dirty="0">
                <a:latin typeface="Times New Roman"/>
                <a:cs typeface="Times New Roman"/>
              </a:rPr>
              <a:t>викликаний </a:t>
            </a:r>
            <a:r>
              <a:rPr sz="1200" spc="-25" dirty="0">
                <a:latin typeface="Times New Roman"/>
                <a:cs typeface="Times New Roman"/>
              </a:rPr>
              <a:t>дією </a:t>
            </a:r>
            <a:r>
              <a:rPr sz="1200" spc="-30" dirty="0">
                <a:latin typeface="Times New Roman"/>
                <a:cs typeface="Times New Roman"/>
              </a:rPr>
              <a:t>магнітного </a:t>
            </a:r>
            <a:r>
              <a:rPr sz="1200" spc="-25" dirty="0">
                <a:latin typeface="Times New Roman"/>
                <a:cs typeface="Times New Roman"/>
              </a:rPr>
              <a:t>поля, </a:t>
            </a:r>
            <a:r>
              <a:rPr sz="1200" spc="-30" dirty="0">
                <a:latin typeface="Times New Roman"/>
                <a:cs typeface="Times New Roman"/>
              </a:rPr>
              <a:t>компен-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сується</a:t>
            </a:r>
            <a:r>
              <a:rPr sz="1200" spc="-25" dirty="0">
                <a:latin typeface="Times New Roman"/>
                <a:cs typeface="Times New Roman"/>
              </a:rPr>
              <a:t> моментом,</a:t>
            </a:r>
            <a:r>
              <a:rPr sz="1200" spc="-20" dirty="0">
                <a:latin typeface="Times New Roman"/>
                <a:cs typeface="Times New Roman"/>
              </a:rPr>
              <a:t> створюваним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пружними</a:t>
            </a:r>
            <a:r>
              <a:rPr sz="1200" spc="-25" dirty="0">
                <a:latin typeface="Times New Roman"/>
                <a:cs typeface="Times New Roman"/>
              </a:rPr>
              <a:t> елементами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приладу</a:t>
            </a:r>
            <a:endParaRPr sz="1200">
              <a:latin typeface="Times New Roman"/>
              <a:cs typeface="Times New Roman"/>
            </a:endParaRPr>
          </a:p>
          <a:p>
            <a:pPr marL="38100" marR="30480" algn="just">
              <a:lnSpc>
                <a:spcPts val="1370"/>
              </a:lnSpc>
              <a:spcBef>
                <a:spcPts val="105"/>
              </a:spcBef>
            </a:pPr>
            <a:r>
              <a:rPr sz="1200" spc="-20" dirty="0">
                <a:latin typeface="Times New Roman"/>
                <a:cs typeface="Times New Roman"/>
              </a:rPr>
              <a:t>(див. рис. 3.20, </a:t>
            </a:r>
            <a:r>
              <a:rPr sz="1200" i="1" spc="-15" dirty="0">
                <a:latin typeface="Times New Roman"/>
                <a:cs typeface="Times New Roman"/>
              </a:rPr>
              <a:t>г</a:t>
            </a:r>
            <a:r>
              <a:rPr sz="1200" spc="-15" dirty="0">
                <a:latin typeface="Times New Roman"/>
                <a:cs typeface="Times New Roman"/>
              </a:rPr>
              <a:t>). Кут </a:t>
            </a:r>
            <a:r>
              <a:rPr sz="1200" spc="-20" dirty="0">
                <a:latin typeface="Times New Roman"/>
                <a:cs typeface="Times New Roman"/>
              </a:rPr>
              <a:t>повороту </a:t>
            </a:r>
            <a:r>
              <a:rPr sz="1200" spc="-25" dirty="0">
                <a:latin typeface="Times New Roman"/>
                <a:cs typeface="Times New Roman"/>
              </a:rPr>
              <a:t>зразка </a:t>
            </a:r>
            <a:r>
              <a:rPr sz="1200" dirty="0">
                <a:latin typeface="Symbol"/>
                <a:cs typeface="Symbol"/>
              </a:rPr>
              <a:t>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визначається </a:t>
            </a:r>
            <a:r>
              <a:rPr sz="1200" spc="-10" dirty="0">
                <a:latin typeface="Times New Roman"/>
                <a:cs typeface="Times New Roman"/>
              </a:rPr>
              <a:t>за </a:t>
            </a:r>
            <a:r>
              <a:rPr sz="1200" spc="-20" dirty="0">
                <a:latin typeface="Times New Roman"/>
                <a:cs typeface="Times New Roman"/>
              </a:rPr>
              <a:t>шкалою.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Вимірювання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проводяться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різних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напрямках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поля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(поворо-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07371" y="8303007"/>
            <a:ext cx="5788660" cy="167957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algn="just">
              <a:lnSpc>
                <a:spcPts val="1370"/>
              </a:lnSpc>
              <a:spcBef>
                <a:spcPts val="200"/>
              </a:spcBef>
            </a:pPr>
            <a:r>
              <a:rPr sz="1200" spc="-15" dirty="0">
                <a:latin typeface="Times New Roman"/>
                <a:cs typeface="Times New Roman"/>
              </a:rPr>
              <a:t>том </a:t>
            </a:r>
            <a:r>
              <a:rPr sz="1200" spc="-20" dirty="0">
                <a:latin typeface="Times New Roman"/>
                <a:cs typeface="Times New Roman"/>
              </a:rPr>
              <a:t>магніту плавно міняють </a:t>
            </a:r>
            <a:r>
              <a:rPr sz="1200" spc="-15" dirty="0">
                <a:latin typeface="Times New Roman"/>
                <a:cs typeface="Times New Roman"/>
              </a:rPr>
              <a:t>кут </a:t>
            </a:r>
            <a:r>
              <a:rPr sz="1200" dirty="0">
                <a:latin typeface="Symbol"/>
                <a:cs typeface="Symbol"/>
              </a:rPr>
              <a:t>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 0</a:t>
            </a:r>
            <a:r>
              <a:rPr sz="1200" spc="-15" dirty="0">
                <a:latin typeface="Symbol"/>
                <a:cs typeface="Symbol"/>
              </a:rPr>
              <a:t></a:t>
            </a:r>
            <a:r>
              <a:rPr sz="1200" spc="-15" dirty="0">
                <a:latin typeface="Times New Roman"/>
                <a:cs typeface="Times New Roman"/>
              </a:rPr>
              <a:t> до </a:t>
            </a:r>
            <a:r>
              <a:rPr sz="1200" spc="-20" dirty="0">
                <a:latin typeface="Times New Roman"/>
                <a:cs typeface="Times New Roman"/>
              </a:rPr>
              <a:t>180</a:t>
            </a:r>
            <a:r>
              <a:rPr sz="1200" spc="-20" dirty="0">
                <a:latin typeface="Symbol"/>
                <a:cs typeface="Symbol"/>
              </a:rPr>
              <a:t>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або </a:t>
            </a:r>
            <a:r>
              <a:rPr sz="1200" spc="-25" dirty="0">
                <a:latin typeface="Times New Roman"/>
                <a:cs typeface="Times New Roman"/>
              </a:rPr>
              <a:t>360°). </a:t>
            </a:r>
            <a:r>
              <a:rPr sz="1200" spc="-20" dirty="0">
                <a:latin typeface="Times New Roman"/>
                <a:cs typeface="Times New Roman"/>
              </a:rPr>
              <a:t>Результати </a:t>
            </a:r>
            <a:r>
              <a:rPr sz="1200" spc="-25" dirty="0">
                <a:latin typeface="Times New Roman"/>
                <a:cs typeface="Times New Roman"/>
              </a:rPr>
              <a:t>вимірювань </a:t>
            </a:r>
            <a:r>
              <a:rPr sz="1200" spc="-20" dirty="0">
                <a:latin typeface="Times New Roman"/>
                <a:cs typeface="Times New Roman"/>
              </a:rPr>
              <a:t>дозво-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ляють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розрахувати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константи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анізотропії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оцінити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ступінь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досконалості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текстури.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spcBef>
                <a:spcPts val="10"/>
              </a:spcBef>
            </a:pPr>
            <a:r>
              <a:rPr sz="1200" spc="-5" dirty="0">
                <a:latin typeface="Times New Roman"/>
                <a:cs typeface="Times New Roman"/>
              </a:rPr>
              <a:t>Існує </a:t>
            </a:r>
            <a:r>
              <a:rPr sz="1200" dirty="0">
                <a:latin typeface="Times New Roman"/>
                <a:cs typeface="Times New Roman"/>
              </a:rPr>
              <a:t>ряд </a:t>
            </a:r>
            <a:r>
              <a:rPr sz="1200" spc="-5" dirty="0">
                <a:latin typeface="Times New Roman"/>
                <a:cs typeface="Times New Roman"/>
              </a:rPr>
              <a:t>інших типів </a:t>
            </a:r>
            <a:r>
              <a:rPr sz="1200" dirty="0">
                <a:latin typeface="Times New Roman"/>
                <a:cs typeface="Times New Roman"/>
              </a:rPr>
              <a:t>магнітних </a:t>
            </a:r>
            <a:r>
              <a:rPr sz="1200" spc="-5" dirty="0">
                <a:latin typeface="Times New Roman"/>
                <a:cs typeface="Times New Roman"/>
              </a:rPr>
              <a:t>анізометрів, призначених, зокрема,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вимірю-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магнітної</a:t>
            </a:r>
            <a:r>
              <a:rPr sz="1200" spc="-5" dirty="0">
                <a:latin typeface="Times New Roman"/>
                <a:cs typeface="Times New Roman"/>
              </a:rPr>
              <a:t> анізотропії</a:t>
            </a:r>
            <a:r>
              <a:rPr sz="1200" dirty="0">
                <a:latin typeface="Times New Roman"/>
                <a:cs typeface="Times New Roman"/>
              </a:rPr>
              <a:t> матеріалів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виробничих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умовах</a:t>
            </a:r>
            <a:r>
              <a:rPr sz="1200" dirty="0">
                <a:latin typeface="Times New Roman"/>
                <a:cs typeface="Times New Roman"/>
              </a:rPr>
              <a:t> (без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вирізання</a:t>
            </a:r>
            <a:r>
              <a:rPr sz="1200" dirty="0">
                <a:latin typeface="Times New Roman"/>
                <a:cs typeface="Times New Roman"/>
              </a:rPr>
              <a:t> зразка).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Принципово </a:t>
            </a:r>
            <a:r>
              <a:rPr sz="1200" spc="-5" dirty="0">
                <a:latin typeface="Times New Roman"/>
                <a:cs typeface="Times New Roman"/>
              </a:rPr>
              <a:t>придатний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дослідження будь-якого </a:t>
            </a:r>
            <a:r>
              <a:rPr sz="1200" dirty="0">
                <a:latin typeface="Times New Roman"/>
                <a:cs typeface="Times New Roman"/>
              </a:rPr>
              <a:t>фазового </a:t>
            </a:r>
            <a:r>
              <a:rPr sz="1200" spc="-5" dirty="0">
                <a:latin typeface="Times New Roman"/>
                <a:cs typeface="Times New Roman"/>
              </a:rPr>
              <a:t>перетворення </a:t>
            </a:r>
            <a:r>
              <a:rPr sz="1200" dirty="0">
                <a:latin typeface="Times New Roman"/>
                <a:cs typeface="Times New Roman"/>
              </a:rPr>
              <a:t>при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 та </a:t>
            </a:r>
            <a:r>
              <a:rPr sz="1200" dirty="0">
                <a:latin typeface="Times New Roman"/>
                <a:cs typeface="Times New Roman"/>
              </a:rPr>
              <a:t>охолодженні сталей магнітометричний метод </a:t>
            </a:r>
            <a:r>
              <a:rPr sz="1200" spc="-5" dirty="0">
                <a:latin typeface="Times New Roman"/>
                <a:cs typeface="Times New Roman"/>
              </a:rPr>
              <a:t>набув поширення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вчення процесу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аустеніту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різних методах</a:t>
            </a:r>
            <a:r>
              <a:rPr sz="1200" spc="-5" dirty="0">
                <a:latin typeface="Times New Roman"/>
                <a:cs typeface="Times New Roman"/>
              </a:rPr>
              <a:t> охолодження.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58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90" name="object 9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20090" y="5740908"/>
            <a:ext cx="1440180" cy="2049018"/>
          </a:xfrm>
          <a:prstGeom prst="rect">
            <a:avLst/>
          </a:prstGeom>
        </p:spPr>
      </p:pic>
      <p:sp>
        <p:nvSpPr>
          <p:cNvPr id="91" name="object 91"/>
          <p:cNvSpPr txBox="1"/>
          <p:nvPr/>
        </p:nvSpPr>
        <p:spPr>
          <a:xfrm>
            <a:off x="907797" y="7843517"/>
            <a:ext cx="106553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48615" marR="5080" indent="-33655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Микола Сергійович </a:t>
            </a:r>
            <a:r>
              <a:rPr sz="1000" i="1" spc="-24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Акулов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59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900683"/>
            <a:ext cx="459483" cy="6591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80916" y="516889"/>
            <a:ext cx="5451475" cy="52336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84480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>
              <a:latin typeface="Times New Roman"/>
              <a:cs typeface="Times New Roman"/>
            </a:endParaRPr>
          </a:p>
          <a:p>
            <a:pPr marR="591185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542029" marR="591185" indent="1009015" algn="r">
              <a:lnSpc>
                <a:spcPct val="143600"/>
              </a:lnSpc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spcBef>
                <a:spcPts val="5"/>
              </a:spcBef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кількісний аналіз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 хімічного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 металів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гравіметричний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титриметричний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аналіз?</a:t>
            </a:r>
            <a:endParaRPr sz="1000">
              <a:latin typeface="Times New Roman"/>
              <a:cs typeface="Times New Roman"/>
            </a:endParaRPr>
          </a:p>
          <a:p>
            <a:pPr marL="238760" marR="346075" indent="-226695">
              <a:lnSpc>
                <a:spcPts val="1150"/>
              </a:lnSpc>
              <a:spcBef>
                <a:spcPts val="50"/>
              </a:spcBef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види спектрального аналізу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застосовуються 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хімічного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складу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 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оптико-емісійного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 сутність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рентгеноспектрального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аналізу?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Опішить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принцип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роботи оптико-емісійного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аналізатора.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39395" algn="l"/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Назвіть види рентгеноспектрального аналізу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способу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генерування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рентгенівських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променів.</a:t>
            </a:r>
            <a:endParaRPr sz="1000">
              <a:latin typeface="Times New Roman"/>
              <a:cs typeface="Times New Roman"/>
            </a:endParaRPr>
          </a:p>
          <a:p>
            <a:pPr marL="238760" marR="603250" indent="-226695">
              <a:lnSpc>
                <a:spcPts val="1150"/>
              </a:lnSpc>
              <a:spcBef>
                <a:spcPts val="55"/>
              </a:spcBef>
              <a:buAutoNum type="arabicPeriod"/>
              <a:tabLst>
                <a:tab pos="239395" algn="l"/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принцип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роботи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рентген-флуоресцентних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спектрометрів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хвильової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 енергетичної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дисперсією?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8760" marR="210820" indent="-226695">
              <a:lnSpc>
                <a:spcPts val="1150"/>
              </a:lnSpc>
              <a:spcBef>
                <a:spcPts val="55"/>
              </a:spcBef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оцінюють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обладнання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макроструктурном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зразків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оцінюють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яке </a:t>
            </a:r>
            <a:r>
              <a:rPr sz="1000" spc="-5" dirty="0">
                <a:latin typeface="Times New Roman"/>
                <a:cs typeface="Times New Roman"/>
              </a:rPr>
              <a:t>обладнання,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які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застосовують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мікроструктурном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аналізі?</a:t>
            </a:r>
            <a:endParaRPr sz="1000">
              <a:latin typeface="Times New Roman"/>
              <a:cs typeface="Times New Roman"/>
            </a:endParaRPr>
          </a:p>
          <a:p>
            <a:pPr marL="238760" marR="1103630" indent="-226695">
              <a:lnSpc>
                <a:spcPts val="1150"/>
              </a:lnSpc>
              <a:spcBef>
                <a:spcPts val="55"/>
              </a:spcBef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вивчення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тонкої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рентгенографічному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методі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дослідження зразків?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095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</a:t>
            </a:r>
            <a:r>
              <a:rPr sz="1000" spc="-5" dirty="0">
                <a:latin typeface="Times New Roman"/>
                <a:cs typeface="Times New Roman"/>
              </a:rPr>
              <a:t> полягає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принцип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роботи металографічних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світлових мікроскопів?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</a:t>
            </a:r>
            <a:r>
              <a:rPr sz="1000" spc="-5" dirty="0">
                <a:latin typeface="Times New Roman"/>
                <a:cs typeface="Times New Roman"/>
              </a:rPr>
              <a:t> полягає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принцип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роботи трансмісійних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електронних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мікроскопів, </a:t>
            </a:r>
            <a:r>
              <a:rPr sz="1000" dirty="0">
                <a:latin typeface="Times New Roman"/>
                <a:cs typeface="Times New Roman"/>
              </a:rPr>
              <a:t>що </a:t>
            </a:r>
            <a:r>
              <a:rPr sz="1000" spc="-5" dirty="0">
                <a:latin typeface="Times New Roman"/>
                <a:cs typeface="Times New Roman"/>
              </a:rPr>
              <a:t>просвічують?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принцип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роботи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трансмісійних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растрових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електронних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мікроскопів?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</a:t>
            </a:r>
            <a:r>
              <a:rPr sz="1000" dirty="0">
                <a:latin typeface="Times New Roman"/>
                <a:cs typeface="Times New Roman"/>
              </a:rPr>
              <a:t>методи </a:t>
            </a:r>
            <a:r>
              <a:rPr sz="1000" spc="-5" dirty="0">
                <a:latin typeface="Times New Roman"/>
                <a:cs typeface="Times New Roman"/>
              </a:rPr>
              <a:t>застосовують 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вивчення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атомно-кристалічної</a:t>
            </a:r>
            <a:r>
              <a:rPr sz="1000" dirty="0">
                <a:latin typeface="Times New Roman"/>
                <a:cs typeface="Times New Roman"/>
              </a:rPr>
              <a:t> будови</a:t>
            </a:r>
            <a:r>
              <a:rPr sz="1000" spc="-5" dirty="0">
                <a:latin typeface="Times New Roman"/>
                <a:cs typeface="Times New Roman"/>
              </a:rPr>
              <a:t> речовин?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 сутність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Лауе?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5" dirty="0">
                <a:latin typeface="Times New Roman"/>
                <a:cs typeface="Times New Roman"/>
              </a:rPr>
              <a:t> полягає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 методу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Дебая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Шера?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існують види фізичних методів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дослідження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термічного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аналізу металів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</a:t>
            </a:r>
            <a:r>
              <a:rPr sz="1000" spc="-5" dirty="0">
                <a:latin typeface="Times New Roman"/>
                <a:cs typeface="Times New Roman"/>
              </a:rPr>
              <a:t> полягає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 дилатометричного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досліджень металів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аналізу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60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808727" y="7238238"/>
            <a:ext cx="594360" cy="1569720"/>
            <a:chOff x="1808727" y="7238238"/>
            <a:chExt cx="594360" cy="1569720"/>
          </a:xfrm>
        </p:grpSpPr>
        <p:sp>
          <p:nvSpPr>
            <p:cNvPr id="7" name="object 7"/>
            <p:cNvSpPr/>
            <p:nvPr/>
          </p:nvSpPr>
          <p:spPr>
            <a:xfrm>
              <a:off x="1816607" y="7498842"/>
              <a:ext cx="578485" cy="1049655"/>
            </a:xfrm>
            <a:custGeom>
              <a:avLst/>
              <a:gdLst/>
              <a:ahLst/>
              <a:cxnLst/>
              <a:rect l="l" t="t" r="r" b="b"/>
              <a:pathLst>
                <a:path w="578485" h="1049654">
                  <a:moveTo>
                    <a:pt x="0" y="1011174"/>
                  </a:moveTo>
                  <a:lnTo>
                    <a:pt x="0" y="66294"/>
                  </a:lnTo>
                </a:path>
                <a:path w="578485" h="1049654">
                  <a:moveTo>
                    <a:pt x="578358" y="1049274"/>
                  </a:moveTo>
                  <a:lnTo>
                    <a:pt x="578358" y="0"/>
                  </a:lnTo>
                </a:path>
              </a:pathLst>
            </a:custGeom>
            <a:ln w="157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816607" y="7498842"/>
              <a:ext cx="578485" cy="1049655"/>
            </a:xfrm>
            <a:custGeom>
              <a:avLst/>
              <a:gdLst/>
              <a:ahLst/>
              <a:cxnLst/>
              <a:rect l="l" t="t" r="r" b="b"/>
              <a:pathLst>
                <a:path w="578485" h="1049654">
                  <a:moveTo>
                    <a:pt x="0" y="66294"/>
                  </a:moveTo>
                  <a:lnTo>
                    <a:pt x="18311" y="55221"/>
                  </a:lnTo>
                  <a:lnTo>
                    <a:pt x="36766" y="45720"/>
                  </a:lnTo>
                  <a:lnTo>
                    <a:pt x="55506" y="39076"/>
                  </a:lnTo>
                  <a:lnTo>
                    <a:pt x="74676" y="36576"/>
                  </a:lnTo>
                  <a:lnTo>
                    <a:pt x="92797" y="42076"/>
                  </a:lnTo>
                  <a:lnTo>
                    <a:pt x="109918" y="53721"/>
                  </a:lnTo>
                  <a:lnTo>
                    <a:pt x="130182" y="64222"/>
                  </a:lnTo>
                  <a:lnTo>
                    <a:pt x="157734" y="66294"/>
                  </a:lnTo>
                  <a:lnTo>
                    <a:pt x="195572" y="53899"/>
                  </a:lnTo>
                  <a:lnTo>
                    <a:pt x="240982" y="32861"/>
                  </a:lnTo>
                  <a:lnTo>
                    <a:pt x="289536" y="11965"/>
                  </a:lnTo>
                  <a:lnTo>
                    <a:pt x="336804" y="0"/>
                  </a:lnTo>
                  <a:lnTo>
                    <a:pt x="385524" y="1512"/>
                  </a:lnTo>
                  <a:lnTo>
                    <a:pt x="436245" y="11525"/>
                  </a:lnTo>
                  <a:lnTo>
                    <a:pt x="482965" y="22824"/>
                  </a:lnTo>
                  <a:lnTo>
                    <a:pt x="519684" y="28194"/>
                  </a:lnTo>
                  <a:lnTo>
                    <a:pt x="544496" y="25717"/>
                  </a:lnTo>
                  <a:lnTo>
                    <a:pt x="560451" y="19240"/>
                  </a:lnTo>
                  <a:lnTo>
                    <a:pt x="570690" y="10191"/>
                  </a:lnTo>
                  <a:lnTo>
                    <a:pt x="578358" y="0"/>
                  </a:lnTo>
                </a:path>
                <a:path w="578485" h="1049654">
                  <a:moveTo>
                    <a:pt x="0" y="1011174"/>
                  </a:moveTo>
                  <a:lnTo>
                    <a:pt x="40505" y="1002220"/>
                  </a:lnTo>
                  <a:lnTo>
                    <a:pt x="80581" y="994410"/>
                  </a:lnTo>
                  <a:lnTo>
                    <a:pt x="119800" y="988885"/>
                  </a:lnTo>
                  <a:lnTo>
                    <a:pt x="157734" y="986790"/>
                  </a:lnTo>
                  <a:lnTo>
                    <a:pt x="193059" y="990064"/>
                  </a:lnTo>
                  <a:lnTo>
                    <a:pt x="226028" y="997553"/>
                  </a:lnTo>
                  <a:lnTo>
                    <a:pt x="260282" y="1005756"/>
                  </a:lnTo>
                  <a:lnTo>
                    <a:pt x="299466" y="1011174"/>
                  </a:lnTo>
                  <a:lnTo>
                    <a:pt x="348829" y="1012245"/>
                  </a:lnTo>
                  <a:lnTo>
                    <a:pt x="405193" y="1010602"/>
                  </a:lnTo>
                  <a:lnTo>
                    <a:pt x="459557" y="1009245"/>
                  </a:lnTo>
                  <a:lnTo>
                    <a:pt x="502920" y="1011174"/>
                  </a:lnTo>
                  <a:lnTo>
                    <a:pt x="532173" y="1017448"/>
                  </a:lnTo>
                  <a:lnTo>
                    <a:pt x="552354" y="1026509"/>
                  </a:lnTo>
                  <a:lnTo>
                    <a:pt x="566677" y="1037427"/>
                  </a:lnTo>
                  <a:lnTo>
                    <a:pt x="578358" y="1049274"/>
                  </a:lnTo>
                </a:path>
                <a:path w="578485" h="1049654">
                  <a:moveTo>
                    <a:pt x="0" y="734568"/>
                  </a:moveTo>
                  <a:lnTo>
                    <a:pt x="578358" y="293370"/>
                  </a:lnTo>
                </a:path>
              </a:pathLst>
            </a:custGeom>
            <a:ln w="7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090927" y="7238237"/>
              <a:ext cx="41910" cy="1569720"/>
            </a:xfrm>
            <a:custGeom>
              <a:avLst/>
              <a:gdLst/>
              <a:ahLst/>
              <a:cxnLst/>
              <a:rect l="l" t="t" r="r" b="b"/>
              <a:pathLst>
                <a:path w="41910" h="1569720">
                  <a:moveTo>
                    <a:pt x="41910" y="1465326"/>
                  </a:moveTo>
                  <a:lnTo>
                    <a:pt x="28943" y="1491246"/>
                  </a:lnTo>
                  <a:lnTo>
                    <a:pt x="28943" y="1309878"/>
                  </a:lnTo>
                  <a:lnTo>
                    <a:pt x="12954" y="1309878"/>
                  </a:lnTo>
                  <a:lnTo>
                    <a:pt x="12954" y="1490319"/>
                  </a:lnTo>
                  <a:lnTo>
                    <a:pt x="0" y="1465326"/>
                  </a:lnTo>
                  <a:lnTo>
                    <a:pt x="21336" y="1569720"/>
                  </a:lnTo>
                  <a:lnTo>
                    <a:pt x="33794" y="1506486"/>
                  </a:lnTo>
                  <a:lnTo>
                    <a:pt x="28943" y="1506486"/>
                  </a:lnTo>
                  <a:lnTo>
                    <a:pt x="33794" y="1506474"/>
                  </a:lnTo>
                  <a:lnTo>
                    <a:pt x="41910" y="1465326"/>
                  </a:lnTo>
                  <a:close/>
                </a:path>
                <a:path w="41910" h="1569720">
                  <a:moveTo>
                    <a:pt x="41910" y="104394"/>
                  </a:moveTo>
                  <a:lnTo>
                    <a:pt x="33642" y="62496"/>
                  </a:lnTo>
                  <a:lnTo>
                    <a:pt x="21336" y="0"/>
                  </a:lnTo>
                  <a:lnTo>
                    <a:pt x="0" y="104394"/>
                  </a:lnTo>
                  <a:lnTo>
                    <a:pt x="12954" y="78943"/>
                  </a:lnTo>
                  <a:lnTo>
                    <a:pt x="21323" y="62496"/>
                  </a:lnTo>
                  <a:lnTo>
                    <a:pt x="12954" y="78943"/>
                  </a:lnTo>
                  <a:lnTo>
                    <a:pt x="12954" y="253746"/>
                  </a:lnTo>
                  <a:lnTo>
                    <a:pt x="28956" y="253746"/>
                  </a:lnTo>
                  <a:lnTo>
                    <a:pt x="28956" y="78016"/>
                  </a:lnTo>
                  <a:lnTo>
                    <a:pt x="41910" y="1043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911095" y="7626858"/>
              <a:ext cx="382905" cy="391160"/>
            </a:xfrm>
            <a:custGeom>
              <a:avLst/>
              <a:gdLst/>
              <a:ahLst/>
              <a:cxnLst/>
              <a:rect l="l" t="t" r="r" b="b"/>
              <a:pathLst>
                <a:path w="382905" h="391159">
                  <a:moveTo>
                    <a:pt x="192786" y="0"/>
                  </a:moveTo>
                  <a:lnTo>
                    <a:pt x="0" y="148590"/>
                  </a:lnTo>
                  <a:lnTo>
                    <a:pt x="190500" y="390906"/>
                  </a:lnTo>
                  <a:lnTo>
                    <a:pt x="382524" y="243078"/>
                  </a:lnTo>
                  <a:lnTo>
                    <a:pt x="1927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911095" y="7626858"/>
              <a:ext cx="382905" cy="391160"/>
            </a:xfrm>
            <a:custGeom>
              <a:avLst/>
              <a:gdLst/>
              <a:ahLst/>
              <a:cxnLst/>
              <a:rect l="l" t="t" r="r" b="b"/>
              <a:pathLst>
                <a:path w="382905" h="391159">
                  <a:moveTo>
                    <a:pt x="0" y="148590"/>
                  </a:moveTo>
                  <a:lnTo>
                    <a:pt x="190500" y="390906"/>
                  </a:lnTo>
                  <a:lnTo>
                    <a:pt x="382524" y="243078"/>
                  </a:lnTo>
                  <a:lnTo>
                    <a:pt x="192786" y="0"/>
                  </a:lnTo>
                  <a:lnTo>
                    <a:pt x="0" y="148590"/>
                  </a:lnTo>
                  <a:close/>
                </a:path>
              </a:pathLst>
            </a:custGeom>
            <a:ln w="7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09571" y="7775448"/>
              <a:ext cx="377190" cy="249174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081783" y="7629144"/>
              <a:ext cx="41910" cy="389890"/>
            </a:xfrm>
            <a:custGeom>
              <a:avLst/>
              <a:gdLst/>
              <a:ahLst/>
              <a:cxnLst/>
              <a:rect l="l" t="t" r="r" b="b"/>
              <a:pathLst>
                <a:path w="41910" h="389890">
                  <a:moveTo>
                    <a:pt x="20574" y="62484"/>
                  </a:moveTo>
                  <a:lnTo>
                    <a:pt x="16002" y="71797"/>
                  </a:lnTo>
                  <a:lnTo>
                    <a:pt x="16002" y="387096"/>
                  </a:lnTo>
                  <a:lnTo>
                    <a:pt x="18288" y="389382"/>
                  </a:lnTo>
                  <a:lnTo>
                    <a:pt x="23622" y="389382"/>
                  </a:lnTo>
                  <a:lnTo>
                    <a:pt x="25908" y="387096"/>
                  </a:lnTo>
                  <a:lnTo>
                    <a:pt x="25908" y="72961"/>
                  </a:lnTo>
                  <a:lnTo>
                    <a:pt x="20574" y="62484"/>
                  </a:lnTo>
                  <a:close/>
                </a:path>
                <a:path w="41910" h="389890">
                  <a:moveTo>
                    <a:pt x="20574" y="0"/>
                  </a:moveTo>
                  <a:lnTo>
                    <a:pt x="0" y="104394"/>
                  </a:lnTo>
                  <a:lnTo>
                    <a:pt x="16002" y="71797"/>
                  </a:lnTo>
                  <a:lnTo>
                    <a:pt x="16002" y="59436"/>
                  </a:lnTo>
                  <a:lnTo>
                    <a:pt x="18288" y="57150"/>
                  </a:lnTo>
                  <a:lnTo>
                    <a:pt x="32254" y="57150"/>
                  </a:lnTo>
                  <a:lnTo>
                    <a:pt x="20574" y="0"/>
                  </a:lnTo>
                  <a:close/>
                </a:path>
                <a:path w="41910" h="389890">
                  <a:moveTo>
                    <a:pt x="32254" y="57150"/>
                  </a:moveTo>
                  <a:lnTo>
                    <a:pt x="23622" y="57150"/>
                  </a:lnTo>
                  <a:lnTo>
                    <a:pt x="25908" y="59436"/>
                  </a:lnTo>
                  <a:lnTo>
                    <a:pt x="25908" y="72961"/>
                  </a:lnTo>
                  <a:lnTo>
                    <a:pt x="41910" y="104394"/>
                  </a:lnTo>
                  <a:lnTo>
                    <a:pt x="32254" y="57150"/>
                  </a:lnTo>
                  <a:close/>
                </a:path>
                <a:path w="41910" h="389890">
                  <a:moveTo>
                    <a:pt x="25908" y="62484"/>
                  </a:moveTo>
                  <a:lnTo>
                    <a:pt x="20574" y="62484"/>
                  </a:lnTo>
                  <a:lnTo>
                    <a:pt x="25908" y="72961"/>
                  </a:lnTo>
                  <a:lnTo>
                    <a:pt x="25908" y="62484"/>
                  </a:lnTo>
                  <a:close/>
                </a:path>
                <a:path w="41910" h="389890">
                  <a:moveTo>
                    <a:pt x="23622" y="57150"/>
                  </a:moveTo>
                  <a:lnTo>
                    <a:pt x="18288" y="57150"/>
                  </a:lnTo>
                  <a:lnTo>
                    <a:pt x="16002" y="59436"/>
                  </a:lnTo>
                  <a:lnTo>
                    <a:pt x="16002" y="71797"/>
                  </a:lnTo>
                  <a:lnTo>
                    <a:pt x="20574" y="62484"/>
                  </a:lnTo>
                  <a:lnTo>
                    <a:pt x="25908" y="62484"/>
                  </a:lnTo>
                  <a:lnTo>
                    <a:pt x="25908" y="59436"/>
                  </a:lnTo>
                  <a:lnTo>
                    <a:pt x="23622" y="571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2171192" y="8611755"/>
            <a:ext cx="115570" cy="201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i="1" dirty="0">
                <a:latin typeface="Times New Roman"/>
                <a:cs typeface="Times New Roman"/>
              </a:rPr>
              <a:t>P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83" y="2245101"/>
            <a:ext cx="5789930" cy="609981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3460750" marR="8890" indent="-715010" algn="r">
              <a:lnSpc>
                <a:spcPts val="1839"/>
              </a:lnSpc>
              <a:spcBef>
                <a:spcPts val="229"/>
              </a:spcBef>
              <a:buAutoNum type="arabicPeriod" startAt="4"/>
              <a:tabLst>
                <a:tab pos="2949575" algn="l"/>
              </a:tabLst>
            </a:pPr>
            <a:r>
              <a:rPr sz="1600" b="1" spc="-5" dirty="0">
                <a:latin typeface="Times New Roman"/>
                <a:cs typeface="Times New Roman"/>
              </a:rPr>
              <a:t>МЕХАНІЧНІ ВЛАСТИВОСТІ </a:t>
            </a:r>
            <a:r>
              <a:rPr sz="1600" b="1" spc="-38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МЕТАЛІВ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ТА</a:t>
            </a:r>
            <a:r>
              <a:rPr sz="1600" b="1" spc="-40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СПЛАВІВ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imes New Roman"/>
              <a:buAutoNum type="arabicPeriod" startAt="4"/>
            </a:pPr>
            <a:endParaRPr sz="1550">
              <a:latin typeface="Times New Roman"/>
              <a:cs typeface="Times New Roman"/>
            </a:endParaRPr>
          </a:p>
          <a:p>
            <a:pPr marL="2880360" marR="7620" lvl="1" indent="938530" algn="r">
              <a:lnSpc>
                <a:spcPts val="1610"/>
              </a:lnSpc>
              <a:spcBef>
                <a:spcPts val="5"/>
              </a:spcBef>
              <a:buAutoNum type="arabicPeriod"/>
              <a:tabLst>
                <a:tab pos="4130675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НАВАНТАЖЕНН</a:t>
            </a:r>
            <a:r>
              <a:rPr sz="1400" b="1" spc="-10" dirty="0">
                <a:latin typeface="Times New Roman"/>
                <a:cs typeface="Times New Roman"/>
              </a:rPr>
              <a:t>Я</a:t>
            </a:r>
            <a:r>
              <a:rPr sz="1400" b="1" spc="-5" dirty="0">
                <a:latin typeface="Times New Roman"/>
                <a:cs typeface="Times New Roman"/>
              </a:rPr>
              <a:t>, 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НАПРУЖЕННЯ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ДЕФОРМАЦІЇ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50">
              <a:latin typeface="Times New Roman"/>
              <a:cs typeface="Times New Roman"/>
            </a:endParaRPr>
          </a:p>
          <a:p>
            <a:pPr marL="20193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4.1.1.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ФІЗИЧНА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ПРИРОДА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ДЕФОРМАЦІЇ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МЕТАЛІВ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300355" algn="just">
              <a:lnSpc>
                <a:spcPts val="1370"/>
              </a:lnSpc>
            </a:pPr>
            <a:r>
              <a:rPr sz="1200" i="1" spc="-5" dirty="0">
                <a:latin typeface="Times New Roman"/>
                <a:cs typeface="Times New Roman"/>
              </a:rPr>
              <a:t>Деформацією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 </a:t>
            </a:r>
            <a:r>
              <a:rPr sz="1200" dirty="0">
                <a:latin typeface="Times New Roman"/>
                <a:cs typeface="Times New Roman"/>
              </a:rPr>
              <a:t>зміна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розмірів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тіла</a:t>
            </a:r>
            <a:r>
              <a:rPr sz="1200" spc="-5" dirty="0">
                <a:latin typeface="Times New Roman"/>
                <a:cs typeface="Times New Roman"/>
              </a:rPr>
              <a:t> під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дією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00"/>
              </a:lnSpc>
            </a:pPr>
            <a:r>
              <a:rPr sz="1200" i="1" spc="-5" dirty="0">
                <a:latin typeface="Times New Roman"/>
                <a:cs typeface="Times New Roman"/>
              </a:rPr>
              <a:t>Напруження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сила,</a:t>
            </a:r>
            <a:r>
              <a:rPr sz="1200" spc="-5" dirty="0">
                <a:latin typeface="Times New Roman"/>
                <a:cs typeface="Times New Roman"/>
              </a:rPr>
              <a:t> 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діє</a:t>
            </a:r>
            <a:r>
              <a:rPr sz="1200" spc="-5" dirty="0">
                <a:latin typeface="Times New Roman"/>
                <a:cs typeface="Times New Roman"/>
              </a:rPr>
              <a:t> 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одиницю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площі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Напруження та викликані </a:t>
            </a:r>
            <a:r>
              <a:rPr sz="1200" dirty="0">
                <a:latin typeface="Times New Roman"/>
                <a:cs typeface="Times New Roman"/>
              </a:rPr>
              <a:t>ними </a:t>
            </a:r>
            <a:r>
              <a:rPr sz="1200" spc="-5" dirty="0">
                <a:latin typeface="Times New Roman"/>
                <a:cs typeface="Times New Roman"/>
              </a:rPr>
              <a:t>деформації можуть виникати при дії на </a:t>
            </a:r>
            <a:r>
              <a:rPr sz="1200" dirty="0">
                <a:latin typeface="Times New Roman"/>
                <a:cs typeface="Times New Roman"/>
              </a:rPr>
              <a:t>тіло </a:t>
            </a:r>
            <a:r>
              <a:rPr sz="1200" spc="-5" dirty="0">
                <a:latin typeface="Times New Roman"/>
                <a:cs typeface="Times New Roman"/>
              </a:rPr>
              <a:t>зовні- </a:t>
            </a:r>
            <a:r>
              <a:rPr sz="1200" dirty="0">
                <a:latin typeface="Times New Roman"/>
                <a:cs typeface="Times New Roman"/>
              </a:rPr>
              <a:t> шніх сил </a:t>
            </a:r>
            <a:r>
              <a:rPr sz="1200" spc="-5" dirty="0">
                <a:latin typeface="Times New Roman"/>
                <a:cs typeface="Times New Roman"/>
              </a:rPr>
              <a:t>розтягування, </a:t>
            </a:r>
            <a:r>
              <a:rPr sz="1200" dirty="0">
                <a:latin typeface="Times New Roman"/>
                <a:cs typeface="Times New Roman"/>
              </a:rPr>
              <a:t>стискання </a:t>
            </a:r>
            <a:r>
              <a:rPr sz="1200" spc="-5" dirty="0">
                <a:latin typeface="Times New Roman"/>
                <a:cs typeface="Times New Roman"/>
              </a:rPr>
              <a:t>тощо, </a:t>
            </a:r>
            <a:r>
              <a:rPr sz="1200" dirty="0">
                <a:latin typeface="Times New Roman"/>
                <a:cs typeface="Times New Roman"/>
              </a:rPr>
              <a:t>а також в </a:t>
            </a:r>
            <a:r>
              <a:rPr sz="1200" spc="-5" dirty="0">
                <a:latin typeface="Times New Roman"/>
                <a:cs typeface="Times New Roman"/>
              </a:rPr>
              <a:t>результаті фазових (структурних)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перетворень,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усадки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інших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фізико-хімічних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процесів,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протікають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металах,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пов’язаних</a:t>
            </a:r>
            <a:r>
              <a:rPr sz="1200" dirty="0">
                <a:latin typeface="Times New Roman"/>
                <a:cs typeface="Times New Roman"/>
              </a:rPr>
              <a:t> зі зміною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об’єму.</a:t>
            </a:r>
            <a:endParaRPr sz="1200">
              <a:latin typeface="Times New Roman"/>
              <a:cs typeface="Times New Roman"/>
            </a:endParaRPr>
          </a:p>
          <a:p>
            <a:pPr marL="12700" marR="9525" indent="287655" algn="just">
              <a:lnSpc>
                <a:spcPts val="13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Метал, що знаходиться в </a:t>
            </a:r>
            <a:r>
              <a:rPr sz="1200" spc="-5" dirty="0">
                <a:latin typeface="Times New Roman"/>
                <a:cs typeface="Times New Roman"/>
              </a:rPr>
              <a:t>напруженому стані, при будь-якому вигляді навантажен-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</a:t>
            </a:r>
            <a:r>
              <a:rPr sz="1200" dirty="0">
                <a:latin typeface="Times New Roman"/>
                <a:cs typeface="Times New Roman"/>
              </a:rPr>
              <a:t>завжди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відчуває </a:t>
            </a:r>
            <a:r>
              <a:rPr sz="1200" spc="-5" dirty="0">
                <a:latin typeface="Times New Roman"/>
                <a:cs typeface="Times New Roman"/>
              </a:rPr>
              <a:t>напруги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нормальні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дотичні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</a:t>
            </a:r>
            <a:r>
              <a:rPr sz="1200" spc="-5" dirty="0">
                <a:latin typeface="Times New Roman"/>
                <a:cs typeface="Times New Roman"/>
              </a:rPr>
              <a:t> (рис.</a:t>
            </a:r>
            <a:r>
              <a:rPr sz="1200" dirty="0">
                <a:latin typeface="Times New Roman"/>
                <a:cs typeface="Times New Roman"/>
              </a:rPr>
              <a:t> 4.1).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220"/>
              </a:lnSpc>
            </a:pPr>
            <a:r>
              <a:rPr sz="1200" spc="-5" dirty="0">
                <a:latin typeface="Times New Roman"/>
                <a:cs typeface="Times New Roman"/>
              </a:rPr>
              <a:t>Деформація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</a:t>
            </a:r>
            <a:r>
              <a:rPr sz="1200" dirty="0">
                <a:latin typeface="Times New Roman"/>
                <a:cs typeface="Times New Roman"/>
              </a:rPr>
              <a:t> дією</a:t>
            </a:r>
            <a:r>
              <a:rPr sz="1200" spc="-5" dirty="0">
                <a:latin typeface="Times New Roman"/>
                <a:cs typeface="Times New Roman"/>
              </a:rPr>
              <a:t> напруг</a:t>
            </a:r>
            <a:r>
              <a:rPr sz="1200" dirty="0">
                <a:latin typeface="Times New Roman"/>
                <a:cs typeface="Times New Roman"/>
              </a:rPr>
              <a:t> може </a:t>
            </a:r>
            <a:r>
              <a:rPr sz="1200" spc="-5" dirty="0">
                <a:latin typeface="Times New Roman"/>
                <a:cs typeface="Times New Roman"/>
              </a:rPr>
              <a:t>бути </a:t>
            </a:r>
            <a:r>
              <a:rPr sz="1200" i="1" dirty="0">
                <a:latin typeface="Times New Roman"/>
                <a:cs typeface="Times New Roman"/>
              </a:rPr>
              <a:t>пружною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пластичною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9525" indent="360045" algn="just">
              <a:lnSpc>
                <a:spcPct val="90200"/>
              </a:lnSpc>
              <a:spcBef>
                <a:spcPts val="80"/>
              </a:spcBef>
            </a:pPr>
            <a:r>
              <a:rPr sz="1200" spc="-5" dirty="0">
                <a:latin typeface="Times New Roman"/>
                <a:cs typeface="Times New Roman"/>
              </a:rPr>
              <a:t>Зростання нормальних та дотичних напружень призводить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різних наслідків.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Зростання нормальних напружень призводить </a:t>
            </a:r>
            <a:r>
              <a:rPr sz="1200" dirty="0">
                <a:latin typeface="Times New Roman"/>
                <a:cs typeface="Times New Roman"/>
              </a:rPr>
              <a:t>до крихкого </a:t>
            </a:r>
            <a:r>
              <a:rPr sz="1200" spc="-5" dirty="0">
                <a:latin typeface="Times New Roman"/>
                <a:cs typeface="Times New Roman"/>
              </a:rPr>
              <a:t>руйнування. Пластичну де-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формацію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дотичні </a:t>
            </a:r>
            <a:r>
              <a:rPr sz="1200" spc="-5" dirty="0">
                <a:latin typeface="Times New Roman"/>
                <a:cs typeface="Times New Roman"/>
              </a:rPr>
              <a:t>напруження.</a:t>
            </a:r>
            <a:endParaRPr sz="1200">
              <a:latin typeface="Times New Roman"/>
              <a:cs typeface="Times New Roman"/>
            </a:endParaRPr>
          </a:p>
          <a:p>
            <a:pPr marL="12700" marR="8890" indent="360045">
              <a:lnSpc>
                <a:spcPts val="1300"/>
              </a:lnSpc>
              <a:spcBef>
                <a:spcPts val="20"/>
              </a:spcBef>
            </a:pPr>
            <a:r>
              <a:rPr sz="1200" i="1" spc="-5" dirty="0">
                <a:latin typeface="Times New Roman"/>
                <a:cs typeface="Times New Roman"/>
              </a:rPr>
              <a:t>Пружною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деформація,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повністю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зникає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зняття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викликають.</a:t>
            </a:r>
            <a:endParaRPr sz="1200">
              <a:latin typeface="Times New Roman"/>
              <a:cs typeface="Times New Roman"/>
            </a:endParaRPr>
          </a:p>
          <a:p>
            <a:pPr marL="37274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пружному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деформуванні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змінюються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атомами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криста-</a:t>
            </a:r>
            <a:endParaRPr sz="1200">
              <a:latin typeface="Times New Roman"/>
              <a:cs typeface="Times New Roman"/>
            </a:endParaRPr>
          </a:p>
          <a:p>
            <a:pPr marL="12700" marR="8255">
              <a:lnSpc>
                <a:spcPts val="1300"/>
              </a:lnSpc>
              <a:spcBef>
                <a:spcPts val="95"/>
              </a:spcBef>
            </a:pPr>
            <a:r>
              <a:rPr sz="1200" dirty="0">
                <a:latin typeface="Times New Roman"/>
                <a:cs typeface="Times New Roman"/>
              </a:rPr>
              <a:t>лічній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решітці.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Зняття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усуває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причину,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викликала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зміну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міжатомної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відстані,</a:t>
            </a:r>
            <a:r>
              <a:rPr sz="1200" spc="-5" dirty="0">
                <a:latin typeface="Times New Roman"/>
                <a:cs typeface="Times New Roman"/>
              </a:rPr>
              <a:t> атоми стають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колишні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місця,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деформація зникає.</a:t>
            </a:r>
            <a:endParaRPr sz="1200">
              <a:latin typeface="Times New Roman"/>
              <a:cs typeface="Times New Roman"/>
            </a:endParaRPr>
          </a:p>
          <a:p>
            <a:pPr marL="372745">
              <a:lnSpc>
                <a:spcPts val="1210"/>
              </a:lnSpc>
            </a:pPr>
            <a:r>
              <a:rPr sz="1200" spc="-20" dirty="0">
                <a:latin typeface="Times New Roman"/>
                <a:cs typeface="Times New Roman"/>
              </a:rPr>
              <a:t>Випробування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розрив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дозволяє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визначити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міцність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металевого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матеріалу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під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ста-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0"/>
              </a:lnSpc>
            </a:pPr>
            <a:r>
              <a:rPr sz="1200" spc="-20" dirty="0">
                <a:latin typeface="Times New Roman"/>
                <a:cs typeface="Times New Roman"/>
              </a:rPr>
              <a:t>тичним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(тобто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дуже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повільно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зростаючим)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навантаженням,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його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розтягує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(рис.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4.2).</a:t>
            </a:r>
            <a:endParaRPr sz="1200">
              <a:latin typeface="Times New Roman"/>
              <a:cs typeface="Times New Roman"/>
            </a:endParaRPr>
          </a:p>
          <a:p>
            <a:pPr marL="1476375">
              <a:lnSpc>
                <a:spcPct val="100000"/>
              </a:lnSpc>
              <a:spcBef>
                <a:spcPts val="660"/>
              </a:spcBef>
            </a:pPr>
            <a:r>
              <a:rPr sz="1150" i="1" dirty="0">
                <a:latin typeface="Times New Roman"/>
                <a:cs typeface="Times New Roman"/>
              </a:rPr>
              <a:t>P</a:t>
            </a:r>
            <a:endParaRPr sz="1150">
              <a:latin typeface="Times New Roman"/>
              <a:cs typeface="Times New Roman"/>
            </a:endParaRPr>
          </a:p>
          <a:p>
            <a:pPr marR="2865120" algn="ctr">
              <a:lnSpc>
                <a:spcPct val="100000"/>
              </a:lnSpc>
              <a:spcBef>
                <a:spcPts val="425"/>
              </a:spcBef>
            </a:pPr>
            <a:r>
              <a:rPr sz="1150" dirty="0">
                <a:latin typeface="Symbol"/>
                <a:cs typeface="Symbol"/>
              </a:rPr>
              <a:t></a:t>
            </a:r>
            <a:endParaRPr sz="1150">
              <a:latin typeface="Symbol"/>
              <a:cs typeface="Symbol"/>
            </a:endParaRPr>
          </a:p>
          <a:p>
            <a:pPr marR="2847975" algn="ctr">
              <a:lnSpc>
                <a:spcPts val="1300"/>
              </a:lnSpc>
              <a:spcBef>
                <a:spcPts val="265"/>
              </a:spcBef>
              <a:tabLst>
                <a:tab pos="596265" algn="l"/>
              </a:tabLst>
            </a:pPr>
            <a:r>
              <a:rPr sz="1150" dirty="0">
                <a:latin typeface="Symbol"/>
                <a:cs typeface="Symbol"/>
              </a:rPr>
              <a:t></a:t>
            </a:r>
            <a:r>
              <a:rPr sz="1150" dirty="0">
                <a:latin typeface="Times New Roman"/>
                <a:cs typeface="Times New Roman"/>
              </a:rPr>
              <a:t>	</a:t>
            </a:r>
            <a:r>
              <a:rPr sz="1725" i="1" baseline="2415" dirty="0">
                <a:latin typeface="Times New Roman"/>
                <a:cs typeface="Times New Roman"/>
              </a:rPr>
              <a:t>B</a:t>
            </a:r>
            <a:endParaRPr sz="1725" baseline="2415">
              <a:latin typeface="Times New Roman"/>
              <a:cs typeface="Times New Roman"/>
            </a:endParaRPr>
          </a:p>
          <a:p>
            <a:pPr marL="1556385">
              <a:lnSpc>
                <a:spcPts val="1300"/>
              </a:lnSpc>
            </a:pPr>
            <a:r>
              <a:rPr sz="1150" dirty="0">
                <a:latin typeface="Symbol"/>
                <a:cs typeface="Symbol"/>
              </a:rPr>
              <a:t></a:t>
            </a:r>
            <a:endParaRPr sz="1150">
              <a:latin typeface="Symbol"/>
              <a:cs typeface="Symbol"/>
            </a:endParaRPr>
          </a:p>
          <a:p>
            <a:pPr marL="988694">
              <a:lnSpc>
                <a:spcPct val="100000"/>
              </a:lnSpc>
              <a:spcBef>
                <a:spcPts val="1250"/>
              </a:spcBef>
            </a:pPr>
            <a:r>
              <a:rPr sz="1150" i="1" dirty="0">
                <a:latin typeface="Times New Roman"/>
                <a:cs typeface="Times New Roman"/>
              </a:rPr>
              <a:t>A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30861" y="7538887"/>
            <a:ext cx="334010" cy="82740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spc="-20" dirty="0">
                <a:latin typeface="Times New Roman"/>
                <a:cs typeface="Times New Roman"/>
              </a:rPr>
              <a:t>На</a:t>
            </a:r>
            <a:r>
              <a:rPr sz="1000" spc="-10" dirty="0">
                <a:latin typeface="Times New Roman"/>
                <a:cs typeface="Times New Roman"/>
              </a:rPr>
              <a:t>в</a:t>
            </a:r>
            <a:r>
              <a:rPr sz="1000" spc="-20" dirty="0">
                <a:latin typeface="Times New Roman"/>
                <a:cs typeface="Times New Roman"/>
              </a:rPr>
              <a:t>а</a:t>
            </a:r>
            <a:r>
              <a:rPr sz="1000" spc="-15" dirty="0">
                <a:latin typeface="Times New Roman"/>
                <a:cs typeface="Times New Roman"/>
              </a:rPr>
              <a:t>нт</a:t>
            </a:r>
            <a:r>
              <a:rPr sz="1000" spc="-20" dirty="0">
                <a:latin typeface="Times New Roman"/>
                <a:cs typeface="Times New Roman"/>
              </a:rPr>
              <a:t>аже</a:t>
            </a:r>
            <a:r>
              <a:rPr sz="1000" spc="-15" dirty="0">
                <a:latin typeface="Times New Roman"/>
                <a:cs typeface="Times New Roman"/>
              </a:rPr>
              <a:t>н</a:t>
            </a:r>
            <a:r>
              <a:rPr sz="1000" spc="-20" dirty="0">
                <a:latin typeface="Times New Roman"/>
                <a:cs typeface="Times New Roman"/>
              </a:rPr>
              <a:t>ня</a:t>
            </a:r>
            <a:endParaRPr sz="1000">
              <a:latin typeface="Times New Roman"/>
              <a:cs typeface="Times New Roman"/>
            </a:endParaRPr>
          </a:p>
          <a:p>
            <a:pPr marL="32384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latin typeface="Times New Roman"/>
                <a:cs typeface="Times New Roman"/>
              </a:rPr>
              <a:t>(напруження)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405122" y="7299959"/>
            <a:ext cx="1638300" cy="1294765"/>
            <a:chOff x="4405122" y="7299959"/>
            <a:chExt cx="1638300" cy="1294765"/>
          </a:xfrm>
        </p:grpSpPr>
        <p:sp>
          <p:nvSpPr>
            <p:cNvPr id="18" name="object 18"/>
            <p:cNvSpPr/>
            <p:nvPr/>
          </p:nvSpPr>
          <p:spPr>
            <a:xfrm>
              <a:off x="4405122" y="7299959"/>
              <a:ext cx="1638300" cy="1294765"/>
            </a:xfrm>
            <a:custGeom>
              <a:avLst/>
              <a:gdLst/>
              <a:ahLst/>
              <a:cxnLst/>
              <a:rect l="l" t="t" r="r" b="b"/>
              <a:pathLst>
                <a:path w="1638300" h="1294765">
                  <a:moveTo>
                    <a:pt x="1638300" y="1271016"/>
                  </a:moveTo>
                  <a:lnTo>
                    <a:pt x="1591094" y="1261872"/>
                  </a:lnTo>
                  <a:lnTo>
                    <a:pt x="1516380" y="1247394"/>
                  </a:lnTo>
                  <a:lnTo>
                    <a:pt x="1546263" y="1261872"/>
                  </a:lnTo>
                  <a:lnTo>
                    <a:pt x="33515" y="1261872"/>
                  </a:lnTo>
                  <a:lnTo>
                    <a:pt x="33515" y="88582"/>
                  </a:lnTo>
                  <a:lnTo>
                    <a:pt x="48768" y="118110"/>
                  </a:lnTo>
                  <a:lnTo>
                    <a:pt x="39014" y="70866"/>
                  </a:lnTo>
                  <a:lnTo>
                    <a:pt x="24384" y="0"/>
                  </a:lnTo>
                  <a:lnTo>
                    <a:pt x="0" y="118110"/>
                  </a:lnTo>
                  <a:lnTo>
                    <a:pt x="15240" y="88582"/>
                  </a:lnTo>
                  <a:lnTo>
                    <a:pt x="15240" y="1271016"/>
                  </a:lnTo>
                  <a:lnTo>
                    <a:pt x="24384" y="1271016"/>
                  </a:lnTo>
                  <a:lnTo>
                    <a:pt x="24384" y="1280160"/>
                  </a:lnTo>
                  <a:lnTo>
                    <a:pt x="1546263" y="1280160"/>
                  </a:lnTo>
                  <a:lnTo>
                    <a:pt x="1516380" y="1294638"/>
                  </a:lnTo>
                  <a:lnTo>
                    <a:pt x="1591106" y="1280160"/>
                  </a:lnTo>
                  <a:lnTo>
                    <a:pt x="1638300" y="127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45508" y="7330856"/>
              <a:ext cx="1511300" cy="1240155"/>
            </a:xfrm>
            <a:custGeom>
              <a:avLst/>
              <a:gdLst/>
              <a:ahLst/>
              <a:cxnLst/>
              <a:rect l="l" t="t" r="r" b="b"/>
              <a:pathLst>
                <a:path w="1511300" h="1240154">
                  <a:moveTo>
                    <a:pt x="0" y="1240119"/>
                  </a:moveTo>
                  <a:lnTo>
                    <a:pt x="11417" y="1187347"/>
                  </a:lnTo>
                  <a:lnTo>
                    <a:pt x="22759" y="1134940"/>
                  </a:lnTo>
                  <a:lnTo>
                    <a:pt x="33951" y="1083260"/>
                  </a:lnTo>
                  <a:lnTo>
                    <a:pt x="44917" y="1032671"/>
                  </a:lnTo>
                  <a:lnTo>
                    <a:pt x="55582" y="983537"/>
                  </a:lnTo>
                  <a:lnTo>
                    <a:pt x="65870" y="936222"/>
                  </a:lnTo>
                  <a:lnTo>
                    <a:pt x="75707" y="891089"/>
                  </a:lnTo>
                  <a:lnTo>
                    <a:pt x="85017" y="848503"/>
                  </a:lnTo>
                  <a:lnTo>
                    <a:pt x="93726" y="808827"/>
                  </a:lnTo>
                  <a:lnTo>
                    <a:pt x="107698" y="744532"/>
                  </a:lnTo>
                  <a:lnTo>
                    <a:pt x="119731" y="688028"/>
                  </a:lnTo>
                  <a:lnTo>
                    <a:pt x="130265" y="638145"/>
                  </a:lnTo>
                  <a:lnTo>
                    <a:pt x="139738" y="593711"/>
                  </a:lnTo>
                  <a:lnTo>
                    <a:pt x="148590" y="553557"/>
                  </a:lnTo>
                  <a:lnTo>
                    <a:pt x="157805" y="512325"/>
                  </a:lnTo>
                  <a:lnTo>
                    <a:pt x="172807" y="453580"/>
                  </a:lnTo>
                  <a:lnTo>
                    <a:pt x="195643" y="392715"/>
                  </a:lnTo>
                  <a:lnTo>
                    <a:pt x="226599" y="328874"/>
                  </a:lnTo>
                  <a:lnTo>
                    <a:pt x="265997" y="273867"/>
                  </a:lnTo>
                  <a:lnTo>
                    <a:pt x="314694" y="226837"/>
                  </a:lnTo>
                  <a:lnTo>
                    <a:pt x="345186" y="203037"/>
                  </a:lnTo>
                  <a:lnTo>
                    <a:pt x="380118" y="177903"/>
                  </a:lnTo>
                  <a:lnTo>
                    <a:pt x="418909" y="151697"/>
                  </a:lnTo>
                  <a:lnTo>
                    <a:pt x="461986" y="126206"/>
                  </a:lnTo>
                  <a:lnTo>
                    <a:pt x="509778" y="103215"/>
                  </a:lnTo>
                  <a:lnTo>
                    <a:pt x="552193" y="86621"/>
                  </a:lnTo>
                  <a:lnTo>
                    <a:pt x="598194" y="70869"/>
                  </a:lnTo>
                  <a:lnTo>
                    <a:pt x="646608" y="56251"/>
                  </a:lnTo>
                  <a:lnTo>
                    <a:pt x="696266" y="43059"/>
                  </a:lnTo>
                  <a:lnTo>
                    <a:pt x="745998" y="31587"/>
                  </a:lnTo>
                  <a:lnTo>
                    <a:pt x="798271" y="22120"/>
                  </a:lnTo>
                  <a:lnTo>
                    <a:pt x="853470" y="14006"/>
                  </a:lnTo>
                  <a:lnTo>
                    <a:pt x="908669" y="7501"/>
                  </a:lnTo>
                  <a:lnTo>
                    <a:pt x="960942" y="2862"/>
                  </a:lnTo>
                  <a:lnTo>
                    <a:pt x="1007364" y="345"/>
                  </a:lnTo>
                  <a:lnTo>
                    <a:pt x="1054941" y="0"/>
                  </a:lnTo>
                  <a:lnTo>
                    <a:pt x="1094803" y="2726"/>
                  </a:lnTo>
                  <a:lnTo>
                    <a:pt x="1171956" y="19395"/>
                  </a:lnTo>
                  <a:lnTo>
                    <a:pt x="1216675" y="32873"/>
                  </a:lnTo>
                  <a:lnTo>
                    <a:pt x="1262824" y="49494"/>
                  </a:lnTo>
                  <a:lnTo>
                    <a:pt x="1308687" y="71258"/>
                  </a:lnTo>
                  <a:lnTo>
                    <a:pt x="1352550" y="100167"/>
                  </a:lnTo>
                  <a:lnTo>
                    <a:pt x="1385785" y="129586"/>
                  </a:lnTo>
                  <a:lnTo>
                    <a:pt x="1417996" y="163980"/>
                  </a:lnTo>
                  <a:lnTo>
                    <a:pt x="1449439" y="202104"/>
                  </a:lnTo>
                  <a:lnTo>
                    <a:pt x="1480370" y="242716"/>
                  </a:lnTo>
                  <a:lnTo>
                    <a:pt x="1511046" y="284571"/>
                  </a:lnTo>
                </a:path>
              </a:pathLst>
            </a:custGeom>
            <a:ln w="30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60620" y="7418831"/>
              <a:ext cx="123444" cy="20116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5369052" y="7328915"/>
              <a:ext cx="54610" cy="200025"/>
            </a:xfrm>
            <a:custGeom>
              <a:avLst/>
              <a:gdLst/>
              <a:ahLst/>
              <a:cxnLst/>
              <a:rect l="l" t="t" r="r" b="b"/>
              <a:pathLst>
                <a:path w="54610" h="200025">
                  <a:moveTo>
                    <a:pt x="16764" y="69342"/>
                  </a:moveTo>
                  <a:lnTo>
                    <a:pt x="13656" y="82355"/>
                  </a:lnTo>
                  <a:lnTo>
                    <a:pt x="41148" y="195072"/>
                  </a:lnTo>
                  <a:lnTo>
                    <a:pt x="41910" y="198120"/>
                  </a:lnTo>
                  <a:lnTo>
                    <a:pt x="44958" y="199644"/>
                  </a:lnTo>
                  <a:lnTo>
                    <a:pt x="48768" y="198882"/>
                  </a:lnTo>
                  <a:lnTo>
                    <a:pt x="51816" y="198120"/>
                  </a:lnTo>
                  <a:lnTo>
                    <a:pt x="54102" y="195072"/>
                  </a:lnTo>
                  <a:lnTo>
                    <a:pt x="53340" y="192024"/>
                  </a:lnTo>
                  <a:lnTo>
                    <a:pt x="25784" y="79735"/>
                  </a:lnTo>
                  <a:lnTo>
                    <a:pt x="16764" y="69342"/>
                  </a:lnTo>
                  <a:close/>
                </a:path>
                <a:path w="54610" h="200025">
                  <a:moveTo>
                    <a:pt x="0" y="0"/>
                  </a:moveTo>
                  <a:lnTo>
                    <a:pt x="4572" y="120396"/>
                  </a:lnTo>
                  <a:lnTo>
                    <a:pt x="13656" y="82355"/>
                  </a:lnTo>
                  <a:lnTo>
                    <a:pt x="10668" y="70104"/>
                  </a:lnTo>
                  <a:lnTo>
                    <a:pt x="9906" y="67056"/>
                  </a:lnTo>
                  <a:lnTo>
                    <a:pt x="12192" y="64008"/>
                  </a:lnTo>
                  <a:lnTo>
                    <a:pt x="15240" y="63246"/>
                  </a:lnTo>
                  <a:lnTo>
                    <a:pt x="19050" y="62484"/>
                  </a:lnTo>
                  <a:lnTo>
                    <a:pt x="29506" y="62484"/>
                  </a:lnTo>
                  <a:lnTo>
                    <a:pt x="0" y="0"/>
                  </a:lnTo>
                  <a:close/>
                </a:path>
                <a:path w="54610" h="200025">
                  <a:moveTo>
                    <a:pt x="29506" y="62484"/>
                  </a:moveTo>
                  <a:lnTo>
                    <a:pt x="19050" y="62484"/>
                  </a:lnTo>
                  <a:lnTo>
                    <a:pt x="22098" y="64770"/>
                  </a:lnTo>
                  <a:lnTo>
                    <a:pt x="25784" y="79735"/>
                  </a:lnTo>
                  <a:lnTo>
                    <a:pt x="51816" y="109728"/>
                  </a:lnTo>
                  <a:lnTo>
                    <a:pt x="29506" y="62484"/>
                  </a:lnTo>
                  <a:close/>
                </a:path>
                <a:path w="54610" h="200025">
                  <a:moveTo>
                    <a:pt x="19050" y="62484"/>
                  </a:moveTo>
                  <a:lnTo>
                    <a:pt x="15240" y="63246"/>
                  </a:lnTo>
                  <a:lnTo>
                    <a:pt x="12192" y="64008"/>
                  </a:lnTo>
                  <a:lnTo>
                    <a:pt x="9906" y="67056"/>
                  </a:lnTo>
                  <a:lnTo>
                    <a:pt x="10668" y="70104"/>
                  </a:lnTo>
                  <a:lnTo>
                    <a:pt x="13656" y="82355"/>
                  </a:lnTo>
                  <a:lnTo>
                    <a:pt x="16764" y="69342"/>
                  </a:lnTo>
                  <a:lnTo>
                    <a:pt x="23233" y="69342"/>
                  </a:lnTo>
                  <a:lnTo>
                    <a:pt x="22098" y="64770"/>
                  </a:lnTo>
                  <a:lnTo>
                    <a:pt x="19050" y="62484"/>
                  </a:lnTo>
                  <a:close/>
                </a:path>
                <a:path w="54610" h="200025">
                  <a:moveTo>
                    <a:pt x="23233" y="69342"/>
                  </a:moveTo>
                  <a:lnTo>
                    <a:pt x="16764" y="69342"/>
                  </a:lnTo>
                  <a:lnTo>
                    <a:pt x="25784" y="79735"/>
                  </a:lnTo>
                  <a:lnTo>
                    <a:pt x="23233" y="693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369531" y="7555229"/>
              <a:ext cx="19685" cy="871219"/>
            </a:xfrm>
            <a:custGeom>
              <a:avLst/>
              <a:gdLst/>
              <a:ahLst/>
              <a:cxnLst/>
              <a:rect l="l" t="t" r="r" b="b"/>
              <a:pathLst>
                <a:path w="19685" h="871220">
                  <a:moveTo>
                    <a:pt x="1806" y="0"/>
                  </a:moveTo>
                  <a:lnTo>
                    <a:pt x="1111" y="55816"/>
                  </a:lnTo>
                  <a:lnTo>
                    <a:pt x="564" y="110236"/>
                  </a:lnTo>
                  <a:lnTo>
                    <a:pt x="186" y="161734"/>
                  </a:lnTo>
                  <a:lnTo>
                    <a:pt x="0" y="208788"/>
                  </a:lnTo>
                  <a:lnTo>
                    <a:pt x="24" y="249872"/>
                  </a:lnTo>
                  <a:lnTo>
                    <a:pt x="282" y="283464"/>
                  </a:lnTo>
                  <a:lnTo>
                    <a:pt x="1687" y="315813"/>
                  </a:lnTo>
                  <a:lnTo>
                    <a:pt x="3520" y="331374"/>
                  </a:lnTo>
                  <a:lnTo>
                    <a:pt x="5640" y="339935"/>
                  </a:lnTo>
                  <a:lnTo>
                    <a:pt x="7902" y="351282"/>
                  </a:lnTo>
                  <a:lnTo>
                    <a:pt x="10402" y="367545"/>
                  </a:lnTo>
                  <a:lnTo>
                    <a:pt x="13045" y="383667"/>
                  </a:lnTo>
                  <a:lnTo>
                    <a:pt x="15403" y="398645"/>
                  </a:lnTo>
                  <a:lnTo>
                    <a:pt x="17046" y="411480"/>
                  </a:lnTo>
                  <a:lnTo>
                    <a:pt x="18463" y="420171"/>
                  </a:lnTo>
                  <a:lnTo>
                    <a:pt x="19236" y="426148"/>
                  </a:lnTo>
                  <a:lnTo>
                    <a:pt x="19296" y="431839"/>
                  </a:lnTo>
                  <a:lnTo>
                    <a:pt x="18570" y="439674"/>
                  </a:lnTo>
                  <a:lnTo>
                    <a:pt x="16689" y="449079"/>
                  </a:lnTo>
                  <a:lnTo>
                    <a:pt x="13807" y="459486"/>
                  </a:lnTo>
                  <a:lnTo>
                    <a:pt x="10640" y="471606"/>
                  </a:lnTo>
                  <a:lnTo>
                    <a:pt x="3520" y="510921"/>
                  </a:lnTo>
                  <a:lnTo>
                    <a:pt x="282" y="567690"/>
                  </a:lnTo>
                  <a:lnTo>
                    <a:pt x="0" y="648179"/>
                  </a:lnTo>
                  <a:lnTo>
                    <a:pt x="186" y="698468"/>
                  </a:lnTo>
                  <a:lnTo>
                    <a:pt x="564" y="753392"/>
                  </a:lnTo>
                  <a:lnTo>
                    <a:pt x="1111" y="811406"/>
                  </a:lnTo>
                  <a:lnTo>
                    <a:pt x="1806" y="870966"/>
                  </a:lnTo>
                </a:path>
              </a:pathLst>
            </a:custGeom>
            <a:ln w="153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369052" y="7547609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0" y="8382"/>
                  </a:moveTo>
                  <a:lnTo>
                    <a:pt x="2286" y="4572"/>
                  </a:lnTo>
                  <a:lnTo>
                    <a:pt x="5334" y="0"/>
                  </a:lnTo>
                  <a:lnTo>
                    <a:pt x="11430" y="0"/>
                  </a:lnTo>
                  <a:lnTo>
                    <a:pt x="17109" y="773"/>
                  </a:lnTo>
                  <a:lnTo>
                    <a:pt x="23717" y="2762"/>
                  </a:lnTo>
                  <a:lnTo>
                    <a:pt x="31039" y="5464"/>
                  </a:lnTo>
                  <a:lnTo>
                    <a:pt x="38862" y="8382"/>
                  </a:lnTo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866894" y="8193023"/>
              <a:ext cx="40005" cy="38100"/>
            </a:xfrm>
            <a:custGeom>
              <a:avLst/>
              <a:gdLst/>
              <a:ahLst/>
              <a:cxnLst/>
              <a:rect l="l" t="t" r="r" b="b"/>
              <a:pathLst>
                <a:path w="40004" h="38100">
                  <a:moveTo>
                    <a:pt x="19812" y="0"/>
                  </a:moveTo>
                  <a:lnTo>
                    <a:pt x="12215" y="1476"/>
                  </a:lnTo>
                  <a:lnTo>
                    <a:pt x="5905" y="5524"/>
                  </a:lnTo>
                  <a:lnTo>
                    <a:pt x="1595" y="11572"/>
                  </a:lnTo>
                  <a:lnTo>
                    <a:pt x="0" y="19050"/>
                  </a:lnTo>
                  <a:lnTo>
                    <a:pt x="1595" y="26527"/>
                  </a:lnTo>
                  <a:lnTo>
                    <a:pt x="5905" y="32575"/>
                  </a:lnTo>
                  <a:lnTo>
                    <a:pt x="12215" y="36623"/>
                  </a:lnTo>
                  <a:lnTo>
                    <a:pt x="19812" y="38100"/>
                  </a:lnTo>
                  <a:lnTo>
                    <a:pt x="27408" y="36623"/>
                  </a:lnTo>
                  <a:lnTo>
                    <a:pt x="33718" y="32575"/>
                  </a:lnTo>
                  <a:lnTo>
                    <a:pt x="38028" y="26527"/>
                  </a:lnTo>
                  <a:lnTo>
                    <a:pt x="39624" y="19050"/>
                  </a:lnTo>
                  <a:lnTo>
                    <a:pt x="38028" y="11572"/>
                  </a:lnTo>
                  <a:lnTo>
                    <a:pt x="33718" y="5524"/>
                  </a:lnTo>
                  <a:lnTo>
                    <a:pt x="27408" y="147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866894" y="8193023"/>
              <a:ext cx="40005" cy="38100"/>
            </a:xfrm>
            <a:custGeom>
              <a:avLst/>
              <a:gdLst/>
              <a:ahLst/>
              <a:cxnLst/>
              <a:rect l="l" t="t" r="r" b="b"/>
              <a:pathLst>
                <a:path w="40004" h="38100">
                  <a:moveTo>
                    <a:pt x="19812" y="0"/>
                  </a:moveTo>
                  <a:lnTo>
                    <a:pt x="12215" y="1476"/>
                  </a:lnTo>
                  <a:lnTo>
                    <a:pt x="5905" y="5524"/>
                  </a:lnTo>
                  <a:lnTo>
                    <a:pt x="1595" y="11572"/>
                  </a:lnTo>
                  <a:lnTo>
                    <a:pt x="0" y="19050"/>
                  </a:lnTo>
                  <a:lnTo>
                    <a:pt x="1595" y="26527"/>
                  </a:lnTo>
                  <a:lnTo>
                    <a:pt x="5905" y="32575"/>
                  </a:lnTo>
                  <a:lnTo>
                    <a:pt x="12215" y="36623"/>
                  </a:lnTo>
                  <a:lnTo>
                    <a:pt x="19812" y="38100"/>
                  </a:lnTo>
                  <a:lnTo>
                    <a:pt x="27408" y="36623"/>
                  </a:lnTo>
                  <a:lnTo>
                    <a:pt x="33718" y="32575"/>
                  </a:lnTo>
                  <a:lnTo>
                    <a:pt x="38028" y="26527"/>
                  </a:lnTo>
                  <a:lnTo>
                    <a:pt x="39624" y="19050"/>
                  </a:lnTo>
                  <a:lnTo>
                    <a:pt x="38028" y="11572"/>
                  </a:lnTo>
                  <a:lnTo>
                    <a:pt x="33718" y="5524"/>
                  </a:lnTo>
                  <a:lnTo>
                    <a:pt x="27408" y="1476"/>
                  </a:lnTo>
                  <a:lnTo>
                    <a:pt x="19812" y="0"/>
                  </a:lnTo>
                  <a:close/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125212" y="825093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5">
                  <a:moveTo>
                    <a:pt x="19050" y="0"/>
                  </a:moveTo>
                  <a:lnTo>
                    <a:pt x="11572" y="1464"/>
                  </a:lnTo>
                  <a:lnTo>
                    <a:pt x="5524" y="5429"/>
                  </a:lnTo>
                  <a:lnTo>
                    <a:pt x="1476" y="11251"/>
                  </a:lnTo>
                  <a:lnTo>
                    <a:pt x="0" y="18288"/>
                  </a:lnTo>
                  <a:lnTo>
                    <a:pt x="1476" y="25765"/>
                  </a:lnTo>
                  <a:lnTo>
                    <a:pt x="5524" y="31813"/>
                  </a:lnTo>
                  <a:lnTo>
                    <a:pt x="11572" y="35861"/>
                  </a:lnTo>
                  <a:lnTo>
                    <a:pt x="19050" y="37338"/>
                  </a:lnTo>
                  <a:lnTo>
                    <a:pt x="26646" y="35861"/>
                  </a:lnTo>
                  <a:lnTo>
                    <a:pt x="32956" y="31813"/>
                  </a:lnTo>
                  <a:lnTo>
                    <a:pt x="37266" y="25765"/>
                  </a:lnTo>
                  <a:lnTo>
                    <a:pt x="38862" y="18288"/>
                  </a:lnTo>
                  <a:lnTo>
                    <a:pt x="37266" y="11251"/>
                  </a:lnTo>
                  <a:lnTo>
                    <a:pt x="32956" y="5429"/>
                  </a:lnTo>
                  <a:lnTo>
                    <a:pt x="26646" y="1464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25212" y="825093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5">
                  <a:moveTo>
                    <a:pt x="19050" y="0"/>
                  </a:moveTo>
                  <a:lnTo>
                    <a:pt x="11572" y="1464"/>
                  </a:lnTo>
                  <a:lnTo>
                    <a:pt x="5524" y="5429"/>
                  </a:lnTo>
                  <a:lnTo>
                    <a:pt x="1476" y="11251"/>
                  </a:lnTo>
                  <a:lnTo>
                    <a:pt x="0" y="18288"/>
                  </a:lnTo>
                  <a:lnTo>
                    <a:pt x="1476" y="25765"/>
                  </a:lnTo>
                  <a:lnTo>
                    <a:pt x="5524" y="31813"/>
                  </a:lnTo>
                  <a:lnTo>
                    <a:pt x="11572" y="35861"/>
                  </a:lnTo>
                  <a:lnTo>
                    <a:pt x="19050" y="37338"/>
                  </a:lnTo>
                  <a:lnTo>
                    <a:pt x="26646" y="35861"/>
                  </a:lnTo>
                  <a:lnTo>
                    <a:pt x="32956" y="31813"/>
                  </a:lnTo>
                  <a:lnTo>
                    <a:pt x="37266" y="25765"/>
                  </a:lnTo>
                  <a:lnTo>
                    <a:pt x="38862" y="18288"/>
                  </a:lnTo>
                  <a:lnTo>
                    <a:pt x="37266" y="11251"/>
                  </a:lnTo>
                  <a:lnTo>
                    <a:pt x="32956" y="5429"/>
                  </a:lnTo>
                  <a:lnTo>
                    <a:pt x="26646" y="1464"/>
                  </a:lnTo>
                  <a:lnTo>
                    <a:pt x="19050" y="0"/>
                  </a:lnTo>
                  <a:close/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389626" y="8298179"/>
              <a:ext cx="40005" cy="39370"/>
            </a:xfrm>
            <a:custGeom>
              <a:avLst/>
              <a:gdLst/>
              <a:ahLst/>
              <a:cxnLst/>
              <a:rect l="l" t="t" r="r" b="b"/>
              <a:pathLst>
                <a:path w="40004" h="39370">
                  <a:moveTo>
                    <a:pt x="19812" y="0"/>
                  </a:moveTo>
                  <a:lnTo>
                    <a:pt x="12215" y="1595"/>
                  </a:lnTo>
                  <a:lnTo>
                    <a:pt x="5905" y="5905"/>
                  </a:lnTo>
                  <a:lnTo>
                    <a:pt x="1595" y="12215"/>
                  </a:lnTo>
                  <a:lnTo>
                    <a:pt x="0" y="19812"/>
                  </a:lnTo>
                  <a:lnTo>
                    <a:pt x="1595" y="27289"/>
                  </a:lnTo>
                  <a:lnTo>
                    <a:pt x="5905" y="33337"/>
                  </a:lnTo>
                  <a:lnTo>
                    <a:pt x="12215" y="37385"/>
                  </a:lnTo>
                  <a:lnTo>
                    <a:pt x="19812" y="38862"/>
                  </a:lnTo>
                  <a:lnTo>
                    <a:pt x="27408" y="37385"/>
                  </a:lnTo>
                  <a:lnTo>
                    <a:pt x="33718" y="33337"/>
                  </a:lnTo>
                  <a:lnTo>
                    <a:pt x="38028" y="27289"/>
                  </a:lnTo>
                  <a:lnTo>
                    <a:pt x="39624" y="19812"/>
                  </a:lnTo>
                  <a:lnTo>
                    <a:pt x="38028" y="12215"/>
                  </a:lnTo>
                  <a:lnTo>
                    <a:pt x="33718" y="5905"/>
                  </a:lnTo>
                  <a:lnTo>
                    <a:pt x="27408" y="1595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389626" y="8298179"/>
              <a:ext cx="40005" cy="39370"/>
            </a:xfrm>
            <a:custGeom>
              <a:avLst/>
              <a:gdLst/>
              <a:ahLst/>
              <a:cxnLst/>
              <a:rect l="l" t="t" r="r" b="b"/>
              <a:pathLst>
                <a:path w="40004" h="39370">
                  <a:moveTo>
                    <a:pt x="19812" y="0"/>
                  </a:moveTo>
                  <a:lnTo>
                    <a:pt x="12215" y="1595"/>
                  </a:lnTo>
                  <a:lnTo>
                    <a:pt x="5905" y="5905"/>
                  </a:lnTo>
                  <a:lnTo>
                    <a:pt x="1595" y="12215"/>
                  </a:lnTo>
                  <a:lnTo>
                    <a:pt x="0" y="19812"/>
                  </a:lnTo>
                  <a:lnTo>
                    <a:pt x="1595" y="27289"/>
                  </a:lnTo>
                  <a:lnTo>
                    <a:pt x="5905" y="33337"/>
                  </a:lnTo>
                  <a:lnTo>
                    <a:pt x="12215" y="37385"/>
                  </a:lnTo>
                  <a:lnTo>
                    <a:pt x="19812" y="38862"/>
                  </a:lnTo>
                  <a:lnTo>
                    <a:pt x="27408" y="37385"/>
                  </a:lnTo>
                  <a:lnTo>
                    <a:pt x="33718" y="33337"/>
                  </a:lnTo>
                  <a:lnTo>
                    <a:pt x="38028" y="27289"/>
                  </a:lnTo>
                  <a:lnTo>
                    <a:pt x="39624" y="19812"/>
                  </a:lnTo>
                  <a:lnTo>
                    <a:pt x="38028" y="12215"/>
                  </a:lnTo>
                  <a:lnTo>
                    <a:pt x="33718" y="5905"/>
                  </a:lnTo>
                  <a:lnTo>
                    <a:pt x="27408" y="1595"/>
                  </a:lnTo>
                  <a:lnTo>
                    <a:pt x="19812" y="0"/>
                  </a:lnTo>
                  <a:close/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643372" y="8349233"/>
              <a:ext cx="40005" cy="38100"/>
            </a:xfrm>
            <a:custGeom>
              <a:avLst/>
              <a:gdLst/>
              <a:ahLst/>
              <a:cxnLst/>
              <a:rect l="l" t="t" r="r" b="b"/>
              <a:pathLst>
                <a:path w="40004" h="38100">
                  <a:moveTo>
                    <a:pt x="19812" y="0"/>
                  </a:moveTo>
                  <a:lnTo>
                    <a:pt x="12215" y="1476"/>
                  </a:lnTo>
                  <a:lnTo>
                    <a:pt x="5905" y="5524"/>
                  </a:lnTo>
                  <a:lnTo>
                    <a:pt x="1595" y="11572"/>
                  </a:lnTo>
                  <a:lnTo>
                    <a:pt x="0" y="19050"/>
                  </a:lnTo>
                  <a:lnTo>
                    <a:pt x="1595" y="26527"/>
                  </a:lnTo>
                  <a:lnTo>
                    <a:pt x="5905" y="32575"/>
                  </a:lnTo>
                  <a:lnTo>
                    <a:pt x="12215" y="36623"/>
                  </a:lnTo>
                  <a:lnTo>
                    <a:pt x="19812" y="38100"/>
                  </a:lnTo>
                  <a:lnTo>
                    <a:pt x="27408" y="36623"/>
                  </a:lnTo>
                  <a:lnTo>
                    <a:pt x="33718" y="32575"/>
                  </a:lnTo>
                  <a:lnTo>
                    <a:pt x="38028" y="26527"/>
                  </a:lnTo>
                  <a:lnTo>
                    <a:pt x="39624" y="19050"/>
                  </a:lnTo>
                  <a:lnTo>
                    <a:pt x="38028" y="11572"/>
                  </a:lnTo>
                  <a:lnTo>
                    <a:pt x="33718" y="5524"/>
                  </a:lnTo>
                  <a:lnTo>
                    <a:pt x="27408" y="147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643372" y="8349233"/>
              <a:ext cx="40005" cy="38100"/>
            </a:xfrm>
            <a:custGeom>
              <a:avLst/>
              <a:gdLst/>
              <a:ahLst/>
              <a:cxnLst/>
              <a:rect l="l" t="t" r="r" b="b"/>
              <a:pathLst>
                <a:path w="40004" h="38100">
                  <a:moveTo>
                    <a:pt x="19812" y="0"/>
                  </a:moveTo>
                  <a:lnTo>
                    <a:pt x="12215" y="1476"/>
                  </a:lnTo>
                  <a:lnTo>
                    <a:pt x="5905" y="5524"/>
                  </a:lnTo>
                  <a:lnTo>
                    <a:pt x="1595" y="11572"/>
                  </a:lnTo>
                  <a:lnTo>
                    <a:pt x="0" y="19050"/>
                  </a:lnTo>
                  <a:lnTo>
                    <a:pt x="1595" y="26527"/>
                  </a:lnTo>
                  <a:lnTo>
                    <a:pt x="5905" y="32575"/>
                  </a:lnTo>
                  <a:lnTo>
                    <a:pt x="12215" y="36623"/>
                  </a:lnTo>
                  <a:lnTo>
                    <a:pt x="19812" y="38100"/>
                  </a:lnTo>
                  <a:lnTo>
                    <a:pt x="27408" y="36623"/>
                  </a:lnTo>
                  <a:lnTo>
                    <a:pt x="33718" y="32575"/>
                  </a:lnTo>
                  <a:lnTo>
                    <a:pt x="38028" y="26527"/>
                  </a:lnTo>
                  <a:lnTo>
                    <a:pt x="39624" y="19050"/>
                  </a:lnTo>
                  <a:lnTo>
                    <a:pt x="38028" y="11572"/>
                  </a:lnTo>
                  <a:lnTo>
                    <a:pt x="33718" y="5524"/>
                  </a:lnTo>
                  <a:lnTo>
                    <a:pt x="27408" y="1476"/>
                  </a:lnTo>
                  <a:lnTo>
                    <a:pt x="19812" y="0"/>
                  </a:lnTo>
                  <a:close/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716780" y="8213597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244" y="0"/>
                  </a:lnTo>
                </a:path>
              </a:pathLst>
            </a:custGeom>
            <a:ln w="9182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887468" y="7522463"/>
              <a:ext cx="0" cy="914400"/>
            </a:xfrm>
            <a:custGeom>
              <a:avLst/>
              <a:gdLst/>
              <a:ahLst/>
              <a:cxnLst/>
              <a:rect l="l" t="t" r="r" b="b"/>
              <a:pathLst>
                <a:path h="914400">
                  <a:moveTo>
                    <a:pt x="0" y="0"/>
                  </a:moveTo>
                  <a:lnTo>
                    <a:pt x="0" y="914400"/>
                  </a:lnTo>
                </a:path>
              </a:pathLst>
            </a:custGeom>
            <a:ln w="9182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109210" y="7544561"/>
              <a:ext cx="69850" cy="831850"/>
            </a:xfrm>
            <a:custGeom>
              <a:avLst/>
              <a:gdLst/>
              <a:ahLst/>
              <a:cxnLst/>
              <a:rect l="l" t="t" r="r" b="b"/>
              <a:pathLst>
                <a:path w="69850" h="831850">
                  <a:moveTo>
                    <a:pt x="69342" y="831342"/>
                  </a:moveTo>
                  <a:lnTo>
                    <a:pt x="69342" y="0"/>
                  </a:lnTo>
                </a:path>
                <a:path w="69850" h="831850">
                  <a:moveTo>
                    <a:pt x="0" y="831342"/>
                  </a:moveTo>
                  <a:lnTo>
                    <a:pt x="0" y="0"/>
                  </a:lnTo>
                </a:path>
              </a:pathLst>
            </a:custGeom>
            <a:ln w="153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143500" y="7522463"/>
              <a:ext cx="0" cy="914400"/>
            </a:xfrm>
            <a:custGeom>
              <a:avLst/>
              <a:gdLst/>
              <a:ahLst/>
              <a:cxnLst/>
              <a:rect l="l" t="t" r="r" b="b"/>
              <a:pathLst>
                <a:path h="914400">
                  <a:moveTo>
                    <a:pt x="0" y="0"/>
                  </a:moveTo>
                  <a:lnTo>
                    <a:pt x="0" y="914400"/>
                  </a:lnTo>
                </a:path>
              </a:pathLst>
            </a:custGeom>
            <a:ln w="9182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09210" y="7544561"/>
              <a:ext cx="69850" cy="831850"/>
            </a:xfrm>
            <a:custGeom>
              <a:avLst/>
              <a:gdLst/>
              <a:ahLst/>
              <a:cxnLst/>
              <a:rect l="l" t="t" r="r" b="b"/>
              <a:pathLst>
                <a:path w="69850" h="831850">
                  <a:moveTo>
                    <a:pt x="0" y="0"/>
                  </a:moveTo>
                  <a:lnTo>
                    <a:pt x="6798" y="3500"/>
                  </a:lnTo>
                  <a:lnTo>
                    <a:pt x="13239" y="6858"/>
                  </a:lnTo>
                  <a:lnTo>
                    <a:pt x="18966" y="9644"/>
                  </a:lnTo>
                  <a:lnTo>
                    <a:pt x="23622" y="11430"/>
                  </a:lnTo>
                  <a:lnTo>
                    <a:pt x="28956" y="12954"/>
                  </a:lnTo>
                  <a:lnTo>
                    <a:pt x="26670" y="12954"/>
                  </a:lnTo>
                  <a:lnTo>
                    <a:pt x="34290" y="11430"/>
                  </a:lnTo>
                  <a:lnTo>
                    <a:pt x="41052" y="9644"/>
                  </a:lnTo>
                  <a:lnTo>
                    <a:pt x="49530" y="6858"/>
                  </a:lnTo>
                  <a:lnTo>
                    <a:pt x="59150" y="3500"/>
                  </a:lnTo>
                  <a:lnTo>
                    <a:pt x="69342" y="0"/>
                  </a:lnTo>
                </a:path>
                <a:path w="69850" h="831850">
                  <a:moveTo>
                    <a:pt x="0" y="831342"/>
                  </a:moveTo>
                  <a:lnTo>
                    <a:pt x="4572" y="825246"/>
                  </a:lnTo>
                  <a:lnTo>
                    <a:pt x="9906" y="819912"/>
                  </a:lnTo>
                  <a:lnTo>
                    <a:pt x="15240" y="818388"/>
                  </a:lnTo>
                  <a:lnTo>
                    <a:pt x="21336" y="816864"/>
                  </a:lnTo>
                  <a:lnTo>
                    <a:pt x="25146" y="821436"/>
                  </a:lnTo>
                  <a:lnTo>
                    <a:pt x="34290" y="823722"/>
                  </a:lnTo>
                  <a:lnTo>
                    <a:pt x="41481" y="825555"/>
                  </a:lnTo>
                  <a:lnTo>
                    <a:pt x="50101" y="827532"/>
                  </a:lnTo>
                  <a:lnTo>
                    <a:pt x="59578" y="829508"/>
                  </a:lnTo>
                  <a:lnTo>
                    <a:pt x="69342" y="831342"/>
                  </a:lnTo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427868" y="7555229"/>
              <a:ext cx="19685" cy="871219"/>
            </a:xfrm>
            <a:custGeom>
              <a:avLst/>
              <a:gdLst/>
              <a:ahLst/>
              <a:cxnLst/>
              <a:rect l="l" t="t" r="r" b="b"/>
              <a:pathLst>
                <a:path w="19685" h="871220">
                  <a:moveTo>
                    <a:pt x="17383" y="0"/>
                  </a:moveTo>
                  <a:lnTo>
                    <a:pt x="18131" y="55816"/>
                  </a:lnTo>
                  <a:lnTo>
                    <a:pt x="18794" y="110236"/>
                  </a:lnTo>
                  <a:lnTo>
                    <a:pt x="19288" y="161734"/>
                  </a:lnTo>
                  <a:lnTo>
                    <a:pt x="19528" y="208788"/>
                  </a:lnTo>
                  <a:lnTo>
                    <a:pt x="19429" y="249872"/>
                  </a:lnTo>
                  <a:lnTo>
                    <a:pt x="18907" y="283464"/>
                  </a:lnTo>
                  <a:lnTo>
                    <a:pt x="17942" y="315813"/>
                  </a:lnTo>
                  <a:lnTo>
                    <a:pt x="16335" y="331374"/>
                  </a:lnTo>
                  <a:lnTo>
                    <a:pt x="14299" y="339935"/>
                  </a:lnTo>
                  <a:lnTo>
                    <a:pt x="12049" y="351282"/>
                  </a:lnTo>
                  <a:lnTo>
                    <a:pt x="9536" y="367545"/>
                  </a:lnTo>
                  <a:lnTo>
                    <a:pt x="6810" y="383667"/>
                  </a:lnTo>
                  <a:lnTo>
                    <a:pt x="4226" y="398645"/>
                  </a:lnTo>
                  <a:lnTo>
                    <a:pt x="2143" y="411480"/>
                  </a:lnTo>
                  <a:lnTo>
                    <a:pt x="1047" y="420171"/>
                  </a:lnTo>
                  <a:lnTo>
                    <a:pt x="238" y="426148"/>
                  </a:lnTo>
                  <a:lnTo>
                    <a:pt x="0" y="431839"/>
                  </a:lnTo>
                  <a:lnTo>
                    <a:pt x="619" y="439674"/>
                  </a:lnTo>
                  <a:lnTo>
                    <a:pt x="2619" y="449079"/>
                  </a:lnTo>
                  <a:lnTo>
                    <a:pt x="5762" y="459486"/>
                  </a:lnTo>
                  <a:lnTo>
                    <a:pt x="9191" y="471606"/>
                  </a:lnTo>
                  <a:lnTo>
                    <a:pt x="16335" y="510921"/>
                  </a:lnTo>
                  <a:lnTo>
                    <a:pt x="18907" y="567690"/>
                  </a:lnTo>
                  <a:lnTo>
                    <a:pt x="19528" y="648179"/>
                  </a:lnTo>
                  <a:lnTo>
                    <a:pt x="19288" y="698468"/>
                  </a:lnTo>
                  <a:lnTo>
                    <a:pt x="18794" y="753392"/>
                  </a:lnTo>
                  <a:lnTo>
                    <a:pt x="18131" y="811406"/>
                  </a:lnTo>
                  <a:lnTo>
                    <a:pt x="17383" y="870966"/>
                  </a:lnTo>
                </a:path>
              </a:pathLst>
            </a:custGeom>
            <a:ln w="153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69052" y="7547609"/>
              <a:ext cx="79375" cy="896619"/>
            </a:xfrm>
            <a:custGeom>
              <a:avLst/>
              <a:gdLst/>
              <a:ahLst/>
              <a:cxnLst/>
              <a:rect l="l" t="t" r="r" b="b"/>
              <a:pathLst>
                <a:path w="79375" h="896620">
                  <a:moveTo>
                    <a:pt x="79248" y="8382"/>
                  </a:moveTo>
                  <a:lnTo>
                    <a:pt x="76200" y="4572"/>
                  </a:lnTo>
                  <a:lnTo>
                    <a:pt x="73152" y="0"/>
                  </a:lnTo>
                  <a:lnTo>
                    <a:pt x="67056" y="0"/>
                  </a:lnTo>
                  <a:lnTo>
                    <a:pt x="61686" y="773"/>
                  </a:lnTo>
                  <a:lnTo>
                    <a:pt x="54959" y="2762"/>
                  </a:lnTo>
                  <a:lnTo>
                    <a:pt x="47232" y="5464"/>
                  </a:lnTo>
                  <a:lnTo>
                    <a:pt x="38862" y="8382"/>
                  </a:lnTo>
                </a:path>
                <a:path w="79375" h="896620">
                  <a:moveTo>
                    <a:pt x="0" y="880110"/>
                  </a:moveTo>
                  <a:lnTo>
                    <a:pt x="5822" y="874228"/>
                  </a:lnTo>
                  <a:lnTo>
                    <a:pt x="11715" y="869632"/>
                  </a:lnTo>
                  <a:lnTo>
                    <a:pt x="17466" y="867036"/>
                  </a:lnTo>
                  <a:lnTo>
                    <a:pt x="22860" y="867156"/>
                  </a:lnTo>
                  <a:lnTo>
                    <a:pt x="28134" y="872751"/>
                  </a:lnTo>
                  <a:lnTo>
                    <a:pt x="33051" y="882205"/>
                  </a:lnTo>
                  <a:lnTo>
                    <a:pt x="38397" y="891373"/>
                  </a:lnTo>
                  <a:lnTo>
                    <a:pt x="44958" y="896112"/>
                  </a:lnTo>
                  <a:lnTo>
                    <a:pt x="52351" y="895861"/>
                  </a:lnTo>
                  <a:lnTo>
                    <a:pt x="60674" y="892397"/>
                  </a:lnTo>
                  <a:lnTo>
                    <a:pt x="69711" y="886789"/>
                  </a:lnTo>
                  <a:lnTo>
                    <a:pt x="79248" y="880110"/>
                  </a:lnTo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407914" y="7522463"/>
              <a:ext cx="0" cy="941069"/>
            </a:xfrm>
            <a:custGeom>
              <a:avLst/>
              <a:gdLst/>
              <a:ahLst/>
              <a:cxnLst/>
              <a:rect l="l" t="t" r="r" b="b"/>
              <a:pathLst>
                <a:path h="941070">
                  <a:moveTo>
                    <a:pt x="0" y="0"/>
                  </a:moveTo>
                  <a:lnTo>
                    <a:pt x="0" y="941070"/>
                  </a:lnTo>
                </a:path>
              </a:pathLst>
            </a:custGeom>
            <a:ln w="9182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628132" y="7555229"/>
              <a:ext cx="69850" cy="395605"/>
            </a:xfrm>
            <a:custGeom>
              <a:avLst/>
              <a:gdLst/>
              <a:ahLst/>
              <a:cxnLst/>
              <a:rect l="l" t="t" r="r" b="b"/>
              <a:pathLst>
                <a:path w="69850" h="395604">
                  <a:moveTo>
                    <a:pt x="0" y="0"/>
                  </a:moveTo>
                  <a:lnTo>
                    <a:pt x="12" y="54540"/>
                  </a:lnTo>
                  <a:lnTo>
                    <a:pt x="97" y="107143"/>
                  </a:lnTo>
                  <a:lnTo>
                    <a:pt x="329" y="155868"/>
                  </a:lnTo>
                  <a:lnTo>
                    <a:pt x="780" y="198778"/>
                  </a:lnTo>
                  <a:lnTo>
                    <a:pt x="2250" y="262675"/>
                  </a:lnTo>
                  <a:lnTo>
                    <a:pt x="4845" y="289012"/>
                  </a:lnTo>
                  <a:lnTo>
                    <a:pt x="6858" y="304038"/>
                  </a:lnTo>
                  <a:lnTo>
                    <a:pt x="9977" y="325397"/>
                  </a:lnTo>
                  <a:lnTo>
                    <a:pt x="13525" y="348043"/>
                  </a:lnTo>
                  <a:lnTo>
                    <a:pt x="17359" y="371546"/>
                  </a:lnTo>
                  <a:lnTo>
                    <a:pt x="21336" y="395478"/>
                  </a:lnTo>
                </a:path>
                <a:path w="69850" h="395604">
                  <a:moveTo>
                    <a:pt x="69342" y="0"/>
                  </a:moveTo>
                  <a:lnTo>
                    <a:pt x="69329" y="54540"/>
                  </a:lnTo>
                  <a:lnTo>
                    <a:pt x="69244" y="107143"/>
                  </a:lnTo>
                  <a:lnTo>
                    <a:pt x="69012" y="155868"/>
                  </a:lnTo>
                  <a:lnTo>
                    <a:pt x="68561" y="198778"/>
                  </a:lnTo>
                  <a:lnTo>
                    <a:pt x="67091" y="262675"/>
                  </a:lnTo>
                  <a:lnTo>
                    <a:pt x="64496" y="289012"/>
                  </a:lnTo>
                  <a:lnTo>
                    <a:pt x="62484" y="304038"/>
                  </a:lnTo>
                  <a:lnTo>
                    <a:pt x="59352" y="325397"/>
                  </a:lnTo>
                  <a:lnTo>
                    <a:pt x="55721" y="348043"/>
                  </a:lnTo>
                  <a:lnTo>
                    <a:pt x="51661" y="371546"/>
                  </a:lnTo>
                  <a:lnTo>
                    <a:pt x="47244" y="395478"/>
                  </a:lnTo>
                </a:path>
              </a:pathLst>
            </a:custGeom>
            <a:ln w="153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628132" y="7548371"/>
              <a:ext cx="69850" cy="402590"/>
            </a:xfrm>
            <a:custGeom>
              <a:avLst/>
              <a:gdLst/>
              <a:ahLst/>
              <a:cxnLst/>
              <a:rect l="l" t="t" r="r" b="b"/>
              <a:pathLst>
                <a:path w="69850" h="402590">
                  <a:moveTo>
                    <a:pt x="0" y="7620"/>
                  </a:moveTo>
                  <a:lnTo>
                    <a:pt x="3048" y="9144"/>
                  </a:lnTo>
                  <a:lnTo>
                    <a:pt x="6096" y="11430"/>
                  </a:lnTo>
                  <a:lnTo>
                    <a:pt x="12192" y="9906"/>
                  </a:lnTo>
                  <a:lnTo>
                    <a:pt x="18288" y="8382"/>
                  </a:lnTo>
                  <a:lnTo>
                    <a:pt x="25146" y="0"/>
                  </a:lnTo>
                  <a:lnTo>
                    <a:pt x="35052" y="0"/>
                  </a:lnTo>
                  <a:lnTo>
                    <a:pt x="42552" y="797"/>
                  </a:lnTo>
                  <a:lnTo>
                    <a:pt x="51054" y="2952"/>
                  </a:lnTo>
                  <a:lnTo>
                    <a:pt x="60126" y="6107"/>
                  </a:lnTo>
                  <a:lnTo>
                    <a:pt x="69342" y="9906"/>
                  </a:lnTo>
                </a:path>
                <a:path w="69850" h="402590">
                  <a:moveTo>
                    <a:pt x="21336" y="402336"/>
                  </a:moveTo>
                  <a:lnTo>
                    <a:pt x="47244" y="402336"/>
                  </a:lnTo>
                </a:path>
                <a:path w="69850" h="402590">
                  <a:moveTo>
                    <a:pt x="0" y="7620"/>
                  </a:moveTo>
                  <a:lnTo>
                    <a:pt x="3048" y="9144"/>
                  </a:lnTo>
                  <a:lnTo>
                    <a:pt x="6096" y="11430"/>
                  </a:lnTo>
                  <a:lnTo>
                    <a:pt x="12192" y="9906"/>
                  </a:lnTo>
                  <a:lnTo>
                    <a:pt x="18288" y="8382"/>
                  </a:lnTo>
                  <a:lnTo>
                    <a:pt x="25146" y="0"/>
                  </a:lnTo>
                  <a:lnTo>
                    <a:pt x="35052" y="0"/>
                  </a:lnTo>
                  <a:lnTo>
                    <a:pt x="42552" y="797"/>
                  </a:lnTo>
                  <a:lnTo>
                    <a:pt x="51054" y="2952"/>
                  </a:lnTo>
                  <a:lnTo>
                    <a:pt x="60126" y="6107"/>
                  </a:lnTo>
                  <a:lnTo>
                    <a:pt x="69342" y="9906"/>
                  </a:lnTo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628132" y="8061197"/>
              <a:ext cx="69850" cy="397510"/>
            </a:xfrm>
            <a:custGeom>
              <a:avLst/>
              <a:gdLst/>
              <a:ahLst/>
              <a:cxnLst/>
              <a:rect l="l" t="t" r="r" b="b"/>
              <a:pathLst>
                <a:path w="69850" h="397509">
                  <a:moveTo>
                    <a:pt x="0" y="397002"/>
                  </a:moveTo>
                  <a:lnTo>
                    <a:pt x="12" y="342089"/>
                  </a:lnTo>
                  <a:lnTo>
                    <a:pt x="97" y="289261"/>
                  </a:lnTo>
                  <a:lnTo>
                    <a:pt x="329" y="240420"/>
                  </a:lnTo>
                  <a:lnTo>
                    <a:pt x="780" y="197467"/>
                  </a:lnTo>
                  <a:lnTo>
                    <a:pt x="2250" y="133552"/>
                  </a:lnTo>
                  <a:lnTo>
                    <a:pt x="4845" y="106906"/>
                  </a:lnTo>
                  <a:lnTo>
                    <a:pt x="6858" y="91440"/>
                  </a:lnTo>
                  <a:lnTo>
                    <a:pt x="9977" y="70080"/>
                  </a:lnTo>
                  <a:lnTo>
                    <a:pt x="13525" y="47434"/>
                  </a:lnTo>
                  <a:lnTo>
                    <a:pt x="17359" y="23931"/>
                  </a:lnTo>
                  <a:lnTo>
                    <a:pt x="21336" y="0"/>
                  </a:lnTo>
                </a:path>
                <a:path w="69850" h="397509">
                  <a:moveTo>
                    <a:pt x="69342" y="397002"/>
                  </a:moveTo>
                  <a:lnTo>
                    <a:pt x="69329" y="342089"/>
                  </a:lnTo>
                  <a:lnTo>
                    <a:pt x="69244" y="289261"/>
                  </a:lnTo>
                  <a:lnTo>
                    <a:pt x="69012" y="240420"/>
                  </a:lnTo>
                  <a:lnTo>
                    <a:pt x="68561" y="197467"/>
                  </a:lnTo>
                  <a:lnTo>
                    <a:pt x="67091" y="133552"/>
                  </a:lnTo>
                  <a:lnTo>
                    <a:pt x="64496" y="106906"/>
                  </a:lnTo>
                  <a:lnTo>
                    <a:pt x="62484" y="91440"/>
                  </a:lnTo>
                  <a:lnTo>
                    <a:pt x="59364" y="70080"/>
                  </a:lnTo>
                  <a:lnTo>
                    <a:pt x="55816" y="47434"/>
                  </a:lnTo>
                  <a:lnTo>
                    <a:pt x="51982" y="23931"/>
                  </a:lnTo>
                  <a:lnTo>
                    <a:pt x="48006" y="0"/>
                  </a:lnTo>
                </a:path>
              </a:pathLst>
            </a:custGeom>
            <a:ln w="153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628132" y="8061197"/>
              <a:ext cx="69850" cy="402590"/>
            </a:xfrm>
            <a:custGeom>
              <a:avLst/>
              <a:gdLst/>
              <a:ahLst/>
              <a:cxnLst/>
              <a:rect l="l" t="t" r="r" b="b"/>
              <a:pathLst>
                <a:path w="69850" h="402590">
                  <a:moveTo>
                    <a:pt x="21336" y="0"/>
                  </a:moveTo>
                  <a:lnTo>
                    <a:pt x="48006" y="0"/>
                  </a:lnTo>
                </a:path>
                <a:path w="69850" h="402590">
                  <a:moveTo>
                    <a:pt x="0" y="394716"/>
                  </a:moveTo>
                  <a:lnTo>
                    <a:pt x="3048" y="393192"/>
                  </a:lnTo>
                  <a:lnTo>
                    <a:pt x="6096" y="391668"/>
                  </a:lnTo>
                  <a:lnTo>
                    <a:pt x="12192" y="392430"/>
                  </a:lnTo>
                  <a:lnTo>
                    <a:pt x="18288" y="393954"/>
                  </a:lnTo>
                  <a:lnTo>
                    <a:pt x="25146" y="402336"/>
                  </a:lnTo>
                  <a:lnTo>
                    <a:pt x="35052" y="402336"/>
                  </a:lnTo>
                  <a:lnTo>
                    <a:pt x="42552" y="401538"/>
                  </a:lnTo>
                  <a:lnTo>
                    <a:pt x="51054" y="399383"/>
                  </a:lnTo>
                  <a:lnTo>
                    <a:pt x="60126" y="396228"/>
                  </a:lnTo>
                  <a:lnTo>
                    <a:pt x="69342" y="392430"/>
                  </a:lnTo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662422" y="7522463"/>
              <a:ext cx="1270" cy="1004569"/>
            </a:xfrm>
            <a:custGeom>
              <a:avLst/>
              <a:gdLst/>
              <a:ahLst/>
              <a:cxnLst/>
              <a:rect l="l" t="t" r="r" b="b"/>
              <a:pathLst>
                <a:path w="1270" h="1004570">
                  <a:moveTo>
                    <a:pt x="0" y="0"/>
                  </a:moveTo>
                  <a:lnTo>
                    <a:pt x="762" y="1004316"/>
                  </a:lnTo>
                </a:path>
              </a:pathLst>
            </a:custGeom>
            <a:ln w="9182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813554" y="7544561"/>
              <a:ext cx="147320" cy="843280"/>
            </a:xfrm>
            <a:custGeom>
              <a:avLst/>
              <a:gdLst/>
              <a:ahLst/>
              <a:cxnLst/>
              <a:rect l="l" t="t" r="r" b="b"/>
              <a:pathLst>
                <a:path w="147320" h="843279">
                  <a:moveTo>
                    <a:pt x="73914" y="842772"/>
                  </a:moveTo>
                  <a:lnTo>
                    <a:pt x="0" y="842772"/>
                  </a:lnTo>
                  <a:lnTo>
                    <a:pt x="0" y="802386"/>
                  </a:lnTo>
                  <a:lnTo>
                    <a:pt x="73914" y="802386"/>
                  </a:lnTo>
                </a:path>
                <a:path w="147320" h="843279">
                  <a:moveTo>
                    <a:pt x="16002" y="802386"/>
                  </a:moveTo>
                  <a:lnTo>
                    <a:pt x="32004" y="788670"/>
                  </a:lnTo>
                  <a:lnTo>
                    <a:pt x="37338" y="774954"/>
                  </a:lnTo>
                  <a:lnTo>
                    <a:pt x="37338" y="0"/>
                  </a:lnTo>
                </a:path>
                <a:path w="147320" h="843279">
                  <a:moveTo>
                    <a:pt x="73914" y="842772"/>
                  </a:moveTo>
                  <a:lnTo>
                    <a:pt x="147066" y="842772"/>
                  </a:lnTo>
                  <a:lnTo>
                    <a:pt x="147066" y="802386"/>
                  </a:lnTo>
                  <a:lnTo>
                    <a:pt x="73914" y="802386"/>
                  </a:lnTo>
                </a:path>
                <a:path w="147320" h="843279">
                  <a:moveTo>
                    <a:pt x="131064" y="802386"/>
                  </a:moveTo>
                  <a:lnTo>
                    <a:pt x="115062" y="788670"/>
                  </a:lnTo>
                  <a:lnTo>
                    <a:pt x="108966" y="774954"/>
                  </a:lnTo>
                  <a:lnTo>
                    <a:pt x="108966" y="0"/>
                  </a:lnTo>
                </a:path>
              </a:pathLst>
            </a:custGeom>
            <a:ln w="153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850892" y="7543037"/>
              <a:ext cx="71755" cy="13335"/>
            </a:xfrm>
            <a:custGeom>
              <a:avLst/>
              <a:gdLst/>
              <a:ahLst/>
              <a:cxnLst/>
              <a:rect l="l" t="t" r="r" b="b"/>
              <a:pathLst>
                <a:path w="71754" h="13334">
                  <a:moveTo>
                    <a:pt x="0" y="4572"/>
                  </a:moveTo>
                  <a:lnTo>
                    <a:pt x="5334" y="2286"/>
                  </a:lnTo>
                  <a:lnTo>
                    <a:pt x="9906" y="0"/>
                  </a:lnTo>
                  <a:lnTo>
                    <a:pt x="16002" y="1524"/>
                  </a:lnTo>
                  <a:lnTo>
                    <a:pt x="22098" y="3048"/>
                  </a:lnTo>
                  <a:lnTo>
                    <a:pt x="26670" y="12954"/>
                  </a:lnTo>
                  <a:lnTo>
                    <a:pt x="35814" y="12954"/>
                  </a:lnTo>
                  <a:lnTo>
                    <a:pt x="43767" y="11918"/>
                  </a:lnTo>
                  <a:lnTo>
                    <a:pt x="52578" y="9239"/>
                  </a:lnTo>
                  <a:lnTo>
                    <a:pt x="61960" y="5560"/>
                  </a:lnTo>
                  <a:lnTo>
                    <a:pt x="71628" y="1524"/>
                  </a:lnTo>
                </a:path>
              </a:pathLst>
            </a:custGeom>
            <a:ln w="9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4470908" y="8577326"/>
            <a:ext cx="153670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25" dirty="0">
                <a:latin typeface="Times New Roman"/>
                <a:cs typeface="Times New Roman"/>
              </a:rPr>
              <a:t>Подовження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(деформація)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4632198" y="7484364"/>
            <a:ext cx="1222375" cy="471805"/>
            <a:chOff x="4632198" y="7484364"/>
            <a:chExt cx="1222375" cy="471805"/>
          </a:xfrm>
        </p:grpSpPr>
        <p:pic>
          <p:nvPicPr>
            <p:cNvPr id="49" name="object 4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18810" y="7484364"/>
              <a:ext cx="135636" cy="166878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32198" y="7805166"/>
              <a:ext cx="201930" cy="150876"/>
            </a:xfrm>
            <a:prstGeom prst="rect">
              <a:avLst/>
            </a:prstGeom>
          </p:spPr>
        </p:pic>
      </p:grpSp>
      <p:sp>
        <p:nvSpPr>
          <p:cNvPr id="51" name="object 51"/>
          <p:cNvSpPr txBox="1"/>
          <p:nvPr/>
        </p:nvSpPr>
        <p:spPr>
          <a:xfrm>
            <a:off x="1131054" y="8997947"/>
            <a:ext cx="1989455" cy="470534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065" marR="5080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4.1.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виникнення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нормальних та дотичних напружень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металі при його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навантаженні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047215" y="8997947"/>
            <a:ext cx="2055495" cy="470534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-635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4.2. </a:t>
            </a:r>
            <a:r>
              <a:rPr sz="1000" dirty="0">
                <a:latin typeface="Times New Roman"/>
                <a:cs typeface="Times New Roman"/>
              </a:rPr>
              <a:t>Діаграма </a:t>
            </a:r>
            <a:r>
              <a:rPr sz="1000" spc="-5" dirty="0">
                <a:latin typeface="Times New Roman"/>
                <a:cs typeface="Times New Roman"/>
              </a:rPr>
              <a:t>залежності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 металу від діючих напруг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(діаграма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розтягу)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61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037838" y="1776221"/>
            <a:ext cx="1423035" cy="1751964"/>
          </a:xfrm>
          <a:custGeom>
            <a:avLst/>
            <a:gdLst/>
            <a:ahLst/>
            <a:cxnLst/>
            <a:rect l="l" t="t" r="r" b="b"/>
            <a:pathLst>
              <a:path w="1423035" h="1751964">
                <a:moveTo>
                  <a:pt x="1199388" y="1751838"/>
                </a:moveTo>
                <a:lnTo>
                  <a:pt x="1200150" y="0"/>
                </a:lnTo>
              </a:path>
              <a:path w="1423035" h="1751964">
                <a:moveTo>
                  <a:pt x="0" y="1518666"/>
                </a:moveTo>
                <a:lnTo>
                  <a:pt x="1422654" y="1518666"/>
                </a:lnTo>
              </a:path>
              <a:path w="1423035" h="1751964">
                <a:moveTo>
                  <a:pt x="0" y="256794"/>
                </a:moveTo>
                <a:lnTo>
                  <a:pt x="1200150" y="256794"/>
                </a:lnTo>
              </a:path>
              <a:path w="1423035" h="1751964">
                <a:moveTo>
                  <a:pt x="0" y="505206"/>
                </a:moveTo>
                <a:lnTo>
                  <a:pt x="1200150" y="505206"/>
                </a:lnTo>
              </a:path>
              <a:path w="1423035" h="1751964">
                <a:moveTo>
                  <a:pt x="0" y="768858"/>
                </a:moveTo>
                <a:lnTo>
                  <a:pt x="1200150" y="768858"/>
                </a:lnTo>
              </a:path>
              <a:path w="1423035" h="1751964">
                <a:moveTo>
                  <a:pt x="0" y="1018032"/>
                </a:moveTo>
                <a:lnTo>
                  <a:pt x="1200150" y="1018032"/>
                </a:lnTo>
              </a:path>
              <a:path w="1423035" h="1751964">
                <a:moveTo>
                  <a:pt x="0" y="1267206"/>
                </a:moveTo>
                <a:lnTo>
                  <a:pt x="1422654" y="1267206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067814" y="516889"/>
            <a:ext cx="5786120" cy="1087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281555" algn="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3600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Якщо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нормальні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напруження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досягають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значення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міжатомних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зв’язків,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спостерігається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</a:t>
            </a:r>
            <a:r>
              <a:rPr sz="1200" dirty="0">
                <a:latin typeface="Times New Roman"/>
                <a:cs typeface="Times New Roman"/>
              </a:rPr>
              <a:t> шляхом </a:t>
            </a:r>
            <a:r>
              <a:rPr sz="1200" spc="-5" dirty="0">
                <a:latin typeface="Times New Roman"/>
                <a:cs typeface="Times New Roman"/>
              </a:rPr>
              <a:t>відриву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4.3).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300">
              <a:latin typeface="Times New Roman"/>
              <a:cs typeface="Times New Roman"/>
            </a:endParaRPr>
          </a:p>
          <a:p>
            <a:pPr marR="2235200" algn="r">
              <a:lnSpc>
                <a:spcPct val="100000"/>
              </a:lnSpc>
            </a:pPr>
            <a:r>
              <a:rPr sz="950" i="1" spc="10" dirty="0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2432272" y="1724374"/>
            <a:ext cx="1468755" cy="1422400"/>
            <a:chOff x="2432272" y="1724374"/>
            <a:chExt cx="1468755" cy="1422400"/>
          </a:xfrm>
        </p:grpSpPr>
        <p:sp>
          <p:nvSpPr>
            <p:cNvPr id="8" name="object 8"/>
            <p:cNvSpPr/>
            <p:nvPr/>
          </p:nvSpPr>
          <p:spPr>
            <a:xfrm>
              <a:off x="2486406" y="1776221"/>
              <a:ext cx="1414780" cy="1365885"/>
            </a:xfrm>
            <a:custGeom>
              <a:avLst/>
              <a:gdLst/>
              <a:ahLst/>
              <a:cxnLst/>
              <a:rect l="l" t="t" r="r" b="b"/>
              <a:pathLst>
                <a:path w="1414779" h="1365885">
                  <a:moveTo>
                    <a:pt x="0" y="1181862"/>
                  </a:moveTo>
                  <a:lnTo>
                    <a:pt x="1414272" y="1181862"/>
                  </a:lnTo>
                </a:path>
                <a:path w="1414779" h="1365885">
                  <a:moveTo>
                    <a:pt x="0" y="199644"/>
                  </a:moveTo>
                  <a:lnTo>
                    <a:pt x="1193292" y="199644"/>
                  </a:lnTo>
                </a:path>
                <a:path w="1414779" h="1365885">
                  <a:moveTo>
                    <a:pt x="0" y="393192"/>
                  </a:moveTo>
                  <a:lnTo>
                    <a:pt x="1193292" y="393192"/>
                  </a:lnTo>
                </a:path>
                <a:path w="1414779" h="1365885">
                  <a:moveTo>
                    <a:pt x="0" y="598932"/>
                  </a:moveTo>
                  <a:lnTo>
                    <a:pt x="1193292" y="598932"/>
                  </a:lnTo>
                </a:path>
                <a:path w="1414779" h="1365885">
                  <a:moveTo>
                    <a:pt x="0" y="792480"/>
                  </a:moveTo>
                  <a:lnTo>
                    <a:pt x="1193292" y="792480"/>
                  </a:lnTo>
                </a:path>
                <a:path w="1414779" h="1365885">
                  <a:moveTo>
                    <a:pt x="0" y="986790"/>
                  </a:moveTo>
                  <a:lnTo>
                    <a:pt x="1414272" y="986790"/>
                  </a:lnTo>
                </a:path>
                <a:path w="1414779" h="1365885">
                  <a:moveTo>
                    <a:pt x="1192530" y="1365504"/>
                  </a:moveTo>
                  <a:lnTo>
                    <a:pt x="1193292" y="0"/>
                  </a:lnTo>
                </a:path>
              </a:pathLst>
            </a:custGeom>
            <a:ln w="7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486408" y="1776221"/>
              <a:ext cx="1193800" cy="1182370"/>
            </a:xfrm>
            <a:custGeom>
              <a:avLst/>
              <a:gdLst/>
              <a:ahLst/>
              <a:cxnLst/>
              <a:rect l="l" t="t" r="r" b="b"/>
              <a:pathLst>
                <a:path w="1193800" h="1182370">
                  <a:moveTo>
                    <a:pt x="1193289" y="0"/>
                  </a:moveTo>
                  <a:lnTo>
                    <a:pt x="0" y="0"/>
                  </a:lnTo>
                  <a:lnTo>
                    <a:pt x="0" y="1181864"/>
                  </a:lnTo>
                  <a:lnTo>
                    <a:pt x="1193289" y="1181864"/>
                  </a:lnTo>
                  <a:lnTo>
                    <a:pt x="1193289" y="0"/>
                  </a:lnTo>
                  <a:close/>
                </a:path>
              </a:pathLst>
            </a:custGeom>
            <a:ln w="7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86812" y="1776221"/>
              <a:ext cx="792480" cy="1365885"/>
            </a:xfrm>
            <a:custGeom>
              <a:avLst/>
              <a:gdLst/>
              <a:ahLst/>
              <a:cxnLst/>
              <a:rect l="l" t="t" r="r" b="b"/>
              <a:pathLst>
                <a:path w="792479" h="1365885">
                  <a:moveTo>
                    <a:pt x="0" y="1181862"/>
                  </a:moveTo>
                  <a:lnTo>
                    <a:pt x="0" y="0"/>
                  </a:lnTo>
                </a:path>
                <a:path w="792479" h="1365885">
                  <a:moveTo>
                    <a:pt x="198882" y="1181862"/>
                  </a:moveTo>
                  <a:lnTo>
                    <a:pt x="198882" y="0"/>
                  </a:lnTo>
                </a:path>
                <a:path w="792479" h="1365885">
                  <a:moveTo>
                    <a:pt x="398526" y="1181862"/>
                  </a:moveTo>
                  <a:lnTo>
                    <a:pt x="398526" y="0"/>
                  </a:lnTo>
                </a:path>
                <a:path w="792479" h="1365885">
                  <a:moveTo>
                    <a:pt x="596646" y="1181862"/>
                  </a:moveTo>
                  <a:lnTo>
                    <a:pt x="596646" y="0"/>
                  </a:lnTo>
                </a:path>
                <a:path w="792479" h="1365885">
                  <a:moveTo>
                    <a:pt x="792480" y="1365504"/>
                  </a:moveTo>
                  <a:lnTo>
                    <a:pt x="792480" y="0"/>
                  </a:lnTo>
                </a:path>
              </a:pathLst>
            </a:custGeom>
            <a:ln w="7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436114" y="1728978"/>
              <a:ext cx="96012" cy="9448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32272" y="1724374"/>
              <a:ext cx="103695" cy="10293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40330" y="1728978"/>
              <a:ext cx="95250" cy="9448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36488" y="1724374"/>
              <a:ext cx="102933" cy="10293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36164" y="1728978"/>
              <a:ext cx="96012" cy="9448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32322" y="1724374"/>
              <a:ext cx="103695" cy="102933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035808" y="1728978"/>
              <a:ext cx="96012" cy="9448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31966" y="1724374"/>
              <a:ext cx="103695" cy="102933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32404" y="1728978"/>
              <a:ext cx="96012" cy="94487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28562" y="1724374"/>
              <a:ext cx="103695" cy="102933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25952" y="1728978"/>
              <a:ext cx="96012" cy="9448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22110" y="1724374"/>
              <a:ext cx="103695" cy="102933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632454" y="1728978"/>
              <a:ext cx="96012" cy="94487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28612" y="1724374"/>
              <a:ext cx="103695" cy="102933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36114" y="1926336"/>
              <a:ext cx="96012" cy="9448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32272" y="1921732"/>
              <a:ext cx="103695" cy="102933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640330" y="1926336"/>
              <a:ext cx="95250" cy="94487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636488" y="1921732"/>
              <a:ext cx="102933" cy="102933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836164" y="1926336"/>
              <a:ext cx="96012" cy="94487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832322" y="1921732"/>
              <a:ext cx="103695" cy="10293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035808" y="1926336"/>
              <a:ext cx="96012" cy="94487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031966" y="1921732"/>
              <a:ext cx="103695" cy="102933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232404" y="1926336"/>
              <a:ext cx="96012" cy="9448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228562" y="1921732"/>
              <a:ext cx="103695" cy="102933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425952" y="1926336"/>
              <a:ext cx="96012" cy="9448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22110" y="1921732"/>
              <a:ext cx="103695" cy="102933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632454" y="1926336"/>
              <a:ext cx="96012" cy="94487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628612" y="1921732"/>
              <a:ext cx="103695" cy="102933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436114" y="2118360"/>
              <a:ext cx="96012" cy="9448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432272" y="2113756"/>
              <a:ext cx="103695" cy="102933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640330" y="2118360"/>
              <a:ext cx="95250" cy="94487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636488" y="2113756"/>
              <a:ext cx="102933" cy="102933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836164" y="2118360"/>
              <a:ext cx="96012" cy="9448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832322" y="2113756"/>
              <a:ext cx="103695" cy="102933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035808" y="2118360"/>
              <a:ext cx="96012" cy="94487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031966" y="2113756"/>
              <a:ext cx="103695" cy="102933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232404" y="2118360"/>
              <a:ext cx="96012" cy="94487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228562" y="2113756"/>
              <a:ext cx="103695" cy="102933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425952" y="2118360"/>
              <a:ext cx="96012" cy="94487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422110" y="2113756"/>
              <a:ext cx="103695" cy="102933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632454" y="2118360"/>
              <a:ext cx="96012" cy="94487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628612" y="2113756"/>
              <a:ext cx="103695" cy="102933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436114" y="2322576"/>
              <a:ext cx="96012" cy="93725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432272" y="2317972"/>
              <a:ext cx="103695" cy="102171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640330" y="2322576"/>
              <a:ext cx="95250" cy="93725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636488" y="2317972"/>
              <a:ext cx="102933" cy="102171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836164" y="2322576"/>
              <a:ext cx="96012" cy="9372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832322" y="2317972"/>
              <a:ext cx="103695" cy="102171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035808" y="2322576"/>
              <a:ext cx="96012" cy="93725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031966" y="2317972"/>
              <a:ext cx="103695" cy="102171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3232404" y="2322576"/>
              <a:ext cx="96012" cy="9372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3228562" y="2317972"/>
              <a:ext cx="103695" cy="10217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3425952" y="2322576"/>
              <a:ext cx="96012" cy="93725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422110" y="2317972"/>
              <a:ext cx="103695" cy="102171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632454" y="2322576"/>
              <a:ext cx="96012" cy="93725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628612" y="2317972"/>
              <a:ext cx="103695" cy="102171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436114" y="2519172"/>
              <a:ext cx="96012" cy="94487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32272" y="2514568"/>
              <a:ext cx="103695" cy="10293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640330" y="2519172"/>
              <a:ext cx="95250" cy="9448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36488" y="2514568"/>
              <a:ext cx="102933" cy="10293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836164" y="2519172"/>
              <a:ext cx="96012" cy="94487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32322" y="2514568"/>
              <a:ext cx="103695" cy="102933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035808" y="2519172"/>
              <a:ext cx="96012" cy="94487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31966" y="2514568"/>
              <a:ext cx="103695" cy="102933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232404" y="2519172"/>
              <a:ext cx="96012" cy="9448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28562" y="2514568"/>
              <a:ext cx="103695" cy="102933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425952" y="2519172"/>
              <a:ext cx="96012" cy="94487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22110" y="2514568"/>
              <a:ext cx="103695" cy="102933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3632454" y="2519172"/>
              <a:ext cx="96012" cy="94487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28612" y="2514568"/>
              <a:ext cx="103695" cy="102933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436114" y="2718054"/>
              <a:ext cx="96012" cy="9372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432272" y="2713450"/>
              <a:ext cx="103695" cy="102171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640330" y="2718054"/>
              <a:ext cx="95250" cy="93725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636488" y="2713450"/>
              <a:ext cx="102933" cy="102171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836164" y="2718054"/>
              <a:ext cx="96012" cy="93725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2832322" y="2713450"/>
              <a:ext cx="103695" cy="102171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035808" y="2718054"/>
              <a:ext cx="96012" cy="93725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031966" y="2713450"/>
              <a:ext cx="103695" cy="102171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232404" y="2718054"/>
              <a:ext cx="96012" cy="9372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228562" y="2713450"/>
              <a:ext cx="103695" cy="102171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425952" y="2718054"/>
              <a:ext cx="96012" cy="93725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422110" y="2713450"/>
              <a:ext cx="103695" cy="102171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3632454" y="2718054"/>
              <a:ext cx="96012" cy="93725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3628612" y="2713450"/>
              <a:ext cx="103695" cy="102171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436114" y="2909316"/>
              <a:ext cx="96012" cy="94487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32272" y="2904712"/>
              <a:ext cx="103695" cy="102933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640330" y="2909316"/>
              <a:ext cx="95250" cy="9448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2636488" y="2904712"/>
              <a:ext cx="102933" cy="102933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836164" y="2909316"/>
              <a:ext cx="96012" cy="9448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832322" y="2904712"/>
              <a:ext cx="103695" cy="102933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3035808" y="2909316"/>
              <a:ext cx="96012" cy="94487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031966" y="2904712"/>
              <a:ext cx="103695" cy="102933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232404" y="2909316"/>
              <a:ext cx="96012" cy="9448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228562" y="2904712"/>
              <a:ext cx="103695" cy="10293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425952" y="2909316"/>
              <a:ext cx="96012" cy="9448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422110" y="2904712"/>
              <a:ext cx="103695" cy="102933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632454" y="2909316"/>
              <a:ext cx="96012" cy="9448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628612" y="2904712"/>
              <a:ext cx="103695" cy="102933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3480816" y="2763011"/>
              <a:ext cx="402590" cy="383540"/>
            </a:xfrm>
            <a:custGeom>
              <a:avLst/>
              <a:gdLst/>
              <a:ahLst/>
              <a:cxnLst/>
              <a:rect l="l" t="t" r="r" b="b"/>
              <a:pathLst>
                <a:path w="402589" h="383539">
                  <a:moveTo>
                    <a:pt x="199644" y="362712"/>
                  </a:moveTo>
                  <a:lnTo>
                    <a:pt x="183642" y="357378"/>
                  </a:lnTo>
                  <a:lnTo>
                    <a:pt x="137922" y="342138"/>
                  </a:lnTo>
                  <a:lnTo>
                    <a:pt x="153162" y="357378"/>
                  </a:lnTo>
                  <a:lnTo>
                    <a:pt x="46278" y="357378"/>
                  </a:lnTo>
                  <a:lnTo>
                    <a:pt x="60960" y="342138"/>
                  </a:lnTo>
                  <a:lnTo>
                    <a:pt x="0" y="362712"/>
                  </a:lnTo>
                  <a:lnTo>
                    <a:pt x="60960" y="383286"/>
                  </a:lnTo>
                  <a:lnTo>
                    <a:pt x="46278" y="368046"/>
                  </a:lnTo>
                  <a:lnTo>
                    <a:pt x="153162" y="368046"/>
                  </a:lnTo>
                  <a:lnTo>
                    <a:pt x="137922" y="383286"/>
                  </a:lnTo>
                  <a:lnTo>
                    <a:pt x="183642" y="368046"/>
                  </a:lnTo>
                  <a:lnTo>
                    <a:pt x="199644" y="362712"/>
                  </a:lnTo>
                  <a:close/>
                </a:path>
                <a:path w="402589" h="383539">
                  <a:moveTo>
                    <a:pt x="402336" y="40386"/>
                  </a:moveTo>
                  <a:lnTo>
                    <a:pt x="389521" y="15240"/>
                  </a:lnTo>
                  <a:lnTo>
                    <a:pt x="381762" y="0"/>
                  </a:lnTo>
                  <a:lnTo>
                    <a:pt x="361188" y="40386"/>
                  </a:lnTo>
                  <a:lnTo>
                    <a:pt x="376428" y="25146"/>
                  </a:lnTo>
                  <a:lnTo>
                    <a:pt x="376428" y="169367"/>
                  </a:lnTo>
                  <a:lnTo>
                    <a:pt x="361188" y="154686"/>
                  </a:lnTo>
                  <a:lnTo>
                    <a:pt x="381762" y="195072"/>
                  </a:lnTo>
                  <a:lnTo>
                    <a:pt x="389521" y="179832"/>
                  </a:lnTo>
                  <a:lnTo>
                    <a:pt x="402336" y="154686"/>
                  </a:lnTo>
                  <a:lnTo>
                    <a:pt x="387096" y="169367"/>
                  </a:lnTo>
                  <a:lnTo>
                    <a:pt x="387096" y="25146"/>
                  </a:lnTo>
                  <a:lnTo>
                    <a:pt x="402336" y="403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" name="object 110"/>
          <p:cNvGrpSpPr/>
          <p:nvPr/>
        </p:nvGrpSpPr>
        <p:grpSpPr>
          <a:xfrm>
            <a:off x="3980656" y="1440941"/>
            <a:ext cx="1480820" cy="2194560"/>
            <a:chOff x="3980656" y="1440941"/>
            <a:chExt cx="1480820" cy="2194560"/>
          </a:xfrm>
        </p:grpSpPr>
        <p:sp>
          <p:nvSpPr>
            <p:cNvPr id="111" name="object 111"/>
            <p:cNvSpPr/>
            <p:nvPr/>
          </p:nvSpPr>
          <p:spPr>
            <a:xfrm>
              <a:off x="4037838" y="1776221"/>
              <a:ext cx="1200150" cy="1518920"/>
            </a:xfrm>
            <a:custGeom>
              <a:avLst/>
              <a:gdLst/>
              <a:ahLst/>
              <a:cxnLst/>
              <a:rect l="l" t="t" r="r" b="b"/>
              <a:pathLst>
                <a:path w="1200150" h="1518920">
                  <a:moveTo>
                    <a:pt x="1200150" y="0"/>
                  </a:moveTo>
                  <a:lnTo>
                    <a:pt x="0" y="0"/>
                  </a:lnTo>
                  <a:lnTo>
                    <a:pt x="0" y="1518666"/>
                  </a:lnTo>
                  <a:lnTo>
                    <a:pt x="1200150" y="1518666"/>
                  </a:lnTo>
                  <a:lnTo>
                    <a:pt x="1200150" y="0"/>
                  </a:lnTo>
                  <a:close/>
                </a:path>
              </a:pathLst>
            </a:custGeom>
            <a:ln w="7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238244" y="1776221"/>
              <a:ext cx="799465" cy="1751964"/>
            </a:xfrm>
            <a:custGeom>
              <a:avLst/>
              <a:gdLst/>
              <a:ahLst/>
              <a:cxnLst/>
              <a:rect l="l" t="t" r="r" b="b"/>
              <a:pathLst>
                <a:path w="799464" h="1751964">
                  <a:moveTo>
                    <a:pt x="0" y="1518666"/>
                  </a:moveTo>
                  <a:lnTo>
                    <a:pt x="0" y="0"/>
                  </a:lnTo>
                </a:path>
                <a:path w="799464" h="1751964">
                  <a:moveTo>
                    <a:pt x="198882" y="1518666"/>
                  </a:moveTo>
                  <a:lnTo>
                    <a:pt x="198882" y="0"/>
                  </a:lnTo>
                </a:path>
                <a:path w="799464" h="1751964">
                  <a:moveTo>
                    <a:pt x="398526" y="1518666"/>
                  </a:moveTo>
                  <a:lnTo>
                    <a:pt x="398526" y="0"/>
                  </a:lnTo>
                </a:path>
                <a:path w="799464" h="1751964">
                  <a:moveTo>
                    <a:pt x="598932" y="1518666"/>
                  </a:moveTo>
                  <a:lnTo>
                    <a:pt x="598932" y="0"/>
                  </a:lnTo>
                </a:path>
                <a:path w="799464" h="1751964">
                  <a:moveTo>
                    <a:pt x="799338" y="1751838"/>
                  </a:moveTo>
                  <a:lnTo>
                    <a:pt x="799338" y="0"/>
                  </a:lnTo>
                </a:path>
              </a:pathLst>
            </a:custGeom>
            <a:ln w="7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84498" y="1728977"/>
              <a:ext cx="96012" cy="9448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0656" y="1724374"/>
              <a:ext cx="103695" cy="10293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4187952" y="1728977"/>
              <a:ext cx="96012" cy="94487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84110" y="1724374"/>
              <a:ext cx="103695" cy="102933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4384547" y="1728977"/>
              <a:ext cx="95250" cy="9448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4380706" y="1724374"/>
              <a:ext cx="102933" cy="102933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4787645" y="1728977"/>
              <a:ext cx="96012" cy="94487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783804" y="1724374"/>
              <a:ext cx="103695" cy="102933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4985004" y="1728977"/>
              <a:ext cx="96012" cy="9448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81162" y="1724374"/>
              <a:ext cx="103695" cy="102933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5180838" y="1728977"/>
              <a:ext cx="96012" cy="9448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176996" y="1724374"/>
              <a:ext cx="103695" cy="102933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3984498" y="1976627"/>
              <a:ext cx="96012" cy="94487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0656" y="1972024"/>
              <a:ext cx="103695" cy="10293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4187952" y="1976627"/>
              <a:ext cx="96012" cy="94487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84110" y="1972024"/>
              <a:ext cx="103695" cy="102933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384547" y="1976627"/>
              <a:ext cx="95250" cy="94487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4380706" y="1972024"/>
              <a:ext cx="102933" cy="102933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584191" y="1976627"/>
              <a:ext cx="96012" cy="94487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80350" y="1972024"/>
              <a:ext cx="103695" cy="102933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787645" y="1976627"/>
              <a:ext cx="96012" cy="94487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783804" y="1972024"/>
              <a:ext cx="103695" cy="102933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4985004" y="1976627"/>
              <a:ext cx="96012" cy="94487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81162" y="1972024"/>
              <a:ext cx="103695" cy="102933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5180838" y="1976627"/>
              <a:ext cx="96012" cy="94487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176996" y="1972024"/>
              <a:ext cx="103695" cy="102933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984498" y="2227325"/>
              <a:ext cx="96012" cy="94487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980656" y="2222722"/>
              <a:ext cx="103695" cy="102933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4187952" y="2227325"/>
              <a:ext cx="96012" cy="9448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184110" y="2222722"/>
              <a:ext cx="103695" cy="102933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4384547" y="2227325"/>
              <a:ext cx="95250" cy="94487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380706" y="2222722"/>
              <a:ext cx="102933" cy="102933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4584191" y="2227325"/>
              <a:ext cx="96012" cy="94487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580350" y="2222722"/>
              <a:ext cx="103695" cy="102933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4787645" y="2227325"/>
              <a:ext cx="96012" cy="94487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783804" y="2222722"/>
              <a:ext cx="103695" cy="102933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985004" y="2227325"/>
              <a:ext cx="96012" cy="94487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981162" y="2222722"/>
              <a:ext cx="103695" cy="102933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180838" y="2227325"/>
              <a:ext cx="96012" cy="94487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176996" y="2222722"/>
              <a:ext cx="103695" cy="102933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984498" y="2497073"/>
              <a:ext cx="96012" cy="9448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980656" y="2492470"/>
              <a:ext cx="103695" cy="102933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4187952" y="2497073"/>
              <a:ext cx="96012" cy="94487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184110" y="2492470"/>
              <a:ext cx="103695" cy="102933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4384547" y="2497073"/>
              <a:ext cx="95250" cy="94487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380706" y="2492470"/>
              <a:ext cx="102933" cy="102933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4584191" y="2497073"/>
              <a:ext cx="96012" cy="94487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580350" y="2492470"/>
              <a:ext cx="103695" cy="102933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787645" y="2497073"/>
              <a:ext cx="96012" cy="94487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783804" y="2492470"/>
              <a:ext cx="103695" cy="102933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4985004" y="2497073"/>
              <a:ext cx="96012" cy="94487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981162" y="2492470"/>
              <a:ext cx="103695" cy="102933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5180838" y="2497073"/>
              <a:ext cx="96012" cy="9448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176996" y="2492470"/>
              <a:ext cx="103695" cy="102933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3984498" y="2750058"/>
              <a:ext cx="96012" cy="94487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980656" y="2745454"/>
              <a:ext cx="103695" cy="102933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4187952" y="2750058"/>
              <a:ext cx="96012" cy="94487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184110" y="2745454"/>
              <a:ext cx="103695" cy="102933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4384547" y="2750058"/>
              <a:ext cx="95250" cy="94487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380706" y="2745454"/>
              <a:ext cx="102933" cy="102933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4584191" y="2750058"/>
              <a:ext cx="96012" cy="94487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580350" y="2745454"/>
              <a:ext cx="103695" cy="102933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4787645" y="2750058"/>
              <a:ext cx="96012" cy="94487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783804" y="2745454"/>
              <a:ext cx="103695" cy="102933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4985004" y="2750058"/>
              <a:ext cx="96012" cy="9448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981162" y="2745454"/>
              <a:ext cx="103695" cy="102933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5180838" y="2750058"/>
              <a:ext cx="96012" cy="94487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176996" y="2745454"/>
              <a:ext cx="103695" cy="102933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3984498" y="2997708"/>
              <a:ext cx="96012" cy="94487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980656" y="2993104"/>
              <a:ext cx="103695" cy="102933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187952" y="2997708"/>
              <a:ext cx="96012" cy="94487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184110" y="2993104"/>
              <a:ext cx="103695" cy="102933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4384547" y="2997708"/>
              <a:ext cx="95250" cy="94487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380706" y="2993104"/>
              <a:ext cx="102933" cy="102933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4584191" y="2997708"/>
              <a:ext cx="96012" cy="94487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580350" y="2993104"/>
              <a:ext cx="103695" cy="102933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4783836" y="2997708"/>
              <a:ext cx="96012" cy="94487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779994" y="2993104"/>
              <a:ext cx="103695" cy="102933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4985004" y="2997708"/>
              <a:ext cx="96012" cy="9448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981162" y="2993104"/>
              <a:ext cx="103695" cy="102933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5180838" y="2997708"/>
              <a:ext cx="96012" cy="94487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176996" y="2993104"/>
              <a:ext cx="103695" cy="102933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3984498" y="3246882"/>
              <a:ext cx="96012" cy="94487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980656" y="3242278"/>
              <a:ext cx="103695" cy="102933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4187952" y="3246882"/>
              <a:ext cx="96012" cy="9448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184110" y="3242278"/>
              <a:ext cx="103695" cy="102933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4384547" y="3246882"/>
              <a:ext cx="95250" cy="94487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380706" y="3242278"/>
              <a:ext cx="102933" cy="10293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4787645" y="3246882"/>
              <a:ext cx="96012" cy="94487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783804" y="3242278"/>
              <a:ext cx="103695" cy="102933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985004" y="3246882"/>
              <a:ext cx="96012" cy="94487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981162" y="3242278"/>
              <a:ext cx="103695" cy="102933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5180838" y="3246882"/>
              <a:ext cx="96012" cy="94487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176996" y="3242278"/>
              <a:ext cx="103695" cy="102933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4616196" y="1440941"/>
              <a:ext cx="40640" cy="340360"/>
            </a:xfrm>
            <a:custGeom>
              <a:avLst/>
              <a:gdLst/>
              <a:ahLst/>
              <a:cxnLst/>
              <a:rect l="l" t="t" r="r" b="b"/>
              <a:pathLst>
                <a:path w="40639" h="340360">
                  <a:moveTo>
                    <a:pt x="20575" y="60962"/>
                  </a:moveTo>
                  <a:lnTo>
                    <a:pt x="12189" y="77728"/>
                  </a:lnTo>
                  <a:lnTo>
                    <a:pt x="12189" y="339852"/>
                  </a:lnTo>
                  <a:lnTo>
                    <a:pt x="28194" y="339852"/>
                  </a:lnTo>
                  <a:lnTo>
                    <a:pt x="28194" y="76786"/>
                  </a:lnTo>
                  <a:lnTo>
                    <a:pt x="20575" y="60962"/>
                  </a:lnTo>
                  <a:close/>
                </a:path>
                <a:path w="40639" h="340360">
                  <a:moveTo>
                    <a:pt x="20574" y="0"/>
                  </a:moveTo>
                  <a:lnTo>
                    <a:pt x="0" y="102108"/>
                  </a:lnTo>
                  <a:lnTo>
                    <a:pt x="12189" y="77728"/>
                  </a:lnTo>
                  <a:lnTo>
                    <a:pt x="12189" y="60962"/>
                  </a:lnTo>
                  <a:lnTo>
                    <a:pt x="20574" y="60960"/>
                  </a:lnTo>
                  <a:lnTo>
                    <a:pt x="32402" y="60960"/>
                  </a:lnTo>
                  <a:lnTo>
                    <a:pt x="20574" y="0"/>
                  </a:lnTo>
                  <a:close/>
                </a:path>
                <a:path w="40639" h="340360">
                  <a:moveTo>
                    <a:pt x="32402" y="60962"/>
                  </a:moveTo>
                  <a:lnTo>
                    <a:pt x="28194" y="60962"/>
                  </a:lnTo>
                  <a:lnTo>
                    <a:pt x="28194" y="76786"/>
                  </a:lnTo>
                  <a:lnTo>
                    <a:pt x="40386" y="102108"/>
                  </a:lnTo>
                  <a:lnTo>
                    <a:pt x="32402" y="60962"/>
                  </a:lnTo>
                  <a:close/>
                </a:path>
                <a:path w="40639" h="340360">
                  <a:moveTo>
                    <a:pt x="20572" y="60962"/>
                  </a:moveTo>
                  <a:lnTo>
                    <a:pt x="12189" y="60962"/>
                  </a:lnTo>
                  <a:lnTo>
                    <a:pt x="12189" y="77728"/>
                  </a:lnTo>
                  <a:lnTo>
                    <a:pt x="20572" y="60962"/>
                  </a:lnTo>
                  <a:close/>
                </a:path>
                <a:path w="40639" h="340360">
                  <a:moveTo>
                    <a:pt x="32402" y="60960"/>
                  </a:moveTo>
                  <a:lnTo>
                    <a:pt x="20574" y="60960"/>
                  </a:lnTo>
                  <a:lnTo>
                    <a:pt x="28194" y="76786"/>
                  </a:lnTo>
                  <a:lnTo>
                    <a:pt x="28194" y="60962"/>
                  </a:lnTo>
                  <a:lnTo>
                    <a:pt x="32402" y="609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4584191" y="1728977"/>
              <a:ext cx="96012" cy="94487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80350" y="1724374"/>
              <a:ext cx="103695" cy="102933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4616196" y="3296411"/>
              <a:ext cx="40640" cy="339090"/>
            </a:xfrm>
            <a:custGeom>
              <a:avLst/>
              <a:gdLst/>
              <a:ahLst/>
              <a:cxnLst/>
              <a:rect l="l" t="t" r="r" b="b"/>
              <a:pathLst>
                <a:path w="40639" h="339089">
                  <a:moveTo>
                    <a:pt x="0" y="237744"/>
                  </a:moveTo>
                  <a:lnTo>
                    <a:pt x="20574" y="339090"/>
                  </a:lnTo>
                  <a:lnTo>
                    <a:pt x="32490" y="278130"/>
                  </a:lnTo>
                  <a:lnTo>
                    <a:pt x="12189" y="278130"/>
                  </a:lnTo>
                  <a:lnTo>
                    <a:pt x="12189" y="261672"/>
                  </a:lnTo>
                  <a:lnTo>
                    <a:pt x="0" y="237744"/>
                  </a:lnTo>
                  <a:close/>
                </a:path>
                <a:path w="40639" h="339089">
                  <a:moveTo>
                    <a:pt x="12189" y="261672"/>
                  </a:moveTo>
                  <a:lnTo>
                    <a:pt x="12189" y="278130"/>
                  </a:lnTo>
                  <a:lnTo>
                    <a:pt x="20574" y="278130"/>
                  </a:lnTo>
                  <a:lnTo>
                    <a:pt x="12189" y="261672"/>
                  </a:lnTo>
                  <a:close/>
                </a:path>
                <a:path w="40639" h="339089">
                  <a:moveTo>
                    <a:pt x="28194" y="0"/>
                  </a:moveTo>
                  <a:lnTo>
                    <a:pt x="12189" y="0"/>
                  </a:lnTo>
                  <a:lnTo>
                    <a:pt x="12189" y="261672"/>
                  </a:lnTo>
                  <a:lnTo>
                    <a:pt x="20574" y="278130"/>
                  </a:lnTo>
                  <a:lnTo>
                    <a:pt x="28194" y="262596"/>
                  </a:lnTo>
                  <a:lnTo>
                    <a:pt x="28194" y="0"/>
                  </a:lnTo>
                  <a:close/>
                </a:path>
                <a:path w="40639" h="339089">
                  <a:moveTo>
                    <a:pt x="28194" y="262596"/>
                  </a:moveTo>
                  <a:lnTo>
                    <a:pt x="20574" y="278130"/>
                  </a:lnTo>
                  <a:lnTo>
                    <a:pt x="28194" y="278130"/>
                  </a:lnTo>
                  <a:lnTo>
                    <a:pt x="28194" y="262596"/>
                  </a:lnTo>
                  <a:close/>
                </a:path>
                <a:path w="40639" h="339089">
                  <a:moveTo>
                    <a:pt x="40386" y="237744"/>
                  </a:moveTo>
                  <a:lnTo>
                    <a:pt x="28194" y="262596"/>
                  </a:lnTo>
                  <a:lnTo>
                    <a:pt x="28194" y="278130"/>
                  </a:lnTo>
                  <a:lnTo>
                    <a:pt x="32490" y="278130"/>
                  </a:lnTo>
                  <a:lnTo>
                    <a:pt x="40386" y="237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" name="object 211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4584191" y="3246882"/>
              <a:ext cx="96012" cy="94487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580350" y="3242278"/>
              <a:ext cx="103695" cy="102933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5037582" y="3043427"/>
              <a:ext cx="424180" cy="483870"/>
            </a:xfrm>
            <a:custGeom>
              <a:avLst/>
              <a:gdLst/>
              <a:ahLst/>
              <a:cxnLst/>
              <a:rect l="l" t="t" r="r" b="b"/>
              <a:pathLst>
                <a:path w="424179" h="483870">
                  <a:moveTo>
                    <a:pt x="199644" y="463296"/>
                  </a:moveTo>
                  <a:lnTo>
                    <a:pt x="188976" y="457962"/>
                  </a:lnTo>
                  <a:lnTo>
                    <a:pt x="158496" y="442722"/>
                  </a:lnTo>
                  <a:lnTo>
                    <a:pt x="173736" y="457962"/>
                  </a:lnTo>
                  <a:lnTo>
                    <a:pt x="25704" y="457962"/>
                  </a:lnTo>
                  <a:lnTo>
                    <a:pt x="40386" y="442722"/>
                  </a:lnTo>
                  <a:lnTo>
                    <a:pt x="0" y="463296"/>
                  </a:lnTo>
                  <a:lnTo>
                    <a:pt x="40386" y="483870"/>
                  </a:lnTo>
                  <a:lnTo>
                    <a:pt x="25704" y="468630"/>
                  </a:lnTo>
                  <a:lnTo>
                    <a:pt x="173736" y="468630"/>
                  </a:lnTo>
                  <a:lnTo>
                    <a:pt x="158496" y="483870"/>
                  </a:lnTo>
                  <a:lnTo>
                    <a:pt x="188976" y="468630"/>
                  </a:lnTo>
                  <a:lnTo>
                    <a:pt x="199644" y="463296"/>
                  </a:lnTo>
                  <a:close/>
                </a:path>
                <a:path w="424179" h="483870">
                  <a:moveTo>
                    <a:pt x="423672" y="41148"/>
                  </a:moveTo>
                  <a:lnTo>
                    <a:pt x="411187" y="15240"/>
                  </a:lnTo>
                  <a:lnTo>
                    <a:pt x="403860" y="0"/>
                  </a:lnTo>
                  <a:lnTo>
                    <a:pt x="383286" y="41148"/>
                  </a:lnTo>
                  <a:lnTo>
                    <a:pt x="398500" y="25933"/>
                  </a:lnTo>
                  <a:lnTo>
                    <a:pt x="397776" y="227101"/>
                  </a:lnTo>
                  <a:lnTo>
                    <a:pt x="397764" y="235458"/>
                  </a:lnTo>
                  <a:lnTo>
                    <a:pt x="397764" y="227076"/>
                  </a:lnTo>
                  <a:lnTo>
                    <a:pt x="382524" y="211836"/>
                  </a:lnTo>
                  <a:lnTo>
                    <a:pt x="403098" y="252984"/>
                  </a:lnTo>
                  <a:lnTo>
                    <a:pt x="410718" y="237744"/>
                  </a:lnTo>
                  <a:lnTo>
                    <a:pt x="423672" y="211836"/>
                  </a:lnTo>
                  <a:lnTo>
                    <a:pt x="408432" y="227076"/>
                  </a:lnTo>
                  <a:lnTo>
                    <a:pt x="408432" y="25323"/>
                  </a:lnTo>
                  <a:lnTo>
                    <a:pt x="423672" y="41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" name="object 214"/>
          <p:cNvSpPr txBox="1"/>
          <p:nvPr/>
        </p:nvSpPr>
        <p:spPr>
          <a:xfrm>
            <a:off x="4647691" y="3341385"/>
            <a:ext cx="538480" cy="27495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5080" algn="r">
              <a:lnSpc>
                <a:spcPts val="975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75"/>
              </a:lnSpc>
            </a:pPr>
            <a:r>
              <a:rPr sz="950" i="1" spc="10" dirty="0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3540505" y="2961918"/>
            <a:ext cx="8699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3721216" y="2821404"/>
            <a:ext cx="161290" cy="8699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950" i="1" dirty="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5296283" y="3132346"/>
            <a:ext cx="161290" cy="800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950" i="1" dirty="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3017011" y="3705094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4726173" y="3705094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220" name="object 220"/>
          <p:cNvGrpSpPr/>
          <p:nvPr/>
        </p:nvGrpSpPr>
        <p:grpSpPr>
          <a:xfrm>
            <a:off x="2709634" y="5311139"/>
            <a:ext cx="1497965" cy="768985"/>
            <a:chOff x="2709634" y="5311139"/>
            <a:chExt cx="1497965" cy="768985"/>
          </a:xfrm>
        </p:grpSpPr>
        <p:sp>
          <p:nvSpPr>
            <p:cNvPr id="221" name="object 221"/>
            <p:cNvSpPr/>
            <p:nvPr/>
          </p:nvSpPr>
          <p:spPr>
            <a:xfrm>
              <a:off x="2762250" y="5836157"/>
              <a:ext cx="1441450" cy="1270"/>
            </a:xfrm>
            <a:custGeom>
              <a:avLst/>
              <a:gdLst/>
              <a:ahLst/>
              <a:cxnLst/>
              <a:rect l="l" t="t" r="r" b="b"/>
              <a:pathLst>
                <a:path w="1441450" h="1270">
                  <a:moveTo>
                    <a:pt x="1440942" y="0"/>
                  </a:moveTo>
                  <a:lnTo>
                    <a:pt x="0" y="762"/>
                  </a:lnTo>
                </a:path>
              </a:pathLst>
            </a:custGeom>
            <a:ln w="76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762250" y="5442967"/>
              <a:ext cx="1201420" cy="394335"/>
            </a:xfrm>
            <a:custGeom>
              <a:avLst/>
              <a:gdLst/>
              <a:ahLst/>
              <a:cxnLst/>
              <a:rect l="l" t="t" r="r" b="b"/>
              <a:pathLst>
                <a:path w="1201420" h="394335">
                  <a:moveTo>
                    <a:pt x="0" y="393952"/>
                  </a:moveTo>
                  <a:lnTo>
                    <a:pt x="1200914" y="393952"/>
                  </a:lnTo>
                  <a:lnTo>
                    <a:pt x="1200914" y="0"/>
                  </a:lnTo>
                  <a:lnTo>
                    <a:pt x="0" y="0"/>
                  </a:lnTo>
                  <a:lnTo>
                    <a:pt x="0" y="393952"/>
                  </a:lnTo>
                  <a:close/>
                </a:path>
              </a:pathLst>
            </a:custGeom>
            <a:ln w="76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762250" y="5311139"/>
              <a:ext cx="1441450" cy="765175"/>
            </a:xfrm>
            <a:custGeom>
              <a:avLst/>
              <a:gdLst/>
              <a:ahLst/>
              <a:cxnLst/>
              <a:rect l="l" t="t" r="r" b="b"/>
              <a:pathLst>
                <a:path w="1441450" h="765175">
                  <a:moveTo>
                    <a:pt x="1440942" y="326136"/>
                  </a:moveTo>
                  <a:lnTo>
                    <a:pt x="0" y="326898"/>
                  </a:lnTo>
                </a:path>
                <a:path w="1441450" h="765175">
                  <a:moveTo>
                    <a:pt x="1173480" y="131826"/>
                  </a:moveTo>
                  <a:lnTo>
                    <a:pt x="0" y="131826"/>
                  </a:lnTo>
                </a:path>
                <a:path w="1441450" h="765175">
                  <a:moveTo>
                    <a:pt x="1003554" y="765048"/>
                  </a:moveTo>
                  <a:lnTo>
                    <a:pt x="1000506" y="35814"/>
                  </a:lnTo>
                </a:path>
                <a:path w="1441450" h="765175">
                  <a:moveTo>
                    <a:pt x="802386" y="525780"/>
                  </a:moveTo>
                  <a:lnTo>
                    <a:pt x="802386" y="0"/>
                  </a:lnTo>
                </a:path>
                <a:path w="1441450" h="765175">
                  <a:moveTo>
                    <a:pt x="601218" y="525780"/>
                  </a:moveTo>
                  <a:lnTo>
                    <a:pt x="601980" y="35814"/>
                  </a:lnTo>
                </a:path>
                <a:path w="1441450" h="765175">
                  <a:moveTo>
                    <a:pt x="403860" y="525780"/>
                  </a:moveTo>
                  <a:lnTo>
                    <a:pt x="401574" y="35814"/>
                  </a:lnTo>
                </a:path>
                <a:path w="1441450" h="765175">
                  <a:moveTo>
                    <a:pt x="204216" y="525780"/>
                  </a:moveTo>
                  <a:lnTo>
                    <a:pt x="204978" y="35814"/>
                  </a:lnTo>
                </a:path>
                <a:path w="1441450" h="765175">
                  <a:moveTo>
                    <a:pt x="1200912" y="765048"/>
                  </a:moveTo>
                  <a:lnTo>
                    <a:pt x="1200912" y="0"/>
                  </a:lnTo>
                </a:path>
                <a:path w="1441450" h="765175">
                  <a:moveTo>
                    <a:pt x="0" y="525780"/>
                  </a:moveTo>
                  <a:lnTo>
                    <a:pt x="1524" y="35814"/>
                  </a:lnTo>
                </a:path>
              </a:pathLst>
            </a:custGeom>
            <a:ln w="76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4" name="object 224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713482" y="5390387"/>
              <a:ext cx="96012" cy="9448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709634" y="5385777"/>
              <a:ext cx="103708" cy="102946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2916936" y="5390387"/>
              <a:ext cx="96012" cy="94487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2913088" y="5385777"/>
              <a:ext cx="103708" cy="102946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3113532" y="5390387"/>
              <a:ext cx="96012" cy="94487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109684" y="5385777"/>
              <a:ext cx="103708" cy="102946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3313176" y="5390387"/>
              <a:ext cx="96012" cy="94487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3309328" y="5385777"/>
              <a:ext cx="103708" cy="102946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3513582" y="5390387"/>
              <a:ext cx="96012" cy="9448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509734" y="5385777"/>
              <a:ext cx="103708" cy="102946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3714750" y="5390387"/>
              <a:ext cx="96012" cy="94487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710902" y="5385777"/>
              <a:ext cx="103708" cy="102946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3917442" y="5390387"/>
              <a:ext cx="96012" cy="94487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3913594" y="5385777"/>
              <a:ext cx="103708" cy="102946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2713482" y="5582411"/>
              <a:ext cx="96012" cy="94487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709634" y="5577801"/>
              <a:ext cx="103708" cy="102946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2916936" y="5582411"/>
              <a:ext cx="96012" cy="94487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2913088" y="5577801"/>
              <a:ext cx="103708" cy="102946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3113532" y="5582411"/>
              <a:ext cx="96012" cy="94487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109684" y="5577801"/>
              <a:ext cx="103708" cy="102946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3313176" y="5582411"/>
              <a:ext cx="96012" cy="94487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3309328" y="5577801"/>
              <a:ext cx="103708" cy="102946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3513582" y="5582411"/>
              <a:ext cx="96012" cy="94487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509734" y="5577801"/>
              <a:ext cx="103708" cy="102946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3714750" y="5582411"/>
              <a:ext cx="96012" cy="94487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710902" y="5577801"/>
              <a:ext cx="103708" cy="102946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3917442" y="5582411"/>
              <a:ext cx="96012" cy="94487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3913594" y="5577801"/>
              <a:ext cx="103708" cy="102946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2713482" y="5785865"/>
              <a:ext cx="96012" cy="94487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709634" y="5781255"/>
              <a:ext cx="103708" cy="102946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916936" y="5785865"/>
              <a:ext cx="96012" cy="94487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2913088" y="5781255"/>
              <a:ext cx="103708" cy="102946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113532" y="5785865"/>
              <a:ext cx="96012" cy="94487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109684" y="5781255"/>
              <a:ext cx="103708" cy="102946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3313176" y="5785865"/>
              <a:ext cx="96012" cy="9448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3309328" y="5781255"/>
              <a:ext cx="103708" cy="102946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3517392" y="5785865"/>
              <a:ext cx="96012" cy="94487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3513544" y="5781255"/>
              <a:ext cx="103708" cy="102946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3718560" y="5785865"/>
              <a:ext cx="95250" cy="9448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3714712" y="5781255"/>
              <a:ext cx="102946" cy="102946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3917442" y="5785865"/>
              <a:ext cx="96012" cy="94487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3913594" y="5781255"/>
              <a:ext cx="103708" cy="102946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3762756" y="5633465"/>
              <a:ext cx="438150" cy="437515"/>
            </a:xfrm>
            <a:custGeom>
              <a:avLst/>
              <a:gdLst/>
              <a:ahLst/>
              <a:cxnLst/>
              <a:rect l="l" t="t" r="r" b="b"/>
              <a:pathLst>
                <a:path w="438150" h="437514">
                  <a:moveTo>
                    <a:pt x="200406" y="416814"/>
                  </a:moveTo>
                  <a:lnTo>
                    <a:pt x="190906" y="412242"/>
                  </a:lnTo>
                  <a:lnTo>
                    <a:pt x="159258" y="397002"/>
                  </a:lnTo>
                  <a:lnTo>
                    <a:pt x="175082" y="412242"/>
                  </a:lnTo>
                  <a:lnTo>
                    <a:pt x="25311" y="412242"/>
                  </a:lnTo>
                  <a:lnTo>
                    <a:pt x="41148" y="397002"/>
                  </a:lnTo>
                  <a:lnTo>
                    <a:pt x="0" y="416814"/>
                  </a:lnTo>
                  <a:lnTo>
                    <a:pt x="41148" y="437388"/>
                  </a:lnTo>
                  <a:lnTo>
                    <a:pt x="25908" y="422148"/>
                  </a:lnTo>
                  <a:lnTo>
                    <a:pt x="174498" y="422148"/>
                  </a:lnTo>
                  <a:lnTo>
                    <a:pt x="159258" y="437388"/>
                  </a:lnTo>
                  <a:lnTo>
                    <a:pt x="189738" y="422148"/>
                  </a:lnTo>
                  <a:lnTo>
                    <a:pt x="200406" y="416814"/>
                  </a:lnTo>
                  <a:close/>
                </a:path>
                <a:path w="438150" h="437514">
                  <a:moveTo>
                    <a:pt x="438150" y="41148"/>
                  </a:moveTo>
                  <a:lnTo>
                    <a:pt x="425196" y="15240"/>
                  </a:lnTo>
                  <a:lnTo>
                    <a:pt x="417576" y="0"/>
                  </a:lnTo>
                  <a:lnTo>
                    <a:pt x="397002" y="41148"/>
                  </a:lnTo>
                  <a:lnTo>
                    <a:pt x="412242" y="25908"/>
                  </a:lnTo>
                  <a:lnTo>
                    <a:pt x="412242" y="169926"/>
                  </a:lnTo>
                  <a:lnTo>
                    <a:pt x="397002" y="154686"/>
                  </a:lnTo>
                  <a:lnTo>
                    <a:pt x="417576" y="195834"/>
                  </a:lnTo>
                  <a:lnTo>
                    <a:pt x="425196" y="180594"/>
                  </a:lnTo>
                  <a:lnTo>
                    <a:pt x="438150" y="154686"/>
                  </a:lnTo>
                  <a:lnTo>
                    <a:pt x="422910" y="169926"/>
                  </a:lnTo>
                  <a:lnTo>
                    <a:pt x="422910" y="25908"/>
                  </a:lnTo>
                  <a:lnTo>
                    <a:pt x="438150" y="41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7" name="object 267"/>
          <p:cNvGrpSpPr/>
          <p:nvPr/>
        </p:nvGrpSpPr>
        <p:grpSpPr>
          <a:xfrm>
            <a:off x="4342561" y="3966895"/>
            <a:ext cx="928369" cy="1960880"/>
            <a:chOff x="4342561" y="3966895"/>
            <a:chExt cx="928369" cy="1960880"/>
          </a:xfrm>
        </p:grpSpPr>
        <p:sp>
          <p:nvSpPr>
            <p:cNvPr id="268" name="object 268"/>
            <p:cNvSpPr/>
            <p:nvPr/>
          </p:nvSpPr>
          <p:spPr>
            <a:xfrm>
              <a:off x="4350257" y="3974592"/>
              <a:ext cx="913130" cy="750570"/>
            </a:xfrm>
            <a:custGeom>
              <a:avLst/>
              <a:gdLst/>
              <a:ahLst/>
              <a:cxnLst/>
              <a:rect l="l" t="t" r="r" b="b"/>
              <a:pathLst>
                <a:path w="913129" h="750570">
                  <a:moveTo>
                    <a:pt x="6858" y="750570"/>
                  </a:moveTo>
                  <a:lnTo>
                    <a:pt x="0" y="0"/>
                  </a:lnTo>
                  <a:lnTo>
                    <a:pt x="912876" y="0"/>
                  </a:lnTo>
                  <a:lnTo>
                    <a:pt x="912876" y="700278"/>
                  </a:lnTo>
                </a:path>
              </a:pathLst>
            </a:custGeom>
            <a:ln w="15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357115" y="4678680"/>
              <a:ext cx="906144" cy="158115"/>
            </a:xfrm>
            <a:custGeom>
              <a:avLst/>
              <a:gdLst/>
              <a:ahLst/>
              <a:cxnLst/>
              <a:rect l="l" t="t" r="r" b="b"/>
              <a:pathLst>
                <a:path w="906145" h="158114">
                  <a:moveTo>
                    <a:pt x="0" y="46482"/>
                  </a:moveTo>
                  <a:lnTo>
                    <a:pt x="51649" y="25372"/>
                  </a:lnTo>
                  <a:lnTo>
                    <a:pt x="107882" y="20109"/>
                  </a:lnTo>
                  <a:lnTo>
                    <a:pt x="145065" y="20669"/>
                  </a:lnTo>
                  <a:lnTo>
                    <a:pt x="183249" y="22514"/>
                  </a:lnTo>
                  <a:lnTo>
                    <a:pt x="247483" y="29551"/>
                  </a:lnTo>
                  <a:lnTo>
                    <a:pt x="300870" y="42076"/>
                  </a:lnTo>
                  <a:lnTo>
                    <a:pt x="326136" y="46482"/>
                  </a:lnTo>
                  <a:lnTo>
                    <a:pt x="351436" y="49053"/>
                  </a:lnTo>
                  <a:lnTo>
                    <a:pt x="376523" y="50482"/>
                  </a:lnTo>
                  <a:lnTo>
                    <a:pt x="400609" y="49911"/>
                  </a:lnTo>
                  <a:lnTo>
                    <a:pt x="422910" y="46482"/>
                  </a:lnTo>
                  <a:lnTo>
                    <a:pt x="440721" y="38159"/>
                  </a:lnTo>
                  <a:lnTo>
                    <a:pt x="455676" y="26193"/>
                  </a:lnTo>
                  <a:lnTo>
                    <a:pt x="471773" y="14656"/>
                  </a:lnTo>
                  <a:lnTo>
                    <a:pt x="493014" y="7620"/>
                  </a:lnTo>
                  <a:lnTo>
                    <a:pt x="522267" y="6393"/>
                  </a:lnTo>
                  <a:lnTo>
                    <a:pt x="556736" y="8667"/>
                  </a:lnTo>
                  <a:lnTo>
                    <a:pt x="591919" y="13084"/>
                  </a:lnTo>
                  <a:lnTo>
                    <a:pt x="623316" y="18288"/>
                  </a:lnTo>
                  <a:lnTo>
                    <a:pt x="647557" y="25372"/>
                  </a:lnTo>
                  <a:lnTo>
                    <a:pt x="668083" y="34956"/>
                  </a:lnTo>
                  <a:lnTo>
                    <a:pt x="688895" y="43255"/>
                  </a:lnTo>
                  <a:lnTo>
                    <a:pt x="713994" y="46482"/>
                  </a:lnTo>
                  <a:lnTo>
                    <a:pt x="747105" y="42231"/>
                  </a:lnTo>
                  <a:lnTo>
                    <a:pt x="785145" y="33051"/>
                  </a:lnTo>
                  <a:lnTo>
                    <a:pt x="821900" y="22586"/>
                  </a:lnTo>
                  <a:lnTo>
                    <a:pt x="851154" y="14478"/>
                  </a:lnTo>
                  <a:lnTo>
                    <a:pt x="871620" y="9429"/>
                  </a:lnTo>
                  <a:lnTo>
                    <a:pt x="886301" y="5524"/>
                  </a:lnTo>
                  <a:lnTo>
                    <a:pt x="897124" y="2476"/>
                  </a:lnTo>
                  <a:lnTo>
                    <a:pt x="906018" y="0"/>
                  </a:lnTo>
                </a:path>
                <a:path w="906145" h="158114">
                  <a:moveTo>
                    <a:pt x="0" y="157734"/>
                  </a:moveTo>
                  <a:lnTo>
                    <a:pt x="25336" y="134004"/>
                  </a:lnTo>
                  <a:lnTo>
                    <a:pt x="51816" y="112490"/>
                  </a:lnTo>
                  <a:lnTo>
                    <a:pt x="80581" y="95690"/>
                  </a:lnTo>
                  <a:lnTo>
                    <a:pt x="112776" y="86106"/>
                  </a:lnTo>
                  <a:lnTo>
                    <a:pt x="150995" y="86546"/>
                  </a:lnTo>
                  <a:lnTo>
                    <a:pt x="193929" y="94773"/>
                  </a:lnTo>
                  <a:lnTo>
                    <a:pt x="236862" y="105715"/>
                  </a:lnTo>
                  <a:lnTo>
                    <a:pt x="275082" y="114300"/>
                  </a:lnTo>
                  <a:lnTo>
                    <a:pt x="307062" y="121288"/>
                  </a:lnTo>
                  <a:lnTo>
                    <a:pt x="335470" y="128492"/>
                  </a:lnTo>
                  <a:lnTo>
                    <a:pt x="361878" y="134123"/>
                  </a:lnTo>
                  <a:lnTo>
                    <a:pt x="387858" y="136398"/>
                  </a:lnTo>
                  <a:lnTo>
                    <a:pt x="413706" y="134231"/>
                  </a:lnTo>
                  <a:lnTo>
                    <a:pt x="438626" y="128778"/>
                  </a:lnTo>
                  <a:lnTo>
                    <a:pt x="462545" y="121610"/>
                  </a:lnTo>
                  <a:lnTo>
                    <a:pt x="485394" y="114300"/>
                  </a:lnTo>
                  <a:lnTo>
                    <a:pt x="506515" y="105929"/>
                  </a:lnTo>
                  <a:lnTo>
                    <a:pt x="525780" y="95916"/>
                  </a:lnTo>
                  <a:lnTo>
                    <a:pt x="545615" y="88046"/>
                  </a:lnTo>
                  <a:lnTo>
                    <a:pt x="568452" y="86106"/>
                  </a:lnTo>
                  <a:lnTo>
                    <a:pt x="593788" y="94773"/>
                  </a:lnTo>
                  <a:lnTo>
                    <a:pt x="620268" y="110871"/>
                  </a:lnTo>
                  <a:lnTo>
                    <a:pt x="650748" y="126396"/>
                  </a:lnTo>
                  <a:lnTo>
                    <a:pt x="688086" y="133350"/>
                  </a:lnTo>
                  <a:lnTo>
                    <a:pt x="734460" y="129289"/>
                  </a:lnTo>
                  <a:lnTo>
                    <a:pt x="787622" y="118586"/>
                  </a:lnTo>
                  <a:lnTo>
                    <a:pt x="845498" y="103453"/>
                  </a:lnTo>
                  <a:lnTo>
                    <a:pt x="906018" y="86106"/>
                  </a:lnTo>
                </a:path>
              </a:pathLst>
            </a:custGeom>
            <a:ln w="76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357115" y="4764786"/>
              <a:ext cx="906144" cy="1155700"/>
            </a:xfrm>
            <a:custGeom>
              <a:avLst/>
              <a:gdLst/>
              <a:ahLst/>
              <a:cxnLst/>
              <a:rect l="l" t="t" r="r" b="b"/>
              <a:pathLst>
                <a:path w="906145" h="1155700">
                  <a:moveTo>
                    <a:pt x="0" y="71628"/>
                  </a:moveTo>
                  <a:lnTo>
                    <a:pt x="0" y="1155192"/>
                  </a:lnTo>
                  <a:lnTo>
                    <a:pt x="906018" y="1155192"/>
                  </a:lnTo>
                  <a:lnTo>
                    <a:pt x="906018" y="0"/>
                  </a:lnTo>
                </a:path>
              </a:pathLst>
            </a:custGeom>
            <a:ln w="15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1" name="object 271"/>
          <p:cNvGrpSpPr/>
          <p:nvPr/>
        </p:nvGrpSpPr>
        <p:grpSpPr>
          <a:xfrm>
            <a:off x="2709634" y="4347933"/>
            <a:ext cx="1494155" cy="893444"/>
            <a:chOff x="2709634" y="4347933"/>
            <a:chExt cx="1494155" cy="893444"/>
          </a:xfrm>
        </p:grpSpPr>
        <p:sp>
          <p:nvSpPr>
            <p:cNvPr id="272" name="object 272"/>
            <p:cNvSpPr/>
            <p:nvPr/>
          </p:nvSpPr>
          <p:spPr>
            <a:xfrm>
              <a:off x="2764537" y="4399787"/>
              <a:ext cx="1202055" cy="599440"/>
            </a:xfrm>
            <a:custGeom>
              <a:avLst/>
              <a:gdLst/>
              <a:ahLst/>
              <a:cxnLst/>
              <a:rect l="l" t="t" r="r" b="b"/>
              <a:pathLst>
                <a:path w="1202054" h="599439">
                  <a:moveTo>
                    <a:pt x="1201672" y="0"/>
                  </a:moveTo>
                  <a:lnTo>
                    <a:pt x="0" y="0"/>
                  </a:lnTo>
                  <a:lnTo>
                    <a:pt x="0" y="598934"/>
                  </a:lnTo>
                  <a:lnTo>
                    <a:pt x="1201672" y="598934"/>
                  </a:lnTo>
                  <a:lnTo>
                    <a:pt x="1201672" y="0"/>
                  </a:lnTo>
                  <a:close/>
                </a:path>
              </a:pathLst>
            </a:custGeom>
            <a:ln w="76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763774" y="4399787"/>
              <a:ext cx="1439545" cy="837565"/>
            </a:xfrm>
            <a:custGeom>
              <a:avLst/>
              <a:gdLst/>
              <a:ahLst/>
              <a:cxnLst/>
              <a:rect l="l" t="t" r="r" b="b"/>
              <a:pathLst>
                <a:path w="1439545" h="837564">
                  <a:moveTo>
                    <a:pt x="762" y="199644"/>
                  </a:moveTo>
                  <a:lnTo>
                    <a:pt x="1203198" y="199644"/>
                  </a:lnTo>
                </a:path>
                <a:path w="1439545" h="837564">
                  <a:moveTo>
                    <a:pt x="762" y="393192"/>
                  </a:moveTo>
                  <a:lnTo>
                    <a:pt x="1439418" y="393192"/>
                  </a:lnTo>
                </a:path>
                <a:path w="1439545" h="837564">
                  <a:moveTo>
                    <a:pt x="762" y="598932"/>
                  </a:moveTo>
                  <a:lnTo>
                    <a:pt x="1439418" y="598932"/>
                  </a:lnTo>
                </a:path>
                <a:path w="1439545" h="837564">
                  <a:moveTo>
                    <a:pt x="201168" y="674370"/>
                  </a:moveTo>
                  <a:lnTo>
                    <a:pt x="201930" y="0"/>
                  </a:lnTo>
                </a:path>
                <a:path w="1439545" h="837564">
                  <a:moveTo>
                    <a:pt x="400050" y="674370"/>
                  </a:moveTo>
                  <a:lnTo>
                    <a:pt x="400812" y="0"/>
                  </a:lnTo>
                </a:path>
                <a:path w="1439545" h="837564">
                  <a:moveTo>
                    <a:pt x="599694" y="674370"/>
                  </a:moveTo>
                  <a:lnTo>
                    <a:pt x="600456" y="0"/>
                  </a:lnTo>
                </a:path>
                <a:path w="1439545" h="837564">
                  <a:moveTo>
                    <a:pt x="800862" y="674370"/>
                  </a:moveTo>
                  <a:lnTo>
                    <a:pt x="801624" y="0"/>
                  </a:lnTo>
                </a:path>
                <a:path w="1439545" h="837564">
                  <a:moveTo>
                    <a:pt x="1002030" y="815340"/>
                  </a:moveTo>
                  <a:lnTo>
                    <a:pt x="1002030" y="0"/>
                  </a:lnTo>
                </a:path>
                <a:path w="1439545" h="837564">
                  <a:moveTo>
                    <a:pt x="0" y="674370"/>
                  </a:moveTo>
                  <a:lnTo>
                    <a:pt x="762" y="0"/>
                  </a:lnTo>
                </a:path>
                <a:path w="1439545" h="837564">
                  <a:moveTo>
                    <a:pt x="1199388" y="837438"/>
                  </a:moveTo>
                  <a:lnTo>
                    <a:pt x="1203198" y="0"/>
                  </a:lnTo>
                </a:path>
              </a:pathLst>
            </a:custGeom>
            <a:ln w="76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2713482" y="4352544"/>
              <a:ext cx="96012" cy="94487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2709634" y="4347933"/>
              <a:ext cx="103708" cy="102946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2916936" y="4352544"/>
              <a:ext cx="96012" cy="94487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2913088" y="4347933"/>
              <a:ext cx="103708" cy="102946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3113532" y="4352544"/>
              <a:ext cx="96012" cy="94487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3109684" y="4347933"/>
              <a:ext cx="103708" cy="10294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3313176" y="4352544"/>
              <a:ext cx="96012" cy="94487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3309328" y="4347933"/>
              <a:ext cx="103708" cy="10294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3517392" y="4352544"/>
              <a:ext cx="96012" cy="9448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3513544" y="4347933"/>
              <a:ext cx="103708" cy="102946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3714750" y="4352544"/>
              <a:ext cx="96012" cy="9448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3710902" y="4347933"/>
              <a:ext cx="103708" cy="102946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917442" y="4352544"/>
              <a:ext cx="96012" cy="94487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3913594" y="4347933"/>
              <a:ext cx="103708" cy="102946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2713482" y="4549902"/>
              <a:ext cx="96012" cy="94487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709634" y="4545291"/>
              <a:ext cx="103708" cy="102946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2916936" y="4549902"/>
              <a:ext cx="96012" cy="94487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2913088" y="4545291"/>
              <a:ext cx="103708" cy="102946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113532" y="4549902"/>
              <a:ext cx="96012" cy="94487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3109684" y="4545291"/>
              <a:ext cx="103708" cy="102946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3313176" y="4549902"/>
              <a:ext cx="96012" cy="94487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3309328" y="4545291"/>
              <a:ext cx="103708" cy="10294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3517392" y="4549902"/>
              <a:ext cx="96012" cy="94487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3513544" y="4545291"/>
              <a:ext cx="103708" cy="102946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3718560" y="4549902"/>
              <a:ext cx="95250" cy="94487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3714712" y="4545291"/>
              <a:ext cx="102946" cy="102946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917442" y="4549902"/>
              <a:ext cx="96012" cy="94487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3913594" y="4545291"/>
              <a:ext cx="103708" cy="102946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713482" y="4741926"/>
              <a:ext cx="96012" cy="94487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09634" y="4737315"/>
              <a:ext cx="103708" cy="102946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2916936" y="4741926"/>
              <a:ext cx="96012" cy="94487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913088" y="4737315"/>
              <a:ext cx="103708" cy="102946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3113532" y="4741926"/>
              <a:ext cx="96012" cy="94487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109684" y="4737315"/>
              <a:ext cx="103708" cy="102946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313176" y="4741926"/>
              <a:ext cx="96012" cy="94487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3309328" y="4737315"/>
              <a:ext cx="103708" cy="102946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3517392" y="4741926"/>
              <a:ext cx="96012" cy="94487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3513544" y="4737315"/>
              <a:ext cx="103708" cy="102946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18560" y="4741926"/>
              <a:ext cx="95250" cy="94487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3714712" y="4737315"/>
              <a:ext cx="102946" cy="102946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3917442" y="4741926"/>
              <a:ext cx="96012" cy="94487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3913594" y="4737315"/>
              <a:ext cx="103708" cy="102946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2713482" y="4946142"/>
              <a:ext cx="96012" cy="93725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2709634" y="4941531"/>
              <a:ext cx="103708" cy="102184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2916936" y="4946142"/>
              <a:ext cx="96012" cy="93725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2913088" y="4941531"/>
              <a:ext cx="103708" cy="102184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3113532" y="4946142"/>
              <a:ext cx="96012" cy="93725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3109684" y="4941531"/>
              <a:ext cx="103708" cy="102184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3313176" y="4946142"/>
              <a:ext cx="96012" cy="93725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3309328" y="4941531"/>
              <a:ext cx="103708" cy="102184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3509772" y="4946142"/>
              <a:ext cx="96012" cy="9372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3505924" y="4941531"/>
              <a:ext cx="103708" cy="102184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3714750" y="4946142"/>
              <a:ext cx="96012" cy="93725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3710902" y="4941531"/>
              <a:ext cx="103708" cy="102184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3917442" y="4946142"/>
              <a:ext cx="96012" cy="93725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3913594" y="4941531"/>
              <a:ext cx="103708" cy="102184"/>
            </a:xfrm>
            <a:prstGeom prst="rect">
              <a:avLst/>
            </a:prstGeom>
          </p:spPr>
        </p:pic>
        <p:sp>
          <p:nvSpPr>
            <p:cNvPr id="330" name="object 330"/>
            <p:cNvSpPr/>
            <p:nvPr/>
          </p:nvSpPr>
          <p:spPr>
            <a:xfrm>
              <a:off x="3759708" y="4792979"/>
              <a:ext cx="441325" cy="420370"/>
            </a:xfrm>
            <a:custGeom>
              <a:avLst/>
              <a:gdLst/>
              <a:ahLst/>
              <a:cxnLst/>
              <a:rect l="l" t="t" r="r" b="b"/>
              <a:pathLst>
                <a:path w="441325" h="420370">
                  <a:moveTo>
                    <a:pt x="200406" y="399288"/>
                  </a:moveTo>
                  <a:lnTo>
                    <a:pt x="189738" y="393954"/>
                  </a:lnTo>
                  <a:lnTo>
                    <a:pt x="159258" y="378714"/>
                  </a:lnTo>
                  <a:lnTo>
                    <a:pt x="174498" y="393954"/>
                  </a:lnTo>
                  <a:lnTo>
                    <a:pt x="25908" y="393954"/>
                  </a:lnTo>
                  <a:lnTo>
                    <a:pt x="41148" y="378714"/>
                  </a:lnTo>
                  <a:lnTo>
                    <a:pt x="0" y="399288"/>
                  </a:lnTo>
                  <a:lnTo>
                    <a:pt x="41148" y="419862"/>
                  </a:lnTo>
                  <a:lnTo>
                    <a:pt x="25908" y="404622"/>
                  </a:lnTo>
                  <a:lnTo>
                    <a:pt x="174498" y="404622"/>
                  </a:lnTo>
                  <a:lnTo>
                    <a:pt x="159258" y="419862"/>
                  </a:lnTo>
                  <a:lnTo>
                    <a:pt x="189738" y="404622"/>
                  </a:lnTo>
                  <a:lnTo>
                    <a:pt x="200406" y="399288"/>
                  </a:lnTo>
                  <a:close/>
                </a:path>
                <a:path w="441325" h="420370">
                  <a:moveTo>
                    <a:pt x="441198" y="41148"/>
                  </a:moveTo>
                  <a:lnTo>
                    <a:pt x="428625" y="16002"/>
                  </a:lnTo>
                  <a:lnTo>
                    <a:pt x="420624" y="0"/>
                  </a:lnTo>
                  <a:lnTo>
                    <a:pt x="400050" y="41148"/>
                  </a:lnTo>
                  <a:lnTo>
                    <a:pt x="415290" y="25908"/>
                  </a:lnTo>
                  <a:lnTo>
                    <a:pt x="415290" y="170129"/>
                  </a:lnTo>
                  <a:lnTo>
                    <a:pt x="400050" y="155448"/>
                  </a:lnTo>
                  <a:lnTo>
                    <a:pt x="420624" y="195834"/>
                  </a:lnTo>
                  <a:lnTo>
                    <a:pt x="428383" y="180594"/>
                  </a:lnTo>
                  <a:lnTo>
                    <a:pt x="441198" y="155448"/>
                  </a:lnTo>
                  <a:lnTo>
                    <a:pt x="425958" y="170129"/>
                  </a:lnTo>
                  <a:lnTo>
                    <a:pt x="425958" y="25908"/>
                  </a:lnTo>
                  <a:lnTo>
                    <a:pt x="441198" y="41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1" name="object 331"/>
          <p:cNvSpPr txBox="1"/>
          <p:nvPr/>
        </p:nvSpPr>
        <p:spPr>
          <a:xfrm>
            <a:off x="3818632" y="5032265"/>
            <a:ext cx="8699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4040494" y="4851330"/>
            <a:ext cx="161290" cy="8699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950" i="1" dirty="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4040494" y="5695627"/>
            <a:ext cx="161290" cy="8699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950" i="1" dirty="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1513572" y="5894094"/>
            <a:ext cx="4894580" cy="12033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163195" algn="ctr">
              <a:lnSpc>
                <a:spcPct val="100000"/>
              </a:lnSpc>
              <a:spcBef>
                <a:spcPts val="110"/>
              </a:spcBef>
            </a:pPr>
            <a:r>
              <a:rPr sz="950" i="1" spc="5" dirty="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950">
              <a:latin typeface="Times New Roman"/>
              <a:cs typeface="Times New Roman"/>
            </a:endParaRPr>
          </a:p>
          <a:p>
            <a:pPr marL="268605" algn="ctr">
              <a:lnSpc>
                <a:spcPct val="100000"/>
              </a:lnSpc>
              <a:tabLst>
                <a:tab pos="1621155" algn="l"/>
              </a:tabLst>
            </a:pPr>
            <a:r>
              <a:rPr sz="1000" i="1" dirty="0">
                <a:latin typeface="Times New Roman"/>
                <a:cs typeface="Times New Roman"/>
              </a:rPr>
              <a:t>в	г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4.3.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пружної деформації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крихкого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руйнування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дією </a:t>
            </a:r>
            <a:r>
              <a:rPr sz="1000" spc="-5" dirty="0">
                <a:latin typeface="Times New Roman"/>
                <a:cs typeface="Times New Roman"/>
              </a:rPr>
              <a:t>пружних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напружень: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решітка металу,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ненапружена;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пружна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деформація;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, </a:t>
            </a:r>
            <a:r>
              <a:rPr sz="1000" i="1" dirty="0">
                <a:latin typeface="Times New Roman"/>
                <a:cs typeface="Times New Roman"/>
              </a:rPr>
              <a:t>г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крихке руйнування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результаті відриву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1067817" y="7228585"/>
            <a:ext cx="4232275" cy="222313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6350" indent="287655">
              <a:lnSpc>
                <a:spcPts val="1370"/>
              </a:lnSpc>
              <a:spcBef>
                <a:spcPts val="204"/>
              </a:spcBef>
            </a:pPr>
            <a:r>
              <a:rPr sz="1200" dirty="0">
                <a:latin typeface="Times New Roman"/>
                <a:cs typeface="Times New Roman"/>
              </a:rPr>
              <a:t>Залежність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пружною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деформацією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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напругою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ражається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законом </a:t>
            </a:r>
            <a:r>
              <a:rPr sz="1200" i="1" spc="-5" dirty="0">
                <a:latin typeface="Times New Roman"/>
                <a:cs typeface="Times New Roman"/>
              </a:rPr>
              <a:t>Р.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Гука</a:t>
            </a:r>
            <a:endParaRPr sz="1200">
              <a:latin typeface="Times New Roman"/>
              <a:cs typeface="Times New Roman"/>
            </a:endParaRPr>
          </a:p>
          <a:p>
            <a:pPr marL="1927225">
              <a:lnSpc>
                <a:spcPct val="100000"/>
              </a:lnSpc>
              <a:spcBef>
                <a:spcPts val="305"/>
              </a:spcBef>
            </a:pP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5" dirty="0">
                <a:latin typeface="Times New Roman"/>
                <a:cs typeface="Times New Roman"/>
              </a:rPr>
              <a:t>=Е</a:t>
            </a:r>
            <a:r>
              <a:rPr sz="1200" spc="-5" dirty="0">
                <a:latin typeface="Symbol"/>
                <a:cs typeface="Symbol"/>
              </a:rPr>
              <a:t>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  <a:spcBef>
                <a:spcPts val="229"/>
              </a:spcBef>
              <a:tabLst>
                <a:tab pos="3003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</a:t>
            </a:r>
            <a:r>
              <a:rPr sz="1200" dirty="0">
                <a:latin typeface="Times New Roman"/>
                <a:cs typeface="Times New Roman"/>
              </a:rPr>
              <a:t>Е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модуль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пружності.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Модуль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пружності</a:t>
            </a:r>
            <a:r>
              <a:rPr sz="1200" dirty="0">
                <a:latin typeface="Times New Roman"/>
                <a:cs typeface="Times New Roman"/>
              </a:rPr>
              <a:t> 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найважливішою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характеристикою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пружних властивостей металу. За </a:t>
            </a:r>
            <a:r>
              <a:rPr sz="1200" dirty="0">
                <a:latin typeface="Times New Roman"/>
                <a:cs typeface="Times New Roman"/>
              </a:rPr>
              <a:t>фізичною </a:t>
            </a:r>
            <a:r>
              <a:rPr sz="1200" spc="-5" dirty="0">
                <a:latin typeface="Times New Roman"/>
                <a:cs typeface="Times New Roman"/>
              </a:rPr>
              <a:t>природою </a:t>
            </a:r>
            <a:r>
              <a:rPr sz="1200" dirty="0">
                <a:latin typeface="Times New Roman"/>
                <a:cs typeface="Times New Roman"/>
              </a:rPr>
              <a:t>величина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модуля </a:t>
            </a:r>
            <a:r>
              <a:rPr sz="1200" spc="-5" dirty="0">
                <a:latin typeface="Times New Roman"/>
                <a:cs typeface="Times New Roman"/>
              </a:rPr>
              <a:t>пружності </a:t>
            </a:r>
            <a:r>
              <a:rPr sz="1200" dirty="0">
                <a:latin typeface="Times New Roman"/>
                <a:cs typeface="Times New Roman"/>
              </a:rPr>
              <a:t>розглядається як міра </a:t>
            </a:r>
            <a:r>
              <a:rPr sz="1200" spc="-5" dirty="0">
                <a:latin typeface="Times New Roman"/>
                <a:cs typeface="Times New Roman"/>
              </a:rPr>
              <a:t>міцності зв’язків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твердому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Ця </a:t>
            </a:r>
            <a:r>
              <a:rPr sz="1200" dirty="0">
                <a:latin typeface="Times New Roman"/>
                <a:cs typeface="Times New Roman"/>
              </a:rPr>
              <a:t>механічна </a:t>
            </a:r>
            <a:r>
              <a:rPr sz="1200" spc="-5" dirty="0">
                <a:latin typeface="Times New Roman"/>
                <a:cs typeface="Times New Roman"/>
              </a:rPr>
              <a:t>характеристика структурно нечутлива, тобто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термічна </a:t>
            </a:r>
            <a:r>
              <a:rPr sz="1200" spc="-5" dirty="0">
                <a:latin typeface="Times New Roman"/>
                <a:cs typeface="Times New Roman"/>
              </a:rPr>
              <a:t>обробка </a:t>
            </a:r>
            <a:r>
              <a:rPr sz="1200" dirty="0">
                <a:latin typeface="Times New Roman"/>
                <a:cs typeface="Times New Roman"/>
              </a:rPr>
              <a:t>або інші </a:t>
            </a:r>
            <a:r>
              <a:rPr sz="1200" spc="-5" dirty="0">
                <a:latin typeface="Times New Roman"/>
                <a:cs typeface="Times New Roman"/>
              </a:rPr>
              <a:t>способи </a:t>
            </a:r>
            <a:r>
              <a:rPr sz="1200" dirty="0">
                <a:latin typeface="Times New Roman"/>
                <a:cs typeface="Times New Roman"/>
              </a:rPr>
              <a:t>зміни </a:t>
            </a:r>
            <a:r>
              <a:rPr sz="1200" spc="-5" dirty="0">
                <a:latin typeface="Times New Roman"/>
                <a:cs typeface="Times New Roman"/>
              </a:rPr>
              <a:t>структури не зміню-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ють </a:t>
            </a:r>
            <a:r>
              <a:rPr sz="1200" dirty="0">
                <a:latin typeface="Times New Roman"/>
                <a:cs typeface="Times New Roman"/>
              </a:rPr>
              <a:t>модуля </a:t>
            </a:r>
            <a:r>
              <a:rPr sz="1200" spc="-5" dirty="0">
                <a:latin typeface="Times New Roman"/>
                <a:cs typeface="Times New Roman"/>
              </a:rPr>
              <a:t>пружності,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підвищення температури, </a:t>
            </a:r>
            <a:r>
              <a:rPr sz="1200" dirty="0">
                <a:latin typeface="Times New Roman"/>
                <a:cs typeface="Times New Roman"/>
              </a:rPr>
              <a:t>що змінює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міжатомні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відстані, </a:t>
            </a:r>
            <a:r>
              <a:rPr sz="1200" spc="-5" dirty="0">
                <a:latin typeface="Times New Roman"/>
                <a:cs typeface="Times New Roman"/>
              </a:rPr>
              <a:t>знижує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модуль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пружності.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36" name="object 336"/>
          <p:cNvPicPr/>
          <p:nvPr/>
        </p:nvPicPr>
        <p:blipFill>
          <a:blip r:embed="rId202" cstate="print"/>
          <a:stretch>
            <a:fillRect/>
          </a:stretch>
        </p:blipFill>
        <p:spPr>
          <a:xfrm>
            <a:off x="5401817" y="7379207"/>
            <a:ext cx="1438656" cy="1877568"/>
          </a:xfrm>
          <a:prstGeom prst="rect">
            <a:avLst/>
          </a:prstGeom>
        </p:spPr>
      </p:pic>
      <p:sp>
        <p:nvSpPr>
          <p:cNvPr id="337" name="object 337"/>
          <p:cNvSpPr txBox="1"/>
          <p:nvPr/>
        </p:nvSpPr>
        <p:spPr>
          <a:xfrm>
            <a:off x="5789931" y="9309609"/>
            <a:ext cx="66294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Роберт</a:t>
            </a:r>
            <a:r>
              <a:rPr sz="1000" i="1" spc="-5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Гук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6" y="516889"/>
            <a:ext cx="5786120" cy="1268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Пластичною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i="1" spc="-5" dirty="0">
                <a:latin typeface="Times New Roman"/>
                <a:cs typeface="Times New Roman"/>
              </a:rPr>
              <a:t>залишковою </a:t>
            </a:r>
            <a:r>
              <a:rPr sz="1200" spc="-5" dirty="0">
                <a:latin typeface="Times New Roman"/>
                <a:cs typeface="Times New Roman"/>
              </a:rPr>
              <a:t>називається деформація, яка зберегається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при-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пинення </a:t>
            </a:r>
            <a:r>
              <a:rPr sz="1200" dirty="0">
                <a:latin typeface="Times New Roman"/>
                <a:cs typeface="Times New Roman"/>
              </a:rPr>
              <a:t>дії</a:t>
            </a:r>
            <a:r>
              <a:rPr sz="1200" spc="-5" dirty="0">
                <a:latin typeface="Times New Roman"/>
                <a:cs typeface="Times New Roman"/>
              </a:rPr>
              <a:t> напружень,</a:t>
            </a:r>
            <a:r>
              <a:rPr sz="1200" dirty="0">
                <a:latin typeface="Times New Roman"/>
                <a:cs typeface="Times New Roman"/>
              </a:rPr>
              <a:t> що її </a:t>
            </a:r>
            <a:r>
              <a:rPr sz="1200" spc="-5" dirty="0">
                <a:latin typeface="Times New Roman"/>
                <a:cs typeface="Times New Roman"/>
              </a:rPr>
              <a:t>викликали.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пластичній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частина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переміщається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відношенню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іншої </a:t>
            </a:r>
            <a:r>
              <a:rPr sz="1200" spc="-5" dirty="0">
                <a:latin typeface="Times New Roman"/>
                <a:cs typeface="Times New Roman"/>
              </a:rPr>
              <a:t>під </a:t>
            </a:r>
            <a:r>
              <a:rPr sz="1200" dirty="0">
                <a:latin typeface="Times New Roman"/>
                <a:cs typeface="Times New Roman"/>
              </a:rPr>
              <a:t>дією дотичних </a:t>
            </a:r>
            <a:r>
              <a:rPr sz="1200" spc="-5" dirty="0">
                <a:latin typeface="Times New Roman"/>
                <a:cs typeface="Times New Roman"/>
              </a:rPr>
              <a:t>напружень. При знятті навантажень </a:t>
            </a:r>
            <a:r>
              <a:rPr sz="1200" dirty="0">
                <a:latin typeface="Times New Roman"/>
                <a:cs typeface="Times New Roman"/>
              </a:rPr>
              <a:t>зсув </a:t>
            </a:r>
            <a:r>
              <a:rPr sz="1200" spc="-5" dirty="0">
                <a:latin typeface="Times New Roman"/>
                <a:cs typeface="Times New Roman"/>
              </a:rPr>
              <a:t>залишається, тоб-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 відбувається </a:t>
            </a:r>
            <a:r>
              <a:rPr sz="1200" dirty="0">
                <a:latin typeface="Times New Roman"/>
                <a:cs typeface="Times New Roman"/>
              </a:rPr>
              <a:t>пластична деформація</a:t>
            </a:r>
            <a:r>
              <a:rPr sz="1200" spc="-5" dirty="0">
                <a:latin typeface="Times New Roman"/>
                <a:cs typeface="Times New Roman"/>
              </a:rPr>
              <a:t> (рис. 4.4).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90" y="7336024"/>
            <a:ext cx="5787390" cy="2646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3903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4.1.2.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ПРИРОДА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ПЛАСТИЧНОЇ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ДЕФОРМАЦІЇ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Метали </a:t>
            </a:r>
            <a:r>
              <a:rPr sz="1200" spc="-5" dirty="0">
                <a:latin typeface="Times New Roman"/>
                <a:cs typeface="Times New Roman"/>
              </a:rPr>
              <a:t>та сплави </a:t>
            </a:r>
            <a:r>
              <a:rPr sz="1200" dirty="0">
                <a:latin typeface="Times New Roman"/>
                <a:cs typeface="Times New Roman"/>
              </a:rPr>
              <a:t>в твердому </a:t>
            </a:r>
            <a:r>
              <a:rPr sz="1200" spc="-5" dirty="0">
                <a:latin typeface="Times New Roman"/>
                <a:cs typeface="Times New Roman"/>
              </a:rPr>
              <a:t>стані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кристалічну будову,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характер </a:t>
            </a:r>
            <a:r>
              <a:rPr sz="1200" dirty="0">
                <a:latin typeface="Times New Roman"/>
                <a:cs typeface="Times New Roman"/>
              </a:rPr>
              <a:t>їх дефор-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мації </a:t>
            </a:r>
            <a:r>
              <a:rPr sz="1200" spc="-5" dirty="0">
                <a:latin typeface="Times New Roman"/>
                <a:cs typeface="Times New Roman"/>
              </a:rPr>
              <a:t>залежить від типу кристалічної структури та від наявності </a:t>
            </a:r>
            <a:r>
              <a:rPr sz="1200" dirty="0">
                <a:latin typeface="Times New Roman"/>
                <a:cs typeface="Times New Roman"/>
              </a:rPr>
              <a:t>недосконалостей в цій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структурі.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Розглянемо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деформацію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монокристалі.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Пластична </a:t>
            </a:r>
            <a:r>
              <a:rPr sz="1200" dirty="0">
                <a:latin typeface="Times New Roman"/>
                <a:cs typeface="Times New Roman"/>
              </a:rPr>
              <a:t>деформація може </a:t>
            </a:r>
            <a:r>
              <a:rPr sz="1200" spc="-5" dirty="0">
                <a:latin typeface="Times New Roman"/>
                <a:cs typeface="Times New Roman"/>
              </a:rPr>
              <a:t>протікати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дією </a:t>
            </a:r>
            <a:r>
              <a:rPr sz="1200" dirty="0">
                <a:latin typeface="Times New Roman"/>
                <a:cs typeface="Times New Roman"/>
              </a:rPr>
              <a:t>дотичних </a:t>
            </a:r>
            <a:r>
              <a:rPr sz="1200" spc="-5" dirty="0">
                <a:latin typeface="Times New Roman"/>
                <a:cs typeface="Times New Roman"/>
              </a:rPr>
              <a:t>напружень </a:t>
            </a:r>
            <a:r>
              <a:rPr sz="1200" dirty="0">
                <a:latin typeface="Times New Roman"/>
                <a:cs typeface="Times New Roman"/>
              </a:rPr>
              <a:t>і може </a:t>
            </a:r>
            <a:r>
              <a:rPr sz="1200" spc="-5" dirty="0">
                <a:latin typeface="Times New Roman"/>
                <a:cs typeface="Times New Roman"/>
              </a:rPr>
              <a:t>здійс-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нюватися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двома </a:t>
            </a:r>
            <a:r>
              <a:rPr sz="1200" spc="-5" dirty="0">
                <a:latin typeface="Times New Roman"/>
                <a:cs typeface="Times New Roman"/>
              </a:rPr>
              <a:t>способами.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Трансляційне ковзання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площинах </a:t>
            </a:r>
            <a:r>
              <a:rPr sz="1200" spc="-5" dirty="0">
                <a:latin typeface="Times New Roman"/>
                <a:cs typeface="Times New Roman"/>
              </a:rPr>
              <a:t>(рис. 4.5,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Одні </a:t>
            </a:r>
            <a:r>
              <a:rPr sz="1200" dirty="0">
                <a:latin typeface="Times New Roman"/>
                <a:cs typeface="Times New Roman"/>
              </a:rPr>
              <a:t>шари </a:t>
            </a:r>
            <a:r>
              <a:rPr sz="1200" spc="-5" dirty="0">
                <a:latin typeface="Times New Roman"/>
                <a:cs typeface="Times New Roman"/>
              </a:rPr>
              <a:t>атомів </a:t>
            </a:r>
            <a:r>
              <a:rPr sz="1200" dirty="0">
                <a:latin typeface="Times New Roman"/>
                <a:cs typeface="Times New Roman"/>
              </a:rPr>
              <a:t>кристала </a:t>
            </a:r>
            <a:r>
              <a:rPr sz="1200" spc="-5" dirty="0">
                <a:latin typeface="Times New Roman"/>
                <a:cs typeface="Times New Roman"/>
              </a:rPr>
              <a:t>ков-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зають по </a:t>
            </a:r>
            <a:r>
              <a:rPr sz="1200" dirty="0">
                <a:latin typeface="Times New Roman"/>
                <a:cs typeface="Times New Roman"/>
              </a:rPr>
              <a:t>іншим </a:t>
            </a:r>
            <a:r>
              <a:rPr sz="1200" spc="-5" dirty="0">
                <a:latin typeface="Times New Roman"/>
                <a:cs typeface="Times New Roman"/>
              </a:rPr>
              <a:t>прошаркам, причому вони переміщаються на дискретну величину, яка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дорівнює цілому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числу міжатомних </a:t>
            </a:r>
            <a:r>
              <a:rPr sz="1200" dirty="0">
                <a:latin typeface="Times New Roman"/>
                <a:cs typeface="Times New Roman"/>
              </a:rPr>
              <a:t>відстаней.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62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09191" y="3563357"/>
            <a:ext cx="9398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i="1" spc="10" dirty="0">
                <a:latin typeface="Times New Roman"/>
                <a:cs typeface="Times New Roman"/>
              </a:rPr>
              <a:t>а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846749" y="2085593"/>
            <a:ext cx="1397000" cy="1517650"/>
            <a:chOff x="846749" y="2085593"/>
            <a:chExt cx="1397000" cy="1517650"/>
          </a:xfrm>
        </p:grpSpPr>
        <p:sp>
          <p:nvSpPr>
            <p:cNvPr id="8" name="object 8"/>
            <p:cNvSpPr/>
            <p:nvPr/>
          </p:nvSpPr>
          <p:spPr>
            <a:xfrm>
              <a:off x="897637" y="2301239"/>
              <a:ext cx="1342390" cy="1297305"/>
            </a:xfrm>
            <a:custGeom>
              <a:avLst/>
              <a:gdLst/>
              <a:ahLst/>
              <a:cxnLst/>
              <a:rect l="l" t="t" r="r" b="b"/>
              <a:pathLst>
                <a:path w="1342389" h="1297304">
                  <a:moveTo>
                    <a:pt x="0" y="0"/>
                  </a:moveTo>
                  <a:lnTo>
                    <a:pt x="1131568" y="0"/>
                  </a:lnTo>
                </a:path>
                <a:path w="1342389" h="1297304">
                  <a:moveTo>
                    <a:pt x="0" y="1123188"/>
                  </a:moveTo>
                  <a:lnTo>
                    <a:pt x="1341880" y="1123188"/>
                  </a:lnTo>
                </a:path>
                <a:path w="1342389" h="1297304">
                  <a:moveTo>
                    <a:pt x="0" y="189738"/>
                  </a:moveTo>
                  <a:lnTo>
                    <a:pt x="1131568" y="189738"/>
                  </a:lnTo>
                </a:path>
                <a:path w="1342389" h="1297304">
                  <a:moveTo>
                    <a:pt x="0" y="374142"/>
                  </a:moveTo>
                  <a:lnTo>
                    <a:pt x="1131568" y="374142"/>
                  </a:lnTo>
                </a:path>
                <a:path w="1342389" h="1297304">
                  <a:moveTo>
                    <a:pt x="0" y="569214"/>
                  </a:moveTo>
                  <a:lnTo>
                    <a:pt x="1131568" y="569214"/>
                  </a:lnTo>
                </a:path>
                <a:path w="1342389" h="1297304">
                  <a:moveTo>
                    <a:pt x="0" y="752856"/>
                  </a:moveTo>
                  <a:lnTo>
                    <a:pt x="1131568" y="752856"/>
                  </a:lnTo>
                </a:path>
                <a:path w="1342389" h="1297304">
                  <a:moveTo>
                    <a:pt x="0" y="937260"/>
                  </a:moveTo>
                  <a:lnTo>
                    <a:pt x="1341880" y="937260"/>
                  </a:lnTo>
                </a:path>
                <a:path w="1342389" h="1297304">
                  <a:moveTo>
                    <a:pt x="1130806" y="1296924"/>
                  </a:moveTo>
                  <a:lnTo>
                    <a:pt x="1131568" y="0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97636" y="2109977"/>
              <a:ext cx="1131570" cy="1314450"/>
            </a:xfrm>
            <a:custGeom>
              <a:avLst/>
              <a:gdLst/>
              <a:ahLst/>
              <a:cxnLst/>
              <a:rect l="l" t="t" r="r" b="b"/>
              <a:pathLst>
                <a:path w="1131570" h="1314450">
                  <a:moveTo>
                    <a:pt x="1131570" y="0"/>
                  </a:moveTo>
                  <a:lnTo>
                    <a:pt x="0" y="0"/>
                  </a:lnTo>
                  <a:lnTo>
                    <a:pt x="0" y="1314450"/>
                  </a:lnTo>
                  <a:lnTo>
                    <a:pt x="1131570" y="1314450"/>
                  </a:lnTo>
                  <a:lnTo>
                    <a:pt x="1131570" y="0"/>
                  </a:lnTo>
                  <a:close/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088137" y="2089403"/>
              <a:ext cx="751840" cy="1508760"/>
            </a:xfrm>
            <a:custGeom>
              <a:avLst/>
              <a:gdLst/>
              <a:ahLst/>
              <a:cxnLst/>
              <a:rect l="l" t="t" r="r" b="b"/>
              <a:pathLst>
                <a:path w="751839" h="1508760">
                  <a:moveTo>
                    <a:pt x="0" y="1335024"/>
                  </a:moveTo>
                  <a:lnTo>
                    <a:pt x="0" y="0"/>
                  </a:lnTo>
                </a:path>
                <a:path w="751839" h="1508760">
                  <a:moveTo>
                    <a:pt x="188212" y="1335024"/>
                  </a:moveTo>
                  <a:lnTo>
                    <a:pt x="188212" y="0"/>
                  </a:lnTo>
                </a:path>
                <a:path w="751839" h="1508760">
                  <a:moveTo>
                    <a:pt x="377950" y="1335024"/>
                  </a:moveTo>
                  <a:lnTo>
                    <a:pt x="377950" y="1524"/>
                  </a:lnTo>
                </a:path>
                <a:path w="751839" h="1508760">
                  <a:moveTo>
                    <a:pt x="565402" y="1335024"/>
                  </a:moveTo>
                  <a:lnTo>
                    <a:pt x="564640" y="1524"/>
                  </a:lnTo>
                </a:path>
                <a:path w="751839" h="1508760">
                  <a:moveTo>
                    <a:pt x="751330" y="1508760"/>
                  </a:moveTo>
                  <a:lnTo>
                    <a:pt x="751330" y="1524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50394" y="2256281"/>
              <a:ext cx="90675" cy="8991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46749" y="2251874"/>
              <a:ext cx="97965" cy="9796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43178" y="2256281"/>
              <a:ext cx="90679" cy="8991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39530" y="2251874"/>
              <a:ext cx="97971" cy="9796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9868" y="2256281"/>
              <a:ext cx="90678" cy="8991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26220" y="2251874"/>
              <a:ext cx="97970" cy="97967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18844" y="2256281"/>
              <a:ext cx="91439" cy="8991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15199" y="2251874"/>
              <a:ext cx="98729" cy="9796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605534" y="2256281"/>
              <a:ext cx="90678" cy="8991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601889" y="2251874"/>
              <a:ext cx="97967" cy="9796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89176" y="2256281"/>
              <a:ext cx="90678" cy="8991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85531" y="2251874"/>
              <a:ext cx="97967" cy="9796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85010" y="2256281"/>
              <a:ext cx="90678" cy="89915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81365" y="2251874"/>
              <a:ext cx="97967" cy="97967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50394" y="2443733"/>
              <a:ext cx="90675" cy="89915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6749" y="2439326"/>
              <a:ext cx="97965" cy="97967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43178" y="2443733"/>
              <a:ext cx="90679" cy="89915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39530" y="2439326"/>
              <a:ext cx="97971" cy="9796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29868" y="2443733"/>
              <a:ext cx="90678" cy="8991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26220" y="2439326"/>
              <a:ext cx="97970" cy="9796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418844" y="2443733"/>
              <a:ext cx="91439" cy="89915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15199" y="2439326"/>
              <a:ext cx="98729" cy="9796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605534" y="2443733"/>
              <a:ext cx="90678" cy="89915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601889" y="2439326"/>
              <a:ext cx="97967" cy="97967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789176" y="2443733"/>
              <a:ext cx="90678" cy="89915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785531" y="2439326"/>
              <a:ext cx="97967" cy="97967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985010" y="2443733"/>
              <a:ext cx="90678" cy="89915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981365" y="2439326"/>
              <a:ext cx="97967" cy="97967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850394" y="2626613"/>
              <a:ext cx="90675" cy="89915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46749" y="2622206"/>
              <a:ext cx="97965" cy="9796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043178" y="2626613"/>
              <a:ext cx="90679" cy="89915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39530" y="2622206"/>
              <a:ext cx="97971" cy="97967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29868" y="2626613"/>
              <a:ext cx="90678" cy="89915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26220" y="2622206"/>
              <a:ext cx="97970" cy="97967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18844" y="2626613"/>
              <a:ext cx="91439" cy="89915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15199" y="2622206"/>
              <a:ext cx="98729" cy="97967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605534" y="2626613"/>
              <a:ext cx="90678" cy="8991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601889" y="2622206"/>
              <a:ext cx="97967" cy="9796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789176" y="2626613"/>
              <a:ext cx="90678" cy="89915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785531" y="2622206"/>
              <a:ext cx="97967" cy="97967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985010" y="2626613"/>
              <a:ext cx="90678" cy="89915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981365" y="2622206"/>
              <a:ext cx="97967" cy="97967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850394" y="2820161"/>
              <a:ext cx="90675" cy="89915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846749" y="2815754"/>
              <a:ext cx="97965" cy="97967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43178" y="2820161"/>
              <a:ext cx="90679" cy="89915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39530" y="2815754"/>
              <a:ext cx="97971" cy="9796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229868" y="2820161"/>
              <a:ext cx="90678" cy="8991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226220" y="2815754"/>
              <a:ext cx="97970" cy="97967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418844" y="2820161"/>
              <a:ext cx="91439" cy="89915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415199" y="2815754"/>
              <a:ext cx="98729" cy="97967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605534" y="2820161"/>
              <a:ext cx="90678" cy="8991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601889" y="2815754"/>
              <a:ext cx="97967" cy="9796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789176" y="2820161"/>
              <a:ext cx="90678" cy="89915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785531" y="2815754"/>
              <a:ext cx="97967" cy="97967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985010" y="2820161"/>
              <a:ext cx="90678" cy="89915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981365" y="2815754"/>
              <a:ext cx="97967" cy="97967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850394" y="3006851"/>
              <a:ext cx="90675" cy="89915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846749" y="3002444"/>
              <a:ext cx="97965" cy="97967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43178" y="3006851"/>
              <a:ext cx="90679" cy="89915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039530" y="3002444"/>
              <a:ext cx="97971" cy="9796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229868" y="3006851"/>
              <a:ext cx="90678" cy="89915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226220" y="3002444"/>
              <a:ext cx="97970" cy="97967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18844" y="3006851"/>
              <a:ext cx="91439" cy="8991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415199" y="3002444"/>
              <a:ext cx="98729" cy="97967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605534" y="3006851"/>
              <a:ext cx="90678" cy="89915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601889" y="3002444"/>
              <a:ext cx="97967" cy="9796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789176" y="3006851"/>
              <a:ext cx="90678" cy="89915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785531" y="3002444"/>
              <a:ext cx="97967" cy="9796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985010" y="3006851"/>
              <a:ext cx="90678" cy="89915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981365" y="3002444"/>
              <a:ext cx="97967" cy="97967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850394" y="3195827"/>
              <a:ext cx="90675" cy="8991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46749" y="3191420"/>
              <a:ext cx="97965" cy="9796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043178" y="3195827"/>
              <a:ext cx="90679" cy="89915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39530" y="3191420"/>
              <a:ext cx="97971" cy="97967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229868" y="3195827"/>
              <a:ext cx="90678" cy="89915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26220" y="3191420"/>
              <a:ext cx="97970" cy="9796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418844" y="3195827"/>
              <a:ext cx="91439" cy="89915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15199" y="3191420"/>
              <a:ext cx="98729" cy="97967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605534" y="3195827"/>
              <a:ext cx="90678" cy="899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601889" y="3191420"/>
              <a:ext cx="97967" cy="9796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789176" y="3195827"/>
              <a:ext cx="90678" cy="89915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85531" y="3191420"/>
              <a:ext cx="97967" cy="97967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985010" y="3195827"/>
              <a:ext cx="90678" cy="89915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81365" y="3191420"/>
              <a:ext cx="97967" cy="9796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850394" y="3377945"/>
              <a:ext cx="90675" cy="89915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846749" y="3373538"/>
              <a:ext cx="97965" cy="9796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043178" y="3377945"/>
              <a:ext cx="90679" cy="89915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39530" y="3373538"/>
              <a:ext cx="97971" cy="9796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229868" y="3377945"/>
              <a:ext cx="90678" cy="89915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226220" y="3373538"/>
              <a:ext cx="97970" cy="9796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418844" y="3377945"/>
              <a:ext cx="91439" cy="89915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415199" y="3373538"/>
              <a:ext cx="98729" cy="9796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605534" y="3377945"/>
              <a:ext cx="90678" cy="89915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601889" y="3373538"/>
              <a:ext cx="97967" cy="97967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789176" y="3377945"/>
              <a:ext cx="90678" cy="89915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785531" y="3373538"/>
              <a:ext cx="97967" cy="9796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985010" y="3377945"/>
              <a:ext cx="90678" cy="89915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981365" y="3373538"/>
              <a:ext cx="97967" cy="97967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1840230" y="3238499"/>
              <a:ext cx="382270" cy="364490"/>
            </a:xfrm>
            <a:custGeom>
              <a:avLst/>
              <a:gdLst/>
              <a:ahLst/>
              <a:cxnLst/>
              <a:rect l="l" t="t" r="r" b="b"/>
              <a:pathLst>
                <a:path w="382269" h="364489">
                  <a:moveTo>
                    <a:pt x="189738" y="345186"/>
                  </a:moveTo>
                  <a:lnTo>
                    <a:pt x="174142" y="339852"/>
                  </a:lnTo>
                  <a:lnTo>
                    <a:pt x="131826" y="325374"/>
                  </a:lnTo>
                  <a:lnTo>
                    <a:pt x="145745" y="339852"/>
                  </a:lnTo>
                  <a:lnTo>
                    <a:pt x="44196" y="339852"/>
                  </a:lnTo>
                  <a:lnTo>
                    <a:pt x="58674" y="325374"/>
                  </a:lnTo>
                  <a:lnTo>
                    <a:pt x="0" y="345186"/>
                  </a:lnTo>
                  <a:lnTo>
                    <a:pt x="58674" y="364236"/>
                  </a:lnTo>
                  <a:lnTo>
                    <a:pt x="43611" y="349758"/>
                  </a:lnTo>
                  <a:lnTo>
                    <a:pt x="146304" y="349758"/>
                  </a:lnTo>
                  <a:lnTo>
                    <a:pt x="131826" y="364236"/>
                  </a:lnTo>
                  <a:lnTo>
                    <a:pt x="175831" y="349758"/>
                  </a:lnTo>
                  <a:lnTo>
                    <a:pt x="189738" y="345186"/>
                  </a:lnTo>
                  <a:close/>
                </a:path>
                <a:path w="382269" h="364489">
                  <a:moveTo>
                    <a:pt x="381762" y="57912"/>
                  </a:moveTo>
                  <a:lnTo>
                    <a:pt x="373735" y="33528"/>
                  </a:lnTo>
                  <a:lnTo>
                    <a:pt x="362712" y="0"/>
                  </a:lnTo>
                  <a:lnTo>
                    <a:pt x="342900" y="57912"/>
                  </a:lnTo>
                  <a:lnTo>
                    <a:pt x="357378" y="43992"/>
                  </a:lnTo>
                  <a:lnTo>
                    <a:pt x="357378" y="141947"/>
                  </a:lnTo>
                  <a:lnTo>
                    <a:pt x="342900" y="128016"/>
                  </a:lnTo>
                  <a:lnTo>
                    <a:pt x="362712" y="185928"/>
                  </a:lnTo>
                  <a:lnTo>
                    <a:pt x="373989" y="151638"/>
                  </a:lnTo>
                  <a:lnTo>
                    <a:pt x="381762" y="128016"/>
                  </a:lnTo>
                  <a:lnTo>
                    <a:pt x="367284" y="142494"/>
                  </a:lnTo>
                  <a:lnTo>
                    <a:pt x="367284" y="43434"/>
                  </a:lnTo>
                  <a:lnTo>
                    <a:pt x="381762" y="57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1896110" y="3426744"/>
            <a:ext cx="83820" cy="1651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5" dirty="0"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069304" y="3294719"/>
            <a:ext cx="154305" cy="8382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900" i="1" dirty="0"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112" name="object 112"/>
          <p:cNvGrpSpPr/>
          <p:nvPr/>
        </p:nvGrpSpPr>
        <p:grpSpPr>
          <a:xfrm>
            <a:off x="846749" y="2058326"/>
            <a:ext cx="3454400" cy="1424940"/>
            <a:chOff x="846749" y="2058326"/>
            <a:chExt cx="3454400" cy="1424940"/>
          </a:xfrm>
        </p:grpSpPr>
        <p:pic>
          <p:nvPicPr>
            <p:cNvPr id="113" name="object 113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850394" y="2062733"/>
              <a:ext cx="90675" cy="89915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6749" y="2058326"/>
              <a:ext cx="97965" cy="9796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43178" y="2062733"/>
              <a:ext cx="90679" cy="89915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39530" y="2058326"/>
              <a:ext cx="97971" cy="9796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29868" y="2062733"/>
              <a:ext cx="90678" cy="89915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26220" y="2058326"/>
              <a:ext cx="97970" cy="97967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418844" y="2062733"/>
              <a:ext cx="91439" cy="89915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15199" y="2058326"/>
              <a:ext cx="98729" cy="9796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605534" y="2062733"/>
              <a:ext cx="90678" cy="89915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601889" y="2058326"/>
              <a:ext cx="97967" cy="9796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789176" y="2062733"/>
              <a:ext cx="90678" cy="89915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785531" y="2058326"/>
              <a:ext cx="97967" cy="97967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985010" y="2062733"/>
              <a:ext cx="90678" cy="89915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981365" y="2058326"/>
              <a:ext cx="97967" cy="97967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2530602" y="2120645"/>
              <a:ext cx="1470660" cy="1320165"/>
            </a:xfrm>
            <a:custGeom>
              <a:avLst/>
              <a:gdLst/>
              <a:ahLst/>
              <a:cxnLst/>
              <a:rect l="l" t="t" r="r" b="b"/>
              <a:pathLst>
                <a:path w="1470660" h="1320164">
                  <a:moveTo>
                    <a:pt x="124968" y="0"/>
                  </a:moveTo>
                  <a:lnTo>
                    <a:pt x="0" y="1315974"/>
                  </a:lnTo>
                  <a:lnTo>
                    <a:pt x="1345692" y="1315974"/>
                  </a:lnTo>
                  <a:lnTo>
                    <a:pt x="1470660" y="0"/>
                  </a:lnTo>
                  <a:lnTo>
                    <a:pt x="124968" y="0"/>
                  </a:lnTo>
                  <a:close/>
                </a:path>
                <a:path w="1470660" h="1320164">
                  <a:moveTo>
                    <a:pt x="947928" y="1317498"/>
                  </a:moveTo>
                  <a:lnTo>
                    <a:pt x="1070610" y="1524"/>
                  </a:lnTo>
                </a:path>
                <a:path w="1470660" h="1320164">
                  <a:moveTo>
                    <a:pt x="195834" y="1317498"/>
                  </a:moveTo>
                  <a:lnTo>
                    <a:pt x="318516" y="1524"/>
                  </a:lnTo>
                </a:path>
                <a:path w="1470660" h="1320164">
                  <a:moveTo>
                    <a:pt x="388620" y="1317498"/>
                  </a:moveTo>
                  <a:lnTo>
                    <a:pt x="511302" y="1524"/>
                  </a:lnTo>
                </a:path>
                <a:path w="1470660" h="1320164">
                  <a:moveTo>
                    <a:pt x="577596" y="1317498"/>
                  </a:moveTo>
                  <a:lnTo>
                    <a:pt x="699516" y="1524"/>
                  </a:lnTo>
                </a:path>
                <a:path w="1470660" h="1320164">
                  <a:moveTo>
                    <a:pt x="21336" y="1130046"/>
                  </a:moveTo>
                  <a:lnTo>
                    <a:pt x="1352550" y="1133094"/>
                  </a:lnTo>
                </a:path>
                <a:path w="1470660" h="1320164">
                  <a:moveTo>
                    <a:pt x="48006" y="940308"/>
                  </a:moveTo>
                  <a:lnTo>
                    <a:pt x="1389126" y="940308"/>
                  </a:lnTo>
                </a:path>
                <a:path w="1470660" h="1320164">
                  <a:moveTo>
                    <a:pt x="63246" y="757428"/>
                  </a:moveTo>
                  <a:lnTo>
                    <a:pt x="1389126" y="757428"/>
                  </a:lnTo>
                </a:path>
                <a:path w="1470660" h="1320164">
                  <a:moveTo>
                    <a:pt x="76962" y="569214"/>
                  </a:moveTo>
                  <a:lnTo>
                    <a:pt x="1414272" y="569214"/>
                  </a:lnTo>
                </a:path>
                <a:path w="1470660" h="1320164">
                  <a:moveTo>
                    <a:pt x="78486" y="381762"/>
                  </a:moveTo>
                  <a:lnTo>
                    <a:pt x="1437132" y="381762"/>
                  </a:lnTo>
                </a:path>
                <a:path w="1470660" h="1320164">
                  <a:moveTo>
                    <a:pt x="119634" y="193548"/>
                  </a:moveTo>
                  <a:lnTo>
                    <a:pt x="1450086" y="194310"/>
                  </a:lnTo>
                </a:path>
                <a:path w="1470660" h="1320164">
                  <a:moveTo>
                    <a:pt x="758952" y="1319784"/>
                  </a:moveTo>
                  <a:lnTo>
                    <a:pt x="880872" y="4572"/>
                  </a:lnTo>
                </a:path>
                <a:path w="1470660" h="1320164">
                  <a:moveTo>
                    <a:pt x="1139952" y="1319784"/>
                  </a:moveTo>
                  <a:lnTo>
                    <a:pt x="1262634" y="4572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615183" y="2074163"/>
              <a:ext cx="90678" cy="88391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2611539" y="2069756"/>
              <a:ext cx="97967" cy="96443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2807970" y="2074163"/>
              <a:ext cx="90678" cy="8839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2804325" y="2069756"/>
              <a:ext cx="97967" cy="96443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2993898" y="2074163"/>
              <a:ext cx="91439" cy="88391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990253" y="2069756"/>
              <a:ext cx="98729" cy="9644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3183636" y="2074163"/>
              <a:ext cx="90678" cy="88391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179991" y="2069756"/>
              <a:ext cx="97967" cy="96443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3370326" y="2074163"/>
              <a:ext cx="90678" cy="88391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366681" y="2069756"/>
              <a:ext cx="97967" cy="96443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3553968" y="2074163"/>
              <a:ext cx="90678" cy="88391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550323" y="2069756"/>
              <a:ext cx="97967" cy="96443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749802" y="2074163"/>
              <a:ext cx="90678" cy="88391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746157" y="2069756"/>
              <a:ext cx="97967" cy="96443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3951732" y="2074163"/>
              <a:ext cx="90678" cy="88391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948087" y="2069756"/>
              <a:ext cx="97967" cy="96443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593848" y="2260853"/>
              <a:ext cx="91439" cy="8839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2590203" y="2256446"/>
              <a:ext cx="98729" cy="96443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2787396" y="2260853"/>
              <a:ext cx="90678" cy="88391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2783751" y="2256446"/>
              <a:ext cx="97967" cy="96443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2973324" y="2260853"/>
              <a:ext cx="90678" cy="88391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2969679" y="2256446"/>
              <a:ext cx="97967" cy="96443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3163062" y="2260853"/>
              <a:ext cx="90678" cy="88391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3159417" y="2256446"/>
              <a:ext cx="97967" cy="96443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3348990" y="2260853"/>
              <a:ext cx="90678" cy="88391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345345" y="2256446"/>
              <a:ext cx="97967" cy="96443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3532632" y="2260853"/>
              <a:ext cx="91439" cy="88391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3528987" y="2256446"/>
              <a:ext cx="98729" cy="96443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3728466" y="2260853"/>
              <a:ext cx="91439" cy="8839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3724821" y="2256446"/>
              <a:ext cx="98729" cy="96443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3930396" y="2260853"/>
              <a:ext cx="90678" cy="8839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3926751" y="2256446"/>
              <a:ext cx="97967" cy="96443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2580894" y="2451353"/>
              <a:ext cx="90678" cy="88391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2577249" y="2446946"/>
              <a:ext cx="97967" cy="96443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2773680" y="2451353"/>
              <a:ext cx="91439" cy="88391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2770035" y="2446946"/>
              <a:ext cx="98729" cy="96443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2960370" y="2451353"/>
              <a:ext cx="90678" cy="88391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2956725" y="2446946"/>
              <a:ext cx="97967" cy="96443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3150108" y="2451353"/>
              <a:ext cx="90678" cy="88391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146463" y="2446946"/>
              <a:ext cx="97967" cy="96443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3336036" y="2451353"/>
              <a:ext cx="90678" cy="8839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3332391" y="2446946"/>
              <a:ext cx="97967" cy="96443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519677" y="2451353"/>
              <a:ext cx="90678" cy="88391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3516033" y="2446946"/>
              <a:ext cx="97967" cy="96443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3715512" y="2451353"/>
              <a:ext cx="90678" cy="88391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3711867" y="2446946"/>
              <a:ext cx="97967" cy="96443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3917442" y="2451353"/>
              <a:ext cx="90678" cy="88391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3913797" y="2446946"/>
              <a:ext cx="97967" cy="96443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555748" y="2650235"/>
              <a:ext cx="90678" cy="88391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552103" y="2645828"/>
              <a:ext cx="97967" cy="96443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748533" y="2650235"/>
              <a:ext cx="90678" cy="88391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2744889" y="2645828"/>
              <a:ext cx="97967" cy="96443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2935224" y="2650235"/>
              <a:ext cx="90678" cy="88391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2931579" y="2645828"/>
              <a:ext cx="97967" cy="96443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124200" y="2650235"/>
              <a:ext cx="91439" cy="88391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3120555" y="2645828"/>
              <a:ext cx="98729" cy="96443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3310890" y="2650235"/>
              <a:ext cx="90678" cy="88391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3307245" y="2645828"/>
              <a:ext cx="97967" cy="96443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3494532" y="2650235"/>
              <a:ext cx="90678" cy="88391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3490887" y="2645828"/>
              <a:ext cx="97967" cy="96443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3690366" y="2650235"/>
              <a:ext cx="90678" cy="8839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3686721" y="2645828"/>
              <a:ext cx="97967" cy="96443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3892296" y="2650235"/>
              <a:ext cx="90678" cy="88391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3888651" y="2645828"/>
              <a:ext cx="97967" cy="96443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2543555" y="2833877"/>
              <a:ext cx="90678" cy="8839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539911" y="2829470"/>
              <a:ext cx="97967" cy="96443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736342" y="2833877"/>
              <a:ext cx="91439" cy="88391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2732697" y="2829470"/>
              <a:ext cx="98729" cy="96443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923032" y="2833877"/>
              <a:ext cx="90678" cy="88391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2919387" y="2829470"/>
              <a:ext cx="97967" cy="96443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3112008" y="2833877"/>
              <a:ext cx="91439" cy="88391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3108363" y="2829470"/>
              <a:ext cx="98729" cy="96443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3298698" y="2833877"/>
              <a:ext cx="90678" cy="88391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3295053" y="2829470"/>
              <a:ext cx="97967" cy="96443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3482340" y="2833877"/>
              <a:ext cx="90678" cy="8839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3478695" y="2829470"/>
              <a:ext cx="97967" cy="96443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3678174" y="2833877"/>
              <a:ext cx="90678" cy="88391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3674529" y="2829470"/>
              <a:ext cx="97967" cy="96443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3880104" y="2833877"/>
              <a:ext cx="90678" cy="88391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876459" y="2829470"/>
              <a:ext cx="97967" cy="96443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2523744" y="3016757"/>
              <a:ext cx="91439" cy="87629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2520099" y="3012350"/>
              <a:ext cx="98729" cy="95681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2717292" y="3016757"/>
              <a:ext cx="90678" cy="87629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2713647" y="3012350"/>
              <a:ext cx="97967" cy="95681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2903220" y="3016757"/>
              <a:ext cx="90678" cy="87629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2899575" y="3012350"/>
              <a:ext cx="97967" cy="95681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092958" y="3016757"/>
              <a:ext cx="90678" cy="87629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3089313" y="3012350"/>
              <a:ext cx="97967" cy="9568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3278886" y="3016757"/>
              <a:ext cx="91439" cy="87629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3275241" y="3012350"/>
              <a:ext cx="98729" cy="95681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462527" y="3016757"/>
              <a:ext cx="91439" cy="87629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3458883" y="3012350"/>
              <a:ext cx="98729" cy="95681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658362" y="3016757"/>
              <a:ext cx="91439" cy="87629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3654717" y="3012350"/>
              <a:ext cx="98729" cy="9568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3860292" y="3016757"/>
              <a:ext cx="91439" cy="87629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3856647" y="3012350"/>
              <a:ext cx="98729" cy="95681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2510027" y="3211067"/>
              <a:ext cx="90678" cy="88391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506383" y="3206660"/>
              <a:ext cx="97967" cy="96443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702814" y="3211067"/>
              <a:ext cx="91439" cy="88391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2699169" y="3206660"/>
              <a:ext cx="98729" cy="96443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2889504" y="3211067"/>
              <a:ext cx="90678" cy="88391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2885859" y="3206660"/>
              <a:ext cx="97967" cy="9644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3078480" y="3211067"/>
              <a:ext cx="91439" cy="88391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3074835" y="3206660"/>
              <a:ext cx="98729" cy="96443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3265170" y="3211067"/>
              <a:ext cx="90678" cy="88391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3261525" y="3206660"/>
              <a:ext cx="97967" cy="96443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448812" y="3211067"/>
              <a:ext cx="90678" cy="88391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3445167" y="3206660"/>
              <a:ext cx="97967" cy="96443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3644646" y="3211067"/>
              <a:ext cx="90678" cy="88391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3641001" y="3206660"/>
              <a:ext cx="97967" cy="96443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3846576" y="3211067"/>
              <a:ext cx="90678" cy="88391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3842931" y="3206660"/>
              <a:ext cx="97967" cy="96443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2490216" y="3390899"/>
              <a:ext cx="90678" cy="88391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2486571" y="3386492"/>
              <a:ext cx="97967" cy="96443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683002" y="3390899"/>
              <a:ext cx="90678" cy="88391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2679357" y="3386492"/>
              <a:ext cx="97967" cy="96443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2868930" y="3390899"/>
              <a:ext cx="91439" cy="88391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2865285" y="3386492"/>
              <a:ext cx="98729" cy="96443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058668" y="3390899"/>
              <a:ext cx="91439" cy="88391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3055023" y="3386492"/>
              <a:ext cx="98729" cy="96443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245358" y="3390899"/>
              <a:ext cx="90678" cy="88391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3241713" y="3386492"/>
              <a:ext cx="97967" cy="96443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3429000" y="3390899"/>
              <a:ext cx="90678" cy="88391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25355" y="3386492"/>
              <a:ext cx="97967" cy="96443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3624833" y="3390899"/>
              <a:ext cx="90678" cy="88391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621189" y="3386492"/>
              <a:ext cx="97967" cy="96443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3826764" y="3390899"/>
              <a:ext cx="90678" cy="88391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3823119" y="3386492"/>
              <a:ext cx="97967" cy="96443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2231136" y="2097785"/>
              <a:ext cx="2070100" cy="1351915"/>
            </a:xfrm>
            <a:custGeom>
              <a:avLst/>
              <a:gdLst/>
              <a:ahLst/>
              <a:cxnLst/>
              <a:rect l="l" t="t" r="r" b="b"/>
              <a:pathLst>
                <a:path w="2070100" h="1351914">
                  <a:moveTo>
                    <a:pt x="384035" y="19062"/>
                  </a:moveTo>
                  <a:lnTo>
                    <a:pt x="345033" y="11430"/>
                  </a:lnTo>
                  <a:lnTo>
                    <a:pt x="286512" y="0"/>
                  </a:lnTo>
                  <a:lnTo>
                    <a:pt x="309816" y="11430"/>
                  </a:lnTo>
                  <a:lnTo>
                    <a:pt x="0" y="11430"/>
                  </a:lnTo>
                  <a:lnTo>
                    <a:pt x="0" y="25908"/>
                  </a:lnTo>
                  <a:lnTo>
                    <a:pt x="311378" y="25908"/>
                  </a:lnTo>
                  <a:lnTo>
                    <a:pt x="325361" y="19062"/>
                  </a:lnTo>
                  <a:lnTo>
                    <a:pt x="316699" y="14820"/>
                  </a:lnTo>
                  <a:lnTo>
                    <a:pt x="325361" y="19050"/>
                  </a:lnTo>
                  <a:lnTo>
                    <a:pt x="286512" y="38100"/>
                  </a:lnTo>
                  <a:lnTo>
                    <a:pt x="348945" y="25908"/>
                  </a:lnTo>
                  <a:lnTo>
                    <a:pt x="384035" y="19062"/>
                  </a:lnTo>
                  <a:close/>
                </a:path>
                <a:path w="2070100" h="1351914">
                  <a:moveTo>
                    <a:pt x="2069579" y="1325118"/>
                  </a:moveTo>
                  <a:lnTo>
                    <a:pt x="1759762" y="1325118"/>
                  </a:lnTo>
                  <a:lnTo>
                    <a:pt x="1783080" y="1313688"/>
                  </a:lnTo>
                  <a:lnTo>
                    <a:pt x="1686306" y="1332738"/>
                  </a:lnTo>
                  <a:lnTo>
                    <a:pt x="1783080" y="1351788"/>
                  </a:lnTo>
                  <a:lnTo>
                    <a:pt x="1759762" y="1340358"/>
                  </a:lnTo>
                  <a:lnTo>
                    <a:pt x="2069579" y="1340358"/>
                  </a:lnTo>
                  <a:lnTo>
                    <a:pt x="2069579" y="13251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57" name="object 257"/>
          <p:cNvGraphicFramePr>
            <a:graphicFrameLocks noGrp="1"/>
          </p:cNvGraphicFramePr>
          <p:nvPr/>
        </p:nvGraphicFramePr>
        <p:xfrm>
          <a:off x="3037497" y="3878745"/>
          <a:ext cx="1322067" cy="5692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9865"/>
                <a:gridCol w="190500"/>
                <a:gridCol w="188594"/>
                <a:gridCol w="189229"/>
                <a:gridCol w="188595"/>
                <a:gridCol w="185419"/>
                <a:gridCol w="189865"/>
              </a:tblGrid>
              <a:tr h="19469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745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70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258" name="object 258"/>
          <p:cNvGrpSpPr/>
          <p:nvPr/>
        </p:nvGrpSpPr>
        <p:grpSpPr>
          <a:xfrm>
            <a:off x="3179991" y="4215548"/>
            <a:ext cx="98425" cy="98425"/>
            <a:chOff x="3179991" y="4215548"/>
            <a:chExt cx="98425" cy="98425"/>
          </a:xfrm>
        </p:grpSpPr>
        <p:pic>
          <p:nvPicPr>
            <p:cNvPr id="259" name="object 259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3183636" y="4219955"/>
              <a:ext cx="90678" cy="89915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179991" y="4215548"/>
              <a:ext cx="97967" cy="97967"/>
            </a:xfrm>
            <a:prstGeom prst="rect">
              <a:avLst/>
            </a:prstGeom>
          </p:spPr>
        </p:pic>
      </p:grpSp>
      <p:grpSp>
        <p:nvGrpSpPr>
          <p:cNvPr id="261" name="object 261"/>
          <p:cNvGrpSpPr/>
          <p:nvPr/>
        </p:nvGrpSpPr>
        <p:grpSpPr>
          <a:xfrm>
            <a:off x="3372777" y="4215548"/>
            <a:ext cx="98425" cy="98425"/>
            <a:chOff x="3372777" y="4215548"/>
            <a:chExt cx="98425" cy="98425"/>
          </a:xfrm>
        </p:grpSpPr>
        <p:pic>
          <p:nvPicPr>
            <p:cNvPr id="262" name="object 262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3376421" y="4219955"/>
              <a:ext cx="90678" cy="89915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3372777" y="4215548"/>
              <a:ext cx="97967" cy="97967"/>
            </a:xfrm>
            <a:prstGeom prst="rect">
              <a:avLst/>
            </a:prstGeom>
          </p:spPr>
        </p:pic>
      </p:grpSp>
      <p:grpSp>
        <p:nvGrpSpPr>
          <p:cNvPr id="264" name="object 264"/>
          <p:cNvGrpSpPr/>
          <p:nvPr/>
        </p:nvGrpSpPr>
        <p:grpSpPr>
          <a:xfrm>
            <a:off x="3558705" y="4215548"/>
            <a:ext cx="98425" cy="98425"/>
            <a:chOff x="3558705" y="4215548"/>
            <a:chExt cx="98425" cy="98425"/>
          </a:xfrm>
        </p:grpSpPr>
        <p:pic>
          <p:nvPicPr>
            <p:cNvPr id="265" name="object 26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3562350" y="4219955"/>
              <a:ext cx="90678" cy="89915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558705" y="4215548"/>
              <a:ext cx="97967" cy="97967"/>
            </a:xfrm>
            <a:prstGeom prst="rect">
              <a:avLst/>
            </a:prstGeom>
          </p:spPr>
        </p:pic>
      </p:grpSp>
      <p:grpSp>
        <p:nvGrpSpPr>
          <p:cNvPr id="267" name="object 267"/>
          <p:cNvGrpSpPr/>
          <p:nvPr/>
        </p:nvGrpSpPr>
        <p:grpSpPr>
          <a:xfrm>
            <a:off x="3748443" y="4215548"/>
            <a:ext cx="98425" cy="98425"/>
            <a:chOff x="3748443" y="4215548"/>
            <a:chExt cx="98425" cy="98425"/>
          </a:xfrm>
        </p:grpSpPr>
        <p:pic>
          <p:nvPicPr>
            <p:cNvPr id="268" name="object 268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3752088" y="4219955"/>
              <a:ext cx="90678" cy="89915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748443" y="4215548"/>
              <a:ext cx="97967" cy="97967"/>
            </a:xfrm>
            <a:prstGeom prst="rect">
              <a:avLst/>
            </a:prstGeom>
          </p:spPr>
        </p:pic>
      </p:grpSp>
      <p:grpSp>
        <p:nvGrpSpPr>
          <p:cNvPr id="270" name="object 270"/>
          <p:cNvGrpSpPr/>
          <p:nvPr/>
        </p:nvGrpSpPr>
        <p:grpSpPr>
          <a:xfrm>
            <a:off x="3934371" y="4215548"/>
            <a:ext cx="99060" cy="98425"/>
            <a:chOff x="3934371" y="4215548"/>
            <a:chExt cx="99060" cy="98425"/>
          </a:xfrm>
        </p:grpSpPr>
        <p:pic>
          <p:nvPicPr>
            <p:cNvPr id="271" name="object 271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3938015" y="4219955"/>
              <a:ext cx="91439" cy="89915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934371" y="4215548"/>
              <a:ext cx="98729" cy="97967"/>
            </a:xfrm>
            <a:prstGeom prst="rect">
              <a:avLst/>
            </a:prstGeom>
          </p:spPr>
        </p:pic>
      </p:grpSp>
      <p:grpSp>
        <p:nvGrpSpPr>
          <p:cNvPr id="273" name="object 273"/>
          <p:cNvGrpSpPr/>
          <p:nvPr/>
        </p:nvGrpSpPr>
        <p:grpSpPr>
          <a:xfrm>
            <a:off x="4118012" y="4215548"/>
            <a:ext cx="99060" cy="98425"/>
            <a:chOff x="4118012" y="4215548"/>
            <a:chExt cx="99060" cy="98425"/>
          </a:xfrm>
        </p:grpSpPr>
        <p:pic>
          <p:nvPicPr>
            <p:cNvPr id="274" name="object 274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4121657" y="4219955"/>
              <a:ext cx="91439" cy="89915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4118012" y="4215548"/>
              <a:ext cx="98729" cy="97967"/>
            </a:xfrm>
            <a:prstGeom prst="rect">
              <a:avLst/>
            </a:prstGeom>
          </p:spPr>
        </p:pic>
      </p:grpSp>
      <p:grpSp>
        <p:nvGrpSpPr>
          <p:cNvPr id="276" name="object 276"/>
          <p:cNvGrpSpPr/>
          <p:nvPr/>
        </p:nvGrpSpPr>
        <p:grpSpPr>
          <a:xfrm>
            <a:off x="4314609" y="4215548"/>
            <a:ext cx="98425" cy="98425"/>
            <a:chOff x="4314609" y="4215548"/>
            <a:chExt cx="98425" cy="98425"/>
          </a:xfrm>
        </p:grpSpPr>
        <p:pic>
          <p:nvPicPr>
            <p:cNvPr id="277" name="object 277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4318254" y="4219955"/>
              <a:ext cx="90678" cy="89915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314609" y="4215548"/>
              <a:ext cx="97967" cy="97967"/>
            </a:xfrm>
            <a:prstGeom prst="rect">
              <a:avLst/>
            </a:prstGeom>
          </p:spPr>
        </p:pic>
      </p:grpSp>
      <p:grpSp>
        <p:nvGrpSpPr>
          <p:cNvPr id="279" name="object 279"/>
          <p:cNvGrpSpPr/>
          <p:nvPr/>
        </p:nvGrpSpPr>
        <p:grpSpPr>
          <a:xfrm>
            <a:off x="3179991" y="4398429"/>
            <a:ext cx="98425" cy="97790"/>
            <a:chOff x="3179991" y="4398429"/>
            <a:chExt cx="98425" cy="97790"/>
          </a:xfrm>
        </p:grpSpPr>
        <p:pic>
          <p:nvPicPr>
            <p:cNvPr id="280" name="object 280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3183636" y="4402836"/>
              <a:ext cx="90678" cy="89153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3179991" y="4398429"/>
              <a:ext cx="97967" cy="97205"/>
            </a:xfrm>
            <a:prstGeom prst="rect">
              <a:avLst/>
            </a:prstGeom>
          </p:spPr>
        </p:pic>
      </p:grpSp>
      <p:grpSp>
        <p:nvGrpSpPr>
          <p:cNvPr id="282" name="object 282"/>
          <p:cNvGrpSpPr/>
          <p:nvPr/>
        </p:nvGrpSpPr>
        <p:grpSpPr>
          <a:xfrm>
            <a:off x="3372777" y="4398429"/>
            <a:ext cx="98425" cy="97790"/>
            <a:chOff x="3372777" y="4398429"/>
            <a:chExt cx="98425" cy="97790"/>
          </a:xfrm>
        </p:grpSpPr>
        <p:pic>
          <p:nvPicPr>
            <p:cNvPr id="283" name="object 28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3376421" y="4402836"/>
              <a:ext cx="90678" cy="89153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3372777" y="4398429"/>
              <a:ext cx="97967" cy="97205"/>
            </a:xfrm>
            <a:prstGeom prst="rect">
              <a:avLst/>
            </a:prstGeom>
          </p:spPr>
        </p:pic>
      </p:grpSp>
      <p:grpSp>
        <p:nvGrpSpPr>
          <p:cNvPr id="285" name="object 285"/>
          <p:cNvGrpSpPr/>
          <p:nvPr/>
        </p:nvGrpSpPr>
        <p:grpSpPr>
          <a:xfrm>
            <a:off x="3558705" y="4398429"/>
            <a:ext cx="98425" cy="97790"/>
            <a:chOff x="3558705" y="4398429"/>
            <a:chExt cx="98425" cy="97790"/>
          </a:xfrm>
        </p:grpSpPr>
        <p:pic>
          <p:nvPicPr>
            <p:cNvPr id="286" name="object 286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3562350" y="4402836"/>
              <a:ext cx="90678" cy="89153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3558705" y="4398429"/>
              <a:ext cx="97967" cy="97205"/>
            </a:xfrm>
            <a:prstGeom prst="rect">
              <a:avLst/>
            </a:prstGeom>
          </p:spPr>
        </p:pic>
      </p:grpSp>
      <p:grpSp>
        <p:nvGrpSpPr>
          <p:cNvPr id="288" name="object 288"/>
          <p:cNvGrpSpPr/>
          <p:nvPr/>
        </p:nvGrpSpPr>
        <p:grpSpPr>
          <a:xfrm>
            <a:off x="3748443" y="4398429"/>
            <a:ext cx="98425" cy="97790"/>
            <a:chOff x="3748443" y="4398429"/>
            <a:chExt cx="98425" cy="97790"/>
          </a:xfrm>
        </p:grpSpPr>
        <p:pic>
          <p:nvPicPr>
            <p:cNvPr id="289" name="object 289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3752088" y="4402836"/>
              <a:ext cx="90678" cy="89153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3748443" y="4398429"/>
              <a:ext cx="97967" cy="97205"/>
            </a:xfrm>
            <a:prstGeom prst="rect">
              <a:avLst/>
            </a:prstGeom>
          </p:spPr>
        </p:pic>
      </p:grpSp>
      <p:grpSp>
        <p:nvGrpSpPr>
          <p:cNvPr id="291" name="object 291"/>
          <p:cNvGrpSpPr/>
          <p:nvPr/>
        </p:nvGrpSpPr>
        <p:grpSpPr>
          <a:xfrm>
            <a:off x="3934371" y="4398429"/>
            <a:ext cx="99060" cy="97790"/>
            <a:chOff x="3934371" y="4398429"/>
            <a:chExt cx="99060" cy="97790"/>
          </a:xfrm>
        </p:grpSpPr>
        <p:pic>
          <p:nvPicPr>
            <p:cNvPr id="292" name="object 292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3938015" y="4402836"/>
              <a:ext cx="91439" cy="89153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3934371" y="4398429"/>
              <a:ext cx="98729" cy="97205"/>
            </a:xfrm>
            <a:prstGeom prst="rect">
              <a:avLst/>
            </a:prstGeom>
          </p:spPr>
        </p:pic>
      </p:grpSp>
      <p:grpSp>
        <p:nvGrpSpPr>
          <p:cNvPr id="294" name="object 294"/>
          <p:cNvGrpSpPr/>
          <p:nvPr/>
        </p:nvGrpSpPr>
        <p:grpSpPr>
          <a:xfrm>
            <a:off x="4118012" y="4398429"/>
            <a:ext cx="99060" cy="97790"/>
            <a:chOff x="4118012" y="4398429"/>
            <a:chExt cx="99060" cy="97790"/>
          </a:xfrm>
        </p:grpSpPr>
        <p:pic>
          <p:nvPicPr>
            <p:cNvPr id="295" name="object 295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4121657" y="4402836"/>
              <a:ext cx="91439" cy="89153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4118012" y="4398429"/>
              <a:ext cx="98729" cy="97205"/>
            </a:xfrm>
            <a:prstGeom prst="rect">
              <a:avLst/>
            </a:prstGeom>
          </p:spPr>
        </p:pic>
      </p:grpSp>
      <p:grpSp>
        <p:nvGrpSpPr>
          <p:cNvPr id="297" name="object 297"/>
          <p:cNvGrpSpPr/>
          <p:nvPr/>
        </p:nvGrpSpPr>
        <p:grpSpPr>
          <a:xfrm>
            <a:off x="4314609" y="4398429"/>
            <a:ext cx="98425" cy="97790"/>
            <a:chOff x="4314609" y="4398429"/>
            <a:chExt cx="98425" cy="97790"/>
          </a:xfrm>
        </p:grpSpPr>
        <p:pic>
          <p:nvPicPr>
            <p:cNvPr id="298" name="object 298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4318254" y="4402836"/>
              <a:ext cx="90678" cy="89153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4314609" y="4398429"/>
              <a:ext cx="97967" cy="97205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3179991" y="3840645"/>
            <a:ext cx="98425" cy="97790"/>
            <a:chOff x="3179991" y="3840645"/>
            <a:chExt cx="98425" cy="97790"/>
          </a:xfrm>
        </p:grpSpPr>
        <p:pic>
          <p:nvPicPr>
            <p:cNvPr id="301" name="object 301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3183636" y="3845052"/>
              <a:ext cx="90678" cy="89153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3179991" y="3840645"/>
              <a:ext cx="97967" cy="97205"/>
            </a:xfrm>
            <a:prstGeom prst="rect">
              <a:avLst/>
            </a:prstGeom>
          </p:spPr>
        </p:pic>
      </p:grpSp>
      <p:grpSp>
        <p:nvGrpSpPr>
          <p:cNvPr id="303" name="object 303"/>
          <p:cNvGrpSpPr/>
          <p:nvPr/>
        </p:nvGrpSpPr>
        <p:grpSpPr>
          <a:xfrm>
            <a:off x="3372777" y="3840645"/>
            <a:ext cx="98425" cy="97790"/>
            <a:chOff x="3372777" y="3840645"/>
            <a:chExt cx="98425" cy="97790"/>
          </a:xfrm>
        </p:grpSpPr>
        <p:pic>
          <p:nvPicPr>
            <p:cNvPr id="304" name="object 304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3376421" y="3845052"/>
              <a:ext cx="90678" cy="89153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3372777" y="3840645"/>
              <a:ext cx="97967" cy="97205"/>
            </a:xfrm>
            <a:prstGeom prst="rect">
              <a:avLst/>
            </a:prstGeom>
          </p:spPr>
        </p:pic>
      </p:grpSp>
      <p:grpSp>
        <p:nvGrpSpPr>
          <p:cNvPr id="306" name="object 306"/>
          <p:cNvGrpSpPr/>
          <p:nvPr/>
        </p:nvGrpSpPr>
        <p:grpSpPr>
          <a:xfrm>
            <a:off x="3558705" y="3840645"/>
            <a:ext cx="98425" cy="97790"/>
            <a:chOff x="3558705" y="3840645"/>
            <a:chExt cx="98425" cy="97790"/>
          </a:xfrm>
        </p:grpSpPr>
        <p:pic>
          <p:nvPicPr>
            <p:cNvPr id="307" name="object 307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3562350" y="3845052"/>
              <a:ext cx="90678" cy="89153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3558705" y="3840645"/>
              <a:ext cx="97967" cy="97205"/>
            </a:xfrm>
            <a:prstGeom prst="rect">
              <a:avLst/>
            </a:prstGeom>
          </p:spPr>
        </p:pic>
      </p:grpSp>
      <p:grpSp>
        <p:nvGrpSpPr>
          <p:cNvPr id="309" name="object 309"/>
          <p:cNvGrpSpPr/>
          <p:nvPr/>
        </p:nvGrpSpPr>
        <p:grpSpPr>
          <a:xfrm>
            <a:off x="3748443" y="3840645"/>
            <a:ext cx="98425" cy="97790"/>
            <a:chOff x="3748443" y="3840645"/>
            <a:chExt cx="98425" cy="97790"/>
          </a:xfrm>
        </p:grpSpPr>
        <p:pic>
          <p:nvPicPr>
            <p:cNvPr id="310" name="object 310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3752088" y="3845052"/>
              <a:ext cx="90678" cy="89153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3748443" y="3840645"/>
              <a:ext cx="97967" cy="97205"/>
            </a:xfrm>
            <a:prstGeom prst="rect">
              <a:avLst/>
            </a:prstGeom>
          </p:spPr>
        </p:pic>
      </p:grpSp>
      <p:grpSp>
        <p:nvGrpSpPr>
          <p:cNvPr id="312" name="object 312"/>
          <p:cNvGrpSpPr/>
          <p:nvPr/>
        </p:nvGrpSpPr>
        <p:grpSpPr>
          <a:xfrm>
            <a:off x="3934371" y="3840645"/>
            <a:ext cx="99060" cy="97790"/>
            <a:chOff x="3934371" y="3840645"/>
            <a:chExt cx="99060" cy="97790"/>
          </a:xfrm>
        </p:grpSpPr>
        <p:pic>
          <p:nvPicPr>
            <p:cNvPr id="313" name="object 313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3938015" y="3845052"/>
              <a:ext cx="91439" cy="89153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3934371" y="3840645"/>
              <a:ext cx="98729" cy="97205"/>
            </a:xfrm>
            <a:prstGeom prst="rect">
              <a:avLst/>
            </a:prstGeom>
          </p:spPr>
        </p:pic>
      </p:grpSp>
      <p:grpSp>
        <p:nvGrpSpPr>
          <p:cNvPr id="315" name="object 315"/>
          <p:cNvGrpSpPr/>
          <p:nvPr/>
        </p:nvGrpSpPr>
        <p:grpSpPr>
          <a:xfrm>
            <a:off x="4118012" y="3840645"/>
            <a:ext cx="99060" cy="97790"/>
            <a:chOff x="4118012" y="3840645"/>
            <a:chExt cx="99060" cy="97790"/>
          </a:xfrm>
        </p:grpSpPr>
        <p:pic>
          <p:nvPicPr>
            <p:cNvPr id="316" name="object 316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4121657" y="3845052"/>
              <a:ext cx="91439" cy="89153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4118012" y="3840645"/>
              <a:ext cx="98729" cy="97205"/>
            </a:xfrm>
            <a:prstGeom prst="rect">
              <a:avLst/>
            </a:prstGeom>
          </p:spPr>
        </p:pic>
      </p:grpSp>
      <p:grpSp>
        <p:nvGrpSpPr>
          <p:cNvPr id="318" name="object 318"/>
          <p:cNvGrpSpPr/>
          <p:nvPr/>
        </p:nvGrpSpPr>
        <p:grpSpPr>
          <a:xfrm>
            <a:off x="4314609" y="3840645"/>
            <a:ext cx="98425" cy="97790"/>
            <a:chOff x="4314609" y="3840645"/>
            <a:chExt cx="98425" cy="97790"/>
          </a:xfrm>
        </p:grpSpPr>
        <p:pic>
          <p:nvPicPr>
            <p:cNvPr id="319" name="object 319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4318254" y="3845052"/>
              <a:ext cx="90678" cy="89153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4314609" y="3840645"/>
              <a:ext cx="97967" cy="97205"/>
            </a:xfrm>
            <a:prstGeom prst="rect">
              <a:avLst/>
            </a:prstGeom>
          </p:spPr>
        </p:pic>
      </p:grpSp>
      <p:grpSp>
        <p:nvGrpSpPr>
          <p:cNvPr id="321" name="object 321"/>
          <p:cNvGrpSpPr/>
          <p:nvPr/>
        </p:nvGrpSpPr>
        <p:grpSpPr>
          <a:xfrm>
            <a:off x="3179991" y="4028097"/>
            <a:ext cx="98425" cy="97790"/>
            <a:chOff x="3179991" y="4028097"/>
            <a:chExt cx="98425" cy="97790"/>
          </a:xfrm>
        </p:grpSpPr>
        <p:pic>
          <p:nvPicPr>
            <p:cNvPr id="322" name="object 322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3183636" y="4032504"/>
              <a:ext cx="90678" cy="89153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3179991" y="4028097"/>
              <a:ext cx="97967" cy="97205"/>
            </a:xfrm>
            <a:prstGeom prst="rect">
              <a:avLst/>
            </a:prstGeom>
          </p:spPr>
        </p:pic>
      </p:grpSp>
      <p:grpSp>
        <p:nvGrpSpPr>
          <p:cNvPr id="324" name="object 324"/>
          <p:cNvGrpSpPr/>
          <p:nvPr/>
        </p:nvGrpSpPr>
        <p:grpSpPr>
          <a:xfrm>
            <a:off x="3372777" y="4028097"/>
            <a:ext cx="98425" cy="97790"/>
            <a:chOff x="3372777" y="4028097"/>
            <a:chExt cx="98425" cy="97790"/>
          </a:xfrm>
        </p:grpSpPr>
        <p:pic>
          <p:nvPicPr>
            <p:cNvPr id="325" name="object 325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3376421" y="4032504"/>
              <a:ext cx="90678" cy="89153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3372777" y="4028097"/>
              <a:ext cx="97967" cy="97205"/>
            </a:xfrm>
            <a:prstGeom prst="rect">
              <a:avLst/>
            </a:prstGeom>
          </p:spPr>
        </p:pic>
      </p:grpSp>
      <p:grpSp>
        <p:nvGrpSpPr>
          <p:cNvPr id="327" name="object 327"/>
          <p:cNvGrpSpPr/>
          <p:nvPr/>
        </p:nvGrpSpPr>
        <p:grpSpPr>
          <a:xfrm>
            <a:off x="3558705" y="4028097"/>
            <a:ext cx="98425" cy="97790"/>
            <a:chOff x="3558705" y="4028097"/>
            <a:chExt cx="98425" cy="97790"/>
          </a:xfrm>
        </p:grpSpPr>
        <p:pic>
          <p:nvPicPr>
            <p:cNvPr id="328" name="object 328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3562350" y="4032504"/>
              <a:ext cx="90678" cy="89153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3558705" y="4028097"/>
              <a:ext cx="97967" cy="97205"/>
            </a:xfrm>
            <a:prstGeom prst="rect">
              <a:avLst/>
            </a:prstGeom>
          </p:spPr>
        </p:pic>
      </p:grpSp>
      <p:grpSp>
        <p:nvGrpSpPr>
          <p:cNvPr id="330" name="object 330"/>
          <p:cNvGrpSpPr/>
          <p:nvPr/>
        </p:nvGrpSpPr>
        <p:grpSpPr>
          <a:xfrm>
            <a:off x="3748443" y="4028097"/>
            <a:ext cx="98425" cy="97790"/>
            <a:chOff x="3748443" y="4028097"/>
            <a:chExt cx="98425" cy="97790"/>
          </a:xfrm>
        </p:grpSpPr>
        <p:pic>
          <p:nvPicPr>
            <p:cNvPr id="331" name="object 331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3752088" y="4032504"/>
              <a:ext cx="90678" cy="89153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3748443" y="4028097"/>
              <a:ext cx="97967" cy="97205"/>
            </a:xfrm>
            <a:prstGeom prst="rect">
              <a:avLst/>
            </a:prstGeom>
          </p:spPr>
        </p:pic>
      </p:grpSp>
      <p:grpSp>
        <p:nvGrpSpPr>
          <p:cNvPr id="333" name="object 333"/>
          <p:cNvGrpSpPr/>
          <p:nvPr/>
        </p:nvGrpSpPr>
        <p:grpSpPr>
          <a:xfrm>
            <a:off x="3934371" y="4028097"/>
            <a:ext cx="99060" cy="97790"/>
            <a:chOff x="3934371" y="4028097"/>
            <a:chExt cx="99060" cy="97790"/>
          </a:xfrm>
        </p:grpSpPr>
        <p:pic>
          <p:nvPicPr>
            <p:cNvPr id="334" name="object 334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3938015" y="4032504"/>
              <a:ext cx="91439" cy="89153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3934371" y="4028097"/>
              <a:ext cx="98729" cy="97205"/>
            </a:xfrm>
            <a:prstGeom prst="rect">
              <a:avLst/>
            </a:prstGeom>
          </p:spPr>
        </p:pic>
      </p:grpSp>
      <p:grpSp>
        <p:nvGrpSpPr>
          <p:cNvPr id="336" name="object 336"/>
          <p:cNvGrpSpPr/>
          <p:nvPr/>
        </p:nvGrpSpPr>
        <p:grpSpPr>
          <a:xfrm>
            <a:off x="4118012" y="4028097"/>
            <a:ext cx="99060" cy="97790"/>
            <a:chOff x="4118012" y="4028097"/>
            <a:chExt cx="99060" cy="97790"/>
          </a:xfrm>
        </p:grpSpPr>
        <p:pic>
          <p:nvPicPr>
            <p:cNvPr id="337" name="object 337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4121657" y="4032504"/>
              <a:ext cx="91439" cy="89153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4118012" y="4028097"/>
              <a:ext cx="98729" cy="97205"/>
            </a:xfrm>
            <a:prstGeom prst="rect">
              <a:avLst/>
            </a:prstGeom>
          </p:spPr>
        </p:pic>
      </p:grpSp>
      <p:grpSp>
        <p:nvGrpSpPr>
          <p:cNvPr id="339" name="object 339"/>
          <p:cNvGrpSpPr/>
          <p:nvPr/>
        </p:nvGrpSpPr>
        <p:grpSpPr>
          <a:xfrm>
            <a:off x="4314609" y="4028097"/>
            <a:ext cx="98425" cy="97790"/>
            <a:chOff x="4314609" y="4028097"/>
            <a:chExt cx="98425" cy="97790"/>
          </a:xfrm>
        </p:grpSpPr>
        <p:pic>
          <p:nvPicPr>
            <p:cNvPr id="340" name="object 340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4318254" y="4032504"/>
              <a:ext cx="90678" cy="89153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4314609" y="4028097"/>
              <a:ext cx="97967" cy="97205"/>
            </a:xfrm>
            <a:prstGeom prst="rect">
              <a:avLst/>
            </a:prstGeom>
          </p:spPr>
        </p:pic>
      </p:grpSp>
      <p:grpSp>
        <p:nvGrpSpPr>
          <p:cNvPr id="342" name="object 342"/>
          <p:cNvGrpSpPr/>
          <p:nvPr/>
        </p:nvGrpSpPr>
        <p:grpSpPr>
          <a:xfrm>
            <a:off x="2991777" y="4215548"/>
            <a:ext cx="98425" cy="98425"/>
            <a:chOff x="2991777" y="4215548"/>
            <a:chExt cx="98425" cy="98425"/>
          </a:xfrm>
        </p:grpSpPr>
        <p:pic>
          <p:nvPicPr>
            <p:cNvPr id="343" name="object 343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2995421" y="4219955"/>
              <a:ext cx="90678" cy="89915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991777" y="4215548"/>
              <a:ext cx="97967" cy="97967"/>
            </a:xfrm>
            <a:prstGeom prst="rect">
              <a:avLst/>
            </a:prstGeom>
          </p:spPr>
        </p:pic>
      </p:grpSp>
      <p:grpSp>
        <p:nvGrpSpPr>
          <p:cNvPr id="345" name="object 345"/>
          <p:cNvGrpSpPr/>
          <p:nvPr/>
        </p:nvGrpSpPr>
        <p:grpSpPr>
          <a:xfrm>
            <a:off x="2991777" y="4398429"/>
            <a:ext cx="98425" cy="97790"/>
            <a:chOff x="2991777" y="4398429"/>
            <a:chExt cx="98425" cy="97790"/>
          </a:xfrm>
        </p:grpSpPr>
        <p:pic>
          <p:nvPicPr>
            <p:cNvPr id="346" name="object 346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2995421" y="4402836"/>
              <a:ext cx="90678" cy="89153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2991777" y="4398429"/>
              <a:ext cx="97967" cy="97205"/>
            </a:xfrm>
            <a:prstGeom prst="rect">
              <a:avLst/>
            </a:prstGeom>
          </p:spPr>
        </p:pic>
      </p:grpSp>
      <p:grpSp>
        <p:nvGrpSpPr>
          <p:cNvPr id="348" name="object 348"/>
          <p:cNvGrpSpPr/>
          <p:nvPr/>
        </p:nvGrpSpPr>
        <p:grpSpPr>
          <a:xfrm>
            <a:off x="2991777" y="3840645"/>
            <a:ext cx="98425" cy="97790"/>
            <a:chOff x="2991777" y="3840645"/>
            <a:chExt cx="98425" cy="97790"/>
          </a:xfrm>
        </p:grpSpPr>
        <p:pic>
          <p:nvPicPr>
            <p:cNvPr id="349" name="object 349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2995421" y="3845052"/>
              <a:ext cx="90678" cy="89153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2991777" y="3840645"/>
              <a:ext cx="97967" cy="97205"/>
            </a:xfrm>
            <a:prstGeom prst="rect">
              <a:avLst/>
            </a:prstGeom>
          </p:spPr>
        </p:pic>
      </p:grpSp>
      <p:grpSp>
        <p:nvGrpSpPr>
          <p:cNvPr id="351" name="object 351"/>
          <p:cNvGrpSpPr/>
          <p:nvPr/>
        </p:nvGrpSpPr>
        <p:grpSpPr>
          <a:xfrm>
            <a:off x="2991777" y="4028097"/>
            <a:ext cx="98425" cy="97790"/>
            <a:chOff x="2991777" y="4028097"/>
            <a:chExt cx="98425" cy="97790"/>
          </a:xfrm>
        </p:grpSpPr>
        <p:pic>
          <p:nvPicPr>
            <p:cNvPr id="352" name="object 352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2995421" y="4032504"/>
              <a:ext cx="90678" cy="89153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2991777" y="4028097"/>
              <a:ext cx="97967" cy="97205"/>
            </a:xfrm>
            <a:prstGeom prst="rect">
              <a:avLst/>
            </a:prstGeom>
          </p:spPr>
        </p:pic>
      </p:grpSp>
      <p:graphicFrame>
        <p:nvGraphicFramePr>
          <p:cNvPr id="354" name="object 354"/>
          <p:cNvGraphicFramePr>
            <a:graphicFrameLocks noGrp="1"/>
          </p:cNvGraphicFramePr>
          <p:nvPr/>
        </p:nvGraphicFramePr>
        <p:xfrm>
          <a:off x="2842425" y="4631601"/>
          <a:ext cx="1322068" cy="5688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9865"/>
                <a:gridCol w="190500"/>
                <a:gridCol w="188594"/>
                <a:gridCol w="189229"/>
                <a:gridCol w="188595"/>
                <a:gridCol w="186055"/>
                <a:gridCol w="189230"/>
              </a:tblGrid>
              <a:tr h="1943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745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70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355" name="object 355"/>
          <p:cNvGrpSpPr/>
          <p:nvPr/>
        </p:nvGrpSpPr>
        <p:grpSpPr>
          <a:xfrm>
            <a:off x="2984157" y="4967642"/>
            <a:ext cx="98425" cy="98425"/>
            <a:chOff x="2984157" y="4967642"/>
            <a:chExt cx="98425" cy="98425"/>
          </a:xfrm>
        </p:grpSpPr>
        <p:pic>
          <p:nvPicPr>
            <p:cNvPr id="356" name="object 356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2987802" y="4972049"/>
              <a:ext cx="90678" cy="89915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984157" y="4967642"/>
              <a:ext cx="97967" cy="97967"/>
            </a:xfrm>
            <a:prstGeom prst="rect">
              <a:avLst/>
            </a:prstGeom>
          </p:spPr>
        </p:pic>
      </p:grpSp>
      <p:grpSp>
        <p:nvGrpSpPr>
          <p:cNvPr id="358" name="object 358"/>
          <p:cNvGrpSpPr/>
          <p:nvPr/>
        </p:nvGrpSpPr>
        <p:grpSpPr>
          <a:xfrm>
            <a:off x="3176943" y="4967642"/>
            <a:ext cx="99060" cy="98425"/>
            <a:chOff x="3176943" y="4967642"/>
            <a:chExt cx="99060" cy="98425"/>
          </a:xfrm>
        </p:grpSpPr>
        <p:pic>
          <p:nvPicPr>
            <p:cNvPr id="359" name="object 359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3180587" y="4972049"/>
              <a:ext cx="91439" cy="89915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176943" y="4967642"/>
              <a:ext cx="98729" cy="97967"/>
            </a:xfrm>
            <a:prstGeom prst="rect">
              <a:avLst/>
            </a:prstGeom>
          </p:spPr>
        </p:pic>
      </p:grpSp>
      <p:grpSp>
        <p:nvGrpSpPr>
          <p:cNvPr id="361" name="object 361"/>
          <p:cNvGrpSpPr/>
          <p:nvPr/>
        </p:nvGrpSpPr>
        <p:grpSpPr>
          <a:xfrm>
            <a:off x="3363633" y="4967642"/>
            <a:ext cx="98425" cy="98425"/>
            <a:chOff x="3363633" y="4967642"/>
            <a:chExt cx="98425" cy="98425"/>
          </a:xfrm>
        </p:grpSpPr>
        <p:pic>
          <p:nvPicPr>
            <p:cNvPr id="362" name="object 362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3367277" y="4972049"/>
              <a:ext cx="90678" cy="89915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363633" y="4967642"/>
              <a:ext cx="97967" cy="97967"/>
            </a:xfrm>
            <a:prstGeom prst="rect">
              <a:avLst/>
            </a:prstGeom>
          </p:spPr>
        </p:pic>
      </p:grpSp>
      <p:grpSp>
        <p:nvGrpSpPr>
          <p:cNvPr id="364" name="object 364"/>
          <p:cNvGrpSpPr/>
          <p:nvPr/>
        </p:nvGrpSpPr>
        <p:grpSpPr>
          <a:xfrm>
            <a:off x="3552609" y="4967642"/>
            <a:ext cx="99060" cy="98425"/>
            <a:chOff x="3552609" y="4967642"/>
            <a:chExt cx="99060" cy="98425"/>
          </a:xfrm>
        </p:grpSpPr>
        <p:pic>
          <p:nvPicPr>
            <p:cNvPr id="365" name="object 36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3556254" y="4972049"/>
              <a:ext cx="91439" cy="89915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552609" y="4967642"/>
              <a:ext cx="98729" cy="97967"/>
            </a:xfrm>
            <a:prstGeom prst="rect">
              <a:avLst/>
            </a:prstGeom>
          </p:spPr>
        </p:pic>
      </p:grpSp>
      <p:grpSp>
        <p:nvGrpSpPr>
          <p:cNvPr id="367" name="object 367"/>
          <p:cNvGrpSpPr/>
          <p:nvPr/>
        </p:nvGrpSpPr>
        <p:grpSpPr>
          <a:xfrm>
            <a:off x="3739299" y="4967642"/>
            <a:ext cx="98425" cy="98425"/>
            <a:chOff x="3739299" y="4967642"/>
            <a:chExt cx="98425" cy="98425"/>
          </a:xfrm>
        </p:grpSpPr>
        <p:pic>
          <p:nvPicPr>
            <p:cNvPr id="368" name="object 368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3742944" y="4972049"/>
              <a:ext cx="90678" cy="89915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3739299" y="4967642"/>
              <a:ext cx="97967" cy="97967"/>
            </a:xfrm>
            <a:prstGeom prst="rect">
              <a:avLst/>
            </a:prstGeom>
          </p:spPr>
        </p:pic>
      </p:grpSp>
      <p:grpSp>
        <p:nvGrpSpPr>
          <p:cNvPr id="370" name="object 370"/>
          <p:cNvGrpSpPr/>
          <p:nvPr/>
        </p:nvGrpSpPr>
        <p:grpSpPr>
          <a:xfrm>
            <a:off x="3922941" y="4967642"/>
            <a:ext cx="98425" cy="98425"/>
            <a:chOff x="3922941" y="4967642"/>
            <a:chExt cx="98425" cy="98425"/>
          </a:xfrm>
        </p:grpSpPr>
        <p:pic>
          <p:nvPicPr>
            <p:cNvPr id="371" name="object 371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3926586" y="4972049"/>
              <a:ext cx="90678" cy="89915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922941" y="4967642"/>
              <a:ext cx="97967" cy="97967"/>
            </a:xfrm>
            <a:prstGeom prst="rect">
              <a:avLst/>
            </a:prstGeom>
          </p:spPr>
        </p:pic>
      </p:grpSp>
      <p:grpSp>
        <p:nvGrpSpPr>
          <p:cNvPr id="373" name="object 373"/>
          <p:cNvGrpSpPr/>
          <p:nvPr/>
        </p:nvGrpSpPr>
        <p:grpSpPr>
          <a:xfrm>
            <a:off x="4118775" y="4967642"/>
            <a:ext cx="98425" cy="98425"/>
            <a:chOff x="4118775" y="4967642"/>
            <a:chExt cx="98425" cy="98425"/>
          </a:xfrm>
        </p:grpSpPr>
        <p:pic>
          <p:nvPicPr>
            <p:cNvPr id="374" name="object 374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4122420" y="4972049"/>
              <a:ext cx="90678" cy="89915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118775" y="4967642"/>
              <a:ext cx="97967" cy="97967"/>
            </a:xfrm>
            <a:prstGeom prst="rect">
              <a:avLst/>
            </a:prstGeom>
          </p:spPr>
        </p:pic>
      </p:grpSp>
      <p:grpSp>
        <p:nvGrpSpPr>
          <p:cNvPr id="376" name="object 376"/>
          <p:cNvGrpSpPr/>
          <p:nvPr/>
        </p:nvGrpSpPr>
        <p:grpSpPr>
          <a:xfrm>
            <a:off x="2984157" y="5150522"/>
            <a:ext cx="98425" cy="98425"/>
            <a:chOff x="2984157" y="5150522"/>
            <a:chExt cx="98425" cy="98425"/>
          </a:xfrm>
        </p:grpSpPr>
        <p:pic>
          <p:nvPicPr>
            <p:cNvPr id="377" name="object 377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2987802" y="5154929"/>
              <a:ext cx="90678" cy="89915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984157" y="5150522"/>
              <a:ext cx="97967" cy="97967"/>
            </a:xfrm>
            <a:prstGeom prst="rect">
              <a:avLst/>
            </a:prstGeom>
          </p:spPr>
        </p:pic>
      </p:grpSp>
      <p:grpSp>
        <p:nvGrpSpPr>
          <p:cNvPr id="379" name="object 379"/>
          <p:cNvGrpSpPr/>
          <p:nvPr/>
        </p:nvGrpSpPr>
        <p:grpSpPr>
          <a:xfrm>
            <a:off x="3176943" y="5150522"/>
            <a:ext cx="99060" cy="98425"/>
            <a:chOff x="3176943" y="5150522"/>
            <a:chExt cx="99060" cy="98425"/>
          </a:xfrm>
        </p:grpSpPr>
        <p:pic>
          <p:nvPicPr>
            <p:cNvPr id="380" name="object 380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3180587" y="5154929"/>
              <a:ext cx="91439" cy="89915"/>
            </a:xfrm>
            <a:prstGeom prst="rect">
              <a:avLst/>
            </a:prstGeom>
          </p:spPr>
        </p:pic>
        <p:pic>
          <p:nvPicPr>
            <p:cNvPr id="381" name="object 38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176943" y="5150522"/>
              <a:ext cx="98729" cy="97967"/>
            </a:xfrm>
            <a:prstGeom prst="rect">
              <a:avLst/>
            </a:prstGeom>
          </p:spPr>
        </p:pic>
      </p:grpSp>
      <p:grpSp>
        <p:nvGrpSpPr>
          <p:cNvPr id="382" name="object 382"/>
          <p:cNvGrpSpPr/>
          <p:nvPr/>
        </p:nvGrpSpPr>
        <p:grpSpPr>
          <a:xfrm>
            <a:off x="3363633" y="5150522"/>
            <a:ext cx="98425" cy="98425"/>
            <a:chOff x="3363633" y="5150522"/>
            <a:chExt cx="98425" cy="98425"/>
          </a:xfrm>
        </p:grpSpPr>
        <p:pic>
          <p:nvPicPr>
            <p:cNvPr id="383" name="object 383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3367277" y="5154929"/>
              <a:ext cx="90678" cy="89915"/>
            </a:xfrm>
            <a:prstGeom prst="rect">
              <a:avLst/>
            </a:prstGeom>
          </p:spPr>
        </p:pic>
        <p:pic>
          <p:nvPicPr>
            <p:cNvPr id="384" name="object 384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363633" y="5150522"/>
              <a:ext cx="97967" cy="97967"/>
            </a:xfrm>
            <a:prstGeom prst="rect">
              <a:avLst/>
            </a:prstGeom>
          </p:spPr>
        </p:pic>
      </p:grpSp>
      <p:grpSp>
        <p:nvGrpSpPr>
          <p:cNvPr id="385" name="object 385"/>
          <p:cNvGrpSpPr/>
          <p:nvPr/>
        </p:nvGrpSpPr>
        <p:grpSpPr>
          <a:xfrm>
            <a:off x="3552609" y="5150522"/>
            <a:ext cx="99060" cy="98425"/>
            <a:chOff x="3552609" y="5150522"/>
            <a:chExt cx="99060" cy="98425"/>
          </a:xfrm>
        </p:grpSpPr>
        <p:pic>
          <p:nvPicPr>
            <p:cNvPr id="386" name="object 386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3556254" y="5154929"/>
              <a:ext cx="91439" cy="89915"/>
            </a:xfrm>
            <a:prstGeom prst="rect">
              <a:avLst/>
            </a:prstGeom>
          </p:spPr>
        </p:pic>
        <p:pic>
          <p:nvPicPr>
            <p:cNvPr id="387" name="object 38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552609" y="5150522"/>
              <a:ext cx="98729" cy="97967"/>
            </a:xfrm>
            <a:prstGeom prst="rect">
              <a:avLst/>
            </a:prstGeom>
          </p:spPr>
        </p:pic>
      </p:grpSp>
      <p:grpSp>
        <p:nvGrpSpPr>
          <p:cNvPr id="388" name="object 388"/>
          <p:cNvGrpSpPr/>
          <p:nvPr/>
        </p:nvGrpSpPr>
        <p:grpSpPr>
          <a:xfrm>
            <a:off x="3739299" y="5150522"/>
            <a:ext cx="98425" cy="98425"/>
            <a:chOff x="3739299" y="5150522"/>
            <a:chExt cx="98425" cy="98425"/>
          </a:xfrm>
        </p:grpSpPr>
        <p:pic>
          <p:nvPicPr>
            <p:cNvPr id="389" name="object 389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3742944" y="5154929"/>
              <a:ext cx="90678" cy="89915"/>
            </a:xfrm>
            <a:prstGeom prst="rect">
              <a:avLst/>
            </a:prstGeom>
          </p:spPr>
        </p:pic>
        <p:pic>
          <p:nvPicPr>
            <p:cNvPr id="390" name="object 390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3739299" y="5150522"/>
              <a:ext cx="97967" cy="97967"/>
            </a:xfrm>
            <a:prstGeom prst="rect">
              <a:avLst/>
            </a:prstGeom>
          </p:spPr>
        </p:pic>
      </p:grpSp>
      <p:grpSp>
        <p:nvGrpSpPr>
          <p:cNvPr id="391" name="object 391"/>
          <p:cNvGrpSpPr/>
          <p:nvPr/>
        </p:nvGrpSpPr>
        <p:grpSpPr>
          <a:xfrm>
            <a:off x="3922941" y="5150522"/>
            <a:ext cx="98425" cy="98425"/>
            <a:chOff x="3922941" y="5150522"/>
            <a:chExt cx="98425" cy="98425"/>
          </a:xfrm>
        </p:grpSpPr>
        <p:pic>
          <p:nvPicPr>
            <p:cNvPr id="392" name="object 392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3926586" y="5154929"/>
              <a:ext cx="90678" cy="89915"/>
            </a:xfrm>
            <a:prstGeom prst="rect">
              <a:avLst/>
            </a:prstGeom>
          </p:spPr>
        </p:pic>
        <p:pic>
          <p:nvPicPr>
            <p:cNvPr id="393" name="object 393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922941" y="5150522"/>
              <a:ext cx="97967" cy="97967"/>
            </a:xfrm>
            <a:prstGeom prst="rect">
              <a:avLst/>
            </a:prstGeom>
          </p:spPr>
        </p:pic>
      </p:grpSp>
      <p:grpSp>
        <p:nvGrpSpPr>
          <p:cNvPr id="394" name="object 394"/>
          <p:cNvGrpSpPr/>
          <p:nvPr/>
        </p:nvGrpSpPr>
        <p:grpSpPr>
          <a:xfrm>
            <a:off x="4118775" y="5150522"/>
            <a:ext cx="98425" cy="98425"/>
            <a:chOff x="4118775" y="5150522"/>
            <a:chExt cx="98425" cy="98425"/>
          </a:xfrm>
        </p:grpSpPr>
        <p:pic>
          <p:nvPicPr>
            <p:cNvPr id="395" name="object 395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4122420" y="5154929"/>
              <a:ext cx="90678" cy="89915"/>
            </a:xfrm>
            <a:prstGeom prst="rect">
              <a:avLst/>
            </a:prstGeom>
          </p:spPr>
        </p:pic>
        <p:pic>
          <p:nvPicPr>
            <p:cNvPr id="396" name="object 39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118775" y="5150522"/>
              <a:ext cx="97967" cy="97967"/>
            </a:xfrm>
            <a:prstGeom prst="rect">
              <a:avLst/>
            </a:prstGeom>
          </p:spPr>
        </p:pic>
      </p:grpSp>
      <p:grpSp>
        <p:nvGrpSpPr>
          <p:cNvPr id="397" name="object 397"/>
          <p:cNvGrpSpPr/>
          <p:nvPr/>
        </p:nvGrpSpPr>
        <p:grpSpPr>
          <a:xfrm>
            <a:off x="2984157" y="4592739"/>
            <a:ext cx="98425" cy="98425"/>
            <a:chOff x="2984157" y="4592739"/>
            <a:chExt cx="98425" cy="98425"/>
          </a:xfrm>
        </p:grpSpPr>
        <p:pic>
          <p:nvPicPr>
            <p:cNvPr id="398" name="object 39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2987802" y="4597146"/>
              <a:ext cx="90678" cy="89915"/>
            </a:xfrm>
            <a:prstGeom prst="rect">
              <a:avLst/>
            </a:prstGeom>
          </p:spPr>
        </p:pic>
        <p:pic>
          <p:nvPicPr>
            <p:cNvPr id="399" name="object 39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984157" y="4592739"/>
              <a:ext cx="97967" cy="97967"/>
            </a:xfrm>
            <a:prstGeom prst="rect">
              <a:avLst/>
            </a:prstGeom>
          </p:spPr>
        </p:pic>
      </p:grpSp>
      <p:grpSp>
        <p:nvGrpSpPr>
          <p:cNvPr id="400" name="object 400"/>
          <p:cNvGrpSpPr/>
          <p:nvPr/>
        </p:nvGrpSpPr>
        <p:grpSpPr>
          <a:xfrm>
            <a:off x="3176943" y="4592739"/>
            <a:ext cx="99060" cy="98425"/>
            <a:chOff x="3176943" y="4592739"/>
            <a:chExt cx="99060" cy="98425"/>
          </a:xfrm>
        </p:grpSpPr>
        <p:pic>
          <p:nvPicPr>
            <p:cNvPr id="401" name="object 401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3180587" y="4597146"/>
              <a:ext cx="91439" cy="89915"/>
            </a:xfrm>
            <a:prstGeom prst="rect">
              <a:avLst/>
            </a:prstGeom>
          </p:spPr>
        </p:pic>
        <p:pic>
          <p:nvPicPr>
            <p:cNvPr id="402" name="object 402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3176943" y="4592739"/>
              <a:ext cx="98729" cy="97967"/>
            </a:xfrm>
            <a:prstGeom prst="rect">
              <a:avLst/>
            </a:prstGeom>
          </p:spPr>
        </p:pic>
      </p:grpSp>
      <p:grpSp>
        <p:nvGrpSpPr>
          <p:cNvPr id="403" name="object 403"/>
          <p:cNvGrpSpPr/>
          <p:nvPr/>
        </p:nvGrpSpPr>
        <p:grpSpPr>
          <a:xfrm>
            <a:off x="3363633" y="4592739"/>
            <a:ext cx="98425" cy="98425"/>
            <a:chOff x="3363633" y="4592739"/>
            <a:chExt cx="98425" cy="98425"/>
          </a:xfrm>
        </p:grpSpPr>
        <p:pic>
          <p:nvPicPr>
            <p:cNvPr id="404" name="object 404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3367277" y="4597146"/>
              <a:ext cx="90678" cy="89915"/>
            </a:xfrm>
            <a:prstGeom prst="rect">
              <a:avLst/>
            </a:prstGeom>
          </p:spPr>
        </p:pic>
        <p:pic>
          <p:nvPicPr>
            <p:cNvPr id="405" name="object 405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3363633" y="4592739"/>
              <a:ext cx="97967" cy="97967"/>
            </a:xfrm>
            <a:prstGeom prst="rect">
              <a:avLst/>
            </a:prstGeom>
          </p:spPr>
        </p:pic>
      </p:grpSp>
      <p:grpSp>
        <p:nvGrpSpPr>
          <p:cNvPr id="406" name="object 406"/>
          <p:cNvGrpSpPr/>
          <p:nvPr/>
        </p:nvGrpSpPr>
        <p:grpSpPr>
          <a:xfrm>
            <a:off x="3552609" y="4592739"/>
            <a:ext cx="99060" cy="98425"/>
            <a:chOff x="3552609" y="4592739"/>
            <a:chExt cx="99060" cy="98425"/>
          </a:xfrm>
        </p:grpSpPr>
        <p:pic>
          <p:nvPicPr>
            <p:cNvPr id="407" name="object 407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3556254" y="4597146"/>
              <a:ext cx="91439" cy="89915"/>
            </a:xfrm>
            <a:prstGeom prst="rect">
              <a:avLst/>
            </a:prstGeom>
          </p:spPr>
        </p:pic>
        <p:pic>
          <p:nvPicPr>
            <p:cNvPr id="408" name="object 408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3552609" y="4592739"/>
              <a:ext cx="98729" cy="97967"/>
            </a:xfrm>
            <a:prstGeom prst="rect">
              <a:avLst/>
            </a:prstGeom>
          </p:spPr>
        </p:pic>
      </p:grpSp>
      <p:grpSp>
        <p:nvGrpSpPr>
          <p:cNvPr id="409" name="object 409"/>
          <p:cNvGrpSpPr/>
          <p:nvPr/>
        </p:nvGrpSpPr>
        <p:grpSpPr>
          <a:xfrm>
            <a:off x="3739299" y="4592739"/>
            <a:ext cx="98425" cy="98425"/>
            <a:chOff x="3739299" y="4592739"/>
            <a:chExt cx="98425" cy="98425"/>
          </a:xfrm>
        </p:grpSpPr>
        <p:pic>
          <p:nvPicPr>
            <p:cNvPr id="410" name="object 410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3742944" y="4597146"/>
              <a:ext cx="90678" cy="89915"/>
            </a:xfrm>
            <a:prstGeom prst="rect">
              <a:avLst/>
            </a:prstGeom>
          </p:spPr>
        </p:pic>
        <p:pic>
          <p:nvPicPr>
            <p:cNvPr id="411" name="object 411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3739299" y="4592739"/>
              <a:ext cx="97967" cy="97967"/>
            </a:xfrm>
            <a:prstGeom prst="rect">
              <a:avLst/>
            </a:prstGeom>
          </p:spPr>
        </p:pic>
      </p:grpSp>
      <p:grpSp>
        <p:nvGrpSpPr>
          <p:cNvPr id="412" name="object 412"/>
          <p:cNvGrpSpPr/>
          <p:nvPr/>
        </p:nvGrpSpPr>
        <p:grpSpPr>
          <a:xfrm>
            <a:off x="3922941" y="4592739"/>
            <a:ext cx="98425" cy="98425"/>
            <a:chOff x="3922941" y="4592739"/>
            <a:chExt cx="98425" cy="98425"/>
          </a:xfrm>
        </p:grpSpPr>
        <p:pic>
          <p:nvPicPr>
            <p:cNvPr id="413" name="object 413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3926586" y="4597146"/>
              <a:ext cx="90678" cy="89915"/>
            </a:xfrm>
            <a:prstGeom prst="rect">
              <a:avLst/>
            </a:prstGeom>
          </p:spPr>
        </p:pic>
        <p:pic>
          <p:nvPicPr>
            <p:cNvPr id="414" name="object 414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3922941" y="4592739"/>
              <a:ext cx="97967" cy="97967"/>
            </a:xfrm>
            <a:prstGeom prst="rect">
              <a:avLst/>
            </a:prstGeom>
          </p:spPr>
        </p:pic>
      </p:grpSp>
      <p:grpSp>
        <p:nvGrpSpPr>
          <p:cNvPr id="415" name="object 415"/>
          <p:cNvGrpSpPr/>
          <p:nvPr/>
        </p:nvGrpSpPr>
        <p:grpSpPr>
          <a:xfrm>
            <a:off x="4118775" y="4592739"/>
            <a:ext cx="98425" cy="98425"/>
            <a:chOff x="4118775" y="4592739"/>
            <a:chExt cx="98425" cy="98425"/>
          </a:xfrm>
        </p:grpSpPr>
        <p:pic>
          <p:nvPicPr>
            <p:cNvPr id="416" name="object 416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4122420" y="4597146"/>
              <a:ext cx="90678" cy="89915"/>
            </a:xfrm>
            <a:prstGeom prst="rect">
              <a:avLst/>
            </a:prstGeom>
          </p:spPr>
        </p:pic>
        <p:pic>
          <p:nvPicPr>
            <p:cNvPr id="417" name="object 417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4118775" y="4592739"/>
              <a:ext cx="97967" cy="97967"/>
            </a:xfrm>
            <a:prstGeom prst="rect">
              <a:avLst/>
            </a:prstGeom>
          </p:spPr>
        </p:pic>
      </p:grpSp>
      <p:grpSp>
        <p:nvGrpSpPr>
          <p:cNvPr id="418" name="object 418"/>
          <p:cNvGrpSpPr/>
          <p:nvPr/>
        </p:nvGrpSpPr>
        <p:grpSpPr>
          <a:xfrm>
            <a:off x="2984157" y="4780191"/>
            <a:ext cx="98425" cy="98425"/>
            <a:chOff x="2984157" y="4780191"/>
            <a:chExt cx="98425" cy="98425"/>
          </a:xfrm>
        </p:grpSpPr>
        <p:pic>
          <p:nvPicPr>
            <p:cNvPr id="419" name="object 41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2987802" y="4784598"/>
              <a:ext cx="90678" cy="89915"/>
            </a:xfrm>
            <a:prstGeom prst="rect">
              <a:avLst/>
            </a:prstGeom>
          </p:spPr>
        </p:pic>
        <p:pic>
          <p:nvPicPr>
            <p:cNvPr id="420" name="object 42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984157" y="4780191"/>
              <a:ext cx="97967" cy="97967"/>
            </a:xfrm>
            <a:prstGeom prst="rect">
              <a:avLst/>
            </a:prstGeom>
          </p:spPr>
        </p:pic>
      </p:grpSp>
      <p:grpSp>
        <p:nvGrpSpPr>
          <p:cNvPr id="421" name="object 421"/>
          <p:cNvGrpSpPr/>
          <p:nvPr/>
        </p:nvGrpSpPr>
        <p:grpSpPr>
          <a:xfrm>
            <a:off x="3176943" y="4780191"/>
            <a:ext cx="99060" cy="98425"/>
            <a:chOff x="3176943" y="4780191"/>
            <a:chExt cx="99060" cy="98425"/>
          </a:xfrm>
        </p:grpSpPr>
        <p:pic>
          <p:nvPicPr>
            <p:cNvPr id="422" name="object 422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3180587" y="4784598"/>
              <a:ext cx="91439" cy="89915"/>
            </a:xfrm>
            <a:prstGeom prst="rect">
              <a:avLst/>
            </a:prstGeom>
          </p:spPr>
        </p:pic>
        <p:pic>
          <p:nvPicPr>
            <p:cNvPr id="423" name="object 42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176943" y="4780191"/>
              <a:ext cx="98729" cy="97967"/>
            </a:xfrm>
            <a:prstGeom prst="rect">
              <a:avLst/>
            </a:prstGeom>
          </p:spPr>
        </p:pic>
      </p:grpSp>
      <p:grpSp>
        <p:nvGrpSpPr>
          <p:cNvPr id="424" name="object 424"/>
          <p:cNvGrpSpPr/>
          <p:nvPr/>
        </p:nvGrpSpPr>
        <p:grpSpPr>
          <a:xfrm>
            <a:off x="3363633" y="4780191"/>
            <a:ext cx="98425" cy="98425"/>
            <a:chOff x="3363633" y="4780191"/>
            <a:chExt cx="98425" cy="98425"/>
          </a:xfrm>
        </p:grpSpPr>
        <p:pic>
          <p:nvPicPr>
            <p:cNvPr id="425" name="object 425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3367277" y="4784598"/>
              <a:ext cx="90678" cy="89915"/>
            </a:xfrm>
            <a:prstGeom prst="rect">
              <a:avLst/>
            </a:prstGeom>
          </p:spPr>
        </p:pic>
        <p:pic>
          <p:nvPicPr>
            <p:cNvPr id="426" name="object 42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363633" y="4780191"/>
              <a:ext cx="97967" cy="97967"/>
            </a:xfrm>
            <a:prstGeom prst="rect">
              <a:avLst/>
            </a:prstGeom>
          </p:spPr>
        </p:pic>
      </p:grpSp>
      <p:grpSp>
        <p:nvGrpSpPr>
          <p:cNvPr id="427" name="object 427"/>
          <p:cNvGrpSpPr/>
          <p:nvPr/>
        </p:nvGrpSpPr>
        <p:grpSpPr>
          <a:xfrm>
            <a:off x="3552609" y="4780191"/>
            <a:ext cx="99060" cy="98425"/>
            <a:chOff x="3552609" y="4780191"/>
            <a:chExt cx="99060" cy="98425"/>
          </a:xfrm>
        </p:grpSpPr>
        <p:pic>
          <p:nvPicPr>
            <p:cNvPr id="428" name="object 428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3556254" y="4784598"/>
              <a:ext cx="91439" cy="89915"/>
            </a:xfrm>
            <a:prstGeom prst="rect">
              <a:avLst/>
            </a:prstGeom>
          </p:spPr>
        </p:pic>
        <p:pic>
          <p:nvPicPr>
            <p:cNvPr id="429" name="object 42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552609" y="4780191"/>
              <a:ext cx="98729" cy="97967"/>
            </a:xfrm>
            <a:prstGeom prst="rect">
              <a:avLst/>
            </a:prstGeom>
          </p:spPr>
        </p:pic>
      </p:grpSp>
      <p:grpSp>
        <p:nvGrpSpPr>
          <p:cNvPr id="430" name="object 430"/>
          <p:cNvGrpSpPr/>
          <p:nvPr/>
        </p:nvGrpSpPr>
        <p:grpSpPr>
          <a:xfrm>
            <a:off x="3739299" y="4780191"/>
            <a:ext cx="98425" cy="98425"/>
            <a:chOff x="3739299" y="4780191"/>
            <a:chExt cx="98425" cy="98425"/>
          </a:xfrm>
        </p:grpSpPr>
        <p:pic>
          <p:nvPicPr>
            <p:cNvPr id="431" name="object 431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3742944" y="4784598"/>
              <a:ext cx="90678" cy="89915"/>
            </a:xfrm>
            <a:prstGeom prst="rect">
              <a:avLst/>
            </a:prstGeom>
          </p:spPr>
        </p:pic>
        <p:pic>
          <p:nvPicPr>
            <p:cNvPr id="432" name="object 432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3739299" y="4780191"/>
              <a:ext cx="97967" cy="97967"/>
            </a:xfrm>
            <a:prstGeom prst="rect">
              <a:avLst/>
            </a:prstGeom>
          </p:spPr>
        </p:pic>
      </p:grpSp>
      <p:grpSp>
        <p:nvGrpSpPr>
          <p:cNvPr id="433" name="object 433"/>
          <p:cNvGrpSpPr/>
          <p:nvPr/>
        </p:nvGrpSpPr>
        <p:grpSpPr>
          <a:xfrm>
            <a:off x="3922941" y="4780191"/>
            <a:ext cx="98425" cy="98425"/>
            <a:chOff x="3922941" y="4780191"/>
            <a:chExt cx="98425" cy="98425"/>
          </a:xfrm>
        </p:grpSpPr>
        <p:pic>
          <p:nvPicPr>
            <p:cNvPr id="434" name="object 434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3926586" y="4784598"/>
              <a:ext cx="90678" cy="89915"/>
            </a:xfrm>
            <a:prstGeom prst="rect">
              <a:avLst/>
            </a:prstGeom>
          </p:spPr>
        </p:pic>
        <p:pic>
          <p:nvPicPr>
            <p:cNvPr id="435" name="object 43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922941" y="4780191"/>
              <a:ext cx="97967" cy="97967"/>
            </a:xfrm>
            <a:prstGeom prst="rect">
              <a:avLst/>
            </a:prstGeom>
          </p:spPr>
        </p:pic>
      </p:grpSp>
      <p:grpSp>
        <p:nvGrpSpPr>
          <p:cNvPr id="436" name="object 436"/>
          <p:cNvGrpSpPr/>
          <p:nvPr/>
        </p:nvGrpSpPr>
        <p:grpSpPr>
          <a:xfrm>
            <a:off x="4118775" y="4780191"/>
            <a:ext cx="98425" cy="98425"/>
            <a:chOff x="4118775" y="4780191"/>
            <a:chExt cx="98425" cy="98425"/>
          </a:xfrm>
        </p:grpSpPr>
        <p:pic>
          <p:nvPicPr>
            <p:cNvPr id="437" name="object 437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4122420" y="4784598"/>
              <a:ext cx="90678" cy="89915"/>
            </a:xfrm>
            <a:prstGeom prst="rect">
              <a:avLst/>
            </a:prstGeom>
          </p:spPr>
        </p:pic>
        <p:pic>
          <p:nvPicPr>
            <p:cNvPr id="438" name="object 43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118775" y="4780191"/>
              <a:ext cx="97967" cy="97967"/>
            </a:xfrm>
            <a:prstGeom prst="rect">
              <a:avLst/>
            </a:prstGeom>
          </p:spPr>
        </p:pic>
      </p:grpSp>
      <p:grpSp>
        <p:nvGrpSpPr>
          <p:cNvPr id="439" name="object 439"/>
          <p:cNvGrpSpPr/>
          <p:nvPr/>
        </p:nvGrpSpPr>
        <p:grpSpPr>
          <a:xfrm>
            <a:off x="2795943" y="4967642"/>
            <a:ext cx="98425" cy="98425"/>
            <a:chOff x="2795943" y="4967642"/>
            <a:chExt cx="98425" cy="98425"/>
          </a:xfrm>
        </p:grpSpPr>
        <p:pic>
          <p:nvPicPr>
            <p:cNvPr id="440" name="object 440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2799587" y="4972049"/>
              <a:ext cx="90678" cy="89915"/>
            </a:xfrm>
            <a:prstGeom prst="rect">
              <a:avLst/>
            </a:prstGeom>
          </p:spPr>
        </p:pic>
        <p:pic>
          <p:nvPicPr>
            <p:cNvPr id="441" name="object 44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795943" y="4967642"/>
              <a:ext cx="97967" cy="97967"/>
            </a:xfrm>
            <a:prstGeom prst="rect">
              <a:avLst/>
            </a:prstGeom>
          </p:spPr>
        </p:pic>
      </p:grpSp>
      <p:grpSp>
        <p:nvGrpSpPr>
          <p:cNvPr id="442" name="object 442"/>
          <p:cNvGrpSpPr/>
          <p:nvPr/>
        </p:nvGrpSpPr>
        <p:grpSpPr>
          <a:xfrm>
            <a:off x="2795943" y="5150522"/>
            <a:ext cx="98425" cy="98425"/>
            <a:chOff x="2795943" y="5150522"/>
            <a:chExt cx="98425" cy="98425"/>
          </a:xfrm>
        </p:grpSpPr>
        <p:pic>
          <p:nvPicPr>
            <p:cNvPr id="443" name="object 443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2799587" y="5154929"/>
              <a:ext cx="90678" cy="89915"/>
            </a:xfrm>
            <a:prstGeom prst="rect">
              <a:avLst/>
            </a:prstGeom>
          </p:spPr>
        </p:pic>
        <p:pic>
          <p:nvPicPr>
            <p:cNvPr id="444" name="object 444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795943" y="5150522"/>
              <a:ext cx="97967" cy="97967"/>
            </a:xfrm>
            <a:prstGeom prst="rect">
              <a:avLst/>
            </a:prstGeom>
          </p:spPr>
        </p:pic>
      </p:grpSp>
      <p:grpSp>
        <p:nvGrpSpPr>
          <p:cNvPr id="445" name="object 445"/>
          <p:cNvGrpSpPr/>
          <p:nvPr/>
        </p:nvGrpSpPr>
        <p:grpSpPr>
          <a:xfrm>
            <a:off x="2795943" y="4592739"/>
            <a:ext cx="98425" cy="98425"/>
            <a:chOff x="2795943" y="4592739"/>
            <a:chExt cx="98425" cy="98425"/>
          </a:xfrm>
        </p:grpSpPr>
        <p:pic>
          <p:nvPicPr>
            <p:cNvPr id="446" name="object 446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2799587" y="4597146"/>
              <a:ext cx="90678" cy="89915"/>
            </a:xfrm>
            <a:prstGeom prst="rect">
              <a:avLst/>
            </a:prstGeom>
          </p:spPr>
        </p:pic>
        <p:pic>
          <p:nvPicPr>
            <p:cNvPr id="447" name="object 447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2795943" y="4592739"/>
              <a:ext cx="97967" cy="97967"/>
            </a:xfrm>
            <a:prstGeom prst="rect">
              <a:avLst/>
            </a:prstGeom>
          </p:spPr>
        </p:pic>
      </p:grpSp>
      <p:grpSp>
        <p:nvGrpSpPr>
          <p:cNvPr id="448" name="object 448"/>
          <p:cNvGrpSpPr/>
          <p:nvPr/>
        </p:nvGrpSpPr>
        <p:grpSpPr>
          <a:xfrm>
            <a:off x="2795943" y="4780191"/>
            <a:ext cx="98425" cy="98425"/>
            <a:chOff x="2795943" y="4780191"/>
            <a:chExt cx="98425" cy="98425"/>
          </a:xfrm>
        </p:grpSpPr>
        <p:pic>
          <p:nvPicPr>
            <p:cNvPr id="449" name="object 449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99587" y="4784598"/>
              <a:ext cx="90678" cy="89915"/>
            </a:xfrm>
            <a:prstGeom prst="rect">
              <a:avLst/>
            </a:prstGeom>
          </p:spPr>
        </p:pic>
        <p:pic>
          <p:nvPicPr>
            <p:cNvPr id="450" name="object 45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795943" y="4780191"/>
              <a:ext cx="97967" cy="97967"/>
            </a:xfrm>
            <a:prstGeom prst="rect">
              <a:avLst/>
            </a:prstGeom>
          </p:spPr>
        </p:pic>
      </p:grpSp>
      <p:sp>
        <p:nvSpPr>
          <p:cNvPr id="451" name="object 451"/>
          <p:cNvSpPr txBox="1"/>
          <p:nvPr/>
        </p:nvSpPr>
        <p:spPr>
          <a:xfrm>
            <a:off x="2221483" y="2068847"/>
            <a:ext cx="76835" cy="1651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Symbol"/>
                <a:cs typeface="Symbol"/>
              </a:rPr>
              <a:t></a:t>
            </a:r>
            <a:endParaRPr sz="900">
              <a:latin typeface="Symbol"/>
              <a:cs typeface="Symbol"/>
            </a:endParaRPr>
          </a:p>
        </p:txBody>
      </p:sp>
      <p:grpSp>
        <p:nvGrpSpPr>
          <p:cNvPr id="452" name="object 452"/>
          <p:cNvGrpSpPr/>
          <p:nvPr/>
        </p:nvGrpSpPr>
        <p:grpSpPr>
          <a:xfrm>
            <a:off x="4367187" y="2058326"/>
            <a:ext cx="1893570" cy="1413510"/>
            <a:chOff x="4367187" y="2058326"/>
            <a:chExt cx="1893570" cy="1413510"/>
          </a:xfrm>
        </p:grpSpPr>
        <p:sp>
          <p:nvSpPr>
            <p:cNvPr id="453" name="object 453"/>
            <p:cNvSpPr/>
            <p:nvPr/>
          </p:nvSpPr>
          <p:spPr>
            <a:xfrm>
              <a:off x="4415790" y="2100833"/>
              <a:ext cx="1809114" cy="1323975"/>
            </a:xfrm>
            <a:custGeom>
              <a:avLst/>
              <a:gdLst/>
              <a:ahLst/>
              <a:cxnLst/>
              <a:rect l="l" t="t" r="r" b="b"/>
              <a:pathLst>
                <a:path w="1809114" h="1323975">
                  <a:moveTo>
                    <a:pt x="1361694" y="1136904"/>
                  </a:moveTo>
                  <a:lnTo>
                    <a:pt x="32766" y="1127760"/>
                  </a:lnTo>
                </a:path>
                <a:path w="1809114" h="1323975">
                  <a:moveTo>
                    <a:pt x="1408938" y="950214"/>
                  </a:moveTo>
                  <a:lnTo>
                    <a:pt x="80010" y="941070"/>
                  </a:lnTo>
                </a:path>
                <a:path w="1809114" h="1323975">
                  <a:moveTo>
                    <a:pt x="483870" y="0"/>
                  </a:moveTo>
                  <a:lnTo>
                    <a:pt x="361188" y="568452"/>
                  </a:lnTo>
                  <a:lnTo>
                    <a:pt x="1685544" y="568452"/>
                  </a:lnTo>
                  <a:lnTo>
                    <a:pt x="1808988" y="0"/>
                  </a:lnTo>
                  <a:lnTo>
                    <a:pt x="483870" y="0"/>
                  </a:lnTo>
                  <a:close/>
                </a:path>
                <a:path w="1809114" h="1323975">
                  <a:moveTo>
                    <a:pt x="550926" y="568452"/>
                  </a:moveTo>
                  <a:lnTo>
                    <a:pt x="679704" y="0"/>
                  </a:lnTo>
                </a:path>
                <a:path w="1809114" h="1323975">
                  <a:moveTo>
                    <a:pt x="739902" y="568452"/>
                  </a:moveTo>
                  <a:lnTo>
                    <a:pt x="868680" y="0"/>
                  </a:lnTo>
                </a:path>
                <a:path w="1809114" h="1323975">
                  <a:moveTo>
                    <a:pt x="929640" y="568452"/>
                  </a:moveTo>
                  <a:lnTo>
                    <a:pt x="1058418" y="0"/>
                  </a:lnTo>
                </a:path>
                <a:path w="1809114" h="1323975">
                  <a:moveTo>
                    <a:pt x="1119378" y="568452"/>
                  </a:moveTo>
                  <a:lnTo>
                    <a:pt x="1248156" y="0"/>
                  </a:lnTo>
                </a:path>
                <a:path w="1809114" h="1323975">
                  <a:moveTo>
                    <a:pt x="1309116" y="568452"/>
                  </a:moveTo>
                  <a:lnTo>
                    <a:pt x="1437894" y="0"/>
                  </a:lnTo>
                </a:path>
                <a:path w="1809114" h="1323975">
                  <a:moveTo>
                    <a:pt x="1498854" y="568452"/>
                  </a:moveTo>
                  <a:lnTo>
                    <a:pt x="1627632" y="0"/>
                  </a:lnTo>
                </a:path>
                <a:path w="1809114" h="1323975">
                  <a:moveTo>
                    <a:pt x="1722120" y="381762"/>
                  </a:moveTo>
                  <a:lnTo>
                    <a:pt x="393192" y="373380"/>
                  </a:lnTo>
                </a:path>
                <a:path w="1809114" h="1323975">
                  <a:moveTo>
                    <a:pt x="1770126" y="195834"/>
                  </a:moveTo>
                  <a:lnTo>
                    <a:pt x="440436" y="186690"/>
                  </a:lnTo>
                </a:path>
                <a:path w="1809114" h="1323975">
                  <a:moveTo>
                    <a:pt x="189738" y="1323594"/>
                  </a:moveTo>
                  <a:lnTo>
                    <a:pt x="361188" y="568452"/>
                  </a:lnTo>
                </a:path>
                <a:path w="1809114" h="1323975">
                  <a:moveTo>
                    <a:pt x="379476" y="1323594"/>
                  </a:moveTo>
                  <a:lnTo>
                    <a:pt x="508254" y="754380"/>
                  </a:lnTo>
                </a:path>
                <a:path w="1809114" h="1323975">
                  <a:moveTo>
                    <a:pt x="569214" y="1323594"/>
                  </a:moveTo>
                  <a:lnTo>
                    <a:pt x="697992" y="754380"/>
                  </a:lnTo>
                </a:path>
                <a:path w="1809114" h="1323975">
                  <a:moveTo>
                    <a:pt x="758952" y="1323594"/>
                  </a:moveTo>
                  <a:lnTo>
                    <a:pt x="887730" y="754380"/>
                  </a:lnTo>
                </a:path>
                <a:path w="1809114" h="1323975">
                  <a:moveTo>
                    <a:pt x="947928" y="1323594"/>
                  </a:moveTo>
                  <a:lnTo>
                    <a:pt x="1077468" y="754380"/>
                  </a:lnTo>
                </a:path>
                <a:path w="1809114" h="1323975">
                  <a:moveTo>
                    <a:pt x="1137666" y="1323594"/>
                  </a:moveTo>
                  <a:lnTo>
                    <a:pt x="1266444" y="754380"/>
                  </a:lnTo>
                </a:path>
                <a:path w="1809114" h="1323975">
                  <a:moveTo>
                    <a:pt x="379476" y="1323594"/>
                  </a:moveTo>
                  <a:lnTo>
                    <a:pt x="550926" y="568452"/>
                  </a:lnTo>
                </a:path>
                <a:path w="1809114" h="1323975">
                  <a:moveTo>
                    <a:pt x="569214" y="1323594"/>
                  </a:moveTo>
                  <a:lnTo>
                    <a:pt x="739902" y="568452"/>
                  </a:lnTo>
                </a:path>
                <a:path w="1809114" h="1323975">
                  <a:moveTo>
                    <a:pt x="758952" y="1323594"/>
                  </a:moveTo>
                  <a:lnTo>
                    <a:pt x="929640" y="568452"/>
                  </a:lnTo>
                </a:path>
                <a:path w="1809114" h="1323975">
                  <a:moveTo>
                    <a:pt x="947928" y="1323594"/>
                  </a:moveTo>
                  <a:lnTo>
                    <a:pt x="1119378" y="568452"/>
                  </a:lnTo>
                </a:path>
                <a:path w="1809114" h="1323975">
                  <a:moveTo>
                    <a:pt x="1137666" y="1323594"/>
                  </a:moveTo>
                  <a:lnTo>
                    <a:pt x="1309116" y="568452"/>
                  </a:lnTo>
                </a:path>
                <a:path w="1809114" h="1323975">
                  <a:moveTo>
                    <a:pt x="1327404" y="1323594"/>
                  </a:moveTo>
                  <a:lnTo>
                    <a:pt x="1498854" y="568452"/>
                  </a:lnTo>
                </a:path>
                <a:path w="1809114" h="1323975">
                  <a:moveTo>
                    <a:pt x="122682" y="754380"/>
                  </a:moveTo>
                  <a:lnTo>
                    <a:pt x="1447800" y="754380"/>
                  </a:lnTo>
                </a:path>
                <a:path w="1809114" h="1323975">
                  <a:moveTo>
                    <a:pt x="0" y="1323594"/>
                  </a:moveTo>
                  <a:lnTo>
                    <a:pt x="128778" y="754380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4" name="object 454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4846320" y="2062733"/>
              <a:ext cx="90678" cy="87629"/>
            </a:xfrm>
            <a:prstGeom prst="rect">
              <a:avLst/>
            </a:prstGeom>
          </p:spPr>
        </p:pic>
        <p:pic>
          <p:nvPicPr>
            <p:cNvPr id="455" name="object 455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4842675" y="2058326"/>
              <a:ext cx="97967" cy="95681"/>
            </a:xfrm>
            <a:prstGeom prst="rect">
              <a:avLst/>
            </a:prstGeom>
          </p:spPr>
        </p:pic>
        <p:pic>
          <p:nvPicPr>
            <p:cNvPr id="456" name="object 456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5039106" y="2062733"/>
              <a:ext cx="91439" cy="87629"/>
            </a:xfrm>
            <a:prstGeom prst="rect">
              <a:avLst/>
            </a:prstGeom>
          </p:spPr>
        </p:pic>
        <p:pic>
          <p:nvPicPr>
            <p:cNvPr id="457" name="object 457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5035461" y="2058326"/>
              <a:ext cx="98729" cy="95681"/>
            </a:xfrm>
            <a:prstGeom prst="rect">
              <a:avLst/>
            </a:prstGeom>
          </p:spPr>
        </p:pic>
        <p:pic>
          <p:nvPicPr>
            <p:cNvPr id="458" name="object 458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5225796" y="2062733"/>
              <a:ext cx="90678" cy="87629"/>
            </a:xfrm>
            <a:prstGeom prst="rect">
              <a:avLst/>
            </a:prstGeom>
          </p:spPr>
        </p:pic>
        <p:pic>
          <p:nvPicPr>
            <p:cNvPr id="459" name="object 459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5222151" y="2058326"/>
              <a:ext cx="97967" cy="95681"/>
            </a:xfrm>
            <a:prstGeom prst="rect">
              <a:avLst/>
            </a:prstGeom>
          </p:spPr>
        </p:pic>
        <p:pic>
          <p:nvPicPr>
            <p:cNvPr id="460" name="object 460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5418582" y="2062733"/>
              <a:ext cx="90678" cy="87629"/>
            </a:xfrm>
            <a:prstGeom prst="rect">
              <a:avLst/>
            </a:prstGeom>
          </p:spPr>
        </p:pic>
        <p:pic>
          <p:nvPicPr>
            <p:cNvPr id="461" name="object 461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5414937" y="2058326"/>
              <a:ext cx="97967" cy="95681"/>
            </a:xfrm>
            <a:prstGeom prst="rect">
              <a:avLst/>
            </a:prstGeom>
          </p:spPr>
        </p:pic>
        <p:pic>
          <p:nvPicPr>
            <p:cNvPr id="462" name="object 462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5608320" y="2062733"/>
              <a:ext cx="90678" cy="87629"/>
            </a:xfrm>
            <a:prstGeom prst="rect">
              <a:avLst/>
            </a:prstGeom>
          </p:spPr>
        </p:pic>
        <p:pic>
          <p:nvPicPr>
            <p:cNvPr id="463" name="object 463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5604675" y="2058326"/>
              <a:ext cx="97967" cy="95681"/>
            </a:xfrm>
            <a:prstGeom prst="rect">
              <a:avLst/>
            </a:prstGeom>
          </p:spPr>
        </p:pic>
        <p:pic>
          <p:nvPicPr>
            <p:cNvPr id="464" name="object 464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5798820" y="2062733"/>
              <a:ext cx="90678" cy="87629"/>
            </a:xfrm>
            <a:prstGeom prst="rect">
              <a:avLst/>
            </a:prstGeom>
          </p:spPr>
        </p:pic>
        <p:pic>
          <p:nvPicPr>
            <p:cNvPr id="465" name="object 465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5795175" y="2058326"/>
              <a:ext cx="97967" cy="95681"/>
            </a:xfrm>
            <a:prstGeom prst="rect">
              <a:avLst/>
            </a:prstGeom>
          </p:spPr>
        </p:pic>
        <p:pic>
          <p:nvPicPr>
            <p:cNvPr id="466" name="object 466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5984748" y="2062733"/>
              <a:ext cx="90678" cy="87629"/>
            </a:xfrm>
            <a:prstGeom prst="rect">
              <a:avLst/>
            </a:prstGeom>
          </p:spPr>
        </p:pic>
        <p:pic>
          <p:nvPicPr>
            <p:cNvPr id="467" name="object 467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5981103" y="2058326"/>
              <a:ext cx="97967" cy="95681"/>
            </a:xfrm>
            <a:prstGeom prst="rect">
              <a:avLst/>
            </a:prstGeom>
          </p:spPr>
        </p:pic>
        <p:pic>
          <p:nvPicPr>
            <p:cNvPr id="468" name="object 468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6165342" y="2062733"/>
              <a:ext cx="91439" cy="87629"/>
            </a:xfrm>
            <a:prstGeom prst="rect">
              <a:avLst/>
            </a:prstGeom>
          </p:spPr>
        </p:pic>
        <p:pic>
          <p:nvPicPr>
            <p:cNvPr id="469" name="object 469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6161697" y="2058326"/>
              <a:ext cx="98729" cy="95681"/>
            </a:xfrm>
            <a:prstGeom prst="rect">
              <a:avLst/>
            </a:prstGeom>
          </p:spPr>
        </p:pic>
        <p:pic>
          <p:nvPicPr>
            <p:cNvPr id="470" name="object 470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4810506" y="2247137"/>
              <a:ext cx="90678" cy="87629"/>
            </a:xfrm>
            <a:prstGeom prst="rect">
              <a:avLst/>
            </a:prstGeom>
          </p:spPr>
        </p:pic>
        <p:pic>
          <p:nvPicPr>
            <p:cNvPr id="471" name="object 471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4806861" y="2242730"/>
              <a:ext cx="97967" cy="95681"/>
            </a:xfrm>
            <a:prstGeom prst="rect">
              <a:avLst/>
            </a:prstGeom>
          </p:spPr>
        </p:pic>
        <p:pic>
          <p:nvPicPr>
            <p:cNvPr id="472" name="object 472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5003292" y="2247137"/>
              <a:ext cx="90678" cy="87629"/>
            </a:xfrm>
            <a:prstGeom prst="rect">
              <a:avLst/>
            </a:prstGeom>
          </p:spPr>
        </p:pic>
        <p:pic>
          <p:nvPicPr>
            <p:cNvPr id="473" name="object 473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4999647" y="2242730"/>
              <a:ext cx="97967" cy="95681"/>
            </a:xfrm>
            <a:prstGeom prst="rect">
              <a:avLst/>
            </a:prstGeom>
          </p:spPr>
        </p:pic>
        <p:pic>
          <p:nvPicPr>
            <p:cNvPr id="474" name="object 474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5189220" y="2247137"/>
              <a:ext cx="91439" cy="87629"/>
            </a:xfrm>
            <a:prstGeom prst="rect">
              <a:avLst/>
            </a:prstGeom>
          </p:spPr>
        </p:pic>
        <p:pic>
          <p:nvPicPr>
            <p:cNvPr id="475" name="object 475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5185575" y="2242730"/>
              <a:ext cx="98729" cy="95681"/>
            </a:xfrm>
            <a:prstGeom prst="rect">
              <a:avLst/>
            </a:prstGeom>
          </p:spPr>
        </p:pic>
        <p:pic>
          <p:nvPicPr>
            <p:cNvPr id="476" name="object 47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5382768" y="2247137"/>
              <a:ext cx="90678" cy="87629"/>
            </a:xfrm>
            <a:prstGeom prst="rect">
              <a:avLst/>
            </a:prstGeom>
          </p:spPr>
        </p:pic>
        <p:pic>
          <p:nvPicPr>
            <p:cNvPr id="477" name="object 47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5379123" y="2242730"/>
              <a:ext cx="97967" cy="95681"/>
            </a:xfrm>
            <a:prstGeom prst="rect">
              <a:avLst/>
            </a:prstGeom>
          </p:spPr>
        </p:pic>
        <p:pic>
          <p:nvPicPr>
            <p:cNvPr id="478" name="object 47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5572506" y="2247137"/>
              <a:ext cx="90678" cy="87629"/>
            </a:xfrm>
            <a:prstGeom prst="rect">
              <a:avLst/>
            </a:prstGeom>
          </p:spPr>
        </p:pic>
        <p:pic>
          <p:nvPicPr>
            <p:cNvPr id="479" name="object 479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5568861" y="2242730"/>
              <a:ext cx="97967" cy="95681"/>
            </a:xfrm>
            <a:prstGeom prst="rect">
              <a:avLst/>
            </a:prstGeom>
          </p:spPr>
        </p:pic>
        <p:pic>
          <p:nvPicPr>
            <p:cNvPr id="480" name="object 480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5763006" y="2247137"/>
              <a:ext cx="90678" cy="87629"/>
            </a:xfrm>
            <a:prstGeom prst="rect">
              <a:avLst/>
            </a:prstGeom>
          </p:spPr>
        </p:pic>
        <p:pic>
          <p:nvPicPr>
            <p:cNvPr id="481" name="object 481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5759361" y="2242730"/>
              <a:ext cx="97967" cy="95681"/>
            </a:xfrm>
            <a:prstGeom prst="rect">
              <a:avLst/>
            </a:prstGeom>
          </p:spPr>
        </p:pic>
        <p:pic>
          <p:nvPicPr>
            <p:cNvPr id="482" name="object 482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5948172" y="2247137"/>
              <a:ext cx="91439" cy="87629"/>
            </a:xfrm>
            <a:prstGeom prst="rect">
              <a:avLst/>
            </a:prstGeom>
          </p:spPr>
        </p:pic>
        <p:pic>
          <p:nvPicPr>
            <p:cNvPr id="483" name="object 483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5944527" y="2242730"/>
              <a:ext cx="98729" cy="95681"/>
            </a:xfrm>
            <a:prstGeom prst="rect">
              <a:avLst/>
            </a:prstGeom>
          </p:spPr>
        </p:pic>
        <p:pic>
          <p:nvPicPr>
            <p:cNvPr id="484" name="object 484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6129528" y="2247137"/>
              <a:ext cx="91439" cy="87629"/>
            </a:xfrm>
            <a:prstGeom prst="rect">
              <a:avLst/>
            </a:prstGeom>
          </p:spPr>
        </p:pic>
        <p:pic>
          <p:nvPicPr>
            <p:cNvPr id="485" name="object 485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6125883" y="2242730"/>
              <a:ext cx="98729" cy="95681"/>
            </a:xfrm>
            <a:prstGeom prst="rect">
              <a:avLst/>
            </a:prstGeom>
          </p:spPr>
        </p:pic>
        <p:pic>
          <p:nvPicPr>
            <p:cNvPr id="486" name="object 486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4771644" y="2434589"/>
              <a:ext cx="90678" cy="88391"/>
            </a:xfrm>
            <a:prstGeom prst="rect">
              <a:avLst/>
            </a:prstGeom>
          </p:spPr>
        </p:pic>
        <p:pic>
          <p:nvPicPr>
            <p:cNvPr id="487" name="object 487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4767999" y="2430182"/>
              <a:ext cx="97967" cy="96443"/>
            </a:xfrm>
            <a:prstGeom prst="rect">
              <a:avLst/>
            </a:prstGeom>
          </p:spPr>
        </p:pic>
        <p:pic>
          <p:nvPicPr>
            <p:cNvPr id="488" name="object 488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4964430" y="2434589"/>
              <a:ext cx="90678" cy="88391"/>
            </a:xfrm>
            <a:prstGeom prst="rect">
              <a:avLst/>
            </a:prstGeom>
          </p:spPr>
        </p:pic>
        <p:pic>
          <p:nvPicPr>
            <p:cNvPr id="489" name="object 48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4960785" y="2430182"/>
              <a:ext cx="97967" cy="96443"/>
            </a:xfrm>
            <a:prstGeom prst="rect">
              <a:avLst/>
            </a:prstGeom>
          </p:spPr>
        </p:pic>
        <p:pic>
          <p:nvPicPr>
            <p:cNvPr id="490" name="object 490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5150358" y="2434589"/>
              <a:ext cx="91439" cy="88391"/>
            </a:xfrm>
            <a:prstGeom prst="rect">
              <a:avLst/>
            </a:prstGeom>
          </p:spPr>
        </p:pic>
        <p:pic>
          <p:nvPicPr>
            <p:cNvPr id="491" name="object 491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5146713" y="2430182"/>
              <a:ext cx="98729" cy="96443"/>
            </a:xfrm>
            <a:prstGeom prst="rect">
              <a:avLst/>
            </a:prstGeom>
          </p:spPr>
        </p:pic>
        <p:pic>
          <p:nvPicPr>
            <p:cNvPr id="492" name="object 492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5343906" y="2434589"/>
              <a:ext cx="90678" cy="88391"/>
            </a:xfrm>
            <a:prstGeom prst="rect">
              <a:avLst/>
            </a:prstGeom>
          </p:spPr>
        </p:pic>
        <p:pic>
          <p:nvPicPr>
            <p:cNvPr id="493" name="object 493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5340261" y="2430182"/>
              <a:ext cx="97967" cy="96443"/>
            </a:xfrm>
            <a:prstGeom prst="rect">
              <a:avLst/>
            </a:prstGeom>
          </p:spPr>
        </p:pic>
        <p:pic>
          <p:nvPicPr>
            <p:cNvPr id="494" name="object 494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5532882" y="2434589"/>
              <a:ext cx="91439" cy="88391"/>
            </a:xfrm>
            <a:prstGeom prst="rect">
              <a:avLst/>
            </a:prstGeom>
          </p:spPr>
        </p:pic>
        <p:pic>
          <p:nvPicPr>
            <p:cNvPr id="495" name="object 495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5529237" y="2430182"/>
              <a:ext cx="98729" cy="96443"/>
            </a:xfrm>
            <a:prstGeom prst="rect">
              <a:avLst/>
            </a:prstGeom>
          </p:spPr>
        </p:pic>
        <p:pic>
          <p:nvPicPr>
            <p:cNvPr id="496" name="object 496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5724144" y="2434589"/>
              <a:ext cx="90678" cy="88391"/>
            </a:xfrm>
            <a:prstGeom prst="rect">
              <a:avLst/>
            </a:prstGeom>
          </p:spPr>
        </p:pic>
        <p:pic>
          <p:nvPicPr>
            <p:cNvPr id="497" name="object 497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5720499" y="2430182"/>
              <a:ext cx="97967" cy="96443"/>
            </a:xfrm>
            <a:prstGeom prst="rect">
              <a:avLst/>
            </a:prstGeom>
          </p:spPr>
        </p:pic>
        <p:pic>
          <p:nvPicPr>
            <p:cNvPr id="498" name="object 4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5909310" y="2434589"/>
              <a:ext cx="91439" cy="88391"/>
            </a:xfrm>
            <a:prstGeom prst="rect">
              <a:avLst/>
            </a:prstGeom>
          </p:spPr>
        </p:pic>
        <p:pic>
          <p:nvPicPr>
            <p:cNvPr id="499" name="object 49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5905665" y="2430182"/>
              <a:ext cx="98729" cy="96443"/>
            </a:xfrm>
            <a:prstGeom prst="rect">
              <a:avLst/>
            </a:prstGeom>
          </p:spPr>
        </p:pic>
        <p:pic>
          <p:nvPicPr>
            <p:cNvPr id="500" name="object 500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6090666" y="2434589"/>
              <a:ext cx="91439" cy="88391"/>
            </a:xfrm>
            <a:prstGeom prst="rect">
              <a:avLst/>
            </a:prstGeom>
          </p:spPr>
        </p:pic>
        <p:pic>
          <p:nvPicPr>
            <p:cNvPr id="501" name="object 501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087021" y="2430182"/>
              <a:ext cx="98729" cy="96443"/>
            </a:xfrm>
            <a:prstGeom prst="rect">
              <a:avLst/>
            </a:prstGeom>
          </p:spPr>
        </p:pic>
        <p:pic>
          <p:nvPicPr>
            <p:cNvPr id="502" name="object 502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4727448" y="2627375"/>
              <a:ext cx="90678" cy="88391"/>
            </a:xfrm>
            <a:prstGeom prst="rect">
              <a:avLst/>
            </a:prstGeom>
          </p:spPr>
        </p:pic>
        <p:pic>
          <p:nvPicPr>
            <p:cNvPr id="503" name="object 503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723803" y="2622968"/>
              <a:ext cx="97967" cy="96443"/>
            </a:xfrm>
            <a:prstGeom prst="rect">
              <a:avLst/>
            </a:prstGeom>
          </p:spPr>
        </p:pic>
        <p:pic>
          <p:nvPicPr>
            <p:cNvPr id="504" name="object 504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4920234" y="2627375"/>
              <a:ext cx="90678" cy="88391"/>
            </a:xfrm>
            <a:prstGeom prst="rect">
              <a:avLst/>
            </a:prstGeom>
          </p:spPr>
        </p:pic>
        <p:pic>
          <p:nvPicPr>
            <p:cNvPr id="505" name="object 505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4916589" y="2622968"/>
              <a:ext cx="97967" cy="96443"/>
            </a:xfrm>
            <a:prstGeom prst="rect">
              <a:avLst/>
            </a:prstGeom>
          </p:spPr>
        </p:pic>
        <p:pic>
          <p:nvPicPr>
            <p:cNvPr id="506" name="object 506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5106162" y="2627375"/>
              <a:ext cx="91439" cy="88391"/>
            </a:xfrm>
            <a:prstGeom prst="rect">
              <a:avLst/>
            </a:prstGeom>
          </p:spPr>
        </p:pic>
        <p:pic>
          <p:nvPicPr>
            <p:cNvPr id="507" name="object 50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5102517" y="2622968"/>
              <a:ext cx="98729" cy="96443"/>
            </a:xfrm>
            <a:prstGeom prst="rect">
              <a:avLst/>
            </a:prstGeom>
          </p:spPr>
        </p:pic>
        <p:pic>
          <p:nvPicPr>
            <p:cNvPr id="508" name="object 508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5299710" y="2627375"/>
              <a:ext cx="90678" cy="88391"/>
            </a:xfrm>
            <a:prstGeom prst="rect">
              <a:avLst/>
            </a:prstGeom>
          </p:spPr>
        </p:pic>
        <p:pic>
          <p:nvPicPr>
            <p:cNvPr id="509" name="object 509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5296065" y="2622968"/>
              <a:ext cx="97967" cy="96443"/>
            </a:xfrm>
            <a:prstGeom prst="rect">
              <a:avLst/>
            </a:prstGeom>
          </p:spPr>
        </p:pic>
        <p:pic>
          <p:nvPicPr>
            <p:cNvPr id="510" name="object 510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5488686" y="2627375"/>
              <a:ext cx="91439" cy="88391"/>
            </a:xfrm>
            <a:prstGeom prst="rect">
              <a:avLst/>
            </a:prstGeom>
          </p:spPr>
        </p:pic>
        <p:pic>
          <p:nvPicPr>
            <p:cNvPr id="511" name="object 511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5485041" y="2622968"/>
              <a:ext cx="98729" cy="96443"/>
            </a:xfrm>
            <a:prstGeom prst="rect">
              <a:avLst/>
            </a:prstGeom>
          </p:spPr>
        </p:pic>
        <p:pic>
          <p:nvPicPr>
            <p:cNvPr id="512" name="object 512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5679186" y="2627375"/>
              <a:ext cx="91439" cy="88391"/>
            </a:xfrm>
            <a:prstGeom prst="rect">
              <a:avLst/>
            </a:prstGeom>
          </p:spPr>
        </p:pic>
        <p:pic>
          <p:nvPicPr>
            <p:cNvPr id="513" name="object 513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5675541" y="2622968"/>
              <a:ext cx="98729" cy="96443"/>
            </a:xfrm>
            <a:prstGeom prst="rect">
              <a:avLst/>
            </a:prstGeom>
          </p:spPr>
        </p:pic>
        <p:pic>
          <p:nvPicPr>
            <p:cNvPr id="514" name="object 514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5865114" y="2627375"/>
              <a:ext cx="91439" cy="88391"/>
            </a:xfrm>
            <a:prstGeom prst="rect">
              <a:avLst/>
            </a:prstGeom>
          </p:spPr>
        </p:pic>
        <p:pic>
          <p:nvPicPr>
            <p:cNvPr id="515" name="object 515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5861469" y="2622968"/>
              <a:ext cx="98729" cy="96443"/>
            </a:xfrm>
            <a:prstGeom prst="rect">
              <a:avLst/>
            </a:prstGeom>
          </p:spPr>
        </p:pic>
        <p:pic>
          <p:nvPicPr>
            <p:cNvPr id="516" name="object 516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6046470" y="2627375"/>
              <a:ext cx="90678" cy="88391"/>
            </a:xfrm>
            <a:prstGeom prst="rect">
              <a:avLst/>
            </a:prstGeom>
          </p:spPr>
        </p:pic>
        <p:pic>
          <p:nvPicPr>
            <p:cNvPr id="517" name="object 517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6042825" y="2622968"/>
              <a:ext cx="97967" cy="96443"/>
            </a:xfrm>
            <a:prstGeom prst="rect">
              <a:avLst/>
            </a:prstGeom>
          </p:spPr>
        </p:pic>
        <p:pic>
          <p:nvPicPr>
            <p:cNvPr id="518" name="object 518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4503420" y="2814827"/>
              <a:ext cx="91439" cy="88391"/>
            </a:xfrm>
            <a:prstGeom prst="rect">
              <a:avLst/>
            </a:prstGeom>
          </p:spPr>
        </p:pic>
        <p:pic>
          <p:nvPicPr>
            <p:cNvPr id="519" name="object 51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4499775" y="2810420"/>
              <a:ext cx="98729" cy="96443"/>
            </a:xfrm>
            <a:prstGeom prst="rect">
              <a:avLst/>
            </a:prstGeom>
          </p:spPr>
        </p:pic>
        <p:pic>
          <p:nvPicPr>
            <p:cNvPr id="520" name="object 520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4696968" y="2814827"/>
              <a:ext cx="90678" cy="88391"/>
            </a:xfrm>
            <a:prstGeom prst="rect">
              <a:avLst/>
            </a:prstGeom>
          </p:spPr>
        </p:pic>
        <p:pic>
          <p:nvPicPr>
            <p:cNvPr id="521" name="object 52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4693323" y="2810420"/>
              <a:ext cx="97967" cy="96443"/>
            </a:xfrm>
            <a:prstGeom prst="rect">
              <a:avLst/>
            </a:prstGeom>
          </p:spPr>
        </p:pic>
        <p:pic>
          <p:nvPicPr>
            <p:cNvPr id="522" name="object 522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4882896" y="2814827"/>
              <a:ext cx="90678" cy="88391"/>
            </a:xfrm>
            <a:prstGeom prst="rect">
              <a:avLst/>
            </a:prstGeom>
          </p:spPr>
        </p:pic>
        <p:pic>
          <p:nvPicPr>
            <p:cNvPr id="523" name="object 52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4879251" y="2810420"/>
              <a:ext cx="97967" cy="96443"/>
            </a:xfrm>
            <a:prstGeom prst="rect">
              <a:avLst/>
            </a:prstGeom>
          </p:spPr>
        </p:pic>
        <p:pic>
          <p:nvPicPr>
            <p:cNvPr id="524" name="object 524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5075682" y="2814827"/>
              <a:ext cx="90678" cy="88391"/>
            </a:xfrm>
            <a:prstGeom prst="rect">
              <a:avLst/>
            </a:prstGeom>
          </p:spPr>
        </p:pic>
        <p:pic>
          <p:nvPicPr>
            <p:cNvPr id="525" name="object 52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5072037" y="2810420"/>
              <a:ext cx="97967" cy="96443"/>
            </a:xfrm>
            <a:prstGeom prst="rect">
              <a:avLst/>
            </a:prstGeom>
          </p:spPr>
        </p:pic>
        <p:pic>
          <p:nvPicPr>
            <p:cNvPr id="526" name="object 526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5265420" y="2814827"/>
              <a:ext cx="90678" cy="88391"/>
            </a:xfrm>
            <a:prstGeom prst="rect">
              <a:avLst/>
            </a:prstGeom>
          </p:spPr>
        </p:pic>
        <p:pic>
          <p:nvPicPr>
            <p:cNvPr id="527" name="object 527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5261775" y="2810420"/>
              <a:ext cx="97967" cy="96443"/>
            </a:xfrm>
            <a:prstGeom prst="rect">
              <a:avLst/>
            </a:prstGeom>
          </p:spPr>
        </p:pic>
        <p:pic>
          <p:nvPicPr>
            <p:cNvPr id="528" name="object 528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5455920" y="2814827"/>
              <a:ext cx="90678" cy="88391"/>
            </a:xfrm>
            <a:prstGeom prst="rect">
              <a:avLst/>
            </a:prstGeom>
          </p:spPr>
        </p:pic>
        <p:pic>
          <p:nvPicPr>
            <p:cNvPr id="529" name="object 529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5452275" y="2810420"/>
              <a:ext cx="97967" cy="96443"/>
            </a:xfrm>
            <a:prstGeom prst="rect">
              <a:avLst/>
            </a:prstGeom>
          </p:spPr>
        </p:pic>
        <p:pic>
          <p:nvPicPr>
            <p:cNvPr id="530" name="object 530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5641848" y="2814827"/>
              <a:ext cx="90678" cy="88391"/>
            </a:xfrm>
            <a:prstGeom prst="rect">
              <a:avLst/>
            </a:prstGeom>
          </p:spPr>
        </p:pic>
        <p:pic>
          <p:nvPicPr>
            <p:cNvPr id="531" name="object 531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5638203" y="2810420"/>
              <a:ext cx="97967" cy="96443"/>
            </a:xfrm>
            <a:prstGeom prst="rect">
              <a:avLst/>
            </a:prstGeom>
          </p:spPr>
        </p:pic>
        <p:pic>
          <p:nvPicPr>
            <p:cNvPr id="532" name="object 532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5823204" y="2814827"/>
              <a:ext cx="90678" cy="88391"/>
            </a:xfrm>
            <a:prstGeom prst="rect">
              <a:avLst/>
            </a:prstGeom>
          </p:spPr>
        </p:pic>
        <p:pic>
          <p:nvPicPr>
            <p:cNvPr id="533" name="object 533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5819559" y="2810420"/>
              <a:ext cx="97967" cy="96443"/>
            </a:xfrm>
            <a:prstGeom prst="rect">
              <a:avLst/>
            </a:prstGeom>
          </p:spPr>
        </p:pic>
        <p:pic>
          <p:nvPicPr>
            <p:cNvPr id="534" name="object 534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4457700" y="3008375"/>
              <a:ext cx="90678" cy="88391"/>
            </a:xfrm>
            <a:prstGeom prst="rect">
              <a:avLst/>
            </a:prstGeom>
          </p:spPr>
        </p:pic>
        <p:pic>
          <p:nvPicPr>
            <p:cNvPr id="535" name="object 535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4454055" y="3003968"/>
              <a:ext cx="97967" cy="96443"/>
            </a:xfrm>
            <a:prstGeom prst="rect">
              <a:avLst/>
            </a:prstGeom>
          </p:spPr>
        </p:pic>
        <p:pic>
          <p:nvPicPr>
            <p:cNvPr id="536" name="object 536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4650486" y="3008375"/>
              <a:ext cx="90678" cy="88391"/>
            </a:xfrm>
            <a:prstGeom prst="rect">
              <a:avLst/>
            </a:prstGeom>
          </p:spPr>
        </p:pic>
        <p:pic>
          <p:nvPicPr>
            <p:cNvPr id="537" name="object 53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646841" y="3003968"/>
              <a:ext cx="97967" cy="96443"/>
            </a:xfrm>
            <a:prstGeom prst="rect">
              <a:avLst/>
            </a:prstGeom>
          </p:spPr>
        </p:pic>
        <p:pic>
          <p:nvPicPr>
            <p:cNvPr id="538" name="object 538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4836414" y="3008375"/>
              <a:ext cx="91439" cy="88391"/>
            </a:xfrm>
            <a:prstGeom prst="rect">
              <a:avLst/>
            </a:prstGeom>
          </p:spPr>
        </p:pic>
        <p:pic>
          <p:nvPicPr>
            <p:cNvPr id="539" name="object 539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4832769" y="3003968"/>
              <a:ext cx="98729" cy="96443"/>
            </a:xfrm>
            <a:prstGeom prst="rect">
              <a:avLst/>
            </a:prstGeom>
          </p:spPr>
        </p:pic>
        <p:pic>
          <p:nvPicPr>
            <p:cNvPr id="540" name="object 540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5029962" y="3008375"/>
              <a:ext cx="90678" cy="88391"/>
            </a:xfrm>
            <a:prstGeom prst="rect">
              <a:avLst/>
            </a:prstGeom>
          </p:spPr>
        </p:pic>
        <p:pic>
          <p:nvPicPr>
            <p:cNvPr id="541" name="object 54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026317" y="3003968"/>
              <a:ext cx="97967" cy="96443"/>
            </a:xfrm>
            <a:prstGeom prst="rect">
              <a:avLst/>
            </a:prstGeom>
          </p:spPr>
        </p:pic>
        <p:pic>
          <p:nvPicPr>
            <p:cNvPr id="542" name="object 542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5218938" y="3008375"/>
              <a:ext cx="91439" cy="88391"/>
            </a:xfrm>
            <a:prstGeom prst="rect">
              <a:avLst/>
            </a:prstGeom>
          </p:spPr>
        </p:pic>
        <p:pic>
          <p:nvPicPr>
            <p:cNvPr id="543" name="object 543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5215293" y="3003968"/>
              <a:ext cx="98729" cy="96443"/>
            </a:xfrm>
            <a:prstGeom prst="rect">
              <a:avLst/>
            </a:prstGeom>
          </p:spPr>
        </p:pic>
        <p:pic>
          <p:nvPicPr>
            <p:cNvPr id="544" name="object 544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5409438" y="3008375"/>
              <a:ext cx="91439" cy="88391"/>
            </a:xfrm>
            <a:prstGeom prst="rect">
              <a:avLst/>
            </a:prstGeom>
          </p:spPr>
        </p:pic>
        <p:pic>
          <p:nvPicPr>
            <p:cNvPr id="545" name="object 545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5405793" y="3003968"/>
              <a:ext cx="98729" cy="96443"/>
            </a:xfrm>
            <a:prstGeom prst="rect">
              <a:avLst/>
            </a:prstGeom>
          </p:spPr>
        </p:pic>
        <p:pic>
          <p:nvPicPr>
            <p:cNvPr id="546" name="object 546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5595366" y="3008375"/>
              <a:ext cx="90678" cy="88391"/>
            </a:xfrm>
            <a:prstGeom prst="rect">
              <a:avLst/>
            </a:prstGeom>
          </p:spPr>
        </p:pic>
        <p:pic>
          <p:nvPicPr>
            <p:cNvPr id="547" name="object 547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591721" y="3003968"/>
              <a:ext cx="97967" cy="96443"/>
            </a:xfrm>
            <a:prstGeom prst="rect">
              <a:avLst/>
            </a:prstGeom>
          </p:spPr>
        </p:pic>
        <p:pic>
          <p:nvPicPr>
            <p:cNvPr id="548" name="object 548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5776722" y="3008375"/>
              <a:ext cx="90678" cy="88391"/>
            </a:xfrm>
            <a:prstGeom prst="rect">
              <a:avLst/>
            </a:prstGeom>
          </p:spPr>
        </p:pic>
        <p:pic>
          <p:nvPicPr>
            <p:cNvPr id="549" name="object 549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773077" y="3003968"/>
              <a:ext cx="97967" cy="96443"/>
            </a:xfrm>
            <a:prstGeom prst="rect">
              <a:avLst/>
            </a:prstGeom>
          </p:spPr>
        </p:pic>
        <p:pic>
          <p:nvPicPr>
            <p:cNvPr id="550" name="object 550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4416552" y="3189731"/>
              <a:ext cx="90678" cy="87629"/>
            </a:xfrm>
            <a:prstGeom prst="rect">
              <a:avLst/>
            </a:prstGeom>
          </p:spPr>
        </p:pic>
        <p:pic>
          <p:nvPicPr>
            <p:cNvPr id="551" name="object 551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4412907" y="3185324"/>
              <a:ext cx="97967" cy="95681"/>
            </a:xfrm>
            <a:prstGeom prst="rect">
              <a:avLst/>
            </a:prstGeom>
          </p:spPr>
        </p:pic>
        <p:pic>
          <p:nvPicPr>
            <p:cNvPr id="552" name="object 552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4609338" y="3189731"/>
              <a:ext cx="91439" cy="87629"/>
            </a:xfrm>
            <a:prstGeom prst="rect">
              <a:avLst/>
            </a:prstGeom>
          </p:spPr>
        </p:pic>
        <p:pic>
          <p:nvPicPr>
            <p:cNvPr id="553" name="object 553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4605693" y="3185324"/>
              <a:ext cx="98729" cy="95681"/>
            </a:xfrm>
            <a:prstGeom prst="rect">
              <a:avLst/>
            </a:prstGeom>
          </p:spPr>
        </p:pic>
        <p:pic>
          <p:nvPicPr>
            <p:cNvPr id="554" name="object 554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4796028" y="3189731"/>
              <a:ext cx="90678" cy="87629"/>
            </a:xfrm>
            <a:prstGeom prst="rect">
              <a:avLst/>
            </a:prstGeom>
          </p:spPr>
        </p:pic>
        <p:pic>
          <p:nvPicPr>
            <p:cNvPr id="555" name="object 555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4792383" y="3185324"/>
              <a:ext cx="97967" cy="95681"/>
            </a:xfrm>
            <a:prstGeom prst="rect">
              <a:avLst/>
            </a:prstGeom>
          </p:spPr>
        </p:pic>
        <p:pic>
          <p:nvPicPr>
            <p:cNvPr id="556" name="object 556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4988814" y="3189731"/>
              <a:ext cx="90678" cy="87629"/>
            </a:xfrm>
            <a:prstGeom prst="rect">
              <a:avLst/>
            </a:prstGeom>
          </p:spPr>
        </p:pic>
        <p:pic>
          <p:nvPicPr>
            <p:cNvPr id="557" name="object 557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4985169" y="3185324"/>
              <a:ext cx="97967" cy="95681"/>
            </a:xfrm>
            <a:prstGeom prst="rect">
              <a:avLst/>
            </a:prstGeom>
          </p:spPr>
        </p:pic>
        <p:pic>
          <p:nvPicPr>
            <p:cNvPr id="558" name="object 558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5178552" y="3189731"/>
              <a:ext cx="90678" cy="87629"/>
            </a:xfrm>
            <a:prstGeom prst="rect">
              <a:avLst/>
            </a:prstGeom>
          </p:spPr>
        </p:pic>
        <p:pic>
          <p:nvPicPr>
            <p:cNvPr id="559" name="object 559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5174907" y="3185324"/>
              <a:ext cx="97967" cy="95681"/>
            </a:xfrm>
            <a:prstGeom prst="rect">
              <a:avLst/>
            </a:prstGeom>
          </p:spPr>
        </p:pic>
        <p:pic>
          <p:nvPicPr>
            <p:cNvPr id="560" name="object 560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5369052" y="3189731"/>
              <a:ext cx="90678" cy="87629"/>
            </a:xfrm>
            <a:prstGeom prst="rect">
              <a:avLst/>
            </a:prstGeom>
          </p:spPr>
        </p:pic>
        <p:pic>
          <p:nvPicPr>
            <p:cNvPr id="561" name="object 561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5365407" y="3185324"/>
              <a:ext cx="97967" cy="95681"/>
            </a:xfrm>
            <a:prstGeom prst="rect">
              <a:avLst/>
            </a:prstGeom>
          </p:spPr>
        </p:pic>
        <p:pic>
          <p:nvPicPr>
            <p:cNvPr id="562" name="object 562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5554980" y="3189731"/>
              <a:ext cx="90678" cy="87629"/>
            </a:xfrm>
            <a:prstGeom prst="rect">
              <a:avLst/>
            </a:prstGeom>
          </p:spPr>
        </p:pic>
        <p:pic>
          <p:nvPicPr>
            <p:cNvPr id="563" name="object 563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5551335" y="3185324"/>
              <a:ext cx="97967" cy="95681"/>
            </a:xfrm>
            <a:prstGeom prst="rect">
              <a:avLst/>
            </a:prstGeom>
          </p:spPr>
        </p:pic>
        <p:pic>
          <p:nvPicPr>
            <p:cNvPr id="564" name="object 564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5736336" y="3189731"/>
              <a:ext cx="90678" cy="87629"/>
            </a:xfrm>
            <a:prstGeom prst="rect">
              <a:avLst/>
            </a:prstGeom>
          </p:spPr>
        </p:pic>
        <p:pic>
          <p:nvPicPr>
            <p:cNvPr id="565" name="object 565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5732691" y="3185324"/>
              <a:ext cx="97967" cy="95681"/>
            </a:xfrm>
            <a:prstGeom prst="rect">
              <a:avLst/>
            </a:prstGeom>
          </p:spPr>
        </p:pic>
        <p:pic>
          <p:nvPicPr>
            <p:cNvPr id="566" name="object 566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4370832" y="3380231"/>
              <a:ext cx="90678" cy="87629"/>
            </a:xfrm>
            <a:prstGeom prst="rect">
              <a:avLst/>
            </a:prstGeom>
          </p:spPr>
        </p:pic>
        <p:pic>
          <p:nvPicPr>
            <p:cNvPr id="567" name="object 567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4367187" y="3375824"/>
              <a:ext cx="97967" cy="95681"/>
            </a:xfrm>
            <a:prstGeom prst="rect">
              <a:avLst/>
            </a:prstGeom>
          </p:spPr>
        </p:pic>
        <p:pic>
          <p:nvPicPr>
            <p:cNvPr id="568" name="object 568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4563618" y="3380231"/>
              <a:ext cx="91439" cy="87629"/>
            </a:xfrm>
            <a:prstGeom prst="rect">
              <a:avLst/>
            </a:prstGeom>
          </p:spPr>
        </p:pic>
        <p:pic>
          <p:nvPicPr>
            <p:cNvPr id="569" name="object 569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4559973" y="3375824"/>
              <a:ext cx="98729" cy="95681"/>
            </a:xfrm>
            <a:prstGeom prst="rect">
              <a:avLst/>
            </a:prstGeom>
          </p:spPr>
        </p:pic>
        <p:pic>
          <p:nvPicPr>
            <p:cNvPr id="570" name="object 570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4750308" y="3380231"/>
              <a:ext cx="90678" cy="87629"/>
            </a:xfrm>
            <a:prstGeom prst="rect">
              <a:avLst/>
            </a:prstGeom>
          </p:spPr>
        </p:pic>
        <p:pic>
          <p:nvPicPr>
            <p:cNvPr id="571" name="object 571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4746663" y="3375824"/>
              <a:ext cx="97967" cy="95681"/>
            </a:xfrm>
            <a:prstGeom prst="rect">
              <a:avLst/>
            </a:prstGeom>
          </p:spPr>
        </p:pic>
        <p:pic>
          <p:nvPicPr>
            <p:cNvPr id="572" name="object 572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4943094" y="3380231"/>
              <a:ext cx="90678" cy="87629"/>
            </a:xfrm>
            <a:prstGeom prst="rect">
              <a:avLst/>
            </a:prstGeom>
          </p:spPr>
        </p:pic>
        <p:pic>
          <p:nvPicPr>
            <p:cNvPr id="573" name="object 573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4939449" y="3375824"/>
              <a:ext cx="97967" cy="95681"/>
            </a:xfrm>
            <a:prstGeom prst="rect">
              <a:avLst/>
            </a:prstGeom>
          </p:spPr>
        </p:pic>
        <p:pic>
          <p:nvPicPr>
            <p:cNvPr id="574" name="object 574"/>
            <p:cNvPicPr/>
            <p:nvPr/>
          </p:nvPicPr>
          <p:blipFill>
            <a:blip r:embed="rId337" cstate="print"/>
            <a:stretch>
              <a:fillRect/>
            </a:stretch>
          </p:blipFill>
          <p:spPr>
            <a:xfrm>
              <a:off x="5132832" y="3380231"/>
              <a:ext cx="90678" cy="87629"/>
            </a:xfrm>
            <a:prstGeom prst="rect">
              <a:avLst/>
            </a:prstGeom>
          </p:spPr>
        </p:pic>
        <p:pic>
          <p:nvPicPr>
            <p:cNvPr id="575" name="object 575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5129187" y="3375824"/>
              <a:ext cx="97967" cy="95681"/>
            </a:xfrm>
            <a:prstGeom prst="rect">
              <a:avLst/>
            </a:prstGeom>
          </p:spPr>
        </p:pic>
        <p:pic>
          <p:nvPicPr>
            <p:cNvPr id="576" name="object 576"/>
            <p:cNvPicPr/>
            <p:nvPr/>
          </p:nvPicPr>
          <p:blipFill>
            <a:blip r:embed="rId338" cstate="print"/>
            <a:stretch>
              <a:fillRect/>
            </a:stretch>
          </p:blipFill>
          <p:spPr>
            <a:xfrm>
              <a:off x="5323332" y="3380231"/>
              <a:ext cx="90678" cy="87629"/>
            </a:xfrm>
            <a:prstGeom prst="rect">
              <a:avLst/>
            </a:prstGeom>
          </p:spPr>
        </p:pic>
        <p:pic>
          <p:nvPicPr>
            <p:cNvPr id="577" name="object 577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5319687" y="3375824"/>
              <a:ext cx="97967" cy="95681"/>
            </a:xfrm>
            <a:prstGeom prst="rect">
              <a:avLst/>
            </a:prstGeom>
          </p:spPr>
        </p:pic>
        <p:pic>
          <p:nvPicPr>
            <p:cNvPr id="578" name="object 578"/>
            <p:cNvPicPr/>
            <p:nvPr/>
          </p:nvPicPr>
          <p:blipFill>
            <a:blip r:embed="rId340" cstate="print"/>
            <a:stretch>
              <a:fillRect/>
            </a:stretch>
          </p:blipFill>
          <p:spPr>
            <a:xfrm>
              <a:off x="5509260" y="3380231"/>
              <a:ext cx="90678" cy="87629"/>
            </a:xfrm>
            <a:prstGeom prst="rect">
              <a:avLst/>
            </a:prstGeom>
          </p:spPr>
        </p:pic>
        <p:pic>
          <p:nvPicPr>
            <p:cNvPr id="579" name="object 579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5505615" y="3375824"/>
              <a:ext cx="97967" cy="95681"/>
            </a:xfrm>
            <a:prstGeom prst="rect">
              <a:avLst/>
            </a:prstGeom>
          </p:spPr>
        </p:pic>
        <p:pic>
          <p:nvPicPr>
            <p:cNvPr id="580" name="object 580"/>
            <p:cNvPicPr/>
            <p:nvPr/>
          </p:nvPicPr>
          <p:blipFill>
            <a:blip r:embed="rId341" cstate="print"/>
            <a:stretch>
              <a:fillRect/>
            </a:stretch>
          </p:blipFill>
          <p:spPr>
            <a:xfrm>
              <a:off x="5690616" y="3380231"/>
              <a:ext cx="90678" cy="87629"/>
            </a:xfrm>
            <a:prstGeom prst="rect">
              <a:avLst/>
            </a:prstGeom>
          </p:spPr>
        </p:pic>
        <p:pic>
          <p:nvPicPr>
            <p:cNvPr id="581" name="object 581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5686971" y="3375824"/>
              <a:ext cx="97967" cy="95681"/>
            </a:xfrm>
            <a:prstGeom prst="rect">
              <a:avLst/>
            </a:prstGeom>
          </p:spPr>
        </p:pic>
      </p:grpSp>
      <p:sp>
        <p:nvSpPr>
          <p:cNvPr id="582" name="object 582"/>
          <p:cNvSpPr txBox="1"/>
          <p:nvPr/>
        </p:nvSpPr>
        <p:spPr>
          <a:xfrm>
            <a:off x="4263047" y="2612166"/>
            <a:ext cx="2053589" cy="1651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1955800" algn="l"/>
              </a:tabLst>
            </a:pPr>
            <a:r>
              <a:rPr sz="900" i="1" u="dashLo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dashLong" spc="-1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i="1" u="dashLo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900" u="dashLo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900" i="1" u="dashLo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4464558" y="2089403"/>
            <a:ext cx="383540" cy="38100"/>
          </a:xfrm>
          <a:custGeom>
            <a:avLst/>
            <a:gdLst/>
            <a:ahLst/>
            <a:cxnLst/>
            <a:rect l="l" t="t" r="r" b="b"/>
            <a:pathLst>
              <a:path w="383539" h="38100">
                <a:moveTo>
                  <a:pt x="285750" y="0"/>
                </a:moveTo>
                <a:lnTo>
                  <a:pt x="324612" y="19050"/>
                </a:lnTo>
                <a:lnTo>
                  <a:pt x="285750" y="38100"/>
                </a:lnTo>
                <a:lnTo>
                  <a:pt x="344282" y="26667"/>
                </a:lnTo>
                <a:lnTo>
                  <a:pt x="324614" y="26667"/>
                </a:lnTo>
                <a:lnTo>
                  <a:pt x="324614" y="12192"/>
                </a:lnTo>
                <a:lnTo>
                  <a:pt x="348173" y="12192"/>
                </a:lnTo>
                <a:lnTo>
                  <a:pt x="285750" y="0"/>
                </a:lnTo>
                <a:close/>
              </a:path>
              <a:path w="383539" h="38100">
                <a:moveTo>
                  <a:pt x="310621" y="12192"/>
                </a:moveTo>
                <a:lnTo>
                  <a:pt x="0" y="12192"/>
                </a:lnTo>
                <a:lnTo>
                  <a:pt x="0" y="26667"/>
                </a:lnTo>
                <a:lnTo>
                  <a:pt x="309071" y="26667"/>
                </a:lnTo>
                <a:lnTo>
                  <a:pt x="324612" y="19050"/>
                </a:lnTo>
                <a:lnTo>
                  <a:pt x="310621" y="12192"/>
                </a:lnTo>
                <a:close/>
              </a:path>
              <a:path w="383539" h="38100">
                <a:moveTo>
                  <a:pt x="348173" y="12192"/>
                </a:moveTo>
                <a:lnTo>
                  <a:pt x="324614" y="12192"/>
                </a:lnTo>
                <a:lnTo>
                  <a:pt x="324614" y="26667"/>
                </a:lnTo>
                <a:lnTo>
                  <a:pt x="344282" y="26667"/>
                </a:lnTo>
                <a:lnTo>
                  <a:pt x="383286" y="19050"/>
                </a:lnTo>
                <a:lnTo>
                  <a:pt x="348173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 txBox="1"/>
          <p:nvPr/>
        </p:nvSpPr>
        <p:spPr>
          <a:xfrm>
            <a:off x="4470908" y="2060478"/>
            <a:ext cx="76835" cy="1651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Symbol"/>
                <a:cs typeface="Symbol"/>
              </a:rPr>
              <a:t></a:t>
            </a:r>
            <a:endParaRPr sz="900">
              <a:latin typeface="Symbol"/>
              <a:cs typeface="Symbol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5782055" y="3403091"/>
            <a:ext cx="383540" cy="39370"/>
          </a:xfrm>
          <a:custGeom>
            <a:avLst/>
            <a:gdLst/>
            <a:ahLst/>
            <a:cxnLst/>
            <a:rect l="l" t="t" r="r" b="b"/>
            <a:pathLst>
              <a:path w="383539" h="39370">
                <a:moveTo>
                  <a:pt x="97536" y="0"/>
                </a:moveTo>
                <a:lnTo>
                  <a:pt x="0" y="19050"/>
                </a:lnTo>
                <a:lnTo>
                  <a:pt x="97536" y="38862"/>
                </a:lnTo>
                <a:lnTo>
                  <a:pt x="73626" y="26672"/>
                </a:lnTo>
                <a:lnTo>
                  <a:pt x="58674" y="26672"/>
                </a:lnTo>
                <a:lnTo>
                  <a:pt x="58674" y="12192"/>
                </a:lnTo>
                <a:lnTo>
                  <a:pt x="72664" y="12192"/>
                </a:lnTo>
                <a:lnTo>
                  <a:pt x="97536" y="0"/>
                </a:lnTo>
                <a:close/>
              </a:path>
              <a:path w="383539" h="39370">
                <a:moveTo>
                  <a:pt x="58674" y="19050"/>
                </a:moveTo>
                <a:lnTo>
                  <a:pt x="58674" y="26672"/>
                </a:lnTo>
                <a:lnTo>
                  <a:pt x="73626" y="26672"/>
                </a:lnTo>
                <a:lnTo>
                  <a:pt x="58674" y="19050"/>
                </a:lnTo>
                <a:close/>
              </a:path>
              <a:path w="383539" h="39370">
                <a:moveTo>
                  <a:pt x="383288" y="12192"/>
                </a:moveTo>
                <a:lnTo>
                  <a:pt x="72664" y="12192"/>
                </a:lnTo>
                <a:lnTo>
                  <a:pt x="58674" y="19050"/>
                </a:lnTo>
                <a:lnTo>
                  <a:pt x="73626" y="26672"/>
                </a:lnTo>
                <a:lnTo>
                  <a:pt x="383288" y="26672"/>
                </a:lnTo>
                <a:lnTo>
                  <a:pt x="383288" y="12192"/>
                </a:lnTo>
                <a:close/>
              </a:path>
              <a:path w="383539" h="39370">
                <a:moveTo>
                  <a:pt x="72664" y="12192"/>
                </a:moveTo>
                <a:lnTo>
                  <a:pt x="58674" y="12192"/>
                </a:lnTo>
                <a:lnTo>
                  <a:pt x="58674" y="19050"/>
                </a:lnTo>
                <a:lnTo>
                  <a:pt x="72664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 txBox="1"/>
          <p:nvPr/>
        </p:nvSpPr>
        <p:spPr>
          <a:xfrm>
            <a:off x="4184396" y="3280440"/>
            <a:ext cx="1941830" cy="1651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31140" algn="l"/>
                <a:tab pos="1583055" algn="l"/>
                <a:tab pos="1877060" algn="l"/>
              </a:tabLst>
            </a:pPr>
            <a:r>
              <a:rPr sz="900" spc="5" dirty="0">
                <a:latin typeface="Symbol"/>
                <a:cs typeface="Symbol"/>
              </a:rPr>
              <a:t></a:t>
            </a:r>
            <a:r>
              <a:rPr sz="900" spc="5" dirty="0">
                <a:latin typeface="Times New Roman"/>
                <a:cs typeface="Times New Roman"/>
              </a:rPr>
              <a:t>	</a:t>
            </a:r>
            <a:r>
              <a:rPr sz="9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1350" spc="7" baseline="3086" dirty="0">
                <a:latin typeface="Symbol"/>
                <a:cs typeface="Symbol"/>
              </a:rPr>
              <a:t></a:t>
            </a:r>
            <a:endParaRPr sz="1350" baseline="3086">
              <a:latin typeface="Symbol"/>
              <a:cs typeface="Symbol"/>
            </a:endParaRPr>
          </a:p>
        </p:txBody>
      </p:sp>
      <p:grpSp>
        <p:nvGrpSpPr>
          <p:cNvPr id="587" name="object 587"/>
          <p:cNvGrpSpPr/>
          <p:nvPr/>
        </p:nvGrpSpPr>
        <p:grpSpPr>
          <a:xfrm>
            <a:off x="4711611" y="3836689"/>
            <a:ext cx="1071880" cy="1457325"/>
            <a:chOff x="4711611" y="3836689"/>
            <a:chExt cx="1071880" cy="1457325"/>
          </a:xfrm>
        </p:grpSpPr>
        <p:sp>
          <p:nvSpPr>
            <p:cNvPr id="588" name="object 588"/>
            <p:cNvSpPr/>
            <p:nvPr/>
          </p:nvSpPr>
          <p:spPr>
            <a:xfrm>
              <a:off x="4848606" y="3842766"/>
              <a:ext cx="774700" cy="1445260"/>
            </a:xfrm>
            <a:custGeom>
              <a:avLst/>
              <a:gdLst/>
              <a:ahLst/>
              <a:cxnLst/>
              <a:rect l="l" t="t" r="r" b="b"/>
              <a:pathLst>
                <a:path w="774700" h="1445260">
                  <a:moveTo>
                    <a:pt x="0" y="824484"/>
                  </a:moveTo>
                  <a:lnTo>
                    <a:pt x="12954" y="0"/>
                  </a:lnTo>
                  <a:lnTo>
                    <a:pt x="770382" y="4572"/>
                  </a:lnTo>
                  <a:lnTo>
                    <a:pt x="770382" y="85344"/>
                  </a:lnTo>
                </a:path>
                <a:path w="774700" h="1445260">
                  <a:moveTo>
                    <a:pt x="774192" y="206502"/>
                  </a:moveTo>
                  <a:lnTo>
                    <a:pt x="774192" y="1444752"/>
                  </a:lnTo>
                  <a:lnTo>
                    <a:pt x="3810" y="1444752"/>
                  </a:lnTo>
                  <a:lnTo>
                    <a:pt x="3810" y="984504"/>
                  </a:lnTo>
                </a:path>
              </a:pathLst>
            </a:custGeom>
            <a:ln w="121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4715256" y="3904488"/>
              <a:ext cx="1064895" cy="1005840"/>
            </a:xfrm>
            <a:custGeom>
              <a:avLst/>
              <a:gdLst/>
              <a:ahLst/>
              <a:cxnLst/>
              <a:rect l="l" t="t" r="r" b="b"/>
              <a:pathLst>
                <a:path w="1064895" h="1005839">
                  <a:moveTo>
                    <a:pt x="0" y="1005840"/>
                  </a:moveTo>
                  <a:lnTo>
                    <a:pt x="1064514" y="0"/>
                  </a:lnTo>
                </a:path>
              </a:pathLst>
            </a:custGeom>
            <a:ln w="7289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4852416" y="3928110"/>
              <a:ext cx="769620" cy="925194"/>
            </a:xfrm>
            <a:custGeom>
              <a:avLst/>
              <a:gdLst/>
              <a:ahLst/>
              <a:cxnLst/>
              <a:rect l="l" t="t" r="r" b="b"/>
              <a:pathLst>
                <a:path w="769620" h="925195">
                  <a:moveTo>
                    <a:pt x="0" y="860298"/>
                  </a:moveTo>
                  <a:lnTo>
                    <a:pt x="765810" y="128778"/>
                  </a:lnTo>
                </a:path>
                <a:path w="769620" h="925195">
                  <a:moveTo>
                    <a:pt x="0" y="739140"/>
                  </a:moveTo>
                  <a:lnTo>
                    <a:pt x="769620" y="0"/>
                  </a:lnTo>
                </a:path>
                <a:path w="769620" h="925195">
                  <a:moveTo>
                    <a:pt x="0" y="925068"/>
                  </a:moveTo>
                  <a:lnTo>
                    <a:pt x="0" y="859536"/>
                  </a:lnTo>
                </a:path>
              </a:pathLst>
            </a:custGeom>
            <a:ln w="121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1" name="object 591"/>
          <p:cNvSpPr txBox="1"/>
          <p:nvPr/>
        </p:nvSpPr>
        <p:spPr>
          <a:xfrm>
            <a:off x="4628641" y="4721382"/>
            <a:ext cx="109855" cy="1651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10" dirty="0"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92" name="object 592"/>
          <p:cNvSpPr txBox="1"/>
          <p:nvPr/>
        </p:nvSpPr>
        <p:spPr>
          <a:xfrm>
            <a:off x="5664186" y="3750586"/>
            <a:ext cx="109855" cy="1651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10" dirty="0"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93" name="object 593"/>
          <p:cNvSpPr txBox="1"/>
          <p:nvPr/>
        </p:nvSpPr>
        <p:spPr>
          <a:xfrm>
            <a:off x="3167126" y="3563357"/>
            <a:ext cx="94615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i="1" spc="15" dirty="0">
                <a:latin typeface="Times New Roman"/>
                <a:cs typeface="Times New Roman"/>
              </a:rPr>
              <a:t>б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94" name="object 594"/>
          <p:cNvSpPr txBox="1"/>
          <p:nvPr/>
        </p:nvSpPr>
        <p:spPr>
          <a:xfrm>
            <a:off x="5220719" y="3563357"/>
            <a:ext cx="8509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i="1" spc="10" dirty="0">
                <a:latin typeface="Times New Roman"/>
                <a:cs typeface="Times New Roman"/>
              </a:rPr>
              <a:t>в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95" name="object 595"/>
          <p:cNvSpPr txBox="1"/>
          <p:nvPr/>
        </p:nvSpPr>
        <p:spPr>
          <a:xfrm>
            <a:off x="707386" y="5303752"/>
            <a:ext cx="5785485" cy="15843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R="283210" algn="ctr">
              <a:lnSpc>
                <a:spcPct val="100000"/>
              </a:lnSpc>
              <a:spcBef>
                <a:spcPts val="125"/>
              </a:spcBef>
              <a:tabLst>
                <a:tab pos="1880235" algn="l"/>
                <a:tab pos="3556635" algn="l"/>
              </a:tabLst>
            </a:pPr>
            <a:r>
              <a:rPr sz="1050" i="1" spc="10" dirty="0">
                <a:latin typeface="Times New Roman"/>
                <a:cs typeface="Times New Roman"/>
              </a:rPr>
              <a:t>г	</a:t>
            </a:r>
            <a:r>
              <a:rPr sz="1050" i="1" spc="15" dirty="0">
                <a:latin typeface="Times New Roman"/>
                <a:cs typeface="Times New Roman"/>
              </a:rPr>
              <a:t>д	</a:t>
            </a:r>
            <a:r>
              <a:rPr sz="1050" i="1" spc="10" dirty="0">
                <a:latin typeface="Times New Roman"/>
                <a:cs typeface="Times New Roman"/>
              </a:rPr>
              <a:t>е</a:t>
            </a:r>
            <a:endParaRPr sz="1050">
              <a:latin typeface="Times New Roman"/>
              <a:cs typeface="Times New Roman"/>
            </a:endParaRPr>
          </a:p>
          <a:p>
            <a:pPr marL="635" algn="ctr">
              <a:lnSpc>
                <a:spcPts val="1175"/>
              </a:lnSpc>
              <a:spcBef>
                <a:spcPts val="994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4.4.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в’язкого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руйнування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дією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дотичних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напружень:</a:t>
            </a:r>
            <a:endParaRPr sz="1000">
              <a:latin typeface="Times New Roman"/>
              <a:cs typeface="Times New Roman"/>
            </a:endParaRPr>
          </a:p>
          <a:p>
            <a:pPr marL="1270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решітка металу,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ненапружена;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пружна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деформація;</a:t>
            </a:r>
            <a:endParaRPr sz="1000">
              <a:latin typeface="Times New Roman"/>
              <a:cs typeface="Times New Roman"/>
            </a:endParaRPr>
          </a:p>
          <a:p>
            <a:pPr marL="1270"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пружна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деформація;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пластична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деформація;</a:t>
            </a:r>
            <a:endParaRPr sz="1000">
              <a:latin typeface="Times New Roman"/>
              <a:cs typeface="Times New Roman"/>
            </a:endParaRPr>
          </a:p>
          <a:p>
            <a:pPr marL="1270" algn="ctr">
              <a:lnSpc>
                <a:spcPts val="1175"/>
              </a:lnSpc>
            </a:pPr>
            <a:r>
              <a:rPr sz="1000" i="1" spc="-5" dirty="0">
                <a:latin typeface="Times New Roman"/>
                <a:cs typeface="Times New Roman"/>
              </a:rPr>
              <a:t>д</a:t>
            </a:r>
            <a:r>
              <a:rPr sz="1000" spc="-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е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пластичне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(в’язке) руйнування</a:t>
            </a:r>
            <a:r>
              <a:rPr sz="1000" dirty="0">
                <a:latin typeface="Times New Roman"/>
                <a:cs typeface="Times New Roman"/>
              </a:rPr>
              <a:t> в </a:t>
            </a:r>
            <a:r>
              <a:rPr sz="1000" spc="-5" dirty="0">
                <a:latin typeface="Times New Roman"/>
                <a:cs typeface="Times New Roman"/>
              </a:rPr>
              <a:t>результаті</a:t>
            </a:r>
            <a:r>
              <a:rPr sz="1000" dirty="0">
                <a:latin typeface="Times New Roman"/>
                <a:cs typeface="Times New Roman"/>
              </a:rPr>
              <a:t> зрізу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розвитку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пластичної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відбутися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в’язке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шляхом</a:t>
            </a:r>
            <a:r>
              <a:rPr sz="1200" spc="-5" dirty="0">
                <a:latin typeface="Times New Roman"/>
                <a:cs typeface="Times New Roman"/>
              </a:rPr>
              <a:t> зсуву.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96" name="object 596"/>
          <p:cNvGrpSpPr/>
          <p:nvPr/>
        </p:nvGrpSpPr>
        <p:grpSpPr>
          <a:xfrm>
            <a:off x="861060" y="3829977"/>
            <a:ext cx="1826895" cy="1418590"/>
            <a:chOff x="861060" y="3829977"/>
            <a:chExt cx="1826895" cy="1418590"/>
          </a:xfrm>
        </p:grpSpPr>
        <p:sp>
          <p:nvSpPr>
            <p:cNvPr id="597" name="object 597"/>
            <p:cNvSpPr/>
            <p:nvPr/>
          </p:nvSpPr>
          <p:spPr>
            <a:xfrm>
              <a:off x="978405" y="3867911"/>
              <a:ext cx="1527175" cy="1336675"/>
            </a:xfrm>
            <a:custGeom>
              <a:avLst/>
              <a:gdLst/>
              <a:ahLst/>
              <a:cxnLst/>
              <a:rect l="l" t="t" r="r" b="b"/>
              <a:pathLst>
                <a:path w="1527175" h="1336675">
                  <a:moveTo>
                    <a:pt x="255270" y="1333500"/>
                  </a:moveTo>
                  <a:lnTo>
                    <a:pt x="0" y="1333500"/>
                  </a:lnTo>
                </a:path>
                <a:path w="1527175" h="1336675">
                  <a:moveTo>
                    <a:pt x="0" y="767334"/>
                  </a:moveTo>
                  <a:lnTo>
                    <a:pt x="0" y="1336548"/>
                  </a:lnTo>
                </a:path>
                <a:path w="1527175" h="1336675">
                  <a:moveTo>
                    <a:pt x="1146812" y="1333500"/>
                  </a:moveTo>
                  <a:lnTo>
                    <a:pt x="1146812" y="0"/>
                  </a:lnTo>
                </a:path>
                <a:path w="1527175" h="1336675">
                  <a:moveTo>
                    <a:pt x="211837" y="0"/>
                  </a:moveTo>
                  <a:lnTo>
                    <a:pt x="1516382" y="0"/>
                  </a:lnTo>
                </a:path>
                <a:path w="1527175" h="1336675">
                  <a:moveTo>
                    <a:pt x="211837" y="210312"/>
                  </a:moveTo>
                  <a:lnTo>
                    <a:pt x="1517144" y="210312"/>
                  </a:lnTo>
                </a:path>
                <a:path w="1527175" h="1336675">
                  <a:moveTo>
                    <a:pt x="211837" y="1333500"/>
                  </a:moveTo>
                  <a:lnTo>
                    <a:pt x="1344170" y="1333500"/>
                  </a:lnTo>
                </a:path>
                <a:path w="1527175" h="1336675">
                  <a:moveTo>
                    <a:pt x="211837" y="400050"/>
                  </a:moveTo>
                  <a:lnTo>
                    <a:pt x="1517144" y="400050"/>
                  </a:lnTo>
                </a:path>
                <a:path w="1527175" h="1336675">
                  <a:moveTo>
                    <a:pt x="211837" y="584454"/>
                  </a:moveTo>
                  <a:lnTo>
                    <a:pt x="1527050" y="584454"/>
                  </a:lnTo>
                </a:path>
                <a:path w="1527175" h="1336675">
                  <a:moveTo>
                    <a:pt x="0" y="779526"/>
                  </a:moveTo>
                  <a:lnTo>
                    <a:pt x="1343408" y="779526"/>
                  </a:lnTo>
                </a:path>
                <a:path w="1527175" h="1336675">
                  <a:moveTo>
                    <a:pt x="1529" y="963168"/>
                  </a:moveTo>
                  <a:lnTo>
                    <a:pt x="1344170" y="963168"/>
                  </a:lnTo>
                </a:path>
                <a:path w="1527175" h="1336675">
                  <a:moveTo>
                    <a:pt x="1529" y="1147572"/>
                  </a:moveTo>
                  <a:lnTo>
                    <a:pt x="1344170" y="1148334"/>
                  </a:lnTo>
                </a:path>
                <a:path w="1527175" h="1336675">
                  <a:moveTo>
                    <a:pt x="1342646" y="1333500"/>
                  </a:moveTo>
                  <a:lnTo>
                    <a:pt x="1343408" y="210312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190241" y="3867911"/>
              <a:ext cx="1130935" cy="1333500"/>
            </a:xfrm>
            <a:custGeom>
              <a:avLst/>
              <a:gdLst/>
              <a:ahLst/>
              <a:cxnLst/>
              <a:rect l="l" t="t" r="r" b="b"/>
              <a:pathLst>
                <a:path w="1130935" h="1333500">
                  <a:moveTo>
                    <a:pt x="1130810" y="0"/>
                  </a:moveTo>
                  <a:lnTo>
                    <a:pt x="0" y="0"/>
                  </a:lnTo>
                  <a:lnTo>
                    <a:pt x="0" y="1333500"/>
                  </a:lnTo>
                  <a:lnTo>
                    <a:pt x="1130810" y="1333500"/>
                  </a:lnTo>
                  <a:lnTo>
                    <a:pt x="1130810" y="0"/>
                  </a:lnTo>
                  <a:close/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380744" y="3857243"/>
              <a:ext cx="1125220" cy="1344295"/>
            </a:xfrm>
            <a:custGeom>
              <a:avLst/>
              <a:gdLst/>
              <a:ahLst/>
              <a:cxnLst/>
              <a:rect l="l" t="t" r="r" b="b"/>
              <a:pathLst>
                <a:path w="1125220" h="1344295">
                  <a:moveTo>
                    <a:pt x="0" y="1344168"/>
                  </a:moveTo>
                  <a:lnTo>
                    <a:pt x="0" y="35814"/>
                  </a:lnTo>
                </a:path>
                <a:path w="1125220" h="1344295">
                  <a:moveTo>
                    <a:pt x="188214" y="1344168"/>
                  </a:moveTo>
                  <a:lnTo>
                    <a:pt x="188214" y="10668"/>
                  </a:lnTo>
                </a:path>
                <a:path w="1125220" h="1344295">
                  <a:moveTo>
                    <a:pt x="377952" y="1344168"/>
                  </a:moveTo>
                  <a:lnTo>
                    <a:pt x="377952" y="35814"/>
                  </a:lnTo>
                </a:path>
                <a:path w="1125220" h="1344295">
                  <a:moveTo>
                    <a:pt x="566166" y="1344168"/>
                  </a:moveTo>
                  <a:lnTo>
                    <a:pt x="566166" y="35814"/>
                  </a:lnTo>
                </a:path>
                <a:path w="1125220" h="1344295">
                  <a:moveTo>
                    <a:pt x="1123950" y="595122"/>
                  </a:moveTo>
                  <a:lnTo>
                    <a:pt x="1124712" y="0"/>
                  </a:lnTo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0" name="object 600"/>
            <p:cNvPicPr/>
            <p:nvPr/>
          </p:nvPicPr>
          <p:blipFill>
            <a:blip r:embed="rId342" cstate="print"/>
            <a:stretch>
              <a:fillRect/>
            </a:stretch>
          </p:blipFill>
          <p:spPr>
            <a:xfrm>
              <a:off x="1143000" y="4220718"/>
              <a:ext cx="90675" cy="89915"/>
            </a:xfrm>
            <a:prstGeom prst="rect">
              <a:avLst/>
            </a:prstGeom>
          </p:spPr>
        </p:pic>
        <p:pic>
          <p:nvPicPr>
            <p:cNvPr id="601" name="object 601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39355" y="4216311"/>
              <a:ext cx="97965" cy="97967"/>
            </a:xfrm>
            <a:prstGeom prst="rect">
              <a:avLst/>
            </a:prstGeom>
          </p:spPr>
        </p:pic>
        <p:pic>
          <p:nvPicPr>
            <p:cNvPr id="602" name="object 602"/>
            <p:cNvPicPr/>
            <p:nvPr/>
          </p:nvPicPr>
          <p:blipFill>
            <a:blip r:embed="rId343" cstate="print"/>
            <a:stretch>
              <a:fillRect/>
            </a:stretch>
          </p:blipFill>
          <p:spPr>
            <a:xfrm>
              <a:off x="1335786" y="4220718"/>
              <a:ext cx="91439" cy="89915"/>
            </a:xfrm>
            <a:prstGeom prst="rect">
              <a:avLst/>
            </a:prstGeom>
          </p:spPr>
        </p:pic>
        <p:pic>
          <p:nvPicPr>
            <p:cNvPr id="603" name="object 603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332141" y="4216311"/>
              <a:ext cx="98729" cy="97967"/>
            </a:xfrm>
            <a:prstGeom prst="rect">
              <a:avLst/>
            </a:prstGeom>
          </p:spPr>
        </p:pic>
        <p:pic>
          <p:nvPicPr>
            <p:cNvPr id="604" name="object 604"/>
            <p:cNvPicPr/>
            <p:nvPr/>
          </p:nvPicPr>
          <p:blipFill>
            <a:blip r:embed="rId345" cstate="print"/>
            <a:stretch>
              <a:fillRect/>
            </a:stretch>
          </p:blipFill>
          <p:spPr>
            <a:xfrm>
              <a:off x="1522476" y="4220718"/>
              <a:ext cx="90678" cy="89915"/>
            </a:xfrm>
            <a:prstGeom prst="rect">
              <a:avLst/>
            </a:prstGeom>
          </p:spPr>
        </p:pic>
        <p:pic>
          <p:nvPicPr>
            <p:cNvPr id="605" name="object 605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518831" y="4216311"/>
              <a:ext cx="97967" cy="97967"/>
            </a:xfrm>
            <a:prstGeom prst="rect">
              <a:avLst/>
            </a:prstGeom>
          </p:spPr>
        </p:pic>
        <p:pic>
          <p:nvPicPr>
            <p:cNvPr id="606" name="object 606"/>
            <p:cNvPicPr/>
            <p:nvPr/>
          </p:nvPicPr>
          <p:blipFill>
            <a:blip r:embed="rId347" cstate="print"/>
            <a:stretch>
              <a:fillRect/>
            </a:stretch>
          </p:blipFill>
          <p:spPr>
            <a:xfrm>
              <a:off x="1711452" y="4220718"/>
              <a:ext cx="91439" cy="89915"/>
            </a:xfrm>
            <a:prstGeom prst="rect">
              <a:avLst/>
            </a:prstGeom>
          </p:spPr>
        </p:pic>
        <p:pic>
          <p:nvPicPr>
            <p:cNvPr id="607" name="object 607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707807" y="4216311"/>
              <a:ext cx="98729" cy="97967"/>
            </a:xfrm>
            <a:prstGeom prst="rect">
              <a:avLst/>
            </a:prstGeom>
          </p:spPr>
        </p:pic>
        <p:pic>
          <p:nvPicPr>
            <p:cNvPr id="608" name="object 608"/>
            <p:cNvPicPr/>
            <p:nvPr/>
          </p:nvPicPr>
          <p:blipFill>
            <a:blip r:embed="rId348" cstate="print"/>
            <a:stretch>
              <a:fillRect/>
            </a:stretch>
          </p:blipFill>
          <p:spPr>
            <a:xfrm>
              <a:off x="1898142" y="4220718"/>
              <a:ext cx="90678" cy="89915"/>
            </a:xfrm>
            <a:prstGeom prst="rect">
              <a:avLst/>
            </a:prstGeom>
          </p:spPr>
        </p:pic>
        <p:pic>
          <p:nvPicPr>
            <p:cNvPr id="609" name="object 609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894497" y="4216311"/>
              <a:ext cx="97967" cy="97967"/>
            </a:xfrm>
            <a:prstGeom prst="rect">
              <a:avLst/>
            </a:prstGeom>
          </p:spPr>
        </p:pic>
        <p:pic>
          <p:nvPicPr>
            <p:cNvPr id="610" name="object 610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2081784" y="4220718"/>
              <a:ext cx="90678" cy="89915"/>
            </a:xfrm>
            <a:prstGeom prst="rect">
              <a:avLst/>
            </a:prstGeom>
          </p:spPr>
        </p:pic>
        <p:pic>
          <p:nvPicPr>
            <p:cNvPr id="611" name="object 611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2078139" y="4216311"/>
              <a:ext cx="97967" cy="97967"/>
            </a:xfrm>
            <a:prstGeom prst="rect">
              <a:avLst/>
            </a:prstGeom>
          </p:spPr>
        </p:pic>
        <p:pic>
          <p:nvPicPr>
            <p:cNvPr id="612" name="object 612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2277618" y="4220718"/>
              <a:ext cx="90678" cy="89915"/>
            </a:xfrm>
            <a:prstGeom prst="rect">
              <a:avLst/>
            </a:prstGeom>
          </p:spPr>
        </p:pic>
        <p:pic>
          <p:nvPicPr>
            <p:cNvPr id="613" name="object 61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273973" y="4216311"/>
              <a:ext cx="97967" cy="97967"/>
            </a:xfrm>
            <a:prstGeom prst="rect">
              <a:avLst/>
            </a:prstGeom>
          </p:spPr>
        </p:pic>
        <p:pic>
          <p:nvPicPr>
            <p:cNvPr id="614" name="object 614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1143000" y="4403598"/>
              <a:ext cx="90675" cy="89915"/>
            </a:xfrm>
            <a:prstGeom prst="rect">
              <a:avLst/>
            </a:prstGeom>
          </p:spPr>
        </p:pic>
        <p:pic>
          <p:nvPicPr>
            <p:cNvPr id="615" name="object 615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1139355" y="4399191"/>
              <a:ext cx="97965" cy="97967"/>
            </a:xfrm>
            <a:prstGeom prst="rect">
              <a:avLst/>
            </a:prstGeom>
          </p:spPr>
        </p:pic>
        <p:pic>
          <p:nvPicPr>
            <p:cNvPr id="616" name="object 616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1335786" y="4403598"/>
              <a:ext cx="91439" cy="89915"/>
            </a:xfrm>
            <a:prstGeom prst="rect">
              <a:avLst/>
            </a:prstGeom>
          </p:spPr>
        </p:pic>
        <p:pic>
          <p:nvPicPr>
            <p:cNvPr id="617" name="object 617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1332141" y="4399191"/>
              <a:ext cx="98729" cy="97967"/>
            </a:xfrm>
            <a:prstGeom prst="rect">
              <a:avLst/>
            </a:prstGeom>
          </p:spPr>
        </p:pic>
        <p:pic>
          <p:nvPicPr>
            <p:cNvPr id="618" name="object 618"/>
            <p:cNvPicPr/>
            <p:nvPr/>
          </p:nvPicPr>
          <p:blipFill>
            <a:blip r:embed="rId356" cstate="print"/>
            <a:stretch>
              <a:fillRect/>
            </a:stretch>
          </p:blipFill>
          <p:spPr>
            <a:xfrm>
              <a:off x="1522476" y="4403598"/>
              <a:ext cx="90678" cy="89915"/>
            </a:xfrm>
            <a:prstGeom prst="rect">
              <a:avLst/>
            </a:prstGeom>
          </p:spPr>
        </p:pic>
        <p:pic>
          <p:nvPicPr>
            <p:cNvPr id="619" name="object 619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1518831" y="4399191"/>
              <a:ext cx="97967" cy="97967"/>
            </a:xfrm>
            <a:prstGeom prst="rect">
              <a:avLst/>
            </a:prstGeom>
          </p:spPr>
        </p:pic>
        <p:pic>
          <p:nvPicPr>
            <p:cNvPr id="620" name="object 620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1711452" y="4403598"/>
              <a:ext cx="91439" cy="89915"/>
            </a:xfrm>
            <a:prstGeom prst="rect">
              <a:avLst/>
            </a:prstGeom>
          </p:spPr>
        </p:pic>
        <p:pic>
          <p:nvPicPr>
            <p:cNvPr id="621" name="object 621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1707807" y="4399191"/>
              <a:ext cx="98729" cy="97967"/>
            </a:xfrm>
            <a:prstGeom prst="rect">
              <a:avLst/>
            </a:prstGeom>
          </p:spPr>
        </p:pic>
        <p:pic>
          <p:nvPicPr>
            <p:cNvPr id="622" name="object 622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1898142" y="4403598"/>
              <a:ext cx="90678" cy="89915"/>
            </a:xfrm>
            <a:prstGeom prst="rect">
              <a:avLst/>
            </a:prstGeom>
          </p:spPr>
        </p:pic>
        <p:pic>
          <p:nvPicPr>
            <p:cNvPr id="623" name="object 623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1894497" y="4399191"/>
              <a:ext cx="97967" cy="97967"/>
            </a:xfrm>
            <a:prstGeom prst="rect">
              <a:avLst/>
            </a:prstGeom>
          </p:spPr>
        </p:pic>
        <p:pic>
          <p:nvPicPr>
            <p:cNvPr id="624" name="object 624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2081784" y="4403598"/>
              <a:ext cx="90678" cy="89915"/>
            </a:xfrm>
            <a:prstGeom prst="rect">
              <a:avLst/>
            </a:prstGeom>
          </p:spPr>
        </p:pic>
        <p:pic>
          <p:nvPicPr>
            <p:cNvPr id="625" name="object 625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2078139" y="4399191"/>
              <a:ext cx="97967" cy="97967"/>
            </a:xfrm>
            <a:prstGeom prst="rect">
              <a:avLst/>
            </a:prstGeom>
          </p:spPr>
        </p:pic>
        <p:pic>
          <p:nvPicPr>
            <p:cNvPr id="626" name="object 626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2277618" y="4403598"/>
              <a:ext cx="90678" cy="89915"/>
            </a:xfrm>
            <a:prstGeom prst="rect">
              <a:avLst/>
            </a:prstGeom>
          </p:spPr>
        </p:pic>
        <p:pic>
          <p:nvPicPr>
            <p:cNvPr id="627" name="object 62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273973" y="4399191"/>
              <a:ext cx="97967" cy="97967"/>
            </a:xfrm>
            <a:prstGeom prst="rect">
              <a:avLst/>
            </a:prstGeom>
          </p:spPr>
        </p:pic>
        <p:pic>
          <p:nvPicPr>
            <p:cNvPr id="628" name="object 628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143000" y="4597146"/>
              <a:ext cx="90675" cy="89915"/>
            </a:xfrm>
            <a:prstGeom prst="rect">
              <a:avLst/>
            </a:prstGeom>
          </p:spPr>
        </p:pic>
        <p:pic>
          <p:nvPicPr>
            <p:cNvPr id="629" name="object 629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139355" y="4592739"/>
              <a:ext cx="97965" cy="97967"/>
            </a:xfrm>
            <a:prstGeom prst="rect">
              <a:avLst/>
            </a:prstGeom>
          </p:spPr>
        </p:pic>
        <p:pic>
          <p:nvPicPr>
            <p:cNvPr id="630" name="object 630"/>
            <p:cNvPicPr/>
            <p:nvPr/>
          </p:nvPicPr>
          <p:blipFill>
            <a:blip r:embed="rId364" cstate="print"/>
            <a:stretch>
              <a:fillRect/>
            </a:stretch>
          </p:blipFill>
          <p:spPr>
            <a:xfrm>
              <a:off x="1335786" y="4597146"/>
              <a:ext cx="91439" cy="89915"/>
            </a:xfrm>
            <a:prstGeom prst="rect">
              <a:avLst/>
            </a:prstGeom>
          </p:spPr>
        </p:pic>
        <p:pic>
          <p:nvPicPr>
            <p:cNvPr id="631" name="object 631"/>
            <p:cNvPicPr/>
            <p:nvPr/>
          </p:nvPicPr>
          <p:blipFill>
            <a:blip r:embed="rId365" cstate="print"/>
            <a:stretch>
              <a:fillRect/>
            </a:stretch>
          </p:blipFill>
          <p:spPr>
            <a:xfrm>
              <a:off x="1332141" y="4592739"/>
              <a:ext cx="98729" cy="97967"/>
            </a:xfrm>
            <a:prstGeom prst="rect">
              <a:avLst/>
            </a:prstGeom>
          </p:spPr>
        </p:pic>
        <p:pic>
          <p:nvPicPr>
            <p:cNvPr id="632" name="object 632"/>
            <p:cNvPicPr/>
            <p:nvPr/>
          </p:nvPicPr>
          <p:blipFill>
            <a:blip r:embed="rId366" cstate="print"/>
            <a:stretch>
              <a:fillRect/>
            </a:stretch>
          </p:blipFill>
          <p:spPr>
            <a:xfrm>
              <a:off x="1522476" y="4597146"/>
              <a:ext cx="90678" cy="89915"/>
            </a:xfrm>
            <a:prstGeom prst="rect">
              <a:avLst/>
            </a:prstGeom>
          </p:spPr>
        </p:pic>
        <p:pic>
          <p:nvPicPr>
            <p:cNvPr id="633" name="object 633"/>
            <p:cNvPicPr/>
            <p:nvPr/>
          </p:nvPicPr>
          <p:blipFill>
            <a:blip r:embed="rId367" cstate="print"/>
            <a:stretch>
              <a:fillRect/>
            </a:stretch>
          </p:blipFill>
          <p:spPr>
            <a:xfrm>
              <a:off x="1518831" y="4592739"/>
              <a:ext cx="97967" cy="97967"/>
            </a:xfrm>
            <a:prstGeom prst="rect">
              <a:avLst/>
            </a:prstGeom>
          </p:spPr>
        </p:pic>
        <p:pic>
          <p:nvPicPr>
            <p:cNvPr id="634" name="object 634"/>
            <p:cNvPicPr/>
            <p:nvPr/>
          </p:nvPicPr>
          <p:blipFill>
            <a:blip r:embed="rId368" cstate="print"/>
            <a:stretch>
              <a:fillRect/>
            </a:stretch>
          </p:blipFill>
          <p:spPr>
            <a:xfrm>
              <a:off x="1711452" y="4597146"/>
              <a:ext cx="91439" cy="89915"/>
            </a:xfrm>
            <a:prstGeom prst="rect">
              <a:avLst/>
            </a:prstGeom>
          </p:spPr>
        </p:pic>
        <p:pic>
          <p:nvPicPr>
            <p:cNvPr id="635" name="object 635"/>
            <p:cNvPicPr/>
            <p:nvPr/>
          </p:nvPicPr>
          <p:blipFill>
            <a:blip r:embed="rId365" cstate="print"/>
            <a:stretch>
              <a:fillRect/>
            </a:stretch>
          </p:blipFill>
          <p:spPr>
            <a:xfrm>
              <a:off x="1707807" y="4592739"/>
              <a:ext cx="98729" cy="97967"/>
            </a:xfrm>
            <a:prstGeom prst="rect">
              <a:avLst/>
            </a:prstGeom>
          </p:spPr>
        </p:pic>
        <p:pic>
          <p:nvPicPr>
            <p:cNvPr id="636" name="object 636"/>
            <p:cNvPicPr/>
            <p:nvPr/>
          </p:nvPicPr>
          <p:blipFill>
            <a:blip r:embed="rId369" cstate="print"/>
            <a:stretch>
              <a:fillRect/>
            </a:stretch>
          </p:blipFill>
          <p:spPr>
            <a:xfrm>
              <a:off x="1898142" y="4597146"/>
              <a:ext cx="90678" cy="89915"/>
            </a:xfrm>
            <a:prstGeom prst="rect">
              <a:avLst/>
            </a:prstGeom>
          </p:spPr>
        </p:pic>
        <p:pic>
          <p:nvPicPr>
            <p:cNvPr id="637" name="object 637"/>
            <p:cNvPicPr/>
            <p:nvPr/>
          </p:nvPicPr>
          <p:blipFill>
            <a:blip r:embed="rId367" cstate="print"/>
            <a:stretch>
              <a:fillRect/>
            </a:stretch>
          </p:blipFill>
          <p:spPr>
            <a:xfrm>
              <a:off x="1894497" y="4592739"/>
              <a:ext cx="97967" cy="97967"/>
            </a:xfrm>
            <a:prstGeom prst="rect">
              <a:avLst/>
            </a:prstGeom>
          </p:spPr>
        </p:pic>
        <p:pic>
          <p:nvPicPr>
            <p:cNvPr id="638" name="object 638"/>
            <p:cNvPicPr/>
            <p:nvPr/>
          </p:nvPicPr>
          <p:blipFill>
            <a:blip r:embed="rId370" cstate="print"/>
            <a:stretch>
              <a:fillRect/>
            </a:stretch>
          </p:blipFill>
          <p:spPr>
            <a:xfrm>
              <a:off x="2081784" y="4597146"/>
              <a:ext cx="90678" cy="89915"/>
            </a:xfrm>
            <a:prstGeom prst="rect">
              <a:avLst/>
            </a:prstGeom>
          </p:spPr>
        </p:pic>
        <p:pic>
          <p:nvPicPr>
            <p:cNvPr id="639" name="object 639"/>
            <p:cNvPicPr/>
            <p:nvPr/>
          </p:nvPicPr>
          <p:blipFill>
            <a:blip r:embed="rId371" cstate="print"/>
            <a:stretch>
              <a:fillRect/>
            </a:stretch>
          </p:blipFill>
          <p:spPr>
            <a:xfrm>
              <a:off x="2078139" y="4592739"/>
              <a:ext cx="97967" cy="97967"/>
            </a:xfrm>
            <a:prstGeom prst="rect">
              <a:avLst/>
            </a:prstGeom>
          </p:spPr>
        </p:pic>
        <p:pic>
          <p:nvPicPr>
            <p:cNvPr id="640" name="object 640"/>
            <p:cNvPicPr/>
            <p:nvPr/>
          </p:nvPicPr>
          <p:blipFill>
            <a:blip r:embed="rId372" cstate="print"/>
            <a:stretch>
              <a:fillRect/>
            </a:stretch>
          </p:blipFill>
          <p:spPr>
            <a:xfrm>
              <a:off x="2277618" y="4597146"/>
              <a:ext cx="90678" cy="89915"/>
            </a:xfrm>
            <a:prstGeom prst="rect">
              <a:avLst/>
            </a:prstGeom>
          </p:spPr>
        </p:pic>
        <p:pic>
          <p:nvPicPr>
            <p:cNvPr id="641" name="object 641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2273973" y="4592739"/>
              <a:ext cx="97967" cy="97967"/>
            </a:xfrm>
            <a:prstGeom prst="rect">
              <a:avLst/>
            </a:prstGeom>
          </p:spPr>
        </p:pic>
        <p:pic>
          <p:nvPicPr>
            <p:cNvPr id="642" name="object 642"/>
            <p:cNvPicPr/>
            <p:nvPr/>
          </p:nvPicPr>
          <p:blipFill>
            <a:blip r:embed="rId373" cstate="print"/>
            <a:stretch>
              <a:fillRect/>
            </a:stretch>
          </p:blipFill>
          <p:spPr>
            <a:xfrm>
              <a:off x="1143000" y="4783836"/>
              <a:ext cx="90675" cy="89915"/>
            </a:xfrm>
            <a:prstGeom prst="rect">
              <a:avLst/>
            </a:prstGeom>
          </p:spPr>
        </p:pic>
        <p:pic>
          <p:nvPicPr>
            <p:cNvPr id="643" name="object 643"/>
            <p:cNvPicPr/>
            <p:nvPr/>
          </p:nvPicPr>
          <p:blipFill>
            <a:blip r:embed="rId374" cstate="print"/>
            <a:stretch>
              <a:fillRect/>
            </a:stretch>
          </p:blipFill>
          <p:spPr>
            <a:xfrm>
              <a:off x="1139355" y="4779429"/>
              <a:ext cx="97965" cy="97967"/>
            </a:xfrm>
            <a:prstGeom prst="rect">
              <a:avLst/>
            </a:prstGeom>
          </p:spPr>
        </p:pic>
        <p:pic>
          <p:nvPicPr>
            <p:cNvPr id="644" name="object 644"/>
            <p:cNvPicPr/>
            <p:nvPr/>
          </p:nvPicPr>
          <p:blipFill>
            <a:blip r:embed="rId375" cstate="print"/>
            <a:stretch>
              <a:fillRect/>
            </a:stretch>
          </p:blipFill>
          <p:spPr>
            <a:xfrm>
              <a:off x="1335786" y="4783836"/>
              <a:ext cx="91439" cy="89915"/>
            </a:xfrm>
            <a:prstGeom prst="rect">
              <a:avLst/>
            </a:prstGeom>
          </p:spPr>
        </p:pic>
        <p:pic>
          <p:nvPicPr>
            <p:cNvPr id="645" name="object 645"/>
            <p:cNvPicPr/>
            <p:nvPr/>
          </p:nvPicPr>
          <p:blipFill>
            <a:blip r:embed="rId376" cstate="print"/>
            <a:stretch>
              <a:fillRect/>
            </a:stretch>
          </p:blipFill>
          <p:spPr>
            <a:xfrm>
              <a:off x="1332141" y="4779429"/>
              <a:ext cx="98729" cy="97967"/>
            </a:xfrm>
            <a:prstGeom prst="rect">
              <a:avLst/>
            </a:prstGeom>
          </p:spPr>
        </p:pic>
        <p:pic>
          <p:nvPicPr>
            <p:cNvPr id="646" name="object 646"/>
            <p:cNvPicPr/>
            <p:nvPr/>
          </p:nvPicPr>
          <p:blipFill>
            <a:blip r:embed="rId377" cstate="print"/>
            <a:stretch>
              <a:fillRect/>
            </a:stretch>
          </p:blipFill>
          <p:spPr>
            <a:xfrm>
              <a:off x="1522476" y="4783836"/>
              <a:ext cx="90678" cy="89915"/>
            </a:xfrm>
            <a:prstGeom prst="rect">
              <a:avLst/>
            </a:prstGeom>
          </p:spPr>
        </p:pic>
        <p:pic>
          <p:nvPicPr>
            <p:cNvPr id="647" name="object 647"/>
            <p:cNvPicPr/>
            <p:nvPr/>
          </p:nvPicPr>
          <p:blipFill>
            <a:blip r:embed="rId378" cstate="print"/>
            <a:stretch>
              <a:fillRect/>
            </a:stretch>
          </p:blipFill>
          <p:spPr>
            <a:xfrm>
              <a:off x="1518831" y="4779429"/>
              <a:ext cx="97967" cy="97967"/>
            </a:xfrm>
            <a:prstGeom prst="rect">
              <a:avLst/>
            </a:prstGeom>
          </p:spPr>
        </p:pic>
        <p:pic>
          <p:nvPicPr>
            <p:cNvPr id="648" name="object 648"/>
            <p:cNvPicPr/>
            <p:nvPr/>
          </p:nvPicPr>
          <p:blipFill>
            <a:blip r:embed="rId379" cstate="print"/>
            <a:stretch>
              <a:fillRect/>
            </a:stretch>
          </p:blipFill>
          <p:spPr>
            <a:xfrm>
              <a:off x="1711452" y="4783836"/>
              <a:ext cx="91439" cy="89915"/>
            </a:xfrm>
            <a:prstGeom prst="rect">
              <a:avLst/>
            </a:prstGeom>
          </p:spPr>
        </p:pic>
        <p:pic>
          <p:nvPicPr>
            <p:cNvPr id="649" name="object 649"/>
            <p:cNvPicPr/>
            <p:nvPr/>
          </p:nvPicPr>
          <p:blipFill>
            <a:blip r:embed="rId376" cstate="print"/>
            <a:stretch>
              <a:fillRect/>
            </a:stretch>
          </p:blipFill>
          <p:spPr>
            <a:xfrm>
              <a:off x="1707807" y="4779429"/>
              <a:ext cx="98729" cy="97967"/>
            </a:xfrm>
            <a:prstGeom prst="rect">
              <a:avLst/>
            </a:prstGeom>
          </p:spPr>
        </p:pic>
        <p:pic>
          <p:nvPicPr>
            <p:cNvPr id="650" name="object 650"/>
            <p:cNvPicPr/>
            <p:nvPr/>
          </p:nvPicPr>
          <p:blipFill>
            <a:blip r:embed="rId380" cstate="print"/>
            <a:stretch>
              <a:fillRect/>
            </a:stretch>
          </p:blipFill>
          <p:spPr>
            <a:xfrm>
              <a:off x="1898142" y="4783836"/>
              <a:ext cx="90678" cy="89915"/>
            </a:xfrm>
            <a:prstGeom prst="rect">
              <a:avLst/>
            </a:prstGeom>
          </p:spPr>
        </p:pic>
        <p:pic>
          <p:nvPicPr>
            <p:cNvPr id="651" name="object 651"/>
            <p:cNvPicPr/>
            <p:nvPr/>
          </p:nvPicPr>
          <p:blipFill>
            <a:blip r:embed="rId378" cstate="print"/>
            <a:stretch>
              <a:fillRect/>
            </a:stretch>
          </p:blipFill>
          <p:spPr>
            <a:xfrm>
              <a:off x="1894497" y="4779429"/>
              <a:ext cx="97967" cy="97967"/>
            </a:xfrm>
            <a:prstGeom prst="rect">
              <a:avLst/>
            </a:prstGeom>
          </p:spPr>
        </p:pic>
        <p:pic>
          <p:nvPicPr>
            <p:cNvPr id="652" name="object 652"/>
            <p:cNvPicPr/>
            <p:nvPr/>
          </p:nvPicPr>
          <p:blipFill>
            <a:blip r:embed="rId381" cstate="print"/>
            <a:stretch>
              <a:fillRect/>
            </a:stretch>
          </p:blipFill>
          <p:spPr>
            <a:xfrm>
              <a:off x="2081784" y="4783836"/>
              <a:ext cx="90678" cy="89915"/>
            </a:xfrm>
            <a:prstGeom prst="rect">
              <a:avLst/>
            </a:prstGeom>
          </p:spPr>
        </p:pic>
        <p:pic>
          <p:nvPicPr>
            <p:cNvPr id="653" name="object 653"/>
            <p:cNvPicPr/>
            <p:nvPr/>
          </p:nvPicPr>
          <p:blipFill>
            <a:blip r:embed="rId382" cstate="print"/>
            <a:stretch>
              <a:fillRect/>
            </a:stretch>
          </p:blipFill>
          <p:spPr>
            <a:xfrm>
              <a:off x="2078139" y="4779429"/>
              <a:ext cx="97967" cy="97967"/>
            </a:xfrm>
            <a:prstGeom prst="rect">
              <a:avLst/>
            </a:prstGeom>
          </p:spPr>
        </p:pic>
        <p:pic>
          <p:nvPicPr>
            <p:cNvPr id="654" name="object 654"/>
            <p:cNvPicPr/>
            <p:nvPr/>
          </p:nvPicPr>
          <p:blipFill>
            <a:blip r:embed="rId383" cstate="print"/>
            <a:stretch>
              <a:fillRect/>
            </a:stretch>
          </p:blipFill>
          <p:spPr>
            <a:xfrm>
              <a:off x="2277618" y="4783836"/>
              <a:ext cx="90678" cy="89915"/>
            </a:xfrm>
            <a:prstGeom prst="rect">
              <a:avLst/>
            </a:prstGeom>
          </p:spPr>
        </p:pic>
        <p:pic>
          <p:nvPicPr>
            <p:cNvPr id="655" name="object 65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73973" y="4779429"/>
              <a:ext cx="97967" cy="97967"/>
            </a:xfrm>
            <a:prstGeom prst="rect">
              <a:avLst/>
            </a:prstGeom>
          </p:spPr>
        </p:pic>
        <p:pic>
          <p:nvPicPr>
            <p:cNvPr id="656" name="object 656"/>
            <p:cNvPicPr/>
            <p:nvPr/>
          </p:nvPicPr>
          <p:blipFill>
            <a:blip r:embed="rId384" cstate="print"/>
            <a:stretch>
              <a:fillRect/>
            </a:stretch>
          </p:blipFill>
          <p:spPr>
            <a:xfrm>
              <a:off x="1143000" y="4972812"/>
              <a:ext cx="90675" cy="89915"/>
            </a:xfrm>
            <a:prstGeom prst="rect">
              <a:avLst/>
            </a:prstGeom>
          </p:spPr>
        </p:pic>
        <p:pic>
          <p:nvPicPr>
            <p:cNvPr id="657" name="object 65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39355" y="4968405"/>
              <a:ext cx="97965" cy="97967"/>
            </a:xfrm>
            <a:prstGeom prst="rect">
              <a:avLst/>
            </a:prstGeom>
          </p:spPr>
        </p:pic>
        <p:pic>
          <p:nvPicPr>
            <p:cNvPr id="658" name="object 658"/>
            <p:cNvPicPr/>
            <p:nvPr/>
          </p:nvPicPr>
          <p:blipFill>
            <a:blip r:embed="rId385" cstate="print"/>
            <a:stretch>
              <a:fillRect/>
            </a:stretch>
          </p:blipFill>
          <p:spPr>
            <a:xfrm>
              <a:off x="1335786" y="4972812"/>
              <a:ext cx="91439" cy="89915"/>
            </a:xfrm>
            <a:prstGeom prst="rect">
              <a:avLst/>
            </a:prstGeom>
          </p:spPr>
        </p:pic>
        <p:pic>
          <p:nvPicPr>
            <p:cNvPr id="659" name="object 65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332141" y="4968405"/>
              <a:ext cx="98729" cy="97967"/>
            </a:xfrm>
            <a:prstGeom prst="rect">
              <a:avLst/>
            </a:prstGeom>
          </p:spPr>
        </p:pic>
        <p:pic>
          <p:nvPicPr>
            <p:cNvPr id="660" name="object 660"/>
            <p:cNvPicPr/>
            <p:nvPr/>
          </p:nvPicPr>
          <p:blipFill>
            <a:blip r:embed="rId386" cstate="print"/>
            <a:stretch>
              <a:fillRect/>
            </a:stretch>
          </p:blipFill>
          <p:spPr>
            <a:xfrm>
              <a:off x="1522476" y="4972812"/>
              <a:ext cx="90678" cy="89915"/>
            </a:xfrm>
            <a:prstGeom prst="rect">
              <a:avLst/>
            </a:prstGeom>
          </p:spPr>
        </p:pic>
        <p:pic>
          <p:nvPicPr>
            <p:cNvPr id="661" name="object 661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518831" y="4968405"/>
              <a:ext cx="97967" cy="97967"/>
            </a:xfrm>
            <a:prstGeom prst="rect">
              <a:avLst/>
            </a:prstGeom>
          </p:spPr>
        </p:pic>
        <p:pic>
          <p:nvPicPr>
            <p:cNvPr id="662" name="object 662"/>
            <p:cNvPicPr/>
            <p:nvPr/>
          </p:nvPicPr>
          <p:blipFill>
            <a:blip r:embed="rId387" cstate="print"/>
            <a:stretch>
              <a:fillRect/>
            </a:stretch>
          </p:blipFill>
          <p:spPr>
            <a:xfrm>
              <a:off x="1711452" y="4972812"/>
              <a:ext cx="91439" cy="89915"/>
            </a:xfrm>
            <a:prstGeom prst="rect">
              <a:avLst/>
            </a:prstGeom>
          </p:spPr>
        </p:pic>
        <p:pic>
          <p:nvPicPr>
            <p:cNvPr id="663" name="object 663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707807" y="4968405"/>
              <a:ext cx="98729" cy="97967"/>
            </a:xfrm>
            <a:prstGeom prst="rect">
              <a:avLst/>
            </a:prstGeom>
          </p:spPr>
        </p:pic>
        <p:pic>
          <p:nvPicPr>
            <p:cNvPr id="664" name="object 664"/>
            <p:cNvPicPr/>
            <p:nvPr/>
          </p:nvPicPr>
          <p:blipFill>
            <a:blip r:embed="rId388" cstate="print"/>
            <a:stretch>
              <a:fillRect/>
            </a:stretch>
          </p:blipFill>
          <p:spPr>
            <a:xfrm>
              <a:off x="1898142" y="4972812"/>
              <a:ext cx="90678" cy="89915"/>
            </a:xfrm>
            <a:prstGeom prst="rect">
              <a:avLst/>
            </a:prstGeom>
          </p:spPr>
        </p:pic>
        <p:pic>
          <p:nvPicPr>
            <p:cNvPr id="665" name="object 665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894497" y="4968405"/>
              <a:ext cx="97967" cy="97967"/>
            </a:xfrm>
            <a:prstGeom prst="rect">
              <a:avLst/>
            </a:prstGeom>
          </p:spPr>
        </p:pic>
        <p:pic>
          <p:nvPicPr>
            <p:cNvPr id="666" name="object 666"/>
            <p:cNvPicPr/>
            <p:nvPr/>
          </p:nvPicPr>
          <p:blipFill>
            <a:blip r:embed="rId389" cstate="print"/>
            <a:stretch>
              <a:fillRect/>
            </a:stretch>
          </p:blipFill>
          <p:spPr>
            <a:xfrm>
              <a:off x="2081784" y="4972812"/>
              <a:ext cx="90678" cy="89915"/>
            </a:xfrm>
            <a:prstGeom prst="rect">
              <a:avLst/>
            </a:prstGeom>
          </p:spPr>
        </p:pic>
        <p:pic>
          <p:nvPicPr>
            <p:cNvPr id="667" name="object 667"/>
            <p:cNvPicPr/>
            <p:nvPr/>
          </p:nvPicPr>
          <p:blipFill>
            <a:blip r:embed="rId390" cstate="print"/>
            <a:stretch>
              <a:fillRect/>
            </a:stretch>
          </p:blipFill>
          <p:spPr>
            <a:xfrm>
              <a:off x="2078139" y="4968405"/>
              <a:ext cx="97967" cy="97967"/>
            </a:xfrm>
            <a:prstGeom prst="rect">
              <a:avLst/>
            </a:prstGeom>
          </p:spPr>
        </p:pic>
        <p:pic>
          <p:nvPicPr>
            <p:cNvPr id="668" name="object 668"/>
            <p:cNvPicPr/>
            <p:nvPr/>
          </p:nvPicPr>
          <p:blipFill>
            <a:blip r:embed="rId391" cstate="print"/>
            <a:stretch>
              <a:fillRect/>
            </a:stretch>
          </p:blipFill>
          <p:spPr>
            <a:xfrm>
              <a:off x="2277618" y="4972812"/>
              <a:ext cx="90678" cy="89915"/>
            </a:xfrm>
            <a:prstGeom prst="rect">
              <a:avLst/>
            </a:prstGeom>
          </p:spPr>
        </p:pic>
        <p:pic>
          <p:nvPicPr>
            <p:cNvPr id="669" name="object 66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273973" y="4968405"/>
              <a:ext cx="97967" cy="97967"/>
            </a:xfrm>
            <a:prstGeom prst="rect">
              <a:avLst/>
            </a:prstGeom>
          </p:spPr>
        </p:pic>
        <p:pic>
          <p:nvPicPr>
            <p:cNvPr id="670" name="object 670"/>
            <p:cNvPicPr/>
            <p:nvPr/>
          </p:nvPicPr>
          <p:blipFill>
            <a:blip r:embed="rId392" cstate="print"/>
            <a:stretch>
              <a:fillRect/>
            </a:stretch>
          </p:blipFill>
          <p:spPr>
            <a:xfrm>
              <a:off x="1143000" y="5154930"/>
              <a:ext cx="90675" cy="89915"/>
            </a:xfrm>
            <a:prstGeom prst="rect">
              <a:avLst/>
            </a:prstGeom>
          </p:spPr>
        </p:pic>
        <p:pic>
          <p:nvPicPr>
            <p:cNvPr id="671" name="object 671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39355" y="5150523"/>
              <a:ext cx="97965" cy="97967"/>
            </a:xfrm>
            <a:prstGeom prst="rect">
              <a:avLst/>
            </a:prstGeom>
          </p:spPr>
        </p:pic>
        <p:pic>
          <p:nvPicPr>
            <p:cNvPr id="672" name="object 672"/>
            <p:cNvPicPr/>
            <p:nvPr/>
          </p:nvPicPr>
          <p:blipFill>
            <a:blip r:embed="rId393" cstate="print"/>
            <a:stretch>
              <a:fillRect/>
            </a:stretch>
          </p:blipFill>
          <p:spPr>
            <a:xfrm>
              <a:off x="1335786" y="5154930"/>
              <a:ext cx="91439" cy="89915"/>
            </a:xfrm>
            <a:prstGeom prst="rect">
              <a:avLst/>
            </a:prstGeom>
          </p:spPr>
        </p:pic>
        <p:pic>
          <p:nvPicPr>
            <p:cNvPr id="673" name="object 673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332141" y="5150523"/>
              <a:ext cx="98729" cy="97967"/>
            </a:xfrm>
            <a:prstGeom prst="rect">
              <a:avLst/>
            </a:prstGeom>
          </p:spPr>
        </p:pic>
        <p:pic>
          <p:nvPicPr>
            <p:cNvPr id="674" name="object 674"/>
            <p:cNvPicPr/>
            <p:nvPr/>
          </p:nvPicPr>
          <p:blipFill>
            <a:blip r:embed="rId394" cstate="print"/>
            <a:stretch>
              <a:fillRect/>
            </a:stretch>
          </p:blipFill>
          <p:spPr>
            <a:xfrm>
              <a:off x="1522476" y="5154930"/>
              <a:ext cx="90678" cy="89915"/>
            </a:xfrm>
            <a:prstGeom prst="rect">
              <a:avLst/>
            </a:prstGeom>
          </p:spPr>
        </p:pic>
        <p:pic>
          <p:nvPicPr>
            <p:cNvPr id="675" name="object 675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518831" y="5150523"/>
              <a:ext cx="97967" cy="97967"/>
            </a:xfrm>
            <a:prstGeom prst="rect">
              <a:avLst/>
            </a:prstGeom>
          </p:spPr>
        </p:pic>
        <p:pic>
          <p:nvPicPr>
            <p:cNvPr id="676" name="object 676"/>
            <p:cNvPicPr/>
            <p:nvPr/>
          </p:nvPicPr>
          <p:blipFill>
            <a:blip r:embed="rId395" cstate="print"/>
            <a:stretch>
              <a:fillRect/>
            </a:stretch>
          </p:blipFill>
          <p:spPr>
            <a:xfrm>
              <a:off x="1711452" y="5154930"/>
              <a:ext cx="91439" cy="89915"/>
            </a:xfrm>
            <a:prstGeom prst="rect">
              <a:avLst/>
            </a:prstGeom>
          </p:spPr>
        </p:pic>
        <p:pic>
          <p:nvPicPr>
            <p:cNvPr id="677" name="object 677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707807" y="5150523"/>
              <a:ext cx="98729" cy="97967"/>
            </a:xfrm>
            <a:prstGeom prst="rect">
              <a:avLst/>
            </a:prstGeom>
          </p:spPr>
        </p:pic>
        <p:pic>
          <p:nvPicPr>
            <p:cNvPr id="678" name="object 678"/>
            <p:cNvPicPr/>
            <p:nvPr/>
          </p:nvPicPr>
          <p:blipFill>
            <a:blip r:embed="rId396" cstate="print"/>
            <a:stretch>
              <a:fillRect/>
            </a:stretch>
          </p:blipFill>
          <p:spPr>
            <a:xfrm>
              <a:off x="1898142" y="5154930"/>
              <a:ext cx="90678" cy="89915"/>
            </a:xfrm>
            <a:prstGeom prst="rect">
              <a:avLst/>
            </a:prstGeom>
          </p:spPr>
        </p:pic>
        <p:pic>
          <p:nvPicPr>
            <p:cNvPr id="679" name="object 679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894497" y="5150523"/>
              <a:ext cx="97967" cy="97967"/>
            </a:xfrm>
            <a:prstGeom prst="rect">
              <a:avLst/>
            </a:prstGeom>
          </p:spPr>
        </p:pic>
        <p:pic>
          <p:nvPicPr>
            <p:cNvPr id="680" name="object 680"/>
            <p:cNvPicPr/>
            <p:nvPr/>
          </p:nvPicPr>
          <p:blipFill>
            <a:blip r:embed="rId397" cstate="print"/>
            <a:stretch>
              <a:fillRect/>
            </a:stretch>
          </p:blipFill>
          <p:spPr>
            <a:xfrm>
              <a:off x="2081784" y="5154930"/>
              <a:ext cx="90678" cy="89915"/>
            </a:xfrm>
            <a:prstGeom prst="rect">
              <a:avLst/>
            </a:prstGeom>
          </p:spPr>
        </p:pic>
        <p:pic>
          <p:nvPicPr>
            <p:cNvPr id="681" name="object 681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2078139" y="5150523"/>
              <a:ext cx="97967" cy="97967"/>
            </a:xfrm>
            <a:prstGeom prst="rect">
              <a:avLst/>
            </a:prstGeom>
          </p:spPr>
        </p:pic>
        <p:pic>
          <p:nvPicPr>
            <p:cNvPr id="682" name="object 682"/>
            <p:cNvPicPr/>
            <p:nvPr/>
          </p:nvPicPr>
          <p:blipFill>
            <a:blip r:embed="rId398" cstate="print"/>
            <a:stretch>
              <a:fillRect/>
            </a:stretch>
          </p:blipFill>
          <p:spPr>
            <a:xfrm>
              <a:off x="2277618" y="5154930"/>
              <a:ext cx="90678" cy="89915"/>
            </a:xfrm>
            <a:prstGeom prst="rect">
              <a:avLst/>
            </a:prstGeom>
          </p:spPr>
        </p:pic>
        <p:pic>
          <p:nvPicPr>
            <p:cNvPr id="683" name="object 68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273973" y="5150523"/>
              <a:ext cx="97967" cy="97967"/>
            </a:xfrm>
            <a:prstGeom prst="rect">
              <a:avLst/>
            </a:prstGeom>
          </p:spPr>
        </p:pic>
        <p:pic>
          <p:nvPicPr>
            <p:cNvPr id="684" name="object 684"/>
            <p:cNvPicPr/>
            <p:nvPr/>
          </p:nvPicPr>
          <p:blipFill>
            <a:blip r:embed="rId399" cstate="print"/>
            <a:stretch>
              <a:fillRect/>
            </a:stretch>
          </p:blipFill>
          <p:spPr>
            <a:xfrm>
              <a:off x="1143000" y="3834384"/>
              <a:ext cx="90675" cy="89153"/>
            </a:xfrm>
            <a:prstGeom prst="rect">
              <a:avLst/>
            </a:prstGeom>
          </p:spPr>
        </p:pic>
        <p:pic>
          <p:nvPicPr>
            <p:cNvPr id="685" name="object 685"/>
            <p:cNvPicPr/>
            <p:nvPr/>
          </p:nvPicPr>
          <p:blipFill>
            <a:blip r:embed="rId400" cstate="print"/>
            <a:stretch>
              <a:fillRect/>
            </a:stretch>
          </p:blipFill>
          <p:spPr>
            <a:xfrm>
              <a:off x="1139355" y="3829977"/>
              <a:ext cx="97965" cy="97205"/>
            </a:xfrm>
            <a:prstGeom prst="rect">
              <a:avLst/>
            </a:prstGeom>
          </p:spPr>
        </p:pic>
        <p:pic>
          <p:nvPicPr>
            <p:cNvPr id="686" name="object 686"/>
            <p:cNvPicPr/>
            <p:nvPr/>
          </p:nvPicPr>
          <p:blipFill>
            <a:blip r:embed="rId401" cstate="print"/>
            <a:stretch>
              <a:fillRect/>
            </a:stretch>
          </p:blipFill>
          <p:spPr>
            <a:xfrm>
              <a:off x="1335786" y="3834384"/>
              <a:ext cx="91439" cy="89153"/>
            </a:xfrm>
            <a:prstGeom prst="rect">
              <a:avLst/>
            </a:prstGeom>
          </p:spPr>
        </p:pic>
        <p:pic>
          <p:nvPicPr>
            <p:cNvPr id="687" name="object 687"/>
            <p:cNvPicPr/>
            <p:nvPr/>
          </p:nvPicPr>
          <p:blipFill>
            <a:blip r:embed="rId402" cstate="print"/>
            <a:stretch>
              <a:fillRect/>
            </a:stretch>
          </p:blipFill>
          <p:spPr>
            <a:xfrm>
              <a:off x="1332141" y="3829977"/>
              <a:ext cx="98729" cy="97205"/>
            </a:xfrm>
            <a:prstGeom prst="rect">
              <a:avLst/>
            </a:prstGeom>
          </p:spPr>
        </p:pic>
        <p:pic>
          <p:nvPicPr>
            <p:cNvPr id="688" name="object 688"/>
            <p:cNvPicPr/>
            <p:nvPr/>
          </p:nvPicPr>
          <p:blipFill>
            <a:blip r:embed="rId403" cstate="print"/>
            <a:stretch>
              <a:fillRect/>
            </a:stretch>
          </p:blipFill>
          <p:spPr>
            <a:xfrm>
              <a:off x="1522476" y="3834384"/>
              <a:ext cx="90678" cy="89153"/>
            </a:xfrm>
            <a:prstGeom prst="rect">
              <a:avLst/>
            </a:prstGeom>
          </p:spPr>
        </p:pic>
        <p:pic>
          <p:nvPicPr>
            <p:cNvPr id="689" name="object 689"/>
            <p:cNvPicPr/>
            <p:nvPr/>
          </p:nvPicPr>
          <p:blipFill>
            <a:blip r:embed="rId404" cstate="print"/>
            <a:stretch>
              <a:fillRect/>
            </a:stretch>
          </p:blipFill>
          <p:spPr>
            <a:xfrm>
              <a:off x="1518831" y="3829977"/>
              <a:ext cx="97967" cy="97205"/>
            </a:xfrm>
            <a:prstGeom prst="rect">
              <a:avLst/>
            </a:prstGeom>
          </p:spPr>
        </p:pic>
        <p:pic>
          <p:nvPicPr>
            <p:cNvPr id="690" name="object 690"/>
            <p:cNvPicPr/>
            <p:nvPr/>
          </p:nvPicPr>
          <p:blipFill>
            <a:blip r:embed="rId405" cstate="print"/>
            <a:stretch>
              <a:fillRect/>
            </a:stretch>
          </p:blipFill>
          <p:spPr>
            <a:xfrm>
              <a:off x="1711452" y="3834384"/>
              <a:ext cx="91439" cy="89153"/>
            </a:xfrm>
            <a:prstGeom prst="rect">
              <a:avLst/>
            </a:prstGeom>
          </p:spPr>
        </p:pic>
        <p:pic>
          <p:nvPicPr>
            <p:cNvPr id="691" name="object 691"/>
            <p:cNvPicPr/>
            <p:nvPr/>
          </p:nvPicPr>
          <p:blipFill>
            <a:blip r:embed="rId402" cstate="print"/>
            <a:stretch>
              <a:fillRect/>
            </a:stretch>
          </p:blipFill>
          <p:spPr>
            <a:xfrm>
              <a:off x="1707807" y="3829977"/>
              <a:ext cx="98729" cy="97205"/>
            </a:xfrm>
            <a:prstGeom prst="rect">
              <a:avLst/>
            </a:prstGeom>
          </p:spPr>
        </p:pic>
        <p:pic>
          <p:nvPicPr>
            <p:cNvPr id="692" name="object 692"/>
            <p:cNvPicPr/>
            <p:nvPr/>
          </p:nvPicPr>
          <p:blipFill>
            <a:blip r:embed="rId406" cstate="print"/>
            <a:stretch>
              <a:fillRect/>
            </a:stretch>
          </p:blipFill>
          <p:spPr>
            <a:xfrm>
              <a:off x="1898142" y="3834384"/>
              <a:ext cx="90678" cy="89153"/>
            </a:xfrm>
            <a:prstGeom prst="rect">
              <a:avLst/>
            </a:prstGeom>
          </p:spPr>
        </p:pic>
        <p:pic>
          <p:nvPicPr>
            <p:cNvPr id="693" name="object 693"/>
            <p:cNvPicPr/>
            <p:nvPr/>
          </p:nvPicPr>
          <p:blipFill>
            <a:blip r:embed="rId404" cstate="print"/>
            <a:stretch>
              <a:fillRect/>
            </a:stretch>
          </p:blipFill>
          <p:spPr>
            <a:xfrm>
              <a:off x="1894497" y="3829977"/>
              <a:ext cx="97967" cy="97205"/>
            </a:xfrm>
            <a:prstGeom prst="rect">
              <a:avLst/>
            </a:prstGeom>
          </p:spPr>
        </p:pic>
        <p:pic>
          <p:nvPicPr>
            <p:cNvPr id="694" name="object 694"/>
            <p:cNvPicPr/>
            <p:nvPr/>
          </p:nvPicPr>
          <p:blipFill>
            <a:blip r:embed="rId407" cstate="print"/>
            <a:stretch>
              <a:fillRect/>
            </a:stretch>
          </p:blipFill>
          <p:spPr>
            <a:xfrm>
              <a:off x="2081784" y="3834384"/>
              <a:ext cx="90678" cy="89153"/>
            </a:xfrm>
            <a:prstGeom prst="rect">
              <a:avLst/>
            </a:prstGeom>
          </p:spPr>
        </p:pic>
        <p:pic>
          <p:nvPicPr>
            <p:cNvPr id="695" name="object 695"/>
            <p:cNvPicPr/>
            <p:nvPr/>
          </p:nvPicPr>
          <p:blipFill>
            <a:blip r:embed="rId408" cstate="print"/>
            <a:stretch>
              <a:fillRect/>
            </a:stretch>
          </p:blipFill>
          <p:spPr>
            <a:xfrm>
              <a:off x="2078139" y="3829977"/>
              <a:ext cx="97967" cy="97205"/>
            </a:xfrm>
            <a:prstGeom prst="rect">
              <a:avLst/>
            </a:prstGeom>
          </p:spPr>
        </p:pic>
        <p:pic>
          <p:nvPicPr>
            <p:cNvPr id="696" name="object 696"/>
            <p:cNvPicPr/>
            <p:nvPr/>
          </p:nvPicPr>
          <p:blipFill>
            <a:blip r:embed="rId409" cstate="print"/>
            <a:stretch>
              <a:fillRect/>
            </a:stretch>
          </p:blipFill>
          <p:spPr>
            <a:xfrm>
              <a:off x="2277618" y="3834384"/>
              <a:ext cx="90678" cy="89153"/>
            </a:xfrm>
            <a:prstGeom prst="rect">
              <a:avLst/>
            </a:prstGeom>
          </p:spPr>
        </p:pic>
        <p:pic>
          <p:nvPicPr>
            <p:cNvPr id="697" name="object 697"/>
            <p:cNvPicPr/>
            <p:nvPr/>
          </p:nvPicPr>
          <p:blipFill>
            <a:blip r:embed="rId400" cstate="print"/>
            <a:stretch>
              <a:fillRect/>
            </a:stretch>
          </p:blipFill>
          <p:spPr>
            <a:xfrm>
              <a:off x="2273973" y="3829977"/>
              <a:ext cx="97967" cy="97205"/>
            </a:xfrm>
            <a:prstGeom prst="rect">
              <a:avLst/>
            </a:prstGeom>
          </p:spPr>
        </p:pic>
        <p:pic>
          <p:nvPicPr>
            <p:cNvPr id="698" name="object 698"/>
            <p:cNvPicPr/>
            <p:nvPr/>
          </p:nvPicPr>
          <p:blipFill>
            <a:blip r:embed="rId410" cstate="print"/>
            <a:stretch>
              <a:fillRect/>
            </a:stretch>
          </p:blipFill>
          <p:spPr>
            <a:xfrm>
              <a:off x="2454402" y="4403598"/>
              <a:ext cx="91439" cy="89915"/>
            </a:xfrm>
            <a:prstGeom prst="rect">
              <a:avLst/>
            </a:prstGeom>
          </p:spPr>
        </p:pic>
        <p:pic>
          <p:nvPicPr>
            <p:cNvPr id="699" name="object 699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2450757" y="4399191"/>
              <a:ext cx="98729" cy="97967"/>
            </a:xfrm>
            <a:prstGeom prst="rect">
              <a:avLst/>
            </a:prstGeom>
          </p:spPr>
        </p:pic>
        <p:pic>
          <p:nvPicPr>
            <p:cNvPr id="700" name="object 700"/>
            <p:cNvPicPr/>
            <p:nvPr/>
          </p:nvPicPr>
          <p:blipFill>
            <a:blip r:embed="rId411" cstate="print"/>
            <a:stretch>
              <a:fillRect/>
            </a:stretch>
          </p:blipFill>
          <p:spPr>
            <a:xfrm>
              <a:off x="2454402" y="4220718"/>
              <a:ext cx="91439" cy="89915"/>
            </a:xfrm>
            <a:prstGeom prst="rect">
              <a:avLst/>
            </a:prstGeom>
          </p:spPr>
        </p:pic>
        <p:pic>
          <p:nvPicPr>
            <p:cNvPr id="701" name="object 701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2450757" y="4216311"/>
              <a:ext cx="98729" cy="97967"/>
            </a:xfrm>
            <a:prstGeom prst="rect">
              <a:avLst/>
            </a:prstGeom>
          </p:spPr>
        </p:pic>
        <p:pic>
          <p:nvPicPr>
            <p:cNvPr id="702" name="object 702"/>
            <p:cNvPicPr/>
            <p:nvPr/>
          </p:nvPicPr>
          <p:blipFill>
            <a:blip r:embed="rId412" cstate="print"/>
            <a:stretch>
              <a:fillRect/>
            </a:stretch>
          </p:blipFill>
          <p:spPr>
            <a:xfrm>
              <a:off x="1143000" y="4033266"/>
              <a:ext cx="90675" cy="89915"/>
            </a:xfrm>
            <a:prstGeom prst="rect">
              <a:avLst/>
            </a:prstGeom>
          </p:spPr>
        </p:pic>
        <p:pic>
          <p:nvPicPr>
            <p:cNvPr id="703" name="object 70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39355" y="4028859"/>
              <a:ext cx="97965" cy="97967"/>
            </a:xfrm>
            <a:prstGeom prst="rect">
              <a:avLst/>
            </a:prstGeom>
          </p:spPr>
        </p:pic>
        <p:pic>
          <p:nvPicPr>
            <p:cNvPr id="704" name="object 704"/>
            <p:cNvPicPr/>
            <p:nvPr/>
          </p:nvPicPr>
          <p:blipFill>
            <a:blip r:embed="rId413" cstate="print"/>
            <a:stretch>
              <a:fillRect/>
            </a:stretch>
          </p:blipFill>
          <p:spPr>
            <a:xfrm>
              <a:off x="1335786" y="4033266"/>
              <a:ext cx="91439" cy="89915"/>
            </a:xfrm>
            <a:prstGeom prst="rect">
              <a:avLst/>
            </a:prstGeom>
          </p:spPr>
        </p:pic>
        <p:pic>
          <p:nvPicPr>
            <p:cNvPr id="705" name="object 705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332141" y="4028859"/>
              <a:ext cx="98729" cy="97967"/>
            </a:xfrm>
            <a:prstGeom prst="rect">
              <a:avLst/>
            </a:prstGeom>
          </p:spPr>
        </p:pic>
        <p:pic>
          <p:nvPicPr>
            <p:cNvPr id="706" name="object 706"/>
            <p:cNvPicPr/>
            <p:nvPr/>
          </p:nvPicPr>
          <p:blipFill>
            <a:blip r:embed="rId414" cstate="print"/>
            <a:stretch>
              <a:fillRect/>
            </a:stretch>
          </p:blipFill>
          <p:spPr>
            <a:xfrm>
              <a:off x="1522476" y="4033266"/>
              <a:ext cx="90678" cy="89915"/>
            </a:xfrm>
            <a:prstGeom prst="rect">
              <a:avLst/>
            </a:prstGeom>
          </p:spPr>
        </p:pic>
        <p:pic>
          <p:nvPicPr>
            <p:cNvPr id="707" name="object 707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518831" y="4028859"/>
              <a:ext cx="97967" cy="97967"/>
            </a:xfrm>
            <a:prstGeom prst="rect">
              <a:avLst/>
            </a:prstGeom>
          </p:spPr>
        </p:pic>
        <p:pic>
          <p:nvPicPr>
            <p:cNvPr id="708" name="object 708"/>
            <p:cNvPicPr/>
            <p:nvPr/>
          </p:nvPicPr>
          <p:blipFill>
            <a:blip r:embed="rId415" cstate="print"/>
            <a:stretch>
              <a:fillRect/>
            </a:stretch>
          </p:blipFill>
          <p:spPr>
            <a:xfrm>
              <a:off x="1711452" y="4033266"/>
              <a:ext cx="91439" cy="89915"/>
            </a:xfrm>
            <a:prstGeom prst="rect">
              <a:avLst/>
            </a:prstGeom>
          </p:spPr>
        </p:pic>
        <p:pic>
          <p:nvPicPr>
            <p:cNvPr id="709" name="object 70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707807" y="4028859"/>
              <a:ext cx="98729" cy="97967"/>
            </a:xfrm>
            <a:prstGeom prst="rect">
              <a:avLst/>
            </a:prstGeom>
          </p:spPr>
        </p:pic>
        <p:pic>
          <p:nvPicPr>
            <p:cNvPr id="710" name="object 710"/>
            <p:cNvPicPr/>
            <p:nvPr/>
          </p:nvPicPr>
          <p:blipFill>
            <a:blip r:embed="rId416" cstate="print"/>
            <a:stretch>
              <a:fillRect/>
            </a:stretch>
          </p:blipFill>
          <p:spPr>
            <a:xfrm>
              <a:off x="1898142" y="4033266"/>
              <a:ext cx="90678" cy="89915"/>
            </a:xfrm>
            <a:prstGeom prst="rect">
              <a:avLst/>
            </a:prstGeom>
          </p:spPr>
        </p:pic>
        <p:pic>
          <p:nvPicPr>
            <p:cNvPr id="711" name="object 711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894497" y="4028859"/>
              <a:ext cx="97967" cy="97967"/>
            </a:xfrm>
            <a:prstGeom prst="rect">
              <a:avLst/>
            </a:prstGeom>
          </p:spPr>
        </p:pic>
        <p:pic>
          <p:nvPicPr>
            <p:cNvPr id="712" name="object 712"/>
            <p:cNvPicPr/>
            <p:nvPr/>
          </p:nvPicPr>
          <p:blipFill>
            <a:blip r:embed="rId417" cstate="print"/>
            <a:stretch>
              <a:fillRect/>
            </a:stretch>
          </p:blipFill>
          <p:spPr>
            <a:xfrm>
              <a:off x="2081784" y="4033266"/>
              <a:ext cx="90678" cy="89915"/>
            </a:xfrm>
            <a:prstGeom prst="rect">
              <a:avLst/>
            </a:prstGeom>
          </p:spPr>
        </p:pic>
        <p:pic>
          <p:nvPicPr>
            <p:cNvPr id="713" name="object 713"/>
            <p:cNvPicPr/>
            <p:nvPr/>
          </p:nvPicPr>
          <p:blipFill>
            <a:blip r:embed="rId390" cstate="print"/>
            <a:stretch>
              <a:fillRect/>
            </a:stretch>
          </p:blipFill>
          <p:spPr>
            <a:xfrm>
              <a:off x="2078139" y="4028859"/>
              <a:ext cx="97967" cy="97967"/>
            </a:xfrm>
            <a:prstGeom prst="rect">
              <a:avLst/>
            </a:prstGeom>
          </p:spPr>
        </p:pic>
        <p:pic>
          <p:nvPicPr>
            <p:cNvPr id="714" name="object 714"/>
            <p:cNvPicPr/>
            <p:nvPr/>
          </p:nvPicPr>
          <p:blipFill>
            <a:blip r:embed="rId418" cstate="print"/>
            <a:stretch>
              <a:fillRect/>
            </a:stretch>
          </p:blipFill>
          <p:spPr>
            <a:xfrm>
              <a:off x="2277618" y="4033266"/>
              <a:ext cx="90678" cy="89915"/>
            </a:xfrm>
            <a:prstGeom prst="rect">
              <a:avLst/>
            </a:prstGeom>
          </p:spPr>
        </p:pic>
        <p:pic>
          <p:nvPicPr>
            <p:cNvPr id="715" name="object 71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273973" y="4028859"/>
              <a:ext cx="97967" cy="97967"/>
            </a:xfrm>
            <a:prstGeom prst="rect">
              <a:avLst/>
            </a:prstGeom>
          </p:spPr>
        </p:pic>
        <p:pic>
          <p:nvPicPr>
            <p:cNvPr id="716" name="object 716"/>
            <p:cNvPicPr/>
            <p:nvPr/>
          </p:nvPicPr>
          <p:blipFill>
            <a:blip r:embed="rId419" cstate="print"/>
            <a:stretch>
              <a:fillRect/>
            </a:stretch>
          </p:blipFill>
          <p:spPr>
            <a:xfrm>
              <a:off x="2461260" y="4033266"/>
              <a:ext cx="90678" cy="89915"/>
            </a:xfrm>
            <a:prstGeom prst="rect">
              <a:avLst/>
            </a:prstGeom>
          </p:spPr>
        </p:pic>
        <p:pic>
          <p:nvPicPr>
            <p:cNvPr id="717" name="object 71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57615" y="4028859"/>
              <a:ext cx="97967" cy="97967"/>
            </a:xfrm>
            <a:prstGeom prst="rect">
              <a:avLst/>
            </a:prstGeom>
          </p:spPr>
        </p:pic>
        <p:pic>
          <p:nvPicPr>
            <p:cNvPr id="718" name="object 718"/>
            <p:cNvPicPr/>
            <p:nvPr/>
          </p:nvPicPr>
          <p:blipFill>
            <a:blip r:embed="rId420" cstate="print"/>
            <a:stretch>
              <a:fillRect/>
            </a:stretch>
          </p:blipFill>
          <p:spPr>
            <a:xfrm>
              <a:off x="2458974" y="3834384"/>
              <a:ext cx="90678" cy="89153"/>
            </a:xfrm>
            <a:prstGeom prst="rect">
              <a:avLst/>
            </a:prstGeom>
          </p:spPr>
        </p:pic>
        <p:pic>
          <p:nvPicPr>
            <p:cNvPr id="719" name="object 719"/>
            <p:cNvPicPr/>
            <p:nvPr/>
          </p:nvPicPr>
          <p:blipFill>
            <a:blip r:embed="rId421" cstate="print"/>
            <a:stretch>
              <a:fillRect/>
            </a:stretch>
          </p:blipFill>
          <p:spPr>
            <a:xfrm>
              <a:off x="2455329" y="3829977"/>
              <a:ext cx="97967" cy="97205"/>
            </a:xfrm>
            <a:prstGeom prst="rect">
              <a:avLst/>
            </a:prstGeom>
          </p:spPr>
        </p:pic>
        <p:pic>
          <p:nvPicPr>
            <p:cNvPr id="720" name="object 720"/>
            <p:cNvPicPr/>
            <p:nvPr/>
          </p:nvPicPr>
          <p:blipFill>
            <a:blip r:embed="rId422" cstate="print"/>
            <a:stretch>
              <a:fillRect/>
            </a:stretch>
          </p:blipFill>
          <p:spPr>
            <a:xfrm>
              <a:off x="935737" y="5154930"/>
              <a:ext cx="90675" cy="89915"/>
            </a:xfrm>
            <a:prstGeom prst="rect">
              <a:avLst/>
            </a:prstGeom>
          </p:spPr>
        </p:pic>
        <p:pic>
          <p:nvPicPr>
            <p:cNvPr id="721" name="object 721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32092" y="5150523"/>
              <a:ext cx="97965" cy="97967"/>
            </a:xfrm>
            <a:prstGeom prst="rect">
              <a:avLst/>
            </a:prstGeom>
          </p:spPr>
        </p:pic>
        <p:pic>
          <p:nvPicPr>
            <p:cNvPr id="722" name="object 722"/>
            <p:cNvPicPr/>
            <p:nvPr/>
          </p:nvPicPr>
          <p:blipFill>
            <a:blip r:embed="rId423" cstate="print"/>
            <a:stretch>
              <a:fillRect/>
            </a:stretch>
          </p:blipFill>
          <p:spPr>
            <a:xfrm>
              <a:off x="931164" y="4972812"/>
              <a:ext cx="90680" cy="89915"/>
            </a:xfrm>
            <a:prstGeom prst="rect">
              <a:avLst/>
            </a:prstGeom>
          </p:spPr>
        </p:pic>
        <p:pic>
          <p:nvPicPr>
            <p:cNvPr id="723" name="object 723"/>
            <p:cNvPicPr/>
            <p:nvPr/>
          </p:nvPicPr>
          <p:blipFill>
            <a:blip r:embed="rId424" cstate="print"/>
            <a:stretch>
              <a:fillRect/>
            </a:stretch>
          </p:blipFill>
          <p:spPr>
            <a:xfrm>
              <a:off x="927517" y="4968405"/>
              <a:ext cx="97971" cy="97967"/>
            </a:xfrm>
            <a:prstGeom prst="rect">
              <a:avLst/>
            </a:prstGeom>
          </p:spPr>
        </p:pic>
        <p:pic>
          <p:nvPicPr>
            <p:cNvPr id="724" name="object 724"/>
            <p:cNvPicPr/>
            <p:nvPr/>
          </p:nvPicPr>
          <p:blipFill>
            <a:blip r:embed="rId425" cstate="print"/>
            <a:stretch>
              <a:fillRect/>
            </a:stretch>
          </p:blipFill>
          <p:spPr>
            <a:xfrm>
              <a:off x="935737" y="4783836"/>
              <a:ext cx="90675" cy="89915"/>
            </a:xfrm>
            <a:prstGeom prst="rect">
              <a:avLst/>
            </a:prstGeom>
          </p:spPr>
        </p:pic>
        <p:pic>
          <p:nvPicPr>
            <p:cNvPr id="725" name="object 72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32092" y="4779429"/>
              <a:ext cx="97965" cy="97967"/>
            </a:xfrm>
            <a:prstGeom prst="rect">
              <a:avLst/>
            </a:prstGeom>
          </p:spPr>
        </p:pic>
        <p:pic>
          <p:nvPicPr>
            <p:cNvPr id="726" name="object 726"/>
            <p:cNvPicPr/>
            <p:nvPr/>
          </p:nvPicPr>
          <p:blipFill>
            <a:blip r:embed="rId426" cstate="print"/>
            <a:stretch>
              <a:fillRect/>
            </a:stretch>
          </p:blipFill>
          <p:spPr>
            <a:xfrm>
              <a:off x="935737" y="4597146"/>
              <a:ext cx="90675" cy="89915"/>
            </a:xfrm>
            <a:prstGeom prst="rect">
              <a:avLst/>
            </a:prstGeom>
          </p:spPr>
        </p:pic>
        <p:pic>
          <p:nvPicPr>
            <p:cNvPr id="727" name="object 727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932092" y="4592739"/>
              <a:ext cx="97965" cy="97967"/>
            </a:xfrm>
            <a:prstGeom prst="rect">
              <a:avLst/>
            </a:prstGeom>
          </p:spPr>
        </p:pic>
        <p:sp>
          <p:nvSpPr>
            <p:cNvPr id="728" name="object 728"/>
            <p:cNvSpPr/>
            <p:nvPr/>
          </p:nvSpPr>
          <p:spPr>
            <a:xfrm>
              <a:off x="861060" y="4558283"/>
              <a:ext cx="1826895" cy="0"/>
            </a:xfrm>
            <a:custGeom>
              <a:avLst/>
              <a:gdLst/>
              <a:ahLst/>
              <a:cxnLst/>
              <a:rect l="l" t="t" r="r" b="b"/>
              <a:pathLst>
                <a:path w="1826895">
                  <a:moveTo>
                    <a:pt x="0" y="0"/>
                  </a:moveTo>
                  <a:lnTo>
                    <a:pt x="1826514" y="0"/>
                  </a:lnTo>
                </a:path>
              </a:pathLst>
            </a:custGeom>
            <a:ln w="7289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9" name="object 729"/>
          <p:cNvSpPr txBox="1"/>
          <p:nvPr/>
        </p:nvSpPr>
        <p:spPr>
          <a:xfrm>
            <a:off x="2573527" y="4412010"/>
            <a:ext cx="109855" cy="1651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10" dirty="0"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30" name="object 730"/>
          <p:cNvSpPr txBox="1"/>
          <p:nvPr/>
        </p:nvSpPr>
        <p:spPr>
          <a:xfrm>
            <a:off x="846088" y="4412010"/>
            <a:ext cx="109855" cy="1651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10" dirty="0"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17025" y="7077709"/>
            <a:ext cx="5887720" cy="29051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665220" marR="55244" indent="-567055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latin typeface="Times New Roman"/>
                <a:cs typeface="Times New Roman"/>
              </a:rPr>
              <a:t>4.1.3.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ДИСЛОКАЦІЙНИЙ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МЕХАНІЗМ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ПЛАСТИЧНОЇ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ДЕФОРМАЦІЇ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Пластична </a:t>
            </a:r>
            <a:r>
              <a:rPr sz="1200" dirty="0">
                <a:latin typeface="Times New Roman"/>
                <a:cs typeface="Times New Roman"/>
              </a:rPr>
              <a:t>деформація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</a:t>
            </a:r>
            <a:r>
              <a:rPr sz="1200" dirty="0">
                <a:latin typeface="Times New Roman"/>
                <a:cs typeface="Times New Roman"/>
              </a:rPr>
              <a:t>ковзання або </a:t>
            </a:r>
            <a:r>
              <a:rPr sz="1200" spc="-5" dirty="0">
                <a:latin typeface="Times New Roman"/>
                <a:cs typeface="Times New Roman"/>
              </a:rPr>
              <a:t>двійникування. Ра- </a:t>
            </a:r>
            <a:r>
              <a:rPr sz="1200" dirty="0">
                <a:latin typeface="Times New Roman"/>
                <a:cs typeface="Times New Roman"/>
              </a:rPr>
              <a:t> ніше </a:t>
            </a:r>
            <a:r>
              <a:rPr sz="1200" spc="-5" dirty="0">
                <a:latin typeface="Times New Roman"/>
                <a:cs typeface="Times New Roman"/>
              </a:rPr>
              <a:t>припускалося,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при ковзанні </a:t>
            </a:r>
            <a:r>
              <a:rPr sz="1200" dirty="0">
                <a:latin typeface="Times New Roman"/>
                <a:cs typeface="Times New Roman"/>
              </a:rPr>
              <a:t>одна </a:t>
            </a:r>
            <a:r>
              <a:rPr sz="1200" spc="-5" dirty="0">
                <a:latin typeface="Times New Roman"/>
                <a:cs typeface="Times New Roman"/>
              </a:rPr>
              <a:t>частина </a:t>
            </a:r>
            <a:r>
              <a:rPr sz="1200" dirty="0">
                <a:latin typeface="Times New Roman"/>
                <a:cs typeface="Times New Roman"/>
              </a:rPr>
              <a:t>кристала </a:t>
            </a:r>
            <a:r>
              <a:rPr sz="1200" spc="-5" dirty="0">
                <a:latin typeface="Times New Roman"/>
                <a:cs typeface="Times New Roman"/>
              </a:rPr>
              <a:t>зсувається </a:t>
            </a:r>
            <a:r>
              <a:rPr sz="1200" dirty="0">
                <a:latin typeface="Times New Roman"/>
                <a:cs typeface="Times New Roman"/>
              </a:rPr>
              <a:t>відносно іншої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частини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ціле </a:t>
            </a:r>
            <a:r>
              <a:rPr sz="1200" spc="-5" dirty="0">
                <a:latin typeface="Times New Roman"/>
                <a:cs typeface="Times New Roman"/>
              </a:rPr>
              <a:t>число </a:t>
            </a:r>
            <a:r>
              <a:rPr sz="1200" dirty="0">
                <a:latin typeface="Times New Roman"/>
                <a:cs typeface="Times New Roman"/>
              </a:rPr>
              <a:t>періодів як єдине </a:t>
            </a:r>
            <a:r>
              <a:rPr sz="1200" spc="-5" dirty="0">
                <a:latin typeface="Times New Roman"/>
                <a:cs typeface="Times New Roman"/>
              </a:rPr>
              <a:t>ціле. </a:t>
            </a:r>
            <a:r>
              <a:rPr sz="1200" dirty="0">
                <a:latin typeface="Times New Roman"/>
                <a:cs typeface="Times New Roman"/>
              </a:rPr>
              <a:t>Необхідна для </a:t>
            </a:r>
            <a:r>
              <a:rPr sz="1200" spc="-5" dirty="0">
                <a:latin typeface="Times New Roman"/>
                <a:cs typeface="Times New Roman"/>
              </a:rPr>
              <a:t>цього напруга виходить на </a:t>
            </a:r>
            <a:r>
              <a:rPr sz="1200" dirty="0">
                <a:latin typeface="Times New Roman"/>
                <a:cs typeface="Times New Roman"/>
              </a:rPr>
              <a:t> кілька порядків </a:t>
            </a:r>
            <a:r>
              <a:rPr sz="1200" spc="-5" dirty="0">
                <a:latin typeface="Times New Roman"/>
                <a:cs typeface="Times New Roman"/>
              </a:rPr>
              <a:t>вище дійсного зсувного </a:t>
            </a:r>
            <a:r>
              <a:rPr sz="1200" dirty="0">
                <a:latin typeface="Times New Roman"/>
                <a:cs typeface="Times New Roman"/>
              </a:rPr>
              <a:t>напруження. </a:t>
            </a:r>
            <a:r>
              <a:rPr sz="1200" spc="-5" dirty="0">
                <a:latin typeface="Times New Roman"/>
                <a:cs typeface="Times New Roman"/>
              </a:rPr>
              <a:t>Наприклад, для </a:t>
            </a:r>
            <a:r>
              <a:rPr sz="1200" dirty="0">
                <a:latin typeface="Times New Roman"/>
                <a:cs typeface="Times New Roman"/>
              </a:rPr>
              <a:t>заліза теоретичне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-5" dirty="0">
                <a:latin typeface="Times New Roman"/>
                <a:cs typeface="Times New Roman"/>
              </a:rPr>
              <a:t>зсувного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 </a:t>
            </a:r>
            <a:r>
              <a:rPr sz="1200" spc="-5" dirty="0">
                <a:latin typeface="Symbol"/>
                <a:cs typeface="Symbol"/>
              </a:rPr>
              <a:t></a:t>
            </a:r>
            <a:r>
              <a:rPr sz="1200" spc="-7" baseline="-10416" dirty="0">
                <a:latin typeface="Times New Roman"/>
                <a:cs typeface="Times New Roman"/>
              </a:rPr>
              <a:t>теор</a:t>
            </a:r>
            <a:r>
              <a:rPr sz="1200" spc="-5" dirty="0">
                <a:latin typeface="Times New Roman"/>
                <a:cs typeface="Times New Roman"/>
              </a:rPr>
              <a:t>=13300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МПа,</a:t>
            </a:r>
            <a:r>
              <a:rPr sz="1200" dirty="0">
                <a:latin typeface="Times New Roman"/>
                <a:cs typeface="Times New Roman"/>
              </a:rPr>
              <a:t> а дійсне – </a:t>
            </a:r>
            <a:r>
              <a:rPr sz="1200" spc="-5" dirty="0">
                <a:latin typeface="Symbol"/>
                <a:cs typeface="Symbol"/>
              </a:rPr>
              <a:t></a:t>
            </a:r>
            <a:r>
              <a:rPr sz="1200" spc="-7" baseline="-10416" dirty="0">
                <a:latin typeface="Times New Roman"/>
                <a:cs typeface="Times New Roman"/>
              </a:rPr>
              <a:t>реал</a:t>
            </a:r>
            <a:r>
              <a:rPr sz="1200" spc="-5" dirty="0">
                <a:latin typeface="Times New Roman"/>
                <a:cs typeface="Times New Roman"/>
              </a:rPr>
              <a:t>=20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МПа.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основу</a:t>
            </a:r>
            <a:r>
              <a:rPr sz="1200" dirty="0">
                <a:latin typeface="Times New Roman"/>
                <a:cs typeface="Times New Roman"/>
              </a:rPr>
              <a:t> сучасної </a:t>
            </a:r>
            <a:r>
              <a:rPr sz="1200" spc="-5" dirty="0">
                <a:latin typeface="Times New Roman"/>
                <a:cs typeface="Times New Roman"/>
              </a:rPr>
              <a:t>теорії пластичної деформації</a:t>
            </a:r>
            <a:r>
              <a:rPr sz="1200" dirty="0">
                <a:latin typeface="Times New Roman"/>
                <a:cs typeface="Times New Roman"/>
              </a:rPr>
              <a:t> покладено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 положення:</a:t>
            </a:r>
            <a:endParaRPr sz="1200">
              <a:latin typeface="Times New Roman"/>
              <a:cs typeface="Times New Roman"/>
            </a:endParaRPr>
          </a:p>
          <a:p>
            <a:pPr marL="465455" indent="-114935" algn="just">
              <a:lnSpc>
                <a:spcPct val="100000"/>
              </a:lnSpc>
              <a:spcBef>
                <a:spcPts val="60"/>
              </a:spcBef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ковзання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поширюється по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площині зсуву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послідовно,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одночасно;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104200"/>
              </a:lnSpc>
              <a:buChar char="–"/>
              <a:tabLst>
                <a:tab pos="466090" algn="l"/>
              </a:tabLst>
            </a:pPr>
            <a:r>
              <a:rPr sz="1200" spc="-5" dirty="0">
                <a:latin typeface="Times New Roman"/>
                <a:cs typeface="Times New Roman"/>
              </a:rPr>
              <a:t>ковзання </a:t>
            </a:r>
            <a:r>
              <a:rPr sz="1200" dirty="0">
                <a:latin typeface="Times New Roman"/>
                <a:cs typeface="Times New Roman"/>
              </a:rPr>
              <a:t>починається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місць </a:t>
            </a:r>
            <a:r>
              <a:rPr sz="1200" spc="-5" dirty="0">
                <a:latin typeface="Times New Roman"/>
                <a:cs typeface="Times New Roman"/>
              </a:rPr>
              <a:t>порушень кристалічної решітки, які виникають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навантаженні.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Схему </a:t>
            </a:r>
            <a:r>
              <a:rPr sz="1200" dirty="0">
                <a:latin typeface="Times New Roman"/>
                <a:cs typeface="Times New Roman"/>
              </a:rPr>
              <a:t>механізму</a:t>
            </a:r>
            <a:r>
              <a:rPr sz="1200" spc="-5" dirty="0">
                <a:latin typeface="Times New Roman"/>
                <a:cs typeface="Times New Roman"/>
              </a:rPr>
              <a:t> деформації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 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4.6,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63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4287773" y="940612"/>
            <a:ext cx="2228215" cy="1863725"/>
            <a:chOff x="4287773" y="940612"/>
            <a:chExt cx="2228215" cy="1863725"/>
          </a:xfrm>
        </p:grpSpPr>
        <p:sp>
          <p:nvSpPr>
            <p:cNvPr id="7" name="object 7"/>
            <p:cNvSpPr/>
            <p:nvPr/>
          </p:nvSpPr>
          <p:spPr>
            <a:xfrm>
              <a:off x="4379213" y="994409"/>
              <a:ext cx="1778635" cy="891540"/>
            </a:xfrm>
            <a:custGeom>
              <a:avLst/>
              <a:gdLst/>
              <a:ahLst/>
              <a:cxnLst/>
              <a:rect l="l" t="t" r="r" b="b"/>
              <a:pathLst>
                <a:path w="1778635" h="891539">
                  <a:moveTo>
                    <a:pt x="1778508" y="833628"/>
                  </a:moveTo>
                  <a:lnTo>
                    <a:pt x="1542288" y="0"/>
                  </a:lnTo>
                </a:path>
                <a:path w="1778635" h="891539">
                  <a:moveTo>
                    <a:pt x="0" y="8382"/>
                  </a:moveTo>
                  <a:lnTo>
                    <a:pt x="502920" y="8382"/>
                  </a:lnTo>
                </a:path>
                <a:path w="1778635" h="891539">
                  <a:moveTo>
                    <a:pt x="286512" y="873252"/>
                  </a:moveTo>
                  <a:lnTo>
                    <a:pt x="0" y="8382"/>
                  </a:lnTo>
                </a:path>
                <a:path w="1778635" h="891539">
                  <a:moveTo>
                    <a:pt x="311658" y="891540"/>
                  </a:moveTo>
                  <a:lnTo>
                    <a:pt x="1778508" y="891540"/>
                  </a:lnTo>
                </a:path>
              </a:pathLst>
            </a:custGeom>
            <a:ln w="85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665725" y="994409"/>
              <a:ext cx="1776730" cy="1754505"/>
            </a:xfrm>
            <a:custGeom>
              <a:avLst/>
              <a:gdLst/>
              <a:ahLst/>
              <a:cxnLst/>
              <a:rect l="l" t="t" r="r" b="b"/>
              <a:pathLst>
                <a:path w="1776729" h="1754505">
                  <a:moveTo>
                    <a:pt x="1490472" y="891540"/>
                  </a:moveTo>
                  <a:lnTo>
                    <a:pt x="1738884" y="0"/>
                  </a:lnTo>
                </a:path>
                <a:path w="1776729" h="1754505">
                  <a:moveTo>
                    <a:pt x="245364" y="0"/>
                  </a:moveTo>
                  <a:lnTo>
                    <a:pt x="1738884" y="0"/>
                  </a:lnTo>
                </a:path>
                <a:path w="1776729" h="1754505">
                  <a:moveTo>
                    <a:pt x="0" y="873252"/>
                  </a:moveTo>
                  <a:lnTo>
                    <a:pt x="245364" y="8382"/>
                  </a:lnTo>
                </a:path>
                <a:path w="1776729" h="1754505">
                  <a:moveTo>
                    <a:pt x="315468" y="1754124"/>
                  </a:moveTo>
                  <a:lnTo>
                    <a:pt x="0" y="895350"/>
                  </a:lnTo>
                </a:path>
                <a:path w="1776729" h="1754505">
                  <a:moveTo>
                    <a:pt x="1738884" y="1754124"/>
                  </a:moveTo>
                  <a:lnTo>
                    <a:pt x="291846" y="1754124"/>
                  </a:lnTo>
                </a:path>
                <a:path w="1776729" h="1754505">
                  <a:moveTo>
                    <a:pt x="1507998" y="929640"/>
                  </a:moveTo>
                  <a:lnTo>
                    <a:pt x="1776222" y="1754124"/>
                  </a:lnTo>
                </a:path>
              </a:pathLst>
            </a:custGeom>
            <a:ln w="85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619243" y="1828800"/>
              <a:ext cx="106679" cy="1051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14976" y="1823770"/>
              <a:ext cx="115214" cy="11445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103619" y="1828800"/>
              <a:ext cx="106679" cy="1051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099352" y="1823770"/>
              <a:ext cx="115214" cy="114452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11089" y="1828800"/>
              <a:ext cx="106679" cy="1051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06822" y="1823770"/>
              <a:ext cx="115214" cy="114452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02935" y="1828800"/>
              <a:ext cx="105918" cy="1051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98668" y="1823770"/>
              <a:ext cx="114452" cy="11445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13831" y="1828800"/>
              <a:ext cx="106679" cy="1051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509564" y="1823770"/>
              <a:ext cx="115214" cy="114452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99581" y="1828800"/>
              <a:ext cx="106679" cy="1051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795314" y="1823770"/>
              <a:ext cx="115214" cy="114452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7635" y="2111502"/>
              <a:ext cx="106679" cy="10515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703368" y="2106472"/>
              <a:ext cx="115214" cy="114452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192011" y="2111502"/>
              <a:ext cx="106679" cy="105155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87744" y="2106472"/>
              <a:ext cx="115214" cy="114452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99481" y="2111502"/>
              <a:ext cx="106679" cy="105155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95214" y="2106472"/>
              <a:ext cx="115214" cy="114452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290565" y="2111502"/>
              <a:ext cx="106679" cy="105155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286298" y="2106472"/>
              <a:ext cx="115214" cy="11445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602223" y="2111502"/>
              <a:ext cx="105918" cy="10515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597956" y="2106472"/>
              <a:ext cx="114452" cy="114452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887973" y="2111502"/>
              <a:ext cx="105918" cy="105155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83706" y="2106472"/>
              <a:ext cx="114452" cy="114452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814315" y="2374391"/>
              <a:ext cx="105918" cy="105155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810048" y="2369362"/>
              <a:ext cx="114452" cy="11445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298691" y="2374391"/>
              <a:ext cx="105918" cy="105155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294424" y="2369362"/>
              <a:ext cx="114452" cy="114452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106161" y="2374391"/>
              <a:ext cx="105918" cy="105155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01894" y="2369362"/>
              <a:ext cx="114452" cy="114452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397245" y="2374391"/>
              <a:ext cx="106679" cy="105155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392978" y="2369362"/>
              <a:ext cx="115214" cy="114452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708141" y="2374391"/>
              <a:ext cx="106679" cy="105155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703874" y="2369362"/>
              <a:ext cx="115214" cy="11445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993891" y="2374391"/>
              <a:ext cx="106679" cy="105155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89624" y="2369362"/>
              <a:ext cx="115214" cy="114452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920233" y="2694431"/>
              <a:ext cx="106679" cy="105155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15966" y="2689402"/>
              <a:ext cx="115214" cy="114452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404609" y="2694431"/>
              <a:ext cx="106679" cy="10515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00342" y="2689402"/>
              <a:ext cx="115214" cy="114452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212079" y="2694431"/>
              <a:ext cx="106679" cy="105155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207812" y="2689402"/>
              <a:ext cx="115214" cy="114452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503925" y="2694431"/>
              <a:ext cx="105918" cy="105155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499658" y="2689402"/>
              <a:ext cx="114452" cy="114452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814821" y="2694431"/>
              <a:ext cx="106679" cy="105155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810554" y="2689402"/>
              <a:ext cx="115214" cy="114452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100571" y="2694431"/>
              <a:ext cx="106679" cy="105155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096304" y="2689402"/>
              <a:ext cx="115214" cy="114452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89347" y="1543050"/>
              <a:ext cx="106679" cy="10515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85080" y="1538020"/>
              <a:ext cx="115214" cy="114452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173723" y="1543050"/>
              <a:ext cx="106679" cy="105155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6169456" y="1538020"/>
              <a:ext cx="115214" cy="114452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981193" y="1543050"/>
              <a:ext cx="106679" cy="10515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76926" y="1538020"/>
              <a:ext cx="115214" cy="114452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272277" y="1543050"/>
              <a:ext cx="106679" cy="105155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268010" y="1538020"/>
              <a:ext cx="115214" cy="114452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583935" y="1543050"/>
              <a:ext cx="106679" cy="105155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579668" y="1538020"/>
              <a:ext cx="115214" cy="114452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69685" y="1543050"/>
              <a:ext cx="105918" cy="105155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865418" y="1538020"/>
              <a:ext cx="114452" cy="114452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776215" y="1248155"/>
              <a:ext cx="105918" cy="105155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771948" y="1243126"/>
              <a:ext cx="114452" cy="114452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6260591" y="1248155"/>
              <a:ext cx="105918" cy="105155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256324" y="1243126"/>
              <a:ext cx="114452" cy="114452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068061" y="1248155"/>
              <a:ext cx="105918" cy="10515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063794" y="1243126"/>
              <a:ext cx="114452" cy="114452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359145" y="1248155"/>
              <a:ext cx="106679" cy="105155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354878" y="1243126"/>
              <a:ext cx="115214" cy="114452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670041" y="1248155"/>
              <a:ext cx="106679" cy="105155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665774" y="1243126"/>
              <a:ext cx="115214" cy="114452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955791" y="1248155"/>
              <a:ext cx="106679" cy="105155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951524" y="1243126"/>
              <a:ext cx="115214" cy="114452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4850891" y="945641"/>
              <a:ext cx="106679" cy="10515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846624" y="940612"/>
              <a:ext cx="115214" cy="114452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335267" y="945641"/>
              <a:ext cx="106679" cy="105155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331000" y="940612"/>
              <a:ext cx="115214" cy="11445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142737" y="945641"/>
              <a:ext cx="106679" cy="105155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138470" y="940612"/>
              <a:ext cx="115214" cy="114452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433821" y="945641"/>
              <a:ext cx="106679" cy="105155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429554" y="940612"/>
              <a:ext cx="115214" cy="114452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745479" y="945641"/>
              <a:ext cx="106679" cy="10515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741212" y="940612"/>
              <a:ext cx="115214" cy="114452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6031229" y="945641"/>
              <a:ext cx="105918" cy="105155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026962" y="940612"/>
              <a:ext cx="114452" cy="114452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4287773" y="1437131"/>
              <a:ext cx="480059" cy="45085"/>
            </a:xfrm>
            <a:custGeom>
              <a:avLst/>
              <a:gdLst/>
              <a:ahLst/>
              <a:cxnLst/>
              <a:rect l="l" t="t" r="r" b="b"/>
              <a:pathLst>
                <a:path w="480060" h="45084">
                  <a:moveTo>
                    <a:pt x="411480" y="22098"/>
                  </a:moveTo>
                  <a:lnTo>
                    <a:pt x="366522" y="44958"/>
                  </a:lnTo>
                  <a:lnTo>
                    <a:pt x="434639" y="31243"/>
                  </a:lnTo>
                  <a:lnTo>
                    <a:pt x="411480" y="31243"/>
                  </a:lnTo>
                  <a:lnTo>
                    <a:pt x="411480" y="22098"/>
                  </a:lnTo>
                  <a:close/>
                </a:path>
                <a:path w="480060" h="45084">
                  <a:moveTo>
                    <a:pt x="394426" y="13716"/>
                  </a:moveTo>
                  <a:lnTo>
                    <a:pt x="0" y="13716"/>
                  </a:lnTo>
                  <a:lnTo>
                    <a:pt x="0" y="31243"/>
                  </a:lnTo>
                  <a:lnTo>
                    <a:pt x="393494" y="31243"/>
                  </a:lnTo>
                  <a:lnTo>
                    <a:pt x="411480" y="22098"/>
                  </a:lnTo>
                  <a:lnTo>
                    <a:pt x="394426" y="13716"/>
                  </a:lnTo>
                  <a:close/>
                </a:path>
                <a:path w="480060" h="45084">
                  <a:moveTo>
                    <a:pt x="436993" y="13716"/>
                  </a:moveTo>
                  <a:lnTo>
                    <a:pt x="411480" y="13716"/>
                  </a:lnTo>
                  <a:lnTo>
                    <a:pt x="411480" y="31243"/>
                  </a:lnTo>
                  <a:lnTo>
                    <a:pt x="434639" y="31243"/>
                  </a:lnTo>
                  <a:lnTo>
                    <a:pt x="480060" y="22098"/>
                  </a:lnTo>
                  <a:lnTo>
                    <a:pt x="436993" y="13716"/>
                  </a:lnTo>
                  <a:close/>
                </a:path>
                <a:path w="480060" h="45084">
                  <a:moveTo>
                    <a:pt x="366522" y="0"/>
                  </a:moveTo>
                  <a:lnTo>
                    <a:pt x="411480" y="22098"/>
                  </a:lnTo>
                  <a:lnTo>
                    <a:pt x="411480" y="13716"/>
                  </a:lnTo>
                  <a:lnTo>
                    <a:pt x="436993" y="13716"/>
                  </a:lnTo>
                  <a:lnTo>
                    <a:pt x="3665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94" name="object 94"/>
          <p:cNvGraphicFramePr>
            <a:graphicFrameLocks noGrp="1"/>
          </p:cNvGraphicFramePr>
          <p:nvPr/>
        </p:nvGraphicFramePr>
        <p:xfrm>
          <a:off x="1477822" y="998524"/>
          <a:ext cx="2960369" cy="19004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95"/>
                <a:gridCol w="475615"/>
                <a:gridCol w="484505"/>
                <a:gridCol w="487044"/>
                <a:gridCol w="1032510"/>
              </a:tblGrid>
              <a:tr h="474726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250" dirty="0">
                          <a:latin typeface="Symbol"/>
                          <a:cs typeface="Symbol"/>
                        </a:rPr>
                        <a:t></a:t>
                      </a:r>
                      <a:endParaRPr sz="1250">
                        <a:latin typeface="Symbol"/>
                        <a:cs typeface="Symbol"/>
                      </a:endParaRPr>
                    </a:p>
                  </a:txBody>
                  <a:tcPr marL="0" marR="0" marT="254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650">
                        <a:latin typeface="Times New Roman"/>
                        <a:cs typeface="Times New Roman"/>
                      </a:endParaRPr>
                    </a:p>
                    <a:p>
                      <a:pPr marR="635" algn="r">
                        <a:lnSpc>
                          <a:spcPct val="100000"/>
                        </a:lnSpc>
                      </a:pPr>
                      <a:r>
                        <a:rPr sz="1250" dirty="0">
                          <a:latin typeface="Symbol"/>
                          <a:cs typeface="Symbol"/>
                        </a:rPr>
                        <a:t></a:t>
                      </a:r>
                      <a:endParaRPr sz="1250">
                        <a:latin typeface="Symbol"/>
                        <a:cs typeface="Symbol"/>
                      </a:endParaRPr>
                    </a:p>
                  </a:txBody>
                  <a:tcPr marL="0" marR="0" marT="1905" marB="0">
                    <a:lnL w="9525">
                      <a:solidFill>
                        <a:srgbClr val="000000"/>
                      </a:solidFill>
                      <a:prstDash val="solid"/>
                    </a:lnL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6786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54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L w="9525">
                      <a:solidFill>
                        <a:srgbClr val="000000"/>
                      </a:solidFill>
                      <a:prstDash val="solid"/>
                    </a:lnL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8234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950" spc="15" dirty="0">
                          <a:latin typeface="Times New Roman"/>
                          <a:cs typeface="Times New Roman"/>
                        </a:rPr>
                        <a:t>Площина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ковзання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906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47548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9906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pSp>
        <p:nvGrpSpPr>
          <p:cNvPr id="95" name="object 95"/>
          <p:cNvGrpSpPr/>
          <p:nvPr/>
        </p:nvGrpSpPr>
        <p:grpSpPr>
          <a:xfrm>
            <a:off x="1423720" y="2842564"/>
            <a:ext cx="114935" cy="114935"/>
            <a:chOff x="1423720" y="2842564"/>
            <a:chExt cx="114935" cy="114935"/>
          </a:xfrm>
        </p:grpSpPr>
        <p:pic>
          <p:nvPicPr>
            <p:cNvPr id="96" name="object 96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427988" y="2847593"/>
              <a:ext cx="105918" cy="105155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423720" y="2842564"/>
              <a:ext cx="114452" cy="114452"/>
            </a:xfrm>
            <a:prstGeom prst="rect">
              <a:avLst/>
            </a:prstGeom>
          </p:spPr>
        </p:pic>
      </p:grpSp>
      <p:sp>
        <p:nvSpPr>
          <p:cNvPr id="98" name="object 98"/>
          <p:cNvSpPr/>
          <p:nvPr/>
        </p:nvSpPr>
        <p:spPr>
          <a:xfrm>
            <a:off x="1387602" y="1433321"/>
            <a:ext cx="480059" cy="45085"/>
          </a:xfrm>
          <a:custGeom>
            <a:avLst/>
            <a:gdLst/>
            <a:ahLst/>
            <a:cxnLst/>
            <a:rect l="l" t="t" r="r" b="b"/>
            <a:pathLst>
              <a:path w="480060" h="45084">
                <a:moveTo>
                  <a:pt x="411480" y="22098"/>
                </a:moveTo>
                <a:lnTo>
                  <a:pt x="366522" y="44958"/>
                </a:lnTo>
                <a:lnTo>
                  <a:pt x="438409" y="30483"/>
                </a:lnTo>
                <a:lnTo>
                  <a:pt x="411480" y="30483"/>
                </a:lnTo>
                <a:lnTo>
                  <a:pt x="411480" y="22098"/>
                </a:lnTo>
                <a:close/>
              </a:path>
              <a:path w="480060" h="45084">
                <a:moveTo>
                  <a:pt x="394426" y="13716"/>
                </a:moveTo>
                <a:lnTo>
                  <a:pt x="0" y="13716"/>
                </a:lnTo>
                <a:lnTo>
                  <a:pt x="0" y="30483"/>
                </a:lnTo>
                <a:lnTo>
                  <a:pt x="394987" y="30483"/>
                </a:lnTo>
                <a:lnTo>
                  <a:pt x="411480" y="22098"/>
                </a:lnTo>
                <a:lnTo>
                  <a:pt x="394426" y="13716"/>
                </a:lnTo>
                <a:close/>
              </a:path>
              <a:path w="480060" h="45084">
                <a:moveTo>
                  <a:pt x="436993" y="13716"/>
                </a:moveTo>
                <a:lnTo>
                  <a:pt x="411480" y="13716"/>
                </a:lnTo>
                <a:lnTo>
                  <a:pt x="411480" y="30483"/>
                </a:lnTo>
                <a:lnTo>
                  <a:pt x="438409" y="30483"/>
                </a:lnTo>
                <a:lnTo>
                  <a:pt x="480060" y="22098"/>
                </a:lnTo>
                <a:lnTo>
                  <a:pt x="436993" y="13716"/>
                </a:lnTo>
                <a:close/>
              </a:path>
              <a:path w="480060" h="45084">
                <a:moveTo>
                  <a:pt x="366522" y="0"/>
                </a:moveTo>
                <a:lnTo>
                  <a:pt x="411480" y="22098"/>
                </a:lnTo>
                <a:lnTo>
                  <a:pt x="411480" y="13716"/>
                </a:lnTo>
                <a:lnTo>
                  <a:pt x="436993" y="13716"/>
                </a:lnTo>
                <a:lnTo>
                  <a:pt x="3665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9" name="object 99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1910333" y="2847594"/>
            <a:ext cx="106679" cy="105155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1906066" y="2842564"/>
            <a:ext cx="115214" cy="114452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2383536" y="2847594"/>
            <a:ext cx="105918" cy="10515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2379268" y="2842564"/>
            <a:ext cx="114452" cy="114452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1" cstate="print"/>
          <a:stretch>
            <a:fillRect/>
          </a:stretch>
        </p:blipFill>
        <p:spPr>
          <a:xfrm>
            <a:off x="2866644" y="2847594"/>
            <a:ext cx="106679" cy="10515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2862376" y="2842564"/>
            <a:ext cx="115214" cy="114452"/>
          </a:xfrm>
          <a:prstGeom prst="rect">
            <a:avLst/>
          </a:prstGeom>
        </p:spPr>
      </p:pic>
      <p:grpSp>
        <p:nvGrpSpPr>
          <p:cNvPr id="105" name="object 105"/>
          <p:cNvGrpSpPr/>
          <p:nvPr/>
        </p:nvGrpSpPr>
        <p:grpSpPr>
          <a:xfrm>
            <a:off x="1423720" y="2369362"/>
            <a:ext cx="114935" cy="114935"/>
            <a:chOff x="1423720" y="2369362"/>
            <a:chExt cx="114935" cy="114935"/>
          </a:xfrm>
        </p:grpSpPr>
        <p:pic>
          <p:nvPicPr>
            <p:cNvPr id="106" name="object 10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27988" y="2374392"/>
              <a:ext cx="105918" cy="105155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23720" y="2369362"/>
              <a:ext cx="114452" cy="114452"/>
            </a:xfrm>
            <a:prstGeom prst="rect">
              <a:avLst/>
            </a:prstGeom>
          </p:spPr>
        </p:pic>
      </p:grpSp>
      <p:grpSp>
        <p:nvGrpSpPr>
          <p:cNvPr id="108" name="object 108"/>
          <p:cNvGrpSpPr/>
          <p:nvPr/>
        </p:nvGrpSpPr>
        <p:grpSpPr>
          <a:xfrm>
            <a:off x="1906066" y="2369362"/>
            <a:ext cx="115570" cy="114935"/>
            <a:chOff x="1906066" y="2369362"/>
            <a:chExt cx="115570" cy="114935"/>
          </a:xfrm>
        </p:grpSpPr>
        <p:pic>
          <p:nvPicPr>
            <p:cNvPr id="109" name="object 10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910333" y="2374392"/>
              <a:ext cx="106679" cy="105155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906066" y="2369362"/>
              <a:ext cx="115214" cy="114452"/>
            </a:xfrm>
            <a:prstGeom prst="rect">
              <a:avLst/>
            </a:prstGeom>
          </p:spPr>
        </p:pic>
      </p:grpSp>
      <p:grpSp>
        <p:nvGrpSpPr>
          <p:cNvPr id="111" name="object 111"/>
          <p:cNvGrpSpPr/>
          <p:nvPr/>
        </p:nvGrpSpPr>
        <p:grpSpPr>
          <a:xfrm>
            <a:off x="2379268" y="2369362"/>
            <a:ext cx="114935" cy="114935"/>
            <a:chOff x="2379268" y="2369362"/>
            <a:chExt cx="114935" cy="114935"/>
          </a:xfrm>
        </p:grpSpPr>
        <p:pic>
          <p:nvPicPr>
            <p:cNvPr id="112" name="object 11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383536" y="2374392"/>
              <a:ext cx="105918" cy="105155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379268" y="2369362"/>
              <a:ext cx="114452" cy="114452"/>
            </a:xfrm>
            <a:prstGeom prst="rect">
              <a:avLst/>
            </a:prstGeom>
          </p:spPr>
        </p:pic>
      </p:grpSp>
      <p:grpSp>
        <p:nvGrpSpPr>
          <p:cNvPr id="114" name="object 114"/>
          <p:cNvGrpSpPr/>
          <p:nvPr/>
        </p:nvGrpSpPr>
        <p:grpSpPr>
          <a:xfrm>
            <a:off x="2862376" y="2369362"/>
            <a:ext cx="115570" cy="114935"/>
            <a:chOff x="2862376" y="2369362"/>
            <a:chExt cx="115570" cy="114935"/>
          </a:xfrm>
        </p:grpSpPr>
        <p:pic>
          <p:nvPicPr>
            <p:cNvPr id="115" name="object 11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2866644" y="2374392"/>
              <a:ext cx="106679" cy="105155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62376" y="2369362"/>
              <a:ext cx="115214" cy="114452"/>
            </a:xfrm>
            <a:prstGeom prst="rect">
              <a:avLst/>
            </a:prstGeom>
          </p:spPr>
        </p:pic>
      </p:grpSp>
      <p:grpSp>
        <p:nvGrpSpPr>
          <p:cNvPr id="117" name="object 117"/>
          <p:cNvGrpSpPr/>
          <p:nvPr/>
        </p:nvGrpSpPr>
        <p:grpSpPr>
          <a:xfrm>
            <a:off x="1423720" y="1885492"/>
            <a:ext cx="114935" cy="114935"/>
            <a:chOff x="1423720" y="1885492"/>
            <a:chExt cx="114935" cy="114935"/>
          </a:xfrm>
        </p:grpSpPr>
        <p:pic>
          <p:nvPicPr>
            <p:cNvPr id="118" name="object 118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427988" y="1890521"/>
              <a:ext cx="105918" cy="105155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23720" y="1885492"/>
              <a:ext cx="114452" cy="114452"/>
            </a:xfrm>
            <a:prstGeom prst="rect">
              <a:avLst/>
            </a:prstGeom>
          </p:spPr>
        </p:pic>
      </p:grpSp>
      <p:grpSp>
        <p:nvGrpSpPr>
          <p:cNvPr id="120" name="object 120"/>
          <p:cNvGrpSpPr/>
          <p:nvPr/>
        </p:nvGrpSpPr>
        <p:grpSpPr>
          <a:xfrm>
            <a:off x="1906066" y="1885492"/>
            <a:ext cx="115570" cy="114935"/>
            <a:chOff x="1906066" y="1885492"/>
            <a:chExt cx="115570" cy="114935"/>
          </a:xfrm>
        </p:grpSpPr>
        <p:pic>
          <p:nvPicPr>
            <p:cNvPr id="121" name="object 12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910333" y="1890521"/>
              <a:ext cx="106679" cy="105155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906066" y="1885492"/>
              <a:ext cx="115214" cy="114452"/>
            </a:xfrm>
            <a:prstGeom prst="rect">
              <a:avLst/>
            </a:prstGeom>
          </p:spPr>
        </p:pic>
      </p:grpSp>
      <p:grpSp>
        <p:nvGrpSpPr>
          <p:cNvPr id="123" name="object 123"/>
          <p:cNvGrpSpPr/>
          <p:nvPr/>
        </p:nvGrpSpPr>
        <p:grpSpPr>
          <a:xfrm>
            <a:off x="2379268" y="1885492"/>
            <a:ext cx="114935" cy="114935"/>
            <a:chOff x="2379268" y="1885492"/>
            <a:chExt cx="114935" cy="114935"/>
          </a:xfrm>
        </p:grpSpPr>
        <p:pic>
          <p:nvPicPr>
            <p:cNvPr id="124" name="object 124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383536" y="1890521"/>
              <a:ext cx="105918" cy="105155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379268" y="1885492"/>
              <a:ext cx="114452" cy="114452"/>
            </a:xfrm>
            <a:prstGeom prst="rect">
              <a:avLst/>
            </a:prstGeom>
          </p:spPr>
        </p:pic>
      </p:grpSp>
      <p:grpSp>
        <p:nvGrpSpPr>
          <p:cNvPr id="126" name="object 126"/>
          <p:cNvGrpSpPr/>
          <p:nvPr/>
        </p:nvGrpSpPr>
        <p:grpSpPr>
          <a:xfrm>
            <a:off x="2862376" y="1885492"/>
            <a:ext cx="115570" cy="114935"/>
            <a:chOff x="2862376" y="1885492"/>
            <a:chExt cx="115570" cy="114935"/>
          </a:xfrm>
        </p:grpSpPr>
        <p:pic>
          <p:nvPicPr>
            <p:cNvPr id="127" name="object 12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866644" y="1890521"/>
              <a:ext cx="106679" cy="10515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62376" y="1885492"/>
              <a:ext cx="115214" cy="114452"/>
            </a:xfrm>
            <a:prstGeom prst="rect">
              <a:avLst/>
            </a:prstGeom>
          </p:spPr>
        </p:pic>
      </p:grpSp>
      <p:grpSp>
        <p:nvGrpSpPr>
          <p:cNvPr id="129" name="object 129"/>
          <p:cNvGrpSpPr/>
          <p:nvPr/>
        </p:nvGrpSpPr>
        <p:grpSpPr>
          <a:xfrm>
            <a:off x="3353105" y="1885492"/>
            <a:ext cx="115570" cy="114935"/>
            <a:chOff x="3353105" y="1885492"/>
            <a:chExt cx="115570" cy="114935"/>
          </a:xfrm>
        </p:grpSpPr>
        <p:pic>
          <p:nvPicPr>
            <p:cNvPr id="130" name="object 13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357372" y="1890521"/>
              <a:ext cx="106679" cy="10515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353105" y="1885492"/>
              <a:ext cx="115214" cy="114452"/>
            </a:xfrm>
            <a:prstGeom prst="rect">
              <a:avLst/>
            </a:prstGeom>
          </p:spPr>
        </p:pic>
      </p:grpSp>
      <p:grpSp>
        <p:nvGrpSpPr>
          <p:cNvPr id="132" name="object 132"/>
          <p:cNvGrpSpPr/>
          <p:nvPr/>
        </p:nvGrpSpPr>
        <p:grpSpPr>
          <a:xfrm>
            <a:off x="1906066" y="1417624"/>
            <a:ext cx="115570" cy="114935"/>
            <a:chOff x="1906066" y="1417624"/>
            <a:chExt cx="115570" cy="114935"/>
          </a:xfrm>
        </p:grpSpPr>
        <p:pic>
          <p:nvPicPr>
            <p:cNvPr id="133" name="object 133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910333" y="1422654"/>
              <a:ext cx="106679" cy="105155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906066" y="1417624"/>
              <a:ext cx="115214" cy="114452"/>
            </a:xfrm>
            <a:prstGeom prst="rect">
              <a:avLst/>
            </a:prstGeom>
          </p:spPr>
        </p:pic>
      </p:grpSp>
      <p:grpSp>
        <p:nvGrpSpPr>
          <p:cNvPr id="135" name="object 135"/>
          <p:cNvGrpSpPr/>
          <p:nvPr/>
        </p:nvGrpSpPr>
        <p:grpSpPr>
          <a:xfrm>
            <a:off x="2379268" y="1417624"/>
            <a:ext cx="114935" cy="114935"/>
            <a:chOff x="2379268" y="1417624"/>
            <a:chExt cx="114935" cy="114935"/>
          </a:xfrm>
        </p:grpSpPr>
        <p:pic>
          <p:nvPicPr>
            <p:cNvPr id="136" name="object 136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383536" y="1422654"/>
              <a:ext cx="105918" cy="105155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379268" y="1417624"/>
              <a:ext cx="114452" cy="114452"/>
            </a:xfrm>
            <a:prstGeom prst="rect">
              <a:avLst/>
            </a:prstGeom>
          </p:spPr>
        </p:pic>
      </p:grpSp>
      <p:grpSp>
        <p:nvGrpSpPr>
          <p:cNvPr id="138" name="object 138"/>
          <p:cNvGrpSpPr/>
          <p:nvPr/>
        </p:nvGrpSpPr>
        <p:grpSpPr>
          <a:xfrm>
            <a:off x="2862376" y="1417624"/>
            <a:ext cx="115570" cy="114935"/>
            <a:chOff x="2862376" y="1417624"/>
            <a:chExt cx="115570" cy="114935"/>
          </a:xfrm>
        </p:grpSpPr>
        <p:pic>
          <p:nvPicPr>
            <p:cNvPr id="139" name="object 139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866644" y="1422654"/>
              <a:ext cx="106679" cy="105155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862376" y="1417624"/>
              <a:ext cx="115214" cy="114452"/>
            </a:xfrm>
            <a:prstGeom prst="rect">
              <a:avLst/>
            </a:prstGeom>
          </p:spPr>
        </p:pic>
      </p:grpSp>
      <p:grpSp>
        <p:nvGrpSpPr>
          <p:cNvPr id="141" name="object 141"/>
          <p:cNvGrpSpPr/>
          <p:nvPr/>
        </p:nvGrpSpPr>
        <p:grpSpPr>
          <a:xfrm>
            <a:off x="3353105" y="1417624"/>
            <a:ext cx="115570" cy="114935"/>
            <a:chOff x="3353105" y="1417624"/>
            <a:chExt cx="115570" cy="114935"/>
          </a:xfrm>
        </p:grpSpPr>
        <p:pic>
          <p:nvPicPr>
            <p:cNvPr id="142" name="object 142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3357372" y="1422654"/>
              <a:ext cx="106679" cy="10515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353105" y="1417624"/>
              <a:ext cx="115214" cy="114452"/>
            </a:xfrm>
            <a:prstGeom prst="rect">
              <a:avLst/>
            </a:prstGeom>
          </p:spPr>
        </p:pic>
      </p:grpSp>
      <p:pic>
        <p:nvPicPr>
          <p:cNvPr id="144" name="object 144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1910333" y="950975"/>
            <a:ext cx="106679" cy="105155"/>
          </a:xfrm>
          <a:prstGeom prst="rect">
            <a:avLst/>
          </a:prstGeom>
        </p:spPr>
      </p:pic>
      <p:pic>
        <p:nvPicPr>
          <p:cNvPr id="145" name="object 14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906066" y="945946"/>
            <a:ext cx="115214" cy="114452"/>
          </a:xfrm>
          <a:prstGeom prst="rect">
            <a:avLst/>
          </a:prstGeom>
        </p:spPr>
      </p:pic>
      <p:pic>
        <p:nvPicPr>
          <p:cNvPr id="146" name="object 146"/>
          <p:cNvPicPr/>
          <p:nvPr/>
        </p:nvPicPr>
        <p:blipFill>
          <a:blip r:embed="rId76" cstate="print"/>
          <a:stretch>
            <a:fillRect/>
          </a:stretch>
        </p:blipFill>
        <p:spPr>
          <a:xfrm>
            <a:off x="2383536" y="950975"/>
            <a:ext cx="105918" cy="105155"/>
          </a:xfrm>
          <a:prstGeom prst="rect">
            <a:avLst/>
          </a:prstGeom>
        </p:spPr>
      </p:pic>
      <p:pic>
        <p:nvPicPr>
          <p:cNvPr id="147" name="object 14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379268" y="945946"/>
            <a:ext cx="114452" cy="114452"/>
          </a:xfrm>
          <a:prstGeom prst="rect">
            <a:avLst/>
          </a:prstGeom>
        </p:spPr>
      </p:pic>
      <p:pic>
        <p:nvPicPr>
          <p:cNvPr id="148" name="object 148"/>
          <p:cNvPicPr/>
          <p:nvPr/>
        </p:nvPicPr>
        <p:blipFill>
          <a:blip r:embed="rId77" cstate="print"/>
          <a:stretch>
            <a:fillRect/>
          </a:stretch>
        </p:blipFill>
        <p:spPr>
          <a:xfrm>
            <a:off x="2866644" y="950975"/>
            <a:ext cx="106679" cy="105155"/>
          </a:xfrm>
          <a:prstGeom prst="rect">
            <a:avLst/>
          </a:prstGeom>
        </p:spPr>
      </p:pic>
      <p:pic>
        <p:nvPicPr>
          <p:cNvPr id="149" name="object 14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862376" y="945946"/>
            <a:ext cx="115214" cy="114452"/>
          </a:xfrm>
          <a:prstGeom prst="rect">
            <a:avLst/>
          </a:prstGeom>
        </p:spPr>
      </p:pic>
      <p:pic>
        <p:nvPicPr>
          <p:cNvPr id="150" name="object 150"/>
          <p:cNvPicPr/>
          <p:nvPr/>
        </p:nvPicPr>
        <p:blipFill>
          <a:blip r:embed="rId78" cstate="print"/>
          <a:stretch>
            <a:fillRect/>
          </a:stretch>
        </p:blipFill>
        <p:spPr>
          <a:xfrm>
            <a:off x="3357372" y="950975"/>
            <a:ext cx="106679" cy="105155"/>
          </a:xfrm>
          <a:prstGeom prst="rect">
            <a:avLst/>
          </a:prstGeom>
        </p:spPr>
      </p:pic>
      <p:pic>
        <p:nvPicPr>
          <p:cNvPr id="151" name="object 15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353105" y="945946"/>
            <a:ext cx="115214" cy="114452"/>
          </a:xfrm>
          <a:prstGeom prst="rect">
            <a:avLst/>
          </a:prstGeom>
        </p:spPr>
      </p:pic>
      <p:sp>
        <p:nvSpPr>
          <p:cNvPr id="152" name="object 152"/>
          <p:cNvSpPr txBox="1"/>
          <p:nvPr/>
        </p:nvSpPr>
        <p:spPr>
          <a:xfrm>
            <a:off x="1067816" y="2934941"/>
            <a:ext cx="5787390" cy="369125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51435" algn="ctr">
              <a:lnSpc>
                <a:spcPct val="100000"/>
              </a:lnSpc>
              <a:spcBef>
                <a:spcPts val="125"/>
              </a:spcBef>
              <a:tabLst>
                <a:tab pos="3453765" algn="l"/>
              </a:tabLst>
            </a:pPr>
            <a:r>
              <a:rPr sz="950" i="1" spc="15" dirty="0">
                <a:latin typeface="Times New Roman"/>
                <a:cs typeface="Times New Roman"/>
              </a:rPr>
              <a:t>а	б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4.5.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різними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шляхами: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ковзанням;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двійникуванням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проміжках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смугами ковзання деформація не відбувається. </a:t>
            </a:r>
            <a:r>
              <a:rPr sz="1200" dirty="0">
                <a:latin typeface="Times New Roman"/>
                <a:cs typeface="Times New Roman"/>
              </a:rPr>
              <a:t>Тверде </a:t>
            </a:r>
            <a:r>
              <a:rPr sz="1200" spc="-5" dirty="0">
                <a:latin typeface="Times New Roman"/>
                <a:cs typeface="Times New Roman"/>
              </a:rPr>
              <a:t>тіло не </a:t>
            </a:r>
            <a:r>
              <a:rPr sz="1200" dirty="0">
                <a:latin typeface="Times New Roman"/>
                <a:cs typeface="Times New Roman"/>
              </a:rPr>
              <a:t> змінює своєї кристалічної </a:t>
            </a:r>
            <a:r>
              <a:rPr sz="1200" spc="-5" dirty="0">
                <a:latin typeface="Times New Roman"/>
                <a:cs typeface="Times New Roman"/>
              </a:rPr>
              <a:t>будови </a:t>
            </a:r>
            <a:r>
              <a:rPr sz="1200" dirty="0">
                <a:latin typeface="Times New Roman"/>
                <a:cs typeface="Times New Roman"/>
              </a:rPr>
              <a:t>під час </a:t>
            </a:r>
            <a:r>
              <a:rPr sz="1200" spc="-5" dirty="0">
                <a:latin typeface="Times New Roman"/>
                <a:cs typeface="Times New Roman"/>
              </a:rPr>
              <a:t>пластичної деформації,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розташування </a:t>
            </a:r>
            <a:r>
              <a:rPr sz="1200" dirty="0">
                <a:latin typeface="Times New Roman"/>
                <a:cs typeface="Times New Roman"/>
              </a:rPr>
              <a:t>атомів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елементарних </a:t>
            </a:r>
            <a:r>
              <a:rPr sz="1200" dirty="0">
                <a:latin typeface="Times New Roman"/>
                <a:cs typeface="Times New Roman"/>
              </a:rPr>
              <a:t>решітках</a:t>
            </a:r>
            <a:r>
              <a:rPr sz="1200" spc="-5" dirty="0">
                <a:latin typeface="Times New Roman"/>
                <a:cs typeface="Times New Roman"/>
              </a:rPr>
              <a:t> зберігається.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Площинами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ковзання</a:t>
            </a:r>
            <a:r>
              <a:rPr sz="1200" dirty="0">
                <a:latin typeface="Times New Roman"/>
                <a:cs typeface="Times New Roman"/>
              </a:rPr>
              <a:t> 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кристалографічні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площини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найбільш щільною </a:t>
            </a:r>
            <a:r>
              <a:rPr sz="1200" spc="-5" dirty="0">
                <a:latin typeface="Times New Roman"/>
                <a:cs typeface="Times New Roman"/>
              </a:rPr>
              <a:t>упаков-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Це найбільш</a:t>
            </a:r>
            <a:r>
              <a:rPr sz="1200" dirty="0">
                <a:latin typeface="Times New Roman"/>
                <a:cs typeface="Times New Roman"/>
              </a:rPr>
              <a:t> характерний </a:t>
            </a:r>
            <a:r>
              <a:rPr sz="1200" spc="-5" dirty="0">
                <a:latin typeface="Times New Roman"/>
                <a:cs typeface="Times New Roman"/>
              </a:rPr>
              <a:t>вид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 при</a:t>
            </a:r>
            <a:r>
              <a:rPr sz="1200" dirty="0">
                <a:latin typeface="Times New Roman"/>
                <a:cs typeface="Times New Roman"/>
              </a:rPr>
              <a:t> обробці </a:t>
            </a:r>
            <a:r>
              <a:rPr sz="1200" spc="-5" dirty="0">
                <a:latin typeface="Times New Roman"/>
                <a:cs typeface="Times New Roman"/>
              </a:rPr>
              <a:t>тиском.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Двійникування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поворот </a:t>
            </a:r>
            <a:r>
              <a:rPr sz="1200" dirty="0">
                <a:latin typeface="Times New Roman"/>
                <a:cs typeface="Times New Roman"/>
              </a:rPr>
              <a:t>однієї </a:t>
            </a:r>
            <a:r>
              <a:rPr sz="1200" spc="-5" dirty="0">
                <a:latin typeface="Times New Roman"/>
                <a:cs typeface="Times New Roman"/>
              </a:rPr>
              <a:t>частини кристалу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положення, </a:t>
            </a:r>
            <a:r>
              <a:rPr sz="1200" dirty="0">
                <a:latin typeface="Times New Roman"/>
                <a:cs typeface="Times New Roman"/>
              </a:rPr>
              <a:t>симетричне </a:t>
            </a:r>
            <a:r>
              <a:rPr sz="1200" spc="-5" dirty="0">
                <a:latin typeface="Times New Roman"/>
                <a:cs typeface="Times New Roman"/>
              </a:rPr>
              <a:t>ін- </a:t>
            </a:r>
            <a:r>
              <a:rPr sz="1200" dirty="0">
                <a:latin typeface="Times New Roman"/>
                <a:cs typeface="Times New Roman"/>
              </a:rPr>
              <a:t> шій</a:t>
            </a:r>
            <a:r>
              <a:rPr sz="1200" spc="-5" dirty="0">
                <a:latin typeface="Times New Roman"/>
                <a:cs typeface="Times New Roman"/>
              </a:rPr>
              <a:t> 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частині.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Площиною </a:t>
            </a:r>
            <a:r>
              <a:rPr sz="1200" dirty="0">
                <a:latin typeface="Times New Roman"/>
                <a:cs typeface="Times New Roman"/>
              </a:rPr>
              <a:t>симетрії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площина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двійникувания (рис.</a:t>
            </a:r>
            <a:r>
              <a:rPr sz="1200" dirty="0">
                <a:latin typeface="Times New Roman"/>
                <a:cs typeface="Times New Roman"/>
              </a:rPr>
              <a:t> 4.5,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Двійникування</a:t>
            </a:r>
            <a:r>
              <a:rPr sz="1200" dirty="0">
                <a:latin typeface="Times New Roman"/>
                <a:cs typeface="Times New Roman"/>
              </a:rPr>
              <a:t> частіше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виникає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пластичній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деформації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</a:t>
            </a:r>
            <a:r>
              <a:rPr sz="1200" dirty="0">
                <a:latin typeface="Times New Roman"/>
                <a:cs typeface="Times New Roman"/>
              </a:rPr>
              <a:t> з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об’ємноцентрованою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гексагональною решіткою. Причому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підвищенням швидкості </a:t>
            </a:r>
            <a:r>
              <a:rPr sz="1200" dirty="0">
                <a:latin typeface="Times New Roman"/>
                <a:cs typeface="Times New Roman"/>
              </a:rPr>
              <a:t> деформації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схильність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двійникування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зростає.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Двійникування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виникати не тільки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дії </a:t>
            </a:r>
            <a:r>
              <a:rPr sz="1200" dirty="0">
                <a:latin typeface="Times New Roman"/>
                <a:cs typeface="Times New Roman"/>
              </a:rPr>
              <a:t>зовнішніх сил, а й в 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зультаті відпалу пластично деформованого тіла. Це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характерним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металів </a:t>
            </a:r>
            <a:r>
              <a:rPr sz="1200" dirty="0">
                <a:latin typeface="Times New Roman"/>
                <a:cs typeface="Times New Roman"/>
              </a:rPr>
              <a:t>з гране-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центрованими кубічними решітками (мідь, латунь). Двійникуванням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досягти </a:t>
            </a:r>
            <a:r>
              <a:rPr sz="1200" dirty="0">
                <a:latin typeface="Times New Roman"/>
                <a:cs typeface="Times New Roman"/>
              </a:rPr>
              <a:t>не-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значного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ступеня</a:t>
            </a:r>
            <a:r>
              <a:rPr sz="1200" spc="-5" dirty="0">
                <a:latin typeface="Times New Roman"/>
                <a:cs typeface="Times New Roman"/>
              </a:rPr>
              <a:t> деформації.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082057" y="9370568"/>
            <a:ext cx="3036570" cy="612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1.5.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решітка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графіту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а,</a:t>
            </a:r>
            <a:r>
              <a:rPr sz="1000" i="1" dirty="0">
                <a:latin typeface="Times New Roman"/>
                <a:cs typeface="Times New Roman"/>
              </a:rPr>
              <a:t> б</a:t>
            </a:r>
            <a:r>
              <a:rPr sz="1000" dirty="0">
                <a:latin typeface="Times New Roman"/>
                <a:cs typeface="Times New Roman"/>
              </a:rPr>
              <a:t>) і </a:t>
            </a:r>
            <a:r>
              <a:rPr sz="1000" spc="-5" dirty="0">
                <a:latin typeface="Times New Roman"/>
                <a:cs typeface="Times New Roman"/>
              </a:rPr>
              <a:t>алмазу 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0"/>
              </a:spcBef>
            </a:pPr>
            <a:r>
              <a:rPr sz="1000" dirty="0">
                <a:latin typeface="Times New Roman"/>
                <a:cs typeface="Times New Roman"/>
              </a:rPr>
              <a:t>10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2467355" y="2871977"/>
            <a:ext cx="2726055" cy="1971675"/>
            <a:chOff x="2467355" y="2871977"/>
            <a:chExt cx="2726055" cy="1971675"/>
          </a:xfrm>
        </p:grpSpPr>
        <p:sp>
          <p:nvSpPr>
            <p:cNvPr id="6" name="object 6"/>
            <p:cNvSpPr/>
            <p:nvPr/>
          </p:nvSpPr>
          <p:spPr>
            <a:xfrm>
              <a:off x="2467356" y="2871977"/>
              <a:ext cx="2726055" cy="1971675"/>
            </a:xfrm>
            <a:custGeom>
              <a:avLst/>
              <a:gdLst/>
              <a:ahLst/>
              <a:cxnLst/>
              <a:rect l="l" t="t" r="r" b="b"/>
              <a:pathLst>
                <a:path w="2726054" h="1971675">
                  <a:moveTo>
                    <a:pt x="2725674" y="1941576"/>
                  </a:moveTo>
                  <a:lnTo>
                    <a:pt x="2688145" y="1933956"/>
                  </a:lnTo>
                  <a:lnTo>
                    <a:pt x="2575560" y="1911096"/>
                  </a:lnTo>
                  <a:lnTo>
                    <a:pt x="2620708" y="1933956"/>
                  </a:lnTo>
                  <a:lnTo>
                    <a:pt x="37338" y="1933956"/>
                  </a:lnTo>
                  <a:lnTo>
                    <a:pt x="37338" y="104749"/>
                  </a:lnTo>
                  <a:lnTo>
                    <a:pt x="60198" y="151638"/>
                  </a:lnTo>
                  <a:lnTo>
                    <a:pt x="48247" y="90678"/>
                  </a:lnTo>
                  <a:lnTo>
                    <a:pt x="30480" y="0"/>
                  </a:lnTo>
                  <a:lnTo>
                    <a:pt x="0" y="151638"/>
                  </a:lnTo>
                  <a:lnTo>
                    <a:pt x="22860" y="105918"/>
                  </a:lnTo>
                  <a:lnTo>
                    <a:pt x="22860" y="1941576"/>
                  </a:lnTo>
                  <a:lnTo>
                    <a:pt x="30480" y="1941576"/>
                  </a:lnTo>
                  <a:lnTo>
                    <a:pt x="30480" y="1949196"/>
                  </a:lnTo>
                  <a:lnTo>
                    <a:pt x="2620314" y="1949196"/>
                  </a:lnTo>
                  <a:lnTo>
                    <a:pt x="2575560" y="1971294"/>
                  </a:lnTo>
                  <a:lnTo>
                    <a:pt x="2687180" y="1949196"/>
                  </a:lnTo>
                  <a:lnTo>
                    <a:pt x="2725674" y="1941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492197" y="4373879"/>
              <a:ext cx="2402840" cy="0"/>
            </a:xfrm>
            <a:custGeom>
              <a:avLst/>
              <a:gdLst/>
              <a:ahLst/>
              <a:cxnLst/>
              <a:rect l="l" t="t" r="r" b="b"/>
              <a:pathLst>
                <a:path w="2402840">
                  <a:moveTo>
                    <a:pt x="0" y="0"/>
                  </a:moveTo>
                  <a:lnTo>
                    <a:pt x="1013764" y="0"/>
                  </a:lnTo>
                </a:path>
                <a:path w="2402840">
                  <a:moveTo>
                    <a:pt x="1320087" y="0"/>
                  </a:moveTo>
                  <a:lnTo>
                    <a:pt x="2402433" y="0"/>
                  </a:lnTo>
                </a:path>
              </a:pathLst>
            </a:custGeom>
            <a:ln w="2042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497835" y="3126485"/>
              <a:ext cx="2391410" cy="975360"/>
            </a:xfrm>
            <a:custGeom>
              <a:avLst/>
              <a:gdLst/>
              <a:ahLst/>
              <a:cxnLst/>
              <a:rect l="l" t="t" r="r" b="b"/>
              <a:pathLst>
                <a:path w="2391410" h="975360">
                  <a:moveTo>
                    <a:pt x="0" y="957072"/>
                  </a:moveTo>
                  <a:lnTo>
                    <a:pt x="1691640" y="975360"/>
                  </a:lnTo>
                </a:path>
                <a:path w="2391410" h="975360">
                  <a:moveTo>
                    <a:pt x="0" y="163068"/>
                  </a:moveTo>
                  <a:lnTo>
                    <a:pt x="1975104" y="181356"/>
                  </a:lnTo>
                </a:path>
                <a:path w="2391410" h="975360">
                  <a:moveTo>
                    <a:pt x="0" y="0"/>
                  </a:moveTo>
                  <a:lnTo>
                    <a:pt x="2391156" y="18288"/>
                  </a:lnTo>
                </a:path>
              </a:pathLst>
            </a:custGeom>
            <a:ln w="1127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2539238" y="4565244"/>
            <a:ext cx="82296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О</a:t>
            </a:r>
            <a:r>
              <a:rPr sz="1050" spc="-5" dirty="0">
                <a:latin typeface="Times New Roman"/>
                <a:cs typeface="Times New Roman"/>
              </a:rPr>
              <a:t>хол</a:t>
            </a:r>
            <a:r>
              <a:rPr sz="1050" dirty="0">
                <a:latin typeface="Times New Roman"/>
                <a:cs typeface="Times New Roman"/>
              </a:rPr>
              <a:t>о</a:t>
            </a:r>
            <a:r>
              <a:rPr sz="1050" spc="10" dirty="0">
                <a:latin typeface="Times New Roman"/>
                <a:cs typeface="Times New Roman"/>
              </a:rPr>
              <a:t>д</a:t>
            </a:r>
            <a:r>
              <a:rPr sz="1050" spc="45" dirty="0">
                <a:latin typeface="Times New Roman"/>
                <a:cs typeface="Times New Roman"/>
              </a:rPr>
              <a:t>ж</a:t>
            </a:r>
            <a:r>
              <a:rPr sz="1050" spc="-25" dirty="0">
                <a:latin typeface="Times New Roman"/>
                <a:cs typeface="Times New Roman"/>
              </a:rPr>
              <a:t>е</a:t>
            </a:r>
            <a:r>
              <a:rPr sz="1050" spc="5" dirty="0">
                <a:latin typeface="Times New Roman"/>
                <a:cs typeface="Times New Roman"/>
              </a:rPr>
              <a:t>н</a:t>
            </a:r>
            <a:r>
              <a:rPr sz="1050" spc="10" dirty="0">
                <a:latin typeface="Times New Roman"/>
                <a:cs typeface="Times New Roman"/>
              </a:rPr>
              <a:t>ня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9289" y="516889"/>
            <a:ext cx="5862320" cy="25673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169037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1.1.3.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АЛОТРОПІЯ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АБО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ПОЛІМОРФНІ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ПЕРЕТВОРЕННЯ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Здатність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деяких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існувати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кристалічних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формах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зовнішніх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</a:t>
            </a:r>
            <a:r>
              <a:rPr sz="1200" spc="-5" dirty="0">
                <a:latin typeface="Times New Roman"/>
                <a:cs typeface="Times New Roman"/>
              </a:rPr>
              <a:t> (тиск,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алотропією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поліморфізмом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Кожен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 </a:t>
            </a:r>
            <a:r>
              <a:rPr sz="1200" dirty="0">
                <a:latin typeface="Times New Roman"/>
                <a:cs typeface="Times New Roman"/>
              </a:rPr>
              <a:t>решітки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являє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собою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алотропічну</a:t>
            </a:r>
            <a:r>
              <a:rPr sz="1200" i="1" dirty="0">
                <a:latin typeface="Times New Roman"/>
                <a:cs typeface="Times New Roman"/>
              </a:rPr>
              <a:t> видозміну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модифікацію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Прикладом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алотропічної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видозміни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кришталевої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решітки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темпера-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тури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залізо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1.4).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різних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-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-залізо: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&lt;911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ОЦК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911&lt;</a:t>
            </a:r>
            <a:r>
              <a:rPr sz="1200" i="1" spc="-5" dirty="0">
                <a:latin typeface="Times New Roman"/>
                <a:cs typeface="Times New Roman"/>
              </a:rPr>
              <a:t>t</a:t>
            </a:r>
            <a:r>
              <a:rPr sz="1200" spc="-5" dirty="0">
                <a:latin typeface="Times New Roman"/>
                <a:cs typeface="Times New Roman"/>
              </a:rPr>
              <a:t>&lt;1392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ГЦК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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1392&lt;</a:t>
            </a:r>
            <a:r>
              <a:rPr sz="1200" i="1" spc="-5" dirty="0">
                <a:latin typeface="Times New Roman"/>
                <a:cs typeface="Times New Roman"/>
              </a:rPr>
              <a:t>t</a:t>
            </a:r>
            <a:r>
              <a:rPr sz="1200" spc="-5" dirty="0">
                <a:latin typeface="Times New Roman"/>
                <a:cs typeface="Times New Roman"/>
              </a:rPr>
              <a:t>&lt;1539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</a:t>
            </a:r>
            <a:r>
              <a:rPr sz="1200" dirty="0">
                <a:latin typeface="Times New Roman"/>
                <a:cs typeface="Times New Roman"/>
              </a:rPr>
              <a:t>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ОЦК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</a:t>
            </a:r>
            <a:r>
              <a:rPr sz="1200" spc="-7" baseline="-10416" dirty="0">
                <a:latin typeface="Symbol"/>
                <a:cs typeface="Symbol"/>
              </a:rPr>
              <a:t></a:t>
            </a:r>
            <a:r>
              <a:rPr sz="1200" spc="13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(високотемпературне</a:t>
            </a:r>
            <a:r>
              <a:rPr sz="1200" spc="-5" dirty="0">
                <a:latin typeface="Times New Roman"/>
                <a:cs typeface="Times New Roman"/>
              </a:rPr>
              <a:t> Fe</a:t>
            </a:r>
            <a:r>
              <a:rPr sz="1200" spc="-7" baseline="-10416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R="81915" algn="ctr">
              <a:lnSpc>
                <a:spcPct val="100000"/>
              </a:lnSpc>
              <a:spcBef>
                <a:spcPts val="1275"/>
              </a:spcBef>
            </a:pPr>
            <a:r>
              <a:rPr sz="1050" spc="5" dirty="0">
                <a:latin typeface="Times New Roman"/>
                <a:cs typeface="Times New Roman"/>
              </a:rPr>
              <a:t>Рідкій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стан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153661" y="4012794"/>
            <a:ext cx="490855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575" i="1" spc="15" baseline="13227" dirty="0">
                <a:latin typeface="Times New Roman"/>
                <a:cs typeface="Times New Roman"/>
              </a:rPr>
              <a:t>Т</a:t>
            </a:r>
            <a:r>
              <a:rPr sz="1050" baseline="7936" dirty="0">
                <a:latin typeface="Times New Roman"/>
                <a:cs typeface="Times New Roman"/>
              </a:rPr>
              <a:t>F</a:t>
            </a:r>
            <a:r>
              <a:rPr sz="1050" spc="-22" baseline="7936" dirty="0">
                <a:latin typeface="Times New Roman"/>
                <a:cs typeface="Times New Roman"/>
              </a:rPr>
              <a:t>e</a:t>
            </a:r>
            <a:r>
              <a:rPr sz="450" spc="35" dirty="0">
                <a:latin typeface="Symbol"/>
                <a:cs typeface="Symbol"/>
              </a:rPr>
              <a:t></a:t>
            </a:r>
            <a:r>
              <a:rPr sz="1050" spc="22" baseline="7936" dirty="0">
                <a:latin typeface="Symbol"/>
                <a:cs typeface="Symbol"/>
              </a:rPr>
              <a:t></a:t>
            </a:r>
            <a:r>
              <a:rPr sz="1050" spc="-37" baseline="7936" dirty="0">
                <a:latin typeface="Times New Roman"/>
                <a:cs typeface="Times New Roman"/>
              </a:rPr>
              <a:t>F</a:t>
            </a:r>
            <a:r>
              <a:rPr sz="1050" spc="15" baseline="7936" dirty="0">
                <a:latin typeface="Times New Roman"/>
                <a:cs typeface="Times New Roman"/>
              </a:rPr>
              <a:t>e</a:t>
            </a:r>
            <a:r>
              <a:rPr sz="450" spc="5" dirty="0">
                <a:latin typeface="Symbol"/>
                <a:cs typeface="Symbol"/>
              </a:rPr>
              <a:t></a:t>
            </a:r>
            <a:endParaRPr sz="450">
              <a:latin typeface="Symbol"/>
              <a:cs typeface="Symbo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149855" y="3028290"/>
            <a:ext cx="2939415" cy="3422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50800">
              <a:lnSpc>
                <a:spcPts val="1230"/>
              </a:lnSpc>
              <a:spcBef>
                <a:spcPts val="125"/>
              </a:spcBef>
              <a:tabLst>
                <a:tab pos="499745" algn="l"/>
                <a:tab pos="709295" algn="l"/>
                <a:tab pos="2762885" algn="l"/>
              </a:tabLst>
            </a:pPr>
            <a:r>
              <a:rPr sz="1575" spc="15" baseline="2645" dirty="0">
                <a:latin typeface="Times New Roman"/>
                <a:cs typeface="Times New Roman"/>
              </a:rPr>
              <a:t>1539	</a:t>
            </a:r>
            <a:r>
              <a:rPr sz="1575" u="heavy" spc="22" baseline="26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575" u="heavy" spc="15" baseline="26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575" spc="15" baseline="2645" dirty="0">
                <a:latin typeface="Times New Roman"/>
                <a:cs typeface="Times New Roman"/>
              </a:rPr>
              <a:t>	</a:t>
            </a:r>
            <a:r>
              <a:rPr sz="1050" i="1" spc="10" dirty="0">
                <a:latin typeface="Times New Roman"/>
                <a:cs typeface="Times New Roman"/>
              </a:rPr>
              <a:t>Т</a:t>
            </a:r>
            <a:r>
              <a:rPr sz="1050" i="1" spc="15" baseline="-11904" dirty="0">
                <a:latin typeface="Times New Roman"/>
                <a:cs typeface="Times New Roman"/>
              </a:rPr>
              <a:t>s</a:t>
            </a:r>
            <a:endParaRPr sz="1050" baseline="-11904">
              <a:latin typeface="Times New Roman"/>
              <a:cs typeface="Times New Roman"/>
            </a:endParaRPr>
          </a:p>
          <a:p>
            <a:pPr marL="50800">
              <a:lnSpc>
                <a:spcPts val="1230"/>
              </a:lnSpc>
              <a:tabLst>
                <a:tab pos="708660" algn="l"/>
                <a:tab pos="872490" algn="l"/>
              </a:tabLst>
            </a:pPr>
            <a:r>
              <a:rPr sz="1050" spc="10" dirty="0">
                <a:latin typeface="Times New Roman"/>
                <a:cs typeface="Times New Roman"/>
              </a:rPr>
              <a:t>1392	</a:t>
            </a:r>
            <a:r>
              <a:rPr sz="1050" u="heavy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heavy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96571" y="3400944"/>
            <a:ext cx="193040" cy="986790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50" spc="5" dirty="0">
                <a:latin typeface="Times New Roman"/>
                <a:cs typeface="Times New Roman"/>
              </a:rPr>
              <a:t>Температура,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spc="5" dirty="0">
                <a:latin typeface="Symbol"/>
                <a:cs typeface="Symbol"/>
              </a:rPr>
              <a:t></a:t>
            </a:r>
            <a:r>
              <a:rPr sz="1050" spc="5" dirty="0">
                <a:latin typeface="Times New Roman"/>
                <a:cs typeface="Times New Roman"/>
              </a:rPr>
              <a:t>С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57294" y="3974694"/>
            <a:ext cx="22987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25" dirty="0">
                <a:latin typeface="Times New Roman"/>
                <a:cs typeface="Times New Roman"/>
              </a:rPr>
              <a:t>9</a:t>
            </a:r>
            <a:r>
              <a:rPr sz="1050" spc="-5" dirty="0">
                <a:latin typeface="Times New Roman"/>
                <a:cs typeface="Times New Roman"/>
              </a:rPr>
              <a:t>1</a:t>
            </a:r>
            <a:r>
              <a:rPr sz="1050" spc="10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63995" y="3974694"/>
            <a:ext cx="197485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184150" algn="l"/>
              </a:tabLst>
            </a:pPr>
            <a:r>
              <a:rPr sz="1050" u="heavy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57294" y="4263495"/>
            <a:ext cx="22987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25" dirty="0">
                <a:latin typeface="Times New Roman"/>
                <a:cs typeface="Times New Roman"/>
              </a:rPr>
              <a:t>7</a:t>
            </a:r>
            <a:r>
              <a:rPr sz="1050" spc="-5" dirty="0">
                <a:latin typeface="Times New Roman"/>
                <a:cs typeface="Times New Roman"/>
              </a:rPr>
              <a:t>6</a:t>
            </a:r>
            <a:r>
              <a:rPr sz="1050" spc="10" dirty="0">
                <a:latin typeface="Times New Roman"/>
                <a:cs typeface="Times New Roman"/>
              </a:rPr>
              <a:t>8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429762" y="3126485"/>
            <a:ext cx="60960" cy="1687195"/>
          </a:xfrm>
          <a:custGeom>
            <a:avLst/>
            <a:gdLst/>
            <a:ahLst/>
            <a:cxnLst/>
            <a:rect l="l" t="t" r="r" b="b"/>
            <a:pathLst>
              <a:path w="60960" h="1687195">
                <a:moveTo>
                  <a:pt x="60198" y="60960"/>
                </a:moveTo>
                <a:lnTo>
                  <a:pt x="41617" y="22860"/>
                </a:lnTo>
                <a:lnTo>
                  <a:pt x="30480" y="0"/>
                </a:lnTo>
                <a:lnTo>
                  <a:pt x="0" y="60960"/>
                </a:lnTo>
                <a:lnTo>
                  <a:pt x="22860" y="38100"/>
                </a:lnTo>
                <a:lnTo>
                  <a:pt x="22860" y="125730"/>
                </a:lnTo>
                <a:lnTo>
                  <a:pt x="0" y="102870"/>
                </a:lnTo>
                <a:lnTo>
                  <a:pt x="30480" y="163068"/>
                </a:lnTo>
                <a:lnTo>
                  <a:pt x="41757" y="140208"/>
                </a:lnTo>
                <a:lnTo>
                  <a:pt x="60198" y="102870"/>
                </a:lnTo>
                <a:lnTo>
                  <a:pt x="38100" y="125539"/>
                </a:lnTo>
                <a:lnTo>
                  <a:pt x="38100" y="38303"/>
                </a:lnTo>
                <a:lnTo>
                  <a:pt x="60198" y="60960"/>
                </a:lnTo>
                <a:close/>
              </a:path>
              <a:path w="60960" h="1687195">
                <a:moveTo>
                  <a:pt x="60960" y="1017270"/>
                </a:moveTo>
                <a:lnTo>
                  <a:pt x="42519" y="979932"/>
                </a:lnTo>
                <a:lnTo>
                  <a:pt x="31242" y="957072"/>
                </a:lnTo>
                <a:lnTo>
                  <a:pt x="762" y="1017270"/>
                </a:lnTo>
                <a:lnTo>
                  <a:pt x="23622" y="994981"/>
                </a:lnTo>
                <a:lnTo>
                  <a:pt x="23622" y="1649158"/>
                </a:lnTo>
                <a:lnTo>
                  <a:pt x="762" y="1626870"/>
                </a:lnTo>
                <a:lnTo>
                  <a:pt x="31242" y="1687068"/>
                </a:lnTo>
                <a:lnTo>
                  <a:pt x="42519" y="1664208"/>
                </a:lnTo>
                <a:lnTo>
                  <a:pt x="60960" y="1626870"/>
                </a:lnTo>
                <a:lnTo>
                  <a:pt x="38862" y="1648968"/>
                </a:lnTo>
                <a:lnTo>
                  <a:pt x="38862" y="995172"/>
                </a:lnTo>
                <a:lnTo>
                  <a:pt x="60960" y="1017270"/>
                </a:lnTo>
                <a:close/>
              </a:path>
              <a:path w="60960" h="1687195">
                <a:moveTo>
                  <a:pt x="60960" y="223266"/>
                </a:moveTo>
                <a:lnTo>
                  <a:pt x="42519" y="185928"/>
                </a:lnTo>
                <a:lnTo>
                  <a:pt x="31242" y="163068"/>
                </a:lnTo>
                <a:lnTo>
                  <a:pt x="762" y="223266"/>
                </a:lnTo>
                <a:lnTo>
                  <a:pt x="23609" y="200990"/>
                </a:lnTo>
                <a:lnTo>
                  <a:pt x="22860" y="919556"/>
                </a:lnTo>
                <a:lnTo>
                  <a:pt x="762" y="896874"/>
                </a:lnTo>
                <a:lnTo>
                  <a:pt x="30480" y="957072"/>
                </a:lnTo>
                <a:lnTo>
                  <a:pt x="42049" y="934212"/>
                </a:lnTo>
                <a:lnTo>
                  <a:pt x="60960" y="896874"/>
                </a:lnTo>
                <a:lnTo>
                  <a:pt x="38100" y="919734"/>
                </a:lnTo>
                <a:lnTo>
                  <a:pt x="38849" y="201168"/>
                </a:lnTo>
                <a:lnTo>
                  <a:pt x="60960" y="223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457194" y="3129636"/>
            <a:ext cx="372745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575" baseline="7936" dirty="0">
                <a:latin typeface="Times New Roman"/>
                <a:cs typeface="Times New Roman"/>
              </a:rPr>
              <a:t>Fe</a:t>
            </a:r>
            <a:r>
              <a:rPr sz="700" dirty="0">
                <a:latin typeface="Symbol"/>
                <a:cs typeface="Symbol"/>
              </a:rPr>
              <a:t></a:t>
            </a:r>
            <a:r>
              <a:rPr sz="700" dirty="0">
                <a:latin typeface="Times New Roman"/>
                <a:cs typeface="Times New Roman"/>
              </a:rPr>
              <a:t>(</a:t>
            </a:r>
            <a:r>
              <a:rPr sz="700" dirty="0">
                <a:latin typeface="Symbol"/>
                <a:cs typeface="Symbol"/>
              </a:rPr>
              <a:t></a:t>
            </a:r>
            <a:r>
              <a:rPr sz="700" dirty="0">
                <a:latin typeface="Times New Roman"/>
                <a:cs typeface="Times New Roman"/>
              </a:rPr>
              <a:t>)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48050" y="3711043"/>
            <a:ext cx="247015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050" spc="-5" dirty="0">
                <a:latin typeface="Times New Roman"/>
                <a:cs typeface="Times New Roman"/>
              </a:rPr>
              <a:t>Fe</a:t>
            </a:r>
            <a:r>
              <a:rPr sz="1050" spc="-7" baseline="-11904" dirty="0">
                <a:latin typeface="Symbol"/>
                <a:cs typeface="Symbol"/>
              </a:rPr>
              <a:t></a:t>
            </a:r>
            <a:endParaRPr sz="1050" baseline="-11904">
              <a:latin typeface="Symbol"/>
              <a:cs typeface="Symbo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85388" y="4450944"/>
            <a:ext cx="26797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050" dirty="0">
                <a:latin typeface="Times New Roman"/>
                <a:cs typeface="Times New Roman"/>
              </a:rPr>
              <a:t>Fe</a:t>
            </a:r>
            <a:r>
              <a:rPr sz="1050" baseline="-11904" dirty="0">
                <a:latin typeface="Symbol"/>
                <a:cs typeface="Symbol"/>
              </a:rPr>
              <a:t></a:t>
            </a:r>
            <a:endParaRPr sz="1050" baseline="-11904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75276" y="4257397"/>
            <a:ext cx="219075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050" i="1" spc="10" dirty="0">
                <a:latin typeface="Times New Roman"/>
                <a:cs typeface="Times New Roman"/>
              </a:rPr>
              <a:t>Т</a:t>
            </a:r>
            <a:r>
              <a:rPr sz="1050" i="1" spc="15" baseline="-11904" dirty="0">
                <a:latin typeface="Times New Roman"/>
                <a:cs typeface="Times New Roman"/>
              </a:rPr>
              <a:t>Q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781805" y="3450335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500"/>
                </a:moveTo>
                <a:lnTo>
                  <a:pt x="0" y="0"/>
                </a:lnTo>
              </a:path>
            </a:pathLst>
          </a:custGeom>
          <a:ln w="51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33266" y="3388613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500"/>
                </a:moveTo>
                <a:lnTo>
                  <a:pt x="0" y="0"/>
                </a:lnTo>
              </a:path>
            </a:pathLst>
          </a:custGeom>
          <a:ln w="51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69564" y="3544823"/>
            <a:ext cx="0" cy="182880"/>
          </a:xfrm>
          <a:custGeom>
            <a:avLst/>
            <a:gdLst/>
            <a:ahLst/>
            <a:cxnLst/>
            <a:rect l="l" t="t" r="r" b="b"/>
            <a:pathLst>
              <a:path h="182879">
                <a:moveTo>
                  <a:pt x="0" y="182880"/>
                </a:moveTo>
                <a:lnTo>
                  <a:pt x="0" y="0"/>
                </a:lnTo>
              </a:path>
            </a:pathLst>
          </a:custGeom>
          <a:ln w="49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3111055" y="3144773"/>
            <a:ext cx="1849120" cy="1668780"/>
            <a:chOff x="3111055" y="3144773"/>
            <a:chExt cx="1849120" cy="1668780"/>
          </a:xfrm>
        </p:grpSpPr>
        <p:sp>
          <p:nvSpPr>
            <p:cNvPr id="26" name="object 26"/>
            <p:cNvSpPr/>
            <p:nvPr/>
          </p:nvSpPr>
          <p:spPr>
            <a:xfrm>
              <a:off x="3781805" y="3579875"/>
              <a:ext cx="41275" cy="60960"/>
            </a:xfrm>
            <a:custGeom>
              <a:avLst/>
              <a:gdLst/>
              <a:ahLst/>
              <a:cxnLst/>
              <a:rect l="l" t="t" r="r" b="b"/>
              <a:pathLst>
                <a:path w="41275" h="60960">
                  <a:moveTo>
                    <a:pt x="41148" y="0"/>
                  </a:moveTo>
                  <a:lnTo>
                    <a:pt x="0" y="60960"/>
                  </a:lnTo>
                </a:path>
              </a:pathLst>
            </a:custGeom>
            <a:ln w="323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823715" y="3450335"/>
              <a:ext cx="168910" cy="128905"/>
            </a:xfrm>
            <a:custGeom>
              <a:avLst/>
              <a:gdLst/>
              <a:ahLst/>
              <a:cxnLst/>
              <a:rect l="l" t="t" r="r" b="b"/>
              <a:pathLst>
                <a:path w="168910" h="128904">
                  <a:moveTo>
                    <a:pt x="0" y="128778"/>
                  </a:moveTo>
                  <a:lnTo>
                    <a:pt x="168402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822953" y="3388613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500"/>
                  </a:moveTo>
                  <a:lnTo>
                    <a:pt x="0" y="0"/>
                  </a:lnTo>
                </a:path>
              </a:pathLst>
            </a:custGeom>
            <a:ln w="323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991355" y="345033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500"/>
                  </a:moveTo>
                  <a:lnTo>
                    <a:pt x="0" y="0"/>
                  </a:lnTo>
                </a:path>
              </a:pathLst>
            </a:custGeom>
            <a:ln w="51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822953" y="3388613"/>
              <a:ext cx="167005" cy="252729"/>
            </a:xfrm>
            <a:custGeom>
              <a:avLst/>
              <a:gdLst/>
              <a:ahLst/>
              <a:cxnLst/>
              <a:rect l="l" t="t" r="r" b="b"/>
              <a:pathLst>
                <a:path w="167004" h="252729">
                  <a:moveTo>
                    <a:pt x="0" y="0"/>
                  </a:moveTo>
                  <a:lnTo>
                    <a:pt x="166878" y="252222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781805" y="3388613"/>
              <a:ext cx="252729" cy="62230"/>
            </a:xfrm>
            <a:custGeom>
              <a:avLst/>
              <a:gdLst/>
              <a:ahLst/>
              <a:cxnLst/>
              <a:rect l="l" t="t" r="r" b="b"/>
              <a:pathLst>
                <a:path w="252729" h="62229">
                  <a:moveTo>
                    <a:pt x="41910" y="0"/>
                  </a:moveTo>
                  <a:lnTo>
                    <a:pt x="0" y="61722"/>
                  </a:lnTo>
                  <a:lnTo>
                    <a:pt x="210312" y="61722"/>
                  </a:lnTo>
                  <a:lnTo>
                    <a:pt x="252222" y="0"/>
                  </a:lnTo>
                  <a:lnTo>
                    <a:pt x="41910" y="0"/>
                  </a:lnTo>
                  <a:close/>
                </a:path>
              </a:pathLst>
            </a:custGeom>
            <a:ln w="51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823715" y="3579113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072" y="0"/>
                  </a:lnTo>
                </a:path>
              </a:pathLst>
            </a:custGeom>
            <a:ln w="323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787901" y="3640835"/>
              <a:ext cx="201930" cy="0"/>
            </a:xfrm>
            <a:custGeom>
              <a:avLst/>
              <a:gdLst/>
              <a:ahLst/>
              <a:cxnLst/>
              <a:rect l="l" t="t" r="r" b="b"/>
              <a:pathLst>
                <a:path w="201929">
                  <a:moveTo>
                    <a:pt x="0" y="0"/>
                  </a:moveTo>
                  <a:lnTo>
                    <a:pt x="201930" y="0"/>
                  </a:lnTo>
                </a:path>
              </a:pathLst>
            </a:custGeom>
            <a:ln w="51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890009" y="3502151"/>
              <a:ext cx="29718" cy="29717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3890009" y="3501389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5" h="30479">
                  <a:moveTo>
                    <a:pt x="15240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5240"/>
                  </a:lnTo>
                  <a:lnTo>
                    <a:pt x="0" y="23622"/>
                  </a:lnTo>
                  <a:lnTo>
                    <a:pt x="6858" y="30480"/>
                  </a:lnTo>
                  <a:lnTo>
                    <a:pt x="15240" y="30480"/>
                  </a:lnTo>
                  <a:lnTo>
                    <a:pt x="22860" y="30480"/>
                  </a:lnTo>
                  <a:lnTo>
                    <a:pt x="29718" y="23622"/>
                  </a:lnTo>
                  <a:lnTo>
                    <a:pt x="29718" y="15240"/>
                  </a:lnTo>
                  <a:lnTo>
                    <a:pt x="29718" y="6858"/>
                  </a:lnTo>
                  <a:lnTo>
                    <a:pt x="22860" y="0"/>
                  </a:lnTo>
                  <a:lnTo>
                    <a:pt x="1524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88765" y="3564635"/>
              <a:ext cx="59740" cy="79552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65803" y="3436619"/>
              <a:ext cx="29718" cy="29717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3765803" y="3435857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5" h="30479">
                  <a:moveTo>
                    <a:pt x="14478" y="0"/>
                  </a:moveTo>
                  <a:lnTo>
                    <a:pt x="6096" y="0"/>
                  </a:lnTo>
                  <a:lnTo>
                    <a:pt x="0" y="6858"/>
                  </a:lnTo>
                  <a:lnTo>
                    <a:pt x="0" y="15240"/>
                  </a:lnTo>
                  <a:lnTo>
                    <a:pt x="0" y="23622"/>
                  </a:lnTo>
                  <a:lnTo>
                    <a:pt x="6096" y="30480"/>
                  </a:lnTo>
                  <a:lnTo>
                    <a:pt x="14478" y="30480"/>
                  </a:lnTo>
                  <a:lnTo>
                    <a:pt x="22860" y="30480"/>
                  </a:lnTo>
                  <a:lnTo>
                    <a:pt x="29718" y="23622"/>
                  </a:lnTo>
                  <a:lnTo>
                    <a:pt x="29718" y="15240"/>
                  </a:lnTo>
                  <a:lnTo>
                    <a:pt x="29718" y="6858"/>
                  </a:lnTo>
                  <a:lnTo>
                    <a:pt x="22860" y="0"/>
                  </a:lnTo>
                  <a:lnTo>
                    <a:pt x="14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806951" y="3373373"/>
              <a:ext cx="29718" cy="29717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3806951" y="3372611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5" h="30479">
                  <a:moveTo>
                    <a:pt x="15240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5240"/>
                  </a:lnTo>
                  <a:lnTo>
                    <a:pt x="0" y="23622"/>
                  </a:lnTo>
                  <a:lnTo>
                    <a:pt x="6858" y="30480"/>
                  </a:lnTo>
                  <a:lnTo>
                    <a:pt x="15240" y="30480"/>
                  </a:lnTo>
                  <a:lnTo>
                    <a:pt x="22860" y="30480"/>
                  </a:lnTo>
                  <a:lnTo>
                    <a:pt x="29718" y="23622"/>
                  </a:lnTo>
                  <a:lnTo>
                    <a:pt x="29718" y="15240"/>
                  </a:lnTo>
                  <a:lnTo>
                    <a:pt x="29718" y="6858"/>
                  </a:lnTo>
                  <a:lnTo>
                    <a:pt x="22860" y="0"/>
                  </a:lnTo>
                  <a:lnTo>
                    <a:pt x="1524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18787" y="3373373"/>
              <a:ext cx="29718" cy="29717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4018787" y="3372611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5" h="30479">
                  <a:moveTo>
                    <a:pt x="14478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5240"/>
                  </a:lnTo>
                  <a:lnTo>
                    <a:pt x="0" y="23622"/>
                  </a:lnTo>
                  <a:lnTo>
                    <a:pt x="6858" y="30480"/>
                  </a:lnTo>
                  <a:lnTo>
                    <a:pt x="14478" y="30480"/>
                  </a:lnTo>
                  <a:lnTo>
                    <a:pt x="22860" y="30480"/>
                  </a:lnTo>
                  <a:lnTo>
                    <a:pt x="29718" y="23622"/>
                  </a:lnTo>
                  <a:lnTo>
                    <a:pt x="29718" y="15240"/>
                  </a:lnTo>
                  <a:lnTo>
                    <a:pt x="29718" y="6858"/>
                  </a:lnTo>
                  <a:lnTo>
                    <a:pt x="22860" y="0"/>
                  </a:lnTo>
                  <a:lnTo>
                    <a:pt x="14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806951" y="3562349"/>
              <a:ext cx="29718" cy="29717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806951" y="3561587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5" h="30479">
                  <a:moveTo>
                    <a:pt x="15240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5240"/>
                  </a:lnTo>
                  <a:lnTo>
                    <a:pt x="0" y="23622"/>
                  </a:lnTo>
                  <a:lnTo>
                    <a:pt x="6858" y="30480"/>
                  </a:lnTo>
                  <a:lnTo>
                    <a:pt x="15240" y="30480"/>
                  </a:lnTo>
                  <a:lnTo>
                    <a:pt x="22860" y="30480"/>
                  </a:lnTo>
                  <a:lnTo>
                    <a:pt x="29718" y="23622"/>
                  </a:lnTo>
                  <a:lnTo>
                    <a:pt x="29718" y="15240"/>
                  </a:lnTo>
                  <a:lnTo>
                    <a:pt x="29718" y="6858"/>
                  </a:lnTo>
                  <a:lnTo>
                    <a:pt x="22860" y="0"/>
                  </a:lnTo>
                  <a:lnTo>
                    <a:pt x="1524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976877" y="3562902"/>
              <a:ext cx="72599" cy="92411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765803" y="3626357"/>
              <a:ext cx="29718" cy="28955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3765803" y="3625595"/>
              <a:ext cx="241300" cy="29845"/>
            </a:xfrm>
            <a:custGeom>
              <a:avLst/>
              <a:gdLst/>
              <a:ahLst/>
              <a:cxnLst/>
              <a:rect l="l" t="t" r="r" b="b"/>
              <a:pathLst>
                <a:path w="241300" h="29845">
                  <a:moveTo>
                    <a:pt x="14478" y="0"/>
                  </a:moveTo>
                  <a:lnTo>
                    <a:pt x="6096" y="0"/>
                  </a:lnTo>
                  <a:lnTo>
                    <a:pt x="0" y="6858"/>
                  </a:lnTo>
                  <a:lnTo>
                    <a:pt x="0" y="15240"/>
                  </a:lnTo>
                  <a:lnTo>
                    <a:pt x="0" y="22860"/>
                  </a:lnTo>
                  <a:lnTo>
                    <a:pt x="6096" y="29718"/>
                  </a:lnTo>
                  <a:lnTo>
                    <a:pt x="14478" y="29718"/>
                  </a:lnTo>
                  <a:lnTo>
                    <a:pt x="22860" y="29718"/>
                  </a:lnTo>
                  <a:lnTo>
                    <a:pt x="29718" y="22860"/>
                  </a:lnTo>
                  <a:lnTo>
                    <a:pt x="29718" y="15240"/>
                  </a:lnTo>
                  <a:lnTo>
                    <a:pt x="29718" y="6858"/>
                  </a:lnTo>
                  <a:lnTo>
                    <a:pt x="22860" y="0"/>
                  </a:lnTo>
                  <a:lnTo>
                    <a:pt x="14478" y="0"/>
                  </a:lnTo>
                  <a:close/>
                </a:path>
                <a:path w="241300" h="29845">
                  <a:moveTo>
                    <a:pt x="225552" y="0"/>
                  </a:moveTo>
                  <a:lnTo>
                    <a:pt x="217170" y="0"/>
                  </a:lnTo>
                  <a:lnTo>
                    <a:pt x="211074" y="6858"/>
                  </a:lnTo>
                  <a:lnTo>
                    <a:pt x="211074" y="15240"/>
                  </a:lnTo>
                  <a:lnTo>
                    <a:pt x="211074" y="22860"/>
                  </a:lnTo>
                  <a:lnTo>
                    <a:pt x="217170" y="29718"/>
                  </a:lnTo>
                  <a:lnTo>
                    <a:pt x="225552" y="29718"/>
                  </a:lnTo>
                  <a:lnTo>
                    <a:pt x="233934" y="29718"/>
                  </a:lnTo>
                  <a:lnTo>
                    <a:pt x="240792" y="22860"/>
                  </a:lnTo>
                  <a:lnTo>
                    <a:pt x="240792" y="15240"/>
                  </a:lnTo>
                  <a:lnTo>
                    <a:pt x="240792" y="6858"/>
                  </a:lnTo>
                  <a:lnTo>
                    <a:pt x="233934" y="0"/>
                  </a:lnTo>
                  <a:lnTo>
                    <a:pt x="22555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75353" y="3435857"/>
              <a:ext cx="29718" cy="28955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3975353" y="343509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15240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4478"/>
                  </a:lnTo>
                  <a:lnTo>
                    <a:pt x="0" y="22860"/>
                  </a:lnTo>
                  <a:lnTo>
                    <a:pt x="6858" y="29718"/>
                  </a:lnTo>
                  <a:lnTo>
                    <a:pt x="15240" y="29718"/>
                  </a:lnTo>
                  <a:lnTo>
                    <a:pt x="23622" y="29718"/>
                  </a:lnTo>
                  <a:lnTo>
                    <a:pt x="29718" y="22860"/>
                  </a:lnTo>
                  <a:lnTo>
                    <a:pt x="29718" y="14478"/>
                  </a:lnTo>
                  <a:lnTo>
                    <a:pt x="29718" y="6858"/>
                  </a:lnTo>
                  <a:lnTo>
                    <a:pt x="23622" y="0"/>
                  </a:lnTo>
                  <a:lnTo>
                    <a:pt x="1524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917442" y="3225545"/>
              <a:ext cx="116839" cy="196850"/>
            </a:xfrm>
            <a:custGeom>
              <a:avLst/>
              <a:gdLst/>
              <a:ahLst/>
              <a:cxnLst/>
              <a:rect l="l" t="t" r="r" b="b"/>
              <a:pathLst>
                <a:path w="116839" h="196850">
                  <a:moveTo>
                    <a:pt x="71628" y="78486"/>
                  </a:moveTo>
                  <a:lnTo>
                    <a:pt x="56985" y="88181"/>
                  </a:lnTo>
                  <a:lnTo>
                    <a:pt x="1524" y="184404"/>
                  </a:lnTo>
                  <a:lnTo>
                    <a:pt x="0" y="187452"/>
                  </a:lnTo>
                  <a:lnTo>
                    <a:pt x="762" y="192024"/>
                  </a:lnTo>
                  <a:lnTo>
                    <a:pt x="8382" y="196596"/>
                  </a:lnTo>
                  <a:lnTo>
                    <a:pt x="12954" y="195072"/>
                  </a:lnTo>
                  <a:lnTo>
                    <a:pt x="14478" y="192024"/>
                  </a:lnTo>
                  <a:lnTo>
                    <a:pt x="70515" y="94802"/>
                  </a:lnTo>
                  <a:lnTo>
                    <a:pt x="71628" y="78486"/>
                  </a:lnTo>
                  <a:close/>
                </a:path>
                <a:path w="116839" h="196850">
                  <a:moveTo>
                    <a:pt x="92728" y="70104"/>
                  </a:moveTo>
                  <a:lnTo>
                    <a:pt x="71628" y="70104"/>
                  </a:lnTo>
                  <a:lnTo>
                    <a:pt x="75438" y="71628"/>
                  </a:lnTo>
                  <a:lnTo>
                    <a:pt x="78486" y="73914"/>
                  </a:lnTo>
                  <a:lnTo>
                    <a:pt x="80010" y="78486"/>
                  </a:lnTo>
                  <a:lnTo>
                    <a:pt x="77724" y="82296"/>
                  </a:lnTo>
                  <a:lnTo>
                    <a:pt x="70515" y="94802"/>
                  </a:lnTo>
                  <a:lnTo>
                    <a:pt x="67056" y="145542"/>
                  </a:lnTo>
                  <a:lnTo>
                    <a:pt x="92728" y="70104"/>
                  </a:lnTo>
                  <a:close/>
                </a:path>
                <a:path w="116839" h="196850">
                  <a:moveTo>
                    <a:pt x="116586" y="0"/>
                  </a:moveTo>
                  <a:lnTo>
                    <a:pt x="15240" y="115824"/>
                  </a:lnTo>
                  <a:lnTo>
                    <a:pt x="56985" y="88181"/>
                  </a:lnTo>
                  <a:lnTo>
                    <a:pt x="64770" y="74676"/>
                  </a:lnTo>
                  <a:lnTo>
                    <a:pt x="67056" y="70866"/>
                  </a:lnTo>
                  <a:lnTo>
                    <a:pt x="71628" y="70104"/>
                  </a:lnTo>
                  <a:lnTo>
                    <a:pt x="92728" y="70104"/>
                  </a:lnTo>
                  <a:lnTo>
                    <a:pt x="116586" y="0"/>
                  </a:lnTo>
                  <a:close/>
                </a:path>
                <a:path w="116839" h="196850">
                  <a:moveTo>
                    <a:pt x="80010" y="78486"/>
                  </a:moveTo>
                  <a:lnTo>
                    <a:pt x="71628" y="78486"/>
                  </a:lnTo>
                  <a:lnTo>
                    <a:pt x="70515" y="94802"/>
                  </a:lnTo>
                  <a:lnTo>
                    <a:pt x="77724" y="82296"/>
                  </a:lnTo>
                  <a:lnTo>
                    <a:pt x="80010" y="78486"/>
                  </a:lnTo>
                  <a:close/>
                </a:path>
                <a:path w="116839" h="196850">
                  <a:moveTo>
                    <a:pt x="71628" y="70104"/>
                  </a:moveTo>
                  <a:lnTo>
                    <a:pt x="67056" y="70866"/>
                  </a:lnTo>
                  <a:lnTo>
                    <a:pt x="64770" y="74676"/>
                  </a:lnTo>
                  <a:lnTo>
                    <a:pt x="56985" y="88181"/>
                  </a:lnTo>
                  <a:lnTo>
                    <a:pt x="71628" y="78486"/>
                  </a:lnTo>
                  <a:lnTo>
                    <a:pt x="80010" y="78486"/>
                  </a:lnTo>
                  <a:lnTo>
                    <a:pt x="78486" y="73914"/>
                  </a:lnTo>
                  <a:lnTo>
                    <a:pt x="75438" y="71628"/>
                  </a:lnTo>
                  <a:lnTo>
                    <a:pt x="71628" y="701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128009" y="3728465"/>
              <a:ext cx="40005" cy="59055"/>
            </a:xfrm>
            <a:custGeom>
              <a:avLst/>
              <a:gdLst/>
              <a:ahLst/>
              <a:cxnLst/>
              <a:rect l="l" t="t" r="r" b="b"/>
              <a:pathLst>
                <a:path w="40005" h="59054">
                  <a:moveTo>
                    <a:pt x="39624" y="0"/>
                  </a:moveTo>
                  <a:lnTo>
                    <a:pt x="0" y="58674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128009" y="3544823"/>
              <a:ext cx="200025" cy="242570"/>
            </a:xfrm>
            <a:custGeom>
              <a:avLst/>
              <a:gdLst/>
              <a:ahLst/>
              <a:cxnLst/>
              <a:rect l="l" t="t" r="r" b="b"/>
              <a:pathLst>
                <a:path w="200025" h="242570">
                  <a:moveTo>
                    <a:pt x="0" y="242316"/>
                  </a:moveTo>
                  <a:lnTo>
                    <a:pt x="39624" y="0"/>
                  </a:lnTo>
                </a:path>
                <a:path w="200025" h="242570">
                  <a:moveTo>
                    <a:pt x="0" y="242316"/>
                  </a:moveTo>
                  <a:lnTo>
                    <a:pt x="199644" y="59436"/>
                  </a:lnTo>
                </a:path>
                <a:path w="200025" h="242570">
                  <a:moveTo>
                    <a:pt x="0" y="59436"/>
                  </a:moveTo>
                  <a:lnTo>
                    <a:pt x="39624" y="18288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128009" y="3604259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182880"/>
                  </a:moveTo>
                  <a:lnTo>
                    <a:pt x="0" y="0"/>
                  </a:lnTo>
                </a:path>
              </a:pathLst>
            </a:custGeom>
            <a:ln w="49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167633" y="3544061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1828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329177" y="3604259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182880"/>
                  </a:moveTo>
                  <a:lnTo>
                    <a:pt x="0" y="0"/>
                  </a:lnTo>
                </a:path>
              </a:pathLst>
            </a:custGeom>
            <a:ln w="49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128009" y="3604259"/>
              <a:ext cx="200025" cy="182880"/>
            </a:xfrm>
            <a:custGeom>
              <a:avLst/>
              <a:gdLst/>
              <a:ahLst/>
              <a:cxnLst/>
              <a:rect l="l" t="t" r="r" b="b"/>
              <a:pathLst>
                <a:path w="200025" h="182879">
                  <a:moveTo>
                    <a:pt x="0" y="0"/>
                  </a:moveTo>
                  <a:lnTo>
                    <a:pt x="199644" y="18288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128009" y="3544823"/>
              <a:ext cx="241935" cy="59690"/>
            </a:xfrm>
            <a:custGeom>
              <a:avLst/>
              <a:gdLst/>
              <a:ahLst/>
              <a:cxnLst/>
              <a:rect l="l" t="t" r="r" b="b"/>
              <a:pathLst>
                <a:path w="241935" h="59689">
                  <a:moveTo>
                    <a:pt x="39624" y="0"/>
                  </a:moveTo>
                  <a:lnTo>
                    <a:pt x="0" y="59436"/>
                  </a:lnTo>
                  <a:lnTo>
                    <a:pt x="201930" y="59436"/>
                  </a:lnTo>
                  <a:lnTo>
                    <a:pt x="241554" y="0"/>
                  </a:lnTo>
                  <a:lnTo>
                    <a:pt x="39624" y="0"/>
                  </a:lnTo>
                  <a:close/>
                </a:path>
              </a:pathLst>
            </a:custGeom>
            <a:ln w="49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128009" y="3544823"/>
              <a:ext cx="241935" cy="242570"/>
            </a:xfrm>
            <a:custGeom>
              <a:avLst/>
              <a:gdLst/>
              <a:ahLst/>
              <a:cxnLst/>
              <a:rect l="l" t="t" r="r" b="b"/>
              <a:pathLst>
                <a:path w="241935" h="242570">
                  <a:moveTo>
                    <a:pt x="39624" y="1524"/>
                  </a:moveTo>
                  <a:lnTo>
                    <a:pt x="239268" y="183642"/>
                  </a:lnTo>
                </a:path>
                <a:path w="241935" h="242570">
                  <a:moveTo>
                    <a:pt x="39624" y="182118"/>
                  </a:moveTo>
                  <a:lnTo>
                    <a:pt x="239268" y="0"/>
                  </a:lnTo>
                </a:path>
                <a:path w="241935" h="242570">
                  <a:moveTo>
                    <a:pt x="199644" y="242316"/>
                  </a:moveTo>
                  <a:lnTo>
                    <a:pt x="241554" y="0"/>
                  </a:lnTo>
                </a:path>
                <a:path w="241935" h="242570">
                  <a:moveTo>
                    <a:pt x="200406" y="59436"/>
                  </a:moveTo>
                  <a:lnTo>
                    <a:pt x="239268" y="182880"/>
                  </a:lnTo>
                </a:path>
                <a:path w="241935" h="242570">
                  <a:moveTo>
                    <a:pt x="0" y="59436"/>
                  </a:moveTo>
                  <a:lnTo>
                    <a:pt x="241554" y="0"/>
                  </a:lnTo>
                </a:path>
                <a:path w="241935" h="242570">
                  <a:moveTo>
                    <a:pt x="39624" y="0"/>
                  </a:moveTo>
                  <a:lnTo>
                    <a:pt x="201168" y="59436"/>
                  </a:lnTo>
                </a:path>
                <a:path w="241935" h="242570">
                  <a:moveTo>
                    <a:pt x="0" y="241554"/>
                  </a:moveTo>
                  <a:lnTo>
                    <a:pt x="241554" y="182118"/>
                  </a:lnTo>
                </a:path>
                <a:path w="241935" h="242570">
                  <a:moveTo>
                    <a:pt x="39624" y="182118"/>
                  </a:moveTo>
                  <a:lnTo>
                    <a:pt x="201168" y="241554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167633" y="3726941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60">
                  <a:moveTo>
                    <a:pt x="0" y="0"/>
                  </a:moveTo>
                  <a:lnTo>
                    <a:pt x="187452" y="0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133343" y="3786377"/>
              <a:ext cx="194310" cy="1270"/>
            </a:xfrm>
            <a:custGeom>
              <a:avLst/>
              <a:gdLst/>
              <a:ahLst/>
              <a:cxnLst/>
              <a:rect l="l" t="t" r="r" b="b"/>
              <a:pathLst>
                <a:path w="194310" h="1270">
                  <a:moveTo>
                    <a:pt x="0" y="762"/>
                  </a:moveTo>
                  <a:lnTo>
                    <a:pt x="194310" y="0"/>
                  </a:lnTo>
                </a:path>
              </a:pathLst>
            </a:custGeom>
            <a:ln w="49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112007" y="3590543"/>
              <a:ext cx="28956" cy="28193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326695" y="3713987"/>
              <a:ext cx="57346" cy="75634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11074" y="3530345"/>
              <a:ext cx="69513" cy="89325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3152393" y="3529583"/>
              <a:ext cx="28575" cy="29209"/>
            </a:xfrm>
            <a:custGeom>
              <a:avLst/>
              <a:gdLst/>
              <a:ahLst/>
              <a:cxnLst/>
              <a:rect l="l" t="t" r="r" b="b"/>
              <a:pathLst>
                <a:path w="28575" h="29210">
                  <a:moveTo>
                    <a:pt x="13716" y="0"/>
                  </a:moveTo>
                  <a:lnTo>
                    <a:pt x="6096" y="0"/>
                  </a:lnTo>
                  <a:lnTo>
                    <a:pt x="0" y="6096"/>
                  </a:lnTo>
                  <a:lnTo>
                    <a:pt x="0" y="14478"/>
                  </a:lnTo>
                  <a:lnTo>
                    <a:pt x="0" y="22098"/>
                  </a:lnTo>
                  <a:lnTo>
                    <a:pt x="6096" y="28956"/>
                  </a:lnTo>
                  <a:lnTo>
                    <a:pt x="13716" y="28956"/>
                  </a:lnTo>
                  <a:lnTo>
                    <a:pt x="22098" y="28956"/>
                  </a:lnTo>
                  <a:lnTo>
                    <a:pt x="28194" y="22098"/>
                  </a:lnTo>
                  <a:lnTo>
                    <a:pt x="28194" y="14478"/>
                  </a:lnTo>
                  <a:lnTo>
                    <a:pt x="28194" y="6096"/>
                  </a:lnTo>
                  <a:lnTo>
                    <a:pt x="22098" y="0"/>
                  </a:lnTo>
                  <a:lnTo>
                    <a:pt x="1371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355085" y="3530345"/>
              <a:ext cx="28956" cy="28193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152393" y="3711701"/>
              <a:ext cx="28194" cy="2819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112007" y="3710006"/>
              <a:ext cx="69513" cy="90849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314699" y="3712292"/>
              <a:ext cx="70275" cy="8856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313937" y="3528650"/>
              <a:ext cx="71037" cy="89325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3112007" y="3771899"/>
              <a:ext cx="231775" cy="29209"/>
            </a:xfrm>
            <a:custGeom>
              <a:avLst/>
              <a:gdLst/>
              <a:ahLst/>
              <a:cxnLst/>
              <a:rect l="l" t="t" r="r" b="b"/>
              <a:pathLst>
                <a:path w="231775" h="29210">
                  <a:moveTo>
                    <a:pt x="14478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4478"/>
                  </a:lnTo>
                  <a:lnTo>
                    <a:pt x="0" y="22098"/>
                  </a:lnTo>
                  <a:lnTo>
                    <a:pt x="6858" y="28956"/>
                  </a:lnTo>
                  <a:lnTo>
                    <a:pt x="14478" y="28956"/>
                  </a:lnTo>
                  <a:lnTo>
                    <a:pt x="22098" y="28956"/>
                  </a:lnTo>
                  <a:lnTo>
                    <a:pt x="28956" y="22098"/>
                  </a:lnTo>
                  <a:lnTo>
                    <a:pt x="28956" y="14478"/>
                  </a:lnTo>
                  <a:lnTo>
                    <a:pt x="28956" y="6858"/>
                  </a:lnTo>
                  <a:lnTo>
                    <a:pt x="22098" y="0"/>
                  </a:lnTo>
                  <a:lnTo>
                    <a:pt x="14478" y="0"/>
                  </a:lnTo>
                  <a:close/>
                </a:path>
                <a:path w="231775" h="29210">
                  <a:moveTo>
                    <a:pt x="217170" y="0"/>
                  </a:moveTo>
                  <a:lnTo>
                    <a:pt x="209550" y="0"/>
                  </a:lnTo>
                  <a:lnTo>
                    <a:pt x="202692" y="6858"/>
                  </a:lnTo>
                  <a:lnTo>
                    <a:pt x="202692" y="14478"/>
                  </a:lnTo>
                  <a:lnTo>
                    <a:pt x="202692" y="22098"/>
                  </a:lnTo>
                  <a:lnTo>
                    <a:pt x="209550" y="28956"/>
                  </a:lnTo>
                  <a:lnTo>
                    <a:pt x="217170" y="28956"/>
                  </a:lnTo>
                  <a:lnTo>
                    <a:pt x="224790" y="28956"/>
                  </a:lnTo>
                  <a:lnTo>
                    <a:pt x="231648" y="22098"/>
                  </a:lnTo>
                  <a:lnTo>
                    <a:pt x="231648" y="14478"/>
                  </a:lnTo>
                  <a:lnTo>
                    <a:pt x="231648" y="6858"/>
                  </a:lnTo>
                  <a:lnTo>
                    <a:pt x="224790" y="0"/>
                  </a:lnTo>
                  <a:lnTo>
                    <a:pt x="21717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232403" y="3743705"/>
              <a:ext cx="28956" cy="28193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3232403" y="374294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10" h="29210">
                  <a:moveTo>
                    <a:pt x="14478" y="0"/>
                  </a:moveTo>
                  <a:lnTo>
                    <a:pt x="6858" y="0"/>
                  </a:lnTo>
                  <a:lnTo>
                    <a:pt x="0" y="6096"/>
                  </a:lnTo>
                  <a:lnTo>
                    <a:pt x="0" y="14478"/>
                  </a:lnTo>
                  <a:lnTo>
                    <a:pt x="0" y="22098"/>
                  </a:lnTo>
                  <a:lnTo>
                    <a:pt x="6858" y="28956"/>
                  </a:lnTo>
                  <a:lnTo>
                    <a:pt x="14478" y="28956"/>
                  </a:lnTo>
                  <a:lnTo>
                    <a:pt x="22098" y="28956"/>
                  </a:lnTo>
                  <a:lnTo>
                    <a:pt x="28956" y="22098"/>
                  </a:lnTo>
                  <a:lnTo>
                    <a:pt x="28956" y="14478"/>
                  </a:lnTo>
                  <a:lnTo>
                    <a:pt x="28956" y="6096"/>
                  </a:lnTo>
                  <a:lnTo>
                    <a:pt x="22098" y="0"/>
                  </a:lnTo>
                  <a:lnTo>
                    <a:pt x="14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232403" y="3560063"/>
              <a:ext cx="28956" cy="28193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313004" y="3588086"/>
              <a:ext cx="50463" cy="87801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3232403" y="35593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10" h="29210">
                  <a:moveTo>
                    <a:pt x="14478" y="0"/>
                  </a:moveTo>
                  <a:lnTo>
                    <a:pt x="6858" y="0"/>
                  </a:lnTo>
                  <a:lnTo>
                    <a:pt x="0" y="6096"/>
                  </a:lnTo>
                  <a:lnTo>
                    <a:pt x="0" y="14478"/>
                  </a:lnTo>
                  <a:lnTo>
                    <a:pt x="0" y="22098"/>
                  </a:lnTo>
                  <a:lnTo>
                    <a:pt x="6858" y="28956"/>
                  </a:lnTo>
                  <a:lnTo>
                    <a:pt x="14478" y="28956"/>
                  </a:lnTo>
                  <a:lnTo>
                    <a:pt x="22098" y="28956"/>
                  </a:lnTo>
                  <a:lnTo>
                    <a:pt x="28956" y="22098"/>
                  </a:lnTo>
                  <a:lnTo>
                    <a:pt x="28956" y="14478"/>
                  </a:lnTo>
                  <a:lnTo>
                    <a:pt x="28956" y="6096"/>
                  </a:lnTo>
                  <a:lnTo>
                    <a:pt x="22098" y="0"/>
                  </a:lnTo>
                  <a:lnTo>
                    <a:pt x="14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33343" y="3647693"/>
              <a:ext cx="28956" cy="28193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3133343" y="3646931"/>
              <a:ext cx="230504" cy="29209"/>
            </a:xfrm>
            <a:custGeom>
              <a:avLst/>
              <a:gdLst/>
              <a:ahLst/>
              <a:cxnLst/>
              <a:rect l="l" t="t" r="r" b="b"/>
              <a:pathLst>
                <a:path w="230504" h="29210">
                  <a:moveTo>
                    <a:pt x="14478" y="0"/>
                  </a:moveTo>
                  <a:lnTo>
                    <a:pt x="6858" y="0"/>
                  </a:lnTo>
                  <a:lnTo>
                    <a:pt x="0" y="6096"/>
                  </a:lnTo>
                  <a:lnTo>
                    <a:pt x="0" y="14478"/>
                  </a:lnTo>
                  <a:lnTo>
                    <a:pt x="0" y="22098"/>
                  </a:lnTo>
                  <a:lnTo>
                    <a:pt x="6858" y="28956"/>
                  </a:lnTo>
                  <a:lnTo>
                    <a:pt x="14478" y="28956"/>
                  </a:lnTo>
                  <a:lnTo>
                    <a:pt x="22098" y="28956"/>
                  </a:lnTo>
                  <a:lnTo>
                    <a:pt x="28956" y="22098"/>
                  </a:lnTo>
                  <a:lnTo>
                    <a:pt x="28956" y="14478"/>
                  </a:lnTo>
                  <a:lnTo>
                    <a:pt x="28956" y="6096"/>
                  </a:lnTo>
                  <a:lnTo>
                    <a:pt x="22098" y="0"/>
                  </a:lnTo>
                  <a:lnTo>
                    <a:pt x="14478" y="0"/>
                  </a:lnTo>
                  <a:close/>
                </a:path>
                <a:path w="230504" h="29210">
                  <a:moveTo>
                    <a:pt x="216408" y="0"/>
                  </a:moveTo>
                  <a:lnTo>
                    <a:pt x="208026" y="0"/>
                  </a:lnTo>
                  <a:lnTo>
                    <a:pt x="201930" y="6096"/>
                  </a:lnTo>
                  <a:lnTo>
                    <a:pt x="201930" y="14478"/>
                  </a:lnTo>
                  <a:lnTo>
                    <a:pt x="201930" y="22098"/>
                  </a:lnTo>
                  <a:lnTo>
                    <a:pt x="208026" y="28956"/>
                  </a:lnTo>
                  <a:lnTo>
                    <a:pt x="216408" y="28956"/>
                  </a:lnTo>
                  <a:lnTo>
                    <a:pt x="224028" y="28956"/>
                  </a:lnTo>
                  <a:lnTo>
                    <a:pt x="230124" y="22098"/>
                  </a:lnTo>
                  <a:lnTo>
                    <a:pt x="230124" y="14478"/>
                  </a:lnTo>
                  <a:lnTo>
                    <a:pt x="230124" y="6096"/>
                  </a:lnTo>
                  <a:lnTo>
                    <a:pt x="224028" y="0"/>
                  </a:lnTo>
                  <a:lnTo>
                    <a:pt x="21640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212591" y="3682745"/>
              <a:ext cx="28194" cy="28193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211658" y="3622547"/>
              <a:ext cx="69513" cy="89325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3252977" y="3621785"/>
              <a:ext cx="28575" cy="29209"/>
            </a:xfrm>
            <a:custGeom>
              <a:avLst/>
              <a:gdLst/>
              <a:ahLst/>
              <a:cxnLst/>
              <a:rect l="l" t="t" r="r" b="b"/>
              <a:pathLst>
                <a:path w="28575" h="29210">
                  <a:moveTo>
                    <a:pt x="13716" y="0"/>
                  </a:moveTo>
                  <a:lnTo>
                    <a:pt x="6096" y="0"/>
                  </a:lnTo>
                  <a:lnTo>
                    <a:pt x="0" y="6858"/>
                  </a:lnTo>
                  <a:lnTo>
                    <a:pt x="0" y="14478"/>
                  </a:lnTo>
                  <a:lnTo>
                    <a:pt x="0" y="22098"/>
                  </a:lnTo>
                  <a:lnTo>
                    <a:pt x="6096" y="28956"/>
                  </a:lnTo>
                  <a:lnTo>
                    <a:pt x="13716" y="28956"/>
                  </a:lnTo>
                  <a:lnTo>
                    <a:pt x="22098" y="28956"/>
                  </a:lnTo>
                  <a:lnTo>
                    <a:pt x="28194" y="22098"/>
                  </a:lnTo>
                  <a:lnTo>
                    <a:pt x="28194" y="14478"/>
                  </a:lnTo>
                  <a:lnTo>
                    <a:pt x="28194" y="6858"/>
                  </a:lnTo>
                  <a:lnTo>
                    <a:pt x="22098" y="0"/>
                  </a:lnTo>
                  <a:lnTo>
                    <a:pt x="1371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844034" y="3144773"/>
              <a:ext cx="60960" cy="1668780"/>
            </a:xfrm>
            <a:custGeom>
              <a:avLst/>
              <a:gdLst/>
              <a:ahLst/>
              <a:cxnLst/>
              <a:rect l="l" t="t" r="r" b="b"/>
              <a:pathLst>
                <a:path w="60960" h="1668779">
                  <a:moveTo>
                    <a:pt x="60198" y="60198"/>
                  </a:moveTo>
                  <a:lnTo>
                    <a:pt x="41757" y="22860"/>
                  </a:lnTo>
                  <a:lnTo>
                    <a:pt x="30480" y="0"/>
                  </a:lnTo>
                  <a:lnTo>
                    <a:pt x="0" y="60198"/>
                  </a:lnTo>
                  <a:lnTo>
                    <a:pt x="22860" y="37909"/>
                  </a:lnTo>
                  <a:lnTo>
                    <a:pt x="22860" y="1193292"/>
                  </a:lnTo>
                  <a:lnTo>
                    <a:pt x="0" y="1170432"/>
                  </a:lnTo>
                  <a:lnTo>
                    <a:pt x="30480" y="1230630"/>
                  </a:lnTo>
                  <a:lnTo>
                    <a:pt x="41376" y="1208532"/>
                  </a:lnTo>
                  <a:lnTo>
                    <a:pt x="60198" y="1170432"/>
                  </a:lnTo>
                  <a:lnTo>
                    <a:pt x="37338" y="1193888"/>
                  </a:lnTo>
                  <a:lnTo>
                    <a:pt x="37338" y="37338"/>
                  </a:lnTo>
                  <a:lnTo>
                    <a:pt x="60198" y="60198"/>
                  </a:lnTo>
                  <a:close/>
                </a:path>
                <a:path w="60960" h="1668779">
                  <a:moveTo>
                    <a:pt x="60960" y="1294638"/>
                  </a:moveTo>
                  <a:lnTo>
                    <a:pt x="42379" y="1256538"/>
                  </a:lnTo>
                  <a:lnTo>
                    <a:pt x="31242" y="1233678"/>
                  </a:lnTo>
                  <a:lnTo>
                    <a:pt x="762" y="1294638"/>
                  </a:lnTo>
                  <a:lnTo>
                    <a:pt x="23596" y="1271803"/>
                  </a:lnTo>
                  <a:lnTo>
                    <a:pt x="22872" y="1630895"/>
                  </a:lnTo>
                  <a:lnTo>
                    <a:pt x="0" y="1608582"/>
                  </a:lnTo>
                  <a:lnTo>
                    <a:pt x="30480" y="1668780"/>
                  </a:lnTo>
                  <a:lnTo>
                    <a:pt x="41757" y="1645920"/>
                  </a:lnTo>
                  <a:lnTo>
                    <a:pt x="60198" y="1608582"/>
                  </a:lnTo>
                  <a:lnTo>
                    <a:pt x="38100" y="1630680"/>
                  </a:lnTo>
                  <a:lnTo>
                    <a:pt x="38100" y="1271193"/>
                  </a:lnTo>
                  <a:lnTo>
                    <a:pt x="60960" y="1294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451603" y="3228591"/>
              <a:ext cx="508634" cy="163195"/>
            </a:xfrm>
            <a:custGeom>
              <a:avLst/>
              <a:gdLst/>
              <a:ahLst/>
              <a:cxnLst/>
              <a:rect l="l" t="t" r="r" b="b"/>
              <a:pathLst>
                <a:path w="508635" h="163195">
                  <a:moveTo>
                    <a:pt x="508252" y="0"/>
                  </a:moveTo>
                  <a:lnTo>
                    <a:pt x="0" y="0"/>
                  </a:lnTo>
                  <a:lnTo>
                    <a:pt x="0" y="163070"/>
                  </a:lnTo>
                  <a:lnTo>
                    <a:pt x="508252" y="163070"/>
                  </a:lnTo>
                  <a:lnTo>
                    <a:pt x="5082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 txBox="1"/>
          <p:nvPr/>
        </p:nvSpPr>
        <p:spPr>
          <a:xfrm>
            <a:off x="4416552" y="3221838"/>
            <a:ext cx="56134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575" i="1" spc="7" baseline="13227" dirty="0">
                <a:latin typeface="Times New Roman"/>
                <a:cs typeface="Times New Roman"/>
              </a:rPr>
              <a:t>Т</a:t>
            </a:r>
            <a:r>
              <a:rPr sz="1050" spc="7" baseline="3968" dirty="0">
                <a:latin typeface="Times New Roman"/>
                <a:cs typeface="Times New Roman"/>
              </a:rPr>
              <a:t>F</a:t>
            </a:r>
            <a:r>
              <a:rPr sz="1050" spc="15" baseline="3968" dirty="0">
                <a:latin typeface="Times New Roman"/>
                <a:cs typeface="Times New Roman"/>
              </a:rPr>
              <a:t>e</a:t>
            </a:r>
            <a:r>
              <a:rPr sz="450" spc="5" dirty="0">
                <a:latin typeface="Symbol"/>
                <a:cs typeface="Symbol"/>
              </a:rPr>
              <a:t></a:t>
            </a:r>
            <a:r>
              <a:rPr sz="1050" spc="22" baseline="3968" dirty="0">
                <a:latin typeface="Symbol"/>
                <a:cs typeface="Symbol"/>
              </a:rPr>
              <a:t></a:t>
            </a:r>
            <a:r>
              <a:rPr sz="1050" spc="-37" baseline="3968" dirty="0">
                <a:latin typeface="Times New Roman"/>
                <a:cs typeface="Times New Roman"/>
              </a:rPr>
              <a:t>F</a:t>
            </a:r>
            <a:r>
              <a:rPr sz="1050" spc="-22" baseline="3968" dirty="0">
                <a:latin typeface="Times New Roman"/>
                <a:cs typeface="Times New Roman"/>
              </a:rPr>
              <a:t>e</a:t>
            </a:r>
            <a:r>
              <a:rPr sz="450" spc="35" dirty="0">
                <a:latin typeface="Symbol"/>
                <a:cs typeface="Symbol"/>
              </a:rPr>
              <a:t></a:t>
            </a:r>
            <a:r>
              <a:rPr sz="450" spc="-5" dirty="0">
                <a:latin typeface="Times New Roman"/>
                <a:cs typeface="Times New Roman"/>
              </a:rPr>
              <a:t>(</a:t>
            </a:r>
            <a:r>
              <a:rPr sz="450" spc="20" dirty="0">
                <a:latin typeface="Symbol"/>
                <a:cs typeface="Symbol"/>
              </a:rPr>
              <a:t></a:t>
            </a:r>
            <a:r>
              <a:rPr sz="450" spc="5" dirty="0">
                <a:latin typeface="Times New Roman"/>
                <a:cs typeface="Times New Roman"/>
              </a:rPr>
              <a:t>)</a:t>
            </a:r>
            <a:endParaRPr sz="45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245355" y="4374744"/>
            <a:ext cx="592455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5" dirty="0">
                <a:latin typeface="Times New Roman"/>
                <a:cs typeface="Times New Roman"/>
              </a:rPr>
              <a:t>Ма</a:t>
            </a:r>
            <a:r>
              <a:rPr sz="1050" spc="15" dirty="0">
                <a:latin typeface="Times New Roman"/>
                <a:cs typeface="Times New Roman"/>
              </a:rPr>
              <a:t>г</a:t>
            </a:r>
            <a:r>
              <a:rPr sz="1050" spc="5" dirty="0">
                <a:latin typeface="Times New Roman"/>
                <a:cs typeface="Times New Roman"/>
              </a:rPr>
              <a:t>н</a:t>
            </a:r>
            <a:r>
              <a:rPr sz="1050" spc="-25" dirty="0">
                <a:latin typeface="Times New Roman"/>
                <a:cs typeface="Times New Roman"/>
              </a:rPr>
              <a:t>е</a:t>
            </a:r>
            <a:r>
              <a:rPr sz="1050" spc="10" dirty="0">
                <a:latin typeface="Times New Roman"/>
                <a:cs typeface="Times New Roman"/>
              </a:rPr>
              <a:t>тик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639817" y="4552950"/>
            <a:ext cx="234950" cy="140970"/>
          </a:xfrm>
          <a:custGeom>
            <a:avLst/>
            <a:gdLst/>
            <a:ahLst/>
            <a:cxnLst/>
            <a:rect l="l" t="t" r="r" b="b"/>
            <a:pathLst>
              <a:path w="234950" h="140970">
                <a:moveTo>
                  <a:pt x="0" y="0"/>
                </a:moveTo>
                <a:lnTo>
                  <a:pt x="234696" y="140970"/>
                </a:lnTo>
              </a:path>
            </a:pathLst>
          </a:custGeom>
          <a:ln w="112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4915393" y="3406246"/>
            <a:ext cx="177165" cy="84836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50" dirty="0">
                <a:latin typeface="Times New Roman"/>
                <a:cs typeface="Times New Roman"/>
              </a:rPr>
              <a:t>Па</a:t>
            </a:r>
            <a:r>
              <a:rPr sz="1050" spc="15" dirty="0">
                <a:latin typeface="Times New Roman"/>
                <a:cs typeface="Times New Roman"/>
              </a:rPr>
              <a:t>р</a:t>
            </a:r>
            <a:r>
              <a:rPr sz="1050" spc="-5" dirty="0">
                <a:latin typeface="Times New Roman"/>
                <a:cs typeface="Times New Roman"/>
              </a:rPr>
              <a:t>а</a:t>
            </a:r>
            <a:r>
              <a:rPr sz="1050" dirty="0">
                <a:latin typeface="Times New Roman"/>
                <a:cs typeface="Times New Roman"/>
              </a:rPr>
              <a:t>ма</a:t>
            </a:r>
            <a:r>
              <a:rPr sz="1050" spc="10" dirty="0">
                <a:latin typeface="Times New Roman"/>
                <a:cs typeface="Times New Roman"/>
              </a:rPr>
              <a:t>г</a:t>
            </a:r>
            <a:r>
              <a:rPr sz="1050" dirty="0">
                <a:latin typeface="Times New Roman"/>
                <a:cs typeface="Times New Roman"/>
              </a:rPr>
              <a:t>н</a:t>
            </a:r>
            <a:r>
              <a:rPr sz="1050" spc="-30" dirty="0">
                <a:latin typeface="Times New Roman"/>
                <a:cs typeface="Times New Roman"/>
              </a:rPr>
              <a:t>е</a:t>
            </a:r>
            <a:r>
              <a:rPr sz="1050" spc="5" dirty="0">
                <a:latin typeface="Times New Roman"/>
                <a:cs typeface="Times New Roman"/>
              </a:rPr>
              <a:t>т</a:t>
            </a:r>
            <a:r>
              <a:rPr sz="1050" dirty="0">
                <a:latin typeface="Times New Roman"/>
                <a:cs typeface="Times New Roman"/>
              </a:rPr>
              <a:t>ик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87" name="object 87"/>
          <p:cNvGrpSpPr/>
          <p:nvPr/>
        </p:nvGrpSpPr>
        <p:grpSpPr>
          <a:xfrm>
            <a:off x="2566035" y="2918078"/>
            <a:ext cx="2399665" cy="1905000"/>
            <a:chOff x="2566035" y="2918078"/>
            <a:chExt cx="2399665" cy="1905000"/>
          </a:xfrm>
        </p:grpSpPr>
        <p:sp>
          <p:nvSpPr>
            <p:cNvPr id="88" name="object 88"/>
            <p:cNvSpPr/>
            <p:nvPr/>
          </p:nvSpPr>
          <p:spPr>
            <a:xfrm>
              <a:off x="2575560" y="2927603"/>
              <a:ext cx="852805" cy="1885950"/>
            </a:xfrm>
            <a:custGeom>
              <a:avLst/>
              <a:gdLst/>
              <a:ahLst/>
              <a:cxnLst/>
              <a:rect l="l" t="t" r="r" b="b"/>
              <a:pathLst>
                <a:path w="852804" h="1885950">
                  <a:moveTo>
                    <a:pt x="74676" y="245364"/>
                  </a:moveTo>
                  <a:lnTo>
                    <a:pt x="0" y="0"/>
                  </a:lnTo>
                </a:path>
                <a:path w="852804" h="1885950">
                  <a:moveTo>
                    <a:pt x="292608" y="400050"/>
                  </a:moveTo>
                  <a:lnTo>
                    <a:pt x="252984" y="245364"/>
                  </a:lnTo>
                </a:path>
                <a:path w="852804" h="1885950">
                  <a:moveTo>
                    <a:pt x="514350" y="1196340"/>
                  </a:moveTo>
                  <a:lnTo>
                    <a:pt x="406908" y="381762"/>
                  </a:lnTo>
                </a:path>
                <a:path w="852804" h="1885950">
                  <a:moveTo>
                    <a:pt x="672846" y="1443990"/>
                  </a:moveTo>
                  <a:lnTo>
                    <a:pt x="632460" y="1189482"/>
                  </a:lnTo>
                </a:path>
                <a:path w="852804" h="1885950">
                  <a:moveTo>
                    <a:pt x="852678" y="1885950"/>
                  </a:moveTo>
                  <a:lnTo>
                    <a:pt x="752856" y="1441704"/>
                  </a:lnTo>
                </a:path>
              </a:pathLst>
            </a:custGeom>
            <a:ln w="188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235191" y="3097910"/>
              <a:ext cx="1343660" cy="1274445"/>
            </a:xfrm>
            <a:custGeom>
              <a:avLst/>
              <a:gdLst/>
              <a:ahLst/>
              <a:cxnLst/>
              <a:rect l="l" t="t" r="r" b="b"/>
              <a:pathLst>
                <a:path w="1343660" h="1274445">
                  <a:moveTo>
                    <a:pt x="0" y="1274064"/>
                  </a:moveTo>
                  <a:lnTo>
                    <a:pt x="102628" y="1274064"/>
                  </a:lnTo>
                </a:path>
                <a:path w="1343660" h="1274445">
                  <a:moveTo>
                    <a:pt x="1221486" y="0"/>
                  </a:moveTo>
                  <a:lnTo>
                    <a:pt x="1343164" y="0"/>
                  </a:lnTo>
                </a:path>
              </a:pathLst>
            </a:custGeom>
            <a:ln w="195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319016" y="3256025"/>
              <a:ext cx="116839" cy="1270"/>
            </a:xfrm>
            <a:custGeom>
              <a:avLst/>
              <a:gdLst/>
              <a:ahLst/>
              <a:cxnLst/>
              <a:rect l="l" t="t" r="r" b="b"/>
              <a:pathLst>
                <a:path w="116839" h="1270">
                  <a:moveTo>
                    <a:pt x="-9404" y="381"/>
                  </a:moveTo>
                  <a:lnTo>
                    <a:pt x="125990" y="381"/>
                  </a:lnTo>
                </a:path>
              </a:pathLst>
            </a:custGeom>
            <a:ln w="195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756660" y="4375403"/>
              <a:ext cx="100330" cy="438150"/>
            </a:xfrm>
            <a:custGeom>
              <a:avLst/>
              <a:gdLst/>
              <a:ahLst/>
              <a:cxnLst/>
              <a:rect l="l" t="t" r="r" b="b"/>
              <a:pathLst>
                <a:path w="100329" h="438150">
                  <a:moveTo>
                    <a:pt x="0" y="438150"/>
                  </a:moveTo>
                  <a:lnTo>
                    <a:pt x="99822" y="0"/>
                  </a:lnTo>
                </a:path>
              </a:pathLst>
            </a:custGeom>
            <a:ln w="188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856482" y="4377689"/>
              <a:ext cx="85090" cy="1270"/>
            </a:xfrm>
            <a:custGeom>
              <a:avLst/>
              <a:gdLst/>
              <a:ahLst/>
              <a:cxnLst/>
              <a:rect l="l" t="t" r="r" b="b"/>
              <a:pathLst>
                <a:path w="85089" h="1270">
                  <a:moveTo>
                    <a:pt x="-9404" y="381"/>
                  </a:moveTo>
                  <a:lnTo>
                    <a:pt x="93986" y="381"/>
                  </a:lnTo>
                </a:path>
              </a:pathLst>
            </a:custGeom>
            <a:ln w="195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933444" y="4043933"/>
              <a:ext cx="111760" cy="331470"/>
            </a:xfrm>
            <a:custGeom>
              <a:avLst/>
              <a:gdLst/>
              <a:ahLst/>
              <a:cxnLst/>
              <a:rect l="l" t="t" r="r" b="b"/>
              <a:pathLst>
                <a:path w="111760" h="331470">
                  <a:moveTo>
                    <a:pt x="0" y="331470"/>
                  </a:moveTo>
                  <a:lnTo>
                    <a:pt x="111252" y="0"/>
                  </a:lnTo>
                </a:path>
              </a:pathLst>
            </a:custGeom>
            <a:ln w="188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040886" y="4043933"/>
              <a:ext cx="121920" cy="1270"/>
            </a:xfrm>
            <a:custGeom>
              <a:avLst/>
              <a:gdLst/>
              <a:ahLst/>
              <a:cxnLst/>
              <a:rect l="l" t="t" r="r" b="b"/>
              <a:pathLst>
                <a:path w="121920" h="1270">
                  <a:moveTo>
                    <a:pt x="-9404" y="381"/>
                  </a:moveTo>
                  <a:lnTo>
                    <a:pt x="131324" y="381"/>
                  </a:lnTo>
                </a:path>
              </a:pathLst>
            </a:custGeom>
            <a:ln w="195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162806" y="2927603"/>
              <a:ext cx="459740" cy="1123950"/>
            </a:xfrm>
            <a:custGeom>
              <a:avLst/>
              <a:gdLst/>
              <a:ahLst/>
              <a:cxnLst/>
              <a:rect l="l" t="t" r="r" b="b"/>
              <a:pathLst>
                <a:path w="459739" h="1123950">
                  <a:moveTo>
                    <a:pt x="0" y="1123950"/>
                  </a:moveTo>
                  <a:lnTo>
                    <a:pt x="163830" y="328422"/>
                  </a:lnTo>
                </a:path>
                <a:path w="459739" h="1123950">
                  <a:moveTo>
                    <a:pt x="265176" y="329184"/>
                  </a:moveTo>
                  <a:lnTo>
                    <a:pt x="310134" y="170688"/>
                  </a:lnTo>
                </a:path>
                <a:path w="459739" h="1123950">
                  <a:moveTo>
                    <a:pt x="406146" y="174498"/>
                  </a:moveTo>
                  <a:lnTo>
                    <a:pt x="459486" y="0"/>
                  </a:lnTo>
                </a:path>
              </a:pathLst>
            </a:custGeom>
            <a:ln w="188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155442" y="3172967"/>
              <a:ext cx="1804670" cy="1459230"/>
            </a:xfrm>
            <a:custGeom>
              <a:avLst/>
              <a:gdLst/>
              <a:ahLst/>
              <a:cxnLst/>
              <a:rect l="l" t="t" r="r" b="b"/>
              <a:pathLst>
                <a:path w="1804670" h="1459229">
                  <a:moveTo>
                    <a:pt x="1804416" y="781812"/>
                  </a:moveTo>
                  <a:lnTo>
                    <a:pt x="1719834" y="806958"/>
                  </a:lnTo>
                </a:path>
                <a:path w="1804670" h="1459229">
                  <a:moveTo>
                    <a:pt x="1719834" y="0"/>
                  </a:moveTo>
                  <a:lnTo>
                    <a:pt x="1719834" y="116586"/>
                  </a:lnTo>
                </a:path>
                <a:path w="1804670" h="1459229">
                  <a:moveTo>
                    <a:pt x="0" y="1459230"/>
                  </a:moveTo>
                  <a:lnTo>
                    <a:pt x="201930" y="1313688"/>
                  </a:lnTo>
                </a:path>
                <a:path w="1804670" h="1459229">
                  <a:moveTo>
                    <a:pt x="878586" y="1459230"/>
                  </a:moveTo>
                  <a:lnTo>
                    <a:pt x="683514" y="1313688"/>
                  </a:lnTo>
                </a:path>
              </a:pathLst>
            </a:custGeom>
            <a:ln w="112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" name="object 97"/>
          <p:cNvSpPr txBox="1"/>
          <p:nvPr/>
        </p:nvSpPr>
        <p:spPr>
          <a:xfrm>
            <a:off x="3720338" y="4490589"/>
            <a:ext cx="532765" cy="51498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19380">
              <a:lnSpc>
                <a:spcPct val="152900"/>
              </a:lnSpc>
              <a:spcBef>
                <a:spcPts val="95"/>
              </a:spcBef>
            </a:pPr>
            <a:r>
              <a:rPr sz="1050" spc="10" dirty="0">
                <a:latin typeface="Times New Roman"/>
                <a:cs typeface="Times New Roman"/>
              </a:rPr>
              <a:t>На</a:t>
            </a:r>
            <a:r>
              <a:rPr sz="1050" spc="15" dirty="0">
                <a:latin typeface="Times New Roman"/>
                <a:cs typeface="Times New Roman"/>
              </a:rPr>
              <a:t>гр</a:t>
            </a:r>
            <a:r>
              <a:rPr sz="1050" spc="5" dirty="0">
                <a:latin typeface="Times New Roman"/>
                <a:cs typeface="Times New Roman"/>
              </a:rPr>
              <a:t>ів  Час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98" name="object 98"/>
          <p:cNvGrpSpPr/>
          <p:nvPr/>
        </p:nvGrpSpPr>
        <p:grpSpPr>
          <a:xfrm>
            <a:off x="3505961" y="4192314"/>
            <a:ext cx="306705" cy="285115"/>
            <a:chOff x="3505961" y="4192314"/>
            <a:chExt cx="306705" cy="285115"/>
          </a:xfrm>
        </p:grpSpPr>
        <p:sp>
          <p:nvSpPr>
            <p:cNvPr id="99" name="object 99"/>
            <p:cNvSpPr/>
            <p:nvPr/>
          </p:nvSpPr>
          <p:spPr>
            <a:xfrm>
              <a:off x="3505961" y="4341877"/>
              <a:ext cx="306705" cy="117475"/>
            </a:xfrm>
            <a:custGeom>
              <a:avLst/>
              <a:gdLst/>
              <a:ahLst/>
              <a:cxnLst/>
              <a:rect l="l" t="t" r="r" b="b"/>
              <a:pathLst>
                <a:path w="306704" h="117475">
                  <a:moveTo>
                    <a:pt x="306322" y="0"/>
                  </a:moveTo>
                  <a:lnTo>
                    <a:pt x="0" y="0"/>
                  </a:lnTo>
                  <a:lnTo>
                    <a:pt x="0" y="117345"/>
                  </a:lnTo>
                  <a:lnTo>
                    <a:pt x="306322" y="117345"/>
                  </a:lnTo>
                  <a:lnTo>
                    <a:pt x="3063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534155" y="4400549"/>
              <a:ext cx="41275" cy="60960"/>
            </a:xfrm>
            <a:custGeom>
              <a:avLst/>
              <a:gdLst/>
              <a:ahLst/>
              <a:cxnLst/>
              <a:rect l="l" t="t" r="r" b="b"/>
              <a:pathLst>
                <a:path w="41275" h="60960">
                  <a:moveTo>
                    <a:pt x="41148" y="0"/>
                  </a:moveTo>
                  <a:lnTo>
                    <a:pt x="0" y="60960"/>
                  </a:lnTo>
                </a:path>
              </a:pathLst>
            </a:custGeom>
            <a:ln w="323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576065" y="4271009"/>
              <a:ext cx="168910" cy="128270"/>
            </a:xfrm>
            <a:custGeom>
              <a:avLst/>
              <a:gdLst/>
              <a:ahLst/>
              <a:cxnLst/>
              <a:rect l="l" t="t" r="r" b="b"/>
              <a:pathLst>
                <a:path w="168910" h="128270">
                  <a:moveTo>
                    <a:pt x="0" y="128016"/>
                  </a:moveTo>
                  <a:lnTo>
                    <a:pt x="168402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534155" y="427100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500"/>
                  </a:moveTo>
                  <a:lnTo>
                    <a:pt x="0" y="0"/>
                  </a:lnTo>
                </a:path>
              </a:pathLst>
            </a:custGeom>
            <a:ln w="51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576065" y="42085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500"/>
                  </a:moveTo>
                  <a:lnTo>
                    <a:pt x="0" y="0"/>
                  </a:lnTo>
                </a:path>
              </a:pathLst>
            </a:custGeom>
            <a:ln w="323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743705" y="4209287"/>
              <a:ext cx="43180" cy="252729"/>
            </a:xfrm>
            <a:custGeom>
              <a:avLst/>
              <a:gdLst/>
              <a:ahLst/>
              <a:cxnLst/>
              <a:rect l="l" t="t" r="r" b="b"/>
              <a:pathLst>
                <a:path w="43179" h="252729">
                  <a:moveTo>
                    <a:pt x="42672" y="190500"/>
                  </a:moveTo>
                  <a:lnTo>
                    <a:pt x="42672" y="0"/>
                  </a:lnTo>
                </a:path>
                <a:path w="43179" h="252729">
                  <a:moveTo>
                    <a:pt x="0" y="252222"/>
                  </a:moveTo>
                  <a:lnTo>
                    <a:pt x="0" y="61722"/>
                  </a:lnTo>
                </a:path>
              </a:pathLst>
            </a:custGeom>
            <a:ln w="51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5303" y="4209287"/>
              <a:ext cx="167640" cy="252729"/>
            </a:xfrm>
            <a:custGeom>
              <a:avLst/>
              <a:gdLst/>
              <a:ahLst/>
              <a:cxnLst/>
              <a:rect l="l" t="t" r="r" b="b"/>
              <a:pathLst>
                <a:path w="167639" h="252729">
                  <a:moveTo>
                    <a:pt x="0" y="0"/>
                  </a:moveTo>
                  <a:lnTo>
                    <a:pt x="167640" y="252222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34917" y="4209287"/>
              <a:ext cx="251460" cy="62230"/>
            </a:xfrm>
            <a:custGeom>
              <a:avLst/>
              <a:gdLst/>
              <a:ahLst/>
              <a:cxnLst/>
              <a:rect l="l" t="t" r="r" b="b"/>
              <a:pathLst>
                <a:path w="251460" h="62229">
                  <a:moveTo>
                    <a:pt x="41148" y="0"/>
                  </a:moveTo>
                  <a:lnTo>
                    <a:pt x="0" y="61722"/>
                  </a:lnTo>
                  <a:lnTo>
                    <a:pt x="210312" y="61722"/>
                  </a:lnTo>
                  <a:lnTo>
                    <a:pt x="251460" y="0"/>
                  </a:lnTo>
                  <a:lnTo>
                    <a:pt x="41148" y="0"/>
                  </a:lnTo>
                  <a:close/>
                </a:path>
              </a:pathLst>
            </a:custGeom>
            <a:ln w="51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76065" y="4399025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072" y="0"/>
                  </a:lnTo>
                </a:path>
              </a:pathLst>
            </a:custGeom>
            <a:ln w="323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40251" y="4460747"/>
              <a:ext cx="203200" cy="1270"/>
            </a:xfrm>
            <a:custGeom>
              <a:avLst/>
              <a:gdLst/>
              <a:ahLst/>
              <a:cxnLst/>
              <a:rect l="l" t="t" r="r" b="b"/>
              <a:pathLst>
                <a:path w="203200" h="1270">
                  <a:moveTo>
                    <a:pt x="0" y="762"/>
                  </a:moveTo>
                  <a:lnTo>
                    <a:pt x="202692" y="0"/>
                  </a:lnTo>
                </a:path>
              </a:pathLst>
            </a:custGeom>
            <a:ln w="51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642359" y="4322825"/>
              <a:ext cx="29718" cy="28955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3642359" y="432206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15240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5240"/>
                  </a:lnTo>
                  <a:lnTo>
                    <a:pt x="0" y="23622"/>
                  </a:lnTo>
                  <a:lnTo>
                    <a:pt x="6858" y="29718"/>
                  </a:lnTo>
                  <a:lnTo>
                    <a:pt x="15240" y="29718"/>
                  </a:lnTo>
                  <a:lnTo>
                    <a:pt x="23622" y="29718"/>
                  </a:lnTo>
                  <a:lnTo>
                    <a:pt x="29718" y="23622"/>
                  </a:lnTo>
                  <a:lnTo>
                    <a:pt x="29718" y="15240"/>
                  </a:lnTo>
                  <a:lnTo>
                    <a:pt x="29718" y="6858"/>
                  </a:lnTo>
                  <a:lnTo>
                    <a:pt x="23622" y="0"/>
                  </a:lnTo>
                  <a:lnTo>
                    <a:pt x="1524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741115" y="4385309"/>
              <a:ext cx="59740" cy="78790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518153" y="4257293"/>
              <a:ext cx="29718" cy="28955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3518153" y="425653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14478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4478"/>
                  </a:lnTo>
                  <a:lnTo>
                    <a:pt x="0" y="22860"/>
                  </a:lnTo>
                  <a:lnTo>
                    <a:pt x="6858" y="29718"/>
                  </a:lnTo>
                  <a:lnTo>
                    <a:pt x="14478" y="29718"/>
                  </a:lnTo>
                  <a:lnTo>
                    <a:pt x="22860" y="29718"/>
                  </a:lnTo>
                  <a:lnTo>
                    <a:pt x="29718" y="22860"/>
                  </a:lnTo>
                  <a:lnTo>
                    <a:pt x="29718" y="14478"/>
                  </a:lnTo>
                  <a:lnTo>
                    <a:pt x="29718" y="6858"/>
                  </a:lnTo>
                  <a:lnTo>
                    <a:pt x="22860" y="0"/>
                  </a:lnTo>
                  <a:lnTo>
                    <a:pt x="14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559301" y="4194047"/>
              <a:ext cx="29718" cy="28955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3559301" y="419328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15240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5240"/>
                  </a:lnTo>
                  <a:lnTo>
                    <a:pt x="0" y="22860"/>
                  </a:lnTo>
                  <a:lnTo>
                    <a:pt x="6858" y="29718"/>
                  </a:lnTo>
                  <a:lnTo>
                    <a:pt x="15240" y="29718"/>
                  </a:lnTo>
                  <a:lnTo>
                    <a:pt x="23622" y="29718"/>
                  </a:lnTo>
                  <a:lnTo>
                    <a:pt x="29718" y="22860"/>
                  </a:lnTo>
                  <a:lnTo>
                    <a:pt x="29718" y="15240"/>
                  </a:lnTo>
                  <a:lnTo>
                    <a:pt x="29718" y="6858"/>
                  </a:lnTo>
                  <a:lnTo>
                    <a:pt x="23622" y="0"/>
                  </a:lnTo>
                  <a:lnTo>
                    <a:pt x="1524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771137" y="4194047"/>
              <a:ext cx="29718" cy="28955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559301" y="4383023"/>
              <a:ext cx="29718" cy="28955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3559301" y="438226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15240" y="0"/>
                  </a:moveTo>
                  <a:lnTo>
                    <a:pt x="6858" y="0"/>
                  </a:lnTo>
                  <a:lnTo>
                    <a:pt x="0" y="6858"/>
                  </a:lnTo>
                  <a:lnTo>
                    <a:pt x="0" y="15240"/>
                  </a:lnTo>
                  <a:lnTo>
                    <a:pt x="0" y="23622"/>
                  </a:lnTo>
                  <a:lnTo>
                    <a:pt x="6858" y="29718"/>
                  </a:lnTo>
                  <a:lnTo>
                    <a:pt x="15240" y="29718"/>
                  </a:lnTo>
                  <a:lnTo>
                    <a:pt x="23622" y="29718"/>
                  </a:lnTo>
                  <a:lnTo>
                    <a:pt x="29718" y="23622"/>
                  </a:lnTo>
                  <a:lnTo>
                    <a:pt x="29718" y="15240"/>
                  </a:lnTo>
                  <a:lnTo>
                    <a:pt x="29718" y="6858"/>
                  </a:lnTo>
                  <a:lnTo>
                    <a:pt x="23622" y="0"/>
                  </a:lnTo>
                  <a:lnTo>
                    <a:pt x="1524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729227" y="4383576"/>
              <a:ext cx="72599" cy="92411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728465" y="4192314"/>
              <a:ext cx="73361" cy="93173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518153" y="4446269"/>
              <a:ext cx="29718" cy="29717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3518153" y="4255007"/>
              <a:ext cx="241300" cy="220979"/>
            </a:xfrm>
            <a:custGeom>
              <a:avLst/>
              <a:gdLst/>
              <a:ahLst/>
              <a:cxnLst/>
              <a:rect l="l" t="t" r="r" b="b"/>
              <a:pathLst>
                <a:path w="241300" h="220979">
                  <a:moveTo>
                    <a:pt x="14478" y="190500"/>
                  </a:moveTo>
                  <a:lnTo>
                    <a:pt x="6858" y="190500"/>
                  </a:lnTo>
                  <a:lnTo>
                    <a:pt x="0" y="197358"/>
                  </a:lnTo>
                  <a:lnTo>
                    <a:pt x="0" y="205740"/>
                  </a:lnTo>
                  <a:lnTo>
                    <a:pt x="0" y="214122"/>
                  </a:lnTo>
                  <a:lnTo>
                    <a:pt x="6858" y="220980"/>
                  </a:lnTo>
                  <a:lnTo>
                    <a:pt x="14478" y="220980"/>
                  </a:lnTo>
                  <a:lnTo>
                    <a:pt x="22860" y="220980"/>
                  </a:lnTo>
                  <a:lnTo>
                    <a:pt x="29718" y="214122"/>
                  </a:lnTo>
                  <a:lnTo>
                    <a:pt x="29718" y="205740"/>
                  </a:lnTo>
                  <a:lnTo>
                    <a:pt x="29718" y="197358"/>
                  </a:lnTo>
                  <a:lnTo>
                    <a:pt x="22860" y="190500"/>
                  </a:lnTo>
                  <a:lnTo>
                    <a:pt x="14478" y="190500"/>
                  </a:lnTo>
                  <a:close/>
                </a:path>
                <a:path w="241300" h="220979">
                  <a:moveTo>
                    <a:pt x="225552" y="190500"/>
                  </a:moveTo>
                  <a:lnTo>
                    <a:pt x="217932" y="190500"/>
                  </a:lnTo>
                  <a:lnTo>
                    <a:pt x="211074" y="197358"/>
                  </a:lnTo>
                  <a:lnTo>
                    <a:pt x="211074" y="205740"/>
                  </a:lnTo>
                  <a:lnTo>
                    <a:pt x="211074" y="214122"/>
                  </a:lnTo>
                  <a:lnTo>
                    <a:pt x="217932" y="220980"/>
                  </a:lnTo>
                  <a:lnTo>
                    <a:pt x="225552" y="220980"/>
                  </a:lnTo>
                  <a:lnTo>
                    <a:pt x="233934" y="220980"/>
                  </a:lnTo>
                  <a:lnTo>
                    <a:pt x="240792" y="214122"/>
                  </a:lnTo>
                  <a:lnTo>
                    <a:pt x="240792" y="205740"/>
                  </a:lnTo>
                  <a:lnTo>
                    <a:pt x="240792" y="197358"/>
                  </a:lnTo>
                  <a:lnTo>
                    <a:pt x="233934" y="190500"/>
                  </a:lnTo>
                  <a:lnTo>
                    <a:pt x="225552" y="190500"/>
                  </a:lnTo>
                  <a:close/>
                </a:path>
                <a:path w="241300" h="220979">
                  <a:moveTo>
                    <a:pt x="224790" y="0"/>
                  </a:moveTo>
                  <a:lnTo>
                    <a:pt x="216408" y="0"/>
                  </a:lnTo>
                  <a:lnTo>
                    <a:pt x="210312" y="6858"/>
                  </a:lnTo>
                  <a:lnTo>
                    <a:pt x="210312" y="15240"/>
                  </a:lnTo>
                  <a:lnTo>
                    <a:pt x="210312" y="23622"/>
                  </a:lnTo>
                  <a:lnTo>
                    <a:pt x="216408" y="30480"/>
                  </a:lnTo>
                  <a:lnTo>
                    <a:pt x="224790" y="30480"/>
                  </a:lnTo>
                  <a:lnTo>
                    <a:pt x="233172" y="30480"/>
                  </a:lnTo>
                  <a:lnTo>
                    <a:pt x="240030" y="23622"/>
                  </a:lnTo>
                  <a:lnTo>
                    <a:pt x="240030" y="15240"/>
                  </a:lnTo>
                  <a:lnTo>
                    <a:pt x="240030" y="6858"/>
                  </a:lnTo>
                  <a:lnTo>
                    <a:pt x="233172" y="0"/>
                  </a:lnTo>
                  <a:lnTo>
                    <a:pt x="2247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" name="object 123"/>
          <p:cNvSpPr txBox="1"/>
          <p:nvPr/>
        </p:nvSpPr>
        <p:spPr>
          <a:xfrm>
            <a:off x="694684" y="5103369"/>
            <a:ext cx="5812155" cy="1829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1.4.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охолодження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нагріву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заліза: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25"/>
              </a:spcBef>
            </a:pPr>
            <a:r>
              <a:rPr sz="1000" i="1" spc="-5" dirty="0">
                <a:latin typeface="Times New Roman"/>
                <a:cs typeface="Times New Roman"/>
              </a:rPr>
              <a:t>Т</a:t>
            </a:r>
            <a:r>
              <a:rPr sz="975" spc="-7" baseline="-12820" dirty="0">
                <a:latin typeface="Times New Roman"/>
                <a:cs typeface="Times New Roman"/>
              </a:rPr>
              <a:t>Fe</a:t>
            </a:r>
            <a:r>
              <a:rPr sz="975" spc="-7" baseline="-12820" dirty="0">
                <a:latin typeface="Symbol"/>
                <a:cs typeface="Symbol"/>
              </a:rPr>
              <a:t></a:t>
            </a:r>
            <a:r>
              <a:rPr sz="975" spc="-7" baseline="-12820" dirty="0">
                <a:latin typeface="Times New Roman"/>
                <a:cs typeface="Times New Roman"/>
              </a:rPr>
              <a:t>Fe</a:t>
            </a:r>
            <a:r>
              <a:rPr sz="975" spc="-7" baseline="-12820" dirty="0">
                <a:latin typeface="Symbol"/>
                <a:cs typeface="Symbol"/>
              </a:rPr>
              <a:t></a:t>
            </a:r>
            <a:r>
              <a:rPr sz="1000" spc="-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Т</a:t>
            </a:r>
            <a:r>
              <a:rPr sz="975" spc="-7" baseline="-12820" dirty="0">
                <a:latin typeface="Times New Roman"/>
                <a:cs typeface="Times New Roman"/>
              </a:rPr>
              <a:t>Fe</a:t>
            </a:r>
            <a:r>
              <a:rPr sz="975" spc="-7" baseline="-12820" dirty="0">
                <a:latin typeface="Symbol"/>
                <a:cs typeface="Symbol"/>
              </a:rPr>
              <a:t></a:t>
            </a:r>
            <a:r>
              <a:rPr sz="975" spc="-7" baseline="-12820" dirty="0">
                <a:latin typeface="Times New Roman"/>
                <a:cs typeface="Times New Roman"/>
              </a:rPr>
              <a:t>Fe</a:t>
            </a:r>
            <a:r>
              <a:rPr sz="975" spc="-7" baseline="-12820" dirty="0">
                <a:latin typeface="Symbol"/>
                <a:cs typeface="Symbol"/>
              </a:rPr>
              <a:t></a:t>
            </a:r>
            <a:r>
              <a:rPr sz="975" spc="-7" baseline="-12820" dirty="0">
                <a:latin typeface="Times New Roman"/>
                <a:cs typeface="Times New Roman"/>
              </a:rPr>
              <a:t>(</a:t>
            </a:r>
            <a:r>
              <a:rPr sz="975" spc="-7" baseline="-12820" dirty="0">
                <a:latin typeface="Symbol"/>
                <a:cs typeface="Symbol"/>
              </a:rPr>
              <a:t></a:t>
            </a:r>
            <a:r>
              <a:rPr sz="975" spc="-7" baseline="-12820" dirty="0">
                <a:latin typeface="Times New Roman"/>
                <a:cs typeface="Times New Roman"/>
              </a:rPr>
              <a:t>)</a:t>
            </a:r>
            <a:r>
              <a:rPr sz="975" spc="150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поліморфних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перетворень;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T</a:t>
            </a:r>
            <a:r>
              <a:rPr sz="975" i="1" baseline="-12820" dirty="0">
                <a:latin typeface="Times New Roman"/>
                <a:cs typeface="Times New Roman"/>
              </a:rPr>
              <a:t>S</a:t>
            </a:r>
            <a:r>
              <a:rPr sz="975" i="1" spc="120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рівноважна температура кристалізації;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spc="-5" dirty="0">
                <a:latin typeface="Times New Roman"/>
                <a:cs typeface="Times New Roman"/>
              </a:rPr>
              <a:t>T</a:t>
            </a:r>
            <a:r>
              <a:rPr sz="975" i="1" spc="-7" baseline="-12820" dirty="0">
                <a:latin typeface="Times New Roman"/>
                <a:cs typeface="Times New Roman"/>
              </a:rPr>
              <a:t>Q</a:t>
            </a:r>
            <a:r>
              <a:rPr sz="975" i="1" spc="120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магнітних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перетворень </a:t>
            </a:r>
            <a:r>
              <a:rPr sz="1000" dirty="0">
                <a:latin typeface="Times New Roman"/>
                <a:cs typeface="Times New Roman"/>
              </a:rPr>
              <a:t>(точка</a:t>
            </a:r>
            <a:r>
              <a:rPr sz="1000" spc="-5" dirty="0">
                <a:latin typeface="Times New Roman"/>
                <a:cs typeface="Times New Roman"/>
              </a:rPr>
              <a:t> Кюрі)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25400" marR="177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Перетворення однієї модифікації в </a:t>
            </a:r>
            <a:r>
              <a:rPr sz="1200" spc="-5" dirty="0">
                <a:latin typeface="Times New Roman"/>
                <a:cs typeface="Times New Roman"/>
              </a:rPr>
              <a:t>іншу протікає при </a:t>
            </a:r>
            <a:r>
              <a:rPr sz="1200" dirty="0">
                <a:latin typeface="Times New Roman"/>
                <a:cs typeface="Times New Roman"/>
              </a:rPr>
              <a:t>постійній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dirty="0">
                <a:latin typeface="Times New Roman"/>
                <a:cs typeface="Times New Roman"/>
              </a:rPr>
              <a:t>і су-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проводжується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тепловим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ефектом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(горизонтальні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ділянки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кривих</a:t>
            </a:r>
            <a:r>
              <a:rPr sz="1200" dirty="0">
                <a:latin typeface="Times New Roman"/>
                <a:cs typeface="Times New Roman"/>
              </a:rPr>
              <a:t> охолоджен-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ня/нагріву). </a:t>
            </a:r>
            <a:r>
              <a:rPr sz="1200" dirty="0">
                <a:latin typeface="Times New Roman"/>
                <a:cs typeface="Times New Roman"/>
              </a:rPr>
              <a:t>Видозміни елемента </a:t>
            </a:r>
            <a:r>
              <a:rPr sz="1200" spc="-5" dirty="0">
                <a:latin typeface="Times New Roman"/>
                <a:cs typeface="Times New Roman"/>
              </a:rPr>
              <a:t>позначаються буквами грецького алфавіту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індексу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позначенні</a:t>
            </a:r>
            <a:r>
              <a:rPr sz="1200" spc="-5" dirty="0">
                <a:latin typeface="Times New Roman"/>
                <a:cs typeface="Times New Roman"/>
              </a:rPr>
              <a:t> металу.</a:t>
            </a:r>
            <a:endParaRPr sz="1200">
              <a:latin typeface="Times New Roman"/>
              <a:cs typeface="Times New Roman"/>
            </a:endParaRPr>
          </a:p>
          <a:p>
            <a:pPr marL="25400" marR="190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Прикладом </a:t>
            </a:r>
            <a:r>
              <a:rPr sz="1200" dirty="0">
                <a:latin typeface="Times New Roman"/>
                <a:cs typeface="Times New Roman"/>
              </a:rPr>
              <a:t>алотропічної </a:t>
            </a:r>
            <a:r>
              <a:rPr sz="1200" spc="-5" dirty="0">
                <a:latin typeface="Times New Roman"/>
                <a:cs typeface="Times New Roman"/>
              </a:rPr>
              <a:t>видозміни, яка </a:t>
            </a:r>
            <a:r>
              <a:rPr sz="1200" dirty="0">
                <a:latin typeface="Times New Roman"/>
                <a:cs typeface="Times New Roman"/>
              </a:rPr>
              <a:t>обумовлена </a:t>
            </a:r>
            <a:r>
              <a:rPr sz="1200" spc="-5" dirty="0">
                <a:latin typeface="Times New Roman"/>
                <a:cs typeface="Times New Roman"/>
              </a:rPr>
              <a:t>зміною тиску,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вуглець: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низькому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тиску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 </a:t>
            </a:r>
            <a:r>
              <a:rPr sz="1200" i="1" dirty="0">
                <a:latin typeface="Times New Roman"/>
                <a:cs typeface="Times New Roman"/>
              </a:rPr>
              <a:t>графіт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високих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dirty="0">
                <a:latin typeface="Times New Roman"/>
                <a:cs typeface="Times New Roman"/>
              </a:rPr>
              <a:t>алмаз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1.5).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015476" y="7045414"/>
            <a:ext cx="1778635" cy="1748155"/>
            <a:chOff x="1015476" y="7045414"/>
            <a:chExt cx="1778635" cy="1748155"/>
          </a:xfrm>
        </p:grpSpPr>
        <p:sp>
          <p:nvSpPr>
            <p:cNvPr id="125" name="object 125"/>
            <p:cNvSpPr/>
            <p:nvPr/>
          </p:nvSpPr>
          <p:spPr>
            <a:xfrm>
              <a:off x="1043175" y="8349234"/>
              <a:ext cx="1722120" cy="406400"/>
            </a:xfrm>
            <a:custGeom>
              <a:avLst/>
              <a:gdLst/>
              <a:ahLst/>
              <a:cxnLst/>
              <a:rect l="l" t="t" r="r" b="b"/>
              <a:pathLst>
                <a:path w="1722120" h="406400">
                  <a:moveTo>
                    <a:pt x="131827" y="83820"/>
                  </a:moveTo>
                  <a:lnTo>
                    <a:pt x="0" y="164592"/>
                  </a:lnTo>
                  <a:lnTo>
                    <a:pt x="131827" y="245364"/>
                  </a:lnTo>
                  <a:lnTo>
                    <a:pt x="397004" y="245364"/>
                  </a:lnTo>
                  <a:lnTo>
                    <a:pt x="528830" y="164592"/>
                  </a:lnTo>
                  <a:lnTo>
                    <a:pt x="397004" y="83820"/>
                  </a:lnTo>
                  <a:lnTo>
                    <a:pt x="131827" y="83820"/>
                  </a:lnTo>
                  <a:close/>
                </a:path>
                <a:path w="1722120" h="406400">
                  <a:moveTo>
                    <a:pt x="525782" y="0"/>
                  </a:moveTo>
                  <a:lnTo>
                    <a:pt x="393194" y="80772"/>
                  </a:lnTo>
                  <a:lnTo>
                    <a:pt x="525782" y="160782"/>
                  </a:lnTo>
                  <a:lnTo>
                    <a:pt x="790196" y="160782"/>
                  </a:lnTo>
                  <a:lnTo>
                    <a:pt x="922784" y="80772"/>
                  </a:lnTo>
                  <a:lnTo>
                    <a:pt x="790196" y="0"/>
                  </a:lnTo>
                  <a:lnTo>
                    <a:pt x="525782" y="0"/>
                  </a:lnTo>
                  <a:close/>
                </a:path>
                <a:path w="1722120" h="406400">
                  <a:moveTo>
                    <a:pt x="927356" y="79248"/>
                  </a:moveTo>
                  <a:lnTo>
                    <a:pt x="794768" y="160020"/>
                  </a:lnTo>
                  <a:lnTo>
                    <a:pt x="927356" y="240792"/>
                  </a:lnTo>
                  <a:lnTo>
                    <a:pt x="1192532" y="240792"/>
                  </a:lnTo>
                  <a:lnTo>
                    <a:pt x="1324358" y="160020"/>
                  </a:lnTo>
                  <a:lnTo>
                    <a:pt x="1192532" y="79248"/>
                  </a:lnTo>
                  <a:lnTo>
                    <a:pt x="927356" y="79248"/>
                  </a:lnTo>
                  <a:close/>
                </a:path>
                <a:path w="1722120" h="406400">
                  <a:moveTo>
                    <a:pt x="131827" y="245364"/>
                  </a:moveTo>
                  <a:lnTo>
                    <a:pt x="0" y="325374"/>
                  </a:lnTo>
                  <a:lnTo>
                    <a:pt x="131827" y="406146"/>
                  </a:lnTo>
                  <a:lnTo>
                    <a:pt x="397004" y="406146"/>
                  </a:lnTo>
                  <a:lnTo>
                    <a:pt x="528830" y="325374"/>
                  </a:lnTo>
                  <a:lnTo>
                    <a:pt x="397004" y="245364"/>
                  </a:lnTo>
                  <a:lnTo>
                    <a:pt x="131827" y="245364"/>
                  </a:lnTo>
                  <a:close/>
                </a:path>
                <a:path w="1722120" h="406400">
                  <a:moveTo>
                    <a:pt x="534164" y="165354"/>
                  </a:moveTo>
                  <a:lnTo>
                    <a:pt x="402338" y="246126"/>
                  </a:lnTo>
                  <a:lnTo>
                    <a:pt x="534164" y="326898"/>
                  </a:lnTo>
                  <a:lnTo>
                    <a:pt x="799340" y="326898"/>
                  </a:lnTo>
                  <a:lnTo>
                    <a:pt x="931928" y="246126"/>
                  </a:lnTo>
                  <a:lnTo>
                    <a:pt x="799340" y="165354"/>
                  </a:lnTo>
                  <a:lnTo>
                    <a:pt x="534164" y="165354"/>
                  </a:lnTo>
                  <a:close/>
                </a:path>
                <a:path w="1722120" h="406400">
                  <a:moveTo>
                    <a:pt x="927356" y="245364"/>
                  </a:moveTo>
                  <a:lnTo>
                    <a:pt x="794768" y="325374"/>
                  </a:lnTo>
                  <a:lnTo>
                    <a:pt x="927356" y="406146"/>
                  </a:lnTo>
                  <a:lnTo>
                    <a:pt x="1192532" y="406146"/>
                  </a:lnTo>
                  <a:lnTo>
                    <a:pt x="1324358" y="325374"/>
                  </a:lnTo>
                  <a:lnTo>
                    <a:pt x="1192532" y="245364"/>
                  </a:lnTo>
                  <a:lnTo>
                    <a:pt x="927356" y="245364"/>
                  </a:lnTo>
                  <a:close/>
                </a:path>
                <a:path w="1722120" h="406400">
                  <a:moveTo>
                    <a:pt x="1325120" y="160782"/>
                  </a:moveTo>
                  <a:lnTo>
                    <a:pt x="1192532" y="241554"/>
                  </a:lnTo>
                  <a:lnTo>
                    <a:pt x="1325120" y="322326"/>
                  </a:lnTo>
                  <a:lnTo>
                    <a:pt x="1589534" y="322326"/>
                  </a:lnTo>
                  <a:lnTo>
                    <a:pt x="1722122" y="241554"/>
                  </a:lnTo>
                  <a:lnTo>
                    <a:pt x="1589534" y="160782"/>
                  </a:lnTo>
                  <a:lnTo>
                    <a:pt x="1325120" y="160782"/>
                  </a:lnTo>
                  <a:close/>
                </a:path>
                <a:path w="1722120" h="406400">
                  <a:moveTo>
                    <a:pt x="1325120" y="0"/>
                  </a:moveTo>
                  <a:lnTo>
                    <a:pt x="1192532" y="80772"/>
                  </a:lnTo>
                  <a:lnTo>
                    <a:pt x="1325120" y="160782"/>
                  </a:lnTo>
                  <a:lnTo>
                    <a:pt x="1589534" y="160782"/>
                  </a:lnTo>
                  <a:lnTo>
                    <a:pt x="1722122" y="80772"/>
                  </a:lnTo>
                  <a:lnTo>
                    <a:pt x="1589534" y="0"/>
                  </a:lnTo>
                  <a:lnTo>
                    <a:pt x="1325120" y="0"/>
                  </a:lnTo>
                  <a:close/>
                </a:path>
              </a:pathLst>
            </a:custGeom>
            <a:ln w="82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016508" y="8477250"/>
              <a:ext cx="65532" cy="64769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15476" y="8475459"/>
              <a:ext cx="67591" cy="67589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6508" y="8640318"/>
              <a:ext cx="65532" cy="64769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15476" y="8638527"/>
              <a:ext cx="67591" cy="67589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05890" y="8406384"/>
              <a:ext cx="66294" cy="6553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04861" y="8404593"/>
              <a:ext cx="68351" cy="68351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10462" y="8565642"/>
              <a:ext cx="66294" cy="6476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409433" y="8563851"/>
              <a:ext cx="68351" cy="67589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410462" y="8724900"/>
              <a:ext cx="66294" cy="65531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409433" y="8723109"/>
              <a:ext cx="68351" cy="6835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808226" y="8317230"/>
              <a:ext cx="65532" cy="6476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807197" y="8315439"/>
              <a:ext cx="67589" cy="67589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813560" y="8477250"/>
              <a:ext cx="65532" cy="6476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812531" y="8475459"/>
              <a:ext cx="67589" cy="6758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813560" y="8640318"/>
              <a:ext cx="65532" cy="64769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812531" y="8638527"/>
              <a:ext cx="67589" cy="67589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201418" y="8406384"/>
              <a:ext cx="66294" cy="65531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200389" y="8404593"/>
              <a:ext cx="68351" cy="6835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201418" y="8561070"/>
              <a:ext cx="66294" cy="64769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200389" y="8559279"/>
              <a:ext cx="68351" cy="67589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201418" y="8724900"/>
              <a:ext cx="66294" cy="65531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200389" y="8723109"/>
              <a:ext cx="68351" cy="68351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612898" y="8317230"/>
              <a:ext cx="66294" cy="64769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611869" y="8315439"/>
              <a:ext cx="68351" cy="67589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608326" y="8477250"/>
              <a:ext cx="66294" cy="64769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607297" y="8475459"/>
              <a:ext cx="68351" cy="67589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608326" y="8640318"/>
              <a:ext cx="66294" cy="64769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607297" y="8638527"/>
              <a:ext cx="68351" cy="67589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45287" y="8406384"/>
              <a:ext cx="66292" cy="65531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42201" y="8402536"/>
              <a:ext cx="72464" cy="72466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18617" y="8561070"/>
              <a:ext cx="66292" cy="6476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115531" y="8557222"/>
              <a:ext cx="72464" cy="71704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145287" y="8724900"/>
              <a:ext cx="66292" cy="6553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42201" y="8721052"/>
              <a:ext cx="72464" cy="72466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534668" y="8640318"/>
              <a:ext cx="66294" cy="64769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31581" y="8636470"/>
              <a:ext cx="72466" cy="7170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534668" y="8477250"/>
              <a:ext cx="66294" cy="64769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31581" y="8473402"/>
              <a:ext cx="72466" cy="71704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534668" y="8317230"/>
              <a:ext cx="66294" cy="64769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31581" y="8313382"/>
              <a:ext cx="72466" cy="71704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917954" y="8393430"/>
              <a:ext cx="65532" cy="64769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914867" y="8389582"/>
              <a:ext cx="71704" cy="7170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927098" y="8556498"/>
              <a:ext cx="65532" cy="64769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924011" y="8552650"/>
              <a:ext cx="71704" cy="71704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927098" y="8724900"/>
              <a:ext cx="65532" cy="65531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924011" y="8721052"/>
              <a:ext cx="71704" cy="72466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2330196" y="8640318"/>
              <a:ext cx="66294" cy="64769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327109" y="8636470"/>
              <a:ext cx="72466" cy="7170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330196" y="8477250"/>
              <a:ext cx="66294" cy="64769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327109" y="8473402"/>
              <a:ext cx="72466" cy="7170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334768" y="8322564"/>
              <a:ext cx="66294" cy="65531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2331681" y="8318716"/>
              <a:ext cx="72466" cy="72466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2724911" y="8397240"/>
              <a:ext cx="65532" cy="65531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721825" y="8393392"/>
              <a:ext cx="71704" cy="72466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720339" y="8561070"/>
              <a:ext cx="66294" cy="64769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717253" y="8557222"/>
              <a:ext cx="72466" cy="71704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1043175" y="7081266"/>
              <a:ext cx="1722120" cy="406400"/>
            </a:xfrm>
            <a:custGeom>
              <a:avLst/>
              <a:gdLst/>
              <a:ahLst/>
              <a:cxnLst/>
              <a:rect l="l" t="t" r="r" b="b"/>
              <a:pathLst>
                <a:path w="1722120" h="406400">
                  <a:moveTo>
                    <a:pt x="131827" y="83820"/>
                  </a:moveTo>
                  <a:lnTo>
                    <a:pt x="0" y="164592"/>
                  </a:lnTo>
                  <a:lnTo>
                    <a:pt x="131827" y="245364"/>
                  </a:lnTo>
                  <a:lnTo>
                    <a:pt x="397004" y="245364"/>
                  </a:lnTo>
                  <a:lnTo>
                    <a:pt x="528830" y="164592"/>
                  </a:lnTo>
                  <a:lnTo>
                    <a:pt x="397004" y="83820"/>
                  </a:lnTo>
                  <a:lnTo>
                    <a:pt x="131827" y="83820"/>
                  </a:lnTo>
                  <a:close/>
                </a:path>
                <a:path w="1722120" h="406400">
                  <a:moveTo>
                    <a:pt x="525782" y="0"/>
                  </a:moveTo>
                  <a:lnTo>
                    <a:pt x="393194" y="80772"/>
                  </a:lnTo>
                  <a:lnTo>
                    <a:pt x="525782" y="161544"/>
                  </a:lnTo>
                  <a:lnTo>
                    <a:pt x="790196" y="161544"/>
                  </a:lnTo>
                  <a:lnTo>
                    <a:pt x="922784" y="80772"/>
                  </a:lnTo>
                  <a:lnTo>
                    <a:pt x="790196" y="0"/>
                  </a:lnTo>
                  <a:lnTo>
                    <a:pt x="525782" y="0"/>
                  </a:lnTo>
                  <a:close/>
                </a:path>
                <a:path w="1722120" h="406400">
                  <a:moveTo>
                    <a:pt x="927356" y="79248"/>
                  </a:moveTo>
                  <a:lnTo>
                    <a:pt x="794768" y="160020"/>
                  </a:lnTo>
                  <a:lnTo>
                    <a:pt x="927356" y="240792"/>
                  </a:lnTo>
                  <a:lnTo>
                    <a:pt x="1192532" y="240792"/>
                  </a:lnTo>
                  <a:lnTo>
                    <a:pt x="1324358" y="160020"/>
                  </a:lnTo>
                  <a:lnTo>
                    <a:pt x="1192532" y="79248"/>
                  </a:lnTo>
                  <a:lnTo>
                    <a:pt x="927356" y="79248"/>
                  </a:lnTo>
                  <a:close/>
                </a:path>
                <a:path w="1722120" h="406400">
                  <a:moveTo>
                    <a:pt x="131827" y="245364"/>
                  </a:moveTo>
                  <a:lnTo>
                    <a:pt x="0" y="325374"/>
                  </a:lnTo>
                  <a:lnTo>
                    <a:pt x="131827" y="406146"/>
                  </a:lnTo>
                  <a:lnTo>
                    <a:pt x="397004" y="406146"/>
                  </a:lnTo>
                  <a:lnTo>
                    <a:pt x="528830" y="325374"/>
                  </a:lnTo>
                  <a:lnTo>
                    <a:pt x="397004" y="245364"/>
                  </a:lnTo>
                  <a:lnTo>
                    <a:pt x="131827" y="245364"/>
                  </a:lnTo>
                  <a:close/>
                </a:path>
                <a:path w="1722120" h="406400">
                  <a:moveTo>
                    <a:pt x="534164" y="165354"/>
                  </a:moveTo>
                  <a:lnTo>
                    <a:pt x="402338" y="246126"/>
                  </a:lnTo>
                  <a:lnTo>
                    <a:pt x="534164" y="326898"/>
                  </a:lnTo>
                  <a:lnTo>
                    <a:pt x="799340" y="326898"/>
                  </a:lnTo>
                  <a:lnTo>
                    <a:pt x="931928" y="246126"/>
                  </a:lnTo>
                  <a:lnTo>
                    <a:pt x="799340" y="165354"/>
                  </a:lnTo>
                  <a:lnTo>
                    <a:pt x="534164" y="165354"/>
                  </a:lnTo>
                  <a:close/>
                </a:path>
                <a:path w="1722120" h="406400">
                  <a:moveTo>
                    <a:pt x="927356" y="245364"/>
                  </a:moveTo>
                  <a:lnTo>
                    <a:pt x="794768" y="325374"/>
                  </a:lnTo>
                  <a:lnTo>
                    <a:pt x="927356" y="406146"/>
                  </a:lnTo>
                  <a:lnTo>
                    <a:pt x="1192532" y="406146"/>
                  </a:lnTo>
                  <a:lnTo>
                    <a:pt x="1324358" y="325374"/>
                  </a:lnTo>
                  <a:lnTo>
                    <a:pt x="1192532" y="245364"/>
                  </a:lnTo>
                  <a:lnTo>
                    <a:pt x="927356" y="245364"/>
                  </a:lnTo>
                  <a:close/>
                </a:path>
                <a:path w="1722120" h="406400">
                  <a:moveTo>
                    <a:pt x="1325120" y="161544"/>
                  </a:moveTo>
                  <a:lnTo>
                    <a:pt x="1192532" y="241554"/>
                  </a:lnTo>
                  <a:lnTo>
                    <a:pt x="1325120" y="322326"/>
                  </a:lnTo>
                  <a:lnTo>
                    <a:pt x="1589534" y="322326"/>
                  </a:lnTo>
                  <a:lnTo>
                    <a:pt x="1722122" y="241554"/>
                  </a:lnTo>
                  <a:lnTo>
                    <a:pt x="1589534" y="161544"/>
                  </a:lnTo>
                  <a:lnTo>
                    <a:pt x="1325120" y="161544"/>
                  </a:lnTo>
                  <a:close/>
                </a:path>
                <a:path w="1722120" h="406400">
                  <a:moveTo>
                    <a:pt x="1325120" y="0"/>
                  </a:moveTo>
                  <a:lnTo>
                    <a:pt x="1192532" y="80772"/>
                  </a:lnTo>
                  <a:lnTo>
                    <a:pt x="1325120" y="161544"/>
                  </a:lnTo>
                  <a:lnTo>
                    <a:pt x="1589534" y="161544"/>
                  </a:lnTo>
                  <a:lnTo>
                    <a:pt x="1722122" y="80772"/>
                  </a:lnTo>
                  <a:lnTo>
                    <a:pt x="1589534" y="0"/>
                  </a:lnTo>
                  <a:lnTo>
                    <a:pt x="1325120" y="0"/>
                  </a:lnTo>
                  <a:close/>
                </a:path>
              </a:pathLst>
            </a:custGeom>
            <a:ln w="82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016508" y="7209282"/>
              <a:ext cx="65532" cy="64769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15476" y="7207491"/>
              <a:ext cx="67591" cy="67589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016508" y="7372350"/>
              <a:ext cx="65532" cy="64769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15476" y="7370559"/>
              <a:ext cx="67591" cy="67589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405890" y="7138416"/>
              <a:ext cx="66294" cy="65531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04861" y="7136625"/>
              <a:ext cx="68351" cy="6835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410462" y="7297674"/>
              <a:ext cx="66294" cy="64769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409433" y="7295883"/>
              <a:ext cx="68351" cy="67589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410462" y="7456932"/>
              <a:ext cx="66294" cy="65531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409433" y="7455141"/>
              <a:ext cx="68351" cy="6835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808226" y="7049262"/>
              <a:ext cx="65532" cy="64769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807197" y="7047471"/>
              <a:ext cx="67589" cy="67589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813560" y="7209282"/>
              <a:ext cx="65532" cy="64769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812531" y="7207491"/>
              <a:ext cx="67589" cy="67589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813560" y="7372350"/>
              <a:ext cx="65532" cy="64769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812531" y="7370559"/>
              <a:ext cx="67589" cy="67589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201418" y="7138416"/>
              <a:ext cx="66294" cy="65531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200389" y="7136625"/>
              <a:ext cx="68351" cy="68351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2201418" y="7293102"/>
              <a:ext cx="66294" cy="64769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200389" y="7291311"/>
              <a:ext cx="68351" cy="67589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2201418" y="7456932"/>
              <a:ext cx="66294" cy="65531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2200389" y="7455141"/>
              <a:ext cx="68351" cy="68351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612898" y="7049262"/>
              <a:ext cx="66294" cy="64769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2611869" y="7047471"/>
              <a:ext cx="68351" cy="67589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608326" y="7209282"/>
              <a:ext cx="66294" cy="64769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607297" y="7207491"/>
              <a:ext cx="68351" cy="67589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2608326" y="7372350"/>
              <a:ext cx="66294" cy="64769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607297" y="7370559"/>
              <a:ext cx="68351" cy="67589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145287" y="7138416"/>
              <a:ext cx="66292" cy="65531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42201" y="7134568"/>
              <a:ext cx="72464" cy="72466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118617" y="7293102"/>
              <a:ext cx="66292" cy="64769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15531" y="7289254"/>
              <a:ext cx="72464" cy="7170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145287" y="7456932"/>
              <a:ext cx="66292" cy="6553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42201" y="7453084"/>
              <a:ext cx="72464" cy="72466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534668" y="7372350"/>
              <a:ext cx="66294" cy="64769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31581" y="7368502"/>
              <a:ext cx="72466" cy="7170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534668" y="7209282"/>
              <a:ext cx="66294" cy="64769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31581" y="7205434"/>
              <a:ext cx="72466" cy="7170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534668" y="7049262"/>
              <a:ext cx="66294" cy="64769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31581" y="7045414"/>
              <a:ext cx="72466" cy="71704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917954" y="7125462"/>
              <a:ext cx="65532" cy="64769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914867" y="7121614"/>
              <a:ext cx="71704" cy="71704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927098" y="7288530"/>
              <a:ext cx="65532" cy="64769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924011" y="7284682"/>
              <a:ext cx="71704" cy="7170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927098" y="7456932"/>
              <a:ext cx="65532" cy="65531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924011" y="7453084"/>
              <a:ext cx="71704" cy="72466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2330196" y="7372350"/>
              <a:ext cx="66294" cy="64769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327109" y="7368502"/>
              <a:ext cx="72466" cy="7170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330196" y="7209282"/>
              <a:ext cx="66294" cy="64769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327109" y="7205434"/>
              <a:ext cx="72466" cy="71704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2334768" y="7054596"/>
              <a:ext cx="66294" cy="65531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2331681" y="7050748"/>
              <a:ext cx="72466" cy="72466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2724911" y="7130034"/>
              <a:ext cx="65532" cy="64769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721825" y="7126186"/>
              <a:ext cx="71704" cy="71704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2720339" y="7293102"/>
              <a:ext cx="66294" cy="64769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717253" y="7289254"/>
              <a:ext cx="72466" cy="71704"/>
            </a:xfrm>
            <a:prstGeom prst="rect">
              <a:avLst/>
            </a:prstGeom>
          </p:spPr>
        </p:pic>
      </p:grpSp>
      <p:sp>
        <p:nvSpPr>
          <p:cNvPr id="239" name="object 239"/>
          <p:cNvSpPr txBox="1"/>
          <p:nvPr/>
        </p:nvSpPr>
        <p:spPr>
          <a:xfrm>
            <a:off x="819999" y="7757712"/>
            <a:ext cx="117475" cy="454659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i="1" spc="-5" dirty="0">
                <a:latin typeface="Times New Roman"/>
                <a:cs typeface="Times New Roman"/>
              </a:rPr>
              <a:t>с</a:t>
            </a:r>
            <a:r>
              <a:rPr sz="650" spc="-5" dirty="0">
                <a:latin typeface="Times New Roman"/>
                <a:cs typeface="Times New Roman"/>
              </a:rPr>
              <a:t>=</a:t>
            </a:r>
            <a:r>
              <a:rPr sz="650" dirty="0">
                <a:latin typeface="Times New Roman"/>
                <a:cs typeface="Times New Roman"/>
              </a:rPr>
              <a:t>0</a:t>
            </a:r>
            <a:r>
              <a:rPr sz="650" spc="-5" dirty="0">
                <a:latin typeface="Times New Roman"/>
                <a:cs typeface="Times New Roman"/>
              </a:rPr>
              <a:t>,6</a:t>
            </a:r>
            <a:r>
              <a:rPr sz="650" dirty="0">
                <a:latin typeface="Times New Roman"/>
                <a:cs typeface="Times New Roman"/>
              </a:rPr>
              <a:t>7</a:t>
            </a:r>
            <a:r>
              <a:rPr sz="650" spc="-20" dirty="0">
                <a:latin typeface="Times New Roman"/>
                <a:cs typeface="Times New Roman"/>
              </a:rPr>
              <a:t>0</a:t>
            </a:r>
            <a:r>
              <a:rPr sz="650" dirty="0">
                <a:latin typeface="Times New Roman"/>
                <a:cs typeface="Times New Roman"/>
              </a:rPr>
              <a:t>8 нм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1569719" y="7395971"/>
            <a:ext cx="1270" cy="1287145"/>
          </a:xfrm>
          <a:custGeom>
            <a:avLst/>
            <a:gdLst/>
            <a:ahLst/>
            <a:cxnLst/>
            <a:rect l="l" t="t" r="r" b="b"/>
            <a:pathLst>
              <a:path w="1269" h="1287145">
                <a:moveTo>
                  <a:pt x="0" y="0"/>
                </a:moveTo>
                <a:lnTo>
                  <a:pt x="762" y="1287018"/>
                </a:lnTo>
              </a:path>
            </a:pathLst>
          </a:custGeom>
          <a:ln w="102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359914" y="7418069"/>
            <a:ext cx="1270" cy="1287145"/>
          </a:xfrm>
          <a:custGeom>
            <a:avLst/>
            <a:gdLst/>
            <a:ahLst/>
            <a:cxnLst/>
            <a:rect l="l" t="t" r="r" b="b"/>
            <a:pathLst>
              <a:path w="1269" h="1287145">
                <a:moveTo>
                  <a:pt x="0" y="0"/>
                </a:moveTo>
                <a:lnTo>
                  <a:pt x="762" y="1287018"/>
                </a:lnTo>
              </a:path>
            </a:pathLst>
          </a:custGeom>
          <a:ln w="102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2" name="object 242"/>
          <p:cNvGrpSpPr/>
          <p:nvPr/>
        </p:nvGrpSpPr>
        <p:grpSpPr>
          <a:xfrm>
            <a:off x="1169405" y="7666443"/>
            <a:ext cx="1779270" cy="480695"/>
            <a:chOff x="1169405" y="7666443"/>
            <a:chExt cx="1779270" cy="480695"/>
          </a:xfrm>
        </p:grpSpPr>
        <p:sp>
          <p:nvSpPr>
            <p:cNvPr id="243" name="object 243"/>
            <p:cNvSpPr/>
            <p:nvPr/>
          </p:nvSpPr>
          <p:spPr>
            <a:xfrm>
              <a:off x="1197104" y="7702295"/>
              <a:ext cx="1722120" cy="407034"/>
            </a:xfrm>
            <a:custGeom>
              <a:avLst/>
              <a:gdLst/>
              <a:ahLst/>
              <a:cxnLst/>
              <a:rect l="l" t="t" r="r" b="b"/>
              <a:pathLst>
                <a:path w="1722120" h="407034">
                  <a:moveTo>
                    <a:pt x="132585" y="83820"/>
                  </a:moveTo>
                  <a:lnTo>
                    <a:pt x="0" y="164592"/>
                  </a:lnTo>
                  <a:lnTo>
                    <a:pt x="132585" y="245364"/>
                  </a:lnTo>
                  <a:lnTo>
                    <a:pt x="396999" y="245364"/>
                  </a:lnTo>
                  <a:lnTo>
                    <a:pt x="529587" y="164592"/>
                  </a:lnTo>
                  <a:lnTo>
                    <a:pt x="396999" y="83820"/>
                  </a:lnTo>
                  <a:lnTo>
                    <a:pt x="132585" y="83820"/>
                  </a:lnTo>
                  <a:close/>
                </a:path>
                <a:path w="1722120" h="407034">
                  <a:moveTo>
                    <a:pt x="525777" y="0"/>
                  </a:moveTo>
                  <a:lnTo>
                    <a:pt x="393189" y="80772"/>
                  </a:lnTo>
                  <a:lnTo>
                    <a:pt x="525777" y="161544"/>
                  </a:lnTo>
                  <a:lnTo>
                    <a:pt x="790191" y="161544"/>
                  </a:lnTo>
                  <a:lnTo>
                    <a:pt x="922779" y="80772"/>
                  </a:lnTo>
                  <a:lnTo>
                    <a:pt x="790191" y="0"/>
                  </a:lnTo>
                  <a:lnTo>
                    <a:pt x="525777" y="0"/>
                  </a:lnTo>
                  <a:close/>
                </a:path>
                <a:path w="1722120" h="407034">
                  <a:moveTo>
                    <a:pt x="927351" y="79248"/>
                  </a:moveTo>
                  <a:lnTo>
                    <a:pt x="795525" y="160020"/>
                  </a:lnTo>
                  <a:lnTo>
                    <a:pt x="927351" y="240792"/>
                  </a:lnTo>
                  <a:lnTo>
                    <a:pt x="1192527" y="240792"/>
                  </a:lnTo>
                  <a:lnTo>
                    <a:pt x="1325115" y="160020"/>
                  </a:lnTo>
                  <a:lnTo>
                    <a:pt x="1192527" y="79248"/>
                  </a:lnTo>
                  <a:lnTo>
                    <a:pt x="927351" y="79248"/>
                  </a:lnTo>
                  <a:close/>
                </a:path>
                <a:path w="1722120" h="407034">
                  <a:moveTo>
                    <a:pt x="132585" y="245364"/>
                  </a:moveTo>
                  <a:lnTo>
                    <a:pt x="0" y="326136"/>
                  </a:lnTo>
                  <a:lnTo>
                    <a:pt x="132585" y="406908"/>
                  </a:lnTo>
                  <a:lnTo>
                    <a:pt x="396999" y="406908"/>
                  </a:lnTo>
                  <a:lnTo>
                    <a:pt x="529587" y="326136"/>
                  </a:lnTo>
                  <a:lnTo>
                    <a:pt x="396999" y="245364"/>
                  </a:lnTo>
                  <a:lnTo>
                    <a:pt x="132585" y="245364"/>
                  </a:lnTo>
                  <a:close/>
                </a:path>
                <a:path w="1722120" h="407034">
                  <a:moveTo>
                    <a:pt x="534921" y="166116"/>
                  </a:moveTo>
                  <a:lnTo>
                    <a:pt x="402333" y="246888"/>
                  </a:lnTo>
                  <a:lnTo>
                    <a:pt x="534921" y="326898"/>
                  </a:lnTo>
                  <a:lnTo>
                    <a:pt x="799335" y="326898"/>
                  </a:lnTo>
                  <a:lnTo>
                    <a:pt x="931923" y="246888"/>
                  </a:lnTo>
                  <a:lnTo>
                    <a:pt x="799335" y="166116"/>
                  </a:lnTo>
                  <a:lnTo>
                    <a:pt x="534921" y="166116"/>
                  </a:lnTo>
                  <a:close/>
                </a:path>
                <a:path w="1722120" h="407034">
                  <a:moveTo>
                    <a:pt x="927351" y="245364"/>
                  </a:moveTo>
                  <a:lnTo>
                    <a:pt x="795525" y="326136"/>
                  </a:lnTo>
                  <a:lnTo>
                    <a:pt x="927351" y="406908"/>
                  </a:lnTo>
                  <a:lnTo>
                    <a:pt x="1192527" y="406908"/>
                  </a:lnTo>
                  <a:lnTo>
                    <a:pt x="1325115" y="326136"/>
                  </a:lnTo>
                  <a:lnTo>
                    <a:pt x="1192527" y="245364"/>
                  </a:lnTo>
                  <a:lnTo>
                    <a:pt x="927351" y="245364"/>
                  </a:lnTo>
                  <a:close/>
                </a:path>
                <a:path w="1722120" h="407034">
                  <a:moveTo>
                    <a:pt x="1325115" y="161544"/>
                  </a:moveTo>
                  <a:lnTo>
                    <a:pt x="1192527" y="242316"/>
                  </a:lnTo>
                  <a:lnTo>
                    <a:pt x="1325115" y="322326"/>
                  </a:lnTo>
                  <a:lnTo>
                    <a:pt x="1590291" y="322326"/>
                  </a:lnTo>
                  <a:lnTo>
                    <a:pt x="1722117" y="242316"/>
                  </a:lnTo>
                  <a:lnTo>
                    <a:pt x="1590291" y="161544"/>
                  </a:lnTo>
                  <a:lnTo>
                    <a:pt x="1325115" y="161544"/>
                  </a:lnTo>
                  <a:close/>
                </a:path>
                <a:path w="1722120" h="407034">
                  <a:moveTo>
                    <a:pt x="1325115" y="0"/>
                  </a:moveTo>
                  <a:lnTo>
                    <a:pt x="1192527" y="80772"/>
                  </a:lnTo>
                  <a:lnTo>
                    <a:pt x="1325115" y="161544"/>
                  </a:lnTo>
                  <a:lnTo>
                    <a:pt x="1590291" y="161544"/>
                  </a:lnTo>
                  <a:lnTo>
                    <a:pt x="1722117" y="80772"/>
                  </a:lnTo>
                  <a:lnTo>
                    <a:pt x="1590291" y="0"/>
                  </a:lnTo>
                  <a:lnTo>
                    <a:pt x="1325115" y="0"/>
                  </a:lnTo>
                  <a:close/>
                </a:path>
              </a:pathLst>
            </a:custGeom>
            <a:ln w="82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" name="object 244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170434" y="7830311"/>
              <a:ext cx="66292" cy="64769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169405" y="7828521"/>
              <a:ext cx="68350" cy="67589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170434" y="7993379"/>
              <a:ext cx="66292" cy="65531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69405" y="7991589"/>
              <a:ext cx="68350" cy="68351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560576" y="7760207"/>
              <a:ext cx="65532" cy="64769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559547" y="7758417"/>
              <a:ext cx="67589" cy="67589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565148" y="7918703"/>
              <a:ext cx="65532" cy="64769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564119" y="7916913"/>
              <a:ext cx="67589" cy="67589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565148" y="8078723"/>
              <a:ext cx="65532" cy="64769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564119" y="8076933"/>
              <a:ext cx="67589" cy="67589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962150" y="7670291"/>
              <a:ext cx="66294" cy="64769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961121" y="7668501"/>
              <a:ext cx="68351" cy="67589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1967484" y="7830311"/>
              <a:ext cx="65532" cy="64769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966455" y="7828521"/>
              <a:ext cx="67589" cy="67589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967484" y="7993379"/>
              <a:ext cx="65532" cy="65531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966455" y="7991589"/>
              <a:ext cx="67589" cy="68351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2356104" y="7760207"/>
              <a:ext cx="65532" cy="64769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355075" y="7758417"/>
              <a:ext cx="67589" cy="67589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2356104" y="7914131"/>
              <a:ext cx="65532" cy="64769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355075" y="7912341"/>
              <a:ext cx="67589" cy="6758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2356104" y="8078723"/>
              <a:ext cx="65532" cy="64769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355075" y="8076933"/>
              <a:ext cx="67589" cy="67589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2767584" y="7670291"/>
              <a:ext cx="65532" cy="64769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766555" y="7668501"/>
              <a:ext cx="67589" cy="67589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2763012" y="7830311"/>
              <a:ext cx="65532" cy="64769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2761983" y="7828521"/>
              <a:ext cx="67589" cy="67589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2763012" y="7993379"/>
              <a:ext cx="65532" cy="65531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2761983" y="7991589"/>
              <a:ext cx="67589" cy="68351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299972" y="7760207"/>
              <a:ext cx="65532" cy="64769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96885" y="7756359"/>
              <a:ext cx="71704" cy="7170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273302" y="7914131"/>
              <a:ext cx="65532" cy="64769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70215" y="7910283"/>
              <a:ext cx="71704" cy="7170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299972" y="8078723"/>
              <a:ext cx="65532" cy="64769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96885" y="8074875"/>
              <a:ext cx="71704" cy="7170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689354" y="7993379"/>
              <a:ext cx="65532" cy="65531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686267" y="7989531"/>
              <a:ext cx="71704" cy="7246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689354" y="7830311"/>
              <a:ext cx="65532" cy="6476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686267" y="7826463"/>
              <a:ext cx="71704" cy="71704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89354" y="7670291"/>
              <a:ext cx="65532" cy="64769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686267" y="7666443"/>
              <a:ext cx="71704" cy="7170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2071877" y="7746491"/>
              <a:ext cx="66294" cy="64769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2068791" y="7742643"/>
              <a:ext cx="72466" cy="7170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2081022" y="7909559"/>
              <a:ext cx="66294" cy="65531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77935" y="7905711"/>
              <a:ext cx="72466" cy="72466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081022" y="8078723"/>
              <a:ext cx="66294" cy="64769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077935" y="8074875"/>
              <a:ext cx="72466" cy="7170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484882" y="7993379"/>
              <a:ext cx="65532" cy="65531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481795" y="7989531"/>
              <a:ext cx="71704" cy="72466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2484882" y="7830311"/>
              <a:ext cx="65532" cy="64769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481795" y="7826463"/>
              <a:ext cx="71704" cy="71704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2488691" y="7675625"/>
              <a:ext cx="66294" cy="65531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2485605" y="7671777"/>
              <a:ext cx="72466" cy="7246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2878836" y="7751063"/>
              <a:ext cx="66294" cy="64769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875749" y="7747215"/>
              <a:ext cx="72466" cy="7170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875025" y="7914131"/>
              <a:ext cx="65532" cy="64769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871939" y="7910283"/>
              <a:ext cx="71704" cy="7170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907415" y="7283691"/>
            <a:ext cx="1560830" cy="1713230"/>
            <a:chOff x="907415" y="7283691"/>
            <a:chExt cx="1560830" cy="1713230"/>
          </a:xfrm>
        </p:grpSpPr>
        <p:sp>
          <p:nvSpPr>
            <p:cNvPr id="301" name="object 301"/>
            <p:cNvSpPr/>
            <p:nvPr/>
          </p:nvSpPr>
          <p:spPr>
            <a:xfrm>
              <a:off x="1565148" y="8576309"/>
              <a:ext cx="802640" cy="190500"/>
            </a:xfrm>
            <a:custGeom>
              <a:avLst/>
              <a:gdLst/>
              <a:ahLst/>
              <a:cxnLst/>
              <a:rect l="l" t="t" r="r" b="b"/>
              <a:pathLst>
                <a:path w="802639" h="190500">
                  <a:moveTo>
                    <a:pt x="0" y="92964"/>
                  </a:moveTo>
                  <a:lnTo>
                    <a:pt x="388620" y="5334"/>
                  </a:lnTo>
                </a:path>
                <a:path w="802639" h="190500">
                  <a:moveTo>
                    <a:pt x="795528" y="96774"/>
                  </a:moveTo>
                  <a:lnTo>
                    <a:pt x="388620" y="0"/>
                  </a:lnTo>
                </a:path>
                <a:path w="802639" h="190500">
                  <a:moveTo>
                    <a:pt x="409956" y="190500"/>
                  </a:moveTo>
                  <a:lnTo>
                    <a:pt x="802386" y="106680"/>
                  </a:lnTo>
                </a:path>
              </a:pathLst>
            </a:custGeom>
            <a:ln w="102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" name="object 302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2330958" y="8641079"/>
              <a:ext cx="65532" cy="64769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329929" y="8639289"/>
              <a:ext cx="67589" cy="67589"/>
            </a:xfrm>
            <a:prstGeom prst="rect">
              <a:avLst/>
            </a:prstGeom>
          </p:spPr>
        </p:pic>
        <p:sp>
          <p:nvSpPr>
            <p:cNvPr id="304" name="object 304"/>
            <p:cNvSpPr/>
            <p:nvPr/>
          </p:nvSpPr>
          <p:spPr>
            <a:xfrm>
              <a:off x="1565148" y="8671559"/>
              <a:ext cx="393700" cy="82550"/>
            </a:xfrm>
            <a:custGeom>
              <a:avLst/>
              <a:gdLst/>
              <a:ahLst/>
              <a:cxnLst/>
              <a:rect l="l" t="t" r="r" b="b"/>
              <a:pathLst>
                <a:path w="393700" h="82550">
                  <a:moveTo>
                    <a:pt x="393192" y="82296"/>
                  </a:moveTo>
                  <a:lnTo>
                    <a:pt x="0" y="0"/>
                  </a:lnTo>
                </a:path>
              </a:pathLst>
            </a:custGeom>
            <a:ln w="102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" name="object 305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533144" y="8638793"/>
              <a:ext cx="65532" cy="64769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532115" y="8637003"/>
              <a:ext cx="67589" cy="67589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923288" y="8551925"/>
              <a:ext cx="65532" cy="65531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922259" y="8550135"/>
              <a:ext cx="67589" cy="68351"/>
            </a:xfrm>
            <a:prstGeom prst="rect">
              <a:avLst/>
            </a:prstGeom>
          </p:spPr>
        </p:pic>
        <p:sp>
          <p:nvSpPr>
            <p:cNvPr id="309" name="object 309"/>
            <p:cNvSpPr/>
            <p:nvPr/>
          </p:nvSpPr>
          <p:spPr>
            <a:xfrm>
              <a:off x="910590" y="8673083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4" y="0"/>
                  </a:moveTo>
                  <a:lnTo>
                    <a:pt x="0" y="0"/>
                  </a:lnTo>
                </a:path>
              </a:pathLst>
            </a:custGeom>
            <a:ln w="61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565148" y="7308341"/>
              <a:ext cx="802640" cy="179070"/>
            </a:xfrm>
            <a:custGeom>
              <a:avLst/>
              <a:gdLst/>
              <a:ahLst/>
              <a:cxnLst/>
              <a:rect l="l" t="t" r="r" b="b"/>
              <a:pathLst>
                <a:path w="802639" h="179070">
                  <a:moveTo>
                    <a:pt x="0" y="87630"/>
                  </a:moveTo>
                  <a:lnTo>
                    <a:pt x="388620" y="0"/>
                  </a:lnTo>
                </a:path>
                <a:path w="802639" h="179070">
                  <a:moveTo>
                    <a:pt x="409956" y="179070"/>
                  </a:moveTo>
                  <a:lnTo>
                    <a:pt x="802386" y="95250"/>
                  </a:lnTo>
                </a:path>
                <a:path w="802639" h="179070">
                  <a:moveTo>
                    <a:pt x="393192" y="179070"/>
                  </a:moveTo>
                  <a:lnTo>
                    <a:pt x="0" y="96774"/>
                  </a:lnTo>
                </a:path>
                <a:path w="802639" h="179070">
                  <a:moveTo>
                    <a:pt x="795528" y="96774"/>
                  </a:moveTo>
                  <a:lnTo>
                    <a:pt x="388620" y="0"/>
                  </a:lnTo>
                </a:path>
              </a:pathLst>
            </a:custGeom>
            <a:ln w="102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1" name="object 311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533144" y="7370063"/>
              <a:ext cx="65532" cy="64769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532115" y="7368273"/>
              <a:ext cx="67589" cy="67589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927860" y="7285481"/>
              <a:ext cx="65532" cy="65531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1926831" y="7283691"/>
              <a:ext cx="67589" cy="68351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330196" y="7367777"/>
              <a:ext cx="66294" cy="64769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2329167" y="7365987"/>
              <a:ext cx="68351" cy="67589"/>
            </a:xfrm>
            <a:prstGeom prst="rect">
              <a:avLst/>
            </a:prstGeom>
          </p:spPr>
        </p:pic>
        <p:sp>
          <p:nvSpPr>
            <p:cNvPr id="317" name="object 317"/>
            <p:cNvSpPr/>
            <p:nvPr/>
          </p:nvSpPr>
          <p:spPr>
            <a:xfrm>
              <a:off x="910590" y="7408163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4" y="0"/>
                  </a:moveTo>
                  <a:lnTo>
                    <a:pt x="0" y="0"/>
                  </a:lnTo>
                </a:path>
              </a:pathLst>
            </a:custGeom>
            <a:ln w="61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938782" y="7408163"/>
              <a:ext cx="33020" cy="1272540"/>
            </a:xfrm>
            <a:custGeom>
              <a:avLst/>
              <a:gdLst/>
              <a:ahLst/>
              <a:cxnLst/>
              <a:rect l="l" t="t" r="r" b="b"/>
              <a:pathLst>
                <a:path w="33019" h="1272540">
                  <a:moveTo>
                    <a:pt x="0" y="1190244"/>
                  </a:moveTo>
                  <a:lnTo>
                    <a:pt x="16762" y="1272540"/>
                  </a:lnTo>
                  <a:lnTo>
                    <a:pt x="25505" y="1227582"/>
                  </a:lnTo>
                  <a:lnTo>
                    <a:pt x="14481" y="1227582"/>
                  </a:lnTo>
                  <a:lnTo>
                    <a:pt x="12194" y="1225296"/>
                  </a:lnTo>
                  <a:lnTo>
                    <a:pt x="12194" y="1214080"/>
                  </a:lnTo>
                  <a:lnTo>
                    <a:pt x="0" y="1190244"/>
                  </a:lnTo>
                  <a:close/>
                </a:path>
                <a:path w="33019" h="1272540">
                  <a:moveTo>
                    <a:pt x="12194" y="1214080"/>
                  </a:moveTo>
                  <a:lnTo>
                    <a:pt x="12194" y="1225296"/>
                  </a:lnTo>
                  <a:lnTo>
                    <a:pt x="14481" y="1227582"/>
                  </a:lnTo>
                  <a:lnTo>
                    <a:pt x="19050" y="1227582"/>
                  </a:lnTo>
                  <a:lnTo>
                    <a:pt x="20572" y="1225296"/>
                  </a:lnTo>
                  <a:lnTo>
                    <a:pt x="20572" y="1223010"/>
                  </a:lnTo>
                  <a:lnTo>
                    <a:pt x="16762" y="1223010"/>
                  </a:lnTo>
                  <a:lnTo>
                    <a:pt x="12194" y="1214080"/>
                  </a:lnTo>
                  <a:close/>
                </a:path>
                <a:path w="33019" h="1272540">
                  <a:moveTo>
                    <a:pt x="32767" y="1190244"/>
                  </a:moveTo>
                  <a:lnTo>
                    <a:pt x="20572" y="1215209"/>
                  </a:lnTo>
                  <a:lnTo>
                    <a:pt x="20572" y="1225296"/>
                  </a:lnTo>
                  <a:lnTo>
                    <a:pt x="19050" y="1227582"/>
                  </a:lnTo>
                  <a:lnTo>
                    <a:pt x="25505" y="1227582"/>
                  </a:lnTo>
                  <a:lnTo>
                    <a:pt x="32767" y="1190244"/>
                  </a:lnTo>
                  <a:close/>
                </a:path>
                <a:path w="33019" h="1272540">
                  <a:moveTo>
                    <a:pt x="16762" y="49530"/>
                  </a:moveTo>
                  <a:lnTo>
                    <a:pt x="12194" y="58459"/>
                  </a:lnTo>
                  <a:lnTo>
                    <a:pt x="12194" y="1214080"/>
                  </a:lnTo>
                  <a:lnTo>
                    <a:pt x="16762" y="1223010"/>
                  </a:lnTo>
                  <a:lnTo>
                    <a:pt x="20572" y="1215209"/>
                  </a:lnTo>
                  <a:lnTo>
                    <a:pt x="20572" y="57330"/>
                  </a:lnTo>
                  <a:lnTo>
                    <a:pt x="16762" y="49530"/>
                  </a:lnTo>
                  <a:close/>
                </a:path>
                <a:path w="33019" h="1272540">
                  <a:moveTo>
                    <a:pt x="20572" y="1215209"/>
                  </a:moveTo>
                  <a:lnTo>
                    <a:pt x="16762" y="1223010"/>
                  </a:lnTo>
                  <a:lnTo>
                    <a:pt x="20572" y="1223010"/>
                  </a:lnTo>
                  <a:lnTo>
                    <a:pt x="20572" y="1215209"/>
                  </a:lnTo>
                  <a:close/>
                </a:path>
                <a:path w="33019" h="1272540">
                  <a:moveTo>
                    <a:pt x="16762" y="0"/>
                  </a:moveTo>
                  <a:lnTo>
                    <a:pt x="0" y="82296"/>
                  </a:lnTo>
                  <a:lnTo>
                    <a:pt x="12194" y="58459"/>
                  </a:lnTo>
                  <a:lnTo>
                    <a:pt x="12194" y="47244"/>
                  </a:lnTo>
                  <a:lnTo>
                    <a:pt x="14481" y="44958"/>
                  </a:lnTo>
                  <a:lnTo>
                    <a:pt x="25505" y="44958"/>
                  </a:lnTo>
                  <a:lnTo>
                    <a:pt x="16762" y="0"/>
                  </a:lnTo>
                  <a:close/>
                </a:path>
                <a:path w="33019" h="1272540">
                  <a:moveTo>
                    <a:pt x="25505" y="44958"/>
                  </a:moveTo>
                  <a:lnTo>
                    <a:pt x="19050" y="44958"/>
                  </a:lnTo>
                  <a:lnTo>
                    <a:pt x="20572" y="47244"/>
                  </a:lnTo>
                  <a:lnTo>
                    <a:pt x="20572" y="57330"/>
                  </a:lnTo>
                  <a:lnTo>
                    <a:pt x="32767" y="82296"/>
                  </a:lnTo>
                  <a:lnTo>
                    <a:pt x="25505" y="44958"/>
                  </a:lnTo>
                  <a:close/>
                </a:path>
                <a:path w="33019" h="1272540">
                  <a:moveTo>
                    <a:pt x="19050" y="44958"/>
                  </a:moveTo>
                  <a:lnTo>
                    <a:pt x="14481" y="44958"/>
                  </a:lnTo>
                  <a:lnTo>
                    <a:pt x="12194" y="47244"/>
                  </a:lnTo>
                  <a:lnTo>
                    <a:pt x="12194" y="58459"/>
                  </a:lnTo>
                  <a:lnTo>
                    <a:pt x="16762" y="49530"/>
                  </a:lnTo>
                  <a:lnTo>
                    <a:pt x="20572" y="49530"/>
                  </a:lnTo>
                  <a:lnTo>
                    <a:pt x="20572" y="47244"/>
                  </a:lnTo>
                  <a:lnTo>
                    <a:pt x="19050" y="44958"/>
                  </a:lnTo>
                  <a:close/>
                </a:path>
                <a:path w="33019" h="1272540">
                  <a:moveTo>
                    <a:pt x="20572" y="49530"/>
                  </a:moveTo>
                  <a:lnTo>
                    <a:pt x="16762" y="49530"/>
                  </a:lnTo>
                  <a:lnTo>
                    <a:pt x="20572" y="57330"/>
                  </a:lnTo>
                  <a:lnTo>
                    <a:pt x="20572" y="49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979676" y="8705087"/>
              <a:ext cx="485775" cy="288290"/>
            </a:xfrm>
            <a:custGeom>
              <a:avLst/>
              <a:gdLst/>
              <a:ahLst/>
              <a:cxnLst/>
              <a:rect l="l" t="t" r="r" b="b"/>
              <a:pathLst>
                <a:path w="485775" h="288290">
                  <a:moveTo>
                    <a:pt x="0" y="89916"/>
                  </a:moveTo>
                  <a:lnTo>
                    <a:pt x="96774" y="288036"/>
                  </a:lnTo>
                </a:path>
                <a:path w="485775" h="288290">
                  <a:moveTo>
                    <a:pt x="387858" y="0"/>
                  </a:moveTo>
                  <a:lnTo>
                    <a:pt x="485394" y="198882"/>
                  </a:lnTo>
                </a:path>
              </a:pathLst>
            </a:custGeom>
            <a:ln w="61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063496" y="8887205"/>
              <a:ext cx="392430" cy="87630"/>
            </a:xfrm>
            <a:custGeom>
              <a:avLst/>
              <a:gdLst/>
              <a:ahLst/>
              <a:cxnLst/>
              <a:rect l="l" t="t" r="r" b="b"/>
              <a:pathLst>
                <a:path w="392430" h="87629">
                  <a:moveTo>
                    <a:pt x="76200" y="53340"/>
                  </a:moveTo>
                  <a:lnTo>
                    <a:pt x="0" y="87630"/>
                  </a:lnTo>
                  <a:lnTo>
                    <a:pt x="83820" y="86106"/>
                  </a:lnTo>
                  <a:lnTo>
                    <a:pt x="65913" y="81534"/>
                  </a:lnTo>
                  <a:lnTo>
                    <a:pt x="46482" y="81534"/>
                  </a:lnTo>
                  <a:lnTo>
                    <a:pt x="44196" y="80010"/>
                  </a:lnTo>
                  <a:lnTo>
                    <a:pt x="43434" y="77724"/>
                  </a:lnTo>
                  <a:lnTo>
                    <a:pt x="43434" y="75438"/>
                  </a:lnTo>
                  <a:lnTo>
                    <a:pt x="44958" y="73152"/>
                  </a:lnTo>
                  <a:lnTo>
                    <a:pt x="47244" y="73152"/>
                  </a:lnTo>
                  <a:lnTo>
                    <a:pt x="54486" y="71532"/>
                  </a:lnTo>
                  <a:lnTo>
                    <a:pt x="76200" y="53340"/>
                  </a:lnTo>
                  <a:close/>
                </a:path>
                <a:path w="392430" h="87629">
                  <a:moveTo>
                    <a:pt x="54486" y="71532"/>
                  </a:moveTo>
                  <a:lnTo>
                    <a:pt x="47244" y="73152"/>
                  </a:lnTo>
                  <a:lnTo>
                    <a:pt x="44958" y="73152"/>
                  </a:lnTo>
                  <a:lnTo>
                    <a:pt x="43434" y="75438"/>
                  </a:lnTo>
                  <a:lnTo>
                    <a:pt x="43434" y="77724"/>
                  </a:lnTo>
                  <a:lnTo>
                    <a:pt x="44196" y="80010"/>
                  </a:lnTo>
                  <a:lnTo>
                    <a:pt x="46482" y="81534"/>
                  </a:lnTo>
                  <a:lnTo>
                    <a:pt x="48768" y="80772"/>
                  </a:lnTo>
                  <a:lnTo>
                    <a:pt x="56316" y="79083"/>
                  </a:lnTo>
                  <a:lnTo>
                    <a:pt x="48006" y="76962"/>
                  </a:lnTo>
                  <a:lnTo>
                    <a:pt x="54486" y="71532"/>
                  </a:lnTo>
                  <a:close/>
                </a:path>
                <a:path w="392430" h="87629">
                  <a:moveTo>
                    <a:pt x="56316" y="79083"/>
                  </a:moveTo>
                  <a:lnTo>
                    <a:pt x="48768" y="80772"/>
                  </a:lnTo>
                  <a:lnTo>
                    <a:pt x="46482" y="81534"/>
                  </a:lnTo>
                  <a:lnTo>
                    <a:pt x="65913" y="81534"/>
                  </a:lnTo>
                  <a:lnTo>
                    <a:pt x="56316" y="79083"/>
                  </a:lnTo>
                  <a:close/>
                </a:path>
                <a:path w="392430" h="87629">
                  <a:moveTo>
                    <a:pt x="336113" y="8546"/>
                  </a:moveTo>
                  <a:lnTo>
                    <a:pt x="54486" y="71532"/>
                  </a:lnTo>
                  <a:lnTo>
                    <a:pt x="48006" y="76962"/>
                  </a:lnTo>
                  <a:lnTo>
                    <a:pt x="56316" y="79083"/>
                  </a:lnTo>
                  <a:lnTo>
                    <a:pt x="337943" y="16097"/>
                  </a:lnTo>
                  <a:lnTo>
                    <a:pt x="344424" y="10668"/>
                  </a:lnTo>
                  <a:lnTo>
                    <a:pt x="336113" y="8546"/>
                  </a:lnTo>
                  <a:close/>
                </a:path>
                <a:path w="392430" h="87629">
                  <a:moveTo>
                    <a:pt x="378883" y="6096"/>
                  </a:moveTo>
                  <a:lnTo>
                    <a:pt x="345948" y="6096"/>
                  </a:lnTo>
                  <a:lnTo>
                    <a:pt x="348234" y="7620"/>
                  </a:lnTo>
                  <a:lnTo>
                    <a:pt x="348234" y="9906"/>
                  </a:lnTo>
                  <a:lnTo>
                    <a:pt x="348996" y="12192"/>
                  </a:lnTo>
                  <a:lnTo>
                    <a:pt x="347472" y="14478"/>
                  </a:lnTo>
                  <a:lnTo>
                    <a:pt x="345186" y="14478"/>
                  </a:lnTo>
                  <a:lnTo>
                    <a:pt x="337943" y="16097"/>
                  </a:lnTo>
                  <a:lnTo>
                    <a:pt x="316230" y="34290"/>
                  </a:lnTo>
                  <a:lnTo>
                    <a:pt x="378883" y="6096"/>
                  </a:lnTo>
                  <a:close/>
                </a:path>
                <a:path w="392430" h="87629">
                  <a:moveTo>
                    <a:pt x="345948" y="6096"/>
                  </a:moveTo>
                  <a:lnTo>
                    <a:pt x="343662" y="6858"/>
                  </a:lnTo>
                  <a:lnTo>
                    <a:pt x="336113" y="8546"/>
                  </a:lnTo>
                  <a:lnTo>
                    <a:pt x="344424" y="10668"/>
                  </a:lnTo>
                  <a:lnTo>
                    <a:pt x="337943" y="16097"/>
                  </a:lnTo>
                  <a:lnTo>
                    <a:pt x="345186" y="14478"/>
                  </a:lnTo>
                  <a:lnTo>
                    <a:pt x="347472" y="14478"/>
                  </a:lnTo>
                  <a:lnTo>
                    <a:pt x="348996" y="12192"/>
                  </a:lnTo>
                  <a:lnTo>
                    <a:pt x="348234" y="9906"/>
                  </a:lnTo>
                  <a:lnTo>
                    <a:pt x="348234" y="7620"/>
                  </a:lnTo>
                  <a:lnTo>
                    <a:pt x="345948" y="6096"/>
                  </a:lnTo>
                  <a:close/>
                </a:path>
                <a:path w="392430" h="87629">
                  <a:moveTo>
                    <a:pt x="392430" y="0"/>
                  </a:moveTo>
                  <a:lnTo>
                    <a:pt x="308610" y="1524"/>
                  </a:lnTo>
                  <a:lnTo>
                    <a:pt x="336113" y="8546"/>
                  </a:lnTo>
                  <a:lnTo>
                    <a:pt x="343662" y="6858"/>
                  </a:lnTo>
                  <a:lnTo>
                    <a:pt x="345948" y="6096"/>
                  </a:lnTo>
                  <a:lnTo>
                    <a:pt x="378883" y="6096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549146" y="8974835"/>
              <a:ext cx="523240" cy="0"/>
            </a:xfrm>
            <a:custGeom>
              <a:avLst/>
              <a:gdLst/>
              <a:ahLst/>
              <a:cxnLst/>
              <a:rect l="l" t="t" r="r" b="b"/>
              <a:pathLst>
                <a:path w="523239">
                  <a:moveTo>
                    <a:pt x="522732" y="0"/>
                  </a:moveTo>
                  <a:lnTo>
                    <a:pt x="0" y="0"/>
                  </a:lnTo>
                </a:path>
              </a:pathLst>
            </a:custGeom>
            <a:ln w="61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2" name="object 322"/>
          <p:cNvGrpSpPr/>
          <p:nvPr/>
        </p:nvGrpSpPr>
        <p:grpSpPr>
          <a:xfrm>
            <a:off x="1953202" y="7292537"/>
            <a:ext cx="11430" cy="1503045"/>
            <a:chOff x="1953202" y="7292537"/>
            <a:chExt cx="11430" cy="1503045"/>
          </a:xfrm>
        </p:grpSpPr>
        <p:sp>
          <p:nvSpPr>
            <p:cNvPr id="323" name="object 323"/>
            <p:cNvSpPr/>
            <p:nvPr/>
          </p:nvSpPr>
          <p:spPr>
            <a:xfrm>
              <a:off x="1958340" y="7297674"/>
              <a:ext cx="1270" cy="1287145"/>
            </a:xfrm>
            <a:custGeom>
              <a:avLst/>
              <a:gdLst/>
              <a:ahLst/>
              <a:cxnLst/>
              <a:rect l="l" t="t" r="r" b="b"/>
              <a:pathLst>
                <a:path w="1269" h="1287145">
                  <a:moveTo>
                    <a:pt x="0" y="0"/>
                  </a:moveTo>
                  <a:lnTo>
                    <a:pt x="762" y="1287018"/>
                  </a:lnTo>
                </a:path>
              </a:pathLst>
            </a:custGeom>
            <a:ln w="1027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958340" y="7503414"/>
              <a:ext cx="1270" cy="1287145"/>
            </a:xfrm>
            <a:custGeom>
              <a:avLst/>
              <a:gdLst/>
              <a:ahLst/>
              <a:cxnLst/>
              <a:rect l="l" t="t" r="r" b="b"/>
              <a:pathLst>
                <a:path w="1269" h="1287145">
                  <a:moveTo>
                    <a:pt x="0" y="0"/>
                  </a:moveTo>
                  <a:lnTo>
                    <a:pt x="762" y="1287018"/>
                  </a:lnTo>
                </a:path>
              </a:pathLst>
            </a:custGeom>
            <a:ln w="102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5" name="object 325"/>
          <p:cNvSpPr txBox="1"/>
          <p:nvPr/>
        </p:nvSpPr>
        <p:spPr>
          <a:xfrm>
            <a:off x="2967482" y="7174825"/>
            <a:ext cx="97155" cy="1441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750" spc="15" dirty="0">
                <a:latin typeface="Times New Roman"/>
                <a:cs typeface="Times New Roman"/>
              </a:rPr>
              <a:t>А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2967482" y="7782901"/>
            <a:ext cx="91440" cy="1441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750" spc="15" dirty="0">
                <a:latin typeface="Times New Roman"/>
                <a:cs typeface="Times New Roman"/>
              </a:rPr>
              <a:t>В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1579117" y="8847760"/>
            <a:ext cx="4178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" dirty="0">
                <a:latin typeface="Times New Roman"/>
                <a:cs typeface="Times New Roman"/>
              </a:rPr>
              <a:t>а</a:t>
            </a:r>
            <a:r>
              <a:rPr sz="650" dirty="0">
                <a:latin typeface="Times New Roman"/>
                <a:cs typeface="Times New Roman"/>
              </a:rPr>
              <a:t>=</a:t>
            </a:r>
            <a:r>
              <a:rPr sz="650" spc="-5" dirty="0">
                <a:latin typeface="Times New Roman"/>
                <a:cs typeface="Times New Roman"/>
              </a:rPr>
              <a:t>0</a:t>
            </a:r>
            <a:r>
              <a:rPr sz="650" dirty="0">
                <a:latin typeface="Times New Roman"/>
                <a:cs typeface="Times New Roman"/>
              </a:rPr>
              <a:t>,</a:t>
            </a:r>
            <a:r>
              <a:rPr sz="650" spc="-5" dirty="0">
                <a:latin typeface="Times New Roman"/>
                <a:cs typeface="Times New Roman"/>
              </a:rPr>
              <a:t>2</a:t>
            </a:r>
            <a:r>
              <a:rPr sz="650" spc="-15" dirty="0">
                <a:latin typeface="Times New Roman"/>
                <a:cs typeface="Times New Roman"/>
              </a:rPr>
              <a:t>4</a:t>
            </a:r>
            <a:r>
              <a:rPr sz="650" dirty="0">
                <a:latin typeface="Times New Roman"/>
                <a:cs typeface="Times New Roman"/>
              </a:rPr>
              <a:t>6 нм</a:t>
            </a:r>
            <a:endParaRPr sz="650">
              <a:latin typeface="Times New Roman"/>
              <a:cs typeface="Times New Roman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1923021" y="7450569"/>
            <a:ext cx="937260" cy="1399540"/>
            <a:chOff x="1923021" y="7450569"/>
            <a:chExt cx="937260" cy="1399540"/>
          </a:xfrm>
        </p:grpSpPr>
        <p:pic>
          <p:nvPicPr>
            <p:cNvPr id="329" name="object 329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2650959" y="8614371"/>
              <a:ext cx="208864" cy="235534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924050" y="8724900"/>
              <a:ext cx="66294" cy="65531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923021" y="8723109"/>
              <a:ext cx="68351" cy="68351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924050" y="7452360"/>
              <a:ext cx="66294" cy="65531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923021" y="7450569"/>
              <a:ext cx="68351" cy="68351"/>
            </a:xfrm>
            <a:prstGeom prst="rect">
              <a:avLst/>
            </a:prstGeom>
          </p:spPr>
        </p:pic>
      </p:grpSp>
      <p:sp>
        <p:nvSpPr>
          <p:cNvPr id="334" name="object 334"/>
          <p:cNvSpPr txBox="1"/>
          <p:nvPr/>
        </p:nvSpPr>
        <p:spPr>
          <a:xfrm>
            <a:off x="2824988" y="8386461"/>
            <a:ext cx="345440" cy="332105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36195" algn="ctr">
              <a:lnSpc>
                <a:spcPct val="100000"/>
              </a:lnSpc>
              <a:spcBef>
                <a:spcPts val="505"/>
              </a:spcBef>
            </a:pPr>
            <a:r>
              <a:rPr sz="750" spc="15" dirty="0">
                <a:latin typeface="Times New Roman"/>
                <a:cs typeface="Times New Roman"/>
              </a:rPr>
              <a:t>А</a:t>
            </a:r>
            <a:endParaRPr sz="7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65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5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65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41</a:t>
            </a:r>
            <a:r>
              <a:rPr sz="65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нм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3376676" y="8593252"/>
            <a:ext cx="1727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50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3753611" y="7359395"/>
            <a:ext cx="3175" cy="1333500"/>
          </a:xfrm>
          <a:custGeom>
            <a:avLst/>
            <a:gdLst/>
            <a:ahLst/>
            <a:cxnLst/>
            <a:rect l="l" t="t" r="r" b="b"/>
            <a:pathLst>
              <a:path w="3175" h="1333500">
                <a:moveTo>
                  <a:pt x="3048" y="0"/>
                </a:moveTo>
                <a:lnTo>
                  <a:pt x="0" y="1333500"/>
                </a:lnTo>
              </a:path>
            </a:pathLst>
          </a:custGeom>
          <a:ln w="7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815334" y="7471409"/>
            <a:ext cx="3175" cy="1332865"/>
          </a:xfrm>
          <a:custGeom>
            <a:avLst/>
            <a:gdLst/>
            <a:ahLst/>
            <a:cxnLst/>
            <a:rect l="l" t="t" r="r" b="b"/>
            <a:pathLst>
              <a:path w="3175" h="1332865">
                <a:moveTo>
                  <a:pt x="3048" y="0"/>
                </a:moveTo>
                <a:lnTo>
                  <a:pt x="0" y="1332738"/>
                </a:lnTo>
              </a:path>
            </a:pathLst>
          </a:custGeom>
          <a:ln w="7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8" name="object 338"/>
          <p:cNvGrpSpPr/>
          <p:nvPr/>
        </p:nvGrpSpPr>
        <p:grpSpPr>
          <a:xfrm>
            <a:off x="3385566" y="7260335"/>
            <a:ext cx="1335405" cy="1724660"/>
            <a:chOff x="3385566" y="7260335"/>
            <a:chExt cx="1335405" cy="1724660"/>
          </a:xfrm>
        </p:grpSpPr>
        <p:sp>
          <p:nvSpPr>
            <p:cNvPr id="339" name="object 339"/>
            <p:cNvSpPr/>
            <p:nvPr/>
          </p:nvSpPr>
          <p:spPr>
            <a:xfrm>
              <a:off x="3753612" y="7264145"/>
              <a:ext cx="726440" cy="1592580"/>
            </a:xfrm>
            <a:custGeom>
              <a:avLst/>
              <a:gdLst/>
              <a:ahLst/>
              <a:cxnLst/>
              <a:rect l="l" t="t" r="r" b="b"/>
              <a:pathLst>
                <a:path w="726439" h="1592579">
                  <a:moveTo>
                    <a:pt x="0" y="1425702"/>
                  </a:moveTo>
                  <a:lnTo>
                    <a:pt x="61722" y="1546860"/>
                  </a:lnTo>
                </a:path>
                <a:path w="726439" h="1592579">
                  <a:moveTo>
                    <a:pt x="0" y="1427226"/>
                  </a:moveTo>
                  <a:lnTo>
                    <a:pt x="291846" y="1339596"/>
                  </a:lnTo>
                  <a:lnTo>
                    <a:pt x="658368" y="1383792"/>
                  </a:lnTo>
                </a:path>
                <a:path w="726439" h="1592579">
                  <a:moveTo>
                    <a:pt x="61722" y="1546860"/>
                  </a:moveTo>
                  <a:lnTo>
                    <a:pt x="429006" y="1591056"/>
                  </a:lnTo>
                  <a:lnTo>
                    <a:pt x="720090" y="1502664"/>
                  </a:lnTo>
                </a:path>
                <a:path w="726439" h="1592579">
                  <a:moveTo>
                    <a:pt x="661416" y="1383792"/>
                  </a:moveTo>
                  <a:lnTo>
                    <a:pt x="723138" y="1504188"/>
                  </a:lnTo>
                </a:path>
                <a:path w="726439" h="1592579">
                  <a:moveTo>
                    <a:pt x="726186" y="163068"/>
                  </a:moveTo>
                  <a:lnTo>
                    <a:pt x="723138" y="1496568"/>
                  </a:lnTo>
                </a:path>
                <a:path w="726439" h="1592579">
                  <a:moveTo>
                    <a:pt x="661416" y="44196"/>
                  </a:moveTo>
                  <a:lnTo>
                    <a:pt x="658368" y="1376934"/>
                  </a:lnTo>
                </a:path>
                <a:path w="726439" h="1592579">
                  <a:moveTo>
                    <a:pt x="294894" y="0"/>
                  </a:moveTo>
                  <a:lnTo>
                    <a:pt x="291846" y="1332738"/>
                  </a:lnTo>
                </a:path>
                <a:path w="726439" h="1592579">
                  <a:moveTo>
                    <a:pt x="431292" y="259842"/>
                  </a:moveTo>
                  <a:lnTo>
                    <a:pt x="429006" y="1592580"/>
                  </a:lnTo>
                </a:path>
                <a:path w="726439" h="1592579">
                  <a:moveTo>
                    <a:pt x="370332" y="143256"/>
                  </a:moveTo>
                  <a:lnTo>
                    <a:pt x="580644" y="552450"/>
                  </a:lnTo>
                </a:path>
                <a:path w="726439" h="1592579">
                  <a:moveTo>
                    <a:pt x="211836" y="518160"/>
                  </a:moveTo>
                  <a:lnTo>
                    <a:pt x="422910" y="927354"/>
                  </a:lnTo>
                </a:path>
                <a:path w="726439" h="1592579">
                  <a:moveTo>
                    <a:pt x="370332" y="143256"/>
                  </a:moveTo>
                  <a:lnTo>
                    <a:pt x="211836" y="518160"/>
                  </a:lnTo>
                </a:path>
                <a:path w="726439" h="1592579">
                  <a:moveTo>
                    <a:pt x="583692" y="552450"/>
                  </a:moveTo>
                  <a:lnTo>
                    <a:pt x="425958" y="927354"/>
                  </a:lnTo>
                </a:path>
              </a:pathLst>
            </a:custGeom>
            <a:ln w="7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041648" y="7945373"/>
              <a:ext cx="211454" cy="409575"/>
            </a:xfrm>
            <a:custGeom>
              <a:avLst/>
              <a:gdLst/>
              <a:ahLst/>
              <a:cxnLst/>
              <a:rect l="l" t="t" r="r" b="b"/>
              <a:pathLst>
                <a:path w="211454" h="409575">
                  <a:moveTo>
                    <a:pt x="0" y="0"/>
                  </a:moveTo>
                  <a:lnTo>
                    <a:pt x="211074" y="409194"/>
                  </a:lnTo>
                </a:path>
              </a:pathLst>
            </a:custGeom>
            <a:ln w="751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3883914" y="8320277"/>
              <a:ext cx="210820" cy="409575"/>
            </a:xfrm>
            <a:custGeom>
              <a:avLst/>
              <a:gdLst/>
              <a:ahLst/>
              <a:cxnLst/>
              <a:rect l="l" t="t" r="r" b="b"/>
              <a:pathLst>
                <a:path w="210820" h="409575">
                  <a:moveTo>
                    <a:pt x="0" y="0"/>
                  </a:moveTo>
                  <a:lnTo>
                    <a:pt x="210312" y="409194"/>
                  </a:lnTo>
                </a:path>
              </a:pathLst>
            </a:custGeom>
            <a:ln w="7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883914" y="7945373"/>
              <a:ext cx="158115" cy="375285"/>
            </a:xfrm>
            <a:custGeom>
              <a:avLst/>
              <a:gdLst/>
              <a:ahLst/>
              <a:cxnLst/>
              <a:rect l="l" t="t" r="r" b="b"/>
              <a:pathLst>
                <a:path w="158114" h="375284">
                  <a:moveTo>
                    <a:pt x="157734" y="0"/>
                  </a:moveTo>
                  <a:lnTo>
                    <a:pt x="0" y="374904"/>
                  </a:lnTo>
                </a:path>
              </a:pathLst>
            </a:custGeom>
            <a:ln w="751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3883914" y="7782305"/>
              <a:ext cx="453390" cy="947419"/>
            </a:xfrm>
            <a:custGeom>
              <a:avLst/>
              <a:gdLst/>
              <a:ahLst/>
              <a:cxnLst/>
              <a:rect l="l" t="t" r="r" b="b"/>
              <a:pathLst>
                <a:path w="453389" h="947420">
                  <a:moveTo>
                    <a:pt x="371856" y="572262"/>
                  </a:moveTo>
                  <a:lnTo>
                    <a:pt x="213360" y="947166"/>
                  </a:lnTo>
                </a:path>
                <a:path w="453389" h="947420">
                  <a:moveTo>
                    <a:pt x="81534" y="0"/>
                  </a:moveTo>
                  <a:lnTo>
                    <a:pt x="0" y="537972"/>
                  </a:lnTo>
                </a:path>
                <a:path w="453389" h="947420">
                  <a:moveTo>
                    <a:pt x="295656" y="409194"/>
                  </a:moveTo>
                  <a:lnTo>
                    <a:pt x="213360" y="947166"/>
                  </a:lnTo>
                </a:path>
                <a:path w="453389" h="947420">
                  <a:moveTo>
                    <a:pt x="453390" y="34290"/>
                  </a:moveTo>
                  <a:lnTo>
                    <a:pt x="371856" y="572262"/>
                  </a:lnTo>
                </a:path>
              </a:pathLst>
            </a:custGeom>
            <a:ln w="7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039362" y="7412735"/>
              <a:ext cx="81915" cy="538480"/>
            </a:xfrm>
            <a:custGeom>
              <a:avLst/>
              <a:gdLst/>
              <a:ahLst/>
              <a:cxnLst/>
              <a:rect l="l" t="t" r="r" b="b"/>
              <a:pathLst>
                <a:path w="81914" h="538479">
                  <a:moveTo>
                    <a:pt x="81534" y="0"/>
                  </a:moveTo>
                  <a:lnTo>
                    <a:pt x="0" y="537972"/>
                  </a:lnTo>
                </a:path>
              </a:pathLst>
            </a:custGeom>
            <a:ln w="7518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755898" y="7264145"/>
              <a:ext cx="723265" cy="251460"/>
            </a:xfrm>
            <a:custGeom>
              <a:avLst/>
              <a:gdLst/>
              <a:ahLst/>
              <a:cxnLst/>
              <a:rect l="l" t="t" r="r" b="b"/>
              <a:pathLst>
                <a:path w="723264" h="251459">
                  <a:moveTo>
                    <a:pt x="0" y="86868"/>
                  </a:moveTo>
                  <a:lnTo>
                    <a:pt x="61722" y="207264"/>
                  </a:lnTo>
                </a:path>
                <a:path w="723264" h="251459">
                  <a:moveTo>
                    <a:pt x="0" y="88392"/>
                  </a:moveTo>
                  <a:lnTo>
                    <a:pt x="291846" y="0"/>
                  </a:lnTo>
                  <a:lnTo>
                    <a:pt x="658368" y="44196"/>
                  </a:lnTo>
                </a:path>
                <a:path w="723264" h="251459">
                  <a:moveTo>
                    <a:pt x="61722" y="207264"/>
                  </a:moveTo>
                  <a:lnTo>
                    <a:pt x="428244" y="251460"/>
                  </a:lnTo>
                  <a:lnTo>
                    <a:pt x="720090" y="163068"/>
                  </a:lnTo>
                </a:path>
                <a:path w="723264" h="251459">
                  <a:moveTo>
                    <a:pt x="661416" y="44196"/>
                  </a:moveTo>
                  <a:lnTo>
                    <a:pt x="723138" y="164592"/>
                  </a:lnTo>
                </a:path>
              </a:pathLst>
            </a:custGeom>
            <a:ln w="7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548634" y="8526017"/>
              <a:ext cx="726440" cy="289560"/>
            </a:xfrm>
            <a:custGeom>
              <a:avLst/>
              <a:gdLst/>
              <a:ahLst/>
              <a:cxnLst/>
              <a:rect l="l" t="t" r="r" b="b"/>
              <a:pathLst>
                <a:path w="726439" h="289559">
                  <a:moveTo>
                    <a:pt x="140208" y="247650"/>
                  </a:moveTo>
                  <a:lnTo>
                    <a:pt x="0" y="196596"/>
                  </a:lnTo>
                  <a:lnTo>
                    <a:pt x="72390" y="127254"/>
                  </a:lnTo>
                </a:path>
                <a:path w="726439" h="289559">
                  <a:moveTo>
                    <a:pt x="87630" y="127254"/>
                  </a:moveTo>
                  <a:lnTo>
                    <a:pt x="275844" y="106680"/>
                  </a:lnTo>
                </a:path>
                <a:path w="726439" h="289559">
                  <a:moveTo>
                    <a:pt x="292608" y="106680"/>
                  </a:moveTo>
                  <a:lnTo>
                    <a:pt x="422910" y="156210"/>
                  </a:lnTo>
                </a:path>
                <a:path w="726439" h="289559">
                  <a:moveTo>
                    <a:pt x="341376" y="229362"/>
                  </a:moveTo>
                  <a:lnTo>
                    <a:pt x="422910" y="156210"/>
                  </a:lnTo>
                </a:path>
                <a:path w="726439" h="289559">
                  <a:moveTo>
                    <a:pt x="358140" y="15240"/>
                  </a:moveTo>
                  <a:lnTo>
                    <a:pt x="578358" y="0"/>
                  </a:lnTo>
                </a:path>
                <a:path w="726439" h="289559">
                  <a:moveTo>
                    <a:pt x="580644" y="0"/>
                  </a:moveTo>
                  <a:lnTo>
                    <a:pt x="726186" y="59436"/>
                  </a:lnTo>
                </a:path>
                <a:path w="726439" h="289559">
                  <a:moveTo>
                    <a:pt x="726186" y="67056"/>
                  </a:moveTo>
                  <a:lnTo>
                    <a:pt x="642366" y="134874"/>
                  </a:lnTo>
                </a:path>
                <a:path w="726439" h="289559">
                  <a:moveTo>
                    <a:pt x="432816" y="156210"/>
                  </a:moveTo>
                  <a:lnTo>
                    <a:pt x="628650" y="134874"/>
                  </a:lnTo>
                </a:path>
                <a:path w="726439" h="289559">
                  <a:moveTo>
                    <a:pt x="358140" y="231648"/>
                  </a:moveTo>
                  <a:lnTo>
                    <a:pt x="499110" y="289560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4054602" y="8794241"/>
              <a:ext cx="203835" cy="20320"/>
            </a:xfrm>
            <a:custGeom>
              <a:avLst/>
              <a:gdLst/>
              <a:ahLst/>
              <a:cxnLst/>
              <a:rect l="l" t="t" r="r" b="b"/>
              <a:pathLst>
                <a:path w="203835" h="20320">
                  <a:moveTo>
                    <a:pt x="-3759" y="9906"/>
                  </a:moveTo>
                  <a:lnTo>
                    <a:pt x="207213" y="9906"/>
                  </a:lnTo>
                </a:path>
              </a:pathLst>
            </a:custGeom>
            <a:ln w="27330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4261104" y="8722613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4">
                  <a:moveTo>
                    <a:pt x="0" y="71628"/>
                  </a:moveTo>
                  <a:lnTo>
                    <a:pt x="79248" y="0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9" name="object 349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3806190" y="8550452"/>
              <a:ext cx="87579" cy="110439"/>
            </a:xfrm>
            <a:prstGeom prst="rect">
              <a:avLst/>
            </a:prstGeom>
          </p:spPr>
        </p:pic>
        <p:sp>
          <p:nvSpPr>
            <p:cNvPr id="350" name="object 350"/>
            <p:cNvSpPr/>
            <p:nvPr/>
          </p:nvSpPr>
          <p:spPr>
            <a:xfrm>
              <a:off x="3616452" y="8570213"/>
              <a:ext cx="1073785" cy="380365"/>
            </a:xfrm>
            <a:custGeom>
              <a:avLst/>
              <a:gdLst/>
              <a:ahLst/>
              <a:cxnLst/>
              <a:rect l="l" t="t" r="r" b="b"/>
              <a:pathLst>
                <a:path w="1073785" h="380365">
                  <a:moveTo>
                    <a:pt x="574548" y="90678"/>
                  </a:moveTo>
                  <a:lnTo>
                    <a:pt x="723900" y="152400"/>
                  </a:lnTo>
                </a:path>
                <a:path w="1073785" h="380365">
                  <a:moveTo>
                    <a:pt x="658368" y="22860"/>
                  </a:moveTo>
                  <a:lnTo>
                    <a:pt x="869442" y="0"/>
                  </a:lnTo>
                  <a:lnTo>
                    <a:pt x="1006602" y="62484"/>
                  </a:lnTo>
                  <a:lnTo>
                    <a:pt x="931164" y="126492"/>
                  </a:lnTo>
                </a:path>
                <a:path w="1073785" h="380365">
                  <a:moveTo>
                    <a:pt x="726948" y="147066"/>
                  </a:moveTo>
                  <a:lnTo>
                    <a:pt x="931164" y="131064"/>
                  </a:lnTo>
                  <a:lnTo>
                    <a:pt x="1073658" y="187452"/>
                  </a:lnTo>
                  <a:lnTo>
                    <a:pt x="1006602" y="254508"/>
                  </a:lnTo>
                </a:path>
                <a:path w="1073785" h="380365">
                  <a:moveTo>
                    <a:pt x="993648" y="254508"/>
                  </a:moveTo>
                  <a:lnTo>
                    <a:pt x="801624" y="290322"/>
                  </a:lnTo>
                  <a:lnTo>
                    <a:pt x="644652" y="224028"/>
                  </a:lnTo>
                </a:path>
                <a:path w="1073785" h="380365">
                  <a:moveTo>
                    <a:pt x="409194" y="253746"/>
                  </a:moveTo>
                  <a:lnTo>
                    <a:pt x="352806" y="304038"/>
                  </a:lnTo>
                </a:path>
                <a:path w="1073785" h="380365">
                  <a:moveTo>
                    <a:pt x="352806" y="315468"/>
                  </a:moveTo>
                  <a:lnTo>
                    <a:pt x="486918" y="380238"/>
                  </a:lnTo>
                  <a:lnTo>
                    <a:pt x="707898" y="367284"/>
                  </a:lnTo>
                </a:path>
                <a:path w="1073785" h="380365">
                  <a:moveTo>
                    <a:pt x="334518" y="310896"/>
                  </a:moveTo>
                  <a:lnTo>
                    <a:pt x="146304" y="336042"/>
                  </a:lnTo>
                </a:path>
                <a:path w="1073785" h="380365">
                  <a:moveTo>
                    <a:pt x="123444" y="339090"/>
                  </a:moveTo>
                  <a:lnTo>
                    <a:pt x="0" y="287274"/>
                  </a:lnTo>
                </a:path>
                <a:path w="1073785" h="380365">
                  <a:moveTo>
                    <a:pt x="4572" y="264414"/>
                  </a:moveTo>
                  <a:lnTo>
                    <a:pt x="72390" y="203454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1" name="object 351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3525012" y="8704325"/>
              <a:ext cx="51054" cy="51053"/>
            </a:xfrm>
            <a:prstGeom prst="rect">
              <a:avLst/>
            </a:prstGeom>
          </p:spPr>
        </p:pic>
        <p:sp>
          <p:nvSpPr>
            <p:cNvPr id="352" name="object 352"/>
            <p:cNvSpPr/>
            <p:nvPr/>
          </p:nvSpPr>
          <p:spPr>
            <a:xfrm>
              <a:off x="3525012" y="8703563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5623" y="49803"/>
                  </a:lnTo>
                  <a:lnTo>
                    <a:pt x="43624" y="44291"/>
                  </a:lnTo>
                  <a:lnTo>
                    <a:pt x="49053" y="36064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3" name="object 353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3604260" y="8626601"/>
              <a:ext cx="51054" cy="50291"/>
            </a:xfrm>
            <a:prstGeom prst="rect">
              <a:avLst/>
            </a:prstGeom>
          </p:spPr>
        </p:pic>
        <p:sp>
          <p:nvSpPr>
            <p:cNvPr id="354" name="object 354"/>
            <p:cNvSpPr/>
            <p:nvPr/>
          </p:nvSpPr>
          <p:spPr>
            <a:xfrm>
              <a:off x="3604260" y="8609075"/>
              <a:ext cx="253365" cy="67945"/>
            </a:xfrm>
            <a:custGeom>
              <a:avLst/>
              <a:gdLst/>
              <a:ahLst/>
              <a:cxnLst/>
              <a:rect l="l" t="t" r="r" b="b"/>
              <a:pathLst>
                <a:path w="253364" h="67945">
                  <a:moveTo>
                    <a:pt x="25146" y="16764"/>
                  </a:moveTo>
                  <a:lnTo>
                    <a:pt x="15430" y="18776"/>
                  </a:lnTo>
                  <a:lnTo>
                    <a:pt x="7429" y="24288"/>
                  </a:lnTo>
                  <a:lnTo>
                    <a:pt x="2000" y="32515"/>
                  </a:lnTo>
                  <a:lnTo>
                    <a:pt x="0" y="42672"/>
                  </a:lnTo>
                  <a:lnTo>
                    <a:pt x="2000" y="52387"/>
                  </a:lnTo>
                  <a:lnTo>
                    <a:pt x="7429" y="60388"/>
                  </a:lnTo>
                  <a:lnTo>
                    <a:pt x="15430" y="65817"/>
                  </a:lnTo>
                  <a:lnTo>
                    <a:pt x="25146" y="67818"/>
                  </a:lnTo>
                  <a:lnTo>
                    <a:pt x="35302" y="65817"/>
                  </a:lnTo>
                  <a:lnTo>
                    <a:pt x="43529" y="60388"/>
                  </a:lnTo>
                  <a:lnTo>
                    <a:pt x="49041" y="52387"/>
                  </a:lnTo>
                  <a:lnTo>
                    <a:pt x="51054" y="42672"/>
                  </a:lnTo>
                  <a:lnTo>
                    <a:pt x="49041" y="32515"/>
                  </a:lnTo>
                  <a:lnTo>
                    <a:pt x="43529" y="24288"/>
                  </a:lnTo>
                  <a:lnTo>
                    <a:pt x="35302" y="18776"/>
                  </a:lnTo>
                  <a:lnTo>
                    <a:pt x="25146" y="16764"/>
                  </a:lnTo>
                  <a:close/>
                </a:path>
                <a:path w="253364" h="67945">
                  <a:moveTo>
                    <a:pt x="227838" y="0"/>
                  </a:moveTo>
                  <a:lnTo>
                    <a:pt x="217681" y="2012"/>
                  </a:lnTo>
                  <a:lnTo>
                    <a:pt x="209454" y="7524"/>
                  </a:lnTo>
                  <a:lnTo>
                    <a:pt x="203942" y="15751"/>
                  </a:lnTo>
                  <a:lnTo>
                    <a:pt x="201930" y="25908"/>
                  </a:lnTo>
                  <a:lnTo>
                    <a:pt x="203942" y="35742"/>
                  </a:lnTo>
                  <a:lnTo>
                    <a:pt x="209454" y="44005"/>
                  </a:lnTo>
                  <a:lnTo>
                    <a:pt x="217681" y="49696"/>
                  </a:lnTo>
                  <a:lnTo>
                    <a:pt x="227838" y="51816"/>
                  </a:lnTo>
                  <a:lnTo>
                    <a:pt x="237553" y="49696"/>
                  </a:lnTo>
                  <a:lnTo>
                    <a:pt x="245554" y="44005"/>
                  </a:lnTo>
                  <a:lnTo>
                    <a:pt x="250983" y="35742"/>
                  </a:lnTo>
                  <a:lnTo>
                    <a:pt x="252984" y="25908"/>
                  </a:lnTo>
                  <a:lnTo>
                    <a:pt x="250983" y="15751"/>
                  </a:lnTo>
                  <a:lnTo>
                    <a:pt x="245554" y="7524"/>
                  </a:lnTo>
                  <a:lnTo>
                    <a:pt x="237553" y="2012"/>
                  </a:lnTo>
                  <a:lnTo>
                    <a:pt x="22783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5" name="object 355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3870198" y="8526779"/>
              <a:ext cx="51815" cy="50291"/>
            </a:xfrm>
            <a:prstGeom prst="rect">
              <a:avLst/>
            </a:prstGeom>
          </p:spPr>
        </p:pic>
        <p:sp>
          <p:nvSpPr>
            <p:cNvPr id="356" name="object 356"/>
            <p:cNvSpPr/>
            <p:nvPr/>
          </p:nvSpPr>
          <p:spPr>
            <a:xfrm>
              <a:off x="3870198" y="8526017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6064" y="49041"/>
                  </a:lnTo>
                  <a:lnTo>
                    <a:pt x="44291" y="43529"/>
                  </a:lnTo>
                  <a:lnTo>
                    <a:pt x="49803" y="35302"/>
                  </a:lnTo>
                  <a:lnTo>
                    <a:pt x="51816" y="25146"/>
                  </a:lnTo>
                  <a:lnTo>
                    <a:pt x="49803" y="15430"/>
                  </a:lnTo>
                  <a:lnTo>
                    <a:pt x="44291" y="7429"/>
                  </a:lnTo>
                  <a:lnTo>
                    <a:pt x="36064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7" name="object 35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4103370" y="8503919"/>
              <a:ext cx="51054" cy="50291"/>
            </a:xfrm>
            <a:prstGeom prst="rect">
              <a:avLst/>
            </a:prstGeom>
          </p:spPr>
        </p:pic>
        <p:sp>
          <p:nvSpPr>
            <p:cNvPr id="358" name="object 358"/>
            <p:cNvSpPr/>
            <p:nvPr/>
          </p:nvSpPr>
          <p:spPr>
            <a:xfrm>
              <a:off x="4103370" y="8503157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9" name="object 359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4258056" y="8570975"/>
              <a:ext cx="51815" cy="50291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4299204" y="8861348"/>
              <a:ext cx="102057" cy="86055"/>
            </a:xfrm>
            <a:prstGeom prst="rect">
              <a:avLst/>
            </a:prstGeom>
          </p:spPr>
        </p:pic>
        <p:sp>
          <p:nvSpPr>
            <p:cNvPr id="361" name="object 361"/>
            <p:cNvSpPr/>
            <p:nvPr/>
          </p:nvSpPr>
          <p:spPr>
            <a:xfrm>
              <a:off x="4258056" y="8570213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6064" y="49041"/>
                  </a:lnTo>
                  <a:lnTo>
                    <a:pt x="44291" y="43529"/>
                  </a:lnTo>
                  <a:lnTo>
                    <a:pt x="49803" y="35302"/>
                  </a:lnTo>
                  <a:lnTo>
                    <a:pt x="51816" y="25146"/>
                  </a:lnTo>
                  <a:lnTo>
                    <a:pt x="49803" y="15430"/>
                  </a:lnTo>
                  <a:lnTo>
                    <a:pt x="44291" y="7429"/>
                  </a:lnTo>
                  <a:lnTo>
                    <a:pt x="36064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2" name="object 362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4177284" y="8644889"/>
              <a:ext cx="51054" cy="50291"/>
            </a:xfrm>
            <a:prstGeom prst="rect">
              <a:avLst/>
            </a:prstGeom>
          </p:spPr>
        </p:pic>
        <p:sp>
          <p:nvSpPr>
            <p:cNvPr id="363" name="object 363"/>
            <p:cNvSpPr/>
            <p:nvPr/>
          </p:nvSpPr>
          <p:spPr>
            <a:xfrm>
              <a:off x="4177284" y="8644127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4" name="object 364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950970" y="8654033"/>
              <a:ext cx="51054" cy="50291"/>
            </a:xfrm>
            <a:prstGeom prst="rect">
              <a:avLst/>
            </a:prstGeom>
          </p:spPr>
        </p:pic>
        <p:sp>
          <p:nvSpPr>
            <p:cNvPr id="365" name="object 365"/>
            <p:cNvSpPr/>
            <p:nvPr/>
          </p:nvSpPr>
          <p:spPr>
            <a:xfrm>
              <a:off x="3950970" y="8653271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6" name="object 366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870198" y="8734043"/>
              <a:ext cx="51815" cy="50291"/>
            </a:xfrm>
            <a:prstGeom prst="rect">
              <a:avLst/>
            </a:prstGeom>
          </p:spPr>
        </p:pic>
        <p:sp>
          <p:nvSpPr>
            <p:cNvPr id="367" name="object 367"/>
            <p:cNvSpPr/>
            <p:nvPr/>
          </p:nvSpPr>
          <p:spPr>
            <a:xfrm>
              <a:off x="3870198" y="8733281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6064" y="49041"/>
                  </a:lnTo>
                  <a:lnTo>
                    <a:pt x="44291" y="43529"/>
                  </a:lnTo>
                  <a:lnTo>
                    <a:pt x="49803" y="35302"/>
                  </a:lnTo>
                  <a:lnTo>
                    <a:pt x="51816" y="25146"/>
                  </a:lnTo>
                  <a:lnTo>
                    <a:pt x="49803" y="15430"/>
                  </a:lnTo>
                  <a:lnTo>
                    <a:pt x="44291" y="7429"/>
                  </a:lnTo>
                  <a:lnTo>
                    <a:pt x="36064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8" name="object 368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4018026" y="8785097"/>
              <a:ext cx="51815" cy="50291"/>
            </a:xfrm>
            <a:prstGeom prst="rect">
              <a:avLst/>
            </a:prstGeom>
          </p:spPr>
        </p:pic>
        <p:sp>
          <p:nvSpPr>
            <p:cNvPr id="369" name="object 369"/>
            <p:cNvSpPr/>
            <p:nvPr/>
          </p:nvSpPr>
          <p:spPr>
            <a:xfrm>
              <a:off x="4018026" y="8784335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6064" y="49053"/>
                  </a:lnTo>
                  <a:lnTo>
                    <a:pt x="44291" y="43624"/>
                  </a:lnTo>
                  <a:lnTo>
                    <a:pt x="49803" y="35623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0" name="object 370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3930396" y="8865869"/>
              <a:ext cx="51054" cy="50291"/>
            </a:xfrm>
            <a:prstGeom prst="rect">
              <a:avLst/>
            </a:prstGeom>
          </p:spPr>
        </p:pic>
        <p:sp>
          <p:nvSpPr>
            <p:cNvPr id="371" name="object 371"/>
            <p:cNvSpPr/>
            <p:nvPr/>
          </p:nvSpPr>
          <p:spPr>
            <a:xfrm>
              <a:off x="3930396" y="8865107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2" name="object 372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3725418" y="8881871"/>
              <a:ext cx="51054" cy="50291"/>
            </a:xfrm>
            <a:prstGeom prst="rect">
              <a:avLst/>
            </a:prstGeom>
          </p:spPr>
        </p:pic>
        <p:sp>
          <p:nvSpPr>
            <p:cNvPr id="373" name="object 373"/>
            <p:cNvSpPr/>
            <p:nvPr/>
          </p:nvSpPr>
          <p:spPr>
            <a:xfrm>
              <a:off x="3725418" y="8881109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4" name="object 374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3598926" y="8823959"/>
              <a:ext cx="51054" cy="50291"/>
            </a:xfrm>
            <a:prstGeom prst="rect">
              <a:avLst/>
            </a:prstGeom>
          </p:spPr>
        </p:pic>
        <p:sp>
          <p:nvSpPr>
            <p:cNvPr id="375" name="object 375"/>
            <p:cNvSpPr/>
            <p:nvPr/>
          </p:nvSpPr>
          <p:spPr>
            <a:xfrm>
              <a:off x="3598926" y="8823197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5623" y="49041"/>
                  </a:lnTo>
                  <a:lnTo>
                    <a:pt x="43624" y="43529"/>
                  </a:lnTo>
                  <a:lnTo>
                    <a:pt x="49053" y="35302"/>
                  </a:lnTo>
                  <a:lnTo>
                    <a:pt x="51054" y="25146"/>
                  </a:lnTo>
                  <a:lnTo>
                    <a:pt x="49053" y="15430"/>
                  </a:lnTo>
                  <a:lnTo>
                    <a:pt x="43624" y="7429"/>
                  </a:lnTo>
                  <a:lnTo>
                    <a:pt x="35623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6" name="object 376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3655314" y="8743950"/>
              <a:ext cx="51054" cy="50291"/>
            </a:xfrm>
            <a:prstGeom prst="rect">
              <a:avLst/>
            </a:prstGeom>
          </p:spPr>
        </p:pic>
        <p:sp>
          <p:nvSpPr>
            <p:cNvPr id="377" name="object 377"/>
            <p:cNvSpPr/>
            <p:nvPr/>
          </p:nvSpPr>
          <p:spPr>
            <a:xfrm>
              <a:off x="3655314" y="8743187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8" name="object 3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4073652" y="8930639"/>
              <a:ext cx="51054" cy="50291"/>
            </a:xfrm>
            <a:prstGeom prst="rect">
              <a:avLst/>
            </a:prstGeom>
          </p:spPr>
        </p:pic>
        <p:sp>
          <p:nvSpPr>
            <p:cNvPr id="379" name="object 379"/>
            <p:cNvSpPr/>
            <p:nvPr/>
          </p:nvSpPr>
          <p:spPr>
            <a:xfrm>
              <a:off x="4073652" y="8896350"/>
              <a:ext cx="276860" cy="85090"/>
            </a:xfrm>
            <a:custGeom>
              <a:avLst/>
              <a:gdLst/>
              <a:ahLst/>
              <a:cxnLst/>
              <a:rect l="l" t="t" r="r" b="b"/>
              <a:pathLst>
                <a:path w="276860" h="85090">
                  <a:moveTo>
                    <a:pt x="25146" y="33528"/>
                  </a:moveTo>
                  <a:lnTo>
                    <a:pt x="15430" y="35528"/>
                  </a:lnTo>
                  <a:lnTo>
                    <a:pt x="7429" y="40957"/>
                  </a:lnTo>
                  <a:lnTo>
                    <a:pt x="2000" y="48958"/>
                  </a:lnTo>
                  <a:lnTo>
                    <a:pt x="0" y="58674"/>
                  </a:lnTo>
                  <a:lnTo>
                    <a:pt x="2000" y="68830"/>
                  </a:lnTo>
                  <a:lnTo>
                    <a:pt x="7429" y="77057"/>
                  </a:lnTo>
                  <a:lnTo>
                    <a:pt x="15430" y="82569"/>
                  </a:lnTo>
                  <a:lnTo>
                    <a:pt x="25146" y="84582"/>
                  </a:lnTo>
                  <a:lnTo>
                    <a:pt x="35302" y="82569"/>
                  </a:lnTo>
                  <a:lnTo>
                    <a:pt x="43529" y="77057"/>
                  </a:lnTo>
                  <a:lnTo>
                    <a:pt x="49041" y="68830"/>
                  </a:lnTo>
                  <a:lnTo>
                    <a:pt x="51054" y="58674"/>
                  </a:lnTo>
                  <a:lnTo>
                    <a:pt x="49041" y="48958"/>
                  </a:lnTo>
                  <a:lnTo>
                    <a:pt x="43529" y="40957"/>
                  </a:lnTo>
                  <a:lnTo>
                    <a:pt x="35302" y="35528"/>
                  </a:lnTo>
                  <a:lnTo>
                    <a:pt x="25146" y="33528"/>
                  </a:lnTo>
                  <a:close/>
                </a:path>
                <a:path w="276860" h="85090">
                  <a:moveTo>
                    <a:pt x="251460" y="0"/>
                  </a:moveTo>
                  <a:lnTo>
                    <a:pt x="241303" y="2012"/>
                  </a:lnTo>
                  <a:lnTo>
                    <a:pt x="233076" y="7524"/>
                  </a:lnTo>
                  <a:lnTo>
                    <a:pt x="227564" y="15751"/>
                  </a:lnTo>
                  <a:lnTo>
                    <a:pt x="225552" y="25908"/>
                  </a:lnTo>
                  <a:lnTo>
                    <a:pt x="227564" y="35623"/>
                  </a:lnTo>
                  <a:lnTo>
                    <a:pt x="233076" y="43624"/>
                  </a:lnTo>
                  <a:lnTo>
                    <a:pt x="241303" y="49053"/>
                  </a:lnTo>
                  <a:lnTo>
                    <a:pt x="251460" y="51054"/>
                  </a:lnTo>
                  <a:lnTo>
                    <a:pt x="261175" y="49053"/>
                  </a:lnTo>
                  <a:lnTo>
                    <a:pt x="269176" y="43624"/>
                  </a:lnTo>
                  <a:lnTo>
                    <a:pt x="274605" y="35623"/>
                  </a:lnTo>
                  <a:lnTo>
                    <a:pt x="276606" y="25908"/>
                  </a:lnTo>
                  <a:lnTo>
                    <a:pt x="274605" y="15751"/>
                  </a:lnTo>
                  <a:lnTo>
                    <a:pt x="269176" y="7524"/>
                  </a:lnTo>
                  <a:lnTo>
                    <a:pt x="261175" y="2012"/>
                  </a:lnTo>
                  <a:lnTo>
                    <a:pt x="251460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0" name="object 380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4228338" y="8772143"/>
              <a:ext cx="51054" cy="51053"/>
            </a:xfrm>
            <a:prstGeom prst="rect">
              <a:avLst/>
            </a:prstGeom>
          </p:spPr>
        </p:pic>
        <p:sp>
          <p:nvSpPr>
            <p:cNvPr id="381" name="object 381"/>
            <p:cNvSpPr/>
            <p:nvPr/>
          </p:nvSpPr>
          <p:spPr>
            <a:xfrm>
              <a:off x="4228338" y="8771381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5623" y="49803"/>
                  </a:lnTo>
                  <a:lnTo>
                    <a:pt x="43624" y="44291"/>
                  </a:lnTo>
                  <a:lnTo>
                    <a:pt x="49053" y="36064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2" name="object 382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4313682" y="8702039"/>
              <a:ext cx="51815" cy="50291"/>
            </a:xfrm>
            <a:prstGeom prst="rect">
              <a:avLst/>
            </a:prstGeom>
          </p:spPr>
        </p:pic>
        <p:sp>
          <p:nvSpPr>
            <p:cNvPr id="383" name="object 383"/>
            <p:cNvSpPr/>
            <p:nvPr/>
          </p:nvSpPr>
          <p:spPr>
            <a:xfrm>
              <a:off x="4313682" y="8701277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6064" y="49053"/>
                  </a:lnTo>
                  <a:lnTo>
                    <a:pt x="44291" y="43624"/>
                  </a:lnTo>
                  <a:lnTo>
                    <a:pt x="49803" y="35623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" name="object 384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4459224" y="8547353"/>
              <a:ext cx="51054" cy="51053"/>
            </a:xfrm>
            <a:prstGeom prst="rect">
              <a:avLst/>
            </a:prstGeom>
          </p:spPr>
        </p:pic>
        <p:sp>
          <p:nvSpPr>
            <p:cNvPr id="385" name="object 385"/>
            <p:cNvSpPr/>
            <p:nvPr/>
          </p:nvSpPr>
          <p:spPr>
            <a:xfrm>
              <a:off x="4459224" y="8546591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5623" y="49803"/>
                  </a:lnTo>
                  <a:lnTo>
                    <a:pt x="43624" y="44291"/>
                  </a:lnTo>
                  <a:lnTo>
                    <a:pt x="49053" y="36064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6" name="object 386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4515612" y="8674607"/>
              <a:ext cx="51054" cy="51053"/>
            </a:xfrm>
            <a:prstGeom prst="rect">
              <a:avLst/>
            </a:prstGeom>
          </p:spPr>
        </p:pic>
        <p:sp>
          <p:nvSpPr>
            <p:cNvPr id="387" name="object 387"/>
            <p:cNvSpPr/>
            <p:nvPr/>
          </p:nvSpPr>
          <p:spPr>
            <a:xfrm>
              <a:off x="4515612" y="8673845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8" name="object 388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4593336" y="8606789"/>
              <a:ext cx="51054" cy="51053"/>
            </a:xfrm>
            <a:prstGeom prst="rect">
              <a:avLst/>
            </a:prstGeom>
          </p:spPr>
        </p:pic>
        <p:sp>
          <p:nvSpPr>
            <p:cNvPr id="389" name="object 389"/>
            <p:cNvSpPr/>
            <p:nvPr/>
          </p:nvSpPr>
          <p:spPr>
            <a:xfrm>
              <a:off x="4593336" y="8606027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5623" y="49803"/>
                  </a:lnTo>
                  <a:lnTo>
                    <a:pt x="43624" y="44291"/>
                  </a:lnTo>
                  <a:lnTo>
                    <a:pt x="49053" y="36064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0" name="object 390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4588764" y="8797289"/>
              <a:ext cx="51054" cy="51053"/>
            </a:xfrm>
            <a:prstGeom prst="rect">
              <a:avLst/>
            </a:prstGeom>
          </p:spPr>
        </p:pic>
        <p:sp>
          <p:nvSpPr>
            <p:cNvPr id="391" name="object 391"/>
            <p:cNvSpPr/>
            <p:nvPr/>
          </p:nvSpPr>
          <p:spPr>
            <a:xfrm>
              <a:off x="4588764" y="8796527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2" name="object 392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4664964" y="8734043"/>
              <a:ext cx="51815" cy="50291"/>
            </a:xfrm>
            <a:prstGeom prst="rect">
              <a:avLst/>
            </a:prstGeom>
          </p:spPr>
        </p:pic>
        <p:sp>
          <p:nvSpPr>
            <p:cNvPr id="393" name="object 393"/>
            <p:cNvSpPr/>
            <p:nvPr/>
          </p:nvSpPr>
          <p:spPr>
            <a:xfrm>
              <a:off x="4664964" y="8733281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6064" y="49041"/>
                  </a:lnTo>
                  <a:lnTo>
                    <a:pt x="44291" y="43529"/>
                  </a:lnTo>
                  <a:lnTo>
                    <a:pt x="49803" y="35302"/>
                  </a:lnTo>
                  <a:lnTo>
                    <a:pt x="51816" y="25146"/>
                  </a:lnTo>
                  <a:lnTo>
                    <a:pt x="49803" y="15430"/>
                  </a:lnTo>
                  <a:lnTo>
                    <a:pt x="44291" y="7429"/>
                  </a:lnTo>
                  <a:lnTo>
                    <a:pt x="36064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4" name="object 394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4389882" y="8831579"/>
              <a:ext cx="51054" cy="51053"/>
            </a:xfrm>
            <a:prstGeom prst="rect">
              <a:avLst/>
            </a:prstGeom>
          </p:spPr>
        </p:pic>
        <p:sp>
          <p:nvSpPr>
            <p:cNvPr id="395" name="object 395"/>
            <p:cNvSpPr/>
            <p:nvPr/>
          </p:nvSpPr>
          <p:spPr>
            <a:xfrm>
              <a:off x="3733800" y="7706867"/>
              <a:ext cx="805815" cy="1176020"/>
            </a:xfrm>
            <a:custGeom>
              <a:avLst/>
              <a:gdLst/>
              <a:ahLst/>
              <a:cxnLst/>
              <a:rect l="l" t="t" r="r" b="b"/>
              <a:pathLst>
                <a:path w="805814" h="1176020">
                  <a:moveTo>
                    <a:pt x="681228" y="1123950"/>
                  </a:moveTo>
                  <a:lnTo>
                    <a:pt x="671512" y="1125962"/>
                  </a:lnTo>
                  <a:lnTo>
                    <a:pt x="663511" y="1131474"/>
                  </a:lnTo>
                  <a:lnTo>
                    <a:pt x="658082" y="1139701"/>
                  </a:lnTo>
                  <a:lnTo>
                    <a:pt x="656082" y="1149858"/>
                  </a:lnTo>
                  <a:lnTo>
                    <a:pt x="658082" y="1160014"/>
                  </a:lnTo>
                  <a:lnTo>
                    <a:pt x="663511" y="1168241"/>
                  </a:lnTo>
                  <a:lnTo>
                    <a:pt x="671512" y="1173753"/>
                  </a:lnTo>
                  <a:lnTo>
                    <a:pt x="681228" y="1175766"/>
                  </a:lnTo>
                  <a:lnTo>
                    <a:pt x="691384" y="1173753"/>
                  </a:lnTo>
                  <a:lnTo>
                    <a:pt x="699611" y="1168241"/>
                  </a:lnTo>
                  <a:lnTo>
                    <a:pt x="705123" y="1160014"/>
                  </a:lnTo>
                  <a:lnTo>
                    <a:pt x="707136" y="1149858"/>
                  </a:lnTo>
                  <a:lnTo>
                    <a:pt x="705123" y="1139701"/>
                  </a:lnTo>
                  <a:lnTo>
                    <a:pt x="699611" y="1131474"/>
                  </a:lnTo>
                  <a:lnTo>
                    <a:pt x="691384" y="1125962"/>
                  </a:lnTo>
                  <a:lnTo>
                    <a:pt x="681228" y="1123950"/>
                  </a:lnTo>
                  <a:close/>
                </a:path>
                <a:path w="805814" h="1176020">
                  <a:moveTo>
                    <a:pt x="0" y="91440"/>
                  </a:moveTo>
                  <a:lnTo>
                    <a:pt x="81534" y="13716"/>
                  </a:lnTo>
                </a:path>
                <a:path w="805814" h="1176020">
                  <a:moveTo>
                    <a:pt x="84582" y="13716"/>
                  </a:moveTo>
                  <a:lnTo>
                    <a:pt x="314706" y="0"/>
                  </a:lnTo>
                  <a:lnTo>
                    <a:pt x="451104" y="54864"/>
                  </a:lnTo>
                </a:path>
                <a:path w="805814" h="1176020">
                  <a:moveTo>
                    <a:pt x="448818" y="54864"/>
                  </a:moveTo>
                  <a:lnTo>
                    <a:pt x="387096" y="128016"/>
                  </a:lnTo>
                  <a:lnTo>
                    <a:pt x="166878" y="156972"/>
                  </a:lnTo>
                </a:path>
                <a:path w="805814" h="1176020">
                  <a:moveTo>
                    <a:pt x="150114" y="156972"/>
                  </a:moveTo>
                  <a:lnTo>
                    <a:pt x="0" y="91440"/>
                  </a:lnTo>
                </a:path>
                <a:path w="805814" h="1176020">
                  <a:moveTo>
                    <a:pt x="451104" y="54864"/>
                  </a:moveTo>
                  <a:lnTo>
                    <a:pt x="678180" y="27432"/>
                  </a:lnTo>
                </a:path>
                <a:path w="805814" h="1176020">
                  <a:moveTo>
                    <a:pt x="675894" y="35052"/>
                  </a:moveTo>
                  <a:lnTo>
                    <a:pt x="805434" y="83058"/>
                  </a:lnTo>
                </a:path>
                <a:path w="805814" h="1176020">
                  <a:moveTo>
                    <a:pt x="805434" y="91440"/>
                  </a:moveTo>
                  <a:lnTo>
                    <a:pt x="739902" y="169926"/>
                  </a:lnTo>
                  <a:lnTo>
                    <a:pt x="534924" y="188214"/>
                  </a:lnTo>
                </a:path>
                <a:path w="805814" h="1176020">
                  <a:moveTo>
                    <a:pt x="521970" y="188214"/>
                  </a:moveTo>
                  <a:lnTo>
                    <a:pt x="390144" y="128016"/>
                  </a:lnTo>
                </a:path>
                <a:path w="805814" h="1176020">
                  <a:moveTo>
                    <a:pt x="150114" y="156972"/>
                  </a:moveTo>
                  <a:lnTo>
                    <a:pt x="81534" y="221742"/>
                  </a:lnTo>
                </a:path>
                <a:path w="805814" h="1176020">
                  <a:moveTo>
                    <a:pt x="84582" y="221742"/>
                  </a:moveTo>
                  <a:lnTo>
                    <a:pt x="211074" y="284226"/>
                  </a:lnTo>
                </a:path>
                <a:path w="805814" h="1176020">
                  <a:moveTo>
                    <a:pt x="224790" y="289560"/>
                  </a:moveTo>
                  <a:lnTo>
                    <a:pt x="443484" y="261366"/>
                  </a:lnTo>
                </a:path>
                <a:path w="805814" h="1176020">
                  <a:moveTo>
                    <a:pt x="451104" y="261366"/>
                  </a:moveTo>
                  <a:lnTo>
                    <a:pt x="534924" y="188214"/>
                  </a:lnTo>
                </a:path>
                <a:path w="805814" h="1176020">
                  <a:moveTo>
                    <a:pt x="451104" y="265938"/>
                  </a:moveTo>
                  <a:lnTo>
                    <a:pt x="571500" y="315468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4326636" y="7996427"/>
              <a:ext cx="212725" cy="21590"/>
            </a:xfrm>
            <a:custGeom>
              <a:avLst/>
              <a:gdLst/>
              <a:ahLst/>
              <a:cxnLst/>
              <a:rect l="l" t="t" r="r" b="b"/>
              <a:pathLst>
                <a:path w="212725" h="21590">
                  <a:moveTo>
                    <a:pt x="-3759" y="10668"/>
                  </a:moveTo>
                  <a:lnTo>
                    <a:pt x="216357" y="10668"/>
                  </a:lnTo>
                </a:path>
              </a:pathLst>
            </a:custGeom>
            <a:ln w="28854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4479798" y="7876793"/>
              <a:ext cx="124460" cy="120014"/>
            </a:xfrm>
            <a:custGeom>
              <a:avLst/>
              <a:gdLst/>
              <a:ahLst/>
              <a:cxnLst/>
              <a:rect l="l" t="t" r="r" b="b"/>
              <a:pathLst>
                <a:path w="124460" h="120015">
                  <a:moveTo>
                    <a:pt x="0" y="0"/>
                  </a:moveTo>
                  <a:lnTo>
                    <a:pt x="124206" y="51816"/>
                  </a:lnTo>
                  <a:lnTo>
                    <a:pt x="61722" y="119634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8" name="object 398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3708654" y="7775447"/>
              <a:ext cx="51054" cy="51053"/>
            </a:xfrm>
            <a:prstGeom prst="rect">
              <a:avLst/>
            </a:prstGeom>
          </p:spPr>
        </p:pic>
        <p:sp>
          <p:nvSpPr>
            <p:cNvPr id="399" name="object 399"/>
            <p:cNvSpPr/>
            <p:nvPr/>
          </p:nvSpPr>
          <p:spPr>
            <a:xfrm>
              <a:off x="3708654" y="7774685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5623" y="49803"/>
                  </a:lnTo>
                  <a:lnTo>
                    <a:pt x="43624" y="44291"/>
                  </a:lnTo>
                  <a:lnTo>
                    <a:pt x="49053" y="36064"/>
                  </a:lnTo>
                  <a:lnTo>
                    <a:pt x="51054" y="25908"/>
                  </a:lnTo>
                  <a:lnTo>
                    <a:pt x="49053" y="16073"/>
                  </a:lnTo>
                  <a:lnTo>
                    <a:pt x="43624" y="7810"/>
                  </a:lnTo>
                  <a:lnTo>
                    <a:pt x="35623" y="2119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0" name="object 400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3790188" y="7691627"/>
              <a:ext cx="51054" cy="50291"/>
            </a:xfrm>
            <a:prstGeom prst="rect">
              <a:avLst/>
            </a:prstGeom>
          </p:spPr>
        </p:pic>
        <p:sp>
          <p:nvSpPr>
            <p:cNvPr id="401" name="object 401"/>
            <p:cNvSpPr/>
            <p:nvPr/>
          </p:nvSpPr>
          <p:spPr>
            <a:xfrm>
              <a:off x="3790188" y="7690865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5623" y="49041"/>
                  </a:lnTo>
                  <a:lnTo>
                    <a:pt x="43624" y="43529"/>
                  </a:lnTo>
                  <a:lnTo>
                    <a:pt x="49053" y="35302"/>
                  </a:lnTo>
                  <a:lnTo>
                    <a:pt x="51054" y="25146"/>
                  </a:lnTo>
                  <a:lnTo>
                    <a:pt x="49053" y="15430"/>
                  </a:lnTo>
                  <a:lnTo>
                    <a:pt x="43624" y="7429"/>
                  </a:lnTo>
                  <a:lnTo>
                    <a:pt x="35623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2" name="object 402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864864" y="7835645"/>
              <a:ext cx="51054" cy="50291"/>
            </a:xfrm>
            <a:prstGeom prst="rect">
              <a:avLst/>
            </a:prstGeom>
          </p:spPr>
        </p:pic>
        <p:sp>
          <p:nvSpPr>
            <p:cNvPr id="403" name="object 403"/>
            <p:cNvSpPr/>
            <p:nvPr/>
          </p:nvSpPr>
          <p:spPr>
            <a:xfrm>
              <a:off x="3864864" y="7834883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5623"/>
                  </a:lnTo>
                  <a:lnTo>
                    <a:pt x="7429" y="43624"/>
                  </a:lnTo>
                  <a:lnTo>
                    <a:pt x="15430" y="49053"/>
                  </a:lnTo>
                  <a:lnTo>
                    <a:pt x="25146" y="51054"/>
                  </a:lnTo>
                  <a:lnTo>
                    <a:pt x="35302" y="49053"/>
                  </a:lnTo>
                  <a:lnTo>
                    <a:pt x="43529" y="43624"/>
                  </a:lnTo>
                  <a:lnTo>
                    <a:pt x="49041" y="35623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4" name="object 404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3790188" y="7900415"/>
              <a:ext cx="51054" cy="50291"/>
            </a:xfrm>
            <a:prstGeom prst="rect">
              <a:avLst/>
            </a:prstGeom>
          </p:spPr>
        </p:pic>
        <p:sp>
          <p:nvSpPr>
            <p:cNvPr id="405" name="object 405"/>
            <p:cNvSpPr/>
            <p:nvPr/>
          </p:nvSpPr>
          <p:spPr>
            <a:xfrm>
              <a:off x="3790188" y="7899653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6" name="object 406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4014978" y="7684007"/>
              <a:ext cx="51054" cy="50291"/>
            </a:xfrm>
            <a:prstGeom prst="rect">
              <a:avLst/>
            </a:prstGeom>
          </p:spPr>
        </p:pic>
        <p:sp>
          <p:nvSpPr>
            <p:cNvPr id="407" name="object 407"/>
            <p:cNvSpPr/>
            <p:nvPr/>
          </p:nvSpPr>
          <p:spPr>
            <a:xfrm>
              <a:off x="4014978" y="7683245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8" name="object 408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4154424" y="7735061"/>
              <a:ext cx="51054" cy="50291"/>
            </a:xfrm>
            <a:prstGeom prst="rect">
              <a:avLst/>
            </a:prstGeom>
          </p:spPr>
        </p:pic>
        <p:sp>
          <p:nvSpPr>
            <p:cNvPr id="409" name="object 409"/>
            <p:cNvSpPr/>
            <p:nvPr/>
          </p:nvSpPr>
          <p:spPr>
            <a:xfrm>
              <a:off x="4154424" y="7734299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0" name="object 410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4081272" y="7812785"/>
              <a:ext cx="51054" cy="51053"/>
            </a:xfrm>
            <a:prstGeom prst="rect">
              <a:avLst/>
            </a:prstGeom>
          </p:spPr>
        </p:pic>
        <p:sp>
          <p:nvSpPr>
            <p:cNvPr id="411" name="object 411"/>
            <p:cNvSpPr/>
            <p:nvPr/>
          </p:nvSpPr>
          <p:spPr>
            <a:xfrm>
              <a:off x="4081272" y="7812023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2" name="object 412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3924300" y="7972043"/>
              <a:ext cx="51815" cy="50291"/>
            </a:xfrm>
            <a:prstGeom prst="rect">
              <a:avLst/>
            </a:prstGeom>
          </p:spPr>
        </p:pic>
        <p:sp>
          <p:nvSpPr>
            <p:cNvPr id="413" name="object 413"/>
            <p:cNvSpPr/>
            <p:nvPr/>
          </p:nvSpPr>
          <p:spPr>
            <a:xfrm>
              <a:off x="3924300" y="7971281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6073" y="2000"/>
                  </a:lnTo>
                  <a:lnTo>
                    <a:pt x="7810" y="7429"/>
                  </a:lnTo>
                  <a:lnTo>
                    <a:pt x="2119" y="15430"/>
                  </a:lnTo>
                  <a:lnTo>
                    <a:pt x="0" y="25146"/>
                  </a:lnTo>
                  <a:lnTo>
                    <a:pt x="2119" y="35302"/>
                  </a:lnTo>
                  <a:lnTo>
                    <a:pt x="7810" y="43529"/>
                  </a:lnTo>
                  <a:lnTo>
                    <a:pt x="16073" y="49041"/>
                  </a:lnTo>
                  <a:lnTo>
                    <a:pt x="25908" y="51054"/>
                  </a:lnTo>
                  <a:lnTo>
                    <a:pt x="36064" y="49041"/>
                  </a:lnTo>
                  <a:lnTo>
                    <a:pt x="44291" y="43529"/>
                  </a:lnTo>
                  <a:lnTo>
                    <a:pt x="49803" y="35302"/>
                  </a:lnTo>
                  <a:lnTo>
                    <a:pt x="51816" y="25146"/>
                  </a:lnTo>
                  <a:lnTo>
                    <a:pt x="49803" y="15430"/>
                  </a:lnTo>
                  <a:lnTo>
                    <a:pt x="44291" y="7429"/>
                  </a:lnTo>
                  <a:lnTo>
                    <a:pt x="36064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4" name="object 414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154424" y="7946135"/>
              <a:ext cx="51054" cy="50291"/>
            </a:xfrm>
            <a:prstGeom prst="rect">
              <a:avLst/>
            </a:prstGeom>
          </p:spPr>
        </p:pic>
        <p:sp>
          <p:nvSpPr>
            <p:cNvPr id="415" name="object 415"/>
            <p:cNvSpPr/>
            <p:nvPr/>
          </p:nvSpPr>
          <p:spPr>
            <a:xfrm>
              <a:off x="4154424" y="7945373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6" name="object 41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4228338" y="7864601"/>
              <a:ext cx="51054" cy="50291"/>
            </a:xfrm>
            <a:prstGeom prst="rect">
              <a:avLst/>
            </a:prstGeom>
          </p:spPr>
        </p:pic>
        <p:sp>
          <p:nvSpPr>
            <p:cNvPr id="417" name="object 417"/>
            <p:cNvSpPr/>
            <p:nvPr/>
          </p:nvSpPr>
          <p:spPr>
            <a:xfrm>
              <a:off x="4228338" y="7863839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5623" y="49041"/>
                  </a:lnTo>
                  <a:lnTo>
                    <a:pt x="43624" y="43529"/>
                  </a:lnTo>
                  <a:lnTo>
                    <a:pt x="49053" y="35302"/>
                  </a:lnTo>
                  <a:lnTo>
                    <a:pt x="51054" y="25146"/>
                  </a:lnTo>
                  <a:lnTo>
                    <a:pt x="49053" y="15430"/>
                  </a:lnTo>
                  <a:lnTo>
                    <a:pt x="43624" y="7429"/>
                  </a:lnTo>
                  <a:lnTo>
                    <a:pt x="35623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8" name="object 418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4292346" y="7997189"/>
              <a:ext cx="51054" cy="51053"/>
            </a:xfrm>
            <a:prstGeom prst="rect">
              <a:avLst/>
            </a:prstGeom>
          </p:spPr>
        </p:pic>
        <p:sp>
          <p:nvSpPr>
            <p:cNvPr id="419" name="object 419"/>
            <p:cNvSpPr/>
            <p:nvPr/>
          </p:nvSpPr>
          <p:spPr>
            <a:xfrm>
              <a:off x="4292346" y="7996427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119"/>
                  </a:lnTo>
                  <a:lnTo>
                    <a:pt x="7429" y="7810"/>
                  </a:lnTo>
                  <a:lnTo>
                    <a:pt x="2000" y="16073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6073"/>
                  </a:lnTo>
                  <a:lnTo>
                    <a:pt x="43529" y="7810"/>
                  </a:lnTo>
                  <a:lnTo>
                    <a:pt x="35302" y="2119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" name="object 420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4440936" y="7849361"/>
              <a:ext cx="51054" cy="50291"/>
            </a:xfrm>
            <a:prstGeom prst="rect">
              <a:avLst/>
            </a:prstGeom>
          </p:spPr>
        </p:pic>
        <p:sp>
          <p:nvSpPr>
            <p:cNvPr id="421" name="object 421"/>
            <p:cNvSpPr/>
            <p:nvPr/>
          </p:nvSpPr>
          <p:spPr>
            <a:xfrm>
              <a:off x="4440936" y="7848599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2" name="object 422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4367022" y="7721345"/>
              <a:ext cx="51054" cy="50291"/>
            </a:xfrm>
            <a:prstGeom prst="rect">
              <a:avLst/>
            </a:prstGeom>
          </p:spPr>
        </p:pic>
        <p:sp>
          <p:nvSpPr>
            <p:cNvPr id="423" name="object 423"/>
            <p:cNvSpPr/>
            <p:nvPr/>
          </p:nvSpPr>
          <p:spPr>
            <a:xfrm>
              <a:off x="4367022" y="7720583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5623" y="49041"/>
                  </a:lnTo>
                  <a:lnTo>
                    <a:pt x="43624" y="43529"/>
                  </a:lnTo>
                  <a:lnTo>
                    <a:pt x="49053" y="35302"/>
                  </a:lnTo>
                  <a:lnTo>
                    <a:pt x="51054" y="25146"/>
                  </a:lnTo>
                  <a:lnTo>
                    <a:pt x="49053" y="15430"/>
                  </a:lnTo>
                  <a:lnTo>
                    <a:pt x="43624" y="7429"/>
                  </a:lnTo>
                  <a:lnTo>
                    <a:pt x="35623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4" name="object 424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4511802" y="7763255"/>
              <a:ext cx="51054" cy="50291"/>
            </a:xfrm>
            <a:prstGeom prst="rect">
              <a:avLst/>
            </a:prstGeom>
          </p:spPr>
        </p:pic>
        <p:sp>
          <p:nvSpPr>
            <p:cNvPr id="425" name="object 425"/>
            <p:cNvSpPr/>
            <p:nvPr/>
          </p:nvSpPr>
          <p:spPr>
            <a:xfrm>
              <a:off x="4511802" y="7762493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6" name="object 426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4510278" y="7968995"/>
              <a:ext cx="51054" cy="50291"/>
            </a:xfrm>
            <a:prstGeom prst="rect">
              <a:avLst/>
            </a:prstGeom>
          </p:spPr>
        </p:pic>
        <p:sp>
          <p:nvSpPr>
            <p:cNvPr id="427" name="object 427"/>
            <p:cNvSpPr/>
            <p:nvPr/>
          </p:nvSpPr>
          <p:spPr>
            <a:xfrm>
              <a:off x="4510278" y="7968233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8" name="object 428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4575048" y="7900415"/>
              <a:ext cx="51054" cy="50291"/>
            </a:xfrm>
            <a:prstGeom prst="rect">
              <a:avLst/>
            </a:prstGeom>
          </p:spPr>
        </p:pic>
        <p:sp>
          <p:nvSpPr>
            <p:cNvPr id="429" name="object 429"/>
            <p:cNvSpPr/>
            <p:nvPr/>
          </p:nvSpPr>
          <p:spPr>
            <a:xfrm>
              <a:off x="3598164" y="7899653"/>
              <a:ext cx="1028065" cy="521334"/>
            </a:xfrm>
            <a:custGeom>
              <a:avLst/>
              <a:gdLst/>
              <a:ahLst/>
              <a:cxnLst/>
              <a:rect l="l" t="t" r="r" b="b"/>
              <a:pathLst>
                <a:path w="1028064" h="521334">
                  <a:moveTo>
                    <a:pt x="1002792" y="0"/>
                  </a:moveTo>
                  <a:lnTo>
                    <a:pt x="992635" y="2012"/>
                  </a:lnTo>
                  <a:lnTo>
                    <a:pt x="984408" y="7524"/>
                  </a:lnTo>
                  <a:lnTo>
                    <a:pt x="978896" y="15751"/>
                  </a:lnTo>
                  <a:lnTo>
                    <a:pt x="976884" y="25908"/>
                  </a:lnTo>
                  <a:lnTo>
                    <a:pt x="978896" y="35623"/>
                  </a:lnTo>
                  <a:lnTo>
                    <a:pt x="984408" y="43624"/>
                  </a:lnTo>
                  <a:lnTo>
                    <a:pt x="992635" y="49053"/>
                  </a:lnTo>
                  <a:lnTo>
                    <a:pt x="1002792" y="51054"/>
                  </a:lnTo>
                  <a:lnTo>
                    <a:pt x="1012507" y="49053"/>
                  </a:lnTo>
                  <a:lnTo>
                    <a:pt x="1020508" y="43624"/>
                  </a:lnTo>
                  <a:lnTo>
                    <a:pt x="1025937" y="35623"/>
                  </a:lnTo>
                  <a:lnTo>
                    <a:pt x="1027938" y="25908"/>
                  </a:lnTo>
                  <a:lnTo>
                    <a:pt x="1025937" y="15751"/>
                  </a:lnTo>
                  <a:lnTo>
                    <a:pt x="1020508" y="7524"/>
                  </a:lnTo>
                  <a:lnTo>
                    <a:pt x="1012507" y="2012"/>
                  </a:lnTo>
                  <a:lnTo>
                    <a:pt x="1002792" y="0"/>
                  </a:lnTo>
                  <a:close/>
                </a:path>
                <a:path w="1028064" h="521334">
                  <a:moveTo>
                    <a:pt x="0" y="297180"/>
                  </a:moveTo>
                  <a:lnTo>
                    <a:pt x="82296" y="219456"/>
                  </a:lnTo>
                </a:path>
                <a:path w="1028064" h="521334">
                  <a:moveTo>
                    <a:pt x="85344" y="219456"/>
                  </a:moveTo>
                  <a:lnTo>
                    <a:pt x="314706" y="206502"/>
                  </a:lnTo>
                  <a:lnTo>
                    <a:pt x="451866" y="261366"/>
                  </a:lnTo>
                </a:path>
                <a:path w="1028064" h="521334">
                  <a:moveTo>
                    <a:pt x="448818" y="261366"/>
                  </a:moveTo>
                  <a:lnTo>
                    <a:pt x="387858" y="333756"/>
                  </a:lnTo>
                  <a:lnTo>
                    <a:pt x="166878" y="362712"/>
                  </a:lnTo>
                </a:path>
                <a:path w="1028064" h="521334">
                  <a:moveTo>
                    <a:pt x="150876" y="362712"/>
                  </a:moveTo>
                  <a:lnTo>
                    <a:pt x="0" y="297180"/>
                  </a:lnTo>
                </a:path>
                <a:path w="1028064" h="521334">
                  <a:moveTo>
                    <a:pt x="451866" y="261366"/>
                  </a:moveTo>
                  <a:lnTo>
                    <a:pt x="678942" y="233172"/>
                  </a:lnTo>
                </a:path>
                <a:path w="1028064" h="521334">
                  <a:moveTo>
                    <a:pt x="676656" y="240792"/>
                  </a:moveTo>
                  <a:lnTo>
                    <a:pt x="805434" y="289560"/>
                  </a:lnTo>
                </a:path>
                <a:path w="1028064" h="521334">
                  <a:moveTo>
                    <a:pt x="805434" y="297180"/>
                  </a:moveTo>
                  <a:lnTo>
                    <a:pt x="740664" y="376428"/>
                  </a:lnTo>
                  <a:lnTo>
                    <a:pt x="535686" y="393954"/>
                  </a:lnTo>
                </a:path>
                <a:path w="1028064" h="521334">
                  <a:moveTo>
                    <a:pt x="521970" y="393954"/>
                  </a:moveTo>
                  <a:lnTo>
                    <a:pt x="390144" y="333756"/>
                  </a:lnTo>
                </a:path>
                <a:path w="1028064" h="521334">
                  <a:moveTo>
                    <a:pt x="150876" y="362712"/>
                  </a:moveTo>
                  <a:lnTo>
                    <a:pt x="82296" y="427482"/>
                  </a:lnTo>
                </a:path>
                <a:path w="1028064" h="521334">
                  <a:moveTo>
                    <a:pt x="85344" y="427482"/>
                  </a:moveTo>
                  <a:lnTo>
                    <a:pt x="211074" y="490728"/>
                  </a:lnTo>
                </a:path>
                <a:path w="1028064" h="521334">
                  <a:moveTo>
                    <a:pt x="224790" y="495300"/>
                  </a:moveTo>
                  <a:lnTo>
                    <a:pt x="443484" y="467106"/>
                  </a:lnTo>
                </a:path>
                <a:path w="1028064" h="521334">
                  <a:moveTo>
                    <a:pt x="451866" y="467106"/>
                  </a:moveTo>
                  <a:lnTo>
                    <a:pt x="535686" y="393954"/>
                  </a:lnTo>
                </a:path>
                <a:path w="1028064" h="521334">
                  <a:moveTo>
                    <a:pt x="451866" y="472440"/>
                  </a:moveTo>
                  <a:lnTo>
                    <a:pt x="572262" y="521208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4191000" y="8394953"/>
              <a:ext cx="212725" cy="21590"/>
            </a:xfrm>
            <a:custGeom>
              <a:avLst/>
              <a:gdLst/>
              <a:ahLst/>
              <a:cxnLst/>
              <a:rect l="l" t="t" r="r" b="b"/>
              <a:pathLst>
                <a:path w="212725" h="21590">
                  <a:moveTo>
                    <a:pt x="-3759" y="10668"/>
                  </a:moveTo>
                  <a:lnTo>
                    <a:pt x="216357" y="10668"/>
                  </a:lnTo>
                </a:path>
              </a:pathLst>
            </a:custGeom>
            <a:ln w="28854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4344924" y="8276081"/>
              <a:ext cx="124460" cy="119380"/>
            </a:xfrm>
            <a:custGeom>
              <a:avLst/>
              <a:gdLst/>
              <a:ahLst/>
              <a:cxnLst/>
              <a:rect l="l" t="t" r="r" b="b"/>
              <a:pathLst>
                <a:path w="124460" h="119379">
                  <a:moveTo>
                    <a:pt x="0" y="0"/>
                  </a:moveTo>
                  <a:lnTo>
                    <a:pt x="124206" y="51054"/>
                  </a:lnTo>
                  <a:lnTo>
                    <a:pt x="60960" y="118872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2" name="object 432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3573780" y="8174736"/>
              <a:ext cx="51054" cy="50291"/>
            </a:xfrm>
            <a:prstGeom prst="rect">
              <a:avLst/>
            </a:prstGeom>
          </p:spPr>
        </p:pic>
        <p:sp>
          <p:nvSpPr>
            <p:cNvPr id="433" name="object 433"/>
            <p:cNvSpPr/>
            <p:nvPr/>
          </p:nvSpPr>
          <p:spPr>
            <a:xfrm>
              <a:off x="3573780" y="8173973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4" name="object 43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3655314" y="8090153"/>
              <a:ext cx="51054" cy="50291"/>
            </a:xfrm>
            <a:prstGeom prst="rect">
              <a:avLst/>
            </a:prstGeom>
          </p:spPr>
        </p:pic>
        <p:sp>
          <p:nvSpPr>
            <p:cNvPr id="435" name="object 435"/>
            <p:cNvSpPr/>
            <p:nvPr/>
          </p:nvSpPr>
          <p:spPr>
            <a:xfrm>
              <a:off x="3655314" y="8089391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5623"/>
                  </a:lnTo>
                  <a:lnTo>
                    <a:pt x="7429" y="43624"/>
                  </a:lnTo>
                  <a:lnTo>
                    <a:pt x="15430" y="49053"/>
                  </a:lnTo>
                  <a:lnTo>
                    <a:pt x="25146" y="51054"/>
                  </a:lnTo>
                  <a:lnTo>
                    <a:pt x="35302" y="49053"/>
                  </a:lnTo>
                  <a:lnTo>
                    <a:pt x="43529" y="43624"/>
                  </a:lnTo>
                  <a:lnTo>
                    <a:pt x="49041" y="35623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6" name="object 436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3729228" y="8234171"/>
              <a:ext cx="51054" cy="51053"/>
            </a:xfrm>
            <a:prstGeom prst="rect">
              <a:avLst/>
            </a:prstGeom>
          </p:spPr>
        </p:pic>
        <p:sp>
          <p:nvSpPr>
            <p:cNvPr id="437" name="object 437"/>
            <p:cNvSpPr/>
            <p:nvPr/>
          </p:nvSpPr>
          <p:spPr>
            <a:xfrm>
              <a:off x="3729228" y="8233409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5623" y="49803"/>
                  </a:lnTo>
                  <a:lnTo>
                    <a:pt x="43624" y="44291"/>
                  </a:lnTo>
                  <a:lnTo>
                    <a:pt x="49053" y="36064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8" name="object 438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3655314" y="8298941"/>
              <a:ext cx="51054" cy="51053"/>
            </a:xfrm>
            <a:prstGeom prst="rect">
              <a:avLst/>
            </a:prstGeom>
          </p:spPr>
        </p:pic>
        <p:sp>
          <p:nvSpPr>
            <p:cNvPr id="439" name="object 439"/>
            <p:cNvSpPr/>
            <p:nvPr/>
          </p:nvSpPr>
          <p:spPr>
            <a:xfrm>
              <a:off x="3655314" y="8298179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0" name="object 440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3879342" y="8082533"/>
              <a:ext cx="51054" cy="50291"/>
            </a:xfrm>
            <a:prstGeom prst="rect">
              <a:avLst/>
            </a:prstGeom>
          </p:spPr>
        </p:pic>
        <p:sp>
          <p:nvSpPr>
            <p:cNvPr id="441" name="object 441"/>
            <p:cNvSpPr/>
            <p:nvPr/>
          </p:nvSpPr>
          <p:spPr>
            <a:xfrm>
              <a:off x="3879342" y="8081771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2" name="object 442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4019550" y="8133587"/>
              <a:ext cx="51054" cy="51053"/>
            </a:xfrm>
            <a:prstGeom prst="rect">
              <a:avLst/>
            </a:prstGeom>
          </p:spPr>
        </p:pic>
        <p:sp>
          <p:nvSpPr>
            <p:cNvPr id="443" name="object 443"/>
            <p:cNvSpPr/>
            <p:nvPr/>
          </p:nvSpPr>
          <p:spPr>
            <a:xfrm>
              <a:off x="4019550" y="8132825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4" name="object 444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3945636" y="8212073"/>
              <a:ext cx="51054" cy="50291"/>
            </a:xfrm>
            <a:prstGeom prst="rect">
              <a:avLst/>
            </a:prstGeom>
          </p:spPr>
        </p:pic>
        <p:sp>
          <p:nvSpPr>
            <p:cNvPr id="445" name="object 445"/>
            <p:cNvSpPr/>
            <p:nvPr/>
          </p:nvSpPr>
          <p:spPr>
            <a:xfrm>
              <a:off x="3945636" y="8211311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5623" y="49041"/>
                  </a:lnTo>
                  <a:lnTo>
                    <a:pt x="43624" y="43529"/>
                  </a:lnTo>
                  <a:lnTo>
                    <a:pt x="49053" y="35302"/>
                  </a:lnTo>
                  <a:lnTo>
                    <a:pt x="51054" y="25146"/>
                  </a:lnTo>
                  <a:lnTo>
                    <a:pt x="49053" y="15430"/>
                  </a:lnTo>
                  <a:lnTo>
                    <a:pt x="43624" y="7429"/>
                  </a:lnTo>
                  <a:lnTo>
                    <a:pt x="35623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6" name="object 446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3789426" y="8370569"/>
              <a:ext cx="51054" cy="50291"/>
            </a:xfrm>
            <a:prstGeom prst="rect">
              <a:avLst/>
            </a:prstGeom>
          </p:spPr>
        </p:pic>
        <p:sp>
          <p:nvSpPr>
            <p:cNvPr id="447" name="object 447"/>
            <p:cNvSpPr/>
            <p:nvPr/>
          </p:nvSpPr>
          <p:spPr>
            <a:xfrm>
              <a:off x="3789426" y="8369807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5623"/>
                  </a:lnTo>
                  <a:lnTo>
                    <a:pt x="7429" y="43624"/>
                  </a:lnTo>
                  <a:lnTo>
                    <a:pt x="15430" y="49053"/>
                  </a:lnTo>
                  <a:lnTo>
                    <a:pt x="25146" y="51054"/>
                  </a:lnTo>
                  <a:lnTo>
                    <a:pt x="35302" y="49053"/>
                  </a:lnTo>
                  <a:lnTo>
                    <a:pt x="43529" y="43624"/>
                  </a:lnTo>
                  <a:lnTo>
                    <a:pt x="49041" y="35623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8" name="object 448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4019550" y="8344661"/>
              <a:ext cx="51054" cy="51053"/>
            </a:xfrm>
            <a:prstGeom prst="rect">
              <a:avLst/>
            </a:prstGeom>
          </p:spPr>
        </p:pic>
        <p:sp>
          <p:nvSpPr>
            <p:cNvPr id="449" name="object 449"/>
            <p:cNvSpPr/>
            <p:nvPr/>
          </p:nvSpPr>
          <p:spPr>
            <a:xfrm>
              <a:off x="4019550" y="8343899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119"/>
                  </a:lnTo>
                  <a:lnTo>
                    <a:pt x="7429" y="7810"/>
                  </a:lnTo>
                  <a:lnTo>
                    <a:pt x="2000" y="16073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6073"/>
                  </a:lnTo>
                  <a:lnTo>
                    <a:pt x="43529" y="7810"/>
                  </a:lnTo>
                  <a:lnTo>
                    <a:pt x="35302" y="2119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0" name="object 450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4092702" y="8263127"/>
              <a:ext cx="51815" cy="50291"/>
            </a:xfrm>
            <a:prstGeom prst="rect">
              <a:avLst/>
            </a:prstGeom>
          </p:spPr>
        </p:pic>
        <p:sp>
          <p:nvSpPr>
            <p:cNvPr id="451" name="object 451"/>
            <p:cNvSpPr/>
            <p:nvPr/>
          </p:nvSpPr>
          <p:spPr>
            <a:xfrm>
              <a:off x="4092702" y="8262365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6064" y="49053"/>
                  </a:lnTo>
                  <a:lnTo>
                    <a:pt x="44291" y="43624"/>
                  </a:lnTo>
                  <a:lnTo>
                    <a:pt x="49803" y="35623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2" name="object 452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4156710" y="8396477"/>
              <a:ext cx="51054" cy="50291"/>
            </a:xfrm>
            <a:prstGeom prst="rect">
              <a:avLst/>
            </a:prstGeom>
          </p:spPr>
        </p:pic>
        <p:sp>
          <p:nvSpPr>
            <p:cNvPr id="453" name="object 453"/>
            <p:cNvSpPr/>
            <p:nvPr/>
          </p:nvSpPr>
          <p:spPr>
            <a:xfrm>
              <a:off x="4156710" y="8395715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5623" y="49041"/>
                  </a:lnTo>
                  <a:lnTo>
                    <a:pt x="43624" y="43529"/>
                  </a:lnTo>
                  <a:lnTo>
                    <a:pt x="49053" y="35302"/>
                  </a:lnTo>
                  <a:lnTo>
                    <a:pt x="51054" y="25146"/>
                  </a:lnTo>
                  <a:lnTo>
                    <a:pt x="49053" y="15430"/>
                  </a:lnTo>
                  <a:lnTo>
                    <a:pt x="43624" y="7429"/>
                  </a:lnTo>
                  <a:lnTo>
                    <a:pt x="35623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4" name="object 45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4305300" y="8247887"/>
              <a:ext cx="51054" cy="50291"/>
            </a:xfrm>
            <a:prstGeom prst="rect">
              <a:avLst/>
            </a:prstGeom>
          </p:spPr>
        </p:pic>
        <p:sp>
          <p:nvSpPr>
            <p:cNvPr id="455" name="object 455"/>
            <p:cNvSpPr/>
            <p:nvPr/>
          </p:nvSpPr>
          <p:spPr>
            <a:xfrm>
              <a:off x="4305300" y="8247125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6" name="object 456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4232148" y="8119871"/>
              <a:ext cx="51054" cy="50291"/>
            </a:xfrm>
            <a:prstGeom prst="rect">
              <a:avLst/>
            </a:prstGeom>
          </p:spPr>
        </p:pic>
        <p:sp>
          <p:nvSpPr>
            <p:cNvPr id="457" name="object 457"/>
            <p:cNvSpPr/>
            <p:nvPr/>
          </p:nvSpPr>
          <p:spPr>
            <a:xfrm>
              <a:off x="4232148" y="8119109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5623"/>
                  </a:lnTo>
                  <a:lnTo>
                    <a:pt x="7429" y="43624"/>
                  </a:lnTo>
                  <a:lnTo>
                    <a:pt x="15430" y="49053"/>
                  </a:lnTo>
                  <a:lnTo>
                    <a:pt x="25146" y="51054"/>
                  </a:lnTo>
                  <a:lnTo>
                    <a:pt x="35302" y="49053"/>
                  </a:lnTo>
                  <a:lnTo>
                    <a:pt x="43529" y="43624"/>
                  </a:lnTo>
                  <a:lnTo>
                    <a:pt x="49041" y="35623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8" name="object 458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4376928" y="8161781"/>
              <a:ext cx="51054" cy="51053"/>
            </a:xfrm>
            <a:prstGeom prst="rect">
              <a:avLst/>
            </a:prstGeom>
          </p:spPr>
        </p:pic>
        <p:sp>
          <p:nvSpPr>
            <p:cNvPr id="459" name="object 459"/>
            <p:cNvSpPr/>
            <p:nvPr/>
          </p:nvSpPr>
          <p:spPr>
            <a:xfrm>
              <a:off x="4376928" y="8161019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0" name="object 460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4375404" y="8367521"/>
              <a:ext cx="51054" cy="50291"/>
            </a:xfrm>
            <a:prstGeom prst="rect">
              <a:avLst/>
            </a:prstGeom>
          </p:spPr>
        </p:pic>
        <p:sp>
          <p:nvSpPr>
            <p:cNvPr id="461" name="object 461"/>
            <p:cNvSpPr/>
            <p:nvPr/>
          </p:nvSpPr>
          <p:spPr>
            <a:xfrm>
              <a:off x="4375404" y="8366759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5623"/>
                  </a:lnTo>
                  <a:lnTo>
                    <a:pt x="7429" y="43624"/>
                  </a:lnTo>
                  <a:lnTo>
                    <a:pt x="15430" y="49053"/>
                  </a:lnTo>
                  <a:lnTo>
                    <a:pt x="25146" y="51054"/>
                  </a:lnTo>
                  <a:lnTo>
                    <a:pt x="35302" y="49053"/>
                  </a:lnTo>
                  <a:lnTo>
                    <a:pt x="43529" y="43624"/>
                  </a:lnTo>
                  <a:lnTo>
                    <a:pt x="49041" y="35623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2" name="object 462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4440174" y="8298941"/>
              <a:ext cx="51054" cy="51053"/>
            </a:xfrm>
            <a:prstGeom prst="rect">
              <a:avLst/>
            </a:prstGeom>
          </p:spPr>
        </p:pic>
        <p:sp>
          <p:nvSpPr>
            <p:cNvPr id="463" name="object 463"/>
            <p:cNvSpPr/>
            <p:nvPr/>
          </p:nvSpPr>
          <p:spPr>
            <a:xfrm>
              <a:off x="4440174" y="8298179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3389376" y="7376921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39">
                  <a:moveTo>
                    <a:pt x="129540" y="0"/>
                  </a:moveTo>
                  <a:lnTo>
                    <a:pt x="0" y="0"/>
                  </a:lnTo>
                </a:path>
              </a:pathLst>
            </a:custGeom>
            <a:ln w="7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3403092" y="7376159"/>
              <a:ext cx="40640" cy="1353820"/>
            </a:xfrm>
            <a:custGeom>
              <a:avLst/>
              <a:gdLst/>
              <a:ahLst/>
              <a:cxnLst/>
              <a:rect l="l" t="t" r="r" b="b"/>
              <a:pathLst>
                <a:path w="40639" h="1353820">
                  <a:moveTo>
                    <a:pt x="0" y="1252728"/>
                  </a:moveTo>
                  <a:lnTo>
                    <a:pt x="19812" y="1353312"/>
                  </a:lnTo>
                  <a:lnTo>
                    <a:pt x="31190" y="1297686"/>
                  </a:lnTo>
                  <a:lnTo>
                    <a:pt x="17526" y="1297686"/>
                  </a:lnTo>
                  <a:lnTo>
                    <a:pt x="15240" y="1295400"/>
                  </a:lnTo>
                  <a:lnTo>
                    <a:pt x="15240" y="1283794"/>
                  </a:lnTo>
                  <a:lnTo>
                    <a:pt x="0" y="1252728"/>
                  </a:lnTo>
                  <a:close/>
                </a:path>
                <a:path w="40639" h="1353820">
                  <a:moveTo>
                    <a:pt x="15240" y="1283794"/>
                  </a:moveTo>
                  <a:lnTo>
                    <a:pt x="15240" y="1295400"/>
                  </a:lnTo>
                  <a:lnTo>
                    <a:pt x="17526" y="1297686"/>
                  </a:lnTo>
                  <a:lnTo>
                    <a:pt x="22860" y="1297686"/>
                  </a:lnTo>
                  <a:lnTo>
                    <a:pt x="25146" y="1295400"/>
                  </a:lnTo>
                  <a:lnTo>
                    <a:pt x="25146" y="1293114"/>
                  </a:lnTo>
                  <a:lnTo>
                    <a:pt x="19812" y="1293114"/>
                  </a:lnTo>
                  <a:lnTo>
                    <a:pt x="15240" y="1283794"/>
                  </a:lnTo>
                  <a:close/>
                </a:path>
                <a:path w="40639" h="1353820">
                  <a:moveTo>
                    <a:pt x="40386" y="1252728"/>
                  </a:moveTo>
                  <a:lnTo>
                    <a:pt x="25146" y="1282643"/>
                  </a:lnTo>
                  <a:lnTo>
                    <a:pt x="25146" y="1295400"/>
                  </a:lnTo>
                  <a:lnTo>
                    <a:pt x="22860" y="1297686"/>
                  </a:lnTo>
                  <a:lnTo>
                    <a:pt x="31190" y="1297686"/>
                  </a:lnTo>
                  <a:lnTo>
                    <a:pt x="40386" y="1252728"/>
                  </a:lnTo>
                  <a:close/>
                </a:path>
                <a:path w="40639" h="1353820">
                  <a:moveTo>
                    <a:pt x="19812" y="60198"/>
                  </a:moveTo>
                  <a:lnTo>
                    <a:pt x="15240" y="69517"/>
                  </a:lnTo>
                  <a:lnTo>
                    <a:pt x="15240" y="1283794"/>
                  </a:lnTo>
                  <a:lnTo>
                    <a:pt x="19812" y="1293114"/>
                  </a:lnTo>
                  <a:lnTo>
                    <a:pt x="25146" y="1282643"/>
                  </a:lnTo>
                  <a:lnTo>
                    <a:pt x="25146" y="70668"/>
                  </a:lnTo>
                  <a:lnTo>
                    <a:pt x="19812" y="60198"/>
                  </a:lnTo>
                  <a:close/>
                </a:path>
                <a:path w="40639" h="1353820">
                  <a:moveTo>
                    <a:pt x="25146" y="1282643"/>
                  </a:moveTo>
                  <a:lnTo>
                    <a:pt x="19812" y="1293114"/>
                  </a:lnTo>
                  <a:lnTo>
                    <a:pt x="25146" y="1293114"/>
                  </a:lnTo>
                  <a:lnTo>
                    <a:pt x="25146" y="1282643"/>
                  </a:lnTo>
                  <a:close/>
                </a:path>
                <a:path w="40639" h="1353820">
                  <a:moveTo>
                    <a:pt x="19812" y="0"/>
                  </a:moveTo>
                  <a:lnTo>
                    <a:pt x="0" y="100584"/>
                  </a:lnTo>
                  <a:lnTo>
                    <a:pt x="15240" y="69517"/>
                  </a:lnTo>
                  <a:lnTo>
                    <a:pt x="15240" y="57912"/>
                  </a:lnTo>
                  <a:lnTo>
                    <a:pt x="17526" y="55626"/>
                  </a:lnTo>
                  <a:lnTo>
                    <a:pt x="31190" y="55626"/>
                  </a:lnTo>
                  <a:lnTo>
                    <a:pt x="19812" y="0"/>
                  </a:lnTo>
                  <a:close/>
                </a:path>
                <a:path w="40639" h="1353820">
                  <a:moveTo>
                    <a:pt x="31190" y="55626"/>
                  </a:moveTo>
                  <a:lnTo>
                    <a:pt x="22860" y="55626"/>
                  </a:lnTo>
                  <a:lnTo>
                    <a:pt x="25146" y="57912"/>
                  </a:lnTo>
                  <a:lnTo>
                    <a:pt x="25146" y="70668"/>
                  </a:lnTo>
                  <a:lnTo>
                    <a:pt x="40386" y="100584"/>
                  </a:lnTo>
                  <a:lnTo>
                    <a:pt x="31190" y="55626"/>
                  </a:lnTo>
                  <a:close/>
                </a:path>
                <a:path w="40639" h="1353820">
                  <a:moveTo>
                    <a:pt x="25146" y="60198"/>
                  </a:moveTo>
                  <a:lnTo>
                    <a:pt x="19812" y="60198"/>
                  </a:lnTo>
                  <a:lnTo>
                    <a:pt x="25146" y="70668"/>
                  </a:lnTo>
                  <a:lnTo>
                    <a:pt x="25146" y="60198"/>
                  </a:lnTo>
                  <a:close/>
                </a:path>
                <a:path w="40639" h="1353820">
                  <a:moveTo>
                    <a:pt x="22860" y="55626"/>
                  </a:moveTo>
                  <a:lnTo>
                    <a:pt x="17526" y="55626"/>
                  </a:lnTo>
                  <a:lnTo>
                    <a:pt x="15240" y="57912"/>
                  </a:lnTo>
                  <a:lnTo>
                    <a:pt x="15240" y="69517"/>
                  </a:lnTo>
                  <a:lnTo>
                    <a:pt x="19812" y="60198"/>
                  </a:lnTo>
                  <a:lnTo>
                    <a:pt x="25146" y="60198"/>
                  </a:lnTo>
                  <a:lnTo>
                    <a:pt x="25146" y="57912"/>
                  </a:lnTo>
                  <a:lnTo>
                    <a:pt x="22860" y="55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6" name="object 466"/>
          <p:cNvSpPr txBox="1"/>
          <p:nvPr/>
        </p:nvSpPr>
        <p:spPr>
          <a:xfrm>
            <a:off x="3274722" y="7784148"/>
            <a:ext cx="138430" cy="499109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800" i="1" spc="-10" dirty="0">
                <a:latin typeface="Times New Roman"/>
                <a:cs typeface="Times New Roman"/>
              </a:rPr>
              <a:t>с</a:t>
            </a:r>
            <a:r>
              <a:rPr sz="800" dirty="0">
                <a:latin typeface="Times New Roman"/>
                <a:cs typeface="Times New Roman"/>
              </a:rPr>
              <a:t>=1,006</a:t>
            </a:r>
            <a:r>
              <a:rPr sz="800" spc="-15" dirty="0">
                <a:latin typeface="Times New Roman"/>
                <a:cs typeface="Times New Roman"/>
              </a:rPr>
              <a:t> </a:t>
            </a:r>
            <a:r>
              <a:rPr sz="800" spc="5" dirty="0">
                <a:latin typeface="Times New Roman"/>
                <a:cs typeface="Times New Roman"/>
              </a:rPr>
              <a:t>нм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467" name="object 467"/>
          <p:cNvGrpSpPr/>
          <p:nvPr/>
        </p:nvGrpSpPr>
        <p:grpSpPr>
          <a:xfrm>
            <a:off x="3521252" y="7150658"/>
            <a:ext cx="1199515" cy="485775"/>
            <a:chOff x="3521252" y="7150658"/>
            <a:chExt cx="1199515" cy="485775"/>
          </a:xfrm>
        </p:grpSpPr>
        <p:sp>
          <p:nvSpPr>
            <p:cNvPr id="468" name="object 468"/>
            <p:cNvSpPr/>
            <p:nvPr/>
          </p:nvSpPr>
          <p:spPr>
            <a:xfrm>
              <a:off x="3548634" y="7177278"/>
              <a:ext cx="726440" cy="290830"/>
            </a:xfrm>
            <a:custGeom>
              <a:avLst/>
              <a:gdLst/>
              <a:ahLst/>
              <a:cxnLst/>
              <a:rect l="l" t="t" r="r" b="b"/>
              <a:pathLst>
                <a:path w="726439" h="290829">
                  <a:moveTo>
                    <a:pt x="140208" y="247650"/>
                  </a:moveTo>
                  <a:lnTo>
                    <a:pt x="0" y="196596"/>
                  </a:lnTo>
                  <a:lnTo>
                    <a:pt x="72390" y="127254"/>
                  </a:lnTo>
                </a:path>
                <a:path w="726439" h="290829">
                  <a:moveTo>
                    <a:pt x="87630" y="127254"/>
                  </a:moveTo>
                  <a:lnTo>
                    <a:pt x="275844" y="106680"/>
                  </a:lnTo>
                </a:path>
                <a:path w="726439" h="290829">
                  <a:moveTo>
                    <a:pt x="292608" y="106680"/>
                  </a:moveTo>
                  <a:lnTo>
                    <a:pt x="422910" y="156210"/>
                  </a:lnTo>
                </a:path>
                <a:path w="726439" h="290829">
                  <a:moveTo>
                    <a:pt x="341376" y="229362"/>
                  </a:moveTo>
                  <a:lnTo>
                    <a:pt x="422910" y="156210"/>
                  </a:lnTo>
                </a:path>
                <a:path w="726439" h="290829">
                  <a:moveTo>
                    <a:pt x="358140" y="15240"/>
                  </a:moveTo>
                  <a:lnTo>
                    <a:pt x="578358" y="0"/>
                  </a:lnTo>
                </a:path>
                <a:path w="726439" h="290829">
                  <a:moveTo>
                    <a:pt x="580644" y="0"/>
                  </a:moveTo>
                  <a:lnTo>
                    <a:pt x="726186" y="59436"/>
                  </a:lnTo>
                </a:path>
                <a:path w="726439" h="290829">
                  <a:moveTo>
                    <a:pt x="726186" y="67056"/>
                  </a:moveTo>
                  <a:lnTo>
                    <a:pt x="642366" y="134874"/>
                  </a:lnTo>
                </a:path>
                <a:path w="726439" h="290829">
                  <a:moveTo>
                    <a:pt x="432816" y="156210"/>
                  </a:moveTo>
                  <a:lnTo>
                    <a:pt x="628650" y="134874"/>
                  </a:lnTo>
                </a:path>
                <a:path w="726439" h="290829">
                  <a:moveTo>
                    <a:pt x="358140" y="231648"/>
                  </a:moveTo>
                  <a:lnTo>
                    <a:pt x="499110" y="290322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4054602" y="7445502"/>
              <a:ext cx="203835" cy="20955"/>
            </a:xfrm>
            <a:custGeom>
              <a:avLst/>
              <a:gdLst/>
              <a:ahLst/>
              <a:cxnLst/>
              <a:rect l="l" t="t" r="r" b="b"/>
              <a:pathLst>
                <a:path w="203835" h="20954">
                  <a:moveTo>
                    <a:pt x="-3759" y="10287"/>
                  </a:moveTo>
                  <a:lnTo>
                    <a:pt x="207213" y="10287"/>
                  </a:lnTo>
                </a:path>
              </a:pathLst>
            </a:custGeom>
            <a:ln w="28092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4261104" y="7373874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4">
                  <a:moveTo>
                    <a:pt x="0" y="71628"/>
                  </a:moveTo>
                  <a:lnTo>
                    <a:pt x="79248" y="0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1" name="object 471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3806190" y="7201712"/>
              <a:ext cx="87579" cy="110439"/>
            </a:xfrm>
            <a:prstGeom prst="rect">
              <a:avLst/>
            </a:prstGeom>
          </p:spPr>
        </p:pic>
        <p:sp>
          <p:nvSpPr>
            <p:cNvPr id="472" name="object 472"/>
            <p:cNvSpPr/>
            <p:nvPr/>
          </p:nvSpPr>
          <p:spPr>
            <a:xfrm>
              <a:off x="3616452" y="7221474"/>
              <a:ext cx="1073785" cy="380365"/>
            </a:xfrm>
            <a:custGeom>
              <a:avLst/>
              <a:gdLst/>
              <a:ahLst/>
              <a:cxnLst/>
              <a:rect l="l" t="t" r="r" b="b"/>
              <a:pathLst>
                <a:path w="1073785" h="380365">
                  <a:moveTo>
                    <a:pt x="574548" y="90678"/>
                  </a:moveTo>
                  <a:lnTo>
                    <a:pt x="723900" y="152400"/>
                  </a:lnTo>
                </a:path>
                <a:path w="1073785" h="380365">
                  <a:moveTo>
                    <a:pt x="658368" y="22860"/>
                  </a:moveTo>
                  <a:lnTo>
                    <a:pt x="869442" y="0"/>
                  </a:lnTo>
                  <a:lnTo>
                    <a:pt x="1006602" y="62484"/>
                  </a:lnTo>
                  <a:lnTo>
                    <a:pt x="931164" y="126492"/>
                  </a:lnTo>
                </a:path>
                <a:path w="1073785" h="380365">
                  <a:moveTo>
                    <a:pt x="726948" y="147066"/>
                  </a:moveTo>
                  <a:lnTo>
                    <a:pt x="931164" y="131064"/>
                  </a:lnTo>
                  <a:lnTo>
                    <a:pt x="1073658" y="187452"/>
                  </a:lnTo>
                  <a:lnTo>
                    <a:pt x="1006602" y="255270"/>
                  </a:lnTo>
                </a:path>
                <a:path w="1073785" h="380365">
                  <a:moveTo>
                    <a:pt x="993648" y="255270"/>
                  </a:moveTo>
                  <a:lnTo>
                    <a:pt x="801624" y="290322"/>
                  </a:lnTo>
                  <a:lnTo>
                    <a:pt x="644652" y="224028"/>
                  </a:lnTo>
                </a:path>
                <a:path w="1073785" h="380365">
                  <a:moveTo>
                    <a:pt x="409194" y="253746"/>
                  </a:moveTo>
                  <a:lnTo>
                    <a:pt x="352806" y="304038"/>
                  </a:lnTo>
                </a:path>
                <a:path w="1073785" h="380365">
                  <a:moveTo>
                    <a:pt x="352806" y="315468"/>
                  </a:moveTo>
                  <a:lnTo>
                    <a:pt x="486918" y="380238"/>
                  </a:lnTo>
                  <a:lnTo>
                    <a:pt x="707898" y="367284"/>
                  </a:lnTo>
                </a:path>
                <a:path w="1073785" h="380365">
                  <a:moveTo>
                    <a:pt x="334518" y="310896"/>
                  </a:moveTo>
                  <a:lnTo>
                    <a:pt x="146304" y="336042"/>
                  </a:lnTo>
                </a:path>
                <a:path w="1073785" h="380365">
                  <a:moveTo>
                    <a:pt x="123444" y="339090"/>
                  </a:moveTo>
                  <a:lnTo>
                    <a:pt x="0" y="287274"/>
                  </a:lnTo>
                </a:path>
                <a:path w="1073785" h="380365">
                  <a:moveTo>
                    <a:pt x="4572" y="264414"/>
                  </a:moveTo>
                  <a:lnTo>
                    <a:pt x="72390" y="203454"/>
                  </a:lnTo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3" name="object 473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3525012" y="7355586"/>
              <a:ext cx="51054" cy="51053"/>
            </a:xfrm>
            <a:prstGeom prst="rect">
              <a:avLst/>
            </a:prstGeom>
          </p:spPr>
        </p:pic>
        <p:sp>
          <p:nvSpPr>
            <p:cNvPr id="474" name="object 474"/>
            <p:cNvSpPr/>
            <p:nvPr/>
          </p:nvSpPr>
          <p:spPr>
            <a:xfrm>
              <a:off x="3525012" y="7354824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5623" y="49803"/>
                  </a:lnTo>
                  <a:lnTo>
                    <a:pt x="43624" y="44291"/>
                  </a:lnTo>
                  <a:lnTo>
                    <a:pt x="49053" y="36064"/>
                  </a:lnTo>
                  <a:lnTo>
                    <a:pt x="51054" y="25908"/>
                  </a:lnTo>
                  <a:lnTo>
                    <a:pt x="49053" y="16073"/>
                  </a:lnTo>
                  <a:lnTo>
                    <a:pt x="43624" y="7810"/>
                  </a:lnTo>
                  <a:lnTo>
                    <a:pt x="35623" y="2119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5" name="object 475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3604260" y="7277862"/>
              <a:ext cx="51054" cy="50291"/>
            </a:xfrm>
            <a:prstGeom prst="rect">
              <a:avLst/>
            </a:prstGeom>
          </p:spPr>
        </p:pic>
        <p:sp>
          <p:nvSpPr>
            <p:cNvPr id="476" name="object 476"/>
            <p:cNvSpPr/>
            <p:nvPr/>
          </p:nvSpPr>
          <p:spPr>
            <a:xfrm>
              <a:off x="3604260" y="7260336"/>
              <a:ext cx="253365" cy="67945"/>
            </a:xfrm>
            <a:custGeom>
              <a:avLst/>
              <a:gdLst/>
              <a:ahLst/>
              <a:cxnLst/>
              <a:rect l="l" t="t" r="r" b="b"/>
              <a:pathLst>
                <a:path w="253364" h="67945">
                  <a:moveTo>
                    <a:pt x="25146" y="16764"/>
                  </a:moveTo>
                  <a:lnTo>
                    <a:pt x="15430" y="18776"/>
                  </a:lnTo>
                  <a:lnTo>
                    <a:pt x="7429" y="24288"/>
                  </a:lnTo>
                  <a:lnTo>
                    <a:pt x="2000" y="32515"/>
                  </a:lnTo>
                  <a:lnTo>
                    <a:pt x="0" y="42672"/>
                  </a:lnTo>
                  <a:lnTo>
                    <a:pt x="2000" y="52387"/>
                  </a:lnTo>
                  <a:lnTo>
                    <a:pt x="7429" y="60388"/>
                  </a:lnTo>
                  <a:lnTo>
                    <a:pt x="15430" y="65817"/>
                  </a:lnTo>
                  <a:lnTo>
                    <a:pt x="25146" y="67818"/>
                  </a:lnTo>
                  <a:lnTo>
                    <a:pt x="35302" y="65817"/>
                  </a:lnTo>
                  <a:lnTo>
                    <a:pt x="43529" y="60388"/>
                  </a:lnTo>
                  <a:lnTo>
                    <a:pt x="49041" y="52387"/>
                  </a:lnTo>
                  <a:lnTo>
                    <a:pt x="51054" y="42672"/>
                  </a:lnTo>
                  <a:lnTo>
                    <a:pt x="49041" y="32515"/>
                  </a:lnTo>
                  <a:lnTo>
                    <a:pt x="43529" y="24288"/>
                  </a:lnTo>
                  <a:lnTo>
                    <a:pt x="35302" y="18776"/>
                  </a:lnTo>
                  <a:lnTo>
                    <a:pt x="25146" y="16764"/>
                  </a:lnTo>
                  <a:close/>
                </a:path>
                <a:path w="253364" h="67945">
                  <a:moveTo>
                    <a:pt x="227838" y="0"/>
                  </a:moveTo>
                  <a:lnTo>
                    <a:pt x="217681" y="2012"/>
                  </a:lnTo>
                  <a:lnTo>
                    <a:pt x="209454" y="7524"/>
                  </a:lnTo>
                  <a:lnTo>
                    <a:pt x="203942" y="15751"/>
                  </a:lnTo>
                  <a:lnTo>
                    <a:pt x="201930" y="25908"/>
                  </a:lnTo>
                  <a:lnTo>
                    <a:pt x="203942" y="36064"/>
                  </a:lnTo>
                  <a:lnTo>
                    <a:pt x="209454" y="44291"/>
                  </a:lnTo>
                  <a:lnTo>
                    <a:pt x="217681" y="49803"/>
                  </a:lnTo>
                  <a:lnTo>
                    <a:pt x="227838" y="51816"/>
                  </a:lnTo>
                  <a:lnTo>
                    <a:pt x="237553" y="49803"/>
                  </a:lnTo>
                  <a:lnTo>
                    <a:pt x="245554" y="44291"/>
                  </a:lnTo>
                  <a:lnTo>
                    <a:pt x="250983" y="36064"/>
                  </a:lnTo>
                  <a:lnTo>
                    <a:pt x="252984" y="25908"/>
                  </a:lnTo>
                  <a:lnTo>
                    <a:pt x="250983" y="15751"/>
                  </a:lnTo>
                  <a:lnTo>
                    <a:pt x="245554" y="7524"/>
                  </a:lnTo>
                  <a:lnTo>
                    <a:pt x="237553" y="2012"/>
                  </a:lnTo>
                  <a:lnTo>
                    <a:pt x="22783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7" name="object 477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3870198" y="7178040"/>
              <a:ext cx="51815" cy="50291"/>
            </a:xfrm>
            <a:prstGeom prst="rect">
              <a:avLst/>
            </a:prstGeom>
          </p:spPr>
        </p:pic>
        <p:sp>
          <p:nvSpPr>
            <p:cNvPr id="478" name="object 478"/>
            <p:cNvSpPr/>
            <p:nvPr/>
          </p:nvSpPr>
          <p:spPr>
            <a:xfrm>
              <a:off x="3870198" y="7177278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6064" y="49053"/>
                  </a:lnTo>
                  <a:lnTo>
                    <a:pt x="44291" y="43624"/>
                  </a:lnTo>
                  <a:lnTo>
                    <a:pt x="49803" y="35623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9" name="object 479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4103370" y="7155180"/>
              <a:ext cx="51054" cy="50291"/>
            </a:xfrm>
            <a:prstGeom prst="rect">
              <a:avLst/>
            </a:prstGeom>
          </p:spPr>
        </p:pic>
        <p:sp>
          <p:nvSpPr>
            <p:cNvPr id="480" name="object 480"/>
            <p:cNvSpPr/>
            <p:nvPr/>
          </p:nvSpPr>
          <p:spPr>
            <a:xfrm>
              <a:off x="4103370" y="7154418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1" name="object 481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4258056" y="7222236"/>
              <a:ext cx="51815" cy="50291"/>
            </a:xfrm>
            <a:prstGeom prst="rect">
              <a:avLst/>
            </a:prstGeom>
          </p:spPr>
        </p:pic>
        <p:pic>
          <p:nvPicPr>
            <p:cNvPr id="482" name="object 482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4299204" y="7512608"/>
              <a:ext cx="102057" cy="86817"/>
            </a:xfrm>
            <a:prstGeom prst="rect">
              <a:avLst/>
            </a:prstGeom>
          </p:spPr>
        </p:pic>
        <p:sp>
          <p:nvSpPr>
            <p:cNvPr id="483" name="object 483"/>
            <p:cNvSpPr/>
            <p:nvPr/>
          </p:nvSpPr>
          <p:spPr>
            <a:xfrm>
              <a:off x="4258056" y="7221474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6064" y="49053"/>
                  </a:lnTo>
                  <a:lnTo>
                    <a:pt x="44291" y="43624"/>
                  </a:lnTo>
                  <a:lnTo>
                    <a:pt x="49803" y="35623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4" name="object 484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4177284" y="7296150"/>
              <a:ext cx="51054" cy="50291"/>
            </a:xfrm>
            <a:prstGeom prst="rect">
              <a:avLst/>
            </a:prstGeom>
          </p:spPr>
        </p:pic>
        <p:sp>
          <p:nvSpPr>
            <p:cNvPr id="485" name="object 485"/>
            <p:cNvSpPr/>
            <p:nvPr/>
          </p:nvSpPr>
          <p:spPr>
            <a:xfrm>
              <a:off x="4177284" y="7295388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5623"/>
                  </a:lnTo>
                  <a:lnTo>
                    <a:pt x="7429" y="43624"/>
                  </a:lnTo>
                  <a:lnTo>
                    <a:pt x="15430" y="49053"/>
                  </a:lnTo>
                  <a:lnTo>
                    <a:pt x="25146" y="51054"/>
                  </a:lnTo>
                  <a:lnTo>
                    <a:pt x="35302" y="49053"/>
                  </a:lnTo>
                  <a:lnTo>
                    <a:pt x="43529" y="43624"/>
                  </a:lnTo>
                  <a:lnTo>
                    <a:pt x="49041" y="35623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6" name="object 486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3950970" y="7305294"/>
              <a:ext cx="51054" cy="50291"/>
            </a:xfrm>
            <a:prstGeom prst="rect">
              <a:avLst/>
            </a:prstGeom>
          </p:spPr>
        </p:pic>
        <p:sp>
          <p:nvSpPr>
            <p:cNvPr id="487" name="object 487"/>
            <p:cNvSpPr/>
            <p:nvPr/>
          </p:nvSpPr>
          <p:spPr>
            <a:xfrm>
              <a:off x="3950970" y="7304532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8" name="object 48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3870198" y="7385304"/>
              <a:ext cx="51815" cy="50291"/>
            </a:xfrm>
            <a:prstGeom prst="rect">
              <a:avLst/>
            </a:prstGeom>
          </p:spPr>
        </p:pic>
        <p:sp>
          <p:nvSpPr>
            <p:cNvPr id="489" name="object 489"/>
            <p:cNvSpPr/>
            <p:nvPr/>
          </p:nvSpPr>
          <p:spPr>
            <a:xfrm>
              <a:off x="3870198" y="7384542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6064" y="49041"/>
                  </a:lnTo>
                  <a:lnTo>
                    <a:pt x="44291" y="43529"/>
                  </a:lnTo>
                  <a:lnTo>
                    <a:pt x="49803" y="35302"/>
                  </a:lnTo>
                  <a:lnTo>
                    <a:pt x="51816" y="25146"/>
                  </a:lnTo>
                  <a:lnTo>
                    <a:pt x="49803" y="15430"/>
                  </a:lnTo>
                  <a:lnTo>
                    <a:pt x="44291" y="7429"/>
                  </a:lnTo>
                  <a:lnTo>
                    <a:pt x="36064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0" name="object 490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4018026" y="7436358"/>
              <a:ext cx="51815" cy="50291"/>
            </a:xfrm>
            <a:prstGeom prst="rect">
              <a:avLst/>
            </a:prstGeom>
          </p:spPr>
        </p:pic>
        <p:sp>
          <p:nvSpPr>
            <p:cNvPr id="491" name="object 491"/>
            <p:cNvSpPr/>
            <p:nvPr/>
          </p:nvSpPr>
          <p:spPr>
            <a:xfrm>
              <a:off x="4018026" y="7435596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6064" y="49053"/>
                  </a:lnTo>
                  <a:lnTo>
                    <a:pt x="44291" y="43624"/>
                  </a:lnTo>
                  <a:lnTo>
                    <a:pt x="49803" y="35623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2" name="object 492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3930396" y="7517130"/>
              <a:ext cx="51054" cy="51053"/>
            </a:xfrm>
            <a:prstGeom prst="rect">
              <a:avLst/>
            </a:prstGeom>
          </p:spPr>
        </p:pic>
        <p:sp>
          <p:nvSpPr>
            <p:cNvPr id="493" name="object 493"/>
            <p:cNvSpPr/>
            <p:nvPr/>
          </p:nvSpPr>
          <p:spPr>
            <a:xfrm>
              <a:off x="3930396" y="7516368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5623" y="49803"/>
                  </a:lnTo>
                  <a:lnTo>
                    <a:pt x="43624" y="44291"/>
                  </a:lnTo>
                  <a:lnTo>
                    <a:pt x="49053" y="36064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4" name="object 494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3725418" y="7533132"/>
              <a:ext cx="51054" cy="50291"/>
            </a:xfrm>
            <a:prstGeom prst="rect">
              <a:avLst/>
            </a:prstGeom>
          </p:spPr>
        </p:pic>
        <p:sp>
          <p:nvSpPr>
            <p:cNvPr id="495" name="object 495"/>
            <p:cNvSpPr/>
            <p:nvPr/>
          </p:nvSpPr>
          <p:spPr>
            <a:xfrm>
              <a:off x="3725418" y="7532370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6" name="object 496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3598926" y="7475220"/>
              <a:ext cx="51054" cy="50291"/>
            </a:xfrm>
            <a:prstGeom prst="rect">
              <a:avLst/>
            </a:prstGeom>
          </p:spPr>
        </p:pic>
        <p:sp>
          <p:nvSpPr>
            <p:cNvPr id="497" name="object 497"/>
            <p:cNvSpPr/>
            <p:nvPr/>
          </p:nvSpPr>
          <p:spPr>
            <a:xfrm>
              <a:off x="3598926" y="7474458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5623" y="49053"/>
                  </a:lnTo>
                  <a:lnTo>
                    <a:pt x="43624" y="43624"/>
                  </a:lnTo>
                  <a:lnTo>
                    <a:pt x="49053" y="35623"/>
                  </a:lnTo>
                  <a:lnTo>
                    <a:pt x="51054" y="25908"/>
                  </a:lnTo>
                  <a:lnTo>
                    <a:pt x="49053" y="15751"/>
                  </a:lnTo>
                  <a:lnTo>
                    <a:pt x="43624" y="7524"/>
                  </a:lnTo>
                  <a:lnTo>
                    <a:pt x="35623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8" name="object 498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3655314" y="7395210"/>
              <a:ext cx="51054" cy="50291"/>
            </a:xfrm>
            <a:prstGeom prst="rect">
              <a:avLst/>
            </a:prstGeom>
          </p:spPr>
        </p:pic>
        <p:sp>
          <p:nvSpPr>
            <p:cNvPr id="499" name="object 499"/>
            <p:cNvSpPr/>
            <p:nvPr/>
          </p:nvSpPr>
          <p:spPr>
            <a:xfrm>
              <a:off x="3655314" y="7394448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5623"/>
                  </a:lnTo>
                  <a:lnTo>
                    <a:pt x="7429" y="43624"/>
                  </a:lnTo>
                  <a:lnTo>
                    <a:pt x="15430" y="49053"/>
                  </a:lnTo>
                  <a:lnTo>
                    <a:pt x="25146" y="51054"/>
                  </a:lnTo>
                  <a:lnTo>
                    <a:pt x="35302" y="49053"/>
                  </a:lnTo>
                  <a:lnTo>
                    <a:pt x="43529" y="43624"/>
                  </a:lnTo>
                  <a:lnTo>
                    <a:pt x="49041" y="35623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0" name="object 500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4073652" y="7581900"/>
              <a:ext cx="51054" cy="50291"/>
            </a:xfrm>
            <a:prstGeom prst="rect">
              <a:avLst/>
            </a:prstGeom>
          </p:spPr>
        </p:pic>
        <p:sp>
          <p:nvSpPr>
            <p:cNvPr id="501" name="object 501"/>
            <p:cNvSpPr/>
            <p:nvPr/>
          </p:nvSpPr>
          <p:spPr>
            <a:xfrm>
              <a:off x="4073652" y="7547610"/>
              <a:ext cx="276860" cy="85090"/>
            </a:xfrm>
            <a:custGeom>
              <a:avLst/>
              <a:gdLst/>
              <a:ahLst/>
              <a:cxnLst/>
              <a:rect l="l" t="t" r="r" b="b"/>
              <a:pathLst>
                <a:path w="276860" h="85090">
                  <a:moveTo>
                    <a:pt x="25146" y="33528"/>
                  </a:moveTo>
                  <a:lnTo>
                    <a:pt x="15430" y="35528"/>
                  </a:lnTo>
                  <a:lnTo>
                    <a:pt x="7429" y="40957"/>
                  </a:lnTo>
                  <a:lnTo>
                    <a:pt x="2000" y="48958"/>
                  </a:lnTo>
                  <a:lnTo>
                    <a:pt x="0" y="58674"/>
                  </a:lnTo>
                  <a:lnTo>
                    <a:pt x="2000" y="68830"/>
                  </a:lnTo>
                  <a:lnTo>
                    <a:pt x="7429" y="77057"/>
                  </a:lnTo>
                  <a:lnTo>
                    <a:pt x="15430" y="82569"/>
                  </a:lnTo>
                  <a:lnTo>
                    <a:pt x="25146" y="84582"/>
                  </a:lnTo>
                  <a:lnTo>
                    <a:pt x="35302" y="82569"/>
                  </a:lnTo>
                  <a:lnTo>
                    <a:pt x="43529" y="77057"/>
                  </a:lnTo>
                  <a:lnTo>
                    <a:pt x="49041" y="68830"/>
                  </a:lnTo>
                  <a:lnTo>
                    <a:pt x="51054" y="58674"/>
                  </a:lnTo>
                  <a:lnTo>
                    <a:pt x="49041" y="48958"/>
                  </a:lnTo>
                  <a:lnTo>
                    <a:pt x="43529" y="40957"/>
                  </a:lnTo>
                  <a:lnTo>
                    <a:pt x="35302" y="35528"/>
                  </a:lnTo>
                  <a:lnTo>
                    <a:pt x="25146" y="33528"/>
                  </a:lnTo>
                  <a:close/>
                </a:path>
                <a:path w="276860" h="85090">
                  <a:moveTo>
                    <a:pt x="251460" y="0"/>
                  </a:moveTo>
                  <a:lnTo>
                    <a:pt x="241303" y="2012"/>
                  </a:lnTo>
                  <a:lnTo>
                    <a:pt x="233076" y="7524"/>
                  </a:lnTo>
                  <a:lnTo>
                    <a:pt x="227564" y="15751"/>
                  </a:lnTo>
                  <a:lnTo>
                    <a:pt x="225552" y="25908"/>
                  </a:lnTo>
                  <a:lnTo>
                    <a:pt x="227564" y="35742"/>
                  </a:lnTo>
                  <a:lnTo>
                    <a:pt x="233076" y="44005"/>
                  </a:lnTo>
                  <a:lnTo>
                    <a:pt x="241303" y="49696"/>
                  </a:lnTo>
                  <a:lnTo>
                    <a:pt x="251460" y="51816"/>
                  </a:lnTo>
                  <a:lnTo>
                    <a:pt x="261175" y="49696"/>
                  </a:lnTo>
                  <a:lnTo>
                    <a:pt x="269176" y="44005"/>
                  </a:lnTo>
                  <a:lnTo>
                    <a:pt x="274605" y="35742"/>
                  </a:lnTo>
                  <a:lnTo>
                    <a:pt x="276606" y="25908"/>
                  </a:lnTo>
                  <a:lnTo>
                    <a:pt x="274605" y="15751"/>
                  </a:lnTo>
                  <a:lnTo>
                    <a:pt x="269176" y="7524"/>
                  </a:lnTo>
                  <a:lnTo>
                    <a:pt x="261175" y="2012"/>
                  </a:lnTo>
                  <a:lnTo>
                    <a:pt x="251460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2" name="object 502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4228338" y="7424166"/>
              <a:ext cx="51054" cy="50291"/>
            </a:xfrm>
            <a:prstGeom prst="rect">
              <a:avLst/>
            </a:prstGeom>
          </p:spPr>
        </p:pic>
        <p:sp>
          <p:nvSpPr>
            <p:cNvPr id="503" name="object 503"/>
            <p:cNvSpPr/>
            <p:nvPr/>
          </p:nvSpPr>
          <p:spPr>
            <a:xfrm>
              <a:off x="4228338" y="7423404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5623" y="49041"/>
                  </a:lnTo>
                  <a:lnTo>
                    <a:pt x="43624" y="43529"/>
                  </a:lnTo>
                  <a:lnTo>
                    <a:pt x="49053" y="35302"/>
                  </a:lnTo>
                  <a:lnTo>
                    <a:pt x="51054" y="25146"/>
                  </a:lnTo>
                  <a:lnTo>
                    <a:pt x="49053" y="15430"/>
                  </a:lnTo>
                  <a:lnTo>
                    <a:pt x="43624" y="7429"/>
                  </a:lnTo>
                  <a:lnTo>
                    <a:pt x="35623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4" name="object 504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4313682" y="7353300"/>
              <a:ext cx="51815" cy="50291"/>
            </a:xfrm>
            <a:prstGeom prst="rect">
              <a:avLst/>
            </a:prstGeom>
          </p:spPr>
        </p:pic>
        <p:sp>
          <p:nvSpPr>
            <p:cNvPr id="505" name="object 505"/>
            <p:cNvSpPr/>
            <p:nvPr/>
          </p:nvSpPr>
          <p:spPr>
            <a:xfrm>
              <a:off x="4313682" y="7352538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12"/>
                  </a:lnTo>
                  <a:lnTo>
                    <a:pt x="7524" y="7524"/>
                  </a:lnTo>
                  <a:lnTo>
                    <a:pt x="2012" y="15751"/>
                  </a:lnTo>
                  <a:lnTo>
                    <a:pt x="0" y="25908"/>
                  </a:lnTo>
                  <a:lnTo>
                    <a:pt x="2012" y="35623"/>
                  </a:lnTo>
                  <a:lnTo>
                    <a:pt x="7524" y="43624"/>
                  </a:lnTo>
                  <a:lnTo>
                    <a:pt x="15751" y="49053"/>
                  </a:lnTo>
                  <a:lnTo>
                    <a:pt x="25908" y="51054"/>
                  </a:lnTo>
                  <a:lnTo>
                    <a:pt x="36064" y="49053"/>
                  </a:lnTo>
                  <a:lnTo>
                    <a:pt x="44291" y="43624"/>
                  </a:lnTo>
                  <a:lnTo>
                    <a:pt x="49803" y="35623"/>
                  </a:lnTo>
                  <a:lnTo>
                    <a:pt x="51816" y="25908"/>
                  </a:lnTo>
                  <a:lnTo>
                    <a:pt x="49803" y="15751"/>
                  </a:lnTo>
                  <a:lnTo>
                    <a:pt x="44291" y="7524"/>
                  </a:lnTo>
                  <a:lnTo>
                    <a:pt x="36064" y="2012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6" name="object 506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4459224" y="7199376"/>
              <a:ext cx="51054" cy="50291"/>
            </a:xfrm>
            <a:prstGeom prst="rect">
              <a:avLst/>
            </a:prstGeom>
          </p:spPr>
        </p:pic>
        <p:sp>
          <p:nvSpPr>
            <p:cNvPr id="507" name="object 507"/>
            <p:cNvSpPr/>
            <p:nvPr/>
          </p:nvSpPr>
          <p:spPr>
            <a:xfrm>
              <a:off x="4459224" y="7198614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5623" y="49041"/>
                  </a:lnTo>
                  <a:lnTo>
                    <a:pt x="43624" y="43529"/>
                  </a:lnTo>
                  <a:lnTo>
                    <a:pt x="49053" y="35302"/>
                  </a:lnTo>
                  <a:lnTo>
                    <a:pt x="51054" y="25146"/>
                  </a:lnTo>
                  <a:lnTo>
                    <a:pt x="49053" y="15430"/>
                  </a:lnTo>
                  <a:lnTo>
                    <a:pt x="43624" y="7429"/>
                  </a:lnTo>
                  <a:lnTo>
                    <a:pt x="35623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8" name="object 50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4515612" y="7326630"/>
              <a:ext cx="51054" cy="50291"/>
            </a:xfrm>
            <a:prstGeom prst="rect">
              <a:avLst/>
            </a:prstGeom>
          </p:spPr>
        </p:pic>
        <p:sp>
          <p:nvSpPr>
            <p:cNvPr id="509" name="object 509"/>
            <p:cNvSpPr/>
            <p:nvPr/>
          </p:nvSpPr>
          <p:spPr>
            <a:xfrm>
              <a:off x="4515612" y="7325868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0" name="object 510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4593336" y="7258050"/>
              <a:ext cx="51054" cy="51053"/>
            </a:xfrm>
            <a:prstGeom prst="rect">
              <a:avLst/>
            </a:prstGeom>
          </p:spPr>
        </p:pic>
        <p:sp>
          <p:nvSpPr>
            <p:cNvPr id="511" name="object 511"/>
            <p:cNvSpPr/>
            <p:nvPr/>
          </p:nvSpPr>
          <p:spPr>
            <a:xfrm>
              <a:off x="4593336" y="7257288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908" y="0"/>
                  </a:moveTo>
                  <a:lnTo>
                    <a:pt x="15751" y="2119"/>
                  </a:lnTo>
                  <a:lnTo>
                    <a:pt x="7524" y="7810"/>
                  </a:lnTo>
                  <a:lnTo>
                    <a:pt x="2012" y="16073"/>
                  </a:lnTo>
                  <a:lnTo>
                    <a:pt x="0" y="25908"/>
                  </a:lnTo>
                  <a:lnTo>
                    <a:pt x="2012" y="36064"/>
                  </a:lnTo>
                  <a:lnTo>
                    <a:pt x="7524" y="44291"/>
                  </a:lnTo>
                  <a:lnTo>
                    <a:pt x="15751" y="49803"/>
                  </a:lnTo>
                  <a:lnTo>
                    <a:pt x="25908" y="51816"/>
                  </a:lnTo>
                  <a:lnTo>
                    <a:pt x="35623" y="49803"/>
                  </a:lnTo>
                  <a:lnTo>
                    <a:pt x="43624" y="44291"/>
                  </a:lnTo>
                  <a:lnTo>
                    <a:pt x="49053" y="36064"/>
                  </a:lnTo>
                  <a:lnTo>
                    <a:pt x="51054" y="25908"/>
                  </a:lnTo>
                  <a:lnTo>
                    <a:pt x="49053" y="16073"/>
                  </a:lnTo>
                  <a:lnTo>
                    <a:pt x="43624" y="7810"/>
                  </a:lnTo>
                  <a:lnTo>
                    <a:pt x="35623" y="2119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2" name="object 512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4588764" y="7449312"/>
              <a:ext cx="51054" cy="50291"/>
            </a:xfrm>
            <a:prstGeom prst="rect">
              <a:avLst/>
            </a:prstGeom>
          </p:spPr>
        </p:pic>
        <p:sp>
          <p:nvSpPr>
            <p:cNvPr id="513" name="object 513"/>
            <p:cNvSpPr/>
            <p:nvPr/>
          </p:nvSpPr>
          <p:spPr>
            <a:xfrm>
              <a:off x="4588764" y="7448550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4">
                  <a:moveTo>
                    <a:pt x="25146" y="0"/>
                  </a:moveTo>
                  <a:lnTo>
                    <a:pt x="15430" y="2000"/>
                  </a:lnTo>
                  <a:lnTo>
                    <a:pt x="7429" y="7429"/>
                  </a:lnTo>
                  <a:lnTo>
                    <a:pt x="2000" y="15430"/>
                  </a:lnTo>
                  <a:lnTo>
                    <a:pt x="0" y="25146"/>
                  </a:lnTo>
                  <a:lnTo>
                    <a:pt x="2000" y="35302"/>
                  </a:lnTo>
                  <a:lnTo>
                    <a:pt x="7429" y="43529"/>
                  </a:lnTo>
                  <a:lnTo>
                    <a:pt x="15430" y="49041"/>
                  </a:lnTo>
                  <a:lnTo>
                    <a:pt x="25146" y="51054"/>
                  </a:lnTo>
                  <a:lnTo>
                    <a:pt x="35302" y="49041"/>
                  </a:lnTo>
                  <a:lnTo>
                    <a:pt x="43529" y="43529"/>
                  </a:lnTo>
                  <a:lnTo>
                    <a:pt x="49041" y="35302"/>
                  </a:lnTo>
                  <a:lnTo>
                    <a:pt x="51054" y="25146"/>
                  </a:lnTo>
                  <a:lnTo>
                    <a:pt x="49041" y="15430"/>
                  </a:lnTo>
                  <a:lnTo>
                    <a:pt x="43529" y="7429"/>
                  </a:lnTo>
                  <a:lnTo>
                    <a:pt x="35302" y="2000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4" name="object 514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4664964" y="7385304"/>
              <a:ext cx="51815" cy="50291"/>
            </a:xfrm>
            <a:prstGeom prst="rect">
              <a:avLst/>
            </a:prstGeom>
          </p:spPr>
        </p:pic>
        <p:sp>
          <p:nvSpPr>
            <p:cNvPr id="515" name="object 515"/>
            <p:cNvSpPr/>
            <p:nvPr/>
          </p:nvSpPr>
          <p:spPr>
            <a:xfrm>
              <a:off x="4664964" y="7384542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70" h="51434">
                  <a:moveTo>
                    <a:pt x="25908" y="0"/>
                  </a:moveTo>
                  <a:lnTo>
                    <a:pt x="15751" y="2000"/>
                  </a:lnTo>
                  <a:lnTo>
                    <a:pt x="7524" y="7429"/>
                  </a:lnTo>
                  <a:lnTo>
                    <a:pt x="2012" y="15430"/>
                  </a:lnTo>
                  <a:lnTo>
                    <a:pt x="0" y="25146"/>
                  </a:lnTo>
                  <a:lnTo>
                    <a:pt x="2012" y="35302"/>
                  </a:lnTo>
                  <a:lnTo>
                    <a:pt x="7524" y="43529"/>
                  </a:lnTo>
                  <a:lnTo>
                    <a:pt x="15751" y="49041"/>
                  </a:lnTo>
                  <a:lnTo>
                    <a:pt x="25908" y="51054"/>
                  </a:lnTo>
                  <a:lnTo>
                    <a:pt x="36064" y="49041"/>
                  </a:lnTo>
                  <a:lnTo>
                    <a:pt x="44291" y="43529"/>
                  </a:lnTo>
                  <a:lnTo>
                    <a:pt x="49803" y="35302"/>
                  </a:lnTo>
                  <a:lnTo>
                    <a:pt x="51816" y="25146"/>
                  </a:lnTo>
                  <a:lnTo>
                    <a:pt x="49803" y="15430"/>
                  </a:lnTo>
                  <a:lnTo>
                    <a:pt x="44291" y="7429"/>
                  </a:lnTo>
                  <a:lnTo>
                    <a:pt x="36064" y="2000"/>
                  </a:lnTo>
                  <a:lnTo>
                    <a:pt x="25908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6" name="object 516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4389882" y="7482840"/>
              <a:ext cx="51054" cy="51053"/>
            </a:xfrm>
            <a:prstGeom prst="rect">
              <a:avLst/>
            </a:prstGeom>
          </p:spPr>
        </p:pic>
        <p:sp>
          <p:nvSpPr>
            <p:cNvPr id="517" name="object 517"/>
            <p:cNvSpPr/>
            <p:nvPr/>
          </p:nvSpPr>
          <p:spPr>
            <a:xfrm>
              <a:off x="4389882" y="7482078"/>
              <a:ext cx="51435" cy="52069"/>
            </a:xfrm>
            <a:custGeom>
              <a:avLst/>
              <a:gdLst/>
              <a:ahLst/>
              <a:cxnLst/>
              <a:rect l="l" t="t" r="r" b="b"/>
              <a:pathLst>
                <a:path w="51435" h="52070">
                  <a:moveTo>
                    <a:pt x="25146" y="0"/>
                  </a:moveTo>
                  <a:lnTo>
                    <a:pt x="15430" y="2012"/>
                  </a:lnTo>
                  <a:lnTo>
                    <a:pt x="7429" y="7524"/>
                  </a:lnTo>
                  <a:lnTo>
                    <a:pt x="2000" y="15751"/>
                  </a:lnTo>
                  <a:lnTo>
                    <a:pt x="0" y="25908"/>
                  </a:lnTo>
                  <a:lnTo>
                    <a:pt x="2000" y="36064"/>
                  </a:lnTo>
                  <a:lnTo>
                    <a:pt x="7429" y="44291"/>
                  </a:lnTo>
                  <a:lnTo>
                    <a:pt x="15430" y="49803"/>
                  </a:lnTo>
                  <a:lnTo>
                    <a:pt x="25146" y="51816"/>
                  </a:lnTo>
                  <a:lnTo>
                    <a:pt x="35302" y="49803"/>
                  </a:lnTo>
                  <a:lnTo>
                    <a:pt x="43529" y="44291"/>
                  </a:lnTo>
                  <a:lnTo>
                    <a:pt x="49041" y="36064"/>
                  </a:lnTo>
                  <a:lnTo>
                    <a:pt x="51054" y="25908"/>
                  </a:lnTo>
                  <a:lnTo>
                    <a:pt x="49041" y="15751"/>
                  </a:lnTo>
                  <a:lnTo>
                    <a:pt x="43529" y="7524"/>
                  </a:lnTo>
                  <a:lnTo>
                    <a:pt x="35302" y="2012"/>
                  </a:lnTo>
                  <a:lnTo>
                    <a:pt x="25146" y="0"/>
                  </a:lnTo>
                  <a:close/>
                </a:path>
              </a:pathLst>
            </a:custGeom>
            <a:ln w="7518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8" name="object 518"/>
          <p:cNvSpPr txBox="1"/>
          <p:nvPr/>
        </p:nvSpPr>
        <p:spPr>
          <a:xfrm>
            <a:off x="4738370" y="7250445"/>
            <a:ext cx="990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" dirty="0">
                <a:latin typeface="Times New Roman"/>
                <a:cs typeface="Times New Roman"/>
              </a:rPr>
              <a:t>А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19" name="object 519"/>
          <p:cNvSpPr txBox="1"/>
          <p:nvPr/>
        </p:nvSpPr>
        <p:spPr>
          <a:xfrm>
            <a:off x="4739897" y="7800607"/>
            <a:ext cx="933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" dirty="0">
                <a:latin typeface="Times New Roman"/>
                <a:cs typeface="Times New Roman"/>
              </a:rPr>
              <a:t>С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20" name="object 520"/>
          <p:cNvSpPr txBox="1"/>
          <p:nvPr/>
        </p:nvSpPr>
        <p:spPr>
          <a:xfrm>
            <a:off x="4739897" y="8191515"/>
            <a:ext cx="933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" dirty="0">
                <a:latin typeface="Times New Roman"/>
                <a:cs typeface="Times New Roman"/>
              </a:rPr>
              <a:t>В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21" name="object 521"/>
          <p:cNvSpPr txBox="1"/>
          <p:nvPr/>
        </p:nvSpPr>
        <p:spPr>
          <a:xfrm>
            <a:off x="4738370" y="8609092"/>
            <a:ext cx="990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" dirty="0">
                <a:latin typeface="Times New Roman"/>
                <a:cs typeface="Times New Roman"/>
              </a:rPr>
              <a:t>А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22" name="object 522"/>
          <p:cNvSpPr txBox="1"/>
          <p:nvPr/>
        </p:nvSpPr>
        <p:spPr>
          <a:xfrm>
            <a:off x="5738114" y="8755979"/>
            <a:ext cx="320675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10" dirty="0">
                <a:latin typeface="Times New Roman"/>
                <a:cs typeface="Times New Roman"/>
              </a:rPr>
              <a:t>0</a:t>
            </a:r>
            <a:r>
              <a:rPr sz="700" spc="5" dirty="0">
                <a:latin typeface="Times New Roman"/>
                <a:cs typeface="Times New Roman"/>
              </a:rPr>
              <a:t>,</a:t>
            </a:r>
            <a:r>
              <a:rPr sz="700" spc="10" dirty="0">
                <a:latin typeface="Times New Roman"/>
                <a:cs typeface="Times New Roman"/>
              </a:rPr>
              <a:t>1</a:t>
            </a:r>
            <a:r>
              <a:rPr sz="700" spc="15" dirty="0">
                <a:latin typeface="Times New Roman"/>
                <a:cs typeface="Times New Roman"/>
              </a:rPr>
              <a:t>5</a:t>
            </a:r>
            <a:r>
              <a:rPr sz="700" spc="-5" dirty="0">
                <a:latin typeface="Times New Roman"/>
                <a:cs typeface="Times New Roman"/>
              </a:rPr>
              <a:t> </a:t>
            </a:r>
            <a:r>
              <a:rPr sz="700" spc="20" dirty="0">
                <a:latin typeface="Times New Roman"/>
                <a:cs typeface="Times New Roman"/>
              </a:rPr>
              <a:t>нм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5001767" y="7725155"/>
            <a:ext cx="0" cy="885825"/>
          </a:xfrm>
          <a:custGeom>
            <a:avLst/>
            <a:gdLst/>
            <a:ahLst/>
            <a:cxnLst/>
            <a:rect l="l" t="t" r="r" b="b"/>
            <a:pathLst>
              <a:path h="885825">
                <a:moveTo>
                  <a:pt x="0" y="0"/>
                </a:moveTo>
                <a:lnTo>
                  <a:pt x="0" y="885444"/>
                </a:lnTo>
              </a:path>
            </a:pathLst>
          </a:custGeom>
          <a:ln w="6934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4" name="object 524"/>
          <p:cNvGrpSpPr/>
          <p:nvPr/>
        </p:nvGrpSpPr>
        <p:grpSpPr>
          <a:xfrm>
            <a:off x="4944986" y="7455775"/>
            <a:ext cx="1418590" cy="1470025"/>
            <a:chOff x="4944986" y="7455775"/>
            <a:chExt cx="1418590" cy="1470025"/>
          </a:xfrm>
        </p:grpSpPr>
        <p:sp>
          <p:nvSpPr>
            <p:cNvPr id="525" name="object 525"/>
            <p:cNvSpPr/>
            <p:nvPr/>
          </p:nvSpPr>
          <p:spPr>
            <a:xfrm>
              <a:off x="5775960" y="7602473"/>
              <a:ext cx="531495" cy="1118235"/>
            </a:xfrm>
            <a:custGeom>
              <a:avLst/>
              <a:gdLst/>
              <a:ahLst/>
              <a:cxnLst/>
              <a:rect l="l" t="t" r="r" b="b"/>
              <a:pathLst>
                <a:path w="531495" h="1118234">
                  <a:moveTo>
                    <a:pt x="0" y="226314"/>
                  </a:moveTo>
                  <a:lnTo>
                    <a:pt x="0" y="1111758"/>
                  </a:lnTo>
                </a:path>
                <a:path w="531495" h="1118234">
                  <a:moveTo>
                    <a:pt x="531114" y="0"/>
                  </a:moveTo>
                  <a:lnTo>
                    <a:pt x="531114" y="885444"/>
                  </a:lnTo>
                </a:path>
                <a:path w="531495" h="1118234">
                  <a:moveTo>
                    <a:pt x="0" y="245364"/>
                  </a:moveTo>
                  <a:lnTo>
                    <a:pt x="531114" y="0"/>
                  </a:lnTo>
                </a:path>
                <a:path w="531495" h="1118234">
                  <a:moveTo>
                    <a:pt x="0" y="1117854"/>
                  </a:moveTo>
                  <a:lnTo>
                    <a:pt x="531114" y="872490"/>
                  </a:lnTo>
                </a:path>
              </a:pathLst>
            </a:custGeom>
            <a:ln w="69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5532882" y="7498841"/>
              <a:ext cx="0" cy="885825"/>
            </a:xfrm>
            <a:custGeom>
              <a:avLst/>
              <a:gdLst/>
              <a:ahLst/>
              <a:cxnLst/>
              <a:rect l="l" t="t" r="r" b="b"/>
              <a:pathLst>
                <a:path h="885825">
                  <a:moveTo>
                    <a:pt x="0" y="0"/>
                  </a:moveTo>
                  <a:lnTo>
                    <a:pt x="0" y="885444"/>
                  </a:lnTo>
                </a:path>
              </a:pathLst>
            </a:custGeom>
            <a:ln w="6934">
              <a:solidFill>
                <a:srgbClr val="595959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5001768" y="7479791"/>
              <a:ext cx="531495" cy="245745"/>
            </a:xfrm>
            <a:custGeom>
              <a:avLst/>
              <a:gdLst/>
              <a:ahLst/>
              <a:cxnLst/>
              <a:rect l="l" t="t" r="r" b="b"/>
              <a:pathLst>
                <a:path w="531495" h="245745">
                  <a:moveTo>
                    <a:pt x="0" y="245364"/>
                  </a:moveTo>
                  <a:lnTo>
                    <a:pt x="531114" y="0"/>
                  </a:lnTo>
                </a:path>
              </a:pathLst>
            </a:custGeom>
            <a:ln w="69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5022342" y="8361425"/>
              <a:ext cx="531495" cy="246379"/>
            </a:xfrm>
            <a:custGeom>
              <a:avLst/>
              <a:gdLst/>
              <a:ahLst/>
              <a:cxnLst/>
              <a:rect l="l" t="t" r="r" b="b"/>
              <a:pathLst>
                <a:path w="531495" h="246379">
                  <a:moveTo>
                    <a:pt x="0" y="246126"/>
                  </a:moveTo>
                  <a:lnTo>
                    <a:pt x="531114" y="0"/>
                  </a:lnTo>
                </a:path>
              </a:pathLst>
            </a:custGeom>
            <a:ln w="6934">
              <a:solidFill>
                <a:srgbClr val="595959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5001768" y="7479791"/>
              <a:ext cx="1297305" cy="1249680"/>
            </a:xfrm>
            <a:custGeom>
              <a:avLst/>
              <a:gdLst/>
              <a:ahLst/>
              <a:cxnLst/>
              <a:rect l="l" t="t" r="r" b="b"/>
              <a:pathLst>
                <a:path w="1297304" h="1249679">
                  <a:moveTo>
                    <a:pt x="522732" y="0"/>
                  </a:moveTo>
                  <a:lnTo>
                    <a:pt x="1296924" y="122682"/>
                  </a:lnTo>
                </a:path>
                <a:path w="1297304" h="1249679">
                  <a:moveTo>
                    <a:pt x="0" y="1127760"/>
                  </a:moveTo>
                  <a:lnTo>
                    <a:pt x="774192" y="1249680"/>
                  </a:lnTo>
                </a:path>
              </a:pathLst>
            </a:custGeom>
            <a:ln w="69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5524500" y="8361425"/>
              <a:ext cx="774700" cy="123189"/>
            </a:xfrm>
            <a:custGeom>
              <a:avLst/>
              <a:gdLst/>
              <a:ahLst/>
              <a:cxnLst/>
              <a:rect l="l" t="t" r="r" b="b"/>
              <a:pathLst>
                <a:path w="774700" h="123190">
                  <a:moveTo>
                    <a:pt x="0" y="0"/>
                  </a:moveTo>
                  <a:lnTo>
                    <a:pt x="774192" y="122682"/>
                  </a:lnTo>
                </a:path>
              </a:pathLst>
            </a:custGeom>
            <a:ln w="6934">
              <a:solidFill>
                <a:srgbClr val="595959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4978146" y="77061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3099" y="45374"/>
                  </a:lnTo>
                  <a:lnTo>
                    <a:pt x="40576" y="40290"/>
                  </a:lnTo>
                  <a:lnTo>
                    <a:pt x="45481" y="32777"/>
                  </a:lnTo>
                  <a:lnTo>
                    <a:pt x="47244" y="23622"/>
                  </a:lnTo>
                  <a:lnTo>
                    <a:pt x="45481" y="14466"/>
                  </a:lnTo>
                  <a:lnTo>
                    <a:pt x="40576" y="6953"/>
                  </a:lnTo>
                  <a:lnTo>
                    <a:pt x="33099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4978146" y="77061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3099" y="45374"/>
                  </a:lnTo>
                  <a:lnTo>
                    <a:pt x="40576" y="40290"/>
                  </a:lnTo>
                  <a:lnTo>
                    <a:pt x="45481" y="32777"/>
                  </a:lnTo>
                  <a:lnTo>
                    <a:pt x="47244" y="23622"/>
                  </a:lnTo>
                  <a:lnTo>
                    <a:pt x="45481" y="14466"/>
                  </a:lnTo>
                  <a:lnTo>
                    <a:pt x="40576" y="6953"/>
                  </a:lnTo>
                  <a:lnTo>
                    <a:pt x="33099" y="1869"/>
                  </a:lnTo>
                  <a:lnTo>
                    <a:pt x="23622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6282690" y="758418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144" y="1869"/>
                  </a:lnTo>
                  <a:lnTo>
                    <a:pt x="6667" y="6953"/>
                  </a:lnTo>
                  <a:lnTo>
                    <a:pt x="1762" y="14466"/>
                  </a:lnTo>
                  <a:lnTo>
                    <a:pt x="0" y="23622"/>
                  </a:lnTo>
                  <a:lnTo>
                    <a:pt x="1762" y="32777"/>
                  </a:lnTo>
                  <a:lnTo>
                    <a:pt x="6667" y="40290"/>
                  </a:lnTo>
                  <a:lnTo>
                    <a:pt x="14144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6282690" y="758418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144" y="1869"/>
                  </a:lnTo>
                  <a:lnTo>
                    <a:pt x="6667" y="6953"/>
                  </a:lnTo>
                  <a:lnTo>
                    <a:pt x="1762" y="14466"/>
                  </a:lnTo>
                  <a:lnTo>
                    <a:pt x="0" y="23622"/>
                  </a:lnTo>
                  <a:lnTo>
                    <a:pt x="1762" y="32777"/>
                  </a:lnTo>
                  <a:lnTo>
                    <a:pt x="6667" y="40290"/>
                  </a:lnTo>
                  <a:lnTo>
                    <a:pt x="14144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5749290" y="869289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5749290" y="869289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5507736" y="834008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3099" y="45374"/>
                  </a:lnTo>
                  <a:lnTo>
                    <a:pt x="40576" y="40290"/>
                  </a:lnTo>
                  <a:lnTo>
                    <a:pt x="45481" y="32777"/>
                  </a:lnTo>
                  <a:lnTo>
                    <a:pt x="47244" y="23622"/>
                  </a:lnTo>
                  <a:lnTo>
                    <a:pt x="45481" y="14466"/>
                  </a:lnTo>
                  <a:lnTo>
                    <a:pt x="40576" y="6953"/>
                  </a:lnTo>
                  <a:lnTo>
                    <a:pt x="33099" y="1869"/>
                  </a:lnTo>
                  <a:lnTo>
                    <a:pt x="23622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5507736" y="834008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3099" y="45374"/>
                  </a:lnTo>
                  <a:lnTo>
                    <a:pt x="40576" y="40290"/>
                  </a:lnTo>
                  <a:lnTo>
                    <a:pt x="45481" y="32777"/>
                  </a:lnTo>
                  <a:lnTo>
                    <a:pt x="47244" y="23622"/>
                  </a:lnTo>
                  <a:lnTo>
                    <a:pt x="45481" y="14466"/>
                  </a:lnTo>
                  <a:lnTo>
                    <a:pt x="40576" y="6953"/>
                  </a:lnTo>
                  <a:lnTo>
                    <a:pt x="33099" y="1869"/>
                  </a:lnTo>
                  <a:lnTo>
                    <a:pt x="23622" y="0"/>
                  </a:lnTo>
                  <a:close/>
                </a:path>
              </a:pathLst>
            </a:custGeom>
            <a:ln w="6934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5291328" y="7479791"/>
              <a:ext cx="608965" cy="555625"/>
            </a:xfrm>
            <a:custGeom>
              <a:avLst/>
              <a:gdLst/>
              <a:ahLst/>
              <a:cxnLst/>
              <a:rect l="l" t="t" r="r" b="b"/>
              <a:pathLst>
                <a:path w="608964" h="555625">
                  <a:moveTo>
                    <a:pt x="241554" y="0"/>
                  </a:moveTo>
                  <a:lnTo>
                    <a:pt x="304038" y="307086"/>
                  </a:lnTo>
                </a:path>
                <a:path w="608964" h="555625">
                  <a:moveTo>
                    <a:pt x="0" y="555498"/>
                  </a:moveTo>
                  <a:lnTo>
                    <a:pt x="304038" y="325374"/>
                  </a:lnTo>
                </a:path>
                <a:path w="608964" h="555625">
                  <a:moveTo>
                    <a:pt x="376428" y="188214"/>
                  </a:moveTo>
                  <a:lnTo>
                    <a:pt x="304038" y="308610"/>
                  </a:lnTo>
                </a:path>
                <a:path w="608964" h="555625">
                  <a:moveTo>
                    <a:pt x="376428" y="188214"/>
                  </a:moveTo>
                  <a:lnTo>
                    <a:pt x="431292" y="515112"/>
                  </a:lnTo>
                </a:path>
                <a:path w="608964" h="555625">
                  <a:moveTo>
                    <a:pt x="304038" y="308610"/>
                  </a:moveTo>
                  <a:lnTo>
                    <a:pt x="608838" y="487680"/>
                  </a:lnTo>
                </a:path>
              </a:pathLst>
            </a:custGeom>
            <a:ln w="138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5291328" y="8035289"/>
              <a:ext cx="24130" cy="326390"/>
            </a:xfrm>
            <a:custGeom>
              <a:avLst/>
              <a:gdLst/>
              <a:ahLst/>
              <a:cxnLst/>
              <a:rect l="l" t="t" r="r" b="b"/>
              <a:pathLst>
                <a:path w="24129" h="326390">
                  <a:moveTo>
                    <a:pt x="11811" y="-6940"/>
                  </a:moveTo>
                  <a:lnTo>
                    <a:pt x="11811" y="333076"/>
                  </a:lnTo>
                </a:path>
              </a:pathLst>
            </a:custGeom>
            <a:ln w="375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004816" y="7847837"/>
              <a:ext cx="1281430" cy="763270"/>
            </a:xfrm>
            <a:custGeom>
              <a:avLst/>
              <a:gdLst/>
              <a:ahLst/>
              <a:cxnLst/>
              <a:rect l="l" t="t" r="r" b="b"/>
              <a:pathLst>
                <a:path w="1281429" h="763270">
                  <a:moveTo>
                    <a:pt x="325374" y="513588"/>
                  </a:moveTo>
                  <a:lnTo>
                    <a:pt x="394716" y="391668"/>
                  </a:lnTo>
                  <a:lnTo>
                    <a:pt x="717804" y="147066"/>
                  </a:lnTo>
                </a:path>
                <a:path w="1281429" h="763270">
                  <a:moveTo>
                    <a:pt x="771144" y="0"/>
                  </a:moveTo>
                  <a:lnTo>
                    <a:pt x="717804" y="147066"/>
                  </a:lnTo>
                  <a:lnTo>
                    <a:pt x="1024890" y="313182"/>
                  </a:lnTo>
                </a:path>
                <a:path w="1281429" h="763270">
                  <a:moveTo>
                    <a:pt x="916686" y="147066"/>
                  </a:moveTo>
                  <a:lnTo>
                    <a:pt x="973074" y="457962"/>
                  </a:lnTo>
                </a:path>
                <a:path w="1281429" h="763270">
                  <a:moveTo>
                    <a:pt x="289560" y="533400"/>
                  </a:moveTo>
                  <a:lnTo>
                    <a:pt x="0" y="762762"/>
                  </a:lnTo>
                </a:path>
                <a:path w="1281429" h="763270">
                  <a:moveTo>
                    <a:pt x="310134" y="513588"/>
                  </a:moveTo>
                  <a:lnTo>
                    <a:pt x="638556" y="700278"/>
                  </a:lnTo>
                </a:path>
                <a:path w="1281429" h="763270">
                  <a:moveTo>
                    <a:pt x="662940" y="700278"/>
                  </a:moveTo>
                  <a:lnTo>
                    <a:pt x="973074" y="457962"/>
                  </a:lnTo>
                </a:path>
                <a:path w="1281429" h="763270">
                  <a:moveTo>
                    <a:pt x="1027938" y="336804"/>
                  </a:moveTo>
                  <a:lnTo>
                    <a:pt x="976122" y="445008"/>
                  </a:lnTo>
                </a:path>
                <a:path w="1281429" h="763270">
                  <a:moveTo>
                    <a:pt x="979932" y="451866"/>
                  </a:moveTo>
                  <a:lnTo>
                    <a:pt x="1280922" y="621030"/>
                  </a:lnTo>
                </a:path>
              </a:pathLst>
            </a:custGeom>
            <a:ln w="138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2" name="object 542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5509260" y="7457693"/>
              <a:ext cx="47244" cy="46481"/>
            </a:xfrm>
            <a:prstGeom prst="rect">
              <a:avLst/>
            </a:prstGeom>
          </p:spPr>
        </p:pic>
        <p:sp>
          <p:nvSpPr>
            <p:cNvPr id="543" name="object 543"/>
            <p:cNvSpPr/>
            <p:nvPr/>
          </p:nvSpPr>
          <p:spPr>
            <a:xfrm>
              <a:off x="5509260" y="745693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3622" y="0"/>
                  </a:move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777"/>
                  </a:lnTo>
                  <a:lnTo>
                    <a:pt x="6953" y="40290"/>
                  </a:lnTo>
                  <a:lnTo>
                    <a:pt x="14466" y="45374"/>
                  </a:lnTo>
                  <a:lnTo>
                    <a:pt x="23622" y="47244"/>
                  </a:lnTo>
                  <a:lnTo>
                    <a:pt x="32777" y="45374"/>
                  </a:lnTo>
                  <a:lnTo>
                    <a:pt x="40290" y="40290"/>
                  </a:lnTo>
                  <a:lnTo>
                    <a:pt x="45374" y="32777"/>
                  </a:lnTo>
                  <a:lnTo>
                    <a:pt x="47244" y="23622"/>
                  </a:lnTo>
                  <a:lnTo>
                    <a:pt x="45374" y="14466"/>
                  </a:lnTo>
                  <a:lnTo>
                    <a:pt x="40290" y="6953"/>
                  </a:lnTo>
                  <a:lnTo>
                    <a:pt x="32777" y="1869"/>
                  </a:lnTo>
                  <a:lnTo>
                    <a:pt x="23622" y="0"/>
                  </a:lnTo>
                  <a:close/>
                </a:path>
              </a:pathLst>
            </a:custGeom>
            <a:ln w="3175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4" name="object 5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4946142" y="8545829"/>
              <a:ext cx="131063" cy="129539"/>
            </a:xfrm>
            <a:prstGeom prst="rect">
              <a:avLst/>
            </a:prstGeom>
          </p:spPr>
        </p:pic>
        <p:pic>
          <p:nvPicPr>
            <p:cNvPr id="545" name="object 5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4944986" y="8543911"/>
              <a:ext cx="133375" cy="132613"/>
            </a:xfrm>
            <a:prstGeom prst="rect">
              <a:avLst/>
            </a:prstGeom>
          </p:spPr>
        </p:pic>
        <p:pic>
          <p:nvPicPr>
            <p:cNvPr id="546" name="object 5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6230874" y="8414765"/>
              <a:ext cx="131063" cy="130301"/>
            </a:xfrm>
            <a:prstGeom prst="rect">
              <a:avLst/>
            </a:prstGeom>
          </p:spPr>
        </p:pic>
        <p:pic>
          <p:nvPicPr>
            <p:cNvPr id="547" name="object 5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6229718" y="8412847"/>
              <a:ext cx="133375" cy="133375"/>
            </a:xfrm>
            <a:prstGeom prst="rect">
              <a:avLst/>
            </a:prstGeom>
          </p:spPr>
        </p:pic>
        <p:pic>
          <p:nvPicPr>
            <p:cNvPr id="548" name="object 5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5595366" y="8488679"/>
              <a:ext cx="131063" cy="129539"/>
            </a:xfrm>
            <a:prstGeom prst="rect">
              <a:avLst/>
            </a:prstGeom>
          </p:spPr>
        </p:pic>
        <p:pic>
          <p:nvPicPr>
            <p:cNvPr id="549" name="object 5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5594210" y="8486761"/>
              <a:ext cx="133375" cy="132613"/>
            </a:xfrm>
            <a:prstGeom prst="rect">
              <a:avLst/>
            </a:prstGeom>
          </p:spPr>
        </p:pic>
        <p:pic>
          <p:nvPicPr>
            <p:cNvPr id="550" name="object 5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5977890" y="8109965"/>
              <a:ext cx="131063" cy="129539"/>
            </a:xfrm>
            <a:prstGeom prst="rect">
              <a:avLst/>
            </a:prstGeom>
          </p:spPr>
        </p:pic>
        <p:sp>
          <p:nvSpPr>
            <p:cNvPr id="551" name="object 551"/>
            <p:cNvSpPr/>
            <p:nvPr/>
          </p:nvSpPr>
          <p:spPr>
            <a:xfrm>
              <a:off x="5977890" y="8109203"/>
              <a:ext cx="131445" cy="130810"/>
            </a:xfrm>
            <a:custGeom>
              <a:avLst/>
              <a:gdLst/>
              <a:ahLst/>
              <a:cxnLst/>
              <a:rect l="l" t="t" r="r" b="b"/>
              <a:pathLst>
                <a:path w="131445" h="130809">
                  <a:moveTo>
                    <a:pt x="65532" y="0"/>
                  </a:moveTo>
                  <a:lnTo>
                    <a:pt x="40183" y="5095"/>
                  </a:lnTo>
                  <a:lnTo>
                    <a:pt x="19335" y="19050"/>
                  </a:lnTo>
                  <a:lnTo>
                    <a:pt x="5203" y="39862"/>
                  </a:lnTo>
                  <a:lnTo>
                    <a:pt x="0" y="65532"/>
                  </a:lnTo>
                  <a:lnTo>
                    <a:pt x="5203" y="90761"/>
                  </a:lnTo>
                  <a:lnTo>
                    <a:pt x="19335" y="111347"/>
                  </a:lnTo>
                  <a:lnTo>
                    <a:pt x="40183" y="125218"/>
                  </a:lnTo>
                  <a:lnTo>
                    <a:pt x="65532" y="130302"/>
                  </a:lnTo>
                  <a:lnTo>
                    <a:pt x="91201" y="125218"/>
                  </a:lnTo>
                  <a:lnTo>
                    <a:pt x="112014" y="111347"/>
                  </a:lnTo>
                  <a:lnTo>
                    <a:pt x="125968" y="90761"/>
                  </a:lnTo>
                  <a:lnTo>
                    <a:pt x="131064" y="65532"/>
                  </a:lnTo>
                  <a:lnTo>
                    <a:pt x="125968" y="39862"/>
                  </a:lnTo>
                  <a:lnTo>
                    <a:pt x="112014" y="19050"/>
                  </a:lnTo>
                  <a:lnTo>
                    <a:pt x="91201" y="5095"/>
                  </a:lnTo>
                  <a:lnTo>
                    <a:pt x="65532" y="0"/>
                  </a:lnTo>
                  <a:close/>
                </a:path>
              </a:pathLst>
            </a:custGeom>
            <a:ln w="3175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2" name="object 552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5339334" y="8161781"/>
              <a:ext cx="131063" cy="129539"/>
            </a:xfrm>
            <a:prstGeom prst="rect">
              <a:avLst/>
            </a:prstGeom>
          </p:spPr>
        </p:pic>
        <p:pic>
          <p:nvPicPr>
            <p:cNvPr id="553" name="object 553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5338178" y="8159863"/>
              <a:ext cx="133375" cy="132613"/>
            </a:xfrm>
            <a:prstGeom prst="rect">
              <a:avLst/>
            </a:prstGeom>
          </p:spPr>
        </p:pic>
        <p:pic>
          <p:nvPicPr>
            <p:cNvPr id="554" name="object 554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5268468" y="8320277"/>
              <a:ext cx="95250" cy="94487"/>
            </a:xfrm>
            <a:prstGeom prst="rect">
              <a:avLst/>
            </a:prstGeom>
          </p:spPr>
        </p:pic>
        <p:pic>
          <p:nvPicPr>
            <p:cNvPr id="555" name="object 555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5267312" y="8318359"/>
              <a:ext cx="97561" cy="97561"/>
            </a:xfrm>
            <a:prstGeom prst="rect">
              <a:avLst/>
            </a:prstGeom>
          </p:spPr>
        </p:pic>
        <p:pic>
          <p:nvPicPr>
            <p:cNvPr id="556" name="object 556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5934456" y="8254745"/>
              <a:ext cx="95250" cy="94487"/>
            </a:xfrm>
            <a:prstGeom prst="rect">
              <a:avLst/>
            </a:prstGeom>
          </p:spPr>
        </p:pic>
        <p:sp>
          <p:nvSpPr>
            <p:cNvPr id="557" name="object 557"/>
            <p:cNvSpPr/>
            <p:nvPr/>
          </p:nvSpPr>
          <p:spPr>
            <a:xfrm>
              <a:off x="5934456" y="8253983"/>
              <a:ext cx="95250" cy="95250"/>
            </a:xfrm>
            <a:custGeom>
              <a:avLst/>
              <a:gdLst/>
              <a:ahLst/>
              <a:cxnLst/>
              <a:rect l="l" t="t" r="r" b="b"/>
              <a:pathLst>
                <a:path w="95250" h="95250">
                  <a:moveTo>
                    <a:pt x="47244" y="0"/>
                  </a:moveTo>
                  <a:lnTo>
                    <a:pt x="28932" y="3738"/>
                  </a:lnTo>
                  <a:lnTo>
                    <a:pt x="13906" y="13906"/>
                  </a:lnTo>
                  <a:lnTo>
                    <a:pt x="3738" y="28932"/>
                  </a:lnTo>
                  <a:lnTo>
                    <a:pt x="0" y="47244"/>
                  </a:lnTo>
                  <a:lnTo>
                    <a:pt x="3738" y="65996"/>
                  </a:lnTo>
                  <a:lnTo>
                    <a:pt x="13906" y="81248"/>
                  </a:lnTo>
                  <a:lnTo>
                    <a:pt x="28932" y="91499"/>
                  </a:lnTo>
                  <a:lnTo>
                    <a:pt x="47244" y="95250"/>
                  </a:lnTo>
                  <a:lnTo>
                    <a:pt x="65996" y="91499"/>
                  </a:lnTo>
                  <a:lnTo>
                    <a:pt x="81248" y="81248"/>
                  </a:lnTo>
                  <a:lnTo>
                    <a:pt x="91499" y="65996"/>
                  </a:lnTo>
                  <a:lnTo>
                    <a:pt x="95250" y="47244"/>
                  </a:lnTo>
                  <a:lnTo>
                    <a:pt x="91499" y="28932"/>
                  </a:lnTo>
                  <a:lnTo>
                    <a:pt x="81248" y="13906"/>
                  </a:lnTo>
                  <a:lnTo>
                    <a:pt x="65996" y="3738"/>
                  </a:lnTo>
                  <a:lnTo>
                    <a:pt x="47244" y="0"/>
                  </a:lnTo>
                  <a:close/>
                </a:path>
              </a:pathLst>
            </a:custGeom>
            <a:ln w="3175">
              <a:solidFill>
                <a:srgbClr val="5959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8" name="object 558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5673852" y="7940801"/>
              <a:ext cx="95250" cy="94487"/>
            </a:xfrm>
            <a:prstGeom prst="rect">
              <a:avLst/>
            </a:prstGeom>
          </p:spPr>
        </p:pic>
        <p:pic>
          <p:nvPicPr>
            <p:cNvPr id="559" name="object 559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5672696" y="7938883"/>
              <a:ext cx="97561" cy="97561"/>
            </a:xfrm>
            <a:prstGeom prst="rect">
              <a:avLst/>
            </a:prstGeom>
          </p:spPr>
        </p:pic>
        <p:pic>
          <p:nvPicPr>
            <p:cNvPr id="560" name="object 560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5869686" y="7931657"/>
              <a:ext cx="95250" cy="94487"/>
            </a:xfrm>
            <a:prstGeom prst="rect">
              <a:avLst/>
            </a:prstGeom>
          </p:spPr>
        </p:pic>
        <p:pic>
          <p:nvPicPr>
            <p:cNvPr id="561" name="object 561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5868530" y="7929739"/>
              <a:ext cx="97561" cy="97561"/>
            </a:xfrm>
            <a:prstGeom prst="rect">
              <a:avLst/>
            </a:prstGeom>
          </p:spPr>
        </p:pic>
        <p:pic>
          <p:nvPicPr>
            <p:cNvPr id="562" name="object 562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5247894" y="8010143"/>
              <a:ext cx="73914" cy="73151"/>
            </a:xfrm>
            <a:prstGeom prst="rect">
              <a:avLst/>
            </a:prstGeom>
          </p:spPr>
        </p:pic>
        <p:pic>
          <p:nvPicPr>
            <p:cNvPr id="563" name="object 563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5246738" y="8008225"/>
              <a:ext cx="76225" cy="76225"/>
            </a:xfrm>
            <a:prstGeom prst="rect">
              <a:avLst/>
            </a:prstGeom>
          </p:spPr>
        </p:pic>
        <p:pic>
          <p:nvPicPr>
            <p:cNvPr id="564" name="object 564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5561838" y="7755635"/>
              <a:ext cx="73914" cy="73151"/>
            </a:xfrm>
            <a:prstGeom prst="rect">
              <a:avLst/>
            </a:prstGeom>
          </p:spPr>
        </p:pic>
        <p:pic>
          <p:nvPicPr>
            <p:cNvPr id="565" name="object 565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5560682" y="7753717"/>
              <a:ext cx="76225" cy="76225"/>
            </a:xfrm>
            <a:prstGeom prst="rect">
              <a:avLst/>
            </a:prstGeom>
          </p:spPr>
        </p:pic>
        <p:sp>
          <p:nvSpPr>
            <p:cNvPr id="566" name="object 566"/>
            <p:cNvSpPr/>
            <p:nvPr/>
          </p:nvSpPr>
          <p:spPr>
            <a:xfrm>
              <a:off x="5001768" y="7725155"/>
              <a:ext cx="774700" cy="123189"/>
            </a:xfrm>
            <a:custGeom>
              <a:avLst/>
              <a:gdLst/>
              <a:ahLst/>
              <a:cxnLst/>
              <a:rect l="l" t="t" r="r" b="b"/>
              <a:pathLst>
                <a:path w="774700" h="123190">
                  <a:moveTo>
                    <a:pt x="0" y="0"/>
                  </a:moveTo>
                  <a:lnTo>
                    <a:pt x="774192" y="122682"/>
                  </a:lnTo>
                </a:path>
              </a:pathLst>
            </a:custGeom>
            <a:ln w="69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7" name="object 567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5722620" y="7787639"/>
              <a:ext cx="130302" cy="130301"/>
            </a:xfrm>
            <a:prstGeom prst="rect">
              <a:avLst/>
            </a:prstGeom>
          </p:spPr>
        </p:pic>
        <p:pic>
          <p:nvPicPr>
            <p:cNvPr id="568" name="object 568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5721464" y="7785721"/>
              <a:ext cx="132613" cy="133375"/>
            </a:xfrm>
            <a:prstGeom prst="rect">
              <a:avLst/>
            </a:prstGeom>
          </p:spPr>
        </p:pic>
        <p:pic>
          <p:nvPicPr>
            <p:cNvPr id="569" name="object 569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5617464" y="7627619"/>
              <a:ext cx="95250" cy="94487"/>
            </a:xfrm>
            <a:prstGeom prst="rect">
              <a:avLst/>
            </a:prstGeom>
          </p:spPr>
        </p:pic>
        <p:pic>
          <p:nvPicPr>
            <p:cNvPr id="570" name="object 570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5616308" y="7625701"/>
              <a:ext cx="97561" cy="97561"/>
            </a:xfrm>
            <a:prstGeom prst="rect">
              <a:avLst/>
            </a:prstGeom>
          </p:spPr>
        </p:pic>
        <p:sp>
          <p:nvSpPr>
            <p:cNvPr id="571" name="object 571"/>
            <p:cNvSpPr/>
            <p:nvPr/>
          </p:nvSpPr>
          <p:spPr>
            <a:xfrm>
              <a:off x="5314950" y="8424671"/>
              <a:ext cx="349885" cy="501015"/>
            </a:xfrm>
            <a:custGeom>
              <a:avLst/>
              <a:gdLst/>
              <a:ahLst/>
              <a:cxnLst/>
              <a:rect l="l" t="t" r="r" b="b"/>
              <a:pathLst>
                <a:path w="349885" h="501015">
                  <a:moveTo>
                    <a:pt x="0" y="0"/>
                  </a:moveTo>
                  <a:lnTo>
                    <a:pt x="0" y="315468"/>
                  </a:lnTo>
                </a:path>
                <a:path w="349885" h="501015">
                  <a:moveTo>
                    <a:pt x="349758" y="201930"/>
                  </a:moveTo>
                  <a:lnTo>
                    <a:pt x="349758" y="500634"/>
                  </a:lnTo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5314950" y="8698229"/>
              <a:ext cx="349885" cy="190500"/>
            </a:xfrm>
            <a:custGeom>
              <a:avLst/>
              <a:gdLst/>
              <a:ahLst/>
              <a:cxnLst/>
              <a:rect l="l" t="t" r="r" b="b"/>
              <a:pathLst>
                <a:path w="349885" h="190500">
                  <a:moveTo>
                    <a:pt x="259080" y="162306"/>
                  </a:moveTo>
                  <a:lnTo>
                    <a:pt x="349758" y="190500"/>
                  </a:lnTo>
                  <a:lnTo>
                    <a:pt x="324100" y="169164"/>
                  </a:lnTo>
                  <a:lnTo>
                    <a:pt x="300990" y="169164"/>
                  </a:lnTo>
                  <a:lnTo>
                    <a:pt x="298704" y="168402"/>
                  </a:lnTo>
                  <a:lnTo>
                    <a:pt x="289584" y="163415"/>
                  </a:lnTo>
                  <a:lnTo>
                    <a:pt x="259080" y="162306"/>
                  </a:lnTo>
                  <a:close/>
                </a:path>
                <a:path w="349885" h="190500">
                  <a:moveTo>
                    <a:pt x="289584" y="163415"/>
                  </a:moveTo>
                  <a:lnTo>
                    <a:pt x="298704" y="168402"/>
                  </a:lnTo>
                  <a:lnTo>
                    <a:pt x="300990" y="169164"/>
                  </a:lnTo>
                  <a:lnTo>
                    <a:pt x="303276" y="168402"/>
                  </a:lnTo>
                  <a:lnTo>
                    <a:pt x="306324" y="163830"/>
                  </a:lnTo>
                  <a:lnTo>
                    <a:pt x="300990" y="163830"/>
                  </a:lnTo>
                  <a:lnTo>
                    <a:pt x="289584" y="163415"/>
                  </a:lnTo>
                  <a:close/>
                </a:path>
                <a:path w="349885" h="190500">
                  <a:moveTo>
                    <a:pt x="277368" y="130302"/>
                  </a:moveTo>
                  <a:lnTo>
                    <a:pt x="295218" y="155638"/>
                  </a:lnTo>
                  <a:lnTo>
                    <a:pt x="303276" y="160020"/>
                  </a:lnTo>
                  <a:lnTo>
                    <a:pt x="305562" y="160782"/>
                  </a:lnTo>
                  <a:lnTo>
                    <a:pt x="306324" y="163830"/>
                  </a:lnTo>
                  <a:lnTo>
                    <a:pt x="303276" y="168402"/>
                  </a:lnTo>
                  <a:lnTo>
                    <a:pt x="300990" y="169164"/>
                  </a:lnTo>
                  <a:lnTo>
                    <a:pt x="324100" y="169164"/>
                  </a:lnTo>
                  <a:lnTo>
                    <a:pt x="277368" y="130302"/>
                  </a:lnTo>
                  <a:close/>
                </a:path>
                <a:path w="349885" h="190500">
                  <a:moveTo>
                    <a:pt x="48768" y="26670"/>
                  </a:moveTo>
                  <a:lnTo>
                    <a:pt x="54360" y="34788"/>
                  </a:lnTo>
                  <a:lnTo>
                    <a:pt x="289584" y="163415"/>
                  </a:lnTo>
                  <a:lnTo>
                    <a:pt x="300990" y="163830"/>
                  </a:lnTo>
                  <a:lnTo>
                    <a:pt x="295218" y="155638"/>
                  </a:lnTo>
                  <a:lnTo>
                    <a:pt x="58726" y="27032"/>
                  </a:lnTo>
                  <a:lnTo>
                    <a:pt x="48768" y="26670"/>
                  </a:lnTo>
                  <a:close/>
                </a:path>
                <a:path w="349885" h="190500">
                  <a:moveTo>
                    <a:pt x="295218" y="155638"/>
                  </a:moveTo>
                  <a:lnTo>
                    <a:pt x="300990" y="163830"/>
                  </a:lnTo>
                  <a:lnTo>
                    <a:pt x="306324" y="163830"/>
                  </a:lnTo>
                  <a:lnTo>
                    <a:pt x="305562" y="160782"/>
                  </a:lnTo>
                  <a:lnTo>
                    <a:pt x="303276" y="160020"/>
                  </a:lnTo>
                  <a:lnTo>
                    <a:pt x="295218" y="155638"/>
                  </a:lnTo>
                  <a:close/>
                </a:path>
                <a:path w="349885" h="190500">
                  <a:moveTo>
                    <a:pt x="0" y="0"/>
                  </a:moveTo>
                  <a:lnTo>
                    <a:pt x="72390" y="60960"/>
                  </a:lnTo>
                  <a:lnTo>
                    <a:pt x="54360" y="34788"/>
                  </a:lnTo>
                  <a:lnTo>
                    <a:pt x="46482" y="30480"/>
                  </a:lnTo>
                  <a:lnTo>
                    <a:pt x="44196" y="29718"/>
                  </a:lnTo>
                  <a:lnTo>
                    <a:pt x="43434" y="26670"/>
                  </a:lnTo>
                  <a:lnTo>
                    <a:pt x="46482" y="22098"/>
                  </a:lnTo>
                  <a:lnTo>
                    <a:pt x="48768" y="21336"/>
                  </a:lnTo>
                  <a:lnTo>
                    <a:pt x="68621" y="21336"/>
                  </a:lnTo>
                  <a:lnTo>
                    <a:pt x="0" y="0"/>
                  </a:lnTo>
                  <a:close/>
                </a:path>
                <a:path w="349885" h="190500">
                  <a:moveTo>
                    <a:pt x="48768" y="21336"/>
                  </a:moveTo>
                  <a:lnTo>
                    <a:pt x="46482" y="22098"/>
                  </a:lnTo>
                  <a:lnTo>
                    <a:pt x="43434" y="26670"/>
                  </a:lnTo>
                  <a:lnTo>
                    <a:pt x="44196" y="29718"/>
                  </a:lnTo>
                  <a:lnTo>
                    <a:pt x="46482" y="30480"/>
                  </a:lnTo>
                  <a:lnTo>
                    <a:pt x="54360" y="34788"/>
                  </a:lnTo>
                  <a:lnTo>
                    <a:pt x="48768" y="26670"/>
                  </a:lnTo>
                  <a:lnTo>
                    <a:pt x="58060" y="26670"/>
                  </a:lnTo>
                  <a:lnTo>
                    <a:pt x="51054" y="22860"/>
                  </a:lnTo>
                  <a:lnTo>
                    <a:pt x="48768" y="21336"/>
                  </a:lnTo>
                  <a:close/>
                </a:path>
                <a:path w="349885" h="190500">
                  <a:moveTo>
                    <a:pt x="68621" y="21336"/>
                  </a:moveTo>
                  <a:lnTo>
                    <a:pt x="48768" y="21336"/>
                  </a:lnTo>
                  <a:lnTo>
                    <a:pt x="51054" y="22860"/>
                  </a:lnTo>
                  <a:lnTo>
                    <a:pt x="58726" y="27032"/>
                  </a:lnTo>
                  <a:lnTo>
                    <a:pt x="90678" y="28194"/>
                  </a:lnTo>
                  <a:lnTo>
                    <a:pt x="68621" y="21336"/>
                  </a:lnTo>
                  <a:close/>
                </a:path>
                <a:path w="349885" h="190500">
                  <a:moveTo>
                    <a:pt x="58060" y="26670"/>
                  </a:moveTo>
                  <a:lnTo>
                    <a:pt x="48768" y="26670"/>
                  </a:lnTo>
                  <a:lnTo>
                    <a:pt x="58726" y="27032"/>
                  </a:lnTo>
                  <a:lnTo>
                    <a:pt x="58060" y="266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5664708" y="8885681"/>
              <a:ext cx="444500" cy="0"/>
            </a:xfrm>
            <a:custGeom>
              <a:avLst/>
              <a:gdLst/>
              <a:ahLst/>
              <a:cxnLst/>
              <a:rect l="l" t="t" r="r" b="b"/>
              <a:pathLst>
                <a:path w="444500">
                  <a:moveTo>
                    <a:pt x="0" y="0"/>
                  </a:moveTo>
                  <a:lnTo>
                    <a:pt x="444246" y="0"/>
                  </a:lnTo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4" name="object 574"/>
          <p:cNvSpPr txBox="1"/>
          <p:nvPr/>
        </p:nvSpPr>
        <p:spPr>
          <a:xfrm>
            <a:off x="1936497" y="9071865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75" name="object 575"/>
          <p:cNvSpPr txBox="1"/>
          <p:nvPr/>
        </p:nvSpPr>
        <p:spPr>
          <a:xfrm>
            <a:off x="4096018" y="9071865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76" name="object 576"/>
          <p:cNvSpPr txBox="1"/>
          <p:nvPr/>
        </p:nvSpPr>
        <p:spPr>
          <a:xfrm>
            <a:off x="5631459" y="9071865"/>
            <a:ext cx="8064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76" y="4797338"/>
            <a:ext cx="5787390" cy="51854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R="243204" algn="ctr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00">
              <a:latin typeface="Times New Roman"/>
              <a:cs typeface="Times New Roman"/>
            </a:endParaRPr>
          </a:p>
          <a:p>
            <a:pPr marL="155575" marR="149860" indent="1270" algn="ctr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4.6.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дислокаційного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механізму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переміщення</a:t>
            </a:r>
            <a:r>
              <a:rPr sz="1000" dirty="0">
                <a:latin typeface="Times New Roman"/>
                <a:cs typeface="Times New Roman"/>
              </a:rPr>
              <a:t> атомів </a:t>
            </a:r>
            <a:r>
              <a:rPr sz="1000" spc="-5" dirty="0">
                <a:latin typeface="Times New Roman"/>
                <a:cs typeface="Times New Roman"/>
              </a:rPr>
              <a:t>при русі </a:t>
            </a:r>
            <a:r>
              <a:rPr sz="1000" dirty="0">
                <a:latin typeface="Times New Roman"/>
                <a:cs typeface="Times New Roman"/>
              </a:rPr>
              <a:t> крайової</a:t>
            </a:r>
            <a:r>
              <a:rPr sz="1000" spc="-5" dirty="0">
                <a:latin typeface="Times New Roman"/>
                <a:cs typeface="Times New Roman"/>
              </a:rPr>
              <a:t> дислокації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одну міжатомну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відстань;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переміщення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дислокації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вдовж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всього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79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рівноважному </a:t>
            </a:r>
            <a:r>
              <a:rPr sz="1200" dirty="0">
                <a:latin typeface="Times New Roman"/>
                <a:cs typeface="Times New Roman"/>
              </a:rPr>
              <a:t>стані дислокація є </a:t>
            </a:r>
            <a:r>
              <a:rPr sz="1200" spc="-5" dirty="0">
                <a:latin typeface="Times New Roman"/>
                <a:cs typeface="Times New Roman"/>
              </a:rPr>
              <a:t>нерухомою. Під дією напруги </a:t>
            </a:r>
            <a:r>
              <a:rPr sz="1200" dirty="0">
                <a:latin typeface="Times New Roman"/>
                <a:cs typeface="Times New Roman"/>
              </a:rPr>
              <a:t>екстраплощина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зміщується справа наліво при незначному переміщенні атомів. Нижня </a:t>
            </a:r>
            <a:r>
              <a:rPr sz="1200" dirty="0">
                <a:latin typeface="Times New Roman"/>
                <a:cs typeface="Times New Roman"/>
              </a:rPr>
              <a:t>частина площи-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 </a:t>
            </a:r>
            <a:r>
              <a:rPr sz="1200" i="1" spc="-5" dirty="0">
                <a:latin typeface="Times New Roman"/>
                <a:cs typeface="Times New Roman"/>
              </a:rPr>
              <a:t>Р</a:t>
            </a:r>
            <a:r>
              <a:rPr sz="1200" spc="-5" dirty="0">
                <a:latin typeface="Symbol"/>
                <a:cs typeface="Symbol"/>
              </a:rPr>
              <a:t></a:t>
            </a:r>
            <a:r>
              <a:rPr sz="1200" i="1" spc="-5" dirty="0">
                <a:latin typeface="Times New Roman"/>
                <a:cs typeface="Times New Roman"/>
              </a:rPr>
              <a:t>S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SR</a:t>
            </a:r>
            <a:r>
              <a:rPr sz="1200" spc="-5" dirty="0">
                <a:latin typeface="Times New Roman"/>
                <a:cs typeface="Times New Roman"/>
              </a:rPr>
              <a:t>) </a:t>
            </a:r>
            <a:r>
              <a:rPr sz="1200" dirty="0">
                <a:latin typeface="Times New Roman"/>
                <a:cs typeface="Times New Roman"/>
              </a:rPr>
              <a:t>зміститься </a:t>
            </a:r>
            <a:r>
              <a:rPr sz="1200" spc="-5" dirty="0">
                <a:latin typeface="Times New Roman"/>
                <a:cs typeface="Times New Roman"/>
              </a:rPr>
              <a:t>вправо та суміститься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нижнім краєм екстраплощині </a:t>
            </a:r>
            <a:r>
              <a:rPr sz="1200" i="1" spc="-5" dirty="0">
                <a:latin typeface="Times New Roman"/>
                <a:cs typeface="Times New Roman"/>
              </a:rPr>
              <a:t>РQ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i="1" spc="-5" dirty="0">
                <a:latin typeface="Times New Roman"/>
                <a:cs typeface="Times New Roman"/>
              </a:rPr>
              <a:t>QR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залишкова деформація.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подальшому </a:t>
            </a:r>
            <a:r>
              <a:rPr sz="1200" spc="-10" dirty="0">
                <a:latin typeface="Times New Roman"/>
                <a:cs typeface="Times New Roman"/>
              </a:rPr>
              <a:t>русі </a:t>
            </a:r>
            <a:r>
              <a:rPr sz="1200" spc="-15" dirty="0">
                <a:latin typeface="Times New Roman"/>
                <a:cs typeface="Times New Roman"/>
              </a:rPr>
              <a:t>дислокація пройде </a:t>
            </a:r>
            <a:r>
              <a:rPr sz="1200" spc="-10" dirty="0">
                <a:latin typeface="Times New Roman"/>
                <a:cs typeface="Times New Roman"/>
              </a:rPr>
              <a:t>всю </a:t>
            </a:r>
            <a:r>
              <a:rPr sz="1200" spc="-15" dirty="0">
                <a:latin typeface="Times New Roman"/>
                <a:cs typeface="Times New Roman"/>
              </a:rPr>
              <a:t>площину ковзання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вийде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поверх-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 </a:t>
            </a:r>
            <a:r>
              <a:rPr sz="1200" dirty="0">
                <a:latin typeface="Times New Roman"/>
                <a:cs typeface="Times New Roman"/>
              </a:rPr>
              <a:t>зерна. При </a:t>
            </a:r>
            <a:r>
              <a:rPr sz="1200" spc="-5" dirty="0">
                <a:latin typeface="Times New Roman"/>
                <a:cs typeface="Times New Roman"/>
              </a:rPr>
              <a:t>цьому верхня </a:t>
            </a:r>
            <a:r>
              <a:rPr sz="1200" dirty="0">
                <a:latin typeface="Times New Roman"/>
                <a:cs typeface="Times New Roman"/>
              </a:rPr>
              <a:t>частина зерна </a:t>
            </a:r>
            <a:r>
              <a:rPr sz="1200" spc="-5" dirty="0">
                <a:latin typeface="Times New Roman"/>
                <a:cs typeface="Times New Roman"/>
              </a:rPr>
              <a:t>буде зрушеною </a:t>
            </a:r>
            <a:r>
              <a:rPr sz="1200" dirty="0">
                <a:latin typeface="Times New Roman"/>
                <a:cs typeface="Times New Roman"/>
              </a:rPr>
              <a:t>щодо нижньої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один міжа-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томними</a:t>
            </a:r>
            <a:r>
              <a:rPr sz="1200" spc="-5" dirty="0">
                <a:latin typeface="Times New Roman"/>
                <a:cs typeface="Times New Roman"/>
              </a:rPr>
              <a:t> період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4.6,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кожному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переміщенні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дислокації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один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крок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необхідно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розірвати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зв’язок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6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між двома </a:t>
            </a:r>
            <a:r>
              <a:rPr sz="1200" spc="-5" dirty="0">
                <a:latin typeface="Times New Roman"/>
                <a:cs typeface="Times New Roman"/>
              </a:rPr>
              <a:t>рядами </a:t>
            </a:r>
            <a:r>
              <a:rPr sz="1200" dirty="0">
                <a:latin typeface="Times New Roman"/>
                <a:cs typeface="Times New Roman"/>
              </a:rPr>
              <a:t>атомів в </a:t>
            </a:r>
            <a:r>
              <a:rPr sz="1200" spc="-5" dirty="0">
                <a:latin typeface="Times New Roman"/>
                <a:cs typeface="Times New Roman"/>
              </a:rPr>
              <a:t>площині </a:t>
            </a:r>
            <a:r>
              <a:rPr sz="1200" i="1" spc="-5" dirty="0">
                <a:latin typeface="Times New Roman"/>
                <a:cs typeface="Times New Roman"/>
              </a:rPr>
              <a:t>Р</a:t>
            </a:r>
            <a:r>
              <a:rPr sz="1200" spc="-5" dirty="0">
                <a:latin typeface="Symbol"/>
                <a:cs typeface="Symbol"/>
              </a:rPr>
              <a:t></a:t>
            </a: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усіма атомами, </a:t>
            </a:r>
            <a:r>
              <a:rPr sz="1200" dirty="0">
                <a:latin typeface="Times New Roman"/>
                <a:cs typeface="Times New Roman"/>
              </a:rPr>
              <a:t>розташованими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 та </a:t>
            </a:r>
            <a:r>
              <a:rPr sz="1200" dirty="0">
                <a:latin typeface="Times New Roman"/>
                <a:cs typeface="Times New Roman"/>
              </a:rPr>
              <a:t>нижче </a:t>
            </a:r>
            <a:r>
              <a:rPr sz="1200" spc="-5" dirty="0">
                <a:latin typeface="Times New Roman"/>
                <a:cs typeface="Times New Roman"/>
              </a:rPr>
              <a:t>площини ковзання. Необхідне зсувне напруження при цьому </a:t>
            </a:r>
            <a:r>
              <a:rPr sz="1200" dirty="0">
                <a:latin typeface="Times New Roman"/>
                <a:cs typeface="Times New Roman"/>
              </a:rPr>
              <a:t>є малим,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практично дорівнює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дійсному.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00355" indent="3209925">
              <a:lnSpc>
                <a:spcPct val="100000"/>
              </a:lnSpc>
              <a:spcBef>
                <a:spcPts val="855"/>
              </a:spcBef>
            </a:pPr>
            <a:r>
              <a:rPr sz="1200" b="1" dirty="0">
                <a:latin typeface="Times New Roman"/>
                <a:cs typeface="Times New Roman"/>
              </a:rPr>
              <a:t>4.1.4.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РУЙНУВАННЯ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МЕТАЛІВ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5600"/>
              </a:lnSpc>
            </a:pPr>
            <a:r>
              <a:rPr sz="1200" spc="-25" dirty="0">
                <a:latin typeface="Times New Roman"/>
                <a:cs typeface="Times New Roman"/>
              </a:rPr>
              <a:t>Процес </a:t>
            </a:r>
            <a:r>
              <a:rPr sz="1200" spc="-20" dirty="0">
                <a:latin typeface="Times New Roman"/>
                <a:cs typeface="Times New Roman"/>
              </a:rPr>
              <a:t>деформації </a:t>
            </a:r>
            <a:r>
              <a:rPr sz="1200" spc="-15" dirty="0">
                <a:latin typeface="Times New Roman"/>
                <a:cs typeface="Times New Roman"/>
              </a:rPr>
              <a:t>при </a:t>
            </a:r>
            <a:r>
              <a:rPr sz="1200" spc="-20" dirty="0">
                <a:latin typeface="Times New Roman"/>
                <a:cs typeface="Times New Roman"/>
              </a:rPr>
              <a:t>досягненні високих напруг </a:t>
            </a:r>
            <a:r>
              <a:rPr sz="1200" spc="-25" dirty="0">
                <a:latin typeface="Times New Roman"/>
                <a:cs typeface="Times New Roman"/>
              </a:rPr>
              <a:t>завершується руйнуванням. </a:t>
            </a:r>
            <a:r>
              <a:rPr sz="1200" spc="-20" dirty="0">
                <a:latin typeface="Times New Roman"/>
                <a:cs typeface="Times New Roman"/>
              </a:rPr>
              <a:t>Тіла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руйнуються </a:t>
            </a:r>
            <a:r>
              <a:rPr sz="1200" spc="-10" dirty="0">
                <a:latin typeface="Times New Roman"/>
                <a:cs typeface="Times New Roman"/>
              </a:rPr>
              <a:t>по </a:t>
            </a:r>
            <a:r>
              <a:rPr sz="1200" spc="-25" dirty="0">
                <a:latin typeface="Times New Roman"/>
                <a:cs typeface="Times New Roman"/>
              </a:rPr>
              <a:t>перетину неодночасно,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20" dirty="0">
                <a:latin typeface="Times New Roman"/>
                <a:cs typeface="Times New Roman"/>
              </a:rPr>
              <a:t>внаслідок розвитку </a:t>
            </a:r>
            <a:r>
              <a:rPr sz="1200" spc="-25" dirty="0">
                <a:latin typeface="Times New Roman"/>
                <a:cs typeface="Times New Roman"/>
              </a:rPr>
              <a:t>тріщин. </a:t>
            </a:r>
            <a:r>
              <a:rPr sz="1200" spc="-20" dirty="0">
                <a:latin typeface="Times New Roman"/>
                <a:cs typeface="Times New Roman"/>
              </a:rPr>
              <a:t>Руйнування включає </a:t>
            </a:r>
            <a:r>
              <a:rPr sz="1200" spc="-15" dirty="0">
                <a:latin typeface="Times New Roman"/>
                <a:cs typeface="Times New Roman"/>
              </a:rPr>
              <a:t> три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стадії: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зародження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тріщини,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її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поширення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через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перетин,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остаточне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руйнування.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Розрізняють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в’язке руйнування.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dirty="0">
                <a:latin typeface="Times New Roman"/>
                <a:cs typeface="Times New Roman"/>
              </a:rPr>
              <a:t>Крихке </a:t>
            </a:r>
            <a:r>
              <a:rPr sz="1200" i="1" spc="-5" dirty="0">
                <a:latin typeface="Times New Roman"/>
                <a:cs typeface="Times New Roman"/>
              </a:rPr>
              <a:t>руйнування </a:t>
            </a:r>
            <a:r>
              <a:rPr sz="1200" dirty="0">
                <a:latin typeface="Times New Roman"/>
                <a:cs typeface="Times New Roman"/>
              </a:rPr>
              <a:t>– відрив одних шарів атомів </a:t>
            </a:r>
            <a:r>
              <a:rPr sz="1200" spc="-5" dirty="0">
                <a:latin typeface="Times New Roman"/>
                <a:cs typeface="Times New Roman"/>
              </a:rPr>
              <a:t>від інших </a:t>
            </a:r>
            <a:r>
              <a:rPr sz="1200" dirty="0">
                <a:latin typeface="Times New Roman"/>
                <a:cs typeface="Times New Roman"/>
              </a:rPr>
              <a:t>під дією нормальних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пруг, що </a:t>
            </a:r>
            <a:r>
              <a:rPr sz="1200" spc="-5" dirty="0">
                <a:latin typeface="Times New Roman"/>
                <a:cs typeface="Times New Roman"/>
              </a:rPr>
              <a:t>розтягують. </a:t>
            </a:r>
            <a:r>
              <a:rPr sz="1200" dirty="0">
                <a:latin typeface="Times New Roman"/>
                <a:cs typeface="Times New Roman"/>
              </a:rPr>
              <a:t>Відрив </a:t>
            </a:r>
            <a:r>
              <a:rPr sz="1200" spc="-5" dirty="0">
                <a:latin typeface="Times New Roman"/>
                <a:cs typeface="Times New Roman"/>
              </a:rPr>
              <a:t>не супроводжується попередньою деформацією. Механізм </a:t>
            </a:r>
            <a:r>
              <a:rPr sz="1200" dirty="0">
                <a:latin typeface="Times New Roman"/>
                <a:cs typeface="Times New Roman"/>
              </a:rPr>
              <a:t> зародження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однаковий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завдяки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скупченню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рухомих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дислокацій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перед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80"/>
              </a:spcBef>
            </a:pPr>
            <a:r>
              <a:rPr sz="1000" dirty="0">
                <a:latin typeface="Times New Roman"/>
                <a:cs typeface="Times New Roman"/>
              </a:rPr>
              <a:t>64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47842" y="3493350"/>
            <a:ext cx="5626735" cy="1290320"/>
            <a:chOff x="747842" y="3493350"/>
            <a:chExt cx="5626735" cy="1290320"/>
          </a:xfrm>
        </p:grpSpPr>
        <p:sp>
          <p:nvSpPr>
            <p:cNvPr id="7" name="object 7"/>
            <p:cNvSpPr/>
            <p:nvPr/>
          </p:nvSpPr>
          <p:spPr>
            <a:xfrm>
              <a:off x="2733294" y="4018787"/>
              <a:ext cx="1511935" cy="716280"/>
            </a:xfrm>
            <a:custGeom>
              <a:avLst/>
              <a:gdLst/>
              <a:ahLst/>
              <a:cxnLst/>
              <a:rect l="l" t="t" r="r" b="b"/>
              <a:pathLst>
                <a:path w="1511935" h="716279">
                  <a:moveTo>
                    <a:pt x="1032510" y="0"/>
                  </a:moveTo>
                  <a:lnTo>
                    <a:pt x="1073658" y="239268"/>
                  </a:lnTo>
                  <a:lnTo>
                    <a:pt x="1098042" y="477774"/>
                  </a:lnTo>
                </a:path>
                <a:path w="1511935" h="716279">
                  <a:moveTo>
                    <a:pt x="1032510" y="477774"/>
                  </a:moveTo>
                  <a:lnTo>
                    <a:pt x="1420368" y="477774"/>
                  </a:lnTo>
                </a:path>
                <a:path w="1511935" h="716279">
                  <a:moveTo>
                    <a:pt x="991362" y="716280"/>
                  </a:moveTo>
                  <a:lnTo>
                    <a:pt x="1379982" y="716280"/>
                  </a:lnTo>
                </a:path>
                <a:path w="1511935" h="716279">
                  <a:moveTo>
                    <a:pt x="1511808" y="0"/>
                  </a:moveTo>
                  <a:lnTo>
                    <a:pt x="1440180" y="238506"/>
                  </a:lnTo>
                  <a:lnTo>
                    <a:pt x="1420368" y="477774"/>
                  </a:lnTo>
                  <a:lnTo>
                    <a:pt x="1395984" y="716280"/>
                  </a:lnTo>
                </a:path>
                <a:path w="1511935" h="716279">
                  <a:moveTo>
                    <a:pt x="796290" y="239268"/>
                  </a:moveTo>
                  <a:lnTo>
                    <a:pt x="796290" y="477774"/>
                  </a:lnTo>
                </a:path>
                <a:path w="1511935" h="716279">
                  <a:moveTo>
                    <a:pt x="793242" y="0"/>
                  </a:moveTo>
                  <a:lnTo>
                    <a:pt x="793242" y="238506"/>
                  </a:lnTo>
                </a:path>
                <a:path w="1511935" h="716279">
                  <a:moveTo>
                    <a:pt x="313182" y="0"/>
                  </a:moveTo>
                  <a:lnTo>
                    <a:pt x="262128" y="239268"/>
                  </a:lnTo>
                </a:path>
                <a:path w="1511935" h="716279">
                  <a:moveTo>
                    <a:pt x="268986" y="238506"/>
                  </a:moveTo>
                  <a:lnTo>
                    <a:pt x="262128" y="477774"/>
                  </a:lnTo>
                </a:path>
                <a:path w="1511935" h="716279">
                  <a:moveTo>
                    <a:pt x="552450" y="0"/>
                  </a:moveTo>
                  <a:lnTo>
                    <a:pt x="519684" y="238506"/>
                  </a:lnTo>
                </a:path>
                <a:path w="1511935" h="716279">
                  <a:moveTo>
                    <a:pt x="519684" y="238506"/>
                  </a:moveTo>
                  <a:lnTo>
                    <a:pt x="519684" y="477774"/>
                  </a:lnTo>
                </a:path>
                <a:path w="1511935" h="716279">
                  <a:moveTo>
                    <a:pt x="1440180" y="239268"/>
                  </a:moveTo>
                  <a:lnTo>
                    <a:pt x="0" y="239268"/>
                  </a:lnTo>
                </a:path>
                <a:path w="1511935" h="716279">
                  <a:moveTo>
                    <a:pt x="4572" y="553974"/>
                  </a:moveTo>
                  <a:lnTo>
                    <a:pt x="4572" y="216408"/>
                  </a:lnTo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046478" y="3541013"/>
              <a:ext cx="1198880" cy="1194435"/>
            </a:xfrm>
            <a:custGeom>
              <a:avLst/>
              <a:gdLst/>
              <a:ahLst/>
              <a:cxnLst/>
              <a:rect l="l" t="t" r="r" b="b"/>
              <a:pathLst>
                <a:path w="1198879" h="1194435">
                  <a:moveTo>
                    <a:pt x="239265" y="0"/>
                  </a:moveTo>
                  <a:lnTo>
                    <a:pt x="0" y="0"/>
                  </a:lnTo>
                  <a:lnTo>
                    <a:pt x="0" y="239270"/>
                  </a:lnTo>
                  <a:lnTo>
                    <a:pt x="239265" y="239270"/>
                  </a:lnTo>
                  <a:lnTo>
                    <a:pt x="239265" y="0"/>
                  </a:lnTo>
                  <a:close/>
                </a:path>
                <a:path w="1198879" h="1194435">
                  <a:moveTo>
                    <a:pt x="479295" y="0"/>
                  </a:moveTo>
                  <a:lnTo>
                    <a:pt x="239265" y="0"/>
                  </a:lnTo>
                  <a:lnTo>
                    <a:pt x="239265" y="239270"/>
                  </a:lnTo>
                  <a:lnTo>
                    <a:pt x="479295" y="239270"/>
                  </a:lnTo>
                  <a:lnTo>
                    <a:pt x="479295" y="0"/>
                  </a:lnTo>
                  <a:close/>
                </a:path>
                <a:path w="1198879" h="1194435">
                  <a:moveTo>
                    <a:pt x="719325" y="0"/>
                  </a:moveTo>
                  <a:lnTo>
                    <a:pt x="479295" y="0"/>
                  </a:lnTo>
                  <a:lnTo>
                    <a:pt x="479295" y="239270"/>
                  </a:lnTo>
                  <a:lnTo>
                    <a:pt x="719325" y="239270"/>
                  </a:lnTo>
                  <a:lnTo>
                    <a:pt x="719325" y="0"/>
                  </a:lnTo>
                  <a:close/>
                </a:path>
                <a:path w="1198879" h="1194435">
                  <a:moveTo>
                    <a:pt x="958593" y="0"/>
                  </a:moveTo>
                  <a:lnTo>
                    <a:pt x="719322" y="0"/>
                  </a:lnTo>
                  <a:lnTo>
                    <a:pt x="719322" y="239270"/>
                  </a:lnTo>
                  <a:lnTo>
                    <a:pt x="958593" y="239270"/>
                  </a:lnTo>
                  <a:lnTo>
                    <a:pt x="958593" y="0"/>
                  </a:lnTo>
                  <a:close/>
                </a:path>
                <a:path w="1198879" h="1194435">
                  <a:moveTo>
                    <a:pt x="1198623" y="0"/>
                  </a:moveTo>
                  <a:lnTo>
                    <a:pt x="958593" y="0"/>
                  </a:lnTo>
                  <a:lnTo>
                    <a:pt x="958593" y="239270"/>
                  </a:lnTo>
                  <a:lnTo>
                    <a:pt x="1198623" y="239270"/>
                  </a:lnTo>
                  <a:lnTo>
                    <a:pt x="1198623" y="0"/>
                  </a:lnTo>
                  <a:close/>
                </a:path>
                <a:path w="1198879" h="1194435">
                  <a:moveTo>
                    <a:pt x="239265" y="239268"/>
                  </a:moveTo>
                  <a:lnTo>
                    <a:pt x="0" y="239268"/>
                  </a:lnTo>
                  <a:lnTo>
                    <a:pt x="0" y="477775"/>
                  </a:lnTo>
                  <a:lnTo>
                    <a:pt x="239265" y="477775"/>
                  </a:lnTo>
                  <a:lnTo>
                    <a:pt x="239265" y="239268"/>
                  </a:lnTo>
                  <a:close/>
                </a:path>
                <a:path w="1198879" h="1194435">
                  <a:moveTo>
                    <a:pt x="479295" y="239268"/>
                  </a:moveTo>
                  <a:lnTo>
                    <a:pt x="239265" y="239268"/>
                  </a:lnTo>
                  <a:lnTo>
                    <a:pt x="239265" y="477775"/>
                  </a:lnTo>
                  <a:lnTo>
                    <a:pt x="479295" y="477775"/>
                  </a:lnTo>
                  <a:lnTo>
                    <a:pt x="479295" y="239268"/>
                  </a:lnTo>
                  <a:close/>
                </a:path>
                <a:path w="1198879" h="1194435">
                  <a:moveTo>
                    <a:pt x="719325" y="239268"/>
                  </a:moveTo>
                  <a:lnTo>
                    <a:pt x="479295" y="239268"/>
                  </a:lnTo>
                  <a:lnTo>
                    <a:pt x="479295" y="477775"/>
                  </a:lnTo>
                  <a:lnTo>
                    <a:pt x="719325" y="477775"/>
                  </a:lnTo>
                  <a:lnTo>
                    <a:pt x="719325" y="239268"/>
                  </a:lnTo>
                  <a:close/>
                </a:path>
                <a:path w="1198879" h="1194435">
                  <a:moveTo>
                    <a:pt x="958593" y="239268"/>
                  </a:moveTo>
                  <a:lnTo>
                    <a:pt x="719322" y="239268"/>
                  </a:lnTo>
                  <a:lnTo>
                    <a:pt x="719322" y="477775"/>
                  </a:lnTo>
                  <a:lnTo>
                    <a:pt x="958593" y="477775"/>
                  </a:lnTo>
                  <a:lnTo>
                    <a:pt x="958593" y="239268"/>
                  </a:lnTo>
                  <a:close/>
                </a:path>
                <a:path w="1198879" h="1194435">
                  <a:moveTo>
                    <a:pt x="1198623" y="239268"/>
                  </a:moveTo>
                  <a:lnTo>
                    <a:pt x="958593" y="239268"/>
                  </a:lnTo>
                  <a:lnTo>
                    <a:pt x="958593" y="477775"/>
                  </a:lnTo>
                  <a:lnTo>
                    <a:pt x="1198623" y="477775"/>
                  </a:lnTo>
                  <a:lnTo>
                    <a:pt x="1198623" y="239268"/>
                  </a:lnTo>
                  <a:close/>
                </a:path>
                <a:path w="1198879" h="1194435">
                  <a:moveTo>
                    <a:pt x="784857" y="955548"/>
                  </a:moveTo>
                  <a:lnTo>
                    <a:pt x="458720" y="955548"/>
                  </a:lnTo>
                  <a:lnTo>
                    <a:pt x="458720" y="1194050"/>
                  </a:lnTo>
                  <a:lnTo>
                    <a:pt x="784857" y="1194050"/>
                  </a:lnTo>
                  <a:lnTo>
                    <a:pt x="784857" y="955548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002280" y="3497579"/>
              <a:ext cx="86106" cy="8610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98812" y="3493350"/>
              <a:ext cx="93040" cy="9380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41547" y="3497579"/>
              <a:ext cx="86868" cy="8610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38080" y="3493350"/>
              <a:ext cx="93802" cy="93802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80053" y="3497579"/>
              <a:ext cx="86868" cy="8610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76586" y="3493350"/>
              <a:ext cx="93802" cy="93802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720084" y="3497579"/>
              <a:ext cx="86868" cy="8610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716617" y="3493350"/>
              <a:ext cx="93802" cy="9380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60113" y="3497579"/>
              <a:ext cx="86868" cy="8610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56646" y="3493350"/>
              <a:ext cx="93802" cy="93802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96333" y="3497579"/>
              <a:ext cx="86868" cy="8610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92867" y="3493350"/>
              <a:ext cx="93802" cy="93802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002280" y="3730751"/>
              <a:ext cx="86106" cy="8610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98812" y="3726522"/>
              <a:ext cx="93040" cy="93802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241547" y="3730751"/>
              <a:ext cx="86868" cy="86105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38080" y="3726522"/>
              <a:ext cx="93802" cy="93802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80053" y="3730751"/>
              <a:ext cx="86868" cy="86105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76586" y="3726522"/>
              <a:ext cx="93802" cy="93802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720084" y="3730751"/>
              <a:ext cx="86868" cy="86105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716617" y="3726522"/>
              <a:ext cx="93802" cy="9380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960113" y="3730751"/>
              <a:ext cx="86868" cy="8610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56646" y="3726522"/>
              <a:ext cx="93802" cy="93802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196333" y="3730751"/>
              <a:ext cx="86868" cy="86105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92867" y="3726522"/>
              <a:ext cx="93802" cy="93802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002280" y="3971543"/>
              <a:ext cx="86106" cy="85343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998812" y="3967314"/>
              <a:ext cx="93040" cy="93040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241547" y="3971543"/>
              <a:ext cx="86868" cy="85343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238080" y="3967314"/>
              <a:ext cx="93802" cy="93040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480053" y="3971543"/>
              <a:ext cx="86868" cy="8534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476586" y="3967314"/>
              <a:ext cx="93802" cy="93040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720084" y="3971543"/>
              <a:ext cx="86868" cy="85343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716617" y="3967314"/>
              <a:ext cx="93802" cy="9304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960113" y="3971543"/>
              <a:ext cx="86868" cy="85343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956646" y="3967314"/>
              <a:ext cx="93802" cy="93040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196333" y="3971543"/>
              <a:ext cx="86868" cy="85343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192867" y="3967314"/>
              <a:ext cx="93802" cy="93040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129277" y="4210811"/>
              <a:ext cx="86106" cy="85343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125811" y="4206582"/>
              <a:ext cx="93040" cy="93040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113276" y="4450841"/>
              <a:ext cx="86106" cy="85343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109808" y="4446612"/>
              <a:ext cx="93040" cy="93040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087368" y="4689347"/>
              <a:ext cx="86106" cy="86105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83900" y="4685118"/>
              <a:ext cx="93040" cy="93802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693669" y="4210811"/>
              <a:ext cx="86106" cy="8534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690202" y="4206582"/>
              <a:ext cx="93040" cy="93040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3260597" y="4496565"/>
              <a:ext cx="269240" cy="238760"/>
            </a:xfrm>
            <a:custGeom>
              <a:avLst/>
              <a:gdLst/>
              <a:ahLst/>
              <a:cxnLst/>
              <a:rect l="l" t="t" r="r" b="b"/>
              <a:pathLst>
                <a:path w="269239" h="238760">
                  <a:moveTo>
                    <a:pt x="268987" y="0"/>
                  </a:moveTo>
                  <a:lnTo>
                    <a:pt x="0" y="0"/>
                  </a:lnTo>
                  <a:lnTo>
                    <a:pt x="0" y="238502"/>
                  </a:lnTo>
                  <a:lnTo>
                    <a:pt x="268987" y="238502"/>
                  </a:lnTo>
                  <a:lnTo>
                    <a:pt x="2689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737867" y="4496561"/>
              <a:ext cx="791845" cy="238760"/>
            </a:xfrm>
            <a:custGeom>
              <a:avLst/>
              <a:gdLst/>
              <a:ahLst/>
              <a:cxnLst/>
              <a:rect l="l" t="t" r="r" b="b"/>
              <a:pathLst>
                <a:path w="791845" h="238760">
                  <a:moveTo>
                    <a:pt x="791716" y="0"/>
                  </a:moveTo>
                  <a:lnTo>
                    <a:pt x="522729" y="0"/>
                  </a:lnTo>
                  <a:lnTo>
                    <a:pt x="522729" y="238502"/>
                  </a:lnTo>
                  <a:lnTo>
                    <a:pt x="791716" y="238502"/>
                  </a:lnTo>
                  <a:lnTo>
                    <a:pt x="791716" y="0"/>
                  </a:lnTo>
                  <a:close/>
                </a:path>
                <a:path w="791845" h="238760">
                  <a:moveTo>
                    <a:pt x="522730" y="0"/>
                  </a:moveTo>
                  <a:lnTo>
                    <a:pt x="264415" y="0"/>
                  </a:lnTo>
                  <a:lnTo>
                    <a:pt x="264415" y="238502"/>
                  </a:lnTo>
                  <a:lnTo>
                    <a:pt x="522730" y="238502"/>
                  </a:lnTo>
                  <a:lnTo>
                    <a:pt x="522730" y="0"/>
                  </a:lnTo>
                  <a:close/>
                </a:path>
                <a:path w="791845" h="238760">
                  <a:moveTo>
                    <a:pt x="264412" y="0"/>
                  </a:moveTo>
                  <a:lnTo>
                    <a:pt x="0" y="0"/>
                  </a:lnTo>
                  <a:lnTo>
                    <a:pt x="0" y="238502"/>
                  </a:lnTo>
                  <a:lnTo>
                    <a:pt x="264412" y="238502"/>
                  </a:lnTo>
                  <a:lnTo>
                    <a:pt x="264412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693669" y="4450841"/>
              <a:ext cx="86106" cy="85343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690202" y="4446612"/>
              <a:ext cx="93040" cy="93040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693669" y="4689347"/>
              <a:ext cx="86106" cy="8610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690202" y="4685118"/>
              <a:ext cx="93040" cy="93802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486150" y="4450841"/>
              <a:ext cx="86868" cy="85343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482682" y="4446612"/>
              <a:ext cx="93802" cy="93040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496818" y="4689347"/>
              <a:ext cx="86868" cy="8610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93351" y="4685118"/>
              <a:ext cx="93802" cy="93802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956560" y="4456175"/>
              <a:ext cx="86868" cy="85343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953092" y="4451946"/>
              <a:ext cx="93802" cy="930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948940" y="4689347"/>
              <a:ext cx="86106" cy="86105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945473" y="4685118"/>
              <a:ext cx="93040" cy="93802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3486150" y="4210811"/>
              <a:ext cx="86106" cy="85343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482682" y="4206582"/>
              <a:ext cx="93040" cy="93040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959608" y="4210811"/>
              <a:ext cx="86868" cy="8534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956140" y="4206582"/>
              <a:ext cx="93802" cy="93040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3213353" y="4210811"/>
              <a:ext cx="86868" cy="85343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209886" y="4206582"/>
              <a:ext cx="93802" cy="93040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205734" y="4455413"/>
              <a:ext cx="86106" cy="85343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3202267" y="4451184"/>
              <a:ext cx="93040" cy="93040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209544" y="4689347"/>
              <a:ext cx="86868" cy="86105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06076" y="4685118"/>
              <a:ext cx="93802" cy="93802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765803" y="4210811"/>
              <a:ext cx="86106" cy="85343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762336" y="4206582"/>
              <a:ext cx="93040" cy="93040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781806" y="4450841"/>
              <a:ext cx="86106" cy="85343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778339" y="4446612"/>
              <a:ext cx="93040" cy="9304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3787902" y="4689347"/>
              <a:ext cx="86868" cy="8610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784434" y="4685118"/>
              <a:ext cx="93802" cy="93802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3921252" y="4083557"/>
              <a:ext cx="150495" cy="112395"/>
            </a:xfrm>
            <a:custGeom>
              <a:avLst/>
              <a:gdLst/>
              <a:ahLst/>
              <a:cxnLst/>
              <a:rect l="l" t="t" r="r" b="b"/>
              <a:pathLst>
                <a:path w="150495" h="112395">
                  <a:moveTo>
                    <a:pt x="77724" y="0"/>
                  </a:moveTo>
                  <a:lnTo>
                    <a:pt x="77724" y="112014"/>
                  </a:lnTo>
                </a:path>
                <a:path w="150495" h="112395">
                  <a:moveTo>
                    <a:pt x="150114" y="112014"/>
                  </a:moveTo>
                  <a:lnTo>
                    <a:pt x="0" y="112014"/>
                  </a:lnTo>
                </a:path>
              </a:pathLst>
            </a:custGeom>
            <a:ln w="115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244" y="4018787"/>
              <a:ext cx="1200150" cy="554355"/>
            </a:xfrm>
            <a:custGeom>
              <a:avLst/>
              <a:gdLst/>
              <a:ahLst/>
              <a:cxnLst/>
              <a:rect l="l" t="t" r="r" b="b"/>
              <a:pathLst>
                <a:path w="1200150" h="554354">
                  <a:moveTo>
                    <a:pt x="918969" y="239268"/>
                  </a:moveTo>
                  <a:lnTo>
                    <a:pt x="902205" y="477774"/>
                  </a:lnTo>
                </a:path>
                <a:path w="1200150" h="554354">
                  <a:moveTo>
                    <a:pt x="957831" y="0"/>
                  </a:moveTo>
                  <a:lnTo>
                    <a:pt x="918969" y="238506"/>
                  </a:lnTo>
                </a:path>
                <a:path w="1200150" h="554354">
                  <a:moveTo>
                    <a:pt x="245362" y="0"/>
                  </a:moveTo>
                  <a:lnTo>
                    <a:pt x="276600" y="238506"/>
                  </a:lnTo>
                </a:path>
                <a:path w="1200150" h="554354">
                  <a:moveTo>
                    <a:pt x="276600" y="238506"/>
                  </a:moveTo>
                  <a:lnTo>
                    <a:pt x="305558" y="477774"/>
                  </a:lnTo>
                </a:path>
                <a:path w="1200150" h="554354">
                  <a:moveTo>
                    <a:pt x="724659" y="0"/>
                  </a:moveTo>
                  <a:lnTo>
                    <a:pt x="667509" y="238506"/>
                  </a:lnTo>
                </a:path>
                <a:path w="1200150" h="554354">
                  <a:moveTo>
                    <a:pt x="656079" y="238506"/>
                  </a:moveTo>
                  <a:lnTo>
                    <a:pt x="598929" y="477774"/>
                  </a:lnTo>
                </a:path>
                <a:path w="1200150" h="554354">
                  <a:moveTo>
                    <a:pt x="1200147" y="238506"/>
                  </a:moveTo>
                  <a:lnTo>
                    <a:pt x="0" y="239268"/>
                  </a:lnTo>
                </a:path>
                <a:path w="1200150" h="554354">
                  <a:moveTo>
                    <a:pt x="3810" y="553974"/>
                  </a:moveTo>
                  <a:lnTo>
                    <a:pt x="3810" y="216408"/>
                  </a:lnTo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038608" y="3541013"/>
              <a:ext cx="1198245" cy="1194435"/>
            </a:xfrm>
            <a:custGeom>
              <a:avLst/>
              <a:gdLst/>
              <a:ahLst/>
              <a:cxnLst/>
              <a:rect l="l" t="t" r="r" b="b"/>
              <a:pathLst>
                <a:path w="1198245" h="1194435">
                  <a:moveTo>
                    <a:pt x="239265" y="0"/>
                  </a:moveTo>
                  <a:lnTo>
                    <a:pt x="0" y="0"/>
                  </a:lnTo>
                  <a:lnTo>
                    <a:pt x="0" y="239270"/>
                  </a:lnTo>
                  <a:lnTo>
                    <a:pt x="239265" y="239270"/>
                  </a:lnTo>
                  <a:lnTo>
                    <a:pt x="239265" y="0"/>
                  </a:lnTo>
                  <a:close/>
                </a:path>
                <a:path w="1198245" h="1194435">
                  <a:moveTo>
                    <a:pt x="479295" y="0"/>
                  </a:moveTo>
                  <a:lnTo>
                    <a:pt x="239265" y="0"/>
                  </a:lnTo>
                  <a:lnTo>
                    <a:pt x="239265" y="239270"/>
                  </a:lnTo>
                  <a:lnTo>
                    <a:pt x="479295" y="239270"/>
                  </a:lnTo>
                  <a:lnTo>
                    <a:pt x="479295" y="0"/>
                  </a:lnTo>
                  <a:close/>
                </a:path>
                <a:path w="1198245" h="1194435">
                  <a:moveTo>
                    <a:pt x="718563" y="0"/>
                  </a:moveTo>
                  <a:lnTo>
                    <a:pt x="479292" y="0"/>
                  </a:lnTo>
                  <a:lnTo>
                    <a:pt x="479292" y="239270"/>
                  </a:lnTo>
                  <a:lnTo>
                    <a:pt x="718563" y="239270"/>
                  </a:lnTo>
                  <a:lnTo>
                    <a:pt x="718563" y="0"/>
                  </a:lnTo>
                  <a:close/>
                </a:path>
                <a:path w="1198245" h="1194435">
                  <a:moveTo>
                    <a:pt x="958593" y="0"/>
                  </a:moveTo>
                  <a:lnTo>
                    <a:pt x="718563" y="0"/>
                  </a:lnTo>
                  <a:lnTo>
                    <a:pt x="718563" y="239270"/>
                  </a:lnTo>
                  <a:lnTo>
                    <a:pt x="958593" y="239270"/>
                  </a:lnTo>
                  <a:lnTo>
                    <a:pt x="958593" y="0"/>
                  </a:lnTo>
                  <a:close/>
                </a:path>
                <a:path w="1198245" h="1194435">
                  <a:moveTo>
                    <a:pt x="1197861" y="0"/>
                  </a:moveTo>
                  <a:lnTo>
                    <a:pt x="958596" y="0"/>
                  </a:lnTo>
                  <a:lnTo>
                    <a:pt x="958596" y="239270"/>
                  </a:lnTo>
                  <a:lnTo>
                    <a:pt x="1197861" y="239270"/>
                  </a:lnTo>
                  <a:lnTo>
                    <a:pt x="1197861" y="0"/>
                  </a:lnTo>
                  <a:close/>
                </a:path>
                <a:path w="1198245" h="1194435">
                  <a:moveTo>
                    <a:pt x="239265" y="239268"/>
                  </a:moveTo>
                  <a:lnTo>
                    <a:pt x="0" y="239268"/>
                  </a:lnTo>
                  <a:lnTo>
                    <a:pt x="0" y="477775"/>
                  </a:lnTo>
                  <a:lnTo>
                    <a:pt x="239265" y="477775"/>
                  </a:lnTo>
                  <a:lnTo>
                    <a:pt x="239265" y="239268"/>
                  </a:lnTo>
                  <a:close/>
                </a:path>
                <a:path w="1198245" h="1194435">
                  <a:moveTo>
                    <a:pt x="479295" y="239268"/>
                  </a:moveTo>
                  <a:lnTo>
                    <a:pt x="239265" y="239268"/>
                  </a:lnTo>
                  <a:lnTo>
                    <a:pt x="239265" y="477775"/>
                  </a:lnTo>
                  <a:lnTo>
                    <a:pt x="479295" y="477775"/>
                  </a:lnTo>
                  <a:lnTo>
                    <a:pt x="479295" y="239268"/>
                  </a:lnTo>
                  <a:close/>
                </a:path>
                <a:path w="1198245" h="1194435">
                  <a:moveTo>
                    <a:pt x="718563" y="239268"/>
                  </a:moveTo>
                  <a:lnTo>
                    <a:pt x="479292" y="239268"/>
                  </a:lnTo>
                  <a:lnTo>
                    <a:pt x="479292" y="477775"/>
                  </a:lnTo>
                  <a:lnTo>
                    <a:pt x="718563" y="477775"/>
                  </a:lnTo>
                  <a:lnTo>
                    <a:pt x="718563" y="239268"/>
                  </a:lnTo>
                  <a:close/>
                </a:path>
                <a:path w="1198245" h="1194435">
                  <a:moveTo>
                    <a:pt x="958593" y="239268"/>
                  </a:moveTo>
                  <a:lnTo>
                    <a:pt x="718563" y="239268"/>
                  </a:lnTo>
                  <a:lnTo>
                    <a:pt x="718563" y="477775"/>
                  </a:lnTo>
                  <a:lnTo>
                    <a:pt x="958593" y="477775"/>
                  </a:lnTo>
                  <a:lnTo>
                    <a:pt x="958593" y="239268"/>
                  </a:lnTo>
                  <a:close/>
                </a:path>
                <a:path w="1198245" h="1194435">
                  <a:moveTo>
                    <a:pt x="1197861" y="239268"/>
                  </a:moveTo>
                  <a:lnTo>
                    <a:pt x="958596" y="239268"/>
                  </a:lnTo>
                  <a:lnTo>
                    <a:pt x="958596" y="477775"/>
                  </a:lnTo>
                  <a:lnTo>
                    <a:pt x="1197861" y="477775"/>
                  </a:lnTo>
                  <a:lnTo>
                    <a:pt x="1197861" y="239268"/>
                  </a:lnTo>
                  <a:close/>
                </a:path>
                <a:path w="1198245" h="1194435">
                  <a:moveTo>
                    <a:pt x="1197861" y="477774"/>
                  </a:moveTo>
                  <a:lnTo>
                    <a:pt x="958596" y="477774"/>
                  </a:lnTo>
                  <a:lnTo>
                    <a:pt x="958596" y="716281"/>
                  </a:lnTo>
                  <a:lnTo>
                    <a:pt x="1197861" y="716281"/>
                  </a:lnTo>
                  <a:lnTo>
                    <a:pt x="1197861" y="477774"/>
                  </a:lnTo>
                  <a:close/>
                </a:path>
                <a:path w="1198245" h="1194435">
                  <a:moveTo>
                    <a:pt x="1197861" y="716280"/>
                  </a:moveTo>
                  <a:lnTo>
                    <a:pt x="958596" y="716280"/>
                  </a:lnTo>
                  <a:lnTo>
                    <a:pt x="958596" y="955550"/>
                  </a:lnTo>
                  <a:lnTo>
                    <a:pt x="1197861" y="955550"/>
                  </a:lnTo>
                  <a:lnTo>
                    <a:pt x="1197861" y="716280"/>
                  </a:lnTo>
                  <a:close/>
                </a:path>
                <a:path w="1198245" h="1194435">
                  <a:moveTo>
                    <a:pt x="1197861" y="955548"/>
                  </a:moveTo>
                  <a:lnTo>
                    <a:pt x="958596" y="955548"/>
                  </a:lnTo>
                  <a:lnTo>
                    <a:pt x="958596" y="1194050"/>
                  </a:lnTo>
                  <a:lnTo>
                    <a:pt x="1197861" y="1194050"/>
                  </a:lnTo>
                  <a:lnTo>
                    <a:pt x="1197861" y="955548"/>
                  </a:lnTo>
                  <a:close/>
                </a:path>
                <a:path w="1198245" h="1194435">
                  <a:moveTo>
                    <a:pt x="958593" y="955548"/>
                  </a:moveTo>
                  <a:lnTo>
                    <a:pt x="656838" y="955548"/>
                  </a:lnTo>
                  <a:lnTo>
                    <a:pt x="656838" y="1194050"/>
                  </a:lnTo>
                  <a:lnTo>
                    <a:pt x="958593" y="1194050"/>
                  </a:lnTo>
                  <a:lnTo>
                    <a:pt x="958593" y="955548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93647" y="3497579"/>
              <a:ext cx="86869" cy="86105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0178" y="3493350"/>
              <a:ext cx="93806" cy="93802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233677" y="3497579"/>
              <a:ext cx="86106" cy="86105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230208" y="3493350"/>
              <a:ext cx="93042" cy="93802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472184" y="3497579"/>
              <a:ext cx="86868" cy="86105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68716" y="3493350"/>
              <a:ext cx="93802" cy="93802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12213" y="3497579"/>
              <a:ext cx="86106" cy="8610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08746" y="3493350"/>
              <a:ext cx="93040" cy="93802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952244" y="3497579"/>
              <a:ext cx="86106" cy="86105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948776" y="3493350"/>
              <a:ext cx="93040" cy="93802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188463" y="3497579"/>
              <a:ext cx="86868" cy="86105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184996" y="3493350"/>
              <a:ext cx="93802" cy="93802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93647" y="3730751"/>
              <a:ext cx="86869" cy="86105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0178" y="3726522"/>
              <a:ext cx="93806" cy="93802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33677" y="3730751"/>
              <a:ext cx="86106" cy="86105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230208" y="3726522"/>
              <a:ext cx="93042" cy="93802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472184" y="3730751"/>
              <a:ext cx="86868" cy="86105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68716" y="3726522"/>
              <a:ext cx="93802" cy="93802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712213" y="3730751"/>
              <a:ext cx="86106" cy="86105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08746" y="3726522"/>
              <a:ext cx="93040" cy="93802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952244" y="3730751"/>
              <a:ext cx="86106" cy="86105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948776" y="3726522"/>
              <a:ext cx="93040" cy="93802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188463" y="3730751"/>
              <a:ext cx="86868" cy="86105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184996" y="3726522"/>
              <a:ext cx="93802" cy="93802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93647" y="3971543"/>
              <a:ext cx="86869" cy="85343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90178" y="3967314"/>
              <a:ext cx="93806" cy="93040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33677" y="3971543"/>
              <a:ext cx="86106" cy="85343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30208" y="3967314"/>
              <a:ext cx="93042" cy="93040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472184" y="3971543"/>
              <a:ext cx="86868" cy="8534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468716" y="3967314"/>
              <a:ext cx="93802" cy="93040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712213" y="3971543"/>
              <a:ext cx="86106" cy="85343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08746" y="3967314"/>
              <a:ext cx="93040" cy="93040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952244" y="3971543"/>
              <a:ext cx="86106" cy="85343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948776" y="3967314"/>
              <a:ext cx="93040" cy="93040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188463" y="3971543"/>
              <a:ext cx="86868" cy="85343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184996" y="3967314"/>
              <a:ext cx="93802" cy="93040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188463" y="4210811"/>
              <a:ext cx="86868" cy="85343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184996" y="4206582"/>
              <a:ext cx="93802" cy="93040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188463" y="4450841"/>
              <a:ext cx="86868" cy="85343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184996" y="4446612"/>
              <a:ext cx="93802" cy="93040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188463" y="4689347"/>
              <a:ext cx="86868" cy="8610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184996" y="4685118"/>
              <a:ext cx="93802" cy="93802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952244" y="4210811"/>
              <a:ext cx="86106" cy="85343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948776" y="4206582"/>
              <a:ext cx="93040" cy="93040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952244" y="4450841"/>
              <a:ext cx="86106" cy="85343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948776" y="4446612"/>
              <a:ext cx="93040" cy="93040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952244" y="4689347"/>
              <a:ext cx="86106" cy="86105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948776" y="4685118"/>
              <a:ext cx="93040" cy="93802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752857" y="4210811"/>
              <a:ext cx="86107" cy="85343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749390" y="4206582"/>
              <a:ext cx="93041" cy="93040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797053" y="4496561"/>
              <a:ext cx="898525" cy="238760"/>
            </a:xfrm>
            <a:custGeom>
              <a:avLst/>
              <a:gdLst/>
              <a:ahLst/>
              <a:cxnLst/>
              <a:rect l="l" t="t" r="r" b="b"/>
              <a:pathLst>
                <a:path w="898525" h="238760">
                  <a:moveTo>
                    <a:pt x="898396" y="0"/>
                  </a:moveTo>
                  <a:lnTo>
                    <a:pt x="596642" y="0"/>
                  </a:lnTo>
                  <a:lnTo>
                    <a:pt x="596642" y="238502"/>
                  </a:lnTo>
                  <a:lnTo>
                    <a:pt x="898396" y="238502"/>
                  </a:lnTo>
                  <a:lnTo>
                    <a:pt x="898396" y="0"/>
                  </a:lnTo>
                  <a:close/>
                </a:path>
                <a:path w="898525" h="238760">
                  <a:moveTo>
                    <a:pt x="599692" y="0"/>
                  </a:moveTo>
                  <a:lnTo>
                    <a:pt x="297938" y="0"/>
                  </a:lnTo>
                  <a:lnTo>
                    <a:pt x="297938" y="238502"/>
                  </a:lnTo>
                  <a:lnTo>
                    <a:pt x="599692" y="238502"/>
                  </a:lnTo>
                  <a:lnTo>
                    <a:pt x="599692" y="0"/>
                  </a:lnTo>
                  <a:close/>
                </a:path>
                <a:path w="898525" h="238760">
                  <a:moveTo>
                    <a:pt x="301749" y="0"/>
                  </a:moveTo>
                  <a:lnTo>
                    <a:pt x="0" y="0"/>
                  </a:lnTo>
                  <a:lnTo>
                    <a:pt x="0" y="238502"/>
                  </a:lnTo>
                  <a:lnTo>
                    <a:pt x="301749" y="238502"/>
                  </a:lnTo>
                  <a:lnTo>
                    <a:pt x="301749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752857" y="4450841"/>
              <a:ext cx="86107" cy="85343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749390" y="4446612"/>
              <a:ext cx="93041" cy="93040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752857" y="4689347"/>
              <a:ext cx="86107" cy="86105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749390" y="4685118"/>
              <a:ext cx="93041" cy="93802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645158" y="4450841"/>
              <a:ext cx="86868" cy="85343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641690" y="4446612"/>
              <a:ext cx="93802" cy="93040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649730" y="4689347"/>
              <a:ext cx="86106" cy="86105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46262" y="4685118"/>
              <a:ext cx="93040" cy="93802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351788" y="4455413"/>
              <a:ext cx="86106" cy="85343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348320" y="4451184"/>
              <a:ext cx="93040" cy="93040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355598" y="4689347"/>
              <a:ext cx="86868" cy="86105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52130" y="4685118"/>
              <a:ext cx="93802" cy="9380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054607" y="4456175"/>
              <a:ext cx="86869" cy="85343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051138" y="4451946"/>
              <a:ext cx="93806" cy="93040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054607" y="4694681"/>
              <a:ext cx="86869" cy="85343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051138" y="4690452"/>
              <a:ext cx="93806" cy="93040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668780" y="4210811"/>
              <a:ext cx="86106" cy="85343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665312" y="4206582"/>
              <a:ext cx="93040" cy="93040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019557" y="4210811"/>
              <a:ext cx="86107" cy="85343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016090" y="4206582"/>
              <a:ext cx="93041" cy="93040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415795" y="4210811"/>
              <a:ext cx="86868" cy="85343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412328" y="4206582"/>
              <a:ext cx="93802" cy="93040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1200914" y="4083557"/>
              <a:ext cx="150495" cy="112395"/>
            </a:xfrm>
            <a:custGeom>
              <a:avLst/>
              <a:gdLst/>
              <a:ahLst/>
              <a:cxnLst/>
              <a:rect l="l" t="t" r="r" b="b"/>
              <a:pathLst>
                <a:path w="150494" h="112395">
                  <a:moveTo>
                    <a:pt x="76959" y="0"/>
                  </a:moveTo>
                  <a:lnTo>
                    <a:pt x="76959" y="112014"/>
                  </a:lnTo>
                </a:path>
                <a:path w="150494" h="112395">
                  <a:moveTo>
                    <a:pt x="150111" y="112014"/>
                  </a:moveTo>
                  <a:lnTo>
                    <a:pt x="0" y="112014"/>
                  </a:lnTo>
                </a:path>
              </a:pathLst>
            </a:custGeom>
            <a:ln w="115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4620768" y="4018787"/>
              <a:ext cx="1271905" cy="716280"/>
            </a:xfrm>
            <a:custGeom>
              <a:avLst/>
              <a:gdLst/>
              <a:ahLst/>
              <a:cxnLst/>
              <a:rect l="l" t="t" r="r" b="b"/>
              <a:pathLst>
                <a:path w="1271904" h="716279">
                  <a:moveTo>
                    <a:pt x="1031748" y="0"/>
                  </a:moveTo>
                  <a:lnTo>
                    <a:pt x="1031748" y="477774"/>
                  </a:lnTo>
                  <a:lnTo>
                    <a:pt x="1271778" y="477774"/>
                  </a:lnTo>
                </a:path>
                <a:path w="1271904" h="716279">
                  <a:moveTo>
                    <a:pt x="990600" y="716280"/>
                  </a:moveTo>
                  <a:lnTo>
                    <a:pt x="1271016" y="716280"/>
                  </a:lnTo>
                </a:path>
                <a:path w="1271904" h="716279">
                  <a:moveTo>
                    <a:pt x="1271778" y="0"/>
                  </a:moveTo>
                  <a:lnTo>
                    <a:pt x="1271778" y="716280"/>
                  </a:lnTo>
                </a:path>
                <a:path w="1271904" h="716279">
                  <a:moveTo>
                    <a:pt x="795528" y="239268"/>
                  </a:moveTo>
                  <a:lnTo>
                    <a:pt x="795528" y="477774"/>
                  </a:lnTo>
                </a:path>
                <a:path w="1271904" h="716279">
                  <a:moveTo>
                    <a:pt x="792480" y="0"/>
                  </a:moveTo>
                  <a:lnTo>
                    <a:pt x="792480" y="238506"/>
                  </a:lnTo>
                </a:path>
                <a:path w="1271904" h="716279">
                  <a:moveTo>
                    <a:pt x="312420" y="0"/>
                  </a:moveTo>
                  <a:lnTo>
                    <a:pt x="261366" y="239268"/>
                  </a:lnTo>
                </a:path>
                <a:path w="1271904" h="716279">
                  <a:moveTo>
                    <a:pt x="268224" y="238506"/>
                  </a:moveTo>
                  <a:lnTo>
                    <a:pt x="261366" y="477774"/>
                  </a:lnTo>
                </a:path>
                <a:path w="1271904" h="716279">
                  <a:moveTo>
                    <a:pt x="552450" y="0"/>
                  </a:moveTo>
                  <a:lnTo>
                    <a:pt x="518922" y="238506"/>
                  </a:lnTo>
                </a:path>
                <a:path w="1271904" h="716279">
                  <a:moveTo>
                    <a:pt x="518922" y="238506"/>
                  </a:moveTo>
                  <a:lnTo>
                    <a:pt x="518922" y="477774"/>
                  </a:lnTo>
                </a:path>
                <a:path w="1271904" h="716279">
                  <a:moveTo>
                    <a:pt x="1271778" y="239268"/>
                  </a:moveTo>
                  <a:lnTo>
                    <a:pt x="0" y="240030"/>
                  </a:lnTo>
                </a:path>
                <a:path w="1271904" h="716279">
                  <a:moveTo>
                    <a:pt x="3810" y="553974"/>
                  </a:moveTo>
                  <a:lnTo>
                    <a:pt x="3810" y="216408"/>
                  </a:lnTo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933188" y="3541013"/>
              <a:ext cx="1198880" cy="1194435"/>
            </a:xfrm>
            <a:custGeom>
              <a:avLst/>
              <a:gdLst/>
              <a:ahLst/>
              <a:cxnLst/>
              <a:rect l="l" t="t" r="r" b="b"/>
              <a:pathLst>
                <a:path w="1198879" h="1194435">
                  <a:moveTo>
                    <a:pt x="240030" y="0"/>
                  </a:moveTo>
                  <a:lnTo>
                    <a:pt x="0" y="0"/>
                  </a:lnTo>
                  <a:lnTo>
                    <a:pt x="0" y="239270"/>
                  </a:lnTo>
                  <a:lnTo>
                    <a:pt x="240030" y="239270"/>
                  </a:lnTo>
                  <a:lnTo>
                    <a:pt x="240030" y="0"/>
                  </a:lnTo>
                  <a:close/>
                </a:path>
                <a:path w="1198879" h="1194435">
                  <a:moveTo>
                    <a:pt x="479298" y="0"/>
                  </a:moveTo>
                  <a:lnTo>
                    <a:pt x="240027" y="0"/>
                  </a:lnTo>
                  <a:lnTo>
                    <a:pt x="240027" y="239270"/>
                  </a:lnTo>
                  <a:lnTo>
                    <a:pt x="479298" y="239270"/>
                  </a:lnTo>
                  <a:lnTo>
                    <a:pt x="479298" y="0"/>
                  </a:lnTo>
                  <a:close/>
                </a:path>
                <a:path w="1198879" h="1194435">
                  <a:moveTo>
                    <a:pt x="719328" y="0"/>
                  </a:moveTo>
                  <a:lnTo>
                    <a:pt x="479298" y="0"/>
                  </a:lnTo>
                  <a:lnTo>
                    <a:pt x="479298" y="239270"/>
                  </a:lnTo>
                  <a:lnTo>
                    <a:pt x="719328" y="239270"/>
                  </a:lnTo>
                  <a:lnTo>
                    <a:pt x="719328" y="0"/>
                  </a:lnTo>
                  <a:close/>
                </a:path>
                <a:path w="1198879" h="1194435">
                  <a:moveTo>
                    <a:pt x="958596" y="0"/>
                  </a:moveTo>
                  <a:lnTo>
                    <a:pt x="719330" y="0"/>
                  </a:lnTo>
                  <a:lnTo>
                    <a:pt x="719330" y="239270"/>
                  </a:lnTo>
                  <a:lnTo>
                    <a:pt x="958596" y="239270"/>
                  </a:lnTo>
                  <a:lnTo>
                    <a:pt x="958596" y="0"/>
                  </a:lnTo>
                  <a:close/>
                </a:path>
                <a:path w="1198879" h="1194435">
                  <a:moveTo>
                    <a:pt x="1198626" y="0"/>
                  </a:moveTo>
                  <a:lnTo>
                    <a:pt x="958596" y="0"/>
                  </a:lnTo>
                  <a:lnTo>
                    <a:pt x="958596" y="239270"/>
                  </a:lnTo>
                  <a:lnTo>
                    <a:pt x="1198626" y="239270"/>
                  </a:lnTo>
                  <a:lnTo>
                    <a:pt x="1198626" y="0"/>
                  </a:lnTo>
                  <a:close/>
                </a:path>
                <a:path w="1198879" h="1194435">
                  <a:moveTo>
                    <a:pt x="240030" y="239268"/>
                  </a:moveTo>
                  <a:lnTo>
                    <a:pt x="0" y="239268"/>
                  </a:lnTo>
                  <a:lnTo>
                    <a:pt x="0" y="477775"/>
                  </a:lnTo>
                  <a:lnTo>
                    <a:pt x="240030" y="477775"/>
                  </a:lnTo>
                  <a:lnTo>
                    <a:pt x="240030" y="239268"/>
                  </a:lnTo>
                  <a:close/>
                </a:path>
                <a:path w="1198879" h="1194435">
                  <a:moveTo>
                    <a:pt x="479298" y="239268"/>
                  </a:moveTo>
                  <a:lnTo>
                    <a:pt x="240027" y="239268"/>
                  </a:lnTo>
                  <a:lnTo>
                    <a:pt x="240027" y="477775"/>
                  </a:lnTo>
                  <a:lnTo>
                    <a:pt x="479298" y="477775"/>
                  </a:lnTo>
                  <a:lnTo>
                    <a:pt x="479298" y="239268"/>
                  </a:lnTo>
                  <a:close/>
                </a:path>
                <a:path w="1198879" h="1194435">
                  <a:moveTo>
                    <a:pt x="719328" y="239268"/>
                  </a:moveTo>
                  <a:lnTo>
                    <a:pt x="479298" y="239268"/>
                  </a:lnTo>
                  <a:lnTo>
                    <a:pt x="479298" y="477775"/>
                  </a:lnTo>
                  <a:lnTo>
                    <a:pt x="719328" y="477775"/>
                  </a:lnTo>
                  <a:lnTo>
                    <a:pt x="719328" y="239268"/>
                  </a:lnTo>
                  <a:close/>
                </a:path>
                <a:path w="1198879" h="1194435">
                  <a:moveTo>
                    <a:pt x="958596" y="239268"/>
                  </a:moveTo>
                  <a:lnTo>
                    <a:pt x="719330" y="239268"/>
                  </a:lnTo>
                  <a:lnTo>
                    <a:pt x="719330" y="477775"/>
                  </a:lnTo>
                  <a:lnTo>
                    <a:pt x="958596" y="477775"/>
                  </a:lnTo>
                  <a:lnTo>
                    <a:pt x="958596" y="239268"/>
                  </a:lnTo>
                  <a:close/>
                </a:path>
                <a:path w="1198879" h="1194435">
                  <a:moveTo>
                    <a:pt x="1198626" y="239268"/>
                  </a:moveTo>
                  <a:lnTo>
                    <a:pt x="958596" y="239268"/>
                  </a:lnTo>
                  <a:lnTo>
                    <a:pt x="958596" y="477775"/>
                  </a:lnTo>
                  <a:lnTo>
                    <a:pt x="1198626" y="477775"/>
                  </a:lnTo>
                  <a:lnTo>
                    <a:pt x="1198626" y="239268"/>
                  </a:lnTo>
                  <a:close/>
                </a:path>
                <a:path w="1198879" h="1194435">
                  <a:moveTo>
                    <a:pt x="719328" y="955548"/>
                  </a:moveTo>
                  <a:lnTo>
                    <a:pt x="458725" y="955548"/>
                  </a:lnTo>
                  <a:lnTo>
                    <a:pt x="458725" y="1194050"/>
                  </a:lnTo>
                  <a:lnTo>
                    <a:pt x="719328" y="1194050"/>
                  </a:lnTo>
                  <a:lnTo>
                    <a:pt x="719328" y="955548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4888991" y="3497579"/>
              <a:ext cx="86106" cy="86105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885525" y="3493350"/>
              <a:ext cx="93040" cy="93802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5128259" y="3497579"/>
              <a:ext cx="86868" cy="86105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24793" y="3493350"/>
              <a:ext cx="93802" cy="93802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5367527" y="3497579"/>
              <a:ext cx="86106" cy="8610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5364061" y="3493350"/>
              <a:ext cx="93040" cy="93802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5606796" y="3497579"/>
              <a:ext cx="86868" cy="86105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603329" y="3493350"/>
              <a:ext cx="93802" cy="93802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46826" y="3497579"/>
              <a:ext cx="86868" cy="86105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843358" y="3493350"/>
              <a:ext cx="93802" cy="93802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6083808" y="3497579"/>
              <a:ext cx="86106" cy="86105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80340" y="3493350"/>
              <a:ext cx="93040" cy="93802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4888991" y="3730751"/>
              <a:ext cx="86106" cy="86105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885525" y="3726522"/>
              <a:ext cx="93040" cy="93802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5128259" y="3730751"/>
              <a:ext cx="86868" cy="86105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24793" y="3726522"/>
              <a:ext cx="93802" cy="93802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5367527" y="3730751"/>
              <a:ext cx="86106" cy="86105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5364061" y="3726522"/>
              <a:ext cx="93040" cy="93802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5606796" y="3730751"/>
              <a:ext cx="86868" cy="86105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603329" y="3726522"/>
              <a:ext cx="93802" cy="93802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5846826" y="3730751"/>
              <a:ext cx="86868" cy="86105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843358" y="3726522"/>
              <a:ext cx="93802" cy="93802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83808" y="3730751"/>
              <a:ext cx="86106" cy="86105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80340" y="3726522"/>
              <a:ext cx="93040" cy="93802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888991" y="3971543"/>
              <a:ext cx="86106" cy="85343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4885525" y="3967314"/>
              <a:ext cx="93040" cy="93040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128259" y="3971543"/>
              <a:ext cx="86868" cy="85343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124793" y="3967314"/>
              <a:ext cx="93802" cy="93040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5367527" y="3971543"/>
              <a:ext cx="86106" cy="85343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364061" y="3967314"/>
              <a:ext cx="93040" cy="93040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5606796" y="3971543"/>
              <a:ext cx="86868" cy="85343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603329" y="3967314"/>
              <a:ext cx="93802" cy="93040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5846826" y="3971543"/>
              <a:ext cx="86868" cy="85343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43358" y="3967314"/>
              <a:ext cx="93802" cy="93040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6083808" y="3971543"/>
              <a:ext cx="86106" cy="85343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080340" y="3967314"/>
              <a:ext cx="93040" cy="93040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46826" y="4210811"/>
              <a:ext cx="86868" cy="85343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43358" y="4206582"/>
              <a:ext cx="93802" cy="93040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5846826" y="4450841"/>
              <a:ext cx="86868" cy="8534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5843358" y="4446612"/>
              <a:ext cx="93802" cy="93040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5846826" y="4689347"/>
              <a:ext cx="86868" cy="86105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843358" y="4685118"/>
              <a:ext cx="93802" cy="93802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4580382" y="4210811"/>
              <a:ext cx="86106" cy="85343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576914" y="4206582"/>
              <a:ext cx="93040" cy="93040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5147309" y="4496565"/>
              <a:ext cx="269240" cy="238760"/>
            </a:xfrm>
            <a:custGeom>
              <a:avLst/>
              <a:gdLst/>
              <a:ahLst/>
              <a:cxnLst/>
              <a:rect l="l" t="t" r="r" b="b"/>
              <a:pathLst>
                <a:path w="269239" h="238760">
                  <a:moveTo>
                    <a:pt x="268987" y="0"/>
                  </a:moveTo>
                  <a:lnTo>
                    <a:pt x="0" y="0"/>
                  </a:lnTo>
                  <a:lnTo>
                    <a:pt x="0" y="238502"/>
                  </a:lnTo>
                  <a:lnTo>
                    <a:pt x="268987" y="238502"/>
                  </a:lnTo>
                  <a:lnTo>
                    <a:pt x="2689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4624574" y="4496561"/>
              <a:ext cx="791845" cy="238760"/>
            </a:xfrm>
            <a:custGeom>
              <a:avLst/>
              <a:gdLst/>
              <a:ahLst/>
              <a:cxnLst/>
              <a:rect l="l" t="t" r="r" b="b"/>
              <a:pathLst>
                <a:path w="791845" h="238760">
                  <a:moveTo>
                    <a:pt x="791721" y="0"/>
                  </a:moveTo>
                  <a:lnTo>
                    <a:pt x="522734" y="0"/>
                  </a:lnTo>
                  <a:lnTo>
                    <a:pt x="522734" y="238502"/>
                  </a:lnTo>
                  <a:lnTo>
                    <a:pt x="791721" y="238502"/>
                  </a:lnTo>
                  <a:lnTo>
                    <a:pt x="791721" y="0"/>
                  </a:lnTo>
                  <a:close/>
                </a:path>
                <a:path w="791845" h="238760">
                  <a:moveTo>
                    <a:pt x="522735" y="0"/>
                  </a:moveTo>
                  <a:lnTo>
                    <a:pt x="264420" y="0"/>
                  </a:lnTo>
                  <a:lnTo>
                    <a:pt x="264420" y="238502"/>
                  </a:lnTo>
                  <a:lnTo>
                    <a:pt x="522735" y="238502"/>
                  </a:lnTo>
                  <a:lnTo>
                    <a:pt x="522735" y="0"/>
                  </a:lnTo>
                  <a:close/>
                </a:path>
                <a:path w="791845" h="238760">
                  <a:moveTo>
                    <a:pt x="264417" y="0"/>
                  </a:moveTo>
                  <a:lnTo>
                    <a:pt x="0" y="0"/>
                  </a:lnTo>
                  <a:lnTo>
                    <a:pt x="0" y="238502"/>
                  </a:lnTo>
                  <a:lnTo>
                    <a:pt x="264417" y="238502"/>
                  </a:lnTo>
                  <a:lnTo>
                    <a:pt x="264417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4580382" y="4450841"/>
              <a:ext cx="86106" cy="85343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576914" y="4446612"/>
              <a:ext cx="93040" cy="93040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4580382" y="4689347"/>
              <a:ext cx="86106" cy="86105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576914" y="4685118"/>
              <a:ext cx="93040" cy="93802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5373624" y="4450841"/>
              <a:ext cx="86106" cy="85343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370156" y="4446612"/>
              <a:ext cx="93040" cy="93040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5384291" y="4689347"/>
              <a:ext cx="86106" cy="86105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80825" y="4685118"/>
              <a:ext cx="93040" cy="93802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4843271" y="4456175"/>
              <a:ext cx="86868" cy="85343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839805" y="4451946"/>
              <a:ext cx="93802" cy="93040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4835652" y="4689347"/>
              <a:ext cx="86868" cy="86105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4832184" y="4685118"/>
              <a:ext cx="93802" cy="93802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5372862" y="4210811"/>
              <a:ext cx="86868" cy="85343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369394" y="4206582"/>
              <a:ext cx="93802" cy="93040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4847082" y="4210811"/>
              <a:ext cx="86106" cy="85343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4843614" y="4206582"/>
              <a:ext cx="93040" cy="93040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5100065" y="4210811"/>
              <a:ext cx="86868" cy="85343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096599" y="4206582"/>
              <a:ext cx="93802" cy="93040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5092446" y="4455413"/>
              <a:ext cx="86868" cy="85343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5088979" y="4451184"/>
              <a:ext cx="93802" cy="93040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096256" y="4689347"/>
              <a:ext cx="86868" cy="86105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92788" y="4685118"/>
              <a:ext cx="93802" cy="93802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5602224" y="4210811"/>
              <a:ext cx="86868" cy="85343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598756" y="4206582"/>
              <a:ext cx="93802" cy="93040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5606034" y="4450841"/>
              <a:ext cx="86868" cy="85343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5602567" y="4446612"/>
              <a:ext cx="93802" cy="93040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5606034" y="4689347"/>
              <a:ext cx="86868" cy="86105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602567" y="4685118"/>
              <a:ext cx="93802" cy="93802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751334" y="4129277"/>
              <a:ext cx="5619750" cy="0"/>
            </a:xfrm>
            <a:custGeom>
              <a:avLst/>
              <a:gdLst/>
              <a:ahLst/>
              <a:cxnLst/>
              <a:rect l="l" t="t" r="r" b="b"/>
              <a:pathLst>
                <a:path w="5619750">
                  <a:moveTo>
                    <a:pt x="0" y="0"/>
                  </a:moveTo>
                  <a:lnTo>
                    <a:pt x="5619747" y="0"/>
                  </a:lnTo>
                </a:path>
              </a:pathLst>
            </a:custGeom>
            <a:ln w="69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7" name="object 237"/>
          <p:cNvGrpSpPr/>
          <p:nvPr/>
        </p:nvGrpSpPr>
        <p:grpSpPr>
          <a:xfrm>
            <a:off x="2196426" y="1147914"/>
            <a:ext cx="2387600" cy="1941195"/>
            <a:chOff x="2196426" y="1147914"/>
            <a:chExt cx="2387600" cy="1941195"/>
          </a:xfrm>
        </p:grpSpPr>
        <p:sp>
          <p:nvSpPr>
            <p:cNvPr id="238" name="object 238"/>
            <p:cNvSpPr/>
            <p:nvPr/>
          </p:nvSpPr>
          <p:spPr>
            <a:xfrm>
              <a:off x="3155442" y="1197101"/>
              <a:ext cx="153670" cy="1840230"/>
            </a:xfrm>
            <a:custGeom>
              <a:avLst/>
              <a:gdLst/>
              <a:ahLst/>
              <a:cxnLst/>
              <a:rect l="l" t="t" r="r" b="b"/>
              <a:pathLst>
                <a:path w="153670" h="1840230">
                  <a:moveTo>
                    <a:pt x="19050" y="1580388"/>
                  </a:moveTo>
                  <a:lnTo>
                    <a:pt x="0" y="1840230"/>
                  </a:lnTo>
                </a:path>
                <a:path w="153670" h="1840230">
                  <a:moveTo>
                    <a:pt x="153162" y="0"/>
                  </a:moveTo>
                  <a:lnTo>
                    <a:pt x="92202" y="255270"/>
                  </a:lnTo>
                </a:path>
                <a:path w="153670" h="1840230">
                  <a:moveTo>
                    <a:pt x="96012" y="255270"/>
                  </a:moveTo>
                  <a:lnTo>
                    <a:pt x="79248" y="512826"/>
                  </a:lnTo>
                </a:path>
                <a:path w="153670" h="1840230">
                  <a:moveTo>
                    <a:pt x="79248" y="522732"/>
                  </a:moveTo>
                  <a:lnTo>
                    <a:pt x="79248" y="778002"/>
                  </a:lnTo>
                </a:path>
                <a:path w="153670" h="1840230">
                  <a:moveTo>
                    <a:pt x="71628" y="778002"/>
                  </a:moveTo>
                  <a:lnTo>
                    <a:pt x="37338" y="1043940"/>
                  </a:lnTo>
                </a:path>
                <a:path w="153670" h="1840230">
                  <a:moveTo>
                    <a:pt x="37338" y="1043940"/>
                  </a:moveTo>
                  <a:lnTo>
                    <a:pt x="19050" y="1309878"/>
                  </a:lnTo>
                </a:path>
                <a:path w="153670" h="1840230">
                  <a:moveTo>
                    <a:pt x="19050" y="1309878"/>
                  </a:moveTo>
                  <a:lnTo>
                    <a:pt x="19050" y="1580388"/>
                  </a:lnTo>
                </a:path>
              </a:pathLst>
            </a:custGeom>
            <a:ln w="69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308604" y="1197101"/>
              <a:ext cx="0" cy="778510"/>
            </a:xfrm>
            <a:custGeom>
              <a:avLst/>
              <a:gdLst/>
              <a:ahLst/>
              <a:cxnLst/>
              <a:rect l="l" t="t" r="r" b="b"/>
              <a:pathLst>
                <a:path h="778510">
                  <a:moveTo>
                    <a:pt x="0" y="0"/>
                  </a:moveTo>
                  <a:lnTo>
                    <a:pt x="0" y="778002"/>
                  </a:lnTo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996946" y="1197101"/>
              <a:ext cx="35560" cy="771525"/>
            </a:xfrm>
            <a:custGeom>
              <a:avLst/>
              <a:gdLst/>
              <a:ahLst/>
              <a:cxnLst/>
              <a:rect l="l" t="t" r="r" b="b"/>
              <a:pathLst>
                <a:path w="35560" h="771525">
                  <a:moveTo>
                    <a:pt x="35052" y="0"/>
                  </a:moveTo>
                  <a:lnTo>
                    <a:pt x="0" y="255270"/>
                  </a:lnTo>
                </a:path>
                <a:path w="35560" h="771525">
                  <a:moveTo>
                    <a:pt x="0" y="255270"/>
                  </a:moveTo>
                  <a:lnTo>
                    <a:pt x="0" y="522732"/>
                  </a:lnTo>
                </a:path>
                <a:path w="35560" h="771525">
                  <a:moveTo>
                    <a:pt x="0" y="522732"/>
                  </a:moveTo>
                  <a:lnTo>
                    <a:pt x="0" y="771144"/>
                  </a:lnTo>
                </a:path>
              </a:pathLst>
            </a:custGeom>
            <a:ln w="6934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3045714" y="1197101"/>
              <a:ext cx="1278255" cy="1846580"/>
            </a:xfrm>
            <a:custGeom>
              <a:avLst/>
              <a:gdLst/>
              <a:ahLst/>
              <a:cxnLst/>
              <a:rect l="l" t="t" r="r" b="b"/>
              <a:pathLst>
                <a:path w="1278254" h="1846580">
                  <a:moveTo>
                    <a:pt x="0" y="0"/>
                  </a:moveTo>
                  <a:lnTo>
                    <a:pt x="42672" y="771144"/>
                  </a:lnTo>
                </a:path>
                <a:path w="1278254" h="1846580">
                  <a:moveTo>
                    <a:pt x="37338" y="778002"/>
                  </a:moveTo>
                  <a:lnTo>
                    <a:pt x="73152" y="1043940"/>
                  </a:lnTo>
                  <a:lnTo>
                    <a:pt x="73152" y="1309878"/>
                  </a:lnTo>
                  <a:lnTo>
                    <a:pt x="86868" y="1844040"/>
                  </a:lnTo>
                </a:path>
                <a:path w="1278254" h="1846580">
                  <a:moveTo>
                    <a:pt x="1228344" y="1061466"/>
                  </a:moveTo>
                  <a:lnTo>
                    <a:pt x="1228344" y="1309878"/>
                  </a:lnTo>
                </a:path>
                <a:path w="1278254" h="1846580">
                  <a:moveTo>
                    <a:pt x="1277874" y="0"/>
                  </a:moveTo>
                  <a:lnTo>
                    <a:pt x="1269492" y="255270"/>
                  </a:lnTo>
                </a:path>
                <a:path w="1278254" h="1846580">
                  <a:moveTo>
                    <a:pt x="1277874" y="255270"/>
                  </a:moveTo>
                  <a:lnTo>
                    <a:pt x="1261110" y="522732"/>
                  </a:lnTo>
                  <a:lnTo>
                    <a:pt x="1247394" y="770382"/>
                  </a:lnTo>
                </a:path>
                <a:path w="1278254" h="1846580">
                  <a:moveTo>
                    <a:pt x="1243584" y="778002"/>
                  </a:moveTo>
                  <a:lnTo>
                    <a:pt x="1228344" y="1061466"/>
                  </a:lnTo>
                </a:path>
                <a:path w="1278254" h="1846580">
                  <a:moveTo>
                    <a:pt x="1228344" y="1309878"/>
                  </a:moveTo>
                  <a:lnTo>
                    <a:pt x="1213104" y="1580388"/>
                  </a:lnTo>
                  <a:lnTo>
                    <a:pt x="1213104" y="1846326"/>
                  </a:lnTo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784854" y="1197101"/>
              <a:ext cx="20320" cy="255270"/>
            </a:xfrm>
            <a:custGeom>
              <a:avLst/>
              <a:gdLst/>
              <a:ahLst/>
              <a:cxnLst/>
              <a:rect l="l" t="t" r="r" b="b"/>
              <a:pathLst>
                <a:path w="20320" h="255269">
                  <a:moveTo>
                    <a:pt x="9906" y="-3467"/>
                  </a:moveTo>
                  <a:lnTo>
                    <a:pt x="9906" y="258737"/>
                  </a:lnTo>
                </a:path>
              </a:pathLst>
            </a:custGeom>
            <a:ln w="267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249424" y="1197101"/>
              <a:ext cx="2294890" cy="1846580"/>
            </a:xfrm>
            <a:custGeom>
              <a:avLst/>
              <a:gdLst/>
              <a:ahLst/>
              <a:cxnLst/>
              <a:rect l="l" t="t" r="r" b="b"/>
              <a:pathLst>
                <a:path w="2294890" h="1846580">
                  <a:moveTo>
                    <a:pt x="1547622" y="255270"/>
                  </a:moveTo>
                  <a:lnTo>
                    <a:pt x="1528572" y="522732"/>
                  </a:lnTo>
                </a:path>
                <a:path w="2294890" h="1846580">
                  <a:moveTo>
                    <a:pt x="1527048" y="538734"/>
                  </a:moveTo>
                  <a:lnTo>
                    <a:pt x="1516380" y="771144"/>
                  </a:lnTo>
                </a:path>
                <a:path w="2294890" h="1846580">
                  <a:moveTo>
                    <a:pt x="1504950" y="770382"/>
                  </a:moveTo>
                  <a:lnTo>
                    <a:pt x="1488948" y="1303020"/>
                  </a:lnTo>
                </a:path>
                <a:path w="2294890" h="1846580">
                  <a:moveTo>
                    <a:pt x="1488948" y="1329690"/>
                  </a:moveTo>
                  <a:lnTo>
                    <a:pt x="1468374" y="1846326"/>
                  </a:lnTo>
                </a:path>
                <a:path w="2294890" h="1846580">
                  <a:moveTo>
                    <a:pt x="1817370" y="0"/>
                  </a:moveTo>
                  <a:lnTo>
                    <a:pt x="1817370" y="255270"/>
                  </a:lnTo>
                  <a:lnTo>
                    <a:pt x="1796034" y="522732"/>
                  </a:lnTo>
                  <a:lnTo>
                    <a:pt x="1773174" y="770382"/>
                  </a:lnTo>
                </a:path>
                <a:path w="2294890" h="1846580">
                  <a:moveTo>
                    <a:pt x="1773174" y="778002"/>
                  </a:moveTo>
                  <a:lnTo>
                    <a:pt x="1751838" y="1061466"/>
                  </a:lnTo>
                </a:path>
                <a:path w="2294890" h="1846580">
                  <a:moveTo>
                    <a:pt x="1757934" y="1043940"/>
                  </a:moveTo>
                  <a:lnTo>
                    <a:pt x="1757934" y="1309878"/>
                  </a:lnTo>
                </a:path>
                <a:path w="2294890" h="1846580">
                  <a:moveTo>
                    <a:pt x="1754124" y="1309878"/>
                  </a:moveTo>
                  <a:lnTo>
                    <a:pt x="1754124" y="1580388"/>
                  </a:lnTo>
                </a:path>
                <a:path w="2294890" h="1846580">
                  <a:moveTo>
                    <a:pt x="1754124" y="1578102"/>
                  </a:moveTo>
                  <a:lnTo>
                    <a:pt x="1751838" y="1846326"/>
                  </a:lnTo>
                </a:path>
                <a:path w="2294890" h="1846580">
                  <a:moveTo>
                    <a:pt x="1299210" y="0"/>
                  </a:moveTo>
                  <a:lnTo>
                    <a:pt x="1299210" y="255270"/>
                  </a:lnTo>
                  <a:lnTo>
                    <a:pt x="1253490" y="771144"/>
                  </a:lnTo>
                  <a:lnTo>
                    <a:pt x="1212342" y="1043940"/>
                  </a:lnTo>
                </a:path>
                <a:path w="2294890" h="1846580">
                  <a:moveTo>
                    <a:pt x="1216152" y="1043940"/>
                  </a:moveTo>
                  <a:lnTo>
                    <a:pt x="1216152" y="1309878"/>
                  </a:lnTo>
                  <a:lnTo>
                    <a:pt x="1212342" y="1580388"/>
                  </a:lnTo>
                </a:path>
                <a:path w="2294890" h="1846580">
                  <a:moveTo>
                    <a:pt x="1208532" y="1574292"/>
                  </a:moveTo>
                  <a:lnTo>
                    <a:pt x="1205484" y="1846326"/>
                  </a:lnTo>
                </a:path>
                <a:path w="2294890" h="1846580">
                  <a:moveTo>
                    <a:pt x="0" y="0"/>
                  </a:moveTo>
                  <a:lnTo>
                    <a:pt x="2065782" y="0"/>
                  </a:lnTo>
                </a:path>
                <a:path w="2294890" h="1846580">
                  <a:moveTo>
                    <a:pt x="0" y="255270"/>
                  </a:moveTo>
                  <a:lnTo>
                    <a:pt x="2065782" y="255270"/>
                  </a:lnTo>
                </a:path>
                <a:path w="2294890" h="1846580">
                  <a:moveTo>
                    <a:pt x="0" y="522732"/>
                  </a:moveTo>
                  <a:lnTo>
                    <a:pt x="2065782" y="522732"/>
                  </a:lnTo>
                </a:path>
                <a:path w="2294890" h="1846580">
                  <a:moveTo>
                    <a:pt x="0" y="771144"/>
                  </a:moveTo>
                  <a:lnTo>
                    <a:pt x="2065782" y="771144"/>
                  </a:lnTo>
                </a:path>
                <a:path w="2294890" h="1846580">
                  <a:moveTo>
                    <a:pt x="2287524" y="1043940"/>
                  </a:moveTo>
                  <a:lnTo>
                    <a:pt x="2287524" y="1303020"/>
                  </a:lnTo>
                </a:path>
                <a:path w="2294890" h="1846580">
                  <a:moveTo>
                    <a:pt x="2283714" y="1309878"/>
                  </a:moveTo>
                  <a:lnTo>
                    <a:pt x="2260854" y="1580388"/>
                  </a:lnTo>
                  <a:lnTo>
                    <a:pt x="2244090" y="1844040"/>
                  </a:lnTo>
                </a:path>
                <a:path w="2294890" h="1846580">
                  <a:moveTo>
                    <a:pt x="58674" y="1043940"/>
                  </a:moveTo>
                  <a:lnTo>
                    <a:pt x="2294382" y="1043940"/>
                  </a:lnTo>
                </a:path>
                <a:path w="2294890" h="1846580">
                  <a:moveTo>
                    <a:pt x="58674" y="1309878"/>
                  </a:moveTo>
                  <a:lnTo>
                    <a:pt x="2294382" y="1309878"/>
                  </a:lnTo>
                </a:path>
                <a:path w="2294890" h="1846580">
                  <a:moveTo>
                    <a:pt x="58674" y="1580388"/>
                  </a:moveTo>
                  <a:lnTo>
                    <a:pt x="2294382" y="1580388"/>
                  </a:lnTo>
                </a:path>
                <a:path w="2294890" h="1846580">
                  <a:moveTo>
                    <a:pt x="58674" y="1846326"/>
                  </a:moveTo>
                  <a:lnTo>
                    <a:pt x="2294382" y="1846326"/>
                  </a:lnTo>
                </a:path>
                <a:path w="2294890" h="1846580">
                  <a:moveTo>
                    <a:pt x="70866" y="1846326"/>
                  </a:moveTo>
                  <a:lnTo>
                    <a:pt x="0" y="0"/>
                  </a:lnTo>
                </a:path>
                <a:path w="2294890" h="1846580">
                  <a:moveTo>
                    <a:pt x="522732" y="0"/>
                  </a:moveTo>
                  <a:lnTo>
                    <a:pt x="522732" y="255270"/>
                  </a:lnTo>
                  <a:lnTo>
                    <a:pt x="547878" y="771144"/>
                  </a:lnTo>
                  <a:lnTo>
                    <a:pt x="584454" y="1043940"/>
                  </a:lnTo>
                </a:path>
                <a:path w="2294890" h="1846580">
                  <a:moveTo>
                    <a:pt x="590550" y="1043940"/>
                  </a:moveTo>
                  <a:lnTo>
                    <a:pt x="591312" y="1309878"/>
                  </a:lnTo>
                  <a:lnTo>
                    <a:pt x="615696" y="1580388"/>
                  </a:lnTo>
                </a:path>
                <a:path w="2294890" h="1846580">
                  <a:moveTo>
                    <a:pt x="623316" y="1578102"/>
                  </a:moveTo>
                  <a:lnTo>
                    <a:pt x="623316" y="1844040"/>
                  </a:lnTo>
                </a:path>
                <a:path w="2294890" h="1846580">
                  <a:moveTo>
                    <a:pt x="314706" y="1043940"/>
                  </a:moveTo>
                  <a:lnTo>
                    <a:pt x="257556" y="0"/>
                  </a:lnTo>
                </a:path>
                <a:path w="2294890" h="1846580">
                  <a:moveTo>
                    <a:pt x="314706" y="1061466"/>
                  </a:moveTo>
                  <a:lnTo>
                    <a:pt x="314706" y="1309878"/>
                  </a:lnTo>
                  <a:lnTo>
                    <a:pt x="343662" y="1580388"/>
                  </a:lnTo>
                  <a:lnTo>
                    <a:pt x="343662" y="1846326"/>
                  </a:lnTo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" name="object 244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199894" y="1152143"/>
              <a:ext cx="86106" cy="85343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196426" y="1147914"/>
              <a:ext cx="93040" cy="93040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461260" y="1152143"/>
              <a:ext cx="86868" cy="85343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457792" y="1147914"/>
              <a:ext cx="93802" cy="93040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2728722" y="1152143"/>
              <a:ext cx="86868" cy="8534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725254" y="1147914"/>
              <a:ext cx="93802" cy="93040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996946" y="1152143"/>
              <a:ext cx="86106" cy="85343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2993479" y="1147914"/>
              <a:ext cx="93040" cy="93040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264408" y="1152143"/>
              <a:ext cx="86106" cy="85343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260940" y="1147914"/>
              <a:ext cx="93040" cy="93040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3511296" y="1152143"/>
              <a:ext cx="86868" cy="85343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507829" y="1147914"/>
              <a:ext cx="93802" cy="93040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3769614" y="1152143"/>
              <a:ext cx="86868" cy="85343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3766146" y="1147914"/>
              <a:ext cx="93802" cy="93040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4022598" y="1152143"/>
              <a:ext cx="86106" cy="85343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019131" y="1147914"/>
              <a:ext cx="93040" cy="93040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277868" y="1152143"/>
              <a:ext cx="86106" cy="85343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274400" y="1147914"/>
              <a:ext cx="93040" cy="9304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216658" y="1403603"/>
              <a:ext cx="86106" cy="85343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2213190" y="1399374"/>
              <a:ext cx="93040" cy="93040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2477262" y="1403603"/>
              <a:ext cx="86868" cy="85343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2473794" y="1399374"/>
              <a:ext cx="93802" cy="93040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2728722" y="1403603"/>
              <a:ext cx="86868" cy="85343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2725254" y="1399374"/>
              <a:ext cx="93802" cy="93040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3015234" y="1403603"/>
              <a:ext cx="86106" cy="85343"/>
            </a:xfrm>
            <a:prstGeom prst="rect">
              <a:avLst/>
            </a:prstGeom>
          </p:spPr>
        </p:pic>
        <p:sp>
          <p:nvSpPr>
            <p:cNvPr id="269" name="object 269"/>
            <p:cNvSpPr/>
            <p:nvPr/>
          </p:nvSpPr>
          <p:spPr>
            <a:xfrm>
              <a:off x="3015234" y="1402841"/>
              <a:ext cx="86360" cy="86360"/>
            </a:xfrm>
            <a:custGeom>
              <a:avLst/>
              <a:gdLst/>
              <a:ahLst/>
              <a:cxnLst/>
              <a:rect l="l" t="t" r="r" b="b"/>
              <a:pathLst>
                <a:path w="86360" h="86359">
                  <a:moveTo>
                    <a:pt x="42672" y="0"/>
                  </a:moveTo>
                  <a:lnTo>
                    <a:pt x="26038" y="3464"/>
                  </a:lnTo>
                  <a:lnTo>
                    <a:pt x="12477" y="12858"/>
                  </a:lnTo>
                  <a:lnTo>
                    <a:pt x="3345" y="26681"/>
                  </a:lnTo>
                  <a:lnTo>
                    <a:pt x="0" y="43434"/>
                  </a:lnTo>
                  <a:lnTo>
                    <a:pt x="3345" y="60067"/>
                  </a:lnTo>
                  <a:lnTo>
                    <a:pt x="12477" y="73628"/>
                  </a:lnTo>
                  <a:lnTo>
                    <a:pt x="26038" y="82760"/>
                  </a:lnTo>
                  <a:lnTo>
                    <a:pt x="42672" y="86106"/>
                  </a:lnTo>
                  <a:lnTo>
                    <a:pt x="59745" y="82760"/>
                  </a:lnTo>
                  <a:lnTo>
                    <a:pt x="73533" y="73628"/>
                  </a:lnTo>
                  <a:lnTo>
                    <a:pt x="82748" y="60067"/>
                  </a:lnTo>
                  <a:lnTo>
                    <a:pt x="86106" y="43434"/>
                  </a:lnTo>
                  <a:lnTo>
                    <a:pt x="82748" y="26681"/>
                  </a:lnTo>
                  <a:lnTo>
                    <a:pt x="73533" y="12858"/>
                  </a:lnTo>
                  <a:lnTo>
                    <a:pt x="59745" y="3464"/>
                  </a:lnTo>
                  <a:lnTo>
                    <a:pt x="42672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3264408" y="1403603"/>
              <a:ext cx="86106" cy="85343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3264408" y="1402841"/>
              <a:ext cx="86360" cy="86360"/>
            </a:xfrm>
            <a:custGeom>
              <a:avLst/>
              <a:gdLst/>
              <a:ahLst/>
              <a:cxnLst/>
              <a:rect l="l" t="t" r="r" b="b"/>
              <a:pathLst>
                <a:path w="86360" h="86359">
                  <a:moveTo>
                    <a:pt x="43434" y="0"/>
                  </a:moveTo>
                  <a:lnTo>
                    <a:pt x="26360" y="3464"/>
                  </a:lnTo>
                  <a:lnTo>
                    <a:pt x="12573" y="12858"/>
                  </a:lnTo>
                  <a:lnTo>
                    <a:pt x="3357" y="26681"/>
                  </a:lnTo>
                  <a:lnTo>
                    <a:pt x="0" y="43434"/>
                  </a:lnTo>
                  <a:lnTo>
                    <a:pt x="3357" y="60067"/>
                  </a:lnTo>
                  <a:lnTo>
                    <a:pt x="12573" y="73628"/>
                  </a:lnTo>
                  <a:lnTo>
                    <a:pt x="26360" y="82760"/>
                  </a:lnTo>
                  <a:lnTo>
                    <a:pt x="43434" y="86106"/>
                  </a:lnTo>
                  <a:lnTo>
                    <a:pt x="60067" y="82760"/>
                  </a:lnTo>
                  <a:lnTo>
                    <a:pt x="73628" y="73628"/>
                  </a:lnTo>
                  <a:lnTo>
                    <a:pt x="82760" y="60067"/>
                  </a:lnTo>
                  <a:lnTo>
                    <a:pt x="86106" y="43434"/>
                  </a:lnTo>
                  <a:lnTo>
                    <a:pt x="82760" y="26681"/>
                  </a:lnTo>
                  <a:lnTo>
                    <a:pt x="73628" y="12858"/>
                  </a:lnTo>
                  <a:lnTo>
                    <a:pt x="60067" y="3464"/>
                  </a:lnTo>
                  <a:lnTo>
                    <a:pt x="4343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3511296" y="1403603"/>
              <a:ext cx="86868" cy="85343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3507829" y="1399374"/>
              <a:ext cx="93802" cy="93040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3750564" y="1403603"/>
              <a:ext cx="86868" cy="85343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747096" y="1399374"/>
              <a:ext cx="93802" cy="93040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4022598" y="1403603"/>
              <a:ext cx="86106" cy="85343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4019131" y="1399374"/>
              <a:ext cx="93040" cy="93040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4277868" y="1403603"/>
              <a:ext cx="86106" cy="85343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4274400" y="1399374"/>
              <a:ext cx="93040" cy="93040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2229612" y="1672589"/>
              <a:ext cx="86868" cy="86105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26144" y="1668360"/>
              <a:ext cx="93802" cy="93802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2493264" y="1672589"/>
              <a:ext cx="86868" cy="86105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489796" y="1668360"/>
              <a:ext cx="93802" cy="93802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2746248" y="1672589"/>
              <a:ext cx="86106" cy="86105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2742780" y="1668360"/>
              <a:ext cx="93040" cy="93802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3031998" y="1672589"/>
              <a:ext cx="86868" cy="86105"/>
            </a:xfrm>
            <a:prstGeom prst="rect">
              <a:avLst/>
            </a:prstGeom>
          </p:spPr>
        </p:pic>
        <p:sp>
          <p:nvSpPr>
            <p:cNvPr id="287" name="object 287"/>
            <p:cNvSpPr/>
            <p:nvPr/>
          </p:nvSpPr>
          <p:spPr>
            <a:xfrm>
              <a:off x="3031998" y="1671827"/>
              <a:ext cx="86995" cy="86995"/>
            </a:xfrm>
            <a:custGeom>
              <a:avLst/>
              <a:gdLst/>
              <a:ahLst/>
              <a:cxnLst/>
              <a:rect l="l" t="t" r="r" b="b"/>
              <a:pathLst>
                <a:path w="86994" h="86994">
                  <a:moveTo>
                    <a:pt x="43434" y="0"/>
                  </a:moveTo>
                  <a:lnTo>
                    <a:pt x="26360" y="3464"/>
                  </a:lnTo>
                  <a:lnTo>
                    <a:pt x="12573" y="12858"/>
                  </a:lnTo>
                  <a:lnTo>
                    <a:pt x="3357" y="26681"/>
                  </a:lnTo>
                  <a:lnTo>
                    <a:pt x="0" y="43434"/>
                  </a:lnTo>
                  <a:lnTo>
                    <a:pt x="3357" y="60186"/>
                  </a:lnTo>
                  <a:lnTo>
                    <a:pt x="12573" y="74009"/>
                  </a:lnTo>
                  <a:lnTo>
                    <a:pt x="26360" y="83403"/>
                  </a:lnTo>
                  <a:lnTo>
                    <a:pt x="43434" y="86868"/>
                  </a:lnTo>
                  <a:lnTo>
                    <a:pt x="60186" y="83403"/>
                  </a:lnTo>
                  <a:lnTo>
                    <a:pt x="74009" y="74009"/>
                  </a:lnTo>
                  <a:lnTo>
                    <a:pt x="83403" y="60186"/>
                  </a:lnTo>
                  <a:lnTo>
                    <a:pt x="86868" y="43434"/>
                  </a:lnTo>
                  <a:lnTo>
                    <a:pt x="83403" y="26681"/>
                  </a:lnTo>
                  <a:lnTo>
                    <a:pt x="74009" y="12858"/>
                  </a:lnTo>
                  <a:lnTo>
                    <a:pt x="60186" y="3464"/>
                  </a:lnTo>
                  <a:lnTo>
                    <a:pt x="4343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8" name="object 288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3264408" y="1672589"/>
              <a:ext cx="86106" cy="86105"/>
            </a:xfrm>
            <a:prstGeom prst="rect">
              <a:avLst/>
            </a:prstGeom>
          </p:spPr>
        </p:pic>
        <p:sp>
          <p:nvSpPr>
            <p:cNvPr id="289" name="object 289"/>
            <p:cNvSpPr/>
            <p:nvPr/>
          </p:nvSpPr>
          <p:spPr>
            <a:xfrm>
              <a:off x="3264408" y="1671827"/>
              <a:ext cx="86360" cy="86995"/>
            </a:xfrm>
            <a:custGeom>
              <a:avLst/>
              <a:gdLst/>
              <a:ahLst/>
              <a:cxnLst/>
              <a:rect l="l" t="t" r="r" b="b"/>
              <a:pathLst>
                <a:path w="86360" h="86994">
                  <a:moveTo>
                    <a:pt x="43434" y="0"/>
                  </a:moveTo>
                  <a:lnTo>
                    <a:pt x="26360" y="3464"/>
                  </a:lnTo>
                  <a:lnTo>
                    <a:pt x="12573" y="12858"/>
                  </a:lnTo>
                  <a:lnTo>
                    <a:pt x="3357" y="26681"/>
                  </a:lnTo>
                  <a:lnTo>
                    <a:pt x="0" y="43434"/>
                  </a:lnTo>
                  <a:lnTo>
                    <a:pt x="3357" y="60186"/>
                  </a:lnTo>
                  <a:lnTo>
                    <a:pt x="12573" y="74009"/>
                  </a:lnTo>
                  <a:lnTo>
                    <a:pt x="26360" y="83403"/>
                  </a:lnTo>
                  <a:lnTo>
                    <a:pt x="43434" y="86868"/>
                  </a:lnTo>
                  <a:lnTo>
                    <a:pt x="60067" y="83403"/>
                  </a:lnTo>
                  <a:lnTo>
                    <a:pt x="73628" y="74009"/>
                  </a:lnTo>
                  <a:lnTo>
                    <a:pt x="82760" y="60186"/>
                  </a:lnTo>
                  <a:lnTo>
                    <a:pt x="86106" y="43434"/>
                  </a:lnTo>
                  <a:lnTo>
                    <a:pt x="82760" y="26681"/>
                  </a:lnTo>
                  <a:lnTo>
                    <a:pt x="73628" y="12858"/>
                  </a:lnTo>
                  <a:lnTo>
                    <a:pt x="60067" y="3464"/>
                  </a:lnTo>
                  <a:lnTo>
                    <a:pt x="4343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0" name="object 290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3479292" y="1672589"/>
              <a:ext cx="86106" cy="8610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75824" y="1668360"/>
              <a:ext cx="93040" cy="93802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3734562" y="1672589"/>
              <a:ext cx="86106" cy="8610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731095" y="1668360"/>
              <a:ext cx="93040" cy="93802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4001262" y="1672589"/>
              <a:ext cx="86106" cy="86105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997794" y="1668360"/>
              <a:ext cx="93040" cy="93802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4258818" y="1672589"/>
              <a:ext cx="86868" cy="86105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4255350" y="1668360"/>
              <a:ext cx="93802" cy="93802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233422" y="1921001"/>
              <a:ext cx="86868" cy="86105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229954" y="1916772"/>
              <a:ext cx="93802" cy="93802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506980" y="1921001"/>
              <a:ext cx="86106" cy="86105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2503512" y="1916772"/>
              <a:ext cx="93040" cy="93802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2760726" y="1921001"/>
              <a:ext cx="86868" cy="86105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757258" y="1916772"/>
              <a:ext cx="93802" cy="93802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3045714" y="1921001"/>
              <a:ext cx="86868" cy="86105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42246" y="1916772"/>
              <a:ext cx="93802" cy="93802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3264408" y="1921001"/>
              <a:ext cx="86106" cy="86105"/>
            </a:xfrm>
            <a:prstGeom prst="rect">
              <a:avLst/>
            </a:prstGeom>
          </p:spPr>
        </p:pic>
        <p:sp>
          <p:nvSpPr>
            <p:cNvPr id="307" name="object 307"/>
            <p:cNvSpPr/>
            <p:nvPr/>
          </p:nvSpPr>
          <p:spPr>
            <a:xfrm>
              <a:off x="3264408" y="1920239"/>
              <a:ext cx="86360" cy="86995"/>
            </a:xfrm>
            <a:custGeom>
              <a:avLst/>
              <a:gdLst/>
              <a:ahLst/>
              <a:cxnLst/>
              <a:rect l="l" t="t" r="r" b="b"/>
              <a:pathLst>
                <a:path w="86360" h="86994">
                  <a:moveTo>
                    <a:pt x="43434" y="0"/>
                  </a:moveTo>
                  <a:lnTo>
                    <a:pt x="26360" y="3464"/>
                  </a:lnTo>
                  <a:lnTo>
                    <a:pt x="12573" y="12858"/>
                  </a:lnTo>
                  <a:lnTo>
                    <a:pt x="3357" y="26681"/>
                  </a:lnTo>
                  <a:lnTo>
                    <a:pt x="0" y="43434"/>
                  </a:lnTo>
                  <a:lnTo>
                    <a:pt x="3357" y="60186"/>
                  </a:lnTo>
                  <a:lnTo>
                    <a:pt x="12573" y="74009"/>
                  </a:lnTo>
                  <a:lnTo>
                    <a:pt x="26360" y="83403"/>
                  </a:lnTo>
                  <a:lnTo>
                    <a:pt x="43434" y="86868"/>
                  </a:lnTo>
                  <a:lnTo>
                    <a:pt x="60067" y="83403"/>
                  </a:lnTo>
                  <a:lnTo>
                    <a:pt x="73628" y="74009"/>
                  </a:lnTo>
                  <a:lnTo>
                    <a:pt x="82760" y="60186"/>
                  </a:lnTo>
                  <a:lnTo>
                    <a:pt x="86106" y="43434"/>
                  </a:lnTo>
                  <a:lnTo>
                    <a:pt x="82760" y="26681"/>
                  </a:lnTo>
                  <a:lnTo>
                    <a:pt x="73628" y="12858"/>
                  </a:lnTo>
                  <a:lnTo>
                    <a:pt x="60067" y="3464"/>
                  </a:lnTo>
                  <a:lnTo>
                    <a:pt x="4343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8" name="object 308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461766" y="1921001"/>
              <a:ext cx="86868" cy="86105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458298" y="1916772"/>
              <a:ext cx="93802" cy="93802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717798" y="1921001"/>
              <a:ext cx="86868" cy="86105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714331" y="1916772"/>
              <a:ext cx="93802" cy="93802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3980688" y="1921001"/>
              <a:ext cx="86106" cy="86105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977220" y="1916772"/>
              <a:ext cx="93040" cy="93802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4244340" y="1921001"/>
              <a:ext cx="86868" cy="86105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240872" y="1916772"/>
              <a:ext cx="93802" cy="93802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2249424" y="2200655"/>
              <a:ext cx="86868" cy="85343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2245956" y="2196426"/>
              <a:ext cx="93802" cy="93040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2522220" y="2200655"/>
              <a:ext cx="86106" cy="85343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2518752" y="2196426"/>
              <a:ext cx="93040" cy="93040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2797302" y="2200655"/>
              <a:ext cx="86868" cy="85343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2793834" y="2196426"/>
              <a:ext cx="93802" cy="93040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3068574" y="2200655"/>
              <a:ext cx="86868" cy="85343"/>
            </a:xfrm>
            <a:prstGeom prst="rect">
              <a:avLst/>
            </a:prstGeom>
          </p:spPr>
        </p:pic>
        <p:sp>
          <p:nvSpPr>
            <p:cNvPr id="323" name="object 323"/>
            <p:cNvSpPr/>
            <p:nvPr/>
          </p:nvSpPr>
          <p:spPr>
            <a:xfrm>
              <a:off x="3068574" y="2199893"/>
              <a:ext cx="86995" cy="86360"/>
            </a:xfrm>
            <a:custGeom>
              <a:avLst/>
              <a:gdLst/>
              <a:ahLst/>
              <a:cxnLst/>
              <a:rect l="l" t="t" r="r" b="b"/>
              <a:pathLst>
                <a:path w="86994" h="86360">
                  <a:moveTo>
                    <a:pt x="43434" y="0"/>
                  </a:moveTo>
                  <a:lnTo>
                    <a:pt x="26360" y="3345"/>
                  </a:lnTo>
                  <a:lnTo>
                    <a:pt x="12573" y="12477"/>
                  </a:lnTo>
                  <a:lnTo>
                    <a:pt x="3357" y="26038"/>
                  </a:lnTo>
                  <a:lnTo>
                    <a:pt x="0" y="42672"/>
                  </a:lnTo>
                  <a:lnTo>
                    <a:pt x="3357" y="59745"/>
                  </a:lnTo>
                  <a:lnTo>
                    <a:pt x="12573" y="73533"/>
                  </a:lnTo>
                  <a:lnTo>
                    <a:pt x="26360" y="82748"/>
                  </a:lnTo>
                  <a:lnTo>
                    <a:pt x="43434" y="86106"/>
                  </a:lnTo>
                  <a:lnTo>
                    <a:pt x="60186" y="82748"/>
                  </a:lnTo>
                  <a:lnTo>
                    <a:pt x="74009" y="73533"/>
                  </a:lnTo>
                  <a:lnTo>
                    <a:pt x="83403" y="59745"/>
                  </a:lnTo>
                  <a:lnTo>
                    <a:pt x="86868" y="42672"/>
                  </a:lnTo>
                  <a:lnTo>
                    <a:pt x="83403" y="26038"/>
                  </a:lnTo>
                  <a:lnTo>
                    <a:pt x="74009" y="12477"/>
                  </a:lnTo>
                  <a:lnTo>
                    <a:pt x="60186" y="3345"/>
                  </a:lnTo>
                  <a:lnTo>
                    <a:pt x="4343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4" name="object 324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3425190" y="2200655"/>
              <a:ext cx="86106" cy="85343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3421723" y="2196426"/>
              <a:ext cx="93040" cy="93040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3697986" y="2200655"/>
              <a:ext cx="86868" cy="85343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3694518" y="2196426"/>
              <a:ext cx="93802" cy="93040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3964686" y="2200655"/>
              <a:ext cx="86868" cy="85343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3961219" y="2196426"/>
              <a:ext cx="93802" cy="93040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4228338" y="2200655"/>
              <a:ext cx="86868" cy="85343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4224870" y="2196426"/>
              <a:ext cx="93802" cy="93040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4493514" y="2200655"/>
              <a:ext cx="86868" cy="85343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4490047" y="2196426"/>
              <a:ext cx="93802" cy="93040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2249424" y="2464307"/>
              <a:ext cx="86868" cy="85343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2245956" y="2460078"/>
              <a:ext cx="93802" cy="93040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2522220" y="2464307"/>
              <a:ext cx="86106" cy="85343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2518752" y="2460078"/>
              <a:ext cx="93040" cy="93040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2797302" y="2464307"/>
              <a:ext cx="86868" cy="85343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2793834" y="2460078"/>
              <a:ext cx="93802" cy="93040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3068574" y="2464307"/>
              <a:ext cx="86868" cy="85343"/>
            </a:xfrm>
            <a:prstGeom prst="rect">
              <a:avLst/>
            </a:prstGeom>
          </p:spPr>
        </p:pic>
        <p:sp>
          <p:nvSpPr>
            <p:cNvPr id="341" name="object 341"/>
            <p:cNvSpPr/>
            <p:nvPr/>
          </p:nvSpPr>
          <p:spPr>
            <a:xfrm>
              <a:off x="3068574" y="2463545"/>
              <a:ext cx="86995" cy="86360"/>
            </a:xfrm>
            <a:custGeom>
              <a:avLst/>
              <a:gdLst/>
              <a:ahLst/>
              <a:cxnLst/>
              <a:rect l="l" t="t" r="r" b="b"/>
              <a:pathLst>
                <a:path w="86994" h="86360">
                  <a:moveTo>
                    <a:pt x="43434" y="0"/>
                  </a:moveTo>
                  <a:lnTo>
                    <a:pt x="26360" y="3345"/>
                  </a:lnTo>
                  <a:lnTo>
                    <a:pt x="12573" y="12477"/>
                  </a:lnTo>
                  <a:lnTo>
                    <a:pt x="3357" y="26038"/>
                  </a:lnTo>
                  <a:lnTo>
                    <a:pt x="0" y="42672"/>
                  </a:lnTo>
                  <a:lnTo>
                    <a:pt x="3357" y="59745"/>
                  </a:lnTo>
                  <a:lnTo>
                    <a:pt x="12573" y="73533"/>
                  </a:lnTo>
                  <a:lnTo>
                    <a:pt x="26360" y="82748"/>
                  </a:lnTo>
                  <a:lnTo>
                    <a:pt x="43434" y="86106"/>
                  </a:lnTo>
                  <a:lnTo>
                    <a:pt x="60186" y="82748"/>
                  </a:lnTo>
                  <a:lnTo>
                    <a:pt x="74009" y="73533"/>
                  </a:lnTo>
                  <a:lnTo>
                    <a:pt x="83403" y="59745"/>
                  </a:lnTo>
                  <a:lnTo>
                    <a:pt x="86868" y="42672"/>
                  </a:lnTo>
                  <a:lnTo>
                    <a:pt x="83403" y="26038"/>
                  </a:lnTo>
                  <a:lnTo>
                    <a:pt x="74009" y="12477"/>
                  </a:lnTo>
                  <a:lnTo>
                    <a:pt x="60186" y="3345"/>
                  </a:lnTo>
                  <a:lnTo>
                    <a:pt x="4343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2" name="object 342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3425190" y="2464307"/>
              <a:ext cx="86106" cy="85343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3421723" y="2460078"/>
              <a:ext cx="93040" cy="93040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3697986" y="2464307"/>
              <a:ext cx="86868" cy="85343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3694518" y="2460078"/>
              <a:ext cx="93802" cy="93040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3964686" y="2464307"/>
              <a:ext cx="86868" cy="85343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3961219" y="2460078"/>
              <a:ext cx="93802" cy="93040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4228338" y="2464307"/>
              <a:ext cx="86868" cy="85343"/>
            </a:xfrm>
            <a:prstGeom prst="rect">
              <a:avLst/>
            </a:prstGeom>
          </p:spPr>
        </p:pic>
        <p:pic>
          <p:nvPicPr>
            <p:cNvPr id="349" name="object 34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224870" y="2460078"/>
              <a:ext cx="93802" cy="93040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4493514" y="2464307"/>
              <a:ext cx="86868" cy="85343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4490047" y="2460078"/>
              <a:ext cx="93802" cy="93040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2266188" y="2734055"/>
              <a:ext cx="86868" cy="85343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2262720" y="2729826"/>
              <a:ext cx="93802" cy="93040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2547366" y="2734055"/>
              <a:ext cx="86106" cy="85343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2543898" y="2729826"/>
              <a:ext cx="93040" cy="93040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2819400" y="2734055"/>
              <a:ext cx="86868" cy="85343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2815933" y="2729826"/>
              <a:ext cx="93802" cy="93040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3076956" y="2734055"/>
              <a:ext cx="86868" cy="85343"/>
            </a:xfrm>
            <a:prstGeom prst="rect">
              <a:avLst/>
            </a:prstGeom>
          </p:spPr>
        </p:pic>
        <p:sp>
          <p:nvSpPr>
            <p:cNvPr id="359" name="object 359"/>
            <p:cNvSpPr/>
            <p:nvPr/>
          </p:nvSpPr>
          <p:spPr>
            <a:xfrm>
              <a:off x="3076956" y="2733293"/>
              <a:ext cx="86995" cy="86360"/>
            </a:xfrm>
            <a:custGeom>
              <a:avLst/>
              <a:gdLst/>
              <a:ahLst/>
              <a:cxnLst/>
              <a:rect l="l" t="t" r="r" b="b"/>
              <a:pathLst>
                <a:path w="86994" h="86360">
                  <a:moveTo>
                    <a:pt x="43434" y="0"/>
                  </a:moveTo>
                  <a:lnTo>
                    <a:pt x="26360" y="3345"/>
                  </a:lnTo>
                  <a:lnTo>
                    <a:pt x="12573" y="12477"/>
                  </a:lnTo>
                  <a:lnTo>
                    <a:pt x="3357" y="26038"/>
                  </a:lnTo>
                  <a:lnTo>
                    <a:pt x="0" y="42672"/>
                  </a:lnTo>
                  <a:lnTo>
                    <a:pt x="3357" y="59424"/>
                  </a:lnTo>
                  <a:lnTo>
                    <a:pt x="12573" y="73247"/>
                  </a:lnTo>
                  <a:lnTo>
                    <a:pt x="26360" y="82641"/>
                  </a:lnTo>
                  <a:lnTo>
                    <a:pt x="43434" y="86106"/>
                  </a:lnTo>
                  <a:lnTo>
                    <a:pt x="60186" y="82641"/>
                  </a:lnTo>
                  <a:lnTo>
                    <a:pt x="74009" y="73247"/>
                  </a:lnTo>
                  <a:lnTo>
                    <a:pt x="83403" y="59424"/>
                  </a:lnTo>
                  <a:lnTo>
                    <a:pt x="86868" y="42672"/>
                  </a:lnTo>
                  <a:lnTo>
                    <a:pt x="83403" y="26038"/>
                  </a:lnTo>
                  <a:lnTo>
                    <a:pt x="74009" y="12477"/>
                  </a:lnTo>
                  <a:lnTo>
                    <a:pt x="60186" y="3345"/>
                  </a:lnTo>
                  <a:lnTo>
                    <a:pt x="4343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0" name="object 360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3416808" y="2734055"/>
              <a:ext cx="86106" cy="85343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3413340" y="2729826"/>
              <a:ext cx="93040" cy="93040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3690366" y="2734055"/>
              <a:ext cx="86106" cy="85343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3686898" y="2729826"/>
              <a:ext cx="93040" cy="93040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3959352" y="2734055"/>
              <a:ext cx="86106" cy="85343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3955885" y="2729826"/>
              <a:ext cx="93040" cy="93040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4219956" y="2734055"/>
              <a:ext cx="86868" cy="85343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4216488" y="2729826"/>
              <a:ext cx="93802" cy="93040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4471416" y="2734055"/>
              <a:ext cx="86868" cy="85343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4467948" y="2729826"/>
              <a:ext cx="93802" cy="93040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2277618" y="2999993"/>
              <a:ext cx="86106" cy="85343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2274150" y="2995764"/>
              <a:ext cx="93040" cy="93040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2555748" y="2999993"/>
              <a:ext cx="86106" cy="85343"/>
            </a:xfrm>
            <a:prstGeom prst="rect">
              <a:avLst/>
            </a:prstGeom>
          </p:spPr>
        </p:pic>
        <p:pic>
          <p:nvPicPr>
            <p:cNvPr id="373" name="object 373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2552280" y="2995764"/>
              <a:ext cx="93040" cy="93040"/>
            </a:xfrm>
            <a:prstGeom prst="rect">
              <a:avLst/>
            </a:prstGeom>
          </p:spPr>
        </p:pic>
        <p:pic>
          <p:nvPicPr>
            <p:cNvPr id="374" name="object 374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833878" y="2999993"/>
              <a:ext cx="86106" cy="85343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830411" y="2995764"/>
              <a:ext cx="93040" cy="93040"/>
            </a:xfrm>
            <a:prstGeom prst="rect">
              <a:avLst/>
            </a:prstGeom>
          </p:spPr>
        </p:pic>
        <p:pic>
          <p:nvPicPr>
            <p:cNvPr id="376" name="object 376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3088386" y="2999993"/>
              <a:ext cx="86106" cy="85343"/>
            </a:xfrm>
            <a:prstGeom prst="rect">
              <a:avLst/>
            </a:prstGeom>
          </p:spPr>
        </p:pic>
        <p:pic>
          <p:nvPicPr>
            <p:cNvPr id="377" name="object 377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3084918" y="2995764"/>
              <a:ext cx="93040" cy="93040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3408426" y="2999993"/>
              <a:ext cx="86106" cy="85343"/>
            </a:xfrm>
            <a:prstGeom prst="rect">
              <a:avLst/>
            </a:prstGeom>
          </p:spPr>
        </p:pic>
        <p:pic>
          <p:nvPicPr>
            <p:cNvPr id="379" name="object 379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3404959" y="2995764"/>
              <a:ext cx="93040" cy="93040"/>
            </a:xfrm>
            <a:prstGeom prst="rect">
              <a:avLst/>
            </a:prstGeom>
          </p:spPr>
        </p:pic>
        <p:pic>
          <p:nvPicPr>
            <p:cNvPr id="380" name="object 380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3678936" y="2999993"/>
              <a:ext cx="86868" cy="85343"/>
            </a:xfrm>
            <a:prstGeom prst="rect">
              <a:avLst/>
            </a:prstGeom>
          </p:spPr>
        </p:pic>
        <p:pic>
          <p:nvPicPr>
            <p:cNvPr id="381" name="object 381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3675468" y="2995764"/>
              <a:ext cx="93802" cy="93040"/>
            </a:xfrm>
            <a:prstGeom prst="rect">
              <a:avLst/>
            </a:prstGeom>
          </p:spPr>
        </p:pic>
        <p:pic>
          <p:nvPicPr>
            <p:cNvPr id="382" name="object 382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3950970" y="2999993"/>
              <a:ext cx="86868" cy="85343"/>
            </a:xfrm>
            <a:prstGeom prst="rect">
              <a:avLst/>
            </a:prstGeom>
          </p:spPr>
        </p:pic>
        <p:pic>
          <p:nvPicPr>
            <p:cNvPr id="383" name="object 383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3947503" y="2995764"/>
              <a:ext cx="93802" cy="93040"/>
            </a:xfrm>
            <a:prstGeom prst="rect">
              <a:avLst/>
            </a:prstGeom>
          </p:spPr>
        </p:pic>
        <p:pic>
          <p:nvPicPr>
            <p:cNvPr id="384" name="object 384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4206240" y="2999993"/>
              <a:ext cx="86868" cy="85343"/>
            </a:xfrm>
            <a:prstGeom prst="rect">
              <a:avLst/>
            </a:prstGeom>
          </p:spPr>
        </p:pic>
        <p:pic>
          <p:nvPicPr>
            <p:cNvPr id="385" name="object 385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4202772" y="2995764"/>
              <a:ext cx="93802" cy="93040"/>
            </a:xfrm>
            <a:prstGeom prst="rect">
              <a:avLst/>
            </a:prstGeom>
          </p:spPr>
        </p:pic>
        <p:pic>
          <p:nvPicPr>
            <p:cNvPr id="386" name="object 386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4457700" y="2999993"/>
              <a:ext cx="86106" cy="85343"/>
            </a:xfrm>
            <a:prstGeom prst="rect">
              <a:avLst/>
            </a:prstGeom>
          </p:spPr>
        </p:pic>
        <p:pic>
          <p:nvPicPr>
            <p:cNvPr id="387" name="object 387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4454232" y="2995764"/>
              <a:ext cx="93040" cy="93040"/>
            </a:xfrm>
            <a:prstGeom prst="rect">
              <a:avLst/>
            </a:prstGeom>
          </p:spPr>
        </p:pic>
        <p:sp>
          <p:nvSpPr>
            <p:cNvPr id="388" name="object 388"/>
            <p:cNvSpPr/>
            <p:nvPr/>
          </p:nvSpPr>
          <p:spPr>
            <a:xfrm>
              <a:off x="2981706" y="1431797"/>
              <a:ext cx="33655" cy="38100"/>
            </a:xfrm>
            <a:custGeom>
              <a:avLst/>
              <a:gdLst/>
              <a:ahLst/>
              <a:cxnLst/>
              <a:rect l="l" t="t" r="r" b="b"/>
              <a:pathLst>
                <a:path w="33655" h="38100">
                  <a:moveTo>
                    <a:pt x="25908" y="0"/>
                  </a:moveTo>
                  <a:lnTo>
                    <a:pt x="16764" y="0"/>
                  </a:lnTo>
                  <a:lnTo>
                    <a:pt x="7620" y="0"/>
                  </a:lnTo>
                  <a:lnTo>
                    <a:pt x="0" y="8382"/>
                  </a:lnTo>
                  <a:lnTo>
                    <a:pt x="0" y="29718"/>
                  </a:lnTo>
                  <a:lnTo>
                    <a:pt x="7620" y="38100"/>
                  </a:lnTo>
                  <a:lnTo>
                    <a:pt x="25908" y="38100"/>
                  </a:lnTo>
                  <a:lnTo>
                    <a:pt x="33528" y="29718"/>
                  </a:lnTo>
                  <a:lnTo>
                    <a:pt x="33528" y="838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981706" y="1431797"/>
              <a:ext cx="33655" cy="38100"/>
            </a:xfrm>
            <a:custGeom>
              <a:avLst/>
              <a:gdLst/>
              <a:ahLst/>
              <a:cxnLst/>
              <a:rect l="l" t="t" r="r" b="b"/>
              <a:pathLst>
                <a:path w="33655" h="38100">
                  <a:moveTo>
                    <a:pt x="16764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9050"/>
                  </a:lnTo>
                  <a:lnTo>
                    <a:pt x="0" y="29718"/>
                  </a:lnTo>
                  <a:lnTo>
                    <a:pt x="7620" y="38100"/>
                  </a:lnTo>
                  <a:lnTo>
                    <a:pt x="16764" y="38100"/>
                  </a:lnTo>
                  <a:lnTo>
                    <a:pt x="25908" y="38100"/>
                  </a:lnTo>
                  <a:lnTo>
                    <a:pt x="33528" y="29718"/>
                  </a:lnTo>
                  <a:lnTo>
                    <a:pt x="33528" y="19050"/>
                  </a:lnTo>
                  <a:lnTo>
                    <a:pt x="33528" y="8382"/>
                  </a:lnTo>
                  <a:lnTo>
                    <a:pt x="25908" y="0"/>
                  </a:lnTo>
                  <a:lnTo>
                    <a:pt x="1676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3230880" y="1431797"/>
              <a:ext cx="33655" cy="38100"/>
            </a:xfrm>
            <a:custGeom>
              <a:avLst/>
              <a:gdLst/>
              <a:ahLst/>
              <a:cxnLst/>
              <a:rect l="l" t="t" r="r" b="b"/>
              <a:pathLst>
                <a:path w="33654" h="38100">
                  <a:moveTo>
                    <a:pt x="25908" y="0"/>
                  </a:moveTo>
                  <a:lnTo>
                    <a:pt x="16764" y="0"/>
                  </a:lnTo>
                  <a:lnTo>
                    <a:pt x="7620" y="0"/>
                  </a:lnTo>
                  <a:lnTo>
                    <a:pt x="0" y="8382"/>
                  </a:lnTo>
                  <a:lnTo>
                    <a:pt x="0" y="29718"/>
                  </a:lnTo>
                  <a:lnTo>
                    <a:pt x="7620" y="38100"/>
                  </a:lnTo>
                  <a:lnTo>
                    <a:pt x="25908" y="38100"/>
                  </a:lnTo>
                  <a:lnTo>
                    <a:pt x="33528" y="29718"/>
                  </a:lnTo>
                  <a:lnTo>
                    <a:pt x="33528" y="838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3230880" y="1431797"/>
              <a:ext cx="33655" cy="38100"/>
            </a:xfrm>
            <a:custGeom>
              <a:avLst/>
              <a:gdLst/>
              <a:ahLst/>
              <a:cxnLst/>
              <a:rect l="l" t="t" r="r" b="b"/>
              <a:pathLst>
                <a:path w="33654" h="38100">
                  <a:moveTo>
                    <a:pt x="16764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9050"/>
                  </a:lnTo>
                  <a:lnTo>
                    <a:pt x="0" y="29718"/>
                  </a:lnTo>
                  <a:lnTo>
                    <a:pt x="7620" y="38100"/>
                  </a:lnTo>
                  <a:lnTo>
                    <a:pt x="16764" y="38100"/>
                  </a:lnTo>
                  <a:lnTo>
                    <a:pt x="25908" y="38100"/>
                  </a:lnTo>
                  <a:lnTo>
                    <a:pt x="33528" y="29718"/>
                  </a:lnTo>
                  <a:lnTo>
                    <a:pt x="33528" y="19050"/>
                  </a:lnTo>
                  <a:lnTo>
                    <a:pt x="33528" y="8382"/>
                  </a:lnTo>
                  <a:lnTo>
                    <a:pt x="25908" y="0"/>
                  </a:lnTo>
                  <a:lnTo>
                    <a:pt x="1676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981706" y="1697735"/>
              <a:ext cx="33655" cy="38100"/>
            </a:xfrm>
            <a:custGeom>
              <a:avLst/>
              <a:gdLst/>
              <a:ahLst/>
              <a:cxnLst/>
              <a:rect l="l" t="t" r="r" b="b"/>
              <a:pathLst>
                <a:path w="33655" h="38100">
                  <a:moveTo>
                    <a:pt x="25908" y="0"/>
                  </a:moveTo>
                  <a:lnTo>
                    <a:pt x="16764" y="0"/>
                  </a:lnTo>
                  <a:lnTo>
                    <a:pt x="7620" y="0"/>
                  </a:lnTo>
                  <a:lnTo>
                    <a:pt x="0" y="8382"/>
                  </a:lnTo>
                  <a:lnTo>
                    <a:pt x="0" y="29718"/>
                  </a:lnTo>
                  <a:lnTo>
                    <a:pt x="7620" y="38100"/>
                  </a:lnTo>
                  <a:lnTo>
                    <a:pt x="25908" y="38100"/>
                  </a:lnTo>
                  <a:lnTo>
                    <a:pt x="33528" y="29718"/>
                  </a:lnTo>
                  <a:lnTo>
                    <a:pt x="33528" y="838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981706" y="1697735"/>
              <a:ext cx="33655" cy="38100"/>
            </a:xfrm>
            <a:custGeom>
              <a:avLst/>
              <a:gdLst/>
              <a:ahLst/>
              <a:cxnLst/>
              <a:rect l="l" t="t" r="r" b="b"/>
              <a:pathLst>
                <a:path w="33655" h="38100">
                  <a:moveTo>
                    <a:pt x="16764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9050"/>
                  </a:lnTo>
                  <a:lnTo>
                    <a:pt x="0" y="29718"/>
                  </a:lnTo>
                  <a:lnTo>
                    <a:pt x="7620" y="38100"/>
                  </a:lnTo>
                  <a:lnTo>
                    <a:pt x="16764" y="38100"/>
                  </a:lnTo>
                  <a:lnTo>
                    <a:pt x="25908" y="38100"/>
                  </a:lnTo>
                  <a:lnTo>
                    <a:pt x="33528" y="29718"/>
                  </a:lnTo>
                  <a:lnTo>
                    <a:pt x="33528" y="19050"/>
                  </a:lnTo>
                  <a:lnTo>
                    <a:pt x="33528" y="8382"/>
                  </a:lnTo>
                  <a:lnTo>
                    <a:pt x="25908" y="0"/>
                  </a:lnTo>
                  <a:lnTo>
                    <a:pt x="1676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3220974" y="1697735"/>
              <a:ext cx="33655" cy="38100"/>
            </a:xfrm>
            <a:custGeom>
              <a:avLst/>
              <a:gdLst/>
              <a:ahLst/>
              <a:cxnLst/>
              <a:rect l="l" t="t" r="r" b="b"/>
              <a:pathLst>
                <a:path w="33654" h="38100">
                  <a:moveTo>
                    <a:pt x="25908" y="0"/>
                  </a:moveTo>
                  <a:lnTo>
                    <a:pt x="16764" y="0"/>
                  </a:lnTo>
                  <a:lnTo>
                    <a:pt x="7620" y="0"/>
                  </a:lnTo>
                  <a:lnTo>
                    <a:pt x="0" y="8382"/>
                  </a:lnTo>
                  <a:lnTo>
                    <a:pt x="0" y="29718"/>
                  </a:lnTo>
                  <a:lnTo>
                    <a:pt x="7620" y="38100"/>
                  </a:lnTo>
                  <a:lnTo>
                    <a:pt x="25908" y="38100"/>
                  </a:lnTo>
                  <a:lnTo>
                    <a:pt x="33528" y="29718"/>
                  </a:lnTo>
                  <a:lnTo>
                    <a:pt x="33528" y="838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3220974" y="1697735"/>
              <a:ext cx="33655" cy="38100"/>
            </a:xfrm>
            <a:custGeom>
              <a:avLst/>
              <a:gdLst/>
              <a:ahLst/>
              <a:cxnLst/>
              <a:rect l="l" t="t" r="r" b="b"/>
              <a:pathLst>
                <a:path w="33654" h="38100">
                  <a:moveTo>
                    <a:pt x="16764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9050"/>
                  </a:lnTo>
                  <a:lnTo>
                    <a:pt x="0" y="29718"/>
                  </a:lnTo>
                  <a:lnTo>
                    <a:pt x="7620" y="38100"/>
                  </a:lnTo>
                  <a:lnTo>
                    <a:pt x="16764" y="38100"/>
                  </a:lnTo>
                  <a:lnTo>
                    <a:pt x="25908" y="38100"/>
                  </a:lnTo>
                  <a:lnTo>
                    <a:pt x="33528" y="29718"/>
                  </a:lnTo>
                  <a:lnTo>
                    <a:pt x="33528" y="19050"/>
                  </a:lnTo>
                  <a:lnTo>
                    <a:pt x="33528" y="8382"/>
                  </a:lnTo>
                  <a:lnTo>
                    <a:pt x="25908" y="0"/>
                  </a:lnTo>
                  <a:lnTo>
                    <a:pt x="1676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981706" y="195224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25908" y="0"/>
                  </a:moveTo>
                  <a:lnTo>
                    <a:pt x="16764" y="0"/>
                  </a:lnTo>
                  <a:lnTo>
                    <a:pt x="7620" y="0"/>
                  </a:lnTo>
                  <a:lnTo>
                    <a:pt x="0" y="8382"/>
                  </a:lnTo>
                  <a:lnTo>
                    <a:pt x="0" y="28956"/>
                  </a:lnTo>
                  <a:lnTo>
                    <a:pt x="7620" y="37338"/>
                  </a:lnTo>
                  <a:lnTo>
                    <a:pt x="25908" y="37338"/>
                  </a:lnTo>
                  <a:lnTo>
                    <a:pt x="33528" y="28956"/>
                  </a:lnTo>
                  <a:lnTo>
                    <a:pt x="33528" y="838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981706" y="195224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16764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8288"/>
                  </a:lnTo>
                  <a:lnTo>
                    <a:pt x="0" y="28956"/>
                  </a:lnTo>
                  <a:lnTo>
                    <a:pt x="7620" y="37338"/>
                  </a:lnTo>
                  <a:lnTo>
                    <a:pt x="16764" y="37338"/>
                  </a:lnTo>
                  <a:lnTo>
                    <a:pt x="25908" y="37338"/>
                  </a:lnTo>
                  <a:lnTo>
                    <a:pt x="33528" y="28956"/>
                  </a:lnTo>
                  <a:lnTo>
                    <a:pt x="33528" y="18288"/>
                  </a:lnTo>
                  <a:lnTo>
                    <a:pt x="33528" y="8382"/>
                  </a:lnTo>
                  <a:lnTo>
                    <a:pt x="25908" y="0"/>
                  </a:lnTo>
                  <a:lnTo>
                    <a:pt x="1676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3214116" y="1953005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25908" y="0"/>
                  </a:moveTo>
                  <a:lnTo>
                    <a:pt x="16764" y="0"/>
                  </a:lnTo>
                  <a:lnTo>
                    <a:pt x="7620" y="0"/>
                  </a:lnTo>
                  <a:lnTo>
                    <a:pt x="0" y="8382"/>
                  </a:lnTo>
                  <a:lnTo>
                    <a:pt x="0" y="28956"/>
                  </a:lnTo>
                  <a:lnTo>
                    <a:pt x="7620" y="37338"/>
                  </a:lnTo>
                  <a:lnTo>
                    <a:pt x="25908" y="37338"/>
                  </a:lnTo>
                  <a:lnTo>
                    <a:pt x="33528" y="28956"/>
                  </a:lnTo>
                  <a:lnTo>
                    <a:pt x="33528" y="838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214116" y="1953005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16764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9050"/>
                  </a:lnTo>
                  <a:lnTo>
                    <a:pt x="0" y="28956"/>
                  </a:lnTo>
                  <a:lnTo>
                    <a:pt x="7620" y="37338"/>
                  </a:lnTo>
                  <a:lnTo>
                    <a:pt x="16764" y="37338"/>
                  </a:lnTo>
                  <a:lnTo>
                    <a:pt x="25908" y="37338"/>
                  </a:lnTo>
                  <a:lnTo>
                    <a:pt x="33528" y="28956"/>
                  </a:lnTo>
                  <a:lnTo>
                    <a:pt x="33528" y="19050"/>
                  </a:lnTo>
                  <a:lnTo>
                    <a:pt x="33528" y="8382"/>
                  </a:lnTo>
                  <a:lnTo>
                    <a:pt x="25908" y="0"/>
                  </a:lnTo>
                  <a:lnTo>
                    <a:pt x="1676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3174492" y="2221229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25908" y="0"/>
                  </a:moveTo>
                  <a:lnTo>
                    <a:pt x="16764" y="0"/>
                  </a:lnTo>
                  <a:lnTo>
                    <a:pt x="7620" y="0"/>
                  </a:lnTo>
                  <a:lnTo>
                    <a:pt x="0" y="8382"/>
                  </a:lnTo>
                  <a:lnTo>
                    <a:pt x="0" y="28956"/>
                  </a:lnTo>
                  <a:lnTo>
                    <a:pt x="7620" y="37338"/>
                  </a:lnTo>
                  <a:lnTo>
                    <a:pt x="25908" y="37338"/>
                  </a:lnTo>
                  <a:lnTo>
                    <a:pt x="33528" y="28956"/>
                  </a:lnTo>
                  <a:lnTo>
                    <a:pt x="33528" y="8382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174492" y="2221229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16764" y="0"/>
                  </a:moveTo>
                  <a:lnTo>
                    <a:pt x="7620" y="0"/>
                  </a:lnTo>
                  <a:lnTo>
                    <a:pt x="0" y="8382"/>
                  </a:lnTo>
                  <a:lnTo>
                    <a:pt x="0" y="19050"/>
                  </a:lnTo>
                  <a:lnTo>
                    <a:pt x="0" y="28956"/>
                  </a:lnTo>
                  <a:lnTo>
                    <a:pt x="7620" y="37338"/>
                  </a:lnTo>
                  <a:lnTo>
                    <a:pt x="16764" y="37338"/>
                  </a:lnTo>
                  <a:lnTo>
                    <a:pt x="25908" y="37338"/>
                  </a:lnTo>
                  <a:lnTo>
                    <a:pt x="33528" y="28956"/>
                  </a:lnTo>
                  <a:lnTo>
                    <a:pt x="33528" y="19050"/>
                  </a:lnTo>
                  <a:lnTo>
                    <a:pt x="33528" y="8382"/>
                  </a:lnTo>
                  <a:lnTo>
                    <a:pt x="25908" y="0"/>
                  </a:lnTo>
                  <a:lnTo>
                    <a:pt x="16764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163824" y="2489453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25146" y="0"/>
                  </a:moveTo>
                  <a:lnTo>
                    <a:pt x="16002" y="0"/>
                  </a:lnTo>
                  <a:lnTo>
                    <a:pt x="6858" y="0"/>
                  </a:lnTo>
                  <a:lnTo>
                    <a:pt x="0" y="8382"/>
                  </a:lnTo>
                  <a:lnTo>
                    <a:pt x="0" y="28956"/>
                  </a:lnTo>
                  <a:lnTo>
                    <a:pt x="6858" y="37338"/>
                  </a:lnTo>
                  <a:lnTo>
                    <a:pt x="25146" y="37338"/>
                  </a:lnTo>
                  <a:lnTo>
                    <a:pt x="32766" y="28956"/>
                  </a:lnTo>
                  <a:lnTo>
                    <a:pt x="32766" y="8382"/>
                  </a:lnTo>
                  <a:lnTo>
                    <a:pt x="251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163824" y="2489453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16002" y="0"/>
                  </a:moveTo>
                  <a:lnTo>
                    <a:pt x="6858" y="0"/>
                  </a:lnTo>
                  <a:lnTo>
                    <a:pt x="0" y="8382"/>
                  </a:lnTo>
                  <a:lnTo>
                    <a:pt x="0" y="19050"/>
                  </a:lnTo>
                  <a:lnTo>
                    <a:pt x="0" y="28956"/>
                  </a:lnTo>
                  <a:lnTo>
                    <a:pt x="6858" y="37338"/>
                  </a:lnTo>
                  <a:lnTo>
                    <a:pt x="16002" y="37338"/>
                  </a:lnTo>
                  <a:lnTo>
                    <a:pt x="25146" y="37338"/>
                  </a:lnTo>
                  <a:lnTo>
                    <a:pt x="32766" y="28956"/>
                  </a:lnTo>
                  <a:lnTo>
                    <a:pt x="32766" y="19050"/>
                  </a:lnTo>
                  <a:lnTo>
                    <a:pt x="32766" y="8382"/>
                  </a:lnTo>
                  <a:lnTo>
                    <a:pt x="25146" y="0"/>
                  </a:lnTo>
                  <a:lnTo>
                    <a:pt x="16002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163824" y="275920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25146" y="0"/>
                  </a:moveTo>
                  <a:lnTo>
                    <a:pt x="16002" y="0"/>
                  </a:lnTo>
                  <a:lnTo>
                    <a:pt x="6858" y="0"/>
                  </a:lnTo>
                  <a:lnTo>
                    <a:pt x="0" y="8382"/>
                  </a:lnTo>
                  <a:lnTo>
                    <a:pt x="0" y="28956"/>
                  </a:lnTo>
                  <a:lnTo>
                    <a:pt x="6858" y="37338"/>
                  </a:lnTo>
                  <a:lnTo>
                    <a:pt x="25146" y="37338"/>
                  </a:lnTo>
                  <a:lnTo>
                    <a:pt x="32766" y="28956"/>
                  </a:lnTo>
                  <a:lnTo>
                    <a:pt x="32766" y="8382"/>
                  </a:lnTo>
                  <a:lnTo>
                    <a:pt x="251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3163824" y="275920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16002" y="0"/>
                  </a:moveTo>
                  <a:lnTo>
                    <a:pt x="6858" y="0"/>
                  </a:lnTo>
                  <a:lnTo>
                    <a:pt x="0" y="8382"/>
                  </a:lnTo>
                  <a:lnTo>
                    <a:pt x="0" y="18288"/>
                  </a:lnTo>
                  <a:lnTo>
                    <a:pt x="0" y="28956"/>
                  </a:lnTo>
                  <a:lnTo>
                    <a:pt x="6858" y="37338"/>
                  </a:lnTo>
                  <a:lnTo>
                    <a:pt x="16002" y="37338"/>
                  </a:lnTo>
                  <a:lnTo>
                    <a:pt x="25146" y="37338"/>
                  </a:lnTo>
                  <a:lnTo>
                    <a:pt x="32766" y="28956"/>
                  </a:lnTo>
                  <a:lnTo>
                    <a:pt x="32766" y="18288"/>
                  </a:lnTo>
                  <a:lnTo>
                    <a:pt x="32766" y="8382"/>
                  </a:lnTo>
                  <a:lnTo>
                    <a:pt x="25146" y="0"/>
                  </a:lnTo>
                  <a:lnTo>
                    <a:pt x="16002" y="0"/>
                  </a:lnTo>
                  <a:close/>
                </a:path>
              </a:pathLst>
            </a:custGeom>
            <a:ln w="69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933700" y="2042921"/>
              <a:ext cx="154940" cy="113030"/>
            </a:xfrm>
            <a:custGeom>
              <a:avLst/>
              <a:gdLst/>
              <a:ahLst/>
              <a:cxnLst/>
              <a:rect l="l" t="t" r="r" b="b"/>
              <a:pathLst>
                <a:path w="154939" h="113030">
                  <a:moveTo>
                    <a:pt x="81534" y="0"/>
                  </a:moveTo>
                  <a:lnTo>
                    <a:pt x="81534" y="112014"/>
                  </a:lnTo>
                </a:path>
                <a:path w="154939" h="113030">
                  <a:moveTo>
                    <a:pt x="154686" y="112014"/>
                  </a:moveTo>
                  <a:lnTo>
                    <a:pt x="0" y="112776"/>
                  </a:lnTo>
                </a:path>
              </a:pathLst>
            </a:custGeom>
            <a:ln w="1156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234690" y="2042921"/>
              <a:ext cx="150495" cy="112395"/>
            </a:xfrm>
            <a:custGeom>
              <a:avLst/>
              <a:gdLst/>
              <a:ahLst/>
              <a:cxnLst/>
              <a:rect l="l" t="t" r="r" b="b"/>
              <a:pathLst>
                <a:path w="150495" h="112394">
                  <a:moveTo>
                    <a:pt x="76962" y="0"/>
                  </a:moveTo>
                  <a:lnTo>
                    <a:pt x="76962" y="112014"/>
                  </a:lnTo>
                </a:path>
                <a:path w="150495" h="112394">
                  <a:moveTo>
                    <a:pt x="150114" y="112014"/>
                  </a:moveTo>
                  <a:lnTo>
                    <a:pt x="0" y="112014"/>
                  </a:lnTo>
                </a:path>
              </a:pathLst>
            </a:custGeom>
            <a:ln w="115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8" name="object 408"/>
          <p:cNvSpPr/>
          <p:nvPr/>
        </p:nvSpPr>
        <p:spPr>
          <a:xfrm>
            <a:off x="3777996" y="3254501"/>
            <a:ext cx="390525" cy="36830"/>
          </a:xfrm>
          <a:custGeom>
            <a:avLst/>
            <a:gdLst/>
            <a:ahLst/>
            <a:cxnLst/>
            <a:rect l="l" t="t" r="r" b="b"/>
            <a:pathLst>
              <a:path w="390525" h="36829">
                <a:moveTo>
                  <a:pt x="335280" y="18288"/>
                </a:moveTo>
                <a:lnTo>
                  <a:pt x="297942" y="36576"/>
                </a:lnTo>
                <a:lnTo>
                  <a:pt x="355563" y="25147"/>
                </a:lnTo>
                <a:lnTo>
                  <a:pt x="335280" y="25147"/>
                </a:lnTo>
                <a:lnTo>
                  <a:pt x="335280" y="18288"/>
                </a:lnTo>
                <a:close/>
              </a:path>
              <a:path w="390525" h="36829">
                <a:moveTo>
                  <a:pt x="321278" y="11430"/>
                </a:moveTo>
                <a:lnTo>
                  <a:pt x="0" y="11430"/>
                </a:lnTo>
                <a:lnTo>
                  <a:pt x="0" y="25147"/>
                </a:lnTo>
                <a:lnTo>
                  <a:pt x="321276" y="25147"/>
                </a:lnTo>
                <a:lnTo>
                  <a:pt x="335280" y="18288"/>
                </a:lnTo>
                <a:lnTo>
                  <a:pt x="321278" y="11430"/>
                </a:lnTo>
                <a:close/>
              </a:path>
              <a:path w="390525" h="36829">
                <a:moveTo>
                  <a:pt x="355568" y="11430"/>
                </a:moveTo>
                <a:lnTo>
                  <a:pt x="335280" y="11430"/>
                </a:lnTo>
                <a:lnTo>
                  <a:pt x="335280" y="25147"/>
                </a:lnTo>
                <a:lnTo>
                  <a:pt x="355563" y="25147"/>
                </a:lnTo>
                <a:lnTo>
                  <a:pt x="390144" y="18288"/>
                </a:lnTo>
                <a:lnTo>
                  <a:pt x="355568" y="11430"/>
                </a:lnTo>
                <a:close/>
              </a:path>
              <a:path w="390525" h="36829">
                <a:moveTo>
                  <a:pt x="297942" y="0"/>
                </a:moveTo>
                <a:lnTo>
                  <a:pt x="335280" y="18288"/>
                </a:lnTo>
                <a:lnTo>
                  <a:pt x="335280" y="11430"/>
                </a:lnTo>
                <a:lnTo>
                  <a:pt x="355568" y="11430"/>
                </a:lnTo>
                <a:lnTo>
                  <a:pt x="2979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 txBox="1"/>
          <p:nvPr/>
        </p:nvSpPr>
        <p:spPr>
          <a:xfrm>
            <a:off x="3844544" y="3072157"/>
            <a:ext cx="8318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Symbol"/>
                <a:cs typeface="Symbol"/>
              </a:rPr>
              <a:t>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3776472" y="1083563"/>
            <a:ext cx="391160" cy="36830"/>
          </a:xfrm>
          <a:custGeom>
            <a:avLst/>
            <a:gdLst/>
            <a:ahLst/>
            <a:cxnLst/>
            <a:rect l="l" t="t" r="r" b="b"/>
            <a:pathLst>
              <a:path w="391160" h="36830">
                <a:moveTo>
                  <a:pt x="92964" y="0"/>
                </a:moveTo>
                <a:lnTo>
                  <a:pt x="0" y="18288"/>
                </a:lnTo>
                <a:lnTo>
                  <a:pt x="92964" y="36576"/>
                </a:lnTo>
                <a:lnTo>
                  <a:pt x="69629" y="25147"/>
                </a:lnTo>
                <a:lnTo>
                  <a:pt x="55626" y="25147"/>
                </a:lnTo>
                <a:lnTo>
                  <a:pt x="55626" y="11430"/>
                </a:lnTo>
                <a:lnTo>
                  <a:pt x="69627" y="11430"/>
                </a:lnTo>
                <a:lnTo>
                  <a:pt x="92964" y="0"/>
                </a:lnTo>
                <a:close/>
              </a:path>
              <a:path w="391160" h="36830">
                <a:moveTo>
                  <a:pt x="55626" y="18288"/>
                </a:moveTo>
                <a:lnTo>
                  <a:pt x="55626" y="25147"/>
                </a:lnTo>
                <a:lnTo>
                  <a:pt x="69629" y="25147"/>
                </a:lnTo>
                <a:lnTo>
                  <a:pt x="55626" y="18288"/>
                </a:lnTo>
                <a:close/>
              </a:path>
              <a:path w="391160" h="36830">
                <a:moveTo>
                  <a:pt x="390906" y="11430"/>
                </a:moveTo>
                <a:lnTo>
                  <a:pt x="69627" y="11430"/>
                </a:lnTo>
                <a:lnTo>
                  <a:pt x="55626" y="18288"/>
                </a:lnTo>
                <a:lnTo>
                  <a:pt x="69629" y="25147"/>
                </a:lnTo>
                <a:lnTo>
                  <a:pt x="390906" y="25147"/>
                </a:lnTo>
                <a:lnTo>
                  <a:pt x="390906" y="11430"/>
                </a:lnTo>
                <a:close/>
              </a:path>
              <a:path w="391160" h="36830">
                <a:moveTo>
                  <a:pt x="69627" y="11430"/>
                </a:moveTo>
                <a:lnTo>
                  <a:pt x="55626" y="11430"/>
                </a:lnTo>
                <a:lnTo>
                  <a:pt x="55626" y="18288"/>
                </a:lnTo>
                <a:lnTo>
                  <a:pt x="69627" y="11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 txBox="1"/>
          <p:nvPr/>
        </p:nvSpPr>
        <p:spPr>
          <a:xfrm>
            <a:off x="4041140" y="898946"/>
            <a:ext cx="8318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Symbol"/>
                <a:cs typeface="Symbol"/>
              </a:rPr>
              <a:t>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12" name="object 412"/>
          <p:cNvSpPr txBox="1"/>
          <p:nvPr/>
        </p:nvSpPr>
        <p:spPr>
          <a:xfrm>
            <a:off x="2944622" y="976657"/>
            <a:ext cx="13779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5" dirty="0">
                <a:latin typeface="Times New Roman"/>
                <a:cs typeface="Times New Roman"/>
              </a:rPr>
              <a:t>Р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3258581" y="970561"/>
            <a:ext cx="105410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5" dirty="0">
                <a:latin typeface="Times New Roman"/>
                <a:cs typeface="Times New Roman"/>
              </a:rPr>
              <a:t>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4" name="object 414"/>
          <p:cNvSpPr txBox="1"/>
          <p:nvPr/>
        </p:nvSpPr>
        <p:spPr>
          <a:xfrm>
            <a:off x="3000413" y="1772188"/>
            <a:ext cx="72707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8270">
              <a:lnSpc>
                <a:spcPct val="100000"/>
              </a:lnSpc>
              <a:spcBef>
                <a:spcPts val="120"/>
              </a:spcBef>
              <a:tabLst>
                <a:tab pos="342265" algn="l"/>
              </a:tabLst>
            </a:pPr>
            <a:r>
              <a:rPr sz="1000" i="1" spc="15" dirty="0">
                <a:latin typeface="Times New Roman"/>
                <a:cs typeface="Times New Roman"/>
              </a:rPr>
              <a:t>R</a:t>
            </a:r>
            <a:r>
              <a:rPr sz="1000" spc="15" dirty="0">
                <a:latin typeface="Times New Roman"/>
                <a:cs typeface="Times New Roman"/>
              </a:rPr>
              <a:t>	</a:t>
            </a:r>
            <a:r>
              <a:rPr sz="1000" i="1" spc="20" dirty="0">
                <a:latin typeface="Times New Roman"/>
                <a:cs typeface="Times New Roman"/>
              </a:rPr>
              <a:t>Q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2831854" y="1777516"/>
            <a:ext cx="151130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5" dirty="0">
                <a:latin typeface="Times New Roman"/>
                <a:cs typeface="Times New Roman"/>
              </a:rPr>
              <a:t>Q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16" name="object 416"/>
          <p:cNvSpPr txBox="1"/>
          <p:nvPr/>
        </p:nvSpPr>
        <p:spPr>
          <a:xfrm>
            <a:off x="3029984" y="3039395"/>
            <a:ext cx="9080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1038608" y="3780283"/>
            <a:ext cx="239395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2476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8" name="object 418"/>
          <p:cNvSpPr txBox="1"/>
          <p:nvPr/>
        </p:nvSpPr>
        <p:spPr>
          <a:xfrm>
            <a:off x="1277874" y="3780283"/>
            <a:ext cx="240029" cy="238760"/>
          </a:xfrm>
          <a:prstGeom prst="rect">
            <a:avLst/>
          </a:prstGeom>
          <a:ln w="6936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0640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9" name="object 419"/>
          <p:cNvSpPr txBox="1"/>
          <p:nvPr/>
        </p:nvSpPr>
        <p:spPr>
          <a:xfrm>
            <a:off x="1517902" y="3780283"/>
            <a:ext cx="239395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000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1757172" y="3780283"/>
            <a:ext cx="240029" cy="238760"/>
          </a:xfrm>
          <a:prstGeom prst="rect">
            <a:avLst/>
          </a:prstGeom>
          <a:ln w="6936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254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1" name="object 421"/>
          <p:cNvSpPr txBox="1"/>
          <p:nvPr/>
        </p:nvSpPr>
        <p:spPr>
          <a:xfrm>
            <a:off x="1997203" y="3780283"/>
            <a:ext cx="239395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254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2" name="object 422"/>
          <p:cNvSpPr txBox="1"/>
          <p:nvPr/>
        </p:nvSpPr>
        <p:spPr>
          <a:xfrm>
            <a:off x="2262653" y="3840266"/>
            <a:ext cx="9080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3" name="object 423"/>
          <p:cNvSpPr txBox="1"/>
          <p:nvPr/>
        </p:nvSpPr>
        <p:spPr>
          <a:xfrm>
            <a:off x="813305" y="4088685"/>
            <a:ext cx="40068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288925" algn="l"/>
              </a:tabLst>
            </a:pP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24" name="object 424"/>
          <p:cNvSpPr txBox="1"/>
          <p:nvPr/>
        </p:nvSpPr>
        <p:spPr>
          <a:xfrm>
            <a:off x="1485410" y="4088685"/>
            <a:ext cx="891540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265430" algn="l"/>
                <a:tab pos="548005" algn="l"/>
                <a:tab pos="779780" algn="l"/>
              </a:tabLst>
            </a:pP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6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25" name="object 425"/>
          <p:cNvSpPr txBox="1"/>
          <p:nvPr/>
        </p:nvSpPr>
        <p:spPr>
          <a:xfrm>
            <a:off x="3022664" y="3780283"/>
            <a:ext cx="248920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6" name="object 426"/>
          <p:cNvSpPr txBox="1"/>
          <p:nvPr/>
        </p:nvSpPr>
        <p:spPr>
          <a:xfrm>
            <a:off x="3271266" y="3780283"/>
            <a:ext cx="254635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5778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7" name="object 427"/>
          <p:cNvSpPr txBox="1"/>
          <p:nvPr/>
        </p:nvSpPr>
        <p:spPr>
          <a:xfrm>
            <a:off x="3525773" y="3780283"/>
            <a:ext cx="240029" cy="238760"/>
          </a:xfrm>
          <a:prstGeom prst="rect">
            <a:avLst/>
          </a:prstGeom>
          <a:ln w="6936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3180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8" name="object 428"/>
          <p:cNvSpPr txBox="1"/>
          <p:nvPr/>
        </p:nvSpPr>
        <p:spPr>
          <a:xfrm>
            <a:off x="3765802" y="3780283"/>
            <a:ext cx="236220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4450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9" name="object 429"/>
          <p:cNvSpPr txBox="1"/>
          <p:nvPr/>
        </p:nvSpPr>
        <p:spPr>
          <a:xfrm>
            <a:off x="4002023" y="3780283"/>
            <a:ext cx="243204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762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4271274" y="3840260"/>
            <a:ext cx="9080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1" name="object 431"/>
          <p:cNvSpPr txBox="1"/>
          <p:nvPr/>
        </p:nvSpPr>
        <p:spPr>
          <a:xfrm>
            <a:off x="2745735" y="4088678"/>
            <a:ext cx="1581150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299085" algn="l"/>
                <a:tab pos="561975" algn="l"/>
                <a:tab pos="809625" algn="l"/>
                <a:tab pos="1107440" algn="l"/>
                <a:tab pos="1470025" algn="l"/>
              </a:tabLst>
            </a:pP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0" dirty="0">
                <a:latin typeface="Times New Roman"/>
                <a:cs typeface="Times New Roman"/>
              </a:rPr>
              <a:t>6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4909375" y="3780283"/>
            <a:ext cx="249554" cy="238760"/>
          </a:xfrm>
          <a:prstGeom prst="rect">
            <a:avLst/>
          </a:prstGeom>
          <a:ln w="6936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5397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5158358" y="3780283"/>
            <a:ext cx="254635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6032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5412485" y="3780283"/>
            <a:ext cx="240029" cy="238760"/>
          </a:xfrm>
          <a:prstGeom prst="rect">
            <a:avLst/>
          </a:prstGeom>
          <a:ln w="6936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635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5652517" y="3780283"/>
            <a:ext cx="240029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762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5892165" y="3780283"/>
            <a:ext cx="240029" cy="238760"/>
          </a:xfrm>
          <a:prstGeom prst="rect">
            <a:avLst/>
          </a:prstGeom>
          <a:ln w="6934">
            <a:solidFill>
              <a:srgbClr val="000000"/>
            </a:solidFill>
          </a:ln>
        </p:spPr>
        <p:txBody>
          <a:bodyPr vert="horz" wrap="square" lIns="0" tIns="75565" rIns="0" bIns="0" rtlCol="0">
            <a:spAutoFit/>
          </a:bodyPr>
          <a:lstStyle/>
          <a:p>
            <a:pPr marL="47625">
              <a:lnSpc>
                <a:spcPct val="100000"/>
              </a:lnSpc>
              <a:spcBef>
                <a:spcPts val="595"/>
              </a:spcBef>
            </a:pPr>
            <a:r>
              <a:rPr sz="1000" spc="1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7" name="object 437"/>
          <p:cNvSpPr txBox="1"/>
          <p:nvPr/>
        </p:nvSpPr>
        <p:spPr>
          <a:xfrm>
            <a:off x="6163321" y="3840266"/>
            <a:ext cx="9080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8" name="object 438"/>
          <p:cNvSpPr txBox="1"/>
          <p:nvPr/>
        </p:nvSpPr>
        <p:spPr>
          <a:xfrm>
            <a:off x="4633982" y="4088685"/>
            <a:ext cx="669290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02895" algn="l"/>
                <a:tab pos="556895" algn="l"/>
              </a:tabLst>
            </a:pPr>
            <a:r>
              <a:rPr sz="1000" spc="10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spc="5" dirty="0">
                <a:latin typeface="Times New Roman"/>
                <a:cs typeface="Times New Roman"/>
              </a:rPr>
              <a:t>	</a:t>
            </a:r>
            <a:r>
              <a:rPr sz="1000" spc="10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spc="5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39" name="object 439"/>
          <p:cNvSpPr txBox="1"/>
          <p:nvPr/>
        </p:nvSpPr>
        <p:spPr>
          <a:xfrm>
            <a:off x="5415953" y="4083344"/>
            <a:ext cx="233679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4</a:t>
            </a:r>
            <a:r>
              <a:rPr sz="1000" spc="10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40" name="object 440"/>
          <p:cNvSpPr txBox="1"/>
          <p:nvPr/>
        </p:nvSpPr>
        <p:spPr>
          <a:xfrm>
            <a:off x="5655984" y="4088672"/>
            <a:ext cx="37782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26670">
              <a:lnSpc>
                <a:spcPct val="100000"/>
              </a:lnSpc>
              <a:spcBef>
                <a:spcPts val="120"/>
              </a:spcBef>
              <a:tabLst>
                <a:tab pos="266065" algn="l"/>
              </a:tabLst>
            </a:pP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5" dirty="0">
                <a:latin typeface="Symbol"/>
                <a:cs typeface="Symbol"/>
              </a:rPr>
              <a:t>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6</a:t>
            </a:r>
            <a:r>
              <a:rPr sz="1000" spc="5" dirty="0">
                <a:latin typeface="Symbol"/>
                <a:cs typeface="Symbol"/>
              </a:rPr>
              <a:t>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41" name="object 441"/>
          <p:cNvSpPr txBox="1"/>
          <p:nvPr/>
        </p:nvSpPr>
        <p:spPr>
          <a:xfrm>
            <a:off x="6305045" y="3949225"/>
            <a:ext cx="105410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5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2" name="object 442"/>
          <p:cNvSpPr txBox="1"/>
          <p:nvPr/>
        </p:nvSpPr>
        <p:spPr>
          <a:xfrm>
            <a:off x="799577" y="3949225"/>
            <a:ext cx="105410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5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2608326" y="3761993"/>
            <a:ext cx="390525" cy="36830"/>
          </a:xfrm>
          <a:custGeom>
            <a:avLst/>
            <a:gdLst/>
            <a:ahLst/>
            <a:cxnLst/>
            <a:rect l="l" t="t" r="r" b="b"/>
            <a:pathLst>
              <a:path w="390525" h="36829">
                <a:moveTo>
                  <a:pt x="334515" y="18289"/>
                </a:moveTo>
                <a:lnTo>
                  <a:pt x="297942" y="36576"/>
                </a:lnTo>
                <a:lnTo>
                  <a:pt x="355563" y="25147"/>
                </a:lnTo>
                <a:lnTo>
                  <a:pt x="334515" y="25147"/>
                </a:lnTo>
                <a:lnTo>
                  <a:pt x="334515" y="18289"/>
                </a:lnTo>
                <a:close/>
              </a:path>
              <a:path w="390525" h="36829">
                <a:moveTo>
                  <a:pt x="320802" y="11430"/>
                </a:moveTo>
                <a:lnTo>
                  <a:pt x="0" y="11430"/>
                </a:lnTo>
                <a:lnTo>
                  <a:pt x="0" y="25147"/>
                </a:lnTo>
                <a:lnTo>
                  <a:pt x="320799" y="25147"/>
                </a:lnTo>
                <a:lnTo>
                  <a:pt x="334515" y="18289"/>
                </a:lnTo>
                <a:lnTo>
                  <a:pt x="320802" y="11430"/>
                </a:lnTo>
                <a:close/>
              </a:path>
              <a:path w="390525" h="36829">
                <a:moveTo>
                  <a:pt x="355568" y="11430"/>
                </a:moveTo>
                <a:lnTo>
                  <a:pt x="334515" y="11430"/>
                </a:lnTo>
                <a:lnTo>
                  <a:pt x="334515" y="25147"/>
                </a:lnTo>
                <a:lnTo>
                  <a:pt x="355563" y="25147"/>
                </a:lnTo>
                <a:lnTo>
                  <a:pt x="390137" y="18289"/>
                </a:lnTo>
                <a:lnTo>
                  <a:pt x="355568" y="11430"/>
                </a:lnTo>
                <a:close/>
              </a:path>
              <a:path w="390525" h="36829">
                <a:moveTo>
                  <a:pt x="297942" y="0"/>
                </a:moveTo>
                <a:lnTo>
                  <a:pt x="334515" y="18286"/>
                </a:lnTo>
                <a:lnTo>
                  <a:pt x="334515" y="11430"/>
                </a:lnTo>
                <a:lnTo>
                  <a:pt x="355568" y="11430"/>
                </a:lnTo>
                <a:lnTo>
                  <a:pt x="2979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 txBox="1"/>
          <p:nvPr/>
        </p:nvSpPr>
        <p:spPr>
          <a:xfrm>
            <a:off x="2664205" y="3605557"/>
            <a:ext cx="8318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Symbol"/>
                <a:cs typeface="Symbol"/>
              </a:rPr>
              <a:t>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4491990" y="3761993"/>
            <a:ext cx="390525" cy="36830"/>
          </a:xfrm>
          <a:custGeom>
            <a:avLst/>
            <a:gdLst/>
            <a:ahLst/>
            <a:cxnLst/>
            <a:rect l="l" t="t" r="r" b="b"/>
            <a:pathLst>
              <a:path w="390525" h="36829">
                <a:moveTo>
                  <a:pt x="334515" y="18289"/>
                </a:moveTo>
                <a:lnTo>
                  <a:pt x="297942" y="36576"/>
                </a:lnTo>
                <a:lnTo>
                  <a:pt x="355563" y="25147"/>
                </a:lnTo>
                <a:lnTo>
                  <a:pt x="334515" y="25147"/>
                </a:lnTo>
                <a:lnTo>
                  <a:pt x="334515" y="18289"/>
                </a:lnTo>
                <a:close/>
              </a:path>
              <a:path w="390525" h="36829">
                <a:moveTo>
                  <a:pt x="320802" y="11430"/>
                </a:moveTo>
                <a:lnTo>
                  <a:pt x="0" y="11430"/>
                </a:lnTo>
                <a:lnTo>
                  <a:pt x="0" y="25147"/>
                </a:lnTo>
                <a:lnTo>
                  <a:pt x="320799" y="25147"/>
                </a:lnTo>
                <a:lnTo>
                  <a:pt x="334515" y="18289"/>
                </a:lnTo>
                <a:lnTo>
                  <a:pt x="320802" y="11430"/>
                </a:lnTo>
                <a:close/>
              </a:path>
              <a:path w="390525" h="36829">
                <a:moveTo>
                  <a:pt x="355568" y="11430"/>
                </a:moveTo>
                <a:lnTo>
                  <a:pt x="334515" y="11430"/>
                </a:lnTo>
                <a:lnTo>
                  <a:pt x="334515" y="25147"/>
                </a:lnTo>
                <a:lnTo>
                  <a:pt x="355563" y="25147"/>
                </a:lnTo>
                <a:lnTo>
                  <a:pt x="390137" y="18289"/>
                </a:lnTo>
                <a:lnTo>
                  <a:pt x="355568" y="11430"/>
                </a:lnTo>
                <a:close/>
              </a:path>
              <a:path w="390525" h="36829">
                <a:moveTo>
                  <a:pt x="297942" y="0"/>
                </a:moveTo>
                <a:lnTo>
                  <a:pt x="334515" y="18286"/>
                </a:lnTo>
                <a:lnTo>
                  <a:pt x="334515" y="11430"/>
                </a:lnTo>
                <a:lnTo>
                  <a:pt x="355568" y="11430"/>
                </a:lnTo>
                <a:lnTo>
                  <a:pt x="2979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 txBox="1"/>
          <p:nvPr/>
        </p:nvSpPr>
        <p:spPr>
          <a:xfrm>
            <a:off x="4547870" y="3605557"/>
            <a:ext cx="8318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Symbol"/>
                <a:cs typeface="Symbol"/>
              </a:rPr>
              <a:t>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3430015" y="3198662"/>
            <a:ext cx="90805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65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793" y="875786"/>
            <a:ext cx="3503295" cy="28365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35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шкодою </a:t>
            </a:r>
            <a:r>
              <a:rPr sz="1200" spc="-5" dirty="0">
                <a:latin typeface="Times New Roman"/>
                <a:cs typeface="Times New Roman"/>
              </a:rPr>
              <a:t>(межа субзерен, </a:t>
            </a:r>
            <a:r>
              <a:rPr sz="1200" dirty="0">
                <a:latin typeface="Times New Roman"/>
                <a:cs typeface="Times New Roman"/>
              </a:rPr>
              <a:t>фазова межа), що </a:t>
            </a:r>
            <a:r>
              <a:rPr sz="1200" spc="-5" dirty="0">
                <a:latin typeface="Times New Roman"/>
                <a:cs typeface="Times New Roman"/>
              </a:rPr>
              <a:t>призво-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дить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концентрації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напружень,</a:t>
            </a:r>
            <a:r>
              <a:rPr sz="1200" dirty="0">
                <a:latin typeface="Times New Roman"/>
                <a:cs typeface="Times New Roman"/>
              </a:rPr>
              <a:t> достатньої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утворення </a:t>
            </a:r>
            <a:r>
              <a:rPr sz="1200" spc="-5" dirty="0">
                <a:latin typeface="Times New Roman"/>
                <a:cs typeface="Times New Roman"/>
              </a:rPr>
              <a:t>тріщини. </a:t>
            </a:r>
            <a:r>
              <a:rPr sz="1200" dirty="0">
                <a:latin typeface="Times New Roman"/>
                <a:cs typeface="Times New Roman"/>
              </a:rPr>
              <a:t>Коли </a:t>
            </a:r>
            <a:r>
              <a:rPr sz="1200" spc="-5" dirty="0">
                <a:latin typeface="Times New Roman"/>
                <a:cs typeface="Times New Roman"/>
              </a:rPr>
              <a:t>напруга </a:t>
            </a:r>
            <a:r>
              <a:rPr sz="1200" dirty="0">
                <a:latin typeface="Times New Roman"/>
                <a:cs typeface="Times New Roman"/>
              </a:rPr>
              <a:t>досягає певного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значення, </a:t>
            </a:r>
            <a:r>
              <a:rPr sz="1200" spc="-5" dirty="0">
                <a:latin typeface="Times New Roman"/>
                <a:cs typeface="Times New Roman"/>
              </a:rPr>
              <a:t>розмір тріщини </a:t>
            </a:r>
            <a:r>
              <a:rPr sz="1200" dirty="0">
                <a:latin typeface="Times New Roman"/>
                <a:cs typeface="Times New Roman"/>
              </a:rPr>
              <a:t>стає критичним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пода- </a:t>
            </a:r>
            <a:r>
              <a:rPr sz="1200" dirty="0">
                <a:latin typeface="Times New Roman"/>
                <a:cs typeface="Times New Roman"/>
              </a:rPr>
              <a:t> льше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зростання </a:t>
            </a:r>
            <a:r>
              <a:rPr sz="1200" spc="-5" dirty="0">
                <a:latin typeface="Times New Roman"/>
                <a:cs typeface="Times New Roman"/>
              </a:rPr>
              <a:t>відбувається довільно.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крихкого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</a:t>
            </a:r>
            <a:r>
              <a:rPr sz="1200" dirty="0">
                <a:latin typeface="Times New Roman"/>
                <a:cs typeface="Times New Roman"/>
              </a:rPr>
              <a:t> характерна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гостра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тріщина, яка </a:t>
            </a:r>
            <a:r>
              <a:rPr sz="1200" dirty="0">
                <a:latin typeface="Times New Roman"/>
                <a:cs typeface="Times New Roman"/>
              </a:rPr>
              <a:t>нерідко </a:t>
            </a:r>
            <a:r>
              <a:rPr sz="1200" spc="-5" dirty="0">
                <a:latin typeface="Times New Roman"/>
                <a:cs typeface="Times New Roman"/>
              </a:rPr>
              <a:t>гілкується (рис. </a:t>
            </a:r>
            <a:r>
              <a:rPr sz="1200" dirty="0">
                <a:latin typeface="Times New Roman"/>
                <a:cs typeface="Times New Roman"/>
              </a:rPr>
              <a:t>4.7,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). Вели- </a:t>
            </a:r>
            <a:r>
              <a:rPr sz="1200" dirty="0">
                <a:latin typeface="Times New Roman"/>
                <a:cs typeface="Times New Roman"/>
              </a:rPr>
              <a:t> чина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зони</a:t>
            </a:r>
            <a:r>
              <a:rPr sz="1200" dirty="0">
                <a:latin typeface="Times New Roman"/>
                <a:cs typeface="Times New Roman"/>
              </a:rPr>
              <a:t> пластичної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гирлі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мала.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Швидкість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поширення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крихкої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тріщини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велика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10"/>
              </a:lnSpc>
            </a:pPr>
            <a:r>
              <a:rPr sz="1200" dirty="0">
                <a:latin typeface="Times New Roman"/>
                <a:cs typeface="Times New Roman"/>
              </a:rPr>
              <a:t>наближається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швидкості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звуку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(раптове,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ката-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  <a:spcBef>
                <a:spcPts val="65"/>
              </a:spcBef>
            </a:pPr>
            <a:r>
              <a:rPr sz="1200" spc="-15" dirty="0">
                <a:latin typeface="Times New Roman"/>
                <a:cs typeface="Times New Roman"/>
              </a:rPr>
              <a:t>строфічне руйнування). Енергоємність крихкого </a:t>
            </a:r>
            <a:r>
              <a:rPr sz="1200" spc="-10" dirty="0">
                <a:latin typeface="Times New Roman"/>
                <a:cs typeface="Times New Roman"/>
              </a:rPr>
              <a:t>руй- </a:t>
            </a:r>
            <a:r>
              <a:rPr sz="1200" spc="-5" dirty="0">
                <a:latin typeface="Times New Roman"/>
                <a:cs typeface="Times New Roman"/>
              </a:rPr>
              <a:t> нування мала,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робота поширення тріщини </a:t>
            </a:r>
            <a:r>
              <a:rPr sz="1200" dirty="0">
                <a:latin typeface="Times New Roman"/>
                <a:cs typeface="Times New Roman"/>
              </a:rPr>
              <a:t>близька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нуля.</a:t>
            </a:r>
            <a:endParaRPr sz="1200">
              <a:latin typeface="Times New Roman"/>
              <a:cs typeface="Times New Roman"/>
            </a:endParaRPr>
          </a:p>
          <a:p>
            <a:pPr marL="12700" marR="6350" indent="3600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Результатом крихкого руйнування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блискучий </a:t>
            </a:r>
            <a:r>
              <a:rPr sz="1200" dirty="0">
                <a:latin typeface="Times New Roman"/>
                <a:cs typeface="Times New Roman"/>
              </a:rPr>
              <a:t> світлий кристалічний злам зі </a:t>
            </a:r>
            <a:r>
              <a:rPr sz="1200" spc="-5" dirty="0">
                <a:latin typeface="Times New Roman"/>
                <a:cs typeface="Times New Roman"/>
              </a:rPr>
              <a:t>струмковою будовою.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поширюється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декількох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парале-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788" y="3679182"/>
            <a:ext cx="5787390" cy="3045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льних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площинах.</a:t>
            </a:r>
            <a:r>
              <a:rPr sz="1200" spc="-5" dirty="0">
                <a:latin typeface="Times New Roman"/>
                <a:cs typeface="Times New Roman"/>
              </a:rPr>
              <a:t> Площина зламу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перпендикулярна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нормальними напруженням.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  <a:spcBef>
                <a:spcPts val="65"/>
              </a:spcBef>
            </a:pPr>
            <a:r>
              <a:rPr sz="1200" i="1" spc="-5" dirty="0">
                <a:latin typeface="Times New Roman"/>
                <a:cs typeface="Times New Roman"/>
              </a:rPr>
              <a:t>В’язке руйнування </a:t>
            </a:r>
            <a:r>
              <a:rPr sz="1200" dirty="0">
                <a:latin typeface="Times New Roman"/>
                <a:cs typeface="Times New Roman"/>
              </a:rPr>
              <a:t>– шляхом </a:t>
            </a:r>
            <a:r>
              <a:rPr sz="1200" spc="-5" dirty="0">
                <a:latin typeface="Times New Roman"/>
                <a:cs typeface="Times New Roman"/>
              </a:rPr>
              <a:t>зрізу </a:t>
            </a:r>
            <a:r>
              <a:rPr sz="1200" dirty="0">
                <a:latin typeface="Times New Roman"/>
                <a:cs typeface="Times New Roman"/>
              </a:rPr>
              <a:t>під дією </a:t>
            </a:r>
            <a:r>
              <a:rPr sz="1200" spc="-5" dirty="0">
                <a:latin typeface="Times New Roman"/>
                <a:cs typeface="Times New Roman"/>
              </a:rPr>
              <a:t>дотичних напружень. Йому завжди пе- </a:t>
            </a:r>
            <a:r>
              <a:rPr sz="1200" dirty="0">
                <a:latin typeface="Times New Roman"/>
                <a:cs typeface="Times New Roman"/>
              </a:rPr>
              <a:t> редує</a:t>
            </a:r>
            <a:r>
              <a:rPr sz="1200" spc="-5" dirty="0">
                <a:latin typeface="Times New Roman"/>
                <a:cs typeface="Times New Roman"/>
              </a:rPr>
              <a:t> значна</a:t>
            </a:r>
            <a:r>
              <a:rPr sz="1200" dirty="0">
                <a:latin typeface="Times New Roman"/>
                <a:cs typeface="Times New Roman"/>
              </a:rPr>
              <a:t> пластична</a:t>
            </a:r>
            <a:r>
              <a:rPr sz="1200" spc="-5" dirty="0">
                <a:latin typeface="Times New Roman"/>
                <a:cs typeface="Times New Roman"/>
              </a:rPr>
              <a:t> деформація.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Тріщина </a:t>
            </a:r>
            <a:r>
              <a:rPr sz="1200" spc="-10" dirty="0">
                <a:latin typeface="Times New Roman"/>
                <a:cs typeface="Times New Roman"/>
              </a:rPr>
              <a:t>тупа та </a:t>
            </a:r>
            <a:r>
              <a:rPr sz="1200" spc="-15" dirty="0">
                <a:latin typeface="Times New Roman"/>
                <a:cs typeface="Times New Roman"/>
              </a:rPr>
              <a:t>розкрита </a:t>
            </a:r>
            <a:r>
              <a:rPr sz="1200" spc="-10" dirty="0">
                <a:latin typeface="Times New Roman"/>
                <a:cs typeface="Times New Roman"/>
              </a:rPr>
              <a:t>(рис. </a:t>
            </a:r>
            <a:r>
              <a:rPr sz="1200" spc="-15" dirty="0">
                <a:latin typeface="Times New Roman"/>
                <a:cs typeface="Times New Roman"/>
              </a:rPr>
              <a:t>4.7, </a:t>
            </a:r>
            <a:r>
              <a:rPr sz="1200" i="1" spc="-10" dirty="0">
                <a:latin typeface="Times New Roman"/>
                <a:cs typeface="Times New Roman"/>
              </a:rPr>
              <a:t>б</a:t>
            </a:r>
            <a:r>
              <a:rPr sz="1200" spc="-10" dirty="0">
                <a:latin typeface="Times New Roman"/>
                <a:cs typeface="Times New Roman"/>
              </a:rPr>
              <a:t>). </a:t>
            </a:r>
            <a:r>
              <a:rPr sz="1200" spc="-15" dirty="0">
                <a:latin typeface="Times New Roman"/>
                <a:cs typeface="Times New Roman"/>
              </a:rPr>
              <a:t>Спостерігається велика величина пластичної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зони попереду тріщини. </a:t>
            </a:r>
            <a:r>
              <a:rPr sz="1200" spc="-10" dirty="0">
                <a:latin typeface="Times New Roman"/>
                <a:cs typeface="Times New Roman"/>
              </a:rPr>
              <a:t>Швидкість </a:t>
            </a:r>
            <a:r>
              <a:rPr sz="1200" spc="-15" dirty="0">
                <a:latin typeface="Times New Roman"/>
                <a:cs typeface="Times New Roman"/>
              </a:rPr>
              <a:t>поширення тріщини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мала. Енергоємність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значна,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енергія витрачається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10" dirty="0">
                <a:latin typeface="Times New Roman"/>
                <a:cs typeface="Times New Roman"/>
              </a:rPr>
              <a:t>створення </a:t>
            </a:r>
            <a:r>
              <a:rPr sz="1200" spc="-15" dirty="0">
                <a:latin typeface="Times New Roman"/>
                <a:cs typeface="Times New Roman"/>
              </a:rPr>
              <a:t>поверхонь розділу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пластичну деформацію. </a:t>
            </a:r>
            <a:r>
              <a:rPr sz="1200" spc="-10" dirty="0">
                <a:latin typeface="Times New Roman"/>
                <a:cs typeface="Times New Roman"/>
              </a:rPr>
              <a:t>Вели-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ка робота </a:t>
            </a:r>
            <a:r>
              <a:rPr sz="1200" spc="-15" dirty="0">
                <a:latin typeface="Times New Roman"/>
                <a:cs typeface="Times New Roman"/>
              </a:rPr>
              <a:t>витрачається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поширення тріщини. Поверхня зламу негладка, розсіює </a:t>
            </a:r>
            <a:r>
              <a:rPr sz="1200" spc="-10" dirty="0">
                <a:latin typeface="Times New Roman"/>
                <a:cs typeface="Times New Roman"/>
              </a:rPr>
              <a:t>світ-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лові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промені,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матова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(волокнистий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злам).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Площина зламу розташовується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під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кутом.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зовнішнім</a:t>
            </a:r>
            <a:r>
              <a:rPr sz="1200" spc="-5" dirty="0">
                <a:latin typeface="Times New Roman"/>
                <a:cs typeface="Times New Roman"/>
              </a:rPr>
              <a:t> виглядом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зламу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можна визначити </a:t>
            </a:r>
            <a:r>
              <a:rPr sz="1200" dirty="0">
                <a:latin typeface="Times New Roman"/>
                <a:cs typeface="Times New Roman"/>
              </a:rPr>
              <a:t>характер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руйнування: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  <a:buFont typeface="Times New Roman"/>
              <a:buChar char="–"/>
              <a:tabLst>
                <a:tab pos="415290" algn="l"/>
              </a:tabLst>
            </a:pPr>
            <a:r>
              <a:rPr sz="1200" i="1" dirty="0">
                <a:latin typeface="Times New Roman"/>
                <a:cs typeface="Times New Roman"/>
              </a:rPr>
              <a:t>крихкий </a:t>
            </a:r>
            <a:r>
              <a:rPr sz="1200" spc="-5" dirty="0">
                <a:latin typeface="Times New Roman"/>
                <a:cs typeface="Times New Roman"/>
              </a:rPr>
              <a:t>(світлий) злам (рис. 4.8,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), </a:t>
            </a:r>
            <a:r>
              <a:rPr sz="1200" spc="-5" dirty="0">
                <a:latin typeface="Times New Roman"/>
                <a:cs typeface="Times New Roman"/>
              </a:rPr>
              <a:t>поверхня руйнування якого характеризується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наявністю блискучих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плоских ділянок,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злам </a:t>
            </a:r>
            <a:r>
              <a:rPr sz="1200" spc="-5" dirty="0">
                <a:latin typeface="Times New Roman"/>
                <a:cs typeface="Times New Roman"/>
              </a:rPr>
              <a:t>притаманний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крихкому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руйнуванню;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buFont typeface="Times New Roman"/>
              <a:buChar char="–"/>
              <a:tabLst>
                <a:tab pos="415290" algn="l"/>
              </a:tabLst>
            </a:pPr>
            <a:r>
              <a:rPr sz="1200" i="1" dirty="0">
                <a:latin typeface="Times New Roman"/>
                <a:cs typeface="Times New Roman"/>
              </a:rPr>
              <a:t>в’язкий </a:t>
            </a:r>
            <a:r>
              <a:rPr sz="1200" spc="-5" dirty="0">
                <a:latin typeface="Times New Roman"/>
                <a:cs typeface="Times New Roman"/>
              </a:rPr>
              <a:t>(матовий) </a:t>
            </a:r>
            <a:r>
              <a:rPr sz="1200" dirty="0">
                <a:latin typeface="Times New Roman"/>
                <a:cs typeface="Times New Roman"/>
              </a:rPr>
              <a:t>злам </a:t>
            </a:r>
            <a:r>
              <a:rPr sz="1200" spc="-5" dirty="0">
                <a:latin typeface="Times New Roman"/>
                <a:cs typeface="Times New Roman"/>
              </a:rPr>
              <a:t>(рис. 4.8, </a:t>
            </a:r>
            <a:r>
              <a:rPr sz="1200" i="1" spc="-5" dirty="0">
                <a:latin typeface="Times New Roman"/>
                <a:cs typeface="Times New Roman"/>
              </a:rPr>
              <a:t>г</a:t>
            </a:r>
            <a:r>
              <a:rPr sz="1200" spc="-5" dirty="0">
                <a:latin typeface="Times New Roman"/>
                <a:cs typeface="Times New Roman"/>
              </a:rPr>
              <a:t>), поверхня руйнування </a:t>
            </a:r>
            <a:r>
              <a:rPr sz="1200" dirty="0">
                <a:latin typeface="Times New Roman"/>
                <a:cs typeface="Times New Roman"/>
              </a:rPr>
              <a:t>якого містить досить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дрібні </a:t>
            </a:r>
            <a:r>
              <a:rPr sz="1200" spc="-5" dirty="0">
                <a:latin typeface="Times New Roman"/>
                <a:cs typeface="Times New Roman"/>
              </a:rPr>
              <a:t>уступи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волокна,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утворюються при </a:t>
            </a:r>
            <a:r>
              <a:rPr sz="1200" dirty="0">
                <a:latin typeface="Times New Roman"/>
                <a:cs typeface="Times New Roman"/>
              </a:rPr>
              <a:t>пластичної </a:t>
            </a:r>
            <a:r>
              <a:rPr sz="1200" spc="-5" dirty="0">
                <a:latin typeface="Times New Roman"/>
                <a:cs typeface="Times New Roman"/>
              </a:rPr>
              <a:t>деформації </a:t>
            </a:r>
            <a:r>
              <a:rPr sz="1200" dirty="0">
                <a:latin typeface="Times New Roman"/>
                <a:cs typeface="Times New Roman"/>
              </a:rPr>
              <a:t>зерен в процесі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руйнування,</a:t>
            </a:r>
            <a:r>
              <a:rPr sz="1200" dirty="0">
                <a:latin typeface="Times New Roman"/>
                <a:cs typeface="Times New Roman"/>
              </a:rPr>
              <a:t> цей злам </a:t>
            </a:r>
            <a:r>
              <a:rPr sz="1200" spc="-5" dirty="0">
                <a:latin typeface="Times New Roman"/>
                <a:cs typeface="Times New Roman"/>
              </a:rPr>
              <a:t>свідчить про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45"/>
              </a:lnSpc>
              <a:buFont typeface="Times New Roman"/>
              <a:buChar char="–"/>
              <a:tabLst>
                <a:tab pos="415290" algn="l"/>
              </a:tabLst>
            </a:pPr>
            <a:r>
              <a:rPr sz="1200" i="1" dirty="0">
                <a:latin typeface="Times New Roman"/>
                <a:cs typeface="Times New Roman"/>
              </a:rPr>
              <a:t>змішаний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злам, </a:t>
            </a:r>
            <a:r>
              <a:rPr sz="1200" spc="-5" dirty="0">
                <a:latin typeface="Times New Roman"/>
                <a:cs typeface="Times New Roman"/>
              </a:rPr>
              <a:t>характер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показано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</a:t>
            </a:r>
            <a:r>
              <a:rPr sz="1200" dirty="0">
                <a:latin typeface="Times New Roman"/>
                <a:cs typeface="Times New Roman"/>
              </a:rPr>
              <a:t>4.8,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algn="ctr">
              <a:lnSpc>
                <a:spcPts val="1165"/>
              </a:lnSpc>
              <a:spcBef>
                <a:spcPts val="685"/>
              </a:spcBef>
            </a:pPr>
            <a:r>
              <a:rPr sz="1000" spc="-15" dirty="0">
                <a:latin typeface="Times New Roman"/>
                <a:cs typeface="Times New Roman"/>
              </a:rPr>
              <a:t>Кількість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крихкої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складової,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%</a:t>
            </a:r>
            <a:endParaRPr sz="1000">
              <a:latin typeface="Times New Roman"/>
              <a:cs typeface="Times New Roman"/>
            </a:endParaRPr>
          </a:p>
          <a:p>
            <a:pPr marR="45720" algn="ctr">
              <a:lnSpc>
                <a:spcPts val="1165"/>
              </a:lnSpc>
              <a:tabLst>
                <a:tab pos="854710" algn="l"/>
                <a:tab pos="1685925" algn="l"/>
                <a:tab pos="2607945" algn="l"/>
              </a:tabLst>
            </a:pPr>
            <a:r>
              <a:rPr sz="1000" spc="-10" dirty="0">
                <a:latin typeface="Times New Roman"/>
                <a:cs typeface="Times New Roman"/>
              </a:rPr>
              <a:t>100	</a:t>
            </a:r>
            <a:r>
              <a:rPr sz="1000" spc="-5" dirty="0">
                <a:latin typeface="Times New Roman"/>
                <a:cs typeface="Times New Roman"/>
              </a:rPr>
              <a:t>85	40	</a:t>
            </a:r>
            <a:r>
              <a:rPr sz="1000" spc="-10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400300" y="6716265"/>
            <a:ext cx="582930" cy="896114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238500" y="6716265"/>
            <a:ext cx="555495" cy="896114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58411" y="6716265"/>
            <a:ext cx="582165" cy="896114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946141" y="6716265"/>
            <a:ext cx="581402" cy="89611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067818" y="7739123"/>
            <a:ext cx="5786755" cy="1680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  <a:tabLst>
                <a:tab pos="808990" algn="l"/>
                <a:tab pos="1622425" algn="l"/>
                <a:tab pos="252666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	г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4.8.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зламів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крихкий</a:t>
            </a:r>
            <a:r>
              <a:rPr sz="1000" spc="-5" dirty="0">
                <a:latin typeface="Times New Roman"/>
                <a:cs typeface="Times New Roman"/>
              </a:rPr>
              <a:t>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 змішаний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в’язкий (</a:t>
            </a:r>
            <a:r>
              <a:rPr sz="1000" i="1" spc="-5" dirty="0">
                <a:latin typeface="Times New Roman"/>
                <a:cs typeface="Times New Roman"/>
              </a:rPr>
              <a:t>г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Вивчення тонкої структури зламу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допомогою </a:t>
            </a:r>
            <a:r>
              <a:rPr sz="1200" dirty="0">
                <a:latin typeface="Times New Roman"/>
                <a:cs typeface="Times New Roman"/>
              </a:rPr>
              <a:t>електронного </a:t>
            </a:r>
            <a:r>
              <a:rPr sz="1200" spc="-5" dirty="0">
                <a:latin typeface="Times New Roman"/>
                <a:cs typeface="Times New Roman"/>
              </a:rPr>
              <a:t>мікроскопу (мікро-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фрактографія) дозволяє більш впевнено </a:t>
            </a:r>
            <a:r>
              <a:rPr sz="1200" spc="-10" dirty="0">
                <a:latin typeface="Times New Roman"/>
                <a:cs typeface="Times New Roman"/>
              </a:rPr>
              <a:t>судити про </a:t>
            </a:r>
            <a:r>
              <a:rPr sz="1200" spc="-15" dirty="0">
                <a:latin typeface="Times New Roman"/>
                <a:cs typeface="Times New Roman"/>
              </a:rPr>
              <a:t>в’язке </a:t>
            </a:r>
            <a:r>
              <a:rPr sz="1200" spc="-10" dirty="0">
                <a:latin typeface="Times New Roman"/>
                <a:cs typeface="Times New Roman"/>
              </a:rPr>
              <a:t>або </a:t>
            </a:r>
            <a:r>
              <a:rPr sz="1200" spc="-15" dirty="0">
                <a:latin typeface="Times New Roman"/>
                <a:cs typeface="Times New Roman"/>
              </a:rPr>
              <a:t>крихке руйнування. В’язке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 </a:t>
            </a:r>
            <a:r>
              <a:rPr sz="1200" dirty="0">
                <a:latin typeface="Times New Roman"/>
                <a:cs typeface="Times New Roman"/>
              </a:rPr>
              <a:t>характеризується </a:t>
            </a:r>
            <a:r>
              <a:rPr sz="1200" spc="-5" dirty="0">
                <a:latin typeface="Times New Roman"/>
                <a:cs typeface="Times New Roman"/>
              </a:rPr>
              <a:t>ямковим (чашковим) зламом (рис. 4.9,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); </a:t>
            </a:r>
            <a:r>
              <a:rPr sz="1200" spc="-5" dirty="0">
                <a:latin typeface="Times New Roman"/>
                <a:cs typeface="Times New Roman"/>
              </a:rPr>
              <a:t>ямка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мікропо- </a:t>
            </a:r>
            <a:r>
              <a:rPr sz="1200" dirty="0">
                <a:latin typeface="Times New Roman"/>
                <a:cs typeface="Times New Roman"/>
              </a:rPr>
              <a:t> глиблення </a:t>
            </a:r>
            <a:r>
              <a:rPr sz="1200" spc="-5" dirty="0">
                <a:latin typeface="Times New Roman"/>
                <a:cs typeface="Times New Roman"/>
              </a:rPr>
              <a:t>на поверхні зламу, яке виникає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</a:t>
            </a:r>
            <a:r>
              <a:rPr sz="1200" dirty="0">
                <a:latin typeface="Times New Roman"/>
                <a:cs typeface="Times New Roman"/>
              </a:rPr>
              <a:t>утворення, зростання та </a:t>
            </a:r>
            <a:r>
              <a:rPr sz="1200" spc="-5" dirty="0">
                <a:latin typeface="Times New Roman"/>
                <a:cs typeface="Times New Roman"/>
              </a:rPr>
              <a:t>злиття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мікропорожнин.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Глибина</a:t>
            </a:r>
            <a:r>
              <a:rPr sz="1200" dirty="0">
                <a:latin typeface="Times New Roman"/>
                <a:cs typeface="Times New Roman"/>
              </a:rPr>
              <a:t> ямки визначається здатністю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 локальної пластич-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ної деформації.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702295" y="979163"/>
            <a:ext cx="882650" cy="1096645"/>
            <a:chOff x="4702295" y="979163"/>
            <a:chExt cx="882650" cy="1096645"/>
          </a:xfrm>
        </p:grpSpPr>
        <p:sp>
          <p:nvSpPr>
            <p:cNvPr id="14" name="object 14"/>
            <p:cNvSpPr/>
            <p:nvPr/>
          </p:nvSpPr>
          <p:spPr>
            <a:xfrm>
              <a:off x="4713731" y="990599"/>
              <a:ext cx="35560" cy="1073785"/>
            </a:xfrm>
            <a:custGeom>
              <a:avLst/>
              <a:gdLst/>
              <a:ahLst/>
              <a:cxnLst/>
              <a:rect l="l" t="t" r="r" b="b"/>
              <a:pathLst>
                <a:path w="35560" h="1073785">
                  <a:moveTo>
                    <a:pt x="35052" y="1073658"/>
                  </a:moveTo>
                  <a:lnTo>
                    <a:pt x="33670" y="1042785"/>
                  </a:lnTo>
                  <a:lnTo>
                    <a:pt x="32004" y="1006697"/>
                  </a:lnTo>
                  <a:lnTo>
                    <a:pt x="28622" y="971323"/>
                  </a:lnTo>
                  <a:lnTo>
                    <a:pt x="22098" y="942594"/>
                  </a:lnTo>
                  <a:lnTo>
                    <a:pt x="20216" y="920245"/>
                  </a:lnTo>
                  <a:lnTo>
                    <a:pt x="21336" y="898683"/>
                  </a:lnTo>
                  <a:lnTo>
                    <a:pt x="25312" y="877550"/>
                  </a:lnTo>
                  <a:lnTo>
                    <a:pt x="32004" y="856488"/>
                  </a:lnTo>
                  <a:lnTo>
                    <a:pt x="31634" y="828984"/>
                  </a:lnTo>
                  <a:lnTo>
                    <a:pt x="31337" y="794766"/>
                  </a:lnTo>
                  <a:lnTo>
                    <a:pt x="28896" y="759404"/>
                  </a:lnTo>
                  <a:lnTo>
                    <a:pt x="22098" y="728472"/>
                  </a:lnTo>
                  <a:lnTo>
                    <a:pt x="19395" y="680727"/>
                  </a:lnTo>
                  <a:lnTo>
                    <a:pt x="17049" y="632841"/>
                  </a:lnTo>
                  <a:lnTo>
                    <a:pt x="11703" y="585525"/>
                  </a:lnTo>
                  <a:lnTo>
                    <a:pt x="0" y="539496"/>
                  </a:lnTo>
                  <a:lnTo>
                    <a:pt x="932" y="462070"/>
                  </a:lnTo>
                  <a:lnTo>
                    <a:pt x="1243" y="414235"/>
                  </a:lnTo>
                  <a:lnTo>
                    <a:pt x="2688" y="381871"/>
                  </a:lnTo>
                  <a:lnTo>
                    <a:pt x="7022" y="350861"/>
                  </a:lnTo>
                  <a:lnTo>
                    <a:pt x="16002" y="307086"/>
                  </a:lnTo>
                  <a:lnTo>
                    <a:pt x="14942" y="266711"/>
                  </a:lnTo>
                  <a:lnTo>
                    <a:pt x="13239" y="222408"/>
                  </a:lnTo>
                  <a:lnTo>
                    <a:pt x="9679" y="177962"/>
                  </a:lnTo>
                  <a:lnTo>
                    <a:pt x="3048" y="137160"/>
                  </a:lnTo>
                  <a:lnTo>
                    <a:pt x="1560" y="82661"/>
                  </a:lnTo>
                  <a:lnTo>
                    <a:pt x="658" y="54864"/>
                  </a:lnTo>
                  <a:lnTo>
                    <a:pt x="195" y="40599"/>
                  </a:lnTo>
                  <a:lnTo>
                    <a:pt x="24" y="26700"/>
                  </a:lnTo>
                  <a:lnTo>
                    <a:pt x="0" y="0"/>
                  </a:lnTo>
                </a:path>
              </a:pathLst>
            </a:custGeom>
            <a:ln w="22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721351" y="1519427"/>
              <a:ext cx="855344" cy="51435"/>
            </a:xfrm>
            <a:custGeom>
              <a:avLst/>
              <a:gdLst/>
              <a:ahLst/>
              <a:cxnLst/>
              <a:rect l="l" t="t" r="r" b="b"/>
              <a:pathLst>
                <a:path w="855345" h="51434">
                  <a:moveTo>
                    <a:pt x="0" y="12192"/>
                  </a:moveTo>
                  <a:lnTo>
                    <a:pt x="18716" y="13846"/>
                  </a:lnTo>
                  <a:lnTo>
                    <a:pt x="37147" y="15716"/>
                  </a:lnTo>
                  <a:lnTo>
                    <a:pt x="55292" y="18299"/>
                  </a:lnTo>
                  <a:lnTo>
                    <a:pt x="73152" y="22098"/>
                  </a:lnTo>
                  <a:lnTo>
                    <a:pt x="96774" y="20121"/>
                  </a:lnTo>
                  <a:lnTo>
                    <a:pt x="119824" y="17716"/>
                  </a:lnTo>
                  <a:lnTo>
                    <a:pt x="142589" y="15025"/>
                  </a:lnTo>
                  <a:lnTo>
                    <a:pt x="165354" y="12192"/>
                  </a:lnTo>
                  <a:lnTo>
                    <a:pt x="185404" y="6357"/>
                  </a:lnTo>
                  <a:lnTo>
                    <a:pt x="195453" y="4953"/>
                  </a:lnTo>
                  <a:lnTo>
                    <a:pt x="209502" y="6405"/>
                  </a:lnTo>
                  <a:lnTo>
                    <a:pt x="241554" y="9144"/>
                  </a:lnTo>
                  <a:lnTo>
                    <a:pt x="258413" y="15406"/>
                  </a:lnTo>
                  <a:lnTo>
                    <a:pt x="266700" y="16954"/>
                  </a:lnTo>
                  <a:lnTo>
                    <a:pt x="278415" y="15359"/>
                  </a:lnTo>
                  <a:lnTo>
                    <a:pt x="305562" y="12192"/>
                  </a:lnTo>
                  <a:lnTo>
                    <a:pt x="316432" y="9001"/>
                  </a:lnTo>
                  <a:lnTo>
                    <a:pt x="327374" y="6096"/>
                  </a:lnTo>
                  <a:lnTo>
                    <a:pt x="338458" y="3190"/>
                  </a:lnTo>
                  <a:lnTo>
                    <a:pt x="349758" y="0"/>
                  </a:lnTo>
                  <a:lnTo>
                    <a:pt x="370617" y="1262"/>
                  </a:lnTo>
                  <a:lnTo>
                    <a:pt x="388048" y="3238"/>
                  </a:lnTo>
                  <a:lnTo>
                    <a:pt x="404622" y="6643"/>
                  </a:lnTo>
                  <a:lnTo>
                    <a:pt x="422910" y="12192"/>
                  </a:lnTo>
                  <a:lnTo>
                    <a:pt x="466677" y="10691"/>
                  </a:lnTo>
                  <a:lnTo>
                    <a:pt x="510159" y="12763"/>
                  </a:lnTo>
                  <a:lnTo>
                    <a:pt x="553640" y="16263"/>
                  </a:lnTo>
                  <a:lnTo>
                    <a:pt x="597408" y="19050"/>
                  </a:lnTo>
                  <a:lnTo>
                    <a:pt x="623962" y="26444"/>
                  </a:lnTo>
                  <a:lnTo>
                    <a:pt x="637934" y="29010"/>
                  </a:lnTo>
                  <a:lnTo>
                    <a:pt x="653259" y="28870"/>
                  </a:lnTo>
                  <a:lnTo>
                    <a:pt x="683873" y="28145"/>
                  </a:lnTo>
                  <a:lnTo>
                    <a:pt x="743712" y="28956"/>
                  </a:lnTo>
                  <a:lnTo>
                    <a:pt x="759606" y="33004"/>
                  </a:lnTo>
                  <a:lnTo>
                    <a:pt x="775430" y="36195"/>
                  </a:lnTo>
                  <a:lnTo>
                    <a:pt x="791396" y="38814"/>
                  </a:lnTo>
                  <a:lnTo>
                    <a:pt x="807720" y="41148"/>
                  </a:lnTo>
                  <a:lnTo>
                    <a:pt x="819602" y="45267"/>
                  </a:lnTo>
                  <a:lnTo>
                    <a:pt x="830770" y="48387"/>
                  </a:lnTo>
                  <a:lnTo>
                    <a:pt x="842224" y="50363"/>
                  </a:lnTo>
                  <a:lnTo>
                    <a:pt x="854964" y="51054"/>
                  </a:lnTo>
                </a:path>
              </a:pathLst>
            </a:custGeom>
            <a:ln w="171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975859" y="1528571"/>
              <a:ext cx="26034" cy="342265"/>
            </a:xfrm>
            <a:custGeom>
              <a:avLst/>
              <a:gdLst/>
              <a:ahLst/>
              <a:cxnLst/>
              <a:rect l="l" t="t" r="r" b="b"/>
              <a:pathLst>
                <a:path w="26035" h="342264">
                  <a:moveTo>
                    <a:pt x="0" y="0"/>
                  </a:moveTo>
                  <a:lnTo>
                    <a:pt x="2440" y="31742"/>
                  </a:lnTo>
                  <a:lnTo>
                    <a:pt x="5238" y="63055"/>
                  </a:lnTo>
                  <a:lnTo>
                    <a:pt x="10179" y="94083"/>
                  </a:lnTo>
                  <a:lnTo>
                    <a:pt x="19050" y="124968"/>
                  </a:lnTo>
                  <a:lnTo>
                    <a:pt x="21287" y="150333"/>
                  </a:lnTo>
                  <a:lnTo>
                    <a:pt x="24694" y="198229"/>
                  </a:lnTo>
                  <a:lnTo>
                    <a:pt x="25688" y="255160"/>
                  </a:lnTo>
                  <a:lnTo>
                    <a:pt x="20683" y="307628"/>
                  </a:lnTo>
                  <a:lnTo>
                    <a:pt x="6096" y="342138"/>
                  </a:lnTo>
                </a:path>
              </a:pathLst>
            </a:custGeom>
            <a:ln w="11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993385" y="1695449"/>
              <a:ext cx="89535" cy="25400"/>
            </a:xfrm>
            <a:custGeom>
              <a:avLst/>
              <a:gdLst/>
              <a:ahLst/>
              <a:cxnLst/>
              <a:rect l="l" t="t" r="r" b="b"/>
              <a:pathLst>
                <a:path w="89535" h="25400">
                  <a:moveTo>
                    <a:pt x="0" y="0"/>
                  </a:moveTo>
                  <a:lnTo>
                    <a:pt x="19990" y="3405"/>
                  </a:lnTo>
                  <a:lnTo>
                    <a:pt x="39338" y="8382"/>
                  </a:lnTo>
                  <a:lnTo>
                    <a:pt x="58828" y="13930"/>
                  </a:lnTo>
                  <a:lnTo>
                    <a:pt x="79248" y="19050"/>
                  </a:lnTo>
                  <a:lnTo>
                    <a:pt x="82296" y="21336"/>
                  </a:lnTo>
                  <a:lnTo>
                    <a:pt x="89154" y="25146"/>
                  </a:lnTo>
                </a:path>
              </a:pathLst>
            </a:custGeom>
            <a:ln w="8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166359" y="1158239"/>
              <a:ext cx="379095" cy="680720"/>
            </a:xfrm>
            <a:custGeom>
              <a:avLst/>
              <a:gdLst/>
              <a:ahLst/>
              <a:cxnLst/>
              <a:rect l="l" t="t" r="r" b="b"/>
              <a:pathLst>
                <a:path w="379095" h="680719">
                  <a:moveTo>
                    <a:pt x="16002" y="368808"/>
                  </a:moveTo>
                  <a:lnTo>
                    <a:pt x="11811" y="349769"/>
                  </a:lnTo>
                  <a:lnTo>
                    <a:pt x="12763" y="331946"/>
                  </a:lnTo>
                  <a:lnTo>
                    <a:pt x="16859" y="314265"/>
                  </a:lnTo>
                  <a:lnTo>
                    <a:pt x="22098" y="295656"/>
                  </a:lnTo>
                  <a:lnTo>
                    <a:pt x="20133" y="281678"/>
                  </a:lnTo>
                  <a:lnTo>
                    <a:pt x="17240" y="268986"/>
                  </a:lnTo>
                  <a:lnTo>
                    <a:pt x="12775" y="256865"/>
                  </a:lnTo>
                  <a:lnTo>
                    <a:pt x="6096" y="244602"/>
                  </a:lnTo>
                  <a:lnTo>
                    <a:pt x="4500" y="237291"/>
                  </a:lnTo>
                  <a:lnTo>
                    <a:pt x="2476" y="230124"/>
                  </a:lnTo>
                  <a:lnTo>
                    <a:pt x="738" y="222956"/>
                  </a:lnTo>
                  <a:lnTo>
                    <a:pt x="0" y="215646"/>
                  </a:lnTo>
                  <a:lnTo>
                    <a:pt x="2024" y="198417"/>
                  </a:lnTo>
                  <a:lnTo>
                    <a:pt x="6477" y="181832"/>
                  </a:lnTo>
                  <a:lnTo>
                    <a:pt x="10929" y="165389"/>
                  </a:lnTo>
                  <a:lnTo>
                    <a:pt x="12954" y="148590"/>
                  </a:lnTo>
                </a:path>
                <a:path w="379095" h="680719">
                  <a:moveTo>
                    <a:pt x="235458" y="386334"/>
                  </a:moveTo>
                  <a:lnTo>
                    <a:pt x="243078" y="381214"/>
                  </a:lnTo>
                  <a:lnTo>
                    <a:pt x="252412" y="375666"/>
                  </a:lnTo>
                  <a:lnTo>
                    <a:pt x="262032" y="370689"/>
                  </a:lnTo>
                  <a:lnTo>
                    <a:pt x="270510" y="367284"/>
                  </a:lnTo>
                  <a:lnTo>
                    <a:pt x="281666" y="359533"/>
                  </a:lnTo>
                  <a:lnTo>
                    <a:pt x="286607" y="356139"/>
                  </a:lnTo>
                  <a:lnTo>
                    <a:pt x="290548" y="354318"/>
                  </a:lnTo>
                  <a:lnTo>
                    <a:pt x="298704" y="351282"/>
                  </a:lnTo>
                  <a:lnTo>
                    <a:pt x="301573" y="343376"/>
                  </a:lnTo>
                  <a:lnTo>
                    <a:pt x="305085" y="338328"/>
                  </a:lnTo>
                  <a:lnTo>
                    <a:pt x="310169" y="334994"/>
                  </a:lnTo>
                  <a:lnTo>
                    <a:pt x="317754" y="332232"/>
                  </a:lnTo>
                  <a:lnTo>
                    <a:pt x="324540" y="324064"/>
                  </a:lnTo>
                  <a:lnTo>
                    <a:pt x="327469" y="317754"/>
                  </a:lnTo>
                  <a:lnTo>
                    <a:pt x="329541" y="311443"/>
                  </a:lnTo>
                  <a:lnTo>
                    <a:pt x="333756" y="303276"/>
                  </a:lnTo>
                  <a:lnTo>
                    <a:pt x="336804" y="299466"/>
                  </a:lnTo>
                  <a:lnTo>
                    <a:pt x="340614" y="297180"/>
                  </a:lnTo>
                  <a:lnTo>
                    <a:pt x="343662" y="294132"/>
                  </a:lnTo>
                  <a:lnTo>
                    <a:pt x="345948" y="291084"/>
                  </a:lnTo>
                  <a:lnTo>
                    <a:pt x="347472" y="287274"/>
                  </a:lnTo>
                  <a:lnTo>
                    <a:pt x="349758" y="284226"/>
                  </a:lnTo>
                  <a:lnTo>
                    <a:pt x="351282" y="277368"/>
                  </a:lnTo>
                  <a:lnTo>
                    <a:pt x="361188" y="275082"/>
                  </a:lnTo>
                  <a:lnTo>
                    <a:pt x="362712" y="268224"/>
                  </a:lnTo>
                  <a:lnTo>
                    <a:pt x="365045" y="218765"/>
                  </a:lnTo>
                  <a:lnTo>
                    <a:pt x="360235" y="196596"/>
                  </a:lnTo>
                  <a:lnTo>
                    <a:pt x="359711" y="188714"/>
                  </a:lnTo>
                  <a:lnTo>
                    <a:pt x="374904" y="182118"/>
                  </a:lnTo>
                  <a:lnTo>
                    <a:pt x="377368" y="175176"/>
                  </a:lnTo>
                  <a:lnTo>
                    <a:pt x="378618" y="170021"/>
                  </a:lnTo>
                  <a:lnTo>
                    <a:pt x="378011" y="164437"/>
                  </a:lnTo>
                  <a:lnTo>
                    <a:pt x="374904" y="156210"/>
                  </a:lnTo>
                  <a:lnTo>
                    <a:pt x="371856" y="149352"/>
                  </a:lnTo>
                  <a:lnTo>
                    <a:pt x="362712" y="137160"/>
                  </a:lnTo>
                  <a:lnTo>
                    <a:pt x="364509" y="116990"/>
                  </a:lnTo>
                  <a:lnTo>
                    <a:pt x="366807" y="100393"/>
                  </a:lnTo>
                  <a:lnTo>
                    <a:pt x="370105" y="84653"/>
                  </a:lnTo>
                  <a:lnTo>
                    <a:pt x="374904" y="67056"/>
                  </a:lnTo>
                  <a:lnTo>
                    <a:pt x="370748" y="48113"/>
                  </a:lnTo>
                  <a:lnTo>
                    <a:pt x="366807" y="35528"/>
                  </a:lnTo>
                  <a:lnTo>
                    <a:pt x="363866" y="21943"/>
                  </a:lnTo>
                  <a:lnTo>
                    <a:pt x="362712" y="0"/>
                  </a:lnTo>
                </a:path>
                <a:path w="379095" h="680719">
                  <a:moveTo>
                    <a:pt x="213360" y="392430"/>
                  </a:moveTo>
                  <a:lnTo>
                    <a:pt x="235517" y="449032"/>
                  </a:lnTo>
                  <a:lnTo>
                    <a:pt x="237267" y="485965"/>
                  </a:lnTo>
                  <a:lnTo>
                    <a:pt x="234874" y="522612"/>
                  </a:lnTo>
                  <a:lnTo>
                    <a:pt x="225552" y="558546"/>
                  </a:lnTo>
                  <a:lnTo>
                    <a:pt x="226706" y="576381"/>
                  </a:lnTo>
                  <a:lnTo>
                    <a:pt x="228504" y="594360"/>
                  </a:lnTo>
                  <a:lnTo>
                    <a:pt x="233588" y="610623"/>
                  </a:lnTo>
                  <a:lnTo>
                    <a:pt x="244602" y="623316"/>
                  </a:lnTo>
                  <a:lnTo>
                    <a:pt x="249019" y="633126"/>
                  </a:lnTo>
                  <a:lnTo>
                    <a:pt x="254222" y="642937"/>
                  </a:lnTo>
                  <a:lnTo>
                    <a:pt x="260139" y="652462"/>
                  </a:lnTo>
                  <a:lnTo>
                    <a:pt x="266700" y="661416"/>
                  </a:lnTo>
                  <a:lnTo>
                    <a:pt x="272034" y="666750"/>
                  </a:lnTo>
                  <a:lnTo>
                    <a:pt x="280416" y="680466"/>
                  </a:lnTo>
                </a:path>
              </a:pathLst>
            </a:custGeom>
            <a:ln w="11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394483" y="1697259"/>
              <a:ext cx="103822" cy="7867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304282" y="1087373"/>
              <a:ext cx="45720" cy="904875"/>
            </a:xfrm>
            <a:custGeom>
              <a:avLst/>
              <a:gdLst/>
              <a:ahLst/>
              <a:cxnLst/>
              <a:rect l="l" t="t" r="r" b="b"/>
              <a:pathLst>
                <a:path w="45720" h="904875">
                  <a:moveTo>
                    <a:pt x="45720" y="789432"/>
                  </a:moveTo>
                  <a:lnTo>
                    <a:pt x="29705" y="821448"/>
                  </a:lnTo>
                  <a:lnTo>
                    <a:pt x="29705" y="603504"/>
                  </a:lnTo>
                  <a:lnTo>
                    <a:pt x="15240" y="603504"/>
                  </a:lnTo>
                  <a:lnTo>
                    <a:pt x="15240" y="819912"/>
                  </a:lnTo>
                  <a:lnTo>
                    <a:pt x="0" y="789432"/>
                  </a:lnTo>
                  <a:lnTo>
                    <a:pt x="22860" y="904494"/>
                  </a:lnTo>
                  <a:lnTo>
                    <a:pt x="36626" y="835164"/>
                  </a:lnTo>
                  <a:lnTo>
                    <a:pt x="29705" y="835164"/>
                  </a:lnTo>
                  <a:lnTo>
                    <a:pt x="36626" y="835152"/>
                  </a:lnTo>
                  <a:lnTo>
                    <a:pt x="45720" y="789432"/>
                  </a:lnTo>
                  <a:close/>
                </a:path>
                <a:path w="45720" h="904875">
                  <a:moveTo>
                    <a:pt x="45720" y="115062"/>
                  </a:moveTo>
                  <a:lnTo>
                    <a:pt x="36626" y="69354"/>
                  </a:lnTo>
                  <a:lnTo>
                    <a:pt x="22860" y="0"/>
                  </a:lnTo>
                  <a:lnTo>
                    <a:pt x="0" y="115062"/>
                  </a:lnTo>
                  <a:lnTo>
                    <a:pt x="15240" y="84582"/>
                  </a:lnTo>
                  <a:lnTo>
                    <a:pt x="22847" y="69354"/>
                  </a:lnTo>
                  <a:lnTo>
                    <a:pt x="15240" y="84582"/>
                  </a:lnTo>
                  <a:lnTo>
                    <a:pt x="15240" y="300990"/>
                  </a:lnTo>
                  <a:lnTo>
                    <a:pt x="29718" y="300990"/>
                  </a:lnTo>
                  <a:lnTo>
                    <a:pt x="29718" y="83058"/>
                  </a:lnTo>
                  <a:lnTo>
                    <a:pt x="45720" y="1150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4696961" y="2271515"/>
            <a:ext cx="928369" cy="257810"/>
            <a:chOff x="4696961" y="2271515"/>
            <a:chExt cx="928369" cy="257810"/>
          </a:xfrm>
        </p:grpSpPr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708398" y="2295905"/>
              <a:ext cx="905256" cy="233172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708398" y="2282951"/>
              <a:ext cx="905510" cy="90170"/>
            </a:xfrm>
            <a:custGeom>
              <a:avLst/>
              <a:gdLst/>
              <a:ahLst/>
              <a:cxnLst/>
              <a:rect l="l" t="t" r="r" b="b"/>
              <a:pathLst>
                <a:path w="905510" h="90169">
                  <a:moveTo>
                    <a:pt x="905256" y="44958"/>
                  </a:moveTo>
                  <a:lnTo>
                    <a:pt x="790956" y="38862"/>
                  </a:lnTo>
                  <a:lnTo>
                    <a:pt x="743712" y="0"/>
                  </a:lnTo>
                  <a:lnTo>
                    <a:pt x="486918" y="0"/>
                  </a:lnTo>
                  <a:lnTo>
                    <a:pt x="445008" y="86106"/>
                  </a:lnTo>
                  <a:lnTo>
                    <a:pt x="175260" y="89916"/>
                  </a:lnTo>
                  <a:lnTo>
                    <a:pt x="130302" y="54102"/>
                  </a:lnTo>
                  <a:lnTo>
                    <a:pt x="0" y="54102"/>
                  </a:lnTo>
                </a:path>
              </a:pathLst>
            </a:custGeom>
            <a:ln w="22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5879585" y="2268943"/>
            <a:ext cx="961390" cy="283210"/>
            <a:chOff x="5879585" y="2268943"/>
            <a:chExt cx="961390" cy="283210"/>
          </a:xfrm>
        </p:grpSpPr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91022" y="2282951"/>
              <a:ext cx="938022" cy="268986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5891022" y="2280380"/>
              <a:ext cx="938530" cy="139700"/>
            </a:xfrm>
            <a:custGeom>
              <a:avLst/>
              <a:gdLst/>
              <a:ahLst/>
              <a:cxnLst/>
              <a:rect l="l" t="t" r="r" b="b"/>
              <a:pathLst>
                <a:path w="938529" h="139700">
                  <a:moveTo>
                    <a:pt x="0" y="130587"/>
                  </a:moveTo>
                  <a:lnTo>
                    <a:pt x="24384" y="92487"/>
                  </a:lnTo>
                  <a:lnTo>
                    <a:pt x="26503" y="79807"/>
                  </a:lnTo>
                  <a:lnTo>
                    <a:pt x="26479" y="65341"/>
                  </a:lnTo>
                  <a:lnTo>
                    <a:pt x="26741" y="51875"/>
                  </a:lnTo>
                  <a:lnTo>
                    <a:pt x="29718" y="42195"/>
                  </a:lnTo>
                  <a:lnTo>
                    <a:pt x="37052" y="37849"/>
                  </a:lnTo>
                  <a:lnTo>
                    <a:pt x="47244" y="37147"/>
                  </a:lnTo>
                  <a:lnTo>
                    <a:pt x="58007" y="38016"/>
                  </a:lnTo>
                  <a:lnTo>
                    <a:pt x="67056" y="38385"/>
                  </a:lnTo>
                  <a:lnTo>
                    <a:pt x="74521" y="37873"/>
                  </a:lnTo>
                  <a:lnTo>
                    <a:pt x="81057" y="37719"/>
                  </a:lnTo>
                  <a:lnTo>
                    <a:pt x="86879" y="38278"/>
                  </a:lnTo>
                  <a:lnTo>
                    <a:pt x="92202" y="39909"/>
                  </a:lnTo>
                  <a:lnTo>
                    <a:pt x="96190" y="43434"/>
                  </a:lnTo>
                  <a:lnTo>
                    <a:pt x="98964" y="48101"/>
                  </a:lnTo>
                  <a:lnTo>
                    <a:pt x="102167" y="53625"/>
                  </a:lnTo>
                  <a:lnTo>
                    <a:pt x="107442" y="59721"/>
                  </a:lnTo>
                  <a:lnTo>
                    <a:pt x="148590" y="92487"/>
                  </a:lnTo>
                  <a:lnTo>
                    <a:pt x="184213" y="110013"/>
                  </a:lnTo>
                  <a:lnTo>
                    <a:pt x="223266" y="122967"/>
                  </a:lnTo>
                  <a:lnTo>
                    <a:pt x="260794" y="125349"/>
                  </a:lnTo>
                  <a:lnTo>
                    <a:pt x="279415" y="123289"/>
                  </a:lnTo>
                  <a:lnTo>
                    <a:pt x="331279" y="102774"/>
                  </a:lnTo>
                  <a:lnTo>
                    <a:pt x="370093" y="71413"/>
                  </a:lnTo>
                  <a:lnTo>
                    <a:pt x="392560" y="29575"/>
                  </a:lnTo>
                  <a:lnTo>
                    <a:pt x="393668" y="18954"/>
                  </a:lnTo>
                  <a:lnTo>
                    <a:pt x="395489" y="9477"/>
                  </a:lnTo>
                  <a:lnTo>
                    <a:pt x="400812" y="2571"/>
                  </a:lnTo>
                  <a:lnTo>
                    <a:pt x="411241" y="0"/>
                  </a:lnTo>
                  <a:lnTo>
                    <a:pt x="425386" y="285"/>
                  </a:lnTo>
                  <a:lnTo>
                    <a:pt x="439816" y="1714"/>
                  </a:lnTo>
                  <a:lnTo>
                    <a:pt x="451104" y="2571"/>
                  </a:lnTo>
                  <a:lnTo>
                    <a:pt x="462534" y="2571"/>
                  </a:lnTo>
                  <a:lnTo>
                    <a:pt x="464820" y="285"/>
                  </a:lnTo>
                  <a:lnTo>
                    <a:pt x="470916" y="2571"/>
                  </a:lnTo>
                  <a:lnTo>
                    <a:pt x="496716" y="36099"/>
                  </a:lnTo>
                  <a:lnTo>
                    <a:pt x="499872" y="44481"/>
                  </a:lnTo>
                  <a:lnTo>
                    <a:pt x="525780" y="81819"/>
                  </a:lnTo>
                  <a:lnTo>
                    <a:pt x="554605" y="109144"/>
                  </a:lnTo>
                  <a:lnTo>
                    <a:pt x="592074" y="130397"/>
                  </a:lnTo>
                  <a:lnTo>
                    <a:pt x="641675" y="139088"/>
                  </a:lnTo>
                  <a:lnTo>
                    <a:pt x="662940" y="137826"/>
                  </a:lnTo>
                  <a:lnTo>
                    <a:pt x="701040" y="126015"/>
                  </a:lnTo>
                  <a:lnTo>
                    <a:pt x="725043" y="96297"/>
                  </a:lnTo>
                  <a:lnTo>
                    <a:pt x="734044" y="78009"/>
                  </a:lnTo>
                  <a:lnTo>
                    <a:pt x="742188" y="62007"/>
                  </a:lnTo>
                  <a:lnTo>
                    <a:pt x="749736" y="48101"/>
                  </a:lnTo>
                  <a:lnTo>
                    <a:pt x="755713" y="34766"/>
                  </a:lnTo>
                  <a:lnTo>
                    <a:pt x="760833" y="23431"/>
                  </a:lnTo>
                  <a:lnTo>
                    <a:pt x="765810" y="15525"/>
                  </a:lnTo>
                  <a:lnTo>
                    <a:pt x="772668" y="7905"/>
                  </a:lnTo>
                  <a:lnTo>
                    <a:pt x="775716" y="15525"/>
                  </a:lnTo>
                  <a:lnTo>
                    <a:pt x="783336" y="15525"/>
                  </a:lnTo>
                  <a:lnTo>
                    <a:pt x="789015" y="15525"/>
                  </a:lnTo>
                  <a:lnTo>
                    <a:pt x="795623" y="15525"/>
                  </a:lnTo>
                  <a:lnTo>
                    <a:pt x="802945" y="15525"/>
                  </a:lnTo>
                  <a:lnTo>
                    <a:pt x="810768" y="15525"/>
                  </a:lnTo>
                  <a:lnTo>
                    <a:pt x="819233" y="15311"/>
                  </a:lnTo>
                  <a:lnTo>
                    <a:pt x="828770" y="14954"/>
                  </a:lnTo>
                  <a:lnTo>
                    <a:pt x="837878" y="14882"/>
                  </a:lnTo>
                  <a:lnTo>
                    <a:pt x="845058" y="15525"/>
                  </a:lnTo>
                  <a:lnTo>
                    <a:pt x="853440" y="17049"/>
                  </a:lnTo>
                  <a:lnTo>
                    <a:pt x="852678" y="20097"/>
                  </a:lnTo>
                  <a:lnTo>
                    <a:pt x="857250" y="26193"/>
                  </a:lnTo>
                  <a:lnTo>
                    <a:pt x="860595" y="31742"/>
                  </a:lnTo>
                  <a:lnTo>
                    <a:pt x="864012" y="38576"/>
                  </a:lnTo>
                  <a:lnTo>
                    <a:pt x="867858" y="45696"/>
                  </a:lnTo>
                  <a:lnTo>
                    <a:pt x="899922" y="73437"/>
                  </a:lnTo>
                  <a:lnTo>
                    <a:pt x="927889" y="87903"/>
                  </a:lnTo>
                  <a:lnTo>
                    <a:pt x="938022" y="92487"/>
                  </a:lnTo>
                </a:path>
              </a:pathLst>
            </a:custGeom>
            <a:ln w="22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6112757" y="998975"/>
            <a:ext cx="438784" cy="1090295"/>
            <a:chOff x="6112757" y="998975"/>
            <a:chExt cx="438784" cy="1090295"/>
          </a:xfrm>
        </p:grpSpPr>
        <p:sp>
          <p:nvSpPr>
            <p:cNvPr id="28" name="object 28"/>
            <p:cNvSpPr/>
            <p:nvPr/>
          </p:nvSpPr>
          <p:spPr>
            <a:xfrm>
              <a:off x="6124194" y="1010411"/>
              <a:ext cx="40640" cy="1066800"/>
            </a:xfrm>
            <a:custGeom>
              <a:avLst/>
              <a:gdLst/>
              <a:ahLst/>
              <a:cxnLst/>
              <a:rect l="l" t="t" r="r" b="b"/>
              <a:pathLst>
                <a:path w="40639" h="1066800">
                  <a:moveTo>
                    <a:pt x="19050" y="0"/>
                  </a:moveTo>
                  <a:lnTo>
                    <a:pt x="20109" y="10929"/>
                  </a:lnTo>
                  <a:lnTo>
                    <a:pt x="21240" y="21145"/>
                  </a:lnTo>
                  <a:lnTo>
                    <a:pt x="22800" y="31075"/>
                  </a:lnTo>
                  <a:lnTo>
                    <a:pt x="25146" y="41148"/>
                  </a:lnTo>
                  <a:lnTo>
                    <a:pt x="26336" y="50280"/>
                  </a:lnTo>
                  <a:lnTo>
                    <a:pt x="27813" y="59340"/>
                  </a:lnTo>
                  <a:lnTo>
                    <a:pt x="29860" y="68258"/>
                  </a:lnTo>
                  <a:lnTo>
                    <a:pt x="32766" y="76962"/>
                  </a:lnTo>
                  <a:lnTo>
                    <a:pt x="38278" y="122598"/>
                  </a:lnTo>
                  <a:lnTo>
                    <a:pt x="40290" y="169449"/>
                  </a:lnTo>
                  <a:lnTo>
                    <a:pt x="37588" y="216157"/>
                  </a:lnTo>
                  <a:lnTo>
                    <a:pt x="28956" y="261366"/>
                  </a:lnTo>
                  <a:lnTo>
                    <a:pt x="27801" y="272355"/>
                  </a:lnTo>
                  <a:lnTo>
                    <a:pt x="26574" y="283559"/>
                  </a:lnTo>
                  <a:lnTo>
                    <a:pt x="25205" y="294905"/>
                  </a:lnTo>
                  <a:lnTo>
                    <a:pt x="23622" y="306324"/>
                  </a:lnTo>
                  <a:lnTo>
                    <a:pt x="23645" y="325302"/>
                  </a:lnTo>
                  <a:lnTo>
                    <a:pt x="24264" y="363545"/>
                  </a:lnTo>
                  <a:lnTo>
                    <a:pt x="30480" y="400050"/>
                  </a:lnTo>
                  <a:lnTo>
                    <a:pt x="32587" y="429160"/>
                  </a:lnTo>
                  <a:lnTo>
                    <a:pt x="32480" y="458057"/>
                  </a:lnTo>
                  <a:lnTo>
                    <a:pt x="29086" y="486525"/>
                  </a:lnTo>
                  <a:lnTo>
                    <a:pt x="21336" y="514350"/>
                  </a:lnTo>
                  <a:lnTo>
                    <a:pt x="19180" y="530602"/>
                  </a:lnTo>
                  <a:lnTo>
                    <a:pt x="17811" y="547211"/>
                  </a:lnTo>
                  <a:lnTo>
                    <a:pt x="16299" y="563963"/>
                  </a:lnTo>
                  <a:lnTo>
                    <a:pt x="13716" y="580644"/>
                  </a:lnTo>
                  <a:lnTo>
                    <a:pt x="12215" y="591538"/>
                  </a:lnTo>
                  <a:lnTo>
                    <a:pt x="10858" y="600932"/>
                  </a:lnTo>
                  <a:lnTo>
                    <a:pt x="9215" y="609897"/>
                  </a:lnTo>
                  <a:lnTo>
                    <a:pt x="6858" y="619506"/>
                  </a:lnTo>
                  <a:lnTo>
                    <a:pt x="4714" y="670488"/>
                  </a:lnTo>
                  <a:lnTo>
                    <a:pt x="3429" y="721614"/>
                  </a:lnTo>
                  <a:lnTo>
                    <a:pt x="2143" y="772739"/>
                  </a:lnTo>
                  <a:lnTo>
                    <a:pt x="0" y="823722"/>
                  </a:lnTo>
                  <a:lnTo>
                    <a:pt x="1393" y="837057"/>
                  </a:lnTo>
                  <a:lnTo>
                    <a:pt x="3714" y="850392"/>
                  </a:lnTo>
                  <a:lnTo>
                    <a:pt x="7608" y="863155"/>
                  </a:lnTo>
                  <a:lnTo>
                    <a:pt x="13716" y="874776"/>
                  </a:lnTo>
                  <a:lnTo>
                    <a:pt x="15585" y="890194"/>
                  </a:lnTo>
                  <a:lnTo>
                    <a:pt x="17811" y="905541"/>
                  </a:lnTo>
                  <a:lnTo>
                    <a:pt x="20466" y="920746"/>
                  </a:lnTo>
                  <a:lnTo>
                    <a:pt x="23622" y="935736"/>
                  </a:lnTo>
                  <a:lnTo>
                    <a:pt x="25146" y="943356"/>
                  </a:lnTo>
                  <a:lnTo>
                    <a:pt x="28956" y="958596"/>
                  </a:lnTo>
                  <a:lnTo>
                    <a:pt x="30015" y="967478"/>
                  </a:lnTo>
                  <a:lnTo>
                    <a:pt x="31146" y="975931"/>
                  </a:lnTo>
                  <a:lnTo>
                    <a:pt x="32706" y="984099"/>
                  </a:lnTo>
                  <a:lnTo>
                    <a:pt x="35052" y="992124"/>
                  </a:lnTo>
                  <a:lnTo>
                    <a:pt x="33218" y="1011721"/>
                  </a:lnTo>
                  <a:lnTo>
                    <a:pt x="30670" y="1030033"/>
                  </a:lnTo>
                  <a:lnTo>
                    <a:pt x="28408" y="1048059"/>
                  </a:lnTo>
                  <a:lnTo>
                    <a:pt x="27432" y="1066800"/>
                  </a:lnTo>
                </a:path>
              </a:pathLst>
            </a:custGeom>
            <a:ln w="22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134671" y="1347215"/>
              <a:ext cx="412750" cy="321310"/>
            </a:xfrm>
            <a:custGeom>
              <a:avLst/>
              <a:gdLst/>
              <a:ahLst/>
              <a:cxnLst/>
              <a:rect l="l" t="t" r="r" b="b"/>
              <a:pathLst>
                <a:path w="412750" h="321310">
                  <a:moveTo>
                    <a:pt x="17550" y="1497"/>
                  </a:moveTo>
                  <a:lnTo>
                    <a:pt x="16954" y="6858"/>
                  </a:lnTo>
                  <a:lnTo>
                    <a:pt x="14918" y="21109"/>
                  </a:lnTo>
                  <a:lnTo>
                    <a:pt x="14382" y="28860"/>
                  </a:lnTo>
                  <a:lnTo>
                    <a:pt x="15132" y="35897"/>
                  </a:lnTo>
                  <a:lnTo>
                    <a:pt x="16954" y="48006"/>
                  </a:lnTo>
                  <a:lnTo>
                    <a:pt x="21252" y="70365"/>
                  </a:lnTo>
                  <a:lnTo>
                    <a:pt x="23336" y="95440"/>
                  </a:lnTo>
                  <a:lnTo>
                    <a:pt x="24114" y="119634"/>
                  </a:lnTo>
                  <a:lnTo>
                    <a:pt x="24574" y="141732"/>
                  </a:lnTo>
                  <a:lnTo>
                    <a:pt x="17704" y="179915"/>
                  </a:lnTo>
                  <a:lnTo>
                    <a:pt x="11334" y="218027"/>
                  </a:lnTo>
                  <a:lnTo>
                    <a:pt x="6250" y="256282"/>
                  </a:lnTo>
                  <a:lnTo>
                    <a:pt x="3238" y="294894"/>
                  </a:lnTo>
                  <a:lnTo>
                    <a:pt x="1047" y="303692"/>
                  </a:lnTo>
                  <a:lnTo>
                    <a:pt x="0" y="314420"/>
                  </a:lnTo>
                  <a:lnTo>
                    <a:pt x="1524" y="320718"/>
                  </a:lnTo>
                  <a:lnTo>
                    <a:pt x="7048" y="316230"/>
                  </a:lnTo>
                  <a:lnTo>
                    <a:pt x="17716" y="313182"/>
                  </a:lnTo>
                  <a:lnTo>
                    <a:pt x="19240" y="308610"/>
                  </a:lnTo>
                  <a:lnTo>
                    <a:pt x="22288" y="298704"/>
                  </a:lnTo>
                  <a:lnTo>
                    <a:pt x="29467" y="296298"/>
                  </a:lnTo>
                  <a:lnTo>
                    <a:pt x="42969" y="291203"/>
                  </a:lnTo>
                  <a:lnTo>
                    <a:pt x="49720" y="288798"/>
                  </a:lnTo>
                  <a:lnTo>
                    <a:pt x="110421" y="288798"/>
                  </a:lnTo>
                  <a:lnTo>
                    <a:pt x="127444" y="281178"/>
                  </a:lnTo>
                  <a:lnTo>
                    <a:pt x="136695" y="279677"/>
                  </a:lnTo>
                  <a:lnTo>
                    <a:pt x="144303" y="277749"/>
                  </a:lnTo>
                  <a:lnTo>
                    <a:pt x="150911" y="274105"/>
                  </a:lnTo>
                  <a:lnTo>
                    <a:pt x="157162" y="267462"/>
                  </a:lnTo>
                  <a:lnTo>
                    <a:pt x="163258" y="265176"/>
                  </a:lnTo>
                  <a:lnTo>
                    <a:pt x="169354" y="263652"/>
                  </a:lnTo>
                  <a:lnTo>
                    <a:pt x="176212" y="262128"/>
                  </a:lnTo>
                  <a:lnTo>
                    <a:pt x="197477" y="259127"/>
                  </a:lnTo>
                  <a:lnTo>
                    <a:pt x="216598" y="254698"/>
                  </a:lnTo>
                  <a:lnTo>
                    <a:pt x="235148" y="248840"/>
                  </a:lnTo>
                  <a:lnTo>
                    <a:pt x="254698" y="241554"/>
                  </a:lnTo>
                  <a:lnTo>
                    <a:pt x="264533" y="238029"/>
                  </a:lnTo>
                  <a:lnTo>
                    <a:pt x="273367" y="234505"/>
                  </a:lnTo>
                  <a:lnTo>
                    <a:pt x="281058" y="229552"/>
                  </a:lnTo>
                  <a:lnTo>
                    <a:pt x="287464" y="221742"/>
                  </a:lnTo>
                  <a:lnTo>
                    <a:pt x="294322" y="220218"/>
                  </a:lnTo>
                  <a:lnTo>
                    <a:pt x="299656" y="217932"/>
                  </a:lnTo>
                  <a:lnTo>
                    <a:pt x="305752" y="214884"/>
                  </a:lnTo>
                  <a:lnTo>
                    <a:pt x="347186" y="214884"/>
                  </a:lnTo>
                  <a:lnTo>
                    <a:pt x="369724" y="210597"/>
                  </a:lnTo>
                  <a:lnTo>
                    <a:pt x="385762" y="198882"/>
                  </a:lnTo>
                  <a:lnTo>
                    <a:pt x="393382" y="197358"/>
                  </a:lnTo>
                  <a:lnTo>
                    <a:pt x="397192" y="195072"/>
                  </a:lnTo>
                  <a:lnTo>
                    <a:pt x="400240" y="192786"/>
                  </a:lnTo>
                  <a:lnTo>
                    <a:pt x="398716" y="186690"/>
                  </a:lnTo>
                  <a:lnTo>
                    <a:pt x="401002" y="182880"/>
                  </a:lnTo>
                  <a:lnTo>
                    <a:pt x="405895" y="176295"/>
                  </a:lnTo>
                  <a:lnTo>
                    <a:pt x="408717" y="174212"/>
                  </a:lnTo>
                  <a:lnTo>
                    <a:pt x="410539" y="170557"/>
                  </a:lnTo>
                  <a:lnTo>
                    <a:pt x="412432" y="159258"/>
                  </a:lnTo>
                  <a:lnTo>
                    <a:pt x="404812" y="148590"/>
                  </a:lnTo>
                  <a:lnTo>
                    <a:pt x="402526" y="141732"/>
                  </a:lnTo>
                  <a:lnTo>
                    <a:pt x="398716" y="140208"/>
                  </a:lnTo>
                  <a:lnTo>
                    <a:pt x="397192" y="140208"/>
                  </a:lnTo>
                  <a:lnTo>
                    <a:pt x="383476" y="135636"/>
                  </a:lnTo>
                  <a:lnTo>
                    <a:pt x="358711" y="130778"/>
                  </a:lnTo>
                  <a:lnTo>
                    <a:pt x="346829" y="127384"/>
                  </a:lnTo>
                  <a:lnTo>
                    <a:pt x="336232" y="121920"/>
                  </a:lnTo>
                  <a:lnTo>
                    <a:pt x="328612" y="119634"/>
                  </a:lnTo>
                  <a:lnTo>
                    <a:pt x="321754" y="112776"/>
                  </a:lnTo>
                  <a:lnTo>
                    <a:pt x="317182" y="106680"/>
                  </a:lnTo>
                  <a:lnTo>
                    <a:pt x="310324" y="105156"/>
                  </a:lnTo>
                  <a:lnTo>
                    <a:pt x="305752" y="100584"/>
                  </a:lnTo>
                  <a:lnTo>
                    <a:pt x="298894" y="98298"/>
                  </a:lnTo>
                  <a:lnTo>
                    <a:pt x="289968" y="95440"/>
                  </a:lnTo>
                  <a:lnTo>
                    <a:pt x="271569" y="91225"/>
                  </a:lnTo>
                  <a:lnTo>
                    <a:pt x="262318" y="88392"/>
                  </a:lnTo>
                  <a:lnTo>
                    <a:pt x="217646" y="88392"/>
                  </a:lnTo>
                  <a:lnTo>
                    <a:pt x="206275" y="86248"/>
                  </a:lnTo>
                  <a:lnTo>
                    <a:pt x="188404" y="79248"/>
                  </a:lnTo>
                  <a:lnTo>
                    <a:pt x="175176" y="76211"/>
                  </a:lnTo>
                  <a:lnTo>
                    <a:pt x="162591" y="72104"/>
                  </a:lnTo>
                  <a:lnTo>
                    <a:pt x="150149" y="67567"/>
                  </a:lnTo>
                  <a:lnTo>
                    <a:pt x="137350" y="63246"/>
                  </a:lnTo>
                  <a:lnTo>
                    <a:pt x="101072" y="58840"/>
                  </a:lnTo>
                  <a:lnTo>
                    <a:pt x="68294" y="48006"/>
                  </a:lnTo>
                  <a:lnTo>
                    <a:pt x="39945" y="29170"/>
                  </a:lnTo>
                  <a:lnTo>
                    <a:pt x="17550" y="1497"/>
                  </a:lnTo>
                  <a:close/>
                </a:path>
                <a:path w="412750" h="321310">
                  <a:moveTo>
                    <a:pt x="110421" y="288798"/>
                  </a:moveTo>
                  <a:lnTo>
                    <a:pt x="49720" y="288798"/>
                  </a:lnTo>
                  <a:lnTo>
                    <a:pt x="70651" y="289536"/>
                  </a:lnTo>
                  <a:lnTo>
                    <a:pt x="90868" y="290703"/>
                  </a:lnTo>
                  <a:lnTo>
                    <a:pt x="109942" y="289012"/>
                  </a:lnTo>
                  <a:lnTo>
                    <a:pt x="110421" y="288798"/>
                  </a:lnTo>
                  <a:close/>
                </a:path>
                <a:path w="412750" h="321310">
                  <a:moveTo>
                    <a:pt x="347186" y="214884"/>
                  </a:moveTo>
                  <a:lnTo>
                    <a:pt x="305752" y="214884"/>
                  </a:lnTo>
                  <a:lnTo>
                    <a:pt x="323933" y="215169"/>
                  </a:lnTo>
                  <a:lnTo>
                    <a:pt x="347186" y="214884"/>
                  </a:lnTo>
                  <a:close/>
                </a:path>
                <a:path w="412750" h="321310">
                  <a:moveTo>
                    <a:pt x="232874" y="88249"/>
                  </a:moveTo>
                  <a:lnTo>
                    <a:pt x="217646" y="88392"/>
                  </a:lnTo>
                  <a:lnTo>
                    <a:pt x="262318" y="88392"/>
                  </a:lnTo>
                  <a:lnTo>
                    <a:pt x="232874" y="88249"/>
                  </a:lnTo>
                  <a:close/>
                </a:path>
                <a:path w="412750" h="321310">
                  <a:moveTo>
                    <a:pt x="17631" y="762"/>
                  </a:moveTo>
                  <a:lnTo>
                    <a:pt x="16954" y="762"/>
                  </a:lnTo>
                  <a:lnTo>
                    <a:pt x="17550" y="1497"/>
                  </a:lnTo>
                  <a:lnTo>
                    <a:pt x="17631" y="762"/>
                  </a:lnTo>
                  <a:close/>
                </a:path>
                <a:path w="412750" h="321310">
                  <a:moveTo>
                    <a:pt x="17716" y="0"/>
                  </a:moveTo>
                  <a:lnTo>
                    <a:pt x="17631" y="762"/>
                  </a:lnTo>
                  <a:lnTo>
                    <a:pt x="20764" y="762"/>
                  </a:lnTo>
                  <a:lnTo>
                    <a:pt x="17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134671" y="1347215"/>
              <a:ext cx="412750" cy="321310"/>
            </a:xfrm>
            <a:custGeom>
              <a:avLst/>
              <a:gdLst/>
              <a:ahLst/>
              <a:cxnLst/>
              <a:rect l="l" t="t" r="r" b="b"/>
              <a:pathLst>
                <a:path w="412750" h="321310">
                  <a:moveTo>
                    <a:pt x="16954" y="762"/>
                  </a:moveTo>
                  <a:lnTo>
                    <a:pt x="39945" y="29170"/>
                  </a:lnTo>
                  <a:lnTo>
                    <a:pt x="68294" y="48006"/>
                  </a:lnTo>
                  <a:lnTo>
                    <a:pt x="101072" y="58840"/>
                  </a:lnTo>
                  <a:lnTo>
                    <a:pt x="137350" y="63246"/>
                  </a:lnTo>
                  <a:lnTo>
                    <a:pt x="150149" y="67567"/>
                  </a:lnTo>
                  <a:lnTo>
                    <a:pt x="162591" y="72104"/>
                  </a:lnTo>
                  <a:lnTo>
                    <a:pt x="175176" y="76211"/>
                  </a:lnTo>
                  <a:lnTo>
                    <a:pt x="188404" y="79248"/>
                  </a:lnTo>
                  <a:lnTo>
                    <a:pt x="206275" y="86248"/>
                  </a:lnTo>
                  <a:lnTo>
                    <a:pt x="217646" y="88392"/>
                  </a:lnTo>
                  <a:lnTo>
                    <a:pt x="232874" y="88249"/>
                  </a:lnTo>
                  <a:lnTo>
                    <a:pt x="262318" y="88392"/>
                  </a:lnTo>
                  <a:lnTo>
                    <a:pt x="271569" y="91225"/>
                  </a:lnTo>
                  <a:lnTo>
                    <a:pt x="280892" y="93345"/>
                  </a:lnTo>
                  <a:lnTo>
                    <a:pt x="290071" y="95464"/>
                  </a:lnTo>
                  <a:lnTo>
                    <a:pt x="298894" y="98298"/>
                  </a:lnTo>
                  <a:lnTo>
                    <a:pt x="305752" y="100584"/>
                  </a:lnTo>
                  <a:lnTo>
                    <a:pt x="310324" y="105156"/>
                  </a:lnTo>
                  <a:lnTo>
                    <a:pt x="317182" y="106680"/>
                  </a:lnTo>
                  <a:lnTo>
                    <a:pt x="321754" y="112776"/>
                  </a:lnTo>
                  <a:lnTo>
                    <a:pt x="328612" y="119634"/>
                  </a:lnTo>
                  <a:lnTo>
                    <a:pt x="336232" y="121920"/>
                  </a:lnTo>
                  <a:lnTo>
                    <a:pt x="346829" y="127384"/>
                  </a:lnTo>
                  <a:lnTo>
                    <a:pt x="358711" y="130778"/>
                  </a:lnTo>
                  <a:lnTo>
                    <a:pt x="371165" y="133171"/>
                  </a:lnTo>
                  <a:lnTo>
                    <a:pt x="383476" y="135636"/>
                  </a:lnTo>
                  <a:lnTo>
                    <a:pt x="388048" y="137160"/>
                  </a:lnTo>
                  <a:lnTo>
                    <a:pt x="392620" y="138684"/>
                  </a:lnTo>
                  <a:lnTo>
                    <a:pt x="397192" y="140208"/>
                  </a:lnTo>
                  <a:lnTo>
                    <a:pt x="398716" y="140208"/>
                  </a:lnTo>
                  <a:lnTo>
                    <a:pt x="402526" y="141732"/>
                  </a:lnTo>
                  <a:lnTo>
                    <a:pt x="404812" y="148590"/>
                  </a:lnTo>
                  <a:lnTo>
                    <a:pt x="408622" y="153924"/>
                  </a:lnTo>
                  <a:lnTo>
                    <a:pt x="412432" y="159258"/>
                  </a:lnTo>
                  <a:lnTo>
                    <a:pt x="410539" y="170557"/>
                  </a:lnTo>
                  <a:lnTo>
                    <a:pt x="408717" y="174212"/>
                  </a:lnTo>
                  <a:lnTo>
                    <a:pt x="405895" y="176295"/>
                  </a:lnTo>
                  <a:lnTo>
                    <a:pt x="401002" y="182880"/>
                  </a:lnTo>
                  <a:lnTo>
                    <a:pt x="398716" y="186690"/>
                  </a:lnTo>
                  <a:lnTo>
                    <a:pt x="400240" y="192786"/>
                  </a:lnTo>
                  <a:lnTo>
                    <a:pt x="397192" y="195072"/>
                  </a:lnTo>
                  <a:lnTo>
                    <a:pt x="393382" y="197358"/>
                  </a:lnTo>
                  <a:lnTo>
                    <a:pt x="385762" y="198882"/>
                  </a:lnTo>
                  <a:lnTo>
                    <a:pt x="369724" y="210597"/>
                  </a:lnTo>
                  <a:lnTo>
                    <a:pt x="347186" y="214884"/>
                  </a:lnTo>
                  <a:lnTo>
                    <a:pt x="323933" y="215169"/>
                  </a:lnTo>
                  <a:lnTo>
                    <a:pt x="305752" y="214884"/>
                  </a:lnTo>
                  <a:lnTo>
                    <a:pt x="299656" y="217932"/>
                  </a:lnTo>
                  <a:lnTo>
                    <a:pt x="294322" y="220218"/>
                  </a:lnTo>
                  <a:lnTo>
                    <a:pt x="287464" y="221742"/>
                  </a:lnTo>
                  <a:lnTo>
                    <a:pt x="281058" y="229552"/>
                  </a:lnTo>
                  <a:lnTo>
                    <a:pt x="273367" y="234505"/>
                  </a:lnTo>
                  <a:lnTo>
                    <a:pt x="264533" y="238029"/>
                  </a:lnTo>
                  <a:lnTo>
                    <a:pt x="254698" y="241554"/>
                  </a:lnTo>
                  <a:lnTo>
                    <a:pt x="235148" y="248840"/>
                  </a:lnTo>
                  <a:lnTo>
                    <a:pt x="216598" y="254698"/>
                  </a:lnTo>
                  <a:lnTo>
                    <a:pt x="197477" y="259127"/>
                  </a:lnTo>
                  <a:lnTo>
                    <a:pt x="176212" y="262128"/>
                  </a:lnTo>
                  <a:lnTo>
                    <a:pt x="169354" y="263652"/>
                  </a:lnTo>
                  <a:lnTo>
                    <a:pt x="163258" y="265176"/>
                  </a:lnTo>
                  <a:lnTo>
                    <a:pt x="157162" y="267462"/>
                  </a:lnTo>
                  <a:lnTo>
                    <a:pt x="150911" y="274105"/>
                  </a:lnTo>
                  <a:lnTo>
                    <a:pt x="144303" y="277749"/>
                  </a:lnTo>
                  <a:lnTo>
                    <a:pt x="136695" y="279677"/>
                  </a:lnTo>
                  <a:lnTo>
                    <a:pt x="127444" y="281178"/>
                  </a:lnTo>
                  <a:lnTo>
                    <a:pt x="109942" y="289012"/>
                  </a:lnTo>
                  <a:lnTo>
                    <a:pt x="90868" y="290703"/>
                  </a:lnTo>
                  <a:lnTo>
                    <a:pt x="70651" y="289536"/>
                  </a:lnTo>
                  <a:lnTo>
                    <a:pt x="49720" y="288798"/>
                  </a:lnTo>
                  <a:lnTo>
                    <a:pt x="42969" y="291203"/>
                  </a:lnTo>
                  <a:lnTo>
                    <a:pt x="36290" y="293751"/>
                  </a:lnTo>
                  <a:lnTo>
                    <a:pt x="29467" y="296298"/>
                  </a:lnTo>
                  <a:lnTo>
                    <a:pt x="22288" y="298704"/>
                  </a:lnTo>
                  <a:lnTo>
                    <a:pt x="19240" y="308610"/>
                  </a:lnTo>
                  <a:lnTo>
                    <a:pt x="17716" y="313182"/>
                  </a:lnTo>
                  <a:lnTo>
                    <a:pt x="7048" y="316230"/>
                  </a:lnTo>
                  <a:lnTo>
                    <a:pt x="1524" y="320718"/>
                  </a:lnTo>
                  <a:lnTo>
                    <a:pt x="0" y="314420"/>
                  </a:lnTo>
                  <a:lnTo>
                    <a:pt x="1047" y="303692"/>
                  </a:lnTo>
                  <a:lnTo>
                    <a:pt x="3238" y="294894"/>
                  </a:lnTo>
                  <a:lnTo>
                    <a:pt x="6250" y="256282"/>
                  </a:lnTo>
                  <a:lnTo>
                    <a:pt x="11334" y="218027"/>
                  </a:lnTo>
                  <a:lnTo>
                    <a:pt x="17704" y="179915"/>
                  </a:lnTo>
                  <a:lnTo>
                    <a:pt x="24574" y="141732"/>
                  </a:lnTo>
                  <a:lnTo>
                    <a:pt x="24133" y="120229"/>
                  </a:lnTo>
                  <a:lnTo>
                    <a:pt x="23336" y="95440"/>
                  </a:lnTo>
                  <a:lnTo>
                    <a:pt x="21252" y="70365"/>
                  </a:lnTo>
                  <a:lnTo>
                    <a:pt x="16954" y="48006"/>
                  </a:lnTo>
                  <a:lnTo>
                    <a:pt x="15132" y="35897"/>
                  </a:lnTo>
                  <a:lnTo>
                    <a:pt x="14382" y="28860"/>
                  </a:lnTo>
                  <a:lnTo>
                    <a:pt x="14918" y="21109"/>
                  </a:lnTo>
                  <a:lnTo>
                    <a:pt x="16954" y="6858"/>
                  </a:lnTo>
                  <a:lnTo>
                    <a:pt x="17716" y="0"/>
                  </a:lnTo>
                  <a:lnTo>
                    <a:pt x="20764" y="762"/>
                  </a:lnTo>
                  <a:lnTo>
                    <a:pt x="16954" y="762"/>
                  </a:lnTo>
                  <a:close/>
                </a:path>
              </a:pathLst>
            </a:custGeom>
            <a:ln w="8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286500" y="1087373"/>
              <a:ext cx="45720" cy="904875"/>
            </a:xfrm>
            <a:custGeom>
              <a:avLst/>
              <a:gdLst/>
              <a:ahLst/>
              <a:cxnLst/>
              <a:rect l="l" t="t" r="r" b="b"/>
              <a:pathLst>
                <a:path w="45720" h="904875">
                  <a:moveTo>
                    <a:pt x="45720" y="789432"/>
                  </a:moveTo>
                  <a:lnTo>
                    <a:pt x="29705" y="821448"/>
                  </a:lnTo>
                  <a:lnTo>
                    <a:pt x="29705" y="603504"/>
                  </a:lnTo>
                  <a:lnTo>
                    <a:pt x="15240" y="603504"/>
                  </a:lnTo>
                  <a:lnTo>
                    <a:pt x="15240" y="819912"/>
                  </a:lnTo>
                  <a:lnTo>
                    <a:pt x="0" y="789432"/>
                  </a:lnTo>
                  <a:lnTo>
                    <a:pt x="22860" y="904494"/>
                  </a:lnTo>
                  <a:lnTo>
                    <a:pt x="36626" y="835164"/>
                  </a:lnTo>
                  <a:lnTo>
                    <a:pt x="29705" y="835164"/>
                  </a:lnTo>
                  <a:lnTo>
                    <a:pt x="36626" y="835152"/>
                  </a:lnTo>
                  <a:lnTo>
                    <a:pt x="45720" y="789432"/>
                  </a:lnTo>
                  <a:close/>
                </a:path>
                <a:path w="45720" h="904875">
                  <a:moveTo>
                    <a:pt x="45720" y="115062"/>
                  </a:moveTo>
                  <a:lnTo>
                    <a:pt x="36626" y="69354"/>
                  </a:lnTo>
                  <a:lnTo>
                    <a:pt x="22860" y="0"/>
                  </a:lnTo>
                  <a:lnTo>
                    <a:pt x="0" y="115062"/>
                  </a:lnTo>
                  <a:lnTo>
                    <a:pt x="15240" y="84582"/>
                  </a:lnTo>
                  <a:lnTo>
                    <a:pt x="22847" y="69354"/>
                  </a:lnTo>
                  <a:lnTo>
                    <a:pt x="15240" y="84582"/>
                  </a:lnTo>
                  <a:lnTo>
                    <a:pt x="15240" y="300990"/>
                  </a:lnTo>
                  <a:lnTo>
                    <a:pt x="29718" y="300990"/>
                  </a:lnTo>
                  <a:lnTo>
                    <a:pt x="29718" y="83058"/>
                  </a:lnTo>
                  <a:lnTo>
                    <a:pt x="45720" y="1150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4675879" y="2623816"/>
            <a:ext cx="2159000" cy="7689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2920">
              <a:lnSpc>
                <a:spcPct val="100000"/>
              </a:lnSpc>
              <a:spcBef>
                <a:spcPts val="100"/>
              </a:spcBef>
              <a:tabLst>
                <a:tab pos="1672589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065" marR="5080" indent="-635" algn="ctr">
              <a:lnSpc>
                <a:spcPct val="958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4.7. </a:t>
            </a:r>
            <a:r>
              <a:rPr sz="1000" spc="-5" dirty="0">
                <a:latin typeface="Times New Roman"/>
                <a:cs typeface="Times New Roman"/>
              </a:rPr>
              <a:t>Вигляд тріщини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схеми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руйнування (перетин перпендикулярно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поверхні зламу):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крихке;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в’язке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401" y="2547165"/>
            <a:ext cx="5787390" cy="7435215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50"/>
              </a:spcBef>
              <a:tabLst>
                <a:tab pos="1258570" algn="l"/>
                <a:tab pos="234378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4.9.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Мікрофрактограмми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в’язкого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крихкого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інтеркристалічного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крихкого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 зламів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spc="-5" dirty="0">
                <a:latin typeface="Symbol"/>
                <a:cs typeface="Symbol"/>
              </a:rPr>
              <a:t></a:t>
            </a:r>
            <a:r>
              <a:rPr sz="1000" spc="-5" dirty="0">
                <a:latin typeface="Times New Roman"/>
                <a:cs typeface="Times New Roman"/>
              </a:rPr>
              <a:t>6000)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Злам </a:t>
            </a:r>
            <a:r>
              <a:rPr sz="1200" spc="-5" dirty="0">
                <a:latin typeface="Times New Roman"/>
                <a:cs typeface="Times New Roman"/>
              </a:rPr>
              <a:t>при крихкому руйнуванні має струмковий </a:t>
            </a:r>
            <a:r>
              <a:rPr sz="1200" dirty="0">
                <a:latin typeface="Times New Roman"/>
                <a:cs typeface="Times New Roman"/>
              </a:rPr>
              <a:t>візерунок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4.9,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),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пред-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ставляє </a:t>
            </a:r>
            <a:r>
              <a:rPr sz="1200" spc="-5" dirty="0">
                <a:latin typeface="Times New Roman"/>
                <a:cs typeface="Times New Roman"/>
              </a:rPr>
              <a:t>собою систему </a:t>
            </a:r>
            <a:r>
              <a:rPr sz="1200" dirty="0">
                <a:latin typeface="Times New Roman"/>
                <a:cs typeface="Times New Roman"/>
              </a:rPr>
              <a:t>сходинок </a:t>
            </a:r>
            <a:r>
              <a:rPr sz="1200" spc="-5" dirty="0">
                <a:latin typeface="Times New Roman"/>
                <a:cs typeface="Times New Roman"/>
              </a:rPr>
              <a:t>відколу,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сходяться. Вони утворюються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 руйнування </a:t>
            </a:r>
            <a:r>
              <a:rPr sz="1200" dirty="0">
                <a:latin typeface="Times New Roman"/>
                <a:cs typeface="Times New Roman"/>
              </a:rPr>
              <a:t>перемичок між крихкими </a:t>
            </a:r>
            <a:r>
              <a:rPr sz="1200" spc="-5" dirty="0">
                <a:latin typeface="Times New Roman"/>
                <a:cs typeface="Times New Roman"/>
              </a:rPr>
              <a:t>тріщинами, які поширюються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відколу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 паралельним, близько розташованим </a:t>
            </a:r>
            <a:r>
              <a:rPr sz="1200" dirty="0">
                <a:latin typeface="Times New Roman"/>
                <a:cs typeface="Times New Roman"/>
              </a:rPr>
              <a:t>кристалографічним </a:t>
            </a:r>
            <a:r>
              <a:rPr sz="1200" spc="-5" dirty="0">
                <a:latin typeface="Times New Roman"/>
                <a:cs typeface="Times New Roman"/>
              </a:rPr>
              <a:t>площинам. На відміну від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в’язкого руйнування крихке руйнування поширюється </a:t>
            </a:r>
            <a:r>
              <a:rPr sz="1200" dirty="0">
                <a:latin typeface="Times New Roman"/>
                <a:cs typeface="Times New Roman"/>
              </a:rPr>
              <a:t>усередині </a:t>
            </a:r>
            <a:r>
              <a:rPr sz="1200" spc="-5" dirty="0">
                <a:latin typeface="Times New Roman"/>
                <a:cs typeface="Times New Roman"/>
              </a:rPr>
              <a:t>окремих зерен </a:t>
            </a:r>
            <a:r>
              <a:rPr sz="1200" dirty="0">
                <a:latin typeface="Times New Roman"/>
                <a:cs typeface="Times New Roman"/>
              </a:rPr>
              <a:t>уздовж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площини</a:t>
            </a:r>
            <a:r>
              <a:rPr sz="1200" dirty="0">
                <a:latin typeface="Times New Roman"/>
                <a:cs typeface="Times New Roman"/>
              </a:rPr>
              <a:t> з найбільш </a:t>
            </a:r>
            <a:r>
              <a:rPr sz="1200" spc="-5" dirty="0">
                <a:latin typeface="Times New Roman"/>
                <a:cs typeface="Times New Roman"/>
              </a:rPr>
              <a:t>щільною упаковкою атомів,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площиною відколу.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Розрізняють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транскристалічне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руйнування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поширюється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тілу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dirty="0">
                <a:latin typeface="Times New Roman"/>
                <a:cs typeface="Times New Roman"/>
              </a:rPr>
              <a:t>інтеркристалічне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4.9,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по</a:t>
            </a:r>
            <a:r>
              <a:rPr sz="1200" dirty="0">
                <a:latin typeface="Times New Roman"/>
                <a:cs typeface="Times New Roman"/>
              </a:rPr>
              <a:t> межах</a:t>
            </a:r>
            <a:r>
              <a:rPr sz="1200" spc="-5" dirty="0">
                <a:latin typeface="Times New Roman"/>
                <a:cs typeface="Times New Roman"/>
              </a:rPr>
              <a:t> зерен </a:t>
            </a:r>
            <a:r>
              <a:rPr sz="1200" dirty="0">
                <a:latin typeface="Times New Roman"/>
                <a:cs typeface="Times New Roman"/>
              </a:rPr>
              <a:t>(завжди</a:t>
            </a:r>
            <a:r>
              <a:rPr sz="1200" spc="-5" dirty="0">
                <a:latin typeface="Times New Roman"/>
                <a:cs typeface="Times New Roman"/>
              </a:rPr>
              <a:t> крихке).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В’язкий «чашковий» та крихкий «струмковий» </a:t>
            </a:r>
            <a:r>
              <a:rPr sz="1200" dirty="0">
                <a:latin typeface="Times New Roman"/>
                <a:cs typeface="Times New Roman"/>
              </a:rPr>
              <a:t>злами </a:t>
            </a:r>
            <a:r>
              <a:rPr sz="1200" spc="-5" dirty="0">
                <a:latin typeface="Times New Roman"/>
                <a:cs typeface="Times New Roman"/>
              </a:rPr>
              <a:t>відносяться до транскриста- </a:t>
            </a:r>
            <a:r>
              <a:rPr sz="1200" dirty="0">
                <a:latin typeface="Times New Roman"/>
                <a:cs typeface="Times New Roman"/>
              </a:rPr>
              <a:t> лічного</a:t>
            </a:r>
            <a:r>
              <a:rPr sz="1200" spc="-5" dirty="0">
                <a:latin typeface="Times New Roman"/>
                <a:cs typeface="Times New Roman"/>
              </a:rPr>
              <a:t> руйнування.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дослідженні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електронному </a:t>
            </a:r>
            <a:r>
              <a:rPr sz="1200" spc="-5" dirty="0">
                <a:latin typeface="Times New Roman"/>
                <a:cs typeface="Times New Roman"/>
              </a:rPr>
              <a:t>мікроскопі крихке руйнування, яке </a:t>
            </a:r>
            <a:r>
              <a:rPr sz="1200" dirty="0">
                <a:latin typeface="Times New Roman"/>
                <a:cs typeface="Times New Roman"/>
              </a:rPr>
              <a:t>йде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жам </a:t>
            </a:r>
            <a:r>
              <a:rPr sz="1200" spc="-5" dirty="0">
                <a:latin typeface="Times New Roman"/>
                <a:cs typeface="Times New Roman"/>
              </a:rPr>
              <a:t>зерен, виявляється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гладких </a:t>
            </a:r>
            <a:r>
              <a:rPr sz="1200" spc="-5" dirty="0">
                <a:latin typeface="Times New Roman"/>
                <a:cs typeface="Times New Roman"/>
              </a:rPr>
              <a:t>поверхонь, </a:t>
            </a:r>
            <a:r>
              <a:rPr sz="1200" dirty="0">
                <a:latin typeface="Times New Roman"/>
                <a:cs typeface="Times New Roman"/>
              </a:rPr>
              <a:t>так </a:t>
            </a:r>
            <a:r>
              <a:rPr sz="1200" spc="-5" dirty="0">
                <a:latin typeface="Times New Roman"/>
                <a:cs typeface="Times New Roman"/>
              </a:rPr>
              <a:t>званих </a:t>
            </a:r>
            <a:r>
              <a:rPr sz="1200" dirty="0">
                <a:latin typeface="Times New Roman"/>
                <a:cs typeface="Times New Roman"/>
              </a:rPr>
              <a:t>фасеток, нерідко з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явністю </a:t>
            </a:r>
            <a:r>
              <a:rPr sz="1200" dirty="0">
                <a:latin typeface="Times New Roman"/>
                <a:cs typeface="Times New Roman"/>
              </a:rPr>
              <a:t>деякої кількості </a:t>
            </a:r>
            <a:r>
              <a:rPr sz="1200" spc="-5" dirty="0">
                <a:latin typeface="Times New Roman"/>
                <a:cs typeface="Times New Roman"/>
              </a:rPr>
              <a:t>частинок,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виділилися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4.9,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965450" marR="5080" indent="25400" algn="r">
              <a:lnSpc>
                <a:spcPts val="1610"/>
              </a:lnSpc>
              <a:spcBef>
                <a:spcPts val="925"/>
              </a:spcBef>
            </a:pPr>
            <a:r>
              <a:rPr sz="1400" b="1" spc="-5" dirty="0">
                <a:latin typeface="Times New Roman"/>
                <a:cs typeface="Times New Roman"/>
              </a:rPr>
              <a:t>4.2. МЕХАНІЧНІ ВЛАСТИВОСТІ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СПОСОБИ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ВСТАНОВЛЕННЯ</a:t>
            </a:r>
            <a:endParaRPr sz="1400">
              <a:latin typeface="Times New Roman"/>
              <a:cs typeface="Times New Roman"/>
            </a:endParaRPr>
          </a:p>
          <a:p>
            <a:pPr marR="6350" algn="r">
              <a:lnSpc>
                <a:spcPts val="1565"/>
              </a:lnSpc>
            </a:pPr>
            <a:r>
              <a:rPr sz="1400" b="1" spc="-5" dirty="0">
                <a:latin typeface="Times New Roman"/>
                <a:cs typeface="Times New Roman"/>
              </a:rPr>
              <a:t>ЇХ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КІЛЬКІСНИХ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ХАРАКТЕРИСТИК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Основними механічними властивостями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i="1" spc="-5" dirty="0">
                <a:latin typeface="Times New Roman"/>
                <a:cs typeface="Times New Roman"/>
              </a:rPr>
              <a:t>міцність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пружність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в’язкість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твер-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дість</a:t>
            </a:r>
            <a:r>
              <a:rPr sz="1200" spc="-5" dirty="0">
                <a:latin typeface="Times New Roman"/>
                <a:cs typeface="Times New Roman"/>
              </a:rPr>
              <a:t>. Знаючи механічні властивості матеріалів, конструктор здатен обґрунтовано </a:t>
            </a:r>
            <a:r>
              <a:rPr sz="1200" dirty="0">
                <a:latin typeface="Times New Roman"/>
                <a:cs typeface="Times New Roman"/>
              </a:rPr>
              <a:t>оби-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рати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саме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забезпечить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надійність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довговічність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при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мінімальній масі.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Механічні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обумовлюють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поведінку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дії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зовнішніх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тажень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(деформація, руйнування).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Залежно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</a:t>
            </a:r>
            <a:r>
              <a:rPr sz="1200" spc="-5" dirty="0">
                <a:latin typeface="Times New Roman"/>
                <a:cs typeface="Times New Roman"/>
              </a:rPr>
              <a:t> навантаження механічні властивості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</a:t>
            </a:r>
            <a:r>
              <a:rPr sz="1200" dirty="0">
                <a:latin typeface="Times New Roman"/>
                <a:cs typeface="Times New Roman"/>
              </a:rPr>
              <a:t> виявлятися</a:t>
            </a:r>
            <a:r>
              <a:rPr sz="1200" spc="-5" dirty="0">
                <a:latin typeface="Times New Roman"/>
                <a:cs typeface="Times New Roman"/>
              </a:rPr>
              <a:t> при: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статичному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навантаженні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навантаження на </a:t>
            </a:r>
            <a:r>
              <a:rPr sz="1200" dirty="0">
                <a:latin typeface="Times New Roman"/>
                <a:cs typeface="Times New Roman"/>
              </a:rPr>
              <a:t>зразок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зростає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повільно та плавно;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70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динамічному навантаженні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навантаження </a:t>
            </a:r>
            <a:r>
              <a:rPr sz="1200" dirty="0">
                <a:latin typeface="Times New Roman"/>
                <a:cs typeface="Times New Roman"/>
              </a:rPr>
              <a:t>зростає з </a:t>
            </a:r>
            <a:r>
              <a:rPr sz="1200" spc="-5" dirty="0">
                <a:latin typeface="Times New Roman"/>
                <a:cs typeface="Times New Roman"/>
              </a:rPr>
              <a:t>великою швидкістю, має </a:t>
            </a:r>
            <a:r>
              <a:rPr sz="1200" dirty="0">
                <a:latin typeface="Times New Roman"/>
                <a:cs typeface="Times New Roman"/>
              </a:rPr>
              <a:t> ударний</a:t>
            </a:r>
            <a:r>
              <a:rPr sz="1200" spc="-5" dirty="0">
                <a:latin typeface="Times New Roman"/>
                <a:cs typeface="Times New Roman"/>
              </a:rPr>
              <a:t> характер;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повторному навантаженні, змінному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циклічному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навантаження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процесі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багаторазово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змінюється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величиною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величиною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напрямком.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отримання </a:t>
            </a:r>
            <a:r>
              <a:rPr sz="1200" spc="-5" dirty="0">
                <a:latin typeface="Times New Roman"/>
                <a:cs typeface="Times New Roman"/>
              </a:rPr>
              <a:t>порівнянних результатів зразки та </a:t>
            </a:r>
            <a:r>
              <a:rPr sz="1200" dirty="0">
                <a:latin typeface="Times New Roman"/>
                <a:cs typeface="Times New Roman"/>
              </a:rPr>
              <a:t>методика </a:t>
            </a:r>
            <a:r>
              <a:rPr sz="1200" spc="-5" dirty="0">
                <a:latin typeface="Times New Roman"/>
                <a:cs typeface="Times New Roman"/>
              </a:rPr>
              <a:t>проведення </a:t>
            </a:r>
            <a:r>
              <a:rPr sz="1200" dirty="0">
                <a:latin typeface="Times New Roman"/>
                <a:cs typeface="Times New Roman"/>
              </a:rPr>
              <a:t>механіч-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випробувань </a:t>
            </a:r>
            <a:r>
              <a:rPr sz="1200" spc="-5" dirty="0">
                <a:latin typeface="Times New Roman"/>
                <a:cs typeface="Times New Roman"/>
              </a:rPr>
              <a:t>регламентовані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державними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стандартами.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Під час статичного випробування на розтяг отримують характеристики міцності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пластичності.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66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78330" y="930404"/>
            <a:ext cx="1061467" cy="1605531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96005" y="930404"/>
            <a:ext cx="1030987" cy="1605531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286250" y="930404"/>
            <a:ext cx="1037842" cy="1605531"/>
          </a:xfrm>
          <a:prstGeom prst="rect">
            <a:avLst/>
          </a:prstGeom>
        </p:spPr>
      </p:pic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67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18" y="877310"/>
            <a:ext cx="5787390" cy="14871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4.2.1.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МІЦНІСТЬ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 marL="300355" algn="just">
              <a:lnSpc>
                <a:spcPts val="1410"/>
              </a:lnSpc>
            </a:pPr>
            <a:r>
              <a:rPr sz="1200" i="1" dirty="0">
                <a:latin typeface="Times New Roman"/>
                <a:cs typeface="Times New Roman"/>
              </a:rPr>
              <a:t>Міцність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здатність</a:t>
            </a:r>
            <a:r>
              <a:rPr sz="1200" spc="-5" dirty="0">
                <a:latin typeface="Times New Roman"/>
                <a:cs typeface="Times New Roman"/>
              </a:rPr>
              <a:t> матеріалу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чинити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-5" dirty="0">
                <a:latin typeface="Times New Roman"/>
                <a:cs typeface="Times New Roman"/>
              </a:rPr>
              <a:t> деформаціям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руйнуванню.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Без </a:t>
            </a:r>
            <a:r>
              <a:rPr sz="1200" spc="-5" dirty="0">
                <a:latin typeface="Times New Roman"/>
                <a:cs typeface="Times New Roman"/>
              </a:rPr>
              <a:t>попереднього експериментального </a:t>
            </a:r>
            <a:r>
              <a:rPr sz="1200" dirty="0">
                <a:latin typeface="Times New Roman"/>
                <a:cs typeface="Times New Roman"/>
              </a:rPr>
              <a:t>визначення максимальних </a:t>
            </a:r>
            <a:r>
              <a:rPr sz="1200" spc="-5" dirty="0">
                <a:latin typeface="Times New Roman"/>
                <a:cs typeface="Times New Roman"/>
              </a:rPr>
              <a:t>напружень, які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 витримати матеріали під навантаженням при розтягуванні, крученні, зрушенні,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неможливо встановити </a:t>
            </a:r>
            <a:r>
              <a:rPr sz="1200" dirty="0">
                <a:latin typeface="Times New Roman"/>
                <a:cs typeface="Times New Roman"/>
              </a:rPr>
              <a:t>умову </a:t>
            </a:r>
            <a:r>
              <a:rPr sz="1200" spc="-5" dirty="0">
                <a:latin typeface="Times New Roman"/>
                <a:cs typeface="Times New Roman"/>
              </a:rPr>
              <a:t>міцності та підібрати </a:t>
            </a:r>
            <a:r>
              <a:rPr sz="1200" dirty="0">
                <a:latin typeface="Times New Roman"/>
                <a:cs typeface="Times New Roman"/>
              </a:rPr>
              <a:t>допустиме </a:t>
            </a:r>
            <a:r>
              <a:rPr sz="1200" spc="-5" dirty="0">
                <a:latin typeface="Times New Roman"/>
                <a:cs typeface="Times New Roman"/>
              </a:rPr>
              <a:t>навантаження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без- </a:t>
            </a:r>
            <a:r>
              <a:rPr sz="1200" dirty="0">
                <a:latin typeface="Times New Roman"/>
                <a:cs typeface="Times New Roman"/>
              </a:rPr>
              <a:t> печні</a:t>
            </a:r>
            <a:r>
              <a:rPr sz="1200" spc="-5" dirty="0">
                <a:latin typeface="Times New Roman"/>
                <a:cs typeface="Times New Roman"/>
              </a:rPr>
              <a:t> розміри конструкції.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7819" y="2812789"/>
            <a:ext cx="5786120" cy="2538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62679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ВСТАНОВЛЕННЯ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МІЦНОСТІ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Одним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перших, хто </a:t>
            </a:r>
            <a:r>
              <a:rPr sz="1200" dirty="0">
                <a:latin typeface="Times New Roman"/>
                <a:cs typeface="Times New Roman"/>
              </a:rPr>
              <a:t>здійснював </a:t>
            </a:r>
            <a:r>
              <a:rPr sz="1200" spc="-5" dirty="0">
                <a:latin typeface="Times New Roman"/>
                <a:cs typeface="Times New Roman"/>
              </a:rPr>
              <a:t>випробування матеріалів на розтяг, </a:t>
            </a:r>
            <a:r>
              <a:rPr sz="1200" dirty="0">
                <a:latin typeface="Times New Roman"/>
                <a:cs typeface="Times New Roman"/>
              </a:rPr>
              <a:t>був </a:t>
            </a:r>
            <a:r>
              <a:rPr sz="1200" spc="-10" dirty="0">
                <a:latin typeface="Times New Roman"/>
                <a:cs typeface="Times New Roman"/>
              </a:rPr>
              <a:t>видатний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діяч епохи </a:t>
            </a:r>
            <a:r>
              <a:rPr sz="1200" spc="-5" dirty="0">
                <a:latin typeface="Times New Roman"/>
                <a:cs typeface="Times New Roman"/>
              </a:rPr>
              <a:t>Відродження Леонардо </a:t>
            </a:r>
            <a:r>
              <a:rPr sz="1200" dirty="0">
                <a:latin typeface="Times New Roman"/>
                <a:cs typeface="Times New Roman"/>
              </a:rPr>
              <a:t>да Вінчі </a:t>
            </a:r>
            <a:r>
              <a:rPr sz="1200" spc="-5" dirty="0">
                <a:latin typeface="Times New Roman"/>
                <a:cs typeface="Times New Roman"/>
              </a:rPr>
              <a:t>(XV, XVI </a:t>
            </a:r>
            <a:r>
              <a:rPr sz="1200" dirty="0">
                <a:latin typeface="Times New Roman"/>
                <a:cs typeface="Times New Roman"/>
              </a:rPr>
              <a:t>ст.). Він </a:t>
            </a:r>
            <a:r>
              <a:rPr sz="1200" spc="-5" dirty="0">
                <a:latin typeface="Times New Roman"/>
                <a:cs typeface="Times New Roman"/>
              </a:rPr>
              <a:t>випробовував на розтяг-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нення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дроти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різної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довжини,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заміряючи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силу,</a:t>
            </a:r>
            <a:endParaRPr sz="1200">
              <a:latin typeface="Times New Roman"/>
              <a:cs typeface="Times New Roman"/>
            </a:endParaRPr>
          </a:p>
          <a:p>
            <a:pPr marL="12700" marR="268668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яка розриває, та подовження </a:t>
            </a:r>
            <a:r>
              <a:rPr sz="1200" dirty="0">
                <a:latin typeface="Times New Roman"/>
                <a:cs typeface="Times New Roman"/>
              </a:rPr>
              <a:t>в момент </a:t>
            </a:r>
            <a:r>
              <a:rPr sz="1200" spc="-5" dirty="0">
                <a:latin typeface="Times New Roman"/>
                <a:cs typeface="Times New Roman"/>
              </a:rPr>
              <a:t>розри- </a:t>
            </a:r>
            <a:r>
              <a:rPr sz="1200" dirty="0">
                <a:latin typeface="Times New Roman"/>
                <a:cs typeface="Times New Roman"/>
              </a:rPr>
              <a:t> ву. У </a:t>
            </a:r>
            <a:r>
              <a:rPr sz="1200" spc="-5" dirty="0">
                <a:latin typeface="Times New Roman"/>
                <a:cs typeface="Times New Roman"/>
              </a:rPr>
              <a:t>його </a:t>
            </a:r>
            <a:r>
              <a:rPr sz="1200" dirty="0">
                <a:latin typeface="Times New Roman"/>
                <a:cs typeface="Times New Roman"/>
              </a:rPr>
              <a:t>замітці </a:t>
            </a:r>
            <a:r>
              <a:rPr sz="1200" spc="-5" dirty="0">
                <a:latin typeface="Times New Roman"/>
                <a:cs typeface="Times New Roman"/>
              </a:rPr>
              <a:t>«Випробування опору заліз-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dirty="0">
                <a:latin typeface="Times New Roman"/>
                <a:cs typeface="Times New Roman"/>
              </a:rPr>
              <a:t> дротів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довжин»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ескіз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4.10),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ілюструє це випробування.</a:t>
            </a:r>
            <a:endParaRPr sz="1200">
              <a:latin typeface="Times New Roman"/>
              <a:cs typeface="Times New Roman"/>
            </a:endParaRPr>
          </a:p>
          <a:p>
            <a:pPr marL="12700" marR="26866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Однак </a:t>
            </a:r>
            <a:r>
              <a:rPr sz="1200" dirty="0">
                <a:latin typeface="Times New Roman"/>
                <a:cs typeface="Times New Roman"/>
              </a:rPr>
              <a:t>отримання </a:t>
            </a:r>
            <a:r>
              <a:rPr sz="1200" spc="-5" dirty="0">
                <a:latin typeface="Times New Roman"/>
                <a:cs typeface="Times New Roman"/>
              </a:rPr>
              <a:t>якісних </a:t>
            </a:r>
            <a:r>
              <a:rPr sz="1200" dirty="0">
                <a:latin typeface="Times New Roman"/>
                <a:cs typeface="Times New Roman"/>
              </a:rPr>
              <a:t>діаграм </a:t>
            </a:r>
            <a:r>
              <a:rPr sz="1200" spc="-5" dirty="0">
                <a:latin typeface="Times New Roman"/>
                <a:cs typeface="Times New Roman"/>
              </a:rPr>
              <a:t>розтя-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гування (див. рис. </a:t>
            </a:r>
            <a:r>
              <a:rPr sz="1200" dirty="0">
                <a:latin typeface="Times New Roman"/>
                <a:cs typeface="Times New Roman"/>
              </a:rPr>
              <a:t>4.2) стало </a:t>
            </a:r>
            <a:r>
              <a:rPr sz="1200" spc="-5" dirty="0">
                <a:latin typeface="Times New Roman"/>
                <a:cs typeface="Times New Roman"/>
              </a:rPr>
              <a:t>можливим тільки </a:t>
            </a:r>
            <a:r>
              <a:rPr sz="1200" dirty="0">
                <a:latin typeface="Times New Roman"/>
                <a:cs typeface="Times New Roman"/>
              </a:rPr>
              <a:t> після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того,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російським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інженером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князем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 .Г. Гагаріним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(перший</a:t>
            </a:r>
            <a:r>
              <a:rPr sz="1200" dirty="0">
                <a:latin typeface="Times New Roman"/>
                <a:cs typeface="Times New Roman"/>
              </a:rPr>
              <a:t> директор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Санкт-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Петербурзького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політехнічного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інституту)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7825" y="5317482"/>
            <a:ext cx="3107690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762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ло сконструйовано і </a:t>
            </a:r>
            <a:r>
              <a:rPr sz="1200" spc="-5" dirty="0">
                <a:latin typeface="Times New Roman"/>
                <a:cs typeface="Times New Roman"/>
              </a:rPr>
              <a:t>побудовано </a:t>
            </a:r>
            <a:r>
              <a:rPr sz="1200" dirty="0">
                <a:latin typeface="Times New Roman"/>
                <a:cs typeface="Times New Roman"/>
              </a:rPr>
              <a:t>прес для </a:t>
            </a:r>
            <a:r>
              <a:rPr sz="1200" spc="-5" dirty="0">
                <a:latin typeface="Times New Roman"/>
                <a:cs typeface="Times New Roman"/>
              </a:rPr>
              <a:t>ме- </a:t>
            </a:r>
            <a:r>
              <a:rPr sz="1200" dirty="0">
                <a:latin typeface="Times New Roman"/>
                <a:cs typeface="Times New Roman"/>
              </a:rPr>
              <a:t> ханічних</a:t>
            </a:r>
            <a:r>
              <a:rPr sz="1200" spc="-5" dirty="0">
                <a:latin typeface="Times New Roman"/>
                <a:cs typeface="Times New Roman"/>
              </a:rPr>
              <a:t> випробувань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4.11).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25" dirty="0">
                <a:latin typeface="Times New Roman"/>
                <a:cs typeface="Times New Roman"/>
              </a:rPr>
              <a:t>Інженером-механіком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Й. </a:t>
            </a:r>
            <a:r>
              <a:rPr sz="1200" spc="-20" dirty="0">
                <a:latin typeface="Times New Roman"/>
                <a:cs typeface="Times New Roman"/>
              </a:rPr>
              <a:t>Баушінгером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(Ні-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меччина)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1871 </a:t>
            </a:r>
            <a:r>
              <a:rPr sz="1200" spc="-10" dirty="0">
                <a:latin typeface="Times New Roman"/>
                <a:cs typeface="Times New Roman"/>
              </a:rPr>
              <a:t>р. </a:t>
            </a:r>
            <a:r>
              <a:rPr sz="1200" spc="-15" dirty="0">
                <a:latin typeface="Times New Roman"/>
                <a:cs typeface="Times New Roman"/>
              </a:rPr>
              <a:t>були </a:t>
            </a:r>
            <a:r>
              <a:rPr sz="1200" spc="-20" dirty="0">
                <a:latin typeface="Times New Roman"/>
                <a:cs typeface="Times New Roman"/>
              </a:rPr>
              <a:t>запропоновані </a:t>
            </a:r>
            <a:r>
              <a:rPr sz="1200" spc="-25" dirty="0">
                <a:latin typeface="Times New Roman"/>
                <a:cs typeface="Times New Roman"/>
              </a:rPr>
              <a:t>зразки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матеріалів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для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випробувань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розтяг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(рис.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4.12).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43050" y="6644640"/>
            <a:ext cx="1472184" cy="2156460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757428" y="8854696"/>
            <a:ext cx="104457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15595" marR="5080" indent="-30353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Андрій Григорович </a:t>
            </a:r>
            <a:r>
              <a:rPr sz="1000" i="1" spc="-2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Гагарін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262" y="6644640"/>
            <a:ext cx="1101244" cy="227151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4530345" y="8991089"/>
            <a:ext cx="139319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0480" marR="5080" indent="-1841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4.11</a:t>
            </a:r>
            <a:r>
              <a:rPr sz="1000" spc="-5" dirty="0">
                <a:latin typeface="Times New Roman"/>
                <a:cs typeface="Times New Roman"/>
              </a:rPr>
              <a:t>. Універсальний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гвинтовий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прес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Гагаріна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559409" y="3717023"/>
            <a:ext cx="708308" cy="179729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4348205" y="5582663"/>
            <a:ext cx="1120140" cy="470534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-1270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4.10. </a:t>
            </a:r>
            <a:r>
              <a:rPr sz="1000" spc="-5" dirty="0">
                <a:latin typeface="Times New Roman"/>
                <a:cs typeface="Times New Roman"/>
              </a:rPr>
              <a:t>Схема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випробувань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розтяг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552694" y="3694176"/>
            <a:ext cx="1289303" cy="2035302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5690868" y="5859274"/>
            <a:ext cx="101282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Леонардо</a:t>
            </a:r>
            <a:r>
              <a:rPr sz="1000" i="1" spc="-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да</a:t>
            </a:r>
            <a:r>
              <a:rPr sz="1000" i="1" spc="-3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Вінчі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578359" y="9016240"/>
            <a:ext cx="4044315" cy="9664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30885">
              <a:lnSpc>
                <a:spcPct val="100000"/>
              </a:lnSpc>
              <a:spcBef>
                <a:spcPts val="100"/>
              </a:spcBef>
              <a:tabLst>
                <a:tab pos="307022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4.14.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розтяг</a:t>
            </a:r>
            <a:r>
              <a:rPr sz="1000" dirty="0">
                <a:latin typeface="Times New Roman"/>
                <a:cs typeface="Times New Roman"/>
              </a:rPr>
              <a:t> до</a:t>
            </a:r>
            <a:r>
              <a:rPr sz="1000" spc="-5" dirty="0">
                <a:latin typeface="Times New Roman"/>
                <a:cs typeface="Times New Roman"/>
              </a:rPr>
              <a:t>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після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випробувань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68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53311" y="900683"/>
            <a:ext cx="1561338" cy="1704594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4644625" y="902499"/>
            <a:ext cx="931544" cy="1510030"/>
            <a:chOff x="4644625" y="902499"/>
            <a:chExt cx="931544" cy="1510030"/>
          </a:xfrm>
        </p:grpSpPr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49418" y="1324357"/>
              <a:ext cx="252224" cy="65684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5249415" y="1324355"/>
              <a:ext cx="252729" cy="657225"/>
            </a:xfrm>
            <a:custGeom>
              <a:avLst/>
              <a:gdLst/>
              <a:ahLst/>
              <a:cxnLst/>
              <a:rect l="l" t="t" r="r" b="b"/>
              <a:pathLst>
                <a:path w="252729" h="657225">
                  <a:moveTo>
                    <a:pt x="252224" y="0"/>
                  </a:moveTo>
                  <a:lnTo>
                    <a:pt x="0" y="0"/>
                  </a:lnTo>
                  <a:lnTo>
                    <a:pt x="0" y="656842"/>
                  </a:lnTo>
                  <a:lnTo>
                    <a:pt x="252224" y="656842"/>
                  </a:lnTo>
                  <a:lnTo>
                    <a:pt x="252224" y="0"/>
                  </a:lnTo>
                  <a:close/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370106" y="921257"/>
              <a:ext cx="7620" cy="1491615"/>
            </a:xfrm>
            <a:custGeom>
              <a:avLst/>
              <a:gdLst/>
              <a:ahLst/>
              <a:cxnLst/>
              <a:rect l="l" t="t" r="r" b="b"/>
              <a:pathLst>
                <a:path w="7620" h="1491614">
                  <a:moveTo>
                    <a:pt x="7035" y="0"/>
                  </a:moveTo>
                  <a:lnTo>
                    <a:pt x="0" y="0"/>
                  </a:lnTo>
                  <a:lnTo>
                    <a:pt x="0" y="1491234"/>
                  </a:lnTo>
                  <a:lnTo>
                    <a:pt x="7035" y="1491234"/>
                  </a:lnTo>
                  <a:lnTo>
                    <a:pt x="7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228844" y="1150873"/>
              <a:ext cx="294132" cy="22860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5228844" y="1069085"/>
              <a:ext cx="294640" cy="395605"/>
            </a:xfrm>
            <a:custGeom>
              <a:avLst/>
              <a:gdLst/>
              <a:ahLst/>
              <a:cxnLst/>
              <a:rect l="l" t="t" r="r" b="b"/>
              <a:pathLst>
                <a:path w="294639" h="395605">
                  <a:moveTo>
                    <a:pt x="147066" y="0"/>
                  </a:moveTo>
                  <a:lnTo>
                    <a:pt x="107861" y="7055"/>
                  </a:lnTo>
                  <a:lnTo>
                    <a:pt x="72700" y="26980"/>
                  </a:lnTo>
                  <a:lnTo>
                    <a:pt x="42957" y="57912"/>
                  </a:lnTo>
                  <a:lnTo>
                    <a:pt x="20009" y="97987"/>
                  </a:lnTo>
                  <a:lnTo>
                    <a:pt x="5231" y="145344"/>
                  </a:lnTo>
                  <a:lnTo>
                    <a:pt x="0" y="198120"/>
                  </a:lnTo>
                  <a:lnTo>
                    <a:pt x="5231" y="250574"/>
                  </a:lnTo>
                  <a:lnTo>
                    <a:pt x="20009" y="297716"/>
                  </a:lnTo>
                  <a:lnTo>
                    <a:pt x="42957" y="337661"/>
                  </a:lnTo>
                  <a:lnTo>
                    <a:pt x="72700" y="368525"/>
                  </a:lnTo>
                  <a:lnTo>
                    <a:pt x="107861" y="388425"/>
                  </a:lnTo>
                  <a:lnTo>
                    <a:pt x="147066" y="395478"/>
                  </a:lnTo>
                  <a:lnTo>
                    <a:pt x="186270" y="388425"/>
                  </a:lnTo>
                  <a:lnTo>
                    <a:pt x="221431" y="368525"/>
                  </a:lnTo>
                  <a:lnTo>
                    <a:pt x="251174" y="337661"/>
                  </a:lnTo>
                  <a:lnTo>
                    <a:pt x="274122" y="297716"/>
                  </a:lnTo>
                  <a:lnTo>
                    <a:pt x="288900" y="250574"/>
                  </a:lnTo>
                  <a:lnTo>
                    <a:pt x="294132" y="198120"/>
                  </a:lnTo>
                  <a:lnTo>
                    <a:pt x="288900" y="145344"/>
                  </a:lnTo>
                  <a:lnTo>
                    <a:pt x="274122" y="97987"/>
                  </a:lnTo>
                  <a:lnTo>
                    <a:pt x="251174" y="57912"/>
                  </a:lnTo>
                  <a:lnTo>
                    <a:pt x="221431" y="26980"/>
                  </a:lnTo>
                  <a:lnTo>
                    <a:pt x="186270" y="7055"/>
                  </a:lnTo>
                  <a:lnTo>
                    <a:pt x="147066" y="0"/>
                  </a:lnTo>
                  <a:close/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247132" y="942593"/>
              <a:ext cx="252222" cy="42900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5176266" y="970787"/>
              <a:ext cx="394335" cy="395605"/>
            </a:xfrm>
            <a:custGeom>
              <a:avLst/>
              <a:gdLst/>
              <a:ahLst/>
              <a:cxnLst/>
              <a:rect l="l" t="t" r="r" b="b"/>
              <a:pathLst>
                <a:path w="394335" h="395605">
                  <a:moveTo>
                    <a:pt x="199644" y="0"/>
                  </a:moveTo>
                  <a:lnTo>
                    <a:pt x="153795" y="5214"/>
                  </a:lnTo>
                  <a:lnTo>
                    <a:pt x="111745" y="20065"/>
                  </a:lnTo>
                  <a:lnTo>
                    <a:pt x="74680" y="43367"/>
                  </a:lnTo>
                  <a:lnTo>
                    <a:pt x="43787" y="73933"/>
                  </a:lnTo>
                  <a:lnTo>
                    <a:pt x="20251" y="110578"/>
                  </a:lnTo>
                  <a:lnTo>
                    <a:pt x="5260" y="152115"/>
                  </a:lnTo>
                  <a:lnTo>
                    <a:pt x="0" y="197358"/>
                  </a:lnTo>
                  <a:lnTo>
                    <a:pt x="5260" y="242882"/>
                  </a:lnTo>
                  <a:lnTo>
                    <a:pt x="20251" y="284621"/>
                  </a:lnTo>
                  <a:lnTo>
                    <a:pt x="43787" y="321401"/>
                  </a:lnTo>
                  <a:lnTo>
                    <a:pt x="74680" y="352050"/>
                  </a:lnTo>
                  <a:lnTo>
                    <a:pt x="111745" y="375394"/>
                  </a:lnTo>
                  <a:lnTo>
                    <a:pt x="153795" y="390261"/>
                  </a:lnTo>
                  <a:lnTo>
                    <a:pt x="199644" y="395478"/>
                  </a:lnTo>
                  <a:lnTo>
                    <a:pt x="245210" y="390261"/>
                  </a:lnTo>
                  <a:lnTo>
                    <a:pt x="287058" y="375394"/>
                  </a:lnTo>
                  <a:lnTo>
                    <a:pt x="323987" y="352050"/>
                  </a:lnTo>
                  <a:lnTo>
                    <a:pt x="354798" y="321401"/>
                  </a:lnTo>
                  <a:lnTo>
                    <a:pt x="378291" y="284621"/>
                  </a:lnTo>
                  <a:lnTo>
                    <a:pt x="393267" y="242882"/>
                  </a:lnTo>
                  <a:lnTo>
                    <a:pt x="393951" y="236965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370049" y="964926"/>
              <a:ext cx="206029" cy="16971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899660" y="953261"/>
              <a:ext cx="398780" cy="395605"/>
            </a:xfrm>
            <a:custGeom>
              <a:avLst/>
              <a:gdLst/>
              <a:ahLst/>
              <a:cxnLst/>
              <a:rect l="l" t="t" r="r" b="b"/>
              <a:pathLst>
                <a:path w="398779" h="395605">
                  <a:moveTo>
                    <a:pt x="199644" y="0"/>
                  </a:moveTo>
                  <a:lnTo>
                    <a:pt x="153795" y="5216"/>
                  </a:lnTo>
                  <a:lnTo>
                    <a:pt x="111745" y="20083"/>
                  </a:lnTo>
                  <a:lnTo>
                    <a:pt x="74680" y="43427"/>
                  </a:lnTo>
                  <a:lnTo>
                    <a:pt x="43787" y="74076"/>
                  </a:lnTo>
                  <a:lnTo>
                    <a:pt x="20251" y="110856"/>
                  </a:lnTo>
                  <a:lnTo>
                    <a:pt x="5260" y="152595"/>
                  </a:lnTo>
                  <a:lnTo>
                    <a:pt x="0" y="198120"/>
                  </a:lnTo>
                  <a:lnTo>
                    <a:pt x="5260" y="243362"/>
                  </a:lnTo>
                  <a:lnTo>
                    <a:pt x="20251" y="284899"/>
                  </a:lnTo>
                  <a:lnTo>
                    <a:pt x="43787" y="321544"/>
                  </a:lnTo>
                  <a:lnTo>
                    <a:pt x="74680" y="352110"/>
                  </a:lnTo>
                  <a:lnTo>
                    <a:pt x="111745" y="375412"/>
                  </a:lnTo>
                  <a:lnTo>
                    <a:pt x="153795" y="390263"/>
                  </a:lnTo>
                  <a:lnTo>
                    <a:pt x="199644" y="395478"/>
                  </a:lnTo>
                  <a:lnTo>
                    <a:pt x="245210" y="390263"/>
                  </a:lnTo>
                  <a:lnTo>
                    <a:pt x="287058" y="375412"/>
                  </a:lnTo>
                  <a:lnTo>
                    <a:pt x="323987" y="352110"/>
                  </a:lnTo>
                  <a:lnTo>
                    <a:pt x="354798" y="321544"/>
                  </a:lnTo>
                  <a:lnTo>
                    <a:pt x="378291" y="284899"/>
                  </a:lnTo>
                  <a:lnTo>
                    <a:pt x="393267" y="243362"/>
                  </a:lnTo>
                  <a:lnTo>
                    <a:pt x="398526" y="198120"/>
                  </a:lnTo>
                  <a:lnTo>
                    <a:pt x="393267" y="152595"/>
                  </a:lnTo>
                  <a:lnTo>
                    <a:pt x="378291" y="110856"/>
                  </a:lnTo>
                  <a:lnTo>
                    <a:pt x="354798" y="74076"/>
                  </a:lnTo>
                  <a:lnTo>
                    <a:pt x="323987" y="43427"/>
                  </a:lnTo>
                  <a:lnTo>
                    <a:pt x="287058" y="20083"/>
                  </a:lnTo>
                  <a:lnTo>
                    <a:pt x="245210" y="5216"/>
                  </a:lnTo>
                  <a:lnTo>
                    <a:pt x="199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899660" y="953261"/>
              <a:ext cx="398780" cy="395605"/>
            </a:xfrm>
            <a:custGeom>
              <a:avLst/>
              <a:gdLst/>
              <a:ahLst/>
              <a:cxnLst/>
              <a:rect l="l" t="t" r="r" b="b"/>
              <a:pathLst>
                <a:path w="398779" h="395605">
                  <a:moveTo>
                    <a:pt x="199644" y="0"/>
                  </a:moveTo>
                  <a:lnTo>
                    <a:pt x="153795" y="5216"/>
                  </a:lnTo>
                  <a:lnTo>
                    <a:pt x="111745" y="20083"/>
                  </a:lnTo>
                  <a:lnTo>
                    <a:pt x="74680" y="43427"/>
                  </a:lnTo>
                  <a:lnTo>
                    <a:pt x="43787" y="74076"/>
                  </a:lnTo>
                  <a:lnTo>
                    <a:pt x="20251" y="110856"/>
                  </a:lnTo>
                  <a:lnTo>
                    <a:pt x="5260" y="152595"/>
                  </a:lnTo>
                  <a:lnTo>
                    <a:pt x="0" y="198120"/>
                  </a:lnTo>
                  <a:lnTo>
                    <a:pt x="5260" y="243362"/>
                  </a:lnTo>
                  <a:lnTo>
                    <a:pt x="20251" y="284899"/>
                  </a:lnTo>
                  <a:lnTo>
                    <a:pt x="43787" y="321544"/>
                  </a:lnTo>
                  <a:lnTo>
                    <a:pt x="74680" y="352110"/>
                  </a:lnTo>
                  <a:lnTo>
                    <a:pt x="111745" y="375412"/>
                  </a:lnTo>
                  <a:lnTo>
                    <a:pt x="153795" y="390263"/>
                  </a:lnTo>
                  <a:lnTo>
                    <a:pt x="199644" y="395478"/>
                  </a:lnTo>
                  <a:lnTo>
                    <a:pt x="245210" y="390263"/>
                  </a:lnTo>
                  <a:lnTo>
                    <a:pt x="287058" y="375412"/>
                  </a:lnTo>
                  <a:lnTo>
                    <a:pt x="323987" y="352110"/>
                  </a:lnTo>
                  <a:lnTo>
                    <a:pt x="354798" y="321544"/>
                  </a:lnTo>
                  <a:lnTo>
                    <a:pt x="378291" y="284899"/>
                  </a:lnTo>
                  <a:lnTo>
                    <a:pt x="393267" y="243362"/>
                  </a:lnTo>
                  <a:lnTo>
                    <a:pt x="398526" y="198120"/>
                  </a:lnTo>
                  <a:lnTo>
                    <a:pt x="393267" y="152595"/>
                  </a:lnTo>
                  <a:lnTo>
                    <a:pt x="378291" y="110856"/>
                  </a:lnTo>
                  <a:lnTo>
                    <a:pt x="354798" y="74076"/>
                  </a:lnTo>
                  <a:lnTo>
                    <a:pt x="323987" y="43427"/>
                  </a:lnTo>
                  <a:lnTo>
                    <a:pt x="287058" y="20083"/>
                  </a:lnTo>
                  <a:lnTo>
                    <a:pt x="245210" y="5216"/>
                  </a:lnTo>
                  <a:lnTo>
                    <a:pt x="199644" y="0"/>
                  </a:lnTo>
                  <a:close/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249418" y="941069"/>
              <a:ext cx="252729" cy="425450"/>
            </a:xfrm>
            <a:custGeom>
              <a:avLst/>
              <a:gdLst/>
              <a:ahLst/>
              <a:cxnLst/>
              <a:rect l="l" t="t" r="r" b="b"/>
              <a:pathLst>
                <a:path w="252729" h="425450">
                  <a:moveTo>
                    <a:pt x="0" y="0"/>
                  </a:moveTo>
                  <a:lnTo>
                    <a:pt x="0" y="84582"/>
                  </a:lnTo>
                </a:path>
                <a:path w="252729" h="425450">
                  <a:moveTo>
                    <a:pt x="252222" y="5334"/>
                  </a:moveTo>
                  <a:lnTo>
                    <a:pt x="0" y="5334"/>
                  </a:lnTo>
                </a:path>
                <a:path w="252729" h="425450">
                  <a:moveTo>
                    <a:pt x="252222" y="0"/>
                  </a:moveTo>
                  <a:lnTo>
                    <a:pt x="252222" y="84582"/>
                  </a:lnTo>
                </a:path>
                <a:path w="252729" h="425450">
                  <a:moveTo>
                    <a:pt x="0" y="340614"/>
                  </a:moveTo>
                  <a:lnTo>
                    <a:pt x="0" y="425196"/>
                  </a:lnTo>
                </a:path>
                <a:path w="252729" h="425450">
                  <a:moveTo>
                    <a:pt x="252222" y="340614"/>
                  </a:moveTo>
                  <a:lnTo>
                    <a:pt x="252222" y="425196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452110" y="971095"/>
              <a:ext cx="118110" cy="360045"/>
            </a:xfrm>
            <a:custGeom>
              <a:avLst/>
              <a:gdLst/>
              <a:ahLst/>
              <a:cxnLst/>
              <a:rect l="l" t="t" r="r" b="b"/>
              <a:pathLst>
                <a:path w="118110" h="360044">
                  <a:moveTo>
                    <a:pt x="118107" y="0"/>
                  </a:moveTo>
                  <a:lnTo>
                    <a:pt x="74680" y="25593"/>
                  </a:lnTo>
                  <a:lnTo>
                    <a:pt x="43787" y="56242"/>
                  </a:lnTo>
                  <a:lnTo>
                    <a:pt x="20251" y="93022"/>
                  </a:lnTo>
                  <a:lnTo>
                    <a:pt x="5260" y="134761"/>
                  </a:lnTo>
                  <a:lnTo>
                    <a:pt x="0" y="180286"/>
                  </a:lnTo>
                  <a:lnTo>
                    <a:pt x="5260" y="225528"/>
                  </a:lnTo>
                  <a:lnTo>
                    <a:pt x="20251" y="267065"/>
                  </a:lnTo>
                  <a:lnTo>
                    <a:pt x="43787" y="303710"/>
                  </a:lnTo>
                  <a:lnTo>
                    <a:pt x="74680" y="334276"/>
                  </a:lnTo>
                  <a:lnTo>
                    <a:pt x="111745" y="357578"/>
                  </a:lnTo>
                  <a:lnTo>
                    <a:pt x="118107" y="359825"/>
                  </a:lnTo>
                  <a:lnTo>
                    <a:pt x="118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452110" y="971095"/>
              <a:ext cx="118110" cy="360045"/>
            </a:xfrm>
            <a:custGeom>
              <a:avLst/>
              <a:gdLst/>
              <a:ahLst/>
              <a:cxnLst/>
              <a:rect l="l" t="t" r="r" b="b"/>
              <a:pathLst>
                <a:path w="118110" h="360044">
                  <a:moveTo>
                    <a:pt x="118107" y="0"/>
                  </a:moveTo>
                  <a:lnTo>
                    <a:pt x="74680" y="25593"/>
                  </a:lnTo>
                  <a:lnTo>
                    <a:pt x="43787" y="56242"/>
                  </a:lnTo>
                  <a:lnTo>
                    <a:pt x="20251" y="93022"/>
                  </a:lnTo>
                  <a:lnTo>
                    <a:pt x="5260" y="134761"/>
                  </a:lnTo>
                  <a:lnTo>
                    <a:pt x="0" y="180286"/>
                  </a:lnTo>
                  <a:lnTo>
                    <a:pt x="5260" y="225528"/>
                  </a:lnTo>
                  <a:lnTo>
                    <a:pt x="20251" y="267065"/>
                  </a:lnTo>
                  <a:lnTo>
                    <a:pt x="43787" y="303710"/>
                  </a:lnTo>
                  <a:lnTo>
                    <a:pt x="74680" y="334276"/>
                  </a:lnTo>
                  <a:lnTo>
                    <a:pt x="111745" y="357578"/>
                  </a:lnTo>
                  <a:lnTo>
                    <a:pt x="118107" y="359825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298186" y="1069085"/>
              <a:ext cx="154305" cy="177800"/>
            </a:xfrm>
            <a:custGeom>
              <a:avLst/>
              <a:gdLst/>
              <a:ahLst/>
              <a:cxnLst/>
              <a:rect l="l" t="t" r="r" b="b"/>
              <a:pathLst>
                <a:path w="154304" h="177800">
                  <a:moveTo>
                    <a:pt x="0" y="0"/>
                  </a:moveTo>
                  <a:lnTo>
                    <a:pt x="153924" y="0"/>
                  </a:lnTo>
                </a:path>
                <a:path w="154304" h="177800">
                  <a:moveTo>
                    <a:pt x="0" y="177546"/>
                  </a:moveTo>
                  <a:lnTo>
                    <a:pt x="153924" y="177546"/>
                  </a:lnTo>
                </a:path>
              </a:pathLst>
            </a:custGeom>
            <a:ln w="703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239515" y="116052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506" y="0"/>
                  </a:lnTo>
                </a:path>
              </a:pathLst>
            </a:custGeom>
            <a:ln w="7035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64608" y="906017"/>
              <a:ext cx="375285" cy="1455420"/>
            </a:xfrm>
            <a:custGeom>
              <a:avLst/>
              <a:gdLst/>
              <a:ahLst/>
              <a:cxnLst/>
              <a:rect l="l" t="t" r="r" b="b"/>
              <a:pathLst>
                <a:path w="375285" h="1455420">
                  <a:moveTo>
                    <a:pt x="374907" y="0"/>
                  </a:moveTo>
                  <a:lnTo>
                    <a:pt x="0" y="0"/>
                  </a:lnTo>
                  <a:lnTo>
                    <a:pt x="0" y="1455420"/>
                  </a:lnTo>
                  <a:lnTo>
                    <a:pt x="374907" y="1455420"/>
                  </a:lnTo>
                  <a:lnTo>
                    <a:pt x="3749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864604" y="906017"/>
              <a:ext cx="375285" cy="1455420"/>
            </a:xfrm>
            <a:custGeom>
              <a:avLst/>
              <a:gdLst/>
              <a:ahLst/>
              <a:cxnLst/>
              <a:rect l="l" t="t" r="r" b="b"/>
              <a:pathLst>
                <a:path w="375285" h="1455420">
                  <a:moveTo>
                    <a:pt x="374907" y="0"/>
                  </a:moveTo>
                  <a:lnTo>
                    <a:pt x="0" y="0"/>
                  </a:lnTo>
                  <a:lnTo>
                    <a:pt x="0" y="1455420"/>
                  </a:lnTo>
                  <a:lnTo>
                    <a:pt x="374907" y="1455420"/>
                  </a:lnTo>
                  <a:lnTo>
                    <a:pt x="374907" y="0"/>
                  </a:lnTo>
                  <a:close/>
                </a:path>
              </a:pathLst>
            </a:custGeom>
            <a:ln w="703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54752" y="953262"/>
              <a:ext cx="242312" cy="66292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228844" y="1923287"/>
              <a:ext cx="294132" cy="228600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5228844" y="1836419"/>
              <a:ext cx="294640" cy="395605"/>
            </a:xfrm>
            <a:custGeom>
              <a:avLst/>
              <a:gdLst/>
              <a:ahLst/>
              <a:cxnLst/>
              <a:rect l="l" t="t" r="r" b="b"/>
              <a:pathLst>
                <a:path w="294639" h="395605">
                  <a:moveTo>
                    <a:pt x="147066" y="395478"/>
                  </a:moveTo>
                  <a:lnTo>
                    <a:pt x="107861" y="388422"/>
                  </a:lnTo>
                  <a:lnTo>
                    <a:pt x="72700" y="368497"/>
                  </a:lnTo>
                  <a:lnTo>
                    <a:pt x="42957" y="337566"/>
                  </a:lnTo>
                  <a:lnTo>
                    <a:pt x="20009" y="297490"/>
                  </a:lnTo>
                  <a:lnTo>
                    <a:pt x="5231" y="250133"/>
                  </a:lnTo>
                  <a:lnTo>
                    <a:pt x="0" y="197358"/>
                  </a:lnTo>
                  <a:lnTo>
                    <a:pt x="5231" y="144903"/>
                  </a:lnTo>
                  <a:lnTo>
                    <a:pt x="20009" y="97761"/>
                  </a:lnTo>
                  <a:lnTo>
                    <a:pt x="42957" y="57816"/>
                  </a:lnTo>
                  <a:lnTo>
                    <a:pt x="72700" y="26952"/>
                  </a:lnTo>
                  <a:lnTo>
                    <a:pt x="107861" y="7052"/>
                  </a:lnTo>
                  <a:lnTo>
                    <a:pt x="147066" y="0"/>
                  </a:lnTo>
                  <a:lnTo>
                    <a:pt x="186270" y="7052"/>
                  </a:lnTo>
                  <a:lnTo>
                    <a:pt x="221431" y="26952"/>
                  </a:lnTo>
                  <a:lnTo>
                    <a:pt x="251174" y="57816"/>
                  </a:lnTo>
                  <a:lnTo>
                    <a:pt x="274122" y="97761"/>
                  </a:lnTo>
                  <a:lnTo>
                    <a:pt x="288900" y="144903"/>
                  </a:lnTo>
                  <a:lnTo>
                    <a:pt x="294132" y="197358"/>
                  </a:lnTo>
                  <a:lnTo>
                    <a:pt x="288900" y="250133"/>
                  </a:lnTo>
                  <a:lnTo>
                    <a:pt x="274122" y="297490"/>
                  </a:lnTo>
                  <a:lnTo>
                    <a:pt x="251174" y="337566"/>
                  </a:lnTo>
                  <a:lnTo>
                    <a:pt x="221431" y="368497"/>
                  </a:lnTo>
                  <a:lnTo>
                    <a:pt x="186270" y="388422"/>
                  </a:lnTo>
                  <a:lnTo>
                    <a:pt x="147066" y="395478"/>
                  </a:lnTo>
                  <a:close/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247132" y="1930399"/>
              <a:ext cx="252222" cy="42799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5176266" y="1934717"/>
              <a:ext cx="394335" cy="395605"/>
            </a:xfrm>
            <a:custGeom>
              <a:avLst/>
              <a:gdLst/>
              <a:ahLst/>
              <a:cxnLst/>
              <a:rect l="l" t="t" r="r" b="b"/>
              <a:pathLst>
                <a:path w="394335" h="395605">
                  <a:moveTo>
                    <a:pt x="199644" y="395478"/>
                  </a:moveTo>
                  <a:lnTo>
                    <a:pt x="153795" y="390263"/>
                  </a:lnTo>
                  <a:lnTo>
                    <a:pt x="111745" y="375412"/>
                  </a:lnTo>
                  <a:lnTo>
                    <a:pt x="74680" y="352110"/>
                  </a:lnTo>
                  <a:lnTo>
                    <a:pt x="43787" y="321544"/>
                  </a:lnTo>
                  <a:lnTo>
                    <a:pt x="20251" y="284899"/>
                  </a:lnTo>
                  <a:lnTo>
                    <a:pt x="5260" y="243362"/>
                  </a:lnTo>
                  <a:lnTo>
                    <a:pt x="0" y="198120"/>
                  </a:lnTo>
                  <a:lnTo>
                    <a:pt x="5260" y="152595"/>
                  </a:lnTo>
                  <a:lnTo>
                    <a:pt x="20251" y="110856"/>
                  </a:lnTo>
                  <a:lnTo>
                    <a:pt x="43787" y="74076"/>
                  </a:lnTo>
                  <a:lnTo>
                    <a:pt x="74680" y="43427"/>
                  </a:lnTo>
                  <a:lnTo>
                    <a:pt x="111745" y="20083"/>
                  </a:lnTo>
                  <a:lnTo>
                    <a:pt x="153795" y="5216"/>
                  </a:lnTo>
                  <a:lnTo>
                    <a:pt x="199644" y="0"/>
                  </a:lnTo>
                  <a:lnTo>
                    <a:pt x="245210" y="5216"/>
                  </a:lnTo>
                  <a:lnTo>
                    <a:pt x="287058" y="20083"/>
                  </a:lnTo>
                  <a:lnTo>
                    <a:pt x="323987" y="43427"/>
                  </a:lnTo>
                  <a:lnTo>
                    <a:pt x="354798" y="74076"/>
                  </a:lnTo>
                  <a:lnTo>
                    <a:pt x="378291" y="110856"/>
                  </a:lnTo>
                  <a:lnTo>
                    <a:pt x="393267" y="152595"/>
                  </a:lnTo>
                  <a:lnTo>
                    <a:pt x="393951" y="158512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370049" y="2166338"/>
              <a:ext cx="206029" cy="16971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4899660" y="1952243"/>
              <a:ext cx="398780" cy="395605"/>
            </a:xfrm>
            <a:custGeom>
              <a:avLst/>
              <a:gdLst/>
              <a:ahLst/>
              <a:cxnLst/>
              <a:rect l="l" t="t" r="r" b="b"/>
              <a:pathLst>
                <a:path w="398779" h="395605">
                  <a:moveTo>
                    <a:pt x="199644" y="0"/>
                  </a:moveTo>
                  <a:lnTo>
                    <a:pt x="153795" y="5214"/>
                  </a:lnTo>
                  <a:lnTo>
                    <a:pt x="111745" y="20065"/>
                  </a:lnTo>
                  <a:lnTo>
                    <a:pt x="74680" y="43367"/>
                  </a:lnTo>
                  <a:lnTo>
                    <a:pt x="43787" y="73933"/>
                  </a:lnTo>
                  <a:lnTo>
                    <a:pt x="20251" y="110578"/>
                  </a:lnTo>
                  <a:lnTo>
                    <a:pt x="5260" y="152115"/>
                  </a:lnTo>
                  <a:lnTo>
                    <a:pt x="0" y="197358"/>
                  </a:lnTo>
                  <a:lnTo>
                    <a:pt x="5260" y="242882"/>
                  </a:lnTo>
                  <a:lnTo>
                    <a:pt x="20251" y="284621"/>
                  </a:lnTo>
                  <a:lnTo>
                    <a:pt x="43787" y="321401"/>
                  </a:lnTo>
                  <a:lnTo>
                    <a:pt x="74680" y="352050"/>
                  </a:lnTo>
                  <a:lnTo>
                    <a:pt x="111745" y="375394"/>
                  </a:lnTo>
                  <a:lnTo>
                    <a:pt x="153795" y="390261"/>
                  </a:lnTo>
                  <a:lnTo>
                    <a:pt x="199644" y="395478"/>
                  </a:lnTo>
                  <a:lnTo>
                    <a:pt x="245210" y="390261"/>
                  </a:lnTo>
                  <a:lnTo>
                    <a:pt x="287058" y="375394"/>
                  </a:lnTo>
                  <a:lnTo>
                    <a:pt x="323987" y="352050"/>
                  </a:lnTo>
                  <a:lnTo>
                    <a:pt x="354798" y="321401"/>
                  </a:lnTo>
                  <a:lnTo>
                    <a:pt x="378291" y="284621"/>
                  </a:lnTo>
                  <a:lnTo>
                    <a:pt x="393267" y="242882"/>
                  </a:lnTo>
                  <a:lnTo>
                    <a:pt x="398526" y="197358"/>
                  </a:lnTo>
                  <a:lnTo>
                    <a:pt x="393267" y="152115"/>
                  </a:lnTo>
                  <a:lnTo>
                    <a:pt x="378291" y="110578"/>
                  </a:lnTo>
                  <a:lnTo>
                    <a:pt x="354798" y="73933"/>
                  </a:lnTo>
                  <a:lnTo>
                    <a:pt x="323987" y="43367"/>
                  </a:lnTo>
                  <a:lnTo>
                    <a:pt x="287058" y="20065"/>
                  </a:lnTo>
                  <a:lnTo>
                    <a:pt x="245210" y="5214"/>
                  </a:lnTo>
                  <a:lnTo>
                    <a:pt x="199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899660" y="1952243"/>
              <a:ext cx="398780" cy="395605"/>
            </a:xfrm>
            <a:custGeom>
              <a:avLst/>
              <a:gdLst/>
              <a:ahLst/>
              <a:cxnLst/>
              <a:rect l="l" t="t" r="r" b="b"/>
              <a:pathLst>
                <a:path w="398779" h="395605">
                  <a:moveTo>
                    <a:pt x="199644" y="395478"/>
                  </a:moveTo>
                  <a:lnTo>
                    <a:pt x="153795" y="390261"/>
                  </a:lnTo>
                  <a:lnTo>
                    <a:pt x="111745" y="375394"/>
                  </a:lnTo>
                  <a:lnTo>
                    <a:pt x="74680" y="352050"/>
                  </a:lnTo>
                  <a:lnTo>
                    <a:pt x="43787" y="321401"/>
                  </a:lnTo>
                  <a:lnTo>
                    <a:pt x="20251" y="284621"/>
                  </a:lnTo>
                  <a:lnTo>
                    <a:pt x="5260" y="242882"/>
                  </a:lnTo>
                  <a:lnTo>
                    <a:pt x="0" y="197358"/>
                  </a:lnTo>
                  <a:lnTo>
                    <a:pt x="5260" y="152115"/>
                  </a:lnTo>
                  <a:lnTo>
                    <a:pt x="20251" y="110578"/>
                  </a:lnTo>
                  <a:lnTo>
                    <a:pt x="43787" y="73933"/>
                  </a:lnTo>
                  <a:lnTo>
                    <a:pt x="74680" y="43367"/>
                  </a:lnTo>
                  <a:lnTo>
                    <a:pt x="111745" y="20065"/>
                  </a:lnTo>
                  <a:lnTo>
                    <a:pt x="153795" y="5214"/>
                  </a:lnTo>
                  <a:lnTo>
                    <a:pt x="199644" y="0"/>
                  </a:lnTo>
                  <a:lnTo>
                    <a:pt x="245210" y="5214"/>
                  </a:lnTo>
                  <a:lnTo>
                    <a:pt x="287058" y="20065"/>
                  </a:lnTo>
                  <a:lnTo>
                    <a:pt x="323987" y="43367"/>
                  </a:lnTo>
                  <a:lnTo>
                    <a:pt x="354798" y="73933"/>
                  </a:lnTo>
                  <a:lnTo>
                    <a:pt x="378291" y="110578"/>
                  </a:lnTo>
                  <a:lnTo>
                    <a:pt x="393267" y="152115"/>
                  </a:lnTo>
                  <a:lnTo>
                    <a:pt x="398526" y="197358"/>
                  </a:lnTo>
                  <a:lnTo>
                    <a:pt x="393267" y="242882"/>
                  </a:lnTo>
                  <a:lnTo>
                    <a:pt x="378291" y="284621"/>
                  </a:lnTo>
                  <a:lnTo>
                    <a:pt x="354798" y="321401"/>
                  </a:lnTo>
                  <a:lnTo>
                    <a:pt x="323987" y="352050"/>
                  </a:lnTo>
                  <a:lnTo>
                    <a:pt x="287058" y="375394"/>
                  </a:lnTo>
                  <a:lnTo>
                    <a:pt x="245210" y="390261"/>
                  </a:lnTo>
                  <a:lnTo>
                    <a:pt x="199644" y="395478"/>
                  </a:lnTo>
                  <a:close/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249418" y="1934717"/>
              <a:ext cx="252729" cy="425450"/>
            </a:xfrm>
            <a:custGeom>
              <a:avLst/>
              <a:gdLst/>
              <a:ahLst/>
              <a:cxnLst/>
              <a:rect l="l" t="t" r="r" b="b"/>
              <a:pathLst>
                <a:path w="252729" h="425450">
                  <a:moveTo>
                    <a:pt x="0" y="425196"/>
                  </a:moveTo>
                  <a:lnTo>
                    <a:pt x="0" y="340614"/>
                  </a:lnTo>
                </a:path>
                <a:path w="252729" h="425450">
                  <a:moveTo>
                    <a:pt x="252222" y="419862"/>
                  </a:moveTo>
                  <a:lnTo>
                    <a:pt x="0" y="419862"/>
                  </a:lnTo>
                </a:path>
                <a:path w="252729" h="425450">
                  <a:moveTo>
                    <a:pt x="252222" y="425196"/>
                  </a:moveTo>
                  <a:lnTo>
                    <a:pt x="252222" y="340614"/>
                  </a:lnTo>
                </a:path>
                <a:path w="252729" h="425450">
                  <a:moveTo>
                    <a:pt x="0" y="84582"/>
                  </a:moveTo>
                  <a:lnTo>
                    <a:pt x="0" y="0"/>
                  </a:lnTo>
                </a:path>
                <a:path w="252729" h="425450">
                  <a:moveTo>
                    <a:pt x="252222" y="84582"/>
                  </a:moveTo>
                  <a:lnTo>
                    <a:pt x="252222" y="0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452110" y="1970062"/>
              <a:ext cx="118110" cy="360045"/>
            </a:xfrm>
            <a:custGeom>
              <a:avLst/>
              <a:gdLst/>
              <a:ahLst/>
              <a:cxnLst/>
              <a:rect l="l" t="t" r="r" b="b"/>
              <a:pathLst>
                <a:path w="118110" h="360044">
                  <a:moveTo>
                    <a:pt x="118107" y="0"/>
                  </a:moveTo>
                  <a:lnTo>
                    <a:pt x="74680" y="25548"/>
                  </a:lnTo>
                  <a:lnTo>
                    <a:pt x="43787" y="56115"/>
                  </a:lnTo>
                  <a:lnTo>
                    <a:pt x="20251" y="92760"/>
                  </a:lnTo>
                  <a:lnTo>
                    <a:pt x="5260" y="134297"/>
                  </a:lnTo>
                  <a:lnTo>
                    <a:pt x="0" y="179539"/>
                  </a:lnTo>
                  <a:lnTo>
                    <a:pt x="5260" y="225064"/>
                  </a:lnTo>
                  <a:lnTo>
                    <a:pt x="20251" y="266803"/>
                  </a:lnTo>
                  <a:lnTo>
                    <a:pt x="43787" y="303583"/>
                  </a:lnTo>
                  <a:lnTo>
                    <a:pt x="74680" y="334232"/>
                  </a:lnTo>
                  <a:lnTo>
                    <a:pt x="111745" y="357576"/>
                  </a:lnTo>
                  <a:lnTo>
                    <a:pt x="118107" y="359825"/>
                  </a:lnTo>
                  <a:lnTo>
                    <a:pt x="118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452110" y="1970062"/>
              <a:ext cx="118110" cy="360045"/>
            </a:xfrm>
            <a:custGeom>
              <a:avLst/>
              <a:gdLst/>
              <a:ahLst/>
              <a:cxnLst/>
              <a:rect l="l" t="t" r="r" b="b"/>
              <a:pathLst>
                <a:path w="118110" h="360044">
                  <a:moveTo>
                    <a:pt x="118107" y="359825"/>
                  </a:moveTo>
                  <a:lnTo>
                    <a:pt x="74680" y="334232"/>
                  </a:lnTo>
                  <a:lnTo>
                    <a:pt x="43787" y="303583"/>
                  </a:lnTo>
                  <a:lnTo>
                    <a:pt x="20251" y="266803"/>
                  </a:lnTo>
                  <a:lnTo>
                    <a:pt x="5260" y="225064"/>
                  </a:lnTo>
                  <a:lnTo>
                    <a:pt x="0" y="179539"/>
                  </a:lnTo>
                  <a:lnTo>
                    <a:pt x="5260" y="134297"/>
                  </a:lnTo>
                  <a:lnTo>
                    <a:pt x="20251" y="92760"/>
                  </a:lnTo>
                  <a:lnTo>
                    <a:pt x="43787" y="56115"/>
                  </a:lnTo>
                  <a:lnTo>
                    <a:pt x="74680" y="25548"/>
                  </a:lnTo>
                  <a:lnTo>
                    <a:pt x="111745" y="2246"/>
                  </a:lnTo>
                  <a:lnTo>
                    <a:pt x="118107" y="0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298186" y="2053589"/>
              <a:ext cx="154305" cy="178435"/>
            </a:xfrm>
            <a:custGeom>
              <a:avLst/>
              <a:gdLst/>
              <a:ahLst/>
              <a:cxnLst/>
              <a:rect l="l" t="t" r="r" b="b"/>
              <a:pathLst>
                <a:path w="154304" h="178435">
                  <a:moveTo>
                    <a:pt x="0" y="178308"/>
                  </a:moveTo>
                  <a:lnTo>
                    <a:pt x="153924" y="178308"/>
                  </a:lnTo>
                </a:path>
                <a:path w="154304" h="178435">
                  <a:moveTo>
                    <a:pt x="0" y="0"/>
                  </a:moveTo>
                  <a:lnTo>
                    <a:pt x="153924" y="0"/>
                  </a:lnTo>
                </a:path>
              </a:pathLst>
            </a:custGeom>
            <a:ln w="703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239515" y="213969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506" y="0"/>
                  </a:lnTo>
                </a:path>
              </a:pathLst>
            </a:custGeom>
            <a:ln w="7035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864608" y="1802128"/>
              <a:ext cx="375285" cy="593090"/>
            </a:xfrm>
            <a:custGeom>
              <a:avLst/>
              <a:gdLst/>
              <a:ahLst/>
              <a:cxnLst/>
              <a:rect l="l" t="t" r="r" b="b"/>
              <a:pathLst>
                <a:path w="375285" h="593089">
                  <a:moveTo>
                    <a:pt x="374907" y="0"/>
                  </a:moveTo>
                  <a:lnTo>
                    <a:pt x="0" y="0"/>
                  </a:lnTo>
                  <a:lnTo>
                    <a:pt x="0" y="592837"/>
                  </a:lnTo>
                  <a:lnTo>
                    <a:pt x="374907" y="592837"/>
                  </a:lnTo>
                  <a:lnTo>
                    <a:pt x="3749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864604" y="1802128"/>
              <a:ext cx="375285" cy="593090"/>
            </a:xfrm>
            <a:custGeom>
              <a:avLst/>
              <a:gdLst/>
              <a:ahLst/>
              <a:cxnLst/>
              <a:rect l="l" t="t" r="r" b="b"/>
              <a:pathLst>
                <a:path w="375285" h="593089">
                  <a:moveTo>
                    <a:pt x="374907" y="592837"/>
                  </a:moveTo>
                  <a:lnTo>
                    <a:pt x="0" y="592837"/>
                  </a:lnTo>
                  <a:lnTo>
                    <a:pt x="0" y="0"/>
                  </a:lnTo>
                  <a:lnTo>
                    <a:pt x="374907" y="0"/>
                  </a:lnTo>
                  <a:lnTo>
                    <a:pt x="374907" y="592837"/>
                  </a:lnTo>
                  <a:close/>
                </a:path>
              </a:pathLst>
            </a:custGeom>
            <a:ln w="703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254752" y="2281428"/>
              <a:ext cx="242312" cy="66292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5510022" y="906017"/>
              <a:ext cx="60325" cy="1473200"/>
            </a:xfrm>
            <a:custGeom>
              <a:avLst/>
              <a:gdLst/>
              <a:ahLst/>
              <a:cxnLst/>
              <a:rect l="l" t="t" r="r" b="b"/>
              <a:pathLst>
                <a:path w="60325" h="1473200">
                  <a:moveTo>
                    <a:pt x="60195" y="0"/>
                  </a:moveTo>
                  <a:lnTo>
                    <a:pt x="0" y="0"/>
                  </a:lnTo>
                  <a:lnTo>
                    <a:pt x="0" y="1472946"/>
                  </a:lnTo>
                  <a:lnTo>
                    <a:pt x="60195" y="1472946"/>
                  </a:lnTo>
                  <a:lnTo>
                    <a:pt x="601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510023" y="906017"/>
              <a:ext cx="60325" cy="1473200"/>
            </a:xfrm>
            <a:custGeom>
              <a:avLst/>
              <a:gdLst/>
              <a:ahLst/>
              <a:cxnLst/>
              <a:rect l="l" t="t" r="r" b="b"/>
              <a:pathLst>
                <a:path w="60325" h="1473200">
                  <a:moveTo>
                    <a:pt x="60193" y="0"/>
                  </a:moveTo>
                  <a:lnTo>
                    <a:pt x="0" y="0"/>
                  </a:lnTo>
                  <a:lnTo>
                    <a:pt x="0" y="1472946"/>
                  </a:lnTo>
                  <a:lnTo>
                    <a:pt x="60193" y="1472946"/>
                  </a:lnTo>
                </a:path>
              </a:pathLst>
            </a:custGeom>
            <a:ln w="703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652772" y="1336801"/>
              <a:ext cx="395478" cy="588009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58868" y="1824989"/>
              <a:ext cx="478536" cy="527304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4658868" y="1824227"/>
              <a:ext cx="478790" cy="528320"/>
            </a:xfrm>
            <a:custGeom>
              <a:avLst/>
              <a:gdLst/>
              <a:ahLst/>
              <a:cxnLst/>
              <a:rect l="l" t="t" r="r" b="b"/>
              <a:pathLst>
                <a:path w="478789" h="528319">
                  <a:moveTo>
                    <a:pt x="241554" y="0"/>
                  </a:moveTo>
                  <a:lnTo>
                    <a:pt x="153162" y="90678"/>
                  </a:lnTo>
                  <a:lnTo>
                    <a:pt x="60960" y="131826"/>
                  </a:lnTo>
                  <a:lnTo>
                    <a:pt x="0" y="137160"/>
                  </a:lnTo>
                  <a:lnTo>
                    <a:pt x="0" y="528066"/>
                  </a:lnTo>
                  <a:lnTo>
                    <a:pt x="478536" y="528066"/>
                  </a:lnTo>
                  <a:lnTo>
                    <a:pt x="478536" y="137160"/>
                  </a:lnTo>
                  <a:lnTo>
                    <a:pt x="413004" y="131826"/>
                  </a:lnTo>
                  <a:lnTo>
                    <a:pt x="352044" y="102108"/>
                  </a:lnTo>
                  <a:lnTo>
                    <a:pt x="293370" y="58674"/>
                  </a:lnTo>
                  <a:lnTo>
                    <a:pt x="241554" y="0"/>
                  </a:lnTo>
                  <a:close/>
                </a:path>
              </a:pathLst>
            </a:custGeom>
            <a:ln w="70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652772" y="1819655"/>
              <a:ext cx="490855" cy="538480"/>
            </a:xfrm>
            <a:custGeom>
              <a:avLst/>
              <a:gdLst/>
              <a:ahLst/>
              <a:cxnLst/>
              <a:rect l="l" t="t" r="r" b="b"/>
              <a:pathLst>
                <a:path w="490854" h="538480">
                  <a:moveTo>
                    <a:pt x="0" y="136398"/>
                  </a:moveTo>
                  <a:lnTo>
                    <a:pt x="6096" y="537972"/>
                  </a:lnTo>
                </a:path>
                <a:path w="490854" h="538480">
                  <a:moveTo>
                    <a:pt x="484632" y="136398"/>
                  </a:moveTo>
                  <a:lnTo>
                    <a:pt x="490728" y="537972"/>
                  </a:lnTo>
                </a:path>
                <a:path w="490854" h="538480">
                  <a:moveTo>
                    <a:pt x="490728" y="532638"/>
                  </a:moveTo>
                  <a:lnTo>
                    <a:pt x="6096" y="532638"/>
                  </a:lnTo>
                </a:path>
                <a:path w="490854" h="538480">
                  <a:moveTo>
                    <a:pt x="6096" y="141732"/>
                  </a:moveTo>
                  <a:lnTo>
                    <a:pt x="50348" y="137583"/>
                  </a:lnTo>
                  <a:lnTo>
                    <a:pt x="93669" y="125306"/>
                  </a:lnTo>
                  <a:lnTo>
                    <a:pt x="135636" y="105156"/>
                  </a:lnTo>
                  <a:lnTo>
                    <a:pt x="175824" y="77385"/>
                  </a:lnTo>
                  <a:lnTo>
                    <a:pt x="213811" y="42248"/>
                  </a:lnTo>
                  <a:lnTo>
                    <a:pt x="249174" y="0"/>
                  </a:lnTo>
                </a:path>
                <a:path w="490854" h="538480">
                  <a:moveTo>
                    <a:pt x="490728" y="141732"/>
                  </a:moveTo>
                  <a:lnTo>
                    <a:pt x="446475" y="137583"/>
                  </a:lnTo>
                  <a:lnTo>
                    <a:pt x="403154" y="125306"/>
                  </a:lnTo>
                  <a:lnTo>
                    <a:pt x="361188" y="105156"/>
                  </a:lnTo>
                  <a:lnTo>
                    <a:pt x="320999" y="77385"/>
                  </a:lnTo>
                  <a:lnTo>
                    <a:pt x="283012" y="42248"/>
                  </a:lnTo>
                  <a:lnTo>
                    <a:pt x="247650" y="0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812030" y="2052066"/>
              <a:ext cx="179070" cy="17754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806169" y="2045442"/>
              <a:ext cx="190792" cy="190030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658868" y="943355"/>
              <a:ext cx="478536" cy="527304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658868" y="943355"/>
              <a:ext cx="478790" cy="527685"/>
            </a:xfrm>
            <a:custGeom>
              <a:avLst/>
              <a:gdLst/>
              <a:ahLst/>
              <a:cxnLst/>
              <a:rect l="l" t="t" r="r" b="b"/>
              <a:pathLst>
                <a:path w="478789" h="527685">
                  <a:moveTo>
                    <a:pt x="241554" y="527304"/>
                  </a:moveTo>
                  <a:lnTo>
                    <a:pt x="153162" y="437388"/>
                  </a:lnTo>
                  <a:lnTo>
                    <a:pt x="60960" y="396240"/>
                  </a:lnTo>
                  <a:lnTo>
                    <a:pt x="0" y="390906"/>
                  </a:lnTo>
                  <a:lnTo>
                    <a:pt x="0" y="0"/>
                  </a:lnTo>
                  <a:lnTo>
                    <a:pt x="478536" y="0"/>
                  </a:lnTo>
                  <a:lnTo>
                    <a:pt x="478536" y="390906"/>
                  </a:lnTo>
                  <a:lnTo>
                    <a:pt x="413004" y="396240"/>
                  </a:lnTo>
                  <a:lnTo>
                    <a:pt x="352044" y="425196"/>
                  </a:lnTo>
                  <a:lnTo>
                    <a:pt x="293370" y="469392"/>
                  </a:lnTo>
                  <a:lnTo>
                    <a:pt x="241554" y="527304"/>
                  </a:lnTo>
                  <a:close/>
                </a:path>
              </a:pathLst>
            </a:custGeom>
            <a:ln w="70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652772" y="937259"/>
              <a:ext cx="490855" cy="538480"/>
            </a:xfrm>
            <a:custGeom>
              <a:avLst/>
              <a:gdLst/>
              <a:ahLst/>
              <a:cxnLst/>
              <a:rect l="l" t="t" r="r" b="b"/>
              <a:pathLst>
                <a:path w="490854" h="538480">
                  <a:moveTo>
                    <a:pt x="0" y="402336"/>
                  </a:moveTo>
                  <a:lnTo>
                    <a:pt x="6096" y="0"/>
                  </a:lnTo>
                </a:path>
                <a:path w="490854" h="538480">
                  <a:moveTo>
                    <a:pt x="484632" y="402336"/>
                  </a:moveTo>
                  <a:lnTo>
                    <a:pt x="490728" y="0"/>
                  </a:lnTo>
                </a:path>
                <a:path w="490854" h="538480">
                  <a:moveTo>
                    <a:pt x="490728" y="6096"/>
                  </a:moveTo>
                  <a:lnTo>
                    <a:pt x="6096" y="6096"/>
                  </a:lnTo>
                </a:path>
                <a:path w="490854" h="538480">
                  <a:moveTo>
                    <a:pt x="6096" y="397002"/>
                  </a:moveTo>
                  <a:lnTo>
                    <a:pt x="50348" y="401094"/>
                  </a:lnTo>
                  <a:lnTo>
                    <a:pt x="93669" y="413229"/>
                  </a:lnTo>
                  <a:lnTo>
                    <a:pt x="135636" y="433197"/>
                  </a:lnTo>
                  <a:lnTo>
                    <a:pt x="175824" y="460784"/>
                  </a:lnTo>
                  <a:lnTo>
                    <a:pt x="213811" y="495779"/>
                  </a:lnTo>
                  <a:lnTo>
                    <a:pt x="249174" y="537972"/>
                  </a:lnTo>
                </a:path>
                <a:path w="490854" h="538480">
                  <a:moveTo>
                    <a:pt x="490728" y="397002"/>
                  </a:moveTo>
                  <a:lnTo>
                    <a:pt x="446475" y="401094"/>
                  </a:lnTo>
                  <a:lnTo>
                    <a:pt x="403154" y="413229"/>
                  </a:lnTo>
                  <a:lnTo>
                    <a:pt x="361188" y="433197"/>
                  </a:lnTo>
                  <a:lnTo>
                    <a:pt x="320999" y="460784"/>
                  </a:lnTo>
                  <a:lnTo>
                    <a:pt x="283012" y="495779"/>
                  </a:lnTo>
                  <a:lnTo>
                    <a:pt x="247650" y="537972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812030" y="1066800"/>
              <a:ext cx="179070" cy="176783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806169" y="1060176"/>
              <a:ext cx="190792" cy="18926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4650486" y="1339595"/>
              <a:ext cx="114300" cy="619125"/>
            </a:xfrm>
            <a:custGeom>
              <a:avLst/>
              <a:gdLst/>
              <a:ahLst/>
              <a:cxnLst/>
              <a:rect l="l" t="t" r="r" b="b"/>
              <a:pathLst>
                <a:path w="114300" h="619125">
                  <a:moveTo>
                    <a:pt x="2286" y="0"/>
                  </a:moveTo>
                  <a:lnTo>
                    <a:pt x="2286" y="43434"/>
                  </a:lnTo>
                </a:path>
                <a:path w="114300" h="619125">
                  <a:moveTo>
                    <a:pt x="2286" y="575310"/>
                  </a:moveTo>
                  <a:lnTo>
                    <a:pt x="2286" y="618744"/>
                  </a:lnTo>
                </a:path>
                <a:path w="114300" h="619125">
                  <a:moveTo>
                    <a:pt x="114300" y="87630"/>
                  </a:moveTo>
                  <a:lnTo>
                    <a:pt x="114300" y="533400"/>
                  </a:lnTo>
                </a:path>
                <a:path w="114300" h="619125">
                  <a:moveTo>
                    <a:pt x="0" y="43434"/>
                  </a:moveTo>
                  <a:lnTo>
                    <a:pt x="17728" y="40278"/>
                  </a:lnTo>
                  <a:lnTo>
                    <a:pt x="34385" y="39909"/>
                  </a:lnTo>
                  <a:lnTo>
                    <a:pt x="50041" y="42255"/>
                  </a:lnTo>
                  <a:lnTo>
                    <a:pt x="64770" y="47244"/>
                  </a:lnTo>
                  <a:lnTo>
                    <a:pt x="78366" y="54232"/>
                  </a:lnTo>
                  <a:lnTo>
                    <a:pt x="90678" y="63722"/>
                  </a:lnTo>
                  <a:lnTo>
                    <a:pt x="101846" y="75640"/>
                  </a:lnTo>
                  <a:lnTo>
                    <a:pt x="112014" y="89916"/>
                  </a:lnTo>
                </a:path>
                <a:path w="114300" h="619125">
                  <a:moveTo>
                    <a:pt x="0" y="577596"/>
                  </a:moveTo>
                  <a:lnTo>
                    <a:pt x="17728" y="580763"/>
                  </a:lnTo>
                  <a:lnTo>
                    <a:pt x="34385" y="581215"/>
                  </a:lnTo>
                  <a:lnTo>
                    <a:pt x="50041" y="579096"/>
                  </a:lnTo>
                  <a:lnTo>
                    <a:pt x="64770" y="574548"/>
                  </a:lnTo>
                  <a:lnTo>
                    <a:pt x="78366" y="567118"/>
                  </a:lnTo>
                  <a:lnTo>
                    <a:pt x="90678" y="557403"/>
                  </a:lnTo>
                  <a:lnTo>
                    <a:pt x="101846" y="545401"/>
                  </a:lnTo>
                  <a:lnTo>
                    <a:pt x="112014" y="531114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896904" y="918209"/>
              <a:ext cx="7620" cy="1494790"/>
            </a:xfrm>
            <a:custGeom>
              <a:avLst/>
              <a:gdLst/>
              <a:ahLst/>
              <a:cxnLst/>
              <a:rect l="l" t="t" r="r" b="b"/>
              <a:pathLst>
                <a:path w="7620" h="1494789">
                  <a:moveTo>
                    <a:pt x="7035" y="0"/>
                  </a:moveTo>
                  <a:lnTo>
                    <a:pt x="0" y="0"/>
                  </a:lnTo>
                  <a:lnTo>
                    <a:pt x="0" y="1494282"/>
                  </a:lnTo>
                  <a:lnTo>
                    <a:pt x="7035" y="1494282"/>
                  </a:lnTo>
                  <a:lnTo>
                    <a:pt x="7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764786" y="1157477"/>
              <a:ext cx="260350" cy="985519"/>
            </a:xfrm>
            <a:custGeom>
              <a:avLst/>
              <a:gdLst/>
              <a:ahLst/>
              <a:cxnLst/>
              <a:rect l="l" t="t" r="r" b="b"/>
              <a:pathLst>
                <a:path w="260350" h="985519">
                  <a:moveTo>
                    <a:pt x="0" y="985266"/>
                  </a:moveTo>
                  <a:lnTo>
                    <a:pt x="259842" y="985266"/>
                  </a:lnTo>
                </a:path>
                <a:path w="260350" h="985519">
                  <a:moveTo>
                    <a:pt x="0" y="0"/>
                  </a:moveTo>
                  <a:lnTo>
                    <a:pt x="259842" y="0"/>
                  </a:lnTo>
                </a:path>
              </a:pathLst>
            </a:custGeom>
            <a:ln w="7035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22342" y="1339595"/>
              <a:ext cx="114300" cy="619125"/>
            </a:xfrm>
            <a:custGeom>
              <a:avLst/>
              <a:gdLst/>
              <a:ahLst/>
              <a:cxnLst/>
              <a:rect l="l" t="t" r="r" b="b"/>
              <a:pathLst>
                <a:path w="114300" h="619125">
                  <a:moveTo>
                    <a:pt x="112014" y="0"/>
                  </a:moveTo>
                  <a:lnTo>
                    <a:pt x="112014" y="43434"/>
                  </a:lnTo>
                </a:path>
                <a:path w="114300" h="619125">
                  <a:moveTo>
                    <a:pt x="112014" y="575310"/>
                  </a:moveTo>
                  <a:lnTo>
                    <a:pt x="112014" y="618744"/>
                  </a:lnTo>
                </a:path>
                <a:path w="114300" h="619125">
                  <a:moveTo>
                    <a:pt x="0" y="87630"/>
                  </a:moveTo>
                  <a:lnTo>
                    <a:pt x="0" y="533400"/>
                  </a:lnTo>
                </a:path>
                <a:path w="114300" h="619125">
                  <a:moveTo>
                    <a:pt x="114300" y="43434"/>
                  </a:moveTo>
                  <a:lnTo>
                    <a:pt x="96893" y="40278"/>
                  </a:lnTo>
                  <a:lnTo>
                    <a:pt x="80200" y="39909"/>
                  </a:lnTo>
                  <a:lnTo>
                    <a:pt x="64365" y="42255"/>
                  </a:lnTo>
                  <a:lnTo>
                    <a:pt x="49530" y="47244"/>
                  </a:lnTo>
                  <a:lnTo>
                    <a:pt x="36266" y="54232"/>
                  </a:lnTo>
                  <a:lnTo>
                    <a:pt x="24003" y="63722"/>
                  </a:lnTo>
                  <a:lnTo>
                    <a:pt x="12882" y="75640"/>
                  </a:lnTo>
                  <a:lnTo>
                    <a:pt x="3048" y="89916"/>
                  </a:lnTo>
                </a:path>
                <a:path w="114300" h="619125">
                  <a:moveTo>
                    <a:pt x="114300" y="577596"/>
                  </a:moveTo>
                  <a:lnTo>
                    <a:pt x="96893" y="580763"/>
                  </a:lnTo>
                  <a:lnTo>
                    <a:pt x="80200" y="581215"/>
                  </a:lnTo>
                  <a:lnTo>
                    <a:pt x="64365" y="579096"/>
                  </a:lnTo>
                  <a:lnTo>
                    <a:pt x="49530" y="574548"/>
                  </a:lnTo>
                  <a:lnTo>
                    <a:pt x="36266" y="567118"/>
                  </a:lnTo>
                  <a:lnTo>
                    <a:pt x="24003" y="557403"/>
                  </a:lnTo>
                  <a:lnTo>
                    <a:pt x="12882" y="545401"/>
                  </a:lnTo>
                  <a:lnTo>
                    <a:pt x="3048" y="531114"/>
                  </a:lnTo>
                </a:path>
              </a:pathLst>
            </a:custGeom>
            <a:ln w="11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4137898" y="2466083"/>
            <a:ext cx="1891030" cy="76200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147320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4.12. </a:t>
            </a:r>
            <a:r>
              <a:rPr sz="1000" spc="-5" dirty="0">
                <a:latin typeface="Times New Roman"/>
                <a:cs typeface="Times New Roman"/>
              </a:rPr>
              <a:t>Зразок Баушінгера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випробувань на розтягування 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стиснення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вивчення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впливу</a:t>
            </a:r>
            <a:endParaRPr sz="1000">
              <a:latin typeface="Times New Roman"/>
              <a:cs typeface="Times New Roman"/>
            </a:endParaRPr>
          </a:p>
          <a:p>
            <a:pPr marL="79375" marR="73025" indent="104139">
              <a:lnSpc>
                <a:spcPts val="1150"/>
              </a:lnSpc>
              <a:spcBef>
                <a:spcPts val="35"/>
              </a:spcBef>
            </a:pPr>
            <a:r>
              <a:rPr sz="1000" spc="-5" dirty="0">
                <a:latin typeface="Times New Roman"/>
                <a:cs typeface="Times New Roman"/>
              </a:rPr>
              <a:t>реверсивного навантаження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пружності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плинності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628630" y="2658111"/>
            <a:ext cx="1010919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spc="-5" dirty="0">
                <a:latin typeface="Times New Roman"/>
                <a:cs typeface="Times New Roman"/>
              </a:rPr>
              <a:t>Йоганн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Баушінгер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07391" y="3346953"/>
            <a:ext cx="5786120" cy="7467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В даний </a:t>
            </a:r>
            <a:r>
              <a:rPr sz="1200" spc="-5" dirty="0">
                <a:latin typeface="Times New Roman"/>
                <a:cs typeface="Times New Roman"/>
              </a:rPr>
              <a:t>час випробування проводяться на </a:t>
            </a:r>
            <a:r>
              <a:rPr sz="1200" dirty="0">
                <a:latin typeface="Times New Roman"/>
                <a:cs typeface="Times New Roman"/>
              </a:rPr>
              <a:t>спеціальних машинах </a:t>
            </a:r>
            <a:r>
              <a:rPr sz="1200" spc="-5" dirty="0">
                <a:latin typeface="Times New Roman"/>
                <a:cs typeface="Times New Roman"/>
              </a:rPr>
              <a:t>(рис. 4.13), осна- </a:t>
            </a:r>
            <a:r>
              <a:rPr sz="1200" dirty="0">
                <a:latin typeface="Times New Roman"/>
                <a:cs typeface="Times New Roman"/>
              </a:rPr>
              <a:t> щених </a:t>
            </a:r>
            <a:r>
              <a:rPr sz="1200" spc="-5" dirty="0">
                <a:latin typeface="Times New Roman"/>
                <a:cs typeface="Times New Roman"/>
              </a:rPr>
              <a:t>аналоговими та </a:t>
            </a:r>
            <a:r>
              <a:rPr sz="1200" dirty="0">
                <a:latin typeface="Times New Roman"/>
                <a:cs typeface="Times New Roman"/>
              </a:rPr>
              <a:t>цифровими </a:t>
            </a:r>
            <a:r>
              <a:rPr sz="1200" spc="-5" dirty="0">
                <a:latin typeface="Times New Roman"/>
                <a:cs typeface="Times New Roman"/>
              </a:rPr>
              <a:t>засобами зчитування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візуалізації результатів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пробувань,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записують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діаграму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розтягування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(див.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4.2),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залежність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5" dirty="0">
                <a:latin typeface="Symbol"/>
                <a:cs typeface="Symbol"/>
              </a:rPr>
              <a:t>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5" dirty="0">
                <a:latin typeface="Times New Roman"/>
                <a:cs typeface="Times New Roman"/>
              </a:rPr>
              <a:t>=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P</a:t>
            </a:r>
            <a:r>
              <a:rPr sz="1200" spc="-5" dirty="0">
                <a:latin typeface="Times New Roman"/>
                <a:cs typeface="Times New Roman"/>
              </a:rPr>
              <a:t>),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</a:t>
            </a:r>
            <a:r>
              <a:rPr sz="1200" i="1" spc="-5" dirty="0">
                <a:latin typeface="Times New Roman"/>
                <a:cs typeface="Times New Roman"/>
              </a:rPr>
              <a:t>l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подовження</a:t>
            </a:r>
            <a:r>
              <a:rPr sz="1200" dirty="0">
                <a:latin typeface="Times New Roman"/>
                <a:cs typeface="Times New Roman"/>
              </a:rPr>
              <a:t> зразка</a:t>
            </a:r>
            <a:r>
              <a:rPr sz="1200" spc="-5" dirty="0">
                <a:latin typeface="Times New Roman"/>
                <a:cs typeface="Times New Roman"/>
              </a:rPr>
              <a:t> (мм);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Р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навантаження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(Н).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61" name="object 61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2290534" y="4163571"/>
            <a:ext cx="2627413" cy="1959861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707384" y="6177023"/>
            <a:ext cx="5786120" cy="6800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4.13.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Сучасні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універсальні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розривні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випробувальні машини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випробуваннях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розрив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спеціальні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стандартизовані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зразки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4.14.), </a:t>
            </a:r>
            <a:r>
              <a:rPr sz="1200" dirty="0">
                <a:latin typeface="Times New Roman"/>
                <a:cs typeface="Times New Roman"/>
              </a:rPr>
              <a:t>форма</a:t>
            </a:r>
            <a:r>
              <a:rPr sz="1200" spc="-5" dirty="0">
                <a:latin typeface="Times New Roman"/>
                <a:cs typeface="Times New Roman"/>
              </a:rPr>
              <a:t> та розміри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стандартизовані.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63" name="object 6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359408" y="6924293"/>
            <a:ext cx="1970532" cy="2038349"/>
          </a:xfrm>
          <a:prstGeom prst="rect">
            <a:avLst/>
          </a:prstGeom>
        </p:spPr>
      </p:pic>
      <p:pic>
        <p:nvPicPr>
          <p:cNvPr id="64" name="object 6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3539490" y="6931914"/>
            <a:ext cx="2302002" cy="2030730"/>
          </a:xfrm>
          <a:prstGeom prst="rect">
            <a:avLst/>
          </a:prstGeom>
        </p:spPr>
      </p:pic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0" y="516889"/>
            <a:ext cx="5786755" cy="1291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900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отримання даних за механічними </a:t>
            </a:r>
            <a:r>
              <a:rPr sz="1200" spc="-5" dirty="0">
                <a:latin typeface="Times New Roman"/>
                <a:cs typeface="Times New Roman"/>
              </a:rPr>
              <a:t>властивостями </a:t>
            </a:r>
            <a:r>
              <a:rPr sz="1200" dirty="0">
                <a:latin typeface="Times New Roman"/>
                <a:cs typeface="Times New Roman"/>
              </a:rPr>
              <a:t>діаграму </a:t>
            </a:r>
            <a:r>
              <a:rPr sz="1200" spc="-5" dirty="0">
                <a:latin typeface="Times New Roman"/>
                <a:cs typeface="Times New Roman"/>
              </a:rPr>
              <a:t>розтягування </a:t>
            </a:r>
            <a:r>
              <a:rPr sz="1200" spc="-5" dirty="0">
                <a:latin typeface="Symbol"/>
                <a:cs typeface="Symbol"/>
              </a:rPr>
              <a:t></a:t>
            </a:r>
            <a:r>
              <a:rPr sz="1200" i="1" spc="-5" dirty="0">
                <a:latin typeface="Times New Roman"/>
                <a:cs typeface="Times New Roman"/>
              </a:rPr>
              <a:t>l </a:t>
            </a:r>
            <a:r>
              <a:rPr sz="1200" i="1" dirty="0">
                <a:latin typeface="Times New Roman"/>
                <a:cs typeface="Times New Roman"/>
              </a:rPr>
              <a:t>– P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(абсолютне подовження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навантаження) перебудовують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0" dirty="0">
                <a:latin typeface="Times New Roman"/>
                <a:cs typeface="Times New Roman"/>
              </a:rPr>
              <a:t>залежність </a:t>
            </a:r>
            <a:r>
              <a:rPr sz="1200" spc="-15" dirty="0">
                <a:latin typeface="Times New Roman"/>
                <a:cs typeface="Times New Roman"/>
              </a:rPr>
              <a:t>відносного подов-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ження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(%)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spc="-5" dirty="0">
                <a:latin typeface="Times New Roman"/>
                <a:cs typeface="Times New Roman"/>
              </a:rPr>
              <a:t> (МПа)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–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4.15).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Проаналізуємо процеси, які відбуваються </a:t>
            </a:r>
            <a:r>
              <a:rPr sz="1200" dirty="0">
                <a:latin typeface="Times New Roman"/>
                <a:cs typeface="Times New Roman"/>
              </a:rPr>
              <a:t>в матеріалі </a:t>
            </a:r>
            <a:r>
              <a:rPr sz="1200" spc="-5" dirty="0">
                <a:latin typeface="Times New Roman"/>
                <a:cs typeface="Times New Roman"/>
              </a:rPr>
              <a:t>зразка при </a:t>
            </a:r>
            <a:r>
              <a:rPr sz="1200" dirty="0">
                <a:latin typeface="Times New Roman"/>
                <a:cs typeface="Times New Roman"/>
              </a:rPr>
              <a:t>збільшенні </a:t>
            </a:r>
            <a:r>
              <a:rPr sz="1200" spc="-5" dirty="0">
                <a:latin typeface="Times New Roman"/>
                <a:cs typeface="Times New Roman"/>
              </a:rPr>
              <a:t>наван-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таження </a:t>
            </a:r>
            <a:r>
              <a:rPr sz="1200" i="1" spc="-5" dirty="0">
                <a:latin typeface="Times New Roman"/>
                <a:cs typeface="Times New Roman"/>
              </a:rPr>
              <a:t>P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69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269494" y="1964435"/>
            <a:ext cx="3775075" cy="3495040"/>
            <a:chOff x="1269494" y="1964435"/>
            <a:chExt cx="3775075" cy="3495040"/>
          </a:xfrm>
        </p:grpSpPr>
        <p:sp>
          <p:nvSpPr>
            <p:cNvPr id="7" name="object 7"/>
            <p:cNvSpPr/>
            <p:nvPr/>
          </p:nvSpPr>
          <p:spPr>
            <a:xfrm>
              <a:off x="1269492" y="1964435"/>
              <a:ext cx="3775075" cy="2529205"/>
            </a:xfrm>
            <a:custGeom>
              <a:avLst/>
              <a:gdLst/>
              <a:ahLst/>
              <a:cxnLst/>
              <a:rect l="l" t="t" r="r" b="b"/>
              <a:pathLst>
                <a:path w="3775075" h="2529204">
                  <a:moveTo>
                    <a:pt x="3774948" y="2506980"/>
                  </a:moveTo>
                  <a:lnTo>
                    <a:pt x="3743807" y="2500884"/>
                  </a:lnTo>
                  <a:lnTo>
                    <a:pt x="3665982" y="2485644"/>
                  </a:lnTo>
                  <a:lnTo>
                    <a:pt x="3697541" y="2500884"/>
                  </a:lnTo>
                  <a:lnTo>
                    <a:pt x="28956" y="2500884"/>
                  </a:lnTo>
                  <a:lnTo>
                    <a:pt x="28956" y="78740"/>
                  </a:lnTo>
                  <a:lnTo>
                    <a:pt x="43434" y="108204"/>
                  </a:lnTo>
                  <a:lnTo>
                    <a:pt x="34861" y="64770"/>
                  </a:lnTo>
                  <a:lnTo>
                    <a:pt x="22098" y="0"/>
                  </a:lnTo>
                  <a:lnTo>
                    <a:pt x="0" y="108204"/>
                  </a:lnTo>
                  <a:lnTo>
                    <a:pt x="15240" y="78244"/>
                  </a:lnTo>
                  <a:lnTo>
                    <a:pt x="15240" y="2506980"/>
                  </a:lnTo>
                  <a:lnTo>
                    <a:pt x="22098" y="2506980"/>
                  </a:lnTo>
                  <a:lnTo>
                    <a:pt x="22098" y="2513838"/>
                  </a:lnTo>
                  <a:lnTo>
                    <a:pt x="3696462" y="2513838"/>
                  </a:lnTo>
                  <a:lnTo>
                    <a:pt x="3665982" y="2529078"/>
                  </a:lnTo>
                  <a:lnTo>
                    <a:pt x="3741128" y="2513838"/>
                  </a:lnTo>
                  <a:lnTo>
                    <a:pt x="3774948" y="2506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91590" y="2106358"/>
              <a:ext cx="3098800" cy="2365375"/>
            </a:xfrm>
            <a:custGeom>
              <a:avLst/>
              <a:gdLst/>
              <a:ahLst/>
              <a:cxnLst/>
              <a:rect l="l" t="t" r="r" b="b"/>
              <a:pathLst>
                <a:path w="3098800" h="2365375">
                  <a:moveTo>
                    <a:pt x="0" y="2365057"/>
                  </a:moveTo>
                  <a:lnTo>
                    <a:pt x="14503" y="2304051"/>
                  </a:lnTo>
                  <a:lnTo>
                    <a:pt x="28986" y="2243135"/>
                  </a:lnTo>
                  <a:lnTo>
                    <a:pt x="43427" y="2182405"/>
                  </a:lnTo>
                  <a:lnTo>
                    <a:pt x="57804" y="2121958"/>
                  </a:lnTo>
                  <a:lnTo>
                    <a:pt x="72097" y="2061890"/>
                  </a:lnTo>
                  <a:lnTo>
                    <a:pt x="86285" y="2002298"/>
                  </a:lnTo>
                  <a:lnTo>
                    <a:pt x="100346" y="1943278"/>
                  </a:lnTo>
                  <a:lnTo>
                    <a:pt x="114260" y="1884927"/>
                  </a:lnTo>
                  <a:lnTo>
                    <a:pt x="128005" y="1827341"/>
                  </a:lnTo>
                  <a:lnTo>
                    <a:pt x="141561" y="1770617"/>
                  </a:lnTo>
                  <a:lnTo>
                    <a:pt x="154906" y="1714852"/>
                  </a:lnTo>
                  <a:lnTo>
                    <a:pt x="168019" y="1660141"/>
                  </a:lnTo>
                  <a:lnTo>
                    <a:pt x="180879" y="1606581"/>
                  </a:lnTo>
                  <a:lnTo>
                    <a:pt x="193466" y="1554270"/>
                  </a:lnTo>
                  <a:lnTo>
                    <a:pt x="205757" y="1503302"/>
                  </a:lnTo>
                  <a:lnTo>
                    <a:pt x="217732" y="1453776"/>
                  </a:lnTo>
                  <a:lnTo>
                    <a:pt x="229371" y="1405787"/>
                  </a:lnTo>
                  <a:lnTo>
                    <a:pt x="240651" y="1359431"/>
                  </a:lnTo>
                  <a:lnTo>
                    <a:pt x="251551" y="1314806"/>
                  </a:lnTo>
                  <a:lnTo>
                    <a:pt x="262052" y="1272008"/>
                  </a:lnTo>
                  <a:lnTo>
                    <a:pt x="272131" y="1231134"/>
                  </a:lnTo>
                  <a:lnTo>
                    <a:pt x="281767" y="1192279"/>
                  </a:lnTo>
                  <a:lnTo>
                    <a:pt x="299629" y="1121015"/>
                  </a:lnTo>
                  <a:lnTo>
                    <a:pt x="315468" y="1058989"/>
                  </a:lnTo>
                  <a:lnTo>
                    <a:pt x="333801" y="989554"/>
                  </a:lnTo>
                  <a:lnTo>
                    <a:pt x="346880" y="942872"/>
                  </a:lnTo>
                  <a:lnTo>
                    <a:pt x="361760" y="899958"/>
                  </a:lnTo>
                  <a:lnTo>
                    <a:pt x="369090" y="894623"/>
                  </a:lnTo>
                  <a:lnTo>
                    <a:pt x="372729" y="894915"/>
                  </a:lnTo>
                  <a:lnTo>
                    <a:pt x="377849" y="891244"/>
                  </a:lnTo>
                  <a:lnTo>
                    <a:pt x="385572" y="879157"/>
                  </a:lnTo>
                  <a:lnTo>
                    <a:pt x="405455" y="840771"/>
                  </a:lnTo>
                  <a:lnTo>
                    <a:pt x="425767" y="804672"/>
                  </a:lnTo>
                  <a:lnTo>
                    <a:pt x="450937" y="771144"/>
                  </a:lnTo>
                  <a:lnTo>
                    <a:pt x="485394" y="740473"/>
                  </a:lnTo>
                  <a:lnTo>
                    <a:pt x="521110" y="717052"/>
                  </a:lnTo>
                  <a:lnTo>
                    <a:pt x="563008" y="695021"/>
                  </a:lnTo>
                  <a:lnTo>
                    <a:pt x="609222" y="675404"/>
                  </a:lnTo>
                  <a:lnTo>
                    <a:pt x="657886" y="659226"/>
                  </a:lnTo>
                  <a:lnTo>
                    <a:pt x="707136" y="647509"/>
                  </a:lnTo>
                  <a:lnTo>
                    <a:pt x="758958" y="642754"/>
                  </a:lnTo>
                  <a:lnTo>
                    <a:pt x="814657" y="644766"/>
                  </a:lnTo>
                  <a:lnTo>
                    <a:pt x="871343" y="649155"/>
                  </a:lnTo>
                  <a:lnTo>
                    <a:pt x="926128" y="651532"/>
                  </a:lnTo>
                  <a:lnTo>
                    <a:pt x="976122" y="647509"/>
                  </a:lnTo>
                  <a:lnTo>
                    <a:pt x="1031200" y="631888"/>
                  </a:lnTo>
                  <a:lnTo>
                    <a:pt x="1081278" y="609981"/>
                  </a:lnTo>
                  <a:lnTo>
                    <a:pt x="1128498" y="584930"/>
                  </a:lnTo>
                  <a:lnTo>
                    <a:pt x="1175004" y="559879"/>
                  </a:lnTo>
                  <a:lnTo>
                    <a:pt x="1220069" y="537257"/>
                  </a:lnTo>
                  <a:lnTo>
                    <a:pt x="1263491" y="514350"/>
                  </a:lnTo>
                  <a:lnTo>
                    <a:pt x="1306484" y="488299"/>
                  </a:lnTo>
                  <a:lnTo>
                    <a:pt x="1350264" y="456247"/>
                  </a:lnTo>
                  <a:lnTo>
                    <a:pt x="1385730" y="423963"/>
                  </a:lnTo>
                  <a:lnTo>
                    <a:pt x="1421123" y="386521"/>
                  </a:lnTo>
                  <a:lnTo>
                    <a:pt x="1456919" y="346629"/>
                  </a:lnTo>
                  <a:lnTo>
                    <a:pt x="1493593" y="306993"/>
                  </a:lnTo>
                  <a:lnTo>
                    <a:pt x="1531620" y="270319"/>
                  </a:lnTo>
                  <a:lnTo>
                    <a:pt x="1571195" y="236145"/>
                  </a:lnTo>
                  <a:lnTo>
                    <a:pt x="1611575" y="202666"/>
                  </a:lnTo>
                  <a:lnTo>
                    <a:pt x="1653198" y="170576"/>
                  </a:lnTo>
                  <a:lnTo>
                    <a:pt x="1696504" y="140572"/>
                  </a:lnTo>
                  <a:lnTo>
                    <a:pt x="1741932" y="113347"/>
                  </a:lnTo>
                  <a:lnTo>
                    <a:pt x="1789005" y="88347"/>
                  </a:lnTo>
                  <a:lnTo>
                    <a:pt x="1837797" y="65140"/>
                  </a:lnTo>
                  <a:lnTo>
                    <a:pt x="1888199" y="44602"/>
                  </a:lnTo>
                  <a:lnTo>
                    <a:pt x="1940100" y="27613"/>
                  </a:lnTo>
                  <a:lnTo>
                    <a:pt x="1993392" y="15049"/>
                  </a:lnTo>
                  <a:lnTo>
                    <a:pt x="2039249" y="7507"/>
                  </a:lnTo>
                  <a:lnTo>
                    <a:pt x="2086186" y="2462"/>
                  </a:lnTo>
                  <a:lnTo>
                    <a:pt x="2134266" y="0"/>
                  </a:lnTo>
                  <a:lnTo>
                    <a:pt x="2183553" y="204"/>
                  </a:lnTo>
                  <a:lnTo>
                    <a:pt x="2234109" y="3160"/>
                  </a:lnTo>
                  <a:lnTo>
                    <a:pt x="2286000" y="8953"/>
                  </a:lnTo>
                  <a:lnTo>
                    <a:pt x="2330775" y="14423"/>
                  </a:lnTo>
                  <a:lnTo>
                    <a:pt x="2375485" y="19585"/>
                  </a:lnTo>
                  <a:lnTo>
                    <a:pt x="2420900" y="26188"/>
                  </a:lnTo>
                  <a:lnTo>
                    <a:pt x="2467795" y="35976"/>
                  </a:lnTo>
                  <a:lnTo>
                    <a:pt x="2516943" y="50696"/>
                  </a:lnTo>
                  <a:lnTo>
                    <a:pt x="2569117" y="72095"/>
                  </a:lnTo>
                  <a:lnTo>
                    <a:pt x="2625090" y="101917"/>
                  </a:lnTo>
                  <a:lnTo>
                    <a:pt x="2659503" y="123417"/>
                  </a:lnTo>
                  <a:lnTo>
                    <a:pt x="2695225" y="147743"/>
                  </a:lnTo>
                  <a:lnTo>
                    <a:pt x="2732139" y="174640"/>
                  </a:lnTo>
                  <a:lnTo>
                    <a:pt x="2770124" y="203856"/>
                  </a:lnTo>
                  <a:lnTo>
                    <a:pt x="2809061" y="235135"/>
                  </a:lnTo>
                  <a:lnTo>
                    <a:pt x="2848832" y="268224"/>
                  </a:lnTo>
                  <a:lnTo>
                    <a:pt x="2889317" y="302868"/>
                  </a:lnTo>
                  <a:lnTo>
                    <a:pt x="2930398" y="338814"/>
                  </a:lnTo>
                  <a:lnTo>
                    <a:pt x="2971954" y="375808"/>
                  </a:lnTo>
                  <a:lnTo>
                    <a:pt x="3013868" y="413596"/>
                  </a:lnTo>
                  <a:lnTo>
                    <a:pt x="3056020" y="451924"/>
                  </a:lnTo>
                  <a:lnTo>
                    <a:pt x="3098292" y="490537"/>
                  </a:lnTo>
                </a:path>
              </a:pathLst>
            </a:custGeom>
            <a:ln w="2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62588" y="3127736"/>
              <a:ext cx="95796" cy="95034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15167" y="2942570"/>
              <a:ext cx="95796" cy="9503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54257" y="2710160"/>
              <a:ext cx="95796" cy="9503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217909" y="2704064"/>
              <a:ext cx="95034" cy="95034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333220" y="2547092"/>
              <a:ext cx="95796" cy="95034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308860" y="2761487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19">
                  <a:moveTo>
                    <a:pt x="0" y="0"/>
                  </a:moveTo>
                  <a:lnTo>
                    <a:pt x="350520" y="0"/>
                  </a:lnTo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85876" y="2054078"/>
              <a:ext cx="95796" cy="95034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577590" y="2100833"/>
              <a:ext cx="1203960" cy="490855"/>
            </a:xfrm>
            <a:custGeom>
              <a:avLst/>
              <a:gdLst/>
              <a:ahLst/>
              <a:cxnLst/>
              <a:rect l="l" t="t" r="r" b="b"/>
              <a:pathLst>
                <a:path w="1203960" h="490855">
                  <a:moveTo>
                    <a:pt x="0" y="0"/>
                  </a:moveTo>
                  <a:lnTo>
                    <a:pt x="589788" y="0"/>
                  </a:lnTo>
                </a:path>
                <a:path w="1203960" h="490855">
                  <a:moveTo>
                    <a:pt x="853440" y="490728"/>
                  </a:moveTo>
                  <a:lnTo>
                    <a:pt x="1203960" y="490728"/>
                  </a:lnTo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8006" y="2638043"/>
              <a:ext cx="519430" cy="1833880"/>
            </a:xfrm>
            <a:custGeom>
              <a:avLst/>
              <a:gdLst/>
              <a:ahLst/>
              <a:cxnLst/>
              <a:rect l="l" t="t" r="r" b="b"/>
              <a:pathLst>
                <a:path w="519429" h="1833879">
                  <a:moveTo>
                    <a:pt x="518922" y="0"/>
                  </a:moveTo>
                  <a:lnTo>
                    <a:pt x="0" y="1833372"/>
                  </a:lnTo>
                </a:path>
              </a:pathLst>
            </a:custGeom>
            <a:ln w="816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355598" y="2081783"/>
              <a:ext cx="3348354" cy="2390140"/>
            </a:xfrm>
            <a:custGeom>
              <a:avLst/>
              <a:gdLst/>
              <a:ahLst/>
              <a:cxnLst/>
              <a:rect l="l" t="t" r="r" b="b"/>
              <a:pathLst>
                <a:path w="3348354" h="2390140">
                  <a:moveTo>
                    <a:pt x="298704" y="2389632"/>
                  </a:moveTo>
                  <a:lnTo>
                    <a:pt x="289179" y="2335530"/>
                  </a:lnTo>
                  <a:lnTo>
                    <a:pt x="279654" y="2281428"/>
                  </a:lnTo>
                  <a:lnTo>
                    <a:pt x="276047" y="2319236"/>
                  </a:lnTo>
                  <a:lnTo>
                    <a:pt x="253746" y="2280666"/>
                  </a:lnTo>
                  <a:lnTo>
                    <a:pt x="224028" y="2244090"/>
                  </a:lnTo>
                  <a:lnTo>
                    <a:pt x="194310" y="2218182"/>
                  </a:lnTo>
                  <a:lnTo>
                    <a:pt x="171450" y="2202180"/>
                  </a:lnTo>
                  <a:lnTo>
                    <a:pt x="159258" y="2193798"/>
                  </a:lnTo>
                  <a:lnTo>
                    <a:pt x="133350" y="2178558"/>
                  </a:lnTo>
                  <a:lnTo>
                    <a:pt x="105918" y="2163318"/>
                  </a:lnTo>
                  <a:lnTo>
                    <a:pt x="91440" y="2155698"/>
                  </a:lnTo>
                  <a:lnTo>
                    <a:pt x="71234" y="2145601"/>
                  </a:lnTo>
                  <a:lnTo>
                    <a:pt x="107442" y="2145030"/>
                  </a:lnTo>
                  <a:lnTo>
                    <a:pt x="86550" y="2139696"/>
                  </a:lnTo>
                  <a:lnTo>
                    <a:pt x="0" y="2117598"/>
                  </a:lnTo>
                  <a:lnTo>
                    <a:pt x="88392" y="2183892"/>
                  </a:lnTo>
                  <a:lnTo>
                    <a:pt x="65976" y="2155164"/>
                  </a:lnTo>
                  <a:lnTo>
                    <a:pt x="86868" y="2165604"/>
                  </a:lnTo>
                  <a:lnTo>
                    <a:pt x="100584" y="2173224"/>
                  </a:lnTo>
                  <a:lnTo>
                    <a:pt x="114300" y="2180082"/>
                  </a:lnTo>
                  <a:lnTo>
                    <a:pt x="128016" y="2187702"/>
                  </a:lnTo>
                  <a:lnTo>
                    <a:pt x="140970" y="2195322"/>
                  </a:lnTo>
                  <a:lnTo>
                    <a:pt x="153162" y="2202942"/>
                  </a:lnTo>
                  <a:lnTo>
                    <a:pt x="165354" y="2211324"/>
                  </a:lnTo>
                  <a:lnTo>
                    <a:pt x="188214" y="2226564"/>
                  </a:lnTo>
                  <a:lnTo>
                    <a:pt x="224028" y="2260092"/>
                  </a:lnTo>
                  <a:lnTo>
                    <a:pt x="250698" y="2295906"/>
                  </a:lnTo>
                  <a:lnTo>
                    <a:pt x="256794" y="2305050"/>
                  </a:lnTo>
                  <a:lnTo>
                    <a:pt x="261366" y="2314194"/>
                  </a:lnTo>
                  <a:lnTo>
                    <a:pt x="263867" y="2319629"/>
                  </a:lnTo>
                  <a:lnTo>
                    <a:pt x="238506" y="2297430"/>
                  </a:lnTo>
                  <a:lnTo>
                    <a:pt x="298704" y="2389632"/>
                  </a:lnTo>
                  <a:close/>
                </a:path>
                <a:path w="3348354" h="2390140">
                  <a:moveTo>
                    <a:pt x="542544" y="1215390"/>
                  </a:moveTo>
                  <a:lnTo>
                    <a:pt x="532574" y="1166622"/>
                  </a:lnTo>
                  <a:lnTo>
                    <a:pt x="520446" y="1107186"/>
                  </a:lnTo>
                  <a:lnTo>
                    <a:pt x="499110" y="1215390"/>
                  </a:lnTo>
                  <a:lnTo>
                    <a:pt x="515112" y="1182814"/>
                  </a:lnTo>
                  <a:lnTo>
                    <a:pt x="515112" y="2314194"/>
                  </a:lnTo>
                  <a:lnTo>
                    <a:pt x="499110" y="2282190"/>
                  </a:lnTo>
                  <a:lnTo>
                    <a:pt x="520446" y="2389632"/>
                  </a:lnTo>
                  <a:lnTo>
                    <a:pt x="532663" y="2330196"/>
                  </a:lnTo>
                  <a:lnTo>
                    <a:pt x="542544" y="2282190"/>
                  </a:lnTo>
                  <a:lnTo>
                    <a:pt x="525780" y="2314562"/>
                  </a:lnTo>
                  <a:lnTo>
                    <a:pt x="525780" y="1182446"/>
                  </a:lnTo>
                  <a:lnTo>
                    <a:pt x="542544" y="1215390"/>
                  </a:lnTo>
                  <a:close/>
                </a:path>
                <a:path w="3348354" h="2390140">
                  <a:moveTo>
                    <a:pt x="888492" y="2282190"/>
                  </a:moveTo>
                  <a:lnTo>
                    <a:pt x="871728" y="2314562"/>
                  </a:lnTo>
                  <a:lnTo>
                    <a:pt x="871728" y="992124"/>
                  </a:lnTo>
                  <a:lnTo>
                    <a:pt x="887730" y="1024128"/>
                  </a:lnTo>
                  <a:lnTo>
                    <a:pt x="878192" y="976122"/>
                  </a:lnTo>
                  <a:lnTo>
                    <a:pt x="866394" y="916686"/>
                  </a:lnTo>
                  <a:lnTo>
                    <a:pt x="844296" y="1024128"/>
                  </a:lnTo>
                  <a:lnTo>
                    <a:pt x="860298" y="993216"/>
                  </a:lnTo>
                  <a:lnTo>
                    <a:pt x="861047" y="2314181"/>
                  </a:lnTo>
                  <a:lnTo>
                    <a:pt x="845058" y="2282190"/>
                  </a:lnTo>
                  <a:lnTo>
                    <a:pt x="866394" y="2389632"/>
                  </a:lnTo>
                  <a:lnTo>
                    <a:pt x="878611" y="2330196"/>
                  </a:lnTo>
                  <a:lnTo>
                    <a:pt x="888492" y="2282190"/>
                  </a:lnTo>
                  <a:close/>
                </a:path>
                <a:path w="3348354" h="2390140">
                  <a:moveTo>
                    <a:pt x="1273302" y="787146"/>
                  </a:moveTo>
                  <a:lnTo>
                    <a:pt x="1263269" y="738378"/>
                  </a:lnTo>
                  <a:lnTo>
                    <a:pt x="1251204" y="679704"/>
                  </a:lnTo>
                  <a:lnTo>
                    <a:pt x="1229868" y="787146"/>
                  </a:lnTo>
                  <a:lnTo>
                    <a:pt x="1245870" y="755142"/>
                  </a:lnTo>
                  <a:lnTo>
                    <a:pt x="1246619" y="2314549"/>
                  </a:lnTo>
                  <a:lnTo>
                    <a:pt x="1229868" y="2282190"/>
                  </a:lnTo>
                  <a:lnTo>
                    <a:pt x="1251966" y="2389632"/>
                  </a:lnTo>
                  <a:lnTo>
                    <a:pt x="1263764" y="2330196"/>
                  </a:lnTo>
                  <a:lnTo>
                    <a:pt x="1273302" y="2282190"/>
                  </a:lnTo>
                  <a:lnTo>
                    <a:pt x="1257287" y="2314206"/>
                  </a:lnTo>
                  <a:lnTo>
                    <a:pt x="1256538" y="754786"/>
                  </a:lnTo>
                  <a:lnTo>
                    <a:pt x="1273302" y="787146"/>
                  </a:lnTo>
                  <a:close/>
                </a:path>
                <a:path w="3348354" h="2390140">
                  <a:moveTo>
                    <a:pt x="2716530" y="108204"/>
                  </a:moveTo>
                  <a:lnTo>
                    <a:pt x="2706903" y="59436"/>
                  </a:lnTo>
                  <a:lnTo>
                    <a:pt x="2695194" y="0"/>
                  </a:lnTo>
                  <a:lnTo>
                    <a:pt x="2673096" y="108204"/>
                  </a:lnTo>
                  <a:lnTo>
                    <a:pt x="2689860" y="75260"/>
                  </a:lnTo>
                  <a:lnTo>
                    <a:pt x="2689860" y="2314562"/>
                  </a:lnTo>
                  <a:lnTo>
                    <a:pt x="2673096" y="2282190"/>
                  </a:lnTo>
                  <a:lnTo>
                    <a:pt x="2695194" y="2389632"/>
                  </a:lnTo>
                  <a:lnTo>
                    <a:pt x="2706992" y="2330196"/>
                  </a:lnTo>
                  <a:lnTo>
                    <a:pt x="2716530" y="2282190"/>
                  </a:lnTo>
                  <a:lnTo>
                    <a:pt x="2700528" y="2314194"/>
                  </a:lnTo>
                  <a:lnTo>
                    <a:pt x="2700528" y="75628"/>
                  </a:lnTo>
                  <a:lnTo>
                    <a:pt x="2716530" y="108204"/>
                  </a:lnTo>
                  <a:close/>
                </a:path>
                <a:path w="3348354" h="2390140">
                  <a:moveTo>
                    <a:pt x="3348228" y="617982"/>
                  </a:moveTo>
                  <a:lnTo>
                    <a:pt x="3338601" y="569214"/>
                  </a:lnTo>
                  <a:lnTo>
                    <a:pt x="3326892" y="509778"/>
                  </a:lnTo>
                  <a:lnTo>
                    <a:pt x="3304794" y="617982"/>
                  </a:lnTo>
                  <a:lnTo>
                    <a:pt x="3321558" y="585038"/>
                  </a:lnTo>
                  <a:lnTo>
                    <a:pt x="3321558" y="2314562"/>
                  </a:lnTo>
                  <a:lnTo>
                    <a:pt x="3304794" y="2282190"/>
                  </a:lnTo>
                  <a:lnTo>
                    <a:pt x="3326892" y="2389632"/>
                  </a:lnTo>
                  <a:lnTo>
                    <a:pt x="3338690" y="2330196"/>
                  </a:lnTo>
                  <a:lnTo>
                    <a:pt x="3348228" y="2282190"/>
                  </a:lnTo>
                  <a:lnTo>
                    <a:pt x="3332226" y="2314194"/>
                  </a:lnTo>
                  <a:lnTo>
                    <a:pt x="3332226" y="585406"/>
                  </a:lnTo>
                  <a:lnTo>
                    <a:pt x="3348228" y="6179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91590" y="4471415"/>
              <a:ext cx="3085465" cy="988060"/>
            </a:xfrm>
            <a:custGeom>
              <a:avLst/>
              <a:gdLst/>
              <a:ahLst/>
              <a:cxnLst/>
              <a:rect l="l" t="t" r="r" b="b"/>
              <a:pathLst>
                <a:path w="3085465" h="988060">
                  <a:moveTo>
                    <a:pt x="0" y="0"/>
                  </a:moveTo>
                  <a:lnTo>
                    <a:pt x="0" y="987552"/>
                  </a:lnTo>
                </a:path>
                <a:path w="3085465" h="988060">
                  <a:moveTo>
                    <a:pt x="3085338" y="0"/>
                  </a:moveTo>
                  <a:lnTo>
                    <a:pt x="3085338" y="987552"/>
                  </a:lnTo>
                </a:path>
                <a:path w="3085465" h="988060">
                  <a:moveTo>
                    <a:pt x="2566416" y="0"/>
                  </a:moveTo>
                  <a:lnTo>
                    <a:pt x="2566416" y="685038"/>
                  </a:lnTo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291590" y="3576827"/>
              <a:ext cx="3085465" cy="1808480"/>
            </a:xfrm>
            <a:custGeom>
              <a:avLst/>
              <a:gdLst/>
              <a:ahLst/>
              <a:cxnLst/>
              <a:rect l="l" t="t" r="r" b="b"/>
              <a:pathLst>
                <a:path w="3085465" h="1808479">
                  <a:moveTo>
                    <a:pt x="184404" y="51054"/>
                  </a:moveTo>
                  <a:lnTo>
                    <a:pt x="176288" y="45720"/>
                  </a:lnTo>
                  <a:lnTo>
                    <a:pt x="126492" y="12954"/>
                  </a:lnTo>
                  <a:lnTo>
                    <a:pt x="138849" y="33566"/>
                  </a:lnTo>
                  <a:lnTo>
                    <a:pt x="138684" y="33528"/>
                  </a:lnTo>
                  <a:lnTo>
                    <a:pt x="126492" y="30480"/>
                  </a:lnTo>
                  <a:lnTo>
                    <a:pt x="123444" y="29718"/>
                  </a:lnTo>
                  <a:lnTo>
                    <a:pt x="94488" y="23622"/>
                  </a:lnTo>
                  <a:lnTo>
                    <a:pt x="81534" y="21336"/>
                  </a:lnTo>
                  <a:lnTo>
                    <a:pt x="57912" y="19812"/>
                  </a:lnTo>
                  <a:lnTo>
                    <a:pt x="47244" y="20574"/>
                  </a:lnTo>
                  <a:lnTo>
                    <a:pt x="45059" y="20853"/>
                  </a:lnTo>
                  <a:lnTo>
                    <a:pt x="56388" y="0"/>
                  </a:lnTo>
                  <a:lnTo>
                    <a:pt x="0" y="38100"/>
                  </a:lnTo>
                  <a:lnTo>
                    <a:pt x="68580" y="41148"/>
                  </a:lnTo>
                  <a:lnTo>
                    <a:pt x="51727" y="32004"/>
                  </a:lnTo>
                  <a:lnTo>
                    <a:pt x="50038" y="31089"/>
                  </a:lnTo>
                  <a:lnTo>
                    <a:pt x="57912" y="30480"/>
                  </a:lnTo>
                  <a:lnTo>
                    <a:pt x="68580" y="31242"/>
                  </a:lnTo>
                  <a:lnTo>
                    <a:pt x="92964" y="34290"/>
                  </a:lnTo>
                  <a:lnTo>
                    <a:pt x="106680" y="37338"/>
                  </a:lnTo>
                  <a:lnTo>
                    <a:pt x="135763" y="43472"/>
                  </a:lnTo>
                  <a:lnTo>
                    <a:pt x="115824" y="54864"/>
                  </a:lnTo>
                  <a:lnTo>
                    <a:pt x="184404" y="51054"/>
                  </a:lnTo>
                  <a:close/>
                </a:path>
                <a:path w="3085465" h="1808479">
                  <a:moveTo>
                    <a:pt x="2566416" y="1475232"/>
                  </a:moveTo>
                  <a:lnTo>
                    <a:pt x="2539174" y="1469898"/>
                  </a:lnTo>
                  <a:lnTo>
                    <a:pt x="2457450" y="1453896"/>
                  </a:lnTo>
                  <a:lnTo>
                    <a:pt x="2490025" y="1469898"/>
                  </a:lnTo>
                  <a:lnTo>
                    <a:pt x="75628" y="1469898"/>
                  </a:lnTo>
                  <a:lnTo>
                    <a:pt x="108204" y="1453896"/>
                  </a:lnTo>
                  <a:lnTo>
                    <a:pt x="0" y="1475232"/>
                  </a:lnTo>
                  <a:lnTo>
                    <a:pt x="108204" y="1497330"/>
                  </a:lnTo>
                  <a:lnTo>
                    <a:pt x="76746" y="1481328"/>
                  </a:lnTo>
                  <a:lnTo>
                    <a:pt x="2488895" y="1481328"/>
                  </a:lnTo>
                  <a:lnTo>
                    <a:pt x="2457450" y="1497330"/>
                  </a:lnTo>
                  <a:lnTo>
                    <a:pt x="2536355" y="1481328"/>
                  </a:lnTo>
                  <a:lnTo>
                    <a:pt x="2566416" y="1475232"/>
                  </a:lnTo>
                  <a:close/>
                </a:path>
                <a:path w="3085465" h="1808479">
                  <a:moveTo>
                    <a:pt x="3085338" y="1786890"/>
                  </a:moveTo>
                  <a:lnTo>
                    <a:pt x="3059023" y="1781556"/>
                  </a:lnTo>
                  <a:lnTo>
                    <a:pt x="2976372" y="1764792"/>
                  </a:lnTo>
                  <a:lnTo>
                    <a:pt x="3009315" y="1781556"/>
                  </a:lnTo>
                  <a:lnTo>
                    <a:pt x="75247" y="1781556"/>
                  </a:lnTo>
                  <a:lnTo>
                    <a:pt x="108204" y="1764792"/>
                  </a:lnTo>
                  <a:lnTo>
                    <a:pt x="0" y="1786890"/>
                  </a:lnTo>
                  <a:lnTo>
                    <a:pt x="108204" y="1808226"/>
                  </a:lnTo>
                  <a:lnTo>
                    <a:pt x="75628" y="1792224"/>
                  </a:lnTo>
                  <a:lnTo>
                    <a:pt x="3008947" y="1792224"/>
                  </a:lnTo>
                  <a:lnTo>
                    <a:pt x="2976372" y="1808226"/>
                  </a:lnTo>
                  <a:lnTo>
                    <a:pt x="3058096" y="1792224"/>
                  </a:lnTo>
                  <a:lnTo>
                    <a:pt x="3085338" y="1786890"/>
                  </a:lnTo>
                  <a:close/>
                </a:path>
                <a:path w="3085465" h="1808479">
                  <a:moveTo>
                    <a:pt x="3085338" y="1475232"/>
                  </a:moveTo>
                  <a:lnTo>
                    <a:pt x="3058096" y="1469898"/>
                  </a:lnTo>
                  <a:lnTo>
                    <a:pt x="2976372" y="1453896"/>
                  </a:lnTo>
                  <a:lnTo>
                    <a:pt x="3008947" y="1469898"/>
                  </a:lnTo>
                  <a:lnTo>
                    <a:pt x="2650617" y="1469898"/>
                  </a:lnTo>
                  <a:lnTo>
                    <a:pt x="2683764" y="1453896"/>
                  </a:lnTo>
                  <a:lnTo>
                    <a:pt x="2574798" y="1475232"/>
                  </a:lnTo>
                  <a:lnTo>
                    <a:pt x="2683764" y="1497330"/>
                  </a:lnTo>
                  <a:lnTo>
                    <a:pt x="2651760" y="1481328"/>
                  </a:lnTo>
                  <a:lnTo>
                    <a:pt x="3007817" y="1481328"/>
                  </a:lnTo>
                  <a:lnTo>
                    <a:pt x="2976372" y="1497330"/>
                  </a:lnTo>
                  <a:lnTo>
                    <a:pt x="3055277" y="1481328"/>
                  </a:lnTo>
                  <a:lnTo>
                    <a:pt x="3085338" y="14752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4962633" y="1913870"/>
            <a:ext cx="1802130" cy="3242945"/>
            <a:chOff x="4962633" y="1913870"/>
            <a:chExt cx="1802130" cy="3242945"/>
          </a:xfrm>
        </p:grpSpPr>
        <p:sp>
          <p:nvSpPr>
            <p:cNvPr id="22" name="object 22"/>
            <p:cNvSpPr/>
            <p:nvPr/>
          </p:nvSpPr>
          <p:spPr>
            <a:xfrm>
              <a:off x="5372100" y="2846831"/>
              <a:ext cx="1152525" cy="1624965"/>
            </a:xfrm>
            <a:custGeom>
              <a:avLst/>
              <a:gdLst/>
              <a:ahLst/>
              <a:cxnLst/>
              <a:rect l="l" t="t" r="r" b="b"/>
              <a:pathLst>
                <a:path w="1152525" h="1624964">
                  <a:moveTo>
                    <a:pt x="0" y="1624584"/>
                  </a:moveTo>
                  <a:lnTo>
                    <a:pt x="14668" y="1576014"/>
                  </a:lnTo>
                  <a:lnTo>
                    <a:pt x="29333" y="1527496"/>
                  </a:lnTo>
                  <a:lnTo>
                    <a:pt x="43993" y="1479077"/>
                  </a:lnTo>
                  <a:lnTo>
                    <a:pt x="58645" y="1430810"/>
                  </a:lnTo>
                  <a:lnTo>
                    <a:pt x="73287" y="1382743"/>
                  </a:lnTo>
                  <a:lnTo>
                    <a:pt x="87915" y="1334928"/>
                  </a:lnTo>
                  <a:lnTo>
                    <a:pt x="102528" y="1287415"/>
                  </a:lnTo>
                  <a:lnTo>
                    <a:pt x="117122" y="1240253"/>
                  </a:lnTo>
                  <a:lnTo>
                    <a:pt x="131695" y="1193494"/>
                  </a:lnTo>
                  <a:lnTo>
                    <a:pt x="146244" y="1147187"/>
                  </a:lnTo>
                  <a:lnTo>
                    <a:pt x="160766" y="1101383"/>
                  </a:lnTo>
                  <a:lnTo>
                    <a:pt x="175260" y="1056132"/>
                  </a:lnTo>
                  <a:lnTo>
                    <a:pt x="191326" y="1006438"/>
                  </a:lnTo>
                  <a:lnTo>
                    <a:pt x="207814" y="955804"/>
                  </a:lnTo>
                  <a:lnTo>
                    <a:pt x="224543" y="904761"/>
                  </a:lnTo>
                  <a:lnTo>
                    <a:pt x="241331" y="853841"/>
                  </a:lnTo>
                  <a:lnTo>
                    <a:pt x="257995" y="803578"/>
                  </a:lnTo>
                  <a:lnTo>
                    <a:pt x="274353" y="754503"/>
                  </a:lnTo>
                  <a:lnTo>
                    <a:pt x="290223" y="707149"/>
                  </a:lnTo>
                  <a:lnTo>
                    <a:pt x="305424" y="662049"/>
                  </a:lnTo>
                  <a:lnTo>
                    <a:pt x="319772" y="619734"/>
                  </a:lnTo>
                  <a:lnTo>
                    <a:pt x="333087" y="580737"/>
                  </a:lnTo>
                  <a:lnTo>
                    <a:pt x="345186" y="545592"/>
                  </a:lnTo>
                  <a:lnTo>
                    <a:pt x="366467" y="482498"/>
                  </a:lnTo>
                  <a:lnTo>
                    <a:pt x="382115" y="434949"/>
                  </a:lnTo>
                  <a:lnTo>
                    <a:pt x="395276" y="397459"/>
                  </a:lnTo>
                  <a:lnTo>
                    <a:pt x="426720" y="330708"/>
                  </a:lnTo>
                  <a:lnTo>
                    <a:pt x="453068" y="288166"/>
                  </a:lnTo>
                  <a:lnTo>
                    <a:pt x="481488" y="250412"/>
                  </a:lnTo>
                  <a:lnTo>
                    <a:pt x="513195" y="216800"/>
                  </a:lnTo>
                  <a:lnTo>
                    <a:pt x="549402" y="186690"/>
                  </a:lnTo>
                  <a:lnTo>
                    <a:pt x="586406" y="161115"/>
                  </a:lnTo>
                  <a:lnTo>
                    <a:pt x="624840" y="140398"/>
                  </a:lnTo>
                  <a:lnTo>
                    <a:pt x="672417" y="121110"/>
                  </a:lnTo>
                  <a:lnTo>
                    <a:pt x="736854" y="99822"/>
                  </a:lnTo>
                  <a:lnTo>
                    <a:pt x="777107" y="87938"/>
                  </a:lnTo>
                  <a:lnTo>
                    <a:pt x="821995" y="75759"/>
                  </a:lnTo>
                  <a:lnTo>
                    <a:pt x="870866" y="63348"/>
                  </a:lnTo>
                  <a:lnTo>
                    <a:pt x="923067" y="50768"/>
                  </a:lnTo>
                  <a:lnTo>
                    <a:pt x="977948" y="38080"/>
                  </a:lnTo>
                  <a:lnTo>
                    <a:pt x="1034855" y="25348"/>
                  </a:lnTo>
                  <a:lnTo>
                    <a:pt x="1093138" y="12634"/>
                  </a:lnTo>
                  <a:lnTo>
                    <a:pt x="1152144" y="0"/>
                  </a:lnTo>
                </a:path>
              </a:pathLst>
            </a:custGeom>
            <a:ln w="2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86583" y="2889230"/>
              <a:ext cx="95796" cy="9503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5350002" y="1964435"/>
              <a:ext cx="1414780" cy="2529205"/>
            </a:xfrm>
            <a:custGeom>
              <a:avLst/>
              <a:gdLst/>
              <a:ahLst/>
              <a:cxnLst/>
              <a:rect l="l" t="t" r="r" b="b"/>
              <a:pathLst>
                <a:path w="1414779" h="2529204">
                  <a:moveTo>
                    <a:pt x="1414272" y="2506980"/>
                  </a:moveTo>
                  <a:lnTo>
                    <a:pt x="1383131" y="2500884"/>
                  </a:lnTo>
                  <a:lnTo>
                    <a:pt x="1305306" y="2485644"/>
                  </a:lnTo>
                  <a:lnTo>
                    <a:pt x="1336319" y="2500884"/>
                  </a:lnTo>
                  <a:lnTo>
                    <a:pt x="28943" y="2500884"/>
                  </a:lnTo>
                  <a:lnTo>
                    <a:pt x="28943" y="78244"/>
                  </a:lnTo>
                  <a:lnTo>
                    <a:pt x="44196" y="108204"/>
                  </a:lnTo>
                  <a:lnTo>
                    <a:pt x="35318" y="64770"/>
                  </a:lnTo>
                  <a:lnTo>
                    <a:pt x="22098" y="0"/>
                  </a:lnTo>
                  <a:lnTo>
                    <a:pt x="0" y="108204"/>
                  </a:lnTo>
                  <a:lnTo>
                    <a:pt x="15240" y="78257"/>
                  </a:lnTo>
                  <a:lnTo>
                    <a:pt x="15240" y="2506980"/>
                  </a:lnTo>
                  <a:lnTo>
                    <a:pt x="22098" y="2506980"/>
                  </a:lnTo>
                  <a:lnTo>
                    <a:pt x="22098" y="2513838"/>
                  </a:lnTo>
                  <a:lnTo>
                    <a:pt x="1335252" y="2513838"/>
                  </a:lnTo>
                  <a:lnTo>
                    <a:pt x="1305306" y="2529078"/>
                  </a:lnTo>
                  <a:lnTo>
                    <a:pt x="1380451" y="2513838"/>
                  </a:lnTo>
                  <a:lnTo>
                    <a:pt x="1414272" y="2506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372100" y="1917953"/>
              <a:ext cx="806450" cy="2553970"/>
            </a:xfrm>
            <a:custGeom>
              <a:avLst/>
              <a:gdLst/>
              <a:ahLst/>
              <a:cxnLst/>
              <a:rect l="l" t="t" r="r" b="b"/>
              <a:pathLst>
                <a:path w="806450" h="2553970">
                  <a:moveTo>
                    <a:pt x="0" y="2553462"/>
                  </a:moveTo>
                  <a:lnTo>
                    <a:pt x="806196" y="0"/>
                  </a:lnTo>
                </a:path>
                <a:path w="806450" h="2553970">
                  <a:moveTo>
                    <a:pt x="754380" y="1062228"/>
                  </a:moveTo>
                  <a:lnTo>
                    <a:pt x="268986" y="2553462"/>
                  </a:lnTo>
                </a:path>
              </a:pathLst>
            </a:custGeom>
            <a:ln w="8166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178296" y="2940557"/>
              <a:ext cx="392430" cy="0"/>
            </a:xfrm>
            <a:custGeom>
              <a:avLst/>
              <a:gdLst/>
              <a:ahLst/>
              <a:cxnLst/>
              <a:rect l="l" t="t" r="r" b="b"/>
              <a:pathLst>
                <a:path w="392429">
                  <a:moveTo>
                    <a:pt x="0" y="0"/>
                  </a:moveTo>
                  <a:lnTo>
                    <a:pt x="392430" y="0"/>
                  </a:lnTo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02324" y="2940557"/>
              <a:ext cx="43815" cy="1530985"/>
            </a:xfrm>
            <a:custGeom>
              <a:avLst/>
              <a:gdLst/>
              <a:ahLst/>
              <a:cxnLst/>
              <a:rect l="l" t="t" r="r" b="b"/>
              <a:pathLst>
                <a:path w="43814" h="1530985">
                  <a:moveTo>
                    <a:pt x="0" y="1423416"/>
                  </a:moveTo>
                  <a:lnTo>
                    <a:pt x="22098" y="1530858"/>
                  </a:lnTo>
                  <a:lnTo>
                    <a:pt x="33900" y="1471422"/>
                  </a:lnTo>
                  <a:lnTo>
                    <a:pt x="19050" y="1471422"/>
                  </a:lnTo>
                  <a:lnTo>
                    <a:pt x="16764" y="1469136"/>
                  </a:lnTo>
                  <a:lnTo>
                    <a:pt x="16764" y="1455787"/>
                  </a:lnTo>
                  <a:lnTo>
                    <a:pt x="0" y="1423416"/>
                  </a:lnTo>
                  <a:close/>
                </a:path>
                <a:path w="43814" h="1530985">
                  <a:moveTo>
                    <a:pt x="16764" y="1455787"/>
                  </a:moveTo>
                  <a:lnTo>
                    <a:pt x="16764" y="1469136"/>
                  </a:lnTo>
                  <a:lnTo>
                    <a:pt x="19050" y="1471422"/>
                  </a:lnTo>
                  <a:lnTo>
                    <a:pt x="25146" y="1471422"/>
                  </a:lnTo>
                  <a:lnTo>
                    <a:pt x="27432" y="1469136"/>
                  </a:lnTo>
                  <a:lnTo>
                    <a:pt x="27432" y="1466088"/>
                  </a:lnTo>
                  <a:lnTo>
                    <a:pt x="22098" y="1466088"/>
                  </a:lnTo>
                  <a:lnTo>
                    <a:pt x="16764" y="1455787"/>
                  </a:lnTo>
                  <a:close/>
                </a:path>
                <a:path w="43814" h="1530985">
                  <a:moveTo>
                    <a:pt x="43434" y="1423416"/>
                  </a:moveTo>
                  <a:lnTo>
                    <a:pt x="27432" y="1455420"/>
                  </a:lnTo>
                  <a:lnTo>
                    <a:pt x="27432" y="1469136"/>
                  </a:lnTo>
                  <a:lnTo>
                    <a:pt x="25146" y="1471422"/>
                  </a:lnTo>
                  <a:lnTo>
                    <a:pt x="33900" y="1471422"/>
                  </a:lnTo>
                  <a:lnTo>
                    <a:pt x="43434" y="1423416"/>
                  </a:lnTo>
                  <a:close/>
                </a:path>
                <a:path w="43814" h="1530985">
                  <a:moveTo>
                    <a:pt x="22098" y="64770"/>
                  </a:moveTo>
                  <a:lnTo>
                    <a:pt x="16764" y="75254"/>
                  </a:lnTo>
                  <a:lnTo>
                    <a:pt x="16764" y="1455787"/>
                  </a:lnTo>
                  <a:lnTo>
                    <a:pt x="22098" y="1466088"/>
                  </a:lnTo>
                  <a:lnTo>
                    <a:pt x="27432" y="1455420"/>
                  </a:lnTo>
                  <a:lnTo>
                    <a:pt x="27432" y="75628"/>
                  </a:lnTo>
                  <a:lnTo>
                    <a:pt x="22098" y="64770"/>
                  </a:lnTo>
                  <a:close/>
                </a:path>
                <a:path w="43814" h="1530985">
                  <a:moveTo>
                    <a:pt x="27432" y="1455420"/>
                  </a:moveTo>
                  <a:lnTo>
                    <a:pt x="22098" y="1466088"/>
                  </a:lnTo>
                  <a:lnTo>
                    <a:pt x="27432" y="1466088"/>
                  </a:lnTo>
                  <a:lnTo>
                    <a:pt x="27432" y="1455420"/>
                  </a:lnTo>
                  <a:close/>
                </a:path>
                <a:path w="43814" h="1530985">
                  <a:moveTo>
                    <a:pt x="22098" y="0"/>
                  </a:moveTo>
                  <a:lnTo>
                    <a:pt x="0" y="108204"/>
                  </a:lnTo>
                  <a:lnTo>
                    <a:pt x="16764" y="75254"/>
                  </a:lnTo>
                  <a:lnTo>
                    <a:pt x="16764" y="61722"/>
                  </a:lnTo>
                  <a:lnTo>
                    <a:pt x="19050" y="59436"/>
                  </a:lnTo>
                  <a:lnTo>
                    <a:pt x="33817" y="59436"/>
                  </a:lnTo>
                  <a:lnTo>
                    <a:pt x="22098" y="0"/>
                  </a:lnTo>
                  <a:close/>
                </a:path>
                <a:path w="43814" h="1530985">
                  <a:moveTo>
                    <a:pt x="33817" y="59436"/>
                  </a:moveTo>
                  <a:lnTo>
                    <a:pt x="25146" y="59436"/>
                  </a:lnTo>
                  <a:lnTo>
                    <a:pt x="27432" y="61722"/>
                  </a:lnTo>
                  <a:lnTo>
                    <a:pt x="27432" y="75628"/>
                  </a:lnTo>
                  <a:lnTo>
                    <a:pt x="43434" y="108204"/>
                  </a:lnTo>
                  <a:lnTo>
                    <a:pt x="33817" y="59436"/>
                  </a:lnTo>
                  <a:close/>
                </a:path>
                <a:path w="43814" h="1530985">
                  <a:moveTo>
                    <a:pt x="27432" y="64770"/>
                  </a:moveTo>
                  <a:lnTo>
                    <a:pt x="22098" y="64770"/>
                  </a:lnTo>
                  <a:lnTo>
                    <a:pt x="27432" y="75628"/>
                  </a:lnTo>
                  <a:lnTo>
                    <a:pt x="27432" y="64770"/>
                  </a:lnTo>
                  <a:close/>
                </a:path>
                <a:path w="43814" h="1530985">
                  <a:moveTo>
                    <a:pt x="25146" y="59436"/>
                  </a:moveTo>
                  <a:lnTo>
                    <a:pt x="19050" y="59436"/>
                  </a:lnTo>
                  <a:lnTo>
                    <a:pt x="16764" y="61722"/>
                  </a:lnTo>
                  <a:lnTo>
                    <a:pt x="16764" y="75254"/>
                  </a:lnTo>
                  <a:lnTo>
                    <a:pt x="22098" y="64770"/>
                  </a:lnTo>
                  <a:lnTo>
                    <a:pt x="27432" y="64770"/>
                  </a:lnTo>
                  <a:lnTo>
                    <a:pt x="27432" y="61722"/>
                  </a:lnTo>
                  <a:lnTo>
                    <a:pt x="25146" y="594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66716" y="4471415"/>
              <a:ext cx="890905" cy="685165"/>
            </a:xfrm>
            <a:custGeom>
              <a:avLst/>
              <a:gdLst/>
              <a:ahLst/>
              <a:cxnLst/>
              <a:rect l="l" t="t" r="r" b="b"/>
              <a:pathLst>
                <a:path w="890904" h="685164">
                  <a:moveTo>
                    <a:pt x="405384" y="0"/>
                  </a:moveTo>
                  <a:lnTo>
                    <a:pt x="405384" y="685038"/>
                  </a:lnTo>
                </a:path>
                <a:path w="890904" h="685164">
                  <a:moveTo>
                    <a:pt x="668274" y="0"/>
                  </a:moveTo>
                  <a:lnTo>
                    <a:pt x="668274" y="685038"/>
                  </a:lnTo>
                </a:path>
                <a:path w="890904" h="685164">
                  <a:moveTo>
                    <a:pt x="0" y="580644"/>
                  </a:moveTo>
                  <a:lnTo>
                    <a:pt x="890778" y="581406"/>
                  </a:lnTo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148834" y="5030723"/>
              <a:ext cx="714375" cy="43815"/>
            </a:xfrm>
            <a:custGeom>
              <a:avLst/>
              <a:gdLst/>
              <a:ahLst/>
              <a:cxnLst/>
              <a:rect l="l" t="t" r="r" b="b"/>
              <a:pathLst>
                <a:path w="714375" h="43814">
                  <a:moveTo>
                    <a:pt x="221742" y="21336"/>
                  </a:moveTo>
                  <a:lnTo>
                    <a:pt x="194500" y="16002"/>
                  </a:lnTo>
                  <a:lnTo>
                    <a:pt x="112776" y="0"/>
                  </a:lnTo>
                  <a:lnTo>
                    <a:pt x="145351" y="16002"/>
                  </a:lnTo>
                  <a:lnTo>
                    <a:pt x="2286" y="16002"/>
                  </a:lnTo>
                  <a:lnTo>
                    <a:pt x="0" y="19050"/>
                  </a:lnTo>
                  <a:lnTo>
                    <a:pt x="0" y="24384"/>
                  </a:lnTo>
                  <a:lnTo>
                    <a:pt x="2286" y="27432"/>
                  </a:lnTo>
                  <a:lnTo>
                    <a:pt x="144221" y="27432"/>
                  </a:lnTo>
                  <a:lnTo>
                    <a:pt x="112776" y="43434"/>
                  </a:lnTo>
                  <a:lnTo>
                    <a:pt x="191681" y="27432"/>
                  </a:lnTo>
                  <a:lnTo>
                    <a:pt x="221742" y="21336"/>
                  </a:lnTo>
                  <a:close/>
                </a:path>
                <a:path w="714375" h="43814">
                  <a:moveTo>
                    <a:pt x="713994" y="19050"/>
                  </a:moveTo>
                  <a:lnTo>
                    <a:pt x="711708" y="16002"/>
                  </a:lnTo>
                  <a:lnTo>
                    <a:pt x="568071" y="16002"/>
                  </a:lnTo>
                  <a:lnTo>
                    <a:pt x="601218" y="0"/>
                  </a:lnTo>
                  <a:lnTo>
                    <a:pt x="492252" y="21336"/>
                  </a:lnTo>
                  <a:lnTo>
                    <a:pt x="601218" y="43434"/>
                  </a:lnTo>
                  <a:lnTo>
                    <a:pt x="569214" y="27432"/>
                  </a:lnTo>
                  <a:lnTo>
                    <a:pt x="711708" y="27432"/>
                  </a:lnTo>
                  <a:lnTo>
                    <a:pt x="713994" y="24384"/>
                  </a:lnTo>
                  <a:lnTo>
                    <a:pt x="713994" y="190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4376928" y="2638043"/>
            <a:ext cx="0" cy="1833880"/>
          </a:xfrm>
          <a:custGeom>
            <a:avLst/>
            <a:gdLst/>
            <a:ahLst/>
            <a:cxnLst/>
            <a:rect l="l" t="t" r="r" b="b"/>
            <a:pathLst>
              <a:path h="1833879">
                <a:moveTo>
                  <a:pt x="0" y="0"/>
                </a:moveTo>
                <a:lnTo>
                  <a:pt x="0" y="1833372"/>
                </a:lnTo>
              </a:path>
            </a:pathLst>
          </a:custGeom>
          <a:ln w="8166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1916680" y="2554382"/>
            <a:ext cx="838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c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339850" y="2747275"/>
            <a:ext cx="1011555" cy="791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06045" marR="5080" indent="86360">
              <a:lnSpc>
                <a:spcPct val="149000"/>
              </a:lnSpc>
              <a:spcBef>
                <a:spcPts val="95"/>
              </a:spcBef>
              <a:tabLst>
                <a:tab pos="314325" algn="l"/>
                <a:tab pos="694055" algn="l"/>
                <a:tab pos="998219" algn="l"/>
              </a:tabLst>
            </a:pPr>
            <a:r>
              <a:rPr sz="1000" i="1" spc="10" dirty="0">
                <a:latin typeface="Times New Roman"/>
                <a:cs typeface="Times New Roman"/>
              </a:rPr>
              <a:t>b </a:t>
            </a:r>
            <a:r>
              <a:rPr sz="100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	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	</a:t>
            </a:r>
            <a:r>
              <a:rPr sz="1000" i="1" u="sng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15" dirty="0">
                <a:latin typeface="Symbol"/>
                <a:cs typeface="Symbol"/>
              </a:rPr>
              <a:t>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214629" y="2523143"/>
            <a:ext cx="9080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spc="10" dirty="0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474218" y="1867823"/>
            <a:ext cx="11303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5" dirty="0">
                <a:latin typeface="Times New Roman"/>
                <a:cs typeface="Times New Roman"/>
              </a:rPr>
              <a:t>B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367285" y="2359318"/>
            <a:ext cx="11303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5" dirty="0">
                <a:latin typeface="Times New Roman"/>
                <a:cs typeface="Times New Roman"/>
              </a:rPr>
              <a:t>К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511297" y="4087521"/>
            <a:ext cx="10795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5" dirty="0">
                <a:latin typeface="Symbol"/>
                <a:cs typeface="Symbol"/>
              </a:rPr>
              <a:t>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802378" y="4496733"/>
            <a:ext cx="14287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20" dirty="0">
                <a:latin typeface="Symbol"/>
                <a:cs typeface="Symbol"/>
              </a:rPr>
              <a:t></a:t>
            </a:r>
            <a:r>
              <a:rPr sz="1000" i="1" spc="5" dirty="0">
                <a:latin typeface="Times New Roman"/>
                <a:cs typeface="Times New Roman"/>
              </a:rPr>
              <a:t>l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680017" y="3720242"/>
            <a:ext cx="175895" cy="151765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1000" i="1" spc="-5" dirty="0">
                <a:latin typeface="Times New Roman"/>
                <a:cs typeface="Times New Roman"/>
              </a:rPr>
              <a:t>P</a:t>
            </a:r>
            <a:r>
              <a:rPr sz="975" baseline="-12820" dirty="0">
                <a:latin typeface="Times New Roman"/>
                <a:cs typeface="Times New Roman"/>
              </a:rPr>
              <a:t>п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039680" y="3666244"/>
            <a:ext cx="175895" cy="257810"/>
          </a:xfrm>
          <a:prstGeom prst="rect">
            <a:avLst/>
          </a:prstGeom>
        </p:spPr>
        <p:txBody>
          <a:bodyPr vert="vert270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500" i="1" spc="-7" baseline="8333" dirty="0">
                <a:latin typeface="Times New Roman"/>
                <a:cs typeface="Times New Roman"/>
              </a:rPr>
              <a:t>P</a:t>
            </a:r>
            <a:r>
              <a:rPr sz="650" spc="-5" dirty="0">
                <a:latin typeface="Times New Roman"/>
                <a:cs typeface="Times New Roman"/>
              </a:rPr>
              <a:t>0</a:t>
            </a:r>
            <a:r>
              <a:rPr sz="650" spc="5" dirty="0">
                <a:latin typeface="Times New Roman"/>
                <a:cs typeface="Times New Roman"/>
              </a:rPr>
              <a:t>,</a:t>
            </a:r>
            <a:r>
              <a:rPr sz="650" spc="-5" dirty="0">
                <a:latin typeface="Times New Roman"/>
                <a:cs typeface="Times New Roman"/>
              </a:rPr>
              <a:t>05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424491" y="3724212"/>
            <a:ext cx="175895" cy="142875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1000" i="1" spc="-5" dirty="0">
                <a:latin typeface="Times New Roman"/>
                <a:cs typeface="Times New Roman"/>
              </a:rPr>
              <a:t>P</a:t>
            </a:r>
            <a:r>
              <a:rPr sz="975" baseline="-12820" dirty="0">
                <a:latin typeface="Times New Roman"/>
                <a:cs typeface="Times New Roman"/>
              </a:rPr>
              <a:t>т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850955" y="3219564"/>
            <a:ext cx="175895" cy="16383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1000" i="1" dirty="0">
                <a:latin typeface="Times New Roman"/>
                <a:cs typeface="Times New Roman"/>
              </a:rPr>
              <a:t>P</a:t>
            </a:r>
            <a:r>
              <a:rPr sz="975" baseline="-12820" dirty="0">
                <a:latin typeface="Times New Roman"/>
                <a:cs typeface="Times New Roman"/>
              </a:rPr>
              <a:t>В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499420" y="3276714"/>
            <a:ext cx="175895" cy="163195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1000" i="1" spc="-5" dirty="0">
                <a:latin typeface="Times New Roman"/>
                <a:cs typeface="Times New Roman"/>
              </a:rPr>
              <a:t>P</a:t>
            </a:r>
            <a:r>
              <a:rPr sz="975" baseline="-12820" dirty="0">
                <a:latin typeface="Times New Roman"/>
                <a:cs typeface="Times New Roman"/>
              </a:rPr>
              <a:t>К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324100" y="4863255"/>
            <a:ext cx="31051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1500" spc="22" baseline="8333" dirty="0">
                <a:latin typeface="Symbol"/>
                <a:cs typeface="Symbol"/>
              </a:rPr>
              <a:t></a:t>
            </a:r>
            <a:r>
              <a:rPr sz="1500" i="1" spc="22" baseline="8333" dirty="0">
                <a:latin typeface="Times New Roman"/>
                <a:cs typeface="Times New Roman"/>
              </a:rPr>
              <a:t>l</a:t>
            </a:r>
            <a:r>
              <a:rPr sz="650" spc="15" dirty="0">
                <a:latin typeface="Times New Roman"/>
                <a:cs typeface="Times New Roman"/>
              </a:rPr>
              <a:t>зал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961638" y="4847253"/>
            <a:ext cx="28194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Symbol"/>
                <a:cs typeface="Symbol"/>
              </a:rPr>
              <a:t></a:t>
            </a:r>
            <a:r>
              <a:rPr sz="1000" i="1" spc="10" dirty="0">
                <a:latin typeface="Times New Roman"/>
                <a:cs typeface="Times New Roman"/>
              </a:rPr>
              <a:t>l</a:t>
            </a:r>
            <a:r>
              <a:rPr sz="975" spc="15" baseline="-12820" dirty="0">
                <a:latin typeface="Times New Roman"/>
                <a:cs typeface="Times New Roman"/>
              </a:rPr>
              <a:t>пр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137922" y="1950129"/>
            <a:ext cx="415607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4064000" algn="l"/>
              </a:tabLst>
            </a:pPr>
            <a:r>
              <a:rPr sz="1500" i="1" spc="22" baseline="2777" dirty="0">
                <a:latin typeface="Times New Roman"/>
                <a:cs typeface="Times New Roman"/>
              </a:rPr>
              <a:t>P</a:t>
            </a:r>
            <a:r>
              <a:rPr sz="1500" spc="22" baseline="2777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Symbol"/>
                <a:cs typeface="Symbol"/>
              </a:rPr>
              <a:t>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550406" y="4457871"/>
            <a:ext cx="9017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Symbol"/>
                <a:cs typeface="Symbol"/>
              </a:rPr>
              <a:t>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241017" y="3691299"/>
            <a:ext cx="190500" cy="212725"/>
          </a:xfrm>
          <a:prstGeom prst="rect">
            <a:avLst/>
          </a:prstGeom>
        </p:spPr>
        <p:txBody>
          <a:bodyPr vert="vert270" wrap="square" lIns="0" tIns="317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sz="1500" spc="-22" baseline="8333" dirty="0">
                <a:latin typeface="Symbol"/>
                <a:cs typeface="Symbol"/>
              </a:rPr>
              <a:t></a:t>
            </a:r>
            <a:r>
              <a:rPr sz="650" spc="-5" dirty="0">
                <a:latin typeface="Times New Roman"/>
                <a:cs typeface="Times New Roman"/>
              </a:rPr>
              <a:t>0</a:t>
            </a:r>
            <a:r>
              <a:rPr sz="650" spc="5" dirty="0">
                <a:latin typeface="Times New Roman"/>
                <a:cs typeface="Times New Roman"/>
              </a:rPr>
              <a:t>,</a:t>
            </a:r>
            <a:r>
              <a:rPr sz="650" dirty="0">
                <a:latin typeface="Times New Roman"/>
                <a:cs typeface="Times New Roman"/>
              </a:rPr>
              <a:t>2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965446" y="4838109"/>
            <a:ext cx="33083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0,2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029722" y="5158911"/>
            <a:ext cx="5862955" cy="2701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696085">
              <a:lnSpc>
                <a:spcPct val="100000"/>
              </a:lnSpc>
              <a:spcBef>
                <a:spcPts val="120"/>
              </a:spcBef>
            </a:pPr>
            <a:r>
              <a:rPr sz="1500" spc="15" baseline="8333" dirty="0">
                <a:latin typeface="Symbol"/>
                <a:cs typeface="Symbol"/>
              </a:rPr>
              <a:t></a:t>
            </a:r>
            <a:r>
              <a:rPr sz="1500" i="1" spc="15" baseline="8333" dirty="0">
                <a:latin typeface="Times New Roman"/>
                <a:cs typeface="Times New Roman"/>
              </a:rPr>
              <a:t>l</a:t>
            </a:r>
            <a:r>
              <a:rPr sz="650" spc="10" dirty="0">
                <a:latin typeface="Times New Roman"/>
                <a:cs typeface="Times New Roman"/>
              </a:rPr>
              <a:t>пов</a:t>
            </a:r>
            <a:endParaRPr sz="6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600">
              <a:latin typeface="Times New Roman"/>
              <a:cs typeface="Times New Roman"/>
            </a:endParaRPr>
          </a:p>
          <a:p>
            <a:pPr marL="1909445">
              <a:lnSpc>
                <a:spcPct val="100000"/>
              </a:lnSpc>
              <a:tabLst>
                <a:tab pos="497014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Times New Roman"/>
              <a:cs typeface="Times New Roman"/>
            </a:endParaRPr>
          </a:p>
          <a:p>
            <a:pPr marL="334645" marR="327025" algn="ctr">
              <a:lnSpc>
                <a:spcPct val="102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4.15.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Абсолютна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відносна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діаграми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розтягування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діючому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навантаженні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Р</a:t>
            </a:r>
            <a:r>
              <a:rPr sz="1000" dirty="0">
                <a:latin typeface="Times New Roman"/>
                <a:cs typeface="Times New Roman"/>
              </a:rPr>
              <a:t>: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Р</a:t>
            </a:r>
            <a:r>
              <a:rPr sz="975" baseline="-12820" dirty="0">
                <a:latin typeface="Times New Roman"/>
                <a:cs typeface="Times New Roman"/>
              </a:rPr>
              <a:t>п</a:t>
            </a:r>
            <a:r>
              <a:rPr sz="975" spc="135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навантаження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пропорційності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Symbol"/>
                <a:cs typeface="Symbol"/>
              </a:rPr>
              <a:t></a:t>
            </a:r>
            <a:r>
              <a:rPr sz="975" baseline="-12820" dirty="0">
                <a:latin typeface="Times New Roman"/>
                <a:cs typeface="Times New Roman"/>
              </a:rPr>
              <a:t>п</a:t>
            </a:r>
            <a:r>
              <a:rPr sz="1000" dirty="0">
                <a:latin typeface="Times New Roman"/>
                <a:cs typeface="Times New Roman"/>
              </a:rPr>
              <a:t>; </a:t>
            </a:r>
            <a:r>
              <a:rPr sz="1000" i="1" spc="-5" dirty="0">
                <a:latin typeface="Times New Roman"/>
                <a:cs typeface="Times New Roman"/>
              </a:rPr>
              <a:t>Р</a:t>
            </a:r>
            <a:r>
              <a:rPr sz="975" spc="-7" baseline="-12820" dirty="0">
                <a:latin typeface="Times New Roman"/>
                <a:cs typeface="Times New Roman"/>
              </a:rPr>
              <a:t>0,05</a:t>
            </a:r>
            <a:r>
              <a:rPr sz="975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пружності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</a:t>
            </a:r>
            <a:r>
              <a:rPr sz="975" spc="-7" baseline="-12820" dirty="0">
                <a:latin typeface="Times New Roman"/>
                <a:cs typeface="Times New Roman"/>
              </a:rPr>
              <a:t>0,05</a:t>
            </a:r>
            <a:r>
              <a:rPr sz="1000" spc="-5" dirty="0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121920" marR="115570" algn="ctr">
              <a:lnSpc>
                <a:spcPts val="1230"/>
              </a:lnSpc>
              <a:spcBef>
                <a:spcPts val="40"/>
              </a:spcBef>
            </a:pPr>
            <a:r>
              <a:rPr sz="1000" i="1" spc="-5" dirty="0">
                <a:latin typeface="Times New Roman"/>
                <a:cs typeface="Times New Roman"/>
              </a:rPr>
              <a:t>Р</a:t>
            </a:r>
            <a:r>
              <a:rPr sz="975" spc="-7" baseline="-12820" dirty="0">
                <a:latin typeface="Times New Roman"/>
                <a:cs typeface="Times New Roman"/>
              </a:rPr>
              <a:t>т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фізичної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плинності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</a:t>
            </a:r>
            <a:r>
              <a:rPr sz="975" spc="-7" baseline="-12820" dirty="0">
                <a:latin typeface="Times New Roman"/>
                <a:cs typeface="Times New Roman"/>
              </a:rPr>
              <a:t>т</a:t>
            </a:r>
            <a:r>
              <a:rPr sz="1000" spc="-5" dirty="0">
                <a:latin typeface="Times New Roman"/>
                <a:cs typeface="Times New Roman"/>
              </a:rPr>
              <a:t>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</a:t>
            </a:r>
            <a:r>
              <a:rPr sz="975" spc="-7" baseline="-12820" dirty="0">
                <a:latin typeface="Times New Roman"/>
                <a:cs typeface="Times New Roman"/>
              </a:rPr>
              <a:t>0,2</a:t>
            </a:r>
            <a:r>
              <a:rPr sz="975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умовної межі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плинності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</a:t>
            </a:r>
            <a:r>
              <a:rPr sz="975" spc="-7" baseline="-12820" dirty="0">
                <a:latin typeface="Times New Roman"/>
                <a:cs typeface="Times New Roman"/>
              </a:rPr>
              <a:t>0,2</a:t>
            </a:r>
            <a:r>
              <a:rPr sz="1000" spc="-5" dirty="0">
                <a:latin typeface="Times New Roman"/>
                <a:cs typeface="Times New Roman"/>
              </a:rPr>
              <a:t>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</a:t>
            </a:r>
            <a:r>
              <a:rPr sz="975" spc="-7" baseline="-12820" dirty="0">
                <a:latin typeface="Times New Roman"/>
                <a:cs typeface="Times New Roman"/>
              </a:rPr>
              <a:t>в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межі міцності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(тимчасовий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опір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розриву)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Symbol"/>
                <a:cs typeface="Symbol"/>
              </a:rPr>
              <a:t></a:t>
            </a:r>
            <a:r>
              <a:rPr sz="975" baseline="-12820" dirty="0">
                <a:latin typeface="Times New Roman"/>
                <a:cs typeface="Times New Roman"/>
              </a:rPr>
              <a:t>в</a:t>
            </a:r>
            <a:r>
              <a:rPr sz="1000" dirty="0">
                <a:latin typeface="Times New Roman"/>
                <a:cs typeface="Times New Roman"/>
              </a:rPr>
              <a:t>; </a:t>
            </a:r>
            <a:r>
              <a:rPr sz="1000" i="1" spc="-10" dirty="0">
                <a:latin typeface="Times New Roman"/>
                <a:cs typeface="Times New Roman"/>
              </a:rPr>
              <a:t>Р</a:t>
            </a:r>
            <a:r>
              <a:rPr sz="975" spc="-15" baseline="-12820" dirty="0">
                <a:latin typeface="Times New Roman"/>
                <a:cs typeface="Times New Roman"/>
              </a:rPr>
              <a:t>К</a:t>
            </a:r>
            <a:r>
              <a:rPr sz="975" baseline="-1282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–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істинного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(кінцевого)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опору розриву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S</a:t>
            </a:r>
            <a:r>
              <a:rPr sz="975" spc="-7" baseline="-12820" dirty="0">
                <a:latin typeface="Times New Roman"/>
                <a:cs typeface="Times New Roman"/>
              </a:rPr>
              <a:t>к</a:t>
            </a:r>
            <a:r>
              <a:rPr sz="1000" spc="-5" dirty="0">
                <a:latin typeface="Times New Roman"/>
                <a:cs typeface="Times New Roman"/>
              </a:rPr>
              <a:t>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</a:t>
            </a:r>
            <a:r>
              <a:rPr sz="1000" i="1" spc="-5" dirty="0">
                <a:latin typeface="Times New Roman"/>
                <a:cs typeface="Times New Roman"/>
              </a:rPr>
              <a:t>l</a:t>
            </a:r>
            <a:r>
              <a:rPr sz="975" spc="-7" baseline="-12820" dirty="0">
                <a:latin typeface="Times New Roman"/>
                <a:cs typeface="Times New Roman"/>
              </a:rPr>
              <a:t>пов</a:t>
            </a:r>
            <a:r>
              <a:rPr sz="975" spc="142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повне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абсолютне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подовження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80"/>
              </a:lnSpc>
            </a:pPr>
            <a:r>
              <a:rPr sz="1000" spc="-5" dirty="0">
                <a:latin typeface="Symbol"/>
                <a:cs typeface="Symbol"/>
              </a:rPr>
              <a:t></a:t>
            </a:r>
            <a:r>
              <a:rPr sz="1000" i="1" spc="-5" dirty="0">
                <a:latin typeface="Times New Roman"/>
                <a:cs typeface="Times New Roman"/>
              </a:rPr>
              <a:t>l</a:t>
            </a:r>
            <a:r>
              <a:rPr sz="975" spc="-7" baseline="-12820" dirty="0">
                <a:latin typeface="Times New Roman"/>
                <a:cs typeface="Times New Roman"/>
              </a:rPr>
              <a:t>зал</a:t>
            </a:r>
            <a:r>
              <a:rPr sz="975" spc="135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залишкове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абсолютне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подовження;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</a:t>
            </a:r>
            <a:r>
              <a:rPr sz="1000" i="1" spc="-5" dirty="0">
                <a:latin typeface="Times New Roman"/>
                <a:cs typeface="Times New Roman"/>
              </a:rPr>
              <a:t>l</a:t>
            </a:r>
            <a:r>
              <a:rPr sz="975" spc="-7" baseline="-12820" dirty="0">
                <a:latin typeface="Times New Roman"/>
                <a:cs typeface="Times New Roman"/>
              </a:rPr>
              <a:t>пр</a:t>
            </a:r>
            <a:r>
              <a:rPr sz="975" spc="142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пружне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абсолютне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подовження;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0" dirty="0">
                <a:latin typeface="Symbol"/>
                <a:cs typeface="Symbol"/>
              </a:rPr>
              <a:t>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відносне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подовження зразку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9000"/>
              </a:lnSpc>
            </a:pPr>
            <a:r>
              <a:rPr sz="1200" i="1" dirty="0">
                <a:latin typeface="Times New Roman"/>
                <a:cs typeface="Times New Roman"/>
              </a:rPr>
              <a:t>Межа </a:t>
            </a:r>
            <a:r>
              <a:rPr sz="1200" i="1" spc="-5" dirty="0">
                <a:latin typeface="Times New Roman"/>
                <a:cs typeface="Times New Roman"/>
              </a:rPr>
              <a:t>пропорційності. </a:t>
            </a:r>
            <a:r>
              <a:rPr sz="1200" spc="-5" dirty="0">
                <a:latin typeface="Times New Roman"/>
                <a:cs typeface="Times New Roman"/>
              </a:rPr>
              <a:t>Ділянка </a:t>
            </a:r>
            <a:r>
              <a:rPr sz="1200" dirty="0">
                <a:latin typeface="Times New Roman"/>
                <a:cs typeface="Times New Roman"/>
              </a:rPr>
              <a:t>[0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]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діаграмі </a:t>
            </a:r>
            <a:r>
              <a:rPr sz="1200" spc="-5" dirty="0">
                <a:latin typeface="Times New Roman"/>
                <a:cs typeface="Times New Roman"/>
              </a:rPr>
              <a:t>(рис. 4.15) відповідає пружної </a:t>
            </a:r>
            <a:r>
              <a:rPr sz="1200" dirty="0">
                <a:latin typeface="Times New Roman"/>
                <a:cs typeface="Times New Roman"/>
              </a:rPr>
              <a:t>де-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формації матеріалу, коли </a:t>
            </a:r>
            <a:r>
              <a:rPr sz="1200" dirty="0">
                <a:latin typeface="Times New Roman"/>
                <a:cs typeface="Times New Roman"/>
              </a:rPr>
              <a:t>діє </a:t>
            </a:r>
            <a:r>
              <a:rPr sz="1200" spc="-5" dirty="0">
                <a:latin typeface="Times New Roman"/>
                <a:cs typeface="Times New Roman"/>
              </a:rPr>
              <a:t>закон </a:t>
            </a:r>
            <a:r>
              <a:rPr sz="1200" dirty="0">
                <a:latin typeface="Times New Roman"/>
                <a:cs typeface="Times New Roman"/>
              </a:rPr>
              <a:t>Гука. </a:t>
            </a:r>
            <a:r>
              <a:rPr sz="1200" i="1" spc="-5" dirty="0">
                <a:latin typeface="Times New Roman"/>
                <a:cs typeface="Times New Roman"/>
              </a:rPr>
              <a:t>Межою пропорційності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п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називається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пруження,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dirty="0">
                <a:latin typeface="Times New Roman"/>
                <a:cs typeface="Times New Roman"/>
              </a:rPr>
              <a:t> відповідає </a:t>
            </a:r>
            <a:r>
              <a:rPr sz="1200" spc="-5" dirty="0">
                <a:latin typeface="Times New Roman"/>
                <a:cs typeface="Times New Roman"/>
              </a:rPr>
              <a:t>пружній</a:t>
            </a:r>
            <a:r>
              <a:rPr sz="1200" dirty="0">
                <a:latin typeface="Times New Roman"/>
                <a:cs typeface="Times New Roman"/>
              </a:rPr>
              <a:t> межі </a:t>
            </a:r>
            <a:r>
              <a:rPr sz="1200" spc="-5" dirty="0">
                <a:latin typeface="Times New Roman"/>
                <a:cs typeface="Times New Roman"/>
              </a:rPr>
              <a:t>деформації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70"/>
              </a:lnSpc>
              <a:spcBef>
                <a:spcPts val="140"/>
              </a:spcBef>
            </a:pPr>
            <a:r>
              <a:rPr sz="1200" i="1" dirty="0">
                <a:latin typeface="Times New Roman"/>
                <a:cs typeface="Times New Roman"/>
              </a:rPr>
              <a:t>Межа </a:t>
            </a:r>
            <a:r>
              <a:rPr sz="1200" i="1" spc="-5" dirty="0">
                <a:latin typeface="Times New Roman"/>
                <a:cs typeface="Times New Roman"/>
              </a:rPr>
              <a:t>пропорційності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п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максимальне напруження, до якого </a:t>
            </a:r>
            <a:r>
              <a:rPr sz="1200" dirty="0">
                <a:latin typeface="Times New Roman"/>
                <a:cs typeface="Times New Roman"/>
              </a:rPr>
              <a:t>зберігається </a:t>
            </a:r>
            <a:r>
              <a:rPr sz="1200" spc="-5" dirty="0">
                <a:latin typeface="Times New Roman"/>
                <a:cs typeface="Times New Roman"/>
              </a:rPr>
              <a:t>лінійна </a:t>
            </a:r>
            <a:r>
              <a:rPr sz="1200" dirty="0">
                <a:latin typeface="Times New Roman"/>
                <a:cs typeface="Times New Roman"/>
              </a:rPr>
              <a:t> залежність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деформацією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напругою: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158494" y="4364909"/>
            <a:ext cx="9080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10" dirty="0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009644" y="8092440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69926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3992114" y="8084688"/>
            <a:ext cx="198120" cy="20827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200" i="1" spc="-65" dirty="0">
                <a:latin typeface="Times New Roman"/>
                <a:cs typeface="Times New Roman"/>
              </a:rPr>
              <a:t>F</a:t>
            </a:r>
            <a:r>
              <a:rPr sz="1050" spc="-97" baseline="-11904" dirty="0">
                <a:latin typeface="Times New Roman"/>
                <a:cs typeface="Times New Roman"/>
              </a:rPr>
              <a:t>0</a:t>
            </a:r>
            <a:endParaRPr sz="1050" baseline="-11904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657598" y="7965428"/>
            <a:ext cx="6273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Symbol"/>
                <a:cs typeface="Symbol"/>
              </a:rPr>
              <a:t></a:t>
            </a:r>
            <a:r>
              <a:rPr sz="1050" baseline="-11904" dirty="0">
                <a:latin typeface="Times New Roman"/>
                <a:cs typeface="Times New Roman"/>
              </a:rPr>
              <a:t>п</a:t>
            </a:r>
            <a:r>
              <a:rPr sz="1050" spc="60" baseline="-119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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800" i="1" spc="-52" baseline="34722" dirty="0">
                <a:latin typeface="Times New Roman"/>
                <a:cs typeface="Times New Roman"/>
              </a:rPr>
              <a:t>Р</a:t>
            </a:r>
            <a:r>
              <a:rPr sz="1050" spc="-52" baseline="47619" dirty="0">
                <a:latin typeface="Times New Roman"/>
                <a:cs typeface="Times New Roman"/>
              </a:rPr>
              <a:t>п</a:t>
            </a:r>
            <a:r>
              <a:rPr sz="1050" spc="307" baseline="476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42410" y="8309102"/>
            <a:ext cx="5837555" cy="1084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0"/>
              </a:lnSpc>
              <a:spcBef>
                <a:spcPts val="100"/>
              </a:spcBef>
              <a:tabLst>
                <a:tab pos="3257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</a:t>
            </a:r>
            <a:r>
              <a:rPr sz="1200" i="1" spc="-10" dirty="0">
                <a:latin typeface="Times New Roman"/>
                <a:cs typeface="Times New Roman"/>
              </a:rPr>
              <a:t>Р</a:t>
            </a:r>
            <a:r>
              <a:rPr sz="1200" spc="-15" baseline="-10416" dirty="0">
                <a:latin typeface="Times New Roman"/>
                <a:cs typeface="Times New Roman"/>
              </a:rPr>
              <a:t>п</a:t>
            </a:r>
            <a:r>
              <a:rPr sz="1200" spc="7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навантаження;</a:t>
            </a:r>
            <a:endParaRPr sz="1200">
              <a:latin typeface="Times New Roman"/>
              <a:cs typeface="Times New Roman"/>
            </a:endParaRPr>
          </a:p>
          <a:p>
            <a:pPr marL="3257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площа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поперечного перерізу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зразка.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напруженнях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межі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пропорційності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рівномірна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деформація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(зростання </a:t>
            </a:r>
            <a:r>
              <a:rPr sz="1200" spc="-5" dirty="0">
                <a:latin typeface="Times New Roman"/>
                <a:cs typeface="Times New Roman"/>
              </a:rPr>
              <a:t>довжини </a:t>
            </a:r>
            <a:r>
              <a:rPr sz="1200" dirty="0">
                <a:latin typeface="Times New Roman"/>
                <a:cs typeface="Times New Roman"/>
              </a:rPr>
              <a:t>зразка,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звуження 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перетину).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Кожному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напруженню</a:t>
            </a:r>
            <a:r>
              <a:rPr sz="1200" dirty="0">
                <a:latin typeface="Times New Roman"/>
                <a:cs typeface="Times New Roman"/>
              </a:rPr>
              <a:t> відповідає </a:t>
            </a:r>
            <a:r>
              <a:rPr sz="1200" spc="-5" dirty="0">
                <a:latin typeface="Times New Roman"/>
                <a:cs typeface="Times New Roman"/>
              </a:rPr>
              <a:t>залишкове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dirty="0">
                <a:latin typeface="Times New Roman"/>
                <a:cs typeface="Times New Roman"/>
              </a:rPr>
              <a:t> отримуємо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денням з </a:t>
            </a:r>
            <a:r>
              <a:rPr sz="1200" spc="-5" dirty="0">
                <a:latin typeface="Times New Roman"/>
                <a:cs typeface="Times New Roman"/>
              </a:rPr>
              <a:t>відповідною точки діаграми розтягування</a:t>
            </a:r>
            <a:r>
              <a:rPr sz="1200" dirty="0">
                <a:latin typeface="Times New Roman"/>
                <a:cs typeface="Times New Roman"/>
              </a:rPr>
              <a:t> лінії,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паралельна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відрізку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[0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].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43888" y="516889"/>
            <a:ext cx="5915660" cy="2694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76200" marR="69215" indent="287655" algn="just">
              <a:lnSpc>
                <a:spcPct val="97500"/>
              </a:lnSpc>
            </a:pPr>
            <a:r>
              <a:rPr sz="1200" i="1" dirty="0">
                <a:latin typeface="Times New Roman"/>
                <a:cs typeface="Times New Roman"/>
              </a:rPr>
              <a:t>Умовна </a:t>
            </a:r>
            <a:r>
              <a:rPr sz="1200" i="1" spc="-5" dirty="0">
                <a:latin typeface="Times New Roman"/>
                <a:cs typeface="Times New Roman"/>
              </a:rPr>
              <a:t>межа пружності. </a:t>
            </a:r>
            <a:r>
              <a:rPr sz="1200" spc="-5" dirty="0">
                <a:latin typeface="Times New Roman"/>
                <a:cs typeface="Times New Roman"/>
              </a:rPr>
              <a:t>Оскільки практично неможливо встановити точку пере-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ходу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непружний стан, то встановлюють </a:t>
            </a:r>
            <a:r>
              <a:rPr sz="1200" i="1" dirty="0">
                <a:latin typeface="Times New Roman"/>
                <a:cs typeface="Times New Roman"/>
              </a:rPr>
              <a:t>умовну </a:t>
            </a:r>
            <a:r>
              <a:rPr sz="1200" i="1" spc="-5" dirty="0">
                <a:latin typeface="Times New Roman"/>
                <a:cs typeface="Times New Roman"/>
              </a:rPr>
              <a:t>межу пружності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максимальне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вантаження,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якого зразок </a:t>
            </a:r>
            <a:r>
              <a:rPr sz="1200" dirty="0">
                <a:latin typeface="Times New Roman"/>
                <a:cs typeface="Times New Roman"/>
              </a:rPr>
              <a:t>отримує </a:t>
            </a:r>
            <a:r>
              <a:rPr sz="1200" spc="-5" dirty="0">
                <a:latin typeface="Times New Roman"/>
                <a:cs typeface="Times New Roman"/>
              </a:rPr>
              <a:t>тільки пружну деформацію. Це напруження,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якому залишкова деформація дуже мала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0,005…0,05 %.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5" dirty="0">
                <a:latin typeface="Times New Roman"/>
                <a:cs typeface="Times New Roman"/>
              </a:rPr>
              <a:t>позначенні напруження </a:t>
            </a:r>
            <a:r>
              <a:rPr sz="1200" spc="-20" dirty="0">
                <a:latin typeface="Times New Roman"/>
                <a:cs typeface="Times New Roman"/>
              </a:rPr>
              <a:t>вка-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зується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максимальне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значення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залишкової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деформації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050" baseline="-11904" dirty="0">
                <a:latin typeface="Times New Roman"/>
                <a:cs typeface="Times New Roman"/>
              </a:rPr>
              <a:t>0,05</a:t>
            </a:r>
            <a:r>
              <a:rPr sz="1050" spc="-30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19050" algn="ctr">
              <a:lnSpc>
                <a:spcPct val="100000"/>
              </a:lnSpc>
              <a:spcBef>
                <a:spcPts val="625"/>
              </a:spcBef>
            </a:pPr>
            <a:r>
              <a:rPr sz="1800" baseline="-27777" dirty="0">
                <a:latin typeface="Symbol"/>
                <a:cs typeface="Symbol"/>
              </a:rPr>
              <a:t></a:t>
            </a:r>
            <a:r>
              <a:rPr sz="1050" baseline="-59523" dirty="0">
                <a:latin typeface="Times New Roman"/>
                <a:cs typeface="Times New Roman"/>
              </a:rPr>
              <a:t>0,05</a:t>
            </a:r>
            <a:r>
              <a:rPr sz="1050" spc="37" baseline="-59523" dirty="0">
                <a:latin typeface="Times New Roman"/>
                <a:cs typeface="Times New Roman"/>
              </a:rPr>
              <a:t> </a:t>
            </a:r>
            <a:r>
              <a:rPr sz="1800" spc="-7" baseline="-27777" dirty="0">
                <a:latin typeface="Symbol"/>
                <a:cs typeface="Symbol"/>
              </a:rPr>
              <a:t></a:t>
            </a:r>
            <a:r>
              <a:rPr sz="1800" spc="142" baseline="-27777" dirty="0">
                <a:latin typeface="Times New Roman"/>
                <a:cs typeface="Times New Roman"/>
              </a:rPr>
              <a:t> </a:t>
            </a:r>
            <a:r>
              <a:rPr sz="1800" i="1" u="sng" spc="-22" baseline="694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Р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0,05</a:t>
            </a:r>
            <a:r>
              <a:rPr sz="700" spc="200" dirty="0">
                <a:latin typeface="Times New Roman"/>
                <a:cs typeface="Times New Roman"/>
              </a:rPr>
              <a:t> </a:t>
            </a:r>
            <a:r>
              <a:rPr sz="1800" baseline="-27777" dirty="0">
                <a:latin typeface="Times New Roman"/>
                <a:cs typeface="Times New Roman"/>
              </a:rPr>
              <a:t>.</a:t>
            </a:r>
            <a:endParaRPr sz="1800" baseline="-27777">
              <a:latin typeface="Times New Roman"/>
              <a:cs typeface="Times New Roman"/>
            </a:endParaRPr>
          </a:p>
          <a:p>
            <a:pPr marL="365760" algn="ctr">
              <a:lnSpc>
                <a:spcPct val="100000"/>
              </a:lnSpc>
              <a:spcBef>
                <a:spcPts val="120"/>
              </a:spcBef>
            </a:pPr>
            <a:r>
              <a:rPr sz="1200" i="1" spc="-65" dirty="0">
                <a:latin typeface="Times New Roman"/>
                <a:cs typeface="Times New Roman"/>
              </a:rPr>
              <a:t>F</a:t>
            </a:r>
            <a:r>
              <a:rPr sz="1050" spc="-97" baseline="-11904" dirty="0">
                <a:latin typeface="Times New Roman"/>
                <a:cs typeface="Times New Roman"/>
              </a:rPr>
              <a:t>0</a:t>
            </a:r>
            <a:endParaRPr sz="1050" baseline="-11904">
              <a:latin typeface="Times New Roman"/>
              <a:cs typeface="Times New Roman"/>
            </a:endParaRPr>
          </a:p>
          <a:p>
            <a:pPr marL="363855" algn="just">
              <a:lnSpc>
                <a:spcPts val="1410"/>
              </a:lnSpc>
              <a:spcBef>
                <a:spcPts val="330"/>
              </a:spcBef>
            </a:pPr>
            <a:r>
              <a:rPr sz="1200" i="1" spc="-20" dirty="0">
                <a:latin typeface="Times New Roman"/>
                <a:cs typeface="Times New Roman"/>
              </a:rPr>
              <a:t>Межа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плинності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характеризує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опір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матеріалу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невеликим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пластичним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деформаціям.</a:t>
            </a:r>
            <a:endParaRPr sz="1200">
              <a:latin typeface="Times New Roman"/>
              <a:cs typeface="Times New Roman"/>
            </a:endParaRPr>
          </a:p>
          <a:p>
            <a:pPr marL="75565" algn="just">
              <a:lnSpc>
                <a:spcPts val="1410"/>
              </a:lnSpc>
            </a:pPr>
            <a:r>
              <a:rPr sz="1200" spc="-20" dirty="0">
                <a:latin typeface="Times New Roman"/>
                <a:cs typeface="Times New Roman"/>
              </a:rPr>
              <a:t>Залежно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від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природи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матеріалу використовують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фізичну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або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умовну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межу</a:t>
            </a:r>
            <a:r>
              <a:rPr sz="1200" spc="-25" dirty="0">
                <a:latin typeface="Times New Roman"/>
                <a:cs typeface="Times New Roman"/>
              </a:rPr>
              <a:t> плинності.</a:t>
            </a:r>
            <a:endParaRPr sz="1200">
              <a:latin typeface="Times New Roman"/>
              <a:cs typeface="Times New Roman"/>
            </a:endParaRPr>
          </a:p>
          <a:p>
            <a:pPr marL="75565" marR="69850" indent="287655" algn="just">
              <a:lnSpc>
                <a:spcPct val="100200"/>
              </a:lnSpc>
              <a:spcBef>
                <a:spcPts val="35"/>
              </a:spcBef>
            </a:pPr>
            <a:r>
              <a:rPr sz="1200" i="1" spc="-5" dirty="0">
                <a:latin typeface="Times New Roman"/>
                <a:cs typeface="Times New Roman"/>
              </a:rPr>
              <a:t>Фізична межа плинності </a:t>
            </a:r>
            <a:r>
              <a:rPr sz="1200" spc="15" dirty="0">
                <a:latin typeface="Symbol"/>
                <a:cs typeface="Symbol"/>
              </a:rPr>
              <a:t></a:t>
            </a:r>
            <a:r>
              <a:rPr sz="1050" spc="22" baseline="-11904" dirty="0">
                <a:latin typeface="Times New Roman"/>
                <a:cs typeface="Times New Roman"/>
              </a:rPr>
              <a:t>т</a:t>
            </a:r>
            <a:r>
              <a:rPr sz="1050" spc="315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напруження, при якому відбувається збільшення </a:t>
            </a:r>
            <a:r>
              <a:rPr sz="1200" dirty="0">
                <a:latin typeface="Times New Roman"/>
                <a:cs typeface="Times New Roman"/>
              </a:rPr>
              <a:t> деформації </a:t>
            </a:r>
            <a:r>
              <a:rPr sz="1200" spc="-5" dirty="0">
                <a:latin typeface="Times New Roman"/>
                <a:cs typeface="Times New Roman"/>
              </a:rPr>
              <a:t>при постійному навантаженні (наявність горизонтальної </a:t>
            </a:r>
            <a:r>
              <a:rPr sz="1200" dirty="0">
                <a:latin typeface="Times New Roman"/>
                <a:cs typeface="Times New Roman"/>
              </a:rPr>
              <a:t>ділянці </a:t>
            </a:r>
            <a:r>
              <a:rPr sz="1200" spc="-5" dirty="0">
                <a:latin typeface="Times New Roman"/>
                <a:cs typeface="Times New Roman"/>
              </a:rPr>
              <a:t>[</a:t>
            </a:r>
            <a:r>
              <a:rPr sz="1200" i="1" spc="-5" dirty="0">
                <a:latin typeface="Times New Roman"/>
                <a:cs typeface="Times New Roman"/>
              </a:rPr>
              <a:t>cd</a:t>
            </a:r>
            <a:r>
              <a:rPr sz="1200" spc="-5" dirty="0">
                <a:latin typeface="Times New Roman"/>
                <a:cs typeface="Times New Roman"/>
              </a:rPr>
              <a:t>] на </a:t>
            </a:r>
            <a:r>
              <a:rPr sz="1200" dirty="0">
                <a:latin typeface="Times New Roman"/>
                <a:cs typeface="Times New Roman"/>
              </a:rPr>
              <a:t>діа-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грамі </a:t>
            </a:r>
            <a:r>
              <a:rPr sz="1200" spc="-5" dirty="0">
                <a:latin typeface="Times New Roman"/>
                <a:cs typeface="Times New Roman"/>
              </a:rPr>
              <a:t>розтягування).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Використовується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дуже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70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97171" y="3317237"/>
            <a:ext cx="6273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latin typeface="Symbol"/>
                <a:cs typeface="Symbol"/>
              </a:rPr>
              <a:t></a:t>
            </a:r>
            <a:r>
              <a:rPr sz="1050" spc="22" baseline="-11904" dirty="0">
                <a:latin typeface="Times New Roman"/>
                <a:cs typeface="Times New Roman"/>
              </a:rPr>
              <a:t>т </a:t>
            </a:r>
            <a:r>
              <a:rPr sz="1050" spc="37" baseline="-119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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800" i="1" u="sng" spc="-37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Р</a:t>
            </a:r>
            <a:r>
              <a:rPr sz="1050" u="sng" spc="-37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т</a:t>
            </a:r>
            <a:r>
              <a:rPr sz="1050" spc="209" baseline="476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81982" y="3394596"/>
            <a:ext cx="5836285" cy="878205"/>
          </a:xfrm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247650" algn="ctr">
              <a:lnSpc>
                <a:spcPct val="100000"/>
              </a:lnSpc>
              <a:spcBef>
                <a:spcPts val="425"/>
              </a:spcBef>
            </a:pPr>
            <a:r>
              <a:rPr sz="1200" i="1" spc="-65" dirty="0">
                <a:latin typeface="Times New Roman"/>
                <a:cs typeface="Times New Roman"/>
              </a:rPr>
              <a:t>F</a:t>
            </a:r>
            <a:r>
              <a:rPr sz="1050" spc="-97" baseline="-11904" dirty="0">
                <a:latin typeface="Times New Roman"/>
                <a:cs typeface="Times New Roman"/>
              </a:rPr>
              <a:t>0</a:t>
            </a:r>
            <a:endParaRPr sz="1050" baseline="-11904">
              <a:latin typeface="Times New Roman"/>
              <a:cs typeface="Times New Roman"/>
            </a:endParaRPr>
          </a:p>
          <a:p>
            <a:pPr marL="325755">
              <a:lnSpc>
                <a:spcPct val="100000"/>
              </a:lnSpc>
              <a:spcBef>
                <a:spcPts val="330"/>
              </a:spcBef>
            </a:pPr>
            <a:r>
              <a:rPr sz="1200" spc="-5" dirty="0">
                <a:latin typeface="Times New Roman"/>
                <a:cs typeface="Times New Roman"/>
              </a:rPr>
              <a:t>Але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-5" dirty="0">
                <a:latin typeface="Times New Roman"/>
                <a:cs typeface="Times New Roman"/>
              </a:rPr>
              <a:t> горизонтальної </a:t>
            </a:r>
            <a:r>
              <a:rPr sz="1200" dirty="0">
                <a:latin typeface="Times New Roman"/>
                <a:cs typeface="Times New Roman"/>
              </a:rPr>
              <a:t>ділянці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плинності [</a:t>
            </a:r>
            <a:r>
              <a:rPr sz="1200" i="1" spc="-5" dirty="0">
                <a:latin typeface="Times New Roman"/>
                <a:cs typeface="Times New Roman"/>
              </a:rPr>
              <a:t>cd</a:t>
            </a:r>
            <a:r>
              <a:rPr sz="1200" spc="-5" dirty="0">
                <a:latin typeface="Times New Roman"/>
                <a:cs typeface="Times New Roman"/>
              </a:rPr>
              <a:t>].</a:t>
            </a:r>
            <a:endParaRPr sz="1200">
              <a:latin typeface="Times New Roman"/>
              <a:cs typeface="Times New Roman"/>
            </a:endParaRPr>
          </a:p>
          <a:p>
            <a:pPr marL="325755">
              <a:lnSpc>
                <a:spcPct val="100000"/>
              </a:lnSpc>
              <a:spcBef>
                <a:spcPts val="30"/>
              </a:spcBef>
            </a:pPr>
            <a:r>
              <a:rPr sz="1200" i="1" dirty="0">
                <a:latin typeface="Times New Roman"/>
                <a:cs typeface="Times New Roman"/>
              </a:rPr>
              <a:t>Умовна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межа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плинності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050" baseline="-11904" dirty="0">
                <a:latin typeface="Times New Roman"/>
                <a:cs typeface="Times New Roman"/>
              </a:rPr>
              <a:t>0,2</a:t>
            </a:r>
            <a:r>
              <a:rPr sz="1050" spc="427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викликає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деформа-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265"/>
              </a:spcBef>
            </a:pPr>
            <a:r>
              <a:rPr sz="1200" dirty="0">
                <a:latin typeface="Times New Roman"/>
                <a:cs typeface="Times New Roman"/>
              </a:rPr>
              <a:t>цію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Symbol"/>
                <a:cs typeface="Symbol"/>
              </a:rPr>
              <a:t></a:t>
            </a:r>
            <a:r>
              <a:rPr sz="1200" spc="-5" dirty="0">
                <a:latin typeface="Times New Roman"/>
                <a:cs typeface="Times New Roman"/>
              </a:rPr>
              <a:t>=0,2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9275" y="4281516"/>
            <a:ext cx="5862320" cy="17405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20320" algn="ctr">
              <a:lnSpc>
                <a:spcPct val="100000"/>
              </a:lnSpc>
              <a:spcBef>
                <a:spcPts val="220"/>
              </a:spcBef>
            </a:pPr>
            <a:r>
              <a:rPr sz="1800" spc="7" baseline="-27777" dirty="0">
                <a:latin typeface="Symbol"/>
                <a:cs typeface="Symbol"/>
              </a:rPr>
              <a:t></a:t>
            </a:r>
            <a:r>
              <a:rPr sz="1050" spc="7" baseline="-59523" dirty="0">
                <a:latin typeface="Times New Roman"/>
                <a:cs typeface="Times New Roman"/>
              </a:rPr>
              <a:t>0,2</a:t>
            </a:r>
            <a:r>
              <a:rPr sz="1050" spc="37" baseline="-59523" dirty="0">
                <a:latin typeface="Times New Roman"/>
                <a:cs typeface="Times New Roman"/>
              </a:rPr>
              <a:t> </a:t>
            </a:r>
            <a:r>
              <a:rPr sz="1800" spc="-7" baseline="-27777" dirty="0">
                <a:latin typeface="Symbol"/>
                <a:cs typeface="Symbol"/>
              </a:rPr>
              <a:t></a:t>
            </a:r>
            <a:r>
              <a:rPr sz="1800" spc="135" baseline="-27777" dirty="0">
                <a:latin typeface="Times New Roman"/>
                <a:cs typeface="Times New Roman"/>
              </a:rPr>
              <a:t> </a:t>
            </a:r>
            <a:r>
              <a:rPr sz="1800" i="1" u="sng" spc="-30" baseline="694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Р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0,2</a:t>
            </a:r>
            <a:r>
              <a:rPr sz="700" spc="204" dirty="0">
                <a:latin typeface="Times New Roman"/>
                <a:cs typeface="Times New Roman"/>
              </a:rPr>
              <a:t> </a:t>
            </a:r>
            <a:r>
              <a:rPr sz="1800" baseline="-27777" dirty="0">
                <a:latin typeface="Times New Roman"/>
                <a:cs typeface="Times New Roman"/>
              </a:rPr>
              <a:t>.</a:t>
            </a:r>
            <a:endParaRPr sz="1800" baseline="-27777">
              <a:latin typeface="Times New Roman"/>
              <a:cs typeface="Times New Roman"/>
            </a:endParaRPr>
          </a:p>
          <a:p>
            <a:pPr marL="325120" algn="ctr">
              <a:lnSpc>
                <a:spcPct val="100000"/>
              </a:lnSpc>
              <a:spcBef>
                <a:spcPts val="120"/>
              </a:spcBef>
            </a:pPr>
            <a:r>
              <a:rPr sz="1200" i="1" spc="-65" dirty="0">
                <a:latin typeface="Times New Roman"/>
                <a:cs typeface="Times New Roman"/>
              </a:rPr>
              <a:t>F</a:t>
            </a:r>
            <a:r>
              <a:rPr sz="1050" spc="-97" baseline="-11904" dirty="0">
                <a:latin typeface="Times New Roman"/>
                <a:cs typeface="Times New Roman"/>
              </a:rPr>
              <a:t>0</a:t>
            </a:r>
            <a:endParaRPr sz="1050" baseline="-11904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430"/>
              </a:spcBef>
            </a:pPr>
            <a:r>
              <a:rPr sz="1200" dirty="0">
                <a:latin typeface="Times New Roman"/>
                <a:cs typeface="Times New Roman"/>
              </a:rPr>
              <a:t>Фізична </a:t>
            </a:r>
            <a:r>
              <a:rPr sz="1200" spc="-5" dirty="0">
                <a:latin typeface="Times New Roman"/>
                <a:cs typeface="Times New Roman"/>
              </a:rPr>
              <a:t>та умовна межа плинності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важливими </a:t>
            </a:r>
            <a:r>
              <a:rPr sz="1200" dirty="0">
                <a:latin typeface="Times New Roman"/>
                <a:cs typeface="Times New Roman"/>
              </a:rPr>
              <a:t>розрахунковими </a:t>
            </a:r>
            <a:r>
              <a:rPr sz="1200" spc="-5" dirty="0">
                <a:latin typeface="Times New Roman"/>
                <a:cs typeface="Times New Roman"/>
              </a:rPr>
              <a:t>характеристика- </a:t>
            </a:r>
            <a:r>
              <a:rPr sz="1200" dirty="0">
                <a:latin typeface="Times New Roman"/>
                <a:cs typeface="Times New Roman"/>
              </a:rPr>
              <a:t> ми</a:t>
            </a:r>
            <a:r>
              <a:rPr sz="1200" spc="-5" dirty="0">
                <a:latin typeface="Times New Roman"/>
                <a:cs typeface="Times New Roman"/>
              </a:rPr>
              <a:t> матеріалу.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діють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деталі, </a:t>
            </a:r>
            <a:r>
              <a:rPr sz="1200" spc="-5" dirty="0">
                <a:latin typeface="Times New Roman"/>
                <a:cs typeface="Times New Roman"/>
              </a:rPr>
              <a:t>повинні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бути </a:t>
            </a:r>
            <a:r>
              <a:rPr sz="1200" dirty="0">
                <a:latin typeface="Times New Roman"/>
                <a:cs typeface="Times New Roman"/>
              </a:rPr>
              <a:t>нижче </a:t>
            </a:r>
            <a:r>
              <a:rPr sz="1200" spc="-5" dirty="0">
                <a:latin typeface="Times New Roman"/>
                <a:cs typeface="Times New Roman"/>
              </a:rPr>
              <a:t>межі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текучості.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Рівномірна </a:t>
            </a:r>
            <a:r>
              <a:rPr sz="1200" spc="-5" dirty="0">
                <a:latin typeface="Times New Roman"/>
                <a:cs typeface="Times New Roman"/>
              </a:rPr>
              <a:t>по всьому об’єму пластична </a:t>
            </a:r>
            <a:r>
              <a:rPr sz="1200" dirty="0">
                <a:latin typeface="Times New Roman"/>
                <a:cs typeface="Times New Roman"/>
              </a:rPr>
              <a:t>деформація </a:t>
            </a:r>
            <a:r>
              <a:rPr sz="1200" spc="-5" dirty="0">
                <a:latin typeface="Times New Roman"/>
                <a:cs typeface="Times New Roman"/>
              </a:rPr>
              <a:t>триває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значення </a:t>
            </a:r>
            <a:r>
              <a:rPr sz="1200" i="1" spc="-5" dirty="0">
                <a:latin typeface="Times New Roman"/>
                <a:cs typeface="Times New Roman"/>
              </a:rPr>
              <a:t>межі </a:t>
            </a:r>
            <a:r>
              <a:rPr sz="1200" i="1" dirty="0">
                <a:latin typeface="Times New Roman"/>
                <a:cs typeface="Times New Roman"/>
              </a:rPr>
              <a:t>міц-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ності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У точці </a:t>
            </a:r>
            <a:r>
              <a:rPr sz="1200" spc="-5" dirty="0">
                <a:latin typeface="Times New Roman"/>
                <a:cs typeface="Times New Roman"/>
              </a:rPr>
              <a:t>В, тобто </a:t>
            </a:r>
            <a:r>
              <a:rPr sz="1200" dirty="0">
                <a:latin typeface="Times New Roman"/>
                <a:cs typeface="Times New Roman"/>
              </a:rPr>
              <a:t>в найбільш </a:t>
            </a:r>
            <a:r>
              <a:rPr sz="1200" spc="-5" dirty="0">
                <a:latin typeface="Times New Roman"/>
                <a:cs typeface="Times New Roman"/>
              </a:rPr>
              <a:t>слабкому </a:t>
            </a:r>
            <a:r>
              <a:rPr sz="1200" dirty="0">
                <a:latin typeface="Times New Roman"/>
                <a:cs typeface="Times New Roman"/>
              </a:rPr>
              <a:t>місці, </a:t>
            </a:r>
            <a:r>
              <a:rPr sz="1200" spc="-5" dirty="0">
                <a:latin typeface="Times New Roman"/>
                <a:cs typeface="Times New Roman"/>
              </a:rPr>
              <a:t>починає утворюватися шийка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сильне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місцеве </a:t>
            </a:r>
            <a:r>
              <a:rPr sz="1200" spc="-5" dirty="0">
                <a:latin typeface="Times New Roman"/>
                <a:cs typeface="Times New Roman"/>
              </a:rPr>
              <a:t>стомлення </a:t>
            </a:r>
            <a:r>
              <a:rPr sz="1200" dirty="0">
                <a:latin typeface="Times New Roman"/>
                <a:cs typeface="Times New Roman"/>
              </a:rPr>
              <a:t>зразка.</a:t>
            </a:r>
            <a:endParaRPr sz="1200">
              <a:latin typeface="Times New Roman"/>
              <a:cs typeface="Times New Roman"/>
            </a:endParaRPr>
          </a:p>
          <a:p>
            <a:pPr marL="410845" algn="just">
              <a:lnSpc>
                <a:spcPts val="1360"/>
              </a:lnSpc>
            </a:pPr>
            <a:r>
              <a:rPr sz="1200" i="1" dirty="0">
                <a:latin typeface="Times New Roman"/>
                <a:cs typeface="Times New Roman"/>
              </a:rPr>
              <a:t>Межа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міцності</a:t>
            </a:r>
            <a:r>
              <a:rPr sz="1200" i="1" spc="240" dirty="0">
                <a:latin typeface="Times New Roman"/>
                <a:cs typeface="Times New Roman"/>
              </a:rPr>
              <a:t> </a:t>
            </a:r>
            <a:r>
              <a:rPr sz="1725" spc="30" baseline="-9661" dirty="0">
                <a:latin typeface="Symbol"/>
                <a:cs typeface="Symbol"/>
              </a:rPr>
              <a:t></a:t>
            </a:r>
            <a:r>
              <a:rPr sz="1050" spc="30" baseline="-23809" dirty="0">
                <a:latin typeface="Times New Roman"/>
                <a:cs typeface="Times New Roman"/>
              </a:rPr>
              <a:t>B </a:t>
            </a:r>
            <a:r>
              <a:rPr sz="1050" spc="44" baseline="-238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відповідає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максимальному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навантаженню,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  <a:spcBef>
                <a:spcPts val="250"/>
              </a:spcBef>
            </a:pPr>
            <a:r>
              <a:rPr sz="1200" spc="-5" dirty="0">
                <a:latin typeface="Times New Roman"/>
                <a:cs typeface="Times New Roman"/>
              </a:rPr>
              <a:t>яке витримує </a:t>
            </a:r>
            <a:r>
              <a:rPr sz="1200" dirty="0">
                <a:latin typeface="Times New Roman"/>
                <a:cs typeface="Times New Roman"/>
              </a:rPr>
              <a:t>зразок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 руйнування (</a:t>
            </a:r>
            <a:r>
              <a:rPr sz="1200" i="1" spc="-5" dirty="0">
                <a:latin typeface="Times New Roman"/>
                <a:cs typeface="Times New Roman"/>
              </a:rPr>
              <a:t>тимчасовий </a:t>
            </a:r>
            <a:r>
              <a:rPr sz="1200" i="1" dirty="0">
                <a:latin typeface="Times New Roman"/>
                <a:cs typeface="Times New Roman"/>
              </a:rPr>
              <a:t>опір</a:t>
            </a:r>
            <a:r>
              <a:rPr sz="1200" i="1" spc="-5" dirty="0">
                <a:latin typeface="Times New Roman"/>
                <a:cs typeface="Times New Roman"/>
              </a:rPr>
              <a:t> розриву</a:t>
            </a:r>
            <a:r>
              <a:rPr sz="1200" spc="-5" dirty="0">
                <a:latin typeface="Times New Roman"/>
                <a:cs typeface="Times New Roman"/>
              </a:rPr>
              <a:t>):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47694" y="625449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356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284978" y="6127496"/>
            <a:ext cx="6527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latin typeface="Symbol"/>
                <a:cs typeface="Symbol"/>
              </a:rPr>
              <a:t></a:t>
            </a:r>
            <a:r>
              <a:rPr sz="1050" spc="15" baseline="-11904" dirty="0">
                <a:latin typeface="Times New Roman"/>
                <a:cs typeface="Times New Roman"/>
              </a:rPr>
              <a:t>B</a:t>
            </a:r>
            <a:r>
              <a:rPr sz="1050" spc="270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800" i="1" spc="-44" baseline="34722" dirty="0">
                <a:latin typeface="Times New Roman"/>
                <a:cs typeface="Times New Roman"/>
              </a:rPr>
              <a:t>Р</a:t>
            </a:r>
            <a:r>
              <a:rPr sz="1050" spc="-44" baseline="51587" dirty="0">
                <a:latin typeface="Times New Roman"/>
                <a:cs typeface="Times New Roman"/>
              </a:rPr>
              <a:t>B</a:t>
            </a:r>
            <a:r>
              <a:rPr sz="1050" spc="104" baseline="5158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81988" y="6205325"/>
            <a:ext cx="5837555" cy="1174750"/>
          </a:xfrm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marL="267970" algn="ctr">
              <a:lnSpc>
                <a:spcPct val="100000"/>
              </a:lnSpc>
              <a:spcBef>
                <a:spcPts val="420"/>
              </a:spcBef>
            </a:pPr>
            <a:r>
              <a:rPr sz="1200" i="1" spc="-65" dirty="0">
                <a:latin typeface="Times New Roman"/>
                <a:cs typeface="Times New Roman"/>
              </a:rPr>
              <a:t>F</a:t>
            </a:r>
            <a:r>
              <a:rPr sz="1050" spc="-97" baseline="-11904" dirty="0">
                <a:latin typeface="Times New Roman"/>
                <a:cs typeface="Times New Roman"/>
              </a:rPr>
              <a:t>0</a:t>
            </a:r>
            <a:endParaRPr sz="1050" baseline="-11904">
              <a:latin typeface="Times New Roman"/>
              <a:cs typeface="Times New Roman"/>
            </a:endParaRPr>
          </a:p>
          <a:p>
            <a:pPr marL="38100" marR="31115" indent="287655" algn="just">
              <a:lnSpc>
                <a:spcPts val="1380"/>
              </a:lnSpc>
              <a:spcBef>
                <a:spcPts val="420"/>
              </a:spcBef>
            </a:pPr>
            <a:r>
              <a:rPr sz="1200" spc="-5" dirty="0">
                <a:latin typeface="Times New Roman"/>
                <a:cs typeface="Times New Roman"/>
              </a:rPr>
              <a:t>Утворення шийки </a:t>
            </a:r>
            <a:r>
              <a:rPr sz="1200" dirty="0">
                <a:latin typeface="Times New Roman"/>
                <a:cs typeface="Times New Roman"/>
              </a:rPr>
              <a:t>характерно для пластичних </a:t>
            </a:r>
            <a:r>
              <a:rPr sz="1200" spc="-5" dirty="0">
                <a:latin typeface="Times New Roman"/>
                <a:cs typeface="Times New Roman"/>
              </a:rPr>
              <a:t>матеріалів, які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діаграму роз-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тягування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максимумом.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Межа міцності характеризує міцність </a:t>
            </a:r>
            <a:r>
              <a:rPr sz="1200" dirty="0">
                <a:latin typeface="Times New Roman"/>
                <a:cs typeface="Times New Roman"/>
              </a:rPr>
              <a:t>як опір значної рівномірної </a:t>
            </a:r>
            <a:r>
              <a:rPr sz="1200" spc="-5" dirty="0">
                <a:latin typeface="Times New Roman"/>
                <a:cs typeface="Times New Roman"/>
              </a:rPr>
              <a:t>пластичної дефо-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рмації. За точкою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4.15), </a:t>
            </a:r>
            <a:r>
              <a:rPr sz="1200" spc="-5" dirty="0">
                <a:latin typeface="Times New Roman"/>
                <a:cs typeface="Times New Roman"/>
              </a:rPr>
              <a:t>внаслідок розвитку шийки, навантаження </a:t>
            </a:r>
            <a:r>
              <a:rPr sz="1200" dirty="0">
                <a:latin typeface="Times New Roman"/>
                <a:cs typeface="Times New Roman"/>
              </a:rPr>
              <a:t>падає, і в </a:t>
            </a:r>
            <a:r>
              <a:rPr sz="1200" spc="-5" dirty="0">
                <a:latin typeface="Times New Roman"/>
                <a:cs typeface="Times New Roman"/>
              </a:rPr>
              <a:t>точ-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 </a:t>
            </a:r>
            <a:r>
              <a:rPr sz="1200" dirty="0">
                <a:latin typeface="Times New Roman"/>
                <a:cs typeface="Times New Roman"/>
              </a:rPr>
              <a:t>К</a:t>
            </a:r>
            <a:r>
              <a:rPr sz="1200" spc="-5" dirty="0">
                <a:latin typeface="Times New Roman"/>
                <a:cs typeface="Times New Roman"/>
              </a:rPr>
              <a:t> відбувається руйнування.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7393" y="8003539"/>
            <a:ext cx="5787390" cy="786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2486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ІСТИННИЙ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ОПІР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РУЙНУВАННЮ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Істинний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опір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руйнуванню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максимальне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витримує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момент,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передує </a:t>
            </a:r>
            <a:r>
              <a:rPr sz="1200" spc="-5" dirty="0">
                <a:latin typeface="Times New Roman"/>
                <a:cs typeface="Times New Roman"/>
              </a:rPr>
              <a:t>руйнуванню </a:t>
            </a:r>
            <a:r>
              <a:rPr sz="1200" dirty="0">
                <a:latin typeface="Times New Roman"/>
                <a:cs typeface="Times New Roman"/>
              </a:rPr>
              <a:t>зразка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точці К</a:t>
            </a:r>
            <a:r>
              <a:rPr sz="1200" spc="-5" dirty="0">
                <a:latin typeface="Times New Roman"/>
                <a:cs typeface="Times New Roman"/>
              </a:rPr>
              <a:t> (рис. 4.16):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308600" y="8895078"/>
            <a:ext cx="609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i="1" spc="5" dirty="0">
                <a:latin typeface="Times New Roman"/>
                <a:cs typeface="Times New Roman"/>
              </a:rPr>
              <a:t>S</a:t>
            </a:r>
            <a:r>
              <a:rPr sz="1050" spc="7" baseline="-11904" dirty="0">
                <a:latin typeface="Times New Roman"/>
                <a:cs typeface="Times New Roman"/>
              </a:rPr>
              <a:t>к </a:t>
            </a:r>
            <a:r>
              <a:rPr sz="1050" spc="44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800" i="1" u="sng" spc="-60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Р</a:t>
            </a:r>
            <a:r>
              <a:rPr sz="1050" u="sng" spc="-60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к</a:t>
            </a:r>
            <a:r>
              <a:rPr sz="1050" spc="187" baseline="476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81991" y="8972145"/>
            <a:ext cx="3474720" cy="474980"/>
          </a:xfrm>
          <a:prstGeom prst="rect">
            <a:avLst/>
          </a:prstGeom>
        </p:spPr>
        <p:txBody>
          <a:bodyPr vert="horz" wrap="square" lIns="0" tIns="54610" rIns="0" bIns="0" rtlCol="0">
            <a:spAutoFit/>
          </a:bodyPr>
          <a:lstStyle/>
          <a:p>
            <a:pPr marR="368300" algn="r">
              <a:lnSpc>
                <a:spcPct val="100000"/>
              </a:lnSpc>
              <a:spcBef>
                <a:spcPts val="430"/>
              </a:spcBef>
            </a:pPr>
            <a:r>
              <a:rPr sz="1200" i="1" spc="-65" dirty="0">
                <a:latin typeface="Times New Roman"/>
                <a:cs typeface="Times New Roman"/>
              </a:rPr>
              <a:t>F</a:t>
            </a:r>
            <a:r>
              <a:rPr sz="1050" spc="-97" baseline="-11904" dirty="0">
                <a:latin typeface="Times New Roman"/>
                <a:cs typeface="Times New Roman"/>
              </a:rPr>
              <a:t>к</a:t>
            </a:r>
            <a:endParaRPr sz="1050" baseline="-11904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330"/>
              </a:spcBef>
              <a:tabLst>
                <a:tab pos="3257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</a:t>
            </a:r>
            <a:r>
              <a:rPr sz="1200" i="1" spc="-10" dirty="0">
                <a:latin typeface="Times New Roman"/>
                <a:cs typeface="Times New Roman"/>
              </a:rPr>
              <a:t>F</a:t>
            </a:r>
            <a:r>
              <a:rPr sz="1200" spc="-15" baseline="-10416" dirty="0">
                <a:latin typeface="Times New Roman"/>
                <a:cs typeface="Times New Roman"/>
              </a:rPr>
              <a:t>к</a:t>
            </a:r>
            <a:r>
              <a:rPr sz="1200" spc="11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кінцева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площа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поперечного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перерізу зразка.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53511" y="5744973"/>
            <a:ext cx="6015355" cy="4237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20014" algn="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4.2.2.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ПЛАСТИЧНІСТЬ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0" marR="119380" indent="2876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Пластичність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здатність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пластичної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здатність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отримувати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розмірів</a:t>
            </a:r>
            <a:r>
              <a:rPr sz="1200" dirty="0">
                <a:latin typeface="Times New Roman"/>
                <a:cs typeface="Times New Roman"/>
              </a:rPr>
              <a:t> без</a:t>
            </a:r>
            <a:r>
              <a:rPr sz="1200" spc="-5" dirty="0">
                <a:latin typeface="Times New Roman"/>
                <a:cs typeface="Times New Roman"/>
              </a:rPr>
              <a:t> порушення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цілісності.</a:t>
            </a:r>
            <a:endParaRPr sz="1200">
              <a:latin typeface="Times New Roman"/>
              <a:cs typeface="Times New Roman"/>
            </a:endParaRPr>
          </a:p>
          <a:p>
            <a:pPr marL="414655" marR="15843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Цю властивість використовують при </a:t>
            </a:r>
            <a:r>
              <a:rPr sz="1200" dirty="0">
                <a:latin typeface="Times New Roman"/>
                <a:cs typeface="Times New Roman"/>
              </a:rPr>
              <a:t>обробці металів </a:t>
            </a:r>
            <a:r>
              <a:rPr sz="1200" spc="-5" dirty="0">
                <a:latin typeface="Times New Roman"/>
                <a:cs typeface="Times New Roman"/>
              </a:rPr>
              <a:t>тиском.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Характеристики </a:t>
            </a:r>
            <a:r>
              <a:rPr sz="1200" dirty="0">
                <a:latin typeface="Times New Roman"/>
                <a:cs typeface="Times New Roman"/>
              </a:rPr>
              <a:t>пластичності:</a:t>
            </a:r>
            <a:endParaRPr sz="1200">
              <a:latin typeface="Times New Roman"/>
              <a:cs typeface="Times New Roman"/>
            </a:endParaRPr>
          </a:p>
          <a:p>
            <a:pPr marL="528955" indent="-114935">
              <a:lnSpc>
                <a:spcPts val="1345"/>
              </a:lnSpc>
              <a:buFont typeface="Times New Roman"/>
              <a:buChar char="–"/>
              <a:tabLst>
                <a:tab pos="5295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відносне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подовження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19685" algn="ctr">
              <a:lnSpc>
                <a:spcPts val="1190"/>
              </a:lnSpc>
              <a:spcBef>
                <a:spcPts val="1025"/>
              </a:spcBef>
            </a:pPr>
            <a:r>
              <a:rPr sz="1200" spc="270" dirty="0">
                <a:latin typeface="Symbol"/>
                <a:cs typeface="Symbol"/>
              </a:rPr>
              <a:t>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800" i="1" u="sng" spc="-52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1050" u="sng" spc="7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к</a:t>
            </a:r>
            <a:r>
              <a:rPr sz="1050" u="sng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sng" spc="-7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u="sng" baseline="34722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</a:t>
            </a:r>
            <a:r>
              <a:rPr sz="1800" u="sng" spc="-209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i="1" u="sng" spc="-52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1050" u="sng" spc="7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</a:t>
            </a:r>
            <a:r>
              <a:rPr sz="1050" u="sng" spc="-7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100%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800" u="sng" spc="-15" baseline="34722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</a:t>
            </a:r>
            <a:r>
              <a:rPr sz="1800" i="1" u="sng" spc="-37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1050" u="sng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з</a:t>
            </a:r>
            <a:r>
              <a:rPr sz="1050" u="sng" spc="-7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а</a:t>
            </a:r>
            <a:r>
              <a:rPr sz="1050" u="sng" spc="7" baseline="4761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л</a:t>
            </a:r>
            <a:r>
              <a:rPr sz="1050" spc="120" baseline="4761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100%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  <a:p>
            <a:pPr marL="2464435">
              <a:lnSpc>
                <a:spcPts val="1190"/>
              </a:lnSpc>
              <a:tabLst>
                <a:tab pos="3298825" algn="l"/>
              </a:tabLst>
            </a:pPr>
            <a:r>
              <a:rPr sz="1200" i="1" spc="-15" dirty="0">
                <a:latin typeface="Times New Roman"/>
                <a:cs typeface="Times New Roman"/>
              </a:rPr>
              <a:t>l</a:t>
            </a:r>
            <a:r>
              <a:rPr sz="1050" spc="-22" baseline="-11904" dirty="0">
                <a:latin typeface="Times New Roman"/>
                <a:cs typeface="Times New Roman"/>
              </a:rPr>
              <a:t>0	</a:t>
            </a:r>
            <a:r>
              <a:rPr sz="1200" i="1" spc="-15" dirty="0">
                <a:latin typeface="Times New Roman"/>
                <a:cs typeface="Times New Roman"/>
              </a:rPr>
              <a:t>l</a:t>
            </a:r>
            <a:r>
              <a:rPr sz="1050" spc="-22" baseline="-11904" dirty="0">
                <a:latin typeface="Times New Roman"/>
                <a:cs typeface="Times New Roman"/>
              </a:rPr>
              <a:t>0</a:t>
            </a:r>
            <a:endParaRPr sz="1050" baseline="-11904">
              <a:latin typeface="Times New Roman"/>
              <a:cs typeface="Times New Roman"/>
            </a:endParaRPr>
          </a:p>
          <a:p>
            <a:pPr marL="127000">
              <a:lnSpc>
                <a:spcPct val="100000"/>
              </a:lnSpc>
              <a:spcBef>
                <a:spcPts val="335"/>
              </a:spcBef>
              <a:tabLst>
                <a:tab pos="4146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</a:t>
            </a:r>
            <a:r>
              <a:rPr sz="1200" i="1" spc="-10" dirty="0">
                <a:latin typeface="Times New Roman"/>
                <a:cs typeface="Times New Roman"/>
              </a:rPr>
              <a:t>l</a:t>
            </a:r>
            <a:r>
              <a:rPr sz="1200" spc="-15" baseline="-10416" dirty="0">
                <a:latin typeface="Times New Roman"/>
                <a:cs typeface="Times New Roman"/>
              </a:rPr>
              <a:t>0</a:t>
            </a:r>
            <a:r>
              <a:rPr sz="1200" spc="11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l</a:t>
            </a:r>
            <a:r>
              <a:rPr sz="1200" spc="-15" baseline="-10416" dirty="0">
                <a:latin typeface="Times New Roman"/>
                <a:cs typeface="Times New Roman"/>
              </a:rPr>
              <a:t>к</a:t>
            </a:r>
            <a:r>
              <a:rPr sz="1200" spc="12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початкова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кінцева </a:t>
            </a:r>
            <a:r>
              <a:rPr sz="1200" spc="-10" dirty="0">
                <a:latin typeface="Times New Roman"/>
                <a:cs typeface="Times New Roman"/>
              </a:rPr>
              <a:t>довжина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зразка, відповідно;</a:t>
            </a:r>
            <a:endParaRPr sz="1200">
              <a:latin typeface="Times New Roman"/>
              <a:cs typeface="Times New Roman"/>
            </a:endParaRPr>
          </a:p>
          <a:p>
            <a:pPr marL="414655">
              <a:lnSpc>
                <a:spcPts val="1405"/>
              </a:lnSpc>
              <a:spcBef>
                <a:spcPts val="40"/>
              </a:spcBef>
            </a:pPr>
            <a:r>
              <a:rPr sz="1200" spc="-5" dirty="0">
                <a:latin typeface="Symbol"/>
                <a:cs typeface="Symbol"/>
              </a:rPr>
              <a:t>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зал</a:t>
            </a:r>
            <a:r>
              <a:rPr sz="1200" spc="13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абсолютне</a:t>
            </a:r>
            <a:r>
              <a:rPr sz="1200" spc="-5" dirty="0">
                <a:latin typeface="Times New Roman"/>
                <a:cs typeface="Times New Roman"/>
              </a:rPr>
              <a:t> подовження </a:t>
            </a:r>
            <a:r>
              <a:rPr sz="1200" dirty="0">
                <a:latin typeface="Times New Roman"/>
                <a:cs typeface="Times New Roman"/>
              </a:rPr>
              <a:t>зразка,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виміром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зразка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-5" dirty="0">
                <a:latin typeface="Times New Roman"/>
                <a:cs typeface="Times New Roman"/>
              </a:rPr>
              <a:t> розриву;</a:t>
            </a:r>
            <a:endParaRPr sz="1200">
              <a:latin typeface="Times New Roman"/>
              <a:cs typeface="Times New Roman"/>
            </a:endParaRPr>
          </a:p>
          <a:p>
            <a:pPr marL="528955" indent="-114935">
              <a:lnSpc>
                <a:spcPts val="1405"/>
              </a:lnSpc>
              <a:buFont typeface="Times New Roman"/>
              <a:buChar char="–"/>
              <a:tabLst>
                <a:tab pos="529590" algn="l"/>
              </a:tabLst>
            </a:pPr>
            <a:r>
              <a:rPr sz="1200" i="1" spc="-5" dirty="0">
                <a:latin typeface="Times New Roman"/>
                <a:cs typeface="Times New Roman"/>
              </a:rPr>
              <a:t>відносне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звуження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20320" algn="ctr">
              <a:lnSpc>
                <a:spcPts val="1190"/>
              </a:lnSpc>
              <a:spcBef>
                <a:spcPts val="1030"/>
              </a:spcBef>
            </a:pPr>
            <a:r>
              <a:rPr sz="1200" spc="5" dirty="0">
                <a:latin typeface="Symbol"/>
                <a:cs typeface="Symbol"/>
              </a:rPr>
              <a:t>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800" i="1" u="sng" spc="-97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sz="1050" u="sng" spc="-97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</a:t>
            </a:r>
            <a:r>
              <a:rPr sz="1050" u="sng" spc="44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u="sng" baseline="34722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</a:t>
            </a:r>
            <a:r>
              <a:rPr sz="1800" u="sng" spc="-112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i="1" u="sng" spc="-97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sz="1050" u="sng" spc="-97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к</a:t>
            </a:r>
            <a:r>
              <a:rPr sz="1050" spc="-44" baseline="5158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100%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  <a:p>
            <a:pPr marR="147955" algn="ctr">
              <a:lnSpc>
                <a:spcPts val="1190"/>
              </a:lnSpc>
            </a:pPr>
            <a:r>
              <a:rPr sz="1200" i="1" spc="-65" dirty="0">
                <a:latin typeface="Times New Roman"/>
                <a:cs typeface="Times New Roman"/>
              </a:rPr>
              <a:t>F</a:t>
            </a:r>
            <a:r>
              <a:rPr sz="1050" spc="-97" baseline="-11904" dirty="0">
                <a:latin typeface="Times New Roman"/>
                <a:cs typeface="Times New Roman"/>
              </a:rPr>
              <a:t>0</a:t>
            </a:r>
            <a:endParaRPr sz="1050" baseline="-11904">
              <a:latin typeface="Times New Roman"/>
              <a:cs typeface="Times New Roman"/>
            </a:endParaRPr>
          </a:p>
          <a:p>
            <a:pPr marL="127000">
              <a:lnSpc>
                <a:spcPts val="1410"/>
              </a:lnSpc>
              <a:spcBef>
                <a:spcPts val="325"/>
              </a:spcBef>
              <a:tabLst>
                <a:tab pos="4146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</a:t>
            </a:r>
            <a:r>
              <a:rPr sz="1200" i="1" spc="-10" dirty="0">
                <a:latin typeface="Times New Roman"/>
                <a:cs typeface="Times New Roman"/>
              </a:rPr>
              <a:t>F</a:t>
            </a:r>
            <a:r>
              <a:rPr sz="1200" spc="-15" baseline="-10416" dirty="0">
                <a:latin typeface="Times New Roman"/>
                <a:cs typeface="Times New Roman"/>
              </a:rPr>
              <a:t>0</a:t>
            </a:r>
            <a:r>
              <a:rPr sz="1200" spc="104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початкова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площа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поперечного перерізу;</a:t>
            </a:r>
            <a:endParaRPr sz="1200">
              <a:latin typeface="Times New Roman"/>
              <a:cs typeface="Times New Roman"/>
            </a:endParaRPr>
          </a:p>
          <a:p>
            <a:pPr marL="4146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7" baseline="-10416" dirty="0">
                <a:latin typeface="Times New Roman"/>
                <a:cs typeface="Times New Roman"/>
              </a:rPr>
              <a:t>к</a:t>
            </a:r>
            <a:r>
              <a:rPr sz="1200" spc="135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кінцева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площа</a:t>
            </a:r>
            <a:r>
              <a:rPr sz="1200" spc="-5" dirty="0">
                <a:latin typeface="Times New Roman"/>
                <a:cs typeface="Times New Roman"/>
              </a:rPr>
              <a:t> поперечного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перерізу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шийці після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розриву.</a:t>
            </a:r>
            <a:endParaRPr sz="1200">
              <a:latin typeface="Times New Roman"/>
              <a:cs typeface="Times New Roman"/>
            </a:endParaRPr>
          </a:p>
          <a:p>
            <a:pPr marL="127000" marR="119380" indent="2876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Відносне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звуження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точно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характеризує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пластичність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служить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технологіч-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характеристикою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листовому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штампуванні.</a:t>
            </a:r>
            <a:endParaRPr sz="1200">
              <a:latin typeface="Times New Roman"/>
              <a:cs typeface="Times New Roman"/>
            </a:endParaRPr>
          </a:p>
          <a:p>
            <a:pPr marL="127000" marR="120014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Пластичні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надійні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роботі,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ймовірність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небезпечного крихкого руйнування.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71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958084" y="901445"/>
            <a:ext cx="2189480" cy="2651760"/>
            <a:chOff x="2958084" y="901445"/>
            <a:chExt cx="2189480" cy="2651760"/>
          </a:xfrm>
        </p:grpSpPr>
        <p:sp>
          <p:nvSpPr>
            <p:cNvPr id="7" name="object 7"/>
            <p:cNvSpPr/>
            <p:nvPr/>
          </p:nvSpPr>
          <p:spPr>
            <a:xfrm>
              <a:off x="2958084" y="901445"/>
              <a:ext cx="2189480" cy="2651760"/>
            </a:xfrm>
            <a:custGeom>
              <a:avLst/>
              <a:gdLst/>
              <a:ahLst/>
              <a:cxnLst/>
              <a:rect l="l" t="t" r="r" b="b"/>
              <a:pathLst>
                <a:path w="2189479" h="2651760">
                  <a:moveTo>
                    <a:pt x="2189226" y="2632710"/>
                  </a:moveTo>
                  <a:lnTo>
                    <a:pt x="2159444" y="2626614"/>
                  </a:lnTo>
                  <a:lnTo>
                    <a:pt x="2092452" y="2612898"/>
                  </a:lnTo>
                  <a:lnTo>
                    <a:pt x="2119350" y="2626614"/>
                  </a:lnTo>
                  <a:lnTo>
                    <a:pt x="25146" y="2626614"/>
                  </a:lnTo>
                  <a:lnTo>
                    <a:pt x="25146" y="69875"/>
                  </a:lnTo>
                  <a:lnTo>
                    <a:pt x="38862" y="96774"/>
                  </a:lnTo>
                  <a:lnTo>
                    <a:pt x="30899" y="57912"/>
                  </a:lnTo>
                  <a:lnTo>
                    <a:pt x="19050" y="0"/>
                  </a:lnTo>
                  <a:lnTo>
                    <a:pt x="0" y="96774"/>
                  </a:lnTo>
                  <a:lnTo>
                    <a:pt x="12941" y="70358"/>
                  </a:lnTo>
                  <a:lnTo>
                    <a:pt x="12941" y="2632710"/>
                  </a:lnTo>
                  <a:lnTo>
                    <a:pt x="19050" y="2632710"/>
                  </a:lnTo>
                  <a:lnTo>
                    <a:pt x="19050" y="2638806"/>
                  </a:lnTo>
                  <a:lnTo>
                    <a:pt x="2118868" y="2638806"/>
                  </a:lnTo>
                  <a:lnTo>
                    <a:pt x="2092452" y="2651760"/>
                  </a:lnTo>
                  <a:lnTo>
                    <a:pt x="2158263" y="2638806"/>
                  </a:lnTo>
                  <a:lnTo>
                    <a:pt x="2189226" y="26327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965704" y="1018031"/>
              <a:ext cx="627380" cy="2516505"/>
            </a:xfrm>
            <a:custGeom>
              <a:avLst/>
              <a:gdLst/>
              <a:ahLst/>
              <a:cxnLst/>
              <a:rect l="l" t="t" r="r" b="b"/>
              <a:pathLst>
                <a:path w="627379" h="2516504">
                  <a:moveTo>
                    <a:pt x="0" y="2516124"/>
                  </a:moveTo>
                  <a:lnTo>
                    <a:pt x="627126" y="0"/>
                  </a:lnTo>
                </a:path>
              </a:pathLst>
            </a:custGeom>
            <a:ln w="728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977134" y="977645"/>
              <a:ext cx="2047875" cy="2556510"/>
            </a:xfrm>
            <a:custGeom>
              <a:avLst/>
              <a:gdLst/>
              <a:ahLst/>
              <a:cxnLst/>
              <a:rect l="l" t="t" r="r" b="b"/>
              <a:pathLst>
                <a:path w="2047875" h="2556510">
                  <a:moveTo>
                    <a:pt x="0" y="2556510"/>
                  </a:moveTo>
                  <a:lnTo>
                    <a:pt x="10105" y="2513289"/>
                  </a:lnTo>
                  <a:lnTo>
                    <a:pt x="20291" y="2469388"/>
                  </a:lnTo>
                  <a:lnTo>
                    <a:pt x="30731" y="2424128"/>
                  </a:lnTo>
                  <a:lnTo>
                    <a:pt x="41596" y="2376829"/>
                  </a:lnTo>
                  <a:lnTo>
                    <a:pt x="53062" y="2326810"/>
                  </a:lnTo>
                  <a:lnTo>
                    <a:pt x="65300" y="2273392"/>
                  </a:lnTo>
                  <a:lnTo>
                    <a:pt x="78486" y="2215896"/>
                  </a:lnTo>
                  <a:lnTo>
                    <a:pt x="88329" y="2171700"/>
                  </a:lnTo>
                  <a:lnTo>
                    <a:pt x="98986" y="2123486"/>
                  </a:lnTo>
                  <a:lnTo>
                    <a:pt x="110265" y="2072310"/>
                  </a:lnTo>
                  <a:lnTo>
                    <a:pt x="121974" y="2019226"/>
                  </a:lnTo>
                  <a:lnTo>
                    <a:pt x="133921" y="1965293"/>
                  </a:lnTo>
                  <a:lnTo>
                    <a:pt x="145913" y="1911565"/>
                  </a:lnTo>
                  <a:lnTo>
                    <a:pt x="157759" y="1859099"/>
                  </a:lnTo>
                  <a:lnTo>
                    <a:pt x="169267" y="1808951"/>
                  </a:lnTo>
                  <a:lnTo>
                    <a:pt x="180245" y="1762177"/>
                  </a:lnTo>
                  <a:lnTo>
                    <a:pt x="190500" y="1719834"/>
                  </a:lnTo>
                  <a:lnTo>
                    <a:pt x="205969" y="1656630"/>
                  </a:lnTo>
                  <a:lnTo>
                    <a:pt x="220528" y="1599268"/>
                  </a:lnTo>
                  <a:lnTo>
                    <a:pt x="234410" y="1547241"/>
                  </a:lnTo>
                  <a:lnTo>
                    <a:pt x="247847" y="1500039"/>
                  </a:lnTo>
                  <a:lnTo>
                    <a:pt x="261073" y="1457155"/>
                  </a:lnTo>
                  <a:lnTo>
                    <a:pt x="274320" y="1418082"/>
                  </a:lnTo>
                  <a:lnTo>
                    <a:pt x="293036" y="1369528"/>
                  </a:lnTo>
                  <a:lnTo>
                    <a:pt x="310896" y="1331976"/>
                  </a:lnTo>
                  <a:lnTo>
                    <a:pt x="347472" y="1273302"/>
                  </a:lnTo>
                  <a:lnTo>
                    <a:pt x="381952" y="1230915"/>
                  </a:lnTo>
                  <a:lnTo>
                    <a:pt x="431292" y="1194816"/>
                  </a:lnTo>
                  <a:lnTo>
                    <a:pt x="469499" y="1171908"/>
                  </a:lnTo>
                  <a:lnTo>
                    <a:pt x="514635" y="1147000"/>
                  </a:lnTo>
                  <a:lnTo>
                    <a:pt x="567058" y="1122378"/>
                  </a:lnTo>
                  <a:lnTo>
                    <a:pt x="627126" y="1100328"/>
                  </a:lnTo>
                  <a:lnTo>
                    <a:pt x="673078" y="1086894"/>
                  </a:lnTo>
                  <a:lnTo>
                    <a:pt x="724746" y="1074137"/>
                  </a:lnTo>
                  <a:lnTo>
                    <a:pt x="779716" y="1062228"/>
                  </a:lnTo>
                  <a:lnTo>
                    <a:pt x="835575" y="1051334"/>
                  </a:lnTo>
                  <a:lnTo>
                    <a:pt x="889910" y="1041625"/>
                  </a:lnTo>
                  <a:lnTo>
                    <a:pt x="940308" y="1033272"/>
                  </a:lnTo>
                  <a:lnTo>
                    <a:pt x="995915" y="1025414"/>
                  </a:lnTo>
                  <a:lnTo>
                    <a:pt x="1048853" y="1019787"/>
                  </a:lnTo>
                  <a:lnTo>
                    <a:pt x="1099742" y="1015880"/>
                  </a:lnTo>
                  <a:lnTo>
                    <a:pt x="1149205" y="1013179"/>
                  </a:lnTo>
                  <a:lnTo>
                    <a:pt x="1197864" y="1011174"/>
                  </a:lnTo>
                </a:path>
                <a:path w="2047875" h="2556510">
                  <a:moveTo>
                    <a:pt x="233934" y="1545336"/>
                  </a:moveTo>
                  <a:lnTo>
                    <a:pt x="247126" y="1492460"/>
                  </a:lnTo>
                  <a:lnTo>
                    <a:pt x="260604" y="1441227"/>
                  </a:lnTo>
                  <a:lnTo>
                    <a:pt x="274653" y="1393281"/>
                  </a:lnTo>
                  <a:lnTo>
                    <a:pt x="289560" y="1350264"/>
                  </a:lnTo>
                  <a:lnTo>
                    <a:pt x="304430" y="1312140"/>
                  </a:lnTo>
                  <a:lnTo>
                    <a:pt x="336172" y="1248465"/>
                  </a:lnTo>
                  <a:lnTo>
                    <a:pt x="381500" y="1198506"/>
                  </a:lnTo>
                  <a:lnTo>
                    <a:pt x="441269" y="1161692"/>
                  </a:lnTo>
                  <a:lnTo>
                    <a:pt x="474726" y="1143000"/>
                  </a:lnTo>
                  <a:lnTo>
                    <a:pt x="508682" y="1123783"/>
                  </a:lnTo>
                  <a:lnTo>
                    <a:pt x="544068" y="1104709"/>
                  </a:lnTo>
                  <a:lnTo>
                    <a:pt x="584025" y="1085349"/>
                  </a:lnTo>
                  <a:lnTo>
                    <a:pt x="631698" y="1065276"/>
                  </a:lnTo>
                  <a:lnTo>
                    <a:pt x="677253" y="1048804"/>
                  </a:lnTo>
                  <a:lnTo>
                    <a:pt x="728953" y="1031711"/>
                  </a:lnTo>
                  <a:lnTo>
                    <a:pt x="784165" y="1014471"/>
                  </a:lnTo>
                  <a:lnTo>
                    <a:pt x="840254" y="997561"/>
                  </a:lnTo>
                  <a:lnTo>
                    <a:pt x="894588" y="981456"/>
                  </a:lnTo>
                  <a:lnTo>
                    <a:pt x="949214" y="966185"/>
                  </a:lnTo>
                  <a:lnTo>
                    <a:pt x="1006437" y="950915"/>
                  </a:lnTo>
                  <a:lnTo>
                    <a:pt x="1062636" y="936193"/>
                  </a:lnTo>
                  <a:lnTo>
                    <a:pt x="1114190" y="922568"/>
                  </a:lnTo>
                  <a:lnTo>
                    <a:pt x="1157478" y="910590"/>
                  </a:lnTo>
                  <a:lnTo>
                    <a:pt x="1196828" y="900600"/>
                  </a:lnTo>
                  <a:lnTo>
                    <a:pt x="1224248" y="894111"/>
                  </a:lnTo>
                  <a:lnTo>
                    <a:pt x="1247810" y="886908"/>
                  </a:lnTo>
                  <a:lnTo>
                    <a:pt x="1305841" y="859464"/>
                  </a:lnTo>
                  <a:lnTo>
                    <a:pt x="1370635" y="818840"/>
                  </a:lnTo>
                  <a:lnTo>
                    <a:pt x="1415034" y="786384"/>
                  </a:lnTo>
                  <a:lnTo>
                    <a:pt x="1446929" y="762877"/>
                  </a:lnTo>
                  <a:lnTo>
                    <a:pt x="1483489" y="736331"/>
                  </a:lnTo>
                  <a:lnTo>
                    <a:pt x="1523222" y="707067"/>
                  </a:lnTo>
                  <a:lnTo>
                    <a:pt x="1564634" y="675403"/>
                  </a:lnTo>
                  <a:lnTo>
                    <a:pt x="1606233" y="641659"/>
                  </a:lnTo>
                  <a:lnTo>
                    <a:pt x="1646526" y="606156"/>
                  </a:lnTo>
                  <a:lnTo>
                    <a:pt x="1684020" y="569214"/>
                  </a:lnTo>
                  <a:lnTo>
                    <a:pt x="1715221" y="534287"/>
                  </a:lnTo>
                  <a:lnTo>
                    <a:pt x="1746325" y="496395"/>
                  </a:lnTo>
                  <a:lnTo>
                    <a:pt x="1777018" y="456432"/>
                  </a:lnTo>
                  <a:lnTo>
                    <a:pt x="1806987" y="415290"/>
                  </a:lnTo>
                  <a:lnTo>
                    <a:pt x="1835921" y="373862"/>
                  </a:lnTo>
                  <a:lnTo>
                    <a:pt x="1863506" y="333041"/>
                  </a:lnTo>
                  <a:lnTo>
                    <a:pt x="1889431" y="293721"/>
                  </a:lnTo>
                  <a:lnTo>
                    <a:pt x="1913382" y="256794"/>
                  </a:lnTo>
                  <a:lnTo>
                    <a:pt x="1941625" y="210308"/>
                  </a:lnTo>
                  <a:lnTo>
                    <a:pt x="1966609" y="165833"/>
                  </a:lnTo>
                  <a:lnTo>
                    <a:pt x="1989010" y="122967"/>
                  </a:lnTo>
                  <a:lnTo>
                    <a:pt x="2009506" y="81308"/>
                  </a:lnTo>
                  <a:lnTo>
                    <a:pt x="2028775" y="40453"/>
                  </a:lnTo>
                  <a:lnTo>
                    <a:pt x="2047494" y="0"/>
                  </a:lnTo>
                </a:path>
              </a:pathLst>
            </a:custGeom>
            <a:ln w="242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204972" y="2353817"/>
              <a:ext cx="78740" cy="78105"/>
            </a:xfrm>
            <a:custGeom>
              <a:avLst/>
              <a:gdLst/>
              <a:ahLst/>
              <a:cxnLst/>
              <a:rect l="l" t="t" r="r" b="b"/>
              <a:pathLst>
                <a:path w="78739" h="78105">
                  <a:moveTo>
                    <a:pt x="39624" y="0"/>
                  </a:moveTo>
                  <a:lnTo>
                    <a:pt x="24110" y="3071"/>
                  </a:lnTo>
                  <a:lnTo>
                    <a:pt x="11525" y="11430"/>
                  </a:lnTo>
                  <a:lnTo>
                    <a:pt x="3083" y="23788"/>
                  </a:lnTo>
                  <a:lnTo>
                    <a:pt x="0" y="38862"/>
                  </a:lnTo>
                  <a:lnTo>
                    <a:pt x="3083" y="54256"/>
                  </a:lnTo>
                  <a:lnTo>
                    <a:pt x="11525" y="66579"/>
                  </a:lnTo>
                  <a:lnTo>
                    <a:pt x="24110" y="74759"/>
                  </a:lnTo>
                  <a:lnTo>
                    <a:pt x="39624" y="77724"/>
                  </a:lnTo>
                  <a:lnTo>
                    <a:pt x="54697" y="74759"/>
                  </a:lnTo>
                  <a:lnTo>
                    <a:pt x="67056" y="66579"/>
                  </a:lnTo>
                  <a:lnTo>
                    <a:pt x="75414" y="54256"/>
                  </a:lnTo>
                  <a:lnTo>
                    <a:pt x="78486" y="38862"/>
                  </a:lnTo>
                  <a:lnTo>
                    <a:pt x="75414" y="23788"/>
                  </a:lnTo>
                  <a:lnTo>
                    <a:pt x="67056" y="11430"/>
                  </a:lnTo>
                  <a:lnTo>
                    <a:pt x="54697" y="3071"/>
                  </a:lnTo>
                  <a:lnTo>
                    <a:pt x="396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04972" y="2353817"/>
              <a:ext cx="78740" cy="78105"/>
            </a:xfrm>
            <a:custGeom>
              <a:avLst/>
              <a:gdLst/>
              <a:ahLst/>
              <a:cxnLst/>
              <a:rect l="l" t="t" r="r" b="b"/>
              <a:pathLst>
                <a:path w="78739" h="78105">
                  <a:moveTo>
                    <a:pt x="39624" y="0"/>
                  </a:moveTo>
                  <a:lnTo>
                    <a:pt x="24110" y="3071"/>
                  </a:lnTo>
                  <a:lnTo>
                    <a:pt x="11525" y="11430"/>
                  </a:lnTo>
                  <a:lnTo>
                    <a:pt x="3083" y="23788"/>
                  </a:lnTo>
                  <a:lnTo>
                    <a:pt x="0" y="38862"/>
                  </a:lnTo>
                  <a:lnTo>
                    <a:pt x="3083" y="54256"/>
                  </a:lnTo>
                  <a:lnTo>
                    <a:pt x="11525" y="66579"/>
                  </a:lnTo>
                  <a:lnTo>
                    <a:pt x="24110" y="74759"/>
                  </a:lnTo>
                  <a:lnTo>
                    <a:pt x="39624" y="77724"/>
                  </a:lnTo>
                  <a:lnTo>
                    <a:pt x="54697" y="74759"/>
                  </a:lnTo>
                  <a:lnTo>
                    <a:pt x="67056" y="66579"/>
                  </a:lnTo>
                  <a:lnTo>
                    <a:pt x="75414" y="54256"/>
                  </a:lnTo>
                  <a:lnTo>
                    <a:pt x="78486" y="38862"/>
                  </a:lnTo>
                  <a:lnTo>
                    <a:pt x="75414" y="23788"/>
                  </a:lnTo>
                  <a:lnTo>
                    <a:pt x="67056" y="11430"/>
                  </a:lnTo>
                  <a:lnTo>
                    <a:pt x="54697" y="3071"/>
                  </a:lnTo>
                  <a:lnTo>
                    <a:pt x="39624" y="0"/>
                  </a:lnTo>
                  <a:close/>
                </a:path>
              </a:pathLst>
            </a:custGeom>
            <a:ln w="7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313341" y="2158148"/>
              <a:ext cx="85775" cy="8501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92867" y="1946312"/>
              <a:ext cx="85775" cy="85013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097439" y="1832012"/>
              <a:ext cx="85775" cy="8501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71453" y="930566"/>
              <a:ext cx="85775" cy="85013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682494" y="964555"/>
            <a:ext cx="21082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dirty="0">
                <a:latin typeface="Symbol"/>
                <a:cs typeface="Symbol"/>
              </a:rPr>
              <a:t>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i="1" spc="5" dirty="0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50535" y="905881"/>
            <a:ext cx="17399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900" i="1" spc="10" dirty="0">
                <a:latin typeface="Times New Roman"/>
                <a:cs typeface="Times New Roman"/>
              </a:rPr>
              <a:t>S</a:t>
            </a:r>
            <a:r>
              <a:rPr sz="900" spc="15" baseline="-9259" dirty="0">
                <a:latin typeface="Times New Roman"/>
                <a:cs typeface="Times New Roman"/>
              </a:rPr>
              <a:t>к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10327" y="1334130"/>
            <a:ext cx="710565" cy="7296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R="30480" algn="r">
              <a:lnSpc>
                <a:spcPct val="100000"/>
              </a:lnSpc>
              <a:spcBef>
                <a:spcPts val="114"/>
              </a:spcBef>
            </a:pPr>
            <a:r>
              <a:rPr sz="900" i="1" spc="5" dirty="0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900" i="1" spc="5" dirty="0">
                <a:latin typeface="Times New Roman"/>
                <a:cs typeface="Times New Roman"/>
              </a:rPr>
              <a:t>S</a:t>
            </a:r>
            <a:r>
              <a:rPr sz="900" spc="7" baseline="-9259" dirty="0">
                <a:latin typeface="Times New Roman"/>
                <a:cs typeface="Times New Roman"/>
              </a:rPr>
              <a:t>в</a:t>
            </a:r>
            <a:endParaRPr sz="900" baseline="-9259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L="120014" algn="ctr">
              <a:lnSpc>
                <a:spcPct val="100000"/>
              </a:lnSpc>
            </a:pPr>
            <a:r>
              <a:rPr sz="900" dirty="0">
                <a:latin typeface="Symbol"/>
                <a:cs typeface="Symbol"/>
              </a:rPr>
              <a:t></a:t>
            </a:r>
            <a:r>
              <a:rPr sz="900" baseline="-9259" dirty="0">
                <a:latin typeface="Times New Roman"/>
                <a:cs typeface="Times New Roman"/>
              </a:rPr>
              <a:t>в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07790" y="2057264"/>
            <a:ext cx="95885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10" dirty="0">
                <a:latin typeface="Symbol"/>
                <a:cs typeface="Symbol"/>
              </a:rPr>
              <a:t></a:t>
            </a:r>
            <a:endParaRPr sz="900">
              <a:latin typeface="Symbol"/>
              <a:cs typeface="Symbo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238500" y="2276093"/>
            <a:ext cx="78740" cy="78105"/>
          </a:xfrm>
          <a:custGeom>
            <a:avLst/>
            <a:gdLst/>
            <a:ahLst/>
            <a:cxnLst/>
            <a:rect l="l" t="t" r="r" b="b"/>
            <a:pathLst>
              <a:path w="78739" h="78105">
                <a:moveTo>
                  <a:pt x="39624" y="0"/>
                </a:moveTo>
                <a:lnTo>
                  <a:pt x="24110" y="3071"/>
                </a:lnTo>
                <a:lnTo>
                  <a:pt x="11525" y="11430"/>
                </a:lnTo>
                <a:lnTo>
                  <a:pt x="3083" y="23788"/>
                </a:lnTo>
                <a:lnTo>
                  <a:pt x="0" y="38862"/>
                </a:lnTo>
                <a:lnTo>
                  <a:pt x="3083" y="53935"/>
                </a:lnTo>
                <a:lnTo>
                  <a:pt x="11525" y="66294"/>
                </a:lnTo>
                <a:lnTo>
                  <a:pt x="24110" y="74652"/>
                </a:lnTo>
                <a:lnTo>
                  <a:pt x="39624" y="77724"/>
                </a:lnTo>
                <a:lnTo>
                  <a:pt x="54697" y="74652"/>
                </a:lnTo>
                <a:lnTo>
                  <a:pt x="67056" y="66294"/>
                </a:lnTo>
                <a:lnTo>
                  <a:pt x="75414" y="53935"/>
                </a:lnTo>
                <a:lnTo>
                  <a:pt x="78486" y="38862"/>
                </a:lnTo>
                <a:lnTo>
                  <a:pt x="75414" y="23788"/>
                </a:lnTo>
                <a:lnTo>
                  <a:pt x="67056" y="11430"/>
                </a:lnTo>
                <a:lnTo>
                  <a:pt x="54697" y="3071"/>
                </a:lnTo>
                <a:lnTo>
                  <a:pt x="39624" y="0"/>
                </a:lnTo>
                <a:close/>
              </a:path>
            </a:pathLst>
          </a:custGeom>
          <a:ln w="72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284982" y="2068704"/>
            <a:ext cx="274320" cy="436880"/>
          </a:xfrm>
          <a:prstGeom prst="rect">
            <a:avLst/>
          </a:prstGeom>
        </p:spPr>
        <p:txBody>
          <a:bodyPr vert="horz" wrap="square" lIns="0" tIns="80645" rIns="0" bIns="0" rtlCol="0">
            <a:spAutoFit/>
          </a:bodyPr>
          <a:lstStyle/>
          <a:p>
            <a:pPr marL="132080">
              <a:lnSpc>
                <a:spcPct val="100000"/>
              </a:lnSpc>
              <a:spcBef>
                <a:spcPts val="635"/>
              </a:spcBef>
            </a:pPr>
            <a:r>
              <a:rPr sz="900" dirty="0">
                <a:latin typeface="Symbol"/>
                <a:cs typeface="Symbol"/>
              </a:rPr>
              <a:t></a:t>
            </a:r>
            <a:r>
              <a:rPr sz="900" baseline="-9259" dirty="0">
                <a:latin typeface="Times New Roman"/>
                <a:cs typeface="Times New Roman"/>
              </a:rPr>
              <a:t>т</a:t>
            </a:r>
            <a:endParaRPr sz="900" baseline="-9259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540"/>
              </a:spcBef>
            </a:pPr>
            <a:r>
              <a:rPr sz="900" dirty="0">
                <a:latin typeface="Symbol"/>
                <a:cs typeface="Symbol"/>
              </a:rPr>
              <a:t></a:t>
            </a:r>
            <a:r>
              <a:rPr sz="900" baseline="-9259" dirty="0">
                <a:latin typeface="Times New Roman"/>
                <a:cs typeface="Times New Roman"/>
              </a:rPr>
              <a:t>п</a:t>
            </a:r>
            <a:endParaRPr sz="900" baseline="-9259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982466" y="2149466"/>
            <a:ext cx="283210" cy="1651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1350" baseline="6172" dirty="0">
                <a:latin typeface="Symbol"/>
                <a:cs typeface="Symbol"/>
              </a:rPr>
              <a:t></a:t>
            </a:r>
            <a:r>
              <a:rPr sz="600" dirty="0">
                <a:latin typeface="Times New Roman"/>
                <a:cs typeface="Times New Roman"/>
              </a:rPr>
              <a:t>0,05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771900" y="1498091"/>
            <a:ext cx="862965" cy="651510"/>
          </a:xfrm>
          <a:custGeom>
            <a:avLst/>
            <a:gdLst/>
            <a:ahLst/>
            <a:cxnLst/>
            <a:rect l="l" t="t" r="r" b="b"/>
            <a:pathLst>
              <a:path w="862964" h="651510">
                <a:moveTo>
                  <a:pt x="0" y="529590"/>
                </a:moveTo>
                <a:lnTo>
                  <a:pt x="134112" y="651510"/>
                </a:lnTo>
              </a:path>
              <a:path w="862964" h="651510">
                <a:moveTo>
                  <a:pt x="800862" y="0"/>
                </a:moveTo>
                <a:lnTo>
                  <a:pt x="862584" y="60960"/>
                </a:lnTo>
              </a:path>
            </a:pathLst>
          </a:custGeom>
          <a:ln w="72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029715" y="3519542"/>
            <a:ext cx="5863590" cy="12954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200660" algn="ctr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Times New Roman"/>
                <a:cs typeface="Times New Roman"/>
              </a:rPr>
              <a:t>Відносне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звуження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Symbol"/>
                <a:cs typeface="Symbol"/>
              </a:rPr>
              <a:t></a:t>
            </a:r>
            <a:endParaRPr sz="900">
              <a:latin typeface="Symbol"/>
              <a:cs typeface="Symbol"/>
            </a:endParaRPr>
          </a:p>
          <a:p>
            <a:pPr algn="ctr">
              <a:lnSpc>
                <a:spcPct val="100000"/>
              </a:lnSpc>
              <a:spcBef>
                <a:spcPts val="98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4.16. </a:t>
            </a:r>
            <a:r>
              <a:rPr sz="1000" spc="-5" dirty="0">
                <a:latin typeface="Times New Roman"/>
                <a:cs typeface="Times New Roman"/>
              </a:rPr>
              <a:t>Істинна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діаграма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розтягування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50800" marR="4445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Істинний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руйнуванню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значно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більше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межі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завжди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визначаєть-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відповідно</a:t>
            </a:r>
            <a:r>
              <a:rPr sz="1200" dirty="0">
                <a:latin typeface="Times New Roman"/>
                <a:cs typeface="Times New Roman"/>
              </a:rPr>
              <a:t> кінцевої площі </a:t>
            </a:r>
            <a:r>
              <a:rPr sz="1200" spc="-5" dirty="0">
                <a:latin typeface="Times New Roman"/>
                <a:cs typeface="Times New Roman"/>
              </a:rPr>
              <a:t>поперечного перерізу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зразка.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Істинні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200" i="1" spc="-7" baseline="-10416" dirty="0">
                <a:latin typeface="Times New Roman"/>
                <a:cs typeface="Times New Roman"/>
              </a:rPr>
              <a:t>i</a:t>
            </a:r>
            <a:r>
              <a:rPr sz="1200" i="1" spc="202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визначають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відношення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площі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попереч-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перерізу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момент</a:t>
            </a:r>
            <a:r>
              <a:rPr sz="1200" spc="-5" dirty="0">
                <a:latin typeface="Times New Roman"/>
                <a:cs typeface="Times New Roman"/>
              </a:rPr>
              <a:t> часу: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001261" y="5047488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066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687314" y="4920487"/>
            <a:ext cx="5715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050" i="1" spc="-7" baseline="-11904" dirty="0">
                <a:latin typeface="Times New Roman"/>
                <a:cs typeface="Times New Roman"/>
              </a:rPr>
              <a:t>i</a:t>
            </a:r>
            <a:r>
              <a:rPr sz="1050" i="1" spc="330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800" i="1" spc="-60" baseline="34722" dirty="0">
                <a:latin typeface="Times New Roman"/>
                <a:cs typeface="Times New Roman"/>
              </a:rPr>
              <a:t>Р</a:t>
            </a:r>
            <a:r>
              <a:rPr sz="1050" i="1" spc="-60" baseline="51587" dirty="0">
                <a:latin typeface="Times New Roman"/>
                <a:cs typeface="Times New Roman"/>
              </a:rPr>
              <a:t>i</a:t>
            </a:r>
            <a:r>
              <a:rPr sz="1050" i="1" spc="195" baseline="5158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330452" y="4998314"/>
            <a:ext cx="5518785" cy="473709"/>
          </a:xfrm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marR="32384" algn="ctr">
              <a:lnSpc>
                <a:spcPct val="100000"/>
              </a:lnSpc>
              <a:spcBef>
                <a:spcPts val="420"/>
              </a:spcBef>
            </a:pPr>
            <a:r>
              <a:rPr sz="1200" i="1" spc="-70" dirty="0">
                <a:latin typeface="Times New Roman"/>
                <a:cs typeface="Times New Roman"/>
              </a:rPr>
              <a:t>F</a:t>
            </a:r>
            <a:r>
              <a:rPr sz="1050" i="1" spc="-104" baseline="-11904" dirty="0">
                <a:latin typeface="Times New Roman"/>
                <a:cs typeface="Times New Roman"/>
              </a:rPr>
              <a:t>i</a:t>
            </a:r>
            <a:endParaRPr sz="1050" baseline="-11904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1200" spc="-15" dirty="0">
                <a:latin typeface="Times New Roman"/>
                <a:cs typeface="Times New Roman"/>
              </a:rPr>
              <a:t>При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випробуванні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розтягнення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визначаються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також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характеристики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пластичності.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69274" y="7535674"/>
            <a:ext cx="5863590" cy="244665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5085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</a:t>
            </a:r>
            <a:r>
              <a:rPr sz="1200" i="1" dirty="0">
                <a:latin typeface="Times New Roman"/>
                <a:cs typeface="Times New Roman"/>
              </a:rPr>
              <a:t>індентора </a:t>
            </a:r>
            <a:r>
              <a:rPr sz="1200" spc="-5" dirty="0">
                <a:latin typeface="Times New Roman"/>
                <a:cs typeface="Times New Roman"/>
              </a:rPr>
              <a:t>використовують сталеву загартовану кульку діаметром </a:t>
            </a:r>
            <a:r>
              <a:rPr sz="1200" i="1" dirty="0">
                <a:latin typeface="Times New Roman"/>
                <a:cs typeface="Times New Roman"/>
              </a:rPr>
              <a:t>D </a:t>
            </a:r>
            <a:r>
              <a:rPr sz="1200" dirty="0">
                <a:latin typeface="Times New Roman"/>
                <a:cs typeface="Times New Roman"/>
              </a:rPr>
              <a:t>= </a:t>
            </a:r>
            <a:r>
              <a:rPr sz="1200" spc="-5" dirty="0">
                <a:latin typeface="Times New Roman"/>
                <a:cs typeface="Times New Roman"/>
              </a:rPr>
              <a:t>2,5; </a:t>
            </a:r>
            <a:r>
              <a:rPr sz="1200" dirty="0">
                <a:latin typeface="Times New Roman"/>
                <a:cs typeface="Times New Roman"/>
              </a:rPr>
              <a:t> 5;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 мм,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 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товщини виробу.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Навантаження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залежності від </a:t>
            </a:r>
            <a:r>
              <a:rPr sz="1200" dirty="0">
                <a:latin typeface="Times New Roman"/>
                <a:cs typeface="Times New Roman"/>
              </a:rPr>
              <a:t>діаметра </a:t>
            </a:r>
            <a:r>
              <a:rPr sz="1200" spc="-5" dirty="0">
                <a:latin typeface="Times New Roman"/>
                <a:cs typeface="Times New Roman"/>
              </a:rPr>
              <a:t>кульки та вимірюваної твердості: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термічно </a:t>
            </a:r>
            <a:r>
              <a:rPr sz="1200" spc="-5" dirty="0">
                <a:latin typeface="Times New Roman"/>
                <a:cs typeface="Times New Roman"/>
              </a:rPr>
              <a:t>обробленої сталі та чавуну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=30</a:t>
            </a:r>
            <a:r>
              <a:rPr sz="1200" i="1" spc="-5" dirty="0">
                <a:latin typeface="Times New Roman"/>
                <a:cs typeface="Times New Roman"/>
              </a:rPr>
              <a:t>D</a:t>
            </a:r>
            <a:r>
              <a:rPr sz="1200" spc="-7" baseline="38194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литої бронзи та </a:t>
            </a:r>
            <a:r>
              <a:rPr sz="1200" dirty="0">
                <a:latin typeface="Times New Roman"/>
                <a:cs typeface="Times New Roman"/>
              </a:rPr>
              <a:t>латуні –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=10</a:t>
            </a:r>
            <a:r>
              <a:rPr sz="1200" i="1" spc="-5" dirty="0">
                <a:latin typeface="Times New Roman"/>
                <a:cs typeface="Times New Roman"/>
              </a:rPr>
              <a:t>D</a:t>
            </a:r>
            <a:r>
              <a:rPr sz="1200" spc="-7" baseline="38194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алюмі-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інших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дуже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м’яких</a:t>
            </a:r>
            <a:r>
              <a:rPr sz="1200" dirty="0">
                <a:latin typeface="Times New Roman"/>
                <a:cs typeface="Times New Roman"/>
              </a:rPr>
              <a:t> металів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=2,5</a:t>
            </a:r>
            <a:r>
              <a:rPr sz="1200" i="1" spc="-5" dirty="0">
                <a:latin typeface="Times New Roman"/>
                <a:cs typeface="Times New Roman"/>
              </a:rPr>
              <a:t>D</a:t>
            </a:r>
            <a:r>
              <a:rPr sz="1200" spc="-7" baseline="38194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Тривалість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навантаженням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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дорівнює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75"/>
              </a:lnSpc>
            </a:pPr>
            <a:r>
              <a:rPr sz="1200" dirty="0">
                <a:latin typeface="Times New Roman"/>
                <a:cs typeface="Times New Roman"/>
              </a:rPr>
              <a:t>с,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латуні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бронзи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Діаметр отриманого </a:t>
            </a:r>
            <a:r>
              <a:rPr sz="1200" spc="-5" dirty="0">
                <a:latin typeface="Times New Roman"/>
                <a:cs typeface="Times New Roman"/>
              </a:rPr>
              <a:t>відбитка </a:t>
            </a:r>
            <a:r>
              <a:rPr sz="1200" i="1" dirty="0">
                <a:latin typeface="Times New Roman"/>
                <a:cs typeface="Times New Roman"/>
              </a:rPr>
              <a:t>d </a:t>
            </a:r>
            <a:r>
              <a:rPr sz="1200" dirty="0">
                <a:latin typeface="Times New Roman"/>
                <a:cs typeface="Times New Roman"/>
              </a:rPr>
              <a:t>вимірюється в </a:t>
            </a:r>
            <a:r>
              <a:rPr sz="1200" spc="-5" dirty="0">
                <a:latin typeface="Times New Roman"/>
                <a:cs typeface="Times New Roman"/>
              </a:rPr>
              <a:t>двох </a:t>
            </a:r>
            <a:r>
              <a:rPr sz="1200" dirty="0">
                <a:latin typeface="Times New Roman"/>
                <a:cs typeface="Times New Roman"/>
              </a:rPr>
              <a:t>напрямках за </a:t>
            </a:r>
            <a:r>
              <a:rPr sz="1200" spc="-5" dirty="0">
                <a:latin typeface="Times New Roman"/>
                <a:cs typeface="Times New Roman"/>
              </a:rPr>
              <a:t>допомогою </a:t>
            </a:r>
            <a:r>
              <a:rPr sz="1200" dirty="0">
                <a:latin typeface="Times New Roman"/>
                <a:cs typeface="Times New Roman"/>
              </a:rPr>
              <a:t>відлі-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мікроскопів.</a:t>
            </a:r>
            <a:endParaRPr sz="1200">
              <a:latin typeface="Times New Roman"/>
              <a:cs typeface="Times New Roman"/>
            </a:endParaRPr>
          </a:p>
          <a:p>
            <a:pPr marL="50800" marR="4572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Твердість визначається як </a:t>
            </a:r>
            <a:r>
              <a:rPr sz="1200" spc="-5" dirty="0">
                <a:latin typeface="Times New Roman"/>
                <a:cs typeface="Times New Roman"/>
              </a:rPr>
              <a:t>відношення прикладеного навантаження </a:t>
            </a:r>
            <a:r>
              <a:rPr sz="1200" i="1" dirty="0">
                <a:latin typeface="Times New Roman"/>
                <a:cs typeface="Times New Roman"/>
              </a:rPr>
              <a:t>F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сферичної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 відбитка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</a:t>
            </a:r>
            <a:r>
              <a:rPr sz="1200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05"/>
              </a:spcBef>
            </a:pPr>
            <a:r>
              <a:rPr sz="1000" dirty="0">
                <a:latin typeface="Times New Roman"/>
                <a:cs typeface="Times New Roman"/>
              </a:rPr>
              <a:t>72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87" y="877310"/>
            <a:ext cx="5786755" cy="2538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4.2.3.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ТВЕ</a:t>
            </a:r>
            <a:r>
              <a:rPr sz="1200" b="1" spc="5" dirty="0">
                <a:latin typeface="Times New Roman"/>
                <a:cs typeface="Times New Roman"/>
              </a:rPr>
              <a:t>Р</a:t>
            </a:r>
            <a:r>
              <a:rPr sz="1200" b="1" spc="-5" dirty="0">
                <a:latin typeface="Times New Roman"/>
                <a:cs typeface="Times New Roman"/>
              </a:rPr>
              <a:t>ДІСТЬ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300355" algn="just">
              <a:lnSpc>
                <a:spcPts val="1410"/>
              </a:lnSpc>
            </a:pPr>
            <a:r>
              <a:rPr sz="1200" i="1" dirty="0">
                <a:latin typeface="Times New Roman"/>
                <a:cs typeface="Times New Roman"/>
              </a:rPr>
              <a:t>Твердість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матеріалу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проникненню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поверхню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стандартного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тіла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індентор</a:t>
            </a:r>
            <a:r>
              <a:rPr sz="1200" spc="-5" dirty="0">
                <a:latin typeface="Times New Roman"/>
                <a:cs typeface="Times New Roman"/>
              </a:rPr>
              <a:t>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Широке </a:t>
            </a:r>
            <a:r>
              <a:rPr sz="1200" spc="-5" dirty="0">
                <a:latin typeface="Times New Roman"/>
                <a:cs typeface="Times New Roman"/>
              </a:rPr>
              <a:t>поширення випробувань на твердість </a:t>
            </a:r>
            <a:r>
              <a:rPr sz="1200" dirty="0">
                <a:latin typeface="Times New Roman"/>
                <a:cs typeface="Times New Roman"/>
              </a:rPr>
              <a:t>пояснюється </a:t>
            </a:r>
            <a:r>
              <a:rPr sz="1200" spc="-5" dirty="0">
                <a:latin typeface="Times New Roman"/>
                <a:cs typeface="Times New Roman"/>
              </a:rPr>
              <a:t>тим, </a:t>
            </a:r>
            <a:r>
              <a:rPr sz="1200" dirty="0">
                <a:latin typeface="Times New Roman"/>
                <a:cs typeface="Times New Roman"/>
              </a:rPr>
              <a:t>що для </a:t>
            </a:r>
            <a:r>
              <a:rPr sz="1200" spc="-5" dirty="0">
                <a:latin typeface="Times New Roman"/>
                <a:cs typeface="Times New Roman"/>
              </a:rPr>
              <a:t>них не по- </a:t>
            </a:r>
            <a:r>
              <a:rPr sz="1200" dirty="0">
                <a:latin typeface="Times New Roman"/>
                <a:cs typeface="Times New Roman"/>
              </a:rPr>
              <a:t> трібні</a:t>
            </a:r>
            <a:r>
              <a:rPr sz="1200" spc="-5" dirty="0">
                <a:latin typeface="Times New Roman"/>
                <a:cs typeface="Times New Roman"/>
              </a:rPr>
              <a:t> спеціальні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Це неруйнівний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контролю. Основний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оцінки якості термічної обробці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виробів. Про твердість судять </a:t>
            </a:r>
            <a:r>
              <a:rPr sz="1200" dirty="0">
                <a:latin typeface="Times New Roman"/>
                <a:cs typeface="Times New Roman"/>
              </a:rPr>
              <a:t>або за </a:t>
            </a:r>
            <a:r>
              <a:rPr sz="1200" spc="-5" dirty="0">
                <a:latin typeface="Times New Roman"/>
                <a:cs typeface="Times New Roman"/>
              </a:rPr>
              <a:t>глибиною проникнення індентора (метод Роквел- </a:t>
            </a:r>
            <a:r>
              <a:rPr sz="1200" dirty="0">
                <a:latin typeface="Times New Roman"/>
                <a:cs typeface="Times New Roman"/>
              </a:rPr>
              <a:t> ла), або за величиною </a:t>
            </a:r>
            <a:r>
              <a:rPr sz="1200" spc="-5" dirty="0">
                <a:latin typeface="Times New Roman"/>
                <a:cs typeface="Times New Roman"/>
              </a:rPr>
              <a:t>відбитка від вдавлення </a:t>
            </a:r>
            <a:r>
              <a:rPr sz="1200" dirty="0">
                <a:latin typeface="Times New Roman"/>
                <a:cs typeface="Times New Roman"/>
              </a:rPr>
              <a:t>(методи </a:t>
            </a:r>
            <a:r>
              <a:rPr sz="1200" spc="-5" dirty="0">
                <a:latin typeface="Times New Roman"/>
                <a:cs typeface="Times New Roman"/>
              </a:rPr>
              <a:t>Брінелля, Віккерса, метод визна- </a:t>
            </a:r>
            <a:r>
              <a:rPr sz="1200" dirty="0">
                <a:latin typeface="Times New Roman"/>
                <a:cs typeface="Times New Roman"/>
              </a:rPr>
              <a:t> чення</a:t>
            </a:r>
            <a:r>
              <a:rPr sz="1200" spc="-5" dirty="0">
                <a:latin typeface="Times New Roman"/>
                <a:cs typeface="Times New Roman"/>
              </a:rPr>
              <a:t> мікротвердості).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всіх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випадках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пластична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деформація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Чим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більше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опір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матеріалу </a:t>
            </a:r>
            <a:r>
              <a:rPr sz="1200" spc="-5" dirty="0">
                <a:latin typeface="Times New Roman"/>
                <a:cs typeface="Times New Roman"/>
              </a:rPr>
              <a:t>пластичної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Найбільшого </a:t>
            </a:r>
            <a:r>
              <a:rPr sz="1200" spc="-5" dirty="0">
                <a:latin typeface="Times New Roman"/>
                <a:cs typeface="Times New Roman"/>
              </a:rPr>
              <a:t>поширення набули </a:t>
            </a:r>
            <a:r>
              <a:rPr sz="1200" dirty="0">
                <a:latin typeface="Times New Roman"/>
                <a:cs typeface="Times New Roman"/>
              </a:rPr>
              <a:t>методи Брінелля, </a:t>
            </a:r>
            <a:r>
              <a:rPr sz="1200" spc="-5" dirty="0">
                <a:latin typeface="Times New Roman"/>
                <a:cs typeface="Times New Roman"/>
              </a:rPr>
              <a:t>Роквелла, Віккерса та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значення</a:t>
            </a:r>
            <a:r>
              <a:rPr sz="1200" spc="-5" dirty="0">
                <a:latin typeface="Times New Roman"/>
                <a:cs typeface="Times New Roman"/>
              </a:rPr>
              <a:t> мікротвердості.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9" y="3863586"/>
            <a:ext cx="5786755" cy="113665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743960" marR="5080" indent="370205">
              <a:lnSpc>
                <a:spcPts val="1380"/>
              </a:lnSpc>
              <a:spcBef>
                <a:spcPts val="19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МЕТО</a:t>
            </a:r>
            <a:r>
              <a:rPr sz="1200" b="1" i="1" dirty="0">
                <a:latin typeface="Times New Roman"/>
                <a:cs typeface="Times New Roman"/>
              </a:rPr>
              <a:t>Д ВИЗНАЧЕННЯ  ТВЕРДОСТІ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ЗА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БРІНЕЛЛЕМ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Випробування проводять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твердомірі Бринелля </a:t>
            </a:r>
            <a:r>
              <a:rPr sz="1200" spc="-10" dirty="0">
                <a:latin typeface="Times New Roman"/>
                <a:cs typeface="Times New Roman"/>
              </a:rPr>
              <a:t>(рис. </a:t>
            </a:r>
            <a:r>
              <a:rPr sz="1200" spc="-15" dirty="0">
                <a:latin typeface="Times New Roman"/>
                <a:cs typeface="Times New Roman"/>
              </a:rPr>
              <a:t>4.17, 4.18). </a:t>
            </a:r>
            <a:r>
              <a:rPr sz="1200" spc="-1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був </a:t>
            </a:r>
            <a:r>
              <a:rPr sz="1200" spc="-15" dirty="0">
                <a:latin typeface="Times New Roman"/>
                <a:cs typeface="Times New Roman"/>
              </a:rPr>
              <a:t>запро-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понований шведським інженером </a:t>
            </a:r>
            <a:r>
              <a:rPr sz="1200" spc="-5" dirty="0">
                <a:latin typeface="Times New Roman"/>
                <a:cs typeface="Times New Roman"/>
              </a:rPr>
              <a:t>Ю. </a:t>
            </a:r>
            <a:r>
              <a:rPr sz="1200" spc="-15" dirty="0">
                <a:latin typeface="Times New Roman"/>
                <a:cs typeface="Times New Roman"/>
              </a:rPr>
              <a:t>Брінеллем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1900 </a:t>
            </a:r>
            <a:r>
              <a:rPr sz="1200" spc="-10" dirty="0">
                <a:latin typeface="Times New Roman"/>
                <a:cs typeface="Times New Roman"/>
              </a:rPr>
              <a:t>р.,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згодом </a:t>
            </a:r>
            <a:r>
              <a:rPr sz="1200" spc="-10" dirty="0">
                <a:latin typeface="Times New Roman"/>
                <a:cs typeface="Times New Roman"/>
              </a:rPr>
              <a:t>став широко </a:t>
            </a:r>
            <a:r>
              <a:rPr sz="1200" spc="-15" dirty="0">
                <a:latin typeface="Times New Roman"/>
                <a:cs typeface="Times New Roman"/>
              </a:rPr>
              <a:t>викорис-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товуваним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стандартизованим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методом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визначення твердості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матеріалознавстві.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08938" y="5243321"/>
            <a:ext cx="1438656" cy="179679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749044" y="7092189"/>
            <a:ext cx="75819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47955" marR="5080" indent="-13589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Юх</a:t>
            </a:r>
            <a:r>
              <a:rPr sz="1000" i="1" dirty="0">
                <a:latin typeface="Times New Roman"/>
                <a:cs typeface="Times New Roman"/>
              </a:rPr>
              <a:t>ан</a:t>
            </a:r>
            <a:r>
              <a:rPr sz="1000" i="1" spc="-5" dirty="0">
                <a:latin typeface="Times New Roman"/>
                <a:cs typeface="Times New Roman"/>
              </a:rPr>
              <a:t> Август  Брінелль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437888" y="5242559"/>
            <a:ext cx="1280845" cy="1696974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953498" y="6993130"/>
            <a:ext cx="2248535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4.17.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Твердомер Бринелля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spc="-5" dirty="0">
                <a:latin typeface="Times New Roman"/>
                <a:cs typeface="Times New Roman"/>
              </a:rPr>
              <a:t>на всесвітній виставці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Парижі (1990 </a:t>
            </a:r>
            <a:r>
              <a:rPr sz="1000" dirty="0">
                <a:latin typeface="Times New Roman"/>
                <a:cs typeface="Times New Roman"/>
              </a:rPr>
              <a:t>р.)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14522" y="1103375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778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3705605" y="1099610"/>
            <a:ext cx="1156335" cy="188595"/>
            <a:chOff x="3705605" y="1099610"/>
            <a:chExt cx="1156335" cy="188595"/>
          </a:xfrm>
        </p:grpSpPr>
        <p:sp>
          <p:nvSpPr>
            <p:cNvPr id="7" name="object 7"/>
            <p:cNvSpPr/>
            <p:nvPr/>
          </p:nvSpPr>
          <p:spPr>
            <a:xfrm>
              <a:off x="4220718" y="1126235"/>
              <a:ext cx="577215" cy="161925"/>
            </a:xfrm>
            <a:custGeom>
              <a:avLst/>
              <a:gdLst/>
              <a:ahLst/>
              <a:cxnLst/>
              <a:rect l="l" t="t" r="r" b="b"/>
              <a:pathLst>
                <a:path w="577214" h="161925">
                  <a:moveTo>
                    <a:pt x="0" y="108966"/>
                  </a:moveTo>
                  <a:lnTo>
                    <a:pt x="15240" y="100584"/>
                  </a:lnTo>
                  <a:lnTo>
                    <a:pt x="52578" y="161544"/>
                  </a:lnTo>
                  <a:lnTo>
                    <a:pt x="92964" y="0"/>
                  </a:lnTo>
                  <a:lnTo>
                    <a:pt x="5768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219955" y="1122425"/>
              <a:ext cx="577850" cy="165735"/>
            </a:xfrm>
            <a:custGeom>
              <a:avLst/>
              <a:gdLst/>
              <a:ahLst/>
              <a:cxnLst/>
              <a:rect l="l" t="t" r="r" b="b"/>
              <a:pathLst>
                <a:path w="577850" h="165734">
                  <a:moveTo>
                    <a:pt x="577596" y="0"/>
                  </a:moveTo>
                  <a:lnTo>
                    <a:pt x="90678" y="0"/>
                  </a:lnTo>
                  <a:lnTo>
                    <a:pt x="53340" y="149352"/>
                  </a:lnTo>
                  <a:lnTo>
                    <a:pt x="20574" y="99060"/>
                  </a:lnTo>
                  <a:lnTo>
                    <a:pt x="0" y="111252"/>
                  </a:lnTo>
                  <a:lnTo>
                    <a:pt x="2286" y="115062"/>
                  </a:lnTo>
                  <a:lnTo>
                    <a:pt x="12192" y="108966"/>
                  </a:lnTo>
                  <a:lnTo>
                    <a:pt x="49530" y="165354"/>
                  </a:lnTo>
                  <a:lnTo>
                    <a:pt x="57150" y="165354"/>
                  </a:lnTo>
                  <a:lnTo>
                    <a:pt x="96774" y="7620"/>
                  </a:lnTo>
                  <a:lnTo>
                    <a:pt x="577596" y="7620"/>
                  </a:lnTo>
                  <a:lnTo>
                    <a:pt x="5775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705605" y="1103375"/>
              <a:ext cx="1156335" cy="0"/>
            </a:xfrm>
            <a:custGeom>
              <a:avLst/>
              <a:gdLst/>
              <a:ahLst/>
              <a:cxnLst/>
              <a:rect l="l" t="t" r="r" b="b"/>
              <a:pathLst>
                <a:path w="1156335">
                  <a:moveTo>
                    <a:pt x="0" y="0"/>
                  </a:moveTo>
                  <a:lnTo>
                    <a:pt x="1155954" y="0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4176778" y="880004"/>
            <a:ext cx="20193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50" dirty="0">
                <a:latin typeface="Times New Roman"/>
                <a:cs typeface="Times New Roman"/>
              </a:rPr>
              <a:t>2</a:t>
            </a:r>
            <a:r>
              <a:rPr sz="1200" i="1" dirty="0">
                <a:latin typeface="Times New Roman"/>
                <a:cs typeface="Times New Roman"/>
              </a:rPr>
              <a:t>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12193" y="976013"/>
            <a:ext cx="69405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HB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800" i="1" baseline="34722" dirty="0">
                <a:latin typeface="Times New Roman"/>
                <a:cs typeface="Times New Roman"/>
              </a:rPr>
              <a:t>F</a:t>
            </a:r>
            <a:r>
              <a:rPr sz="1800" i="1" spc="225" baseline="347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endParaRPr sz="1200">
              <a:latin typeface="Symbol"/>
              <a:cs typeface="Symbo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399295" y="1107842"/>
            <a:ext cx="150685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14960" algn="l"/>
                <a:tab pos="925194" algn="l"/>
              </a:tabLst>
            </a:pPr>
            <a:r>
              <a:rPr sz="1800" i="1" baseline="4629" dirty="0">
                <a:latin typeface="Times New Roman"/>
                <a:cs typeface="Times New Roman"/>
              </a:rPr>
              <a:t>S</a:t>
            </a:r>
            <a:r>
              <a:rPr sz="1800" baseline="4629" dirty="0">
                <a:latin typeface="Times New Roman"/>
                <a:cs typeface="Times New Roman"/>
              </a:rPr>
              <a:t>	</a:t>
            </a:r>
            <a:r>
              <a:rPr sz="1200" spc="-25" dirty="0">
                <a:latin typeface="Symbol"/>
                <a:cs typeface="Symbol"/>
              </a:rPr>
              <a:t></a:t>
            </a:r>
            <a:r>
              <a:rPr sz="1200" i="1" spc="30" dirty="0">
                <a:latin typeface="Times New Roman"/>
                <a:cs typeface="Times New Roman"/>
              </a:rPr>
              <a:t>D</a:t>
            </a:r>
            <a:r>
              <a:rPr sz="1200" spc="65" dirty="0">
                <a:latin typeface="Times New Roman"/>
                <a:cs typeface="Times New Roman"/>
              </a:rPr>
              <a:t>(</a:t>
            </a:r>
            <a:r>
              <a:rPr sz="1200" i="1" dirty="0">
                <a:latin typeface="Times New Roman"/>
                <a:cs typeface="Times New Roman"/>
              </a:rPr>
              <a:t>D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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i="1" spc="35" dirty="0">
                <a:latin typeface="Times New Roman"/>
                <a:cs typeface="Times New Roman"/>
              </a:rPr>
              <a:t>D</a:t>
            </a:r>
            <a:r>
              <a:rPr sz="1050" spc="15" baseline="27777" dirty="0">
                <a:latin typeface="Times New Roman"/>
                <a:cs typeface="Times New Roman"/>
              </a:rPr>
              <a:t>2</a:t>
            </a:r>
            <a:r>
              <a:rPr sz="1050" baseline="27777" dirty="0">
                <a:latin typeface="Times New Roman"/>
                <a:cs typeface="Times New Roman"/>
              </a:rPr>
              <a:t> </a:t>
            </a:r>
            <a:r>
              <a:rPr sz="1050" spc="-44" baseline="277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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050" spc="15" baseline="27777" dirty="0">
                <a:latin typeface="Times New Roman"/>
                <a:cs typeface="Times New Roman"/>
              </a:rPr>
              <a:t>2</a:t>
            </a:r>
            <a:r>
              <a:rPr sz="1050" spc="75" baseline="277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67844" y="1344816"/>
            <a:ext cx="2887980" cy="523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 глибиною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проникнення індентора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h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035"/>
              </a:spcBef>
            </a:pPr>
            <a:r>
              <a:rPr sz="1200" spc="-5" dirty="0">
                <a:latin typeface="Times New Roman"/>
                <a:cs typeface="Times New Roman"/>
              </a:rPr>
              <a:t>H</a:t>
            </a:r>
            <a:r>
              <a:rPr sz="1200" dirty="0">
                <a:latin typeface="Times New Roman"/>
                <a:cs typeface="Times New Roman"/>
              </a:rPr>
              <a:t>B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endParaRPr sz="1200">
              <a:latin typeface="Symbol"/>
              <a:cs typeface="Symbo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980688" y="1785365"/>
            <a:ext cx="283845" cy="0"/>
          </a:xfrm>
          <a:custGeom>
            <a:avLst/>
            <a:gdLst/>
            <a:ahLst/>
            <a:cxnLst/>
            <a:rect l="l" t="t" r="r" b="b"/>
            <a:pathLst>
              <a:path w="283845">
                <a:moveTo>
                  <a:pt x="0" y="0"/>
                </a:moveTo>
                <a:lnTo>
                  <a:pt x="283464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059430" y="1561951"/>
            <a:ext cx="11874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77132" y="1777606"/>
            <a:ext cx="29210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Symbol"/>
                <a:cs typeface="Symbol"/>
              </a:rPr>
              <a:t></a:t>
            </a:r>
            <a:r>
              <a:rPr sz="1200" i="1" spc="-5" dirty="0">
                <a:latin typeface="Times New Roman"/>
                <a:cs typeface="Times New Roman"/>
              </a:rPr>
              <a:t>Dh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78884" y="1658734"/>
            <a:ext cx="6413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098803" y="2272283"/>
            <a:ext cx="5610225" cy="3255010"/>
            <a:chOff x="1098803" y="2272283"/>
            <a:chExt cx="5610225" cy="3255010"/>
          </a:xfrm>
        </p:grpSpPr>
        <p:pic>
          <p:nvPicPr>
            <p:cNvPr id="19" name="object 1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98803" y="2272283"/>
              <a:ext cx="1690878" cy="325450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660141" y="3312413"/>
              <a:ext cx="1901190" cy="268224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2660141" y="3312413"/>
              <a:ext cx="1901189" cy="268605"/>
            </a:xfrm>
            <a:custGeom>
              <a:avLst/>
              <a:gdLst/>
              <a:ahLst/>
              <a:cxnLst/>
              <a:rect l="l" t="t" r="r" b="b"/>
              <a:pathLst>
                <a:path w="1901189" h="268604">
                  <a:moveTo>
                    <a:pt x="0" y="48006"/>
                  </a:moveTo>
                  <a:lnTo>
                    <a:pt x="480060" y="48768"/>
                  </a:lnTo>
                  <a:lnTo>
                    <a:pt x="504444" y="47244"/>
                  </a:lnTo>
                  <a:lnTo>
                    <a:pt x="514350" y="35052"/>
                  </a:lnTo>
                  <a:lnTo>
                    <a:pt x="525018" y="25146"/>
                  </a:lnTo>
                  <a:lnTo>
                    <a:pt x="537972" y="16002"/>
                  </a:lnTo>
                  <a:lnTo>
                    <a:pt x="576072" y="16002"/>
                  </a:lnTo>
                  <a:lnTo>
                    <a:pt x="1330452" y="0"/>
                  </a:lnTo>
                  <a:lnTo>
                    <a:pt x="1356360" y="2286"/>
                  </a:lnTo>
                  <a:lnTo>
                    <a:pt x="1373886" y="10668"/>
                  </a:lnTo>
                  <a:lnTo>
                    <a:pt x="1390650" y="25146"/>
                  </a:lnTo>
                  <a:lnTo>
                    <a:pt x="1406652" y="38862"/>
                  </a:lnTo>
                  <a:lnTo>
                    <a:pt x="1427988" y="47244"/>
                  </a:lnTo>
                  <a:lnTo>
                    <a:pt x="1901190" y="47244"/>
                  </a:lnTo>
                  <a:lnTo>
                    <a:pt x="1892046" y="268224"/>
                  </a:lnTo>
                  <a:lnTo>
                    <a:pt x="0" y="268224"/>
                  </a:lnTo>
                  <a:lnTo>
                    <a:pt x="0" y="48006"/>
                  </a:lnTo>
                  <a:close/>
                </a:path>
              </a:pathLst>
            </a:custGeom>
            <a:ln w="118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36008" y="2331719"/>
              <a:ext cx="1195580" cy="3026663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898641" y="2345435"/>
              <a:ext cx="810002" cy="3012947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3490976" y="2319004"/>
            <a:ext cx="1035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F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2626614" y="2334767"/>
            <a:ext cx="2040889" cy="1534795"/>
            <a:chOff x="2626614" y="2334767"/>
            <a:chExt cx="2040889" cy="1534795"/>
          </a:xfrm>
        </p:grpSpPr>
        <p:sp>
          <p:nvSpPr>
            <p:cNvPr id="26" name="object 26"/>
            <p:cNvSpPr/>
            <p:nvPr/>
          </p:nvSpPr>
          <p:spPr>
            <a:xfrm>
              <a:off x="3164586" y="2650235"/>
              <a:ext cx="878205" cy="875030"/>
            </a:xfrm>
            <a:custGeom>
              <a:avLst/>
              <a:gdLst/>
              <a:ahLst/>
              <a:cxnLst/>
              <a:rect l="l" t="t" r="r" b="b"/>
              <a:pathLst>
                <a:path w="878204" h="875029">
                  <a:moveTo>
                    <a:pt x="438912" y="0"/>
                  </a:moveTo>
                  <a:lnTo>
                    <a:pt x="391103" y="2566"/>
                  </a:lnTo>
                  <a:lnTo>
                    <a:pt x="344781" y="10088"/>
                  </a:lnTo>
                  <a:lnTo>
                    <a:pt x="300215" y="22299"/>
                  </a:lnTo>
                  <a:lnTo>
                    <a:pt x="257673" y="38931"/>
                  </a:lnTo>
                  <a:lnTo>
                    <a:pt x="217424" y="59718"/>
                  </a:lnTo>
                  <a:lnTo>
                    <a:pt x="179734" y="84393"/>
                  </a:lnTo>
                  <a:lnTo>
                    <a:pt x="144873" y="112688"/>
                  </a:lnTo>
                  <a:lnTo>
                    <a:pt x="113109" y="144338"/>
                  </a:lnTo>
                  <a:lnTo>
                    <a:pt x="84710" y="179076"/>
                  </a:lnTo>
                  <a:lnTo>
                    <a:pt x="59944" y="216633"/>
                  </a:lnTo>
                  <a:lnTo>
                    <a:pt x="39079" y="256745"/>
                  </a:lnTo>
                  <a:lnTo>
                    <a:pt x="22384" y="299142"/>
                  </a:lnTo>
                  <a:lnTo>
                    <a:pt x="10127" y="343560"/>
                  </a:lnTo>
                  <a:lnTo>
                    <a:pt x="2576" y="389731"/>
                  </a:lnTo>
                  <a:lnTo>
                    <a:pt x="0" y="437388"/>
                  </a:lnTo>
                  <a:lnTo>
                    <a:pt x="2576" y="485044"/>
                  </a:lnTo>
                  <a:lnTo>
                    <a:pt x="10127" y="531215"/>
                  </a:lnTo>
                  <a:lnTo>
                    <a:pt x="22384" y="575633"/>
                  </a:lnTo>
                  <a:lnTo>
                    <a:pt x="39079" y="618031"/>
                  </a:lnTo>
                  <a:lnTo>
                    <a:pt x="59944" y="658142"/>
                  </a:lnTo>
                  <a:lnTo>
                    <a:pt x="84710" y="695699"/>
                  </a:lnTo>
                  <a:lnTo>
                    <a:pt x="113109" y="730437"/>
                  </a:lnTo>
                  <a:lnTo>
                    <a:pt x="144873" y="762087"/>
                  </a:lnTo>
                  <a:lnTo>
                    <a:pt x="179734" y="790382"/>
                  </a:lnTo>
                  <a:lnTo>
                    <a:pt x="217424" y="815057"/>
                  </a:lnTo>
                  <a:lnTo>
                    <a:pt x="257673" y="835844"/>
                  </a:lnTo>
                  <a:lnTo>
                    <a:pt x="300215" y="852476"/>
                  </a:lnTo>
                  <a:lnTo>
                    <a:pt x="344781" y="864687"/>
                  </a:lnTo>
                  <a:lnTo>
                    <a:pt x="391103" y="872209"/>
                  </a:lnTo>
                  <a:lnTo>
                    <a:pt x="438912" y="874776"/>
                  </a:lnTo>
                  <a:lnTo>
                    <a:pt x="486720" y="872209"/>
                  </a:lnTo>
                  <a:lnTo>
                    <a:pt x="533042" y="864687"/>
                  </a:lnTo>
                  <a:lnTo>
                    <a:pt x="577608" y="852476"/>
                  </a:lnTo>
                  <a:lnTo>
                    <a:pt x="620150" y="835844"/>
                  </a:lnTo>
                  <a:lnTo>
                    <a:pt x="660400" y="815057"/>
                  </a:lnTo>
                  <a:lnTo>
                    <a:pt x="698089" y="790382"/>
                  </a:lnTo>
                  <a:lnTo>
                    <a:pt x="732950" y="762087"/>
                  </a:lnTo>
                  <a:lnTo>
                    <a:pt x="764714" y="730437"/>
                  </a:lnTo>
                  <a:lnTo>
                    <a:pt x="793113" y="695699"/>
                  </a:lnTo>
                  <a:lnTo>
                    <a:pt x="817880" y="658142"/>
                  </a:lnTo>
                  <a:lnTo>
                    <a:pt x="838744" y="618031"/>
                  </a:lnTo>
                  <a:lnTo>
                    <a:pt x="855439" y="575633"/>
                  </a:lnTo>
                  <a:lnTo>
                    <a:pt x="867696" y="531215"/>
                  </a:lnTo>
                  <a:lnTo>
                    <a:pt x="875247" y="485044"/>
                  </a:lnTo>
                  <a:lnTo>
                    <a:pt x="877824" y="437388"/>
                  </a:lnTo>
                  <a:lnTo>
                    <a:pt x="875247" y="389731"/>
                  </a:lnTo>
                  <a:lnTo>
                    <a:pt x="867696" y="343560"/>
                  </a:lnTo>
                  <a:lnTo>
                    <a:pt x="855439" y="299142"/>
                  </a:lnTo>
                  <a:lnTo>
                    <a:pt x="838744" y="256745"/>
                  </a:lnTo>
                  <a:lnTo>
                    <a:pt x="817880" y="216633"/>
                  </a:lnTo>
                  <a:lnTo>
                    <a:pt x="793113" y="179076"/>
                  </a:lnTo>
                  <a:lnTo>
                    <a:pt x="764714" y="144338"/>
                  </a:lnTo>
                  <a:lnTo>
                    <a:pt x="732950" y="112688"/>
                  </a:lnTo>
                  <a:lnTo>
                    <a:pt x="698089" y="84393"/>
                  </a:lnTo>
                  <a:lnTo>
                    <a:pt x="660400" y="59718"/>
                  </a:lnTo>
                  <a:lnTo>
                    <a:pt x="620150" y="38931"/>
                  </a:lnTo>
                  <a:lnTo>
                    <a:pt x="577608" y="22299"/>
                  </a:lnTo>
                  <a:lnTo>
                    <a:pt x="533042" y="10088"/>
                  </a:lnTo>
                  <a:lnTo>
                    <a:pt x="486720" y="2566"/>
                  </a:lnTo>
                  <a:lnTo>
                    <a:pt x="4389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164586" y="2650235"/>
              <a:ext cx="878205" cy="875030"/>
            </a:xfrm>
            <a:custGeom>
              <a:avLst/>
              <a:gdLst/>
              <a:ahLst/>
              <a:cxnLst/>
              <a:rect l="l" t="t" r="r" b="b"/>
              <a:pathLst>
                <a:path w="878204" h="875029">
                  <a:moveTo>
                    <a:pt x="438912" y="0"/>
                  </a:moveTo>
                  <a:lnTo>
                    <a:pt x="391103" y="2566"/>
                  </a:lnTo>
                  <a:lnTo>
                    <a:pt x="344781" y="10088"/>
                  </a:lnTo>
                  <a:lnTo>
                    <a:pt x="300215" y="22299"/>
                  </a:lnTo>
                  <a:lnTo>
                    <a:pt x="257673" y="38931"/>
                  </a:lnTo>
                  <a:lnTo>
                    <a:pt x="217424" y="59718"/>
                  </a:lnTo>
                  <a:lnTo>
                    <a:pt x="179734" y="84393"/>
                  </a:lnTo>
                  <a:lnTo>
                    <a:pt x="144873" y="112688"/>
                  </a:lnTo>
                  <a:lnTo>
                    <a:pt x="113109" y="144338"/>
                  </a:lnTo>
                  <a:lnTo>
                    <a:pt x="84710" y="179076"/>
                  </a:lnTo>
                  <a:lnTo>
                    <a:pt x="59944" y="216633"/>
                  </a:lnTo>
                  <a:lnTo>
                    <a:pt x="39079" y="256745"/>
                  </a:lnTo>
                  <a:lnTo>
                    <a:pt x="22384" y="299142"/>
                  </a:lnTo>
                  <a:lnTo>
                    <a:pt x="10127" y="343560"/>
                  </a:lnTo>
                  <a:lnTo>
                    <a:pt x="2576" y="389731"/>
                  </a:lnTo>
                  <a:lnTo>
                    <a:pt x="0" y="437388"/>
                  </a:lnTo>
                  <a:lnTo>
                    <a:pt x="2576" y="485044"/>
                  </a:lnTo>
                  <a:lnTo>
                    <a:pt x="10127" y="531215"/>
                  </a:lnTo>
                  <a:lnTo>
                    <a:pt x="22384" y="575633"/>
                  </a:lnTo>
                  <a:lnTo>
                    <a:pt x="39079" y="618031"/>
                  </a:lnTo>
                  <a:lnTo>
                    <a:pt x="59944" y="658142"/>
                  </a:lnTo>
                  <a:lnTo>
                    <a:pt x="84710" y="695699"/>
                  </a:lnTo>
                  <a:lnTo>
                    <a:pt x="113109" y="730437"/>
                  </a:lnTo>
                  <a:lnTo>
                    <a:pt x="144873" y="762087"/>
                  </a:lnTo>
                  <a:lnTo>
                    <a:pt x="179734" y="790382"/>
                  </a:lnTo>
                  <a:lnTo>
                    <a:pt x="217424" y="815057"/>
                  </a:lnTo>
                  <a:lnTo>
                    <a:pt x="257673" y="835844"/>
                  </a:lnTo>
                  <a:lnTo>
                    <a:pt x="300215" y="852476"/>
                  </a:lnTo>
                  <a:lnTo>
                    <a:pt x="344781" y="864687"/>
                  </a:lnTo>
                  <a:lnTo>
                    <a:pt x="391103" y="872209"/>
                  </a:lnTo>
                  <a:lnTo>
                    <a:pt x="438912" y="874776"/>
                  </a:lnTo>
                  <a:lnTo>
                    <a:pt x="486720" y="872209"/>
                  </a:lnTo>
                  <a:lnTo>
                    <a:pt x="533042" y="864687"/>
                  </a:lnTo>
                  <a:lnTo>
                    <a:pt x="577608" y="852476"/>
                  </a:lnTo>
                  <a:lnTo>
                    <a:pt x="620150" y="835844"/>
                  </a:lnTo>
                  <a:lnTo>
                    <a:pt x="660400" y="815057"/>
                  </a:lnTo>
                  <a:lnTo>
                    <a:pt x="698089" y="790382"/>
                  </a:lnTo>
                  <a:lnTo>
                    <a:pt x="732950" y="762087"/>
                  </a:lnTo>
                  <a:lnTo>
                    <a:pt x="764714" y="730437"/>
                  </a:lnTo>
                  <a:lnTo>
                    <a:pt x="793113" y="695699"/>
                  </a:lnTo>
                  <a:lnTo>
                    <a:pt x="817880" y="658142"/>
                  </a:lnTo>
                  <a:lnTo>
                    <a:pt x="838744" y="618031"/>
                  </a:lnTo>
                  <a:lnTo>
                    <a:pt x="855439" y="575633"/>
                  </a:lnTo>
                  <a:lnTo>
                    <a:pt x="867696" y="531215"/>
                  </a:lnTo>
                  <a:lnTo>
                    <a:pt x="875247" y="485044"/>
                  </a:lnTo>
                  <a:lnTo>
                    <a:pt x="877824" y="437388"/>
                  </a:lnTo>
                  <a:lnTo>
                    <a:pt x="875247" y="389731"/>
                  </a:lnTo>
                  <a:lnTo>
                    <a:pt x="867696" y="343560"/>
                  </a:lnTo>
                  <a:lnTo>
                    <a:pt x="855439" y="299142"/>
                  </a:lnTo>
                  <a:lnTo>
                    <a:pt x="838744" y="256745"/>
                  </a:lnTo>
                  <a:lnTo>
                    <a:pt x="817880" y="216633"/>
                  </a:lnTo>
                  <a:lnTo>
                    <a:pt x="793113" y="179076"/>
                  </a:lnTo>
                  <a:lnTo>
                    <a:pt x="764714" y="144338"/>
                  </a:lnTo>
                  <a:lnTo>
                    <a:pt x="732950" y="112688"/>
                  </a:lnTo>
                  <a:lnTo>
                    <a:pt x="698089" y="84393"/>
                  </a:lnTo>
                  <a:lnTo>
                    <a:pt x="660400" y="59718"/>
                  </a:lnTo>
                  <a:lnTo>
                    <a:pt x="620150" y="38931"/>
                  </a:lnTo>
                  <a:lnTo>
                    <a:pt x="577608" y="22299"/>
                  </a:lnTo>
                  <a:lnTo>
                    <a:pt x="533042" y="10088"/>
                  </a:lnTo>
                  <a:lnTo>
                    <a:pt x="486720" y="2566"/>
                  </a:lnTo>
                  <a:lnTo>
                    <a:pt x="438912" y="0"/>
                  </a:lnTo>
                  <a:close/>
                </a:path>
              </a:pathLst>
            </a:custGeom>
            <a:ln w="118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078480" y="3087623"/>
              <a:ext cx="1096645" cy="0"/>
            </a:xfrm>
            <a:custGeom>
              <a:avLst/>
              <a:gdLst/>
              <a:ahLst/>
              <a:cxnLst/>
              <a:rect l="l" t="t" r="r" b="b"/>
              <a:pathLst>
                <a:path w="1096645">
                  <a:moveTo>
                    <a:pt x="0" y="0"/>
                  </a:moveTo>
                  <a:lnTo>
                    <a:pt x="1096518" y="0"/>
                  </a:lnTo>
                </a:path>
              </a:pathLst>
            </a:custGeom>
            <a:ln w="5956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262122" y="2805683"/>
              <a:ext cx="683260" cy="565785"/>
            </a:xfrm>
            <a:custGeom>
              <a:avLst/>
              <a:gdLst/>
              <a:ahLst/>
              <a:cxnLst/>
              <a:rect l="l" t="t" r="r" b="b"/>
              <a:pathLst>
                <a:path w="683260" h="565785">
                  <a:moveTo>
                    <a:pt x="51054" y="502920"/>
                  </a:moveTo>
                  <a:lnTo>
                    <a:pt x="0" y="565404"/>
                  </a:lnTo>
                  <a:lnTo>
                    <a:pt x="48188" y="539496"/>
                  </a:lnTo>
                  <a:lnTo>
                    <a:pt x="35052" y="539496"/>
                  </a:lnTo>
                  <a:lnTo>
                    <a:pt x="32004" y="536448"/>
                  </a:lnTo>
                  <a:lnTo>
                    <a:pt x="32004" y="533400"/>
                  </a:lnTo>
                  <a:lnTo>
                    <a:pt x="34290" y="532638"/>
                  </a:lnTo>
                  <a:lnTo>
                    <a:pt x="40026" y="527876"/>
                  </a:lnTo>
                  <a:lnTo>
                    <a:pt x="51054" y="502920"/>
                  </a:lnTo>
                  <a:close/>
                </a:path>
                <a:path w="683260" h="565785">
                  <a:moveTo>
                    <a:pt x="40026" y="527876"/>
                  </a:moveTo>
                  <a:lnTo>
                    <a:pt x="34290" y="532638"/>
                  </a:lnTo>
                  <a:lnTo>
                    <a:pt x="32004" y="533400"/>
                  </a:lnTo>
                  <a:lnTo>
                    <a:pt x="32004" y="536448"/>
                  </a:lnTo>
                  <a:lnTo>
                    <a:pt x="35052" y="539496"/>
                  </a:lnTo>
                  <a:lnTo>
                    <a:pt x="37338" y="539496"/>
                  </a:lnTo>
                  <a:lnTo>
                    <a:pt x="38862" y="538734"/>
                  </a:lnTo>
                  <a:lnTo>
                    <a:pt x="42538" y="535686"/>
                  </a:lnTo>
                  <a:lnTo>
                    <a:pt x="36576" y="535686"/>
                  </a:lnTo>
                  <a:lnTo>
                    <a:pt x="40026" y="527876"/>
                  </a:lnTo>
                  <a:close/>
                </a:path>
                <a:path w="683260" h="565785">
                  <a:moveTo>
                    <a:pt x="70866" y="527304"/>
                  </a:moveTo>
                  <a:lnTo>
                    <a:pt x="45032" y="533618"/>
                  </a:lnTo>
                  <a:lnTo>
                    <a:pt x="38862" y="538734"/>
                  </a:lnTo>
                  <a:lnTo>
                    <a:pt x="37338" y="539496"/>
                  </a:lnTo>
                  <a:lnTo>
                    <a:pt x="48188" y="539496"/>
                  </a:lnTo>
                  <a:lnTo>
                    <a:pt x="70866" y="527304"/>
                  </a:lnTo>
                  <a:close/>
                </a:path>
                <a:path w="683260" h="565785">
                  <a:moveTo>
                    <a:pt x="646176" y="29718"/>
                  </a:moveTo>
                  <a:lnTo>
                    <a:pt x="637730" y="31782"/>
                  </a:lnTo>
                  <a:lnTo>
                    <a:pt x="40026" y="527876"/>
                  </a:lnTo>
                  <a:lnTo>
                    <a:pt x="36576" y="535686"/>
                  </a:lnTo>
                  <a:lnTo>
                    <a:pt x="45032" y="533618"/>
                  </a:lnTo>
                  <a:lnTo>
                    <a:pt x="642602" y="38255"/>
                  </a:lnTo>
                  <a:lnTo>
                    <a:pt x="646176" y="29718"/>
                  </a:lnTo>
                  <a:close/>
                </a:path>
                <a:path w="683260" h="565785">
                  <a:moveTo>
                    <a:pt x="45032" y="533618"/>
                  </a:moveTo>
                  <a:lnTo>
                    <a:pt x="36576" y="535686"/>
                  </a:lnTo>
                  <a:lnTo>
                    <a:pt x="42538" y="535686"/>
                  </a:lnTo>
                  <a:lnTo>
                    <a:pt x="45032" y="533618"/>
                  </a:lnTo>
                  <a:close/>
                </a:path>
                <a:path w="683260" h="565785">
                  <a:moveTo>
                    <a:pt x="661899" y="25908"/>
                  </a:moveTo>
                  <a:lnTo>
                    <a:pt x="648462" y="25908"/>
                  </a:lnTo>
                  <a:lnTo>
                    <a:pt x="649224" y="27432"/>
                  </a:lnTo>
                  <a:lnTo>
                    <a:pt x="650748" y="28956"/>
                  </a:lnTo>
                  <a:lnTo>
                    <a:pt x="650748" y="31242"/>
                  </a:lnTo>
                  <a:lnTo>
                    <a:pt x="649224" y="32766"/>
                  </a:lnTo>
                  <a:lnTo>
                    <a:pt x="642602" y="38255"/>
                  </a:lnTo>
                  <a:lnTo>
                    <a:pt x="632460" y="62484"/>
                  </a:lnTo>
                  <a:lnTo>
                    <a:pt x="661899" y="25908"/>
                  </a:lnTo>
                  <a:close/>
                </a:path>
                <a:path w="683260" h="565785">
                  <a:moveTo>
                    <a:pt x="650748" y="29718"/>
                  </a:moveTo>
                  <a:lnTo>
                    <a:pt x="646176" y="29718"/>
                  </a:lnTo>
                  <a:lnTo>
                    <a:pt x="642602" y="38255"/>
                  </a:lnTo>
                  <a:lnTo>
                    <a:pt x="649224" y="32766"/>
                  </a:lnTo>
                  <a:lnTo>
                    <a:pt x="650748" y="31242"/>
                  </a:lnTo>
                  <a:lnTo>
                    <a:pt x="650748" y="29718"/>
                  </a:lnTo>
                  <a:close/>
                </a:path>
                <a:path w="683260" h="565785">
                  <a:moveTo>
                    <a:pt x="682752" y="0"/>
                  </a:moveTo>
                  <a:lnTo>
                    <a:pt x="611886" y="38100"/>
                  </a:lnTo>
                  <a:lnTo>
                    <a:pt x="637730" y="31782"/>
                  </a:lnTo>
                  <a:lnTo>
                    <a:pt x="643890" y="26670"/>
                  </a:lnTo>
                  <a:lnTo>
                    <a:pt x="645414" y="25908"/>
                  </a:lnTo>
                  <a:lnTo>
                    <a:pt x="661899" y="25908"/>
                  </a:lnTo>
                  <a:lnTo>
                    <a:pt x="682752" y="0"/>
                  </a:lnTo>
                  <a:close/>
                </a:path>
                <a:path w="683260" h="565785">
                  <a:moveTo>
                    <a:pt x="648462" y="25908"/>
                  </a:moveTo>
                  <a:lnTo>
                    <a:pt x="645414" y="25908"/>
                  </a:lnTo>
                  <a:lnTo>
                    <a:pt x="643890" y="26670"/>
                  </a:lnTo>
                  <a:lnTo>
                    <a:pt x="637730" y="31782"/>
                  </a:lnTo>
                  <a:lnTo>
                    <a:pt x="646176" y="29718"/>
                  </a:lnTo>
                  <a:lnTo>
                    <a:pt x="650748" y="29718"/>
                  </a:lnTo>
                  <a:lnTo>
                    <a:pt x="650748" y="28956"/>
                  </a:lnTo>
                  <a:lnTo>
                    <a:pt x="649224" y="27432"/>
                  </a:lnTo>
                  <a:lnTo>
                    <a:pt x="648462" y="25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605022" y="3087623"/>
              <a:ext cx="337820" cy="272415"/>
            </a:xfrm>
            <a:custGeom>
              <a:avLst/>
              <a:gdLst/>
              <a:ahLst/>
              <a:cxnLst/>
              <a:rect l="l" t="t" r="r" b="b"/>
              <a:pathLst>
                <a:path w="337820" h="272414">
                  <a:moveTo>
                    <a:pt x="0" y="0"/>
                  </a:moveTo>
                  <a:lnTo>
                    <a:pt x="337566" y="272034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268218" y="3179063"/>
              <a:ext cx="674370" cy="640080"/>
            </a:xfrm>
            <a:custGeom>
              <a:avLst/>
              <a:gdLst/>
              <a:ahLst/>
              <a:cxnLst/>
              <a:rect l="l" t="t" r="r" b="b"/>
              <a:pathLst>
                <a:path w="674370" h="640079">
                  <a:moveTo>
                    <a:pt x="450342" y="4572"/>
                  </a:moveTo>
                  <a:lnTo>
                    <a:pt x="403860" y="24384"/>
                  </a:lnTo>
                  <a:lnTo>
                    <a:pt x="421424" y="24980"/>
                  </a:lnTo>
                  <a:lnTo>
                    <a:pt x="413766" y="31242"/>
                  </a:lnTo>
                  <a:lnTo>
                    <a:pt x="372618" y="52578"/>
                  </a:lnTo>
                  <a:lnTo>
                    <a:pt x="356616" y="54864"/>
                  </a:lnTo>
                  <a:lnTo>
                    <a:pt x="348996" y="54864"/>
                  </a:lnTo>
                  <a:lnTo>
                    <a:pt x="305562" y="42672"/>
                  </a:lnTo>
                  <a:lnTo>
                    <a:pt x="265176" y="19050"/>
                  </a:lnTo>
                  <a:lnTo>
                    <a:pt x="262407" y="17322"/>
                  </a:lnTo>
                  <a:lnTo>
                    <a:pt x="278892" y="14478"/>
                  </a:lnTo>
                  <a:lnTo>
                    <a:pt x="276364" y="13716"/>
                  </a:lnTo>
                  <a:lnTo>
                    <a:pt x="230886" y="0"/>
                  </a:lnTo>
                  <a:lnTo>
                    <a:pt x="260604" y="40386"/>
                  </a:lnTo>
                  <a:lnTo>
                    <a:pt x="257733" y="23761"/>
                  </a:lnTo>
                  <a:lnTo>
                    <a:pt x="260604" y="25908"/>
                  </a:lnTo>
                  <a:lnTo>
                    <a:pt x="271272" y="32766"/>
                  </a:lnTo>
                  <a:lnTo>
                    <a:pt x="281940" y="38862"/>
                  </a:lnTo>
                  <a:lnTo>
                    <a:pt x="291846" y="44958"/>
                  </a:lnTo>
                  <a:lnTo>
                    <a:pt x="311658" y="54102"/>
                  </a:lnTo>
                  <a:lnTo>
                    <a:pt x="320802" y="57150"/>
                  </a:lnTo>
                  <a:lnTo>
                    <a:pt x="329946" y="59436"/>
                  </a:lnTo>
                  <a:lnTo>
                    <a:pt x="348234" y="62484"/>
                  </a:lnTo>
                  <a:lnTo>
                    <a:pt x="365760" y="62484"/>
                  </a:lnTo>
                  <a:lnTo>
                    <a:pt x="409194" y="44196"/>
                  </a:lnTo>
                  <a:lnTo>
                    <a:pt x="426529" y="30632"/>
                  </a:lnTo>
                  <a:lnTo>
                    <a:pt x="425958" y="48006"/>
                  </a:lnTo>
                  <a:lnTo>
                    <a:pt x="440918" y="21336"/>
                  </a:lnTo>
                  <a:lnTo>
                    <a:pt x="450342" y="4572"/>
                  </a:lnTo>
                  <a:close/>
                </a:path>
                <a:path w="674370" h="640079">
                  <a:moveTo>
                    <a:pt x="674370" y="624078"/>
                  </a:moveTo>
                  <a:lnTo>
                    <a:pt x="595122" y="608076"/>
                  </a:lnTo>
                  <a:lnTo>
                    <a:pt x="618896" y="620268"/>
                  </a:lnTo>
                  <a:lnTo>
                    <a:pt x="56362" y="619518"/>
                  </a:lnTo>
                  <a:lnTo>
                    <a:pt x="47244" y="619506"/>
                  </a:lnTo>
                  <a:lnTo>
                    <a:pt x="44945" y="619518"/>
                  </a:lnTo>
                  <a:lnTo>
                    <a:pt x="47244" y="619506"/>
                  </a:lnTo>
                  <a:lnTo>
                    <a:pt x="56388" y="619506"/>
                  </a:lnTo>
                  <a:lnTo>
                    <a:pt x="79248" y="608076"/>
                  </a:lnTo>
                  <a:lnTo>
                    <a:pt x="0" y="623316"/>
                  </a:lnTo>
                  <a:lnTo>
                    <a:pt x="79248" y="639318"/>
                  </a:lnTo>
                  <a:lnTo>
                    <a:pt x="55245" y="627888"/>
                  </a:lnTo>
                  <a:lnTo>
                    <a:pt x="618921" y="627888"/>
                  </a:lnTo>
                  <a:lnTo>
                    <a:pt x="595122" y="640080"/>
                  </a:lnTo>
                  <a:lnTo>
                    <a:pt x="655497" y="627888"/>
                  </a:lnTo>
                  <a:lnTo>
                    <a:pt x="674370" y="6240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640580" y="3051047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h="520064">
                  <a:moveTo>
                    <a:pt x="0" y="519684"/>
                  </a:moveTo>
                  <a:lnTo>
                    <a:pt x="0" y="0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624578" y="3228593"/>
              <a:ext cx="32384" cy="428625"/>
            </a:xfrm>
            <a:custGeom>
              <a:avLst/>
              <a:gdLst/>
              <a:ahLst/>
              <a:cxnLst/>
              <a:rect l="l" t="t" r="r" b="b"/>
              <a:pathLst>
                <a:path w="32385" h="428625">
                  <a:moveTo>
                    <a:pt x="32004" y="375666"/>
                  </a:moveTo>
                  <a:lnTo>
                    <a:pt x="24765" y="339852"/>
                  </a:lnTo>
                  <a:lnTo>
                    <a:pt x="16002" y="296418"/>
                  </a:lnTo>
                  <a:lnTo>
                    <a:pt x="0" y="375666"/>
                  </a:lnTo>
                  <a:lnTo>
                    <a:pt x="12192" y="351866"/>
                  </a:lnTo>
                  <a:lnTo>
                    <a:pt x="12192" y="425958"/>
                  </a:lnTo>
                  <a:lnTo>
                    <a:pt x="13716" y="428244"/>
                  </a:lnTo>
                  <a:lnTo>
                    <a:pt x="18288" y="428244"/>
                  </a:lnTo>
                  <a:lnTo>
                    <a:pt x="19812" y="425958"/>
                  </a:lnTo>
                  <a:lnTo>
                    <a:pt x="19812" y="351866"/>
                  </a:lnTo>
                  <a:lnTo>
                    <a:pt x="32004" y="375666"/>
                  </a:lnTo>
                  <a:close/>
                </a:path>
                <a:path w="32385" h="428625">
                  <a:moveTo>
                    <a:pt x="32004" y="52578"/>
                  </a:moveTo>
                  <a:lnTo>
                    <a:pt x="19812" y="76390"/>
                  </a:lnTo>
                  <a:lnTo>
                    <a:pt x="19812" y="1524"/>
                  </a:lnTo>
                  <a:lnTo>
                    <a:pt x="18288" y="0"/>
                  </a:lnTo>
                  <a:lnTo>
                    <a:pt x="13716" y="0"/>
                  </a:lnTo>
                  <a:lnTo>
                    <a:pt x="12192" y="1524"/>
                  </a:lnTo>
                  <a:lnTo>
                    <a:pt x="12192" y="76390"/>
                  </a:lnTo>
                  <a:lnTo>
                    <a:pt x="0" y="52578"/>
                  </a:lnTo>
                  <a:lnTo>
                    <a:pt x="16002" y="131064"/>
                  </a:lnTo>
                  <a:lnTo>
                    <a:pt x="24853" y="87630"/>
                  </a:lnTo>
                  <a:lnTo>
                    <a:pt x="32004" y="52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535424" y="3337559"/>
              <a:ext cx="56515" cy="285750"/>
            </a:xfrm>
            <a:custGeom>
              <a:avLst/>
              <a:gdLst/>
              <a:ahLst/>
              <a:cxnLst/>
              <a:rect l="l" t="t" r="r" b="b"/>
              <a:pathLst>
                <a:path w="56514" h="285750">
                  <a:moveTo>
                    <a:pt x="56390" y="0"/>
                  </a:moveTo>
                  <a:lnTo>
                    <a:pt x="0" y="0"/>
                  </a:lnTo>
                  <a:lnTo>
                    <a:pt x="0" y="285750"/>
                  </a:lnTo>
                  <a:lnTo>
                    <a:pt x="56390" y="285750"/>
                  </a:lnTo>
                  <a:lnTo>
                    <a:pt x="563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605022" y="3359657"/>
              <a:ext cx="1059180" cy="165735"/>
            </a:xfrm>
            <a:custGeom>
              <a:avLst/>
              <a:gdLst/>
              <a:ahLst/>
              <a:cxnLst/>
              <a:rect l="l" t="t" r="r" b="b"/>
              <a:pathLst>
                <a:path w="1059179" h="165735">
                  <a:moveTo>
                    <a:pt x="0" y="165354"/>
                  </a:moveTo>
                  <a:lnTo>
                    <a:pt x="1059180" y="165354"/>
                  </a:lnTo>
                </a:path>
                <a:path w="1059179" h="165735">
                  <a:moveTo>
                    <a:pt x="529590" y="0"/>
                  </a:moveTo>
                  <a:lnTo>
                    <a:pt x="1059180" y="762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626614" y="3573014"/>
              <a:ext cx="1908810" cy="71755"/>
            </a:xfrm>
            <a:custGeom>
              <a:avLst/>
              <a:gdLst/>
              <a:ahLst/>
              <a:cxnLst/>
              <a:rect l="l" t="t" r="r" b="b"/>
              <a:pathLst>
                <a:path w="1908810" h="71754">
                  <a:moveTo>
                    <a:pt x="1908810" y="0"/>
                  </a:moveTo>
                  <a:lnTo>
                    <a:pt x="0" y="0"/>
                  </a:lnTo>
                  <a:lnTo>
                    <a:pt x="0" y="71630"/>
                  </a:lnTo>
                  <a:lnTo>
                    <a:pt x="1908810" y="71630"/>
                  </a:lnTo>
                  <a:lnTo>
                    <a:pt x="19088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267456" y="3359657"/>
              <a:ext cx="675640" cy="506730"/>
            </a:xfrm>
            <a:custGeom>
              <a:avLst/>
              <a:gdLst/>
              <a:ahLst/>
              <a:cxnLst/>
              <a:rect l="l" t="t" r="r" b="b"/>
              <a:pathLst>
                <a:path w="675639" h="506729">
                  <a:moveTo>
                    <a:pt x="0" y="11430"/>
                  </a:moveTo>
                  <a:lnTo>
                    <a:pt x="762" y="494538"/>
                  </a:lnTo>
                </a:path>
                <a:path w="675639" h="506729">
                  <a:moveTo>
                    <a:pt x="675132" y="0"/>
                  </a:moveTo>
                  <a:lnTo>
                    <a:pt x="675132" y="506730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626614" y="3337559"/>
              <a:ext cx="56515" cy="285750"/>
            </a:xfrm>
            <a:custGeom>
              <a:avLst/>
              <a:gdLst/>
              <a:ahLst/>
              <a:cxnLst/>
              <a:rect l="l" t="t" r="r" b="b"/>
              <a:pathLst>
                <a:path w="56514" h="285750">
                  <a:moveTo>
                    <a:pt x="56390" y="0"/>
                  </a:moveTo>
                  <a:lnTo>
                    <a:pt x="0" y="0"/>
                  </a:lnTo>
                  <a:lnTo>
                    <a:pt x="0" y="285750"/>
                  </a:lnTo>
                  <a:lnTo>
                    <a:pt x="56390" y="285750"/>
                  </a:lnTo>
                  <a:lnTo>
                    <a:pt x="563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587496" y="2334767"/>
              <a:ext cx="32384" cy="310515"/>
            </a:xfrm>
            <a:custGeom>
              <a:avLst/>
              <a:gdLst/>
              <a:ahLst/>
              <a:cxnLst/>
              <a:rect l="l" t="t" r="r" b="b"/>
              <a:pathLst>
                <a:path w="32385" h="310514">
                  <a:moveTo>
                    <a:pt x="0" y="231648"/>
                  </a:moveTo>
                  <a:lnTo>
                    <a:pt x="16002" y="310134"/>
                  </a:lnTo>
                  <a:lnTo>
                    <a:pt x="25633" y="262895"/>
                  </a:lnTo>
                  <a:lnTo>
                    <a:pt x="9906" y="262895"/>
                  </a:lnTo>
                  <a:lnTo>
                    <a:pt x="9906" y="250988"/>
                  </a:lnTo>
                  <a:lnTo>
                    <a:pt x="0" y="231648"/>
                  </a:lnTo>
                  <a:close/>
                </a:path>
                <a:path w="32385" h="310514">
                  <a:moveTo>
                    <a:pt x="9906" y="250988"/>
                  </a:moveTo>
                  <a:lnTo>
                    <a:pt x="9906" y="262895"/>
                  </a:lnTo>
                  <a:lnTo>
                    <a:pt x="22095" y="262895"/>
                  </a:lnTo>
                  <a:lnTo>
                    <a:pt x="16002" y="262890"/>
                  </a:lnTo>
                  <a:lnTo>
                    <a:pt x="9906" y="250988"/>
                  </a:lnTo>
                  <a:close/>
                </a:path>
                <a:path w="32385" h="310514">
                  <a:moveTo>
                    <a:pt x="32004" y="231648"/>
                  </a:moveTo>
                  <a:lnTo>
                    <a:pt x="22098" y="250988"/>
                  </a:lnTo>
                  <a:lnTo>
                    <a:pt x="22095" y="262895"/>
                  </a:lnTo>
                  <a:lnTo>
                    <a:pt x="25634" y="262890"/>
                  </a:lnTo>
                  <a:lnTo>
                    <a:pt x="32004" y="231648"/>
                  </a:lnTo>
                  <a:close/>
                </a:path>
                <a:path w="32385" h="310514">
                  <a:moveTo>
                    <a:pt x="22095" y="0"/>
                  </a:moveTo>
                  <a:lnTo>
                    <a:pt x="9906" y="0"/>
                  </a:lnTo>
                  <a:lnTo>
                    <a:pt x="9908" y="250994"/>
                  </a:lnTo>
                  <a:lnTo>
                    <a:pt x="16002" y="262890"/>
                  </a:lnTo>
                  <a:lnTo>
                    <a:pt x="22095" y="250994"/>
                  </a:lnTo>
                  <a:lnTo>
                    <a:pt x="22095" y="0"/>
                  </a:lnTo>
                  <a:close/>
                </a:path>
                <a:path w="32385" h="310514">
                  <a:moveTo>
                    <a:pt x="22095" y="250994"/>
                  </a:moveTo>
                  <a:lnTo>
                    <a:pt x="16002" y="262890"/>
                  </a:lnTo>
                  <a:lnTo>
                    <a:pt x="22095" y="262890"/>
                  </a:lnTo>
                  <a:lnTo>
                    <a:pt x="22095" y="25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3677665" y="2800588"/>
            <a:ext cx="1174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512099" y="3124985"/>
            <a:ext cx="165735" cy="889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i="1" dirty="0">
                <a:latin typeface="Times New Roman"/>
                <a:cs typeface="Times New Roman"/>
              </a:rPr>
              <a:t>h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487165" y="3183112"/>
            <a:ext cx="1022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Symbol"/>
                <a:cs typeface="Symbol"/>
              </a:rPr>
              <a:t>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587750" y="3650980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2988055" y="2439796"/>
            <a:ext cx="1410970" cy="3057525"/>
            <a:chOff x="2988055" y="2439796"/>
            <a:chExt cx="1410970" cy="3057525"/>
          </a:xfrm>
        </p:grpSpPr>
        <p:sp>
          <p:nvSpPr>
            <p:cNvPr id="45" name="object 45"/>
            <p:cNvSpPr/>
            <p:nvPr/>
          </p:nvSpPr>
          <p:spPr>
            <a:xfrm>
              <a:off x="3603497" y="2442971"/>
              <a:ext cx="1905" cy="1180465"/>
            </a:xfrm>
            <a:custGeom>
              <a:avLst/>
              <a:gdLst/>
              <a:ahLst/>
              <a:cxnLst/>
              <a:rect l="l" t="t" r="r" b="b"/>
              <a:pathLst>
                <a:path w="1904" h="1180464">
                  <a:moveTo>
                    <a:pt x="1524" y="0"/>
                  </a:moveTo>
                  <a:lnTo>
                    <a:pt x="0" y="1180338"/>
                  </a:lnTo>
                </a:path>
              </a:pathLst>
            </a:custGeom>
            <a:ln w="5956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993135" y="4095749"/>
              <a:ext cx="1400810" cy="1396365"/>
            </a:xfrm>
            <a:custGeom>
              <a:avLst/>
              <a:gdLst/>
              <a:ahLst/>
              <a:cxnLst/>
              <a:rect l="l" t="t" r="r" b="b"/>
              <a:pathLst>
                <a:path w="1400810" h="1396364">
                  <a:moveTo>
                    <a:pt x="700278" y="0"/>
                  </a:moveTo>
                  <a:lnTo>
                    <a:pt x="652293" y="1609"/>
                  </a:lnTo>
                  <a:lnTo>
                    <a:pt x="605182" y="6370"/>
                  </a:lnTo>
                  <a:lnTo>
                    <a:pt x="559049" y="14177"/>
                  </a:lnTo>
                  <a:lnTo>
                    <a:pt x="513997" y="24927"/>
                  </a:lnTo>
                  <a:lnTo>
                    <a:pt x="470130" y="38516"/>
                  </a:lnTo>
                  <a:lnTo>
                    <a:pt x="427553" y="54840"/>
                  </a:lnTo>
                  <a:lnTo>
                    <a:pt x="386369" y="73795"/>
                  </a:lnTo>
                  <a:lnTo>
                    <a:pt x="346681" y="95278"/>
                  </a:lnTo>
                  <a:lnTo>
                    <a:pt x="308595" y="119184"/>
                  </a:lnTo>
                  <a:lnTo>
                    <a:pt x="272213" y="145410"/>
                  </a:lnTo>
                  <a:lnTo>
                    <a:pt x="237639" y="173852"/>
                  </a:lnTo>
                  <a:lnTo>
                    <a:pt x="204978" y="204406"/>
                  </a:lnTo>
                  <a:lnTo>
                    <a:pt x="174332" y="236968"/>
                  </a:lnTo>
                  <a:lnTo>
                    <a:pt x="145807" y="271435"/>
                  </a:lnTo>
                  <a:lnTo>
                    <a:pt x="119506" y="307702"/>
                  </a:lnTo>
                  <a:lnTo>
                    <a:pt x="95532" y="345665"/>
                  </a:lnTo>
                  <a:lnTo>
                    <a:pt x="73989" y="385222"/>
                  </a:lnTo>
                  <a:lnTo>
                    <a:pt x="54983" y="426267"/>
                  </a:lnTo>
                  <a:lnTo>
                    <a:pt x="38615" y="468698"/>
                  </a:lnTo>
                  <a:lnTo>
                    <a:pt x="24990" y="512409"/>
                  </a:lnTo>
                  <a:lnTo>
                    <a:pt x="14213" y="557298"/>
                  </a:lnTo>
                  <a:lnTo>
                    <a:pt x="6386" y="603261"/>
                  </a:lnTo>
                  <a:lnTo>
                    <a:pt x="1613" y="650193"/>
                  </a:lnTo>
                  <a:lnTo>
                    <a:pt x="0" y="697992"/>
                  </a:lnTo>
                  <a:lnTo>
                    <a:pt x="1613" y="745790"/>
                  </a:lnTo>
                  <a:lnTo>
                    <a:pt x="6386" y="792722"/>
                  </a:lnTo>
                  <a:lnTo>
                    <a:pt x="14213" y="838685"/>
                  </a:lnTo>
                  <a:lnTo>
                    <a:pt x="24990" y="883574"/>
                  </a:lnTo>
                  <a:lnTo>
                    <a:pt x="38615" y="927285"/>
                  </a:lnTo>
                  <a:lnTo>
                    <a:pt x="54983" y="969716"/>
                  </a:lnTo>
                  <a:lnTo>
                    <a:pt x="73989" y="1010761"/>
                  </a:lnTo>
                  <a:lnTo>
                    <a:pt x="95532" y="1050318"/>
                  </a:lnTo>
                  <a:lnTo>
                    <a:pt x="119506" y="1088281"/>
                  </a:lnTo>
                  <a:lnTo>
                    <a:pt x="145807" y="1124548"/>
                  </a:lnTo>
                  <a:lnTo>
                    <a:pt x="174332" y="1159015"/>
                  </a:lnTo>
                  <a:lnTo>
                    <a:pt x="204978" y="1191577"/>
                  </a:lnTo>
                  <a:lnTo>
                    <a:pt x="237639" y="1222131"/>
                  </a:lnTo>
                  <a:lnTo>
                    <a:pt x="272213" y="1250573"/>
                  </a:lnTo>
                  <a:lnTo>
                    <a:pt x="308595" y="1276799"/>
                  </a:lnTo>
                  <a:lnTo>
                    <a:pt x="346681" y="1300705"/>
                  </a:lnTo>
                  <a:lnTo>
                    <a:pt x="386369" y="1322188"/>
                  </a:lnTo>
                  <a:lnTo>
                    <a:pt x="427553" y="1341143"/>
                  </a:lnTo>
                  <a:lnTo>
                    <a:pt x="470130" y="1357467"/>
                  </a:lnTo>
                  <a:lnTo>
                    <a:pt x="513997" y="1371056"/>
                  </a:lnTo>
                  <a:lnTo>
                    <a:pt x="559049" y="1381806"/>
                  </a:lnTo>
                  <a:lnTo>
                    <a:pt x="605182" y="1389613"/>
                  </a:lnTo>
                  <a:lnTo>
                    <a:pt x="652293" y="1394374"/>
                  </a:lnTo>
                  <a:lnTo>
                    <a:pt x="700278" y="1395984"/>
                  </a:lnTo>
                  <a:lnTo>
                    <a:pt x="748175" y="1394374"/>
                  </a:lnTo>
                  <a:lnTo>
                    <a:pt x="795213" y="1389613"/>
                  </a:lnTo>
                  <a:lnTo>
                    <a:pt x="841288" y="1381806"/>
                  </a:lnTo>
                  <a:lnTo>
                    <a:pt x="886294" y="1371056"/>
                  </a:lnTo>
                  <a:lnTo>
                    <a:pt x="930126" y="1357467"/>
                  </a:lnTo>
                  <a:lnTo>
                    <a:pt x="972681" y="1341143"/>
                  </a:lnTo>
                  <a:lnTo>
                    <a:pt x="1013852" y="1322188"/>
                  </a:lnTo>
                  <a:lnTo>
                    <a:pt x="1053535" y="1300705"/>
                  </a:lnTo>
                  <a:lnTo>
                    <a:pt x="1091626" y="1276799"/>
                  </a:lnTo>
                  <a:lnTo>
                    <a:pt x="1128018" y="1250573"/>
                  </a:lnTo>
                  <a:lnTo>
                    <a:pt x="1162609" y="1222131"/>
                  </a:lnTo>
                  <a:lnTo>
                    <a:pt x="1195292" y="1191577"/>
                  </a:lnTo>
                  <a:lnTo>
                    <a:pt x="1225963" y="1159015"/>
                  </a:lnTo>
                  <a:lnTo>
                    <a:pt x="1254517" y="1124548"/>
                  </a:lnTo>
                  <a:lnTo>
                    <a:pt x="1280849" y="1088281"/>
                  </a:lnTo>
                  <a:lnTo>
                    <a:pt x="1304854" y="1050318"/>
                  </a:lnTo>
                  <a:lnTo>
                    <a:pt x="1326428" y="1010761"/>
                  </a:lnTo>
                  <a:lnTo>
                    <a:pt x="1345465" y="969716"/>
                  </a:lnTo>
                  <a:lnTo>
                    <a:pt x="1361862" y="927285"/>
                  </a:lnTo>
                  <a:lnTo>
                    <a:pt x="1375512" y="883574"/>
                  </a:lnTo>
                  <a:lnTo>
                    <a:pt x="1386311" y="838685"/>
                  </a:lnTo>
                  <a:lnTo>
                    <a:pt x="1394155" y="792722"/>
                  </a:lnTo>
                  <a:lnTo>
                    <a:pt x="1398938" y="745790"/>
                  </a:lnTo>
                  <a:lnTo>
                    <a:pt x="1400556" y="697992"/>
                  </a:lnTo>
                  <a:lnTo>
                    <a:pt x="1398938" y="650193"/>
                  </a:lnTo>
                  <a:lnTo>
                    <a:pt x="1394155" y="603261"/>
                  </a:lnTo>
                  <a:lnTo>
                    <a:pt x="1386311" y="557298"/>
                  </a:lnTo>
                  <a:lnTo>
                    <a:pt x="1375512" y="512409"/>
                  </a:lnTo>
                  <a:lnTo>
                    <a:pt x="1361862" y="468698"/>
                  </a:lnTo>
                  <a:lnTo>
                    <a:pt x="1345465" y="426267"/>
                  </a:lnTo>
                  <a:lnTo>
                    <a:pt x="1326428" y="385222"/>
                  </a:lnTo>
                  <a:lnTo>
                    <a:pt x="1304854" y="345665"/>
                  </a:lnTo>
                  <a:lnTo>
                    <a:pt x="1280849" y="307702"/>
                  </a:lnTo>
                  <a:lnTo>
                    <a:pt x="1254517" y="271435"/>
                  </a:lnTo>
                  <a:lnTo>
                    <a:pt x="1225963" y="236968"/>
                  </a:lnTo>
                  <a:lnTo>
                    <a:pt x="1195292" y="204406"/>
                  </a:lnTo>
                  <a:lnTo>
                    <a:pt x="1162609" y="173852"/>
                  </a:lnTo>
                  <a:lnTo>
                    <a:pt x="1128018" y="145410"/>
                  </a:lnTo>
                  <a:lnTo>
                    <a:pt x="1091626" y="119184"/>
                  </a:lnTo>
                  <a:lnTo>
                    <a:pt x="1053535" y="95278"/>
                  </a:lnTo>
                  <a:lnTo>
                    <a:pt x="1013852" y="73795"/>
                  </a:lnTo>
                  <a:lnTo>
                    <a:pt x="972681" y="54840"/>
                  </a:lnTo>
                  <a:lnTo>
                    <a:pt x="930126" y="38516"/>
                  </a:lnTo>
                  <a:lnTo>
                    <a:pt x="886294" y="24927"/>
                  </a:lnTo>
                  <a:lnTo>
                    <a:pt x="841288" y="14177"/>
                  </a:lnTo>
                  <a:lnTo>
                    <a:pt x="795213" y="6370"/>
                  </a:lnTo>
                  <a:lnTo>
                    <a:pt x="748175" y="1609"/>
                  </a:lnTo>
                  <a:lnTo>
                    <a:pt x="700278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993135" y="4095749"/>
              <a:ext cx="1400810" cy="1396365"/>
            </a:xfrm>
            <a:custGeom>
              <a:avLst/>
              <a:gdLst/>
              <a:ahLst/>
              <a:cxnLst/>
              <a:rect l="l" t="t" r="r" b="b"/>
              <a:pathLst>
                <a:path w="1400810" h="1396364">
                  <a:moveTo>
                    <a:pt x="700278" y="0"/>
                  </a:moveTo>
                  <a:lnTo>
                    <a:pt x="652293" y="1609"/>
                  </a:lnTo>
                  <a:lnTo>
                    <a:pt x="605182" y="6370"/>
                  </a:lnTo>
                  <a:lnTo>
                    <a:pt x="559049" y="14177"/>
                  </a:lnTo>
                  <a:lnTo>
                    <a:pt x="513997" y="24927"/>
                  </a:lnTo>
                  <a:lnTo>
                    <a:pt x="470130" y="38516"/>
                  </a:lnTo>
                  <a:lnTo>
                    <a:pt x="427553" y="54840"/>
                  </a:lnTo>
                  <a:lnTo>
                    <a:pt x="386369" y="73795"/>
                  </a:lnTo>
                  <a:lnTo>
                    <a:pt x="346681" y="95278"/>
                  </a:lnTo>
                  <a:lnTo>
                    <a:pt x="308595" y="119184"/>
                  </a:lnTo>
                  <a:lnTo>
                    <a:pt x="272213" y="145410"/>
                  </a:lnTo>
                  <a:lnTo>
                    <a:pt x="237639" y="173852"/>
                  </a:lnTo>
                  <a:lnTo>
                    <a:pt x="204978" y="204406"/>
                  </a:lnTo>
                  <a:lnTo>
                    <a:pt x="174332" y="236968"/>
                  </a:lnTo>
                  <a:lnTo>
                    <a:pt x="145807" y="271435"/>
                  </a:lnTo>
                  <a:lnTo>
                    <a:pt x="119506" y="307702"/>
                  </a:lnTo>
                  <a:lnTo>
                    <a:pt x="95532" y="345665"/>
                  </a:lnTo>
                  <a:lnTo>
                    <a:pt x="73989" y="385222"/>
                  </a:lnTo>
                  <a:lnTo>
                    <a:pt x="54983" y="426267"/>
                  </a:lnTo>
                  <a:lnTo>
                    <a:pt x="38615" y="468698"/>
                  </a:lnTo>
                  <a:lnTo>
                    <a:pt x="24990" y="512409"/>
                  </a:lnTo>
                  <a:lnTo>
                    <a:pt x="14213" y="557298"/>
                  </a:lnTo>
                  <a:lnTo>
                    <a:pt x="6386" y="603261"/>
                  </a:lnTo>
                  <a:lnTo>
                    <a:pt x="1613" y="650193"/>
                  </a:lnTo>
                  <a:lnTo>
                    <a:pt x="0" y="697992"/>
                  </a:lnTo>
                  <a:lnTo>
                    <a:pt x="1613" y="745790"/>
                  </a:lnTo>
                  <a:lnTo>
                    <a:pt x="6386" y="792722"/>
                  </a:lnTo>
                  <a:lnTo>
                    <a:pt x="14213" y="838685"/>
                  </a:lnTo>
                  <a:lnTo>
                    <a:pt x="24990" y="883574"/>
                  </a:lnTo>
                  <a:lnTo>
                    <a:pt x="38615" y="927285"/>
                  </a:lnTo>
                  <a:lnTo>
                    <a:pt x="54983" y="969716"/>
                  </a:lnTo>
                  <a:lnTo>
                    <a:pt x="73989" y="1010761"/>
                  </a:lnTo>
                  <a:lnTo>
                    <a:pt x="95532" y="1050318"/>
                  </a:lnTo>
                  <a:lnTo>
                    <a:pt x="119506" y="1088281"/>
                  </a:lnTo>
                  <a:lnTo>
                    <a:pt x="145807" y="1124548"/>
                  </a:lnTo>
                  <a:lnTo>
                    <a:pt x="174332" y="1159015"/>
                  </a:lnTo>
                  <a:lnTo>
                    <a:pt x="204978" y="1191577"/>
                  </a:lnTo>
                  <a:lnTo>
                    <a:pt x="237639" y="1222131"/>
                  </a:lnTo>
                  <a:lnTo>
                    <a:pt x="272213" y="1250573"/>
                  </a:lnTo>
                  <a:lnTo>
                    <a:pt x="308595" y="1276799"/>
                  </a:lnTo>
                  <a:lnTo>
                    <a:pt x="346681" y="1300705"/>
                  </a:lnTo>
                  <a:lnTo>
                    <a:pt x="386369" y="1322188"/>
                  </a:lnTo>
                  <a:lnTo>
                    <a:pt x="427553" y="1341143"/>
                  </a:lnTo>
                  <a:lnTo>
                    <a:pt x="470130" y="1357467"/>
                  </a:lnTo>
                  <a:lnTo>
                    <a:pt x="513997" y="1371056"/>
                  </a:lnTo>
                  <a:lnTo>
                    <a:pt x="559049" y="1381806"/>
                  </a:lnTo>
                  <a:lnTo>
                    <a:pt x="605182" y="1389613"/>
                  </a:lnTo>
                  <a:lnTo>
                    <a:pt x="652293" y="1394374"/>
                  </a:lnTo>
                  <a:lnTo>
                    <a:pt x="700278" y="1395984"/>
                  </a:lnTo>
                  <a:lnTo>
                    <a:pt x="748175" y="1394374"/>
                  </a:lnTo>
                  <a:lnTo>
                    <a:pt x="795213" y="1389613"/>
                  </a:lnTo>
                  <a:lnTo>
                    <a:pt x="841288" y="1381806"/>
                  </a:lnTo>
                  <a:lnTo>
                    <a:pt x="886294" y="1371056"/>
                  </a:lnTo>
                  <a:lnTo>
                    <a:pt x="930126" y="1357467"/>
                  </a:lnTo>
                  <a:lnTo>
                    <a:pt x="972681" y="1341143"/>
                  </a:lnTo>
                  <a:lnTo>
                    <a:pt x="1013852" y="1322188"/>
                  </a:lnTo>
                  <a:lnTo>
                    <a:pt x="1053535" y="1300705"/>
                  </a:lnTo>
                  <a:lnTo>
                    <a:pt x="1091626" y="1276799"/>
                  </a:lnTo>
                  <a:lnTo>
                    <a:pt x="1128018" y="1250573"/>
                  </a:lnTo>
                  <a:lnTo>
                    <a:pt x="1162609" y="1222131"/>
                  </a:lnTo>
                  <a:lnTo>
                    <a:pt x="1195292" y="1191577"/>
                  </a:lnTo>
                  <a:lnTo>
                    <a:pt x="1225963" y="1159015"/>
                  </a:lnTo>
                  <a:lnTo>
                    <a:pt x="1254517" y="1124548"/>
                  </a:lnTo>
                  <a:lnTo>
                    <a:pt x="1280849" y="1088281"/>
                  </a:lnTo>
                  <a:lnTo>
                    <a:pt x="1304854" y="1050318"/>
                  </a:lnTo>
                  <a:lnTo>
                    <a:pt x="1326428" y="1010761"/>
                  </a:lnTo>
                  <a:lnTo>
                    <a:pt x="1345465" y="969716"/>
                  </a:lnTo>
                  <a:lnTo>
                    <a:pt x="1361862" y="927285"/>
                  </a:lnTo>
                  <a:lnTo>
                    <a:pt x="1375512" y="883574"/>
                  </a:lnTo>
                  <a:lnTo>
                    <a:pt x="1386311" y="838685"/>
                  </a:lnTo>
                  <a:lnTo>
                    <a:pt x="1394155" y="792722"/>
                  </a:lnTo>
                  <a:lnTo>
                    <a:pt x="1398938" y="745790"/>
                  </a:lnTo>
                  <a:lnTo>
                    <a:pt x="1400556" y="697992"/>
                  </a:lnTo>
                  <a:lnTo>
                    <a:pt x="1398938" y="650193"/>
                  </a:lnTo>
                  <a:lnTo>
                    <a:pt x="1394155" y="603261"/>
                  </a:lnTo>
                  <a:lnTo>
                    <a:pt x="1386311" y="557298"/>
                  </a:lnTo>
                  <a:lnTo>
                    <a:pt x="1375512" y="512409"/>
                  </a:lnTo>
                  <a:lnTo>
                    <a:pt x="1361862" y="468698"/>
                  </a:lnTo>
                  <a:lnTo>
                    <a:pt x="1345465" y="426267"/>
                  </a:lnTo>
                  <a:lnTo>
                    <a:pt x="1326428" y="385222"/>
                  </a:lnTo>
                  <a:lnTo>
                    <a:pt x="1304854" y="345665"/>
                  </a:lnTo>
                  <a:lnTo>
                    <a:pt x="1280849" y="307702"/>
                  </a:lnTo>
                  <a:lnTo>
                    <a:pt x="1254517" y="271435"/>
                  </a:lnTo>
                  <a:lnTo>
                    <a:pt x="1225963" y="236968"/>
                  </a:lnTo>
                  <a:lnTo>
                    <a:pt x="1195292" y="204406"/>
                  </a:lnTo>
                  <a:lnTo>
                    <a:pt x="1162609" y="173852"/>
                  </a:lnTo>
                  <a:lnTo>
                    <a:pt x="1128018" y="145410"/>
                  </a:lnTo>
                  <a:lnTo>
                    <a:pt x="1091626" y="119184"/>
                  </a:lnTo>
                  <a:lnTo>
                    <a:pt x="1053535" y="95278"/>
                  </a:lnTo>
                  <a:lnTo>
                    <a:pt x="1013852" y="73795"/>
                  </a:lnTo>
                  <a:lnTo>
                    <a:pt x="972681" y="54840"/>
                  </a:lnTo>
                  <a:lnTo>
                    <a:pt x="930126" y="38516"/>
                  </a:lnTo>
                  <a:lnTo>
                    <a:pt x="886294" y="24927"/>
                  </a:lnTo>
                  <a:lnTo>
                    <a:pt x="841288" y="14177"/>
                  </a:lnTo>
                  <a:lnTo>
                    <a:pt x="795213" y="6370"/>
                  </a:lnTo>
                  <a:lnTo>
                    <a:pt x="748175" y="1609"/>
                  </a:lnTo>
                  <a:lnTo>
                    <a:pt x="700278" y="0"/>
                  </a:lnTo>
                  <a:close/>
                </a:path>
              </a:pathLst>
            </a:custGeom>
            <a:ln w="99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113531" y="4432553"/>
              <a:ext cx="749935" cy="748665"/>
            </a:xfrm>
            <a:custGeom>
              <a:avLst/>
              <a:gdLst/>
              <a:ahLst/>
              <a:cxnLst/>
              <a:rect l="l" t="t" r="r" b="b"/>
              <a:pathLst>
                <a:path w="749935" h="748664">
                  <a:moveTo>
                    <a:pt x="374904" y="0"/>
                  </a:moveTo>
                  <a:lnTo>
                    <a:pt x="327835" y="2917"/>
                  </a:lnTo>
                  <a:lnTo>
                    <a:pt x="282523" y="11434"/>
                  </a:lnTo>
                  <a:lnTo>
                    <a:pt x="239317" y="25200"/>
                  </a:lnTo>
                  <a:lnTo>
                    <a:pt x="198566" y="43862"/>
                  </a:lnTo>
                  <a:lnTo>
                    <a:pt x="160621" y="67069"/>
                  </a:lnTo>
                  <a:lnTo>
                    <a:pt x="125830" y="94469"/>
                  </a:lnTo>
                  <a:lnTo>
                    <a:pt x="94544" y="125711"/>
                  </a:lnTo>
                  <a:lnTo>
                    <a:pt x="67112" y="160443"/>
                  </a:lnTo>
                  <a:lnTo>
                    <a:pt x="43884" y="198313"/>
                  </a:lnTo>
                  <a:lnTo>
                    <a:pt x="25209" y="238970"/>
                  </a:lnTo>
                  <a:lnTo>
                    <a:pt x="11437" y="282061"/>
                  </a:lnTo>
                  <a:lnTo>
                    <a:pt x="2917" y="327236"/>
                  </a:lnTo>
                  <a:lnTo>
                    <a:pt x="0" y="374142"/>
                  </a:lnTo>
                  <a:lnTo>
                    <a:pt x="2917" y="421047"/>
                  </a:lnTo>
                  <a:lnTo>
                    <a:pt x="11437" y="466222"/>
                  </a:lnTo>
                  <a:lnTo>
                    <a:pt x="25209" y="509313"/>
                  </a:lnTo>
                  <a:lnTo>
                    <a:pt x="43884" y="549970"/>
                  </a:lnTo>
                  <a:lnTo>
                    <a:pt x="67112" y="587840"/>
                  </a:lnTo>
                  <a:lnTo>
                    <a:pt x="94544" y="622572"/>
                  </a:lnTo>
                  <a:lnTo>
                    <a:pt x="125830" y="653814"/>
                  </a:lnTo>
                  <a:lnTo>
                    <a:pt x="160621" y="681214"/>
                  </a:lnTo>
                  <a:lnTo>
                    <a:pt x="198566" y="704421"/>
                  </a:lnTo>
                  <a:lnTo>
                    <a:pt x="239317" y="723083"/>
                  </a:lnTo>
                  <a:lnTo>
                    <a:pt x="282523" y="736849"/>
                  </a:lnTo>
                  <a:lnTo>
                    <a:pt x="327835" y="745366"/>
                  </a:lnTo>
                  <a:lnTo>
                    <a:pt x="374904" y="748284"/>
                  </a:lnTo>
                  <a:lnTo>
                    <a:pt x="421822" y="745366"/>
                  </a:lnTo>
                  <a:lnTo>
                    <a:pt x="467032" y="736849"/>
                  </a:lnTo>
                  <a:lnTo>
                    <a:pt x="510178" y="723083"/>
                  </a:lnTo>
                  <a:lnTo>
                    <a:pt x="550904" y="704421"/>
                  </a:lnTo>
                  <a:lnTo>
                    <a:pt x="588853" y="681214"/>
                  </a:lnTo>
                  <a:lnTo>
                    <a:pt x="623671" y="653814"/>
                  </a:lnTo>
                  <a:lnTo>
                    <a:pt x="655000" y="622572"/>
                  </a:lnTo>
                  <a:lnTo>
                    <a:pt x="682487" y="587840"/>
                  </a:lnTo>
                  <a:lnTo>
                    <a:pt x="705773" y="549970"/>
                  </a:lnTo>
                  <a:lnTo>
                    <a:pt x="724504" y="509313"/>
                  </a:lnTo>
                  <a:lnTo>
                    <a:pt x="738324" y="466222"/>
                  </a:lnTo>
                  <a:lnTo>
                    <a:pt x="746877" y="421047"/>
                  </a:lnTo>
                  <a:lnTo>
                    <a:pt x="749808" y="374142"/>
                  </a:lnTo>
                  <a:lnTo>
                    <a:pt x="746877" y="327236"/>
                  </a:lnTo>
                  <a:lnTo>
                    <a:pt x="738324" y="282061"/>
                  </a:lnTo>
                  <a:lnTo>
                    <a:pt x="724504" y="238970"/>
                  </a:lnTo>
                  <a:lnTo>
                    <a:pt x="705773" y="198313"/>
                  </a:lnTo>
                  <a:lnTo>
                    <a:pt x="682487" y="160443"/>
                  </a:lnTo>
                  <a:lnTo>
                    <a:pt x="655000" y="125711"/>
                  </a:lnTo>
                  <a:lnTo>
                    <a:pt x="623671" y="94469"/>
                  </a:lnTo>
                  <a:lnTo>
                    <a:pt x="588853" y="67069"/>
                  </a:lnTo>
                  <a:lnTo>
                    <a:pt x="550904" y="43862"/>
                  </a:lnTo>
                  <a:lnTo>
                    <a:pt x="510178" y="25200"/>
                  </a:lnTo>
                  <a:lnTo>
                    <a:pt x="467032" y="11434"/>
                  </a:lnTo>
                  <a:lnTo>
                    <a:pt x="421822" y="2917"/>
                  </a:lnTo>
                  <a:lnTo>
                    <a:pt x="374904" y="0"/>
                  </a:lnTo>
                  <a:close/>
                </a:path>
              </a:pathLst>
            </a:custGeom>
            <a:solidFill>
              <a:srgbClr val="B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113531" y="4432553"/>
              <a:ext cx="749935" cy="748665"/>
            </a:xfrm>
            <a:custGeom>
              <a:avLst/>
              <a:gdLst/>
              <a:ahLst/>
              <a:cxnLst/>
              <a:rect l="l" t="t" r="r" b="b"/>
              <a:pathLst>
                <a:path w="749935" h="748664">
                  <a:moveTo>
                    <a:pt x="374904" y="0"/>
                  </a:moveTo>
                  <a:lnTo>
                    <a:pt x="327835" y="2917"/>
                  </a:lnTo>
                  <a:lnTo>
                    <a:pt x="282523" y="11434"/>
                  </a:lnTo>
                  <a:lnTo>
                    <a:pt x="239317" y="25200"/>
                  </a:lnTo>
                  <a:lnTo>
                    <a:pt x="198566" y="43862"/>
                  </a:lnTo>
                  <a:lnTo>
                    <a:pt x="160621" y="67069"/>
                  </a:lnTo>
                  <a:lnTo>
                    <a:pt x="125830" y="94469"/>
                  </a:lnTo>
                  <a:lnTo>
                    <a:pt x="94544" y="125711"/>
                  </a:lnTo>
                  <a:lnTo>
                    <a:pt x="67112" y="160443"/>
                  </a:lnTo>
                  <a:lnTo>
                    <a:pt x="43884" y="198313"/>
                  </a:lnTo>
                  <a:lnTo>
                    <a:pt x="25209" y="238970"/>
                  </a:lnTo>
                  <a:lnTo>
                    <a:pt x="11437" y="282061"/>
                  </a:lnTo>
                  <a:lnTo>
                    <a:pt x="2917" y="327236"/>
                  </a:lnTo>
                  <a:lnTo>
                    <a:pt x="0" y="374142"/>
                  </a:lnTo>
                  <a:lnTo>
                    <a:pt x="2917" y="421047"/>
                  </a:lnTo>
                  <a:lnTo>
                    <a:pt x="11437" y="466222"/>
                  </a:lnTo>
                  <a:lnTo>
                    <a:pt x="25209" y="509313"/>
                  </a:lnTo>
                  <a:lnTo>
                    <a:pt x="43884" y="549970"/>
                  </a:lnTo>
                  <a:lnTo>
                    <a:pt x="67112" y="587840"/>
                  </a:lnTo>
                  <a:lnTo>
                    <a:pt x="94544" y="622572"/>
                  </a:lnTo>
                  <a:lnTo>
                    <a:pt x="125830" y="653814"/>
                  </a:lnTo>
                  <a:lnTo>
                    <a:pt x="160621" y="681214"/>
                  </a:lnTo>
                  <a:lnTo>
                    <a:pt x="198566" y="704421"/>
                  </a:lnTo>
                  <a:lnTo>
                    <a:pt x="239317" y="723083"/>
                  </a:lnTo>
                  <a:lnTo>
                    <a:pt x="282523" y="736849"/>
                  </a:lnTo>
                  <a:lnTo>
                    <a:pt x="327835" y="745366"/>
                  </a:lnTo>
                  <a:lnTo>
                    <a:pt x="374904" y="748284"/>
                  </a:lnTo>
                  <a:lnTo>
                    <a:pt x="421822" y="745366"/>
                  </a:lnTo>
                  <a:lnTo>
                    <a:pt x="467032" y="736849"/>
                  </a:lnTo>
                  <a:lnTo>
                    <a:pt x="510178" y="723083"/>
                  </a:lnTo>
                  <a:lnTo>
                    <a:pt x="550904" y="704421"/>
                  </a:lnTo>
                  <a:lnTo>
                    <a:pt x="588853" y="681214"/>
                  </a:lnTo>
                  <a:lnTo>
                    <a:pt x="623671" y="653814"/>
                  </a:lnTo>
                  <a:lnTo>
                    <a:pt x="655000" y="622572"/>
                  </a:lnTo>
                  <a:lnTo>
                    <a:pt x="682487" y="587840"/>
                  </a:lnTo>
                  <a:lnTo>
                    <a:pt x="705773" y="549970"/>
                  </a:lnTo>
                  <a:lnTo>
                    <a:pt x="724504" y="509313"/>
                  </a:lnTo>
                  <a:lnTo>
                    <a:pt x="738324" y="466222"/>
                  </a:lnTo>
                  <a:lnTo>
                    <a:pt x="746877" y="421047"/>
                  </a:lnTo>
                  <a:lnTo>
                    <a:pt x="749808" y="374142"/>
                  </a:lnTo>
                  <a:lnTo>
                    <a:pt x="746877" y="327236"/>
                  </a:lnTo>
                  <a:lnTo>
                    <a:pt x="738324" y="282061"/>
                  </a:lnTo>
                  <a:lnTo>
                    <a:pt x="724504" y="238970"/>
                  </a:lnTo>
                  <a:lnTo>
                    <a:pt x="705773" y="198313"/>
                  </a:lnTo>
                  <a:lnTo>
                    <a:pt x="682487" y="160443"/>
                  </a:lnTo>
                  <a:lnTo>
                    <a:pt x="655000" y="125711"/>
                  </a:lnTo>
                  <a:lnTo>
                    <a:pt x="623671" y="94469"/>
                  </a:lnTo>
                  <a:lnTo>
                    <a:pt x="588853" y="67069"/>
                  </a:lnTo>
                  <a:lnTo>
                    <a:pt x="550904" y="43862"/>
                  </a:lnTo>
                  <a:lnTo>
                    <a:pt x="510178" y="25200"/>
                  </a:lnTo>
                  <a:lnTo>
                    <a:pt x="467032" y="11434"/>
                  </a:lnTo>
                  <a:lnTo>
                    <a:pt x="421822" y="2917"/>
                  </a:lnTo>
                  <a:lnTo>
                    <a:pt x="374904" y="0"/>
                  </a:lnTo>
                  <a:close/>
                </a:path>
              </a:pathLst>
            </a:custGeom>
            <a:ln w="118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417569" y="4671059"/>
              <a:ext cx="274320" cy="295275"/>
            </a:xfrm>
            <a:custGeom>
              <a:avLst/>
              <a:gdLst/>
              <a:ahLst/>
              <a:cxnLst/>
              <a:rect l="l" t="t" r="r" b="b"/>
              <a:pathLst>
                <a:path w="274320" h="295275">
                  <a:moveTo>
                    <a:pt x="0" y="0"/>
                  </a:moveTo>
                  <a:lnTo>
                    <a:pt x="0" y="294894"/>
                  </a:lnTo>
                </a:path>
                <a:path w="274320" h="295275">
                  <a:moveTo>
                    <a:pt x="32004" y="92202"/>
                  </a:moveTo>
                  <a:lnTo>
                    <a:pt x="32004" y="211074"/>
                  </a:lnTo>
                </a:path>
                <a:path w="274320" h="295275">
                  <a:moveTo>
                    <a:pt x="60960" y="92202"/>
                  </a:moveTo>
                  <a:lnTo>
                    <a:pt x="60960" y="211074"/>
                  </a:lnTo>
                </a:path>
                <a:path w="274320" h="295275">
                  <a:moveTo>
                    <a:pt x="91440" y="92202"/>
                  </a:moveTo>
                  <a:lnTo>
                    <a:pt x="91440" y="211074"/>
                  </a:lnTo>
                </a:path>
                <a:path w="274320" h="295275">
                  <a:moveTo>
                    <a:pt x="121158" y="92202"/>
                  </a:moveTo>
                  <a:lnTo>
                    <a:pt x="121158" y="211074"/>
                  </a:lnTo>
                </a:path>
                <a:path w="274320" h="295275">
                  <a:moveTo>
                    <a:pt x="154686" y="57150"/>
                  </a:moveTo>
                  <a:lnTo>
                    <a:pt x="154686" y="243840"/>
                  </a:lnTo>
                </a:path>
                <a:path w="274320" h="295275">
                  <a:moveTo>
                    <a:pt x="184404" y="92202"/>
                  </a:moveTo>
                  <a:lnTo>
                    <a:pt x="184404" y="211074"/>
                  </a:lnTo>
                </a:path>
                <a:path w="274320" h="295275">
                  <a:moveTo>
                    <a:pt x="214884" y="92202"/>
                  </a:moveTo>
                  <a:lnTo>
                    <a:pt x="215646" y="211074"/>
                  </a:lnTo>
                </a:path>
                <a:path w="274320" h="295275">
                  <a:moveTo>
                    <a:pt x="244602" y="92202"/>
                  </a:moveTo>
                  <a:lnTo>
                    <a:pt x="244602" y="211074"/>
                  </a:lnTo>
                </a:path>
                <a:path w="274320" h="295275">
                  <a:moveTo>
                    <a:pt x="273558" y="92202"/>
                  </a:moveTo>
                  <a:lnTo>
                    <a:pt x="274320" y="211074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432809" y="4796027"/>
              <a:ext cx="1270" cy="59055"/>
            </a:xfrm>
            <a:custGeom>
              <a:avLst/>
              <a:gdLst/>
              <a:ahLst/>
              <a:cxnLst/>
              <a:rect l="l" t="t" r="r" b="b"/>
              <a:pathLst>
                <a:path w="1270" h="59054">
                  <a:moveTo>
                    <a:pt x="381" y="-2978"/>
                  </a:moveTo>
                  <a:lnTo>
                    <a:pt x="381" y="61652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464051" y="4796027"/>
              <a:ext cx="121920" cy="59055"/>
            </a:xfrm>
            <a:custGeom>
              <a:avLst/>
              <a:gdLst/>
              <a:ahLst/>
              <a:cxnLst/>
              <a:rect l="l" t="t" r="r" b="b"/>
              <a:pathLst>
                <a:path w="121920" h="59054">
                  <a:moveTo>
                    <a:pt x="0" y="0"/>
                  </a:moveTo>
                  <a:lnTo>
                    <a:pt x="0" y="58674"/>
                  </a:lnTo>
                </a:path>
                <a:path w="121920" h="59054">
                  <a:moveTo>
                    <a:pt x="29718" y="0"/>
                  </a:moveTo>
                  <a:lnTo>
                    <a:pt x="29718" y="58674"/>
                  </a:lnTo>
                </a:path>
                <a:path w="121920" h="59054">
                  <a:moveTo>
                    <a:pt x="63246" y="0"/>
                  </a:moveTo>
                  <a:lnTo>
                    <a:pt x="63246" y="58674"/>
                  </a:lnTo>
                </a:path>
                <a:path w="121920" h="59054">
                  <a:moveTo>
                    <a:pt x="88392" y="0"/>
                  </a:moveTo>
                  <a:lnTo>
                    <a:pt x="88392" y="58674"/>
                  </a:lnTo>
                </a:path>
                <a:path w="121920" h="59054">
                  <a:moveTo>
                    <a:pt x="121920" y="0"/>
                  </a:moveTo>
                  <a:lnTo>
                    <a:pt x="121920" y="58674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619880" y="4793049"/>
              <a:ext cx="26670" cy="64769"/>
            </a:xfrm>
            <a:custGeom>
              <a:avLst/>
              <a:gdLst/>
              <a:ahLst/>
              <a:cxnLst/>
              <a:rect l="l" t="t" r="r" b="b"/>
              <a:pathLst>
                <a:path w="26670" h="64770">
                  <a:moveTo>
                    <a:pt x="0" y="0"/>
                  </a:moveTo>
                  <a:lnTo>
                    <a:pt x="0" y="64630"/>
                  </a:lnTo>
                </a:path>
                <a:path w="26670" h="64770">
                  <a:moveTo>
                    <a:pt x="26670" y="0"/>
                  </a:moveTo>
                  <a:lnTo>
                    <a:pt x="26670" y="64630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677793" y="4793049"/>
              <a:ext cx="30480" cy="64769"/>
            </a:xfrm>
            <a:custGeom>
              <a:avLst/>
              <a:gdLst/>
              <a:ahLst/>
              <a:cxnLst/>
              <a:rect l="l" t="t" r="r" b="b"/>
              <a:pathLst>
                <a:path w="30479" h="64770">
                  <a:moveTo>
                    <a:pt x="0" y="0"/>
                  </a:moveTo>
                  <a:lnTo>
                    <a:pt x="0" y="64630"/>
                  </a:lnTo>
                </a:path>
                <a:path w="30479" h="64770">
                  <a:moveTo>
                    <a:pt x="30480" y="0"/>
                  </a:moveTo>
                  <a:lnTo>
                    <a:pt x="30480" y="64630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112007" y="4671059"/>
              <a:ext cx="273685" cy="295275"/>
            </a:xfrm>
            <a:custGeom>
              <a:avLst/>
              <a:gdLst/>
              <a:ahLst/>
              <a:cxnLst/>
              <a:rect l="l" t="t" r="r" b="b"/>
              <a:pathLst>
                <a:path w="273685" h="295275">
                  <a:moveTo>
                    <a:pt x="0" y="0"/>
                  </a:moveTo>
                  <a:lnTo>
                    <a:pt x="0" y="294894"/>
                  </a:lnTo>
                </a:path>
                <a:path w="273685" h="295275">
                  <a:moveTo>
                    <a:pt x="31242" y="92202"/>
                  </a:moveTo>
                  <a:lnTo>
                    <a:pt x="32004" y="211074"/>
                  </a:lnTo>
                </a:path>
                <a:path w="273685" h="295275">
                  <a:moveTo>
                    <a:pt x="60198" y="92202"/>
                  </a:moveTo>
                  <a:lnTo>
                    <a:pt x="60960" y="211074"/>
                  </a:lnTo>
                </a:path>
                <a:path w="273685" h="295275">
                  <a:moveTo>
                    <a:pt x="90678" y="92202"/>
                  </a:moveTo>
                  <a:lnTo>
                    <a:pt x="90678" y="211074"/>
                  </a:lnTo>
                </a:path>
                <a:path w="273685" h="295275">
                  <a:moveTo>
                    <a:pt x="120396" y="92202"/>
                  </a:moveTo>
                  <a:lnTo>
                    <a:pt x="121158" y="211074"/>
                  </a:lnTo>
                </a:path>
                <a:path w="273685" h="295275">
                  <a:moveTo>
                    <a:pt x="154686" y="57150"/>
                  </a:moveTo>
                  <a:lnTo>
                    <a:pt x="154686" y="243840"/>
                  </a:lnTo>
                </a:path>
                <a:path w="273685" h="295275">
                  <a:moveTo>
                    <a:pt x="183642" y="92202"/>
                  </a:moveTo>
                  <a:lnTo>
                    <a:pt x="184404" y="211074"/>
                  </a:lnTo>
                </a:path>
                <a:path w="273685" h="295275">
                  <a:moveTo>
                    <a:pt x="214884" y="92202"/>
                  </a:moveTo>
                  <a:lnTo>
                    <a:pt x="214884" y="211074"/>
                  </a:lnTo>
                </a:path>
                <a:path w="273685" h="295275">
                  <a:moveTo>
                    <a:pt x="243840" y="92202"/>
                  </a:moveTo>
                  <a:lnTo>
                    <a:pt x="244602" y="211074"/>
                  </a:lnTo>
                </a:path>
                <a:path w="273685" h="295275">
                  <a:moveTo>
                    <a:pt x="273558" y="92202"/>
                  </a:moveTo>
                  <a:lnTo>
                    <a:pt x="273558" y="211074"/>
                  </a:lnTo>
                </a:path>
                <a:path w="273685" h="295275">
                  <a:moveTo>
                    <a:pt x="15240" y="124968"/>
                  </a:moveTo>
                  <a:lnTo>
                    <a:pt x="15240" y="183642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157727" y="4796027"/>
              <a:ext cx="1270" cy="59055"/>
            </a:xfrm>
            <a:custGeom>
              <a:avLst/>
              <a:gdLst/>
              <a:ahLst/>
              <a:cxnLst/>
              <a:rect l="l" t="t" r="r" b="b"/>
              <a:pathLst>
                <a:path w="1269" h="59054">
                  <a:moveTo>
                    <a:pt x="381" y="-2978"/>
                  </a:moveTo>
                  <a:lnTo>
                    <a:pt x="381" y="61652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188207" y="4796027"/>
              <a:ext cx="33655" cy="59055"/>
            </a:xfrm>
            <a:custGeom>
              <a:avLst/>
              <a:gdLst/>
              <a:ahLst/>
              <a:cxnLst/>
              <a:rect l="l" t="t" r="r" b="b"/>
              <a:pathLst>
                <a:path w="33655" h="59054">
                  <a:moveTo>
                    <a:pt x="0" y="0"/>
                  </a:moveTo>
                  <a:lnTo>
                    <a:pt x="0" y="58674"/>
                  </a:lnTo>
                </a:path>
                <a:path w="33655" h="59054">
                  <a:moveTo>
                    <a:pt x="33528" y="0"/>
                  </a:moveTo>
                  <a:lnTo>
                    <a:pt x="33528" y="58674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246119" y="4796027"/>
              <a:ext cx="1270" cy="59055"/>
            </a:xfrm>
            <a:custGeom>
              <a:avLst/>
              <a:gdLst/>
              <a:ahLst/>
              <a:cxnLst/>
              <a:rect l="l" t="t" r="r" b="b"/>
              <a:pathLst>
                <a:path w="1269" h="59054">
                  <a:moveTo>
                    <a:pt x="381" y="-2978"/>
                  </a:moveTo>
                  <a:lnTo>
                    <a:pt x="381" y="61652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279647" y="4796027"/>
              <a:ext cx="1270" cy="59055"/>
            </a:xfrm>
            <a:custGeom>
              <a:avLst/>
              <a:gdLst/>
              <a:ahLst/>
              <a:cxnLst/>
              <a:rect l="l" t="t" r="r" b="b"/>
              <a:pathLst>
                <a:path w="1270" h="59054">
                  <a:moveTo>
                    <a:pt x="381" y="-2978"/>
                  </a:moveTo>
                  <a:lnTo>
                    <a:pt x="381" y="61652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313937" y="4796027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674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340607" y="4796027"/>
              <a:ext cx="1270" cy="59055"/>
            </a:xfrm>
            <a:custGeom>
              <a:avLst/>
              <a:gdLst/>
              <a:ahLst/>
              <a:cxnLst/>
              <a:rect l="l" t="t" r="r" b="b"/>
              <a:pathLst>
                <a:path w="1270" h="59054">
                  <a:moveTo>
                    <a:pt x="381" y="-2978"/>
                  </a:moveTo>
                  <a:lnTo>
                    <a:pt x="381" y="61652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371850" y="4671059"/>
              <a:ext cx="626110" cy="295275"/>
            </a:xfrm>
            <a:custGeom>
              <a:avLst/>
              <a:gdLst/>
              <a:ahLst/>
              <a:cxnLst/>
              <a:rect l="l" t="t" r="r" b="b"/>
              <a:pathLst>
                <a:path w="626110" h="295275">
                  <a:moveTo>
                    <a:pt x="0" y="124968"/>
                  </a:moveTo>
                  <a:lnTo>
                    <a:pt x="0" y="183642"/>
                  </a:lnTo>
                </a:path>
                <a:path w="626110" h="295275">
                  <a:moveTo>
                    <a:pt x="30480" y="124968"/>
                  </a:moveTo>
                  <a:lnTo>
                    <a:pt x="30480" y="183642"/>
                  </a:lnTo>
                </a:path>
                <a:path w="626110" h="295275">
                  <a:moveTo>
                    <a:pt x="351282" y="0"/>
                  </a:moveTo>
                  <a:lnTo>
                    <a:pt x="351282" y="294894"/>
                  </a:lnTo>
                </a:path>
                <a:path w="626110" h="295275">
                  <a:moveTo>
                    <a:pt x="384048" y="92202"/>
                  </a:moveTo>
                  <a:lnTo>
                    <a:pt x="384048" y="211074"/>
                  </a:lnTo>
                </a:path>
                <a:path w="626110" h="295275">
                  <a:moveTo>
                    <a:pt x="412242" y="92202"/>
                  </a:moveTo>
                  <a:lnTo>
                    <a:pt x="413004" y="211074"/>
                  </a:lnTo>
                </a:path>
                <a:path w="626110" h="295275">
                  <a:moveTo>
                    <a:pt x="442722" y="92202"/>
                  </a:moveTo>
                  <a:lnTo>
                    <a:pt x="443484" y="211074"/>
                  </a:lnTo>
                </a:path>
                <a:path w="626110" h="295275">
                  <a:moveTo>
                    <a:pt x="473202" y="92202"/>
                  </a:moveTo>
                  <a:lnTo>
                    <a:pt x="473202" y="211074"/>
                  </a:lnTo>
                </a:path>
                <a:path w="626110" h="295275">
                  <a:moveTo>
                    <a:pt x="505968" y="57150"/>
                  </a:moveTo>
                  <a:lnTo>
                    <a:pt x="506730" y="243840"/>
                  </a:lnTo>
                </a:path>
                <a:path w="626110" h="295275">
                  <a:moveTo>
                    <a:pt x="535686" y="92202"/>
                  </a:moveTo>
                  <a:lnTo>
                    <a:pt x="536448" y="211074"/>
                  </a:lnTo>
                </a:path>
                <a:path w="626110" h="295275">
                  <a:moveTo>
                    <a:pt x="566928" y="92202"/>
                  </a:moveTo>
                  <a:lnTo>
                    <a:pt x="567690" y="211074"/>
                  </a:lnTo>
                </a:path>
                <a:path w="626110" h="295275">
                  <a:moveTo>
                    <a:pt x="596646" y="92202"/>
                  </a:moveTo>
                  <a:lnTo>
                    <a:pt x="596646" y="211074"/>
                  </a:lnTo>
                </a:path>
                <a:path w="626110" h="295275">
                  <a:moveTo>
                    <a:pt x="625602" y="92202"/>
                  </a:moveTo>
                  <a:lnTo>
                    <a:pt x="625602" y="211074"/>
                  </a:lnTo>
                </a:path>
                <a:path w="626110" h="295275">
                  <a:moveTo>
                    <a:pt x="367284" y="124968"/>
                  </a:moveTo>
                  <a:lnTo>
                    <a:pt x="367284" y="183642"/>
                  </a:lnTo>
                </a:path>
                <a:path w="626110" h="295275">
                  <a:moveTo>
                    <a:pt x="398526" y="124968"/>
                  </a:moveTo>
                  <a:lnTo>
                    <a:pt x="398526" y="183642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799331" y="4796027"/>
              <a:ext cx="1270" cy="59055"/>
            </a:xfrm>
            <a:custGeom>
              <a:avLst/>
              <a:gdLst/>
              <a:ahLst/>
              <a:cxnLst/>
              <a:rect l="l" t="t" r="r" b="b"/>
              <a:pathLst>
                <a:path w="1270" h="59054">
                  <a:moveTo>
                    <a:pt x="381" y="-2978"/>
                  </a:moveTo>
                  <a:lnTo>
                    <a:pt x="381" y="61652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833622" y="4796027"/>
              <a:ext cx="24765" cy="59055"/>
            </a:xfrm>
            <a:custGeom>
              <a:avLst/>
              <a:gdLst/>
              <a:ahLst/>
              <a:cxnLst/>
              <a:rect l="l" t="t" r="r" b="b"/>
              <a:pathLst>
                <a:path w="24764" h="59054">
                  <a:moveTo>
                    <a:pt x="0" y="0"/>
                  </a:moveTo>
                  <a:lnTo>
                    <a:pt x="0" y="58674"/>
                  </a:lnTo>
                </a:path>
                <a:path w="24764" h="59054">
                  <a:moveTo>
                    <a:pt x="24384" y="0"/>
                  </a:moveTo>
                  <a:lnTo>
                    <a:pt x="24384" y="58674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891533" y="4796027"/>
              <a:ext cx="1270" cy="59055"/>
            </a:xfrm>
            <a:custGeom>
              <a:avLst/>
              <a:gdLst/>
              <a:ahLst/>
              <a:cxnLst/>
              <a:rect l="l" t="t" r="r" b="b"/>
              <a:pathLst>
                <a:path w="1270" h="59054">
                  <a:moveTo>
                    <a:pt x="381" y="-2978"/>
                  </a:moveTo>
                  <a:lnTo>
                    <a:pt x="381" y="61652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25824" y="4796027"/>
              <a:ext cx="58419" cy="59055"/>
            </a:xfrm>
            <a:custGeom>
              <a:avLst/>
              <a:gdLst/>
              <a:ahLst/>
              <a:cxnLst/>
              <a:rect l="l" t="t" r="r" b="b"/>
              <a:pathLst>
                <a:path w="58420" h="59054">
                  <a:moveTo>
                    <a:pt x="0" y="0"/>
                  </a:moveTo>
                  <a:lnTo>
                    <a:pt x="0" y="58674"/>
                  </a:lnTo>
                </a:path>
                <a:path w="58420" h="59054">
                  <a:moveTo>
                    <a:pt x="26670" y="0"/>
                  </a:moveTo>
                  <a:lnTo>
                    <a:pt x="26670" y="58674"/>
                  </a:lnTo>
                </a:path>
                <a:path w="58420" h="59054">
                  <a:moveTo>
                    <a:pt x="57912" y="0"/>
                  </a:moveTo>
                  <a:lnTo>
                    <a:pt x="57912" y="58674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014216" y="4796027"/>
              <a:ext cx="1270" cy="59055"/>
            </a:xfrm>
            <a:custGeom>
              <a:avLst/>
              <a:gdLst/>
              <a:ahLst/>
              <a:cxnLst/>
              <a:rect l="l" t="t" r="r" b="b"/>
              <a:pathLst>
                <a:path w="1270" h="59054">
                  <a:moveTo>
                    <a:pt x="381" y="-2978"/>
                  </a:moveTo>
                  <a:lnTo>
                    <a:pt x="381" y="61652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031741" y="4671059"/>
              <a:ext cx="274320" cy="295275"/>
            </a:xfrm>
            <a:custGeom>
              <a:avLst/>
              <a:gdLst/>
              <a:ahLst/>
              <a:cxnLst/>
              <a:rect l="l" t="t" r="r" b="b"/>
              <a:pathLst>
                <a:path w="274320" h="295275">
                  <a:moveTo>
                    <a:pt x="0" y="0"/>
                  </a:moveTo>
                  <a:lnTo>
                    <a:pt x="0" y="294894"/>
                  </a:lnTo>
                </a:path>
                <a:path w="274320" h="295275">
                  <a:moveTo>
                    <a:pt x="32004" y="92202"/>
                  </a:moveTo>
                  <a:lnTo>
                    <a:pt x="32766" y="211074"/>
                  </a:lnTo>
                </a:path>
                <a:path w="274320" h="295275">
                  <a:moveTo>
                    <a:pt x="60960" y="92202"/>
                  </a:moveTo>
                  <a:lnTo>
                    <a:pt x="61722" y="211074"/>
                  </a:lnTo>
                </a:path>
                <a:path w="274320" h="295275">
                  <a:moveTo>
                    <a:pt x="91440" y="92202"/>
                  </a:moveTo>
                  <a:lnTo>
                    <a:pt x="91440" y="211074"/>
                  </a:lnTo>
                </a:path>
                <a:path w="274320" h="295275">
                  <a:moveTo>
                    <a:pt x="121158" y="92202"/>
                  </a:moveTo>
                  <a:lnTo>
                    <a:pt x="121920" y="211074"/>
                  </a:lnTo>
                </a:path>
                <a:path w="274320" h="295275">
                  <a:moveTo>
                    <a:pt x="155448" y="57150"/>
                  </a:moveTo>
                  <a:lnTo>
                    <a:pt x="155448" y="243840"/>
                  </a:lnTo>
                </a:path>
                <a:path w="274320" h="295275">
                  <a:moveTo>
                    <a:pt x="184404" y="92202"/>
                  </a:moveTo>
                  <a:lnTo>
                    <a:pt x="185166" y="211074"/>
                  </a:lnTo>
                </a:path>
                <a:path w="274320" h="295275">
                  <a:moveTo>
                    <a:pt x="215646" y="92202"/>
                  </a:moveTo>
                  <a:lnTo>
                    <a:pt x="215646" y="211074"/>
                  </a:lnTo>
                </a:path>
                <a:path w="274320" h="295275">
                  <a:moveTo>
                    <a:pt x="244602" y="92202"/>
                  </a:moveTo>
                  <a:lnTo>
                    <a:pt x="245364" y="211074"/>
                  </a:lnTo>
                </a:path>
                <a:path w="274320" h="295275">
                  <a:moveTo>
                    <a:pt x="274320" y="92202"/>
                  </a:moveTo>
                  <a:lnTo>
                    <a:pt x="274320" y="211074"/>
                  </a:lnTo>
                </a:path>
                <a:path w="274320" h="295275">
                  <a:moveTo>
                    <a:pt x="16002" y="124968"/>
                  </a:moveTo>
                  <a:lnTo>
                    <a:pt x="16002" y="183642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078605" y="4793049"/>
              <a:ext cx="29845" cy="64769"/>
            </a:xfrm>
            <a:custGeom>
              <a:avLst/>
              <a:gdLst/>
              <a:ahLst/>
              <a:cxnLst/>
              <a:rect l="l" t="t" r="r" b="b"/>
              <a:pathLst>
                <a:path w="29845" h="64770">
                  <a:moveTo>
                    <a:pt x="0" y="0"/>
                  </a:moveTo>
                  <a:lnTo>
                    <a:pt x="0" y="64630"/>
                  </a:lnTo>
                </a:path>
                <a:path w="29845" h="64770">
                  <a:moveTo>
                    <a:pt x="29718" y="0"/>
                  </a:moveTo>
                  <a:lnTo>
                    <a:pt x="29718" y="64630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142232" y="4796027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674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166997" y="4793049"/>
              <a:ext cx="33655" cy="64769"/>
            </a:xfrm>
            <a:custGeom>
              <a:avLst/>
              <a:gdLst/>
              <a:ahLst/>
              <a:cxnLst/>
              <a:rect l="l" t="t" r="r" b="b"/>
              <a:pathLst>
                <a:path w="33654" h="64770">
                  <a:moveTo>
                    <a:pt x="0" y="0"/>
                  </a:moveTo>
                  <a:lnTo>
                    <a:pt x="0" y="64630"/>
                  </a:lnTo>
                </a:path>
                <a:path w="33654" h="64770">
                  <a:moveTo>
                    <a:pt x="33528" y="0"/>
                  </a:moveTo>
                  <a:lnTo>
                    <a:pt x="33528" y="64630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234433" y="4671059"/>
              <a:ext cx="139065" cy="295275"/>
            </a:xfrm>
            <a:custGeom>
              <a:avLst/>
              <a:gdLst/>
              <a:ahLst/>
              <a:cxnLst/>
              <a:rect l="l" t="t" r="r" b="b"/>
              <a:pathLst>
                <a:path w="139064" h="295275">
                  <a:moveTo>
                    <a:pt x="0" y="124968"/>
                  </a:moveTo>
                  <a:lnTo>
                    <a:pt x="0" y="183642"/>
                  </a:lnTo>
                </a:path>
                <a:path w="139064" h="295275">
                  <a:moveTo>
                    <a:pt x="26670" y="124968"/>
                  </a:moveTo>
                  <a:lnTo>
                    <a:pt x="26670" y="183642"/>
                  </a:lnTo>
                </a:path>
                <a:path w="139064" h="295275">
                  <a:moveTo>
                    <a:pt x="57912" y="124968"/>
                  </a:moveTo>
                  <a:lnTo>
                    <a:pt x="57912" y="183642"/>
                  </a:lnTo>
                </a:path>
                <a:path w="139064" h="295275">
                  <a:moveTo>
                    <a:pt x="88392" y="124968"/>
                  </a:moveTo>
                  <a:lnTo>
                    <a:pt x="88392" y="183642"/>
                  </a:lnTo>
                </a:path>
                <a:path w="139064" h="295275">
                  <a:moveTo>
                    <a:pt x="105918" y="0"/>
                  </a:moveTo>
                  <a:lnTo>
                    <a:pt x="105918" y="294894"/>
                  </a:lnTo>
                </a:path>
                <a:path w="139064" h="295275">
                  <a:moveTo>
                    <a:pt x="137922" y="92964"/>
                  </a:moveTo>
                  <a:lnTo>
                    <a:pt x="138684" y="211074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355972" y="4793811"/>
              <a:ext cx="31750" cy="64135"/>
            </a:xfrm>
            <a:custGeom>
              <a:avLst/>
              <a:gdLst/>
              <a:ahLst/>
              <a:cxnLst/>
              <a:rect l="l" t="t" r="r" b="b"/>
              <a:pathLst>
                <a:path w="31750" h="64135">
                  <a:moveTo>
                    <a:pt x="0" y="0"/>
                  </a:moveTo>
                  <a:lnTo>
                    <a:pt x="0" y="63868"/>
                  </a:lnTo>
                </a:path>
                <a:path w="31750" h="64135">
                  <a:moveTo>
                    <a:pt x="31242" y="0"/>
                  </a:moveTo>
                  <a:lnTo>
                    <a:pt x="31242" y="63868"/>
                  </a:lnTo>
                </a:path>
              </a:pathLst>
            </a:custGeom>
            <a:ln w="6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" name="object 74"/>
          <p:cNvSpPr txBox="1"/>
          <p:nvPr/>
        </p:nvSpPr>
        <p:spPr>
          <a:xfrm>
            <a:off x="3059683" y="4502896"/>
            <a:ext cx="13220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21945" algn="l"/>
                <a:tab pos="627380" algn="l"/>
                <a:tab pos="929640" algn="l"/>
                <a:tab pos="1245235" algn="l"/>
              </a:tabLst>
            </a:pPr>
            <a:r>
              <a:rPr sz="1000" spc="-5" dirty="0">
                <a:latin typeface="Times New Roman"/>
                <a:cs typeface="Times New Roman"/>
              </a:rPr>
              <a:t>0	1	2	3	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732533" y="3798811"/>
            <a:ext cx="895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318767" y="5379961"/>
            <a:ext cx="24409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372360" algn="l"/>
              </a:tabLst>
            </a:pPr>
            <a:r>
              <a:rPr sz="1000" i="1" spc="-5" dirty="0">
                <a:latin typeface="Times New Roman"/>
                <a:cs typeface="Times New Roman"/>
              </a:rPr>
              <a:t>г	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336285" y="2393441"/>
            <a:ext cx="911860" cy="49530"/>
          </a:xfrm>
          <a:custGeom>
            <a:avLst/>
            <a:gdLst/>
            <a:ahLst/>
            <a:cxnLst/>
            <a:rect l="l" t="t" r="r" b="b"/>
            <a:pathLst>
              <a:path w="911860" h="49530">
                <a:moveTo>
                  <a:pt x="0" y="49530"/>
                </a:moveTo>
                <a:lnTo>
                  <a:pt x="355092" y="0"/>
                </a:lnTo>
              </a:path>
              <a:path w="911860" h="49530">
                <a:moveTo>
                  <a:pt x="438912" y="0"/>
                </a:moveTo>
                <a:lnTo>
                  <a:pt x="911352" y="49530"/>
                </a:lnTo>
              </a:path>
            </a:pathLst>
          </a:custGeom>
          <a:ln w="59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5668771" y="2310623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336285" y="2778251"/>
            <a:ext cx="317500" cy="95250"/>
          </a:xfrm>
          <a:custGeom>
            <a:avLst/>
            <a:gdLst/>
            <a:ahLst/>
            <a:cxnLst/>
            <a:rect l="l" t="t" r="r" b="b"/>
            <a:pathLst>
              <a:path w="317500" h="95250">
                <a:moveTo>
                  <a:pt x="0" y="95250"/>
                </a:moveTo>
                <a:lnTo>
                  <a:pt x="316992" y="0"/>
                </a:lnTo>
              </a:path>
            </a:pathLst>
          </a:custGeom>
          <a:ln w="59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5668771" y="2705338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668771" y="311986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468873" y="3240785"/>
            <a:ext cx="688975" cy="534670"/>
          </a:xfrm>
          <a:custGeom>
            <a:avLst/>
            <a:gdLst/>
            <a:ahLst/>
            <a:cxnLst/>
            <a:rect l="l" t="t" r="r" b="b"/>
            <a:pathLst>
              <a:path w="688975" h="534670">
                <a:moveTo>
                  <a:pt x="0" y="130302"/>
                </a:moveTo>
                <a:lnTo>
                  <a:pt x="184404" y="0"/>
                </a:lnTo>
              </a:path>
              <a:path w="688975" h="534670">
                <a:moveTo>
                  <a:pt x="278130" y="0"/>
                </a:moveTo>
                <a:lnTo>
                  <a:pt x="688848" y="130302"/>
                </a:lnTo>
              </a:path>
              <a:path w="688975" h="534670">
                <a:moveTo>
                  <a:pt x="38100" y="534162"/>
                </a:moveTo>
                <a:lnTo>
                  <a:pt x="184404" y="434340"/>
                </a:lnTo>
              </a:path>
            </a:pathLst>
          </a:custGeom>
          <a:ln w="59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5668771" y="3555730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747004" y="3652265"/>
            <a:ext cx="410845" cy="131445"/>
          </a:xfrm>
          <a:custGeom>
            <a:avLst/>
            <a:gdLst/>
            <a:ahLst/>
            <a:cxnLst/>
            <a:rect l="l" t="t" r="r" b="b"/>
            <a:pathLst>
              <a:path w="410845" h="131445">
                <a:moveTo>
                  <a:pt x="0" y="0"/>
                </a:moveTo>
                <a:lnTo>
                  <a:pt x="410718" y="131064"/>
                </a:lnTo>
              </a:path>
            </a:pathLst>
          </a:custGeom>
          <a:ln w="59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5668771" y="4265152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5360670" y="4383785"/>
            <a:ext cx="887094" cy="130810"/>
          </a:xfrm>
          <a:custGeom>
            <a:avLst/>
            <a:gdLst/>
            <a:ahLst/>
            <a:cxnLst/>
            <a:rect l="l" t="t" r="r" b="b"/>
            <a:pathLst>
              <a:path w="887095" h="130810">
                <a:moveTo>
                  <a:pt x="0" y="48768"/>
                </a:moveTo>
                <a:lnTo>
                  <a:pt x="292608" y="0"/>
                </a:lnTo>
              </a:path>
              <a:path w="887095" h="130810">
                <a:moveTo>
                  <a:pt x="386334" y="0"/>
                </a:moveTo>
                <a:lnTo>
                  <a:pt x="886968" y="130302"/>
                </a:lnTo>
              </a:path>
            </a:pathLst>
          </a:custGeom>
          <a:ln w="59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5665723" y="455623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5336285" y="4671059"/>
            <a:ext cx="911860" cy="130810"/>
          </a:xfrm>
          <a:custGeom>
            <a:avLst/>
            <a:gdLst/>
            <a:ahLst/>
            <a:cxnLst/>
            <a:rect l="l" t="t" r="r" b="b"/>
            <a:pathLst>
              <a:path w="911860" h="130810">
                <a:moveTo>
                  <a:pt x="0" y="57150"/>
                </a:moveTo>
                <a:lnTo>
                  <a:pt x="293370" y="7620"/>
                </a:lnTo>
              </a:path>
              <a:path w="911860" h="130810">
                <a:moveTo>
                  <a:pt x="410718" y="0"/>
                </a:moveTo>
                <a:lnTo>
                  <a:pt x="911352" y="130302"/>
                </a:lnTo>
              </a:path>
            </a:pathLst>
          </a:custGeom>
          <a:ln w="59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>
            <a:off x="5665723" y="4912852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3619500" y="5020055"/>
            <a:ext cx="2072005" cy="380365"/>
          </a:xfrm>
          <a:custGeom>
            <a:avLst/>
            <a:gdLst/>
            <a:ahLst/>
            <a:cxnLst/>
            <a:rect l="l" t="t" r="r" b="b"/>
            <a:pathLst>
              <a:path w="2072004" h="380364">
                <a:moveTo>
                  <a:pt x="2071878" y="64008"/>
                </a:moveTo>
                <a:lnTo>
                  <a:pt x="2033778" y="238506"/>
                </a:lnTo>
              </a:path>
              <a:path w="2072004" h="380364">
                <a:moveTo>
                  <a:pt x="0" y="0"/>
                </a:moveTo>
                <a:lnTo>
                  <a:pt x="852678" y="380238"/>
                </a:lnTo>
              </a:path>
              <a:path w="2072004" h="380364">
                <a:moveTo>
                  <a:pt x="1649730" y="208788"/>
                </a:moveTo>
                <a:lnTo>
                  <a:pt x="941832" y="380238"/>
                </a:lnTo>
              </a:path>
            </a:pathLst>
          </a:custGeom>
          <a:ln w="59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4473194" y="5323570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276344" y="4728209"/>
            <a:ext cx="317500" cy="95250"/>
          </a:xfrm>
          <a:custGeom>
            <a:avLst/>
            <a:gdLst/>
            <a:ahLst/>
            <a:cxnLst/>
            <a:rect l="l" t="t" r="r" b="b"/>
            <a:pathLst>
              <a:path w="317500" h="95250">
                <a:moveTo>
                  <a:pt x="0" y="95250"/>
                </a:moveTo>
                <a:lnTo>
                  <a:pt x="316992" y="0"/>
                </a:lnTo>
              </a:path>
            </a:pathLst>
          </a:custGeom>
          <a:ln w="59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4581397" y="4641580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473200" y="4967712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9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95" name="object 95"/>
          <p:cNvGrpSpPr/>
          <p:nvPr/>
        </p:nvGrpSpPr>
        <p:grpSpPr>
          <a:xfrm>
            <a:off x="4303083" y="4480559"/>
            <a:ext cx="895350" cy="632460"/>
            <a:chOff x="4303083" y="4480559"/>
            <a:chExt cx="895350" cy="632460"/>
          </a:xfrm>
        </p:grpSpPr>
        <p:sp>
          <p:nvSpPr>
            <p:cNvPr id="96" name="object 96"/>
            <p:cNvSpPr/>
            <p:nvPr/>
          </p:nvSpPr>
          <p:spPr>
            <a:xfrm>
              <a:off x="4306062" y="5061203"/>
              <a:ext cx="151130" cy="48895"/>
            </a:xfrm>
            <a:custGeom>
              <a:avLst/>
              <a:gdLst/>
              <a:ahLst/>
              <a:cxnLst/>
              <a:rect l="l" t="t" r="r" b="b"/>
              <a:pathLst>
                <a:path w="151129" h="48895">
                  <a:moveTo>
                    <a:pt x="0" y="48768"/>
                  </a:moveTo>
                  <a:lnTo>
                    <a:pt x="150876" y="0"/>
                  </a:lnTo>
                </a:path>
              </a:pathLst>
            </a:custGeom>
            <a:ln w="5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770120" y="4480559"/>
              <a:ext cx="428625" cy="434340"/>
            </a:xfrm>
            <a:custGeom>
              <a:avLst/>
              <a:gdLst/>
              <a:ahLst/>
              <a:cxnLst/>
              <a:rect l="l" t="t" r="r" b="b"/>
              <a:pathLst>
                <a:path w="428625" h="434339">
                  <a:moveTo>
                    <a:pt x="375666" y="434340"/>
                  </a:moveTo>
                  <a:lnTo>
                    <a:pt x="358000" y="403098"/>
                  </a:lnTo>
                  <a:lnTo>
                    <a:pt x="336042" y="364236"/>
                  </a:lnTo>
                  <a:lnTo>
                    <a:pt x="342430" y="390410"/>
                  </a:lnTo>
                  <a:lnTo>
                    <a:pt x="7620" y="2286"/>
                  </a:lnTo>
                  <a:lnTo>
                    <a:pt x="6096" y="0"/>
                  </a:lnTo>
                  <a:lnTo>
                    <a:pt x="3048" y="0"/>
                  </a:lnTo>
                  <a:lnTo>
                    <a:pt x="0" y="3048"/>
                  </a:lnTo>
                  <a:lnTo>
                    <a:pt x="0" y="5334"/>
                  </a:lnTo>
                  <a:lnTo>
                    <a:pt x="1524" y="6858"/>
                  </a:lnTo>
                  <a:lnTo>
                    <a:pt x="335546" y="394817"/>
                  </a:lnTo>
                  <a:lnTo>
                    <a:pt x="311658" y="384810"/>
                  </a:lnTo>
                  <a:lnTo>
                    <a:pt x="375666" y="434340"/>
                  </a:lnTo>
                  <a:close/>
                </a:path>
                <a:path w="428625" h="434339">
                  <a:moveTo>
                    <a:pt x="375666" y="315468"/>
                  </a:moveTo>
                  <a:lnTo>
                    <a:pt x="358000" y="284226"/>
                  </a:lnTo>
                  <a:lnTo>
                    <a:pt x="336042" y="245364"/>
                  </a:lnTo>
                  <a:lnTo>
                    <a:pt x="342442" y="271551"/>
                  </a:lnTo>
                  <a:lnTo>
                    <a:pt x="109728" y="2286"/>
                  </a:lnTo>
                  <a:lnTo>
                    <a:pt x="108966" y="0"/>
                  </a:lnTo>
                  <a:lnTo>
                    <a:pt x="105918" y="0"/>
                  </a:lnTo>
                  <a:lnTo>
                    <a:pt x="102870" y="3048"/>
                  </a:lnTo>
                  <a:lnTo>
                    <a:pt x="102870" y="5334"/>
                  </a:lnTo>
                  <a:lnTo>
                    <a:pt x="104394" y="6858"/>
                  </a:lnTo>
                  <a:lnTo>
                    <a:pt x="336575" y="276377"/>
                  </a:lnTo>
                  <a:lnTo>
                    <a:pt x="311658" y="265938"/>
                  </a:lnTo>
                  <a:lnTo>
                    <a:pt x="375666" y="315468"/>
                  </a:lnTo>
                  <a:close/>
                </a:path>
                <a:path w="428625" h="434339">
                  <a:moveTo>
                    <a:pt x="428244" y="434340"/>
                  </a:moveTo>
                  <a:lnTo>
                    <a:pt x="410578" y="403098"/>
                  </a:lnTo>
                  <a:lnTo>
                    <a:pt x="388620" y="364236"/>
                  </a:lnTo>
                  <a:lnTo>
                    <a:pt x="395008" y="390410"/>
                  </a:lnTo>
                  <a:lnTo>
                    <a:pt x="60198" y="2286"/>
                  </a:lnTo>
                  <a:lnTo>
                    <a:pt x="58674" y="0"/>
                  </a:lnTo>
                  <a:lnTo>
                    <a:pt x="56388" y="0"/>
                  </a:lnTo>
                  <a:lnTo>
                    <a:pt x="54102" y="1524"/>
                  </a:lnTo>
                  <a:lnTo>
                    <a:pt x="52578" y="3048"/>
                  </a:lnTo>
                  <a:lnTo>
                    <a:pt x="52578" y="5334"/>
                  </a:lnTo>
                  <a:lnTo>
                    <a:pt x="54102" y="6858"/>
                  </a:lnTo>
                  <a:lnTo>
                    <a:pt x="389191" y="395185"/>
                  </a:lnTo>
                  <a:lnTo>
                    <a:pt x="364998" y="384810"/>
                  </a:lnTo>
                  <a:lnTo>
                    <a:pt x="428244" y="434340"/>
                  </a:lnTo>
                  <a:close/>
                </a:path>
                <a:path w="428625" h="434339">
                  <a:moveTo>
                    <a:pt x="428244" y="315468"/>
                  </a:moveTo>
                  <a:lnTo>
                    <a:pt x="410578" y="284226"/>
                  </a:lnTo>
                  <a:lnTo>
                    <a:pt x="388620" y="245364"/>
                  </a:lnTo>
                  <a:lnTo>
                    <a:pt x="395008" y="271526"/>
                  </a:lnTo>
                  <a:lnTo>
                    <a:pt x="163068" y="2286"/>
                  </a:lnTo>
                  <a:lnTo>
                    <a:pt x="161544" y="0"/>
                  </a:lnTo>
                  <a:lnTo>
                    <a:pt x="159258" y="0"/>
                  </a:lnTo>
                  <a:lnTo>
                    <a:pt x="156972" y="1524"/>
                  </a:lnTo>
                  <a:lnTo>
                    <a:pt x="155448" y="3048"/>
                  </a:lnTo>
                  <a:lnTo>
                    <a:pt x="155448" y="5334"/>
                  </a:lnTo>
                  <a:lnTo>
                    <a:pt x="156972" y="6858"/>
                  </a:lnTo>
                  <a:lnTo>
                    <a:pt x="390232" y="276758"/>
                  </a:lnTo>
                  <a:lnTo>
                    <a:pt x="364998" y="265938"/>
                  </a:lnTo>
                  <a:lnTo>
                    <a:pt x="428244" y="3154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/>
          <p:nvPr/>
        </p:nvSpPr>
        <p:spPr>
          <a:xfrm>
            <a:off x="4641596" y="4346686"/>
            <a:ext cx="3879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Times New Roman"/>
                <a:cs typeface="Times New Roman"/>
              </a:rPr>
              <a:t>Св</a:t>
            </a:r>
            <a:r>
              <a:rPr sz="1000" spc="-10" dirty="0">
                <a:latin typeface="Times New Roman"/>
                <a:cs typeface="Times New Roman"/>
              </a:rPr>
              <a:t>ітл</a:t>
            </a:r>
            <a:r>
              <a:rPr sz="1000" spc="-5" dirty="0">
                <a:latin typeface="Times New Roman"/>
                <a:cs typeface="Times New Roman"/>
              </a:rPr>
              <a:t>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486160" y="523518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029681" y="5759444"/>
            <a:ext cx="5862955" cy="19348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262255" marR="255904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4.18.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</a:t>
            </a:r>
            <a:r>
              <a:rPr sz="1000" dirty="0">
                <a:latin typeface="Times New Roman"/>
                <a:cs typeface="Times New Roman"/>
              </a:rPr>
              <a:t> за </a:t>
            </a:r>
            <a:r>
              <a:rPr sz="1000" spc="-5" dirty="0">
                <a:latin typeface="Times New Roman"/>
                <a:cs typeface="Times New Roman"/>
              </a:rPr>
              <a:t>Брінеллем: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загальний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прибору;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 отримання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відбитка;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відліковий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мікроскоп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МПБ-2;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</a:t>
            </a:r>
            <a:r>
              <a:rPr sz="1000" i="1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вимірювання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діаметра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відбитка;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окуляр;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шкала;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тубус;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кільце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регулювання</a:t>
            </a:r>
            <a:r>
              <a:rPr sz="1000" dirty="0">
                <a:latin typeface="Times New Roman"/>
                <a:cs typeface="Times New Roman"/>
              </a:rPr>
              <a:t> чіткості</a:t>
            </a:r>
            <a:r>
              <a:rPr sz="1000" spc="-5" dirty="0">
                <a:latin typeface="Times New Roman"/>
                <a:cs typeface="Times New Roman"/>
              </a:rPr>
              <a:t> зображення;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об’єктив;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корпус;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зразок;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відбиток;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зображення</a:t>
            </a:r>
            <a:r>
              <a:rPr sz="1000" dirty="0">
                <a:latin typeface="Times New Roman"/>
                <a:cs typeface="Times New Roman"/>
              </a:rPr>
              <a:t> у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окулярі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0300"/>
              </a:lnSpc>
            </a:pPr>
            <a:r>
              <a:rPr sz="1200" spc="-5" dirty="0">
                <a:latin typeface="Times New Roman"/>
                <a:cs typeface="Times New Roman"/>
              </a:rPr>
              <a:t>Стандартними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Брінеллем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є: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D</a:t>
            </a:r>
            <a:r>
              <a:rPr sz="1200" spc="-5" dirty="0">
                <a:latin typeface="Times New Roman"/>
                <a:cs typeface="Times New Roman"/>
              </a:rPr>
              <a:t>=10 мм;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=3000 кгс </a:t>
            </a:r>
            <a:r>
              <a:rPr sz="1200" dirty="0">
                <a:latin typeface="Symbol"/>
                <a:cs typeface="Symbol"/>
              </a:rPr>
              <a:t>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30 кН; </a:t>
            </a:r>
            <a:r>
              <a:rPr sz="1200" spc="-5" dirty="0">
                <a:latin typeface="Symbol"/>
                <a:cs typeface="Symbol"/>
              </a:rPr>
              <a:t></a:t>
            </a:r>
            <a:r>
              <a:rPr sz="1200" spc="-5" dirty="0">
                <a:latin typeface="Times New Roman"/>
                <a:cs typeface="Times New Roman"/>
              </a:rPr>
              <a:t>=10 </a:t>
            </a:r>
            <a:r>
              <a:rPr sz="1200" dirty="0">
                <a:latin typeface="Times New Roman"/>
                <a:cs typeface="Times New Roman"/>
              </a:rPr>
              <a:t>с. В </a:t>
            </a:r>
            <a:r>
              <a:rPr sz="1200" spc="-5" dirty="0">
                <a:latin typeface="Times New Roman"/>
                <a:cs typeface="Times New Roman"/>
              </a:rPr>
              <a:t>цьому випадку твердість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Брінеллем позначається,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приклад,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НВ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250,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інших</a:t>
            </a:r>
            <a:r>
              <a:rPr sz="1200" spc="5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випадках</a:t>
            </a:r>
            <a:r>
              <a:rPr sz="1200" spc="5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вказуються</a:t>
            </a:r>
            <a:r>
              <a:rPr sz="1200" spc="5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умови,</a:t>
            </a:r>
            <a:r>
              <a:rPr sz="1200" spc="5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наприклад,</a:t>
            </a:r>
            <a:r>
              <a:rPr sz="1200" spc="5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НВ </a:t>
            </a:r>
            <a:r>
              <a:rPr sz="1200" i="1" spc="-5" dirty="0">
                <a:latin typeface="Times New Roman"/>
                <a:cs typeface="Times New Roman"/>
              </a:rPr>
              <a:t>D</a:t>
            </a:r>
            <a:r>
              <a:rPr sz="1200" spc="-5" dirty="0">
                <a:latin typeface="Times New Roman"/>
                <a:cs typeface="Times New Roman"/>
              </a:rPr>
              <a:t>/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/</a:t>
            </a:r>
            <a:r>
              <a:rPr sz="1200" spc="-5" dirty="0">
                <a:latin typeface="Symbol"/>
                <a:cs typeface="Symbol"/>
              </a:rPr>
              <a:t></a:t>
            </a:r>
            <a:r>
              <a:rPr sz="1200" spc="5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5/250/30-80.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00"/>
              </a:lnSpc>
              <a:spcBef>
                <a:spcPts val="15"/>
              </a:spcBef>
            </a:pPr>
            <a:r>
              <a:rPr sz="1200" spc="-5" dirty="0">
                <a:latin typeface="Times New Roman"/>
                <a:cs typeface="Times New Roman"/>
              </a:rPr>
              <a:t>Знаючи твердість за Брінеллем, можна швидко знайти межу міцності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baseline="-10416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та плинно-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baseline="-10416" dirty="0">
                <a:latin typeface="Times New Roman"/>
                <a:cs typeface="Times New Roman"/>
              </a:rPr>
              <a:t>т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матеріалу, що важливо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прикладних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інженерних задач: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сталі: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3060192" y="7926323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348734" y="7926323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4121911" y="7900010"/>
            <a:ext cx="6540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700" spc="5" dirty="0">
                <a:latin typeface="Times New Roman"/>
                <a:cs typeface="Times New Roman"/>
              </a:rPr>
              <a:t>т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192277" y="7918096"/>
            <a:ext cx="139001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99845" algn="l"/>
              </a:tabLst>
            </a:pPr>
            <a:r>
              <a:rPr sz="1200" dirty="0">
                <a:latin typeface="Times New Roman"/>
                <a:cs typeface="Times New Roman"/>
              </a:rPr>
              <a:t>3	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714246" y="7799222"/>
            <a:ext cx="251460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315720" algn="l"/>
              </a:tabLst>
            </a:pPr>
            <a:r>
              <a:rPr sz="1200" dirty="0">
                <a:latin typeface="Symbol"/>
                <a:cs typeface="Symbol"/>
              </a:rPr>
              <a:t></a:t>
            </a:r>
            <a:r>
              <a:rPr sz="1050" spc="7" baseline="-11904" dirty="0">
                <a:latin typeface="Times New Roman"/>
                <a:cs typeface="Times New Roman"/>
              </a:rPr>
              <a:t>в </a:t>
            </a:r>
            <a:r>
              <a:rPr sz="1050" spc="75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800" spc="-7" baseline="34722" dirty="0">
                <a:latin typeface="Times New Roman"/>
                <a:cs typeface="Times New Roman"/>
              </a:rPr>
              <a:t>1</a:t>
            </a:r>
            <a:r>
              <a:rPr sz="1800" spc="22" baseline="34722" dirty="0">
                <a:latin typeface="Times New Roman"/>
                <a:cs typeface="Times New Roman"/>
              </a:rPr>
              <a:t>0</a:t>
            </a:r>
            <a:r>
              <a:rPr sz="1800" spc="-15" baseline="34722" dirty="0">
                <a:latin typeface="Times New Roman"/>
                <a:cs typeface="Times New Roman"/>
              </a:rPr>
              <a:t>H</a:t>
            </a:r>
            <a:r>
              <a:rPr sz="1800" baseline="34722" dirty="0">
                <a:latin typeface="Times New Roman"/>
                <a:cs typeface="Times New Roman"/>
              </a:rPr>
              <a:t>B</a:t>
            </a:r>
            <a:r>
              <a:rPr sz="1800" spc="-157" baseline="347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</a:t>
            </a:r>
            <a:r>
              <a:rPr sz="1200" dirty="0">
                <a:latin typeface="Times New Roman"/>
                <a:cs typeface="Times New Roman"/>
              </a:rPr>
              <a:t>а,	</a:t>
            </a:r>
            <a:r>
              <a:rPr sz="1200" dirty="0">
                <a:latin typeface="Symbol"/>
                <a:cs typeface="Symbol"/>
              </a:rPr>
              <a:t></a:t>
            </a:r>
            <a:r>
              <a:rPr sz="1200" dirty="0">
                <a:latin typeface="Times New Roman"/>
                <a:cs typeface="Times New Roman"/>
              </a:rPr>
              <a:t>  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800" spc="-7" baseline="34722" dirty="0">
                <a:latin typeface="Times New Roman"/>
                <a:cs typeface="Times New Roman"/>
              </a:rPr>
              <a:t>1</a:t>
            </a:r>
            <a:r>
              <a:rPr sz="1800" spc="22" baseline="34722" dirty="0">
                <a:latin typeface="Times New Roman"/>
                <a:cs typeface="Times New Roman"/>
              </a:rPr>
              <a:t>0</a:t>
            </a:r>
            <a:r>
              <a:rPr sz="1800" spc="-7" baseline="34722" dirty="0">
                <a:latin typeface="Times New Roman"/>
                <a:cs typeface="Times New Roman"/>
              </a:rPr>
              <a:t>H</a:t>
            </a:r>
            <a:r>
              <a:rPr sz="1800" baseline="34722" dirty="0">
                <a:latin typeface="Times New Roman"/>
                <a:cs typeface="Times New Roman"/>
              </a:rPr>
              <a:t>B</a:t>
            </a:r>
            <a:r>
              <a:rPr sz="1800" spc="-172" baseline="347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</a:t>
            </a:r>
            <a:r>
              <a:rPr sz="1200" dirty="0">
                <a:latin typeface="Times New Roman"/>
                <a:cs typeface="Times New Roman"/>
              </a:rPr>
              <a:t>а;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017054" y="8087376"/>
            <a:ext cx="5888355" cy="189547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465455" marR="3426460" indent="-466090">
              <a:lnSpc>
                <a:spcPct val="100000"/>
              </a:lnSpc>
              <a:spcBef>
                <a:spcPts val="434"/>
              </a:spcBef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алюмінієвих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сплавів:</a:t>
            </a:r>
            <a:endParaRPr sz="1200">
              <a:latin typeface="Times New Roman"/>
              <a:cs typeface="Times New Roman"/>
            </a:endParaRPr>
          </a:p>
          <a:p>
            <a:pPr marL="20320" algn="ctr">
              <a:lnSpc>
                <a:spcPct val="100000"/>
              </a:lnSpc>
              <a:spcBef>
                <a:spcPts val="335"/>
              </a:spcBef>
            </a:pPr>
            <a:r>
              <a:rPr sz="1200" dirty="0">
                <a:latin typeface="Symbol"/>
                <a:cs typeface="Symbol"/>
              </a:rPr>
              <a:t></a:t>
            </a:r>
            <a:r>
              <a:rPr sz="1050" spc="7" baseline="-11904" dirty="0">
                <a:latin typeface="Times New Roman"/>
                <a:cs typeface="Times New Roman"/>
              </a:rPr>
              <a:t>в </a:t>
            </a:r>
            <a:r>
              <a:rPr sz="1050" spc="75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60" dirty="0">
                <a:latin typeface="Times New Roman"/>
                <a:cs typeface="Times New Roman"/>
              </a:rPr>
              <a:t>3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6</a:t>
            </a:r>
            <a:r>
              <a:rPr sz="1200" spc="10" dirty="0">
                <a:latin typeface="Times New Roman"/>
                <a:cs typeface="Times New Roman"/>
              </a:rPr>
              <a:t>2</a:t>
            </a:r>
            <a:r>
              <a:rPr sz="1200" spc="-15" dirty="0">
                <a:latin typeface="Times New Roman"/>
                <a:cs typeface="Times New Roman"/>
              </a:rPr>
              <a:t>H</a:t>
            </a:r>
            <a:r>
              <a:rPr sz="1200" spc="-40" dirty="0">
                <a:latin typeface="Times New Roman"/>
                <a:cs typeface="Times New Roman"/>
              </a:rPr>
              <a:t>B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</a:t>
            </a:r>
            <a:r>
              <a:rPr sz="1200" dirty="0">
                <a:latin typeface="Times New Roman"/>
                <a:cs typeface="Times New Roman"/>
              </a:rPr>
              <a:t>а;</a:t>
            </a:r>
            <a:endParaRPr sz="1200">
              <a:latin typeface="Times New Roman"/>
              <a:cs typeface="Times New Roman"/>
            </a:endParaRPr>
          </a:p>
          <a:p>
            <a:pPr marL="465455" marR="3785870" indent="-466090">
              <a:lnSpc>
                <a:spcPct val="100000"/>
              </a:lnSpc>
              <a:spcBef>
                <a:spcPts val="470"/>
              </a:spcBef>
              <a:buChar char="–"/>
              <a:tabLst>
                <a:tab pos="466090" algn="l"/>
              </a:tabLst>
            </a:pP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мідних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сплавів:</a:t>
            </a:r>
            <a:endParaRPr sz="1200">
              <a:latin typeface="Times New Roman"/>
              <a:cs typeface="Times New Roman"/>
            </a:endParaRPr>
          </a:p>
          <a:p>
            <a:pPr marL="20320" algn="ctr">
              <a:lnSpc>
                <a:spcPct val="100000"/>
              </a:lnSpc>
              <a:spcBef>
                <a:spcPts val="335"/>
              </a:spcBef>
            </a:pPr>
            <a:r>
              <a:rPr sz="1200" dirty="0">
                <a:latin typeface="Symbol"/>
                <a:cs typeface="Symbol"/>
              </a:rPr>
              <a:t></a:t>
            </a:r>
            <a:r>
              <a:rPr sz="1050" spc="7" baseline="-11904" dirty="0">
                <a:latin typeface="Times New Roman"/>
                <a:cs typeface="Times New Roman"/>
              </a:rPr>
              <a:t>в </a:t>
            </a:r>
            <a:r>
              <a:rPr sz="1050" spc="75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25" dirty="0">
                <a:latin typeface="Times New Roman"/>
                <a:cs typeface="Times New Roman"/>
              </a:rPr>
              <a:t> 2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6</a:t>
            </a:r>
            <a:r>
              <a:rPr sz="1200" spc="-10" dirty="0">
                <a:latin typeface="Times New Roman"/>
                <a:cs typeface="Times New Roman"/>
              </a:rPr>
              <a:t>H</a:t>
            </a:r>
            <a:r>
              <a:rPr sz="1200" spc="-40" dirty="0">
                <a:latin typeface="Times New Roman"/>
                <a:cs typeface="Times New Roman"/>
              </a:rPr>
              <a:t>B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МП</a:t>
            </a:r>
            <a:r>
              <a:rPr sz="1200" dirty="0">
                <a:latin typeface="Times New Roman"/>
                <a:cs typeface="Times New Roman"/>
              </a:rPr>
              <a:t>а.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90200"/>
              </a:lnSpc>
              <a:spcBef>
                <a:spcPts val="535"/>
              </a:spcBef>
            </a:pP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те, що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Брінелля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найстарішим </a:t>
            </a:r>
            <a:r>
              <a:rPr sz="1200" dirty="0">
                <a:latin typeface="Times New Roman"/>
                <a:cs typeface="Times New Roman"/>
              </a:rPr>
              <a:t>методом </a:t>
            </a:r>
            <a:r>
              <a:rPr sz="1200" spc="-5" dirty="0">
                <a:latin typeface="Times New Roman"/>
                <a:cs typeface="Times New Roman"/>
              </a:rPr>
              <a:t>визначення твердості, нако- </a:t>
            </a:r>
            <a:r>
              <a:rPr sz="1200" dirty="0">
                <a:latin typeface="Times New Roman"/>
                <a:cs typeface="Times New Roman"/>
              </a:rPr>
              <a:t> пичено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багато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технічної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документації,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вказана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відповідності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73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02" y="875786"/>
            <a:ext cx="4231640" cy="250888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indent="287655" algn="just">
              <a:lnSpc>
                <a:spcPct val="958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Історичних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відомостей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вкрай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мало,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пояснюється </a:t>
            </a:r>
            <a:r>
              <a:rPr sz="1200" dirty="0">
                <a:latin typeface="Times New Roman"/>
                <a:cs typeface="Times New Roman"/>
              </a:rPr>
              <a:t>схожістю </a:t>
            </a:r>
            <a:r>
              <a:rPr sz="1200" spc="-5" dirty="0">
                <a:latin typeface="Times New Roman"/>
                <a:cs typeface="Times New Roman"/>
              </a:rPr>
              <a:t>його фарбувальних властивос-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тей </a:t>
            </a:r>
            <a:r>
              <a:rPr sz="1200" dirty="0">
                <a:latin typeface="Times New Roman"/>
                <a:cs typeface="Times New Roman"/>
              </a:rPr>
              <a:t>з іншими </a:t>
            </a:r>
            <a:r>
              <a:rPr sz="1200" spc="-5" dirty="0">
                <a:latin typeface="Times New Roman"/>
                <a:cs typeface="Times New Roman"/>
              </a:rPr>
              <a:t>мінералами, наприклад, молібденітом. Одним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найбільш ранніх свідчень застосування </a:t>
            </a:r>
            <a:r>
              <a:rPr sz="1200" spc="-5" dirty="0">
                <a:latin typeface="Times New Roman"/>
                <a:cs typeface="Times New Roman"/>
              </a:rPr>
              <a:t>графіту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глиняний по- </a:t>
            </a:r>
            <a:r>
              <a:rPr sz="1200" dirty="0">
                <a:latin typeface="Times New Roman"/>
                <a:cs typeface="Times New Roman"/>
              </a:rPr>
              <a:t> суд </a:t>
            </a:r>
            <a:r>
              <a:rPr sz="1200" spc="-5" dirty="0">
                <a:latin typeface="Times New Roman"/>
                <a:cs typeface="Times New Roman"/>
              </a:rPr>
              <a:t>культури </a:t>
            </a:r>
            <a:r>
              <a:rPr sz="1200" dirty="0">
                <a:latin typeface="Times New Roman"/>
                <a:cs typeface="Times New Roman"/>
              </a:rPr>
              <a:t>«Боян-Маріца» </a:t>
            </a:r>
            <a:r>
              <a:rPr sz="1200" spc="-5" dirty="0">
                <a:latin typeface="Times New Roman"/>
                <a:cs typeface="Times New Roman"/>
              </a:rPr>
              <a:t>(епоха </a:t>
            </a:r>
            <a:r>
              <a:rPr sz="1200" dirty="0">
                <a:latin typeface="Times New Roman"/>
                <a:cs typeface="Times New Roman"/>
              </a:rPr>
              <a:t>неоліту, </a:t>
            </a:r>
            <a:r>
              <a:rPr sz="1200" spc="-5" dirty="0">
                <a:latin typeface="Times New Roman"/>
                <a:cs typeface="Times New Roman"/>
              </a:rPr>
              <a:t>на території </a:t>
            </a:r>
            <a:r>
              <a:rPr sz="1200" dirty="0">
                <a:latin typeface="Times New Roman"/>
                <a:cs typeface="Times New Roman"/>
              </a:rPr>
              <a:t>Мол-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дови, Румунії та </a:t>
            </a:r>
            <a:r>
              <a:rPr sz="1200" dirty="0">
                <a:latin typeface="Times New Roman"/>
                <a:cs typeface="Times New Roman"/>
              </a:rPr>
              <a:t>Болгарії, 4000 років до </a:t>
            </a:r>
            <a:r>
              <a:rPr sz="1200" spc="-5" dirty="0">
                <a:latin typeface="Times New Roman"/>
                <a:cs typeface="Times New Roman"/>
              </a:rPr>
              <a:t>н.е.), розфарбована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допомогою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мінералу.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Назва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«графіт»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запропонована</a:t>
            </a:r>
            <a:r>
              <a:rPr sz="1200" dirty="0">
                <a:latin typeface="Times New Roman"/>
                <a:cs typeface="Times New Roman"/>
              </a:rPr>
              <a:t>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1789 </a:t>
            </a:r>
            <a:r>
              <a:rPr sz="1200" spc="-5" dirty="0">
                <a:latin typeface="Times New Roman"/>
                <a:cs typeface="Times New Roman"/>
              </a:rPr>
              <a:t>році </a:t>
            </a:r>
            <a:r>
              <a:rPr sz="1200" dirty="0">
                <a:latin typeface="Times New Roman"/>
                <a:cs typeface="Times New Roman"/>
              </a:rPr>
              <a:t>німецьким </a:t>
            </a:r>
            <a:r>
              <a:rPr sz="1200" spc="-5" dirty="0">
                <a:latin typeface="Times New Roman"/>
                <a:cs typeface="Times New Roman"/>
              </a:rPr>
              <a:t>геологом А. </a:t>
            </a:r>
            <a:r>
              <a:rPr sz="1200" dirty="0">
                <a:latin typeface="Times New Roman"/>
                <a:cs typeface="Times New Roman"/>
              </a:rPr>
              <a:t>Вернером. </a:t>
            </a:r>
            <a:r>
              <a:rPr sz="1200" spc="-5" dirty="0">
                <a:latin typeface="Times New Roman"/>
                <a:cs typeface="Times New Roman"/>
              </a:rPr>
              <a:t>Зустрічаються та-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кож назви </a:t>
            </a:r>
            <a:r>
              <a:rPr sz="1200" dirty="0">
                <a:latin typeface="Times New Roman"/>
                <a:cs typeface="Times New Roman"/>
              </a:rPr>
              <a:t>«чорний </a:t>
            </a:r>
            <a:r>
              <a:rPr sz="1200" spc="-5" dirty="0">
                <a:latin typeface="Times New Roman"/>
                <a:cs typeface="Times New Roman"/>
              </a:rPr>
              <a:t>свинець» (англ. </a:t>
            </a:r>
            <a:r>
              <a:rPr sz="1200" dirty="0">
                <a:latin typeface="Times New Roman"/>
                <a:cs typeface="Times New Roman"/>
              </a:rPr>
              <a:t>Black </a:t>
            </a:r>
            <a:r>
              <a:rPr sz="1200" spc="-5" dirty="0">
                <a:latin typeface="Times New Roman"/>
                <a:cs typeface="Times New Roman"/>
              </a:rPr>
              <a:t>lead), «карбідне залі- </a:t>
            </a:r>
            <a:r>
              <a:rPr sz="1200" dirty="0">
                <a:latin typeface="Times New Roman"/>
                <a:cs typeface="Times New Roman"/>
              </a:rPr>
              <a:t> зо»,</a:t>
            </a:r>
            <a:r>
              <a:rPr sz="1200" spc="-5" dirty="0">
                <a:latin typeface="Times New Roman"/>
                <a:cs typeface="Times New Roman"/>
              </a:rPr>
              <a:t> «сріблястий свинець».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780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Розрізняють </a:t>
            </a:r>
            <a:r>
              <a:rPr sz="1200" spc="-5" dirty="0">
                <a:latin typeface="Times New Roman"/>
                <a:cs typeface="Times New Roman"/>
              </a:rPr>
              <a:t>дві модифікації графіту: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-графіт (гексагона-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льний) та β-графіт (ромбоедричний). Вони розрізняються </a:t>
            </a:r>
            <a:r>
              <a:rPr sz="1200" dirty="0">
                <a:latin typeface="Times New Roman"/>
                <a:cs typeface="Times New Roman"/>
              </a:rPr>
              <a:t>упа-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ковкою </a:t>
            </a:r>
            <a:r>
              <a:rPr sz="1200" dirty="0">
                <a:latin typeface="Times New Roman"/>
                <a:cs typeface="Times New Roman"/>
              </a:rPr>
              <a:t>шарів. У </a:t>
            </a:r>
            <a:r>
              <a:rPr sz="1200" spc="-5" dirty="0">
                <a:latin typeface="Symbol"/>
                <a:cs typeface="Symbol"/>
              </a:rPr>
              <a:t></a:t>
            </a:r>
            <a:r>
              <a:rPr sz="1200" spc="-5" dirty="0">
                <a:latin typeface="Times New Roman"/>
                <a:cs typeface="Times New Roman"/>
              </a:rPr>
              <a:t>-графіту (рис. 1.5,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 </a:t>
            </a:r>
            <a:r>
              <a:rPr sz="1200" spc="-5" dirty="0">
                <a:latin typeface="Times New Roman"/>
                <a:cs typeface="Times New Roman"/>
              </a:rPr>
              <a:t>половина </a:t>
            </a:r>
            <a:r>
              <a:rPr sz="1200" dirty="0">
                <a:latin typeface="Times New Roman"/>
                <a:cs typeface="Times New Roman"/>
              </a:rPr>
              <a:t>атомів </a:t>
            </a:r>
            <a:r>
              <a:rPr sz="1200" spc="-5" dirty="0">
                <a:latin typeface="Times New Roman"/>
                <a:cs typeface="Times New Roman"/>
              </a:rPr>
              <a:t>кожно-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розташовується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над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центрами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шестикутника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(ук-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29712" y="3351522"/>
            <a:ext cx="5863590" cy="58242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165" marR="4064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ладання ... </a:t>
            </a:r>
            <a:r>
              <a:rPr sz="1200" spc="-5" dirty="0">
                <a:latin typeface="Times New Roman"/>
                <a:cs typeface="Times New Roman"/>
              </a:rPr>
              <a:t>АВАВАВА </a:t>
            </a:r>
            <a:r>
              <a:rPr sz="1200" dirty="0">
                <a:latin typeface="Times New Roman"/>
                <a:cs typeface="Times New Roman"/>
              </a:rPr>
              <a:t>...), а у </a:t>
            </a:r>
            <a:r>
              <a:rPr sz="1200" spc="-25" dirty="0">
                <a:latin typeface="Times New Roman"/>
                <a:cs typeface="Times New Roman"/>
              </a:rPr>
              <a:t>β-графіту </a:t>
            </a:r>
            <a:r>
              <a:rPr sz="1200" spc="-20" dirty="0">
                <a:latin typeface="Times New Roman"/>
                <a:cs typeface="Times New Roman"/>
              </a:rPr>
              <a:t>(рис. 1.5, </a:t>
            </a:r>
            <a:r>
              <a:rPr sz="1200" i="1" spc="-15" dirty="0">
                <a:latin typeface="Times New Roman"/>
                <a:cs typeface="Times New Roman"/>
              </a:rPr>
              <a:t>б</a:t>
            </a:r>
            <a:r>
              <a:rPr sz="1200" spc="-15" dirty="0">
                <a:latin typeface="Times New Roman"/>
                <a:cs typeface="Times New Roman"/>
              </a:rPr>
              <a:t>) </a:t>
            </a:r>
            <a:r>
              <a:rPr sz="1200" spc="-20" dirty="0">
                <a:latin typeface="Times New Roman"/>
                <a:cs typeface="Times New Roman"/>
              </a:rPr>
              <a:t>кожен четвертий шар повторює пер-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ший (укладання </a:t>
            </a:r>
            <a:r>
              <a:rPr sz="1200" dirty="0">
                <a:latin typeface="Times New Roman"/>
                <a:cs typeface="Times New Roman"/>
              </a:rPr>
              <a:t>... </a:t>
            </a:r>
            <a:r>
              <a:rPr sz="1200" spc="-5" dirty="0">
                <a:latin typeface="Times New Roman"/>
                <a:cs typeface="Times New Roman"/>
              </a:rPr>
              <a:t>АСВАСВАСВА </a:t>
            </a:r>
            <a:r>
              <a:rPr sz="1200" dirty="0">
                <a:latin typeface="Times New Roman"/>
                <a:cs typeface="Times New Roman"/>
              </a:rPr>
              <a:t>...). </a:t>
            </a:r>
            <a:r>
              <a:rPr sz="1200" spc="-5" dirty="0">
                <a:latin typeface="Times New Roman"/>
                <a:cs typeface="Times New Roman"/>
              </a:rPr>
              <a:t>Ромбоедричний </a:t>
            </a:r>
            <a:r>
              <a:rPr sz="1200" dirty="0">
                <a:latin typeface="Times New Roman"/>
                <a:cs typeface="Times New Roman"/>
              </a:rPr>
              <a:t>графіт </a:t>
            </a:r>
            <a:r>
              <a:rPr sz="1200" spc="-5" dirty="0">
                <a:latin typeface="Times New Roman"/>
                <a:cs typeface="Times New Roman"/>
              </a:rPr>
              <a:t>зручно представляти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гексагональних </a:t>
            </a:r>
            <a:r>
              <a:rPr sz="1200" dirty="0">
                <a:latin typeface="Times New Roman"/>
                <a:cs typeface="Times New Roman"/>
              </a:rPr>
              <a:t>осях, щоб </a:t>
            </a:r>
            <a:r>
              <a:rPr sz="1200" spc="-5" dirty="0">
                <a:latin typeface="Times New Roman"/>
                <a:cs typeface="Times New Roman"/>
              </a:rPr>
              <a:t>показати його шарувату структуру. Графіт β-модифікації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чистому вигляді не спостерігається, </a:t>
            </a:r>
            <a:r>
              <a:rPr sz="1200" dirty="0">
                <a:latin typeface="Times New Roman"/>
                <a:cs typeface="Times New Roman"/>
              </a:rPr>
              <a:t>бо є </a:t>
            </a:r>
            <a:r>
              <a:rPr sz="1200" spc="-5" dirty="0">
                <a:latin typeface="Times New Roman"/>
                <a:cs typeface="Times New Roman"/>
              </a:rPr>
              <a:t>метастабільною фазою. Однак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природному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графіті зміст ромбоедричної </a:t>
            </a:r>
            <a:r>
              <a:rPr sz="1200" spc="-15" dirty="0">
                <a:latin typeface="Times New Roman"/>
                <a:cs typeface="Times New Roman"/>
              </a:rPr>
              <a:t>фази </a:t>
            </a:r>
            <a:r>
              <a:rPr sz="1200" spc="-20" dirty="0">
                <a:latin typeface="Times New Roman"/>
                <a:cs typeface="Times New Roman"/>
              </a:rPr>
              <a:t>може </a:t>
            </a:r>
            <a:r>
              <a:rPr sz="1200" spc="-25" dirty="0">
                <a:latin typeface="Times New Roman"/>
                <a:cs typeface="Times New Roman"/>
              </a:rPr>
              <a:t>сягати </a:t>
            </a:r>
            <a:r>
              <a:rPr sz="1200" spc="-10" dirty="0">
                <a:latin typeface="Times New Roman"/>
                <a:cs typeface="Times New Roman"/>
              </a:rPr>
              <a:t>30 %. </a:t>
            </a:r>
            <a:r>
              <a:rPr sz="1200" spc="-20" dirty="0">
                <a:latin typeface="Times New Roman"/>
                <a:cs typeface="Times New Roman"/>
              </a:rPr>
              <a:t>При температурі 2500...3300 </a:t>
            </a:r>
            <a:r>
              <a:rPr sz="1200" dirty="0">
                <a:latin typeface="Times New Roman"/>
                <a:cs typeface="Times New Roman"/>
              </a:rPr>
              <a:t>К </a:t>
            </a:r>
            <a:r>
              <a:rPr sz="1200" spc="-20" dirty="0">
                <a:latin typeface="Times New Roman"/>
                <a:cs typeface="Times New Roman"/>
              </a:rPr>
              <a:t>ром-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боедричний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графіт</a:t>
            </a:r>
            <a:r>
              <a:rPr sz="1200" spc="-5" dirty="0">
                <a:latin typeface="Times New Roman"/>
                <a:cs typeface="Times New Roman"/>
              </a:rPr>
              <a:t> повністю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гексагональний.</a:t>
            </a:r>
            <a:endParaRPr sz="1200">
              <a:latin typeface="Times New Roman"/>
              <a:cs typeface="Times New Roman"/>
            </a:endParaRPr>
          </a:p>
          <a:p>
            <a:pPr marL="50165" marR="438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Алмаз </a:t>
            </a:r>
            <a:r>
              <a:rPr sz="1200" spc="-5" dirty="0">
                <a:latin typeface="Times New Roman"/>
                <a:cs typeface="Times New Roman"/>
              </a:rPr>
              <a:t>(від </a:t>
            </a:r>
            <a:r>
              <a:rPr sz="1200" dirty="0">
                <a:latin typeface="Times New Roman"/>
                <a:cs typeface="Times New Roman"/>
              </a:rPr>
              <a:t>давньогрецького ἀδάμας – </a:t>
            </a:r>
            <a:r>
              <a:rPr sz="1200" spc="-5" dirty="0">
                <a:latin typeface="Times New Roman"/>
                <a:cs typeface="Times New Roman"/>
              </a:rPr>
              <a:t>«незламний»,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арабську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мову</a:t>
            </a:r>
            <a:r>
              <a:rPr sz="1200" dirty="0">
                <a:latin typeface="Times New Roman"/>
                <a:cs typeface="Times New Roman"/>
              </a:rPr>
              <a:t> – </a:t>
            </a:r>
            <a:r>
              <a:rPr sz="1200" spc="-120" dirty="0">
                <a:latin typeface="Times New Roman"/>
                <a:cs typeface="Times New Roman"/>
              </a:rPr>
              <a:t>سا--ملأ 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[‘almās] та турецьку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«elmas»)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мінерал, кубічна алотропна </a:t>
            </a:r>
            <a:r>
              <a:rPr sz="1200" dirty="0">
                <a:latin typeface="Times New Roman"/>
                <a:cs typeface="Times New Roman"/>
              </a:rPr>
              <a:t>форма </a:t>
            </a:r>
            <a:r>
              <a:rPr sz="1200" spc="-5" dirty="0">
                <a:latin typeface="Times New Roman"/>
                <a:cs typeface="Times New Roman"/>
              </a:rPr>
              <a:t>вуглецю. При нор- </a:t>
            </a:r>
            <a:r>
              <a:rPr sz="1200" dirty="0">
                <a:latin typeface="Times New Roman"/>
                <a:cs typeface="Times New Roman"/>
              </a:rPr>
              <a:t> мальних </a:t>
            </a:r>
            <a:r>
              <a:rPr sz="1200" spc="-5" dirty="0">
                <a:latin typeface="Times New Roman"/>
                <a:cs typeface="Times New Roman"/>
              </a:rPr>
              <a:t>умовах метастабільний, тобто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існувати необмежено довго.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вакуумі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інертному газі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поступово переходить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графіт.</a:t>
            </a:r>
            <a:endParaRPr sz="1200">
              <a:latin typeface="Times New Roman"/>
              <a:cs typeface="Times New Roman"/>
            </a:endParaRPr>
          </a:p>
          <a:p>
            <a:pPr marL="50165" marR="438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Структура алмазу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сингонія кубічна, </a:t>
            </a:r>
            <a:r>
              <a:rPr sz="1200" dirty="0">
                <a:latin typeface="Times New Roman"/>
                <a:cs typeface="Times New Roman"/>
              </a:rPr>
              <a:t>кристалічна </a:t>
            </a:r>
            <a:r>
              <a:rPr sz="1200" spc="-5" dirty="0">
                <a:latin typeface="Times New Roman"/>
                <a:cs typeface="Times New Roman"/>
              </a:rPr>
              <a:t>решітка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складна кубічна гра-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нецентрована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1.5,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в</a:t>
            </a:r>
            <a:r>
              <a:rPr sz="1200" dirty="0">
                <a:latin typeface="Times New Roman"/>
                <a:cs typeface="Times New Roman"/>
              </a:rPr>
              <a:t>).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Кожен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алмазу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розташовується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центрі </a:t>
            </a:r>
            <a:r>
              <a:rPr sz="1200" dirty="0">
                <a:latin typeface="Times New Roman"/>
                <a:cs typeface="Times New Roman"/>
              </a:rPr>
              <a:t>тетраедра, </a:t>
            </a:r>
            <a:r>
              <a:rPr sz="1200" spc="-5" dirty="0">
                <a:latin typeface="Times New Roman"/>
                <a:cs typeface="Times New Roman"/>
              </a:rPr>
              <a:t>вершинами якого служать </a:t>
            </a:r>
            <a:r>
              <a:rPr sz="1200" dirty="0">
                <a:latin typeface="Times New Roman"/>
                <a:cs typeface="Times New Roman"/>
              </a:rPr>
              <a:t>чотири </a:t>
            </a:r>
            <a:r>
              <a:rPr sz="1200" spc="-5" dirty="0">
                <a:latin typeface="Times New Roman"/>
                <a:cs typeface="Times New Roman"/>
              </a:rPr>
              <a:t>найближчих атоми. </a:t>
            </a:r>
            <a:r>
              <a:rPr sz="1200" dirty="0">
                <a:latin typeface="Times New Roman"/>
                <a:cs typeface="Times New Roman"/>
              </a:rPr>
              <a:t>Саме міцний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зв’язок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вуглецю пояснює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 алмазу.</a:t>
            </a:r>
            <a:endParaRPr sz="1200">
              <a:latin typeface="Times New Roman"/>
              <a:cs typeface="Times New Roman"/>
            </a:endParaRPr>
          </a:p>
          <a:p>
            <a:pPr marL="50165" marR="450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Використовуючи </a:t>
            </a:r>
            <a:r>
              <a:rPr sz="1200" spc="-5" dirty="0">
                <a:latin typeface="Times New Roman"/>
                <a:cs typeface="Times New Roman"/>
              </a:rPr>
              <a:t>явище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поліморфізму,</a:t>
            </a:r>
            <a:r>
              <a:rPr sz="1200" dirty="0">
                <a:latin typeface="Times New Roman"/>
                <a:cs typeface="Times New Roman"/>
              </a:rPr>
              <a:t> можна </a:t>
            </a:r>
            <a:r>
              <a:rPr sz="1200" spc="-5" dirty="0">
                <a:latin typeface="Times New Roman"/>
                <a:cs typeface="Times New Roman"/>
              </a:rPr>
              <a:t>зміцнювати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розміцнювати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допомогою термічної</a:t>
            </a:r>
            <a:r>
              <a:rPr sz="1200" dirty="0">
                <a:latin typeface="Times New Roman"/>
                <a:cs typeface="Times New Roman"/>
              </a:rPr>
              <a:t> обробки.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305810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1.1.4.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МАГНІТНІ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ПЕРЕТВОРЕННЯ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50800" marR="444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Деякі метали намагнічуються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дією </a:t>
            </a:r>
            <a:r>
              <a:rPr sz="1200" dirty="0">
                <a:latin typeface="Times New Roman"/>
                <a:cs typeface="Times New Roman"/>
              </a:rPr>
              <a:t>магнітного </a:t>
            </a:r>
            <a:r>
              <a:rPr sz="1200" spc="-5" dirty="0">
                <a:latin typeface="Times New Roman"/>
                <a:cs typeface="Times New Roman"/>
              </a:rPr>
              <a:t>поля. Після видалення магнітно-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</a:t>
            </a:r>
            <a:r>
              <a:rPr sz="1200" dirty="0">
                <a:latin typeface="Times New Roman"/>
                <a:cs typeface="Times New Roman"/>
              </a:rPr>
              <a:t>поля </a:t>
            </a:r>
            <a:r>
              <a:rPr sz="1200" spc="-5" dirty="0">
                <a:latin typeface="Times New Roman"/>
                <a:cs typeface="Times New Roman"/>
              </a:rPr>
              <a:t>вони </a:t>
            </a:r>
            <a:r>
              <a:rPr sz="1200" dirty="0">
                <a:latin typeface="Times New Roman"/>
                <a:cs typeface="Times New Roman"/>
              </a:rPr>
              <a:t>мають </a:t>
            </a:r>
            <a:r>
              <a:rPr sz="1200" spc="-5" dirty="0">
                <a:latin typeface="Times New Roman"/>
                <a:cs typeface="Times New Roman"/>
              </a:rPr>
              <a:t>залишковий </a:t>
            </a:r>
            <a:r>
              <a:rPr sz="1200" dirty="0">
                <a:latin typeface="Times New Roman"/>
                <a:cs typeface="Times New Roman"/>
              </a:rPr>
              <a:t>магнетизм. </a:t>
            </a:r>
            <a:r>
              <a:rPr sz="1200" spc="-5" dirty="0">
                <a:latin typeface="Times New Roman"/>
                <a:cs typeface="Times New Roman"/>
              </a:rPr>
              <a:t>Це явище </a:t>
            </a:r>
            <a:r>
              <a:rPr sz="1200" dirty="0">
                <a:latin typeface="Times New Roman"/>
                <a:cs typeface="Times New Roman"/>
              </a:rPr>
              <a:t>вперше виявлено </a:t>
            </a:r>
            <a:r>
              <a:rPr sz="1200" spc="-5" dirty="0">
                <a:latin typeface="Times New Roman"/>
                <a:cs typeface="Times New Roman"/>
              </a:rPr>
              <a:t>на залізі, тому </a:t>
            </a:r>
            <a:r>
              <a:rPr sz="1200" dirty="0">
                <a:latin typeface="Times New Roman"/>
                <a:cs typeface="Times New Roman"/>
              </a:rPr>
              <a:t> отримало </a:t>
            </a:r>
            <a:r>
              <a:rPr sz="1200" spc="-5" dirty="0">
                <a:latin typeface="Times New Roman"/>
                <a:cs typeface="Times New Roman"/>
              </a:rPr>
              <a:t>назву </a:t>
            </a:r>
            <a:r>
              <a:rPr sz="1200" i="1" spc="-5" dirty="0">
                <a:latin typeface="Times New Roman"/>
                <a:cs typeface="Times New Roman"/>
              </a:rPr>
              <a:t>феромагнетизм</a:t>
            </a:r>
            <a:r>
              <a:rPr sz="1200" spc="-5" dirty="0">
                <a:latin typeface="Times New Roman"/>
                <a:cs typeface="Times New Roman"/>
              </a:rPr>
              <a:t>. До феромагнетикв </a:t>
            </a:r>
            <a:r>
              <a:rPr sz="1200" dirty="0">
                <a:latin typeface="Times New Roman"/>
                <a:cs typeface="Times New Roman"/>
              </a:rPr>
              <a:t>відносяться </a:t>
            </a:r>
            <a:r>
              <a:rPr sz="1200" spc="-5" dirty="0">
                <a:latin typeface="Times New Roman"/>
                <a:cs typeface="Times New Roman"/>
              </a:rPr>
              <a:t>залізо, кобальт, </a:t>
            </a:r>
            <a:r>
              <a:rPr sz="1200" dirty="0">
                <a:latin typeface="Times New Roman"/>
                <a:cs typeface="Times New Roman"/>
              </a:rPr>
              <a:t>нікель 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деякі</a:t>
            </a:r>
            <a:r>
              <a:rPr sz="1200" spc="-5" dirty="0">
                <a:latin typeface="Times New Roman"/>
                <a:cs typeface="Times New Roman"/>
              </a:rPr>
              <a:t> інші метали.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нагріванні феромагнітні властивості металу зменшуються </a:t>
            </a:r>
            <a:r>
              <a:rPr sz="1200" dirty="0">
                <a:latin typeface="Times New Roman"/>
                <a:cs typeface="Times New Roman"/>
              </a:rPr>
              <a:t>поступово: </a:t>
            </a:r>
            <a:r>
              <a:rPr sz="1200" spc="-5" dirty="0">
                <a:latin typeface="Times New Roman"/>
                <a:cs typeface="Times New Roman"/>
              </a:rPr>
              <a:t>спочатку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слабо, потім різко,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певній </a:t>
            </a:r>
            <a:r>
              <a:rPr sz="1200" spc="-5" dirty="0">
                <a:latin typeface="Times New Roman"/>
                <a:cs typeface="Times New Roman"/>
              </a:rPr>
              <a:t>температурі </a:t>
            </a:r>
            <a:r>
              <a:rPr sz="1200" i="1" dirty="0">
                <a:latin typeface="Times New Roman"/>
                <a:cs typeface="Times New Roman"/>
              </a:rPr>
              <a:t>Q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точка </a:t>
            </a:r>
            <a:r>
              <a:rPr sz="1200" i="1" dirty="0">
                <a:latin typeface="Times New Roman"/>
                <a:cs typeface="Times New Roman"/>
              </a:rPr>
              <a:t>Кюрі</a:t>
            </a:r>
            <a:r>
              <a:rPr sz="1200" dirty="0">
                <a:latin typeface="Times New Roman"/>
                <a:cs typeface="Times New Roman"/>
              </a:rPr>
              <a:t>) </a:t>
            </a:r>
            <a:r>
              <a:rPr sz="1200" spc="-5" dirty="0">
                <a:latin typeface="Times New Roman"/>
                <a:cs typeface="Times New Roman"/>
              </a:rPr>
              <a:t>зникають </a:t>
            </a:r>
            <a:r>
              <a:rPr sz="1200" dirty="0">
                <a:latin typeface="Times New Roman"/>
                <a:cs typeface="Times New Roman"/>
              </a:rPr>
              <a:t>зовсім </a:t>
            </a:r>
            <a:r>
              <a:rPr sz="1200" spc="-5" dirty="0">
                <a:latin typeface="Times New Roman"/>
                <a:cs typeface="Times New Roman"/>
              </a:rPr>
              <a:t>(точка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Кюрі </a:t>
            </a:r>
            <a:r>
              <a:rPr sz="1200" dirty="0">
                <a:latin typeface="Times New Roman"/>
                <a:cs typeface="Times New Roman"/>
              </a:rPr>
              <a:t>для заліза – </a:t>
            </a:r>
            <a:r>
              <a:rPr sz="1200" i="1" spc="-5" dirty="0">
                <a:latin typeface="Times New Roman"/>
                <a:cs typeface="Times New Roman"/>
              </a:rPr>
              <a:t>Q</a:t>
            </a:r>
            <a:r>
              <a:rPr sz="1200" spc="-5" dirty="0">
                <a:latin typeface="Times New Roman"/>
                <a:cs typeface="Times New Roman"/>
              </a:rPr>
              <a:t>=768 °С). Вище </a:t>
            </a:r>
            <a:r>
              <a:rPr sz="1200" dirty="0">
                <a:latin typeface="Times New Roman"/>
                <a:cs typeface="Times New Roman"/>
              </a:rPr>
              <a:t>цієї температури метали </a:t>
            </a:r>
            <a:r>
              <a:rPr sz="1200" spc="-5" dirty="0">
                <a:latin typeface="Times New Roman"/>
                <a:cs typeface="Times New Roman"/>
              </a:rPr>
              <a:t>стають </a:t>
            </a:r>
            <a:r>
              <a:rPr sz="1200" i="1" dirty="0">
                <a:latin typeface="Times New Roman"/>
                <a:cs typeface="Times New Roman"/>
              </a:rPr>
              <a:t>парамагнетиками 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(див. рис. 1.4). Магнітні перетворення не пов’язані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зміною </a:t>
            </a:r>
            <a:r>
              <a:rPr sz="1200" dirty="0">
                <a:latin typeface="Times New Roman"/>
                <a:cs typeface="Times New Roman"/>
              </a:rPr>
              <a:t>кристалічної </a:t>
            </a:r>
            <a:r>
              <a:rPr sz="1200" spc="-5" dirty="0">
                <a:latin typeface="Times New Roman"/>
                <a:cs typeface="Times New Roman"/>
              </a:rPr>
              <a:t>решітки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мікроструктури,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dirty="0">
                <a:latin typeface="Times New Roman"/>
                <a:cs typeface="Times New Roman"/>
              </a:rPr>
              <a:t> обумовлені</a:t>
            </a:r>
            <a:r>
              <a:rPr sz="1200" spc="-5" dirty="0">
                <a:latin typeface="Times New Roman"/>
                <a:cs typeface="Times New Roman"/>
              </a:rPr>
              <a:t> змінами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характері міжелектронної</a:t>
            </a:r>
            <a:r>
              <a:rPr sz="1200" spc="-5" dirty="0">
                <a:latin typeface="Times New Roman"/>
                <a:cs typeface="Times New Roman"/>
              </a:rPr>
              <a:t> взаємодії.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Точка </a:t>
            </a:r>
            <a:r>
              <a:rPr sz="1200" spc="-5" dirty="0">
                <a:latin typeface="Times New Roman"/>
                <a:cs typeface="Times New Roman"/>
              </a:rPr>
              <a:t>Кюрі </a:t>
            </a:r>
            <a:r>
              <a:rPr sz="1200" i="1" dirty="0">
                <a:latin typeface="Times New Roman"/>
                <a:cs typeface="Times New Roman"/>
              </a:rPr>
              <a:t>Q </a:t>
            </a:r>
            <a:r>
              <a:rPr sz="1200" spc="-5" dirty="0">
                <a:latin typeface="Times New Roman"/>
                <a:cs typeface="Times New Roman"/>
              </a:rPr>
              <a:t>(названа на </a:t>
            </a:r>
            <a:r>
              <a:rPr sz="1200" dirty="0">
                <a:latin typeface="Times New Roman"/>
                <a:cs typeface="Times New Roman"/>
              </a:rPr>
              <a:t>честь </a:t>
            </a:r>
            <a:r>
              <a:rPr sz="1200" spc="-5" dirty="0">
                <a:latin typeface="Times New Roman"/>
                <a:cs typeface="Times New Roman"/>
              </a:rPr>
              <a:t>П. Кюрі),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температура Кюрі </a:t>
            </a:r>
            <a:r>
              <a:rPr sz="1200" i="1" spc="-5" dirty="0">
                <a:latin typeface="Times New Roman"/>
                <a:cs typeface="Times New Roman"/>
              </a:rPr>
              <a:t>T</a:t>
            </a:r>
            <a:r>
              <a:rPr sz="1200" i="1" spc="-7" baseline="-10416" dirty="0">
                <a:latin typeface="Times New Roman"/>
                <a:cs typeface="Times New Roman"/>
              </a:rPr>
              <a:t>Q</a:t>
            </a:r>
            <a:r>
              <a:rPr sz="1200" i="1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температура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фазового переходу </a:t>
            </a:r>
            <a:r>
              <a:rPr sz="1200" spc="-5" dirty="0">
                <a:latin typeface="Times New Roman"/>
                <a:cs typeface="Times New Roman"/>
              </a:rPr>
              <a:t>II </a:t>
            </a:r>
            <a:r>
              <a:rPr sz="1200" spc="-10" dirty="0">
                <a:latin typeface="Times New Roman"/>
                <a:cs typeface="Times New Roman"/>
              </a:rPr>
              <a:t>роду, </a:t>
            </a:r>
            <a:r>
              <a:rPr sz="1200" spc="-15" dirty="0">
                <a:latin typeface="Times New Roman"/>
                <a:cs typeface="Times New Roman"/>
              </a:rPr>
              <a:t>пов’язаного </a:t>
            </a: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стрибкоподібною </a:t>
            </a:r>
            <a:r>
              <a:rPr sz="1200" spc="-10" dirty="0">
                <a:latin typeface="Times New Roman"/>
                <a:cs typeface="Times New Roman"/>
              </a:rPr>
              <a:t>зміною </a:t>
            </a:r>
            <a:r>
              <a:rPr sz="1200" spc="-15" dirty="0">
                <a:latin typeface="Times New Roman"/>
                <a:cs typeface="Times New Roman"/>
              </a:rPr>
              <a:t>властивостей </a:t>
            </a:r>
            <a:r>
              <a:rPr sz="1200" spc="-10" dirty="0">
                <a:latin typeface="Times New Roman"/>
                <a:cs typeface="Times New Roman"/>
              </a:rPr>
              <a:t>симет-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рії </a:t>
            </a:r>
            <a:r>
              <a:rPr sz="1200" spc="-5" dirty="0">
                <a:latin typeface="Times New Roman"/>
                <a:cs typeface="Times New Roman"/>
              </a:rPr>
              <a:t>речовини (наприклад, магнітною </a:t>
            </a:r>
            <a:r>
              <a:rPr sz="1200" dirty="0">
                <a:latin typeface="Times New Roman"/>
                <a:cs typeface="Times New Roman"/>
              </a:rPr>
              <a:t>– в </a:t>
            </a:r>
            <a:r>
              <a:rPr sz="1200" spc="-5" dirty="0">
                <a:latin typeface="Times New Roman"/>
                <a:cs typeface="Times New Roman"/>
              </a:rPr>
              <a:t>феромагнетиках, електричною </a:t>
            </a:r>
            <a:r>
              <a:rPr sz="1200" dirty="0">
                <a:latin typeface="Times New Roman"/>
                <a:cs typeface="Times New Roman"/>
              </a:rPr>
              <a:t>– в </a:t>
            </a:r>
            <a:r>
              <a:rPr sz="1200" spc="-5" dirty="0">
                <a:latin typeface="Times New Roman"/>
                <a:cs typeface="Times New Roman"/>
              </a:rPr>
              <a:t>сегнетоелек-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триках,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кришталь-хімічною </a:t>
            </a:r>
            <a:r>
              <a:rPr sz="1200" dirty="0">
                <a:latin typeface="Times New Roman"/>
                <a:cs typeface="Times New Roman"/>
              </a:rPr>
              <a:t>–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упорядкованих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сплавах).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12295" y="924604"/>
            <a:ext cx="1404175" cy="1812016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680199" y="2843282"/>
            <a:ext cx="88201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50190" marR="5080" indent="-23812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Абр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i="1" dirty="0">
                <a:latin typeface="Times New Roman"/>
                <a:cs typeface="Times New Roman"/>
              </a:rPr>
              <a:t>м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Готлоб  </a:t>
            </a:r>
            <a:r>
              <a:rPr sz="1000" i="1" spc="-5" dirty="0">
                <a:latin typeface="Times New Roman"/>
                <a:cs typeface="Times New Roman"/>
              </a:rPr>
              <a:t>Вернер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436" y="516889"/>
            <a:ext cx="5786755" cy="1322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695700" marR="5080" indent="417830">
              <a:lnSpc>
                <a:spcPts val="1380"/>
              </a:lnSpc>
              <a:spcBef>
                <a:spcPts val="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МЕТО</a:t>
            </a:r>
            <a:r>
              <a:rPr sz="1200" b="1" i="1" dirty="0">
                <a:latin typeface="Times New Roman"/>
                <a:cs typeface="Times New Roman"/>
              </a:rPr>
              <a:t>Д ВИЗНАЧЕННЯ  ТВЕРДОСТІ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ЗА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РОКВЕЛЛОМ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Метод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Роквеллом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базується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втисканні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індентора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верхню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певним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4.19).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74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3888168" y="1938527"/>
            <a:ext cx="2553335" cy="1878330"/>
            <a:chOff x="3888168" y="1938527"/>
            <a:chExt cx="2553335" cy="1878330"/>
          </a:xfrm>
        </p:grpSpPr>
        <p:sp>
          <p:nvSpPr>
            <p:cNvPr id="7" name="object 7"/>
            <p:cNvSpPr/>
            <p:nvPr/>
          </p:nvSpPr>
          <p:spPr>
            <a:xfrm>
              <a:off x="3892295" y="2413253"/>
              <a:ext cx="2523490" cy="1399540"/>
            </a:xfrm>
            <a:custGeom>
              <a:avLst/>
              <a:gdLst/>
              <a:ahLst/>
              <a:cxnLst/>
              <a:rect l="l" t="t" r="r" b="b"/>
              <a:pathLst>
                <a:path w="2523490" h="1399539">
                  <a:moveTo>
                    <a:pt x="0" y="374904"/>
                  </a:moveTo>
                  <a:lnTo>
                    <a:pt x="2522982" y="374904"/>
                  </a:lnTo>
                </a:path>
                <a:path w="2523490" h="1399539">
                  <a:moveTo>
                    <a:pt x="113538" y="1202436"/>
                  </a:moveTo>
                  <a:lnTo>
                    <a:pt x="2455164" y="1202436"/>
                  </a:lnTo>
                </a:path>
                <a:path w="2523490" h="1399539">
                  <a:moveTo>
                    <a:pt x="113538" y="1399032"/>
                  </a:moveTo>
                  <a:lnTo>
                    <a:pt x="113538" y="374904"/>
                  </a:lnTo>
                </a:path>
                <a:path w="2523490" h="1399539">
                  <a:moveTo>
                    <a:pt x="113538" y="1035558"/>
                  </a:moveTo>
                  <a:lnTo>
                    <a:pt x="57912" y="1035558"/>
                  </a:lnTo>
                </a:path>
                <a:path w="2523490" h="1399539">
                  <a:moveTo>
                    <a:pt x="113538" y="1399032"/>
                  </a:moveTo>
                  <a:lnTo>
                    <a:pt x="57912" y="1399032"/>
                  </a:lnTo>
                </a:path>
                <a:path w="2523490" h="1399539">
                  <a:moveTo>
                    <a:pt x="113538" y="1202436"/>
                  </a:moveTo>
                  <a:lnTo>
                    <a:pt x="57912" y="1202436"/>
                  </a:lnTo>
                </a:path>
                <a:path w="2523490" h="1399539">
                  <a:moveTo>
                    <a:pt x="113538" y="868680"/>
                  </a:moveTo>
                  <a:lnTo>
                    <a:pt x="57912" y="868680"/>
                  </a:lnTo>
                </a:path>
                <a:path w="2523490" h="1399539">
                  <a:moveTo>
                    <a:pt x="113538" y="702564"/>
                  </a:moveTo>
                  <a:lnTo>
                    <a:pt x="57912" y="702564"/>
                  </a:lnTo>
                </a:path>
                <a:path w="2523490" h="1399539">
                  <a:moveTo>
                    <a:pt x="113538" y="535686"/>
                  </a:moveTo>
                  <a:lnTo>
                    <a:pt x="57912" y="535686"/>
                  </a:lnTo>
                </a:path>
                <a:path w="2523490" h="1399539">
                  <a:moveTo>
                    <a:pt x="0" y="297942"/>
                  </a:moveTo>
                  <a:lnTo>
                    <a:pt x="2379726" y="297942"/>
                  </a:lnTo>
                </a:path>
                <a:path w="2523490" h="1399539">
                  <a:moveTo>
                    <a:pt x="179070" y="572262"/>
                  </a:moveTo>
                  <a:lnTo>
                    <a:pt x="179832" y="0"/>
                  </a:lnTo>
                </a:path>
                <a:path w="2523490" h="1399539">
                  <a:moveTo>
                    <a:pt x="919734" y="868680"/>
                  </a:moveTo>
                  <a:lnTo>
                    <a:pt x="920496" y="0"/>
                  </a:lnTo>
                </a:path>
              </a:pathLst>
            </a:custGeom>
            <a:ln w="77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248150" y="2788157"/>
              <a:ext cx="2097405" cy="828040"/>
            </a:xfrm>
            <a:custGeom>
              <a:avLst/>
              <a:gdLst/>
              <a:ahLst/>
              <a:cxnLst/>
              <a:rect l="l" t="t" r="r" b="b"/>
              <a:pathLst>
                <a:path w="2097404" h="828039">
                  <a:moveTo>
                    <a:pt x="41148" y="103632"/>
                  </a:moveTo>
                  <a:lnTo>
                    <a:pt x="31915" y="57150"/>
                  </a:lnTo>
                  <a:lnTo>
                    <a:pt x="20574" y="0"/>
                  </a:lnTo>
                  <a:lnTo>
                    <a:pt x="0" y="103632"/>
                  </a:lnTo>
                  <a:lnTo>
                    <a:pt x="15240" y="72593"/>
                  </a:lnTo>
                  <a:lnTo>
                    <a:pt x="15240" y="754951"/>
                  </a:lnTo>
                  <a:lnTo>
                    <a:pt x="0" y="723900"/>
                  </a:lnTo>
                  <a:lnTo>
                    <a:pt x="20574" y="827532"/>
                  </a:lnTo>
                  <a:lnTo>
                    <a:pt x="31762" y="771144"/>
                  </a:lnTo>
                  <a:lnTo>
                    <a:pt x="41148" y="723900"/>
                  </a:lnTo>
                  <a:lnTo>
                    <a:pt x="25908" y="754951"/>
                  </a:lnTo>
                  <a:lnTo>
                    <a:pt x="25908" y="72593"/>
                  </a:lnTo>
                  <a:lnTo>
                    <a:pt x="41148" y="103632"/>
                  </a:lnTo>
                  <a:close/>
                </a:path>
                <a:path w="2097404" h="828039">
                  <a:moveTo>
                    <a:pt x="2097024" y="222504"/>
                  </a:moveTo>
                  <a:lnTo>
                    <a:pt x="2087727" y="176022"/>
                  </a:lnTo>
                  <a:lnTo>
                    <a:pt x="2076450" y="119634"/>
                  </a:lnTo>
                  <a:lnTo>
                    <a:pt x="2055876" y="222504"/>
                  </a:lnTo>
                  <a:lnTo>
                    <a:pt x="2071116" y="192024"/>
                  </a:lnTo>
                  <a:lnTo>
                    <a:pt x="2071116" y="756500"/>
                  </a:lnTo>
                  <a:lnTo>
                    <a:pt x="2055114" y="723900"/>
                  </a:lnTo>
                  <a:lnTo>
                    <a:pt x="2075688" y="827532"/>
                  </a:lnTo>
                  <a:lnTo>
                    <a:pt x="2087372" y="771144"/>
                  </a:lnTo>
                  <a:lnTo>
                    <a:pt x="2097024" y="724662"/>
                  </a:lnTo>
                  <a:lnTo>
                    <a:pt x="2081034" y="755497"/>
                  </a:lnTo>
                  <a:lnTo>
                    <a:pt x="2081758" y="191998"/>
                  </a:lnTo>
                  <a:lnTo>
                    <a:pt x="2081771" y="181356"/>
                  </a:lnTo>
                  <a:lnTo>
                    <a:pt x="2081784" y="178308"/>
                  </a:lnTo>
                  <a:lnTo>
                    <a:pt x="2081784" y="192024"/>
                  </a:lnTo>
                  <a:lnTo>
                    <a:pt x="2097024" y="2225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558789" y="2413253"/>
              <a:ext cx="765175" cy="868680"/>
            </a:xfrm>
            <a:custGeom>
              <a:avLst/>
              <a:gdLst/>
              <a:ahLst/>
              <a:cxnLst/>
              <a:rect l="l" t="t" r="r" b="b"/>
              <a:pathLst>
                <a:path w="765175" h="868679">
                  <a:moveTo>
                    <a:pt x="0" y="868680"/>
                  </a:moveTo>
                  <a:lnTo>
                    <a:pt x="762" y="0"/>
                  </a:lnTo>
                </a:path>
                <a:path w="765175" h="868679">
                  <a:moveTo>
                    <a:pt x="765048" y="672084"/>
                  </a:moveTo>
                  <a:lnTo>
                    <a:pt x="765048" y="0"/>
                  </a:lnTo>
                </a:path>
              </a:pathLst>
            </a:custGeom>
            <a:ln w="77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208525" y="2312669"/>
              <a:ext cx="477520" cy="475615"/>
            </a:xfrm>
            <a:custGeom>
              <a:avLst/>
              <a:gdLst/>
              <a:ahLst/>
              <a:cxnLst/>
              <a:rect l="l" t="t" r="r" b="b"/>
              <a:pathLst>
                <a:path w="477520" h="475614">
                  <a:moveTo>
                    <a:pt x="238506" y="0"/>
                  </a:moveTo>
                  <a:lnTo>
                    <a:pt x="190409" y="4808"/>
                  </a:lnTo>
                  <a:lnTo>
                    <a:pt x="145625" y="18609"/>
                  </a:lnTo>
                  <a:lnTo>
                    <a:pt x="105109" y="40464"/>
                  </a:lnTo>
                  <a:lnTo>
                    <a:pt x="69818" y="69437"/>
                  </a:lnTo>
                  <a:lnTo>
                    <a:pt x="40705" y="104588"/>
                  </a:lnTo>
                  <a:lnTo>
                    <a:pt x="18728" y="144982"/>
                  </a:lnTo>
                  <a:lnTo>
                    <a:pt x="4841" y="189679"/>
                  </a:lnTo>
                  <a:lnTo>
                    <a:pt x="0" y="237744"/>
                  </a:lnTo>
                  <a:lnTo>
                    <a:pt x="4841" y="285589"/>
                  </a:lnTo>
                  <a:lnTo>
                    <a:pt x="18728" y="330184"/>
                  </a:lnTo>
                  <a:lnTo>
                    <a:pt x="40705" y="370564"/>
                  </a:lnTo>
                  <a:lnTo>
                    <a:pt x="69818" y="405765"/>
                  </a:lnTo>
                  <a:lnTo>
                    <a:pt x="105109" y="434822"/>
                  </a:lnTo>
                  <a:lnTo>
                    <a:pt x="145625" y="456771"/>
                  </a:lnTo>
                  <a:lnTo>
                    <a:pt x="190409" y="470648"/>
                  </a:lnTo>
                  <a:lnTo>
                    <a:pt x="238506" y="475488"/>
                  </a:lnTo>
                  <a:lnTo>
                    <a:pt x="286602" y="470648"/>
                  </a:lnTo>
                  <a:lnTo>
                    <a:pt x="331386" y="456771"/>
                  </a:lnTo>
                  <a:lnTo>
                    <a:pt x="371902" y="434822"/>
                  </a:lnTo>
                  <a:lnTo>
                    <a:pt x="407193" y="405765"/>
                  </a:lnTo>
                  <a:lnTo>
                    <a:pt x="436306" y="370564"/>
                  </a:lnTo>
                  <a:lnTo>
                    <a:pt x="458283" y="330184"/>
                  </a:lnTo>
                  <a:lnTo>
                    <a:pt x="472170" y="285589"/>
                  </a:lnTo>
                  <a:lnTo>
                    <a:pt x="477012" y="237744"/>
                  </a:lnTo>
                  <a:lnTo>
                    <a:pt x="472170" y="189679"/>
                  </a:lnTo>
                  <a:lnTo>
                    <a:pt x="458283" y="144982"/>
                  </a:lnTo>
                  <a:lnTo>
                    <a:pt x="436306" y="104588"/>
                  </a:lnTo>
                  <a:lnTo>
                    <a:pt x="407193" y="69437"/>
                  </a:lnTo>
                  <a:lnTo>
                    <a:pt x="371902" y="40464"/>
                  </a:lnTo>
                  <a:lnTo>
                    <a:pt x="331386" y="18609"/>
                  </a:lnTo>
                  <a:lnTo>
                    <a:pt x="286602" y="4808"/>
                  </a:lnTo>
                  <a:lnTo>
                    <a:pt x="2385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208525" y="2312669"/>
              <a:ext cx="477520" cy="475615"/>
            </a:xfrm>
            <a:custGeom>
              <a:avLst/>
              <a:gdLst/>
              <a:ahLst/>
              <a:cxnLst/>
              <a:rect l="l" t="t" r="r" b="b"/>
              <a:pathLst>
                <a:path w="477520" h="475614">
                  <a:moveTo>
                    <a:pt x="238506" y="0"/>
                  </a:moveTo>
                  <a:lnTo>
                    <a:pt x="190409" y="4808"/>
                  </a:lnTo>
                  <a:lnTo>
                    <a:pt x="145625" y="18609"/>
                  </a:lnTo>
                  <a:lnTo>
                    <a:pt x="105109" y="40464"/>
                  </a:lnTo>
                  <a:lnTo>
                    <a:pt x="69818" y="69437"/>
                  </a:lnTo>
                  <a:lnTo>
                    <a:pt x="40705" y="104588"/>
                  </a:lnTo>
                  <a:lnTo>
                    <a:pt x="18728" y="144982"/>
                  </a:lnTo>
                  <a:lnTo>
                    <a:pt x="4841" y="189679"/>
                  </a:lnTo>
                  <a:lnTo>
                    <a:pt x="0" y="237744"/>
                  </a:lnTo>
                  <a:lnTo>
                    <a:pt x="4841" y="285589"/>
                  </a:lnTo>
                  <a:lnTo>
                    <a:pt x="18728" y="330184"/>
                  </a:lnTo>
                  <a:lnTo>
                    <a:pt x="40705" y="370564"/>
                  </a:lnTo>
                  <a:lnTo>
                    <a:pt x="69818" y="405765"/>
                  </a:lnTo>
                  <a:lnTo>
                    <a:pt x="105109" y="434822"/>
                  </a:lnTo>
                  <a:lnTo>
                    <a:pt x="145625" y="456771"/>
                  </a:lnTo>
                  <a:lnTo>
                    <a:pt x="190409" y="470648"/>
                  </a:lnTo>
                  <a:lnTo>
                    <a:pt x="238506" y="475488"/>
                  </a:lnTo>
                  <a:lnTo>
                    <a:pt x="286602" y="470648"/>
                  </a:lnTo>
                  <a:lnTo>
                    <a:pt x="331386" y="456771"/>
                  </a:lnTo>
                  <a:lnTo>
                    <a:pt x="371902" y="434822"/>
                  </a:lnTo>
                  <a:lnTo>
                    <a:pt x="407193" y="405765"/>
                  </a:lnTo>
                  <a:lnTo>
                    <a:pt x="436306" y="370564"/>
                  </a:lnTo>
                  <a:lnTo>
                    <a:pt x="458283" y="330184"/>
                  </a:lnTo>
                  <a:lnTo>
                    <a:pt x="472170" y="285589"/>
                  </a:lnTo>
                  <a:lnTo>
                    <a:pt x="477012" y="237744"/>
                  </a:lnTo>
                  <a:lnTo>
                    <a:pt x="472170" y="189679"/>
                  </a:lnTo>
                  <a:lnTo>
                    <a:pt x="458283" y="144982"/>
                  </a:lnTo>
                  <a:lnTo>
                    <a:pt x="436306" y="104588"/>
                  </a:lnTo>
                  <a:lnTo>
                    <a:pt x="407193" y="69437"/>
                  </a:lnTo>
                  <a:lnTo>
                    <a:pt x="371902" y="40464"/>
                  </a:lnTo>
                  <a:lnTo>
                    <a:pt x="331386" y="18609"/>
                  </a:lnTo>
                  <a:lnTo>
                    <a:pt x="286602" y="4808"/>
                  </a:lnTo>
                  <a:lnTo>
                    <a:pt x="238506" y="0"/>
                  </a:lnTo>
                  <a:close/>
                </a:path>
              </a:pathLst>
            </a:custGeom>
            <a:ln w="155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912613" y="2438399"/>
              <a:ext cx="478155" cy="475615"/>
            </a:xfrm>
            <a:custGeom>
              <a:avLst/>
              <a:gdLst/>
              <a:ahLst/>
              <a:cxnLst/>
              <a:rect l="l" t="t" r="r" b="b"/>
              <a:pathLst>
                <a:path w="478154" h="475614">
                  <a:moveTo>
                    <a:pt x="239268" y="0"/>
                  </a:moveTo>
                  <a:lnTo>
                    <a:pt x="190919" y="4839"/>
                  </a:lnTo>
                  <a:lnTo>
                    <a:pt x="145946" y="18716"/>
                  </a:lnTo>
                  <a:lnTo>
                    <a:pt x="105295" y="40665"/>
                  </a:lnTo>
                  <a:lnTo>
                    <a:pt x="69913" y="69723"/>
                  </a:lnTo>
                  <a:lnTo>
                    <a:pt x="40746" y="104923"/>
                  </a:lnTo>
                  <a:lnTo>
                    <a:pt x="18740" y="145303"/>
                  </a:lnTo>
                  <a:lnTo>
                    <a:pt x="4842" y="189898"/>
                  </a:lnTo>
                  <a:lnTo>
                    <a:pt x="0" y="237744"/>
                  </a:lnTo>
                  <a:lnTo>
                    <a:pt x="4842" y="285808"/>
                  </a:lnTo>
                  <a:lnTo>
                    <a:pt x="18740" y="330505"/>
                  </a:lnTo>
                  <a:lnTo>
                    <a:pt x="40746" y="370899"/>
                  </a:lnTo>
                  <a:lnTo>
                    <a:pt x="69913" y="406050"/>
                  </a:lnTo>
                  <a:lnTo>
                    <a:pt x="105295" y="435023"/>
                  </a:lnTo>
                  <a:lnTo>
                    <a:pt x="145946" y="456878"/>
                  </a:lnTo>
                  <a:lnTo>
                    <a:pt x="190919" y="470679"/>
                  </a:lnTo>
                  <a:lnTo>
                    <a:pt x="239268" y="475488"/>
                  </a:lnTo>
                  <a:lnTo>
                    <a:pt x="287364" y="470679"/>
                  </a:lnTo>
                  <a:lnTo>
                    <a:pt x="332148" y="456878"/>
                  </a:lnTo>
                  <a:lnTo>
                    <a:pt x="372664" y="435023"/>
                  </a:lnTo>
                  <a:lnTo>
                    <a:pt x="407955" y="406050"/>
                  </a:lnTo>
                  <a:lnTo>
                    <a:pt x="437068" y="370899"/>
                  </a:lnTo>
                  <a:lnTo>
                    <a:pt x="459045" y="330505"/>
                  </a:lnTo>
                  <a:lnTo>
                    <a:pt x="472932" y="285808"/>
                  </a:lnTo>
                  <a:lnTo>
                    <a:pt x="477774" y="237744"/>
                  </a:lnTo>
                  <a:lnTo>
                    <a:pt x="472932" y="189898"/>
                  </a:lnTo>
                  <a:lnTo>
                    <a:pt x="459045" y="145303"/>
                  </a:lnTo>
                  <a:lnTo>
                    <a:pt x="437068" y="104923"/>
                  </a:lnTo>
                  <a:lnTo>
                    <a:pt x="407955" y="69723"/>
                  </a:lnTo>
                  <a:lnTo>
                    <a:pt x="372664" y="40665"/>
                  </a:lnTo>
                  <a:lnTo>
                    <a:pt x="332148" y="18716"/>
                  </a:lnTo>
                  <a:lnTo>
                    <a:pt x="287364" y="4839"/>
                  </a:lnTo>
                  <a:lnTo>
                    <a:pt x="2392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912613" y="2438399"/>
              <a:ext cx="478155" cy="475615"/>
            </a:xfrm>
            <a:custGeom>
              <a:avLst/>
              <a:gdLst/>
              <a:ahLst/>
              <a:cxnLst/>
              <a:rect l="l" t="t" r="r" b="b"/>
              <a:pathLst>
                <a:path w="478154" h="475614">
                  <a:moveTo>
                    <a:pt x="239268" y="0"/>
                  </a:moveTo>
                  <a:lnTo>
                    <a:pt x="190919" y="4839"/>
                  </a:lnTo>
                  <a:lnTo>
                    <a:pt x="145946" y="18716"/>
                  </a:lnTo>
                  <a:lnTo>
                    <a:pt x="105295" y="40665"/>
                  </a:lnTo>
                  <a:lnTo>
                    <a:pt x="69913" y="69723"/>
                  </a:lnTo>
                  <a:lnTo>
                    <a:pt x="40746" y="104923"/>
                  </a:lnTo>
                  <a:lnTo>
                    <a:pt x="18740" y="145303"/>
                  </a:lnTo>
                  <a:lnTo>
                    <a:pt x="4842" y="189898"/>
                  </a:lnTo>
                  <a:lnTo>
                    <a:pt x="0" y="237744"/>
                  </a:lnTo>
                  <a:lnTo>
                    <a:pt x="4842" y="285808"/>
                  </a:lnTo>
                  <a:lnTo>
                    <a:pt x="18740" y="330505"/>
                  </a:lnTo>
                  <a:lnTo>
                    <a:pt x="40746" y="370899"/>
                  </a:lnTo>
                  <a:lnTo>
                    <a:pt x="69913" y="406050"/>
                  </a:lnTo>
                  <a:lnTo>
                    <a:pt x="105295" y="435023"/>
                  </a:lnTo>
                  <a:lnTo>
                    <a:pt x="145946" y="456878"/>
                  </a:lnTo>
                  <a:lnTo>
                    <a:pt x="190919" y="470679"/>
                  </a:lnTo>
                  <a:lnTo>
                    <a:pt x="239268" y="475488"/>
                  </a:lnTo>
                  <a:lnTo>
                    <a:pt x="287364" y="470679"/>
                  </a:lnTo>
                  <a:lnTo>
                    <a:pt x="332148" y="456878"/>
                  </a:lnTo>
                  <a:lnTo>
                    <a:pt x="372664" y="435023"/>
                  </a:lnTo>
                  <a:lnTo>
                    <a:pt x="407955" y="406050"/>
                  </a:lnTo>
                  <a:lnTo>
                    <a:pt x="437068" y="370899"/>
                  </a:lnTo>
                  <a:lnTo>
                    <a:pt x="459045" y="330505"/>
                  </a:lnTo>
                  <a:lnTo>
                    <a:pt x="472932" y="285808"/>
                  </a:lnTo>
                  <a:lnTo>
                    <a:pt x="477774" y="237744"/>
                  </a:lnTo>
                  <a:lnTo>
                    <a:pt x="472932" y="189898"/>
                  </a:lnTo>
                  <a:lnTo>
                    <a:pt x="459045" y="145303"/>
                  </a:lnTo>
                  <a:lnTo>
                    <a:pt x="437068" y="104923"/>
                  </a:lnTo>
                  <a:lnTo>
                    <a:pt x="407955" y="69723"/>
                  </a:lnTo>
                  <a:lnTo>
                    <a:pt x="372664" y="40665"/>
                  </a:lnTo>
                  <a:lnTo>
                    <a:pt x="332148" y="18716"/>
                  </a:lnTo>
                  <a:lnTo>
                    <a:pt x="287364" y="4839"/>
                  </a:lnTo>
                  <a:lnTo>
                    <a:pt x="239268" y="0"/>
                  </a:lnTo>
                  <a:close/>
                </a:path>
              </a:pathLst>
            </a:custGeom>
            <a:ln w="155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737098" y="2438399"/>
              <a:ext cx="478155" cy="475615"/>
            </a:xfrm>
            <a:custGeom>
              <a:avLst/>
              <a:gdLst/>
              <a:ahLst/>
              <a:cxnLst/>
              <a:rect l="l" t="t" r="r" b="b"/>
              <a:pathLst>
                <a:path w="478154" h="475614">
                  <a:moveTo>
                    <a:pt x="238506" y="0"/>
                  </a:moveTo>
                  <a:lnTo>
                    <a:pt x="190409" y="4839"/>
                  </a:lnTo>
                  <a:lnTo>
                    <a:pt x="145625" y="18716"/>
                  </a:lnTo>
                  <a:lnTo>
                    <a:pt x="105109" y="40665"/>
                  </a:lnTo>
                  <a:lnTo>
                    <a:pt x="69818" y="69723"/>
                  </a:lnTo>
                  <a:lnTo>
                    <a:pt x="40705" y="104923"/>
                  </a:lnTo>
                  <a:lnTo>
                    <a:pt x="18728" y="145303"/>
                  </a:lnTo>
                  <a:lnTo>
                    <a:pt x="4841" y="189898"/>
                  </a:lnTo>
                  <a:lnTo>
                    <a:pt x="0" y="237744"/>
                  </a:lnTo>
                  <a:lnTo>
                    <a:pt x="4841" y="285808"/>
                  </a:lnTo>
                  <a:lnTo>
                    <a:pt x="18728" y="330505"/>
                  </a:lnTo>
                  <a:lnTo>
                    <a:pt x="40705" y="370899"/>
                  </a:lnTo>
                  <a:lnTo>
                    <a:pt x="69818" y="406050"/>
                  </a:lnTo>
                  <a:lnTo>
                    <a:pt x="105109" y="435023"/>
                  </a:lnTo>
                  <a:lnTo>
                    <a:pt x="145625" y="456878"/>
                  </a:lnTo>
                  <a:lnTo>
                    <a:pt x="190409" y="470679"/>
                  </a:lnTo>
                  <a:lnTo>
                    <a:pt x="238506" y="475488"/>
                  </a:lnTo>
                  <a:lnTo>
                    <a:pt x="286635" y="470679"/>
                  </a:lnTo>
                  <a:lnTo>
                    <a:pt x="331505" y="456878"/>
                  </a:lnTo>
                  <a:lnTo>
                    <a:pt x="372143" y="435023"/>
                  </a:lnTo>
                  <a:lnTo>
                    <a:pt x="407574" y="406050"/>
                  </a:lnTo>
                  <a:lnTo>
                    <a:pt x="436826" y="370899"/>
                  </a:lnTo>
                  <a:lnTo>
                    <a:pt x="458926" y="330505"/>
                  </a:lnTo>
                  <a:lnTo>
                    <a:pt x="472899" y="285808"/>
                  </a:lnTo>
                  <a:lnTo>
                    <a:pt x="477774" y="237744"/>
                  </a:lnTo>
                  <a:lnTo>
                    <a:pt x="472899" y="189898"/>
                  </a:lnTo>
                  <a:lnTo>
                    <a:pt x="458926" y="145303"/>
                  </a:lnTo>
                  <a:lnTo>
                    <a:pt x="436826" y="104923"/>
                  </a:lnTo>
                  <a:lnTo>
                    <a:pt x="407574" y="69723"/>
                  </a:lnTo>
                  <a:lnTo>
                    <a:pt x="372143" y="40665"/>
                  </a:lnTo>
                  <a:lnTo>
                    <a:pt x="331505" y="18716"/>
                  </a:lnTo>
                  <a:lnTo>
                    <a:pt x="286635" y="4839"/>
                  </a:lnTo>
                  <a:lnTo>
                    <a:pt x="2385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737098" y="2438399"/>
              <a:ext cx="478155" cy="475615"/>
            </a:xfrm>
            <a:custGeom>
              <a:avLst/>
              <a:gdLst/>
              <a:ahLst/>
              <a:cxnLst/>
              <a:rect l="l" t="t" r="r" b="b"/>
              <a:pathLst>
                <a:path w="478154" h="475614">
                  <a:moveTo>
                    <a:pt x="238506" y="0"/>
                  </a:moveTo>
                  <a:lnTo>
                    <a:pt x="190409" y="4839"/>
                  </a:lnTo>
                  <a:lnTo>
                    <a:pt x="145625" y="18716"/>
                  </a:lnTo>
                  <a:lnTo>
                    <a:pt x="105109" y="40665"/>
                  </a:lnTo>
                  <a:lnTo>
                    <a:pt x="69818" y="69723"/>
                  </a:lnTo>
                  <a:lnTo>
                    <a:pt x="40705" y="104923"/>
                  </a:lnTo>
                  <a:lnTo>
                    <a:pt x="18728" y="145303"/>
                  </a:lnTo>
                  <a:lnTo>
                    <a:pt x="4841" y="189898"/>
                  </a:lnTo>
                  <a:lnTo>
                    <a:pt x="0" y="237744"/>
                  </a:lnTo>
                  <a:lnTo>
                    <a:pt x="4841" y="285808"/>
                  </a:lnTo>
                  <a:lnTo>
                    <a:pt x="18728" y="330505"/>
                  </a:lnTo>
                  <a:lnTo>
                    <a:pt x="40705" y="370899"/>
                  </a:lnTo>
                  <a:lnTo>
                    <a:pt x="69818" y="406050"/>
                  </a:lnTo>
                  <a:lnTo>
                    <a:pt x="105109" y="435023"/>
                  </a:lnTo>
                  <a:lnTo>
                    <a:pt x="145625" y="456878"/>
                  </a:lnTo>
                  <a:lnTo>
                    <a:pt x="190409" y="470679"/>
                  </a:lnTo>
                  <a:lnTo>
                    <a:pt x="238506" y="475488"/>
                  </a:lnTo>
                  <a:lnTo>
                    <a:pt x="286635" y="470679"/>
                  </a:lnTo>
                  <a:lnTo>
                    <a:pt x="331505" y="456878"/>
                  </a:lnTo>
                  <a:lnTo>
                    <a:pt x="372143" y="435023"/>
                  </a:lnTo>
                  <a:lnTo>
                    <a:pt x="407574" y="406050"/>
                  </a:lnTo>
                  <a:lnTo>
                    <a:pt x="436826" y="370899"/>
                  </a:lnTo>
                  <a:lnTo>
                    <a:pt x="458926" y="330505"/>
                  </a:lnTo>
                  <a:lnTo>
                    <a:pt x="472899" y="285808"/>
                  </a:lnTo>
                  <a:lnTo>
                    <a:pt x="477774" y="237744"/>
                  </a:lnTo>
                  <a:lnTo>
                    <a:pt x="472899" y="189898"/>
                  </a:lnTo>
                  <a:lnTo>
                    <a:pt x="458926" y="145303"/>
                  </a:lnTo>
                  <a:lnTo>
                    <a:pt x="436826" y="104923"/>
                  </a:lnTo>
                  <a:lnTo>
                    <a:pt x="407574" y="69723"/>
                  </a:lnTo>
                  <a:lnTo>
                    <a:pt x="372143" y="40665"/>
                  </a:lnTo>
                  <a:lnTo>
                    <a:pt x="331505" y="18716"/>
                  </a:lnTo>
                  <a:lnTo>
                    <a:pt x="286635" y="4839"/>
                  </a:lnTo>
                  <a:lnTo>
                    <a:pt x="238506" y="0"/>
                  </a:lnTo>
                  <a:close/>
                </a:path>
              </a:pathLst>
            </a:custGeom>
            <a:ln w="155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28972" y="2913887"/>
              <a:ext cx="1708785" cy="6985"/>
            </a:xfrm>
            <a:custGeom>
              <a:avLst/>
              <a:gdLst/>
              <a:ahLst/>
              <a:cxnLst/>
              <a:rect l="l" t="t" r="r" b="b"/>
              <a:pathLst>
                <a:path w="1708785" h="6985">
                  <a:moveTo>
                    <a:pt x="453390" y="6858"/>
                  </a:moveTo>
                  <a:lnTo>
                    <a:pt x="0" y="6858"/>
                  </a:lnTo>
                </a:path>
                <a:path w="1708785" h="6985">
                  <a:moveTo>
                    <a:pt x="1708404" y="6858"/>
                  </a:moveTo>
                  <a:lnTo>
                    <a:pt x="735330" y="0"/>
                  </a:lnTo>
                </a:path>
              </a:pathLst>
            </a:custGeom>
            <a:ln w="77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16552" y="1938527"/>
              <a:ext cx="1561465" cy="500380"/>
            </a:xfrm>
            <a:custGeom>
              <a:avLst/>
              <a:gdLst/>
              <a:ahLst/>
              <a:cxnLst/>
              <a:rect l="l" t="t" r="r" b="b"/>
              <a:pathLst>
                <a:path w="1561464" h="500380">
                  <a:moveTo>
                    <a:pt x="41910" y="258318"/>
                  </a:moveTo>
                  <a:lnTo>
                    <a:pt x="28943" y="283311"/>
                  </a:lnTo>
                  <a:lnTo>
                    <a:pt x="28943" y="63246"/>
                  </a:lnTo>
                  <a:lnTo>
                    <a:pt x="12954" y="63246"/>
                  </a:lnTo>
                  <a:lnTo>
                    <a:pt x="12954" y="284226"/>
                  </a:lnTo>
                  <a:lnTo>
                    <a:pt x="0" y="258318"/>
                  </a:lnTo>
                  <a:lnTo>
                    <a:pt x="20574" y="361188"/>
                  </a:lnTo>
                  <a:lnTo>
                    <a:pt x="33375" y="299466"/>
                  </a:lnTo>
                  <a:lnTo>
                    <a:pt x="41910" y="258318"/>
                  </a:lnTo>
                  <a:close/>
                </a:path>
                <a:path w="1561464" h="500380">
                  <a:moveTo>
                    <a:pt x="744474" y="396240"/>
                  </a:moveTo>
                  <a:lnTo>
                    <a:pt x="731545" y="422579"/>
                  </a:lnTo>
                  <a:lnTo>
                    <a:pt x="731520" y="438150"/>
                  </a:lnTo>
                  <a:lnTo>
                    <a:pt x="731481" y="422694"/>
                  </a:lnTo>
                  <a:lnTo>
                    <a:pt x="730758" y="0"/>
                  </a:lnTo>
                  <a:lnTo>
                    <a:pt x="715518" y="0"/>
                  </a:lnTo>
                  <a:lnTo>
                    <a:pt x="716203" y="396240"/>
                  </a:lnTo>
                  <a:lnTo>
                    <a:pt x="716305" y="422694"/>
                  </a:lnTo>
                  <a:lnTo>
                    <a:pt x="723900" y="438150"/>
                  </a:lnTo>
                  <a:lnTo>
                    <a:pt x="716241" y="422579"/>
                  </a:lnTo>
                  <a:lnTo>
                    <a:pt x="703326" y="396240"/>
                  </a:lnTo>
                  <a:lnTo>
                    <a:pt x="723900" y="499872"/>
                  </a:lnTo>
                  <a:lnTo>
                    <a:pt x="736142" y="438150"/>
                  </a:lnTo>
                  <a:lnTo>
                    <a:pt x="744474" y="396240"/>
                  </a:lnTo>
                  <a:close/>
                </a:path>
                <a:path w="1561464" h="500380">
                  <a:moveTo>
                    <a:pt x="1553159" y="423672"/>
                  </a:moveTo>
                  <a:lnTo>
                    <a:pt x="1548384" y="423672"/>
                  </a:lnTo>
                  <a:lnTo>
                    <a:pt x="1540764" y="423672"/>
                  </a:lnTo>
                  <a:lnTo>
                    <a:pt x="1548384" y="408432"/>
                  </a:lnTo>
                  <a:lnTo>
                    <a:pt x="1548384" y="188214"/>
                  </a:lnTo>
                  <a:lnTo>
                    <a:pt x="1532382" y="188214"/>
                  </a:lnTo>
                  <a:lnTo>
                    <a:pt x="1532382" y="407517"/>
                  </a:lnTo>
                  <a:lnTo>
                    <a:pt x="1519428" y="382524"/>
                  </a:lnTo>
                  <a:lnTo>
                    <a:pt x="1540764" y="486156"/>
                  </a:lnTo>
                  <a:lnTo>
                    <a:pt x="1553159" y="423672"/>
                  </a:lnTo>
                  <a:close/>
                </a:path>
                <a:path w="1561464" h="500380">
                  <a:moveTo>
                    <a:pt x="1561338" y="382524"/>
                  </a:moveTo>
                  <a:lnTo>
                    <a:pt x="1548384" y="408432"/>
                  </a:lnTo>
                  <a:lnTo>
                    <a:pt x="1556194" y="408432"/>
                  </a:lnTo>
                  <a:lnTo>
                    <a:pt x="1561338" y="382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1019998" y="2116073"/>
            <a:ext cx="2364105" cy="1504315"/>
            <a:chOff x="1019998" y="2116073"/>
            <a:chExt cx="2364105" cy="1504315"/>
          </a:xfrm>
        </p:grpSpPr>
        <p:sp>
          <p:nvSpPr>
            <p:cNvPr id="19" name="object 19"/>
            <p:cNvSpPr/>
            <p:nvPr/>
          </p:nvSpPr>
          <p:spPr>
            <a:xfrm>
              <a:off x="1024125" y="2788157"/>
              <a:ext cx="2355850" cy="828040"/>
            </a:xfrm>
            <a:custGeom>
              <a:avLst/>
              <a:gdLst/>
              <a:ahLst/>
              <a:cxnLst/>
              <a:rect l="l" t="t" r="r" b="b"/>
              <a:pathLst>
                <a:path w="2355850" h="828039">
                  <a:moveTo>
                    <a:pt x="55627" y="0"/>
                  </a:moveTo>
                  <a:lnTo>
                    <a:pt x="56391" y="827532"/>
                  </a:lnTo>
                </a:path>
                <a:path w="2355850" h="828039">
                  <a:moveTo>
                    <a:pt x="0" y="827532"/>
                  </a:moveTo>
                  <a:lnTo>
                    <a:pt x="2355344" y="827532"/>
                  </a:lnTo>
                </a:path>
                <a:path w="2355850" h="828039">
                  <a:moveTo>
                    <a:pt x="55627" y="160782"/>
                  </a:moveTo>
                  <a:lnTo>
                    <a:pt x="0" y="160782"/>
                  </a:lnTo>
                </a:path>
                <a:path w="2355850" h="828039">
                  <a:moveTo>
                    <a:pt x="55627" y="327660"/>
                  </a:moveTo>
                  <a:lnTo>
                    <a:pt x="0" y="327660"/>
                  </a:lnTo>
                </a:path>
                <a:path w="2355850" h="828039">
                  <a:moveTo>
                    <a:pt x="55627" y="493776"/>
                  </a:moveTo>
                  <a:lnTo>
                    <a:pt x="0" y="493776"/>
                  </a:lnTo>
                </a:path>
                <a:path w="2355850" h="828039">
                  <a:moveTo>
                    <a:pt x="55627" y="660654"/>
                  </a:moveTo>
                  <a:lnTo>
                    <a:pt x="0" y="660654"/>
                  </a:lnTo>
                </a:path>
              </a:pathLst>
            </a:custGeom>
            <a:ln w="77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298698" y="2907791"/>
              <a:ext cx="41910" cy="708025"/>
            </a:xfrm>
            <a:custGeom>
              <a:avLst/>
              <a:gdLst/>
              <a:ahLst/>
              <a:cxnLst/>
              <a:rect l="l" t="t" r="r" b="b"/>
              <a:pathLst>
                <a:path w="41910" h="708025">
                  <a:moveTo>
                    <a:pt x="0" y="604266"/>
                  </a:moveTo>
                  <a:lnTo>
                    <a:pt x="20574" y="707898"/>
                  </a:lnTo>
                  <a:lnTo>
                    <a:pt x="32269" y="651510"/>
                  </a:lnTo>
                  <a:lnTo>
                    <a:pt x="18288" y="651510"/>
                  </a:lnTo>
                  <a:lnTo>
                    <a:pt x="16002" y="648462"/>
                  </a:lnTo>
                  <a:lnTo>
                    <a:pt x="16002" y="636862"/>
                  </a:lnTo>
                  <a:lnTo>
                    <a:pt x="0" y="604266"/>
                  </a:lnTo>
                  <a:close/>
                </a:path>
                <a:path w="41910" h="708025">
                  <a:moveTo>
                    <a:pt x="16002" y="636862"/>
                  </a:moveTo>
                  <a:lnTo>
                    <a:pt x="16002" y="648462"/>
                  </a:lnTo>
                  <a:lnTo>
                    <a:pt x="18288" y="651510"/>
                  </a:lnTo>
                  <a:lnTo>
                    <a:pt x="23622" y="651510"/>
                  </a:lnTo>
                  <a:lnTo>
                    <a:pt x="25908" y="648462"/>
                  </a:lnTo>
                  <a:lnTo>
                    <a:pt x="25908" y="646176"/>
                  </a:lnTo>
                  <a:lnTo>
                    <a:pt x="20574" y="646176"/>
                  </a:lnTo>
                  <a:lnTo>
                    <a:pt x="16002" y="636862"/>
                  </a:lnTo>
                  <a:close/>
                </a:path>
                <a:path w="41910" h="708025">
                  <a:moveTo>
                    <a:pt x="41910" y="605028"/>
                  </a:moveTo>
                  <a:lnTo>
                    <a:pt x="25921" y="635863"/>
                  </a:lnTo>
                  <a:lnTo>
                    <a:pt x="25908" y="648462"/>
                  </a:lnTo>
                  <a:lnTo>
                    <a:pt x="23622" y="651510"/>
                  </a:lnTo>
                  <a:lnTo>
                    <a:pt x="32269" y="651510"/>
                  </a:lnTo>
                  <a:lnTo>
                    <a:pt x="41910" y="605028"/>
                  </a:lnTo>
                  <a:close/>
                </a:path>
                <a:path w="41910" h="708025">
                  <a:moveTo>
                    <a:pt x="21336" y="61722"/>
                  </a:moveTo>
                  <a:lnTo>
                    <a:pt x="16019" y="72354"/>
                  </a:lnTo>
                  <a:lnTo>
                    <a:pt x="16002" y="636862"/>
                  </a:lnTo>
                  <a:lnTo>
                    <a:pt x="20574" y="646176"/>
                  </a:lnTo>
                  <a:lnTo>
                    <a:pt x="25921" y="635863"/>
                  </a:lnTo>
                  <a:lnTo>
                    <a:pt x="26652" y="72354"/>
                  </a:lnTo>
                  <a:lnTo>
                    <a:pt x="21336" y="61722"/>
                  </a:lnTo>
                  <a:close/>
                </a:path>
                <a:path w="41910" h="708025">
                  <a:moveTo>
                    <a:pt x="25921" y="635863"/>
                  </a:moveTo>
                  <a:lnTo>
                    <a:pt x="20574" y="646176"/>
                  </a:lnTo>
                  <a:lnTo>
                    <a:pt x="25908" y="646176"/>
                  </a:lnTo>
                  <a:lnTo>
                    <a:pt x="25921" y="635863"/>
                  </a:lnTo>
                  <a:close/>
                </a:path>
                <a:path w="41910" h="708025">
                  <a:moveTo>
                    <a:pt x="21336" y="0"/>
                  </a:moveTo>
                  <a:lnTo>
                    <a:pt x="762" y="102870"/>
                  </a:lnTo>
                  <a:lnTo>
                    <a:pt x="16002" y="72390"/>
                  </a:lnTo>
                  <a:lnTo>
                    <a:pt x="16002" y="58674"/>
                  </a:lnTo>
                  <a:lnTo>
                    <a:pt x="18288" y="56388"/>
                  </a:lnTo>
                  <a:lnTo>
                    <a:pt x="32613" y="56388"/>
                  </a:lnTo>
                  <a:lnTo>
                    <a:pt x="21336" y="0"/>
                  </a:lnTo>
                  <a:close/>
                </a:path>
                <a:path w="41910" h="708025">
                  <a:moveTo>
                    <a:pt x="32613" y="56388"/>
                  </a:moveTo>
                  <a:lnTo>
                    <a:pt x="24384" y="56388"/>
                  </a:lnTo>
                  <a:lnTo>
                    <a:pt x="26670" y="58674"/>
                  </a:lnTo>
                  <a:lnTo>
                    <a:pt x="26670" y="72390"/>
                  </a:lnTo>
                  <a:lnTo>
                    <a:pt x="41910" y="102870"/>
                  </a:lnTo>
                  <a:lnTo>
                    <a:pt x="32613" y="56388"/>
                  </a:lnTo>
                  <a:close/>
                </a:path>
                <a:path w="41910" h="708025">
                  <a:moveTo>
                    <a:pt x="24384" y="56388"/>
                  </a:moveTo>
                  <a:lnTo>
                    <a:pt x="18288" y="56388"/>
                  </a:lnTo>
                  <a:lnTo>
                    <a:pt x="16002" y="58674"/>
                  </a:lnTo>
                  <a:lnTo>
                    <a:pt x="16002" y="72390"/>
                  </a:lnTo>
                  <a:lnTo>
                    <a:pt x="21336" y="61722"/>
                  </a:lnTo>
                  <a:lnTo>
                    <a:pt x="26666" y="61722"/>
                  </a:lnTo>
                  <a:lnTo>
                    <a:pt x="26670" y="58674"/>
                  </a:lnTo>
                  <a:lnTo>
                    <a:pt x="24384" y="56388"/>
                  </a:lnTo>
                  <a:close/>
                </a:path>
                <a:path w="41910" h="708025">
                  <a:moveTo>
                    <a:pt x="26666" y="61722"/>
                  </a:moveTo>
                  <a:lnTo>
                    <a:pt x="21336" y="61722"/>
                  </a:lnTo>
                  <a:lnTo>
                    <a:pt x="26652" y="72354"/>
                  </a:lnTo>
                  <a:lnTo>
                    <a:pt x="26666" y="617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88008" y="2413253"/>
              <a:ext cx="1791970" cy="898525"/>
            </a:xfrm>
            <a:custGeom>
              <a:avLst/>
              <a:gdLst/>
              <a:ahLst/>
              <a:cxnLst/>
              <a:rect l="l" t="t" r="r" b="b"/>
              <a:pathLst>
                <a:path w="1791970" h="898525">
                  <a:moveTo>
                    <a:pt x="549402" y="500634"/>
                  </a:moveTo>
                  <a:lnTo>
                    <a:pt x="131826" y="500634"/>
                  </a:lnTo>
                </a:path>
                <a:path w="1791970" h="898525">
                  <a:moveTo>
                    <a:pt x="1791462" y="500634"/>
                  </a:moveTo>
                  <a:lnTo>
                    <a:pt x="955548" y="500634"/>
                  </a:lnTo>
                </a:path>
                <a:path w="1791970" h="898525">
                  <a:moveTo>
                    <a:pt x="992886" y="785622"/>
                  </a:moveTo>
                  <a:lnTo>
                    <a:pt x="992886" y="41910"/>
                  </a:lnTo>
                </a:path>
                <a:path w="1791970" h="898525">
                  <a:moveTo>
                    <a:pt x="190500" y="898398"/>
                  </a:moveTo>
                  <a:lnTo>
                    <a:pt x="191262" y="41910"/>
                  </a:lnTo>
                </a:path>
                <a:path w="1791970" h="898525">
                  <a:moveTo>
                    <a:pt x="0" y="672084"/>
                  </a:moveTo>
                  <a:lnTo>
                    <a:pt x="762" y="136398"/>
                  </a:lnTo>
                </a:path>
                <a:path w="1791970" h="898525">
                  <a:moveTo>
                    <a:pt x="1731264" y="535686"/>
                  </a:moveTo>
                  <a:lnTo>
                    <a:pt x="1731264" y="0"/>
                  </a:lnTo>
                </a:path>
              </a:pathLst>
            </a:custGeom>
            <a:ln w="77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256525" y="2116073"/>
              <a:ext cx="1725295" cy="500380"/>
            </a:xfrm>
            <a:custGeom>
              <a:avLst/>
              <a:gdLst/>
              <a:ahLst/>
              <a:cxnLst/>
              <a:rect l="l" t="t" r="r" b="b"/>
              <a:pathLst>
                <a:path w="1725295" h="500380">
                  <a:moveTo>
                    <a:pt x="41922" y="283464"/>
                  </a:moveTo>
                  <a:lnTo>
                    <a:pt x="28956" y="308457"/>
                  </a:lnTo>
                  <a:lnTo>
                    <a:pt x="28956" y="89154"/>
                  </a:lnTo>
                  <a:lnTo>
                    <a:pt x="12966" y="89154"/>
                  </a:lnTo>
                  <a:lnTo>
                    <a:pt x="12966" y="309384"/>
                  </a:lnTo>
                  <a:lnTo>
                    <a:pt x="0" y="283464"/>
                  </a:lnTo>
                  <a:lnTo>
                    <a:pt x="20586" y="387096"/>
                  </a:lnTo>
                  <a:lnTo>
                    <a:pt x="33439" y="324624"/>
                  </a:lnTo>
                  <a:lnTo>
                    <a:pt x="28956" y="324624"/>
                  </a:lnTo>
                  <a:lnTo>
                    <a:pt x="33439" y="324612"/>
                  </a:lnTo>
                  <a:lnTo>
                    <a:pt x="41922" y="283464"/>
                  </a:lnTo>
                  <a:close/>
                </a:path>
                <a:path w="1725295" h="500380">
                  <a:moveTo>
                    <a:pt x="896124" y="397002"/>
                  </a:moveTo>
                  <a:lnTo>
                    <a:pt x="883132" y="422973"/>
                  </a:lnTo>
                  <a:lnTo>
                    <a:pt x="882408" y="0"/>
                  </a:lnTo>
                  <a:lnTo>
                    <a:pt x="867168" y="0"/>
                  </a:lnTo>
                  <a:lnTo>
                    <a:pt x="867168" y="421995"/>
                  </a:lnTo>
                  <a:lnTo>
                    <a:pt x="854214" y="397002"/>
                  </a:lnTo>
                  <a:lnTo>
                    <a:pt x="875550" y="499872"/>
                  </a:lnTo>
                  <a:lnTo>
                    <a:pt x="887895" y="438150"/>
                  </a:lnTo>
                  <a:lnTo>
                    <a:pt x="896124" y="397002"/>
                  </a:lnTo>
                  <a:close/>
                </a:path>
                <a:path w="1725295" h="500380">
                  <a:moveTo>
                    <a:pt x="1717001" y="430530"/>
                  </a:moveTo>
                  <a:lnTo>
                    <a:pt x="1712226" y="430530"/>
                  </a:lnTo>
                  <a:lnTo>
                    <a:pt x="1704606" y="430530"/>
                  </a:lnTo>
                  <a:lnTo>
                    <a:pt x="1712226" y="415290"/>
                  </a:lnTo>
                  <a:lnTo>
                    <a:pt x="1712226" y="195072"/>
                  </a:lnTo>
                  <a:lnTo>
                    <a:pt x="1696986" y="195072"/>
                  </a:lnTo>
                  <a:lnTo>
                    <a:pt x="1696986" y="415290"/>
                  </a:lnTo>
                  <a:lnTo>
                    <a:pt x="1684032" y="389382"/>
                  </a:lnTo>
                  <a:lnTo>
                    <a:pt x="1704606" y="493014"/>
                  </a:lnTo>
                  <a:lnTo>
                    <a:pt x="1717001" y="430530"/>
                  </a:lnTo>
                  <a:close/>
                </a:path>
                <a:path w="1725295" h="500380">
                  <a:moveTo>
                    <a:pt x="1725180" y="389382"/>
                  </a:moveTo>
                  <a:lnTo>
                    <a:pt x="1712226" y="415290"/>
                  </a:lnTo>
                  <a:lnTo>
                    <a:pt x="1720037" y="415290"/>
                  </a:lnTo>
                  <a:lnTo>
                    <a:pt x="1725180" y="389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307083" y="2150808"/>
            <a:ext cx="1016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i="1" spc="15" dirty="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80997" y="2207387"/>
            <a:ext cx="6731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Times New Roman"/>
                <a:cs typeface="Times New Roman"/>
              </a:rPr>
              <a:t>0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152646" y="2095945"/>
            <a:ext cx="41084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950" i="1" spc="5" dirty="0">
                <a:latin typeface="Times New Roman"/>
                <a:cs typeface="Times New Roman"/>
              </a:rPr>
              <a:t>F</a:t>
            </a:r>
            <a:r>
              <a:rPr sz="975" spc="7" baseline="-8547" dirty="0">
                <a:latin typeface="Times New Roman"/>
                <a:cs typeface="Times New Roman"/>
              </a:rPr>
              <a:t>0</a:t>
            </a:r>
            <a:r>
              <a:rPr sz="950" spc="5" dirty="0">
                <a:latin typeface="Times New Roman"/>
                <a:cs typeface="Times New Roman"/>
              </a:rPr>
              <a:t>+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i="1" dirty="0">
                <a:latin typeface="Times New Roman"/>
                <a:cs typeface="Times New Roman"/>
              </a:rPr>
              <a:t>F</a:t>
            </a:r>
            <a:r>
              <a:rPr sz="975" baseline="-8547" dirty="0">
                <a:latin typeface="Times New Roman"/>
                <a:cs typeface="Times New Roman"/>
              </a:rPr>
              <a:t>1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991866" y="2246052"/>
            <a:ext cx="1016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i="1" spc="15" dirty="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66542" y="2302637"/>
            <a:ext cx="6731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Times New Roman"/>
                <a:cs typeface="Times New Roman"/>
              </a:rPr>
              <a:t>0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00935" y="3545268"/>
            <a:ext cx="876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67589" y="2683448"/>
            <a:ext cx="21526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15" dirty="0">
                <a:latin typeface="Times New Roman"/>
                <a:cs typeface="Times New Roman"/>
              </a:rPr>
              <a:t>100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74474" y="3158999"/>
            <a:ext cx="163195" cy="18161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spc="5" dirty="0">
                <a:latin typeface="Times New Roman"/>
                <a:cs typeface="Times New Roman"/>
              </a:rPr>
              <a:t>0</a:t>
            </a:r>
            <a:r>
              <a:rPr sz="950" spc="-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989145" y="2494095"/>
            <a:ext cx="2390775" cy="1122045"/>
            <a:chOff x="989145" y="2494095"/>
            <a:chExt cx="2390775" cy="1122045"/>
          </a:xfrm>
        </p:grpSpPr>
        <p:sp>
          <p:nvSpPr>
            <p:cNvPr id="32" name="object 32"/>
            <p:cNvSpPr/>
            <p:nvPr/>
          </p:nvSpPr>
          <p:spPr>
            <a:xfrm>
              <a:off x="1315974" y="2545079"/>
              <a:ext cx="292735" cy="1070610"/>
            </a:xfrm>
            <a:custGeom>
              <a:avLst/>
              <a:gdLst/>
              <a:ahLst/>
              <a:cxnLst/>
              <a:rect l="l" t="t" r="r" b="b"/>
              <a:pathLst>
                <a:path w="292734" h="1070610">
                  <a:moveTo>
                    <a:pt x="41910" y="346710"/>
                  </a:moveTo>
                  <a:lnTo>
                    <a:pt x="32677" y="300228"/>
                  </a:lnTo>
                  <a:lnTo>
                    <a:pt x="21336" y="243078"/>
                  </a:lnTo>
                  <a:lnTo>
                    <a:pt x="0" y="346710"/>
                  </a:lnTo>
                  <a:lnTo>
                    <a:pt x="16002" y="315277"/>
                  </a:lnTo>
                  <a:lnTo>
                    <a:pt x="16002" y="998410"/>
                  </a:lnTo>
                  <a:lnTo>
                    <a:pt x="0" y="966978"/>
                  </a:lnTo>
                  <a:lnTo>
                    <a:pt x="21336" y="1070610"/>
                  </a:lnTo>
                  <a:lnTo>
                    <a:pt x="32524" y="1014222"/>
                  </a:lnTo>
                  <a:lnTo>
                    <a:pt x="41910" y="966978"/>
                  </a:lnTo>
                  <a:lnTo>
                    <a:pt x="25908" y="999578"/>
                  </a:lnTo>
                  <a:lnTo>
                    <a:pt x="25908" y="314121"/>
                  </a:lnTo>
                  <a:lnTo>
                    <a:pt x="41910" y="346710"/>
                  </a:lnTo>
                  <a:close/>
                </a:path>
                <a:path w="292734" h="1070610">
                  <a:moveTo>
                    <a:pt x="292608" y="62484"/>
                  </a:moveTo>
                  <a:lnTo>
                    <a:pt x="277368" y="93535"/>
                  </a:lnTo>
                  <a:lnTo>
                    <a:pt x="277368" y="2286"/>
                  </a:lnTo>
                  <a:lnTo>
                    <a:pt x="275082" y="0"/>
                  </a:lnTo>
                  <a:lnTo>
                    <a:pt x="268986" y="0"/>
                  </a:lnTo>
                  <a:lnTo>
                    <a:pt x="266700" y="2286"/>
                  </a:lnTo>
                  <a:lnTo>
                    <a:pt x="266700" y="93535"/>
                  </a:lnTo>
                  <a:lnTo>
                    <a:pt x="251460" y="62484"/>
                  </a:lnTo>
                  <a:lnTo>
                    <a:pt x="272034" y="166116"/>
                  </a:lnTo>
                  <a:lnTo>
                    <a:pt x="283375" y="108966"/>
                  </a:lnTo>
                  <a:lnTo>
                    <a:pt x="292608" y="624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79752" y="2699003"/>
              <a:ext cx="2180590" cy="0"/>
            </a:xfrm>
            <a:custGeom>
              <a:avLst/>
              <a:gdLst/>
              <a:ahLst/>
              <a:cxnLst/>
              <a:rect l="l" t="t" r="r" b="b"/>
              <a:pathLst>
                <a:path w="2180590">
                  <a:moveTo>
                    <a:pt x="0" y="0"/>
                  </a:moveTo>
                  <a:lnTo>
                    <a:pt x="2180083" y="0"/>
                  </a:lnTo>
                </a:path>
              </a:pathLst>
            </a:custGeom>
            <a:ln w="77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98219" y="2503169"/>
              <a:ext cx="555625" cy="291465"/>
            </a:xfrm>
            <a:custGeom>
              <a:avLst/>
              <a:gdLst/>
              <a:ahLst/>
              <a:cxnLst/>
              <a:rect l="l" t="t" r="r" b="b"/>
              <a:pathLst>
                <a:path w="555625" h="291464">
                  <a:moveTo>
                    <a:pt x="555498" y="0"/>
                  </a:moveTo>
                  <a:lnTo>
                    <a:pt x="0" y="0"/>
                  </a:lnTo>
                  <a:lnTo>
                    <a:pt x="278130" y="291084"/>
                  </a:lnTo>
                  <a:lnTo>
                    <a:pt x="5554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98219" y="2503169"/>
              <a:ext cx="555625" cy="291465"/>
            </a:xfrm>
            <a:custGeom>
              <a:avLst/>
              <a:gdLst/>
              <a:ahLst/>
              <a:cxnLst/>
              <a:rect l="l" t="t" r="r" b="b"/>
              <a:pathLst>
                <a:path w="555625" h="291464">
                  <a:moveTo>
                    <a:pt x="278130" y="291084"/>
                  </a:moveTo>
                  <a:lnTo>
                    <a:pt x="555498" y="0"/>
                  </a:lnTo>
                  <a:lnTo>
                    <a:pt x="0" y="0"/>
                  </a:lnTo>
                  <a:lnTo>
                    <a:pt x="278130" y="291084"/>
                  </a:lnTo>
                  <a:close/>
                </a:path>
              </a:pathLst>
            </a:custGeom>
            <a:ln w="181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024125" y="2803397"/>
              <a:ext cx="2355850" cy="0"/>
            </a:xfrm>
            <a:custGeom>
              <a:avLst/>
              <a:gdLst/>
              <a:ahLst/>
              <a:cxnLst/>
              <a:rect l="l" t="t" r="r" b="b"/>
              <a:pathLst>
                <a:path w="2355850">
                  <a:moveTo>
                    <a:pt x="0" y="0"/>
                  </a:moveTo>
                  <a:lnTo>
                    <a:pt x="2355344" y="0"/>
                  </a:lnTo>
                </a:path>
              </a:pathLst>
            </a:custGeom>
            <a:ln w="77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853183" y="2615945"/>
              <a:ext cx="554990" cy="292100"/>
            </a:xfrm>
            <a:custGeom>
              <a:avLst/>
              <a:gdLst/>
              <a:ahLst/>
              <a:cxnLst/>
              <a:rect l="l" t="t" r="r" b="b"/>
              <a:pathLst>
                <a:path w="554989" h="292100">
                  <a:moveTo>
                    <a:pt x="554736" y="0"/>
                  </a:moveTo>
                  <a:lnTo>
                    <a:pt x="0" y="0"/>
                  </a:lnTo>
                  <a:lnTo>
                    <a:pt x="277368" y="291846"/>
                  </a:lnTo>
                  <a:lnTo>
                    <a:pt x="5547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853183" y="2615945"/>
              <a:ext cx="554990" cy="292100"/>
            </a:xfrm>
            <a:custGeom>
              <a:avLst/>
              <a:gdLst/>
              <a:ahLst/>
              <a:cxnLst/>
              <a:rect l="l" t="t" r="r" b="b"/>
              <a:pathLst>
                <a:path w="554989" h="292100">
                  <a:moveTo>
                    <a:pt x="277368" y="291846"/>
                  </a:moveTo>
                  <a:lnTo>
                    <a:pt x="554736" y="0"/>
                  </a:lnTo>
                  <a:lnTo>
                    <a:pt x="0" y="0"/>
                  </a:lnTo>
                  <a:lnTo>
                    <a:pt x="277368" y="291846"/>
                  </a:lnTo>
                  <a:close/>
                </a:path>
              </a:pathLst>
            </a:custGeom>
            <a:ln w="181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683001" y="2615945"/>
              <a:ext cx="555625" cy="292100"/>
            </a:xfrm>
            <a:custGeom>
              <a:avLst/>
              <a:gdLst/>
              <a:ahLst/>
              <a:cxnLst/>
              <a:rect l="l" t="t" r="r" b="b"/>
              <a:pathLst>
                <a:path w="555625" h="292100">
                  <a:moveTo>
                    <a:pt x="555498" y="0"/>
                  </a:moveTo>
                  <a:lnTo>
                    <a:pt x="0" y="0"/>
                  </a:lnTo>
                  <a:lnTo>
                    <a:pt x="277368" y="291846"/>
                  </a:lnTo>
                  <a:lnTo>
                    <a:pt x="5554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683001" y="2615945"/>
              <a:ext cx="555625" cy="292100"/>
            </a:xfrm>
            <a:custGeom>
              <a:avLst/>
              <a:gdLst/>
              <a:ahLst/>
              <a:cxnLst/>
              <a:rect l="l" t="t" r="r" b="b"/>
              <a:pathLst>
                <a:path w="555625" h="292100">
                  <a:moveTo>
                    <a:pt x="277368" y="291846"/>
                  </a:moveTo>
                  <a:lnTo>
                    <a:pt x="555498" y="0"/>
                  </a:lnTo>
                  <a:lnTo>
                    <a:pt x="0" y="0"/>
                  </a:lnTo>
                  <a:lnTo>
                    <a:pt x="277368" y="291846"/>
                  </a:lnTo>
                  <a:close/>
                </a:path>
              </a:pathLst>
            </a:custGeom>
            <a:ln w="181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567434" y="2545079"/>
              <a:ext cx="1772920" cy="546100"/>
            </a:xfrm>
            <a:custGeom>
              <a:avLst/>
              <a:gdLst/>
              <a:ahLst/>
              <a:cxnLst/>
              <a:rect l="l" t="t" r="r" b="b"/>
              <a:pathLst>
                <a:path w="1772920" h="546100">
                  <a:moveTo>
                    <a:pt x="41148" y="352044"/>
                  </a:moveTo>
                  <a:lnTo>
                    <a:pt x="31915" y="305562"/>
                  </a:lnTo>
                  <a:lnTo>
                    <a:pt x="20574" y="248412"/>
                  </a:lnTo>
                  <a:lnTo>
                    <a:pt x="0" y="352044"/>
                  </a:lnTo>
                  <a:lnTo>
                    <a:pt x="15240" y="321564"/>
                  </a:lnTo>
                  <a:lnTo>
                    <a:pt x="15240" y="413004"/>
                  </a:lnTo>
                  <a:lnTo>
                    <a:pt x="17526" y="415290"/>
                  </a:lnTo>
                  <a:lnTo>
                    <a:pt x="23622" y="415290"/>
                  </a:lnTo>
                  <a:lnTo>
                    <a:pt x="25908" y="413004"/>
                  </a:lnTo>
                  <a:lnTo>
                    <a:pt x="25908" y="321564"/>
                  </a:lnTo>
                  <a:lnTo>
                    <a:pt x="41148" y="352044"/>
                  </a:lnTo>
                  <a:close/>
                </a:path>
                <a:path w="1772920" h="546100">
                  <a:moveTo>
                    <a:pt x="232410" y="483108"/>
                  </a:moveTo>
                  <a:lnTo>
                    <a:pt x="223177" y="436626"/>
                  </a:lnTo>
                  <a:lnTo>
                    <a:pt x="211836" y="379476"/>
                  </a:lnTo>
                  <a:lnTo>
                    <a:pt x="191262" y="483108"/>
                  </a:lnTo>
                  <a:lnTo>
                    <a:pt x="206502" y="452069"/>
                  </a:lnTo>
                  <a:lnTo>
                    <a:pt x="206502" y="543306"/>
                  </a:lnTo>
                  <a:lnTo>
                    <a:pt x="208788" y="545592"/>
                  </a:lnTo>
                  <a:lnTo>
                    <a:pt x="214884" y="545592"/>
                  </a:lnTo>
                  <a:lnTo>
                    <a:pt x="217170" y="543306"/>
                  </a:lnTo>
                  <a:lnTo>
                    <a:pt x="217170" y="452069"/>
                  </a:lnTo>
                  <a:lnTo>
                    <a:pt x="232410" y="483108"/>
                  </a:lnTo>
                  <a:close/>
                </a:path>
                <a:path w="1772920" h="546100">
                  <a:moveTo>
                    <a:pt x="232410" y="62484"/>
                  </a:moveTo>
                  <a:lnTo>
                    <a:pt x="217170" y="93535"/>
                  </a:lnTo>
                  <a:lnTo>
                    <a:pt x="217170" y="2286"/>
                  </a:lnTo>
                  <a:lnTo>
                    <a:pt x="214884" y="0"/>
                  </a:lnTo>
                  <a:lnTo>
                    <a:pt x="208788" y="0"/>
                  </a:lnTo>
                  <a:lnTo>
                    <a:pt x="206502" y="2286"/>
                  </a:lnTo>
                  <a:lnTo>
                    <a:pt x="206502" y="93535"/>
                  </a:lnTo>
                  <a:lnTo>
                    <a:pt x="191262" y="62484"/>
                  </a:lnTo>
                  <a:lnTo>
                    <a:pt x="211836" y="166116"/>
                  </a:lnTo>
                  <a:lnTo>
                    <a:pt x="223177" y="108966"/>
                  </a:lnTo>
                  <a:lnTo>
                    <a:pt x="232410" y="62484"/>
                  </a:lnTo>
                  <a:close/>
                </a:path>
                <a:path w="1772920" h="546100">
                  <a:moveTo>
                    <a:pt x="1034796" y="483108"/>
                  </a:moveTo>
                  <a:lnTo>
                    <a:pt x="1025563" y="436626"/>
                  </a:lnTo>
                  <a:lnTo>
                    <a:pt x="1014222" y="379476"/>
                  </a:lnTo>
                  <a:lnTo>
                    <a:pt x="992886" y="483108"/>
                  </a:lnTo>
                  <a:lnTo>
                    <a:pt x="1008888" y="451675"/>
                  </a:lnTo>
                  <a:lnTo>
                    <a:pt x="1008888" y="543306"/>
                  </a:lnTo>
                  <a:lnTo>
                    <a:pt x="1011174" y="545592"/>
                  </a:lnTo>
                  <a:lnTo>
                    <a:pt x="1016508" y="545592"/>
                  </a:lnTo>
                  <a:lnTo>
                    <a:pt x="1018794" y="543306"/>
                  </a:lnTo>
                  <a:lnTo>
                    <a:pt x="1018794" y="450519"/>
                  </a:lnTo>
                  <a:lnTo>
                    <a:pt x="1034796" y="483108"/>
                  </a:lnTo>
                  <a:close/>
                </a:path>
                <a:path w="1772920" h="546100">
                  <a:moveTo>
                    <a:pt x="1034796" y="62484"/>
                  </a:moveTo>
                  <a:lnTo>
                    <a:pt x="1018794" y="95084"/>
                  </a:lnTo>
                  <a:lnTo>
                    <a:pt x="1018794" y="2286"/>
                  </a:lnTo>
                  <a:lnTo>
                    <a:pt x="1016508" y="0"/>
                  </a:lnTo>
                  <a:lnTo>
                    <a:pt x="1011174" y="0"/>
                  </a:lnTo>
                  <a:lnTo>
                    <a:pt x="1008888" y="2286"/>
                  </a:lnTo>
                  <a:lnTo>
                    <a:pt x="1008888" y="93916"/>
                  </a:lnTo>
                  <a:lnTo>
                    <a:pt x="992886" y="62484"/>
                  </a:lnTo>
                  <a:lnTo>
                    <a:pt x="1014222" y="166116"/>
                  </a:lnTo>
                  <a:lnTo>
                    <a:pt x="1025563" y="108966"/>
                  </a:lnTo>
                  <a:lnTo>
                    <a:pt x="1034796" y="62484"/>
                  </a:lnTo>
                  <a:close/>
                </a:path>
                <a:path w="1772920" h="546100">
                  <a:moveTo>
                    <a:pt x="1772412" y="139446"/>
                  </a:moveTo>
                  <a:lnTo>
                    <a:pt x="1757172" y="170497"/>
                  </a:lnTo>
                  <a:lnTo>
                    <a:pt x="1757172" y="79248"/>
                  </a:lnTo>
                  <a:lnTo>
                    <a:pt x="1754124" y="76962"/>
                  </a:lnTo>
                  <a:lnTo>
                    <a:pt x="1748790" y="76962"/>
                  </a:lnTo>
                  <a:lnTo>
                    <a:pt x="1746504" y="79248"/>
                  </a:lnTo>
                  <a:lnTo>
                    <a:pt x="1746504" y="170878"/>
                  </a:lnTo>
                  <a:lnTo>
                    <a:pt x="1730502" y="139446"/>
                  </a:lnTo>
                  <a:lnTo>
                    <a:pt x="1751838" y="243078"/>
                  </a:lnTo>
                  <a:lnTo>
                    <a:pt x="1763179" y="185928"/>
                  </a:lnTo>
                  <a:lnTo>
                    <a:pt x="1772412" y="1394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3156436" y="3108535"/>
            <a:ext cx="163195" cy="27940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spc="-10" dirty="0">
                <a:latin typeface="Times New Roman"/>
                <a:cs typeface="Times New Roman"/>
              </a:rPr>
              <a:t>HRC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442459" y="1943544"/>
            <a:ext cx="19177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950" i="1" spc="-5" dirty="0">
                <a:latin typeface="Times New Roman"/>
                <a:cs typeface="Times New Roman"/>
              </a:rPr>
              <a:t>F</a:t>
            </a:r>
            <a:r>
              <a:rPr sz="975" spc="-7" baseline="-8547" dirty="0">
                <a:latin typeface="Times New Roman"/>
                <a:cs typeface="Times New Roman"/>
              </a:rPr>
              <a:t>0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160264" y="1917636"/>
            <a:ext cx="41084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950" i="1" spc="5" dirty="0">
                <a:latin typeface="Times New Roman"/>
                <a:cs typeface="Times New Roman"/>
              </a:rPr>
              <a:t>F</a:t>
            </a:r>
            <a:r>
              <a:rPr sz="975" spc="7" baseline="-8547" dirty="0">
                <a:latin typeface="Times New Roman"/>
                <a:cs typeface="Times New Roman"/>
              </a:rPr>
              <a:t>0</a:t>
            </a:r>
            <a:r>
              <a:rPr sz="950" spc="5" dirty="0">
                <a:latin typeface="Times New Roman"/>
                <a:cs typeface="Times New Roman"/>
              </a:rPr>
              <a:t>+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i="1" dirty="0">
                <a:latin typeface="Times New Roman"/>
                <a:cs typeface="Times New Roman"/>
              </a:rPr>
              <a:t>F</a:t>
            </a:r>
            <a:r>
              <a:rPr sz="975" baseline="-8547" dirty="0">
                <a:latin typeface="Times New Roman"/>
                <a:cs typeface="Times New Roman"/>
              </a:rPr>
              <a:t>1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961133" y="2061651"/>
            <a:ext cx="19240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950" i="1" dirty="0">
                <a:latin typeface="Times New Roman"/>
                <a:cs typeface="Times New Roman"/>
              </a:rPr>
              <a:t>F</a:t>
            </a:r>
            <a:r>
              <a:rPr sz="975" baseline="-8547" dirty="0">
                <a:latin typeface="Times New Roman"/>
                <a:cs typeface="Times New Roman"/>
              </a:rPr>
              <a:t>0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050792" y="2545079"/>
            <a:ext cx="2293620" cy="537210"/>
          </a:xfrm>
          <a:custGeom>
            <a:avLst/>
            <a:gdLst/>
            <a:ahLst/>
            <a:cxnLst/>
            <a:rect l="l" t="t" r="r" b="b"/>
            <a:pathLst>
              <a:path w="2293620" h="537210">
                <a:moveTo>
                  <a:pt x="41148" y="352044"/>
                </a:moveTo>
                <a:lnTo>
                  <a:pt x="31915" y="305562"/>
                </a:lnTo>
                <a:lnTo>
                  <a:pt x="20574" y="248412"/>
                </a:lnTo>
                <a:lnTo>
                  <a:pt x="0" y="352044"/>
                </a:lnTo>
                <a:lnTo>
                  <a:pt x="15240" y="321564"/>
                </a:lnTo>
                <a:lnTo>
                  <a:pt x="15240" y="413004"/>
                </a:lnTo>
                <a:lnTo>
                  <a:pt x="17526" y="415290"/>
                </a:lnTo>
                <a:lnTo>
                  <a:pt x="23622" y="415290"/>
                </a:lnTo>
                <a:lnTo>
                  <a:pt x="25908" y="413004"/>
                </a:lnTo>
                <a:lnTo>
                  <a:pt x="25908" y="321564"/>
                </a:lnTo>
                <a:lnTo>
                  <a:pt x="41148" y="352044"/>
                </a:lnTo>
                <a:close/>
              </a:path>
              <a:path w="2293620" h="537210">
                <a:moveTo>
                  <a:pt x="41148" y="62484"/>
                </a:moveTo>
                <a:lnTo>
                  <a:pt x="25908" y="93535"/>
                </a:lnTo>
                <a:lnTo>
                  <a:pt x="25908" y="2286"/>
                </a:lnTo>
                <a:lnTo>
                  <a:pt x="23622" y="0"/>
                </a:lnTo>
                <a:lnTo>
                  <a:pt x="17526" y="0"/>
                </a:lnTo>
                <a:lnTo>
                  <a:pt x="15240" y="2286"/>
                </a:lnTo>
                <a:lnTo>
                  <a:pt x="15240" y="93535"/>
                </a:lnTo>
                <a:lnTo>
                  <a:pt x="0" y="62484"/>
                </a:lnTo>
                <a:lnTo>
                  <a:pt x="20574" y="166116"/>
                </a:lnTo>
                <a:lnTo>
                  <a:pt x="31915" y="108966"/>
                </a:lnTo>
                <a:lnTo>
                  <a:pt x="41148" y="62484"/>
                </a:lnTo>
                <a:close/>
              </a:path>
              <a:path w="2293620" h="537210">
                <a:moveTo>
                  <a:pt x="781050" y="62484"/>
                </a:moveTo>
                <a:lnTo>
                  <a:pt x="765810" y="93535"/>
                </a:lnTo>
                <a:lnTo>
                  <a:pt x="765810" y="2286"/>
                </a:lnTo>
                <a:lnTo>
                  <a:pt x="763524" y="0"/>
                </a:lnTo>
                <a:lnTo>
                  <a:pt x="757428" y="0"/>
                </a:lnTo>
                <a:lnTo>
                  <a:pt x="755142" y="2286"/>
                </a:lnTo>
                <a:lnTo>
                  <a:pt x="755142" y="93535"/>
                </a:lnTo>
                <a:lnTo>
                  <a:pt x="739902" y="62484"/>
                </a:lnTo>
                <a:lnTo>
                  <a:pt x="760476" y="166116"/>
                </a:lnTo>
                <a:lnTo>
                  <a:pt x="771817" y="108966"/>
                </a:lnTo>
                <a:lnTo>
                  <a:pt x="781050" y="62484"/>
                </a:lnTo>
                <a:close/>
              </a:path>
              <a:path w="2293620" h="537210">
                <a:moveTo>
                  <a:pt x="782574" y="474726"/>
                </a:moveTo>
                <a:lnTo>
                  <a:pt x="773341" y="428244"/>
                </a:lnTo>
                <a:lnTo>
                  <a:pt x="762000" y="371094"/>
                </a:lnTo>
                <a:lnTo>
                  <a:pt x="741426" y="474726"/>
                </a:lnTo>
                <a:lnTo>
                  <a:pt x="756666" y="443687"/>
                </a:lnTo>
                <a:lnTo>
                  <a:pt x="756666" y="534924"/>
                </a:lnTo>
                <a:lnTo>
                  <a:pt x="758952" y="537210"/>
                </a:lnTo>
                <a:lnTo>
                  <a:pt x="765048" y="537210"/>
                </a:lnTo>
                <a:lnTo>
                  <a:pt x="767334" y="534924"/>
                </a:lnTo>
                <a:lnTo>
                  <a:pt x="767334" y="443687"/>
                </a:lnTo>
                <a:lnTo>
                  <a:pt x="782574" y="474726"/>
                </a:lnTo>
                <a:close/>
              </a:path>
              <a:path w="2293620" h="537210">
                <a:moveTo>
                  <a:pt x="1528572" y="474726"/>
                </a:moveTo>
                <a:lnTo>
                  <a:pt x="1518996" y="428244"/>
                </a:lnTo>
                <a:lnTo>
                  <a:pt x="1507236" y="371094"/>
                </a:lnTo>
                <a:lnTo>
                  <a:pt x="1486662" y="474726"/>
                </a:lnTo>
                <a:lnTo>
                  <a:pt x="1502664" y="442137"/>
                </a:lnTo>
                <a:lnTo>
                  <a:pt x="1502664" y="534924"/>
                </a:lnTo>
                <a:lnTo>
                  <a:pt x="1504950" y="537210"/>
                </a:lnTo>
                <a:lnTo>
                  <a:pt x="1510284" y="537210"/>
                </a:lnTo>
                <a:lnTo>
                  <a:pt x="1512570" y="534924"/>
                </a:lnTo>
                <a:lnTo>
                  <a:pt x="1512570" y="443293"/>
                </a:lnTo>
                <a:lnTo>
                  <a:pt x="1528572" y="474726"/>
                </a:lnTo>
                <a:close/>
              </a:path>
              <a:path w="2293620" h="537210">
                <a:moveTo>
                  <a:pt x="1528572" y="62484"/>
                </a:moveTo>
                <a:lnTo>
                  <a:pt x="1512570" y="93916"/>
                </a:lnTo>
                <a:lnTo>
                  <a:pt x="1512570" y="2286"/>
                </a:lnTo>
                <a:lnTo>
                  <a:pt x="1510284" y="0"/>
                </a:lnTo>
                <a:lnTo>
                  <a:pt x="1504950" y="0"/>
                </a:lnTo>
                <a:lnTo>
                  <a:pt x="1502664" y="2286"/>
                </a:lnTo>
                <a:lnTo>
                  <a:pt x="1502664" y="95084"/>
                </a:lnTo>
                <a:lnTo>
                  <a:pt x="1486662" y="62484"/>
                </a:lnTo>
                <a:lnTo>
                  <a:pt x="1507236" y="166116"/>
                </a:lnTo>
                <a:lnTo>
                  <a:pt x="1518996" y="108966"/>
                </a:lnTo>
                <a:lnTo>
                  <a:pt x="1528572" y="62484"/>
                </a:lnTo>
                <a:close/>
              </a:path>
              <a:path w="2293620" h="537210">
                <a:moveTo>
                  <a:pt x="2293620" y="128778"/>
                </a:moveTo>
                <a:lnTo>
                  <a:pt x="2278380" y="159258"/>
                </a:lnTo>
                <a:lnTo>
                  <a:pt x="2278380" y="67818"/>
                </a:lnTo>
                <a:lnTo>
                  <a:pt x="2276094" y="65532"/>
                </a:lnTo>
                <a:lnTo>
                  <a:pt x="2269998" y="65532"/>
                </a:lnTo>
                <a:lnTo>
                  <a:pt x="2267712" y="67818"/>
                </a:lnTo>
                <a:lnTo>
                  <a:pt x="2267712" y="159258"/>
                </a:lnTo>
                <a:lnTo>
                  <a:pt x="2252472" y="128778"/>
                </a:lnTo>
                <a:lnTo>
                  <a:pt x="2273046" y="232410"/>
                </a:lnTo>
                <a:lnTo>
                  <a:pt x="2284387" y="175260"/>
                </a:lnTo>
                <a:lnTo>
                  <a:pt x="2293620" y="128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425934" y="2925248"/>
            <a:ext cx="169545" cy="13017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i="1" spc="5" dirty="0">
                <a:latin typeface="Times New Roman"/>
                <a:cs typeface="Times New Roman"/>
              </a:rPr>
              <a:t>h</a:t>
            </a:r>
            <a:r>
              <a:rPr sz="975" baseline="-8547" dirty="0">
                <a:latin typeface="Times New Roman"/>
                <a:cs typeface="Times New Roman"/>
              </a:rPr>
              <a:t>0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88999" y="3092888"/>
            <a:ext cx="169545" cy="129539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i="1" dirty="0">
                <a:latin typeface="Times New Roman"/>
                <a:cs typeface="Times New Roman"/>
              </a:rPr>
              <a:t>h</a:t>
            </a:r>
            <a:r>
              <a:rPr sz="975" baseline="-8547" dirty="0">
                <a:latin typeface="Times New Roman"/>
                <a:cs typeface="Times New Roman"/>
              </a:rPr>
              <a:t>1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01291" y="3060727"/>
            <a:ext cx="163195" cy="8763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i="1" dirty="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154153" y="2817775"/>
            <a:ext cx="163195" cy="8064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i="1" dirty="0"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896339" y="2477192"/>
            <a:ext cx="169545" cy="129539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i="1" dirty="0">
                <a:latin typeface="Times New Roman"/>
                <a:cs typeface="Times New Roman"/>
              </a:rPr>
              <a:t>h</a:t>
            </a:r>
            <a:r>
              <a:rPr sz="975" baseline="-8547" dirty="0">
                <a:latin typeface="Times New Roman"/>
                <a:cs typeface="Times New Roman"/>
              </a:rPr>
              <a:t>0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27858" y="3048692"/>
            <a:ext cx="169545" cy="13017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i="1" spc="5" dirty="0">
                <a:latin typeface="Times New Roman"/>
                <a:cs typeface="Times New Roman"/>
              </a:rPr>
              <a:t>h</a:t>
            </a:r>
            <a:r>
              <a:rPr sz="975" baseline="-8547" dirty="0">
                <a:latin typeface="Times New Roman"/>
                <a:cs typeface="Times New Roman"/>
              </a:rPr>
              <a:t>1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383002" y="3113303"/>
            <a:ext cx="163195" cy="8763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i="1" dirty="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155668" y="3139013"/>
            <a:ext cx="163195" cy="27940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spc="-10" dirty="0">
                <a:latin typeface="Times New Roman"/>
                <a:cs typeface="Times New Roman"/>
              </a:rPr>
              <a:t>HRB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157950" y="2813195"/>
            <a:ext cx="163195" cy="8064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i="1" dirty="0"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101312" y="3159008"/>
            <a:ext cx="163195" cy="18161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spc="5" dirty="0">
                <a:latin typeface="Times New Roman"/>
                <a:cs typeface="Times New Roman"/>
              </a:rPr>
              <a:t>0</a:t>
            </a:r>
            <a:r>
              <a:rPr sz="950" spc="-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797300" y="3464728"/>
            <a:ext cx="152400" cy="409575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sz="950" spc="15" dirty="0">
                <a:latin typeface="Times New Roman"/>
                <a:cs typeface="Times New Roman"/>
              </a:rPr>
              <a:t>30</a:t>
            </a:r>
            <a:endParaRPr sz="950">
              <a:latin typeface="Times New Roman"/>
              <a:cs typeface="Times New Roman"/>
            </a:endParaRPr>
          </a:p>
          <a:p>
            <a:pPr marL="43180"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662421" y="2675064"/>
            <a:ext cx="21526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15" dirty="0">
                <a:latin typeface="Times New Roman"/>
                <a:cs typeface="Times New Roman"/>
              </a:rPr>
              <a:t>130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07381" y="3924549"/>
            <a:ext cx="5786755" cy="856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4.19.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</a:t>
            </a:r>
            <a:r>
              <a:rPr sz="1000" dirty="0">
                <a:latin typeface="Times New Roman"/>
                <a:cs typeface="Times New Roman"/>
              </a:rPr>
              <a:t> за </a:t>
            </a:r>
            <a:r>
              <a:rPr sz="1000" spc="-5" dirty="0">
                <a:latin typeface="Times New Roman"/>
                <a:cs typeface="Times New Roman"/>
              </a:rPr>
              <a:t>Роквеллом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Твердомір </a:t>
            </a:r>
            <a:r>
              <a:rPr sz="1200" spc="-5" dirty="0">
                <a:latin typeface="Times New Roman"/>
                <a:cs typeface="Times New Roman"/>
              </a:rPr>
              <a:t>Роквелла, пристрій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визначення відносної глибини проникнення ін-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дентора (рис. </a:t>
            </a:r>
            <a:r>
              <a:rPr sz="1200" dirty="0">
                <a:latin typeface="Times New Roman"/>
                <a:cs typeface="Times New Roman"/>
              </a:rPr>
              <a:t>4.20), був </a:t>
            </a:r>
            <a:r>
              <a:rPr sz="1200" spc="-5" dirty="0">
                <a:latin typeface="Times New Roman"/>
                <a:cs typeface="Times New Roman"/>
              </a:rPr>
              <a:t>винайдений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1914 р. </a:t>
            </a:r>
            <a:r>
              <a:rPr sz="1200" dirty="0">
                <a:latin typeface="Times New Roman"/>
                <a:cs typeface="Times New Roman"/>
              </a:rPr>
              <a:t>уродженцями </a:t>
            </a:r>
            <a:r>
              <a:rPr sz="1200" spc="-5" dirty="0">
                <a:latin typeface="Times New Roman"/>
                <a:cs typeface="Times New Roman"/>
              </a:rPr>
              <a:t>штату Коннектикут (США)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Х’ю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М.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Стенлі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П. </a:t>
            </a:r>
            <a:r>
              <a:rPr sz="1200" dirty="0">
                <a:latin typeface="Times New Roman"/>
                <a:cs typeface="Times New Roman"/>
              </a:rPr>
              <a:t>Роквеллом.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1801367" y="4847841"/>
            <a:ext cx="1698625" cy="2615565"/>
            <a:chOff x="1801367" y="4847841"/>
            <a:chExt cx="1698625" cy="2615565"/>
          </a:xfrm>
        </p:grpSpPr>
        <p:pic>
          <p:nvPicPr>
            <p:cNvPr id="61" name="object 6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801367" y="4847841"/>
              <a:ext cx="1698498" cy="261518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2263139" y="5875019"/>
              <a:ext cx="417830" cy="981075"/>
            </a:xfrm>
            <a:custGeom>
              <a:avLst/>
              <a:gdLst/>
              <a:ahLst/>
              <a:cxnLst/>
              <a:rect l="l" t="t" r="r" b="b"/>
              <a:pathLst>
                <a:path w="417830" h="981075">
                  <a:moveTo>
                    <a:pt x="417576" y="77724"/>
                  </a:moveTo>
                  <a:lnTo>
                    <a:pt x="114300" y="0"/>
                  </a:lnTo>
                </a:path>
                <a:path w="417830" h="981075">
                  <a:moveTo>
                    <a:pt x="304038" y="144018"/>
                  </a:moveTo>
                  <a:lnTo>
                    <a:pt x="0" y="77724"/>
                  </a:lnTo>
                </a:path>
                <a:path w="417830" h="981075">
                  <a:moveTo>
                    <a:pt x="417576" y="131826"/>
                  </a:moveTo>
                  <a:lnTo>
                    <a:pt x="57150" y="264414"/>
                  </a:lnTo>
                </a:path>
                <a:path w="417830" h="981075">
                  <a:moveTo>
                    <a:pt x="389382" y="457200"/>
                  </a:moveTo>
                  <a:lnTo>
                    <a:pt x="114300" y="519684"/>
                  </a:lnTo>
                </a:path>
                <a:path w="417830" h="981075">
                  <a:moveTo>
                    <a:pt x="184404" y="864870"/>
                  </a:moveTo>
                  <a:lnTo>
                    <a:pt x="28194" y="767334"/>
                  </a:lnTo>
                </a:path>
                <a:path w="417830" h="981075">
                  <a:moveTo>
                    <a:pt x="304038" y="934974"/>
                  </a:moveTo>
                  <a:lnTo>
                    <a:pt x="8382" y="980694"/>
                  </a:lnTo>
                </a:path>
              </a:pathLst>
            </a:custGeom>
            <a:ln w="87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2172716" y="5741915"/>
            <a:ext cx="219710" cy="11887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42875">
              <a:lnSpc>
                <a:spcPts val="1035"/>
              </a:lnSpc>
              <a:spcBef>
                <a:spcPts val="105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035"/>
              </a:lnSpc>
            </a:pPr>
            <a:r>
              <a:rPr sz="1000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  <a:p>
            <a:pPr marL="81915">
              <a:lnSpc>
                <a:spcPct val="100000"/>
              </a:lnSpc>
              <a:spcBef>
                <a:spcPts val="340"/>
              </a:spcBef>
            </a:pPr>
            <a:r>
              <a:rPr sz="1000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  <a:p>
            <a:pPr marL="135255">
              <a:lnSpc>
                <a:spcPct val="100000"/>
              </a:lnSpc>
              <a:spcBef>
                <a:spcPts val="755"/>
              </a:spcBef>
            </a:pPr>
            <a:r>
              <a:rPr sz="1000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  <a:p>
            <a:pPr marL="40005">
              <a:lnSpc>
                <a:spcPct val="100000"/>
              </a:lnSpc>
              <a:spcBef>
                <a:spcPts val="600"/>
              </a:spcBef>
            </a:pPr>
            <a:r>
              <a:rPr sz="100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  <a:p>
            <a:pPr marL="24765">
              <a:lnSpc>
                <a:spcPct val="100000"/>
              </a:lnSpc>
              <a:spcBef>
                <a:spcPts val="585"/>
              </a:spcBef>
            </a:pPr>
            <a:r>
              <a:rPr sz="100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2977133" y="7162038"/>
            <a:ext cx="269240" cy="167640"/>
          </a:xfrm>
          <a:custGeom>
            <a:avLst/>
            <a:gdLst/>
            <a:ahLst/>
            <a:cxnLst/>
            <a:rect l="l" t="t" r="r" b="b"/>
            <a:pathLst>
              <a:path w="269239" h="167640">
                <a:moveTo>
                  <a:pt x="268986" y="167640"/>
                </a:moveTo>
                <a:lnTo>
                  <a:pt x="0" y="0"/>
                </a:lnTo>
              </a:path>
            </a:pathLst>
          </a:custGeom>
          <a:ln w="87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3247135" y="7241530"/>
            <a:ext cx="89535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dirty="0">
                <a:latin typeface="Times New Roman"/>
                <a:cs typeface="Times New Roman"/>
              </a:rPr>
              <a:t>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3287267" y="6234683"/>
            <a:ext cx="78740" cy="52069"/>
          </a:xfrm>
          <a:custGeom>
            <a:avLst/>
            <a:gdLst/>
            <a:ahLst/>
            <a:cxnLst/>
            <a:rect l="l" t="t" r="r" b="b"/>
            <a:pathLst>
              <a:path w="78739" h="52070">
                <a:moveTo>
                  <a:pt x="78486" y="51816"/>
                </a:moveTo>
                <a:lnTo>
                  <a:pt x="0" y="0"/>
                </a:lnTo>
              </a:path>
            </a:pathLst>
          </a:custGeom>
          <a:ln w="87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3372103" y="6184637"/>
            <a:ext cx="89535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dirty="0">
                <a:latin typeface="Times New Roman"/>
                <a:cs typeface="Times New Roman"/>
              </a:rPr>
              <a:t>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2600705" y="5302758"/>
            <a:ext cx="142240" cy="303530"/>
          </a:xfrm>
          <a:custGeom>
            <a:avLst/>
            <a:gdLst/>
            <a:ahLst/>
            <a:cxnLst/>
            <a:rect l="l" t="t" r="r" b="b"/>
            <a:pathLst>
              <a:path w="142239" h="303529">
                <a:moveTo>
                  <a:pt x="141732" y="0"/>
                </a:moveTo>
                <a:lnTo>
                  <a:pt x="0" y="94488"/>
                </a:lnTo>
              </a:path>
              <a:path w="142239" h="303529">
                <a:moveTo>
                  <a:pt x="141732" y="0"/>
                </a:moveTo>
                <a:lnTo>
                  <a:pt x="51816" y="303276"/>
                </a:lnTo>
              </a:path>
            </a:pathLst>
          </a:custGeom>
          <a:ln w="87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2756407" y="5180321"/>
            <a:ext cx="89535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dirty="0">
                <a:latin typeface="Times New Roman"/>
                <a:cs typeface="Times New Roman"/>
              </a:rPr>
              <a:t>9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70" name="object 7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31158" y="4848605"/>
            <a:ext cx="1436370" cy="1335024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4219442" y="6236463"/>
            <a:ext cx="85915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Х’ю</a:t>
            </a:r>
            <a:r>
              <a:rPr sz="1000" i="1" spc="-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М.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Роквелл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72" name="object 7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927347" y="6557771"/>
            <a:ext cx="1443227" cy="1759458"/>
          </a:xfrm>
          <a:prstGeom prst="rect">
            <a:avLst/>
          </a:prstGeom>
        </p:spPr>
      </p:pic>
      <p:sp>
        <p:nvSpPr>
          <p:cNvPr id="73" name="object 73"/>
          <p:cNvSpPr txBox="1"/>
          <p:nvPr/>
        </p:nvSpPr>
        <p:spPr>
          <a:xfrm>
            <a:off x="4137911" y="8370063"/>
            <a:ext cx="102235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Стенлі</a:t>
            </a:r>
            <a:r>
              <a:rPr sz="1000" i="1" spc="-4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П.</a:t>
            </a:r>
            <a:r>
              <a:rPr sz="1000" i="1" spc="-3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Роквелл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710181" y="7515859"/>
            <a:ext cx="1881505" cy="1054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4.20</a:t>
            </a:r>
            <a:r>
              <a:rPr sz="1000" spc="-5" dirty="0">
                <a:latin typeface="Times New Roman"/>
                <a:cs typeface="Times New Roman"/>
              </a:rPr>
              <a:t>. Твердомір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Роквелла: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інтентор;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зразок;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предметний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столик;</a:t>
            </a:r>
            <a:endParaRPr sz="1000">
              <a:latin typeface="Times New Roman"/>
              <a:cs typeface="Times New Roman"/>
            </a:endParaRPr>
          </a:p>
          <a:p>
            <a:pPr marL="12700" marR="5080" algn="ctr">
              <a:lnSpc>
                <a:spcPts val="1150"/>
              </a:lnSpc>
              <a:spcBef>
                <a:spcPts val="55"/>
              </a:spcBef>
            </a:pP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підйомний гвинт;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маховик;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регулятор нуля; </a:t>
            </a:r>
            <a:r>
              <a:rPr sz="1000" i="1" dirty="0">
                <a:latin typeface="Times New Roman"/>
                <a:cs typeface="Times New Roman"/>
              </a:rPr>
              <a:t>7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важіль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відключення;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вантажі;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20"/>
              </a:lnSpc>
            </a:pP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індикатор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07405" y="8689242"/>
            <a:ext cx="5786755" cy="734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Потреба </a:t>
            </a:r>
            <a:r>
              <a:rPr sz="1200" dirty="0">
                <a:latin typeface="Times New Roman"/>
                <a:cs typeface="Times New Roman"/>
              </a:rPr>
              <a:t>в цій машині була </a:t>
            </a:r>
            <a:r>
              <a:rPr sz="1200" spc="-5" dirty="0">
                <a:latin typeface="Times New Roman"/>
                <a:cs typeface="Times New Roman"/>
              </a:rPr>
              <a:t>викликана необхідністю швидкого </a:t>
            </a:r>
            <a:r>
              <a:rPr sz="1200" dirty="0">
                <a:latin typeface="Times New Roman"/>
                <a:cs typeface="Times New Roman"/>
              </a:rPr>
              <a:t>визначення </a:t>
            </a:r>
            <a:r>
              <a:rPr sz="1200" spc="-5" dirty="0">
                <a:latin typeface="Times New Roman"/>
                <a:cs typeface="Times New Roman"/>
              </a:rPr>
              <a:t>ефектів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термообробки на </a:t>
            </a:r>
            <a:r>
              <a:rPr sz="1200" dirty="0">
                <a:latin typeface="Times New Roman"/>
                <a:cs typeface="Times New Roman"/>
              </a:rPr>
              <a:t>обіймах </a:t>
            </a:r>
            <a:r>
              <a:rPr sz="1200" spc="-5" dirty="0">
                <a:latin typeface="Times New Roman"/>
                <a:cs typeface="Times New Roman"/>
              </a:rPr>
              <a:t>сталевих підшипників. Метод </a:t>
            </a:r>
            <a:r>
              <a:rPr sz="1200" dirty="0">
                <a:latin typeface="Times New Roman"/>
                <a:cs typeface="Times New Roman"/>
              </a:rPr>
              <a:t>Брінелля для </a:t>
            </a:r>
            <a:r>
              <a:rPr sz="1200" spc="-5" dirty="0">
                <a:latin typeface="Times New Roman"/>
                <a:cs typeface="Times New Roman"/>
              </a:rPr>
              <a:t>цього завдання не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підходив, тому що був повільним, непридатним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загартованих </a:t>
            </a:r>
            <a:r>
              <a:rPr sz="1200" dirty="0">
                <a:latin typeface="Times New Roman"/>
                <a:cs typeface="Times New Roman"/>
              </a:rPr>
              <a:t>сталей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залишав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занадто великий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відбиток, щоб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розглядати 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 неруйнівний.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04256" y="516889"/>
            <a:ext cx="5913755" cy="2578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ct val="9900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якості </a:t>
            </a:r>
            <a:r>
              <a:rPr sz="1200" dirty="0">
                <a:latin typeface="Times New Roman"/>
                <a:cs typeface="Times New Roman"/>
              </a:rPr>
              <a:t>індентора в методі </a:t>
            </a:r>
            <a:r>
              <a:rPr sz="1200" spc="-5" dirty="0">
                <a:latin typeface="Times New Roman"/>
                <a:cs typeface="Times New Roman"/>
              </a:rPr>
              <a:t>Роквелла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м’яких матеріалів </a:t>
            </a:r>
            <a:r>
              <a:rPr sz="1200" dirty="0">
                <a:latin typeface="Times New Roman"/>
                <a:cs typeface="Times New Roman"/>
              </a:rPr>
              <a:t>(до </a:t>
            </a:r>
            <a:r>
              <a:rPr sz="1200" spc="-5" dirty="0">
                <a:latin typeface="Times New Roman"/>
                <a:cs typeface="Times New Roman"/>
              </a:rPr>
              <a:t>НВ </a:t>
            </a:r>
            <a:r>
              <a:rPr sz="1200" dirty="0">
                <a:latin typeface="Times New Roman"/>
                <a:cs typeface="Times New Roman"/>
              </a:rPr>
              <a:t>230) </a:t>
            </a:r>
            <a:r>
              <a:rPr sz="1200" spc="-5" dirty="0">
                <a:latin typeface="Times New Roman"/>
                <a:cs typeface="Times New Roman"/>
              </a:rPr>
              <a:t>викорис-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товують сталеву кульку діаметром 1/16" (</a:t>
            </a:r>
            <a:r>
              <a:rPr sz="1200" spc="-5" dirty="0">
                <a:latin typeface="Symbol"/>
                <a:cs typeface="Symbol"/>
              </a:rPr>
              <a:t></a:t>
            </a:r>
            <a:r>
              <a:rPr sz="1200" spc="-5" dirty="0">
                <a:latin typeface="Times New Roman"/>
                <a:cs typeface="Times New Roman"/>
              </a:rPr>
              <a:t> 1,6 мм), для </a:t>
            </a:r>
            <a:r>
              <a:rPr sz="1200" dirty="0">
                <a:latin typeface="Times New Roman"/>
                <a:cs typeface="Times New Roman"/>
              </a:rPr>
              <a:t>більш </a:t>
            </a:r>
            <a:r>
              <a:rPr sz="1200" spc="-5" dirty="0">
                <a:latin typeface="Times New Roman"/>
                <a:cs typeface="Times New Roman"/>
              </a:rPr>
              <a:t>твердих </a:t>
            </a:r>
            <a:r>
              <a:rPr sz="1200" dirty="0">
                <a:latin typeface="Times New Roman"/>
                <a:cs typeface="Times New Roman"/>
              </a:rPr>
              <a:t>матеріалів – </a:t>
            </a:r>
            <a:r>
              <a:rPr sz="1200" spc="-5" dirty="0">
                <a:latin typeface="Times New Roman"/>
                <a:cs typeface="Times New Roman"/>
              </a:rPr>
              <a:t>ал- </a:t>
            </a:r>
            <a:r>
              <a:rPr sz="1200" dirty="0">
                <a:latin typeface="Times New Roman"/>
                <a:cs typeface="Times New Roman"/>
              </a:rPr>
              <a:t> мазний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конус.</a:t>
            </a:r>
            <a:endParaRPr sz="1200">
              <a:latin typeface="Times New Roman"/>
              <a:cs typeface="Times New Roman"/>
            </a:endParaRPr>
          </a:p>
          <a:p>
            <a:pPr marL="76200" marR="68580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Навантаження здійснюється </a:t>
            </a:r>
            <a:r>
              <a:rPr sz="1200" dirty="0">
                <a:latin typeface="Times New Roman"/>
                <a:cs typeface="Times New Roman"/>
              </a:rPr>
              <a:t>в два </a:t>
            </a:r>
            <a:r>
              <a:rPr sz="1200" spc="-5" dirty="0">
                <a:latin typeface="Times New Roman"/>
                <a:cs typeface="Times New Roman"/>
              </a:rPr>
              <a:t>етапи. Спочатку прикладається попереднє наван-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(10 </a:t>
            </a:r>
            <a:r>
              <a:rPr sz="1200" spc="-5" dirty="0">
                <a:latin typeface="Times New Roman"/>
                <a:cs typeface="Times New Roman"/>
              </a:rPr>
              <a:t>кгс </a:t>
            </a:r>
            <a:r>
              <a:rPr sz="1200" dirty="0">
                <a:latin typeface="Times New Roman"/>
                <a:cs typeface="Times New Roman"/>
              </a:rPr>
              <a:t>= </a:t>
            </a:r>
            <a:r>
              <a:rPr sz="1200" spc="-5" dirty="0">
                <a:latin typeface="Times New Roman"/>
                <a:cs typeface="Times New Roman"/>
              </a:rPr>
              <a:t>100 Н)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щільного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зіткнення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наконечника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зразком.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Потім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прикладається основне навантаження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, протягом </a:t>
            </a:r>
            <a:r>
              <a:rPr sz="1200" dirty="0">
                <a:latin typeface="Times New Roman"/>
                <a:cs typeface="Times New Roman"/>
              </a:rPr>
              <a:t>деякого </a:t>
            </a:r>
            <a:r>
              <a:rPr sz="1200" spc="-5" dirty="0">
                <a:latin typeface="Times New Roman"/>
                <a:cs typeface="Times New Roman"/>
              </a:rPr>
              <a:t>часу діє </a:t>
            </a:r>
            <a:r>
              <a:rPr sz="1200" dirty="0">
                <a:latin typeface="Times New Roman"/>
                <a:cs typeface="Times New Roman"/>
              </a:rPr>
              <a:t>спільне робоче </a:t>
            </a:r>
            <a:r>
              <a:rPr sz="1200" spc="-5" dirty="0">
                <a:latin typeface="Times New Roman"/>
                <a:cs typeface="Times New Roman"/>
              </a:rPr>
              <a:t>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вантаження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=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spc="-5" dirty="0">
                <a:latin typeface="Times New Roman"/>
                <a:cs typeface="Times New Roman"/>
              </a:rPr>
              <a:t>+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зняття основного навантаження фіксують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-5" dirty="0">
                <a:latin typeface="Times New Roman"/>
                <a:cs typeface="Times New Roman"/>
              </a:rPr>
              <a:t>твердо-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 за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глибиною залишкового втискання індентора </a:t>
            </a:r>
            <a:r>
              <a:rPr sz="1200" i="1" dirty="0">
                <a:latin typeface="Times New Roman"/>
                <a:cs typeface="Times New Roman"/>
              </a:rPr>
              <a:t>h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 </a:t>
            </a:r>
            <a:r>
              <a:rPr sz="1200" spc="-5" dirty="0">
                <a:latin typeface="Times New Roman"/>
                <a:cs typeface="Times New Roman"/>
              </a:rPr>
              <a:t>навантаженням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7" baseline="-10416" dirty="0">
                <a:latin typeface="Times New Roman"/>
                <a:cs typeface="Times New Roman"/>
              </a:rPr>
              <a:t>0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638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Залежно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природи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 три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шкали</a:t>
            </a:r>
            <a:r>
              <a:rPr sz="1200" spc="-5" dirty="0">
                <a:latin typeface="Times New Roman"/>
                <a:cs typeface="Times New Roman"/>
              </a:rPr>
              <a:t> твердості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(табл. 4.1)</a:t>
            </a:r>
            <a:endParaRPr sz="1200">
              <a:latin typeface="Times New Roman"/>
              <a:cs typeface="Times New Roman"/>
            </a:endParaRPr>
          </a:p>
          <a:p>
            <a:pPr marR="67945" algn="r">
              <a:lnSpc>
                <a:spcPct val="100000"/>
              </a:lnSpc>
              <a:spcBef>
                <a:spcPts val="1165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4.1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Шкали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визначення твердості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Роквеллом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75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058418" y="3162298"/>
          <a:ext cx="5797547" cy="137490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9435"/>
                <a:gridCol w="899794"/>
                <a:gridCol w="1529715"/>
                <a:gridCol w="419734"/>
                <a:gridCol w="420370"/>
                <a:gridCol w="420370"/>
                <a:gridCol w="1548129"/>
              </a:tblGrid>
              <a:tr h="152400">
                <a:tc rowSpan="2"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Шкала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Позначення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Індентор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49860">
                        <a:lnSpc>
                          <a:spcPts val="11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Навантаження,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кг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400685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Застосування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858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i="1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0</a:t>
                      </a:r>
                      <a:endParaRPr sz="975" baseline="-1282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i="1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1</a:t>
                      </a:r>
                      <a:endParaRPr sz="975" baseline="-1282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i="1" dirty="0">
                          <a:latin typeface="Times New Roman"/>
                          <a:cs typeface="Times New Roman"/>
                        </a:rPr>
                        <a:t>F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>
                  <a:txBody>
                    <a:bodyPr/>
                    <a:lstStyle/>
                    <a:p>
                      <a:pPr marL="17145" algn="ctr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048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96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HRA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14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Алмазний</a:t>
                      </a:r>
                      <a:r>
                        <a:rPr sz="10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конус</a:t>
                      </a:r>
                      <a:r>
                        <a:rPr sz="1000" spc="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з</a:t>
                      </a:r>
                      <a:r>
                        <a:rPr sz="10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кутом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ts val="1150"/>
                        </a:lnSpc>
                        <a:spcBef>
                          <a:spcPts val="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120</a:t>
                      </a:r>
                      <a:r>
                        <a:rPr sz="1000" spc="-5" dirty="0">
                          <a:latin typeface="Symbol"/>
                          <a:cs typeface="Symbol"/>
                        </a:rPr>
                        <a:t>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при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вершині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98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98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98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marR="80010">
                        <a:lnSpc>
                          <a:spcPts val="1150"/>
                        </a:lnSpc>
                        <a:spcBef>
                          <a:spcPts val="2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Для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особливо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твердих </a:t>
                      </a:r>
                      <a:r>
                        <a:rPr sz="1000" spc="-2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матеріалів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5415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3187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HRB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marR="60325" indent="-635" algn="just">
                        <a:lnSpc>
                          <a:spcPct val="9570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Кулька </a:t>
                      </a:r>
                      <a:r>
                        <a:rPr sz="1000" dirty="0">
                          <a:latin typeface="Symbol"/>
                          <a:cs typeface="Symbol"/>
                        </a:rPr>
                        <a:t>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1/16 "з карбіду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вольфраму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(або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загарто-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ваної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сталі)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marR="79375">
                        <a:lnSpc>
                          <a:spcPts val="1150"/>
                        </a:lnSpc>
                        <a:spcBef>
                          <a:spcPts val="6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Для</a:t>
                      </a:r>
                      <a:r>
                        <a:rPr sz="100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відносно</a:t>
                      </a:r>
                      <a:r>
                        <a:rPr sz="100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м’яких</a:t>
                      </a:r>
                      <a:r>
                        <a:rPr sz="100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ма-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теріалів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8001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50"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С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048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877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HRB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14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Алмазний</a:t>
                      </a:r>
                      <a:r>
                        <a:rPr sz="10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конус</a:t>
                      </a:r>
                      <a:r>
                        <a:rPr sz="1000" spc="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з</a:t>
                      </a:r>
                      <a:r>
                        <a:rPr sz="10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кутом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ts val="1150"/>
                        </a:lnSpc>
                        <a:spcBef>
                          <a:spcPts val="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120</a:t>
                      </a:r>
                      <a:r>
                        <a:rPr sz="1000" spc="-5" dirty="0">
                          <a:latin typeface="Symbol"/>
                          <a:cs typeface="Symbol"/>
                        </a:rPr>
                        <a:t>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при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вершині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98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98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98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marR="80010" indent="-635">
                        <a:lnSpc>
                          <a:spcPts val="1150"/>
                        </a:lnSpc>
                        <a:spcBef>
                          <a:spcPts val="25"/>
                        </a:spcBef>
                        <a:tabLst>
                          <a:tab pos="412750" algn="l"/>
                          <a:tab pos="1028065" algn="l"/>
                        </a:tabLst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Дл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я	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віднос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н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о	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твердих  матеріалів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1067814" y="5174994"/>
            <a:ext cx="5786755" cy="113665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750310" marR="5080" indent="363855">
              <a:lnSpc>
                <a:spcPts val="1380"/>
              </a:lnSpc>
              <a:spcBef>
                <a:spcPts val="19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МЕТО</a:t>
            </a:r>
            <a:r>
              <a:rPr sz="1200" b="1" i="1" dirty="0">
                <a:latin typeface="Times New Roman"/>
                <a:cs typeface="Times New Roman"/>
              </a:rPr>
              <a:t>Д ВИЗНАЧЕННЯ  ТВЕРДОСТІ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ЗА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ВІККЕРСОМ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Тест </a:t>
            </a:r>
            <a:r>
              <a:rPr sz="1200" spc="-5" dirty="0">
                <a:latin typeface="Times New Roman"/>
                <a:cs typeface="Times New Roman"/>
              </a:rPr>
              <a:t>на твердість за Віккерсом був розроблений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1921 році Робертом </a:t>
            </a:r>
            <a:r>
              <a:rPr sz="1200" dirty="0">
                <a:latin typeface="Times New Roman"/>
                <a:cs typeface="Times New Roman"/>
              </a:rPr>
              <a:t>Л. </a:t>
            </a:r>
            <a:r>
              <a:rPr sz="1200" spc="-5" dirty="0">
                <a:latin typeface="Times New Roman"/>
                <a:cs typeface="Times New Roman"/>
              </a:rPr>
              <a:t>Смітом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Джорджем Е. </a:t>
            </a:r>
            <a:r>
              <a:rPr sz="1200" dirty="0">
                <a:latin typeface="Times New Roman"/>
                <a:cs typeface="Times New Roman"/>
              </a:rPr>
              <a:t>Сендлендом в </a:t>
            </a:r>
            <a:r>
              <a:rPr sz="1200" spc="-5" dirty="0">
                <a:latin typeface="Times New Roman"/>
                <a:cs typeface="Times New Roman"/>
              </a:rPr>
              <a:t>англійській </a:t>
            </a:r>
            <a:r>
              <a:rPr sz="1200" dirty="0">
                <a:latin typeface="Times New Roman"/>
                <a:cs typeface="Times New Roman"/>
              </a:rPr>
              <a:t>компанії </a:t>
            </a:r>
            <a:r>
              <a:rPr sz="1200" spc="-5" dirty="0">
                <a:latin typeface="Times New Roman"/>
                <a:cs typeface="Times New Roman"/>
              </a:rPr>
              <a:t>Vickers Ltd як альтернатива методу </a:t>
            </a:r>
            <a:r>
              <a:rPr sz="1200" dirty="0">
                <a:latin typeface="Times New Roman"/>
                <a:cs typeface="Times New Roman"/>
              </a:rPr>
              <a:t> Брінелля</a:t>
            </a:r>
            <a:r>
              <a:rPr sz="1200" spc="-5" dirty="0">
                <a:latin typeface="Times New Roman"/>
                <a:cs typeface="Times New Roman"/>
              </a:rPr>
              <a:t> для вимірювання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7844" y="6278289"/>
            <a:ext cx="4016375" cy="10966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715" indent="2876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Твердість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Віккерсом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визначається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величиною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битка 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4.21).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індентора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використовується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алмазна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чотири-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05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гранна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піраміда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кутом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вершині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136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Твердість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розраховується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відношення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прикладеного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 </a:t>
            </a:r>
            <a:r>
              <a:rPr sz="1200" i="1" dirty="0">
                <a:latin typeface="Times New Roman"/>
                <a:cs typeface="Times New Roman"/>
              </a:rPr>
              <a:t>F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відбитка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448305" y="7823454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5">
                <a:moveTo>
                  <a:pt x="0" y="0"/>
                </a:moveTo>
                <a:lnTo>
                  <a:pt x="128778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63061" y="7649718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252" y="0"/>
                </a:lnTo>
              </a:path>
            </a:pathLst>
          </a:custGeom>
          <a:ln w="35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8627" y="7823454"/>
            <a:ext cx="548005" cy="0"/>
          </a:xfrm>
          <a:custGeom>
            <a:avLst/>
            <a:gdLst/>
            <a:ahLst/>
            <a:cxnLst/>
            <a:rect l="l" t="t" r="r" b="b"/>
            <a:pathLst>
              <a:path w="548004">
                <a:moveTo>
                  <a:pt x="0" y="0"/>
                </a:moveTo>
                <a:lnTo>
                  <a:pt x="547878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67911" y="7823454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8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735833" y="7522326"/>
            <a:ext cx="536575" cy="325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80"/>
              </a:lnSpc>
              <a:spcBef>
                <a:spcPts val="100"/>
              </a:spcBef>
            </a:pPr>
            <a:r>
              <a:rPr sz="1200" spc="50" dirty="0">
                <a:latin typeface="Times New Roman"/>
                <a:cs typeface="Times New Roman"/>
              </a:rPr>
              <a:t>2</a:t>
            </a:r>
            <a:r>
              <a:rPr sz="1200" i="1" dirty="0">
                <a:latin typeface="Times New Roman"/>
                <a:cs typeface="Times New Roman"/>
              </a:rPr>
              <a:t>F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endParaRPr sz="1200">
              <a:latin typeface="Times New Roman"/>
              <a:cs typeface="Times New Roman"/>
            </a:endParaRPr>
          </a:p>
          <a:p>
            <a:pPr marL="447040">
              <a:lnSpc>
                <a:spcPts val="1180"/>
              </a:lnSpc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450083" y="7600049"/>
            <a:ext cx="11874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90313" y="7600049"/>
            <a:ext cx="11874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85951" y="7769212"/>
            <a:ext cx="118173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990600" algn="l"/>
              </a:tabLst>
            </a:pPr>
            <a:r>
              <a:rPr sz="1800" i="1" baseline="-16203" dirty="0">
                <a:latin typeface="Times New Roman"/>
                <a:cs typeface="Times New Roman"/>
              </a:rPr>
              <a:t>d</a:t>
            </a:r>
            <a:r>
              <a:rPr sz="1800" spc="-247" baseline="-16203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2</a:t>
            </a:r>
            <a:r>
              <a:rPr sz="700" dirty="0">
                <a:latin typeface="Times New Roman"/>
                <a:cs typeface="Times New Roman"/>
              </a:rPr>
              <a:t>	</a:t>
            </a:r>
            <a:r>
              <a:rPr sz="1800" i="1" baseline="-16203" dirty="0">
                <a:latin typeface="Times New Roman"/>
                <a:cs typeface="Times New Roman"/>
              </a:rPr>
              <a:t>d</a:t>
            </a:r>
            <a:r>
              <a:rPr sz="1800" spc="-247" baseline="-16203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58472" y="7814937"/>
            <a:ext cx="10223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56899" y="7696359"/>
            <a:ext cx="65722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60070" algn="l"/>
              </a:tabLst>
            </a:pPr>
            <a:r>
              <a:rPr sz="1200" spc="-5" dirty="0">
                <a:latin typeface="Times New Roman"/>
                <a:cs typeface="Times New Roman"/>
              </a:rPr>
              <a:t>H</a:t>
            </a:r>
            <a:r>
              <a:rPr sz="1200" dirty="0">
                <a:latin typeface="Times New Roman"/>
                <a:cs typeface="Times New Roman"/>
              </a:rPr>
              <a:t>V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dirty="0">
                <a:latin typeface="Symbol"/>
                <a:cs typeface="Symbol"/>
              </a:rPr>
              <a:t></a:t>
            </a:r>
            <a:endParaRPr sz="1200">
              <a:latin typeface="Symbol"/>
              <a:cs typeface="Symbo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157220" y="7428894"/>
            <a:ext cx="12192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Symbol"/>
                <a:cs typeface="Symbol"/>
              </a:rPr>
              <a:t></a:t>
            </a:r>
            <a:endParaRPr sz="1200">
              <a:latin typeface="Symbol"/>
              <a:cs typeface="Symbo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14262" y="7696356"/>
            <a:ext cx="79121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39775" algn="l"/>
              </a:tabLst>
            </a:pPr>
            <a:r>
              <a:rPr sz="1200" dirty="0">
                <a:latin typeface="Symbol"/>
                <a:cs typeface="Symbol"/>
              </a:rPr>
              <a:t>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114" dirty="0">
                <a:latin typeface="Times New Roman"/>
                <a:cs typeface="Times New Roman"/>
              </a:rPr>
              <a:t>1</a:t>
            </a:r>
            <a:r>
              <a:rPr sz="1200" spc="85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854</a:t>
            </a:r>
            <a:r>
              <a:rPr sz="1200" dirty="0">
                <a:latin typeface="Times New Roman"/>
                <a:cs typeface="Times New Roman"/>
              </a:rPr>
              <a:t>4	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67816" y="8077060"/>
            <a:ext cx="4015740" cy="108458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 marR="5080" indent="287655" algn="just">
              <a:lnSpc>
                <a:spcPct val="95600"/>
              </a:lnSpc>
              <a:spcBef>
                <a:spcPts val="165"/>
              </a:spcBef>
            </a:pPr>
            <a:r>
              <a:rPr sz="1200" spc="-5" dirty="0">
                <a:latin typeface="Times New Roman"/>
                <a:cs typeface="Times New Roman"/>
              </a:rPr>
              <a:t>Навантаження </a:t>
            </a:r>
            <a:r>
              <a:rPr sz="1200" i="1" dirty="0">
                <a:latin typeface="Times New Roman"/>
                <a:cs typeface="Times New Roman"/>
              </a:rPr>
              <a:t>F </a:t>
            </a:r>
            <a:r>
              <a:rPr sz="1200" spc="-5" dirty="0">
                <a:latin typeface="Times New Roman"/>
                <a:cs typeface="Times New Roman"/>
              </a:rPr>
              <a:t>становить </a:t>
            </a:r>
            <a:r>
              <a:rPr sz="1200" dirty="0">
                <a:latin typeface="Times New Roman"/>
                <a:cs typeface="Times New Roman"/>
              </a:rPr>
              <a:t>5…100 </a:t>
            </a:r>
            <a:r>
              <a:rPr sz="1200" spc="-5" dirty="0">
                <a:latin typeface="Times New Roman"/>
                <a:cs typeface="Times New Roman"/>
              </a:rPr>
              <a:t>кгс </a:t>
            </a:r>
            <a:r>
              <a:rPr sz="1200" dirty="0">
                <a:latin typeface="Symbol"/>
                <a:cs typeface="Symbol"/>
              </a:rPr>
              <a:t>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50…100 Н. Діа- </a:t>
            </a:r>
            <a:r>
              <a:rPr sz="1200" dirty="0">
                <a:latin typeface="Times New Roman"/>
                <a:cs typeface="Times New Roman"/>
              </a:rPr>
              <a:t> гональ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відбитка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допомогою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мікроскопа,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встановленого на</a:t>
            </a:r>
            <a:r>
              <a:rPr sz="1200" dirty="0">
                <a:latin typeface="Times New Roman"/>
                <a:cs typeface="Times New Roman"/>
              </a:rPr>
              <a:t> приладі.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Перевагою </a:t>
            </a:r>
            <a:r>
              <a:rPr sz="1200" dirty="0">
                <a:latin typeface="Times New Roman"/>
                <a:cs typeface="Times New Roman"/>
              </a:rPr>
              <a:t>даного </a:t>
            </a:r>
            <a:r>
              <a:rPr sz="1200" spc="-5" dirty="0">
                <a:latin typeface="Times New Roman"/>
                <a:cs typeface="Times New Roman"/>
              </a:rPr>
              <a:t>способу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те, що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вимірювати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 будь-яких матеріалів, тонких виробів, поверхневих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шарів.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Метод</a:t>
            </a:r>
            <a:r>
              <a:rPr sz="1200" dirty="0">
                <a:latin typeface="Times New Roman"/>
                <a:cs typeface="Times New Roman"/>
              </a:rPr>
              <a:t> має</a:t>
            </a:r>
            <a:r>
              <a:rPr sz="1200" spc="-5" dirty="0">
                <a:latin typeface="Times New Roman"/>
                <a:cs typeface="Times New Roman"/>
              </a:rPr>
              <a:t> високу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чутливість.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5261800" y="6481000"/>
            <a:ext cx="1503045" cy="2252980"/>
            <a:chOff x="5261800" y="6481000"/>
            <a:chExt cx="1503045" cy="2252980"/>
          </a:xfrm>
        </p:grpSpPr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268468" y="7235471"/>
              <a:ext cx="1489709" cy="44625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5268468" y="7235471"/>
              <a:ext cx="1489710" cy="446405"/>
            </a:xfrm>
            <a:custGeom>
              <a:avLst/>
              <a:gdLst/>
              <a:ahLst/>
              <a:cxnLst/>
              <a:rect l="l" t="t" r="r" b="b"/>
              <a:pathLst>
                <a:path w="1489709" h="446404">
                  <a:moveTo>
                    <a:pt x="24384" y="9624"/>
                  </a:moveTo>
                  <a:lnTo>
                    <a:pt x="403098" y="6576"/>
                  </a:lnTo>
                  <a:lnTo>
                    <a:pt x="672846" y="320520"/>
                  </a:lnTo>
                  <a:lnTo>
                    <a:pt x="1033272" y="2766"/>
                  </a:lnTo>
                  <a:lnTo>
                    <a:pt x="1489709" y="0"/>
                  </a:lnTo>
                </a:path>
                <a:path w="1489709" h="446404">
                  <a:moveTo>
                    <a:pt x="1489709" y="61498"/>
                  </a:moveTo>
                  <a:lnTo>
                    <a:pt x="1415796" y="159738"/>
                  </a:lnTo>
                  <a:lnTo>
                    <a:pt x="1181100" y="149832"/>
                  </a:lnTo>
                  <a:lnTo>
                    <a:pt x="1050798" y="209268"/>
                  </a:lnTo>
                  <a:lnTo>
                    <a:pt x="900684" y="320520"/>
                  </a:lnTo>
                  <a:lnTo>
                    <a:pt x="707898" y="446250"/>
                  </a:lnTo>
                  <a:lnTo>
                    <a:pt x="511302" y="338046"/>
                  </a:lnTo>
                  <a:lnTo>
                    <a:pt x="458724" y="191742"/>
                  </a:lnTo>
                  <a:lnTo>
                    <a:pt x="357378" y="156690"/>
                  </a:lnTo>
                  <a:lnTo>
                    <a:pt x="252222" y="152880"/>
                  </a:lnTo>
                  <a:lnTo>
                    <a:pt x="52578" y="152880"/>
                  </a:lnTo>
                  <a:lnTo>
                    <a:pt x="0" y="97254"/>
                  </a:lnTo>
                  <a:lnTo>
                    <a:pt x="6858" y="30960"/>
                  </a:lnTo>
                </a:path>
              </a:pathLst>
            </a:custGeom>
            <a:ln w="131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292852" y="6487668"/>
              <a:ext cx="1440180" cy="670560"/>
            </a:xfrm>
            <a:custGeom>
              <a:avLst/>
              <a:gdLst/>
              <a:ahLst/>
              <a:cxnLst/>
              <a:rect l="l" t="t" r="r" b="b"/>
              <a:pathLst>
                <a:path w="1440179" h="670559">
                  <a:moveTo>
                    <a:pt x="0" y="317754"/>
                  </a:moveTo>
                  <a:lnTo>
                    <a:pt x="648462" y="0"/>
                  </a:lnTo>
                  <a:lnTo>
                    <a:pt x="1440180" y="345186"/>
                  </a:lnTo>
                  <a:lnTo>
                    <a:pt x="788670" y="670560"/>
                  </a:lnTo>
                  <a:lnTo>
                    <a:pt x="0" y="317754"/>
                  </a:lnTo>
                </a:path>
              </a:pathLst>
            </a:custGeom>
            <a:ln w="131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622036" y="6644640"/>
              <a:ext cx="771525" cy="911860"/>
            </a:xfrm>
            <a:custGeom>
              <a:avLst/>
              <a:gdLst/>
              <a:ahLst/>
              <a:cxnLst/>
              <a:rect l="l" t="t" r="r" b="b"/>
              <a:pathLst>
                <a:path w="771525" h="911859">
                  <a:moveTo>
                    <a:pt x="0" y="0"/>
                  </a:moveTo>
                  <a:lnTo>
                    <a:pt x="771144" y="359664"/>
                  </a:lnTo>
                  <a:lnTo>
                    <a:pt x="319278" y="911352"/>
                  </a:lnTo>
                </a:path>
              </a:pathLst>
            </a:custGeom>
            <a:ln w="65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292852" y="6805422"/>
              <a:ext cx="1440180" cy="750570"/>
            </a:xfrm>
            <a:custGeom>
              <a:avLst/>
              <a:gdLst/>
              <a:ahLst/>
              <a:cxnLst/>
              <a:rect l="l" t="t" r="r" b="b"/>
              <a:pathLst>
                <a:path w="1440179" h="750570">
                  <a:moveTo>
                    <a:pt x="648462" y="750570"/>
                  </a:moveTo>
                  <a:lnTo>
                    <a:pt x="0" y="0"/>
                  </a:lnTo>
                </a:path>
                <a:path w="1440179" h="750570">
                  <a:moveTo>
                    <a:pt x="648462" y="750570"/>
                  </a:moveTo>
                  <a:lnTo>
                    <a:pt x="1440180" y="27432"/>
                  </a:lnTo>
                </a:path>
              </a:pathLst>
            </a:custGeom>
            <a:ln w="131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622036" y="6487668"/>
              <a:ext cx="319405" cy="1068705"/>
            </a:xfrm>
            <a:custGeom>
              <a:avLst/>
              <a:gdLst/>
              <a:ahLst/>
              <a:cxnLst/>
              <a:rect l="l" t="t" r="r" b="b"/>
              <a:pathLst>
                <a:path w="319404" h="1068704">
                  <a:moveTo>
                    <a:pt x="319278" y="1068324"/>
                  </a:moveTo>
                  <a:lnTo>
                    <a:pt x="319278" y="0"/>
                  </a:lnTo>
                </a:path>
                <a:path w="319404" h="1068704">
                  <a:moveTo>
                    <a:pt x="319278" y="1068324"/>
                  </a:moveTo>
                  <a:lnTo>
                    <a:pt x="0" y="156972"/>
                  </a:lnTo>
                </a:path>
              </a:pathLst>
            </a:custGeom>
            <a:ln w="656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836158" y="7191755"/>
              <a:ext cx="333375" cy="74930"/>
            </a:xfrm>
            <a:custGeom>
              <a:avLst/>
              <a:gdLst/>
              <a:ahLst/>
              <a:cxnLst/>
              <a:rect l="l" t="t" r="r" b="b"/>
              <a:pathLst>
                <a:path w="333375" h="74929">
                  <a:moveTo>
                    <a:pt x="276152" y="52924"/>
                  </a:moveTo>
                  <a:lnTo>
                    <a:pt x="246126" y="54102"/>
                  </a:lnTo>
                  <a:lnTo>
                    <a:pt x="332994" y="74676"/>
                  </a:lnTo>
                  <a:lnTo>
                    <a:pt x="308864" y="57150"/>
                  </a:lnTo>
                  <a:lnTo>
                    <a:pt x="285750" y="57150"/>
                  </a:lnTo>
                  <a:lnTo>
                    <a:pt x="283464" y="56388"/>
                  </a:lnTo>
                  <a:lnTo>
                    <a:pt x="276152" y="52924"/>
                  </a:lnTo>
                  <a:close/>
                </a:path>
                <a:path w="333375" h="74929">
                  <a:moveTo>
                    <a:pt x="278939" y="45017"/>
                  </a:moveTo>
                  <a:lnTo>
                    <a:pt x="284988" y="52578"/>
                  </a:lnTo>
                  <a:lnTo>
                    <a:pt x="276152" y="52924"/>
                  </a:lnTo>
                  <a:lnTo>
                    <a:pt x="283464" y="56388"/>
                  </a:lnTo>
                  <a:lnTo>
                    <a:pt x="285750" y="57150"/>
                  </a:lnTo>
                  <a:lnTo>
                    <a:pt x="288036" y="56388"/>
                  </a:lnTo>
                  <a:lnTo>
                    <a:pt x="288798" y="54102"/>
                  </a:lnTo>
                  <a:lnTo>
                    <a:pt x="290322" y="51816"/>
                  </a:lnTo>
                  <a:lnTo>
                    <a:pt x="288798" y="49530"/>
                  </a:lnTo>
                  <a:lnTo>
                    <a:pt x="287274" y="48768"/>
                  </a:lnTo>
                  <a:lnTo>
                    <a:pt x="278939" y="45017"/>
                  </a:lnTo>
                  <a:close/>
                </a:path>
                <a:path w="333375" h="74929">
                  <a:moveTo>
                    <a:pt x="260604" y="22098"/>
                  </a:moveTo>
                  <a:lnTo>
                    <a:pt x="278939" y="45017"/>
                  </a:lnTo>
                  <a:lnTo>
                    <a:pt x="287274" y="48768"/>
                  </a:lnTo>
                  <a:lnTo>
                    <a:pt x="288798" y="49530"/>
                  </a:lnTo>
                  <a:lnTo>
                    <a:pt x="290322" y="51816"/>
                  </a:lnTo>
                  <a:lnTo>
                    <a:pt x="288798" y="54102"/>
                  </a:lnTo>
                  <a:lnTo>
                    <a:pt x="288036" y="56388"/>
                  </a:lnTo>
                  <a:lnTo>
                    <a:pt x="285750" y="57150"/>
                  </a:lnTo>
                  <a:lnTo>
                    <a:pt x="308864" y="57150"/>
                  </a:lnTo>
                  <a:lnTo>
                    <a:pt x="260604" y="22098"/>
                  </a:lnTo>
                  <a:close/>
                </a:path>
                <a:path w="333375" h="74929">
                  <a:moveTo>
                    <a:pt x="190500" y="9906"/>
                  </a:moveTo>
                  <a:lnTo>
                    <a:pt x="153162" y="9906"/>
                  </a:lnTo>
                  <a:lnTo>
                    <a:pt x="157734" y="10668"/>
                  </a:lnTo>
                  <a:lnTo>
                    <a:pt x="163068" y="11430"/>
                  </a:lnTo>
                  <a:lnTo>
                    <a:pt x="168402" y="12954"/>
                  </a:lnTo>
                  <a:lnTo>
                    <a:pt x="174498" y="13716"/>
                  </a:lnTo>
                  <a:lnTo>
                    <a:pt x="188214" y="18288"/>
                  </a:lnTo>
                  <a:lnTo>
                    <a:pt x="195834" y="20574"/>
                  </a:lnTo>
                  <a:lnTo>
                    <a:pt x="204216" y="22860"/>
                  </a:lnTo>
                  <a:lnTo>
                    <a:pt x="212598" y="26670"/>
                  </a:lnTo>
                  <a:lnTo>
                    <a:pt x="220980" y="29718"/>
                  </a:lnTo>
                  <a:lnTo>
                    <a:pt x="230124" y="33528"/>
                  </a:lnTo>
                  <a:lnTo>
                    <a:pt x="249174" y="41148"/>
                  </a:lnTo>
                  <a:lnTo>
                    <a:pt x="268986" y="49530"/>
                  </a:lnTo>
                  <a:lnTo>
                    <a:pt x="276152" y="52924"/>
                  </a:lnTo>
                  <a:lnTo>
                    <a:pt x="284988" y="52578"/>
                  </a:lnTo>
                  <a:lnTo>
                    <a:pt x="278939" y="45017"/>
                  </a:lnTo>
                  <a:lnTo>
                    <a:pt x="272034" y="41910"/>
                  </a:lnTo>
                  <a:lnTo>
                    <a:pt x="252222" y="32766"/>
                  </a:lnTo>
                  <a:lnTo>
                    <a:pt x="233172" y="25146"/>
                  </a:lnTo>
                  <a:lnTo>
                    <a:pt x="224028" y="21336"/>
                  </a:lnTo>
                  <a:lnTo>
                    <a:pt x="215646" y="18288"/>
                  </a:lnTo>
                  <a:lnTo>
                    <a:pt x="206502" y="15240"/>
                  </a:lnTo>
                  <a:lnTo>
                    <a:pt x="198882" y="12192"/>
                  </a:lnTo>
                  <a:lnTo>
                    <a:pt x="190500" y="9906"/>
                  </a:lnTo>
                  <a:close/>
                </a:path>
                <a:path w="333375" h="74929">
                  <a:moveTo>
                    <a:pt x="73914" y="0"/>
                  </a:moveTo>
                  <a:lnTo>
                    <a:pt x="0" y="50292"/>
                  </a:lnTo>
                  <a:lnTo>
                    <a:pt x="76200" y="35052"/>
                  </a:lnTo>
                  <a:lnTo>
                    <a:pt x="48006" y="35052"/>
                  </a:lnTo>
                  <a:lnTo>
                    <a:pt x="44958" y="33528"/>
                  </a:lnTo>
                  <a:lnTo>
                    <a:pt x="43434" y="28956"/>
                  </a:lnTo>
                  <a:lnTo>
                    <a:pt x="44958" y="26670"/>
                  </a:lnTo>
                  <a:lnTo>
                    <a:pt x="46482" y="25908"/>
                  </a:lnTo>
                  <a:lnTo>
                    <a:pt x="53340" y="22860"/>
                  </a:lnTo>
                  <a:lnTo>
                    <a:pt x="55054" y="22288"/>
                  </a:lnTo>
                  <a:lnTo>
                    <a:pt x="73914" y="0"/>
                  </a:lnTo>
                  <a:close/>
                </a:path>
                <a:path w="333375" h="74929">
                  <a:moveTo>
                    <a:pt x="55054" y="22288"/>
                  </a:moveTo>
                  <a:lnTo>
                    <a:pt x="53340" y="22860"/>
                  </a:lnTo>
                  <a:lnTo>
                    <a:pt x="46482" y="25908"/>
                  </a:lnTo>
                  <a:lnTo>
                    <a:pt x="44958" y="26670"/>
                  </a:lnTo>
                  <a:lnTo>
                    <a:pt x="43434" y="28956"/>
                  </a:lnTo>
                  <a:lnTo>
                    <a:pt x="44958" y="33528"/>
                  </a:lnTo>
                  <a:lnTo>
                    <a:pt x="48006" y="35052"/>
                  </a:lnTo>
                  <a:lnTo>
                    <a:pt x="50292" y="33528"/>
                  </a:lnTo>
                  <a:lnTo>
                    <a:pt x="57150" y="31242"/>
                  </a:lnTo>
                  <a:lnTo>
                    <a:pt x="59158" y="30532"/>
                  </a:lnTo>
                  <a:lnTo>
                    <a:pt x="48768" y="29718"/>
                  </a:lnTo>
                  <a:lnTo>
                    <a:pt x="55054" y="22288"/>
                  </a:lnTo>
                  <a:close/>
                </a:path>
                <a:path w="333375" h="74929">
                  <a:moveTo>
                    <a:pt x="59158" y="30532"/>
                  </a:moveTo>
                  <a:lnTo>
                    <a:pt x="57150" y="31242"/>
                  </a:lnTo>
                  <a:lnTo>
                    <a:pt x="50292" y="33528"/>
                  </a:lnTo>
                  <a:lnTo>
                    <a:pt x="48006" y="35052"/>
                  </a:lnTo>
                  <a:lnTo>
                    <a:pt x="76200" y="35052"/>
                  </a:lnTo>
                  <a:lnTo>
                    <a:pt x="87630" y="32766"/>
                  </a:lnTo>
                  <a:lnTo>
                    <a:pt x="59158" y="30532"/>
                  </a:lnTo>
                  <a:close/>
                </a:path>
                <a:path w="333375" h="74929">
                  <a:moveTo>
                    <a:pt x="149352" y="762"/>
                  </a:moveTo>
                  <a:lnTo>
                    <a:pt x="140208" y="762"/>
                  </a:lnTo>
                  <a:lnTo>
                    <a:pt x="131826" y="1524"/>
                  </a:lnTo>
                  <a:lnTo>
                    <a:pt x="123444" y="3048"/>
                  </a:lnTo>
                  <a:lnTo>
                    <a:pt x="119634" y="3810"/>
                  </a:lnTo>
                  <a:lnTo>
                    <a:pt x="114300" y="5334"/>
                  </a:lnTo>
                  <a:lnTo>
                    <a:pt x="109728" y="6096"/>
                  </a:lnTo>
                  <a:lnTo>
                    <a:pt x="104394" y="7620"/>
                  </a:lnTo>
                  <a:lnTo>
                    <a:pt x="80010" y="13716"/>
                  </a:lnTo>
                  <a:lnTo>
                    <a:pt x="67056" y="18288"/>
                  </a:lnTo>
                  <a:lnTo>
                    <a:pt x="55054" y="22288"/>
                  </a:lnTo>
                  <a:lnTo>
                    <a:pt x="48768" y="29718"/>
                  </a:lnTo>
                  <a:lnTo>
                    <a:pt x="59158" y="30532"/>
                  </a:lnTo>
                  <a:lnTo>
                    <a:pt x="70104" y="26670"/>
                  </a:lnTo>
                  <a:lnTo>
                    <a:pt x="82296" y="22098"/>
                  </a:lnTo>
                  <a:lnTo>
                    <a:pt x="94488" y="19050"/>
                  </a:lnTo>
                  <a:lnTo>
                    <a:pt x="105918" y="16002"/>
                  </a:lnTo>
                  <a:lnTo>
                    <a:pt x="111252" y="14478"/>
                  </a:lnTo>
                  <a:lnTo>
                    <a:pt x="116586" y="13716"/>
                  </a:lnTo>
                  <a:lnTo>
                    <a:pt x="121158" y="12954"/>
                  </a:lnTo>
                  <a:lnTo>
                    <a:pt x="125730" y="11430"/>
                  </a:lnTo>
                  <a:lnTo>
                    <a:pt x="133350" y="9906"/>
                  </a:lnTo>
                  <a:lnTo>
                    <a:pt x="190500" y="9906"/>
                  </a:lnTo>
                  <a:lnTo>
                    <a:pt x="183642" y="7620"/>
                  </a:lnTo>
                  <a:lnTo>
                    <a:pt x="176022" y="5334"/>
                  </a:lnTo>
                  <a:lnTo>
                    <a:pt x="169926" y="3810"/>
                  </a:lnTo>
                  <a:lnTo>
                    <a:pt x="153924" y="1524"/>
                  </a:lnTo>
                  <a:lnTo>
                    <a:pt x="149352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266943" y="7158227"/>
              <a:ext cx="1491615" cy="635635"/>
            </a:xfrm>
            <a:custGeom>
              <a:avLst/>
              <a:gdLst/>
              <a:ahLst/>
              <a:cxnLst/>
              <a:rect l="l" t="t" r="r" b="b"/>
              <a:pathLst>
                <a:path w="1491615" h="635634">
                  <a:moveTo>
                    <a:pt x="5334" y="0"/>
                  </a:moveTo>
                  <a:lnTo>
                    <a:pt x="0" y="2229"/>
                  </a:lnTo>
                  <a:lnTo>
                    <a:pt x="0" y="325041"/>
                  </a:lnTo>
                  <a:lnTo>
                    <a:pt x="12192" y="332232"/>
                  </a:lnTo>
                  <a:lnTo>
                    <a:pt x="48387" y="356425"/>
                  </a:lnTo>
                  <a:lnTo>
                    <a:pt x="66199" y="369522"/>
                  </a:lnTo>
                  <a:lnTo>
                    <a:pt x="82296" y="384048"/>
                  </a:lnTo>
                  <a:lnTo>
                    <a:pt x="99191" y="389917"/>
                  </a:lnTo>
                  <a:lnTo>
                    <a:pt x="113443" y="396716"/>
                  </a:lnTo>
                  <a:lnTo>
                    <a:pt x="126980" y="403657"/>
                  </a:lnTo>
                  <a:lnTo>
                    <a:pt x="141732" y="409956"/>
                  </a:lnTo>
                  <a:lnTo>
                    <a:pt x="166414" y="418195"/>
                  </a:lnTo>
                  <a:lnTo>
                    <a:pt x="191167" y="426148"/>
                  </a:lnTo>
                  <a:lnTo>
                    <a:pt x="215777" y="434387"/>
                  </a:lnTo>
                  <a:lnTo>
                    <a:pt x="240030" y="443484"/>
                  </a:lnTo>
                  <a:lnTo>
                    <a:pt x="251353" y="448925"/>
                  </a:lnTo>
                  <a:lnTo>
                    <a:pt x="262604" y="455580"/>
                  </a:lnTo>
                  <a:lnTo>
                    <a:pt x="273998" y="462664"/>
                  </a:lnTo>
                  <a:lnTo>
                    <a:pt x="285750" y="469392"/>
                  </a:lnTo>
                  <a:lnTo>
                    <a:pt x="299204" y="479464"/>
                  </a:lnTo>
                  <a:lnTo>
                    <a:pt x="307657" y="491109"/>
                  </a:lnTo>
                  <a:lnTo>
                    <a:pt x="314682" y="503896"/>
                  </a:lnTo>
                  <a:lnTo>
                    <a:pt x="323850" y="517398"/>
                  </a:lnTo>
                  <a:lnTo>
                    <a:pt x="348960" y="542079"/>
                  </a:lnTo>
                  <a:lnTo>
                    <a:pt x="377285" y="563403"/>
                  </a:lnTo>
                  <a:lnTo>
                    <a:pt x="435864" y="601980"/>
                  </a:lnTo>
                  <a:lnTo>
                    <a:pt x="447246" y="610695"/>
                  </a:lnTo>
                  <a:lnTo>
                    <a:pt x="485394" y="631698"/>
                  </a:lnTo>
                  <a:lnTo>
                    <a:pt x="529971" y="633364"/>
                  </a:lnTo>
                  <a:lnTo>
                    <a:pt x="663702" y="635508"/>
                  </a:lnTo>
                  <a:lnTo>
                    <a:pt x="686181" y="629685"/>
                  </a:lnTo>
                  <a:lnTo>
                    <a:pt x="708660" y="623220"/>
                  </a:lnTo>
                  <a:lnTo>
                    <a:pt x="730567" y="615469"/>
                  </a:lnTo>
                  <a:lnTo>
                    <a:pt x="751332" y="605790"/>
                  </a:lnTo>
                  <a:lnTo>
                    <a:pt x="758309" y="603206"/>
                  </a:lnTo>
                  <a:lnTo>
                    <a:pt x="765429" y="601694"/>
                  </a:lnTo>
                  <a:lnTo>
                    <a:pt x="772549" y="600325"/>
                  </a:lnTo>
                  <a:lnTo>
                    <a:pt x="779526" y="598170"/>
                  </a:lnTo>
                  <a:lnTo>
                    <a:pt x="794921" y="589764"/>
                  </a:lnTo>
                  <a:lnTo>
                    <a:pt x="810101" y="578358"/>
                  </a:lnTo>
                  <a:lnTo>
                    <a:pt x="824853" y="565808"/>
                  </a:lnTo>
                  <a:lnTo>
                    <a:pt x="838962" y="553974"/>
                  </a:lnTo>
                  <a:lnTo>
                    <a:pt x="847915" y="550902"/>
                  </a:lnTo>
                  <a:lnTo>
                    <a:pt x="850582" y="549402"/>
                  </a:lnTo>
                  <a:lnTo>
                    <a:pt x="853535" y="545615"/>
                  </a:lnTo>
                  <a:lnTo>
                    <a:pt x="863346" y="535686"/>
                  </a:lnTo>
                  <a:lnTo>
                    <a:pt x="873538" y="527720"/>
                  </a:lnTo>
                  <a:lnTo>
                    <a:pt x="884301" y="520541"/>
                  </a:lnTo>
                  <a:lnTo>
                    <a:pt x="895064" y="513504"/>
                  </a:lnTo>
                  <a:lnTo>
                    <a:pt x="905256" y="505968"/>
                  </a:lnTo>
                  <a:lnTo>
                    <a:pt x="952405" y="473606"/>
                  </a:lnTo>
                  <a:lnTo>
                    <a:pt x="973074" y="448056"/>
                  </a:lnTo>
                  <a:lnTo>
                    <a:pt x="979170" y="443484"/>
                  </a:lnTo>
                  <a:lnTo>
                    <a:pt x="983802" y="439771"/>
                  </a:lnTo>
                  <a:lnTo>
                    <a:pt x="670048" y="439771"/>
                  </a:lnTo>
                  <a:lnTo>
                    <a:pt x="649553" y="438357"/>
                  </a:lnTo>
                  <a:lnTo>
                    <a:pt x="630192" y="430944"/>
                  </a:lnTo>
                  <a:lnTo>
                    <a:pt x="597408" y="413766"/>
                  </a:lnTo>
                  <a:lnTo>
                    <a:pt x="587323" y="409563"/>
                  </a:lnTo>
                  <a:lnTo>
                    <a:pt x="545842" y="374177"/>
                  </a:lnTo>
                  <a:lnTo>
                    <a:pt x="529673" y="338625"/>
                  </a:lnTo>
                  <a:lnTo>
                    <a:pt x="520446" y="321564"/>
                  </a:lnTo>
                  <a:lnTo>
                    <a:pt x="486370" y="275808"/>
                  </a:lnTo>
                  <a:lnTo>
                    <a:pt x="470154" y="234315"/>
                  </a:lnTo>
                  <a:lnTo>
                    <a:pt x="466201" y="222313"/>
                  </a:lnTo>
                  <a:lnTo>
                    <a:pt x="460248" y="210312"/>
                  </a:lnTo>
                  <a:lnTo>
                    <a:pt x="446532" y="204978"/>
                  </a:lnTo>
                  <a:lnTo>
                    <a:pt x="418981" y="195929"/>
                  </a:lnTo>
                  <a:lnTo>
                    <a:pt x="417576" y="195453"/>
                  </a:lnTo>
                  <a:lnTo>
                    <a:pt x="373725" y="180320"/>
                  </a:lnTo>
                  <a:lnTo>
                    <a:pt x="320383" y="176784"/>
                  </a:lnTo>
                  <a:lnTo>
                    <a:pt x="292608" y="176784"/>
                  </a:lnTo>
                  <a:lnTo>
                    <a:pt x="187273" y="175069"/>
                  </a:lnTo>
                  <a:lnTo>
                    <a:pt x="130397" y="170902"/>
                  </a:lnTo>
                  <a:lnTo>
                    <a:pt x="81248" y="152947"/>
                  </a:lnTo>
                  <a:lnTo>
                    <a:pt x="67818" y="136398"/>
                  </a:lnTo>
                  <a:lnTo>
                    <a:pt x="59186" y="133647"/>
                  </a:lnTo>
                  <a:lnTo>
                    <a:pt x="31909" y="102203"/>
                  </a:lnTo>
                  <a:lnTo>
                    <a:pt x="27146" y="48672"/>
                  </a:lnTo>
                  <a:lnTo>
                    <a:pt x="25908" y="32766"/>
                  </a:lnTo>
                  <a:lnTo>
                    <a:pt x="25908" y="28194"/>
                  </a:lnTo>
                  <a:lnTo>
                    <a:pt x="26670" y="21336"/>
                  </a:lnTo>
                  <a:lnTo>
                    <a:pt x="22860" y="18288"/>
                  </a:lnTo>
                  <a:lnTo>
                    <a:pt x="19812" y="16002"/>
                  </a:lnTo>
                  <a:lnTo>
                    <a:pt x="8382" y="16002"/>
                  </a:lnTo>
                  <a:lnTo>
                    <a:pt x="1524" y="14478"/>
                  </a:lnTo>
                  <a:lnTo>
                    <a:pt x="12624" y="14478"/>
                  </a:lnTo>
                  <a:lnTo>
                    <a:pt x="17062" y="11584"/>
                  </a:lnTo>
                  <a:lnTo>
                    <a:pt x="16002" y="3810"/>
                  </a:lnTo>
                  <a:lnTo>
                    <a:pt x="14173" y="762"/>
                  </a:lnTo>
                  <a:lnTo>
                    <a:pt x="8382" y="762"/>
                  </a:lnTo>
                  <a:lnTo>
                    <a:pt x="5334" y="0"/>
                  </a:lnTo>
                  <a:close/>
                </a:path>
                <a:path w="1491615" h="635634">
                  <a:moveTo>
                    <a:pt x="706234" y="438954"/>
                  </a:moveTo>
                  <a:lnTo>
                    <a:pt x="670048" y="439771"/>
                  </a:lnTo>
                  <a:lnTo>
                    <a:pt x="983802" y="439771"/>
                  </a:lnTo>
                  <a:lnTo>
                    <a:pt x="772668" y="439674"/>
                  </a:lnTo>
                  <a:lnTo>
                    <a:pt x="706234" y="438954"/>
                  </a:lnTo>
                  <a:close/>
                </a:path>
                <a:path w="1491615" h="635634">
                  <a:moveTo>
                    <a:pt x="895826" y="360390"/>
                  </a:moveTo>
                  <a:lnTo>
                    <a:pt x="887730" y="373380"/>
                  </a:lnTo>
                  <a:lnTo>
                    <a:pt x="874859" y="377523"/>
                  </a:lnTo>
                  <a:lnTo>
                    <a:pt x="859060" y="384238"/>
                  </a:lnTo>
                  <a:lnTo>
                    <a:pt x="843689" y="391810"/>
                  </a:lnTo>
                  <a:lnTo>
                    <a:pt x="832104" y="398526"/>
                  </a:lnTo>
                  <a:lnTo>
                    <a:pt x="822710" y="407360"/>
                  </a:lnTo>
                  <a:lnTo>
                    <a:pt x="812387" y="418909"/>
                  </a:lnTo>
                  <a:lnTo>
                    <a:pt x="802207" y="429601"/>
                  </a:lnTo>
                  <a:lnTo>
                    <a:pt x="793242" y="435864"/>
                  </a:lnTo>
                  <a:lnTo>
                    <a:pt x="787146" y="438150"/>
                  </a:lnTo>
                  <a:lnTo>
                    <a:pt x="779526" y="438150"/>
                  </a:lnTo>
                  <a:lnTo>
                    <a:pt x="772668" y="439674"/>
                  </a:lnTo>
                  <a:lnTo>
                    <a:pt x="983923" y="439674"/>
                  </a:lnTo>
                  <a:lnTo>
                    <a:pt x="991707" y="433435"/>
                  </a:lnTo>
                  <a:lnTo>
                    <a:pt x="994414" y="433435"/>
                  </a:lnTo>
                  <a:lnTo>
                    <a:pt x="999744" y="424434"/>
                  </a:lnTo>
                  <a:lnTo>
                    <a:pt x="1007364" y="421386"/>
                  </a:lnTo>
                  <a:lnTo>
                    <a:pt x="1016508" y="419862"/>
                  </a:lnTo>
                  <a:lnTo>
                    <a:pt x="1021080" y="413766"/>
                  </a:lnTo>
                  <a:lnTo>
                    <a:pt x="1035677" y="392620"/>
                  </a:lnTo>
                  <a:lnTo>
                    <a:pt x="1050417" y="372046"/>
                  </a:lnTo>
                  <a:lnTo>
                    <a:pt x="1056511" y="364700"/>
                  </a:lnTo>
                  <a:lnTo>
                    <a:pt x="895445" y="364700"/>
                  </a:lnTo>
                  <a:lnTo>
                    <a:pt x="895350" y="361473"/>
                  </a:lnTo>
                  <a:lnTo>
                    <a:pt x="895826" y="360390"/>
                  </a:lnTo>
                  <a:close/>
                </a:path>
                <a:path w="1491615" h="635634">
                  <a:moveTo>
                    <a:pt x="994414" y="433435"/>
                  </a:moveTo>
                  <a:lnTo>
                    <a:pt x="991707" y="433435"/>
                  </a:lnTo>
                  <a:lnTo>
                    <a:pt x="993172" y="435102"/>
                  </a:lnTo>
                  <a:lnTo>
                    <a:pt x="992779" y="436197"/>
                  </a:lnTo>
                  <a:lnTo>
                    <a:pt x="994414" y="433435"/>
                  </a:lnTo>
                  <a:close/>
                </a:path>
                <a:path w="1491615" h="635634">
                  <a:moveTo>
                    <a:pt x="928878" y="310896"/>
                  </a:moveTo>
                  <a:lnTo>
                    <a:pt x="926592" y="313944"/>
                  </a:lnTo>
                  <a:lnTo>
                    <a:pt x="923544" y="316992"/>
                  </a:lnTo>
                  <a:lnTo>
                    <a:pt x="925068" y="321564"/>
                  </a:lnTo>
                  <a:lnTo>
                    <a:pt x="922782" y="324612"/>
                  </a:lnTo>
                  <a:lnTo>
                    <a:pt x="919508" y="332529"/>
                  </a:lnTo>
                  <a:lnTo>
                    <a:pt x="915448" y="342233"/>
                  </a:lnTo>
                  <a:lnTo>
                    <a:pt x="910673" y="351508"/>
                  </a:lnTo>
                  <a:lnTo>
                    <a:pt x="905256" y="358140"/>
                  </a:lnTo>
                  <a:lnTo>
                    <a:pt x="895445" y="364700"/>
                  </a:lnTo>
                  <a:lnTo>
                    <a:pt x="1056511" y="364700"/>
                  </a:lnTo>
                  <a:lnTo>
                    <a:pt x="1066300" y="352901"/>
                  </a:lnTo>
                  <a:lnTo>
                    <a:pt x="1084326" y="336042"/>
                  </a:lnTo>
                  <a:lnTo>
                    <a:pt x="1093768" y="331303"/>
                  </a:lnTo>
                  <a:lnTo>
                    <a:pt x="1102138" y="325564"/>
                  </a:lnTo>
                  <a:lnTo>
                    <a:pt x="1110365" y="319539"/>
                  </a:lnTo>
                  <a:lnTo>
                    <a:pt x="1119378" y="313944"/>
                  </a:lnTo>
                  <a:lnTo>
                    <a:pt x="1125340" y="311658"/>
                  </a:lnTo>
                  <a:lnTo>
                    <a:pt x="933450" y="311658"/>
                  </a:lnTo>
                  <a:lnTo>
                    <a:pt x="928878" y="310896"/>
                  </a:lnTo>
                  <a:close/>
                </a:path>
                <a:path w="1491615" h="635634">
                  <a:moveTo>
                    <a:pt x="950440" y="295763"/>
                  </a:moveTo>
                  <a:lnTo>
                    <a:pt x="937260" y="310134"/>
                  </a:lnTo>
                  <a:lnTo>
                    <a:pt x="933450" y="311658"/>
                  </a:lnTo>
                  <a:lnTo>
                    <a:pt x="1125340" y="311658"/>
                  </a:lnTo>
                  <a:lnTo>
                    <a:pt x="1138321" y="306681"/>
                  </a:lnTo>
                  <a:lnTo>
                    <a:pt x="1157614" y="301882"/>
                  </a:lnTo>
                  <a:lnTo>
                    <a:pt x="946797" y="301882"/>
                  </a:lnTo>
                  <a:lnTo>
                    <a:pt x="948976" y="297465"/>
                  </a:lnTo>
                  <a:lnTo>
                    <a:pt x="950440" y="295763"/>
                  </a:lnTo>
                  <a:close/>
                </a:path>
                <a:path w="1491615" h="635634">
                  <a:moveTo>
                    <a:pt x="985266" y="262890"/>
                  </a:moveTo>
                  <a:lnTo>
                    <a:pt x="982218" y="265938"/>
                  </a:lnTo>
                  <a:lnTo>
                    <a:pt x="979932" y="268986"/>
                  </a:lnTo>
                  <a:lnTo>
                    <a:pt x="980694" y="273558"/>
                  </a:lnTo>
                  <a:lnTo>
                    <a:pt x="979170" y="276606"/>
                  </a:lnTo>
                  <a:lnTo>
                    <a:pt x="973693" y="281297"/>
                  </a:lnTo>
                  <a:lnTo>
                    <a:pt x="963311" y="290964"/>
                  </a:lnTo>
                  <a:lnTo>
                    <a:pt x="957834" y="295656"/>
                  </a:lnTo>
                  <a:lnTo>
                    <a:pt x="946797" y="301882"/>
                  </a:lnTo>
                  <a:lnTo>
                    <a:pt x="1157614" y="301882"/>
                  </a:lnTo>
                  <a:lnTo>
                    <a:pt x="1179921" y="296156"/>
                  </a:lnTo>
                  <a:lnTo>
                    <a:pt x="1200150" y="288036"/>
                  </a:lnTo>
                  <a:lnTo>
                    <a:pt x="1255609" y="283464"/>
                  </a:lnTo>
                  <a:lnTo>
                    <a:pt x="1309497" y="273748"/>
                  </a:lnTo>
                  <a:lnTo>
                    <a:pt x="1337131" y="264414"/>
                  </a:lnTo>
                  <a:lnTo>
                    <a:pt x="989838" y="264414"/>
                  </a:lnTo>
                  <a:lnTo>
                    <a:pt x="985266" y="262890"/>
                  </a:lnTo>
                  <a:close/>
                </a:path>
                <a:path w="1491615" h="635634">
                  <a:moveTo>
                    <a:pt x="1295282" y="160002"/>
                  </a:moveTo>
                  <a:lnTo>
                    <a:pt x="1258349" y="162568"/>
                  </a:lnTo>
                  <a:lnTo>
                    <a:pt x="1224534" y="176784"/>
                  </a:lnTo>
                  <a:lnTo>
                    <a:pt x="1189482" y="185261"/>
                  </a:lnTo>
                  <a:lnTo>
                    <a:pt x="1172027" y="189106"/>
                  </a:lnTo>
                  <a:lnTo>
                    <a:pt x="1154430" y="192024"/>
                  </a:lnTo>
                  <a:lnTo>
                    <a:pt x="1134904" y="193798"/>
                  </a:lnTo>
                  <a:lnTo>
                    <a:pt x="1115377" y="195357"/>
                  </a:lnTo>
                  <a:lnTo>
                    <a:pt x="1096137" y="197917"/>
                  </a:lnTo>
                  <a:lnTo>
                    <a:pt x="1077468" y="202692"/>
                  </a:lnTo>
                  <a:lnTo>
                    <a:pt x="1057192" y="205192"/>
                  </a:lnTo>
                  <a:lnTo>
                    <a:pt x="1047274" y="207264"/>
                  </a:lnTo>
                  <a:lnTo>
                    <a:pt x="1040070" y="212764"/>
                  </a:lnTo>
                  <a:lnTo>
                    <a:pt x="1027938" y="225552"/>
                  </a:lnTo>
                  <a:lnTo>
                    <a:pt x="1020330" y="232052"/>
                  </a:lnTo>
                  <a:lnTo>
                    <a:pt x="1017937" y="232410"/>
                  </a:lnTo>
                  <a:lnTo>
                    <a:pt x="1017115" y="233910"/>
                  </a:lnTo>
                  <a:lnTo>
                    <a:pt x="1014222" y="243840"/>
                  </a:lnTo>
                  <a:lnTo>
                    <a:pt x="1008745" y="248197"/>
                  </a:lnTo>
                  <a:lnTo>
                    <a:pt x="998363" y="257770"/>
                  </a:lnTo>
                  <a:lnTo>
                    <a:pt x="992886" y="262128"/>
                  </a:lnTo>
                  <a:lnTo>
                    <a:pt x="989838" y="264414"/>
                  </a:lnTo>
                  <a:lnTo>
                    <a:pt x="1337131" y="264414"/>
                  </a:lnTo>
                  <a:lnTo>
                    <a:pt x="1361099" y="256317"/>
                  </a:lnTo>
                  <a:lnTo>
                    <a:pt x="1409700" y="228600"/>
                  </a:lnTo>
                  <a:lnTo>
                    <a:pt x="1431857" y="223575"/>
                  </a:lnTo>
                  <a:lnTo>
                    <a:pt x="1453229" y="215265"/>
                  </a:lnTo>
                  <a:lnTo>
                    <a:pt x="1473029" y="203525"/>
                  </a:lnTo>
                  <a:lnTo>
                    <a:pt x="1490472" y="188214"/>
                  </a:lnTo>
                  <a:lnTo>
                    <a:pt x="1491233" y="187900"/>
                  </a:lnTo>
                  <a:lnTo>
                    <a:pt x="1491233" y="167746"/>
                  </a:lnTo>
                  <a:lnTo>
                    <a:pt x="1371576" y="167746"/>
                  </a:lnTo>
                  <a:lnTo>
                    <a:pt x="1333602" y="163567"/>
                  </a:lnTo>
                  <a:lnTo>
                    <a:pt x="1295282" y="160002"/>
                  </a:lnTo>
                  <a:close/>
                </a:path>
                <a:path w="1491615" h="635634">
                  <a:moveTo>
                    <a:pt x="305931" y="176533"/>
                  </a:moveTo>
                  <a:lnTo>
                    <a:pt x="292608" y="176784"/>
                  </a:lnTo>
                  <a:lnTo>
                    <a:pt x="320383" y="176784"/>
                  </a:lnTo>
                  <a:lnTo>
                    <a:pt x="305931" y="176533"/>
                  </a:lnTo>
                  <a:close/>
                </a:path>
                <a:path w="1491615" h="635634">
                  <a:moveTo>
                    <a:pt x="1491233" y="43819"/>
                  </a:moveTo>
                  <a:lnTo>
                    <a:pt x="1475089" y="52911"/>
                  </a:lnTo>
                  <a:lnTo>
                    <a:pt x="1466850" y="70294"/>
                  </a:lnTo>
                  <a:lnTo>
                    <a:pt x="1466040" y="94821"/>
                  </a:lnTo>
                  <a:lnTo>
                    <a:pt x="1466088" y="128778"/>
                  </a:lnTo>
                  <a:lnTo>
                    <a:pt x="1439551" y="155870"/>
                  </a:lnTo>
                  <a:lnTo>
                    <a:pt x="1407470" y="167020"/>
                  </a:lnTo>
                  <a:lnTo>
                    <a:pt x="1371576" y="167746"/>
                  </a:lnTo>
                  <a:lnTo>
                    <a:pt x="1491233" y="167746"/>
                  </a:lnTo>
                  <a:lnTo>
                    <a:pt x="1491233" y="43819"/>
                  </a:lnTo>
                  <a:close/>
                </a:path>
                <a:path w="1491615" h="635634">
                  <a:moveTo>
                    <a:pt x="16764" y="13716"/>
                  </a:moveTo>
                  <a:lnTo>
                    <a:pt x="8382" y="16002"/>
                  </a:lnTo>
                  <a:lnTo>
                    <a:pt x="19812" y="16002"/>
                  </a:lnTo>
                  <a:lnTo>
                    <a:pt x="16764" y="13716"/>
                  </a:lnTo>
                  <a:close/>
                </a:path>
                <a:path w="1491615" h="635634">
                  <a:moveTo>
                    <a:pt x="12624" y="14478"/>
                  </a:moveTo>
                  <a:lnTo>
                    <a:pt x="1524" y="14478"/>
                  </a:lnTo>
                  <a:lnTo>
                    <a:pt x="6036" y="14847"/>
                  </a:lnTo>
                  <a:lnTo>
                    <a:pt x="12478" y="14573"/>
                  </a:lnTo>
                  <a:lnTo>
                    <a:pt x="12624" y="14478"/>
                  </a:lnTo>
                  <a:close/>
                </a:path>
                <a:path w="1491615" h="635634">
                  <a:moveTo>
                    <a:pt x="13716" y="0"/>
                  </a:moveTo>
                  <a:lnTo>
                    <a:pt x="8382" y="762"/>
                  </a:lnTo>
                  <a:lnTo>
                    <a:pt x="14173" y="76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41314" y="7158228"/>
              <a:ext cx="140335" cy="398145"/>
            </a:xfrm>
            <a:custGeom>
              <a:avLst/>
              <a:gdLst/>
              <a:ahLst/>
              <a:cxnLst/>
              <a:rect l="l" t="t" r="r" b="b"/>
              <a:pathLst>
                <a:path w="140335" h="398145">
                  <a:moveTo>
                    <a:pt x="140208" y="0"/>
                  </a:moveTo>
                  <a:lnTo>
                    <a:pt x="0" y="397764"/>
                  </a:lnTo>
                </a:path>
              </a:pathLst>
            </a:custGeom>
            <a:ln w="131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40830" y="7370827"/>
              <a:ext cx="117475" cy="70485"/>
            </a:xfrm>
            <a:custGeom>
              <a:avLst/>
              <a:gdLst/>
              <a:ahLst/>
              <a:cxnLst/>
              <a:rect l="l" t="t" r="r" b="b"/>
              <a:pathLst>
                <a:path w="117475" h="70484">
                  <a:moveTo>
                    <a:pt x="117350" y="0"/>
                  </a:moveTo>
                  <a:lnTo>
                    <a:pt x="0" y="0"/>
                  </a:lnTo>
                  <a:lnTo>
                    <a:pt x="0" y="70102"/>
                  </a:lnTo>
                  <a:lnTo>
                    <a:pt x="117350" y="70102"/>
                  </a:lnTo>
                  <a:lnTo>
                    <a:pt x="1173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664708" y="7235190"/>
              <a:ext cx="637540" cy="1313180"/>
            </a:xfrm>
            <a:custGeom>
              <a:avLst/>
              <a:gdLst/>
              <a:ahLst/>
              <a:cxnLst/>
              <a:rect l="l" t="t" r="r" b="b"/>
              <a:pathLst>
                <a:path w="637539" h="1313179">
                  <a:moveTo>
                    <a:pt x="0" y="0"/>
                  </a:moveTo>
                  <a:lnTo>
                    <a:pt x="0" y="1312926"/>
                  </a:lnTo>
                </a:path>
                <a:path w="637539" h="1313179">
                  <a:moveTo>
                    <a:pt x="637032" y="0"/>
                  </a:moveTo>
                  <a:lnTo>
                    <a:pt x="637032" y="1312926"/>
                  </a:lnTo>
                </a:path>
                <a:path w="637539" h="1313179">
                  <a:moveTo>
                    <a:pt x="0" y="1176528"/>
                  </a:moveTo>
                  <a:lnTo>
                    <a:pt x="637032" y="1176528"/>
                  </a:lnTo>
                </a:path>
              </a:pathLst>
            </a:custGeom>
            <a:ln w="65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664708" y="8091678"/>
              <a:ext cx="637540" cy="635635"/>
            </a:xfrm>
            <a:custGeom>
              <a:avLst/>
              <a:gdLst/>
              <a:ahLst/>
              <a:cxnLst/>
              <a:rect l="l" t="t" r="r" b="b"/>
              <a:pathLst>
                <a:path w="637539" h="635634">
                  <a:moveTo>
                    <a:pt x="318516" y="0"/>
                  </a:moveTo>
                  <a:lnTo>
                    <a:pt x="0" y="317754"/>
                  </a:lnTo>
                  <a:lnTo>
                    <a:pt x="318516" y="635508"/>
                  </a:lnTo>
                  <a:lnTo>
                    <a:pt x="637032" y="317754"/>
                  </a:lnTo>
                  <a:lnTo>
                    <a:pt x="318516" y="0"/>
                  </a:lnTo>
                  <a:close/>
                </a:path>
              </a:pathLst>
            </a:custGeom>
            <a:ln w="131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695950" y="8091678"/>
              <a:ext cx="570865" cy="635635"/>
            </a:xfrm>
            <a:custGeom>
              <a:avLst/>
              <a:gdLst/>
              <a:ahLst/>
              <a:cxnLst/>
              <a:rect l="l" t="t" r="r" b="b"/>
              <a:pathLst>
                <a:path w="570864" h="635634">
                  <a:moveTo>
                    <a:pt x="287274" y="0"/>
                  </a:moveTo>
                  <a:lnTo>
                    <a:pt x="287274" y="635508"/>
                  </a:lnTo>
                </a:path>
                <a:path w="570864" h="635634">
                  <a:moveTo>
                    <a:pt x="285750" y="35052"/>
                  </a:moveTo>
                  <a:lnTo>
                    <a:pt x="0" y="320040"/>
                  </a:lnTo>
                  <a:lnTo>
                    <a:pt x="285750" y="604266"/>
                  </a:lnTo>
                  <a:lnTo>
                    <a:pt x="570738" y="320040"/>
                  </a:lnTo>
                  <a:lnTo>
                    <a:pt x="285750" y="35052"/>
                  </a:lnTo>
                  <a:close/>
                </a:path>
                <a:path w="570864" h="635634">
                  <a:moveTo>
                    <a:pt x="281940" y="80772"/>
                  </a:moveTo>
                  <a:lnTo>
                    <a:pt x="41910" y="320040"/>
                  </a:lnTo>
                  <a:lnTo>
                    <a:pt x="281940" y="559308"/>
                  </a:lnTo>
                  <a:lnTo>
                    <a:pt x="521970" y="320040"/>
                  </a:lnTo>
                  <a:lnTo>
                    <a:pt x="281940" y="80772"/>
                  </a:lnTo>
                  <a:close/>
                </a:path>
                <a:path w="570864" h="635634">
                  <a:moveTo>
                    <a:pt x="285750" y="129540"/>
                  </a:moveTo>
                  <a:lnTo>
                    <a:pt x="94488" y="320040"/>
                  </a:lnTo>
                  <a:lnTo>
                    <a:pt x="285750" y="509778"/>
                  </a:lnTo>
                  <a:lnTo>
                    <a:pt x="476250" y="320040"/>
                  </a:lnTo>
                  <a:lnTo>
                    <a:pt x="285750" y="129540"/>
                  </a:lnTo>
                  <a:close/>
                </a:path>
                <a:path w="570864" h="635634">
                  <a:moveTo>
                    <a:pt x="286512" y="168402"/>
                  </a:moveTo>
                  <a:lnTo>
                    <a:pt x="136398" y="317754"/>
                  </a:lnTo>
                  <a:lnTo>
                    <a:pt x="286512" y="467106"/>
                  </a:lnTo>
                  <a:lnTo>
                    <a:pt x="435864" y="317754"/>
                  </a:lnTo>
                  <a:lnTo>
                    <a:pt x="286512" y="168402"/>
                  </a:lnTo>
                  <a:close/>
                </a:path>
              </a:pathLst>
            </a:custGeom>
            <a:ln w="65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56497" y="8288801"/>
              <a:ext cx="245833" cy="245071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5664708" y="7992618"/>
              <a:ext cx="637540" cy="35560"/>
            </a:xfrm>
            <a:custGeom>
              <a:avLst/>
              <a:gdLst/>
              <a:ahLst/>
              <a:cxnLst/>
              <a:rect l="l" t="t" r="r" b="b"/>
              <a:pathLst>
                <a:path w="637539" h="35559">
                  <a:moveTo>
                    <a:pt x="87630" y="0"/>
                  </a:moveTo>
                  <a:lnTo>
                    <a:pt x="0" y="17526"/>
                  </a:lnTo>
                  <a:lnTo>
                    <a:pt x="87630" y="35052"/>
                  </a:lnTo>
                  <a:lnTo>
                    <a:pt x="61722" y="22098"/>
                  </a:lnTo>
                  <a:lnTo>
                    <a:pt x="49530" y="22098"/>
                  </a:lnTo>
                  <a:lnTo>
                    <a:pt x="48006" y="19812"/>
                  </a:lnTo>
                  <a:lnTo>
                    <a:pt x="48006" y="15240"/>
                  </a:lnTo>
                  <a:lnTo>
                    <a:pt x="49530" y="12954"/>
                  </a:lnTo>
                  <a:lnTo>
                    <a:pt x="61722" y="12954"/>
                  </a:lnTo>
                  <a:lnTo>
                    <a:pt x="87630" y="0"/>
                  </a:lnTo>
                  <a:close/>
                </a:path>
                <a:path w="637539" h="35559">
                  <a:moveTo>
                    <a:pt x="550164" y="0"/>
                  </a:moveTo>
                  <a:lnTo>
                    <a:pt x="584454" y="17526"/>
                  </a:lnTo>
                  <a:lnTo>
                    <a:pt x="550164" y="35052"/>
                  </a:lnTo>
                  <a:lnTo>
                    <a:pt x="614370" y="22098"/>
                  </a:lnTo>
                  <a:lnTo>
                    <a:pt x="587502" y="22098"/>
                  </a:lnTo>
                  <a:lnTo>
                    <a:pt x="589026" y="19812"/>
                  </a:lnTo>
                  <a:lnTo>
                    <a:pt x="589026" y="15240"/>
                  </a:lnTo>
                  <a:lnTo>
                    <a:pt x="587502" y="12954"/>
                  </a:lnTo>
                  <a:lnTo>
                    <a:pt x="614370" y="12954"/>
                  </a:lnTo>
                  <a:lnTo>
                    <a:pt x="550164" y="0"/>
                  </a:lnTo>
                  <a:close/>
                </a:path>
                <a:path w="637539" h="35559">
                  <a:moveTo>
                    <a:pt x="61722" y="12954"/>
                  </a:moveTo>
                  <a:lnTo>
                    <a:pt x="49530" y="12954"/>
                  </a:lnTo>
                  <a:lnTo>
                    <a:pt x="48006" y="15240"/>
                  </a:lnTo>
                  <a:lnTo>
                    <a:pt x="48006" y="19812"/>
                  </a:lnTo>
                  <a:lnTo>
                    <a:pt x="49530" y="22098"/>
                  </a:lnTo>
                  <a:lnTo>
                    <a:pt x="61722" y="22098"/>
                  </a:lnTo>
                  <a:lnTo>
                    <a:pt x="52578" y="17526"/>
                  </a:lnTo>
                  <a:lnTo>
                    <a:pt x="61722" y="12954"/>
                  </a:lnTo>
                  <a:close/>
                </a:path>
                <a:path w="637539" h="35559">
                  <a:moveTo>
                    <a:pt x="575508" y="12954"/>
                  </a:moveTo>
                  <a:lnTo>
                    <a:pt x="61722" y="12954"/>
                  </a:lnTo>
                  <a:lnTo>
                    <a:pt x="52578" y="17526"/>
                  </a:lnTo>
                  <a:lnTo>
                    <a:pt x="61722" y="22098"/>
                  </a:lnTo>
                  <a:lnTo>
                    <a:pt x="575508" y="22098"/>
                  </a:lnTo>
                  <a:lnTo>
                    <a:pt x="584454" y="17526"/>
                  </a:lnTo>
                  <a:lnTo>
                    <a:pt x="575508" y="12954"/>
                  </a:lnTo>
                  <a:close/>
                </a:path>
                <a:path w="637539" h="35559">
                  <a:moveTo>
                    <a:pt x="614370" y="12954"/>
                  </a:moveTo>
                  <a:lnTo>
                    <a:pt x="587502" y="12954"/>
                  </a:lnTo>
                  <a:lnTo>
                    <a:pt x="589026" y="15240"/>
                  </a:lnTo>
                  <a:lnTo>
                    <a:pt x="589026" y="19812"/>
                  </a:lnTo>
                  <a:lnTo>
                    <a:pt x="587502" y="22098"/>
                  </a:lnTo>
                  <a:lnTo>
                    <a:pt x="614370" y="22098"/>
                  </a:lnTo>
                  <a:lnTo>
                    <a:pt x="637032" y="17526"/>
                  </a:lnTo>
                  <a:lnTo>
                    <a:pt x="614370" y="129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5965952" y="7825734"/>
            <a:ext cx="95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latin typeface="Times New Roman"/>
                <a:cs typeface="Times New Roman"/>
              </a:rPr>
              <a:t>d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019800" y="6274307"/>
            <a:ext cx="35560" cy="499109"/>
          </a:xfrm>
          <a:custGeom>
            <a:avLst/>
            <a:gdLst/>
            <a:ahLst/>
            <a:cxnLst/>
            <a:rect l="l" t="t" r="r" b="b"/>
            <a:pathLst>
              <a:path w="35560" h="499109">
                <a:moveTo>
                  <a:pt x="0" y="412242"/>
                </a:moveTo>
                <a:lnTo>
                  <a:pt x="17526" y="499110"/>
                </a:lnTo>
                <a:lnTo>
                  <a:pt x="27979" y="447297"/>
                </a:lnTo>
                <a:lnTo>
                  <a:pt x="10668" y="447297"/>
                </a:lnTo>
                <a:lnTo>
                  <a:pt x="10668" y="433578"/>
                </a:lnTo>
                <a:lnTo>
                  <a:pt x="0" y="412242"/>
                </a:lnTo>
                <a:close/>
              </a:path>
              <a:path w="35560" h="499109">
                <a:moveTo>
                  <a:pt x="10668" y="433578"/>
                </a:moveTo>
                <a:lnTo>
                  <a:pt x="10668" y="447297"/>
                </a:lnTo>
                <a:lnTo>
                  <a:pt x="23625" y="447297"/>
                </a:lnTo>
                <a:lnTo>
                  <a:pt x="17526" y="447294"/>
                </a:lnTo>
                <a:lnTo>
                  <a:pt x="10668" y="433578"/>
                </a:lnTo>
                <a:close/>
              </a:path>
              <a:path w="35560" h="499109">
                <a:moveTo>
                  <a:pt x="35052" y="412242"/>
                </a:moveTo>
                <a:lnTo>
                  <a:pt x="23625" y="435094"/>
                </a:lnTo>
                <a:lnTo>
                  <a:pt x="23625" y="447297"/>
                </a:lnTo>
                <a:lnTo>
                  <a:pt x="27980" y="447294"/>
                </a:lnTo>
                <a:lnTo>
                  <a:pt x="35052" y="412242"/>
                </a:lnTo>
                <a:close/>
              </a:path>
              <a:path w="35560" h="499109">
                <a:moveTo>
                  <a:pt x="23625" y="0"/>
                </a:moveTo>
                <a:lnTo>
                  <a:pt x="10668" y="0"/>
                </a:lnTo>
                <a:lnTo>
                  <a:pt x="10668" y="433578"/>
                </a:lnTo>
                <a:lnTo>
                  <a:pt x="17526" y="447294"/>
                </a:lnTo>
                <a:lnTo>
                  <a:pt x="23625" y="435094"/>
                </a:lnTo>
                <a:lnTo>
                  <a:pt x="23625" y="0"/>
                </a:lnTo>
                <a:close/>
              </a:path>
              <a:path w="35560" h="499109">
                <a:moveTo>
                  <a:pt x="23625" y="435094"/>
                </a:moveTo>
                <a:lnTo>
                  <a:pt x="17526" y="447294"/>
                </a:lnTo>
                <a:lnTo>
                  <a:pt x="23625" y="447294"/>
                </a:lnTo>
                <a:lnTo>
                  <a:pt x="23625" y="435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6052820" y="6248394"/>
            <a:ext cx="111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latin typeface="Times New Roman"/>
                <a:cs typeface="Times New Roman"/>
              </a:rPr>
              <a:t>F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360670" y="7383010"/>
            <a:ext cx="2921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136</a:t>
            </a:r>
            <a:r>
              <a:rPr sz="1100" dirty="0">
                <a:latin typeface="Symbol"/>
                <a:cs typeface="Symbol"/>
              </a:rPr>
              <a:t></a:t>
            </a:r>
            <a:endParaRPr sz="1100">
              <a:latin typeface="Symbol"/>
              <a:cs typeface="Symbo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003035" y="7200138"/>
            <a:ext cx="383540" cy="289560"/>
          </a:xfrm>
          <a:custGeom>
            <a:avLst/>
            <a:gdLst/>
            <a:ahLst/>
            <a:cxnLst/>
            <a:rect l="l" t="t" r="r" b="b"/>
            <a:pathLst>
              <a:path w="383539" h="289559">
                <a:moveTo>
                  <a:pt x="0" y="0"/>
                </a:moveTo>
                <a:lnTo>
                  <a:pt x="383286" y="28956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5226050" y="8804403"/>
            <a:ext cx="157226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63830" marR="5080" indent="-15176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4.21. </a:t>
            </a:r>
            <a:r>
              <a:rPr sz="1000" spc="-5" dirty="0">
                <a:latin typeface="Times New Roman"/>
                <a:cs typeface="Times New Roman"/>
              </a:rPr>
              <a:t>Схема визначення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Віккерсом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69" y="516889"/>
            <a:ext cx="5787390" cy="1322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2717800">
              <a:lnSpc>
                <a:spcPct val="100000"/>
              </a:lnSpc>
            </a:pPr>
            <a:r>
              <a:rPr sz="1200" b="1" i="1" spc="-5" dirty="0">
                <a:latin typeface="Times New Roman"/>
                <a:cs typeface="Times New Roman"/>
              </a:rPr>
              <a:t>МЕТОД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ВИЗНАЧЕННЯ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МІКРОТВЕРДОСТІ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R="5715" algn="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Метод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мікротвердості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призначений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оцінки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дуже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малих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(мікроскопічних)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об’ємів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матеріалів.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вимірювання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твердості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дрібних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деталей,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тонкого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дроту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стрічки,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76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549472" y="1805345"/>
            <a:ext cx="2945130" cy="23348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тонких поверхневих шарів, покриттів тощо.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Важливе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призначення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оцінка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 </a:t>
            </a:r>
            <a:r>
              <a:rPr sz="1200" dirty="0">
                <a:latin typeface="Times New Roman"/>
                <a:cs typeface="Times New Roman"/>
              </a:rPr>
              <a:t> окремих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фаз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структурних</a:t>
            </a:r>
            <a:r>
              <a:rPr sz="1200" dirty="0">
                <a:latin typeface="Times New Roman"/>
                <a:cs typeface="Times New Roman"/>
              </a:rPr>
              <a:t> складових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сплавів,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різниці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твердості </a:t>
            </a:r>
            <a:r>
              <a:rPr sz="1200" dirty="0">
                <a:latin typeface="Times New Roman"/>
                <a:cs typeface="Times New Roman"/>
              </a:rPr>
              <a:t>окремих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ділянок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складових.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Метод</a:t>
            </a:r>
            <a:r>
              <a:rPr sz="1200" spc="6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стандартизований.</a:t>
            </a:r>
            <a:r>
              <a:rPr sz="1200" spc="6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Індентором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вимірюванні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мікротвердості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найчастіше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правильна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чотиригранна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алмазна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піраміда</a:t>
            </a:r>
            <a:endParaRPr sz="1200">
              <a:latin typeface="Times New Roman"/>
              <a:cs typeface="Times New Roman"/>
            </a:endParaRPr>
          </a:p>
          <a:p>
            <a:pPr marL="12700" marR="5715">
              <a:lnSpc>
                <a:spcPts val="1370"/>
              </a:lnSpc>
              <a:spcBef>
                <a:spcPts val="105"/>
              </a:spcBef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кутом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вершині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136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4.22),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визначенні твердості за Віккерсом.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Ця</a:t>
            </a:r>
            <a:r>
              <a:rPr sz="1200" dirty="0">
                <a:latin typeface="Times New Roman"/>
                <a:cs typeface="Times New Roman"/>
              </a:rPr>
              <a:t> піраміда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плавно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вдавлюєтья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зразок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навантаженнях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0,05...5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Значення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кротвердості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Symbol"/>
                <a:cs typeface="Symbol"/>
              </a:rPr>
              <a:t>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формулою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636514" y="454990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8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4659869" y="4495660"/>
            <a:ext cx="117602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985519" algn="l"/>
              </a:tabLst>
            </a:pPr>
            <a:r>
              <a:rPr sz="1800" i="1" baseline="-16203" dirty="0">
                <a:latin typeface="Times New Roman"/>
                <a:cs typeface="Times New Roman"/>
              </a:rPr>
              <a:t>d</a:t>
            </a:r>
            <a:r>
              <a:rPr sz="1800" spc="-247" baseline="-16203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2</a:t>
            </a:r>
            <a:r>
              <a:rPr sz="700" dirty="0">
                <a:latin typeface="Times New Roman"/>
                <a:cs typeface="Times New Roman"/>
              </a:rPr>
              <a:t>	</a:t>
            </a:r>
            <a:r>
              <a:rPr sz="1800" i="1" baseline="-16203" dirty="0">
                <a:latin typeface="Times New Roman"/>
                <a:cs typeface="Times New Roman"/>
              </a:rPr>
              <a:t>d</a:t>
            </a:r>
            <a:r>
              <a:rPr sz="1800" spc="-247" baseline="-16203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90467" y="4248774"/>
            <a:ext cx="58293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50" dirty="0">
                <a:latin typeface="Times New Roman"/>
                <a:cs typeface="Times New Roman"/>
              </a:rPr>
              <a:t>2</a:t>
            </a:r>
            <a:r>
              <a:rPr sz="1200" i="1" dirty="0">
                <a:latin typeface="Times New Roman"/>
                <a:cs typeface="Times New Roman"/>
              </a:rPr>
              <a:t>P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</a:t>
            </a:r>
            <a:r>
              <a:rPr sz="1200" spc="5" dirty="0">
                <a:latin typeface="Times New Roman"/>
                <a:cs typeface="Times New Roman"/>
              </a:rPr>
              <a:t>i</a:t>
            </a:r>
            <a:r>
              <a:rPr sz="1200" dirty="0">
                <a:latin typeface="Times New Roman"/>
                <a:cs typeface="Times New Roman"/>
              </a:rPr>
              <a:t>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800" u="sng" baseline="34722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</a:t>
            </a:r>
            <a:endParaRPr sz="1800" baseline="34722">
              <a:latin typeface="Symbol"/>
              <a:cs typeface="Symbo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42239" y="4422516"/>
            <a:ext cx="176276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808990" algn="l"/>
              </a:tabLst>
            </a:pPr>
            <a:r>
              <a:rPr sz="1200" spc="20" dirty="0">
                <a:latin typeface="Times New Roman"/>
                <a:cs typeface="Times New Roman"/>
              </a:rPr>
              <a:t>H</a:t>
            </a:r>
            <a:r>
              <a:rPr sz="1050" spc="15" baseline="-11904" dirty="0">
                <a:latin typeface="Symbol"/>
                <a:cs typeface="Symbol"/>
              </a:rPr>
              <a:t></a:t>
            </a:r>
            <a:r>
              <a:rPr sz="1050" baseline="-11904" dirty="0">
                <a:latin typeface="Times New Roman"/>
                <a:cs typeface="Times New Roman"/>
              </a:rPr>
              <a:t> </a:t>
            </a:r>
            <a:r>
              <a:rPr sz="1050" spc="82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800" u="sng" baseline="20833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</a:t>
            </a:r>
            <a:r>
              <a:rPr sz="1800" baseline="20833" dirty="0">
                <a:latin typeface="Times New Roman"/>
                <a:cs typeface="Times New Roman"/>
              </a:rPr>
              <a:t> </a:t>
            </a:r>
            <a:r>
              <a:rPr sz="1800" spc="-104" baseline="2083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110" dirty="0">
                <a:latin typeface="Times New Roman"/>
                <a:cs typeface="Times New Roman"/>
              </a:rPr>
              <a:t>1</a:t>
            </a:r>
            <a:r>
              <a:rPr sz="1200" spc="85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8</a:t>
            </a:r>
            <a:r>
              <a:rPr sz="1200" spc="5" dirty="0">
                <a:latin typeface="Times New Roman"/>
                <a:cs typeface="Times New Roman"/>
              </a:rPr>
              <a:t>5</a:t>
            </a:r>
            <a:r>
              <a:rPr sz="1200" spc="-5" dirty="0">
                <a:latin typeface="Times New Roman"/>
                <a:cs typeface="Times New Roman"/>
              </a:rPr>
              <a:t>4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800" i="1" baseline="34722" dirty="0">
                <a:latin typeface="Times New Roman"/>
                <a:cs typeface="Times New Roman"/>
              </a:rPr>
              <a:t>P</a:t>
            </a:r>
            <a:r>
              <a:rPr sz="1800" baseline="34722" dirty="0">
                <a:latin typeface="Times New Roman"/>
                <a:cs typeface="Times New Roman"/>
              </a:rPr>
              <a:t> </a:t>
            </a:r>
            <a:r>
              <a:rPr sz="1800" spc="-225" baseline="347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549646" y="4753213"/>
            <a:ext cx="2944495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  <a:tabLst>
                <a:tab pos="3003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</a:t>
            </a:r>
            <a:r>
              <a:rPr sz="1200" i="1" dirty="0">
                <a:latin typeface="Times New Roman"/>
                <a:cs typeface="Times New Roman"/>
              </a:rPr>
              <a:t>Р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навантаження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піраміду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50,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10,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20,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10" dirty="0">
                <a:latin typeface="Times New Roman"/>
                <a:cs typeface="Times New Roman"/>
              </a:rPr>
              <a:t>30,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50,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100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або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120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МПА;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9236" y="5116229"/>
            <a:ext cx="5862955" cy="30232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8455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Symbol"/>
                <a:cs typeface="Symbol"/>
              </a:rPr>
              <a:t>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кут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протилежними гранями </a:t>
            </a:r>
            <a:r>
              <a:rPr sz="1200" dirty="0">
                <a:latin typeface="Times New Roman"/>
                <a:cs typeface="Times New Roman"/>
              </a:rPr>
              <a:t>піраміди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вершині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136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405"/>
              </a:lnSpc>
              <a:spcBef>
                <a:spcPts val="30"/>
              </a:spcBef>
            </a:pPr>
            <a:r>
              <a:rPr sz="1200" i="1" dirty="0">
                <a:latin typeface="Times New Roman"/>
                <a:cs typeface="Times New Roman"/>
              </a:rPr>
              <a:t>d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діагональ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відбитка,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зазвичай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(7...50)</a:t>
            </a:r>
            <a:r>
              <a:rPr sz="1200" spc="-5" dirty="0">
                <a:latin typeface="Symbol"/>
                <a:cs typeface="Symbol"/>
              </a:rPr>
              <a:t>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7" baseline="38194" dirty="0">
                <a:latin typeface="Times New Roman"/>
                <a:cs typeface="Times New Roman"/>
              </a:rPr>
              <a:t>–3</a:t>
            </a:r>
            <a:r>
              <a:rPr sz="1200" spc="127" baseline="381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м.</a:t>
            </a:r>
            <a:endParaRPr sz="1200">
              <a:latin typeface="Times New Roman"/>
              <a:cs typeface="Times New Roman"/>
            </a:endParaRPr>
          </a:p>
          <a:p>
            <a:pPr marL="50165" marR="43815" indent="287655" algn="just">
              <a:lnSpc>
                <a:spcPts val="138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-5" dirty="0">
                <a:latin typeface="Times New Roman"/>
                <a:cs typeface="Times New Roman"/>
              </a:rPr>
              <a:t>чотиригранної </a:t>
            </a:r>
            <a:r>
              <a:rPr sz="1200" dirty="0">
                <a:latin typeface="Times New Roman"/>
                <a:cs typeface="Times New Roman"/>
              </a:rPr>
              <a:t>піраміди з </a:t>
            </a:r>
            <a:r>
              <a:rPr sz="1200" spc="-5" dirty="0">
                <a:latin typeface="Times New Roman"/>
                <a:cs typeface="Times New Roman"/>
              </a:rPr>
              <a:t>квадратним відбитком (основний </a:t>
            </a:r>
            <a:r>
              <a:rPr sz="1200" dirty="0">
                <a:latin typeface="Times New Roman"/>
                <a:cs typeface="Times New Roman"/>
              </a:rPr>
              <a:t>– метод </a:t>
            </a:r>
            <a:r>
              <a:rPr sz="1200" spc="-5" dirty="0">
                <a:latin typeface="Times New Roman"/>
                <a:cs typeface="Times New Roman"/>
              </a:rPr>
              <a:t>відновле-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відбитка) можливо використання алмазних </a:t>
            </a:r>
            <a:r>
              <a:rPr sz="1200" dirty="0">
                <a:latin typeface="Times New Roman"/>
                <a:cs typeface="Times New Roman"/>
              </a:rPr>
              <a:t>наконечників іншої форми </a:t>
            </a:r>
            <a:r>
              <a:rPr sz="1200" spc="-5" dirty="0">
                <a:latin typeface="Times New Roman"/>
                <a:cs typeface="Times New Roman"/>
              </a:rPr>
              <a:t>(додатко-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непоновленого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відбитка):</a:t>
            </a:r>
            <a:endParaRPr sz="1200">
              <a:latin typeface="Times New Roman"/>
              <a:cs typeface="Times New Roman"/>
            </a:endParaRPr>
          </a:p>
          <a:p>
            <a:pPr marL="452755" indent="-114935" algn="just">
              <a:lnSpc>
                <a:spcPts val="1315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чотиригранної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піраміди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ромбічною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основою;</a:t>
            </a:r>
            <a:endParaRPr sz="1200">
              <a:latin typeface="Times New Roman"/>
              <a:cs typeface="Times New Roman"/>
            </a:endParaRPr>
          </a:p>
          <a:p>
            <a:pPr marL="452755" indent="-114935" algn="just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тригранної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піраміди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трикутною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основою;</a:t>
            </a:r>
            <a:endParaRPr sz="1200">
              <a:latin typeface="Times New Roman"/>
              <a:cs typeface="Times New Roman"/>
            </a:endParaRPr>
          </a:p>
          <a:p>
            <a:pPr marL="452755" indent="-114935" algn="just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біциліндричного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наконечника.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Наприклад,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i="1" spc="-5" dirty="0">
                <a:latin typeface="Times New Roman"/>
                <a:cs typeface="Times New Roman"/>
              </a:rPr>
              <a:t>методі Кнупа</a:t>
            </a:r>
            <a:r>
              <a:rPr sz="1200" spc="-5" dirty="0">
                <a:latin typeface="Times New Roman"/>
                <a:cs typeface="Times New Roman"/>
              </a:rPr>
              <a:t>, який </a:t>
            </a:r>
            <a:r>
              <a:rPr sz="1200" dirty="0">
                <a:latin typeface="Times New Roman"/>
                <a:cs typeface="Times New Roman"/>
              </a:rPr>
              <a:t>дуже </a:t>
            </a:r>
            <a:r>
              <a:rPr sz="1200" spc="-5" dirty="0">
                <a:latin typeface="Times New Roman"/>
                <a:cs typeface="Times New Roman"/>
              </a:rPr>
              <a:t>нагадує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Віккерса, застосовується пі-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раміда </a:t>
            </a:r>
            <a:r>
              <a:rPr sz="1200" dirty="0">
                <a:latin typeface="Times New Roman"/>
                <a:cs typeface="Times New Roman"/>
              </a:rPr>
              <a:t>з кутами </a:t>
            </a:r>
            <a:r>
              <a:rPr sz="1200" spc="-5" dirty="0">
                <a:latin typeface="Times New Roman"/>
                <a:cs typeface="Times New Roman"/>
              </a:rPr>
              <a:t>при вершині на </a:t>
            </a:r>
            <a:r>
              <a:rPr sz="1200" dirty="0">
                <a:latin typeface="Times New Roman"/>
                <a:cs typeface="Times New Roman"/>
              </a:rPr>
              <a:t>кінці індентора </a:t>
            </a:r>
            <a:r>
              <a:rPr sz="1200" spc="-5" dirty="0">
                <a:latin typeface="Times New Roman"/>
                <a:cs typeface="Times New Roman"/>
              </a:rPr>
              <a:t>172,5 </a:t>
            </a:r>
            <a:r>
              <a:rPr sz="1200" dirty="0">
                <a:latin typeface="Times New Roman"/>
                <a:cs typeface="Times New Roman"/>
              </a:rPr>
              <a:t>і 130°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4.23). </a:t>
            </a:r>
            <a:r>
              <a:rPr sz="1200" spc="-5" dirty="0">
                <a:latin typeface="Times New Roman"/>
                <a:cs typeface="Times New Roman"/>
              </a:rPr>
              <a:t>Виходячи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цьо-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даний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метод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має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переваги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контролі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вузьких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деталей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через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допуски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відступу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практично не завдає шкоди поверхні. Тест </a:t>
            </a:r>
            <a:r>
              <a:rPr sz="1200" dirty="0">
                <a:latin typeface="Times New Roman"/>
                <a:cs typeface="Times New Roman"/>
              </a:rPr>
              <a:t>було </a:t>
            </a:r>
            <a:r>
              <a:rPr sz="1200" spc="-5" dirty="0">
                <a:latin typeface="Times New Roman"/>
                <a:cs typeface="Times New Roman"/>
              </a:rPr>
              <a:t>розроблено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1939 році американсь-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ким фізиком, металургом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виробником інструментів </a:t>
            </a:r>
            <a:r>
              <a:rPr sz="1200" dirty="0">
                <a:latin typeface="Times New Roman"/>
                <a:cs typeface="Times New Roman"/>
              </a:rPr>
              <a:t>Фредеріком </a:t>
            </a:r>
            <a:r>
              <a:rPr sz="1200" spc="-5" dirty="0">
                <a:latin typeface="Times New Roman"/>
                <a:cs typeface="Times New Roman"/>
              </a:rPr>
              <a:t>Кнупом та його коле- </a:t>
            </a:r>
            <a:r>
              <a:rPr sz="1200" dirty="0">
                <a:latin typeface="Times New Roman"/>
                <a:cs typeface="Times New Roman"/>
              </a:rPr>
              <a:t> гами з </a:t>
            </a:r>
            <a:r>
              <a:rPr sz="1200" spc="-5" dirty="0">
                <a:latin typeface="Times New Roman"/>
                <a:cs typeface="Times New Roman"/>
              </a:rPr>
              <a:t>Національного бюро </a:t>
            </a:r>
            <a:r>
              <a:rPr sz="1200" dirty="0">
                <a:latin typeface="Times New Roman"/>
                <a:cs typeface="Times New Roman"/>
              </a:rPr>
              <a:t>стандартів </a:t>
            </a:r>
            <a:r>
              <a:rPr sz="1200" spc="-5" dirty="0">
                <a:latin typeface="Times New Roman"/>
                <a:cs typeface="Times New Roman"/>
              </a:rPr>
              <a:t>США. Цей </a:t>
            </a: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застосовується </a:t>
            </a:r>
            <a:r>
              <a:rPr sz="1200" dirty="0">
                <a:latin typeface="Times New Roman"/>
                <a:cs typeface="Times New Roman"/>
              </a:rPr>
              <a:t>для контролю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крихких тонких зразків, таких,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 </a:t>
            </a:r>
            <a:r>
              <a:rPr sz="1200" dirty="0">
                <a:latin typeface="Times New Roman"/>
                <a:cs typeface="Times New Roman"/>
              </a:rPr>
              <a:t>кераміка </a:t>
            </a:r>
            <a:r>
              <a:rPr sz="1200" spc="-5" dirty="0">
                <a:latin typeface="Times New Roman"/>
                <a:cs typeface="Times New Roman"/>
              </a:rPr>
              <a:t>та інші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спечені матеріали.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Чисельне </a:t>
            </a:r>
            <a:r>
              <a:rPr sz="1200" spc="-5" dirty="0">
                <a:latin typeface="Times New Roman"/>
                <a:cs typeface="Times New Roman"/>
              </a:rPr>
              <a:t>значення мікротвердості за методом Кнупа (H</a:t>
            </a:r>
            <a:r>
              <a:rPr sz="1200" spc="-7" baseline="-10416" dirty="0">
                <a:latin typeface="Times New Roman"/>
                <a:cs typeface="Times New Roman"/>
              </a:rPr>
              <a:t>K</a:t>
            </a:r>
            <a:r>
              <a:rPr sz="1200" spc="-5" dirty="0">
                <a:latin typeface="Times New Roman"/>
                <a:cs typeface="Times New Roman"/>
              </a:rPr>
              <a:t>) розраховується за фор-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мулою: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843783" y="8372855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5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74314" y="8372855"/>
            <a:ext cx="677545" cy="0"/>
          </a:xfrm>
          <a:custGeom>
            <a:avLst/>
            <a:gdLst/>
            <a:ahLst/>
            <a:cxnLst/>
            <a:rect l="l" t="t" r="r" b="b"/>
            <a:pathLst>
              <a:path w="677545">
                <a:moveTo>
                  <a:pt x="0" y="0"/>
                </a:moveTo>
                <a:lnTo>
                  <a:pt x="677418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13276" y="837285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7972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268730" y="8318617"/>
            <a:ext cx="21590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baseline="-16203" dirty="0">
                <a:latin typeface="Times New Roman"/>
                <a:cs typeface="Times New Roman"/>
              </a:rPr>
              <a:t>d</a:t>
            </a:r>
            <a:r>
              <a:rPr sz="1800" spc="-247" baseline="-16203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54097" y="8149449"/>
            <a:ext cx="79502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baseline="-34722" dirty="0">
                <a:latin typeface="Symbol"/>
                <a:cs typeface="Symbol"/>
              </a:rPr>
              <a:t></a:t>
            </a:r>
            <a:r>
              <a:rPr sz="1800" spc="-89" baseline="-34722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</a:t>
            </a:r>
            <a:r>
              <a:rPr sz="1200" spc="-20" dirty="0">
                <a:latin typeface="Times New Roman"/>
                <a:cs typeface="Times New Roman"/>
              </a:rPr>
              <a:t>4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2</a:t>
            </a:r>
            <a:r>
              <a:rPr sz="1200" spc="60" dirty="0">
                <a:latin typeface="Times New Roman"/>
                <a:cs typeface="Times New Roman"/>
              </a:rPr>
              <a:t>9</a:t>
            </a:r>
            <a:r>
              <a:rPr sz="1200" i="1" dirty="0">
                <a:latin typeface="Times New Roman"/>
                <a:cs typeface="Times New Roman"/>
              </a:rPr>
              <a:t>P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800" baseline="-34722" dirty="0">
                <a:latin typeface="Times New Roman"/>
                <a:cs typeface="Times New Roman"/>
              </a:rPr>
              <a:t>,</a:t>
            </a:r>
            <a:endParaRPr sz="1800" baseline="-34722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21001" y="8149449"/>
            <a:ext cx="75374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47065" algn="l"/>
              </a:tabLst>
            </a:pPr>
            <a:r>
              <a:rPr sz="1200" i="1" dirty="0">
                <a:latin typeface="Times New Roman"/>
                <a:cs typeface="Times New Roman"/>
              </a:rPr>
              <a:t>P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i="1" dirty="0">
                <a:latin typeface="Times New Roman"/>
                <a:cs typeface="Times New Roman"/>
              </a:rPr>
              <a:t>P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10253" y="8364342"/>
            <a:ext cx="115760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70534" algn="l"/>
              </a:tabLst>
            </a:pPr>
            <a:r>
              <a:rPr sz="1200" i="1" spc="5" dirty="0">
                <a:latin typeface="Times New Roman"/>
                <a:cs typeface="Times New Roman"/>
              </a:rPr>
              <a:t>C</a:t>
            </a:r>
            <a:r>
              <a:rPr sz="1200" i="1" dirty="0">
                <a:latin typeface="Times New Roman"/>
                <a:cs typeface="Times New Roman"/>
              </a:rPr>
              <a:t>d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050" spc="7" baseline="27777" dirty="0">
                <a:latin typeface="Times New Roman"/>
                <a:cs typeface="Times New Roman"/>
              </a:rPr>
              <a:t>2</a:t>
            </a:r>
            <a:r>
              <a:rPr sz="1050" baseline="27777" dirty="0">
                <a:latin typeface="Times New Roman"/>
                <a:cs typeface="Times New Roman"/>
              </a:rPr>
              <a:t>	</a:t>
            </a:r>
            <a:r>
              <a:rPr sz="1200" spc="-20" dirty="0">
                <a:latin typeface="Times New Roman"/>
                <a:cs typeface="Times New Roman"/>
              </a:rPr>
              <a:t>0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07028</a:t>
            </a:r>
            <a:r>
              <a:rPr sz="1200" i="1" dirty="0">
                <a:latin typeface="Times New Roman"/>
                <a:cs typeface="Times New Roman"/>
              </a:rPr>
              <a:t>d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050" spc="7" baseline="27777" dirty="0">
                <a:latin typeface="Times New Roman"/>
                <a:cs typeface="Times New Roman"/>
              </a:rPr>
              <a:t>2</a:t>
            </a:r>
            <a:endParaRPr sz="1050" baseline="27777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449067" y="8245759"/>
            <a:ext cx="39560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20" dirty="0">
                <a:latin typeface="Times New Roman"/>
                <a:cs typeface="Times New Roman"/>
              </a:rPr>
              <a:t>H</a:t>
            </a:r>
            <a:r>
              <a:rPr sz="1050" spc="30" baseline="-11904" dirty="0">
                <a:latin typeface="Times New Roman"/>
                <a:cs typeface="Times New Roman"/>
              </a:rPr>
              <a:t>K</a:t>
            </a:r>
            <a:r>
              <a:rPr sz="1050" spc="292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endParaRPr sz="120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139754" y="8245759"/>
            <a:ext cx="109220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Symbol"/>
                <a:cs typeface="Symbol"/>
              </a:rPr>
              <a:t></a:t>
            </a:r>
            <a:endParaRPr sz="1200">
              <a:latin typeface="Symbol"/>
              <a:cs typeface="Symbo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80" y="8601316"/>
            <a:ext cx="5786120" cy="734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272790" algn="r">
              <a:lnSpc>
                <a:spcPts val="1410"/>
              </a:lnSpc>
              <a:spcBef>
                <a:spcPts val="100"/>
              </a:spcBef>
              <a:tabLst>
                <a:tab pos="2876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</a:t>
            </a:r>
            <a:r>
              <a:rPr sz="1200" i="1" dirty="0">
                <a:latin typeface="Times New Roman"/>
                <a:cs typeface="Times New Roman"/>
              </a:rPr>
              <a:t>Р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навантаження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индентор,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кг;</a:t>
            </a:r>
            <a:endParaRPr sz="1200">
              <a:latin typeface="Times New Roman"/>
              <a:cs typeface="Times New Roman"/>
            </a:endParaRPr>
          </a:p>
          <a:p>
            <a:pPr marR="3298190" algn="r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d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довжина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довгої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діагоналі,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мм;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  <a:spcBef>
                <a:spcPts val="70"/>
              </a:spcBef>
            </a:pPr>
            <a:r>
              <a:rPr sz="1200" i="1" dirty="0">
                <a:latin typeface="Times New Roman"/>
                <a:cs typeface="Times New Roman"/>
              </a:rPr>
              <a:t>С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постійна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индентора,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представляє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собою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відношення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площі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проекції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відбит-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квадрату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довжини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довгої</a:t>
            </a:r>
            <a:r>
              <a:rPr sz="1200" dirty="0">
                <a:latin typeface="Times New Roman"/>
                <a:cs typeface="Times New Roman"/>
              </a:rPr>
              <a:t> діагоналі </a:t>
            </a:r>
            <a:r>
              <a:rPr sz="1200" spc="-5" dirty="0">
                <a:latin typeface="Times New Roman"/>
                <a:cs typeface="Times New Roman"/>
              </a:rPr>
              <a:t>(для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ідеального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индентора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С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0,07028).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738505" y="1863089"/>
            <a:ext cx="2687955" cy="2660650"/>
            <a:chOff x="738505" y="1863089"/>
            <a:chExt cx="2687955" cy="2660650"/>
          </a:xfrm>
        </p:grpSpPr>
        <p:sp>
          <p:nvSpPr>
            <p:cNvPr id="24" name="object 24"/>
            <p:cNvSpPr/>
            <p:nvPr/>
          </p:nvSpPr>
          <p:spPr>
            <a:xfrm>
              <a:off x="746760" y="2344673"/>
              <a:ext cx="1290955" cy="1275715"/>
            </a:xfrm>
            <a:custGeom>
              <a:avLst/>
              <a:gdLst/>
              <a:ahLst/>
              <a:cxnLst/>
              <a:rect l="l" t="t" r="r" b="b"/>
              <a:pathLst>
                <a:path w="1290955" h="1275714">
                  <a:moveTo>
                    <a:pt x="150877" y="304038"/>
                  </a:moveTo>
                  <a:lnTo>
                    <a:pt x="586740" y="719328"/>
                  </a:lnTo>
                </a:path>
                <a:path w="1290955" h="1275714">
                  <a:moveTo>
                    <a:pt x="0" y="826770"/>
                  </a:moveTo>
                  <a:lnTo>
                    <a:pt x="435104" y="1241298"/>
                  </a:lnTo>
                </a:path>
                <a:path w="1290955" h="1275714">
                  <a:moveTo>
                    <a:pt x="0" y="826770"/>
                  </a:moveTo>
                  <a:lnTo>
                    <a:pt x="150877" y="304038"/>
                  </a:lnTo>
                </a:path>
                <a:path w="1290955" h="1275714">
                  <a:moveTo>
                    <a:pt x="150877" y="298704"/>
                  </a:moveTo>
                  <a:lnTo>
                    <a:pt x="821436" y="3810"/>
                  </a:lnTo>
                </a:path>
                <a:path w="1290955" h="1275714">
                  <a:moveTo>
                    <a:pt x="817626" y="0"/>
                  </a:moveTo>
                  <a:lnTo>
                    <a:pt x="1252728" y="415290"/>
                  </a:lnTo>
                </a:path>
                <a:path w="1290955" h="1275714">
                  <a:moveTo>
                    <a:pt x="582930" y="709422"/>
                  </a:moveTo>
                  <a:lnTo>
                    <a:pt x="1252728" y="415290"/>
                  </a:lnTo>
                </a:path>
                <a:path w="1290955" h="1275714">
                  <a:moveTo>
                    <a:pt x="435104" y="1232154"/>
                  </a:moveTo>
                  <a:lnTo>
                    <a:pt x="586740" y="709422"/>
                  </a:lnTo>
                </a:path>
                <a:path w="1290955" h="1275714">
                  <a:moveTo>
                    <a:pt x="582930" y="719328"/>
                  </a:moveTo>
                  <a:lnTo>
                    <a:pt x="817626" y="877824"/>
                  </a:lnTo>
                </a:path>
                <a:path w="1290955" h="1275714">
                  <a:moveTo>
                    <a:pt x="1252728" y="415290"/>
                  </a:moveTo>
                  <a:lnTo>
                    <a:pt x="1290828" y="651510"/>
                  </a:lnTo>
                </a:path>
                <a:path w="1290955" h="1275714">
                  <a:moveTo>
                    <a:pt x="817626" y="877824"/>
                  </a:moveTo>
                  <a:lnTo>
                    <a:pt x="1290828" y="651510"/>
                  </a:lnTo>
                </a:path>
                <a:path w="1290955" h="1275714">
                  <a:moveTo>
                    <a:pt x="689610" y="1275588"/>
                  </a:moveTo>
                  <a:lnTo>
                    <a:pt x="1207770" y="1050036"/>
                  </a:lnTo>
                </a:path>
                <a:path w="1290955" h="1275714">
                  <a:moveTo>
                    <a:pt x="817626" y="877824"/>
                  </a:moveTo>
                  <a:lnTo>
                    <a:pt x="689610" y="1275588"/>
                  </a:lnTo>
                </a:path>
                <a:path w="1290955" h="1275714">
                  <a:moveTo>
                    <a:pt x="1290828" y="651510"/>
                  </a:moveTo>
                  <a:lnTo>
                    <a:pt x="1207770" y="1050036"/>
                  </a:lnTo>
                </a:path>
                <a:path w="1290955" h="1275714">
                  <a:moveTo>
                    <a:pt x="435104" y="1241298"/>
                  </a:moveTo>
                  <a:lnTo>
                    <a:pt x="689610" y="1275588"/>
                  </a:lnTo>
                </a:path>
                <a:path w="1290955" h="1275714">
                  <a:moveTo>
                    <a:pt x="821436" y="877824"/>
                  </a:moveTo>
                  <a:lnTo>
                    <a:pt x="1052322" y="1050036"/>
                  </a:lnTo>
                  <a:lnTo>
                    <a:pt x="1290828" y="651510"/>
                  </a:lnTo>
                </a:path>
                <a:path w="1290955" h="1275714">
                  <a:moveTo>
                    <a:pt x="689610" y="1275588"/>
                  </a:moveTo>
                  <a:lnTo>
                    <a:pt x="1052322" y="1050036"/>
                  </a:lnTo>
                </a:path>
                <a:path w="1290955" h="1275714">
                  <a:moveTo>
                    <a:pt x="1207770" y="1050036"/>
                  </a:moveTo>
                  <a:lnTo>
                    <a:pt x="1052322" y="1050036"/>
                  </a:lnTo>
                </a:path>
              </a:pathLst>
            </a:custGeom>
            <a:ln w="159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18617" y="2935223"/>
              <a:ext cx="1130300" cy="459740"/>
            </a:xfrm>
            <a:custGeom>
              <a:avLst/>
              <a:gdLst/>
              <a:ahLst/>
              <a:cxnLst/>
              <a:rect l="l" t="t" r="r" b="b"/>
              <a:pathLst>
                <a:path w="1130300" h="459739">
                  <a:moveTo>
                    <a:pt x="680464" y="459486"/>
                  </a:moveTo>
                  <a:lnTo>
                    <a:pt x="1130044" y="0"/>
                  </a:lnTo>
                </a:path>
                <a:path w="1130300" h="459739">
                  <a:moveTo>
                    <a:pt x="680464" y="459486"/>
                  </a:moveTo>
                  <a:lnTo>
                    <a:pt x="0" y="459486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5380" y="2848355"/>
              <a:ext cx="1085215" cy="539115"/>
            </a:xfrm>
            <a:custGeom>
              <a:avLst/>
              <a:gdLst/>
              <a:ahLst/>
              <a:cxnLst/>
              <a:rect l="l" t="t" r="r" b="b"/>
              <a:pathLst>
                <a:path w="1085214" h="539114">
                  <a:moveTo>
                    <a:pt x="0" y="409194"/>
                  </a:moveTo>
                  <a:lnTo>
                    <a:pt x="764" y="538734"/>
                  </a:lnTo>
                  <a:lnTo>
                    <a:pt x="28408" y="470916"/>
                  </a:lnTo>
                  <a:lnTo>
                    <a:pt x="16762" y="470916"/>
                  </a:lnTo>
                  <a:lnTo>
                    <a:pt x="13717" y="470154"/>
                  </a:lnTo>
                  <a:lnTo>
                    <a:pt x="9907" y="469392"/>
                  </a:lnTo>
                  <a:lnTo>
                    <a:pt x="8384" y="465582"/>
                  </a:lnTo>
                  <a:lnTo>
                    <a:pt x="9142" y="462534"/>
                  </a:lnTo>
                  <a:lnTo>
                    <a:pt x="9142" y="461010"/>
                  </a:lnTo>
                  <a:lnTo>
                    <a:pt x="11868" y="451921"/>
                  </a:lnTo>
                  <a:lnTo>
                    <a:pt x="0" y="409194"/>
                  </a:lnTo>
                  <a:close/>
                </a:path>
                <a:path w="1085214" h="539114">
                  <a:moveTo>
                    <a:pt x="11868" y="451921"/>
                  </a:moveTo>
                  <a:lnTo>
                    <a:pt x="9142" y="461010"/>
                  </a:lnTo>
                  <a:lnTo>
                    <a:pt x="9142" y="462534"/>
                  </a:lnTo>
                  <a:lnTo>
                    <a:pt x="8384" y="465582"/>
                  </a:lnTo>
                  <a:lnTo>
                    <a:pt x="9907" y="469392"/>
                  </a:lnTo>
                  <a:lnTo>
                    <a:pt x="13717" y="470154"/>
                  </a:lnTo>
                  <a:lnTo>
                    <a:pt x="16762" y="470916"/>
                  </a:lnTo>
                  <a:lnTo>
                    <a:pt x="20572" y="468630"/>
                  </a:lnTo>
                  <a:lnTo>
                    <a:pt x="21337" y="465582"/>
                  </a:lnTo>
                  <a:lnTo>
                    <a:pt x="21337" y="464058"/>
                  </a:lnTo>
                  <a:lnTo>
                    <a:pt x="15240" y="464058"/>
                  </a:lnTo>
                  <a:lnTo>
                    <a:pt x="11868" y="451921"/>
                  </a:lnTo>
                  <a:close/>
                </a:path>
                <a:path w="1085214" h="539114">
                  <a:moveTo>
                    <a:pt x="49530" y="419100"/>
                  </a:moveTo>
                  <a:lnTo>
                    <a:pt x="25459" y="450659"/>
                  </a:lnTo>
                  <a:lnTo>
                    <a:pt x="21337" y="464058"/>
                  </a:lnTo>
                  <a:lnTo>
                    <a:pt x="21337" y="465582"/>
                  </a:lnTo>
                  <a:lnTo>
                    <a:pt x="20572" y="468630"/>
                  </a:lnTo>
                  <a:lnTo>
                    <a:pt x="16762" y="470916"/>
                  </a:lnTo>
                  <a:lnTo>
                    <a:pt x="28408" y="470916"/>
                  </a:lnTo>
                  <a:lnTo>
                    <a:pt x="49530" y="419100"/>
                  </a:lnTo>
                  <a:close/>
                </a:path>
                <a:path w="1085214" h="539114">
                  <a:moveTo>
                    <a:pt x="688848" y="0"/>
                  </a:moveTo>
                  <a:lnTo>
                    <a:pt x="653034" y="0"/>
                  </a:lnTo>
                  <a:lnTo>
                    <a:pt x="617982" y="1524"/>
                  </a:lnTo>
                  <a:lnTo>
                    <a:pt x="548640" y="9906"/>
                  </a:lnTo>
                  <a:lnTo>
                    <a:pt x="481584" y="24384"/>
                  </a:lnTo>
                  <a:lnTo>
                    <a:pt x="416814" y="43434"/>
                  </a:lnTo>
                  <a:lnTo>
                    <a:pt x="355092" y="68580"/>
                  </a:lnTo>
                  <a:lnTo>
                    <a:pt x="297180" y="99060"/>
                  </a:lnTo>
                  <a:lnTo>
                    <a:pt x="242316" y="134112"/>
                  </a:lnTo>
                  <a:lnTo>
                    <a:pt x="192786" y="172974"/>
                  </a:lnTo>
                  <a:lnTo>
                    <a:pt x="147066" y="217170"/>
                  </a:lnTo>
                  <a:lnTo>
                    <a:pt x="105915" y="265176"/>
                  </a:lnTo>
                  <a:lnTo>
                    <a:pt x="70867" y="316992"/>
                  </a:lnTo>
                  <a:lnTo>
                    <a:pt x="41910" y="371856"/>
                  </a:lnTo>
                  <a:lnTo>
                    <a:pt x="18285" y="430530"/>
                  </a:lnTo>
                  <a:lnTo>
                    <a:pt x="11868" y="451921"/>
                  </a:lnTo>
                  <a:lnTo>
                    <a:pt x="15240" y="464058"/>
                  </a:lnTo>
                  <a:lnTo>
                    <a:pt x="25459" y="450659"/>
                  </a:lnTo>
                  <a:lnTo>
                    <a:pt x="30480" y="434340"/>
                  </a:lnTo>
                  <a:lnTo>
                    <a:pt x="41145" y="405384"/>
                  </a:lnTo>
                  <a:lnTo>
                    <a:pt x="67057" y="349758"/>
                  </a:lnTo>
                  <a:lnTo>
                    <a:pt x="98295" y="297180"/>
                  </a:lnTo>
                  <a:lnTo>
                    <a:pt x="135636" y="248412"/>
                  </a:lnTo>
                  <a:lnTo>
                    <a:pt x="178308" y="203454"/>
                  </a:lnTo>
                  <a:lnTo>
                    <a:pt x="224790" y="163068"/>
                  </a:lnTo>
                  <a:lnTo>
                    <a:pt x="276606" y="126492"/>
                  </a:lnTo>
                  <a:lnTo>
                    <a:pt x="331470" y="94488"/>
                  </a:lnTo>
                  <a:lnTo>
                    <a:pt x="390906" y="67056"/>
                  </a:lnTo>
                  <a:lnTo>
                    <a:pt x="452628" y="44958"/>
                  </a:lnTo>
                  <a:lnTo>
                    <a:pt x="517398" y="28956"/>
                  </a:lnTo>
                  <a:lnTo>
                    <a:pt x="584454" y="17526"/>
                  </a:lnTo>
                  <a:lnTo>
                    <a:pt x="653796" y="12954"/>
                  </a:lnTo>
                  <a:lnTo>
                    <a:pt x="688848" y="12192"/>
                  </a:lnTo>
                  <a:lnTo>
                    <a:pt x="820674" y="12192"/>
                  </a:lnTo>
                  <a:lnTo>
                    <a:pt x="816864" y="11430"/>
                  </a:lnTo>
                  <a:lnTo>
                    <a:pt x="797814" y="8382"/>
                  </a:lnTo>
                  <a:lnTo>
                    <a:pt x="761238" y="3810"/>
                  </a:lnTo>
                  <a:lnTo>
                    <a:pt x="724662" y="762"/>
                  </a:lnTo>
                  <a:lnTo>
                    <a:pt x="688848" y="0"/>
                  </a:lnTo>
                  <a:close/>
                </a:path>
                <a:path w="1085214" h="539114">
                  <a:moveTo>
                    <a:pt x="25459" y="450659"/>
                  </a:moveTo>
                  <a:lnTo>
                    <a:pt x="15240" y="464058"/>
                  </a:lnTo>
                  <a:lnTo>
                    <a:pt x="21337" y="464058"/>
                  </a:lnTo>
                  <a:lnTo>
                    <a:pt x="25459" y="450659"/>
                  </a:lnTo>
                  <a:close/>
                </a:path>
                <a:path w="1085214" h="539114">
                  <a:moveTo>
                    <a:pt x="960882" y="79248"/>
                  </a:moveTo>
                  <a:lnTo>
                    <a:pt x="1085088" y="115824"/>
                  </a:lnTo>
                  <a:lnTo>
                    <a:pt x="1050306" y="87630"/>
                  </a:lnTo>
                  <a:lnTo>
                    <a:pt x="1018032" y="87630"/>
                  </a:lnTo>
                  <a:lnTo>
                    <a:pt x="1014984" y="86106"/>
                  </a:lnTo>
                  <a:lnTo>
                    <a:pt x="1001715" y="80336"/>
                  </a:lnTo>
                  <a:lnTo>
                    <a:pt x="960882" y="79248"/>
                  </a:lnTo>
                  <a:close/>
                </a:path>
                <a:path w="1085214" h="539114">
                  <a:moveTo>
                    <a:pt x="1001715" y="80336"/>
                  </a:moveTo>
                  <a:lnTo>
                    <a:pt x="1014984" y="86106"/>
                  </a:lnTo>
                  <a:lnTo>
                    <a:pt x="1018032" y="87630"/>
                  </a:lnTo>
                  <a:lnTo>
                    <a:pt x="1021842" y="86106"/>
                  </a:lnTo>
                  <a:lnTo>
                    <a:pt x="1024509" y="80772"/>
                  </a:lnTo>
                  <a:lnTo>
                    <a:pt x="1018032" y="80772"/>
                  </a:lnTo>
                  <a:lnTo>
                    <a:pt x="1001715" y="80336"/>
                  </a:lnTo>
                  <a:close/>
                </a:path>
                <a:path w="1085214" h="539114">
                  <a:moveTo>
                    <a:pt x="984504" y="34290"/>
                  </a:moveTo>
                  <a:lnTo>
                    <a:pt x="1010581" y="70442"/>
                  </a:lnTo>
                  <a:lnTo>
                    <a:pt x="1020318" y="74676"/>
                  </a:lnTo>
                  <a:lnTo>
                    <a:pt x="1023366" y="76200"/>
                  </a:lnTo>
                  <a:lnTo>
                    <a:pt x="1024890" y="80010"/>
                  </a:lnTo>
                  <a:lnTo>
                    <a:pt x="1021842" y="86106"/>
                  </a:lnTo>
                  <a:lnTo>
                    <a:pt x="1018032" y="87630"/>
                  </a:lnTo>
                  <a:lnTo>
                    <a:pt x="1050306" y="87630"/>
                  </a:lnTo>
                  <a:lnTo>
                    <a:pt x="984504" y="34290"/>
                  </a:lnTo>
                  <a:close/>
                </a:path>
                <a:path w="1085214" h="539114">
                  <a:moveTo>
                    <a:pt x="820674" y="12192"/>
                  </a:moveTo>
                  <a:lnTo>
                    <a:pt x="688848" y="12192"/>
                  </a:lnTo>
                  <a:lnTo>
                    <a:pt x="723900" y="13716"/>
                  </a:lnTo>
                  <a:lnTo>
                    <a:pt x="759714" y="16764"/>
                  </a:lnTo>
                  <a:lnTo>
                    <a:pt x="833628" y="27432"/>
                  </a:lnTo>
                  <a:lnTo>
                    <a:pt x="871728" y="35814"/>
                  </a:lnTo>
                  <a:lnTo>
                    <a:pt x="944880" y="57912"/>
                  </a:lnTo>
                  <a:lnTo>
                    <a:pt x="1001715" y="80336"/>
                  </a:lnTo>
                  <a:lnTo>
                    <a:pt x="1018032" y="80772"/>
                  </a:lnTo>
                  <a:lnTo>
                    <a:pt x="985266" y="59436"/>
                  </a:lnTo>
                  <a:lnTo>
                    <a:pt x="948690" y="45720"/>
                  </a:lnTo>
                  <a:lnTo>
                    <a:pt x="912114" y="33528"/>
                  </a:lnTo>
                  <a:lnTo>
                    <a:pt x="855726" y="19050"/>
                  </a:lnTo>
                  <a:lnTo>
                    <a:pt x="820674" y="12192"/>
                  </a:lnTo>
                  <a:close/>
                </a:path>
                <a:path w="1085214" h="539114">
                  <a:moveTo>
                    <a:pt x="1010581" y="70442"/>
                  </a:moveTo>
                  <a:lnTo>
                    <a:pt x="1018032" y="80772"/>
                  </a:lnTo>
                  <a:lnTo>
                    <a:pt x="1024509" y="80772"/>
                  </a:lnTo>
                  <a:lnTo>
                    <a:pt x="1024890" y="80010"/>
                  </a:lnTo>
                  <a:lnTo>
                    <a:pt x="1023366" y="76200"/>
                  </a:lnTo>
                  <a:lnTo>
                    <a:pt x="1020318" y="74676"/>
                  </a:lnTo>
                  <a:lnTo>
                    <a:pt x="1010581" y="704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081784" y="3778757"/>
              <a:ext cx="501650" cy="217170"/>
            </a:xfrm>
            <a:custGeom>
              <a:avLst/>
              <a:gdLst/>
              <a:ahLst/>
              <a:cxnLst/>
              <a:rect l="l" t="t" r="r" b="b"/>
              <a:pathLst>
                <a:path w="501650" h="217170">
                  <a:moveTo>
                    <a:pt x="0" y="106680"/>
                  </a:moveTo>
                  <a:lnTo>
                    <a:pt x="266700" y="0"/>
                  </a:lnTo>
                </a:path>
                <a:path w="501650" h="217170">
                  <a:moveTo>
                    <a:pt x="218694" y="217170"/>
                  </a:moveTo>
                  <a:lnTo>
                    <a:pt x="486156" y="110490"/>
                  </a:lnTo>
                </a:path>
                <a:path w="501650" h="217170">
                  <a:moveTo>
                    <a:pt x="0" y="106680"/>
                  </a:moveTo>
                  <a:lnTo>
                    <a:pt x="254508" y="140970"/>
                  </a:lnTo>
                </a:path>
                <a:path w="501650" h="217170">
                  <a:moveTo>
                    <a:pt x="0" y="106680"/>
                  </a:moveTo>
                  <a:lnTo>
                    <a:pt x="234696" y="217170"/>
                  </a:lnTo>
                </a:path>
                <a:path w="501650" h="217170">
                  <a:moveTo>
                    <a:pt x="266700" y="0"/>
                  </a:moveTo>
                  <a:lnTo>
                    <a:pt x="501396" y="110490"/>
                  </a:lnTo>
                </a:path>
                <a:path w="501650" h="217170">
                  <a:moveTo>
                    <a:pt x="254508" y="140970"/>
                  </a:moveTo>
                  <a:lnTo>
                    <a:pt x="486156" y="110490"/>
                  </a:lnTo>
                </a:path>
                <a:path w="501650" h="217170">
                  <a:moveTo>
                    <a:pt x="266700" y="140970"/>
                  </a:moveTo>
                  <a:lnTo>
                    <a:pt x="218694" y="217170"/>
                  </a:lnTo>
                </a:path>
                <a:path w="501650" h="217170">
                  <a:moveTo>
                    <a:pt x="266700" y="0"/>
                  </a:moveTo>
                  <a:lnTo>
                    <a:pt x="266700" y="140970"/>
                  </a:lnTo>
                </a:path>
              </a:pathLst>
            </a:custGeom>
            <a:ln w="159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348484" y="1903475"/>
              <a:ext cx="0" cy="1875789"/>
            </a:xfrm>
            <a:custGeom>
              <a:avLst/>
              <a:gdLst/>
              <a:ahLst/>
              <a:cxnLst/>
              <a:rect l="l" t="t" r="r" b="b"/>
              <a:pathLst>
                <a:path h="1875789">
                  <a:moveTo>
                    <a:pt x="0" y="1875282"/>
                  </a:moveTo>
                  <a:lnTo>
                    <a:pt x="0" y="0"/>
                  </a:lnTo>
                </a:path>
              </a:pathLst>
            </a:custGeom>
            <a:ln w="953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01447" y="1863089"/>
              <a:ext cx="1421130" cy="623570"/>
            </a:xfrm>
            <a:custGeom>
              <a:avLst/>
              <a:gdLst/>
              <a:ahLst/>
              <a:cxnLst/>
              <a:rect l="l" t="t" r="r" b="b"/>
              <a:pathLst>
                <a:path w="1421130" h="623569">
                  <a:moveTo>
                    <a:pt x="1101850" y="0"/>
                  </a:moveTo>
                  <a:lnTo>
                    <a:pt x="1062988" y="1524"/>
                  </a:lnTo>
                  <a:lnTo>
                    <a:pt x="1022602" y="4572"/>
                  </a:lnTo>
                  <a:lnTo>
                    <a:pt x="981454" y="9906"/>
                  </a:lnTo>
                  <a:lnTo>
                    <a:pt x="939544" y="17526"/>
                  </a:lnTo>
                  <a:lnTo>
                    <a:pt x="896872" y="27432"/>
                  </a:lnTo>
                  <a:lnTo>
                    <a:pt x="853438" y="39624"/>
                  </a:lnTo>
                  <a:lnTo>
                    <a:pt x="808480" y="53340"/>
                  </a:lnTo>
                  <a:lnTo>
                    <a:pt x="764284" y="69342"/>
                  </a:lnTo>
                  <a:lnTo>
                    <a:pt x="718564" y="87630"/>
                  </a:lnTo>
                  <a:lnTo>
                    <a:pt x="672844" y="107442"/>
                  </a:lnTo>
                  <a:lnTo>
                    <a:pt x="626362" y="129540"/>
                  </a:lnTo>
                  <a:lnTo>
                    <a:pt x="579880" y="153162"/>
                  </a:lnTo>
                  <a:lnTo>
                    <a:pt x="533398" y="179070"/>
                  </a:lnTo>
                  <a:lnTo>
                    <a:pt x="486154" y="206502"/>
                  </a:lnTo>
                  <a:lnTo>
                    <a:pt x="439672" y="236220"/>
                  </a:lnTo>
                  <a:lnTo>
                    <a:pt x="392428" y="267462"/>
                  </a:lnTo>
                  <a:lnTo>
                    <a:pt x="345945" y="300990"/>
                  </a:lnTo>
                  <a:lnTo>
                    <a:pt x="299467" y="336042"/>
                  </a:lnTo>
                  <a:lnTo>
                    <a:pt x="253747" y="372618"/>
                  </a:lnTo>
                  <a:lnTo>
                    <a:pt x="207262" y="411480"/>
                  </a:lnTo>
                  <a:lnTo>
                    <a:pt x="162307" y="451866"/>
                  </a:lnTo>
                  <a:lnTo>
                    <a:pt x="117345" y="493776"/>
                  </a:lnTo>
                  <a:lnTo>
                    <a:pt x="87630" y="522732"/>
                  </a:lnTo>
                  <a:lnTo>
                    <a:pt x="58672" y="551688"/>
                  </a:lnTo>
                  <a:lnTo>
                    <a:pt x="2287" y="612648"/>
                  </a:lnTo>
                  <a:lnTo>
                    <a:pt x="0" y="614934"/>
                  </a:lnTo>
                  <a:lnTo>
                    <a:pt x="0" y="618744"/>
                  </a:lnTo>
                  <a:lnTo>
                    <a:pt x="3045" y="621030"/>
                  </a:lnTo>
                  <a:lnTo>
                    <a:pt x="5332" y="623316"/>
                  </a:lnTo>
                  <a:lnTo>
                    <a:pt x="9907" y="623316"/>
                  </a:lnTo>
                  <a:lnTo>
                    <a:pt x="12188" y="621030"/>
                  </a:lnTo>
                  <a:lnTo>
                    <a:pt x="39622" y="590550"/>
                  </a:lnTo>
                  <a:lnTo>
                    <a:pt x="67815" y="560832"/>
                  </a:lnTo>
                  <a:lnTo>
                    <a:pt x="125730" y="502920"/>
                  </a:lnTo>
                  <a:lnTo>
                    <a:pt x="170685" y="461010"/>
                  </a:lnTo>
                  <a:lnTo>
                    <a:pt x="215647" y="420624"/>
                  </a:lnTo>
                  <a:lnTo>
                    <a:pt x="261367" y="382524"/>
                  </a:lnTo>
                  <a:lnTo>
                    <a:pt x="307087" y="345948"/>
                  </a:lnTo>
                  <a:lnTo>
                    <a:pt x="353565" y="310896"/>
                  </a:lnTo>
                  <a:lnTo>
                    <a:pt x="400048" y="278130"/>
                  </a:lnTo>
                  <a:lnTo>
                    <a:pt x="446530" y="246888"/>
                  </a:lnTo>
                  <a:lnTo>
                    <a:pt x="493012" y="217932"/>
                  </a:lnTo>
                  <a:lnTo>
                    <a:pt x="539494" y="189738"/>
                  </a:lnTo>
                  <a:lnTo>
                    <a:pt x="585976" y="164592"/>
                  </a:lnTo>
                  <a:lnTo>
                    <a:pt x="631696" y="140970"/>
                  </a:lnTo>
                  <a:lnTo>
                    <a:pt x="677416" y="118872"/>
                  </a:lnTo>
                  <a:lnTo>
                    <a:pt x="723136" y="99060"/>
                  </a:lnTo>
                  <a:lnTo>
                    <a:pt x="768094" y="81534"/>
                  </a:lnTo>
                  <a:lnTo>
                    <a:pt x="812290" y="65532"/>
                  </a:lnTo>
                  <a:lnTo>
                    <a:pt x="856486" y="51816"/>
                  </a:lnTo>
                  <a:lnTo>
                    <a:pt x="899920" y="39624"/>
                  </a:lnTo>
                  <a:lnTo>
                    <a:pt x="941830" y="30480"/>
                  </a:lnTo>
                  <a:lnTo>
                    <a:pt x="983740" y="22860"/>
                  </a:lnTo>
                  <a:lnTo>
                    <a:pt x="1024126" y="17526"/>
                  </a:lnTo>
                  <a:lnTo>
                    <a:pt x="1063750" y="13716"/>
                  </a:lnTo>
                  <a:lnTo>
                    <a:pt x="1101850" y="12954"/>
                  </a:lnTo>
                  <a:lnTo>
                    <a:pt x="1224532" y="12954"/>
                  </a:lnTo>
                  <a:lnTo>
                    <a:pt x="1212340" y="9906"/>
                  </a:lnTo>
                  <a:lnTo>
                    <a:pt x="1176526" y="4572"/>
                  </a:lnTo>
                  <a:lnTo>
                    <a:pt x="1139950" y="1524"/>
                  </a:lnTo>
                  <a:lnTo>
                    <a:pt x="1101850" y="0"/>
                  </a:lnTo>
                  <a:close/>
                </a:path>
                <a:path w="1421130" h="623569">
                  <a:moveTo>
                    <a:pt x="1309114" y="64770"/>
                  </a:moveTo>
                  <a:lnTo>
                    <a:pt x="1421128" y="130302"/>
                  </a:lnTo>
                  <a:lnTo>
                    <a:pt x="1388553" y="86868"/>
                  </a:lnTo>
                  <a:lnTo>
                    <a:pt x="1363216" y="86868"/>
                  </a:lnTo>
                  <a:lnTo>
                    <a:pt x="1360168" y="84582"/>
                  </a:lnTo>
                  <a:lnTo>
                    <a:pt x="1358644" y="83058"/>
                  </a:lnTo>
                  <a:lnTo>
                    <a:pt x="1344337" y="74064"/>
                  </a:lnTo>
                  <a:lnTo>
                    <a:pt x="1309114" y="64770"/>
                  </a:lnTo>
                  <a:close/>
                </a:path>
                <a:path w="1421130" h="623569">
                  <a:moveTo>
                    <a:pt x="1344337" y="74064"/>
                  </a:moveTo>
                  <a:lnTo>
                    <a:pt x="1358644" y="83058"/>
                  </a:lnTo>
                  <a:lnTo>
                    <a:pt x="1360168" y="84582"/>
                  </a:lnTo>
                  <a:lnTo>
                    <a:pt x="1363216" y="86868"/>
                  </a:lnTo>
                  <a:lnTo>
                    <a:pt x="1367026" y="86106"/>
                  </a:lnTo>
                  <a:lnTo>
                    <a:pt x="1369312" y="83058"/>
                  </a:lnTo>
                  <a:lnTo>
                    <a:pt x="1370836" y="80772"/>
                  </a:lnTo>
                  <a:lnTo>
                    <a:pt x="1370836" y="79248"/>
                  </a:lnTo>
                  <a:lnTo>
                    <a:pt x="1363978" y="79248"/>
                  </a:lnTo>
                  <a:lnTo>
                    <a:pt x="1344337" y="74064"/>
                  </a:lnTo>
                  <a:close/>
                </a:path>
                <a:path w="1421130" h="623569">
                  <a:moveTo>
                    <a:pt x="1343404" y="26670"/>
                  </a:moveTo>
                  <a:lnTo>
                    <a:pt x="1360036" y="69172"/>
                  </a:lnTo>
                  <a:lnTo>
                    <a:pt x="1366264" y="73152"/>
                  </a:lnTo>
                  <a:lnTo>
                    <a:pt x="1367788" y="74676"/>
                  </a:lnTo>
                  <a:lnTo>
                    <a:pt x="1370836" y="76962"/>
                  </a:lnTo>
                  <a:lnTo>
                    <a:pt x="1370836" y="80772"/>
                  </a:lnTo>
                  <a:lnTo>
                    <a:pt x="1369312" y="83058"/>
                  </a:lnTo>
                  <a:lnTo>
                    <a:pt x="1367026" y="86106"/>
                  </a:lnTo>
                  <a:lnTo>
                    <a:pt x="1363216" y="86868"/>
                  </a:lnTo>
                  <a:lnTo>
                    <a:pt x="1388553" y="86868"/>
                  </a:lnTo>
                  <a:lnTo>
                    <a:pt x="1343404" y="26670"/>
                  </a:lnTo>
                  <a:close/>
                </a:path>
                <a:path w="1421130" h="623569">
                  <a:moveTo>
                    <a:pt x="1224532" y="12954"/>
                  </a:moveTo>
                  <a:lnTo>
                    <a:pt x="1101850" y="12954"/>
                  </a:lnTo>
                  <a:lnTo>
                    <a:pt x="1139188" y="13716"/>
                  </a:lnTo>
                  <a:lnTo>
                    <a:pt x="1175002" y="16764"/>
                  </a:lnTo>
                  <a:lnTo>
                    <a:pt x="1242058" y="30480"/>
                  </a:lnTo>
                  <a:lnTo>
                    <a:pt x="1303780" y="52578"/>
                  </a:lnTo>
                  <a:lnTo>
                    <a:pt x="1344337" y="74064"/>
                  </a:lnTo>
                  <a:lnTo>
                    <a:pt x="1363978" y="79248"/>
                  </a:lnTo>
                  <a:lnTo>
                    <a:pt x="1309876" y="41148"/>
                  </a:lnTo>
                  <a:lnTo>
                    <a:pt x="1245868" y="18288"/>
                  </a:lnTo>
                  <a:lnTo>
                    <a:pt x="1224532" y="12954"/>
                  </a:lnTo>
                  <a:close/>
                </a:path>
                <a:path w="1421130" h="623569">
                  <a:moveTo>
                    <a:pt x="1360036" y="69172"/>
                  </a:moveTo>
                  <a:lnTo>
                    <a:pt x="1363978" y="79248"/>
                  </a:lnTo>
                  <a:lnTo>
                    <a:pt x="1370836" y="79248"/>
                  </a:lnTo>
                  <a:lnTo>
                    <a:pt x="1370836" y="76962"/>
                  </a:lnTo>
                  <a:lnTo>
                    <a:pt x="1367788" y="74676"/>
                  </a:lnTo>
                  <a:lnTo>
                    <a:pt x="1366264" y="73152"/>
                  </a:lnTo>
                  <a:lnTo>
                    <a:pt x="1360036" y="691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36954" y="3535679"/>
              <a:ext cx="1603375" cy="873760"/>
            </a:xfrm>
            <a:custGeom>
              <a:avLst/>
              <a:gdLst/>
              <a:ahLst/>
              <a:cxnLst/>
              <a:rect l="l" t="t" r="r" b="b"/>
              <a:pathLst>
                <a:path w="1603375" h="873760">
                  <a:moveTo>
                    <a:pt x="0" y="434340"/>
                  </a:moveTo>
                  <a:lnTo>
                    <a:pt x="500634" y="704088"/>
                  </a:lnTo>
                </a:path>
                <a:path w="1603375" h="873760">
                  <a:moveTo>
                    <a:pt x="1098042" y="0"/>
                  </a:moveTo>
                  <a:lnTo>
                    <a:pt x="1603248" y="269748"/>
                  </a:lnTo>
                </a:path>
                <a:path w="1603375" h="873760">
                  <a:moveTo>
                    <a:pt x="0" y="434340"/>
                  </a:moveTo>
                  <a:lnTo>
                    <a:pt x="1098042" y="0"/>
                  </a:lnTo>
                </a:path>
                <a:path w="1603375" h="873760">
                  <a:moveTo>
                    <a:pt x="500634" y="704088"/>
                  </a:moveTo>
                  <a:lnTo>
                    <a:pt x="1603248" y="269748"/>
                  </a:lnTo>
                </a:path>
                <a:path w="1603375" h="873760">
                  <a:moveTo>
                    <a:pt x="0" y="603504"/>
                  </a:moveTo>
                  <a:lnTo>
                    <a:pt x="500634" y="873252"/>
                  </a:lnTo>
                  <a:lnTo>
                    <a:pt x="1603248" y="438150"/>
                  </a:lnTo>
                </a:path>
                <a:path w="1603375" h="873760">
                  <a:moveTo>
                    <a:pt x="3810" y="434340"/>
                  </a:moveTo>
                  <a:lnTo>
                    <a:pt x="3810" y="603504"/>
                  </a:lnTo>
                </a:path>
                <a:path w="1603375" h="873760">
                  <a:moveTo>
                    <a:pt x="500634" y="704088"/>
                  </a:moveTo>
                  <a:lnTo>
                    <a:pt x="500634" y="873252"/>
                  </a:lnTo>
                </a:path>
                <a:path w="1603375" h="873760">
                  <a:moveTo>
                    <a:pt x="1599438" y="275082"/>
                  </a:moveTo>
                  <a:lnTo>
                    <a:pt x="1599438" y="444246"/>
                  </a:lnTo>
                </a:path>
              </a:pathLst>
            </a:custGeom>
            <a:ln w="159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081784" y="3889247"/>
              <a:ext cx="501650" cy="629920"/>
            </a:xfrm>
            <a:custGeom>
              <a:avLst/>
              <a:gdLst/>
              <a:ahLst/>
              <a:cxnLst/>
              <a:rect l="l" t="t" r="r" b="b"/>
              <a:pathLst>
                <a:path w="501650" h="629920">
                  <a:moveTo>
                    <a:pt x="0" y="0"/>
                  </a:moveTo>
                  <a:lnTo>
                    <a:pt x="0" y="629412"/>
                  </a:lnTo>
                </a:path>
                <a:path w="501650" h="629920">
                  <a:moveTo>
                    <a:pt x="501396" y="0"/>
                  </a:moveTo>
                  <a:lnTo>
                    <a:pt x="501396" y="629412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081784" y="4460747"/>
              <a:ext cx="501650" cy="51435"/>
            </a:xfrm>
            <a:custGeom>
              <a:avLst/>
              <a:gdLst/>
              <a:ahLst/>
              <a:cxnLst/>
              <a:rect l="l" t="t" r="r" b="b"/>
              <a:pathLst>
                <a:path w="501650" h="51435">
                  <a:moveTo>
                    <a:pt x="127254" y="0"/>
                  </a:moveTo>
                  <a:lnTo>
                    <a:pt x="0" y="25146"/>
                  </a:lnTo>
                  <a:lnTo>
                    <a:pt x="127254" y="51054"/>
                  </a:lnTo>
                  <a:lnTo>
                    <a:pt x="89714" y="32004"/>
                  </a:lnTo>
                  <a:lnTo>
                    <a:pt x="73152" y="32004"/>
                  </a:lnTo>
                  <a:lnTo>
                    <a:pt x="70104" y="28956"/>
                  </a:lnTo>
                  <a:lnTo>
                    <a:pt x="70104" y="22098"/>
                  </a:lnTo>
                  <a:lnTo>
                    <a:pt x="73152" y="19050"/>
                  </a:lnTo>
                  <a:lnTo>
                    <a:pt x="88576" y="19050"/>
                  </a:lnTo>
                  <a:lnTo>
                    <a:pt x="127254" y="0"/>
                  </a:lnTo>
                  <a:close/>
                </a:path>
                <a:path w="501650" h="51435">
                  <a:moveTo>
                    <a:pt x="374904" y="0"/>
                  </a:moveTo>
                  <a:lnTo>
                    <a:pt x="425196" y="25146"/>
                  </a:lnTo>
                  <a:lnTo>
                    <a:pt x="374904" y="51054"/>
                  </a:lnTo>
                  <a:lnTo>
                    <a:pt x="467912" y="32004"/>
                  </a:lnTo>
                  <a:lnTo>
                    <a:pt x="429006" y="32004"/>
                  </a:lnTo>
                  <a:lnTo>
                    <a:pt x="432054" y="28956"/>
                  </a:lnTo>
                  <a:lnTo>
                    <a:pt x="432054" y="22098"/>
                  </a:lnTo>
                  <a:lnTo>
                    <a:pt x="429006" y="19050"/>
                  </a:lnTo>
                  <a:lnTo>
                    <a:pt x="470731" y="19050"/>
                  </a:lnTo>
                  <a:lnTo>
                    <a:pt x="374904" y="0"/>
                  </a:lnTo>
                  <a:close/>
                </a:path>
                <a:path w="501650" h="51435">
                  <a:moveTo>
                    <a:pt x="88576" y="19050"/>
                  </a:moveTo>
                  <a:lnTo>
                    <a:pt x="73152" y="19050"/>
                  </a:lnTo>
                  <a:lnTo>
                    <a:pt x="70104" y="22098"/>
                  </a:lnTo>
                  <a:lnTo>
                    <a:pt x="70104" y="28956"/>
                  </a:lnTo>
                  <a:lnTo>
                    <a:pt x="73152" y="32004"/>
                  </a:lnTo>
                  <a:lnTo>
                    <a:pt x="89714" y="32004"/>
                  </a:lnTo>
                  <a:lnTo>
                    <a:pt x="76200" y="25146"/>
                  </a:lnTo>
                  <a:lnTo>
                    <a:pt x="88576" y="19050"/>
                  </a:lnTo>
                  <a:close/>
                </a:path>
                <a:path w="501650" h="51435">
                  <a:moveTo>
                    <a:pt x="413004" y="19050"/>
                  </a:moveTo>
                  <a:lnTo>
                    <a:pt x="88576" y="19050"/>
                  </a:lnTo>
                  <a:lnTo>
                    <a:pt x="76200" y="25146"/>
                  </a:lnTo>
                  <a:lnTo>
                    <a:pt x="89714" y="32004"/>
                  </a:lnTo>
                  <a:lnTo>
                    <a:pt x="411883" y="32004"/>
                  </a:lnTo>
                  <a:lnTo>
                    <a:pt x="425196" y="25146"/>
                  </a:lnTo>
                  <a:lnTo>
                    <a:pt x="413004" y="19050"/>
                  </a:lnTo>
                  <a:close/>
                </a:path>
                <a:path w="501650" h="51435">
                  <a:moveTo>
                    <a:pt x="470731" y="19050"/>
                  </a:moveTo>
                  <a:lnTo>
                    <a:pt x="429006" y="19050"/>
                  </a:lnTo>
                  <a:lnTo>
                    <a:pt x="432054" y="22098"/>
                  </a:lnTo>
                  <a:lnTo>
                    <a:pt x="432054" y="28956"/>
                  </a:lnTo>
                  <a:lnTo>
                    <a:pt x="429006" y="32004"/>
                  </a:lnTo>
                  <a:lnTo>
                    <a:pt x="467912" y="32004"/>
                  </a:lnTo>
                  <a:lnTo>
                    <a:pt x="501396" y="25146"/>
                  </a:lnTo>
                  <a:lnTo>
                    <a:pt x="470731" y="190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401062" y="2487929"/>
              <a:ext cx="796290" cy="795020"/>
            </a:xfrm>
            <a:custGeom>
              <a:avLst/>
              <a:gdLst/>
              <a:ahLst/>
              <a:cxnLst/>
              <a:rect l="l" t="t" r="r" b="b"/>
              <a:pathLst>
                <a:path w="796289" h="795020">
                  <a:moveTo>
                    <a:pt x="397764" y="0"/>
                  </a:moveTo>
                  <a:lnTo>
                    <a:pt x="351417" y="2679"/>
                  </a:lnTo>
                  <a:lnTo>
                    <a:pt x="306630" y="10516"/>
                  </a:lnTo>
                  <a:lnTo>
                    <a:pt x="263703" y="23213"/>
                  </a:lnTo>
                  <a:lnTo>
                    <a:pt x="222934" y="40468"/>
                  </a:lnTo>
                  <a:lnTo>
                    <a:pt x="184626" y="61981"/>
                  </a:lnTo>
                  <a:lnTo>
                    <a:pt x="149076" y="87454"/>
                  </a:lnTo>
                  <a:lnTo>
                    <a:pt x="116586" y="116586"/>
                  </a:lnTo>
                  <a:lnTo>
                    <a:pt x="87454" y="149076"/>
                  </a:lnTo>
                  <a:lnTo>
                    <a:pt x="61981" y="184626"/>
                  </a:lnTo>
                  <a:lnTo>
                    <a:pt x="40468" y="222934"/>
                  </a:lnTo>
                  <a:lnTo>
                    <a:pt x="23213" y="263703"/>
                  </a:lnTo>
                  <a:lnTo>
                    <a:pt x="10516" y="306630"/>
                  </a:lnTo>
                  <a:lnTo>
                    <a:pt x="2679" y="351417"/>
                  </a:lnTo>
                  <a:lnTo>
                    <a:pt x="0" y="397764"/>
                  </a:lnTo>
                  <a:lnTo>
                    <a:pt x="2679" y="444099"/>
                  </a:lnTo>
                  <a:lnTo>
                    <a:pt x="10516" y="488855"/>
                  </a:lnTo>
                  <a:lnTo>
                    <a:pt x="23213" y="531734"/>
                  </a:lnTo>
                  <a:lnTo>
                    <a:pt x="40468" y="572441"/>
                  </a:lnTo>
                  <a:lnTo>
                    <a:pt x="61981" y="610679"/>
                  </a:lnTo>
                  <a:lnTo>
                    <a:pt x="87454" y="646151"/>
                  </a:lnTo>
                  <a:lnTo>
                    <a:pt x="116586" y="678561"/>
                  </a:lnTo>
                  <a:lnTo>
                    <a:pt x="149076" y="707611"/>
                  </a:lnTo>
                  <a:lnTo>
                    <a:pt x="184626" y="733006"/>
                  </a:lnTo>
                  <a:lnTo>
                    <a:pt x="222934" y="754448"/>
                  </a:lnTo>
                  <a:lnTo>
                    <a:pt x="263703" y="771642"/>
                  </a:lnTo>
                  <a:lnTo>
                    <a:pt x="306630" y="784291"/>
                  </a:lnTo>
                  <a:lnTo>
                    <a:pt x="351417" y="792097"/>
                  </a:lnTo>
                  <a:lnTo>
                    <a:pt x="397764" y="794766"/>
                  </a:lnTo>
                  <a:lnTo>
                    <a:pt x="444262" y="792097"/>
                  </a:lnTo>
                  <a:lnTo>
                    <a:pt x="489179" y="784291"/>
                  </a:lnTo>
                  <a:lnTo>
                    <a:pt x="532217" y="771642"/>
                  </a:lnTo>
                  <a:lnTo>
                    <a:pt x="573077" y="754448"/>
                  </a:lnTo>
                  <a:lnTo>
                    <a:pt x="611461" y="733006"/>
                  </a:lnTo>
                  <a:lnTo>
                    <a:pt x="647071" y="707611"/>
                  </a:lnTo>
                  <a:lnTo>
                    <a:pt x="679608" y="678561"/>
                  </a:lnTo>
                  <a:lnTo>
                    <a:pt x="708775" y="646151"/>
                  </a:lnTo>
                  <a:lnTo>
                    <a:pt x="734273" y="610679"/>
                  </a:lnTo>
                  <a:lnTo>
                    <a:pt x="755804" y="572441"/>
                  </a:lnTo>
                  <a:lnTo>
                    <a:pt x="773069" y="531734"/>
                  </a:lnTo>
                  <a:lnTo>
                    <a:pt x="785770" y="488855"/>
                  </a:lnTo>
                  <a:lnTo>
                    <a:pt x="793610" y="444099"/>
                  </a:lnTo>
                  <a:lnTo>
                    <a:pt x="796290" y="397764"/>
                  </a:lnTo>
                  <a:lnTo>
                    <a:pt x="793610" y="351417"/>
                  </a:lnTo>
                  <a:lnTo>
                    <a:pt x="785770" y="306630"/>
                  </a:lnTo>
                  <a:lnTo>
                    <a:pt x="773069" y="263703"/>
                  </a:lnTo>
                  <a:lnTo>
                    <a:pt x="755804" y="222934"/>
                  </a:lnTo>
                  <a:lnTo>
                    <a:pt x="734273" y="184626"/>
                  </a:lnTo>
                  <a:lnTo>
                    <a:pt x="708775" y="149076"/>
                  </a:lnTo>
                  <a:lnTo>
                    <a:pt x="679608" y="116586"/>
                  </a:lnTo>
                  <a:lnTo>
                    <a:pt x="647071" y="87454"/>
                  </a:lnTo>
                  <a:lnTo>
                    <a:pt x="611461" y="61981"/>
                  </a:lnTo>
                  <a:lnTo>
                    <a:pt x="573077" y="40468"/>
                  </a:lnTo>
                  <a:lnTo>
                    <a:pt x="532217" y="23213"/>
                  </a:lnTo>
                  <a:lnTo>
                    <a:pt x="489179" y="10516"/>
                  </a:lnTo>
                  <a:lnTo>
                    <a:pt x="444262" y="2679"/>
                  </a:lnTo>
                  <a:lnTo>
                    <a:pt x="397764" y="0"/>
                  </a:lnTo>
                  <a:close/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93441" y="2631947"/>
              <a:ext cx="788670" cy="570865"/>
            </a:xfrm>
            <a:custGeom>
              <a:avLst/>
              <a:gdLst/>
              <a:ahLst/>
              <a:cxnLst/>
              <a:rect l="l" t="t" r="r" b="b"/>
              <a:pathLst>
                <a:path w="788669" h="570864">
                  <a:moveTo>
                    <a:pt x="0" y="228600"/>
                  </a:moveTo>
                  <a:lnTo>
                    <a:pt x="635508" y="570738"/>
                  </a:lnTo>
                </a:path>
                <a:path w="788669" h="570864">
                  <a:moveTo>
                    <a:pt x="111252" y="0"/>
                  </a:moveTo>
                  <a:lnTo>
                    <a:pt x="281940" y="90678"/>
                  </a:lnTo>
                </a:path>
                <a:path w="788669" h="570864">
                  <a:moveTo>
                    <a:pt x="581406" y="254508"/>
                  </a:moveTo>
                  <a:lnTo>
                    <a:pt x="788670" y="378714"/>
                  </a:lnTo>
                </a:path>
                <a:path w="788669" h="570864">
                  <a:moveTo>
                    <a:pt x="278130" y="86868"/>
                  </a:moveTo>
                  <a:lnTo>
                    <a:pt x="424434" y="11430"/>
                  </a:lnTo>
                </a:path>
                <a:path w="788669" h="570864">
                  <a:moveTo>
                    <a:pt x="592836" y="258318"/>
                  </a:moveTo>
                  <a:lnTo>
                    <a:pt x="716280" y="161544"/>
                  </a:lnTo>
                </a:path>
                <a:path w="788669" h="570864">
                  <a:moveTo>
                    <a:pt x="420624" y="11430"/>
                  </a:moveTo>
                  <a:lnTo>
                    <a:pt x="712470" y="161544"/>
                  </a:lnTo>
                </a:path>
              </a:pathLst>
            </a:custGeom>
            <a:ln w="159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794253" y="2643377"/>
              <a:ext cx="20320" cy="247015"/>
            </a:xfrm>
            <a:custGeom>
              <a:avLst/>
              <a:gdLst/>
              <a:ahLst/>
              <a:cxnLst/>
              <a:rect l="l" t="t" r="r" b="b"/>
              <a:pathLst>
                <a:path w="20319" h="247014">
                  <a:moveTo>
                    <a:pt x="9906" y="-4768"/>
                  </a:moveTo>
                  <a:lnTo>
                    <a:pt x="9906" y="251656"/>
                  </a:lnTo>
                </a:path>
              </a:pathLst>
            </a:custGeom>
            <a:ln w="29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671572" y="2722625"/>
              <a:ext cx="748030" cy="528320"/>
            </a:xfrm>
            <a:custGeom>
              <a:avLst/>
              <a:gdLst/>
              <a:ahLst/>
              <a:cxnLst/>
              <a:rect l="l" t="t" r="r" b="b"/>
              <a:pathLst>
                <a:path w="748029" h="528319">
                  <a:moveTo>
                    <a:pt x="0" y="0"/>
                  </a:moveTo>
                  <a:lnTo>
                    <a:pt x="122682" y="167640"/>
                  </a:lnTo>
                  <a:lnTo>
                    <a:pt x="303276" y="167640"/>
                  </a:lnTo>
                </a:path>
                <a:path w="748029" h="528319">
                  <a:moveTo>
                    <a:pt x="122682" y="167640"/>
                  </a:moveTo>
                  <a:lnTo>
                    <a:pt x="434340" y="70866"/>
                  </a:lnTo>
                </a:path>
                <a:path w="748029" h="528319">
                  <a:moveTo>
                    <a:pt x="122682" y="167640"/>
                  </a:moveTo>
                  <a:lnTo>
                    <a:pt x="608838" y="448818"/>
                  </a:lnTo>
                </a:path>
                <a:path w="748029" h="528319">
                  <a:moveTo>
                    <a:pt x="314706" y="167640"/>
                  </a:moveTo>
                  <a:lnTo>
                    <a:pt x="644652" y="361950"/>
                  </a:lnTo>
                </a:path>
                <a:path w="748029" h="528319">
                  <a:moveTo>
                    <a:pt x="518160" y="528066"/>
                  </a:moveTo>
                  <a:lnTo>
                    <a:pt x="747522" y="78486"/>
                  </a:lnTo>
                </a:path>
              </a:pathLst>
            </a:custGeom>
            <a:ln w="9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280410" y="2793491"/>
              <a:ext cx="146050" cy="270510"/>
            </a:xfrm>
            <a:custGeom>
              <a:avLst/>
              <a:gdLst/>
              <a:ahLst/>
              <a:cxnLst/>
              <a:rect l="l" t="t" r="r" b="b"/>
              <a:pathLst>
                <a:path w="146050" h="270510">
                  <a:moveTo>
                    <a:pt x="36576" y="146304"/>
                  </a:moveTo>
                  <a:lnTo>
                    <a:pt x="0" y="270510"/>
                  </a:lnTo>
                  <a:lnTo>
                    <a:pt x="48796" y="210312"/>
                  </a:lnTo>
                  <a:lnTo>
                    <a:pt x="35814" y="210312"/>
                  </a:lnTo>
                  <a:lnTo>
                    <a:pt x="29718" y="207264"/>
                  </a:lnTo>
                  <a:lnTo>
                    <a:pt x="28194" y="203454"/>
                  </a:lnTo>
                  <a:lnTo>
                    <a:pt x="29718" y="199644"/>
                  </a:lnTo>
                  <a:lnTo>
                    <a:pt x="36015" y="187790"/>
                  </a:lnTo>
                  <a:lnTo>
                    <a:pt x="36576" y="146304"/>
                  </a:lnTo>
                  <a:close/>
                </a:path>
                <a:path w="146050" h="270510">
                  <a:moveTo>
                    <a:pt x="36015" y="187790"/>
                  </a:moveTo>
                  <a:lnTo>
                    <a:pt x="29718" y="199644"/>
                  </a:lnTo>
                  <a:lnTo>
                    <a:pt x="28194" y="203454"/>
                  </a:lnTo>
                  <a:lnTo>
                    <a:pt x="29718" y="207264"/>
                  </a:lnTo>
                  <a:lnTo>
                    <a:pt x="35814" y="210312"/>
                  </a:lnTo>
                  <a:lnTo>
                    <a:pt x="39624" y="208788"/>
                  </a:lnTo>
                  <a:lnTo>
                    <a:pt x="41148" y="205740"/>
                  </a:lnTo>
                  <a:lnTo>
                    <a:pt x="42755" y="202692"/>
                  </a:lnTo>
                  <a:lnTo>
                    <a:pt x="35814" y="202692"/>
                  </a:lnTo>
                  <a:lnTo>
                    <a:pt x="36015" y="187790"/>
                  </a:lnTo>
                  <a:close/>
                </a:path>
                <a:path w="146050" h="270510">
                  <a:moveTo>
                    <a:pt x="81534" y="169926"/>
                  </a:moveTo>
                  <a:lnTo>
                    <a:pt x="46972" y="194695"/>
                  </a:lnTo>
                  <a:lnTo>
                    <a:pt x="41148" y="205740"/>
                  </a:lnTo>
                  <a:lnTo>
                    <a:pt x="39624" y="208788"/>
                  </a:lnTo>
                  <a:lnTo>
                    <a:pt x="35814" y="210312"/>
                  </a:lnTo>
                  <a:lnTo>
                    <a:pt x="48796" y="210312"/>
                  </a:lnTo>
                  <a:lnTo>
                    <a:pt x="81534" y="169926"/>
                  </a:lnTo>
                  <a:close/>
                </a:path>
                <a:path w="146050" h="270510">
                  <a:moveTo>
                    <a:pt x="138684" y="0"/>
                  </a:moveTo>
                  <a:lnTo>
                    <a:pt x="134874" y="1524"/>
                  </a:lnTo>
                  <a:lnTo>
                    <a:pt x="133350" y="4572"/>
                  </a:lnTo>
                  <a:lnTo>
                    <a:pt x="36015" y="187790"/>
                  </a:lnTo>
                  <a:lnTo>
                    <a:pt x="35814" y="202692"/>
                  </a:lnTo>
                  <a:lnTo>
                    <a:pt x="46972" y="194695"/>
                  </a:lnTo>
                  <a:lnTo>
                    <a:pt x="144018" y="10668"/>
                  </a:lnTo>
                  <a:lnTo>
                    <a:pt x="145542" y="7620"/>
                  </a:lnTo>
                  <a:lnTo>
                    <a:pt x="144780" y="3810"/>
                  </a:lnTo>
                  <a:lnTo>
                    <a:pt x="141732" y="2286"/>
                  </a:lnTo>
                  <a:lnTo>
                    <a:pt x="138684" y="0"/>
                  </a:lnTo>
                  <a:close/>
                </a:path>
                <a:path w="146050" h="270510">
                  <a:moveTo>
                    <a:pt x="46972" y="194695"/>
                  </a:moveTo>
                  <a:lnTo>
                    <a:pt x="35814" y="202692"/>
                  </a:lnTo>
                  <a:lnTo>
                    <a:pt x="42755" y="202692"/>
                  </a:lnTo>
                  <a:lnTo>
                    <a:pt x="46972" y="1946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165348" y="3144011"/>
              <a:ext cx="77724" cy="134874"/>
            </a:xfrm>
            <a:prstGeom prst="rect">
              <a:avLst/>
            </a:prstGeom>
          </p:spPr>
        </p:pic>
      </p:grpSp>
      <p:sp>
        <p:nvSpPr>
          <p:cNvPr id="39" name="object 39"/>
          <p:cNvSpPr txBox="1"/>
          <p:nvPr/>
        </p:nvSpPr>
        <p:spPr>
          <a:xfrm>
            <a:off x="1466341" y="2696013"/>
            <a:ext cx="26987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Times New Roman"/>
                <a:cs typeface="Times New Roman"/>
              </a:rPr>
              <a:t>3</a:t>
            </a:r>
            <a:r>
              <a:rPr sz="1000" dirty="0">
                <a:latin typeface="Times New Roman"/>
                <a:cs typeface="Times New Roman"/>
              </a:rPr>
              <a:t>6</a:t>
            </a:r>
            <a:r>
              <a:rPr sz="1000" dirty="0">
                <a:latin typeface="Symbol"/>
                <a:cs typeface="Symbol"/>
              </a:rPr>
              <a:t></a:t>
            </a:r>
            <a:endParaRPr sz="1000">
              <a:latin typeface="Symbol"/>
              <a:cs typeface="Symbo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267707" y="2740978"/>
            <a:ext cx="9017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i="1" spc="5" dirty="0">
                <a:latin typeface="Times New Roman"/>
                <a:cs typeface="Times New Roman"/>
              </a:rPr>
              <a:t>h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344155" y="4287839"/>
            <a:ext cx="9017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i="1" spc="5" dirty="0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541011" y="1961440"/>
            <a:ext cx="625475" cy="3340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3975">
              <a:lnSpc>
                <a:spcPct val="101499"/>
              </a:lnSpc>
              <a:spcBef>
                <a:spcPts val="90"/>
              </a:spcBef>
            </a:pPr>
            <a:r>
              <a:rPr sz="1000" spc="5" dirty="0">
                <a:latin typeface="Times New Roman"/>
                <a:cs typeface="Times New Roman"/>
              </a:rPr>
              <a:t>В </a:t>
            </a:r>
            <a:r>
              <a:rPr sz="1000" spc="-10" dirty="0">
                <a:latin typeface="Times New Roman"/>
                <a:cs typeface="Times New Roman"/>
              </a:rPr>
              <a:t>робоче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п</a:t>
            </a:r>
            <a:r>
              <a:rPr sz="1000" spc="-15" dirty="0">
                <a:latin typeface="Times New Roman"/>
                <a:cs typeface="Times New Roman"/>
              </a:rPr>
              <a:t>о</a:t>
            </a:r>
            <a:r>
              <a:rPr sz="1000" dirty="0">
                <a:latin typeface="Times New Roman"/>
                <a:cs typeface="Times New Roman"/>
              </a:rPr>
              <a:t>л</a:t>
            </a:r>
            <a:r>
              <a:rPr sz="1000" spc="-15" dirty="0">
                <a:latin typeface="Times New Roman"/>
                <a:cs typeface="Times New Roman"/>
              </a:rPr>
              <a:t>о</a:t>
            </a:r>
            <a:r>
              <a:rPr sz="1000" dirty="0">
                <a:latin typeface="Times New Roman"/>
                <a:cs typeface="Times New Roman"/>
              </a:rPr>
              <a:t>ж</a:t>
            </a:r>
            <a:r>
              <a:rPr sz="1000" spc="-10" dirty="0">
                <a:latin typeface="Times New Roman"/>
                <a:cs typeface="Times New Roman"/>
              </a:rPr>
              <a:t>е</a:t>
            </a:r>
            <a:r>
              <a:rPr sz="1000" spc="15" dirty="0">
                <a:latin typeface="Times New Roman"/>
                <a:cs typeface="Times New Roman"/>
              </a:rPr>
              <a:t>н</a:t>
            </a:r>
            <a:r>
              <a:rPr sz="1000" spc="5" dirty="0">
                <a:latin typeface="Times New Roman"/>
                <a:cs typeface="Times New Roman"/>
              </a:rPr>
              <a:t>ня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520695" y="3284220"/>
            <a:ext cx="311785" cy="483870"/>
          </a:xfrm>
          <a:custGeom>
            <a:avLst/>
            <a:gdLst/>
            <a:ahLst/>
            <a:cxnLst/>
            <a:rect l="l" t="t" r="r" b="b"/>
            <a:pathLst>
              <a:path w="311785" h="483870">
                <a:moveTo>
                  <a:pt x="311658" y="0"/>
                </a:moveTo>
                <a:lnTo>
                  <a:pt x="307791" y="49695"/>
                </a:lnTo>
                <a:lnTo>
                  <a:pt x="300030" y="98100"/>
                </a:lnTo>
                <a:lnTo>
                  <a:pt x="288417" y="145065"/>
                </a:lnTo>
                <a:lnTo>
                  <a:pt x="272993" y="190443"/>
                </a:lnTo>
                <a:lnTo>
                  <a:pt x="253802" y="234085"/>
                </a:lnTo>
                <a:lnTo>
                  <a:pt x="230886" y="275844"/>
                </a:lnTo>
                <a:lnTo>
                  <a:pt x="201824" y="318240"/>
                </a:lnTo>
                <a:lnTo>
                  <a:pt x="168825" y="357716"/>
                </a:lnTo>
                <a:lnTo>
                  <a:pt x="132016" y="394144"/>
                </a:lnTo>
                <a:lnTo>
                  <a:pt x="91524" y="427397"/>
                </a:lnTo>
                <a:lnTo>
                  <a:pt x="47476" y="457348"/>
                </a:lnTo>
                <a:lnTo>
                  <a:pt x="0" y="483870"/>
                </a:lnTo>
              </a:path>
            </a:pathLst>
          </a:custGeom>
          <a:ln w="95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868933" y="4593587"/>
            <a:ext cx="242887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29895" marR="5080" indent="-41783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4.22.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Геометричні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параметри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індентора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відбитка на поверхні зразка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77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47572" y="1241297"/>
            <a:ext cx="3058668" cy="220979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4533772" y="1060703"/>
            <a:ext cx="2274570" cy="2392045"/>
            <a:chOff x="4533772" y="1060703"/>
            <a:chExt cx="2274570" cy="2392045"/>
          </a:xfrm>
        </p:grpSpPr>
        <p:sp>
          <p:nvSpPr>
            <p:cNvPr id="8" name="object 8"/>
            <p:cNvSpPr/>
            <p:nvPr/>
          </p:nvSpPr>
          <p:spPr>
            <a:xfrm>
              <a:off x="4540757" y="1441703"/>
              <a:ext cx="1199515" cy="1165225"/>
            </a:xfrm>
            <a:custGeom>
              <a:avLst/>
              <a:gdLst/>
              <a:ahLst/>
              <a:cxnLst/>
              <a:rect l="l" t="t" r="r" b="b"/>
              <a:pathLst>
                <a:path w="1199514" h="1165225">
                  <a:moveTo>
                    <a:pt x="184404" y="214122"/>
                  </a:moveTo>
                  <a:lnTo>
                    <a:pt x="688086" y="675132"/>
                  </a:lnTo>
                </a:path>
                <a:path w="1199514" h="1165225">
                  <a:moveTo>
                    <a:pt x="0" y="724662"/>
                  </a:moveTo>
                  <a:lnTo>
                    <a:pt x="501396" y="1161288"/>
                  </a:lnTo>
                </a:path>
                <a:path w="1199514" h="1165225">
                  <a:moveTo>
                    <a:pt x="0" y="726186"/>
                  </a:moveTo>
                  <a:lnTo>
                    <a:pt x="184404" y="214122"/>
                  </a:lnTo>
                  <a:lnTo>
                    <a:pt x="729234" y="762"/>
                  </a:lnTo>
                </a:path>
                <a:path w="1199514" h="1165225">
                  <a:moveTo>
                    <a:pt x="723138" y="0"/>
                  </a:moveTo>
                  <a:lnTo>
                    <a:pt x="1199388" y="454152"/>
                  </a:lnTo>
                </a:path>
                <a:path w="1199514" h="1165225">
                  <a:moveTo>
                    <a:pt x="501396" y="1165098"/>
                  </a:moveTo>
                  <a:lnTo>
                    <a:pt x="723138" y="1015746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971031" y="1095755"/>
              <a:ext cx="0" cy="1734820"/>
            </a:xfrm>
            <a:custGeom>
              <a:avLst/>
              <a:gdLst/>
              <a:ahLst/>
              <a:cxnLst/>
              <a:rect l="l" t="t" r="r" b="b"/>
              <a:pathLst>
                <a:path h="1734820">
                  <a:moveTo>
                    <a:pt x="0" y="1734312"/>
                  </a:moveTo>
                  <a:lnTo>
                    <a:pt x="0" y="0"/>
                  </a:lnTo>
                </a:path>
              </a:pathLst>
            </a:custGeom>
            <a:ln w="826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695443" y="1060703"/>
              <a:ext cx="1232535" cy="539750"/>
            </a:xfrm>
            <a:custGeom>
              <a:avLst/>
              <a:gdLst/>
              <a:ahLst/>
              <a:cxnLst/>
              <a:rect l="l" t="t" r="r" b="b"/>
              <a:pathLst>
                <a:path w="1232535" h="539750">
                  <a:moveTo>
                    <a:pt x="956310" y="0"/>
                  </a:moveTo>
                  <a:lnTo>
                    <a:pt x="886968" y="4572"/>
                  </a:lnTo>
                  <a:lnTo>
                    <a:pt x="815340" y="16002"/>
                  </a:lnTo>
                  <a:lnTo>
                    <a:pt x="778002" y="24384"/>
                  </a:lnTo>
                  <a:lnTo>
                    <a:pt x="739902" y="34290"/>
                  </a:lnTo>
                  <a:lnTo>
                    <a:pt x="701802" y="46482"/>
                  </a:lnTo>
                  <a:lnTo>
                    <a:pt x="662940" y="60198"/>
                  </a:lnTo>
                  <a:lnTo>
                    <a:pt x="623316" y="75438"/>
                  </a:lnTo>
                  <a:lnTo>
                    <a:pt x="583692" y="92964"/>
                  </a:lnTo>
                  <a:lnTo>
                    <a:pt x="543306" y="112014"/>
                  </a:lnTo>
                  <a:lnTo>
                    <a:pt x="502920" y="132588"/>
                  </a:lnTo>
                  <a:lnTo>
                    <a:pt x="462534" y="154686"/>
                  </a:lnTo>
                  <a:lnTo>
                    <a:pt x="381000" y="204216"/>
                  </a:lnTo>
                  <a:lnTo>
                    <a:pt x="340614" y="231648"/>
                  </a:lnTo>
                  <a:lnTo>
                    <a:pt x="300228" y="259842"/>
                  </a:lnTo>
                  <a:lnTo>
                    <a:pt x="259842" y="290322"/>
                  </a:lnTo>
                  <a:lnTo>
                    <a:pt x="220218" y="322326"/>
                  </a:lnTo>
                  <a:lnTo>
                    <a:pt x="179832" y="355854"/>
                  </a:lnTo>
                  <a:lnTo>
                    <a:pt x="140970" y="390144"/>
                  </a:lnTo>
                  <a:lnTo>
                    <a:pt x="102108" y="426720"/>
                  </a:lnTo>
                  <a:lnTo>
                    <a:pt x="51054" y="477012"/>
                  </a:lnTo>
                  <a:lnTo>
                    <a:pt x="2286" y="529590"/>
                  </a:lnTo>
                  <a:lnTo>
                    <a:pt x="0" y="531876"/>
                  </a:lnTo>
                  <a:lnTo>
                    <a:pt x="0" y="534924"/>
                  </a:lnTo>
                  <a:lnTo>
                    <a:pt x="4572" y="539496"/>
                  </a:lnTo>
                  <a:lnTo>
                    <a:pt x="8382" y="538734"/>
                  </a:lnTo>
                  <a:lnTo>
                    <a:pt x="10668" y="536448"/>
                  </a:lnTo>
                  <a:lnTo>
                    <a:pt x="34290" y="510540"/>
                  </a:lnTo>
                  <a:lnTo>
                    <a:pt x="58674" y="484632"/>
                  </a:lnTo>
                  <a:lnTo>
                    <a:pt x="83820" y="459486"/>
                  </a:lnTo>
                  <a:lnTo>
                    <a:pt x="109728" y="435102"/>
                  </a:lnTo>
                  <a:lnTo>
                    <a:pt x="147828" y="398526"/>
                  </a:lnTo>
                  <a:lnTo>
                    <a:pt x="187452" y="364236"/>
                  </a:lnTo>
                  <a:lnTo>
                    <a:pt x="227076" y="330708"/>
                  </a:lnTo>
                  <a:lnTo>
                    <a:pt x="266700" y="299466"/>
                  </a:lnTo>
                  <a:lnTo>
                    <a:pt x="306324" y="268986"/>
                  </a:lnTo>
                  <a:lnTo>
                    <a:pt x="346710" y="240792"/>
                  </a:lnTo>
                  <a:lnTo>
                    <a:pt x="387096" y="213360"/>
                  </a:lnTo>
                  <a:lnTo>
                    <a:pt x="427482" y="188214"/>
                  </a:lnTo>
                  <a:lnTo>
                    <a:pt x="467868" y="164592"/>
                  </a:lnTo>
                  <a:lnTo>
                    <a:pt x="508254" y="142494"/>
                  </a:lnTo>
                  <a:lnTo>
                    <a:pt x="547878" y="121920"/>
                  </a:lnTo>
                  <a:lnTo>
                    <a:pt x="587502" y="102870"/>
                  </a:lnTo>
                  <a:lnTo>
                    <a:pt x="627126" y="86106"/>
                  </a:lnTo>
                  <a:lnTo>
                    <a:pt x="665988" y="70866"/>
                  </a:lnTo>
                  <a:lnTo>
                    <a:pt x="704850" y="57150"/>
                  </a:lnTo>
                  <a:lnTo>
                    <a:pt x="742950" y="44958"/>
                  </a:lnTo>
                  <a:lnTo>
                    <a:pt x="780288" y="35052"/>
                  </a:lnTo>
                  <a:lnTo>
                    <a:pt x="853440" y="19812"/>
                  </a:lnTo>
                  <a:lnTo>
                    <a:pt x="922020" y="12192"/>
                  </a:lnTo>
                  <a:lnTo>
                    <a:pt x="955548" y="11430"/>
                  </a:lnTo>
                  <a:lnTo>
                    <a:pt x="1061466" y="11430"/>
                  </a:lnTo>
                  <a:lnTo>
                    <a:pt x="1051560" y="9144"/>
                  </a:lnTo>
                  <a:lnTo>
                    <a:pt x="1021080" y="3810"/>
                  </a:lnTo>
                  <a:lnTo>
                    <a:pt x="989076" y="1524"/>
                  </a:lnTo>
                  <a:lnTo>
                    <a:pt x="956310" y="0"/>
                  </a:lnTo>
                  <a:close/>
                </a:path>
                <a:path w="1232535" h="539750">
                  <a:moveTo>
                    <a:pt x="1135380" y="56388"/>
                  </a:moveTo>
                  <a:lnTo>
                    <a:pt x="1232154" y="112776"/>
                  </a:lnTo>
                  <a:lnTo>
                    <a:pt x="1204070" y="75438"/>
                  </a:lnTo>
                  <a:lnTo>
                    <a:pt x="1181862" y="75438"/>
                  </a:lnTo>
                  <a:lnTo>
                    <a:pt x="1178814" y="72390"/>
                  </a:lnTo>
                  <a:lnTo>
                    <a:pt x="1166333" y="64740"/>
                  </a:lnTo>
                  <a:lnTo>
                    <a:pt x="1135380" y="56388"/>
                  </a:lnTo>
                  <a:close/>
                </a:path>
                <a:path w="1232535" h="539750">
                  <a:moveTo>
                    <a:pt x="1166333" y="64740"/>
                  </a:moveTo>
                  <a:lnTo>
                    <a:pt x="1178814" y="72390"/>
                  </a:lnTo>
                  <a:lnTo>
                    <a:pt x="1181862" y="75438"/>
                  </a:lnTo>
                  <a:lnTo>
                    <a:pt x="1185672" y="74676"/>
                  </a:lnTo>
                  <a:lnTo>
                    <a:pt x="1187196" y="72390"/>
                  </a:lnTo>
                  <a:lnTo>
                    <a:pt x="1189482" y="70104"/>
                  </a:lnTo>
                  <a:lnTo>
                    <a:pt x="1189329" y="69342"/>
                  </a:lnTo>
                  <a:lnTo>
                    <a:pt x="1183386" y="69342"/>
                  </a:lnTo>
                  <a:lnTo>
                    <a:pt x="1166333" y="64740"/>
                  </a:lnTo>
                  <a:close/>
                </a:path>
                <a:path w="1232535" h="539750">
                  <a:moveTo>
                    <a:pt x="1165098" y="23622"/>
                  </a:moveTo>
                  <a:lnTo>
                    <a:pt x="1179980" y="60827"/>
                  </a:lnTo>
                  <a:lnTo>
                    <a:pt x="1184910" y="64008"/>
                  </a:lnTo>
                  <a:lnTo>
                    <a:pt x="1186434" y="64770"/>
                  </a:lnTo>
                  <a:lnTo>
                    <a:pt x="1188720" y="66294"/>
                  </a:lnTo>
                  <a:lnTo>
                    <a:pt x="1189482" y="70104"/>
                  </a:lnTo>
                  <a:lnTo>
                    <a:pt x="1187196" y="72390"/>
                  </a:lnTo>
                  <a:lnTo>
                    <a:pt x="1185672" y="74676"/>
                  </a:lnTo>
                  <a:lnTo>
                    <a:pt x="1181862" y="75438"/>
                  </a:lnTo>
                  <a:lnTo>
                    <a:pt x="1204070" y="75438"/>
                  </a:lnTo>
                  <a:lnTo>
                    <a:pt x="1165098" y="23622"/>
                  </a:lnTo>
                  <a:close/>
                </a:path>
                <a:path w="1232535" h="539750">
                  <a:moveTo>
                    <a:pt x="1061466" y="11430"/>
                  </a:moveTo>
                  <a:lnTo>
                    <a:pt x="955548" y="11430"/>
                  </a:lnTo>
                  <a:lnTo>
                    <a:pt x="987552" y="12192"/>
                  </a:lnTo>
                  <a:lnTo>
                    <a:pt x="1018794" y="15240"/>
                  </a:lnTo>
                  <a:lnTo>
                    <a:pt x="1077468" y="25908"/>
                  </a:lnTo>
                  <a:lnTo>
                    <a:pt x="1130808" y="44958"/>
                  </a:lnTo>
                  <a:lnTo>
                    <a:pt x="1166333" y="64740"/>
                  </a:lnTo>
                  <a:lnTo>
                    <a:pt x="1183386" y="69342"/>
                  </a:lnTo>
                  <a:lnTo>
                    <a:pt x="1136142" y="35814"/>
                  </a:lnTo>
                  <a:lnTo>
                    <a:pt x="1081278" y="16002"/>
                  </a:lnTo>
                  <a:lnTo>
                    <a:pt x="1061466" y="11430"/>
                  </a:lnTo>
                  <a:close/>
                </a:path>
                <a:path w="1232535" h="539750">
                  <a:moveTo>
                    <a:pt x="1179980" y="60827"/>
                  </a:moveTo>
                  <a:lnTo>
                    <a:pt x="1183386" y="69342"/>
                  </a:lnTo>
                  <a:lnTo>
                    <a:pt x="1189329" y="69342"/>
                  </a:lnTo>
                  <a:lnTo>
                    <a:pt x="1188720" y="66294"/>
                  </a:lnTo>
                  <a:lnTo>
                    <a:pt x="1186374" y="64740"/>
                  </a:lnTo>
                  <a:lnTo>
                    <a:pt x="1184910" y="64008"/>
                  </a:lnTo>
                  <a:lnTo>
                    <a:pt x="1179980" y="608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246369" y="2506217"/>
              <a:ext cx="1391920" cy="754380"/>
            </a:xfrm>
            <a:custGeom>
              <a:avLst/>
              <a:gdLst/>
              <a:ahLst/>
              <a:cxnLst/>
              <a:rect l="l" t="t" r="r" b="b"/>
              <a:pathLst>
                <a:path w="1391920" h="754379">
                  <a:moveTo>
                    <a:pt x="0" y="375666"/>
                  </a:moveTo>
                  <a:lnTo>
                    <a:pt x="435102" y="608838"/>
                  </a:lnTo>
                </a:path>
                <a:path w="1391920" h="754379">
                  <a:moveTo>
                    <a:pt x="952500" y="0"/>
                  </a:moveTo>
                  <a:lnTo>
                    <a:pt x="1391412" y="233172"/>
                  </a:lnTo>
                </a:path>
                <a:path w="1391920" h="754379">
                  <a:moveTo>
                    <a:pt x="0" y="375666"/>
                  </a:moveTo>
                  <a:lnTo>
                    <a:pt x="952500" y="0"/>
                  </a:lnTo>
                </a:path>
                <a:path w="1391920" h="754379">
                  <a:moveTo>
                    <a:pt x="435102" y="608838"/>
                  </a:moveTo>
                  <a:lnTo>
                    <a:pt x="1391412" y="233172"/>
                  </a:lnTo>
                </a:path>
                <a:path w="1391920" h="754379">
                  <a:moveTo>
                    <a:pt x="0" y="521208"/>
                  </a:moveTo>
                  <a:lnTo>
                    <a:pt x="435102" y="754380"/>
                  </a:lnTo>
                  <a:lnTo>
                    <a:pt x="1391412" y="378714"/>
                  </a:lnTo>
                </a:path>
                <a:path w="1391920" h="754379">
                  <a:moveTo>
                    <a:pt x="3810" y="375666"/>
                  </a:moveTo>
                  <a:lnTo>
                    <a:pt x="3810" y="521208"/>
                  </a:lnTo>
                </a:path>
                <a:path w="1391920" h="754379">
                  <a:moveTo>
                    <a:pt x="435102" y="608838"/>
                  </a:moveTo>
                  <a:lnTo>
                    <a:pt x="435102" y="754380"/>
                  </a:lnTo>
                </a:path>
                <a:path w="1391920" h="754379">
                  <a:moveTo>
                    <a:pt x="1387602" y="237744"/>
                  </a:moveTo>
                  <a:lnTo>
                    <a:pt x="1387602" y="384048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740907" y="2903981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4068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233921" y="2707385"/>
              <a:ext cx="0" cy="543560"/>
            </a:xfrm>
            <a:custGeom>
              <a:avLst/>
              <a:gdLst/>
              <a:ahLst/>
              <a:cxnLst/>
              <a:rect l="l" t="t" r="r" b="b"/>
              <a:pathLst>
                <a:path h="543560">
                  <a:moveTo>
                    <a:pt x="0" y="0"/>
                  </a:moveTo>
                  <a:lnTo>
                    <a:pt x="0" y="543306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740145" y="3212591"/>
              <a:ext cx="490855" cy="198120"/>
            </a:xfrm>
            <a:custGeom>
              <a:avLst/>
              <a:gdLst/>
              <a:ahLst/>
              <a:cxnLst/>
              <a:rect l="l" t="t" r="r" b="b"/>
              <a:pathLst>
                <a:path w="490854" h="198120">
                  <a:moveTo>
                    <a:pt x="93726" y="136398"/>
                  </a:moveTo>
                  <a:lnTo>
                    <a:pt x="0" y="198120"/>
                  </a:lnTo>
                  <a:lnTo>
                    <a:pt x="98651" y="179070"/>
                  </a:lnTo>
                  <a:lnTo>
                    <a:pt x="60960" y="179070"/>
                  </a:lnTo>
                  <a:lnTo>
                    <a:pt x="57150" y="178308"/>
                  </a:lnTo>
                  <a:lnTo>
                    <a:pt x="56388" y="175260"/>
                  </a:lnTo>
                  <a:lnTo>
                    <a:pt x="54864" y="172212"/>
                  </a:lnTo>
                  <a:lnTo>
                    <a:pt x="56388" y="169164"/>
                  </a:lnTo>
                  <a:lnTo>
                    <a:pt x="59436" y="167640"/>
                  </a:lnTo>
                  <a:lnTo>
                    <a:pt x="70169" y="163319"/>
                  </a:lnTo>
                  <a:lnTo>
                    <a:pt x="93726" y="136398"/>
                  </a:lnTo>
                  <a:close/>
                </a:path>
                <a:path w="490854" h="198120">
                  <a:moveTo>
                    <a:pt x="70169" y="163319"/>
                  </a:moveTo>
                  <a:lnTo>
                    <a:pt x="59436" y="167640"/>
                  </a:lnTo>
                  <a:lnTo>
                    <a:pt x="56388" y="169164"/>
                  </a:lnTo>
                  <a:lnTo>
                    <a:pt x="54864" y="172212"/>
                  </a:lnTo>
                  <a:lnTo>
                    <a:pt x="56388" y="175260"/>
                  </a:lnTo>
                  <a:lnTo>
                    <a:pt x="57150" y="178308"/>
                  </a:lnTo>
                  <a:lnTo>
                    <a:pt x="60960" y="179070"/>
                  </a:lnTo>
                  <a:lnTo>
                    <a:pt x="63246" y="178308"/>
                  </a:lnTo>
                  <a:lnTo>
                    <a:pt x="74068" y="173938"/>
                  </a:lnTo>
                  <a:lnTo>
                    <a:pt x="61722" y="172974"/>
                  </a:lnTo>
                  <a:lnTo>
                    <a:pt x="70169" y="163319"/>
                  </a:lnTo>
                  <a:close/>
                </a:path>
                <a:path w="490854" h="198120">
                  <a:moveTo>
                    <a:pt x="74068" y="173938"/>
                  </a:moveTo>
                  <a:lnTo>
                    <a:pt x="63246" y="178308"/>
                  </a:lnTo>
                  <a:lnTo>
                    <a:pt x="60960" y="179070"/>
                  </a:lnTo>
                  <a:lnTo>
                    <a:pt x="98651" y="179070"/>
                  </a:lnTo>
                  <a:lnTo>
                    <a:pt x="110490" y="176784"/>
                  </a:lnTo>
                  <a:lnTo>
                    <a:pt x="74068" y="173938"/>
                  </a:lnTo>
                  <a:close/>
                </a:path>
                <a:path w="490854" h="198120">
                  <a:moveTo>
                    <a:pt x="417578" y="23491"/>
                  </a:moveTo>
                  <a:lnTo>
                    <a:pt x="70169" y="163319"/>
                  </a:lnTo>
                  <a:lnTo>
                    <a:pt x="61722" y="172974"/>
                  </a:lnTo>
                  <a:lnTo>
                    <a:pt x="74068" y="173938"/>
                  </a:lnTo>
                  <a:lnTo>
                    <a:pt x="420502" y="34073"/>
                  </a:lnTo>
                  <a:lnTo>
                    <a:pt x="429006" y="24384"/>
                  </a:lnTo>
                  <a:lnTo>
                    <a:pt x="417578" y="23491"/>
                  </a:lnTo>
                  <a:close/>
                </a:path>
                <a:path w="490854" h="198120">
                  <a:moveTo>
                    <a:pt x="462731" y="18288"/>
                  </a:moveTo>
                  <a:lnTo>
                    <a:pt x="429768" y="18288"/>
                  </a:lnTo>
                  <a:lnTo>
                    <a:pt x="432816" y="19812"/>
                  </a:lnTo>
                  <a:lnTo>
                    <a:pt x="434340" y="22860"/>
                  </a:lnTo>
                  <a:lnTo>
                    <a:pt x="435102" y="25146"/>
                  </a:lnTo>
                  <a:lnTo>
                    <a:pt x="434340" y="28956"/>
                  </a:lnTo>
                  <a:lnTo>
                    <a:pt x="431292" y="29718"/>
                  </a:lnTo>
                  <a:lnTo>
                    <a:pt x="420502" y="34073"/>
                  </a:lnTo>
                  <a:lnTo>
                    <a:pt x="396240" y="61722"/>
                  </a:lnTo>
                  <a:lnTo>
                    <a:pt x="462731" y="18288"/>
                  </a:lnTo>
                  <a:close/>
                </a:path>
                <a:path w="490854" h="198120">
                  <a:moveTo>
                    <a:pt x="429768" y="18288"/>
                  </a:moveTo>
                  <a:lnTo>
                    <a:pt x="426720" y="19812"/>
                  </a:lnTo>
                  <a:lnTo>
                    <a:pt x="417578" y="23491"/>
                  </a:lnTo>
                  <a:lnTo>
                    <a:pt x="429006" y="24384"/>
                  </a:lnTo>
                  <a:lnTo>
                    <a:pt x="420502" y="34073"/>
                  </a:lnTo>
                  <a:lnTo>
                    <a:pt x="431292" y="29718"/>
                  </a:lnTo>
                  <a:lnTo>
                    <a:pt x="434340" y="28956"/>
                  </a:lnTo>
                  <a:lnTo>
                    <a:pt x="435102" y="25146"/>
                  </a:lnTo>
                  <a:lnTo>
                    <a:pt x="434340" y="22860"/>
                  </a:lnTo>
                  <a:lnTo>
                    <a:pt x="432816" y="19812"/>
                  </a:lnTo>
                  <a:lnTo>
                    <a:pt x="429768" y="18288"/>
                  </a:lnTo>
                  <a:close/>
                </a:path>
                <a:path w="490854" h="198120">
                  <a:moveTo>
                    <a:pt x="490728" y="0"/>
                  </a:moveTo>
                  <a:lnTo>
                    <a:pt x="380238" y="20574"/>
                  </a:lnTo>
                  <a:lnTo>
                    <a:pt x="417578" y="23491"/>
                  </a:lnTo>
                  <a:lnTo>
                    <a:pt x="426720" y="19812"/>
                  </a:lnTo>
                  <a:lnTo>
                    <a:pt x="429768" y="18288"/>
                  </a:lnTo>
                  <a:lnTo>
                    <a:pt x="462731" y="18288"/>
                  </a:lnTo>
                  <a:lnTo>
                    <a:pt x="4907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228081" y="1895855"/>
              <a:ext cx="512445" cy="220979"/>
            </a:xfrm>
            <a:custGeom>
              <a:avLst/>
              <a:gdLst/>
              <a:ahLst/>
              <a:cxnLst/>
              <a:rect l="l" t="t" r="r" b="b"/>
              <a:pathLst>
                <a:path w="512445" h="220980">
                  <a:moveTo>
                    <a:pt x="0" y="220980"/>
                  </a:moveTo>
                  <a:lnTo>
                    <a:pt x="280416" y="144780"/>
                  </a:lnTo>
                  <a:lnTo>
                    <a:pt x="512064" y="0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231891" y="2109977"/>
              <a:ext cx="32384" cy="347980"/>
            </a:xfrm>
            <a:custGeom>
              <a:avLst/>
              <a:gdLst/>
              <a:ahLst/>
              <a:cxnLst/>
              <a:rect l="l" t="t" r="r" b="b"/>
              <a:pathLst>
                <a:path w="32385" h="347980">
                  <a:moveTo>
                    <a:pt x="16002" y="-6896"/>
                  </a:moveTo>
                  <a:lnTo>
                    <a:pt x="16002" y="354368"/>
                  </a:lnTo>
                </a:path>
              </a:pathLst>
            </a:custGeom>
            <a:ln w="457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042153" y="1893569"/>
              <a:ext cx="718820" cy="713740"/>
            </a:xfrm>
            <a:custGeom>
              <a:avLst/>
              <a:gdLst/>
              <a:ahLst/>
              <a:cxnLst/>
              <a:rect l="l" t="t" r="r" b="b"/>
              <a:pathLst>
                <a:path w="718820" h="713739">
                  <a:moveTo>
                    <a:pt x="718566" y="366522"/>
                  </a:moveTo>
                  <a:lnTo>
                    <a:pt x="698754" y="0"/>
                  </a:lnTo>
                </a:path>
                <a:path w="718820" h="713739">
                  <a:moveTo>
                    <a:pt x="0" y="713232"/>
                  </a:moveTo>
                  <a:lnTo>
                    <a:pt x="281178" y="654558"/>
                  </a:lnTo>
                  <a:lnTo>
                    <a:pt x="518160" y="528066"/>
                  </a:lnTo>
                  <a:lnTo>
                    <a:pt x="718566" y="366522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263895" y="2040635"/>
              <a:ext cx="497205" cy="508000"/>
            </a:xfrm>
            <a:custGeom>
              <a:avLst/>
              <a:gdLst/>
              <a:ahLst/>
              <a:cxnLst/>
              <a:rect l="l" t="t" r="r" b="b"/>
              <a:pathLst>
                <a:path w="497204" h="508000">
                  <a:moveTo>
                    <a:pt x="0" y="416814"/>
                  </a:moveTo>
                  <a:lnTo>
                    <a:pt x="265938" y="352806"/>
                  </a:lnTo>
                  <a:lnTo>
                    <a:pt x="244602" y="0"/>
                  </a:lnTo>
                </a:path>
                <a:path w="497204" h="508000">
                  <a:moveTo>
                    <a:pt x="265938" y="352806"/>
                  </a:moveTo>
                  <a:lnTo>
                    <a:pt x="59436" y="507492"/>
                  </a:lnTo>
                </a:path>
                <a:path w="497204" h="508000">
                  <a:moveTo>
                    <a:pt x="265938" y="352806"/>
                  </a:moveTo>
                  <a:lnTo>
                    <a:pt x="496824" y="219456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026914" y="1858517"/>
              <a:ext cx="623570" cy="666750"/>
            </a:xfrm>
            <a:custGeom>
              <a:avLst/>
              <a:gdLst/>
              <a:ahLst/>
              <a:cxnLst/>
              <a:rect l="l" t="t" r="r" b="b"/>
              <a:pathLst>
                <a:path w="623570" h="666750">
                  <a:moveTo>
                    <a:pt x="193548" y="335280"/>
                  </a:moveTo>
                  <a:lnTo>
                    <a:pt x="81534" y="340614"/>
                  </a:lnTo>
                  <a:lnTo>
                    <a:pt x="120789" y="349351"/>
                  </a:lnTo>
                  <a:lnTo>
                    <a:pt x="109728" y="355854"/>
                  </a:lnTo>
                  <a:lnTo>
                    <a:pt x="64770" y="394716"/>
                  </a:lnTo>
                  <a:lnTo>
                    <a:pt x="39624" y="434340"/>
                  </a:lnTo>
                  <a:lnTo>
                    <a:pt x="25146" y="471678"/>
                  </a:lnTo>
                  <a:lnTo>
                    <a:pt x="23622" y="479298"/>
                  </a:lnTo>
                  <a:lnTo>
                    <a:pt x="20574" y="493014"/>
                  </a:lnTo>
                  <a:lnTo>
                    <a:pt x="17526" y="520446"/>
                  </a:lnTo>
                  <a:lnTo>
                    <a:pt x="18288" y="534162"/>
                  </a:lnTo>
                  <a:lnTo>
                    <a:pt x="19050" y="547116"/>
                  </a:lnTo>
                  <a:lnTo>
                    <a:pt x="26670" y="585978"/>
                  </a:lnTo>
                  <a:lnTo>
                    <a:pt x="36741" y="612089"/>
                  </a:lnTo>
                  <a:lnTo>
                    <a:pt x="0" y="595884"/>
                  </a:lnTo>
                  <a:lnTo>
                    <a:pt x="86868" y="666750"/>
                  </a:lnTo>
                  <a:lnTo>
                    <a:pt x="63220" y="622554"/>
                  </a:lnTo>
                  <a:lnTo>
                    <a:pt x="34290" y="568452"/>
                  </a:lnTo>
                  <a:lnTo>
                    <a:pt x="38557" y="587349"/>
                  </a:lnTo>
                  <a:lnTo>
                    <a:pt x="37338" y="583692"/>
                  </a:lnTo>
                  <a:lnTo>
                    <a:pt x="31242" y="559308"/>
                  </a:lnTo>
                  <a:lnTo>
                    <a:pt x="29718" y="546354"/>
                  </a:lnTo>
                  <a:lnTo>
                    <a:pt x="28956" y="534162"/>
                  </a:lnTo>
                  <a:lnTo>
                    <a:pt x="28994" y="520446"/>
                  </a:lnTo>
                  <a:lnTo>
                    <a:pt x="29718" y="508254"/>
                  </a:lnTo>
                  <a:lnTo>
                    <a:pt x="31242" y="495300"/>
                  </a:lnTo>
                  <a:lnTo>
                    <a:pt x="34290" y="482346"/>
                  </a:lnTo>
                  <a:lnTo>
                    <a:pt x="35814" y="474726"/>
                  </a:lnTo>
                  <a:lnTo>
                    <a:pt x="49530" y="438912"/>
                  </a:lnTo>
                  <a:lnTo>
                    <a:pt x="73152" y="402336"/>
                  </a:lnTo>
                  <a:lnTo>
                    <a:pt x="92202" y="382524"/>
                  </a:lnTo>
                  <a:lnTo>
                    <a:pt x="92964" y="381762"/>
                  </a:lnTo>
                  <a:lnTo>
                    <a:pt x="95402" y="379857"/>
                  </a:lnTo>
                  <a:lnTo>
                    <a:pt x="92202" y="382524"/>
                  </a:lnTo>
                  <a:lnTo>
                    <a:pt x="172288" y="345186"/>
                  </a:lnTo>
                  <a:lnTo>
                    <a:pt x="193548" y="335280"/>
                  </a:lnTo>
                  <a:close/>
                </a:path>
                <a:path w="623570" h="666750">
                  <a:moveTo>
                    <a:pt x="623316" y="83820"/>
                  </a:moveTo>
                  <a:lnTo>
                    <a:pt x="593750" y="50292"/>
                  </a:lnTo>
                  <a:lnTo>
                    <a:pt x="549402" y="0"/>
                  </a:lnTo>
                  <a:lnTo>
                    <a:pt x="566559" y="35547"/>
                  </a:lnTo>
                  <a:lnTo>
                    <a:pt x="557453" y="32004"/>
                  </a:lnTo>
                  <a:lnTo>
                    <a:pt x="555498" y="31242"/>
                  </a:lnTo>
                  <a:lnTo>
                    <a:pt x="541020" y="26670"/>
                  </a:lnTo>
                  <a:lnTo>
                    <a:pt x="526542" y="23622"/>
                  </a:lnTo>
                  <a:lnTo>
                    <a:pt x="511302" y="21336"/>
                  </a:lnTo>
                  <a:lnTo>
                    <a:pt x="503682" y="21336"/>
                  </a:lnTo>
                  <a:lnTo>
                    <a:pt x="496062" y="20574"/>
                  </a:lnTo>
                  <a:lnTo>
                    <a:pt x="488442" y="20574"/>
                  </a:lnTo>
                  <a:lnTo>
                    <a:pt x="480822" y="21336"/>
                  </a:lnTo>
                  <a:lnTo>
                    <a:pt x="473202" y="21336"/>
                  </a:lnTo>
                  <a:lnTo>
                    <a:pt x="465582" y="22860"/>
                  </a:lnTo>
                  <a:lnTo>
                    <a:pt x="457200" y="23622"/>
                  </a:lnTo>
                  <a:lnTo>
                    <a:pt x="441960" y="26670"/>
                  </a:lnTo>
                  <a:lnTo>
                    <a:pt x="403860" y="40386"/>
                  </a:lnTo>
                  <a:lnTo>
                    <a:pt x="368046" y="61722"/>
                  </a:lnTo>
                  <a:lnTo>
                    <a:pt x="329184" y="99060"/>
                  </a:lnTo>
                  <a:lnTo>
                    <a:pt x="308610" y="131826"/>
                  </a:lnTo>
                  <a:lnTo>
                    <a:pt x="307441" y="134404"/>
                  </a:lnTo>
                  <a:lnTo>
                    <a:pt x="297942" y="94488"/>
                  </a:lnTo>
                  <a:lnTo>
                    <a:pt x="295656" y="206502"/>
                  </a:lnTo>
                  <a:lnTo>
                    <a:pt x="321144" y="148590"/>
                  </a:lnTo>
                  <a:lnTo>
                    <a:pt x="340614" y="104394"/>
                  </a:lnTo>
                  <a:lnTo>
                    <a:pt x="328764" y="118846"/>
                  </a:lnTo>
                  <a:lnTo>
                    <a:pt x="330708" y="115824"/>
                  </a:lnTo>
                  <a:lnTo>
                    <a:pt x="337566" y="105918"/>
                  </a:lnTo>
                  <a:lnTo>
                    <a:pt x="364236" y="78486"/>
                  </a:lnTo>
                  <a:lnTo>
                    <a:pt x="396240" y="56388"/>
                  </a:lnTo>
                  <a:lnTo>
                    <a:pt x="437388" y="39624"/>
                  </a:lnTo>
                  <a:lnTo>
                    <a:pt x="444246" y="37338"/>
                  </a:lnTo>
                  <a:lnTo>
                    <a:pt x="459486" y="34290"/>
                  </a:lnTo>
                  <a:lnTo>
                    <a:pt x="466344" y="33528"/>
                  </a:lnTo>
                  <a:lnTo>
                    <a:pt x="473964" y="32766"/>
                  </a:lnTo>
                  <a:lnTo>
                    <a:pt x="480822" y="32004"/>
                  </a:lnTo>
                  <a:lnTo>
                    <a:pt x="502920" y="32004"/>
                  </a:lnTo>
                  <a:lnTo>
                    <a:pt x="524256" y="34290"/>
                  </a:lnTo>
                  <a:lnTo>
                    <a:pt x="537972" y="37338"/>
                  </a:lnTo>
                  <a:lnTo>
                    <a:pt x="539064" y="37668"/>
                  </a:lnTo>
                  <a:lnTo>
                    <a:pt x="522732" y="34290"/>
                  </a:lnTo>
                  <a:lnTo>
                    <a:pt x="623316" y="838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740907" y="2700527"/>
              <a:ext cx="493395" cy="203835"/>
            </a:xfrm>
            <a:custGeom>
              <a:avLst/>
              <a:gdLst/>
              <a:ahLst/>
              <a:cxnLst/>
              <a:rect l="l" t="t" r="r" b="b"/>
              <a:pathLst>
                <a:path w="493395" h="203835">
                  <a:moveTo>
                    <a:pt x="0" y="203454"/>
                  </a:moveTo>
                  <a:lnTo>
                    <a:pt x="192024" y="67818"/>
                  </a:lnTo>
                </a:path>
                <a:path w="493395" h="203835">
                  <a:moveTo>
                    <a:pt x="0" y="203454"/>
                  </a:moveTo>
                  <a:lnTo>
                    <a:pt x="296418" y="136398"/>
                  </a:lnTo>
                </a:path>
                <a:path w="493395" h="203835">
                  <a:moveTo>
                    <a:pt x="192024" y="67818"/>
                  </a:moveTo>
                  <a:lnTo>
                    <a:pt x="489966" y="0"/>
                  </a:lnTo>
                </a:path>
                <a:path w="493395" h="203835">
                  <a:moveTo>
                    <a:pt x="296418" y="136398"/>
                  </a:moveTo>
                  <a:lnTo>
                    <a:pt x="493014" y="0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740907" y="2700527"/>
              <a:ext cx="490220" cy="197485"/>
            </a:xfrm>
            <a:custGeom>
              <a:avLst/>
              <a:gdLst/>
              <a:ahLst/>
              <a:cxnLst/>
              <a:rect l="l" t="t" r="r" b="b"/>
              <a:pathLst>
                <a:path w="490220" h="197485">
                  <a:moveTo>
                    <a:pt x="0" y="197358"/>
                  </a:moveTo>
                  <a:lnTo>
                    <a:pt x="230124" y="129540"/>
                  </a:lnTo>
                  <a:lnTo>
                    <a:pt x="489966" y="0"/>
                  </a:lnTo>
                </a:path>
                <a:path w="490220" h="197485">
                  <a:moveTo>
                    <a:pt x="230124" y="129540"/>
                  </a:moveTo>
                  <a:lnTo>
                    <a:pt x="192024" y="67818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71031" y="2830067"/>
              <a:ext cx="66675" cy="6985"/>
            </a:xfrm>
            <a:custGeom>
              <a:avLst/>
              <a:gdLst/>
              <a:ahLst/>
              <a:cxnLst/>
              <a:rect l="l" t="t" r="r" b="b"/>
              <a:pathLst>
                <a:path w="66675" h="6985">
                  <a:moveTo>
                    <a:pt x="-4133" y="3429"/>
                  </a:moveTo>
                  <a:lnTo>
                    <a:pt x="70427" y="3429"/>
                  </a:lnTo>
                </a:path>
              </a:pathLst>
            </a:custGeom>
            <a:ln w="151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112763" y="1735073"/>
              <a:ext cx="691515" cy="687070"/>
            </a:xfrm>
            <a:custGeom>
              <a:avLst/>
              <a:gdLst/>
              <a:ahLst/>
              <a:cxnLst/>
              <a:rect l="l" t="t" r="r" b="b"/>
              <a:pathLst>
                <a:path w="691515" h="687069">
                  <a:moveTo>
                    <a:pt x="345948" y="0"/>
                  </a:moveTo>
                  <a:lnTo>
                    <a:pt x="298962" y="3137"/>
                  </a:lnTo>
                  <a:lnTo>
                    <a:pt x="253911" y="12276"/>
                  </a:lnTo>
                  <a:lnTo>
                    <a:pt x="211204" y="27003"/>
                  </a:lnTo>
                  <a:lnTo>
                    <a:pt x="171252" y="46905"/>
                  </a:lnTo>
                  <a:lnTo>
                    <a:pt x="134464" y="71569"/>
                  </a:lnTo>
                  <a:lnTo>
                    <a:pt x="101250" y="100584"/>
                  </a:lnTo>
                  <a:lnTo>
                    <a:pt x="72021" y="133535"/>
                  </a:lnTo>
                  <a:lnTo>
                    <a:pt x="47187" y="170010"/>
                  </a:lnTo>
                  <a:lnTo>
                    <a:pt x="27158" y="209597"/>
                  </a:lnTo>
                  <a:lnTo>
                    <a:pt x="12343" y="251883"/>
                  </a:lnTo>
                  <a:lnTo>
                    <a:pt x="3154" y="296455"/>
                  </a:lnTo>
                  <a:lnTo>
                    <a:pt x="0" y="342900"/>
                  </a:lnTo>
                  <a:lnTo>
                    <a:pt x="3154" y="389520"/>
                  </a:lnTo>
                  <a:lnTo>
                    <a:pt x="12343" y="434237"/>
                  </a:lnTo>
                  <a:lnTo>
                    <a:pt x="27158" y="476642"/>
                  </a:lnTo>
                  <a:lnTo>
                    <a:pt x="47187" y="516325"/>
                  </a:lnTo>
                  <a:lnTo>
                    <a:pt x="72021" y="552875"/>
                  </a:lnTo>
                  <a:lnTo>
                    <a:pt x="101250" y="585882"/>
                  </a:lnTo>
                  <a:lnTo>
                    <a:pt x="134464" y="614937"/>
                  </a:lnTo>
                  <a:lnTo>
                    <a:pt x="171252" y="639628"/>
                  </a:lnTo>
                  <a:lnTo>
                    <a:pt x="211204" y="659546"/>
                  </a:lnTo>
                  <a:lnTo>
                    <a:pt x="253911" y="674281"/>
                  </a:lnTo>
                  <a:lnTo>
                    <a:pt x="298962" y="683423"/>
                  </a:lnTo>
                  <a:lnTo>
                    <a:pt x="345948" y="686562"/>
                  </a:lnTo>
                  <a:lnTo>
                    <a:pt x="392758" y="683423"/>
                  </a:lnTo>
                  <a:lnTo>
                    <a:pt x="437663" y="674281"/>
                  </a:lnTo>
                  <a:lnTo>
                    <a:pt x="480250" y="659546"/>
                  </a:lnTo>
                  <a:lnTo>
                    <a:pt x="520107" y="639628"/>
                  </a:lnTo>
                  <a:lnTo>
                    <a:pt x="556820" y="614937"/>
                  </a:lnTo>
                  <a:lnTo>
                    <a:pt x="589978" y="585882"/>
                  </a:lnTo>
                  <a:lnTo>
                    <a:pt x="619167" y="552875"/>
                  </a:lnTo>
                  <a:lnTo>
                    <a:pt x="643974" y="516325"/>
                  </a:lnTo>
                  <a:lnTo>
                    <a:pt x="663987" y="476642"/>
                  </a:lnTo>
                  <a:lnTo>
                    <a:pt x="678793" y="434237"/>
                  </a:lnTo>
                  <a:lnTo>
                    <a:pt x="687980" y="389520"/>
                  </a:lnTo>
                  <a:lnTo>
                    <a:pt x="691134" y="342900"/>
                  </a:lnTo>
                  <a:lnTo>
                    <a:pt x="687980" y="296455"/>
                  </a:lnTo>
                  <a:lnTo>
                    <a:pt x="678793" y="251883"/>
                  </a:lnTo>
                  <a:lnTo>
                    <a:pt x="663987" y="209597"/>
                  </a:lnTo>
                  <a:lnTo>
                    <a:pt x="643974" y="170010"/>
                  </a:lnTo>
                  <a:lnTo>
                    <a:pt x="619167" y="133535"/>
                  </a:lnTo>
                  <a:lnTo>
                    <a:pt x="589978" y="100584"/>
                  </a:lnTo>
                  <a:lnTo>
                    <a:pt x="556820" y="71569"/>
                  </a:lnTo>
                  <a:lnTo>
                    <a:pt x="520107" y="46905"/>
                  </a:lnTo>
                  <a:lnTo>
                    <a:pt x="480250" y="27003"/>
                  </a:lnTo>
                  <a:lnTo>
                    <a:pt x="437663" y="12276"/>
                  </a:lnTo>
                  <a:lnTo>
                    <a:pt x="392758" y="3137"/>
                  </a:lnTo>
                  <a:lnTo>
                    <a:pt x="345948" y="0"/>
                  </a:lnTo>
                  <a:close/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127241" y="1924811"/>
              <a:ext cx="637540" cy="471170"/>
            </a:xfrm>
            <a:custGeom>
              <a:avLst/>
              <a:gdLst/>
              <a:ahLst/>
              <a:cxnLst/>
              <a:rect l="l" t="t" r="r" b="b"/>
              <a:pathLst>
                <a:path w="637540" h="471169">
                  <a:moveTo>
                    <a:pt x="0" y="251460"/>
                  </a:moveTo>
                  <a:lnTo>
                    <a:pt x="462534" y="470916"/>
                  </a:lnTo>
                </a:path>
                <a:path w="637540" h="471169">
                  <a:moveTo>
                    <a:pt x="249174" y="78486"/>
                  </a:moveTo>
                  <a:lnTo>
                    <a:pt x="637032" y="0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85331" y="1866899"/>
              <a:ext cx="289560" cy="142240"/>
            </a:xfrm>
            <a:custGeom>
              <a:avLst/>
              <a:gdLst/>
              <a:ahLst/>
              <a:cxnLst/>
              <a:rect l="l" t="t" r="r" b="b"/>
              <a:pathLst>
                <a:path w="289560" h="142239">
                  <a:moveTo>
                    <a:pt x="289560" y="141732"/>
                  </a:moveTo>
                  <a:lnTo>
                    <a:pt x="0" y="0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371843" y="1978151"/>
              <a:ext cx="418465" cy="165100"/>
            </a:xfrm>
            <a:custGeom>
              <a:avLst/>
              <a:gdLst/>
              <a:ahLst/>
              <a:cxnLst/>
              <a:rect l="l" t="t" r="r" b="b"/>
              <a:pathLst>
                <a:path w="418465" h="165100">
                  <a:moveTo>
                    <a:pt x="0" y="30480"/>
                  </a:moveTo>
                  <a:lnTo>
                    <a:pt x="106680" y="164592"/>
                  </a:lnTo>
                  <a:lnTo>
                    <a:pt x="418338" y="0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53327" y="1927097"/>
              <a:ext cx="425450" cy="215900"/>
            </a:xfrm>
            <a:custGeom>
              <a:avLst/>
              <a:gdLst/>
              <a:ahLst/>
              <a:cxnLst/>
              <a:rect l="l" t="t" r="r" b="b"/>
              <a:pathLst>
                <a:path w="425450" h="215900">
                  <a:moveTo>
                    <a:pt x="425196" y="215646"/>
                  </a:moveTo>
                  <a:lnTo>
                    <a:pt x="0" y="0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8523" y="2005583"/>
              <a:ext cx="311785" cy="212725"/>
            </a:xfrm>
            <a:custGeom>
              <a:avLst/>
              <a:gdLst/>
              <a:ahLst/>
              <a:cxnLst/>
              <a:rect l="l" t="t" r="r" b="b"/>
              <a:pathLst>
                <a:path w="311784" h="212725">
                  <a:moveTo>
                    <a:pt x="0" y="137160"/>
                  </a:moveTo>
                  <a:lnTo>
                    <a:pt x="134874" y="137160"/>
                  </a:lnTo>
                  <a:lnTo>
                    <a:pt x="311658" y="0"/>
                  </a:lnTo>
                </a:path>
                <a:path w="311784" h="212725">
                  <a:moveTo>
                    <a:pt x="296418" y="212598"/>
                  </a:moveTo>
                  <a:lnTo>
                    <a:pt x="134874" y="135636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074663" y="1604771"/>
              <a:ext cx="147955" cy="373380"/>
            </a:xfrm>
            <a:custGeom>
              <a:avLst/>
              <a:gdLst/>
              <a:ahLst/>
              <a:cxnLst/>
              <a:rect l="l" t="t" r="r" b="b"/>
              <a:pathLst>
                <a:path w="147954" h="373380">
                  <a:moveTo>
                    <a:pt x="0" y="373380"/>
                  </a:moveTo>
                  <a:lnTo>
                    <a:pt x="147828" y="0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028944" y="1598675"/>
              <a:ext cx="200660" cy="473709"/>
            </a:xfrm>
            <a:custGeom>
              <a:avLst/>
              <a:gdLst/>
              <a:ahLst/>
              <a:cxnLst/>
              <a:rect l="l" t="t" r="r" b="b"/>
              <a:pathLst>
                <a:path w="200660" h="473710">
                  <a:moveTo>
                    <a:pt x="59436" y="342138"/>
                  </a:moveTo>
                  <a:lnTo>
                    <a:pt x="0" y="437388"/>
                  </a:lnTo>
                  <a:lnTo>
                    <a:pt x="27838" y="411327"/>
                  </a:lnTo>
                  <a:lnTo>
                    <a:pt x="7620" y="464820"/>
                  </a:lnTo>
                  <a:lnTo>
                    <a:pt x="6096" y="467868"/>
                  </a:lnTo>
                  <a:lnTo>
                    <a:pt x="7620" y="470916"/>
                  </a:lnTo>
                  <a:lnTo>
                    <a:pt x="10668" y="472440"/>
                  </a:lnTo>
                  <a:lnTo>
                    <a:pt x="13716" y="473202"/>
                  </a:lnTo>
                  <a:lnTo>
                    <a:pt x="16764" y="471678"/>
                  </a:lnTo>
                  <a:lnTo>
                    <a:pt x="17526" y="468630"/>
                  </a:lnTo>
                  <a:lnTo>
                    <a:pt x="37198" y="416585"/>
                  </a:lnTo>
                  <a:lnTo>
                    <a:pt x="41148" y="452628"/>
                  </a:lnTo>
                  <a:lnTo>
                    <a:pt x="50228" y="397764"/>
                  </a:lnTo>
                  <a:lnTo>
                    <a:pt x="59436" y="342138"/>
                  </a:lnTo>
                  <a:close/>
                </a:path>
                <a:path w="200660" h="473710">
                  <a:moveTo>
                    <a:pt x="200406" y="5334"/>
                  </a:moveTo>
                  <a:lnTo>
                    <a:pt x="198882" y="2286"/>
                  </a:lnTo>
                  <a:lnTo>
                    <a:pt x="195834" y="1524"/>
                  </a:lnTo>
                  <a:lnTo>
                    <a:pt x="192786" y="0"/>
                  </a:lnTo>
                  <a:lnTo>
                    <a:pt x="189738" y="1524"/>
                  </a:lnTo>
                  <a:lnTo>
                    <a:pt x="188976" y="4572"/>
                  </a:lnTo>
                  <a:lnTo>
                    <a:pt x="107302" y="209486"/>
                  </a:lnTo>
                  <a:lnTo>
                    <a:pt x="104394" y="172212"/>
                  </a:lnTo>
                  <a:lnTo>
                    <a:pt x="83820" y="281940"/>
                  </a:lnTo>
                  <a:lnTo>
                    <a:pt x="119938" y="227076"/>
                  </a:lnTo>
                  <a:lnTo>
                    <a:pt x="145542" y="188214"/>
                  </a:lnTo>
                  <a:lnTo>
                    <a:pt x="117779" y="212572"/>
                  </a:lnTo>
                  <a:lnTo>
                    <a:pt x="198882" y="8382"/>
                  </a:lnTo>
                  <a:lnTo>
                    <a:pt x="200406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310883" y="2410967"/>
              <a:ext cx="231140" cy="298450"/>
            </a:xfrm>
            <a:custGeom>
              <a:avLst/>
              <a:gdLst/>
              <a:ahLst/>
              <a:cxnLst/>
              <a:rect l="l" t="t" r="r" b="b"/>
              <a:pathLst>
                <a:path w="231140" h="298450">
                  <a:moveTo>
                    <a:pt x="229362" y="0"/>
                  </a:moveTo>
                  <a:lnTo>
                    <a:pt x="230957" y="47815"/>
                  </a:lnTo>
                  <a:lnTo>
                    <a:pt x="225552" y="92773"/>
                  </a:lnTo>
                  <a:lnTo>
                    <a:pt x="213288" y="134588"/>
                  </a:lnTo>
                  <a:lnTo>
                    <a:pt x="194310" y="172974"/>
                  </a:lnTo>
                  <a:lnTo>
                    <a:pt x="168030" y="207769"/>
                  </a:lnTo>
                  <a:lnTo>
                    <a:pt x="135130" y="237920"/>
                  </a:lnTo>
                  <a:lnTo>
                    <a:pt x="95938" y="263170"/>
                  </a:lnTo>
                  <a:lnTo>
                    <a:pt x="50785" y="283262"/>
                  </a:lnTo>
                  <a:lnTo>
                    <a:pt x="0" y="297942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154673" y="1901951"/>
              <a:ext cx="220345" cy="106680"/>
            </a:xfrm>
            <a:custGeom>
              <a:avLst/>
              <a:gdLst/>
              <a:ahLst/>
              <a:cxnLst/>
              <a:rect l="l" t="t" r="r" b="b"/>
              <a:pathLst>
                <a:path w="220345" h="106680">
                  <a:moveTo>
                    <a:pt x="220218" y="106680"/>
                  </a:moveTo>
                  <a:lnTo>
                    <a:pt x="0" y="0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828793" y="2768345"/>
              <a:ext cx="1212850" cy="482600"/>
            </a:xfrm>
            <a:custGeom>
              <a:avLst/>
              <a:gdLst/>
              <a:ahLst/>
              <a:cxnLst/>
              <a:rect l="l" t="t" r="r" b="b"/>
              <a:pathLst>
                <a:path w="1212850" h="482600">
                  <a:moveTo>
                    <a:pt x="1212342" y="72390"/>
                  </a:moveTo>
                  <a:lnTo>
                    <a:pt x="399288" y="427482"/>
                  </a:lnTo>
                </a:path>
                <a:path w="1212850" h="482600">
                  <a:moveTo>
                    <a:pt x="1104138" y="0"/>
                  </a:moveTo>
                  <a:lnTo>
                    <a:pt x="291084" y="355092"/>
                  </a:lnTo>
                </a:path>
                <a:path w="1212850" h="482600">
                  <a:moveTo>
                    <a:pt x="541782" y="482346"/>
                  </a:moveTo>
                  <a:lnTo>
                    <a:pt x="0" y="88392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69991" y="3179825"/>
              <a:ext cx="106680" cy="81534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4822697" y="2850641"/>
              <a:ext cx="337820" cy="243840"/>
            </a:xfrm>
            <a:custGeom>
              <a:avLst/>
              <a:gdLst/>
              <a:ahLst/>
              <a:cxnLst/>
              <a:rect l="l" t="t" r="r" b="b"/>
              <a:pathLst>
                <a:path w="337820" h="243839">
                  <a:moveTo>
                    <a:pt x="235458" y="197358"/>
                  </a:moveTo>
                  <a:lnTo>
                    <a:pt x="337566" y="243840"/>
                  </a:lnTo>
                  <a:lnTo>
                    <a:pt x="307655" y="211836"/>
                  </a:lnTo>
                  <a:lnTo>
                    <a:pt x="283464" y="211836"/>
                  </a:lnTo>
                  <a:lnTo>
                    <a:pt x="281178" y="209550"/>
                  </a:lnTo>
                  <a:lnTo>
                    <a:pt x="273199" y="203844"/>
                  </a:lnTo>
                  <a:lnTo>
                    <a:pt x="235458" y="197358"/>
                  </a:lnTo>
                  <a:close/>
                </a:path>
                <a:path w="337820" h="243839">
                  <a:moveTo>
                    <a:pt x="273199" y="203844"/>
                  </a:moveTo>
                  <a:lnTo>
                    <a:pt x="281178" y="209550"/>
                  </a:lnTo>
                  <a:lnTo>
                    <a:pt x="283464" y="211836"/>
                  </a:lnTo>
                  <a:lnTo>
                    <a:pt x="286512" y="211074"/>
                  </a:lnTo>
                  <a:lnTo>
                    <a:pt x="288798" y="208788"/>
                  </a:lnTo>
                  <a:lnTo>
                    <a:pt x="290322" y="206502"/>
                  </a:lnTo>
                  <a:lnTo>
                    <a:pt x="290169" y="205740"/>
                  </a:lnTo>
                  <a:lnTo>
                    <a:pt x="284226" y="205740"/>
                  </a:lnTo>
                  <a:lnTo>
                    <a:pt x="273199" y="203844"/>
                  </a:lnTo>
                  <a:close/>
                </a:path>
                <a:path w="337820" h="243839">
                  <a:moveTo>
                    <a:pt x="261366" y="162306"/>
                  </a:moveTo>
                  <a:lnTo>
                    <a:pt x="278513" y="194886"/>
                  </a:lnTo>
                  <a:lnTo>
                    <a:pt x="287274" y="201168"/>
                  </a:lnTo>
                  <a:lnTo>
                    <a:pt x="289560" y="202692"/>
                  </a:lnTo>
                  <a:lnTo>
                    <a:pt x="290322" y="206502"/>
                  </a:lnTo>
                  <a:lnTo>
                    <a:pt x="288798" y="208788"/>
                  </a:lnTo>
                  <a:lnTo>
                    <a:pt x="286512" y="211074"/>
                  </a:lnTo>
                  <a:lnTo>
                    <a:pt x="283464" y="211836"/>
                  </a:lnTo>
                  <a:lnTo>
                    <a:pt x="307655" y="211836"/>
                  </a:lnTo>
                  <a:lnTo>
                    <a:pt x="261366" y="162306"/>
                  </a:lnTo>
                  <a:close/>
                </a:path>
                <a:path w="337820" h="243839">
                  <a:moveTo>
                    <a:pt x="6858" y="0"/>
                  </a:moveTo>
                  <a:lnTo>
                    <a:pt x="3810" y="762"/>
                  </a:lnTo>
                  <a:lnTo>
                    <a:pt x="1524" y="3048"/>
                  </a:lnTo>
                  <a:lnTo>
                    <a:pt x="0" y="5334"/>
                  </a:lnTo>
                  <a:lnTo>
                    <a:pt x="762" y="9144"/>
                  </a:lnTo>
                  <a:lnTo>
                    <a:pt x="3048" y="10668"/>
                  </a:lnTo>
                  <a:lnTo>
                    <a:pt x="273199" y="203844"/>
                  </a:lnTo>
                  <a:lnTo>
                    <a:pt x="284226" y="205740"/>
                  </a:lnTo>
                  <a:lnTo>
                    <a:pt x="278513" y="194886"/>
                  </a:lnTo>
                  <a:lnTo>
                    <a:pt x="9906" y="2286"/>
                  </a:lnTo>
                  <a:lnTo>
                    <a:pt x="6858" y="0"/>
                  </a:lnTo>
                  <a:close/>
                </a:path>
                <a:path w="337820" h="243839">
                  <a:moveTo>
                    <a:pt x="278513" y="194886"/>
                  </a:moveTo>
                  <a:lnTo>
                    <a:pt x="284226" y="205740"/>
                  </a:lnTo>
                  <a:lnTo>
                    <a:pt x="290169" y="205740"/>
                  </a:lnTo>
                  <a:lnTo>
                    <a:pt x="289560" y="202692"/>
                  </a:lnTo>
                  <a:lnTo>
                    <a:pt x="287274" y="201168"/>
                  </a:lnTo>
                  <a:lnTo>
                    <a:pt x="278513" y="1948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4939538" y="2782667"/>
            <a:ext cx="106045" cy="169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i="1" dirty="0">
                <a:latin typeface="Times New Roman"/>
                <a:cs typeface="Times New Roman"/>
              </a:rPr>
              <a:t>w</a:t>
            </a:r>
            <a:endParaRPr sz="950">
              <a:latin typeface="Times New Roman"/>
              <a:cs typeface="Times New Roman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6372282" y="1507997"/>
            <a:ext cx="245745" cy="633730"/>
            <a:chOff x="6372282" y="1507997"/>
            <a:chExt cx="245745" cy="633730"/>
          </a:xfrm>
        </p:grpSpPr>
        <p:sp>
          <p:nvSpPr>
            <p:cNvPr id="38" name="object 38"/>
            <p:cNvSpPr/>
            <p:nvPr/>
          </p:nvSpPr>
          <p:spPr>
            <a:xfrm>
              <a:off x="6376416" y="1507997"/>
              <a:ext cx="237490" cy="633730"/>
            </a:xfrm>
            <a:custGeom>
              <a:avLst/>
              <a:gdLst/>
              <a:ahLst/>
              <a:cxnLst/>
              <a:rect l="l" t="t" r="r" b="b"/>
              <a:pathLst>
                <a:path w="237490" h="633730">
                  <a:moveTo>
                    <a:pt x="0" y="497586"/>
                  </a:moveTo>
                  <a:lnTo>
                    <a:pt x="0" y="0"/>
                  </a:lnTo>
                </a:path>
                <a:path w="237490" h="633730">
                  <a:moveTo>
                    <a:pt x="236982" y="633222"/>
                  </a:moveTo>
                  <a:lnTo>
                    <a:pt x="236982" y="135636"/>
                  </a:lnTo>
                </a:path>
              </a:pathLst>
            </a:custGeom>
            <a:ln w="82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76416" y="1580387"/>
              <a:ext cx="236982" cy="116586"/>
            </a:xfrm>
            <a:prstGeom prst="rect">
              <a:avLst/>
            </a:prstGeom>
          </p:spPr>
        </p:pic>
      </p:grpSp>
      <p:sp>
        <p:nvSpPr>
          <p:cNvPr id="40" name="object 40"/>
          <p:cNvSpPr txBox="1"/>
          <p:nvPr/>
        </p:nvSpPr>
        <p:spPr>
          <a:xfrm>
            <a:off x="4832851" y="1123031"/>
            <a:ext cx="1734185" cy="123825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418465" marR="738505" indent="50800">
              <a:lnSpc>
                <a:spcPts val="1120"/>
              </a:lnSpc>
              <a:spcBef>
                <a:spcPts val="150"/>
              </a:spcBef>
            </a:pPr>
            <a:r>
              <a:rPr sz="950" dirty="0">
                <a:latin typeface="Times New Roman"/>
                <a:cs typeface="Times New Roman"/>
              </a:rPr>
              <a:t>В </a:t>
            </a:r>
            <a:r>
              <a:rPr sz="950" spc="-5" dirty="0">
                <a:latin typeface="Times New Roman"/>
                <a:cs typeface="Times New Roman"/>
              </a:rPr>
              <a:t>робоче </a:t>
            </a:r>
            <a:r>
              <a:rPr sz="950" dirty="0">
                <a:latin typeface="Times New Roman"/>
                <a:cs typeface="Times New Roman"/>
              </a:rPr>
              <a:t> положення</a:t>
            </a:r>
            <a:endParaRPr sz="950">
              <a:latin typeface="Times New Roman"/>
              <a:cs typeface="Times New Roman"/>
            </a:endParaRPr>
          </a:p>
          <a:p>
            <a:pPr marL="1640205">
              <a:lnSpc>
                <a:spcPts val="1045"/>
              </a:lnSpc>
              <a:spcBef>
                <a:spcPts val="409"/>
              </a:spcBef>
            </a:pPr>
            <a:r>
              <a:rPr sz="950" i="1" dirty="0">
                <a:latin typeface="Times New Roman"/>
                <a:cs typeface="Times New Roman"/>
              </a:rPr>
              <a:t>w</a:t>
            </a:r>
            <a:endParaRPr sz="950">
              <a:latin typeface="Times New Roman"/>
              <a:cs typeface="Times New Roman"/>
            </a:endParaRPr>
          </a:p>
          <a:p>
            <a:pPr marL="1279525">
              <a:lnSpc>
                <a:spcPts val="1035"/>
              </a:lnSpc>
            </a:pPr>
            <a:r>
              <a:rPr sz="950" i="1" dirty="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356235">
              <a:lnSpc>
                <a:spcPts val="1130"/>
              </a:lnSpc>
            </a:pPr>
            <a:r>
              <a:rPr sz="950" spc="-5" dirty="0">
                <a:latin typeface="Times New Roman"/>
                <a:cs typeface="Times New Roman"/>
              </a:rPr>
              <a:t>172,5</a:t>
            </a:r>
            <a:r>
              <a:rPr sz="950" spc="-5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  <a:p>
            <a:pPr>
              <a:lnSpc>
                <a:spcPct val="100000"/>
              </a:lnSpc>
            </a:pPr>
            <a:endParaRPr sz="1100">
              <a:latin typeface="Symbol"/>
              <a:cs typeface="Symbo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Symbol"/>
              <a:cs typeface="Symbol"/>
            </a:endParaRPr>
          </a:p>
          <a:p>
            <a:pPr marL="12700">
              <a:lnSpc>
                <a:spcPct val="100000"/>
              </a:lnSpc>
            </a:pPr>
            <a:r>
              <a:rPr sz="950" spc="-5" dirty="0">
                <a:latin typeface="Times New Roman"/>
                <a:cs typeface="Times New Roman"/>
              </a:rPr>
              <a:t>130</a:t>
            </a:r>
            <a:r>
              <a:rPr sz="950" spc="-5" dirty="0">
                <a:latin typeface="Symbol"/>
                <a:cs typeface="Symbol"/>
              </a:rPr>
              <a:t></a:t>
            </a:r>
            <a:endParaRPr sz="950">
              <a:latin typeface="Symbol"/>
              <a:cs typeface="Symbol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1322832" y="5659375"/>
            <a:ext cx="3034030" cy="2054860"/>
            <a:chOff x="1322832" y="5659375"/>
            <a:chExt cx="3034030" cy="2054860"/>
          </a:xfrm>
        </p:grpSpPr>
        <p:pic>
          <p:nvPicPr>
            <p:cNvPr id="42" name="object 4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22832" y="5659375"/>
              <a:ext cx="3033522" cy="2054350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867662" y="6174485"/>
              <a:ext cx="129539" cy="56515"/>
            </a:xfrm>
            <a:custGeom>
              <a:avLst/>
              <a:gdLst/>
              <a:ahLst/>
              <a:cxnLst/>
              <a:rect l="l" t="t" r="r" b="b"/>
              <a:pathLst>
                <a:path w="129539" h="56514">
                  <a:moveTo>
                    <a:pt x="129540" y="56388"/>
                  </a:moveTo>
                  <a:lnTo>
                    <a:pt x="0" y="0"/>
                  </a:lnTo>
                </a:path>
              </a:pathLst>
            </a:custGeom>
            <a:ln w="8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1731517" y="6074298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18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801367" y="6555485"/>
            <a:ext cx="150495" cy="57150"/>
          </a:xfrm>
          <a:custGeom>
            <a:avLst/>
            <a:gdLst/>
            <a:ahLst/>
            <a:cxnLst/>
            <a:rect l="l" t="t" r="r" b="b"/>
            <a:pathLst>
              <a:path w="150494" h="57150">
                <a:moveTo>
                  <a:pt x="150114" y="57150"/>
                </a:moveTo>
                <a:lnTo>
                  <a:pt x="0" y="0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677416" y="6455298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17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646682" y="6942581"/>
            <a:ext cx="304800" cy="57150"/>
          </a:xfrm>
          <a:custGeom>
            <a:avLst/>
            <a:gdLst/>
            <a:ahLst/>
            <a:cxnLst/>
            <a:rect l="l" t="t" r="r" b="b"/>
            <a:pathLst>
              <a:path w="304800" h="57150">
                <a:moveTo>
                  <a:pt x="304800" y="57150"/>
                </a:moveTo>
                <a:lnTo>
                  <a:pt x="0" y="0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512061" y="6838584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16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538477" y="7232142"/>
            <a:ext cx="64769" cy="121920"/>
          </a:xfrm>
          <a:custGeom>
            <a:avLst/>
            <a:gdLst/>
            <a:ahLst/>
            <a:cxnLst/>
            <a:rect l="l" t="t" r="r" b="b"/>
            <a:pathLst>
              <a:path w="64769" h="121920">
                <a:moveTo>
                  <a:pt x="0" y="121920"/>
                </a:moveTo>
                <a:lnTo>
                  <a:pt x="64770" y="0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473961" y="7309500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589020" y="6000750"/>
            <a:ext cx="207010" cy="612140"/>
          </a:xfrm>
          <a:custGeom>
            <a:avLst/>
            <a:gdLst/>
            <a:ahLst/>
            <a:cxnLst/>
            <a:rect l="l" t="t" r="r" b="b"/>
            <a:pathLst>
              <a:path w="207010" h="612140">
                <a:moveTo>
                  <a:pt x="206502" y="611886"/>
                </a:moveTo>
                <a:lnTo>
                  <a:pt x="0" y="522732"/>
                </a:lnTo>
              </a:path>
              <a:path w="207010" h="612140">
                <a:moveTo>
                  <a:pt x="150114" y="0"/>
                </a:moveTo>
                <a:lnTo>
                  <a:pt x="0" y="153162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3506978" y="6074298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3253740" y="6769607"/>
            <a:ext cx="171450" cy="40005"/>
          </a:xfrm>
          <a:custGeom>
            <a:avLst/>
            <a:gdLst/>
            <a:ahLst/>
            <a:cxnLst/>
            <a:rect l="l" t="t" r="r" b="b"/>
            <a:pathLst>
              <a:path w="171450" h="40004">
                <a:moveTo>
                  <a:pt x="171450" y="0"/>
                </a:moveTo>
                <a:lnTo>
                  <a:pt x="0" y="39624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3411728" y="6427866"/>
            <a:ext cx="179705" cy="4076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  <a:p>
            <a:pPr marR="40005" algn="r">
              <a:lnSpc>
                <a:spcPct val="100000"/>
              </a:lnSpc>
              <a:spcBef>
                <a:spcPts val="825"/>
              </a:spcBef>
            </a:pPr>
            <a:r>
              <a:rPr sz="900" i="1" spc="15" dirty="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826258" y="6122670"/>
            <a:ext cx="32384" cy="401320"/>
          </a:xfrm>
          <a:custGeom>
            <a:avLst/>
            <a:gdLst/>
            <a:ahLst/>
            <a:cxnLst/>
            <a:rect l="l" t="t" r="r" b="b"/>
            <a:pathLst>
              <a:path w="32385" h="401320">
                <a:moveTo>
                  <a:pt x="32004" y="0"/>
                </a:moveTo>
                <a:lnTo>
                  <a:pt x="0" y="400812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2756407" y="6465966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15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027682" y="6476238"/>
            <a:ext cx="1001394" cy="563880"/>
          </a:xfrm>
          <a:custGeom>
            <a:avLst/>
            <a:gdLst/>
            <a:ahLst/>
            <a:cxnLst/>
            <a:rect l="l" t="t" r="r" b="b"/>
            <a:pathLst>
              <a:path w="1001394" h="563879">
                <a:moveTo>
                  <a:pt x="0" y="563880"/>
                </a:moveTo>
                <a:lnTo>
                  <a:pt x="672084" y="412242"/>
                </a:lnTo>
              </a:path>
              <a:path w="1001394" h="563879">
                <a:moveTo>
                  <a:pt x="1001268" y="563880"/>
                </a:moveTo>
                <a:lnTo>
                  <a:pt x="798576" y="412242"/>
                </a:lnTo>
              </a:path>
              <a:path w="1001394" h="563879">
                <a:moveTo>
                  <a:pt x="273558" y="75438"/>
                </a:moveTo>
                <a:lnTo>
                  <a:pt x="326136" y="0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2219960" y="6509400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19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248661" y="6766559"/>
            <a:ext cx="52705" cy="75565"/>
          </a:xfrm>
          <a:custGeom>
            <a:avLst/>
            <a:gdLst/>
            <a:ahLst/>
            <a:cxnLst/>
            <a:rect l="l" t="t" r="r" b="b"/>
            <a:pathLst>
              <a:path w="52705" h="75565">
                <a:moveTo>
                  <a:pt x="0" y="75438"/>
                </a:moveTo>
                <a:lnTo>
                  <a:pt x="52578" y="0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2172716" y="6799709"/>
            <a:ext cx="1428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3459479" y="7099554"/>
            <a:ext cx="64769" cy="121920"/>
          </a:xfrm>
          <a:custGeom>
            <a:avLst/>
            <a:gdLst/>
            <a:ahLst/>
            <a:cxnLst/>
            <a:rect l="l" t="t" r="r" b="b"/>
            <a:pathLst>
              <a:path w="64770" h="121920">
                <a:moveTo>
                  <a:pt x="0" y="121920"/>
                </a:moveTo>
                <a:lnTo>
                  <a:pt x="64770" y="0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3488690" y="6955170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3459479" y="7386066"/>
            <a:ext cx="64769" cy="90170"/>
          </a:xfrm>
          <a:custGeom>
            <a:avLst/>
            <a:gdLst/>
            <a:ahLst/>
            <a:cxnLst/>
            <a:rect l="l" t="t" r="r" b="b"/>
            <a:pathLst>
              <a:path w="64770" h="90170">
                <a:moveTo>
                  <a:pt x="0" y="89916"/>
                </a:moveTo>
                <a:lnTo>
                  <a:pt x="64770" y="0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3506978" y="7253112"/>
            <a:ext cx="844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602485" y="6770765"/>
            <a:ext cx="241300" cy="3035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0922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Times New Roman"/>
                <a:cs typeface="Times New Roman"/>
              </a:rPr>
              <a:t>21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900" i="1" spc="5" dirty="0">
                <a:latin typeface="Times New Roman"/>
                <a:cs typeface="Times New Roman"/>
              </a:rPr>
              <a:t>11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584704" y="7040117"/>
            <a:ext cx="33020" cy="59690"/>
          </a:xfrm>
          <a:custGeom>
            <a:avLst/>
            <a:gdLst/>
            <a:ahLst/>
            <a:cxnLst/>
            <a:rect l="l" t="t" r="r" b="b"/>
            <a:pathLst>
              <a:path w="33019" h="59690">
                <a:moveTo>
                  <a:pt x="32766" y="0"/>
                </a:moveTo>
                <a:lnTo>
                  <a:pt x="0" y="59436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" name="object 67"/>
          <p:cNvGrpSpPr/>
          <p:nvPr/>
        </p:nvGrpSpPr>
        <p:grpSpPr>
          <a:xfrm>
            <a:off x="4919472" y="4978908"/>
            <a:ext cx="1735455" cy="2734945"/>
            <a:chOff x="4919472" y="4978908"/>
            <a:chExt cx="1735455" cy="2734945"/>
          </a:xfrm>
        </p:grpSpPr>
        <p:pic>
          <p:nvPicPr>
            <p:cNvPr id="68" name="object 6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19472" y="4978908"/>
              <a:ext cx="1735074" cy="273481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6044184" y="5061966"/>
              <a:ext cx="96520" cy="55880"/>
            </a:xfrm>
            <a:custGeom>
              <a:avLst/>
              <a:gdLst/>
              <a:ahLst/>
              <a:cxnLst/>
              <a:rect l="l" t="t" r="r" b="b"/>
              <a:pathLst>
                <a:path w="96520" h="55879">
                  <a:moveTo>
                    <a:pt x="0" y="0"/>
                  </a:moveTo>
                  <a:lnTo>
                    <a:pt x="96012" y="55626"/>
                  </a:lnTo>
                </a:path>
              </a:pathLst>
            </a:custGeom>
            <a:ln w="7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1067785" y="3156796"/>
            <a:ext cx="5785485" cy="2173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879975">
              <a:lnSpc>
                <a:spcPct val="100000"/>
              </a:lnSpc>
              <a:spcBef>
                <a:spcPts val="95"/>
              </a:spcBef>
            </a:pPr>
            <a:r>
              <a:rPr sz="950" i="1" dirty="0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350">
              <a:latin typeface="Times New Roman"/>
              <a:cs typeface="Times New Roman"/>
            </a:endParaRPr>
          </a:p>
          <a:p>
            <a:pPr marR="1188085" algn="r">
              <a:lnSpc>
                <a:spcPct val="100000"/>
              </a:lnSpc>
              <a:tabLst>
                <a:tab pos="294703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4.23.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Прилад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Кнупа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геометричні параметри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його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індентора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Метод Хрущова </a:t>
            </a:r>
            <a:r>
              <a:rPr sz="1200" i="1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Берковича.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1950 р. вимірювання мікротвердості проводиться за </a:t>
            </a:r>
            <a:r>
              <a:rPr sz="1200" dirty="0">
                <a:latin typeface="Times New Roman"/>
                <a:cs typeface="Times New Roman"/>
              </a:rPr>
              <a:t> допомогою </a:t>
            </a:r>
            <a:r>
              <a:rPr sz="1200" spc="-5" dirty="0">
                <a:latin typeface="Times New Roman"/>
                <a:cs typeface="Times New Roman"/>
              </a:rPr>
              <a:t>спеціального приладу </a:t>
            </a:r>
            <a:r>
              <a:rPr sz="1200" dirty="0">
                <a:latin typeface="Times New Roman"/>
                <a:cs typeface="Times New Roman"/>
              </a:rPr>
              <a:t>– мікротвердоміра </a:t>
            </a:r>
            <a:r>
              <a:rPr sz="1200" spc="-5" dirty="0">
                <a:latin typeface="Times New Roman"/>
                <a:cs typeface="Times New Roman"/>
              </a:rPr>
              <a:t>ПМТ-3 конструкції радянського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вченого </a:t>
            </a:r>
            <a:r>
              <a:rPr sz="1200" dirty="0">
                <a:latin typeface="Times New Roman"/>
                <a:cs typeface="Times New Roman"/>
              </a:rPr>
              <a:t>М. М. </a:t>
            </a:r>
            <a:r>
              <a:rPr sz="1200" spc="-5" dirty="0">
                <a:latin typeface="Times New Roman"/>
                <a:cs typeface="Times New Roman"/>
              </a:rPr>
              <a:t>Хрущова та його учня Е. С. Берковича (рис. </a:t>
            </a:r>
            <a:r>
              <a:rPr sz="1200" dirty="0">
                <a:latin typeface="Times New Roman"/>
                <a:cs typeface="Times New Roman"/>
              </a:rPr>
              <a:t>2.24). </a:t>
            </a:r>
            <a:r>
              <a:rPr sz="1200" spc="-5" dirty="0">
                <a:latin typeface="Times New Roman"/>
                <a:cs typeface="Times New Roman"/>
              </a:rPr>
              <a:t>Точність вимірювання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становить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±5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%.</a:t>
            </a:r>
            <a:endParaRPr sz="1200">
              <a:latin typeface="Times New Roman"/>
              <a:cs typeface="Times New Roman"/>
            </a:endParaRPr>
          </a:p>
          <a:p>
            <a:pPr marL="4931410">
              <a:lnSpc>
                <a:spcPct val="100000"/>
              </a:lnSpc>
              <a:spcBef>
                <a:spcPts val="560"/>
              </a:spcBef>
            </a:pPr>
            <a:r>
              <a:rPr sz="850" i="1" spc="15" dirty="0">
                <a:latin typeface="Times New Roman"/>
                <a:cs typeface="Times New Roman"/>
              </a:rPr>
              <a:t>7</a:t>
            </a:r>
            <a:endParaRPr sz="850">
              <a:latin typeface="Times New Roman"/>
              <a:cs typeface="Times New Roman"/>
            </a:endParaRPr>
          </a:p>
          <a:p>
            <a:pPr marR="1183640" algn="r">
              <a:lnSpc>
                <a:spcPct val="100000"/>
              </a:lnSpc>
              <a:spcBef>
                <a:spcPts val="670"/>
              </a:spcBef>
            </a:pPr>
            <a:r>
              <a:rPr sz="850" i="1" spc="15" dirty="0">
                <a:latin typeface="Times New Roman"/>
                <a:cs typeface="Times New Roman"/>
              </a:rPr>
              <a:t>6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060441" y="5307329"/>
            <a:ext cx="561340" cy="421640"/>
          </a:xfrm>
          <a:custGeom>
            <a:avLst/>
            <a:gdLst/>
            <a:ahLst/>
            <a:cxnLst/>
            <a:rect l="l" t="t" r="r" b="b"/>
            <a:pathLst>
              <a:path w="561339" h="421639">
                <a:moveTo>
                  <a:pt x="560832" y="0"/>
                </a:moveTo>
                <a:lnTo>
                  <a:pt x="473202" y="115062"/>
                </a:lnTo>
              </a:path>
              <a:path w="561339" h="421639">
                <a:moveTo>
                  <a:pt x="357378" y="329184"/>
                </a:moveTo>
                <a:lnTo>
                  <a:pt x="0" y="421386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4979923" y="5579140"/>
            <a:ext cx="88900" cy="420370"/>
          </a:xfrm>
          <a:prstGeom prst="rect">
            <a:avLst/>
          </a:prstGeom>
        </p:spPr>
        <p:txBody>
          <a:bodyPr vert="horz" wrap="square" lIns="0" tIns="793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850" i="1" spc="15" dirty="0">
                <a:latin typeface="Times New Roman"/>
                <a:cs typeface="Times New Roman"/>
              </a:rPr>
              <a:t>5</a:t>
            </a:r>
            <a:endParaRPr sz="85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535"/>
              </a:spcBef>
            </a:pPr>
            <a:r>
              <a:rPr sz="850" i="1" spc="15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060441" y="5912358"/>
            <a:ext cx="123825" cy="457200"/>
          </a:xfrm>
          <a:custGeom>
            <a:avLst/>
            <a:gdLst/>
            <a:ahLst/>
            <a:cxnLst/>
            <a:rect l="l" t="t" r="r" b="b"/>
            <a:pathLst>
              <a:path w="123825" h="457200">
                <a:moveTo>
                  <a:pt x="73152" y="0"/>
                </a:moveTo>
                <a:lnTo>
                  <a:pt x="0" y="23622"/>
                </a:lnTo>
              </a:path>
              <a:path w="123825" h="457200">
                <a:moveTo>
                  <a:pt x="123444" y="433578"/>
                </a:moveTo>
                <a:lnTo>
                  <a:pt x="0" y="457200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4986782" y="6285327"/>
            <a:ext cx="81915" cy="1600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15" dirty="0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014722" y="6476238"/>
            <a:ext cx="576580" cy="955675"/>
          </a:xfrm>
          <a:custGeom>
            <a:avLst/>
            <a:gdLst/>
            <a:ahLst/>
            <a:cxnLst/>
            <a:rect l="l" t="t" r="r" b="b"/>
            <a:pathLst>
              <a:path w="576579" h="955675">
                <a:moveTo>
                  <a:pt x="576072" y="0"/>
                </a:moveTo>
                <a:lnTo>
                  <a:pt x="73152" y="150114"/>
                </a:lnTo>
              </a:path>
              <a:path w="576579" h="955675">
                <a:moveTo>
                  <a:pt x="264414" y="467106"/>
                </a:moveTo>
                <a:lnTo>
                  <a:pt x="0" y="544830"/>
                </a:lnTo>
              </a:path>
              <a:path w="576579" h="955675">
                <a:moveTo>
                  <a:pt x="209550" y="931926"/>
                </a:moveTo>
                <a:lnTo>
                  <a:pt x="86106" y="955548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5031740" y="7350604"/>
            <a:ext cx="81915" cy="1600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15" dirty="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116573" y="6598919"/>
            <a:ext cx="212090" cy="344805"/>
          </a:xfrm>
          <a:custGeom>
            <a:avLst/>
            <a:gdLst/>
            <a:ahLst/>
            <a:cxnLst/>
            <a:rect l="l" t="t" r="r" b="b"/>
            <a:pathLst>
              <a:path w="212089" h="344804">
                <a:moveTo>
                  <a:pt x="211836" y="195834"/>
                </a:moveTo>
                <a:lnTo>
                  <a:pt x="0" y="344424"/>
                </a:lnTo>
              </a:path>
              <a:path w="212089" h="344804">
                <a:moveTo>
                  <a:pt x="211836" y="0"/>
                </a:moveTo>
                <a:lnTo>
                  <a:pt x="99822" y="72390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6318758" y="6465346"/>
            <a:ext cx="146685" cy="382270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sz="850" i="1" spc="15" dirty="0">
                <a:latin typeface="Times New Roman"/>
                <a:cs typeface="Times New Roman"/>
              </a:rPr>
              <a:t>12</a:t>
            </a:r>
            <a:endParaRPr sz="85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  <a:spcBef>
                <a:spcPts val="385"/>
              </a:spcBef>
            </a:pPr>
            <a:r>
              <a:rPr sz="850" i="1" spc="15" dirty="0">
                <a:latin typeface="Times New Roman"/>
                <a:cs typeface="Times New Roman"/>
              </a:rPr>
              <a:t>13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874258" y="6476238"/>
            <a:ext cx="212725" cy="63500"/>
          </a:xfrm>
          <a:custGeom>
            <a:avLst/>
            <a:gdLst/>
            <a:ahLst/>
            <a:cxnLst/>
            <a:rect l="l" t="t" r="r" b="b"/>
            <a:pathLst>
              <a:path w="212725" h="63500">
                <a:moveTo>
                  <a:pt x="212598" y="0"/>
                </a:moveTo>
                <a:lnTo>
                  <a:pt x="0" y="63246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6074917" y="6386674"/>
            <a:ext cx="138430" cy="1600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15" dirty="0">
                <a:latin typeface="Times New Roman"/>
                <a:cs typeface="Times New Roman"/>
              </a:rPr>
              <a:t>10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855208" y="6369558"/>
            <a:ext cx="356870" cy="64135"/>
          </a:xfrm>
          <a:custGeom>
            <a:avLst/>
            <a:gdLst/>
            <a:ahLst/>
            <a:cxnLst/>
            <a:rect l="l" t="t" r="r" b="b"/>
            <a:pathLst>
              <a:path w="356870" h="64135">
                <a:moveTo>
                  <a:pt x="356616" y="0"/>
                </a:moveTo>
                <a:lnTo>
                  <a:pt x="0" y="64008"/>
                </a:lnTo>
              </a:path>
              <a:path w="356870" h="64135">
                <a:moveTo>
                  <a:pt x="356616" y="0"/>
                </a:moveTo>
                <a:lnTo>
                  <a:pt x="188976" y="0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6198361" y="6276945"/>
            <a:ext cx="137160" cy="1600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10" dirty="0">
                <a:latin typeface="Times New Roman"/>
                <a:cs typeface="Times New Roman"/>
              </a:rPr>
              <a:t>15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044184" y="6073902"/>
            <a:ext cx="120014" cy="45085"/>
          </a:xfrm>
          <a:custGeom>
            <a:avLst/>
            <a:gdLst/>
            <a:ahLst/>
            <a:cxnLst/>
            <a:rect l="l" t="t" r="r" b="b"/>
            <a:pathLst>
              <a:path w="120014" h="45085">
                <a:moveTo>
                  <a:pt x="119634" y="0"/>
                </a:moveTo>
                <a:lnTo>
                  <a:pt x="0" y="44958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6163309" y="5975193"/>
            <a:ext cx="81915" cy="1600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15" dirty="0">
                <a:latin typeface="Times New Roman"/>
                <a:cs typeface="Times New Roman"/>
              </a:rPr>
              <a:t>9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5855208" y="5640323"/>
            <a:ext cx="212090" cy="88900"/>
          </a:xfrm>
          <a:custGeom>
            <a:avLst/>
            <a:gdLst/>
            <a:ahLst/>
            <a:cxnLst/>
            <a:rect l="l" t="t" r="r" b="b"/>
            <a:pathLst>
              <a:path w="212089" h="88900">
                <a:moveTo>
                  <a:pt x="211836" y="0"/>
                </a:moveTo>
                <a:lnTo>
                  <a:pt x="0" y="88392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6066535" y="5551521"/>
            <a:ext cx="81915" cy="1600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15" dirty="0"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279135" y="6803135"/>
            <a:ext cx="392430" cy="762000"/>
          </a:xfrm>
          <a:custGeom>
            <a:avLst/>
            <a:gdLst/>
            <a:ahLst/>
            <a:cxnLst/>
            <a:rect l="l" t="t" r="r" b="b"/>
            <a:pathLst>
              <a:path w="392429" h="762000">
                <a:moveTo>
                  <a:pt x="392430" y="0"/>
                </a:moveTo>
                <a:lnTo>
                  <a:pt x="0" y="762000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4913629" y="6482110"/>
            <a:ext cx="181610" cy="609600"/>
          </a:xfrm>
          <a:prstGeom prst="rect">
            <a:avLst/>
          </a:prstGeom>
        </p:spPr>
        <p:txBody>
          <a:bodyPr vert="horz" wrap="square" lIns="0" tIns="7810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615"/>
              </a:spcBef>
            </a:pPr>
            <a:r>
              <a:rPr sz="850" i="1" spc="10" dirty="0">
                <a:latin typeface="Times New Roman"/>
                <a:cs typeface="Times New Roman"/>
              </a:rPr>
              <a:t>14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850" i="1" spc="10" dirty="0">
                <a:latin typeface="Times New Roman"/>
                <a:cs typeface="Times New Roman"/>
              </a:rPr>
              <a:t>21</a:t>
            </a:r>
            <a:endParaRPr sz="850">
              <a:latin typeface="Times New Roman"/>
              <a:cs typeface="Times New Roman"/>
            </a:endParaRPr>
          </a:p>
          <a:p>
            <a:pPr marL="41910">
              <a:lnSpc>
                <a:spcPct val="100000"/>
              </a:lnSpc>
              <a:spcBef>
                <a:spcPts val="495"/>
              </a:spcBef>
            </a:pPr>
            <a:r>
              <a:rPr sz="850" i="1" spc="15" dirty="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5030723" y="6708647"/>
            <a:ext cx="462915" cy="125095"/>
          </a:xfrm>
          <a:custGeom>
            <a:avLst/>
            <a:gdLst/>
            <a:ahLst/>
            <a:cxnLst/>
            <a:rect l="l" t="t" r="r" b="b"/>
            <a:pathLst>
              <a:path w="462914" h="125095">
                <a:moveTo>
                  <a:pt x="462534" y="0"/>
                </a:moveTo>
                <a:lnTo>
                  <a:pt x="0" y="124968"/>
                </a:lnTo>
              </a:path>
            </a:pathLst>
          </a:custGeom>
          <a:ln w="7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1098294" y="7522812"/>
            <a:ext cx="5725160" cy="16833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1489075" algn="r">
              <a:lnSpc>
                <a:spcPct val="100000"/>
              </a:lnSpc>
              <a:spcBef>
                <a:spcPts val="130"/>
              </a:spcBef>
            </a:pPr>
            <a:r>
              <a:rPr sz="850" i="1" spc="10" dirty="0">
                <a:latin typeface="Times New Roman"/>
                <a:cs typeface="Times New Roman"/>
              </a:rPr>
              <a:t>11</a:t>
            </a:r>
            <a:endParaRPr sz="850">
              <a:latin typeface="Times New Roman"/>
              <a:cs typeface="Times New Roman"/>
            </a:endParaRPr>
          </a:p>
          <a:p>
            <a:pPr marL="1708785">
              <a:lnSpc>
                <a:spcPct val="100000"/>
              </a:lnSpc>
              <a:spcBef>
                <a:spcPts val="875"/>
              </a:spcBef>
              <a:tabLst>
                <a:tab pos="465645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algn="ctr">
              <a:lnSpc>
                <a:spcPct val="98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4.24.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Механізм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навантаження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мікротвердоміру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ПМТ-3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основа;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рукоятка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переміщення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столика </a:t>
            </a:r>
            <a:r>
              <a:rPr sz="1000" i="1" dirty="0">
                <a:latin typeface="Times New Roman"/>
                <a:cs typeface="Times New Roman"/>
              </a:rPr>
              <a:t>11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180</a:t>
            </a:r>
            <a:r>
              <a:rPr sz="1000" spc="-5" dirty="0">
                <a:latin typeface="Symbol"/>
                <a:cs typeface="Symbol"/>
              </a:rPr>
              <a:t></a:t>
            </a:r>
            <a:r>
              <a:rPr sz="1000" dirty="0">
                <a:latin typeface="Times New Roman"/>
                <a:cs typeface="Times New Roman"/>
              </a:rPr>
              <a:t> 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горизонтальній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площині;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колона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різьбленням;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гайка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стопорним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гвинтом;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мікрометричний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гвинт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наведення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різкість;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гвинт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наведення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різкість;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окуляр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мікрометра;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тубус мікроскопа; </a:t>
            </a: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освітлювальний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пристрій;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10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змінний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об’єктив; </a:t>
            </a:r>
            <a:r>
              <a:rPr sz="1000" i="1" spc="-5" dirty="0">
                <a:latin typeface="Times New Roman"/>
                <a:cs typeface="Times New Roman"/>
              </a:rPr>
              <a:t>11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предметний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столик;</a:t>
            </a:r>
            <a:endParaRPr sz="1000">
              <a:latin typeface="Times New Roman"/>
              <a:cs typeface="Times New Roman"/>
            </a:endParaRPr>
          </a:p>
          <a:p>
            <a:pPr marL="99060" marR="91440" indent="635" algn="ctr">
              <a:lnSpc>
                <a:spcPts val="1150"/>
              </a:lnSpc>
              <a:spcBef>
                <a:spcPts val="25"/>
              </a:spcBef>
            </a:pPr>
            <a:r>
              <a:rPr sz="1000" i="1" spc="-5" dirty="0">
                <a:latin typeface="Times New Roman"/>
                <a:cs typeface="Times New Roman"/>
              </a:rPr>
              <a:t>12</a:t>
            </a:r>
            <a:r>
              <a:rPr sz="1000" spc="-5" dirty="0">
                <a:latin typeface="Times New Roman"/>
                <a:cs typeface="Times New Roman"/>
              </a:rPr>
              <a:t>, </a:t>
            </a:r>
            <a:r>
              <a:rPr sz="1000" i="1" dirty="0">
                <a:latin typeface="Times New Roman"/>
                <a:cs typeface="Times New Roman"/>
              </a:rPr>
              <a:t>13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мікрометричні гвинти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переміщення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столика </a:t>
            </a:r>
            <a:r>
              <a:rPr sz="1000" i="1" spc="-5" dirty="0">
                <a:latin typeface="Times New Roman"/>
                <a:cs typeface="Times New Roman"/>
              </a:rPr>
              <a:t>11</a:t>
            </a:r>
            <a:r>
              <a:rPr sz="1000" spc="-5" dirty="0">
                <a:latin typeface="Times New Roman"/>
                <a:cs typeface="Times New Roman"/>
              </a:rPr>
              <a:t>; </a:t>
            </a:r>
            <a:r>
              <a:rPr sz="1000" i="1" spc="-5" dirty="0">
                <a:latin typeface="Times New Roman"/>
                <a:cs typeface="Times New Roman"/>
              </a:rPr>
              <a:t>14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механізм </a:t>
            </a:r>
            <a:r>
              <a:rPr sz="1000" spc="-5" dirty="0">
                <a:latin typeface="Times New Roman"/>
                <a:cs typeface="Times New Roman"/>
              </a:rPr>
              <a:t>навантаження; </a:t>
            </a:r>
            <a:r>
              <a:rPr sz="1000" i="1" spc="-5" dirty="0">
                <a:latin typeface="Times New Roman"/>
                <a:cs typeface="Times New Roman"/>
              </a:rPr>
              <a:t>15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гвинти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переміщення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об’єктива; </a:t>
            </a:r>
            <a:r>
              <a:rPr sz="1000" i="1" spc="-5" dirty="0">
                <a:latin typeface="Times New Roman"/>
                <a:cs typeface="Times New Roman"/>
              </a:rPr>
              <a:t>16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оправка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індентором;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17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стрижень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важків;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18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стопорна рукоятка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стрижня </a:t>
            </a:r>
            <a:r>
              <a:rPr sz="1000" i="1" dirty="0">
                <a:latin typeface="Times New Roman"/>
                <a:cs typeface="Times New Roman"/>
              </a:rPr>
              <a:t>17</a:t>
            </a:r>
            <a:r>
              <a:rPr sz="1000" dirty="0">
                <a:latin typeface="Times New Roman"/>
                <a:cs typeface="Times New Roman"/>
              </a:rPr>
              <a:t>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19</a:t>
            </a:r>
            <a:r>
              <a:rPr sz="1000" spc="-5" dirty="0">
                <a:latin typeface="Times New Roman"/>
                <a:cs typeface="Times New Roman"/>
              </a:rPr>
              <a:t>, </a:t>
            </a:r>
            <a:r>
              <a:rPr sz="1000" i="1" spc="-5" dirty="0">
                <a:latin typeface="Times New Roman"/>
                <a:cs typeface="Times New Roman"/>
              </a:rPr>
              <a:t>20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плоскі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пружини; </a:t>
            </a:r>
            <a:r>
              <a:rPr sz="1000" i="1" dirty="0">
                <a:latin typeface="Times New Roman"/>
                <a:cs typeface="Times New Roman"/>
              </a:rPr>
              <a:t>21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зразок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69" y="7028180"/>
            <a:ext cx="5787390" cy="2954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4925" algn="ctr">
              <a:lnSpc>
                <a:spcPct val="100000"/>
              </a:lnSpc>
              <a:spcBef>
                <a:spcPts val="100"/>
              </a:spcBef>
              <a:tabLst>
                <a:tab pos="294767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50">
              <a:latin typeface="Times New Roman"/>
              <a:cs typeface="Times New Roman"/>
            </a:endParaRPr>
          </a:p>
          <a:p>
            <a:pPr marL="17780" marR="10795" indent="-635" algn="ctr">
              <a:lnSpc>
                <a:spcPct val="958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4.25.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Автоматичний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мікротвердомір Tukon-2100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оптичний</a:t>
            </a:r>
            <a:r>
              <a:rPr sz="1000" dirty="0">
                <a:latin typeface="Times New Roman"/>
                <a:cs typeface="Times New Roman"/>
              </a:rPr>
              <a:t> вузол;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автоматична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поворотна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турель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динамічний елемент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індентором;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об’єктив;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двохкоординатний столик;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кнопка </a:t>
            </a:r>
            <a:r>
              <a:rPr sz="1000" dirty="0">
                <a:latin typeface="Times New Roman"/>
                <a:cs typeface="Times New Roman"/>
              </a:rPr>
              <a:t> аварійної</a:t>
            </a:r>
            <a:r>
              <a:rPr sz="1000" spc="-5" dirty="0">
                <a:latin typeface="Times New Roman"/>
                <a:cs typeface="Times New Roman"/>
              </a:rPr>
              <a:t> зупинки;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кнопка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пуску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повернення; </a:t>
            </a:r>
            <a:r>
              <a:rPr sz="1000" i="1" dirty="0">
                <a:latin typeface="Times New Roman"/>
                <a:cs typeface="Times New Roman"/>
              </a:rPr>
              <a:t>8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пульт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управління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приводом;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9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дисплей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блоком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управління; </a:t>
            </a:r>
            <a:r>
              <a:rPr sz="1000" i="1" spc="-5" dirty="0">
                <a:latin typeface="Times New Roman"/>
                <a:cs typeface="Times New Roman"/>
              </a:rPr>
              <a:t>10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головка приводу;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11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зображення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відбитка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індентора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Мікротвердомір Tukon-2100 </a:t>
            </a:r>
            <a:r>
              <a:rPr sz="1200" spc="-10" dirty="0">
                <a:latin typeface="Times New Roman"/>
                <a:cs typeface="Times New Roman"/>
              </a:rPr>
              <a:t>має </a:t>
            </a:r>
            <a:r>
              <a:rPr sz="1200" spc="-15" dirty="0">
                <a:latin typeface="Times New Roman"/>
                <a:cs typeface="Times New Roman"/>
              </a:rPr>
              <a:t>датчик </a:t>
            </a:r>
            <a:r>
              <a:rPr sz="1200" spc="-10" dirty="0">
                <a:latin typeface="Times New Roman"/>
                <a:cs typeface="Times New Roman"/>
              </a:rPr>
              <a:t>сили, який </a:t>
            </a:r>
            <a:r>
              <a:rPr sz="1200" spc="-15" dirty="0">
                <a:latin typeface="Times New Roman"/>
                <a:cs typeface="Times New Roman"/>
              </a:rPr>
              <a:t>забезпечує точність відтворення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навантаження </a:t>
            </a:r>
            <a:r>
              <a:rPr sz="1200" spc="-10" dirty="0">
                <a:latin typeface="Times New Roman"/>
                <a:cs typeface="Times New Roman"/>
              </a:rPr>
              <a:t>на зразок </a:t>
            </a:r>
            <a:r>
              <a:rPr sz="1200" spc="-15" dirty="0">
                <a:latin typeface="Times New Roman"/>
                <a:cs typeface="Times New Roman"/>
              </a:rPr>
              <a:t>незалежно </a:t>
            </a:r>
            <a:r>
              <a:rPr sz="1200" spc="-10" dirty="0">
                <a:latin typeface="Times New Roman"/>
                <a:cs typeface="Times New Roman"/>
              </a:rPr>
              <a:t>від рівня </a:t>
            </a:r>
            <a:r>
              <a:rPr sz="1200" spc="-15" dirty="0">
                <a:latin typeface="Times New Roman"/>
                <a:cs typeface="Times New Roman"/>
              </a:rPr>
              <a:t>установки </a:t>
            </a:r>
            <a:r>
              <a:rPr sz="1200" spc="-10" dirty="0">
                <a:latin typeface="Times New Roman"/>
                <a:cs typeface="Times New Roman"/>
              </a:rPr>
              <a:t>твердоміра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зусилля оператора.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Високошвидкісна електроніка </a:t>
            </a:r>
            <a:r>
              <a:rPr sz="1200" spc="-10" dirty="0">
                <a:latin typeface="Times New Roman"/>
                <a:cs typeface="Times New Roman"/>
              </a:rPr>
              <a:t>зі </a:t>
            </a:r>
            <a:r>
              <a:rPr sz="1200" spc="-15" dirty="0">
                <a:latin typeface="Times New Roman"/>
                <a:cs typeface="Times New Roman"/>
              </a:rPr>
              <a:t>зворотним зв’язком забезпечує високоточний контроль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величини навантаження,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15" dirty="0">
                <a:latin typeface="Times New Roman"/>
                <a:cs typeface="Times New Roman"/>
              </a:rPr>
              <a:t>також дозволяє регулювати швидкість навантаження інденто- </a:t>
            </a:r>
            <a:r>
              <a:rPr sz="1200" spc="-10" dirty="0">
                <a:latin typeface="Times New Roman"/>
                <a:cs typeface="Times New Roman"/>
              </a:rPr>
              <a:t> ра, що </a:t>
            </a:r>
            <a:r>
              <a:rPr sz="1200" spc="-15" dirty="0">
                <a:latin typeface="Times New Roman"/>
                <a:cs typeface="Times New Roman"/>
              </a:rPr>
              <a:t>особливо актуально </a:t>
            </a:r>
            <a:r>
              <a:rPr sz="1200" spc="-1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випробуваннях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15" dirty="0">
                <a:latin typeface="Times New Roman"/>
                <a:cs typeface="Times New Roman"/>
              </a:rPr>
              <a:t>мікротвердість крихких матеріалів.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Цифровий оптичний </a:t>
            </a:r>
            <a:r>
              <a:rPr sz="1200" spc="-10" dirty="0">
                <a:latin typeface="Times New Roman"/>
                <a:cs typeface="Times New Roman"/>
              </a:rPr>
              <a:t>вузол </a:t>
            </a:r>
            <a:r>
              <a:rPr sz="1200" spc="-15" dirty="0">
                <a:latin typeface="Times New Roman"/>
                <a:cs typeface="Times New Roman"/>
              </a:rPr>
              <a:t>мікротвердоміра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багатопозиційна автоматична поворотна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турель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трьох об’єктивів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0" dirty="0">
                <a:latin typeface="Times New Roman"/>
                <a:cs typeface="Times New Roman"/>
              </a:rPr>
              <a:t>двох </a:t>
            </a:r>
            <a:r>
              <a:rPr sz="1200" spc="-15" dirty="0">
                <a:latin typeface="Times New Roman"/>
                <a:cs typeface="Times New Roman"/>
              </a:rPr>
              <a:t>датчиків </a:t>
            </a:r>
            <a:r>
              <a:rPr sz="1200" spc="-10" dirty="0">
                <a:latin typeface="Times New Roman"/>
                <a:cs typeface="Times New Roman"/>
              </a:rPr>
              <a:t>сили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5" dirty="0">
                <a:latin typeface="Times New Roman"/>
                <a:cs typeface="Times New Roman"/>
              </a:rPr>
              <a:t>інденторами </a:t>
            </a:r>
            <a:r>
              <a:rPr sz="1200" spc="-10" dirty="0">
                <a:latin typeface="Times New Roman"/>
                <a:cs typeface="Times New Roman"/>
              </a:rPr>
              <a:t>(рис. </a:t>
            </a:r>
            <a:r>
              <a:rPr sz="1200" spc="-15" dirty="0">
                <a:latin typeface="Times New Roman"/>
                <a:cs typeface="Times New Roman"/>
              </a:rPr>
              <a:t>4.25, </a:t>
            </a:r>
            <a:r>
              <a:rPr sz="1200" i="1" spc="-10" dirty="0">
                <a:latin typeface="Times New Roman"/>
                <a:cs typeface="Times New Roman"/>
              </a:rPr>
              <a:t>б</a:t>
            </a:r>
            <a:r>
              <a:rPr sz="1200" spc="-10" dirty="0">
                <a:latin typeface="Times New Roman"/>
                <a:cs typeface="Times New Roman"/>
              </a:rPr>
              <a:t>) </a:t>
            </a:r>
            <a:r>
              <a:rPr sz="1200" spc="-15" dirty="0">
                <a:latin typeface="Times New Roman"/>
                <a:cs typeface="Times New Roman"/>
              </a:rPr>
              <a:t>дозволяють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проводити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вимірювання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довжин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діагоналей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відбитків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автоматичному режимі.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78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29027" y="899922"/>
            <a:ext cx="1436369" cy="1917191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635502" y="906017"/>
            <a:ext cx="1436370" cy="1911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707372" y="2869947"/>
            <a:ext cx="5787390" cy="1557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 algn="ctr">
              <a:lnSpc>
                <a:spcPct val="100000"/>
              </a:lnSpc>
              <a:spcBef>
                <a:spcPts val="100"/>
              </a:spcBef>
              <a:tabLst>
                <a:tab pos="1438275" algn="l"/>
              </a:tabLst>
            </a:pPr>
            <a:r>
              <a:rPr sz="1000" i="1" spc="-5" dirty="0">
                <a:latin typeface="Times New Roman"/>
                <a:cs typeface="Times New Roman"/>
              </a:rPr>
              <a:t>М.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Хрущов	</a:t>
            </a:r>
            <a:r>
              <a:rPr sz="1000" i="1" dirty="0">
                <a:latin typeface="Times New Roman"/>
                <a:cs typeface="Times New Roman"/>
              </a:rPr>
              <a:t>Е.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С.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Беркович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Сучасні прилади для визначення мікротвердості. </a:t>
            </a:r>
            <a:r>
              <a:rPr sz="1200" spc="-5" dirty="0">
                <a:latin typeface="Times New Roman"/>
                <a:cs typeface="Times New Roman"/>
              </a:rPr>
              <a:t>Сегодні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вимірювання мікро-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 застосовують автоматичні прилади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тим же принципом проведення випробу-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вань, </a:t>
            </a:r>
            <a:r>
              <a:rPr sz="1200" dirty="0">
                <a:latin typeface="Times New Roman"/>
                <a:cs typeface="Times New Roman"/>
              </a:rPr>
              <a:t>але </a:t>
            </a:r>
            <a:r>
              <a:rPr sz="1200" spc="-5" dirty="0">
                <a:latin typeface="Times New Roman"/>
                <a:cs typeface="Times New Roman"/>
              </a:rPr>
              <a:t>вони оснащені сучасними цифровими пристроями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візуалізації та обробки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вимірювальної інформації.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Автоматичний </a:t>
            </a:r>
            <a:r>
              <a:rPr sz="1200" dirty="0">
                <a:latin typeface="Times New Roman"/>
                <a:cs typeface="Times New Roman"/>
              </a:rPr>
              <a:t>твердомір з </a:t>
            </a:r>
            <a:r>
              <a:rPr sz="1200" spc="-5" dirty="0">
                <a:latin typeface="Times New Roman"/>
                <a:cs typeface="Times New Roman"/>
              </a:rPr>
              <a:t>тензометричним </a:t>
            </a:r>
            <a:r>
              <a:rPr sz="1200" dirty="0">
                <a:latin typeface="Times New Roman"/>
                <a:cs typeface="Times New Roman"/>
              </a:rPr>
              <a:t>датчиком </a:t>
            </a:r>
            <a:r>
              <a:rPr sz="1200" spc="-5" dirty="0">
                <a:latin typeface="Times New Roman"/>
                <a:cs typeface="Times New Roman"/>
              </a:rPr>
              <a:t>навантаження </a:t>
            </a:r>
            <a:r>
              <a:rPr sz="1200" dirty="0">
                <a:latin typeface="Times New Roman"/>
                <a:cs typeface="Times New Roman"/>
              </a:rPr>
              <a:t>Tukon-2100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4.25, </a:t>
            </a:r>
            <a:r>
              <a:rPr sz="1200" i="1" spc="-5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) представляє </a:t>
            </a:r>
            <a:r>
              <a:rPr sz="1200" dirty="0">
                <a:latin typeface="Times New Roman"/>
                <a:cs typeface="Times New Roman"/>
              </a:rPr>
              <a:t>собою прилад для </a:t>
            </a:r>
            <a:r>
              <a:rPr sz="1200" spc="-5" dirty="0">
                <a:latin typeface="Times New Roman"/>
                <a:cs typeface="Times New Roman"/>
              </a:rPr>
              <a:t>випробувань на мікротвердість </a:t>
            </a:r>
            <a:r>
              <a:rPr sz="1200" dirty="0">
                <a:latin typeface="Times New Roman"/>
                <a:cs typeface="Times New Roman"/>
              </a:rPr>
              <a:t>методами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Кнупа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Віккерса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Американського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товариства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випробувань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121663" y="4495800"/>
            <a:ext cx="1972945" cy="2405380"/>
            <a:chOff x="1121663" y="4495800"/>
            <a:chExt cx="1972945" cy="2405380"/>
          </a:xfrm>
        </p:grpSpPr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21663" y="4495800"/>
              <a:ext cx="1967482" cy="2404871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959608" y="5558024"/>
              <a:ext cx="129539" cy="257175"/>
            </a:xfrm>
            <a:custGeom>
              <a:avLst/>
              <a:gdLst/>
              <a:ahLst/>
              <a:cxnLst/>
              <a:rect l="l" t="t" r="r" b="b"/>
              <a:pathLst>
                <a:path w="129539" h="257175">
                  <a:moveTo>
                    <a:pt x="129540" y="0"/>
                  </a:moveTo>
                  <a:lnTo>
                    <a:pt x="0" y="0"/>
                  </a:lnTo>
                  <a:lnTo>
                    <a:pt x="0" y="256797"/>
                  </a:lnTo>
                  <a:lnTo>
                    <a:pt x="129540" y="256797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959605" y="5558027"/>
              <a:ext cx="129539" cy="257175"/>
            </a:xfrm>
            <a:custGeom>
              <a:avLst/>
              <a:gdLst/>
              <a:ahLst/>
              <a:cxnLst/>
              <a:rect l="l" t="t" r="r" b="b"/>
              <a:pathLst>
                <a:path w="129539" h="257175">
                  <a:moveTo>
                    <a:pt x="129541" y="0"/>
                  </a:moveTo>
                  <a:lnTo>
                    <a:pt x="0" y="0"/>
                  </a:lnTo>
                  <a:lnTo>
                    <a:pt x="0" y="256797"/>
                  </a:lnTo>
                  <a:lnTo>
                    <a:pt x="129541" y="256797"/>
                  </a:lnTo>
                </a:path>
              </a:pathLst>
            </a:custGeom>
            <a:ln w="953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37282" y="6312405"/>
              <a:ext cx="452120" cy="256540"/>
            </a:xfrm>
            <a:custGeom>
              <a:avLst/>
              <a:gdLst/>
              <a:ahLst/>
              <a:cxnLst/>
              <a:rect l="l" t="t" r="r" b="b"/>
              <a:pathLst>
                <a:path w="452119" h="256540">
                  <a:moveTo>
                    <a:pt x="451862" y="0"/>
                  </a:moveTo>
                  <a:lnTo>
                    <a:pt x="0" y="0"/>
                  </a:lnTo>
                  <a:lnTo>
                    <a:pt x="0" y="256034"/>
                  </a:lnTo>
                  <a:lnTo>
                    <a:pt x="451862" y="256034"/>
                  </a:lnTo>
                  <a:lnTo>
                    <a:pt x="4518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37282" y="6312407"/>
              <a:ext cx="452120" cy="256540"/>
            </a:xfrm>
            <a:custGeom>
              <a:avLst/>
              <a:gdLst/>
              <a:ahLst/>
              <a:cxnLst/>
              <a:rect l="l" t="t" r="r" b="b"/>
              <a:pathLst>
                <a:path w="452119" h="256540">
                  <a:moveTo>
                    <a:pt x="451864" y="0"/>
                  </a:moveTo>
                  <a:lnTo>
                    <a:pt x="0" y="0"/>
                  </a:lnTo>
                  <a:lnTo>
                    <a:pt x="0" y="256034"/>
                  </a:lnTo>
                  <a:lnTo>
                    <a:pt x="451864" y="256034"/>
                  </a:lnTo>
                </a:path>
              </a:pathLst>
            </a:custGeom>
            <a:ln w="953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218694" y="5019547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18694" y="5492747"/>
            <a:ext cx="95250" cy="6451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95"/>
              </a:spcBef>
            </a:pPr>
            <a:r>
              <a:rPr sz="1100" i="1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100" i="1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18694" y="6068811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18694" y="6236146"/>
            <a:ext cx="95250" cy="38354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1100" i="1" spc="-5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00" i="1" spc="-5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00017" y="6324071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959608" y="5558023"/>
            <a:ext cx="129539" cy="25717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60"/>
              </a:spcBef>
            </a:pPr>
            <a:r>
              <a:rPr sz="1100" i="1" spc="-5" dirty="0">
                <a:latin typeface="Times New Roman"/>
                <a:cs typeface="Times New Roman"/>
              </a:rPr>
              <a:t>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17896" y="4607284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794254" y="4838700"/>
            <a:ext cx="71120" cy="151130"/>
          </a:xfrm>
          <a:custGeom>
            <a:avLst/>
            <a:gdLst/>
            <a:ahLst/>
            <a:cxnLst/>
            <a:rect l="l" t="t" r="r" b="b"/>
            <a:pathLst>
              <a:path w="71119" h="151129">
                <a:moveTo>
                  <a:pt x="0" y="150876"/>
                </a:moveTo>
                <a:lnTo>
                  <a:pt x="70866" y="0"/>
                </a:lnTo>
              </a:path>
            </a:pathLst>
          </a:custGeom>
          <a:ln w="6350">
            <a:solidFill>
              <a:srgbClr val="3F3F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2792983" y="4665217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i="1" spc="-5" dirty="0">
                <a:latin typeface="Times New Roman"/>
                <a:cs typeface="Times New Roman"/>
              </a:rPr>
              <a:t>11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299210" y="4719065"/>
            <a:ext cx="1642110" cy="1938655"/>
          </a:xfrm>
          <a:custGeom>
            <a:avLst/>
            <a:gdLst/>
            <a:ahLst/>
            <a:cxnLst/>
            <a:rect l="l" t="t" r="r" b="b"/>
            <a:pathLst>
              <a:path w="1642110" h="1938654">
                <a:moveTo>
                  <a:pt x="844296" y="128778"/>
                </a:moveTo>
                <a:lnTo>
                  <a:pt x="1219962" y="0"/>
                </a:lnTo>
              </a:path>
              <a:path w="1642110" h="1938654">
                <a:moveTo>
                  <a:pt x="1457706" y="1036320"/>
                </a:moveTo>
                <a:lnTo>
                  <a:pt x="1642110" y="973074"/>
                </a:lnTo>
              </a:path>
              <a:path w="1642110" h="1938654">
                <a:moveTo>
                  <a:pt x="794766" y="1844802"/>
                </a:moveTo>
                <a:lnTo>
                  <a:pt x="1367028" y="1723644"/>
                </a:lnTo>
              </a:path>
              <a:path w="1642110" h="1938654">
                <a:moveTo>
                  <a:pt x="24384" y="1820418"/>
                </a:moveTo>
                <a:lnTo>
                  <a:pt x="662178" y="1938528"/>
                </a:lnTo>
              </a:path>
              <a:path w="1642110" h="1938654">
                <a:moveTo>
                  <a:pt x="6858" y="1655064"/>
                </a:moveTo>
                <a:lnTo>
                  <a:pt x="294894" y="1746504"/>
                </a:lnTo>
              </a:path>
              <a:path w="1642110" h="1938654">
                <a:moveTo>
                  <a:pt x="0" y="1457706"/>
                </a:moveTo>
                <a:lnTo>
                  <a:pt x="409956" y="1473708"/>
                </a:lnTo>
              </a:path>
              <a:path w="1642110" h="1938654">
                <a:moveTo>
                  <a:pt x="0" y="1326642"/>
                </a:moveTo>
                <a:lnTo>
                  <a:pt x="532638" y="1326642"/>
                </a:lnTo>
              </a:path>
              <a:path w="1642110" h="1938654">
                <a:moveTo>
                  <a:pt x="6858" y="1151382"/>
                </a:moveTo>
                <a:lnTo>
                  <a:pt x="512064" y="1261872"/>
                </a:lnTo>
              </a:path>
              <a:path w="1642110" h="1938654">
                <a:moveTo>
                  <a:pt x="0" y="886206"/>
                </a:moveTo>
                <a:lnTo>
                  <a:pt x="532638" y="1245870"/>
                </a:lnTo>
              </a:path>
              <a:path w="1642110" h="1938654">
                <a:moveTo>
                  <a:pt x="0" y="416052"/>
                </a:moveTo>
                <a:lnTo>
                  <a:pt x="512064" y="725424"/>
                </a:lnTo>
              </a:path>
            </a:pathLst>
          </a:custGeom>
          <a:ln w="6350">
            <a:solidFill>
              <a:srgbClr val="3F3F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5" name="object 2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774185" y="5085588"/>
            <a:ext cx="2558796" cy="1888998"/>
          </a:xfrm>
          <a:prstGeom prst="rect">
            <a:avLst/>
          </a:prstGeom>
        </p:spPr>
      </p:pic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799" y="516889"/>
            <a:ext cx="5787390" cy="3599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4080510" marR="5080" indent="-279400" algn="r">
              <a:lnSpc>
                <a:spcPts val="138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ВИЗНАЧЕННЯ</a:t>
            </a:r>
            <a:r>
              <a:rPr sz="1200" b="1" i="1" spc="-5" dirty="0">
                <a:latin typeface="Times New Roman"/>
                <a:cs typeface="Times New Roman"/>
              </a:rPr>
              <a:t> ТВЕРДОСТІ  МЕТОДОМ</a:t>
            </a:r>
            <a:r>
              <a:rPr sz="1200" b="1" i="1" spc="-5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ДРЯПАННЯ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Алмазним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конусом,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пірамідою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кулькою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наноситься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подряпина,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мірою.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нанесенні подряпин на </a:t>
            </a:r>
            <a:r>
              <a:rPr sz="1200" dirty="0">
                <a:latin typeface="Times New Roman"/>
                <a:cs typeface="Times New Roman"/>
              </a:rPr>
              <a:t>інші матеріали </a:t>
            </a:r>
            <a:r>
              <a:rPr sz="1200" spc="-5" dirty="0">
                <a:latin typeface="Times New Roman"/>
                <a:cs typeface="Times New Roman"/>
              </a:rPr>
              <a:t>та порівнянні </a:t>
            </a:r>
            <a:r>
              <a:rPr sz="1200" dirty="0">
                <a:latin typeface="Times New Roman"/>
                <a:cs typeface="Times New Roman"/>
              </a:rPr>
              <a:t>їх з </a:t>
            </a:r>
            <a:r>
              <a:rPr sz="1200" spc="-5" dirty="0">
                <a:latin typeface="Times New Roman"/>
                <a:cs typeface="Times New Roman"/>
              </a:rPr>
              <a:t>мірою судять про твер- </a:t>
            </a:r>
            <a:r>
              <a:rPr sz="1200" dirty="0">
                <a:latin typeface="Times New Roman"/>
                <a:cs typeface="Times New Roman"/>
              </a:rPr>
              <a:t> дість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матеріалу.</a:t>
            </a:r>
            <a:endParaRPr sz="1200">
              <a:latin typeface="Times New Roman"/>
              <a:cs typeface="Times New Roman"/>
            </a:endParaRPr>
          </a:p>
          <a:p>
            <a:pPr marL="12700" marR="15932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Можна нанести подряпину шириною </a:t>
            </a:r>
            <a:r>
              <a:rPr sz="1200" dirty="0">
                <a:latin typeface="Times New Roman"/>
                <a:cs typeface="Times New Roman"/>
              </a:rPr>
              <a:t>1 мм під дією </a:t>
            </a:r>
            <a:r>
              <a:rPr sz="1200" spc="-5" dirty="0">
                <a:latin typeface="Times New Roman"/>
                <a:cs typeface="Times New Roman"/>
              </a:rPr>
              <a:t>певно-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навантаження при цьому спостерігають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величиною наван-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таження,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dirty="0">
                <a:latin typeface="Times New Roman"/>
                <a:cs typeface="Times New Roman"/>
              </a:rPr>
              <a:t> дає </a:t>
            </a:r>
            <a:r>
              <a:rPr sz="1200" spc="-5" dirty="0">
                <a:latin typeface="Times New Roman"/>
                <a:cs typeface="Times New Roman"/>
              </a:rPr>
              <a:t>цю ширину.</a:t>
            </a:r>
            <a:endParaRPr sz="1200">
              <a:latin typeface="Times New Roman"/>
              <a:cs typeface="Times New Roman"/>
            </a:endParaRPr>
          </a:p>
          <a:p>
            <a:pPr marL="12700" marR="1593215" indent="287655" algn="just">
              <a:lnSpc>
                <a:spcPts val="137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Способами дряпання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різання </a:t>
            </a:r>
            <a:r>
              <a:rPr sz="1200" spc="-5" dirty="0">
                <a:latin typeface="Times New Roman"/>
                <a:cs typeface="Times New Roman"/>
              </a:rPr>
              <a:t>твердість визначається від-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повідно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дряпання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різанню.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Спосіб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дря-</a:t>
            </a:r>
            <a:endParaRPr sz="1200">
              <a:latin typeface="Times New Roman"/>
              <a:cs typeface="Times New Roman"/>
            </a:endParaRPr>
          </a:p>
          <a:p>
            <a:pPr marL="12700" marR="1592580" indent="-63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пання розробив Х. Моос на початку XIX ст. Він також запро-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понував шкалу твердості мінералів відповідно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здатності од-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мінералу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наносити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подряпини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 іншого.</a:t>
            </a:r>
            <a:endParaRPr sz="1200">
              <a:latin typeface="Times New Roman"/>
              <a:cs typeface="Times New Roman"/>
            </a:endParaRPr>
          </a:p>
          <a:p>
            <a:pPr marL="12700" marR="159194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Шкала Мооса </a:t>
            </a:r>
            <a:r>
              <a:rPr sz="1200" spc="-5" dirty="0">
                <a:latin typeface="Times New Roman"/>
                <a:cs typeface="Times New Roman"/>
              </a:rPr>
              <a:t>(мінералогічна шкала твердості)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десятиба-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льна </a:t>
            </a:r>
            <a:r>
              <a:rPr sz="1200" spc="-10" dirty="0">
                <a:latin typeface="Times New Roman"/>
                <a:cs typeface="Times New Roman"/>
              </a:rPr>
              <a:t>шкала, яку </a:t>
            </a:r>
            <a:r>
              <a:rPr sz="1200" spc="-15" dirty="0">
                <a:latin typeface="Times New Roman"/>
                <a:cs typeface="Times New Roman"/>
              </a:rPr>
              <a:t>створено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15" dirty="0">
                <a:latin typeface="Times New Roman"/>
                <a:cs typeface="Times New Roman"/>
              </a:rPr>
              <a:t>орієнтовної оцінки відносної </a:t>
            </a:r>
            <a:r>
              <a:rPr sz="1200" spc="-10" dirty="0">
                <a:latin typeface="Times New Roman"/>
                <a:cs typeface="Times New Roman"/>
              </a:rPr>
              <a:t>твер-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дості </a:t>
            </a:r>
            <a:r>
              <a:rPr sz="1200" spc="-5" dirty="0">
                <a:latin typeface="Times New Roman"/>
                <a:cs typeface="Times New Roman"/>
              </a:rPr>
              <a:t>матеріалів методом дряпання. Розбиття </a:t>
            </a:r>
            <a:r>
              <a:rPr sz="1200" dirty="0">
                <a:latin typeface="Times New Roman"/>
                <a:cs typeface="Times New Roman"/>
              </a:rPr>
              <a:t>шкали </a:t>
            </a: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балами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засноване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наборі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еталонних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мінералів.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еталонів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55" y="8670197"/>
            <a:ext cx="5787390" cy="13125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Шкала </a:t>
            </a:r>
            <a:r>
              <a:rPr sz="1200" spc="-5" dirty="0">
                <a:latin typeface="Times New Roman"/>
                <a:cs typeface="Times New Roman"/>
              </a:rPr>
              <a:t>призначена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грубої порівняльної діагностики твердості матеріалів за </a:t>
            </a:r>
            <a:r>
              <a:rPr sz="1200" dirty="0">
                <a:latin typeface="Times New Roman"/>
                <a:cs typeface="Times New Roman"/>
              </a:rPr>
              <a:t>си-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стемою </a:t>
            </a:r>
            <a:r>
              <a:rPr sz="1200" spc="-5" dirty="0">
                <a:latin typeface="Times New Roman"/>
                <a:cs typeface="Times New Roman"/>
              </a:rPr>
              <a:t>м’якше-твердіше. Випробовуваний матеріал або </a:t>
            </a:r>
            <a:r>
              <a:rPr sz="1200" dirty="0">
                <a:latin typeface="Times New Roman"/>
                <a:cs typeface="Times New Roman"/>
              </a:rPr>
              <a:t>дряпає </a:t>
            </a:r>
            <a:r>
              <a:rPr sz="1200" spc="-5" dirty="0">
                <a:latin typeface="Times New Roman"/>
                <a:cs typeface="Times New Roman"/>
              </a:rPr>
              <a:t>еталон, тоді його твер- </a:t>
            </a:r>
            <a:r>
              <a:rPr sz="1200" dirty="0">
                <a:latin typeface="Times New Roman"/>
                <a:cs typeface="Times New Roman"/>
              </a:rPr>
              <a:t> дість </a:t>
            </a:r>
            <a:r>
              <a:rPr sz="1200" spc="-5" dirty="0">
                <a:latin typeface="Times New Roman"/>
                <a:cs typeface="Times New Roman"/>
              </a:rPr>
              <a:t>за шкалою Мооса вище, </a:t>
            </a:r>
            <a:r>
              <a:rPr sz="1200" dirty="0">
                <a:latin typeface="Times New Roman"/>
                <a:cs typeface="Times New Roman"/>
              </a:rPr>
              <a:t>або дряпається </a:t>
            </a:r>
            <a:r>
              <a:rPr sz="1200" spc="-5" dirty="0">
                <a:latin typeface="Times New Roman"/>
                <a:cs typeface="Times New Roman"/>
              </a:rPr>
              <a:t>еталоном, тоді його твердість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нижчою за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зразок. Таким </a:t>
            </a:r>
            <a:r>
              <a:rPr sz="1200" dirty="0">
                <a:latin typeface="Times New Roman"/>
                <a:cs typeface="Times New Roman"/>
              </a:rPr>
              <a:t>чином, шкала Мооса інформує </a:t>
            </a: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про </a:t>
            </a:r>
            <a:r>
              <a:rPr sz="1200" spc="-5" dirty="0">
                <a:latin typeface="Times New Roman"/>
                <a:cs typeface="Times New Roman"/>
              </a:rPr>
              <a:t>відносну твердості мінералів.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Наприклад,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корунд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(9)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рази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твердіше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топазу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(8),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але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майже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рази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79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799" y="4082972"/>
            <a:ext cx="4199255" cy="5594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прийнято </a:t>
            </a:r>
            <a:r>
              <a:rPr sz="1200" dirty="0">
                <a:latin typeface="Times New Roman"/>
                <a:cs typeface="Times New Roman"/>
              </a:rPr>
              <a:t>десять </a:t>
            </a:r>
            <a:r>
              <a:rPr sz="1200" spc="-5" dirty="0">
                <a:latin typeface="Times New Roman"/>
                <a:cs typeface="Times New Roman"/>
              </a:rPr>
              <a:t>мінералів, розташованих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порядку зростання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твердості. </a:t>
            </a:r>
            <a:r>
              <a:rPr sz="1200" dirty="0">
                <a:latin typeface="Times New Roman"/>
                <a:cs typeface="Times New Roman"/>
              </a:rPr>
              <a:t>Значення шкали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1 до </a:t>
            </a:r>
            <a:r>
              <a:rPr sz="1200" spc="-5" dirty="0">
                <a:latin typeface="Times New Roman"/>
                <a:cs typeface="Times New Roman"/>
              </a:rPr>
              <a:t>10 відповідають </a:t>
            </a:r>
            <a:r>
              <a:rPr sz="1200" dirty="0">
                <a:latin typeface="Times New Roman"/>
                <a:cs typeface="Times New Roman"/>
              </a:rPr>
              <a:t>десятьом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досить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поширеним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мінералам від тальку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алмазу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(табл.</a:t>
            </a:r>
            <a:r>
              <a:rPr sz="1200" dirty="0">
                <a:latin typeface="Times New Roman"/>
                <a:cs typeface="Times New Roman"/>
              </a:rPr>
              <a:t> 4.2).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433373" y="4688075"/>
            <a:ext cx="4420870" cy="475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Таблиця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4.2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spc="-5" dirty="0">
                <a:latin typeface="Times New Roman"/>
                <a:cs typeface="Times New Roman"/>
              </a:rPr>
              <a:t>Еталонні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мінерали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визначення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 </a:t>
            </a:r>
            <a:r>
              <a:rPr sz="1000" dirty="0">
                <a:latin typeface="Times New Roman"/>
                <a:cs typeface="Times New Roman"/>
              </a:rPr>
              <a:t>за </a:t>
            </a:r>
            <a:r>
              <a:rPr sz="1000" spc="-5" dirty="0">
                <a:latin typeface="Times New Roman"/>
                <a:cs typeface="Times New Roman"/>
              </a:rPr>
              <a:t>Моосом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58418" y="5231128"/>
          <a:ext cx="5798819" cy="33085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3930"/>
                <a:gridCol w="1485900"/>
                <a:gridCol w="1619884"/>
                <a:gridCol w="1729105"/>
              </a:tblGrid>
              <a:tr h="297944">
                <a:tc>
                  <a:txBody>
                    <a:bodyPr/>
                    <a:lstStyle/>
                    <a:p>
                      <a:pPr marL="80010" marR="54610" indent="77470">
                        <a:lnSpc>
                          <a:spcPts val="11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Твердість за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шкало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ю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М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оо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с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Еталонний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мінерал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Абсолютна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твердість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3565" marR="83820" indent="-512445">
                        <a:lnSpc>
                          <a:spcPts val="11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Інші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мінерали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з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аналогічною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твердістю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1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Тальк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(Mg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(OH)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Графіт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944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Гіпс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(CaSO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·2H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Галіт,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хлорит,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слюда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4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Кальцит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(CaCO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Біотит,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золото,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срібло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1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Флюорит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(CaF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Доломіт,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сфалерит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944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Апатит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(Ca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(PO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(OH-,Cl-,F-))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Гематит,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лазурит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4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0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Ортоклаз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450215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(KAlSi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Опал,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рутил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1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Кварц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(SiO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Гранат,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турмалін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942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Топаз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(Al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SiO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(OH-,F-)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3220" marR="103505" indent="-272415">
                        <a:lnSpc>
                          <a:spcPts val="11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Берил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(геліодор, аквамарин,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смарагд),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шпінель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6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Корунд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(Al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75" spc="-7" baseline="-1282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400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6755" marR="92075" indent="-62738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Різновиди корунду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сапфір,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рубін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701">
                <a:tc>
                  <a:txBody>
                    <a:bodyPr/>
                    <a:lstStyle/>
                    <a:p>
                      <a:pPr marL="42735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2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Алмаз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3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Найтвердіший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мінерал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 marR="41275" indent="-212090">
                        <a:lnSpc>
                          <a:spcPts val="115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Ельбор (близький), але приро- </a:t>
                      </a:r>
                      <a:r>
                        <a:rPr sz="1000" spc="-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дного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аналога не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існує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85815" y="2109977"/>
            <a:ext cx="1437131" cy="1924812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5661915" y="4088386"/>
            <a:ext cx="885190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6985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Карл </a:t>
            </a:r>
            <a:r>
              <a:rPr sz="1000" i="1" spc="-5" dirty="0">
                <a:latin typeface="Times New Roman"/>
                <a:cs typeface="Times New Roman"/>
              </a:rPr>
              <a:t>Фрідріх 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Христия</a:t>
            </a:r>
            <a:r>
              <a:rPr sz="1000" i="1" dirty="0">
                <a:latin typeface="Times New Roman"/>
                <a:cs typeface="Times New Roman"/>
              </a:rPr>
              <a:t>н </a:t>
            </a:r>
            <a:r>
              <a:rPr sz="1000" i="1" spc="-5" dirty="0">
                <a:latin typeface="Times New Roman"/>
                <a:cs typeface="Times New Roman"/>
              </a:rPr>
              <a:t>Мо</a:t>
            </a:r>
            <a:r>
              <a:rPr sz="1000" i="1" dirty="0">
                <a:latin typeface="Times New Roman"/>
                <a:cs typeface="Times New Roman"/>
              </a:rPr>
              <a:t>ос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29" y="516889"/>
            <a:ext cx="5788025" cy="3554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меньш </a:t>
            </a:r>
            <a:r>
              <a:rPr sz="1200" spc="-5" dirty="0">
                <a:latin typeface="Times New Roman"/>
                <a:cs typeface="Times New Roman"/>
              </a:rPr>
              <a:t>твердий, </a:t>
            </a:r>
            <a:r>
              <a:rPr sz="1200" dirty="0">
                <a:latin typeface="Times New Roman"/>
                <a:cs typeface="Times New Roman"/>
              </a:rPr>
              <a:t>ніж </a:t>
            </a:r>
            <a:r>
              <a:rPr sz="1200" spc="-5" dirty="0">
                <a:latin typeface="Times New Roman"/>
                <a:cs typeface="Times New Roman"/>
              </a:rPr>
              <a:t>алмаз (10).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табл. 4.2 наведено відповідність твердості за шкалою </a:t>
            </a:r>
            <a:r>
              <a:rPr sz="1200" dirty="0">
                <a:latin typeface="Times New Roman"/>
                <a:cs typeface="Times New Roman"/>
              </a:rPr>
              <a:t> Мооса з</a:t>
            </a:r>
            <a:r>
              <a:rPr sz="1200" spc="-5" dirty="0">
                <a:latin typeface="Times New Roman"/>
                <a:cs typeface="Times New Roman"/>
              </a:rPr>
              <a:t> абсолютною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твердістю, яка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склерометрами.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Ця </a:t>
            </a:r>
            <a:r>
              <a:rPr sz="1200" dirty="0">
                <a:latin typeface="Times New Roman"/>
                <a:cs typeface="Times New Roman"/>
              </a:rPr>
              <a:t>десятибальна шкала </a:t>
            </a:r>
            <a:r>
              <a:rPr sz="1200" spc="-5" dirty="0">
                <a:latin typeface="Times New Roman"/>
                <a:cs typeface="Times New Roman"/>
              </a:rPr>
              <a:t>(від тальку </a:t>
            </a:r>
            <a:r>
              <a:rPr sz="1200" dirty="0">
                <a:latin typeface="Times New Roman"/>
                <a:cs typeface="Times New Roman"/>
              </a:rPr>
              <a:t>№ 1 до </a:t>
            </a:r>
            <a:r>
              <a:rPr sz="1200" spc="-5" dirty="0">
                <a:latin typeface="Times New Roman"/>
                <a:cs typeface="Times New Roman"/>
              </a:rPr>
              <a:t>алмазу </a:t>
            </a:r>
            <a:r>
              <a:rPr sz="1200" dirty="0">
                <a:latin typeface="Times New Roman"/>
                <a:cs typeface="Times New Roman"/>
              </a:rPr>
              <a:t>№ 10) </a:t>
            </a:r>
            <a:r>
              <a:rPr sz="1200" spc="-5" dirty="0">
                <a:latin typeface="Times New Roman"/>
                <a:cs typeface="Times New Roman"/>
              </a:rPr>
              <a:t>використовується </a:t>
            </a:r>
            <a:r>
              <a:rPr sz="1200" dirty="0">
                <a:latin typeface="Times New Roman"/>
                <a:cs typeface="Times New Roman"/>
              </a:rPr>
              <a:t>в міне-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ралогії,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 також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оцінки твердості </a:t>
            </a:r>
            <a:r>
              <a:rPr sz="1200" dirty="0">
                <a:latin typeface="Times New Roman"/>
                <a:cs typeface="Times New Roman"/>
              </a:rPr>
              <a:t>технічної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кераміки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монокристалів.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039870" marR="5715" indent="656590" algn="r">
              <a:lnSpc>
                <a:spcPts val="1380"/>
              </a:lnSpc>
              <a:spcBef>
                <a:spcPts val="915"/>
              </a:spcBef>
            </a:pPr>
            <a:r>
              <a:rPr sz="1200" b="1" i="1" dirty="0">
                <a:latin typeface="Times New Roman"/>
                <a:cs typeface="Times New Roman"/>
              </a:rPr>
              <a:t>ВИЗНАЧЕННЯ  ТВЕРДОСТІ</a:t>
            </a:r>
            <a:r>
              <a:rPr sz="1200" b="1" i="1" spc="-5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ЗА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ШОРОМ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Метод </a:t>
            </a:r>
            <a:r>
              <a:rPr sz="1200" dirty="0">
                <a:latin typeface="Times New Roman"/>
                <a:cs typeface="Times New Roman"/>
              </a:rPr>
              <a:t>Шора </a:t>
            </a:r>
            <a:r>
              <a:rPr sz="1200" spc="-5" dirty="0">
                <a:latin typeface="Times New Roman"/>
                <a:cs typeface="Times New Roman"/>
              </a:rPr>
              <a:t>передбачає два способи визначення твердості: методом </a:t>
            </a:r>
            <a:r>
              <a:rPr sz="1200" spc="-10" dirty="0">
                <a:latin typeface="Times New Roman"/>
                <a:cs typeface="Times New Roman"/>
              </a:rPr>
              <a:t>відскоку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методом</a:t>
            </a:r>
            <a:r>
              <a:rPr sz="1200" spc="-5" dirty="0">
                <a:latin typeface="Times New Roman"/>
                <a:cs typeface="Times New Roman"/>
              </a:rPr>
              <a:t> вдавлювання.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70"/>
              </a:lnSpc>
              <a:spcBef>
                <a:spcPts val="10"/>
              </a:spcBef>
            </a:pPr>
            <a:r>
              <a:rPr sz="1200" i="1" spc="-5" dirty="0">
                <a:latin typeface="Times New Roman"/>
                <a:cs typeface="Times New Roman"/>
              </a:rPr>
              <a:t>Визначення твердості за Шором методом відскоку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метод визначення </a:t>
            </a:r>
            <a:r>
              <a:rPr sz="1200" dirty="0">
                <a:latin typeface="Times New Roman"/>
                <a:cs typeface="Times New Roman"/>
              </a:rPr>
              <a:t>твердості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дуже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твердих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переважно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металів,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висоті,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яку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після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удару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відскакує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спеціальний </a:t>
            </a:r>
            <a:r>
              <a:rPr sz="1200" dirty="0">
                <a:latin typeface="Times New Roman"/>
                <a:cs typeface="Times New Roman"/>
              </a:rPr>
              <a:t>бойок </a:t>
            </a:r>
            <a:r>
              <a:rPr sz="1200" spc="-5" dirty="0">
                <a:latin typeface="Times New Roman"/>
                <a:cs typeface="Times New Roman"/>
              </a:rPr>
              <a:t>(основна </a:t>
            </a:r>
            <a:r>
              <a:rPr sz="1200" dirty="0">
                <a:latin typeface="Times New Roman"/>
                <a:cs typeface="Times New Roman"/>
              </a:rPr>
              <a:t>частина </a:t>
            </a:r>
            <a:r>
              <a:rPr sz="1200" spc="-5" dirty="0">
                <a:latin typeface="Times New Roman"/>
                <a:cs typeface="Times New Roman"/>
              </a:rPr>
              <a:t>склероскопа </a:t>
            </a:r>
            <a:r>
              <a:rPr sz="1200" dirty="0">
                <a:latin typeface="Times New Roman"/>
                <a:cs typeface="Times New Roman"/>
              </a:rPr>
              <a:t>Шора), </a:t>
            </a:r>
            <a:r>
              <a:rPr sz="1200" spc="-5" dirty="0">
                <a:latin typeface="Times New Roman"/>
                <a:cs typeface="Times New Roman"/>
              </a:rPr>
              <a:t>який вільно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вертикально па- </a:t>
            </a:r>
            <a:r>
              <a:rPr sz="1200" dirty="0">
                <a:latin typeface="Times New Roman"/>
                <a:cs typeface="Times New Roman"/>
              </a:rPr>
              <a:t> дає з </a:t>
            </a:r>
            <a:r>
              <a:rPr sz="1200" spc="-5" dirty="0">
                <a:latin typeface="Times New Roman"/>
                <a:cs typeface="Times New Roman"/>
              </a:rPr>
              <a:t>певної висоти. </a:t>
            </a:r>
            <a:r>
              <a:rPr sz="1200" dirty="0">
                <a:latin typeface="Times New Roman"/>
                <a:cs typeface="Times New Roman"/>
              </a:rPr>
              <a:t>Твердість </a:t>
            </a:r>
            <a:r>
              <a:rPr sz="1200" spc="-5" dirty="0">
                <a:latin typeface="Times New Roman"/>
                <a:cs typeface="Times New Roman"/>
              </a:rPr>
              <a:t>за цим методом </a:t>
            </a:r>
            <a:r>
              <a:rPr sz="1200" dirty="0">
                <a:latin typeface="Times New Roman"/>
                <a:cs typeface="Times New Roman"/>
              </a:rPr>
              <a:t>Шора </a:t>
            </a:r>
            <a:r>
              <a:rPr sz="1200" spc="-5" dirty="0">
                <a:latin typeface="Times New Roman"/>
                <a:cs typeface="Times New Roman"/>
              </a:rPr>
              <a:t>оцінюється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умовних одиницях,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пропорційних висоті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відскоку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бойка.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Метод, </a:t>
            </a:r>
            <a:r>
              <a:rPr sz="1200" dirty="0">
                <a:latin typeface="Times New Roman"/>
                <a:cs typeface="Times New Roman"/>
              </a:rPr>
              <a:t>прилад для </a:t>
            </a:r>
            <a:r>
              <a:rPr sz="1200" spc="-5" dirty="0">
                <a:latin typeface="Times New Roman"/>
                <a:cs typeface="Times New Roman"/>
              </a:rPr>
              <a:t>визначення (рис. </a:t>
            </a:r>
            <a:r>
              <a:rPr sz="1200" dirty="0">
                <a:latin typeface="Times New Roman"/>
                <a:cs typeface="Times New Roman"/>
              </a:rPr>
              <a:t>4.26)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шкала </a:t>
            </a:r>
            <a:r>
              <a:rPr sz="1200" spc="-5" dirty="0">
                <a:latin typeface="Times New Roman"/>
                <a:cs typeface="Times New Roman"/>
              </a:rPr>
              <a:t>запропоновані американським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промисловцем А. </a:t>
            </a:r>
            <a:r>
              <a:rPr sz="1200" dirty="0">
                <a:latin typeface="Times New Roman"/>
                <a:cs typeface="Times New Roman"/>
              </a:rPr>
              <a:t>Шором в</a:t>
            </a:r>
            <a:r>
              <a:rPr sz="1200" spc="-5" dirty="0">
                <a:latin typeface="Times New Roman"/>
                <a:cs typeface="Times New Roman"/>
              </a:rPr>
              <a:t> 1906 році.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80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10917" y="4137659"/>
            <a:ext cx="1388364" cy="187071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141471" y="6061966"/>
            <a:ext cx="112776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33705" marR="5080" indent="-42164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Альберт</a:t>
            </a:r>
            <a:r>
              <a:rPr sz="1000" i="1" spc="-4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Фердинанд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Шор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74967" y="4137659"/>
            <a:ext cx="1262436" cy="193548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3791965" y="6126731"/>
            <a:ext cx="140462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75260" marR="5080" indent="-163195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4.26. </a:t>
            </a:r>
            <a:r>
              <a:rPr sz="1000" spc="-5" dirty="0">
                <a:latin typeface="Times New Roman"/>
                <a:cs typeface="Times New Roman"/>
              </a:rPr>
              <a:t>Один </a:t>
            </a:r>
            <a:r>
              <a:rPr sz="1000" dirty="0">
                <a:latin typeface="Times New Roman"/>
                <a:cs typeface="Times New Roman"/>
              </a:rPr>
              <a:t>з </a:t>
            </a:r>
            <a:r>
              <a:rPr sz="1000" spc="-5" dirty="0">
                <a:latin typeface="Times New Roman"/>
                <a:cs typeface="Times New Roman"/>
              </a:rPr>
              <a:t>перших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склероскопів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Шора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54" y="6570122"/>
            <a:ext cx="5787390" cy="28371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Твердість </a:t>
            </a: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Шором </a:t>
            </a:r>
            <a:r>
              <a:rPr sz="1200" spc="-5" dirty="0">
                <a:latin typeface="Times New Roman"/>
                <a:cs typeface="Times New Roman"/>
              </a:rPr>
              <a:t>позначається HSx, </a:t>
            </a:r>
            <a:r>
              <a:rPr sz="1200" dirty="0">
                <a:latin typeface="Times New Roman"/>
                <a:cs typeface="Times New Roman"/>
              </a:rPr>
              <a:t>де H – </a:t>
            </a:r>
            <a:r>
              <a:rPr sz="1200" spc="-5" dirty="0">
                <a:latin typeface="Times New Roman"/>
                <a:cs typeface="Times New Roman"/>
              </a:rPr>
              <a:t>Hardness (твердість), </a:t>
            </a:r>
            <a:r>
              <a:rPr sz="1200" dirty="0">
                <a:latin typeface="Times New Roman"/>
                <a:cs typeface="Times New Roman"/>
              </a:rPr>
              <a:t>S – </a:t>
            </a:r>
            <a:r>
              <a:rPr sz="1200" spc="-5" dirty="0">
                <a:latin typeface="Times New Roman"/>
                <a:cs typeface="Times New Roman"/>
              </a:rPr>
              <a:t>Shore (Шор)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x – С або </a:t>
            </a:r>
            <a:r>
              <a:rPr sz="1200" spc="-5" dirty="0">
                <a:latin typeface="Times New Roman"/>
                <a:cs typeface="Times New Roman"/>
              </a:rPr>
              <a:t>D, які позначають </a:t>
            </a:r>
            <a:r>
              <a:rPr sz="1200" dirty="0">
                <a:latin typeface="Times New Roman"/>
                <a:cs typeface="Times New Roman"/>
              </a:rPr>
              <a:t>тип </a:t>
            </a:r>
            <a:r>
              <a:rPr sz="1200" spc="-5" dirty="0">
                <a:latin typeface="Times New Roman"/>
                <a:cs typeface="Times New Roman"/>
              </a:rPr>
              <a:t>шкали, використаної при вимірюванні. Наприклад: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85HSD.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Метод не </a:t>
            </a:r>
            <a:r>
              <a:rPr sz="1200" dirty="0">
                <a:latin typeface="Times New Roman"/>
                <a:cs typeface="Times New Roman"/>
              </a:rPr>
              <a:t>дає </a:t>
            </a:r>
            <a:r>
              <a:rPr sz="1200" spc="-5" dirty="0">
                <a:latin typeface="Times New Roman"/>
                <a:cs typeface="Times New Roman"/>
              </a:rPr>
              <a:t>точних показань, оскільки висота відскоку бойка залежить не тільки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твердості випробуваного металу, </a:t>
            </a:r>
            <a:r>
              <a:rPr sz="1200" dirty="0">
                <a:latin typeface="Times New Roman"/>
                <a:cs typeface="Times New Roman"/>
              </a:rPr>
              <a:t>а й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багатьох </a:t>
            </a:r>
            <a:r>
              <a:rPr sz="1200" spc="-5" dirty="0">
                <a:latin typeface="Times New Roman"/>
                <a:cs typeface="Times New Roman"/>
              </a:rPr>
              <a:t>інших причин: від товщини мета- </a:t>
            </a:r>
            <a:r>
              <a:rPr sz="1200" dirty="0">
                <a:latin typeface="Times New Roman"/>
                <a:cs typeface="Times New Roman"/>
              </a:rPr>
              <a:t> лу, </a:t>
            </a:r>
            <a:r>
              <a:rPr sz="1200" spc="-5" dirty="0">
                <a:latin typeface="Times New Roman"/>
                <a:cs typeface="Times New Roman"/>
              </a:rPr>
              <a:t>від ступеня шорсткості його поверхні, внутрішньої структури тощо. Але цей </a:t>
            </a:r>
            <a:r>
              <a:rPr sz="1200" dirty="0">
                <a:latin typeface="Times New Roman"/>
                <a:cs typeface="Times New Roman"/>
              </a:rPr>
              <a:t>метод,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внаслідок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простоти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оперативності,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застосовується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заводській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практиці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переважно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швидкого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контролю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результатів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термічної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сталевих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(після </a:t>
            </a:r>
            <a:r>
              <a:rPr sz="1200" spc="-5" dirty="0">
                <a:latin typeface="Times New Roman"/>
                <a:cs typeface="Times New Roman"/>
              </a:rPr>
              <a:t>гарту та відпуску). Він також дозволяє проводити вимірювання </a:t>
            </a:r>
            <a:r>
              <a:rPr sz="1200" dirty="0">
                <a:latin typeface="Times New Roman"/>
                <a:cs typeface="Times New Roman"/>
              </a:rPr>
              <a:t>прямо </a:t>
            </a:r>
            <a:r>
              <a:rPr sz="1200" spc="-5" dirty="0">
                <a:latin typeface="Times New Roman"/>
                <a:cs typeface="Times New Roman"/>
              </a:rPr>
              <a:t>на готових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виробах,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великогабаритних</a:t>
            </a:r>
            <a:r>
              <a:rPr sz="1200" dirty="0">
                <a:latin typeface="Times New Roman"/>
                <a:cs typeface="Times New Roman"/>
              </a:rPr>
              <a:t> деталях</a:t>
            </a:r>
            <a:r>
              <a:rPr sz="1200" spc="-5" dirty="0">
                <a:latin typeface="Times New Roman"/>
                <a:cs typeface="Times New Roman"/>
              </a:rPr>
              <a:t> та криволінійних поверхнях.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Склероскопи </a:t>
            </a:r>
            <a:r>
              <a:rPr sz="1200" dirty="0">
                <a:latin typeface="Times New Roman"/>
                <a:cs typeface="Times New Roman"/>
              </a:rPr>
              <a:t>Шора </a:t>
            </a:r>
            <a:r>
              <a:rPr sz="1200" spc="-5" dirty="0">
                <a:latin typeface="Times New Roman"/>
                <a:cs typeface="Times New Roman"/>
              </a:rPr>
              <a:t>(рис 4.27, 4.28) оснащаються бойком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алмазним наконечником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сферичної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Склероскоп </a:t>
            </a:r>
            <a:r>
              <a:rPr sz="1200" dirty="0">
                <a:latin typeface="Times New Roman"/>
                <a:cs typeface="Times New Roman"/>
              </a:rPr>
              <a:t>Шора </a:t>
            </a:r>
            <a:r>
              <a:rPr sz="1200" spc="-5" dirty="0">
                <a:latin typeface="Times New Roman"/>
                <a:cs typeface="Times New Roman"/>
              </a:rPr>
              <a:t>моделі </a:t>
            </a:r>
            <a:r>
              <a:rPr sz="1200" dirty="0">
                <a:latin typeface="Times New Roman"/>
                <a:cs typeface="Times New Roman"/>
              </a:rPr>
              <a:t>C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4.27) </a:t>
            </a:r>
            <a:r>
              <a:rPr sz="1200" spc="-5" dirty="0">
                <a:latin typeface="Times New Roman"/>
                <a:cs typeface="Times New Roman"/>
              </a:rPr>
              <a:t>представляє собою порожню трубку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вік-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ном, на якій нанесені </a:t>
            </a:r>
            <a:r>
              <a:rPr sz="1200" dirty="0">
                <a:latin typeface="Times New Roman"/>
                <a:cs typeface="Times New Roman"/>
              </a:rPr>
              <a:t>поділки </a:t>
            </a:r>
            <a:r>
              <a:rPr sz="1200" spc="-5" dirty="0">
                <a:latin typeface="Times New Roman"/>
                <a:cs typeface="Times New Roman"/>
              </a:rPr>
              <a:t>шкали, </a:t>
            </a:r>
            <a:r>
              <a:rPr sz="1200" dirty="0">
                <a:latin typeface="Times New Roman"/>
                <a:cs typeface="Times New Roman"/>
              </a:rPr>
              <a:t>в ній </a:t>
            </a:r>
            <a:r>
              <a:rPr sz="1200" spc="-5" dirty="0">
                <a:latin typeface="Times New Roman"/>
                <a:cs typeface="Times New Roman"/>
              </a:rPr>
              <a:t>падає легкий </a:t>
            </a:r>
            <a:r>
              <a:rPr sz="1200" dirty="0">
                <a:latin typeface="Times New Roman"/>
                <a:cs typeface="Times New Roman"/>
              </a:rPr>
              <a:t>бойок </a:t>
            </a:r>
            <a:r>
              <a:rPr sz="1200" spc="-5" dirty="0">
                <a:latin typeface="Times New Roman"/>
                <a:cs typeface="Times New Roman"/>
              </a:rPr>
              <a:t>масою 2,5 </a:t>
            </a:r>
            <a:r>
              <a:rPr sz="1200" dirty="0">
                <a:latin typeface="Times New Roman"/>
                <a:cs typeface="Times New Roman"/>
              </a:rPr>
              <a:t>г </a:t>
            </a:r>
            <a:r>
              <a:rPr sz="1200" spc="-5" dirty="0">
                <a:latin typeface="Times New Roman"/>
                <a:cs typeface="Times New Roman"/>
              </a:rPr>
              <a:t>та радіусом </a:t>
            </a:r>
            <a:r>
              <a:rPr sz="1200" dirty="0">
                <a:latin typeface="Times New Roman"/>
                <a:cs typeface="Times New Roman"/>
              </a:rPr>
              <a:t> сфери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алмазу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1,25 мм.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відскоку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реєструється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візуально.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м’яких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 </a:t>
            </a:r>
            <a:r>
              <a:rPr sz="1200" dirty="0">
                <a:latin typeface="Times New Roman"/>
                <a:cs typeface="Times New Roman"/>
              </a:rPr>
              <a:t>допускається</a:t>
            </a:r>
            <a:r>
              <a:rPr sz="1200" spc="-5" dirty="0">
                <a:latin typeface="Times New Roman"/>
                <a:cs typeface="Times New Roman"/>
              </a:rPr>
              <a:t> застосування бойка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сталевим тупим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наконечником.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45" y="4377844"/>
            <a:ext cx="5787390" cy="56045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287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Склероскоп </a:t>
            </a:r>
            <a:r>
              <a:rPr sz="1200" dirty="0">
                <a:latin typeface="Times New Roman"/>
                <a:cs typeface="Times New Roman"/>
              </a:rPr>
              <a:t>Шора </a:t>
            </a:r>
            <a:r>
              <a:rPr sz="1200" spc="-5" dirty="0">
                <a:latin typeface="Times New Roman"/>
                <a:cs typeface="Times New Roman"/>
              </a:rPr>
              <a:t>моделі </a:t>
            </a:r>
            <a:r>
              <a:rPr sz="1200" dirty="0">
                <a:latin typeface="Times New Roman"/>
                <a:cs typeface="Times New Roman"/>
              </a:rPr>
              <a:t>D – </a:t>
            </a:r>
            <a:r>
              <a:rPr sz="1200" spc="-5" dirty="0">
                <a:latin typeface="Times New Roman"/>
                <a:cs typeface="Times New Roman"/>
              </a:rPr>
              <a:t>це порожня трубка, </a:t>
            </a:r>
            <a:r>
              <a:rPr sz="1200" dirty="0">
                <a:latin typeface="Times New Roman"/>
                <a:cs typeface="Times New Roman"/>
              </a:rPr>
              <a:t>в якій падає </a:t>
            </a:r>
            <a:r>
              <a:rPr sz="1200" spc="-5" dirty="0">
                <a:latin typeface="Times New Roman"/>
                <a:cs typeface="Times New Roman"/>
              </a:rPr>
              <a:t>важкий </a:t>
            </a:r>
            <a:r>
              <a:rPr sz="1200" dirty="0">
                <a:latin typeface="Times New Roman"/>
                <a:cs typeface="Times New Roman"/>
              </a:rPr>
              <a:t>бойок </a:t>
            </a:r>
            <a:r>
              <a:rPr sz="1200" spc="-5" dirty="0">
                <a:latin typeface="Times New Roman"/>
                <a:cs typeface="Times New Roman"/>
              </a:rPr>
              <a:t>масою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36,0 </a:t>
            </a:r>
            <a:r>
              <a:rPr sz="1200" dirty="0">
                <a:latin typeface="Times New Roman"/>
                <a:cs typeface="Times New Roman"/>
              </a:rPr>
              <a:t>г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радіусом </a:t>
            </a:r>
            <a:r>
              <a:rPr sz="1200" spc="-5" dirty="0">
                <a:latin typeface="Times New Roman"/>
                <a:cs typeface="Times New Roman"/>
              </a:rPr>
              <a:t>сфери алмазу </a:t>
            </a:r>
            <a:r>
              <a:rPr sz="1200" dirty="0">
                <a:latin typeface="Times New Roman"/>
                <a:cs typeface="Times New Roman"/>
              </a:rPr>
              <a:t>1 мм. </a:t>
            </a:r>
            <a:r>
              <a:rPr sz="1200" spc="-5" dirty="0">
                <a:latin typeface="Times New Roman"/>
                <a:cs typeface="Times New Roman"/>
              </a:rPr>
              <a:t>Висота відскоку реєструється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механічним ін-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дикаторним пристроєм, </a:t>
            </a:r>
            <a:r>
              <a:rPr sz="1200" spc="-10" dirty="0">
                <a:latin typeface="Times New Roman"/>
                <a:cs typeface="Times New Roman"/>
              </a:rPr>
              <a:t>або </a:t>
            </a:r>
            <a:r>
              <a:rPr sz="1200" spc="-15" dirty="0">
                <a:latin typeface="Times New Roman"/>
                <a:cs typeface="Times New Roman"/>
              </a:rPr>
              <a:t>електронним </a:t>
            </a:r>
            <a:r>
              <a:rPr sz="1200" spc="-10" dirty="0">
                <a:latin typeface="Times New Roman"/>
                <a:cs typeface="Times New Roman"/>
              </a:rPr>
              <a:t>(рис. </a:t>
            </a:r>
            <a:r>
              <a:rPr sz="1200" spc="-15" dirty="0">
                <a:latin typeface="Times New Roman"/>
                <a:cs typeface="Times New Roman"/>
              </a:rPr>
              <a:t>4.28).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15" dirty="0">
                <a:latin typeface="Times New Roman"/>
                <a:cs typeface="Times New Roman"/>
              </a:rPr>
              <a:t>першому випадку значення </a:t>
            </a:r>
            <a:r>
              <a:rPr sz="1200" spc="-10" dirty="0">
                <a:latin typeface="Times New Roman"/>
                <a:cs typeface="Times New Roman"/>
              </a:rPr>
              <a:t>твер-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дості</a:t>
            </a:r>
            <a:r>
              <a:rPr sz="1200" spc="-5" dirty="0">
                <a:latin typeface="Times New Roman"/>
                <a:cs typeface="Times New Roman"/>
              </a:rPr>
              <a:t> виходять</a:t>
            </a:r>
            <a:r>
              <a:rPr sz="1200" dirty="0">
                <a:latin typeface="Times New Roman"/>
                <a:cs typeface="Times New Roman"/>
              </a:rPr>
              <a:t> менш</a:t>
            </a:r>
            <a:r>
              <a:rPr sz="1200" spc="-5" dirty="0">
                <a:latin typeface="Times New Roman"/>
                <a:cs typeface="Times New Roman"/>
              </a:rPr>
              <a:t> точними, </a:t>
            </a:r>
            <a:r>
              <a:rPr sz="1200" dirty="0">
                <a:latin typeface="Times New Roman"/>
                <a:cs typeface="Times New Roman"/>
              </a:rPr>
              <a:t>внаслідок </a:t>
            </a:r>
            <a:r>
              <a:rPr sz="1200" spc="-5" dirty="0">
                <a:latin typeface="Times New Roman"/>
                <a:cs typeface="Times New Roman"/>
              </a:rPr>
              <a:t>збільшення втрат.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верхній частині </a:t>
            </a:r>
            <a:r>
              <a:rPr sz="1200" spc="-5" dirty="0">
                <a:latin typeface="Times New Roman"/>
                <a:cs typeface="Times New Roman"/>
              </a:rPr>
              <a:t>трубки </a:t>
            </a:r>
            <a:r>
              <a:rPr sz="1200" dirty="0">
                <a:latin typeface="Times New Roman"/>
                <a:cs typeface="Times New Roman"/>
              </a:rPr>
              <a:t>в моделях </a:t>
            </a:r>
            <a:r>
              <a:rPr sz="1200" spc="-5" dirty="0">
                <a:latin typeface="Times New Roman"/>
                <a:cs typeface="Times New Roman"/>
              </a:rPr>
              <a:t>склероскопів </a:t>
            </a:r>
            <a:r>
              <a:rPr sz="1200" dirty="0">
                <a:latin typeface="Times New Roman"/>
                <a:cs typeface="Times New Roman"/>
              </a:rPr>
              <a:t>C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D є </a:t>
            </a:r>
            <a:r>
              <a:rPr sz="1200" spc="-5" dirty="0">
                <a:latin typeface="Times New Roman"/>
                <a:cs typeface="Times New Roman"/>
              </a:rPr>
              <a:t>спусковий </a:t>
            </a:r>
            <a:r>
              <a:rPr sz="1200" dirty="0">
                <a:latin typeface="Times New Roman"/>
                <a:cs typeface="Times New Roman"/>
              </a:rPr>
              <a:t>механізм,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призначений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утримання та відпускання бойка. Трубка склероскопа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знімною </a:t>
            </a:r>
            <a:r>
              <a:rPr sz="1200" dirty="0">
                <a:latin typeface="Times New Roman"/>
                <a:cs typeface="Times New Roman"/>
              </a:rPr>
              <a:t>час-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тиною, яка встановлюється на спеціальну підставку (штатив), що </a:t>
            </a:r>
            <a:r>
              <a:rPr sz="1200" dirty="0">
                <a:latin typeface="Times New Roman"/>
                <a:cs typeface="Times New Roman"/>
              </a:rPr>
              <a:t>має в </a:t>
            </a:r>
            <a:r>
              <a:rPr sz="1200" spc="-5" dirty="0">
                <a:latin typeface="Times New Roman"/>
                <a:cs typeface="Times New Roman"/>
              </a:rPr>
              <a:t>своєму </a:t>
            </a:r>
            <a:r>
              <a:rPr sz="1200" dirty="0">
                <a:latin typeface="Times New Roman"/>
                <a:cs typeface="Times New Roman"/>
              </a:rPr>
              <a:t>складі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предметний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столик.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Склероскопи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Шора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забезпечуються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зразками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Величина твердості за </a:t>
            </a:r>
            <a:r>
              <a:rPr sz="1200" dirty="0">
                <a:latin typeface="Times New Roman"/>
                <a:cs typeface="Times New Roman"/>
              </a:rPr>
              <a:t>Шором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точного методу співвідношення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величини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 та</a:t>
            </a:r>
            <a:r>
              <a:rPr sz="1200" dirty="0">
                <a:latin typeface="Times New Roman"/>
                <a:cs typeface="Times New Roman"/>
              </a:rPr>
              <a:t> міцності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розтягуванні.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Твердість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за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Шором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методом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вдавлювання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вимірювання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 низькомодульних матеріалів. Зазвичай це полімери: пластмаси, еластомери, </a:t>
            </a:r>
            <a:r>
              <a:rPr sz="1200" dirty="0">
                <a:latin typeface="Times New Roman"/>
                <a:cs typeface="Times New Roman"/>
              </a:rPr>
              <a:t> каучук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продукти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вулканізації.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Метод </a:t>
            </a:r>
            <a:r>
              <a:rPr sz="1200" spc="-10" dirty="0">
                <a:latin typeface="Times New Roman"/>
                <a:cs typeface="Times New Roman"/>
              </a:rPr>
              <a:t>та шкала були </a:t>
            </a:r>
            <a:r>
              <a:rPr sz="1200" spc="-15" dirty="0">
                <a:latin typeface="Times New Roman"/>
                <a:cs typeface="Times New Roman"/>
              </a:rPr>
              <a:t>запропоновані </a:t>
            </a:r>
            <a:r>
              <a:rPr sz="1200" spc="-10" dirty="0">
                <a:latin typeface="Times New Roman"/>
                <a:cs typeface="Times New Roman"/>
              </a:rPr>
              <a:t>А. Шором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1920-х роках. </a:t>
            </a:r>
            <a:r>
              <a:rPr sz="1200" spc="-10" dirty="0">
                <a:latin typeface="Times New Roman"/>
                <a:cs typeface="Times New Roman"/>
              </a:rPr>
              <a:t>Він же </a:t>
            </a:r>
            <a:r>
              <a:rPr sz="1200" spc="-15" dirty="0">
                <a:latin typeface="Times New Roman"/>
                <a:cs typeface="Times New Roman"/>
              </a:rPr>
              <a:t>розробив від-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повідний вимірювальний </a:t>
            </a:r>
            <a:r>
              <a:rPr sz="1200" dirty="0">
                <a:latin typeface="Times New Roman"/>
                <a:cs typeface="Times New Roman"/>
              </a:rPr>
              <a:t>прилад – </a:t>
            </a:r>
            <a:r>
              <a:rPr sz="1200" spc="-5" dirty="0">
                <a:latin typeface="Times New Roman"/>
                <a:cs typeface="Times New Roman"/>
              </a:rPr>
              <a:t>дюрометр. Ця </a:t>
            </a:r>
            <a:r>
              <a:rPr sz="1200" dirty="0">
                <a:latin typeface="Times New Roman"/>
                <a:cs typeface="Times New Roman"/>
              </a:rPr>
              <a:t>методика </a:t>
            </a:r>
            <a:r>
              <a:rPr sz="1200" spc="-5" dirty="0">
                <a:latin typeface="Times New Roman"/>
                <a:cs typeface="Times New Roman"/>
              </a:rPr>
              <a:t>регулюється міжнародним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стандартом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ISO 868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іншими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національними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стандартами.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Твердість </a:t>
            </a: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Шором у методі </a:t>
            </a:r>
            <a:r>
              <a:rPr sz="1200" spc="-5" dirty="0">
                <a:latin typeface="Times New Roman"/>
                <a:cs typeface="Times New Roman"/>
              </a:rPr>
              <a:t>вдавлювання </a:t>
            </a:r>
            <a:r>
              <a:rPr sz="1200" dirty="0">
                <a:latin typeface="Times New Roman"/>
                <a:cs typeface="Times New Roman"/>
              </a:rPr>
              <a:t>позначається у </a:t>
            </a:r>
            <a:r>
              <a:rPr sz="1200" spc="-5" dirty="0">
                <a:latin typeface="Times New Roman"/>
                <a:cs typeface="Times New Roman"/>
              </a:rPr>
              <a:t>вигляді </a:t>
            </a:r>
            <a:r>
              <a:rPr sz="1200" dirty="0">
                <a:latin typeface="Times New Roman"/>
                <a:cs typeface="Times New Roman"/>
              </a:rPr>
              <a:t>числового </a:t>
            </a:r>
            <a:r>
              <a:rPr sz="1200" spc="-5" dirty="0">
                <a:latin typeface="Times New Roman"/>
                <a:cs typeface="Times New Roman"/>
              </a:rPr>
              <a:t>зна- </a:t>
            </a:r>
            <a:r>
              <a:rPr sz="1200" dirty="0">
                <a:latin typeface="Times New Roman"/>
                <a:cs typeface="Times New Roman"/>
              </a:rPr>
              <a:t> чення </a:t>
            </a:r>
            <a:r>
              <a:rPr sz="1200" spc="-5" dirty="0">
                <a:latin typeface="Times New Roman"/>
                <a:cs typeface="Times New Roman"/>
              </a:rPr>
              <a:t>шкали,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якого приписується </a:t>
            </a:r>
            <a:r>
              <a:rPr sz="1200" dirty="0">
                <a:latin typeface="Times New Roman"/>
                <a:cs typeface="Times New Roman"/>
              </a:rPr>
              <a:t>літера, </a:t>
            </a:r>
            <a:r>
              <a:rPr sz="1200" spc="-5" dirty="0">
                <a:latin typeface="Times New Roman"/>
                <a:cs typeface="Times New Roman"/>
              </a:rPr>
              <a:t>яка вказує тип </a:t>
            </a:r>
            <a:r>
              <a:rPr sz="1200" dirty="0">
                <a:latin typeface="Times New Roman"/>
                <a:cs typeface="Times New Roman"/>
              </a:rPr>
              <a:t>шкали з </a:t>
            </a:r>
            <a:r>
              <a:rPr sz="1200" spc="-5" dirty="0">
                <a:latin typeface="Times New Roman"/>
                <a:cs typeface="Times New Roman"/>
              </a:rPr>
              <a:t>явним </a:t>
            </a:r>
            <a:r>
              <a:rPr sz="1200" dirty="0">
                <a:latin typeface="Times New Roman"/>
                <a:cs typeface="Times New Roman"/>
              </a:rPr>
              <a:t>зазначенням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назви методу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5" dirty="0">
                <a:latin typeface="Times New Roman"/>
                <a:cs typeface="Times New Roman"/>
              </a:rPr>
              <a:t> приладу. наприклад: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«Твердість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Шором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80A»;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«Твердість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дюрометру 80A»;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допускається «Твердість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Шором </a:t>
            </a:r>
            <a:r>
              <a:rPr sz="1200" spc="-5" dirty="0">
                <a:latin typeface="Times New Roman"/>
                <a:cs typeface="Times New Roman"/>
              </a:rPr>
              <a:t>80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шкалою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D»;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допускається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таблицях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«Твердість, од.</a:t>
            </a:r>
            <a:r>
              <a:rPr sz="1200" dirty="0">
                <a:latin typeface="Times New Roman"/>
                <a:cs typeface="Times New Roman"/>
              </a:rPr>
              <a:t> Шора А</a:t>
            </a:r>
            <a:r>
              <a:rPr sz="1200" spc="-5" dirty="0">
                <a:latin typeface="Times New Roman"/>
                <a:cs typeface="Times New Roman"/>
              </a:rPr>
              <a:t> ».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Метод дозволяє вимірювати глибину початкового вдавлювання, глибину вдавлю-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заданих періодів</a:t>
            </a:r>
            <a:r>
              <a:rPr sz="1200" spc="-5" dirty="0">
                <a:latin typeface="Times New Roman"/>
                <a:cs typeface="Times New Roman"/>
              </a:rPr>
              <a:t> часу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те</a:t>
            </a:r>
            <a:r>
              <a:rPr sz="1200" dirty="0">
                <a:latin typeface="Times New Roman"/>
                <a:cs typeface="Times New Roman"/>
              </a:rPr>
              <a:t> й</a:t>
            </a:r>
            <a:r>
              <a:rPr sz="1200" spc="-5" dirty="0">
                <a:latin typeface="Times New Roman"/>
                <a:cs typeface="Times New Roman"/>
              </a:rPr>
              <a:t> інше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разом.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Метод</a:t>
            </a:r>
            <a:r>
              <a:rPr sz="1200" dirty="0">
                <a:latin typeface="Times New Roman"/>
                <a:cs typeface="Times New Roman"/>
              </a:rPr>
              <a:t> є </a:t>
            </a:r>
            <a:r>
              <a:rPr sz="1200" spc="-5" dirty="0">
                <a:latin typeface="Times New Roman"/>
                <a:cs typeface="Times New Roman"/>
              </a:rPr>
              <a:t>емпіричним випробуванням. 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існує простої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твердістю,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 визначається за </a:t>
            </a:r>
            <a:r>
              <a:rPr sz="1200" dirty="0">
                <a:latin typeface="Times New Roman"/>
                <a:cs typeface="Times New Roman"/>
              </a:rPr>
              <a:t>допомогою даного методу, </a:t>
            </a:r>
            <a:r>
              <a:rPr sz="1200" spc="-5" dirty="0">
                <a:latin typeface="Times New Roman"/>
                <a:cs typeface="Times New Roman"/>
              </a:rPr>
              <a:t>та будь-якими фундаментальними влас-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тивостями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 випробується.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15"/>
              </a:spcBef>
            </a:pPr>
            <a:r>
              <a:rPr sz="1000" dirty="0">
                <a:latin typeface="Times New Roman"/>
                <a:cs typeface="Times New Roman"/>
              </a:rPr>
              <a:t>81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478280" y="1121790"/>
            <a:ext cx="1929764" cy="2299970"/>
            <a:chOff x="1478280" y="1121790"/>
            <a:chExt cx="1929764" cy="2299970"/>
          </a:xfrm>
        </p:grpSpPr>
        <p:sp>
          <p:nvSpPr>
            <p:cNvPr id="7" name="object 7"/>
            <p:cNvSpPr/>
            <p:nvPr/>
          </p:nvSpPr>
          <p:spPr>
            <a:xfrm>
              <a:off x="2468880" y="1386839"/>
              <a:ext cx="43180" cy="43815"/>
            </a:xfrm>
            <a:custGeom>
              <a:avLst/>
              <a:gdLst/>
              <a:ahLst/>
              <a:cxnLst/>
              <a:rect l="l" t="t" r="r" b="b"/>
              <a:pathLst>
                <a:path w="43180" h="43815">
                  <a:moveTo>
                    <a:pt x="21336" y="0"/>
                  </a:moveTo>
                  <a:lnTo>
                    <a:pt x="12858" y="1726"/>
                  </a:lnTo>
                  <a:lnTo>
                    <a:pt x="6096" y="6381"/>
                  </a:lnTo>
                  <a:lnTo>
                    <a:pt x="1619" y="13180"/>
                  </a:lnTo>
                  <a:lnTo>
                    <a:pt x="0" y="21336"/>
                  </a:lnTo>
                  <a:lnTo>
                    <a:pt x="1619" y="29932"/>
                  </a:lnTo>
                  <a:lnTo>
                    <a:pt x="6096" y="36957"/>
                  </a:lnTo>
                  <a:lnTo>
                    <a:pt x="12858" y="41695"/>
                  </a:lnTo>
                  <a:lnTo>
                    <a:pt x="21336" y="43434"/>
                  </a:lnTo>
                  <a:lnTo>
                    <a:pt x="29491" y="41695"/>
                  </a:lnTo>
                  <a:lnTo>
                    <a:pt x="36290" y="36957"/>
                  </a:lnTo>
                  <a:lnTo>
                    <a:pt x="40945" y="29932"/>
                  </a:lnTo>
                  <a:lnTo>
                    <a:pt x="42672" y="21336"/>
                  </a:lnTo>
                  <a:lnTo>
                    <a:pt x="40945" y="13180"/>
                  </a:lnTo>
                  <a:lnTo>
                    <a:pt x="36290" y="6381"/>
                  </a:lnTo>
                  <a:lnTo>
                    <a:pt x="29491" y="1726"/>
                  </a:lnTo>
                  <a:lnTo>
                    <a:pt x="21336" y="0"/>
                  </a:lnTo>
                  <a:close/>
                </a:path>
              </a:pathLst>
            </a:custGeom>
            <a:ln w="8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71344" y="1175765"/>
              <a:ext cx="41910" cy="1559814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371344" y="1175765"/>
              <a:ext cx="41910" cy="1560195"/>
            </a:xfrm>
            <a:custGeom>
              <a:avLst/>
              <a:gdLst/>
              <a:ahLst/>
              <a:cxnLst/>
              <a:rect l="l" t="t" r="r" b="b"/>
              <a:pathLst>
                <a:path w="41910" h="1560195">
                  <a:moveTo>
                    <a:pt x="41910" y="0"/>
                  </a:moveTo>
                  <a:lnTo>
                    <a:pt x="0" y="0"/>
                  </a:lnTo>
                  <a:lnTo>
                    <a:pt x="0" y="1559814"/>
                  </a:lnTo>
                  <a:lnTo>
                    <a:pt x="41910" y="1559814"/>
                  </a:lnTo>
                  <a:lnTo>
                    <a:pt x="41910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68702" y="1175765"/>
              <a:ext cx="41145" cy="1559814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568704" y="1175765"/>
              <a:ext cx="41275" cy="1560195"/>
            </a:xfrm>
            <a:custGeom>
              <a:avLst/>
              <a:gdLst/>
              <a:ahLst/>
              <a:cxnLst/>
              <a:rect l="l" t="t" r="r" b="b"/>
              <a:pathLst>
                <a:path w="41275" h="1560195">
                  <a:moveTo>
                    <a:pt x="41145" y="0"/>
                  </a:moveTo>
                  <a:lnTo>
                    <a:pt x="0" y="0"/>
                  </a:lnTo>
                  <a:lnTo>
                    <a:pt x="0" y="1559814"/>
                  </a:lnTo>
                  <a:lnTo>
                    <a:pt x="41145" y="1559814"/>
                  </a:lnTo>
                  <a:lnTo>
                    <a:pt x="41145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386584" y="117576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7170" y="0"/>
                  </a:lnTo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276091" y="2735579"/>
              <a:ext cx="433705" cy="275590"/>
            </a:xfrm>
            <a:custGeom>
              <a:avLst/>
              <a:gdLst/>
              <a:ahLst/>
              <a:cxnLst/>
              <a:rect l="l" t="t" r="r" b="b"/>
              <a:pathLst>
                <a:path w="433705" h="275589">
                  <a:moveTo>
                    <a:pt x="433580" y="0"/>
                  </a:moveTo>
                  <a:lnTo>
                    <a:pt x="0" y="0"/>
                  </a:lnTo>
                  <a:lnTo>
                    <a:pt x="0" y="275084"/>
                  </a:lnTo>
                  <a:lnTo>
                    <a:pt x="433580" y="275084"/>
                  </a:lnTo>
                  <a:lnTo>
                    <a:pt x="433580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292096" y="2550411"/>
              <a:ext cx="60960" cy="12878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292096" y="2550413"/>
              <a:ext cx="60960" cy="128905"/>
            </a:xfrm>
            <a:custGeom>
              <a:avLst/>
              <a:gdLst/>
              <a:ahLst/>
              <a:cxnLst/>
              <a:rect l="l" t="t" r="r" b="b"/>
              <a:pathLst>
                <a:path w="60960" h="128905">
                  <a:moveTo>
                    <a:pt x="60960" y="0"/>
                  </a:moveTo>
                  <a:lnTo>
                    <a:pt x="0" y="0"/>
                  </a:lnTo>
                  <a:lnTo>
                    <a:pt x="0" y="128780"/>
                  </a:lnTo>
                  <a:lnTo>
                    <a:pt x="60960" y="128780"/>
                  </a:lnTo>
                  <a:lnTo>
                    <a:pt x="60960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92096" y="1196342"/>
              <a:ext cx="60960" cy="128775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2292096" y="1196339"/>
              <a:ext cx="60960" cy="128905"/>
            </a:xfrm>
            <a:custGeom>
              <a:avLst/>
              <a:gdLst/>
              <a:ahLst/>
              <a:cxnLst/>
              <a:rect l="l" t="t" r="r" b="b"/>
              <a:pathLst>
                <a:path w="60960" h="128905">
                  <a:moveTo>
                    <a:pt x="60960" y="0"/>
                  </a:moveTo>
                  <a:lnTo>
                    <a:pt x="0" y="0"/>
                  </a:lnTo>
                  <a:lnTo>
                    <a:pt x="0" y="128775"/>
                  </a:lnTo>
                  <a:lnTo>
                    <a:pt x="60960" y="128775"/>
                  </a:lnTo>
                  <a:lnTo>
                    <a:pt x="60960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436878" y="1230629"/>
              <a:ext cx="106045" cy="119380"/>
            </a:xfrm>
            <a:custGeom>
              <a:avLst/>
              <a:gdLst/>
              <a:ahLst/>
              <a:cxnLst/>
              <a:rect l="l" t="t" r="r" b="b"/>
              <a:pathLst>
                <a:path w="106044" h="119380">
                  <a:moveTo>
                    <a:pt x="105915" y="0"/>
                  </a:moveTo>
                  <a:lnTo>
                    <a:pt x="0" y="0"/>
                  </a:lnTo>
                  <a:lnTo>
                    <a:pt x="0" y="118874"/>
                  </a:lnTo>
                  <a:lnTo>
                    <a:pt x="105915" y="118874"/>
                  </a:lnTo>
                  <a:lnTo>
                    <a:pt x="105915" y="0"/>
                  </a:lnTo>
                  <a:close/>
                </a:path>
              </a:pathLst>
            </a:custGeom>
            <a:ln w="8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468880" y="1349502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5">
                  <a:moveTo>
                    <a:pt x="41910" y="0"/>
                  </a:moveTo>
                  <a:lnTo>
                    <a:pt x="0" y="0"/>
                  </a:lnTo>
                  <a:lnTo>
                    <a:pt x="0" y="58672"/>
                  </a:lnTo>
                  <a:lnTo>
                    <a:pt x="41910" y="58672"/>
                  </a:lnTo>
                  <a:lnTo>
                    <a:pt x="41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468880" y="1349502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5">
                  <a:moveTo>
                    <a:pt x="41910" y="58672"/>
                  </a:moveTo>
                  <a:lnTo>
                    <a:pt x="0" y="58672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58672"/>
                  </a:lnTo>
                  <a:close/>
                </a:path>
              </a:pathLst>
            </a:custGeom>
            <a:ln w="8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432528" y="1736058"/>
              <a:ext cx="114615" cy="208343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2315718" y="1352549"/>
              <a:ext cx="138430" cy="80010"/>
            </a:xfrm>
            <a:custGeom>
              <a:avLst/>
              <a:gdLst/>
              <a:ahLst/>
              <a:cxnLst/>
              <a:rect l="l" t="t" r="r" b="b"/>
              <a:pathLst>
                <a:path w="138430" h="80009">
                  <a:moveTo>
                    <a:pt x="137922" y="0"/>
                  </a:moveTo>
                  <a:lnTo>
                    <a:pt x="70866" y="46482"/>
                  </a:lnTo>
                  <a:lnTo>
                    <a:pt x="35814" y="46482"/>
                  </a:lnTo>
                  <a:lnTo>
                    <a:pt x="0" y="0"/>
                  </a:lnTo>
                  <a:lnTo>
                    <a:pt x="1524" y="46482"/>
                  </a:lnTo>
                  <a:lnTo>
                    <a:pt x="35814" y="76200"/>
                  </a:lnTo>
                  <a:lnTo>
                    <a:pt x="70866" y="80010"/>
                  </a:lnTo>
                  <a:lnTo>
                    <a:pt x="120396" y="46482"/>
                  </a:lnTo>
                  <a:lnTo>
                    <a:pt x="137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15718" y="1352549"/>
              <a:ext cx="138430" cy="80010"/>
            </a:xfrm>
            <a:custGeom>
              <a:avLst/>
              <a:gdLst/>
              <a:ahLst/>
              <a:cxnLst/>
              <a:rect l="l" t="t" r="r" b="b"/>
              <a:pathLst>
                <a:path w="138430" h="80009">
                  <a:moveTo>
                    <a:pt x="0" y="0"/>
                  </a:moveTo>
                  <a:lnTo>
                    <a:pt x="35814" y="46482"/>
                  </a:lnTo>
                  <a:lnTo>
                    <a:pt x="70866" y="46482"/>
                  </a:lnTo>
                  <a:lnTo>
                    <a:pt x="137922" y="0"/>
                  </a:lnTo>
                  <a:lnTo>
                    <a:pt x="120396" y="46482"/>
                  </a:lnTo>
                  <a:lnTo>
                    <a:pt x="70866" y="80010"/>
                  </a:lnTo>
                  <a:lnTo>
                    <a:pt x="35814" y="76200"/>
                  </a:lnTo>
                  <a:lnTo>
                    <a:pt x="1524" y="46482"/>
                  </a:lnTo>
                  <a:lnTo>
                    <a:pt x="0" y="0"/>
                  </a:lnTo>
                  <a:close/>
                </a:path>
              </a:pathLst>
            </a:custGeom>
            <a:ln w="8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71344" y="1430272"/>
              <a:ext cx="41910" cy="1069340"/>
            </a:xfrm>
            <a:custGeom>
              <a:avLst/>
              <a:gdLst/>
              <a:ahLst/>
              <a:cxnLst/>
              <a:rect l="l" t="t" r="r" b="b"/>
              <a:pathLst>
                <a:path w="41910" h="1069339">
                  <a:moveTo>
                    <a:pt x="41910" y="0"/>
                  </a:moveTo>
                  <a:lnTo>
                    <a:pt x="0" y="0"/>
                  </a:lnTo>
                  <a:lnTo>
                    <a:pt x="0" y="1069087"/>
                  </a:lnTo>
                  <a:lnTo>
                    <a:pt x="41910" y="1069087"/>
                  </a:lnTo>
                  <a:lnTo>
                    <a:pt x="41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371344" y="1430273"/>
              <a:ext cx="41910" cy="1069340"/>
            </a:xfrm>
            <a:custGeom>
              <a:avLst/>
              <a:gdLst/>
              <a:ahLst/>
              <a:cxnLst/>
              <a:rect l="l" t="t" r="r" b="b"/>
              <a:pathLst>
                <a:path w="41910" h="1069339">
                  <a:moveTo>
                    <a:pt x="41910" y="0"/>
                  </a:moveTo>
                  <a:lnTo>
                    <a:pt x="0" y="0"/>
                  </a:lnTo>
                  <a:lnTo>
                    <a:pt x="0" y="1069087"/>
                  </a:lnTo>
                  <a:lnTo>
                    <a:pt x="41910" y="1069087"/>
                  </a:lnTo>
                  <a:lnTo>
                    <a:pt x="41910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631948" y="1211579"/>
              <a:ext cx="271272" cy="1482852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2631948" y="1211579"/>
              <a:ext cx="271780" cy="1483360"/>
            </a:xfrm>
            <a:custGeom>
              <a:avLst/>
              <a:gdLst/>
              <a:ahLst/>
              <a:cxnLst/>
              <a:rect l="l" t="t" r="r" b="b"/>
              <a:pathLst>
                <a:path w="271780" h="1483360">
                  <a:moveTo>
                    <a:pt x="0" y="0"/>
                  </a:moveTo>
                  <a:lnTo>
                    <a:pt x="0" y="113538"/>
                  </a:lnTo>
                  <a:lnTo>
                    <a:pt x="19050" y="118872"/>
                  </a:lnTo>
                  <a:lnTo>
                    <a:pt x="195072" y="512826"/>
                  </a:lnTo>
                  <a:lnTo>
                    <a:pt x="164592" y="515874"/>
                  </a:lnTo>
                  <a:lnTo>
                    <a:pt x="164592" y="976122"/>
                  </a:lnTo>
                  <a:lnTo>
                    <a:pt x="192024" y="976122"/>
                  </a:lnTo>
                  <a:lnTo>
                    <a:pt x="39624" y="1360170"/>
                  </a:lnTo>
                  <a:lnTo>
                    <a:pt x="0" y="1360170"/>
                  </a:lnTo>
                  <a:lnTo>
                    <a:pt x="0" y="1482852"/>
                  </a:lnTo>
                  <a:lnTo>
                    <a:pt x="63246" y="1482852"/>
                  </a:lnTo>
                  <a:lnTo>
                    <a:pt x="271272" y="976122"/>
                  </a:lnTo>
                  <a:lnTo>
                    <a:pt x="271272" y="510540"/>
                  </a:lnTo>
                  <a:lnTo>
                    <a:pt x="57912" y="3048"/>
                  </a:lnTo>
                  <a:lnTo>
                    <a:pt x="0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50542" y="3013708"/>
              <a:ext cx="1347978" cy="261367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2050542" y="3013709"/>
              <a:ext cx="1348105" cy="261620"/>
            </a:xfrm>
            <a:custGeom>
              <a:avLst/>
              <a:gdLst/>
              <a:ahLst/>
              <a:cxnLst/>
              <a:rect l="l" t="t" r="r" b="b"/>
              <a:pathLst>
                <a:path w="1348104" h="261620">
                  <a:moveTo>
                    <a:pt x="1347978" y="0"/>
                  </a:moveTo>
                  <a:lnTo>
                    <a:pt x="0" y="0"/>
                  </a:lnTo>
                  <a:lnTo>
                    <a:pt x="0" y="261367"/>
                  </a:lnTo>
                  <a:lnTo>
                    <a:pt x="1347978" y="261367"/>
                  </a:lnTo>
                  <a:lnTo>
                    <a:pt x="1347978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927604" y="1175765"/>
              <a:ext cx="57150" cy="2097024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2927604" y="1175765"/>
              <a:ext cx="57150" cy="2097405"/>
            </a:xfrm>
            <a:custGeom>
              <a:avLst/>
              <a:gdLst/>
              <a:ahLst/>
              <a:cxnLst/>
              <a:rect l="l" t="t" r="r" b="b"/>
              <a:pathLst>
                <a:path w="57150" h="2097404">
                  <a:moveTo>
                    <a:pt x="57150" y="0"/>
                  </a:moveTo>
                  <a:lnTo>
                    <a:pt x="0" y="0"/>
                  </a:lnTo>
                  <a:lnTo>
                    <a:pt x="0" y="2097024"/>
                  </a:lnTo>
                  <a:lnTo>
                    <a:pt x="57150" y="2097024"/>
                  </a:lnTo>
                  <a:lnTo>
                    <a:pt x="57150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79063" y="1725166"/>
              <a:ext cx="106680" cy="459487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3179063" y="1725167"/>
              <a:ext cx="106680" cy="459740"/>
            </a:xfrm>
            <a:custGeom>
              <a:avLst/>
              <a:gdLst/>
              <a:ahLst/>
              <a:cxnLst/>
              <a:rect l="l" t="t" r="r" b="b"/>
              <a:pathLst>
                <a:path w="106679" h="459739">
                  <a:moveTo>
                    <a:pt x="106680" y="0"/>
                  </a:moveTo>
                  <a:lnTo>
                    <a:pt x="0" y="0"/>
                  </a:lnTo>
                  <a:lnTo>
                    <a:pt x="0" y="459487"/>
                  </a:lnTo>
                  <a:lnTo>
                    <a:pt x="106680" y="459487"/>
                  </a:lnTo>
                  <a:lnTo>
                    <a:pt x="106680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101340" y="1175765"/>
              <a:ext cx="57914" cy="2097024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3101338" y="1175765"/>
              <a:ext cx="58419" cy="2097405"/>
            </a:xfrm>
            <a:custGeom>
              <a:avLst/>
              <a:gdLst/>
              <a:ahLst/>
              <a:cxnLst/>
              <a:rect l="l" t="t" r="r" b="b"/>
              <a:pathLst>
                <a:path w="58419" h="2097404">
                  <a:moveTo>
                    <a:pt x="57914" y="0"/>
                  </a:moveTo>
                  <a:lnTo>
                    <a:pt x="0" y="0"/>
                  </a:lnTo>
                  <a:lnTo>
                    <a:pt x="0" y="2097024"/>
                  </a:lnTo>
                  <a:lnTo>
                    <a:pt x="57914" y="2097024"/>
                  </a:lnTo>
                  <a:lnTo>
                    <a:pt x="57914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984754" y="1175765"/>
              <a:ext cx="116839" cy="2097405"/>
            </a:xfrm>
            <a:custGeom>
              <a:avLst/>
              <a:gdLst/>
              <a:ahLst/>
              <a:cxnLst/>
              <a:rect l="l" t="t" r="r" b="b"/>
              <a:pathLst>
                <a:path w="116839" h="2097404">
                  <a:moveTo>
                    <a:pt x="116587" y="0"/>
                  </a:moveTo>
                  <a:lnTo>
                    <a:pt x="0" y="0"/>
                  </a:lnTo>
                  <a:lnTo>
                    <a:pt x="0" y="2097024"/>
                  </a:lnTo>
                  <a:lnTo>
                    <a:pt x="116587" y="2097024"/>
                  </a:lnTo>
                  <a:lnTo>
                    <a:pt x="1165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91690" y="1175765"/>
              <a:ext cx="1270000" cy="2138680"/>
            </a:xfrm>
            <a:custGeom>
              <a:avLst/>
              <a:gdLst/>
              <a:ahLst/>
              <a:cxnLst/>
              <a:rect l="l" t="t" r="r" b="b"/>
              <a:pathLst>
                <a:path w="1270000" h="2138679">
                  <a:moveTo>
                    <a:pt x="1009650" y="0"/>
                  </a:moveTo>
                  <a:lnTo>
                    <a:pt x="893062" y="0"/>
                  </a:lnTo>
                  <a:lnTo>
                    <a:pt x="893062" y="2097024"/>
                  </a:lnTo>
                  <a:lnTo>
                    <a:pt x="1009650" y="2097024"/>
                  </a:lnTo>
                  <a:lnTo>
                    <a:pt x="1009650" y="0"/>
                  </a:lnTo>
                  <a:close/>
                </a:path>
                <a:path w="1270000" h="2138679">
                  <a:moveTo>
                    <a:pt x="60960" y="2097024"/>
                  </a:moveTo>
                  <a:lnTo>
                    <a:pt x="0" y="2097024"/>
                  </a:lnTo>
                  <a:lnTo>
                    <a:pt x="0" y="2138169"/>
                  </a:lnTo>
                  <a:lnTo>
                    <a:pt x="60960" y="2138169"/>
                  </a:lnTo>
                  <a:lnTo>
                    <a:pt x="60960" y="2097024"/>
                  </a:lnTo>
                  <a:close/>
                </a:path>
                <a:path w="1270000" h="2138679">
                  <a:moveTo>
                    <a:pt x="1269492" y="2097024"/>
                  </a:moveTo>
                  <a:lnTo>
                    <a:pt x="1208532" y="2097024"/>
                  </a:lnTo>
                  <a:lnTo>
                    <a:pt x="1208532" y="2138169"/>
                  </a:lnTo>
                  <a:lnTo>
                    <a:pt x="1269492" y="2138169"/>
                  </a:lnTo>
                  <a:lnTo>
                    <a:pt x="1269492" y="2097024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050542" y="3313934"/>
              <a:ext cx="146302" cy="64010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2050543" y="3313937"/>
              <a:ext cx="146685" cy="64135"/>
            </a:xfrm>
            <a:custGeom>
              <a:avLst/>
              <a:gdLst/>
              <a:ahLst/>
              <a:cxnLst/>
              <a:rect l="l" t="t" r="r" b="b"/>
              <a:pathLst>
                <a:path w="146685" h="64135">
                  <a:moveTo>
                    <a:pt x="146302" y="0"/>
                  </a:moveTo>
                  <a:lnTo>
                    <a:pt x="0" y="0"/>
                  </a:lnTo>
                  <a:lnTo>
                    <a:pt x="0" y="64010"/>
                  </a:lnTo>
                  <a:lnTo>
                    <a:pt x="146302" y="64010"/>
                  </a:lnTo>
                  <a:lnTo>
                    <a:pt x="146302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55263" y="3313934"/>
              <a:ext cx="146302" cy="6401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3255265" y="3313937"/>
              <a:ext cx="146685" cy="64135"/>
            </a:xfrm>
            <a:custGeom>
              <a:avLst/>
              <a:gdLst/>
              <a:ahLst/>
              <a:cxnLst/>
              <a:rect l="l" t="t" r="r" b="b"/>
              <a:pathLst>
                <a:path w="146685" h="64135">
                  <a:moveTo>
                    <a:pt x="146302" y="0"/>
                  </a:moveTo>
                  <a:lnTo>
                    <a:pt x="0" y="0"/>
                  </a:lnTo>
                  <a:lnTo>
                    <a:pt x="0" y="64010"/>
                  </a:lnTo>
                  <a:lnTo>
                    <a:pt x="146302" y="64010"/>
                  </a:lnTo>
                  <a:lnTo>
                    <a:pt x="146302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490977" y="1126235"/>
              <a:ext cx="551815" cy="2226945"/>
            </a:xfrm>
            <a:custGeom>
              <a:avLst/>
              <a:gdLst/>
              <a:ahLst/>
              <a:cxnLst/>
              <a:rect l="l" t="t" r="r" b="b"/>
              <a:pathLst>
                <a:path w="551814" h="2226945">
                  <a:moveTo>
                    <a:pt x="0" y="0"/>
                  </a:moveTo>
                  <a:lnTo>
                    <a:pt x="0" y="2226564"/>
                  </a:lnTo>
                </a:path>
                <a:path w="551814" h="2226945">
                  <a:moveTo>
                    <a:pt x="551688" y="0"/>
                  </a:moveTo>
                  <a:lnTo>
                    <a:pt x="551688" y="2226564"/>
                  </a:lnTo>
                </a:path>
              </a:pathLst>
            </a:custGeom>
            <a:ln w="5803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970532" y="1230629"/>
              <a:ext cx="524510" cy="1503045"/>
            </a:xfrm>
            <a:custGeom>
              <a:avLst/>
              <a:gdLst/>
              <a:ahLst/>
              <a:cxnLst/>
              <a:rect l="l" t="t" r="r" b="b"/>
              <a:pathLst>
                <a:path w="524510" h="1503045">
                  <a:moveTo>
                    <a:pt x="524256" y="507492"/>
                  </a:moveTo>
                  <a:lnTo>
                    <a:pt x="199644" y="507492"/>
                  </a:lnTo>
                </a:path>
                <a:path w="524510" h="1503045">
                  <a:moveTo>
                    <a:pt x="524256" y="0"/>
                  </a:moveTo>
                  <a:lnTo>
                    <a:pt x="25908" y="0"/>
                  </a:lnTo>
                </a:path>
                <a:path w="524510" h="1503045">
                  <a:moveTo>
                    <a:pt x="498348" y="1502664"/>
                  </a:moveTo>
                  <a:lnTo>
                    <a:pt x="0" y="1502664"/>
                  </a:lnTo>
                </a:path>
              </a:pathLst>
            </a:custGeom>
            <a:ln w="8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004060" y="1230629"/>
              <a:ext cx="235585" cy="1504950"/>
            </a:xfrm>
            <a:custGeom>
              <a:avLst/>
              <a:gdLst/>
              <a:ahLst/>
              <a:cxnLst/>
              <a:rect l="l" t="t" r="r" b="b"/>
              <a:pathLst>
                <a:path w="235585" h="1504950">
                  <a:moveTo>
                    <a:pt x="46482" y="115824"/>
                  </a:moveTo>
                  <a:lnTo>
                    <a:pt x="35902" y="64008"/>
                  </a:lnTo>
                  <a:lnTo>
                    <a:pt x="22860" y="0"/>
                  </a:lnTo>
                  <a:lnTo>
                    <a:pt x="0" y="115824"/>
                  </a:lnTo>
                  <a:lnTo>
                    <a:pt x="17526" y="80187"/>
                  </a:lnTo>
                  <a:lnTo>
                    <a:pt x="17526" y="1424762"/>
                  </a:lnTo>
                  <a:lnTo>
                    <a:pt x="0" y="1389126"/>
                  </a:lnTo>
                  <a:lnTo>
                    <a:pt x="22860" y="1504950"/>
                  </a:lnTo>
                  <a:lnTo>
                    <a:pt x="35750" y="1441704"/>
                  </a:lnTo>
                  <a:lnTo>
                    <a:pt x="46482" y="1389126"/>
                  </a:lnTo>
                  <a:lnTo>
                    <a:pt x="28956" y="1423619"/>
                  </a:lnTo>
                  <a:lnTo>
                    <a:pt x="28956" y="81343"/>
                  </a:lnTo>
                  <a:lnTo>
                    <a:pt x="46482" y="115824"/>
                  </a:lnTo>
                  <a:close/>
                </a:path>
                <a:path w="235585" h="1504950">
                  <a:moveTo>
                    <a:pt x="235458" y="620268"/>
                  </a:moveTo>
                  <a:lnTo>
                    <a:pt x="225425" y="567690"/>
                  </a:lnTo>
                  <a:lnTo>
                    <a:pt x="213360" y="504444"/>
                  </a:lnTo>
                  <a:lnTo>
                    <a:pt x="189738" y="620268"/>
                  </a:lnTo>
                  <a:lnTo>
                    <a:pt x="207187" y="584771"/>
                  </a:lnTo>
                  <a:lnTo>
                    <a:pt x="201993" y="1421853"/>
                  </a:lnTo>
                  <a:lnTo>
                    <a:pt x="184404" y="1386078"/>
                  </a:lnTo>
                  <a:lnTo>
                    <a:pt x="207264" y="1502664"/>
                  </a:lnTo>
                  <a:lnTo>
                    <a:pt x="220306" y="1438656"/>
                  </a:lnTo>
                  <a:lnTo>
                    <a:pt x="230886" y="1386840"/>
                  </a:lnTo>
                  <a:lnTo>
                    <a:pt x="213423" y="1420622"/>
                  </a:lnTo>
                  <a:lnTo>
                    <a:pt x="213360" y="1436370"/>
                  </a:lnTo>
                  <a:lnTo>
                    <a:pt x="213360" y="1432560"/>
                  </a:lnTo>
                  <a:lnTo>
                    <a:pt x="213423" y="1420622"/>
                  </a:lnTo>
                  <a:lnTo>
                    <a:pt x="218617" y="586028"/>
                  </a:lnTo>
                  <a:lnTo>
                    <a:pt x="235458" y="6202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280888" y="1314672"/>
              <a:ext cx="69659" cy="90233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964436" y="1414271"/>
              <a:ext cx="517525" cy="357505"/>
            </a:xfrm>
            <a:custGeom>
              <a:avLst/>
              <a:gdLst/>
              <a:ahLst/>
              <a:cxnLst/>
              <a:rect l="l" t="t" r="r" b="b"/>
              <a:pathLst>
                <a:path w="517525" h="357505">
                  <a:moveTo>
                    <a:pt x="460248" y="39624"/>
                  </a:moveTo>
                  <a:lnTo>
                    <a:pt x="446841" y="41398"/>
                  </a:lnTo>
                  <a:lnTo>
                    <a:pt x="3048" y="345948"/>
                  </a:lnTo>
                  <a:lnTo>
                    <a:pt x="762" y="348234"/>
                  </a:lnTo>
                  <a:lnTo>
                    <a:pt x="0" y="351282"/>
                  </a:lnTo>
                  <a:lnTo>
                    <a:pt x="1524" y="354330"/>
                  </a:lnTo>
                  <a:lnTo>
                    <a:pt x="3048" y="356616"/>
                  </a:lnTo>
                  <a:lnTo>
                    <a:pt x="6858" y="357378"/>
                  </a:lnTo>
                  <a:lnTo>
                    <a:pt x="9906" y="355854"/>
                  </a:lnTo>
                  <a:lnTo>
                    <a:pt x="454189" y="50455"/>
                  </a:lnTo>
                  <a:lnTo>
                    <a:pt x="460248" y="39624"/>
                  </a:lnTo>
                  <a:close/>
                </a:path>
                <a:path w="517525" h="357505">
                  <a:moveTo>
                    <a:pt x="485517" y="32766"/>
                  </a:moveTo>
                  <a:lnTo>
                    <a:pt x="459486" y="32766"/>
                  </a:lnTo>
                  <a:lnTo>
                    <a:pt x="463296" y="33528"/>
                  </a:lnTo>
                  <a:lnTo>
                    <a:pt x="464820" y="35814"/>
                  </a:lnTo>
                  <a:lnTo>
                    <a:pt x="467106" y="38862"/>
                  </a:lnTo>
                  <a:lnTo>
                    <a:pt x="466344" y="42672"/>
                  </a:lnTo>
                  <a:lnTo>
                    <a:pt x="463296" y="44196"/>
                  </a:lnTo>
                  <a:lnTo>
                    <a:pt x="454189" y="50455"/>
                  </a:lnTo>
                  <a:lnTo>
                    <a:pt x="435102" y="84582"/>
                  </a:lnTo>
                  <a:lnTo>
                    <a:pt x="485517" y="32766"/>
                  </a:lnTo>
                  <a:close/>
                </a:path>
                <a:path w="517525" h="357505">
                  <a:moveTo>
                    <a:pt x="466953" y="39624"/>
                  </a:moveTo>
                  <a:lnTo>
                    <a:pt x="460248" y="39624"/>
                  </a:lnTo>
                  <a:lnTo>
                    <a:pt x="454189" y="50455"/>
                  </a:lnTo>
                  <a:lnTo>
                    <a:pt x="463296" y="44196"/>
                  </a:lnTo>
                  <a:lnTo>
                    <a:pt x="466344" y="42672"/>
                  </a:lnTo>
                  <a:lnTo>
                    <a:pt x="466953" y="39624"/>
                  </a:lnTo>
                  <a:close/>
                </a:path>
                <a:path w="517525" h="357505">
                  <a:moveTo>
                    <a:pt x="517398" y="0"/>
                  </a:moveTo>
                  <a:lnTo>
                    <a:pt x="408432" y="46482"/>
                  </a:lnTo>
                  <a:lnTo>
                    <a:pt x="446841" y="41398"/>
                  </a:lnTo>
                  <a:lnTo>
                    <a:pt x="457200" y="34290"/>
                  </a:lnTo>
                  <a:lnTo>
                    <a:pt x="459486" y="32766"/>
                  </a:lnTo>
                  <a:lnTo>
                    <a:pt x="485517" y="32766"/>
                  </a:lnTo>
                  <a:lnTo>
                    <a:pt x="517398" y="0"/>
                  </a:lnTo>
                  <a:close/>
                </a:path>
                <a:path w="517525" h="357505">
                  <a:moveTo>
                    <a:pt x="459486" y="32766"/>
                  </a:moveTo>
                  <a:lnTo>
                    <a:pt x="457200" y="34290"/>
                  </a:lnTo>
                  <a:lnTo>
                    <a:pt x="446841" y="41398"/>
                  </a:lnTo>
                  <a:lnTo>
                    <a:pt x="460248" y="39624"/>
                  </a:lnTo>
                  <a:lnTo>
                    <a:pt x="466953" y="39624"/>
                  </a:lnTo>
                  <a:lnTo>
                    <a:pt x="467106" y="38862"/>
                  </a:lnTo>
                  <a:lnTo>
                    <a:pt x="464820" y="35814"/>
                  </a:lnTo>
                  <a:lnTo>
                    <a:pt x="463296" y="33528"/>
                  </a:lnTo>
                  <a:lnTo>
                    <a:pt x="459486" y="327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7716" y="1610104"/>
              <a:ext cx="393952" cy="173737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537717" y="1610105"/>
              <a:ext cx="394335" cy="173990"/>
            </a:xfrm>
            <a:custGeom>
              <a:avLst/>
              <a:gdLst/>
              <a:ahLst/>
              <a:cxnLst/>
              <a:rect l="l" t="t" r="r" b="b"/>
              <a:pathLst>
                <a:path w="394335" h="173989">
                  <a:moveTo>
                    <a:pt x="393952" y="0"/>
                  </a:moveTo>
                  <a:lnTo>
                    <a:pt x="0" y="0"/>
                  </a:lnTo>
                  <a:lnTo>
                    <a:pt x="0" y="173737"/>
                  </a:lnTo>
                  <a:lnTo>
                    <a:pt x="393952" y="173737"/>
                  </a:lnTo>
                  <a:lnTo>
                    <a:pt x="393952" y="0"/>
                  </a:lnTo>
                  <a:close/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36776" y="1610105"/>
              <a:ext cx="197358" cy="278892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1636776" y="1610105"/>
              <a:ext cx="197485" cy="279400"/>
            </a:xfrm>
            <a:custGeom>
              <a:avLst/>
              <a:gdLst/>
              <a:ahLst/>
              <a:cxnLst/>
              <a:rect l="l" t="t" r="r" b="b"/>
              <a:pathLst>
                <a:path w="197485" h="279400">
                  <a:moveTo>
                    <a:pt x="27432" y="0"/>
                  </a:moveTo>
                  <a:lnTo>
                    <a:pt x="0" y="190500"/>
                  </a:lnTo>
                  <a:lnTo>
                    <a:pt x="18288" y="208026"/>
                  </a:lnTo>
                  <a:lnTo>
                    <a:pt x="31242" y="246126"/>
                  </a:lnTo>
                  <a:lnTo>
                    <a:pt x="40386" y="262890"/>
                  </a:lnTo>
                  <a:lnTo>
                    <a:pt x="58674" y="272796"/>
                  </a:lnTo>
                  <a:lnTo>
                    <a:pt x="96012" y="278892"/>
                  </a:lnTo>
                </a:path>
                <a:path w="197485" h="279400">
                  <a:moveTo>
                    <a:pt x="169164" y="0"/>
                  </a:moveTo>
                  <a:lnTo>
                    <a:pt x="197358" y="190500"/>
                  </a:lnTo>
                  <a:lnTo>
                    <a:pt x="178308" y="208026"/>
                  </a:lnTo>
                  <a:lnTo>
                    <a:pt x="166116" y="246126"/>
                  </a:lnTo>
                  <a:lnTo>
                    <a:pt x="156210" y="262890"/>
                  </a:lnTo>
                  <a:lnTo>
                    <a:pt x="137922" y="272796"/>
                  </a:lnTo>
                  <a:lnTo>
                    <a:pt x="100584" y="278892"/>
                  </a:lnTo>
                </a:path>
              </a:pathLst>
            </a:custGeom>
            <a:ln w="11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478280" y="1569719"/>
              <a:ext cx="482600" cy="231140"/>
            </a:xfrm>
            <a:custGeom>
              <a:avLst/>
              <a:gdLst/>
              <a:ahLst/>
              <a:cxnLst/>
              <a:rect l="l" t="t" r="r" b="b"/>
              <a:pathLst>
                <a:path w="482600" h="231139">
                  <a:moveTo>
                    <a:pt x="482346" y="0"/>
                  </a:moveTo>
                  <a:lnTo>
                    <a:pt x="0" y="0"/>
                  </a:lnTo>
                  <a:lnTo>
                    <a:pt x="29718" y="230886"/>
                  </a:lnTo>
                  <a:lnTo>
                    <a:pt x="59436" y="214122"/>
                  </a:lnTo>
                  <a:lnTo>
                    <a:pt x="74676" y="173736"/>
                  </a:lnTo>
                  <a:lnTo>
                    <a:pt x="99060" y="157734"/>
                  </a:lnTo>
                  <a:lnTo>
                    <a:pt x="116586" y="115824"/>
                  </a:lnTo>
                  <a:lnTo>
                    <a:pt x="144780" y="102108"/>
                  </a:lnTo>
                  <a:lnTo>
                    <a:pt x="158496" y="96774"/>
                  </a:lnTo>
                  <a:lnTo>
                    <a:pt x="173736" y="58674"/>
                  </a:lnTo>
                  <a:lnTo>
                    <a:pt x="210312" y="48768"/>
                  </a:lnTo>
                  <a:lnTo>
                    <a:pt x="234696" y="58674"/>
                  </a:lnTo>
                  <a:lnTo>
                    <a:pt x="259080" y="48768"/>
                  </a:lnTo>
                  <a:lnTo>
                    <a:pt x="278130" y="48768"/>
                  </a:lnTo>
                  <a:lnTo>
                    <a:pt x="322326" y="62484"/>
                  </a:lnTo>
                  <a:lnTo>
                    <a:pt x="377952" y="89916"/>
                  </a:lnTo>
                  <a:lnTo>
                    <a:pt x="392430" y="114300"/>
                  </a:lnTo>
                  <a:lnTo>
                    <a:pt x="410718" y="134874"/>
                  </a:lnTo>
                  <a:lnTo>
                    <a:pt x="422148" y="141732"/>
                  </a:lnTo>
                  <a:lnTo>
                    <a:pt x="433578" y="147066"/>
                  </a:lnTo>
                  <a:lnTo>
                    <a:pt x="431292" y="175260"/>
                  </a:lnTo>
                  <a:lnTo>
                    <a:pt x="435102" y="201168"/>
                  </a:lnTo>
                  <a:lnTo>
                    <a:pt x="471678" y="230886"/>
                  </a:lnTo>
                  <a:lnTo>
                    <a:pt x="4823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37716" y="1618487"/>
              <a:ext cx="394335" cy="167640"/>
            </a:xfrm>
            <a:custGeom>
              <a:avLst/>
              <a:gdLst/>
              <a:ahLst/>
              <a:cxnLst/>
              <a:rect l="l" t="t" r="r" b="b"/>
              <a:pathLst>
                <a:path w="394335" h="167639">
                  <a:moveTo>
                    <a:pt x="0" y="163068"/>
                  </a:moveTo>
                  <a:lnTo>
                    <a:pt x="4464" y="146565"/>
                  </a:lnTo>
                  <a:lnTo>
                    <a:pt x="8858" y="132778"/>
                  </a:lnTo>
                  <a:lnTo>
                    <a:pt x="16823" y="122134"/>
                  </a:lnTo>
                  <a:lnTo>
                    <a:pt x="32004" y="115062"/>
                  </a:lnTo>
                  <a:lnTo>
                    <a:pt x="44541" y="97190"/>
                  </a:lnTo>
                  <a:lnTo>
                    <a:pt x="52863" y="78962"/>
                  </a:lnTo>
                  <a:lnTo>
                    <a:pt x="64472" y="63734"/>
                  </a:lnTo>
                  <a:lnTo>
                    <a:pt x="86868" y="54864"/>
                  </a:lnTo>
                  <a:lnTo>
                    <a:pt x="91440" y="52578"/>
                  </a:lnTo>
                  <a:lnTo>
                    <a:pt x="112680" y="17073"/>
                  </a:lnTo>
                  <a:lnTo>
                    <a:pt x="115062" y="11430"/>
                  </a:lnTo>
                  <a:lnTo>
                    <a:pt x="122146" y="7108"/>
                  </a:lnTo>
                  <a:lnTo>
                    <a:pt x="128301" y="4857"/>
                  </a:lnTo>
                  <a:lnTo>
                    <a:pt x="134885" y="3607"/>
                  </a:lnTo>
                  <a:lnTo>
                    <a:pt x="143256" y="2286"/>
                  </a:lnTo>
                  <a:lnTo>
                    <a:pt x="150114" y="3048"/>
                  </a:lnTo>
                  <a:lnTo>
                    <a:pt x="156210" y="3048"/>
                  </a:lnTo>
                  <a:lnTo>
                    <a:pt x="163068" y="4572"/>
                  </a:lnTo>
                  <a:lnTo>
                    <a:pt x="167640" y="5334"/>
                  </a:lnTo>
                  <a:lnTo>
                    <a:pt x="176022" y="9144"/>
                  </a:lnTo>
                  <a:lnTo>
                    <a:pt x="185737" y="7072"/>
                  </a:lnTo>
                  <a:lnTo>
                    <a:pt x="195453" y="5143"/>
                  </a:lnTo>
                  <a:lnTo>
                    <a:pt x="205168" y="2928"/>
                  </a:lnTo>
                  <a:lnTo>
                    <a:pt x="214884" y="0"/>
                  </a:lnTo>
                  <a:lnTo>
                    <a:pt x="226206" y="3714"/>
                  </a:lnTo>
                  <a:lnTo>
                    <a:pt x="237458" y="6858"/>
                  </a:lnTo>
                  <a:lnTo>
                    <a:pt x="248852" y="9429"/>
                  </a:lnTo>
                  <a:lnTo>
                    <a:pt x="260604" y="11430"/>
                  </a:lnTo>
                  <a:lnTo>
                    <a:pt x="274593" y="19823"/>
                  </a:lnTo>
                  <a:lnTo>
                    <a:pt x="289083" y="27717"/>
                  </a:lnTo>
                  <a:lnTo>
                    <a:pt x="304002" y="34897"/>
                  </a:lnTo>
                  <a:lnTo>
                    <a:pt x="319278" y="41148"/>
                  </a:lnTo>
                  <a:lnTo>
                    <a:pt x="321564" y="48006"/>
                  </a:lnTo>
                  <a:lnTo>
                    <a:pt x="330708" y="60960"/>
                  </a:lnTo>
                  <a:lnTo>
                    <a:pt x="332934" y="70187"/>
                  </a:lnTo>
                  <a:lnTo>
                    <a:pt x="335946" y="75914"/>
                  </a:lnTo>
                  <a:lnTo>
                    <a:pt x="341102" y="79498"/>
                  </a:lnTo>
                  <a:lnTo>
                    <a:pt x="349758" y="82296"/>
                  </a:lnTo>
                  <a:lnTo>
                    <a:pt x="355103" y="86296"/>
                  </a:lnTo>
                  <a:lnTo>
                    <a:pt x="359949" y="90297"/>
                  </a:lnTo>
                  <a:lnTo>
                    <a:pt x="364652" y="94297"/>
                  </a:lnTo>
                  <a:lnTo>
                    <a:pt x="369570" y="98298"/>
                  </a:lnTo>
                  <a:lnTo>
                    <a:pt x="372094" y="115454"/>
                  </a:lnTo>
                  <a:lnTo>
                    <a:pt x="372618" y="132683"/>
                  </a:lnTo>
                  <a:lnTo>
                    <a:pt x="375999" y="148339"/>
                  </a:lnTo>
                  <a:lnTo>
                    <a:pt x="387096" y="160782"/>
                  </a:lnTo>
                  <a:lnTo>
                    <a:pt x="391668" y="167640"/>
                  </a:lnTo>
                  <a:lnTo>
                    <a:pt x="388620" y="167640"/>
                  </a:lnTo>
                  <a:lnTo>
                    <a:pt x="393954" y="167640"/>
                  </a:lnTo>
                </a:path>
              </a:pathLst>
            </a:custGeom>
            <a:ln w="8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732788" y="1568957"/>
              <a:ext cx="1905" cy="374650"/>
            </a:xfrm>
            <a:custGeom>
              <a:avLst/>
              <a:gdLst/>
              <a:ahLst/>
              <a:cxnLst/>
              <a:rect l="l" t="t" r="r" b="b"/>
              <a:pathLst>
                <a:path w="1905" h="374650">
                  <a:moveTo>
                    <a:pt x="0" y="0"/>
                  </a:moveTo>
                  <a:lnTo>
                    <a:pt x="1524" y="374142"/>
                  </a:lnTo>
                </a:path>
              </a:pathLst>
            </a:custGeom>
            <a:ln w="5803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494282" y="1529333"/>
              <a:ext cx="474980" cy="474345"/>
            </a:xfrm>
            <a:custGeom>
              <a:avLst/>
              <a:gdLst/>
              <a:ahLst/>
              <a:cxnLst/>
              <a:rect l="l" t="t" r="r" b="b"/>
              <a:pathLst>
                <a:path w="474980" h="474344">
                  <a:moveTo>
                    <a:pt x="237744" y="0"/>
                  </a:moveTo>
                  <a:lnTo>
                    <a:pt x="189898" y="4807"/>
                  </a:lnTo>
                  <a:lnTo>
                    <a:pt x="145303" y="18597"/>
                  </a:lnTo>
                  <a:lnTo>
                    <a:pt x="104923" y="40424"/>
                  </a:lnTo>
                  <a:lnTo>
                    <a:pt x="69723" y="69342"/>
                  </a:lnTo>
                  <a:lnTo>
                    <a:pt x="40665" y="104402"/>
                  </a:lnTo>
                  <a:lnTo>
                    <a:pt x="18716" y="144660"/>
                  </a:lnTo>
                  <a:lnTo>
                    <a:pt x="4839" y="189169"/>
                  </a:lnTo>
                  <a:lnTo>
                    <a:pt x="0" y="236982"/>
                  </a:lnTo>
                  <a:lnTo>
                    <a:pt x="4839" y="284794"/>
                  </a:lnTo>
                  <a:lnTo>
                    <a:pt x="18716" y="329303"/>
                  </a:lnTo>
                  <a:lnTo>
                    <a:pt x="40665" y="369561"/>
                  </a:lnTo>
                  <a:lnTo>
                    <a:pt x="69723" y="404622"/>
                  </a:lnTo>
                  <a:lnTo>
                    <a:pt x="104923" y="433539"/>
                  </a:lnTo>
                  <a:lnTo>
                    <a:pt x="145303" y="455366"/>
                  </a:lnTo>
                  <a:lnTo>
                    <a:pt x="189898" y="469156"/>
                  </a:lnTo>
                  <a:lnTo>
                    <a:pt x="237744" y="473964"/>
                  </a:lnTo>
                  <a:lnTo>
                    <a:pt x="285556" y="469156"/>
                  </a:lnTo>
                  <a:lnTo>
                    <a:pt x="330065" y="455366"/>
                  </a:lnTo>
                  <a:lnTo>
                    <a:pt x="370323" y="433539"/>
                  </a:lnTo>
                  <a:lnTo>
                    <a:pt x="405384" y="404622"/>
                  </a:lnTo>
                  <a:lnTo>
                    <a:pt x="434301" y="369561"/>
                  </a:lnTo>
                  <a:lnTo>
                    <a:pt x="456128" y="329303"/>
                  </a:lnTo>
                  <a:lnTo>
                    <a:pt x="469918" y="284794"/>
                  </a:lnTo>
                  <a:lnTo>
                    <a:pt x="474726" y="236982"/>
                  </a:lnTo>
                  <a:lnTo>
                    <a:pt x="469918" y="189169"/>
                  </a:lnTo>
                  <a:lnTo>
                    <a:pt x="456128" y="144660"/>
                  </a:lnTo>
                  <a:lnTo>
                    <a:pt x="434301" y="104402"/>
                  </a:lnTo>
                  <a:lnTo>
                    <a:pt x="405384" y="69342"/>
                  </a:lnTo>
                  <a:lnTo>
                    <a:pt x="370323" y="40424"/>
                  </a:lnTo>
                  <a:lnTo>
                    <a:pt x="330065" y="18597"/>
                  </a:lnTo>
                  <a:lnTo>
                    <a:pt x="285556" y="4807"/>
                  </a:lnTo>
                  <a:lnTo>
                    <a:pt x="237744" y="0"/>
                  </a:lnTo>
                  <a:close/>
                </a:path>
              </a:pathLst>
            </a:custGeom>
            <a:ln w="58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123694" y="3214877"/>
              <a:ext cx="1209675" cy="203835"/>
            </a:xfrm>
            <a:custGeom>
              <a:avLst/>
              <a:gdLst/>
              <a:ahLst/>
              <a:cxnLst/>
              <a:rect l="l" t="t" r="r" b="b"/>
              <a:pathLst>
                <a:path w="1209675" h="203835">
                  <a:moveTo>
                    <a:pt x="0" y="0"/>
                  </a:moveTo>
                  <a:lnTo>
                    <a:pt x="1524" y="203454"/>
                  </a:lnTo>
                </a:path>
                <a:path w="1209675" h="203835">
                  <a:moveTo>
                    <a:pt x="1207770" y="0"/>
                  </a:moveTo>
                  <a:lnTo>
                    <a:pt x="1209294" y="203454"/>
                  </a:lnTo>
                </a:path>
              </a:pathLst>
            </a:custGeom>
            <a:ln w="5803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424684" y="1126235"/>
              <a:ext cx="44450" cy="158115"/>
            </a:xfrm>
            <a:custGeom>
              <a:avLst/>
              <a:gdLst/>
              <a:ahLst/>
              <a:cxnLst/>
              <a:rect l="l" t="t" r="r" b="b"/>
              <a:pathLst>
                <a:path w="44450" h="158115">
                  <a:moveTo>
                    <a:pt x="44196" y="157734"/>
                  </a:moveTo>
                  <a:lnTo>
                    <a:pt x="0" y="0"/>
                  </a:lnTo>
                </a:path>
              </a:pathLst>
            </a:custGeom>
            <a:ln w="8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2342642" y="970082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146802" y="278059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221230" y="1126235"/>
            <a:ext cx="488950" cy="1755139"/>
          </a:xfrm>
          <a:custGeom>
            <a:avLst/>
            <a:gdLst/>
            <a:ahLst/>
            <a:cxnLst/>
            <a:rect l="l" t="t" r="r" b="b"/>
            <a:pathLst>
              <a:path w="488950" h="1755139">
                <a:moveTo>
                  <a:pt x="0" y="1754886"/>
                </a:moveTo>
                <a:lnTo>
                  <a:pt x="114300" y="1724406"/>
                </a:lnTo>
              </a:path>
              <a:path w="488950" h="1755139">
                <a:moveTo>
                  <a:pt x="374142" y="85344"/>
                </a:moveTo>
                <a:lnTo>
                  <a:pt x="488442" y="0"/>
                </a:lnTo>
              </a:path>
            </a:pathLst>
          </a:custGeom>
          <a:ln w="8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2708401" y="10188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1494282" y="1409922"/>
            <a:ext cx="846455" cy="642620"/>
            <a:chOff x="1494282" y="1409922"/>
            <a:chExt cx="846455" cy="642620"/>
          </a:xfrm>
        </p:grpSpPr>
        <p:sp>
          <p:nvSpPr>
            <p:cNvPr id="62" name="object 62"/>
            <p:cNvSpPr/>
            <p:nvPr/>
          </p:nvSpPr>
          <p:spPr>
            <a:xfrm>
              <a:off x="1494282" y="1888995"/>
              <a:ext cx="135255" cy="163195"/>
            </a:xfrm>
            <a:custGeom>
              <a:avLst/>
              <a:gdLst/>
              <a:ahLst/>
              <a:cxnLst/>
              <a:rect l="l" t="t" r="r" b="b"/>
              <a:pathLst>
                <a:path w="135255" h="163194">
                  <a:moveTo>
                    <a:pt x="134872" y="0"/>
                  </a:moveTo>
                  <a:lnTo>
                    <a:pt x="0" y="0"/>
                  </a:lnTo>
                  <a:lnTo>
                    <a:pt x="0" y="163070"/>
                  </a:lnTo>
                  <a:lnTo>
                    <a:pt x="134872" y="163070"/>
                  </a:lnTo>
                  <a:lnTo>
                    <a:pt x="1348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587246" y="1414271"/>
              <a:ext cx="749300" cy="535305"/>
            </a:xfrm>
            <a:custGeom>
              <a:avLst/>
              <a:gdLst/>
              <a:ahLst/>
              <a:cxnLst/>
              <a:rect l="l" t="t" r="r" b="b"/>
              <a:pathLst>
                <a:path w="749300" h="535305">
                  <a:moveTo>
                    <a:pt x="0" y="534924"/>
                  </a:moveTo>
                  <a:lnTo>
                    <a:pt x="114300" y="445008"/>
                  </a:lnTo>
                </a:path>
                <a:path w="749300" h="535305">
                  <a:moveTo>
                    <a:pt x="749046" y="0"/>
                  </a:moveTo>
                  <a:lnTo>
                    <a:pt x="609600" y="41910"/>
                  </a:lnTo>
                </a:path>
              </a:pathLst>
            </a:custGeom>
            <a:ln w="8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1491996" y="1362513"/>
            <a:ext cx="754380" cy="9499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8175">
              <a:lnSpc>
                <a:spcPct val="100000"/>
              </a:lnSpc>
              <a:spcBef>
                <a:spcPts val="95"/>
              </a:spcBef>
            </a:pPr>
            <a:r>
              <a:rPr sz="1000" i="1" spc="-5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300">
              <a:latin typeface="Times New Roman"/>
              <a:cs typeface="Times New Roman"/>
            </a:endParaRPr>
          </a:p>
          <a:p>
            <a:pPr marL="38100">
              <a:lnSpc>
                <a:spcPts val="1030"/>
              </a:lnSpc>
              <a:spcBef>
                <a:spcPts val="5"/>
              </a:spcBef>
            </a:pPr>
            <a:r>
              <a:rPr sz="1000" i="1" spc="-5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  <a:p>
            <a:pPr marL="403225">
              <a:lnSpc>
                <a:spcPts val="1030"/>
              </a:lnSpc>
            </a:pPr>
            <a:r>
              <a:rPr sz="1000" i="1" spc="5" dirty="0">
                <a:latin typeface="Times New Roman"/>
                <a:cs typeface="Times New Roman"/>
              </a:rPr>
              <a:t>h</a:t>
            </a:r>
            <a:r>
              <a:rPr sz="900" spc="7" baseline="-13888" dirty="0">
                <a:latin typeface="Times New Roman"/>
                <a:cs typeface="Times New Roman"/>
              </a:rPr>
              <a:t>1</a:t>
            </a:r>
            <a:endParaRPr sz="900" baseline="-13888">
              <a:latin typeface="Times New Roman"/>
              <a:cs typeface="Times New Roman"/>
            </a:endParaRPr>
          </a:p>
          <a:p>
            <a:pPr marL="599440">
              <a:lnSpc>
                <a:spcPct val="100000"/>
              </a:lnSpc>
              <a:spcBef>
                <a:spcPts val="45"/>
              </a:spcBef>
            </a:pPr>
            <a:r>
              <a:rPr sz="1000" i="1" spc="5" dirty="0">
                <a:latin typeface="Times New Roman"/>
                <a:cs typeface="Times New Roman"/>
              </a:rPr>
              <a:t>h</a:t>
            </a:r>
            <a:r>
              <a:rPr sz="900" spc="7" baseline="-13888" dirty="0">
                <a:latin typeface="Times New Roman"/>
                <a:cs typeface="Times New Roman"/>
              </a:rPr>
              <a:t>2</a:t>
            </a:r>
            <a:endParaRPr sz="900" baseline="-13888">
              <a:latin typeface="Times New Roman"/>
              <a:cs typeface="Times New Roman"/>
            </a:endParaRPr>
          </a:p>
        </p:txBody>
      </p:sp>
      <p:pic>
        <p:nvPicPr>
          <p:cNvPr id="65" name="object 6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075938" y="1103510"/>
            <a:ext cx="2665476" cy="2313477"/>
          </a:xfrm>
          <a:prstGeom prst="rect">
            <a:avLst/>
          </a:prstGeom>
        </p:spPr>
      </p:pic>
      <p:sp>
        <p:nvSpPr>
          <p:cNvPr id="66" name="object 66"/>
          <p:cNvSpPr txBox="1"/>
          <p:nvPr/>
        </p:nvSpPr>
        <p:spPr>
          <a:xfrm>
            <a:off x="1072127" y="3497072"/>
            <a:ext cx="2776220" cy="762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4.27.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склероскопу Шора: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бойок,</a:t>
            </a:r>
            <a:endParaRPr sz="1000">
              <a:latin typeface="Times New Roman"/>
              <a:cs typeface="Times New Roman"/>
            </a:endParaRPr>
          </a:p>
          <a:p>
            <a:pPr marL="38100" marR="30480" algn="ctr">
              <a:lnSpc>
                <a:spcPts val="1150"/>
              </a:lnSpc>
              <a:spcBef>
                <a:spcPts val="55"/>
              </a:spcBef>
            </a:pP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зразок,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трубка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склерометра,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яка</a:t>
            </a:r>
            <a:r>
              <a:rPr sz="1000" spc="-5" dirty="0">
                <a:latin typeface="Times New Roman"/>
                <a:cs typeface="Times New Roman"/>
              </a:rPr>
              <a:t> встановлена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штатив,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алмаз;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095"/>
              </a:lnSpc>
            </a:pP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спусковий механізм: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h</a:t>
            </a:r>
            <a:r>
              <a:rPr sz="975" baseline="-12820" dirty="0">
                <a:latin typeface="Times New Roman"/>
                <a:cs typeface="Times New Roman"/>
              </a:rPr>
              <a:t>1</a:t>
            </a:r>
            <a:r>
              <a:rPr sz="975" spc="120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висота падіння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бойка;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h</a:t>
            </a:r>
            <a:r>
              <a:rPr sz="975" baseline="-12820" dirty="0">
                <a:latin typeface="Times New Roman"/>
                <a:cs typeface="Times New Roman"/>
              </a:rPr>
              <a:t>2</a:t>
            </a:r>
            <a:r>
              <a:rPr sz="975" spc="112" baseline="-128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висота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відскоку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бойка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349761" y="3497072"/>
            <a:ext cx="2116455" cy="470534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4.28. </a:t>
            </a:r>
            <a:r>
              <a:rPr sz="1000" spc="-5" dirty="0">
                <a:latin typeface="Times New Roman"/>
                <a:cs typeface="Times New Roman"/>
              </a:rPr>
              <a:t>Універсальний електронний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динамічний твердомір </a:t>
            </a:r>
            <a:r>
              <a:rPr sz="1000" dirty="0">
                <a:latin typeface="Times New Roman"/>
                <a:cs typeface="Times New Roman"/>
              </a:rPr>
              <a:t>зі </a:t>
            </a:r>
            <a:r>
              <a:rPr sz="1000" spc="-5" dirty="0">
                <a:latin typeface="Times New Roman"/>
                <a:cs typeface="Times New Roman"/>
              </a:rPr>
              <a:t>шкалою </a:t>
            </a:r>
            <a:r>
              <a:rPr sz="1000" dirty="0">
                <a:latin typeface="Times New Roman"/>
                <a:cs typeface="Times New Roman"/>
              </a:rPr>
              <a:t> Шора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(склероскоп)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64" y="516889"/>
            <a:ext cx="5786755" cy="4948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Метод відрізняється порівняно великим розкидом значень результатів вимірювань, </a:t>
            </a:r>
            <a:r>
              <a:rPr sz="1200" dirty="0">
                <a:latin typeface="Times New Roman"/>
                <a:cs typeface="Times New Roman"/>
              </a:rPr>
              <a:t> але </a:t>
            </a:r>
            <a:r>
              <a:rPr sz="1200" spc="-5" dirty="0">
                <a:latin typeface="Times New Roman"/>
                <a:cs typeface="Times New Roman"/>
              </a:rPr>
              <a:t>зручний своєю простотою </a:t>
            </a:r>
            <a:r>
              <a:rPr sz="1200" dirty="0">
                <a:latin typeface="Times New Roman"/>
                <a:cs typeface="Times New Roman"/>
              </a:rPr>
              <a:t>(в </a:t>
            </a:r>
            <a:r>
              <a:rPr sz="1200" spc="-5" dirty="0">
                <a:latin typeface="Times New Roman"/>
                <a:cs typeface="Times New Roman"/>
              </a:rPr>
              <a:t>тому числі конструкцією вимірювального приладу)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оперативністю проведення вимірювань, </a:t>
            </a:r>
            <a:r>
              <a:rPr sz="1200" dirty="0">
                <a:latin typeface="Times New Roman"/>
                <a:cs typeface="Times New Roman"/>
              </a:rPr>
              <a:t>дозволяючи </a:t>
            </a:r>
            <a:r>
              <a:rPr sz="1200" spc="-5" dirty="0">
                <a:latin typeface="Times New Roman"/>
                <a:cs typeface="Times New Roman"/>
              </a:rPr>
              <a:t>робити </a:t>
            </a:r>
            <a:r>
              <a:rPr sz="1200" dirty="0">
                <a:latin typeface="Times New Roman"/>
                <a:cs typeface="Times New Roman"/>
              </a:rPr>
              <a:t>їх в </a:t>
            </a:r>
            <a:r>
              <a:rPr sz="1200" spc="-10" dirty="0">
                <a:latin typeface="Times New Roman"/>
                <a:cs typeface="Times New Roman"/>
              </a:rPr>
              <a:t>тому </a:t>
            </a:r>
            <a:r>
              <a:rPr sz="1200" spc="-5" dirty="0">
                <a:latin typeface="Times New Roman"/>
                <a:cs typeface="Times New Roman"/>
              </a:rPr>
              <a:t>числі </a:t>
            </a:r>
            <a:r>
              <a:rPr sz="1200" dirty="0">
                <a:latin typeface="Times New Roman"/>
                <a:cs typeface="Times New Roman"/>
              </a:rPr>
              <a:t>й </a:t>
            </a:r>
            <a:r>
              <a:rPr sz="1200" spc="-5" dirty="0">
                <a:latin typeface="Times New Roman"/>
                <a:cs typeface="Times New Roman"/>
              </a:rPr>
              <a:t>на гото-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вих виробах, великогабаритних </a:t>
            </a:r>
            <a:r>
              <a:rPr sz="1200" dirty="0">
                <a:latin typeface="Times New Roman"/>
                <a:cs typeface="Times New Roman"/>
              </a:rPr>
              <a:t>деталях і </a:t>
            </a:r>
            <a:r>
              <a:rPr sz="1200" spc="-5" dirty="0">
                <a:latin typeface="Times New Roman"/>
                <a:cs typeface="Times New Roman"/>
              </a:rPr>
              <a:t>криволінійних поверхнях досить великих ра-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діусів.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Через це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він набув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широкого поширення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виробничій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практиці.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Вимірюється глибина вдавлювання </a:t>
            </a:r>
            <a:r>
              <a:rPr sz="1200" dirty="0">
                <a:latin typeface="Times New Roman"/>
                <a:cs typeface="Times New Roman"/>
              </a:rPr>
              <a:t>в матеріал </a:t>
            </a:r>
            <a:r>
              <a:rPr sz="1200" spc="-5" dirty="0">
                <a:latin typeface="Times New Roman"/>
                <a:cs typeface="Times New Roman"/>
              </a:rPr>
              <a:t>певного </a:t>
            </a:r>
            <a:r>
              <a:rPr sz="1200" dirty="0">
                <a:latin typeface="Times New Roman"/>
                <a:cs typeface="Times New Roman"/>
              </a:rPr>
              <a:t>індентора під дією </a:t>
            </a:r>
            <a:r>
              <a:rPr sz="1200" spc="-5" dirty="0">
                <a:latin typeface="Times New Roman"/>
                <a:cs typeface="Times New Roman"/>
              </a:rPr>
              <a:t>сили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умовах.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Твердість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вдавлюванні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обернено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пропорційна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глибині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вдавлювання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зале-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жить від </a:t>
            </a:r>
            <a:r>
              <a:rPr sz="1200" dirty="0">
                <a:latin typeface="Times New Roman"/>
                <a:cs typeface="Times New Roman"/>
              </a:rPr>
              <a:t>модуля </a:t>
            </a:r>
            <a:r>
              <a:rPr sz="1200" spc="-5" dirty="0">
                <a:latin typeface="Times New Roman"/>
                <a:cs typeface="Times New Roman"/>
              </a:rPr>
              <a:t>пружності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в’язкоеластичних властивостей матеріалу. На одержувані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результати впливає </a:t>
            </a:r>
            <a:r>
              <a:rPr sz="1200" dirty="0">
                <a:latin typeface="Times New Roman"/>
                <a:cs typeface="Times New Roman"/>
              </a:rPr>
              <a:t>форма </a:t>
            </a:r>
            <a:r>
              <a:rPr sz="1200" spc="-5" dirty="0">
                <a:latin typeface="Times New Roman"/>
                <a:cs typeface="Times New Roman"/>
              </a:rPr>
              <a:t>індентора та сила, яка додається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нього, тому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резуль-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татами, </a:t>
            </a:r>
            <a:r>
              <a:rPr sz="1200" dirty="0">
                <a:latin typeface="Times New Roman"/>
                <a:cs typeface="Times New Roman"/>
              </a:rPr>
              <a:t>отриманими </a:t>
            </a:r>
            <a:r>
              <a:rPr sz="1200" spc="-5" dirty="0">
                <a:latin typeface="Times New Roman"/>
                <a:cs typeface="Times New Roman"/>
              </a:rPr>
              <a:t>при випробуваннях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дюрометрами </a:t>
            </a:r>
            <a:r>
              <a:rPr sz="1200" dirty="0">
                <a:latin typeface="Times New Roman"/>
                <a:cs typeface="Times New Roman"/>
              </a:rPr>
              <a:t>різних </a:t>
            </a:r>
            <a:r>
              <a:rPr sz="1200" spc="-5" dirty="0">
                <a:latin typeface="Times New Roman"/>
                <a:cs typeface="Times New Roman"/>
              </a:rPr>
              <a:t>типів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іншими при- </a:t>
            </a:r>
            <a:r>
              <a:rPr sz="1200" dirty="0">
                <a:latin typeface="Times New Roman"/>
                <a:cs typeface="Times New Roman"/>
              </a:rPr>
              <a:t> ладами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вимірювання</a:t>
            </a:r>
            <a:r>
              <a:rPr sz="1200" dirty="0">
                <a:latin typeface="Times New Roman"/>
                <a:cs typeface="Times New Roman"/>
              </a:rPr>
              <a:t> твердості,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бути </a:t>
            </a:r>
            <a:r>
              <a:rPr sz="1200" dirty="0">
                <a:latin typeface="Times New Roman"/>
                <a:cs typeface="Times New Roman"/>
              </a:rPr>
              <a:t>прямій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Для вимірювання </a:t>
            </a:r>
            <a:r>
              <a:rPr sz="1200" dirty="0">
                <a:latin typeface="Times New Roman"/>
                <a:cs typeface="Times New Roman"/>
              </a:rPr>
              <a:t>дюрометром Шора </a:t>
            </a:r>
            <a:r>
              <a:rPr sz="1200" spc="-5" dirty="0">
                <a:latin typeface="Times New Roman"/>
                <a:cs typeface="Times New Roman"/>
              </a:rPr>
              <a:t>застосовуються шкали, що використовуються 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матеріалів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різними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властивостями.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поширених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шкали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тип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</a:t>
            </a:r>
            <a:endParaRPr sz="1200">
              <a:latin typeface="Times New Roman"/>
              <a:cs typeface="Times New Roman"/>
            </a:endParaRPr>
          </a:p>
          <a:p>
            <a:pPr marL="12700" marR="5080" indent="-63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D. Дюрометри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цих типів </a:t>
            </a:r>
            <a:r>
              <a:rPr sz="1200" dirty="0">
                <a:latin typeface="Times New Roman"/>
                <a:cs typeface="Times New Roman"/>
              </a:rPr>
              <a:t>шкал </a:t>
            </a:r>
            <a:r>
              <a:rPr sz="1200" spc="-5" dirty="0">
                <a:latin typeface="Times New Roman"/>
                <a:cs typeface="Times New Roman"/>
              </a:rPr>
              <a:t>розрізняються по конструкції індентора (рис. 4.29). </a:t>
            </a:r>
            <a:r>
              <a:rPr sz="1200" dirty="0">
                <a:latin typeface="Times New Roman"/>
                <a:cs typeface="Times New Roman"/>
              </a:rPr>
              <a:t> Шкала </a:t>
            </a:r>
            <a:r>
              <a:rPr sz="1200" spc="-5" dirty="0">
                <a:latin typeface="Times New Roman"/>
                <a:cs typeface="Times New Roman"/>
              </a:rPr>
              <a:t>типу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призначена для більш м’яких матеріалів, </a:t>
            </a:r>
            <a:r>
              <a:rPr sz="1200" dirty="0">
                <a:latin typeface="Times New Roman"/>
                <a:cs typeface="Times New Roman"/>
              </a:rPr>
              <a:t>D – для </a:t>
            </a:r>
            <a:r>
              <a:rPr sz="1200" spc="-5" dirty="0">
                <a:latin typeface="Times New Roman"/>
                <a:cs typeface="Times New Roman"/>
              </a:rPr>
              <a:t>більш твердих. </a:t>
            </a:r>
            <a:r>
              <a:rPr sz="1200" dirty="0">
                <a:latin typeface="Times New Roman"/>
                <a:cs typeface="Times New Roman"/>
              </a:rPr>
              <a:t>Крім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того стандарт ASTM D2240 передбачає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цілому 12 шкал вимірювань, що використо-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вуються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цільового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завдання;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типи: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M,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O, OO, OOO, OOO-S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R. Всі шкали діляться від </a:t>
            </a:r>
            <a:r>
              <a:rPr sz="1200" dirty="0">
                <a:latin typeface="Times New Roman"/>
                <a:cs typeface="Times New Roman"/>
              </a:rPr>
              <a:t>0 до </a:t>
            </a:r>
            <a:r>
              <a:rPr sz="1200" spc="-5" dirty="0">
                <a:latin typeface="Times New Roman"/>
                <a:cs typeface="Times New Roman"/>
              </a:rPr>
              <a:t>100 умовних одиниць, при цьому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високі значення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відповідають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більш твердим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матеріалам.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конструкції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дюрометрів </a:t>
            </a:r>
            <a:r>
              <a:rPr sz="1200" dirty="0">
                <a:latin typeface="Times New Roman"/>
                <a:cs typeface="Times New Roman"/>
              </a:rPr>
              <a:t>Шора </a:t>
            </a:r>
            <a:r>
              <a:rPr sz="1200" spc="-5" dirty="0">
                <a:latin typeface="Times New Roman"/>
                <a:cs typeface="Times New Roman"/>
              </a:rPr>
              <a:t>типів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D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4.29,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входять </a:t>
            </a:r>
            <a:r>
              <a:rPr sz="1200" dirty="0">
                <a:latin typeface="Times New Roman"/>
                <a:cs typeface="Times New Roman"/>
              </a:rPr>
              <a:t>такі </a:t>
            </a:r>
            <a:r>
              <a:rPr sz="1200" spc="-5" dirty="0">
                <a:latin typeface="Times New Roman"/>
                <a:cs typeface="Times New Roman"/>
              </a:rPr>
              <a:t>частини: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опорна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(площа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менше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100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мм²)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отвором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діаметром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2,5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3,5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мм,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центр якого знаходиться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відстані 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менше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 </a:t>
            </a:r>
            <a:r>
              <a:rPr sz="1200" spc="-5" dirty="0">
                <a:latin typeface="Times New Roman"/>
                <a:cs typeface="Times New Roman"/>
              </a:rPr>
              <a:t>від будь-якого </a:t>
            </a:r>
            <a:r>
              <a:rPr sz="1200" dirty="0">
                <a:latin typeface="Times New Roman"/>
                <a:cs typeface="Times New Roman"/>
              </a:rPr>
              <a:t>краю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опори;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індентор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5" dirty="0">
                <a:latin typeface="Times New Roman"/>
                <a:cs typeface="Times New Roman"/>
              </a:rPr>
              <a:t> вигляді загартованого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сталевого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стрижня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діаметром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1,10…1,40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мм;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індикаторний </a:t>
            </a:r>
            <a:r>
              <a:rPr sz="1200" spc="-5" dirty="0">
                <a:latin typeface="Times New Roman"/>
                <a:cs typeface="Times New Roman"/>
              </a:rPr>
              <a:t>пристрій, що показує ступінь висунення </a:t>
            </a:r>
            <a:r>
              <a:rPr sz="1200" dirty="0">
                <a:latin typeface="Times New Roman"/>
                <a:cs typeface="Times New Roman"/>
              </a:rPr>
              <a:t>кінчика </a:t>
            </a:r>
            <a:r>
              <a:rPr sz="1200" spc="-5" dirty="0">
                <a:latin typeface="Times New Roman"/>
                <a:cs typeface="Times New Roman"/>
              </a:rPr>
              <a:t>індентора за межі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опорної поверхні.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6580" y="7927336"/>
            <a:ext cx="5889625" cy="20554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2690">
              <a:lnSpc>
                <a:spcPct val="100000"/>
              </a:lnSpc>
              <a:spcBef>
                <a:spcPts val="100"/>
              </a:spcBef>
              <a:tabLst>
                <a:tab pos="3091815" algn="l"/>
                <a:tab pos="5166360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4.29.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Індентори для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дюрометров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типів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аналоговий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дюрометр </a:t>
            </a:r>
            <a:r>
              <a:rPr sz="1000" dirty="0">
                <a:latin typeface="Times New Roman"/>
                <a:cs typeface="Times New Roman"/>
              </a:rPr>
              <a:t>Шора</a:t>
            </a:r>
            <a:r>
              <a:rPr sz="1000" spc="-5" dirty="0">
                <a:latin typeface="Times New Roman"/>
                <a:cs typeface="Times New Roman"/>
              </a:rPr>
              <a:t> 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предметний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столик;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опорна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поверхня;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індентор;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індикаторний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пристрій;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штатив;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пристрій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навантаження;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7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вантаж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80"/>
              </a:lnSpc>
            </a:pPr>
            <a:r>
              <a:rPr sz="1200" spc="-15" dirty="0">
                <a:latin typeface="Times New Roman"/>
                <a:cs typeface="Times New Roman"/>
              </a:rPr>
              <a:t>Ступінь висунення індентора </a:t>
            </a:r>
            <a:r>
              <a:rPr sz="1200" spc="-10" dirty="0">
                <a:latin typeface="Times New Roman"/>
                <a:cs typeface="Times New Roman"/>
              </a:rPr>
              <a:t>може </a:t>
            </a:r>
            <a:r>
              <a:rPr sz="1200" spc="-15" dirty="0">
                <a:latin typeface="Times New Roman"/>
                <a:cs typeface="Times New Roman"/>
              </a:rPr>
              <a:t>бути виміряна </a:t>
            </a:r>
            <a:r>
              <a:rPr sz="1200" spc="-10" dirty="0">
                <a:latin typeface="Times New Roman"/>
                <a:cs typeface="Times New Roman"/>
              </a:rPr>
              <a:t>безпосередньо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умовних одини- </a:t>
            </a:r>
            <a:r>
              <a:rPr sz="1200" spc="-10" dirty="0">
                <a:latin typeface="Times New Roman"/>
                <a:cs typeface="Times New Roman"/>
              </a:rPr>
              <a:t> цях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діапазоні</a:t>
            </a:r>
            <a:r>
              <a:rPr sz="1200" spc="-10" dirty="0">
                <a:latin typeface="Times New Roman"/>
                <a:cs typeface="Times New Roman"/>
              </a:rPr>
              <a:t> від 0, для </a:t>
            </a:r>
            <a:r>
              <a:rPr sz="1200" spc="-15" dirty="0">
                <a:latin typeface="Times New Roman"/>
                <a:cs typeface="Times New Roman"/>
              </a:rPr>
              <a:t>повного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висунення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кінчика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індентора,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рівного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2,50</a:t>
            </a:r>
            <a:r>
              <a:rPr sz="1200" spc="-22" baseline="38194" dirty="0">
                <a:latin typeface="Times New Roman"/>
                <a:cs typeface="Times New Roman"/>
              </a:rPr>
              <a:t>+0,04</a:t>
            </a:r>
            <a:r>
              <a:rPr sz="1200" spc="254" baseline="3819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мм, </a:t>
            </a:r>
            <a:r>
              <a:rPr sz="1200" spc="-15" dirty="0">
                <a:latin typeface="Times New Roman"/>
                <a:cs typeface="Times New Roman"/>
              </a:rPr>
              <a:t>до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100 при </a:t>
            </a:r>
            <a:r>
              <a:rPr sz="1200" spc="-15" dirty="0">
                <a:latin typeface="Times New Roman"/>
                <a:cs typeface="Times New Roman"/>
              </a:rPr>
              <a:t>відсутності будь-якого висунення взагалі, </a:t>
            </a:r>
            <a:r>
              <a:rPr sz="1200" spc="-10" dirty="0">
                <a:latin typeface="Times New Roman"/>
                <a:cs typeface="Times New Roman"/>
              </a:rPr>
              <a:t>яке </a:t>
            </a:r>
            <a:r>
              <a:rPr sz="1200" spc="-15" dirty="0">
                <a:latin typeface="Times New Roman"/>
                <a:cs typeface="Times New Roman"/>
              </a:rPr>
              <a:t>відбувається, наприклад,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тому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випадку,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коли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опорну </a:t>
            </a:r>
            <a:r>
              <a:rPr sz="1200" spc="-15" dirty="0">
                <a:latin typeface="Times New Roman"/>
                <a:cs typeface="Times New Roman"/>
              </a:rPr>
              <a:t>поверхню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індентора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щільно притискають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15" dirty="0">
                <a:latin typeface="Times New Roman"/>
                <a:cs typeface="Times New Roman"/>
              </a:rPr>
              <a:t> скляної пластинки.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82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06018" y="5887211"/>
            <a:ext cx="2105025" cy="1945005"/>
            <a:chOff x="906018" y="5887211"/>
            <a:chExt cx="2105025" cy="1945005"/>
          </a:xfrm>
        </p:grpSpPr>
        <p:sp>
          <p:nvSpPr>
            <p:cNvPr id="7" name="object 7"/>
            <p:cNvSpPr/>
            <p:nvPr/>
          </p:nvSpPr>
          <p:spPr>
            <a:xfrm>
              <a:off x="1929384" y="5891021"/>
              <a:ext cx="44450" cy="483234"/>
            </a:xfrm>
            <a:custGeom>
              <a:avLst/>
              <a:gdLst/>
              <a:ahLst/>
              <a:cxnLst/>
              <a:rect l="l" t="t" r="r" b="b"/>
              <a:pathLst>
                <a:path w="44450" h="483235">
                  <a:moveTo>
                    <a:pt x="33528" y="0"/>
                  </a:moveTo>
                  <a:lnTo>
                    <a:pt x="10668" y="0"/>
                  </a:lnTo>
                  <a:lnTo>
                    <a:pt x="10668" y="361950"/>
                  </a:lnTo>
                  <a:lnTo>
                    <a:pt x="0" y="361950"/>
                  </a:lnTo>
                  <a:lnTo>
                    <a:pt x="22098" y="483108"/>
                  </a:lnTo>
                  <a:lnTo>
                    <a:pt x="44196" y="361950"/>
                  </a:lnTo>
                  <a:lnTo>
                    <a:pt x="33528" y="361950"/>
                  </a:lnTo>
                  <a:lnTo>
                    <a:pt x="33528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929384" y="5891021"/>
              <a:ext cx="44450" cy="483234"/>
            </a:xfrm>
            <a:custGeom>
              <a:avLst/>
              <a:gdLst/>
              <a:ahLst/>
              <a:cxnLst/>
              <a:rect l="l" t="t" r="r" b="b"/>
              <a:pathLst>
                <a:path w="44450" h="483235">
                  <a:moveTo>
                    <a:pt x="0" y="361950"/>
                  </a:moveTo>
                  <a:lnTo>
                    <a:pt x="10668" y="361950"/>
                  </a:lnTo>
                  <a:lnTo>
                    <a:pt x="10668" y="0"/>
                  </a:lnTo>
                  <a:lnTo>
                    <a:pt x="33528" y="0"/>
                  </a:lnTo>
                  <a:lnTo>
                    <a:pt x="33528" y="361950"/>
                  </a:lnTo>
                  <a:lnTo>
                    <a:pt x="44196" y="361950"/>
                  </a:lnTo>
                  <a:lnTo>
                    <a:pt x="22098" y="483108"/>
                  </a:lnTo>
                  <a:lnTo>
                    <a:pt x="0" y="361950"/>
                  </a:lnTo>
                  <a:close/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909825" y="6991348"/>
              <a:ext cx="2097405" cy="836930"/>
            </a:xfrm>
            <a:custGeom>
              <a:avLst/>
              <a:gdLst/>
              <a:ahLst/>
              <a:cxnLst/>
              <a:rect l="l" t="t" r="r" b="b"/>
              <a:pathLst>
                <a:path w="2097405" h="836929">
                  <a:moveTo>
                    <a:pt x="2097024" y="0"/>
                  </a:moveTo>
                  <a:lnTo>
                    <a:pt x="0" y="0"/>
                  </a:lnTo>
                  <a:lnTo>
                    <a:pt x="0" y="836677"/>
                  </a:lnTo>
                  <a:lnTo>
                    <a:pt x="2097024" y="836677"/>
                  </a:lnTo>
                  <a:lnTo>
                    <a:pt x="2097024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09828" y="6991350"/>
              <a:ext cx="2097405" cy="836930"/>
            </a:xfrm>
            <a:custGeom>
              <a:avLst/>
              <a:gdLst/>
              <a:ahLst/>
              <a:cxnLst/>
              <a:rect l="l" t="t" r="r" b="b"/>
              <a:pathLst>
                <a:path w="2097405" h="836929">
                  <a:moveTo>
                    <a:pt x="2097024" y="0"/>
                  </a:moveTo>
                  <a:lnTo>
                    <a:pt x="0" y="0"/>
                  </a:lnTo>
                  <a:lnTo>
                    <a:pt x="0" y="836677"/>
                  </a:lnTo>
                  <a:lnTo>
                    <a:pt x="2097024" y="836677"/>
                  </a:lnTo>
                  <a:lnTo>
                    <a:pt x="2097024" y="0"/>
                  </a:lnTo>
                  <a:close/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623822" y="6986777"/>
              <a:ext cx="215900" cy="279400"/>
            </a:xfrm>
            <a:custGeom>
              <a:avLst/>
              <a:gdLst/>
              <a:ahLst/>
              <a:cxnLst/>
              <a:rect l="l" t="t" r="r" b="b"/>
              <a:pathLst>
                <a:path w="215900" h="279400">
                  <a:moveTo>
                    <a:pt x="215646" y="0"/>
                  </a:moveTo>
                  <a:lnTo>
                    <a:pt x="0" y="0"/>
                  </a:lnTo>
                  <a:lnTo>
                    <a:pt x="87630" y="27432"/>
                  </a:lnTo>
                  <a:lnTo>
                    <a:pt x="142494" y="68580"/>
                  </a:lnTo>
                  <a:lnTo>
                    <a:pt x="189738" y="149352"/>
                  </a:lnTo>
                  <a:lnTo>
                    <a:pt x="215646" y="278892"/>
                  </a:lnTo>
                  <a:lnTo>
                    <a:pt x="2156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839468" y="7296911"/>
              <a:ext cx="222504" cy="166116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839468" y="7296911"/>
              <a:ext cx="222885" cy="166370"/>
            </a:xfrm>
            <a:custGeom>
              <a:avLst/>
              <a:gdLst/>
              <a:ahLst/>
              <a:cxnLst/>
              <a:rect l="l" t="t" r="r" b="b"/>
              <a:pathLst>
                <a:path w="222885" h="166370">
                  <a:moveTo>
                    <a:pt x="0" y="0"/>
                  </a:moveTo>
                  <a:lnTo>
                    <a:pt x="55626" y="166116"/>
                  </a:lnTo>
                  <a:lnTo>
                    <a:pt x="166878" y="166116"/>
                  </a:lnTo>
                  <a:lnTo>
                    <a:pt x="222504" y="0"/>
                  </a:lnTo>
                  <a:lnTo>
                    <a:pt x="0" y="0"/>
                  </a:lnTo>
                  <a:close/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68652" y="6542535"/>
              <a:ext cx="774189" cy="44424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168654" y="6542531"/>
              <a:ext cx="774700" cy="444500"/>
            </a:xfrm>
            <a:custGeom>
              <a:avLst/>
              <a:gdLst/>
              <a:ahLst/>
              <a:cxnLst/>
              <a:rect l="l" t="t" r="r" b="b"/>
              <a:pathLst>
                <a:path w="774700" h="444500">
                  <a:moveTo>
                    <a:pt x="774189" y="0"/>
                  </a:moveTo>
                  <a:lnTo>
                    <a:pt x="0" y="0"/>
                  </a:lnTo>
                  <a:lnTo>
                    <a:pt x="0" y="444242"/>
                  </a:lnTo>
                  <a:lnTo>
                    <a:pt x="774189" y="444242"/>
                  </a:lnTo>
                  <a:lnTo>
                    <a:pt x="774189" y="0"/>
                  </a:lnTo>
                  <a:close/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53264" y="6542535"/>
              <a:ext cx="774952" cy="44424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953263" y="6542531"/>
              <a:ext cx="775335" cy="444500"/>
            </a:xfrm>
            <a:custGeom>
              <a:avLst/>
              <a:gdLst/>
              <a:ahLst/>
              <a:cxnLst/>
              <a:rect l="l" t="t" r="r" b="b"/>
              <a:pathLst>
                <a:path w="775335" h="444500">
                  <a:moveTo>
                    <a:pt x="774952" y="0"/>
                  </a:moveTo>
                  <a:lnTo>
                    <a:pt x="0" y="0"/>
                  </a:lnTo>
                  <a:lnTo>
                    <a:pt x="0" y="444242"/>
                  </a:lnTo>
                  <a:lnTo>
                    <a:pt x="774952" y="444242"/>
                  </a:lnTo>
                  <a:lnTo>
                    <a:pt x="774952" y="0"/>
                  </a:lnTo>
                  <a:close/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489710" y="6982777"/>
              <a:ext cx="349885" cy="314325"/>
            </a:xfrm>
            <a:custGeom>
              <a:avLst/>
              <a:gdLst/>
              <a:ahLst/>
              <a:cxnLst/>
              <a:rect l="l" t="t" r="r" b="b"/>
              <a:pathLst>
                <a:path w="349885" h="314325">
                  <a:moveTo>
                    <a:pt x="0" y="4000"/>
                  </a:moveTo>
                  <a:lnTo>
                    <a:pt x="28158" y="1428"/>
                  </a:lnTo>
                  <a:lnTo>
                    <a:pt x="56673" y="0"/>
                  </a:lnTo>
                  <a:lnTo>
                    <a:pt x="85617" y="571"/>
                  </a:lnTo>
                  <a:lnTo>
                    <a:pt x="146351" y="10120"/>
                  </a:lnTo>
                  <a:lnTo>
                    <a:pt x="210645" y="30360"/>
                  </a:lnTo>
                  <a:lnTo>
                    <a:pt x="261544" y="64460"/>
                  </a:lnTo>
                  <a:lnTo>
                    <a:pt x="299049" y="112133"/>
                  </a:lnTo>
                  <a:lnTo>
                    <a:pt x="326076" y="179546"/>
                  </a:lnTo>
                  <a:lnTo>
                    <a:pt x="335565" y="221551"/>
                  </a:lnTo>
                  <a:lnTo>
                    <a:pt x="343197" y="266985"/>
                  </a:lnTo>
                  <a:lnTo>
                    <a:pt x="349758" y="314134"/>
                  </a:lnTo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064258" y="6992111"/>
              <a:ext cx="215900" cy="279400"/>
            </a:xfrm>
            <a:custGeom>
              <a:avLst/>
              <a:gdLst/>
              <a:ahLst/>
              <a:cxnLst/>
              <a:rect l="l" t="t" r="r" b="b"/>
              <a:pathLst>
                <a:path w="215900" h="279400">
                  <a:moveTo>
                    <a:pt x="215646" y="0"/>
                  </a:moveTo>
                  <a:lnTo>
                    <a:pt x="0" y="0"/>
                  </a:lnTo>
                  <a:lnTo>
                    <a:pt x="0" y="278892"/>
                  </a:lnTo>
                  <a:lnTo>
                    <a:pt x="25908" y="149352"/>
                  </a:lnTo>
                  <a:lnTo>
                    <a:pt x="73152" y="68580"/>
                  </a:lnTo>
                  <a:lnTo>
                    <a:pt x="127254" y="26670"/>
                  </a:lnTo>
                  <a:lnTo>
                    <a:pt x="2156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064258" y="6982777"/>
              <a:ext cx="349885" cy="314325"/>
            </a:xfrm>
            <a:custGeom>
              <a:avLst/>
              <a:gdLst/>
              <a:ahLst/>
              <a:cxnLst/>
              <a:rect l="l" t="t" r="r" b="b"/>
              <a:pathLst>
                <a:path w="349885" h="314325">
                  <a:moveTo>
                    <a:pt x="349758" y="4000"/>
                  </a:moveTo>
                  <a:lnTo>
                    <a:pt x="321587" y="1428"/>
                  </a:lnTo>
                  <a:lnTo>
                    <a:pt x="292989" y="0"/>
                  </a:lnTo>
                  <a:lnTo>
                    <a:pt x="263818" y="571"/>
                  </a:lnTo>
                  <a:lnTo>
                    <a:pt x="202763" y="10120"/>
                  </a:lnTo>
                  <a:lnTo>
                    <a:pt x="138993" y="30360"/>
                  </a:lnTo>
                  <a:lnTo>
                    <a:pt x="88213" y="64460"/>
                  </a:lnTo>
                  <a:lnTo>
                    <a:pt x="50708" y="112133"/>
                  </a:lnTo>
                  <a:lnTo>
                    <a:pt x="23360" y="179546"/>
                  </a:lnTo>
                  <a:lnTo>
                    <a:pt x="13906" y="221551"/>
                  </a:lnTo>
                  <a:lnTo>
                    <a:pt x="6453" y="266985"/>
                  </a:lnTo>
                  <a:lnTo>
                    <a:pt x="0" y="314134"/>
                  </a:lnTo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728216" y="5984747"/>
              <a:ext cx="440690" cy="558165"/>
            </a:xfrm>
            <a:custGeom>
              <a:avLst/>
              <a:gdLst/>
              <a:ahLst/>
              <a:cxnLst/>
              <a:rect l="l" t="t" r="r" b="b"/>
              <a:pathLst>
                <a:path w="440689" h="558165">
                  <a:moveTo>
                    <a:pt x="0" y="557784"/>
                  </a:moveTo>
                  <a:lnTo>
                    <a:pt x="0" y="0"/>
                  </a:lnTo>
                </a:path>
                <a:path w="440689" h="558165">
                  <a:moveTo>
                    <a:pt x="440436" y="557784"/>
                  </a:moveTo>
                  <a:lnTo>
                    <a:pt x="440436" y="0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728216" y="6021323"/>
              <a:ext cx="440690" cy="40640"/>
            </a:xfrm>
            <a:custGeom>
              <a:avLst/>
              <a:gdLst/>
              <a:ahLst/>
              <a:cxnLst/>
              <a:rect l="l" t="t" r="r" b="b"/>
              <a:pathLst>
                <a:path w="440689" h="40639">
                  <a:moveTo>
                    <a:pt x="99822" y="0"/>
                  </a:moveTo>
                  <a:lnTo>
                    <a:pt x="0" y="20574"/>
                  </a:lnTo>
                  <a:lnTo>
                    <a:pt x="99822" y="40386"/>
                  </a:lnTo>
                  <a:lnTo>
                    <a:pt x="69342" y="25146"/>
                  </a:lnTo>
                  <a:lnTo>
                    <a:pt x="57150" y="25146"/>
                  </a:lnTo>
                  <a:lnTo>
                    <a:pt x="54864" y="22860"/>
                  </a:lnTo>
                  <a:lnTo>
                    <a:pt x="54864" y="17526"/>
                  </a:lnTo>
                  <a:lnTo>
                    <a:pt x="57150" y="15240"/>
                  </a:lnTo>
                  <a:lnTo>
                    <a:pt x="70470" y="15240"/>
                  </a:lnTo>
                  <a:lnTo>
                    <a:pt x="99822" y="0"/>
                  </a:lnTo>
                  <a:close/>
                </a:path>
                <a:path w="440689" h="40639">
                  <a:moveTo>
                    <a:pt x="339852" y="0"/>
                  </a:moveTo>
                  <a:lnTo>
                    <a:pt x="380238" y="20574"/>
                  </a:lnTo>
                  <a:lnTo>
                    <a:pt x="339852" y="40386"/>
                  </a:lnTo>
                  <a:lnTo>
                    <a:pt x="417224" y="25146"/>
                  </a:lnTo>
                  <a:lnTo>
                    <a:pt x="382524" y="25146"/>
                  </a:lnTo>
                  <a:lnTo>
                    <a:pt x="384810" y="22860"/>
                  </a:lnTo>
                  <a:lnTo>
                    <a:pt x="384810" y="17526"/>
                  </a:lnTo>
                  <a:lnTo>
                    <a:pt x="382524" y="15240"/>
                  </a:lnTo>
                  <a:lnTo>
                    <a:pt x="414358" y="15240"/>
                  </a:lnTo>
                  <a:lnTo>
                    <a:pt x="339852" y="0"/>
                  </a:lnTo>
                  <a:close/>
                </a:path>
                <a:path w="440689" h="40639">
                  <a:moveTo>
                    <a:pt x="70470" y="15240"/>
                  </a:moveTo>
                  <a:lnTo>
                    <a:pt x="57150" y="15240"/>
                  </a:lnTo>
                  <a:lnTo>
                    <a:pt x="54864" y="17526"/>
                  </a:lnTo>
                  <a:lnTo>
                    <a:pt x="54864" y="22860"/>
                  </a:lnTo>
                  <a:lnTo>
                    <a:pt x="57150" y="25146"/>
                  </a:lnTo>
                  <a:lnTo>
                    <a:pt x="69342" y="25146"/>
                  </a:lnTo>
                  <a:lnTo>
                    <a:pt x="60198" y="20574"/>
                  </a:lnTo>
                  <a:lnTo>
                    <a:pt x="70470" y="15240"/>
                  </a:lnTo>
                  <a:close/>
                </a:path>
                <a:path w="440689" h="40639">
                  <a:moveTo>
                    <a:pt x="369767" y="15240"/>
                  </a:moveTo>
                  <a:lnTo>
                    <a:pt x="70470" y="15240"/>
                  </a:lnTo>
                  <a:lnTo>
                    <a:pt x="60198" y="20574"/>
                  </a:lnTo>
                  <a:lnTo>
                    <a:pt x="69342" y="25146"/>
                  </a:lnTo>
                  <a:lnTo>
                    <a:pt x="370918" y="25146"/>
                  </a:lnTo>
                  <a:lnTo>
                    <a:pt x="380238" y="20574"/>
                  </a:lnTo>
                  <a:lnTo>
                    <a:pt x="369767" y="15240"/>
                  </a:lnTo>
                  <a:close/>
                </a:path>
                <a:path w="440689" h="40639">
                  <a:moveTo>
                    <a:pt x="414358" y="15240"/>
                  </a:moveTo>
                  <a:lnTo>
                    <a:pt x="382524" y="15240"/>
                  </a:lnTo>
                  <a:lnTo>
                    <a:pt x="384810" y="17526"/>
                  </a:lnTo>
                  <a:lnTo>
                    <a:pt x="384810" y="22860"/>
                  </a:lnTo>
                  <a:lnTo>
                    <a:pt x="382524" y="25146"/>
                  </a:lnTo>
                  <a:lnTo>
                    <a:pt x="417224" y="25146"/>
                  </a:lnTo>
                  <a:lnTo>
                    <a:pt x="440436" y="20574"/>
                  </a:lnTo>
                  <a:lnTo>
                    <a:pt x="414358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315974" y="6041897"/>
              <a:ext cx="746125" cy="516890"/>
            </a:xfrm>
            <a:custGeom>
              <a:avLst/>
              <a:gdLst/>
              <a:ahLst/>
              <a:cxnLst/>
              <a:rect l="l" t="t" r="r" b="b"/>
              <a:pathLst>
                <a:path w="746125" h="516890">
                  <a:moveTo>
                    <a:pt x="412242" y="0"/>
                  </a:moveTo>
                  <a:lnTo>
                    <a:pt x="0" y="0"/>
                  </a:lnTo>
                </a:path>
                <a:path w="746125" h="516890">
                  <a:moveTo>
                    <a:pt x="523494" y="516636"/>
                  </a:moveTo>
                  <a:lnTo>
                    <a:pt x="523494" y="105156"/>
                  </a:lnTo>
                </a:path>
                <a:path w="746125" h="516890">
                  <a:moveTo>
                    <a:pt x="745998" y="516636"/>
                  </a:moveTo>
                  <a:lnTo>
                    <a:pt x="745998" y="105156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39468" y="6181343"/>
              <a:ext cx="222885" cy="40005"/>
            </a:xfrm>
            <a:custGeom>
              <a:avLst/>
              <a:gdLst/>
              <a:ahLst/>
              <a:cxnLst/>
              <a:rect l="l" t="t" r="r" b="b"/>
              <a:pathLst>
                <a:path w="222885" h="40004">
                  <a:moveTo>
                    <a:pt x="100584" y="0"/>
                  </a:moveTo>
                  <a:lnTo>
                    <a:pt x="0" y="19812"/>
                  </a:lnTo>
                  <a:lnTo>
                    <a:pt x="99822" y="39624"/>
                  </a:lnTo>
                  <a:lnTo>
                    <a:pt x="69480" y="24453"/>
                  </a:lnTo>
                  <a:lnTo>
                    <a:pt x="57150" y="24384"/>
                  </a:lnTo>
                  <a:lnTo>
                    <a:pt x="54864" y="22098"/>
                  </a:lnTo>
                  <a:lnTo>
                    <a:pt x="54864" y="16764"/>
                  </a:lnTo>
                  <a:lnTo>
                    <a:pt x="57150" y="14478"/>
                  </a:lnTo>
                  <a:lnTo>
                    <a:pt x="71071" y="14478"/>
                  </a:lnTo>
                  <a:lnTo>
                    <a:pt x="100584" y="0"/>
                  </a:lnTo>
                  <a:close/>
                </a:path>
                <a:path w="222885" h="40004">
                  <a:moveTo>
                    <a:pt x="151595" y="25066"/>
                  </a:moveTo>
                  <a:lnTo>
                    <a:pt x="121920" y="39624"/>
                  </a:lnTo>
                  <a:lnTo>
                    <a:pt x="195423" y="25146"/>
                  </a:lnTo>
                  <a:lnTo>
                    <a:pt x="162306" y="25146"/>
                  </a:lnTo>
                  <a:lnTo>
                    <a:pt x="151595" y="25066"/>
                  </a:lnTo>
                  <a:close/>
                </a:path>
                <a:path w="222885" h="40004">
                  <a:moveTo>
                    <a:pt x="152842" y="15169"/>
                  </a:moveTo>
                  <a:lnTo>
                    <a:pt x="162306" y="19812"/>
                  </a:lnTo>
                  <a:lnTo>
                    <a:pt x="151595" y="25066"/>
                  </a:lnTo>
                  <a:lnTo>
                    <a:pt x="162306" y="25146"/>
                  </a:lnTo>
                  <a:lnTo>
                    <a:pt x="164592" y="25146"/>
                  </a:lnTo>
                  <a:lnTo>
                    <a:pt x="166878" y="22860"/>
                  </a:lnTo>
                  <a:lnTo>
                    <a:pt x="166878" y="17526"/>
                  </a:lnTo>
                  <a:lnTo>
                    <a:pt x="164592" y="15240"/>
                  </a:lnTo>
                  <a:lnTo>
                    <a:pt x="162306" y="15240"/>
                  </a:lnTo>
                  <a:lnTo>
                    <a:pt x="152842" y="15169"/>
                  </a:lnTo>
                  <a:close/>
                </a:path>
                <a:path w="222885" h="40004">
                  <a:moveTo>
                    <a:pt x="121920" y="0"/>
                  </a:moveTo>
                  <a:lnTo>
                    <a:pt x="152842" y="15169"/>
                  </a:lnTo>
                  <a:lnTo>
                    <a:pt x="162306" y="15240"/>
                  </a:lnTo>
                  <a:lnTo>
                    <a:pt x="164592" y="15240"/>
                  </a:lnTo>
                  <a:lnTo>
                    <a:pt x="166878" y="17526"/>
                  </a:lnTo>
                  <a:lnTo>
                    <a:pt x="166878" y="22860"/>
                  </a:lnTo>
                  <a:lnTo>
                    <a:pt x="164592" y="25146"/>
                  </a:lnTo>
                  <a:lnTo>
                    <a:pt x="195423" y="25146"/>
                  </a:lnTo>
                  <a:lnTo>
                    <a:pt x="222504" y="19812"/>
                  </a:lnTo>
                  <a:lnTo>
                    <a:pt x="121920" y="0"/>
                  </a:lnTo>
                  <a:close/>
                </a:path>
                <a:path w="222885" h="40004">
                  <a:moveTo>
                    <a:pt x="70908" y="14557"/>
                  </a:moveTo>
                  <a:lnTo>
                    <a:pt x="60198" y="19812"/>
                  </a:lnTo>
                  <a:lnTo>
                    <a:pt x="69480" y="24453"/>
                  </a:lnTo>
                  <a:lnTo>
                    <a:pt x="151595" y="25066"/>
                  </a:lnTo>
                  <a:lnTo>
                    <a:pt x="162306" y="19812"/>
                  </a:lnTo>
                  <a:lnTo>
                    <a:pt x="152842" y="15169"/>
                  </a:lnTo>
                  <a:lnTo>
                    <a:pt x="70908" y="14557"/>
                  </a:lnTo>
                  <a:close/>
                </a:path>
                <a:path w="222885" h="40004">
                  <a:moveTo>
                    <a:pt x="60198" y="14478"/>
                  </a:moveTo>
                  <a:lnTo>
                    <a:pt x="57150" y="14478"/>
                  </a:lnTo>
                  <a:lnTo>
                    <a:pt x="54864" y="16764"/>
                  </a:lnTo>
                  <a:lnTo>
                    <a:pt x="54864" y="22098"/>
                  </a:lnTo>
                  <a:lnTo>
                    <a:pt x="57150" y="24384"/>
                  </a:lnTo>
                  <a:lnTo>
                    <a:pt x="69480" y="24453"/>
                  </a:lnTo>
                  <a:lnTo>
                    <a:pt x="60198" y="19812"/>
                  </a:lnTo>
                  <a:lnTo>
                    <a:pt x="70908" y="14557"/>
                  </a:lnTo>
                  <a:lnTo>
                    <a:pt x="60198" y="14478"/>
                  </a:lnTo>
                  <a:close/>
                </a:path>
                <a:path w="222885" h="40004">
                  <a:moveTo>
                    <a:pt x="71071" y="14478"/>
                  </a:moveTo>
                  <a:lnTo>
                    <a:pt x="60198" y="14478"/>
                  </a:lnTo>
                  <a:lnTo>
                    <a:pt x="70908" y="14557"/>
                  </a:lnTo>
                  <a:lnTo>
                    <a:pt x="71071" y="144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565910" y="6201155"/>
              <a:ext cx="1120140" cy="1587500"/>
            </a:xfrm>
            <a:custGeom>
              <a:avLst/>
              <a:gdLst/>
              <a:ahLst/>
              <a:cxnLst/>
              <a:rect l="l" t="t" r="r" b="b"/>
              <a:pathLst>
                <a:path w="1120139" h="1587500">
                  <a:moveTo>
                    <a:pt x="1120140" y="0"/>
                  </a:moveTo>
                  <a:lnTo>
                    <a:pt x="498348" y="0"/>
                  </a:lnTo>
                </a:path>
                <a:path w="1120139" h="1587500">
                  <a:moveTo>
                    <a:pt x="328422" y="1587246"/>
                  </a:moveTo>
                  <a:lnTo>
                    <a:pt x="328422" y="1261872"/>
                  </a:lnTo>
                </a:path>
                <a:path w="1120139" h="1587500">
                  <a:moveTo>
                    <a:pt x="441960" y="1587246"/>
                  </a:moveTo>
                  <a:lnTo>
                    <a:pt x="442722" y="1261872"/>
                  </a:lnTo>
                </a:path>
                <a:path w="1120139" h="1587500">
                  <a:moveTo>
                    <a:pt x="1025652" y="1546860"/>
                  </a:moveTo>
                  <a:lnTo>
                    <a:pt x="331470" y="1546860"/>
                  </a:lnTo>
                </a:path>
                <a:path w="1120139" h="1587500">
                  <a:moveTo>
                    <a:pt x="348234" y="1264920"/>
                  </a:moveTo>
                  <a:lnTo>
                    <a:pt x="0" y="1265682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603248" y="6992111"/>
              <a:ext cx="40640" cy="474980"/>
            </a:xfrm>
            <a:custGeom>
              <a:avLst/>
              <a:gdLst/>
              <a:ahLst/>
              <a:cxnLst/>
              <a:rect l="l" t="t" r="r" b="b"/>
              <a:pathLst>
                <a:path w="40639" h="474979">
                  <a:moveTo>
                    <a:pt x="0" y="374142"/>
                  </a:moveTo>
                  <a:lnTo>
                    <a:pt x="20574" y="474726"/>
                  </a:lnTo>
                  <a:lnTo>
                    <a:pt x="31530" y="419100"/>
                  </a:lnTo>
                  <a:lnTo>
                    <a:pt x="17526" y="419100"/>
                  </a:lnTo>
                  <a:lnTo>
                    <a:pt x="15240" y="416814"/>
                  </a:lnTo>
                  <a:lnTo>
                    <a:pt x="15215" y="405157"/>
                  </a:lnTo>
                  <a:lnTo>
                    <a:pt x="0" y="374142"/>
                  </a:lnTo>
                  <a:close/>
                </a:path>
                <a:path w="40639" h="474979">
                  <a:moveTo>
                    <a:pt x="15215" y="405157"/>
                  </a:moveTo>
                  <a:lnTo>
                    <a:pt x="15240" y="416814"/>
                  </a:lnTo>
                  <a:lnTo>
                    <a:pt x="17526" y="419100"/>
                  </a:lnTo>
                  <a:lnTo>
                    <a:pt x="22860" y="419100"/>
                  </a:lnTo>
                  <a:lnTo>
                    <a:pt x="25146" y="416814"/>
                  </a:lnTo>
                  <a:lnTo>
                    <a:pt x="25146" y="414528"/>
                  </a:lnTo>
                  <a:lnTo>
                    <a:pt x="19812" y="414528"/>
                  </a:lnTo>
                  <a:lnTo>
                    <a:pt x="15215" y="405157"/>
                  </a:lnTo>
                  <a:close/>
                </a:path>
                <a:path w="40639" h="474979">
                  <a:moveTo>
                    <a:pt x="40386" y="374142"/>
                  </a:moveTo>
                  <a:lnTo>
                    <a:pt x="25146" y="404057"/>
                  </a:lnTo>
                  <a:lnTo>
                    <a:pt x="25146" y="416814"/>
                  </a:lnTo>
                  <a:lnTo>
                    <a:pt x="22860" y="419100"/>
                  </a:lnTo>
                  <a:lnTo>
                    <a:pt x="31530" y="419100"/>
                  </a:lnTo>
                  <a:lnTo>
                    <a:pt x="40386" y="374142"/>
                  </a:lnTo>
                  <a:close/>
                </a:path>
                <a:path w="40639" h="474979">
                  <a:moveTo>
                    <a:pt x="19812" y="60198"/>
                  </a:moveTo>
                  <a:lnTo>
                    <a:pt x="14500" y="70820"/>
                  </a:lnTo>
                  <a:lnTo>
                    <a:pt x="15215" y="405157"/>
                  </a:lnTo>
                  <a:lnTo>
                    <a:pt x="19812" y="414528"/>
                  </a:lnTo>
                  <a:lnTo>
                    <a:pt x="25146" y="404057"/>
                  </a:lnTo>
                  <a:lnTo>
                    <a:pt x="25123" y="70820"/>
                  </a:lnTo>
                  <a:lnTo>
                    <a:pt x="19812" y="60198"/>
                  </a:lnTo>
                  <a:close/>
                </a:path>
                <a:path w="40639" h="474979">
                  <a:moveTo>
                    <a:pt x="25146" y="404057"/>
                  </a:moveTo>
                  <a:lnTo>
                    <a:pt x="19812" y="414528"/>
                  </a:lnTo>
                  <a:lnTo>
                    <a:pt x="25146" y="414528"/>
                  </a:lnTo>
                  <a:lnTo>
                    <a:pt x="25146" y="404057"/>
                  </a:lnTo>
                  <a:close/>
                </a:path>
                <a:path w="40639" h="474979">
                  <a:moveTo>
                    <a:pt x="19812" y="0"/>
                  </a:moveTo>
                  <a:lnTo>
                    <a:pt x="0" y="99822"/>
                  </a:lnTo>
                  <a:lnTo>
                    <a:pt x="14478" y="70866"/>
                  </a:lnTo>
                  <a:lnTo>
                    <a:pt x="14478" y="57150"/>
                  </a:lnTo>
                  <a:lnTo>
                    <a:pt x="16764" y="54864"/>
                  </a:lnTo>
                  <a:lnTo>
                    <a:pt x="30701" y="54864"/>
                  </a:lnTo>
                  <a:lnTo>
                    <a:pt x="19812" y="0"/>
                  </a:lnTo>
                  <a:close/>
                </a:path>
                <a:path w="40639" h="474979">
                  <a:moveTo>
                    <a:pt x="30701" y="54864"/>
                  </a:moveTo>
                  <a:lnTo>
                    <a:pt x="22860" y="54864"/>
                  </a:lnTo>
                  <a:lnTo>
                    <a:pt x="25146" y="57150"/>
                  </a:lnTo>
                  <a:lnTo>
                    <a:pt x="25146" y="70866"/>
                  </a:lnTo>
                  <a:lnTo>
                    <a:pt x="39624" y="99822"/>
                  </a:lnTo>
                  <a:lnTo>
                    <a:pt x="30701" y="54864"/>
                  </a:lnTo>
                  <a:close/>
                </a:path>
                <a:path w="40639" h="474979">
                  <a:moveTo>
                    <a:pt x="25146" y="60198"/>
                  </a:moveTo>
                  <a:lnTo>
                    <a:pt x="19812" y="60198"/>
                  </a:lnTo>
                  <a:lnTo>
                    <a:pt x="25146" y="70866"/>
                  </a:lnTo>
                  <a:lnTo>
                    <a:pt x="25146" y="60198"/>
                  </a:lnTo>
                  <a:close/>
                </a:path>
                <a:path w="40639" h="474979">
                  <a:moveTo>
                    <a:pt x="22860" y="54864"/>
                  </a:moveTo>
                  <a:lnTo>
                    <a:pt x="16764" y="54864"/>
                  </a:lnTo>
                  <a:lnTo>
                    <a:pt x="14478" y="57150"/>
                  </a:lnTo>
                  <a:lnTo>
                    <a:pt x="14500" y="70820"/>
                  </a:lnTo>
                  <a:lnTo>
                    <a:pt x="19812" y="60198"/>
                  </a:lnTo>
                  <a:lnTo>
                    <a:pt x="25146" y="60198"/>
                  </a:lnTo>
                  <a:lnTo>
                    <a:pt x="25146" y="57150"/>
                  </a:lnTo>
                  <a:lnTo>
                    <a:pt x="22860" y="548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685544" y="7363682"/>
              <a:ext cx="502284" cy="50800"/>
            </a:xfrm>
            <a:custGeom>
              <a:avLst/>
              <a:gdLst/>
              <a:ahLst/>
              <a:cxnLst/>
              <a:rect l="l" t="t" r="r" b="b"/>
              <a:pathLst>
                <a:path w="502285" h="50800">
                  <a:moveTo>
                    <a:pt x="0" y="39147"/>
                  </a:moveTo>
                  <a:lnTo>
                    <a:pt x="49530" y="24057"/>
                  </a:lnTo>
                  <a:lnTo>
                    <a:pt x="99700" y="12611"/>
                  </a:lnTo>
                  <a:lnTo>
                    <a:pt x="150327" y="4796"/>
                  </a:lnTo>
                  <a:lnTo>
                    <a:pt x="201228" y="596"/>
                  </a:lnTo>
                  <a:lnTo>
                    <a:pt x="252222" y="0"/>
                  </a:lnTo>
                  <a:lnTo>
                    <a:pt x="303123" y="2992"/>
                  </a:lnTo>
                  <a:lnTo>
                    <a:pt x="353750" y="9560"/>
                  </a:lnTo>
                  <a:lnTo>
                    <a:pt x="403920" y="19689"/>
                  </a:lnTo>
                  <a:lnTo>
                    <a:pt x="453450" y="33366"/>
                  </a:lnTo>
                  <a:lnTo>
                    <a:pt x="502158" y="50577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806446" y="6467855"/>
              <a:ext cx="79375" cy="536575"/>
            </a:xfrm>
            <a:custGeom>
              <a:avLst/>
              <a:gdLst/>
              <a:ahLst/>
              <a:cxnLst/>
              <a:rect l="l" t="t" r="r" b="b"/>
              <a:pathLst>
                <a:path w="79375" h="536575">
                  <a:moveTo>
                    <a:pt x="16450" y="497235"/>
                  </a:moveTo>
                  <a:lnTo>
                    <a:pt x="13930" y="497419"/>
                  </a:lnTo>
                  <a:lnTo>
                    <a:pt x="7048" y="501015"/>
                  </a:lnTo>
                  <a:lnTo>
                    <a:pt x="2166" y="506896"/>
                  </a:lnTo>
                  <a:lnTo>
                    <a:pt x="0" y="514350"/>
                  </a:lnTo>
                  <a:lnTo>
                    <a:pt x="595" y="522089"/>
                  </a:lnTo>
                  <a:lnTo>
                    <a:pt x="4191" y="528828"/>
                  </a:lnTo>
                  <a:lnTo>
                    <a:pt x="10072" y="533852"/>
                  </a:lnTo>
                  <a:lnTo>
                    <a:pt x="17526" y="536448"/>
                  </a:lnTo>
                  <a:lnTo>
                    <a:pt x="25586" y="535531"/>
                  </a:lnTo>
                  <a:lnTo>
                    <a:pt x="32289" y="531971"/>
                  </a:lnTo>
                  <a:lnTo>
                    <a:pt x="37135" y="526268"/>
                  </a:lnTo>
                  <a:lnTo>
                    <a:pt x="38591" y="521970"/>
                  </a:lnTo>
                  <a:lnTo>
                    <a:pt x="22098" y="521970"/>
                  </a:lnTo>
                  <a:lnTo>
                    <a:pt x="19050" y="521208"/>
                  </a:lnTo>
                  <a:lnTo>
                    <a:pt x="16002" y="521208"/>
                  </a:lnTo>
                  <a:lnTo>
                    <a:pt x="14478" y="518922"/>
                  </a:lnTo>
                  <a:lnTo>
                    <a:pt x="14478" y="515874"/>
                  </a:lnTo>
                  <a:lnTo>
                    <a:pt x="16450" y="497235"/>
                  </a:lnTo>
                  <a:close/>
                </a:path>
                <a:path w="79375" h="536575">
                  <a:moveTo>
                    <a:pt x="22098" y="496824"/>
                  </a:moveTo>
                  <a:lnTo>
                    <a:pt x="16450" y="497235"/>
                  </a:lnTo>
                  <a:lnTo>
                    <a:pt x="14478" y="515874"/>
                  </a:lnTo>
                  <a:lnTo>
                    <a:pt x="14478" y="518922"/>
                  </a:lnTo>
                  <a:lnTo>
                    <a:pt x="16002" y="521208"/>
                  </a:lnTo>
                  <a:lnTo>
                    <a:pt x="19050" y="521208"/>
                  </a:lnTo>
                  <a:lnTo>
                    <a:pt x="22098" y="521970"/>
                  </a:lnTo>
                  <a:lnTo>
                    <a:pt x="24384" y="519684"/>
                  </a:lnTo>
                  <a:lnTo>
                    <a:pt x="24464" y="515874"/>
                  </a:lnTo>
                  <a:lnTo>
                    <a:pt x="26352" y="498060"/>
                  </a:lnTo>
                  <a:lnTo>
                    <a:pt x="22098" y="496824"/>
                  </a:lnTo>
                  <a:close/>
                </a:path>
                <a:path w="79375" h="536575">
                  <a:moveTo>
                    <a:pt x="26352" y="498060"/>
                  </a:moveTo>
                  <a:lnTo>
                    <a:pt x="24464" y="515874"/>
                  </a:lnTo>
                  <a:lnTo>
                    <a:pt x="24384" y="519684"/>
                  </a:lnTo>
                  <a:lnTo>
                    <a:pt x="22098" y="521970"/>
                  </a:lnTo>
                  <a:lnTo>
                    <a:pt x="38591" y="521970"/>
                  </a:lnTo>
                  <a:lnTo>
                    <a:pt x="39624" y="518922"/>
                  </a:lnTo>
                  <a:lnTo>
                    <a:pt x="39028" y="510754"/>
                  </a:lnTo>
                  <a:lnTo>
                    <a:pt x="35433" y="503872"/>
                  </a:lnTo>
                  <a:lnTo>
                    <a:pt x="29551" y="498990"/>
                  </a:lnTo>
                  <a:lnTo>
                    <a:pt x="26352" y="498060"/>
                  </a:lnTo>
                  <a:close/>
                </a:path>
                <a:path w="79375" h="536575">
                  <a:moveTo>
                    <a:pt x="26483" y="496824"/>
                  </a:moveTo>
                  <a:lnTo>
                    <a:pt x="22098" y="496824"/>
                  </a:lnTo>
                  <a:lnTo>
                    <a:pt x="26352" y="498060"/>
                  </a:lnTo>
                  <a:lnTo>
                    <a:pt x="26483" y="496824"/>
                  </a:lnTo>
                  <a:close/>
                </a:path>
                <a:path w="79375" h="536575">
                  <a:moveTo>
                    <a:pt x="74676" y="0"/>
                  </a:moveTo>
                  <a:lnTo>
                    <a:pt x="71628" y="0"/>
                  </a:lnTo>
                  <a:lnTo>
                    <a:pt x="69342" y="2286"/>
                  </a:lnTo>
                  <a:lnTo>
                    <a:pt x="68580" y="4572"/>
                  </a:lnTo>
                  <a:lnTo>
                    <a:pt x="16450" y="497235"/>
                  </a:lnTo>
                  <a:lnTo>
                    <a:pt x="22098" y="496824"/>
                  </a:lnTo>
                  <a:lnTo>
                    <a:pt x="26483" y="496824"/>
                  </a:lnTo>
                  <a:lnTo>
                    <a:pt x="78486" y="6096"/>
                  </a:lnTo>
                  <a:lnTo>
                    <a:pt x="79248" y="3048"/>
                  </a:lnTo>
                  <a:lnTo>
                    <a:pt x="76962" y="762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1765554" y="7727442"/>
            <a:ext cx="132080" cy="40640"/>
          </a:xfrm>
          <a:custGeom>
            <a:avLst/>
            <a:gdLst/>
            <a:ahLst/>
            <a:cxnLst/>
            <a:rect l="l" t="t" r="r" b="b"/>
            <a:pathLst>
              <a:path w="132080" h="40640">
                <a:moveTo>
                  <a:pt x="31242" y="0"/>
                </a:moveTo>
                <a:lnTo>
                  <a:pt x="71628" y="20574"/>
                </a:lnTo>
                <a:lnTo>
                  <a:pt x="31242" y="40386"/>
                </a:lnTo>
                <a:lnTo>
                  <a:pt x="108614" y="25146"/>
                </a:lnTo>
                <a:lnTo>
                  <a:pt x="74676" y="25146"/>
                </a:lnTo>
                <a:lnTo>
                  <a:pt x="76962" y="22860"/>
                </a:lnTo>
                <a:lnTo>
                  <a:pt x="76962" y="17526"/>
                </a:lnTo>
                <a:lnTo>
                  <a:pt x="74676" y="15240"/>
                </a:lnTo>
                <a:lnTo>
                  <a:pt x="105748" y="15240"/>
                </a:lnTo>
                <a:lnTo>
                  <a:pt x="31242" y="0"/>
                </a:lnTo>
                <a:close/>
              </a:path>
              <a:path w="132080" h="40640">
                <a:moveTo>
                  <a:pt x="61157" y="15240"/>
                </a:moveTo>
                <a:lnTo>
                  <a:pt x="2286" y="15240"/>
                </a:lnTo>
                <a:lnTo>
                  <a:pt x="0" y="17526"/>
                </a:lnTo>
                <a:lnTo>
                  <a:pt x="0" y="22860"/>
                </a:lnTo>
                <a:lnTo>
                  <a:pt x="2286" y="25146"/>
                </a:lnTo>
                <a:lnTo>
                  <a:pt x="62308" y="25146"/>
                </a:lnTo>
                <a:lnTo>
                  <a:pt x="71628" y="20574"/>
                </a:lnTo>
                <a:lnTo>
                  <a:pt x="61157" y="15240"/>
                </a:lnTo>
                <a:close/>
              </a:path>
              <a:path w="132080" h="40640">
                <a:moveTo>
                  <a:pt x="105748" y="15240"/>
                </a:moveTo>
                <a:lnTo>
                  <a:pt x="74676" y="15240"/>
                </a:lnTo>
                <a:lnTo>
                  <a:pt x="76962" y="17526"/>
                </a:lnTo>
                <a:lnTo>
                  <a:pt x="76962" y="22860"/>
                </a:lnTo>
                <a:lnTo>
                  <a:pt x="74676" y="25146"/>
                </a:lnTo>
                <a:lnTo>
                  <a:pt x="108614" y="25146"/>
                </a:lnTo>
                <a:lnTo>
                  <a:pt x="131826" y="20574"/>
                </a:lnTo>
                <a:lnTo>
                  <a:pt x="105748" y="15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008632" y="7727442"/>
            <a:ext cx="132080" cy="40640"/>
          </a:xfrm>
          <a:custGeom>
            <a:avLst/>
            <a:gdLst/>
            <a:ahLst/>
            <a:cxnLst/>
            <a:rect l="l" t="t" r="r" b="b"/>
            <a:pathLst>
              <a:path w="132080" h="40640">
                <a:moveTo>
                  <a:pt x="100584" y="0"/>
                </a:moveTo>
                <a:lnTo>
                  <a:pt x="0" y="20574"/>
                </a:lnTo>
                <a:lnTo>
                  <a:pt x="100584" y="40386"/>
                </a:lnTo>
                <a:lnTo>
                  <a:pt x="69517" y="25146"/>
                </a:lnTo>
                <a:lnTo>
                  <a:pt x="57150" y="25146"/>
                </a:lnTo>
                <a:lnTo>
                  <a:pt x="54864" y="22860"/>
                </a:lnTo>
                <a:lnTo>
                  <a:pt x="54864" y="17526"/>
                </a:lnTo>
                <a:lnTo>
                  <a:pt x="57150" y="15240"/>
                </a:lnTo>
                <a:lnTo>
                  <a:pt x="70668" y="15240"/>
                </a:lnTo>
                <a:lnTo>
                  <a:pt x="100584" y="0"/>
                </a:lnTo>
                <a:close/>
              </a:path>
              <a:path w="132080" h="40640">
                <a:moveTo>
                  <a:pt x="70668" y="15240"/>
                </a:moveTo>
                <a:lnTo>
                  <a:pt x="57150" y="15240"/>
                </a:lnTo>
                <a:lnTo>
                  <a:pt x="54864" y="17526"/>
                </a:lnTo>
                <a:lnTo>
                  <a:pt x="54864" y="22860"/>
                </a:lnTo>
                <a:lnTo>
                  <a:pt x="57150" y="25146"/>
                </a:lnTo>
                <a:lnTo>
                  <a:pt x="69517" y="25146"/>
                </a:lnTo>
                <a:lnTo>
                  <a:pt x="60198" y="20574"/>
                </a:lnTo>
                <a:lnTo>
                  <a:pt x="70668" y="15240"/>
                </a:lnTo>
                <a:close/>
              </a:path>
              <a:path w="132080" h="40640">
                <a:moveTo>
                  <a:pt x="129540" y="15240"/>
                </a:moveTo>
                <a:lnTo>
                  <a:pt x="70668" y="15240"/>
                </a:lnTo>
                <a:lnTo>
                  <a:pt x="60198" y="20574"/>
                </a:lnTo>
                <a:lnTo>
                  <a:pt x="69517" y="25146"/>
                </a:lnTo>
                <a:lnTo>
                  <a:pt x="129540" y="25146"/>
                </a:lnTo>
                <a:lnTo>
                  <a:pt x="131826" y="22860"/>
                </a:lnTo>
                <a:lnTo>
                  <a:pt x="131826" y="17526"/>
                </a:lnTo>
                <a:lnTo>
                  <a:pt x="129540" y="15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2816605" y="6207548"/>
            <a:ext cx="460375" cy="2882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0">
              <a:lnSpc>
                <a:spcPct val="101200"/>
              </a:lnSpc>
              <a:spcBef>
                <a:spcPts val="100"/>
              </a:spcBef>
            </a:pPr>
            <a:r>
              <a:rPr sz="850" spc="5" dirty="0">
                <a:latin typeface="Times New Roman"/>
                <a:cs typeface="Times New Roman"/>
              </a:rPr>
              <a:t>Опорна 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по</a:t>
            </a:r>
            <a:r>
              <a:rPr sz="850" spc="15" dirty="0">
                <a:latin typeface="Times New Roman"/>
                <a:cs typeface="Times New Roman"/>
              </a:rPr>
              <a:t>в</a:t>
            </a:r>
            <a:r>
              <a:rPr sz="850" spc="-5" dirty="0">
                <a:latin typeface="Times New Roman"/>
                <a:cs typeface="Times New Roman"/>
              </a:rPr>
              <a:t>е</a:t>
            </a:r>
            <a:r>
              <a:rPr sz="850" spc="10" dirty="0">
                <a:latin typeface="Times New Roman"/>
                <a:cs typeface="Times New Roman"/>
              </a:rPr>
              <a:t>р</a:t>
            </a:r>
            <a:r>
              <a:rPr sz="850" dirty="0">
                <a:latin typeface="Times New Roman"/>
                <a:cs typeface="Times New Roman"/>
              </a:rPr>
              <a:t>хня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335021" y="5853217"/>
            <a:ext cx="347345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275" baseline="-26143" dirty="0">
                <a:latin typeface="Symbol"/>
                <a:cs typeface="Symbol"/>
              </a:rPr>
              <a:t></a:t>
            </a:r>
            <a:r>
              <a:rPr sz="1275" baseline="-26143" dirty="0">
                <a:latin typeface="Times New Roman"/>
                <a:cs typeface="Times New Roman"/>
              </a:rPr>
              <a:t>3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0,5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184654" y="5992664"/>
            <a:ext cx="521970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275" baseline="-26143" dirty="0">
                <a:latin typeface="Symbol"/>
                <a:cs typeface="Symbol"/>
              </a:rPr>
              <a:t></a:t>
            </a:r>
            <a:r>
              <a:rPr sz="1275" baseline="-26143" dirty="0">
                <a:latin typeface="Times New Roman"/>
                <a:cs typeface="Times New Roman"/>
              </a:rPr>
              <a:t>1,25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0,15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083305" y="7549429"/>
            <a:ext cx="521334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275" baseline="-26143" dirty="0">
                <a:latin typeface="Symbol"/>
                <a:cs typeface="Symbol"/>
              </a:rPr>
              <a:t></a:t>
            </a:r>
            <a:r>
              <a:rPr sz="1275" baseline="-26143" dirty="0">
                <a:latin typeface="Times New Roman"/>
                <a:cs typeface="Times New Roman"/>
              </a:rPr>
              <a:t>0,79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0,03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603506" y="5737393"/>
            <a:ext cx="705485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50" spc="5" dirty="0">
                <a:latin typeface="Times New Roman"/>
                <a:cs typeface="Times New Roman"/>
              </a:rPr>
              <a:t>Навантаження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1750314" y="7362443"/>
            <a:ext cx="946785" cy="57150"/>
            <a:chOff x="1750314" y="7362443"/>
            <a:chExt cx="946785" cy="57150"/>
          </a:xfrm>
        </p:grpSpPr>
        <p:sp>
          <p:nvSpPr>
            <p:cNvPr id="37" name="object 37"/>
            <p:cNvSpPr/>
            <p:nvPr/>
          </p:nvSpPr>
          <p:spPr>
            <a:xfrm>
              <a:off x="1750314" y="7362443"/>
              <a:ext cx="443230" cy="57150"/>
            </a:xfrm>
            <a:custGeom>
              <a:avLst/>
              <a:gdLst/>
              <a:ahLst/>
              <a:cxnLst/>
              <a:rect l="l" t="t" r="r" b="b"/>
              <a:pathLst>
                <a:path w="443230" h="57150">
                  <a:moveTo>
                    <a:pt x="104394" y="6096"/>
                  </a:moveTo>
                  <a:lnTo>
                    <a:pt x="2286" y="0"/>
                  </a:lnTo>
                  <a:lnTo>
                    <a:pt x="33896" y="10731"/>
                  </a:lnTo>
                  <a:lnTo>
                    <a:pt x="4572" y="15240"/>
                  </a:lnTo>
                  <a:lnTo>
                    <a:pt x="1524" y="15240"/>
                  </a:lnTo>
                  <a:lnTo>
                    <a:pt x="0" y="17526"/>
                  </a:lnTo>
                  <a:lnTo>
                    <a:pt x="0" y="20574"/>
                  </a:lnTo>
                  <a:lnTo>
                    <a:pt x="762" y="23622"/>
                  </a:lnTo>
                  <a:lnTo>
                    <a:pt x="3048" y="25146"/>
                  </a:lnTo>
                  <a:lnTo>
                    <a:pt x="6096" y="25146"/>
                  </a:lnTo>
                  <a:lnTo>
                    <a:pt x="35928" y="20561"/>
                  </a:lnTo>
                  <a:lnTo>
                    <a:pt x="7620" y="39624"/>
                  </a:lnTo>
                  <a:lnTo>
                    <a:pt x="95592" y="9144"/>
                  </a:lnTo>
                  <a:lnTo>
                    <a:pt x="104394" y="6096"/>
                  </a:lnTo>
                  <a:close/>
                </a:path>
                <a:path w="443230" h="57150">
                  <a:moveTo>
                    <a:pt x="442722" y="50292"/>
                  </a:moveTo>
                  <a:lnTo>
                    <a:pt x="441198" y="47244"/>
                  </a:lnTo>
                  <a:lnTo>
                    <a:pt x="438150" y="46482"/>
                  </a:lnTo>
                  <a:lnTo>
                    <a:pt x="359778" y="21958"/>
                  </a:lnTo>
                  <a:lnTo>
                    <a:pt x="383362" y="18288"/>
                  </a:lnTo>
                  <a:lnTo>
                    <a:pt x="393192" y="16764"/>
                  </a:lnTo>
                  <a:lnTo>
                    <a:pt x="291084" y="6096"/>
                  </a:lnTo>
                  <a:lnTo>
                    <a:pt x="381000" y="54864"/>
                  </a:lnTo>
                  <a:lnTo>
                    <a:pt x="357746" y="32181"/>
                  </a:lnTo>
                  <a:lnTo>
                    <a:pt x="435102" y="56388"/>
                  </a:lnTo>
                  <a:lnTo>
                    <a:pt x="438150" y="57150"/>
                  </a:lnTo>
                  <a:lnTo>
                    <a:pt x="440436" y="55626"/>
                  </a:lnTo>
                  <a:lnTo>
                    <a:pt x="441960" y="52578"/>
                  </a:lnTo>
                  <a:lnTo>
                    <a:pt x="442722" y="502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186940" y="7368539"/>
              <a:ext cx="506095" cy="45085"/>
            </a:xfrm>
            <a:custGeom>
              <a:avLst/>
              <a:gdLst/>
              <a:ahLst/>
              <a:cxnLst/>
              <a:rect l="l" t="t" r="r" b="b"/>
              <a:pathLst>
                <a:path w="506094" h="45084">
                  <a:moveTo>
                    <a:pt x="0" y="44958"/>
                  </a:moveTo>
                  <a:lnTo>
                    <a:pt x="67818" y="0"/>
                  </a:lnTo>
                  <a:lnTo>
                    <a:pt x="505968" y="0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2269235" y="7182146"/>
            <a:ext cx="421640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275" baseline="-26143" dirty="0">
                <a:latin typeface="Times New Roman"/>
                <a:cs typeface="Times New Roman"/>
              </a:rPr>
              <a:t>35</a:t>
            </a:r>
            <a:r>
              <a:rPr sz="1275" baseline="-26143" dirty="0">
                <a:latin typeface="Symbol"/>
                <a:cs typeface="Symbol"/>
              </a:rPr>
              <a:t>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0,25</a:t>
            </a:r>
            <a:r>
              <a:rPr sz="550" dirty="0">
                <a:latin typeface="Symbol"/>
                <a:cs typeface="Symbol"/>
              </a:rPr>
              <a:t></a:t>
            </a:r>
            <a:endParaRPr sz="550">
              <a:latin typeface="Symbol"/>
              <a:cs typeface="Symbo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028697" y="7005359"/>
            <a:ext cx="587375" cy="3683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38100" marR="30480" algn="ctr">
              <a:lnSpc>
                <a:spcPts val="1000"/>
              </a:lnSpc>
              <a:spcBef>
                <a:spcPts val="160"/>
              </a:spcBef>
            </a:pPr>
            <a:r>
              <a:rPr sz="850" spc="10" dirty="0">
                <a:latin typeface="Times New Roman"/>
                <a:cs typeface="Times New Roman"/>
              </a:rPr>
              <a:t>В</a:t>
            </a:r>
            <a:r>
              <a:rPr sz="850" dirty="0">
                <a:latin typeface="Times New Roman"/>
                <a:cs typeface="Times New Roman"/>
              </a:rPr>
              <a:t>и</a:t>
            </a:r>
            <a:r>
              <a:rPr sz="850" spc="20" dirty="0">
                <a:latin typeface="Times New Roman"/>
                <a:cs typeface="Times New Roman"/>
              </a:rPr>
              <a:t>с</a:t>
            </a:r>
            <a:r>
              <a:rPr sz="850" spc="-35" dirty="0">
                <a:latin typeface="Times New Roman"/>
                <a:cs typeface="Times New Roman"/>
              </a:rPr>
              <a:t>у</a:t>
            </a:r>
            <a:r>
              <a:rPr sz="850" spc="5" dirty="0">
                <a:latin typeface="Times New Roman"/>
                <a:cs typeface="Times New Roman"/>
              </a:rPr>
              <a:t>н</a:t>
            </a:r>
            <a:r>
              <a:rPr sz="850" dirty="0">
                <a:latin typeface="Times New Roman"/>
                <a:cs typeface="Times New Roman"/>
              </a:rPr>
              <a:t>е</a:t>
            </a:r>
            <a:r>
              <a:rPr sz="850" spc="5" dirty="0">
                <a:latin typeface="Times New Roman"/>
                <a:cs typeface="Times New Roman"/>
              </a:rPr>
              <a:t>н</a:t>
            </a:r>
            <a:r>
              <a:rPr sz="850" dirty="0">
                <a:latin typeface="Times New Roman"/>
                <a:cs typeface="Times New Roman"/>
              </a:rPr>
              <a:t>ня  індентора</a:t>
            </a:r>
            <a:endParaRPr sz="850">
              <a:latin typeface="Times New Roman"/>
              <a:cs typeface="Times New Roman"/>
            </a:endParaRPr>
          </a:p>
          <a:p>
            <a:pPr algn="ctr">
              <a:lnSpc>
                <a:spcPts val="630"/>
              </a:lnSpc>
            </a:pPr>
            <a:r>
              <a:rPr sz="1275" baseline="-26143" dirty="0">
                <a:latin typeface="Times New Roman"/>
                <a:cs typeface="Times New Roman"/>
              </a:rPr>
              <a:t>2,5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0,04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062478" y="7604300"/>
            <a:ext cx="458470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50" dirty="0">
                <a:latin typeface="Times New Roman"/>
                <a:cs typeface="Times New Roman"/>
              </a:rPr>
              <a:t>Ма</a:t>
            </a:r>
            <a:r>
              <a:rPr sz="850" spc="10" dirty="0">
                <a:latin typeface="Times New Roman"/>
                <a:cs typeface="Times New Roman"/>
              </a:rPr>
              <a:t>т</a:t>
            </a:r>
            <a:r>
              <a:rPr sz="850" spc="5" dirty="0">
                <a:latin typeface="Times New Roman"/>
                <a:cs typeface="Times New Roman"/>
              </a:rPr>
              <a:t>е</a:t>
            </a:r>
            <a:r>
              <a:rPr sz="850" dirty="0">
                <a:latin typeface="Times New Roman"/>
                <a:cs typeface="Times New Roman"/>
              </a:rPr>
              <a:t>р</a:t>
            </a:r>
            <a:r>
              <a:rPr sz="850" spc="5" dirty="0">
                <a:latin typeface="Times New Roman"/>
                <a:cs typeface="Times New Roman"/>
              </a:rPr>
              <a:t>іал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3137535" y="5887211"/>
            <a:ext cx="2110105" cy="1941830"/>
            <a:chOff x="3137535" y="5887211"/>
            <a:chExt cx="2110105" cy="1941830"/>
          </a:xfrm>
        </p:grpSpPr>
        <p:sp>
          <p:nvSpPr>
            <p:cNvPr id="43" name="object 43"/>
            <p:cNvSpPr/>
            <p:nvPr/>
          </p:nvSpPr>
          <p:spPr>
            <a:xfrm>
              <a:off x="4165092" y="5891021"/>
              <a:ext cx="45085" cy="483234"/>
            </a:xfrm>
            <a:custGeom>
              <a:avLst/>
              <a:gdLst/>
              <a:ahLst/>
              <a:cxnLst/>
              <a:rect l="l" t="t" r="r" b="b"/>
              <a:pathLst>
                <a:path w="45085" h="483235">
                  <a:moveTo>
                    <a:pt x="33528" y="0"/>
                  </a:moveTo>
                  <a:lnTo>
                    <a:pt x="11430" y="0"/>
                  </a:lnTo>
                  <a:lnTo>
                    <a:pt x="11430" y="361950"/>
                  </a:lnTo>
                  <a:lnTo>
                    <a:pt x="0" y="361950"/>
                  </a:lnTo>
                  <a:lnTo>
                    <a:pt x="22860" y="483108"/>
                  </a:lnTo>
                  <a:lnTo>
                    <a:pt x="44958" y="361950"/>
                  </a:lnTo>
                  <a:lnTo>
                    <a:pt x="33528" y="361950"/>
                  </a:lnTo>
                  <a:lnTo>
                    <a:pt x="33528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963924" y="5891021"/>
              <a:ext cx="440690" cy="651510"/>
            </a:xfrm>
            <a:custGeom>
              <a:avLst/>
              <a:gdLst/>
              <a:ahLst/>
              <a:cxnLst/>
              <a:rect l="l" t="t" r="r" b="b"/>
              <a:pathLst>
                <a:path w="440689" h="651509">
                  <a:moveTo>
                    <a:pt x="201168" y="361950"/>
                  </a:moveTo>
                  <a:lnTo>
                    <a:pt x="212598" y="361950"/>
                  </a:lnTo>
                  <a:lnTo>
                    <a:pt x="212598" y="0"/>
                  </a:lnTo>
                  <a:lnTo>
                    <a:pt x="234696" y="0"/>
                  </a:lnTo>
                  <a:lnTo>
                    <a:pt x="234696" y="361950"/>
                  </a:lnTo>
                  <a:lnTo>
                    <a:pt x="246126" y="361950"/>
                  </a:lnTo>
                  <a:lnTo>
                    <a:pt x="224028" y="483108"/>
                  </a:lnTo>
                  <a:lnTo>
                    <a:pt x="201168" y="361950"/>
                  </a:lnTo>
                  <a:close/>
                </a:path>
                <a:path w="440689" h="651509">
                  <a:moveTo>
                    <a:pt x="0" y="651510"/>
                  </a:moveTo>
                  <a:lnTo>
                    <a:pt x="0" y="93726"/>
                  </a:lnTo>
                </a:path>
                <a:path w="440689" h="651509">
                  <a:moveTo>
                    <a:pt x="440436" y="651510"/>
                  </a:moveTo>
                  <a:lnTo>
                    <a:pt x="440436" y="93726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963924" y="6021323"/>
              <a:ext cx="440690" cy="40640"/>
            </a:xfrm>
            <a:custGeom>
              <a:avLst/>
              <a:gdLst/>
              <a:ahLst/>
              <a:cxnLst/>
              <a:rect l="l" t="t" r="r" b="b"/>
              <a:pathLst>
                <a:path w="440689" h="40639">
                  <a:moveTo>
                    <a:pt x="100584" y="0"/>
                  </a:moveTo>
                  <a:lnTo>
                    <a:pt x="0" y="20574"/>
                  </a:lnTo>
                  <a:lnTo>
                    <a:pt x="100584" y="40386"/>
                  </a:lnTo>
                  <a:lnTo>
                    <a:pt x="69517" y="25146"/>
                  </a:lnTo>
                  <a:lnTo>
                    <a:pt x="57912" y="25146"/>
                  </a:lnTo>
                  <a:lnTo>
                    <a:pt x="55626" y="22860"/>
                  </a:lnTo>
                  <a:lnTo>
                    <a:pt x="55626" y="17526"/>
                  </a:lnTo>
                  <a:lnTo>
                    <a:pt x="57912" y="15240"/>
                  </a:lnTo>
                  <a:lnTo>
                    <a:pt x="70668" y="15240"/>
                  </a:lnTo>
                  <a:lnTo>
                    <a:pt x="100584" y="0"/>
                  </a:lnTo>
                  <a:close/>
                </a:path>
                <a:path w="440689" h="40639">
                  <a:moveTo>
                    <a:pt x="340614" y="0"/>
                  </a:moveTo>
                  <a:lnTo>
                    <a:pt x="380238" y="20574"/>
                  </a:lnTo>
                  <a:lnTo>
                    <a:pt x="340614" y="40386"/>
                  </a:lnTo>
                  <a:lnTo>
                    <a:pt x="417400" y="25146"/>
                  </a:lnTo>
                  <a:lnTo>
                    <a:pt x="383286" y="25146"/>
                  </a:lnTo>
                  <a:lnTo>
                    <a:pt x="385572" y="22860"/>
                  </a:lnTo>
                  <a:lnTo>
                    <a:pt x="385572" y="17526"/>
                  </a:lnTo>
                  <a:lnTo>
                    <a:pt x="383286" y="15240"/>
                  </a:lnTo>
                  <a:lnTo>
                    <a:pt x="414556" y="15240"/>
                  </a:lnTo>
                  <a:lnTo>
                    <a:pt x="340614" y="0"/>
                  </a:lnTo>
                  <a:close/>
                </a:path>
                <a:path w="440689" h="40639">
                  <a:moveTo>
                    <a:pt x="70668" y="15240"/>
                  </a:moveTo>
                  <a:lnTo>
                    <a:pt x="57912" y="15240"/>
                  </a:lnTo>
                  <a:lnTo>
                    <a:pt x="55626" y="17526"/>
                  </a:lnTo>
                  <a:lnTo>
                    <a:pt x="55626" y="22860"/>
                  </a:lnTo>
                  <a:lnTo>
                    <a:pt x="57912" y="25146"/>
                  </a:lnTo>
                  <a:lnTo>
                    <a:pt x="69517" y="25146"/>
                  </a:lnTo>
                  <a:lnTo>
                    <a:pt x="60198" y="20574"/>
                  </a:lnTo>
                  <a:lnTo>
                    <a:pt x="70668" y="15240"/>
                  </a:lnTo>
                  <a:close/>
                </a:path>
                <a:path w="440689" h="40639">
                  <a:moveTo>
                    <a:pt x="369965" y="15240"/>
                  </a:moveTo>
                  <a:lnTo>
                    <a:pt x="70668" y="15240"/>
                  </a:lnTo>
                  <a:lnTo>
                    <a:pt x="60198" y="20574"/>
                  </a:lnTo>
                  <a:lnTo>
                    <a:pt x="69517" y="25146"/>
                  </a:lnTo>
                  <a:lnTo>
                    <a:pt x="371094" y="25146"/>
                  </a:lnTo>
                  <a:lnTo>
                    <a:pt x="380238" y="20574"/>
                  </a:lnTo>
                  <a:lnTo>
                    <a:pt x="369965" y="15240"/>
                  </a:lnTo>
                  <a:close/>
                </a:path>
                <a:path w="440689" h="40639">
                  <a:moveTo>
                    <a:pt x="414556" y="15240"/>
                  </a:moveTo>
                  <a:lnTo>
                    <a:pt x="383286" y="15240"/>
                  </a:lnTo>
                  <a:lnTo>
                    <a:pt x="385572" y="17526"/>
                  </a:lnTo>
                  <a:lnTo>
                    <a:pt x="385572" y="22860"/>
                  </a:lnTo>
                  <a:lnTo>
                    <a:pt x="383286" y="25146"/>
                  </a:lnTo>
                  <a:lnTo>
                    <a:pt x="417400" y="25146"/>
                  </a:lnTo>
                  <a:lnTo>
                    <a:pt x="440436" y="20574"/>
                  </a:lnTo>
                  <a:lnTo>
                    <a:pt x="414556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551682" y="6041897"/>
              <a:ext cx="746125" cy="516890"/>
            </a:xfrm>
            <a:custGeom>
              <a:avLst/>
              <a:gdLst/>
              <a:ahLst/>
              <a:cxnLst/>
              <a:rect l="l" t="t" r="r" b="b"/>
              <a:pathLst>
                <a:path w="746125" h="516890">
                  <a:moveTo>
                    <a:pt x="412242" y="0"/>
                  </a:moveTo>
                  <a:lnTo>
                    <a:pt x="0" y="0"/>
                  </a:lnTo>
                </a:path>
                <a:path w="746125" h="516890">
                  <a:moveTo>
                    <a:pt x="523494" y="516636"/>
                  </a:moveTo>
                  <a:lnTo>
                    <a:pt x="523494" y="105156"/>
                  </a:lnTo>
                </a:path>
                <a:path w="746125" h="516890">
                  <a:moveTo>
                    <a:pt x="745998" y="516636"/>
                  </a:moveTo>
                  <a:lnTo>
                    <a:pt x="745998" y="105156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075176" y="6181343"/>
              <a:ext cx="222885" cy="40005"/>
            </a:xfrm>
            <a:custGeom>
              <a:avLst/>
              <a:gdLst/>
              <a:ahLst/>
              <a:cxnLst/>
              <a:rect l="l" t="t" r="r" b="b"/>
              <a:pathLst>
                <a:path w="222885" h="40004">
                  <a:moveTo>
                    <a:pt x="100584" y="0"/>
                  </a:moveTo>
                  <a:lnTo>
                    <a:pt x="0" y="19812"/>
                  </a:lnTo>
                  <a:lnTo>
                    <a:pt x="100584" y="39624"/>
                  </a:lnTo>
                  <a:lnTo>
                    <a:pt x="69661" y="24454"/>
                  </a:lnTo>
                  <a:lnTo>
                    <a:pt x="57912" y="24384"/>
                  </a:lnTo>
                  <a:lnTo>
                    <a:pt x="55626" y="22098"/>
                  </a:lnTo>
                  <a:lnTo>
                    <a:pt x="55626" y="16764"/>
                  </a:lnTo>
                  <a:lnTo>
                    <a:pt x="57912" y="14478"/>
                  </a:lnTo>
                  <a:lnTo>
                    <a:pt x="71071" y="14478"/>
                  </a:lnTo>
                  <a:lnTo>
                    <a:pt x="100584" y="0"/>
                  </a:lnTo>
                  <a:close/>
                </a:path>
                <a:path w="222885" h="40004">
                  <a:moveTo>
                    <a:pt x="151595" y="25066"/>
                  </a:moveTo>
                  <a:lnTo>
                    <a:pt x="121920" y="39624"/>
                  </a:lnTo>
                  <a:lnTo>
                    <a:pt x="195423" y="25146"/>
                  </a:lnTo>
                  <a:lnTo>
                    <a:pt x="162306" y="25146"/>
                  </a:lnTo>
                  <a:lnTo>
                    <a:pt x="151595" y="25066"/>
                  </a:lnTo>
                  <a:close/>
                </a:path>
                <a:path w="222885" h="40004">
                  <a:moveTo>
                    <a:pt x="152842" y="15169"/>
                  </a:moveTo>
                  <a:lnTo>
                    <a:pt x="162306" y="19812"/>
                  </a:lnTo>
                  <a:lnTo>
                    <a:pt x="151595" y="25066"/>
                  </a:lnTo>
                  <a:lnTo>
                    <a:pt x="162306" y="25146"/>
                  </a:lnTo>
                  <a:lnTo>
                    <a:pt x="165354" y="25146"/>
                  </a:lnTo>
                  <a:lnTo>
                    <a:pt x="167640" y="22860"/>
                  </a:lnTo>
                  <a:lnTo>
                    <a:pt x="167640" y="17526"/>
                  </a:lnTo>
                  <a:lnTo>
                    <a:pt x="165354" y="15240"/>
                  </a:lnTo>
                  <a:lnTo>
                    <a:pt x="162306" y="15240"/>
                  </a:lnTo>
                  <a:lnTo>
                    <a:pt x="152842" y="15169"/>
                  </a:lnTo>
                  <a:close/>
                </a:path>
                <a:path w="222885" h="40004">
                  <a:moveTo>
                    <a:pt x="121920" y="0"/>
                  </a:moveTo>
                  <a:lnTo>
                    <a:pt x="152842" y="15169"/>
                  </a:lnTo>
                  <a:lnTo>
                    <a:pt x="162306" y="15240"/>
                  </a:lnTo>
                  <a:lnTo>
                    <a:pt x="165354" y="15240"/>
                  </a:lnTo>
                  <a:lnTo>
                    <a:pt x="167640" y="17526"/>
                  </a:lnTo>
                  <a:lnTo>
                    <a:pt x="167640" y="22860"/>
                  </a:lnTo>
                  <a:lnTo>
                    <a:pt x="165354" y="25146"/>
                  </a:lnTo>
                  <a:lnTo>
                    <a:pt x="195423" y="25146"/>
                  </a:lnTo>
                  <a:lnTo>
                    <a:pt x="222504" y="19812"/>
                  </a:lnTo>
                  <a:lnTo>
                    <a:pt x="121920" y="0"/>
                  </a:lnTo>
                  <a:close/>
                </a:path>
                <a:path w="222885" h="40004">
                  <a:moveTo>
                    <a:pt x="70908" y="14557"/>
                  </a:moveTo>
                  <a:lnTo>
                    <a:pt x="60198" y="19812"/>
                  </a:lnTo>
                  <a:lnTo>
                    <a:pt x="69661" y="24454"/>
                  </a:lnTo>
                  <a:lnTo>
                    <a:pt x="151595" y="25066"/>
                  </a:lnTo>
                  <a:lnTo>
                    <a:pt x="162306" y="19812"/>
                  </a:lnTo>
                  <a:lnTo>
                    <a:pt x="152842" y="15169"/>
                  </a:lnTo>
                  <a:lnTo>
                    <a:pt x="70908" y="14557"/>
                  </a:lnTo>
                  <a:close/>
                </a:path>
                <a:path w="222885" h="40004">
                  <a:moveTo>
                    <a:pt x="60198" y="14478"/>
                  </a:moveTo>
                  <a:lnTo>
                    <a:pt x="57912" y="14478"/>
                  </a:lnTo>
                  <a:lnTo>
                    <a:pt x="55626" y="16764"/>
                  </a:lnTo>
                  <a:lnTo>
                    <a:pt x="55626" y="22098"/>
                  </a:lnTo>
                  <a:lnTo>
                    <a:pt x="57912" y="24384"/>
                  </a:lnTo>
                  <a:lnTo>
                    <a:pt x="69661" y="24454"/>
                  </a:lnTo>
                  <a:lnTo>
                    <a:pt x="60198" y="19812"/>
                  </a:lnTo>
                  <a:lnTo>
                    <a:pt x="70908" y="14557"/>
                  </a:lnTo>
                  <a:lnTo>
                    <a:pt x="60198" y="14478"/>
                  </a:lnTo>
                  <a:close/>
                </a:path>
                <a:path w="222885" h="40004">
                  <a:moveTo>
                    <a:pt x="71071" y="14478"/>
                  </a:moveTo>
                  <a:lnTo>
                    <a:pt x="60198" y="14478"/>
                  </a:lnTo>
                  <a:lnTo>
                    <a:pt x="70908" y="14557"/>
                  </a:lnTo>
                  <a:lnTo>
                    <a:pt x="71071" y="144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299966" y="6201155"/>
              <a:ext cx="622935" cy="0"/>
            </a:xfrm>
            <a:custGeom>
              <a:avLst/>
              <a:gdLst/>
              <a:ahLst/>
              <a:cxnLst/>
              <a:rect l="l" t="t" r="r" b="b"/>
              <a:pathLst>
                <a:path w="622935">
                  <a:moveTo>
                    <a:pt x="622554" y="0"/>
                  </a:moveTo>
                  <a:lnTo>
                    <a:pt x="0" y="0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145536" y="6987542"/>
              <a:ext cx="2098040" cy="837565"/>
            </a:xfrm>
            <a:custGeom>
              <a:avLst/>
              <a:gdLst/>
              <a:ahLst/>
              <a:cxnLst/>
              <a:rect l="l" t="t" r="r" b="b"/>
              <a:pathLst>
                <a:path w="2098040" h="837565">
                  <a:moveTo>
                    <a:pt x="2097786" y="0"/>
                  </a:moveTo>
                  <a:lnTo>
                    <a:pt x="0" y="0"/>
                  </a:lnTo>
                  <a:lnTo>
                    <a:pt x="0" y="837435"/>
                  </a:lnTo>
                  <a:lnTo>
                    <a:pt x="2097786" y="837435"/>
                  </a:lnTo>
                  <a:lnTo>
                    <a:pt x="2097786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145536" y="6987539"/>
              <a:ext cx="2098040" cy="837565"/>
            </a:xfrm>
            <a:custGeom>
              <a:avLst/>
              <a:gdLst/>
              <a:ahLst/>
              <a:cxnLst/>
              <a:rect l="l" t="t" r="r" b="b"/>
              <a:pathLst>
                <a:path w="2098040" h="837565">
                  <a:moveTo>
                    <a:pt x="2097786" y="0"/>
                  </a:moveTo>
                  <a:lnTo>
                    <a:pt x="0" y="0"/>
                  </a:lnTo>
                  <a:lnTo>
                    <a:pt x="0" y="837435"/>
                  </a:lnTo>
                  <a:lnTo>
                    <a:pt x="2097786" y="837435"/>
                  </a:lnTo>
                  <a:lnTo>
                    <a:pt x="2097786" y="0"/>
                  </a:lnTo>
                  <a:close/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139440" y="6985031"/>
              <a:ext cx="2097405" cy="0"/>
            </a:xfrm>
            <a:custGeom>
              <a:avLst/>
              <a:gdLst/>
              <a:ahLst/>
              <a:cxnLst/>
              <a:rect l="l" t="t" r="r" b="b"/>
              <a:pathLst>
                <a:path w="2097404">
                  <a:moveTo>
                    <a:pt x="0" y="0"/>
                  </a:moveTo>
                  <a:lnTo>
                    <a:pt x="50292" y="0"/>
                  </a:lnTo>
                </a:path>
                <a:path w="2097404">
                  <a:moveTo>
                    <a:pt x="824481" y="0"/>
                  </a:moveTo>
                  <a:lnTo>
                    <a:pt x="2097024" y="0"/>
                  </a:lnTo>
                </a:path>
              </a:pathLst>
            </a:custGeom>
            <a:ln w="3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139440" y="6990048"/>
              <a:ext cx="2097405" cy="0"/>
            </a:xfrm>
            <a:custGeom>
              <a:avLst/>
              <a:gdLst/>
              <a:ahLst/>
              <a:cxnLst/>
              <a:rect l="l" t="t" r="r" b="b"/>
              <a:pathLst>
                <a:path w="2097404">
                  <a:moveTo>
                    <a:pt x="0" y="0"/>
                  </a:moveTo>
                  <a:lnTo>
                    <a:pt x="2097024" y="0"/>
                  </a:lnTo>
                </a:path>
              </a:pathLst>
            </a:custGeom>
            <a:ln w="3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829812" y="7479030"/>
              <a:ext cx="348615" cy="1270"/>
            </a:xfrm>
            <a:custGeom>
              <a:avLst/>
              <a:gdLst/>
              <a:ahLst/>
              <a:cxnLst/>
              <a:rect l="l" t="t" r="r" b="b"/>
              <a:pathLst>
                <a:path w="348614" h="1270">
                  <a:moveTo>
                    <a:pt x="348234" y="0"/>
                  </a:moveTo>
                  <a:lnTo>
                    <a:pt x="0" y="762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838956" y="6996683"/>
              <a:ext cx="40640" cy="490220"/>
            </a:xfrm>
            <a:custGeom>
              <a:avLst/>
              <a:gdLst/>
              <a:ahLst/>
              <a:cxnLst/>
              <a:rect l="l" t="t" r="r" b="b"/>
              <a:pathLst>
                <a:path w="40639" h="490220">
                  <a:moveTo>
                    <a:pt x="0" y="389382"/>
                  </a:moveTo>
                  <a:lnTo>
                    <a:pt x="19812" y="489966"/>
                  </a:lnTo>
                  <a:lnTo>
                    <a:pt x="31190" y="434340"/>
                  </a:lnTo>
                  <a:lnTo>
                    <a:pt x="17526" y="434340"/>
                  </a:lnTo>
                  <a:lnTo>
                    <a:pt x="15240" y="432816"/>
                  </a:lnTo>
                  <a:lnTo>
                    <a:pt x="15240" y="420448"/>
                  </a:lnTo>
                  <a:lnTo>
                    <a:pt x="0" y="389382"/>
                  </a:lnTo>
                  <a:close/>
                </a:path>
                <a:path w="40639" h="490220">
                  <a:moveTo>
                    <a:pt x="15240" y="420448"/>
                  </a:moveTo>
                  <a:lnTo>
                    <a:pt x="15240" y="432816"/>
                  </a:lnTo>
                  <a:lnTo>
                    <a:pt x="17526" y="434340"/>
                  </a:lnTo>
                  <a:lnTo>
                    <a:pt x="22860" y="434340"/>
                  </a:lnTo>
                  <a:lnTo>
                    <a:pt x="25146" y="432816"/>
                  </a:lnTo>
                  <a:lnTo>
                    <a:pt x="25146" y="429768"/>
                  </a:lnTo>
                  <a:lnTo>
                    <a:pt x="19812" y="429768"/>
                  </a:lnTo>
                  <a:lnTo>
                    <a:pt x="15240" y="420448"/>
                  </a:lnTo>
                  <a:close/>
                </a:path>
                <a:path w="40639" h="490220">
                  <a:moveTo>
                    <a:pt x="40386" y="389382"/>
                  </a:moveTo>
                  <a:lnTo>
                    <a:pt x="25146" y="419297"/>
                  </a:lnTo>
                  <a:lnTo>
                    <a:pt x="25146" y="432816"/>
                  </a:lnTo>
                  <a:lnTo>
                    <a:pt x="22860" y="434340"/>
                  </a:lnTo>
                  <a:lnTo>
                    <a:pt x="31190" y="434340"/>
                  </a:lnTo>
                  <a:lnTo>
                    <a:pt x="40386" y="389382"/>
                  </a:lnTo>
                  <a:close/>
                </a:path>
                <a:path w="40639" h="490220">
                  <a:moveTo>
                    <a:pt x="19812" y="59436"/>
                  </a:moveTo>
                  <a:lnTo>
                    <a:pt x="15240" y="68755"/>
                  </a:lnTo>
                  <a:lnTo>
                    <a:pt x="15240" y="420448"/>
                  </a:lnTo>
                  <a:lnTo>
                    <a:pt x="19812" y="429768"/>
                  </a:lnTo>
                  <a:lnTo>
                    <a:pt x="25146" y="419297"/>
                  </a:lnTo>
                  <a:lnTo>
                    <a:pt x="25146" y="69906"/>
                  </a:lnTo>
                  <a:lnTo>
                    <a:pt x="19812" y="59436"/>
                  </a:lnTo>
                  <a:close/>
                </a:path>
                <a:path w="40639" h="490220">
                  <a:moveTo>
                    <a:pt x="25146" y="419297"/>
                  </a:moveTo>
                  <a:lnTo>
                    <a:pt x="19812" y="429768"/>
                  </a:lnTo>
                  <a:lnTo>
                    <a:pt x="25146" y="429768"/>
                  </a:lnTo>
                  <a:lnTo>
                    <a:pt x="25146" y="419297"/>
                  </a:lnTo>
                  <a:close/>
                </a:path>
                <a:path w="40639" h="490220">
                  <a:moveTo>
                    <a:pt x="19812" y="0"/>
                  </a:moveTo>
                  <a:lnTo>
                    <a:pt x="0" y="99822"/>
                  </a:lnTo>
                  <a:lnTo>
                    <a:pt x="15240" y="68755"/>
                  </a:lnTo>
                  <a:lnTo>
                    <a:pt x="15240" y="57150"/>
                  </a:lnTo>
                  <a:lnTo>
                    <a:pt x="17526" y="54864"/>
                  </a:lnTo>
                  <a:lnTo>
                    <a:pt x="31119" y="54864"/>
                  </a:lnTo>
                  <a:lnTo>
                    <a:pt x="19812" y="0"/>
                  </a:lnTo>
                  <a:close/>
                </a:path>
                <a:path w="40639" h="490220">
                  <a:moveTo>
                    <a:pt x="31119" y="54864"/>
                  </a:moveTo>
                  <a:lnTo>
                    <a:pt x="22860" y="54864"/>
                  </a:lnTo>
                  <a:lnTo>
                    <a:pt x="25146" y="57150"/>
                  </a:lnTo>
                  <a:lnTo>
                    <a:pt x="25146" y="69906"/>
                  </a:lnTo>
                  <a:lnTo>
                    <a:pt x="40386" y="99822"/>
                  </a:lnTo>
                  <a:lnTo>
                    <a:pt x="31119" y="54864"/>
                  </a:lnTo>
                  <a:close/>
                </a:path>
                <a:path w="40639" h="490220">
                  <a:moveTo>
                    <a:pt x="25146" y="59436"/>
                  </a:moveTo>
                  <a:lnTo>
                    <a:pt x="19812" y="59436"/>
                  </a:lnTo>
                  <a:lnTo>
                    <a:pt x="25146" y="69906"/>
                  </a:lnTo>
                  <a:lnTo>
                    <a:pt x="25146" y="59436"/>
                  </a:lnTo>
                  <a:close/>
                </a:path>
                <a:path w="40639" h="490220">
                  <a:moveTo>
                    <a:pt x="22860" y="54864"/>
                  </a:moveTo>
                  <a:lnTo>
                    <a:pt x="17526" y="54864"/>
                  </a:lnTo>
                  <a:lnTo>
                    <a:pt x="15240" y="57150"/>
                  </a:lnTo>
                  <a:lnTo>
                    <a:pt x="15240" y="68755"/>
                  </a:lnTo>
                  <a:lnTo>
                    <a:pt x="19812" y="59436"/>
                  </a:lnTo>
                  <a:lnTo>
                    <a:pt x="25146" y="59436"/>
                  </a:lnTo>
                  <a:lnTo>
                    <a:pt x="25146" y="57150"/>
                  </a:lnTo>
                  <a:lnTo>
                    <a:pt x="22860" y="548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3570732" y="5853217"/>
            <a:ext cx="348615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275" baseline="-26143" dirty="0">
                <a:latin typeface="Symbol"/>
                <a:cs typeface="Symbol"/>
              </a:rPr>
              <a:t></a:t>
            </a:r>
            <a:r>
              <a:rPr sz="1275" baseline="-26143" dirty="0">
                <a:latin typeface="Times New Roman"/>
                <a:cs typeface="Times New Roman"/>
              </a:rPr>
              <a:t>3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0,5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420361" y="5992664"/>
            <a:ext cx="521334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275" baseline="-26143" dirty="0">
                <a:latin typeface="Symbol"/>
                <a:cs typeface="Symbol"/>
              </a:rPr>
              <a:t></a:t>
            </a:r>
            <a:r>
              <a:rPr sz="1275" baseline="-26143" dirty="0">
                <a:latin typeface="Times New Roman"/>
                <a:cs typeface="Times New Roman"/>
              </a:rPr>
              <a:t>1,25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0,15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422647" y="7554001"/>
            <a:ext cx="485775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275" baseline="-26143" dirty="0">
                <a:latin typeface="Times New Roman"/>
                <a:cs typeface="Times New Roman"/>
              </a:rPr>
              <a:t>R0,1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0,012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839209" y="5737393"/>
            <a:ext cx="705485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50" spc="5" dirty="0">
                <a:latin typeface="Times New Roman"/>
                <a:cs typeface="Times New Roman"/>
              </a:rPr>
              <a:t>Навантаження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3958590" y="7269479"/>
            <a:ext cx="948055" cy="70485"/>
            <a:chOff x="3958590" y="7269479"/>
            <a:chExt cx="948055" cy="70485"/>
          </a:xfrm>
        </p:grpSpPr>
        <p:sp>
          <p:nvSpPr>
            <p:cNvPr id="60" name="object 60"/>
            <p:cNvSpPr/>
            <p:nvPr/>
          </p:nvSpPr>
          <p:spPr>
            <a:xfrm>
              <a:off x="3958590" y="7269479"/>
              <a:ext cx="410845" cy="68580"/>
            </a:xfrm>
            <a:custGeom>
              <a:avLst/>
              <a:gdLst/>
              <a:ahLst/>
              <a:cxnLst/>
              <a:rect l="l" t="t" r="r" b="b"/>
              <a:pathLst>
                <a:path w="410845" h="68579">
                  <a:moveTo>
                    <a:pt x="146304" y="2286"/>
                  </a:moveTo>
                  <a:lnTo>
                    <a:pt x="44196" y="0"/>
                  </a:lnTo>
                  <a:lnTo>
                    <a:pt x="75488" y="9512"/>
                  </a:lnTo>
                  <a:lnTo>
                    <a:pt x="4572" y="22098"/>
                  </a:lnTo>
                  <a:lnTo>
                    <a:pt x="1524" y="22860"/>
                  </a:lnTo>
                  <a:lnTo>
                    <a:pt x="0" y="25146"/>
                  </a:lnTo>
                  <a:lnTo>
                    <a:pt x="762" y="28194"/>
                  </a:lnTo>
                  <a:lnTo>
                    <a:pt x="762" y="30480"/>
                  </a:lnTo>
                  <a:lnTo>
                    <a:pt x="3810" y="32766"/>
                  </a:lnTo>
                  <a:lnTo>
                    <a:pt x="6096" y="32004"/>
                  </a:lnTo>
                  <a:lnTo>
                    <a:pt x="78562" y="19138"/>
                  </a:lnTo>
                  <a:lnTo>
                    <a:pt x="51054" y="39624"/>
                  </a:lnTo>
                  <a:lnTo>
                    <a:pt x="132689" y="7620"/>
                  </a:lnTo>
                  <a:lnTo>
                    <a:pt x="146304" y="2286"/>
                  </a:lnTo>
                  <a:close/>
                </a:path>
                <a:path w="410845" h="68579">
                  <a:moveTo>
                    <a:pt x="410718" y="48006"/>
                  </a:moveTo>
                  <a:lnTo>
                    <a:pt x="409194" y="44958"/>
                  </a:lnTo>
                  <a:lnTo>
                    <a:pt x="375831" y="36626"/>
                  </a:lnTo>
                  <a:lnTo>
                    <a:pt x="390779" y="33528"/>
                  </a:lnTo>
                  <a:lnTo>
                    <a:pt x="409194" y="29718"/>
                  </a:lnTo>
                  <a:lnTo>
                    <a:pt x="306324" y="24384"/>
                  </a:lnTo>
                  <a:lnTo>
                    <a:pt x="399288" y="68580"/>
                  </a:lnTo>
                  <a:lnTo>
                    <a:pt x="374180" y="46824"/>
                  </a:lnTo>
                  <a:lnTo>
                    <a:pt x="403860" y="54102"/>
                  </a:lnTo>
                  <a:lnTo>
                    <a:pt x="406146" y="54864"/>
                  </a:lnTo>
                  <a:lnTo>
                    <a:pt x="409194" y="53340"/>
                  </a:lnTo>
                  <a:lnTo>
                    <a:pt x="409956" y="50292"/>
                  </a:lnTo>
                  <a:lnTo>
                    <a:pt x="410718" y="480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396740" y="7290053"/>
              <a:ext cx="506095" cy="45720"/>
            </a:xfrm>
            <a:custGeom>
              <a:avLst/>
              <a:gdLst/>
              <a:ahLst/>
              <a:cxnLst/>
              <a:rect l="l" t="t" r="r" b="b"/>
              <a:pathLst>
                <a:path w="506095" h="45720">
                  <a:moveTo>
                    <a:pt x="0" y="45720"/>
                  </a:moveTo>
                  <a:lnTo>
                    <a:pt x="67818" y="0"/>
                  </a:lnTo>
                  <a:lnTo>
                    <a:pt x="505968" y="0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4481321" y="7096039"/>
            <a:ext cx="385445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275" baseline="-26143" dirty="0">
                <a:latin typeface="Times New Roman"/>
                <a:cs typeface="Times New Roman"/>
              </a:rPr>
              <a:t>30</a:t>
            </a:r>
            <a:r>
              <a:rPr sz="1275" baseline="-26143" dirty="0">
                <a:latin typeface="Symbol"/>
                <a:cs typeface="Symbol"/>
              </a:rPr>
              <a:t>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0,1</a:t>
            </a:r>
            <a:r>
              <a:rPr sz="550" dirty="0">
                <a:latin typeface="Symbol"/>
                <a:cs typeface="Symbol"/>
              </a:rPr>
              <a:t></a:t>
            </a:r>
            <a:endParaRPr sz="550">
              <a:latin typeface="Symbol"/>
              <a:cs typeface="Symbo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321050" y="7022125"/>
            <a:ext cx="537845" cy="28384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38100" marR="5080" indent="-26034">
              <a:lnSpc>
                <a:spcPts val="1000"/>
              </a:lnSpc>
              <a:spcBef>
                <a:spcPts val="160"/>
              </a:spcBef>
            </a:pPr>
            <a:r>
              <a:rPr sz="850" spc="5" dirty="0">
                <a:latin typeface="Times New Roman"/>
                <a:cs typeface="Times New Roman"/>
              </a:rPr>
              <a:t>Ви</a:t>
            </a:r>
            <a:r>
              <a:rPr sz="850" spc="20" dirty="0">
                <a:latin typeface="Times New Roman"/>
                <a:cs typeface="Times New Roman"/>
              </a:rPr>
              <a:t>с</a:t>
            </a:r>
            <a:r>
              <a:rPr sz="850" spc="-35" dirty="0">
                <a:latin typeface="Times New Roman"/>
                <a:cs typeface="Times New Roman"/>
              </a:rPr>
              <a:t>у</a:t>
            </a:r>
            <a:r>
              <a:rPr sz="850" spc="5" dirty="0">
                <a:latin typeface="Times New Roman"/>
                <a:cs typeface="Times New Roman"/>
              </a:rPr>
              <a:t>н</a:t>
            </a:r>
            <a:r>
              <a:rPr sz="850" dirty="0">
                <a:latin typeface="Times New Roman"/>
                <a:cs typeface="Times New Roman"/>
              </a:rPr>
              <a:t>ен</a:t>
            </a:r>
            <a:r>
              <a:rPr sz="850" spc="5" dirty="0">
                <a:latin typeface="Times New Roman"/>
                <a:cs typeface="Times New Roman"/>
              </a:rPr>
              <a:t>ня  </a:t>
            </a:r>
            <a:r>
              <a:rPr sz="850" dirty="0">
                <a:latin typeface="Times New Roman"/>
                <a:cs typeface="Times New Roman"/>
              </a:rPr>
              <a:t>індентора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401566" y="7233199"/>
            <a:ext cx="376555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275" baseline="-26143" dirty="0">
                <a:latin typeface="Times New Roman"/>
                <a:cs typeface="Times New Roman"/>
              </a:rPr>
              <a:t>2,5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0,04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323328" y="7604278"/>
            <a:ext cx="459105" cy="1574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50" dirty="0">
                <a:latin typeface="Times New Roman"/>
                <a:cs typeface="Times New Roman"/>
              </a:rPr>
              <a:t>Матеріал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909825" y="6369113"/>
            <a:ext cx="2097405" cy="932815"/>
            <a:chOff x="909825" y="6369113"/>
            <a:chExt cx="2097405" cy="932815"/>
          </a:xfrm>
        </p:grpSpPr>
        <p:sp>
          <p:nvSpPr>
            <p:cNvPr id="67" name="object 67"/>
            <p:cNvSpPr/>
            <p:nvPr/>
          </p:nvSpPr>
          <p:spPr>
            <a:xfrm>
              <a:off x="909825" y="6992112"/>
              <a:ext cx="2097405" cy="0"/>
            </a:xfrm>
            <a:custGeom>
              <a:avLst/>
              <a:gdLst/>
              <a:ahLst/>
              <a:cxnLst/>
              <a:rect l="l" t="t" r="r" b="b"/>
              <a:pathLst>
                <a:path w="2097405">
                  <a:moveTo>
                    <a:pt x="0" y="0"/>
                  </a:moveTo>
                  <a:lnTo>
                    <a:pt x="2097026" y="0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39468" y="6374127"/>
              <a:ext cx="222507" cy="922784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839464" y="6374130"/>
              <a:ext cx="222885" cy="923290"/>
            </a:xfrm>
            <a:custGeom>
              <a:avLst/>
              <a:gdLst/>
              <a:ahLst/>
              <a:cxnLst/>
              <a:rect l="l" t="t" r="r" b="b"/>
              <a:pathLst>
                <a:path w="222885" h="923290">
                  <a:moveTo>
                    <a:pt x="222507" y="0"/>
                  </a:moveTo>
                  <a:lnTo>
                    <a:pt x="0" y="0"/>
                  </a:lnTo>
                  <a:lnTo>
                    <a:pt x="0" y="922784"/>
                  </a:lnTo>
                  <a:lnTo>
                    <a:pt x="222507" y="922784"/>
                  </a:lnTo>
                  <a:lnTo>
                    <a:pt x="222507" y="0"/>
                  </a:lnTo>
                  <a:close/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/>
          <p:nvPr/>
        </p:nvSpPr>
        <p:spPr>
          <a:xfrm>
            <a:off x="1949958" y="6232397"/>
            <a:ext cx="3175" cy="1463040"/>
          </a:xfrm>
          <a:custGeom>
            <a:avLst/>
            <a:gdLst/>
            <a:ahLst/>
            <a:cxnLst/>
            <a:rect l="l" t="t" r="r" b="b"/>
            <a:pathLst>
              <a:path w="3175" h="1463040">
                <a:moveTo>
                  <a:pt x="0" y="0"/>
                </a:moveTo>
                <a:lnTo>
                  <a:pt x="3048" y="1463040"/>
                </a:lnTo>
              </a:path>
            </a:pathLst>
          </a:custGeom>
          <a:ln w="5016">
            <a:solidFill>
              <a:srgbClr val="000000"/>
            </a:solidFill>
            <a:prstDash val="lgDashDot"/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1" name="object 71"/>
          <p:cNvGrpSpPr/>
          <p:nvPr/>
        </p:nvGrpSpPr>
        <p:grpSpPr>
          <a:xfrm>
            <a:off x="3183636" y="5708144"/>
            <a:ext cx="3143250" cy="2166620"/>
            <a:chOff x="3183636" y="5708144"/>
            <a:chExt cx="3143250" cy="2166620"/>
          </a:xfrm>
        </p:grpSpPr>
        <p:sp>
          <p:nvSpPr>
            <p:cNvPr id="72" name="object 72"/>
            <p:cNvSpPr/>
            <p:nvPr/>
          </p:nvSpPr>
          <p:spPr>
            <a:xfrm>
              <a:off x="4189476" y="7469124"/>
              <a:ext cx="275590" cy="232410"/>
            </a:xfrm>
            <a:custGeom>
              <a:avLst/>
              <a:gdLst/>
              <a:ahLst/>
              <a:cxnLst/>
              <a:rect l="l" t="t" r="r" b="b"/>
              <a:pathLst>
                <a:path w="275589" h="232409">
                  <a:moveTo>
                    <a:pt x="45720" y="38862"/>
                  </a:moveTo>
                  <a:lnTo>
                    <a:pt x="50235" y="49022"/>
                  </a:lnTo>
                  <a:lnTo>
                    <a:pt x="265938" y="230124"/>
                  </a:lnTo>
                  <a:lnTo>
                    <a:pt x="268224" y="232410"/>
                  </a:lnTo>
                  <a:lnTo>
                    <a:pt x="271272" y="231648"/>
                  </a:lnTo>
                  <a:lnTo>
                    <a:pt x="275082" y="227838"/>
                  </a:lnTo>
                  <a:lnTo>
                    <a:pt x="275082" y="224028"/>
                  </a:lnTo>
                  <a:lnTo>
                    <a:pt x="272796" y="222504"/>
                  </a:lnTo>
                  <a:lnTo>
                    <a:pt x="57436" y="41690"/>
                  </a:lnTo>
                  <a:lnTo>
                    <a:pt x="45720" y="38862"/>
                  </a:lnTo>
                  <a:close/>
                </a:path>
                <a:path w="275589" h="232409">
                  <a:moveTo>
                    <a:pt x="0" y="0"/>
                  </a:moveTo>
                  <a:lnTo>
                    <a:pt x="64008" y="80010"/>
                  </a:lnTo>
                  <a:lnTo>
                    <a:pt x="50235" y="49022"/>
                  </a:lnTo>
                  <a:lnTo>
                    <a:pt x="42672" y="42672"/>
                  </a:lnTo>
                  <a:lnTo>
                    <a:pt x="40386" y="41148"/>
                  </a:lnTo>
                  <a:lnTo>
                    <a:pt x="40386" y="38100"/>
                  </a:lnTo>
                  <a:lnTo>
                    <a:pt x="41910" y="35814"/>
                  </a:lnTo>
                  <a:lnTo>
                    <a:pt x="44196" y="33528"/>
                  </a:lnTo>
                  <a:lnTo>
                    <a:pt x="60866" y="33528"/>
                  </a:lnTo>
                  <a:lnTo>
                    <a:pt x="0" y="0"/>
                  </a:lnTo>
                  <a:close/>
                </a:path>
                <a:path w="275589" h="232409">
                  <a:moveTo>
                    <a:pt x="60866" y="33528"/>
                  </a:moveTo>
                  <a:lnTo>
                    <a:pt x="47244" y="33528"/>
                  </a:lnTo>
                  <a:lnTo>
                    <a:pt x="49530" y="35052"/>
                  </a:lnTo>
                  <a:lnTo>
                    <a:pt x="57436" y="41690"/>
                  </a:lnTo>
                  <a:lnTo>
                    <a:pt x="89916" y="49530"/>
                  </a:lnTo>
                  <a:lnTo>
                    <a:pt x="60866" y="33528"/>
                  </a:lnTo>
                  <a:close/>
                </a:path>
                <a:path w="275589" h="232409">
                  <a:moveTo>
                    <a:pt x="47244" y="33528"/>
                  </a:moveTo>
                  <a:lnTo>
                    <a:pt x="44196" y="33528"/>
                  </a:lnTo>
                  <a:lnTo>
                    <a:pt x="41910" y="35814"/>
                  </a:lnTo>
                  <a:lnTo>
                    <a:pt x="40386" y="38100"/>
                  </a:lnTo>
                  <a:lnTo>
                    <a:pt x="40386" y="41148"/>
                  </a:lnTo>
                  <a:lnTo>
                    <a:pt x="42672" y="42672"/>
                  </a:lnTo>
                  <a:lnTo>
                    <a:pt x="50235" y="49022"/>
                  </a:lnTo>
                  <a:lnTo>
                    <a:pt x="45720" y="38862"/>
                  </a:lnTo>
                  <a:lnTo>
                    <a:pt x="54067" y="38862"/>
                  </a:lnTo>
                  <a:lnTo>
                    <a:pt x="49530" y="35052"/>
                  </a:lnTo>
                  <a:lnTo>
                    <a:pt x="47244" y="33528"/>
                  </a:lnTo>
                  <a:close/>
                </a:path>
                <a:path w="275589" h="232409">
                  <a:moveTo>
                    <a:pt x="54067" y="38862"/>
                  </a:moveTo>
                  <a:lnTo>
                    <a:pt x="45720" y="38862"/>
                  </a:lnTo>
                  <a:lnTo>
                    <a:pt x="57436" y="41690"/>
                  </a:lnTo>
                  <a:lnTo>
                    <a:pt x="54067" y="388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75176" y="7213600"/>
              <a:ext cx="222504" cy="273050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4075176" y="7213092"/>
              <a:ext cx="222885" cy="273685"/>
            </a:xfrm>
            <a:custGeom>
              <a:avLst/>
              <a:gdLst/>
              <a:ahLst/>
              <a:cxnLst/>
              <a:rect l="l" t="t" r="r" b="b"/>
              <a:pathLst>
                <a:path w="222885" h="273684">
                  <a:moveTo>
                    <a:pt x="0" y="0"/>
                  </a:moveTo>
                  <a:lnTo>
                    <a:pt x="111252" y="273558"/>
                  </a:lnTo>
                  <a:lnTo>
                    <a:pt x="222504" y="0"/>
                  </a:lnTo>
                  <a:lnTo>
                    <a:pt x="0" y="0"/>
                  </a:lnTo>
                  <a:close/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90772" y="7280624"/>
              <a:ext cx="502284" cy="50800"/>
            </a:xfrm>
            <a:custGeom>
              <a:avLst/>
              <a:gdLst/>
              <a:ahLst/>
              <a:cxnLst/>
              <a:rect l="l" t="t" r="r" b="b"/>
              <a:pathLst>
                <a:path w="502285" h="50800">
                  <a:moveTo>
                    <a:pt x="0" y="39147"/>
                  </a:moveTo>
                  <a:lnTo>
                    <a:pt x="49344" y="24057"/>
                  </a:lnTo>
                  <a:lnTo>
                    <a:pt x="99407" y="12611"/>
                  </a:lnTo>
                  <a:lnTo>
                    <a:pt x="149991" y="4796"/>
                  </a:lnTo>
                  <a:lnTo>
                    <a:pt x="200899" y="596"/>
                  </a:lnTo>
                  <a:lnTo>
                    <a:pt x="251936" y="0"/>
                  </a:lnTo>
                  <a:lnTo>
                    <a:pt x="302904" y="2992"/>
                  </a:lnTo>
                  <a:lnTo>
                    <a:pt x="353606" y="9560"/>
                  </a:lnTo>
                  <a:lnTo>
                    <a:pt x="403847" y="19689"/>
                  </a:lnTo>
                  <a:lnTo>
                    <a:pt x="453430" y="33366"/>
                  </a:lnTo>
                  <a:lnTo>
                    <a:pt x="502158" y="50577"/>
                  </a:lnTo>
                </a:path>
              </a:pathLst>
            </a:custGeom>
            <a:ln w="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859530" y="6996684"/>
              <a:ext cx="215646" cy="202692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3725418" y="6982110"/>
              <a:ext cx="349885" cy="227965"/>
            </a:xfrm>
            <a:custGeom>
              <a:avLst/>
              <a:gdLst/>
              <a:ahLst/>
              <a:cxnLst/>
              <a:rect l="l" t="t" r="r" b="b"/>
              <a:pathLst>
                <a:path w="349885" h="227965">
                  <a:moveTo>
                    <a:pt x="0" y="3143"/>
                  </a:moveTo>
                  <a:lnTo>
                    <a:pt x="28598" y="1107"/>
                  </a:lnTo>
                  <a:lnTo>
                    <a:pt x="57340" y="0"/>
                  </a:lnTo>
                  <a:lnTo>
                    <a:pt x="86367" y="464"/>
                  </a:lnTo>
                  <a:lnTo>
                    <a:pt x="147101" y="7358"/>
                  </a:lnTo>
                  <a:lnTo>
                    <a:pt x="211085" y="21788"/>
                  </a:lnTo>
                  <a:lnTo>
                    <a:pt x="261877" y="46398"/>
                  </a:lnTo>
                  <a:lnTo>
                    <a:pt x="299477" y="81188"/>
                  </a:lnTo>
                  <a:lnTo>
                    <a:pt x="326719" y="130206"/>
                  </a:lnTo>
                  <a:lnTo>
                    <a:pt x="343316" y="193738"/>
                  </a:lnTo>
                  <a:lnTo>
                    <a:pt x="349758" y="227933"/>
                  </a:lnTo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99966" y="6992112"/>
              <a:ext cx="216408" cy="202692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4299966" y="6982110"/>
              <a:ext cx="350520" cy="227965"/>
            </a:xfrm>
            <a:custGeom>
              <a:avLst/>
              <a:gdLst/>
              <a:ahLst/>
              <a:cxnLst/>
              <a:rect l="l" t="t" r="r" b="b"/>
              <a:pathLst>
                <a:path w="350520" h="227965">
                  <a:moveTo>
                    <a:pt x="350520" y="3143"/>
                  </a:moveTo>
                  <a:lnTo>
                    <a:pt x="321921" y="1107"/>
                  </a:lnTo>
                  <a:lnTo>
                    <a:pt x="293179" y="0"/>
                  </a:lnTo>
                  <a:lnTo>
                    <a:pt x="264152" y="464"/>
                  </a:lnTo>
                  <a:lnTo>
                    <a:pt x="203418" y="7358"/>
                  </a:lnTo>
                  <a:lnTo>
                    <a:pt x="139434" y="21788"/>
                  </a:lnTo>
                  <a:lnTo>
                    <a:pt x="88642" y="46398"/>
                  </a:lnTo>
                  <a:lnTo>
                    <a:pt x="51042" y="81188"/>
                  </a:lnTo>
                  <a:lnTo>
                    <a:pt x="23788" y="130206"/>
                  </a:lnTo>
                  <a:lnTo>
                    <a:pt x="6881" y="193738"/>
                  </a:lnTo>
                  <a:lnTo>
                    <a:pt x="0" y="227933"/>
                  </a:lnTo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4360" y="6542535"/>
              <a:ext cx="774952" cy="444242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4404361" y="6542532"/>
              <a:ext cx="775335" cy="444500"/>
            </a:xfrm>
            <a:custGeom>
              <a:avLst/>
              <a:gdLst/>
              <a:ahLst/>
              <a:cxnLst/>
              <a:rect l="l" t="t" r="r" b="b"/>
              <a:pathLst>
                <a:path w="775335" h="444500">
                  <a:moveTo>
                    <a:pt x="774952" y="0"/>
                  </a:moveTo>
                  <a:lnTo>
                    <a:pt x="0" y="0"/>
                  </a:lnTo>
                  <a:lnTo>
                    <a:pt x="0" y="444242"/>
                  </a:lnTo>
                  <a:lnTo>
                    <a:pt x="774952" y="444242"/>
                  </a:lnTo>
                  <a:lnTo>
                    <a:pt x="774952" y="0"/>
                  </a:lnTo>
                  <a:close/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89732" y="6542535"/>
              <a:ext cx="774189" cy="444242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3189734" y="6542532"/>
              <a:ext cx="774700" cy="444500"/>
            </a:xfrm>
            <a:custGeom>
              <a:avLst/>
              <a:gdLst/>
              <a:ahLst/>
              <a:cxnLst/>
              <a:rect l="l" t="t" r="r" b="b"/>
              <a:pathLst>
                <a:path w="774700" h="444500">
                  <a:moveTo>
                    <a:pt x="774189" y="0"/>
                  </a:moveTo>
                  <a:lnTo>
                    <a:pt x="0" y="0"/>
                  </a:lnTo>
                  <a:lnTo>
                    <a:pt x="0" y="444242"/>
                  </a:lnTo>
                  <a:lnTo>
                    <a:pt x="774189" y="444242"/>
                  </a:lnTo>
                  <a:lnTo>
                    <a:pt x="774189" y="0"/>
                  </a:lnTo>
                  <a:close/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75176" y="6374127"/>
              <a:ext cx="222502" cy="838964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4075177" y="6374130"/>
              <a:ext cx="222885" cy="839469"/>
            </a:xfrm>
            <a:custGeom>
              <a:avLst/>
              <a:gdLst/>
              <a:ahLst/>
              <a:cxnLst/>
              <a:rect l="l" t="t" r="r" b="b"/>
              <a:pathLst>
                <a:path w="222885" h="839470">
                  <a:moveTo>
                    <a:pt x="222502" y="0"/>
                  </a:moveTo>
                  <a:lnTo>
                    <a:pt x="0" y="0"/>
                  </a:lnTo>
                  <a:lnTo>
                    <a:pt x="0" y="838964"/>
                  </a:lnTo>
                  <a:lnTo>
                    <a:pt x="222502" y="838964"/>
                  </a:lnTo>
                  <a:lnTo>
                    <a:pt x="222502" y="0"/>
                  </a:lnTo>
                  <a:close/>
                </a:path>
              </a:pathLst>
            </a:custGeom>
            <a:ln w="10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186428" y="6232398"/>
              <a:ext cx="3175" cy="1515745"/>
            </a:xfrm>
            <a:custGeom>
              <a:avLst/>
              <a:gdLst/>
              <a:ahLst/>
              <a:cxnLst/>
              <a:rect l="l" t="t" r="r" b="b"/>
              <a:pathLst>
                <a:path w="3175" h="1515745">
                  <a:moveTo>
                    <a:pt x="0" y="0"/>
                  </a:moveTo>
                  <a:lnTo>
                    <a:pt x="3048" y="1515618"/>
                  </a:lnTo>
                </a:path>
              </a:pathLst>
            </a:custGeom>
            <a:ln w="5016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183636" y="6467094"/>
              <a:ext cx="249554" cy="541655"/>
            </a:xfrm>
            <a:custGeom>
              <a:avLst/>
              <a:gdLst/>
              <a:ahLst/>
              <a:cxnLst/>
              <a:rect l="l" t="t" r="r" b="b"/>
              <a:pathLst>
                <a:path w="249554" h="541654">
                  <a:moveTo>
                    <a:pt x="217095" y="505715"/>
                  </a:moveTo>
                  <a:lnTo>
                    <a:pt x="214610" y="507503"/>
                  </a:lnTo>
                  <a:lnTo>
                    <a:pt x="210597" y="513873"/>
                  </a:lnTo>
                  <a:lnTo>
                    <a:pt x="209299" y="521243"/>
                  </a:lnTo>
                  <a:lnTo>
                    <a:pt x="211074" y="528828"/>
                  </a:lnTo>
                  <a:lnTo>
                    <a:pt x="215336" y="535638"/>
                  </a:lnTo>
                  <a:lnTo>
                    <a:pt x="221742" y="539877"/>
                  </a:lnTo>
                  <a:lnTo>
                    <a:pt x="229290" y="541258"/>
                  </a:lnTo>
                  <a:lnTo>
                    <a:pt x="236982" y="539496"/>
                  </a:lnTo>
                  <a:lnTo>
                    <a:pt x="243792" y="534912"/>
                  </a:lnTo>
                  <a:lnTo>
                    <a:pt x="248031" y="528542"/>
                  </a:lnTo>
                  <a:lnTo>
                    <a:pt x="248263" y="527304"/>
                  </a:lnTo>
                  <a:lnTo>
                    <a:pt x="228600" y="527304"/>
                  </a:lnTo>
                  <a:lnTo>
                    <a:pt x="225552" y="525780"/>
                  </a:lnTo>
                  <a:lnTo>
                    <a:pt x="224790" y="523494"/>
                  </a:lnTo>
                  <a:lnTo>
                    <a:pt x="217095" y="505715"/>
                  </a:lnTo>
                  <a:close/>
                </a:path>
                <a:path w="249554" h="541654">
                  <a:moveTo>
                    <a:pt x="226475" y="501713"/>
                  </a:moveTo>
                  <a:lnTo>
                    <a:pt x="220980" y="502920"/>
                  </a:lnTo>
                  <a:lnTo>
                    <a:pt x="217095" y="505715"/>
                  </a:lnTo>
                  <a:lnTo>
                    <a:pt x="224790" y="523494"/>
                  </a:lnTo>
                  <a:lnTo>
                    <a:pt x="225552" y="525780"/>
                  </a:lnTo>
                  <a:lnTo>
                    <a:pt x="228600" y="527304"/>
                  </a:lnTo>
                  <a:lnTo>
                    <a:pt x="230886" y="525780"/>
                  </a:lnTo>
                  <a:lnTo>
                    <a:pt x="233934" y="525018"/>
                  </a:lnTo>
                  <a:lnTo>
                    <a:pt x="234696" y="521970"/>
                  </a:lnTo>
                  <a:lnTo>
                    <a:pt x="233934" y="518922"/>
                  </a:lnTo>
                  <a:lnTo>
                    <a:pt x="226475" y="501713"/>
                  </a:lnTo>
                  <a:close/>
                </a:path>
                <a:path w="249554" h="541654">
                  <a:moveTo>
                    <a:pt x="229004" y="501157"/>
                  </a:moveTo>
                  <a:lnTo>
                    <a:pt x="226475" y="501713"/>
                  </a:lnTo>
                  <a:lnTo>
                    <a:pt x="233934" y="518922"/>
                  </a:lnTo>
                  <a:lnTo>
                    <a:pt x="234696" y="521970"/>
                  </a:lnTo>
                  <a:lnTo>
                    <a:pt x="233934" y="525018"/>
                  </a:lnTo>
                  <a:lnTo>
                    <a:pt x="230886" y="525780"/>
                  </a:lnTo>
                  <a:lnTo>
                    <a:pt x="228600" y="527304"/>
                  </a:lnTo>
                  <a:lnTo>
                    <a:pt x="248263" y="527304"/>
                  </a:lnTo>
                  <a:lnTo>
                    <a:pt x="249412" y="521172"/>
                  </a:lnTo>
                  <a:lnTo>
                    <a:pt x="247650" y="513588"/>
                  </a:lnTo>
                  <a:lnTo>
                    <a:pt x="243054" y="506777"/>
                  </a:lnTo>
                  <a:lnTo>
                    <a:pt x="236601" y="502539"/>
                  </a:lnTo>
                  <a:lnTo>
                    <a:pt x="229004" y="501157"/>
                  </a:lnTo>
                  <a:close/>
                </a:path>
                <a:path w="249554" h="541654">
                  <a:moveTo>
                    <a:pt x="6096" y="0"/>
                  </a:moveTo>
                  <a:lnTo>
                    <a:pt x="3810" y="1524"/>
                  </a:lnTo>
                  <a:lnTo>
                    <a:pt x="1524" y="2286"/>
                  </a:lnTo>
                  <a:lnTo>
                    <a:pt x="0" y="5334"/>
                  </a:lnTo>
                  <a:lnTo>
                    <a:pt x="1524" y="7620"/>
                  </a:lnTo>
                  <a:lnTo>
                    <a:pt x="217095" y="505715"/>
                  </a:lnTo>
                  <a:lnTo>
                    <a:pt x="220980" y="502920"/>
                  </a:lnTo>
                  <a:lnTo>
                    <a:pt x="226475" y="501713"/>
                  </a:lnTo>
                  <a:lnTo>
                    <a:pt x="10668" y="3810"/>
                  </a:lnTo>
                  <a:lnTo>
                    <a:pt x="9144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275326" y="5708144"/>
              <a:ext cx="1051560" cy="2166363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5674614" y="7043928"/>
              <a:ext cx="95250" cy="34290"/>
            </a:xfrm>
            <a:custGeom>
              <a:avLst/>
              <a:gdLst/>
              <a:ahLst/>
              <a:cxnLst/>
              <a:rect l="l" t="t" r="r" b="b"/>
              <a:pathLst>
                <a:path w="95250" h="34290">
                  <a:moveTo>
                    <a:pt x="0" y="34290"/>
                  </a:moveTo>
                  <a:lnTo>
                    <a:pt x="95250" y="0"/>
                  </a:lnTo>
                </a:path>
              </a:pathLst>
            </a:custGeom>
            <a:ln w="58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743521" y="6888048"/>
              <a:ext cx="102212" cy="129641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5781292" y="6890004"/>
              <a:ext cx="27940" cy="87630"/>
            </a:xfrm>
            <a:custGeom>
              <a:avLst/>
              <a:gdLst/>
              <a:ahLst/>
              <a:cxnLst/>
              <a:rect l="l" t="t" r="r" b="b"/>
              <a:pathLst>
                <a:path w="27939" h="87629">
                  <a:moveTo>
                    <a:pt x="27434" y="0"/>
                  </a:moveTo>
                  <a:lnTo>
                    <a:pt x="0" y="0"/>
                  </a:lnTo>
                  <a:lnTo>
                    <a:pt x="0" y="87630"/>
                  </a:lnTo>
                  <a:lnTo>
                    <a:pt x="27434" y="87630"/>
                  </a:lnTo>
                  <a:lnTo>
                    <a:pt x="27434" y="0"/>
                  </a:lnTo>
                  <a:close/>
                </a:path>
              </a:pathLst>
            </a:custGeom>
            <a:ln w="39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780532" y="6975348"/>
              <a:ext cx="28194" cy="28194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5780532" y="6975348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14478" y="28194"/>
                  </a:moveTo>
                  <a:lnTo>
                    <a:pt x="0" y="0"/>
                  </a:lnTo>
                  <a:lnTo>
                    <a:pt x="28194" y="0"/>
                  </a:lnTo>
                  <a:lnTo>
                    <a:pt x="14478" y="28194"/>
                  </a:lnTo>
                  <a:close/>
                </a:path>
              </a:pathLst>
            </a:custGeom>
            <a:ln w="39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616702" y="6901434"/>
              <a:ext cx="177800" cy="41910"/>
            </a:xfrm>
            <a:custGeom>
              <a:avLst/>
              <a:gdLst/>
              <a:ahLst/>
              <a:cxnLst/>
              <a:rect l="l" t="t" r="r" b="b"/>
              <a:pathLst>
                <a:path w="177800" h="41909">
                  <a:moveTo>
                    <a:pt x="0" y="0"/>
                  </a:moveTo>
                  <a:lnTo>
                    <a:pt x="177546" y="41910"/>
                  </a:lnTo>
                </a:path>
              </a:pathLst>
            </a:custGeom>
            <a:ln w="58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5549138" y="6755693"/>
            <a:ext cx="132080" cy="391795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850" i="1" dirty="0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  <a:p>
            <a:pPr marL="64135">
              <a:lnSpc>
                <a:spcPct val="100000"/>
              </a:lnSpc>
              <a:spcBef>
                <a:spcPts val="420"/>
              </a:spcBef>
            </a:pPr>
            <a:r>
              <a:rPr sz="850" i="1" dirty="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5544311" y="6569964"/>
            <a:ext cx="96520" cy="95250"/>
          </a:xfrm>
          <a:custGeom>
            <a:avLst/>
            <a:gdLst/>
            <a:ahLst/>
            <a:cxnLst/>
            <a:rect l="l" t="t" r="r" b="b"/>
            <a:pathLst>
              <a:path w="96520" h="95250">
                <a:moveTo>
                  <a:pt x="0" y="0"/>
                </a:moveTo>
                <a:lnTo>
                  <a:pt x="96012" y="95250"/>
                </a:lnTo>
              </a:path>
            </a:pathLst>
          </a:custGeom>
          <a:ln w="5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5476747" y="6468723"/>
            <a:ext cx="80010" cy="155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50" i="1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6037326" y="7178040"/>
            <a:ext cx="118110" cy="94615"/>
          </a:xfrm>
          <a:custGeom>
            <a:avLst/>
            <a:gdLst/>
            <a:ahLst/>
            <a:cxnLst/>
            <a:rect l="l" t="t" r="r" b="b"/>
            <a:pathLst>
              <a:path w="118110" h="94615">
                <a:moveTo>
                  <a:pt x="0" y="94488"/>
                </a:moveTo>
                <a:lnTo>
                  <a:pt x="118110" y="0"/>
                </a:lnTo>
              </a:path>
            </a:pathLst>
          </a:custGeom>
          <a:ln w="5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6144259" y="7081371"/>
            <a:ext cx="80010" cy="155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50" i="1" dirty="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5971794" y="6493002"/>
            <a:ext cx="144780" cy="21590"/>
          </a:xfrm>
          <a:custGeom>
            <a:avLst/>
            <a:gdLst/>
            <a:ahLst/>
            <a:cxnLst/>
            <a:rect l="l" t="t" r="r" b="b"/>
            <a:pathLst>
              <a:path w="144779" h="21590">
                <a:moveTo>
                  <a:pt x="0" y="0"/>
                </a:moveTo>
                <a:lnTo>
                  <a:pt x="144780" y="21336"/>
                </a:lnTo>
              </a:path>
            </a:pathLst>
          </a:custGeom>
          <a:ln w="5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6100826" y="6429099"/>
            <a:ext cx="80010" cy="155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50" i="1" dirty="0">
                <a:latin typeface="Times New Roman"/>
                <a:cs typeface="Times New Roman"/>
              </a:rPr>
              <a:t>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515355" y="6252209"/>
            <a:ext cx="144145" cy="20955"/>
          </a:xfrm>
          <a:custGeom>
            <a:avLst/>
            <a:gdLst/>
            <a:ahLst/>
            <a:cxnLst/>
            <a:rect l="l" t="t" r="r" b="b"/>
            <a:pathLst>
              <a:path w="144145" h="20954">
                <a:moveTo>
                  <a:pt x="0" y="0"/>
                </a:moveTo>
                <a:lnTo>
                  <a:pt x="144018" y="20574"/>
                </a:lnTo>
              </a:path>
            </a:pathLst>
          </a:custGeom>
          <a:ln w="5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5441696" y="6157827"/>
            <a:ext cx="80010" cy="155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50" i="1" dirty="0">
                <a:latin typeface="Times New Roman"/>
                <a:cs typeface="Times New Roman"/>
              </a:rPr>
              <a:t>6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5971794" y="5922264"/>
            <a:ext cx="144780" cy="21590"/>
          </a:xfrm>
          <a:custGeom>
            <a:avLst/>
            <a:gdLst/>
            <a:ahLst/>
            <a:cxnLst/>
            <a:rect l="l" t="t" r="r" b="b"/>
            <a:pathLst>
              <a:path w="144779" h="21589">
                <a:moveTo>
                  <a:pt x="0" y="0"/>
                </a:moveTo>
                <a:lnTo>
                  <a:pt x="144780" y="21336"/>
                </a:lnTo>
              </a:path>
            </a:pathLst>
          </a:custGeom>
          <a:ln w="5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6105397" y="5847693"/>
            <a:ext cx="80010" cy="155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50" i="1" dirty="0">
                <a:latin typeface="Times New Roman"/>
                <a:cs typeface="Times New Roman"/>
              </a:rPr>
              <a:t>7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04" y="516889"/>
            <a:ext cx="5787390" cy="4963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  <a:spcBef>
                <a:spcPts val="5"/>
              </a:spcBef>
            </a:pPr>
            <a:r>
              <a:rPr sz="1200" spc="-15" dirty="0">
                <a:latin typeface="Times New Roman"/>
                <a:cs typeface="Times New Roman"/>
              </a:rPr>
              <a:t>Твердоміри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забезпечуються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спеціальним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пристосуванням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або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елементами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кріплення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вантажу</a:t>
            </a:r>
            <a:r>
              <a:rPr sz="1200" spc="-10" dirty="0">
                <a:latin typeface="Times New Roman"/>
                <a:cs typeface="Times New Roman"/>
              </a:rPr>
              <a:t> (по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осі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індентора),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дозволяють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створювати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певне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притискне зусилля </a:t>
            </a:r>
            <a:r>
              <a:rPr sz="1200" i="1" dirty="0">
                <a:latin typeface="Times New Roman"/>
                <a:cs typeface="Times New Roman"/>
              </a:rPr>
              <a:t>F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(мН):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за дюрометром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=550+75НA,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</a:t>
            </a:r>
            <a:r>
              <a:rPr sz="1200" spc="-5" dirty="0">
                <a:latin typeface="Times New Roman"/>
                <a:cs typeface="Times New Roman"/>
              </a:rPr>
              <a:t> НA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-5" dirty="0">
                <a:latin typeface="Times New Roman"/>
                <a:cs typeface="Times New Roman"/>
              </a:rPr>
              <a:t> твердість;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за дюрометром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D: </a:t>
            </a:r>
            <a:r>
              <a:rPr sz="1200" i="1" spc="-5" dirty="0">
                <a:latin typeface="Times New Roman"/>
                <a:cs typeface="Times New Roman"/>
              </a:rPr>
              <a:t>F</a:t>
            </a:r>
            <a:r>
              <a:rPr sz="1200" spc="-5" dirty="0">
                <a:latin typeface="Times New Roman"/>
                <a:cs typeface="Times New Roman"/>
              </a:rPr>
              <a:t>=445НD, HD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твердість.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Дане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зусилля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коригуватися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нормативно-технічною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документацією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кретні матеріали.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2745" indent="4193540">
              <a:lnSpc>
                <a:spcPct val="100000"/>
              </a:lnSpc>
              <a:spcBef>
                <a:spcPts val="819"/>
              </a:spcBef>
            </a:pPr>
            <a:r>
              <a:rPr sz="1200" b="1" dirty="0">
                <a:latin typeface="Times New Roman"/>
                <a:cs typeface="Times New Roman"/>
              </a:rPr>
              <a:t>4.2.4.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В’ЯЗКІСТЬ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ct val="95600"/>
              </a:lnSpc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проведення динамічних випробувань на ударний вигин спеціальних </a:t>
            </a:r>
            <a:r>
              <a:rPr sz="1200" dirty="0">
                <a:latin typeface="Times New Roman"/>
                <a:cs typeface="Times New Roman"/>
              </a:rPr>
              <a:t> зразків з надрізом </a:t>
            </a:r>
            <a:r>
              <a:rPr sz="1200" spc="-5" dirty="0">
                <a:latin typeface="Times New Roman"/>
                <a:cs typeface="Times New Roman"/>
              </a:rPr>
              <a:t>оцінюється в’язкість </a:t>
            </a:r>
            <a:r>
              <a:rPr sz="1200" dirty="0">
                <a:latin typeface="Times New Roman"/>
                <a:cs typeface="Times New Roman"/>
              </a:rPr>
              <a:t>матеріалів </a:t>
            </a:r>
            <a:r>
              <a:rPr sz="1200" spc="-5" dirty="0">
                <a:latin typeface="Times New Roman"/>
                <a:cs typeface="Times New Roman"/>
              </a:rPr>
              <a:t>та встановлюється </a:t>
            </a: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схильність до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переходу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в’язкого стану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крихке.</a:t>
            </a:r>
            <a:endParaRPr sz="1200">
              <a:latin typeface="Times New Roman"/>
              <a:cs typeface="Times New Roman"/>
            </a:endParaRPr>
          </a:p>
          <a:p>
            <a:pPr marL="12700" marR="5715" indent="36004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В’язкість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здатність матеріалу поглинати механічну енергію зовнішніх </a:t>
            </a:r>
            <a:r>
              <a:rPr sz="1200" dirty="0">
                <a:latin typeface="Times New Roman"/>
                <a:cs typeface="Times New Roman"/>
              </a:rPr>
              <a:t>сил </a:t>
            </a:r>
            <a:r>
              <a:rPr sz="1200" spc="-5" dirty="0">
                <a:latin typeface="Times New Roman"/>
                <a:cs typeface="Times New Roman"/>
              </a:rPr>
              <a:t>вна- </a:t>
            </a:r>
            <a:r>
              <a:rPr sz="1200" dirty="0">
                <a:latin typeface="Times New Roman"/>
                <a:cs typeface="Times New Roman"/>
              </a:rPr>
              <a:t> слідок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деформації.</a:t>
            </a:r>
            <a:endParaRPr sz="1200">
              <a:latin typeface="Times New Roman"/>
              <a:cs typeface="Times New Roman"/>
            </a:endParaRPr>
          </a:p>
          <a:p>
            <a:pPr marL="12700" marR="5715" indent="3600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В’язкість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енергетичною </a:t>
            </a:r>
            <a:r>
              <a:rPr sz="1200" dirty="0">
                <a:latin typeface="Times New Roman"/>
                <a:cs typeface="Times New Roman"/>
              </a:rPr>
              <a:t>характеристикою </a:t>
            </a:r>
            <a:r>
              <a:rPr sz="1200" spc="-5" dirty="0">
                <a:latin typeface="Times New Roman"/>
                <a:cs typeface="Times New Roman"/>
              </a:rPr>
              <a:t>матеріалу, виражається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одиницях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роботи. В’язкість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визначається </a:t>
            </a:r>
            <a:r>
              <a:rPr sz="1200" dirty="0">
                <a:latin typeface="Times New Roman"/>
                <a:cs typeface="Times New Roman"/>
              </a:rPr>
              <a:t>їх хімічним </a:t>
            </a:r>
            <a:r>
              <a:rPr sz="1200" spc="-5" dirty="0">
                <a:latin typeface="Times New Roman"/>
                <a:cs typeface="Times New Roman"/>
              </a:rPr>
              <a:t>складом, термічною об-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робкою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іншими</a:t>
            </a:r>
            <a:r>
              <a:rPr sz="1200" spc="-5" dirty="0">
                <a:latin typeface="Times New Roman"/>
                <a:cs typeface="Times New Roman"/>
              </a:rPr>
              <a:t> внутрішніми факторами.</a:t>
            </a:r>
            <a:endParaRPr sz="1200">
              <a:latin typeface="Times New Roman"/>
              <a:cs typeface="Times New Roman"/>
            </a:endParaRPr>
          </a:p>
          <a:p>
            <a:pPr marL="12700" marR="6350" indent="3600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Також в’язкість залежить від умов,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яких працює </a:t>
            </a:r>
            <a:r>
              <a:rPr sz="1200" dirty="0">
                <a:latin typeface="Times New Roman"/>
                <a:cs typeface="Times New Roman"/>
              </a:rPr>
              <a:t>метал </a:t>
            </a:r>
            <a:r>
              <a:rPr sz="1200" spc="-5" dirty="0">
                <a:latin typeface="Times New Roman"/>
                <a:cs typeface="Times New Roman"/>
              </a:rPr>
              <a:t>(температури, швидкості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наявності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концентраторів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напруги).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ts val="1410"/>
              </a:lnSpc>
              <a:spcBef>
                <a:spcPts val="819"/>
              </a:spcBef>
            </a:pPr>
            <a:r>
              <a:rPr sz="1200" b="1" i="1" dirty="0">
                <a:latin typeface="Times New Roman"/>
                <a:cs typeface="Times New Roman"/>
              </a:rPr>
              <a:t>ВПЛИВ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ТЕМПЕРАТ</a:t>
            </a:r>
            <a:r>
              <a:rPr sz="1200" b="1" i="1" spc="5" dirty="0">
                <a:latin typeface="Times New Roman"/>
                <a:cs typeface="Times New Roman"/>
              </a:rPr>
              <a:t>У</a:t>
            </a:r>
            <a:r>
              <a:rPr sz="1200" b="1" i="1" spc="-5" dirty="0">
                <a:latin typeface="Times New Roman"/>
                <a:cs typeface="Times New Roman"/>
              </a:rPr>
              <a:t>Р</a:t>
            </a:r>
            <a:r>
              <a:rPr sz="1200" b="1" i="1" dirty="0">
                <a:latin typeface="Times New Roman"/>
                <a:cs typeface="Times New Roman"/>
              </a:rPr>
              <a:t>И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ts val="1410"/>
              </a:lnSpc>
            </a:pPr>
            <a:r>
              <a:rPr sz="1200" b="1" i="1" dirty="0">
                <a:latin typeface="Times New Roman"/>
                <a:cs typeface="Times New Roman"/>
              </a:rPr>
              <a:t>НА</a:t>
            </a:r>
            <a:r>
              <a:rPr sz="1200" b="1" i="1" spc="-7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В’ЯЗКІСТЬ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7274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підвищенням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 в’язкість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4.30).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2720340" y="5553481"/>
            <a:ext cx="2380615" cy="1584325"/>
            <a:chOff x="2720340" y="5553481"/>
            <a:chExt cx="2380615" cy="1584325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925318" y="6010655"/>
              <a:ext cx="1931670" cy="193548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2925318" y="6010655"/>
              <a:ext cx="1931670" cy="193675"/>
            </a:xfrm>
            <a:custGeom>
              <a:avLst/>
              <a:gdLst/>
              <a:ahLst/>
              <a:cxnLst/>
              <a:rect l="l" t="t" r="r" b="b"/>
              <a:pathLst>
                <a:path w="1931670" h="193675">
                  <a:moveTo>
                    <a:pt x="32004" y="0"/>
                  </a:moveTo>
                  <a:lnTo>
                    <a:pt x="19609" y="2547"/>
                  </a:lnTo>
                  <a:lnTo>
                    <a:pt x="9429" y="9525"/>
                  </a:lnTo>
                  <a:lnTo>
                    <a:pt x="2536" y="19931"/>
                  </a:lnTo>
                  <a:lnTo>
                    <a:pt x="0" y="32766"/>
                  </a:lnTo>
                  <a:lnTo>
                    <a:pt x="0" y="161544"/>
                  </a:lnTo>
                  <a:lnTo>
                    <a:pt x="2536" y="173938"/>
                  </a:lnTo>
                  <a:lnTo>
                    <a:pt x="9429" y="184118"/>
                  </a:lnTo>
                  <a:lnTo>
                    <a:pt x="19609" y="191011"/>
                  </a:lnTo>
                  <a:lnTo>
                    <a:pt x="32004" y="193548"/>
                  </a:lnTo>
                  <a:lnTo>
                    <a:pt x="1898904" y="193548"/>
                  </a:lnTo>
                  <a:lnTo>
                    <a:pt x="1911738" y="191011"/>
                  </a:lnTo>
                  <a:lnTo>
                    <a:pt x="1922145" y="184118"/>
                  </a:lnTo>
                  <a:lnTo>
                    <a:pt x="1929122" y="173938"/>
                  </a:lnTo>
                  <a:lnTo>
                    <a:pt x="1931670" y="161544"/>
                  </a:lnTo>
                  <a:lnTo>
                    <a:pt x="1931670" y="32766"/>
                  </a:lnTo>
                  <a:lnTo>
                    <a:pt x="1929122" y="19931"/>
                  </a:lnTo>
                  <a:lnTo>
                    <a:pt x="1922145" y="9525"/>
                  </a:lnTo>
                  <a:lnTo>
                    <a:pt x="1911738" y="2547"/>
                  </a:lnTo>
                  <a:lnTo>
                    <a:pt x="1898904" y="0"/>
                  </a:lnTo>
                  <a:lnTo>
                    <a:pt x="32004" y="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720340" y="5566409"/>
              <a:ext cx="2380615" cy="1545590"/>
            </a:xfrm>
            <a:custGeom>
              <a:avLst/>
              <a:gdLst/>
              <a:ahLst/>
              <a:cxnLst/>
              <a:rect l="l" t="t" r="r" b="b"/>
              <a:pathLst>
                <a:path w="2380615" h="1545590">
                  <a:moveTo>
                    <a:pt x="866394" y="1287780"/>
                  </a:moveTo>
                  <a:lnTo>
                    <a:pt x="839520" y="1282446"/>
                  </a:lnTo>
                  <a:lnTo>
                    <a:pt x="762762" y="1267206"/>
                  </a:lnTo>
                  <a:lnTo>
                    <a:pt x="793800" y="1282446"/>
                  </a:lnTo>
                  <a:lnTo>
                    <a:pt x="135636" y="1282446"/>
                  </a:lnTo>
                  <a:lnTo>
                    <a:pt x="133350" y="1284732"/>
                  </a:lnTo>
                  <a:lnTo>
                    <a:pt x="133350" y="1290828"/>
                  </a:lnTo>
                  <a:lnTo>
                    <a:pt x="135636" y="1293114"/>
                  </a:lnTo>
                  <a:lnTo>
                    <a:pt x="793800" y="1293114"/>
                  </a:lnTo>
                  <a:lnTo>
                    <a:pt x="762762" y="1308354"/>
                  </a:lnTo>
                  <a:lnTo>
                    <a:pt x="839520" y="1293114"/>
                  </a:lnTo>
                  <a:lnTo>
                    <a:pt x="866394" y="1287780"/>
                  </a:lnTo>
                  <a:close/>
                </a:path>
                <a:path w="2380615" h="1545590">
                  <a:moveTo>
                    <a:pt x="1997202" y="1283208"/>
                  </a:moveTo>
                  <a:lnTo>
                    <a:pt x="1994916" y="1280922"/>
                  </a:lnTo>
                  <a:lnTo>
                    <a:pt x="1179576" y="1280922"/>
                  </a:lnTo>
                  <a:lnTo>
                    <a:pt x="1210056" y="1265682"/>
                  </a:lnTo>
                  <a:lnTo>
                    <a:pt x="1107186" y="1286256"/>
                  </a:lnTo>
                  <a:lnTo>
                    <a:pt x="1210056" y="1306830"/>
                  </a:lnTo>
                  <a:lnTo>
                    <a:pt x="1179576" y="1291590"/>
                  </a:lnTo>
                  <a:lnTo>
                    <a:pt x="1994916" y="1290828"/>
                  </a:lnTo>
                  <a:lnTo>
                    <a:pt x="1997202" y="1288542"/>
                  </a:lnTo>
                  <a:lnTo>
                    <a:pt x="1997202" y="1283208"/>
                  </a:lnTo>
                  <a:close/>
                </a:path>
                <a:path w="2380615" h="1545590">
                  <a:moveTo>
                    <a:pt x="2380488" y="1524762"/>
                  </a:moveTo>
                  <a:lnTo>
                    <a:pt x="2349779" y="1518666"/>
                  </a:lnTo>
                  <a:lnTo>
                    <a:pt x="2276856" y="1504188"/>
                  </a:lnTo>
                  <a:lnTo>
                    <a:pt x="2306345" y="1518666"/>
                  </a:lnTo>
                  <a:lnTo>
                    <a:pt x="27432" y="1518666"/>
                  </a:lnTo>
                  <a:lnTo>
                    <a:pt x="27432" y="73914"/>
                  </a:lnTo>
                  <a:lnTo>
                    <a:pt x="41910" y="102870"/>
                  </a:lnTo>
                  <a:lnTo>
                    <a:pt x="33680" y="61722"/>
                  </a:lnTo>
                  <a:lnTo>
                    <a:pt x="21336" y="0"/>
                  </a:lnTo>
                  <a:lnTo>
                    <a:pt x="0" y="102870"/>
                  </a:lnTo>
                  <a:lnTo>
                    <a:pt x="14465" y="74968"/>
                  </a:lnTo>
                  <a:lnTo>
                    <a:pt x="14465" y="1526286"/>
                  </a:lnTo>
                  <a:lnTo>
                    <a:pt x="21336" y="1526286"/>
                  </a:lnTo>
                  <a:lnTo>
                    <a:pt x="21336" y="1531620"/>
                  </a:lnTo>
                  <a:lnTo>
                    <a:pt x="2304796" y="1531620"/>
                  </a:lnTo>
                  <a:lnTo>
                    <a:pt x="2276856" y="1545336"/>
                  </a:lnTo>
                  <a:lnTo>
                    <a:pt x="2345944" y="1531620"/>
                  </a:lnTo>
                  <a:lnTo>
                    <a:pt x="2380488" y="1524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595116" y="6010655"/>
              <a:ext cx="232410" cy="1080770"/>
            </a:xfrm>
            <a:custGeom>
              <a:avLst/>
              <a:gdLst/>
              <a:ahLst/>
              <a:cxnLst/>
              <a:rect l="l" t="t" r="r" b="b"/>
              <a:pathLst>
                <a:path w="232410" h="1080770">
                  <a:moveTo>
                    <a:pt x="0" y="0"/>
                  </a:moveTo>
                  <a:lnTo>
                    <a:pt x="0" y="1080516"/>
                  </a:lnTo>
                </a:path>
                <a:path w="232410" h="1080770">
                  <a:moveTo>
                    <a:pt x="231648" y="193548"/>
                  </a:moveTo>
                  <a:lnTo>
                    <a:pt x="232410" y="1080516"/>
                  </a:lnTo>
                </a:path>
              </a:pathLst>
            </a:custGeom>
            <a:ln w="7759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227070" y="5566409"/>
              <a:ext cx="1393825" cy="1073785"/>
            </a:xfrm>
            <a:custGeom>
              <a:avLst/>
              <a:gdLst/>
              <a:ahLst/>
              <a:cxnLst/>
              <a:rect l="l" t="t" r="r" b="b"/>
              <a:pathLst>
                <a:path w="1393825" h="1073784">
                  <a:moveTo>
                    <a:pt x="0" y="0"/>
                  </a:moveTo>
                  <a:lnTo>
                    <a:pt x="31735" y="42298"/>
                  </a:lnTo>
                  <a:lnTo>
                    <a:pt x="63895" y="84638"/>
                  </a:lnTo>
                  <a:lnTo>
                    <a:pt x="96774" y="127063"/>
                  </a:lnTo>
                  <a:lnTo>
                    <a:pt x="130668" y="169615"/>
                  </a:lnTo>
                  <a:lnTo>
                    <a:pt x="165876" y="212336"/>
                  </a:lnTo>
                  <a:lnTo>
                    <a:pt x="202692" y="255270"/>
                  </a:lnTo>
                  <a:lnTo>
                    <a:pt x="235366" y="292627"/>
                  </a:lnTo>
                  <a:lnTo>
                    <a:pt x="269268" y="330665"/>
                  </a:lnTo>
                  <a:lnTo>
                    <a:pt x="304222" y="369036"/>
                  </a:lnTo>
                  <a:lnTo>
                    <a:pt x="340056" y="407394"/>
                  </a:lnTo>
                  <a:lnTo>
                    <a:pt x="376596" y="445392"/>
                  </a:lnTo>
                  <a:lnTo>
                    <a:pt x="413670" y="482683"/>
                  </a:lnTo>
                  <a:lnTo>
                    <a:pt x="451104" y="518922"/>
                  </a:lnTo>
                  <a:lnTo>
                    <a:pt x="488499" y="554033"/>
                  </a:lnTo>
                  <a:lnTo>
                    <a:pt x="526335" y="588759"/>
                  </a:lnTo>
                  <a:lnTo>
                    <a:pt x="564770" y="622991"/>
                  </a:lnTo>
                  <a:lnTo>
                    <a:pt x="603966" y="656624"/>
                  </a:lnTo>
                  <a:lnTo>
                    <a:pt x="644081" y="689550"/>
                  </a:lnTo>
                  <a:lnTo>
                    <a:pt x="685275" y="721662"/>
                  </a:lnTo>
                  <a:lnTo>
                    <a:pt x="727710" y="752856"/>
                  </a:lnTo>
                  <a:lnTo>
                    <a:pt x="766290" y="779932"/>
                  </a:lnTo>
                  <a:lnTo>
                    <a:pt x="805898" y="806731"/>
                  </a:lnTo>
                  <a:lnTo>
                    <a:pt x="846345" y="833049"/>
                  </a:lnTo>
                  <a:lnTo>
                    <a:pt x="887444" y="858678"/>
                  </a:lnTo>
                  <a:lnTo>
                    <a:pt x="929007" y="883415"/>
                  </a:lnTo>
                  <a:lnTo>
                    <a:pt x="970847" y="907053"/>
                  </a:lnTo>
                  <a:lnTo>
                    <a:pt x="1012776" y="929388"/>
                  </a:lnTo>
                  <a:lnTo>
                    <a:pt x="1054608" y="950214"/>
                  </a:lnTo>
                  <a:lnTo>
                    <a:pt x="1102422" y="972287"/>
                  </a:lnTo>
                  <a:lnTo>
                    <a:pt x="1150491" y="992348"/>
                  </a:lnTo>
                  <a:lnTo>
                    <a:pt x="1198785" y="1010716"/>
                  </a:lnTo>
                  <a:lnTo>
                    <a:pt x="1247280" y="1027711"/>
                  </a:lnTo>
                  <a:lnTo>
                    <a:pt x="1295948" y="1043653"/>
                  </a:lnTo>
                  <a:lnTo>
                    <a:pt x="1344763" y="1058862"/>
                  </a:lnTo>
                  <a:lnTo>
                    <a:pt x="1393698" y="1073658"/>
                  </a:lnTo>
                </a:path>
              </a:pathLst>
            </a:custGeom>
            <a:ln w="258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553898" y="5961817"/>
              <a:ext cx="81673" cy="81673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85546" y="6167557"/>
              <a:ext cx="81673" cy="80911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85546" y="7056049"/>
              <a:ext cx="81673" cy="81673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53898" y="7056049"/>
              <a:ext cx="81673" cy="81673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887980" y="5965697"/>
              <a:ext cx="2002155" cy="279400"/>
            </a:xfrm>
            <a:custGeom>
              <a:avLst/>
              <a:gdLst/>
              <a:ahLst/>
              <a:cxnLst/>
              <a:rect l="l" t="t" r="r" b="b"/>
              <a:pathLst>
                <a:path w="2002154" h="279400">
                  <a:moveTo>
                    <a:pt x="73901" y="0"/>
                  </a:moveTo>
                  <a:lnTo>
                    <a:pt x="0" y="0"/>
                  </a:lnTo>
                  <a:lnTo>
                    <a:pt x="0" y="278892"/>
                  </a:lnTo>
                  <a:lnTo>
                    <a:pt x="73901" y="278892"/>
                  </a:lnTo>
                  <a:lnTo>
                    <a:pt x="73901" y="0"/>
                  </a:lnTo>
                  <a:close/>
                </a:path>
                <a:path w="2002154" h="279400">
                  <a:moveTo>
                    <a:pt x="2001761" y="0"/>
                  </a:moveTo>
                  <a:lnTo>
                    <a:pt x="1927860" y="0"/>
                  </a:lnTo>
                  <a:lnTo>
                    <a:pt x="1927860" y="278892"/>
                  </a:lnTo>
                  <a:lnTo>
                    <a:pt x="2001761" y="278892"/>
                  </a:lnTo>
                  <a:lnTo>
                    <a:pt x="20017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53108" y="6006775"/>
              <a:ext cx="81673" cy="201307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525263" y="5965808"/>
            <a:ext cx="162560" cy="69278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950" spc="10" dirty="0">
                <a:latin typeface="Times New Roman"/>
                <a:cs typeface="Times New Roman"/>
              </a:rPr>
              <a:t>Напруження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637540" y="6554240"/>
            <a:ext cx="17526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950" i="1" spc="5" dirty="0">
                <a:latin typeface="Times New Roman"/>
                <a:cs typeface="Times New Roman"/>
              </a:rPr>
              <a:t>S</a:t>
            </a:r>
            <a:r>
              <a:rPr sz="975" spc="7" baseline="-8547" dirty="0">
                <a:latin typeface="Times New Roman"/>
                <a:cs typeface="Times New Roman"/>
              </a:rPr>
              <a:t>т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898134" y="5928634"/>
            <a:ext cx="449580" cy="31686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ts val="1135"/>
              </a:lnSpc>
              <a:spcBef>
                <a:spcPts val="120"/>
              </a:spcBef>
            </a:pPr>
            <a:r>
              <a:rPr sz="950" spc="15" dirty="0">
                <a:latin typeface="Times New Roman"/>
                <a:cs typeface="Times New Roman"/>
              </a:rPr>
              <a:t>Розкид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35"/>
              </a:lnSpc>
            </a:pPr>
            <a:r>
              <a:rPr sz="950" i="1" spc="5" dirty="0">
                <a:latin typeface="Times New Roman"/>
                <a:cs typeface="Times New Roman"/>
              </a:rPr>
              <a:t>S</a:t>
            </a:r>
            <a:r>
              <a:rPr sz="975" spc="7" baseline="-8547" dirty="0">
                <a:latin typeface="Times New Roman"/>
                <a:cs typeface="Times New Roman"/>
              </a:rPr>
              <a:t>B</a:t>
            </a:r>
            <a:endParaRPr sz="975" baseline="-8547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72981" y="6613197"/>
            <a:ext cx="596900" cy="3943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86360">
              <a:lnSpc>
                <a:spcPct val="127400"/>
              </a:lnSpc>
              <a:spcBef>
                <a:spcPts val="95"/>
              </a:spcBef>
            </a:pPr>
            <a:r>
              <a:rPr sz="950" spc="10" dirty="0">
                <a:latin typeface="Times New Roman"/>
                <a:cs typeface="Times New Roman"/>
              </a:rPr>
              <a:t>Хрупке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с</a:t>
            </a:r>
            <a:r>
              <a:rPr sz="950" spc="15" dirty="0">
                <a:latin typeface="Times New Roman"/>
                <a:cs typeface="Times New Roman"/>
              </a:rPr>
              <a:t>т</a:t>
            </a:r>
            <a:r>
              <a:rPr sz="950" dirty="0">
                <a:latin typeface="Times New Roman"/>
                <a:cs typeface="Times New Roman"/>
              </a:rPr>
              <a:t>а</a:t>
            </a:r>
            <a:r>
              <a:rPr sz="950" spc="20" dirty="0">
                <a:latin typeface="Times New Roman"/>
                <a:cs typeface="Times New Roman"/>
              </a:rPr>
              <a:t>н</a:t>
            </a:r>
            <a:r>
              <a:rPr sz="950" spc="15" dirty="0">
                <a:latin typeface="Times New Roman"/>
                <a:cs typeface="Times New Roman"/>
              </a:rPr>
              <a:t>овище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42077" y="6613197"/>
            <a:ext cx="596900" cy="3943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14935">
              <a:lnSpc>
                <a:spcPct val="127400"/>
              </a:lnSpc>
              <a:spcBef>
                <a:spcPts val="95"/>
              </a:spcBef>
            </a:pPr>
            <a:r>
              <a:rPr sz="950" spc="5" dirty="0">
                <a:latin typeface="Times New Roman"/>
                <a:cs typeface="Times New Roman"/>
              </a:rPr>
              <a:t>В’язке 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с</a:t>
            </a:r>
            <a:r>
              <a:rPr sz="950" spc="15" dirty="0">
                <a:latin typeface="Times New Roman"/>
                <a:cs typeface="Times New Roman"/>
              </a:rPr>
              <a:t>т</a:t>
            </a:r>
            <a:r>
              <a:rPr sz="950" dirty="0">
                <a:latin typeface="Times New Roman"/>
                <a:cs typeface="Times New Roman"/>
              </a:rPr>
              <a:t>а</a:t>
            </a:r>
            <a:r>
              <a:rPr sz="950" spc="20" dirty="0">
                <a:latin typeface="Times New Roman"/>
                <a:cs typeface="Times New Roman"/>
              </a:rPr>
              <a:t>н</a:t>
            </a:r>
            <a:r>
              <a:rPr sz="950" spc="15" dirty="0">
                <a:latin typeface="Times New Roman"/>
                <a:cs typeface="Times New Roman"/>
              </a:rPr>
              <a:t>овище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016990" y="7085631"/>
            <a:ext cx="5888355" cy="2896870"/>
          </a:xfrm>
          <a:prstGeom prst="rect">
            <a:avLst/>
          </a:prstGeom>
        </p:spPr>
        <p:txBody>
          <a:bodyPr vert="horz" wrap="square" lIns="0" tIns="36195" rIns="0" bIns="0" rtlCol="0">
            <a:spAutoFit/>
          </a:bodyPr>
          <a:lstStyle/>
          <a:p>
            <a:pPr marL="2513330">
              <a:lnSpc>
                <a:spcPct val="100000"/>
              </a:lnSpc>
              <a:spcBef>
                <a:spcPts val="285"/>
              </a:spcBef>
              <a:tabLst>
                <a:tab pos="2758440" algn="l"/>
              </a:tabLst>
            </a:pPr>
            <a:r>
              <a:rPr sz="950" i="1" spc="5" dirty="0">
                <a:latin typeface="Times New Roman"/>
                <a:cs typeface="Times New Roman"/>
              </a:rPr>
              <a:t>Т</a:t>
            </a:r>
            <a:r>
              <a:rPr sz="975" spc="7" baseline="-8547" dirty="0">
                <a:latin typeface="Times New Roman"/>
                <a:cs typeface="Times New Roman"/>
              </a:rPr>
              <a:t>н	</a:t>
            </a:r>
            <a:r>
              <a:rPr sz="950" i="1" spc="10" dirty="0">
                <a:latin typeface="Times New Roman"/>
                <a:cs typeface="Times New Roman"/>
              </a:rPr>
              <a:t>Т</a:t>
            </a:r>
            <a:r>
              <a:rPr sz="975" spc="15" baseline="-8547" dirty="0">
                <a:latin typeface="Times New Roman"/>
                <a:cs typeface="Times New Roman"/>
              </a:rPr>
              <a:t>в</a:t>
            </a:r>
            <a:endParaRPr sz="975" baseline="-8547">
              <a:latin typeface="Times New Roman"/>
              <a:cs typeface="Times New Roman"/>
            </a:endParaRPr>
          </a:p>
          <a:p>
            <a:pPr marL="2569210">
              <a:lnSpc>
                <a:spcPct val="100000"/>
              </a:lnSpc>
              <a:spcBef>
                <a:spcPts val="195"/>
              </a:spcBef>
            </a:pPr>
            <a:r>
              <a:rPr sz="950" spc="5" dirty="0">
                <a:latin typeface="Times New Roman"/>
                <a:cs typeface="Times New Roman"/>
              </a:rPr>
              <a:t>Температура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4.30.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пластичний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крихкий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marR="55880" indent="360045" algn="just">
              <a:lnSpc>
                <a:spcPct val="95700"/>
              </a:lnSpc>
            </a:pPr>
            <a:r>
              <a:rPr sz="1200" spc="-5" dirty="0">
                <a:latin typeface="Times New Roman"/>
                <a:cs typeface="Times New Roman"/>
              </a:rPr>
              <a:t>Межа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плинності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200" spc="-7" baseline="-10416" dirty="0">
                <a:latin typeface="Times New Roman"/>
                <a:cs typeface="Times New Roman"/>
              </a:rPr>
              <a:t>т</a:t>
            </a:r>
            <a:r>
              <a:rPr sz="1200" spc="52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істотно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змінюється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зміною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опір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розриву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200" spc="-7" baseline="-10416" dirty="0">
                <a:latin typeface="Times New Roman"/>
                <a:cs typeface="Times New Roman"/>
              </a:rPr>
              <a:t>В 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залежить від температури. При </a:t>
            </a:r>
            <a:r>
              <a:rPr sz="1200" dirty="0">
                <a:latin typeface="Times New Roman"/>
                <a:cs typeface="Times New Roman"/>
              </a:rPr>
              <a:t>температурі </a:t>
            </a:r>
            <a:r>
              <a:rPr sz="1200" spc="-5" dirty="0">
                <a:latin typeface="Times New Roman"/>
                <a:cs typeface="Times New Roman"/>
              </a:rPr>
              <a:t>вище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плинності менше опору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розриву </a:t>
            </a: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200" spc="-7" baseline="-10416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&lt;</a:t>
            </a: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. При навантаженні спочатку має </a:t>
            </a:r>
            <a:r>
              <a:rPr sz="1200" dirty="0">
                <a:latin typeface="Times New Roman"/>
                <a:cs typeface="Times New Roman"/>
              </a:rPr>
              <a:t>місце </a:t>
            </a:r>
            <a:r>
              <a:rPr sz="1200" spc="-5" dirty="0">
                <a:latin typeface="Times New Roman"/>
                <a:cs typeface="Times New Roman"/>
              </a:rPr>
              <a:t>пластична деформація,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потім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знаходиться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стані.</a:t>
            </a:r>
            <a:endParaRPr sz="1200">
              <a:latin typeface="Times New Roman"/>
              <a:cs typeface="Times New Roman"/>
            </a:endParaRPr>
          </a:p>
          <a:p>
            <a:pPr marL="63500" marR="55880" indent="36004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При температурі нижче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 </a:t>
            </a:r>
            <a:r>
              <a:rPr sz="1200" dirty="0">
                <a:latin typeface="Times New Roman"/>
                <a:cs typeface="Times New Roman"/>
              </a:rPr>
              <a:t>опір </a:t>
            </a:r>
            <a:r>
              <a:rPr sz="1200" spc="-5" dirty="0">
                <a:latin typeface="Times New Roman"/>
                <a:cs typeface="Times New Roman"/>
              </a:rPr>
              <a:t>відриву менше </a:t>
            </a:r>
            <a:r>
              <a:rPr sz="1200" dirty="0">
                <a:latin typeface="Times New Roman"/>
                <a:cs typeface="Times New Roman"/>
              </a:rPr>
              <a:t>межі </a:t>
            </a:r>
            <a:r>
              <a:rPr sz="1200" spc="-5" dirty="0">
                <a:latin typeface="Times New Roman"/>
                <a:cs typeface="Times New Roman"/>
              </a:rPr>
              <a:t>текучості </a:t>
            </a: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200" spc="-7" baseline="-10416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&gt;</a:t>
            </a:r>
            <a:r>
              <a:rPr sz="1200" i="1" spc="-5" dirty="0">
                <a:latin typeface="Times New Roman"/>
                <a:cs typeface="Times New Roman"/>
              </a:rPr>
              <a:t>S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цьому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падку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 руйнується </a:t>
            </a:r>
            <a:r>
              <a:rPr sz="1200" dirty="0">
                <a:latin typeface="Times New Roman"/>
                <a:cs typeface="Times New Roman"/>
              </a:rPr>
              <a:t>без </a:t>
            </a:r>
            <a:r>
              <a:rPr sz="1200" spc="-5" dirty="0">
                <a:latin typeface="Times New Roman"/>
                <a:cs typeface="Times New Roman"/>
              </a:rPr>
              <a:t>попередньої деформації, тобто знаходиться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крихкому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Перехід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5" dirty="0">
                <a:latin typeface="Times New Roman"/>
                <a:cs typeface="Times New Roman"/>
              </a:rPr>
              <a:t> в’язкого стану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крихке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здійснюється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інтервалі</a:t>
            </a:r>
            <a:r>
              <a:rPr sz="1200" dirty="0">
                <a:latin typeface="Times New Roman"/>
                <a:cs typeface="Times New Roman"/>
              </a:rPr>
              <a:t> температур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5880" indent="36004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Холоднокрихкіст </a:t>
            </a:r>
            <a:r>
              <a:rPr sz="1200" spc="-5" dirty="0">
                <a:latin typeface="Times New Roman"/>
                <a:cs typeface="Times New Roman"/>
              </a:rPr>
              <a:t>називається схильність металу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переходу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крихкий </a:t>
            </a:r>
            <a:r>
              <a:rPr sz="1200" dirty="0">
                <a:latin typeface="Times New Roman"/>
                <a:cs typeface="Times New Roman"/>
              </a:rPr>
              <a:t>стан </a:t>
            </a:r>
            <a:r>
              <a:rPr sz="1200" spc="-5" dirty="0">
                <a:latin typeface="Times New Roman"/>
                <a:cs typeface="Times New Roman"/>
              </a:rPr>
              <a:t>зі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зниженням температури.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83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83483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31184" y="3235703"/>
            <a:ext cx="5939790" cy="6746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52525">
              <a:lnSpc>
                <a:spcPct val="100000"/>
              </a:lnSpc>
              <a:spcBef>
                <a:spcPts val="100"/>
              </a:spcBef>
              <a:tabLst>
                <a:tab pos="3808729" algn="l"/>
              </a:tabLst>
            </a:pPr>
            <a:r>
              <a:rPr sz="1000" i="1" spc="-5" dirty="0">
                <a:latin typeface="Times New Roman"/>
                <a:cs typeface="Times New Roman"/>
              </a:rPr>
              <a:t>П’єр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Кюрі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і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Марія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Склодовська-Кюрі	Луї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Ежен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Фелікс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Неєль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Times New Roman"/>
              <a:cs typeface="Times New Roman"/>
            </a:endParaRPr>
          </a:p>
          <a:p>
            <a:pPr marL="376555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температурі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T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нижче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точки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Кюрі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Q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феромагнетики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самовільну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(спонтанну)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намагніченість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певну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магнітно-кристалічну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симетрію.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У точці Кюрі, коли </a:t>
            </a:r>
            <a:r>
              <a:rPr sz="1200" i="1" spc="-5" dirty="0">
                <a:latin typeface="Times New Roman"/>
                <a:cs typeface="Times New Roman"/>
              </a:rPr>
              <a:t>T</a:t>
            </a:r>
            <a:r>
              <a:rPr sz="1200" spc="-5" dirty="0">
                <a:latin typeface="Times New Roman"/>
                <a:cs typeface="Times New Roman"/>
              </a:rPr>
              <a:t>=</a:t>
            </a:r>
            <a:r>
              <a:rPr sz="1200" i="1" spc="-5" dirty="0">
                <a:latin typeface="Times New Roman"/>
                <a:cs typeface="Times New Roman"/>
              </a:rPr>
              <a:t>Q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інтенсивність </a:t>
            </a:r>
            <a:r>
              <a:rPr sz="1200" spc="-5" dirty="0">
                <a:latin typeface="Times New Roman"/>
                <a:cs typeface="Times New Roman"/>
              </a:rPr>
              <a:t>теплового </a:t>
            </a:r>
            <a:r>
              <a:rPr sz="1200" dirty="0">
                <a:latin typeface="Times New Roman"/>
                <a:cs typeface="Times New Roman"/>
              </a:rPr>
              <a:t>руху </a:t>
            </a:r>
            <a:r>
              <a:rPr sz="1200" spc="-5" dirty="0">
                <a:latin typeface="Times New Roman"/>
                <a:cs typeface="Times New Roman"/>
              </a:rPr>
              <a:t>атомів феромагнетику вияв- </a:t>
            </a:r>
            <a:r>
              <a:rPr sz="1200" dirty="0">
                <a:latin typeface="Times New Roman"/>
                <a:cs typeface="Times New Roman"/>
              </a:rPr>
              <a:t> ляється </a:t>
            </a:r>
            <a:r>
              <a:rPr sz="1200" spc="-5" dirty="0">
                <a:latin typeface="Times New Roman"/>
                <a:cs typeface="Times New Roman"/>
              </a:rPr>
              <a:t>достатньою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руйнування його </a:t>
            </a:r>
            <a:r>
              <a:rPr sz="1200" dirty="0">
                <a:latin typeface="Times New Roman"/>
                <a:cs typeface="Times New Roman"/>
              </a:rPr>
              <a:t>самовільної </a:t>
            </a:r>
            <a:r>
              <a:rPr sz="1200" spc="-5" dirty="0">
                <a:latin typeface="Times New Roman"/>
                <a:cs typeface="Times New Roman"/>
              </a:rPr>
              <a:t>намагніченості («магнітного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рядку»)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зміни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симетрії,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цього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феромагнетик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стає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парамагнетиком.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Ана-</a:t>
            </a:r>
            <a:endParaRPr sz="1200">
              <a:latin typeface="Times New Roman"/>
              <a:cs typeface="Times New Roman"/>
            </a:endParaRPr>
          </a:p>
          <a:p>
            <a:pPr marL="88900" marR="83185" algn="just">
              <a:lnSpc>
                <a:spcPts val="1370"/>
              </a:lnSpc>
              <a:spcBef>
                <a:spcPts val="105"/>
              </a:spcBef>
            </a:pPr>
            <a:r>
              <a:rPr sz="1200" dirty="0">
                <a:latin typeface="Times New Roman"/>
                <a:cs typeface="Times New Roman"/>
              </a:rPr>
              <a:t>логічно у </a:t>
            </a:r>
            <a:r>
              <a:rPr sz="1200" spc="-5" dirty="0">
                <a:latin typeface="Times New Roman"/>
                <a:cs typeface="Times New Roman"/>
              </a:rPr>
              <a:t>антиферомагнетиків при </a:t>
            </a:r>
            <a:r>
              <a:rPr sz="1200" i="1" spc="-5" dirty="0">
                <a:latin typeface="Times New Roman"/>
                <a:cs typeface="Times New Roman"/>
              </a:rPr>
              <a:t>T=T</a:t>
            </a:r>
            <a:r>
              <a:rPr sz="1200" i="1" spc="-7" baseline="-10416" dirty="0">
                <a:latin typeface="Times New Roman"/>
                <a:cs typeface="Times New Roman"/>
              </a:rPr>
              <a:t>N</a:t>
            </a:r>
            <a:r>
              <a:rPr sz="1200" spc="-5" dirty="0">
                <a:latin typeface="Symbol"/>
                <a:cs typeface="Symbol"/>
              </a:rPr>
              <a:t></a:t>
            </a:r>
            <a:r>
              <a:rPr sz="1200" i="1" spc="-5" dirty="0">
                <a:latin typeface="Times New Roman"/>
                <a:cs typeface="Times New Roman"/>
              </a:rPr>
              <a:t>Q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так </a:t>
            </a:r>
            <a:r>
              <a:rPr sz="1200" dirty="0">
                <a:latin typeface="Times New Roman"/>
                <a:cs typeface="Times New Roman"/>
              </a:rPr>
              <a:t>званій </a:t>
            </a:r>
            <a:r>
              <a:rPr sz="1200" spc="-5" dirty="0">
                <a:latin typeface="Times New Roman"/>
                <a:cs typeface="Times New Roman"/>
              </a:rPr>
              <a:t>антиферомагнітної </a:t>
            </a:r>
            <a:r>
              <a:rPr sz="1200" dirty="0">
                <a:latin typeface="Times New Roman"/>
                <a:cs typeface="Times New Roman"/>
              </a:rPr>
              <a:t>точці </a:t>
            </a:r>
            <a:r>
              <a:rPr sz="1200" spc="-5" dirty="0">
                <a:latin typeface="Times New Roman"/>
                <a:cs typeface="Times New Roman"/>
              </a:rPr>
              <a:t>Кюрі, 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«</a:t>
            </a:r>
            <a:r>
              <a:rPr sz="1200" i="1" spc="-5" dirty="0">
                <a:latin typeface="Times New Roman"/>
                <a:cs typeface="Times New Roman"/>
              </a:rPr>
              <a:t>точці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Неєля</a:t>
            </a:r>
            <a:r>
              <a:rPr sz="1200" spc="-5" dirty="0">
                <a:latin typeface="Times New Roman"/>
                <a:cs typeface="Times New Roman"/>
              </a:rPr>
              <a:t>»,</a:t>
            </a:r>
            <a:r>
              <a:rPr sz="1200" dirty="0">
                <a:latin typeface="Times New Roman"/>
                <a:cs typeface="Times New Roman"/>
              </a:rPr>
              <a:t> відбувається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фазовий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перехід</a:t>
            </a:r>
            <a:r>
              <a:rPr sz="1200" spc="-5" dirty="0">
                <a:latin typeface="Times New Roman"/>
                <a:cs typeface="Times New Roman"/>
              </a:rPr>
              <a:t> ІІ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роду.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i="1" dirty="0">
                <a:latin typeface="Times New Roman"/>
                <a:cs typeface="Times New Roman"/>
              </a:rPr>
              <a:t>антиферомагнітній </a:t>
            </a:r>
            <a:r>
              <a:rPr sz="1200" i="1" spc="-5" dirty="0">
                <a:latin typeface="Times New Roman"/>
                <a:cs typeface="Times New Roman"/>
              </a:rPr>
              <a:t>точці </a:t>
            </a:r>
            <a:r>
              <a:rPr sz="1200" i="1" dirty="0">
                <a:latin typeface="Times New Roman"/>
                <a:cs typeface="Times New Roman"/>
              </a:rPr>
              <a:t>Кюрі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точці Неєля </a:t>
            </a:r>
            <a:r>
              <a:rPr sz="1200" spc="-5" dirty="0">
                <a:latin typeface="Times New Roman"/>
                <a:cs typeface="Times New Roman"/>
              </a:rPr>
              <a:t>(названа на </a:t>
            </a:r>
            <a:r>
              <a:rPr sz="1200" dirty="0">
                <a:latin typeface="Times New Roman"/>
                <a:cs typeface="Times New Roman"/>
              </a:rPr>
              <a:t>честь Л. Неєля) </a:t>
            </a:r>
            <a:r>
              <a:rPr sz="1200" spc="-5" dirty="0">
                <a:latin typeface="Times New Roman"/>
                <a:cs typeface="Times New Roman"/>
              </a:rPr>
              <a:t>відбу-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вається руйнування характерної </a:t>
            </a:r>
            <a:r>
              <a:rPr sz="1200" dirty="0">
                <a:latin typeface="Times New Roman"/>
                <a:cs typeface="Times New Roman"/>
              </a:rPr>
              <a:t>для антиферомагнетиків магнітної </a:t>
            </a:r>
            <a:r>
              <a:rPr sz="1200" spc="-5" dirty="0">
                <a:latin typeface="Times New Roman"/>
                <a:cs typeface="Times New Roman"/>
              </a:rPr>
              <a:t>структури (магніт-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підрешіток),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антиферомагнетики стають парамагнетиками.</a:t>
            </a:r>
            <a:endParaRPr sz="1200">
              <a:latin typeface="Times New Roman"/>
              <a:cs typeface="Times New Roman"/>
            </a:endParaRPr>
          </a:p>
          <a:p>
            <a:pPr marL="88900" marR="812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В сегнетоелектриках </a:t>
            </a:r>
            <a:r>
              <a:rPr sz="1200" spc="-5" dirty="0">
                <a:latin typeface="Times New Roman"/>
                <a:cs typeface="Times New Roman"/>
              </a:rPr>
              <a:t>та антісегнетоелектриках </a:t>
            </a:r>
            <a:r>
              <a:rPr sz="1200" dirty="0">
                <a:latin typeface="Times New Roman"/>
                <a:cs typeface="Times New Roman"/>
              </a:rPr>
              <a:t>в точці Неєля </a:t>
            </a:r>
            <a:r>
              <a:rPr sz="1200" spc="-5" dirty="0">
                <a:latin typeface="Times New Roman"/>
                <a:cs typeface="Times New Roman"/>
              </a:rPr>
              <a:t>тепловий </a:t>
            </a:r>
            <a:r>
              <a:rPr sz="1200" dirty="0">
                <a:latin typeface="Times New Roman"/>
                <a:cs typeface="Times New Roman"/>
              </a:rPr>
              <a:t>рух атомів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зводить </a:t>
            </a:r>
            <a:r>
              <a:rPr sz="1200" dirty="0">
                <a:latin typeface="Times New Roman"/>
                <a:cs typeface="Times New Roman"/>
              </a:rPr>
              <a:t>до нуля </a:t>
            </a:r>
            <a:r>
              <a:rPr sz="1200" spc="-5" dirty="0">
                <a:latin typeface="Times New Roman"/>
                <a:cs typeface="Times New Roman"/>
              </a:rPr>
              <a:t>самовільно упорядковану орієнтацію </a:t>
            </a:r>
            <a:r>
              <a:rPr sz="1200" dirty="0">
                <a:latin typeface="Times New Roman"/>
                <a:cs typeface="Times New Roman"/>
              </a:rPr>
              <a:t>електричних диполів </a:t>
            </a:r>
            <a:r>
              <a:rPr sz="1200" spc="-5" dirty="0">
                <a:latin typeface="Times New Roman"/>
                <a:cs typeface="Times New Roman"/>
              </a:rPr>
              <a:t>елементар-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осередків кристалічної </a:t>
            </a:r>
            <a:r>
              <a:rPr sz="1200" spc="-5" dirty="0">
                <a:latin typeface="Times New Roman"/>
                <a:cs typeface="Times New Roman"/>
              </a:rPr>
              <a:t>решітки.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упорядкованих </a:t>
            </a:r>
            <a:r>
              <a:rPr sz="1200" dirty="0">
                <a:latin typeface="Times New Roman"/>
                <a:cs typeface="Times New Roman"/>
              </a:rPr>
              <a:t>сплавах в </a:t>
            </a:r>
            <a:r>
              <a:rPr sz="1200" spc="-5" dirty="0">
                <a:latin typeface="Times New Roman"/>
                <a:cs typeface="Times New Roman"/>
              </a:rPr>
              <a:t>точці Кюрі </a:t>
            </a:r>
            <a:r>
              <a:rPr sz="1200" i="1" dirty="0">
                <a:latin typeface="Times New Roman"/>
                <a:cs typeface="Times New Roman"/>
              </a:rPr>
              <a:t>Q </a:t>
            </a:r>
            <a:r>
              <a:rPr sz="1200" dirty="0">
                <a:latin typeface="Times New Roman"/>
                <a:cs typeface="Times New Roman"/>
              </a:rPr>
              <a:t>ступінь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далекого</a:t>
            </a:r>
            <a:r>
              <a:rPr sz="1200" spc="-5" dirty="0">
                <a:latin typeface="Times New Roman"/>
                <a:cs typeface="Times New Roman"/>
              </a:rPr>
              <a:t> порядку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розташуванні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(іонів)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компонентів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стає</a:t>
            </a:r>
            <a:r>
              <a:rPr sz="1200" dirty="0">
                <a:latin typeface="Times New Roman"/>
                <a:cs typeface="Times New Roman"/>
              </a:rPr>
              <a:t> рівною </a:t>
            </a:r>
            <a:r>
              <a:rPr sz="1200" spc="-5" dirty="0">
                <a:latin typeface="Times New Roman"/>
                <a:cs typeface="Times New Roman"/>
              </a:rPr>
              <a:t>нулю.</a:t>
            </a:r>
            <a:endParaRPr sz="120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Таким </a:t>
            </a:r>
            <a:r>
              <a:rPr sz="1200" spc="-5" dirty="0">
                <a:latin typeface="Times New Roman"/>
                <a:cs typeface="Times New Roman"/>
              </a:rPr>
              <a:t>чином, </a:t>
            </a:r>
            <a:r>
              <a:rPr sz="1200" dirty="0">
                <a:latin typeface="Times New Roman"/>
                <a:cs typeface="Times New Roman"/>
              </a:rPr>
              <a:t>у всіх випадках </a:t>
            </a:r>
            <a:r>
              <a:rPr sz="1200" spc="-5" dirty="0">
                <a:latin typeface="Times New Roman"/>
                <a:cs typeface="Times New Roman"/>
              </a:rPr>
              <a:t>фазових </a:t>
            </a:r>
            <a:r>
              <a:rPr sz="1200" dirty="0">
                <a:latin typeface="Times New Roman"/>
                <a:cs typeface="Times New Roman"/>
              </a:rPr>
              <a:t>переходів II </a:t>
            </a:r>
            <a:r>
              <a:rPr sz="1200" spc="-5" dirty="0">
                <a:latin typeface="Times New Roman"/>
                <a:cs typeface="Times New Roman"/>
              </a:rPr>
              <a:t>роду </a:t>
            </a:r>
            <a:r>
              <a:rPr sz="1200" dirty="0">
                <a:latin typeface="Times New Roman"/>
                <a:cs typeface="Times New Roman"/>
              </a:rPr>
              <a:t>(переходи, </a:t>
            </a:r>
            <a:r>
              <a:rPr sz="1200" spc="-5" dirty="0">
                <a:latin typeface="Times New Roman"/>
                <a:cs typeface="Times New Roman"/>
              </a:rPr>
              <a:t>при яких другі </a:t>
            </a:r>
            <a:r>
              <a:rPr sz="1200" dirty="0">
                <a:latin typeface="Times New Roman"/>
                <a:cs typeface="Times New Roman"/>
              </a:rPr>
              <a:t> похідні </a:t>
            </a:r>
            <a:r>
              <a:rPr sz="1200" spc="-5" dirty="0">
                <a:latin typeface="Times New Roman"/>
                <a:cs typeface="Times New Roman"/>
              </a:rPr>
              <a:t>термодинамічних </a:t>
            </a:r>
            <a:r>
              <a:rPr sz="1200" dirty="0">
                <a:latin typeface="Times New Roman"/>
                <a:cs typeface="Times New Roman"/>
              </a:rPr>
              <a:t>потенціалів </a:t>
            </a:r>
            <a:r>
              <a:rPr sz="1200" spc="-5" dirty="0">
                <a:latin typeface="Times New Roman"/>
                <a:cs typeface="Times New Roman"/>
              </a:rPr>
              <a:t>по тиску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температурі змінюються стрибкоподіб-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но, </a:t>
            </a:r>
            <a:r>
              <a:rPr sz="1200" dirty="0">
                <a:latin typeface="Times New Roman"/>
                <a:cs typeface="Times New Roman"/>
              </a:rPr>
              <a:t>тоді як їх перші </a:t>
            </a:r>
            <a:r>
              <a:rPr sz="1200" spc="-5" dirty="0">
                <a:latin typeface="Times New Roman"/>
                <a:cs typeface="Times New Roman"/>
              </a:rPr>
              <a:t>похідні, змінюються поступово) при </a:t>
            </a:r>
            <a:r>
              <a:rPr sz="1200" i="1" spc="-5" dirty="0">
                <a:latin typeface="Times New Roman"/>
                <a:cs typeface="Times New Roman"/>
              </a:rPr>
              <a:t>T</a:t>
            </a:r>
            <a:r>
              <a:rPr sz="1200" spc="-5" dirty="0">
                <a:latin typeface="Times New Roman"/>
                <a:cs typeface="Times New Roman"/>
              </a:rPr>
              <a:t>=</a:t>
            </a:r>
            <a:r>
              <a:rPr sz="1200" i="1" spc="-5" dirty="0">
                <a:latin typeface="Times New Roman"/>
                <a:cs typeface="Times New Roman"/>
              </a:rPr>
              <a:t>Q </a:t>
            </a:r>
            <a:r>
              <a:rPr sz="1200" dirty="0">
                <a:latin typeface="Times New Roman"/>
                <a:cs typeface="Times New Roman"/>
              </a:rPr>
              <a:t>в речовині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зникнення того </a:t>
            </a:r>
            <a:r>
              <a:rPr sz="1200" dirty="0">
                <a:latin typeface="Times New Roman"/>
                <a:cs typeface="Times New Roman"/>
              </a:rPr>
              <a:t>чи </a:t>
            </a:r>
            <a:r>
              <a:rPr sz="1200" spc="-5" dirty="0">
                <a:latin typeface="Times New Roman"/>
                <a:cs typeface="Times New Roman"/>
              </a:rPr>
              <a:t>іншого виду </a:t>
            </a:r>
            <a:r>
              <a:rPr sz="1200" dirty="0">
                <a:latin typeface="Times New Roman"/>
                <a:cs typeface="Times New Roman"/>
              </a:rPr>
              <a:t>атомного «порядку» </a:t>
            </a:r>
            <a:r>
              <a:rPr sz="1200" spc="-5" dirty="0">
                <a:latin typeface="Times New Roman"/>
                <a:cs typeface="Times New Roman"/>
              </a:rPr>
              <a:t>(впорядкованої орієнтації магніт-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електричних моментів, </a:t>
            </a:r>
            <a:r>
              <a:rPr sz="1200" dirty="0">
                <a:latin typeface="Times New Roman"/>
                <a:cs typeface="Times New Roman"/>
              </a:rPr>
              <a:t>далекого </a:t>
            </a:r>
            <a:r>
              <a:rPr sz="1200" spc="-5" dirty="0">
                <a:latin typeface="Times New Roman"/>
                <a:cs typeface="Times New Roman"/>
              </a:rPr>
              <a:t>порядку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розподілі атомів по вузлам криста- </a:t>
            </a:r>
            <a:r>
              <a:rPr sz="1200" dirty="0">
                <a:latin typeface="Times New Roman"/>
                <a:cs typeface="Times New Roman"/>
              </a:rPr>
              <a:t> лічної </a:t>
            </a:r>
            <a:r>
              <a:rPr sz="1200" spc="-5" dirty="0">
                <a:latin typeface="Times New Roman"/>
                <a:cs typeface="Times New Roman"/>
              </a:rPr>
              <a:t>решітки </a:t>
            </a:r>
            <a:r>
              <a:rPr sz="1200" dirty="0">
                <a:latin typeface="Times New Roman"/>
                <a:cs typeface="Times New Roman"/>
              </a:rPr>
              <a:t>в сплавах і </a:t>
            </a:r>
            <a:r>
              <a:rPr sz="1200" spc="-5" dirty="0">
                <a:latin typeface="Times New Roman"/>
                <a:cs typeface="Times New Roman"/>
              </a:rPr>
              <a:t>т.п.). Поблизу точки Кюрі </a:t>
            </a:r>
            <a:r>
              <a:rPr sz="1200" i="1" dirty="0">
                <a:latin typeface="Times New Roman"/>
                <a:cs typeface="Times New Roman"/>
              </a:rPr>
              <a:t>Q </a:t>
            </a:r>
            <a:r>
              <a:rPr sz="1200" dirty="0">
                <a:latin typeface="Times New Roman"/>
                <a:cs typeface="Times New Roman"/>
              </a:rPr>
              <a:t>в речовині </a:t>
            </a:r>
            <a:r>
              <a:rPr sz="1200" spc="-5" dirty="0">
                <a:latin typeface="Times New Roman"/>
                <a:cs typeface="Times New Roman"/>
              </a:rPr>
              <a:t>відбуваються специ-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фічні зміни </a:t>
            </a:r>
            <a:r>
              <a:rPr sz="1200" dirty="0">
                <a:latin typeface="Times New Roman"/>
                <a:cs typeface="Times New Roman"/>
              </a:rPr>
              <a:t>багатьох фізичних </a:t>
            </a:r>
            <a:r>
              <a:rPr sz="1200" spc="-5" dirty="0">
                <a:latin typeface="Times New Roman"/>
                <a:cs typeface="Times New Roman"/>
              </a:rPr>
              <a:t>властивостей </a:t>
            </a:r>
            <a:r>
              <a:rPr sz="1200" dirty="0">
                <a:latin typeface="Times New Roman"/>
                <a:cs typeface="Times New Roman"/>
              </a:rPr>
              <a:t>(наприклад, </a:t>
            </a:r>
            <a:r>
              <a:rPr sz="1200" spc="-5" dirty="0">
                <a:latin typeface="Times New Roman"/>
                <a:cs typeface="Times New Roman"/>
              </a:rPr>
              <a:t>теплоємності, коефіцієнт теп-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лового </a:t>
            </a:r>
            <a:r>
              <a:rPr sz="1200" dirty="0">
                <a:latin typeface="Times New Roman"/>
                <a:cs typeface="Times New Roman"/>
              </a:rPr>
              <a:t>розширення, </a:t>
            </a:r>
            <a:r>
              <a:rPr sz="1200" spc="-5" dirty="0">
                <a:latin typeface="Times New Roman"/>
                <a:cs typeface="Times New Roman"/>
              </a:rPr>
              <a:t>температурного коефіцієнта </a:t>
            </a:r>
            <a:r>
              <a:rPr sz="1200" dirty="0">
                <a:latin typeface="Times New Roman"/>
                <a:cs typeface="Times New Roman"/>
              </a:rPr>
              <a:t>електропровідності, </a:t>
            </a:r>
            <a:r>
              <a:rPr sz="1200" spc="-5" dirty="0">
                <a:latin typeface="Times New Roman"/>
                <a:cs typeface="Times New Roman"/>
              </a:rPr>
              <a:t>магнітної сприй-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нятливості тощо), які сягають </a:t>
            </a:r>
            <a:r>
              <a:rPr sz="1200" dirty="0">
                <a:latin typeface="Times New Roman"/>
                <a:cs typeface="Times New Roman"/>
              </a:rPr>
              <a:t>максимуму, що зазвичай і використовується для </a:t>
            </a:r>
            <a:r>
              <a:rPr sz="1200" spc="-5" dirty="0">
                <a:latin typeface="Times New Roman"/>
                <a:cs typeface="Times New Roman"/>
              </a:rPr>
              <a:t>точного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 температури </a:t>
            </a:r>
            <a:r>
              <a:rPr sz="1200" dirty="0">
                <a:latin typeface="Times New Roman"/>
                <a:cs typeface="Times New Roman"/>
              </a:rPr>
              <a:t>фазового</a:t>
            </a:r>
            <a:r>
              <a:rPr sz="1200" spc="-5" dirty="0">
                <a:latin typeface="Times New Roman"/>
                <a:cs typeface="Times New Roman"/>
              </a:rPr>
              <a:t> переходу.</a:t>
            </a:r>
            <a:endParaRPr sz="1200">
              <a:latin typeface="Times New Roman"/>
              <a:cs typeface="Times New Roman"/>
            </a:endParaRPr>
          </a:p>
          <a:p>
            <a:pPr marL="88900" marR="8255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Чисельні </a:t>
            </a:r>
            <a:r>
              <a:rPr sz="1200" spc="-5" dirty="0">
                <a:latin typeface="Times New Roman"/>
                <a:cs typeface="Times New Roman"/>
              </a:rPr>
              <a:t>значення </a:t>
            </a:r>
            <a:r>
              <a:rPr sz="1200" dirty="0">
                <a:latin typeface="Times New Roman"/>
                <a:cs typeface="Times New Roman"/>
              </a:rPr>
              <a:t>температури </a:t>
            </a:r>
            <a:r>
              <a:rPr sz="1200" spc="-5" dirty="0">
                <a:latin typeface="Times New Roman"/>
                <a:cs typeface="Times New Roman"/>
              </a:rPr>
              <a:t>Кюрі </a:t>
            </a:r>
            <a:r>
              <a:rPr sz="1200" i="1" spc="-5" dirty="0">
                <a:latin typeface="Times New Roman"/>
                <a:cs typeface="Times New Roman"/>
              </a:rPr>
              <a:t>T</a:t>
            </a:r>
            <a:r>
              <a:rPr sz="1200" i="1" spc="-7" baseline="-10416" dirty="0">
                <a:latin typeface="Times New Roman"/>
                <a:cs typeface="Times New Roman"/>
              </a:rPr>
              <a:t>Q </a:t>
            </a:r>
            <a:r>
              <a:rPr sz="1200" dirty="0">
                <a:latin typeface="Times New Roman"/>
                <a:cs typeface="Times New Roman"/>
              </a:rPr>
              <a:t>для різних </a:t>
            </a:r>
            <a:r>
              <a:rPr sz="1200" spc="-5" dirty="0">
                <a:latin typeface="Times New Roman"/>
                <a:cs typeface="Times New Roman"/>
              </a:rPr>
              <a:t>речовин </a:t>
            </a:r>
            <a:r>
              <a:rPr sz="1200" dirty="0">
                <a:latin typeface="Times New Roman"/>
                <a:cs typeface="Times New Roman"/>
              </a:rPr>
              <a:t>і матеріалів </a:t>
            </a:r>
            <a:r>
              <a:rPr sz="1200" spc="-5" dirty="0">
                <a:latin typeface="Times New Roman"/>
                <a:cs typeface="Times New Roman"/>
              </a:rPr>
              <a:t>наводяться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спеціальних довідниках.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6555" indent="2452370">
              <a:lnSpc>
                <a:spcPct val="100000"/>
              </a:lnSpc>
              <a:spcBef>
                <a:spcPts val="815"/>
              </a:spcBef>
            </a:pPr>
            <a:r>
              <a:rPr sz="1400" b="1" spc="-5" dirty="0">
                <a:latin typeface="Times New Roman"/>
                <a:cs typeface="Times New Roman"/>
              </a:rPr>
              <a:t>1.2.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БУДОВА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РЕАЛЬНИХ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МЕТАЛІВ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88900" marR="8191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 рідкого </a:t>
            </a:r>
            <a:r>
              <a:rPr sz="1200" spc="-5" dirty="0">
                <a:latin typeface="Times New Roman"/>
                <a:cs typeface="Times New Roman"/>
              </a:rPr>
              <a:t>розплаву можна виростити монокристал. Такі </a:t>
            </a:r>
            <a:r>
              <a:rPr sz="1200" dirty="0">
                <a:latin typeface="Times New Roman"/>
                <a:cs typeface="Times New Roman"/>
              </a:rPr>
              <a:t>кристали </a:t>
            </a:r>
            <a:r>
              <a:rPr sz="1200" spc="-5" dirty="0">
                <a:latin typeface="Times New Roman"/>
                <a:cs typeface="Times New Roman"/>
              </a:rPr>
              <a:t>зазвичай викори-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стовують </a:t>
            </a:r>
            <a:r>
              <a:rPr sz="1200" dirty="0">
                <a:latin typeface="Times New Roman"/>
                <a:cs typeface="Times New Roman"/>
              </a:rPr>
              <a:t>в лабораторіях для </a:t>
            </a:r>
            <a:r>
              <a:rPr sz="1200" spc="-5" dirty="0">
                <a:latin typeface="Times New Roman"/>
                <a:cs typeface="Times New Roman"/>
              </a:rPr>
              <a:t>вивчення властивостей </a:t>
            </a:r>
            <a:r>
              <a:rPr sz="1200" dirty="0">
                <a:latin typeface="Times New Roman"/>
                <a:cs typeface="Times New Roman"/>
              </a:rPr>
              <a:t>тієї чи іншої </a:t>
            </a:r>
            <a:r>
              <a:rPr sz="1200" spc="-5" dirty="0">
                <a:latin typeface="Times New Roman"/>
                <a:cs typeface="Times New Roman"/>
              </a:rPr>
              <a:t>речовини. Проте </a:t>
            </a:r>
            <a:r>
              <a:rPr sz="1200" dirty="0">
                <a:latin typeface="Times New Roman"/>
                <a:cs typeface="Times New Roman"/>
              </a:rPr>
              <a:t>і 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практичному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виробництві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вони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застосовуються,</a:t>
            </a:r>
            <a:r>
              <a:rPr sz="1200" dirty="0">
                <a:latin typeface="Times New Roman"/>
                <a:cs typeface="Times New Roman"/>
              </a:rPr>
              <a:t> наприклад,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монокристалічному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литті </a:t>
            </a:r>
            <a:r>
              <a:rPr sz="1200" dirty="0">
                <a:latin typeface="Times New Roman"/>
                <a:cs typeface="Times New Roman"/>
              </a:rPr>
              <a:t>лопаток</a:t>
            </a:r>
            <a:r>
              <a:rPr sz="1200" spc="-5" dirty="0">
                <a:latin typeface="Times New Roman"/>
                <a:cs typeface="Times New Roman"/>
              </a:rPr>
              <a:t> турбін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1.6).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12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59230" y="976122"/>
            <a:ext cx="2662428" cy="2142744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354829" y="976122"/>
            <a:ext cx="1440180" cy="2205990"/>
          </a:xfrm>
          <a:prstGeom prst="rect">
            <a:avLst/>
          </a:prstGeom>
        </p:spPr>
      </p:pic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1" y="516889"/>
            <a:ext cx="5786755" cy="1224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360045">
              <a:lnSpc>
                <a:spcPts val="1380"/>
              </a:lnSpc>
              <a:spcBef>
                <a:spcPts val="5"/>
              </a:spcBef>
              <a:tabLst>
                <a:tab pos="1720850" algn="l"/>
                <a:tab pos="1918335" algn="l"/>
                <a:tab pos="2471420" algn="l"/>
                <a:tab pos="3273425" algn="l"/>
                <a:tab pos="3724910" algn="l"/>
                <a:tab pos="3991610" algn="l"/>
                <a:tab pos="4407535" algn="l"/>
                <a:tab pos="5033010" algn="l"/>
                <a:tab pos="5359400" algn="l"/>
              </a:tabLst>
            </a:pPr>
            <a:r>
              <a:rPr sz="1200" spc="-5" dirty="0">
                <a:latin typeface="Times New Roman"/>
                <a:cs typeface="Times New Roman"/>
              </a:rPr>
              <a:t>Холоднокрихким</a:t>
            </a:r>
            <a:r>
              <a:rPr sz="1200" dirty="0">
                <a:latin typeface="Times New Roman"/>
                <a:cs typeface="Times New Roman"/>
              </a:rPr>
              <a:t>и	є	залізо,	</a:t>
            </a:r>
            <a:r>
              <a:rPr sz="1200" spc="-5" dirty="0">
                <a:latin typeface="Times New Roman"/>
                <a:cs typeface="Times New Roman"/>
              </a:rPr>
              <a:t>вольфра</a:t>
            </a:r>
            <a:r>
              <a:rPr sz="1200" dirty="0">
                <a:latin typeface="Times New Roman"/>
                <a:cs typeface="Times New Roman"/>
              </a:rPr>
              <a:t>м,	</a:t>
            </a:r>
            <a:r>
              <a:rPr sz="1200" spc="-5" dirty="0">
                <a:latin typeface="Times New Roman"/>
                <a:cs typeface="Times New Roman"/>
              </a:rPr>
              <a:t>цин</a:t>
            </a:r>
            <a:r>
              <a:rPr sz="1200" dirty="0">
                <a:latin typeface="Times New Roman"/>
                <a:cs typeface="Times New Roman"/>
              </a:rPr>
              <a:t>к	</a:t>
            </a:r>
            <a:r>
              <a:rPr sz="1200" spc="-5" dirty="0">
                <a:latin typeface="Times New Roman"/>
                <a:cs typeface="Times New Roman"/>
              </a:rPr>
              <a:t>т</a:t>
            </a:r>
            <a:r>
              <a:rPr sz="1200" dirty="0">
                <a:latin typeface="Times New Roman"/>
                <a:cs typeface="Times New Roman"/>
              </a:rPr>
              <a:t>а	</a:t>
            </a:r>
            <a:r>
              <a:rPr sz="1200" spc="-5" dirty="0">
                <a:latin typeface="Times New Roman"/>
                <a:cs typeface="Times New Roman"/>
              </a:rPr>
              <a:t>інш</a:t>
            </a:r>
            <a:r>
              <a:rPr sz="1200" dirty="0">
                <a:latin typeface="Times New Roman"/>
                <a:cs typeface="Times New Roman"/>
              </a:rPr>
              <a:t>і	</a:t>
            </a:r>
            <a:r>
              <a:rPr sz="1200" spc="-5" dirty="0">
                <a:latin typeface="Times New Roman"/>
                <a:cs typeface="Times New Roman"/>
              </a:rPr>
              <a:t>метал</a:t>
            </a:r>
            <a:r>
              <a:rPr sz="1200" dirty="0">
                <a:latin typeface="Times New Roman"/>
                <a:cs typeface="Times New Roman"/>
              </a:rPr>
              <a:t>и,	</a:t>
            </a:r>
            <a:r>
              <a:rPr sz="1200" spc="-5" dirty="0">
                <a:latin typeface="Times New Roman"/>
                <a:cs typeface="Times New Roman"/>
              </a:rPr>
              <a:t>щ</a:t>
            </a:r>
            <a:r>
              <a:rPr sz="1200" dirty="0">
                <a:latin typeface="Times New Roman"/>
                <a:cs typeface="Times New Roman"/>
              </a:rPr>
              <a:t>о	</a:t>
            </a:r>
            <a:r>
              <a:rPr sz="1200" spc="-5" dirty="0">
                <a:latin typeface="Times New Roman"/>
                <a:cs typeface="Times New Roman"/>
              </a:rPr>
              <a:t>маю</a:t>
            </a:r>
            <a:r>
              <a:rPr sz="1200" dirty="0">
                <a:latin typeface="Times New Roman"/>
                <a:cs typeface="Times New Roman"/>
              </a:rPr>
              <a:t>ть  </a:t>
            </a:r>
            <a:r>
              <a:rPr sz="1200" spc="-5" dirty="0">
                <a:latin typeface="Times New Roman"/>
                <a:cs typeface="Times New Roman"/>
              </a:rPr>
              <a:t>об’ємноцентровану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кубічну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гексагональну щільноупаковану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кристалічну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509010">
              <a:lnSpc>
                <a:spcPct val="100000"/>
              </a:lnSpc>
              <a:spcBef>
                <a:spcPts val="819"/>
              </a:spcBef>
            </a:pPr>
            <a:r>
              <a:rPr sz="1200" b="1" i="1" spc="-5" dirty="0">
                <a:latin typeface="Times New Roman"/>
                <a:cs typeface="Times New Roman"/>
              </a:rPr>
              <a:t>СПОСОБИ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ОЦІНКИ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В’ЯЗКОСТІ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84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16392" y="1934573"/>
            <a:ext cx="4604385" cy="231140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38100" marR="31115" indent="287655" algn="just">
              <a:lnSpc>
                <a:spcPts val="1380"/>
              </a:lnSpc>
              <a:spcBef>
                <a:spcPts val="200"/>
              </a:spcBef>
            </a:pPr>
            <a:r>
              <a:rPr sz="1200" i="1" spc="-5" dirty="0">
                <a:latin typeface="Times New Roman"/>
                <a:cs typeface="Times New Roman"/>
              </a:rPr>
              <a:t>Ударна в’язкість </a:t>
            </a:r>
            <a:r>
              <a:rPr sz="1200" spc="-5" dirty="0">
                <a:latin typeface="Times New Roman"/>
                <a:cs typeface="Times New Roman"/>
              </a:rPr>
              <a:t>характеризує надійність матеріалу, його здат-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чинити </a:t>
            </a: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-5" dirty="0">
                <a:latin typeface="Times New Roman"/>
                <a:cs typeface="Times New Roman"/>
              </a:rPr>
              <a:t> крихкому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руйнуванню.</a:t>
            </a:r>
            <a:endParaRPr sz="1200">
              <a:latin typeface="Times New Roman"/>
              <a:cs typeface="Times New Roman"/>
            </a:endParaRPr>
          </a:p>
          <a:p>
            <a:pPr marL="38100" marR="3175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Випробування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ударну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(ударний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вигин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dirty="0">
                <a:latin typeface="Times New Roman"/>
                <a:cs typeface="Times New Roman"/>
              </a:rPr>
              <a:t> Шарпі)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зразках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надрізами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певної форми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розмірів.</a:t>
            </a:r>
            <a:endParaRPr sz="1200">
              <a:latin typeface="Times New Roman"/>
              <a:cs typeface="Times New Roman"/>
            </a:endParaRPr>
          </a:p>
          <a:p>
            <a:pPr marL="38100" indent="2876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випробуванні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призматичний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зразок,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лежить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двох</a:t>
            </a:r>
            <a:endParaRPr sz="1200">
              <a:latin typeface="Times New Roman"/>
              <a:cs typeface="Times New Roman"/>
            </a:endParaRPr>
          </a:p>
          <a:p>
            <a:pPr marL="38100" marR="31115" indent="-635" algn="just">
              <a:lnSpc>
                <a:spcPct val="958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опорах, піддається удару маятникового копра, який піднімають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певну висоту (рис. 4.31), причому </a:t>
            </a:r>
            <a:r>
              <a:rPr sz="1200" dirty="0">
                <a:latin typeface="Times New Roman"/>
                <a:cs typeface="Times New Roman"/>
              </a:rPr>
              <a:t>лінія </a:t>
            </a:r>
            <a:r>
              <a:rPr sz="1200" spc="-5" dirty="0">
                <a:latin typeface="Times New Roman"/>
                <a:cs typeface="Times New Roman"/>
              </a:rPr>
              <a:t>удару знаходиться посереди-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</a:t>
            </a:r>
            <a:r>
              <a:rPr sz="1200" dirty="0">
                <a:latin typeface="Times New Roman"/>
                <a:cs typeface="Times New Roman"/>
              </a:rPr>
              <a:t>між опорами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безпосередньо </a:t>
            </a:r>
            <a:r>
              <a:rPr sz="1200" spc="-5" dirty="0">
                <a:latin typeface="Times New Roman"/>
                <a:cs typeface="Times New Roman"/>
              </a:rPr>
              <a:t>навпроти надрізу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зразках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надрі-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зом. Для металів оцінюється поглинена енергія удару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Дж,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 пластмас – </a:t>
            </a:r>
            <a:r>
              <a:rPr sz="1200" spc="-5" dirty="0">
                <a:latin typeface="Times New Roman"/>
                <a:cs typeface="Times New Roman"/>
              </a:rPr>
              <a:t>ударна в’язкість (енергія, віднесена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площі </a:t>
            </a:r>
            <a:r>
              <a:rPr sz="1200" dirty="0">
                <a:latin typeface="Times New Roman"/>
                <a:cs typeface="Times New Roman"/>
              </a:rPr>
              <a:t>поперечно-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перерізу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місці удару)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Дж/м</a:t>
            </a:r>
            <a:r>
              <a:rPr sz="1200" spc="-7" baseline="38194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 Оскільки </a:t>
            </a:r>
            <a:r>
              <a:rPr sz="1200" dirty="0">
                <a:latin typeface="Times New Roman"/>
                <a:cs typeface="Times New Roman"/>
              </a:rPr>
              <a:t>значення </a:t>
            </a:r>
            <a:r>
              <a:rPr sz="1200" spc="-5" dirty="0">
                <a:latin typeface="Times New Roman"/>
                <a:cs typeface="Times New Roman"/>
              </a:rPr>
              <a:t>енергії </a:t>
            </a:r>
            <a:r>
              <a:rPr sz="1200" spc="-10" dirty="0">
                <a:latin typeface="Times New Roman"/>
                <a:cs typeface="Times New Roman"/>
              </a:rPr>
              <a:t>удару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 </a:t>
            </a:r>
            <a:r>
              <a:rPr sz="1200" spc="-5" dirty="0">
                <a:latin typeface="Times New Roman"/>
                <a:cs typeface="Times New Roman"/>
              </a:rPr>
              <a:t>матеріалів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залежать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заданих температурах.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783337" y="4660265"/>
            <a:ext cx="1399540" cy="2388870"/>
            <a:chOff x="783337" y="4660265"/>
            <a:chExt cx="1399540" cy="2388870"/>
          </a:xfrm>
        </p:grpSpPr>
        <p:sp>
          <p:nvSpPr>
            <p:cNvPr id="8" name="object 8"/>
            <p:cNvSpPr/>
            <p:nvPr/>
          </p:nvSpPr>
          <p:spPr>
            <a:xfrm>
              <a:off x="821437" y="4738116"/>
              <a:ext cx="1358265" cy="1353820"/>
            </a:xfrm>
            <a:custGeom>
              <a:avLst/>
              <a:gdLst/>
              <a:ahLst/>
              <a:cxnLst/>
              <a:rect l="l" t="t" r="r" b="b"/>
              <a:pathLst>
                <a:path w="1358264" h="1353820">
                  <a:moveTo>
                    <a:pt x="678940" y="0"/>
                  </a:moveTo>
                  <a:lnTo>
                    <a:pt x="630461" y="1696"/>
                  </a:lnTo>
                  <a:lnTo>
                    <a:pt x="582900" y="6710"/>
                  </a:lnTo>
                  <a:lnTo>
                    <a:pt x="536373" y="14927"/>
                  </a:lnTo>
                  <a:lnTo>
                    <a:pt x="490995" y="26234"/>
                  </a:lnTo>
                  <a:lnTo>
                    <a:pt x="446880" y="40517"/>
                  </a:lnTo>
                  <a:lnTo>
                    <a:pt x="404144" y="57661"/>
                  </a:lnTo>
                  <a:lnTo>
                    <a:pt x="362902" y="77554"/>
                  </a:lnTo>
                  <a:lnTo>
                    <a:pt x="323269" y="100081"/>
                  </a:lnTo>
                  <a:lnTo>
                    <a:pt x="285359" y="125128"/>
                  </a:lnTo>
                  <a:lnTo>
                    <a:pt x="249288" y="152581"/>
                  </a:lnTo>
                  <a:lnTo>
                    <a:pt x="215171" y="182327"/>
                  </a:lnTo>
                  <a:lnTo>
                    <a:pt x="183122" y="214252"/>
                  </a:lnTo>
                  <a:lnTo>
                    <a:pt x="153257" y="248241"/>
                  </a:lnTo>
                  <a:lnTo>
                    <a:pt x="125690" y="284182"/>
                  </a:lnTo>
                  <a:lnTo>
                    <a:pt x="100537" y="321960"/>
                  </a:lnTo>
                  <a:lnTo>
                    <a:pt x="77913" y="361461"/>
                  </a:lnTo>
                  <a:lnTo>
                    <a:pt x="57932" y="402571"/>
                  </a:lnTo>
                  <a:lnTo>
                    <a:pt x="40709" y="445177"/>
                  </a:lnTo>
                  <a:lnTo>
                    <a:pt x="26360" y="489165"/>
                  </a:lnTo>
                  <a:lnTo>
                    <a:pt x="15000" y="534420"/>
                  </a:lnTo>
                  <a:lnTo>
                    <a:pt x="6743" y="580830"/>
                  </a:lnTo>
                  <a:lnTo>
                    <a:pt x="1705" y="628280"/>
                  </a:lnTo>
                  <a:lnTo>
                    <a:pt x="0" y="676656"/>
                  </a:lnTo>
                  <a:lnTo>
                    <a:pt x="1705" y="724941"/>
                  </a:lnTo>
                  <a:lnTo>
                    <a:pt x="6743" y="772315"/>
                  </a:lnTo>
                  <a:lnTo>
                    <a:pt x="15000" y="818665"/>
                  </a:lnTo>
                  <a:lnTo>
                    <a:pt x="26360" y="863875"/>
                  </a:lnTo>
                  <a:lnTo>
                    <a:pt x="40709" y="907830"/>
                  </a:lnTo>
                  <a:lnTo>
                    <a:pt x="57932" y="950414"/>
                  </a:lnTo>
                  <a:lnTo>
                    <a:pt x="77913" y="991514"/>
                  </a:lnTo>
                  <a:lnTo>
                    <a:pt x="100537" y="1031013"/>
                  </a:lnTo>
                  <a:lnTo>
                    <a:pt x="125690" y="1068798"/>
                  </a:lnTo>
                  <a:lnTo>
                    <a:pt x="153257" y="1104752"/>
                  </a:lnTo>
                  <a:lnTo>
                    <a:pt x="183122" y="1138762"/>
                  </a:lnTo>
                  <a:lnTo>
                    <a:pt x="215171" y="1170711"/>
                  </a:lnTo>
                  <a:lnTo>
                    <a:pt x="249288" y="1200486"/>
                  </a:lnTo>
                  <a:lnTo>
                    <a:pt x="285359" y="1227970"/>
                  </a:lnTo>
                  <a:lnTo>
                    <a:pt x="323269" y="1253050"/>
                  </a:lnTo>
                  <a:lnTo>
                    <a:pt x="362902" y="1275610"/>
                  </a:lnTo>
                  <a:lnTo>
                    <a:pt x="404144" y="1295535"/>
                  </a:lnTo>
                  <a:lnTo>
                    <a:pt x="446880" y="1312710"/>
                  </a:lnTo>
                  <a:lnTo>
                    <a:pt x="490995" y="1327020"/>
                  </a:lnTo>
                  <a:lnTo>
                    <a:pt x="536373" y="1338350"/>
                  </a:lnTo>
                  <a:lnTo>
                    <a:pt x="582900" y="1346585"/>
                  </a:lnTo>
                  <a:lnTo>
                    <a:pt x="630461" y="1351611"/>
                  </a:lnTo>
                  <a:lnTo>
                    <a:pt x="678940" y="1353312"/>
                  </a:lnTo>
                  <a:lnTo>
                    <a:pt x="727420" y="1351611"/>
                  </a:lnTo>
                  <a:lnTo>
                    <a:pt x="774980" y="1346585"/>
                  </a:lnTo>
                  <a:lnTo>
                    <a:pt x="821507" y="1338350"/>
                  </a:lnTo>
                  <a:lnTo>
                    <a:pt x="866886" y="1327020"/>
                  </a:lnTo>
                  <a:lnTo>
                    <a:pt x="911000" y="1312710"/>
                  </a:lnTo>
                  <a:lnTo>
                    <a:pt x="953736" y="1295535"/>
                  </a:lnTo>
                  <a:lnTo>
                    <a:pt x="994978" y="1275610"/>
                  </a:lnTo>
                  <a:lnTo>
                    <a:pt x="1034612" y="1253050"/>
                  </a:lnTo>
                  <a:lnTo>
                    <a:pt x="1072521" y="1227970"/>
                  </a:lnTo>
                  <a:lnTo>
                    <a:pt x="1108593" y="1200486"/>
                  </a:lnTo>
                  <a:lnTo>
                    <a:pt x="1142710" y="1170711"/>
                  </a:lnTo>
                  <a:lnTo>
                    <a:pt x="1174759" y="1138762"/>
                  </a:lnTo>
                  <a:lnTo>
                    <a:pt x="1204624" y="1104752"/>
                  </a:lnTo>
                  <a:lnTo>
                    <a:pt x="1232191" y="1068798"/>
                  </a:lnTo>
                  <a:lnTo>
                    <a:pt x="1257344" y="1031013"/>
                  </a:lnTo>
                  <a:lnTo>
                    <a:pt x="1279969" y="991514"/>
                  </a:lnTo>
                  <a:lnTo>
                    <a:pt x="1299950" y="950414"/>
                  </a:lnTo>
                  <a:lnTo>
                    <a:pt x="1317172" y="907830"/>
                  </a:lnTo>
                  <a:lnTo>
                    <a:pt x="1331521" y="863875"/>
                  </a:lnTo>
                  <a:lnTo>
                    <a:pt x="1342882" y="818665"/>
                  </a:lnTo>
                  <a:lnTo>
                    <a:pt x="1351139" y="772315"/>
                  </a:lnTo>
                  <a:lnTo>
                    <a:pt x="1356177" y="724941"/>
                  </a:lnTo>
                  <a:lnTo>
                    <a:pt x="1357882" y="676656"/>
                  </a:lnTo>
                  <a:lnTo>
                    <a:pt x="1356177" y="628280"/>
                  </a:lnTo>
                  <a:lnTo>
                    <a:pt x="1351139" y="580830"/>
                  </a:lnTo>
                  <a:lnTo>
                    <a:pt x="1342882" y="534420"/>
                  </a:lnTo>
                  <a:lnTo>
                    <a:pt x="1331521" y="489165"/>
                  </a:lnTo>
                  <a:lnTo>
                    <a:pt x="1317172" y="445177"/>
                  </a:lnTo>
                  <a:lnTo>
                    <a:pt x="1299950" y="402571"/>
                  </a:lnTo>
                  <a:lnTo>
                    <a:pt x="1279969" y="361461"/>
                  </a:lnTo>
                  <a:lnTo>
                    <a:pt x="1257344" y="321960"/>
                  </a:lnTo>
                  <a:lnTo>
                    <a:pt x="1232191" y="284182"/>
                  </a:lnTo>
                  <a:lnTo>
                    <a:pt x="1204624" y="248241"/>
                  </a:lnTo>
                  <a:lnTo>
                    <a:pt x="1174759" y="214252"/>
                  </a:lnTo>
                  <a:lnTo>
                    <a:pt x="1142710" y="182327"/>
                  </a:lnTo>
                  <a:lnTo>
                    <a:pt x="1108593" y="152581"/>
                  </a:lnTo>
                  <a:lnTo>
                    <a:pt x="1072521" y="125128"/>
                  </a:lnTo>
                  <a:lnTo>
                    <a:pt x="1034612" y="100081"/>
                  </a:lnTo>
                  <a:lnTo>
                    <a:pt x="994978" y="77554"/>
                  </a:lnTo>
                  <a:lnTo>
                    <a:pt x="953736" y="57661"/>
                  </a:lnTo>
                  <a:lnTo>
                    <a:pt x="911000" y="40517"/>
                  </a:lnTo>
                  <a:lnTo>
                    <a:pt x="866886" y="26234"/>
                  </a:lnTo>
                  <a:lnTo>
                    <a:pt x="821507" y="14927"/>
                  </a:lnTo>
                  <a:lnTo>
                    <a:pt x="774980" y="6710"/>
                  </a:lnTo>
                  <a:lnTo>
                    <a:pt x="727420" y="1696"/>
                  </a:lnTo>
                  <a:lnTo>
                    <a:pt x="678940" y="0"/>
                  </a:lnTo>
                  <a:close/>
                </a:path>
              </a:pathLst>
            </a:custGeom>
            <a:ln w="598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83337" y="4662932"/>
              <a:ext cx="746760" cy="1590040"/>
            </a:xfrm>
            <a:custGeom>
              <a:avLst/>
              <a:gdLst/>
              <a:ahLst/>
              <a:cxnLst/>
              <a:rect l="l" t="t" r="r" b="b"/>
              <a:pathLst>
                <a:path w="746760" h="1590039">
                  <a:moveTo>
                    <a:pt x="746760" y="0"/>
                  </a:moveTo>
                  <a:lnTo>
                    <a:pt x="0" y="0"/>
                  </a:lnTo>
                  <a:lnTo>
                    <a:pt x="0" y="1590040"/>
                  </a:lnTo>
                  <a:lnTo>
                    <a:pt x="746760" y="1590040"/>
                  </a:lnTo>
                  <a:lnTo>
                    <a:pt x="7467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83155" y="6143244"/>
              <a:ext cx="1169035" cy="0"/>
            </a:xfrm>
            <a:custGeom>
              <a:avLst/>
              <a:gdLst/>
              <a:ahLst/>
              <a:cxnLst/>
              <a:rect l="l" t="t" r="r" b="b"/>
              <a:pathLst>
                <a:path w="1169035">
                  <a:moveTo>
                    <a:pt x="0" y="0"/>
                  </a:moveTo>
                  <a:lnTo>
                    <a:pt x="585980" y="0"/>
                  </a:lnTo>
                </a:path>
                <a:path w="1169035">
                  <a:moveTo>
                    <a:pt x="657606" y="0"/>
                  </a:moveTo>
                  <a:lnTo>
                    <a:pt x="1168910" y="0"/>
                  </a:lnTo>
                </a:path>
              </a:pathLst>
            </a:custGeom>
            <a:ln w="598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10590" y="4738115"/>
              <a:ext cx="32384" cy="1405255"/>
            </a:xfrm>
            <a:custGeom>
              <a:avLst/>
              <a:gdLst/>
              <a:ahLst/>
              <a:cxnLst/>
              <a:rect l="l" t="t" r="r" b="b"/>
              <a:pathLst>
                <a:path w="32384" h="1405254">
                  <a:moveTo>
                    <a:pt x="0" y="1325880"/>
                  </a:moveTo>
                  <a:lnTo>
                    <a:pt x="16004" y="1405128"/>
                  </a:lnTo>
                  <a:lnTo>
                    <a:pt x="24772" y="1361694"/>
                  </a:lnTo>
                  <a:lnTo>
                    <a:pt x="13717" y="1361694"/>
                  </a:lnTo>
                  <a:lnTo>
                    <a:pt x="12194" y="1360170"/>
                  </a:lnTo>
                  <a:lnTo>
                    <a:pt x="12193" y="1350262"/>
                  </a:lnTo>
                  <a:lnTo>
                    <a:pt x="0" y="1325880"/>
                  </a:lnTo>
                  <a:close/>
                </a:path>
                <a:path w="32384" h="1405254">
                  <a:moveTo>
                    <a:pt x="12194" y="1350265"/>
                  </a:moveTo>
                  <a:lnTo>
                    <a:pt x="12194" y="1360170"/>
                  </a:lnTo>
                  <a:lnTo>
                    <a:pt x="13717" y="1361694"/>
                  </a:lnTo>
                  <a:lnTo>
                    <a:pt x="18285" y="1361694"/>
                  </a:lnTo>
                  <a:lnTo>
                    <a:pt x="19814" y="1360170"/>
                  </a:lnTo>
                  <a:lnTo>
                    <a:pt x="19814" y="1357884"/>
                  </a:lnTo>
                  <a:lnTo>
                    <a:pt x="16004" y="1357884"/>
                  </a:lnTo>
                  <a:lnTo>
                    <a:pt x="12194" y="1350265"/>
                  </a:lnTo>
                  <a:close/>
                </a:path>
                <a:path w="32384" h="1405254">
                  <a:moveTo>
                    <a:pt x="32002" y="1325880"/>
                  </a:moveTo>
                  <a:lnTo>
                    <a:pt x="19814" y="1350262"/>
                  </a:lnTo>
                  <a:lnTo>
                    <a:pt x="19814" y="1360170"/>
                  </a:lnTo>
                  <a:lnTo>
                    <a:pt x="18285" y="1361694"/>
                  </a:lnTo>
                  <a:lnTo>
                    <a:pt x="24772" y="1361694"/>
                  </a:lnTo>
                  <a:lnTo>
                    <a:pt x="32002" y="1325880"/>
                  </a:lnTo>
                  <a:close/>
                </a:path>
                <a:path w="32384" h="1405254">
                  <a:moveTo>
                    <a:pt x="16004" y="47244"/>
                  </a:moveTo>
                  <a:lnTo>
                    <a:pt x="12194" y="54862"/>
                  </a:lnTo>
                  <a:lnTo>
                    <a:pt x="12194" y="1350265"/>
                  </a:lnTo>
                  <a:lnTo>
                    <a:pt x="16004" y="1357884"/>
                  </a:lnTo>
                  <a:lnTo>
                    <a:pt x="19813" y="1350265"/>
                  </a:lnTo>
                  <a:lnTo>
                    <a:pt x="19813" y="54862"/>
                  </a:lnTo>
                  <a:lnTo>
                    <a:pt x="16004" y="47244"/>
                  </a:lnTo>
                  <a:close/>
                </a:path>
                <a:path w="32384" h="1405254">
                  <a:moveTo>
                    <a:pt x="19814" y="1350262"/>
                  </a:moveTo>
                  <a:lnTo>
                    <a:pt x="16004" y="1357884"/>
                  </a:lnTo>
                  <a:lnTo>
                    <a:pt x="19814" y="1357884"/>
                  </a:lnTo>
                  <a:lnTo>
                    <a:pt x="19814" y="1350262"/>
                  </a:lnTo>
                  <a:close/>
                </a:path>
                <a:path w="32384" h="1405254">
                  <a:moveTo>
                    <a:pt x="16004" y="0"/>
                  </a:moveTo>
                  <a:lnTo>
                    <a:pt x="0" y="79248"/>
                  </a:lnTo>
                  <a:lnTo>
                    <a:pt x="12193" y="54865"/>
                  </a:lnTo>
                  <a:lnTo>
                    <a:pt x="12194" y="44958"/>
                  </a:lnTo>
                  <a:lnTo>
                    <a:pt x="13717" y="43434"/>
                  </a:lnTo>
                  <a:lnTo>
                    <a:pt x="24772" y="43434"/>
                  </a:lnTo>
                  <a:lnTo>
                    <a:pt x="16004" y="0"/>
                  </a:lnTo>
                  <a:close/>
                </a:path>
                <a:path w="32384" h="1405254">
                  <a:moveTo>
                    <a:pt x="24772" y="43434"/>
                  </a:moveTo>
                  <a:lnTo>
                    <a:pt x="18285" y="43434"/>
                  </a:lnTo>
                  <a:lnTo>
                    <a:pt x="19814" y="44958"/>
                  </a:lnTo>
                  <a:lnTo>
                    <a:pt x="19814" y="54865"/>
                  </a:lnTo>
                  <a:lnTo>
                    <a:pt x="32002" y="79248"/>
                  </a:lnTo>
                  <a:lnTo>
                    <a:pt x="24772" y="43434"/>
                  </a:lnTo>
                  <a:close/>
                </a:path>
                <a:path w="32384" h="1405254">
                  <a:moveTo>
                    <a:pt x="19814" y="47244"/>
                  </a:moveTo>
                  <a:lnTo>
                    <a:pt x="16004" y="47244"/>
                  </a:lnTo>
                  <a:lnTo>
                    <a:pt x="19814" y="54865"/>
                  </a:lnTo>
                  <a:lnTo>
                    <a:pt x="19814" y="47244"/>
                  </a:lnTo>
                  <a:close/>
                </a:path>
                <a:path w="32384" h="1405254">
                  <a:moveTo>
                    <a:pt x="18285" y="43434"/>
                  </a:moveTo>
                  <a:lnTo>
                    <a:pt x="13717" y="43434"/>
                  </a:lnTo>
                  <a:lnTo>
                    <a:pt x="12194" y="44958"/>
                  </a:lnTo>
                  <a:lnTo>
                    <a:pt x="12194" y="54862"/>
                  </a:lnTo>
                  <a:lnTo>
                    <a:pt x="16004" y="47244"/>
                  </a:lnTo>
                  <a:lnTo>
                    <a:pt x="19814" y="47244"/>
                  </a:lnTo>
                  <a:lnTo>
                    <a:pt x="19814" y="44958"/>
                  </a:lnTo>
                  <a:lnTo>
                    <a:pt x="18285" y="434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094992" y="5398008"/>
              <a:ext cx="432434" cy="530860"/>
            </a:xfrm>
            <a:custGeom>
              <a:avLst/>
              <a:gdLst/>
              <a:ahLst/>
              <a:cxnLst/>
              <a:rect l="l" t="t" r="r" b="b"/>
              <a:pathLst>
                <a:path w="432434" h="530860">
                  <a:moveTo>
                    <a:pt x="399289" y="0"/>
                  </a:moveTo>
                  <a:lnTo>
                    <a:pt x="0" y="505206"/>
                  </a:lnTo>
                  <a:lnTo>
                    <a:pt x="32767" y="530352"/>
                  </a:lnTo>
                  <a:lnTo>
                    <a:pt x="432055" y="25146"/>
                  </a:lnTo>
                  <a:lnTo>
                    <a:pt x="3992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094992" y="5398008"/>
              <a:ext cx="432434" cy="530860"/>
            </a:xfrm>
            <a:custGeom>
              <a:avLst/>
              <a:gdLst/>
              <a:ahLst/>
              <a:cxnLst/>
              <a:rect l="l" t="t" r="r" b="b"/>
              <a:pathLst>
                <a:path w="432434" h="530860">
                  <a:moveTo>
                    <a:pt x="432055" y="25146"/>
                  </a:moveTo>
                  <a:lnTo>
                    <a:pt x="399289" y="0"/>
                  </a:lnTo>
                  <a:lnTo>
                    <a:pt x="0" y="505206"/>
                  </a:lnTo>
                  <a:lnTo>
                    <a:pt x="32767" y="530352"/>
                  </a:lnTo>
                  <a:lnTo>
                    <a:pt x="432055" y="25146"/>
                  </a:lnTo>
                  <a:close/>
                </a:path>
              </a:pathLst>
            </a:custGeom>
            <a:ln w="99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98561" y="5857837"/>
              <a:ext cx="186764" cy="16771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84376" y="4778502"/>
              <a:ext cx="152400" cy="641350"/>
            </a:xfrm>
            <a:custGeom>
              <a:avLst/>
              <a:gdLst/>
              <a:ahLst/>
              <a:cxnLst/>
              <a:rect l="l" t="t" r="r" b="b"/>
              <a:pathLst>
                <a:path w="152400" h="641350">
                  <a:moveTo>
                    <a:pt x="111252" y="0"/>
                  </a:moveTo>
                  <a:lnTo>
                    <a:pt x="0" y="633984"/>
                  </a:lnTo>
                  <a:lnTo>
                    <a:pt x="41148" y="640842"/>
                  </a:lnTo>
                  <a:lnTo>
                    <a:pt x="152400" y="7620"/>
                  </a:lnTo>
                  <a:lnTo>
                    <a:pt x="1112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484376" y="4778502"/>
              <a:ext cx="152400" cy="641350"/>
            </a:xfrm>
            <a:custGeom>
              <a:avLst/>
              <a:gdLst/>
              <a:ahLst/>
              <a:cxnLst/>
              <a:rect l="l" t="t" r="r" b="b"/>
              <a:pathLst>
                <a:path w="152400" h="641350">
                  <a:moveTo>
                    <a:pt x="0" y="633984"/>
                  </a:moveTo>
                  <a:lnTo>
                    <a:pt x="41148" y="640842"/>
                  </a:lnTo>
                  <a:lnTo>
                    <a:pt x="152400" y="7620"/>
                  </a:lnTo>
                  <a:lnTo>
                    <a:pt x="111252" y="0"/>
                  </a:lnTo>
                  <a:lnTo>
                    <a:pt x="0" y="633984"/>
                  </a:lnTo>
                  <a:close/>
                </a:path>
              </a:pathLst>
            </a:custGeom>
            <a:ln w="99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30438" y="4695786"/>
              <a:ext cx="182194" cy="109042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89887" y="5369394"/>
              <a:ext cx="198120" cy="102184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083551" y="4738115"/>
              <a:ext cx="558800" cy="1384935"/>
            </a:xfrm>
            <a:custGeom>
              <a:avLst/>
              <a:gdLst/>
              <a:ahLst/>
              <a:cxnLst/>
              <a:rect l="l" t="t" r="r" b="b"/>
              <a:pathLst>
                <a:path w="558800" h="1384935">
                  <a:moveTo>
                    <a:pt x="31254" y="1304544"/>
                  </a:moveTo>
                  <a:lnTo>
                    <a:pt x="20574" y="1325892"/>
                  </a:lnTo>
                  <a:lnTo>
                    <a:pt x="20574" y="1215390"/>
                  </a:lnTo>
                  <a:lnTo>
                    <a:pt x="10680" y="1215390"/>
                  </a:lnTo>
                  <a:lnTo>
                    <a:pt x="10680" y="1326959"/>
                  </a:lnTo>
                  <a:lnTo>
                    <a:pt x="0" y="1304544"/>
                  </a:lnTo>
                  <a:lnTo>
                    <a:pt x="15240" y="1384554"/>
                  </a:lnTo>
                  <a:lnTo>
                    <a:pt x="24853" y="1336548"/>
                  </a:lnTo>
                  <a:lnTo>
                    <a:pt x="31254" y="1304544"/>
                  </a:lnTo>
                  <a:close/>
                </a:path>
                <a:path w="558800" h="1384935">
                  <a:moveTo>
                    <a:pt x="558558" y="298704"/>
                  </a:moveTo>
                  <a:lnTo>
                    <a:pt x="547890" y="320040"/>
                  </a:lnTo>
                  <a:lnTo>
                    <a:pt x="542556" y="330708"/>
                  </a:lnTo>
                  <a:lnTo>
                    <a:pt x="547890" y="320040"/>
                  </a:lnTo>
                  <a:lnTo>
                    <a:pt x="547890" y="0"/>
                  </a:lnTo>
                  <a:lnTo>
                    <a:pt x="537984" y="0"/>
                  </a:lnTo>
                  <a:lnTo>
                    <a:pt x="537984" y="321106"/>
                  </a:lnTo>
                  <a:lnTo>
                    <a:pt x="527316" y="298704"/>
                  </a:lnTo>
                  <a:lnTo>
                    <a:pt x="542556" y="378714"/>
                  </a:lnTo>
                  <a:lnTo>
                    <a:pt x="552157" y="330708"/>
                  </a:lnTo>
                  <a:lnTo>
                    <a:pt x="558558" y="2987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83155" y="4738116"/>
              <a:ext cx="1206500" cy="1215390"/>
            </a:xfrm>
            <a:custGeom>
              <a:avLst/>
              <a:gdLst/>
              <a:ahLst/>
              <a:cxnLst/>
              <a:rect l="l" t="t" r="r" b="b"/>
              <a:pathLst>
                <a:path w="1206500" h="1215389">
                  <a:moveTo>
                    <a:pt x="117351" y="1215390"/>
                  </a:moveTo>
                  <a:lnTo>
                    <a:pt x="1206248" y="1215390"/>
                  </a:lnTo>
                </a:path>
                <a:path w="1206500" h="1215389">
                  <a:moveTo>
                    <a:pt x="0" y="0"/>
                  </a:moveTo>
                  <a:lnTo>
                    <a:pt x="838964" y="0"/>
                  </a:lnTo>
                </a:path>
              </a:pathLst>
            </a:custGeom>
            <a:ln w="598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73479" y="5330190"/>
              <a:ext cx="331470" cy="86995"/>
            </a:xfrm>
            <a:custGeom>
              <a:avLst/>
              <a:gdLst/>
              <a:ahLst/>
              <a:cxnLst/>
              <a:rect l="l" t="t" r="r" b="b"/>
              <a:pathLst>
                <a:path w="331469" h="86995">
                  <a:moveTo>
                    <a:pt x="331470" y="86868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54924" y="4663440"/>
              <a:ext cx="281305" cy="74930"/>
            </a:xfrm>
            <a:custGeom>
              <a:avLst/>
              <a:gdLst/>
              <a:ahLst/>
              <a:cxnLst/>
              <a:rect l="l" t="t" r="r" b="b"/>
              <a:pathLst>
                <a:path w="281305" h="74929">
                  <a:moveTo>
                    <a:pt x="281089" y="74675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213867" y="4663440"/>
              <a:ext cx="160020" cy="681355"/>
            </a:xfrm>
            <a:custGeom>
              <a:avLst/>
              <a:gdLst/>
              <a:ahLst/>
              <a:cxnLst/>
              <a:rect l="l" t="t" r="r" b="b"/>
              <a:pathLst>
                <a:path w="160019" h="681354">
                  <a:moveTo>
                    <a:pt x="3045" y="600455"/>
                  </a:moveTo>
                  <a:lnTo>
                    <a:pt x="0" y="681227"/>
                  </a:lnTo>
                  <a:lnTo>
                    <a:pt x="19009" y="639317"/>
                  </a:lnTo>
                  <a:lnTo>
                    <a:pt x="12188" y="639317"/>
                  </a:lnTo>
                  <a:lnTo>
                    <a:pt x="9907" y="638555"/>
                  </a:lnTo>
                  <a:lnTo>
                    <a:pt x="8378" y="638555"/>
                  </a:lnTo>
                  <a:lnTo>
                    <a:pt x="6855" y="636269"/>
                  </a:lnTo>
                  <a:lnTo>
                    <a:pt x="6855" y="633983"/>
                  </a:lnTo>
                  <a:lnTo>
                    <a:pt x="9003" y="624823"/>
                  </a:lnTo>
                  <a:lnTo>
                    <a:pt x="3045" y="600455"/>
                  </a:lnTo>
                  <a:close/>
                </a:path>
                <a:path w="160019" h="681354">
                  <a:moveTo>
                    <a:pt x="9003" y="624823"/>
                  </a:moveTo>
                  <a:lnTo>
                    <a:pt x="6855" y="633983"/>
                  </a:lnTo>
                  <a:lnTo>
                    <a:pt x="6855" y="636269"/>
                  </a:lnTo>
                  <a:lnTo>
                    <a:pt x="8378" y="638555"/>
                  </a:lnTo>
                  <a:lnTo>
                    <a:pt x="9907" y="638555"/>
                  </a:lnTo>
                  <a:lnTo>
                    <a:pt x="12188" y="639317"/>
                  </a:lnTo>
                  <a:lnTo>
                    <a:pt x="14475" y="637793"/>
                  </a:lnTo>
                  <a:lnTo>
                    <a:pt x="15240" y="635507"/>
                  </a:lnTo>
                  <a:lnTo>
                    <a:pt x="15417" y="634745"/>
                  </a:lnTo>
                  <a:lnTo>
                    <a:pt x="11430" y="634745"/>
                  </a:lnTo>
                  <a:lnTo>
                    <a:pt x="9003" y="624823"/>
                  </a:lnTo>
                  <a:close/>
                </a:path>
                <a:path w="160019" h="681354">
                  <a:moveTo>
                    <a:pt x="33525" y="607313"/>
                  </a:moveTo>
                  <a:lnTo>
                    <a:pt x="17043" y="627776"/>
                  </a:lnTo>
                  <a:lnTo>
                    <a:pt x="15240" y="635507"/>
                  </a:lnTo>
                  <a:lnTo>
                    <a:pt x="14475" y="637793"/>
                  </a:lnTo>
                  <a:lnTo>
                    <a:pt x="12188" y="639317"/>
                  </a:lnTo>
                  <a:lnTo>
                    <a:pt x="19009" y="639317"/>
                  </a:lnTo>
                  <a:lnTo>
                    <a:pt x="33525" y="607313"/>
                  </a:lnTo>
                  <a:close/>
                </a:path>
                <a:path w="160019" h="681354">
                  <a:moveTo>
                    <a:pt x="149350" y="43433"/>
                  </a:moveTo>
                  <a:lnTo>
                    <a:pt x="143799" y="50094"/>
                  </a:lnTo>
                  <a:lnTo>
                    <a:pt x="9003" y="624823"/>
                  </a:lnTo>
                  <a:lnTo>
                    <a:pt x="11430" y="634745"/>
                  </a:lnTo>
                  <a:lnTo>
                    <a:pt x="17043" y="627776"/>
                  </a:lnTo>
                  <a:lnTo>
                    <a:pt x="151369" y="51875"/>
                  </a:lnTo>
                  <a:lnTo>
                    <a:pt x="149350" y="43433"/>
                  </a:lnTo>
                  <a:close/>
                </a:path>
                <a:path w="160019" h="681354">
                  <a:moveTo>
                    <a:pt x="17043" y="627776"/>
                  </a:moveTo>
                  <a:lnTo>
                    <a:pt x="11430" y="634745"/>
                  </a:lnTo>
                  <a:lnTo>
                    <a:pt x="15417" y="634745"/>
                  </a:lnTo>
                  <a:lnTo>
                    <a:pt x="17043" y="627776"/>
                  </a:lnTo>
                  <a:close/>
                </a:path>
                <a:path w="160019" h="681354">
                  <a:moveTo>
                    <a:pt x="158822" y="39623"/>
                  </a:moveTo>
                  <a:lnTo>
                    <a:pt x="150112" y="39623"/>
                  </a:lnTo>
                  <a:lnTo>
                    <a:pt x="152398" y="40385"/>
                  </a:lnTo>
                  <a:lnTo>
                    <a:pt x="153160" y="42671"/>
                  </a:lnTo>
                  <a:lnTo>
                    <a:pt x="153160" y="44195"/>
                  </a:lnTo>
                  <a:lnTo>
                    <a:pt x="151369" y="51875"/>
                  </a:lnTo>
                  <a:lnTo>
                    <a:pt x="157732" y="78485"/>
                  </a:lnTo>
                  <a:lnTo>
                    <a:pt x="158822" y="39623"/>
                  </a:lnTo>
                  <a:close/>
                </a:path>
                <a:path w="160019" h="681354">
                  <a:moveTo>
                    <a:pt x="159933" y="0"/>
                  </a:moveTo>
                  <a:lnTo>
                    <a:pt x="158635" y="0"/>
                  </a:lnTo>
                  <a:lnTo>
                    <a:pt x="126490" y="70865"/>
                  </a:lnTo>
                  <a:lnTo>
                    <a:pt x="143799" y="50094"/>
                  </a:lnTo>
                  <a:lnTo>
                    <a:pt x="145540" y="42671"/>
                  </a:lnTo>
                  <a:lnTo>
                    <a:pt x="145540" y="40385"/>
                  </a:lnTo>
                  <a:lnTo>
                    <a:pt x="147826" y="39623"/>
                  </a:lnTo>
                  <a:lnTo>
                    <a:pt x="158822" y="39623"/>
                  </a:lnTo>
                  <a:lnTo>
                    <a:pt x="159933" y="0"/>
                  </a:lnTo>
                  <a:close/>
                </a:path>
                <a:path w="160019" h="681354">
                  <a:moveTo>
                    <a:pt x="153160" y="43433"/>
                  </a:moveTo>
                  <a:lnTo>
                    <a:pt x="149350" y="43433"/>
                  </a:lnTo>
                  <a:lnTo>
                    <a:pt x="151369" y="51875"/>
                  </a:lnTo>
                  <a:lnTo>
                    <a:pt x="153160" y="44195"/>
                  </a:lnTo>
                  <a:lnTo>
                    <a:pt x="153160" y="43433"/>
                  </a:lnTo>
                  <a:close/>
                </a:path>
                <a:path w="160019" h="681354">
                  <a:moveTo>
                    <a:pt x="150112" y="39623"/>
                  </a:moveTo>
                  <a:lnTo>
                    <a:pt x="147826" y="39623"/>
                  </a:lnTo>
                  <a:lnTo>
                    <a:pt x="145540" y="40385"/>
                  </a:lnTo>
                  <a:lnTo>
                    <a:pt x="145540" y="42671"/>
                  </a:lnTo>
                  <a:lnTo>
                    <a:pt x="143799" y="50094"/>
                  </a:lnTo>
                  <a:lnTo>
                    <a:pt x="149350" y="43433"/>
                  </a:lnTo>
                  <a:lnTo>
                    <a:pt x="153160" y="43433"/>
                  </a:lnTo>
                  <a:lnTo>
                    <a:pt x="153160" y="42671"/>
                  </a:lnTo>
                  <a:lnTo>
                    <a:pt x="152398" y="40385"/>
                  </a:lnTo>
                  <a:lnTo>
                    <a:pt x="150112" y="39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69136" y="6015228"/>
              <a:ext cx="71755" cy="137160"/>
            </a:xfrm>
            <a:custGeom>
              <a:avLst/>
              <a:gdLst/>
              <a:ahLst/>
              <a:cxnLst/>
              <a:rect l="l" t="t" r="r" b="b"/>
              <a:pathLst>
                <a:path w="71755" h="137160">
                  <a:moveTo>
                    <a:pt x="71625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71625" y="137160"/>
                  </a:lnTo>
                  <a:lnTo>
                    <a:pt x="716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69138" y="6015228"/>
              <a:ext cx="71755" cy="137160"/>
            </a:xfrm>
            <a:custGeom>
              <a:avLst/>
              <a:gdLst/>
              <a:ahLst/>
              <a:cxnLst/>
              <a:rect l="l" t="t" r="r" b="b"/>
              <a:pathLst>
                <a:path w="71755" h="137160">
                  <a:moveTo>
                    <a:pt x="71625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71625" y="137160"/>
                  </a:lnTo>
                  <a:lnTo>
                    <a:pt x="71625" y="0"/>
                  </a:lnTo>
                  <a:close/>
                </a:path>
              </a:pathLst>
            </a:custGeom>
            <a:ln w="99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961388" y="5952744"/>
              <a:ext cx="32384" cy="189865"/>
            </a:xfrm>
            <a:custGeom>
              <a:avLst/>
              <a:gdLst/>
              <a:ahLst/>
              <a:cxnLst/>
              <a:rect l="l" t="t" r="r" b="b"/>
              <a:pathLst>
                <a:path w="32385" h="189864">
                  <a:moveTo>
                    <a:pt x="0" y="141732"/>
                  </a:moveTo>
                  <a:lnTo>
                    <a:pt x="16002" y="189738"/>
                  </a:lnTo>
                  <a:lnTo>
                    <a:pt x="25400" y="161544"/>
                  </a:lnTo>
                  <a:lnTo>
                    <a:pt x="13716" y="161544"/>
                  </a:lnTo>
                  <a:lnTo>
                    <a:pt x="12192" y="160020"/>
                  </a:lnTo>
                  <a:lnTo>
                    <a:pt x="12192" y="153924"/>
                  </a:lnTo>
                  <a:lnTo>
                    <a:pt x="0" y="141732"/>
                  </a:lnTo>
                  <a:close/>
                </a:path>
                <a:path w="32385" h="189864">
                  <a:moveTo>
                    <a:pt x="12192" y="153924"/>
                  </a:moveTo>
                  <a:lnTo>
                    <a:pt x="12192" y="160020"/>
                  </a:lnTo>
                  <a:lnTo>
                    <a:pt x="13716" y="161544"/>
                  </a:lnTo>
                  <a:lnTo>
                    <a:pt x="18288" y="161544"/>
                  </a:lnTo>
                  <a:lnTo>
                    <a:pt x="19812" y="160020"/>
                  </a:lnTo>
                  <a:lnTo>
                    <a:pt x="19812" y="157734"/>
                  </a:lnTo>
                  <a:lnTo>
                    <a:pt x="16002" y="157734"/>
                  </a:lnTo>
                  <a:lnTo>
                    <a:pt x="12192" y="153924"/>
                  </a:lnTo>
                  <a:close/>
                </a:path>
                <a:path w="32385" h="189864">
                  <a:moveTo>
                    <a:pt x="32004" y="141732"/>
                  </a:moveTo>
                  <a:lnTo>
                    <a:pt x="19812" y="153924"/>
                  </a:lnTo>
                  <a:lnTo>
                    <a:pt x="19812" y="160020"/>
                  </a:lnTo>
                  <a:lnTo>
                    <a:pt x="18288" y="161544"/>
                  </a:lnTo>
                  <a:lnTo>
                    <a:pt x="25400" y="161544"/>
                  </a:lnTo>
                  <a:lnTo>
                    <a:pt x="32004" y="141732"/>
                  </a:lnTo>
                  <a:close/>
                </a:path>
                <a:path w="32385" h="189864">
                  <a:moveTo>
                    <a:pt x="16002" y="31242"/>
                  </a:moveTo>
                  <a:lnTo>
                    <a:pt x="12192" y="35052"/>
                  </a:lnTo>
                  <a:lnTo>
                    <a:pt x="12192" y="153924"/>
                  </a:lnTo>
                  <a:lnTo>
                    <a:pt x="16002" y="157734"/>
                  </a:lnTo>
                  <a:lnTo>
                    <a:pt x="19812" y="153924"/>
                  </a:lnTo>
                  <a:lnTo>
                    <a:pt x="19812" y="35052"/>
                  </a:lnTo>
                  <a:lnTo>
                    <a:pt x="16002" y="31242"/>
                  </a:lnTo>
                  <a:close/>
                </a:path>
                <a:path w="32385" h="189864">
                  <a:moveTo>
                    <a:pt x="19812" y="153924"/>
                  </a:moveTo>
                  <a:lnTo>
                    <a:pt x="16002" y="157734"/>
                  </a:lnTo>
                  <a:lnTo>
                    <a:pt x="19812" y="157734"/>
                  </a:lnTo>
                  <a:lnTo>
                    <a:pt x="19812" y="153924"/>
                  </a:lnTo>
                  <a:close/>
                </a:path>
                <a:path w="32385" h="189864">
                  <a:moveTo>
                    <a:pt x="16002" y="0"/>
                  </a:moveTo>
                  <a:lnTo>
                    <a:pt x="0" y="47244"/>
                  </a:lnTo>
                  <a:lnTo>
                    <a:pt x="12192" y="35052"/>
                  </a:lnTo>
                  <a:lnTo>
                    <a:pt x="12192" y="29718"/>
                  </a:lnTo>
                  <a:lnTo>
                    <a:pt x="13716" y="27432"/>
                  </a:lnTo>
                  <a:lnTo>
                    <a:pt x="25293" y="27432"/>
                  </a:lnTo>
                  <a:lnTo>
                    <a:pt x="16002" y="0"/>
                  </a:lnTo>
                  <a:close/>
                </a:path>
                <a:path w="32385" h="189864">
                  <a:moveTo>
                    <a:pt x="25293" y="27432"/>
                  </a:moveTo>
                  <a:lnTo>
                    <a:pt x="18288" y="27432"/>
                  </a:lnTo>
                  <a:lnTo>
                    <a:pt x="19812" y="29718"/>
                  </a:lnTo>
                  <a:lnTo>
                    <a:pt x="19812" y="35052"/>
                  </a:lnTo>
                  <a:lnTo>
                    <a:pt x="32004" y="47244"/>
                  </a:lnTo>
                  <a:lnTo>
                    <a:pt x="25293" y="27432"/>
                  </a:lnTo>
                  <a:close/>
                </a:path>
                <a:path w="32385" h="189864">
                  <a:moveTo>
                    <a:pt x="18288" y="27432"/>
                  </a:moveTo>
                  <a:lnTo>
                    <a:pt x="13716" y="27432"/>
                  </a:lnTo>
                  <a:lnTo>
                    <a:pt x="12192" y="29718"/>
                  </a:lnTo>
                  <a:lnTo>
                    <a:pt x="12192" y="35052"/>
                  </a:lnTo>
                  <a:lnTo>
                    <a:pt x="16002" y="31242"/>
                  </a:lnTo>
                  <a:lnTo>
                    <a:pt x="19812" y="31242"/>
                  </a:lnTo>
                  <a:lnTo>
                    <a:pt x="19812" y="29718"/>
                  </a:lnTo>
                  <a:lnTo>
                    <a:pt x="18288" y="27432"/>
                  </a:lnTo>
                  <a:close/>
                </a:path>
                <a:path w="32385" h="189864">
                  <a:moveTo>
                    <a:pt x="19812" y="31242"/>
                  </a:moveTo>
                  <a:lnTo>
                    <a:pt x="16002" y="31242"/>
                  </a:lnTo>
                  <a:lnTo>
                    <a:pt x="19812" y="35052"/>
                  </a:lnTo>
                  <a:lnTo>
                    <a:pt x="19812" y="312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31976" y="5657850"/>
              <a:ext cx="172974" cy="7239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04950" y="5341619"/>
              <a:ext cx="115824" cy="188976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1248916" y="6386322"/>
              <a:ext cx="147320" cy="621030"/>
            </a:xfrm>
            <a:custGeom>
              <a:avLst/>
              <a:gdLst/>
              <a:ahLst/>
              <a:cxnLst/>
              <a:rect l="l" t="t" r="r" b="b"/>
              <a:pathLst>
                <a:path w="147319" h="621029">
                  <a:moveTo>
                    <a:pt x="147067" y="0"/>
                  </a:moveTo>
                  <a:lnTo>
                    <a:pt x="0" y="0"/>
                  </a:lnTo>
                  <a:lnTo>
                    <a:pt x="0" y="621030"/>
                  </a:lnTo>
                  <a:lnTo>
                    <a:pt x="147067" y="621030"/>
                  </a:lnTo>
                  <a:lnTo>
                    <a:pt x="147067" y="0"/>
                  </a:lnTo>
                  <a:close/>
                </a:path>
              </a:pathLst>
            </a:custGeom>
            <a:ln w="99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13867" y="6667843"/>
              <a:ext cx="86333" cy="67132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14042" y="6365748"/>
              <a:ext cx="136480" cy="72199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09051" y="6360756"/>
              <a:ext cx="146462" cy="8218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14042" y="6971728"/>
              <a:ext cx="136480" cy="72199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09051" y="6966737"/>
              <a:ext cx="146462" cy="82181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163572" y="6438138"/>
              <a:ext cx="32384" cy="533400"/>
            </a:xfrm>
            <a:custGeom>
              <a:avLst/>
              <a:gdLst/>
              <a:ahLst/>
              <a:cxnLst/>
              <a:rect l="l" t="t" r="r" b="b"/>
              <a:pathLst>
                <a:path w="32384" h="533400">
                  <a:moveTo>
                    <a:pt x="0" y="453390"/>
                  </a:moveTo>
                  <a:lnTo>
                    <a:pt x="16004" y="533400"/>
                  </a:lnTo>
                  <a:lnTo>
                    <a:pt x="24841" y="489204"/>
                  </a:lnTo>
                  <a:lnTo>
                    <a:pt x="13717" y="489204"/>
                  </a:lnTo>
                  <a:lnTo>
                    <a:pt x="12194" y="487680"/>
                  </a:lnTo>
                  <a:lnTo>
                    <a:pt x="12194" y="477775"/>
                  </a:lnTo>
                  <a:lnTo>
                    <a:pt x="0" y="453390"/>
                  </a:lnTo>
                  <a:close/>
                </a:path>
                <a:path w="32384" h="533400">
                  <a:moveTo>
                    <a:pt x="12194" y="477775"/>
                  </a:moveTo>
                  <a:lnTo>
                    <a:pt x="12194" y="487680"/>
                  </a:lnTo>
                  <a:lnTo>
                    <a:pt x="13717" y="489204"/>
                  </a:lnTo>
                  <a:lnTo>
                    <a:pt x="18291" y="489204"/>
                  </a:lnTo>
                  <a:lnTo>
                    <a:pt x="20572" y="487680"/>
                  </a:lnTo>
                  <a:lnTo>
                    <a:pt x="20572" y="485394"/>
                  </a:lnTo>
                  <a:lnTo>
                    <a:pt x="16004" y="485394"/>
                  </a:lnTo>
                  <a:lnTo>
                    <a:pt x="12194" y="477775"/>
                  </a:lnTo>
                  <a:close/>
                </a:path>
                <a:path w="32384" h="533400">
                  <a:moveTo>
                    <a:pt x="32002" y="453390"/>
                  </a:moveTo>
                  <a:lnTo>
                    <a:pt x="20572" y="476255"/>
                  </a:lnTo>
                  <a:lnTo>
                    <a:pt x="20572" y="487680"/>
                  </a:lnTo>
                  <a:lnTo>
                    <a:pt x="18291" y="489204"/>
                  </a:lnTo>
                  <a:lnTo>
                    <a:pt x="24841" y="489204"/>
                  </a:lnTo>
                  <a:lnTo>
                    <a:pt x="32002" y="453390"/>
                  </a:lnTo>
                  <a:close/>
                </a:path>
                <a:path w="32384" h="533400">
                  <a:moveTo>
                    <a:pt x="16004" y="48006"/>
                  </a:moveTo>
                  <a:lnTo>
                    <a:pt x="12194" y="55624"/>
                  </a:lnTo>
                  <a:lnTo>
                    <a:pt x="12194" y="477775"/>
                  </a:lnTo>
                  <a:lnTo>
                    <a:pt x="16004" y="485394"/>
                  </a:lnTo>
                  <a:lnTo>
                    <a:pt x="20572" y="476255"/>
                  </a:lnTo>
                  <a:lnTo>
                    <a:pt x="20572" y="57144"/>
                  </a:lnTo>
                  <a:lnTo>
                    <a:pt x="16004" y="48006"/>
                  </a:lnTo>
                  <a:close/>
                </a:path>
                <a:path w="32384" h="533400">
                  <a:moveTo>
                    <a:pt x="20572" y="476255"/>
                  </a:moveTo>
                  <a:lnTo>
                    <a:pt x="16004" y="485394"/>
                  </a:lnTo>
                  <a:lnTo>
                    <a:pt x="20572" y="485394"/>
                  </a:lnTo>
                  <a:lnTo>
                    <a:pt x="20572" y="476255"/>
                  </a:lnTo>
                  <a:close/>
                </a:path>
                <a:path w="32384" h="533400">
                  <a:moveTo>
                    <a:pt x="16004" y="0"/>
                  </a:moveTo>
                  <a:lnTo>
                    <a:pt x="0" y="80010"/>
                  </a:lnTo>
                  <a:lnTo>
                    <a:pt x="12194" y="55624"/>
                  </a:lnTo>
                  <a:lnTo>
                    <a:pt x="12194" y="45720"/>
                  </a:lnTo>
                  <a:lnTo>
                    <a:pt x="13717" y="44196"/>
                  </a:lnTo>
                  <a:lnTo>
                    <a:pt x="24841" y="44196"/>
                  </a:lnTo>
                  <a:lnTo>
                    <a:pt x="16004" y="0"/>
                  </a:lnTo>
                  <a:close/>
                </a:path>
                <a:path w="32384" h="533400">
                  <a:moveTo>
                    <a:pt x="24841" y="44196"/>
                  </a:moveTo>
                  <a:lnTo>
                    <a:pt x="18291" y="44196"/>
                  </a:lnTo>
                  <a:lnTo>
                    <a:pt x="20572" y="45720"/>
                  </a:lnTo>
                  <a:lnTo>
                    <a:pt x="20572" y="57144"/>
                  </a:lnTo>
                  <a:lnTo>
                    <a:pt x="32002" y="80010"/>
                  </a:lnTo>
                  <a:lnTo>
                    <a:pt x="24841" y="44196"/>
                  </a:lnTo>
                  <a:close/>
                </a:path>
                <a:path w="32384" h="533400">
                  <a:moveTo>
                    <a:pt x="20572" y="48006"/>
                  </a:moveTo>
                  <a:lnTo>
                    <a:pt x="16004" y="48006"/>
                  </a:lnTo>
                  <a:lnTo>
                    <a:pt x="20572" y="57144"/>
                  </a:lnTo>
                  <a:lnTo>
                    <a:pt x="20572" y="48006"/>
                  </a:lnTo>
                  <a:close/>
                </a:path>
                <a:path w="32384" h="533400">
                  <a:moveTo>
                    <a:pt x="18291" y="44196"/>
                  </a:moveTo>
                  <a:lnTo>
                    <a:pt x="13717" y="44196"/>
                  </a:lnTo>
                  <a:lnTo>
                    <a:pt x="12194" y="45720"/>
                  </a:lnTo>
                  <a:lnTo>
                    <a:pt x="12194" y="55624"/>
                  </a:lnTo>
                  <a:lnTo>
                    <a:pt x="16004" y="48006"/>
                  </a:lnTo>
                  <a:lnTo>
                    <a:pt x="20572" y="48006"/>
                  </a:lnTo>
                  <a:lnTo>
                    <a:pt x="20572" y="45720"/>
                  </a:lnTo>
                  <a:lnTo>
                    <a:pt x="18291" y="44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15034" y="6614922"/>
              <a:ext cx="277495" cy="93345"/>
            </a:xfrm>
            <a:custGeom>
              <a:avLst/>
              <a:gdLst/>
              <a:ahLst/>
              <a:cxnLst/>
              <a:rect l="l" t="t" r="r" b="b"/>
              <a:pathLst>
                <a:path w="277494" h="93345">
                  <a:moveTo>
                    <a:pt x="69342" y="0"/>
                  </a:moveTo>
                  <a:lnTo>
                    <a:pt x="69342" y="23622"/>
                  </a:lnTo>
                  <a:lnTo>
                    <a:pt x="277368" y="23622"/>
                  </a:lnTo>
                  <a:lnTo>
                    <a:pt x="277368" y="70104"/>
                  </a:lnTo>
                  <a:lnTo>
                    <a:pt x="69342" y="70104"/>
                  </a:lnTo>
                  <a:lnTo>
                    <a:pt x="69342" y="92964"/>
                  </a:lnTo>
                  <a:lnTo>
                    <a:pt x="0" y="46482"/>
                  </a:lnTo>
                  <a:lnTo>
                    <a:pt x="69342" y="0"/>
                  </a:lnTo>
                  <a:close/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504950" y="4687062"/>
              <a:ext cx="0" cy="1633220"/>
            </a:xfrm>
            <a:custGeom>
              <a:avLst/>
              <a:gdLst/>
              <a:ahLst/>
              <a:cxnLst/>
              <a:rect l="l" t="t" r="r" b="b"/>
              <a:pathLst>
                <a:path h="1633220">
                  <a:moveTo>
                    <a:pt x="0" y="0"/>
                  </a:moveTo>
                  <a:lnTo>
                    <a:pt x="0" y="1632966"/>
                  </a:lnTo>
                </a:path>
              </a:pathLst>
            </a:custGeom>
            <a:ln w="5981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2455926" y="4853051"/>
            <a:ext cx="1125855" cy="626745"/>
            <a:chOff x="2455926" y="4853051"/>
            <a:chExt cx="1125855" cy="626745"/>
          </a:xfrm>
        </p:grpSpPr>
        <p:sp>
          <p:nvSpPr>
            <p:cNvPr id="39" name="object 39"/>
            <p:cNvSpPr/>
            <p:nvPr/>
          </p:nvSpPr>
          <p:spPr>
            <a:xfrm>
              <a:off x="2512314" y="4856226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828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345942" y="4856226"/>
              <a:ext cx="235458" cy="33065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2512314" y="5003294"/>
              <a:ext cx="849630" cy="184150"/>
            </a:xfrm>
            <a:custGeom>
              <a:avLst/>
              <a:gdLst/>
              <a:ahLst/>
              <a:cxnLst/>
              <a:rect l="l" t="t" r="r" b="b"/>
              <a:pathLst>
                <a:path w="849629" h="184150">
                  <a:moveTo>
                    <a:pt x="0" y="183639"/>
                  </a:moveTo>
                  <a:lnTo>
                    <a:pt x="849630" y="183639"/>
                  </a:lnTo>
                  <a:lnTo>
                    <a:pt x="849630" y="0"/>
                  </a:lnTo>
                  <a:lnTo>
                    <a:pt x="0" y="0"/>
                  </a:lnTo>
                  <a:lnTo>
                    <a:pt x="0" y="183639"/>
                  </a:lnTo>
                  <a:close/>
                </a:path>
              </a:pathLst>
            </a:custGeom>
            <a:ln w="99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99752" y="5123840"/>
              <a:ext cx="87706" cy="106527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84120" y="5187934"/>
              <a:ext cx="166306" cy="114823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79128" y="5182943"/>
              <a:ext cx="176288" cy="12480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13354" y="5185648"/>
              <a:ext cx="199644" cy="127777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208362" y="5180657"/>
              <a:ext cx="209626" cy="13776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2512314" y="4903469"/>
              <a:ext cx="849630" cy="576580"/>
            </a:xfrm>
            <a:custGeom>
              <a:avLst/>
              <a:gdLst/>
              <a:ahLst/>
              <a:cxnLst/>
              <a:rect l="l" t="t" r="r" b="b"/>
              <a:pathLst>
                <a:path w="849629" h="576579">
                  <a:moveTo>
                    <a:pt x="441198" y="232410"/>
                  </a:moveTo>
                  <a:lnTo>
                    <a:pt x="386334" y="291846"/>
                  </a:lnTo>
                  <a:lnTo>
                    <a:pt x="408698" y="277507"/>
                  </a:lnTo>
                  <a:lnTo>
                    <a:pt x="229362" y="569214"/>
                  </a:lnTo>
                  <a:lnTo>
                    <a:pt x="228600" y="571500"/>
                  </a:lnTo>
                  <a:lnTo>
                    <a:pt x="229362" y="573786"/>
                  </a:lnTo>
                  <a:lnTo>
                    <a:pt x="230886" y="575310"/>
                  </a:lnTo>
                  <a:lnTo>
                    <a:pt x="233172" y="576072"/>
                  </a:lnTo>
                  <a:lnTo>
                    <a:pt x="235458" y="575310"/>
                  </a:lnTo>
                  <a:lnTo>
                    <a:pt x="236220" y="573786"/>
                  </a:lnTo>
                  <a:lnTo>
                    <a:pt x="415213" y="282651"/>
                  </a:lnTo>
                  <a:lnTo>
                    <a:pt x="413004" y="308610"/>
                  </a:lnTo>
                  <a:lnTo>
                    <a:pt x="427939" y="268224"/>
                  </a:lnTo>
                  <a:lnTo>
                    <a:pt x="441198" y="232410"/>
                  </a:lnTo>
                  <a:close/>
                </a:path>
                <a:path w="849629" h="576579">
                  <a:moveTo>
                    <a:pt x="849630" y="16002"/>
                  </a:moveTo>
                  <a:lnTo>
                    <a:pt x="830580" y="12192"/>
                  </a:lnTo>
                  <a:lnTo>
                    <a:pt x="769620" y="0"/>
                  </a:lnTo>
                  <a:lnTo>
                    <a:pt x="794004" y="12192"/>
                  </a:lnTo>
                  <a:lnTo>
                    <a:pt x="55626" y="12192"/>
                  </a:lnTo>
                  <a:lnTo>
                    <a:pt x="80010" y="0"/>
                  </a:lnTo>
                  <a:lnTo>
                    <a:pt x="0" y="16002"/>
                  </a:lnTo>
                  <a:lnTo>
                    <a:pt x="80010" y="32004"/>
                  </a:lnTo>
                  <a:lnTo>
                    <a:pt x="55626" y="19812"/>
                  </a:lnTo>
                  <a:lnTo>
                    <a:pt x="794004" y="19812"/>
                  </a:lnTo>
                  <a:lnTo>
                    <a:pt x="769620" y="32004"/>
                  </a:lnTo>
                  <a:lnTo>
                    <a:pt x="830580" y="19812"/>
                  </a:lnTo>
                  <a:lnTo>
                    <a:pt x="849630" y="160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455926" y="5196839"/>
              <a:ext cx="195072" cy="90678"/>
            </a:xfrm>
            <a:prstGeom prst="rect">
              <a:avLst/>
            </a:prstGeom>
          </p:spPr>
        </p:pic>
      </p:grpSp>
      <p:grpSp>
        <p:nvGrpSpPr>
          <p:cNvPr id="49" name="object 49"/>
          <p:cNvGrpSpPr/>
          <p:nvPr/>
        </p:nvGrpSpPr>
        <p:grpSpPr>
          <a:xfrm>
            <a:off x="2740152" y="6207251"/>
            <a:ext cx="1154430" cy="882015"/>
            <a:chOff x="2740152" y="6207251"/>
            <a:chExt cx="1154430" cy="882015"/>
          </a:xfrm>
        </p:grpSpPr>
        <p:sp>
          <p:nvSpPr>
            <p:cNvPr id="50" name="object 50"/>
            <p:cNvSpPr/>
            <p:nvPr/>
          </p:nvSpPr>
          <p:spPr>
            <a:xfrm>
              <a:off x="2740152" y="6207251"/>
              <a:ext cx="1154430" cy="882015"/>
            </a:xfrm>
            <a:custGeom>
              <a:avLst/>
              <a:gdLst/>
              <a:ahLst/>
              <a:cxnLst/>
              <a:rect l="l" t="t" r="r" b="b"/>
              <a:pathLst>
                <a:path w="1154429" h="882015">
                  <a:moveTo>
                    <a:pt x="1154430" y="866394"/>
                  </a:moveTo>
                  <a:lnTo>
                    <a:pt x="1127760" y="861060"/>
                  </a:lnTo>
                  <a:lnTo>
                    <a:pt x="1074420" y="850392"/>
                  </a:lnTo>
                  <a:lnTo>
                    <a:pt x="1095756" y="861060"/>
                  </a:lnTo>
                  <a:lnTo>
                    <a:pt x="15278" y="861060"/>
                  </a:lnTo>
                  <a:lnTo>
                    <a:pt x="21247" y="58280"/>
                  </a:lnTo>
                  <a:lnTo>
                    <a:pt x="32004" y="79248"/>
                  </a:lnTo>
                  <a:lnTo>
                    <a:pt x="25844" y="47244"/>
                  </a:lnTo>
                  <a:lnTo>
                    <a:pt x="16764" y="0"/>
                  </a:lnTo>
                  <a:lnTo>
                    <a:pt x="0" y="79248"/>
                  </a:lnTo>
                  <a:lnTo>
                    <a:pt x="11353" y="57086"/>
                  </a:lnTo>
                  <a:lnTo>
                    <a:pt x="5334" y="866394"/>
                  </a:lnTo>
                  <a:lnTo>
                    <a:pt x="9906" y="866394"/>
                  </a:lnTo>
                  <a:lnTo>
                    <a:pt x="9906" y="870978"/>
                  </a:lnTo>
                  <a:lnTo>
                    <a:pt x="1096784" y="870978"/>
                  </a:lnTo>
                  <a:lnTo>
                    <a:pt x="1074420" y="881634"/>
                  </a:lnTo>
                  <a:lnTo>
                    <a:pt x="1130414" y="870978"/>
                  </a:lnTo>
                  <a:lnTo>
                    <a:pt x="1154430" y="8663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750058" y="6401561"/>
              <a:ext cx="1102360" cy="487680"/>
            </a:xfrm>
            <a:custGeom>
              <a:avLst/>
              <a:gdLst/>
              <a:ahLst/>
              <a:cxnLst/>
              <a:rect l="l" t="t" r="r" b="b"/>
              <a:pathLst>
                <a:path w="1102360" h="487679">
                  <a:moveTo>
                    <a:pt x="0" y="486156"/>
                  </a:moveTo>
                  <a:lnTo>
                    <a:pt x="348996" y="487680"/>
                  </a:lnTo>
                  <a:lnTo>
                    <a:pt x="677418" y="3048"/>
                  </a:lnTo>
                  <a:lnTo>
                    <a:pt x="1101852" y="0"/>
                  </a:lnTo>
                </a:path>
              </a:pathLst>
            </a:custGeom>
            <a:ln w="17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099054" y="6889241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404"/>
                  </a:lnTo>
                </a:path>
              </a:pathLst>
            </a:custGeom>
            <a:ln w="598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/>
          <p:nvPr/>
        </p:nvSpPr>
        <p:spPr>
          <a:xfrm>
            <a:off x="3430523" y="6410705"/>
            <a:ext cx="0" cy="662940"/>
          </a:xfrm>
          <a:custGeom>
            <a:avLst/>
            <a:gdLst/>
            <a:ahLst/>
            <a:cxnLst/>
            <a:rect l="l" t="t" r="r" b="b"/>
            <a:pathLst>
              <a:path h="662940">
                <a:moveTo>
                  <a:pt x="0" y="0"/>
                </a:moveTo>
                <a:lnTo>
                  <a:pt x="0" y="662940"/>
                </a:lnTo>
              </a:path>
            </a:pathLst>
          </a:custGeom>
          <a:ln w="5981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791012" y="5409144"/>
            <a:ext cx="149860" cy="107314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850" i="1" dirty="0">
                <a:latin typeface="Times New Roman"/>
                <a:cs typeface="Times New Roman"/>
              </a:rPr>
              <a:t>Н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841813" y="6008709"/>
            <a:ext cx="149860" cy="8191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850" i="1" dirty="0"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02865" y="5984009"/>
            <a:ext cx="107314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25" dirty="0">
                <a:latin typeface="Times New Roman"/>
                <a:cs typeface="Times New Roman"/>
              </a:rPr>
              <a:t>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54553" y="4910354"/>
            <a:ext cx="94615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20" dirty="0">
                <a:latin typeface="Times New Roman"/>
                <a:cs typeface="Times New Roman"/>
              </a:rPr>
              <a:t>P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237747" y="4882161"/>
            <a:ext cx="57150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10" dirty="0"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618745" y="5347746"/>
            <a:ext cx="96520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spc="20" dirty="0">
                <a:latin typeface="Symbol"/>
                <a:cs typeface="Symbol"/>
              </a:rPr>
              <a:t></a:t>
            </a:r>
            <a:endParaRPr sz="850">
              <a:latin typeface="Symbol"/>
              <a:cs typeface="Symbo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689607" y="5404712"/>
            <a:ext cx="61594" cy="1123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50" spc="5" dirty="0">
                <a:latin typeface="Times New Roman"/>
                <a:cs typeface="Times New Roman"/>
              </a:rPr>
              <a:t>1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307595" y="5663980"/>
            <a:ext cx="183515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850" spc="10" dirty="0">
                <a:latin typeface="Symbol"/>
                <a:cs typeface="Symbol"/>
              </a:rPr>
              <a:t></a:t>
            </a:r>
            <a:r>
              <a:rPr sz="825" spc="15" baseline="-15151" dirty="0">
                <a:latin typeface="Times New Roman"/>
                <a:cs typeface="Times New Roman"/>
              </a:rPr>
              <a:t>2</a:t>
            </a:r>
            <a:endParaRPr sz="825" baseline="-15151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360932" y="6173723"/>
            <a:ext cx="209550" cy="302260"/>
          </a:xfrm>
          <a:custGeom>
            <a:avLst/>
            <a:gdLst/>
            <a:ahLst/>
            <a:cxnLst/>
            <a:rect l="l" t="t" r="r" b="b"/>
            <a:pathLst>
              <a:path w="209550" h="302260">
                <a:moveTo>
                  <a:pt x="0" y="301752"/>
                </a:moveTo>
                <a:lnTo>
                  <a:pt x="209550" y="146304"/>
                </a:lnTo>
              </a:path>
              <a:path w="209550" h="302260">
                <a:moveTo>
                  <a:pt x="169164" y="0"/>
                </a:moveTo>
                <a:lnTo>
                  <a:pt x="209550" y="92964"/>
                </a:lnTo>
              </a:path>
            </a:pathLst>
          </a:custGeom>
          <a:ln w="59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1561591" y="6205752"/>
            <a:ext cx="342900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spc="15" dirty="0">
                <a:latin typeface="Times New Roman"/>
                <a:cs typeface="Times New Roman"/>
              </a:rPr>
              <a:t>З</a:t>
            </a:r>
            <a:r>
              <a:rPr sz="850" spc="5" dirty="0">
                <a:latin typeface="Times New Roman"/>
                <a:cs typeface="Times New Roman"/>
              </a:rPr>
              <a:t>р</a:t>
            </a:r>
            <a:r>
              <a:rPr sz="850" spc="15" dirty="0">
                <a:latin typeface="Times New Roman"/>
                <a:cs typeface="Times New Roman"/>
              </a:rPr>
              <a:t>а</a:t>
            </a:r>
            <a:r>
              <a:rPr sz="850" spc="5" dirty="0">
                <a:latin typeface="Times New Roman"/>
                <a:cs typeface="Times New Roman"/>
              </a:rPr>
              <a:t>з</a:t>
            </a:r>
            <a:r>
              <a:rPr sz="850" dirty="0">
                <a:latin typeface="Times New Roman"/>
                <a:cs typeface="Times New Roman"/>
              </a:rPr>
              <a:t>о</a:t>
            </a:r>
            <a:r>
              <a:rPr sz="850" spc="15" dirty="0">
                <a:latin typeface="Times New Roman"/>
                <a:cs typeface="Times New Roman"/>
              </a:rPr>
              <a:t>к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688081" y="6518936"/>
            <a:ext cx="504825" cy="294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3499"/>
              </a:lnSpc>
              <a:spcBef>
                <a:spcPts val="95"/>
              </a:spcBef>
            </a:pPr>
            <a:r>
              <a:rPr sz="850" spc="20" dirty="0">
                <a:latin typeface="Times New Roman"/>
                <a:cs typeface="Times New Roman"/>
              </a:rPr>
              <a:t>Н</a:t>
            </a:r>
            <a:r>
              <a:rPr sz="850" spc="15" dirty="0">
                <a:latin typeface="Times New Roman"/>
                <a:cs typeface="Times New Roman"/>
              </a:rPr>
              <a:t>а</a:t>
            </a:r>
            <a:r>
              <a:rPr sz="850" dirty="0">
                <a:latin typeface="Times New Roman"/>
                <a:cs typeface="Times New Roman"/>
              </a:rPr>
              <a:t>п</a:t>
            </a:r>
            <a:r>
              <a:rPr sz="850" spc="20" dirty="0">
                <a:latin typeface="Times New Roman"/>
                <a:cs typeface="Times New Roman"/>
              </a:rPr>
              <a:t>р</a:t>
            </a:r>
            <a:r>
              <a:rPr sz="850" spc="15" dirty="0">
                <a:latin typeface="Times New Roman"/>
                <a:cs typeface="Times New Roman"/>
              </a:rPr>
              <a:t>я</a:t>
            </a:r>
            <a:r>
              <a:rPr sz="850" spc="10" dirty="0">
                <a:latin typeface="Times New Roman"/>
                <a:cs typeface="Times New Roman"/>
              </a:rPr>
              <a:t>мок  удару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037304" y="6574462"/>
            <a:ext cx="173990" cy="2667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40"/>
              </a:lnSpc>
            </a:pPr>
            <a:r>
              <a:rPr sz="1275" spc="7" baseline="-26143" dirty="0">
                <a:latin typeface="Times New Roman"/>
                <a:cs typeface="Times New Roman"/>
              </a:rPr>
              <a:t>4</a:t>
            </a:r>
            <a:r>
              <a:rPr sz="1275" spc="-15" baseline="-26143" dirty="0">
                <a:latin typeface="Times New Roman"/>
                <a:cs typeface="Times New Roman"/>
              </a:rPr>
              <a:t>0</a:t>
            </a:r>
            <a:r>
              <a:rPr sz="550" spc="-15" dirty="0">
                <a:latin typeface="Symbol"/>
                <a:cs typeface="Symbol"/>
              </a:rPr>
              <a:t></a:t>
            </a:r>
            <a:r>
              <a:rPr sz="550" spc="5" dirty="0">
                <a:latin typeface="Times New Roman"/>
                <a:cs typeface="Times New Roman"/>
              </a:rPr>
              <a:t>0</a:t>
            </a:r>
            <a:r>
              <a:rPr sz="550" spc="-15" dirty="0">
                <a:latin typeface="Times New Roman"/>
                <a:cs typeface="Times New Roman"/>
              </a:rPr>
              <a:t>,</a:t>
            </a:r>
            <a:r>
              <a:rPr sz="550" dirty="0">
                <a:latin typeface="Times New Roman"/>
                <a:cs typeface="Times New Roman"/>
              </a:rPr>
              <a:t>5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212339" y="5139714"/>
            <a:ext cx="261620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850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2</a:t>
            </a:r>
            <a:r>
              <a:rPr sz="8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850" u="sng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2403348" y="5474970"/>
            <a:ext cx="342265" cy="0"/>
          </a:xfrm>
          <a:custGeom>
            <a:avLst/>
            <a:gdLst/>
            <a:ahLst/>
            <a:cxnLst/>
            <a:rect l="l" t="t" r="r" b="b"/>
            <a:pathLst>
              <a:path w="342264">
                <a:moveTo>
                  <a:pt x="342138" y="0"/>
                </a:moveTo>
                <a:lnTo>
                  <a:pt x="0" y="0"/>
                </a:lnTo>
              </a:path>
            </a:pathLst>
          </a:custGeom>
          <a:ln w="59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2388870" y="5279159"/>
            <a:ext cx="394335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275" i="1" spc="30" baseline="-26143" dirty="0">
                <a:latin typeface="Times New Roman"/>
                <a:cs typeface="Times New Roman"/>
              </a:rPr>
              <a:t>R</a:t>
            </a:r>
            <a:r>
              <a:rPr sz="1275" i="1" spc="-60" baseline="-26143" dirty="0">
                <a:latin typeface="Times New Roman"/>
                <a:cs typeface="Times New Roman"/>
              </a:rPr>
              <a:t> </a:t>
            </a:r>
            <a:r>
              <a:rPr sz="1275" spc="7" baseline="-26143" dirty="0">
                <a:latin typeface="Times New Roman"/>
                <a:cs typeface="Times New Roman"/>
              </a:rPr>
              <a:t>1</a:t>
            </a:r>
            <a:r>
              <a:rPr sz="550" spc="5" dirty="0">
                <a:latin typeface="Symbol"/>
                <a:cs typeface="Symbol"/>
              </a:rPr>
              <a:t></a:t>
            </a:r>
            <a:r>
              <a:rPr sz="550" spc="5" dirty="0">
                <a:latin typeface="Times New Roman"/>
                <a:cs typeface="Times New Roman"/>
              </a:rPr>
              <a:t>0,07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769870" y="4731282"/>
            <a:ext cx="317500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275" spc="7" baseline="-26143" dirty="0">
                <a:latin typeface="Times New Roman"/>
                <a:cs typeface="Times New Roman"/>
              </a:rPr>
              <a:t>55</a:t>
            </a:r>
            <a:r>
              <a:rPr sz="550" spc="5" dirty="0">
                <a:latin typeface="Symbol"/>
                <a:cs typeface="Symbol"/>
              </a:rPr>
              <a:t></a:t>
            </a:r>
            <a:r>
              <a:rPr sz="550" spc="5" dirty="0">
                <a:latin typeface="Times New Roman"/>
                <a:cs typeface="Times New Roman"/>
              </a:rPr>
              <a:t>0,2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3528822" y="4744211"/>
            <a:ext cx="0" cy="290830"/>
          </a:xfrm>
          <a:custGeom>
            <a:avLst/>
            <a:gdLst/>
            <a:ahLst/>
            <a:cxnLst/>
            <a:rect l="l" t="t" r="r" b="b"/>
            <a:pathLst>
              <a:path h="290829">
                <a:moveTo>
                  <a:pt x="0" y="290322"/>
                </a:moveTo>
                <a:lnTo>
                  <a:pt x="0" y="0"/>
                </a:lnTo>
              </a:path>
            </a:pathLst>
          </a:custGeom>
          <a:ln w="59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3378929" y="4658032"/>
            <a:ext cx="173990" cy="352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40"/>
              </a:lnSpc>
            </a:pPr>
            <a:r>
              <a:rPr sz="1125" spc="-7" baseline="-29629" dirty="0">
                <a:latin typeface="Lucida Sans Unicode"/>
                <a:cs typeface="Lucida Sans Unicode"/>
              </a:rPr>
              <a:t>□</a:t>
            </a:r>
            <a:r>
              <a:rPr sz="1275" spc="-7" baseline="-26143" dirty="0">
                <a:latin typeface="Times New Roman"/>
                <a:cs typeface="Times New Roman"/>
              </a:rPr>
              <a:t>10</a:t>
            </a:r>
            <a:r>
              <a:rPr sz="550" spc="-5" dirty="0">
                <a:latin typeface="Symbol"/>
                <a:cs typeface="Symbol"/>
              </a:rPr>
              <a:t></a:t>
            </a:r>
            <a:r>
              <a:rPr sz="550" spc="-5" dirty="0">
                <a:latin typeface="Times New Roman"/>
                <a:cs typeface="Times New Roman"/>
              </a:rPr>
              <a:t>0,1</a:t>
            </a:r>
            <a:endParaRPr sz="550">
              <a:latin typeface="Times New Roman"/>
              <a:cs typeface="Times New Roman"/>
            </a:endParaRPr>
          </a:p>
        </p:txBody>
      </p:sp>
      <p:grpSp>
        <p:nvGrpSpPr>
          <p:cNvPr id="72" name="object 72"/>
          <p:cNvGrpSpPr/>
          <p:nvPr/>
        </p:nvGrpSpPr>
        <p:grpSpPr>
          <a:xfrm>
            <a:off x="2935986" y="5002529"/>
            <a:ext cx="162560" cy="433070"/>
            <a:chOff x="2935986" y="5002529"/>
            <a:chExt cx="162560" cy="433070"/>
          </a:xfrm>
        </p:grpSpPr>
        <p:sp>
          <p:nvSpPr>
            <p:cNvPr id="73" name="object 73"/>
            <p:cNvSpPr/>
            <p:nvPr/>
          </p:nvSpPr>
          <p:spPr>
            <a:xfrm>
              <a:off x="2935986" y="5126736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60">
                  <a:moveTo>
                    <a:pt x="0" y="0"/>
                  </a:moveTo>
                  <a:lnTo>
                    <a:pt x="162306" y="0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054858" y="5002529"/>
              <a:ext cx="32384" cy="123189"/>
            </a:xfrm>
            <a:custGeom>
              <a:avLst/>
              <a:gdLst/>
              <a:ahLst/>
              <a:cxnLst/>
              <a:rect l="l" t="t" r="r" b="b"/>
              <a:pathLst>
                <a:path w="32385" h="123189">
                  <a:moveTo>
                    <a:pt x="0" y="74676"/>
                  </a:moveTo>
                  <a:lnTo>
                    <a:pt x="16002" y="122682"/>
                  </a:lnTo>
                  <a:lnTo>
                    <a:pt x="25146" y="95250"/>
                  </a:lnTo>
                  <a:lnTo>
                    <a:pt x="13716" y="95250"/>
                  </a:lnTo>
                  <a:lnTo>
                    <a:pt x="12192" y="92964"/>
                  </a:lnTo>
                  <a:lnTo>
                    <a:pt x="12192" y="86868"/>
                  </a:lnTo>
                  <a:lnTo>
                    <a:pt x="0" y="74676"/>
                  </a:lnTo>
                  <a:close/>
                </a:path>
                <a:path w="32385" h="123189">
                  <a:moveTo>
                    <a:pt x="12192" y="86868"/>
                  </a:moveTo>
                  <a:lnTo>
                    <a:pt x="12192" y="92964"/>
                  </a:lnTo>
                  <a:lnTo>
                    <a:pt x="13716" y="95250"/>
                  </a:lnTo>
                  <a:lnTo>
                    <a:pt x="18288" y="95250"/>
                  </a:lnTo>
                  <a:lnTo>
                    <a:pt x="19812" y="92964"/>
                  </a:lnTo>
                  <a:lnTo>
                    <a:pt x="19812" y="90678"/>
                  </a:lnTo>
                  <a:lnTo>
                    <a:pt x="16002" y="90678"/>
                  </a:lnTo>
                  <a:lnTo>
                    <a:pt x="12192" y="86868"/>
                  </a:lnTo>
                  <a:close/>
                </a:path>
                <a:path w="32385" h="123189">
                  <a:moveTo>
                    <a:pt x="32004" y="74676"/>
                  </a:moveTo>
                  <a:lnTo>
                    <a:pt x="19812" y="86868"/>
                  </a:lnTo>
                  <a:lnTo>
                    <a:pt x="19812" y="92964"/>
                  </a:lnTo>
                  <a:lnTo>
                    <a:pt x="18288" y="95250"/>
                  </a:lnTo>
                  <a:lnTo>
                    <a:pt x="25146" y="95250"/>
                  </a:lnTo>
                  <a:lnTo>
                    <a:pt x="32004" y="74676"/>
                  </a:lnTo>
                  <a:close/>
                </a:path>
                <a:path w="32385" h="123189">
                  <a:moveTo>
                    <a:pt x="16002" y="32004"/>
                  </a:moveTo>
                  <a:lnTo>
                    <a:pt x="12192" y="35814"/>
                  </a:lnTo>
                  <a:lnTo>
                    <a:pt x="12192" y="86868"/>
                  </a:lnTo>
                  <a:lnTo>
                    <a:pt x="16002" y="90678"/>
                  </a:lnTo>
                  <a:lnTo>
                    <a:pt x="19812" y="86868"/>
                  </a:lnTo>
                  <a:lnTo>
                    <a:pt x="19812" y="35814"/>
                  </a:lnTo>
                  <a:lnTo>
                    <a:pt x="16002" y="32004"/>
                  </a:lnTo>
                  <a:close/>
                </a:path>
                <a:path w="32385" h="123189">
                  <a:moveTo>
                    <a:pt x="19812" y="86868"/>
                  </a:moveTo>
                  <a:lnTo>
                    <a:pt x="16002" y="90678"/>
                  </a:lnTo>
                  <a:lnTo>
                    <a:pt x="19812" y="90678"/>
                  </a:lnTo>
                  <a:lnTo>
                    <a:pt x="19812" y="86868"/>
                  </a:lnTo>
                  <a:close/>
                </a:path>
                <a:path w="32385" h="123189">
                  <a:moveTo>
                    <a:pt x="16002" y="0"/>
                  </a:moveTo>
                  <a:lnTo>
                    <a:pt x="0" y="48006"/>
                  </a:lnTo>
                  <a:lnTo>
                    <a:pt x="12192" y="35814"/>
                  </a:lnTo>
                  <a:lnTo>
                    <a:pt x="12192" y="29718"/>
                  </a:lnTo>
                  <a:lnTo>
                    <a:pt x="13716" y="28194"/>
                  </a:lnTo>
                  <a:lnTo>
                    <a:pt x="25400" y="28194"/>
                  </a:lnTo>
                  <a:lnTo>
                    <a:pt x="16002" y="0"/>
                  </a:lnTo>
                  <a:close/>
                </a:path>
                <a:path w="32385" h="123189">
                  <a:moveTo>
                    <a:pt x="25400" y="28194"/>
                  </a:moveTo>
                  <a:lnTo>
                    <a:pt x="18288" y="28194"/>
                  </a:lnTo>
                  <a:lnTo>
                    <a:pt x="19812" y="29718"/>
                  </a:lnTo>
                  <a:lnTo>
                    <a:pt x="19812" y="35814"/>
                  </a:lnTo>
                  <a:lnTo>
                    <a:pt x="32004" y="48006"/>
                  </a:lnTo>
                  <a:lnTo>
                    <a:pt x="25400" y="28194"/>
                  </a:lnTo>
                  <a:close/>
                </a:path>
                <a:path w="32385" h="123189">
                  <a:moveTo>
                    <a:pt x="18288" y="28194"/>
                  </a:moveTo>
                  <a:lnTo>
                    <a:pt x="13716" y="28194"/>
                  </a:lnTo>
                  <a:lnTo>
                    <a:pt x="12192" y="29718"/>
                  </a:lnTo>
                  <a:lnTo>
                    <a:pt x="12192" y="35814"/>
                  </a:lnTo>
                  <a:lnTo>
                    <a:pt x="16002" y="32004"/>
                  </a:lnTo>
                  <a:lnTo>
                    <a:pt x="19812" y="32004"/>
                  </a:lnTo>
                  <a:lnTo>
                    <a:pt x="19812" y="29718"/>
                  </a:lnTo>
                  <a:lnTo>
                    <a:pt x="18288" y="28194"/>
                  </a:lnTo>
                  <a:close/>
                </a:path>
                <a:path w="32385" h="123189">
                  <a:moveTo>
                    <a:pt x="19812" y="32004"/>
                  </a:moveTo>
                  <a:lnTo>
                    <a:pt x="16002" y="32004"/>
                  </a:lnTo>
                  <a:lnTo>
                    <a:pt x="19812" y="35814"/>
                  </a:lnTo>
                  <a:lnTo>
                    <a:pt x="19812" y="32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070860" y="5116068"/>
              <a:ext cx="0" cy="319405"/>
            </a:xfrm>
            <a:custGeom>
              <a:avLst/>
              <a:gdLst/>
              <a:ahLst/>
              <a:cxnLst/>
              <a:rect l="l" t="t" r="r" b="b"/>
              <a:pathLst>
                <a:path h="319404">
                  <a:moveTo>
                    <a:pt x="0" y="0"/>
                  </a:moveTo>
                  <a:lnTo>
                    <a:pt x="0" y="319278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" name="object 76"/>
          <p:cNvSpPr txBox="1"/>
          <p:nvPr/>
        </p:nvSpPr>
        <p:spPr>
          <a:xfrm>
            <a:off x="2923253" y="5224198"/>
            <a:ext cx="17399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40"/>
              </a:lnSpc>
            </a:pPr>
            <a:r>
              <a:rPr sz="1275" spc="7" baseline="-26143" dirty="0">
                <a:latin typeface="Times New Roman"/>
                <a:cs typeface="Times New Roman"/>
              </a:rPr>
              <a:t>8</a:t>
            </a:r>
            <a:r>
              <a:rPr sz="550" spc="-15" dirty="0">
                <a:latin typeface="Symbol"/>
                <a:cs typeface="Symbol"/>
              </a:rPr>
              <a:t></a:t>
            </a:r>
            <a:r>
              <a:rPr sz="550" spc="5" dirty="0">
                <a:latin typeface="Times New Roman"/>
                <a:cs typeface="Times New Roman"/>
              </a:rPr>
              <a:t>0</a:t>
            </a:r>
            <a:r>
              <a:rPr sz="550" spc="-15" dirty="0">
                <a:latin typeface="Times New Roman"/>
                <a:cs typeface="Times New Roman"/>
              </a:rPr>
              <a:t>,</a:t>
            </a:r>
            <a:r>
              <a:rPr sz="550" dirty="0">
                <a:latin typeface="Times New Roman"/>
                <a:cs typeface="Times New Roman"/>
              </a:rPr>
              <a:t>1</a:t>
            </a:r>
            <a:endParaRPr sz="550">
              <a:latin typeface="Times New Roman"/>
              <a:cs typeface="Times New Roman"/>
            </a:endParaRPr>
          </a:p>
        </p:txBody>
      </p:sp>
      <p:grpSp>
        <p:nvGrpSpPr>
          <p:cNvPr id="77" name="object 77"/>
          <p:cNvGrpSpPr/>
          <p:nvPr/>
        </p:nvGrpSpPr>
        <p:grpSpPr>
          <a:xfrm>
            <a:off x="2282532" y="5890602"/>
            <a:ext cx="457834" cy="173990"/>
            <a:chOff x="2282532" y="5890602"/>
            <a:chExt cx="457834" cy="173990"/>
          </a:xfrm>
        </p:grpSpPr>
        <p:pic>
          <p:nvPicPr>
            <p:cNvPr id="78" name="object 7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282532" y="5890602"/>
              <a:ext cx="454571" cy="173050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2417826" y="6060947"/>
              <a:ext cx="319405" cy="0"/>
            </a:xfrm>
            <a:custGeom>
              <a:avLst/>
              <a:gdLst/>
              <a:ahLst/>
              <a:cxnLst/>
              <a:rect l="l" t="t" r="r" b="b"/>
              <a:pathLst>
                <a:path w="319405">
                  <a:moveTo>
                    <a:pt x="0" y="0"/>
                  </a:moveTo>
                  <a:lnTo>
                    <a:pt x="319278" y="0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683002" y="5895593"/>
              <a:ext cx="31750" cy="163195"/>
            </a:xfrm>
            <a:custGeom>
              <a:avLst/>
              <a:gdLst/>
              <a:ahLst/>
              <a:cxnLst/>
              <a:rect l="l" t="t" r="r" b="b"/>
              <a:pathLst>
                <a:path w="31750" h="163195">
                  <a:moveTo>
                    <a:pt x="0" y="115062"/>
                  </a:moveTo>
                  <a:lnTo>
                    <a:pt x="16002" y="163068"/>
                  </a:lnTo>
                  <a:lnTo>
                    <a:pt x="24710" y="135636"/>
                  </a:lnTo>
                  <a:lnTo>
                    <a:pt x="13716" y="135636"/>
                  </a:lnTo>
                  <a:lnTo>
                    <a:pt x="11430" y="133350"/>
                  </a:lnTo>
                  <a:lnTo>
                    <a:pt x="11430" y="126492"/>
                  </a:lnTo>
                  <a:lnTo>
                    <a:pt x="0" y="115062"/>
                  </a:lnTo>
                  <a:close/>
                </a:path>
                <a:path w="31750" h="163195">
                  <a:moveTo>
                    <a:pt x="11430" y="126492"/>
                  </a:moveTo>
                  <a:lnTo>
                    <a:pt x="11430" y="133350"/>
                  </a:lnTo>
                  <a:lnTo>
                    <a:pt x="13716" y="135636"/>
                  </a:lnTo>
                  <a:lnTo>
                    <a:pt x="17526" y="135636"/>
                  </a:lnTo>
                  <a:lnTo>
                    <a:pt x="19812" y="133350"/>
                  </a:lnTo>
                  <a:lnTo>
                    <a:pt x="19812" y="131064"/>
                  </a:lnTo>
                  <a:lnTo>
                    <a:pt x="16002" y="131064"/>
                  </a:lnTo>
                  <a:lnTo>
                    <a:pt x="11430" y="126492"/>
                  </a:lnTo>
                  <a:close/>
                </a:path>
                <a:path w="31750" h="163195">
                  <a:moveTo>
                    <a:pt x="31242" y="115062"/>
                  </a:moveTo>
                  <a:lnTo>
                    <a:pt x="19812" y="127063"/>
                  </a:lnTo>
                  <a:lnTo>
                    <a:pt x="19812" y="133350"/>
                  </a:lnTo>
                  <a:lnTo>
                    <a:pt x="17526" y="135636"/>
                  </a:lnTo>
                  <a:lnTo>
                    <a:pt x="24710" y="135636"/>
                  </a:lnTo>
                  <a:lnTo>
                    <a:pt x="31242" y="115062"/>
                  </a:lnTo>
                  <a:close/>
                </a:path>
                <a:path w="31750" h="163195">
                  <a:moveTo>
                    <a:pt x="16002" y="32004"/>
                  </a:moveTo>
                  <a:lnTo>
                    <a:pt x="11430" y="36576"/>
                  </a:lnTo>
                  <a:lnTo>
                    <a:pt x="11430" y="126492"/>
                  </a:lnTo>
                  <a:lnTo>
                    <a:pt x="16002" y="131064"/>
                  </a:lnTo>
                  <a:lnTo>
                    <a:pt x="19812" y="127063"/>
                  </a:lnTo>
                  <a:lnTo>
                    <a:pt x="19812" y="36004"/>
                  </a:lnTo>
                  <a:lnTo>
                    <a:pt x="16002" y="32004"/>
                  </a:lnTo>
                  <a:close/>
                </a:path>
                <a:path w="31750" h="163195">
                  <a:moveTo>
                    <a:pt x="19812" y="127063"/>
                  </a:moveTo>
                  <a:lnTo>
                    <a:pt x="16002" y="131064"/>
                  </a:lnTo>
                  <a:lnTo>
                    <a:pt x="19812" y="131064"/>
                  </a:lnTo>
                  <a:lnTo>
                    <a:pt x="19812" y="127063"/>
                  </a:lnTo>
                  <a:close/>
                </a:path>
                <a:path w="31750" h="163195">
                  <a:moveTo>
                    <a:pt x="16002" y="0"/>
                  </a:moveTo>
                  <a:lnTo>
                    <a:pt x="0" y="48006"/>
                  </a:lnTo>
                  <a:lnTo>
                    <a:pt x="11430" y="36576"/>
                  </a:lnTo>
                  <a:lnTo>
                    <a:pt x="11430" y="29718"/>
                  </a:lnTo>
                  <a:lnTo>
                    <a:pt x="13716" y="28194"/>
                  </a:lnTo>
                  <a:lnTo>
                    <a:pt x="24952" y="28194"/>
                  </a:lnTo>
                  <a:lnTo>
                    <a:pt x="16002" y="0"/>
                  </a:lnTo>
                  <a:close/>
                </a:path>
                <a:path w="31750" h="163195">
                  <a:moveTo>
                    <a:pt x="24952" y="28194"/>
                  </a:moveTo>
                  <a:lnTo>
                    <a:pt x="17526" y="28194"/>
                  </a:lnTo>
                  <a:lnTo>
                    <a:pt x="19812" y="29718"/>
                  </a:lnTo>
                  <a:lnTo>
                    <a:pt x="19812" y="36004"/>
                  </a:lnTo>
                  <a:lnTo>
                    <a:pt x="31242" y="48006"/>
                  </a:lnTo>
                  <a:lnTo>
                    <a:pt x="24952" y="28194"/>
                  </a:lnTo>
                  <a:close/>
                </a:path>
                <a:path w="31750" h="163195">
                  <a:moveTo>
                    <a:pt x="17526" y="28194"/>
                  </a:moveTo>
                  <a:lnTo>
                    <a:pt x="13716" y="28194"/>
                  </a:lnTo>
                  <a:lnTo>
                    <a:pt x="11430" y="29718"/>
                  </a:lnTo>
                  <a:lnTo>
                    <a:pt x="11430" y="36576"/>
                  </a:lnTo>
                  <a:lnTo>
                    <a:pt x="16002" y="32004"/>
                  </a:lnTo>
                  <a:lnTo>
                    <a:pt x="19812" y="32004"/>
                  </a:lnTo>
                  <a:lnTo>
                    <a:pt x="19812" y="29718"/>
                  </a:lnTo>
                  <a:lnTo>
                    <a:pt x="17526" y="28194"/>
                  </a:lnTo>
                  <a:close/>
                </a:path>
                <a:path w="31750" h="163195">
                  <a:moveTo>
                    <a:pt x="19812" y="32004"/>
                  </a:moveTo>
                  <a:lnTo>
                    <a:pt x="16002" y="32004"/>
                  </a:lnTo>
                  <a:lnTo>
                    <a:pt x="19812" y="36004"/>
                  </a:lnTo>
                  <a:lnTo>
                    <a:pt x="19812" y="32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" name="object 81"/>
          <p:cNvSpPr txBox="1"/>
          <p:nvPr/>
        </p:nvSpPr>
        <p:spPr>
          <a:xfrm>
            <a:off x="2574851" y="5929461"/>
            <a:ext cx="149860" cy="8191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850" dirty="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449067" y="5627394"/>
            <a:ext cx="1131570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275" i="1" spc="30" baseline="-39215" dirty="0">
                <a:latin typeface="Times New Roman"/>
                <a:cs typeface="Times New Roman"/>
              </a:rPr>
              <a:t>R</a:t>
            </a:r>
            <a:r>
              <a:rPr sz="1275" spc="30" baseline="-39215" dirty="0">
                <a:latin typeface="Times New Roman"/>
                <a:cs typeface="Times New Roman"/>
              </a:rPr>
              <a:t> 1</a:t>
            </a:r>
            <a:r>
              <a:rPr sz="825" spc="-7" baseline="-15151" dirty="0">
                <a:latin typeface="Symbol"/>
                <a:cs typeface="Symbol"/>
              </a:rPr>
              <a:t></a:t>
            </a:r>
            <a:r>
              <a:rPr sz="825" spc="15" baseline="-15151" dirty="0">
                <a:latin typeface="Times New Roman"/>
                <a:cs typeface="Times New Roman"/>
              </a:rPr>
              <a:t>0</a:t>
            </a:r>
            <a:r>
              <a:rPr sz="825" spc="-22" baseline="-15151" dirty="0">
                <a:latin typeface="Times New Roman"/>
                <a:cs typeface="Times New Roman"/>
              </a:rPr>
              <a:t>,</a:t>
            </a:r>
            <a:r>
              <a:rPr sz="825" spc="15" baseline="-15151" dirty="0">
                <a:latin typeface="Times New Roman"/>
                <a:cs typeface="Times New Roman"/>
              </a:rPr>
              <a:t>0</a:t>
            </a:r>
            <a:r>
              <a:rPr sz="825" spc="7" baseline="-15151" dirty="0">
                <a:latin typeface="Times New Roman"/>
                <a:cs typeface="Times New Roman"/>
              </a:rPr>
              <a:t>7</a:t>
            </a:r>
            <a:r>
              <a:rPr sz="825" baseline="-15151" dirty="0">
                <a:latin typeface="Times New Roman"/>
                <a:cs typeface="Times New Roman"/>
              </a:rPr>
              <a:t>   </a:t>
            </a:r>
            <a:r>
              <a:rPr sz="825" spc="67" baseline="-15151" dirty="0">
                <a:latin typeface="Times New Roman"/>
                <a:cs typeface="Times New Roman"/>
              </a:rPr>
              <a:t> </a:t>
            </a:r>
            <a:r>
              <a:rPr sz="1275" spc="30" baseline="-49019" dirty="0">
                <a:latin typeface="Times New Roman"/>
                <a:cs typeface="Times New Roman"/>
              </a:rPr>
              <a:t>4</a:t>
            </a:r>
            <a:r>
              <a:rPr sz="1275" spc="7" baseline="-49019" dirty="0">
                <a:latin typeface="Times New Roman"/>
                <a:cs typeface="Times New Roman"/>
              </a:rPr>
              <a:t>5</a:t>
            </a:r>
            <a:r>
              <a:rPr sz="1275" spc="15" baseline="-49019" dirty="0">
                <a:latin typeface="Symbol"/>
                <a:cs typeface="Symbol"/>
              </a:rPr>
              <a:t></a:t>
            </a:r>
            <a:r>
              <a:rPr sz="1275" spc="-217" baseline="-49019" dirty="0">
                <a:latin typeface="Times New Roman"/>
                <a:cs typeface="Times New Roman"/>
              </a:rPr>
              <a:t> </a:t>
            </a:r>
            <a:r>
              <a:rPr sz="1275" i="1" spc="30" baseline="-26143" dirty="0">
                <a:latin typeface="Times New Roman"/>
                <a:cs typeface="Times New Roman"/>
              </a:rPr>
              <a:t>R</a:t>
            </a:r>
            <a:r>
              <a:rPr sz="1275" spc="-7" baseline="-26143" dirty="0">
                <a:latin typeface="Times New Roman"/>
                <a:cs typeface="Times New Roman"/>
              </a:rPr>
              <a:t> </a:t>
            </a:r>
            <a:r>
              <a:rPr sz="1275" spc="30" baseline="-26143" dirty="0">
                <a:latin typeface="Times New Roman"/>
                <a:cs typeface="Times New Roman"/>
              </a:rPr>
              <a:t>0</a:t>
            </a:r>
            <a:r>
              <a:rPr sz="1275" spc="-7" baseline="-26143" dirty="0">
                <a:latin typeface="Times New Roman"/>
                <a:cs typeface="Times New Roman"/>
              </a:rPr>
              <a:t>,</a:t>
            </a:r>
            <a:r>
              <a:rPr sz="1275" spc="30" baseline="-26143" dirty="0">
                <a:latin typeface="Times New Roman"/>
                <a:cs typeface="Times New Roman"/>
              </a:rPr>
              <a:t>2</a:t>
            </a:r>
            <a:r>
              <a:rPr sz="1275" spc="7" baseline="-26143" dirty="0">
                <a:latin typeface="Times New Roman"/>
                <a:cs typeface="Times New Roman"/>
              </a:rPr>
              <a:t>5</a:t>
            </a:r>
            <a:r>
              <a:rPr sz="550" spc="-5" dirty="0">
                <a:latin typeface="Symbol"/>
                <a:cs typeface="Symbol"/>
              </a:rPr>
              <a:t></a:t>
            </a:r>
            <a:r>
              <a:rPr sz="550" spc="10" dirty="0">
                <a:latin typeface="Times New Roman"/>
                <a:cs typeface="Times New Roman"/>
              </a:rPr>
              <a:t>0</a:t>
            </a:r>
            <a:r>
              <a:rPr sz="550" dirty="0">
                <a:latin typeface="Times New Roman"/>
                <a:cs typeface="Times New Roman"/>
              </a:rPr>
              <a:t>,</a:t>
            </a:r>
            <a:r>
              <a:rPr sz="550" spc="-5" dirty="0">
                <a:latin typeface="Times New Roman"/>
                <a:cs typeface="Times New Roman"/>
              </a:rPr>
              <a:t>0</a:t>
            </a:r>
            <a:r>
              <a:rPr sz="550" dirty="0">
                <a:latin typeface="Times New Roman"/>
                <a:cs typeface="Times New Roman"/>
              </a:rPr>
              <a:t>2</a:t>
            </a:r>
            <a:r>
              <a:rPr sz="550" spc="5" dirty="0">
                <a:latin typeface="Times New Roman"/>
                <a:cs typeface="Times New Roman"/>
              </a:rPr>
              <a:t>5</a:t>
            </a:r>
            <a:endParaRPr sz="550">
              <a:latin typeface="Times New Roman"/>
              <a:cs typeface="Times New Roman"/>
            </a:endParaRPr>
          </a:p>
        </p:txBody>
      </p:sp>
      <p:grpSp>
        <p:nvGrpSpPr>
          <p:cNvPr id="83" name="object 83"/>
          <p:cNvGrpSpPr/>
          <p:nvPr/>
        </p:nvGrpSpPr>
        <p:grpSpPr>
          <a:xfrm>
            <a:off x="3596132" y="5882894"/>
            <a:ext cx="514350" cy="200025"/>
            <a:chOff x="3596132" y="5882894"/>
            <a:chExt cx="514350" cy="200025"/>
          </a:xfrm>
        </p:grpSpPr>
        <p:sp>
          <p:nvSpPr>
            <p:cNvPr id="84" name="object 84"/>
            <p:cNvSpPr/>
            <p:nvPr/>
          </p:nvSpPr>
          <p:spPr>
            <a:xfrm>
              <a:off x="3601212" y="5887974"/>
              <a:ext cx="376555" cy="189865"/>
            </a:xfrm>
            <a:custGeom>
              <a:avLst/>
              <a:gdLst/>
              <a:ahLst/>
              <a:cxnLst/>
              <a:rect l="l" t="t" r="r" b="b"/>
              <a:pathLst>
                <a:path w="376554" h="189864">
                  <a:moveTo>
                    <a:pt x="0" y="0"/>
                  </a:moveTo>
                  <a:lnTo>
                    <a:pt x="121158" y="0"/>
                  </a:lnTo>
                  <a:lnTo>
                    <a:pt x="186690" y="189738"/>
                  </a:lnTo>
                </a:path>
                <a:path w="376554" h="189864">
                  <a:moveTo>
                    <a:pt x="376428" y="0"/>
                  </a:moveTo>
                  <a:lnTo>
                    <a:pt x="255270" y="0"/>
                  </a:lnTo>
                  <a:lnTo>
                    <a:pt x="190500" y="189738"/>
                  </a:lnTo>
                </a:path>
              </a:pathLst>
            </a:custGeom>
            <a:ln w="99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785616" y="5887974"/>
              <a:ext cx="319405" cy="187960"/>
            </a:xfrm>
            <a:custGeom>
              <a:avLst/>
              <a:gdLst/>
              <a:ahLst/>
              <a:cxnLst/>
              <a:rect l="l" t="t" r="r" b="b"/>
              <a:pathLst>
                <a:path w="319404" h="187960">
                  <a:moveTo>
                    <a:pt x="128016" y="0"/>
                  </a:moveTo>
                  <a:lnTo>
                    <a:pt x="319278" y="0"/>
                  </a:lnTo>
                </a:path>
                <a:path w="319404" h="187960">
                  <a:moveTo>
                    <a:pt x="0" y="187452"/>
                  </a:moveTo>
                  <a:lnTo>
                    <a:pt x="319278" y="187452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078224" y="5888735"/>
              <a:ext cx="32384" cy="189230"/>
            </a:xfrm>
            <a:custGeom>
              <a:avLst/>
              <a:gdLst/>
              <a:ahLst/>
              <a:cxnLst/>
              <a:rect l="l" t="t" r="r" b="b"/>
              <a:pathLst>
                <a:path w="32385" h="189229">
                  <a:moveTo>
                    <a:pt x="0" y="140970"/>
                  </a:moveTo>
                  <a:lnTo>
                    <a:pt x="16002" y="188976"/>
                  </a:lnTo>
                  <a:lnTo>
                    <a:pt x="25400" y="160782"/>
                  </a:lnTo>
                  <a:lnTo>
                    <a:pt x="13716" y="160782"/>
                  </a:lnTo>
                  <a:lnTo>
                    <a:pt x="12192" y="159258"/>
                  </a:lnTo>
                  <a:lnTo>
                    <a:pt x="12192" y="153162"/>
                  </a:lnTo>
                  <a:lnTo>
                    <a:pt x="0" y="140970"/>
                  </a:lnTo>
                  <a:close/>
                </a:path>
                <a:path w="32385" h="189229">
                  <a:moveTo>
                    <a:pt x="12192" y="153162"/>
                  </a:moveTo>
                  <a:lnTo>
                    <a:pt x="12192" y="159258"/>
                  </a:lnTo>
                  <a:lnTo>
                    <a:pt x="13716" y="160782"/>
                  </a:lnTo>
                  <a:lnTo>
                    <a:pt x="18288" y="160782"/>
                  </a:lnTo>
                  <a:lnTo>
                    <a:pt x="20574" y="159258"/>
                  </a:lnTo>
                  <a:lnTo>
                    <a:pt x="20574" y="156972"/>
                  </a:lnTo>
                  <a:lnTo>
                    <a:pt x="16002" y="156972"/>
                  </a:lnTo>
                  <a:lnTo>
                    <a:pt x="12192" y="153162"/>
                  </a:lnTo>
                  <a:close/>
                </a:path>
                <a:path w="32385" h="189229">
                  <a:moveTo>
                    <a:pt x="32004" y="140970"/>
                  </a:moveTo>
                  <a:lnTo>
                    <a:pt x="20574" y="152400"/>
                  </a:lnTo>
                  <a:lnTo>
                    <a:pt x="20574" y="159258"/>
                  </a:lnTo>
                  <a:lnTo>
                    <a:pt x="18288" y="160782"/>
                  </a:lnTo>
                  <a:lnTo>
                    <a:pt x="25400" y="160782"/>
                  </a:lnTo>
                  <a:lnTo>
                    <a:pt x="32004" y="140970"/>
                  </a:lnTo>
                  <a:close/>
                </a:path>
                <a:path w="32385" h="189229">
                  <a:moveTo>
                    <a:pt x="16002" y="32004"/>
                  </a:moveTo>
                  <a:lnTo>
                    <a:pt x="12192" y="35814"/>
                  </a:lnTo>
                  <a:lnTo>
                    <a:pt x="12192" y="153162"/>
                  </a:lnTo>
                  <a:lnTo>
                    <a:pt x="16002" y="156972"/>
                  </a:lnTo>
                  <a:lnTo>
                    <a:pt x="20574" y="152400"/>
                  </a:lnTo>
                  <a:lnTo>
                    <a:pt x="20574" y="36576"/>
                  </a:lnTo>
                  <a:lnTo>
                    <a:pt x="16002" y="32004"/>
                  </a:lnTo>
                  <a:close/>
                </a:path>
                <a:path w="32385" h="189229">
                  <a:moveTo>
                    <a:pt x="20574" y="152400"/>
                  </a:moveTo>
                  <a:lnTo>
                    <a:pt x="16002" y="156972"/>
                  </a:lnTo>
                  <a:lnTo>
                    <a:pt x="20574" y="156972"/>
                  </a:lnTo>
                  <a:lnTo>
                    <a:pt x="20574" y="152400"/>
                  </a:lnTo>
                  <a:close/>
                </a:path>
                <a:path w="32385" h="189229">
                  <a:moveTo>
                    <a:pt x="16002" y="0"/>
                  </a:moveTo>
                  <a:lnTo>
                    <a:pt x="0" y="48006"/>
                  </a:lnTo>
                  <a:lnTo>
                    <a:pt x="12192" y="35814"/>
                  </a:lnTo>
                  <a:lnTo>
                    <a:pt x="12192" y="29718"/>
                  </a:lnTo>
                  <a:lnTo>
                    <a:pt x="13716" y="28194"/>
                  </a:lnTo>
                  <a:lnTo>
                    <a:pt x="25400" y="28194"/>
                  </a:lnTo>
                  <a:lnTo>
                    <a:pt x="16002" y="0"/>
                  </a:lnTo>
                  <a:close/>
                </a:path>
                <a:path w="32385" h="189229">
                  <a:moveTo>
                    <a:pt x="25400" y="28194"/>
                  </a:moveTo>
                  <a:lnTo>
                    <a:pt x="18288" y="28194"/>
                  </a:lnTo>
                  <a:lnTo>
                    <a:pt x="20574" y="29718"/>
                  </a:lnTo>
                  <a:lnTo>
                    <a:pt x="20574" y="36576"/>
                  </a:lnTo>
                  <a:lnTo>
                    <a:pt x="32004" y="48006"/>
                  </a:lnTo>
                  <a:lnTo>
                    <a:pt x="25400" y="28194"/>
                  </a:lnTo>
                  <a:close/>
                </a:path>
                <a:path w="32385" h="189229">
                  <a:moveTo>
                    <a:pt x="20574" y="32004"/>
                  </a:moveTo>
                  <a:lnTo>
                    <a:pt x="16002" y="32004"/>
                  </a:lnTo>
                  <a:lnTo>
                    <a:pt x="20574" y="36576"/>
                  </a:lnTo>
                  <a:lnTo>
                    <a:pt x="20574" y="32004"/>
                  </a:lnTo>
                  <a:close/>
                </a:path>
                <a:path w="32385" h="189229">
                  <a:moveTo>
                    <a:pt x="18288" y="28194"/>
                  </a:moveTo>
                  <a:lnTo>
                    <a:pt x="13716" y="28194"/>
                  </a:lnTo>
                  <a:lnTo>
                    <a:pt x="12192" y="29718"/>
                  </a:lnTo>
                  <a:lnTo>
                    <a:pt x="12192" y="35814"/>
                  </a:lnTo>
                  <a:lnTo>
                    <a:pt x="16002" y="32004"/>
                  </a:lnTo>
                  <a:lnTo>
                    <a:pt x="20574" y="32004"/>
                  </a:lnTo>
                  <a:lnTo>
                    <a:pt x="20574" y="29718"/>
                  </a:lnTo>
                  <a:lnTo>
                    <a:pt x="18288" y="28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" name="object 87"/>
          <p:cNvGrpSpPr/>
          <p:nvPr/>
        </p:nvGrpSpPr>
        <p:grpSpPr>
          <a:xfrm>
            <a:off x="2404110" y="5833109"/>
            <a:ext cx="886460" cy="239395"/>
            <a:chOff x="2404110" y="5833109"/>
            <a:chExt cx="886460" cy="239395"/>
          </a:xfrm>
        </p:grpSpPr>
        <p:pic>
          <p:nvPicPr>
            <p:cNvPr id="88" name="object 8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404110" y="5833109"/>
              <a:ext cx="64770" cy="225552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2465070" y="5837681"/>
              <a:ext cx="352425" cy="0"/>
            </a:xfrm>
            <a:custGeom>
              <a:avLst/>
              <a:gdLst/>
              <a:ahLst/>
              <a:cxnLst/>
              <a:rect l="l" t="t" r="r" b="b"/>
              <a:pathLst>
                <a:path w="352425">
                  <a:moveTo>
                    <a:pt x="0" y="0"/>
                  </a:moveTo>
                  <a:lnTo>
                    <a:pt x="352044" y="0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846831" y="5892545"/>
              <a:ext cx="242570" cy="174625"/>
            </a:xfrm>
            <a:custGeom>
              <a:avLst/>
              <a:gdLst/>
              <a:ahLst/>
              <a:cxnLst/>
              <a:rect l="l" t="t" r="r" b="b"/>
              <a:pathLst>
                <a:path w="242569" h="174625">
                  <a:moveTo>
                    <a:pt x="0" y="0"/>
                  </a:moveTo>
                  <a:lnTo>
                    <a:pt x="53340" y="0"/>
                  </a:lnTo>
                  <a:lnTo>
                    <a:pt x="121158" y="174498"/>
                  </a:lnTo>
                </a:path>
                <a:path w="242569" h="174625">
                  <a:moveTo>
                    <a:pt x="242316" y="0"/>
                  </a:moveTo>
                  <a:lnTo>
                    <a:pt x="189738" y="0"/>
                  </a:lnTo>
                  <a:lnTo>
                    <a:pt x="121158" y="174498"/>
                  </a:lnTo>
                </a:path>
              </a:pathLst>
            </a:custGeom>
            <a:ln w="99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967990" y="5891783"/>
              <a:ext cx="319405" cy="173355"/>
            </a:xfrm>
            <a:custGeom>
              <a:avLst/>
              <a:gdLst/>
              <a:ahLst/>
              <a:cxnLst/>
              <a:rect l="l" t="t" r="r" b="b"/>
              <a:pathLst>
                <a:path w="319404" h="173354">
                  <a:moveTo>
                    <a:pt x="106680" y="0"/>
                  </a:moveTo>
                  <a:lnTo>
                    <a:pt x="319278" y="0"/>
                  </a:lnTo>
                </a:path>
                <a:path w="319404" h="173354">
                  <a:moveTo>
                    <a:pt x="0" y="172974"/>
                  </a:moveTo>
                  <a:lnTo>
                    <a:pt x="319278" y="172974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233166" y="5895593"/>
              <a:ext cx="32384" cy="163195"/>
            </a:xfrm>
            <a:custGeom>
              <a:avLst/>
              <a:gdLst/>
              <a:ahLst/>
              <a:cxnLst/>
              <a:rect l="l" t="t" r="r" b="b"/>
              <a:pathLst>
                <a:path w="32385" h="163195">
                  <a:moveTo>
                    <a:pt x="0" y="115062"/>
                  </a:moveTo>
                  <a:lnTo>
                    <a:pt x="16002" y="163068"/>
                  </a:lnTo>
                  <a:lnTo>
                    <a:pt x="25146" y="135636"/>
                  </a:lnTo>
                  <a:lnTo>
                    <a:pt x="13716" y="135636"/>
                  </a:lnTo>
                  <a:lnTo>
                    <a:pt x="12192" y="133350"/>
                  </a:lnTo>
                  <a:lnTo>
                    <a:pt x="12192" y="127254"/>
                  </a:lnTo>
                  <a:lnTo>
                    <a:pt x="0" y="115062"/>
                  </a:lnTo>
                  <a:close/>
                </a:path>
                <a:path w="32385" h="163195">
                  <a:moveTo>
                    <a:pt x="12192" y="127254"/>
                  </a:moveTo>
                  <a:lnTo>
                    <a:pt x="12192" y="133350"/>
                  </a:lnTo>
                  <a:lnTo>
                    <a:pt x="13716" y="135636"/>
                  </a:lnTo>
                  <a:lnTo>
                    <a:pt x="18288" y="135636"/>
                  </a:lnTo>
                  <a:lnTo>
                    <a:pt x="19812" y="133350"/>
                  </a:lnTo>
                  <a:lnTo>
                    <a:pt x="19812" y="131064"/>
                  </a:lnTo>
                  <a:lnTo>
                    <a:pt x="16002" y="131064"/>
                  </a:lnTo>
                  <a:lnTo>
                    <a:pt x="12192" y="127254"/>
                  </a:lnTo>
                  <a:close/>
                </a:path>
                <a:path w="32385" h="163195">
                  <a:moveTo>
                    <a:pt x="32004" y="115062"/>
                  </a:moveTo>
                  <a:lnTo>
                    <a:pt x="19812" y="127254"/>
                  </a:lnTo>
                  <a:lnTo>
                    <a:pt x="19812" y="133350"/>
                  </a:lnTo>
                  <a:lnTo>
                    <a:pt x="18288" y="135636"/>
                  </a:lnTo>
                  <a:lnTo>
                    <a:pt x="25146" y="135636"/>
                  </a:lnTo>
                  <a:lnTo>
                    <a:pt x="32004" y="115062"/>
                  </a:lnTo>
                  <a:close/>
                </a:path>
                <a:path w="32385" h="163195">
                  <a:moveTo>
                    <a:pt x="16002" y="32004"/>
                  </a:moveTo>
                  <a:lnTo>
                    <a:pt x="12192" y="35814"/>
                  </a:lnTo>
                  <a:lnTo>
                    <a:pt x="12192" y="127254"/>
                  </a:lnTo>
                  <a:lnTo>
                    <a:pt x="16002" y="131064"/>
                  </a:lnTo>
                  <a:lnTo>
                    <a:pt x="19812" y="127254"/>
                  </a:lnTo>
                  <a:lnTo>
                    <a:pt x="19812" y="35814"/>
                  </a:lnTo>
                  <a:lnTo>
                    <a:pt x="16002" y="32004"/>
                  </a:lnTo>
                  <a:close/>
                </a:path>
                <a:path w="32385" h="163195">
                  <a:moveTo>
                    <a:pt x="19812" y="127254"/>
                  </a:moveTo>
                  <a:lnTo>
                    <a:pt x="16002" y="131064"/>
                  </a:lnTo>
                  <a:lnTo>
                    <a:pt x="19812" y="131064"/>
                  </a:lnTo>
                  <a:lnTo>
                    <a:pt x="19812" y="127254"/>
                  </a:lnTo>
                  <a:close/>
                </a:path>
                <a:path w="32385" h="163195">
                  <a:moveTo>
                    <a:pt x="16002" y="0"/>
                  </a:moveTo>
                  <a:lnTo>
                    <a:pt x="0" y="48006"/>
                  </a:lnTo>
                  <a:lnTo>
                    <a:pt x="12192" y="35814"/>
                  </a:lnTo>
                  <a:lnTo>
                    <a:pt x="12192" y="29718"/>
                  </a:lnTo>
                  <a:lnTo>
                    <a:pt x="13716" y="28194"/>
                  </a:lnTo>
                  <a:lnTo>
                    <a:pt x="25400" y="28194"/>
                  </a:lnTo>
                  <a:lnTo>
                    <a:pt x="16002" y="0"/>
                  </a:lnTo>
                  <a:close/>
                </a:path>
                <a:path w="32385" h="163195">
                  <a:moveTo>
                    <a:pt x="25400" y="28194"/>
                  </a:moveTo>
                  <a:lnTo>
                    <a:pt x="18288" y="28194"/>
                  </a:lnTo>
                  <a:lnTo>
                    <a:pt x="19812" y="29718"/>
                  </a:lnTo>
                  <a:lnTo>
                    <a:pt x="19812" y="35814"/>
                  </a:lnTo>
                  <a:lnTo>
                    <a:pt x="32004" y="48006"/>
                  </a:lnTo>
                  <a:lnTo>
                    <a:pt x="25400" y="28194"/>
                  </a:lnTo>
                  <a:close/>
                </a:path>
                <a:path w="32385" h="163195">
                  <a:moveTo>
                    <a:pt x="18288" y="28194"/>
                  </a:moveTo>
                  <a:lnTo>
                    <a:pt x="13716" y="28194"/>
                  </a:lnTo>
                  <a:lnTo>
                    <a:pt x="12192" y="29718"/>
                  </a:lnTo>
                  <a:lnTo>
                    <a:pt x="12192" y="35814"/>
                  </a:lnTo>
                  <a:lnTo>
                    <a:pt x="16002" y="32004"/>
                  </a:lnTo>
                  <a:lnTo>
                    <a:pt x="19812" y="32004"/>
                  </a:lnTo>
                  <a:lnTo>
                    <a:pt x="19812" y="29718"/>
                  </a:lnTo>
                  <a:lnTo>
                    <a:pt x="18288" y="28194"/>
                  </a:lnTo>
                  <a:close/>
                </a:path>
                <a:path w="32385" h="163195">
                  <a:moveTo>
                    <a:pt x="19812" y="32004"/>
                  </a:moveTo>
                  <a:lnTo>
                    <a:pt x="16002" y="32004"/>
                  </a:lnTo>
                  <a:lnTo>
                    <a:pt x="19812" y="35814"/>
                  </a:lnTo>
                  <a:lnTo>
                    <a:pt x="19812" y="32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 txBox="1"/>
          <p:nvPr/>
        </p:nvSpPr>
        <p:spPr>
          <a:xfrm>
            <a:off x="3934259" y="5899753"/>
            <a:ext cx="149860" cy="16573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850" spc="5" dirty="0">
                <a:latin typeface="Times New Roman"/>
                <a:cs typeface="Times New Roman"/>
              </a:rPr>
              <a:t>1</a:t>
            </a:r>
            <a:r>
              <a:rPr sz="850" spc="-15" dirty="0">
                <a:latin typeface="Times New Roman"/>
                <a:cs typeface="Times New Roman"/>
              </a:rPr>
              <a:t>,</a:t>
            </a:r>
            <a:r>
              <a:rPr sz="850" dirty="0">
                <a:latin typeface="Times New Roman"/>
                <a:cs typeface="Times New Roman"/>
              </a:rPr>
              <a:t>5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94" name="object 94"/>
          <p:cNvGrpSpPr/>
          <p:nvPr/>
        </p:nvGrpSpPr>
        <p:grpSpPr>
          <a:xfrm>
            <a:off x="3511930" y="5885560"/>
            <a:ext cx="289560" cy="245110"/>
            <a:chOff x="3511930" y="5885560"/>
            <a:chExt cx="289560" cy="245110"/>
          </a:xfrm>
        </p:grpSpPr>
        <p:sp>
          <p:nvSpPr>
            <p:cNvPr id="95" name="object 95"/>
            <p:cNvSpPr/>
            <p:nvPr/>
          </p:nvSpPr>
          <p:spPr>
            <a:xfrm>
              <a:off x="3515105" y="5888735"/>
              <a:ext cx="283210" cy="238760"/>
            </a:xfrm>
            <a:custGeom>
              <a:avLst/>
              <a:gdLst/>
              <a:ahLst/>
              <a:cxnLst/>
              <a:rect l="l" t="t" r="r" b="b"/>
              <a:pathLst>
                <a:path w="283210" h="238760">
                  <a:moveTo>
                    <a:pt x="272034" y="184404"/>
                  </a:moveTo>
                  <a:lnTo>
                    <a:pt x="278892" y="187452"/>
                  </a:lnTo>
                  <a:lnTo>
                    <a:pt x="278130" y="190500"/>
                  </a:lnTo>
                  <a:lnTo>
                    <a:pt x="281178" y="196596"/>
                  </a:lnTo>
                  <a:lnTo>
                    <a:pt x="279654" y="198882"/>
                  </a:lnTo>
                  <a:lnTo>
                    <a:pt x="280416" y="201930"/>
                  </a:lnTo>
                  <a:lnTo>
                    <a:pt x="278892" y="203454"/>
                  </a:lnTo>
                  <a:lnTo>
                    <a:pt x="277368" y="205740"/>
                  </a:lnTo>
                  <a:lnTo>
                    <a:pt x="274320" y="203454"/>
                  </a:lnTo>
                  <a:lnTo>
                    <a:pt x="273558" y="205740"/>
                  </a:lnTo>
                  <a:lnTo>
                    <a:pt x="272796" y="210312"/>
                  </a:lnTo>
                  <a:lnTo>
                    <a:pt x="279654" y="211074"/>
                  </a:lnTo>
                  <a:lnTo>
                    <a:pt x="282702" y="211836"/>
                  </a:lnTo>
                  <a:lnTo>
                    <a:pt x="281940" y="214884"/>
                  </a:lnTo>
                  <a:lnTo>
                    <a:pt x="282702" y="217170"/>
                  </a:lnTo>
                  <a:lnTo>
                    <a:pt x="281178" y="218694"/>
                  </a:lnTo>
                  <a:lnTo>
                    <a:pt x="276189" y="220706"/>
                  </a:lnTo>
                  <a:lnTo>
                    <a:pt x="272700" y="220503"/>
                  </a:lnTo>
                  <a:lnTo>
                    <a:pt x="272498" y="220729"/>
                  </a:lnTo>
                  <a:lnTo>
                    <a:pt x="277368" y="224028"/>
                  </a:lnTo>
                  <a:lnTo>
                    <a:pt x="278130" y="226314"/>
                  </a:lnTo>
                  <a:lnTo>
                    <a:pt x="281178" y="228600"/>
                  </a:lnTo>
                  <a:lnTo>
                    <a:pt x="281178" y="230886"/>
                  </a:lnTo>
                  <a:lnTo>
                    <a:pt x="281178" y="233172"/>
                  </a:lnTo>
                  <a:lnTo>
                    <a:pt x="277368" y="236220"/>
                  </a:lnTo>
                </a:path>
                <a:path w="283210" h="238760">
                  <a:moveTo>
                    <a:pt x="0" y="0"/>
                  </a:moveTo>
                  <a:lnTo>
                    <a:pt x="111252" y="762"/>
                  </a:lnTo>
                </a:path>
                <a:path w="283210" h="238760">
                  <a:moveTo>
                    <a:pt x="0" y="237744"/>
                  </a:moveTo>
                  <a:lnTo>
                    <a:pt x="282702" y="238506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540252" y="5888735"/>
              <a:ext cx="32384" cy="238125"/>
            </a:xfrm>
            <a:custGeom>
              <a:avLst/>
              <a:gdLst/>
              <a:ahLst/>
              <a:cxnLst/>
              <a:rect l="l" t="t" r="r" b="b"/>
              <a:pathLst>
                <a:path w="32385" h="238125">
                  <a:moveTo>
                    <a:pt x="0" y="190500"/>
                  </a:moveTo>
                  <a:lnTo>
                    <a:pt x="16002" y="237744"/>
                  </a:lnTo>
                  <a:lnTo>
                    <a:pt x="25293" y="210312"/>
                  </a:lnTo>
                  <a:lnTo>
                    <a:pt x="13716" y="210312"/>
                  </a:lnTo>
                  <a:lnTo>
                    <a:pt x="12192" y="208026"/>
                  </a:lnTo>
                  <a:lnTo>
                    <a:pt x="12192" y="202692"/>
                  </a:lnTo>
                  <a:lnTo>
                    <a:pt x="0" y="190500"/>
                  </a:lnTo>
                  <a:close/>
                </a:path>
                <a:path w="32385" h="238125">
                  <a:moveTo>
                    <a:pt x="12192" y="202692"/>
                  </a:moveTo>
                  <a:lnTo>
                    <a:pt x="12192" y="208026"/>
                  </a:lnTo>
                  <a:lnTo>
                    <a:pt x="13716" y="210312"/>
                  </a:lnTo>
                  <a:lnTo>
                    <a:pt x="18288" y="210312"/>
                  </a:lnTo>
                  <a:lnTo>
                    <a:pt x="19812" y="208026"/>
                  </a:lnTo>
                  <a:lnTo>
                    <a:pt x="19812" y="206502"/>
                  </a:lnTo>
                  <a:lnTo>
                    <a:pt x="16002" y="206502"/>
                  </a:lnTo>
                  <a:lnTo>
                    <a:pt x="12192" y="202692"/>
                  </a:lnTo>
                  <a:close/>
                </a:path>
                <a:path w="32385" h="238125">
                  <a:moveTo>
                    <a:pt x="32004" y="190500"/>
                  </a:moveTo>
                  <a:lnTo>
                    <a:pt x="19812" y="202692"/>
                  </a:lnTo>
                  <a:lnTo>
                    <a:pt x="19812" y="208026"/>
                  </a:lnTo>
                  <a:lnTo>
                    <a:pt x="18288" y="210312"/>
                  </a:lnTo>
                  <a:lnTo>
                    <a:pt x="25293" y="210312"/>
                  </a:lnTo>
                  <a:lnTo>
                    <a:pt x="32004" y="190500"/>
                  </a:lnTo>
                  <a:close/>
                </a:path>
                <a:path w="32385" h="238125">
                  <a:moveTo>
                    <a:pt x="16002" y="32004"/>
                  </a:moveTo>
                  <a:lnTo>
                    <a:pt x="12192" y="35814"/>
                  </a:lnTo>
                  <a:lnTo>
                    <a:pt x="12192" y="202692"/>
                  </a:lnTo>
                  <a:lnTo>
                    <a:pt x="16002" y="206502"/>
                  </a:lnTo>
                  <a:lnTo>
                    <a:pt x="19812" y="202692"/>
                  </a:lnTo>
                  <a:lnTo>
                    <a:pt x="19812" y="35814"/>
                  </a:lnTo>
                  <a:lnTo>
                    <a:pt x="16002" y="32004"/>
                  </a:lnTo>
                  <a:close/>
                </a:path>
                <a:path w="32385" h="238125">
                  <a:moveTo>
                    <a:pt x="19812" y="202692"/>
                  </a:moveTo>
                  <a:lnTo>
                    <a:pt x="16002" y="206502"/>
                  </a:lnTo>
                  <a:lnTo>
                    <a:pt x="19812" y="206502"/>
                  </a:lnTo>
                  <a:lnTo>
                    <a:pt x="19812" y="202692"/>
                  </a:lnTo>
                  <a:close/>
                </a:path>
                <a:path w="32385" h="238125">
                  <a:moveTo>
                    <a:pt x="16002" y="0"/>
                  </a:moveTo>
                  <a:lnTo>
                    <a:pt x="0" y="48006"/>
                  </a:lnTo>
                  <a:lnTo>
                    <a:pt x="12192" y="35814"/>
                  </a:lnTo>
                  <a:lnTo>
                    <a:pt x="12192" y="29718"/>
                  </a:lnTo>
                  <a:lnTo>
                    <a:pt x="13716" y="28194"/>
                  </a:lnTo>
                  <a:lnTo>
                    <a:pt x="25400" y="28194"/>
                  </a:lnTo>
                  <a:lnTo>
                    <a:pt x="16002" y="0"/>
                  </a:lnTo>
                  <a:close/>
                </a:path>
                <a:path w="32385" h="238125">
                  <a:moveTo>
                    <a:pt x="25400" y="28194"/>
                  </a:moveTo>
                  <a:lnTo>
                    <a:pt x="18288" y="28194"/>
                  </a:lnTo>
                  <a:lnTo>
                    <a:pt x="19812" y="29718"/>
                  </a:lnTo>
                  <a:lnTo>
                    <a:pt x="19812" y="35814"/>
                  </a:lnTo>
                  <a:lnTo>
                    <a:pt x="32004" y="48006"/>
                  </a:lnTo>
                  <a:lnTo>
                    <a:pt x="25400" y="28194"/>
                  </a:lnTo>
                  <a:close/>
                </a:path>
                <a:path w="32385" h="238125">
                  <a:moveTo>
                    <a:pt x="18288" y="28194"/>
                  </a:moveTo>
                  <a:lnTo>
                    <a:pt x="13716" y="28194"/>
                  </a:lnTo>
                  <a:lnTo>
                    <a:pt x="12192" y="29718"/>
                  </a:lnTo>
                  <a:lnTo>
                    <a:pt x="12192" y="35814"/>
                  </a:lnTo>
                  <a:lnTo>
                    <a:pt x="16002" y="32004"/>
                  </a:lnTo>
                  <a:lnTo>
                    <a:pt x="19812" y="32004"/>
                  </a:lnTo>
                  <a:lnTo>
                    <a:pt x="19812" y="29718"/>
                  </a:lnTo>
                  <a:lnTo>
                    <a:pt x="18288" y="28194"/>
                  </a:lnTo>
                  <a:close/>
                </a:path>
                <a:path w="32385" h="238125">
                  <a:moveTo>
                    <a:pt x="19812" y="32004"/>
                  </a:moveTo>
                  <a:lnTo>
                    <a:pt x="16002" y="32004"/>
                  </a:lnTo>
                  <a:lnTo>
                    <a:pt x="19812" y="35814"/>
                  </a:lnTo>
                  <a:lnTo>
                    <a:pt x="19812" y="32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" name="object 97"/>
          <p:cNvSpPr txBox="1"/>
          <p:nvPr/>
        </p:nvSpPr>
        <p:spPr>
          <a:xfrm>
            <a:off x="3391883" y="5911532"/>
            <a:ext cx="175260" cy="2101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40"/>
              </a:lnSpc>
            </a:pPr>
            <a:r>
              <a:rPr sz="1275" baseline="-26143" dirty="0">
                <a:latin typeface="Times New Roman"/>
                <a:cs typeface="Times New Roman"/>
              </a:rPr>
              <a:t>3</a:t>
            </a:r>
            <a:r>
              <a:rPr sz="550" spc="-1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</a:t>
            </a:r>
            <a:r>
              <a:rPr sz="550" spc="-15" dirty="0">
                <a:latin typeface="Times New Roman"/>
                <a:cs typeface="Times New Roman"/>
              </a:rPr>
              <a:t>,</a:t>
            </a:r>
            <a:r>
              <a:rPr sz="550" dirty="0">
                <a:latin typeface="Times New Roman"/>
                <a:cs typeface="Times New Roman"/>
              </a:rPr>
              <a:t>6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3725417" y="5842253"/>
            <a:ext cx="129539" cy="47625"/>
          </a:xfrm>
          <a:custGeom>
            <a:avLst/>
            <a:gdLst/>
            <a:ahLst/>
            <a:cxnLst/>
            <a:rect l="l" t="t" r="r" b="b"/>
            <a:pathLst>
              <a:path w="129539" h="47625">
                <a:moveTo>
                  <a:pt x="22860" y="2286"/>
                </a:moveTo>
                <a:lnTo>
                  <a:pt x="0" y="47244"/>
                </a:lnTo>
                <a:lnTo>
                  <a:pt x="37837" y="28956"/>
                </a:lnTo>
                <a:lnTo>
                  <a:pt x="21336" y="28956"/>
                </a:lnTo>
                <a:lnTo>
                  <a:pt x="18288" y="25908"/>
                </a:lnTo>
                <a:lnTo>
                  <a:pt x="18288" y="23622"/>
                </a:lnTo>
                <a:lnTo>
                  <a:pt x="20574" y="21336"/>
                </a:lnTo>
                <a:lnTo>
                  <a:pt x="22860" y="19465"/>
                </a:lnTo>
                <a:lnTo>
                  <a:pt x="22860" y="2286"/>
                </a:lnTo>
                <a:close/>
              </a:path>
              <a:path w="129539" h="47625">
                <a:moveTo>
                  <a:pt x="98818" y="22753"/>
                </a:moveTo>
                <a:lnTo>
                  <a:pt x="83058" y="24384"/>
                </a:lnTo>
                <a:lnTo>
                  <a:pt x="129540" y="42672"/>
                </a:lnTo>
                <a:lnTo>
                  <a:pt x="119824" y="26670"/>
                </a:lnTo>
                <a:lnTo>
                  <a:pt x="104394" y="26670"/>
                </a:lnTo>
                <a:lnTo>
                  <a:pt x="102870" y="25146"/>
                </a:lnTo>
                <a:lnTo>
                  <a:pt x="102108" y="25146"/>
                </a:lnTo>
                <a:lnTo>
                  <a:pt x="98818" y="22753"/>
                </a:lnTo>
                <a:close/>
              </a:path>
              <a:path w="129539" h="47625">
                <a:moveTo>
                  <a:pt x="22860" y="19465"/>
                </a:moveTo>
                <a:lnTo>
                  <a:pt x="20574" y="21336"/>
                </a:lnTo>
                <a:lnTo>
                  <a:pt x="18288" y="23622"/>
                </a:lnTo>
                <a:lnTo>
                  <a:pt x="18288" y="25908"/>
                </a:lnTo>
                <a:lnTo>
                  <a:pt x="21336" y="28956"/>
                </a:lnTo>
                <a:lnTo>
                  <a:pt x="23622" y="28956"/>
                </a:lnTo>
                <a:lnTo>
                  <a:pt x="25908" y="27432"/>
                </a:lnTo>
                <a:lnTo>
                  <a:pt x="28765" y="25146"/>
                </a:lnTo>
                <a:lnTo>
                  <a:pt x="22860" y="25146"/>
                </a:lnTo>
                <a:lnTo>
                  <a:pt x="22860" y="19465"/>
                </a:lnTo>
                <a:close/>
              </a:path>
              <a:path w="129539" h="47625">
                <a:moveTo>
                  <a:pt x="45720" y="25146"/>
                </a:moveTo>
                <a:lnTo>
                  <a:pt x="28765" y="25146"/>
                </a:lnTo>
                <a:lnTo>
                  <a:pt x="25908" y="27432"/>
                </a:lnTo>
                <a:lnTo>
                  <a:pt x="23622" y="28956"/>
                </a:lnTo>
                <a:lnTo>
                  <a:pt x="37837" y="28956"/>
                </a:lnTo>
                <a:lnTo>
                  <a:pt x="45720" y="25146"/>
                </a:lnTo>
                <a:close/>
              </a:path>
              <a:path w="129539" h="47625">
                <a:moveTo>
                  <a:pt x="104798" y="16919"/>
                </a:moveTo>
                <a:lnTo>
                  <a:pt x="105156" y="22098"/>
                </a:lnTo>
                <a:lnTo>
                  <a:pt x="98818" y="22753"/>
                </a:lnTo>
                <a:lnTo>
                  <a:pt x="102108" y="25146"/>
                </a:lnTo>
                <a:lnTo>
                  <a:pt x="102870" y="25146"/>
                </a:lnTo>
                <a:lnTo>
                  <a:pt x="104394" y="26670"/>
                </a:lnTo>
                <a:lnTo>
                  <a:pt x="106680" y="26670"/>
                </a:lnTo>
                <a:lnTo>
                  <a:pt x="108204" y="25146"/>
                </a:lnTo>
                <a:lnTo>
                  <a:pt x="109728" y="22860"/>
                </a:lnTo>
                <a:lnTo>
                  <a:pt x="109728" y="20574"/>
                </a:lnTo>
                <a:lnTo>
                  <a:pt x="107442" y="19050"/>
                </a:lnTo>
                <a:lnTo>
                  <a:pt x="106680" y="18288"/>
                </a:lnTo>
                <a:lnTo>
                  <a:pt x="104798" y="16919"/>
                </a:lnTo>
                <a:close/>
              </a:path>
              <a:path w="129539" h="47625">
                <a:moveTo>
                  <a:pt x="103632" y="0"/>
                </a:moveTo>
                <a:lnTo>
                  <a:pt x="104798" y="16919"/>
                </a:lnTo>
                <a:lnTo>
                  <a:pt x="106680" y="18288"/>
                </a:lnTo>
                <a:lnTo>
                  <a:pt x="107442" y="19050"/>
                </a:lnTo>
                <a:lnTo>
                  <a:pt x="109728" y="20574"/>
                </a:lnTo>
                <a:lnTo>
                  <a:pt x="109728" y="22860"/>
                </a:lnTo>
                <a:lnTo>
                  <a:pt x="108204" y="25146"/>
                </a:lnTo>
                <a:lnTo>
                  <a:pt x="106680" y="26670"/>
                </a:lnTo>
                <a:lnTo>
                  <a:pt x="119824" y="26670"/>
                </a:lnTo>
                <a:lnTo>
                  <a:pt x="103632" y="0"/>
                </a:lnTo>
                <a:close/>
              </a:path>
              <a:path w="129539" h="47625">
                <a:moveTo>
                  <a:pt x="67818" y="0"/>
                </a:moveTo>
                <a:lnTo>
                  <a:pt x="63246" y="0"/>
                </a:lnTo>
                <a:lnTo>
                  <a:pt x="54102" y="1524"/>
                </a:lnTo>
                <a:lnTo>
                  <a:pt x="49530" y="3048"/>
                </a:lnTo>
                <a:lnTo>
                  <a:pt x="45720" y="4572"/>
                </a:lnTo>
                <a:lnTo>
                  <a:pt x="41148" y="6858"/>
                </a:lnTo>
                <a:lnTo>
                  <a:pt x="37338" y="9144"/>
                </a:lnTo>
                <a:lnTo>
                  <a:pt x="32766" y="11430"/>
                </a:lnTo>
                <a:lnTo>
                  <a:pt x="28956" y="14478"/>
                </a:lnTo>
                <a:lnTo>
                  <a:pt x="22860" y="19465"/>
                </a:lnTo>
                <a:lnTo>
                  <a:pt x="22860" y="25146"/>
                </a:lnTo>
                <a:lnTo>
                  <a:pt x="28765" y="25146"/>
                </a:lnTo>
                <a:lnTo>
                  <a:pt x="37338" y="18288"/>
                </a:lnTo>
                <a:lnTo>
                  <a:pt x="48768" y="11430"/>
                </a:lnTo>
                <a:lnTo>
                  <a:pt x="52578" y="9906"/>
                </a:lnTo>
                <a:lnTo>
                  <a:pt x="64008" y="7620"/>
                </a:lnTo>
                <a:lnTo>
                  <a:pt x="90868" y="7620"/>
                </a:lnTo>
                <a:lnTo>
                  <a:pt x="89916" y="6858"/>
                </a:lnTo>
                <a:lnTo>
                  <a:pt x="85344" y="5334"/>
                </a:lnTo>
                <a:lnTo>
                  <a:pt x="80772" y="3048"/>
                </a:lnTo>
                <a:lnTo>
                  <a:pt x="76200" y="1524"/>
                </a:lnTo>
                <a:lnTo>
                  <a:pt x="71628" y="762"/>
                </a:lnTo>
                <a:lnTo>
                  <a:pt x="67818" y="0"/>
                </a:lnTo>
                <a:close/>
              </a:path>
              <a:path w="129539" h="47625">
                <a:moveTo>
                  <a:pt x="90868" y="7620"/>
                </a:moveTo>
                <a:lnTo>
                  <a:pt x="64008" y="7620"/>
                </a:lnTo>
                <a:lnTo>
                  <a:pt x="67056" y="8382"/>
                </a:lnTo>
                <a:lnTo>
                  <a:pt x="70866" y="8382"/>
                </a:lnTo>
                <a:lnTo>
                  <a:pt x="74676" y="9144"/>
                </a:lnTo>
                <a:lnTo>
                  <a:pt x="82296" y="12192"/>
                </a:lnTo>
                <a:lnTo>
                  <a:pt x="93726" y="19050"/>
                </a:lnTo>
                <a:lnTo>
                  <a:pt x="98818" y="22753"/>
                </a:lnTo>
                <a:lnTo>
                  <a:pt x="105156" y="22098"/>
                </a:lnTo>
                <a:lnTo>
                  <a:pt x="104798" y="16919"/>
                </a:lnTo>
                <a:lnTo>
                  <a:pt x="98298" y="12192"/>
                </a:lnTo>
                <a:lnTo>
                  <a:pt x="93726" y="9906"/>
                </a:lnTo>
                <a:lnTo>
                  <a:pt x="90868" y="7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3713479" y="5702832"/>
            <a:ext cx="182880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spc="20" dirty="0">
                <a:latin typeface="Times New Roman"/>
                <a:cs typeface="Times New Roman"/>
              </a:rPr>
              <a:t>4</a:t>
            </a:r>
            <a:r>
              <a:rPr sz="850" dirty="0">
                <a:latin typeface="Times New Roman"/>
                <a:cs typeface="Times New Roman"/>
              </a:rPr>
              <a:t>5</a:t>
            </a:r>
            <a:r>
              <a:rPr sz="850" spc="10" dirty="0">
                <a:latin typeface="Symbol"/>
                <a:cs typeface="Symbol"/>
              </a:rPr>
              <a:t></a:t>
            </a:r>
            <a:endParaRPr sz="850">
              <a:latin typeface="Symbol"/>
              <a:cs typeface="Symbo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125778" y="5929461"/>
            <a:ext cx="149860" cy="8191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850" dirty="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101" name="object 101"/>
          <p:cNvGrpSpPr/>
          <p:nvPr/>
        </p:nvGrpSpPr>
        <p:grpSpPr>
          <a:xfrm>
            <a:off x="2904744" y="5820155"/>
            <a:ext cx="527050" cy="238760"/>
            <a:chOff x="2904744" y="5820155"/>
            <a:chExt cx="527050" cy="238760"/>
          </a:xfrm>
        </p:grpSpPr>
        <p:sp>
          <p:nvSpPr>
            <p:cNvPr id="102" name="object 102"/>
            <p:cNvSpPr/>
            <p:nvPr/>
          </p:nvSpPr>
          <p:spPr>
            <a:xfrm>
              <a:off x="2967228" y="5820155"/>
              <a:ext cx="49530" cy="238760"/>
            </a:xfrm>
            <a:custGeom>
              <a:avLst/>
              <a:gdLst/>
              <a:ahLst/>
              <a:cxnLst/>
              <a:rect l="l" t="t" r="r" b="b"/>
              <a:pathLst>
                <a:path w="49530" h="238760">
                  <a:moveTo>
                    <a:pt x="0" y="157734"/>
                  </a:moveTo>
                  <a:lnTo>
                    <a:pt x="762" y="238506"/>
                  </a:lnTo>
                  <a:lnTo>
                    <a:pt x="18003" y="195834"/>
                  </a:lnTo>
                  <a:lnTo>
                    <a:pt x="9144" y="195834"/>
                  </a:lnTo>
                  <a:lnTo>
                    <a:pt x="6858" y="195072"/>
                  </a:lnTo>
                  <a:lnTo>
                    <a:pt x="5334" y="192786"/>
                  </a:lnTo>
                  <a:lnTo>
                    <a:pt x="6096" y="191262"/>
                  </a:lnTo>
                  <a:lnTo>
                    <a:pt x="7525" y="183782"/>
                  </a:lnTo>
                  <a:lnTo>
                    <a:pt x="0" y="157734"/>
                  </a:lnTo>
                  <a:close/>
                </a:path>
                <a:path w="49530" h="238760">
                  <a:moveTo>
                    <a:pt x="7525" y="183782"/>
                  </a:moveTo>
                  <a:lnTo>
                    <a:pt x="6096" y="191262"/>
                  </a:lnTo>
                  <a:lnTo>
                    <a:pt x="5334" y="192786"/>
                  </a:lnTo>
                  <a:lnTo>
                    <a:pt x="6858" y="195072"/>
                  </a:lnTo>
                  <a:lnTo>
                    <a:pt x="9144" y="195834"/>
                  </a:lnTo>
                  <a:lnTo>
                    <a:pt x="11430" y="195834"/>
                  </a:lnTo>
                  <a:lnTo>
                    <a:pt x="12954" y="194310"/>
                  </a:lnTo>
                  <a:lnTo>
                    <a:pt x="13716" y="192786"/>
                  </a:lnTo>
                  <a:lnTo>
                    <a:pt x="13861" y="192024"/>
                  </a:lnTo>
                  <a:lnTo>
                    <a:pt x="9906" y="192024"/>
                  </a:lnTo>
                  <a:lnTo>
                    <a:pt x="7525" y="183782"/>
                  </a:lnTo>
                  <a:close/>
                </a:path>
                <a:path w="49530" h="238760">
                  <a:moveTo>
                    <a:pt x="31242" y="163068"/>
                  </a:moveTo>
                  <a:lnTo>
                    <a:pt x="15246" y="184776"/>
                  </a:lnTo>
                  <a:lnTo>
                    <a:pt x="13716" y="192786"/>
                  </a:lnTo>
                  <a:lnTo>
                    <a:pt x="12954" y="194310"/>
                  </a:lnTo>
                  <a:lnTo>
                    <a:pt x="11430" y="195834"/>
                  </a:lnTo>
                  <a:lnTo>
                    <a:pt x="18003" y="195834"/>
                  </a:lnTo>
                  <a:lnTo>
                    <a:pt x="31242" y="163068"/>
                  </a:lnTo>
                  <a:close/>
                </a:path>
                <a:path w="49530" h="238760">
                  <a:moveTo>
                    <a:pt x="46482" y="0"/>
                  </a:moveTo>
                  <a:lnTo>
                    <a:pt x="44196" y="0"/>
                  </a:lnTo>
                  <a:lnTo>
                    <a:pt x="41910" y="1524"/>
                  </a:lnTo>
                  <a:lnTo>
                    <a:pt x="41910" y="3810"/>
                  </a:lnTo>
                  <a:lnTo>
                    <a:pt x="7525" y="183782"/>
                  </a:lnTo>
                  <a:lnTo>
                    <a:pt x="9906" y="192024"/>
                  </a:lnTo>
                  <a:lnTo>
                    <a:pt x="15246" y="184776"/>
                  </a:lnTo>
                  <a:lnTo>
                    <a:pt x="49530" y="5334"/>
                  </a:lnTo>
                  <a:lnTo>
                    <a:pt x="49530" y="3048"/>
                  </a:lnTo>
                  <a:lnTo>
                    <a:pt x="48768" y="762"/>
                  </a:lnTo>
                  <a:lnTo>
                    <a:pt x="46482" y="0"/>
                  </a:lnTo>
                  <a:close/>
                </a:path>
                <a:path w="49530" h="238760">
                  <a:moveTo>
                    <a:pt x="15246" y="184776"/>
                  </a:moveTo>
                  <a:lnTo>
                    <a:pt x="9906" y="192024"/>
                  </a:lnTo>
                  <a:lnTo>
                    <a:pt x="13861" y="192024"/>
                  </a:lnTo>
                  <a:lnTo>
                    <a:pt x="15246" y="1847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012947" y="5823966"/>
              <a:ext cx="415290" cy="1270"/>
            </a:xfrm>
            <a:custGeom>
              <a:avLst/>
              <a:gdLst/>
              <a:ahLst/>
              <a:cxnLst/>
              <a:rect l="l" t="t" r="r" b="b"/>
              <a:pathLst>
                <a:path w="415289" h="1270">
                  <a:moveTo>
                    <a:pt x="0" y="0"/>
                  </a:moveTo>
                  <a:lnTo>
                    <a:pt x="415290" y="762"/>
                  </a:lnTo>
                </a:path>
              </a:pathLst>
            </a:custGeom>
            <a:ln w="5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904744" y="5849873"/>
              <a:ext cx="130810" cy="47625"/>
            </a:xfrm>
            <a:custGeom>
              <a:avLst/>
              <a:gdLst/>
              <a:ahLst/>
              <a:cxnLst/>
              <a:rect l="l" t="t" r="r" b="b"/>
              <a:pathLst>
                <a:path w="130810" h="47625">
                  <a:moveTo>
                    <a:pt x="23622" y="3048"/>
                  </a:moveTo>
                  <a:lnTo>
                    <a:pt x="0" y="47244"/>
                  </a:lnTo>
                  <a:lnTo>
                    <a:pt x="37555" y="29718"/>
                  </a:lnTo>
                  <a:lnTo>
                    <a:pt x="22098" y="29718"/>
                  </a:lnTo>
                  <a:lnTo>
                    <a:pt x="20574" y="28194"/>
                  </a:lnTo>
                  <a:lnTo>
                    <a:pt x="19050" y="25908"/>
                  </a:lnTo>
                  <a:lnTo>
                    <a:pt x="19050" y="23622"/>
                  </a:lnTo>
                  <a:lnTo>
                    <a:pt x="20574" y="22098"/>
                  </a:lnTo>
                  <a:lnTo>
                    <a:pt x="21336" y="22098"/>
                  </a:lnTo>
                  <a:lnTo>
                    <a:pt x="23017" y="20584"/>
                  </a:lnTo>
                  <a:lnTo>
                    <a:pt x="23622" y="3048"/>
                  </a:lnTo>
                  <a:close/>
                </a:path>
                <a:path w="130810" h="47625">
                  <a:moveTo>
                    <a:pt x="99907" y="23260"/>
                  </a:moveTo>
                  <a:lnTo>
                    <a:pt x="83058" y="24384"/>
                  </a:lnTo>
                  <a:lnTo>
                    <a:pt x="130302" y="43434"/>
                  </a:lnTo>
                  <a:lnTo>
                    <a:pt x="120476" y="27432"/>
                  </a:lnTo>
                  <a:lnTo>
                    <a:pt x="105156" y="27432"/>
                  </a:lnTo>
                  <a:lnTo>
                    <a:pt x="102870" y="25908"/>
                  </a:lnTo>
                  <a:lnTo>
                    <a:pt x="102870" y="25146"/>
                  </a:lnTo>
                  <a:lnTo>
                    <a:pt x="99907" y="23260"/>
                  </a:lnTo>
                  <a:close/>
                </a:path>
                <a:path w="130810" h="47625">
                  <a:moveTo>
                    <a:pt x="23017" y="20584"/>
                  </a:moveTo>
                  <a:lnTo>
                    <a:pt x="21336" y="22098"/>
                  </a:lnTo>
                  <a:lnTo>
                    <a:pt x="20574" y="22098"/>
                  </a:lnTo>
                  <a:lnTo>
                    <a:pt x="19050" y="23622"/>
                  </a:lnTo>
                  <a:lnTo>
                    <a:pt x="19050" y="25908"/>
                  </a:lnTo>
                  <a:lnTo>
                    <a:pt x="20574" y="28194"/>
                  </a:lnTo>
                  <a:lnTo>
                    <a:pt x="22098" y="29718"/>
                  </a:lnTo>
                  <a:lnTo>
                    <a:pt x="24384" y="29718"/>
                  </a:lnTo>
                  <a:lnTo>
                    <a:pt x="26670" y="27432"/>
                  </a:lnTo>
                  <a:lnTo>
                    <a:pt x="29260" y="25359"/>
                  </a:lnTo>
                  <a:lnTo>
                    <a:pt x="22860" y="25146"/>
                  </a:lnTo>
                  <a:lnTo>
                    <a:pt x="23017" y="20584"/>
                  </a:lnTo>
                  <a:close/>
                </a:path>
                <a:path w="130810" h="47625">
                  <a:moveTo>
                    <a:pt x="29260" y="25359"/>
                  </a:moveTo>
                  <a:lnTo>
                    <a:pt x="26670" y="27432"/>
                  </a:lnTo>
                  <a:lnTo>
                    <a:pt x="24384" y="29718"/>
                  </a:lnTo>
                  <a:lnTo>
                    <a:pt x="37555" y="29718"/>
                  </a:lnTo>
                  <a:lnTo>
                    <a:pt x="45720" y="25908"/>
                  </a:lnTo>
                  <a:lnTo>
                    <a:pt x="29260" y="25359"/>
                  </a:lnTo>
                  <a:close/>
                </a:path>
                <a:path w="130810" h="47625">
                  <a:moveTo>
                    <a:pt x="105387" y="17555"/>
                  </a:moveTo>
                  <a:lnTo>
                    <a:pt x="105918" y="22860"/>
                  </a:lnTo>
                  <a:lnTo>
                    <a:pt x="99907" y="23260"/>
                  </a:lnTo>
                  <a:lnTo>
                    <a:pt x="102870" y="25146"/>
                  </a:lnTo>
                  <a:lnTo>
                    <a:pt x="102870" y="25908"/>
                  </a:lnTo>
                  <a:lnTo>
                    <a:pt x="105156" y="27432"/>
                  </a:lnTo>
                  <a:lnTo>
                    <a:pt x="107442" y="26670"/>
                  </a:lnTo>
                  <a:lnTo>
                    <a:pt x="110490" y="23622"/>
                  </a:lnTo>
                  <a:lnTo>
                    <a:pt x="109728" y="21336"/>
                  </a:lnTo>
                  <a:lnTo>
                    <a:pt x="107442" y="19050"/>
                  </a:lnTo>
                  <a:lnTo>
                    <a:pt x="105387" y="17555"/>
                  </a:lnTo>
                  <a:close/>
                </a:path>
                <a:path w="130810" h="47625">
                  <a:moveTo>
                    <a:pt x="103632" y="0"/>
                  </a:moveTo>
                  <a:lnTo>
                    <a:pt x="105387" y="17555"/>
                  </a:lnTo>
                  <a:lnTo>
                    <a:pt x="107442" y="19050"/>
                  </a:lnTo>
                  <a:lnTo>
                    <a:pt x="109728" y="21336"/>
                  </a:lnTo>
                  <a:lnTo>
                    <a:pt x="110490" y="23622"/>
                  </a:lnTo>
                  <a:lnTo>
                    <a:pt x="107442" y="26670"/>
                  </a:lnTo>
                  <a:lnTo>
                    <a:pt x="105156" y="27432"/>
                  </a:lnTo>
                  <a:lnTo>
                    <a:pt x="120476" y="27432"/>
                  </a:lnTo>
                  <a:lnTo>
                    <a:pt x="103632" y="0"/>
                  </a:lnTo>
                  <a:close/>
                </a:path>
                <a:path w="130810" h="47625">
                  <a:moveTo>
                    <a:pt x="72390" y="762"/>
                  </a:moveTo>
                  <a:lnTo>
                    <a:pt x="58674" y="762"/>
                  </a:lnTo>
                  <a:lnTo>
                    <a:pt x="54864" y="1524"/>
                  </a:lnTo>
                  <a:lnTo>
                    <a:pt x="45720" y="4572"/>
                  </a:lnTo>
                  <a:lnTo>
                    <a:pt x="41910" y="6858"/>
                  </a:lnTo>
                  <a:lnTo>
                    <a:pt x="37338" y="9144"/>
                  </a:lnTo>
                  <a:lnTo>
                    <a:pt x="33528" y="12192"/>
                  </a:lnTo>
                  <a:lnTo>
                    <a:pt x="28956" y="15240"/>
                  </a:lnTo>
                  <a:lnTo>
                    <a:pt x="23017" y="20584"/>
                  </a:lnTo>
                  <a:lnTo>
                    <a:pt x="22860" y="25146"/>
                  </a:lnTo>
                  <a:lnTo>
                    <a:pt x="29260" y="25359"/>
                  </a:lnTo>
                  <a:lnTo>
                    <a:pt x="38100" y="18288"/>
                  </a:lnTo>
                  <a:lnTo>
                    <a:pt x="45720" y="13716"/>
                  </a:lnTo>
                  <a:lnTo>
                    <a:pt x="57150" y="9144"/>
                  </a:lnTo>
                  <a:lnTo>
                    <a:pt x="60198" y="8382"/>
                  </a:lnTo>
                  <a:lnTo>
                    <a:pt x="91440" y="8382"/>
                  </a:lnTo>
                  <a:lnTo>
                    <a:pt x="89916" y="7620"/>
                  </a:lnTo>
                  <a:lnTo>
                    <a:pt x="86106" y="5334"/>
                  </a:lnTo>
                  <a:lnTo>
                    <a:pt x="72390" y="762"/>
                  </a:lnTo>
                  <a:close/>
                </a:path>
                <a:path w="130810" h="47625">
                  <a:moveTo>
                    <a:pt x="91440" y="8382"/>
                  </a:moveTo>
                  <a:lnTo>
                    <a:pt x="67818" y="8382"/>
                  </a:lnTo>
                  <a:lnTo>
                    <a:pt x="71628" y="9144"/>
                  </a:lnTo>
                  <a:lnTo>
                    <a:pt x="74676" y="9906"/>
                  </a:lnTo>
                  <a:lnTo>
                    <a:pt x="82296" y="12954"/>
                  </a:lnTo>
                  <a:lnTo>
                    <a:pt x="86868" y="14478"/>
                  </a:lnTo>
                  <a:lnTo>
                    <a:pt x="90678" y="16764"/>
                  </a:lnTo>
                  <a:lnTo>
                    <a:pt x="94488" y="19812"/>
                  </a:lnTo>
                  <a:lnTo>
                    <a:pt x="99907" y="23260"/>
                  </a:lnTo>
                  <a:lnTo>
                    <a:pt x="105918" y="22860"/>
                  </a:lnTo>
                  <a:lnTo>
                    <a:pt x="105387" y="17555"/>
                  </a:lnTo>
                  <a:lnTo>
                    <a:pt x="99060" y="12954"/>
                  </a:lnTo>
                  <a:lnTo>
                    <a:pt x="94488" y="9906"/>
                  </a:lnTo>
                  <a:lnTo>
                    <a:pt x="91440" y="8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" name="object 105"/>
          <p:cNvSpPr txBox="1"/>
          <p:nvPr/>
        </p:nvSpPr>
        <p:spPr>
          <a:xfrm>
            <a:off x="2484373" y="6224040"/>
            <a:ext cx="261620" cy="1606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spc="5" dirty="0">
                <a:latin typeface="Times New Roman"/>
                <a:cs typeface="Times New Roman"/>
              </a:rPr>
              <a:t>K</a:t>
            </a:r>
            <a:r>
              <a:rPr sz="850" spc="25" dirty="0">
                <a:latin typeface="Times New Roman"/>
                <a:cs typeface="Times New Roman"/>
              </a:rPr>
              <a:t>CU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582166" y="6984677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981951" y="5446199"/>
            <a:ext cx="90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114537" y="6071034"/>
            <a:ext cx="8128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922778" y="6908127"/>
            <a:ext cx="765175" cy="473075"/>
          </a:xfrm>
          <a:prstGeom prst="rect">
            <a:avLst/>
          </a:prstGeom>
        </p:spPr>
        <p:txBody>
          <a:bodyPr vert="horz" wrap="square" lIns="0" tIns="3429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270"/>
              </a:spcBef>
              <a:tabLst>
                <a:tab pos="513715" algn="l"/>
              </a:tabLst>
            </a:pPr>
            <a:r>
              <a:rPr sz="1275" i="1" spc="15" baseline="9803" dirty="0">
                <a:latin typeface="Times New Roman"/>
                <a:cs typeface="Times New Roman"/>
              </a:rPr>
              <a:t>Т</a:t>
            </a:r>
            <a:r>
              <a:rPr sz="550" spc="10" dirty="0">
                <a:latin typeface="Times New Roman"/>
                <a:cs typeface="Times New Roman"/>
              </a:rPr>
              <a:t>н	</a:t>
            </a:r>
            <a:r>
              <a:rPr sz="1275" i="1" spc="15" baseline="9803" dirty="0">
                <a:latin typeface="Times New Roman"/>
                <a:cs typeface="Times New Roman"/>
              </a:rPr>
              <a:t>Т</a:t>
            </a:r>
            <a:r>
              <a:rPr sz="550" spc="10" dirty="0">
                <a:latin typeface="Times New Roman"/>
                <a:cs typeface="Times New Roman"/>
              </a:rPr>
              <a:t>в</a:t>
            </a:r>
            <a:endParaRPr sz="550">
              <a:latin typeface="Times New Roman"/>
              <a:cs typeface="Times New Roman"/>
            </a:endParaRPr>
          </a:p>
          <a:p>
            <a:pPr marL="113664">
              <a:lnSpc>
                <a:spcPts val="985"/>
              </a:lnSpc>
              <a:spcBef>
                <a:spcPts val="180"/>
              </a:spcBef>
            </a:pPr>
            <a:r>
              <a:rPr sz="850" spc="10" dirty="0">
                <a:latin typeface="Times New Roman"/>
                <a:cs typeface="Times New Roman"/>
              </a:rPr>
              <a:t>Температура</a:t>
            </a:r>
            <a:endParaRPr sz="850">
              <a:latin typeface="Times New Roman"/>
              <a:cs typeface="Times New Roman"/>
            </a:endParaRPr>
          </a:p>
          <a:p>
            <a:pPr marR="98425" algn="ctr">
              <a:lnSpc>
                <a:spcPts val="1165"/>
              </a:lnSpc>
            </a:pPr>
            <a:r>
              <a:rPr sz="1000" i="1" dirty="0">
                <a:latin typeface="Times New Roman"/>
                <a:cs typeface="Times New Roman"/>
              </a:rPr>
              <a:t>г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221479" y="5056632"/>
            <a:ext cx="2259330" cy="2162556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5306059" y="7272781"/>
            <a:ext cx="90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д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669314" y="7494521"/>
            <a:ext cx="5673725" cy="192532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13995" marR="17780" algn="ctr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4.31.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ударну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в’язкість: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маятникового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копра;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стандартний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зразок </a:t>
            </a:r>
            <a:r>
              <a:rPr sz="1000" dirty="0">
                <a:latin typeface="Times New Roman"/>
                <a:cs typeface="Times New Roman"/>
              </a:rPr>
              <a:t> з </a:t>
            </a:r>
            <a:r>
              <a:rPr sz="1000" spc="-5" dirty="0">
                <a:latin typeface="Times New Roman"/>
                <a:cs typeface="Times New Roman"/>
              </a:rPr>
              <a:t>надрізом;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 концентраторів напружень;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залежність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в’язкості від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температури;</a:t>
            </a:r>
            <a:endParaRPr sz="1000">
              <a:latin typeface="Times New Roman"/>
              <a:cs typeface="Times New Roman"/>
            </a:endParaRPr>
          </a:p>
          <a:p>
            <a:pPr marL="187960" algn="ctr">
              <a:lnSpc>
                <a:spcPts val="1125"/>
              </a:lnSpc>
            </a:pPr>
            <a:r>
              <a:rPr sz="1000" i="1" dirty="0">
                <a:latin typeface="Times New Roman"/>
                <a:cs typeface="Times New Roman"/>
              </a:rPr>
              <a:t>д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загальний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вигляд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приладу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338455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витрачається робота:</a:t>
            </a:r>
            <a:endParaRPr sz="1200">
              <a:latin typeface="Times New Roman"/>
              <a:cs typeface="Times New Roman"/>
            </a:endParaRPr>
          </a:p>
          <a:p>
            <a:pPr marL="189230" algn="ctr">
              <a:lnSpc>
                <a:spcPct val="100000"/>
              </a:lnSpc>
              <a:spcBef>
                <a:spcPts val="240"/>
              </a:spcBef>
            </a:pPr>
            <a:r>
              <a:rPr sz="1200" i="1" spc="-5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=</a:t>
            </a:r>
            <a:r>
              <a:rPr sz="1200" i="1" spc="-5" dirty="0">
                <a:latin typeface="Times New Roman"/>
                <a:cs typeface="Times New Roman"/>
              </a:rPr>
              <a:t>P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H</a:t>
            </a:r>
            <a:r>
              <a:rPr sz="1200" spc="-5" dirty="0">
                <a:latin typeface="Times New Roman"/>
                <a:cs typeface="Times New Roman"/>
              </a:rPr>
              <a:t>–</a:t>
            </a:r>
            <a:r>
              <a:rPr sz="1200" i="1" spc="-5" dirty="0">
                <a:latin typeface="Times New Roman"/>
                <a:cs typeface="Times New Roman"/>
              </a:rPr>
              <a:t>h</a:t>
            </a:r>
            <a:r>
              <a:rPr sz="1200" spc="-5" dirty="0">
                <a:latin typeface="Times New Roman"/>
                <a:cs typeface="Times New Roman"/>
              </a:rPr>
              <a:t>),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  <a:spcBef>
                <a:spcPts val="240"/>
              </a:spcBef>
              <a:tabLst>
                <a:tab pos="3384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</a:t>
            </a:r>
            <a:r>
              <a:rPr sz="1200" i="1" dirty="0">
                <a:latin typeface="Times New Roman"/>
                <a:cs typeface="Times New Roman"/>
              </a:rPr>
              <a:t>Р</a:t>
            </a:r>
            <a:r>
              <a:rPr sz="1200" i="1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вага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маятника;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Н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підйому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маятника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удару;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h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підйому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маятника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удару.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Характеристикою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в’язкості</a:t>
            </a:r>
            <a:r>
              <a:rPr sz="1200" dirty="0">
                <a:latin typeface="Times New Roman"/>
                <a:cs typeface="Times New Roman"/>
              </a:rPr>
              <a:t> є </a:t>
            </a:r>
            <a:r>
              <a:rPr sz="1200" i="1" spc="-5" dirty="0">
                <a:latin typeface="Times New Roman"/>
                <a:cs typeface="Times New Roman"/>
              </a:rPr>
              <a:t>ударна в’язкість а</a:t>
            </a:r>
            <a:r>
              <a:rPr sz="1200" spc="-7" baseline="-10416" dirty="0">
                <a:latin typeface="Times New Roman"/>
                <a:cs typeface="Times New Roman"/>
              </a:rPr>
              <a:t>н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питома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руйнування: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13" name="object 1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720090" y="2039111"/>
            <a:ext cx="1119378" cy="1671827"/>
          </a:xfrm>
          <a:prstGeom prst="rect">
            <a:avLst/>
          </a:prstGeom>
        </p:spPr>
      </p:pic>
      <p:sp>
        <p:nvSpPr>
          <p:cNvPr id="114" name="object 114"/>
          <p:cNvSpPr txBox="1"/>
          <p:nvPr/>
        </p:nvSpPr>
        <p:spPr>
          <a:xfrm>
            <a:off x="813308" y="3764536"/>
            <a:ext cx="93281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7465" marR="5080" indent="-25400">
              <a:lnSpc>
                <a:spcPts val="1150"/>
              </a:lnSpc>
              <a:spcBef>
                <a:spcPts val="180"/>
              </a:spcBef>
            </a:pPr>
            <a:r>
              <a:rPr sz="1000" i="1" dirty="0">
                <a:latin typeface="Times New Roman"/>
                <a:cs typeface="Times New Roman"/>
              </a:rPr>
              <a:t>Жорж</a:t>
            </a:r>
            <a:r>
              <a:rPr sz="1000" i="1" spc="-6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Августин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Альберт</a:t>
            </a:r>
            <a:r>
              <a:rPr sz="1000" i="1" spc="-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Шарпі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85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004310" y="110337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7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672901" y="976208"/>
            <a:ext cx="600075" cy="208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i="1" spc="-15" dirty="0">
                <a:latin typeface="Times New Roman"/>
                <a:cs typeface="Times New Roman"/>
              </a:rPr>
              <a:t>a</a:t>
            </a:r>
            <a:r>
              <a:rPr sz="1050" spc="-22" baseline="-11904" dirty="0">
                <a:latin typeface="Times New Roman"/>
                <a:cs typeface="Times New Roman"/>
              </a:rPr>
              <a:t>н</a:t>
            </a:r>
            <a:r>
              <a:rPr sz="1050" spc="75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800" i="1" baseline="34722" dirty="0">
                <a:latin typeface="Times New Roman"/>
                <a:cs typeface="Times New Roman"/>
              </a:rPr>
              <a:t>A</a:t>
            </a:r>
            <a:r>
              <a:rPr sz="1800" i="1" spc="179" baseline="347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42403" y="1042187"/>
            <a:ext cx="5840095" cy="5069840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235585" algn="ctr">
              <a:lnSpc>
                <a:spcPct val="100000"/>
              </a:lnSpc>
              <a:spcBef>
                <a:spcPts val="515"/>
              </a:spcBef>
            </a:pPr>
            <a:r>
              <a:rPr sz="1200" i="1" spc="-65" dirty="0">
                <a:latin typeface="Times New Roman"/>
                <a:cs typeface="Times New Roman"/>
              </a:rPr>
              <a:t>F</a:t>
            </a:r>
            <a:r>
              <a:rPr sz="1050" spc="-97" baseline="-11904" dirty="0">
                <a:latin typeface="Times New Roman"/>
                <a:cs typeface="Times New Roman"/>
              </a:rPr>
              <a:t>0</a:t>
            </a:r>
            <a:endParaRPr sz="1050" baseline="-11904">
              <a:latin typeface="Times New Roman"/>
              <a:cs typeface="Times New Roman"/>
            </a:endParaRPr>
          </a:p>
          <a:p>
            <a:pPr marL="38100" algn="just">
              <a:lnSpc>
                <a:spcPct val="100000"/>
              </a:lnSpc>
              <a:spcBef>
                <a:spcPts val="420"/>
              </a:spcBef>
            </a:pPr>
            <a:r>
              <a:rPr sz="1200" spc="-10" dirty="0">
                <a:latin typeface="Times New Roman"/>
                <a:cs typeface="Times New Roman"/>
              </a:rPr>
              <a:t>де</a:t>
            </a:r>
            <a:r>
              <a:rPr sz="1200" spc="54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F</a:t>
            </a:r>
            <a:r>
              <a:rPr sz="1200" spc="-15" baseline="-10416" dirty="0">
                <a:latin typeface="Times New Roman"/>
                <a:cs typeface="Times New Roman"/>
              </a:rPr>
              <a:t>0</a:t>
            </a:r>
            <a:r>
              <a:rPr sz="1200" spc="104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площа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поперечного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перерізу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місці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надрізу.</a:t>
            </a:r>
            <a:endParaRPr sz="1200">
              <a:latin typeface="Times New Roman"/>
              <a:cs typeface="Times New Roman"/>
            </a:endParaRPr>
          </a:p>
          <a:p>
            <a:pPr marL="38100" marR="31750" indent="287655" algn="just">
              <a:lnSpc>
                <a:spcPct val="104099"/>
              </a:lnSpc>
            </a:pPr>
            <a:r>
              <a:rPr sz="1200" spc="-5" dirty="0">
                <a:latin typeface="Times New Roman"/>
                <a:cs typeface="Times New Roman"/>
              </a:rPr>
              <a:t>Ударну в’язкість позначють KCV. KCU. KCT. KC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символ ударної в’язкості, тре-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тій символ показує вид надрізу: гострий </a:t>
            </a:r>
            <a:r>
              <a:rPr sz="1200" dirty="0">
                <a:latin typeface="Times New Roman"/>
                <a:cs typeface="Times New Roman"/>
              </a:rPr>
              <a:t>(V), з </a:t>
            </a:r>
            <a:r>
              <a:rPr sz="1200" spc="-5" dirty="0">
                <a:latin typeface="Times New Roman"/>
                <a:cs typeface="Times New Roman"/>
              </a:rPr>
              <a:t>радіусом заокруглення </a:t>
            </a:r>
            <a:r>
              <a:rPr sz="1200" dirty="0">
                <a:latin typeface="Times New Roman"/>
                <a:cs typeface="Times New Roman"/>
              </a:rPr>
              <a:t>(U), </a:t>
            </a:r>
            <a:r>
              <a:rPr sz="1200" spc="-5" dirty="0">
                <a:latin typeface="Times New Roman"/>
                <a:cs typeface="Times New Roman"/>
              </a:rPr>
              <a:t>тріщина (Т)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4.31,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38100" marR="33020" indent="287655" algn="just">
              <a:lnSpc>
                <a:spcPct val="104099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Серійні випробування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оцінки схильності металу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хладноламкості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визначен-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критичних </a:t>
            </a:r>
            <a:r>
              <a:rPr sz="1200" dirty="0">
                <a:latin typeface="Times New Roman"/>
                <a:cs typeface="Times New Roman"/>
              </a:rPr>
              <a:t>порогів</a:t>
            </a:r>
            <a:r>
              <a:rPr sz="1200" spc="-5" dirty="0">
                <a:latin typeface="Times New Roman"/>
                <a:cs typeface="Times New Roman"/>
              </a:rPr>
              <a:t> хладноламкості.</a:t>
            </a:r>
            <a:endParaRPr sz="1200">
              <a:latin typeface="Times New Roman"/>
              <a:cs typeface="Times New Roman"/>
            </a:endParaRPr>
          </a:p>
          <a:p>
            <a:pPr marL="38735" marR="30480" indent="287020" algn="just">
              <a:lnSpc>
                <a:spcPct val="104200"/>
              </a:lnSpc>
            </a:pPr>
            <a:r>
              <a:rPr sz="1200" spc="-25" dirty="0">
                <a:latin typeface="Times New Roman"/>
                <a:cs typeface="Times New Roman"/>
              </a:rPr>
              <a:t>Випробують </a:t>
            </a:r>
            <a:r>
              <a:rPr sz="1200" spc="-20" dirty="0">
                <a:latin typeface="Times New Roman"/>
                <a:cs typeface="Times New Roman"/>
              </a:rPr>
              <a:t>серію зразків </a:t>
            </a:r>
            <a:r>
              <a:rPr sz="1200" spc="-15" dirty="0">
                <a:latin typeface="Times New Roman"/>
                <a:cs typeface="Times New Roman"/>
              </a:rPr>
              <a:t>при </a:t>
            </a:r>
            <a:r>
              <a:rPr sz="1200" spc="-20" dirty="0">
                <a:latin typeface="Times New Roman"/>
                <a:cs typeface="Times New Roman"/>
              </a:rPr>
              <a:t>різних </a:t>
            </a:r>
            <a:r>
              <a:rPr sz="1200" spc="-25" dirty="0">
                <a:latin typeface="Times New Roman"/>
                <a:cs typeface="Times New Roman"/>
              </a:rPr>
              <a:t>температурах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будують криві залежності удар-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ної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в’язкості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від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температури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</a:t>
            </a:r>
            <a:r>
              <a:rPr sz="1200" i="1" spc="-20" dirty="0">
                <a:latin typeface="Times New Roman"/>
                <a:cs typeface="Times New Roman"/>
              </a:rPr>
              <a:t>Т</a:t>
            </a:r>
            <a:r>
              <a:rPr sz="1200" spc="-30" baseline="-10416" dirty="0">
                <a:latin typeface="Times New Roman"/>
                <a:cs typeface="Times New Roman"/>
              </a:rPr>
              <a:t>н</a:t>
            </a:r>
            <a:r>
              <a:rPr sz="1200" spc="-20" dirty="0">
                <a:latin typeface="Times New Roman"/>
                <a:cs typeface="Times New Roman"/>
              </a:rPr>
              <a:t>–</a:t>
            </a:r>
            <a:r>
              <a:rPr sz="1200" i="1" spc="-20" dirty="0">
                <a:latin typeface="Times New Roman"/>
                <a:cs typeface="Times New Roman"/>
              </a:rPr>
              <a:t>Т</a:t>
            </a:r>
            <a:r>
              <a:rPr sz="1200" spc="-30" baseline="-10416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)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(рис.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4.31,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i="1" spc="-15" dirty="0">
                <a:latin typeface="Times New Roman"/>
                <a:cs typeface="Times New Roman"/>
              </a:rPr>
              <a:t>г</a:t>
            </a:r>
            <a:r>
              <a:rPr sz="1200" spc="-15" dirty="0">
                <a:latin typeface="Times New Roman"/>
                <a:cs typeface="Times New Roman"/>
              </a:rPr>
              <a:t>),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визначаючи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пороги</a:t>
            </a:r>
            <a:r>
              <a:rPr sz="1200" i="1" spc="-5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хладноламкості</a:t>
            </a:r>
            <a:r>
              <a:rPr sz="1200" spc="-2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8100" marR="31750" indent="287020" algn="just">
              <a:lnSpc>
                <a:spcPct val="104099"/>
              </a:lnSpc>
            </a:pPr>
            <a:r>
              <a:rPr sz="1200" i="1" spc="-5" dirty="0">
                <a:latin typeface="Times New Roman"/>
                <a:cs typeface="Times New Roman"/>
              </a:rPr>
              <a:t>Поріг хладноламкості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температурний інтервал зміни характеру руйнування.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важливим параметром конструкційної міцності. Чим </a:t>
            </a:r>
            <a:r>
              <a:rPr sz="1200" dirty="0">
                <a:latin typeface="Times New Roman"/>
                <a:cs typeface="Times New Roman"/>
              </a:rPr>
              <a:t>нижче поріг </a:t>
            </a:r>
            <a:r>
              <a:rPr sz="1200" spc="-5" dirty="0">
                <a:latin typeface="Times New Roman"/>
                <a:cs typeface="Times New Roman"/>
              </a:rPr>
              <a:t>хладноламкості, тим </a:t>
            </a:r>
            <a:r>
              <a:rPr sz="1200" dirty="0">
                <a:latin typeface="Times New Roman"/>
                <a:cs typeface="Times New Roman"/>
              </a:rPr>
              <a:t> менш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чутливий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концентраторів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(різкі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переходи,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отвори,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риски)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деформації.</a:t>
            </a:r>
            <a:endParaRPr sz="1200">
              <a:latin typeface="Times New Roman"/>
              <a:cs typeface="Times New Roman"/>
            </a:endParaRPr>
          </a:p>
          <a:p>
            <a:pPr marL="38100" marR="311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Оцінка в’язкості за виглядом зламу. </a:t>
            </a:r>
            <a:r>
              <a:rPr sz="1200" spc="-5" dirty="0">
                <a:latin typeface="Times New Roman"/>
                <a:cs typeface="Times New Roman"/>
              </a:rPr>
              <a:t>При в’язкому стані металу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зламі </a:t>
            </a:r>
            <a:r>
              <a:rPr sz="1200" dirty="0">
                <a:latin typeface="Times New Roman"/>
                <a:cs typeface="Times New Roman"/>
              </a:rPr>
              <a:t>більше 90 %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волокон, за </a:t>
            </a:r>
            <a:r>
              <a:rPr sz="1200" dirty="0">
                <a:latin typeface="Times New Roman"/>
                <a:cs typeface="Times New Roman"/>
              </a:rPr>
              <a:t>верхній </a:t>
            </a:r>
            <a:r>
              <a:rPr sz="1200" spc="-5" dirty="0">
                <a:latin typeface="Times New Roman"/>
                <a:cs typeface="Times New Roman"/>
              </a:rPr>
              <a:t>поріг хладноламкості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в</a:t>
            </a:r>
            <a:r>
              <a:rPr sz="1200" baseline="-10416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приймається температура, що забезпечує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такий </a:t>
            </a:r>
            <a:r>
              <a:rPr sz="1200" spc="-10" dirty="0">
                <a:latin typeface="Times New Roman"/>
                <a:cs typeface="Times New Roman"/>
              </a:rPr>
              <a:t>стан. При </a:t>
            </a:r>
            <a:r>
              <a:rPr sz="1200" spc="-15" dirty="0">
                <a:latin typeface="Times New Roman"/>
                <a:cs typeface="Times New Roman"/>
              </a:rPr>
              <a:t>крихкому стані металу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зламі </a:t>
            </a:r>
            <a:r>
              <a:rPr sz="1200" spc="-10" dirty="0">
                <a:latin typeface="Times New Roman"/>
                <a:cs typeface="Times New Roman"/>
              </a:rPr>
              <a:t>10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15" dirty="0">
                <a:latin typeface="Times New Roman"/>
                <a:cs typeface="Times New Roman"/>
              </a:rPr>
              <a:t>волокон, </a:t>
            </a:r>
            <a:r>
              <a:rPr sz="1200" spc="-10" dirty="0">
                <a:latin typeface="Times New Roman"/>
                <a:cs typeface="Times New Roman"/>
              </a:rPr>
              <a:t>за нижній поріг </a:t>
            </a:r>
            <a:r>
              <a:rPr sz="1200" spc="-15" dirty="0">
                <a:latin typeface="Times New Roman"/>
                <a:cs typeface="Times New Roman"/>
              </a:rPr>
              <a:t>хладолам-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кості 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н </a:t>
            </a:r>
            <a:r>
              <a:rPr sz="1200" spc="-5" dirty="0">
                <a:latin typeface="Times New Roman"/>
                <a:cs typeface="Times New Roman"/>
              </a:rPr>
              <a:t>приймається температура, яка </a:t>
            </a:r>
            <a:r>
              <a:rPr sz="1200" dirty="0">
                <a:latin typeface="Times New Roman"/>
                <a:cs typeface="Times New Roman"/>
              </a:rPr>
              <a:t>забезпечує </a:t>
            </a:r>
            <a:r>
              <a:rPr sz="1200" spc="-5" dirty="0">
                <a:latin typeface="Times New Roman"/>
                <a:cs typeface="Times New Roman"/>
              </a:rPr>
              <a:t>такий стан.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техніці за поріг хладо-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ламкості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приймають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температуру,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якій в зламі </a:t>
            </a:r>
            <a:r>
              <a:rPr sz="1200" spc="-5" dirty="0">
                <a:latin typeface="Times New Roman"/>
                <a:cs typeface="Times New Roman"/>
              </a:rPr>
              <a:t>50 </a:t>
            </a:r>
            <a:r>
              <a:rPr sz="1200" dirty="0">
                <a:latin typeface="Times New Roman"/>
                <a:cs typeface="Times New Roman"/>
              </a:rPr>
              <a:t>% </a:t>
            </a:r>
            <a:r>
              <a:rPr sz="1200" spc="-5" dirty="0">
                <a:latin typeface="Times New Roman"/>
                <a:cs typeface="Times New Roman"/>
              </a:rPr>
              <a:t>в’язкої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складової. </a:t>
            </a:r>
            <a:r>
              <a:rPr sz="1200" spc="-5" dirty="0">
                <a:latin typeface="Times New Roman"/>
                <a:cs typeface="Times New Roman"/>
              </a:rPr>
              <a:t>Причому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ця температура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повинна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бути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нижче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експлуатації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менше,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ніж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40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endParaRPr sz="1200">
              <a:latin typeface="Times New Roman"/>
              <a:cs typeface="Times New Roman"/>
            </a:endParaRPr>
          </a:p>
          <a:p>
            <a:pPr marL="327025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Випробування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витривалість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втомної міцності.</a:t>
            </a:r>
            <a:endParaRPr sz="1200">
              <a:latin typeface="Times New Roman"/>
              <a:cs typeface="Times New Roman"/>
            </a:endParaRPr>
          </a:p>
          <a:p>
            <a:pPr marL="38100" marR="33020" indent="287655" algn="just">
              <a:lnSpc>
                <a:spcPct val="104099"/>
              </a:lnSpc>
            </a:pPr>
            <a:r>
              <a:rPr sz="1200" i="1" spc="-5" dirty="0">
                <a:latin typeface="Times New Roman"/>
                <a:cs typeface="Times New Roman"/>
              </a:rPr>
              <a:t>Втома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руйнування матеріалу при повторних знакозмінних напруженнях, вели- </a:t>
            </a:r>
            <a:r>
              <a:rPr sz="1200" dirty="0">
                <a:latin typeface="Times New Roman"/>
                <a:cs typeface="Times New Roman"/>
              </a:rPr>
              <a:t> чина</a:t>
            </a:r>
            <a:r>
              <a:rPr sz="1200" spc="-5" dirty="0">
                <a:latin typeface="Times New Roman"/>
                <a:cs typeface="Times New Roman"/>
              </a:rPr>
              <a:t> яких 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перевищує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межі </a:t>
            </a:r>
            <a:r>
              <a:rPr sz="1200" spc="-5" dirty="0">
                <a:latin typeface="Times New Roman"/>
                <a:cs typeface="Times New Roman"/>
              </a:rPr>
              <a:t>текучості.</a:t>
            </a:r>
            <a:endParaRPr sz="1200">
              <a:latin typeface="Times New Roman"/>
              <a:cs typeface="Times New Roman"/>
            </a:endParaRPr>
          </a:p>
          <a:p>
            <a:pPr marL="325755" algn="just">
              <a:lnSpc>
                <a:spcPct val="100000"/>
              </a:lnSpc>
              <a:spcBef>
                <a:spcPts val="60"/>
              </a:spcBef>
            </a:pPr>
            <a:r>
              <a:rPr sz="1200" i="1" spc="-5" dirty="0">
                <a:latin typeface="Times New Roman"/>
                <a:cs typeface="Times New Roman"/>
              </a:rPr>
              <a:t>Втомна міцність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здатність матеріалу чинити</a:t>
            </a:r>
            <a:r>
              <a:rPr sz="1200" dirty="0">
                <a:latin typeface="Times New Roman"/>
                <a:cs typeface="Times New Roman"/>
              </a:rPr>
              <a:t> опір</a:t>
            </a:r>
            <a:r>
              <a:rPr sz="1200" spc="-5" dirty="0">
                <a:latin typeface="Times New Roman"/>
                <a:cs typeface="Times New Roman"/>
              </a:rPr>
              <a:t> втомі.</a:t>
            </a:r>
            <a:endParaRPr sz="1200">
              <a:latin typeface="Times New Roman"/>
              <a:cs typeface="Times New Roman"/>
            </a:endParaRPr>
          </a:p>
          <a:p>
            <a:pPr marL="38100" marR="33655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Процес втоми складається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трьох етапів, відповідні цим </a:t>
            </a:r>
            <a:r>
              <a:rPr sz="1200" dirty="0">
                <a:latin typeface="Times New Roman"/>
                <a:cs typeface="Times New Roman"/>
              </a:rPr>
              <a:t>етапам </a:t>
            </a:r>
            <a:r>
              <a:rPr sz="1200" spc="-5" dirty="0">
                <a:latin typeface="Times New Roman"/>
                <a:cs typeface="Times New Roman"/>
              </a:rPr>
              <a:t>зони зламу пока-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зані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4.32.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039361" y="6398514"/>
            <a:ext cx="1898904" cy="1648206"/>
          </a:xfrm>
          <a:prstGeom prst="rect">
            <a:avLst/>
          </a:prstGeom>
        </p:spPr>
      </p:pic>
      <p:grpSp>
        <p:nvGrpSpPr>
          <p:cNvPr id="10" name="object 10"/>
          <p:cNvGrpSpPr/>
          <p:nvPr/>
        </p:nvGrpSpPr>
        <p:grpSpPr>
          <a:xfrm>
            <a:off x="1919477" y="6268211"/>
            <a:ext cx="2016760" cy="1814195"/>
            <a:chOff x="1919477" y="6268211"/>
            <a:chExt cx="2016760" cy="1814195"/>
          </a:xfrm>
        </p:grpSpPr>
        <p:sp>
          <p:nvSpPr>
            <p:cNvPr id="11" name="object 11"/>
            <p:cNvSpPr/>
            <p:nvPr/>
          </p:nvSpPr>
          <p:spPr>
            <a:xfrm>
              <a:off x="1919477" y="7237685"/>
              <a:ext cx="2016760" cy="7620"/>
            </a:xfrm>
            <a:custGeom>
              <a:avLst/>
              <a:gdLst/>
              <a:ahLst/>
              <a:cxnLst/>
              <a:rect l="l" t="t" r="r" b="b"/>
              <a:pathLst>
                <a:path w="2016760" h="7620">
                  <a:moveTo>
                    <a:pt x="2016252" y="0"/>
                  </a:moveTo>
                  <a:lnTo>
                    <a:pt x="0" y="0"/>
                  </a:lnTo>
                  <a:lnTo>
                    <a:pt x="0" y="7200"/>
                  </a:lnTo>
                  <a:lnTo>
                    <a:pt x="2016252" y="7200"/>
                  </a:lnTo>
                  <a:lnTo>
                    <a:pt x="20162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36519" y="6444233"/>
              <a:ext cx="593090" cy="60325"/>
            </a:xfrm>
            <a:custGeom>
              <a:avLst/>
              <a:gdLst/>
              <a:ahLst/>
              <a:cxnLst/>
              <a:rect l="l" t="t" r="r" b="b"/>
              <a:pathLst>
                <a:path w="593089" h="60325">
                  <a:moveTo>
                    <a:pt x="0" y="0"/>
                  </a:moveTo>
                  <a:lnTo>
                    <a:pt x="65151" y="27432"/>
                  </a:lnTo>
                  <a:lnTo>
                    <a:pt x="141732" y="48006"/>
                  </a:lnTo>
                  <a:lnTo>
                    <a:pt x="186666" y="54494"/>
                  </a:lnTo>
                  <a:lnTo>
                    <a:pt x="235458" y="58769"/>
                  </a:lnTo>
                  <a:lnTo>
                    <a:pt x="287678" y="60328"/>
                  </a:lnTo>
                  <a:lnTo>
                    <a:pt x="342900" y="58674"/>
                  </a:lnTo>
                  <a:lnTo>
                    <a:pt x="389522" y="54644"/>
                  </a:lnTo>
                  <a:lnTo>
                    <a:pt x="438448" y="48383"/>
                  </a:lnTo>
                  <a:lnTo>
                    <a:pt x="489057" y="40404"/>
                  </a:lnTo>
                  <a:lnTo>
                    <a:pt x="540727" y="31217"/>
                  </a:lnTo>
                  <a:lnTo>
                    <a:pt x="592836" y="21336"/>
                  </a:lnTo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34055" y="6393179"/>
              <a:ext cx="336550" cy="71120"/>
            </a:xfrm>
            <a:custGeom>
              <a:avLst/>
              <a:gdLst/>
              <a:ahLst/>
              <a:cxnLst/>
              <a:rect l="l" t="t" r="r" b="b"/>
              <a:pathLst>
                <a:path w="336550" h="71120">
                  <a:moveTo>
                    <a:pt x="168402" y="0"/>
                  </a:moveTo>
                  <a:lnTo>
                    <a:pt x="102870" y="2809"/>
                  </a:lnTo>
                  <a:lnTo>
                    <a:pt x="49339" y="10477"/>
                  </a:lnTo>
                  <a:lnTo>
                    <a:pt x="13239" y="21859"/>
                  </a:lnTo>
                  <a:lnTo>
                    <a:pt x="0" y="35814"/>
                  </a:lnTo>
                  <a:lnTo>
                    <a:pt x="13239" y="49327"/>
                  </a:lnTo>
                  <a:lnTo>
                    <a:pt x="49339" y="60483"/>
                  </a:lnTo>
                  <a:lnTo>
                    <a:pt x="102870" y="68068"/>
                  </a:lnTo>
                  <a:lnTo>
                    <a:pt x="168402" y="70866"/>
                  </a:lnTo>
                  <a:lnTo>
                    <a:pt x="233493" y="68068"/>
                  </a:lnTo>
                  <a:lnTo>
                    <a:pt x="286797" y="60483"/>
                  </a:lnTo>
                  <a:lnTo>
                    <a:pt x="322814" y="49327"/>
                  </a:lnTo>
                  <a:lnTo>
                    <a:pt x="336042" y="35814"/>
                  </a:lnTo>
                  <a:lnTo>
                    <a:pt x="322814" y="21859"/>
                  </a:lnTo>
                  <a:lnTo>
                    <a:pt x="286797" y="10477"/>
                  </a:lnTo>
                  <a:lnTo>
                    <a:pt x="233493" y="2809"/>
                  </a:lnTo>
                  <a:lnTo>
                    <a:pt x="1684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061971" y="6393179"/>
              <a:ext cx="1648460" cy="786130"/>
            </a:xfrm>
            <a:custGeom>
              <a:avLst/>
              <a:gdLst/>
              <a:ahLst/>
              <a:cxnLst/>
              <a:rect l="l" t="t" r="r" b="b"/>
              <a:pathLst>
                <a:path w="1648460" h="786129">
                  <a:moveTo>
                    <a:pt x="840486" y="0"/>
                  </a:moveTo>
                  <a:lnTo>
                    <a:pt x="774954" y="2809"/>
                  </a:lnTo>
                  <a:lnTo>
                    <a:pt x="721423" y="10477"/>
                  </a:lnTo>
                  <a:lnTo>
                    <a:pt x="685323" y="21859"/>
                  </a:lnTo>
                  <a:lnTo>
                    <a:pt x="672084" y="35814"/>
                  </a:lnTo>
                  <a:lnTo>
                    <a:pt x="685323" y="49327"/>
                  </a:lnTo>
                  <a:lnTo>
                    <a:pt x="721423" y="60483"/>
                  </a:lnTo>
                  <a:lnTo>
                    <a:pt x="774954" y="68068"/>
                  </a:lnTo>
                  <a:lnTo>
                    <a:pt x="840486" y="70866"/>
                  </a:lnTo>
                  <a:lnTo>
                    <a:pt x="905577" y="68068"/>
                  </a:lnTo>
                  <a:lnTo>
                    <a:pt x="958881" y="60483"/>
                  </a:lnTo>
                  <a:lnTo>
                    <a:pt x="994898" y="49327"/>
                  </a:lnTo>
                  <a:lnTo>
                    <a:pt x="1008126" y="35814"/>
                  </a:lnTo>
                  <a:lnTo>
                    <a:pt x="994898" y="21859"/>
                  </a:lnTo>
                  <a:lnTo>
                    <a:pt x="958881" y="10477"/>
                  </a:lnTo>
                  <a:lnTo>
                    <a:pt x="905577" y="2809"/>
                  </a:lnTo>
                  <a:lnTo>
                    <a:pt x="840486" y="0"/>
                  </a:lnTo>
                  <a:close/>
                </a:path>
                <a:path w="1648460" h="786129">
                  <a:moveTo>
                    <a:pt x="338328" y="172974"/>
                  </a:moveTo>
                  <a:lnTo>
                    <a:pt x="373189" y="205263"/>
                  </a:lnTo>
                  <a:lnTo>
                    <a:pt x="441198" y="232410"/>
                  </a:lnTo>
                  <a:lnTo>
                    <a:pt x="520558" y="246634"/>
                  </a:lnTo>
                  <a:lnTo>
                    <a:pt x="568737" y="252698"/>
                  </a:lnTo>
                  <a:lnTo>
                    <a:pt x="619393" y="257810"/>
                  </a:lnTo>
                  <a:lnTo>
                    <a:pt x="670133" y="261778"/>
                  </a:lnTo>
                  <a:lnTo>
                    <a:pt x="718566" y="264414"/>
                  </a:lnTo>
                  <a:lnTo>
                    <a:pt x="774332" y="266273"/>
                  </a:lnTo>
                  <a:lnTo>
                    <a:pt x="830573" y="266486"/>
                  </a:lnTo>
                  <a:lnTo>
                    <a:pt x="886669" y="265236"/>
                  </a:lnTo>
                  <a:lnTo>
                    <a:pt x="941996" y="262707"/>
                  </a:lnTo>
                  <a:lnTo>
                    <a:pt x="995934" y="259080"/>
                  </a:lnTo>
                  <a:lnTo>
                    <a:pt x="1051011" y="254654"/>
                  </a:lnTo>
                  <a:lnTo>
                    <a:pt x="1107186" y="248911"/>
                  </a:lnTo>
                  <a:lnTo>
                    <a:pt x="1161348" y="242181"/>
                  </a:lnTo>
                  <a:lnTo>
                    <a:pt x="1210391" y="234793"/>
                  </a:lnTo>
                  <a:lnTo>
                    <a:pt x="1251204" y="227076"/>
                  </a:lnTo>
                  <a:lnTo>
                    <a:pt x="1289685" y="216134"/>
                  </a:lnTo>
                  <a:lnTo>
                    <a:pt x="1337786" y="191392"/>
                  </a:lnTo>
                  <a:lnTo>
                    <a:pt x="1354836" y="178308"/>
                  </a:lnTo>
                </a:path>
                <a:path w="1648460" h="786129">
                  <a:moveTo>
                    <a:pt x="115062" y="405384"/>
                  </a:moveTo>
                  <a:lnTo>
                    <a:pt x="163583" y="419361"/>
                  </a:lnTo>
                  <a:lnTo>
                    <a:pt x="212654" y="432872"/>
                  </a:lnTo>
                  <a:lnTo>
                    <a:pt x="262699" y="445579"/>
                  </a:lnTo>
                  <a:lnTo>
                    <a:pt x="314141" y="457143"/>
                  </a:lnTo>
                  <a:lnTo>
                    <a:pt x="367403" y="467225"/>
                  </a:lnTo>
                  <a:lnTo>
                    <a:pt x="422910" y="475488"/>
                  </a:lnTo>
                  <a:lnTo>
                    <a:pt x="473939" y="480733"/>
                  </a:lnTo>
                  <a:lnTo>
                    <a:pt x="528554" y="484325"/>
                  </a:lnTo>
                  <a:lnTo>
                    <a:pt x="585022" y="486664"/>
                  </a:lnTo>
                  <a:lnTo>
                    <a:pt x="641610" y="488150"/>
                  </a:lnTo>
                  <a:lnTo>
                    <a:pt x="696585" y="489184"/>
                  </a:lnTo>
                  <a:lnTo>
                    <a:pt x="748215" y="490163"/>
                  </a:lnTo>
                  <a:lnTo>
                    <a:pt x="794766" y="491490"/>
                  </a:lnTo>
                  <a:lnTo>
                    <a:pt x="849282" y="495232"/>
                  </a:lnTo>
                  <a:lnTo>
                    <a:pt x="894399" y="499853"/>
                  </a:lnTo>
                  <a:lnTo>
                    <a:pt x="936260" y="503669"/>
                  </a:lnTo>
                  <a:lnTo>
                    <a:pt x="981011" y="504998"/>
                  </a:lnTo>
                  <a:lnTo>
                    <a:pt x="1034796" y="502158"/>
                  </a:lnTo>
                  <a:lnTo>
                    <a:pt x="1082490" y="496730"/>
                  </a:lnTo>
                  <a:lnTo>
                    <a:pt x="1137183" y="488784"/>
                  </a:lnTo>
                  <a:lnTo>
                    <a:pt x="1195609" y="479064"/>
                  </a:lnTo>
                  <a:lnTo>
                    <a:pt x="1254500" y="468318"/>
                  </a:lnTo>
                  <a:lnTo>
                    <a:pt x="1310593" y="457293"/>
                  </a:lnTo>
                  <a:lnTo>
                    <a:pt x="1360620" y="446734"/>
                  </a:lnTo>
                  <a:lnTo>
                    <a:pt x="1401318" y="437388"/>
                  </a:lnTo>
                  <a:lnTo>
                    <a:pt x="1451871" y="423374"/>
                  </a:lnTo>
                  <a:lnTo>
                    <a:pt x="1506974" y="396775"/>
                  </a:lnTo>
                  <a:lnTo>
                    <a:pt x="1523238" y="384048"/>
                  </a:lnTo>
                </a:path>
                <a:path w="1648460" h="786129">
                  <a:moveTo>
                    <a:pt x="0" y="686562"/>
                  </a:moveTo>
                  <a:lnTo>
                    <a:pt x="51351" y="693459"/>
                  </a:lnTo>
                  <a:lnTo>
                    <a:pt x="102996" y="700411"/>
                  </a:lnTo>
                  <a:lnTo>
                    <a:pt x="155134" y="707375"/>
                  </a:lnTo>
                  <a:lnTo>
                    <a:pt x="207966" y="714313"/>
                  </a:lnTo>
                  <a:lnTo>
                    <a:pt x="261690" y="721185"/>
                  </a:lnTo>
                  <a:lnTo>
                    <a:pt x="316507" y="727949"/>
                  </a:lnTo>
                  <a:lnTo>
                    <a:pt x="372618" y="734568"/>
                  </a:lnTo>
                  <a:lnTo>
                    <a:pt x="423610" y="740528"/>
                  </a:lnTo>
                  <a:lnTo>
                    <a:pt x="476666" y="746819"/>
                  </a:lnTo>
                  <a:lnTo>
                    <a:pt x="531061" y="753199"/>
                  </a:lnTo>
                  <a:lnTo>
                    <a:pt x="586073" y="759428"/>
                  </a:lnTo>
                  <a:lnTo>
                    <a:pt x="640977" y="765263"/>
                  </a:lnTo>
                  <a:lnTo>
                    <a:pt x="695051" y="770465"/>
                  </a:lnTo>
                  <a:lnTo>
                    <a:pt x="747571" y="774791"/>
                  </a:lnTo>
                  <a:lnTo>
                    <a:pt x="797814" y="778002"/>
                  </a:lnTo>
                  <a:lnTo>
                    <a:pt x="852395" y="781081"/>
                  </a:lnTo>
                  <a:lnTo>
                    <a:pt x="904818" y="783600"/>
                  </a:lnTo>
                  <a:lnTo>
                    <a:pt x="955627" y="785279"/>
                  </a:lnTo>
                  <a:lnTo>
                    <a:pt x="1005371" y="785839"/>
                  </a:lnTo>
                  <a:lnTo>
                    <a:pt x="1054594" y="784999"/>
                  </a:lnTo>
                  <a:lnTo>
                    <a:pt x="1103844" y="782480"/>
                  </a:lnTo>
                  <a:lnTo>
                    <a:pt x="1153668" y="778002"/>
                  </a:lnTo>
                  <a:lnTo>
                    <a:pt x="1205757" y="770744"/>
                  </a:lnTo>
                  <a:lnTo>
                    <a:pt x="1260232" y="760713"/>
                  </a:lnTo>
                  <a:lnTo>
                    <a:pt x="1315280" y="748870"/>
                  </a:lnTo>
                  <a:lnTo>
                    <a:pt x="1369089" y="736174"/>
                  </a:lnTo>
                  <a:lnTo>
                    <a:pt x="1419845" y="723584"/>
                  </a:lnTo>
                  <a:lnTo>
                    <a:pt x="1465737" y="712061"/>
                  </a:lnTo>
                  <a:lnTo>
                    <a:pt x="1504950" y="702564"/>
                  </a:lnTo>
                  <a:lnTo>
                    <a:pt x="1557766" y="689860"/>
                  </a:lnTo>
                  <a:lnTo>
                    <a:pt x="1596009" y="679799"/>
                  </a:lnTo>
                  <a:lnTo>
                    <a:pt x="1624536" y="671595"/>
                  </a:lnTo>
                  <a:lnTo>
                    <a:pt x="1648206" y="664464"/>
                  </a:lnTo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61971" y="7299197"/>
              <a:ext cx="1676400" cy="77419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052065" y="6398513"/>
              <a:ext cx="1686560" cy="1675130"/>
            </a:xfrm>
            <a:custGeom>
              <a:avLst/>
              <a:gdLst/>
              <a:ahLst/>
              <a:cxnLst/>
              <a:rect l="l" t="t" r="r" b="b"/>
              <a:pathLst>
                <a:path w="1686560" h="1675129">
                  <a:moveTo>
                    <a:pt x="842772" y="0"/>
                  </a:moveTo>
                  <a:lnTo>
                    <a:pt x="794935" y="1325"/>
                  </a:lnTo>
                  <a:lnTo>
                    <a:pt x="747800" y="5255"/>
                  </a:lnTo>
                  <a:lnTo>
                    <a:pt x="701438" y="11718"/>
                  </a:lnTo>
                  <a:lnTo>
                    <a:pt x="655920" y="20643"/>
                  </a:lnTo>
                  <a:lnTo>
                    <a:pt x="611316" y="31961"/>
                  </a:lnTo>
                  <a:lnTo>
                    <a:pt x="567698" y="45600"/>
                  </a:lnTo>
                  <a:lnTo>
                    <a:pt x="525138" y="61490"/>
                  </a:lnTo>
                  <a:lnTo>
                    <a:pt x="483705" y="79559"/>
                  </a:lnTo>
                  <a:lnTo>
                    <a:pt x="443471" y="99738"/>
                  </a:lnTo>
                  <a:lnTo>
                    <a:pt x="404507" y="121956"/>
                  </a:lnTo>
                  <a:lnTo>
                    <a:pt x="366885" y="146141"/>
                  </a:lnTo>
                  <a:lnTo>
                    <a:pt x="330674" y="172224"/>
                  </a:lnTo>
                  <a:lnTo>
                    <a:pt x="295947" y="200134"/>
                  </a:lnTo>
                  <a:lnTo>
                    <a:pt x="262774" y="229799"/>
                  </a:lnTo>
                  <a:lnTo>
                    <a:pt x="231226" y="261150"/>
                  </a:lnTo>
                  <a:lnTo>
                    <a:pt x="201375" y="294115"/>
                  </a:lnTo>
                  <a:lnTo>
                    <a:pt x="173290" y="328624"/>
                  </a:lnTo>
                  <a:lnTo>
                    <a:pt x="147045" y="364607"/>
                  </a:lnTo>
                  <a:lnTo>
                    <a:pt x="122709" y="401992"/>
                  </a:lnTo>
                  <a:lnTo>
                    <a:pt x="100353" y="440709"/>
                  </a:lnTo>
                  <a:lnTo>
                    <a:pt x="80049" y="480687"/>
                  </a:lnTo>
                  <a:lnTo>
                    <a:pt x="61868" y="521856"/>
                  </a:lnTo>
                  <a:lnTo>
                    <a:pt x="45880" y="564145"/>
                  </a:lnTo>
                  <a:lnTo>
                    <a:pt x="32157" y="607483"/>
                  </a:lnTo>
                  <a:lnTo>
                    <a:pt x="20770" y="651799"/>
                  </a:lnTo>
                  <a:lnTo>
                    <a:pt x="11789" y="697024"/>
                  </a:lnTo>
                  <a:lnTo>
                    <a:pt x="5287" y="743085"/>
                  </a:lnTo>
                  <a:lnTo>
                    <a:pt x="1333" y="789914"/>
                  </a:lnTo>
                  <a:lnTo>
                    <a:pt x="0" y="837438"/>
                  </a:lnTo>
                  <a:lnTo>
                    <a:pt x="1333" y="884961"/>
                  </a:lnTo>
                  <a:lnTo>
                    <a:pt x="5287" y="931790"/>
                  </a:lnTo>
                  <a:lnTo>
                    <a:pt x="11789" y="977851"/>
                  </a:lnTo>
                  <a:lnTo>
                    <a:pt x="20770" y="1023076"/>
                  </a:lnTo>
                  <a:lnTo>
                    <a:pt x="32157" y="1067392"/>
                  </a:lnTo>
                  <a:lnTo>
                    <a:pt x="45880" y="1110730"/>
                  </a:lnTo>
                  <a:lnTo>
                    <a:pt x="61868" y="1153019"/>
                  </a:lnTo>
                  <a:lnTo>
                    <a:pt x="80049" y="1194188"/>
                  </a:lnTo>
                  <a:lnTo>
                    <a:pt x="100353" y="1234166"/>
                  </a:lnTo>
                  <a:lnTo>
                    <a:pt x="122709" y="1272883"/>
                  </a:lnTo>
                  <a:lnTo>
                    <a:pt x="147045" y="1310268"/>
                  </a:lnTo>
                  <a:lnTo>
                    <a:pt x="173290" y="1346251"/>
                  </a:lnTo>
                  <a:lnTo>
                    <a:pt x="201375" y="1380760"/>
                  </a:lnTo>
                  <a:lnTo>
                    <a:pt x="231226" y="1413725"/>
                  </a:lnTo>
                  <a:lnTo>
                    <a:pt x="262774" y="1445076"/>
                  </a:lnTo>
                  <a:lnTo>
                    <a:pt x="295947" y="1474741"/>
                  </a:lnTo>
                  <a:lnTo>
                    <a:pt x="330674" y="1502651"/>
                  </a:lnTo>
                  <a:lnTo>
                    <a:pt x="366885" y="1528734"/>
                  </a:lnTo>
                  <a:lnTo>
                    <a:pt x="404507" y="1552919"/>
                  </a:lnTo>
                  <a:lnTo>
                    <a:pt x="443471" y="1575137"/>
                  </a:lnTo>
                  <a:lnTo>
                    <a:pt x="483705" y="1595316"/>
                  </a:lnTo>
                  <a:lnTo>
                    <a:pt x="525138" y="1613385"/>
                  </a:lnTo>
                  <a:lnTo>
                    <a:pt x="567698" y="1629275"/>
                  </a:lnTo>
                  <a:lnTo>
                    <a:pt x="611316" y="1642914"/>
                  </a:lnTo>
                  <a:lnTo>
                    <a:pt x="655920" y="1654232"/>
                  </a:lnTo>
                  <a:lnTo>
                    <a:pt x="701438" y="1663157"/>
                  </a:lnTo>
                  <a:lnTo>
                    <a:pt x="747800" y="1669620"/>
                  </a:lnTo>
                  <a:lnTo>
                    <a:pt x="794935" y="1673550"/>
                  </a:lnTo>
                  <a:lnTo>
                    <a:pt x="842772" y="1674876"/>
                  </a:lnTo>
                  <a:lnTo>
                    <a:pt x="890611" y="1673550"/>
                  </a:lnTo>
                  <a:lnTo>
                    <a:pt x="937753" y="1669620"/>
                  </a:lnTo>
                  <a:lnTo>
                    <a:pt x="984128" y="1663157"/>
                  </a:lnTo>
                  <a:lnTo>
                    <a:pt x="1029663" y="1654232"/>
                  </a:lnTo>
                  <a:lnTo>
                    <a:pt x="1074287" y="1642914"/>
                  </a:lnTo>
                  <a:lnTo>
                    <a:pt x="1117929" y="1629275"/>
                  </a:lnTo>
                  <a:lnTo>
                    <a:pt x="1160517" y="1613385"/>
                  </a:lnTo>
                  <a:lnTo>
                    <a:pt x="1201980" y="1595316"/>
                  </a:lnTo>
                  <a:lnTo>
                    <a:pt x="1242247" y="1575137"/>
                  </a:lnTo>
                  <a:lnTo>
                    <a:pt x="1281245" y="1552919"/>
                  </a:lnTo>
                  <a:lnTo>
                    <a:pt x="1318904" y="1528734"/>
                  </a:lnTo>
                  <a:lnTo>
                    <a:pt x="1355152" y="1502651"/>
                  </a:lnTo>
                  <a:lnTo>
                    <a:pt x="1389918" y="1474741"/>
                  </a:lnTo>
                  <a:lnTo>
                    <a:pt x="1423131" y="1445076"/>
                  </a:lnTo>
                  <a:lnTo>
                    <a:pt x="1454718" y="1413725"/>
                  </a:lnTo>
                  <a:lnTo>
                    <a:pt x="1484608" y="1380760"/>
                  </a:lnTo>
                  <a:lnTo>
                    <a:pt x="1512731" y="1346251"/>
                  </a:lnTo>
                  <a:lnTo>
                    <a:pt x="1539014" y="1310268"/>
                  </a:lnTo>
                  <a:lnTo>
                    <a:pt x="1563387" y="1272883"/>
                  </a:lnTo>
                  <a:lnTo>
                    <a:pt x="1585777" y="1234166"/>
                  </a:lnTo>
                  <a:lnTo>
                    <a:pt x="1606114" y="1194188"/>
                  </a:lnTo>
                  <a:lnTo>
                    <a:pt x="1624326" y="1153019"/>
                  </a:lnTo>
                  <a:lnTo>
                    <a:pt x="1640341" y="1110730"/>
                  </a:lnTo>
                  <a:lnTo>
                    <a:pt x="1654088" y="1067392"/>
                  </a:lnTo>
                  <a:lnTo>
                    <a:pt x="1665496" y="1023076"/>
                  </a:lnTo>
                  <a:lnTo>
                    <a:pt x="1674493" y="977851"/>
                  </a:lnTo>
                  <a:lnTo>
                    <a:pt x="1681008" y="931790"/>
                  </a:lnTo>
                  <a:lnTo>
                    <a:pt x="1684969" y="884961"/>
                  </a:lnTo>
                  <a:lnTo>
                    <a:pt x="1686306" y="837438"/>
                  </a:lnTo>
                  <a:lnTo>
                    <a:pt x="1684969" y="789914"/>
                  </a:lnTo>
                  <a:lnTo>
                    <a:pt x="1681008" y="743085"/>
                  </a:lnTo>
                  <a:lnTo>
                    <a:pt x="1674493" y="697024"/>
                  </a:lnTo>
                  <a:lnTo>
                    <a:pt x="1665496" y="651799"/>
                  </a:lnTo>
                  <a:lnTo>
                    <a:pt x="1654088" y="607483"/>
                  </a:lnTo>
                  <a:lnTo>
                    <a:pt x="1640341" y="564145"/>
                  </a:lnTo>
                  <a:lnTo>
                    <a:pt x="1624326" y="521856"/>
                  </a:lnTo>
                  <a:lnTo>
                    <a:pt x="1606114" y="480687"/>
                  </a:lnTo>
                  <a:lnTo>
                    <a:pt x="1585777" y="440709"/>
                  </a:lnTo>
                  <a:lnTo>
                    <a:pt x="1563387" y="401992"/>
                  </a:lnTo>
                  <a:lnTo>
                    <a:pt x="1539014" y="364607"/>
                  </a:lnTo>
                  <a:lnTo>
                    <a:pt x="1512731" y="328624"/>
                  </a:lnTo>
                  <a:lnTo>
                    <a:pt x="1484608" y="294115"/>
                  </a:lnTo>
                  <a:lnTo>
                    <a:pt x="1454718" y="261150"/>
                  </a:lnTo>
                  <a:lnTo>
                    <a:pt x="1423131" y="229799"/>
                  </a:lnTo>
                  <a:lnTo>
                    <a:pt x="1389918" y="200134"/>
                  </a:lnTo>
                  <a:lnTo>
                    <a:pt x="1355152" y="172224"/>
                  </a:lnTo>
                  <a:lnTo>
                    <a:pt x="1318904" y="146141"/>
                  </a:lnTo>
                  <a:lnTo>
                    <a:pt x="1281245" y="121956"/>
                  </a:lnTo>
                  <a:lnTo>
                    <a:pt x="1242247" y="99738"/>
                  </a:lnTo>
                  <a:lnTo>
                    <a:pt x="1201980" y="79559"/>
                  </a:lnTo>
                  <a:lnTo>
                    <a:pt x="1160517" y="61490"/>
                  </a:lnTo>
                  <a:lnTo>
                    <a:pt x="1117929" y="45600"/>
                  </a:lnTo>
                  <a:lnTo>
                    <a:pt x="1074287" y="31961"/>
                  </a:lnTo>
                  <a:lnTo>
                    <a:pt x="1029663" y="20643"/>
                  </a:lnTo>
                  <a:lnTo>
                    <a:pt x="984128" y="11718"/>
                  </a:lnTo>
                  <a:lnTo>
                    <a:pt x="937753" y="5255"/>
                  </a:lnTo>
                  <a:lnTo>
                    <a:pt x="890611" y="1325"/>
                  </a:lnTo>
                  <a:lnTo>
                    <a:pt x="842772" y="0"/>
                  </a:lnTo>
                  <a:close/>
                </a:path>
              </a:pathLst>
            </a:custGeom>
            <a:ln w="167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054351" y="7304686"/>
              <a:ext cx="1686560" cy="114300"/>
            </a:xfrm>
            <a:custGeom>
              <a:avLst/>
              <a:gdLst/>
              <a:ahLst/>
              <a:cxnLst/>
              <a:rect l="l" t="t" r="r" b="b"/>
              <a:pathLst>
                <a:path w="1686560" h="114300">
                  <a:moveTo>
                    <a:pt x="0" y="31087"/>
                  </a:moveTo>
                  <a:lnTo>
                    <a:pt x="1762" y="27336"/>
                  </a:lnTo>
                  <a:lnTo>
                    <a:pt x="7239" y="25086"/>
                  </a:lnTo>
                  <a:lnTo>
                    <a:pt x="20145" y="25836"/>
                  </a:lnTo>
                  <a:lnTo>
                    <a:pt x="44196" y="31087"/>
                  </a:lnTo>
                  <a:lnTo>
                    <a:pt x="79795" y="44326"/>
                  </a:lnTo>
                  <a:lnTo>
                    <a:pt x="125539" y="63281"/>
                  </a:lnTo>
                  <a:lnTo>
                    <a:pt x="180713" y="82522"/>
                  </a:lnTo>
                  <a:lnTo>
                    <a:pt x="244602" y="96619"/>
                  </a:lnTo>
                  <a:lnTo>
                    <a:pt x="288029" y="101086"/>
                  </a:lnTo>
                  <a:lnTo>
                    <a:pt x="338507" y="104181"/>
                  </a:lnTo>
                  <a:lnTo>
                    <a:pt x="392918" y="106116"/>
                  </a:lnTo>
                  <a:lnTo>
                    <a:pt x="448142" y="107105"/>
                  </a:lnTo>
                  <a:lnTo>
                    <a:pt x="501060" y="107360"/>
                  </a:lnTo>
                  <a:lnTo>
                    <a:pt x="548553" y="107096"/>
                  </a:lnTo>
                  <a:lnTo>
                    <a:pt x="587502" y="106525"/>
                  </a:lnTo>
                  <a:lnTo>
                    <a:pt x="632733" y="103596"/>
                  </a:lnTo>
                  <a:lnTo>
                    <a:pt x="660177" y="97952"/>
                  </a:lnTo>
                  <a:lnTo>
                    <a:pt x="684049" y="92594"/>
                  </a:lnTo>
                  <a:lnTo>
                    <a:pt x="718566" y="90523"/>
                  </a:lnTo>
                  <a:lnTo>
                    <a:pt x="765988" y="93868"/>
                  </a:lnTo>
                  <a:lnTo>
                    <a:pt x="819626" y="100714"/>
                  </a:lnTo>
                  <a:lnTo>
                    <a:pt x="878550" y="107989"/>
                  </a:lnTo>
                  <a:lnTo>
                    <a:pt x="941832" y="112621"/>
                  </a:lnTo>
                  <a:lnTo>
                    <a:pt x="988299" y="113757"/>
                  </a:lnTo>
                  <a:lnTo>
                    <a:pt x="1039255" y="114088"/>
                  </a:lnTo>
                  <a:lnTo>
                    <a:pt x="1092327" y="113573"/>
                  </a:lnTo>
                  <a:lnTo>
                    <a:pt x="1145144" y="112169"/>
                  </a:lnTo>
                  <a:lnTo>
                    <a:pt x="1195338" y="109834"/>
                  </a:lnTo>
                  <a:lnTo>
                    <a:pt x="1240536" y="106525"/>
                  </a:lnTo>
                  <a:lnTo>
                    <a:pt x="1297686" y="100155"/>
                  </a:lnTo>
                  <a:lnTo>
                    <a:pt x="1347406" y="91570"/>
                  </a:lnTo>
                  <a:lnTo>
                    <a:pt x="1393983" y="81129"/>
                  </a:lnTo>
                  <a:lnTo>
                    <a:pt x="1441704" y="69187"/>
                  </a:lnTo>
                  <a:lnTo>
                    <a:pt x="1494591" y="53066"/>
                  </a:lnTo>
                  <a:lnTo>
                    <a:pt x="1549336" y="33944"/>
                  </a:lnTo>
                  <a:lnTo>
                    <a:pt x="1599223" y="16252"/>
                  </a:lnTo>
                  <a:lnTo>
                    <a:pt x="1637538" y="4417"/>
                  </a:lnTo>
                  <a:lnTo>
                    <a:pt x="1661981" y="0"/>
                  </a:lnTo>
                  <a:lnTo>
                    <a:pt x="1675923" y="511"/>
                  </a:lnTo>
                  <a:lnTo>
                    <a:pt x="1682865" y="4310"/>
                  </a:lnTo>
                  <a:lnTo>
                    <a:pt x="1686306" y="9751"/>
                  </a:lnTo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460498" y="6560819"/>
              <a:ext cx="845185" cy="784225"/>
            </a:xfrm>
            <a:custGeom>
              <a:avLst/>
              <a:gdLst/>
              <a:ahLst/>
              <a:cxnLst/>
              <a:rect l="l" t="t" r="r" b="b"/>
              <a:pathLst>
                <a:path w="845185" h="784225">
                  <a:moveTo>
                    <a:pt x="181356" y="5334"/>
                  </a:moveTo>
                  <a:lnTo>
                    <a:pt x="180594" y="2286"/>
                  </a:lnTo>
                  <a:lnTo>
                    <a:pt x="178308" y="1524"/>
                  </a:lnTo>
                  <a:lnTo>
                    <a:pt x="176022" y="0"/>
                  </a:lnTo>
                  <a:lnTo>
                    <a:pt x="172974" y="762"/>
                  </a:lnTo>
                  <a:lnTo>
                    <a:pt x="172212" y="3048"/>
                  </a:lnTo>
                  <a:lnTo>
                    <a:pt x="152400" y="40386"/>
                  </a:lnTo>
                  <a:lnTo>
                    <a:pt x="132588" y="76962"/>
                  </a:lnTo>
                  <a:lnTo>
                    <a:pt x="114300" y="115062"/>
                  </a:lnTo>
                  <a:lnTo>
                    <a:pt x="96012" y="154686"/>
                  </a:lnTo>
                  <a:lnTo>
                    <a:pt x="79248" y="195072"/>
                  </a:lnTo>
                  <a:lnTo>
                    <a:pt x="64770" y="237744"/>
                  </a:lnTo>
                  <a:lnTo>
                    <a:pt x="51054" y="282702"/>
                  </a:lnTo>
                  <a:lnTo>
                    <a:pt x="40386" y="330708"/>
                  </a:lnTo>
                  <a:lnTo>
                    <a:pt x="28194" y="406908"/>
                  </a:lnTo>
                  <a:lnTo>
                    <a:pt x="20574" y="488442"/>
                  </a:lnTo>
                  <a:lnTo>
                    <a:pt x="17526" y="545592"/>
                  </a:lnTo>
                  <a:lnTo>
                    <a:pt x="16002" y="604266"/>
                  </a:lnTo>
                  <a:lnTo>
                    <a:pt x="14554" y="716851"/>
                  </a:lnTo>
                  <a:lnTo>
                    <a:pt x="0" y="688848"/>
                  </a:lnTo>
                  <a:lnTo>
                    <a:pt x="19812" y="784098"/>
                  </a:lnTo>
                  <a:lnTo>
                    <a:pt x="30327" y="731520"/>
                  </a:lnTo>
                  <a:lnTo>
                    <a:pt x="38862" y="688848"/>
                  </a:lnTo>
                  <a:lnTo>
                    <a:pt x="24384" y="717804"/>
                  </a:lnTo>
                  <a:lnTo>
                    <a:pt x="24384" y="663702"/>
                  </a:lnTo>
                  <a:lnTo>
                    <a:pt x="25146" y="604266"/>
                  </a:lnTo>
                  <a:lnTo>
                    <a:pt x="28994" y="516636"/>
                  </a:lnTo>
                  <a:lnTo>
                    <a:pt x="35052" y="434340"/>
                  </a:lnTo>
                  <a:lnTo>
                    <a:pt x="41148" y="382524"/>
                  </a:lnTo>
                  <a:lnTo>
                    <a:pt x="49530" y="332232"/>
                  </a:lnTo>
                  <a:lnTo>
                    <a:pt x="60960" y="284988"/>
                  </a:lnTo>
                  <a:lnTo>
                    <a:pt x="73914" y="240792"/>
                  </a:lnTo>
                  <a:lnTo>
                    <a:pt x="88392" y="198882"/>
                  </a:lnTo>
                  <a:lnTo>
                    <a:pt x="113538" y="138684"/>
                  </a:lnTo>
                  <a:lnTo>
                    <a:pt x="140970" y="81534"/>
                  </a:lnTo>
                  <a:lnTo>
                    <a:pt x="160782" y="44958"/>
                  </a:lnTo>
                  <a:lnTo>
                    <a:pt x="180594" y="7620"/>
                  </a:lnTo>
                  <a:lnTo>
                    <a:pt x="181356" y="5334"/>
                  </a:lnTo>
                  <a:close/>
                </a:path>
                <a:path w="845185" h="784225">
                  <a:moveTo>
                    <a:pt x="347472" y="73152"/>
                  </a:moveTo>
                  <a:lnTo>
                    <a:pt x="346710" y="70104"/>
                  </a:lnTo>
                  <a:lnTo>
                    <a:pt x="344424" y="68580"/>
                  </a:lnTo>
                  <a:lnTo>
                    <a:pt x="341376" y="67818"/>
                  </a:lnTo>
                  <a:lnTo>
                    <a:pt x="339090" y="68580"/>
                  </a:lnTo>
                  <a:lnTo>
                    <a:pt x="337566" y="71628"/>
                  </a:lnTo>
                  <a:lnTo>
                    <a:pt x="327660" y="92964"/>
                  </a:lnTo>
                  <a:lnTo>
                    <a:pt x="318516" y="115062"/>
                  </a:lnTo>
                  <a:lnTo>
                    <a:pt x="313182" y="125730"/>
                  </a:lnTo>
                  <a:lnTo>
                    <a:pt x="308610" y="137922"/>
                  </a:lnTo>
                  <a:lnTo>
                    <a:pt x="304038" y="149352"/>
                  </a:lnTo>
                  <a:lnTo>
                    <a:pt x="299466" y="161544"/>
                  </a:lnTo>
                  <a:lnTo>
                    <a:pt x="294894" y="174498"/>
                  </a:lnTo>
                  <a:lnTo>
                    <a:pt x="291084" y="187452"/>
                  </a:lnTo>
                  <a:lnTo>
                    <a:pt x="286512" y="200406"/>
                  </a:lnTo>
                  <a:lnTo>
                    <a:pt x="278892" y="229362"/>
                  </a:lnTo>
                  <a:lnTo>
                    <a:pt x="275844" y="244602"/>
                  </a:lnTo>
                  <a:lnTo>
                    <a:pt x="272034" y="260604"/>
                  </a:lnTo>
                  <a:lnTo>
                    <a:pt x="267462" y="285750"/>
                  </a:lnTo>
                  <a:lnTo>
                    <a:pt x="266700" y="294894"/>
                  </a:lnTo>
                  <a:lnTo>
                    <a:pt x="262128" y="324612"/>
                  </a:lnTo>
                  <a:lnTo>
                    <a:pt x="261366" y="335280"/>
                  </a:lnTo>
                  <a:lnTo>
                    <a:pt x="259080" y="356616"/>
                  </a:lnTo>
                  <a:lnTo>
                    <a:pt x="256717" y="380238"/>
                  </a:lnTo>
                  <a:lnTo>
                    <a:pt x="254508" y="403098"/>
                  </a:lnTo>
                  <a:lnTo>
                    <a:pt x="251460" y="450342"/>
                  </a:lnTo>
                  <a:lnTo>
                    <a:pt x="249174" y="473202"/>
                  </a:lnTo>
                  <a:lnTo>
                    <a:pt x="248412" y="496824"/>
                  </a:lnTo>
                  <a:lnTo>
                    <a:pt x="245364" y="541020"/>
                  </a:lnTo>
                  <a:lnTo>
                    <a:pt x="244602" y="550926"/>
                  </a:lnTo>
                  <a:lnTo>
                    <a:pt x="244602" y="561594"/>
                  </a:lnTo>
                  <a:lnTo>
                    <a:pt x="243776" y="571500"/>
                  </a:lnTo>
                  <a:lnTo>
                    <a:pt x="243078" y="580644"/>
                  </a:lnTo>
                  <a:lnTo>
                    <a:pt x="243014" y="589788"/>
                  </a:lnTo>
                  <a:lnTo>
                    <a:pt x="242316" y="598170"/>
                  </a:lnTo>
                  <a:lnTo>
                    <a:pt x="241554" y="605790"/>
                  </a:lnTo>
                  <a:lnTo>
                    <a:pt x="241477" y="614172"/>
                  </a:lnTo>
                  <a:lnTo>
                    <a:pt x="240792" y="621030"/>
                  </a:lnTo>
                  <a:lnTo>
                    <a:pt x="240792" y="627888"/>
                  </a:lnTo>
                  <a:lnTo>
                    <a:pt x="240030" y="640842"/>
                  </a:lnTo>
                  <a:lnTo>
                    <a:pt x="239306" y="652272"/>
                  </a:lnTo>
                  <a:lnTo>
                    <a:pt x="239268" y="663702"/>
                  </a:lnTo>
                  <a:lnTo>
                    <a:pt x="238506" y="673608"/>
                  </a:lnTo>
                  <a:lnTo>
                    <a:pt x="238506" y="682840"/>
                  </a:lnTo>
                  <a:lnTo>
                    <a:pt x="222504" y="653796"/>
                  </a:lnTo>
                  <a:lnTo>
                    <a:pt x="246126" y="748284"/>
                  </a:lnTo>
                  <a:lnTo>
                    <a:pt x="254050" y="695706"/>
                  </a:lnTo>
                  <a:lnTo>
                    <a:pt x="260604" y="652272"/>
                  </a:lnTo>
                  <a:lnTo>
                    <a:pt x="248412" y="679310"/>
                  </a:lnTo>
                  <a:lnTo>
                    <a:pt x="248412" y="663702"/>
                  </a:lnTo>
                  <a:lnTo>
                    <a:pt x="249110" y="653796"/>
                  </a:lnTo>
                  <a:lnTo>
                    <a:pt x="249174" y="640842"/>
                  </a:lnTo>
                  <a:lnTo>
                    <a:pt x="249936" y="627888"/>
                  </a:lnTo>
                  <a:lnTo>
                    <a:pt x="250698" y="621030"/>
                  </a:lnTo>
                  <a:lnTo>
                    <a:pt x="250774" y="613410"/>
                  </a:lnTo>
                  <a:lnTo>
                    <a:pt x="251523" y="605790"/>
                  </a:lnTo>
                  <a:lnTo>
                    <a:pt x="252222" y="598170"/>
                  </a:lnTo>
                  <a:lnTo>
                    <a:pt x="252285" y="589026"/>
                  </a:lnTo>
                  <a:lnTo>
                    <a:pt x="253746" y="571500"/>
                  </a:lnTo>
                  <a:lnTo>
                    <a:pt x="253746" y="561594"/>
                  </a:lnTo>
                  <a:lnTo>
                    <a:pt x="254558" y="550926"/>
                  </a:lnTo>
                  <a:lnTo>
                    <a:pt x="255270" y="541020"/>
                  </a:lnTo>
                  <a:lnTo>
                    <a:pt x="256032" y="519684"/>
                  </a:lnTo>
                  <a:lnTo>
                    <a:pt x="257594" y="496824"/>
                  </a:lnTo>
                  <a:lnTo>
                    <a:pt x="259130" y="473202"/>
                  </a:lnTo>
                  <a:lnTo>
                    <a:pt x="260642" y="450342"/>
                  </a:lnTo>
                  <a:lnTo>
                    <a:pt x="262128" y="427482"/>
                  </a:lnTo>
                  <a:lnTo>
                    <a:pt x="264414" y="403860"/>
                  </a:lnTo>
                  <a:lnTo>
                    <a:pt x="265938" y="380238"/>
                  </a:lnTo>
                  <a:lnTo>
                    <a:pt x="270510" y="336042"/>
                  </a:lnTo>
                  <a:lnTo>
                    <a:pt x="272034" y="326136"/>
                  </a:lnTo>
                  <a:lnTo>
                    <a:pt x="272796" y="315468"/>
                  </a:lnTo>
                  <a:lnTo>
                    <a:pt x="281940" y="262128"/>
                  </a:lnTo>
                  <a:lnTo>
                    <a:pt x="288798" y="231648"/>
                  </a:lnTo>
                  <a:lnTo>
                    <a:pt x="291846" y="217170"/>
                  </a:lnTo>
                  <a:lnTo>
                    <a:pt x="295656" y="203454"/>
                  </a:lnTo>
                  <a:lnTo>
                    <a:pt x="300228" y="190500"/>
                  </a:lnTo>
                  <a:lnTo>
                    <a:pt x="304038" y="177546"/>
                  </a:lnTo>
                  <a:lnTo>
                    <a:pt x="308610" y="164592"/>
                  </a:lnTo>
                  <a:lnTo>
                    <a:pt x="313182" y="153162"/>
                  </a:lnTo>
                  <a:lnTo>
                    <a:pt x="317754" y="140970"/>
                  </a:lnTo>
                  <a:lnTo>
                    <a:pt x="322326" y="129540"/>
                  </a:lnTo>
                  <a:lnTo>
                    <a:pt x="326898" y="118872"/>
                  </a:lnTo>
                  <a:lnTo>
                    <a:pt x="336804" y="96774"/>
                  </a:lnTo>
                  <a:lnTo>
                    <a:pt x="346710" y="75438"/>
                  </a:lnTo>
                  <a:lnTo>
                    <a:pt x="347472" y="73152"/>
                  </a:lnTo>
                  <a:close/>
                </a:path>
                <a:path w="845185" h="784225">
                  <a:moveTo>
                    <a:pt x="592074" y="691134"/>
                  </a:moveTo>
                  <a:lnTo>
                    <a:pt x="575297" y="718312"/>
                  </a:lnTo>
                  <a:lnTo>
                    <a:pt x="578421" y="679704"/>
                  </a:lnTo>
                  <a:lnTo>
                    <a:pt x="582930" y="629412"/>
                  </a:lnTo>
                  <a:lnTo>
                    <a:pt x="584454" y="603504"/>
                  </a:lnTo>
                  <a:lnTo>
                    <a:pt x="585978" y="578358"/>
                  </a:lnTo>
                  <a:lnTo>
                    <a:pt x="587502" y="528066"/>
                  </a:lnTo>
                  <a:lnTo>
                    <a:pt x="587502" y="479298"/>
                  </a:lnTo>
                  <a:lnTo>
                    <a:pt x="585216" y="430530"/>
                  </a:lnTo>
                  <a:lnTo>
                    <a:pt x="581406" y="384048"/>
                  </a:lnTo>
                  <a:lnTo>
                    <a:pt x="570738" y="316992"/>
                  </a:lnTo>
                  <a:lnTo>
                    <a:pt x="554736" y="252222"/>
                  </a:lnTo>
                  <a:lnTo>
                    <a:pt x="534924" y="190500"/>
                  </a:lnTo>
                  <a:lnTo>
                    <a:pt x="527304" y="169926"/>
                  </a:lnTo>
                  <a:lnTo>
                    <a:pt x="512826" y="129540"/>
                  </a:lnTo>
                  <a:lnTo>
                    <a:pt x="480822" y="50292"/>
                  </a:lnTo>
                  <a:lnTo>
                    <a:pt x="480060" y="48006"/>
                  </a:lnTo>
                  <a:lnTo>
                    <a:pt x="477012" y="46482"/>
                  </a:lnTo>
                  <a:lnTo>
                    <a:pt x="474726" y="48006"/>
                  </a:lnTo>
                  <a:lnTo>
                    <a:pt x="472440" y="48768"/>
                  </a:lnTo>
                  <a:lnTo>
                    <a:pt x="470916" y="51816"/>
                  </a:lnTo>
                  <a:lnTo>
                    <a:pt x="471678" y="54102"/>
                  </a:lnTo>
                  <a:lnTo>
                    <a:pt x="503682" y="133350"/>
                  </a:lnTo>
                  <a:lnTo>
                    <a:pt x="518922" y="172974"/>
                  </a:lnTo>
                  <a:lnTo>
                    <a:pt x="532638" y="214122"/>
                  </a:lnTo>
                  <a:lnTo>
                    <a:pt x="539496" y="233934"/>
                  </a:lnTo>
                  <a:lnTo>
                    <a:pt x="545592" y="255270"/>
                  </a:lnTo>
                  <a:lnTo>
                    <a:pt x="556260" y="297180"/>
                  </a:lnTo>
                  <a:lnTo>
                    <a:pt x="565404" y="340614"/>
                  </a:lnTo>
                  <a:lnTo>
                    <a:pt x="572262" y="385572"/>
                  </a:lnTo>
                  <a:lnTo>
                    <a:pt x="576072" y="431292"/>
                  </a:lnTo>
                  <a:lnTo>
                    <a:pt x="577596" y="454914"/>
                  </a:lnTo>
                  <a:lnTo>
                    <a:pt x="577596" y="479298"/>
                  </a:lnTo>
                  <a:lnTo>
                    <a:pt x="578358" y="503682"/>
                  </a:lnTo>
                  <a:lnTo>
                    <a:pt x="576072" y="577596"/>
                  </a:lnTo>
                  <a:lnTo>
                    <a:pt x="572960" y="629412"/>
                  </a:lnTo>
                  <a:lnTo>
                    <a:pt x="569214" y="679704"/>
                  </a:lnTo>
                  <a:lnTo>
                    <a:pt x="565670" y="716305"/>
                  </a:lnTo>
                  <a:lnTo>
                    <a:pt x="553974" y="687324"/>
                  </a:lnTo>
                  <a:lnTo>
                    <a:pt x="563880" y="784098"/>
                  </a:lnTo>
                  <a:lnTo>
                    <a:pt x="579589" y="732282"/>
                  </a:lnTo>
                  <a:lnTo>
                    <a:pt x="592074" y="691134"/>
                  </a:lnTo>
                  <a:close/>
                </a:path>
                <a:path w="845185" h="784225">
                  <a:moveTo>
                    <a:pt x="845058" y="633222"/>
                  </a:moveTo>
                  <a:lnTo>
                    <a:pt x="829068" y="660234"/>
                  </a:lnTo>
                  <a:lnTo>
                    <a:pt x="830580" y="627126"/>
                  </a:lnTo>
                  <a:lnTo>
                    <a:pt x="832866" y="594360"/>
                  </a:lnTo>
                  <a:lnTo>
                    <a:pt x="834390" y="561594"/>
                  </a:lnTo>
                  <a:lnTo>
                    <a:pt x="836676" y="529590"/>
                  </a:lnTo>
                  <a:lnTo>
                    <a:pt x="837438" y="498348"/>
                  </a:lnTo>
                  <a:lnTo>
                    <a:pt x="838962" y="467106"/>
                  </a:lnTo>
                  <a:lnTo>
                    <a:pt x="839724" y="437388"/>
                  </a:lnTo>
                  <a:lnTo>
                    <a:pt x="839724" y="407670"/>
                  </a:lnTo>
                  <a:lnTo>
                    <a:pt x="840486" y="379476"/>
                  </a:lnTo>
                  <a:lnTo>
                    <a:pt x="839762" y="366522"/>
                  </a:lnTo>
                  <a:lnTo>
                    <a:pt x="839724" y="352806"/>
                  </a:lnTo>
                  <a:lnTo>
                    <a:pt x="838962" y="339852"/>
                  </a:lnTo>
                  <a:lnTo>
                    <a:pt x="838962" y="326898"/>
                  </a:lnTo>
                  <a:lnTo>
                    <a:pt x="838200" y="313944"/>
                  </a:lnTo>
                  <a:lnTo>
                    <a:pt x="837438" y="301752"/>
                  </a:lnTo>
                  <a:lnTo>
                    <a:pt x="836676" y="290322"/>
                  </a:lnTo>
                  <a:lnTo>
                    <a:pt x="835152" y="278130"/>
                  </a:lnTo>
                  <a:lnTo>
                    <a:pt x="834390" y="267462"/>
                  </a:lnTo>
                  <a:lnTo>
                    <a:pt x="832866" y="256032"/>
                  </a:lnTo>
                  <a:lnTo>
                    <a:pt x="829818" y="236220"/>
                  </a:lnTo>
                  <a:lnTo>
                    <a:pt x="827532" y="226314"/>
                  </a:lnTo>
                  <a:lnTo>
                    <a:pt x="826008" y="216408"/>
                  </a:lnTo>
                  <a:lnTo>
                    <a:pt x="823722" y="208026"/>
                  </a:lnTo>
                  <a:lnTo>
                    <a:pt x="821436" y="198882"/>
                  </a:lnTo>
                  <a:lnTo>
                    <a:pt x="819150" y="190500"/>
                  </a:lnTo>
                  <a:lnTo>
                    <a:pt x="816102" y="182880"/>
                  </a:lnTo>
                  <a:lnTo>
                    <a:pt x="813816" y="174498"/>
                  </a:lnTo>
                  <a:lnTo>
                    <a:pt x="810768" y="166878"/>
                  </a:lnTo>
                  <a:lnTo>
                    <a:pt x="791718" y="127254"/>
                  </a:lnTo>
                  <a:lnTo>
                    <a:pt x="770382" y="94488"/>
                  </a:lnTo>
                  <a:lnTo>
                    <a:pt x="730758" y="48768"/>
                  </a:lnTo>
                  <a:lnTo>
                    <a:pt x="729234" y="47244"/>
                  </a:lnTo>
                  <a:lnTo>
                    <a:pt x="726186" y="47244"/>
                  </a:lnTo>
                  <a:lnTo>
                    <a:pt x="723900" y="48768"/>
                  </a:lnTo>
                  <a:lnTo>
                    <a:pt x="722376" y="50292"/>
                  </a:lnTo>
                  <a:lnTo>
                    <a:pt x="722376" y="53340"/>
                  </a:lnTo>
                  <a:lnTo>
                    <a:pt x="723900" y="55626"/>
                  </a:lnTo>
                  <a:lnTo>
                    <a:pt x="747522" y="81534"/>
                  </a:lnTo>
                  <a:lnTo>
                    <a:pt x="755142" y="90678"/>
                  </a:lnTo>
                  <a:lnTo>
                    <a:pt x="784098" y="132588"/>
                  </a:lnTo>
                  <a:lnTo>
                    <a:pt x="802386" y="170688"/>
                  </a:lnTo>
                  <a:lnTo>
                    <a:pt x="804672" y="178308"/>
                  </a:lnTo>
                  <a:lnTo>
                    <a:pt x="807720" y="185928"/>
                  </a:lnTo>
                  <a:lnTo>
                    <a:pt x="810006" y="193548"/>
                  </a:lnTo>
                  <a:lnTo>
                    <a:pt x="814578" y="210312"/>
                  </a:lnTo>
                  <a:lnTo>
                    <a:pt x="816102" y="218694"/>
                  </a:lnTo>
                  <a:lnTo>
                    <a:pt x="818388" y="227838"/>
                  </a:lnTo>
                  <a:lnTo>
                    <a:pt x="819912" y="237744"/>
                  </a:lnTo>
                  <a:lnTo>
                    <a:pt x="822198" y="247650"/>
                  </a:lnTo>
                  <a:lnTo>
                    <a:pt x="822960" y="257556"/>
                  </a:lnTo>
                  <a:lnTo>
                    <a:pt x="827532" y="302514"/>
                  </a:lnTo>
                  <a:lnTo>
                    <a:pt x="829818" y="339852"/>
                  </a:lnTo>
                  <a:lnTo>
                    <a:pt x="829818" y="352806"/>
                  </a:lnTo>
                  <a:lnTo>
                    <a:pt x="830529" y="365760"/>
                  </a:lnTo>
                  <a:lnTo>
                    <a:pt x="830580" y="407670"/>
                  </a:lnTo>
                  <a:lnTo>
                    <a:pt x="828294" y="497586"/>
                  </a:lnTo>
                  <a:lnTo>
                    <a:pt x="826731" y="529590"/>
                  </a:lnTo>
                  <a:lnTo>
                    <a:pt x="825246" y="561594"/>
                  </a:lnTo>
                  <a:lnTo>
                    <a:pt x="822960" y="593598"/>
                  </a:lnTo>
                  <a:lnTo>
                    <a:pt x="821436" y="626364"/>
                  </a:lnTo>
                  <a:lnTo>
                    <a:pt x="819061" y="660933"/>
                  </a:lnTo>
                  <a:lnTo>
                    <a:pt x="806958" y="630936"/>
                  </a:lnTo>
                  <a:lnTo>
                    <a:pt x="819150" y="726948"/>
                  </a:lnTo>
                  <a:lnTo>
                    <a:pt x="833462" y="675132"/>
                  </a:lnTo>
                  <a:lnTo>
                    <a:pt x="845058" y="6332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995422" y="6272021"/>
              <a:ext cx="883285" cy="1626235"/>
            </a:xfrm>
            <a:custGeom>
              <a:avLst/>
              <a:gdLst/>
              <a:ahLst/>
              <a:cxnLst/>
              <a:rect l="l" t="t" r="r" b="b"/>
              <a:pathLst>
                <a:path w="883285" h="1626234">
                  <a:moveTo>
                    <a:pt x="0" y="126492"/>
                  </a:moveTo>
                  <a:lnTo>
                    <a:pt x="355854" y="0"/>
                  </a:lnTo>
                </a:path>
                <a:path w="883285" h="1626234">
                  <a:moveTo>
                    <a:pt x="421386" y="673608"/>
                  </a:moveTo>
                  <a:lnTo>
                    <a:pt x="883158" y="669036"/>
                  </a:lnTo>
                </a:path>
                <a:path w="883285" h="1626234">
                  <a:moveTo>
                    <a:pt x="276606" y="1325880"/>
                  </a:moveTo>
                  <a:lnTo>
                    <a:pt x="837438" y="1626108"/>
                  </a:lnTo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3345434" y="6153142"/>
            <a:ext cx="9334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i="1" spc="5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74224" y="6831327"/>
            <a:ext cx="9334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i="1" spc="5" dirty="0">
                <a:latin typeface="Times New Roman"/>
                <a:cs typeface="Times New Roman"/>
              </a:rPr>
              <a:t>2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900172" y="6250685"/>
            <a:ext cx="1270" cy="1954530"/>
          </a:xfrm>
          <a:custGeom>
            <a:avLst/>
            <a:gdLst/>
            <a:ahLst/>
            <a:cxnLst/>
            <a:rect l="l" t="t" r="r" b="b"/>
            <a:pathLst>
              <a:path w="1269" h="1954529">
                <a:moveTo>
                  <a:pt x="0" y="0"/>
                </a:moveTo>
                <a:lnTo>
                  <a:pt x="762" y="1954530"/>
                </a:lnTo>
              </a:path>
            </a:pathLst>
          </a:custGeom>
          <a:ln w="7200">
            <a:solidFill>
              <a:srgbClr val="000000"/>
            </a:solidFill>
            <a:prstDash val="lgDash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082948" y="7803656"/>
            <a:ext cx="5756910" cy="15322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R="149225" algn="ctr">
              <a:lnSpc>
                <a:spcPct val="100000"/>
              </a:lnSpc>
              <a:spcBef>
                <a:spcPts val="105"/>
              </a:spcBef>
            </a:pPr>
            <a:r>
              <a:rPr sz="1050" i="1" spc="5" dirty="0">
                <a:latin typeface="Times New Roman"/>
                <a:cs typeface="Times New Roman"/>
              </a:rPr>
              <a:t>3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tabLst>
                <a:tab pos="215963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-1270" algn="ctr">
              <a:lnSpc>
                <a:spcPct val="95800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4.32.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зародження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розвитку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тріщини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змінному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вигині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круглого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зразка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 </a:t>
            </a:r>
            <a:r>
              <a:rPr sz="1000" spc="-5" dirty="0">
                <a:latin typeface="Times New Roman"/>
                <a:cs typeface="Times New Roman"/>
              </a:rPr>
              <a:t>вигляд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втомного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руйнування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утворення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тріщини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найбільш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навантаженій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частини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перетину,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зазнала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мікродеформації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набула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максимального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зміцнення;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поступове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поширення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тріщини,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гладка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притерта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поверхня;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остаточне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руйнування,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зона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«долому»,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живий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переріз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зменшується,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справжнє </a:t>
            </a:r>
            <a:r>
              <a:rPr sz="1000" spc="-5" dirty="0">
                <a:latin typeface="Times New Roman"/>
                <a:cs typeface="Times New Roman"/>
              </a:rPr>
              <a:t> напруження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збільшується,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відбувається крихке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або в’язке руйнування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24" name="object 2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27754" y="6346964"/>
            <a:ext cx="1920925" cy="1701419"/>
          </a:xfrm>
          <a:prstGeom prst="rect">
            <a:avLst/>
          </a:prstGeom>
        </p:spPr>
      </p:pic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4" y="516889"/>
            <a:ext cx="5785485" cy="742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3003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Характеристики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втомної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міцності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визначаються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циклічних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випробуваннях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«вигин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обертанні».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Схему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представлено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рис.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4.33.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18496" y="3806436"/>
            <a:ext cx="5965190" cy="6176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4.33.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втому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крива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втоми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ct val="95600"/>
              </a:lnSpc>
            </a:pPr>
            <a:r>
              <a:rPr sz="1200" i="1" spc="-5" dirty="0">
                <a:latin typeface="Times New Roman"/>
                <a:cs typeface="Times New Roman"/>
              </a:rPr>
              <a:t>Межа витривалості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spc="-7" baseline="-10416" dirty="0">
                <a:latin typeface="Times New Roman"/>
                <a:cs typeface="Times New Roman"/>
              </a:rPr>
              <a:t>–1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при симетричній зміні навантаження, </a:t>
            </a:r>
            <a:r>
              <a:rPr sz="1200" spc="-5" dirty="0">
                <a:latin typeface="Symbol"/>
                <a:cs typeface="Symbol"/>
              </a:rPr>
              <a:t></a:t>
            </a:r>
            <a:r>
              <a:rPr sz="1200" i="1" spc="-7" baseline="-10416" dirty="0">
                <a:latin typeface="Times New Roman"/>
                <a:cs typeface="Times New Roman"/>
              </a:rPr>
              <a:t>R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при несимет- </a:t>
            </a:r>
            <a:r>
              <a:rPr sz="1200" dirty="0">
                <a:latin typeface="Times New Roman"/>
                <a:cs typeface="Times New Roman"/>
              </a:rPr>
              <a:t> ричній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навантаження)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максимальне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напруження,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яке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витримується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матеріалом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 </a:t>
            </a:r>
            <a:r>
              <a:rPr sz="1200" dirty="0">
                <a:latin typeface="Times New Roman"/>
                <a:cs typeface="Times New Roman"/>
              </a:rPr>
              <a:t>довільно</a:t>
            </a:r>
            <a:r>
              <a:rPr sz="1200" spc="-5" dirty="0">
                <a:latin typeface="Times New Roman"/>
                <a:cs typeface="Times New Roman"/>
              </a:rPr>
              <a:t> велику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 циклів навантаження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N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  <a:spcBef>
                <a:spcPts val="40"/>
              </a:spcBef>
            </a:pPr>
            <a:r>
              <a:rPr sz="1200" i="1" spc="-5" dirty="0">
                <a:latin typeface="Times New Roman"/>
                <a:cs typeface="Times New Roman"/>
              </a:rPr>
              <a:t>Обмежена межа витривалості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максимальне напруження, яке витримується </a:t>
            </a:r>
            <a:r>
              <a:rPr sz="1200" dirty="0">
                <a:latin typeface="Times New Roman"/>
                <a:cs typeface="Times New Roman"/>
              </a:rPr>
              <a:t>ма-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теріалом</a:t>
            </a:r>
            <a:r>
              <a:rPr sz="1200" spc="-5" dirty="0">
                <a:latin typeface="Times New Roman"/>
                <a:cs typeface="Times New Roman"/>
              </a:rPr>
              <a:t> за певну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 циклів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</a:t>
            </a:r>
            <a:r>
              <a:rPr sz="1200" dirty="0">
                <a:latin typeface="Times New Roman"/>
                <a:cs typeface="Times New Roman"/>
              </a:rPr>
              <a:t> або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час.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Живучість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різниця </a:t>
            </a:r>
            <a:r>
              <a:rPr sz="1200" dirty="0">
                <a:latin typeface="Times New Roman"/>
                <a:cs typeface="Times New Roman"/>
              </a:rPr>
              <a:t>між числом </a:t>
            </a:r>
            <a:r>
              <a:rPr sz="1200" spc="-5" dirty="0">
                <a:latin typeface="Times New Roman"/>
                <a:cs typeface="Times New Roman"/>
              </a:rPr>
              <a:t>циклів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повного руйнування та </a:t>
            </a:r>
            <a:r>
              <a:rPr sz="1200" dirty="0">
                <a:latin typeface="Times New Roman"/>
                <a:cs typeface="Times New Roman"/>
              </a:rPr>
              <a:t>кількість </a:t>
            </a:r>
            <a:r>
              <a:rPr sz="1200" spc="-5" dirty="0">
                <a:latin typeface="Times New Roman"/>
                <a:cs typeface="Times New Roman"/>
              </a:rPr>
              <a:t>циклів 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появи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816610" marR="93980" lvl="1" indent="861060" algn="r">
              <a:lnSpc>
                <a:spcPct val="95900"/>
              </a:lnSpc>
              <a:spcBef>
                <a:spcPts val="880"/>
              </a:spcBef>
              <a:buAutoNum type="arabicPeriod" startAt="3"/>
              <a:tabLst>
                <a:tab pos="1989455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КОНСТРУКЦІЙНА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МІЦНІСТЬ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МАТЕРІАЛІВ,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ОСОБЛИВОСТІ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ДЕФОРМАЦІЇ</a:t>
            </a:r>
            <a:r>
              <a:rPr sz="1400" b="1" spc="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ПОЛІКРИСТАЛІЧНИХ</a:t>
            </a:r>
            <a:r>
              <a:rPr sz="1400" b="1" spc="1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ТІЛ, </a:t>
            </a:r>
            <a:r>
              <a:rPr sz="1400" b="1" spc="-33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НАКЛЕП, ПОВЕРНЕННЯ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ТА</a:t>
            </a:r>
            <a:r>
              <a:rPr sz="1400" b="1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РЕКРИСТАЛІЗАЦІЯ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15"/>
              </a:spcBef>
              <a:buFont typeface="Times New Roman"/>
              <a:buAutoNum type="arabicPeriod" startAt="3"/>
            </a:pPr>
            <a:endParaRPr sz="2100">
              <a:latin typeface="Times New Roman"/>
              <a:cs typeface="Times New Roman"/>
            </a:endParaRPr>
          </a:p>
          <a:p>
            <a:pPr marL="4018279" marR="93980" lvl="2" indent="62865" algn="r">
              <a:lnSpc>
                <a:spcPts val="1380"/>
              </a:lnSpc>
              <a:buAutoNum type="arabicPeriod"/>
              <a:tabLst>
                <a:tab pos="4462780" algn="l"/>
              </a:tabLst>
            </a:pPr>
            <a:r>
              <a:rPr sz="1200" b="1" dirty="0">
                <a:latin typeface="Times New Roman"/>
                <a:cs typeface="Times New Roman"/>
              </a:rPr>
              <a:t>КОНСТРУКЦІЙНА  </a:t>
            </a:r>
            <a:r>
              <a:rPr sz="1200" b="1" spc="-5" dirty="0">
                <a:latin typeface="Times New Roman"/>
                <a:cs typeface="Times New Roman"/>
              </a:rPr>
              <a:t>МІЦНІСТЬ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МАТЕРІАЛІВ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50">
              <a:latin typeface="Times New Roman"/>
              <a:cs typeface="Times New Roman"/>
            </a:endParaRPr>
          </a:p>
          <a:p>
            <a:pPr marL="389255" algn="just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результаті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випробувань матеріалів отримують характеристики:</a:t>
            </a:r>
            <a:endParaRPr sz="1200">
              <a:latin typeface="Times New Roman"/>
              <a:cs typeface="Times New Roman"/>
            </a:endParaRPr>
          </a:p>
          <a:p>
            <a:pPr marL="101600" marR="94615" indent="287655" algn="just">
              <a:lnSpc>
                <a:spcPts val="1380"/>
              </a:lnSpc>
              <a:spcBef>
                <a:spcPts val="70"/>
              </a:spcBef>
              <a:buChar char="–"/>
              <a:tabLst>
                <a:tab pos="5041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силові (межа пропорційності, межа пружності,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плинності,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міцності, </a:t>
            </a:r>
            <a:r>
              <a:rPr sz="1200" dirty="0">
                <a:latin typeface="Times New Roman"/>
                <a:cs typeface="Times New Roman"/>
              </a:rPr>
              <a:t> межа</a:t>
            </a:r>
            <a:r>
              <a:rPr sz="1200" spc="-5" dirty="0">
                <a:latin typeface="Times New Roman"/>
                <a:cs typeface="Times New Roman"/>
              </a:rPr>
              <a:t> витривалості);</a:t>
            </a:r>
            <a:endParaRPr sz="1200">
              <a:latin typeface="Times New Roman"/>
              <a:cs typeface="Times New Roman"/>
            </a:endParaRPr>
          </a:p>
          <a:p>
            <a:pPr marL="503555" indent="-114935" algn="just">
              <a:lnSpc>
                <a:spcPts val="1315"/>
              </a:lnSpc>
              <a:buChar char="–"/>
              <a:tabLst>
                <a:tab pos="504190" algn="l"/>
              </a:tabLst>
            </a:pPr>
            <a:r>
              <a:rPr sz="1200" spc="-5" dirty="0">
                <a:latin typeface="Times New Roman"/>
                <a:cs typeface="Times New Roman"/>
              </a:rPr>
              <a:t>деформаційні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(відносне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подовження,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звуження);</a:t>
            </a:r>
            <a:endParaRPr sz="1200">
              <a:latin typeface="Times New Roman"/>
              <a:cs typeface="Times New Roman"/>
            </a:endParaRPr>
          </a:p>
          <a:p>
            <a:pPr marL="503555" indent="-114935" algn="just">
              <a:lnSpc>
                <a:spcPts val="1380"/>
              </a:lnSpc>
              <a:buChar char="–"/>
              <a:tabLst>
                <a:tab pos="504190" algn="l"/>
              </a:tabLst>
            </a:pPr>
            <a:r>
              <a:rPr sz="1200" spc="-5" dirty="0">
                <a:latin typeface="Times New Roman"/>
                <a:cs typeface="Times New Roman"/>
              </a:rPr>
              <a:t>енергетичні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(ударна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в’язкість).</a:t>
            </a:r>
            <a:endParaRPr sz="1200">
              <a:latin typeface="Times New Roman"/>
              <a:cs typeface="Times New Roman"/>
            </a:endParaRPr>
          </a:p>
          <a:p>
            <a:pPr marL="100965" marR="9334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Всі вони характеризують загальну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матеріалу незалежно від призначення,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конструкції та </a:t>
            </a:r>
            <a:r>
              <a:rPr sz="1200" dirty="0">
                <a:latin typeface="Times New Roman"/>
                <a:cs typeface="Times New Roman"/>
              </a:rPr>
              <a:t>умов </a:t>
            </a:r>
            <a:r>
              <a:rPr sz="1200" spc="-5" dirty="0">
                <a:latin typeface="Times New Roman"/>
                <a:cs typeface="Times New Roman"/>
              </a:rPr>
              <a:t>експлуатації. Висока якість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може </a:t>
            </a:r>
            <a:r>
              <a:rPr sz="1200" dirty="0">
                <a:latin typeface="Times New Roman"/>
                <a:cs typeface="Times New Roman"/>
              </a:rPr>
              <a:t>бути </a:t>
            </a:r>
            <a:r>
              <a:rPr sz="1200" spc="-5" dirty="0">
                <a:latin typeface="Times New Roman"/>
                <a:cs typeface="Times New Roman"/>
              </a:rPr>
              <a:t>досягнута тільки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врахуванні </a:t>
            </a:r>
            <a:r>
              <a:rPr sz="1200" dirty="0">
                <a:latin typeface="Times New Roman"/>
                <a:cs typeface="Times New Roman"/>
              </a:rPr>
              <a:t>всіх </a:t>
            </a:r>
            <a:r>
              <a:rPr sz="1200" spc="-5" dirty="0">
                <a:latin typeface="Times New Roman"/>
                <a:cs typeface="Times New Roman"/>
              </a:rPr>
              <a:t>особливостей, які мають місце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роботи </a:t>
            </a:r>
            <a:r>
              <a:rPr sz="1200" dirty="0">
                <a:latin typeface="Times New Roman"/>
                <a:cs typeface="Times New Roman"/>
              </a:rPr>
              <a:t>деталі, і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spc="-10" dirty="0">
                <a:latin typeface="Times New Roman"/>
                <a:cs typeface="Times New Roman"/>
              </a:rPr>
              <a:t>визначають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її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конструкційну міцність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210"/>
              </a:lnSpc>
            </a:pPr>
            <a:r>
              <a:rPr sz="1200" i="1" spc="-5" dirty="0">
                <a:latin typeface="Times New Roman"/>
                <a:cs typeface="Times New Roman"/>
              </a:rPr>
              <a:t>Конструкційна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міцність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комплекс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впливають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endParaRPr sz="1200">
              <a:latin typeface="Times New Roman"/>
              <a:cs typeface="Times New Roman"/>
            </a:endParaRPr>
          </a:p>
          <a:p>
            <a:pPr marL="101600" marR="94615" algn="just">
              <a:lnSpc>
                <a:spcPts val="1300"/>
              </a:lnSpc>
              <a:spcBef>
                <a:spcPts val="90"/>
              </a:spcBef>
            </a:pPr>
            <a:r>
              <a:rPr sz="1200" spc="-5" dirty="0">
                <a:latin typeface="Times New Roman"/>
                <a:cs typeface="Times New Roman"/>
              </a:rPr>
              <a:t>знаходяться </a:t>
            </a:r>
            <a:r>
              <a:rPr sz="1200" dirty="0">
                <a:latin typeface="Times New Roman"/>
                <a:cs typeface="Times New Roman"/>
              </a:rPr>
              <a:t>в найбільшій </a:t>
            </a:r>
            <a:r>
              <a:rPr sz="1200" spc="-5" dirty="0">
                <a:latin typeface="Times New Roman"/>
                <a:cs typeface="Times New Roman"/>
              </a:rPr>
              <a:t>кореляції зі службовими властивостями </a:t>
            </a:r>
            <a:r>
              <a:rPr sz="1200" dirty="0">
                <a:latin typeface="Times New Roman"/>
                <a:cs typeface="Times New Roman"/>
              </a:rPr>
              <a:t>даного </a:t>
            </a:r>
            <a:r>
              <a:rPr sz="1200" spc="-5" dirty="0">
                <a:latin typeface="Times New Roman"/>
                <a:cs typeface="Times New Roman"/>
              </a:rPr>
              <a:t>вироба, за- </a:t>
            </a:r>
            <a:r>
              <a:rPr sz="1200" dirty="0">
                <a:latin typeface="Times New Roman"/>
                <a:cs typeface="Times New Roman"/>
              </a:rPr>
              <a:t> безпечують</a:t>
            </a:r>
            <a:r>
              <a:rPr sz="1200" spc="-5" dirty="0">
                <a:latin typeface="Times New Roman"/>
                <a:cs typeface="Times New Roman"/>
              </a:rPr>
              <a:t> тривалу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надійну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умовах експлуатації.</a:t>
            </a:r>
            <a:endParaRPr sz="1200">
              <a:latin typeface="Times New Roman"/>
              <a:cs typeface="Times New Roman"/>
            </a:endParaRPr>
          </a:p>
          <a:p>
            <a:pPr marL="389255" algn="just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На конструкційну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чинники:</a:t>
            </a:r>
            <a:endParaRPr sz="1200">
              <a:latin typeface="Times New Roman"/>
              <a:cs typeface="Times New Roman"/>
            </a:endParaRPr>
          </a:p>
          <a:p>
            <a:pPr marL="503555" indent="-114935" algn="just">
              <a:lnSpc>
                <a:spcPts val="1370"/>
              </a:lnSpc>
              <a:buChar char="–"/>
              <a:tabLst>
                <a:tab pos="504190" algn="l"/>
              </a:tabLst>
            </a:pPr>
            <a:r>
              <a:rPr sz="1200" spc="-5" dirty="0">
                <a:latin typeface="Times New Roman"/>
                <a:cs typeface="Times New Roman"/>
              </a:rPr>
              <a:t>конструктивні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особливості </a:t>
            </a:r>
            <a:r>
              <a:rPr sz="1200" dirty="0">
                <a:latin typeface="Times New Roman"/>
                <a:cs typeface="Times New Roman"/>
              </a:rPr>
              <a:t>деталі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(форма та розміри);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latin typeface="Times New Roman"/>
                <a:cs typeface="Times New Roman"/>
              </a:rPr>
              <a:t>86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42950" y="1322069"/>
            <a:ext cx="3217545" cy="2090420"/>
            <a:chOff x="742950" y="1322069"/>
            <a:chExt cx="3217545" cy="2090420"/>
          </a:xfrm>
        </p:grpSpPr>
        <p:sp>
          <p:nvSpPr>
            <p:cNvPr id="7" name="object 7"/>
            <p:cNvSpPr/>
            <p:nvPr/>
          </p:nvSpPr>
          <p:spPr>
            <a:xfrm>
              <a:off x="838200" y="2362961"/>
              <a:ext cx="2565400" cy="534670"/>
            </a:xfrm>
            <a:custGeom>
              <a:avLst/>
              <a:gdLst/>
              <a:ahLst/>
              <a:cxnLst/>
              <a:rect l="l" t="t" r="r" b="b"/>
              <a:pathLst>
                <a:path w="2565400" h="534669">
                  <a:moveTo>
                    <a:pt x="0" y="267462"/>
                  </a:moveTo>
                  <a:lnTo>
                    <a:pt x="0" y="0"/>
                  </a:lnTo>
                  <a:lnTo>
                    <a:pt x="794004" y="0"/>
                  </a:lnTo>
                  <a:lnTo>
                    <a:pt x="794004" y="267462"/>
                  </a:lnTo>
                </a:path>
                <a:path w="2565400" h="534669">
                  <a:moveTo>
                    <a:pt x="2564892" y="267462"/>
                  </a:moveTo>
                  <a:lnTo>
                    <a:pt x="2564892" y="127254"/>
                  </a:lnTo>
                  <a:lnTo>
                    <a:pt x="886968" y="127254"/>
                  </a:lnTo>
                  <a:lnTo>
                    <a:pt x="833628" y="115062"/>
                  </a:lnTo>
                  <a:lnTo>
                    <a:pt x="794004" y="86106"/>
                  </a:lnTo>
                  <a:lnTo>
                    <a:pt x="794004" y="61722"/>
                  </a:lnTo>
                </a:path>
                <a:path w="2565400" h="534669">
                  <a:moveTo>
                    <a:pt x="0" y="267462"/>
                  </a:moveTo>
                  <a:lnTo>
                    <a:pt x="0" y="534162"/>
                  </a:lnTo>
                  <a:lnTo>
                    <a:pt x="794004" y="534162"/>
                  </a:lnTo>
                  <a:lnTo>
                    <a:pt x="794004" y="267462"/>
                  </a:lnTo>
                </a:path>
                <a:path w="2565400" h="534669">
                  <a:moveTo>
                    <a:pt x="2564892" y="267462"/>
                  </a:moveTo>
                  <a:lnTo>
                    <a:pt x="2564892" y="406908"/>
                  </a:lnTo>
                  <a:lnTo>
                    <a:pt x="886968" y="406908"/>
                  </a:lnTo>
                  <a:lnTo>
                    <a:pt x="833628" y="419100"/>
                  </a:lnTo>
                  <a:lnTo>
                    <a:pt x="794004" y="448056"/>
                  </a:lnTo>
                  <a:lnTo>
                    <a:pt x="794004" y="472440"/>
                  </a:lnTo>
                </a:path>
              </a:pathLst>
            </a:custGeom>
            <a:ln w="118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716786" y="1325879"/>
              <a:ext cx="0" cy="1757680"/>
            </a:xfrm>
            <a:custGeom>
              <a:avLst/>
              <a:gdLst/>
              <a:ahLst/>
              <a:cxnLst/>
              <a:rect l="l" t="t" r="r" b="b"/>
              <a:pathLst>
                <a:path h="1757680">
                  <a:moveTo>
                    <a:pt x="0" y="0"/>
                  </a:moveTo>
                  <a:lnTo>
                    <a:pt x="0" y="1757172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16786" y="1325879"/>
              <a:ext cx="1335024" cy="78943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716786" y="1325879"/>
              <a:ext cx="1335405" cy="789940"/>
            </a:xfrm>
            <a:custGeom>
              <a:avLst/>
              <a:gdLst/>
              <a:ahLst/>
              <a:cxnLst/>
              <a:rect l="l" t="t" r="r" b="b"/>
              <a:pathLst>
                <a:path w="1335405" h="789939">
                  <a:moveTo>
                    <a:pt x="0" y="0"/>
                  </a:moveTo>
                  <a:lnTo>
                    <a:pt x="0" y="789432"/>
                  </a:lnTo>
                  <a:lnTo>
                    <a:pt x="1335024" y="789432"/>
                  </a:lnTo>
                  <a:lnTo>
                    <a:pt x="0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73072" y="2033777"/>
              <a:ext cx="659130" cy="1209675"/>
            </a:xfrm>
            <a:custGeom>
              <a:avLst/>
              <a:gdLst/>
              <a:ahLst/>
              <a:cxnLst/>
              <a:rect l="l" t="t" r="r" b="b"/>
              <a:pathLst>
                <a:path w="659130" h="1209675">
                  <a:moveTo>
                    <a:pt x="659131" y="0"/>
                  </a:moveTo>
                  <a:lnTo>
                    <a:pt x="659131" y="1209294"/>
                  </a:lnTo>
                </a:path>
                <a:path w="659130" h="1209675">
                  <a:moveTo>
                    <a:pt x="0" y="329184"/>
                  </a:moveTo>
                  <a:lnTo>
                    <a:pt x="0" y="863346"/>
                  </a:lnTo>
                </a:path>
              </a:pathLst>
            </a:custGeom>
            <a:ln w="118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8200" y="2108451"/>
              <a:ext cx="784860" cy="246890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8200" y="2907032"/>
              <a:ext cx="784860" cy="246885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944365" y="2243327"/>
              <a:ext cx="207010" cy="247015"/>
            </a:xfrm>
            <a:custGeom>
              <a:avLst/>
              <a:gdLst/>
              <a:ahLst/>
              <a:cxnLst/>
              <a:rect l="l" t="t" r="r" b="b"/>
              <a:pathLst>
                <a:path w="207010" h="247014">
                  <a:moveTo>
                    <a:pt x="206504" y="0"/>
                  </a:moveTo>
                  <a:lnTo>
                    <a:pt x="0" y="0"/>
                  </a:lnTo>
                  <a:lnTo>
                    <a:pt x="0" y="246890"/>
                  </a:lnTo>
                  <a:lnTo>
                    <a:pt x="206504" y="246890"/>
                  </a:lnTo>
                  <a:lnTo>
                    <a:pt x="206504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45892" y="2243324"/>
              <a:ext cx="206499" cy="9449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945894" y="2243327"/>
              <a:ext cx="207010" cy="94615"/>
            </a:xfrm>
            <a:custGeom>
              <a:avLst/>
              <a:gdLst/>
              <a:ahLst/>
              <a:cxnLst/>
              <a:rect l="l" t="t" r="r" b="b"/>
              <a:pathLst>
                <a:path w="207010" h="94614">
                  <a:moveTo>
                    <a:pt x="206499" y="0"/>
                  </a:moveTo>
                  <a:lnTo>
                    <a:pt x="0" y="0"/>
                  </a:lnTo>
                  <a:lnTo>
                    <a:pt x="0" y="94490"/>
                  </a:lnTo>
                  <a:lnTo>
                    <a:pt x="206499" y="94490"/>
                  </a:lnTo>
                  <a:lnTo>
                    <a:pt x="206499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45892" y="2395724"/>
              <a:ext cx="206499" cy="9449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945894" y="2395727"/>
              <a:ext cx="207010" cy="94615"/>
            </a:xfrm>
            <a:custGeom>
              <a:avLst/>
              <a:gdLst/>
              <a:ahLst/>
              <a:cxnLst/>
              <a:rect l="l" t="t" r="r" b="b"/>
              <a:pathLst>
                <a:path w="207010" h="94614">
                  <a:moveTo>
                    <a:pt x="206499" y="0"/>
                  </a:moveTo>
                  <a:lnTo>
                    <a:pt x="0" y="0"/>
                  </a:lnTo>
                  <a:lnTo>
                    <a:pt x="0" y="94490"/>
                  </a:lnTo>
                  <a:lnTo>
                    <a:pt x="206499" y="94490"/>
                  </a:lnTo>
                  <a:lnTo>
                    <a:pt x="206499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997708" y="2313431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54102" y="0"/>
                  </a:moveTo>
                  <a:lnTo>
                    <a:pt x="33111" y="4274"/>
                  </a:lnTo>
                  <a:lnTo>
                    <a:pt x="15906" y="15906"/>
                  </a:lnTo>
                  <a:lnTo>
                    <a:pt x="4274" y="33111"/>
                  </a:lnTo>
                  <a:lnTo>
                    <a:pt x="0" y="54102"/>
                  </a:lnTo>
                  <a:lnTo>
                    <a:pt x="4274" y="74652"/>
                  </a:lnTo>
                  <a:lnTo>
                    <a:pt x="15906" y="91630"/>
                  </a:lnTo>
                  <a:lnTo>
                    <a:pt x="33111" y="103179"/>
                  </a:lnTo>
                  <a:lnTo>
                    <a:pt x="54102" y="107442"/>
                  </a:lnTo>
                  <a:lnTo>
                    <a:pt x="74973" y="103179"/>
                  </a:lnTo>
                  <a:lnTo>
                    <a:pt x="91916" y="91630"/>
                  </a:lnTo>
                  <a:lnTo>
                    <a:pt x="103286" y="74652"/>
                  </a:lnTo>
                  <a:lnTo>
                    <a:pt x="107442" y="54102"/>
                  </a:lnTo>
                  <a:lnTo>
                    <a:pt x="103286" y="33111"/>
                  </a:lnTo>
                  <a:lnTo>
                    <a:pt x="91916" y="15906"/>
                  </a:lnTo>
                  <a:lnTo>
                    <a:pt x="74973" y="4274"/>
                  </a:lnTo>
                  <a:lnTo>
                    <a:pt x="541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997708" y="2313431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54102" y="0"/>
                  </a:moveTo>
                  <a:lnTo>
                    <a:pt x="33111" y="4274"/>
                  </a:lnTo>
                  <a:lnTo>
                    <a:pt x="15906" y="15906"/>
                  </a:lnTo>
                  <a:lnTo>
                    <a:pt x="4274" y="33111"/>
                  </a:lnTo>
                  <a:lnTo>
                    <a:pt x="0" y="54102"/>
                  </a:lnTo>
                  <a:lnTo>
                    <a:pt x="4274" y="74652"/>
                  </a:lnTo>
                  <a:lnTo>
                    <a:pt x="15906" y="91630"/>
                  </a:lnTo>
                  <a:lnTo>
                    <a:pt x="33111" y="103179"/>
                  </a:lnTo>
                  <a:lnTo>
                    <a:pt x="54102" y="107442"/>
                  </a:lnTo>
                  <a:lnTo>
                    <a:pt x="74973" y="103179"/>
                  </a:lnTo>
                  <a:lnTo>
                    <a:pt x="91916" y="91630"/>
                  </a:lnTo>
                  <a:lnTo>
                    <a:pt x="103286" y="74652"/>
                  </a:lnTo>
                  <a:lnTo>
                    <a:pt x="107442" y="54102"/>
                  </a:lnTo>
                  <a:lnTo>
                    <a:pt x="103286" y="33111"/>
                  </a:lnTo>
                  <a:lnTo>
                    <a:pt x="91916" y="15906"/>
                  </a:lnTo>
                  <a:lnTo>
                    <a:pt x="74973" y="4274"/>
                  </a:lnTo>
                  <a:lnTo>
                    <a:pt x="54102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944365" y="2773679"/>
              <a:ext cx="207010" cy="247015"/>
            </a:xfrm>
            <a:custGeom>
              <a:avLst/>
              <a:gdLst/>
              <a:ahLst/>
              <a:cxnLst/>
              <a:rect l="l" t="t" r="r" b="b"/>
              <a:pathLst>
                <a:path w="207010" h="247014">
                  <a:moveTo>
                    <a:pt x="206504" y="0"/>
                  </a:moveTo>
                  <a:lnTo>
                    <a:pt x="0" y="0"/>
                  </a:lnTo>
                  <a:lnTo>
                    <a:pt x="0" y="246885"/>
                  </a:lnTo>
                  <a:lnTo>
                    <a:pt x="206504" y="246885"/>
                  </a:lnTo>
                  <a:lnTo>
                    <a:pt x="206504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45892" y="2773681"/>
              <a:ext cx="206499" cy="94485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945894" y="2773679"/>
              <a:ext cx="207010" cy="94615"/>
            </a:xfrm>
            <a:custGeom>
              <a:avLst/>
              <a:gdLst/>
              <a:ahLst/>
              <a:cxnLst/>
              <a:rect l="l" t="t" r="r" b="b"/>
              <a:pathLst>
                <a:path w="207010" h="94614">
                  <a:moveTo>
                    <a:pt x="206499" y="0"/>
                  </a:moveTo>
                  <a:lnTo>
                    <a:pt x="0" y="0"/>
                  </a:lnTo>
                  <a:lnTo>
                    <a:pt x="0" y="94490"/>
                  </a:lnTo>
                  <a:lnTo>
                    <a:pt x="206499" y="94490"/>
                  </a:lnTo>
                  <a:lnTo>
                    <a:pt x="206499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945892" y="2926081"/>
              <a:ext cx="206499" cy="94485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2945894" y="2926079"/>
              <a:ext cx="207010" cy="94615"/>
            </a:xfrm>
            <a:custGeom>
              <a:avLst/>
              <a:gdLst/>
              <a:ahLst/>
              <a:cxnLst/>
              <a:rect l="l" t="t" r="r" b="b"/>
              <a:pathLst>
                <a:path w="207010" h="94614">
                  <a:moveTo>
                    <a:pt x="206499" y="0"/>
                  </a:moveTo>
                  <a:lnTo>
                    <a:pt x="0" y="0"/>
                  </a:lnTo>
                  <a:lnTo>
                    <a:pt x="0" y="94490"/>
                  </a:lnTo>
                  <a:lnTo>
                    <a:pt x="206499" y="94490"/>
                  </a:lnTo>
                  <a:lnTo>
                    <a:pt x="206499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997708" y="2843783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54102" y="0"/>
                  </a:moveTo>
                  <a:lnTo>
                    <a:pt x="33111" y="4274"/>
                  </a:lnTo>
                  <a:lnTo>
                    <a:pt x="15906" y="15906"/>
                  </a:lnTo>
                  <a:lnTo>
                    <a:pt x="4274" y="33111"/>
                  </a:lnTo>
                  <a:lnTo>
                    <a:pt x="0" y="54102"/>
                  </a:lnTo>
                  <a:lnTo>
                    <a:pt x="4274" y="74973"/>
                  </a:lnTo>
                  <a:lnTo>
                    <a:pt x="15906" y="91916"/>
                  </a:lnTo>
                  <a:lnTo>
                    <a:pt x="33111" y="103286"/>
                  </a:lnTo>
                  <a:lnTo>
                    <a:pt x="54102" y="107442"/>
                  </a:lnTo>
                  <a:lnTo>
                    <a:pt x="74973" y="103286"/>
                  </a:lnTo>
                  <a:lnTo>
                    <a:pt x="91916" y="91916"/>
                  </a:lnTo>
                  <a:lnTo>
                    <a:pt x="103286" y="74973"/>
                  </a:lnTo>
                  <a:lnTo>
                    <a:pt x="107442" y="54102"/>
                  </a:lnTo>
                  <a:lnTo>
                    <a:pt x="103286" y="33111"/>
                  </a:lnTo>
                  <a:lnTo>
                    <a:pt x="91916" y="15906"/>
                  </a:lnTo>
                  <a:lnTo>
                    <a:pt x="74973" y="4274"/>
                  </a:lnTo>
                  <a:lnTo>
                    <a:pt x="541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997708" y="2843783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54102" y="0"/>
                  </a:moveTo>
                  <a:lnTo>
                    <a:pt x="33111" y="4274"/>
                  </a:lnTo>
                  <a:lnTo>
                    <a:pt x="15906" y="15906"/>
                  </a:lnTo>
                  <a:lnTo>
                    <a:pt x="4274" y="33111"/>
                  </a:lnTo>
                  <a:lnTo>
                    <a:pt x="0" y="54102"/>
                  </a:lnTo>
                  <a:lnTo>
                    <a:pt x="4274" y="74973"/>
                  </a:lnTo>
                  <a:lnTo>
                    <a:pt x="15906" y="91916"/>
                  </a:lnTo>
                  <a:lnTo>
                    <a:pt x="33111" y="103286"/>
                  </a:lnTo>
                  <a:lnTo>
                    <a:pt x="54102" y="107442"/>
                  </a:lnTo>
                  <a:lnTo>
                    <a:pt x="74973" y="103286"/>
                  </a:lnTo>
                  <a:lnTo>
                    <a:pt x="91916" y="91916"/>
                  </a:lnTo>
                  <a:lnTo>
                    <a:pt x="103286" y="74973"/>
                  </a:lnTo>
                  <a:lnTo>
                    <a:pt x="107442" y="54102"/>
                  </a:lnTo>
                  <a:lnTo>
                    <a:pt x="103286" y="33111"/>
                  </a:lnTo>
                  <a:lnTo>
                    <a:pt x="91916" y="15906"/>
                  </a:lnTo>
                  <a:lnTo>
                    <a:pt x="74973" y="4274"/>
                  </a:lnTo>
                  <a:lnTo>
                    <a:pt x="54102" y="0"/>
                  </a:lnTo>
                  <a:close/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034284" y="3083051"/>
              <a:ext cx="38100" cy="329565"/>
            </a:xfrm>
            <a:custGeom>
              <a:avLst/>
              <a:gdLst/>
              <a:ahLst/>
              <a:cxnLst/>
              <a:rect l="l" t="t" r="r" b="b"/>
              <a:pathLst>
                <a:path w="38100" h="329564">
                  <a:moveTo>
                    <a:pt x="0" y="234696"/>
                  </a:moveTo>
                  <a:lnTo>
                    <a:pt x="19050" y="329184"/>
                  </a:lnTo>
                  <a:lnTo>
                    <a:pt x="30572" y="272034"/>
                  </a:lnTo>
                  <a:lnTo>
                    <a:pt x="19049" y="272032"/>
                  </a:lnTo>
                  <a:lnTo>
                    <a:pt x="11430" y="272032"/>
                  </a:lnTo>
                  <a:lnTo>
                    <a:pt x="11430" y="257098"/>
                  </a:lnTo>
                  <a:lnTo>
                    <a:pt x="0" y="234696"/>
                  </a:lnTo>
                  <a:close/>
                </a:path>
                <a:path w="38100" h="329564">
                  <a:moveTo>
                    <a:pt x="38100" y="234696"/>
                  </a:moveTo>
                  <a:lnTo>
                    <a:pt x="25910" y="258586"/>
                  </a:lnTo>
                  <a:lnTo>
                    <a:pt x="25910" y="272032"/>
                  </a:lnTo>
                  <a:lnTo>
                    <a:pt x="19050" y="272034"/>
                  </a:lnTo>
                  <a:lnTo>
                    <a:pt x="30572" y="272032"/>
                  </a:lnTo>
                  <a:lnTo>
                    <a:pt x="25910" y="272032"/>
                  </a:lnTo>
                  <a:lnTo>
                    <a:pt x="25910" y="258586"/>
                  </a:lnTo>
                  <a:lnTo>
                    <a:pt x="33283" y="258586"/>
                  </a:lnTo>
                  <a:lnTo>
                    <a:pt x="38100" y="234696"/>
                  </a:lnTo>
                  <a:close/>
                </a:path>
                <a:path w="38100" h="329564">
                  <a:moveTo>
                    <a:pt x="11430" y="257098"/>
                  </a:moveTo>
                  <a:lnTo>
                    <a:pt x="11430" y="272032"/>
                  </a:lnTo>
                  <a:lnTo>
                    <a:pt x="19049" y="272032"/>
                  </a:lnTo>
                  <a:lnTo>
                    <a:pt x="11430" y="257098"/>
                  </a:lnTo>
                  <a:close/>
                </a:path>
                <a:path w="38100" h="329564">
                  <a:moveTo>
                    <a:pt x="25910" y="0"/>
                  </a:moveTo>
                  <a:lnTo>
                    <a:pt x="11430" y="0"/>
                  </a:lnTo>
                  <a:lnTo>
                    <a:pt x="11430" y="257098"/>
                  </a:lnTo>
                  <a:lnTo>
                    <a:pt x="19049" y="272032"/>
                  </a:lnTo>
                  <a:lnTo>
                    <a:pt x="25910" y="258586"/>
                  </a:lnTo>
                  <a:lnTo>
                    <a:pt x="259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051048" y="2115311"/>
              <a:ext cx="0" cy="942975"/>
            </a:xfrm>
            <a:custGeom>
              <a:avLst/>
              <a:gdLst/>
              <a:ahLst/>
              <a:cxnLst/>
              <a:rect l="l" t="t" r="r" b="b"/>
              <a:pathLst>
                <a:path h="942975">
                  <a:moveTo>
                    <a:pt x="0" y="0"/>
                  </a:moveTo>
                  <a:lnTo>
                    <a:pt x="0" y="942594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559302" y="2485643"/>
              <a:ext cx="285750" cy="284226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3559302" y="2485643"/>
              <a:ext cx="285750" cy="284480"/>
            </a:xfrm>
            <a:custGeom>
              <a:avLst/>
              <a:gdLst/>
              <a:ahLst/>
              <a:cxnLst/>
              <a:rect l="l" t="t" r="r" b="b"/>
              <a:pathLst>
                <a:path w="285750" h="284480">
                  <a:moveTo>
                    <a:pt x="142494" y="0"/>
                  </a:moveTo>
                  <a:lnTo>
                    <a:pt x="97536" y="7284"/>
                  </a:lnTo>
                  <a:lnTo>
                    <a:pt x="58430" y="27553"/>
                  </a:lnTo>
                  <a:lnTo>
                    <a:pt x="27553" y="58430"/>
                  </a:lnTo>
                  <a:lnTo>
                    <a:pt x="7284" y="97536"/>
                  </a:lnTo>
                  <a:lnTo>
                    <a:pt x="0" y="142494"/>
                  </a:lnTo>
                  <a:lnTo>
                    <a:pt x="7284" y="187372"/>
                  </a:lnTo>
                  <a:lnTo>
                    <a:pt x="27553" y="226289"/>
                  </a:lnTo>
                  <a:lnTo>
                    <a:pt x="58430" y="256940"/>
                  </a:lnTo>
                  <a:lnTo>
                    <a:pt x="97536" y="277020"/>
                  </a:lnTo>
                  <a:lnTo>
                    <a:pt x="142494" y="284226"/>
                  </a:lnTo>
                  <a:lnTo>
                    <a:pt x="187823" y="277020"/>
                  </a:lnTo>
                  <a:lnTo>
                    <a:pt x="227155" y="256940"/>
                  </a:lnTo>
                  <a:lnTo>
                    <a:pt x="258147" y="226289"/>
                  </a:lnTo>
                  <a:lnTo>
                    <a:pt x="278459" y="187372"/>
                  </a:lnTo>
                  <a:lnTo>
                    <a:pt x="285750" y="142494"/>
                  </a:lnTo>
                  <a:lnTo>
                    <a:pt x="278459" y="97536"/>
                  </a:lnTo>
                  <a:lnTo>
                    <a:pt x="258147" y="58430"/>
                  </a:lnTo>
                  <a:lnTo>
                    <a:pt x="227155" y="27553"/>
                  </a:lnTo>
                  <a:lnTo>
                    <a:pt x="187823" y="7284"/>
                  </a:lnTo>
                  <a:lnTo>
                    <a:pt x="142494" y="0"/>
                  </a:lnTo>
                  <a:close/>
                </a:path>
              </a:pathLst>
            </a:custGeom>
            <a:ln w="118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704844" y="2480309"/>
              <a:ext cx="0" cy="345440"/>
            </a:xfrm>
            <a:custGeom>
              <a:avLst/>
              <a:gdLst/>
              <a:ahLst/>
              <a:cxnLst/>
              <a:rect l="l" t="t" r="r" b="b"/>
              <a:pathLst>
                <a:path h="345439">
                  <a:moveTo>
                    <a:pt x="0" y="0"/>
                  </a:moveTo>
                  <a:lnTo>
                    <a:pt x="0" y="345186"/>
                  </a:lnTo>
                </a:path>
              </a:pathLst>
            </a:custGeom>
            <a:ln w="7099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46760" y="2630423"/>
              <a:ext cx="3209925" cy="0"/>
            </a:xfrm>
            <a:custGeom>
              <a:avLst/>
              <a:gdLst/>
              <a:ahLst/>
              <a:cxnLst/>
              <a:rect l="l" t="t" r="r" b="b"/>
              <a:pathLst>
                <a:path w="3209925">
                  <a:moveTo>
                    <a:pt x="0" y="0"/>
                  </a:moveTo>
                  <a:lnTo>
                    <a:pt x="3209544" y="0"/>
                  </a:lnTo>
                </a:path>
              </a:pathLst>
            </a:custGeom>
            <a:ln w="7099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53968" y="2417825"/>
              <a:ext cx="291465" cy="69850"/>
            </a:xfrm>
            <a:custGeom>
              <a:avLst/>
              <a:gdLst/>
              <a:ahLst/>
              <a:cxnLst/>
              <a:rect l="l" t="t" r="r" b="b"/>
              <a:pathLst>
                <a:path w="291464" h="69850">
                  <a:moveTo>
                    <a:pt x="154686" y="0"/>
                  </a:moveTo>
                  <a:lnTo>
                    <a:pt x="136398" y="0"/>
                  </a:lnTo>
                  <a:lnTo>
                    <a:pt x="127254" y="762"/>
                  </a:lnTo>
                  <a:lnTo>
                    <a:pt x="118110" y="3048"/>
                  </a:lnTo>
                  <a:lnTo>
                    <a:pt x="108966" y="4572"/>
                  </a:lnTo>
                  <a:lnTo>
                    <a:pt x="90678" y="10668"/>
                  </a:lnTo>
                  <a:lnTo>
                    <a:pt x="81534" y="14478"/>
                  </a:lnTo>
                  <a:lnTo>
                    <a:pt x="73152" y="19050"/>
                  </a:lnTo>
                  <a:lnTo>
                    <a:pt x="64008" y="22860"/>
                  </a:lnTo>
                  <a:lnTo>
                    <a:pt x="19812" y="48768"/>
                  </a:lnTo>
                  <a:lnTo>
                    <a:pt x="0" y="64008"/>
                  </a:lnTo>
                  <a:lnTo>
                    <a:pt x="3048" y="68580"/>
                  </a:lnTo>
                  <a:lnTo>
                    <a:pt x="5334" y="69342"/>
                  </a:lnTo>
                  <a:lnTo>
                    <a:pt x="7620" y="67818"/>
                  </a:lnTo>
                  <a:lnTo>
                    <a:pt x="25146" y="56388"/>
                  </a:lnTo>
                  <a:lnTo>
                    <a:pt x="42672" y="45720"/>
                  </a:lnTo>
                  <a:lnTo>
                    <a:pt x="60198" y="35814"/>
                  </a:lnTo>
                  <a:lnTo>
                    <a:pt x="68580" y="31242"/>
                  </a:lnTo>
                  <a:lnTo>
                    <a:pt x="76962" y="27432"/>
                  </a:lnTo>
                  <a:lnTo>
                    <a:pt x="86106" y="22860"/>
                  </a:lnTo>
                  <a:lnTo>
                    <a:pt x="111252" y="13716"/>
                  </a:lnTo>
                  <a:lnTo>
                    <a:pt x="120396" y="12192"/>
                  </a:lnTo>
                  <a:lnTo>
                    <a:pt x="137160" y="9144"/>
                  </a:lnTo>
                  <a:lnTo>
                    <a:pt x="196215" y="9144"/>
                  </a:lnTo>
                  <a:lnTo>
                    <a:pt x="191262" y="7620"/>
                  </a:lnTo>
                  <a:lnTo>
                    <a:pt x="182118" y="4572"/>
                  </a:lnTo>
                  <a:lnTo>
                    <a:pt x="172974" y="3048"/>
                  </a:lnTo>
                  <a:lnTo>
                    <a:pt x="163830" y="762"/>
                  </a:lnTo>
                  <a:lnTo>
                    <a:pt x="154686" y="0"/>
                  </a:lnTo>
                  <a:close/>
                </a:path>
                <a:path w="291464" h="69850">
                  <a:moveTo>
                    <a:pt x="199644" y="32766"/>
                  </a:moveTo>
                  <a:lnTo>
                    <a:pt x="291084" y="64008"/>
                  </a:lnTo>
                  <a:lnTo>
                    <a:pt x="264368" y="40386"/>
                  </a:lnTo>
                  <a:lnTo>
                    <a:pt x="241554" y="40386"/>
                  </a:lnTo>
                  <a:lnTo>
                    <a:pt x="239268" y="39624"/>
                  </a:lnTo>
                  <a:lnTo>
                    <a:pt x="233172" y="35814"/>
                  </a:lnTo>
                  <a:lnTo>
                    <a:pt x="230688" y="34459"/>
                  </a:lnTo>
                  <a:lnTo>
                    <a:pt x="199644" y="32766"/>
                  </a:lnTo>
                  <a:close/>
                </a:path>
                <a:path w="291464" h="69850">
                  <a:moveTo>
                    <a:pt x="230688" y="34459"/>
                  </a:moveTo>
                  <a:lnTo>
                    <a:pt x="233172" y="35814"/>
                  </a:lnTo>
                  <a:lnTo>
                    <a:pt x="239268" y="39624"/>
                  </a:lnTo>
                  <a:lnTo>
                    <a:pt x="241554" y="40386"/>
                  </a:lnTo>
                  <a:lnTo>
                    <a:pt x="244602" y="39624"/>
                  </a:lnTo>
                  <a:lnTo>
                    <a:pt x="246126" y="37338"/>
                  </a:lnTo>
                  <a:lnTo>
                    <a:pt x="246888" y="35052"/>
                  </a:lnTo>
                  <a:lnTo>
                    <a:pt x="241554" y="35052"/>
                  </a:lnTo>
                  <a:lnTo>
                    <a:pt x="230688" y="34459"/>
                  </a:lnTo>
                  <a:close/>
                </a:path>
                <a:path w="291464" h="69850">
                  <a:moveTo>
                    <a:pt x="218694" y="0"/>
                  </a:moveTo>
                  <a:lnTo>
                    <a:pt x="236023" y="26571"/>
                  </a:lnTo>
                  <a:lnTo>
                    <a:pt x="237744" y="27432"/>
                  </a:lnTo>
                  <a:lnTo>
                    <a:pt x="243840" y="31242"/>
                  </a:lnTo>
                  <a:lnTo>
                    <a:pt x="246126" y="32004"/>
                  </a:lnTo>
                  <a:lnTo>
                    <a:pt x="246888" y="35052"/>
                  </a:lnTo>
                  <a:lnTo>
                    <a:pt x="246126" y="37338"/>
                  </a:lnTo>
                  <a:lnTo>
                    <a:pt x="244602" y="39624"/>
                  </a:lnTo>
                  <a:lnTo>
                    <a:pt x="241554" y="40386"/>
                  </a:lnTo>
                  <a:lnTo>
                    <a:pt x="264368" y="40386"/>
                  </a:lnTo>
                  <a:lnTo>
                    <a:pt x="218694" y="0"/>
                  </a:lnTo>
                  <a:close/>
                </a:path>
                <a:path w="291464" h="69850">
                  <a:moveTo>
                    <a:pt x="196215" y="9144"/>
                  </a:moveTo>
                  <a:lnTo>
                    <a:pt x="153924" y="9144"/>
                  </a:lnTo>
                  <a:lnTo>
                    <a:pt x="163068" y="10668"/>
                  </a:lnTo>
                  <a:lnTo>
                    <a:pt x="179832" y="13716"/>
                  </a:lnTo>
                  <a:lnTo>
                    <a:pt x="188976" y="16764"/>
                  </a:lnTo>
                  <a:lnTo>
                    <a:pt x="197358" y="19812"/>
                  </a:lnTo>
                  <a:lnTo>
                    <a:pt x="224790" y="31242"/>
                  </a:lnTo>
                  <a:lnTo>
                    <a:pt x="230688" y="34459"/>
                  </a:lnTo>
                  <a:lnTo>
                    <a:pt x="241554" y="35052"/>
                  </a:lnTo>
                  <a:lnTo>
                    <a:pt x="236023" y="26571"/>
                  </a:lnTo>
                  <a:lnTo>
                    <a:pt x="219456" y="18288"/>
                  </a:lnTo>
                  <a:lnTo>
                    <a:pt x="201168" y="10668"/>
                  </a:lnTo>
                  <a:lnTo>
                    <a:pt x="196215" y="9144"/>
                  </a:lnTo>
                  <a:close/>
                </a:path>
                <a:path w="291464" h="69850">
                  <a:moveTo>
                    <a:pt x="236023" y="26571"/>
                  </a:moveTo>
                  <a:lnTo>
                    <a:pt x="241554" y="35052"/>
                  </a:lnTo>
                  <a:lnTo>
                    <a:pt x="246888" y="35052"/>
                  </a:lnTo>
                  <a:lnTo>
                    <a:pt x="246126" y="32004"/>
                  </a:lnTo>
                  <a:lnTo>
                    <a:pt x="243840" y="31242"/>
                  </a:lnTo>
                  <a:lnTo>
                    <a:pt x="237744" y="27432"/>
                  </a:lnTo>
                  <a:lnTo>
                    <a:pt x="236023" y="265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05840" y="2010917"/>
              <a:ext cx="499109" cy="1250950"/>
            </a:xfrm>
            <a:custGeom>
              <a:avLst/>
              <a:gdLst/>
              <a:ahLst/>
              <a:cxnLst/>
              <a:rect l="l" t="t" r="r" b="b"/>
              <a:pathLst>
                <a:path w="499109" h="1250950">
                  <a:moveTo>
                    <a:pt x="66292" y="1181100"/>
                  </a:moveTo>
                  <a:lnTo>
                    <a:pt x="0" y="1250442"/>
                  </a:lnTo>
                  <a:lnTo>
                    <a:pt x="62396" y="1223010"/>
                  </a:lnTo>
                  <a:lnTo>
                    <a:pt x="44197" y="1223010"/>
                  </a:lnTo>
                  <a:lnTo>
                    <a:pt x="41145" y="1218438"/>
                  </a:lnTo>
                  <a:lnTo>
                    <a:pt x="41145" y="1216152"/>
                  </a:lnTo>
                  <a:lnTo>
                    <a:pt x="43432" y="1214628"/>
                  </a:lnTo>
                  <a:lnTo>
                    <a:pt x="46484" y="1211580"/>
                  </a:lnTo>
                  <a:lnTo>
                    <a:pt x="52045" y="1207408"/>
                  </a:lnTo>
                  <a:lnTo>
                    <a:pt x="66292" y="1181100"/>
                  </a:lnTo>
                  <a:close/>
                </a:path>
                <a:path w="499109" h="1250950">
                  <a:moveTo>
                    <a:pt x="52045" y="1207408"/>
                  </a:moveTo>
                  <a:lnTo>
                    <a:pt x="46484" y="1211580"/>
                  </a:lnTo>
                  <a:lnTo>
                    <a:pt x="43432" y="1214628"/>
                  </a:lnTo>
                  <a:lnTo>
                    <a:pt x="41145" y="1216152"/>
                  </a:lnTo>
                  <a:lnTo>
                    <a:pt x="41145" y="1218438"/>
                  </a:lnTo>
                  <a:lnTo>
                    <a:pt x="44197" y="1223010"/>
                  </a:lnTo>
                  <a:lnTo>
                    <a:pt x="47242" y="1223010"/>
                  </a:lnTo>
                  <a:lnTo>
                    <a:pt x="48765" y="1221486"/>
                  </a:lnTo>
                  <a:lnTo>
                    <a:pt x="52575" y="1219200"/>
                  </a:lnTo>
                  <a:lnTo>
                    <a:pt x="54451" y="1217676"/>
                  </a:lnTo>
                  <a:lnTo>
                    <a:pt x="46484" y="1217676"/>
                  </a:lnTo>
                  <a:lnTo>
                    <a:pt x="52045" y="1207408"/>
                  </a:lnTo>
                  <a:close/>
                </a:path>
                <a:path w="499109" h="1250950">
                  <a:moveTo>
                    <a:pt x="88394" y="1211580"/>
                  </a:moveTo>
                  <a:lnTo>
                    <a:pt x="56189" y="1216264"/>
                  </a:lnTo>
                  <a:lnTo>
                    <a:pt x="52575" y="1219200"/>
                  </a:lnTo>
                  <a:lnTo>
                    <a:pt x="48765" y="1221486"/>
                  </a:lnTo>
                  <a:lnTo>
                    <a:pt x="47242" y="1223010"/>
                  </a:lnTo>
                  <a:lnTo>
                    <a:pt x="62396" y="1223010"/>
                  </a:lnTo>
                  <a:lnTo>
                    <a:pt x="88394" y="1211580"/>
                  </a:lnTo>
                  <a:close/>
                </a:path>
                <a:path w="499109" h="1250950">
                  <a:moveTo>
                    <a:pt x="338582" y="9144"/>
                  </a:moveTo>
                  <a:lnTo>
                    <a:pt x="287274" y="9144"/>
                  </a:lnTo>
                  <a:lnTo>
                    <a:pt x="303276" y="10668"/>
                  </a:lnTo>
                  <a:lnTo>
                    <a:pt x="326136" y="15240"/>
                  </a:lnTo>
                  <a:lnTo>
                    <a:pt x="362712" y="28956"/>
                  </a:lnTo>
                  <a:lnTo>
                    <a:pt x="406146" y="59436"/>
                  </a:lnTo>
                  <a:lnTo>
                    <a:pt x="440436" y="103632"/>
                  </a:lnTo>
                  <a:lnTo>
                    <a:pt x="458724" y="138684"/>
                  </a:lnTo>
                  <a:lnTo>
                    <a:pt x="472440" y="179070"/>
                  </a:lnTo>
                  <a:lnTo>
                    <a:pt x="482346" y="224028"/>
                  </a:lnTo>
                  <a:lnTo>
                    <a:pt x="488442" y="272796"/>
                  </a:lnTo>
                  <a:lnTo>
                    <a:pt x="489966" y="297942"/>
                  </a:lnTo>
                  <a:lnTo>
                    <a:pt x="489966" y="324612"/>
                  </a:lnTo>
                  <a:lnTo>
                    <a:pt x="487680" y="380238"/>
                  </a:lnTo>
                  <a:lnTo>
                    <a:pt x="480822" y="438150"/>
                  </a:lnTo>
                  <a:lnTo>
                    <a:pt x="470154" y="498348"/>
                  </a:lnTo>
                  <a:lnTo>
                    <a:pt x="455676" y="560070"/>
                  </a:lnTo>
                  <a:lnTo>
                    <a:pt x="436626" y="624078"/>
                  </a:lnTo>
                  <a:lnTo>
                    <a:pt x="413004" y="688848"/>
                  </a:lnTo>
                  <a:lnTo>
                    <a:pt x="386334" y="754380"/>
                  </a:lnTo>
                  <a:lnTo>
                    <a:pt x="336804" y="854202"/>
                  </a:lnTo>
                  <a:lnTo>
                    <a:pt x="317754" y="888492"/>
                  </a:lnTo>
                  <a:lnTo>
                    <a:pt x="297942" y="921258"/>
                  </a:lnTo>
                  <a:lnTo>
                    <a:pt x="256034" y="984504"/>
                  </a:lnTo>
                  <a:lnTo>
                    <a:pt x="212595" y="1043940"/>
                  </a:lnTo>
                  <a:lnTo>
                    <a:pt x="178305" y="1085088"/>
                  </a:lnTo>
                  <a:lnTo>
                    <a:pt x="143257" y="1123950"/>
                  </a:lnTo>
                  <a:lnTo>
                    <a:pt x="107444" y="1159764"/>
                  </a:lnTo>
                  <a:lnTo>
                    <a:pt x="95250" y="1170432"/>
                  </a:lnTo>
                  <a:lnTo>
                    <a:pt x="83055" y="1181862"/>
                  </a:lnTo>
                  <a:lnTo>
                    <a:pt x="70867" y="1191768"/>
                  </a:lnTo>
                  <a:lnTo>
                    <a:pt x="58672" y="1202436"/>
                  </a:lnTo>
                  <a:lnTo>
                    <a:pt x="52045" y="1207408"/>
                  </a:lnTo>
                  <a:lnTo>
                    <a:pt x="46484" y="1217676"/>
                  </a:lnTo>
                  <a:lnTo>
                    <a:pt x="56189" y="1216264"/>
                  </a:lnTo>
                  <a:lnTo>
                    <a:pt x="76964" y="1199388"/>
                  </a:lnTo>
                  <a:lnTo>
                    <a:pt x="89917" y="1188720"/>
                  </a:lnTo>
                  <a:lnTo>
                    <a:pt x="102105" y="1177290"/>
                  </a:lnTo>
                  <a:lnTo>
                    <a:pt x="114300" y="1166622"/>
                  </a:lnTo>
                  <a:lnTo>
                    <a:pt x="126494" y="1154430"/>
                  </a:lnTo>
                  <a:lnTo>
                    <a:pt x="137924" y="1142238"/>
                  </a:lnTo>
                  <a:lnTo>
                    <a:pt x="162307" y="1117854"/>
                  </a:lnTo>
                  <a:lnTo>
                    <a:pt x="173737" y="1104138"/>
                  </a:lnTo>
                  <a:lnTo>
                    <a:pt x="185925" y="1091184"/>
                  </a:lnTo>
                  <a:lnTo>
                    <a:pt x="208785" y="1063752"/>
                  </a:lnTo>
                  <a:lnTo>
                    <a:pt x="242317" y="1020318"/>
                  </a:lnTo>
                  <a:lnTo>
                    <a:pt x="284988" y="958596"/>
                  </a:lnTo>
                  <a:lnTo>
                    <a:pt x="326136" y="893064"/>
                  </a:lnTo>
                  <a:lnTo>
                    <a:pt x="345186" y="858774"/>
                  </a:lnTo>
                  <a:lnTo>
                    <a:pt x="363474" y="824484"/>
                  </a:lnTo>
                  <a:lnTo>
                    <a:pt x="394716" y="758190"/>
                  </a:lnTo>
                  <a:lnTo>
                    <a:pt x="422148" y="691896"/>
                  </a:lnTo>
                  <a:lnTo>
                    <a:pt x="445770" y="627126"/>
                  </a:lnTo>
                  <a:lnTo>
                    <a:pt x="464820" y="562356"/>
                  </a:lnTo>
                  <a:lnTo>
                    <a:pt x="479298" y="499872"/>
                  </a:lnTo>
                  <a:lnTo>
                    <a:pt x="490083" y="438150"/>
                  </a:lnTo>
                  <a:lnTo>
                    <a:pt x="494538" y="409194"/>
                  </a:lnTo>
                  <a:lnTo>
                    <a:pt x="496824" y="380238"/>
                  </a:lnTo>
                  <a:lnTo>
                    <a:pt x="498348" y="352044"/>
                  </a:lnTo>
                  <a:lnTo>
                    <a:pt x="499110" y="324612"/>
                  </a:lnTo>
                  <a:lnTo>
                    <a:pt x="499110" y="297942"/>
                  </a:lnTo>
                  <a:lnTo>
                    <a:pt x="495300" y="246126"/>
                  </a:lnTo>
                  <a:lnTo>
                    <a:pt x="486918" y="198882"/>
                  </a:lnTo>
                  <a:lnTo>
                    <a:pt x="474726" y="155448"/>
                  </a:lnTo>
                  <a:lnTo>
                    <a:pt x="458724" y="115824"/>
                  </a:lnTo>
                  <a:lnTo>
                    <a:pt x="437388" y="81534"/>
                  </a:lnTo>
                  <a:lnTo>
                    <a:pt x="412242" y="52578"/>
                  </a:lnTo>
                  <a:lnTo>
                    <a:pt x="366522" y="20574"/>
                  </a:lnTo>
                  <a:lnTo>
                    <a:pt x="343662" y="10668"/>
                  </a:lnTo>
                  <a:lnTo>
                    <a:pt x="338582" y="9144"/>
                  </a:lnTo>
                  <a:close/>
                </a:path>
                <a:path w="499109" h="1250950">
                  <a:moveTo>
                    <a:pt x="56189" y="1216264"/>
                  </a:moveTo>
                  <a:lnTo>
                    <a:pt x="46484" y="1217676"/>
                  </a:lnTo>
                  <a:lnTo>
                    <a:pt x="54451" y="1217676"/>
                  </a:lnTo>
                  <a:lnTo>
                    <a:pt x="56189" y="1216264"/>
                  </a:lnTo>
                  <a:close/>
                </a:path>
                <a:path w="499109" h="1250950">
                  <a:moveTo>
                    <a:pt x="287274" y="0"/>
                  </a:moveTo>
                  <a:lnTo>
                    <a:pt x="261367" y="0"/>
                  </a:lnTo>
                  <a:lnTo>
                    <a:pt x="252224" y="762"/>
                  </a:lnTo>
                  <a:lnTo>
                    <a:pt x="243075" y="2286"/>
                  </a:lnTo>
                  <a:lnTo>
                    <a:pt x="233932" y="3048"/>
                  </a:lnTo>
                  <a:lnTo>
                    <a:pt x="224790" y="5334"/>
                  </a:lnTo>
                  <a:lnTo>
                    <a:pt x="215647" y="6858"/>
                  </a:lnTo>
                  <a:lnTo>
                    <a:pt x="206504" y="9144"/>
                  </a:lnTo>
                  <a:lnTo>
                    <a:pt x="197355" y="12192"/>
                  </a:lnTo>
                  <a:lnTo>
                    <a:pt x="187454" y="15240"/>
                  </a:lnTo>
                  <a:lnTo>
                    <a:pt x="178305" y="18288"/>
                  </a:lnTo>
                  <a:lnTo>
                    <a:pt x="168404" y="21336"/>
                  </a:lnTo>
                  <a:lnTo>
                    <a:pt x="158497" y="25908"/>
                  </a:lnTo>
                  <a:lnTo>
                    <a:pt x="149354" y="29718"/>
                  </a:lnTo>
                  <a:lnTo>
                    <a:pt x="129540" y="38862"/>
                  </a:lnTo>
                  <a:lnTo>
                    <a:pt x="99824" y="54864"/>
                  </a:lnTo>
                  <a:lnTo>
                    <a:pt x="89152" y="60960"/>
                  </a:lnTo>
                  <a:lnTo>
                    <a:pt x="79245" y="67818"/>
                  </a:lnTo>
                  <a:lnTo>
                    <a:pt x="76964" y="68580"/>
                  </a:lnTo>
                  <a:lnTo>
                    <a:pt x="76964" y="71628"/>
                  </a:lnTo>
                  <a:lnTo>
                    <a:pt x="77722" y="73914"/>
                  </a:lnTo>
                  <a:lnTo>
                    <a:pt x="79245" y="76200"/>
                  </a:lnTo>
                  <a:lnTo>
                    <a:pt x="82297" y="76962"/>
                  </a:lnTo>
                  <a:lnTo>
                    <a:pt x="84584" y="75438"/>
                  </a:lnTo>
                  <a:lnTo>
                    <a:pt x="104392" y="63246"/>
                  </a:lnTo>
                  <a:lnTo>
                    <a:pt x="143257" y="42672"/>
                  </a:lnTo>
                  <a:lnTo>
                    <a:pt x="172214" y="30480"/>
                  </a:lnTo>
                  <a:lnTo>
                    <a:pt x="181357" y="26670"/>
                  </a:lnTo>
                  <a:lnTo>
                    <a:pt x="190500" y="23622"/>
                  </a:lnTo>
                  <a:lnTo>
                    <a:pt x="199642" y="21336"/>
                  </a:lnTo>
                  <a:lnTo>
                    <a:pt x="208785" y="18288"/>
                  </a:lnTo>
                  <a:lnTo>
                    <a:pt x="217934" y="16002"/>
                  </a:lnTo>
                  <a:lnTo>
                    <a:pt x="236220" y="12954"/>
                  </a:lnTo>
                  <a:lnTo>
                    <a:pt x="244604" y="11430"/>
                  </a:lnTo>
                  <a:lnTo>
                    <a:pt x="270510" y="9144"/>
                  </a:lnTo>
                  <a:lnTo>
                    <a:pt x="338582" y="9144"/>
                  </a:lnTo>
                  <a:lnTo>
                    <a:pt x="328422" y="6096"/>
                  </a:lnTo>
                  <a:lnTo>
                    <a:pt x="320040" y="3810"/>
                  </a:lnTo>
                  <a:lnTo>
                    <a:pt x="312420" y="2286"/>
                  </a:lnTo>
                  <a:lnTo>
                    <a:pt x="287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252722" y="1444751"/>
            <a:ext cx="2067560" cy="1668780"/>
            <a:chOff x="4252722" y="1444751"/>
            <a:chExt cx="2067560" cy="1668780"/>
          </a:xfrm>
        </p:grpSpPr>
        <p:sp>
          <p:nvSpPr>
            <p:cNvPr id="37" name="object 37"/>
            <p:cNvSpPr/>
            <p:nvPr/>
          </p:nvSpPr>
          <p:spPr>
            <a:xfrm>
              <a:off x="4252722" y="1444751"/>
              <a:ext cx="2067560" cy="1668780"/>
            </a:xfrm>
            <a:custGeom>
              <a:avLst/>
              <a:gdLst/>
              <a:ahLst/>
              <a:cxnLst/>
              <a:rect l="l" t="t" r="r" b="b"/>
              <a:pathLst>
                <a:path w="2067560" h="1668780">
                  <a:moveTo>
                    <a:pt x="2067306" y="1649730"/>
                  </a:moveTo>
                  <a:lnTo>
                    <a:pt x="2037067" y="1643634"/>
                  </a:lnTo>
                  <a:lnTo>
                    <a:pt x="1972818" y="1630680"/>
                  </a:lnTo>
                  <a:lnTo>
                    <a:pt x="1998205" y="1643634"/>
                  </a:lnTo>
                  <a:lnTo>
                    <a:pt x="25133" y="1643634"/>
                  </a:lnTo>
                  <a:lnTo>
                    <a:pt x="25133" y="68580"/>
                  </a:lnTo>
                  <a:lnTo>
                    <a:pt x="38100" y="94488"/>
                  </a:lnTo>
                  <a:lnTo>
                    <a:pt x="30416" y="56388"/>
                  </a:lnTo>
                  <a:lnTo>
                    <a:pt x="19050" y="0"/>
                  </a:lnTo>
                  <a:lnTo>
                    <a:pt x="0" y="94488"/>
                  </a:lnTo>
                  <a:lnTo>
                    <a:pt x="12954" y="68580"/>
                  </a:lnTo>
                  <a:lnTo>
                    <a:pt x="12954" y="1649730"/>
                  </a:lnTo>
                  <a:lnTo>
                    <a:pt x="19050" y="1649730"/>
                  </a:lnTo>
                  <a:lnTo>
                    <a:pt x="19050" y="1655826"/>
                  </a:lnTo>
                  <a:lnTo>
                    <a:pt x="1998205" y="1655826"/>
                  </a:lnTo>
                  <a:lnTo>
                    <a:pt x="1972818" y="1668780"/>
                  </a:lnTo>
                  <a:lnTo>
                    <a:pt x="2037080" y="1655826"/>
                  </a:lnTo>
                  <a:lnTo>
                    <a:pt x="2067306" y="16497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60926" y="1769363"/>
              <a:ext cx="1715770" cy="919480"/>
            </a:xfrm>
            <a:custGeom>
              <a:avLst/>
              <a:gdLst/>
              <a:ahLst/>
              <a:cxnLst/>
              <a:rect l="l" t="t" r="r" b="b"/>
              <a:pathLst>
                <a:path w="1715770" h="919480">
                  <a:moveTo>
                    <a:pt x="0" y="0"/>
                  </a:moveTo>
                  <a:lnTo>
                    <a:pt x="19540" y="47974"/>
                  </a:lnTo>
                  <a:lnTo>
                    <a:pt x="39736" y="96012"/>
                  </a:lnTo>
                  <a:lnTo>
                    <a:pt x="61245" y="144303"/>
                  </a:lnTo>
                  <a:lnTo>
                    <a:pt x="84723" y="193040"/>
                  </a:lnTo>
                  <a:lnTo>
                    <a:pt x="110825" y="242411"/>
                  </a:lnTo>
                  <a:lnTo>
                    <a:pt x="140208" y="292608"/>
                  </a:lnTo>
                  <a:lnTo>
                    <a:pt x="164516" y="331441"/>
                  </a:lnTo>
                  <a:lnTo>
                    <a:pt x="190511" y="371963"/>
                  </a:lnTo>
                  <a:lnTo>
                    <a:pt x="218097" y="413359"/>
                  </a:lnTo>
                  <a:lnTo>
                    <a:pt x="247173" y="454818"/>
                  </a:lnTo>
                  <a:lnTo>
                    <a:pt x="277643" y="495527"/>
                  </a:lnTo>
                  <a:lnTo>
                    <a:pt x="309407" y="534673"/>
                  </a:lnTo>
                  <a:lnTo>
                    <a:pt x="342368" y="571444"/>
                  </a:lnTo>
                  <a:lnTo>
                    <a:pt x="376428" y="605028"/>
                  </a:lnTo>
                  <a:lnTo>
                    <a:pt x="416251" y="639742"/>
                  </a:lnTo>
                  <a:lnTo>
                    <a:pt x="457462" y="671590"/>
                  </a:lnTo>
                  <a:lnTo>
                    <a:pt x="500231" y="700880"/>
                  </a:lnTo>
                  <a:lnTo>
                    <a:pt x="544734" y="727916"/>
                  </a:lnTo>
                  <a:lnTo>
                    <a:pt x="591143" y="753007"/>
                  </a:lnTo>
                  <a:lnTo>
                    <a:pt x="639631" y="776458"/>
                  </a:lnTo>
                  <a:lnTo>
                    <a:pt x="690372" y="798576"/>
                  </a:lnTo>
                  <a:lnTo>
                    <a:pt x="735902" y="816599"/>
                  </a:lnTo>
                  <a:lnTo>
                    <a:pt x="782014" y="833461"/>
                  </a:lnTo>
                  <a:lnTo>
                    <a:pt x="829286" y="849073"/>
                  </a:lnTo>
                  <a:lnTo>
                    <a:pt x="878300" y="863346"/>
                  </a:lnTo>
                  <a:lnTo>
                    <a:pt x="929635" y="876189"/>
                  </a:lnTo>
                  <a:lnTo>
                    <a:pt x="983872" y="887515"/>
                  </a:lnTo>
                  <a:lnTo>
                    <a:pt x="1041592" y="897234"/>
                  </a:lnTo>
                  <a:lnTo>
                    <a:pt x="1103376" y="905256"/>
                  </a:lnTo>
                  <a:lnTo>
                    <a:pt x="1147051" y="909684"/>
                  </a:lnTo>
                  <a:lnTo>
                    <a:pt x="1192621" y="913126"/>
                  </a:lnTo>
                  <a:lnTo>
                    <a:pt x="1239916" y="915673"/>
                  </a:lnTo>
                  <a:lnTo>
                    <a:pt x="1288767" y="917419"/>
                  </a:lnTo>
                  <a:lnTo>
                    <a:pt x="1339005" y="918456"/>
                  </a:lnTo>
                  <a:lnTo>
                    <a:pt x="1390459" y="918876"/>
                  </a:lnTo>
                  <a:lnTo>
                    <a:pt x="1442961" y="918773"/>
                  </a:lnTo>
                  <a:lnTo>
                    <a:pt x="1496342" y="918238"/>
                  </a:lnTo>
                  <a:lnTo>
                    <a:pt x="1550431" y="917364"/>
                  </a:lnTo>
                  <a:lnTo>
                    <a:pt x="1605061" y="916245"/>
                  </a:lnTo>
                  <a:lnTo>
                    <a:pt x="1660061" y="914971"/>
                  </a:lnTo>
                  <a:lnTo>
                    <a:pt x="1715262" y="913638"/>
                  </a:lnTo>
                </a:path>
              </a:pathLst>
            </a:custGeom>
            <a:ln w="236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271772" y="1773935"/>
              <a:ext cx="1590040" cy="1320800"/>
            </a:xfrm>
            <a:custGeom>
              <a:avLst/>
              <a:gdLst/>
              <a:ahLst/>
              <a:cxnLst/>
              <a:rect l="l" t="t" r="r" b="b"/>
              <a:pathLst>
                <a:path w="1590039" h="1320800">
                  <a:moveTo>
                    <a:pt x="0" y="0"/>
                  </a:moveTo>
                  <a:lnTo>
                    <a:pt x="89154" y="0"/>
                  </a:lnTo>
                </a:path>
                <a:path w="1590039" h="1320800">
                  <a:moveTo>
                    <a:pt x="0" y="267462"/>
                  </a:moveTo>
                  <a:lnTo>
                    <a:pt x="213360" y="267462"/>
                  </a:lnTo>
                </a:path>
                <a:path w="1590039" h="1320800">
                  <a:moveTo>
                    <a:pt x="0" y="531114"/>
                  </a:moveTo>
                  <a:lnTo>
                    <a:pt x="409194" y="531114"/>
                  </a:lnTo>
                </a:path>
                <a:path w="1590039" h="1320800">
                  <a:moveTo>
                    <a:pt x="0" y="748284"/>
                  </a:moveTo>
                  <a:lnTo>
                    <a:pt x="675894" y="748284"/>
                  </a:lnTo>
                </a:path>
                <a:path w="1590039" h="1320800">
                  <a:moveTo>
                    <a:pt x="0" y="851154"/>
                  </a:moveTo>
                  <a:lnTo>
                    <a:pt x="969264" y="851154"/>
                  </a:lnTo>
                </a:path>
                <a:path w="1590039" h="1320800">
                  <a:moveTo>
                    <a:pt x="0" y="920496"/>
                  </a:moveTo>
                  <a:lnTo>
                    <a:pt x="1577340" y="920496"/>
                  </a:lnTo>
                </a:path>
                <a:path w="1590039" h="1320800">
                  <a:moveTo>
                    <a:pt x="89154" y="0"/>
                  </a:moveTo>
                  <a:lnTo>
                    <a:pt x="89154" y="1320546"/>
                  </a:lnTo>
                </a:path>
                <a:path w="1590039" h="1320800">
                  <a:moveTo>
                    <a:pt x="213360" y="267462"/>
                  </a:moveTo>
                  <a:lnTo>
                    <a:pt x="213360" y="1320546"/>
                  </a:lnTo>
                </a:path>
                <a:path w="1590039" h="1320800">
                  <a:moveTo>
                    <a:pt x="409194" y="531114"/>
                  </a:moveTo>
                  <a:lnTo>
                    <a:pt x="409194" y="1320546"/>
                  </a:lnTo>
                </a:path>
                <a:path w="1590039" h="1320800">
                  <a:moveTo>
                    <a:pt x="697230" y="748284"/>
                  </a:moveTo>
                  <a:lnTo>
                    <a:pt x="697230" y="1320546"/>
                  </a:lnTo>
                </a:path>
                <a:path w="1590039" h="1320800">
                  <a:moveTo>
                    <a:pt x="982218" y="851154"/>
                  </a:moveTo>
                  <a:lnTo>
                    <a:pt x="982218" y="1320546"/>
                  </a:lnTo>
                </a:path>
                <a:path w="1590039" h="1320800">
                  <a:moveTo>
                    <a:pt x="1589532" y="920496"/>
                  </a:moveTo>
                  <a:lnTo>
                    <a:pt x="1589532" y="1320546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10894" y="1729238"/>
              <a:ext cx="82537" cy="825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47292" y="1996700"/>
              <a:ext cx="82537" cy="82537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637030" y="2267972"/>
              <a:ext cx="82537" cy="82537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20494" y="2482094"/>
              <a:ext cx="83299" cy="825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210054" y="2581154"/>
              <a:ext cx="82537" cy="82537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816606" y="2645162"/>
              <a:ext cx="83299" cy="82537"/>
            </a:xfrm>
            <a:prstGeom prst="rect">
              <a:avLst/>
            </a:prstGeom>
          </p:spPr>
        </p:pic>
      </p:grpSp>
      <p:sp>
        <p:nvSpPr>
          <p:cNvPr id="46" name="object 46"/>
          <p:cNvSpPr txBox="1"/>
          <p:nvPr/>
        </p:nvSpPr>
        <p:spPr>
          <a:xfrm>
            <a:off x="3093973" y="3093560"/>
            <a:ext cx="107314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i="1" dirty="0">
                <a:latin typeface="Times New Roman"/>
                <a:cs typeface="Times New Roman"/>
              </a:rPr>
              <a:t>Р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371845" y="1592419"/>
            <a:ext cx="92710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i="1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505949" y="1846930"/>
            <a:ext cx="92710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i="1" dirty="0">
                <a:latin typeface="Times New Roman"/>
                <a:cs typeface="Times New Roman"/>
              </a:rPr>
              <a:t>2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701028" y="2124305"/>
            <a:ext cx="92710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i="1" dirty="0">
                <a:latin typeface="Times New Roman"/>
                <a:cs typeface="Times New Roman"/>
              </a:rPr>
              <a:t>3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988295" y="2330805"/>
            <a:ext cx="92710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i="1" dirty="0">
                <a:latin typeface="Times New Roman"/>
                <a:cs typeface="Times New Roman"/>
              </a:rPr>
              <a:t>4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261086" y="2434439"/>
            <a:ext cx="92710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i="1" dirty="0">
                <a:latin typeface="Times New Roman"/>
                <a:cs typeface="Times New Roman"/>
              </a:rPr>
              <a:t>5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865357" y="2491589"/>
            <a:ext cx="92710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i="1" dirty="0">
                <a:latin typeface="Times New Roman"/>
                <a:cs typeface="Times New Roman"/>
              </a:rPr>
              <a:t>6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952338" y="1912190"/>
            <a:ext cx="172720" cy="7366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245"/>
              </a:lnSpc>
            </a:pPr>
            <a:r>
              <a:rPr sz="1050" spc="-10" dirty="0">
                <a:latin typeface="Times New Roman"/>
                <a:cs typeface="Times New Roman"/>
              </a:rPr>
              <a:t>Напруження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095750" y="1667857"/>
            <a:ext cx="198755" cy="447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spc="-5" dirty="0">
                <a:latin typeface="Symbol"/>
                <a:cs typeface="Symbol"/>
              </a:rPr>
              <a:t></a:t>
            </a:r>
            <a:r>
              <a:rPr sz="975" spc="-7" baseline="-12820" dirty="0">
                <a:latin typeface="Times New Roman"/>
                <a:cs typeface="Times New Roman"/>
              </a:rPr>
              <a:t>1</a:t>
            </a:r>
            <a:endParaRPr sz="975" baseline="-1282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805"/>
              </a:spcBef>
            </a:pPr>
            <a:r>
              <a:rPr sz="1050" spc="-5" dirty="0">
                <a:latin typeface="Symbol"/>
                <a:cs typeface="Symbol"/>
              </a:rPr>
              <a:t></a:t>
            </a:r>
            <a:r>
              <a:rPr sz="975" spc="-7" baseline="-12820" dirty="0">
                <a:latin typeface="Times New Roman"/>
                <a:cs typeface="Times New Roman"/>
              </a:rPr>
              <a:t>2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121150" y="2209640"/>
            <a:ext cx="106045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dirty="0">
                <a:latin typeface="Symbol"/>
                <a:cs typeface="Symbol"/>
              </a:rPr>
              <a:t></a:t>
            </a:r>
            <a:endParaRPr sz="1050">
              <a:latin typeface="Symbol"/>
              <a:cs typeface="Symbo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200397" y="2277856"/>
            <a:ext cx="68580" cy="1282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spc="10" dirty="0">
                <a:latin typeface="Times New Roman"/>
                <a:cs typeface="Times New Roman"/>
              </a:rPr>
              <a:t>3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095750" y="2381090"/>
            <a:ext cx="198755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spc="-5" dirty="0">
                <a:latin typeface="Symbol"/>
                <a:cs typeface="Symbol"/>
              </a:rPr>
              <a:t></a:t>
            </a:r>
            <a:r>
              <a:rPr sz="975" spc="-7" baseline="-12820" dirty="0">
                <a:latin typeface="Times New Roman"/>
                <a:cs typeface="Times New Roman"/>
              </a:rPr>
              <a:t>4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095750" y="2486245"/>
            <a:ext cx="198755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spc="-5" dirty="0">
                <a:latin typeface="Symbol"/>
                <a:cs typeface="Symbol"/>
              </a:rPr>
              <a:t></a:t>
            </a:r>
            <a:r>
              <a:rPr sz="975" spc="-7" baseline="-12820" dirty="0">
                <a:latin typeface="Times New Roman"/>
                <a:cs typeface="Times New Roman"/>
              </a:rPr>
              <a:t>5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095750" y="2585293"/>
            <a:ext cx="198755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spc="-5" dirty="0">
                <a:latin typeface="Symbol"/>
                <a:cs typeface="Symbol"/>
              </a:rPr>
              <a:t></a:t>
            </a:r>
            <a:r>
              <a:rPr sz="975" spc="-7" baseline="-12820" dirty="0">
                <a:latin typeface="Times New Roman"/>
                <a:cs typeface="Times New Roman"/>
              </a:rPr>
              <a:t>6</a:t>
            </a:r>
            <a:endParaRPr sz="975" baseline="-1282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762244" y="3075271"/>
            <a:ext cx="208279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050" i="1" spc="5" dirty="0">
                <a:latin typeface="Times New Roman"/>
                <a:cs typeface="Times New Roman"/>
              </a:rPr>
              <a:t>N</a:t>
            </a:r>
            <a:r>
              <a:rPr sz="975" spc="7" baseline="-12820" dirty="0">
                <a:latin typeface="Times New Roman"/>
                <a:cs typeface="Times New Roman"/>
              </a:rPr>
              <a:t>6</a:t>
            </a:r>
            <a:endParaRPr sz="975" baseline="-12820">
              <a:latin typeface="Times New Roman"/>
              <a:cs typeface="Times New Roman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2002536" y="2483618"/>
            <a:ext cx="773430" cy="288290"/>
            <a:chOff x="2002536" y="2483618"/>
            <a:chExt cx="773430" cy="288290"/>
          </a:xfrm>
        </p:grpSpPr>
        <p:sp>
          <p:nvSpPr>
            <p:cNvPr id="62" name="object 62"/>
            <p:cNvSpPr/>
            <p:nvPr/>
          </p:nvSpPr>
          <p:spPr>
            <a:xfrm>
              <a:off x="2020824" y="2487167"/>
              <a:ext cx="751840" cy="281305"/>
            </a:xfrm>
            <a:custGeom>
              <a:avLst/>
              <a:gdLst/>
              <a:ahLst/>
              <a:cxnLst/>
              <a:rect l="l" t="t" r="r" b="b"/>
              <a:pathLst>
                <a:path w="751839" h="281305">
                  <a:moveTo>
                    <a:pt x="0" y="281178"/>
                  </a:moveTo>
                  <a:lnTo>
                    <a:pt x="32861" y="256317"/>
                  </a:lnTo>
                  <a:lnTo>
                    <a:pt x="43684" y="201620"/>
                  </a:lnTo>
                  <a:lnTo>
                    <a:pt x="49708" y="134612"/>
                  </a:lnTo>
                  <a:lnTo>
                    <a:pt x="52578" y="106680"/>
                  </a:lnTo>
                  <a:lnTo>
                    <a:pt x="60507" y="55352"/>
                  </a:lnTo>
                  <a:lnTo>
                    <a:pt x="77509" y="12989"/>
                  </a:lnTo>
                  <a:lnTo>
                    <a:pt x="88392" y="1524"/>
                  </a:lnTo>
                  <a:lnTo>
                    <a:pt x="95250" y="4572"/>
                  </a:lnTo>
                  <a:lnTo>
                    <a:pt x="102108" y="7620"/>
                  </a:lnTo>
                </a:path>
                <a:path w="751839" h="281305">
                  <a:moveTo>
                    <a:pt x="189738" y="281178"/>
                  </a:moveTo>
                  <a:lnTo>
                    <a:pt x="182118" y="280416"/>
                  </a:lnTo>
                  <a:lnTo>
                    <a:pt x="173736" y="279654"/>
                  </a:lnTo>
                  <a:lnTo>
                    <a:pt x="166878" y="270510"/>
                  </a:lnTo>
                  <a:lnTo>
                    <a:pt x="150114" y="227838"/>
                  </a:lnTo>
                  <a:lnTo>
                    <a:pt x="143351" y="168402"/>
                  </a:lnTo>
                  <a:lnTo>
                    <a:pt x="140362" y="134612"/>
                  </a:lnTo>
                  <a:lnTo>
                    <a:pt x="137160" y="106680"/>
                  </a:lnTo>
                  <a:lnTo>
                    <a:pt x="129551" y="55352"/>
                  </a:lnTo>
                  <a:lnTo>
                    <a:pt x="112561" y="12989"/>
                  </a:lnTo>
                  <a:lnTo>
                    <a:pt x="101346" y="1524"/>
                  </a:lnTo>
                  <a:lnTo>
                    <a:pt x="94488" y="4572"/>
                  </a:lnTo>
                  <a:lnTo>
                    <a:pt x="87630" y="7620"/>
                  </a:lnTo>
                </a:path>
                <a:path w="751839" h="281305">
                  <a:moveTo>
                    <a:pt x="189738" y="281178"/>
                  </a:moveTo>
                  <a:lnTo>
                    <a:pt x="222599" y="256317"/>
                  </a:lnTo>
                  <a:lnTo>
                    <a:pt x="233422" y="201620"/>
                  </a:lnTo>
                  <a:lnTo>
                    <a:pt x="239446" y="134612"/>
                  </a:lnTo>
                  <a:lnTo>
                    <a:pt x="242316" y="106680"/>
                  </a:lnTo>
                  <a:lnTo>
                    <a:pt x="250245" y="55352"/>
                  </a:lnTo>
                  <a:lnTo>
                    <a:pt x="267247" y="12989"/>
                  </a:lnTo>
                  <a:lnTo>
                    <a:pt x="278130" y="1524"/>
                  </a:lnTo>
                  <a:lnTo>
                    <a:pt x="284988" y="4572"/>
                  </a:lnTo>
                  <a:lnTo>
                    <a:pt x="291846" y="7620"/>
                  </a:lnTo>
                </a:path>
                <a:path w="751839" h="281305">
                  <a:moveTo>
                    <a:pt x="375666" y="281178"/>
                  </a:moveTo>
                  <a:lnTo>
                    <a:pt x="367284" y="280416"/>
                  </a:lnTo>
                  <a:lnTo>
                    <a:pt x="358902" y="279654"/>
                  </a:lnTo>
                  <a:lnTo>
                    <a:pt x="352806" y="270510"/>
                  </a:lnTo>
                  <a:lnTo>
                    <a:pt x="335280" y="227838"/>
                  </a:lnTo>
                  <a:lnTo>
                    <a:pt x="328898" y="168402"/>
                  </a:lnTo>
                  <a:lnTo>
                    <a:pt x="325957" y="134612"/>
                  </a:lnTo>
                  <a:lnTo>
                    <a:pt x="323088" y="106680"/>
                  </a:lnTo>
                  <a:lnTo>
                    <a:pt x="315479" y="55352"/>
                  </a:lnTo>
                  <a:lnTo>
                    <a:pt x="298489" y="12989"/>
                  </a:lnTo>
                  <a:lnTo>
                    <a:pt x="287274" y="1524"/>
                  </a:lnTo>
                  <a:lnTo>
                    <a:pt x="280416" y="4572"/>
                  </a:lnTo>
                  <a:lnTo>
                    <a:pt x="273558" y="7620"/>
                  </a:lnTo>
                </a:path>
                <a:path w="751839" h="281305">
                  <a:moveTo>
                    <a:pt x="375666" y="280416"/>
                  </a:moveTo>
                  <a:lnTo>
                    <a:pt x="384048" y="278892"/>
                  </a:lnTo>
                  <a:lnTo>
                    <a:pt x="392430" y="278130"/>
                  </a:lnTo>
                  <a:lnTo>
                    <a:pt x="398526" y="269748"/>
                  </a:lnTo>
                  <a:lnTo>
                    <a:pt x="416052" y="226314"/>
                  </a:lnTo>
                  <a:lnTo>
                    <a:pt x="422433" y="166878"/>
                  </a:lnTo>
                  <a:lnTo>
                    <a:pt x="425374" y="133088"/>
                  </a:lnTo>
                  <a:lnTo>
                    <a:pt x="428244" y="105156"/>
                  </a:lnTo>
                  <a:lnTo>
                    <a:pt x="435852" y="53828"/>
                  </a:lnTo>
                  <a:lnTo>
                    <a:pt x="452842" y="11572"/>
                  </a:lnTo>
                  <a:lnTo>
                    <a:pt x="464058" y="0"/>
                  </a:lnTo>
                  <a:lnTo>
                    <a:pt x="470916" y="3048"/>
                  </a:lnTo>
                  <a:lnTo>
                    <a:pt x="477774" y="6096"/>
                  </a:lnTo>
                </a:path>
                <a:path w="751839" h="281305">
                  <a:moveTo>
                    <a:pt x="565404" y="280416"/>
                  </a:moveTo>
                  <a:lnTo>
                    <a:pt x="557022" y="278892"/>
                  </a:lnTo>
                  <a:lnTo>
                    <a:pt x="548640" y="278130"/>
                  </a:lnTo>
                  <a:lnTo>
                    <a:pt x="542544" y="269748"/>
                  </a:lnTo>
                  <a:lnTo>
                    <a:pt x="525018" y="226314"/>
                  </a:lnTo>
                  <a:lnTo>
                    <a:pt x="518636" y="166878"/>
                  </a:lnTo>
                  <a:lnTo>
                    <a:pt x="515695" y="133088"/>
                  </a:lnTo>
                  <a:lnTo>
                    <a:pt x="512826" y="105156"/>
                  </a:lnTo>
                  <a:lnTo>
                    <a:pt x="505217" y="53828"/>
                  </a:lnTo>
                  <a:lnTo>
                    <a:pt x="488227" y="11572"/>
                  </a:lnTo>
                  <a:lnTo>
                    <a:pt x="477012" y="0"/>
                  </a:lnTo>
                  <a:lnTo>
                    <a:pt x="470154" y="3048"/>
                  </a:lnTo>
                  <a:lnTo>
                    <a:pt x="463296" y="6096"/>
                  </a:lnTo>
                </a:path>
                <a:path w="751839" h="281305">
                  <a:moveTo>
                    <a:pt x="565404" y="280416"/>
                  </a:moveTo>
                  <a:lnTo>
                    <a:pt x="597979" y="254889"/>
                  </a:lnTo>
                  <a:lnTo>
                    <a:pt x="609088" y="200096"/>
                  </a:lnTo>
                  <a:lnTo>
                    <a:pt x="615112" y="133088"/>
                  </a:lnTo>
                  <a:lnTo>
                    <a:pt x="617982" y="105156"/>
                  </a:lnTo>
                  <a:lnTo>
                    <a:pt x="625590" y="53828"/>
                  </a:lnTo>
                  <a:lnTo>
                    <a:pt x="642580" y="11572"/>
                  </a:lnTo>
                  <a:lnTo>
                    <a:pt x="653796" y="0"/>
                  </a:lnTo>
                  <a:lnTo>
                    <a:pt x="660654" y="3048"/>
                  </a:lnTo>
                  <a:lnTo>
                    <a:pt x="667512" y="6096"/>
                  </a:lnTo>
                </a:path>
                <a:path w="751839" h="281305">
                  <a:moveTo>
                    <a:pt x="751332" y="280416"/>
                  </a:moveTo>
                  <a:lnTo>
                    <a:pt x="718470" y="254889"/>
                  </a:lnTo>
                  <a:lnTo>
                    <a:pt x="707647" y="200096"/>
                  </a:lnTo>
                  <a:lnTo>
                    <a:pt x="701623" y="133088"/>
                  </a:lnTo>
                  <a:lnTo>
                    <a:pt x="698754" y="105156"/>
                  </a:lnTo>
                  <a:lnTo>
                    <a:pt x="691145" y="53828"/>
                  </a:lnTo>
                  <a:lnTo>
                    <a:pt x="674155" y="11572"/>
                  </a:lnTo>
                  <a:lnTo>
                    <a:pt x="662940" y="0"/>
                  </a:lnTo>
                  <a:lnTo>
                    <a:pt x="656082" y="3048"/>
                  </a:lnTo>
                  <a:lnTo>
                    <a:pt x="649224" y="6096"/>
                  </a:lnTo>
                </a:path>
              </a:pathLst>
            </a:custGeom>
            <a:ln w="7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002536" y="2505455"/>
              <a:ext cx="38100" cy="253365"/>
            </a:xfrm>
            <a:custGeom>
              <a:avLst/>
              <a:gdLst/>
              <a:ahLst/>
              <a:cxnLst/>
              <a:rect l="l" t="t" r="r" b="b"/>
              <a:pathLst>
                <a:path w="38100" h="253364">
                  <a:moveTo>
                    <a:pt x="0" y="159258"/>
                  </a:moveTo>
                  <a:lnTo>
                    <a:pt x="18288" y="252984"/>
                  </a:lnTo>
                  <a:lnTo>
                    <a:pt x="28819" y="201168"/>
                  </a:lnTo>
                  <a:lnTo>
                    <a:pt x="16002" y="201168"/>
                  </a:lnTo>
                  <a:lnTo>
                    <a:pt x="13716" y="199644"/>
                  </a:lnTo>
                  <a:lnTo>
                    <a:pt x="13766" y="187363"/>
                  </a:lnTo>
                  <a:lnTo>
                    <a:pt x="0" y="159258"/>
                  </a:lnTo>
                  <a:close/>
                </a:path>
                <a:path w="38100" h="253364">
                  <a:moveTo>
                    <a:pt x="13766" y="187363"/>
                  </a:moveTo>
                  <a:lnTo>
                    <a:pt x="13716" y="199644"/>
                  </a:lnTo>
                  <a:lnTo>
                    <a:pt x="16002" y="201168"/>
                  </a:lnTo>
                  <a:lnTo>
                    <a:pt x="21336" y="201168"/>
                  </a:lnTo>
                  <a:lnTo>
                    <a:pt x="23622" y="199644"/>
                  </a:lnTo>
                  <a:lnTo>
                    <a:pt x="23622" y="196596"/>
                  </a:lnTo>
                  <a:lnTo>
                    <a:pt x="18288" y="196596"/>
                  </a:lnTo>
                  <a:lnTo>
                    <a:pt x="13766" y="187363"/>
                  </a:lnTo>
                  <a:close/>
                </a:path>
                <a:path w="38100" h="253364">
                  <a:moveTo>
                    <a:pt x="37338" y="159258"/>
                  </a:moveTo>
                  <a:lnTo>
                    <a:pt x="23622" y="186141"/>
                  </a:lnTo>
                  <a:lnTo>
                    <a:pt x="23622" y="199644"/>
                  </a:lnTo>
                  <a:lnTo>
                    <a:pt x="21336" y="201168"/>
                  </a:lnTo>
                  <a:lnTo>
                    <a:pt x="28819" y="201168"/>
                  </a:lnTo>
                  <a:lnTo>
                    <a:pt x="37338" y="159258"/>
                  </a:lnTo>
                  <a:close/>
                </a:path>
                <a:path w="38100" h="253364">
                  <a:moveTo>
                    <a:pt x="19050" y="56388"/>
                  </a:moveTo>
                  <a:lnTo>
                    <a:pt x="14428" y="65445"/>
                  </a:lnTo>
                  <a:lnTo>
                    <a:pt x="13766" y="187363"/>
                  </a:lnTo>
                  <a:lnTo>
                    <a:pt x="18288" y="196596"/>
                  </a:lnTo>
                  <a:lnTo>
                    <a:pt x="23622" y="186141"/>
                  </a:lnTo>
                  <a:lnTo>
                    <a:pt x="23622" y="65349"/>
                  </a:lnTo>
                  <a:lnTo>
                    <a:pt x="19050" y="56388"/>
                  </a:lnTo>
                  <a:close/>
                </a:path>
                <a:path w="38100" h="253364">
                  <a:moveTo>
                    <a:pt x="23622" y="186141"/>
                  </a:moveTo>
                  <a:lnTo>
                    <a:pt x="18288" y="196596"/>
                  </a:lnTo>
                  <a:lnTo>
                    <a:pt x="23622" y="196596"/>
                  </a:lnTo>
                  <a:lnTo>
                    <a:pt x="23622" y="186141"/>
                  </a:lnTo>
                  <a:close/>
                </a:path>
                <a:path w="38100" h="253364">
                  <a:moveTo>
                    <a:pt x="19050" y="0"/>
                  </a:moveTo>
                  <a:lnTo>
                    <a:pt x="0" y="93726"/>
                  </a:lnTo>
                  <a:lnTo>
                    <a:pt x="14428" y="65445"/>
                  </a:lnTo>
                  <a:lnTo>
                    <a:pt x="14478" y="53340"/>
                  </a:lnTo>
                  <a:lnTo>
                    <a:pt x="16002" y="51816"/>
                  </a:lnTo>
                  <a:lnTo>
                    <a:pt x="29581" y="51816"/>
                  </a:lnTo>
                  <a:lnTo>
                    <a:pt x="19050" y="0"/>
                  </a:lnTo>
                  <a:close/>
                </a:path>
                <a:path w="38100" h="253364">
                  <a:moveTo>
                    <a:pt x="29581" y="51816"/>
                  </a:moveTo>
                  <a:lnTo>
                    <a:pt x="21336" y="51816"/>
                  </a:lnTo>
                  <a:lnTo>
                    <a:pt x="23622" y="53340"/>
                  </a:lnTo>
                  <a:lnTo>
                    <a:pt x="23671" y="65445"/>
                  </a:lnTo>
                  <a:lnTo>
                    <a:pt x="38100" y="93726"/>
                  </a:lnTo>
                  <a:lnTo>
                    <a:pt x="29581" y="51816"/>
                  </a:lnTo>
                  <a:close/>
                </a:path>
                <a:path w="38100" h="253364">
                  <a:moveTo>
                    <a:pt x="21336" y="51816"/>
                  </a:moveTo>
                  <a:lnTo>
                    <a:pt x="16002" y="51816"/>
                  </a:lnTo>
                  <a:lnTo>
                    <a:pt x="14478" y="53340"/>
                  </a:lnTo>
                  <a:lnTo>
                    <a:pt x="14428" y="65445"/>
                  </a:lnTo>
                  <a:lnTo>
                    <a:pt x="19050" y="56388"/>
                  </a:lnTo>
                  <a:lnTo>
                    <a:pt x="23622" y="56388"/>
                  </a:lnTo>
                  <a:lnTo>
                    <a:pt x="23622" y="53340"/>
                  </a:lnTo>
                  <a:lnTo>
                    <a:pt x="21336" y="51816"/>
                  </a:lnTo>
                  <a:close/>
                </a:path>
                <a:path w="38100" h="253364">
                  <a:moveTo>
                    <a:pt x="23622" y="56388"/>
                  </a:moveTo>
                  <a:lnTo>
                    <a:pt x="19050" y="56388"/>
                  </a:lnTo>
                  <a:lnTo>
                    <a:pt x="23622" y="65349"/>
                  </a:lnTo>
                  <a:lnTo>
                    <a:pt x="23622" y="56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1902205" y="2446621"/>
            <a:ext cx="106045" cy="1854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50" dirty="0">
                <a:latin typeface="Symbol"/>
                <a:cs typeface="Symbol"/>
              </a:rPr>
              <a:t></a:t>
            </a:r>
            <a:endParaRPr sz="1050">
              <a:latin typeface="Symbol"/>
              <a:cs typeface="Symbo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227321" y="3059614"/>
            <a:ext cx="1530350" cy="62674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220"/>
              </a:spcBef>
              <a:tabLst>
                <a:tab pos="673735" algn="l"/>
                <a:tab pos="962025" algn="l"/>
              </a:tabLst>
            </a:pPr>
            <a:r>
              <a:rPr sz="1050" i="1" spc="5" dirty="0">
                <a:latin typeface="Times New Roman"/>
                <a:cs typeface="Times New Roman"/>
              </a:rPr>
              <a:t>N</a:t>
            </a:r>
            <a:r>
              <a:rPr sz="975" spc="7" baseline="-12820" dirty="0">
                <a:latin typeface="Times New Roman"/>
                <a:cs typeface="Times New Roman"/>
              </a:rPr>
              <a:t>1</a:t>
            </a:r>
            <a:r>
              <a:rPr sz="1050" i="1" spc="5" dirty="0">
                <a:latin typeface="Times New Roman"/>
                <a:cs typeface="Times New Roman"/>
              </a:rPr>
              <a:t>N</a:t>
            </a:r>
            <a:r>
              <a:rPr sz="975" spc="7" baseline="-12820" dirty="0">
                <a:latin typeface="Times New Roman"/>
                <a:cs typeface="Times New Roman"/>
              </a:rPr>
              <a:t>2 </a:t>
            </a:r>
            <a:r>
              <a:rPr sz="975" spc="240" baseline="-12820" dirty="0">
                <a:latin typeface="Times New Roman"/>
                <a:cs typeface="Times New Roman"/>
              </a:rPr>
              <a:t> </a:t>
            </a:r>
            <a:r>
              <a:rPr sz="1050" i="1" spc="5" dirty="0">
                <a:latin typeface="Times New Roman"/>
                <a:cs typeface="Times New Roman"/>
              </a:rPr>
              <a:t>N</a:t>
            </a:r>
            <a:r>
              <a:rPr sz="975" spc="7" baseline="-12820" dirty="0">
                <a:latin typeface="Times New Roman"/>
                <a:cs typeface="Times New Roman"/>
              </a:rPr>
              <a:t>3	</a:t>
            </a:r>
            <a:r>
              <a:rPr sz="1050" i="1" spc="5" dirty="0">
                <a:latin typeface="Times New Roman"/>
                <a:cs typeface="Times New Roman"/>
              </a:rPr>
              <a:t>N</a:t>
            </a:r>
            <a:r>
              <a:rPr sz="975" spc="7" baseline="-12820" dirty="0">
                <a:latin typeface="Times New Roman"/>
                <a:cs typeface="Times New Roman"/>
              </a:rPr>
              <a:t>4	</a:t>
            </a:r>
            <a:r>
              <a:rPr sz="1050" i="1" spc="5" dirty="0">
                <a:latin typeface="Times New Roman"/>
                <a:cs typeface="Times New Roman"/>
              </a:rPr>
              <a:t>N</a:t>
            </a:r>
            <a:r>
              <a:rPr sz="975" spc="7" baseline="-12820" dirty="0">
                <a:latin typeface="Times New Roman"/>
                <a:cs typeface="Times New Roman"/>
              </a:rPr>
              <a:t>5</a:t>
            </a:r>
            <a:endParaRPr sz="975" baseline="-12820">
              <a:latin typeface="Times New Roman"/>
              <a:cs typeface="Times New Roman"/>
            </a:endParaRPr>
          </a:p>
          <a:p>
            <a:pPr marL="556260">
              <a:lnSpc>
                <a:spcPct val="100000"/>
              </a:lnSpc>
              <a:spcBef>
                <a:spcPts val="120"/>
              </a:spcBef>
            </a:pPr>
            <a:r>
              <a:rPr sz="1050" spc="-5" dirty="0">
                <a:latin typeface="Times New Roman"/>
                <a:cs typeface="Times New Roman"/>
              </a:rPr>
              <a:t>Кількість</a:t>
            </a:r>
            <a:r>
              <a:rPr sz="1050" spc="-3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циклів</a:t>
            </a:r>
            <a:endParaRPr sz="1050">
              <a:latin typeface="Times New Roman"/>
              <a:cs typeface="Times New Roman"/>
            </a:endParaRPr>
          </a:p>
          <a:p>
            <a:pPr marL="95885" algn="ctr">
              <a:lnSpc>
                <a:spcPct val="100000"/>
              </a:lnSpc>
              <a:spcBef>
                <a:spcPts val="77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296922" y="3507728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67787" y="516889"/>
            <a:ext cx="5788025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41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механізми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різноманітних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видів руйнування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деталі;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стан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поверхневому шарі деталі;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процеси,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відбуваються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поверхневому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шарі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деталі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призводять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відмов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роботі.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Необхідною </a:t>
            </a:r>
            <a:r>
              <a:rPr sz="1200" dirty="0">
                <a:latin typeface="Times New Roman"/>
                <a:cs typeface="Times New Roman"/>
              </a:rPr>
              <a:t>умовою </a:t>
            </a:r>
            <a:r>
              <a:rPr sz="1200" spc="-5" dirty="0">
                <a:latin typeface="Times New Roman"/>
                <a:cs typeface="Times New Roman"/>
              </a:rPr>
              <a:t>створення </a:t>
            </a:r>
            <a:r>
              <a:rPr sz="1200" dirty="0">
                <a:latin typeface="Times New Roman"/>
                <a:cs typeface="Times New Roman"/>
              </a:rPr>
              <a:t>якісних </a:t>
            </a:r>
            <a:r>
              <a:rPr sz="1200" spc="-5" dirty="0">
                <a:latin typeface="Times New Roman"/>
                <a:cs typeface="Times New Roman"/>
              </a:rPr>
              <a:t>конструкцій при економному використанні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врахування додаткових критеріїв, що впливають на конструкційну міцність.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Цими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критеріями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i="1" spc="-5" dirty="0">
                <a:latin typeface="Times New Roman"/>
                <a:cs typeface="Times New Roman"/>
              </a:rPr>
              <a:t>надійність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довговічність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indent="287655" algn="just">
              <a:lnSpc>
                <a:spcPts val="1315"/>
              </a:lnSpc>
            </a:pPr>
            <a:r>
              <a:rPr sz="1200" i="1" spc="-5" dirty="0">
                <a:latin typeface="Times New Roman"/>
                <a:cs typeface="Times New Roman"/>
              </a:rPr>
              <a:t>Надійність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властивість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виконувати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задані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функції,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зберігаючи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70"/>
              </a:lnSpc>
              <a:spcBef>
                <a:spcPts val="75"/>
              </a:spcBef>
            </a:pPr>
            <a:r>
              <a:rPr sz="1200" spc="-5" dirty="0">
                <a:latin typeface="Times New Roman"/>
                <a:cs typeface="Times New Roman"/>
              </a:rPr>
              <a:t>таційні показники </a:t>
            </a:r>
            <a:r>
              <a:rPr sz="1200" dirty="0">
                <a:latin typeface="Times New Roman"/>
                <a:cs typeface="Times New Roman"/>
              </a:rPr>
              <a:t>в заданих </a:t>
            </a:r>
            <a:r>
              <a:rPr sz="1200" spc="-5" dirty="0">
                <a:latin typeface="Times New Roman"/>
                <a:cs typeface="Times New Roman"/>
              </a:rPr>
              <a:t>межах протягом необхідного часу або </a:t>
            </a:r>
            <a:r>
              <a:rPr sz="1200" dirty="0">
                <a:latin typeface="Times New Roman"/>
                <a:cs typeface="Times New Roman"/>
              </a:rPr>
              <a:t>опір </a:t>
            </a:r>
            <a:r>
              <a:rPr sz="1200" spc="-5" dirty="0">
                <a:latin typeface="Times New Roman"/>
                <a:cs typeface="Times New Roman"/>
              </a:rPr>
              <a:t>матеріалу крих-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руйнуванню.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20"/>
              </a:lnSpc>
            </a:pPr>
            <a:r>
              <a:rPr sz="1200" spc="-5" dirty="0">
                <a:latin typeface="Times New Roman"/>
                <a:cs typeface="Times New Roman"/>
              </a:rPr>
              <a:t>Розвиток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крихкого руйнування відбувається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при: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низьких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наявності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підвищених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залишкових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напругах;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розвитку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процесів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Критеріями, що визначають надійність,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температурні </a:t>
            </a:r>
            <a:r>
              <a:rPr sz="1200" dirty="0">
                <a:latin typeface="Times New Roman"/>
                <a:cs typeface="Times New Roman"/>
              </a:rPr>
              <a:t>інтервали </a:t>
            </a:r>
            <a:r>
              <a:rPr sz="1200" spc="-5" dirty="0">
                <a:latin typeface="Times New Roman"/>
                <a:cs typeface="Times New Roman"/>
              </a:rPr>
              <a:t>хладноламкості, </a:t>
            </a:r>
            <a:r>
              <a:rPr sz="1200" dirty="0">
                <a:latin typeface="Times New Roman"/>
                <a:cs typeface="Times New Roman"/>
              </a:rPr>
              <a:t> опір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поширенню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ударна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в’язкість, характеристики пластичності,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живучість.</a:t>
            </a:r>
            <a:endParaRPr sz="1200">
              <a:latin typeface="Times New Roman"/>
              <a:cs typeface="Times New Roman"/>
            </a:endParaRPr>
          </a:p>
          <a:p>
            <a:pPr marL="300355" marR="5080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Довговічність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здатність </a:t>
            </a:r>
            <a:r>
              <a:rPr sz="1200" dirty="0">
                <a:latin typeface="Times New Roman"/>
                <a:cs typeface="Times New Roman"/>
              </a:rPr>
              <a:t>деталі </a:t>
            </a:r>
            <a:r>
              <a:rPr sz="1200" spc="-5" dirty="0">
                <a:latin typeface="Times New Roman"/>
                <a:cs typeface="Times New Roman"/>
              </a:rPr>
              <a:t>зберігати працездатність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певного стану.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Довговічність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визначається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втомою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процесами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зносу,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іншими,</a:t>
            </a:r>
            <a:endParaRPr sz="1200">
              <a:latin typeface="Times New Roman"/>
              <a:cs typeface="Times New Roman"/>
            </a:endParaRPr>
          </a:p>
          <a:p>
            <a:pPr marL="12700" marR="5715" indent="-63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які викликають поступове руйнування та не тягнуть </a:t>
            </a:r>
            <a:r>
              <a:rPr sz="1200" dirty="0">
                <a:latin typeface="Times New Roman"/>
                <a:cs typeface="Times New Roman"/>
              </a:rPr>
              <a:t>аварійних </a:t>
            </a:r>
            <a:r>
              <a:rPr sz="1200" spc="-5" dirty="0">
                <a:latin typeface="Times New Roman"/>
                <a:cs typeface="Times New Roman"/>
              </a:rPr>
              <a:t>наслідків, тобто умова- </a:t>
            </a:r>
            <a:r>
              <a:rPr sz="1200" dirty="0">
                <a:latin typeface="Times New Roman"/>
                <a:cs typeface="Times New Roman"/>
              </a:rPr>
              <a:t> ми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Критеріями,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визначають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довговічність,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втомна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зносостійкість,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опір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контактна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міцність.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Загальними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принципами вибору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критеріїв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оцінки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конструкційної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міцності</a:t>
            </a:r>
            <a:r>
              <a:rPr sz="1200" spc="-5" dirty="0">
                <a:latin typeface="Times New Roman"/>
                <a:cs typeface="Times New Roman"/>
              </a:rPr>
              <a:t> є: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аналогія</a:t>
            </a:r>
            <a:r>
              <a:rPr sz="1200" spc="-10" dirty="0">
                <a:latin typeface="Times New Roman"/>
                <a:cs typeface="Times New Roman"/>
              </a:rPr>
              <a:t> виду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стану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випробовуваних зразках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виробах;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аналогія умов </a:t>
            </a:r>
            <a:r>
              <a:rPr sz="1200" spc="-5" dirty="0">
                <a:latin typeface="Times New Roman"/>
                <a:cs typeface="Times New Roman"/>
              </a:rPr>
              <a:t>випробування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зразків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 експлуатації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(температура,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вище,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порядок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навантаження);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4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аналогія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зламу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зразку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виробі.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775710" marR="6350" indent="-633730">
              <a:lnSpc>
                <a:spcPts val="138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4.3.2.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ОСОБЛИВОСТІ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ДЕФОРМАЦІЇ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ПОЛІКРИСТАЛІЧНИХ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ТІЛ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Розглянемо </a:t>
            </a:r>
            <a:r>
              <a:rPr sz="1200" spc="-5" dirty="0">
                <a:latin typeface="Times New Roman"/>
                <a:cs typeface="Times New Roman"/>
              </a:rPr>
              <a:t>холодну пластичну деформацію полікристалу. Пластична деформація </a:t>
            </a:r>
            <a:r>
              <a:rPr sz="1200" dirty="0">
                <a:latin typeface="Times New Roman"/>
                <a:cs typeface="Times New Roman"/>
              </a:rPr>
              <a:t> металів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сплавів </a:t>
            </a:r>
            <a:r>
              <a:rPr sz="1200" spc="-5" dirty="0">
                <a:latin typeface="Times New Roman"/>
                <a:cs typeface="Times New Roman"/>
              </a:rPr>
              <a:t>як полікристалічних тіл </a:t>
            </a:r>
            <a:r>
              <a:rPr sz="1200" dirty="0">
                <a:latin typeface="Times New Roman"/>
                <a:cs typeface="Times New Roman"/>
              </a:rPr>
              <a:t>, має деякі </a:t>
            </a:r>
            <a:r>
              <a:rPr sz="1200" spc="-5" dirty="0">
                <a:latin typeface="Times New Roman"/>
                <a:cs typeface="Times New Roman"/>
              </a:rPr>
              <a:t>особливості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порівнянні </a:t>
            </a:r>
            <a:r>
              <a:rPr sz="1200" dirty="0">
                <a:latin typeface="Times New Roman"/>
                <a:cs typeface="Times New Roman"/>
              </a:rPr>
              <a:t>з плас-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тичною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деформацією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монокристала.</a:t>
            </a:r>
            <a:endParaRPr sz="1200">
              <a:latin typeface="Times New Roman"/>
              <a:cs typeface="Times New Roman"/>
            </a:endParaRPr>
          </a:p>
          <a:p>
            <a:pPr marL="300990" algn="just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Деформація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полікристалічного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складається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окремих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зерен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де-</a:t>
            </a:r>
            <a:endParaRPr sz="1200">
              <a:latin typeface="Times New Roman"/>
              <a:cs typeface="Times New Roman"/>
            </a:endParaRPr>
          </a:p>
          <a:p>
            <a:pPr marL="12700" marR="5080" indent="-635" algn="just">
              <a:lnSpc>
                <a:spcPct val="902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формації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приграничнихних об’ємах. Окремі зерна деформуються </a:t>
            </a:r>
            <a:r>
              <a:rPr sz="1200" i="1" spc="-5" dirty="0">
                <a:latin typeface="Times New Roman"/>
                <a:cs typeface="Times New Roman"/>
              </a:rPr>
              <a:t>ковзанням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spc="-5" dirty="0">
                <a:latin typeface="Times New Roman"/>
                <a:cs typeface="Times New Roman"/>
              </a:rPr>
              <a:t>двій-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никуванням, </a:t>
            </a:r>
            <a:r>
              <a:rPr sz="1200" spc="-5" dirty="0">
                <a:latin typeface="Times New Roman"/>
                <a:cs typeface="Times New Roman"/>
              </a:rPr>
              <a:t>проте взаємозв’язок </a:t>
            </a:r>
            <a:r>
              <a:rPr sz="1200" dirty="0">
                <a:latin typeface="Times New Roman"/>
                <a:cs typeface="Times New Roman"/>
              </a:rPr>
              <a:t>зерен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їх множинність в </a:t>
            </a:r>
            <a:r>
              <a:rPr sz="1200" spc="-5" dirty="0">
                <a:latin typeface="Times New Roman"/>
                <a:cs typeface="Times New Roman"/>
              </a:rPr>
              <a:t>полікристалі вносять </a:t>
            </a:r>
            <a:r>
              <a:rPr sz="1200" dirty="0">
                <a:latin typeface="Times New Roman"/>
                <a:cs typeface="Times New Roman"/>
              </a:rPr>
              <a:t>свої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особливості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механізм</a:t>
            </a:r>
            <a:r>
              <a:rPr sz="1200" spc="-5" dirty="0">
                <a:latin typeface="Times New Roman"/>
                <a:cs typeface="Times New Roman"/>
              </a:rPr>
              <a:t> деформації.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Площині ковзання зерен </a:t>
            </a:r>
            <a:r>
              <a:rPr sz="1200" dirty="0">
                <a:latin typeface="Times New Roman"/>
                <a:cs typeface="Times New Roman"/>
              </a:rPr>
              <a:t>довільно </a:t>
            </a:r>
            <a:r>
              <a:rPr sz="1200" spc="-5" dirty="0">
                <a:latin typeface="Times New Roman"/>
                <a:cs typeface="Times New Roman"/>
              </a:rPr>
              <a:t>орієнтовані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просторі, тому під впливом зовніш- </a:t>
            </a:r>
            <a:r>
              <a:rPr sz="1200" dirty="0">
                <a:latin typeface="Times New Roman"/>
                <a:cs typeface="Times New Roman"/>
              </a:rPr>
              <a:t> ніх сил </a:t>
            </a:r>
            <a:r>
              <a:rPr sz="1200" spc="-5" dirty="0">
                <a:latin typeface="Times New Roman"/>
                <a:cs typeface="Times New Roman"/>
              </a:rPr>
              <a:t>напруження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площинах ковзання </a:t>
            </a:r>
            <a:r>
              <a:rPr sz="1200" dirty="0">
                <a:latin typeface="Times New Roman"/>
                <a:cs typeface="Times New Roman"/>
              </a:rPr>
              <a:t>окремих </a:t>
            </a:r>
            <a:r>
              <a:rPr sz="1200" spc="-5" dirty="0">
                <a:latin typeface="Times New Roman"/>
                <a:cs typeface="Times New Roman"/>
              </a:rPr>
              <a:t>зерен </a:t>
            </a:r>
            <a:r>
              <a:rPr sz="1200" dirty="0">
                <a:latin typeface="Times New Roman"/>
                <a:cs typeface="Times New Roman"/>
              </a:rPr>
              <a:t>будуть </a:t>
            </a:r>
            <a:r>
              <a:rPr sz="1200" spc="-5" dirty="0">
                <a:latin typeface="Times New Roman"/>
                <a:cs typeface="Times New Roman"/>
              </a:rPr>
              <a:t>різними. Деформація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починається </a:t>
            </a:r>
            <a:r>
              <a:rPr sz="1200" dirty="0">
                <a:latin typeface="Times New Roman"/>
                <a:cs typeface="Times New Roman"/>
              </a:rPr>
              <a:t>в окремих </a:t>
            </a:r>
            <a:r>
              <a:rPr sz="1200" spc="-5" dirty="0">
                <a:latin typeface="Times New Roman"/>
                <a:cs typeface="Times New Roman"/>
              </a:rPr>
              <a:t>зернах,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площинах ковзання </a:t>
            </a:r>
            <a:r>
              <a:rPr sz="1200" dirty="0">
                <a:latin typeface="Times New Roman"/>
                <a:cs typeface="Times New Roman"/>
              </a:rPr>
              <a:t>яких </a:t>
            </a:r>
            <a:r>
              <a:rPr sz="1200" spc="-5" dirty="0">
                <a:latin typeface="Times New Roman"/>
                <a:cs typeface="Times New Roman"/>
              </a:rPr>
              <a:t>виникають </a:t>
            </a:r>
            <a:r>
              <a:rPr sz="1200" dirty="0">
                <a:latin typeface="Times New Roman"/>
                <a:cs typeface="Times New Roman"/>
              </a:rPr>
              <a:t>максимальні </a:t>
            </a:r>
            <a:r>
              <a:rPr sz="1200" spc="-5" dirty="0">
                <a:latin typeface="Times New Roman"/>
                <a:cs typeface="Times New Roman"/>
              </a:rPr>
              <a:t>до-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тичні напруження. Сусідні зерна будуть розгортатися та поступово втягуватися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про- </a:t>
            </a:r>
            <a:r>
              <a:rPr sz="1200" dirty="0">
                <a:latin typeface="Times New Roman"/>
                <a:cs typeface="Times New Roman"/>
              </a:rPr>
              <a:t> цес </a:t>
            </a:r>
            <a:r>
              <a:rPr sz="1200" spc="-5" dirty="0">
                <a:latin typeface="Times New Roman"/>
                <a:cs typeface="Times New Roman"/>
              </a:rPr>
              <a:t>деформації. </a:t>
            </a:r>
            <a:r>
              <a:rPr sz="1200" dirty="0">
                <a:latin typeface="Times New Roman"/>
                <a:cs typeface="Times New Roman"/>
              </a:rPr>
              <a:t>Деформація </a:t>
            </a:r>
            <a:r>
              <a:rPr sz="1200" spc="-5" dirty="0">
                <a:latin typeface="Times New Roman"/>
                <a:cs typeface="Times New Roman"/>
              </a:rPr>
              <a:t>призводить </a:t>
            </a:r>
            <a:r>
              <a:rPr sz="1200" dirty="0">
                <a:latin typeface="Times New Roman"/>
                <a:cs typeface="Times New Roman"/>
              </a:rPr>
              <a:t>до зміни форми </a:t>
            </a:r>
            <a:r>
              <a:rPr sz="1200" spc="-5" dirty="0">
                <a:latin typeface="Times New Roman"/>
                <a:cs typeface="Times New Roman"/>
              </a:rPr>
              <a:t>зерен: зерна надбувають фор-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ми, витягнутої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напрямку найбільш інтенсивної </a:t>
            </a:r>
            <a:r>
              <a:rPr sz="1200" dirty="0">
                <a:latin typeface="Times New Roman"/>
                <a:cs typeface="Times New Roman"/>
              </a:rPr>
              <a:t>течії </a:t>
            </a:r>
            <a:r>
              <a:rPr sz="1200" spc="-5" dirty="0">
                <a:latin typeface="Times New Roman"/>
                <a:cs typeface="Times New Roman"/>
              </a:rPr>
              <a:t>металу (повертаються </a:t>
            </a:r>
            <a:r>
              <a:rPr sz="1200" dirty="0">
                <a:latin typeface="Times New Roman"/>
                <a:cs typeface="Times New Roman"/>
              </a:rPr>
              <a:t>осями </a:t>
            </a:r>
            <a:r>
              <a:rPr sz="1200" spc="-5" dirty="0">
                <a:latin typeface="Times New Roman"/>
                <a:cs typeface="Times New Roman"/>
              </a:rPr>
              <a:t>най- </a:t>
            </a:r>
            <a:r>
              <a:rPr sz="1200" dirty="0">
                <a:latin typeface="Times New Roman"/>
                <a:cs typeface="Times New Roman"/>
              </a:rPr>
              <a:t> більшої </a:t>
            </a:r>
            <a:r>
              <a:rPr sz="1200" spc="-5" dirty="0">
                <a:latin typeface="Times New Roman"/>
                <a:cs typeface="Times New Roman"/>
              </a:rPr>
              <a:t>міцності вздовж напрямку деформації). Зміну структури при деформації пока-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зано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рис. 4.34.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Метал набуває волокнистої будови. Волокна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витягнутими уздовж них </a:t>
            </a:r>
            <a:r>
              <a:rPr sz="1200" dirty="0">
                <a:latin typeface="Times New Roman"/>
                <a:cs typeface="Times New Roman"/>
              </a:rPr>
              <a:t>неметале-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вими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включеннями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причиною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неоднаковості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вздовж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поперек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воло-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85"/>
              </a:spcBef>
            </a:pPr>
            <a:r>
              <a:rPr sz="1000" dirty="0">
                <a:latin typeface="Times New Roman"/>
                <a:cs typeface="Times New Roman"/>
              </a:rPr>
              <a:t>87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90" y="516889"/>
            <a:ext cx="5786755" cy="723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indent="-635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кон.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Одночасно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зміною</a:t>
            </a:r>
            <a:r>
              <a:rPr sz="1200" dirty="0">
                <a:latin typeface="Times New Roman"/>
                <a:cs typeface="Times New Roman"/>
              </a:rPr>
              <a:t> форми зерен в процесі </a:t>
            </a:r>
            <a:r>
              <a:rPr sz="1200" spc="-5" dirty="0">
                <a:latin typeface="Times New Roman"/>
                <a:cs typeface="Times New Roman"/>
              </a:rPr>
              <a:t>пластичної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зміна</a:t>
            </a:r>
            <a:r>
              <a:rPr sz="1200" spc="-5" dirty="0">
                <a:latin typeface="Times New Roman"/>
                <a:cs typeface="Times New Roman"/>
              </a:rPr>
              <a:t> орієнтування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просторі</a:t>
            </a:r>
            <a:r>
              <a:rPr sz="1200" dirty="0">
                <a:latin typeface="Times New Roman"/>
                <a:cs typeface="Times New Roman"/>
              </a:rPr>
              <a:t> їх</a:t>
            </a:r>
            <a:r>
              <a:rPr sz="1200" spc="-5" dirty="0">
                <a:latin typeface="Times New Roman"/>
                <a:cs typeface="Times New Roman"/>
              </a:rPr>
              <a:t> кристалічної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88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54235" y="1513185"/>
            <a:ext cx="1125855" cy="1172210"/>
            <a:chOff x="754235" y="1513185"/>
            <a:chExt cx="1125855" cy="1172210"/>
          </a:xfrm>
        </p:grpSpPr>
        <p:sp>
          <p:nvSpPr>
            <p:cNvPr id="7" name="object 7"/>
            <p:cNvSpPr/>
            <p:nvPr/>
          </p:nvSpPr>
          <p:spPr>
            <a:xfrm>
              <a:off x="762001" y="1520951"/>
              <a:ext cx="1110615" cy="1156335"/>
            </a:xfrm>
            <a:custGeom>
              <a:avLst/>
              <a:gdLst/>
              <a:ahLst/>
              <a:cxnLst/>
              <a:rect l="l" t="t" r="r" b="b"/>
              <a:pathLst>
                <a:path w="1110614" h="1156335">
                  <a:moveTo>
                    <a:pt x="1110232" y="0"/>
                  </a:moveTo>
                  <a:lnTo>
                    <a:pt x="0" y="0"/>
                  </a:lnTo>
                  <a:lnTo>
                    <a:pt x="0" y="1155952"/>
                  </a:lnTo>
                  <a:lnTo>
                    <a:pt x="1110232" y="1155952"/>
                  </a:lnTo>
                  <a:lnTo>
                    <a:pt x="1110232" y="0"/>
                  </a:lnTo>
                  <a:close/>
                </a:path>
              </a:pathLst>
            </a:custGeom>
            <a:ln w="155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30222" y="1520951"/>
              <a:ext cx="587503" cy="39319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030222" y="1520951"/>
              <a:ext cx="588010" cy="393700"/>
            </a:xfrm>
            <a:custGeom>
              <a:avLst/>
              <a:gdLst/>
              <a:ahLst/>
              <a:cxnLst/>
              <a:rect l="l" t="t" r="r" b="b"/>
              <a:pathLst>
                <a:path w="588010" h="393700">
                  <a:moveTo>
                    <a:pt x="0" y="0"/>
                  </a:moveTo>
                  <a:lnTo>
                    <a:pt x="9142" y="80010"/>
                  </a:lnTo>
                  <a:lnTo>
                    <a:pt x="22101" y="151638"/>
                  </a:lnTo>
                  <a:lnTo>
                    <a:pt x="6097" y="256032"/>
                  </a:lnTo>
                  <a:lnTo>
                    <a:pt x="16004" y="393192"/>
                  </a:lnTo>
                  <a:lnTo>
                    <a:pt x="124207" y="370332"/>
                  </a:lnTo>
                  <a:lnTo>
                    <a:pt x="256033" y="347472"/>
                  </a:lnTo>
                  <a:lnTo>
                    <a:pt x="387097" y="324612"/>
                  </a:lnTo>
                  <a:lnTo>
                    <a:pt x="531877" y="310896"/>
                  </a:lnTo>
                  <a:lnTo>
                    <a:pt x="551689" y="220218"/>
                  </a:lnTo>
                  <a:lnTo>
                    <a:pt x="587503" y="141732"/>
                  </a:lnTo>
                  <a:lnTo>
                    <a:pt x="583693" y="57150"/>
                  </a:lnTo>
                  <a:lnTo>
                    <a:pt x="587503" y="0"/>
                  </a:lnTo>
                  <a:lnTo>
                    <a:pt x="0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65148" y="1520951"/>
              <a:ext cx="307086" cy="652272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565148" y="1520951"/>
              <a:ext cx="307340" cy="652780"/>
            </a:xfrm>
            <a:custGeom>
              <a:avLst/>
              <a:gdLst/>
              <a:ahLst/>
              <a:cxnLst/>
              <a:rect l="l" t="t" r="r" b="b"/>
              <a:pathLst>
                <a:path w="307339" h="652780">
                  <a:moveTo>
                    <a:pt x="307086" y="0"/>
                  </a:moveTo>
                  <a:lnTo>
                    <a:pt x="52578" y="0"/>
                  </a:lnTo>
                  <a:lnTo>
                    <a:pt x="52578" y="143256"/>
                  </a:lnTo>
                  <a:lnTo>
                    <a:pt x="22860" y="215646"/>
                  </a:lnTo>
                  <a:lnTo>
                    <a:pt x="0" y="296418"/>
                  </a:lnTo>
                  <a:lnTo>
                    <a:pt x="9906" y="336042"/>
                  </a:lnTo>
                  <a:lnTo>
                    <a:pt x="98298" y="437388"/>
                  </a:lnTo>
                  <a:lnTo>
                    <a:pt x="193548" y="583692"/>
                  </a:lnTo>
                  <a:lnTo>
                    <a:pt x="223266" y="636270"/>
                  </a:lnTo>
                  <a:lnTo>
                    <a:pt x="288798" y="652272"/>
                  </a:lnTo>
                  <a:lnTo>
                    <a:pt x="307086" y="645414"/>
                  </a:lnTo>
                  <a:lnTo>
                    <a:pt x="307086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79170" y="1831847"/>
              <a:ext cx="804672" cy="84658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979170" y="1831847"/>
              <a:ext cx="805180" cy="847090"/>
            </a:xfrm>
            <a:custGeom>
              <a:avLst/>
              <a:gdLst/>
              <a:ahLst/>
              <a:cxnLst/>
              <a:rect l="l" t="t" r="r" b="b"/>
              <a:pathLst>
                <a:path w="805180" h="847089">
                  <a:moveTo>
                    <a:pt x="584454" y="0"/>
                  </a:moveTo>
                  <a:lnTo>
                    <a:pt x="403860" y="16764"/>
                  </a:lnTo>
                  <a:lnTo>
                    <a:pt x="259080" y="42672"/>
                  </a:lnTo>
                  <a:lnTo>
                    <a:pt x="124965" y="82296"/>
                  </a:lnTo>
                  <a:lnTo>
                    <a:pt x="48765" y="82296"/>
                  </a:lnTo>
                  <a:lnTo>
                    <a:pt x="0" y="98298"/>
                  </a:lnTo>
                  <a:lnTo>
                    <a:pt x="16004" y="160020"/>
                  </a:lnTo>
                  <a:lnTo>
                    <a:pt x="9907" y="235458"/>
                  </a:lnTo>
                  <a:lnTo>
                    <a:pt x="26670" y="341376"/>
                  </a:lnTo>
                  <a:lnTo>
                    <a:pt x="29715" y="470154"/>
                  </a:lnTo>
                  <a:lnTo>
                    <a:pt x="48765" y="593598"/>
                  </a:lnTo>
                  <a:lnTo>
                    <a:pt x="216405" y="724662"/>
                  </a:lnTo>
                  <a:lnTo>
                    <a:pt x="315468" y="846582"/>
                  </a:lnTo>
                  <a:lnTo>
                    <a:pt x="406908" y="701040"/>
                  </a:lnTo>
                  <a:lnTo>
                    <a:pt x="547878" y="571500"/>
                  </a:lnTo>
                  <a:lnTo>
                    <a:pt x="758190" y="385572"/>
                  </a:lnTo>
                  <a:lnTo>
                    <a:pt x="804672" y="320040"/>
                  </a:lnTo>
                  <a:lnTo>
                    <a:pt x="702564" y="150114"/>
                  </a:lnTo>
                  <a:lnTo>
                    <a:pt x="584454" y="26670"/>
                  </a:lnTo>
                  <a:lnTo>
                    <a:pt x="584454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92351" y="2173223"/>
              <a:ext cx="579882" cy="50520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292351" y="2173223"/>
              <a:ext cx="580390" cy="505459"/>
            </a:xfrm>
            <a:custGeom>
              <a:avLst/>
              <a:gdLst/>
              <a:ahLst/>
              <a:cxnLst/>
              <a:rect l="l" t="t" r="r" b="b"/>
              <a:pathLst>
                <a:path w="580389" h="505460">
                  <a:moveTo>
                    <a:pt x="579882" y="0"/>
                  </a:moveTo>
                  <a:lnTo>
                    <a:pt x="491490" y="0"/>
                  </a:lnTo>
                  <a:lnTo>
                    <a:pt x="358140" y="115824"/>
                  </a:lnTo>
                  <a:lnTo>
                    <a:pt x="187452" y="268986"/>
                  </a:lnTo>
                  <a:lnTo>
                    <a:pt x="89154" y="359664"/>
                  </a:lnTo>
                  <a:lnTo>
                    <a:pt x="0" y="505206"/>
                  </a:lnTo>
                  <a:lnTo>
                    <a:pt x="579882" y="503682"/>
                  </a:lnTo>
                  <a:lnTo>
                    <a:pt x="579882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61999" y="1520951"/>
              <a:ext cx="310132" cy="490728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761999" y="1520951"/>
              <a:ext cx="310515" cy="490855"/>
            </a:xfrm>
            <a:custGeom>
              <a:avLst/>
              <a:gdLst/>
              <a:ahLst/>
              <a:cxnLst/>
              <a:rect l="l" t="t" r="r" b="b"/>
              <a:pathLst>
                <a:path w="310515" h="490855">
                  <a:moveTo>
                    <a:pt x="288795" y="0"/>
                  </a:moveTo>
                  <a:lnTo>
                    <a:pt x="0" y="0"/>
                  </a:lnTo>
                  <a:lnTo>
                    <a:pt x="0" y="490728"/>
                  </a:lnTo>
                  <a:lnTo>
                    <a:pt x="80010" y="461010"/>
                  </a:lnTo>
                  <a:lnTo>
                    <a:pt x="189735" y="435864"/>
                  </a:lnTo>
                  <a:lnTo>
                    <a:pt x="234697" y="412242"/>
                  </a:lnTo>
                  <a:lnTo>
                    <a:pt x="268222" y="393192"/>
                  </a:lnTo>
                  <a:lnTo>
                    <a:pt x="310132" y="393192"/>
                  </a:lnTo>
                  <a:lnTo>
                    <a:pt x="288795" y="275844"/>
                  </a:lnTo>
                  <a:lnTo>
                    <a:pt x="288795" y="191262"/>
                  </a:lnTo>
                  <a:lnTo>
                    <a:pt x="310132" y="128778"/>
                  </a:lnTo>
                  <a:lnTo>
                    <a:pt x="288795" y="47244"/>
                  </a:lnTo>
                  <a:lnTo>
                    <a:pt x="288795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61999" y="1936241"/>
              <a:ext cx="268222" cy="555498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761999" y="1936241"/>
              <a:ext cx="268605" cy="555625"/>
            </a:xfrm>
            <a:custGeom>
              <a:avLst/>
              <a:gdLst/>
              <a:ahLst/>
              <a:cxnLst/>
              <a:rect l="l" t="t" r="r" b="b"/>
              <a:pathLst>
                <a:path w="268605" h="555625">
                  <a:moveTo>
                    <a:pt x="217170" y="0"/>
                  </a:moveTo>
                  <a:lnTo>
                    <a:pt x="146302" y="29718"/>
                  </a:lnTo>
                  <a:lnTo>
                    <a:pt x="77722" y="42672"/>
                  </a:lnTo>
                  <a:lnTo>
                    <a:pt x="0" y="75438"/>
                  </a:lnTo>
                  <a:lnTo>
                    <a:pt x="0" y="555498"/>
                  </a:lnTo>
                  <a:lnTo>
                    <a:pt x="90675" y="555498"/>
                  </a:lnTo>
                  <a:lnTo>
                    <a:pt x="163065" y="502158"/>
                  </a:lnTo>
                  <a:lnTo>
                    <a:pt x="217170" y="505968"/>
                  </a:lnTo>
                  <a:lnTo>
                    <a:pt x="268222" y="477012"/>
                  </a:lnTo>
                  <a:lnTo>
                    <a:pt x="248414" y="401574"/>
                  </a:lnTo>
                  <a:lnTo>
                    <a:pt x="245362" y="264414"/>
                  </a:lnTo>
                  <a:lnTo>
                    <a:pt x="238507" y="185928"/>
                  </a:lnTo>
                  <a:lnTo>
                    <a:pt x="217170" y="121158"/>
                  </a:lnTo>
                  <a:lnTo>
                    <a:pt x="238507" y="52578"/>
                  </a:lnTo>
                  <a:lnTo>
                    <a:pt x="217170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1999" y="2419349"/>
              <a:ext cx="530352" cy="259080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761999" y="2419349"/>
              <a:ext cx="530860" cy="259079"/>
            </a:xfrm>
            <a:custGeom>
              <a:avLst/>
              <a:gdLst/>
              <a:ahLst/>
              <a:cxnLst/>
              <a:rect l="l" t="t" r="r" b="b"/>
              <a:pathLst>
                <a:path w="530860" h="259080">
                  <a:moveTo>
                    <a:pt x="530352" y="259080"/>
                  </a:moveTo>
                  <a:lnTo>
                    <a:pt x="504442" y="221742"/>
                  </a:lnTo>
                  <a:lnTo>
                    <a:pt x="405382" y="120396"/>
                  </a:lnTo>
                  <a:lnTo>
                    <a:pt x="268222" y="19050"/>
                  </a:lnTo>
                  <a:lnTo>
                    <a:pt x="268222" y="0"/>
                  </a:lnTo>
                  <a:lnTo>
                    <a:pt x="217170" y="19050"/>
                  </a:lnTo>
                  <a:lnTo>
                    <a:pt x="156210" y="16002"/>
                  </a:lnTo>
                  <a:lnTo>
                    <a:pt x="83820" y="72390"/>
                  </a:lnTo>
                  <a:lnTo>
                    <a:pt x="0" y="72390"/>
                  </a:lnTo>
                  <a:lnTo>
                    <a:pt x="0" y="257556"/>
                  </a:lnTo>
                  <a:lnTo>
                    <a:pt x="530352" y="25908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2225658" y="1513185"/>
            <a:ext cx="1125220" cy="1172210"/>
            <a:chOff x="2225658" y="1513185"/>
            <a:chExt cx="1125220" cy="1172210"/>
          </a:xfrm>
        </p:grpSpPr>
        <p:sp>
          <p:nvSpPr>
            <p:cNvPr id="23" name="object 23"/>
            <p:cNvSpPr/>
            <p:nvPr/>
          </p:nvSpPr>
          <p:spPr>
            <a:xfrm>
              <a:off x="2233424" y="1520951"/>
              <a:ext cx="1109980" cy="1156335"/>
            </a:xfrm>
            <a:custGeom>
              <a:avLst/>
              <a:gdLst/>
              <a:ahLst/>
              <a:cxnLst/>
              <a:rect l="l" t="t" r="r" b="b"/>
              <a:pathLst>
                <a:path w="1109979" h="1156335">
                  <a:moveTo>
                    <a:pt x="1109469" y="0"/>
                  </a:moveTo>
                  <a:lnTo>
                    <a:pt x="0" y="0"/>
                  </a:lnTo>
                  <a:lnTo>
                    <a:pt x="0" y="1155952"/>
                  </a:lnTo>
                  <a:lnTo>
                    <a:pt x="1109469" y="1155952"/>
                  </a:lnTo>
                  <a:lnTo>
                    <a:pt x="1109469" y="0"/>
                  </a:lnTo>
                  <a:close/>
                </a:path>
              </a:pathLst>
            </a:custGeom>
            <a:ln w="155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884" y="1520951"/>
              <a:ext cx="587502" cy="393192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2500884" y="1520951"/>
              <a:ext cx="588010" cy="393700"/>
            </a:xfrm>
            <a:custGeom>
              <a:avLst/>
              <a:gdLst/>
              <a:ahLst/>
              <a:cxnLst/>
              <a:rect l="l" t="t" r="r" b="b"/>
              <a:pathLst>
                <a:path w="588010" h="393700">
                  <a:moveTo>
                    <a:pt x="0" y="0"/>
                  </a:moveTo>
                  <a:lnTo>
                    <a:pt x="9906" y="80010"/>
                  </a:lnTo>
                  <a:lnTo>
                    <a:pt x="22860" y="151638"/>
                  </a:lnTo>
                  <a:lnTo>
                    <a:pt x="6858" y="256032"/>
                  </a:lnTo>
                  <a:lnTo>
                    <a:pt x="16764" y="393192"/>
                  </a:lnTo>
                  <a:lnTo>
                    <a:pt x="124968" y="370332"/>
                  </a:lnTo>
                  <a:lnTo>
                    <a:pt x="387096" y="324612"/>
                  </a:lnTo>
                  <a:lnTo>
                    <a:pt x="531876" y="310896"/>
                  </a:lnTo>
                  <a:lnTo>
                    <a:pt x="551688" y="220218"/>
                  </a:lnTo>
                  <a:lnTo>
                    <a:pt x="587502" y="141732"/>
                  </a:lnTo>
                  <a:lnTo>
                    <a:pt x="584454" y="57150"/>
                  </a:lnTo>
                  <a:lnTo>
                    <a:pt x="587502" y="0"/>
                  </a:lnTo>
                  <a:lnTo>
                    <a:pt x="0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035808" y="1520951"/>
              <a:ext cx="307086" cy="652272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3035808" y="1520951"/>
              <a:ext cx="307340" cy="652780"/>
            </a:xfrm>
            <a:custGeom>
              <a:avLst/>
              <a:gdLst/>
              <a:ahLst/>
              <a:cxnLst/>
              <a:rect l="l" t="t" r="r" b="b"/>
              <a:pathLst>
                <a:path w="307339" h="652780">
                  <a:moveTo>
                    <a:pt x="307086" y="0"/>
                  </a:moveTo>
                  <a:lnTo>
                    <a:pt x="52578" y="0"/>
                  </a:lnTo>
                  <a:lnTo>
                    <a:pt x="52578" y="143256"/>
                  </a:lnTo>
                  <a:lnTo>
                    <a:pt x="22860" y="215646"/>
                  </a:lnTo>
                  <a:lnTo>
                    <a:pt x="0" y="296418"/>
                  </a:lnTo>
                  <a:lnTo>
                    <a:pt x="9906" y="336042"/>
                  </a:lnTo>
                  <a:lnTo>
                    <a:pt x="98298" y="437388"/>
                  </a:lnTo>
                  <a:lnTo>
                    <a:pt x="193548" y="583692"/>
                  </a:lnTo>
                  <a:lnTo>
                    <a:pt x="223266" y="636270"/>
                  </a:lnTo>
                  <a:lnTo>
                    <a:pt x="288798" y="652272"/>
                  </a:lnTo>
                  <a:lnTo>
                    <a:pt x="307086" y="645414"/>
                  </a:lnTo>
                  <a:lnTo>
                    <a:pt x="307086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449830" y="1831847"/>
              <a:ext cx="804672" cy="84658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2449830" y="1831847"/>
              <a:ext cx="805180" cy="847090"/>
            </a:xfrm>
            <a:custGeom>
              <a:avLst/>
              <a:gdLst/>
              <a:ahLst/>
              <a:cxnLst/>
              <a:rect l="l" t="t" r="r" b="b"/>
              <a:pathLst>
                <a:path w="805179" h="847089">
                  <a:moveTo>
                    <a:pt x="584454" y="0"/>
                  </a:moveTo>
                  <a:lnTo>
                    <a:pt x="403860" y="16764"/>
                  </a:lnTo>
                  <a:lnTo>
                    <a:pt x="259842" y="42672"/>
                  </a:lnTo>
                  <a:lnTo>
                    <a:pt x="124968" y="82296"/>
                  </a:lnTo>
                  <a:lnTo>
                    <a:pt x="49530" y="82296"/>
                  </a:lnTo>
                  <a:lnTo>
                    <a:pt x="0" y="98298"/>
                  </a:lnTo>
                  <a:lnTo>
                    <a:pt x="16764" y="160020"/>
                  </a:lnTo>
                  <a:lnTo>
                    <a:pt x="9906" y="235458"/>
                  </a:lnTo>
                  <a:lnTo>
                    <a:pt x="26670" y="341376"/>
                  </a:lnTo>
                  <a:lnTo>
                    <a:pt x="29718" y="470154"/>
                  </a:lnTo>
                  <a:lnTo>
                    <a:pt x="49530" y="593598"/>
                  </a:lnTo>
                  <a:lnTo>
                    <a:pt x="216408" y="724662"/>
                  </a:lnTo>
                  <a:lnTo>
                    <a:pt x="315468" y="846582"/>
                  </a:lnTo>
                  <a:lnTo>
                    <a:pt x="406908" y="701040"/>
                  </a:lnTo>
                  <a:lnTo>
                    <a:pt x="548640" y="571500"/>
                  </a:lnTo>
                  <a:lnTo>
                    <a:pt x="758952" y="385572"/>
                  </a:lnTo>
                  <a:lnTo>
                    <a:pt x="804672" y="320040"/>
                  </a:lnTo>
                  <a:lnTo>
                    <a:pt x="702564" y="150114"/>
                  </a:lnTo>
                  <a:lnTo>
                    <a:pt x="584454" y="26670"/>
                  </a:lnTo>
                  <a:lnTo>
                    <a:pt x="584454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763012" y="2173223"/>
              <a:ext cx="579882" cy="505206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2763012" y="2173223"/>
              <a:ext cx="580390" cy="505459"/>
            </a:xfrm>
            <a:custGeom>
              <a:avLst/>
              <a:gdLst/>
              <a:ahLst/>
              <a:cxnLst/>
              <a:rect l="l" t="t" r="r" b="b"/>
              <a:pathLst>
                <a:path w="580389" h="505460">
                  <a:moveTo>
                    <a:pt x="579882" y="0"/>
                  </a:moveTo>
                  <a:lnTo>
                    <a:pt x="491490" y="0"/>
                  </a:lnTo>
                  <a:lnTo>
                    <a:pt x="358140" y="115824"/>
                  </a:lnTo>
                  <a:lnTo>
                    <a:pt x="187452" y="268986"/>
                  </a:lnTo>
                  <a:lnTo>
                    <a:pt x="89154" y="359664"/>
                  </a:lnTo>
                  <a:lnTo>
                    <a:pt x="0" y="505206"/>
                  </a:lnTo>
                  <a:lnTo>
                    <a:pt x="579882" y="503682"/>
                  </a:lnTo>
                  <a:lnTo>
                    <a:pt x="579882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33422" y="1520951"/>
              <a:ext cx="310134" cy="49072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2233422" y="1520951"/>
              <a:ext cx="310515" cy="490855"/>
            </a:xfrm>
            <a:custGeom>
              <a:avLst/>
              <a:gdLst/>
              <a:ahLst/>
              <a:cxnLst/>
              <a:rect l="l" t="t" r="r" b="b"/>
              <a:pathLst>
                <a:path w="310514" h="490855">
                  <a:moveTo>
                    <a:pt x="288798" y="0"/>
                  </a:moveTo>
                  <a:lnTo>
                    <a:pt x="0" y="0"/>
                  </a:lnTo>
                  <a:lnTo>
                    <a:pt x="0" y="490728"/>
                  </a:lnTo>
                  <a:lnTo>
                    <a:pt x="80010" y="461010"/>
                  </a:lnTo>
                  <a:lnTo>
                    <a:pt x="188976" y="435864"/>
                  </a:lnTo>
                  <a:lnTo>
                    <a:pt x="233934" y="412242"/>
                  </a:lnTo>
                  <a:lnTo>
                    <a:pt x="267462" y="393192"/>
                  </a:lnTo>
                  <a:lnTo>
                    <a:pt x="310134" y="393192"/>
                  </a:lnTo>
                  <a:lnTo>
                    <a:pt x="288798" y="275844"/>
                  </a:lnTo>
                  <a:lnTo>
                    <a:pt x="288798" y="191262"/>
                  </a:lnTo>
                  <a:lnTo>
                    <a:pt x="310134" y="128778"/>
                  </a:lnTo>
                  <a:lnTo>
                    <a:pt x="288798" y="47244"/>
                  </a:lnTo>
                  <a:lnTo>
                    <a:pt x="288798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233422" y="1936241"/>
              <a:ext cx="267462" cy="55549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2233422" y="1936241"/>
              <a:ext cx="267970" cy="555625"/>
            </a:xfrm>
            <a:custGeom>
              <a:avLst/>
              <a:gdLst/>
              <a:ahLst/>
              <a:cxnLst/>
              <a:rect l="l" t="t" r="r" b="b"/>
              <a:pathLst>
                <a:path w="267969" h="555625">
                  <a:moveTo>
                    <a:pt x="216408" y="0"/>
                  </a:moveTo>
                  <a:lnTo>
                    <a:pt x="145542" y="29718"/>
                  </a:lnTo>
                  <a:lnTo>
                    <a:pt x="76962" y="42672"/>
                  </a:lnTo>
                  <a:lnTo>
                    <a:pt x="0" y="75438"/>
                  </a:lnTo>
                  <a:lnTo>
                    <a:pt x="0" y="555498"/>
                  </a:lnTo>
                  <a:lnTo>
                    <a:pt x="89916" y="555498"/>
                  </a:lnTo>
                  <a:lnTo>
                    <a:pt x="162306" y="502158"/>
                  </a:lnTo>
                  <a:lnTo>
                    <a:pt x="216408" y="505968"/>
                  </a:lnTo>
                  <a:lnTo>
                    <a:pt x="267462" y="477012"/>
                  </a:lnTo>
                  <a:lnTo>
                    <a:pt x="247650" y="401574"/>
                  </a:lnTo>
                  <a:lnTo>
                    <a:pt x="244602" y="264414"/>
                  </a:lnTo>
                  <a:lnTo>
                    <a:pt x="237744" y="185928"/>
                  </a:lnTo>
                  <a:lnTo>
                    <a:pt x="216408" y="121158"/>
                  </a:lnTo>
                  <a:lnTo>
                    <a:pt x="237744" y="52578"/>
                  </a:lnTo>
                  <a:lnTo>
                    <a:pt x="216408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233422" y="2419349"/>
              <a:ext cx="529590" cy="259080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2233422" y="2419349"/>
              <a:ext cx="529590" cy="259079"/>
            </a:xfrm>
            <a:custGeom>
              <a:avLst/>
              <a:gdLst/>
              <a:ahLst/>
              <a:cxnLst/>
              <a:rect l="l" t="t" r="r" b="b"/>
              <a:pathLst>
                <a:path w="529589" h="259080">
                  <a:moveTo>
                    <a:pt x="529590" y="259080"/>
                  </a:moveTo>
                  <a:lnTo>
                    <a:pt x="503682" y="221742"/>
                  </a:lnTo>
                  <a:lnTo>
                    <a:pt x="405384" y="120396"/>
                  </a:lnTo>
                  <a:lnTo>
                    <a:pt x="267462" y="19050"/>
                  </a:lnTo>
                  <a:lnTo>
                    <a:pt x="267462" y="0"/>
                  </a:lnTo>
                  <a:lnTo>
                    <a:pt x="216408" y="19050"/>
                  </a:lnTo>
                  <a:lnTo>
                    <a:pt x="155448" y="16002"/>
                  </a:lnTo>
                  <a:lnTo>
                    <a:pt x="83820" y="72390"/>
                  </a:lnTo>
                  <a:lnTo>
                    <a:pt x="0" y="72390"/>
                  </a:lnTo>
                  <a:lnTo>
                    <a:pt x="0" y="257556"/>
                  </a:lnTo>
                  <a:lnTo>
                    <a:pt x="529590" y="25908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3734949" y="1513185"/>
            <a:ext cx="1128395" cy="1171575"/>
            <a:chOff x="3734949" y="1513185"/>
            <a:chExt cx="1128395" cy="1171575"/>
          </a:xfrm>
        </p:grpSpPr>
        <p:pic>
          <p:nvPicPr>
            <p:cNvPr id="39" name="object 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743706" y="1520953"/>
              <a:ext cx="1109469" cy="115595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3743708" y="1520951"/>
              <a:ext cx="1109980" cy="1156335"/>
            </a:xfrm>
            <a:custGeom>
              <a:avLst/>
              <a:gdLst/>
              <a:ahLst/>
              <a:cxnLst/>
              <a:rect l="l" t="t" r="r" b="b"/>
              <a:pathLst>
                <a:path w="1109979" h="1156335">
                  <a:moveTo>
                    <a:pt x="1109469" y="0"/>
                  </a:moveTo>
                  <a:lnTo>
                    <a:pt x="0" y="0"/>
                  </a:lnTo>
                  <a:lnTo>
                    <a:pt x="0" y="1155952"/>
                  </a:lnTo>
                  <a:lnTo>
                    <a:pt x="1109469" y="1155952"/>
                  </a:lnTo>
                  <a:lnTo>
                    <a:pt x="1109469" y="0"/>
                  </a:lnTo>
                  <a:close/>
                </a:path>
              </a:pathLst>
            </a:custGeom>
            <a:ln w="155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741420" y="2414587"/>
              <a:ext cx="1114987" cy="26231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3741420" y="2414587"/>
              <a:ext cx="1115060" cy="262890"/>
            </a:xfrm>
            <a:custGeom>
              <a:avLst/>
              <a:gdLst/>
              <a:ahLst/>
              <a:cxnLst/>
              <a:rect l="l" t="t" r="r" b="b"/>
              <a:pathLst>
                <a:path w="1115060" h="262889">
                  <a:moveTo>
                    <a:pt x="1110234" y="262318"/>
                  </a:moveTo>
                  <a:lnTo>
                    <a:pt x="1108525" y="192420"/>
                  </a:lnTo>
                  <a:lnTo>
                    <a:pt x="1110390" y="139167"/>
                  </a:lnTo>
                  <a:lnTo>
                    <a:pt x="1113366" y="100238"/>
                  </a:lnTo>
                  <a:lnTo>
                    <a:pt x="1114987" y="73313"/>
                  </a:lnTo>
                  <a:lnTo>
                    <a:pt x="1087076" y="41356"/>
                  </a:lnTo>
                  <a:lnTo>
                    <a:pt x="1016508" y="37528"/>
                  </a:lnTo>
                  <a:lnTo>
                    <a:pt x="1006030" y="33147"/>
                  </a:lnTo>
                  <a:lnTo>
                    <a:pt x="996124" y="28194"/>
                  </a:lnTo>
                  <a:lnTo>
                    <a:pt x="986504" y="22955"/>
                  </a:lnTo>
                  <a:lnTo>
                    <a:pt x="976884" y="17716"/>
                  </a:lnTo>
                  <a:lnTo>
                    <a:pt x="968382" y="14239"/>
                  </a:lnTo>
                  <a:lnTo>
                    <a:pt x="958596" y="11049"/>
                  </a:lnTo>
                  <a:lnTo>
                    <a:pt x="950523" y="8715"/>
                  </a:lnTo>
                  <a:lnTo>
                    <a:pt x="947166" y="7810"/>
                  </a:lnTo>
                  <a:lnTo>
                    <a:pt x="935628" y="1976"/>
                  </a:lnTo>
                  <a:lnTo>
                    <a:pt x="925163" y="0"/>
                  </a:lnTo>
                  <a:lnTo>
                    <a:pt x="914269" y="1166"/>
                  </a:lnTo>
                  <a:lnTo>
                    <a:pt x="901446" y="4762"/>
                  </a:lnTo>
                  <a:lnTo>
                    <a:pt x="892623" y="10632"/>
                  </a:lnTo>
                  <a:lnTo>
                    <a:pt x="884015" y="15716"/>
                  </a:lnTo>
                  <a:lnTo>
                    <a:pt x="874978" y="20085"/>
                  </a:lnTo>
                  <a:lnTo>
                    <a:pt x="864870" y="23812"/>
                  </a:lnTo>
                  <a:lnTo>
                    <a:pt x="854785" y="39207"/>
                  </a:lnTo>
                  <a:lnTo>
                    <a:pt x="844772" y="52101"/>
                  </a:lnTo>
                  <a:lnTo>
                    <a:pt x="832615" y="62281"/>
                  </a:lnTo>
                  <a:lnTo>
                    <a:pt x="816102" y="69532"/>
                  </a:lnTo>
                  <a:lnTo>
                    <a:pt x="749141" y="70125"/>
                  </a:lnTo>
                  <a:lnTo>
                    <a:pt x="700278" y="72241"/>
                  </a:lnTo>
                  <a:lnTo>
                    <a:pt x="663225" y="72961"/>
                  </a:lnTo>
                  <a:lnTo>
                    <a:pt x="631698" y="69363"/>
                  </a:lnTo>
                  <a:lnTo>
                    <a:pt x="599408" y="58525"/>
                  </a:lnTo>
                  <a:lnTo>
                    <a:pt x="560070" y="37528"/>
                  </a:lnTo>
                  <a:lnTo>
                    <a:pt x="529244" y="39504"/>
                  </a:lnTo>
                  <a:lnTo>
                    <a:pt x="469308" y="44600"/>
                  </a:lnTo>
                  <a:lnTo>
                    <a:pt x="424469" y="50792"/>
                  </a:lnTo>
                  <a:lnTo>
                    <a:pt x="385572" y="63436"/>
                  </a:lnTo>
                  <a:lnTo>
                    <a:pt x="379476" y="66484"/>
                  </a:lnTo>
                  <a:lnTo>
                    <a:pt x="365760" y="69532"/>
                  </a:lnTo>
                  <a:lnTo>
                    <a:pt x="310205" y="69484"/>
                  </a:lnTo>
                  <a:lnTo>
                    <a:pt x="254508" y="69723"/>
                  </a:lnTo>
                  <a:lnTo>
                    <a:pt x="198810" y="69103"/>
                  </a:lnTo>
                  <a:lnTo>
                    <a:pt x="143256" y="66484"/>
                  </a:lnTo>
                  <a:lnTo>
                    <a:pt x="105537" y="40981"/>
                  </a:lnTo>
                  <a:lnTo>
                    <a:pt x="93726" y="33718"/>
                  </a:lnTo>
                  <a:lnTo>
                    <a:pt x="73961" y="35909"/>
                  </a:lnTo>
                  <a:lnTo>
                    <a:pt x="51625" y="39243"/>
                  </a:lnTo>
                  <a:lnTo>
                    <a:pt x="29003" y="42291"/>
                  </a:lnTo>
                  <a:lnTo>
                    <a:pt x="8382" y="43624"/>
                  </a:lnTo>
                  <a:lnTo>
                    <a:pt x="0" y="262318"/>
                  </a:lnTo>
                  <a:lnTo>
                    <a:pt x="1110234" y="262318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743706" y="2084990"/>
              <a:ext cx="937260" cy="419965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743706" y="2084990"/>
              <a:ext cx="937260" cy="420370"/>
            </a:xfrm>
            <a:custGeom>
              <a:avLst/>
              <a:gdLst/>
              <a:ahLst/>
              <a:cxnLst/>
              <a:rect l="l" t="t" r="r" b="b"/>
              <a:pathLst>
                <a:path w="937260" h="420369">
                  <a:moveTo>
                    <a:pt x="0" y="373221"/>
                  </a:moveTo>
                  <a:lnTo>
                    <a:pt x="0" y="112617"/>
                  </a:lnTo>
                  <a:lnTo>
                    <a:pt x="8679" y="111224"/>
                  </a:lnTo>
                  <a:lnTo>
                    <a:pt x="17430" y="110045"/>
                  </a:lnTo>
                  <a:lnTo>
                    <a:pt x="26038" y="108438"/>
                  </a:lnTo>
                  <a:lnTo>
                    <a:pt x="34290" y="105759"/>
                  </a:lnTo>
                  <a:lnTo>
                    <a:pt x="38862" y="104235"/>
                  </a:lnTo>
                  <a:lnTo>
                    <a:pt x="41148" y="98901"/>
                  </a:lnTo>
                  <a:lnTo>
                    <a:pt x="44196" y="95853"/>
                  </a:lnTo>
                  <a:lnTo>
                    <a:pt x="52792" y="89769"/>
                  </a:lnTo>
                  <a:lnTo>
                    <a:pt x="61531" y="84328"/>
                  </a:lnTo>
                  <a:lnTo>
                    <a:pt x="70556" y="79887"/>
                  </a:lnTo>
                  <a:lnTo>
                    <a:pt x="80010" y="76803"/>
                  </a:lnTo>
                  <a:lnTo>
                    <a:pt x="115978" y="78244"/>
                  </a:lnTo>
                  <a:lnTo>
                    <a:pt x="151161" y="80327"/>
                  </a:lnTo>
                  <a:lnTo>
                    <a:pt x="186201" y="83125"/>
                  </a:lnTo>
                  <a:lnTo>
                    <a:pt x="221742" y="86709"/>
                  </a:lnTo>
                  <a:lnTo>
                    <a:pt x="240541" y="93353"/>
                  </a:lnTo>
                  <a:lnTo>
                    <a:pt x="254984" y="95282"/>
                  </a:lnTo>
                  <a:lnTo>
                    <a:pt x="275855" y="92924"/>
                  </a:lnTo>
                  <a:lnTo>
                    <a:pt x="313944" y="86709"/>
                  </a:lnTo>
                  <a:lnTo>
                    <a:pt x="321564" y="85185"/>
                  </a:lnTo>
                  <a:lnTo>
                    <a:pt x="332994" y="73755"/>
                  </a:lnTo>
                  <a:lnTo>
                    <a:pt x="341911" y="58682"/>
                  </a:lnTo>
                  <a:lnTo>
                    <a:pt x="350615" y="43466"/>
                  </a:lnTo>
                  <a:lnTo>
                    <a:pt x="361176" y="30250"/>
                  </a:lnTo>
                  <a:lnTo>
                    <a:pt x="375666" y="21177"/>
                  </a:lnTo>
                  <a:lnTo>
                    <a:pt x="408633" y="3328"/>
                  </a:lnTo>
                  <a:lnTo>
                    <a:pt x="449939" y="0"/>
                  </a:lnTo>
                  <a:lnTo>
                    <a:pt x="495488" y="5596"/>
                  </a:lnTo>
                  <a:lnTo>
                    <a:pt x="541184" y="14520"/>
                  </a:lnTo>
                  <a:lnTo>
                    <a:pt x="582930" y="21177"/>
                  </a:lnTo>
                  <a:lnTo>
                    <a:pt x="599908" y="28023"/>
                  </a:lnTo>
                  <a:lnTo>
                    <a:pt x="618172" y="33083"/>
                  </a:lnTo>
                  <a:lnTo>
                    <a:pt x="636722" y="37143"/>
                  </a:lnTo>
                  <a:lnTo>
                    <a:pt x="654558" y="40989"/>
                  </a:lnTo>
                  <a:lnTo>
                    <a:pt x="668238" y="47347"/>
                  </a:lnTo>
                  <a:lnTo>
                    <a:pt x="683418" y="51276"/>
                  </a:lnTo>
                  <a:lnTo>
                    <a:pt x="699027" y="54062"/>
                  </a:lnTo>
                  <a:lnTo>
                    <a:pt x="713994" y="56991"/>
                  </a:lnTo>
                  <a:lnTo>
                    <a:pt x="726662" y="61111"/>
                  </a:lnTo>
                  <a:lnTo>
                    <a:pt x="738759" y="65945"/>
                  </a:lnTo>
                  <a:lnTo>
                    <a:pt x="750855" y="70493"/>
                  </a:lnTo>
                  <a:lnTo>
                    <a:pt x="796754" y="77279"/>
                  </a:lnTo>
                  <a:lnTo>
                    <a:pt x="835056" y="79089"/>
                  </a:lnTo>
                  <a:lnTo>
                    <a:pt x="894588" y="79851"/>
                  </a:lnTo>
                  <a:lnTo>
                    <a:pt x="903077" y="81351"/>
                  </a:lnTo>
                  <a:lnTo>
                    <a:pt x="934116" y="115379"/>
                  </a:lnTo>
                  <a:lnTo>
                    <a:pt x="936081" y="134608"/>
                  </a:lnTo>
                  <a:lnTo>
                    <a:pt x="937260" y="144621"/>
                  </a:lnTo>
                  <a:lnTo>
                    <a:pt x="936998" y="182328"/>
                  </a:lnTo>
                  <a:lnTo>
                    <a:pt x="936879" y="219964"/>
                  </a:lnTo>
                  <a:lnTo>
                    <a:pt x="936188" y="257457"/>
                  </a:lnTo>
                  <a:lnTo>
                    <a:pt x="934212" y="294735"/>
                  </a:lnTo>
                  <a:lnTo>
                    <a:pt x="933450" y="299307"/>
                  </a:lnTo>
                  <a:lnTo>
                    <a:pt x="927354" y="298545"/>
                  </a:lnTo>
                  <a:lnTo>
                    <a:pt x="924306" y="301593"/>
                  </a:lnTo>
                  <a:lnTo>
                    <a:pt x="913780" y="317190"/>
                  </a:lnTo>
                  <a:lnTo>
                    <a:pt x="905256" y="332645"/>
                  </a:lnTo>
                  <a:lnTo>
                    <a:pt x="895588" y="347242"/>
                  </a:lnTo>
                  <a:lnTo>
                    <a:pt x="881634" y="360267"/>
                  </a:lnTo>
                  <a:lnTo>
                    <a:pt x="876180" y="368018"/>
                  </a:lnTo>
                  <a:lnTo>
                    <a:pt x="870585" y="374269"/>
                  </a:lnTo>
                  <a:lnTo>
                    <a:pt x="863846" y="379234"/>
                  </a:lnTo>
                  <a:lnTo>
                    <a:pt x="854964" y="383127"/>
                  </a:lnTo>
                  <a:lnTo>
                    <a:pt x="842200" y="390021"/>
                  </a:lnTo>
                  <a:lnTo>
                    <a:pt x="828865" y="394271"/>
                  </a:lnTo>
                  <a:lnTo>
                    <a:pt x="814673" y="396950"/>
                  </a:lnTo>
                  <a:lnTo>
                    <a:pt x="799338" y="399129"/>
                  </a:lnTo>
                  <a:lnTo>
                    <a:pt x="733940" y="417850"/>
                  </a:lnTo>
                  <a:lnTo>
                    <a:pt x="688183" y="419965"/>
                  </a:lnTo>
                  <a:lnTo>
                    <a:pt x="653180" y="410815"/>
                  </a:lnTo>
                  <a:lnTo>
                    <a:pt x="620042" y="395740"/>
                  </a:lnTo>
                  <a:lnTo>
                    <a:pt x="579882" y="380079"/>
                  </a:lnTo>
                  <a:lnTo>
                    <a:pt x="555736" y="366315"/>
                  </a:lnTo>
                  <a:lnTo>
                    <a:pt x="537019" y="363696"/>
                  </a:lnTo>
                  <a:lnTo>
                    <a:pt x="510016" y="366792"/>
                  </a:lnTo>
                  <a:lnTo>
                    <a:pt x="461010" y="370173"/>
                  </a:lnTo>
                  <a:lnTo>
                    <a:pt x="451985" y="372578"/>
                  </a:lnTo>
                  <a:lnTo>
                    <a:pt x="443103" y="375126"/>
                  </a:lnTo>
                  <a:lnTo>
                    <a:pt x="434220" y="377674"/>
                  </a:lnTo>
                  <a:lnTo>
                    <a:pt x="425196" y="380079"/>
                  </a:lnTo>
                  <a:lnTo>
                    <a:pt x="413551" y="384508"/>
                  </a:lnTo>
                  <a:lnTo>
                    <a:pt x="401764" y="387509"/>
                  </a:lnTo>
                  <a:lnTo>
                    <a:pt x="390263" y="390795"/>
                  </a:lnTo>
                  <a:lnTo>
                    <a:pt x="379476" y="396081"/>
                  </a:lnTo>
                  <a:lnTo>
                    <a:pt x="375666" y="399129"/>
                  </a:lnTo>
                  <a:lnTo>
                    <a:pt x="373380" y="403701"/>
                  </a:lnTo>
                  <a:lnTo>
                    <a:pt x="369570" y="405987"/>
                  </a:lnTo>
                  <a:lnTo>
                    <a:pt x="363474" y="410559"/>
                  </a:lnTo>
                  <a:lnTo>
                    <a:pt x="349758" y="418941"/>
                  </a:lnTo>
                  <a:lnTo>
                    <a:pt x="302311" y="418572"/>
                  </a:lnTo>
                  <a:lnTo>
                    <a:pt x="254793" y="418274"/>
                  </a:lnTo>
                  <a:lnTo>
                    <a:pt x="207133" y="417548"/>
                  </a:lnTo>
                  <a:lnTo>
                    <a:pt x="159258" y="415893"/>
                  </a:lnTo>
                  <a:lnTo>
                    <a:pt x="155448" y="415893"/>
                  </a:lnTo>
                  <a:lnTo>
                    <a:pt x="153162" y="410559"/>
                  </a:lnTo>
                  <a:lnTo>
                    <a:pt x="149352" y="409035"/>
                  </a:lnTo>
                  <a:lnTo>
                    <a:pt x="146304" y="407511"/>
                  </a:lnTo>
                  <a:lnTo>
                    <a:pt x="142494" y="406749"/>
                  </a:lnTo>
                  <a:lnTo>
                    <a:pt x="139446" y="405987"/>
                  </a:lnTo>
                  <a:lnTo>
                    <a:pt x="129825" y="399736"/>
                  </a:lnTo>
                  <a:lnTo>
                    <a:pt x="129349" y="399415"/>
                  </a:lnTo>
                  <a:lnTo>
                    <a:pt x="125730" y="396664"/>
                  </a:lnTo>
                  <a:lnTo>
                    <a:pt x="106680" y="383127"/>
                  </a:lnTo>
                  <a:lnTo>
                    <a:pt x="103632" y="380841"/>
                  </a:lnTo>
                  <a:lnTo>
                    <a:pt x="96774" y="377031"/>
                  </a:lnTo>
                  <a:lnTo>
                    <a:pt x="85510" y="366053"/>
                  </a:lnTo>
                  <a:lnTo>
                    <a:pt x="72961" y="362934"/>
                  </a:lnTo>
                  <a:lnTo>
                    <a:pt x="58412" y="364387"/>
                  </a:lnTo>
                  <a:lnTo>
                    <a:pt x="41148" y="367125"/>
                  </a:lnTo>
                  <a:lnTo>
                    <a:pt x="29789" y="368292"/>
                  </a:lnTo>
                  <a:lnTo>
                    <a:pt x="19431" y="367887"/>
                  </a:lnTo>
                  <a:lnTo>
                    <a:pt x="9644" y="368625"/>
                  </a:lnTo>
                  <a:lnTo>
                    <a:pt x="0" y="373221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634960" y="2133599"/>
              <a:ext cx="218217" cy="335851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634960" y="2133599"/>
              <a:ext cx="218440" cy="335915"/>
            </a:xfrm>
            <a:custGeom>
              <a:avLst/>
              <a:gdLst/>
              <a:ahLst/>
              <a:cxnLst/>
              <a:rect l="l" t="t" r="r" b="b"/>
              <a:pathLst>
                <a:path w="218439" h="335914">
                  <a:moveTo>
                    <a:pt x="218217" y="332994"/>
                  </a:moveTo>
                  <a:lnTo>
                    <a:pt x="218217" y="0"/>
                  </a:lnTo>
                  <a:lnTo>
                    <a:pt x="162198" y="583"/>
                  </a:lnTo>
                  <a:lnTo>
                    <a:pt x="132397" y="95"/>
                  </a:lnTo>
                  <a:lnTo>
                    <a:pt x="111597" y="2035"/>
                  </a:lnTo>
                  <a:lnTo>
                    <a:pt x="82581" y="9906"/>
                  </a:lnTo>
                  <a:lnTo>
                    <a:pt x="79533" y="12192"/>
                  </a:lnTo>
                  <a:lnTo>
                    <a:pt x="76485" y="16002"/>
                  </a:lnTo>
                  <a:lnTo>
                    <a:pt x="72675" y="16764"/>
                  </a:lnTo>
                  <a:lnTo>
                    <a:pt x="56911" y="17133"/>
                  </a:lnTo>
                  <a:lnTo>
                    <a:pt x="40862" y="16287"/>
                  </a:lnTo>
                  <a:lnTo>
                    <a:pt x="25098" y="16442"/>
                  </a:lnTo>
                  <a:lnTo>
                    <a:pt x="10191" y="19812"/>
                  </a:lnTo>
                  <a:lnTo>
                    <a:pt x="0" y="27670"/>
                  </a:lnTo>
                  <a:lnTo>
                    <a:pt x="4667" y="34671"/>
                  </a:lnTo>
                  <a:lnTo>
                    <a:pt x="15335" y="39957"/>
                  </a:lnTo>
                  <a:lnTo>
                    <a:pt x="23145" y="42672"/>
                  </a:lnTo>
                  <a:lnTo>
                    <a:pt x="28705" y="52506"/>
                  </a:lnTo>
                  <a:lnTo>
                    <a:pt x="32194" y="61341"/>
                  </a:lnTo>
                  <a:lnTo>
                    <a:pt x="34397" y="70746"/>
                  </a:lnTo>
                  <a:lnTo>
                    <a:pt x="36099" y="82296"/>
                  </a:lnTo>
                  <a:lnTo>
                    <a:pt x="38397" y="116943"/>
                  </a:lnTo>
                  <a:lnTo>
                    <a:pt x="40767" y="152019"/>
                  </a:lnTo>
                  <a:lnTo>
                    <a:pt x="39147" y="221742"/>
                  </a:lnTo>
                  <a:lnTo>
                    <a:pt x="24467" y="251531"/>
                  </a:lnTo>
                  <a:lnTo>
                    <a:pt x="19335" y="261366"/>
                  </a:lnTo>
                  <a:lnTo>
                    <a:pt x="18966" y="271938"/>
                  </a:lnTo>
                  <a:lnTo>
                    <a:pt x="17526" y="283083"/>
                  </a:lnTo>
                  <a:lnTo>
                    <a:pt x="17942" y="293084"/>
                  </a:lnTo>
                  <a:lnTo>
                    <a:pt x="23145" y="300228"/>
                  </a:lnTo>
                  <a:lnTo>
                    <a:pt x="43815" y="307074"/>
                  </a:lnTo>
                  <a:lnTo>
                    <a:pt x="66198" y="307562"/>
                  </a:lnTo>
                  <a:lnTo>
                    <a:pt x="89154" y="305907"/>
                  </a:lnTo>
                  <a:lnTo>
                    <a:pt x="111537" y="306324"/>
                  </a:lnTo>
                  <a:lnTo>
                    <a:pt x="119288" y="309538"/>
                  </a:lnTo>
                  <a:lnTo>
                    <a:pt x="126682" y="313182"/>
                  </a:lnTo>
                  <a:lnTo>
                    <a:pt x="133933" y="316825"/>
                  </a:lnTo>
                  <a:lnTo>
                    <a:pt x="141255" y="320040"/>
                  </a:lnTo>
                  <a:lnTo>
                    <a:pt x="152304" y="330850"/>
                  </a:lnTo>
                  <a:lnTo>
                    <a:pt x="158781" y="332803"/>
                  </a:lnTo>
                  <a:lnTo>
                    <a:pt x="172116" y="331612"/>
                  </a:lnTo>
                  <a:lnTo>
                    <a:pt x="203739" y="332994"/>
                  </a:lnTo>
                  <a:lnTo>
                    <a:pt x="211145" y="334494"/>
                  </a:lnTo>
                  <a:lnTo>
                    <a:pt x="213264" y="335851"/>
                  </a:lnTo>
                  <a:lnTo>
                    <a:pt x="214241" y="335780"/>
                  </a:lnTo>
                  <a:lnTo>
                    <a:pt x="218217" y="332994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817620" y="1776983"/>
              <a:ext cx="1035558" cy="403860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3817620" y="1776983"/>
              <a:ext cx="1035685" cy="403860"/>
            </a:xfrm>
            <a:custGeom>
              <a:avLst/>
              <a:gdLst/>
              <a:ahLst/>
              <a:cxnLst/>
              <a:rect l="l" t="t" r="r" b="b"/>
              <a:pathLst>
                <a:path w="1035685" h="403860">
                  <a:moveTo>
                    <a:pt x="1035558" y="350520"/>
                  </a:moveTo>
                  <a:lnTo>
                    <a:pt x="1032778" y="299473"/>
                  </a:lnTo>
                  <a:lnTo>
                    <a:pt x="1030336" y="248468"/>
                  </a:lnTo>
                  <a:lnTo>
                    <a:pt x="1027938" y="197548"/>
                  </a:lnTo>
                  <a:lnTo>
                    <a:pt x="1025285" y="146755"/>
                  </a:lnTo>
                  <a:lnTo>
                    <a:pt x="1022081" y="96131"/>
                  </a:lnTo>
                  <a:lnTo>
                    <a:pt x="1018032" y="45720"/>
                  </a:lnTo>
                  <a:lnTo>
                    <a:pt x="965418" y="24931"/>
                  </a:lnTo>
                  <a:lnTo>
                    <a:pt x="925460" y="18633"/>
                  </a:lnTo>
                  <a:lnTo>
                    <a:pt x="894873" y="18192"/>
                  </a:lnTo>
                  <a:lnTo>
                    <a:pt x="864143" y="19323"/>
                  </a:lnTo>
                  <a:lnTo>
                    <a:pt x="833628" y="19812"/>
                  </a:lnTo>
                  <a:lnTo>
                    <a:pt x="783693" y="17990"/>
                  </a:lnTo>
                  <a:lnTo>
                    <a:pt x="718970" y="15204"/>
                  </a:lnTo>
                  <a:lnTo>
                    <a:pt x="675894" y="12954"/>
                  </a:lnTo>
                  <a:lnTo>
                    <a:pt x="661416" y="6477"/>
                  </a:lnTo>
                  <a:lnTo>
                    <a:pt x="654462" y="3095"/>
                  </a:lnTo>
                  <a:lnTo>
                    <a:pt x="646938" y="0"/>
                  </a:lnTo>
                  <a:lnTo>
                    <a:pt x="597738" y="488"/>
                  </a:lnTo>
                  <a:lnTo>
                    <a:pt x="548636" y="1110"/>
                  </a:lnTo>
                  <a:lnTo>
                    <a:pt x="499612" y="1849"/>
                  </a:lnTo>
                  <a:lnTo>
                    <a:pt x="450650" y="2688"/>
                  </a:lnTo>
                  <a:lnTo>
                    <a:pt x="401732" y="3609"/>
                  </a:lnTo>
                  <a:lnTo>
                    <a:pt x="352842" y="4596"/>
                  </a:lnTo>
                  <a:lnTo>
                    <a:pt x="303963" y="5630"/>
                  </a:lnTo>
                  <a:lnTo>
                    <a:pt x="255076" y="6695"/>
                  </a:lnTo>
                  <a:lnTo>
                    <a:pt x="206165" y="7775"/>
                  </a:lnTo>
                  <a:lnTo>
                    <a:pt x="157214" y="8850"/>
                  </a:lnTo>
                  <a:lnTo>
                    <a:pt x="108204" y="9906"/>
                  </a:lnTo>
                  <a:lnTo>
                    <a:pt x="100774" y="11287"/>
                  </a:lnTo>
                  <a:lnTo>
                    <a:pt x="93345" y="12382"/>
                  </a:lnTo>
                  <a:lnTo>
                    <a:pt x="52482" y="36004"/>
                  </a:lnTo>
                  <a:lnTo>
                    <a:pt x="29515" y="77593"/>
                  </a:lnTo>
                  <a:lnTo>
                    <a:pt x="25050" y="90963"/>
                  </a:lnTo>
                  <a:lnTo>
                    <a:pt x="18728" y="103620"/>
                  </a:lnTo>
                  <a:lnTo>
                    <a:pt x="9906" y="117348"/>
                  </a:lnTo>
                  <a:lnTo>
                    <a:pt x="6000" y="125515"/>
                  </a:lnTo>
                  <a:lnTo>
                    <a:pt x="3810" y="134683"/>
                  </a:lnTo>
                  <a:lnTo>
                    <a:pt x="2190" y="144137"/>
                  </a:lnTo>
                  <a:lnTo>
                    <a:pt x="0" y="153162"/>
                  </a:lnTo>
                  <a:lnTo>
                    <a:pt x="2547" y="175176"/>
                  </a:lnTo>
                  <a:lnTo>
                    <a:pt x="6096" y="195548"/>
                  </a:lnTo>
                  <a:lnTo>
                    <a:pt x="13073" y="214348"/>
                  </a:lnTo>
                  <a:lnTo>
                    <a:pt x="25908" y="231648"/>
                  </a:lnTo>
                  <a:lnTo>
                    <a:pt x="26670" y="234696"/>
                  </a:lnTo>
                  <a:lnTo>
                    <a:pt x="26670" y="238506"/>
                  </a:lnTo>
                  <a:lnTo>
                    <a:pt x="29718" y="241554"/>
                  </a:lnTo>
                  <a:lnTo>
                    <a:pt x="38361" y="248281"/>
                  </a:lnTo>
                  <a:lnTo>
                    <a:pt x="48577" y="254793"/>
                  </a:lnTo>
                  <a:lnTo>
                    <a:pt x="59078" y="261163"/>
                  </a:lnTo>
                  <a:lnTo>
                    <a:pt x="68580" y="267462"/>
                  </a:lnTo>
                  <a:lnTo>
                    <a:pt x="72390" y="269748"/>
                  </a:lnTo>
                  <a:lnTo>
                    <a:pt x="74676" y="273558"/>
                  </a:lnTo>
                  <a:lnTo>
                    <a:pt x="78486" y="274320"/>
                  </a:lnTo>
                  <a:lnTo>
                    <a:pt x="86868" y="275082"/>
                  </a:lnTo>
                  <a:lnTo>
                    <a:pt x="93726" y="275844"/>
                  </a:lnTo>
                  <a:lnTo>
                    <a:pt x="101346" y="277368"/>
                  </a:lnTo>
                  <a:lnTo>
                    <a:pt x="148256" y="288643"/>
                  </a:lnTo>
                  <a:lnTo>
                    <a:pt x="196024" y="294989"/>
                  </a:lnTo>
                  <a:lnTo>
                    <a:pt x="244078" y="298049"/>
                  </a:lnTo>
                  <a:lnTo>
                    <a:pt x="291846" y="299466"/>
                  </a:lnTo>
                  <a:lnTo>
                    <a:pt x="301144" y="304978"/>
                  </a:lnTo>
                  <a:lnTo>
                    <a:pt x="310800" y="309276"/>
                  </a:lnTo>
                  <a:lnTo>
                    <a:pt x="320885" y="312860"/>
                  </a:lnTo>
                  <a:lnTo>
                    <a:pt x="331470" y="316230"/>
                  </a:lnTo>
                  <a:lnTo>
                    <a:pt x="333756" y="319278"/>
                  </a:lnTo>
                  <a:lnTo>
                    <a:pt x="382143" y="332803"/>
                  </a:lnTo>
                  <a:lnTo>
                    <a:pt x="406693" y="334708"/>
                  </a:lnTo>
                  <a:lnTo>
                    <a:pt x="423672" y="336042"/>
                  </a:lnTo>
                  <a:lnTo>
                    <a:pt x="443329" y="343995"/>
                  </a:lnTo>
                  <a:lnTo>
                    <a:pt x="462629" y="354520"/>
                  </a:lnTo>
                  <a:lnTo>
                    <a:pt x="482072" y="364759"/>
                  </a:lnTo>
                  <a:lnTo>
                    <a:pt x="502158" y="371856"/>
                  </a:lnTo>
                  <a:lnTo>
                    <a:pt x="554795" y="380202"/>
                  </a:lnTo>
                  <a:lnTo>
                    <a:pt x="608361" y="383190"/>
                  </a:lnTo>
                  <a:lnTo>
                    <a:pt x="662356" y="383750"/>
                  </a:lnTo>
                  <a:lnTo>
                    <a:pt x="716280" y="384810"/>
                  </a:lnTo>
                  <a:lnTo>
                    <a:pt x="726424" y="389072"/>
                  </a:lnTo>
                  <a:lnTo>
                    <a:pt x="735711" y="394335"/>
                  </a:lnTo>
                  <a:lnTo>
                    <a:pt x="744997" y="399597"/>
                  </a:lnTo>
                  <a:lnTo>
                    <a:pt x="755142" y="403860"/>
                  </a:lnTo>
                  <a:lnTo>
                    <a:pt x="779716" y="403383"/>
                  </a:lnTo>
                  <a:lnTo>
                    <a:pt x="804291" y="402907"/>
                  </a:lnTo>
                  <a:lnTo>
                    <a:pt x="853440" y="400812"/>
                  </a:lnTo>
                  <a:lnTo>
                    <a:pt x="890730" y="378844"/>
                  </a:lnTo>
                  <a:lnTo>
                    <a:pt x="902970" y="371856"/>
                  </a:lnTo>
                  <a:lnTo>
                    <a:pt x="936117" y="363271"/>
                  </a:lnTo>
                  <a:lnTo>
                    <a:pt x="976693" y="356901"/>
                  </a:lnTo>
                  <a:lnTo>
                    <a:pt x="1013555" y="352675"/>
                  </a:lnTo>
                  <a:lnTo>
                    <a:pt x="1035558" y="35052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743674" y="1807178"/>
              <a:ext cx="402367" cy="398811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3743674" y="1807178"/>
              <a:ext cx="402590" cy="399415"/>
            </a:xfrm>
            <a:custGeom>
              <a:avLst/>
              <a:gdLst/>
              <a:ahLst/>
              <a:cxnLst/>
              <a:rect l="l" t="t" r="r" b="b"/>
              <a:pathLst>
                <a:path w="402589" h="399414">
                  <a:moveTo>
                    <a:pt x="402367" y="281463"/>
                  </a:moveTo>
                  <a:lnTo>
                    <a:pt x="392687" y="286797"/>
                  </a:lnTo>
                  <a:lnTo>
                    <a:pt x="388366" y="293846"/>
                  </a:lnTo>
                  <a:lnTo>
                    <a:pt x="383615" y="301180"/>
                  </a:lnTo>
                  <a:lnTo>
                    <a:pt x="372649" y="307371"/>
                  </a:lnTo>
                  <a:lnTo>
                    <a:pt x="365910" y="317051"/>
                  </a:lnTo>
                  <a:lnTo>
                    <a:pt x="366744" y="314515"/>
                  </a:lnTo>
                  <a:lnTo>
                    <a:pt x="363862" y="314122"/>
                  </a:lnTo>
                  <a:lnTo>
                    <a:pt x="345979" y="330231"/>
                  </a:lnTo>
                  <a:lnTo>
                    <a:pt x="339574" y="337065"/>
                  </a:lnTo>
                  <a:lnTo>
                    <a:pt x="333597" y="343757"/>
                  </a:lnTo>
                  <a:lnTo>
                    <a:pt x="327334" y="350162"/>
                  </a:lnTo>
                  <a:lnTo>
                    <a:pt x="320071" y="356139"/>
                  </a:lnTo>
                  <a:lnTo>
                    <a:pt x="318547" y="359187"/>
                  </a:lnTo>
                  <a:lnTo>
                    <a:pt x="319309" y="363759"/>
                  </a:lnTo>
                  <a:lnTo>
                    <a:pt x="317023" y="366045"/>
                  </a:lnTo>
                  <a:lnTo>
                    <a:pt x="310927" y="372141"/>
                  </a:lnTo>
                  <a:lnTo>
                    <a:pt x="297211" y="378999"/>
                  </a:lnTo>
                  <a:lnTo>
                    <a:pt x="281340" y="375642"/>
                  </a:lnTo>
                  <a:lnTo>
                    <a:pt x="265684" y="371570"/>
                  </a:lnTo>
                  <a:lnTo>
                    <a:pt x="250170" y="367212"/>
                  </a:lnTo>
                  <a:lnTo>
                    <a:pt x="234727" y="362997"/>
                  </a:lnTo>
                  <a:lnTo>
                    <a:pt x="196499" y="361089"/>
                  </a:lnTo>
                  <a:lnTo>
                    <a:pt x="150737" y="358157"/>
                  </a:lnTo>
                  <a:lnTo>
                    <a:pt x="103438" y="359760"/>
                  </a:lnTo>
                  <a:lnTo>
                    <a:pt x="60601" y="371459"/>
                  </a:lnTo>
                  <a:lnTo>
                    <a:pt x="28225" y="398811"/>
                  </a:lnTo>
                  <a:lnTo>
                    <a:pt x="11354" y="397799"/>
                  </a:lnTo>
                  <a:lnTo>
                    <a:pt x="2984" y="398145"/>
                  </a:lnTo>
                  <a:lnTo>
                    <a:pt x="1329" y="396347"/>
                  </a:lnTo>
                  <a:lnTo>
                    <a:pt x="4603" y="388905"/>
                  </a:lnTo>
                  <a:lnTo>
                    <a:pt x="3683" y="335128"/>
                  </a:lnTo>
                  <a:lnTo>
                    <a:pt x="2571" y="281266"/>
                  </a:lnTo>
                  <a:lnTo>
                    <a:pt x="1460" y="227361"/>
                  </a:lnTo>
                  <a:lnTo>
                    <a:pt x="539" y="173457"/>
                  </a:lnTo>
                  <a:lnTo>
                    <a:pt x="0" y="119595"/>
                  </a:lnTo>
                  <a:lnTo>
                    <a:pt x="31" y="65817"/>
                  </a:lnTo>
                  <a:lnTo>
                    <a:pt x="6877" y="58400"/>
                  </a:lnTo>
                  <a:lnTo>
                    <a:pt x="22225" y="49339"/>
                  </a:lnTo>
                  <a:lnTo>
                    <a:pt x="38286" y="41278"/>
                  </a:lnTo>
                  <a:lnTo>
                    <a:pt x="47275" y="36861"/>
                  </a:lnTo>
                  <a:lnTo>
                    <a:pt x="54550" y="30932"/>
                  </a:lnTo>
                  <a:lnTo>
                    <a:pt x="60325" y="24860"/>
                  </a:lnTo>
                  <a:lnTo>
                    <a:pt x="66242" y="19073"/>
                  </a:lnTo>
                  <a:lnTo>
                    <a:pt x="73945" y="14001"/>
                  </a:lnTo>
                  <a:lnTo>
                    <a:pt x="80803" y="10191"/>
                  </a:lnTo>
                  <a:lnTo>
                    <a:pt x="93757" y="1047"/>
                  </a:lnTo>
                  <a:lnTo>
                    <a:pt x="100699" y="773"/>
                  </a:lnTo>
                  <a:lnTo>
                    <a:pt x="108140" y="0"/>
                  </a:lnTo>
                  <a:lnTo>
                    <a:pt x="114867" y="511"/>
                  </a:lnTo>
                  <a:lnTo>
                    <a:pt x="119665" y="4095"/>
                  </a:lnTo>
                  <a:lnTo>
                    <a:pt x="120594" y="13132"/>
                  </a:lnTo>
                  <a:lnTo>
                    <a:pt x="113950" y="19812"/>
                  </a:lnTo>
                  <a:lnTo>
                    <a:pt x="104449" y="24348"/>
                  </a:lnTo>
                  <a:lnTo>
                    <a:pt x="96805" y="26955"/>
                  </a:lnTo>
                  <a:lnTo>
                    <a:pt x="96043" y="30003"/>
                  </a:lnTo>
                  <a:lnTo>
                    <a:pt x="93757" y="33051"/>
                  </a:lnTo>
                  <a:lnTo>
                    <a:pt x="93757" y="36861"/>
                  </a:lnTo>
                  <a:lnTo>
                    <a:pt x="93638" y="70008"/>
                  </a:lnTo>
                  <a:lnTo>
                    <a:pt x="94519" y="110585"/>
                  </a:lnTo>
                  <a:lnTo>
                    <a:pt x="98258" y="152590"/>
                  </a:lnTo>
                  <a:lnTo>
                    <a:pt x="106711" y="190023"/>
                  </a:lnTo>
                  <a:lnTo>
                    <a:pt x="110521" y="200691"/>
                  </a:lnTo>
                  <a:lnTo>
                    <a:pt x="113569" y="199929"/>
                  </a:lnTo>
                  <a:lnTo>
                    <a:pt x="123475" y="202977"/>
                  </a:lnTo>
                  <a:lnTo>
                    <a:pt x="158884" y="223897"/>
                  </a:lnTo>
                  <a:lnTo>
                    <a:pt x="191865" y="236029"/>
                  </a:lnTo>
                  <a:lnTo>
                    <a:pt x="227417" y="242304"/>
                  </a:lnTo>
                  <a:lnTo>
                    <a:pt x="270541" y="245649"/>
                  </a:lnTo>
                  <a:lnTo>
                    <a:pt x="292342" y="252055"/>
                  </a:lnTo>
                  <a:lnTo>
                    <a:pt x="312928" y="257460"/>
                  </a:lnTo>
                  <a:lnTo>
                    <a:pt x="333656" y="261723"/>
                  </a:lnTo>
                  <a:lnTo>
                    <a:pt x="355885" y="264699"/>
                  </a:lnTo>
                  <a:lnTo>
                    <a:pt x="367434" y="269569"/>
                  </a:lnTo>
                  <a:lnTo>
                    <a:pt x="378555" y="275082"/>
                  </a:lnTo>
                  <a:lnTo>
                    <a:pt x="389961" y="279594"/>
                  </a:lnTo>
                  <a:lnTo>
                    <a:pt x="402367" y="281463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867150" y="1520951"/>
              <a:ext cx="986028" cy="275844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3867150" y="1520951"/>
              <a:ext cx="986155" cy="276225"/>
            </a:xfrm>
            <a:custGeom>
              <a:avLst/>
              <a:gdLst/>
              <a:ahLst/>
              <a:cxnLst/>
              <a:rect l="l" t="t" r="r" b="b"/>
              <a:pathLst>
                <a:path w="986154" h="276225">
                  <a:moveTo>
                    <a:pt x="986028" y="230124"/>
                  </a:moveTo>
                  <a:lnTo>
                    <a:pt x="986028" y="1524"/>
                  </a:lnTo>
                  <a:lnTo>
                    <a:pt x="51816" y="0"/>
                  </a:lnTo>
                  <a:lnTo>
                    <a:pt x="48732" y="23443"/>
                  </a:lnTo>
                  <a:lnTo>
                    <a:pt x="43719" y="38385"/>
                  </a:lnTo>
                  <a:lnTo>
                    <a:pt x="34563" y="50899"/>
                  </a:lnTo>
                  <a:lnTo>
                    <a:pt x="19050" y="67056"/>
                  </a:lnTo>
                  <a:lnTo>
                    <a:pt x="15263" y="76080"/>
                  </a:lnTo>
                  <a:lnTo>
                    <a:pt x="9906" y="85534"/>
                  </a:lnTo>
                  <a:lnTo>
                    <a:pt x="5119" y="92987"/>
                  </a:lnTo>
                  <a:lnTo>
                    <a:pt x="3048" y="96012"/>
                  </a:lnTo>
                  <a:lnTo>
                    <a:pt x="1524" y="99060"/>
                  </a:lnTo>
                  <a:lnTo>
                    <a:pt x="0" y="102870"/>
                  </a:lnTo>
                  <a:lnTo>
                    <a:pt x="0" y="105918"/>
                  </a:lnTo>
                  <a:lnTo>
                    <a:pt x="47" y="118360"/>
                  </a:lnTo>
                  <a:lnTo>
                    <a:pt x="381" y="130587"/>
                  </a:lnTo>
                  <a:lnTo>
                    <a:pt x="1285" y="142672"/>
                  </a:lnTo>
                  <a:lnTo>
                    <a:pt x="3048" y="154686"/>
                  </a:lnTo>
                  <a:lnTo>
                    <a:pt x="3048" y="159258"/>
                  </a:lnTo>
                  <a:lnTo>
                    <a:pt x="7620" y="160782"/>
                  </a:lnTo>
                  <a:lnTo>
                    <a:pt x="9906" y="164592"/>
                  </a:lnTo>
                  <a:lnTo>
                    <a:pt x="23681" y="180689"/>
                  </a:lnTo>
                  <a:lnTo>
                    <a:pt x="38957" y="188214"/>
                  </a:lnTo>
                  <a:lnTo>
                    <a:pt x="56090" y="192881"/>
                  </a:lnTo>
                  <a:lnTo>
                    <a:pt x="75438" y="200406"/>
                  </a:lnTo>
                  <a:lnTo>
                    <a:pt x="116455" y="237755"/>
                  </a:lnTo>
                  <a:lnTo>
                    <a:pt x="135540" y="246030"/>
                  </a:lnTo>
                  <a:lnTo>
                    <a:pt x="176784" y="252222"/>
                  </a:lnTo>
                  <a:lnTo>
                    <a:pt x="234112" y="257901"/>
                  </a:lnTo>
                  <a:lnTo>
                    <a:pt x="288512" y="261651"/>
                  </a:lnTo>
                  <a:lnTo>
                    <a:pt x="343626" y="264116"/>
                  </a:lnTo>
                  <a:lnTo>
                    <a:pt x="403098" y="265938"/>
                  </a:lnTo>
                  <a:lnTo>
                    <a:pt x="447448" y="270271"/>
                  </a:lnTo>
                  <a:lnTo>
                    <a:pt x="481869" y="272605"/>
                  </a:lnTo>
                  <a:lnTo>
                    <a:pt x="523005" y="274081"/>
                  </a:lnTo>
                  <a:lnTo>
                    <a:pt x="587502" y="275844"/>
                  </a:lnTo>
                  <a:lnTo>
                    <a:pt x="655944" y="274390"/>
                  </a:lnTo>
                  <a:lnTo>
                    <a:pt x="694859" y="273868"/>
                  </a:lnTo>
                  <a:lnTo>
                    <a:pt x="715232" y="273177"/>
                  </a:lnTo>
                  <a:lnTo>
                    <a:pt x="728048" y="271215"/>
                  </a:lnTo>
                  <a:lnTo>
                    <a:pt x="744294" y="266883"/>
                  </a:lnTo>
                  <a:lnTo>
                    <a:pt x="774954" y="259080"/>
                  </a:lnTo>
                  <a:lnTo>
                    <a:pt x="802081" y="241320"/>
                  </a:lnTo>
                  <a:lnTo>
                    <a:pt x="819732" y="231212"/>
                  </a:lnTo>
                  <a:lnTo>
                    <a:pt x="834196" y="226889"/>
                  </a:lnTo>
                  <a:lnTo>
                    <a:pt x="851767" y="226485"/>
                  </a:lnTo>
                  <a:lnTo>
                    <a:pt x="878734" y="228133"/>
                  </a:lnTo>
                  <a:lnTo>
                    <a:pt x="921391" y="229968"/>
                  </a:lnTo>
                  <a:lnTo>
                    <a:pt x="986028" y="230124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5275256" y="1512423"/>
            <a:ext cx="1130300" cy="1172845"/>
            <a:chOff x="5275256" y="1512423"/>
            <a:chExt cx="1130300" cy="1172845"/>
          </a:xfrm>
        </p:grpSpPr>
        <p:pic>
          <p:nvPicPr>
            <p:cNvPr id="54" name="object 5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285232" y="1520953"/>
              <a:ext cx="1109469" cy="1155952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5285234" y="1520951"/>
              <a:ext cx="1109980" cy="1156335"/>
            </a:xfrm>
            <a:custGeom>
              <a:avLst/>
              <a:gdLst/>
              <a:ahLst/>
              <a:cxnLst/>
              <a:rect l="l" t="t" r="r" b="b"/>
              <a:pathLst>
                <a:path w="1109979" h="1156335">
                  <a:moveTo>
                    <a:pt x="1109469" y="0"/>
                  </a:moveTo>
                  <a:lnTo>
                    <a:pt x="0" y="0"/>
                  </a:lnTo>
                  <a:lnTo>
                    <a:pt x="0" y="1155952"/>
                  </a:lnTo>
                  <a:lnTo>
                    <a:pt x="1109469" y="1155952"/>
                  </a:lnTo>
                  <a:lnTo>
                    <a:pt x="1109469" y="0"/>
                  </a:lnTo>
                  <a:close/>
                </a:path>
              </a:pathLst>
            </a:custGeom>
            <a:ln w="155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279136" y="1539239"/>
              <a:ext cx="1115568" cy="62484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5279136" y="1539239"/>
              <a:ext cx="1115695" cy="62865"/>
            </a:xfrm>
            <a:custGeom>
              <a:avLst/>
              <a:gdLst/>
              <a:ahLst/>
              <a:cxnLst/>
              <a:rect l="l" t="t" r="r" b="b"/>
              <a:pathLst>
                <a:path w="1115695" h="62865">
                  <a:moveTo>
                    <a:pt x="6096" y="0"/>
                  </a:moveTo>
                  <a:lnTo>
                    <a:pt x="1115568" y="0"/>
                  </a:lnTo>
                  <a:lnTo>
                    <a:pt x="1114984" y="14918"/>
                  </a:lnTo>
                  <a:lnTo>
                    <a:pt x="1115472" y="30194"/>
                  </a:lnTo>
                  <a:lnTo>
                    <a:pt x="1113532" y="44469"/>
                  </a:lnTo>
                  <a:lnTo>
                    <a:pt x="1105662" y="56388"/>
                  </a:lnTo>
                  <a:lnTo>
                    <a:pt x="1094517" y="62007"/>
                  </a:lnTo>
                  <a:lnTo>
                    <a:pt x="1080516" y="62484"/>
                  </a:lnTo>
                  <a:lnTo>
                    <a:pt x="1065371" y="60674"/>
                  </a:lnTo>
                  <a:lnTo>
                    <a:pt x="1050798" y="59436"/>
                  </a:lnTo>
                  <a:lnTo>
                    <a:pt x="1004620" y="59265"/>
                  </a:lnTo>
                  <a:lnTo>
                    <a:pt x="958443" y="58802"/>
                  </a:lnTo>
                  <a:lnTo>
                    <a:pt x="912266" y="58119"/>
                  </a:lnTo>
                  <a:lnTo>
                    <a:pt x="866089" y="57290"/>
                  </a:lnTo>
                  <a:lnTo>
                    <a:pt x="819912" y="56388"/>
                  </a:lnTo>
                  <a:lnTo>
                    <a:pt x="811208" y="53792"/>
                  </a:lnTo>
                  <a:lnTo>
                    <a:pt x="801719" y="51054"/>
                  </a:lnTo>
                  <a:lnTo>
                    <a:pt x="794087" y="48887"/>
                  </a:lnTo>
                  <a:lnTo>
                    <a:pt x="790956" y="48006"/>
                  </a:lnTo>
                  <a:lnTo>
                    <a:pt x="742293" y="49675"/>
                  </a:lnTo>
                  <a:lnTo>
                    <a:pt x="691329" y="52216"/>
                  </a:lnTo>
                  <a:lnTo>
                    <a:pt x="638866" y="54976"/>
                  </a:lnTo>
                  <a:lnTo>
                    <a:pt x="585707" y="57304"/>
                  </a:lnTo>
                  <a:lnTo>
                    <a:pt x="532654" y="58547"/>
                  </a:lnTo>
                  <a:lnTo>
                    <a:pt x="480511" y="58053"/>
                  </a:lnTo>
                  <a:lnTo>
                    <a:pt x="430080" y="55169"/>
                  </a:lnTo>
                  <a:lnTo>
                    <a:pt x="382164" y="49243"/>
                  </a:lnTo>
                  <a:lnTo>
                    <a:pt x="337566" y="39624"/>
                  </a:lnTo>
                  <a:lnTo>
                    <a:pt x="313098" y="42648"/>
                  </a:lnTo>
                  <a:lnTo>
                    <a:pt x="289845" y="44958"/>
                  </a:lnTo>
                  <a:lnTo>
                    <a:pt x="265878" y="46696"/>
                  </a:lnTo>
                  <a:lnTo>
                    <a:pt x="239268" y="48006"/>
                  </a:lnTo>
                  <a:lnTo>
                    <a:pt x="227671" y="49637"/>
                  </a:lnTo>
                  <a:lnTo>
                    <a:pt x="217360" y="51339"/>
                  </a:lnTo>
                  <a:lnTo>
                    <a:pt x="207335" y="53470"/>
                  </a:lnTo>
                  <a:lnTo>
                    <a:pt x="196596" y="56388"/>
                  </a:lnTo>
                  <a:lnTo>
                    <a:pt x="145553" y="57007"/>
                  </a:lnTo>
                  <a:lnTo>
                    <a:pt x="100869" y="57912"/>
                  </a:lnTo>
                  <a:lnTo>
                    <a:pt x="58900" y="55959"/>
                  </a:lnTo>
                  <a:lnTo>
                    <a:pt x="16002" y="48006"/>
                  </a:lnTo>
                  <a:lnTo>
                    <a:pt x="12954" y="46482"/>
                  </a:lnTo>
                  <a:lnTo>
                    <a:pt x="8382" y="45720"/>
                  </a:lnTo>
                  <a:lnTo>
                    <a:pt x="6096" y="42672"/>
                  </a:lnTo>
                  <a:lnTo>
                    <a:pt x="2286" y="37338"/>
                  </a:lnTo>
                  <a:lnTo>
                    <a:pt x="0" y="25908"/>
                  </a:lnTo>
                  <a:lnTo>
                    <a:pt x="1916" y="16394"/>
                  </a:lnTo>
                  <a:lnTo>
                    <a:pt x="2762" y="12096"/>
                  </a:lnTo>
                  <a:lnTo>
                    <a:pt x="3750" y="8227"/>
                  </a:lnTo>
                  <a:lnTo>
                    <a:pt x="6096" y="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282184" y="1571243"/>
              <a:ext cx="1118616" cy="82200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5282184" y="1571243"/>
              <a:ext cx="1118870" cy="82550"/>
            </a:xfrm>
            <a:custGeom>
              <a:avLst/>
              <a:gdLst/>
              <a:ahLst/>
              <a:cxnLst/>
              <a:rect l="l" t="t" r="r" b="b"/>
              <a:pathLst>
                <a:path w="1118870" h="82550">
                  <a:moveTo>
                    <a:pt x="3048" y="0"/>
                  </a:moveTo>
                  <a:lnTo>
                    <a:pt x="3048" y="62484"/>
                  </a:lnTo>
                  <a:lnTo>
                    <a:pt x="52546" y="61185"/>
                  </a:lnTo>
                  <a:lnTo>
                    <a:pt x="106172" y="59210"/>
                  </a:lnTo>
                  <a:lnTo>
                    <a:pt x="162210" y="57150"/>
                  </a:lnTo>
                  <a:lnTo>
                    <a:pt x="218948" y="55597"/>
                  </a:lnTo>
                  <a:lnTo>
                    <a:pt x="274669" y="55146"/>
                  </a:lnTo>
                  <a:lnTo>
                    <a:pt x="327660" y="56388"/>
                  </a:lnTo>
                  <a:lnTo>
                    <a:pt x="351282" y="59971"/>
                  </a:lnTo>
                  <a:lnTo>
                    <a:pt x="374332" y="64484"/>
                  </a:lnTo>
                  <a:lnTo>
                    <a:pt x="397097" y="69139"/>
                  </a:lnTo>
                  <a:lnTo>
                    <a:pt x="419862" y="73152"/>
                  </a:lnTo>
                  <a:lnTo>
                    <a:pt x="437126" y="72580"/>
                  </a:lnTo>
                  <a:lnTo>
                    <a:pt x="454533" y="72009"/>
                  </a:lnTo>
                  <a:lnTo>
                    <a:pt x="471939" y="71437"/>
                  </a:lnTo>
                  <a:lnTo>
                    <a:pt x="489204" y="70866"/>
                  </a:lnTo>
                  <a:lnTo>
                    <a:pt x="499407" y="68710"/>
                  </a:lnTo>
                  <a:lnTo>
                    <a:pt x="510254" y="64484"/>
                  </a:lnTo>
                  <a:lnTo>
                    <a:pt x="521243" y="59828"/>
                  </a:lnTo>
                  <a:lnTo>
                    <a:pt x="531876" y="56388"/>
                  </a:lnTo>
                  <a:lnTo>
                    <a:pt x="549663" y="50422"/>
                  </a:lnTo>
                  <a:lnTo>
                    <a:pt x="568452" y="48672"/>
                  </a:lnTo>
                  <a:lnTo>
                    <a:pt x="587811" y="47922"/>
                  </a:lnTo>
                  <a:lnTo>
                    <a:pt x="607314" y="44958"/>
                  </a:lnTo>
                  <a:lnTo>
                    <a:pt x="628519" y="38469"/>
                  </a:lnTo>
                  <a:lnTo>
                    <a:pt x="650652" y="39909"/>
                  </a:lnTo>
                  <a:lnTo>
                    <a:pt x="673215" y="44636"/>
                  </a:lnTo>
                  <a:lnTo>
                    <a:pt x="695706" y="48006"/>
                  </a:lnTo>
                  <a:lnTo>
                    <a:pt x="720387" y="49018"/>
                  </a:lnTo>
                  <a:lnTo>
                    <a:pt x="745140" y="49815"/>
                  </a:lnTo>
                  <a:lnTo>
                    <a:pt x="769750" y="50470"/>
                  </a:lnTo>
                  <a:lnTo>
                    <a:pt x="794004" y="51054"/>
                  </a:lnTo>
                  <a:lnTo>
                    <a:pt x="805767" y="53268"/>
                  </a:lnTo>
                  <a:lnTo>
                    <a:pt x="814959" y="56197"/>
                  </a:lnTo>
                  <a:lnTo>
                    <a:pt x="823579" y="59412"/>
                  </a:lnTo>
                  <a:lnTo>
                    <a:pt x="833628" y="62484"/>
                  </a:lnTo>
                  <a:lnTo>
                    <a:pt x="853880" y="65674"/>
                  </a:lnTo>
                  <a:lnTo>
                    <a:pt x="874490" y="66865"/>
                  </a:lnTo>
                  <a:lnTo>
                    <a:pt x="895242" y="67198"/>
                  </a:lnTo>
                  <a:lnTo>
                    <a:pt x="915924" y="67818"/>
                  </a:lnTo>
                  <a:lnTo>
                    <a:pt x="932747" y="71485"/>
                  </a:lnTo>
                  <a:lnTo>
                    <a:pt x="949928" y="73723"/>
                  </a:lnTo>
                  <a:lnTo>
                    <a:pt x="967251" y="75104"/>
                  </a:lnTo>
                  <a:lnTo>
                    <a:pt x="984504" y="76200"/>
                  </a:lnTo>
                  <a:lnTo>
                    <a:pt x="1004899" y="81450"/>
                  </a:lnTo>
                  <a:lnTo>
                    <a:pt x="1017936" y="82200"/>
                  </a:lnTo>
                  <a:lnTo>
                    <a:pt x="1040546" y="79950"/>
                  </a:lnTo>
                  <a:lnTo>
                    <a:pt x="1089660" y="76200"/>
                  </a:lnTo>
                  <a:lnTo>
                    <a:pt x="1096613" y="75366"/>
                  </a:lnTo>
                  <a:lnTo>
                    <a:pt x="1102995" y="73533"/>
                  </a:lnTo>
                  <a:lnTo>
                    <a:pt x="1109376" y="71699"/>
                  </a:lnTo>
                  <a:lnTo>
                    <a:pt x="1116330" y="70866"/>
                  </a:lnTo>
                  <a:lnTo>
                    <a:pt x="1118616" y="11430"/>
                  </a:lnTo>
                  <a:lnTo>
                    <a:pt x="1042376" y="12304"/>
                  </a:lnTo>
                  <a:lnTo>
                    <a:pt x="979632" y="12841"/>
                  </a:lnTo>
                  <a:lnTo>
                    <a:pt x="928804" y="13106"/>
                  </a:lnTo>
                  <a:lnTo>
                    <a:pt x="888311" y="13168"/>
                  </a:lnTo>
                  <a:lnTo>
                    <a:pt x="856572" y="13095"/>
                  </a:lnTo>
                  <a:lnTo>
                    <a:pt x="832006" y="12954"/>
                  </a:lnTo>
                  <a:lnTo>
                    <a:pt x="813032" y="12812"/>
                  </a:lnTo>
                  <a:lnTo>
                    <a:pt x="798069" y="12739"/>
                  </a:lnTo>
                  <a:lnTo>
                    <a:pt x="746711" y="14478"/>
                  </a:lnTo>
                  <a:lnTo>
                    <a:pt x="703995" y="17514"/>
                  </a:lnTo>
                  <a:lnTo>
                    <a:pt x="672846" y="19812"/>
                  </a:lnTo>
                  <a:lnTo>
                    <a:pt x="622115" y="19769"/>
                  </a:lnTo>
                  <a:lnTo>
                    <a:pt x="574968" y="20202"/>
                  </a:lnTo>
                  <a:lnTo>
                    <a:pt x="529870" y="19208"/>
                  </a:lnTo>
                  <a:lnTo>
                    <a:pt x="485284" y="14886"/>
                  </a:lnTo>
                  <a:lnTo>
                    <a:pt x="439674" y="5334"/>
                  </a:lnTo>
                  <a:lnTo>
                    <a:pt x="383786" y="7441"/>
                  </a:lnTo>
                  <a:lnTo>
                    <a:pt x="328041" y="10191"/>
                  </a:lnTo>
                  <a:lnTo>
                    <a:pt x="272295" y="13370"/>
                  </a:lnTo>
                  <a:lnTo>
                    <a:pt x="216408" y="16764"/>
                  </a:lnTo>
                  <a:lnTo>
                    <a:pt x="163091" y="24824"/>
                  </a:lnTo>
                  <a:lnTo>
                    <a:pt x="108204" y="26955"/>
                  </a:lnTo>
                  <a:lnTo>
                    <a:pt x="53316" y="26086"/>
                  </a:lnTo>
                  <a:lnTo>
                    <a:pt x="0" y="25146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285232" y="1569719"/>
              <a:ext cx="1104138" cy="19335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5285232" y="1569719"/>
              <a:ext cx="1104265" cy="19685"/>
            </a:xfrm>
            <a:custGeom>
              <a:avLst/>
              <a:gdLst/>
              <a:ahLst/>
              <a:cxnLst/>
              <a:rect l="l" t="t" r="r" b="b"/>
              <a:pathLst>
                <a:path w="1104264" h="19684">
                  <a:moveTo>
                    <a:pt x="6096" y="0"/>
                  </a:moveTo>
                  <a:lnTo>
                    <a:pt x="1104138" y="0"/>
                  </a:lnTo>
                  <a:lnTo>
                    <a:pt x="1103447" y="4774"/>
                  </a:lnTo>
                  <a:lnTo>
                    <a:pt x="1103757" y="9620"/>
                  </a:lnTo>
                  <a:lnTo>
                    <a:pt x="1101780" y="14037"/>
                  </a:lnTo>
                  <a:lnTo>
                    <a:pt x="1094232" y="17526"/>
                  </a:lnTo>
                  <a:lnTo>
                    <a:pt x="1083087" y="19252"/>
                  </a:lnTo>
                  <a:lnTo>
                    <a:pt x="1069086" y="19335"/>
                  </a:lnTo>
                  <a:lnTo>
                    <a:pt x="1053941" y="18704"/>
                  </a:lnTo>
                  <a:lnTo>
                    <a:pt x="1039368" y="18288"/>
                  </a:lnTo>
                  <a:lnTo>
                    <a:pt x="982658" y="18276"/>
                  </a:lnTo>
                  <a:lnTo>
                    <a:pt x="925734" y="18192"/>
                  </a:lnTo>
                  <a:lnTo>
                    <a:pt x="868668" y="17966"/>
                  </a:lnTo>
                  <a:lnTo>
                    <a:pt x="811530" y="17526"/>
                  </a:lnTo>
                  <a:lnTo>
                    <a:pt x="782574" y="15240"/>
                  </a:lnTo>
                  <a:lnTo>
                    <a:pt x="734445" y="15712"/>
                  </a:lnTo>
                  <a:lnTo>
                    <a:pt x="684059" y="16479"/>
                  </a:lnTo>
                  <a:lnTo>
                    <a:pt x="632206" y="17328"/>
                  </a:lnTo>
                  <a:lnTo>
                    <a:pt x="579675" y="18045"/>
                  </a:lnTo>
                  <a:lnTo>
                    <a:pt x="527256" y="18417"/>
                  </a:lnTo>
                  <a:lnTo>
                    <a:pt x="475742" y="18231"/>
                  </a:lnTo>
                  <a:lnTo>
                    <a:pt x="425920" y="17274"/>
                  </a:lnTo>
                  <a:lnTo>
                    <a:pt x="378582" y="15331"/>
                  </a:lnTo>
                  <a:lnTo>
                    <a:pt x="334518" y="12192"/>
                  </a:lnTo>
                  <a:lnTo>
                    <a:pt x="310062" y="13204"/>
                  </a:lnTo>
                  <a:lnTo>
                    <a:pt x="286893" y="14001"/>
                  </a:lnTo>
                  <a:lnTo>
                    <a:pt x="263151" y="14656"/>
                  </a:lnTo>
                  <a:lnTo>
                    <a:pt x="236982" y="15240"/>
                  </a:lnTo>
                  <a:lnTo>
                    <a:pt x="225385" y="15704"/>
                  </a:lnTo>
                  <a:lnTo>
                    <a:pt x="215074" y="16097"/>
                  </a:lnTo>
                  <a:lnTo>
                    <a:pt x="205049" y="16633"/>
                  </a:lnTo>
                  <a:lnTo>
                    <a:pt x="194310" y="17526"/>
                  </a:lnTo>
                  <a:lnTo>
                    <a:pt x="144160" y="17811"/>
                  </a:lnTo>
                  <a:lnTo>
                    <a:pt x="100012" y="18097"/>
                  </a:lnTo>
                  <a:lnTo>
                    <a:pt x="58435" y="17526"/>
                  </a:lnTo>
                  <a:lnTo>
                    <a:pt x="16002" y="15240"/>
                  </a:lnTo>
                  <a:lnTo>
                    <a:pt x="12954" y="14478"/>
                  </a:lnTo>
                  <a:lnTo>
                    <a:pt x="8382" y="14478"/>
                  </a:lnTo>
                  <a:lnTo>
                    <a:pt x="6096" y="12954"/>
                  </a:lnTo>
                  <a:lnTo>
                    <a:pt x="2286" y="11430"/>
                  </a:lnTo>
                  <a:lnTo>
                    <a:pt x="0" y="7620"/>
                  </a:lnTo>
                  <a:lnTo>
                    <a:pt x="3810" y="2286"/>
                  </a:lnTo>
                  <a:lnTo>
                    <a:pt x="2286" y="5334"/>
                  </a:lnTo>
                  <a:lnTo>
                    <a:pt x="6096" y="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288280" y="1579625"/>
              <a:ext cx="1106424" cy="2609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5288280" y="1579625"/>
              <a:ext cx="1106805" cy="26670"/>
            </a:xfrm>
            <a:custGeom>
              <a:avLst/>
              <a:gdLst/>
              <a:ahLst/>
              <a:cxnLst/>
              <a:rect l="l" t="t" r="r" b="b"/>
              <a:pathLst>
                <a:path w="1106804" h="26669">
                  <a:moveTo>
                    <a:pt x="3048" y="0"/>
                  </a:moveTo>
                  <a:lnTo>
                    <a:pt x="3048" y="19812"/>
                  </a:lnTo>
                  <a:lnTo>
                    <a:pt x="52108" y="19325"/>
                  </a:lnTo>
                  <a:lnTo>
                    <a:pt x="105212" y="18711"/>
                  </a:lnTo>
                  <a:lnTo>
                    <a:pt x="160686" y="18097"/>
                  </a:lnTo>
                  <a:lnTo>
                    <a:pt x="216859" y="17610"/>
                  </a:lnTo>
                  <a:lnTo>
                    <a:pt x="272058" y="17377"/>
                  </a:lnTo>
                  <a:lnTo>
                    <a:pt x="324612" y="17526"/>
                  </a:lnTo>
                  <a:lnTo>
                    <a:pt x="347686" y="18788"/>
                  </a:lnTo>
                  <a:lnTo>
                    <a:pt x="370332" y="20193"/>
                  </a:lnTo>
                  <a:lnTo>
                    <a:pt x="392977" y="21597"/>
                  </a:lnTo>
                  <a:lnTo>
                    <a:pt x="416052" y="22860"/>
                  </a:lnTo>
                  <a:lnTo>
                    <a:pt x="432756" y="22848"/>
                  </a:lnTo>
                  <a:lnTo>
                    <a:pt x="449675" y="22764"/>
                  </a:lnTo>
                  <a:lnTo>
                    <a:pt x="494073" y="21597"/>
                  </a:lnTo>
                  <a:lnTo>
                    <a:pt x="515909" y="18883"/>
                  </a:lnTo>
                  <a:lnTo>
                    <a:pt x="526542" y="17526"/>
                  </a:lnTo>
                  <a:lnTo>
                    <a:pt x="543877" y="15763"/>
                  </a:lnTo>
                  <a:lnTo>
                    <a:pt x="562356" y="15430"/>
                  </a:lnTo>
                  <a:lnTo>
                    <a:pt x="581406" y="15382"/>
                  </a:lnTo>
                  <a:lnTo>
                    <a:pt x="600456" y="14478"/>
                  </a:lnTo>
                  <a:lnTo>
                    <a:pt x="621661" y="12239"/>
                  </a:lnTo>
                  <a:lnTo>
                    <a:pt x="643794" y="12573"/>
                  </a:lnTo>
                  <a:lnTo>
                    <a:pt x="666357" y="14049"/>
                  </a:lnTo>
                  <a:lnTo>
                    <a:pt x="688848" y="15240"/>
                  </a:lnTo>
                  <a:lnTo>
                    <a:pt x="712981" y="15680"/>
                  </a:lnTo>
                  <a:lnTo>
                    <a:pt x="737330" y="15906"/>
                  </a:lnTo>
                  <a:lnTo>
                    <a:pt x="761821" y="15990"/>
                  </a:lnTo>
                  <a:lnTo>
                    <a:pt x="786384" y="16002"/>
                  </a:lnTo>
                  <a:lnTo>
                    <a:pt x="797385" y="16704"/>
                  </a:lnTo>
                  <a:lnTo>
                    <a:pt x="806386" y="17621"/>
                  </a:lnTo>
                  <a:lnTo>
                    <a:pt x="815101" y="18680"/>
                  </a:lnTo>
                  <a:lnTo>
                    <a:pt x="825246" y="19812"/>
                  </a:lnTo>
                  <a:lnTo>
                    <a:pt x="845046" y="20693"/>
                  </a:lnTo>
                  <a:lnTo>
                    <a:pt x="865346" y="21145"/>
                  </a:lnTo>
                  <a:lnTo>
                    <a:pt x="885789" y="21312"/>
                  </a:lnTo>
                  <a:lnTo>
                    <a:pt x="906018" y="21336"/>
                  </a:lnTo>
                  <a:lnTo>
                    <a:pt x="922841" y="22669"/>
                  </a:lnTo>
                  <a:lnTo>
                    <a:pt x="940022" y="23431"/>
                  </a:lnTo>
                  <a:lnTo>
                    <a:pt x="957345" y="23907"/>
                  </a:lnTo>
                  <a:lnTo>
                    <a:pt x="974598" y="24384"/>
                  </a:lnTo>
                  <a:lnTo>
                    <a:pt x="994648" y="25884"/>
                  </a:lnTo>
                  <a:lnTo>
                    <a:pt x="1007554" y="26098"/>
                  </a:lnTo>
                  <a:lnTo>
                    <a:pt x="1029890" y="25455"/>
                  </a:lnTo>
                  <a:lnTo>
                    <a:pt x="1078230" y="24384"/>
                  </a:lnTo>
                  <a:lnTo>
                    <a:pt x="1084861" y="23705"/>
                  </a:lnTo>
                  <a:lnTo>
                    <a:pt x="1091279" y="22955"/>
                  </a:lnTo>
                  <a:lnTo>
                    <a:pt x="1097839" y="22348"/>
                  </a:lnTo>
                  <a:lnTo>
                    <a:pt x="1104900" y="22098"/>
                  </a:lnTo>
                  <a:lnTo>
                    <a:pt x="1106424" y="3810"/>
                  </a:lnTo>
                  <a:lnTo>
                    <a:pt x="1026315" y="4070"/>
                  </a:lnTo>
                  <a:lnTo>
                    <a:pt x="961381" y="4216"/>
                  </a:lnTo>
                  <a:lnTo>
                    <a:pt x="909701" y="4272"/>
                  </a:lnTo>
                  <a:lnTo>
                    <a:pt x="869350" y="4263"/>
                  </a:lnTo>
                  <a:lnTo>
                    <a:pt x="838407" y="4214"/>
                  </a:lnTo>
                  <a:lnTo>
                    <a:pt x="814949" y="4149"/>
                  </a:lnTo>
                  <a:lnTo>
                    <a:pt x="797052" y="4095"/>
                  </a:lnTo>
                  <a:lnTo>
                    <a:pt x="782793" y="4076"/>
                  </a:lnTo>
                  <a:lnTo>
                    <a:pt x="742625" y="4478"/>
                  </a:lnTo>
                  <a:lnTo>
                    <a:pt x="698790" y="5380"/>
                  </a:lnTo>
                  <a:lnTo>
                    <a:pt x="665988" y="6096"/>
                  </a:lnTo>
                  <a:lnTo>
                    <a:pt x="615714" y="6284"/>
                  </a:lnTo>
                  <a:lnTo>
                    <a:pt x="569025" y="6510"/>
                  </a:lnTo>
                  <a:lnTo>
                    <a:pt x="524384" y="6260"/>
                  </a:lnTo>
                  <a:lnTo>
                    <a:pt x="480255" y="5023"/>
                  </a:lnTo>
                  <a:lnTo>
                    <a:pt x="435102" y="2286"/>
                  </a:lnTo>
                  <a:lnTo>
                    <a:pt x="379797" y="2547"/>
                  </a:lnTo>
                  <a:lnTo>
                    <a:pt x="324707" y="3238"/>
                  </a:lnTo>
                  <a:lnTo>
                    <a:pt x="269759" y="4214"/>
                  </a:lnTo>
                  <a:lnTo>
                    <a:pt x="214884" y="5334"/>
                  </a:lnTo>
                  <a:lnTo>
                    <a:pt x="161698" y="8060"/>
                  </a:lnTo>
                  <a:lnTo>
                    <a:pt x="107156" y="8858"/>
                  </a:lnTo>
                  <a:lnTo>
                    <a:pt x="52756" y="8655"/>
                  </a:lnTo>
                  <a:lnTo>
                    <a:pt x="0" y="8382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672328" y="1626869"/>
              <a:ext cx="718661" cy="45434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5672328" y="1626869"/>
              <a:ext cx="718820" cy="45720"/>
            </a:xfrm>
            <a:custGeom>
              <a:avLst/>
              <a:gdLst/>
              <a:ahLst/>
              <a:cxnLst/>
              <a:rect l="l" t="t" r="r" b="b"/>
              <a:pathLst>
                <a:path w="718820" h="45719">
                  <a:moveTo>
                    <a:pt x="3810" y="0"/>
                  </a:moveTo>
                  <a:lnTo>
                    <a:pt x="718566" y="0"/>
                  </a:lnTo>
                  <a:lnTo>
                    <a:pt x="718363" y="10822"/>
                  </a:lnTo>
                  <a:lnTo>
                    <a:pt x="718661" y="22002"/>
                  </a:lnTo>
                  <a:lnTo>
                    <a:pt x="717387" y="32468"/>
                  </a:lnTo>
                  <a:lnTo>
                    <a:pt x="712470" y="41148"/>
                  </a:lnTo>
                  <a:lnTo>
                    <a:pt x="705373" y="45041"/>
                  </a:lnTo>
                  <a:lnTo>
                    <a:pt x="696277" y="45434"/>
                  </a:lnTo>
                  <a:lnTo>
                    <a:pt x="686323" y="44255"/>
                  </a:lnTo>
                  <a:lnTo>
                    <a:pt x="676656" y="43434"/>
                  </a:lnTo>
                  <a:lnTo>
                    <a:pt x="639520" y="43183"/>
                  </a:lnTo>
                  <a:lnTo>
                    <a:pt x="602456" y="42576"/>
                  </a:lnTo>
                  <a:lnTo>
                    <a:pt x="565534" y="41826"/>
                  </a:lnTo>
                  <a:lnTo>
                    <a:pt x="528828" y="41148"/>
                  </a:lnTo>
                  <a:lnTo>
                    <a:pt x="521970" y="38862"/>
                  </a:lnTo>
                  <a:lnTo>
                    <a:pt x="509778" y="35052"/>
                  </a:lnTo>
                  <a:lnTo>
                    <a:pt x="462124" y="36875"/>
                  </a:lnTo>
                  <a:lnTo>
                    <a:pt x="411762" y="39736"/>
                  </a:lnTo>
                  <a:lnTo>
                    <a:pt x="360426" y="42005"/>
                  </a:lnTo>
                  <a:lnTo>
                    <a:pt x="309851" y="42051"/>
                  </a:lnTo>
                  <a:lnTo>
                    <a:pt x="261775" y="38244"/>
                  </a:lnTo>
                  <a:lnTo>
                    <a:pt x="217932" y="28956"/>
                  </a:lnTo>
                  <a:lnTo>
                    <a:pt x="201727" y="30980"/>
                  </a:lnTo>
                  <a:lnTo>
                    <a:pt x="186594" y="32575"/>
                  </a:lnTo>
                  <a:lnTo>
                    <a:pt x="171319" y="33885"/>
                  </a:lnTo>
                  <a:lnTo>
                    <a:pt x="154686" y="35052"/>
                  </a:lnTo>
                  <a:lnTo>
                    <a:pt x="146851" y="36111"/>
                  </a:lnTo>
                  <a:lnTo>
                    <a:pt x="140017" y="37242"/>
                  </a:lnTo>
                  <a:lnTo>
                    <a:pt x="133469" y="38802"/>
                  </a:lnTo>
                  <a:lnTo>
                    <a:pt x="126492" y="41148"/>
                  </a:lnTo>
                  <a:lnTo>
                    <a:pt x="93821" y="41481"/>
                  </a:lnTo>
                  <a:lnTo>
                    <a:pt x="65151" y="42100"/>
                  </a:lnTo>
                  <a:lnTo>
                    <a:pt x="38195" y="40719"/>
                  </a:lnTo>
                  <a:lnTo>
                    <a:pt x="10668" y="35052"/>
                  </a:lnTo>
                  <a:lnTo>
                    <a:pt x="8382" y="33528"/>
                  </a:lnTo>
                  <a:lnTo>
                    <a:pt x="5334" y="32766"/>
                  </a:lnTo>
                  <a:lnTo>
                    <a:pt x="3810" y="30480"/>
                  </a:lnTo>
                  <a:lnTo>
                    <a:pt x="1524" y="27432"/>
                  </a:lnTo>
                  <a:lnTo>
                    <a:pt x="0" y="18288"/>
                  </a:lnTo>
                  <a:lnTo>
                    <a:pt x="1238" y="11572"/>
                  </a:lnTo>
                  <a:lnTo>
                    <a:pt x="1905" y="8572"/>
                  </a:lnTo>
                  <a:lnTo>
                    <a:pt x="2571" y="5857"/>
                  </a:lnTo>
                  <a:lnTo>
                    <a:pt x="3810" y="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674614" y="1649729"/>
              <a:ext cx="720090" cy="60198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5674614" y="1649729"/>
              <a:ext cx="720090" cy="60325"/>
            </a:xfrm>
            <a:custGeom>
              <a:avLst/>
              <a:gdLst/>
              <a:ahLst/>
              <a:cxnLst/>
              <a:rect l="l" t="t" r="r" b="b"/>
              <a:pathLst>
                <a:path w="720089" h="60325">
                  <a:moveTo>
                    <a:pt x="1524" y="0"/>
                  </a:moveTo>
                  <a:lnTo>
                    <a:pt x="1524" y="45720"/>
                  </a:lnTo>
                  <a:lnTo>
                    <a:pt x="50339" y="44255"/>
                  </a:lnTo>
                  <a:lnTo>
                    <a:pt x="104013" y="42005"/>
                  </a:lnTo>
                  <a:lnTo>
                    <a:pt x="158829" y="40469"/>
                  </a:lnTo>
                  <a:lnTo>
                    <a:pt x="211074" y="41148"/>
                  </a:lnTo>
                  <a:lnTo>
                    <a:pt x="226254" y="43910"/>
                  </a:lnTo>
                  <a:lnTo>
                    <a:pt x="241077" y="47244"/>
                  </a:lnTo>
                  <a:lnTo>
                    <a:pt x="255758" y="50577"/>
                  </a:lnTo>
                  <a:lnTo>
                    <a:pt x="270510" y="53340"/>
                  </a:lnTo>
                  <a:lnTo>
                    <a:pt x="281487" y="52887"/>
                  </a:lnTo>
                  <a:lnTo>
                    <a:pt x="292608" y="52578"/>
                  </a:lnTo>
                  <a:lnTo>
                    <a:pt x="303728" y="52268"/>
                  </a:lnTo>
                  <a:lnTo>
                    <a:pt x="314706" y="51816"/>
                  </a:lnTo>
                  <a:lnTo>
                    <a:pt x="321671" y="50149"/>
                  </a:lnTo>
                  <a:lnTo>
                    <a:pt x="328707" y="47053"/>
                  </a:lnTo>
                  <a:lnTo>
                    <a:pt x="335601" y="43672"/>
                  </a:lnTo>
                  <a:lnTo>
                    <a:pt x="342138" y="41148"/>
                  </a:lnTo>
                  <a:lnTo>
                    <a:pt x="353829" y="36730"/>
                  </a:lnTo>
                  <a:lnTo>
                    <a:pt x="365950" y="35528"/>
                  </a:lnTo>
                  <a:lnTo>
                    <a:pt x="378356" y="35040"/>
                  </a:lnTo>
                  <a:lnTo>
                    <a:pt x="390906" y="32766"/>
                  </a:lnTo>
                  <a:lnTo>
                    <a:pt x="404550" y="28194"/>
                  </a:lnTo>
                  <a:lnTo>
                    <a:pt x="418909" y="29337"/>
                  </a:lnTo>
                  <a:lnTo>
                    <a:pt x="433554" y="32766"/>
                  </a:lnTo>
                  <a:lnTo>
                    <a:pt x="448056" y="35052"/>
                  </a:lnTo>
                  <a:lnTo>
                    <a:pt x="464046" y="35944"/>
                  </a:lnTo>
                  <a:lnTo>
                    <a:pt x="479964" y="36480"/>
                  </a:lnTo>
                  <a:lnTo>
                    <a:pt x="495740" y="36873"/>
                  </a:lnTo>
                  <a:lnTo>
                    <a:pt x="511302" y="37338"/>
                  </a:lnTo>
                  <a:lnTo>
                    <a:pt x="518779" y="38862"/>
                  </a:lnTo>
                  <a:lnTo>
                    <a:pt x="524827" y="40957"/>
                  </a:lnTo>
                  <a:lnTo>
                    <a:pt x="530590" y="43338"/>
                  </a:lnTo>
                  <a:lnTo>
                    <a:pt x="537210" y="45720"/>
                  </a:lnTo>
                  <a:lnTo>
                    <a:pt x="550033" y="48136"/>
                  </a:lnTo>
                  <a:lnTo>
                    <a:pt x="563213" y="49053"/>
                  </a:lnTo>
                  <a:lnTo>
                    <a:pt x="576536" y="49256"/>
                  </a:lnTo>
                  <a:lnTo>
                    <a:pt x="589788" y="49530"/>
                  </a:lnTo>
                  <a:lnTo>
                    <a:pt x="600765" y="52304"/>
                  </a:lnTo>
                  <a:lnTo>
                    <a:pt x="611886" y="54006"/>
                  </a:lnTo>
                  <a:lnTo>
                    <a:pt x="623006" y="54994"/>
                  </a:lnTo>
                  <a:lnTo>
                    <a:pt x="633984" y="55626"/>
                  </a:lnTo>
                  <a:lnTo>
                    <a:pt x="647366" y="59697"/>
                  </a:lnTo>
                  <a:lnTo>
                    <a:pt x="655891" y="60198"/>
                  </a:lnTo>
                  <a:lnTo>
                    <a:pt x="670417" y="58412"/>
                  </a:lnTo>
                  <a:lnTo>
                    <a:pt x="701802" y="55626"/>
                  </a:lnTo>
                  <a:lnTo>
                    <a:pt x="707898" y="55626"/>
                  </a:lnTo>
                  <a:lnTo>
                    <a:pt x="712470" y="51816"/>
                  </a:lnTo>
                  <a:lnTo>
                    <a:pt x="718566" y="51816"/>
                  </a:lnTo>
                  <a:lnTo>
                    <a:pt x="720090" y="8382"/>
                  </a:lnTo>
                  <a:lnTo>
                    <a:pt x="643357" y="9293"/>
                  </a:lnTo>
                  <a:lnTo>
                    <a:pt x="588833" y="9634"/>
                  </a:lnTo>
                  <a:lnTo>
                    <a:pt x="551800" y="9623"/>
                  </a:lnTo>
                  <a:lnTo>
                    <a:pt x="527543" y="9481"/>
                  </a:lnTo>
                  <a:lnTo>
                    <a:pt x="511344" y="9427"/>
                  </a:lnTo>
                  <a:lnTo>
                    <a:pt x="498489" y="9680"/>
                  </a:lnTo>
                  <a:lnTo>
                    <a:pt x="484259" y="10459"/>
                  </a:lnTo>
                  <a:lnTo>
                    <a:pt x="463940" y="11986"/>
                  </a:lnTo>
                  <a:lnTo>
                    <a:pt x="432816" y="14478"/>
                  </a:lnTo>
                  <a:lnTo>
                    <a:pt x="392656" y="14418"/>
                  </a:lnTo>
                  <a:lnTo>
                    <a:pt x="355568" y="14573"/>
                  </a:lnTo>
                  <a:lnTo>
                    <a:pt x="319766" y="12013"/>
                  </a:lnTo>
                  <a:lnTo>
                    <a:pt x="283464" y="3810"/>
                  </a:lnTo>
                  <a:lnTo>
                    <a:pt x="247459" y="5548"/>
                  </a:lnTo>
                  <a:lnTo>
                    <a:pt x="211455" y="7429"/>
                  </a:lnTo>
                  <a:lnTo>
                    <a:pt x="175450" y="9596"/>
                  </a:lnTo>
                  <a:lnTo>
                    <a:pt x="139446" y="12192"/>
                  </a:lnTo>
                  <a:lnTo>
                    <a:pt x="104905" y="17966"/>
                  </a:lnTo>
                  <a:lnTo>
                    <a:pt x="69437" y="19526"/>
                  </a:lnTo>
                  <a:lnTo>
                    <a:pt x="34111" y="18942"/>
                  </a:lnTo>
                  <a:lnTo>
                    <a:pt x="0" y="18288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290566" y="1658111"/>
              <a:ext cx="533685" cy="45815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5290566" y="1658111"/>
              <a:ext cx="534035" cy="46355"/>
            </a:xfrm>
            <a:custGeom>
              <a:avLst/>
              <a:gdLst/>
              <a:ahLst/>
              <a:cxnLst/>
              <a:rect l="l" t="t" r="r" b="b"/>
              <a:pathLst>
                <a:path w="534035" h="46355">
                  <a:moveTo>
                    <a:pt x="3048" y="0"/>
                  </a:moveTo>
                  <a:lnTo>
                    <a:pt x="533400" y="0"/>
                  </a:lnTo>
                  <a:lnTo>
                    <a:pt x="533435" y="11263"/>
                  </a:lnTo>
                  <a:lnTo>
                    <a:pt x="533685" y="22669"/>
                  </a:lnTo>
                  <a:lnTo>
                    <a:pt x="532649" y="33218"/>
                  </a:lnTo>
                  <a:lnTo>
                    <a:pt x="528828" y="41910"/>
                  </a:lnTo>
                  <a:lnTo>
                    <a:pt x="523386" y="45684"/>
                  </a:lnTo>
                  <a:lnTo>
                    <a:pt x="516731" y="45815"/>
                  </a:lnTo>
                  <a:lnTo>
                    <a:pt x="509647" y="44374"/>
                  </a:lnTo>
                  <a:lnTo>
                    <a:pt x="502920" y="43434"/>
                  </a:lnTo>
                  <a:lnTo>
                    <a:pt x="447389" y="42957"/>
                  </a:lnTo>
                  <a:lnTo>
                    <a:pt x="392430" y="41910"/>
                  </a:lnTo>
                  <a:lnTo>
                    <a:pt x="387858" y="39624"/>
                  </a:lnTo>
                  <a:lnTo>
                    <a:pt x="377952" y="35814"/>
                  </a:lnTo>
                  <a:lnTo>
                    <a:pt x="324421" y="39040"/>
                  </a:lnTo>
                  <a:lnTo>
                    <a:pt x="267462" y="42767"/>
                  </a:lnTo>
                  <a:lnTo>
                    <a:pt x="211645" y="41493"/>
                  </a:lnTo>
                  <a:lnTo>
                    <a:pt x="161544" y="29718"/>
                  </a:lnTo>
                  <a:lnTo>
                    <a:pt x="149661" y="31742"/>
                  </a:lnTo>
                  <a:lnTo>
                    <a:pt x="138493" y="33337"/>
                  </a:lnTo>
                  <a:lnTo>
                    <a:pt x="127039" y="34647"/>
                  </a:lnTo>
                  <a:lnTo>
                    <a:pt x="114300" y="35814"/>
                  </a:lnTo>
                  <a:lnTo>
                    <a:pt x="105918" y="36576"/>
                  </a:lnTo>
                  <a:lnTo>
                    <a:pt x="101346" y="38100"/>
                  </a:lnTo>
                  <a:lnTo>
                    <a:pt x="93726" y="41910"/>
                  </a:lnTo>
                  <a:lnTo>
                    <a:pt x="69449" y="42243"/>
                  </a:lnTo>
                  <a:lnTo>
                    <a:pt x="48101" y="42862"/>
                  </a:lnTo>
                  <a:lnTo>
                    <a:pt x="28039" y="41481"/>
                  </a:lnTo>
                  <a:lnTo>
                    <a:pt x="7620" y="35814"/>
                  </a:lnTo>
                  <a:lnTo>
                    <a:pt x="6096" y="34290"/>
                  </a:lnTo>
                  <a:lnTo>
                    <a:pt x="3810" y="33528"/>
                  </a:lnTo>
                  <a:lnTo>
                    <a:pt x="3048" y="31242"/>
                  </a:lnTo>
                  <a:lnTo>
                    <a:pt x="762" y="28194"/>
                  </a:lnTo>
                  <a:lnTo>
                    <a:pt x="0" y="19050"/>
                  </a:lnTo>
                  <a:lnTo>
                    <a:pt x="797" y="12322"/>
                  </a:lnTo>
                  <a:lnTo>
                    <a:pt x="1238" y="9239"/>
                  </a:lnTo>
                  <a:lnTo>
                    <a:pt x="1821" y="6298"/>
                  </a:lnTo>
                  <a:lnTo>
                    <a:pt x="3048" y="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292090" y="1681733"/>
              <a:ext cx="534924" cy="59912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5292090" y="1681733"/>
              <a:ext cx="535305" cy="60325"/>
            </a:xfrm>
            <a:custGeom>
              <a:avLst/>
              <a:gdLst/>
              <a:ahLst/>
              <a:cxnLst/>
              <a:rect l="l" t="t" r="r" b="b"/>
              <a:pathLst>
                <a:path w="535304" h="60325">
                  <a:moveTo>
                    <a:pt x="1524" y="0"/>
                  </a:moveTo>
                  <a:lnTo>
                    <a:pt x="1524" y="44958"/>
                  </a:lnTo>
                  <a:lnTo>
                    <a:pt x="37492" y="43934"/>
                  </a:lnTo>
                  <a:lnTo>
                    <a:pt x="77247" y="41910"/>
                  </a:lnTo>
                  <a:lnTo>
                    <a:pt x="118002" y="40457"/>
                  </a:lnTo>
                  <a:lnTo>
                    <a:pt x="156972" y="41148"/>
                  </a:lnTo>
                  <a:lnTo>
                    <a:pt x="168163" y="43588"/>
                  </a:lnTo>
                  <a:lnTo>
                    <a:pt x="179070" y="46958"/>
                  </a:lnTo>
                  <a:lnTo>
                    <a:pt x="189976" y="50470"/>
                  </a:lnTo>
                  <a:lnTo>
                    <a:pt x="201168" y="53340"/>
                  </a:lnTo>
                  <a:lnTo>
                    <a:pt x="209288" y="52887"/>
                  </a:lnTo>
                  <a:lnTo>
                    <a:pt x="217551" y="52578"/>
                  </a:lnTo>
                  <a:lnTo>
                    <a:pt x="225813" y="52268"/>
                  </a:lnTo>
                  <a:lnTo>
                    <a:pt x="233934" y="51816"/>
                  </a:lnTo>
                  <a:lnTo>
                    <a:pt x="240030" y="51054"/>
                  </a:lnTo>
                  <a:lnTo>
                    <a:pt x="247650" y="43434"/>
                  </a:lnTo>
                  <a:lnTo>
                    <a:pt x="254508" y="41148"/>
                  </a:lnTo>
                  <a:lnTo>
                    <a:pt x="262890" y="36730"/>
                  </a:lnTo>
                  <a:lnTo>
                    <a:pt x="271843" y="35528"/>
                  </a:lnTo>
                  <a:lnTo>
                    <a:pt x="281082" y="35040"/>
                  </a:lnTo>
                  <a:lnTo>
                    <a:pt x="290322" y="32766"/>
                  </a:lnTo>
                  <a:lnTo>
                    <a:pt x="300418" y="27872"/>
                  </a:lnTo>
                  <a:lnTo>
                    <a:pt x="311086" y="29051"/>
                  </a:lnTo>
                  <a:lnTo>
                    <a:pt x="322040" y="32658"/>
                  </a:lnTo>
                  <a:lnTo>
                    <a:pt x="332994" y="35052"/>
                  </a:lnTo>
                  <a:lnTo>
                    <a:pt x="344554" y="35944"/>
                  </a:lnTo>
                  <a:lnTo>
                    <a:pt x="356330" y="36480"/>
                  </a:lnTo>
                  <a:lnTo>
                    <a:pt x="368248" y="36873"/>
                  </a:lnTo>
                  <a:lnTo>
                    <a:pt x="380238" y="37338"/>
                  </a:lnTo>
                  <a:lnTo>
                    <a:pt x="388620" y="38862"/>
                  </a:lnTo>
                  <a:lnTo>
                    <a:pt x="391668" y="42672"/>
                  </a:lnTo>
                  <a:lnTo>
                    <a:pt x="398526" y="44958"/>
                  </a:lnTo>
                  <a:lnTo>
                    <a:pt x="408360" y="47494"/>
                  </a:lnTo>
                  <a:lnTo>
                    <a:pt x="418338" y="48672"/>
                  </a:lnTo>
                  <a:lnTo>
                    <a:pt x="428315" y="49137"/>
                  </a:lnTo>
                  <a:lnTo>
                    <a:pt x="438150" y="49530"/>
                  </a:lnTo>
                  <a:lnTo>
                    <a:pt x="446270" y="52197"/>
                  </a:lnTo>
                  <a:lnTo>
                    <a:pt x="454533" y="53721"/>
                  </a:lnTo>
                  <a:lnTo>
                    <a:pt x="462795" y="54673"/>
                  </a:lnTo>
                  <a:lnTo>
                    <a:pt x="470916" y="55626"/>
                  </a:lnTo>
                  <a:lnTo>
                    <a:pt x="480702" y="59376"/>
                  </a:lnTo>
                  <a:lnTo>
                    <a:pt x="486918" y="59912"/>
                  </a:lnTo>
                  <a:lnTo>
                    <a:pt x="497705" y="58304"/>
                  </a:lnTo>
                  <a:lnTo>
                    <a:pt x="521208" y="55626"/>
                  </a:lnTo>
                  <a:lnTo>
                    <a:pt x="525780" y="55626"/>
                  </a:lnTo>
                  <a:lnTo>
                    <a:pt x="529590" y="51816"/>
                  </a:lnTo>
                  <a:lnTo>
                    <a:pt x="534162" y="51816"/>
                  </a:lnTo>
                  <a:lnTo>
                    <a:pt x="534924" y="8382"/>
                  </a:lnTo>
                  <a:lnTo>
                    <a:pt x="464682" y="9439"/>
                  </a:lnTo>
                  <a:lnTo>
                    <a:pt x="420113" y="9657"/>
                  </a:lnTo>
                  <a:lnTo>
                    <a:pt x="393765" y="9501"/>
                  </a:lnTo>
                  <a:lnTo>
                    <a:pt x="378187" y="9439"/>
                  </a:lnTo>
                  <a:lnTo>
                    <a:pt x="365928" y="9937"/>
                  </a:lnTo>
                  <a:lnTo>
                    <a:pt x="349538" y="11461"/>
                  </a:lnTo>
                  <a:lnTo>
                    <a:pt x="321564" y="14478"/>
                  </a:lnTo>
                  <a:lnTo>
                    <a:pt x="291750" y="14311"/>
                  </a:lnTo>
                  <a:lnTo>
                    <a:pt x="264223" y="14287"/>
                  </a:lnTo>
                  <a:lnTo>
                    <a:pt x="237553" y="11691"/>
                  </a:lnTo>
                  <a:lnTo>
                    <a:pt x="210312" y="3810"/>
                  </a:lnTo>
                  <a:lnTo>
                    <a:pt x="183570" y="5226"/>
                  </a:lnTo>
                  <a:lnTo>
                    <a:pt x="156972" y="7143"/>
                  </a:lnTo>
                  <a:lnTo>
                    <a:pt x="130373" y="9489"/>
                  </a:lnTo>
                  <a:lnTo>
                    <a:pt x="103632" y="12192"/>
                  </a:lnTo>
                  <a:lnTo>
                    <a:pt x="77902" y="17966"/>
                  </a:lnTo>
                  <a:lnTo>
                    <a:pt x="51530" y="19526"/>
                  </a:lnTo>
                  <a:lnTo>
                    <a:pt x="25300" y="18942"/>
                  </a:lnTo>
                  <a:lnTo>
                    <a:pt x="0" y="18288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582412" y="1690115"/>
              <a:ext cx="806958" cy="45815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5582412" y="1690115"/>
              <a:ext cx="807085" cy="46355"/>
            </a:xfrm>
            <a:custGeom>
              <a:avLst/>
              <a:gdLst/>
              <a:ahLst/>
              <a:cxnLst/>
              <a:rect l="l" t="t" r="r" b="b"/>
              <a:pathLst>
                <a:path w="807085" h="46355">
                  <a:moveTo>
                    <a:pt x="4572" y="0"/>
                  </a:moveTo>
                  <a:lnTo>
                    <a:pt x="806958" y="0"/>
                  </a:lnTo>
                  <a:lnTo>
                    <a:pt x="806529" y="10834"/>
                  </a:lnTo>
                  <a:lnTo>
                    <a:pt x="806958" y="22098"/>
                  </a:lnTo>
                  <a:lnTo>
                    <a:pt x="805672" y="32789"/>
                  </a:lnTo>
                  <a:lnTo>
                    <a:pt x="800100" y="41910"/>
                  </a:lnTo>
                  <a:lnTo>
                    <a:pt x="791872" y="45684"/>
                  </a:lnTo>
                  <a:lnTo>
                    <a:pt x="781716" y="45815"/>
                  </a:lnTo>
                  <a:lnTo>
                    <a:pt x="770846" y="44374"/>
                  </a:lnTo>
                  <a:lnTo>
                    <a:pt x="760476" y="43434"/>
                  </a:lnTo>
                  <a:lnTo>
                    <a:pt x="718756" y="43303"/>
                  </a:lnTo>
                  <a:lnTo>
                    <a:pt x="677037" y="42957"/>
                  </a:lnTo>
                  <a:lnTo>
                    <a:pt x="635317" y="42469"/>
                  </a:lnTo>
                  <a:lnTo>
                    <a:pt x="593598" y="41910"/>
                  </a:lnTo>
                  <a:lnTo>
                    <a:pt x="585978" y="39624"/>
                  </a:lnTo>
                  <a:lnTo>
                    <a:pt x="572262" y="35814"/>
                  </a:lnTo>
                  <a:lnTo>
                    <a:pt x="526799" y="37275"/>
                  </a:lnTo>
                  <a:lnTo>
                    <a:pt x="478778" y="39670"/>
                  </a:lnTo>
                  <a:lnTo>
                    <a:pt x="429463" y="41972"/>
                  </a:lnTo>
                  <a:lnTo>
                    <a:pt x="380122" y="43154"/>
                  </a:lnTo>
                  <a:lnTo>
                    <a:pt x="332020" y="42189"/>
                  </a:lnTo>
                  <a:lnTo>
                    <a:pt x="286425" y="38053"/>
                  </a:lnTo>
                  <a:lnTo>
                    <a:pt x="244602" y="29718"/>
                  </a:lnTo>
                  <a:lnTo>
                    <a:pt x="226659" y="31420"/>
                  </a:lnTo>
                  <a:lnTo>
                    <a:pt x="209645" y="33051"/>
                  </a:lnTo>
                  <a:lnTo>
                    <a:pt x="192202" y="34540"/>
                  </a:lnTo>
                  <a:lnTo>
                    <a:pt x="172974" y="35814"/>
                  </a:lnTo>
                  <a:lnTo>
                    <a:pt x="164568" y="36552"/>
                  </a:lnTo>
                  <a:lnTo>
                    <a:pt x="157162" y="37719"/>
                  </a:lnTo>
                  <a:lnTo>
                    <a:pt x="150042" y="39457"/>
                  </a:lnTo>
                  <a:lnTo>
                    <a:pt x="142494" y="41910"/>
                  </a:lnTo>
                  <a:lnTo>
                    <a:pt x="105620" y="41921"/>
                  </a:lnTo>
                  <a:lnTo>
                    <a:pt x="73247" y="42576"/>
                  </a:lnTo>
                  <a:lnTo>
                    <a:pt x="42731" y="41374"/>
                  </a:lnTo>
                  <a:lnTo>
                    <a:pt x="11430" y="35814"/>
                  </a:lnTo>
                  <a:lnTo>
                    <a:pt x="9144" y="34290"/>
                  </a:lnTo>
                  <a:lnTo>
                    <a:pt x="6096" y="33528"/>
                  </a:lnTo>
                  <a:lnTo>
                    <a:pt x="4572" y="31242"/>
                  </a:lnTo>
                  <a:lnTo>
                    <a:pt x="1524" y="27432"/>
                  </a:lnTo>
                  <a:lnTo>
                    <a:pt x="0" y="19050"/>
                  </a:lnTo>
                  <a:lnTo>
                    <a:pt x="1571" y="12001"/>
                  </a:lnTo>
                  <a:lnTo>
                    <a:pt x="2286" y="8953"/>
                  </a:lnTo>
                  <a:lnTo>
                    <a:pt x="3000" y="6191"/>
                  </a:lnTo>
                  <a:lnTo>
                    <a:pt x="4572" y="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583936" y="1713737"/>
              <a:ext cx="810006" cy="59912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5583936" y="1713737"/>
              <a:ext cx="810260" cy="60325"/>
            </a:xfrm>
            <a:custGeom>
              <a:avLst/>
              <a:gdLst/>
              <a:ahLst/>
              <a:cxnLst/>
              <a:rect l="l" t="t" r="r" b="b"/>
              <a:pathLst>
                <a:path w="810260" h="60325">
                  <a:moveTo>
                    <a:pt x="2286" y="0"/>
                  </a:moveTo>
                  <a:lnTo>
                    <a:pt x="2286" y="44958"/>
                  </a:lnTo>
                  <a:lnTo>
                    <a:pt x="45720" y="43903"/>
                  </a:lnTo>
                  <a:lnTo>
                    <a:pt x="93177" y="42190"/>
                  </a:lnTo>
                  <a:lnTo>
                    <a:pt x="142463" y="40623"/>
                  </a:lnTo>
                  <a:lnTo>
                    <a:pt x="191383" y="40008"/>
                  </a:lnTo>
                  <a:lnTo>
                    <a:pt x="237744" y="41148"/>
                  </a:lnTo>
                  <a:lnTo>
                    <a:pt x="287893" y="50470"/>
                  </a:lnTo>
                  <a:lnTo>
                    <a:pt x="304800" y="53340"/>
                  </a:lnTo>
                  <a:lnTo>
                    <a:pt x="316932" y="52875"/>
                  </a:lnTo>
                  <a:lnTo>
                    <a:pt x="329279" y="52482"/>
                  </a:lnTo>
                  <a:lnTo>
                    <a:pt x="341768" y="51946"/>
                  </a:lnTo>
                  <a:lnTo>
                    <a:pt x="354330" y="51054"/>
                  </a:lnTo>
                  <a:lnTo>
                    <a:pt x="361997" y="49827"/>
                  </a:lnTo>
                  <a:lnTo>
                    <a:pt x="369951" y="46958"/>
                  </a:lnTo>
                  <a:lnTo>
                    <a:pt x="377904" y="43660"/>
                  </a:lnTo>
                  <a:lnTo>
                    <a:pt x="385572" y="41148"/>
                  </a:lnTo>
                  <a:lnTo>
                    <a:pt x="398204" y="36623"/>
                  </a:lnTo>
                  <a:lnTo>
                    <a:pt x="411765" y="35242"/>
                  </a:lnTo>
                  <a:lnTo>
                    <a:pt x="425755" y="34718"/>
                  </a:lnTo>
                  <a:lnTo>
                    <a:pt x="439674" y="32766"/>
                  </a:lnTo>
                  <a:lnTo>
                    <a:pt x="455044" y="27765"/>
                  </a:lnTo>
                  <a:lnTo>
                    <a:pt x="471201" y="28765"/>
                  </a:lnTo>
                  <a:lnTo>
                    <a:pt x="487787" y="32337"/>
                  </a:lnTo>
                  <a:lnTo>
                    <a:pt x="504444" y="35052"/>
                  </a:lnTo>
                  <a:lnTo>
                    <a:pt x="522160" y="35623"/>
                  </a:lnTo>
                  <a:lnTo>
                    <a:pt x="539877" y="36195"/>
                  </a:lnTo>
                  <a:lnTo>
                    <a:pt x="557593" y="36766"/>
                  </a:lnTo>
                  <a:lnTo>
                    <a:pt x="575310" y="37338"/>
                  </a:lnTo>
                  <a:lnTo>
                    <a:pt x="583680" y="38850"/>
                  </a:lnTo>
                  <a:lnTo>
                    <a:pt x="590264" y="40862"/>
                  </a:lnTo>
                  <a:lnTo>
                    <a:pt x="596419" y="43017"/>
                  </a:lnTo>
                  <a:lnTo>
                    <a:pt x="603504" y="44958"/>
                  </a:lnTo>
                  <a:lnTo>
                    <a:pt x="618482" y="47494"/>
                  </a:lnTo>
                  <a:lnTo>
                    <a:pt x="633603" y="48672"/>
                  </a:lnTo>
                  <a:lnTo>
                    <a:pt x="648723" y="49137"/>
                  </a:lnTo>
                  <a:lnTo>
                    <a:pt x="663702" y="49530"/>
                  </a:lnTo>
                  <a:lnTo>
                    <a:pt x="675834" y="52197"/>
                  </a:lnTo>
                  <a:lnTo>
                    <a:pt x="688181" y="53721"/>
                  </a:lnTo>
                  <a:lnTo>
                    <a:pt x="700670" y="54673"/>
                  </a:lnTo>
                  <a:lnTo>
                    <a:pt x="713232" y="55626"/>
                  </a:lnTo>
                  <a:lnTo>
                    <a:pt x="727817" y="59376"/>
                  </a:lnTo>
                  <a:lnTo>
                    <a:pt x="737330" y="59912"/>
                  </a:lnTo>
                  <a:lnTo>
                    <a:pt x="753844" y="58304"/>
                  </a:lnTo>
                  <a:lnTo>
                    <a:pt x="789432" y="55626"/>
                  </a:lnTo>
                  <a:lnTo>
                    <a:pt x="796290" y="55626"/>
                  </a:lnTo>
                  <a:lnTo>
                    <a:pt x="801624" y="51054"/>
                  </a:lnTo>
                  <a:lnTo>
                    <a:pt x="808482" y="51054"/>
                  </a:lnTo>
                  <a:lnTo>
                    <a:pt x="810006" y="8382"/>
                  </a:lnTo>
                  <a:lnTo>
                    <a:pt x="737353" y="9159"/>
                  </a:lnTo>
                  <a:lnTo>
                    <a:pt x="682058" y="9500"/>
                  </a:lnTo>
                  <a:lnTo>
                    <a:pt x="641225" y="9536"/>
                  </a:lnTo>
                  <a:lnTo>
                    <a:pt x="611956" y="9396"/>
                  </a:lnTo>
                  <a:lnTo>
                    <a:pt x="591358" y="9212"/>
                  </a:lnTo>
                  <a:lnTo>
                    <a:pt x="576535" y="9113"/>
                  </a:lnTo>
                  <a:lnTo>
                    <a:pt x="537752" y="10638"/>
                  </a:lnTo>
                  <a:lnTo>
                    <a:pt x="487680" y="14478"/>
                  </a:lnTo>
                  <a:lnTo>
                    <a:pt x="441852" y="14311"/>
                  </a:lnTo>
                  <a:lnTo>
                    <a:pt x="399954" y="14287"/>
                  </a:lnTo>
                  <a:lnTo>
                    <a:pt x="359628" y="11691"/>
                  </a:lnTo>
                  <a:lnTo>
                    <a:pt x="318516" y="3810"/>
                  </a:lnTo>
                  <a:lnTo>
                    <a:pt x="278380" y="5226"/>
                  </a:lnTo>
                  <a:lnTo>
                    <a:pt x="238029" y="7143"/>
                  </a:lnTo>
                  <a:lnTo>
                    <a:pt x="197536" y="9489"/>
                  </a:lnTo>
                  <a:lnTo>
                    <a:pt x="156972" y="12192"/>
                  </a:lnTo>
                  <a:lnTo>
                    <a:pt x="118621" y="17966"/>
                  </a:lnTo>
                  <a:lnTo>
                    <a:pt x="78771" y="19526"/>
                  </a:lnTo>
                  <a:lnTo>
                    <a:pt x="38778" y="18942"/>
                  </a:lnTo>
                  <a:lnTo>
                    <a:pt x="0" y="18288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295900" y="1758219"/>
              <a:ext cx="791718" cy="45434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5295900" y="1758219"/>
              <a:ext cx="791845" cy="45720"/>
            </a:xfrm>
            <a:custGeom>
              <a:avLst/>
              <a:gdLst/>
              <a:ahLst/>
              <a:cxnLst/>
              <a:rect l="l" t="t" r="r" b="b"/>
              <a:pathLst>
                <a:path w="791845" h="45719">
                  <a:moveTo>
                    <a:pt x="787908" y="45434"/>
                  </a:moveTo>
                  <a:lnTo>
                    <a:pt x="0" y="45434"/>
                  </a:lnTo>
                  <a:lnTo>
                    <a:pt x="535" y="34611"/>
                  </a:lnTo>
                  <a:lnTo>
                    <a:pt x="285" y="23431"/>
                  </a:lnTo>
                  <a:lnTo>
                    <a:pt x="1607" y="12965"/>
                  </a:lnTo>
                  <a:lnTo>
                    <a:pt x="6858" y="4286"/>
                  </a:lnTo>
                  <a:lnTo>
                    <a:pt x="14978" y="392"/>
                  </a:lnTo>
                  <a:lnTo>
                    <a:pt x="24955" y="0"/>
                  </a:lnTo>
                  <a:lnTo>
                    <a:pt x="35790" y="1178"/>
                  </a:lnTo>
                  <a:lnTo>
                    <a:pt x="46482" y="2000"/>
                  </a:lnTo>
                  <a:lnTo>
                    <a:pt x="87177" y="2250"/>
                  </a:lnTo>
                  <a:lnTo>
                    <a:pt x="128016" y="2857"/>
                  </a:lnTo>
                  <a:lnTo>
                    <a:pt x="168854" y="3607"/>
                  </a:lnTo>
                  <a:lnTo>
                    <a:pt x="209550" y="4286"/>
                  </a:lnTo>
                  <a:lnTo>
                    <a:pt x="216408" y="6572"/>
                  </a:lnTo>
                  <a:lnTo>
                    <a:pt x="230886" y="10382"/>
                  </a:lnTo>
                  <a:lnTo>
                    <a:pt x="283015" y="8293"/>
                  </a:lnTo>
                  <a:lnTo>
                    <a:pt x="338299" y="5358"/>
                  </a:lnTo>
                  <a:lnTo>
                    <a:pt x="394811" y="3143"/>
                  </a:lnTo>
                  <a:lnTo>
                    <a:pt x="450624" y="3213"/>
                  </a:lnTo>
                  <a:lnTo>
                    <a:pt x="503812" y="7136"/>
                  </a:lnTo>
                  <a:lnTo>
                    <a:pt x="552450" y="16478"/>
                  </a:lnTo>
                  <a:lnTo>
                    <a:pt x="569821" y="14454"/>
                  </a:lnTo>
                  <a:lnTo>
                    <a:pt x="586263" y="12858"/>
                  </a:lnTo>
                  <a:lnTo>
                    <a:pt x="603134" y="11549"/>
                  </a:lnTo>
                  <a:lnTo>
                    <a:pt x="621792" y="10382"/>
                  </a:lnTo>
                  <a:lnTo>
                    <a:pt x="630197" y="9215"/>
                  </a:lnTo>
                  <a:lnTo>
                    <a:pt x="637603" y="7905"/>
                  </a:lnTo>
                  <a:lnTo>
                    <a:pt x="644723" y="6310"/>
                  </a:lnTo>
                  <a:lnTo>
                    <a:pt x="652272" y="4286"/>
                  </a:lnTo>
                  <a:lnTo>
                    <a:pt x="688562" y="3952"/>
                  </a:lnTo>
                  <a:lnTo>
                    <a:pt x="720280" y="3333"/>
                  </a:lnTo>
                  <a:lnTo>
                    <a:pt x="749998" y="4714"/>
                  </a:lnTo>
                  <a:lnTo>
                    <a:pt x="780288" y="10382"/>
                  </a:lnTo>
                  <a:lnTo>
                    <a:pt x="782574" y="11906"/>
                  </a:lnTo>
                  <a:lnTo>
                    <a:pt x="786384" y="11906"/>
                  </a:lnTo>
                  <a:lnTo>
                    <a:pt x="787908" y="14192"/>
                  </a:lnTo>
                  <a:lnTo>
                    <a:pt x="790194" y="18002"/>
                  </a:lnTo>
                  <a:lnTo>
                    <a:pt x="791718" y="27146"/>
                  </a:lnTo>
                  <a:lnTo>
                    <a:pt x="790479" y="33861"/>
                  </a:lnTo>
                  <a:lnTo>
                    <a:pt x="789813" y="36861"/>
                  </a:lnTo>
                  <a:lnTo>
                    <a:pt x="789146" y="39576"/>
                  </a:lnTo>
                  <a:lnTo>
                    <a:pt x="787908" y="45434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292090" y="1720595"/>
              <a:ext cx="794004" cy="6019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5292090" y="1720595"/>
              <a:ext cx="794385" cy="60325"/>
            </a:xfrm>
            <a:custGeom>
              <a:avLst/>
              <a:gdLst/>
              <a:ahLst/>
              <a:cxnLst/>
              <a:rect l="l" t="t" r="r" b="b"/>
              <a:pathLst>
                <a:path w="794385" h="60325">
                  <a:moveTo>
                    <a:pt x="791718" y="60198"/>
                  </a:moveTo>
                  <a:lnTo>
                    <a:pt x="791718" y="14478"/>
                  </a:lnTo>
                  <a:lnTo>
                    <a:pt x="749198" y="15538"/>
                  </a:lnTo>
                  <a:lnTo>
                    <a:pt x="702655" y="17294"/>
                  </a:lnTo>
                  <a:lnTo>
                    <a:pt x="654283" y="18976"/>
                  </a:lnTo>
                  <a:lnTo>
                    <a:pt x="606277" y="19818"/>
                  </a:lnTo>
                  <a:lnTo>
                    <a:pt x="560832" y="19050"/>
                  </a:lnTo>
                  <a:lnTo>
                    <a:pt x="544377" y="16287"/>
                  </a:lnTo>
                  <a:lnTo>
                    <a:pt x="528066" y="12954"/>
                  </a:lnTo>
                  <a:lnTo>
                    <a:pt x="511754" y="9620"/>
                  </a:lnTo>
                  <a:lnTo>
                    <a:pt x="495300" y="6858"/>
                  </a:lnTo>
                  <a:lnTo>
                    <a:pt x="483179" y="6988"/>
                  </a:lnTo>
                  <a:lnTo>
                    <a:pt x="470916" y="7334"/>
                  </a:lnTo>
                  <a:lnTo>
                    <a:pt x="431292" y="13144"/>
                  </a:lnTo>
                  <a:lnTo>
                    <a:pt x="423600" y="16525"/>
                  </a:lnTo>
                  <a:lnTo>
                    <a:pt x="416052" y="19050"/>
                  </a:lnTo>
                  <a:lnTo>
                    <a:pt x="403538" y="23455"/>
                  </a:lnTo>
                  <a:lnTo>
                    <a:pt x="390239" y="24574"/>
                  </a:lnTo>
                  <a:lnTo>
                    <a:pt x="376511" y="24836"/>
                  </a:lnTo>
                  <a:lnTo>
                    <a:pt x="362712" y="26670"/>
                  </a:lnTo>
                  <a:lnTo>
                    <a:pt x="347793" y="31682"/>
                  </a:lnTo>
                  <a:lnTo>
                    <a:pt x="331946" y="30765"/>
                  </a:lnTo>
                  <a:lnTo>
                    <a:pt x="315670" y="27420"/>
                  </a:lnTo>
                  <a:lnTo>
                    <a:pt x="299466" y="25146"/>
                  </a:lnTo>
                  <a:lnTo>
                    <a:pt x="282201" y="24253"/>
                  </a:lnTo>
                  <a:lnTo>
                    <a:pt x="264795" y="23717"/>
                  </a:lnTo>
                  <a:lnTo>
                    <a:pt x="247388" y="23324"/>
                  </a:lnTo>
                  <a:lnTo>
                    <a:pt x="230124" y="22860"/>
                  </a:lnTo>
                  <a:lnTo>
                    <a:pt x="221753" y="21336"/>
                  </a:lnTo>
                  <a:lnTo>
                    <a:pt x="215169" y="19240"/>
                  </a:lnTo>
                  <a:lnTo>
                    <a:pt x="209014" y="16859"/>
                  </a:lnTo>
                  <a:lnTo>
                    <a:pt x="201930" y="14478"/>
                  </a:lnTo>
                  <a:lnTo>
                    <a:pt x="187511" y="12061"/>
                  </a:lnTo>
                  <a:lnTo>
                    <a:pt x="172878" y="11144"/>
                  </a:lnTo>
                  <a:lnTo>
                    <a:pt x="158103" y="10941"/>
                  </a:lnTo>
                  <a:lnTo>
                    <a:pt x="143256" y="10668"/>
                  </a:lnTo>
                  <a:lnTo>
                    <a:pt x="131242" y="7893"/>
                  </a:lnTo>
                  <a:lnTo>
                    <a:pt x="119157" y="6191"/>
                  </a:lnTo>
                  <a:lnTo>
                    <a:pt x="106930" y="5203"/>
                  </a:lnTo>
                  <a:lnTo>
                    <a:pt x="94488" y="4572"/>
                  </a:lnTo>
                  <a:lnTo>
                    <a:pt x="80033" y="500"/>
                  </a:lnTo>
                  <a:lnTo>
                    <a:pt x="70866" y="0"/>
                  </a:lnTo>
                  <a:lnTo>
                    <a:pt x="54840" y="1785"/>
                  </a:lnTo>
                  <a:lnTo>
                    <a:pt x="19812" y="4572"/>
                  </a:lnTo>
                  <a:lnTo>
                    <a:pt x="13716" y="4572"/>
                  </a:lnTo>
                  <a:lnTo>
                    <a:pt x="8382" y="8382"/>
                  </a:lnTo>
                  <a:lnTo>
                    <a:pt x="1524" y="8382"/>
                  </a:lnTo>
                  <a:lnTo>
                    <a:pt x="0" y="51816"/>
                  </a:lnTo>
                  <a:lnTo>
                    <a:pt x="77304" y="50966"/>
                  </a:lnTo>
                  <a:lnTo>
                    <a:pt x="134349" y="50596"/>
                  </a:lnTo>
                  <a:lnTo>
                    <a:pt x="174927" y="50547"/>
                  </a:lnTo>
                  <a:lnTo>
                    <a:pt x="202826" y="50657"/>
                  </a:lnTo>
                  <a:lnTo>
                    <a:pt x="221837" y="50768"/>
                  </a:lnTo>
                  <a:lnTo>
                    <a:pt x="235750" y="50718"/>
                  </a:lnTo>
                  <a:lnTo>
                    <a:pt x="248356" y="50349"/>
                  </a:lnTo>
                  <a:lnTo>
                    <a:pt x="263444" y="49499"/>
                  </a:lnTo>
                  <a:lnTo>
                    <a:pt x="284805" y="48009"/>
                  </a:lnTo>
                  <a:lnTo>
                    <a:pt x="316230" y="45720"/>
                  </a:lnTo>
                  <a:lnTo>
                    <a:pt x="360604" y="45446"/>
                  </a:lnTo>
                  <a:lnTo>
                    <a:pt x="401478" y="45243"/>
                  </a:lnTo>
                  <a:lnTo>
                    <a:pt x="441067" y="47755"/>
                  </a:lnTo>
                  <a:lnTo>
                    <a:pt x="481584" y="55626"/>
                  </a:lnTo>
                  <a:lnTo>
                    <a:pt x="521029" y="54221"/>
                  </a:lnTo>
                  <a:lnTo>
                    <a:pt x="560546" y="52387"/>
                  </a:lnTo>
                  <a:lnTo>
                    <a:pt x="600205" y="50268"/>
                  </a:lnTo>
                  <a:lnTo>
                    <a:pt x="640080" y="48006"/>
                  </a:lnTo>
                  <a:lnTo>
                    <a:pt x="677739" y="41910"/>
                  </a:lnTo>
                  <a:lnTo>
                    <a:pt x="716756" y="40386"/>
                  </a:lnTo>
                  <a:lnTo>
                    <a:pt x="755915" y="41148"/>
                  </a:lnTo>
                  <a:lnTo>
                    <a:pt x="794004" y="4191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083738" y="1748313"/>
              <a:ext cx="314845" cy="8741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6086094" y="1748313"/>
              <a:ext cx="307975" cy="60325"/>
            </a:xfrm>
            <a:custGeom>
              <a:avLst/>
              <a:gdLst/>
              <a:ahLst/>
              <a:cxnLst/>
              <a:rect l="l" t="t" r="r" b="b"/>
              <a:pathLst>
                <a:path w="307975" h="60325">
                  <a:moveTo>
                    <a:pt x="307086" y="59912"/>
                  </a:moveTo>
                  <a:lnTo>
                    <a:pt x="307086" y="14954"/>
                  </a:lnTo>
                  <a:lnTo>
                    <a:pt x="286071" y="15978"/>
                  </a:lnTo>
                  <a:lnTo>
                    <a:pt x="262985" y="18002"/>
                  </a:lnTo>
                  <a:lnTo>
                    <a:pt x="239470" y="19454"/>
                  </a:lnTo>
                  <a:lnTo>
                    <a:pt x="217170" y="18764"/>
                  </a:lnTo>
                  <a:lnTo>
                    <a:pt x="210883" y="16323"/>
                  </a:lnTo>
                  <a:lnTo>
                    <a:pt x="204597" y="12954"/>
                  </a:lnTo>
                  <a:lnTo>
                    <a:pt x="198310" y="9441"/>
                  </a:lnTo>
                  <a:lnTo>
                    <a:pt x="192024" y="6572"/>
                  </a:lnTo>
                  <a:lnTo>
                    <a:pt x="185928" y="7334"/>
                  </a:lnTo>
                  <a:lnTo>
                    <a:pt x="179070" y="7334"/>
                  </a:lnTo>
                  <a:lnTo>
                    <a:pt x="172974" y="8096"/>
                  </a:lnTo>
                  <a:lnTo>
                    <a:pt x="169164" y="8858"/>
                  </a:lnTo>
                  <a:lnTo>
                    <a:pt x="164592" y="16478"/>
                  </a:lnTo>
                  <a:lnTo>
                    <a:pt x="161544" y="18764"/>
                  </a:lnTo>
                  <a:lnTo>
                    <a:pt x="156388" y="23181"/>
                  </a:lnTo>
                  <a:lnTo>
                    <a:pt x="151161" y="24384"/>
                  </a:lnTo>
                  <a:lnTo>
                    <a:pt x="145792" y="24872"/>
                  </a:lnTo>
                  <a:lnTo>
                    <a:pt x="140208" y="27146"/>
                  </a:lnTo>
                  <a:lnTo>
                    <a:pt x="134683" y="32146"/>
                  </a:lnTo>
                  <a:lnTo>
                    <a:pt x="128587" y="31146"/>
                  </a:lnTo>
                  <a:lnTo>
                    <a:pt x="122205" y="27574"/>
                  </a:lnTo>
                  <a:lnTo>
                    <a:pt x="115824" y="24860"/>
                  </a:lnTo>
                  <a:lnTo>
                    <a:pt x="109406" y="24288"/>
                  </a:lnTo>
                  <a:lnTo>
                    <a:pt x="102774" y="23717"/>
                  </a:lnTo>
                  <a:lnTo>
                    <a:pt x="96000" y="23145"/>
                  </a:lnTo>
                  <a:lnTo>
                    <a:pt x="89154" y="22574"/>
                  </a:lnTo>
                  <a:lnTo>
                    <a:pt x="83820" y="21050"/>
                  </a:lnTo>
                  <a:lnTo>
                    <a:pt x="82296" y="17240"/>
                  </a:lnTo>
                  <a:lnTo>
                    <a:pt x="78486" y="14954"/>
                  </a:lnTo>
                  <a:lnTo>
                    <a:pt x="70866" y="10382"/>
                  </a:lnTo>
                  <a:lnTo>
                    <a:pt x="63246" y="11144"/>
                  </a:lnTo>
                  <a:lnTo>
                    <a:pt x="55626" y="10382"/>
                  </a:lnTo>
                  <a:lnTo>
                    <a:pt x="49530" y="5810"/>
                  </a:lnTo>
                  <a:lnTo>
                    <a:pt x="42672" y="5810"/>
                  </a:lnTo>
                  <a:lnTo>
                    <a:pt x="36576" y="4286"/>
                  </a:lnTo>
                  <a:lnTo>
                    <a:pt x="31087" y="535"/>
                  </a:lnTo>
                  <a:lnTo>
                    <a:pt x="27527" y="0"/>
                  </a:lnTo>
                  <a:lnTo>
                    <a:pt x="21252" y="1607"/>
                  </a:lnTo>
                  <a:lnTo>
                    <a:pt x="7620" y="4286"/>
                  </a:lnTo>
                  <a:lnTo>
                    <a:pt x="5334" y="4286"/>
                  </a:lnTo>
                  <a:lnTo>
                    <a:pt x="3048" y="8096"/>
                  </a:lnTo>
                  <a:lnTo>
                    <a:pt x="0" y="8096"/>
                  </a:lnTo>
                  <a:lnTo>
                    <a:pt x="0" y="51530"/>
                  </a:lnTo>
                  <a:lnTo>
                    <a:pt x="60531" y="50363"/>
                  </a:lnTo>
                  <a:lnTo>
                    <a:pt x="85915" y="50768"/>
                  </a:lnTo>
                  <a:lnTo>
                    <a:pt x="99012" y="50030"/>
                  </a:lnTo>
                  <a:lnTo>
                    <a:pt x="122682" y="45434"/>
                  </a:lnTo>
                  <a:lnTo>
                    <a:pt x="139969" y="45600"/>
                  </a:lnTo>
                  <a:lnTo>
                    <a:pt x="155829" y="45624"/>
                  </a:lnTo>
                  <a:lnTo>
                    <a:pt x="171116" y="48220"/>
                  </a:lnTo>
                  <a:lnTo>
                    <a:pt x="186690" y="56102"/>
                  </a:lnTo>
                  <a:lnTo>
                    <a:pt x="202108" y="54685"/>
                  </a:lnTo>
                  <a:lnTo>
                    <a:pt x="217455" y="52768"/>
                  </a:lnTo>
                  <a:lnTo>
                    <a:pt x="232660" y="50422"/>
                  </a:lnTo>
                  <a:lnTo>
                    <a:pt x="247650" y="47720"/>
                  </a:lnTo>
                  <a:lnTo>
                    <a:pt x="262735" y="41945"/>
                  </a:lnTo>
                  <a:lnTo>
                    <a:pt x="278034" y="40386"/>
                  </a:lnTo>
                  <a:lnTo>
                    <a:pt x="293191" y="40969"/>
                  </a:lnTo>
                  <a:lnTo>
                    <a:pt x="307848" y="41624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290566" y="1821465"/>
              <a:ext cx="1104138" cy="45434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5290566" y="1821465"/>
              <a:ext cx="1104265" cy="45720"/>
            </a:xfrm>
            <a:custGeom>
              <a:avLst/>
              <a:gdLst/>
              <a:ahLst/>
              <a:cxnLst/>
              <a:rect l="l" t="t" r="r" b="b"/>
              <a:pathLst>
                <a:path w="1104264" h="45719">
                  <a:moveTo>
                    <a:pt x="1098042" y="45434"/>
                  </a:moveTo>
                  <a:lnTo>
                    <a:pt x="0" y="45434"/>
                  </a:lnTo>
                  <a:lnTo>
                    <a:pt x="690" y="34611"/>
                  </a:lnTo>
                  <a:lnTo>
                    <a:pt x="381" y="23431"/>
                  </a:lnTo>
                  <a:lnTo>
                    <a:pt x="2357" y="12965"/>
                  </a:lnTo>
                  <a:lnTo>
                    <a:pt x="9906" y="4286"/>
                  </a:lnTo>
                  <a:lnTo>
                    <a:pt x="21050" y="392"/>
                  </a:lnTo>
                  <a:lnTo>
                    <a:pt x="35052" y="0"/>
                  </a:lnTo>
                  <a:lnTo>
                    <a:pt x="50196" y="1178"/>
                  </a:lnTo>
                  <a:lnTo>
                    <a:pt x="64770" y="2000"/>
                  </a:lnTo>
                  <a:lnTo>
                    <a:pt x="121586" y="2250"/>
                  </a:lnTo>
                  <a:lnTo>
                    <a:pt x="178689" y="2857"/>
                  </a:lnTo>
                  <a:lnTo>
                    <a:pt x="235791" y="3607"/>
                  </a:lnTo>
                  <a:lnTo>
                    <a:pt x="292608" y="4286"/>
                  </a:lnTo>
                  <a:lnTo>
                    <a:pt x="301311" y="6203"/>
                  </a:lnTo>
                  <a:lnTo>
                    <a:pt x="310800" y="8191"/>
                  </a:lnTo>
                  <a:lnTo>
                    <a:pt x="318432" y="9751"/>
                  </a:lnTo>
                  <a:lnTo>
                    <a:pt x="321564" y="10382"/>
                  </a:lnTo>
                  <a:lnTo>
                    <a:pt x="369692" y="9161"/>
                  </a:lnTo>
                  <a:lnTo>
                    <a:pt x="420078" y="7332"/>
                  </a:lnTo>
                  <a:lnTo>
                    <a:pt x="471932" y="5358"/>
                  </a:lnTo>
                  <a:lnTo>
                    <a:pt x="524462" y="3705"/>
                  </a:lnTo>
                  <a:lnTo>
                    <a:pt x="576881" y="2835"/>
                  </a:lnTo>
                  <a:lnTo>
                    <a:pt x="628396" y="3213"/>
                  </a:lnTo>
                  <a:lnTo>
                    <a:pt x="678217" y="5304"/>
                  </a:lnTo>
                  <a:lnTo>
                    <a:pt x="725555" y="9571"/>
                  </a:lnTo>
                  <a:lnTo>
                    <a:pt x="769620" y="16478"/>
                  </a:lnTo>
                  <a:lnTo>
                    <a:pt x="794075" y="14454"/>
                  </a:lnTo>
                  <a:lnTo>
                    <a:pt x="817245" y="12858"/>
                  </a:lnTo>
                  <a:lnTo>
                    <a:pt x="840986" y="11549"/>
                  </a:lnTo>
                  <a:lnTo>
                    <a:pt x="867156" y="10382"/>
                  </a:lnTo>
                  <a:lnTo>
                    <a:pt x="878752" y="9215"/>
                  </a:lnTo>
                  <a:lnTo>
                    <a:pt x="889063" y="7905"/>
                  </a:lnTo>
                  <a:lnTo>
                    <a:pt x="899088" y="6310"/>
                  </a:lnTo>
                  <a:lnTo>
                    <a:pt x="909828" y="4286"/>
                  </a:lnTo>
                  <a:lnTo>
                    <a:pt x="959977" y="3952"/>
                  </a:lnTo>
                  <a:lnTo>
                    <a:pt x="1004125" y="3333"/>
                  </a:lnTo>
                  <a:lnTo>
                    <a:pt x="1045702" y="4714"/>
                  </a:lnTo>
                  <a:lnTo>
                    <a:pt x="1088136" y="10382"/>
                  </a:lnTo>
                  <a:lnTo>
                    <a:pt x="1091184" y="11906"/>
                  </a:lnTo>
                  <a:lnTo>
                    <a:pt x="1095756" y="11906"/>
                  </a:lnTo>
                  <a:lnTo>
                    <a:pt x="1098042" y="14192"/>
                  </a:lnTo>
                  <a:lnTo>
                    <a:pt x="1101852" y="18002"/>
                  </a:lnTo>
                  <a:lnTo>
                    <a:pt x="1104138" y="27146"/>
                  </a:lnTo>
                  <a:lnTo>
                    <a:pt x="1102221" y="33754"/>
                  </a:lnTo>
                  <a:lnTo>
                    <a:pt x="1101375" y="36576"/>
                  </a:lnTo>
                  <a:lnTo>
                    <a:pt x="1100387" y="39254"/>
                  </a:lnTo>
                  <a:lnTo>
                    <a:pt x="1098042" y="45434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285232" y="1783651"/>
              <a:ext cx="1106424" cy="60388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5285232" y="1783651"/>
              <a:ext cx="1106805" cy="60960"/>
            </a:xfrm>
            <a:custGeom>
              <a:avLst/>
              <a:gdLst/>
              <a:ahLst/>
              <a:cxnLst/>
              <a:rect l="l" t="t" r="r" b="b"/>
              <a:pathLst>
                <a:path w="1106804" h="60960">
                  <a:moveTo>
                    <a:pt x="1103376" y="60388"/>
                  </a:moveTo>
                  <a:lnTo>
                    <a:pt x="1103376" y="14668"/>
                  </a:lnTo>
                  <a:lnTo>
                    <a:pt x="1054315" y="15483"/>
                  </a:lnTo>
                  <a:lnTo>
                    <a:pt x="1001211" y="16869"/>
                  </a:lnTo>
                  <a:lnTo>
                    <a:pt x="945737" y="18383"/>
                  </a:lnTo>
                  <a:lnTo>
                    <a:pt x="889564" y="19579"/>
                  </a:lnTo>
                  <a:lnTo>
                    <a:pt x="834365" y="20013"/>
                  </a:lnTo>
                  <a:lnTo>
                    <a:pt x="781812" y="19240"/>
                  </a:lnTo>
                  <a:lnTo>
                    <a:pt x="736092" y="13049"/>
                  </a:lnTo>
                  <a:lnTo>
                    <a:pt x="713446" y="9489"/>
                  </a:lnTo>
                  <a:lnTo>
                    <a:pt x="690372" y="6286"/>
                  </a:lnTo>
                  <a:lnTo>
                    <a:pt x="673667" y="6858"/>
                  </a:lnTo>
                  <a:lnTo>
                    <a:pt x="656748" y="7429"/>
                  </a:lnTo>
                  <a:lnTo>
                    <a:pt x="639687" y="8001"/>
                  </a:lnTo>
                  <a:lnTo>
                    <a:pt x="622554" y="8572"/>
                  </a:lnTo>
                  <a:lnTo>
                    <a:pt x="612350" y="10239"/>
                  </a:lnTo>
                  <a:lnTo>
                    <a:pt x="601503" y="13335"/>
                  </a:lnTo>
                  <a:lnTo>
                    <a:pt x="590514" y="16716"/>
                  </a:lnTo>
                  <a:lnTo>
                    <a:pt x="579882" y="19240"/>
                  </a:lnTo>
                  <a:lnTo>
                    <a:pt x="562546" y="23645"/>
                  </a:lnTo>
                  <a:lnTo>
                    <a:pt x="544068" y="24765"/>
                  </a:lnTo>
                  <a:lnTo>
                    <a:pt x="525018" y="25026"/>
                  </a:lnTo>
                  <a:lnTo>
                    <a:pt x="505968" y="26860"/>
                  </a:lnTo>
                  <a:lnTo>
                    <a:pt x="484762" y="31873"/>
                  </a:lnTo>
                  <a:lnTo>
                    <a:pt x="462629" y="30956"/>
                  </a:lnTo>
                  <a:lnTo>
                    <a:pt x="440066" y="27610"/>
                  </a:lnTo>
                  <a:lnTo>
                    <a:pt x="417576" y="25336"/>
                  </a:lnTo>
                  <a:lnTo>
                    <a:pt x="393453" y="24443"/>
                  </a:lnTo>
                  <a:lnTo>
                    <a:pt x="369189" y="23907"/>
                  </a:lnTo>
                  <a:lnTo>
                    <a:pt x="344924" y="23514"/>
                  </a:lnTo>
                  <a:lnTo>
                    <a:pt x="320802" y="23050"/>
                  </a:lnTo>
                  <a:lnTo>
                    <a:pt x="309360" y="21526"/>
                  </a:lnTo>
                  <a:lnTo>
                    <a:pt x="300132" y="19431"/>
                  </a:lnTo>
                  <a:lnTo>
                    <a:pt x="291334" y="17049"/>
                  </a:lnTo>
                  <a:lnTo>
                    <a:pt x="281178" y="14668"/>
                  </a:lnTo>
                  <a:lnTo>
                    <a:pt x="261377" y="12251"/>
                  </a:lnTo>
                  <a:lnTo>
                    <a:pt x="241077" y="11334"/>
                  </a:lnTo>
                  <a:lnTo>
                    <a:pt x="220634" y="11132"/>
                  </a:lnTo>
                  <a:lnTo>
                    <a:pt x="200406" y="10858"/>
                  </a:lnTo>
                  <a:lnTo>
                    <a:pt x="183582" y="8072"/>
                  </a:lnTo>
                  <a:lnTo>
                    <a:pt x="166401" y="6286"/>
                  </a:lnTo>
                  <a:lnTo>
                    <a:pt x="149078" y="5072"/>
                  </a:lnTo>
                  <a:lnTo>
                    <a:pt x="131826" y="4000"/>
                  </a:lnTo>
                  <a:lnTo>
                    <a:pt x="111775" y="357"/>
                  </a:lnTo>
                  <a:lnTo>
                    <a:pt x="98869" y="0"/>
                  </a:lnTo>
                  <a:lnTo>
                    <a:pt x="76533" y="1643"/>
                  </a:lnTo>
                  <a:lnTo>
                    <a:pt x="28194" y="4000"/>
                  </a:lnTo>
                  <a:lnTo>
                    <a:pt x="21574" y="5036"/>
                  </a:lnTo>
                  <a:lnTo>
                    <a:pt x="15240" y="6572"/>
                  </a:lnTo>
                  <a:lnTo>
                    <a:pt x="8905" y="7965"/>
                  </a:lnTo>
                  <a:lnTo>
                    <a:pt x="2286" y="8572"/>
                  </a:lnTo>
                  <a:lnTo>
                    <a:pt x="0" y="52006"/>
                  </a:lnTo>
                  <a:lnTo>
                    <a:pt x="80249" y="51343"/>
                  </a:lnTo>
                  <a:lnTo>
                    <a:pt x="145282" y="50949"/>
                  </a:lnTo>
                  <a:lnTo>
                    <a:pt x="197025" y="50764"/>
                  </a:lnTo>
                  <a:lnTo>
                    <a:pt x="237406" y="50731"/>
                  </a:lnTo>
                  <a:lnTo>
                    <a:pt x="268353" y="50791"/>
                  </a:lnTo>
                  <a:lnTo>
                    <a:pt x="291794" y="50886"/>
                  </a:lnTo>
                  <a:lnTo>
                    <a:pt x="309657" y="50958"/>
                  </a:lnTo>
                  <a:lnTo>
                    <a:pt x="349053" y="50451"/>
                  </a:lnTo>
                  <a:lnTo>
                    <a:pt x="407644" y="47634"/>
                  </a:lnTo>
                  <a:lnTo>
                    <a:pt x="440436" y="45910"/>
                  </a:lnTo>
                  <a:lnTo>
                    <a:pt x="490709" y="45770"/>
                  </a:lnTo>
                  <a:lnTo>
                    <a:pt x="537398" y="45337"/>
                  </a:lnTo>
                  <a:lnTo>
                    <a:pt x="582039" y="45965"/>
                  </a:lnTo>
                  <a:lnTo>
                    <a:pt x="626168" y="49007"/>
                  </a:lnTo>
                  <a:lnTo>
                    <a:pt x="671322" y="55816"/>
                  </a:lnTo>
                  <a:lnTo>
                    <a:pt x="726638" y="54411"/>
                  </a:lnTo>
                  <a:lnTo>
                    <a:pt x="781812" y="52578"/>
                  </a:lnTo>
                  <a:lnTo>
                    <a:pt x="836985" y="50458"/>
                  </a:lnTo>
                  <a:lnTo>
                    <a:pt x="892302" y="48196"/>
                  </a:lnTo>
                  <a:lnTo>
                    <a:pt x="945046" y="42100"/>
                  </a:lnTo>
                  <a:lnTo>
                    <a:pt x="999363" y="40576"/>
                  </a:lnTo>
                  <a:lnTo>
                    <a:pt x="1053679" y="41338"/>
                  </a:lnTo>
                  <a:lnTo>
                    <a:pt x="1106424" y="4210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290566" y="1885092"/>
              <a:ext cx="1104138" cy="45815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5290566" y="1885092"/>
              <a:ext cx="1104265" cy="46355"/>
            </a:xfrm>
            <a:custGeom>
              <a:avLst/>
              <a:gdLst/>
              <a:ahLst/>
              <a:cxnLst/>
              <a:rect l="l" t="t" r="r" b="b"/>
              <a:pathLst>
                <a:path w="1104264" h="46355">
                  <a:moveTo>
                    <a:pt x="1098042" y="45815"/>
                  </a:moveTo>
                  <a:lnTo>
                    <a:pt x="0" y="45815"/>
                  </a:lnTo>
                  <a:lnTo>
                    <a:pt x="690" y="34980"/>
                  </a:lnTo>
                  <a:lnTo>
                    <a:pt x="381" y="23717"/>
                  </a:lnTo>
                  <a:lnTo>
                    <a:pt x="2357" y="13025"/>
                  </a:lnTo>
                  <a:lnTo>
                    <a:pt x="9906" y="3905"/>
                  </a:lnTo>
                  <a:lnTo>
                    <a:pt x="21050" y="130"/>
                  </a:lnTo>
                  <a:lnTo>
                    <a:pt x="35052" y="0"/>
                  </a:lnTo>
                  <a:lnTo>
                    <a:pt x="50196" y="1440"/>
                  </a:lnTo>
                  <a:lnTo>
                    <a:pt x="64770" y="2381"/>
                  </a:lnTo>
                  <a:lnTo>
                    <a:pt x="121586" y="2619"/>
                  </a:lnTo>
                  <a:lnTo>
                    <a:pt x="178689" y="3143"/>
                  </a:lnTo>
                  <a:lnTo>
                    <a:pt x="235791" y="3667"/>
                  </a:lnTo>
                  <a:lnTo>
                    <a:pt x="292608" y="3905"/>
                  </a:lnTo>
                  <a:lnTo>
                    <a:pt x="301311" y="5822"/>
                  </a:lnTo>
                  <a:lnTo>
                    <a:pt x="310800" y="7810"/>
                  </a:lnTo>
                  <a:lnTo>
                    <a:pt x="318432" y="9370"/>
                  </a:lnTo>
                  <a:lnTo>
                    <a:pt x="321564" y="10001"/>
                  </a:lnTo>
                  <a:lnTo>
                    <a:pt x="369692" y="8982"/>
                  </a:lnTo>
                  <a:lnTo>
                    <a:pt x="420078" y="7266"/>
                  </a:lnTo>
                  <a:lnTo>
                    <a:pt x="471932" y="5344"/>
                  </a:lnTo>
                  <a:lnTo>
                    <a:pt x="524462" y="3704"/>
                  </a:lnTo>
                  <a:lnTo>
                    <a:pt x="576881" y="2835"/>
                  </a:lnTo>
                  <a:lnTo>
                    <a:pt x="628396" y="3227"/>
                  </a:lnTo>
                  <a:lnTo>
                    <a:pt x="678217" y="5369"/>
                  </a:lnTo>
                  <a:lnTo>
                    <a:pt x="725555" y="9750"/>
                  </a:lnTo>
                  <a:lnTo>
                    <a:pt x="769620" y="16859"/>
                  </a:lnTo>
                  <a:lnTo>
                    <a:pt x="794075" y="14716"/>
                  </a:lnTo>
                  <a:lnTo>
                    <a:pt x="817245" y="12858"/>
                  </a:lnTo>
                  <a:lnTo>
                    <a:pt x="840986" y="11287"/>
                  </a:lnTo>
                  <a:lnTo>
                    <a:pt x="867156" y="10001"/>
                  </a:lnTo>
                  <a:lnTo>
                    <a:pt x="878752" y="9263"/>
                  </a:lnTo>
                  <a:lnTo>
                    <a:pt x="889063" y="8096"/>
                  </a:lnTo>
                  <a:lnTo>
                    <a:pt x="899088" y="6357"/>
                  </a:lnTo>
                  <a:lnTo>
                    <a:pt x="909828" y="3905"/>
                  </a:lnTo>
                  <a:lnTo>
                    <a:pt x="959977" y="3893"/>
                  </a:lnTo>
                  <a:lnTo>
                    <a:pt x="1004125" y="3238"/>
                  </a:lnTo>
                  <a:lnTo>
                    <a:pt x="1045702" y="4441"/>
                  </a:lnTo>
                  <a:lnTo>
                    <a:pt x="1088136" y="10001"/>
                  </a:lnTo>
                  <a:lnTo>
                    <a:pt x="1091184" y="11525"/>
                  </a:lnTo>
                  <a:lnTo>
                    <a:pt x="1095756" y="12287"/>
                  </a:lnTo>
                  <a:lnTo>
                    <a:pt x="1098042" y="14573"/>
                  </a:lnTo>
                  <a:lnTo>
                    <a:pt x="1101852" y="18383"/>
                  </a:lnTo>
                  <a:lnTo>
                    <a:pt x="1104138" y="26765"/>
                  </a:lnTo>
                  <a:lnTo>
                    <a:pt x="1102221" y="33813"/>
                  </a:lnTo>
                  <a:lnTo>
                    <a:pt x="1101375" y="36861"/>
                  </a:lnTo>
                  <a:lnTo>
                    <a:pt x="1100387" y="39624"/>
                  </a:lnTo>
                  <a:lnTo>
                    <a:pt x="1098042" y="45815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285232" y="1847373"/>
              <a:ext cx="1106424" cy="60674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5285232" y="1847373"/>
              <a:ext cx="1106805" cy="60960"/>
            </a:xfrm>
            <a:custGeom>
              <a:avLst/>
              <a:gdLst/>
              <a:ahLst/>
              <a:cxnLst/>
              <a:rect l="l" t="t" r="r" b="b"/>
              <a:pathLst>
                <a:path w="1106804" h="60960">
                  <a:moveTo>
                    <a:pt x="1103376" y="60674"/>
                  </a:moveTo>
                  <a:lnTo>
                    <a:pt x="1103376" y="14954"/>
                  </a:lnTo>
                  <a:lnTo>
                    <a:pt x="1054315" y="15765"/>
                  </a:lnTo>
                  <a:lnTo>
                    <a:pt x="1001211" y="17127"/>
                  </a:lnTo>
                  <a:lnTo>
                    <a:pt x="945737" y="18573"/>
                  </a:lnTo>
                  <a:lnTo>
                    <a:pt x="889564" y="19639"/>
                  </a:lnTo>
                  <a:lnTo>
                    <a:pt x="834365" y="19857"/>
                  </a:lnTo>
                  <a:lnTo>
                    <a:pt x="781812" y="18764"/>
                  </a:lnTo>
                  <a:lnTo>
                    <a:pt x="736092" y="12954"/>
                  </a:lnTo>
                  <a:lnTo>
                    <a:pt x="713446" y="9441"/>
                  </a:lnTo>
                  <a:lnTo>
                    <a:pt x="690372" y="6572"/>
                  </a:lnTo>
                  <a:lnTo>
                    <a:pt x="673667" y="7036"/>
                  </a:lnTo>
                  <a:lnTo>
                    <a:pt x="656748" y="7429"/>
                  </a:lnTo>
                  <a:lnTo>
                    <a:pt x="639687" y="7965"/>
                  </a:lnTo>
                  <a:lnTo>
                    <a:pt x="622554" y="8858"/>
                  </a:lnTo>
                  <a:lnTo>
                    <a:pt x="612350" y="10406"/>
                  </a:lnTo>
                  <a:lnTo>
                    <a:pt x="601503" y="13239"/>
                  </a:lnTo>
                  <a:lnTo>
                    <a:pt x="590514" y="16359"/>
                  </a:lnTo>
                  <a:lnTo>
                    <a:pt x="579882" y="18764"/>
                  </a:lnTo>
                  <a:lnTo>
                    <a:pt x="562546" y="23288"/>
                  </a:lnTo>
                  <a:lnTo>
                    <a:pt x="544068" y="24669"/>
                  </a:lnTo>
                  <a:lnTo>
                    <a:pt x="525018" y="25193"/>
                  </a:lnTo>
                  <a:lnTo>
                    <a:pt x="505968" y="27146"/>
                  </a:lnTo>
                  <a:lnTo>
                    <a:pt x="484762" y="32146"/>
                  </a:lnTo>
                  <a:lnTo>
                    <a:pt x="462629" y="31146"/>
                  </a:lnTo>
                  <a:lnTo>
                    <a:pt x="440066" y="27574"/>
                  </a:lnTo>
                  <a:lnTo>
                    <a:pt x="417576" y="24860"/>
                  </a:lnTo>
                  <a:lnTo>
                    <a:pt x="393453" y="24288"/>
                  </a:lnTo>
                  <a:lnTo>
                    <a:pt x="369189" y="23717"/>
                  </a:lnTo>
                  <a:lnTo>
                    <a:pt x="344924" y="23145"/>
                  </a:lnTo>
                  <a:lnTo>
                    <a:pt x="320802" y="22574"/>
                  </a:lnTo>
                  <a:lnTo>
                    <a:pt x="309360" y="21062"/>
                  </a:lnTo>
                  <a:lnTo>
                    <a:pt x="300132" y="19050"/>
                  </a:lnTo>
                  <a:lnTo>
                    <a:pt x="291334" y="16894"/>
                  </a:lnTo>
                  <a:lnTo>
                    <a:pt x="281178" y="14954"/>
                  </a:lnTo>
                  <a:lnTo>
                    <a:pt x="261377" y="12525"/>
                  </a:lnTo>
                  <a:lnTo>
                    <a:pt x="241077" y="11525"/>
                  </a:lnTo>
                  <a:lnTo>
                    <a:pt x="220634" y="11096"/>
                  </a:lnTo>
                  <a:lnTo>
                    <a:pt x="200406" y="10382"/>
                  </a:lnTo>
                  <a:lnTo>
                    <a:pt x="183582" y="7715"/>
                  </a:lnTo>
                  <a:lnTo>
                    <a:pt x="166401" y="6191"/>
                  </a:lnTo>
                  <a:lnTo>
                    <a:pt x="149078" y="5238"/>
                  </a:lnTo>
                  <a:lnTo>
                    <a:pt x="131826" y="4286"/>
                  </a:lnTo>
                  <a:lnTo>
                    <a:pt x="111775" y="535"/>
                  </a:lnTo>
                  <a:lnTo>
                    <a:pt x="98869" y="0"/>
                  </a:lnTo>
                  <a:lnTo>
                    <a:pt x="76533" y="1607"/>
                  </a:lnTo>
                  <a:lnTo>
                    <a:pt x="28194" y="4286"/>
                  </a:lnTo>
                  <a:lnTo>
                    <a:pt x="21574" y="5322"/>
                  </a:lnTo>
                  <a:lnTo>
                    <a:pt x="15240" y="6858"/>
                  </a:lnTo>
                  <a:lnTo>
                    <a:pt x="8905" y="8251"/>
                  </a:lnTo>
                  <a:lnTo>
                    <a:pt x="2286" y="8858"/>
                  </a:lnTo>
                  <a:lnTo>
                    <a:pt x="0" y="51530"/>
                  </a:lnTo>
                  <a:lnTo>
                    <a:pt x="80249" y="50878"/>
                  </a:lnTo>
                  <a:lnTo>
                    <a:pt x="145282" y="50512"/>
                  </a:lnTo>
                  <a:lnTo>
                    <a:pt x="197025" y="50370"/>
                  </a:lnTo>
                  <a:lnTo>
                    <a:pt x="237406" y="50388"/>
                  </a:lnTo>
                  <a:lnTo>
                    <a:pt x="268353" y="50502"/>
                  </a:lnTo>
                  <a:lnTo>
                    <a:pt x="291794" y="50650"/>
                  </a:lnTo>
                  <a:lnTo>
                    <a:pt x="309657" y="50768"/>
                  </a:lnTo>
                  <a:lnTo>
                    <a:pt x="323869" y="50792"/>
                  </a:lnTo>
                  <a:lnTo>
                    <a:pt x="363880" y="49673"/>
                  </a:lnTo>
                  <a:lnTo>
                    <a:pt x="407644" y="47299"/>
                  </a:lnTo>
                  <a:lnTo>
                    <a:pt x="440436" y="45434"/>
                  </a:lnTo>
                  <a:lnTo>
                    <a:pt x="490709" y="45665"/>
                  </a:lnTo>
                  <a:lnTo>
                    <a:pt x="537398" y="45458"/>
                  </a:lnTo>
                  <a:lnTo>
                    <a:pt x="582039" y="46202"/>
                  </a:lnTo>
                  <a:lnTo>
                    <a:pt x="626168" y="49286"/>
                  </a:lnTo>
                  <a:lnTo>
                    <a:pt x="671322" y="56102"/>
                  </a:lnTo>
                  <a:lnTo>
                    <a:pt x="726638" y="54685"/>
                  </a:lnTo>
                  <a:lnTo>
                    <a:pt x="781812" y="52768"/>
                  </a:lnTo>
                  <a:lnTo>
                    <a:pt x="836985" y="50422"/>
                  </a:lnTo>
                  <a:lnTo>
                    <a:pt x="892302" y="47720"/>
                  </a:lnTo>
                  <a:lnTo>
                    <a:pt x="945046" y="41945"/>
                  </a:lnTo>
                  <a:lnTo>
                    <a:pt x="999363" y="40386"/>
                  </a:lnTo>
                  <a:lnTo>
                    <a:pt x="1053679" y="40969"/>
                  </a:lnTo>
                  <a:lnTo>
                    <a:pt x="1106424" y="41624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290566" y="1948719"/>
              <a:ext cx="1104138" cy="46196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5290566" y="1948719"/>
              <a:ext cx="1104265" cy="46355"/>
            </a:xfrm>
            <a:custGeom>
              <a:avLst/>
              <a:gdLst/>
              <a:ahLst/>
              <a:cxnLst/>
              <a:rect l="l" t="t" r="r" b="b"/>
              <a:pathLst>
                <a:path w="1104264" h="46355">
                  <a:moveTo>
                    <a:pt x="1098042" y="46196"/>
                  </a:moveTo>
                  <a:lnTo>
                    <a:pt x="0" y="46196"/>
                  </a:lnTo>
                  <a:lnTo>
                    <a:pt x="690" y="34932"/>
                  </a:lnTo>
                  <a:lnTo>
                    <a:pt x="381" y="23526"/>
                  </a:lnTo>
                  <a:lnTo>
                    <a:pt x="2357" y="12977"/>
                  </a:lnTo>
                  <a:lnTo>
                    <a:pt x="9906" y="4286"/>
                  </a:lnTo>
                  <a:lnTo>
                    <a:pt x="21050" y="392"/>
                  </a:lnTo>
                  <a:lnTo>
                    <a:pt x="35052" y="0"/>
                  </a:lnTo>
                  <a:lnTo>
                    <a:pt x="50196" y="1178"/>
                  </a:lnTo>
                  <a:lnTo>
                    <a:pt x="64770" y="2000"/>
                  </a:lnTo>
                  <a:lnTo>
                    <a:pt x="121586" y="2250"/>
                  </a:lnTo>
                  <a:lnTo>
                    <a:pt x="178689" y="2857"/>
                  </a:lnTo>
                  <a:lnTo>
                    <a:pt x="235791" y="3607"/>
                  </a:lnTo>
                  <a:lnTo>
                    <a:pt x="292608" y="4286"/>
                  </a:lnTo>
                  <a:lnTo>
                    <a:pt x="301311" y="6203"/>
                  </a:lnTo>
                  <a:lnTo>
                    <a:pt x="310800" y="8191"/>
                  </a:lnTo>
                  <a:lnTo>
                    <a:pt x="318432" y="9751"/>
                  </a:lnTo>
                  <a:lnTo>
                    <a:pt x="321564" y="10382"/>
                  </a:lnTo>
                  <a:lnTo>
                    <a:pt x="369692" y="9362"/>
                  </a:lnTo>
                  <a:lnTo>
                    <a:pt x="420078" y="7639"/>
                  </a:lnTo>
                  <a:lnTo>
                    <a:pt x="471932" y="5697"/>
                  </a:lnTo>
                  <a:lnTo>
                    <a:pt x="524462" y="4018"/>
                  </a:lnTo>
                  <a:lnTo>
                    <a:pt x="576881" y="3086"/>
                  </a:lnTo>
                  <a:lnTo>
                    <a:pt x="628396" y="3383"/>
                  </a:lnTo>
                  <a:lnTo>
                    <a:pt x="678217" y="5392"/>
                  </a:lnTo>
                  <a:lnTo>
                    <a:pt x="725555" y="9596"/>
                  </a:lnTo>
                  <a:lnTo>
                    <a:pt x="769620" y="16478"/>
                  </a:lnTo>
                  <a:lnTo>
                    <a:pt x="794075" y="14454"/>
                  </a:lnTo>
                  <a:lnTo>
                    <a:pt x="817245" y="12858"/>
                  </a:lnTo>
                  <a:lnTo>
                    <a:pt x="840986" y="11549"/>
                  </a:lnTo>
                  <a:lnTo>
                    <a:pt x="867156" y="10382"/>
                  </a:lnTo>
                  <a:lnTo>
                    <a:pt x="878752" y="9322"/>
                  </a:lnTo>
                  <a:lnTo>
                    <a:pt x="889063" y="8191"/>
                  </a:lnTo>
                  <a:lnTo>
                    <a:pt x="899088" y="6631"/>
                  </a:lnTo>
                  <a:lnTo>
                    <a:pt x="909828" y="4286"/>
                  </a:lnTo>
                  <a:lnTo>
                    <a:pt x="959977" y="3952"/>
                  </a:lnTo>
                  <a:lnTo>
                    <a:pt x="1004125" y="3333"/>
                  </a:lnTo>
                  <a:lnTo>
                    <a:pt x="1045702" y="4714"/>
                  </a:lnTo>
                  <a:lnTo>
                    <a:pt x="1088136" y="10382"/>
                  </a:lnTo>
                  <a:lnTo>
                    <a:pt x="1091184" y="11906"/>
                  </a:lnTo>
                  <a:lnTo>
                    <a:pt x="1095756" y="12668"/>
                  </a:lnTo>
                  <a:lnTo>
                    <a:pt x="1098042" y="14954"/>
                  </a:lnTo>
                  <a:lnTo>
                    <a:pt x="1101852" y="18002"/>
                  </a:lnTo>
                  <a:lnTo>
                    <a:pt x="1104138" y="27146"/>
                  </a:lnTo>
                  <a:lnTo>
                    <a:pt x="1102221" y="33873"/>
                  </a:lnTo>
                  <a:lnTo>
                    <a:pt x="1101375" y="36957"/>
                  </a:lnTo>
                  <a:lnTo>
                    <a:pt x="1100387" y="39897"/>
                  </a:lnTo>
                  <a:lnTo>
                    <a:pt x="1098042" y="46196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285232" y="1911381"/>
              <a:ext cx="1106424" cy="59912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5285232" y="1911381"/>
              <a:ext cx="1106805" cy="60325"/>
            </a:xfrm>
            <a:custGeom>
              <a:avLst/>
              <a:gdLst/>
              <a:ahLst/>
              <a:cxnLst/>
              <a:rect l="l" t="t" r="r" b="b"/>
              <a:pathLst>
                <a:path w="1106804" h="60325">
                  <a:moveTo>
                    <a:pt x="1103376" y="59912"/>
                  </a:moveTo>
                  <a:lnTo>
                    <a:pt x="1103376" y="14192"/>
                  </a:lnTo>
                  <a:lnTo>
                    <a:pt x="1054315" y="15007"/>
                  </a:lnTo>
                  <a:lnTo>
                    <a:pt x="1001211" y="16393"/>
                  </a:lnTo>
                  <a:lnTo>
                    <a:pt x="945737" y="17907"/>
                  </a:lnTo>
                  <a:lnTo>
                    <a:pt x="889564" y="19102"/>
                  </a:lnTo>
                  <a:lnTo>
                    <a:pt x="834365" y="19536"/>
                  </a:lnTo>
                  <a:lnTo>
                    <a:pt x="781812" y="18764"/>
                  </a:lnTo>
                  <a:lnTo>
                    <a:pt x="736092" y="12954"/>
                  </a:lnTo>
                  <a:lnTo>
                    <a:pt x="713446" y="9441"/>
                  </a:lnTo>
                  <a:lnTo>
                    <a:pt x="690372" y="6572"/>
                  </a:lnTo>
                  <a:lnTo>
                    <a:pt x="673667" y="7024"/>
                  </a:lnTo>
                  <a:lnTo>
                    <a:pt x="656748" y="7334"/>
                  </a:lnTo>
                  <a:lnTo>
                    <a:pt x="639687" y="7643"/>
                  </a:lnTo>
                  <a:lnTo>
                    <a:pt x="622554" y="8096"/>
                  </a:lnTo>
                  <a:lnTo>
                    <a:pt x="612350" y="9763"/>
                  </a:lnTo>
                  <a:lnTo>
                    <a:pt x="601503" y="12858"/>
                  </a:lnTo>
                  <a:lnTo>
                    <a:pt x="590514" y="16240"/>
                  </a:lnTo>
                  <a:lnTo>
                    <a:pt x="579882" y="18764"/>
                  </a:lnTo>
                  <a:lnTo>
                    <a:pt x="562546" y="23181"/>
                  </a:lnTo>
                  <a:lnTo>
                    <a:pt x="544068" y="24384"/>
                  </a:lnTo>
                  <a:lnTo>
                    <a:pt x="525018" y="24872"/>
                  </a:lnTo>
                  <a:lnTo>
                    <a:pt x="505968" y="27146"/>
                  </a:lnTo>
                  <a:lnTo>
                    <a:pt x="484762" y="31718"/>
                  </a:lnTo>
                  <a:lnTo>
                    <a:pt x="462629" y="30575"/>
                  </a:lnTo>
                  <a:lnTo>
                    <a:pt x="440066" y="27146"/>
                  </a:lnTo>
                  <a:lnTo>
                    <a:pt x="417576" y="24860"/>
                  </a:lnTo>
                  <a:lnTo>
                    <a:pt x="393453" y="23967"/>
                  </a:lnTo>
                  <a:lnTo>
                    <a:pt x="369189" y="23431"/>
                  </a:lnTo>
                  <a:lnTo>
                    <a:pt x="344924" y="23038"/>
                  </a:lnTo>
                  <a:lnTo>
                    <a:pt x="320802" y="22574"/>
                  </a:lnTo>
                  <a:lnTo>
                    <a:pt x="309360" y="21050"/>
                  </a:lnTo>
                  <a:lnTo>
                    <a:pt x="300132" y="18954"/>
                  </a:lnTo>
                  <a:lnTo>
                    <a:pt x="291334" y="16573"/>
                  </a:lnTo>
                  <a:lnTo>
                    <a:pt x="281178" y="14192"/>
                  </a:lnTo>
                  <a:lnTo>
                    <a:pt x="261377" y="11775"/>
                  </a:lnTo>
                  <a:lnTo>
                    <a:pt x="241077" y="10858"/>
                  </a:lnTo>
                  <a:lnTo>
                    <a:pt x="220634" y="10656"/>
                  </a:lnTo>
                  <a:lnTo>
                    <a:pt x="200406" y="10382"/>
                  </a:lnTo>
                  <a:lnTo>
                    <a:pt x="183582" y="7608"/>
                  </a:lnTo>
                  <a:lnTo>
                    <a:pt x="166401" y="5905"/>
                  </a:lnTo>
                  <a:lnTo>
                    <a:pt x="149078" y="4917"/>
                  </a:lnTo>
                  <a:lnTo>
                    <a:pt x="131826" y="4286"/>
                  </a:lnTo>
                  <a:lnTo>
                    <a:pt x="111775" y="535"/>
                  </a:lnTo>
                  <a:lnTo>
                    <a:pt x="98869" y="0"/>
                  </a:lnTo>
                  <a:lnTo>
                    <a:pt x="76533" y="1607"/>
                  </a:lnTo>
                  <a:lnTo>
                    <a:pt x="28194" y="4286"/>
                  </a:lnTo>
                  <a:lnTo>
                    <a:pt x="21574" y="4881"/>
                  </a:lnTo>
                  <a:lnTo>
                    <a:pt x="15240" y="6191"/>
                  </a:lnTo>
                  <a:lnTo>
                    <a:pt x="8905" y="7500"/>
                  </a:lnTo>
                  <a:lnTo>
                    <a:pt x="2286" y="8096"/>
                  </a:lnTo>
                  <a:lnTo>
                    <a:pt x="0" y="51530"/>
                  </a:lnTo>
                  <a:lnTo>
                    <a:pt x="80249" y="50867"/>
                  </a:lnTo>
                  <a:lnTo>
                    <a:pt x="145282" y="50472"/>
                  </a:lnTo>
                  <a:lnTo>
                    <a:pt x="197025" y="50288"/>
                  </a:lnTo>
                  <a:lnTo>
                    <a:pt x="237406" y="50255"/>
                  </a:lnTo>
                  <a:lnTo>
                    <a:pt x="268353" y="50315"/>
                  </a:lnTo>
                  <a:lnTo>
                    <a:pt x="291794" y="50410"/>
                  </a:lnTo>
                  <a:lnTo>
                    <a:pt x="309657" y="50482"/>
                  </a:lnTo>
                  <a:lnTo>
                    <a:pt x="349053" y="49975"/>
                  </a:lnTo>
                  <a:lnTo>
                    <a:pt x="407644" y="47158"/>
                  </a:lnTo>
                  <a:lnTo>
                    <a:pt x="440436" y="45434"/>
                  </a:lnTo>
                  <a:lnTo>
                    <a:pt x="490709" y="45665"/>
                  </a:lnTo>
                  <a:lnTo>
                    <a:pt x="537398" y="45458"/>
                  </a:lnTo>
                  <a:lnTo>
                    <a:pt x="582039" y="46202"/>
                  </a:lnTo>
                  <a:lnTo>
                    <a:pt x="626168" y="49286"/>
                  </a:lnTo>
                  <a:lnTo>
                    <a:pt x="671322" y="56102"/>
                  </a:lnTo>
                  <a:lnTo>
                    <a:pt x="726638" y="54363"/>
                  </a:lnTo>
                  <a:lnTo>
                    <a:pt x="781812" y="52482"/>
                  </a:lnTo>
                  <a:lnTo>
                    <a:pt x="836985" y="50315"/>
                  </a:lnTo>
                  <a:lnTo>
                    <a:pt x="892302" y="47720"/>
                  </a:lnTo>
                  <a:lnTo>
                    <a:pt x="945046" y="41945"/>
                  </a:lnTo>
                  <a:lnTo>
                    <a:pt x="999363" y="40386"/>
                  </a:lnTo>
                  <a:lnTo>
                    <a:pt x="1053679" y="40969"/>
                  </a:lnTo>
                  <a:lnTo>
                    <a:pt x="1106424" y="41624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290566" y="1981199"/>
              <a:ext cx="1104138" cy="45720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5290566" y="1981199"/>
              <a:ext cx="1104265" cy="45720"/>
            </a:xfrm>
            <a:custGeom>
              <a:avLst/>
              <a:gdLst/>
              <a:ahLst/>
              <a:cxnLst/>
              <a:rect l="l" t="t" r="r" b="b"/>
              <a:pathLst>
                <a:path w="1104264" h="45719">
                  <a:moveTo>
                    <a:pt x="1098042" y="45720"/>
                  </a:moveTo>
                  <a:lnTo>
                    <a:pt x="0" y="45720"/>
                  </a:lnTo>
                  <a:lnTo>
                    <a:pt x="690" y="34897"/>
                  </a:lnTo>
                  <a:lnTo>
                    <a:pt x="381" y="23717"/>
                  </a:lnTo>
                  <a:lnTo>
                    <a:pt x="2357" y="13251"/>
                  </a:lnTo>
                  <a:lnTo>
                    <a:pt x="9906" y="4572"/>
                  </a:lnTo>
                  <a:lnTo>
                    <a:pt x="21050" y="357"/>
                  </a:lnTo>
                  <a:lnTo>
                    <a:pt x="35052" y="0"/>
                  </a:lnTo>
                  <a:lnTo>
                    <a:pt x="50196" y="1357"/>
                  </a:lnTo>
                  <a:lnTo>
                    <a:pt x="64770" y="2286"/>
                  </a:lnTo>
                  <a:lnTo>
                    <a:pt x="121586" y="2536"/>
                  </a:lnTo>
                  <a:lnTo>
                    <a:pt x="178689" y="3143"/>
                  </a:lnTo>
                  <a:lnTo>
                    <a:pt x="235791" y="3893"/>
                  </a:lnTo>
                  <a:lnTo>
                    <a:pt x="292608" y="4572"/>
                  </a:lnTo>
                  <a:lnTo>
                    <a:pt x="301311" y="6488"/>
                  </a:lnTo>
                  <a:lnTo>
                    <a:pt x="310800" y="8477"/>
                  </a:lnTo>
                  <a:lnTo>
                    <a:pt x="318432" y="10036"/>
                  </a:lnTo>
                  <a:lnTo>
                    <a:pt x="321564" y="10668"/>
                  </a:lnTo>
                  <a:lnTo>
                    <a:pt x="369692" y="9447"/>
                  </a:lnTo>
                  <a:lnTo>
                    <a:pt x="420078" y="7617"/>
                  </a:lnTo>
                  <a:lnTo>
                    <a:pt x="471932" y="5644"/>
                  </a:lnTo>
                  <a:lnTo>
                    <a:pt x="524462" y="3990"/>
                  </a:lnTo>
                  <a:lnTo>
                    <a:pt x="576881" y="3121"/>
                  </a:lnTo>
                  <a:lnTo>
                    <a:pt x="628396" y="3499"/>
                  </a:lnTo>
                  <a:lnTo>
                    <a:pt x="678217" y="5590"/>
                  </a:lnTo>
                  <a:lnTo>
                    <a:pt x="725555" y="9856"/>
                  </a:lnTo>
                  <a:lnTo>
                    <a:pt x="769620" y="16764"/>
                  </a:lnTo>
                  <a:lnTo>
                    <a:pt x="794075" y="14632"/>
                  </a:lnTo>
                  <a:lnTo>
                    <a:pt x="817245" y="12858"/>
                  </a:lnTo>
                  <a:lnTo>
                    <a:pt x="840986" y="11513"/>
                  </a:lnTo>
                  <a:lnTo>
                    <a:pt x="867156" y="10668"/>
                  </a:lnTo>
                  <a:lnTo>
                    <a:pt x="878752" y="9501"/>
                  </a:lnTo>
                  <a:lnTo>
                    <a:pt x="889063" y="8191"/>
                  </a:lnTo>
                  <a:lnTo>
                    <a:pt x="899088" y="6596"/>
                  </a:lnTo>
                  <a:lnTo>
                    <a:pt x="909828" y="4572"/>
                  </a:lnTo>
                  <a:lnTo>
                    <a:pt x="959977" y="4131"/>
                  </a:lnTo>
                  <a:lnTo>
                    <a:pt x="1004125" y="3333"/>
                  </a:lnTo>
                  <a:lnTo>
                    <a:pt x="1045702" y="4679"/>
                  </a:lnTo>
                  <a:lnTo>
                    <a:pt x="1088136" y="10668"/>
                  </a:lnTo>
                  <a:lnTo>
                    <a:pt x="1091184" y="11430"/>
                  </a:lnTo>
                  <a:lnTo>
                    <a:pt x="1095756" y="12192"/>
                  </a:lnTo>
                  <a:lnTo>
                    <a:pt x="1098042" y="14478"/>
                  </a:lnTo>
                  <a:lnTo>
                    <a:pt x="1101852" y="18288"/>
                  </a:lnTo>
                  <a:lnTo>
                    <a:pt x="1104138" y="26670"/>
                  </a:lnTo>
                  <a:lnTo>
                    <a:pt x="1102221" y="33718"/>
                  </a:lnTo>
                  <a:lnTo>
                    <a:pt x="1101375" y="36766"/>
                  </a:lnTo>
                  <a:lnTo>
                    <a:pt x="1100387" y="39528"/>
                  </a:lnTo>
                  <a:lnTo>
                    <a:pt x="1098042" y="4572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285232" y="1943671"/>
              <a:ext cx="1106424" cy="60388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5285232" y="1943671"/>
              <a:ext cx="1106805" cy="60960"/>
            </a:xfrm>
            <a:custGeom>
              <a:avLst/>
              <a:gdLst/>
              <a:ahLst/>
              <a:cxnLst/>
              <a:rect l="l" t="t" r="r" b="b"/>
              <a:pathLst>
                <a:path w="1106804" h="60960">
                  <a:moveTo>
                    <a:pt x="1103376" y="60388"/>
                  </a:moveTo>
                  <a:lnTo>
                    <a:pt x="1103376" y="14668"/>
                  </a:lnTo>
                  <a:lnTo>
                    <a:pt x="1054315" y="15479"/>
                  </a:lnTo>
                  <a:lnTo>
                    <a:pt x="1001211" y="16841"/>
                  </a:lnTo>
                  <a:lnTo>
                    <a:pt x="945737" y="18288"/>
                  </a:lnTo>
                  <a:lnTo>
                    <a:pt x="889564" y="19353"/>
                  </a:lnTo>
                  <a:lnTo>
                    <a:pt x="834365" y="19572"/>
                  </a:lnTo>
                  <a:lnTo>
                    <a:pt x="781812" y="18478"/>
                  </a:lnTo>
                  <a:lnTo>
                    <a:pt x="736092" y="12954"/>
                  </a:lnTo>
                  <a:lnTo>
                    <a:pt x="713446" y="9477"/>
                  </a:lnTo>
                  <a:lnTo>
                    <a:pt x="690372" y="6286"/>
                  </a:lnTo>
                  <a:lnTo>
                    <a:pt x="673667" y="6858"/>
                  </a:lnTo>
                  <a:lnTo>
                    <a:pt x="656748" y="7429"/>
                  </a:lnTo>
                  <a:lnTo>
                    <a:pt x="639687" y="8001"/>
                  </a:lnTo>
                  <a:lnTo>
                    <a:pt x="622554" y="8572"/>
                  </a:lnTo>
                  <a:lnTo>
                    <a:pt x="612350" y="10120"/>
                  </a:lnTo>
                  <a:lnTo>
                    <a:pt x="601503" y="12954"/>
                  </a:lnTo>
                  <a:lnTo>
                    <a:pt x="590514" y="16073"/>
                  </a:lnTo>
                  <a:lnTo>
                    <a:pt x="579882" y="18478"/>
                  </a:lnTo>
                  <a:lnTo>
                    <a:pt x="562546" y="23002"/>
                  </a:lnTo>
                  <a:lnTo>
                    <a:pt x="544068" y="24384"/>
                  </a:lnTo>
                  <a:lnTo>
                    <a:pt x="525018" y="24907"/>
                  </a:lnTo>
                  <a:lnTo>
                    <a:pt x="505968" y="26860"/>
                  </a:lnTo>
                  <a:lnTo>
                    <a:pt x="484762" y="31873"/>
                  </a:lnTo>
                  <a:lnTo>
                    <a:pt x="462629" y="30956"/>
                  </a:lnTo>
                  <a:lnTo>
                    <a:pt x="440066" y="27610"/>
                  </a:lnTo>
                  <a:lnTo>
                    <a:pt x="417576" y="25336"/>
                  </a:lnTo>
                  <a:lnTo>
                    <a:pt x="393453" y="24336"/>
                  </a:lnTo>
                  <a:lnTo>
                    <a:pt x="369189" y="23622"/>
                  </a:lnTo>
                  <a:lnTo>
                    <a:pt x="344924" y="23193"/>
                  </a:lnTo>
                  <a:lnTo>
                    <a:pt x="320802" y="23050"/>
                  </a:lnTo>
                  <a:lnTo>
                    <a:pt x="309360" y="21097"/>
                  </a:lnTo>
                  <a:lnTo>
                    <a:pt x="300132" y="18859"/>
                  </a:lnTo>
                  <a:lnTo>
                    <a:pt x="291334" y="16621"/>
                  </a:lnTo>
                  <a:lnTo>
                    <a:pt x="281178" y="14668"/>
                  </a:lnTo>
                  <a:lnTo>
                    <a:pt x="261377" y="12239"/>
                  </a:lnTo>
                  <a:lnTo>
                    <a:pt x="241077" y="11239"/>
                  </a:lnTo>
                  <a:lnTo>
                    <a:pt x="220634" y="10810"/>
                  </a:lnTo>
                  <a:lnTo>
                    <a:pt x="200406" y="10096"/>
                  </a:lnTo>
                  <a:lnTo>
                    <a:pt x="183582" y="7429"/>
                  </a:lnTo>
                  <a:lnTo>
                    <a:pt x="166401" y="5905"/>
                  </a:lnTo>
                  <a:lnTo>
                    <a:pt x="149078" y="4953"/>
                  </a:lnTo>
                  <a:lnTo>
                    <a:pt x="131826" y="4000"/>
                  </a:lnTo>
                  <a:lnTo>
                    <a:pt x="111775" y="357"/>
                  </a:lnTo>
                  <a:lnTo>
                    <a:pt x="98869" y="0"/>
                  </a:lnTo>
                  <a:lnTo>
                    <a:pt x="76533" y="1643"/>
                  </a:lnTo>
                  <a:lnTo>
                    <a:pt x="28194" y="4000"/>
                  </a:lnTo>
                  <a:lnTo>
                    <a:pt x="21574" y="5036"/>
                  </a:lnTo>
                  <a:lnTo>
                    <a:pt x="15240" y="6572"/>
                  </a:lnTo>
                  <a:lnTo>
                    <a:pt x="8905" y="7965"/>
                  </a:lnTo>
                  <a:lnTo>
                    <a:pt x="2286" y="8572"/>
                  </a:lnTo>
                  <a:lnTo>
                    <a:pt x="0" y="52006"/>
                  </a:lnTo>
                  <a:lnTo>
                    <a:pt x="80249" y="51202"/>
                  </a:lnTo>
                  <a:lnTo>
                    <a:pt x="145282" y="50706"/>
                  </a:lnTo>
                  <a:lnTo>
                    <a:pt x="197025" y="50454"/>
                  </a:lnTo>
                  <a:lnTo>
                    <a:pt x="237406" y="50380"/>
                  </a:lnTo>
                  <a:lnTo>
                    <a:pt x="268353" y="50419"/>
                  </a:lnTo>
                  <a:lnTo>
                    <a:pt x="291794" y="50506"/>
                  </a:lnTo>
                  <a:lnTo>
                    <a:pt x="309657" y="50577"/>
                  </a:lnTo>
                  <a:lnTo>
                    <a:pt x="323869" y="50566"/>
                  </a:lnTo>
                  <a:lnTo>
                    <a:pt x="363880" y="49394"/>
                  </a:lnTo>
                  <a:lnTo>
                    <a:pt x="407644" y="47013"/>
                  </a:lnTo>
                  <a:lnTo>
                    <a:pt x="440436" y="45148"/>
                  </a:lnTo>
                  <a:lnTo>
                    <a:pt x="490709" y="45380"/>
                  </a:lnTo>
                  <a:lnTo>
                    <a:pt x="537398" y="45172"/>
                  </a:lnTo>
                  <a:lnTo>
                    <a:pt x="582039" y="45916"/>
                  </a:lnTo>
                  <a:lnTo>
                    <a:pt x="626168" y="49001"/>
                  </a:lnTo>
                  <a:lnTo>
                    <a:pt x="671322" y="55816"/>
                  </a:lnTo>
                  <a:lnTo>
                    <a:pt x="726638" y="54399"/>
                  </a:lnTo>
                  <a:lnTo>
                    <a:pt x="781812" y="52482"/>
                  </a:lnTo>
                  <a:lnTo>
                    <a:pt x="836985" y="50137"/>
                  </a:lnTo>
                  <a:lnTo>
                    <a:pt x="892302" y="47434"/>
                  </a:lnTo>
                  <a:lnTo>
                    <a:pt x="945046" y="41659"/>
                  </a:lnTo>
                  <a:lnTo>
                    <a:pt x="999363" y="40100"/>
                  </a:lnTo>
                  <a:lnTo>
                    <a:pt x="1053679" y="40683"/>
                  </a:lnTo>
                  <a:lnTo>
                    <a:pt x="1106424" y="41338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290566" y="1994915"/>
              <a:ext cx="533685" cy="45434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5290566" y="1994915"/>
              <a:ext cx="534035" cy="45720"/>
            </a:xfrm>
            <a:custGeom>
              <a:avLst/>
              <a:gdLst/>
              <a:ahLst/>
              <a:cxnLst/>
              <a:rect l="l" t="t" r="r" b="b"/>
              <a:pathLst>
                <a:path w="534035" h="45719">
                  <a:moveTo>
                    <a:pt x="3048" y="0"/>
                  </a:moveTo>
                  <a:lnTo>
                    <a:pt x="533400" y="0"/>
                  </a:lnTo>
                  <a:lnTo>
                    <a:pt x="533435" y="10822"/>
                  </a:lnTo>
                  <a:lnTo>
                    <a:pt x="533685" y="22002"/>
                  </a:lnTo>
                  <a:lnTo>
                    <a:pt x="532649" y="32468"/>
                  </a:lnTo>
                  <a:lnTo>
                    <a:pt x="528828" y="41148"/>
                  </a:lnTo>
                  <a:lnTo>
                    <a:pt x="523386" y="45041"/>
                  </a:lnTo>
                  <a:lnTo>
                    <a:pt x="516731" y="45434"/>
                  </a:lnTo>
                  <a:lnTo>
                    <a:pt x="509647" y="44255"/>
                  </a:lnTo>
                  <a:lnTo>
                    <a:pt x="502920" y="43434"/>
                  </a:lnTo>
                  <a:lnTo>
                    <a:pt x="475047" y="43183"/>
                  </a:lnTo>
                  <a:lnTo>
                    <a:pt x="447389" y="42576"/>
                  </a:lnTo>
                  <a:lnTo>
                    <a:pt x="419873" y="41826"/>
                  </a:lnTo>
                  <a:lnTo>
                    <a:pt x="392430" y="41148"/>
                  </a:lnTo>
                  <a:lnTo>
                    <a:pt x="387858" y="38862"/>
                  </a:lnTo>
                  <a:lnTo>
                    <a:pt x="377952" y="35052"/>
                  </a:lnTo>
                  <a:lnTo>
                    <a:pt x="324421" y="38278"/>
                  </a:lnTo>
                  <a:lnTo>
                    <a:pt x="267462" y="42005"/>
                  </a:lnTo>
                  <a:lnTo>
                    <a:pt x="211645" y="40731"/>
                  </a:lnTo>
                  <a:lnTo>
                    <a:pt x="161544" y="28956"/>
                  </a:lnTo>
                  <a:lnTo>
                    <a:pt x="149661" y="30980"/>
                  </a:lnTo>
                  <a:lnTo>
                    <a:pt x="138493" y="32575"/>
                  </a:lnTo>
                  <a:lnTo>
                    <a:pt x="127039" y="33885"/>
                  </a:lnTo>
                  <a:lnTo>
                    <a:pt x="114300" y="35052"/>
                  </a:lnTo>
                  <a:lnTo>
                    <a:pt x="105918" y="36576"/>
                  </a:lnTo>
                  <a:lnTo>
                    <a:pt x="101346" y="37338"/>
                  </a:lnTo>
                  <a:lnTo>
                    <a:pt x="93726" y="41148"/>
                  </a:lnTo>
                  <a:lnTo>
                    <a:pt x="69449" y="41481"/>
                  </a:lnTo>
                  <a:lnTo>
                    <a:pt x="48101" y="42100"/>
                  </a:lnTo>
                  <a:lnTo>
                    <a:pt x="28039" y="40719"/>
                  </a:lnTo>
                  <a:lnTo>
                    <a:pt x="7620" y="35052"/>
                  </a:lnTo>
                  <a:lnTo>
                    <a:pt x="6096" y="33528"/>
                  </a:lnTo>
                  <a:lnTo>
                    <a:pt x="3810" y="32766"/>
                  </a:lnTo>
                  <a:lnTo>
                    <a:pt x="3048" y="30480"/>
                  </a:lnTo>
                  <a:lnTo>
                    <a:pt x="762" y="27432"/>
                  </a:lnTo>
                  <a:lnTo>
                    <a:pt x="0" y="18288"/>
                  </a:lnTo>
                  <a:lnTo>
                    <a:pt x="797" y="11572"/>
                  </a:lnTo>
                  <a:lnTo>
                    <a:pt x="1238" y="8572"/>
                  </a:lnTo>
                  <a:lnTo>
                    <a:pt x="1821" y="5857"/>
                  </a:lnTo>
                  <a:lnTo>
                    <a:pt x="3048" y="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292090" y="2017775"/>
              <a:ext cx="534924" cy="60198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5292090" y="2017775"/>
              <a:ext cx="535305" cy="60325"/>
            </a:xfrm>
            <a:custGeom>
              <a:avLst/>
              <a:gdLst/>
              <a:ahLst/>
              <a:cxnLst/>
              <a:rect l="l" t="t" r="r" b="b"/>
              <a:pathLst>
                <a:path w="535304" h="60325">
                  <a:moveTo>
                    <a:pt x="1524" y="0"/>
                  </a:moveTo>
                  <a:lnTo>
                    <a:pt x="1524" y="45720"/>
                  </a:lnTo>
                  <a:lnTo>
                    <a:pt x="37492" y="44255"/>
                  </a:lnTo>
                  <a:lnTo>
                    <a:pt x="77247" y="42005"/>
                  </a:lnTo>
                  <a:lnTo>
                    <a:pt x="118002" y="40469"/>
                  </a:lnTo>
                  <a:lnTo>
                    <a:pt x="156972" y="41148"/>
                  </a:lnTo>
                  <a:lnTo>
                    <a:pt x="168163" y="43588"/>
                  </a:lnTo>
                  <a:lnTo>
                    <a:pt x="179070" y="46958"/>
                  </a:lnTo>
                  <a:lnTo>
                    <a:pt x="189976" y="50470"/>
                  </a:lnTo>
                  <a:lnTo>
                    <a:pt x="201168" y="53340"/>
                  </a:lnTo>
                  <a:lnTo>
                    <a:pt x="209288" y="52887"/>
                  </a:lnTo>
                  <a:lnTo>
                    <a:pt x="217551" y="52578"/>
                  </a:lnTo>
                  <a:lnTo>
                    <a:pt x="225813" y="52268"/>
                  </a:lnTo>
                  <a:lnTo>
                    <a:pt x="233934" y="51816"/>
                  </a:lnTo>
                  <a:lnTo>
                    <a:pt x="240030" y="51054"/>
                  </a:lnTo>
                  <a:lnTo>
                    <a:pt x="247650" y="43434"/>
                  </a:lnTo>
                  <a:lnTo>
                    <a:pt x="254508" y="41148"/>
                  </a:lnTo>
                  <a:lnTo>
                    <a:pt x="262890" y="36730"/>
                  </a:lnTo>
                  <a:lnTo>
                    <a:pt x="271843" y="35528"/>
                  </a:lnTo>
                  <a:lnTo>
                    <a:pt x="281082" y="35040"/>
                  </a:lnTo>
                  <a:lnTo>
                    <a:pt x="290322" y="32766"/>
                  </a:lnTo>
                  <a:lnTo>
                    <a:pt x="300418" y="28194"/>
                  </a:lnTo>
                  <a:lnTo>
                    <a:pt x="311086" y="29337"/>
                  </a:lnTo>
                  <a:lnTo>
                    <a:pt x="322040" y="32766"/>
                  </a:lnTo>
                  <a:lnTo>
                    <a:pt x="332994" y="35052"/>
                  </a:lnTo>
                  <a:lnTo>
                    <a:pt x="344554" y="35944"/>
                  </a:lnTo>
                  <a:lnTo>
                    <a:pt x="356330" y="36480"/>
                  </a:lnTo>
                  <a:lnTo>
                    <a:pt x="368248" y="36873"/>
                  </a:lnTo>
                  <a:lnTo>
                    <a:pt x="380238" y="37338"/>
                  </a:lnTo>
                  <a:lnTo>
                    <a:pt x="388620" y="38862"/>
                  </a:lnTo>
                  <a:lnTo>
                    <a:pt x="391668" y="42672"/>
                  </a:lnTo>
                  <a:lnTo>
                    <a:pt x="398526" y="45720"/>
                  </a:lnTo>
                  <a:lnTo>
                    <a:pt x="408360" y="48136"/>
                  </a:lnTo>
                  <a:lnTo>
                    <a:pt x="418338" y="49053"/>
                  </a:lnTo>
                  <a:lnTo>
                    <a:pt x="428315" y="49256"/>
                  </a:lnTo>
                  <a:lnTo>
                    <a:pt x="438150" y="49530"/>
                  </a:lnTo>
                  <a:lnTo>
                    <a:pt x="446270" y="52304"/>
                  </a:lnTo>
                  <a:lnTo>
                    <a:pt x="454533" y="54006"/>
                  </a:lnTo>
                  <a:lnTo>
                    <a:pt x="462795" y="54994"/>
                  </a:lnTo>
                  <a:lnTo>
                    <a:pt x="470916" y="55626"/>
                  </a:lnTo>
                  <a:lnTo>
                    <a:pt x="480702" y="59697"/>
                  </a:lnTo>
                  <a:lnTo>
                    <a:pt x="486918" y="60198"/>
                  </a:lnTo>
                  <a:lnTo>
                    <a:pt x="497705" y="58412"/>
                  </a:lnTo>
                  <a:lnTo>
                    <a:pt x="521208" y="55626"/>
                  </a:lnTo>
                  <a:lnTo>
                    <a:pt x="525780" y="55626"/>
                  </a:lnTo>
                  <a:lnTo>
                    <a:pt x="529590" y="51816"/>
                  </a:lnTo>
                  <a:lnTo>
                    <a:pt x="534162" y="51816"/>
                  </a:lnTo>
                  <a:lnTo>
                    <a:pt x="534924" y="8382"/>
                  </a:lnTo>
                  <a:lnTo>
                    <a:pt x="464682" y="9439"/>
                  </a:lnTo>
                  <a:lnTo>
                    <a:pt x="420113" y="9657"/>
                  </a:lnTo>
                  <a:lnTo>
                    <a:pt x="393765" y="9501"/>
                  </a:lnTo>
                  <a:lnTo>
                    <a:pt x="378187" y="9439"/>
                  </a:lnTo>
                  <a:lnTo>
                    <a:pt x="365928" y="9937"/>
                  </a:lnTo>
                  <a:lnTo>
                    <a:pt x="349538" y="11461"/>
                  </a:lnTo>
                  <a:lnTo>
                    <a:pt x="321564" y="14478"/>
                  </a:lnTo>
                  <a:lnTo>
                    <a:pt x="291750" y="14311"/>
                  </a:lnTo>
                  <a:lnTo>
                    <a:pt x="264223" y="14287"/>
                  </a:lnTo>
                  <a:lnTo>
                    <a:pt x="237553" y="11691"/>
                  </a:lnTo>
                  <a:lnTo>
                    <a:pt x="210312" y="3810"/>
                  </a:lnTo>
                  <a:lnTo>
                    <a:pt x="183570" y="5548"/>
                  </a:lnTo>
                  <a:lnTo>
                    <a:pt x="156972" y="7429"/>
                  </a:lnTo>
                  <a:lnTo>
                    <a:pt x="130373" y="9596"/>
                  </a:lnTo>
                  <a:lnTo>
                    <a:pt x="103632" y="12192"/>
                  </a:lnTo>
                  <a:lnTo>
                    <a:pt x="77902" y="17966"/>
                  </a:lnTo>
                  <a:lnTo>
                    <a:pt x="51530" y="19526"/>
                  </a:lnTo>
                  <a:lnTo>
                    <a:pt x="25300" y="18942"/>
                  </a:lnTo>
                  <a:lnTo>
                    <a:pt x="0" y="18288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582412" y="2026157"/>
              <a:ext cx="791718" cy="45815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5582412" y="2026157"/>
              <a:ext cx="791845" cy="46355"/>
            </a:xfrm>
            <a:custGeom>
              <a:avLst/>
              <a:gdLst/>
              <a:ahLst/>
              <a:cxnLst/>
              <a:rect l="l" t="t" r="r" b="b"/>
              <a:pathLst>
                <a:path w="791845" h="46355">
                  <a:moveTo>
                    <a:pt x="4572" y="0"/>
                  </a:moveTo>
                  <a:lnTo>
                    <a:pt x="791718" y="0"/>
                  </a:lnTo>
                  <a:lnTo>
                    <a:pt x="791182" y="11263"/>
                  </a:lnTo>
                  <a:lnTo>
                    <a:pt x="791432" y="22669"/>
                  </a:lnTo>
                  <a:lnTo>
                    <a:pt x="790110" y="33218"/>
                  </a:lnTo>
                  <a:lnTo>
                    <a:pt x="784860" y="41910"/>
                  </a:lnTo>
                  <a:lnTo>
                    <a:pt x="776739" y="45684"/>
                  </a:lnTo>
                  <a:lnTo>
                    <a:pt x="766762" y="45815"/>
                  </a:lnTo>
                  <a:lnTo>
                    <a:pt x="755927" y="44374"/>
                  </a:lnTo>
                  <a:lnTo>
                    <a:pt x="745236" y="43434"/>
                  </a:lnTo>
                  <a:lnTo>
                    <a:pt x="704540" y="43303"/>
                  </a:lnTo>
                  <a:lnTo>
                    <a:pt x="663702" y="42957"/>
                  </a:lnTo>
                  <a:lnTo>
                    <a:pt x="622863" y="42469"/>
                  </a:lnTo>
                  <a:lnTo>
                    <a:pt x="582168" y="41910"/>
                  </a:lnTo>
                  <a:lnTo>
                    <a:pt x="575310" y="39624"/>
                  </a:lnTo>
                  <a:lnTo>
                    <a:pt x="560832" y="35814"/>
                  </a:lnTo>
                  <a:lnTo>
                    <a:pt x="508705" y="37637"/>
                  </a:lnTo>
                  <a:lnTo>
                    <a:pt x="453446" y="40498"/>
                  </a:lnTo>
                  <a:lnTo>
                    <a:pt x="397002" y="42767"/>
                  </a:lnTo>
                  <a:lnTo>
                    <a:pt x="341319" y="42813"/>
                  </a:lnTo>
                  <a:lnTo>
                    <a:pt x="288346" y="39006"/>
                  </a:lnTo>
                  <a:lnTo>
                    <a:pt x="240030" y="29718"/>
                  </a:lnTo>
                  <a:lnTo>
                    <a:pt x="222218" y="31420"/>
                  </a:lnTo>
                  <a:lnTo>
                    <a:pt x="205549" y="33051"/>
                  </a:lnTo>
                  <a:lnTo>
                    <a:pt x="188595" y="34540"/>
                  </a:lnTo>
                  <a:lnTo>
                    <a:pt x="169926" y="35814"/>
                  </a:lnTo>
                  <a:lnTo>
                    <a:pt x="161520" y="36552"/>
                  </a:lnTo>
                  <a:lnTo>
                    <a:pt x="154114" y="37719"/>
                  </a:lnTo>
                  <a:lnTo>
                    <a:pt x="146994" y="39457"/>
                  </a:lnTo>
                  <a:lnTo>
                    <a:pt x="139446" y="41910"/>
                  </a:lnTo>
                  <a:lnTo>
                    <a:pt x="103155" y="42243"/>
                  </a:lnTo>
                  <a:lnTo>
                    <a:pt x="71437" y="42862"/>
                  </a:lnTo>
                  <a:lnTo>
                    <a:pt x="41719" y="41481"/>
                  </a:lnTo>
                  <a:lnTo>
                    <a:pt x="11430" y="35814"/>
                  </a:lnTo>
                  <a:lnTo>
                    <a:pt x="9144" y="34290"/>
                  </a:lnTo>
                  <a:lnTo>
                    <a:pt x="5334" y="33528"/>
                  </a:lnTo>
                  <a:lnTo>
                    <a:pt x="4572" y="31242"/>
                  </a:lnTo>
                  <a:lnTo>
                    <a:pt x="1524" y="28194"/>
                  </a:lnTo>
                  <a:lnTo>
                    <a:pt x="0" y="19050"/>
                  </a:lnTo>
                  <a:lnTo>
                    <a:pt x="1571" y="12322"/>
                  </a:lnTo>
                  <a:lnTo>
                    <a:pt x="2286" y="9239"/>
                  </a:lnTo>
                  <a:lnTo>
                    <a:pt x="3000" y="6298"/>
                  </a:lnTo>
                  <a:lnTo>
                    <a:pt x="4572" y="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583936" y="2049779"/>
              <a:ext cx="794004" cy="59912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5583936" y="2049779"/>
              <a:ext cx="794385" cy="60325"/>
            </a:xfrm>
            <a:custGeom>
              <a:avLst/>
              <a:gdLst/>
              <a:ahLst/>
              <a:cxnLst/>
              <a:rect l="l" t="t" r="r" b="b"/>
              <a:pathLst>
                <a:path w="794385" h="60325">
                  <a:moveTo>
                    <a:pt x="2286" y="0"/>
                  </a:moveTo>
                  <a:lnTo>
                    <a:pt x="2286" y="44958"/>
                  </a:lnTo>
                  <a:lnTo>
                    <a:pt x="45098" y="44269"/>
                  </a:lnTo>
                  <a:lnTo>
                    <a:pt x="91677" y="42739"/>
                  </a:lnTo>
                  <a:lnTo>
                    <a:pt x="139939" y="41172"/>
                  </a:lnTo>
                  <a:lnTo>
                    <a:pt x="187799" y="40373"/>
                  </a:lnTo>
                  <a:lnTo>
                    <a:pt x="233172" y="41148"/>
                  </a:lnTo>
                  <a:lnTo>
                    <a:pt x="249947" y="43588"/>
                  </a:lnTo>
                  <a:lnTo>
                    <a:pt x="266223" y="46958"/>
                  </a:lnTo>
                  <a:lnTo>
                    <a:pt x="282356" y="50470"/>
                  </a:lnTo>
                  <a:lnTo>
                    <a:pt x="298704" y="53340"/>
                  </a:lnTo>
                  <a:lnTo>
                    <a:pt x="310824" y="52887"/>
                  </a:lnTo>
                  <a:lnTo>
                    <a:pt x="323088" y="52578"/>
                  </a:lnTo>
                  <a:lnTo>
                    <a:pt x="335351" y="52268"/>
                  </a:lnTo>
                  <a:lnTo>
                    <a:pt x="347472" y="51816"/>
                  </a:lnTo>
                  <a:lnTo>
                    <a:pt x="355127" y="50149"/>
                  </a:lnTo>
                  <a:lnTo>
                    <a:pt x="362997" y="47053"/>
                  </a:lnTo>
                  <a:lnTo>
                    <a:pt x="370724" y="43672"/>
                  </a:lnTo>
                  <a:lnTo>
                    <a:pt x="377952" y="41148"/>
                  </a:lnTo>
                  <a:lnTo>
                    <a:pt x="390465" y="36730"/>
                  </a:lnTo>
                  <a:lnTo>
                    <a:pt x="403764" y="35528"/>
                  </a:lnTo>
                  <a:lnTo>
                    <a:pt x="417492" y="35040"/>
                  </a:lnTo>
                  <a:lnTo>
                    <a:pt x="431292" y="32766"/>
                  </a:lnTo>
                  <a:lnTo>
                    <a:pt x="446532" y="27872"/>
                  </a:lnTo>
                  <a:lnTo>
                    <a:pt x="462343" y="29051"/>
                  </a:lnTo>
                  <a:lnTo>
                    <a:pt x="478440" y="32658"/>
                  </a:lnTo>
                  <a:lnTo>
                    <a:pt x="494538" y="35052"/>
                  </a:lnTo>
                  <a:lnTo>
                    <a:pt x="511813" y="35623"/>
                  </a:lnTo>
                  <a:lnTo>
                    <a:pt x="529304" y="36195"/>
                  </a:lnTo>
                  <a:lnTo>
                    <a:pt x="546937" y="36766"/>
                  </a:lnTo>
                  <a:lnTo>
                    <a:pt x="564642" y="37338"/>
                  </a:lnTo>
                  <a:lnTo>
                    <a:pt x="572571" y="38850"/>
                  </a:lnTo>
                  <a:lnTo>
                    <a:pt x="578929" y="40862"/>
                  </a:lnTo>
                  <a:lnTo>
                    <a:pt x="585001" y="43017"/>
                  </a:lnTo>
                  <a:lnTo>
                    <a:pt x="592074" y="44958"/>
                  </a:lnTo>
                  <a:lnTo>
                    <a:pt x="606492" y="47494"/>
                  </a:lnTo>
                  <a:lnTo>
                    <a:pt x="621125" y="48672"/>
                  </a:lnTo>
                  <a:lnTo>
                    <a:pt x="635900" y="49137"/>
                  </a:lnTo>
                  <a:lnTo>
                    <a:pt x="650748" y="49530"/>
                  </a:lnTo>
                  <a:lnTo>
                    <a:pt x="662761" y="52197"/>
                  </a:lnTo>
                  <a:lnTo>
                    <a:pt x="674846" y="53721"/>
                  </a:lnTo>
                  <a:lnTo>
                    <a:pt x="687073" y="54673"/>
                  </a:lnTo>
                  <a:lnTo>
                    <a:pt x="699516" y="55626"/>
                  </a:lnTo>
                  <a:lnTo>
                    <a:pt x="714077" y="59376"/>
                  </a:lnTo>
                  <a:lnTo>
                    <a:pt x="723423" y="59912"/>
                  </a:lnTo>
                  <a:lnTo>
                    <a:pt x="739485" y="58304"/>
                  </a:lnTo>
                  <a:lnTo>
                    <a:pt x="774192" y="55626"/>
                  </a:lnTo>
                  <a:lnTo>
                    <a:pt x="781050" y="55626"/>
                  </a:lnTo>
                  <a:lnTo>
                    <a:pt x="785622" y="51816"/>
                  </a:lnTo>
                  <a:lnTo>
                    <a:pt x="793242" y="51816"/>
                  </a:lnTo>
                  <a:lnTo>
                    <a:pt x="794004" y="8382"/>
                  </a:lnTo>
                  <a:lnTo>
                    <a:pt x="716699" y="9231"/>
                  </a:lnTo>
                  <a:lnTo>
                    <a:pt x="659654" y="9601"/>
                  </a:lnTo>
                  <a:lnTo>
                    <a:pt x="619077" y="9650"/>
                  </a:lnTo>
                  <a:lnTo>
                    <a:pt x="591177" y="9540"/>
                  </a:lnTo>
                  <a:lnTo>
                    <a:pt x="572166" y="9429"/>
                  </a:lnTo>
                  <a:lnTo>
                    <a:pt x="558253" y="9479"/>
                  </a:lnTo>
                  <a:lnTo>
                    <a:pt x="545647" y="9848"/>
                  </a:lnTo>
                  <a:lnTo>
                    <a:pt x="530559" y="10698"/>
                  </a:lnTo>
                  <a:lnTo>
                    <a:pt x="509198" y="12188"/>
                  </a:lnTo>
                  <a:lnTo>
                    <a:pt x="477774" y="14478"/>
                  </a:lnTo>
                  <a:lnTo>
                    <a:pt x="433399" y="14311"/>
                  </a:lnTo>
                  <a:lnTo>
                    <a:pt x="392525" y="14287"/>
                  </a:lnTo>
                  <a:lnTo>
                    <a:pt x="352936" y="11691"/>
                  </a:lnTo>
                  <a:lnTo>
                    <a:pt x="312420" y="3810"/>
                  </a:lnTo>
                  <a:lnTo>
                    <a:pt x="272974" y="5226"/>
                  </a:lnTo>
                  <a:lnTo>
                    <a:pt x="233457" y="7143"/>
                  </a:lnTo>
                  <a:lnTo>
                    <a:pt x="193798" y="9489"/>
                  </a:lnTo>
                  <a:lnTo>
                    <a:pt x="153924" y="12192"/>
                  </a:lnTo>
                  <a:lnTo>
                    <a:pt x="116264" y="17966"/>
                  </a:lnTo>
                  <a:lnTo>
                    <a:pt x="77247" y="19526"/>
                  </a:lnTo>
                  <a:lnTo>
                    <a:pt x="38088" y="18942"/>
                  </a:lnTo>
                  <a:lnTo>
                    <a:pt x="0" y="18288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295900" y="2094261"/>
              <a:ext cx="791718" cy="45434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5295900" y="2094261"/>
              <a:ext cx="791845" cy="45720"/>
            </a:xfrm>
            <a:custGeom>
              <a:avLst/>
              <a:gdLst/>
              <a:ahLst/>
              <a:cxnLst/>
              <a:rect l="l" t="t" r="r" b="b"/>
              <a:pathLst>
                <a:path w="791845" h="45719">
                  <a:moveTo>
                    <a:pt x="787908" y="45434"/>
                  </a:moveTo>
                  <a:lnTo>
                    <a:pt x="0" y="45434"/>
                  </a:lnTo>
                  <a:lnTo>
                    <a:pt x="535" y="34611"/>
                  </a:lnTo>
                  <a:lnTo>
                    <a:pt x="285" y="23431"/>
                  </a:lnTo>
                  <a:lnTo>
                    <a:pt x="1607" y="12965"/>
                  </a:lnTo>
                  <a:lnTo>
                    <a:pt x="6858" y="4286"/>
                  </a:lnTo>
                  <a:lnTo>
                    <a:pt x="14978" y="392"/>
                  </a:lnTo>
                  <a:lnTo>
                    <a:pt x="24955" y="0"/>
                  </a:lnTo>
                  <a:lnTo>
                    <a:pt x="35790" y="1178"/>
                  </a:lnTo>
                  <a:lnTo>
                    <a:pt x="46482" y="2000"/>
                  </a:lnTo>
                  <a:lnTo>
                    <a:pt x="87177" y="2250"/>
                  </a:lnTo>
                  <a:lnTo>
                    <a:pt x="128016" y="2857"/>
                  </a:lnTo>
                  <a:lnTo>
                    <a:pt x="168854" y="3607"/>
                  </a:lnTo>
                  <a:lnTo>
                    <a:pt x="209550" y="4286"/>
                  </a:lnTo>
                  <a:lnTo>
                    <a:pt x="216408" y="6572"/>
                  </a:lnTo>
                  <a:lnTo>
                    <a:pt x="230886" y="10382"/>
                  </a:lnTo>
                  <a:lnTo>
                    <a:pt x="283015" y="8293"/>
                  </a:lnTo>
                  <a:lnTo>
                    <a:pt x="338299" y="5358"/>
                  </a:lnTo>
                  <a:lnTo>
                    <a:pt x="394811" y="3143"/>
                  </a:lnTo>
                  <a:lnTo>
                    <a:pt x="450624" y="3213"/>
                  </a:lnTo>
                  <a:lnTo>
                    <a:pt x="503812" y="7136"/>
                  </a:lnTo>
                  <a:lnTo>
                    <a:pt x="552450" y="16478"/>
                  </a:lnTo>
                  <a:lnTo>
                    <a:pt x="569821" y="14454"/>
                  </a:lnTo>
                  <a:lnTo>
                    <a:pt x="586263" y="12858"/>
                  </a:lnTo>
                  <a:lnTo>
                    <a:pt x="603134" y="11549"/>
                  </a:lnTo>
                  <a:lnTo>
                    <a:pt x="621792" y="10382"/>
                  </a:lnTo>
                  <a:lnTo>
                    <a:pt x="630197" y="9322"/>
                  </a:lnTo>
                  <a:lnTo>
                    <a:pt x="637603" y="8191"/>
                  </a:lnTo>
                  <a:lnTo>
                    <a:pt x="644723" y="6631"/>
                  </a:lnTo>
                  <a:lnTo>
                    <a:pt x="652272" y="4286"/>
                  </a:lnTo>
                  <a:lnTo>
                    <a:pt x="688562" y="3952"/>
                  </a:lnTo>
                  <a:lnTo>
                    <a:pt x="720280" y="3333"/>
                  </a:lnTo>
                  <a:lnTo>
                    <a:pt x="749998" y="4714"/>
                  </a:lnTo>
                  <a:lnTo>
                    <a:pt x="780288" y="10382"/>
                  </a:lnTo>
                  <a:lnTo>
                    <a:pt x="782574" y="11906"/>
                  </a:lnTo>
                  <a:lnTo>
                    <a:pt x="786384" y="12668"/>
                  </a:lnTo>
                  <a:lnTo>
                    <a:pt x="787908" y="14954"/>
                  </a:lnTo>
                  <a:lnTo>
                    <a:pt x="790194" y="18002"/>
                  </a:lnTo>
                  <a:lnTo>
                    <a:pt x="791718" y="27146"/>
                  </a:lnTo>
                  <a:lnTo>
                    <a:pt x="790479" y="33861"/>
                  </a:lnTo>
                  <a:lnTo>
                    <a:pt x="789813" y="36861"/>
                  </a:lnTo>
                  <a:lnTo>
                    <a:pt x="789146" y="39576"/>
                  </a:lnTo>
                  <a:lnTo>
                    <a:pt x="787908" y="45434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292090" y="2056637"/>
              <a:ext cx="794004" cy="60198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5292090" y="2056637"/>
              <a:ext cx="794385" cy="60325"/>
            </a:xfrm>
            <a:custGeom>
              <a:avLst/>
              <a:gdLst/>
              <a:ahLst/>
              <a:cxnLst/>
              <a:rect l="l" t="t" r="r" b="b"/>
              <a:pathLst>
                <a:path w="794385" h="60325">
                  <a:moveTo>
                    <a:pt x="791718" y="60198"/>
                  </a:moveTo>
                  <a:lnTo>
                    <a:pt x="791718" y="14478"/>
                  </a:lnTo>
                  <a:lnTo>
                    <a:pt x="749198" y="15538"/>
                  </a:lnTo>
                  <a:lnTo>
                    <a:pt x="702655" y="17294"/>
                  </a:lnTo>
                  <a:lnTo>
                    <a:pt x="654283" y="18976"/>
                  </a:lnTo>
                  <a:lnTo>
                    <a:pt x="606277" y="19818"/>
                  </a:lnTo>
                  <a:lnTo>
                    <a:pt x="560832" y="19050"/>
                  </a:lnTo>
                  <a:lnTo>
                    <a:pt x="544377" y="16287"/>
                  </a:lnTo>
                  <a:lnTo>
                    <a:pt x="528066" y="12954"/>
                  </a:lnTo>
                  <a:lnTo>
                    <a:pt x="511754" y="9620"/>
                  </a:lnTo>
                  <a:lnTo>
                    <a:pt x="495300" y="6858"/>
                  </a:lnTo>
                  <a:lnTo>
                    <a:pt x="483179" y="7310"/>
                  </a:lnTo>
                  <a:lnTo>
                    <a:pt x="470916" y="7620"/>
                  </a:lnTo>
                  <a:lnTo>
                    <a:pt x="431292" y="13144"/>
                  </a:lnTo>
                  <a:lnTo>
                    <a:pt x="423600" y="16525"/>
                  </a:lnTo>
                  <a:lnTo>
                    <a:pt x="416052" y="19050"/>
                  </a:lnTo>
                  <a:lnTo>
                    <a:pt x="403538" y="23467"/>
                  </a:lnTo>
                  <a:lnTo>
                    <a:pt x="390239" y="24669"/>
                  </a:lnTo>
                  <a:lnTo>
                    <a:pt x="376511" y="25157"/>
                  </a:lnTo>
                  <a:lnTo>
                    <a:pt x="362712" y="27432"/>
                  </a:lnTo>
                  <a:lnTo>
                    <a:pt x="347793" y="32004"/>
                  </a:lnTo>
                  <a:lnTo>
                    <a:pt x="331946" y="30861"/>
                  </a:lnTo>
                  <a:lnTo>
                    <a:pt x="315670" y="27432"/>
                  </a:lnTo>
                  <a:lnTo>
                    <a:pt x="299466" y="25146"/>
                  </a:lnTo>
                  <a:lnTo>
                    <a:pt x="282201" y="24253"/>
                  </a:lnTo>
                  <a:lnTo>
                    <a:pt x="264795" y="23717"/>
                  </a:lnTo>
                  <a:lnTo>
                    <a:pt x="247388" y="23324"/>
                  </a:lnTo>
                  <a:lnTo>
                    <a:pt x="230124" y="22860"/>
                  </a:lnTo>
                  <a:lnTo>
                    <a:pt x="221753" y="21336"/>
                  </a:lnTo>
                  <a:lnTo>
                    <a:pt x="215169" y="19240"/>
                  </a:lnTo>
                  <a:lnTo>
                    <a:pt x="209014" y="16859"/>
                  </a:lnTo>
                  <a:lnTo>
                    <a:pt x="201930" y="14478"/>
                  </a:lnTo>
                  <a:lnTo>
                    <a:pt x="187511" y="12061"/>
                  </a:lnTo>
                  <a:lnTo>
                    <a:pt x="172878" y="11144"/>
                  </a:lnTo>
                  <a:lnTo>
                    <a:pt x="158103" y="10941"/>
                  </a:lnTo>
                  <a:lnTo>
                    <a:pt x="143256" y="10668"/>
                  </a:lnTo>
                  <a:lnTo>
                    <a:pt x="131242" y="7893"/>
                  </a:lnTo>
                  <a:lnTo>
                    <a:pt x="119157" y="6191"/>
                  </a:lnTo>
                  <a:lnTo>
                    <a:pt x="106930" y="5203"/>
                  </a:lnTo>
                  <a:lnTo>
                    <a:pt x="94488" y="4572"/>
                  </a:lnTo>
                  <a:lnTo>
                    <a:pt x="80033" y="500"/>
                  </a:lnTo>
                  <a:lnTo>
                    <a:pt x="70866" y="0"/>
                  </a:lnTo>
                  <a:lnTo>
                    <a:pt x="54840" y="1785"/>
                  </a:lnTo>
                  <a:lnTo>
                    <a:pt x="19812" y="4572"/>
                  </a:lnTo>
                  <a:lnTo>
                    <a:pt x="13716" y="4572"/>
                  </a:lnTo>
                  <a:lnTo>
                    <a:pt x="8382" y="8382"/>
                  </a:lnTo>
                  <a:lnTo>
                    <a:pt x="1524" y="8382"/>
                  </a:lnTo>
                  <a:lnTo>
                    <a:pt x="0" y="51816"/>
                  </a:lnTo>
                  <a:lnTo>
                    <a:pt x="77304" y="50966"/>
                  </a:lnTo>
                  <a:lnTo>
                    <a:pt x="134349" y="50596"/>
                  </a:lnTo>
                  <a:lnTo>
                    <a:pt x="174927" y="50547"/>
                  </a:lnTo>
                  <a:lnTo>
                    <a:pt x="202826" y="50657"/>
                  </a:lnTo>
                  <a:lnTo>
                    <a:pt x="221837" y="50768"/>
                  </a:lnTo>
                  <a:lnTo>
                    <a:pt x="235750" y="50718"/>
                  </a:lnTo>
                  <a:lnTo>
                    <a:pt x="248356" y="50349"/>
                  </a:lnTo>
                  <a:lnTo>
                    <a:pt x="263444" y="49499"/>
                  </a:lnTo>
                  <a:lnTo>
                    <a:pt x="284805" y="48009"/>
                  </a:lnTo>
                  <a:lnTo>
                    <a:pt x="316230" y="45720"/>
                  </a:lnTo>
                  <a:lnTo>
                    <a:pt x="360604" y="45779"/>
                  </a:lnTo>
                  <a:lnTo>
                    <a:pt x="401478" y="45624"/>
                  </a:lnTo>
                  <a:lnTo>
                    <a:pt x="441067" y="48184"/>
                  </a:lnTo>
                  <a:lnTo>
                    <a:pt x="481584" y="56388"/>
                  </a:lnTo>
                  <a:lnTo>
                    <a:pt x="521029" y="54649"/>
                  </a:lnTo>
                  <a:lnTo>
                    <a:pt x="560546" y="52768"/>
                  </a:lnTo>
                  <a:lnTo>
                    <a:pt x="600205" y="50601"/>
                  </a:lnTo>
                  <a:lnTo>
                    <a:pt x="640080" y="48006"/>
                  </a:lnTo>
                  <a:lnTo>
                    <a:pt x="677739" y="41910"/>
                  </a:lnTo>
                  <a:lnTo>
                    <a:pt x="716756" y="40386"/>
                  </a:lnTo>
                  <a:lnTo>
                    <a:pt x="755915" y="41148"/>
                  </a:lnTo>
                  <a:lnTo>
                    <a:pt x="794004" y="4191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290566" y="2158269"/>
              <a:ext cx="1104138" cy="45434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5290566" y="2158269"/>
              <a:ext cx="1104265" cy="45720"/>
            </a:xfrm>
            <a:custGeom>
              <a:avLst/>
              <a:gdLst/>
              <a:ahLst/>
              <a:cxnLst/>
              <a:rect l="l" t="t" r="r" b="b"/>
              <a:pathLst>
                <a:path w="1104264" h="45719">
                  <a:moveTo>
                    <a:pt x="1098042" y="45434"/>
                  </a:moveTo>
                  <a:lnTo>
                    <a:pt x="0" y="45434"/>
                  </a:lnTo>
                  <a:lnTo>
                    <a:pt x="690" y="34611"/>
                  </a:lnTo>
                  <a:lnTo>
                    <a:pt x="381" y="23431"/>
                  </a:lnTo>
                  <a:lnTo>
                    <a:pt x="2357" y="12965"/>
                  </a:lnTo>
                  <a:lnTo>
                    <a:pt x="9906" y="4286"/>
                  </a:lnTo>
                  <a:lnTo>
                    <a:pt x="21050" y="392"/>
                  </a:lnTo>
                  <a:lnTo>
                    <a:pt x="35052" y="0"/>
                  </a:lnTo>
                  <a:lnTo>
                    <a:pt x="50196" y="1178"/>
                  </a:lnTo>
                  <a:lnTo>
                    <a:pt x="64770" y="2000"/>
                  </a:lnTo>
                  <a:lnTo>
                    <a:pt x="121586" y="2250"/>
                  </a:lnTo>
                  <a:lnTo>
                    <a:pt x="178689" y="2857"/>
                  </a:lnTo>
                  <a:lnTo>
                    <a:pt x="235791" y="3607"/>
                  </a:lnTo>
                  <a:lnTo>
                    <a:pt x="292608" y="4286"/>
                  </a:lnTo>
                  <a:lnTo>
                    <a:pt x="301311" y="6203"/>
                  </a:lnTo>
                  <a:lnTo>
                    <a:pt x="310800" y="8191"/>
                  </a:lnTo>
                  <a:lnTo>
                    <a:pt x="318432" y="9751"/>
                  </a:lnTo>
                  <a:lnTo>
                    <a:pt x="321564" y="10382"/>
                  </a:lnTo>
                  <a:lnTo>
                    <a:pt x="369692" y="9161"/>
                  </a:lnTo>
                  <a:lnTo>
                    <a:pt x="420078" y="7332"/>
                  </a:lnTo>
                  <a:lnTo>
                    <a:pt x="471932" y="5358"/>
                  </a:lnTo>
                  <a:lnTo>
                    <a:pt x="524462" y="3705"/>
                  </a:lnTo>
                  <a:lnTo>
                    <a:pt x="576881" y="2835"/>
                  </a:lnTo>
                  <a:lnTo>
                    <a:pt x="628396" y="3213"/>
                  </a:lnTo>
                  <a:lnTo>
                    <a:pt x="678217" y="5304"/>
                  </a:lnTo>
                  <a:lnTo>
                    <a:pt x="725555" y="9571"/>
                  </a:lnTo>
                  <a:lnTo>
                    <a:pt x="769620" y="16478"/>
                  </a:lnTo>
                  <a:lnTo>
                    <a:pt x="794075" y="14347"/>
                  </a:lnTo>
                  <a:lnTo>
                    <a:pt x="817245" y="12573"/>
                  </a:lnTo>
                  <a:lnTo>
                    <a:pt x="840986" y="11227"/>
                  </a:lnTo>
                  <a:lnTo>
                    <a:pt x="867156" y="10382"/>
                  </a:lnTo>
                  <a:lnTo>
                    <a:pt x="878752" y="9215"/>
                  </a:lnTo>
                  <a:lnTo>
                    <a:pt x="889063" y="7905"/>
                  </a:lnTo>
                  <a:lnTo>
                    <a:pt x="899088" y="6310"/>
                  </a:lnTo>
                  <a:lnTo>
                    <a:pt x="909828" y="4286"/>
                  </a:lnTo>
                  <a:lnTo>
                    <a:pt x="959977" y="3845"/>
                  </a:lnTo>
                  <a:lnTo>
                    <a:pt x="1004125" y="3048"/>
                  </a:lnTo>
                  <a:lnTo>
                    <a:pt x="1045702" y="4393"/>
                  </a:lnTo>
                  <a:lnTo>
                    <a:pt x="1088136" y="10382"/>
                  </a:lnTo>
                  <a:lnTo>
                    <a:pt x="1091184" y="11144"/>
                  </a:lnTo>
                  <a:lnTo>
                    <a:pt x="1095756" y="11906"/>
                  </a:lnTo>
                  <a:lnTo>
                    <a:pt x="1098042" y="14192"/>
                  </a:lnTo>
                  <a:lnTo>
                    <a:pt x="1101852" y="18002"/>
                  </a:lnTo>
                  <a:lnTo>
                    <a:pt x="1104138" y="26384"/>
                  </a:lnTo>
                  <a:lnTo>
                    <a:pt x="1102221" y="33432"/>
                  </a:lnTo>
                  <a:lnTo>
                    <a:pt x="1101375" y="36480"/>
                  </a:lnTo>
                  <a:lnTo>
                    <a:pt x="1100387" y="39243"/>
                  </a:lnTo>
                  <a:lnTo>
                    <a:pt x="1098042" y="45434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285232" y="2120455"/>
              <a:ext cx="1106424" cy="60388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5285232" y="2120455"/>
              <a:ext cx="1106805" cy="60960"/>
            </a:xfrm>
            <a:custGeom>
              <a:avLst/>
              <a:gdLst/>
              <a:ahLst/>
              <a:cxnLst/>
              <a:rect l="l" t="t" r="r" b="b"/>
              <a:pathLst>
                <a:path w="1106804" h="60960">
                  <a:moveTo>
                    <a:pt x="1103376" y="60388"/>
                  </a:moveTo>
                  <a:lnTo>
                    <a:pt x="1103376" y="14668"/>
                  </a:lnTo>
                  <a:lnTo>
                    <a:pt x="1054315" y="15483"/>
                  </a:lnTo>
                  <a:lnTo>
                    <a:pt x="1001211" y="16869"/>
                  </a:lnTo>
                  <a:lnTo>
                    <a:pt x="945737" y="18383"/>
                  </a:lnTo>
                  <a:lnTo>
                    <a:pt x="889564" y="19579"/>
                  </a:lnTo>
                  <a:lnTo>
                    <a:pt x="834365" y="20013"/>
                  </a:lnTo>
                  <a:lnTo>
                    <a:pt x="781812" y="19240"/>
                  </a:lnTo>
                  <a:lnTo>
                    <a:pt x="736092" y="13049"/>
                  </a:lnTo>
                  <a:lnTo>
                    <a:pt x="713446" y="9489"/>
                  </a:lnTo>
                  <a:lnTo>
                    <a:pt x="690372" y="6286"/>
                  </a:lnTo>
                  <a:lnTo>
                    <a:pt x="673667" y="6858"/>
                  </a:lnTo>
                  <a:lnTo>
                    <a:pt x="656748" y="7429"/>
                  </a:lnTo>
                  <a:lnTo>
                    <a:pt x="639687" y="8001"/>
                  </a:lnTo>
                  <a:lnTo>
                    <a:pt x="622554" y="8572"/>
                  </a:lnTo>
                  <a:lnTo>
                    <a:pt x="612350" y="10239"/>
                  </a:lnTo>
                  <a:lnTo>
                    <a:pt x="601503" y="13335"/>
                  </a:lnTo>
                  <a:lnTo>
                    <a:pt x="590514" y="16716"/>
                  </a:lnTo>
                  <a:lnTo>
                    <a:pt x="579882" y="19240"/>
                  </a:lnTo>
                  <a:lnTo>
                    <a:pt x="562546" y="23324"/>
                  </a:lnTo>
                  <a:lnTo>
                    <a:pt x="544068" y="24479"/>
                  </a:lnTo>
                  <a:lnTo>
                    <a:pt x="525018" y="24919"/>
                  </a:lnTo>
                  <a:lnTo>
                    <a:pt x="505968" y="26860"/>
                  </a:lnTo>
                  <a:lnTo>
                    <a:pt x="484762" y="31873"/>
                  </a:lnTo>
                  <a:lnTo>
                    <a:pt x="462629" y="30956"/>
                  </a:lnTo>
                  <a:lnTo>
                    <a:pt x="440066" y="27610"/>
                  </a:lnTo>
                  <a:lnTo>
                    <a:pt x="417576" y="25336"/>
                  </a:lnTo>
                  <a:lnTo>
                    <a:pt x="393453" y="24336"/>
                  </a:lnTo>
                  <a:lnTo>
                    <a:pt x="369189" y="23622"/>
                  </a:lnTo>
                  <a:lnTo>
                    <a:pt x="344924" y="23193"/>
                  </a:lnTo>
                  <a:lnTo>
                    <a:pt x="320802" y="23050"/>
                  </a:lnTo>
                  <a:lnTo>
                    <a:pt x="309360" y="21097"/>
                  </a:lnTo>
                  <a:lnTo>
                    <a:pt x="300132" y="18859"/>
                  </a:lnTo>
                  <a:lnTo>
                    <a:pt x="291334" y="16621"/>
                  </a:lnTo>
                  <a:lnTo>
                    <a:pt x="281178" y="14668"/>
                  </a:lnTo>
                  <a:lnTo>
                    <a:pt x="261377" y="12239"/>
                  </a:lnTo>
                  <a:lnTo>
                    <a:pt x="241077" y="11239"/>
                  </a:lnTo>
                  <a:lnTo>
                    <a:pt x="220634" y="10810"/>
                  </a:lnTo>
                  <a:lnTo>
                    <a:pt x="200406" y="10096"/>
                  </a:lnTo>
                  <a:lnTo>
                    <a:pt x="183582" y="7429"/>
                  </a:lnTo>
                  <a:lnTo>
                    <a:pt x="166401" y="5905"/>
                  </a:lnTo>
                  <a:lnTo>
                    <a:pt x="149078" y="4953"/>
                  </a:lnTo>
                  <a:lnTo>
                    <a:pt x="131826" y="4000"/>
                  </a:lnTo>
                  <a:lnTo>
                    <a:pt x="111775" y="357"/>
                  </a:lnTo>
                  <a:lnTo>
                    <a:pt x="98869" y="0"/>
                  </a:lnTo>
                  <a:lnTo>
                    <a:pt x="76533" y="1643"/>
                  </a:lnTo>
                  <a:lnTo>
                    <a:pt x="28194" y="4000"/>
                  </a:lnTo>
                  <a:lnTo>
                    <a:pt x="21574" y="5036"/>
                  </a:lnTo>
                  <a:lnTo>
                    <a:pt x="15240" y="6572"/>
                  </a:lnTo>
                  <a:lnTo>
                    <a:pt x="8905" y="7965"/>
                  </a:lnTo>
                  <a:lnTo>
                    <a:pt x="2286" y="8572"/>
                  </a:lnTo>
                  <a:lnTo>
                    <a:pt x="0" y="52006"/>
                  </a:lnTo>
                  <a:lnTo>
                    <a:pt x="80249" y="51202"/>
                  </a:lnTo>
                  <a:lnTo>
                    <a:pt x="145282" y="50709"/>
                  </a:lnTo>
                  <a:lnTo>
                    <a:pt x="197025" y="50461"/>
                  </a:lnTo>
                  <a:lnTo>
                    <a:pt x="237406" y="50398"/>
                  </a:lnTo>
                  <a:lnTo>
                    <a:pt x="268353" y="50454"/>
                  </a:lnTo>
                  <a:lnTo>
                    <a:pt x="291794" y="50566"/>
                  </a:lnTo>
                  <a:lnTo>
                    <a:pt x="309657" y="50673"/>
                  </a:lnTo>
                  <a:lnTo>
                    <a:pt x="323869" y="50709"/>
                  </a:lnTo>
                  <a:lnTo>
                    <a:pt x="363880" y="49764"/>
                  </a:lnTo>
                  <a:lnTo>
                    <a:pt x="407644" y="47623"/>
                  </a:lnTo>
                  <a:lnTo>
                    <a:pt x="440436" y="45910"/>
                  </a:lnTo>
                  <a:lnTo>
                    <a:pt x="490709" y="45770"/>
                  </a:lnTo>
                  <a:lnTo>
                    <a:pt x="537398" y="45337"/>
                  </a:lnTo>
                  <a:lnTo>
                    <a:pt x="582039" y="45965"/>
                  </a:lnTo>
                  <a:lnTo>
                    <a:pt x="626168" y="49007"/>
                  </a:lnTo>
                  <a:lnTo>
                    <a:pt x="671322" y="55816"/>
                  </a:lnTo>
                  <a:lnTo>
                    <a:pt x="726638" y="54399"/>
                  </a:lnTo>
                  <a:lnTo>
                    <a:pt x="781812" y="52482"/>
                  </a:lnTo>
                  <a:lnTo>
                    <a:pt x="836985" y="50137"/>
                  </a:lnTo>
                  <a:lnTo>
                    <a:pt x="892302" y="47434"/>
                  </a:lnTo>
                  <a:lnTo>
                    <a:pt x="945046" y="41659"/>
                  </a:lnTo>
                  <a:lnTo>
                    <a:pt x="999363" y="40100"/>
                  </a:lnTo>
                  <a:lnTo>
                    <a:pt x="1053679" y="40683"/>
                  </a:lnTo>
                  <a:lnTo>
                    <a:pt x="1106424" y="41338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290566" y="2317908"/>
              <a:ext cx="1104138" cy="45815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5290566" y="2317908"/>
              <a:ext cx="1104265" cy="46355"/>
            </a:xfrm>
            <a:custGeom>
              <a:avLst/>
              <a:gdLst/>
              <a:ahLst/>
              <a:cxnLst/>
              <a:rect l="l" t="t" r="r" b="b"/>
              <a:pathLst>
                <a:path w="1104264" h="46355">
                  <a:moveTo>
                    <a:pt x="1098042" y="45815"/>
                  </a:moveTo>
                  <a:lnTo>
                    <a:pt x="0" y="45815"/>
                  </a:lnTo>
                  <a:lnTo>
                    <a:pt x="690" y="34980"/>
                  </a:lnTo>
                  <a:lnTo>
                    <a:pt x="381" y="23717"/>
                  </a:lnTo>
                  <a:lnTo>
                    <a:pt x="2357" y="13025"/>
                  </a:lnTo>
                  <a:lnTo>
                    <a:pt x="9906" y="3905"/>
                  </a:lnTo>
                  <a:lnTo>
                    <a:pt x="21050" y="130"/>
                  </a:lnTo>
                  <a:lnTo>
                    <a:pt x="35052" y="0"/>
                  </a:lnTo>
                  <a:lnTo>
                    <a:pt x="50196" y="1440"/>
                  </a:lnTo>
                  <a:lnTo>
                    <a:pt x="64770" y="2381"/>
                  </a:lnTo>
                  <a:lnTo>
                    <a:pt x="121586" y="2619"/>
                  </a:lnTo>
                  <a:lnTo>
                    <a:pt x="178689" y="3143"/>
                  </a:lnTo>
                  <a:lnTo>
                    <a:pt x="235791" y="3667"/>
                  </a:lnTo>
                  <a:lnTo>
                    <a:pt x="292608" y="3905"/>
                  </a:lnTo>
                  <a:lnTo>
                    <a:pt x="301311" y="5822"/>
                  </a:lnTo>
                  <a:lnTo>
                    <a:pt x="310800" y="7810"/>
                  </a:lnTo>
                  <a:lnTo>
                    <a:pt x="318432" y="9370"/>
                  </a:lnTo>
                  <a:lnTo>
                    <a:pt x="321564" y="10001"/>
                  </a:lnTo>
                  <a:lnTo>
                    <a:pt x="369692" y="8982"/>
                  </a:lnTo>
                  <a:lnTo>
                    <a:pt x="420078" y="7266"/>
                  </a:lnTo>
                  <a:lnTo>
                    <a:pt x="471932" y="5344"/>
                  </a:lnTo>
                  <a:lnTo>
                    <a:pt x="524462" y="3704"/>
                  </a:lnTo>
                  <a:lnTo>
                    <a:pt x="576881" y="2835"/>
                  </a:lnTo>
                  <a:lnTo>
                    <a:pt x="628396" y="3227"/>
                  </a:lnTo>
                  <a:lnTo>
                    <a:pt x="678217" y="5369"/>
                  </a:lnTo>
                  <a:lnTo>
                    <a:pt x="725555" y="9750"/>
                  </a:lnTo>
                  <a:lnTo>
                    <a:pt x="769620" y="16859"/>
                  </a:lnTo>
                  <a:lnTo>
                    <a:pt x="794075" y="14716"/>
                  </a:lnTo>
                  <a:lnTo>
                    <a:pt x="817245" y="12858"/>
                  </a:lnTo>
                  <a:lnTo>
                    <a:pt x="840986" y="11287"/>
                  </a:lnTo>
                  <a:lnTo>
                    <a:pt x="867156" y="10001"/>
                  </a:lnTo>
                  <a:lnTo>
                    <a:pt x="878752" y="9263"/>
                  </a:lnTo>
                  <a:lnTo>
                    <a:pt x="889063" y="8096"/>
                  </a:lnTo>
                  <a:lnTo>
                    <a:pt x="899088" y="6357"/>
                  </a:lnTo>
                  <a:lnTo>
                    <a:pt x="909828" y="3905"/>
                  </a:lnTo>
                  <a:lnTo>
                    <a:pt x="959977" y="3893"/>
                  </a:lnTo>
                  <a:lnTo>
                    <a:pt x="1004125" y="3238"/>
                  </a:lnTo>
                  <a:lnTo>
                    <a:pt x="1045702" y="4441"/>
                  </a:lnTo>
                  <a:lnTo>
                    <a:pt x="1088136" y="10001"/>
                  </a:lnTo>
                  <a:lnTo>
                    <a:pt x="1091184" y="11525"/>
                  </a:lnTo>
                  <a:lnTo>
                    <a:pt x="1095756" y="12287"/>
                  </a:lnTo>
                  <a:lnTo>
                    <a:pt x="1098042" y="14573"/>
                  </a:lnTo>
                  <a:lnTo>
                    <a:pt x="1101852" y="18383"/>
                  </a:lnTo>
                  <a:lnTo>
                    <a:pt x="1104138" y="26765"/>
                  </a:lnTo>
                  <a:lnTo>
                    <a:pt x="1102221" y="33813"/>
                  </a:lnTo>
                  <a:lnTo>
                    <a:pt x="1101375" y="36861"/>
                  </a:lnTo>
                  <a:lnTo>
                    <a:pt x="1100387" y="39624"/>
                  </a:lnTo>
                  <a:lnTo>
                    <a:pt x="1098042" y="45815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285232" y="2280189"/>
              <a:ext cx="1106424" cy="59912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5285232" y="2280189"/>
              <a:ext cx="1106805" cy="60325"/>
            </a:xfrm>
            <a:custGeom>
              <a:avLst/>
              <a:gdLst/>
              <a:ahLst/>
              <a:cxnLst/>
              <a:rect l="l" t="t" r="r" b="b"/>
              <a:pathLst>
                <a:path w="1106804" h="60325">
                  <a:moveTo>
                    <a:pt x="1103376" y="59912"/>
                  </a:moveTo>
                  <a:lnTo>
                    <a:pt x="1103376" y="14954"/>
                  </a:lnTo>
                  <a:lnTo>
                    <a:pt x="1054315" y="15765"/>
                  </a:lnTo>
                  <a:lnTo>
                    <a:pt x="1001211" y="17127"/>
                  </a:lnTo>
                  <a:lnTo>
                    <a:pt x="945737" y="18573"/>
                  </a:lnTo>
                  <a:lnTo>
                    <a:pt x="889564" y="19639"/>
                  </a:lnTo>
                  <a:lnTo>
                    <a:pt x="834365" y="19857"/>
                  </a:lnTo>
                  <a:lnTo>
                    <a:pt x="781812" y="18764"/>
                  </a:lnTo>
                  <a:lnTo>
                    <a:pt x="736092" y="12954"/>
                  </a:lnTo>
                  <a:lnTo>
                    <a:pt x="713446" y="9441"/>
                  </a:lnTo>
                  <a:lnTo>
                    <a:pt x="690372" y="6572"/>
                  </a:lnTo>
                  <a:lnTo>
                    <a:pt x="673667" y="7036"/>
                  </a:lnTo>
                  <a:lnTo>
                    <a:pt x="656748" y="7429"/>
                  </a:lnTo>
                  <a:lnTo>
                    <a:pt x="639687" y="7965"/>
                  </a:lnTo>
                  <a:lnTo>
                    <a:pt x="622554" y="8858"/>
                  </a:lnTo>
                  <a:lnTo>
                    <a:pt x="612350" y="10084"/>
                  </a:lnTo>
                  <a:lnTo>
                    <a:pt x="601503" y="12954"/>
                  </a:lnTo>
                  <a:lnTo>
                    <a:pt x="590514" y="16252"/>
                  </a:lnTo>
                  <a:lnTo>
                    <a:pt x="579882" y="18764"/>
                  </a:lnTo>
                  <a:lnTo>
                    <a:pt x="562546" y="23288"/>
                  </a:lnTo>
                  <a:lnTo>
                    <a:pt x="544068" y="24669"/>
                  </a:lnTo>
                  <a:lnTo>
                    <a:pt x="525018" y="25193"/>
                  </a:lnTo>
                  <a:lnTo>
                    <a:pt x="505968" y="27146"/>
                  </a:lnTo>
                  <a:lnTo>
                    <a:pt x="484762" y="32146"/>
                  </a:lnTo>
                  <a:lnTo>
                    <a:pt x="462629" y="31146"/>
                  </a:lnTo>
                  <a:lnTo>
                    <a:pt x="440066" y="27574"/>
                  </a:lnTo>
                  <a:lnTo>
                    <a:pt x="417576" y="24860"/>
                  </a:lnTo>
                  <a:lnTo>
                    <a:pt x="393453" y="24288"/>
                  </a:lnTo>
                  <a:lnTo>
                    <a:pt x="369189" y="23717"/>
                  </a:lnTo>
                  <a:lnTo>
                    <a:pt x="344924" y="23145"/>
                  </a:lnTo>
                  <a:lnTo>
                    <a:pt x="320802" y="22574"/>
                  </a:lnTo>
                  <a:lnTo>
                    <a:pt x="309360" y="21062"/>
                  </a:lnTo>
                  <a:lnTo>
                    <a:pt x="300132" y="19050"/>
                  </a:lnTo>
                  <a:lnTo>
                    <a:pt x="291334" y="16894"/>
                  </a:lnTo>
                  <a:lnTo>
                    <a:pt x="281178" y="14954"/>
                  </a:lnTo>
                  <a:lnTo>
                    <a:pt x="261377" y="12418"/>
                  </a:lnTo>
                  <a:lnTo>
                    <a:pt x="241077" y="11239"/>
                  </a:lnTo>
                  <a:lnTo>
                    <a:pt x="220634" y="10775"/>
                  </a:lnTo>
                  <a:lnTo>
                    <a:pt x="200406" y="10382"/>
                  </a:lnTo>
                  <a:lnTo>
                    <a:pt x="183582" y="7715"/>
                  </a:lnTo>
                  <a:lnTo>
                    <a:pt x="166401" y="6191"/>
                  </a:lnTo>
                  <a:lnTo>
                    <a:pt x="149078" y="5238"/>
                  </a:lnTo>
                  <a:lnTo>
                    <a:pt x="131826" y="4286"/>
                  </a:lnTo>
                  <a:lnTo>
                    <a:pt x="111775" y="535"/>
                  </a:lnTo>
                  <a:lnTo>
                    <a:pt x="98869" y="0"/>
                  </a:lnTo>
                  <a:lnTo>
                    <a:pt x="76533" y="1607"/>
                  </a:lnTo>
                  <a:lnTo>
                    <a:pt x="28194" y="4286"/>
                  </a:lnTo>
                  <a:lnTo>
                    <a:pt x="21574" y="5322"/>
                  </a:lnTo>
                  <a:lnTo>
                    <a:pt x="15240" y="6858"/>
                  </a:lnTo>
                  <a:lnTo>
                    <a:pt x="8905" y="8251"/>
                  </a:lnTo>
                  <a:lnTo>
                    <a:pt x="2286" y="8858"/>
                  </a:lnTo>
                  <a:lnTo>
                    <a:pt x="0" y="51530"/>
                  </a:lnTo>
                  <a:lnTo>
                    <a:pt x="80249" y="50878"/>
                  </a:lnTo>
                  <a:lnTo>
                    <a:pt x="145282" y="50512"/>
                  </a:lnTo>
                  <a:lnTo>
                    <a:pt x="197025" y="50370"/>
                  </a:lnTo>
                  <a:lnTo>
                    <a:pt x="237406" y="50388"/>
                  </a:lnTo>
                  <a:lnTo>
                    <a:pt x="268353" y="50502"/>
                  </a:lnTo>
                  <a:lnTo>
                    <a:pt x="291794" y="50650"/>
                  </a:lnTo>
                  <a:lnTo>
                    <a:pt x="309657" y="50768"/>
                  </a:lnTo>
                  <a:lnTo>
                    <a:pt x="323869" y="50792"/>
                  </a:lnTo>
                  <a:lnTo>
                    <a:pt x="363880" y="49673"/>
                  </a:lnTo>
                  <a:lnTo>
                    <a:pt x="407644" y="47299"/>
                  </a:lnTo>
                  <a:lnTo>
                    <a:pt x="440436" y="45434"/>
                  </a:lnTo>
                  <a:lnTo>
                    <a:pt x="490709" y="45665"/>
                  </a:lnTo>
                  <a:lnTo>
                    <a:pt x="537398" y="45458"/>
                  </a:lnTo>
                  <a:lnTo>
                    <a:pt x="582039" y="46202"/>
                  </a:lnTo>
                  <a:lnTo>
                    <a:pt x="626168" y="49286"/>
                  </a:lnTo>
                  <a:lnTo>
                    <a:pt x="671322" y="56102"/>
                  </a:lnTo>
                  <a:lnTo>
                    <a:pt x="726638" y="54685"/>
                  </a:lnTo>
                  <a:lnTo>
                    <a:pt x="781812" y="52768"/>
                  </a:lnTo>
                  <a:lnTo>
                    <a:pt x="836985" y="50422"/>
                  </a:lnTo>
                  <a:lnTo>
                    <a:pt x="892302" y="47720"/>
                  </a:lnTo>
                  <a:lnTo>
                    <a:pt x="945046" y="41945"/>
                  </a:lnTo>
                  <a:lnTo>
                    <a:pt x="999363" y="40386"/>
                  </a:lnTo>
                  <a:lnTo>
                    <a:pt x="1053679" y="40969"/>
                  </a:lnTo>
                  <a:lnTo>
                    <a:pt x="1106424" y="41624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290566" y="2231040"/>
              <a:ext cx="1104138" cy="45815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5290566" y="2231040"/>
              <a:ext cx="1104265" cy="46355"/>
            </a:xfrm>
            <a:custGeom>
              <a:avLst/>
              <a:gdLst/>
              <a:ahLst/>
              <a:cxnLst/>
              <a:rect l="l" t="t" r="r" b="b"/>
              <a:pathLst>
                <a:path w="1104264" h="46355">
                  <a:moveTo>
                    <a:pt x="1098042" y="45815"/>
                  </a:moveTo>
                  <a:lnTo>
                    <a:pt x="0" y="45815"/>
                  </a:lnTo>
                  <a:lnTo>
                    <a:pt x="690" y="34980"/>
                  </a:lnTo>
                  <a:lnTo>
                    <a:pt x="381" y="23717"/>
                  </a:lnTo>
                  <a:lnTo>
                    <a:pt x="2357" y="13025"/>
                  </a:lnTo>
                  <a:lnTo>
                    <a:pt x="9906" y="3905"/>
                  </a:lnTo>
                  <a:lnTo>
                    <a:pt x="21050" y="130"/>
                  </a:lnTo>
                  <a:lnTo>
                    <a:pt x="35052" y="0"/>
                  </a:lnTo>
                  <a:lnTo>
                    <a:pt x="50196" y="1440"/>
                  </a:lnTo>
                  <a:lnTo>
                    <a:pt x="64770" y="2381"/>
                  </a:lnTo>
                  <a:lnTo>
                    <a:pt x="121586" y="2619"/>
                  </a:lnTo>
                  <a:lnTo>
                    <a:pt x="178689" y="3143"/>
                  </a:lnTo>
                  <a:lnTo>
                    <a:pt x="235791" y="3667"/>
                  </a:lnTo>
                  <a:lnTo>
                    <a:pt x="292608" y="3905"/>
                  </a:lnTo>
                  <a:lnTo>
                    <a:pt x="301311" y="5822"/>
                  </a:lnTo>
                  <a:lnTo>
                    <a:pt x="310800" y="7810"/>
                  </a:lnTo>
                  <a:lnTo>
                    <a:pt x="318432" y="9370"/>
                  </a:lnTo>
                  <a:lnTo>
                    <a:pt x="321564" y="10001"/>
                  </a:lnTo>
                  <a:lnTo>
                    <a:pt x="369692" y="8982"/>
                  </a:lnTo>
                  <a:lnTo>
                    <a:pt x="420078" y="7266"/>
                  </a:lnTo>
                  <a:lnTo>
                    <a:pt x="471932" y="5344"/>
                  </a:lnTo>
                  <a:lnTo>
                    <a:pt x="524462" y="3704"/>
                  </a:lnTo>
                  <a:lnTo>
                    <a:pt x="576881" y="2835"/>
                  </a:lnTo>
                  <a:lnTo>
                    <a:pt x="628396" y="3227"/>
                  </a:lnTo>
                  <a:lnTo>
                    <a:pt x="678217" y="5369"/>
                  </a:lnTo>
                  <a:lnTo>
                    <a:pt x="725555" y="9750"/>
                  </a:lnTo>
                  <a:lnTo>
                    <a:pt x="769620" y="16859"/>
                  </a:lnTo>
                  <a:lnTo>
                    <a:pt x="794075" y="14716"/>
                  </a:lnTo>
                  <a:lnTo>
                    <a:pt x="817245" y="12858"/>
                  </a:lnTo>
                  <a:lnTo>
                    <a:pt x="840986" y="11287"/>
                  </a:lnTo>
                  <a:lnTo>
                    <a:pt x="867156" y="10001"/>
                  </a:lnTo>
                  <a:lnTo>
                    <a:pt x="878752" y="9263"/>
                  </a:lnTo>
                  <a:lnTo>
                    <a:pt x="889063" y="8096"/>
                  </a:lnTo>
                  <a:lnTo>
                    <a:pt x="899088" y="6357"/>
                  </a:lnTo>
                  <a:lnTo>
                    <a:pt x="909828" y="3905"/>
                  </a:lnTo>
                  <a:lnTo>
                    <a:pt x="959977" y="3893"/>
                  </a:lnTo>
                  <a:lnTo>
                    <a:pt x="1004125" y="3238"/>
                  </a:lnTo>
                  <a:lnTo>
                    <a:pt x="1045702" y="4441"/>
                  </a:lnTo>
                  <a:lnTo>
                    <a:pt x="1088136" y="10001"/>
                  </a:lnTo>
                  <a:lnTo>
                    <a:pt x="1091184" y="11525"/>
                  </a:lnTo>
                  <a:lnTo>
                    <a:pt x="1095756" y="12287"/>
                  </a:lnTo>
                  <a:lnTo>
                    <a:pt x="1098042" y="14573"/>
                  </a:lnTo>
                  <a:lnTo>
                    <a:pt x="1101852" y="18383"/>
                  </a:lnTo>
                  <a:lnTo>
                    <a:pt x="1104138" y="26765"/>
                  </a:lnTo>
                  <a:lnTo>
                    <a:pt x="1102221" y="33813"/>
                  </a:lnTo>
                  <a:lnTo>
                    <a:pt x="1101375" y="36861"/>
                  </a:lnTo>
                  <a:lnTo>
                    <a:pt x="1100387" y="39624"/>
                  </a:lnTo>
                  <a:lnTo>
                    <a:pt x="1098042" y="45815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285232" y="2193321"/>
              <a:ext cx="1106424" cy="59912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5285232" y="2193321"/>
              <a:ext cx="1106805" cy="60325"/>
            </a:xfrm>
            <a:custGeom>
              <a:avLst/>
              <a:gdLst/>
              <a:ahLst/>
              <a:cxnLst/>
              <a:rect l="l" t="t" r="r" b="b"/>
              <a:pathLst>
                <a:path w="1106804" h="60325">
                  <a:moveTo>
                    <a:pt x="1103376" y="59912"/>
                  </a:moveTo>
                  <a:lnTo>
                    <a:pt x="1103376" y="14954"/>
                  </a:lnTo>
                  <a:lnTo>
                    <a:pt x="1054315" y="15765"/>
                  </a:lnTo>
                  <a:lnTo>
                    <a:pt x="1001211" y="17127"/>
                  </a:lnTo>
                  <a:lnTo>
                    <a:pt x="945737" y="18573"/>
                  </a:lnTo>
                  <a:lnTo>
                    <a:pt x="889564" y="19639"/>
                  </a:lnTo>
                  <a:lnTo>
                    <a:pt x="834365" y="19857"/>
                  </a:lnTo>
                  <a:lnTo>
                    <a:pt x="781812" y="18764"/>
                  </a:lnTo>
                  <a:lnTo>
                    <a:pt x="736092" y="12954"/>
                  </a:lnTo>
                  <a:lnTo>
                    <a:pt x="713446" y="9441"/>
                  </a:lnTo>
                  <a:lnTo>
                    <a:pt x="690372" y="6572"/>
                  </a:lnTo>
                  <a:lnTo>
                    <a:pt x="673667" y="7036"/>
                  </a:lnTo>
                  <a:lnTo>
                    <a:pt x="656748" y="7429"/>
                  </a:lnTo>
                  <a:lnTo>
                    <a:pt x="639687" y="7965"/>
                  </a:lnTo>
                  <a:lnTo>
                    <a:pt x="622554" y="8858"/>
                  </a:lnTo>
                  <a:lnTo>
                    <a:pt x="612350" y="10084"/>
                  </a:lnTo>
                  <a:lnTo>
                    <a:pt x="601503" y="12954"/>
                  </a:lnTo>
                  <a:lnTo>
                    <a:pt x="590514" y="16252"/>
                  </a:lnTo>
                  <a:lnTo>
                    <a:pt x="579882" y="18764"/>
                  </a:lnTo>
                  <a:lnTo>
                    <a:pt x="562546" y="23288"/>
                  </a:lnTo>
                  <a:lnTo>
                    <a:pt x="544068" y="24669"/>
                  </a:lnTo>
                  <a:lnTo>
                    <a:pt x="525018" y="25193"/>
                  </a:lnTo>
                  <a:lnTo>
                    <a:pt x="505968" y="27146"/>
                  </a:lnTo>
                  <a:lnTo>
                    <a:pt x="484762" y="32146"/>
                  </a:lnTo>
                  <a:lnTo>
                    <a:pt x="462629" y="31146"/>
                  </a:lnTo>
                  <a:lnTo>
                    <a:pt x="440066" y="27574"/>
                  </a:lnTo>
                  <a:lnTo>
                    <a:pt x="417576" y="24860"/>
                  </a:lnTo>
                  <a:lnTo>
                    <a:pt x="393453" y="24288"/>
                  </a:lnTo>
                  <a:lnTo>
                    <a:pt x="369189" y="23717"/>
                  </a:lnTo>
                  <a:lnTo>
                    <a:pt x="344924" y="23145"/>
                  </a:lnTo>
                  <a:lnTo>
                    <a:pt x="320802" y="22574"/>
                  </a:lnTo>
                  <a:lnTo>
                    <a:pt x="309360" y="21062"/>
                  </a:lnTo>
                  <a:lnTo>
                    <a:pt x="300132" y="19050"/>
                  </a:lnTo>
                  <a:lnTo>
                    <a:pt x="291334" y="16894"/>
                  </a:lnTo>
                  <a:lnTo>
                    <a:pt x="281178" y="14954"/>
                  </a:lnTo>
                  <a:lnTo>
                    <a:pt x="261377" y="12418"/>
                  </a:lnTo>
                  <a:lnTo>
                    <a:pt x="241077" y="11239"/>
                  </a:lnTo>
                  <a:lnTo>
                    <a:pt x="220634" y="10775"/>
                  </a:lnTo>
                  <a:lnTo>
                    <a:pt x="200406" y="10382"/>
                  </a:lnTo>
                  <a:lnTo>
                    <a:pt x="183582" y="7715"/>
                  </a:lnTo>
                  <a:lnTo>
                    <a:pt x="166401" y="6191"/>
                  </a:lnTo>
                  <a:lnTo>
                    <a:pt x="149078" y="5238"/>
                  </a:lnTo>
                  <a:lnTo>
                    <a:pt x="131826" y="4286"/>
                  </a:lnTo>
                  <a:lnTo>
                    <a:pt x="111775" y="535"/>
                  </a:lnTo>
                  <a:lnTo>
                    <a:pt x="98869" y="0"/>
                  </a:lnTo>
                  <a:lnTo>
                    <a:pt x="76533" y="1607"/>
                  </a:lnTo>
                  <a:lnTo>
                    <a:pt x="28194" y="4286"/>
                  </a:lnTo>
                  <a:lnTo>
                    <a:pt x="21574" y="5322"/>
                  </a:lnTo>
                  <a:lnTo>
                    <a:pt x="15240" y="6858"/>
                  </a:lnTo>
                  <a:lnTo>
                    <a:pt x="8905" y="8251"/>
                  </a:lnTo>
                  <a:lnTo>
                    <a:pt x="2286" y="8858"/>
                  </a:lnTo>
                  <a:lnTo>
                    <a:pt x="0" y="51530"/>
                  </a:lnTo>
                  <a:lnTo>
                    <a:pt x="80249" y="50878"/>
                  </a:lnTo>
                  <a:lnTo>
                    <a:pt x="145282" y="50512"/>
                  </a:lnTo>
                  <a:lnTo>
                    <a:pt x="197025" y="50370"/>
                  </a:lnTo>
                  <a:lnTo>
                    <a:pt x="237406" y="50388"/>
                  </a:lnTo>
                  <a:lnTo>
                    <a:pt x="268353" y="50502"/>
                  </a:lnTo>
                  <a:lnTo>
                    <a:pt x="291794" y="50650"/>
                  </a:lnTo>
                  <a:lnTo>
                    <a:pt x="309657" y="50768"/>
                  </a:lnTo>
                  <a:lnTo>
                    <a:pt x="323869" y="50792"/>
                  </a:lnTo>
                  <a:lnTo>
                    <a:pt x="363880" y="49673"/>
                  </a:lnTo>
                  <a:lnTo>
                    <a:pt x="407644" y="47299"/>
                  </a:lnTo>
                  <a:lnTo>
                    <a:pt x="440436" y="45434"/>
                  </a:lnTo>
                  <a:lnTo>
                    <a:pt x="490709" y="45665"/>
                  </a:lnTo>
                  <a:lnTo>
                    <a:pt x="537398" y="45458"/>
                  </a:lnTo>
                  <a:lnTo>
                    <a:pt x="582039" y="46202"/>
                  </a:lnTo>
                  <a:lnTo>
                    <a:pt x="626168" y="49286"/>
                  </a:lnTo>
                  <a:lnTo>
                    <a:pt x="671322" y="56102"/>
                  </a:lnTo>
                  <a:lnTo>
                    <a:pt x="726638" y="54685"/>
                  </a:lnTo>
                  <a:lnTo>
                    <a:pt x="781812" y="52768"/>
                  </a:lnTo>
                  <a:lnTo>
                    <a:pt x="836985" y="50422"/>
                  </a:lnTo>
                  <a:lnTo>
                    <a:pt x="892302" y="47720"/>
                  </a:lnTo>
                  <a:lnTo>
                    <a:pt x="945046" y="41945"/>
                  </a:lnTo>
                  <a:lnTo>
                    <a:pt x="999363" y="40386"/>
                  </a:lnTo>
                  <a:lnTo>
                    <a:pt x="1053679" y="40969"/>
                  </a:lnTo>
                  <a:lnTo>
                    <a:pt x="1106424" y="41624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295900" y="2381535"/>
              <a:ext cx="791718" cy="45434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5295900" y="2381535"/>
              <a:ext cx="791845" cy="45720"/>
            </a:xfrm>
            <a:custGeom>
              <a:avLst/>
              <a:gdLst/>
              <a:ahLst/>
              <a:cxnLst/>
              <a:rect l="l" t="t" r="r" b="b"/>
              <a:pathLst>
                <a:path w="791845" h="45719">
                  <a:moveTo>
                    <a:pt x="787908" y="45434"/>
                  </a:moveTo>
                  <a:lnTo>
                    <a:pt x="0" y="45434"/>
                  </a:lnTo>
                  <a:lnTo>
                    <a:pt x="535" y="34611"/>
                  </a:lnTo>
                  <a:lnTo>
                    <a:pt x="285" y="23431"/>
                  </a:lnTo>
                  <a:lnTo>
                    <a:pt x="1607" y="12965"/>
                  </a:lnTo>
                  <a:lnTo>
                    <a:pt x="6858" y="4286"/>
                  </a:lnTo>
                  <a:lnTo>
                    <a:pt x="14978" y="392"/>
                  </a:lnTo>
                  <a:lnTo>
                    <a:pt x="24955" y="0"/>
                  </a:lnTo>
                  <a:lnTo>
                    <a:pt x="35790" y="1178"/>
                  </a:lnTo>
                  <a:lnTo>
                    <a:pt x="46482" y="2000"/>
                  </a:lnTo>
                  <a:lnTo>
                    <a:pt x="87177" y="2250"/>
                  </a:lnTo>
                  <a:lnTo>
                    <a:pt x="128016" y="2857"/>
                  </a:lnTo>
                  <a:lnTo>
                    <a:pt x="168854" y="3607"/>
                  </a:lnTo>
                  <a:lnTo>
                    <a:pt x="209550" y="4286"/>
                  </a:lnTo>
                  <a:lnTo>
                    <a:pt x="216408" y="6572"/>
                  </a:lnTo>
                  <a:lnTo>
                    <a:pt x="230886" y="10382"/>
                  </a:lnTo>
                  <a:lnTo>
                    <a:pt x="283015" y="8558"/>
                  </a:lnTo>
                  <a:lnTo>
                    <a:pt x="338299" y="5697"/>
                  </a:lnTo>
                  <a:lnTo>
                    <a:pt x="394811" y="3429"/>
                  </a:lnTo>
                  <a:lnTo>
                    <a:pt x="450624" y="3383"/>
                  </a:lnTo>
                  <a:lnTo>
                    <a:pt x="503812" y="7189"/>
                  </a:lnTo>
                  <a:lnTo>
                    <a:pt x="552450" y="16478"/>
                  </a:lnTo>
                  <a:lnTo>
                    <a:pt x="569821" y="14454"/>
                  </a:lnTo>
                  <a:lnTo>
                    <a:pt x="586263" y="12858"/>
                  </a:lnTo>
                  <a:lnTo>
                    <a:pt x="603134" y="11549"/>
                  </a:lnTo>
                  <a:lnTo>
                    <a:pt x="621792" y="10382"/>
                  </a:lnTo>
                  <a:lnTo>
                    <a:pt x="630197" y="9322"/>
                  </a:lnTo>
                  <a:lnTo>
                    <a:pt x="637603" y="8191"/>
                  </a:lnTo>
                  <a:lnTo>
                    <a:pt x="644723" y="6631"/>
                  </a:lnTo>
                  <a:lnTo>
                    <a:pt x="652272" y="4286"/>
                  </a:lnTo>
                  <a:lnTo>
                    <a:pt x="688562" y="3952"/>
                  </a:lnTo>
                  <a:lnTo>
                    <a:pt x="720280" y="3333"/>
                  </a:lnTo>
                  <a:lnTo>
                    <a:pt x="749998" y="4714"/>
                  </a:lnTo>
                  <a:lnTo>
                    <a:pt x="780288" y="10382"/>
                  </a:lnTo>
                  <a:lnTo>
                    <a:pt x="782574" y="11906"/>
                  </a:lnTo>
                  <a:lnTo>
                    <a:pt x="786384" y="12668"/>
                  </a:lnTo>
                  <a:lnTo>
                    <a:pt x="787908" y="14954"/>
                  </a:lnTo>
                  <a:lnTo>
                    <a:pt x="790194" y="18002"/>
                  </a:lnTo>
                  <a:lnTo>
                    <a:pt x="791718" y="27146"/>
                  </a:lnTo>
                  <a:lnTo>
                    <a:pt x="790479" y="33861"/>
                  </a:lnTo>
                  <a:lnTo>
                    <a:pt x="789813" y="36861"/>
                  </a:lnTo>
                  <a:lnTo>
                    <a:pt x="789146" y="39576"/>
                  </a:lnTo>
                  <a:lnTo>
                    <a:pt x="787908" y="45434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292090" y="2343911"/>
              <a:ext cx="794004" cy="60198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5292090" y="2343911"/>
              <a:ext cx="794385" cy="60325"/>
            </a:xfrm>
            <a:custGeom>
              <a:avLst/>
              <a:gdLst/>
              <a:ahLst/>
              <a:cxnLst/>
              <a:rect l="l" t="t" r="r" b="b"/>
              <a:pathLst>
                <a:path w="794385" h="60325">
                  <a:moveTo>
                    <a:pt x="791718" y="60198"/>
                  </a:moveTo>
                  <a:lnTo>
                    <a:pt x="791718" y="14478"/>
                  </a:lnTo>
                  <a:lnTo>
                    <a:pt x="749198" y="15538"/>
                  </a:lnTo>
                  <a:lnTo>
                    <a:pt x="702655" y="17294"/>
                  </a:lnTo>
                  <a:lnTo>
                    <a:pt x="654283" y="18976"/>
                  </a:lnTo>
                  <a:lnTo>
                    <a:pt x="606277" y="19818"/>
                  </a:lnTo>
                  <a:lnTo>
                    <a:pt x="560832" y="19050"/>
                  </a:lnTo>
                  <a:lnTo>
                    <a:pt x="544377" y="16609"/>
                  </a:lnTo>
                  <a:lnTo>
                    <a:pt x="528066" y="13239"/>
                  </a:lnTo>
                  <a:lnTo>
                    <a:pt x="511754" y="9727"/>
                  </a:lnTo>
                  <a:lnTo>
                    <a:pt x="495300" y="6858"/>
                  </a:lnTo>
                  <a:lnTo>
                    <a:pt x="483179" y="7310"/>
                  </a:lnTo>
                  <a:lnTo>
                    <a:pt x="470916" y="7620"/>
                  </a:lnTo>
                  <a:lnTo>
                    <a:pt x="458652" y="7929"/>
                  </a:lnTo>
                  <a:lnTo>
                    <a:pt x="446532" y="8382"/>
                  </a:lnTo>
                  <a:lnTo>
                    <a:pt x="438983" y="10048"/>
                  </a:lnTo>
                  <a:lnTo>
                    <a:pt x="431292" y="13144"/>
                  </a:lnTo>
                  <a:lnTo>
                    <a:pt x="423600" y="16525"/>
                  </a:lnTo>
                  <a:lnTo>
                    <a:pt x="416052" y="19050"/>
                  </a:lnTo>
                  <a:lnTo>
                    <a:pt x="403538" y="23467"/>
                  </a:lnTo>
                  <a:lnTo>
                    <a:pt x="390239" y="24669"/>
                  </a:lnTo>
                  <a:lnTo>
                    <a:pt x="376511" y="25157"/>
                  </a:lnTo>
                  <a:lnTo>
                    <a:pt x="362712" y="27432"/>
                  </a:lnTo>
                  <a:lnTo>
                    <a:pt x="347793" y="32004"/>
                  </a:lnTo>
                  <a:lnTo>
                    <a:pt x="331946" y="30861"/>
                  </a:lnTo>
                  <a:lnTo>
                    <a:pt x="315670" y="27432"/>
                  </a:lnTo>
                  <a:lnTo>
                    <a:pt x="299466" y="25146"/>
                  </a:lnTo>
                  <a:lnTo>
                    <a:pt x="282201" y="24253"/>
                  </a:lnTo>
                  <a:lnTo>
                    <a:pt x="264795" y="23717"/>
                  </a:lnTo>
                  <a:lnTo>
                    <a:pt x="247388" y="23324"/>
                  </a:lnTo>
                  <a:lnTo>
                    <a:pt x="230124" y="22860"/>
                  </a:lnTo>
                  <a:lnTo>
                    <a:pt x="221753" y="21336"/>
                  </a:lnTo>
                  <a:lnTo>
                    <a:pt x="215169" y="19240"/>
                  </a:lnTo>
                  <a:lnTo>
                    <a:pt x="209014" y="16859"/>
                  </a:lnTo>
                  <a:lnTo>
                    <a:pt x="201930" y="14478"/>
                  </a:lnTo>
                  <a:lnTo>
                    <a:pt x="187511" y="12061"/>
                  </a:lnTo>
                  <a:lnTo>
                    <a:pt x="172878" y="11144"/>
                  </a:lnTo>
                  <a:lnTo>
                    <a:pt x="158103" y="10941"/>
                  </a:lnTo>
                  <a:lnTo>
                    <a:pt x="143256" y="10668"/>
                  </a:lnTo>
                  <a:lnTo>
                    <a:pt x="131242" y="7893"/>
                  </a:lnTo>
                  <a:lnTo>
                    <a:pt x="119157" y="6191"/>
                  </a:lnTo>
                  <a:lnTo>
                    <a:pt x="106930" y="5203"/>
                  </a:lnTo>
                  <a:lnTo>
                    <a:pt x="94488" y="4572"/>
                  </a:lnTo>
                  <a:lnTo>
                    <a:pt x="80033" y="500"/>
                  </a:lnTo>
                  <a:lnTo>
                    <a:pt x="70866" y="0"/>
                  </a:lnTo>
                  <a:lnTo>
                    <a:pt x="54840" y="1785"/>
                  </a:lnTo>
                  <a:lnTo>
                    <a:pt x="19812" y="4572"/>
                  </a:lnTo>
                  <a:lnTo>
                    <a:pt x="13716" y="4572"/>
                  </a:lnTo>
                  <a:lnTo>
                    <a:pt x="8382" y="8382"/>
                  </a:lnTo>
                  <a:lnTo>
                    <a:pt x="1524" y="8382"/>
                  </a:lnTo>
                  <a:lnTo>
                    <a:pt x="0" y="51816"/>
                  </a:lnTo>
                  <a:lnTo>
                    <a:pt x="77304" y="50966"/>
                  </a:lnTo>
                  <a:lnTo>
                    <a:pt x="134349" y="50596"/>
                  </a:lnTo>
                  <a:lnTo>
                    <a:pt x="174927" y="50547"/>
                  </a:lnTo>
                  <a:lnTo>
                    <a:pt x="202826" y="50657"/>
                  </a:lnTo>
                  <a:lnTo>
                    <a:pt x="221837" y="50768"/>
                  </a:lnTo>
                  <a:lnTo>
                    <a:pt x="235750" y="50718"/>
                  </a:lnTo>
                  <a:lnTo>
                    <a:pt x="248356" y="50349"/>
                  </a:lnTo>
                  <a:lnTo>
                    <a:pt x="263444" y="49499"/>
                  </a:lnTo>
                  <a:lnTo>
                    <a:pt x="284805" y="48009"/>
                  </a:lnTo>
                  <a:lnTo>
                    <a:pt x="316230" y="45720"/>
                  </a:lnTo>
                  <a:lnTo>
                    <a:pt x="360604" y="45886"/>
                  </a:lnTo>
                  <a:lnTo>
                    <a:pt x="401478" y="45910"/>
                  </a:lnTo>
                  <a:lnTo>
                    <a:pt x="441067" y="48506"/>
                  </a:lnTo>
                  <a:lnTo>
                    <a:pt x="481584" y="56388"/>
                  </a:lnTo>
                  <a:lnTo>
                    <a:pt x="521029" y="54649"/>
                  </a:lnTo>
                  <a:lnTo>
                    <a:pt x="560546" y="52768"/>
                  </a:lnTo>
                  <a:lnTo>
                    <a:pt x="600205" y="50601"/>
                  </a:lnTo>
                  <a:lnTo>
                    <a:pt x="640080" y="48006"/>
                  </a:lnTo>
                  <a:lnTo>
                    <a:pt x="677739" y="42231"/>
                  </a:lnTo>
                  <a:lnTo>
                    <a:pt x="716756" y="40671"/>
                  </a:lnTo>
                  <a:lnTo>
                    <a:pt x="755915" y="41255"/>
                  </a:lnTo>
                  <a:lnTo>
                    <a:pt x="794004" y="4191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5602986" y="2431065"/>
              <a:ext cx="791718" cy="45434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5602986" y="2431065"/>
              <a:ext cx="791845" cy="45720"/>
            </a:xfrm>
            <a:custGeom>
              <a:avLst/>
              <a:gdLst/>
              <a:ahLst/>
              <a:cxnLst/>
              <a:rect l="l" t="t" r="r" b="b"/>
              <a:pathLst>
                <a:path w="791845" h="45719">
                  <a:moveTo>
                    <a:pt x="787146" y="45434"/>
                  </a:moveTo>
                  <a:lnTo>
                    <a:pt x="0" y="45434"/>
                  </a:lnTo>
                  <a:lnTo>
                    <a:pt x="428" y="34611"/>
                  </a:lnTo>
                  <a:lnTo>
                    <a:pt x="0" y="23431"/>
                  </a:lnTo>
                  <a:lnTo>
                    <a:pt x="1285" y="12965"/>
                  </a:lnTo>
                  <a:lnTo>
                    <a:pt x="6858" y="4286"/>
                  </a:lnTo>
                  <a:lnTo>
                    <a:pt x="14978" y="392"/>
                  </a:lnTo>
                  <a:lnTo>
                    <a:pt x="24955" y="0"/>
                  </a:lnTo>
                  <a:lnTo>
                    <a:pt x="35790" y="1178"/>
                  </a:lnTo>
                  <a:lnTo>
                    <a:pt x="46482" y="2000"/>
                  </a:lnTo>
                  <a:lnTo>
                    <a:pt x="87177" y="2250"/>
                  </a:lnTo>
                  <a:lnTo>
                    <a:pt x="128016" y="2857"/>
                  </a:lnTo>
                  <a:lnTo>
                    <a:pt x="168854" y="3607"/>
                  </a:lnTo>
                  <a:lnTo>
                    <a:pt x="209550" y="4286"/>
                  </a:lnTo>
                  <a:lnTo>
                    <a:pt x="216408" y="6572"/>
                  </a:lnTo>
                  <a:lnTo>
                    <a:pt x="230886" y="10382"/>
                  </a:lnTo>
                  <a:lnTo>
                    <a:pt x="283012" y="8293"/>
                  </a:lnTo>
                  <a:lnTo>
                    <a:pt x="338271" y="5358"/>
                  </a:lnTo>
                  <a:lnTo>
                    <a:pt x="394716" y="3143"/>
                  </a:lnTo>
                  <a:lnTo>
                    <a:pt x="450398" y="3213"/>
                  </a:lnTo>
                  <a:lnTo>
                    <a:pt x="503371" y="7136"/>
                  </a:lnTo>
                  <a:lnTo>
                    <a:pt x="551688" y="16478"/>
                  </a:lnTo>
                  <a:lnTo>
                    <a:pt x="569499" y="14454"/>
                  </a:lnTo>
                  <a:lnTo>
                    <a:pt x="586168" y="12858"/>
                  </a:lnTo>
                  <a:lnTo>
                    <a:pt x="603123" y="11549"/>
                  </a:lnTo>
                  <a:lnTo>
                    <a:pt x="621792" y="10382"/>
                  </a:lnTo>
                  <a:lnTo>
                    <a:pt x="630197" y="9215"/>
                  </a:lnTo>
                  <a:lnTo>
                    <a:pt x="637603" y="7905"/>
                  </a:lnTo>
                  <a:lnTo>
                    <a:pt x="644723" y="6310"/>
                  </a:lnTo>
                  <a:lnTo>
                    <a:pt x="652272" y="4286"/>
                  </a:lnTo>
                  <a:lnTo>
                    <a:pt x="688240" y="3952"/>
                  </a:lnTo>
                  <a:lnTo>
                    <a:pt x="719994" y="3333"/>
                  </a:lnTo>
                  <a:lnTo>
                    <a:pt x="749891" y="4714"/>
                  </a:lnTo>
                  <a:lnTo>
                    <a:pt x="780288" y="10382"/>
                  </a:lnTo>
                  <a:lnTo>
                    <a:pt x="782574" y="11906"/>
                  </a:lnTo>
                  <a:lnTo>
                    <a:pt x="785622" y="11906"/>
                  </a:lnTo>
                  <a:lnTo>
                    <a:pt x="787146" y="14192"/>
                  </a:lnTo>
                  <a:lnTo>
                    <a:pt x="790194" y="18002"/>
                  </a:lnTo>
                  <a:lnTo>
                    <a:pt x="791718" y="27146"/>
                  </a:lnTo>
                  <a:lnTo>
                    <a:pt x="790146" y="33754"/>
                  </a:lnTo>
                  <a:lnTo>
                    <a:pt x="789432" y="36576"/>
                  </a:lnTo>
                  <a:lnTo>
                    <a:pt x="788717" y="39254"/>
                  </a:lnTo>
                  <a:lnTo>
                    <a:pt x="787146" y="45434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598414" y="2393251"/>
              <a:ext cx="794004" cy="60388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5598414" y="2393251"/>
              <a:ext cx="794385" cy="60960"/>
            </a:xfrm>
            <a:custGeom>
              <a:avLst/>
              <a:gdLst/>
              <a:ahLst/>
              <a:cxnLst/>
              <a:rect l="l" t="t" r="r" b="b"/>
              <a:pathLst>
                <a:path w="794385" h="60960">
                  <a:moveTo>
                    <a:pt x="792480" y="60388"/>
                  </a:moveTo>
                  <a:lnTo>
                    <a:pt x="792480" y="14668"/>
                  </a:lnTo>
                  <a:lnTo>
                    <a:pt x="749667" y="15729"/>
                  </a:lnTo>
                  <a:lnTo>
                    <a:pt x="703088" y="17484"/>
                  </a:lnTo>
                  <a:lnTo>
                    <a:pt x="654826" y="19167"/>
                  </a:lnTo>
                  <a:lnTo>
                    <a:pt x="606966" y="20008"/>
                  </a:lnTo>
                  <a:lnTo>
                    <a:pt x="561594" y="19240"/>
                  </a:lnTo>
                  <a:lnTo>
                    <a:pt x="544818" y="16466"/>
                  </a:lnTo>
                  <a:lnTo>
                    <a:pt x="528542" y="13049"/>
                  </a:lnTo>
                  <a:lnTo>
                    <a:pt x="512409" y="9489"/>
                  </a:lnTo>
                  <a:lnTo>
                    <a:pt x="496062" y="6286"/>
                  </a:lnTo>
                  <a:lnTo>
                    <a:pt x="483941" y="6858"/>
                  </a:lnTo>
                  <a:lnTo>
                    <a:pt x="471678" y="7429"/>
                  </a:lnTo>
                  <a:lnTo>
                    <a:pt x="459414" y="8001"/>
                  </a:lnTo>
                  <a:lnTo>
                    <a:pt x="447294" y="8572"/>
                  </a:lnTo>
                  <a:lnTo>
                    <a:pt x="439638" y="10239"/>
                  </a:lnTo>
                  <a:lnTo>
                    <a:pt x="431768" y="13335"/>
                  </a:lnTo>
                  <a:lnTo>
                    <a:pt x="424041" y="16716"/>
                  </a:lnTo>
                  <a:lnTo>
                    <a:pt x="416814" y="19240"/>
                  </a:lnTo>
                  <a:lnTo>
                    <a:pt x="404300" y="23645"/>
                  </a:lnTo>
                  <a:lnTo>
                    <a:pt x="391001" y="24765"/>
                  </a:lnTo>
                  <a:lnTo>
                    <a:pt x="377273" y="25026"/>
                  </a:lnTo>
                  <a:lnTo>
                    <a:pt x="363474" y="26860"/>
                  </a:lnTo>
                  <a:lnTo>
                    <a:pt x="348234" y="31873"/>
                  </a:lnTo>
                  <a:lnTo>
                    <a:pt x="332422" y="30956"/>
                  </a:lnTo>
                  <a:lnTo>
                    <a:pt x="316325" y="27610"/>
                  </a:lnTo>
                  <a:lnTo>
                    <a:pt x="300228" y="25336"/>
                  </a:lnTo>
                  <a:lnTo>
                    <a:pt x="282952" y="24443"/>
                  </a:lnTo>
                  <a:lnTo>
                    <a:pt x="265461" y="23907"/>
                  </a:lnTo>
                  <a:lnTo>
                    <a:pt x="247828" y="23514"/>
                  </a:lnTo>
                  <a:lnTo>
                    <a:pt x="230124" y="23050"/>
                  </a:lnTo>
                  <a:lnTo>
                    <a:pt x="222194" y="21526"/>
                  </a:lnTo>
                  <a:lnTo>
                    <a:pt x="215836" y="19431"/>
                  </a:lnTo>
                  <a:lnTo>
                    <a:pt x="209764" y="17049"/>
                  </a:lnTo>
                  <a:lnTo>
                    <a:pt x="202692" y="14668"/>
                  </a:lnTo>
                  <a:lnTo>
                    <a:pt x="188273" y="12251"/>
                  </a:lnTo>
                  <a:lnTo>
                    <a:pt x="173640" y="11334"/>
                  </a:lnTo>
                  <a:lnTo>
                    <a:pt x="158865" y="11132"/>
                  </a:lnTo>
                  <a:lnTo>
                    <a:pt x="144018" y="10858"/>
                  </a:lnTo>
                  <a:lnTo>
                    <a:pt x="132004" y="8072"/>
                  </a:lnTo>
                  <a:lnTo>
                    <a:pt x="119919" y="6286"/>
                  </a:lnTo>
                  <a:lnTo>
                    <a:pt x="107692" y="5072"/>
                  </a:lnTo>
                  <a:lnTo>
                    <a:pt x="95250" y="4000"/>
                  </a:lnTo>
                  <a:lnTo>
                    <a:pt x="80688" y="357"/>
                  </a:lnTo>
                  <a:lnTo>
                    <a:pt x="71342" y="0"/>
                  </a:lnTo>
                  <a:lnTo>
                    <a:pt x="55280" y="1643"/>
                  </a:lnTo>
                  <a:lnTo>
                    <a:pt x="20574" y="4000"/>
                  </a:lnTo>
                  <a:lnTo>
                    <a:pt x="13716" y="4762"/>
                  </a:lnTo>
                  <a:lnTo>
                    <a:pt x="9144" y="8572"/>
                  </a:lnTo>
                  <a:lnTo>
                    <a:pt x="1524" y="8572"/>
                  </a:lnTo>
                  <a:lnTo>
                    <a:pt x="0" y="52006"/>
                  </a:lnTo>
                  <a:lnTo>
                    <a:pt x="77510" y="51156"/>
                  </a:lnTo>
                  <a:lnTo>
                    <a:pt x="134721" y="50787"/>
                  </a:lnTo>
                  <a:lnTo>
                    <a:pt x="175427" y="50737"/>
                  </a:lnTo>
                  <a:lnTo>
                    <a:pt x="203423" y="50848"/>
                  </a:lnTo>
                  <a:lnTo>
                    <a:pt x="222504" y="50958"/>
                  </a:lnTo>
                  <a:lnTo>
                    <a:pt x="236463" y="50909"/>
                  </a:lnTo>
                  <a:lnTo>
                    <a:pt x="249097" y="50539"/>
                  </a:lnTo>
                  <a:lnTo>
                    <a:pt x="264200" y="49690"/>
                  </a:lnTo>
                  <a:lnTo>
                    <a:pt x="285567" y="48200"/>
                  </a:lnTo>
                  <a:lnTo>
                    <a:pt x="316992" y="45910"/>
                  </a:lnTo>
                  <a:lnTo>
                    <a:pt x="361366" y="45636"/>
                  </a:lnTo>
                  <a:lnTo>
                    <a:pt x="402240" y="45434"/>
                  </a:lnTo>
                  <a:lnTo>
                    <a:pt x="441829" y="47946"/>
                  </a:lnTo>
                  <a:lnTo>
                    <a:pt x="482346" y="55816"/>
                  </a:lnTo>
                  <a:lnTo>
                    <a:pt x="521779" y="54411"/>
                  </a:lnTo>
                  <a:lnTo>
                    <a:pt x="561213" y="52578"/>
                  </a:lnTo>
                  <a:lnTo>
                    <a:pt x="600646" y="50458"/>
                  </a:lnTo>
                  <a:lnTo>
                    <a:pt x="640080" y="48196"/>
                  </a:lnTo>
                  <a:lnTo>
                    <a:pt x="678168" y="42100"/>
                  </a:lnTo>
                  <a:lnTo>
                    <a:pt x="717327" y="40576"/>
                  </a:lnTo>
                  <a:lnTo>
                    <a:pt x="756344" y="41338"/>
                  </a:lnTo>
                  <a:lnTo>
                    <a:pt x="794004" y="4210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5290566" y="2487072"/>
              <a:ext cx="1104138" cy="45815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5290566" y="2487072"/>
              <a:ext cx="1104265" cy="46355"/>
            </a:xfrm>
            <a:custGeom>
              <a:avLst/>
              <a:gdLst/>
              <a:ahLst/>
              <a:cxnLst/>
              <a:rect l="l" t="t" r="r" b="b"/>
              <a:pathLst>
                <a:path w="1104264" h="46355">
                  <a:moveTo>
                    <a:pt x="1098042" y="45815"/>
                  </a:moveTo>
                  <a:lnTo>
                    <a:pt x="0" y="45815"/>
                  </a:lnTo>
                  <a:lnTo>
                    <a:pt x="690" y="34551"/>
                  </a:lnTo>
                  <a:lnTo>
                    <a:pt x="381" y="23145"/>
                  </a:lnTo>
                  <a:lnTo>
                    <a:pt x="2357" y="12596"/>
                  </a:lnTo>
                  <a:lnTo>
                    <a:pt x="9906" y="3905"/>
                  </a:lnTo>
                  <a:lnTo>
                    <a:pt x="21050" y="130"/>
                  </a:lnTo>
                  <a:lnTo>
                    <a:pt x="35052" y="0"/>
                  </a:lnTo>
                  <a:lnTo>
                    <a:pt x="50196" y="1440"/>
                  </a:lnTo>
                  <a:lnTo>
                    <a:pt x="64770" y="2381"/>
                  </a:lnTo>
                  <a:lnTo>
                    <a:pt x="121586" y="2512"/>
                  </a:lnTo>
                  <a:lnTo>
                    <a:pt x="178689" y="2857"/>
                  </a:lnTo>
                  <a:lnTo>
                    <a:pt x="235791" y="3345"/>
                  </a:lnTo>
                  <a:lnTo>
                    <a:pt x="292608" y="3905"/>
                  </a:lnTo>
                  <a:lnTo>
                    <a:pt x="301311" y="5822"/>
                  </a:lnTo>
                  <a:lnTo>
                    <a:pt x="310800" y="7810"/>
                  </a:lnTo>
                  <a:lnTo>
                    <a:pt x="318432" y="9370"/>
                  </a:lnTo>
                  <a:lnTo>
                    <a:pt x="321564" y="10001"/>
                  </a:lnTo>
                  <a:lnTo>
                    <a:pt x="369692" y="8981"/>
                  </a:lnTo>
                  <a:lnTo>
                    <a:pt x="420078" y="7258"/>
                  </a:lnTo>
                  <a:lnTo>
                    <a:pt x="471932" y="5316"/>
                  </a:lnTo>
                  <a:lnTo>
                    <a:pt x="524462" y="3637"/>
                  </a:lnTo>
                  <a:lnTo>
                    <a:pt x="576881" y="2705"/>
                  </a:lnTo>
                  <a:lnTo>
                    <a:pt x="628396" y="3002"/>
                  </a:lnTo>
                  <a:lnTo>
                    <a:pt x="678217" y="5011"/>
                  </a:lnTo>
                  <a:lnTo>
                    <a:pt x="725555" y="9215"/>
                  </a:lnTo>
                  <a:lnTo>
                    <a:pt x="769620" y="16097"/>
                  </a:lnTo>
                  <a:lnTo>
                    <a:pt x="794075" y="14394"/>
                  </a:lnTo>
                  <a:lnTo>
                    <a:pt x="817245" y="12763"/>
                  </a:lnTo>
                  <a:lnTo>
                    <a:pt x="840986" y="11275"/>
                  </a:lnTo>
                  <a:lnTo>
                    <a:pt x="867156" y="10001"/>
                  </a:lnTo>
                  <a:lnTo>
                    <a:pt x="878752" y="9263"/>
                  </a:lnTo>
                  <a:lnTo>
                    <a:pt x="889063" y="8096"/>
                  </a:lnTo>
                  <a:lnTo>
                    <a:pt x="899088" y="6357"/>
                  </a:lnTo>
                  <a:lnTo>
                    <a:pt x="909828" y="3905"/>
                  </a:lnTo>
                  <a:lnTo>
                    <a:pt x="959977" y="3893"/>
                  </a:lnTo>
                  <a:lnTo>
                    <a:pt x="1004125" y="3238"/>
                  </a:lnTo>
                  <a:lnTo>
                    <a:pt x="1045702" y="4441"/>
                  </a:lnTo>
                  <a:lnTo>
                    <a:pt x="1088136" y="10001"/>
                  </a:lnTo>
                  <a:lnTo>
                    <a:pt x="1091184" y="11525"/>
                  </a:lnTo>
                  <a:lnTo>
                    <a:pt x="1095756" y="12287"/>
                  </a:lnTo>
                  <a:lnTo>
                    <a:pt x="1098042" y="14573"/>
                  </a:lnTo>
                  <a:lnTo>
                    <a:pt x="1101852" y="18383"/>
                  </a:lnTo>
                  <a:lnTo>
                    <a:pt x="1104138" y="26765"/>
                  </a:lnTo>
                  <a:lnTo>
                    <a:pt x="1102221" y="33813"/>
                  </a:lnTo>
                  <a:lnTo>
                    <a:pt x="1101375" y="36861"/>
                  </a:lnTo>
                  <a:lnTo>
                    <a:pt x="1100387" y="39624"/>
                  </a:lnTo>
                  <a:lnTo>
                    <a:pt x="1098042" y="45815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285232" y="2449353"/>
              <a:ext cx="1106424" cy="59912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5285232" y="2449353"/>
              <a:ext cx="1106805" cy="60325"/>
            </a:xfrm>
            <a:custGeom>
              <a:avLst/>
              <a:gdLst/>
              <a:ahLst/>
              <a:cxnLst/>
              <a:rect l="l" t="t" r="r" b="b"/>
              <a:pathLst>
                <a:path w="1106804" h="60325">
                  <a:moveTo>
                    <a:pt x="1103376" y="59912"/>
                  </a:moveTo>
                  <a:lnTo>
                    <a:pt x="1103376" y="14954"/>
                  </a:lnTo>
                  <a:lnTo>
                    <a:pt x="1054315" y="15712"/>
                  </a:lnTo>
                  <a:lnTo>
                    <a:pt x="1001211" y="16958"/>
                  </a:lnTo>
                  <a:lnTo>
                    <a:pt x="945737" y="18288"/>
                  </a:lnTo>
                  <a:lnTo>
                    <a:pt x="889564" y="19300"/>
                  </a:lnTo>
                  <a:lnTo>
                    <a:pt x="834365" y="19593"/>
                  </a:lnTo>
                  <a:lnTo>
                    <a:pt x="781812" y="18764"/>
                  </a:lnTo>
                  <a:lnTo>
                    <a:pt x="736092" y="12954"/>
                  </a:lnTo>
                  <a:lnTo>
                    <a:pt x="713446" y="9441"/>
                  </a:lnTo>
                  <a:lnTo>
                    <a:pt x="690372" y="6572"/>
                  </a:lnTo>
                  <a:lnTo>
                    <a:pt x="673667" y="7036"/>
                  </a:lnTo>
                  <a:lnTo>
                    <a:pt x="656748" y="7429"/>
                  </a:lnTo>
                  <a:lnTo>
                    <a:pt x="639687" y="7965"/>
                  </a:lnTo>
                  <a:lnTo>
                    <a:pt x="622554" y="8858"/>
                  </a:lnTo>
                  <a:lnTo>
                    <a:pt x="612350" y="10084"/>
                  </a:lnTo>
                  <a:lnTo>
                    <a:pt x="601503" y="12954"/>
                  </a:lnTo>
                  <a:lnTo>
                    <a:pt x="590514" y="16252"/>
                  </a:lnTo>
                  <a:lnTo>
                    <a:pt x="579882" y="18764"/>
                  </a:lnTo>
                  <a:lnTo>
                    <a:pt x="562546" y="23181"/>
                  </a:lnTo>
                  <a:lnTo>
                    <a:pt x="544068" y="24384"/>
                  </a:lnTo>
                  <a:lnTo>
                    <a:pt x="525018" y="24872"/>
                  </a:lnTo>
                  <a:lnTo>
                    <a:pt x="505968" y="27146"/>
                  </a:lnTo>
                  <a:lnTo>
                    <a:pt x="484762" y="32146"/>
                  </a:lnTo>
                  <a:lnTo>
                    <a:pt x="462629" y="31146"/>
                  </a:lnTo>
                  <a:lnTo>
                    <a:pt x="440066" y="27574"/>
                  </a:lnTo>
                  <a:lnTo>
                    <a:pt x="417576" y="24860"/>
                  </a:lnTo>
                  <a:lnTo>
                    <a:pt x="393453" y="24288"/>
                  </a:lnTo>
                  <a:lnTo>
                    <a:pt x="369189" y="23717"/>
                  </a:lnTo>
                  <a:lnTo>
                    <a:pt x="344924" y="23145"/>
                  </a:lnTo>
                  <a:lnTo>
                    <a:pt x="320802" y="22574"/>
                  </a:lnTo>
                  <a:lnTo>
                    <a:pt x="309360" y="21062"/>
                  </a:lnTo>
                  <a:lnTo>
                    <a:pt x="300132" y="19050"/>
                  </a:lnTo>
                  <a:lnTo>
                    <a:pt x="291334" y="16894"/>
                  </a:lnTo>
                  <a:lnTo>
                    <a:pt x="281178" y="14954"/>
                  </a:lnTo>
                  <a:lnTo>
                    <a:pt x="261377" y="12418"/>
                  </a:lnTo>
                  <a:lnTo>
                    <a:pt x="241077" y="11239"/>
                  </a:lnTo>
                  <a:lnTo>
                    <a:pt x="220634" y="10775"/>
                  </a:lnTo>
                  <a:lnTo>
                    <a:pt x="200406" y="10382"/>
                  </a:lnTo>
                  <a:lnTo>
                    <a:pt x="183582" y="7715"/>
                  </a:lnTo>
                  <a:lnTo>
                    <a:pt x="166401" y="6191"/>
                  </a:lnTo>
                  <a:lnTo>
                    <a:pt x="149078" y="5238"/>
                  </a:lnTo>
                  <a:lnTo>
                    <a:pt x="131826" y="4286"/>
                  </a:lnTo>
                  <a:lnTo>
                    <a:pt x="111775" y="535"/>
                  </a:lnTo>
                  <a:lnTo>
                    <a:pt x="98869" y="0"/>
                  </a:lnTo>
                  <a:lnTo>
                    <a:pt x="76533" y="1607"/>
                  </a:lnTo>
                  <a:lnTo>
                    <a:pt x="28194" y="4286"/>
                  </a:lnTo>
                  <a:lnTo>
                    <a:pt x="21574" y="5000"/>
                  </a:lnTo>
                  <a:lnTo>
                    <a:pt x="15240" y="6572"/>
                  </a:lnTo>
                  <a:lnTo>
                    <a:pt x="8905" y="8143"/>
                  </a:lnTo>
                  <a:lnTo>
                    <a:pt x="2286" y="8858"/>
                  </a:lnTo>
                  <a:lnTo>
                    <a:pt x="0" y="51530"/>
                  </a:lnTo>
                  <a:lnTo>
                    <a:pt x="80249" y="50878"/>
                  </a:lnTo>
                  <a:lnTo>
                    <a:pt x="145282" y="50512"/>
                  </a:lnTo>
                  <a:lnTo>
                    <a:pt x="197025" y="50370"/>
                  </a:lnTo>
                  <a:lnTo>
                    <a:pt x="237406" y="50388"/>
                  </a:lnTo>
                  <a:lnTo>
                    <a:pt x="268353" y="50502"/>
                  </a:lnTo>
                  <a:lnTo>
                    <a:pt x="291794" y="50650"/>
                  </a:lnTo>
                  <a:lnTo>
                    <a:pt x="309657" y="50768"/>
                  </a:lnTo>
                  <a:lnTo>
                    <a:pt x="323869" y="50792"/>
                  </a:lnTo>
                  <a:lnTo>
                    <a:pt x="363880" y="49673"/>
                  </a:lnTo>
                  <a:lnTo>
                    <a:pt x="407644" y="47299"/>
                  </a:lnTo>
                  <a:lnTo>
                    <a:pt x="440436" y="45434"/>
                  </a:lnTo>
                  <a:lnTo>
                    <a:pt x="490709" y="45665"/>
                  </a:lnTo>
                  <a:lnTo>
                    <a:pt x="537398" y="45458"/>
                  </a:lnTo>
                  <a:lnTo>
                    <a:pt x="582039" y="46202"/>
                  </a:lnTo>
                  <a:lnTo>
                    <a:pt x="626168" y="49286"/>
                  </a:lnTo>
                  <a:lnTo>
                    <a:pt x="671322" y="56102"/>
                  </a:lnTo>
                  <a:lnTo>
                    <a:pt x="726638" y="54685"/>
                  </a:lnTo>
                  <a:lnTo>
                    <a:pt x="781812" y="52768"/>
                  </a:lnTo>
                  <a:lnTo>
                    <a:pt x="836985" y="50422"/>
                  </a:lnTo>
                  <a:lnTo>
                    <a:pt x="892302" y="47720"/>
                  </a:lnTo>
                  <a:lnTo>
                    <a:pt x="945046" y="41945"/>
                  </a:lnTo>
                  <a:lnTo>
                    <a:pt x="999363" y="40386"/>
                  </a:lnTo>
                  <a:lnTo>
                    <a:pt x="1053679" y="40969"/>
                  </a:lnTo>
                  <a:lnTo>
                    <a:pt x="1106424" y="41624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297424" y="2550318"/>
              <a:ext cx="1104138" cy="45815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5297424" y="2550318"/>
              <a:ext cx="1104265" cy="46355"/>
            </a:xfrm>
            <a:custGeom>
              <a:avLst/>
              <a:gdLst/>
              <a:ahLst/>
              <a:cxnLst/>
              <a:rect l="l" t="t" r="r" b="b"/>
              <a:pathLst>
                <a:path w="1104264" h="46355">
                  <a:moveTo>
                    <a:pt x="1098042" y="45815"/>
                  </a:moveTo>
                  <a:lnTo>
                    <a:pt x="0" y="45815"/>
                  </a:lnTo>
                  <a:lnTo>
                    <a:pt x="690" y="34551"/>
                  </a:lnTo>
                  <a:lnTo>
                    <a:pt x="381" y="23145"/>
                  </a:lnTo>
                  <a:lnTo>
                    <a:pt x="2357" y="12596"/>
                  </a:lnTo>
                  <a:lnTo>
                    <a:pt x="9906" y="3905"/>
                  </a:lnTo>
                  <a:lnTo>
                    <a:pt x="21050" y="130"/>
                  </a:lnTo>
                  <a:lnTo>
                    <a:pt x="35052" y="0"/>
                  </a:lnTo>
                  <a:lnTo>
                    <a:pt x="50196" y="1440"/>
                  </a:lnTo>
                  <a:lnTo>
                    <a:pt x="64770" y="2381"/>
                  </a:lnTo>
                  <a:lnTo>
                    <a:pt x="121479" y="2512"/>
                  </a:lnTo>
                  <a:lnTo>
                    <a:pt x="178403" y="2857"/>
                  </a:lnTo>
                  <a:lnTo>
                    <a:pt x="235469" y="3345"/>
                  </a:lnTo>
                  <a:lnTo>
                    <a:pt x="292608" y="3905"/>
                  </a:lnTo>
                  <a:lnTo>
                    <a:pt x="301311" y="5822"/>
                  </a:lnTo>
                  <a:lnTo>
                    <a:pt x="310800" y="7810"/>
                  </a:lnTo>
                  <a:lnTo>
                    <a:pt x="318432" y="9370"/>
                  </a:lnTo>
                  <a:lnTo>
                    <a:pt x="321564" y="10001"/>
                  </a:lnTo>
                  <a:lnTo>
                    <a:pt x="369692" y="8981"/>
                  </a:lnTo>
                  <a:lnTo>
                    <a:pt x="420078" y="7258"/>
                  </a:lnTo>
                  <a:lnTo>
                    <a:pt x="471932" y="5316"/>
                  </a:lnTo>
                  <a:lnTo>
                    <a:pt x="524462" y="3637"/>
                  </a:lnTo>
                  <a:lnTo>
                    <a:pt x="576881" y="2705"/>
                  </a:lnTo>
                  <a:lnTo>
                    <a:pt x="628396" y="3002"/>
                  </a:lnTo>
                  <a:lnTo>
                    <a:pt x="678217" y="5011"/>
                  </a:lnTo>
                  <a:lnTo>
                    <a:pt x="725555" y="9215"/>
                  </a:lnTo>
                  <a:lnTo>
                    <a:pt x="769620" y="16097"/>
                  </a:lnTo>
                  <a:lnTo>
                    <a:pt x="794075" y="14394"/>
                  </a:lnTo>
                  <a:lnTo>
                    <a:pt x="817245" y="12763"/>
                  </a:lnTo>
                  <a:lnTo>
                    <a:pt x="840986" y="11275"/>
                  </a:lnTo>
                  <a:lnTo>
                    <a:pt x="867156" y="10001"/>
                  </a:lnTo>
                  <a:lnTo>
                    <a:pt x="878752" y="9263"/>
                  </a:lnTo>
                  <a:lnTo>
                    <a:pt x="889063" y="8096"/>
                  </a:lnTo>
                  <a:lnTo>
                    <a:pt x="899088" y="6357"/>
                  </a:lnTo>
                  <a:lnTo>
                    <a:pt x="909828" y="3905"/>
                  </a:lnTo>
                  <a:lnTo>
                    <a:pt x="959977" y="3893"/>
                  </a:lnTo>
                  <a:lnTo>
                    <a:pt x="1004125" y="3238"/>
                  </a:lnTo>
                  <a:lnTo>
                    <a:pt x="1045702" y="4441"/>
                  </a:lnTo>
                  <a:lnTo>
                    <a:pt x="1088136" y="10001"/>
                  </a:lnTo>
                  <a:lnTo>
                    <a:pt x="1091184" y="11525"/>
                  </a:lnTo>
                  <a:lnTo>
                    <a:pt x="1095756" y="12287"/>
                  </a:lnTo>
                  <a:lnTo>
                    <a:pt x="1098042" y="14573"/>
                  </a:lnTo>
                  <a:lnTo>
                    <a:pt x="1101852" y="18383"/>
                  </a:lnTo>
                  <a:lnTo>
                    <a:pt x="1104138" y="26765"/>
                  </a:lnTo>
                  <a:lnTo>
                    <a:pt x="1102113" y="33813"/>
                  </a:lnTo>
                  <a:lnTo>
                    <a:pt x="1101090" y="36861"/>
                  </a:lnTo>
                  <a:lnTo>
                    <a:pt x="1100066" y="39624"/>
                  </a:lnTo>
                  <a:lnTo>
                    <a:pt x="1098042" y="45815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292090" y="2512599"/>
              <a:ext cx="1106424" cy="59912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5292090" y="2512599"/>
              <a:ext cx="1106805" cy="60325"/>
            </a:xfrm>
            <a:custGeom>
              <a:avLst/>
              <a:gdLst/>
              <a:ahLst/>
              <a:cxnLst/>
              <a:rect l="l" t="t" r="r" b="b"/>
              <a:pathLst>
                <a:path w="1106804" h="60325">
                  <a:moveTo>
                    <a:pt x="1103376" y="59912"/>
                  </a:moveTo>
                  <a:lnTo>
                    <a:pt x="1103376" y="14954"/>
                  </a:lnTo>
                  <a:lnTo>
                    <a:pt x="1054315" y="15448"/>
                  </a:lnTo>
                  <a:lnTo>
                    <a:pt x="1001211" y="16619"/>
                  </a:lnTo>
                  <a:lnTo>
                    <a:pt x="945737" y="18002"/>
                  </a:lnTo>
                  <a:lnTo>
                    <a:pt x="889564" y="19131"/>
                  </a:lnTo>
                  <a:lnTo>
                    <a:pt x="834365" y="19540"/>
                  </a:lnTo>
                  <a:lnTo>
                    <a:pt x="781812" y="18764"/>
                  </a:lnTo>
                  <a:lnTo>
                    <a:pt x="736092" y="12954"/>
                  </a:lnTo>
                  <a:lnTo>
                    <a:pt x="713446" y="9441"/>
                  </a:lnTo>
                  <a:lnTo>
                    <a:pt x="690372" y="6572"/>
                  </a:lnTo>
                  <a:lnTo>
                    <a:pt x="673560" y="7036"/>
                  </a:lnTo>
                  <a:lnTo>
                    <a:pt x="656463" y="7429"/>
                  </a:lnTo>
                  <a:lnTo>
                    <a:pt x="639365" y="7965"/>
                  </a:lnTo>
                  <a:lnTo>
                    <a:pt x="622554" y="8858"/>
                  </a:lnTo>
                  <a:lnTo>
                    <a:pt x="612028" y="10084"/>
                  </a:lnTo>
                  <a:lnTo>
                    <a:pt x="601218" y="12954"/>
                  </a:lnTo>
                  <a:lnTo>
                    <a:pt x="590407" y="16252"/>
                  </a:lnTo>
                  <a:lnTo>
                    <a:pt x="579882" y="18764"/>
                  </a:lnTo>
                  <a:lnTo>
                    <a:pt x="562546" y="23181"/>
                  </a:lnTo>
                  <a:lnTo>
                    <a:pt x="544068" y="24384"/>
                  </a:lnTo>
                  <a:lnTo>
                    <a:pt x="525018" y="24872"/>
                  </a:lnTo>
                  <a:lnTo>
                    <a:pt x="505968" y="27146"/>
                  </a:lnTo>
                  <a:lnTo>
                    <a:pt x="484762" y="32146"/>
                  </a:lnTo>
                  <a:lnTo>
                    <a:pt x="462629" y="31146"/>
                  </a:lnTo>
                  <a:lnTo>
                    <a:pt x="440066" y="27574"/>
                  </a:lnTo>
                  <a:lnTo>
                    <a:pt x="417576" y="24860"/>
                  </a:lnTo>
                  <a:lnTo>
                    <a:pt x="393442" y="24288"/>
                  </a:lnTo>
                  <a:lnTo>
                    <a:pt x="369093" y="23717"/>
                  </a:lnTo>
                  <a:lnTo>
                    <a:pt x="344602" y="23145"/>
                  </a:lnTo>
                  <a:lnTo>
                    <a:pt x="320040" y="22574"/>
                  </a:lnTo>
                  <a:lnTo>
                    <a:pt x="309038" y="21062"/>
                  </a:lnTo>
                  <a:lnTo>
                    <a:pt x="300037" y="19050"/>
                  </a:lnTo>
                  <a:lnTo>
                    <a:pt x="291322" y="16894"/>
                  </a:lnTo>
                  <a:lnTo>
                    <a:pt x="281178" y="14954"/>
                  </a:lnTo>
                  <a:lnTo>
                    <a:pt x="261366" y="12418"/>
                  </a:lnTo>
                  <a:lnTo>
                    <a:pt x="240982" y="11239"/>
                  </a:lnTo>
                  <a:lnTo>
                    <a:pt x="220313" y="10775"/>
                  </a:lnTo>
                  <a:lnTo>
                    <a:pt x="199644" y="10382"/>
                  </a:lnTo>
                  <a:lnTo>
                    <a:pt x="183261" y="7715"/>
                  </a:lnTo>
                  <a:lnTo>
                    <a:pt x="166306" y="6191"/>
                  </a:lnTo>
                  <a:lnTo>
                    <a:pt x="149066" y="5238"/>
                  </a:lnTo>
                  <a:lnTo>
                    <a:pt x="131826" y="4286"/>
                  </a:lnTo>
                  <a:lnTo>
                    <a:pt x="111775" y="535"/>
                  </a:lnTo>
                  <a:lnTo>
                    <a:pt x="98869" y="0"/>
                  </a:lnTo>
                  <a:lnTo>
                    <a:pt x="76533" y="1607"/>
                  </a:lnTo>
                  <a:lnTo>
                    <a:pt x="28194" y="4286"/>
                  </a:lnTo>
                  <a:lnTo>
                    <a:pt x="21562" y="5000"/>
                  </a:lnTo>
                  <a:lnTo>
                    <a:pt x="15144" y="6572"/>
                  </a:lnTo>
                  <a:lnTo>
                    <a:pt x="8584" y="8143"/>
                  </a:lnTo>
                  <a:lnTo>
                    <a:pt x="1524" y="8858"/>
                  </a:lnTo>
                  <a:lnTo>
                    <a:pt x="0" y="51530"/>
                  </a:lnTo>
                  <a:lnTo>
                    <a:pt x="80108" y="50878"/>
                  </a:lnTo>
                  <a:lnTo>
                    <a:pt x="145042" y="50512"/>
                  </a:lnTo>
                  <a:lnTo>
                    <a:pt x="196722" y="50370"/>
                  </a:lnTo>
                  <a:lnTo>
                    <a:pt x="237073" y="50388"/>
                  </a:lnTo>
                  <a:lnTo>
                    <a:pt x="268016" y="50502"/>
                  </a:lnTo>
                  <a:lnTo>
                    <a:pt x="291475" y="50650"/>
                  </a:lnTo>
                  <a:lnTo>
                    <a:pt x="309372" y="50768"/>
                  </a:lnTo>
                  <a:lnTo>
                    <a:pt x="323630" y="50792"/>
                  </a:lnTo>
                  <a:lnTo>
                    <a:pt x="363798" y="49673"/>
                  </a:lnTo>
                  <a:lnTo>
                    <a:pt x="407633" y="47299"/>
                  </a:lnTo>
                  <a:lnTo>
                    <a:pt x="440436" y="45434"/>
                  </a:lnTo>
                  <a:lnTo>
                    <a:pt x="490709" y="45665"/>
                  </a:lnTo>
                  <a:lnTo>
                    <a:pt x="537398" y="45458"/>
                  </a:lnTo>
                  <a:lnTo>
                    <a:pt x="582039" y="46202"/>
                  </a:lnTo>
                  <a:lnTo>
                    <a:pt x="626168" y="49286"/>
                  </a:lnTo>
                  <a:lnTo>
                    <a:pt x="671322" y="56102"/>
                  </a:lnTo>
                  <a:lnTo>
                    <a:pt x="726305" y="54685"/>
                  </a:lnTo>
                  <a:lnTo>
                    <a:pt x="781431" y="52768"/>
                  </a:lnTo>
                  <a:lnTo>
                    <a:pt x="836556" y="50422"/>
                  </a:lnTo>
                  <a:lnTo>
                    <a:pt x="891540" y="47720"/>
                  </a:lnTo>
                  <a:lnTo>
                    <a:pt x="944403" y="41945"/>
                  </a:lnTo>
                  <a:lnTo>
                    <a:pt x="998982" y="40386"/>
                  </a:lnTo>
                  <a:lnTo>
                    <a:pt x="1053560" y="40969"/>
                  </a:lnTo>
                  <a:lnTo>
                    <a:pt x="1106424" y="41624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286756" y="2610611"/>
              <a:ext cx="295656" cy="49530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286756" y="2610611"/>
              <a:ext cx="295910" cy="49530"/>
            </a:xfrm>
            <a:custGeom>
              <a:avLst/>
              <a:gdLst/>
              <a:ahLst/>
              <a:cxnLst/>
              <a:rect l="l" t="t" r="r" b="b"/>
              <a:pathLst>
                <a:path w="295910" h="49530">
                  <a:moveTo>
                    <a:pt x="294132" y="49530"/>
                  </a:moveTo>
                  <a:lnTo>
                    <a:pt x="0" y="49530"/>
                  </a:lnTo>
                  <a:lnTo>
                    <a:pt x="142" y="38707"/>
                  </a:lnTo>
                  <a:lnTo>
                    <a:pt x="0" y="27527"/>
                  </a:lnTo>
                  <a:lnTo>
                    <a:pt x="428" y="17061"/>
                  </a:lnTo>
                  <a:lnTo>
                    <a:pt x="2286" y="8382"/>
                  </a:lnTo>
                  <a:lnTo>
                    <a:pt x="6096" y="0"/>
                  </a:lnTo>
                  <a:lnTo>
                    <a:pt x="12192" y="6096"/>
                  </a:lnTo>
                  <a:lnTo>
                    <a:pt x="16764" y="6096"/>
                  </a:lnTo>
                  <a:lnTo>
                    <a:pt x="32194" y="6346"/>
                  </a:lnTo>
                  <a:lnTo>
                    <a:pt x="47625" y="6953"/>
                  </a:lnTo>
                  <a:lnTo>
                    <a:pt x="63055" y="7703"/>
                  </a:lnTo>
                  <a:lnTo>
                    <a:pt x="78486" y="8382"/>
                  </a:lnTo>
                  <a:lnTo>
                    <a:pt x="80772" y="10668"/>
                  </a:lnTo>
                  <a:lnTo>
                    <a:pt x="86106" y="14478"/>
                  </a:lnTo>
                  <a:lnTo>
                    <a:pt x="115835" y="10929"/>
                  </a:lnTo>
                  <a:lnTo>
                    <a:pt x="147351" y="7239"/>
                  </a:lnTo>
                  <a:lnTo>
                    <a:pt x="178153" y="8691"/>
                  </a:lnTo>
                  <a:lnTo>
                    <a:pt x="205740" y="20574"/>
                  </a:lnTo>
                  <a:lnTo>
                    <a:pt x="212252" y="18442"/>
                  </a:lnTo>
                  <a:lnTo>
                    <a:pt x="218408" y="16668"/>
                  </a:lnTo>
                  <a:lnTo>
                    <a:pt x="224706" y="15323"/>
                  </a:lnTo>
                  <a:lnTo>
                    <a:pt x="231648" y="14478"/>
                  </a:lnTo>
                  <a:lnTo>
                    <a:pt x="236220" y="12954"/>
                  </a:lnTo>
                  <a:lnTo>
                    <a:pt x="239268" y="11430"/>
                  </a:lnTo>
                  <a:lnTo>
                    <a:pt x="243078" y="8382"/>
                  </a:lnTo>
                  <a:lnTo>
                    <a:pt x="256686" y="7941"/>
                  </a:lnTo>
                  <a:lnTo>
                    <a:pt x="268509" y="7143"/>
                  </a:lnTo>
                  <a:lnTo>
                    <a:pt x="279618" y="8489"/>
                  </a:lnTo>
                  <a:lnTo>
                    <a:pt x="291084" y="14478"/>
                  </a:lnTo>
                  <a:lnTo>
                    <a:pt x="291846" y="15240"/>
                  </a:lnTo>
                  <a:lnTo>
                    <a:pt x="293370" y="16002"/>
                  </a:lnTo>
                  <a:lnTo>
                    <a:pt x="294132" y="18288"/>
                  </a:lnTo>
                  <a:lnTo>
                    <a:pt x="294894" y="22098"/>
                  </a:lnTo>
                  <a:lnTo>
                    <a:pt x="295656" y="30480"/>
                  </a:lnTo>
                  <a:lnTo>
                    <a:pt x="294882" y="37528"/>
                  </a:lnTo>
                  <a:lnTo>
                    <a:pt x="294608" y="40576"/>
                  </a:lnTo>
                  <a:lnTo>
                    <a:pt x="294477" y="43338"/>
                  </a:lnTo>
                  <a:lnTo>
                    <a:pt x="294132" y="4953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285232" y="2576893"/>
              <a:ext cx="295656" cy="60388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5285232" y="2576893"/>
              <a:ext cx="295910" cy="60960"/>
            </a:xfrm>
            <a:custGeom>
              <a:avLst/>
              <a:gdLst/>
              <a:ahLst/>
              <a:cxnLst/>
              <a:rect l="l" t="t" r="r" b="b"/>
              <a:pathLst>
                <a:path w="295910" h="60960">
                  <a:moveTo>
                    <a:pt x="294894" y="60388"/>
                  </a:moveTo>
                  <a:lnTo>
                    <a:pt x="294894" y="14668"/>
                  </a:lnTo>
                  <a:lnTo>
                    <a:pt x="275010" y="16132"/>
                  </a:lnTo>
                  <a:lnTo>
                    <a:pt x="252984" y="18383"/>
                  </a:lnTo>
                  <a:lnTo>
                    <a:pt x="230385" y="19919"/>
                  </a:lnTo>
                  <a:lnTo>
                    <a:pt x="208788" y="19240"/>
                  </a:lnTo>
                  <a:lnTo>
                    <a:pt x="202620" y="16466"/>
                  </a:lnTo>
                  <a:lnTo>
                    <a:pt x="196596" y="13049"/>
                  </a:lnTo>
                  <a:lnTo>
                    <a:pt x="190571" y="9489"/>
                  </a:lnTo>
                  <a:lnTo>
                    <a:pt x="184404" y="6286"/>
                  </a:lnTo>
                  <a:lnTo>
                    <a:pt x="178308" y="7048"/>
                  </a:lnTo>
                  <a:lnTo>
                    <a:pt x="172212" y="7810"/>
                  </a:lnTo>
                  <a:lnTo>
                    <a:pt x="166116" y="8572"/>
                  </a:lnTo>
                  <a:lnTo>
                    <a:pt x="163068" y="9334"/>
                  </a:lnTo>
                  <a:lnTo>
                    <a:pt x="158496" y="16954"/>
                  </a:lnTo>
                  <a:lnTo>
                    <a:pt x="155448" y="19240"/>
                  </a:lnTo>
                  <a:lnTo>
                    <a:pt x="150625" y="23324"/>
                  </a:lnTo>
                  <a:lnTo>
                    <a:pt x="145446" y="24479"/>
                  </a:lnTo>
                  <a:lnTo>
                    <a:pt x="140124" y="24919"/>
                  </a:lnTo>
                  <a:lnTo>
                    <a:pt x="134874" y="26860"/>
                  </a:lnTo>
                  <a:lnTo>
                    <a:pt x="129480" y="31873"/>
                  </a:lnTo>
                  <a:lnTo>
                    <a:pt x="123729" y="30956"/>
                  </a:lnTo>
                  <a:lnTo>
                    <a:pt x="117836" y="27610"/>
                  </a:lnTo>
                  <a:lnTo>
                    <a:pt x="112014" y="25336"/>
                  </a:lnTo>
                  <a:lnTo>
                    <a:pt x="105275" y="24336"/>
                  </a:lnTo>
                  <a:lnTo>
                    <a:pt x="98679" y="23622"/>
                  </a:lnTo>
                  <a:lnTo>
                    <a:pt x="92082" y="23193"/>
                  </a:lnTo>
                  <a:lnTo>
                    <a:pt x="85344" y="23050"/>
                  </a:lnTo>
                  <a:lnTo>
                    <a:pt x="80772" y="20764"/>
                  </a:lnTo>
                  <a:lnTo>
                    <a:pt x="79248" y="16954"/>
                  </a:lnTo>
                  <a:lnTo>
                    <a:pt x="75438" y="14668"/>
                  </a:lnTo>
                  <a:lnTo>
                    <a:pt x="68580" y="10096"/>
                  </a:lnTo>
                  <a:lnTo>
                    <a:pt x="60960" y="11620"/>
                  </a:lnTo>
                  <a:lnTo>
                    <a:pt x="53340" y="10096"/>
                  </a:lnTo>
                  <a:lnTo>
                    <a:pt x="47244" y="5524"/>
                  </a:lnTo>
                  <a:lnTo>
                    <a:pt x="41148" y="5524"/>
                  </a:lnTo>
                  <a:lnTo>
                    <a:pt x="35052" y="4000"/>
                  </a:lnTo>
                  <a:lnTo>
                    <a:pt x="29908" y="357"/>
                  </a:lnTo>
                  <a:lnTo>
                    <a:pt x="26479" y="0"/>
                  </a:lnTo>
                  <a:lnTo>
                    <a:pt x="20478" y="1643"/>
                  </a:lnTo>
                  <a:lnTo>
                    <a:pt x="7620" y="4000"/>
                  </a:lnTo>
                  <a:lnTo>
                    <a:pt x="4572" y="4762"/>
                  </a:lnTo>
                  <a:lnTo>
                    <a:pt x="3048" y="8572"/>
                  </a:lnTo>
                  <a:lnTo>
                    <a:pt x="762" y="8572"/>
                  </a:lnTo>
                  <a:lnTo>
                    <a:pt x="0" y="52006"/>
                  </a:lnTo>
                  <a:lnTo>
                    <a:pt x="58423" y="50399"/>
                  </a:lnTo>
                  <a:lnTo>
                    <a:pt x="82772" y="50577"/>
                  </a:lnTo>
                  <a:lnTo>
                    <a:pt x="95261" y="49756"/>
                  </a:lnTo>
                  <a:lnTo>
                    <a:pt x="118110" y="45148"/>
                  </a:lnTo>
                  <a:lnTo>
                    <a:pt x="134504" y="45315"/>
                  </a:lnTo>
                  <a:lnTo>
                    <a:pt x="149828" y="45339"/>
                  </a:lnTo>
                  <a:lnTo>
                    <a:pt x="164722" y="47934"/>
                  </a:lnTo>
                  <a:lnTo>
                    <a:pt x="179832" y="55816"/>
                  </a:lnTo>
                  <a:lnTo>
                    <a:pt x="194250" y="54399"/>
                  </a:lnTo>
                  <a:lnTo>
                    <a:pt x="208883" y="52482"/>
                  </a:lnTo>
                  <a:lnTo>
                    <a:pt x="223658" y="50137"/>
                  </a:lnTo>
                  <a:lnTo>
                    <a:pt x="238506" y="47434"/>
                  </a:lnTo>
                  <a:lnTo>
                    <a:pt x="252579" y="41659"/>
                  </a:lnTo>
                  <a:lnTo>
                    <a:pt x="267081" y="40100"/>
                  </a:lnTo>
                  <a:lnTo>
                    <a:pt x="281582" y="40683"/>
                  </a:lnTo>
                  <a:lnTo>
                    <a:pt x="295656" y="41338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588508" y="2613945"/>
              <a:ext cx="803148" cy="45434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5588508" y="2613945"/>
              <a:ext cx="803275" cy="45720"/>
            </a:xfrm>
            <a:custGeom>
              <a:avLst/>
              <a:gdLst/>
              <a:ahLst/>
              <a:cxnLst/>
              <a:rect l="l" t="t" r="r" b="b"/>
              <a:pathLst>
                <a:path w="803275" h="45719">
                  <a:moveTo>
                    <a:pt x="798576" y="45434"/>
                  </a:moveTo>
                  <a:lnTo>
                    <a:pt x="0" y="45434"/>
                  </a:lnTo>
                  <a:lnTo>
                    <a:pt x="428" y="34611"/>
                  </a:lnTo>
                  <a:lnTo>
                    <a:pt x="0" y="23431"/>
                  </a:lnTo>
                  <a:lnTo>
                    <a:pt x="1285" y="12965"/>
                  </a:lnTo>
                  <a:lnTo>
                    <a:pt x="6858" y="4286"/>
                  </a:lnTo>
                  <a:lnTo>
                    <a:pt x="15085" y="392"/>
                  </a:lnTo>
                  <a:lnTo>
                    <a:pt x="25241" y="0"/>
                  </a:lnTo>
                  <a:lnTo>
                    <a:pt x="36111" y="1178"/>
                  </a:lnTo>
                  <a:lnTo>
                    <a:pt x="46482" y="2000"/>
                  </a:lnTo>
                  <a:lnTo>
                    <a:pt x="88189" y="2250"/>
                  </a:lnTo>
                  <a:lnTo>
                    <a:pt x="129825" y="2857"/>
                  </a:lnTo>
                  <a:lnTo>
                    <a:pt x="171319" y="3607"/>
                  </a:lnTo>
                  <a:lnTo>
                    <a:pt x="212598" y="4286"/>
                  </a:lnTo>
                  <a:lnTo>
                    <a:pt x="219456" y="6572"/>
                  </a:lnTo>
                  <a:lnTo>
                    <a:pt x="233934" y="10382"/>
                  </a:lnTo>
                  <a:lnTo>
                    <a:pt x="279071" y="8680"/>
                  </a:lnTo>
                  <a:lnTo>
                    <a:pt x="326782" y="6192"/>
                  </a:lnTo>
                  <a:lnTo>
                    <a:pt x="375812" y="3904"/>
                  </a:lnTo>
                  <a:lnTo>
                    <a:pt x="424909" y="2802"/>
                  </a:lnTo>
                  <a:lnTo>
                    <a:pt x="472819" y="3873"/>
                  </a:lnTo>
                  <a:lnTo>
                    <a:pt x="518291" y="8102"/>
                  </a:lnTo>
                  <a:lnTo>
                    <a:pt x="560070" y="16478"/>
                  </a:lnTo>
                  <a:lnTo>
                    <a:pt x="577893" y="14454"/>
                  </a:lnTo>
                  <a:lnTo>
                    <a:pt x="594645" y="12858"/>
                  </a:lnTo>
                  <a:lnTo>
                    <a:pt x="611826" y="11549"/>
                  </a:lnTo>
                  <a:lnTo>
                    <a:pt x="630936" y="10382"/>
                  </a:lnTo>
                  <a:lnTo>
                    <a:pt x="639341" y="9322"/>
                  </a:lnTo>
                  <a:lnTo>
                    <a:pt x="646747" y="8191"/>
                  </a:lnTo>
                  <a:lnTo>
                    <a:pt x="653867" y="6631"/>
                  </a:lnTo>
                  <a:lnTo>
                    <a:pt x="661416" y="4286"/>
                  </a:lnTo>
                  <a:lnTo>
                    <a:pt x="698277" y="3952"/>
                  </a:lnTo>
                  <a:lnTo>
                    <a:pt x="730567" y="3333"/>
                  </a:lnTo>
                  <a:lnTo>
                    <a:pt x="760857" y="4714"/>
                  </a:lnTo>
                  <a:lnTo>
                    <a:pt x="791718" y="10382"/>
                  </a:lnTo>
                  <a:lnTo>
                    <a:pt x="794004" y="11906"/>
                  </a:lnTo>
                  <a:lnTo>
                    <a:pt x="797052" y="12668"/>
                  </a:lnTo>
                  <a:lnTo>
                    <a:pt x="798576" y="14954"/>
                  </a:lnTo>
                  <a:lnTo>
                    <a:pt x="801624" y="18002"/>
                  </a:lnTo>
                  <a:lnTo>
                    <a:pt x="803148" y="27146"/>
                  </a:lnTo>
                  <a:lnTo>
                    <a:pt x="801576" y="33861"/>
                  </a:lnTo>
                  <a:lnTo>
                    <a:pt x="800862" y="36861"/>
                  </a:lnTo>
                  <a:lnTo>
                    <a:pt x="800147" y="39576"/>
                  </a:lnTo>
                  <a:lnTo>
                    <a:pt x="798576" y="45434"/>
                  </a:lnTo>
                  <a:close/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5583936" y="2576321"/>
              <a:ext cx="805434" cy="60198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5583936" y="2576321"/>
              <a:ext cx="805815" cy="60325"/>
            </a:xfrm>
            <a:custGeom>
              <a:avLst/>
              <a:gdLst/>
              <a:ahLst/>
              <a:cxnLst/>
              <a:rect l="l" t="t" r="r" b="b"/>
              <a:pathLst>
                <a:path w="805814" h="60325">
                  <a:moveTo>
                    <a:pt x="803148" y="60198"/>
                  </a:moveTo>
                  <a:lnTo>
                    <a:pt x="803148" y="14478"/>
                  </a:lnTo>
                  <a:lnTo>
                    <a:pt x="760165" y="15538"/>
                  </a:lnTo>
                  <a:lnTo>
                    <a:pt x="713122" y="17294"/>
                  </a:lnTo>
                  <a:lnTo>
                    <a:pt x="664177" y="18976"/>
                  </a:lnTo>
                  <a:lnTo>
                    <a:pt x="615488" y="19818"/>
                  </a:lnTo>
                  <a:lnTo>
                    <a:pt x="569214" y="19050"/>
                  </a:lnTo>
                  <a:lnTo>
                    <a:pt x="552426" y="16287"/>
                  </a:lnTo>
                  <a:lnTo>
                    <a:pt x="536067" y="12954"/>
                  </a:lnTo>
                  <a:lnTo>
                    <a:pt x="519707" y="9620"/>
                  </a:lnTo>
                  <a:lnTo>
                    <a:pt x="502920" y="6858"/>
                  </a:lnTo>
                  <a:lnTo>
                    <a:pt x="490787" y="6988"/>
                  </a:lnTo>
                  <a:lnTo>
                    <a:pt x="478440" y="7334"/>
                  </a:lnTo>
                  <a:lnTo>
                    <a:pt x="437864" y="13144"/>
                  </a:lnTo>
                  <a:lnTo>
                    <a:pt x="430137" y="16525"/>
                  </a:lnTo>
                  <a:lnTo>
                    <a:pt x="422910" y="19050"/>
                  </a:lnTo>
                  <a:lnTo>
                    <a:pt x="409956" y="23455"/>
                  </a:lnTo>
                  <a:lnTo>
                    <a:pt x="396430" y="24574"/>
                  </a:lnTo>
                  <a:lnTo>
                    <a:pt x="382619" y="24836"/>
                  </a:lnTo>
                  <a:lnTo>
                    <a:pt x="368808" y="26670"/>
                  </a:lnTo>
                  <a:lnTo>
                    <a:pt x="353448" y="31682"/>
                  </a:lnTo>
                  <a:lnTo>
                    <a:pt x="337375" y="30765"/>
                  </a:lnTo>
                  <a:lnTo>
                    <a:pt x="321016" y="27420"/>
                  </a:lnTo>
                  <a:lnTo>
                    <a:pt x="304800" y="25146"/>
                  </a:lnTo>
                  <a:lnTo>
                    <a:pt x="286976" y="24253"/>
                  </a:lnTo>
                  <a:lnTo>
                    <a:pt x="269081" y="23717"/>
                  </a:lnTo>
                  <a:lnTo>
                    <a:pt x="251329" y="23324"/>
                  </a:lnTo>
                  <a:lnTo>
                    <a:pt x="233934" y="22860"/>
                  </a:lnTo>
                  <a:lnTo>
                    <a:pt x="225552" y="21336"/>
                  </a:lnTo>
                  <a:lnTo>
                    <a:pt x="218884" y="19240"/>
                  </a:lnTo>
                  <a:lnTo>
                    <a:pt x="212502" y="16859"/>
                  </a:lnTo>
                  <a:lnTo>
                    <a:pt x="204978" y="14478"/>
                  </a:lnTo>
                  <a:lnTo>
                    <a:pt x="190881" y="12061"/>
                  </a:lnTo>
                  <a:lnTo>
                    <a:pt x="176212" y="11144"/>
                  </a:lnTo>
                  <a:lnTo>
                    <a:pt x="161258" y="10941"/>
                  </a:lnTo>
                  <a:lnTo>
                    <a:pt x="146304" y="10668"/>
                  </a:lnTo>
                  <a:lnTo>
                    <a:pt x="134171" y="7893"/>
                  </a:lnTo>
                  <a:lnTo>
                    <a:pt x="121824" y="6191"/>
                  </a:lnTo>
                  <a:lnTo>
                    <a:pt x="109335" y="5203"/>
                  </a:lnTo>
                  <a:lnTo>
                    <a:pt x="96774" y="4572"/>
                  </a:lnTo>
                  <a:lnTo>
                    <a:pt x="81867" y="500"/>
                  </a:lnTo>
                  <a:lnTo>
                    <a:pt x="72390" y="0"/>
                  </a:lnTo>
                  <a:lnTo>
                    <a:pt x="56054" y="1785"/>
                  </a:lnTo>
                  <a:lnTo>
                    <a:pt x="20574" y="4572"/>
                  </a:lnTo>
                  <a:lnTo>
                    <a:pt x="14478" y="4572"/>
                  </a:lnTo>
                  <a:lnTo>
                    <a:pt x="9144" y="8382"/>
                  </a:lnTo>
                  <a:lnTo>
                    <a:pt x="1524" y="8382"/>
                  </a:lnTo>
                  <a:lnTo>
                    <a:pt x="0" y="51816"/>
                  </a:lnTo>
                  <a:lnTo>
                    <a:pt x="72462" y="51021"/>
                  </a:lnTo>
                  <a:lnTo>
                    <a:pt x="127602" y="50635"/>
                  </a:lnTo>
                  <a:lnTo>
                    <a:pt x="168312" y="50538"/>
                  </a:lnTo>
                  <a:lnTo>
                    <a:pt x="197483" y="50609"/>
                  </a:lnTo>
                  <a:lnTo>
                    <a:pt x="218008" y="50728"/>
                  </a:lnTo>
                  <a:lnTo>
                    <a:pt x="232780" y="50775"/>
                  </a:lnTo>
                  <a:lnTo>
                    <a:pt x="271496" y="49280"/>
                  </a:lnTo>
                  <a:lnTo>
                    <a:pt x="321564" y="45720"/>
                  </a:lnTo>
                  <a:lnTo>
                    <a:pt x="366510" y="45767"/>
                  </a:lnTo>
                  <a:lnTo>
                    <a:pt x="407955" y="45529"/>
                  </a:lnTo>
                  <a:lnTo>
                    <a:pt x="448115" y="47863"/>
                  </a:lnTo>
                  <a:lnTo>
                    <a:pt x="489204" y="55626"/>
                  </a:lnTo>
                  <a:lnTo>
                    <a:pt x="529209" y="54328"/>
                  </a:lnTo>
                  <a:lnTo>
                    <a:pt x="569214" y="52673"/>
                  </a:lnTo>
                  <a:lnTo>
                    <a:pt x="609219" y="50589"/>
                  </a:lnTo>
                  <a:lnTo>
                    <a:pt x="649224" y="48006"/>
                  </a:lnTo>
                  <a:lnTo>
                    <a:pt x="687883" y="41910"/>
                  </a:lnTo>
                  <a:lnTo>
                    <a:pt x="727614" y="40386"/>
                  </a:lnTo>
                  <a:lnTo>
                    <a:pt x="767203" y="41148"/>
                  </a:lnTo>
                  <a:lnTo>
                    <a:pt x="805434" y="4191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5285234" y="1520189"/>
              <a:ext cx="1109980" cy="1156970"/>
            </a:xfrm>
            <a:custGeom>
              <a:avLst/>
              <a:gdLst/>
              <a:ahLst/>
              <a:cxnLst/>
              <a:rect l="l" t="t" r="r" b="b"/>
              <a:pathLst>
                <a:path w="1109979" h="1156970">
                  <a:moveTo>
                    <a:pt x="1109469" y="0"/>
                  </a:moveTo>
                  <a:lnTo>
                    <a:pt x="0" y="0"/>
                  </a:lnTo>
                  <a:lnTo>
                    <a:pt x="0" y="1156717"/>
                  </a:lnTo>
                  <a:lnTo>
                    <a:pt x="1109469" y="1156717"/>
                  </a:lnTo>
                  <a:lnTo>
                    <a:pt x="1109469" y="0"/>
                  </a:lnTo>
                  <a:close/>
                </a:path>
              </a:pathLst>
            </a:custGeom>
            <a:ln w="155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7" name="object 147"/>
          <p:cNvSpPr txBox="1"/>
          <p:nvPr/>
        </p:nvSpPr>
        <p:spPr>
          <a:xfrm>
            <a:off x="1216407" y="2701543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944877" y="2701543"/>
            <a:ext cx="3310890" cy="632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4069">
              <a:lnSpc>
                <a:spcPct val="100000"/>
              </a:lnSpc>
              <a:spcBef>
                <a:spcPts val="100"/>
              </a:spcBef>
              <a:tabLst>
                <a:tab pos="2347595" algn="l"/>
              </a:tabLst>
            </a:pPr>
            <a:r>
              <a:rPr sz="1000" i="1" dirty="0">
                <a:latin typeface="Times New Roman"/>
                <a:cs typeface="Times New Roman"/>
              </a:rPr>
              <a:t>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4.34.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мікроструктури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деформації: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0"/>
              </a:spcBef>
            </a:pPr>
            <a:r>
              <a:rPr sz="1000" spc="-5" dirty="0">
                <a:latin typeface="Symbol"/>
                <a:cs typeface="Symbol"/>
              </a:rPr>
              <a:t></a:t>
            </a:r>
            <a:r>
              <a:rPr sz="1000" spc="-5" dirty="0">
                <a:latin typeface="Times New Roman"/>
                <a:cs typeface="Times New Roman"/>
              </a:rPr>
              <a:t>=0 </a:t>
            </a:r>
            <a:r>
              <a:rPr sz="1000" dirty="0">
                <a:latin typeface="Times New Roman"/>
                <a:cs typeface="Times New Roman"/>
              </a:rPr>
              <a:t>%</a:t>
            </a:r>
            <a:r>
              <a:rPr sz="1000" spc="-5" dirty="0">
                <a:latin typeface="Times New Roman"/>
                <a:cs typeface="Times New Roman"/>
              </a:rPr>
              <a:t>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</a:t>
            </a:r>
            <a:r>
              <a:rPr sz="1000" spc="-5" dirty="0">
                <a:latin typeface="Times New Roman"/>
                <a:cs typeface="Times New Roman"/>
              </a:rPr>
              <a:t>1 </a:t>
            </a:r>
            <a:r>
              <a:rPr sz="1000" dirty="0">
                <a:latin typeface="Times New Roman"/>
                <a:cs typeface="Times New Roman"/>
              </a:rPr>
              <a:t>%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</a:t>
            </a:r>
            <a:r>
              <a:rPr sz="1000" spc="-5" dirty="0">
                <a:latin typeface="Times New Roman"/>
                <a:cs typeface="Times New Roman"/>
              </a:rPr>
              <a:t>40</a:t>
            </a:r>
            <a:r>
              <a:rPr sz="1000" dirty="0">
                <a:latin typeface="Times New Roman"/>
                <a:cs typeface="Times New Roman"/>
              </a:rPr>
              <a:t> %</a:t>
            </a:r>
            <a:r>
              <a:rPr sz="1000" spc="-5" dirty="0">
                <a:latin typeface="Times New Roman"/>
                <a:cs typeface="Times New Roman"/>
              </a:rPr>
              <a:t> 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Symbol"/>
                <a:cs typeface="Symbol"/>
              </a:rPr>
              <a:t></a:t>
            </a:r>
            <a:r>
              <a:rPr sz="1000" spc="-5" dirty="0">
                <a:latin typeface="Times New Roman"/>
                <a:cs typeface="Times New Roman"/>
              </a:rPr>
              <a:t>80</a:t>
            </a:r>
            <a:r>
              <a:rPr sz="1000" dirty="0">
                <a:latin typeface="Times New Roman"/>
                <a:cs typeface="Times New Roman"/>
              </a:rPr>
              <a:t> %</a:t>
            </a:r>
            <a:r>
              <a:rPr sz="1000" spc="-5" dirty="0">
                <a:latin typeface="Times New Roman"/>
                <a:cs typeface="Times New Roman"/>
              </a:rPr>
              <a:t> (</a:t>
            </a:r>
            <a:r>
              <a:rPr sz="1000" i="1" spc="-5" dirty="0">
                <a:latin typeface="Times New Roman"/>
                <a:cs typeface="Times New Roman"/>
              </a:rPr>
              <a:t>г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5813551" y="2701543"/>
            <a:ext cx="7556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г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707391" y="3464207"/>
            <a:ext cx="5786755" cy="185483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715" indent="287655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Коли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більшості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зерен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набувають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однакового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орієнтування,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никає </a:t>
            </a:r>
            <a:r>
              <a:rPr sz="1200" i="1" spc="-5" dirty="0">
                <a:latin typeface="Times New Roman"/>
                <a:cs typeface="Times New Roman"/>
              </a:rPr>
              <a:t>текстура деформації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796414" marR="5080" indent="844550">
              <a:lnSpc>
                <a:spcPts val="1380"/>
              </a:lnSpc>
              <a:spcBef>
                <a:spcPts val="975"/>
              </a:spcBef>
            </a:pPr>
            <a:r>
              <a:rPr sz="1200" b="1" dirty="0">
                <a:latin typeface="Times New Roman"/>
                <a:cs typeface="Times New Roman"/>
              </a:rPr>
              <a:t>4.3.3.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ВПЛИВ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ПЛАСТИЧНОЇ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ДЕФОРМАЦІЇ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НА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СТРУКТУРУ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І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ВЛАСТИВОСТІ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МЕТАЛУ: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НАКЛЕП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r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Текстура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деформації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створює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кристалічну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анізотропію,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якій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різни-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властивостей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проявляється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напрямків,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розташованих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кутом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45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один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од-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ного. Зі збільшенням ступеня деформації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740101" y="5300627"/>
            <a:ext cx="2793365" cy="348551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50800" marR="43180" algn="just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характеристики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(відносне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подовження,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звуження)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в’язкості (ударна в’язкість) зменшують-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ся,</a:t>
            </a:r>
            <a:r>
              <a:rPr sz="1200" dirty="0">
                <a:latin typeface="Times New Roman"/>
                <a:cs typeface="Times New Roman"/>
              </a:rPr>
              <a:t> 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характеристики</a:t>
            </a:r>
            <a:r>
              <a:rPr sz="1200" dirty="0">
                <a:latin typeface="Times New Roman"/>
                <a:cs typeface="Times New Roman"/>
              </a:rPr>
              <a:t> міцності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(межа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пружності,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плинності, </a:t>
            </a:r>
            <a:r>
              <a:rPr sz="1200" dirty="0">
                <a:latin typeface="Times New Roman"/>
                <a:cs typeface="Times New Roman"/>
              </a:rPr>
              <a:t>межа </a:t>
            </a:r>
            <a:r>
              <a:rPr sz="1200" spc="-5" dirty="0">
                <a:latin typeface="Times New Roman"/>
                <a:cs typeface="Times New Roman"/>
              </a:rPr>
              <a:t>міцно-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сті)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збільшуються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4.35).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підвищується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роопір, знижуються </a:t>
            </a:r>
            <a:r>
              <a:rPr sz="1200" dirty="0">
                <a:latin typeface="Times New Roman"/>
                <a:cs typeface="Times New Roman"/>
              </a:rPr>
              <a:t>опір корозії, </a:t>
            </a:r>
            <a:r>
              <a:rPr sz="1200" spc="-5" dirty="0">
                <a:latin typeface="Times New Roman"/>
                <a:cs typeface="Times New Roman"/>
              </a:rPr>
              <a:t>тепло-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провідність,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магнітна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проникність.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Сукупність явищ, пов’язаних зі змі-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ною механічних, фізичних та інших вла-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стивостей </a:t>
            </a:r>
            <a:r>
              <a:rPr sz="1200" dirty="0">
                <a:latin typeface="Times New Roman"/>
                <a:cs typeface="Times New Roman"/>
              </a:rPr>
              <a:t>металів в процесі </a:t>
            </a:r>
            <a:r>
              <a:rPr sz="1200" spc="-5" dirty="0">
                <a:latin typeface="Times New Roman"/>
                <a:cs typeface="Times New Roman"/>
              </a:rPr>
              <a:t>пластичної </a:t>
            </a:r>
            <a:r>
              <a:rPr sz="1200" dirty="0">
                <a:latin typeface="Times New Roman"/>
                <a:cs typeface="Times New Roman"/>
              </a:rPr>
              <a:t> деформації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називають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деформаційним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зміцненням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наклепом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Зміцнення </a:t>
            </a:r>
            <a:r>
              <a:rPr sz="1200" spc="-5" dirty="0">
                <a:latin typeface="Times New Roman"/>
                <a:cs typeface="Times New Roman"/>
              </a:rPr>
              <a:t>при наклепі пояснюється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зростанням на кілька </a:t>
            </a:r>
            <a:r>
              <a:rPr sz="1200" dirty="0">
                <a:latin typeface="Times New Roman"/>
                <a:cs typeface="Times New Roman"/>
              </a:rPr>
              <a:t>порядків </a:t>
            </a:r>
            <a:r>
              <a:rPr sz="1200" spc="-5" dirty="0">
                <a:latin typeface="Times New Roman"/>
                <a:cs typeface="Times New Roman"/>
              </a:rPr>
              <a:t>щільності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дислокацій:</a:t>
            </a:r>
            <a:endParaRPr sz="1200">
              <a:latin typeface="Times New Roman"/>
              <a:cs typeface="Times New Roman"/>
            </a:endParaRPr>
          </a:p>
          <a:p>
            <a:pPr marL="518159" algn="just">
              <a:lnSpc>
                <a:spcPct val="100000"/>
              </a:lnSpc>
              <a:spcBef>
                <a:spcPts val="359"/>
              </a:spcBef>
            </a:pPr>
            <a:r>
              <a:rPr sz="1200" spc="-5" dirty="0">
                <a:latin typeface="Symbol"/>
                <a:cs typeface="Symbol"/>
              </a:rPr>
              <a:t></a:t>
            </a:r>
            <a:r>
              <a:rPr sz="1200" spc="-5" dirty="0">
                <a:latin typeface="Times New Roman"/>
                <a:cs typeface="Times New Roman"/>
              </a:rPr>
              <a:t>=10</a:t>
            </a:r>
            <a:r>
              <a:rPr sz="1200" spc="-7" baseline="38194" dirty="0">
                <a:latin typeface="Times New Roman"/>
                <a:cs typeface="Times New Roman"/>
              </a:rPr>
              <a:t>6</a:t>
            </a:r>
            <a:r>
              <a:rPr sz="1200" spc="-5" dirty="0">
                <a:latin typeface="Times New Roman"/>
                <a:cs typeface="Times New Roman"/>
              </a:rPr>
              <a:t>...10</a:t>
            </a:r>
            <a:r>
              <a:rPr sz="1200" spc="-7" baseline="38194" dirty="0">
                <a:latin typeface="Times New Roman"/>
                <a:cs typeface="Times New Roman"/>
              </a:rPr>
              <a:t>8</a:t>
            </a:r>
            <a:r>
              <a:rPr sz="1200" spc="-5" dirty="0">
                <a:latin typeface="Symbol"/>
                <a:cs typeface="Symbol"/>
              </a:rPr>
              <a:t></a:t>
            </a:r>
            <a:r>
              <a:rPr sz="1200" spc="-5" dirty="0">
                <a:latin typeface="Times New Roman"/>
                <a:cs typeface="Times New Roman"/>
              </a:rPr>
              <a:t>10</a:t>
            </a:r>
            <a:r>
              <a:rPr sz="1200" spc="-7" baseline="38194" dirty="0">
                <a:latin typeface="Times New Roman"/>
                <a:cs typeface="Times New Roman"/>
              </a:rPr>
              <a:t>11</a:t>
            </a:r>
            <a:r>
              <a:rPr sz="1200" spc="-5" dirty="0">
                <a:latin typeface="Times New Roman"/>
                <a:cs typeface="Times New Roman"/>
              </a:rPr>
              <a:t>...10</a:t>
            </a:r>
            <a:r>
              <a:rPr sz="1200" spc="-7" baseline="38194" dirty="0">
                <a:latin typeface="Times New Roman"/>
                <a:cs typeface="Times New Roman"/>
              </a:rPr>
              <a:t>12</a:t>
            </a:r>
            <a:r>
              <a:rPr sz="1200" spc="112" baseline="3819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см</a:t>
            </a:r>
            <a:r>
              <a:rPr sz="1200" spc="-7" baseline="38194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707390" y="8805832"/>
            <a:ext cx="5786120" cy="58991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 indent="287655" algn="just">
              <a:lnSpc>
                <a:spcPct val="1042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Їх </a:t>
            </a:r>
            <a:r>
              <a:rPr sz="1200" spc="-5" dirty="0">
                <a:latin typeface="Times New Roman"/>
                <a:cs typeface="Times New Roman"/>
              </a:rPr>
              <a:t>вільне переміщення ускладнюється взаємним впливом,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гальмуванням </a:t>
            </a:r>
            <a:r>
              <a:rPr sz="1200" dirty="0">
                <a:latin typeface="Times New Roman"/>
                <a:cs typeface="Times New Roman"/>
              </a:rPr>
              <a:t> дислокацій в </a:t>
            </a:r>
            <a:r>
              <a:rPr sz="1200" spc="-5" dirty="0">
                <a:latin typeface="Times New Roman"/>
                <a:cs typeface="Times New Roman"/>
              </a:rPr>
              <a:t>зв’язку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подрібненням </a:t>
            </a:r>
            <a:r>
              <a:rPr sz="1200" dirty="0">
                <a:latin typeface="Times New Roman"/>
                <a:cs typeface="Times New Roman"/>
              </a:rPr>
              <a:t>блоків </a:t>
            </a:r>
            <a:r>
              <a:rPr sz="1200" spc="-5" dirty="0">
                <a:latin typeface="Times New Roman"/>
                <a:cs typeface="Times New Roman"/>
              </a:rPr>
              <a:t>та зерен, спотвореннями решітки металів,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виникненням напружень.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1289304" y="5506211"/>
            <a:ext cx="1994535" cy="2202180"/>
          </a:xfrm>
          <a:custGeom>
            <a:avLst/>
            <a:gdLst/>
            <a:ahLst/>
            <a:cxnLst/>
            <a:rect l="l" t="t" r="r" b="b"/>
            <a:pathLst>
              <a:path w="1994535" h="2202179">
                <a:moveTo>
                  <a:pt x="0" y="0"/>
                </a:moveTo>
                <a:lnTo>
                  <a:pt x="1761" y="57961"/>
                </a:lnTo>
                <a:lnTo>
                  <a:pt x="3513" y="115821"/>
                </a:lnTo>
                <a:lnTo>
                  <a:pt x="5254" y="173487"/>
                </a:lnTo>
                <a:lnTo>
                  <a:pt x="6985" y="230869"/>
                </a:lnTo>
                <a:lnTo>
                  <a:pt x="8705" y="287873"/>
                </a:lnTo>
                <a:lnTo>
                  <a:pt x="10413" y="344409"/>
                </a:lnTo>
                <a:lnTo>
                  <a:pt x="12109" y="400384"/>
                </a:lnTo>
                <a:lnTo>
                  <a:pt x="13792" y="455706"/>
                </a:lnTo>
                <a:lnTo>
                  <a:pt x="15463" y="510284"/>
                </a:lnTo>
                <a:lnTo>
                  <a:pt x="17120" y="564025"/>
                </a:lnTo>
                <a:lnTo>
                  <a:pt x="18764" y="616839"/>
                </a:lnTo>
                <a:lnTo>
                  <a:pt x="20393" y="668631"/>
                </a:lnTo>
                <a:lnTo>
                  <a:pt x="22008" y="719312"/>
                </a:lnTo>
                <a:lnTo>
                  <a:pt x="23608" y="768789"/>
                </a:lnTo>
                <a:lnTo>
                  <a:pt x="25192" y="816970"/>
                </a:lnTo>
                <a:lnTo>
                  <a:pt x="26761" y="863763"/>
                </a:lnTo>
                <a:lnTo>
                  <a:pt x="28313" y="909076"/>
                </a:lnTo>
                <a:lnTo>
                  <a:pt x="29848" y="952818"/>
                </a:lnTo>
                <a:lnTo>
                  <a:pt x="31366" y="994897"/>
                </a:lnTo>
                <a:lnTo>
                  <a:pt x="32867" y="1035220"/>
                </a:lnTo>
                <a:lnTo>
                  <a:pt x="34349" y="1073696"/>
                </a:lnTo>
                <a:lnTo>
                  <a:pt x="39267" y="1190533"/>
                </a:lnTo>
                <a:lnTo>
                  <a:pt x="42162" y="1258967"/>
                </a:lnTo>
                <a:lnTo>
                  <a:pt x="44732" y="1317441"/>
                </a:lnTo>
                <a:lnTo>
                  <a:pt x="47207" y="1367863"/>
                </a:lnTo>
                <a:lnTo>
                  <a:pt x="49820" y="1412138"/>
                </a:lnTo>
                <a:lnTo>
                  <a:pt x="52803" y="1452174"/>
                </a:lnTo>
                <a:lnTo>
                  <a:pt x="60808" y="1527153"/>
                </a:lnTo>
                <a:lnTo>
                  <a:pt x="66294" y="1565910"/>
                </a:lnTo>
                <a:lnTo>
                  <a:pt x="75067" y="1622615"/>
                </a:lnTo>
                <a:lnTo>
                  <a:pt x="84412" y="1672590"/>
                </a:lnTo>
                <a:lnTo>
                  <a:pt x="95154" y="1717357"/>
                </a:lnTo>
                <a:lnTo>
                  <a:pt x="108119" y="1758442"/>
                </a:lnTo>
                <a:lnTo>
                  <a:pt x="124131" y="1797367"/>
                </a:lnTo>
                <a:lnTo>
                  <a:pt x="144018" y="1835658"/>
                </a:lnTo>
                <a:lnTo>
                  <a:pt x="171261" y="1880573"/>
                </a:lnTo>
                <a:lnTo>
                  <a:pt x="201393" y="1922123"/>
                </a:lnTo>
                <a:lnTo>
                  <a:pt x="236573" y="1960418"/>
                </a:lnTo>
                <a:lnTo>
                  <a:pt x="278959" y="1995568"/>
                </a:lnTo>
                <a:lnTo>
                  <a:pt x="330708" y="2027682"/>
                </a:lnTo>
                <a:lnTo>
                  <a:pt x="368994" y="2046470"/>
                </a:lnTo>
                <a:lnTo>
                  <a:pt x="411825" y="2064400"/>
                </a:lnTo>
                <a:lnTo>
                  <a:pt x="458317" y="2081260"/>
                </a:lnTo>
                <a:lnTo>
                  <a:pt x="507587" y="2096833"/>
                </a:lnTo>
                <a:lnTo>
                  <a:pt x="558749" y="2110906"/>
                </a:lnTo>
                <a:lnTo>
                  <a:pt x="610921" y="2123265"/>
                </a:lnTo>
                <a:lnTo>
                  <a:pt x="663218" y="2133695"/>
                </a:lnTo>
                <a:lnTo>
                  <a:pt x="714756" y="2141982"/>
                </a:lnTo>
                <a:lnTo>
                  <a:pt x="760705" y="2146999"/>
                </a:lnTo>
                <a:lnTo>
                  <a:pt x="807527" y="2149664"/>
                </a:lnTo>
                <a:lnTo>
                  <a:pt x="855076" y="2150448"/>
                </a:lnTo>
                <a:lnTo>
                  <a:pt x="903209" y="2149821"/>
                </a:lnTo>
                <a:lnTo>
                  <a:pt x="951780" y="2148253"/>
                </a:lnTo>
                <a:lnTo>
                  <a:pt x="1000647" y="2146215"/>
                </a:lnTo>
                <a:lnTo>
                  <a:pt x="1049663" y="2144177"/>
                </a:lnTo>
                <a:lnTo>
                  <a:pt x="1098686" y="2142609"/>
                </a:lnTo>
                <a:lnTo>
                  <a:pt x="1147572" y="2141982"/>
                </a:lnTo>
                <a:lnTo>
                  <a:pt x="1196698" y="2141655"/>
                </a:lnTo>
                <a:lnTo>
                  <a:pt x="1246395" y="2140840"/>
                </a:lnTo>
                <a:lnTo>
                  <a:pt x="1296444" y="2139780"/>
                </a:lnTo>
                <a:lnTo>
                  <a:pt x="1346624" y="2138720"/>
                </a:lnTo>
                <a:lnTo>
                  <a:pt x="1396716" y="2137905"/>
                </a:lnTo>
                <a:lnTo>
                  <a:pt x="1446501" y="2137579"/>
                </a:lnTo>
                <a:lnTo>
                  <a:pt x="1495760" y="2137987"/>
                </a:lnTo>
                <a:lnTo>
                  <a:pt x="1544271" y="2139373"/>
                </a:lnTo>
                <a:lnTo>
                  <a:pt x="1591818" y="2141982"/>
                </a:lnTo>
                <a:lnTo>
                  <a:pt x="1644204" y="2146381"/>
                </a:lnTo>
                <a:lnTo>
                  <a:pt x="1695723" y="2152030"/>
                </a:lnTo>
                <a:lnTo>
                  <a:pt x="1746511" y="2158751"/>
                </a:lnTo>
                <a:lnTo>
                  <a:pt x="1796700" y="2166366"/>
                </a:lnTo>
                <a:lnTo>
                  <a:pt x="1846425" y="2174694"/>
                </a:lnTo>
                <a:lnTo>
                  <a:pt x="1895820" y="2183558"/>
                </a:lnTo>
                <a:lnTo>
                  <a:pt x="1945018" y="2192780"/>
                </a:lnTo>
                <a:lnTo>
                  <a:pt x="1994154" y="2202180"/>
                </a:lnTo>
              </a:path>
              <a:path w="1994535" h="2202179">
                <a:moveTo>
                  <a:pt x="0" y="1110234"/>
                </a:moveTo>
                <a:lnTo>
                  <a:pt x="34752" y="1076979"/>
                </a:lnTo>
                <a:lnTo>
                  <a:pt x="70317" y="1043871"/>
                </a:lnTo>
                <a:lnTo>
                  <a:pt x="107508" y="1010962"/>
                </a:lnTo>
                <a:lnTo>
                  <a:pt x="147139" y="978308"/>
                </a:lnTo>
                <a:lnTo>
                  <a:pt x="190022" y="945959"/>
                </a:lnTo>
                <a:lnTo>
                  <a:pt x="236970" y="913971"/>
                </a:lnTo>
                <a:lnTo>
                  <a:pt x="288798" y="882396"/>
                </a:lnTo>
                <a:lnTo>
                  <a:pt x="328466" y="860212"/>
                </a:lnTo>
                <a:lnTo>
                  <a:pt x="370868" y="837700"/>
                </a:lnTo>
                <a:lnTo>
                  <a:pt x="415629" y="815077"/>
                </a:lnTo>
                <a:lnTo>
                  <a:pt x="462375" y="792565"/>
                </a:lnTo>
                <a:lnTo>
                  <a:pt x="510730" y="770382"/>
                </a:lnTo>
                <a:lnTo>
                  <a:pt x="560319" y="748747"/>
                </a:lnTo>
                <a:lnTo>
                  <a:pt x="610768" y="727880"/>
                </a:lnTo>
                <a:lnTo>
                  <a:pt x="661702" y="708001"/>
                </a:lnTo>
                <a:lnTo>
                  <a:pt x="712745" y="689329"/>
                </a:lnTo>
                <a:lnTo>
                  <a:pt x="763524" y="672084"/>
                </a:lnTo>
                <a:lnTo>
                  <a:pt x="809336" y="657515"/>
                </a:lnTo>
                <a:lnTo>
                  <a:pt x="855399" y="643726"/>
                </a:lnTo>
                <a:lnTo>
                  <a:pt x="901812" y="630704"/>
                </a:lnTo>
                <a:lnTo>
                  <a:pt x="948675" y="618433"/>
                </a:lnTo>
                <a:lnTo>
                  <a:pt x="996088" y="606901"/>
                </a:lnTo>
                <a:lnTo>
                  <a:pt x="1044150" y="596094"/>
                </a:lnTo>
                <a:lnTo>
                  <a:pt x="1092961" y="585998"/>
                </a:lnTo>
                <a:lnTo>
                  <a:pt x="1142621" y="576599"/>
                </a:lnTo>
                <a:lnTo>
                  <a:pt x="1193228" y="567884"/>
                </a:lnTo>
                <a:lnTo>
                  <a:pt x="1244883" y="559839"/>
                </a:lnTo>
                <a:lnTo>
                  <a:pt x="1297686" y="552450"/>
                </a:lnTo>
                <a:lnTo>
                  <a:pt x="1343352" y="546827"/>
                </a:lnTo>
                <a:lnTo>
                  <a:pt x="1389918" y="541881"/>
                </a:lnTo>
                <a:lnTo>
                  <a:pt x="1437308" y="537557"/>
                </a:lnTo>
                <a:lnTo>
                  <a:pt x="1485448" y="533801"/>
                </a:lnTo>
                <a:lnTo>
                  <a:pt x="1534261" y="530559"/>
                </a:lnTo>
                <a:lnTo>
                  <a:pt x="1583674" y="527777"/>
                </a:lnTo>
                <a:lnTo>
                  <a:pt x="1633611" y="525401"/>
                </a:lnTo>
                <a:lnTo>
                  <a:pt x="1683998" y="523376"/>
                </a:lnTo>
                <a:lnTo>
                  <a:pt x="1734759" y="521649"/>
                </a:lnTo>
                <a:lnTo>
                  <a:pt x="1785820" y="520166"/>
                </a:lnTo>
                <a:lnTo>
                  <a:pt x="1837106" y="518872"/>
                </a:lnTo>
                <a:lnTo>
                  <a:pt x="1888541" y="517713"/>
                </a:lnTo>
                <a:lnTo>
                  <a:pt x="1940052" y="516636"/>
                </a:lnTo>
              </a:path>
            </a:pathLst>
          </a:custGeom>
          <a:ln w="216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 txBox="1"/>
          <p:nvPr/>
        </p:nvSpPr>
        <p:spPr>
          <a:xfrm>
            <a:off x="707142" y="5307988"/>
            <a:ext cx="555625" cy="50165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1050" spc="15" dirty="0">
                <a:latin typeface="Symbol"/>
                <a:cs typeface="Symbol"/>
              </a:rPr>
              <a:t></a:t>
            </a:r>
            <a:r>
              <a:rPr sz="1050" spc="22" baseline="-11904" dirty="0">
                <a:latin typeface="Times New Roman"/>
                <a:cs typeface="Times New Roman"/>
              </a:rPr>
              <a:t>в</a:t>
            </a:r>
            <a:r>
              <a:rPr sz="1050" spc="10" dirty="0">
                <a:latin typeface="Times New Roman"/>
                <a:cs typeface="Times New Roman"/>
              </a:rPr>
              <a:t>,</a:t>
            </a:r>
            <a:r>
              <a:rPr sz="1050" dirty="0">
                <a:latin typeface="Times New Roman"/>
                <a:cs typeface="Times New Roman"/>
              </a:rPr>
              <a:t> </a:t>
            </a:r>
            <a:r>
              <a:rPr sz="1050" spc="20" dirty="0">
                <a:latin typeface="Times New Roman"/>
                <a:cs typeface="Times New Roman"/>
              </a:rPr>
              <a:t>МПа</a:t>
            </a:r>
            <a:endParaRPr sz="105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  <a:spcBef>
                <a:spcPts val="1185"/>
              </a:spcBef>
            </a:pPr>
            <a:r>
              <a:rPr sz="1050" spc="20" dirty="0">
                <a:latin typeface="Times New Roman"/>
                <a:cs typeface="Times New Roman"/>
              </a:rPr>
              <a:t>500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398773" y="5307985"/>
            <a:ext cx="278130" cy="4711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10" dirty="0">
                <a:latin typeface="Symbol"/>
                <a:cs typeface="Symbol"/>
              </a:rPr>
              <a:t></a:t>
            </a:r>
            <a:r>
              <a:rPr sz="1050" spc="10" dirty="0">
                <a:latin typeface="Times New Roman"/>
                <a:cs typeface="Times New Roman"/>
              </a:rPr>
              <a:t>,</a:t>
            </a:r>
            <a:r>
              <a:rPr sz="1050" spc="-60" dirty="0">
                <a:latin typeface="Times New Roman"/>
                <a:cs typeface="Times New Roman"/>
              </a:rPr>
              <a:t> </a:t>
            </a:r>
            <a:r>
              <a:rPr sz="1050" spc="30" dirty="0">
                <a:latin typeface="Times New Roman"/>
                <a:cs typeface="Times New Roman"/>
              </a:rPr>
              <a:t>%</a:t>
            </a:r>
            <a:endParaRPr sz="1050">
              <a:latin typeface="Times New Roman"/>
              <a:cs typeface="Times New Roman"/>
            </a:endParaRPr>
          </a:p>
          <a:p>
            <a:pPr marL="34925">
              <a:lnSpc>
                <a:spcPct val="100000"/>
              </a:lnSpc>
              <a:spcBef>
                <a:spcPts val="944"/>
              </a:spcBef>
            </a:pPr>
            <a:r>
              <a:rPr sz="1050" spc="20" dirty="0">
                <a:latin typeface="Times New Roman"/>
                <a:cs typeface="Times New Roman"/>
              </a:rPr>
              <a:t>50</a:t>
            </a:r>
            <a:endParaRPr sz="1050">
              <a:latin typeface="Times New Roman"/>
              <a:cs typeface="Times New Roman"/>
            </a:endParaRPr>
          </a:p>
        </p:txBody>
      </p:sp>
      <p:graphicFrame>
        <p:nvGraphicFramePr>
          <p:cNvPr id="156" name="object 156"/>
          <p:cNvGraphicFramePr>
            <a:graphicFrameLocks noGrp="1"/>
          </p:cNvGraphicFramePr>
          <p:nvPr/>
        </p:nvGraphicFramePr>
        <p:xfrm>
          <a:off x="1283881" y="5315622"/>
          <a:ext cx="2106292" cy="2476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1800"/>
                <a:gridCol w="432434"/>
                <a:gridCol w="414020"/>
                <a:gridCol w="414019"/>
                <a:gridCol w="414019"/>
              </a:tblGrid>
              <a:tr h="39547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1986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1205"/>
                        </a:spcBef>
                      </a:pPr>
                      <a:r>
                        <a:rPr sz="1050" spc="10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1050" spc="15" baseline="-11904" dirty="0">
                          <a:latin typeface="Times New Roman"/>
                          <a:cs typeface="Times New Roman"/>
                        </a:rPr>
                        <a:t>в</a:t>
                      </a:r>
                      <a:endParaRPr sz="1050" baseline="-11904">
                        <a:latin typeface="Times New Roman"/>
                        <a:cs typeface="Times New Roman"/>
                      </a:endParaRPr>
                    </a:p>
                  </a:txBody>
                  <a:tcPr marL="0" marR="0" marT="1530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259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259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01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191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050" dirty="0">
                          <a:latin typeface="Symbol"/>
                          <a:cs typeface="Symbol"/>
                        </a:rPr>
                        <a:t></a:t>
                      </a:r>
                      <a:endParaRPr sz="1050">
                        <a:latin typeface="Symbol"/>
                        <a:cs typeface="Symbol"/>
                      </a:endParaRPr>
                    </a:p>
                  </a:txBody>
                  <a:tcPr marL="0" marR="0" marT="501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57" name="object 157"/>
          <p:cNvSpPr txBox="1"/>
          <p:nvPr/>
        </p:nvSpPr>
        <p:spPr>
          <a:xfrm>
            <a:off x="988557" y="7273183"/>
            <a:ext cx="23431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20" dirty="0">
                <a:latin typeface="Times New Roman"/>
                <a:cs typeface="Times New Roman"/>
              </a:rPr>
              <a:t>1</a:t>
            </a:r>
            <a:r>
              <a:rPr sz="1050" spc="25" dirty="0">
                <a:latin typeface="Times New Roman"/>
                <a:cs typeface="Times New Roman"/>
              </a:rPr>
              <a:t>0</a:t>
            </a:r>
            <a:r>
              <a:rPr sz="1050" spc="2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988557" y="6895993"/>
            <a:ext cx="23431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20" dirty="0">
                <a:latin typeface="Times New Roman"/>
                <a:cs typeface="Times New Roman"/>
              </a:rPr>
              <a:t>2</a:t>
            </a:r>
            <a:r>
              <a:rPr sz="1050" spc="25" dirty="0">
                <a:latin typeface="Times New Roman"/>
                <a:cs typeface="Times New Roman"/>
              </a:rPr>
              <a:t>0</a:t>
            </a:r>
            <a:r>
              <a:rPr sz="1050" spc="2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988557" y="6469263"/>
            <a:ext cx="23431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20" dirty="0">
                <a:latin typeface="Times New Roman"/>
                <a:cs typeface="Times New Roman"/>
              </a:rPr>
              <a:t>3</a:t>
            </a:r>
            <a:r>
              <a:rPr sz="1050" spc="25" dirty="0">
                <a:latin typeface="Times New Roman"/>
                <a:cs typeface="Times New Roman"/>
              </a:rPr>
              <a:t>0</a:t>
            </a:r>
            <a:r>
              <a:rPr sz="1050" spc="2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988557" y="6044070"/>
            <a:ext cx="23431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20" dirty="0">
                <a:latin typeface="Times New Roman"/>
                <a:cs typeface="Times New Roman"/>
              </a:rPr>
              <a:t>4</a:t>
            </a:r>
            <a:r>
              <a:rPr sz="1050" spc="25" dirty="0">
                <a:latin typeface="Times New Roman"/>
                <a:cs typeface="Times New Roman"/>
              </a:rPr>
              <a:t>0</a:t>
            </a:r>
            <a:r>
              <a:rPr sz="1050" spc="2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3421621" y="7273183"/>
            <a:ext cx="16446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20" dirty="0">
                <a:latin typeface="Times New Roman"/>
                <a:cs typeface="Times New Roman"/>
              </a:rPr>
              <a:t>10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3421621" y="6895993"/>
            <a:ext cx="16446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20" dirty="0">
                <a:latin typeface="Times New Roman"/>
                <a:cs typeface="Times New Roman"/>
              </a:rPr>
              <a:t>20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3421621" y="6469263"/>
            <a:ext cx="16446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20" dirty="0">
                <a:latin typeface="Times New Roman"/>
                <a:cs typeface="Times New Roman"/>
              </a:rPr>
              <a:t>30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3421621" y="6044070"/>
            <a:ext cx="164465" cy="191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20" dirty="0">
                <a:latin typeface="Times New Roman"/>
                <a:cs typeface="Times New Roman"/>
              </a:rPr>
              <a:t>40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2261616" y="6022847"/>
            <a:ext cx="36830" cy="1607185"/>
          </a:xfrm>
          <a:custGeom>
            <a:avLst/>
            <a:gdLst/>
            <a:ahLst/>
            <a:cxnLst/>
            <a:rect l="l" t="t" r="r" b="b"/>
            <a:pathLst>
              <a:path w="36830" h="1607184">
                <a:moveTo>
                  <a:pt x="36576" y="0"/>
                </a:moveTo>
                <a:lnTo>
                  <a:pt x="0" y="113538"/>
                </a:lnTo>
              </a:path>
              <a:path w="36830" h="1607184">
                <a:moveTo>
                  <a:pt x="36576" y="1546860"/>
                </a:moveTo>
                <a:lnTo>
                  <a:pt x="0" y="1607058"/>
                </a:lnTo>
              </a:path>
            </a:pathLst>
          </a:custGeom>
          <a:ln w="65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 txBox="1"/>
          <p:nvPr/>
        </p:nvSpPr>
        <p:spPr>
          <a:xfrm>
            <a:off x="990090" y="7773054"/>
            <a:ext cx="2447925" cy="73914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68605" algn="ctr">
              <a:lnSpc>
                <a:spcPts val="1250"/>
              </a:lnSpc>
              <a:spcBef>
                <a:spcPts val="135"/>
              </a:spcBef>
              <a:tabLst>
                <a:tab pos="694690" algn="l"/>
                <a:tab pos="1127125" algn="l"/>
                <a:tab pos="1559560" algn="l"/>
                <a:tab pos="1943735" algn="l"/>
                <a:tab pos="2352675" algn="l"/>
              </a:tabLst>
            </a:pPr>
            <a:r>
              <a:rPr sz="1050" spc="20" dirty="0">
                <a:latin typeface="Times New Roman"/>
                <a:cs typeface="Times New Roman"/>
              </a:rPr>
              <a:t>1	2	3	4	5	6</a:t>
            </a:r>
            <a:endParaRPr sz="1050">
              <a:latin typeface="Times New Roman"/>
              <a:cs typeface="Times New Roman"/>
            </a:endParaRPr>
          </a:p>
          <a:p>
            <a:pPr marL="248920" algn="ctr">
              <a:lnSpc>
                <a:spcPts val="1250"/>
              </a:lnSpc>
            </a:pPr>
            <a:r>
              <a:rPr sz="1050" spc="15" dirty="0">
                <a:latin typeface="Times New Roman"/>
                <a:cs typeface="Times New Roman"/>
              </a:rPr>
              <a:t>Ступень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15" dirty="0">
                <a:latin typeface="Times New Roman"/>
                <a:cs typeface="Times New Roman"/>
              </a:rPr>
              <a:t>деформації,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30" dirty="0">
                <a:latin typeface="Times New Roman"/>
                <a:cs typeface="Times New Roman"/>
              </a:rPr>
              <a:t>%</a:t>
            </a:r>
            <a:endParaRPr sz="1050">
              <a:latin typeface="Times New Roman"/>
              <a:cs typeface="Times New Roman"/>
            </a:endParaRPr>
          </a:p>
          <a:p>
            <a:pPr marL="12700" marR="38100" indent="170180">
              <a:lnSpc>
                <a:spcPts val="1150"/>
              </a:lnSpc>
              <a:spcBef>
                <a:spcPts val="81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4.35.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 холодної пластичної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690" y="516889"/>
            <a:ext cx="5862955" cy="4727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2664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800100" marR="42545" indent="316230">
              <a:lnSpc>
                <a:spcPts val="138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4.3.4. ВПЛИВ НАГРІВАННЯ НА </a:t>
            </a:r>
            <a:r>
              <a:rPr sz="1200" b="1" spc="-5" dirty="0">
                <a:latin typeface="Times New Roman"/>
                <a:cs typeface="Times New Roman"/>
              </a:rPr>
              <a:t>СТРУКТУРУ ТА ВЛАСТИВОСТІ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ДЕФОРМОВАНОГО МЕТАЛУ: </a:t>
            </a:r>
            <a:r>
              <a:rPr sz="1200" b="1" dirty="0">
                <a:latin typeface="Times New Roman"/>
                <a:cs typeface="Times New Roman"/>
              </a:rPr>
              <a:t>ПОВЕРНЕННЯ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І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РЕКРИСТАЛІЗАЦІЯ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Деформований </a:t>
            </a:r>
            <a:r>
              <a:rPr sz="1200" dirty="0">
                <a:latin typeface="Times New Roman"/>
                <a:cs typeface="Times New Roman"/>
              </a:rPr>
              <a:t>метал </a:t>
            </a:r>
            <a:r>
              <a:rPr sz="1200" spc="-5" dirty="0">
                <a:latin typeface="Times New Roman"/>
                <a:cs typeface="Times New Roman"/>
              </a:rPr>
              <a:t>знаходиться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i="1" spc="-5" dirty="0">
                <a:latin typeface="Times New Roman"/>
                <a:cs typeface="Times New Roman"/>
              </a:rPr>
              <a:t>нерівноважному стані</a:t>
            </a:r>
            <a:r>
              <a:rPr sz="1200" spc="-5" dirty="0">
                <a:latin typeface="Times New Roman"/>
                <a:cs typeface="Times New Roman"/>
              </a:rPr>
              <a:t>. Перехід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i="1" spc="-5" dirty="0">
                <a:latin typeface="Times New Roman"/>
                <a:cs typeface="Times New Roman"/>
              </a:rPr>
              <a:t>рівноваж- 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ного стану </a:t>
            </a:r>
            <a:r>
              <a:rPr sz="1200" spc="-5" dirty="0">
                <a:latin typeface="Times New Roman"/>
                <a:cs typeface="Times New Roman"/>
              </a:rPr>
              <a:t>пов’язаний зі зменшенням спотворень </a:t>
            </a:r>
            <a:r>
              <a:rPr sz="1200" dirty="0">
                <a:latin typeface="Times New Roman"/>
                <a:cs typeface="Times New Roman"/>
              </a:rPr>
              <a:t>в кристалічній </a:t>
            </a:r>
            <a:r>
              <a:rPr sz="1200" spc="-5" dirty="0">
                <a:latin typeface="Times New Roman"/>
                <a:cs typeface="Times New Roman"/>
              </a:rPr>
              <a:t>решітці, зняттям на-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пружень,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 визначається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можливістю переміщення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атомів.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низьких </a:t>
            </a:r>
            <a:r>
              <a:rPr sz="1200" spc="-5" dirty="0">
                <a:latin typeface="Times New Roman"/>
                <a:cs typeface="Times New Roman"/>
              </a:rPr>
              <a:t>температурах рухливість атомів </a:t>
            </a:r>
            <a:r>
              <a:rPr sz="1200" dirty="0">
                <a:latin typeface="Times New Roman"/>
                <a:cs typeface="Times New Roman"/>
              </a:rPr>
              <a:t>мала,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стан </a:t>
            </a:r>
            <a:r>
              <a:rPr sz="1200" spc="-5" dirty="0">
                <a:latin typeface="Times New Roman"/>
                <a:cs typeface="Times New Roman"/>
              </a:rPr>
              <a:t>наклепу може збері-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гатися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необмежено </a:t>
            </a:r>
            <a:r>
              <a:rPr sz="1200" spc="-5" dirty="0">
                <a:latin typeface="Times New Roman"/>
                <a:cs typeface="Times New Roman"/>
              </a:rPr>
              <a:t>довго.</a:t>
            </a:r>
            <a:endParaRPr sz="1200">
              <a:latin typeface="Times New Roman"/>
              <a:cs typeface="Times New Roman"/>
            </a:endParaRPr>
          </a:p>
          <a:p>
            <a:pPr marL="50800" indent="2876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підвищенні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пластичної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дефор-</a:t>
            </a:r>
            <a:endParaRPr sz="1200">
              <a:latin typeface="Times New Roman"/>
              <a:cs typeface="Times New Roman"/>
            </a:endParaRPr>
          </a:p>
          <a:p>
            <a:pPr marL="50800" marR="43180" indent="-635" algn="just">
              <a:lnSpc>
                <a:spcPts val="137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мації </a:t>
            </a:r>
            <a:r>
              <a:rPr sz="1200" spc="-5" dirty="0">
                <a:latin typeface="Times New Roman"/>
                <a:cs typeface="Times New Roman"/>
              </a:rPr>
              <a:t>дифузія </a:t>
            </a:r>
            <a:r>
              <a:rPr sz="1200" dirty="0">
                <a:latin typeface="Times New Roman"/>
                <a:cs typeface="Times New Roman"/>
              </a:rPr>
              <a:t>атомів </a:t>
            </a:r>
            <a:r>
              <a:rPr sz="1200" spc="-5" dirty="0">
                <a:latin typeface="Times New Roman"/>
                <a:cs typeface="Times New Roman"/>
              </a:rPr>
              <a:t>збільшується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починають </a:t>
            </a:r>
            <a:r>
              <a:rPr sz="1200" dirty="0">
                <a:latin typeface="Times New Roman"/>
                <a:cs typeface="Times New Roman"/>
              </a:rPr>
              <a:t>діяти процеси </a:t>
            </a:r>
            <a:r>
              <a:rPr sz="1200" spc="-5" dirty="0">
                <a:latin typeface="Times New Roman"/>
                <a:cs typeface="Times New Roman"/>
              </a:rPr>
              <a:t>знеміцнення, які приво-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дять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5" dirty="0">
                <a:latin typeface="Times New Roman"/>
                <a:cs typeface="Times New Roman"/>
              </a:rPr>
              <a:t> рівноважний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повернення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рекристалізація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  <a:spcBef>
                <a:spcPts val="10"/>
              </a:spcBef>
            </a:pPr>
            <a:r>
              <a:rPr sz="1200" i="1" spc="-5" dirty="0">
                <a:latin typeface="Times New Roman"/>
                <a:cs typeface="Times New Roman"/>
              </a:rPr>
              <a:t>Повернення</a:t>
            </a:r>
            <a:r>
              <a:rPr sz="1200" spc="-5" dirty="0">
                <a:latin typeface="Times New Roman"/>
                <a:cs typeface="Times New Roman"/>
              </a:rPr>
              <a:t>. Невеликий </a:t>
            </a:r>
            <a:r>
              <a:rPr sz="1200" dirty="0">
                <a:latin typeface="Times New Roman"/>
                <a:cs typeface="Times New Roman"/>
              </a:rPr>
              <a:t>нагрів </a:t>
            </a:r>
            <a:r>
              <a:rPr sz="1200" spc="-5" dirty="0">
                <a:latin typeface="Times New Roman"/>
                <a:cs typeface="Times New Roman"/>
              </a:rPr>
              <a:t>викликає прискорення руху атомів, зниження щіль-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ності дислокацій,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усунення внутрішніх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напружень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відновлення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кристалічної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Процес часткового </a:t>
            </a:r>
            <a:r>
              <a:rPr sz="1200" dirty="0">
                <a:latin typeface="Times New Roman"/>
                <a:cs typeface="Times New Roman"/>
              </a:rPr>
              <a:t>знеміцнення і </a:t>
            </a:r>
            <a:r>
              <a:rPr sz="1200" spc="-5" dirty="0">
                <a:latin typeface="Times New Roman"/>
                <a:cs typeface="Times New Roman"/>
              </a:rPr>
              <a:t>відновлення властивостей називається відпочин-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(перша </a:t>
            </a:r>
            <a:r>
              <a:rPr sz="1200" dirty="0">
                <a:latin typeface="Times New Roman"/>
                <a:cs typeface="Times New Roman"/>
              </a:rPr>
              <a:t>стадія</a:t>
            </a:r>
            <a:r>
              <a:rPr sz="1200" spc="-5" dirty="0">
                <a:latin typeface="Times New Roman"/>
                <a:cs typeface="Times New Roman"/>
              </a:rPr>
              <a:t> повернення)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відбувається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температурі</a:t>
            </a:r>
            <a:endParaRPr sz="1200">
              <a:latin typeface="Times New Roman"/>
              <a:cs typeface="Times New Roman"/>
            </a:endParaRPr>
          </a:p>
          <a:p>
            <a:pPr marL="2382520">
              <a:lnSpc>
                <a:spcPct val="100000"/>
              </a:lnSpc>
              <a:spcBef>
                <a:spcPts val="200"/>
              </a:spcBef>
            </a:pP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5" dirty="0">
                <a:latin typeface="Times New Roman"/>
                <a:cs typeface="Times New Roman"/>
              </a:rPr>
              <a:t>=(0,25...0,3)</a:t>
            </a: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пл.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>
              <a:lnSpc>
                <a:spcPts val="1380"/>
              </a:lnSpc>
              <a:spcBef>
                <a:spcPts val="340"/>
              </a:spcBef>
            </a:pPr>
            <a:r>
              <a:rPr sz="1200" spc="-5" dirty="0">
                <a:latin typeface="Times New Roman"/>
                <a:cs typeface="Times New Roman"/>
              </a:rPr>
              <a:t>Повернення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зменшує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спотворення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кристалічної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решітки,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але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впливає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розміри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форму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перешкоджає утворенню </a:t>
            </a:r>
            <a:r>
              <a:rPr sz="1200" dirty="0">
                <a:latin typeface="Times New Roman"/>
                <a:cs typeface="Times New Roman"/>
              </a:rPr>
              <a:t>текстури</a:t>
            </a:r>
            <a:r>
              <a:rPr sz="1200" spc="-5" dirty="0">
                <a:latin typeface="Times New Roman"/>
                <a:cs typeface="Times New Roman"/>
              </a:rPr>
              <a:t> деформації.</a:t>
            </a:r>
            <a:endParaRPr sz="1200">
              <a:latin typeface="Times New Roman"/>
              <a:cs typeface="Times New Roman"/>
            </a:endParaRPr>
          </a:p>
          <a:p>
            <a:pPr marL="50800" marR="44450" indent="287655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При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гарячої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обробці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металів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(прокатка,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кування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тощо)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спостерігається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перебудова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упорядкування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дислокаційної структури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металів.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Таке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явище</a:t>
            </a:r>
            <a:r>
              <a:rPr sz="1200" spc="-15" dirty="0">
                <a:latin typeface="Times New Roman"/>
                <a:cs typeface="Times New Roman"/>
              </a:rPr>
              <a:t> називається </a:t>
            </a:r>
            <a:r>
              <a:rPr sz="1200" i="1" spc="-15" dirty="0">
                <a:latin typeface="Times New Roman"/>
                <a:cs typeface="Times New Roman"/>
              </a:rPr>
              <a:t>полігонізації</a:t>
            </a:r>
            <a:r>
              <a:rPr sz="1200" spc="-1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Полігонізація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поділу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частини: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фрагменти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(полігони)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ковзання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переповзання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дислокацій.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температурах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повернення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можливе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групування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дислокацій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однакових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знаків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стінки,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розподіл</a:t>
            </a:r>
            <a:r>
              <a:rPr sz="1200" spc="-5" dirty="0">
                <a:latin typeface="Times New Roman"/>
                <a:cs typeface="Times New Roman"/>
              </a:rPr>
              <a:t> зерна малокутовими межами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 4.36).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57" y="7028176"/>
            <a:ext cx="5787390" cy="2954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71980">
              <a:lnSpc>
                <a:spcPct val="100000"/>
              </a:lnSpc>
              <a:spcBef>
                <a:spcPts val="100"/>
              </a:spcBef>
              <a:tabLst>
                <a:tab pos="4211320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721995" marR="715645" algn="ctr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4.36.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полігонізації: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хаотичне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розташування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крайових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дислокацій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деформованому металі;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дислокаційні стінки після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полігонізації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полігонізірованном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стані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кристал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має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меншу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енергію,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тому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утворення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полігонів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процес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енергетично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вигідний.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Процес протікає при невеликих ступенях пластичної деформації.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на </a:t>
            </a:r>
            <a:r>
              <a:rPr sz="1200" dirty="0">
                <a:latin typeface="Times New Roman"/>
                <a:cs typeface="Times New Roman"/>
              </a:rPr>
              <a:t> 10…15 % </a:t>
            </a:r>
            <a:r>
              <a:rPr sz="1200" spc="-5" dirty="0">
                <a:latin typeface="Times New Roman"/>
                <a:cs typeface="Times New Roman"/>
              </a:rPr>
              <a:t>знижується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та підвищується пластичність (рис. 4.37). Межі полігонів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мігрують </a:t>
            </a:r>
            <a:r>
              <a:rPr sz="1200" dirty="0">
                <a:latin typeface="Times New Roman"/>
                <a:cs typeface="Times New Roman"/>
              </a:rPr>
              <a:t>в бік </a:t>
            </a:r>
            <a:r>
              <a:rPr sz="1200" spc="-5" dirty="0">
                <a:latin typeface="Times New Roman"/>
                <a:cs typeface="Times New Roman"/>
              </a:rPr>
              <a:t>більшої об’ємної щільності дислокацій, приєднуючи нові дислокації, за-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вдяки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кути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разорієнтування</a:t>
            </a:r>
            <a:r>
              <a:rPr sz="1200" dirty="0">
                <a:latin typeface="Times New Roman"/>
                <a:cs typeface="Times New Roman"/>
              </a:rPr>
              <a:t> зерен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збільшуються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(зерна</a:t>
            </a:r>
            <a:r>
              <a:rPr sz="1200" dirty="0">
                <a:latin typeface="Times New Roman"/>
                <a:cs typeface="Times New Roman"/>
              </a:rPr>
              <a:t> аналогічні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зернам,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 при рекристалізації). </a:t>
            </a:r>
            <a:r>
              <a:rPr sz="1200" dirty="0">
                <a:latin typeface="Times New Roman"/>
                <a:cs typeface="Times New Roman"/>
              </a:rPr>
              <a:t>Змін в </a:t>
            </a:r>
            <a:r>
              <a:rPr sz="1200" spc="-5" dirty="0">
                <a:latin typeface="Times New Roman"/>
                <a:cs typeface="Times New Roman"/>
              </a:rPr>
              <a:t>мікроструктурі не спостерігається. Темпера-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тура початку полігонізації не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постійною. Швидкість процесу залежить від природи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 вмісту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домішок, ступеня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попередньої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90"/>
              </a:spcBef>
            </a:pPr>
            <a:r>
              <a:rPr sz="1000" dirty="0">
                <a:latin typeface="Times New Roman"/>
                <a:cs typeface="Times New Roman"/>
              </a:rPr>
              <a:t>89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606670" y="5533679"/>
            <a:ext cx="2485390" cy="1390650"/>
            <a:chOff x="1606670" y="5533679"/>
            <a:chExt cx="2485390" cy="1390650"/>
          </a:xfrm>
        </p:grpSpPr>
        <p:sp>
          <p:nvSpPr>
            <p:cNvPr id="7" name="object 7"/>
            <p:cNvSpPr/>
            <p:nvPr/>
          </p:nvSpPr>
          <p:spPr>
            <a:xfrm>
              <a:off x="1619249" y="5762607"/>
              <a:ext cx="2459990" cy="335280"/>
            </a:xfrm>
            <a:custGeom>
              <a:avLst/>
              <a:gdLst/>
              <a:ahLst/>
              <a:cxnLst/>
              <a:rect l="l" t="t" r="r" b="b"/>
              <a:pathLst>
                <a:path w="2459990" h="335279">
                  <a:moveTo>
                    <a:pt x="0" y="334916"/>
                  </a:moveTo>
                  <a:lnTo>
                    <a:pt x="49673" y="314813"/>
                  </a:lnTo>
                  <a:lnTo>
                    <a:pt x="99296" y="294789"/>
                  </a:lnTo>
                  <a:lnTo>
                    <a:pt x="148815" y="274925"/>
                  </a:lnTo>
                  <a:lnTo>
                    <a:pt x="198180" y="255301"/>
                  </a:lnTo>
                  <a:lnTo>
                    <a:pt x="247339" y="235997"/>
                  </a:lnTo>
                  <a:lnTo>
                    <a:pt x="296241" y="217093"/>
                  </a:lnTo>
                  <a:lnTo>
                    <a:pt x="344834" y="198668"/>
                  </a:lnTo>
                  <a:lnTo>
                    <a:pt x="393066" y="180802"/>
                  </a:lnTo>
                  <a:lnTo>
                    <a:pt x="440887" y="163576"/>
                  </a:lnTo>
                  <a:lnTo>
                    <a:pt x="488244" y="147069"/>
                  </a:lnTo>
                  <a:lnTo>
                    <a:pt x="535087" y="131361"/>
                  </a:lnTo>
                  <a:lnTo>
                    <a:pt x="581363" y="116533"/>
                  </a:lnTo>
                  <a:lnTo>
                    <a:pt x="627021" y="102664"/>
                  </a:lnTo>
                  <a:lnTo>
                    <a:pt x="672011" y="89833"/>
                  </a:lnTo>
                  <a:lnTo>
                    <a:pt x="716280" y="78122"/>
                  </a:lnTo>
                  <a:lnTo>
                    <a:pt x="769873" y="64734"/>
                  </a:lnTo>
                  <a:lnTo>
                    <a:pt x="821238" y="52422"/>
                  </a:lnTo>
                  <a:lnTo>
                    <a:pt x="870846" y="41248"/>
                  </a:lnTo>
                  <a:lnTo>
                    <a:pt x="919169" y="31273"/>
                  </a:lnTo>
                  <a:lnTo>
                    <a:pt x="966677" y="22557"/>
                  </a:lnTo>
                  <a:lnTo>
                    <a:pt x="1013841" y="15162"/>
                  </a:lnTo>
                  <a:lnTo>
                    <a:pt x="1061131" y="9147"/>
                  </a:lnTo>
                  <a:lnTo>
                    <a:pt x="1109020" y="4575"/>
                  </a:lnTo>
                  <a:lnTo>
                    <a:pt x="1157978" y="1505"/>
                  </a:lnTo>
                  <a:lnTo>
                    <a:pt x="1208475" y="0"/>
                  </a:lnTo>
                  <a:lnTo>
                    <a:pt x="1260983" y="118"/>
                  </a:lnTo>
                  <a:lnTo>
                    <a:pt x="1315974" y="1922"/>
                  </a:lnTo>
                  <a:lnTo>
                    <a:pt x="1362481" y="4808"/>
                  </a:lnTo>
                  <a:lnTo>
                    <a:pt x="1411482" y="9383"/>
                  </a:lnTo>
                  <a:lnTo>
                    <a:pt x="1462521" y="15467"/>
                  </a:lnTo>
                  <a:lnTo>
                    <a:pt x="1515146" y="22881"/>
                  </a:lnTo>
                  <a:lnTo>
                    <a:pt x="1568901" y="31443"/>
                  </a:lnTo>
                  <a:lnTo>
                    <a:pt x="1623334" y="40973"/>
                  </a:lnTo>
                  <a:lnTo>
                    <a:pt x="1677990" y="51292"/>
                  </a:lnTo>
                  <a:lnTo>
                    <a:pt x="1732416" y="62219"/>
                  </a:lnTo>
                  <a:lnTo>
                    <a:pt x="1786158" y="73575"/>
                  </a:lnTo>
                  <a:lnTo>
                    <a:pt x="1838762" y="85178"/>
                  </a:lnTo>
                  <a:lnTo>
                    <a:pt x="1889774" y="96849"/>
                  </a:lnTo>
                  <a:lnTo>
                    <a:pt x="1938741" y="108407"/>
                  </a:lnTo>
                  <a:lnTo>
                    <a:pt x="1985208" y="119673"/>
                  </a:lnTo>
                  <a:lnTo>
                    <a:pt x="2028722" y="130466"/>
                  </a:lnTo>
                  <a:lnTo>
                    <a:pt x="2068830" y="140606"/>
                  </a:lnTo>
                  <a:lnTo>
                    <a:pt x="2136195" y="159033"/>
                  </a:lnTo>
                  <a:lnTo>
                    <a:pt x="2196131" y="177718"/>
                  </a:lnTo>
                  <a:lnTo>
                    <a:pt x="2249709" y="196635"/>
                  </a:lnTo>
                  <a:lnTo>
                    <a:pt x="2298001" y="215758"/>
                  </a:lnTo>
                  <a:lnTo>
                    <a:pt x="2342078" y="235060"/>
                  </a:lnTo>
                  <a:lnTo>
                    <a:pt x="2383012" y="254513"/>
                  </a:lnTo>
                  <a:lnTo>
                    <a:pt x="2421874" y="274092"/>
                  </a:lnTo>
                  <a:lnTo>
                    <a:pt x="2459736" y="293768"/>
                  </a:lnTo>
                </a:path>
              </a:pathLst>
            </a:custGeom>
            <a:ln w="25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792223" y="6057967"/>
              <a:ext cx="2223770" cy="853440"/>
            </a:xfrm>
            <a:custGeom>
              <a:avLst/>
              <a:gdLst/>
              <a:ahLst/>
              <a:cxnLst/>
              <a:rect l="l" t="t" r="r" b="b"/>
              <a:pathLst>
                <a:path w="2223770" h="853440">
                  <a:moveTo>
                    <a:pt x="0" y="290254"/>
                  </a:moveTo>
                  <a:lnTo>
                    <a:pt x="48024" y="267956"/>
                  </a:lnTo>
                  <a:lnTo>
                    <a:pt x="96162" y="245864"/>
                  </a:lnTo>
                  <a:lnTo>
                    <a:pt x="144526" y="224130"/>
                  </a:lnTo>
                  <a:lnTo>
                    <a:pt x="193228" y="202904"/>
                  </a:lnTo>
                  <a:lnTo>
                    <a:pt x="242381" y="182336"/>
                  </a:lnTo>
                  <a:lnTo>
                    <a:pt x="292100" y="162577"/>
                  </a:lnTo>
                  <a:lnTo>
                    <a:pt x="342495" y="143778"/>
                  </a:lnTo>
                  <a:lnTo>
                    <a:pt x="393681" y="126089"/>
                  </a:lnTo>
                  <a:lnTo>
                    <a:pt x="445770" y="109660"/>
                  </a:lnTo>
                  <a:lnTo>
                    <a:pt x="493798" y="95381"/>
                  </a:lnTo>
                  <a:lnTo>
                    <a:pt x="542696" y="81466"/>
                  </a:lnTo>
                  <a:lnTo>
                    <a:pt x="592325" y="68101"/>
                  </a:lnTo>
                  <a:lnTo>
                    <a:pt x="642548" y="55467"/>
                  </a:lnTo>
                  <a:lnTo>
                    <a:pt x="693229" y="43747"/>
                  </a:lnTo>
                  <a:lnTo>
                    <a:pt x="744230" y="33125"/>
                  </a:lnTo>
                  <a:lnTo>
                    <a:pt x="795413" y="23783"/>
                  </a:lnTo>
                  <a:lnTo>
                    <a:pt x="846642" y="15904"/>
                  </a:lnTo>
                  <a:lnTo>
                    <a:pt x="897780" y="9671"/>
                  </a:lnTo>
                  <a:lnTo>
                    <a:pt x="948690" y="5266"/>
                  </a:lnTo>
                  <a:lnTo>
                    <a:pt x="998665" y="2359"/>
                  </a:lnTo>
                  <a:lnTo>
                    <a:pt x="1047103" y="566"/>
                  </a:lnTo>
                  <a:lnTo>
                    <a:pt x="1094710" y="0"/>
                  </a:lnTo>
                  <a:lnTo>
                    <a:pt x="1142189" y="768"/>
                  </a:lnTo>
                  <a:lnTo>
                    <a:pt x="1190244" y="2980"/>
                  </a:lnTo>
                  <a:lnTo>
                    <a:pt x="1239578" y="6748"/>
                  </a:lnTo>
                  <a:lnTo>
                    <a:pt x="1290898" y="12179"/>
                  </a:lnTo>
                  <a:lnTo>
                    <a:pt x="1344905" y="19385"/>
                  </a:lnTo>
                  <a:lnTo>
                    <a:pt x="1402305" y="28474"/>
                  </a:lnTo>
                  <a:lnTo>
                    <a:pt x="1463802" y="39556"/>
                  </a:lnTo>
                  <a:lnTo>
                    <a:pt x="1505987" y="48305"/>
                  </a:lnTo>
                  <a:lnTo>
                    <a:pt x="1552327" y="58935"/>
                  </a:lnTo>
                  <a:lnTo>
                    <a:pt x="1602083" y="71166"/>
                  </a:lnTo>
                  <a:lnTo>
                    <a:pt x="1654516" y="84717"/>
                  </a:lnTo>
                  <a:lnTo>
                    <a:pt x="1708886" y="99308"/>
                  </a:lnTo>
                  <a:lnTo>
                    <a:pt x="1764455" y="114660"/>
                  </a:lnTo>
                  <a:lnTo>
                    <a:pt x="1820484" y="130491"/>
                  </a:lnTo>
                  <a:lnTo>
                    <a:pt x="1876234" y="146522"/>
                  </a:lnTo>
                  <a:lnTo>
                    <a:pt x="1930966" y="162473"/>
                  </a:lnTo>
                  <a:lnTo>
                    <a:pt x="1983941" y="178063"/>
                  </a:lnTo>
                  <a:lnTo>
                    <a:pt x="2034420" y="193013"/>
                  </a:lnTo>
                  <a:lnTo>
                    <a:pt x="2081664" y="207042"/>
                  </a:lnTo>
                  <a:lnTo>
                    <a:pt x="2124935" y="219869"/>
                  </a:lnTo>
                  <a:lnTo>
                    <a:pt x="2163493" y="231216"/>
                  </a:lnTo>
                  <a:lnTo>
                    <a:pt x="2196600" y="240801"/>
                  </a:lnTo>
                  <a:lnTo>
                    <a:pt x="2223516" y="248344"/>
                  </a:lnTo>
                </a:path>
                <a:path w="2223770" h="853440">
                  <a:moveTo>
                    <a:pt x="125730" y="568384"/>
                  </a:moveTo>
                  <a:lnTo>
                    <a:pt x="176220" y="547210"/>
                  </a:lnTo>
                  <a:lnTo>
                    <a:pt x="226656" y="526177"/>
                  </a:lnTo>
                  <a:lnTo>
                    <a:pt x="276982" y="505426"/>
                  </a:lnTo>
                  <a:lnTo>
                    <a:pt x="327143" y="485097"/>
                  </a:lnTo>
                  <a:lnTo>
                    <a:pt x="377084" y="465331"/>
                  </a:lnTo>
                  <a:lnTo>
                    <a:pt x="426750" y="446270"/>
                  </a:lnTo>
                  <a:lnTo>
                    <a:pt x="476086" y="428053"/>
                  </a:lnTo>
                  <a:lnTo>
                    <a:pt x="525038" y="410823"/>
                  </a:lnTo>
                  <a:lnTo>
                    <a:pt x="573550" y="394719"/>
                  </a:lnTo>
                  <a:lnTo>
                    <a:pt x="621568" y="379882"/>
                  </a:lnTo>
                  <a:lnTo>
                    <a:pt x="669036" y="366454"/>
                  </a:lnTo>
                  <a:lnTo>
                    <a:pt x="720061" y="353026"/>
                  </a:lnTo>
                  <a:lnTo>
                    <a:pt x="769632" y="340315"/>
                  </a:lnTo>
                  <a:lnTo>
                    <a:pt x="818170" y="328537"/>
                  </a:lnTo>
                  <a:lnTo>
                    <a:pt x="866095" y="317906"/>
                  </a:lnTo>
                  <a:lnTo>
                    <a:pt x="913828" y="308638"/>
                  </a:lnTo>
                  <a:lnTo>
                    <a:pt x="961790" y="300947"/>
                  </a:lnTo>
                  <a:lnTo>
                    <a:pt x="1010401" y="295048"/>
                  </a:lnTo>
                  <a:lnTo>
                    <a:pt x="1060082" y="291157"/>
                  </a:lnTo>
                  <a:lnTo>
                    <a:pt x="1111253" y="289487"/>
                  </a:lnTo>
                  <a:lnTo>
                    <a:pt x="1164336" y="290254"/>
                  </a:lnTo>
                  <a:lnTo>
                    <a:pt x="1210761" y="293248"/>
                  </a:lnTo>
                  <a:lnTo>
                    <a:pt x="1259702" y="298580"/>
                  </a:lnTo>
                  <a:lnTo>
                    <a:pt x="1310532" y="305923"/>
                  </a:lnTo>
                  <a:lnTo>
                    <a:pt x="1362625" y="314949"/>
                  </a:lnTo>
                  <a:lnTo>
                    <a:pt x="1415352" y="325329"/>
                  </a:lnTo>
                  <a:lnTo>
                    <a:pt x="1468088" y="336736"/>
                  </a:lnTo>
                  <a:lnTo>
                    <a:pt x="1520204" y="348842"/>
                  </a:lnTo>
                  <a:lnTo>
                    <a:pt x="1571074" y="361318"/>
                  </a:lnTo>
                  <a:lnTo>
                    <a:pt x="1620071" y="373836"/>
                  </a:lnTo>
                  <a:lnTo>
                    <a:pt x="1666568" y="386069"/>
                  </a:lnTo>
                  <a:lnTo>
                    <a:pt x="1709937" y="397688"/>
                  </a:lnTo>
                  <a:lnTo>
                    <a:pt x="1749552" y="408364"/>
                  </a:lnTo>
                  <a:lnTo>
                    <a:pt x="1809887" y="425804"/>
                  </a:lnTo>
                  <a:lnTo>
                    <a:pt x="1863025" y="443470"/>
                  </a:lnTo>
                  <a:lnTo>
                    <a:pt x="1910165" y="461309"/>
                  </a:lnTo>
                  <a:lnTo>
                    <a:pt x="1952506" y="479268"/>
                  </a:lnTo>
                  <a:lnTo>
                    <a:pt x="1991248" y="497294"/>
                  </a:lnTo>
                  <a:lnTo>
                    <a:pt x="2027590" y="515333"/>
                  </a:lnTo>
                  <a:lnTo>
                    <a:pt x="2062734" y="533332"/>
                  </a:lnTo>
                </a:path>
                <a:path w="2223770" h="853440">
                  <a:moveTo>
                    <a:pt x="278892" y="853372"/>
                  </a:moveTo>
                  <a:lnTo>
                    <a:pt x="328455" y="832625"/>
                  </a:lnTo>
                  <a:lnTo>
                    <a:pt x="377854" y="812115"/>
                  </a:lnTo>
                  <a:lnTo>
                    <a:pt x="426969" y="792035"/>
                  </a:lnTo>
                  <a:lnTo>
                    <a:pt x="475683" y="772576"/>
                  </a:lnTo>
                  <a:lnTo>
                    <a:pt x="523875" y="753931"/>
                  </a:lnTo>
                  <a:lnTo>
                    <a:pt x="571426" y="736293"/>
                  </a:lnTo>
                  <a:lnTo>
                    <a:pt x="618219" y="719852"/>
                  </a:lnTo>
                  <a:lnTo>
                    <a:pt x="664134" y="704801"/>
                  </a:lnTo>
                  <a:lnTo>
                    <a:pt x="709053" y="691332"/>
                  </a:lnTo>
                  <a:lnTo>
                    <a:pt x="752856" y="679636"/>
                  </a:lnTo>
                  <a:lnTo>
                    <a:pt x="805218" y="667366"/>
                  </a:lnTo>
                  <a:lnTo>
                    <a:pt x="854856" y="657336"/>
                  </a:lnTo>
                  <a:lnTo>
                    <a:pt x="902620" y="649432"/>
                  </a:lnTo>
                  <a:lnTo>
                    <a:pt x="949356" y="643537"/>
                  </a:lnTo>
                  <a:lnTo>
                    <a:pt x="995914" y="639535"/>
                  </a:lnTo>
                  <a:lnTo>
                    <a:pt x="1043142" y="637310"/>
                  </a:lnTo>
                  <a:lnTo>
                    <a:pt x="1091887" y="636746"/>
                  </a:lnTo>
                  <a:lnTo>
                    <a:pt x="1143000" y="637726"/>
                  </a:lnTo>
                  <a:lnTo>
                    <a:pt x="1191110" y="640180"/>
                  </a:lnTo>
                  <a:lnTo>
                    <a:pt x="1241485" y="644370"/>
                  </a:lnTo>
                  <a:lnTo>
                    <a:pt x="1293396" y="650116"/>
                  </a:lnTo>
                  <a:lnTo>
                    <a:pt x="1346116" y="657235"/>
                  </a:lnTo>
                  <a:lnTo>
                    <a:pt x="1398918" y="665546"/>
                  </a:lnTo>
                  <a:lnTo>
                    <a:pt x="1451073" y="674867"/>
                  </a:lnTo>
                  <a:lnTo>
                    <a:pt x="1501856" y="685015"/>
                  </a:lnTo>
                  <a:lnTo>
                    <a:pt x="1550537" y="695810"/>
                  </a:lnTo>
                  <a:lnTo>
                    <a:pt x="1596390" y="707068"/>
                  </a:lnTo>
                  <a:lnTo>
                    <a:pt x="1651287" y="723070"/>
                  </a:lnTo>
                  <a:lnTo>
                    <a:pt x="1703305" y="740845"/>
                  </a:lnTo>
                  <a:lnTo>
                    <a:pt x="1752924" y="760113"/>
                  </a:lnTo>
                  <a:lnTo>
                    <a:pt x="1800623" y="780594"/>
                  </a:lnTo>
                  <a:lnTo>
                    <a:pt x="1846883" y="802007"/>
                  </a:lnTo>
                  <a:lnTo>
                    <a:pt x="1892183" y="824074"/>
                  </a:lnTo>
                  <a:lnTo>
                    <a:pt x="1937004" y="846514"/>
                  </a:lnTo>
                </a:path>
              </a:pathLst>
            </a:custGeom>
            <a:ln w="25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97480" y="5718044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7"/>
                  </a:lnTo>
                  <a:lnTo>
                    <a:pt x="216405" y="35817"/>
                  </a:lnTo>
                  <a:lnTo>
                    <a:pt x="2164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97482" y="5718048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7"/>
                  </a:lnTo>
                  <a:lnTo>
                    <a:pt x="216405" y="35817"/>
                  </a:lnTo>
                  <a:lnTo>
                    <a:pt x="216405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788919" y="5537451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4" h="216535">
                  <a:moveTo>
                    <a:pt x="35812" y="0"/>
                  </a:moveTo>
                  <a:lnTo>
                    <a:pt x="0" y="0"/>
                  </a:lnTo>
                  <a:lnTo>
                    <a:pt x="0" y="216410"/>
                  </a:lnTo>
                  <a:lnTo>
                    <a:pt x="35812" y="216410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788919" y="5537451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4" h="216535">
                  <a:moveTo>
                    <a:pt x="0" y="216410"/>
                  </a:moveTo>
                  <a:lnTo>
                    <a:pt x="35812" y="216410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641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259874" y="5596166"/>
              <a:ext cx="226237" cy="24452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92540" y="5850674"/>
              <a:ext cx="226999" cy="243001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39912" y="5970308"/>
              <a:ext cx="223951" cy="25290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74886" y="5844578"/>
              <a:ext cx="226999" cy="23690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70186" y="5957354"/>
              <a:ext cx="224713" cy="250621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925573" y="6493764"/>
              <a:ext cx="213360" cy="118110"/>
            </a:xfrm>
            <a:custGeom>
              <a:avLst/>
              <a:gdLst/>
              <a:ahLst/>
              <a:cxnLst/>
              <a:rect l="l" t="t" r="r" b="b"/>
              <a:pathLst>
                <a:path w="213360" h="118109">
                  <a:moveTo>
                    <a:pt x="198882" y="0"/>
                  </a:moveTo>
                  <a:lnTo>
                    <a:pt x="0" y="85344"/>
                  </a:lnTo>
                  <a:lnTo>
                    <a:pt x="14478" y="118110"/>
                  </a:lnTo>
                  <a:lnTo>
                    <a:pt x="213360" y="32766"/>
                  </a:lnTo>
                  <a:lnTo>
                    <a:pt x="1988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925573" y="6493764"/>
              <a:ext cx="213360" cy="118110"/>
            </a:xfrm>
            <a:custGeom>
              <a:avLst/>
              <a:gdLst/>
              <a:ahLst/>
              <a:cxnLst/>
              <a:rect l="l" t="t" r="r" b="b"/>
              <a:pathLst>
                <a:path w="213360" h="118109">
                  <a:moveTo>
                    <a:pt x="0" y="85344"/>
                  </a:moveTo>
                  <a:lnTo>
                    <a:pt x="14478" y="118110"/>
                  </a:lnTo>
                  <a:lnTo>
                    <a:pt x="213360" y="32766"/>
                  </a:lnTo>
                  <a:lnTo>
                    <a:pt x="198882" y="0"/>
                  </a:lnTo>
                  <a:lnTo>
                    <a:pt x="0" y="85344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938527" y="6363462"/>
              <a:ext cx="118110" cy="212725"/>
            </a:xfrm>
            <a:custGeom>
              <a:avLst/>
              <a:gdLst/>
              <a:ahLst/>
              <a:cxnLst/>
              <a:rect l="l" t="t" r="r" b="b"/>
              <a:pathLst>
                <a:path w="118110" h="212725">
                  <a:moveTo>
                    <a:pt x="32766" y="0"/>
                  </a:moveTo>
                  <a:lnTo>
                    <a:pt x="0" y="14478"/>
                  </a:lnTo>
                  <a:lnTo>
                    <a:pt x="85344" y="212598"/>
                  </a:lnTo>
                  <a:lnTo>
                    <a:pt x="118110" y="198882"/>
                  </a:lnTo>
                  <a:lnTo>
                    <a:pt x="327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938527" y="6363462"/>
              <a:ext cx="118110" cy="212725"/>
            </a:xfrm>
            <a:custGeom>
              <a:avLst/>
              <a:gdLst/>
              <a:ahLst/>
              <a:cxnLst/>
              <a:rect l="l" t="t" r="r" b="b"/>
              <a:pathLst>
                <a:path w="118110" h="212725">
                  <a:moveTo>
                    <a:pt x="85344" y="212598"/>
                  </a:moveTo>
                  <a:lnTo>
                    <a:pt x="118110" y="198882"/>
                  </a:lnTo>
                  <a:lnTo>
                    <a:pt x="32766" y="0"/>
                  </a:lnTo>
                  <a:lnTo>
                    <a:pt x="0" y="14478"/>
                  </a:lnTo>
                  <a:lnTo>
                    <a:pt x="85344" y="212598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222792" y="6242342"/>
              <a:ext cx="220903" cy="255955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824733" y="6305551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10" y="35812"/>
                  </a:lnTo>
                  <a:lnTo>
                    <a:pt x="2164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824731" y="6305550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10" y="35812"/>
                  </a:lnTo>
                  <a:lnTo>
                    <a:pt x="216410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915411" y="6124958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4" h="216535">
                  <a:moveTo>
                    <a:pt x="35812" y="0"/>
                  </a:moveTo>
                  <a:lnTo>
                    <a:pt x="0" y="0"/>
                  </a:lnTo>
                  <a:lnTo>
                    <a:pt x="0" y="216405"/>
                  </a:lnTo>
                  <a:lnTo>
                    <a:pt x="35812" y="216405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915411" y="6124958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4" h="216535">
                  <a:moveTo>
                    <a:pt x="0" y="216405"/>
                  </a:moveTo>
                  <a:lnTo>
                    <a:pt x="35812" y="216405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6405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58350" y="6192050"/>
              <a:ext cx="226237" cy="246049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2108454" y="6758178"/>
              <a:ext cx="212725" cy="118110"/>
            </a:xfrm>
            <a:custGeom>
              <a:avLst/>
              <a:gdLst/>
              <a:ahLst/>
              <a:cxnLst/>
              <a:rect l="l" t="t" r="r" b="b"/>
              <a:pathLst>
                <a:path w="212725" h="118109">
                  <a:moveTo>
                    <a:pt x="198882" y="0"/>
                  </a:moveTo>
                  <a:lnTo>
                    <a:pt x="0" y="85344"/>
                  </a:lnTo>
                  <a:lnTo>
                    <a:pt x="13716" y="118110"/>
                  </a:lnTo>
                  <a:lnTo>
                    <a:pt x="212598" y="32766"/>
                  </a:lnTo>
                  <a:lnTo>
                    <a:pt x="1988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108454" y="6758178"/>
              <a:ext cx="212725" cy="118110"/>
            </a:xfrm>
            <a:custGeom>
              <a:avLst/>
              <a:gdLst/>
              <a:ahLst/>
              <a:cxnLst/>
              <a:rect l="l" t="t" r="r" b="b"/>
              <a:pathLst>
                <a:path w="212725" h="118109">
                  <a:moveTo>
                    <a:pt x="0" y="85344"/>
                  </a:moveTo>
                  <a:lnTo>
                    <a:pt x="13716" y="118110"/>
                  </a:lnTo>
                  <a:lnTo>
                    <a:pt x="212598" y="32766"/>
                  </a:lnTo>
                  <a:lnTo>
                    <a:pt x="198882" y="0"/>
                  </a:lnTo>
                  <a:lnTo>
                    <a:pt x="0" y="85344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120645" y="6627876"/>
              <a:ext cx="118110" cy="212725"/>
            </a:xfrm>
            <a:custGeom>
              <a:avLst/>
              <a:gdLst/>
              <a:ahLst/>
              <a:cxnLst/>
              <a:rect l="l" t="t" r="r" b="b"/>
              <a:pathLst>
                <a:path w="118110" h="212725">
                  <a:moveTo>
                    <a:pt x="32766" y="0"/>
                  </a:moveTo>
                  <a:lnTo>
                    <a:pt x="0" y="13716"/>
                  </a:lnTo>
                  <a:lnTo>
                    <a:pt x="85344" y="212598"/>
                  </a:lnTo>
                  <a:lnTo>
                    <a:pt x="118110" y="198120"/>
                  </a:lnTo>
                  <a:lnTo>
                    <a:pt x="327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120645" y="6627876"/>
              <a:ext cx="118110" cy="212725"/>
            </a:xfrm>
            <a:custGeom>
              <a:avLst/>
              <a:gdLst/>
              <a:ahLst/>
              <a:cxnLst/>
              <a:rect l="l" t="t" r="r" b="b"/>
              <a:pathLst>
                <a:path w="118110" h="212725">
                  <a:moveTo>
                    <a:pt x="85344" y="212598"/>
                  </a:moveTo>
                  <a:lnTo>
                    <a:pt x="118110" y="198120"/>
                  </a:lnTo>
                  <a:lnTo>
                    <a:pt x="32766" y="0"/>
                  </a:lnTo>
                  <a:lnTo>
                    <a:pt x="0" y="13716"/>
                  </a:lnTo>
                  <a:lnTo>
                    <a:pt x="85344" y="212598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734817" y="6655304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7"/>
                  </a:lnTo>
                  <a:lnTo>
                    <a:pt x="216410" y="35817"/>
                  </a:lnTo>
                  <a:lnTo>
                    <a:pt x="2164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734815" y="6655308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7"/>
                  </a:lnTo>
                  <a:lnTo>
                    <a:pt x="216410" y="35817"/>
                  </a:lnTo>
                  <a:lnTo>
                    <a:pt x="216410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826258" y="6475474"/>
              <a:ext cx="36195" cy="215900"/>
            </a:xfrm>
            <a:custGeom>
              <a:avLst/>
              <a:gdLst/>
              <a:ahLst/>
              <a:cxnLst/>
              <a:rect l="l" t="t" r="r" b="b"/>
              <a:pathLst>
                <a:path w="36194" h="215900">
                  <a:moveTo>
                    <a:pt x="35817" y="0"/>
                  </a:moveTo>
                  <a:lnTo>
                    <a:pt x="0" y="0"/>
                  </a:lnTo>
                  <a:lnTo>
                    <a:pt x="0" y="215647"/>
                  </a:lnTo>
                  <a:lnTo>
                    <a:pt x="35817" y="215647"/>
                  </a:lnTo>
                  <a:lnTo>
                    <a:pt x="358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826258" y="6475474"/>
              <a:ext cx="36195" cy="215900"/>
            </a:xfrm>
            <a:custGeom>
              <a:avLst/>
              <a:gdLst/>
              <a:ahLst/>
              <a:cxnLst/>
              <a:rect l="l" t="t" r="r" b="b"/>
              <a:pathLst>
                <a:path w="36194" h="215900">
                  <a:moveTo>
                    <a:pt x="0" y="215647"/>
                  </a:moveTo>
                  <a:lnTo>
                    <a:pt x="35817" y="215647"/>
                  </a:lnTo>
                  <a:lnTo>
                    <a:pt x="35817" y="0"/>
                  </a:lnTo>
                  <a:lnTo>
                    <a:pt x="0" y="0"/>
                  </a:lnTo>
                  <a:lnTo>
                    <a:pt x="0" y="215647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519716" y="6648488"/>
              <a:ext cx="221665" cy="257479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53016" y="6537998"/>
              <a:ext cx="224713" cy="250621"/>
            </a:xfrm>
            <a:prstGeom prst="rect">
              <a:avLst/>
            </a:prstGeom>
          </p:spPr>
        </p:pic>
      </p:grpSp>
      <p:grpSp>
        <p:nvGrpSpPr>
          <p:cNvPr id="38" name="object 38"/>
          <p:cNvGrpSpPr/>
          <p:nvPr/>
        </p:nvGrpSpPr>
        <p:grpSpPr>
          <a:xfrm>
            <a:off x="4218806" y="5617500"/>
            <a:ext cx="2088514" cy="1335405"/>
            <a:chOff x="4218806" y="5617500"/>
            <a:chExt cx="2088514" cy="1335405"/>
          </a:xfrm>
        </p:grpSpPr>
        <p:sp>
          <p:nvSpPr>
            <p:cNvPr id="39" name="object 39"/>
            <p:cNvSpPr/>
            <p:nvPr/>
          </p:nvSpPr>
          <p:spPr>
            <a:xfrm>
              <a:off x="4231386" y="5806440"/>
              <a:ext cx="2063114" cy="236220"/>
            </a:xfrm>
            <a:custGeom>
              <a:avLst/>
              <a:gdLst/>
              <a:ahLst/>
              <a:cxnLst/>
              <a:rect l="l" t="t" r="r" b="b"/>
              <a:pathLst>
                <a:path w="2063114" h="236220">
                  <a:moveTo>
                    <a:pt x="0" y="222504"/>
                  </a:moveTo>
                  <a:lnTo>
                    <a:pt x="355092" y="97536"/>
                  </a:lnTo>
                  <a:lnTo>
                    <a:pt x="1037844" y="0"/>
                  </a:lnTo>
                  <a:lnTo>
                    <a:pt x="1721358" y="118110"/>
                  </a:lnTo>
                  <a:lnTo>
                    <a:pt x="2062734" y="236220"/>
                  </a:lnTo>
                </a:path>
              </a:pathLst>
            </a:custGeom>
            <a:ln w="25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153406" y="5801107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05" y="35812"/>
                  </a:lnTo>
                  <a:lnTo>
                    <a:pt x="2164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153408" y="5801106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05" y="35812"/>
                  </a:lnTo>
                  <a:lnTo>
                    <a:pt x="216405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244084" y="5621272"/>
              <a:ext cx="36195" cy="215900"/>
            </a:xfrm>
            <a:custGeom>
              <a:avLst/>
              <a:gdLst/>
              <a:ahLst/>
              <a:cxnLst/>
              <a:rect l="l" t="t" r="r" b="b"/>
              <a:pathLst>
                <a:path w="36195" h="215900">
                  <a:moveTo>
                    <a:pt x="35812" y="0"/>
                  </a:moveTo>
                  <a:lnTo>
                    <a:pt x="0" y="0"/>
                  </a:lnTo>
                  <a:lnTo>
                    <a:pt x="0" y="215647"/>
                  </a:lnTo>
                  <a:lnTo>
                    <a:pt x="35812" y="215647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244084" y="5621272"/>
              <a:ext cx="36195" cy="215900"/>
            </a:xfrm>
            <a:custGeom>
              <a:avLst/>
              <a:gdLst/>
              <a:ahLst/>
              <a:cxnLst/>
              <a:rect l="l" t="t" r="r" b="b"/>
              <a:pathLst>
                <a:path w="36195" h="215900">
                  <a:moveTo>
                    <a:pt x="0" y="215647"/>
                  </a:moveTo>
                  <a:lnTo>
                    <a:pt x="35812" y="215647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5647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231386" y="6126480"/>
              <a:ext cx="2028189" cy="229870"/>
            </a:xfrm>
            <a:custGeom>
              <a:avLst/>
              <a:gdLst/>
              <a:ahLst/>
              <a:cxnLst/>
              <a:rect l="l" t="t" r="r" b="b"/>
              <a:pathLst>
                <a:path w="2028189" h="229870">
                  <a:moveTo>
                    <a:pt x="0" y="222504"/>
                  </a:moveTo>
                  <a:lnTo>
                    <a:pt x="390144" y="97536"/>
                  </a:lnTo>
                  <a:lnTo>
                    <a:pt x="1037844" y="0"/>
                  </a:lnTo>
                  <a:lnTo>
                    <a:pt x="1707642" y="118110"/>
                  </a:lnTo>
                  <a:lnTo>
                    <a:pt x="2027682" y="229362"/>
                  </a:lnTo>
                </a:path>
              </a:pathLst>
            </a:custGeom>
            <a:ln w="25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153406" y="6098287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05" y="35812"/>
                  </a:lnTo>
                  <a:lnTo>
                    <a:pt x="2164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53408" y="6098286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05" y="35812"/>
                  </a:lnTo>
                  <a:lnTo>
                    <a:pt x="216405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244084" y="5917694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35812" y="0"/>
                  </a:moveTo>
                  <a:lnTo>
                    <a:pt x="0" y="0"/>
                  </a:lnTo>
                  <a:lnTo>
                    <a:pt x="0" y="216405"/>
                  </a:lnTo>
                  <a:lnTo>
                    <a:pt x="35812" y="216405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244084" y="5917694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0" y="216405"/>
                  </a:moveTo>
                  <a:lnTo>
                    <a:pt x="35812" y="216405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6405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315206" y="6432042"/>
              <a:ext cx="1908810" cy="508634"/>
            </a:xfrm>
            <a:custGeom>
              <a:avLst/>
              <a:gdLst/>
              <a:ahLst/>
              <a:cxnLst/>
              <a:rect l="l" t="t" r="r" b="b"/>
              <a:pathLst>
                <a:path w="1908810" h="508634">
                  <a:moveTo>
                    <a:pt x="0" y="215646"/>
                  </a:moveTo>
                  <a:lnTo>
                    <a:pt x="355092" y="97536"/>
                  </a:lnTo>
                  <a:lnTo>
                    <a:pt x="948690" y="0"/>
                  </a:lnTo>
                  <a:lnTo>
                    <a:pt x="1609344" y="118110"/>
                  </a:lnTo>
                  <a:lnTo>
                    <a:pt x="1908810" y="208788"/>
                  </a:lnTo>
                </a:path>
                <a:path w="1908810" h="508634">
                  <a:moveTo>
                    <a:pt x="41148" y="486918"/>
                  </a:moveTo>
                  <a:lnTo>
                    <a:pt x="361950" y="361950"/>
                  </a:lnTo>
                  <a:lnTo>
                    <a:pt x="989838" y="264414"/>
                  </a:lnTo>
                  <a:lnTo>
                    <a:pt x="1616964" y="396240"/>
                  </a:lnTo>
                  <a:lnTo>
                    <a:pt x="1908810" y="508254"/>
                  </a:lnTo>
                </a:path>
              </a:pathLst>
            </a:custGeom>
            <a:ln w="25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60264" y="6391657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10" y="35812"/>
                  </a:lnTo>
                  <a:lnTo>
                    <a:pt x="2164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60261" y="6391656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10" y="35812"/>
                  </a:lnTo>
                  <a:lnTo>
                    <a:pt x="216410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251704" y="6211064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35812" y="0"/>
                  </a:moveTo>
                  <a:lnTo>
                    <a:pt x="0" y="0"/>
                  </a:lnTo>
                  <a:lnTo>
                    <a:pt x="0" y="216405"/>
                  </a:lnTo>
                  <a:lnTo>
                    <a:pt x="35812" y="216405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251704" y="6211064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0" y="216405"/>
                  </a:moveTo>
                  <a:lnTo>
                    <a:pt x="35812" y="216405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6405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67122" y="6654549"/>
              <a:ext cx="216535" cy="35560"/>
            </a:xfrm>
            <a:custGeom>
              <a:avLst/>
              <a:gdLst/>
              <a:ahLst/>
              <a:cxnLst/>
              <a:rect l="l" t="t" r="r" b="b"/>
              <a:pathLst>
                <a:path w="216535" h="35559">
                  <a:moveTo>
                    <a:pt x="216405" y="0"/>
                  </a:moveTo>
                  <a:lnTo>
                    <a:pt x="0" y="0"/>
                  </a:lnTo>
                  <a:lnTo>
                    <a:pt x="0" y="35049"/>
                  </a:lnTo>
                  <a:lnTo>
                    <a:pt x="216405" y="35049"/>
                  </a:lnTo>
                  <a:lnTo>
                    <a:pt x="2164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67124" y="6654546"/>
              <a:ext cx="216535" cy="35560"/>
            </a:xfrm>
            <a:custGeom>
              <a:avLst/>
              <a:gdLst/>
              <a:ahLst/>
              <a:cxnLst/>
              <a:rect l="l" t="t" r="r" b="b"/>
              <a:pathLst>
                <a:path w="216535" h="35559">
                  <a:moveTo>
                    <a:pt x="216405" y="0"/>
                  </a:moveTo>
                  <a:lnTo>
                    <a:pt x="0" y="0"/>
                  </a:lnTo>
                  <a:lnTo>
                    <a:pt x="0" y="35049"/>
                  </a:lnTo>
                  <a:lnTo>
                    <a:pt x="216405" y="35049"/>
                  </a:lnTo>
                  <a:lnTo>
                    <a:pt x="216405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258562" y="6473955"/>
              <a:ext cx="36195" cy="215900"/>
            </a:xfrm>
            <a:custGeom>
              <a:avLst/>
              <a:gdLst/>
              <a:ahLst/>
              <a:cxnLst/>
              <a:rect l="l" t="t" r="r" b="b"/>
              <a:pathLst>
                <a:path w="36195" h="215900">
                  <a:moveTo>
                    <a:pt x="35812" y="0"/>
                  </a:moveTo>
                  <a:lnTo>
                    <a:pt x="0" y="0"/>
                  </a:lnTo>
                  <a:lnTo>
                    <a:pt x="0" y="215642"/>
                  </a:lnTo>
                  <a:lnTo>
                    <a:pt x="35812" y="215642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258562" y="6473955"/>
              <a:ext cx="36195" cy="215900"/>
            </a:xfrm>
            <a:custGeom>
              <a:avLst/>
              <a:gdLst/>
              <a:ahLst/>
              <a:cxnLst/>
              <a:rect l="l" t="t" r="r" b="b"/>
              <a:pathLst>
                <a:path w="36195" h="215900">
                  <a:moveTo>
                    <a:pt x="0" y="215642"/>
                  </a:moveTo>
                  <a:lnTo>
                    <a:pt x="35812" y="215642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5642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482084" y="5881874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7"/>
                  </a:lnTo>
                  <a:lnTo>
                    <a:pt x="216410" y="35817"/>
                  </a:lnTo>
                  <a:lnTo>
                    <a:pt x="2164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482081" y="5881878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7"/>
                  </a:lnTo>
                  <a:lnTo>
                    <a:pt x="216410" y="35817"/>
                  </a:lnTo>
                  <a:lnTo>
                    <a:pt x="216410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573524" y="5702044"/>
              <a:ext cx="36195" cy="215900"/>
            </a:xfrm>
            <a:custGeom>
              <a:avLst/>
              <a:gdLst/>
              <a:ahLst/>
              <a:cxnLst/>
              <a:rect l="l" t="t" r="r" b="b"/>
              <a:pathLst>
                <a:path w="36195" h="215900">
                  <a:moveTo>
                    <a:pt x="35812" y="0"/>
                  </a:moveTo>
                  <a:lnTo>
                    <a:pt x="0" y="0"/>
                  </a:lnTo>
                  <a:lnTo>
                    <a:pt x="0" y="215647"/>
                  </a:lnTo>
                  <a:lnTo>
                    <a:pt x="35812" y="215647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573524" y="5702044"/>
              <a:ext cx="36195" cy="215900"/>
            </a:xfrm>
            <a:custGeom>
              <a:avLst/>
              <a:gdLst/>
              <a:ahLst/>
              <a:cxnLst/>
              <a:rect l="l" t="t" r="r" b="b"/>
              <a:pathLst>
                <a:path w="36195" h="215900">
                  <a:moveTo>
                    <a:pt x="0" y="215647"/>
                  </a:moveTo>
                  <a:lnTo>
                    <a:pt x="35812" y="215647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5647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482084" y="6223255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10" y="35812"/>
                  </a:lnTo>
                  <a:lnTo>
                    <a:pt x="2164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482081" y="6223254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10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10" y="35812"/>
                  </a:lnTo>
                  <a:lnTo>
                    <a:pt x="216410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573524" y="6042662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35812" y="0"/>
                  </a:moveTo>
                  <a:lnTo>
                    <a:pt x="0" y="0"/>
                  </a:lnTo>
                  <a:lnTo>
                    <a:pt x="0" y="216405"/>
                  </a:lnTo>
                  <a:lnTo>
                    <a:pt x="35812" y="216405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573524" y="6042662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0" y="216405"/>
                  </a:moveTo>
                  <a:lnTo>
                    <a:pt x="35812" y="216405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6405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849112" y="5924551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05" y="35812"/>
                  </a:lnTo>
                  <a:lnTo>
                    <a:pt x="2164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849114" y="5924550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05" y="35812"/>
                  </a:lnTo>
                  <a:lnTo>
                    <a:pt x="216405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940552" y="5743958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35812" y="0"/>
                  </a:moveTo>
                  <a:lnTo>
                    <a:pt x="0" y="0"/>
                  </a:lnTo>
                  <a:lnTo>
                    <a:pt x="0" y="216405"/>
                  </a:lnTo>
                  <a:lnTo>
                    <a:pt x="35812" y="216405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940552" y="5743958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0" y="216405"/>
                  </a:moveTo>
                  <a:lnTo>
                    <a:pt x="35812" y="216405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6405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849112" y="6223255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05" y="35812"/>
                  </a:lnTo>
                  <a:lnTo>
                    <a:pt x="2164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849114" y="6223254"/>
              <a:ext cx="216535" cy="36195"/>
            </a:xfrm>
            <a:custGeom>
              <a:avLst/>
              <a:gdLst/>
              <a:ahLst/>
              <a:cxnLst/>
              <a:rect l="l" t="t" r="r" b="b"/>
              <a:pathLst>
                <a:path w="216535" h="36195">
                  <a:moveTo>
                    <a:pt x="216405" y="0"/>
                  </a:moveTo>
                  <a:lnTo>
                    <a:pt x="0" y="0"/>
                  </a:lnTo>
                  <a:lnTo>
                    <a:pt x="0" y="35812"/>
                  </a:lnTo>
                  <a:lnTo>
                    <a:pt x="216405" y="35812"/>
                  </a:lnTo>
                  <a:lnTo>
                    <a:pt x="216405" y="0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940552" y="6042662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35812" y="0"/>
                  </a:moveTo>
                  <a:lnTo>
                    <a:pt x="0" y="0"/>
                  </a:lnTo>
                  <a:lnTo>
                    <a:pt x="0" y="216405"/>
                  </a:lnTo>
                  <a:lnTo>
                    <a:pt x="35812" y="216405"/>
                  </a:lnTo>
                  <a:lnTo>
                    <a:pt x="35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940552" y="6042662"/>
              <a:ext cx="36195" cy="216535"/>
            </a:xfrm>
            <a:custGeom>
              <a:avLst/>
              <a:gdLst/>
              <a:ahLst/>
              <a:cxnLst/>
              <a:rect l="l" t="t" r="r" b="b"/>
              <a:pathLst>
                <a:path w="36195" h="216535">
                  <a:moveTo>
                    <a:pt x="0" y="216405"/>
                  </a:moveTo>
                  <a:lnTo>
                    <a:pt x="35812" y="216405"/>
                  </a:lnTo>
                  <a:lnTo>
                    <a:pt x="35812" y="0"/>
                  </a:lnTo>
                  <a:lnTo>
                    <a:pt x="0" y="0"/>
                  </a:lnTo>
                  <a:lnTo>
                    <a:pt x="0" y="216405"/>
                  </a:lnTo>
                  <a:close/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74" name="object 74"/>
          <p:cNvGraphicFramePr>
            <a:graphicFrameLocks noGrp="1"/>
          </p:cNvGraphicFramePr>
          <p:nvPr/>
        </p:nvGraphicFramePr>
        <p:xfrm>
          <a:off x="4460403" y="6355845"/>
          <a:ext cx="215900" cy="469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1125"/>
                <a:gridCol w="104775"/>
              </a:tblGrid>
              <a:tr h="19811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000000"/>
                      </a:solidFill>
                      <a:prstDash val="solid"/>
                    </a:lnR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000000"/>
                      </a:solidFill>
                      <a:prstDash val="solid"/>
                    </a:lnL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089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5397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object 75"/>
          <p:cNvGraphicFramePr>
            <a:graphicFrameLocks noGrp="1"/>
          </p:cNvGraphicFramePr>
          <p:nvPr/>
        </p:nvGraphicFramePr>
        <p:xfrm>
          <a:off x="5827436" y="6355845"/>
          <a:ext cx="215900" cy="469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1125"/>
                <a:gridCol w="104775"/>
              </a:tblGrid>
              <a:tr h="19811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000000"/>
                      </a:solidFill>
                      <a:prstDash val="solid"/>
                    </a:lnR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000000"/>
                      </a:solidFill>
                      <a:prstDash val="solid"/>
                    </a:lnL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089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  <a:lnT w="5397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53975">
                      <a:solidFill>
                        <a:srgbClr val="000000"/>
                      </a:solidFill>
                      <a:prstDash val="solid"/>
                    </a:lnT>
                    <a:lnB w="539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56517" y="5231386"/>
            <a:ext cx="5888990" cy="4751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62305">
              <a:lnSpc>
                <a:spcPct val="100000"/>
              </a:lnSpc>
              <a:spcBef>
                <a:spcPts val="100"/>
              </a:spcBef>
              <a:tabLst>
                <a:tab pos="2191385" algn="l"/>
                <a:tab pos="3636010" algn="l"/>
                <a:tab pos="5079365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	г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b="1" spc="-5" dirty="0">
                <a:latin typeface="Times New Roman"/>
                <a:cs typeface="Times New Roman"/>
              </a:rPr>
              <a:t>Рис.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4.38.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структури</a:t>
            </a:r>
            <a:r>
              <a:rPr sz="1000" spc="-5" dirty="0">
                <a:latin typeface="Times New Roman"/>
                <a:cs typeface="Times New Roman"/>
              </a:rPr>
              <a:t> деформованого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 нагріванні: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а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наклепаний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метал;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початок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первинної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рекристалізації;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кінець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первинної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рекристалізації;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г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збірна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рекристалізація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63500" marR="5651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Рекристалізація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процес зародження та </a:t>
            </a:r>
            <a:r>
              <a:rPr sz="1200" dirty="0">
                <a:latin typeface="Times New Roman"/>
                <a:cs typeface="Times New Roman"/>
              </a:rPr>
              <a:t>зростання нових </a:t>
            </a:r>
            <a:r>
              <a:rPr sz="1200" spc="-5" dirty="0">
                <a:latin typeface="Times New Roman"/>
                <a:cs typeface="Times New Roman"/>
              </a:rPr>
              <a:t>недеформованих </a:t>
            </a:r>
            <a:r>
              <a:rPr sz="1200" dirty="0">
                <a:latin typeface="Times New Roman"/>
                <a:cs typeface="Times New Roman"/>
              </a:rPr>
              <a:t>зерен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наклепаного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певної температури.</a:t>
            </a:r>
            <a:endParaRPr sz="1200">
              <a:latin typeface="Times New Roman"/>
              <a:cs typeface="Times New Roman"/>
            </a:endParaRPr>
          </a:p>
          <a:p>
            <a:pPr marL="351155" algn="just">
              <a:lnSpc>
                <a:spcPts val="1205"/>
              </a:lnSpc>
            </a:pPr>
            <a:r>
              <a:rPr sz="1200" spc="-5" dirty="0">
                <a:latin typeface="Times New Roman"/>
                <a:cs typeface="Times New Roman"/>
              </a:rPr>
              <a:t>Нагрівання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рекристалізації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супроводжується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різкою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зміною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00"/>
              </a:lnSpc>
              <a:spcBef>
                <a:spcPts val="90"/>
              </a:spcBef>
            </a:pPr>
            <a:r>
              <a:rPr sz="1200" spc="-5" dirty="0">
                <a:latin typeface="Times New Roman"/>
                <a:cs typeface="Times New Roman"/>
              </a:rPr>
              <a:t>мікроструктури та властивостей. Нагрівання призводить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різкого зниження </a:t>
            </a:r>
            <a:r>
              <a:rPr sz="1200" dirty="0">
                <a:latin typeface="Times New Roman"/>
                <a:cs typeface="Times New Roman"/>
              </a:rPr>
              <a:t>міцності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одночасному зростанні пластичності. Також знижується </a:t>
            </a:r>
            <a:r>
              <a:rPr sz="1200" dirty="0">
                <a:latin typeface="Times New Roman"/>
                <a:cs typeface="Times New Roman"/>
              </a:rPr>
              <a:t>електроопір </a:t>
            </a:r>
            <a:r>
              <a:rPr sz="1200" spc="-5" dirty="0">
                <a:latin typeface="Times New Roman"/>
                <a:cs typeface="Times New Roman"/>
              </a:rPr>
              <a:t>та підвищу-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теплопровідність.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Перша </a:t>
            </a:r>
            <a:r>
              <a:rPr sz="1200" dirty="0">
                <a:latin typeface="Times New Roman"/>
                <a:cs typeface="Times New Roman"/>
              </a:rPr>
              <a:t>стадія – </a:t>
            </a:r>
            <a:r>
              <a:rPr sz="1200" i="1" spc="-5" dirty="0">
                <a:latin typeface="Times New Roman"/>
                <a:cs typeface="Times New Roman"/>
              </a:rPr>
              <a:t>первинна рекристалізація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полягає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утворенні центрів кристаліза- </a:t>
            </a:r>
            <a:r>
              <a:rPr sz="1200" dirty="0">
                <a:latin typeface="Times New Roman"/>
                <a:cs typeface="Times New Roman"/>
              </a:rPr>
              <a:t> ції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зростанні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нових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рівноважних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зерен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неспотвореною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кристалічною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решіткою.</a:t>
            </a:r>
            <a:endParaRPr sz="1200">
              <a:latin typeface="Times New Roman"/>
              <a:cs typeface="Times New Roman"/>
            </a:endParaRPr>
          </a:p>
          <a:p>
            <a:pPr marL="63500" marR="56515" algn="just">
              <a:lnSpc>
                <a:spcPts val="13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Нові зерна виникають </a:t>
            </a:r>
            <a:r>
              <a:rPr sz="1200" dirty="0">
                <a:latin typeface="Times New Roman"/>
                <a:cs typeface="Times New Roman"/>
              </a:rPr>
              <a:t>біля </a:t>
            </a:r>
            <a:r>
              <a:rPr sz="1200" spc="-5" dirty="0">
                <a:latin typeface="Times New Roman"/>
                <a:cs typeface="Times New Roman"/>
              </a:rPr>
              <a:t>границь старих </a:t>
            </a:r>
            <a:r>
              <a:rPr sz="1200" dirty="0">
                <a:latin typeface="Times New Roman"/>
                <a:cs typeface="Times New Roman"/>
              </a:rPr>
              <a:t>зерен і </a:t>
            </a:r>
            <a:r>
              <a:rPr sz="1200" spc="-5" dirty="0">
                <a:latin typeface="Times New Roman"/>
                <a:cs typeface="Times New Roman"/>
              </a:rPr>
              <a:t>блоків, </a:t>
            </a:r>
            <a:r>
              <a:rPr sz="1200" dirty="0">
                <a:latin typeface="Times New Roman"/>
                <a:cs typeface="Times New Roman"/>
              </a:rPr>
              <a:t>де </a:t>
            </a:r>
            <a:r>
              <a:rPr sz="1200" spc="-5" dirty="0">
                <a:latin typeface="Times New Roman"/>
                <a:cs typeface="Times New Roman"/>
              </a:rPr>
              <a:t>решітка була найбільш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спотворена.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Кількість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нових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зерен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поступово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збільшується,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залишаєть-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ся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старих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деформованих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зерен.</a:t>
            </a:r>
            <a:endParaRPr sz="1200">
              <a:latin typeface="Times New Roman"/>
              <a:cs typeface="Times New Roman"/>
            </a:endParaRPr>
          </a:p>
          <a:p>
            <a:pPr marL="63500" marR="55880" indent="287655" algn="just">
              <a:lnSpc>
                <a:spcPct val="9020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Рушійною силою </a:t>
            </a:r>
            <a:r>
              <a:rPr sz="1200" spc="-5" dirty="0">
                <a:latin typeface="Times New Roman"/>
                <a:cs typeface="Times New Roman"/>
              </a:rPr>
              <a:t>первинної рекристалізації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енергія, яка акумульована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наклепа-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ному металі. Система прагне перейти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стійкий </a:t>
            </a:r>
            <a:r>
              <a:rPr sz="1200" dirty="0">
                <a:latin typeface="Times New Roman"/>
                <a:cs typeface="Times New Roman"/>
              </a:rPr>
              <a:t>стан з </a:t>
            </a:r>
            <a:r>
              <a:rPr sz="1200" spc="-5" dirty="0">
                <a:latin typeface="Times New Roman"/>
                <a:cs typeface="Times New Roman"/>
              </a:rPr>
              <a:t>неспотвореною кристалічною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решіткою.</a:t>
            </a:r>
            <a:endParaRPr sz="1200">
              <a:latin typeface="Times New Roman"/>
              <a:cs typeface="Times New Roman"/>
            </a:endParaRPr>
          </a:p>
          <a:p>
            <a:pPr marL="63500" marR="56515" indent="287655">
              <a:lnSpc>
                <a:spcPts val="13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Друга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стадія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збірна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рекристалізація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полягає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зростанні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нових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що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рилися.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Рушійною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силою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енергія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дрібних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зернах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поверхня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розділу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00"/>
              </a:lnSpc>
              <a:spcBef>
                <a:spcPts val="95"/>
              </a:spcBef>
            </a:pPr>
            <a:r>
              <a:rPr sz="1200" spc="-5" dirty="0">
                <a:latin typeface="Times New Roman"/>
                <a:cs typeface="Times New Roman"/>
              </a:rPr>
              <a:t>велика,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тому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великий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запас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поверхневої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енергії.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укрупненні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зерен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загальна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тяжність границь зменшується,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система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переходить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</a:t>
            </a:r>
            <a:r>
              <a:rPr sz="1200" spc="-5" dirty="0">
                <a:latin typeface="Times New Roman"/>
                <a:cs typeface="Times New Roman"/>
              </a:rPr>
              <a:t> рівноважний стан.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Температура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початку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рекристалізації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пов’язана</a:t>
            </a:r>
            <a:r>
              <a:rPr sz="1200" dirty="0">
                <a:latin typeface="Times New Roman"/>
                <a:cs typeface="Times New Roman"/>
              </a:rPr>
              <a:t> з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температурою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плавлення:</a:t>
            </a:r>
            <a:endParaRPr sz="1200">
              <a:latin typeface="Times New Roman"/>
              <a:cs typeface="Times New Roman"/>
            </a:endParaRPr>
          </a:p>
          <a:p>
            <a:pPr marL="2633345">
              <a:lnSpc>
                <a:spcPct val="100000"/>
              </a:lnSpc>
              <a:spcBef>
                <a:spcPts val="240"/>
              </a:spcBef>
            </a:pPr>
            <a:r>
              <a:rPr sz="1200" i="1" spc="-5" dirty="0">
                <a:latin typeface="Times New Roman"/>
                <a:cs typeface="Times New Roman"/>
              </a:rPr>
              <a:t>Т</a:t>
            </a:r>
            <a:r>
              <a:rPr sz="1200" spc="-7" baseline="-10416" dirty="0">
                <a:latin typeface="Times New Roman"/>
                <a:cs typeface="Times New Roman"/>
              </a:rPr>
              <a:t>рек</a:t>
            </a:r>
            <a:r>
              <a:rPr sz="1200" spc="-5" dirty="0">
                <a:latin typeface="Times New Roman"/>
                <a:cs typeface="Times New Roman"/>
              </a:rPr>
              <a:t>=</a:t>
            </a:r>
            <a:r>
              <a:rPr sz="1200" i="1" spc="-5" dirty="0">
                <a:latin typeface="Times New Roman"/>
                <a:cs typeface="Times New Roman"/>
              </a:rPr>
              <a:t>аТ</a:t>
            </a:r>
            <a:r>
              <a:rPr sz="1200" spc="-7" baseline="-10416" dirty="0">
                <a:latin typeface="Times New Roman"/>
                <a:cs typeface="Times New Roman"/>
              </a:rPr>
              <a:t>пл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90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630525" y="941171"/>
          <a:ext cx="2207257" cy="21846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4975"/>
                <a:gridCol w="451484"/>
                <a:gridCol w="440054"/>
                <a:gridCol w="452119"/>
                <a:gridCol w="428625"/>
              </a:tblGrid>
              <a:tr h="1981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10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71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8440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950" spc="5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00" spc="7" baseline="-13888" dirty="0">
                          <a:latin typeface="Times New Roman"/>
                          <a:cs typeface="Times New Roman"/>
                        </a:rPr>
                        <a:t>в</a:t>
                      </a:r>
                      <a:endParaRPr sz="9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174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631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33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164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945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269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8279" algn="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950" dirty="0">
                          <a:latin typeface="Symbol"/>
                          <a:cs typeface="Symbol"/>
                        </a:rPr>
                        <a:t></a:t>
                      </a:r>
                      <a:endParaRPr sz="950">
                        <a:latin typeface="Symbol"/>
                        <a:cs typeface="Symbo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307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720090" y="543446"/>
          <a:ext cx="5789295" cy="27311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6275"/>
                <a:gridCol w="1631950"/>
                <a:gridCol w="334010"/>
                <a:gridCol w="1877060"/>
              </a:tblGrid>
              <a:tr h="200265"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ts val="1095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МЕТАЛОЗНАВСТВО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2692"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 marR="11239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50" spc="5" dirty="0">
                          <a:latin typeface="Symbol"/>
                          <a:cs typeface="Symbol"/>
                        </a:rPr>
                        <a:t></a:t>
                      </a:r>
                      <a:r>
                        <a:rPr sz="900" spc="7" baseline="-13888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25" dirty="0">
                          <a:latin typeface="Times New Roman"/>
                          <a:cs typeface="Times New Roman"/>
                        </a:rPr>
                        <a:t>МПа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830">
                        <a:lnSpc>
                          <a:spcPts val="915"/>
                        </a:lnSpc>
                      </a:pPr>
                      <a:r>
                        <a:rPr sz="950" spc="5" dirty="0">
                          <a:latin typeface="Symbol"/>
                          <a:cs typeface="Symbol"/>
                        </a:rPr>
                        <a:t>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25" dirty="0">
                          <a:latin typeface="Times New Roman"/>
                          <a:cs typeface="Times New Roman"/>
                        </a:rPr>
                        <a:t>%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311839">
                <a:tc>
                  <a:txBody>
                    <a:bodyPr/>
                    <a:lstStyle/>
                    <a:p>
                      <a:pPr marR="62865" algn="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800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0096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797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80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</a:tr>
              <a:tr h="213742">
                <a:tc>
                  <a:txBody>
                    <a:bodyPr/>
                    <a:lstStyle/>
                    <a:p>
                      <a:pPr marR="62865" algn="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700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09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70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0955" marB="0"/>
                </a:tc>
              </a:tr>
              <a:tr h="213739">
                <a:tc>
                  <a:txBody>
                    <a:bodyPr/>
                    <a:lstStyle/>
                    <a:p>
                      <a:pPr marR="62865" algn="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600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60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5560" marB="0"/>
                </a:tc>
              </a:tr>
              <a:tr h="230502">
                <a:tc>
                  <a:txBody>
                    <a:bodyPr/>
                    <a:lstStyle/>
                    <a:p>
                      <a:pPr marR="62865" algn="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500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09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50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3815" marB="0"/>
                </a:tc>
              </a:tr>
              <a:tr h="227835">
                <a:tc>
                  <a:txBody>
                    <a:bodyPr/>
                    <a:lstStyle/>
                    <a:p>
                      <a:pPr marR="62865" algn="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400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9209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40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9209" marB="0"/>
                </a:tc>
              </a:tr>
              <a:tr h="217178">
                <a:tc>
                  <a:txBody>
                    <a:bodyPr/>
                    <a:lstStyle/>
                    <a:p>
                      <a:pPr marR="62865" algn="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300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06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30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0640" marB="0"/>
                </a:tc>
              </a:tr>
              <a:tr h="211446">
                <a:tc>
                  <a:txBody>
                    <a:bodyPr/>
                    <a:lstStyle/>
                    <a:p>
                      <a:pPr marR="62865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20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/>
                </a:tc>
              </a:tr>
              <a:tr h="360249">
                <a:tc>
                  <a:txBody>
                    <a:bodyPr/>
                    <a:lstStyle/>
                    <a:p>
                      <a:pPr marR="62865" algn="r">
                        <a:lnSpc>
                          <a:spcPct val="100000"/>
                        </a:lnSpc>
                        <a:spcBef>
                          <a:spcPts val="284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619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10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</a:tr>
              <a:tr h="143591">
                <a:tc>
                  <a:txBody>
                    <a:bodyPr/>
                    <a:lstStyle/>
                    <a:p>
                      <a:pPr algn="r">
                        <a:lnSpc>
                          <a:spcPts val="103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ts val="1030"/>
                        </a:lnSpc>
                        <a:tabLst>
                          <a:tab pos="793115" algn="l"/>
                          <a:tab pos="1250950" algn="l"/>
                        </a:tabLst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200	400	600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1030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800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ts val="1030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1000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  <p:sp>
        <p:nvSpPr>
          <p:cNvPr id="6" name="object 6"/>
          <p:cNvSpPr/>
          <p:nvPr/>
        </p:nvSpPr>
        <p:spPr>
          <a:xfrm>
            <a:off x="2635758" y="1197697"/>
            <a:ext cx="2145030" cy="1146810"/>
          </a:xfrm>
          <a:custGeom>
            <a:avLst/>
            <a:gdLst/>
            <a:ahLst/>
            <a:cxnLst/>
            <a:rect l="l" t="t" r="r" b="b"/>
            <a:pathLst>
              <a:path w="2145029" h="1146810">
                <a:moveTo>
                  <a:pt x="0" y="7024"/>
                </a:moveTo>
                <a:lnTo>
                  <a:pt x="51853" y="5017"/>
                </a:lnTo>
                <a:lnTo>
                  <a:pt x="103820" y="3160"/>
                </a:lnTo>
                <a:lnTo>
                  <a:pt x="155956" y="1605"/>
                </a:lnTo>
                <a:lnTo>
                  <a:pt x="208317" y="501"/>
                </a:lnTo>
                <a:lnTo>
                  <a:pt x="260961" y="0"/>
                </a:lnTo>
                <a:lnTo>
                  <a:pt x="313944" y="250"/>
                </a:lnTo>
                <a:lnTo>
                  <a:pt x="367321" y="1404"/>
                </a:lnTo>
                <a:lnTo>
                  <a:pt x="421150" y="3612"/>
                </a:lnTo>
                <a:lnTo>
                  <a:pt x="475488" y="7024"/>
                </a:lnTo>
                <a:lnTo>
                  <a:pt x="526177" y="11152"/>
                </a:lnTo>
                <a:lnTo>
                  <a:pt x="579345" y="15820"/>
                </a:lnTo>
                <a:lnTo>
                  <a:pt x="634086" y="21110"/>
                </a:lnTo>
                <a:lnTo>
                  <a:pt x="689494" y="27104"/>
                </a:lnTo>
                <a:lnTo>
                  <a:pt x="744664" y="33884"/>
                </a:lnTo>
                <a:lnTo>
                  <a:pt x="798691" y="41533"/>
                </a:lnTo>
                <a:lnTo>
                  <a:pt x="850670" y="50133"/>
                </a:lnTo>
                <a:lnTo>
                  <a:pt x="899696" y="59766"/>
                </a:lnTo>
                <a:lnTo>
                  <a:pt x="944863" y="70515"/>
                </a:lnTo>
                <a:lnTo>
                  <a:pt x="985266" y="82462"/>
                </a:lnTo>
                <a:lnTo>
                  <a:pt x="1043015" y="105198"/>
                </a:lnTo>
                <a:lnTo>
                  <a:pt x="1091663" y="131258"/>
                </a:lnTo>
                <a:lnTo>
                  <a:pt x="1132903" y="160281"/>
                </a:lnTo>
                <a:lnTo>
                  <a:pt x="1168428" y="191907"/>
                </a:lnTo>
                <a:lnTo>
                  <a:pt x="1199931" y="225778"/>
                </a:lnTo>
                <a:lnTo>
                  <a:pt x="1229106" y="261532"/>
                </a:lnTo>
                <a:lnTo>
                  <a:pt x="1254749" y="300309"/>
                </a:lnTo>
                <a:lnTo>
                  <a:pt x="1275249" y="342642"/>
                </a:lnTo>
                <a:lnTo>
                  <a:pt x="1291685" y="387262"/>
                </a:lnTo>
                <a:lnTo>
                  <a:pt x="1305136" y="432897"/>
                </a:lnTo>
                <a:lnTo>
                  <a:pt x="1316683" y="478278"/>
                </a:lnTo>
                <a:lnTo>
                  <a:pt x="1327404" y="522136"/>
                </a:lnTo>
                <a:lnTo>
                  <a:pt x="1337590" y="574683"/>
                </a:lnTo>
                <a:lnTo>
                  <a:pt x="1343790" y="628328"/>
                </a:lnTo>
                <a:lnTo>
                  <a:pt x="1347868" y="680693"/>
                </a:lnTo>
                <a:lnTo>
                  <a:pt x="1351690" y="729400"/>
                </a:lnTo>
                <a:lnTo>
                  <a:pt x="1357122" y="772072"/>
                </a:lnTo>
                <a:lnTo>
                  <a:pt x="1362801" y="814720"/>
                </a:lnTo>
                <a:lnTo>
                  <a:pt x="1367123" y="848653"/>
                </a:lnTo>
                <a:lnTo>
                  <a:pt x="1391412" y="909232"/>
                </a:lnTo>
                <a:lnTo>
                  <a:pt x="1415855" y="943260"/>
                </a:lnTo>
                <a:lnTo>
                  <a:pt x="1446371" y="977431"/>
                </a:lnTo>
                <a:lnTo>
                  <a:pt x="1485602" y="1009316"/>
                </a:lnTo>
                <a:lnTo>
                  <a:pt x="1536192" y="1036486"/>
                </a:lnTo>
                <a:lnTo>
                  <a:pt x="1578811" y="1051070"/>
                </a:lnTo>
                <a:lnTo>
                  <a:pt x="1628732" y="1063240"/>
                </a:lnTo>
                <a:lnTo>
                  <a:pt x="1683353" y="1073633"/>
                </a:lnTo>
                <a:lnTo>
                  <a:pt x="1740069" y="1082883"/>
                </a:lnTo>
                <a:lnTo>
                  <a:pt x="1796277" y="1091625"/>
                </a:lnTo>
                <a:lnTo>
                  <a:pt x="1849374" y="1100494"/>
                </a:lnTo>
                <a:lnTo>
                  <a:pt x="1899690" y="1109278"/>
                </a:lnTo>
                <a:lnTo>
                  <a:pt x="1949393" y="1117427"/>
                </a:lnTo>
                <a:lnTo>
                  <a:pt x="1998630" y="1125068"/>
                </a:lnTo>
                <a:lnTo>
                  <a:pt x="2047550" y="1132328"/>
                </a:lnTo>
                <a:lnTo>
                  <a:pt x="2096300" y="1139335"/>
                </a:lnTo>
                <a:lnTo>
                  <a:pt x="2145030" y="1146214"/>
                </a:lnTo>
              </a:path>
            </a:pathLst>
          </a:custGeom>
          <a:ln w="209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" name="object 7"/>
          <p:cNvGrpSpPr/>
          <p:nvPr/>
        </p:nvGrpSpPr>
        <p:grpSpPr>
          <a:xfrm>
            <a:off x="2625293" y="1246536"/>
            <a:ext cx="2165985" cy="1790700"/>
            <a:chOff x="2625293" y="1246536"/>
            <a:chExt cx="2165985" cy="1790700"/>
          </a:xfrm>
        </p:grpSpPr>
        <p:sp>
          <p:nvSpPr>
            <p:cNvPr id="8" name="object 8"/>
            <p:cNvSpPr/>
            <p:nvPr/>
          </p:nvSpPr>
          <p:spPr>
            <a:xfrm>
              <a:off x="3180588" y="1249679"/>
              <a:ext cx="162560" cy="1731010"/>
            </a:xfrm>
            <a:custGeom>
              <a:avLst/>
              <a:gdLst/>
              <a:ahLst/>
              <a:cxnLst/>
              <a:rect l="l" t="t" r="r" b="b"/>
              <a:pathLst>
                <a:path w="162560" h="1731010">
                  <a:moveTo>
                    <a:pt x="92964" y="140208"/>
                  </a:moveTo>
                  <a:lnTo>
                    <a:pt x="162306" y="0"/>
                  </a:lnTo>
                </a:path>
                <a:path w="162560" h="1731010">
                  <a:moveTo>
                    <a:pt x="92964" y="1591818"/>
                  </a:moveTo>
                  <a:lnTo>
                    <a:pt x="0" y="1730502"/>
                  </a:lnTo>
                </a:path>
              </a:pathLst>
            </a:custGeom>
            <a:ln w="6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35758" y="2397985"/>
              <a:ext cx="2145030" cy="629285"/>
            </a:xfrm>
            <a:custGeom>
              <a:avLst/>
              <a:gdLst/>
              <a:ahLst/>
              <a:cxnLst/>
              <a:rect l="l" t="t" r="r" b="b"/>
              <a:pathLst>
                <a:path w="2145029" h="629285">
                  <a:moveTo>
                    <a:pt x="2145030" y="3838"/>
                  </a:moveTo>
                  <a:lnTo>
                    <a:pt x="2090501" y="2519"/>
                  </a:lnTo>
                  <a:lnTo>
                    <a:pt x="2036212" y="1306"/>
                  </a:lnTo>
                  <a:lnTo>
                    <a:pt x="1982497" y="399"/>
                  </a:lnTo>
                  <a:lnTo>
                    <a:pt x="1929688" y="0"/>
                  </a:lnTo>
                  <a:lnTo>
                    <a:pt x="1878118" y="306"/>
                  </a:lnTo>
                  <a:lnTo>
                    <a:pt x="1828122" y="1519"/>
                  </a:lnTo>
                  <a:lnTo>
                    <a:pt x="1780032" y="3838"/>
                  </a:lnTo>
                  <a:lnTo>
                    <a:pt x="1724476" y="7839"/>
                  </a:lnTo>
                  <a:lnTo>
                    <a:pt x="1669344" y="12982"/>
                  </a:lnTo>
                  <a:lnTo>
                    <a:pt x="1616202" y="19269"/>
                  </a:lnTo>
                  <a:lnTo>
                    <a:pt x="1566615" y="26698"/>
                  </a:lnTo>
                  <a:lnTo>
                    <a:pt x="1522151" y="35271"/>
                  </a:lnTo>
                  <a:lnTo>
                    <a:pt x="1484376" y="44986"/>
                  </a:lnTo>
                  <a:lnTo>
                    <a:pt x="1442144" y="60179"/>
                  </a:lnTo>
                  <a:lnTo>
                    <a:pt x="1392543" y="97707"/>
                  </a:lnTo>
                  <a:lnTo>
                    <a:pt x="1359443" y="164132"/>
                  </a:lnTo>
                  <a:lnTo>
                    <a:pt x="1350930" y="210436"/>
                  </a:lnTo>
                  <a:lnTo>
                    <a:pt x="1342274" y="259168"/>
                  </a:lnTo>
                  <a:lnTo>
                    <a:pt x="1327404" y="304828"/>
                  </a:lnTo>
                  <a:lnTo>
                    <a:pt x="1305127" y="347560"/>
                  </a:lnTo>
                  <a:lnTo>
                    <a:pt x="1278350" y="390077"/>
                  </a:lnTo>
                  <a:lnTo>
                    <a:pt x="1247143" y="429022"/>
                  </a:lnTo>
                  <a:lnTo>
                    <a:pt x="1211580" y="461038"/>
                  </a:lnTo>
                  <a:lnTo>
                    <a:pt x="1196044" y="474663"/>
                  </a:lnTo>
                  <a:lnTo>
                    <a:pt x="1188066" y="484943"/>
                  </a:lnTo>
                  <a:lnTo>
                    <a:pt x="1142300" y="507036"/>
                  </a:lnTo>
                  <a:lnTo>
                    <a:pt x="1097373" y="515263"/>
                  </a:lnTo>
                  <a:lnTo>
                    <a:pt x="1026414" y="525808"/>
                  </a:lnTo>
                  <a:lnTo>
                    <a:pt x="959735" y="534347"/>
                  </a:lnTo>
                  <a:lnTo>
                    <a:pt x="881701" y="543456"/>
                  </a:lnTo>
                  <a:lnTo>
                    <a:pt x="838819" y="548204"/>
                  </a:lnTo>
                  <a:lnTo>
                    <a:pt x="793571" y="553069"/>
                  </a:lnTo>
                  <a:lnTo>
                    <a:pt x="746114" y="558042"/>
                  </a:lnTo>
                  <a:lnTo>
                    <a:pt x="696608" y="563116"/>
                  </a:lnTo>
                  <a:lnTo>
                    <a:pt x="645208" y="568281"/>
                  </a:lnTo>
                  <a:lnTo>
                    <a:pt x="592074" y="573529"/>
                  </a:lnTo>
                  <a:lnTo>
                    <a:pt x="537362" y="578851"/>
                  </a:lnTo>
                  <a:lnTo>
                    <a:pt x="481230" y="584239"/>
                  </a:lnTo>
                  <a:lnTo>
                    <a:pt x="423836" y="589684"/>
                  </a:lnTo>
                  <a:lnTo>
                    <a:pt x="365339" y="595177"/>
                  </a:lnTo>
                  <a:lnTo>
                    <a:pt x="305895" y="600711"/>
                  </a:lnTo>
                  <a:lnTo>
                    <a:pt x="245662" y="606276"/>
                  </a:lnTo>
                  <a:lnTo>
                    <a:pt x="184799" y="611863"/>
                  </a:lnTo>
                  <a:lnTo>
                    <a:pt x="123462" y="617466"/>
                  </a:lnTo>
                  <a:lnTo>
                    <a:pt x="61810" y="623073"/>
                  </a:lnTo>
                  <a:lnTo>
                    <a:pt x="0" y="628678"/>
                  </a:lnTo>
                </a:path>
              </a:pathLst>
            </a:custGeom>
            <a:ln w="209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707400" y="3254115"/>
            <a:ext cx="5786120" cy="107124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42875" algn="ctr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Times New Roman"/>
                <a:cs typeface="Times New Roman"/>
              </a:rPr>
              <a:t>Температура,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Symbol"/>
                <a:cs typeface="Symbol"/>
              </a:rPr>
              <a:t></a:t>
            </a:r>
            <a:r>
              <a:rPr sz="950" spc="10" dirty="0">
                <a:latin typeface="Times New Roman"/>
                <a:cs typeface="Times New Roman"/>
              </a:rPr>
              <a:t>С</a:t>
            </a:r>
            <a:endParaRPr sz="950">
              <a:latin typeface="Times New Roman"/>
              <a:cs typeface="Times New Roman"/>
            </a:endParaRPr>
          </a:p>
          <a:p>
            <a:pPr marL="2016125" marR="1691005" indent="-318135">
              <a:lnSpc>
                <a:spcPts val="1150"/>
              </a:lnSpc>
              <a:spcBef>
                <a:spcPts val="83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4.37.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нагрівання деформованого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механічні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властивості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нагріванні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досить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високих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рухливість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зростає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відбу-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вається </a:t>
            </a:r>
            <a:r>
              <a:rPr sz="1200" i="1" spc="-5" dirty="0">
                <a:latin typeface="Times New Roman"/>
                <a:cs typeface="Times New Roman"/>
              </a:rPr>
              <a:t>рекристалізація </a:t>
            </a:r>
            <a:r>
              <a:rPr sz="1200" spc="-5" dirty="0">
                <a:latin typeface="Times New Roman"/>
                <a:cs typeface="Times New Roman"/>
              </a:rPr>
              <a:t>(рис. 4.38).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787330" y="4409116"/>
            <a:ext cx="1246505" cy="740410"/>
            <a:chOff x="787330" y="4409116"/>
            <a:chExt cx="1246505" cy="740410"/>
          </a:xfrm>
        </p:grpSpPr>
        <p:sp>
          <p:nvSpPr>
            <p:cNvPr id="12" name="object 12"/>
            <p:cNvSpPr/>
            <p:nvPr/>
          </p:nvSpPr>
          <p:spPr>
            <a:xfrm>
              <a:off x="792481" y="4414265"/>
              <a:ext cx="1236345" cy="730250"/>
            </a:xfrm>
            <a:custGeom>
              <a:avLst/>
              <a:gdLst/>
              <a:ahLst/>
              <a:cxnLst/>
              <a:rect l="l" t="t" r="r" b="b"/>
              <a:pathLst>
                <a:path w="1236345" h="730250">
                  <a:moveTo>
                    <a:pt x="1235962" y="0"/>
                  </a:moveTo>
                  <a:lnTo>
                    <a:pt x="0" y="0"/>
                  </a:lnTo>
                  <a:lnTo>
                    <a:pt x="0" y="729997"/>
                  </a:lnTo>
                  <a:lnTo>
                    <a:pt x="1235962" y="729997"/>
                  </a:lnTo>
                  <a:lnTo>
                    <a:pt x="1235962" y="0"/>
                  </a:lnTo>
                  <a:close/>
                </a:path>
              </a:pathLst>
            </a:custGeom>
            <a:ln w="102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2479" y="4414265"/>
              <a:ext cx="1236345" cy="730250"/>
            </a:xfrm>
            <a:custGeom>
              <a:avLst/>
              <a:gdLst/>
              <a:ahLst/>
              <a:cxnLst/>
              <a:rect l="l" t="t" r="r" b="b"/>
              <a:pathLst>
                <a:path w="1236345" h="730250">
                  <a:moveTo>
                    <a:pt x="0" y="69342"/>
                  </a:moveTo>
                  <a:lnTo>
                    <a:pt x="126494" y="77724"/>
                  </a:lnTo>
                  <a:lnTo>
                    <a:pt x="253747" y="57150"/>
                  </a:lnTo>
                  <a:lnTo>
                    <a:pt x="486156" y="55626"/>
                  </a:lnTo>
                  <a:lnTo>
                    <a:pt x="697230" y="61722"/>
                  </a:lnTo>
                  <a:lnTo>
                    <a:pt x="860298" y="46482"/>
                  </a:lnTo>
                  <a:lnTo>
                    <a:pt x="1012698" y="0"/>
                  </a:lnTo>
                </a:path>
                <a:path w="1236345" h="730250">
                  <a:moveTo>
                    <a:pt x="1235964" y="77724"/>
                  </a:moveTo>
                  <a:lnTo>
                    <a:pt x="1144524" y="77724"/>
                  </a:lnTo>
                  <a:lnTo>
                    <a:pt x="1048512" y="60198"/>
                  </a:lnTo>
                  <a:lnTo>
                    <a:pt x="967740" y="41910"/>
                  </a:lnTo>
                  <a:lnTo>
                    <a:pt x="934212" y="21336"/>
                  </a:lnTo>
                </a:path>
                <a:path w="1236345" h="730250">
                  <a:moveTo>
                    <a:pt x="164594" y="77724"/>
                  </a:moveTo>
                  <a:lnTo>
                    <a:pt x="291847" y="122682"/>
                  </a:lnTo>
                  <a:lnTo>
                    <a:pt x="484632" y="127254"/>
                  </a:lnTo>
                  <a:lnTo>
                    <a:pt x="694944" y="127254"/>
                  </a:lnTo>
                  <a:lnTo>
                    <a:pt x="986028" y="124968"/>
                  </a:lnTo>
                  <a:lnTo>
                    <a:pt x="1174242" y="127254"/>
                  </a:lnTo>
                  <a:lnTo>
                    <a:pt x="1235964" y="129540"/>
                  </a:lnTo>
                </a:path>
                <a:path w="1236345" h="730250">
                  <a:moveTo>
                    <a:pt x="0" y="158496"/>
                  </a:moveTo>
                  <a:lnTo>
                    <a:pt x="49594" y="160861"/>
                  </a:lnTo>
                  <a:lnTo>
                    <a:pt x="99108" y="163334"/>
                  </a:lnTo>
                  <a:lnTo>
                    <a:pt x="148556" y="165833"/>
                  </a:lnTo>
                  <a:lnTo>
                    <a:pt x="197950" y="168279"/>
                  </a:lnTo>
                  <a:lnTo>
                    <a:pt x="247305" y="170592"/>
                  </a:lnTo>
                  <a:lnTo>
                    <a:pt x="296632" y="172691"/>
                  </a:lnTo>
                  <a:lnTo>
                    <a:pt x="345945" y="174498"/>
                  </a:lnTo>
                  <a:lnTo>
                    <a:pt x="349755" y="174498"/>
                  </a:lnTo>
                  <a:lnTo>
                    <a:pt x="337567" y="172974"/>
                  </a:lnTo>
                  <a:lnTo>
                    <a:pt x="336802" y="169926"/>
                  </a:lnTo>
                  <a:lnTo>
                    <a:pt x="336044" y="166878"/>
                  </a:lnTo>
                  <a:lnTo>
                    <a:pt x="341377" y="168402"/>
                  </a:lnTo>
                  <a:lnTo>
                    <a:pt x="343664" y="167640"/>
                  </a:lnTo>
                  <a:lnTo>
                    <a:pt x="382067" y="169144"/>
                  </a:lnTo>
                  <a:lnTo>
                    <a:pt x="409291" y="170247"/>
                  </a:lnTo>
                  <a:lnTo>
                    <a:pt x="430513" y="170975"/>
                  </a:lnTo>
                  <a:lnTo>
                    <a:pt x="450914" y="171354"/>
                  </a:lnTo>
                  <a:lnTo>
                    <a:pt x="475672" y="171412"/>
                  </a:lnTo>
                  <a:lnTo>
                    <a:pt x="509968" y="171176"/>
                  </a:lnTo>
                  <a:lnTo>
                    <a:pt x="558980" y="170671"/>
                  </a:lnTo>
                  <a:lnTo>
                    <a:pt x="627888" y="169926"/>
                  </a:lnTo>
                  <a:lnTo>
                    <a:pt x="652962" y="155459"/>
                  </a:lnTo>
                  <a:lnTo>
                    <a:pt x="661416" y="149352"/>
                  </a:lnTo>
                  <a:lnTo>
                    <a:pt x="665988" y="146304"/>
                  </a:lnTo>
                  <a:lnTo>
                    <a:pt x="676656" y="144780"/>
                  </a:lnTo>
                  <a:lnTo>
                    <a:pt x="682835" y="140791"/>
                  </a:lnTo>
                  <a:lnTo>
                    <a:pt x="688943" y="136874"/>
                  </a:lnTo>
                  <a:lnTo>
                    <a:pt x="695194" y="133099"/>
                  </a:lnTo>
                  <a:lnTo>
                    <a:pt x="701802" y="129540"/>
                  </a:lnTo>
                  <a:lnTo>
                    <a:pt x="743712" y="129540"/>
                  </a:lnTo>
                </a:path>
                <a:path w="1236345" h="730250">
                  <a:moveTo>
                    <a:pt x="592074" y="174498"/>
                  </a:moveTo>
                  <a:lnTo>
                    <a:pt x="630174" y="189738"/>
                  </a:lnTo>
                  <a:lnTo>
                    <a:pt x="819912" y="201168"/>
                  </a:lnTo>
                  <a:lnTo>
                    <a:pt x="986028" y="196596"/>
                  </a:lnTo>
                  <a:lnTo>
                    <a:pt x="1189482" y="203454"/>
                  </a:lnTo>
                  <a:lnTo>
                    <a:pt x="1235964" y="205740"/>
                  </a:lnTo>
                </a:path>
                <a:path w="1236345" h="730250">
                  <a:moveTo>
                    <a:pt x="0" y="205740"/>
                  </a:moveTo>
                  <a:lnTo>
                    <a:pt x="102105" y="219456"/>
                  </a:lnTo>
                  <a:lnTo>
                    <a:pt x="184402" y="205740"/>
                  </a:lnTo>
                  <a:lnTo>
                    <a:pt x="291847" y="174498"/>
                  </a:lnTo>
                </a:path>
                <a:path w="1236345" h="730250">
                  <a:moveTo>
                    <a:pt x="210314" y="205740"/>
                  </a:moveTo>
                  <a:lnTo>
                    <a:pt x="325372" y="246126"/>
                  </a:lnTo>
                  <a:lnTo>
                    <a:pt x="592074" y="263652"/>
                  </a:lnTo>
                  <a:lnTo>
                    <a:pt x="720090" y="256794"/>
                  </a:lnTo>
                  <a:lnTo>
                    <a:pt x="795528" y="241554"/>
                  </a:lnTo>
                  <a:lnTo>
                    <a:pt x="880872" y="205740"/>
                  </a:lnTo>
                </a:path>
                <a:path w="1236345" h="730250">
                  <a:moveTo>
                    <a:pt x="782574" y="248412"/>
                  </a:moveTo>
                  <a:lnTo>
                    <a:pt x="846582" y="263652"/>
                  </a:lnTo>
                  <a:lnTo>
                    <a:pt x="1235964" y="263652"/>
                  </a:lnTo>
                </a:path>
                <a:path w="1236345" h="730250">
                  <a:moveTo>
                    <a:pt x="0" y="293370"/>
                  </a:moveTo>
                  <a:lnTo>
                    <a:pt x="186690" y="288798"/>
                  </a:lnTo>
                  <a:lnTo>
                    <a:pt x="435104" y="306324"/>
                  </a:lnTo>
                  <a:lnTo>
                    <a:pt x="637794" y="322326"/>
                  </a:lnTo>
                  <a:lnTo>
                    <a:pt x="764286" y="333756"/>
                  </a:lnTo>
                  <a:lnTo>
                    <a:pt x="880872" y="322326"/>
                  </a:lnTo>
                  <a:lnTo>
                    <a:pt x="1012698" y="288798"/>
                  </a:lnTo>
                  <a:lnTo>
                    <a:pt x="1106424" y="263652"/>
                  </a:lnTo>
                </a:path>
                <a:path w="1236345" h="730250">
                  <a:moveTo>
                    <a:pt x="1235964" y="358140"/>
                  </a:moveTo>
                  <a:lnTo>
                    <a:pt x="1165098" y="353568"/>
                  </a:lnTo>
                  <a:lnTo>
                    <a:pt x="1079754" y="344424"/>
                  </a:lnTo>
                  <a:lnTo>
                    <a:pt x="1012698" y="333756"/>
                  </a:lnTo>
                  <a:lnTo>
                    <a:pt x="952500" y="315468"/>
                  </a:lnTo>
                  <a:lnTo>
                    <a:pt x="934212" y="304038"/>
                  </a:lnTo>
                </a:path>
                <a:path w="1236345" h="730250">
                  <a:moveTo>
                    <a:pt x="0" y="333756"/>
                  </a:moveTo>
                  <a:lnTo>
                    <a:pt x="175260" y="344424"/>
                  </a:lnTo>
                  <a:lnTo>
                    <a:pt x="345945" y="358140"/>
                  </a:lnTo>
                  <a:lnTo>
                    <a:pt x="408434" y="346710"/>
                  </a:lnTo>
                  <a:lnTo>
                    <a:pt x="490728" y="333756"/>
                  </a:lnTo>
                  <a:lnTo>
                    <a:pt x="576072" y="317754"/>
                  </a:lnTo>
                </a:path>
                <a:path w="1236345" h="730250">
                  <a:moveTo>
                    <a:pt x="468630" y="333756"/>
                  </a:moveTo>
                  <a:lnTo>
                    <a:pt x="504444" y="358140"/>
                  </a:lnTo>
                  <a:lnTo>
                    <a:pt x="576072" y="375666"/>
                  </a:lnTo>
                  <a:lnTo>
                    <a:pt x="760476" y="387096"/>
                  </a:lnTo>
                  <a:lnTo>
                    <a:pt x="992886" y="405384"/>
                  </a:lnTo>
                  <a:lnTo>
                    <a:pt x="1008899" y="403455"/>
                  </a:lnTo>
                  <a:lnTo>
                    <a:pt x="1024985" y="401383"/>
                  </a:lnTo>
                  <a:lnTo>
                    <a:pt x="1041213" y="399597"/>
                  </a:lnTo>
                  <a:lnTo>
                    <a:pt x="1057656" y="398526"/>
                  </a:lnTo>
                  <a:lnTo>
                    <a:pt x="1074705" y="398990"/>
                  </a:lnTo>
                  <a:lnTo>
                    <a:pt x="1092327" y="401669"/>
                  </a:lnTo>
                  <a:lnTo>
                    <a:pt x="1109948" y="405062"/>
                  </a:lnTo>
                  <a:lnTo>
                    <a:pt x="1126998" y="407670"/>
                  </a:lnTo>
                  <a:lnTo>
                    <a:pt x="1147036" y="415337"/>
                  </a:lnTo>
                  <a:lnTo>
                    <a:pt x="1171289" y="418147"/>
                  </a:lnTo>
                  <a:lnTo>
                    <a:pt x="1195685" y="418385"/>
                  </a:lnTo>
                  <a:lnTo>
                    <a:pt x="1216152" y="418338"/>
                  </a:lnTo>
                  <a:lnTo>
                    <a:pt x="1221569" y="416694"/>
                  </a:lnTo>
                  <a:lnTo>
                    <a:pt x="1224057" y="416052"/>
                  </a:lnTo>
                  <a:lnTo>
                    <a:pt x="1226974" y="415980"/>
                  </a:lnTo>
                  <a:lnTo>
                    <a:pt x="1233678" y="416052"/>
                  </a:lnTo>
                </a:path>
                <a:path w="1236345" h="730250">
                  <a:moveTo>
                    <a:pt x="3810" y="452628"/>
                  </a:moveTo>
                  <a:lnTo>
                    <a:pt x="34550" y="454259"/>
                  </a:lnTo>
                  <a:lnTo>
                    <a:pt x="65149" y="456533"/>
                  </a:lnTo>
                  <a:lnTo>
                    <a:pt x="95750" y="458950"/>
                  </a:lnTo>
                  <a:lnTo>
                    <a:pt x="126494" y="461010"/>
                  </a:lnTo>
                  <a:lnTo>
                    <a:pt x="176286" y="466832"/>
                  </a:lnTo>
                  <a:lnTo>
                    <a:pt x="227649" y="468153"/>
                  </a:lnTo>
                  <a:lnTo>
                    <a:pt x="279298" y="468189"/>
                  </a:lnTo>
                  <a:lnTo>
                    <a:pt x="329947" y="470154"/>
                  </a:lnTo>
                  <a:lnTo>
                    <a:pt x="344471" y="472118"/>
                  </a:lnTo>
                  <a:lnTo>
                    <a:pt x="350710" y="472725"/>
                  </a:lnTo>
                  <a:lnTo>
                    <a:pt x="354377" y="474333"/>
                  </a:lnTo>
                  <a:lnTo>
                    <a:pt x="361185" y="479298"/>
                  </a:lnTo>
                  <a:lnTo>
                    <a:pt x="400502" y="478940"/>
                  </a:lnTo>
                  <a:lnTo>
                    <a:pt x="439675" y="478726"/>
                  </a:lnTo>
                  <a:lnTo>
                    <a:pt x="478846" y="478226"/>
                  </a:lnTo>
                  <a:lnTo>
                    <a:pt x="518160" y="477012"/>
                  </a:lnTo>
                  <a:lnTo>
                    <a:pt x="520446" y="477012"/>
                  </a:lnTo>
                  <a:lnTo>
                    <a:pt x="522732" y="473964"/>
                  </a:lnTo>
                  <a:lnTo>
                    <a:pt x="525018" y="472440"/>
                  </a:lnTo>
                  <a:lnTo>
                    <a:pt x="526542" y="470916"/>
                  </a:lnTo>
                  <a:lnTo>
                    <a:pt x="529590" y="470916"/>
                  </a:lnTo>
                  <a:lnTo>
                    <a:pt x="531114" y="470154"/>
                  </a:lnTo>
                  <a:lnTo>
                    <a:pt x="536448" y="461772"/>
                  </a:lnTo>
                  <a:lnTo>
                    <a:pt x="541782" y="461772"/>
                  </a:lnTo>
                  <a:lnTo>
                    <a:pt x="549402" y="456438"/>
                  </a:lnTo>
                  <a:lnTo>
                    <a:pt x="559069" y="446984"/>
                  </a:lnTo>
                  <a:lnTo>
                    <a:pt x="571309" y="442531"/>
                  </a:lnTo>
                  <a:lnTo>
                    <a:pt x="584977" y="441221"/>
                  </a:lnTo>
                  <a:lnTo>
                    <a:pt x="598932" y="441198"/>
                  </a:lnTo>
                </a:path>
                <a:path w="1236345" h="730250">
                  <a:moveTo>
                    <a:pt x="529590" y="472440"/>
                  </a:moveTo>
                  <a:lnTo>
                    <a:pt x="534924" y="472440"/>
                  </a:lnTo>
                  <a:lnTo>
                    <a:pt x="539496" y="472440"/>
                  </a:lnTo>
                  <a:lnTo>
                    <a:pt x="544830" y="472440"/>
                  </a:lnTo>
                  <a:lnTo>
                    <a:pt x="594658" y="479145"/>
                  </a:lnTo>
                  <a:lnTo>
                    <a:pt x="644450" y="485668"/>
                  </a:lnTo>
                  <a:lnTo>
                    <a:pt x="694169" y="492191"/>
                  </a:lnTo>
                  <a:lnTo>
                    <a:pt x="743779" y="498896"/>
                  </a:lnTo>
                  <a:lnTo>
                    <a:pt x="793242" y="505968"/>
                  </a:lnTo>
                  <a:lnTo>
                    <a:pt x="806017" y="512028"/>
                  </a:lnTo>
                  <a:lnTo>
                    <a:pt x="820007" y="515016"/>
                  </a:lnTo>
                  <a:lnTo>
                    <a:pt x="834711" y="516147"/>
                  </a:lnTo>
                  <a:lnTo>
                    <a:pt x="849630" y="516636"/>
                  </a:lnTo>
                  <a:lnTo>
                    <a:pt x="889837" y="518398"/>
                  </a:lnTo>
                  <a:lnTo>
                    <a:pt x="921543" y="519303"/>
                  </a:lnTo>
                  <a:lnTo>
                    <a:pt x="950249" y="519636"/>
                  </a:lnTo>
                  <a:lnTo>
                    <a:pt x="981456" y="519684"/>
                  </a:lnTo>
                  <a:lnTo>
                    <a:pt x="1235964" y="524256"/>
                  </a:lnTo>
                </a:path>
                <a:path w="1236345" h="730250">
                  <a:moveTo>
                    <a:pt x="1235964" y="566166"/>
                  </a:moveTo>
                  <a:lnTo>
                    <a:pt x="1203507" y="566035"/>
                  </a:lnTo>
                  <a:lnTo>
                    <a:pt x="1171194" y="566261"/>
                  </a:lnTo>
                  <a:lnTo>
                    <a:pt x="1138880" y="566058"/>
                  </a:lnTo>
                  <a:lnTo>
                    <a:pt x="1106424" y="564642"/>
                  </a:lnTo>
                  <a:lnTo>
                    <a:pt x="1104138" y="564642"/>
                  </a:lnTo>
                  <a:lnTo>
                    <a:pt x="1104900" y="558546"/>
                  </a:lnTo>
                  <a:lnTo>
                    <a:pt x="1101852" y="557784"/>
                  </a:lnTo>
                  <a:lnTo>
                    <a:pt x="1098804" y="555498"/>
                  </a:lnTo>
                  <a:lnTo>
                    <a:pt x="1094994" y="556260"/>
                  </a:lnTo>
                  <a:lnTo>
                    <a:pt x="1030033" y="559117"/>
                  </a:lnTo>
                  <a:lnTo>
                    <a:pt x="970026" y="566166"/>
                  </a:lnTo>
                  <a:lnTo>
                    <a:pt x="951726" y="565713"/>
                  </a:lnTo>
                  <a:lnTo>
                    <a:pt x="933354" y="565404"/>
                  </a:lnTo>
                  <a:lnTo>
                    <a:pt x="914840" y="565094"/>
                  </a:lnTo>
                  <a:lnTo>
                    <a:pt x="896112" y="564642"/>
                  </a:lnTo>
                  <a:lnTo>
                    <a:pt x="889158" y="562606"/>
                  </a:lnTo>
                  <a:lnTo>
                    <a:pt x="882777" y="558641"/>
                  </a:lnTo>
                  <a:lnTo>
                    <a:pt x="876395" y="554247"/>
                  </a:lnTo>
                  <a:lnTo>
                    <a:pt x="869442" y="550926"/>
                  </a:lnTo>
                  <a:lnTo>
                    <a:pt x="860309" y="545675"/>
                  </a:lnTo>
                  <a:lnTo>
                    <a:pt x="851249" y="540924"/>
                  </a:lnTo>
                  <a:lnTo>
                    <a:pt x="842331" y="536031"/>
                  </a:lnTo>
                  <a:lnTo>
                    <a:pt x="833628" y="530352"/>
                  </a:lnTo>
                  <a:lnTo>
                    <a:pt x="832104" y="528828"/>
                  </a:lnTo>
                  <a:lnTo>
                    <a:pt x="830580" y="526542"/>
                  </a:lnTo>
                  <a:lnTo>
                    <a:pt x="829056" y="524256"/>
                  </a:lnTo>
                  <a:lnTo>
                    <a:pt x="828294" y="521970"/>
                  </a:lnTo>
                  <a:lnTo>
                    <a:pt x="826770" y="516636"/>
                  </a:lnTo>
                </a:path>
                <a:path w="1236345" h="730250">
                  <a:moveTo>
                    <a:pt x="849630" y="512826"/>
                  </a:moveTo>
                  <a:lnTo>
                    <a:pt x="842783" y="517040"/>
                  </a:lnTo>
                  <a:lnTo>
                    <a:pt x="836009" y="521398"/>
                  </a:lnTo>
                  <a:lnTo>
                    <a:pt x="829377" y="525470"/>
                  </a:lnTo>
                  <a:lnTo>
                    <a:pt x="822960" y="528828"/>
                  </a:lnTo>
                  <a:lnTo>
                    <a:pt x="815340" y="531114"/>
                  </a:lnTo>
                  <a:lnTo>
                    <a:pt x="806958" y="531114"/>
                  </a:lnTo>
                  <a:lnTo>
                    <a:pt x="800100" y="534924"/>
                  </a:lnTo>
                  <a:lnTo>
                    <a:pt x="794742" y="538710"/>
                  </a:lnTo>
                  <a:lnTo>
                    <a:pt x="789813" y="542925"/>
                  </a:lnTo>
                  <a:lnTo>
                    <a:pt x="784883" y="547139"/>
                  </a:lnTo>
                  <a:lnTo>
                    <a:pt x="779526" y="550926"/>
                  </a:lnTo>
                  <a:lnTo>
                    <a:pt x="727805" y="550671"/>
                  </a:lnTo>
                  <a:lnTo>
                    <a:pt x="676084" y="550461"/>
                  </a:lnTo>
                  <a:lnTo>
                    <a:pt x="624363" y="550269"/>
                  </a:lnTo>
                  <a:lnTo>
                    <a:pt x="572643" y="550068"/>
                  </a:lnTo>
                  <a:lnTo>
                    <a:pt x="520922" y="549832"/>
                  </a:lnTo>
                  <a:lnTo>
                    <a:pt x="469201" y="549532"/>
                  </a:lnTo>
                  <a:lnTo>
                    <a:pt x="417480" y="549144"/>
                  </a:lnTo>
                  <a:lnTo>
                    <a:pt x="365760" y="548640"/>
                  </a:lnTo>
                  <a:lnTo>
                    <a:pt x="321075" y="524851"/>
                  </a:lnTo>
                  <a:lnTo>
                    <a:pt x="310132" y="516636"/>
                  </a:lnTo>
                  <a:lnTo>
                    <a:pt x="304417" y="513433"/>
                  </a:lnTo>
                  <a:lnTo>
                    <a:pt x="298702" y="510444"/>
                  </a:lnTo>
                  <a:lnTo>
                    <a:pt x="292987" y="507313"/>
                  </a:lnTo>
                  <a:lnTo>
                    <a:pt x="287272" y="503682"/>
                  </a:lnTo>
                  <a:lnTo>
                    <a:pt x="285750" y="502920"/>
                  </a:lnTo>
                  <a:lnTo>
                    <a:pt x="278894" y="501396"/>
                  </a:lnTo>
                  <a:lnTo>
                    <a:pt x="281175" y="501396"/>
                  </a:lnTo>
                  <a:lnTo>
                    <a:pt x="286514" y="499872"/>
                  </a:lnTo>
                  <a:lnTo>
                    <a:pt x="292605" y="501396"/>
                  </a:lnTo>
                  <a:lnTo>
                    <a:pt x="298702" y="501396"/>
                  </a:lnTo>
                </a:path>
                <a:path w="1236345" h="730250">
                  <a:moveTo>
                    <a:pt x="5332" y="531114"/>
                  </a:moveTo>
                  <a:lnTo>
                    <a:pt x="25347" y="529197"/>
                  </a:lnTo>
                  <a:lnTo>
                    <a:pt x="45433" y="527208"/>
                  </a:lnTo>
                  <a:lnTo>
                    <a:pt x="65662" y="525649"/>
                  </a:lnTo>
                  <a:lnTo>
                    <a:pt x="86107" y="525018"/>
                  </a:lnTo>
                  <a:lnTo>
                    <a:pt x="90675" y="525018"/>
                  </a:lnTo>
                  <a:lnTo>
                    <a:pt x="92962" y="532638"/>
                  </a:lnTo>
                  <a:lnTo>
                    <a:pt x="97537" y="532638"/>
                  </a:lnTo>
                  <a:lnTo>
                    <a:pt x="113621" y="534209"/>
                  </a:lnTo>
                  <a:lnTo>
                    <a:pt x="132493" y="535495"/>
                  </a:lnTo>
                  <a:lnTo>
                    <a:pt x="151221" y="536495"/>
                  </a:lnTo>
                  <a:lnTo>
                    <a:pt x="166875" y="537210"/>
                  </a:lnTo>
                  <a:lnTo>
                    <a:pt x="181854" y="536745"/>
                  </a:lnTo>
                  <a:lnTo>
                    <a:pt x="196976" y="536352"/>
                  </a:lnTo>
                  <a:lnTo>
                    <a:pt x="212097" y="535816"/>
                  </a:lnTo>
                  <a:lnTo>
                    <a:pt x="227077" y="534924"/>
                  </a:lnTo>
                  <a:lnTo>
                    <a:pt x="234697" y="534924"/>
                  </a:lnTo>
                  <a:lnTo>
                    <a:pt x="274106" y="518481"/>
                  </a:lnTo>
                  <a:lnTo>
                    <a:pt x="283462" y="516636"/>
                  </a:lnTo>
                  <a:lnTo>
                    <a:pt x="288595" y="509480"/>
                  </a:lnTo>
                  <a:lnTo>
                    <a:pt x="294226" y="503967"/>
                  </a:lnTo>
                  <a:lnTo>
                    <a:pt x="301143" y="500026"/>
                  </a:lnTo>
                  <a:lnTo>
                    <a:pt x="310132" y="497586"/>
                  </a:lnTo>
                  <a:lnTo>
                    <a:pt x="317873" y="493430"/>
                  </a:lnTo>
                  <a:lnTo>
                    <a:pt x="325184" y="488918"/>
                  </a:lnTo>
                  <a:lnTo>
                    <a:pt x="332209" y="483977"/>
                  </a:lnTo>
                  <a:lnTo>
                    <a:pt x="339090" y="478536"/>
                  </a:lnTo>
                  <a:lnTo>
                    <a:pt x="345945" y="473202"/>
                  </a:lnTo>
                  <a:lnTo>
                    <a:pt x="345945" y="477012"/>
                  </a:lnTo>
                  <a:lnTo>
                    <a:pt x="345945" y="472440"/>
                  </a:lnTo>
                </a:path>
                <a:path w="1236345" h="730250">
                  <a:moveTo>
                    <a:pt x="0" y="593598"/>
                  </a:moveTo>
                  <a:lnTo>
                    <a:pt x="182115" y="593598"/>
                  </a:lnTo>
                  <a:lnTo>
                    <a:pt x="345945" y="586740"/>
                  </a:lnTo>
                  <a:lnTo>
                    <a:pt x="435104" y="582168"/>
                  </a:lnTo>
                  <a:lnTo>
                    <a:pt x="484632" y="550926"/>
                  </a:lnTo>
                </a:path>
                <a:path w="1236345" h="730250">
                  <a:moveTo>
                    <a:pt x="468630" y="567690"/>
                  </a:moveTo>
                  <a:lnTo>
                    <a:pt x="484632" y="579882"/>
                  </a:lnTo>
                  <a:lnTo>
                    <a:pt x="560832" y="593598"/>
                  </a:lnTo>
                  <a:lnTo>
                    <a:pt x="849630" y="593598"/>
                  </a:lnTo>
                  <a:lnTo>
                    <a:pt x="947928" y="606552"/>
                  </a:lnTo>
                  <a:lnTo>
                    <a:pt x="1046226" y="606552"/>
                  </a:lnTo>
                  <a:lnTo>
                    <a:pt x="1106424" y="593598"/>
                  </a:lnTo>
                  <a:lnTo>
                    <a:pt x="1160526" y="567690"/>
                  </a:lnTo>
                </a:path>
                <a:path w="1236345" h="730250">
                  <a:moveTo>
                    <a:pt x="1235964" y="617982"/>
                  </a:moveTo>
                  <a:lnTo>
                    <a:pt x="1189482" y="606552"/>
                  </a:lnTo>
                  <a:lnTo>
                    <a:pt x="1139952" y="606552"/>
                  </a:lnTo>
                  <a:lnTo>
                    <a:pt x="1122426" y="593598"/>
                  </a:lnTo>
                </a:path>
                <a:path w="1236345" h="730250">
                  <a:moveTo>
                    <a:pt x="1233678" y="667512"/>
                  </a:moveTo>
                  <a:lnTo>
                    <a:pt x="1053084" y="660654"/>
                  </a:lnTo>
                  <a:lnTo>
                    <a:pt x="871728" y="671322"/>
                  </a:lnTo>
                  <a:lnTo>
                    <a:pt x="717804" y="671322"/>
                  </a:lnTo>
                  <a:lnTo>
                    <a:pt x="633222" y="638556"/>
                  </a:lnTo>
                  <a:lnTo>
                    <a:pt x="611886" y="629412"/>
                  </a:lnTo>
                </a:path>
                <a:path w="1236345" h="730250">
                  <a:moveTo>
                    <a:pt x="676656" y="593598"/>
                  </a:moveTo>
                  <a:lnTo>
                    <a:pt x="576072" y="647700"/>
                  </a:lnTo>
                  <a:lnTo>
                    <a:pt x="417577" y="656082"/>
                  </a:lnTo>
                  <a:lnTo>
                    <a:pt x="325372" y="647700"/>
                  </a:lnTo>
                  <a:lnTo>
                    <a:pt x="262890" y="658368"/>
                  </a:lnTo>
                  <a:lnTo>
                    <a:pt x="184402" y="647700"/>
                  </a:lnTo>
                  <a:lnTo>
                    <a:pt x="106680" y="656082"/>
                  </a:lnTo>
                  <a:lnTo>
                    <a:pt x="5332" y="649224"/>
                  </a:lnTo>
                </a:path>
                <a:path w="1236345" h="730250">
                  <a:moveTo>
                    <a:pt x="5332" y="707898"/>
                  </a:moveTo>
                  <a:lnTo>
                    <a:pt x="224025" y="707898"/>
                  </a:lnTo>
                  <a:lnTo>
                    <a:pt x="310897" y="679704"/>
                  </a:lnTo>
                  <a:lnTo>
                    <a:pt x="345945" y="646176"/>
                  </a:lnTo>
                </a:path>
                <a:path w="1236345" h="730250">
                  <a:moveTo>
                    <a:pt x="278894" y="687324"/>
                  </a:moveTo>
                  <a:lnTo>
                    <a:pt x="370334" y="694182"/>
                  </a:lnTo>
                  <a:lnTo>
                    <a:pt x="435104" y="691896"/>
                  </a:lnTo>
                  <a:lnTo>
                    <a:pt x="592074" y="707898"/>
                  </a:lnTo>
                  <a:lnTo>
                    <a:pt x="743712" y="696468"/>
                  </a:lnTo>
                  <a:lnTo>
                    <a:pt x="826770" y="707898"/>
                  </a:lnTo>
                  <a:lnTo>
                    <a:pt x="1233678" y="707898"/>
                  </a:lnTo>
                </a:path>
                <a:path w="1236345" h="730250">
                  <a:moveTo>
                    <a:pt x="1059942" y="658368"/>
                  </a:moveTo>
                  <a:lnTo>
                    <a:pt x="992886" y="707898"/>
                  </a:lnTo>
                </a:path>
                <a:path w="1236345" h="730250">
                  <a:moveTo>
                    <a:pt x="1048512" y="729996"/>
                  </a:moveTo>
                  <a:lnTo>
                    <a:pt x="1026414" y="707898"/>
                  </a:lnTo>
                </a:path>
                <a:path w="1236345" h="730250">
                  <a:moveTo>
                    <a:pt x="692658" y="729996"/>
                  </a:moveTo>
                  <a:lnTo>
                    <a:pt x="627888" y="707898"/>
                  </a:lnTo>
                </a:path>
                <a:path w="1236345" h="730250">
                  <a:moveTo>
                    <a:pt x="5332" y="388620"/>
                  </a:moveTo>
                  <a:lnTo>
                    <a:pt x="42195" y="391167"/>
                  </a:lnTo>
                  <a:lnTo>
                    <a:pt x="77914" y="394716"/>
                  </a:lnTo>
                  <a:lnTo>
                    <a:pt x="113348" y="398264"/>
                  </a:lnTo>
                  <a:lnTo>
                    <a:pt x="149354" y="400812"/>
                  </a:lnTo>
                  <a:lnTo>
                    <a:pt x="184263" y="407110"/>
                  </a:lnTo>
                  <a:lnTo>
                    <a:pt x="234835" y="410235"/>
                  </a:lnTo>
                  <a:lnTo>
                    <a:pt x="295270" y="411029"/>
                  </a:lnTo>
                  <a:lnTo>
                    <a:pt x="359771" y="410329"/>
                  </a:lnTo>
                  <a:lnTo>
                    <a:pt x="422539" y="408976"/>
                  </a:lnTo>
                  <a:lnTo>
                    <a:pt x="477776" y="407809"/>
                  </a:lnTo>
                  <a:lnTo>
                    <a:pt x="519684" y="407670"/>
                  </a:lnTo>
                  <a:lnTo>
                    <a:pt x="528066" y="409194"/>
                  </a:lnTo>
                  <a:lnTo>
                    <a:pt x="534162" y="411480"/>
                  </a:lnTo>
                  <a:lnTo>
                    <a:pt x="541782" y="413004"/>
                  </a:lnTo>
                  <a:lnTo>
                    <a:pt x="552509" y="417361"/>
                  </a:lnTo>
                  <a:lnTo>
                    <a:pt x="562451" y="422719"/>
                  </a:lnTo>
                  <a:lnTo>
                    <a:pt x="572535" y="427791"/>
                  </a:lnTo>
                  <a:lnTo>
                    <a:pt x="583692" y="431292"/>
                  </a:lnTo>
                  <a:lnTo>
                    <a:pt x="588264" y="433578"/>
                  </a:lnTo>
                  <a:lnTo>
                    <a:pt x="598932" y="436626"/>
                  </a:lnTo>
                  <a:lnTo>
                    <a:pt x="604266" y="441198"/>
                  </a:lnTo>
                  <a:lnTo>
                    <a:pt x="611124" y="443484"/>
                  </a:lnTo>
                  <a:lnTo>
                    <a:pt x="617220" y="445008"/>
                  </a:lnTo>
                  <a:lnTo>
                    <a:pt x="654939" y="444984"/>
                  </a:lnTo>
                  <a:lnTo>
                    <a:pt x="692658" y="444817"/>
                  </a:lnTo>
                  <a:lnTo>
                    <a:pt x="768096" y="443484"/>
                  </a:lnTo>
                  <a:lnTo>
                    <a:pt x="800862" y="429006"/>
                  </a:lnTo>
                  <a:lnTo>
                    <a:pt x="814578" y="425958"/>
                  </a:lnTo>
                  <a:lnTo>
                    <a:pt x="819912" y="422910"/>
                  </a:lnTo>
                  <a:lnTo>
                    <a:pt x="826008" y="419862"/>
                  </a:lnTo>
                  <a:lnTo>
                    <a:pt x="831342" y="417576"/>
                  </a:lnTo>
                  <a:lnTo>
                    <a:pt x="835152" y="416052"/>
                  </a:lnTo>
                  <a:lnTo>
                    <a:pt x="842010" y="414528"/>
                  </a:lnTo>
                  <a:lnTo>
                    <a:pt x="845891" y="408896"/>
                  </a:lnTo>
                  <a:lnTo>
                    <a:pt x="851344" y="403193"/>
                  </a:lnTo>
                  <a:lnTo>
                    <a:pt x="857654" y="398776"/>
                  </a:lnTo>
                  <a:lnTo>
                    <a:pt x="864108" y="397002"/>
                  </a:lnTo>
                  <a:lnTo>
                    <a:pt x="950214" y="403860"/>
                  </a:lnTo>
                </a:path>
                <a:path w="1236345" h="730250">
                  <a:moveTo>
                    <a:pt x="763524" y="445008"/>
                  </a:moveTo>
                  <a:lnTo>
                    <a:pt x="785241" y="450877"/>
                  </a:lnTo>
                  <a:lnTo>
                    <a:pt x="806958" y="457104"/>
                  </a:lnTo>
                  <a:lnTo>
                    <a:pt x="828675" y="463760"/>
                  </a:lnTo>
                  <a:lnTo>
                    <a:pt x="850392" y="470916"/>
                  </a:lnTo>
                  <a:lnTo>
                    <a:pt x="862155" y="474690"/>
                  </a:lnTo>
                  <a:lnTo>
                    <a:pt x="873633" y="478821"/>
                  </a:lnTo>
                  <a:lnTo>
                    <a:pt x="885110" y="482810"/>
                  </a:lnTo>
                  <a:lnTo>
                    <a:pt x="896874" y="486156"/>
                  </a:lnTo>
                  <a:lnTo>
                    <a:pt x="905613" y="491751"/>
                  </a:lnTo>
                  <a:lnTo>
                    <a:pt x="917638" y="496062"/>
                  </a:lnTo>
                  <a:lnTo>
                    <a:pt x="930521" y="499229"/>
                  </a:lnTo>
                  <a:lnTo>
                    <a:pt x="941832" y="501396"/>
                  </a:lnTo>
                  <a:lnTo>
                    <a:pt x="999053" y="501050"/>
                  </a:lnTo>
                  <a:lnTo>
                    <a:pt x="1022413" y="500919"/>
                  </a:lnTo>
                  <a:lnTo>
                    <a:pt x="1034629" y="498931"/>
                  </a:lnTo>
                  <a:lnTo>
                    <a:pt x="1058418" y="493014"/>
                  </a:lnTo>
                  <a:lnTo>
                    <a:pt x="1065276" y="489204"/>
                  </a:lnTo>
                  <a:lnTo>
                    <a:pt x="1069848" y="483108"/>
                  </a:lnTo>
                  <a:lnTo>
                    <a:pt x="1076706" y="479298"/>
                  </a:lnTo>
                  <a:lnTo>
                    <a:pt x="1110091" y="470213"/>
                  </a:lnTo>
                  <a:lnTo>
                    <a:pt x="1145476" y="469487"/>
                  </a:lnTo>
                  <a:lnTo>
                    <a:pt x="1181719" y="472332"/>
                  </a:lnTo>
                  <a:lnTo>
                    <a:pt x="1217676" y="473964"/>
                  </a:lnTo>
                  <a:lnTo>
                    <a:pt x="1222248" y="472440"/>
                  </a:lnTo>
                  <a:lnTo>
                    <a:pt x="1231392" y="470916"/>
                  </a:lnTo>
                </a:path>
                <a:path w="1236345" h="730250">
                  <a:moveTo>
                    <a:pt x="826770" y="424434"/>
                  </a:moveTo>
                  <a:lnTo>
                    <a:pt x="837747" y="427755"/>
                  </a:lnTo>
                  <a:lnTo>
                    <a:pt x="848868" y="431577"/>
                  </a:lnTo>
                  <a:lnTo>
                    <a:pt x="859988" y="435256"/>
                  </a:lnTo>
                  <a:lnTo>
                    <a:pt x="870966" y="438150"/>
                  </a:lnTo>
                  <a:lnTo>
                    <a:pt x="888682" y="440769"/>
                  </a:lnTo>
                  <a:lnTo>
                    <a:pt x="906399" y="441388"/>
                  </a:lnTo>
                  <a:lnTo>
                    <a:pt x="924115" y="441150"/>
                  </a:lnTo>
                  <a:lnTo>
                    <a:pt x="941832" y="441198"/>
                  </a:lnTo>
                  <a:lnTo>
                    <a:pt x="958036" y="443055"/>
                  </a:lnTo>
                  <a:lnTo>
                    <a:pt x="973740" y="445198"/>
                  </a:lnTo>
                  <a:lnTo>
                    <a:pt x="989302" y="447627"/>
                  </a:lnTo>
                  <a:lnTo>
                    <a:pt x="1005078" y="450342"/>
                  </a:lnTo>
                  <a:lnTo>
                    <a:pt x="1025640" y="449996"/>
                  </a:lnTo>
                  <a:lnTo>
                    <a:pt x="1066478" y="449591"/>
                  </a:lnTo>
                  <a:lnTo>
                    <a:pt x="1108150" y="439388"/>
                  </a:lnTo>
                  <a:lnTo>
                    <a:pt x="1114806" y="436626"/>
                  </a:lnTo>
                  <a:lnTo>
                    <a:pt x="1120140" y="432816"/>
                  </a:lnTo>
                  <a:lnTo>
                    <a:pt x="1125474" y="429768"/>
                  </a:lnTo>
                  <a:lnTo>
                    <a:pt x="1131570" y="428244"/>
                  </a:lnTo>
                  <a:lnTo>
                    <a:pt x="1137666" y="424434"/>
                  </a:lnTo>
                  <a:lnTo>
                    <a:pt x="1142238" y="419862"/>
                  </a:lnTo>
                  <a:lnTo>
                    <a:pt x="1149096" y="417576"/>
                  </a:lnTo>
                  <a:lnTo>
                    <a:pt x="1152144" y="416052"/>
                  </a:lnTo>
                  <a:lnTo>
                    <a:pt x="1159002" y="414528"/>
                  </a:lnTo>
                  <a:lnTo>
                    <a:pt x="1193292" y="422148"/>
                  </a:lnTo>
                </a:path>
              </a:pathLst>
            </a:custGeom>
            <a:ln w="102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267131" y="4409116"/>
            <a:ext cx="1245504" cy="740296"/>
          </a:xfrm>
          <a:prstGeom prst="rect">
            <a:avLst/>
          </a:prstGeom>
        </p:spPr>
      </p:pic>
      <p:grpSp>
        <p:nvGrpSpPr>
          <p:cNvPr id="15" name="object 15"/>
          <p:cNvGrpSpPr/>
          <p:nvPr/>
        </p:nvGrpSpPr>
        <p:grpSpPr>
          <a:xfrm>
            <a:off x="5182546" y="4408354"/>
            <a:ext cx="1245870" cy="741680"/>
            <a:chOff x="5182546" y="4408354"/>
            <a:chExt cx="1245870" cy="741680"/>
          </a:xfrm>
        </p:grpSpPr>
        <p:sp>
          <p:nvSpPr>
            <p:cNvPr id="16" name="object 16"/>
            <p:cNvSpPr/>
            <p:nvPr/>
          </p:nvSpPr>
          <p:spPr>
            <a:xfrm>
              <a:off x="5187698" y="4414266"/>
              <a:ext cx="1235710" cy="730250"/>
            </a:xfrm>
            <a:custGeom>
              <a:avLst/>
              <a:gdLst/>
              <a:ahLst/>
              <a:cxnLst/>
              <a:rect l="l" t="t" r="r" b="b"/>
              <a:pathLst>
                <a:path w="1235710" h="730250">
                  <a:moveTo>
                    <a:pt x="1235199" y="0"/>
                  </a:moveTo>
                  <a:lnTo>
                    <a:pt x="0" y="0"/>
                  </a:lnTo>
                  <a:lnTo>
                    <a:pt x="0" y="729997"/>
                  </a:lnTo>
                  <a:lnTo>
                    <a:pt x="1235199" y="729997"/>
                  </a:lnTo>
                  <a:lnTo>
                    <a:pt x="1235199" y="0"/>
                  </a:lnTo>
                  <a:close/>
                </a:path>
              </a:pathLst>
            </a:custGeom>
            <a:ln w="102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187695" y="4413504"/>
              <a:ext cx="1235710" cy="730885"/>
            </a:xfrm>
            <a:custGeom>
              <a:avLst/>
              <a:gdLst/>
              <a:ahLst/>
              <a:cxnLst/>
              <a:rect l="l" t="t" r="r" b="b"/>
              <a:pathLst>
                <a:path w="1235710" h="730885">
                  <a:moveTo>
                    <a:pt x="0" y="175260"/>
                  </a:moveTo>
                  <a:lnTo>
                    <a:pt x="272034" y="281178"/>
                  </a:lnTo>
                  <a:lnTo>
                    <a:pt x="407670" y="153924"/>
                  </a:lnTo>
                  <a:lnTo>
                    <a:pt x="431292" y="34290"/>
                  </a:lnTo>
                  <a:lnTo>
                    <a:pt x="385572" y="0"/>
                  </a:lnTo>
                </a:path>
                <a:path w="1235710" h="730885">
                  <a:moveTo>
                    <a:pt x="540258" y="762"/>
                  </a:moveTo>
                  <a:lnTo>
                    <a:pt x="431292" y="38862"/>
                  </a:lnTo>
                  <a:lnTo>
                    <a:pt x="411480" y="160782"/>
                  </a:lnTo>
                  <a:lnTo>
                    <a:pt x="550164" y="334518"/>
                  </a:lnTo>
                  <a:lnTo>
                    <a:pt x="793242" y="291846"/>
                  </a:lnTo>
                  <a:lnTo>
                    <a:pt x="886206" y="119634"/>
                  </a:lnTo>
                  <a:lnTo>
                    <a:pt x="632460" y="0"/>
                  </a:lnTo>
                </a:path>
                <a:path w="1235710" h="730885">
                  <a:moveTo>
                    <a:pt x="886206" y="118110"/>
                  </a:moveTo>
                  <a:lnTo>
                    <a:pt x="1235202" y="73914"/>
                  </a:lnTo>
                </a:path>
                <a:path w="1235710" h="730885">
                  <a:moveTo>
                    <a:pt x="1235202" y="618744"/>
                  </a:moveTo>
                  <a:lnTo>
                    <a:pt x="975360" y="497586"/>
                  </a:lnTo>
                  <a:lnTo>
                    <a:pt x="795528" y="294894"/>
                  </a:lnTo>
                </a:path>
                <a:path w="1235710" h="730885">
                  <a:moveTo>
                    <a:pt x="973836" y="490728"/>
                  </a:moveTo>
                  <a:lnTo>
                    <a:pt x="623316" y="634746"/>
                  </a:lnTo>
                  <a:lnTo>
                    <a:pt x="474726" y="440436"/>
                  </a:lnTo>
                  <a:lnTo>
                    <a:pt x="544830" y="334518"/>
                  </a:lnTo>
                </a:path>
                <a:path w="1235710" h="730885">
                  <a:moveTo>
                    <a:pt x="208788" y="730758"/>
                  </a:moveTo>
                  <a:lnTo>
                    <a:pt x="126492" y="618744"/>
                  </a:lnTo>
                  <a:lnTo>
                    <a:pt x="0" y="645414"/>
                  </a:lnTo>
                </a:path>
                <a:path w="1235710" h="730885">
                  <a:moveTo>
                    <a:pt x="130302" y="618744"/>
                  </a:moveTo>
                  <a:lnTo>
                    <a:pt x="348234" y="422910"/>
                  </a:lnTo>
                </a:path>
                <a:path w="1235710" h="730885">
                  <a:moveTo>
                    <a:pt x="272034" y="281178"/>
                  </a:moveTo>
                  <a:lnTo>
                    <a:pt x="348234" y="422910"/>
                  </a:lnTo>
                  <a:lnTo>
                    <a:pt x="474726" y="440436"/>
                  </a:lnTo>
                </a:path>
                <a:path w="1235710" h="730885">
                  <a:moveTo>
                    <a:pt x="621792" y="634746"/>
                  </a:moveTo>
                  <a:lnTo>
                    <a:pt x="603504" y="730758"/>
                  </a:lnTo>
                </a:path>
              </a:pathLst>
            </a:custGeom>
            <a:ln w="102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8" name="object 1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24078" y="4408354"/>
            <a:ext cx="1249311" cy="741058"/>
          </a:xfrm>
          <a:prstGeom prst="rect">
            <a:avLst/>
          </a:prstGeom>
        </p:spPr>
      </p:pic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816" y="875393"/>
            <a:ext cx="2535555" cy="318770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6985" indent="-635" algn="just">
              <a:lnSpc>
                <a:spcPts val="1380"/>
              </a:lnSpc>
              <a:spcBef>
                <a:spcPts val="200"/>
              </a:spcBef>
            </a:pPr>
            <a:r>
              <a:rPr sz="1200" spc="-10" dirty="0">
                <a:latin typeface="Times New Roman"/>
                <a:cs typeface="Times New Roman"/>
              </a:rPr>
              <a:t>де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15" dirty="0">
                <a:latin typeface="Times New Roman"/>
                <a:cs typeface="Times New Roman"/>
              </a:rPr>
              <a:t>коефіцієнт,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15" dirty="0">
                <a:latin typeface="Times New Roman"/>
                <a:cs typeface="Times New Roman"/>
              </a:rPr>
              <a:t>дорівнює: </a:t>
            </a:r>
            <a:r>
              <a:rPr sz="1200" spc="-1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металів </a:t>
            </a:r>
            <a:r>
              <a:rPr sz="1200" spc="-10" dirty="0">
                <a:latin typeface="Times New Roman"/>
                <a:cs typeface="Times New Roman"/>
              </a:rPr>
              <a:t>0,4; для </a:t>
            </a:r>
            <a:r>
              <a:rPr sz="1200" spc="-15" dirty="0">
                <a:latin typeface="Times New Roman"/>
                <a:cs typeface="Times New Roman"/>
              </a:rPr>
              <a:t>сплавів «тверді розчи- </a:t>
            </a:r>
            <a:r>
              <a:rPr sz="1200" spc="-10" dirty="0">
                <a:latin typeface="Times New Roman"/>
                <a:cs typeface="Times New Roman"/>
              </a:rPr>
              <a:t> ни» </a:t>
            </a:r>
            <a:r>
              <a:rPr sz="1200" spc="-15" dirty="0">
                <a:latin typeface="Times New Roman"/>
                <a:cs typeface="Times New Roman"/>
              </a:rPr>
              <a:t>0,5…0,8; </a:t>
            </a:r>
            <a:r>
              <a:rPr sz="1200" spc="-10" dirty="0">
                <a:latin typeface="Times New Roman"/>
                <a:cs typeface="Times New Roman"/>
              </a:rPr>
              <a:t>для металів </a:t>
            </a:r>
            <a:r>
              <a:rPr sz="1200" spc="-15" dirty="0">
                <a:latin typeface="Times New Roman"/>
                <a:cs typeface="Times New Roman"/>
              </a:rPr>
              <a:t>високої чис- </a:t>
            </a:r>
            <a:r>
              <a:rPr sz="1200" spc="-10" dirty="0">
                <a:latin typeface="Times New Roman"/>
                <a:cs typeface="Times New Roman"/>
              </a:rPr>
              <a:t> тоти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0,1…0,2.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впливає </a:t>
            </a:r>
            <a:r>
              <a:rPr sz="1200" dirty="0">
                <a:latin typeface="Times New Roman"/>
                <a:cs typeface="Times New Roman"/>
              </a:rPr>
              <a:t> розмір </a:t>
            </a:r>
            <a:r>
              <a:rPr sz="1200" spc="-5" dirty="0">
                <a:latin typeface="Times New Roman"/>
                <a:cs typeface="Times New Roman"/>
              </a:rPr>
              <a:t>зерен, які утворилися при ре-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утворення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великих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зерен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нагріванні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почи-</a:t>
            </a:r>
            <a:endParaRPr sz="1200">
              <a:latin typeface="Times New Roman"/>
              <a:cs typeface="Times New Roman"/>
            </a:endParaRPr>
          </a:p>
          <a:p>
            <a:pPr marL="12700" marR="8255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нають знижуватися </a:t>
            </a:r>
            <a:r>
              <a:rPr sz="1200" dirty="0">
                <a:latin typeface="Times New Roman"/>
                <a:cs typeface="Times New Roman"/>
              </a:rPr>
              <a:t>міцність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плас-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тичність металу.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25" dirty="0">
                <a:latin typeface="Times New Roman"/>
                <a:cs typeface="Times New Roman"/>
              </a:rPr>
              <a:t>Основними </a:t>
            </a:r>
            <a:r>
              <a:rPr sz="1200" spc="-20" dirty="0">
                <a:latin typeface="Times New Roman"/>
                <a:cs typeface="Times New Roman"/>
              </a:rPr>
              <a:t>чинниками,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20" dirty="0">
                <a:latin typeface="Times New Roman"/>
                <a:cs typeface="Times New Roman"/>
              </a:rPr>
              <a:t>визна-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чають </a:t>
            </a:r>
            <a:r>
              <a:rPr sz="1200" spc="-25" dirty="0">
                <a:latin typeface="Times New Roman"/>
                <a:cs typeface="Times New Roman"/>
              </a:rPr>
              <a:t>величину </a:t>
            </a:r>
            <a:r>
              <a:rPr sz="1200" spc="-20" dirty="0">
                <a:latin typeface="Times New Roman"/>
                <a:cs typeface="Times New Roman"/>
              </a:rPr>
              <a:t>зерен </a:t>
            </a:r>
            <a:r>
              <a:rPr sz="1200" spc="-25" dirty="0">
                <a:latin typeface="Times New Roman"/>
                <a:cs typeface="Times New Roman"/>
              </a:rPr>
              <a:t>металу </a:t>
            </a:r>
            <a:r>
              <a:rPr sz="1200" spc="-20" dirty="0">
                <a:latin typeface="Times New Roman"/>
                <a:cs typeface="Times New Roman"/>
              </a:rPr>
              <a:t>при </a:t>
            </a:r>
            <a:r>
              <a:rPr sz="1200" spc="-15" dirty="0">
                <a:latin typeface="Times New Roman"/>
                <a:cs typeface="Times New Roman"/>
              </a:rPr>
              <a:t>ре-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кристалізації,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25" dirty="0">
                <a:latin typeface="Times New Roman"/>
                <a:cs typeface="Times New Roman"/>
              </a:rPr>
              <a:t>температура, </a:t>
            </a:r>
            <a:r>
              <a:rPr sz="1200" spc="-30" dirty="0">
                <a:latin typeface="Times New Roman"/>
                <a:cs typeface="Times New Roman"/>
              </a:rPr>
              <a:t>тривалість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витримки </a:t>
            </a:r>
            <a:r>
              <a:rPr sz="1200" spc="-15" dirty="0">
                <a:latin typeface="Times New Roman"/>
                <a:cs typeface="Times New Roman"/>
              </a:rPr>
              <a:t>при </a:t>
            </a:r>
            <a:r>
              <a:rPr sz="1200" spc="-25" dirty="0">
                <a:latin typeface="Times New Roman"/>
                <a:cs typeface="Times New Roman"/>
              </a:rPr>
              <a:t>нагріванні </a:t>
            </a:r>
            <a:r>
              <a:rPr sz="1200" spc="-15" dirty="0">
                <a:latin typeface="Times New Roman"/>
                <a:cs typeface="Times New Roman"/>
              </a:rPr>
              <a:t>та </a:t>
            </a:r>
            <a:r>
              <a:rPr sz="1200" spc="-20" dirty="0">
                <a:latin typeface="Times New Roman"/>
                <a:cs typeface="Times New Roman"/>
              </a:rPr>
              <a:t>ступінь </a:t>
            </a:r>
            <a:r>
              <a:rPr sz="1200" spc="-15" dirty="0">
                <a:latin typeface="Times New Roman"/>
                <a:cs typeface="Times New Roman"/>
              </a:rPr>
              <a:t>по-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передньої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деформації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(рис.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4.39).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підвищенням температури від-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бувається укрупнення зерен, зі збіль-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шенням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часу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витримки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зерна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80988" y="5468114"/>
            <a:ext cx="460260" cy="659889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067836" y="4029652"/>
            <a:ext cx="5786120" cy="59531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укрупнюються.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утворюються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незначної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попередньої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(3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10) %. Таку деформацію називають </a:t>
            </a:r>
            <a:r>
              <a:rPr sz="1200" i="1" spc="-5" dirty="0">
                <a:latin typeface="Times New Roman"/>
                <a:cs typeface="Times New Roman"/>
              </a:rPr>
              <a:t>критичною</a:t>
            </a:r>
            <a:r>
              <a:rPr sz="1200" spc="-5" dirty="0">
                <a:latin typeface="Times New Roman"/>
                <a:cs typeface="Times New Roman"/>
              </a:rPr>
              <a:t>, вона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небажаною </a:t>
            </a:r>
            <a:r>
              <a:rPr sz="1200" dirty="0">
                <a:latin typeface="Times New Roman"/>
                <a:cs typeface="Times New Roman"/>
              </a:rPr>
              <a:t>перед </a:t>
            </a:r>
            <a:r>
              <a:rPr sz="1200" spc="-5" dirty="0">
                <a:latin typeface="Times New Roman"/>
                <a:cs typeface="Times New Roman"/>
              </a:rPr>
              <a:t>проведен-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ням рекристалізаційного відпалу.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Практично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рекристалізаційний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відпал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проводять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маловуглецевих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сталей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70"/>
              </a:lnSpc>
              <a:spcBef>
                <a:spcPts val="140"/>
              </a:spcBef>
            </a:pPr>
            <a:r>
              <a:rPr sz="1200" spc="-5" dirty="0">
                <a:latin typeface="Times New Roman"/>
                <a:cs typeface="Times New Roman"/>
              </a:rPr>
              <a:t>температурі 600...700 </a:t>
            </a:r>
            <a:r>
              <a:rPr sz="1200" spc="-5" dirty="0">
                <a:latin typeface="Symbol"/>
                <a:cs typeface="Symbol"/>
              </a:rPr>
              <a:t></a:t>
            </a:r>
            <a:r>
              <a:rPr sz="1200" spc="-5" dirty="0">
                <a:latin typeface="Times New Roman"/>
                <a:cs typeface="Times New Roman"/>
              </a:rPr>
              <a:t>С,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латуней та </a:t>
            </a:r>
            <a:r>
              <a:rPr sz="1200" dirty="0">
                <a:latin typeface="Times New Roman"/>
                <a:cs typeface="Times New Roman"/>
              </a:rPr>
              <a:t>бронз – </a:t>
            </a:r>
            <a:r>
              <a:rPr sz="1200" spc="-5" dirty="0">
                <a:latin typeface="Times New Roman"/>
                <a:cs typeface="Times New Roman"/>
              </a:rPr>
              <a:t>560...700 °С, </a:t>
            </a:r>
            <a:r>
              <a:rPr sz="1200" dirty="0">
                <a:latin typeface="Times New Roman"/>
                <a:cs typeface="Times New Roman"/>
              </a:rPr>
              <a:t>для алюмінієвих </a:t>
            </a:r>
            <a:r>
              <a:rPr sz="1200" spc="-5" dirty="0">
                <a:latin typeface="Times New Roman"/>
                <a:cs typeface="Times New Roman"/>
              </a:rPr>
              <a:t>сплавів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350...450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°С,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5" dirty="0">
                <a:latin typeface="Times New Roman"/>
                <a:cs typeface="Times New Roman"/>
              </a:rPr>
              <a:t> титанових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550...750 °С.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R="612775" algn="r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ПИТАННЯ</a:t>
            </a:r>
            <a:endParaRPr sz="1100">
              <a:latin typeface="Times New Roman"/>
              <a:cs typeface="Times New Roman"/>
            </a:endParaRPr>
          </a:p>
          <a:p>
            <a:pPr marL="3855085" marR="612775" indent="1009015" algn="r">
              <a:lnSpc>
                <a:spcPts val="1900"/>
              </a:lnSpc>
              <a:spcBef>
                <a:spcPts val="160"/>
              </a:spcBef>
            </a:pPr>
            <a:r>
              <a:rPr sz="1100" b="1" spc="-10" dirty="0">
                <a:latin typeface="Times New Roman"/>
                <a:cs typeface="Times New Roman"/>
              </a:rPr>
              <a:t>ДЛЯ  </a:t>
            </a:r>
            <a:r>
              <a:rPr sz="1100" b="1" spc="-5" dirty="0">
                <a:latin typeface="Times New Roman"/>
                <a:cs typeface="Times New Roman"/>
              </a:rPr>
              <a:t>САМО</a:t>
            </a:r>
            <a:r>
              <a:rPr sz="1100" b="1" dirty="0">
                <a:latin typeface="Times New Roman"/>
                <a:cs typeface="Times New Roman"/>
              </a:rPr>
              <a:t>К</a:t>
            </a:r>
            <a:r>
              <a:rPr sz="1100" b="1" spc="-5" dirty="0">
                <a:latin typeface="Times New Roman"/>
                <a:cs typeface="Times New Roman"/>
              </a:rPr>
              <a:t>ОНТРОЛЮ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деформація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тіла?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напруження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виникають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деталі при її навантаженні?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напруження </a:t>
            </a:r>
            <a:r>
              <a:rPr sz="1000" dirty="0">
                <a:latin typeface="Times New Roman"/>
                <a:cs typeface="Times New Roman"/>
              </a:rPr>
              <a:t>які</a:t>
            </a:r>
            <a:r>
              <a:rPr sz="1000" spc="-5" dirty="0">
                <a:latin typeface="Times New Roman"/>
                <a:cs typeface="Times New Roman"/>
              </a:rPr>
              <a:t> виникають </a:t>
            </a: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 деталі при її навантаженні?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деформацій?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напружень?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дозволяє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визначити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випробування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розрив?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явище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описує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закон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Гука?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пружна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2450" algn="l"/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залишкова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результаті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чого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відбувається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пластична деформація?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Якими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є </a:t>
            </a:r>
            <a:r>
              <a:rPr sz="1000" spc="-5" dirty="0">
                <a:latin typeface="Times New Roman"/>
                <a:cs typeface="Times New Roman"/>
              </a:rPr>
              <a:t>положення </a:t>
            </a:r>
            <a:r>
              <a:rPr sz="1000" dirty="0">
                <a:latin typeface="Times New Roman"/>
                <a:cs typeface="Times New Roman"/>
              </a:rPr>
              <a:t>сучасної</a:t>
            </a:r>
            <a:r>
              <a:rPr sz="1000" spc="-5" dirty="0">
                <a:latin typeface="Times New Roman"/>
                <a:cs typeface="Times New Roman"/>
              </a:rPr>
              <a:t> теорії пластичної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призводить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 </a:t>
            </a:r>
            <a:r>
              <a:rPr sz="1000" spc="-5" dirty="0">
                <a:latin typeface="Times New Roman"/>
                <a:cs typeface="Times New Roman"/>
              </a:rPr>
              <a:t>руйнування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деталей?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існують види руйнувань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деталей?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існують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види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зламів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металевих деталей?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властивості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відносяться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до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механічних?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визначають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розуміють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«межа пропорційності»?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розуміють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«умовна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пружності»?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розуміють під поняттям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«межа плинності»?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50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розуміють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«фізична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плинності»?</a:t>
            </a:r>
            <a:endParaRPr sz="1000">
              <a:latin typeface="Times New Roman"/>
              <a:cs typeface="Times New Roman"/>
            </a:endParaRPr>
          </a:p>
          <a:p>
            <a:pPr marL="552450" indent="-227329">
              <a:lnSpc>
                <a:spcPts val="1175"/>
              </a:lnSpc>
              <a:buAutoNum type="arabicPeriod"/>
              <a:tabLst>
                <a:tab pos="553085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розуміють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«умовна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межа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плинності»?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sz="1000" dirty="0">
                <a:latin typeface="Times New Roman"/>
                <a:cs typeface="Times New Roman"/>
              </a:rPr>
              <a:t>91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690423" y="1365058"/>
            <a:ext cx="180975" cy="1186815"/>
          </a:xfrm>
          <a:prstGeom prst="rect">
            <a:avLst/>
          </a:prstGeom>
        </p:spPr>
        <p:txBody>
          <a:bodyPr vert="vert270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950" spc="10" dirty="0">
                <a:latin typeface="Times New Roman"/>
                <a:cs typeface="Times New Roman"/>
              </a:rPr>
              <a:t>Величина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зерна,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мкм</a:t>
            </a:r>
            <a:r>
              <a:rPr sz="900" spc="15" baseline="41666" dirty="0">
                <a:latin typeface="Times New Roman"/>
                <a:cs typeface="Times New Roman"/>
              </a:rPr>
              <a:t>2</a:t>
            </a:r>
            <a:endParaRPr sz="900" baseline="41666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325340" y="999096"/>
            <a:ext cx="2415540" cy="2063750"/>
            <a:chOff x="4325340" y="999096"/>
            <a:chExt cx="2415540" cy="2063750"/>
          </a:xfrm>
        </p:grpSpPr>
        <p:sp>
          <p:nvSpPr>
            <p:cNvPr id="10" name="object 10"/>
            <p:cNvSpPr/>
            <p:nvPr/>
          </p:nvSpPr>
          <p:spPr>
            <a:xfrm>
              <a:off x="4335780" y="1004315"/>
              <a:ext cx="2399665" cy="2052955"/>
            </a:xfrm>
            <a:custGeom>
              <a:avLst/>
              <a:gdLst/>
              <a:ahLst/>
              <a:cxnLst/>
              <a:rect l="l" t="t" r="r" b="b"/>
              <a:pathLst>
                <a:path w="2399665" h="2052955">
                  <a:moveTo>
                    <a:pt x="2399538" y="0"/>
                  </a:moveTo>
                  <a:lnTo>
                    <a:pt x="0" y="0"/>
                  </a:lnTo>
                  <a:lnTo>
                    <a:pt x="0" y="2052828"/>
                  </a:lnTo>
                  <a:lnTo>
                    <a:pt x="2399538" y="2052828"/>
                  </a:lnTo>
                  <a:lnTo>
                    <a:pt x="2399538" y="0"/>
                  </a:lnTo>
                  <a:close/>
                </a:path>
              </a:pathLst>
            </a:custGeom>
            <a:ln w="104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335780" y="1004315"/>
              <a:ext cx="2399665" cy="2052955"/>
            </a:xfrm>
            <a:custGeom>
              <a:avLst/>
              <a:gdLst/>
              <a:ahLst/>
              <a:cxnLst/>
              <a:rect l="l" t="t" r="r" b="b"/>
              <a:pathLst>
                <a:path w="2399665" h="2052955">
                  <a:moveTo>
                    <a:pt x="0" y="397764"/>
                  </a:moveTo>
                  <a:lnTo>
                    <a:pt x="2399538" y="397764"/>
                  </a:lnTo>
                </a:path>
                <a:path w="2399665" h="2052955">
                  <a:moveTo>
                    <a:pt x="0" y="75438"/>
                  </a:moveTo>
                  <a:lnTo>
                    <a:pt x="2399538" y="75438"/>
                  </a:lnTo>
                </a:path>
                <a:path w="2399665" h="2052955">
                  <a:moveTo>
                    <a:pt x="0" y="726186"/>
                  </a:moveTo>
                  <a:lnTo>
                    <a:pt x="2399538" y="726186"/>
                  </a:lnTo>
                </a:path>
                <a:path w="2399665" h="2052955">
                  <a:moveTo>
                    <a:pt x="0" y="1078230"/>
                  </a:moveTo>
                  <a:lnTo>
                    <a:pt x="2399538" y="1078230"/>
                  </a:lnTo>
                </a:path>
                <a:path w="2399665" h="2052955">
                  <a:moveTo>
                    <a:pt x="0" y="1424178"/>
                  </a:moveTo>
                  <a:lnTo>
                    <a:pt x="2399538" y="1424178"/>
                  </a:lnTo>
                </a:path>
                <a:path w="2399665" h="2052955">
                  <a:moveTo>
                    <a:pt x="0" y="1747266"/>
                  </a:moveTo>
                  <a:lnTo>
                    <a:pt x="2399538" y="1747266"/>
                  </a:lnTo>
                </a:path>
                <a:path w="2399665" h="2052955">
                  <a:moveTo>
                    <a:pt x="347472" y="2052828"/>
                  </a:moveTo>
                  <a:lnTo>
                    <a:pt x="347472" y="0"/>
                  </a:lnTo>
                </a:path>
                <a:path w="2399665" h="2052955">
                  <a:moveTo>
                    <a:pt x="728472" y="2052828"/>
                  </a:moveTo>
                  <a:lnTo>
                    <a:pt x="728472" y="0"/>
                  </a:lnTo>
                </a:path>
                <a:path w="2399665" h="2052955">
                  <a:moveTo>
                    <a:pt x="1121664" y="2052828"/>
                  </a:moveTo>
                  <a:lnTo>
                    <a:pt x="1121664" y="0"/>
                  </a:lnTo>
                </a:path>
                <a:path w="2399665" h="2052955">
                  <a:moveTo>
                    <a:pt x="1561338" y="2052828"/>
                  </a:moveTo>
                  <a:lnTo>
                    <a:pt x="1561338" y="0"/>
                  </a:lnTo>
                </a:path>
                <a:path w="2399665" h="2052955">
                  <a:moveTo>
                    <a:pt x="1972056" y="2052828"/>
                  </a:moveTo>
                  <a:lnTo>
                    <a:pt x="1972056" y="0"/>
                  </a:lnTo>
                </a:path>
              </a:pathLst>
            </a:custGeom>
            <a:ln w="62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335780" y="1038435"/>
              <a:ext cx="2348230" cy="1960880"/>
            </a:xfrm>
            <a:custGeom>
              <a:avLst/>
              <a:gdLst/>
              <a:ahLst/>
              <a:cxnLst/>
              <a:rect l="l" t="t" r="r" b="b"/>
              <a:pathLst>
                <a:path w="2348229" h="1960880">
                  <a:moveTo>
                    <a:pt x="0" y="1915076"/>
                  </a:moveTo>
                  <a:lnTo>
                    <a:pt x="53149" y="1907647"/>
                  </a:lnTo>
                  <a:lnTo>
                    <a:pt x="98298" y="1885358"/>
                  </a:lnTo>
                  <a:lnTo>
                    <a:pt x="132683" y="1846020"/>
                  </a:lnTo>
                  <a:lnTo>
                    <a:pt x="156210" y="1776392"/>
                  </a:lnTo>
                  <a:lnTo>
                    <a:pt x="164841" y="1707617"/>
                  </a:lnTo>
                  <a:lnTo>
                    <a:pt x="166140" y="1663537"/>
                  </a:lnTo>
                  <a:lnTo>
                    <a:pt x="166743" y="1599633"/>
                  </a:lnTo>
                  <a:lnTo>
                    <a:pt x="167640" y="1505882"/>
                  </a:lnTo>
                  <a:lnTo>
                    <a:pt x="168268" y="1430649"/>
                  </a:lnTo>
                  <a:lnTo>
                    <a:pt x="168460" y="1386982"/>
                  </a:lnTo>
                  <a:lnTo>
                    <a:pt x="168583" y="1339953"/>
                  </a:lnTo>
                  <a:lnTo>
                    <a:pt x="168645" y="1290065"/>
                  </a:lnTo>
                  <a:lnTo>
                    <a:pt x="168653" y="1237821"/>
                  </a:lnTo>
                  <a:lnTo>
                    <a:pt x="168617" y="1183726"/>
                  </a:lnTo>
                  <a:lnTo>
                    <a:pt x="168544" y="1128283"/>
                  </a:lnTo>
                  <a:lnTo>
                    <a:pt x="168444" y="1071994"/>
                  </a:lnTo>
                  <a:lnTo>
                    <a:pt x="168323" y="1015364"/>
                  </a:lnTo>
                  <a:lnTo>
                    <a:pt x="168192" y="958896"/>
                  </a:lnTo>
                  <a:lnTo>
                    <a:pt x="168058" y="903093"/>
                  </a:lnTo>
                  <a:lnTo>
                    <a:pt x="167930" y="848459"/>
                  </a:lnTo>
                  <a:lnTo>
                    <a:pt x="167815" y="795497"/>
                  </a:lnTo>
                  <a:lnTo>
                    <a:pt x="167723" y="744711"/>
                  </a:lnTo>
                  <a:lnTo>
                    <a:pt x="167662" y="696604"/>
                  </a:lnTo>
                  <a:lnTo>
                    <a:pt x="167640" y="651680"/>
                  </a:lnTo>
                  <a:lnTo>
                    <a:pt x="167625" y="590063"/>
                  </a:lnTo>
                  <a:lnTo>
                    <a:pt x="167587" y="527675"/>
                  </a:lnTo>
                  <a:lnTo>
                    <a:pt x="167532" y="465335"/>
                  </a:lnTo>
                  <a:lnTo>
                    <a:pt x="167470" y="403861"/>
                  </a:lnTo>
                  <a:lnTo>
                    <a:pt x="167408" y="344069"/>
                  </a:lnTo>
                  <a:lnTo>
                    <a:pt x="167354" y="286777"/>
                  </a:lnTo>
                  <a:lnTo>
                    <a:pt x="167315" y="232804"/>
                  </a:lnTo>
                  <a:lnTo>
                    <a:pt x="167301" y="182966"/>
                  </a:lnTo>
                  <a:lnTo>
                    <a:pt x="167318" y="138080"/>
                  </a:lnTo>
                  <a:lnTo>
                    <a:pt x="167375" y="98966"/>
                  </a:lnTo>
                  <a:lnTo>
                    <a:pt x="167479" y="66439"/>
                  </a:lnTo>
                  <a:lnTo>
                    <a:pt x="167640" y="41318"/>
                  </a:lnTo>
                  <a:lnTo>
                    <a:pt x="167103" y="5864"/>
                  </a:lnTo>
                  <a:lnTo>
                    <a:pt x="165725" y="0"/>
                  </a:lnTo>
                  <a:lnTo>
                    <a:pt x="165225" y="22226"/>
                  </a:lnTo>
                  <a:lnTo>
                    <a:pt x="167323" y="71042"/>
                  </a:lnTo>
                  <a:lnTo>
                    <a:pt x="173736" y="144950"/>
                  </a:lnTo>
                  <a:lnTo>
                    <a:pt x="177137" y="177197"/>
                  </a:lnTo>
                  <a:lnTo>
                    <a:pt x="181197" y="216021"/>
                  </a:lnTo>
                  <a:lnTo>
                    <a:pt x="185842" y="260500"/>
                  </a:lnTo>
                  <a:lnTo>
                    <a:pt x="190999" y="309714"/>
                  </a:lnTo>
                  <a:lnTo>
                    <a:pt x="196596" y="362741"/>
                  </a:lnTo>
                  <a:lnTo>
                    <a:pt x="202557" y="418661"/>
                  </a:lnTo>
                  <a:lnTo>
                    <a:pt x="208812" y="476551"/>
                  </a:lnTo>
                  <a:lnTo>
                    <a:pt x="215286" y="535492"/>
                  </a:lnTo>
                  <a:lnTo>
                    <a:pt x="221906" y="594561"/>
                  </a:lnTo>
                  <a:lnTo>
                    <a:pt x="228600" y="652837"/>
                  </a:lnTo>
                  <a:lnTo>
                    <a:pt x="235293" y="709400"/>
                  </a:lnTo>
                  <a:lnTo>
                    <a:pt x="241913" y="763328"/>
                  </a:lnTo>
                  <a:lnTo>
                    <a:pt x="248387" y="813701"/>
                  </a:lnTo>
                  <a:lnTo>
                    <a:pt x="254642" y="859596"/>
                  </a:lnTo>
                  <a:lnTo>
                    <a:pt x="260604" y="900092"/>
                  </a:lnTo>
                  <a:lnTo>
                    <a:pt x="272893" y="973706"/>
                  </a:lnTo>
                  <a:lnTo>
                    <a:pt x="285023" y="1035724"/>
                  </a:lnTo>
                  <a:lnTo>
                    <a:pt x="297113" y="1088917"/>
                  </a:lnTo>
                  <a:lnTo>
                    <a:pt x="309283" y="1136059"/>
                  </a:lnTo>
                  <a:lnTo>
                    <a:pt x="321652" y="1179922"/>
                  </a:lnTo>
                  <a:lnTo>
                    <a:pt x="334342" y="1223278"/>
                  </a:lnTo>
                  <a:lnTo>
                    <a:pt x="347472" y="1268900"/>
                  </a:lnTo>
                  <a:lnTo>
                    <a:pt x="360891" y="1323577"/>
                  </a:lnTo>
                  <a:lnTo>
                    <a:pt x="372279" y="1375862"/>
                  </a:lnTo>
                  <a:lnTo>
                    <a:pt x="384048" y="1426158"/>
                  </a:lnTo>
                  <a:lnTo>
                    <a:pt x="398610" y="1474866"/>
                  </a:lnTo>
                  <a:lnTo>
                    <a:pt x="418380" y="1522389"/>
                  </a:lnTo>
                  <a:lnTo>
                    <a:pt x="445770" y="1569128"/>
                  </a:lnTo>
                  <a:lnTo>
                    <a:pt x="471669" y="1604033"/>
                  </a:lnTo>
                  <a:lnTo>
                    <a:pt x="501515" y="1639196"/>
                  </a:lnTo>
                  <a:lnTo>
                    <a:pt x="534682" y="1674021"/>
                  </a:lnTo>
                  <a:lnTo>
                    <a:pt x="570547" y="1707907"/>
                  </a:lnTo>
                  <a:lnTo>
                    <a:pt x="608483" y="1740258"/>
                  </a:lnTo>
                  <a:lnTo>
                    <a:pt x="647866" y="1770475"/>
                  </a:lnTo>
                  <a:lnTo>
                    <a:pt x="688071" y="1797959"/>
                  </a:lnTo>
                  <a:lnTo>
                    <a:pt x="728472" y="1822112"/>
                  </a:lnTo>
                  <a:lnTo>
                    <a:pt x="764158" y="1842911"/>
                  </a:lnTo>
                  <a:lnTo>
                    <a:pt x="793218" y="1860486"/>
                  </a:lnTo>
                  <a:lnTo>
                    <a:pt x="850392" y="1887930"/>
                  </a:lnTo>
                  <a:lnTo>
                    <a:pt x="887971" y="1898781"/>
                  </a:lnTo>
                  <a:lnTo>
                    <a:pt x="937855" y="1908373"/>
                  </a:lnTo>
                  <a:lnTo>
                    <a:pt x="1004777" y="1917197"/>
                  </a:lnTo>
                  <a:lnTo>
                    <a:pt x="1093470" y="1925744"/>
                  </a:lnTo>
                  <a:lnTo>
                    <a:pt x="1162367" y="1931072"/>
                  </a:lnTo>
                  <a:lnTo>
                    <a:pt x="1239125" y="1935756"/>
                  </a:lnTo>
                  <a:lnTo>
                    <a:pt x="1280239" y="1937875"/>
                  </a:lnTo>
                  <a:lnTo>
                    <a:pt x="1323061" y="1939855"/>
                  </a:lnTo>
                  <a:lnTo>
                    <a:pt x="1367506" y="1941704"/>
                  </a:lnTo>
                  <a:lnTo>
                    <a:pt x="1413490" y="1943427"/>
                  </a:lnTo>
                  <a:lnTo>
                    <a:pt x="1460926" y="1945034"/>
                  </a:lnTo>
                  <a:lnTo>
                    <a:pt x="1509729" y="1946532"/>
                  </a:lnTo>
                  <a:lnTo>
                    <a:pt x="1559813" y="1947926"/>
                  </a:lnTo>
                  <a:lnTo>
                    <a:pt x="1611094" y="1949226"/>
                  </a:lnTo>
                  <a:lnTo>
                    <a:pt x="1663486" y="1950438"/>
                  </a:lnTo>
                  <a:lnTo>
                    <a:pt x="1716903" y="1951569"/>
                  </a:lnTo>
                  <a:lnTo>
                    <a:pt x="1771259" y="1952628"/>
                  </a:lnTo>
                  <a:lnTo>
                    <a:pt x="1826471" y="1953620"/>
                  </a:lnTo>
                  <a:lnTo>
                    <a:pt x="1882451" y="1954554"/>
                  </a:lnTo>
                  <a:lnTo>
                    <a:pt x="1939114" y="1955437"/>
                  </a:lnTo>
                  <a:lnTo>
                    <a:pt x="1996376" y="1956275"/>
                  </a:lnTo>
                  <a:lnTo>
                    <a:pt x="2054150" y="1957078"/>
                  </a:lnTo>
                  <a:lnTo>
                    <a:pt x="2112352" y="1957851"/>
                  </a:lnTo>
                  <a:lnTo>
                    <a:pt x="2170895" y="1958602"/>
                  </a:lnTo>
                  <a:lnTo>
                    <a:pt x="2229695" y="1959338"/>
                  </a:lnTo>
                  <a:lnTo>
                    <a:pt x="2288666" y="1960067"/>
                  </a:lnTo>
                  <a:lnTo>
                    <a:pt x="2347722" y="1960796"/>
                  </a:lnTo>
                </a:path>
              </a:pathLst>
            </a:custGeom>
            <a:ln w="208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4931155" y="2989328"/>
            <a:ext cx="1480185" cy="421640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marL="62230">
              <a:lnSpc>
                <a:spcPct val="100000"/>
              </a:lnSpc>
              <a:spcBef>
                <a:spcPts val="509"/>
              </a:spcBef>
              <a:tabLst>
                <a:tab pos="455930" algn="l"/>
                <a:tab pos="901065" algn="l"/>
                <a:tab pos="1340485" algn="l"/>
              </a:tabLst>
            </a:pPr>
            <a:r>
              <a:rPr sz="950" spc="20" dirty="0">
                <a:latin typeface="Times New Roman"/>
                <a:cs typeface="Times New Roman"/>
              </a:rPr>
              <a:t>2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	</a:t>
            </a:r>
            <a:r>
              <a:rPr sz="950" spc="20" dirty="0">
                <a:latin typeface="Times New Roman"/>
                <a:cs typeface="Times New Roman"/>
              </a:rPr>
              <a:t>3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	</a:t>
            </a:r>
            <a:r>
              <a:rPr sz="950" spc="20" dirty="0">
                <a:latin typeface="Times New Roman"/>
                <a:cs typeface="Times New Roman"/>
              </a:rPr>
              <a:t>4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	</a:t>
            </a:r>
            <a:r>
              <a:rPr sz="950" spc="20" dirty="0">
                <a:latin typeface="Times New Roman"/>
                <a:cs typeface="Times New Roman"/>
              </a:rPr>
              <a:t>50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sz="950" spc="15" dirty="0">
                <a:latin typeface="Times New Roman"/>
                <a:cs typeface="Times New Roman"/>
              </a:rPr>
              <a:t>Величина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обтиснення,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640322" y="3038082"/>
            <a:ext cx="15240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20" dirty="0">
                <a:latin typeface="Times New Roman"/>
                <a:cs typeface="Times New Roman"/>
              </a:rPr>
              <a:t>60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73319" y="2943594"/>
            <a:ext cx="772160" cy="2698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ts val="940"/>
              </a:lnSpc>
              <a:spcBef>
                <a:spcPts val="130"/>
              </a:spcBef>
            </a:pPr>
            <a:r>
              <a:rPr sz="950" spc="20" dirty="0">
                <a:latin typeface="Times New Roman"/>
                <a:cs typeface="Times New Roman"/>
              </a:rPr>
              <a:t>4000</a:t>
            </a:r>
            <a:endParaRPr sz="950">
              <a:latin typeface="Times New Roman"/>
              <a:cs typeface="Times New Roman"/>
            </a:endParaRPr>
          </a:p>
          <a:p>
            <a:pPr marL="344805">
              <a:lnSpc>
                <a:spcPts val="940"/>
              </a:lnSpc>
              <a:tabLst>
                <a:tab pos="632460" algn="l"/>
              </a:tabLst>
            </a:pPr>
            <a:r>
              <a:rPr sz="950" spc="15" dirty="0">
                <a:latin typeface="Times New Roman"/>
                <a:cs typeface="Times New Roman"/>
              </a:rPr>
              <a:t>0	</a:t>
            </a:r>
            <a:r>
              <a:rPr sz="950" spc="20" dirty="0">
                <a:latin typeface="Times New Roman"/>
                <a:cs typeface="Times New Roman"/>
              </a:rPr>
              <a:t>10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41311" y="1272528"/>
            <a:ext cx="3397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20" dirty="0">
                <a:latin typeface="Times New Roman"/>
                <a:cs typeface="Times New Roman"/>
              </a:rPr>
              <a:t>24</a:t>
            </a:r>
            <a:r>
              <a:rPr sz="950" spc="2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41311" y="1616196"/>
            <a:ext cx="3397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20" dirty="0">
                <a:latin typeface="Times New Roman"/>
                <a:cs typeface="Times New Roman"/>
              </a:rPr>
              <a:t>20</a:t>
            </a:r>
            <a:r>
              <a:rPr sz="950" spc="2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41311" y="1984244"/>
            <a:ext cx="3397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20" dirty="0">
                <a:latin typeface="Times New Roman"/>
                <a:cs typeface="Times New Roman"/>
              </a:rPr>
              <a:t>16</a:t>
            </a:r>
            <a:r>
              <a:rPr sz="950" spc="2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41311" y="2315714"/>
            <a:ext cx="3397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20" dirty="0">
                <a:latin typeface="Times New Roman"/>
                <a:cs typeface="Times New Roman"/>
              </a:rPr>
              <a:t>12</a:t>
            </a:r>
            <a:r>
              <a:rPr sz="950" spc="2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73319" y="2647178"/>
            <a:ext cx="27876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20" dirty="0">
                <a:latin typeface="Times New Roman"/>
                <a:cs typeface="Times New Roman"/>
              </a:rPr>
              <a:t>8000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41311" y="976110"/>
            <a:ext cx="3397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20" dirty="0">
                <a:latin typeface="Times New Roman"/>
                <a:cs typeface="Times New Roman"/>
              </a:rPr>
              <a:t>28</a:t>
            </a:r>
            <a:r>
              <a:rPr sz="950" spc="25" dirty="0">
                <a:latin typeface="Times New Roman"/>
                <a:cs typeface="Times New Roman"/>
              </a:rPr>
              <a:t>0</a:t>
            </a:r>
            <a:r>
              <a:rPr sz="950" dirty="0">
                <a:latin typeface="Times New Roman"/>
                <a:cs typeface="Times New Roman"/>
              </a:rPr>
              <a:t>0</a:t>
            </a:r>
            <a:r>
              <a:rPr sz="950" spc="15" dirty="0"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871214" y="3522219"/>
            <a:ext cx="279844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13664" marR="5080" indent="-101600">
              <a:lnSpc>
                <a:spcPts val="1150"/>
              </a:lnSpc>
              <a:spcBef>
                <a:spcPts val="18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4.39.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попереднього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ступеня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величину </a:t>
            </a:r>
            <a:r>
              <a:rPr sz="1000" dirty="0">
                <a:latin typeface="Times New Roman"/>
                <a:cs typeface="Times New Roman"/>
              </a:rPr>
              <a:t>зерна</a:t>
            </a:r>
            <a:r>
              <a:rPr sz="1000" spc="-5" dirty="0">
                <a:latin typeface="Times New Roman"/>
                <a:cs typeface="Times New Roman"/>
              </a:rPr>
              <a:t> після рекристалізації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0515" y="516889"/>
            <a:ext cx="4979035" cy="4335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0340"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розуміють під поняттям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«межа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міцності»?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розуміють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поняттям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«істинний опір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розриву»?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пластичність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 таке абсолютне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відносне подовження?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твердість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існують методи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оцінки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методу оцінки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 матеріалів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Брінеллем?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методу оцінки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 матеріалів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Роквеллом?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оцінки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 матеріалів</a:t>
            </a:r>
            <a:r>
              <a:rPr sz="1000" dirty="0">
                <a:latin typeface="Times New Roman"/>
                <a:cs typeface="Times New Roman"/>
              </a:rPr>
              <a:t> за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Вікерсом?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оцінки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мікротвердості?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 чому</a:t>
            </a:r>
            <a:r>
              <a:rPr sz="1000" spc="-5" dirty="0">
                <a:latin typeface="Times New Roman"/>
                <a:cs typeface="Times New Roman"/>
              </a:rPr>
              <a:t> полягає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 оцінки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твердості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методом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дряпання?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Твердість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визначають </a:t>
            </a:r>
            <a:r>
              <a:rPr sz="1000" dirty="0">
                <a:latin typeface="Times New Roman"/>
                <a:cs typeface="Times New Roman"/>
              </a:rPr>
              <a:t>за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Шором?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в’язкість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матеріалів?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існують методи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оцінки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в’язкості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r>
              <a:rPr sz="1000" dirty="0">
                <a:latin typeface="Times New Roman"/>
                <a:cs typeface="Times New Roman"/>
              </a:rPr>
              <a:t> і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 впливає зміна </a:t>
            </a:r>
            <a:r>
              <a:rPr sz="1000" dirty="0">
                <a:latin typeface="Times New Roman"/>
                <a:cs typeface="Times New Roman"/>
              </a:rPr>
              <a:t>температури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 в’язкість металів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розуміють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поняттям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«конструкційна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міцність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матеріалів»?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розуміють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поняттями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«надійність»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 </a:t>
            </a:r>
            <a:r>
              <a:rPr sz="1000" spc="-5" dirty="0">
                <a:latin typeface="Times New Roman"/>
                <a:cs typeface="Times New Roman"/>
              </a:rPr>
              <a:t>«довговічність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виробів»?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 критерії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впливають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надійність</a:t>
            </a:r>
            <a:r>
              <a:rPr sz="1000" dirty="0">
                <a:latin typeface="Times New Roman"/>
                <a:cs typeface="Times New Roman"/>
              </a:rPr>
              <a:t> і</a:t>
            </a:r>
            <a:r>
              <a:rPr sz="1000" spc="-5" dirty="0">
                <a:latin typeface="Times New Roman"/>
                <a:cs typeface="Times New Roman"/>
              </a:rPr>
              <a:t> довговічність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виробів?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5" dirty="0">
                <a:latin typeface="Times New Roman"/>
                <a:cs typeface="Times New Roman"/>
              </a:rPr>
              <a:t> полягають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особливості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 полікристалічних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тіл?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зміни</a:t>
            </a:r>
            <a:r>
              <a:rPr sz="1000" dirty="0">
                <a:latin typeface="Times New Roman"/>
                <a:cs typeface="Times New Roman"/>
              </a:rPr>
              <a:t> структури</a:t>
            </a:r>
            <a:r>
              <a:rPr sz="1000" spc="-5" dirty="0">
                <a:latin typeface="Times New Roman"/>
                <a:cs typeface="Times New Roman"/>
              </a:rPr>
              <a:t> полікристалічних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тіл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пластичній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текстура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деформації?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Опишіть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явище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наклепу.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В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якому стані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знаходиться деформований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відбувається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зі </a:t>
            </a:r>
            <a:r>
              <a:rPr sz="1000" spc="-5" dirty="0">
                <a:latin typeface="Times New Roman"/>
                <a:cs typeface="Times New Roman"/>
              </a:rPr>
              <a:t>структурою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деформованого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полікристалічного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тіла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нагріванні?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Що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таке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полігонізація?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50"/>
              </a:lnSpc>
              <a:buAutoNum type="arabicPeriod" startAt="23"/>
              <a:tabLst>
                <a:tab pos="240029" algn="l"/>
              </a:tabLst>
            </a:pP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чому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полягає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сутність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явища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рекристалізації?</a:t>
            </a:r>
            <a:endParaRPr sz="1000">
              <a:latin typeface="Times New Roman"/>
              <a:cs typeface="Times New Roman"/>
            </a:endParaRPr>
          </a:p>
          <a:p>
            <a:pPr marL="239395" indent="-227329">
              <a:lnSpc>
                <a:spcPts val="1175"/>
              </a:lnSpc>
              <a:buAutoNum type="arabicPeriod" startAt="23"/>
              <a:tabLst>
                <a:tab pos="240029" algn="l"/>
              </a:tabLst>
            </a:pPr>
            <a:r>
              <a:rPr sz="1000" spc="-5" dirty="0">
                <a:latin typeface="Times New Roman"/>
                <a:cs typeface="Times New Roman"/>
              </a:rPr>
              <a:t>Які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стадії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зазнає структура металів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-5" dirty="0">
                <a:latin typeface="Times New Roman"/>
                <a:cs typeface="Times New Roman"/>
              </a:rPr>
              <a:t> сплавів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рекристалізації?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92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93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7809" y="2626101"/>
            <a:ext cx="5787390" cy="6809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3835" marR="5080" indent="-203835" algn="r">
              <a:lnSpc>
                <a:spcPct val="100000"/>
              </a:lnSpc>
              <a:spcBef>
                <a:spcPts val="100"/>
              </a:spcBef>
              <a:buAutoNum type="arabicPeriod" startAt="5"/>
              <a:tabLst>
                <a:tab pos="203835" algn="l"/>
              </a:tabLst>
            </a:pPr>
            <a:r>
              <a:rPr sz="1600" b="1" spc="-5" dirty="0">
                <a:latin typeface="Times New Roman"/>
                <a:cs typeface="Times New Roman"/>
              </a:rPr>
              <a:t>ОСНОВНІ</a:t>
            </a:r>
            <a:r>
              <a:rPr sz="1600" b="1" spc="-2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ХАРАКТЕРИСТИКИ</a:t>
            </a:r>
            <a:r>
              <a:rPr sz="1600" b="1" spc="-15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МАТЕРІАЛІВ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5"/>
            </a:pPr>
            <a:endParaRPr sz="2000">
              <a:latin typeface="Times New Roman"/>
              <a:cs typeface="Times New Roman"/>
            </a:endParaRPr>
          </a:p>
          <a:p>
            <a:pPr marL="311150" marR="5715" lvl="1" indent="-311150" algn="r">
              <a:lnSpc>
                <a:spcPct val="100000"/>
              </a:lnSpc>
              <a:buAutoNum type="arabicPeriod"/>
              <a:tabLst>
                <a:tab pos="311150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ТЕХНОЛОГІЧНІ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ВЛАСТИВОСТІ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МАТЕРІАЛІВ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5"/>
              </a:spcBef>
              <a:buFont typeface="Times New Roman"/>
              <a:buAutoNum type="arabicPeriod"/>
            </a:pPr>
            <a:endParaRPr sz="155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Технологічні </a:t>
            </a:r>
            <a:r>
              <a:rPr sz="1200" spc="-5" dirty="0">
                <a:latin typeface="Times New Roman"/>
                <a:cs typeface="Times New Roman"/>
              </a:rPr>
              <a:t>властивості характеризують </a:t>
            </a:r>
            <a:r>
              <a:rPr sz="1200" dirty="0">
                <a:latin typeface="Times New Roman"/>
                <a:cs typeface="Times New Roman"/>
              </a:rPr>
              <a:t>здатність матеріалу </a:t>
            </a:r>
            <a:r>
              <a:rPr sz="1200" spc="-5" dirty="0">
                <a:latin typeface="Times New Roman"/>
                <a:cs typeface="Times New Roman"/>
              </a:rPr>
              <a:t>піддаватися </a:t>
            </a:r>
            <a:r>
              <a:rPr sz="1200" dirty="0">
                <a:latin typeface="Times New Roman"/>
                <a:cs typeface="Times New Roman"/>
              </a:rPr>
              <a:t>різним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способам</a:t>
            </a:r>
            <a:r>
              <a:rPr sz="1200" spc="-5" dirty="0">
                <a:latin typeface="Times New Roman"/>
                <a:cs typeface="Times New Roman"/>
              </a:rPr>
              <a:t> холодної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гарячої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1000" marR="5715" lvl="2" indent="-381000" algn="r">
              <a:lnSpc>
                <a:spcPct val="100000"/>
              </a:lnSpc>
              <a:spcBef>
                <a:spcPts val="819"/>
              </a:spcBef>
              <a:buAutoNum type="arabicPeriod"/>
              <a:tabLst>
                <a:tab pos="3810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ЛИВАРН</a:t>
            </a:r>
            <a:r>
              <a:rPr sz="1200" b="1" dirty="0">
                <a:latin typeface="Times New Roman"/>
                <a:cs typeface="Times New Roman"/>
              </a:rPr>
              <a:t>І ВЛАСТИВОСТІ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15" dirty="0">
                <a:latin typeface="Times New Roman"/>
                <a:cs typeface="Times New Roman"/>
              </a:rPr>
              <a:t>Ливарні властивості характеризують </a:t>
            </a:r>
            <a:r>
              <a:rPr sz="1200" spc="-10" dirty="0">
                <a:latin typeface="Times New Roman"/>
                <a:cs typeface="Times New Roman"/>
              </a:rPr>
              <a:t>здатність </a:t>
            </a:r>
            <a:r>
              <a:rPr sz="1200" spc="-15" dirty="0">
                <a:latin typeface="Times New Roman"/>
                <a:cs typeface="Times New Roman"/>
              </a:rPr>
              <a:t>матеріалу </a:t>
            </a:r>
            <a:r>
              <a:rPr sz="1200" spc="-10" dirty="0">
                <a:latin typeface="Times New Roman"/>
                <a:cs typeface="Times New Roman"/>
              </a:rPr>
              <a:t>до </a:t>
            </a:r>
            <a:r>
              <a:rPr sz="1200" spc="-15" dirty="0">
                <a:latin typeface="Times New Roman"/>
                <a:cs typeface="Times New Roman"/>
              </a:rPr>
              <a:t>отримання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10" dirty="0">
                <a:latin typeface="Times New Roman"/>
                <a:cs typeface="Times New Roman"/>
              </a:rPr>
              <a:t>нього якіс- </a:t>
            </a:r>
            <a:r>
              <a:rPr sz="1200" spc="-5" dirty="0">
                <a:latin typeface="Times New Roman"/>
                <a:cs typeface="Times New Roman"/>
              </a:rPr>
              <a:t> них виливків.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679700">
              <a:lnSpc>
                <a:spcPct val="100000"/>
              </a:lnSpc>
              <a:spcBef>
                <a:spcPts val="819"/>
              </a:spcBef>
            </a:pPr>
            <a:r>
              <a:rPr sz="1200" b="1" i="1" spc="-5" dirty="0">
                <a:latin typeface="Times New Roman"/>
                <a:cs typeface="Times New Roman"/>
              </a:rPr>
              <a:t>РІДКОПЛИННІСТЬ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МЕТАЛІВ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ТА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СПЛАВІВ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Рідкоплинність </a:t>
            </a:r>
            <a:r>
              <a:rPr sz="1200" dirty="0">
                <a:latin typeface="Times New Roman"/>
                <a:cs typeface="Times New Roman"/>
              </a:rPr>
              <a:t>– технологічна </a:t>
            </a:r>
            <a:r>
              <a:rPr sz="1200" spc="-5" dirty="0">
                <a:latin typeface="Times New Roman"/>
                <a:cs typeface="Times New Roman"/>
              </a:rPr>
              <a:t>властивість </a:t>
            </a:r>
            <a:r>
              <a:rPr sz="1200" dirty="0">
                <a:latin typeface="Times New Roman"/>
                <a:cs typeface="Times New Roman"/>
              </a:rPr>
              <a:t>рідкого </a:t>
            </a:r>
            <a:r>
              <a:rPr sz="1200" spc="-5" dirty="0">
                <a:latin typeface="Times New Roman"/>
                <a:cs typeface="Times New Roman"/>
              </a:rPr>
              <a:t>розплаву,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характеризує його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здатність </a:t>
            </a:r>
            <a:r>
              <a:rPr sz="1200" spc="-5" dirty="0">
                <a:latin typeface="Times New Roman"/>
                <a:cs typeface="Times New Roman"/>
              </a:rPr>
              <a:t>текти </a:t>
            </a:r>
            <a:r>
              <a:rPr sz="1200" dirty="0">
                <a:latin typeface="Times New Roman"/>
                <a:cs typeface="Times New Roman"/>
              </a:rPr>
              <a:t>в ливарній </a:t>
            </a:r>
            <a:r>
              <a:rPr sz="1200" spc="-5" dirty="0">
                <a:latin typeface="Times New Roman"/>
                <a:cs typeface="Times New Roman"/>
              </a:rPr>
              <a:t>формі, заповнювати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та відтворювати відбиток ливарної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порожнини.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хорошій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виливок</a:t>
            </a:r>
            <a:r>
              <a:rPr sz="1200" dirty="0">
                <a:latin typeface="Times New Roman"/>
                <a:cs typeface="Times New Roman"/>
              </a:rPr>
              <a:t> точніше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відтворює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конфігурацію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форми,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важливим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виготовленні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тонкостінних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i="1" spc="-5" dirty="0">
                <a:latin typeface="Times New Roman"/>
                <a:cs typeface="Times New Roman"/>
              </a:rPr>
              <a:t>Фактори,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що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визначають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рідкоплинність.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Рідкоплинність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є чисто </a:t>
            </a:r>
            <a:r>
              <a:rPr sz="1200" spc="-5" dirty="0">
                <a:latin typeface="Times New Roman"/>
                <a:cs typeface="Times New Roman"/>
              </a:rPr>
              <a:t>фізичною властивістю металів. Вона, </a:t>
            </a:r>
            <a:r>
              <a:rPr sz="1200" dirty="0">
                <a:latin typeface="Times New Roman"/>
                <a:cs typeface="Times New Roman"/>
              </a:rPr>
              <a:t>як здатність мета-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лу текти, обумовлюється впливом </a:t>
            </a:r>
            <a:r>
              <a:rPr sz="1200" dirty="0">
                <a:latin typeface="Times New Roman"/>
                <a:cs typeface="Times New Roman"/>
              </a:rPr>
              <a:t>різних </a:t>
            </a:r>
            <a:r>
              <a:rPr sz="1200" spc="-5" dirty="0">
                <a:latin typeface="Times New Roman"/>
                <a:cs typeface="Times New Roman"/>
              </a:rPr>
              <a:t>фізико-механічних властивостей </a:t>
            </a:r>
            <a:r>
              <a:rPr sz="1200" dirty="0">
                <a:latin typeface="Times New Roman"/>
                <a:cs typeface="Times New Roman"/>
              </a:rPr>
              <a:t>рідкого 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талу (його складу, в’язкості, поверхневого натягу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поверхневих плівок, суспендованих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включень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газів, характеру кристалізації, теплоємності, </a:t>
            </a:r>
            <a:r>
              <a:rPr sz="1200" dirty="0">
                <a:latin typeface="Times New Roman"/>
                <a:cs typeface="Times New Roman"/>
              </a:rPr>
              <a:t>теплопровідності, температури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тощо),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фізико-хімічних і </a:t>
            </a:r>
            <a:r>
              <a:rPr sz="1200" spc="-5" dirty="0">
                <a:latin typeface="Times New Roman"/>
                <a:cs typeface="Times New Roman"/>
              </a:rPr>
              <a:t>технологічних </a:t>
            </a:r>
            <a:r>
              <a:rPr sz="1200" dirty="0">
                <a:latin typeface="Times New Roman"/>
                <a:cs typeface="Times New Roman"/>
              </a:rPr>
              <a:t>властивостей </a:t>
            </a:r>
            <a:r>
              <a:rPr sz="1200" spc="-5" dirty="0">
                <a:latin typeface="Times New Roman"/>
                <a:cs typeface="Times New Roman"/>
              </a:rPr>
              <a:t>ливарної </a:t>
            </a:r>
            <a:r>
              <a:rPr sz="1200" dirty="0">
                <a:latin typeface="Times New Roman"/>
                <a:cs typeface="Times New Roman"/>
              </a:rPr>
              <a:t>форми (здатнос-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</a:t>
            </a:r>
            <a:r>
              <a:rPr sz="1200" dirty="0">
                <a:latin typeface="Times New Roman"/>
                <a:cs typeface="Times New Roman"/>
              </a:rPr>
              <a:t> до змочування </a:t>
            </a:r>
            <a:r>
              <a:rPr sz="1200" spc="-5" dirty="0">
                <a:latin typeface="Times New Roman"/>
                <a:cs typeface="Times New Roman"/>
              </a:rPr>
              <a:t>її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металом,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газотвірності</a:t>
            </a:r>
            <a:r>
              <a:rPr sz="1200" dirty="0">
                <a:latin typeface="Times New Roman"/>
                <a:cs typeface="Times New Roman"/>
              </a:rPr>
              <a:t> та </a:t>
            </a:r>
            <a:r>
              <a:rPr sz="1200" spc="-5" dirty="0">
                <a:latin typeface="Times New Roman"/>
                <a:cs typeface="Times New Roman"/>
              </a:rPr>
              <a:t>газопроникливості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її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конфігурації, </a:t>
            </a:r>
            <a:r>
              <a:rPr sz="1200" dirty="0">
                <a:latin typeface="Times New Roman"/>
                <a:cs typeface="Times New Roman"/>
              </a:rPr>
              <a:t>теплопровідності, </a:t>
            </a:r>
            <a:r>
              <a:rPr sz="1200" spc="-5" dirty="0">
                <a:latin typeface="Times New Roman"/>
                <a:cs typeface="Times New Roman"/>
              </a:rPr>
              <a:t>міцності, стану поверхні, </a:t>
            </a:r>
            <a:r>
              <a:rPr sz="1200" dirty="0">
                <a:latin typeface="Times New Roman"/>
                <a:cs typeface="Times New Roman"/>
              </a:rPr>
              <a:t>величини </a:t>
            </a:r>
            <a:r>
              <a:rPr sz="1200" spc="-5" dirty="0">
                <a:latin typeface="Times New Roman"/>
                <a:cs typeface="Times New Roman"/>
              </a:rPr>
              <a:t>напору рідкого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талу, умов його підведення та інших факторів, пов’язаних </a:t>
            </a:r>
            <a:r>
              <a:rPr sz="1200" dirty="0">
                <a:latin typeface="Times New Roman"/>
                <a:cs typeface="Times New Roman"/>
              </a:rPr>
              <a:t>з гідродинамічними умовами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заповнення форми).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Основні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dirty="0">
                <a:latin typeface="Times New Roman"/>
                <a:cs typeface="Times New Roman"/>
              </a:rPr>
              <a:t> сплаву,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величину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рідкоплинності,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це </a:t>
            </a:r>
            <a:r>
              <a:rPr sz="1200" spc="-5" dirty="0">
                <a:latin typeface="Times New Roman"/>
                <a:cs typeface="Times New Roman"/>
              </a:rPr>
              <a:t> в’язкість, поверхневий натяг та інтервал кристалізації. Збільшення в’язкості та поверх-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натягу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dirty="0">
                <a:latin typeface="Times New Roman"/>
                <a:cs typeface="Times New Roman"/>
              </a:rPr>
              <a:t> зменшує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рідкоплинність.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Сплави,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вузький</a:t>
            </a:r>
            <a:r>
              <a:rPr sz="1200" dirty="0">
                <a:latin typeface="Times New Roman"/>
                <a:cs typeface="Times New Roman"/>
              </a:rPr>
              <a:t> інтервал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кристалізації, </a:t>
            </a:r>
            <a:r>
              <a:rPr sz="1200" dirty="0">
                <a:latin typeface="Times New Roman"/>
                <a:cs typeface="Times New Roman"/>
              </a:rPr>
              <a:t>мають й </a:t>
            </a:r>
            <a:r>
              <a:rPr sz="1200" spc="-5" dirty="0">
                <a:latin typeface="Times New Roman"/>
                <a:cs typeface="Times New Roman"/>
              </a:rPr>
              <a:t>більшу рідкоплинність, </a:t>
            </a:r>
            <a:r>
              <a:rPr sz="1200" dirty="0">
                <a:latin typeface="Times New Roman"/>
                <a:cs typeface="Times New Roman"/>
              </a:rPr>
              <a:t>ніж </a:t>
            </a:r>
            <a:r>
              <a:rPr sz="1200" spc="-5" dirty="0">
                <a:latin typeface="Times New Roman"/>
                <a:cs typeface="Times New Roman"/>
              </a:rPr>
              <a:t>сплави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широким </a:t>
            </a:r>
            <a:r>
              <a:rPr sz="1200" dirty="0">
                <a:latin typeface="Times New Roman"/>
                <a:cs typeface="Times New Roman"/>
              </a:rPr>
              <a:t>інтервалом </a:t>
            </a:r>
            <a:r>
              <a:rPr sz="1200" spc="-5" dirty="0">
                <a:latin typeface="Times New Roman"/>
                <a:cs typeface="Times New Roman"/>
              </a:rPr>
              <a:t>крис- </a:t>
            </a:r>
            <a:r>
              <a:rPr sz="1200" dirty="0">
                <a:latin typeface="Times New Roman"/>
                <a:cs typeface="Times New Roman"/>
              </a:rPr>
              <a:t> талізації.</a:t>
            </a:r>
            <a:r>
              <a:rPr sz="1200" spc="-5" dirty="0">
                <a:latin typeface="Times New Roman"/>
                <a:cs typeface="Times New Roman"/>
              </a:rPr>
              <a:t> Найбільшу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мають</a:t>
            </a:r>
            <a:r>
              <a:rPr sz="1200" spc="-5" dirty="0">
                <a:latin typeface="Times New Roman"/>
                <a:cs typeface="Times New Roman"/>
              </a:rPr>
              <a:t> чисті </a:t>
            </a:r>
            <a:r>
              <a:rPr sz="1200" dirty="0">
                <a:latin typeface="Times New Roman"/>
                <a:cs typeface="Times New Roman"/>
              </a:rPr>
              <a:t>метали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евтектичні </a:t>
            </a:r>
            <a:r>
              <a:rPr sz="1200" spc="-5" dirty="0">
                <a:latin typeface="Times New Roman"/>
                <a:cs typeface="Times New Roman"/>
              </a:rPr>
              <a:t>сплави.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В’язкість </a:t>
            </a:r>
            <a:r>
              <a:rPr sz="1200" dirty="0">
                <a:latin typeface="Times New Roman"/>
                <a:cs typeface="Times New Roman"/>
              </a:rPr>
              <a:t>та </a:t>
            </a:r>
            <a:r>
              <a:rPr sz="1200" spc="-5" dirty="0">
                <a:latin typeface="Times New Roman"/>
                <a:cs typeface="Times New Roman"/>
              </a:rPr>
              <a:t>поверхневий натяг залежать від складу та температури </a:t>
            </a:r>
            <a:r>
              <a:rPr sz="1200" dirty="0">
                <a:latin typeface="Times New Roman"/>
                <a:cs typeface="Times New Roman"/>
              </a:rPr>
              <a:t>сплаву, </a:t>
            </a:r>
            <a:r>
              <a:rPr sz="1200" spc="-5" dirty="0">
                <a:latin typeface="Times New Roman"/>
                <a:cs typeface="Times New Roman"/>
              </a:rPr>
              <a:t>інтер-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вал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кристалізації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підвищеної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97" y="3688327"/>
            <a:ext cx="5789930" cy="6294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3185" algn="ctr">
              <a:lnSpc>
                <a:spcPct val="100000"/>
              </a:lnSpc>
              <a:spcBef>
                <a:spcPts val="100"/>
              </a:spcBef>
              <a:tabLst>
                <a:tab pos="1702435" algn="l"/>
                <a:tab pos="3418204" algn="l"/>
              </a:tabLst>
            </a:pPr>
            <a:r>
              <a:rPr sz="1000" i="1" dirty="0">
                <a:latin typeface="Times New Roman"/>
                <a:cs typeface="Times New Roman"/>
              </a:rPr>
              <a:t>а	б	в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  <a:spcBef>
                <a:spcPts val="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1.6.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Приклади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структури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жароміцного</a:t>
            </a:r>
            <a:r>
              <a:rPr sz="1000" dirty="0">
                <a:latin typeface="Times New Roman"/>
                <a:cs typeface="Times New Roman"/>
              </a:rPr>
              <a:t> матеріалу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робочих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лопаток: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а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рівноосна зернистість,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спрямована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кристалізація,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в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монокристал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20" dirty="0">
                <a:latin typeface="Times New Roman"/>
                <a:cs typeface="Times New Roman"/>
              </a:rPr>
              <a:t>Метали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5" dirty="0">
                <a:latin typeface="Times New Roman"/>
                <a:cs typeface="Times New Roman"/>
              </a:rPr>
              <a:t>сплави, отримані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звичайних умовах, складаються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0" dirty="0">
                <a:latin typeface="Times New Roman"/>
                <a:cs typeface="Times New Roman"/>
              </a:rPr>
              <a:t>великої кількості крис-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талів, тобто мають </a:t>
            </a:r>
            <a:r>
              <a:rPr sz="1200" spc="-25" dirty="0">
                <a:latin typeface="Times New Roman"/>
                <a:cs typeface="Times New Roman"/>
              </a:rPr>
              <a:t>полікристалічну </a:t>
            </a:r>
            <a:r>
              <a:rPr sz="1200" spc="-20" dirty="0">
                <a:latin typeface="Times New Roman"/>
                <a:cs typeface="Times New Roman"/>
              </a:rPr>
              <a:t>будову. </a:t>
            </a:r>
            <a:r>
              <a:rPr sz="1200" spc="-15" dirty="0">
                <a:latin typeface="Times New Roman"/>
                <a:cs typeface="Times New Roman"/>
              </a:rPr>
              <a:t>Ці </a:t>
            </a:r>
            <a:r>
              <a:rPr sz="1200" spc="-20" dirty="0">
                <a:latin typeface="Times New Roman"/>
                <a:cs typeface="Times New Roman"/>
              </a:rPr>
              <a:t>кристали </a:t>
            </a:r>
            <a:r>
              <a:rPr sz="1200" spc="-25" dirty="0">
                <a:latin typeface="Times New Roman"/>
                <a:cs typeface="Times New Roman"/>
              </a:rPr>
              <a:t>називаються зернами. </a:t>
            </a:r>
            <a:r>
              <a:rPr sz="1200" spc="-20" dirty="0">
                <a:latin typeface="Times New Roman"/>
                <a:cs typeface="Times New Roman"/>
              </a:rPr>
              <a:t>Вони мають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неправильну </a:t>
            </a:r>
            <a:r>
              <a:rPr sz="1200" spc="-20" dirty="0">
                <a:latin typeface="Times New Roman"/>
                <a:cs typeface="Times New Roman"/>
              </a:rPr>
              <a:t>форму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5" dirty="0">
                <a:latin typeface="Times New Roman"/>
                <a:cs typeface="Times New Roman"/>
              </a:rPr>
              <a:t>по-різному орієнтовані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0" dirty="0">
                <a:latin typeface="Times New Roman"/>
                <a:cs typeface="Times New Roman"/>
              </a:rPr>
              <a:t>просторі. Кожне зерно </a:t>
            </a:r>
            <a:r>
              <a:rPr sz="1200" spc="-15" dirty="0">
                <a:latin typeface="Times New Roman"/>
                <a:cs typeface="Times New Roman"/>
              </a:rPr>
              <a:t>має </a:t>
            </a:r>
            <a:r>
              <a:rPr sz="1200" spc="-20" dirty="0">
                <a:latin typeface="Times New Roman"/>
                <a:cs typeface="Times New Roman"/>
              </a:rPr>
              <a:t>своє </a:t>
            </a:r>
            <a:r>
              <a:rPr sz="1200" spc="-25" dirty="0">
                <a:latin typeface="Times New Roman"/>
                <a:cs typeface="Times New Roman"/>
              </a:rPr>
              <a:t>орієнтуван-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ня </a:t>
            </a:r>
            <a:r>
              <a:rPr sz="1200" spc="-20" dirty="0">
                <a:latin typeface="Times New Roman"/>
                <a:cs typeface="Times New Roman"/>
              </a:rPr>
              <a:t>кристалічної решітки, відмінне </a:t>
            </a:r>
            <a:r>
              <a:rPr sz="1200" spc="-15" dirty="0">
                <a:latin typeface="Times New Roman"/>
                <a:cs typeface="Times New Roman"/>
              </a:rPr>
              <a:t>від </a:t>
            </a:r>
            <a:r>
              <a:rPr sz="1200" spc="-25" dirty="0">
                <a:latin typeface="Times New Roman"/>
                <a:cs typeface="Times New Roman"/>
              </a:rPr>
              <a:t>орієнтування сусідніх </a:t>
            </a:r>
            <a:r>
              <a:rPr sz="1200" spc="-20" dirty="0">
                <a:latin typeface="Times New Roman"/>
                <a:cs typeface="Times New Roman"/>
              </a:rPr>
              <a:t>зерен, </a:t>
            </a:r>
            <a:r>
              <a:rPr sz="1200" spc="-25" dirty="0">
                <a:latin typeface="Times New Roman"/>
                <a:cs typeface="Times New Roman"/>
              </a:rPr>
              <a:t>внаслідок </a:t>
            </a:r>
            <a:r>
              <a:rPr sz="1200" spc="-15" dirty="0">
                <a:latin typeface="Times New Roman"/>
                <a:cs typeface="Times New Roman"/>
              </a:rPr>
              <a:t>чого </a:t>
            </a:r>
            <a:r>
              <a:rPr sz="1200" spc="-20" dirty="0">
                <a:latin typeface="Times New Roman"/>
                <a:cs typeface="Times New Roman"/>
              </a:rPr>
              <a:t>власти-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вост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</a:t>
            </a:r>
            <a:r>
              <a:rPr sz="1200" spc="-20" dirty="0">
                <a:latin typeface="Times New Roman"/>
                <a:cs typeface="Times New Roman"/>
              </a:rPr>
              <a:t>е</a:t>
            </a:r>
            <a:r>
              <a:rPr sz="1200" spc="-25" dirty="0">
                <a:latin typeface="Times New Roman"/>
                <a:cs typeface="Times New Roman"/>
              </a:rPr>
              <a:t>а</a:t>
            </a:r>
            <a:r>
              <a:rPr sz="1200" spc="-20" dirty="0">
                <a:latin typeface="Times New Roman"/>
                <a:cs typeface="Times New Roman"/>
              </a:rPr>
              <a:t>л</a:t>
            </a:r>
            <a:r>
              <a:rPr sz="1200" spc="-25" dirty="0">
                <a:latin typeface="Times New Roman"/>
                <a:cs typeface="Times New Roman"/>
              </a:rPr>
              <a:t>ьни</a:t>
            </a:r>
            <a:r>
              <a:rPr sz="1200" dirty="0">
                <a:latin typeface="Times New Roman"/>
                <a:cs typeface="Times New Roman"/>
              </a:rPr>
              <a:t>х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</a:t>
            </a:r>
            <a:r>
              <a:rPr sz="1200" spc="-30" dirty="0">
                <a:latin typeface="Times New Roman"/>
                <a:cs typeface="Times New Roman"/>
              </a:rPr>
              <a:t>т</a:t>
            </a:r>
            <a:r>
              <a:rPr sz="1200" spc="-20" dirty="0">
                <a:latin typeface="Times New Roman"/>
                <a:cs typeface="Times New Roman"/>
              </a:rPr>
              <a:t>а</a:t>
            </a:r>
            <a:r>
              <a:rPr sz="1200" spc="-25" dirty="0">
                <a:latin typeface="Times New Roman"/>
                <a:cs typeface="Times New Roman"/>
              </a:rPr>
              <a:t>л</a:t>
            </a:r>
            <a:r>
              <a:rPr sz="1200" spc="-20" dirty="0">
                <a:latin typeface="Times New Roman"/>
                <a:cs typeface="Times New Roman"/>
              </a:rPr>
              <a:t>і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усе</a:t>
            </a:r>
            <a:r>
              <a:rPr sz="1200" spc="-25" dirty="0">
                <a:latin typeface="Times New Roman"/>
                <a:cs typeface="Times New Roman"/>
              </a:rPr>
              <a:t>р</a:t>
            </a:r>
            <a:r>
              <a:rPr sz="1200" spc="-20" dirty="0">
                <a:latin typeface="Times New Roman"/>
                <a:cs typeface="Times New Roman"/>
              </a:rPr>
              <a:t>еднюют</a:t>
            </a:r>
            <a:r>
              <a:rPr sz="1200" spc="-30" dirty="0">
                <a:latin typeface="Times New Roman"/>
                <a:cs typeface="Times New Roman"/>
              </a:rPr>
              <a:t>ь</a:t>
            </a:r>
            <a:r>
              <a:rPr sz="1200" spc="-20" dirty="0">
                <a:latin typeface="Times New Roman"/>
                <a:cs typeface="Times New Roman"/>
              </a:rPr>
              <a:t>с</a:t>
            </a:r>
            <a:r>
              <a:rPr sz="1200" spc="-25" dirty="0">
                <a:latin typeface="Times New Roman"/>
                <a:cs typeface="Times New Roman"/>
              </a:rPr>
              <a:t>я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яв</a:t>
            </a:r>
            <a:r>
              <a:rPr sz="1200" spc="-25" dirty="0">
                <a:latin typeface="Times New Roman"/>
                <a:cs typeface="Times New Roman"/>
              </a:rPr>
              <a:t>и</a:t>
            </a:r>
            <a:r>
              <a:rPr sz="1200" spc="-20" dirty="0">
                <a:latin typeface="Times New Roman"/>
                <a:cs typeface="Times New Roman"/>
              </a:rPr>
              <a:t>щ</a:t>
            </a:r>
            <a:r>
              <a:rPr sz="1200" dirty="0">
                <a:latin typeface="Times New Roman"/>
                <a:cs typeface="Times New Roman"/>
              </a:rPr>
              <a:t>е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анізотропі</a:t>
            </a:r>
            <a:r>
              <a:rPr sz="1200" dirty="0">
                <a:latin typeface="Times New Roman"/>
                <a:cs typeface="Times New Roman"/>
              </a:rPr>
              <a:t>ї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н</a:t>
            </a:r>
            <a:r>
              <a:rPr sz="1200" dirty="0">
                <a:latin typeface="Times New Roman"/>
                <a:cs typeface="Times New Roman"/>
              </a:rPr>
              <a:t>е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спостерігаєтьс</a:t>
            </a:r>
            <a:r>
              <a:rPr sz="1200" spc="-30" dirty="0">
                <a:latin typeface="Times New Roman"/>
                <a:cs typeface="Times New Roman"/>
              </a:rPr>
              <a:t>я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кристалічній </a:t>
            </a:r>
            <a:r>
              <a:rPr sz="1200" spc="-5" dirty="0">
                <a:latin typeface="Times New Roman"/>
                <a:cs typeface="Times New Roman"/>
              </a:rPr>
              <a:t>решітці </a:t>
            </a:r>
            <a:r>
              <a:rPr sz="1200" dirty="0">
                <a:latin typeface="Times New Roman"/>
                <a:cs typeface="Times New Roman"/>
              </a:rPr>
              <a:t>реальних металів є різні </a:t>
            </a:r>
            <a:r>
              <a:rPr sz="1200" spc="-5" dirty="0">
                <a:latin typeface="Times New Roman"/>
                <a:cs typeface="Times New Roman"/>
              </a:rPr>
              <a:t>дефекти (недосконалості), які по-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рушують зв’язок </a:t>
            </a:r>
            <a:r>
              <a:rPr sz="1200" dirty="0">
                <a:latin typeface="Times New Roman"/>
                <a:cs typeface="Times New Roman"/>
              </a:rPr>
              <a:t>між атомами і </a:t>
            </a:r>
            <a:r>
              <a:rPr sz="1200" spc="-5" dirty="0">
                <a:latin typeface="Times New Roman"/>
                <a:cs typeface="Times New Roman"/>
              </a:rPr>
              <a:t>впливають на властивості металів. Розрізняють такі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структурні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недосконалості: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точкові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незначні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всіх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трьох вимірах;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лінійні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малі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двох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вимірах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завгодно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протяжні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третьому;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41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поверхневі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малі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одному вимірі.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904364">
              <a:lnSpc>
                <a:spcPct val="100000"/>
              </a:lnSpc>
              <a:spcBef>
                <a:spcPts val="855"/>
              </a:spcBef>
            </a:pPr>
            <a:r>
              <a:rPr sz="1200" b="1" dirty="0">
                <a:latin typeface="Times New Roman"/>
                <a:cs typeface="Times New Roman"/>
              </a:rPr>
              <a:t>1.2.1.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ТОЧКОВІ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ДЕФЕКТИ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КРИСТАЛІЧНОЇ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БУДОВИ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8890" indent="36004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Однією з </a:t>
            </a:r>
            <a:r>
              <a:rPr sz="1200" spc="-5" dirty="0">
                <a:latin typeface="Times New Roman"/>
                <a:cs typeface="Times New Roman"/>
              </a:rPr>
              <a:t>поширених недосконалостей кристалічної будови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наявність точкових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дефектів: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вакансій,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дислокованих та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домішкових </a:t>
            </a:r>
            <a:r>
              <a:rPr sz="1200" dirty="0">
                <a:latin typeface="Times New Roman"/>
                <a:cs typeface="Times New Roman"/>
              </a:rPr>
              <a:t>атомів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1.7).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i="1" spc="-20" dirty="0">
                <a:latin typeface="Times New Roman"/>
                <a:cs typeface="Times New Roman"/>
              </a:rPr>
              <a:t>Вакансія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5" dirty="0">
                <a:latin typeface="Times New Roman"/>
                <a:cs typeface="Times New Roman"/>
              </a:rPr>
              <a:t>відсутність </a:t>
            </a:r>
            <a:r>
              <a:rPr sz="1200" spc="-20" dirty="0">
                <a:latin typeface="Times New Roman"/>
                <a:cs typeface="Times New Roman"/>
              </a:rPr>
              <a:t>атомів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5" dirty="0">
                <a:latin typeface="Times New Roman"/>
                <a:cs typeface="Times New Roman"/>
              </a:rPr>
              <a:t>вузлах кристалічної </a:t>
            </a:r>
            <a:r>
              <a:rPr sz="1200" spc="-20" dirty="0">
                <a:latin typeface="Times New Roman"/>
                <a:cs typeface="Times New Roman"/>
              </a:rPr>
              <a:t>решітки, «дірки», </a:t>
            </a:r>
            <a:r>
              <a:rPr sz="1200" spc="-15" dirty="0">
                <a:latin typeface="Times New Roman"/>
                <a:cs typeface="Times New Roman"/>
              </a:rPr>
              <a:t>які </a:t>
            </a:r>
            <a:r>
              <a:rPr sz="1200" spc="-20" dirty="0">
                <a:latin typeface="Times New Roman"/>
                <a:cs typeface="Times New Roman"/>
              </a:rPr>
              <a:t>утворилися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результаті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різних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причин.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Утворюються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вакансії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при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переході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атомів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поверхні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навко-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70"/>
              </a:lnSpc>
              <a:spcBef>
                <a:spcPts val="5"/>
              </a:spcBef>
            </a:pPr>
            <a:r>
              <a:rPr sz="1200" spc="-20" dirty="0">
                <a:latin typeface="Times New Roman"/>
                <a:cs typeface="Times New Roman"/>
              </a:rPr>
              <a:t>лишнє середовище </a:t>
            </a:r>
            <a:r>
              <a:rPr sz="1200" spc="-15" dirty="0">
                <a:latin typeface="Times New Roman"/>
                <a:cs typeface="Times New Roman"/>
              </a:rPr>
              <a:t>або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25" dirty="0">
                <a:latin typeface="Times New Roman"/>
                <a:cs typeface="Times New Roman"/>
              </a:rPr>
              <a:t>вузлів </a:t>
            </a:r>
            <a:r>
              <a:rPr sz="1200" spc="-20" dirty="0">
                <a:latin typeface="Times New Roman"/>
                <a:cs typeface="Times New Roman"/>
              </a:rPr>
              <a:t>решітки </a:t>
            </a:r>
            <a:r>
              <a:rPr sz="1200" spc="-15" dirty="0">
                <a:latin typeface="Times New Roman"/>
                <a:cs typeface="Times New Roman"/>
              </a:rPr>
              <a:t>на </a:t>
            </a:r>
            <a:r>
              <a:rPr sz="1200" spc="-20" dirty="0">
                <a:latin typeface="Times New Roman"/>
                <a:cs typeface="Times New Roman"/>
              </a:rPr>
              <a:t>поверхню (межі зерен, </a:t>
            </a:r>
            <a:r>
              <a:rPr sz="1200" spc="-25" dirty="0">
                <a:latin typeface="Times New Roman"/>
                <a:cs typeface="Times New Roman"/>
              </a:rPr>
              <a:t>порожнечі, </a:t>
            </a:r>
            <a:r>
              <a:rPr sz="1200" spc="-20" dirty="0">
                <a:latin typeface="Times New Roman"/>
                <a:cs typeface="Times New Roman"/>
              </a:rPr>
              <a:t>тріщини то- </a:t>
            </a:r>
            <a:r>
              <a:rPr sz="1200" spc="-15" dirty="0">
                <a:latin typeface="Times New Roman"/>
                <a:cs typeface="Times New Roman"/>
              </a:rPr>
              <a:t> що),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результаті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пластичної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деформації,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бомбардуванні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тіла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атомами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або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частками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spc="-30" dirty="0">
                <a:latin typeface="Times New Roman"/>
                <a:cs typeface="Times New Roman"/>
              </a:rPr>
              <a:t>високих енергій (опромінення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30" dirty="0">
                <a:latin typeface="Times New Roman"/>
                <a:cs typeface="Times New Roman"/>
              </a:rPr>
              <a:t>циклотроні </a:t>
            </a:r>
            <a:r>
              <a:rPr sz="1200" spc="-20" dirty="0">
                <a:latin typeface="Times New Roman"/>
                <a:cs typeface="Times New Roman"/>
              </a:rPr>
              <a:t>або </a:t>
            </a:r>
            <a:r>
              <a:rPr sz="1200" spc="-35" dirty="0">
                <a:latin typeface="Times New Roman"/>
                <a:cs typeface="Times New Roman"/>
              </a:rPr>
              <a:t>нейтронного </a:t>
            </a:r>
            <a:r>
              <a:rPr sz="1200" spc="-30" dirty="0">
                <a:latin typeface="Times New Roman"/>
                <a:cs typeface="Times New Roman"/>
              </a:rPr>
              <a:t>опромінення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30" dirty="0">
                <a:latin typeface="Times New Roman"/>
                <a:cs typeface="Times New Roman"/>
              </a:rPr>
              <a:t>ядерному реак- 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торі). </a:t>
            </a:r>
            <a:r>
              <a:rPr sz="1200" spc="-25" dirty="0">
                <a:latin typeface="Times New Roman"/>
                <a:cs typeface="Times New Roman"/>
              </a:rPr>
              <a:t>Концентрація вакансій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0" dirty="0">
                <a:latin typeface="Times New Roman"/>
                <a:cs typeface="Times New Roman"/>
              </a:rPr>
              <a:t>значній мірі визначається </a:t>
            </a:r>
            <a:r>
              <a:rPr sz="1200" spc="-25" dirty="0">
                <a:latin typeface="Times New Roman"/>
                <a:cs typeface="Times New Roman"/>
              </a:rPr>
              <a:t>температурою </a:t>
            </a:r>
            <a:r>
              <a:rPr sz="1200" spc="-20" dirty="0">
                <a:latin typeface="Times New Roman"/>
                <a:cs typeface="Times New Roman"/>
              </a:rPr>
              <a:t>тіла. </a:t>
            </a:r>
            <a:r>
              <a:rPr sz="1200" spc="-25" dirty="0">
                <a:latin typeface="Times New Roman"/>
                <a:cs typeface="Times New Roman"/>
              </a:rPr>
              <a:t>Переміщаю- </a:t>
            </a:r>
            <a:r>
              <a:rPr sz="1200" spc="-20" dirty="0">
                <a:latin typeface="Times New Roman"/>
                <a:cs typeface="Times New Roman"/>
              </a:rPr>
              <a:t> чись </a:t>
            </a:r>
            <a:r>
              <a:rPr sz="1200" spc="-15" dirty="0">
                <a:latin typeface="Times New Roman"/>
                <a:cs typeface="Times New Roman"/>
              </a:rPr>
              <a:t>по </a:t>
            </a:r>
            <a:r>
              <a:rPr sz="1200" spc="-25" dirty="0">
                <a:latin typeface="Times New Roman"/>
                <a:cs typeface="Times New Roman"/>
              </a:rPr>
              <a:t>кристалу, поодинокі </a:t>
            </a:r>
            <a:r>
              <a:rPr sz="1200" spc="-20" dirty="0">
                <a:latin typeface="Times New Roman"/>
                <a:cs typeface="Times New Roman"/>
              </a:rPr>
              <a:t>вакансії можуть зустрічатися.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25" dirty="0">
                <a:latin typeface="Times New Roman"/>
                <a:cs typeface="Times New Roman"/>
              </a:rPr>
              <a:t>об’єднуватися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25" dirty="0">
                <a:latin typeface="Times New Roman"/>
                <a:cs typeface="Times New Roman"/>
              </a:rPr>
              <a:t>дивакансії. 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Скупчення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багатьох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вакансій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може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призвести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утворення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пір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пустот.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Дислокований атом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атом,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вийшов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вузла решітки </a:t>
            </a:r>
            <a:r>
              <a:rPr sz="1200" dirty="0">
                <a:latin typeface="Times New Roman"/>
                <a:cs typeface="Times New Roman"/>
              </a:rPr>
              <a:t>і зайняв місце між </a:t>
            </a:r>
            <a:r>
              <a:rPr sz="1200" spc="-5" dirty="0">
                <a:latin typeface="Times New Roman"/>
                <a:cs typeface="Times New Roman"/>
              </a:rPr>
              <a:t>вуз- </a:t>
            </a:r>
            <a:r>
              <a:rPr sz="1200" dirty="0">
                <a:latin typeface="Times New Roman"/>
                <a:cs typeface="Times New Roman"/>
              </a:rPr>
              <a:t> лами </a:t>
            </a:r>
            <a:r>
              <a:rPr sz="1200" spc="-5" dirty="0">
                <a:latin typeface="Times New Roman"/>
                <a:cs typeface="Times New Roman"/>
              </a:rPr>
              <a:t>(дефект </a:t>
            </a:r>
            <a:r>
              <a:rPr sz="1200" dirty="0">
                <a:latin typeface="Times New Roman"/>
                <a:cs typeface="Times New Roman"/>
              </a:rPr>
              <a:t>Френкеля). Концентрація </a:t>
            </a:r>
            <a:r>
              <a:rPr sz="1200" spc="-5" dirty="0">
                <a:latin typeface="Times New Roman"/>
                <a:cs typeface="Times New Roman"/>
              </a:rPr>
              <a:t>дислокованих </a:t>
            </a:r>
            <a:r>
              <a:rPr sz="1200" dirty="0">
                <a:latin typeface="Times New Roman"/>
                <a:cs typeface="Times New Roman"/>
              </a:rPr>
              <a:t>атомів значно менша, </a:t>
            </a:r>
            <a:r>
              <a:rPr sz="1200" spc="-5" dirty="0">
                <a:latin typeface="Times New Roman"/>
                <a:cs typeface="Times New Roman"/>
              </a:rPr>
              <a:t>ніж вакан-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сій, тому що </a:t>
            </a:r>
            <a:r>
              <a:rPr sz="1200" dirty="0">
                <a:latin typeface="Times New Roman"/>
                <a:cs typeface="Times New Roman"/>
              </a:rPr>
              <a:t>для їх </a:t>
            </a:r>
            <a:r>
              <a:rPr sz="1200" spc="-5" dirty="0">
                <a:latin typeface="Times New Roman"/>
                <a:cs typeface="Times New Roman"/>
              </a:rPr>
              <a:t>утворення потрібні значні витрати </a:t>
            </a:r>
            <a:r>
              <a:rPr sz="1200" dirty="0">
                <a:latin typeface="Times New Roman"/>
                <a:cs typeface="Times New Roman"/>
              </a:rPr>
              <a:t>енергії. </a:t>
            </a:r>
            <a:r>
              <a:rPr sz="1200" spc="-5" dirty="0">
                <a:latin typeface="Times New Roman"/>
                <a:cs typeface="Times New Roman"/>
              </a:rPr>
              <a:t>При цьому на місці ато- </a:t>
            </a:r>
            <a:r>
              <a:rPr sz="1200" dirty="0">
                <a:latin typeface="Times New Roman"/>
                <a:cs typeface="Times New Roman"/>
              </a:rPr>
              <a:t> ма, що </a:t>
            </a:r>
            <a:r>
              <a:rPr sz="1200" spc="-5" dirty="0">
                <a:latin typeface="Times New Roman"/>
                <a:cs typeface="Times New Roman"/>
              </a:rPr>
              <a:t>перемістився,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 вакансія.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13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48205" y="900683"/>
            <a:ext cx="4625340" cy="2734818"/>
          </a:xfrm>
          <a:prstGeom prst="rect">
            <a:avLst/>
          </a:prstGeom>
        </p:spPr>
      </p:pic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264151" y="516889"/>
            <a:ext cx="4230370" cy="1991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3152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верхневий натяг зменшуються, </a:t>
            </a:r>
            <a:r>
              <a:rPr sz="1200" dirty="0">
                <a:latin typeface="Times New Roman"/>
                <a:cs typeface="Times New Roman"/>
              </a:rPr>
              <a:t>а сплав довший час </a:t>
            </a:r>
            <a:r>
              <a:rPr sz="1200" spc="-5" dirty="0">
                <a:latin typeface="Times New Roman"/>
                <a:cs typeface="Times New Roman"/>
              </a:rPr>
              <a:t>перебуває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рідкому </a:t>
            </a:r>
            <a:r>
              <a:rPr sz="1200" spc="-5" dirty="0">
                <a:latin typeface="Times New Roman"/>
                <a:cs typeface="Times New Roman"/>
              </a:rPr>
              <a:t>стані. Тому підвищення температури </a:t>
            </a:r>
            <a:r>
              <a:rPr sz="1200" dirty="0">
                <a:latin typeface="Times New Roman"/>
                <a:cs typeface="Times New Roman"/>
              </a:rPr>
              <a:t>сприяє </a:t>
            </a:r>
            <a:r>
              <a:rPr sz="1200" spc="-5" dirty="0">
                <a:latin typeface="Times New Roman"/>
                <a:cs typeface="Times New Roman"/>
              </a:rPr>
              <a:t>збільшен-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рідкоплинності.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400"/>
              </a:lnSpc>
            </a:pPr>
            <a:r>
              <a:rPr sz="1200" spc="-5" dirty="0">
                <a:latin typeface="Times New Roman"/>
                <a:cs typeface="Times New Roman"/>
              </a:rPr>
              <a:t>Вплив</a:t>
            </a:r>
            <a:r>
              <a:rPr sz="1200" dirty="0">
                <a:latin typeface="Times New Roman"/>
                <a:cs typeface="Times New Roman"/>
              </a:rPr>
              <a:t> хімічного </a:t>
            </a:r>
            <a:r>
              <a:rPr sz="1200" spc="-5" dirty="0">
                <a:latin typeface="Times New Roman"/>
                <a:cs typeface="Times New Roman"/>
              </a:rPr>
              <a:t>складу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сталей 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такий: </a:t>
            </a:r>
            <a:r>
              <a:rPr sz="1200" dirty="0">
                <a:latin typeface="Times New Roman"/>
                <a:cs typeface="Times New Roman"/>
              </a:rPr>
              <a:t> фосфор,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вуглець,</a:t>
            </a:r>
            <a:r>
              <a:rPr sz="1200" dirty="0">
                <a:latin typeface="Times New Roman"/>
                <a:cs typeface="Times New Roman"/>
              </a:rPr>
              <a:t> кремній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рідкоплинність,</a:t>
            </a:r>
            <a:r>
              <a:rPr sz="1200" dirty="0">
                <a:latin typeface="Times New Roman"/>
                <a:cs typeface="Times New Roman"/>
              </a:rPr>
              <a:t> марга-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нець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істотного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впливає,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нікель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мідь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трохи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збільшують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рід-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коплинність,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хром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знижує.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400"/>
              </a:lnSpc>
            </a:pPr>
            <a:r>
              <a:rPr sz="1200" i="1" spc="-5" dirty="0">
                <a:latin typeface="Times New Roman"/>
                <a:cs typeface="Times New Roman"/>
              </a:rPr>
              <a:t>Параметри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рідкоплинності.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42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75" dirty="0">
                <a:latin typeface="Times New Roman"/>
                <a:cs typeface="Times New Roman"/>
              </a:rPr>
              <a:t>   </a:t>
            </a:r>
            <a:r>
              <a:rPr sz="1200" spc="-5" dirty="0">
                <a:latin typeface="Times New Roman"/>
                <a:cs typeface="Times New Roman"/>
              </a:rPr>
              <a:t>порівнянні</a:t>
            </a:r>
            <a:r>
              <a:rPr sz="1200" spc="375" dirty="0">
                <a:latin typeface="Times New Roman"/>
                <a:cs typeface="Times New Roman"/>
              </a:rPr>
              <a:t>   </a:t>
            </a:r>
            <a:r>
              <a:rPr sz="1200" spc="-5" dirty="0">
                <a:latin typeface="Times New Roman"/>
                <a:cs typeface="Times New Roman"/>
              </a:rPr>
              <a:t>рідкоплинності</a:t>
            </a:r>
            <a:r>
              <a:rPr sz="1200" spc="37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різних     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64144" y="2478268"/>
            <a:ext cx="4231005" cy="91948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5080" algn="just">
              <a:lnSpc>
                <a:spcPct val="97200"/>
              </a:lnSpc>
              <a:spcBef>
                <a:spcPts val="140"/>
              </a:spcBef>
            </a:pPr>
            <a:r>
              <a:rPr sz="1200" dirty="0">
                <a:latin typeface="Times New Roman"/>
                <a:cs typeface="Times New Roman"/>
              </a:rPr>
              <a:t>Ю. </a:t>
            </a:r>
            <a:r>
              <a:rPr sz="1200" spc="-5" dirty="0">
                <a:latin typeface="Times New Roman"/>
                <a:cs typeface="Times New Roman"/>
              </a:rPr>
              <a:t>А. </a:t>
            </a:r>
            <a:r>
              <a:rPr sz="1200" dirty="0">
                <a:latin typeface="Times New Roman"/>
                <a:cs typeface="Times New Roman"/>
              </a:rPr>
              <a:t>Нехендзі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запропонував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розмежовувати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поняття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</a:t>
            </a:r>
            <a:r>
              <a:rPr sz="1200" dirty="0">
                <a:latin typeface="Times New Roman"/>
                <a:cs typeface="Times New Roman"/>
              </a:rPr>
              <a:t> іс-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тинну рідкоплинність та практичну. Під </a:t>
            </a:r>
            <a:r>
              <a:rPr sz="1200" dirty="0">
                <a:latin typeface="Times New Roman"/>
                <a:cs typeface="Times New Roman"/>
              </a:rPr>
              <a:t>істинною розуміється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така рідкоплинність, яка визначається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різних </a:t>
            </a:r>
            <a:r>
              <a:rPr sz="1200" dirty="0">
                <a:latin typeface="Times New Roman"/>
                <a:cs typeface="Times New Roman"/>
              </a:rPr>
              <a:t>металів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однаковому </a:t>
            </a:r>
            <a:r>
              <a:rPr sz="1200" dirty="0">
                <a:latin typeface="Times New Roman"/>
                <a:cs typeface="Times New Roman"/>
              </a:rPr>
              <a:t>перегріві над </a:t>
            </a:r>
            <a:r>
              <a:rPr sz="1200" spc="-5" dirty="0">
                <a:latin typeface="Times New Roman"/>
                <a:cs typeface="Times New Roman"/>
              </a:rPr>
              <a:t>температурами нульової рідкоплин-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ності.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можливисть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одержання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значень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70" y="3366762"/>
            <a:ext cx="5787390" cy="661606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6350" algn="just">
              <a:lnSpc>
                <a:spcPts val="1400"/>
              </a:lnSpc>
              <a:spcBef>
                <a:spcPts val="180"/>
              </a:spcBef>
            </a:pPr>
            <a:r>
              <a:rPr sz="1200" dirty="0">
                <a:latin typeface="Times New Roman"/>
                <a:cs typeface="Times New Roman"/>
              </a:rPr>
              <a:t>ператури </a:t>
            </a:r>
            <a:r>
              <a:rPr sz="1200" spc="-5" dirty="0">
                <a:latin typeface="Times New Roman"/>
                <a:cs typeface="Times New Roman"/>
              </a:rPr>
              <a:t>заливання. Під практичною розуміється рідкоплинність, яка встановлюється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однаковій</a:t>
            </a:r>
            <a:r>
              <a:rPr sz="1200" spc="-5" dirty="0">
                <a:latin typeface="Times New Roman"/>
                <a:cs typeface="Times New Roman"/>
              </a:rPr>
              <a:t> температурі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заливання.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практиці </a:t>
            </a:r>
            <a:r>
              <a:rPr sz="1200" dirty="0">
                <a:latin typeface="Times New Roman"/>
                <a:cs typeface="Times New Roman"/>
              </a:rPr>
              <a:t>без спеціальних досліджень складно </a:t>
            </a:r>
            <a:r>
              <a:rPr sz="1200" spc="-5" dirty="0">
                <a:latin typeface="Times New Roman"/>
                <a:cs typeface="Times New Roman"/>
              </a:rPr>
              <a:t>встановити температуру нульової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рідкоплинності.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Тому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деяким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наближенням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визначенні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істинної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рідкоплинності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замість </a:t>
            </a:r>
            <a:r>
              <a:rPr sz="1200" spc="-5" dirty="0">
                <a:latin typeface="Times New Roman"/>
                <a:cs typeface="Times New Roman"/>
              </a:rPr>
              <a:t>однакового нагріву</a:t>
            </a:r>
            <a:r>
              <a:rPr sz="1200" dirty="0">
                <a:latin typeface="Times New Roman"/>
                <a:cs typeface="Times New Roman"/>
              </a:rPr>
              <a:t> над </a:t>
            </a:r>
            <a:r>
              <a:rPr sz="1200" spc="-5" dirty="0">
                <a:latin typeface="Times New Roman"/>
                <a:cs typeface="Times New Roman"/>
              </a:rPr>
              <a:t>нульовою рідкоплинністю </a:t>
            </a:r>
            <a:r>
              <a:rPr sz="1200" dirty="0">
                <a:latin typeface="Times New Roman"/>
                <a:cs typeface="Times New Roman"/>
              </a:rPr>
              <a:t>застосовується </a:t>
            </a:r>
            <a:r>
              <a:rPr sz="1200" spc="-5" dirty="0">
                <a:latin typeface="Times New Roman"/>
                <a:cs typeface="Times New Roman"/>
              </a:rPr>
              <a:t>однаковий </a:t>
            </a:r>
            <a:r>
              <a:rPr sz="1200" dirty="0">
                <a:latin typeface="Times New Roman"/>
                <a:cs typeface="Times New Roman"/>
              </a:rPr>
              <a:t> нагрів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над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ліквідусом.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0"/>
              </a:lnSpc>
            </a:pPr>
            <a:r>
              <a:rPr sz="1200" dirty="0">
                <a:latin typeface="Times New Roman"/>
                <a:cs typeface="Times New Roman"/>
              </a:rPr>
              <a:t>Таким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чином,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практиці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рідкоплинність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металів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може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оцінюватися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40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постійній, однаковій температурі </a:t>
            </a:r>
            <a:r>
              <a:rPr sz="1200" spc="-5" dirty="0">
                <a:latin typeface="Times New Roman"/>
                <a:cs typeface="Times New Roman"/>
              </a:rPr>
              <a:t>заливання (практична рідкоплинність), </a:t>
            </a:r>
            <a:r>
              <a:rPr sz="1200" dirty="0">
                <a:latin typeface="Times New Roman"/>
                <a:cs typeface="Times New Roman"/>
              </a:rPr>
              <a:t>або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однаковому</a:t>
            </a:r>
            <a:r>
              <a:rPr sz="1200" dirty="0">
                <a:latin typeface="Times New Roman"/>
                <a:cs typeface="Times New Roman"/>
              </a:rPr>
              <a:t> перегріві </a:t>
            </a:r>
            <a:r>
              <a:rPr sz="1200" spc="-5" dirty="0">
                <a:latin typeface="Times New Roman"/>
                <a:cs typeface="Times New Roman"/>
              </a:rPr>
              <a:t>над</a:t>
            </a:r>
            <a:r>
              <a:rPr sz="1200" dirty="0">
                <a:latin typeface="Times New Roman"/>
                <a:cs typeface="Times New Roman"/>
              </a:rPr>
              <a:t> ліквідусом</a:t>
            </a:r>
            <a:r>
              <a:rPr sz="1200" spc="-5" dirty="0">
                <a:latin typeface="Times New Roman"/>
                <a:cs typeface="Times New Roman"/>
              </a:rPr>
              <a:t> (умовно </a:t>
            </a:r>
            <a:r>
              <a:rPr sz="1200" dirty="0">
                <a:latin typeface="Times New Roman"/>
                <a:cs typeface="Times New Roman"/>
              </a:rPr>
              <a:t>істинна </a:t>
            </a:r>
            <a:r>
              <a:rPr sz="1200" spc="-5" dirty="0">
                <a:latin typeface="Times New Roman"/>
                <a:cs typeface="Times New Roman"/>
              </a:rPr>
              <a:t>рідкоплинність).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55"/>
              </a:lnSpc>
            </a:pPr>
            <a:r>
              <a:rPr sz="1200" i="1" spc="-5" dirty="0">
                <a:latin typeface="Times New Roman"/>
                <a:cs typeface="Times New Roman"/>
              </a:rPr>
              <a:t>Визначення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рідкоплинності.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5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Аналітичне </a:t>
            </a:r>
            <a:r>
              <a:rPr sz="1200" spc="-5" dirty="0">
                <a:latin typeface="Times New Roman"/>
                <a:cs typeface="Times New Roman"/>
              </a:rPr>
              <a:t>визначення рідкоплинності дуже </a:t>
            </a:r>
            <a:r>
              <a:rPr sz="1200" dirty="0">
                <a:latin typeface="Times New Roman"/>
                <a:cs typeface="Times New Roman"/>
              </a:rPr>
              <a:t>складне,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воно залежить від </a:t>
            </a:r>
            <a:r>
              <a:rPr sz="1200" dirty="0">
                <a:latin typeface="Times New Roman"/>
                <a:cs typeface="Times New Roman"/>
              </a:rPr>
              <a:t> багатьох </a:t>
            </a:r>
            <a:r>
              <a:rPr sz="1200" spc="-5" dirty="0">
                <a:latin typeface="Times New Roman"/>
                <a:cs typeface="Times New Roman"/>
              </a:rPr>
              <a:t>факторів,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формули,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пропонуються, носять приблизний характер. Тому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 рідкоплинності металу переважно </a:t>
            </a:r>
            <a:r>
              <a:rPr sz="1200" dirty="0">
                <a:latin typeface="Times New Roman"/>
                <a:cs typeface="Times New Roman"/>
              </a:rPr>
              <a:t>здійснюється способом </a:t>
            </a:r>
            <a:r>
              <a:rPr sz="1200" spc="-5" dirty="0">
                <a:latin typeface="Times New Roman"/>
                <a:cs typeface="Times New Roman"/>
              </a:rPr>
              <a:t>установлення йо-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здатності заповнювати ливарну форму. Для цього застосовуються спеціальні техно- </a:t>
            </a:r>
            <a:r>
              <a:rPr sz="1200" dirty="0">
                <a:latin typeface="Times New Roman"/>
                <a:cs typeface="Times New Roman"/>
              </a:rPr>
              <a:t> логічні </a:t>
            </a:r>
            <a:r>
              <a:rPr sz="1200" spc="-5" dirty="0">
                <a:latin typeface="Times New Roman"/>
                <a:cs typeface="Times New Roman"/>
              </a:rPr>
              <a:t>проби,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повнотою </a:t>
            </a:r>
            <a:r>
              <a:rPr sz="1200" dirty="0">
                <a:latin typeface="Times New Roman"/>
                <a:cs typeface="Times New Roman"/>
              </a:rPr>
              <a:t>залитої </a:t>
            </a:r>
            <a:r>
              <a:rPr sz="1200" spc="-5" dirty="0">
                <a:latin typeface="Times New Roman"/>
                <a:cs typeface="Times New Roman"/>
              </a:rPr>
              <a:t>частини котрих судять про те, </a:t>
            </a:r>
            <a:r>
              <a:rPr sz="1200" dirty="0">
                <a:latin typeface="Times New Roman"/>
                <a:cs typeface="Times New Roman"/>
              </a:rPr>
              <a:t>чи </a:t>
            </a:r>
            <a:r>
              <a:rPr sz="1200" spc="-5" dirty="0">
                <a:latin typeface="Times New Roman"/>
                <a:cs typeface="Times New Roman"/>
              </a:rPr>
              <a:t>забезпечує </a:t>
            </a:r>
            <a:r>
              <a:rPr sz="1200" dirty="0">
                <a:latin typeface="Times New Roman"/>
                <a:cs typeface="Times New Roman"/>
              </a:rPr>
              <a:t>даний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повноцінне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заповнення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50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практиці вітчизняного ливарного виробництва </a:t>
            </a:r>
            <a:r>
              <a:rPr sz="1200" dirty="0">
                <a:latin typeface="Times New Roman"/>
                <a:cs typeface="Times New Roman"/>
              </a:rPr>
              <a:t>широкого </a:t>
            </a:r>
            <a:r>
              <a:rPr sz="1200" spc="-5" dirty="0">
                <a:latin typeface="Times New Roman"/>
                <a:cs typeface="Times New Roman"/>
              </a:rPr>
              <a:t>поширення набула спі- </a:t>
            </a:r>
            <a:r>
              <a:rPr sz="1200" dirty="0">
                <a:latin typeface="Times New Roman"/>
                <a:cs typeface="Times New Roman"/>
              </a:rPr>
              <a:t> ральна проба </a:t>
            </a: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5.1,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). Форма проби, що складається з </a:t>
            </a:r>
            <a:r>
              <a:rPr sz="1200" spc="-5" dirty="0">
                <a:latin typeface="Times New Roman"/>
                <a:cs typeface="Times New Roman"/>
              </a:rPr>
              <a:t>двох опок, повинна встанов-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люватися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строго</a:t>
            </a:r>
            <a:r>
              <a:rPr sz="1200" dirty="0">
                <a:latin typeface="Times New Roman"/>
                <a:cs typeface="Times New Roman"/>
              </a:rPr>
              <a:t> горизонтально.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живильної</a:t>
            </a:r>
            <a:r>
              <a:rPr sz="1200" dirty="0">
                <a:latin typeface="Times New Roman"/>
                <a:cs typeface="Times New Roman"/>
              </a:rPr>
              <a:t> системи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співвідношення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площі </a:t>
            </a:r>
            <a:r>
              <a:rPr sz="1200" spc="-5" dirty="0">
                <a:latin typeface="Times New Roman"/>
                <a:cs typeface="Times New Roman"/>
              </a:rPr>
              <a:t>поперечного перерізу каналу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стояка забезпечують </a:t>
            </a:r>
            <a:r>
              <a:rPr sz="1200" dirty="0">
                <a:latin typeface="Times New Roman"/>
                <a:cs typeface="Times New Roman"/>
              </a:rPr>
              <a:t>надходження </a:t>
            </a:r>
            <a:r>
              <a:rPr sz="1200" spc="-5" dirty="0">
                <a:latin typeface="Times New Roman"/>
                <a:cs typeface="Times New Roman"/>
              </a:rPr>
              <a:t>металу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поро-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жнину форми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деякою постійною </a:t>
            </a:r>
            <a:r>
              <a:rPr sz="1200" dirty="0">
                <a:latin typeface="Times New Roman"/>
                <a:cs typeface="Times New Roman"/>
              </a:rPr>
              <a:t>швидкістю за </a:t>
            </a:r>
            <a:r>
              <a:rPr sz="1200" spc="-5" dirty="0">
                <a:latin typeface="Times New Roman"/>
                <a:cs typeface="Times New Roman"/>
              </a:rPr>
              <a:t>умови, </a:t>
            </a:r>
            <a:r>
              <a:rPr sz="1200" dirty="0">
                <a:latin typeface="Times New Roman"/>
                <a:cs typeface="Times New Roman"/>
              </a:rPr>
              <a:t>що заливальник тримає </a:t>
            </a:r>
            <a:r>
              <a:rPr sz="1200" spc="-5" dirty="0">
                <a:latin typeface="Times New Roman"/>
                <a:cs typeface="Times New Roman"/>
              </a:rPr>
              <a:t>чашу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повною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процесі </a:t>
            </a:r>
            <a:r>
              <a:rPr sz="1200" spc="-5" dirty="0">
                <a:latin typeface="Times New Roman"/>
                <a:cs typeface="Times New Roman"/>
              </a:rPr>
              <a:t>заливки форми.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500"/>
              </a:lnSpc>
            </a:pP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забезпечення цієї умови </a:t>
            </a:r>
            <a:r>
              <a:rPr sz="1200" spc="-5" dirty="0">
                <a:latin typeface="Times New Roman"/>
                <a:cs typeface="Times New Roman"/>
              </a:rPr>
              <a:t>часто стояк закривають </a:t>
            </a:r>
            <a:r>
              <a:rPr sz="1200" dirty="0">
                <a:latin typeface="Times New Roman"/>
                <a:cs typeface="Times New Roman"/>
              </a:rPr>
              <a:t>керамічною або </a:t>
            </a:r>
            <a:r>
              <a:rPr sz="1200" spc="-5" dirty="0">
                <a:latin typeface="Times New Roman"/>
                <a:cs typeface="Times New Roman"/>
              </a:rPr>
              <a:t>графітовою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пробкою, яку видаляють </a:t>
            </a:r>
            <a:r>
              <a:rPr sz="1200" dirty="0">
                <a:latin typeface="Times New Roman"/>
                <a:cs typeface="Times New Roman"/>
              </a:rPr>
              <a:t>після </a:t>
            </a:r>
            <a:r>
              <a:rPr sz="1200" spc="-5" dirty="0">
                <a:latin typeface="Times New Roman"/>
                <a:cs typeface="Times New Roman"/>
              </a:rPr>
              <a:t>заповнення </a:t>
            </a:r>
            <a:r>
              <a:rPr sz="1200" dirty="0">
                <a:latin typeface="Times New Roman"/>
                <a:cs typeface="Times New Roman"/>
              </a:rPr>
              <a:t>чаші металом до </a:t>
            </a:r>
            <a:r>
              <a:rPr sz="1200" spc="-5" dirty="0">
                <a:latin typeface="Times New Roman"/>
                <a:cs typeface="Times New Roman"/>
              </a:rPr>
              <a:t>певного рівня. Оскілки </a:t>
            </a:r>
            <a:r>
              <a:rPr sz="1200" dirty="0">
                <a:latin typeface="Times New Roman"/>
                <a:cs typeface="Times New Roman"/>
              </a:rPr>
              <a:t>ос-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новним </a:t>
            </a:r>
            <a:r>
              <a:rPr sz="1200" dirty="0">
                <a:latin typeface="Times New Roman"/>
                <a:cs typeface="Times New Roman"/>
              </a:rPr>
              <a:t>чинником, що визначає рідкоплинність в </a:t>
            </a:r>
            <a:r>
              <a:rPr sz="1200" spc="-5" dirty="0">
                <a:latin typeface="Times New Roman"/>
                <a:cs typeface="Times New Roman"/>
              </a:rPr>
              <a:t>виробничих умовах,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5" dirty="0">
                <a:latin typeface="Times New Roman"/>
                <a:cs typeface="Times New Roman"/>
              </a:rPr>
              <a:t>температура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 заміряти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слід </a:t>
            </a:r>
            <a:r>
              <a:rPr sz="1200" dirty="0">
                <a:latin typeface="Times New Roman"/>
                <a:cs typeface="Times New Roman"/>
              </a:rPr>
              <a:t>ретельно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бажано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ковші,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безпосередньо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чаші після її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заповнення. На </a:t>
            </a:r>
            <a:r>
              <a:rPr sz="1200" dirty="0">
                <a:latin typeface="Times New Roman"/>
                <a:cs typeface="Times New Roman"/>
              </a:rPr>
              <a:t>моделі </a:t>
            </a:r>
            <a:r>
              <a:rPr sz="1200" spc="-5" dirty="0">
                <a:latin typeface="Times New Roman"/>
                <a:cs typeface="Times New Roman"/>
              </a:rPr>
              <a:t>спіралі </a:t>
            </a:r>
            <a:r>
              <a:rPr sz="1200" dirty="0">
                <a:latin typeface="Times New Roman"/>
                <a:cs typeface="Times New Roman"/>
              </a:rPr>
              <a:t>і, відповідно у формі, є позначки, що знаходяться </a:t>
            </a:r>
            <a:r>
              <a:rPr sz="1200" spc="-5" dirty="0">
                <a:latin typeface="Times New Roman"/>
                <a:cs typeface="Times New Roman"/>
              </a:rPr>
              <a:t>на від- </a:t>
            </a:r>
            <a:r>
              <a:rPr sz="1200" dirty="0">
                <a:latin typeface="Times New Roman"/>
                <a:cs typeface="Times New Roman"/>
              </a:rPr>
              <a:t> стані 50 </a:t>
            </a:r>
            <a:r>
              <a:rPr sz="1200" spc="-5" dirty="0">
                <a:latin typeface="Times New Roman"/>
                <a:cs typeface="Times New Roman"/>
              </a:rPr>
              <a:t>мм </a:t>
            </a:r>
            <a:r>
              <a:rPr sz="1200" dirty="0">
                <a:latin typeface="Times New Roman"/>
                <a:cs typeface="Times New Roman"/>
              </a:rPr>
              <a:t>один </a:t>
            </a:r>
            <a:r>
              <a:rPr sz="1200" spc="-5" dirty="0">
                <a:latin typeface="Times New Roman"/>
                <a:cs typeface="Times New Roman"/>
              </a:rPr>
              <a:t>від одного, вони полегшують вимірювання </a:t>
            </a:r>
            <a:r>
              <a:rPr sz="1200" dirty="0">
                <a:latin typeface="Times New Roman"/>
                <a:cs typeface="Times New Roman"/>
              </a:rPr>
              <a:t>довжини спіралі. </a:t>
            </a:r>
            <a:r>
              <a:rPr sz="1200" spc="-5" dirty="0">
                <a:latin typeface="Times New Roman"/>
                <a:cs typeface="Times New Roman"/>
              </a:rPr>
              <a:t>Рідко- </a:t>
            </a:r>
            <a:r>
              <a:rPr sz="1200" dirty="0">
                <a:latin typeface="Times New Roman"/>
                <a:cs typeface="Times New Roman"/>
              </a:rPr>
              <a:t> плинність</a:t>
            </a:r>
            <a:r>
              <a:rPr sz="1200" spc="-5" dirty="0">
                <a:latin typeface="Times New Roman"/>
                <a:cs typeface="Times New Roman"/>
              </a:rPr>
              <a:t> характеризується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довжиною</a:t>
            </a:r>
            <a:r>
              <a:rPr sz="1200" spc="-5" dirty="0">
                <a:latin typeface="Times New Roman"/>
                <a:cs typeface="Times New Roman"/>
              </a:rPr>
              <a:t> вилитої</a:t>
            </a:r>
            <a:r>
              <a:rPr sz="1200" dirty="0">
                <a:latin typeface="Times New Roman"/>
                <a:cs typeface="Times New Roman"/>
              </a:rPr>
              <a:t> спіралі,</a:t>
            </a:r>
            <a:r>
              <a:rPr sz="1200" spc="-5" dirty="0">
                <a:latin typeface="Times New Roman"/>
                <a:cs typeface="Times New Roman"/>
              </a:rPr>
              <a:t> вираженої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5" dirty="0">
                <a:latin typeface="Times New Roman"/>
                <a:cs typeface="Times New Roman"/>
              </a:rPr>
              <a:t> сантиметрах.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500"/>
              </a:lnSpc>
            </a:pPr>
            <a:r>
              <a:rPr sz="1200" spc="-5" dirty="0">
                <a:latin typeface="Times New Roman"/>
                <a:cs typeface="Times New Roman"/>
              </a:rPr>
              <a:t>U-подібна </a:t>
            </a:r>
            <a:r>
              <a:rPr sz="1200" dirty="0">
                <a:latin typeface="Times New Roman"/>
                <a:cs typeface="Times New Roman"/>
              </a:rPr>
              <a:t>проба </a:t>
            </a:r>
            <a:r>
              <a:rPr sz="1200" spc="-5" dirty="0">
                <a:latin typeface="Times New Roman"/>
                <a:cs typeface="Times New Roman"/>
              </a:rPr>
              <a:t>Нехендзі (рис. 5.1, </a:t>
            </a:r>
            <a:r>
              <a:rPr sz="1200" i="1" dirty="0">
                <a:latin typeface="Times New Roman"/>
                <a:cs typeface="Times New Roman"/>
              </a:rPr>
              <a:t>б</a:t>
            </a:r>
            <a:r>
              <a:rPr sz="1200" dirty="0">
                <a:latin typeface="Times New Roman"/>
                <a:cs typeface="Times New Roman"/>
              </a:rPr>
              <a:t>) </a:t>
            </a:r>
            <a:r>
              <a:rPr sz="1200" spc="-5" dirty="0">
                <a:latin typeface="Times New Roman"/>
                <a:cs typeface="Times New Roman"/>
              </a:rPr>
              <a:t>широко </a:t>
            </a:r>
            <a:r>
              <a:rPr sz="1200" dirty="0">
                <a:latin typeface="Times New Roman"/>
                <a:cs typeface="Times New Roman"/>
              </a:rPr>
              <a:t>застосовується </a:t>
            </a:r>
            <a:r>
              <a:rPr sz="1200" spc="-5" dirty="0">
                <a:latin typeface="Times New Roman"/>
                <a:cs typeface="Times New Roman"/>
              </a:rPr>
              <a:t>для визначення </a:t>
            </a:r>
            <a:r>
              <a:rPr sz="1200" dirty="0">
                <a:latin typeface="Times New Roman"/>
                <a:cs typeface="Times New Roman"/>
              </a:rPr>
              <a:t>рід-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коплинністі </a:t>
            </a:r>
            <a:r>
              <a:rPr sz="1200" spc="-5" dirty="0">
                <a:latin typeface="Times New Roman"/>
                <a:cs typeface="Times New Roman"/>
              </a:rPr>
              <a:t>ливарних сталей. Вертикальний </a:t>
            </a:r>
            <a:r>
              <a:rPr sz="1200" dirty="0">
                <a:latin typeface="Times New Roman"/>
                <a:cs typeface="Times New Roman"/>
              </a:rPr>
              <a:t>канал </a:t>
            </a:r>
            <a:r>
              <a:rPr sz="1200" spc="-5" dirty="0">
                <a:latin typeface="Times New Roman"/>
                <a:cs typeface="Times New Roman"/>
              </a:rPr>
              <a:t>діаметром </a:t>
            </a:r>
            <a:r>
              <a:rPr sz="1200" dirty="0">
                <a:latin typeface="Times New Roman"/>
                <a:cs typeface="Times New Roman"/>
              </a:rPr>
              <a:t>6 мм, </a:t>
            </a:r>
            <a:r>
              <a:rPr sz="1200" spc="-5" dirty="0">
                <a:latin typeface="Times New Roman"/>
                <a:cs typeface="Times New Roman"/>
              </a:rPr>
              <a:t>який </a:t>
            </a:r>
            <a:r>
              <a:rPr sz="1200" dirty="0">
                <a:latin typeface="Times New Roman"/>
                <a:cs typeface="Times New Roman"/>
              </a:rPr>
              <a:t>дозволяє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значити </a:t>
            </a:r>
            <a:r>
              <a:rPr sz="1200" spc="-5" dirty="0">
                <a:latin typeface="Times New Roman"/>
                <a:cs typeface="Times New Roman"/>
              </a:rPr>
              <a:t>рідкоплинність, </a:t>
            </a:r>
            <a:r>
              <a:rPr sz="1200" dirty="0">
                <a:latin typeface="Times New Roman"/>
                <a:cs typeface="Times New Roman"/>
              </a:rPr>
              <a:t>знаходиться в металевій вертикальній </a:t>
            </a:r>
            <a:r>
              <a:rPr sz="1200" spc="-5" dirty="0">
                <a:latin typeface="Times New Roman"/>
                <a:cs typeface="Times New Roman"/>
              </a:rPr>
              <a:t>роз’ємній формі. Дов-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жину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прутка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вимірюють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 </a:t>
            </a:r>
            <a:r>
              <a:rPr sz="1200" dirty="0">
                <a:latin typeface="Times New Roman"/>
                <a:cs typeface="Times New Roman"/>
              </a:rPr>
              <a:t>місця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широкого стояка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вузький </a:t>
            </a:r>
            <a:r>
              <a:rPr sz="1200" dirty="0">
                <a:latin typeface="Times New Roman"/>
                <a:cs typeface="Times New Roman"/>
              </a:rPr>
              <a:t>канал.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94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0090" y="976883"/>
            <a:ext cx="1441704" cy="171450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903224" y="2744217"/>
            <a:ext cx="107696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00990" marR="5080" indent="-28892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Юліан Аркадійович </a:t>
            </a:r>
            <a:r>
              <a:rPr sz="1000" i="1" spc="-2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Нехендзі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43909" y="516889"/>
            <a:ext cx="12331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95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293876" y="976122"/>
            <a:ext cx="2434590" cy="3717925"/>
            <a:chOff x="1293876" y="976122"/>
            <a:chExt cx="2434590" cy="371792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93876" y="1336547"/>
              <a:ext cx="1072132" cy="795527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160270" y="1024127"/>
              <a:ext cx="966469" cy="466090"/>
            </a:xfrm>
            <a:custGeom>
              <a:avLst/>
              <a:gdLst/>
              <a:ahLst/>
              <a:cxnLst/>
              <a:rect l="l" t="t" r="r" b="b"/>
              <a:pathLst>
                <a:path w="966469" h="466090">
                  <a:moveTo>
                    <a:pt x="0" y="0"/>
                  </a:moveTo>
                  <a:lnTo>
                    <a:pt x="77724" y="465582"/>
                  </a:lnTo>
                  <a:lnTo>
                    <a:pt x="887730" y="465582"/>
                  </a:lnTo>
                  <a:lnTo>
                    <a:pt x="966216" y="0"/>
                  </a:lnTo>
                  <a:lnTo>
                    <a:pt x="0" y="0"/>
                  </a:lnTo>
                  <a:close/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60676" y="1489709"/>
              <a:ext cx="565404" cy="16764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360676" y="1489709"/>
              <a:ext cx="565785" cy="662305"/>
            </a:xfrm>
            <a:custGeom>
              <a:avLst/>
              <a:gdLst/>
              <a:ahLst/>
              <a:cxnLst/>
              <a:rect l="l" t="t" r="r" b="b"/>
              <a:pathLst>
                <a:path w="565785" h="662305">
                  <a:moveTo>
                    <a:pt x="0" y="0"/>
                  </a:moveTo>
                  <a:lnTo>
                    <a:pt x="51054" y="167640"/>
                  </a:lnTo>
                  <a:lnTo>
                    <a:pt x="514350" y="167640"/>
                  </a:lnTo>
                  <a:lnTo>
                    <a:pt x="565404" y="0"/>
                  </a:lnTo>
                  <a:lnTo>
                    <a:pt x="0" y="0"/>
                  </a:lnTo>
                  <a:close/>
                </a:path>
                <a:path w="565785" h="662305">
                  <a:moveTo>
                    <a:pt x="427482" y="167640"/>
                  </a:moveTo>
                  <a:lnTo>
                    <a:pt x="131826" y="167640"/>
                  </a:lnTo>
                  <a:lnTo>
                    <a:pt x="131826" y="214884"/>
                  </a:lnTo>
                  <a:lnTo>
                    <a:pt x="427482" y="214884"/>
                  </a:lnTo>
                  <a:lnTo>
                    <a:pt x="427482" y="167640"/>
                  </a:lnTo>
                  <a:close/>
                </a:path>
                <a:path w="565785" h="662305">
                  <a:moveTo>
                    <a:pt x="396240" y="220218"/>
                  </a:moveTo>
                  <a:lnTo>
                    <a:pt x="163830" y="220218"/>
                  </a:lnTo>
                  <a:lnTo>
                    <a:pt x="163830" y="294135"/>
                  </a:lnTo>
                  <a:lnTo>
                    <a:pt x="396240" y="294135"/>
                  </a:lnTo>
                  <a:lnTo>
                    <a:pt x="396240" y="220218"/>
                  </a:lnTo>
                  <a:close/>
                </a:path>
                <a:path w="565785" h="662305">
                  <a:moveTo>
                    <a:pt x="163830" y="288798"/>
                  </a:moveTo>
                  <a:lnTo>
                    <a:pt x="227838" y="662178"/>
                  </a:lnTo>
                  <a:lnTo>
                    <a:pt x="331470" y="662178"/>
                  </a:lnTo>
                  <a:lnTo>
                    <a:pt x="396240" y="288798"/>
                  </a:lnTo>
                  <a:lnTo>
                    <a:pt x="163830" y="288798"/>
                  </a:lnTo>
                  <a:close/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24506" y="1489709"/>
              <a:ext cx="41910" cy="167640"/>
            </a:xfrm>
            <a:custGeom>
              <a:avLst/>
              <a:gdLst/>
              <a:ahLst/>
              <a:cxnLst/>
              <a:rect l="l" t="t" r="r" b="b"/>
              <a:pathLst>
                <a:path w="41910" h="167639">
                  <a:moveTo>
                    <a:pt x="41910" y="0"/>
                  </a:moveTo>
                  <a:lnTo>
                    <a:pt x="0" y="0"/>
                  </a:lnTo>
                  <a:lnTo>
                    <a:pt x="0" y="167640"/>
                  </a:lnTo>
                  <a:lnTo>
                    <a:pt x="41910" y="167640"/>
                  </a:lnTo>
                  <a:lnTo>
                    <a:pt x="41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524506" y="1489709"/>
              <a:ext cx="41910" cy="167640"/>
            </a:xfrm>
            <a:custGeom>
              <a:avLst/>
              <a:gdLst/>
              <a:ahLst/>
              <a:cxnLst/>
              <a:rect l="l" t="t" r="r" b="b"/>
              <a:pathLst>
                <a:path w="41910" h="167639">
                  <a:moveTo>
                    <a:pt x="41910" y="0"/>
                  </a:moveTo>
                  <a:lnTo>
                    <a:pt x="0" y="0"/>
                  </a:lnTo>
                  <a:lnTo>
                    <a:pt x="0" y="167640"/>
                  </a:lnTo>
                  <a:lnTo>
                    <a:pt x="41910" y="167640"/>
                  </a:lnTo>
                  <a:lnTo>
                    <a:pt x="41910" y="0"/>
                  </a:lnTo>
                  <a:close/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14244" y="1489709"/>
              <a:ext cx="43180" cy="167640"/>
            </a:xfrm>
            <a:custGeom>
              <a:avLst/>
              <a:gdLst/>
              <a:ahLst/>
              <a:cxnLst/>
              <a:rect l="l" t="t" r="r" b="b"/>
              <a:pathLst>
                <a:path w="43180" h="167639">
                  <a:moveTo>
                    <a:pt x="42674" y="0"/>
                  </a:moveTo>
                  <a:lnTo>
                    <a:pt x="0" y="0"/>
                  </a:lnTo>
                  <a:lnTo>
                    <a:pt x="0" y="167640"/>
                  </a:lnTo>
                  <a:lnTo>
                    <a:pt x="42674" y="167640"/>
                  </a:lnTo>
                  <a:lnTo>
                    <a:pt x="426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423925" y="1489709"/>
              <a:ext cx="417830" cy="759460"/>
            </a:xfrm>
            <a:custGeom>
              <a:avLst/>
              <a:gdLst/>
              <a:ahLst/>
              <a:cxnLst/>
              <a:rect l="l" t="t" r="r" b="b"/>
              <a:pathLst>
                <a:path w="417830" h="759460">
                  <a:moveTo>
                    <a:pt x="332990" y="0"/>
                  </a:moveTo>
                  <a:lnTo>
                    <a:pt x="290316" y="0"/>
                  </a:lnTo>
                  <a:lnTo>
                    <a:pt x="290316" y="167640"/>
                  </a:lnTo>
                  <a:lnTo>
                    <a:pt x="332990" y="167640"/>
                  </a:lnTo>
                  <a:lnTo>
                    <a:pt x="332990" y="0"/>
                  </a:lnTo>
                  <a:close/>
                </a:path>
                <a:path w="417830" h="759460">
                  <a:moveTo>
                    <a:pt x="417572" y="662178"/>
                  </a:moveTo>
                  <a:lnTo>
                    <a:pt x="0" y="662178"/>
                  </a:lnTo>
                  <a:lnTo>
                    <a:pt x="0" y="758955"/>
                  </a:lnTo>
                  <a:lnTo>
                    <a:pt x="417572" y="758955"/>
                  </a:lnTo>
                  <a:lnTo>
                    <a:pt x="417572" y="662178"/>
                  </a:lnTo>
                  <a:close/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701546" y="2234945"/>
              <a:ext cx="1390650" cy="18415"/>
            </a:xfrm>
            <a:custGeom>
              <a:avLst/>
              <a:gdLst/>
              <a:ahLst/>
              <a:cxnLst/>
              <a:rect l="l" t="t" r="r" b="b"/>
              <a:pathLst>
                <a:path w="1390650" h="18414">
                  <a:moveTo>
                    <a:pt x="9144" y="0"/>
                  </a:moveTo>
                  <a:lnTo>
                    <a:pt x="3810" y="0"/>
                  </a:lnTo>
                  <a:lnTo>
                    <a:pt x="0" y="3810"/>
                  </a:lnTo>
                  <a:lnTo>
                    <a:pt x="0" y="9144"/>
                  </a:lnTo>
                  <a:lnTo>
                    <a:pt x="0" y="13716"/>
                  </a:lnTo>
                  <a:lnTo>
                    <a:pt x="3810" y="18288"/>
                  </a:lnTo>
                  <a:lnTo>
                    <a:pt x="9144" y="18288"/>
                  </a:lnTo>
                  <a:lnTo>
                    <a:pt x="13716" y="18288"/>
                  </a:lnTo>
                  <a:lnTo>
                    <a:pt x="18288" y="13716"/>
                  </a:lnTo>
                  <a:lnTo>
                    <a:pt x="18288" y="9144"/>
                  </a:lnTo>
                  <a:lnTo>
                    <a:pt x="18288" y="3810"/>
                  </a:lnTo>
                  <a:lnTo>
                    <a:pt x="13716" y="0"/>
                  </a:lnTo>
                  <a:lnTo>
                    <a:pt x="9144" y="0"/>
                  </a:lnTo>
                  <a:close/>
                </a:path>
                <a:path w="1390650" h="18414">
                  <a:moveTo>
                    <a:pt x="156210" y="0"/>
                  </a:moveTo>
                  <a:lnTo>
                    <a:pt x="151638" y="0"/>
                  </a:lnTo>
                  <a:lnTo>
                    <a:pt x="147066" y="3810"/>
                  </a:lnTo>
                  <a:lnTo>
                    <a:pt x="147066" y="9144"/>
                  </a:lnTo>
                  <a:lnTo>
                    <a:pt x="147066" y="13716"/>
                  </a:lnTo>
                  <a:lnTo>
                    <a:pt x="151638" y="18288"/>
                  </a:lnTo>
                  <a:lnTo>
                    <a:pt x="156210" y="18288"/>
                  </a:lnTo>
                  <a:lnTo>
                    <a:pt x="161544" y="18288"/>
                  </a:lnTo>
                  <a:lnTo>
                    <a:pt x="165354" y="13716"/>
                  </a:lnTo>
                  <a:lnTo>
                    <a:pt x="165354" y="9144"/>
                  </a:lnTo>
                  <a:lnTo>
                    <a:pt x="165354" y="3810"/>
                  </a:lnTo>
                  <a:lnTo>
                    <a:pt x="161544" y="0"/>
                  </a:lnTo>
                  <a:lnTo>
                    <a:pt x="156210" y="0"/>
                  </a:lnTo>
                  <a:close/>
                </a:path>
                <a:path w="1390650" h="18414">
                  <a:moveTo>
                    <a:pt x="467106" y="0"/>
                  </a:moveTo>
                  <a:lnTo>
                    <a:pt x="462534" y="0"/>
                  </a:lnTo>
                  <a:lnTo>
                    <a:pt x="458724" y="3810"/>
                  </a:lnTo>
                  <a:lnTo>
                    <a:pt x="458724" y="9144"/>
                  </a:lnTo>
                  <a:lnTo>
                    <a:pt x="458724" y="13716"/>
                  </a:lnTo>
                  <a:lnTo>
                    <a:pt x="462534" y="18288"/>
                  </a:lnTo>
                  <a:lnTo>
                    <a:pt x="467106" y="18288"/>
                  </a:lnTo>
                  <a:lnTo>
                    <a:pt x="472440" y="18288"/>
                  </a:lnTo>
                  <a:lnTo>
                    <a:pt x="476250" y="13716"/>
                  </a:lnTo>
                  <a:lnTo>
                    <a:pt x="476250" y="9144"/>
                  </a:lnTo>
                  <a:lnTo>
                    <a:pt x="476250" y="3810"/>
                  </a:lnTo>
                  <a:lnTo>
                    <a:pt x="472440" y="0"/>
                  </a:lnTo>
                  <a:lnTo>
                    <a:pt x="467106" y="0"/>
                  </a:lnTo>
                  <a:close/>
                </a:path>
                <a:path w="1390650" h="18414">
                  <a:moveTo>
                    <a:pt x="954024" y="0"/>
                  </a:moveTo>
                  <a:lnTo>
                    <a:pt x="948690" y="0"/>
                  </a:lnTo>
                  <a:lnTo>
                    <a:pt x="944880" y="3810"/>
                  </a:lnTo>
                  <a:lnTo>
                    <a:pt x="944880" y="9144"/>
                  </a:lnTo>
                  <a:lnTo>
                    <a:pt x="944880" y="13716"/>
                  </a:lnTo>
                  <a:lnTo>
                    <a:pt x="948690" y="18288"/>
                  </a:lnTo>
                  <a:lnTo>
                    <a:pt x="954024" y="18288"/>
                  </a:lnTo>
                  <a:lnTo>
                    <a:pt x="958596" y="18288"/>
                  </a:lnTo>
                  <a:lnTo>
                    <a:pt x="963168" y="13716"/>
                  </a:lnTo>
                  <a:lnTo>
                    <a:pt x="963168" y="9144"/>
                  </a:lnTo>
                  <a:lnTo>
                    <a:pt x="963168" y="3810"/>
                  </a:lnTo>
                  <a:lnTo>
                    <a:pt x="958596" y="0"/>
                  </a:lnTo>
                  <a:lnTo>
                    <a:pt x="954024" y="0"/>
                  </a:lnTo>
                  <a:close/>
                </a:path>
                <a:path w="1390650" h="18414">
                  <a:moveTo>
                    <a:pt x="1381506" y="0"/>
                  </a:moveTo>
                  <a:lnTo>
                    <a:pt x="1376934" y="0"/>
                  </a:lnTo>
                  <a:lnTo>
                    <a:pt x="1372362" y="3810"/>
                  </a:lnTo>
                  <a:lnTo>
                    <a:pt x="1372362" y="9144"/>
                  </a:lnTo>
                  <a:lnTo>
                    <a:pt x="1372362" y="13716"/>
                  </a:lnTo>
                  <a:lnTo>
                    <a:pt x="1376934" y="18288"/>
                  </a:lnTo>
                  <a:lnTo>
                    <a:pt x="1381506" y="18288"/>
                  </a:lnTo>
                  <a:lnTo>
                    <a:pt x="1386840" y="18288"/>
                  </a:lnTo>
                  <a:lnTo>
                    <a:pt x="1390650" y="13716"/>
                  </a:lnTo>
                  <a:lnTo>
                    <a:pt x="1390650" y="9144"/>
                  </a:lnTo>
                  <a:lnTo>
                    <a:pt x="1390650" y="3810"/>
                  </a:lnTo>
                  <a:lnTo>
                    <a:pt x="1386840" y="0"/>
                  </a:lnTo>
                  <a:lnTo>
                    <a:pt x="1381506" y="0"/>
                  </a:lnTo>
                  <a:close/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477265" y="2334005"/>
              <a:ext cx="311150" cy="203200"/>
            </a:xfrm>
            <a:custGeom>
              <a:avLst/>
              <a:gdLst/>
              <a:ahLst/>
              <a:cxnLst/>
              <a:rect l="l" t="t" r="r" b="b"/>
              <a:pathLst>
                <a:path w="311150" h="203200">
                  <a:moveTo>
                    <a:pt x="310892" y="0"/>
                  </a:moveTo>
                  <a:lnTo>
                    <a:pt x="0" y="0"/>
                  </a:lnTo>
                  <a:lnTo>
                    <a:pt x="0" y="202689"/>
                  </a:lnTo>
                  <a:lnTo>
                    <a:pt x="310892" y="202689"/>
                  </a:lnTo>
                  <a:lnTo>
                    <a:pt x="310892" y="0"/>
                  </a:lnTo>
                  <a:close/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73958" y="223494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4">
                  <a:moveTo>
                    <a:pt x="9144" y="0"/>
                  </a:moveTo>
                  <a:lnTo>
                    <a:pt x="3810" y="0"/>
                  </a:lnTo>
                  <a:lnTo>
                    <a:pt x="0" y="3810"/>
                  </a:lnTo>
                  <a:lnTo>
                    <a:pt x="0" y="9144"/>
                  </a:lnTo>
                  <a:lnTo>
                    <a:pt x="0" y="13716"/>
                  </a:lnTo>
                  <a:lnTo>
                    <a:pt x="3810" y="18288"/>
                  </a:lnTo>
                  <a:lnTo>
                    <a:pt x="9144" y="18288"/>
                  </a:lnTo>
                  <a:lnTo>
                    <a:pt x="13716" y="18288"/>
                  </a:lnTo>
                  <a:lnTo>
                    <a:pt x="18288" y="13716"/>
                  </a:lnTo>
                  <a:lnTo>
                    <a:pt x="18288" y="9144"/>
                  </a:lnTo>
                  <a:lnTo>
                    <a:pt x="18288" y="3810"/>
                  </a:lnTo>
                  <a:lnTo>
                    <a:pt x="13716" y="0"/>
                  </a:lnTo>
                  <a:lnTo>
                    <a:pt x="9144" y="0"/>
                  </a:lnTo>
                  <a:close/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700784" y="2248661"/>
              <a:ext cx="1858645" cy="85725"/>
            </a:xfrm>
            <a:custGeom>
              <a:avLst/>
              <a:gdLst/>
              <a:ahLst/>
              <a:cxnLst/>
              <a:rect l="l" t="t" r="r" b="b"/>
              <a:pathLst>
                <a:path w="1858645" h="85725">
                  <a:moveTo>
                    <a:pt x="1858518" y="0"/>
                  </a:moveTo>
                  <a:lnTo>
                    <a:pt x="0" y="0"/>
                  </a:lnTo>
                  <a:lnTo>
                    <a:pt x="0" y="85342"/>
                  </a:lnTo>
                  <a:lnTo>
                    <a:pt x="1858518" y="85342"/>
                  </a:lnTo>
                  <a:lnTo>
                    <a:pt x="1858518" y="0"/>
                  </a:lnTo>
                  <a:close/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32204" y="2631944"/>
              <a:ext cx="2096262" cy="1944627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637129" y="976122"/>
              <a:ext cx="8255" cy="3717925"/>
            </a:xfrm>
            <a:custGeom>
              <a:avLst/>
              <a:gdLst/>
              <a:ahLst/>
              <a:cxnLst/>
              <a:rect l="l" t="t" r="r" b="b"/>
              <a:pathLst>
                <a:path w="8255" h="3717925">
                  <a:moveTo>
                    <a:pt x="0" y="3717797"/>
                  </a:moveTo>
                  <a:lnTo>
                    <a:pt x="7924" y="3717797"/>
                  </a:lnTo>
                  <a:lnTo>
                    <a:pt x="7924" y="0"/>
                  </a:lnTo>
                  <a:lnTo>
                    <a:pt x="0" y="0"/>
                  </a:lnTo>
                  <a:lnTo>
                    <a:pt x="0" y="37177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380994" y="2109977"/>
              <a:ext cx="43180" cy="468630"/>
            </a:xfrm>
            <a:custGeom>
              <a:avLst/>
              <a:gdLst/>
              <a:ahLst/>
              <a:cxnLst/>
              <a:rect l="l" t="t" r="r" b="b"/>
              <a:pathLst>
                <a:path w="43179" h="468630">
                  <a:moveTo>
                    <a:pt x="42672" y="329184"/>
                  </a:moveTo>
                  <a:lnTo>
                    <a:pt x="33083" y="281940"/>
                  </a:lnTo>
                  <a:lnTo>
                    <a:pt x="21336" y="224028"/>
                  </a:lnTo>
                  <a:lnTo>
                    <a:pt x="0" y="329184"/>
                  </a:lnTo>
                  <a:lnTo>
                    <a:pt x="16002" y="297751"/>
                  </a:lnTo>
                  <a:lnTo>
                    <a:pt x="16002" y="465582"/>
                  </a:lnTo>
                  <a:lnTo>
                    <a:pt x="18288" y="468630"/>
                  </a:lnTo>
                  <a:lnTo>
                    <a:pt x="24384" y="468630"/>
                  </a:lnTo>
                  <a:lnTo>
                    <a:pt x="26670" y="465582"/>
                  </a:lnTo>
                  <a:lnTo>
                    <a:pt x="26670" y="297751"/>
                  </a:lnTo>
                  <a:lnTo>
                    <a:pt x="42672" y="329184"/>
                  </a:lnTo>
                  <a:close/>
                </a:path>
                <a:path w="43179" h="468630">
                  <a:moveTo>
                    <a:pt x="42672" y="33528"/>
                  </a:moveTo>
                  <a:lnTo>
                    <a:pt x="26670" y="64960"/>
                  </a:lnTo>
                  <a:lnTo>
                    <a:pt x="26670" y="2286"/>
                  </a:lnTo>
                  <a:lnTo>
                    <a:pt x="24384" y="0"/>
                  </a:lnTo>
                  <a:lnTo>
                    <a:pt x="18288" y="0"/>
                  </a:lnTo>
                  <a:lnTo>
                    <a:pt x="16002" y="2286"/>
                  </a:lnTo>
                  <a:lnTo>
                    <a:pt x="16002" y="64960"/>
                  </a:lnTo>
                  <a:lnTo>
                    <a:pt x="0" y="33528"/>
                  </a:lnTo>
                  <a:lnTo>
                    <a:pt x="21336" y="138684"/>
                  </a:lnTo>
                  <a:lnTo>
                    <a:pt x="33083" y="80772"/>
                  </a:lnTo>
                  <a:lnTo>
                    <a:pt x="42672" y="335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400806" y="2115311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80">
                  <a:moveTo>
                    <a:pt x="0" y="271272"/>
                  </a:moveTo>
                  <a:lnTo>
                    <a:pt x="0" y="0"/>
                  </a:lnTo>
                </a:path>
              </a:pathLst>
            </a:custGeom>
            <a:ln w="79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424428" y="3708653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4">
                  <a:moveTo>
                    <a:pt x="0" y="0"/>
                  </a:moveTo>
                  <a:lnTo>
                    <a:pt x="246888" y="0"/>
                  </a:lnTo>
                </a:path>
              </a:pathLst>
            </a:custGeom>
            <a:ln w="52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477262" y="3409187"/>
              <a:ext cx="1121410" cy="734060"/>
            </a:xfrm>
            <a:custGeom>
              <a:avLst/>
              <a:gdLst/>
              <a:ahLst/>
              <a:cxnLst/>
              <a:rect l="l" t="t" r="r" b="b"/>
              <a:pathLst>
                <a:path w="1121410" h="734060">
                  <a:moveTo>
                    <a:pt x="320802" y="0"/>
                  </a:moveTo>
                  <a:lnTo>
                    <a:pt x="243078" y="73914"/>
                  </a:lnTo>
                  <a:lnTo>
                    <a:pt x="274662" y="56959"/>
                  </a:lnTo>
                  <a:lnTo>
                    <a:pt x="37388" y="394665"/>
                  </a:lnTo>
                  <a:lnTo>
                    <a:pt x="42672" y="358902"/>
                  </a:lnTo>
                  <a:lnTo>
                    <a:pt x="0" y="457200"/>
                  </a:lnTo>
                  <a:lnTo>
                    <a:pt x="48069" y="411480"/>
                  </a:lnTo>
                  <a:lnTo>
                    <a:pt x="77724" y="383286"/>
                  </a:lnTo>
                  <a:lnTo>
                    <a:pt x="46469" y="399770"/>
                  </a:lnTo>
                  <a:lnTo>
                    <a:pt x="282435" y="63919"/>
                  </a:lnTo>
                  <a:lnTo>
                    <a:pt x="277368" y="98298"/>
                  </a:lnTo>
                  <a:lnTo>
                    <a:pt x="300596" y="45720"/>
                  </a:lnTo>
                  <a:lnTo>
                    <a:pt x="320802" y="0"/>
                  </a:lnTo>
                  <a:close/>
                </a:path>
                <a:path w="1121410" h="734060">
                  <a:moveTo>
                    <a:pt x="1120902" y="295656"/>
                  </a:moveTo>
                  <a:lnTo>
                    <a:pt x="1066038" y="387858"/>
                  </a:lnTo>
                  <a:lnTo>
                    <a:pt x="1091526" y="363499"/>
                  </a:lnTo>
                  <a:lnTo>
                    <a:pt x="987056" y="663321"/>
                  </a:lnTo>
                  <a:lnTo>
                    <a:pt x="982980" y="627126"/>
                  </a:lnTo>
                  <a:lnTo>
                    <a:pt x="967740" y="733806"/>
                  </a:lnTo>
                  <a:lnTo>
                    <a:pt x="999477" y="680466"/>
                  </a:lnTo>
                  <a:lnTo>
                    <a:pt x="1022604" y="641604"/>
                  </a:lnTo>
                  <a:lnTo>
                    <a:pt x="997102" y="665975"/>
                  </a:lnTo>
                  <a:lnTo>
                    <a:pt x="1101699" y="365785"/>
                  </a:lnTo>
                  <a:lnTo>
                    <a:pt x="1106424" y="402336"/>
                  </a:lnTo>
                  <a:lnTo>
                    <a:pt x="1113663" y="348996"/>
                  </a:lnTo>
                  <a:lnTo>
                    <a:pt x="1120902" y="295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740408" y="2888741"/>
              <a:ext cx="1662430" cy="1656080"/>
            </a:xfrm>
            <a:custGeom>
              <a:avLst/>
              <a:gdLst/>
              <a:ahLst/>
              <a:cxnLst/>
              <a:rect l="l" t="t" r="r" b="b"/>
              <a:pathLst>
                <a:path w="1662429" h="1656079">
                  <a:moveTo>
                    <a:pt x="771144" y="927354"/>
                  </a:moveTo>
                  <a:lnTo>
                    <a:pt x="246888" y="1655826"/>
                  </a:lnTo>
                  <a:lnTo>
                    <a:pt x="0" y="1655826"/>
                  </a:lnTo>
                </a:path>
                <a:path w="1662429" h="1656079">
                  <a:moveTo>
                    <a:pt x="1354074" y="329184"/>
                  </a:moveTo>
                  <a:lnTo>
                    <a:pt x="1661922" y="0"/>
                  </a:lnTo>
                </a:path>
              </a:pathLst>
            </a:custGeom>
            <a:ln w="79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79242" y="3137915"/>
              <a:ext cx="87630" cy="9067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3219450" y="2904743"/>
              <a:ext cx="170180" cy="179070"/>
            </a:xfrm>
            <a:custGeom>
              <a:avLst/>
              <a:gdLst/>
              <a:ahLst/>
              <a:cxnLst/>
              <a:rect l="l" t="t" r="r" b="b"/>
              <a:pathLst>
                <a:path w="170179" h="179069">
                  <a:moveTo>
                    <a:pt x="57150" y="87630"/>
                  </a:moveTo>
                  <a:lnTo>
                    <a:pt x="0" y="179070"/>
                  </a:lnTo>
                  <a:lnTo>
                    <a:pt x="57131" y="138684"/>
                  </a:lnTo>
                  <a:lnTo>
                    <a:pt x="41910" y="138684"/>
                  </a:lnTo>
                  <a:lnTo>
                    <a:pt x="38100" y="134874"/>
                  </a:lnTo>
                  <a:lnTo>
                    <a:pt x="38100" y="131064"/>
                  </a:lnTo>
                  <a:lnTo>
                    <a:pt x="39624" y="129540"/>
                  </a:lnTo>
                  <a:lnTo>
                    <a:pt x="46619" y="122145"/>
                  </a:lnTo>
                  <a:lnTo>
                    <a:pt x="57150" y="87630"/>
                  </a:lnTo>
                  <a:close/>
                </a:path>
                <a:path w="170179" h="179069">
                  <a:moveTo>
                    <a:pt x="46619" y="122145"/>
                  </a:moveTo>
                  <a:lnTo>
                    <a:pt x="39624" y="129540"/>
                  </a:lnTo>
                  <a:lnTo>
                    <a:pt x="38100" y="131064"/>
                  </a:lnTo>
                  <a:lnTo>
                    <a:pt x="38100" y="134874"/>
                  </a:lnTo>
                  <a:lnTo>
                    <a:pt x="41910" y="138684"/>
                  </a:lnTo>
                  <a:lnTo>
                    <a:pt x="45720" y="138684"/>
                  </a:lnTo>
                  <a:lnTo>
                    <a:pt x="47244" y="136398"/>
                  </a:lnTo>
                  <a:lnTo>
                    <a:pt x="50870" y="132588"/>
                  </a:lnTo>
                  <a:lnTo>
                    <a:pt x="43434" y="132588"/>
                  </a:lnTo>
                  <a:lnTo>
                    <a:pt x="46619" y="122145"/>
                  </a:lnTo>
                  <a:close/>
                </a:path>
                <a:path w="170179" h="179069">
                  <a:moveTo>
                    <a:pt x="88392" y="116586"/>
                  </a:moveTo>
                  <a:lnTo>
                    <a:pt x="54680" y="128585"/>
                  </a:lnTo>
                  <a:lnTo>
                    <a:pt x="47244" y="136398"/>
                  </a:lnTo>
                  <a:lnTo>
                    <a:pt x="45720" y="138684"/>
                  </a:lnTo>
                  <a:lnTo>
                    <a:pt x="57131" y="138684"/>
                  </a:lnTo>
                  <a:lnTo>
                    <a:pt x="88392" y="116586"/>
                  </a:lnTo>
                  <a:close/>
                </a:path>
                <a:path w="170179" h="179069">
                  <a:moveTo>
                    <a:pt x="165354" y="0"/>
                  </a:moveTo>
                  <a:lnTo>
                    <a:pt x="162306" y="762"/>
                  </a:lnTo>
                  <a:lnTo>
                    <a:pt x="160020" y="2286"/>
                  </a:lnTo>
                  <a:lnTo>
                    <a:pt x="46619" y="122145"/>
                  </a:lnTo>
                  <a:lnTo>
                    <a:pt x="43434" y="132588"/>
                  </a:lnTo>
                  <a:lnTo>
                    <a:pt x="54680" y="128585"/>
                  </a:lnTo>
                  <a:lnTo>
                    <a:pt x="167640" y="9906"/>
                  </a:lnTo>
                  <a:lnTo>
                    <a:pt x="169926" y="7620"/>
                  </a:lnTo>
                  <a:lnTo>
                    <a:pt x="169164" y="4572"/>
                  </a:lnTo>
                  <a:lnTo>
                    <a:pt x="167640" y="2286"/>
                  </a:lnTo>
                  <a:lnTo>
                    <a:pt x="165354" y="0"/>
                  </a:lnTo>
                  <a:close/>
                </a:path>
                <a:path w="170179" h="179069">
                  <a:moveTo>
                    <a:pt x="54680" y="128585"/>
                  </a:moveTo>
                  <a:lnTo>
                    <a:pt x="43434" y="132588"/>
                  </a:lnTo>
                  <a:lnTo>
                    <a:pt x="50870" y="132588"/>
                  </a:lnTo>
                  <a:lnTo>
                    <a:pt x="54680" y="1285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714244" y="2609087"/>
              <a:ext cx="109220" cy="334645"/>
            </a:xfrm>
            <a:custGeom>
              <a:avLst/>
              <a:gdLst/>
              <a:ahLst/>
              <a:cxnLst/>
              <a:rect l="l" t="t" r="r" b="b"/>
              <a:pathLst>
                <a:path w="109219" h="334644">
                  <a:moveTo>
                    <a:pt x="0" y="334518"/>
                  </a:moveTo>
                  <a:lnTo>
                    <a:pt x="108966" y="0"/>
                  </a:lnTo>
                </a:path>
              </a:pathLst>
            </a:custGeom>
            <a:ln w="79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685288" y="2569463"/>
              <a:ext cx="153670" cy="429895"/>
            </a:xfrm>
            <a:custGeom>
              <a:avLst/>
              <a:gdLst/>
              <a:ahLst/>
              <a:cxnLst/>
              <a:rect l="l" t="t" r="r" b="b"/>
              <a:pathLst>
                <a:path w="153669" h="429894">
                  <a:moveTo>
                    <a:pt x="53340" y="291846"/>
                  </a:moveTo>
                  <a:lnTo>
                    <a:pt x="0" y="385572"/>
                  </a:lnTo>
                  <a:lnTo>
                    <a:pt x="24815" y="360756"/>
                  </a:lnTo>
                  <a:lnTo>
                    <a:pt x="4572" y="422148"/>
                  </a:lnTo>
                  <a:lnTo>
                    <a:pt x="3048" y="425196"/>
                  </a:lnTo>
                  <a:lnTo>
                    <a:pt x="4572" y="428244"/>
                  </a:lnTo>
                  <a:lnTo>
                    <a:pt x="10668" y="429768"/>
                  </a:lnTo>
                  <a:lnTo>
                    <a:pt x="12954" y="428244"/>
                  </a:lnTo>
                  <a:lnTo>
                    <a:pt x="14478" y="425196"/>
                  </a:lnTo>
                  <a:lnTo>
                    <a:pt x="34963" y="363054"/>
                  </a:lnTo>
                  <a:lnTo>
                    <a:pt x="39624" y="398526"/>
                  </a:lnTo>
                  <a:lnTo>
                    <a:pt x="46380" y="345948"/>
                  </a:lnTo>
                  <a:lnTo>
                    <a:pt x="53340" y="291846"/>
                  </a:lnTo>
                  <a:close/>
                </a:path>
                <a:path w="153669" h="429894">
                  <a:moveTo>
                    <a:pt x="153162" y="4572"/>
                  </a:moveTo>
                  <a:lnTo>
                    <a:pt x="151638" y="1524"/>
                  </a:lnTo>
                  <a:lnTo>
                    <a:pt x="149352" y="762"/>
                  </a:lnTo>
                  <a:lnTo>
                    <a:pt x="146304" y="0"/>
                  </a:lnTo>
                  <a:lnTo>
                    <a:pt x="143256" y="1524"/>
                  </a:lnTo>
                  <a:lnTo>
                    <a:pt x="142494" y="3810"/>
                  </a:lnTo>
                  <a:lnTo>
                    <a:pt x="99542" y="135458"/>
                  </a:lnTo>
                  <a:lnTo>
                    <a:pt x="94488" y="100584"/>
                  </a:lnTo>
                  <a:lnTo>
                    <a:pt x="81534" y="208026"/>
                  </a:lnTo>
                  <a:lnTo>
                    <a:pt x="111874" y="153924"/>
                  </a:lnTo>
                  <a:lnTo>
                    <a:pt x="134112" y="114300"/>
                  </a:lnTo>
                  <a:lnTo>
                    <a:pt x="108978" y="140017"/>
                  </a:lnTo>
                  <a:lnTo>
                    <a:pt x="152400" y="7620"/>
                  </a:lnTo>
                  <a:lnTo>
                    <a:pt x="153162" y="45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1915922" y="1051275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5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973580" y="1171955"/>
            <a:ext cx="262255" cy="157480"/>
          </a:xfrm>
          <a:custGeom>
            <a:avLst/>
            <a:gdLst/>
            <a:ahLst/>
            <a:cxnLst/>
            <a:rect l="l" t="t" r="r" b="b"/>
            <a:pathLst>
              <a:path w="262255" h="157480">
                <a:moveTo>
                  <a:pt x="0" y="0"/>
                </a:moveTo>
                <a:lnTo>
                  <a:pt x="262128" y="156972"/>
                </a:lnTo>
              </a:path>
            </a:pathLst>
          </a:custGeom>
          <a:ln w="79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2985770" y="1561053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5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802892" y="1676399"/>
            <a:ext cx="381000" cy="135255"/>
          </a:xfrm>
          <a:custGeom>
            <a:avLst/>
            <a:gdLst/>
            <a:ahLst/>
            <a:cxnLst/>
            <a:rect l="l" t="t" r="r" b="b"/>
            <a:pathLst>
              <a:path w="381000" h="135255">
                <a:moveTo>
                  <a:pt x="0" y="134874"/>
                </a:moveTo>
                <a:lnTo>
                  <a:pt x="381000" y="0"/>
                </a:lnTo>
              </a:path>
            </a:pathLst>
          </a:custGeom>
          <a:ln w="79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2203195" y="1573994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5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367790" y="1760689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5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855470" y="2166365"/>
            <a:ext cx="188595" cy="73660"/>
          </a:xfrm>
          <a:custGeom>
            <a:avLst/>
            <a:gdLst/>
            <a:ahLst/>
            <a:cxnLst/>
            <a:rect l="l" t="t" r="r" b="b"/>
            <a:pathLst>
              <a:path w="188594" h="73660">
                <a:moveTo>
                  <a:pt x="0" y="73152"/>
                </a:moveTo>
                <a:lnTo>
                  <a:pt x="188214" y="0"/>
                </a:lnTo>
              </a:path>
            </a:pathLst>
          </a:custGeom>
          <a:ln w="79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2053844" y="2060925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5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542288" y="2218943"/>
            <a:ext cx="188595" cy="78740"/>
          </a:xfrm>
          <a:custGeom>
            <a:avLst/>
            <a:gdLst/>
            <a:ahLst/>
            <a:cxnLst/>
            <a:rect l="l" t="t" r="r" b="b"/>
            <a:pathLst>
              <a:path w="188594" h="78739">
                <a:moveTo>
                  <a:pt x="188214" y="78486"/>
                </a:moveTo>
                <a:lnTo>
                  <a:pt x="0" y="0"/>
                </a:lnTo>
              </a:path>
            </a:pathLst>
          </a:custGeom>
          <a:ln w="79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464817" y="2114265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5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266804" y="2458568"/>
            <a:ext cx="153670" cy="8382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00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816453" y="2423637"/>
            <a:ext cx="734060" cy="4845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u="sng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12</a:t>
            </a:r>
            <a:r>
              <a:rPr sz="9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9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sng" spc="-1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</a:t>
            </a:r>
            <a:r>
              <a:rPr sz="900" u="sng" spc="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525263" y="3821902"/>
            <a:ext cx="141605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738382" y="4397212"/>
            <a:ext cx="236854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Symbol"/>
                <a:cs typeface="Symbol"/>
              </a:rPr>
              <a:t></a:t>
            </a:r>
            <a:r>
              <a:rPr sz="900" spc="5" dirty="0">
                <a:latin typeface="Times New Roman"/>
                <a:cs typeface="Times New Roman"/>
              </a:rPr>
              <a:t>40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539240" y="2823209"/>
            <a:ext cx="882015" cy="319405"/>
          </a:xfrm>
          <a:custGeom>
            <a:avLst/>
            <a:gdLst/>
            <a:ahLst/>
            <a:cxnLst/>
            <a:rect l="l" t="t" r="r" b="b"/>
            <a:pathLst>
              <a:path w="882014" h="319405">
                <a:moveTo>
                  <a:pt x="881634" y="121920"/>
                </a:moveTo>
                <a:lnTo>
                  <a:pt x="0" y="252222"/>
                </a:lnTo>
              </a:path>
              <a:path w="882014" h="319405">
                <a:moveTo>
                  <a:pt x="696468" y="0"/>
                </a:moveTo>
                <a:lnTo>
                  <a:pt x="0" y="252222"/>
                </a:lnTo>
              </a:path>
              <a:path w="882014" h="319405">
                <a:moveTo>
                  <a:pt x="347472" y="319278"/>
                </a:moveTo>
                <a:lnTo>
                  <a:pt x="0" y="252222"/>
                </a:lnTo>
              </a:path>
            </a:pathLst>
          </a:custGeom>
          <a:ln w="79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1457960" y="2945594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i="1" spc="5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1634934" y="3434333"/>
            <a:ext cx="2111375" cy="207645"/>
            <a:chOff x="1634934" y="3434333"/>
            <a:chExt cx="2111375" cy="207645"/>
          </a:xfrm>
        </p:grpSpPr>
        <p:sp>
          <p:nvSpPr>
            <p:cNvPr id="47" name="object 47"/>
            <p:cNvSpPr/>
            <p:nvPr/>
          </p:nvSpPr>
          <p:spPr>
            <a:xfrm>
              <a:off x="1639062" y="3637787"/>
              <a:ext cx="2103120" cy="0"/>
            </a:xfrm>
            <a:custGeom>
              <a:avLst/>
              <a:gdLst/>
              <a:ahLst/>
              <a:cxnLst/>
              <a:rect l="l" t="t" r="r" b="b"/>
              <a:pathLst>
                <a:path w="2103120">
                  <a:moveTo>
                    <a:pt x="0" y="0"/>
                  </a:moveTo>
                  <a:lnTo>
                    <a:pt x="2103120" y="0"/>
                  </a:lnTo>
                </a:path>
              </a:pathLst>
            </a:custGeom>
            <a:ln w="7924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644396" y="3557015"/>
              <a:ext cx="235585" cy="41275"/>
            </a:xfrm>
            <a:custGeom>
              <a:avLst/>
              <a:gdLst/>
              <a:ahLst/>
              <a:cxnLst/>
              <a:rect l="l" t="t" r="r" b="b"/>
              <a:pathLst>
                <a:path w="235585" h="41275">
                  <a:moveTo>
                    <a:pt x="68580" y="11430"/>
                  </a:moveTo>
                  <a:lnTo>
                    <a:pt x="0" y="0"/>
                  </a:lnTo>
                </a:path>
                <a:path w="235585" h="41275">
                  <a:moveTo>
                    <a:pt x="235458" y="41148"/>
                  </a:moveTo>
                  <a:lnTo>
                    <a:pt x="167640" y="29718"/>
                  </a:lnTo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680210" y="3434333"/>
              <a:ext cx="180975" cy="151130"/>
            </a:xfrm>
            <a:custGeom>
              <a:avLst/>
              <a:gdLst/>
              <a:ahLst/>
              <a:cxnLst/>
              <a:rect l="l" t="t" r="r" b="b"/>
              <a:pathLst>
                <a:path w="180975" h="151129">
                  <a:moveTo>
                    <a:pt x="41910" y="69342"/>
                  </a:moveTo>
                  <a:lnTo>
                    <a:pt x="23736" y="82397"/>
                  </a:lnTo>
                  <a:lnTo>
                    <a:pt x="36576" y="6858"/>
                  </a:lnTo>
                  <a:lnTo>
                    <a:pt x="36576" y="3810"/>
                  </a:lnTo>
                  <a:lnTo>
                    <a:pt x="35052" y="1524"/>
                  </a:lnTo>
                  <a:lnTo>
                    <a:pt x="28956" y="0"/>
                  </a:lnTo>
                  <a:lnTo>
                    <a:pt x="26670" y="2286"/>
                  </a:lnTo>
                  <a:lnTo>
                    <a:pt x="25908" y="5334"/>
                  </a:lnTo>
                  <a:lnTo>
                    <a:pt x="13106" y="80721"/>
                  </a:lnTo>
                  <a:lnTo>
                    <a:pt x="0" y="62484"/>
                  </a:lnTo>
                  <a:lnTo>
                    <a:pt x="10668" y="128016"/>
                  </a:lnTo>
                  <a:lnTo>
                    <a:pt x="29730" y="92202"/>
                  </a:lnTo>
                  <a:lnTo>
                    <a:pt x="41910" y="69342"/>
                  </a:lnTo>
                  <a:close/>
                </a:path>
                <a:path w="180975" h="151129">
                  <a:moveTo>
                    <a:pt x="180594" y="92202"/>
                  </a:moveTo>
                  <a:lnTo>
                    <a:pt x="161556" y="105879"/>
                  </a:lnTo>
                  <a:lnTo>
                    <a:pt x="174498" y="29718"/>
                  </a:lnTo>
                  <a:lnTo>
                    <a:pt x="175260" y="26670"/>
                  </a:lnTo>
                  <a:lnTo>
                    <a:pt x="172974" y="23622"/>
                  </a:lnTo>
                  <a:lnTo>
                    <a:pt x="170688" y="23622"/>
                  </a:lnTo>
                  <a:lnTo>
                    <a:pt x="167640" y="22860"/>
                  </a:lnTo>
                  <a:lnTo>
                    <a:pt x="164592" y="25146"/>
                  </a:lnTo>
                  <a:lnTo>
                    <a:pt x="164592" y="28194"/>
                  </a:lnTo>
                  <a:lnTo>
                    <a:pt x="151688" y="103454"/>
                  </a:lnTo>
                  <a:lnTo>
                    <a:pt x="138684" y="85344"/>
                  </a:lnTo>
                  <a:lnTo>
                    <a:pt x="148590" y="150876"/>
                  </a:lnTo>
                  <a:lnTo>
                    <a:pt x="168122" y="115062"/>
                  </a:lnTo>
                  <a:lnTo>
                    <a:pt x="180594" y="922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1614169" y="3354535"/>
            <a:ext cx="10287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10" dirty="0">
                <a:latin typeface="Times New Roman"/>
                <a:cs typeface="Times New Roman"/>
              </a:rPr>
              <a:t>А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829817" y="3394928"/>
            <a:ext cx="10287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10" dirty="0">
                <a:latin typeface="Times New Roman"/>
                <a:cs typeface="Times New Roman"/>
              </a:rPr>
              <a:t>А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3415474" y="1260792"/>
            <a:ext cx="313690" cy="466725"/>
            <a:chOff x="3415474" y="1260792"/>
            <a:chExt cx="313690" cy="466725"/>
          </a:xfrm>
        </p:grpSpPr>
        <p:pic>
          <p:nvPicPr>
            <p:cNvPr id="53" name="object 5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22141" y="1395221"/>
              <a:ext cx="108204" cy="84582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3422141" y="1395221"/>
              <a:ext cx="108585" cy="85090"/>
            </a:xfrm>
            <a:custGeom>
              <a:avLst/>
              <a:gdLst/>
              <a:ahLst/>
              <a:cxnLst/>
              <a:rect l="l" t="t" r="r" b="b"/>
              <a:pathLst>
                <a:path w="108585" h="85090">
                  <a:moveTo>
                    <a:pt x="108204" y="84582"/>
                  </a:moveTo>
                  <a:lnTo>
                    <a:pt x="81534" y="0"/>
                  </a:lnTo>
                  <a:lnTo>
                    <a:pt x="27432" y="0"/>
                  </a:lnTo>
                  <a:lnTo>
                    <a:pt x="0" y="84582"/>
                  </a:lnTo>
                  <a:lnTo>
                    <a:pt x="108204" y="84582"/>
                  </a:lnTo>
                  <a:close/>
                </a:path>
              </a:pathLst>
            </a:custGeom>
            <a:ln w="13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464813" y="1392173"/>
              <a:ext cx="260350" cy="87630"/>
            </a:xfrm>
            <a:custGeom>
              <a:avLst/>
              <a:gdLst/>
              <a:ahLst/>
              <a:cxnLst/>
              <a:rect l="l" t="t" r="r" b="b"/>
              <a:pathLst>
                <a:path w="260350" h="87630">
                  <a:moveTo>
                    <a:pt x="72390" y="87630"/>
                  </a:moveTo>
                  <a:lnTo>
                    <a:pt x="259842" y="87630"/>
                  </a:lnTo>
                </a:path>
                <a:path w="260350" h="87630">
                  <a:moveTo>
                    <a:pt x="0" y="0"/>
                  </a:moveTo>
                  <a:lnTo>
                    <a:pt x="259842" y="0"/>
                  </a:lnTo>
                </a:path>
              </a:pathLst>
            </a:custGeom>
            <a:ln w="79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678174" y="1482851"/>
              <a:ext cx="43180" cy="245110"/>
            </a:xfrm>
            <a:custGeom>
              <a:avLst/>
              <a:gdLst/>
              <a:ahLst/>
              <a:cxnLst/>
              <a:rect l="l" t="t" r="r" b="b"/>
              <a:pathLst>
                <a:path w="43179" h="245110">
                  <a:moveTo>
                    <a:pt x="21336" y="64008"/>
                  </a:moveTo>
                  <a:lnTo>
                    <a:pt x="16002" y="74485"/>
                  </a:lnTo>
                  <a:lnTo>
                    <a:pt x="16002" y="242316"/>
                  </a:lnTo>
                  <a:lnTo>
                    <a:pt x="18288" y="244602"/>
                  </a:lnTo>
                  <a:lnTo>
                    <a:pt x="24384" y="244602"/>
                  </a:lnTo>
                  <a:lnTo>
                    <a:pt x="26670" y="242316"/>
                  </a:lnTo>
                  <a:lnTo>
                    <a:pt x="26670" y="74485"/>
                  </a:lnTo>
                  <a:lnTo>
                    <a:pt x="21336" y="64008"/>
                  </a:lnTo>
                  <a:close/>
                </a:path>
                <a:path w="43179" h="245110">
                  <a:moveTo>
                    <a:pt x="21336" y="0"/>
                  </a:moveTo>
                  <a:lnTo>
                    <a:pt x="0" y="105918"/>
                  </a:lnTo>
                  <a:lnTo>
                    <a:pt x="16002" y="74485"/>
                  </a:lnTo>
                  <a:lnTo>
                    <a:pt x="16002" y="60960"/>
                  </a:lnTo>
                  <a:lnTo>
                    <a:pt x="18288" y="58674"/>
                  </a:lnTo>
                  <a:lnTo>
                    <a:pt x="33155" y="58674"/>
                  </a:lnTo>
                  <a:lnTo>
                    <a:pt x="21336" y="0"/>
                  </a:lnTo>
                  <a:close/>
                </a:path>
                <a:path w="43179" h="245110">
                  <a:moveTo>
                    <a:pt x="33155" y="58674"/>
                  </a:moveTo>
                  <a:lnTo>
                    <a:pt x="24384" y="58674"/>
                  </a:lnTo>
                  <a:lnTo>
                    <a:pt x="26670" y="60960"/>
                  </a:lnTo>
                  <a:lnTo>
                    <a:pt x="26670" y="74485"/>
                  </a:lnTo>
                  <a:lnTo>
                    <a:pt x="42672" y="105918"/>
                  </a:lnTo>
                  <a:lnTo>
                    <a:pt x="33155" y="58674"/>
                  </a:lnTo>
                  <a:close/>
                </a:path>
                <a:path w="43179" h="245110">
                  <a:moveTo>
                    <a:pt x="24384" y="58674"/>
                  </a:moveTo>
                  <a:lnTo>
                    <a:pt x="18288" y="58674"/>
                  </a:lnTo>
                  <a:lnTo>
                    <a:pt x="16002" y="60960"/>
                  </a:lnTo>
                  <a:lnTo>
                    <a:pt x="16002" y="74485"/>
                  </a:lnTo>
                  <a:lnTo>
                    <a:pt x="21336" y="64008"/>
                  </a:lnTo>
                  <a:lnTo>
                    <a:pt x="26670" y="64008"/>
                  </a:lnTo>
                  <a:lnTo>
                    <a:pt x="26670" y="60960"/>
                  </a:lnTo>
                  <a:lnTo>
                    <a:pt x="24384" y="58674"/>
                  </a:lnTo>
                  <a:close/>
                </a:path>
                <a:path w="43179" h="245110">
                  <a:moveTo>
                    <a:pt x="26670" y="64008"/>
                  </a:moveTo>
                  <a:lnTo>
                    <a:pt x="21336" y="64008"/>
                  </a:lnTo>
                  <a:lnTo>
                    <a:pt x="26670" y="74485"/>
                  </a:lnTo>
                  <a:lnTo>
                    <a:pt x="26670" y="640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697985" y="1264919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80">
                  <a:moveTo>
                    <a:pt x="0" y="271272"/>
                  </a:moveTo>
                  <a:lnTo>
                    <a:pt x="0" y="0"/>
                  </a:lnTo>
                </a:path>
              </a:pathLst>
            </a:custGeom>
            <a:ln w="79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676650" y="1267967"/>
              <a:ext cx="43180" cy="139065"/>
            </a:xfrm>
            <a:custGeom>
              <a:avLst/>
              <a:gdLst/>
              <a:ahLst/>
              <a:cxnLst/>
              <a:rect l="l" t="t" r="r" b="b"/>
              <a:pathLst>
                <a:path w="43179" h="139065">
                  <a:moveTo>
                    <a:pt x="0" y="32766"/>
                  </a:moveTo>
                  <a:lnTo>
                    <a:pt x="21336" y="138684"/>
                  </a:lnTo>
                  <a:lnTo>
                    <a:pt x="33001" y="80772"/>
                  </a:lnTo>
                  <a:lnTo>
                    <a:pt x="18288" y="80772"/>
                  </a:lnTo>
                  <a:lnTo>
                    <a:pt x="16002" y="78486"/>
                  </a:lnTo>
                  <a:lnTo>
                    <a:pt x="16002" y="64770"/>
                  </a:lnTo>
                  <a:lnTo>
                    <a:pt x="0" y="32766"/>
                  </a:lnTo>
                  <a:close/>
                </a:path>
                <a:path w="43179" h="139065">
                  <a:moveTo>
                    <a:pt x="16002" y="64770"/>
                  </a:moveTo>
                  <a:lnTo>
                    <a:pt x="16002" y="78486"/>
                  </a:lnTo>
                  <a:lnTo>
                    <a:pt x="18288" y="80772"/>
                  </a:lnTo>
                  <a:lnTo>
                    <a:pt x="24384" y="80772"/>
                  </a:lnTo>
                  <a:lnTo>
                    <a:pt x="26670" y="78486"/>
                  </a:lnTo>
                  <a:lnTo>
                    <a:pt x="26670" y="75438"/>
                  </a:lnTo>
                  <a:lnTo>
                    <a:pt x="21336" y="75438"/>
                  </a:lnTo>
                  <a:lnTo>
                    <a:pt x="16002" y="64770"/>
                  </a:lnTo>
                  <a:close/>
                </a:path>
                <a:path w="43179" h="139065">
                  <a:moveTo>
                    <a:pt x="42672" y="32766"/>
                  </a:moveTo>
                  <a:lnTo>
                    <a:pt x="26670" y="64770"/>
                  </a:lnTo>
                  <a:lnTo>
                    <a:pt x="26670" y="78486"/>
                  </a:lnTo>
                  <a:lnTo>
                    <a:pt x="24384" y="80772"/>
                  </a:lnTo>
                  <a:lnTo>
                    <a:pt x="33001" y="80772"/>
                  </a:lnTo>
                  <a:lnTo>
                    <a:pt x="42672" y="32766"/>
                  </a:lnTo>
                  <a:close/>
                </a:path>
                <a:path w="43179" h="139065">
                  <a:moveTo>
                    <a:pt x="24384" y="0"/>
                  </a:moveTo>
                  <a:lnTo>
                    <a:pt x="18288" y="0"/>
                  </a:lnTo>
                  <a:lnTo>
                    <a:pt x="16002" y="2286"/>
                  </a:lnTo>
                  <a:lnTo>
                    <a:pt x="16002" y="64770"/>
                  </a:lnTo>
                  <a:lnTo>
                    <a:pt x="21336" y="75438"/>
                  </a:lnTo>
                  <a:lnTo>
                    <a:pt x="26670" y="64770"/>
                  </a:lnTo>
                  <a:lnTo>
                    <a:pt x="26670" y="2286"/>
                  </a:lnTo>
                  <a:lnTo>
                    <a:pt x="24384" y="0"/>
                  </a:lnTo>
                  <a:close/>
                </a:path>
                <a:path w="43179" h="139065">
                  <a:moveTo>
                    <a:pt x="26670" y="64770"/>
                  </a:moveTo>
                  <a:lnTo>
                    <a:pt x="21336" y="75438"/>
                  </a:lnTo>
                  <a:lnTo>
                    <a:pt x="26670" y="75438"/>
                  </a:lnTo>
                  <a:lnTo>
                    <a:pt x="26670" y="647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" name="object 59"/>
          <p:cNvSpPr txBox="1"/>
          <p:nvPr/>
        </p:nvSpPr>
        <p:spPr>
          <a:xfrm>
            <a:off x="3571604" y="1607426"/>
            <a:ext cx="153670" cy="8382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00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3206940" y="1475676"/>
            <a:ext cx="450215" cy="156845"/>
            <a:chOff x="3206940" y="1475676"/>
            <a:chExt cx="450215" cy="156845"/>
          </a:xfrm>
        </p:grpSpPr>
        <p:sp>
          <p:nvSpPr>
            <p:cNvPr id="61" name="object 61"/>
            <p:cNvSpPr/>
            <p:nvPr/>
          </p:nvSpPr>
          <p:spPr>
            <a:xfrm>
              <a:off x="3211067" y="1479803"/>
              <a:ext cx="380365" cy="148590"/>
            </a:xfrm>
            <a:custGeom>
              <a:avLst/>
              <a:gdLst/>
              <a:ahLst/>
              <a:cxnLst/>
              <a:rect l="l" t="t" r="r" b="b"/>
              <a:pathLst>
                <a:path w="380364" h="148589">
                  <a:moveTo>
                    <a:pt x="211074" y="0"/>
                  </a:moveTo>
                  <a:lnTo>
                    <a:pt x="211074" y="148590"/>
                  </a:lnTo>
                </a:path>
                <a:path w="380364" h="148589">
                  <a:moveTo>
                    <a:pt x="318516" y="0"/>
                  </a:moveTo>
                  <a:lnTo>
                    <a:pt x="318516" y="148590"/>
                  </a:lnTo>
                </a:path>
                <a:path w="380364" h="148589">
                  <a:moveTo>
                    <a:pt x="380238" y="67818"/>
                  </a:moveTo>
                  <a:lnTo>
                    <a:pt x="0" y="67818"/>
                  </a:lnTo>
                </a:path>
              </a:pathLst>
            </a:custGeom>
            <a:ln w="79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304032" y="1526285"/>
              <a:ext cx="353060" cy="43180"/>
            </a:xfrm>
            <a:custGeom>
              <a:avLst/>
              <a:gdLst/>
              <a:ahLst/>
              <a:cxnLst/>
              <a:rect l="l" t="t" r="r" b="b"/>
              <a:pathLst>
                <a:path w="353060" h="43180">
                  <a:moveTo>
                    <a:pt x="126492" y="22098"/>
                  </a:moveTo>
                  <a:lnTo>
                    <a:pt x="97269" y="16002"/>
                  </a:lnTo>
                  <a:lnTo>
                    <a:pt x="20574" y="0"/>
                  </a:lnTo>
                  <a:lnTo>
                    <a:pt x="52006" y="16002"/>
                  </a:lnTo>
                  <a:lnTo>
                    <a:pt x="2286" y="16002"/>
                  </a:lnTo>
                  <a:lnTo>
                    <a:pt x="0" y="18288"/>
                  </a:lnTo>
                  <a:lnTo>
                    <a:pt x="0" y="24384"/>
                  </a:lnTo>
                  <a:lnTo>
                    <a:pt x="2286" y="26670"/>
                  </a:lnTo>
                  <a:lnTo>
                    <a:pt x="52006" y="26670"/>
                  </a:lnTo>
                  <a:lnTo>
                    <a:pt x="20574" y="42672"/>
                  </a:lnTo>
                  <a:lnTo>
                    <a:pt x="102946" y="26670"/>
                  </a:lnTo>
                  <a:lnTo>
                    <a:pt x="126492" y="22098"/>
                  </a:lnTo>
                  <a:close/>
                </a:path>
                <a:path w="353060" h="43180">
                  <a:moveTo>
                    <a:pt x="352806" y="18288"/>
                  </a:moveTo>
                  <a:lnTo>
                    <a:pt x="350520" y="16002"/>
                  </a:lnTo>
                  <a:lnTo>
                    <a:pt x="300228" y="16002"/>
                  </a:lnTo>
                  <a:lnTo>
                    <a:pt x="332232" y="0"/>
                  </a:lnTo>
                  <a:lnTo>
                    <a:pt x="226314" y="22098"/>
                  </a:lnTo>
                  <a:lnTo>
                    <a:pt x="332232" y="42672"/>
                  </a:lnTo>
                  <a:lnTo>
                    <a:pt x="300228" y="26670"/>
                  </a:lnTo>
                  <a:lnTo>
                    <a:pt x="350520" y="26670"/>
                  </a:lnTo>
                  <a:lnTo>
                    <a:pt x="352806" y="24384"/>
                  </a:lnTo>
                  <a:lnTo>
                    <a:pt x="352806" y="182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3252470" y="1411701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3206940" y="1242504"/>
            <a:ext cx="427990" cy="156845"/>
            <a:chOff x="3206940" y="1242504"/>
            <a:chExt cx="427990" cy="156845"/>
          </a:xfrm>
        </p:grpSpPr>
        <p:sp>
          <p:nvSpPr>
            <p:cNvPr id="65" name="object 65"/>
            <p:cNvSpPr/>
            <p:nvPr/>
          </p:nvSpPr>
          <p:spPr>
            <a:xfrm>
              <a:off x="3211067" y="1246631"/>
              <a:ext cx="380365" cy="148590"/>
            </a:xfrm>
            <a:custGeom>
              <a:avLst/>
              <a:gdLst/>
              <a:ahLst/>
              <a:cxnLst/>
              <a:rect l="l" t="t" r="r" b="b"/>
              <a:pathLst>
                <a:path w="380364" h="148590">
                  <a:moveTo>
                    <a:pt x="236982" y="0"/>
                  </a:moveTo>
                  <a:lnTo>
                    <a:pt x="236982" y="148590"/>
                  </a:lnTo>
                </a:path>
                <a:path w="380364" h="148590">
                  <a:moveTo>
                    <a:pt x="296418" y="0"/>
                  </a:moveTo>
                  <a:lnTo>
                    <a:pt x="296418" y="148590"/>
                  </a:lnTo>
                </a:path>
                <a:path w="380364" h="148590">
                  <a:moveTo>
                    <a:pt x="380238" y="52578"/>
                  </a:moveTo>
                  <a:lnTo>
                    <a:pt x="0" y="52578"/>
                  </a:lnTo>
                </a:path>
              </a:pathLst>
            </a:custGeom>
            <a:ln w="79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326130" y="1277873"/>
              <a:ext cx="308610" cy="41910"/>
            </a:xfrm>
            <a:custGeom>
              <a:avLst/>
              <a:gdLst/>
              <a:ahLst/>
              <a:cxnLst/>
              <a:rect l="l" t="t" r="r" b="b"/>
              <a:pathLst>
                <a:path w="308610" h="41909">
                  <a:moveTo>
                    <a:pt x="126492" y="21336"/>
                  </a:moveTo>
                  <a:lnTo>
                    <a:pt x="100012" y="16002"/>
                  </a:lnTo>
                  <a:lnTo>
                    <a:pt x="20574" y="0"/>
                  </a:lnTo>
                  <a:lnTo>
                    <a:pt x="52578" y="16002"/>
                  </a:lnTo>
                  <a:lnTo>
                    <a:pt x="2286" y="16002"/>
                  </a:lnTo>
                  <a:lnTo>
                    <a:pt x="0" y="18288"/>
                  </a:lnTo>
                  <a:lnTo>
                    <a:pt x="0" y="23622"/>
                  </a:lnTo>
                  <a:lnTo>
                    <a:pt x="2286" y="26670"/>
                  </a:lnTo>
                  <a:lnTo>
                    <a:pt x="52171" y="26670"/>
                  </a:lnTo>
                  <a:lnTo>
                    <a:pt x="20574" y="41910"/>
                  </a:lnTo>
                  <a:lnTo>
                    <a:pt x="99021" y="26670"/>
                  </a:lnTo>
                  <a:lnTo>
                    <a:pt x="126492" y="21336"/>
                  </a:lnTo>
                  <a:close/>
                </a:path>
                <a:path w="308610" h="41909">
                  <a:moveTo>
                    <a:pt x="308610" y="18288"/>
                  </a:moveTo>
                  <a:lnTo>
                    <a:pt x="306324" y="16002"/>
                  </a:lnTo>
                  <a:lnTo>
                    <a:pt x="256032" y="16002"/>
                  </a:lnTo>
                  <a:lnTo>
                    <a:pt x="288036" y="0"/>
                  </a:lnTo>
                  <a:lnTo>
                    <a:pt x="182118" y="21336"/>
                  </a:lnTo>
                  <a:lnTo>
                    <a:pt x="288036" y="41910"/>
                  </a:lnTo>
                  <a:lnTo>
                    <a:pt x="256425" y="26670"/>
                  </a:lnTo>
                  <a:lnTo>
                    <a:pt x="306324" y="26670"/>
                  </a:lnTo>
                  <a:lnTo>
                    <a:pt x="308610" y="23622"/>
                  </a:lnTo>
                  <a:lnTo>
                    <a:pt x="308610" y="182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3231895" y="1156431"/>
            <a:ext cx="8382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spc="5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361431" y="978129"/>
            <a:ext cx="231140" cy="1644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А</a:t>
            </a:r>
            <a:r>
              <a:rPr sz="9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-А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1550517" y="1201521"/>
            <a:ext cx="1971675" cy="2948305"/>
            <a:chOff x="1550517" y="1201521"/>
            <a:chExt cx="1971675" cy="2948305"/>
          </a:xfrm>
        </p:grpSpPr>
        <p:sp>
          <p:nvSpPr>
            <p:cNvPr id="70" name="object 70"/>
            <p:cNvSpPr/>
            <p:nvPr/>
          </p:nvSpPr>
          <p:spPr>
            <a:xfrm>
              <a:off x="1554480" y="1205483"/>
              <a:ext cx="1423670" cy="977265"/>
            </a:xfrm>
            <a:custGeom>
              <a:avLst/>
              <a:gdLst/>
              <a:ahLst/>
              <a:cxnLst/>
              <a:rect l="l" t="t" r="r" b="b"/>
              <a:pathLst>
                <a:path w="1423670" h="977264">
                  <a:moveTo>
                    <a:pt x="364998" y="0"/>
                  </a:moveTo>
                  <a:lnTo>
                    <a:pt x="115062" y="246126"/>
                  </a:lnTo>
                </a:path>
                <a:path w="1423670" h="977264">
                  <a:moveTo>
                    <a:pt x="717042" y="464820"/>
                  </a:moveTo>
                  <a:lnTo>
                    <a:pt x="1011936" y="646938"/>
                  </a:lnTo>
                </a:path>
                <a:path w="1423670" h="977264">
                  <a:moveTo>
                    <a:pt x="803910" y="659130"/>
                  </a:moveTo>
                  <a:lnTo>
                    <a:pt x="383286" y="697992"/>
                  </a:lnTo>
                </a:path>
                <a:path w="1423670" h="977264">
                  <a:moveTo>
                    <a:pt x="870204" y="697992"/>
                  </a:moveTo>
                  <a:lnTo>
                    <a:pt x="1008888" y="976884"/>
                  </a:lnTo>
                </a:path>
                <a:path w="1423670" h="977264">
                  <a:moveTo>
                    <a:pt x="95250" y="853440"/>
                  </a:moveTo>
                  <a:lnTo>
                    <a:pt x="0" y="976884"/>
                  </a:lnTo>
                </a:path>
                <a:path w="1423670" h="977264">
                  <a:moveTo>
                    <a:pt x="489204" y="942594"/>
                  </a:moveTo>
                  <a:lnTo>
                    <a:pt x="254508" y="826008"/>
                  </a:lnTo>
                </a:path>
                <a:path w="1423670" h="977264">
                  <a:moveTo>
                    <a:pt x="1287018" y="358140"/>
                  </a:moveTo>
                  <a:lnTo>
                    <a:pt x="1423416" y="444246"/>
                  </a:lnTo>
                </a:path>
              </a:pathLst>
            </a:custGeom>
            <a:ln w="79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275838" y="4146803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>
                  <a:moveTo>
                    <a:pt x="0" y="0"/>
                  </a:moveTo>
                  <a:lnTo>
                    <a:pt x="246126" y="0"/>
                  </a:lnTo>
                </a:path>
              </a:pathLst>
            </a:custGeom>
            <a:ln w="52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4981384" y="3629088"/>
            <a:ext cx="668655" cy="676910"/>
            <a:chOff x="4981384" y="3629088"/>
            <a:chExt cx="668655" cy="676910"/>
          </a:xfrm>
        </p:grpSpPr>
        <p:sp>
          <p:nvSpPr>
            <p:cNvPr id="73" name="object 73"/>
            <p:cNvSpPr/>
            <p:nvPr/>
          </p:nvSpPr>
          <p:spPr>
            <a:xfrm>
              <a:off x="5032248" y="3633216"/>
              <a:ext cx="574675" cy="615315"/>
            </a:xfrm>
            <a:custGeom>
              <a:avLst/>
              <a:gdLst/>
              <a:ahLst/>
              <a:cxnLst/>
              <a:rect l="l" t="t" r="r" b="b"/>
              <a:pathLst>
                <a:path w="574675" h="615314">
                  <a:moveTo>
                    <a:pt x="287274" y="0"/>
                  </a:moveTo>
                  <a:lnTo>
                    <a:pt x="240530" y="4030"/>
                  </a:lnTo>
                  <a:lnTo>
                    <a:pt x="196242" y="15697"/>
                  </a:lnTo>
                  <a:lnTo>
                    <a:pt x="154990" y="34358"/>
                  </a:lnTo>
                  <a:lnTo>
                    <a:pt x="117354" y="59375"/>
                  </a:lnTo>
                  <a:lnTo>
                    <a:pt x="83915" y="90106"/>
                  </a:lnTo>
                  <a:lnTo>
                    <a:pt x="55254" y="125912"/>
                  </a:lnTo>
                  <a:lnTo>
                    <a:pt x="31951" y="166154"/>
                  </a:lnTo>
                  <a:lnTo>
                    <a:pt x="14587" y="210190"/>
                  </a:lnTo>
                  <a:lnTo>
                    <a:pt x="3743" y="257380"/>
                  </a:lnTo>
                  <a:lnTo>
                    <a:pt x="0" y="307086"/>
                  </a:lnTo>
                  <a:lnTo>
                    <a:pt x="3743" y="356997"/>
                  </a:lnTo>
                  <a:lnTo>
                    <a:pt x="14587" y="404353"/>
                  </a:lnTo>
                  <a:lnTo>
                    <a:pt x="31951" y="448518"/>
                  </a:lnTo>
                  <a:lnTo>
                    <a:pt x="55254" y="488856"/>
                  </a:lnTo>
                  <a:lnTo>
                    <a:pt x="83915" y="524732"/>
                  </a:lnTo>
                  <a:lnTo>
                    <a:pt x="117354" y="555510"/>
                  </a:lnTo>
                  <a:lnTo>
                    <a:pt x="154990" y="580554"/>
                  </a:lnTo>
                  <a:lnTo>
                    <a:pt x="196242" y="599230"/>
                  </a:lnTo>
                  <a:lnTo>
                    <a:pt x="240530" y="610902"/>
                  </a:lnTo>
                  <a:lnTo>
                    <a:pt x="287274" y="614934"/>
                  </a:lnTo>
                  <a:lnTo>
                    <a:pt x="333832" y="610902"/>
                  </a:lnTo>
                  <a:lnTo>
                    <a:pt x="378012" y="599230"/>
                  </a:lnTo>
                  <a:lnTo>
                    <a:pt x="419221" y="580554"/>
                  </a:lnTo>
                  <a:lnTo>
                    <a:pt x="456864" y="555510"/>
                  </a:lnTo>
                  <a:lnTo>
                    <a:pt x="490347" y="524732"/>
                  </a:lnTo>
                  <a:lnTo>
                    <a:pt x="519074" y="488856"/>
                  </a:lnTo>
                  <a:lnTo>
                    <a:pt x="542452" y="448518"/>
                  </a:lnTo>
                  <a:lnTo>
                    <a:pt x="559887" y="404353"/>
                  </a:lnTo>
                  <a:lnTo>
                    <a:pt x="570783" y="356997"/>
                  </a:lnTo>
                  <a:lnTo>
                    <a:pt x="574548" y="307086"/>
                  </a:lnTo>
                  <a:lnTo>
                    <a:pt x="570783" y="257380"/>
                  </a:lnTo>
                  <a:lnTo>
                    <a:pt x="559887" y="210190"/>
                  </a:lnTo>
                  <a:lnTo>
                    <a:pt x="542452" y="166154"/>
                  </a:lnTo>
                  <a:lnTo>
                    <a:pt x="519074" y="125912"/>
                  </a:lnTo>
                  <a:lnTo>
                    <a:pt x="490347" y="90106"/>
                  </a:lnTo>
                  <a:lnTo>
                    <a:pt x="456864" y="59375"/>
                  </a:lnTo>
                  <a:lnTo>
                    <a:pt x="419221" y="34358"/>
                  </a:lnTo>
                  <a:lnTo>
                    <a:pt x="378012" y="15697"/>
                  </a:lnTo>
                  <a:lnTo>
                    <a:pt x="333832" y="4030"/>
                  </a:lnTo>
                  <a:lnTo>
                    <a:pt x="287274" y="0"/>
                  </a:lnTo>
                  <a:close/>
                </a:path>
              </a:pathLst>
            </a:custGeom>
            <a:ln w="7759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988052" y="3684270"/>
              <a:ext cx="655320" cy="615315"/>
            </a:xfrm>
            <a:custGeom>
              <a:avLst/>
              <a:gdLst/>
              <a:ahLst/>
              <a:cxnLst/>
              <a:rect l="l" t="t" r="r" b="b"/>
              <a:pathLst>
                <a:path w="655320" h="615314">
                  <a:moveTo>
                    <a:pt x="327660" y="0"/>
                  </a:moveTo>
                  <a:lnTo>
                    <a:pt x="279151" y="3339"/>
                  </a:lnTo>
                  <a:lnTo>
                    <a:pt x="232883" y="13037"/>
                  </a:lnTo>
                  <a:lnTo>
                    <a:pt x="189356" y="28611"/>
                  </a:lnTo>
                  <a:lnTo>
                    <a:pt x="149071" y="49583"/>
                  </a:lnTo>
                  <a:lnTo>
                    <a:pt x="112530" y="75470"/>
                  </a:lnTo>
                  <a:lnTo>
                    <a:pt x="80236" y="105791"/>
                  </a:lnTo>
                  <a:lnTo>
                    <a:pt x="52688" y="140066"/>
                  </a:lnTo>
                  <a:lnTo>
                    <a:pt x="30389" y="177814"/>
                  </a:lnTo>
                  <a:lnTo>
                    <a:pt x="13840" y="218554"/>
                  </a:lnTo>
                  <a:lnTo>
                    <a:pt x="3543" y="261805"/>
                  </a:lnTo>
                  <a:lnTo>
                    <a:pt x="0" y="307086"/>
                  </a:lnTo>
                  <a:lnTo>
                    <a:pt x="3543" y="352556"/>
                  </a:lnTo>
                  <a:lnTo>
                    <a:pt x="13840" y="395962"/>
                  </a:lnTo>
                  <a:lnTo>
                    <a:pt x="30389" y="436826"/>
                  </a:lnTo>
                  <a:lnTo>
                    <a:pt x="52688" y="474671"/>
                  </a:lnTo>
                  <a:lnTo>
                    <a:pt x="80236" y="509018"/>
                  </a:lnTo>
                  <a:lnTo>
                    <a:pt x="112530" y="539392"/>
                  </a:lnTo>
                  <a:lnTo>
                    <a:pt x="149071" y="565314"/>
                  </a:lnTo>
                  <a:lnTo>
                    <a:pt x="189356" y="586306"/>
                  </a:lnTo>
                  <a:lnTo>
                    <a:pt x="232883" y="601892"/>
                  </a:lnTo>
                  <a:lnTo>
                    <a:pt x="279151" y="611594"/>
                  </a:lnTo>
                  <a:lnTo>
                    <a:pt x="327660" y="614934"/>
                  </a:lnTo>
                  <a:lnTo>
                    <a:pt x="375996" y="611594"/>
                  </a:lnTo>
                  <a:lnTo>
                    <a:pt x="422158" y="601892"/>
                  </a:lnTo>
                  <a:lnTo>
                    <a:pt x="465634" y="586306"/>
                  </a:lnTo>
                  <a:lnTo>
                    <a:pt x="505911" y="565314"/>
                  </a:lnTo>
                  <a:lnTo>
                    <a:pt x="542479" y="539392"/>
                  </a:lnTo>
                  <a:lnTo>
                    <a:pt x="574826" y="509018"/>
                  </a:lnTo>
                  <a:lnTo>
                    <a:pt x="602439" y="474671"/>
                  </a:lnTo>
                  <a:lnTo>
                    <a:pt x="624806" y="436826"/>
                  </a:lnTo>
                  <a:lnTo>
                    <a:pt x="641417" y="395962"/>
                  </a:lnTo>
                  <a:lnTo>
                    <a:pt x="651759" y="352556"/>
                  </a:lnTo>
                  <a:lnTo>
                    <a:pt x="655320" y="307086"/>
                  </a:lnTo>
                  <a:lnTo>
                    <a:pt x="651759" y="261805"/>
                  </a:lnTo>
                  <a:lnTo>
                    <a:pt x="641417" y="218554"/>
                  </a:lnTo>
                  <a:lnTo>
                    <a:pt x="624806" y="177814"/>
                  </a:lnTo>
                  <a:lnTo>
                    <a:pt x="602439" y="140066"/>
                  </a:lnTo>
                  <a:lnTo>
                    <a:pt x="574826" y="105791"/>
                  </a:lnTo>
                  <a:lnTo>
                    <a:pt x="542479" y="75470"/>
                  </a:lnTo>
                  <a:lnTo>
                    <a:pt x="505911" y="49583"/>
                  </a:lnTo>
                  <a:lnTo>
                    <a:pt x="465634" y="28611"/>
                  </a:lnTo>
                  <a:lnTo>
                    <a:pt x="422158" y="13037"/>
                  </a:lnTo>
                  <a:lnTo>
                    <a:pt x="375996" y="3339"/>
                  </a:lnTo>
                  <a:lnTo>
                    <a:pt x="327660" y="0"/>
                  </a:lnTo>
                  <a:close/>
                </a:path>
                <a:path w="655320" h="615314">
                  <a:moveTo>
                    <a:pt x="329946" y="45720"/>
                  </a:moveTo>
                  <a:lnTo>
                    <a:pt x="281564" y="50594"/>
                  </a:lnTo>
                  <a:lnTo>
                    <a:pt x="236505" y="64567"/>
                  </a:lnTo>
                  <a:lnTo>
                    <a:pt x="195732" y="86667"/>
                  </a:lnTo>
                  <a:lnTo>
                    <a:pt x="160210" y="115919"/>
                  </a:lnTo>
                  <a:lnTo>
                    <a:pt x="130903" y="151350"/>
                  </a:lnTo>
                  <a:lnTo>
                    <a:pt x="108775" y="191988"/>
                  </a:lnTo>
                  <a:lnTo>
                    <a:pt x="94791" y="236858"/>
                  </a:lnTo>
                  <a:lnTo>
                    <a:pt x="89916" y="284988"/>
                  </a:lnTo>
                  <a:lnTo>
                    <a:pt x="94791" y="333369"/>
                  </a:lnTo>
                  <a:lnTo>
                    <a:pt x="108775" y="378428"/>
                  </a:lnTo>
                  <a:lnTo>
                    <a:pt x="130903" y="419201"/>
                  </a:lnTo>
                  <a:lnTo>
                    <a:pt x="160210" y="454723"/>
                  </a:lnTo>
                  <a:lnTo>
                    <a:pt x="195732" y="484030"/>
                  </a:lnTo>
                  <a:lnTo>
                    <a:pt x="236505" y="506158"/>
                  </a:lnTo>
                  <a:lnTo>
                    <a:pt x="281564" y="520142"/>
                  </a:lnTo>
                  <a:lnTo>
                    <a:pt x="329946" y="525018"/>
                  </a:lnTo>
                  <a:lnTo>
                    <a:pt x="378327" y="520142"/>
                  </a:lnTo>
                  <a:lnTo>
                    <a:pt x="423386" y="506158"/>
                  </a:lnTo>
                  <a:lnTo>
                    <a:pt x="464159" y="484030"/>
                  </a:lnTo>
                  <a:lnTo>
                    <a:pt x="499681" y="454723"/>
                  </a:lnTo>
                  <a:lnTo>
                    <a:pt x="528988" y="419201"/>
                  </a:lnTo>
                  <a:lnTo>
                    <a:pt x="551116" y="378428"/>
                  </a:lnTo>
                  <a:lnTo>
                    <a:pt x="565100" y="333369"/>
                  </a:lnTo>
                  <a:lnTo>
                    <a:pt x="569976" y="284988"/>
                  </a:lnTo>
                  <a:lnTo>
                    <a:pt x="565100" y="236858"/>
                  </a:lnTo>
                  <a:lnTo>
                    <a:pt x="551116" y="191988"/>
                  </a:lnTo>
                  <a:lnTo>
                    <a:pt x="528988" y="151350"/>
                  </a:lnTo>
                  <a:lnTo>
                    <a:pt x="499681" y="115919"/>
                  </a:lnTo>
                  <a:lnTo>
                    <a:pt x="464159" y="86667"/>
                  </a:lnTo>
                  <a:lnTo>
                    <a:pt x="423386" y="64567"/>
                  </a:lnTo>
                  <a:lnTo>
                    <a:pt x="378327" y="50594"/>
                  </a:lnTo>
                  <a:lnTo>
                    <a:pt x="329946" y="4572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" name="object 75"/>
          <p:cNvSpPr txBox="1"/>
          <p:nvPr/>
        </p:nvSpPr>
        <p:spPr>
          <a:xfrm>
            <a:off x="4608576" y="1886636"/>
            <a:ext cx="35623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1350" baseline="-24691" dirty="0">
                <a:latin typeface="Symbol"/>
                <a:cs typeface="Symbol"/>
              </a:rPr>
              <a:t></a:t>
            </a:r>
            <a:r>
              <a:rPr sz="1350" baseline="-24691" dirty="0">
                <a:latin typeface="Times New Roman"/>
                <a:cs typeface="Times New Roman"/>
              </a:rPr>
              <a:t>6</a:t>
            </a:r>
            <a:r>
              <a:rPr sz="550" dirty="0">
                <a:latin typeface="Symbol"/>
                <a:cs typeface="Symbol"/>
              </a:rPr>
              <a:t></a:t>
            </a:r>
            <a:r>
              <a:rPr sz="550" dirty="0">
                <a:latin typeface="Times New Roman"/>
                <a:cs typeface="Times New Roman"/>
              </a:rPr>
              <a:t>0,1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352288" y="2615945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888"/>
                </a:moveTo>
                <a:lnTo>
                  <a:pt x="0" y="0"/>
                </a:lnTo>
              </a:path>
            </a:pathLst>
          </a:custGeom>
          <a:ln w="77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7" name="object 77"/>
          <p:cNvGrpSpPr/>
          <p:nvPr/>
        </p:nvGrpSpPr>
        <p:grpSpPr>
          <a:xfrm>
            <a:off x="4627308" y="1877250"/>
            <a:ext cx="1732914" cy="2776855"/>
            <a:chOff x="4627308" y="1877250"/>
            <a:chExt cx="1732914" cy="2776855"/>
          </a:xfrm>
        </p:grpSpPr>
        <p:pic>
          <p:nvPicPr>
            <p:cNvPr id="78" name="object 7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27498" y="1926335"/>
              <a:ext cx="1002792" cy="813816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5127498" y="1926335"/>
              <a:ext cx="1003300" cy="814069"/>
            </a:xfrm>
            <a:custGeom>
              <a:avLst/>
              <a:gdLst/>
              <a:ahLst/>
              <a:cxnLst/>
              <a:rect l="l" t="t" r="r" b="b"/>
              <a:pathLst>
                <a:path w="1003300" h="814069">
                  <a:moveTo>
                    <a:pt x="1002792" y="0"/>
                  </a:moveTo>
                  <a:lnTo>
                    <a:pt x="0" y="0"/>
                  </a:lnTo>
                  <a:lnTo>
                    <a:pt x="229362" y="694944"/>
                  </a:lnTo>
                  <a:lnTo>
                    <a:pt x="229362" y="813816"/>
                  </a:lnTo>
                  <a:lnTo>
                    <a:pt x="757428" y="813816"/>
                  </a:lnTo>
                  <a:lnTo>
                    <a:pt x="757428" y="715518"/>
                  </a:lnTo>
                  <a:lnTo>
                    <a:pt x="1002792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231130" y="1926335"/>
              <a:ext cx="790575" cy="695325"/>
            </a:xfrm>
            <a:custGeom>
              <a:avLst/>
              <a:gdLst/>
              <a:ahLst/>
              <a:cxnLst/>
              <a:rect l="l" t="t" r="r" b="b"/>
              <a:pathLst>
                <a:path w="790575" h="695325">
                  <a:moveTo>
                    <a:pt x="790194" y="0"/>
                  </a:moveTo>
                  <a:lnTo>
                    <a:pt x="0" y="0"/>
                  </a:lnTo>
                  <a:lnTo>
                    <a:pt x="240792" y="694944"/>
                  </a:lnTo>
                  <a:lnTo>
                    <a:pt x="549402" y="694944"/>
                  </a:lnTo>
                  <a:lnTo>
                    <a:pt x="7901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231130" y="1926335"/>
              <a:ext cx="790575" cy="2052955"/>
            </a:xfrm>
            <a:custGeom>
              <a:avLst/>
              <a:gdLst/>
              <a:ahLst/>
              <a:cxnLst/>
              <a:rect l="l" t="t" r="r" b="b"/>
              <a:pathLst>
                <a:path w="790575" h="2052954">
                  <a:moveTo>
                    <a:pt x="0" y="0"/>
                  </a:moveTo>
                  <a:lnTo>
                    <a:pt x="240792" y="694944"/>
                  </a:lnTo>
                  <a:lnTo>
                    <a:pt x="549402" y="694944"/>
                  </a:lnTo>
                  <a:lnTo>
                    <a:pt x="790194" y="0"/>
                  </a:lnTo>
                  <a:lnTo>
                    <a:pt x="0" y="0"/>
                  </a:lnTo>
                  <a:close/>
                </a:path>
                <a:path w="790575" h="2052954">
                  <a:moveTo>
                    <a:pt x="416052" y="694944"/>
                  </a:moveTo>
                  <a:lnTo>
                    <a:pt x="334518" y="694944"/>
                  </a:lnTo>
                  <a:lnTo>
                    <a:pt x="334518" y="2052828"/>
                  </a:lnTo>
                  <a:lnTo>
                    <a:pt x="416052" y="2052828"/>
                  </a:lnTo>
                  <a:lnTo>
                    <a:pt x="416052" y="694944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972812" y="3580636"/>
              <a:ext cx="704850" cy="398780"/>
            </a:xfrm>
            <a:custGeom>
              <a:avLst/>
              <a:gdLst/>
              <a:ahLst/>
              <a:cxnLst/>
              <a:rect l="l" t="t" r="r" b="b"/>
              <a:pathLst>
                <a:path w="704850" h="398779">
                  <a:moveTo>
                    <a:pt x="704850" y="0"/>
                  </a:moveTo>
                  <a:lnTo>
                    <a:pt x="0" y="0"/>
                  </a:lnTo>
                  <a:lnTo>
                    <a:pt x="0" y="398527"/>
                  </a:lnTo>
                  <a:lnTo>
                    <a:pt x="704850" y="398527"/>
                  </a:lnTo>
                  <a:lnTo>
                    <a:pt x="7048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988052" y="3770375"/>
              <a:ext cx="13335" cy="208915"/>
            </a:xfrm>
            <a:custGeom>
              <a:avLst/>
              <a:gdLst/>
              <a:ahLst/>
              <a:cxnLst/>
              <a:rect l="l" t="t" r="r" b="b"/>
              <a:pathLst>
                <a:path w="13335" h="208914">
                  <a:moveTo>
                    <a:pt x="6477" y="-6470"/>
                  </a:moveTo>
                  <a:lnTo>
                    <a:pt x="6477" y="215258"/>
                  </a:lnTo>
                </a:path>
              </a:pathLst>
            </a:custGeom>
            <a:ln w="258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893564" y="2413253"/>
              <a:ext cx="1103630" cy="2020570"/>
            </a:xfrm>
            <a:custGeom>
              <a:avLst/>
              <a:gdLst/>
              <a:ahLst/>
              <a:cxnLst/>
              <a:rect l="l" t="t" r="r" b="b"/>
              <a:pathLst>
                <a:path w="1103629" h="2020570">
                  <a:moveTo>
                    <a:pt x="184404" y="1357122"/>
                  </a:moveTo>
                  <a:lnTo>
                    <a:pt x="185166" y="1565910"/>
                  </a:lnTo>
                </a:path>
                <a:path w="1103629" h="2020570">
                  <a:moveTo>
                    <a:pt x="958596" y="608838"/>
                  </a:moveTo>
                  <a:lnTo>
                    <a:pt x="958596" y="2019300"/>
                  </a:lnTo>
                </a:path>
                <a:path w="1103629" h="2020570">
                  <a:moveTo>
                    <a:pt x="0" y="0"/>
                  </a:moveTo>
                  <a:lnTo>
                    <a:pt x="0" y="2019300"/>
                  </a:lnTo>
                </a:path>
                <a:path w="1103629" h="2020570">
                  <a:moveTo>
                    <a:pt x="960120" y="608838"/>
                  </a:moveTo>
                  <a:lnTo>
                    <a:pt x="1103376" y="479298"/>
                  </a:lnTo>
                  <a:lnTo>
                    <a:pt x="1103376" y="0"/>
                  </a:lnTo>
                  <a:lnTo>
                    <a:pt x="0" y="0"/>
                  </a:lnTo>
                </a:path>
                <a:path w="1103629" h="2020570">
                  <a:moveTo>
                    <a:pt x="960120" y="2019300"/>
                  </a:moveTo>
                  <a:lnTo>
                    <a:pt x="0" y="2020062"/>
                  </a:lnTo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926330" y="2813303"/>
              <a:ext cx="1310640" cy="1583055"/>
            </a:xfrm>
            <a:custGeom>
              <a:avLst/>
              <a:gdLst/>
              <a:ahLst/>
              <a:cxnLst/>
              <a:rect l="l" t="t" r="r" b="b"/>
              <a:pathLst>
                <a:path w="1310639" h="1583054">
                  <a:moveTo>
                    <a:pt x="389382" y="0"/>
                  </a:moveTo>
                  <a:lnTo>
                    <a:pt x="389382" y="1578102"/>
                  </a:lnTo>
                </a:path>
                <a:path w="1310639" h="1583054">
                  <a:moveTo>
                    <a:pt x="12192" y="1169670"/>
                  </a:moveTo>
                  <a:lnTo>
                    <a:pt x="1310640" y="1169670"/>
                  </a:lnTo>
                </a:path>
                <a:path w="1310639" h="1583054">
                  <a:moveTo>
                    <a:pt x="303276" y="110490"/>
                  </a:moveTo>
                  <a:lnTo>
                    <a:pt x="470916" y="111252"/>
                  </a:lnTo>
                </a:path>
                <a:path w="1310639" h="1583054">
                  <a:moveTo>
                    <a:pt x="0" y="1504188"/>
                  </a:moveTo>
                  <a:lnTo>
                    <a:pt x="167640" y="1504188"/>
                  </a:lnTo>
                </a:path>
                <a:path w="1310639" h="1583054">
                  <a:moveTo>
                    <a:pt x="720852" y="1503426"/>
                  </a:moveTo>
                  <a:lnTo>
                    <a:pt x="888492" y="1504188"/>
                  </a:lnTo>
                </a:path>
                <a:path w="1310639" h="1583054">
                  <a:moveTo>
                    <a:pt x="70104" y="1409700"/>
                  </a:moveTo>
                  <a:lnTo>
                    <a:pt x="70866" y="1582674"/>
                  </a:lnTo>
                </a:path>
                <a:path w="1310639" h="1583054">
                  <a:moveTo>
                    <a:pt x="806958" y="1405890"/>
                  </a:moveTo>
                  <a:lnTo>
                    <a:pt x="807720" y="1578102"/>
                  </a:lnTo>
                </a:path>
              </a:pathLst>
            </a:custGeom>
            <a:ln w="7759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964430" y="2892551"/>
              <a:ext cx="805815" cy="1458595"/>
            </a:xfrm>
            <a:custGeom>
              <a:avLst/>
              <a:gdLst/>
              <a:ahLst/>
              <a:cxnLst/>
              <a:rect l="l" t="t" r="r" b="b"/>
              <a:pathLst>
                <a:path w="805814" h="1458595">
                  <a:moveTo>
                    <a:pt x="350520" y="0"/>
                  </a:moveTo>
                  <a:lnTo>
                    <a:pt x="337125" y="2667"/>
                  </a:lnTo>
                  <a:lnTo>
                    <a:pt x="326231" y="9906"/>
                  </a:lnTo>
                  <a:lnTo>
                    <a:pt x="318908" y="20574"/>
                  </a:lnTo>
                  <a:lnTo>
                    <a:pt x="316230" y="33528"/>
                  </a:lnTo>
                  <a:lnTo>
                    <a:pt x="318908" y="46803"/>
                  </a:lnTo>
                  <a:lnTo>
                    <a:pt x="326231" y="57435"/>
                  </a:lnTo>
                  <a:lnTo>
                    <a:pt x="337125" y="64496"/>
                  </a:lnTo>
                  <a:lnTo>
                    <a:pt x="350520" y="67056"/>
                  </a:lnTo>
                  <a:lnTo>
                    <a:pt x="363474" y="64496"/>
                  </a:lnTo>
                  <a:lnTo>
                    <a:pt x="374142" y="57435"/>
                  </a:lnTo>
                  <a:lnTo>
                    <a:pt x="381381" y="46803"/>
                  </a:lnTo>
                  <a:lnTo>
                    <a:pt x="384048" y="33528"/>
                  </a:lnTo>
                  <a:lnTo>
                    <a:pt x="381381" y="20574"/>
                  </a:lnTo>
                  <a:lnTo>
                    <a:pt x="374142" y="9906"/>
                  </a:lnTo>
                  <a:lnTo>
                    <a:pt x="363474" y="2667"/>
                  </a:lnTo>
                  <a:lnTo>
                    <a:pt x="350520" y="0"/>
                  </a:lnTo>
                  <a:close/>
                </a:path>
                <a:path w="805814" h="1458595">
                  <a:moveTo>
                    <a:pt x="771906" y="1386840"/>
                  </a:moveTo>
                  <a:lnTo>
                    <a:pt x="758952" y="1389507"/>
                  </a:lnTo>
                  <a:lnTo>
                    <a:pt x="748284" y="1396746"/>
                  </a:lnTo>
                  <a:lnTo>
                    <a:pt x="741045" y="1407414"/>
                  </a:lnTo>
                  <a:lnTo>
                    <a:pt x="738378" y="1420368"/>
                  </a:lnTo>
                  <a:lnTo>
                    <a:pt x="741045" y="1433643"/>
                  </a:lnTo>
                  <a:lnTo>
                    <a:pt x="748284" y="1444275"/>
                  </a:lnTo>
                  <a:lnTo>
                    <a:pt x="758952" y="1451336"/>
                  </a:lnTo>
                  <a:lnTo>
                    <a:pt x="771906" y="1453896"/>
                  </a:lnTo>
                  <a:lnTo>
                    <a:pt x="784860" y="1451336"/>
                  </a:lnTo>
                  <a:lnTo>
                    <a:pt x="795528" y="1444275"/>
                  </a:lnTo>
                  <a:lnTo>
                    <a:pt x="802767" y="1433643"/>
                  </a:lnTo>
                  <a:lnTo>
                    <a:pt x="805434" y="1420368"/>
                  </a:lnTo>
                  <a:lnTo>
                    <a:pt x="802767" y="1407414"/>
                  </a:lnTo>
                  <a:lnTo>
                    <a:pt x="795528" y="1396746"/>
                  </a:lnTo>
                  <a:lnTo>
                    <a:pt x="784860" y="1389507"/>
                  </a:lnTo>
                  <a:lnTo>
                    <a:pt x="771906" y="1386840"/>
                  </a:lnTo>
                  <a:close/>
                </a:path>
                <a:path w="805814" h="1458595">
                  <a:moveTo>
                    <a:pt x="34290" y="1391412"/>
                  </a:moveTo>
                  <a:lnTo>
                    <a:pt x="20895" y="1393971"/>
                  </a:lnTo>
                  <a:lnTo>
                    <a:pt x="10001" y="1401032"/>
                  </a:lnTo>
                  <a:lnTo>
                    <a:pt x="2678" y="1411664"/>
                  </a:lnTo>
                  <a:lnTo>
                    <a:pt x="0" y="1424940"/>
                  </a:lnTo>
                  <a:lnTo>
                    <a:pt x="2678" y="1437894"/>
                  </a:lnTo>
                  <a:lnTo>
                    <a:pt x="10001" y="1448562"/>
                  </a:lnTo>
                  <a:lnTo>
                    <a:pt x="20895" y="1455801"/>
                  </a:lnTo>
                  <a:lnTo>
                    <a:pt x="34290" y="1458468"/>
                  </a:lnTo>
                  <a:lnTo>
                    <a:pt x="47244" y="1455801"/>
                  </a:lnTo>
                  <a:lnTo>
                    <a:pt x="57912" y="1448562"/>
                  </a:lnTo>
                  <a:lnTo>
                    <a:pt x="65151" y="1437894"/>
                  </a:lnTo>
                  <a:lnTo>
                    <a:pt x="67818" y="1424940"/>
                  </a:lnTo>
                  <a:lnTo>
                    <a:pt x="65151" y="1411664"/>
                  </a:lnTo>
                  <a:lnTo>
                    <a:pt x="57912" y="1401032"/>
                  </a:lnTo>
                  <a:lnTo>
                    <a:pt x="47244" y="1393971"/>
                  </a:lnTo>
                  <a:lnTo>
                    <a:pt x="34290" y="1391412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465826" y="2317241"/>
              <a:ext cx="310515" cy="41275"/>
            </a:xfrm>
            <a:custGeom>
              <a:avLst/>
              <a:gdLst/>
              <a:ahLst/>
              <a:cxnLst/>
              <a:rect l="l" t="t" r="r" b="b"/>
              <a:pathLst>
                <a:path w="310514" h="41275">
                  <a:moveTo>
                    <a:pt x="103632" y="0"/>
                  </a:moveTo>
                  <a:lnTo>
                    <a:pt x="0" y="20574"/>
                  </a:lnTo>
                  <a:lnTo>
                    <a:pt x="103632" y="41148"/>
                  </a:lnTo>
                  <a:lnTo>
                    <a:pt x="72587" y="25908"/>
                  </a:lnTo>
                  <a:lnTo>
                    <a:pt x="59436" y="25908"/>
                  </a:lnTo>
                  <a:lnTo>
                    <a:pt x="57150" y="23622"/>
                  </a:lnTo>
                  <a:lnTo>
                    <a:pt x="57150" y="17526"/>
                  </a:lnTo>
                  <a:lnTo>
                    <a:pt x="59436" y="15240"/>
                  </a:lnTo>
                  <a:lnTo>
                    <a:pt x="72587" y="15240"/>
                  </a:lnTo>
                  <a:lnTo>
                    <a:pt x="103632" y="0"/>
                  </a:lnTo>
                  <a:close/>
                </a:path>
                <a:path w="310514" h="41275">
                  <a:moveTo>
                    <a:pt x="207264" y="0"/>
                  </a:moveTo>
                  <a:lnTo>
                    <a:pt x="248412" y="20574"/>
                  </a:lnTo>
                  <a:lnTo>
                    <a:pt x="207264" y="41148"/>
                  </a:lnTo>
                  <a:lnTo>
                    <a:pt x="283464" y="25908"/>
                  </a:lnTo>
                  <a:lnTo>
                    <a:pt x="251460" y="25908"/>
                  </a:lnTo>
                  <a:lnTo>
                    <a:pt x="253746" y="23622"/>
                  </a:lnTo>
                  <a:lnTo>
                    <a:pt x="253746" y="17526"/>
                  </a:lnTo>
                  <a:lnTo>
                    <a:pt x="251460" y="15240"/>
                  </a:lnTo>
                  <a:lnTo>
                    <a:pt x="283464" y="15240"/>
                  </a:lnTo>
                  <a:lnTo>
                    <a:pt x="207264" y="0"/>
                  </a:lnTo>
                  <a:close/>
                </a:path>
                <a:path w="310514" h="41275">
                  <a:moveTo>
                    <a:pt x="72587" y="15240"/>
                  </a:moveTo>
                  <a:lnTo>
                    <a:pt x="59436" y="15240"/>
                  </a:lnTo>
                  <a:lnTo>
                    <a:pt x="57150" y="17526"/>
                  </a:lnTo>
                  <a:lnTo>
                    <a:pt x="57150" y="23622"/>
                  </a:lnTo>
                  <a:lnTo>
                    <a:pt x="59436" y="25908"/>
                  </a:lnTo>
                  <a:lnTo>
                    <a:pt x="72587" y="25908"/>
                  </a:lnTo>
                  <a:lnTo>
                    <a:pt x="61722" y="20574"/>
                  </a:lnTo>
                  <a:lnTo>
                    <a:pt x="72587" y="15240"/>
                  </a:lnTo>
                  <a:close/>
                </a:path>
                <a:path w="310514" h="41275">
                  <a:moveTo>
                    <a:pt x="237744" y="15240"/>
                  </a:moveTo>
                  <a:lnTo>
                    <a:pt x="72587" y="15240"/>
                  </a:lnTo>
                  <a:lnTo>
                    <a:pt x="61722" y="20574"/>
                  </a:lnTo>
                  <a:lnTo>
                    <a:pt x="72587" y="25908"/>
                  </a:lnTo>
                  <a:lnTo>
                    <a:pt x="237744" y="25908"/>
                  </a:lnTo>
                  <a:lnTo>
                    <a:pt x="248412" y="20574"/>
                  </a:lnTo>
                  <a:lnTo>
                    <a:pt x="237744" y="15240"/>
                  </a:lnTo>
                  <a:close/>
                </a:path>
                <a:path w="310514" h="41275">
                  <a:moveTo>
                    <a:pt x="283464" y="15240"/>
                  </a:moveTo>
                  <a:lnTo>
                    <a:pt x="251460" y="15240"/>
                  </a:lnTo>
                  <a:lnTo>
                    <a:pt x="253746" y="17526"/>
                  </a:lnTo>
                  <a:lnTo>
                    <a:pt x="253746" y="23622"/>
                  </a:lnTo>
                  <a:lnTo>
                    <a:pt x="251460" y="25908"/>
                  </a:lnTo>
                  <a:lnTo>
                    <a:pt x="283464" y="25908"/>
                  </a:lnTo>
                  <a:lnTo>
                    <a:pt x="310134" y="20574"/>
                  </a:lnTo>
                  <a:lnTo>
                    <a:pt x="283464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036820" y="2241041"/>
              <a:ext cx="0" cy="1738630"/>
            </a:xfrm>
            <a:custGeom>
              <a:avLst/>
              <a:gdLst/>
              <a:ahLst/>
              <a:cxnLst/>
              <a:rect l="l" t="t" r="r" b="b"/>
              <a:pathLst>
                <a:path h="1738629">
                  <a:moveTo>
                    <a:pt x="0" y="0"/>
                  </a:moveTo>
                  <a:lnTo>
                    <a:pt x="0" y="1738122"/>
                  </a:lnTo>
                </a:path>
              </a:pathLst>
            </a:custGeom>
            <a:ln w="7759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606796" y="1881377"/>
              <a:ext cx="0" cy="2129790"/>
            </a:xfrm>
            <a:custGeom>
              <a:avLst/>
              <a:gdLst/>
              <a:ahLst/>
              <a:cxnLst/>
              <a:rect l="l" t="t" r="r" b="b"/>
              <a:pathLst>
                <a:path h="2129790">
                  <a:moveTo>
                    <a:pt x="0" y="438912"/>
                  </a:moveTo>
                  <a:lnTo>
                    <a:pt x="0" y="2129790"/>
                  </a:lnTo>
                </a:path>
                <a:path h="2129790">
                  <a:moveTo>
                    <a:pt x="0" y="0"/>
                  </a:moveTo>
                  <a:lnTo>
                    <a:pt x="0" y="293367"/>
                  </a:lnTo>
                </a:path>
              </a:pathLst>
            </a:custGeom>
            <a:ln w="7759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888736" y="2648711"/>
              <a:ext cx="0" cy="214629"/>
            </a:xfrm>
            <a:custGeom>
              <a:avLst/>
              <a:gdLst/>
              <a:ahLst/>
              <a:cxnLst/>
              <a:rect l="l" t="t" r="r" b="b"/>
              <a:pathLst>
                <a:path h="214630">
                  <a:moveTo>
                    <a:pt x="0" y="214122"/>
                  </a:moveTo>
                  <a:lnTo>
                    <a:pt x="0" y="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348478" y="2821685"/>
              <a:ext cx="544195" cy="41275"/>
            </a:xfrm>
            <a:custGeom>
              <a:avLst/>
              <a:gdLst/>
              <a:ahLst/>
              <a:cxnLst/>
              <a:rect l="l" t="t" r="r" b="b"/>
              <a:pathLst>
                <a:path w="544195" h="41275">
                  <a:moveTo>
                    <a:pt x="103632" y="0"/>
                  </a:moveTo>
                  <a:lnTo>
                    <a:pt x="0" y="20574"/>
                  </a:lnTo>
                  <a:lnTo>
                    <a:pt x="103632" y="41148"/>
                  </a:lnTo>
                  <a:lnTo>
                    <a:pt x="72587" y="25908"/>
                  </a:lnTo>
                  <a:lnTo>
                    <a:pt x="58674" y="25908"/>
                  </a:lnTo>
                  <a:lnTo>
                    <a:pt x="56388" y="23622"/>
                  </a:lnTo>
                  <a:lnTo>
                    <a:pt x="56388" y="17526"/>
                  </a:lnTo>
                  <a:lnTo>
                    <a:pt x="58674" y="15240"/>
                  </a:lnTo>
                  <a:lnTo>
                    <a:pt x="72587" y="15240"/>
                  </a:lnTo>
                  <a:lnTo>
                    <a:pt x="103632" y="0"/>
                  </a:lnTo>
                  <a:close/>
                </a:path>
                <a:path w="544195" h="41275">
                  <a:moveTo>
                    <a:pt x="472998" y="15985"/>
                  </a:moveTo>
                  <a:lnTo>
                    <a:pt x="482346" y="20574"/>
                  </a:lnTo>
                  <a:lnTo>
                    <a:pt x="440436" y="41148"/>
                  </a:lnTo>
                  <a:lnTo>
                    <a:pt x="517200" y="25908"/>
                  </a:lnTo>
                  <a:lnTo>
                    <a:pt x="484632" y="25908"/>
                  </a:lnTo>
                  <a:lnTo>
                    <a:pt x="486918" y="23622"/>
                  </a:lnTo>
                  <a:lnTo>
                    <a:pt x="486918" y="20574"/>
                  </a:lnTo>
                  <a:lnTo>
                    <a:pt x="487680" y="18288"/>
                  </a:lnTo>
                  <a:lnTo>
                    <a:pt x="484632" y="16002"/>
                  </a:lnTo>
                  <a:lnTo>
                    <a:pt x="472998" y="15985"/>
                  </a:lnTo>
                  <a:close/>
                </a:path>
                <a:path w="544195" h="41275">
                  <a:moveTo>
                    <a:pt x="61722" y="15240"/>
                  </a:moveTo>
                  <a:lnTo>
                    <a:pt x="58674" y="15240"/>
                  </a:lnTo>
                  <a:lnTo>
                    <a:pt x="56388" y="17526"/>
                  </a:lnTo>
                  <a:lnTo>
                    <a:pt x="56388" y="23622"/>
                  </a:lnTo>
                  <a:lnTo>
                    <a:pt x="58674" y="25908"/>
                  </a:lnTo>
                  <a:lnTo>
                    <a:pt x="72587" y="25908"/>
                  </a:lnTo>
                  <a:lnTo>
                    <a:pt x="61722" y="20574"/>
                  </a:lnTo>
                  <a:lnTo>
                    <a:pt x="72547" y="15259"/>
                  </a:lnTo>
                  <a:lnTo>
                    <a:pt x="61722" y="15240"/>
                  </a:lnTo>
                  <a:close/>
                </a:path>
                <a:path w="544195" h="41275">
                  <a:moveTo>
                    <a:pt x="72547" y="15259"/>
                  </a:moveTo>
                  <a:lnTo>
                    <a:pt x="61722" y="20574"/>
                  </a:lnTo>
                  <a:lnTo>
                    <a:pt x="72587" y="25908"/>
                  </a:lnTo>
                  <a:lnTo>
                    <a:pt x="471480" y="25908"/>
                  </a:lnTo>
                  <a:lnTo>
                    <a:pt x="482346" y="20574"/>
                  </a:lnTo>
                  <a:lnTo>
                    <a:pt x="472998" y="15985"/>
                  </a:lnTo>
                  <a:lnTo>
                    <a:pt x="72547" y="15259"/>
                  </a:lnTo>
                  <a:close/>
                </a:path>
                <a:path w="544195" h="41275">
                  <a:moveTo>
                    <a:pt x="440436" y="0"/>
                  </a:moveTo>
                  <a:lnTo>
                    <a:pt x="472998" y="15985"/>
                  </a:lnTo>
                  <a:lnTo>
                    <a:pt x="482346" y="16002"/>
                  </a:lnTo>
                  <a:lnTo>
                    <a:pt x="484632" y="16002"/>
                  </a:lnTo>
                  <a:lnTo>
                    <a:pt x="487680" y="18288"/>
                  </a:lnTo>
                  <a:lnTo>
                    <a:pt x="486918" y="20574"/>
                  </a:lnTo>
                  <a:lnTo>
                    <a:pt x="486918" y="23622"/>
                  </a:lnTo>
                  <a:lnTo>
                    <a:pt x="484632" y="25908"/>
                  </a:lnTo>
                  <a:lnTo>
                    <a:pt x="517200" y="25908"/>
                  </a:lnTo>
                  <a:lnTo>
                    <a:pt x="544068" y="20574"/>
                  </a:lnTo>
                  <a:lnTo>
                    <a:pt x="440436" y="0"/>
                  </a:lnTo>
                  <a:close/>
                </a:path>
                <a:path w="544195" h="41275">
                  <a:moveTo>
                    <a:pt x="72587" y="15240"/>
                  </a:moveTo>
                  <a:lnTo>
                    <a:pt x="61722" y="15240"/>
                  </a:lnTo>
                  <a:lnTo>
                    <a:pt x="72547" y="152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680710" y="1926335"/>
              <a:ext cx="675640" cy="1096010"/>
            </a:xfrm>
            <a:custGeom>
              <a:avLst/>
              <a:gdLst/>
              <a:ahLst/>
              <a:cxnLst/>
              <a:rect l="l" t="t" r="r" b="b"/>
              <a:pathLst>
                <a:path w="675639" h="1096010">
                  <a:moveTo>
                    <a:pt x="0" y="915924"/>
                  </a:moveTo>
                  <a:lnTo>
                    <a:pt x="339090" y="1095756"/>
                  </a:lnTo>
                </a:path>
                <a:path w="675639" h="1096010">
                  <a:moveTo>
                    <a:pt x="204216" y="813816"/>
                  </a:moveTo>
                  <a:lnTo>
                    <a:pt x="675132" y="813816"/>
                  </a:lnTo>
                </a:path>
                <a:path w="675639" h="1096010">
                  <a:moveTo>
                    <a:pt x="204216" y="0"/>
                  </a:moveTo>
                  <a:lnTo>
                    <a:pt x="675132" y="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166866" y="2413253"/>
              <a:ext cx="41910" cy="1565910"/>
            </a:xfrm>
            <a:custGeom>
              <a:avLst/>
              <a:gdLst/>
              <a:ahLst/>
              <a:cxnLst/>
              <a:rect l="l" t="t" r="r" b="b"/>
              <a:pathLst>
                <a:path w="41910" h="1565910">
                  <a:moveTo>
                    <a:pt x="0" y="1462278"/>
                  </a:moveTo>
                  <a:lnTo>
                    <a:pt x="20574" y="1565910"/>
                  </a:lnTo>
                  <a:lnTo>
                    <a:pt x="32340" y="1508760"/>
                  </a:lnTo>
                  <a:lnTo>
                    <a:pt x="18288" y="1508760"/>
                  </a:lnTo>
                  <a:lnTo>
                    <a:pt x="16002" y="1506474"/>
                  </a:lnTo>
                  <a:lnTo>
                    <a:pt x="16002" y="1494282"/>
                  </a:lnTo>
                  <a:lnTo>
                    <a:pt x="0" y="1462278"/>
                  </a:lnTo>
                  <a:close/>
                </a:path>
                <a:path w="41910" h="1565910">
                  <a:moveTo>
                    <a:pt x="16002" y="1494282"/>
                  </a:moveTo>
                  <a:lnTo>
                    <a:pt x="16002" y="1506474"/>
                  </a:lnTo>
                  <a:lnTo>
                    <a:pt x="18288" y="1508760"/>
                  </a:lnTo>
                  <a:lnTo>
                    <a:pt x="23622" y="1508760"/>
                  </a:lnTo>
                  <a:lnTo>
                    <a:pt x="25908" y="1506474"/>
                  </a:lnTo>
                  <a:lnTo>
                    <a:pt x="25908" y="1503426"/>
                  </a:lnTo>
                  <a:lnTo>
                    <a:pt x="20574" y="1503426"/>
                  </a:lnTo>
                  <a:lnTo>
                    <a:pt x="16002" y="1494282"/>
                  </a:lnTo>
                  <a:close/>
                </a:path>
                <a:path w="41910" h="1565910">
                  <a:moveTo>
                    <a:pt x="41910" y="1462278"/>
                  </a:moveTo>
                  <a:lnTo>
                    <a:pt x="25913" y="1493128"/>
                  </a:lnTo>
                  <a:lnTo>
                    <a:pt x="25908" y="1506474"/>
                  </a:lnTo>
                  <a:lnTo>
                    <a:pt x="23622" y="1508760"/>
                  </a:lnTo>
                  <a:lnTo>
                    <a:pt x="32340" y="1508760"/>
                  </a:lnTo>
                  <a:lnTo>
                    <a:pt x="41910" y="1462278"/>
                  </a:lnTo>
                  <a:close/>
                </a:path>
                <a:path w="41910" h="1565910">
                  <a:moveTo>
                    <a:pt x="21336" y="61722"/>
                  </a:moveTo>
                  <a:lnTo>
                    <a:pt x="16008" y="72573"/>
                  </a:lnTo>
                  <a:lnTo>
                    <a:pt x="16002" y="1494282"/>
                  </a:lnTo>
                  <a:lnTo>
                    <a:pt x="20574" y="1503426"/>
                  </a:lnTo>
                  <a:lnTo>
                    <a:pt x="25913" y="1493128"/>
                  </a:lnTo>
                  <a:lnTo>
                    <a:pt x="26663" y="72573"/>
                  </a:lnTo>
                  <a:lnTo>
                    <a:pt x="21336" y="61722"/>
                  </a:lnTo>
                  <a:close/>
                </a:path>
                <a:path w="41910" h="1565910">
                  <a:moveTo>
                    <a:pt x="25913" y="1493128"/>
                  </a:moveTo>
                  <a:lnTo>
                    <a:pt x="20574" y="1503426"/>
                  </a:lnTo>
                  <a:lnTo>
                    <a:pt x="25908" y="1503426"/>
                  </a:lnTo>
                  <a:lnTo>
                    <a:pt x="25913" y="1493128"/>
                  </a:lnTo>
                  <a:close/>
                </a:path>
                <a:path w="41910" h="1565910">
                  <a:moveTo>
                    <a:pt x="21336" y="0"/>
                  </a:moveTo>
                  <a:lnTo>
                    <a:pt x="762" y="103632"/>
                  </a:lnTo>
                  <a:lnTo>
                    <a:pt x="16002" y="72587"/>
                  </a:lnTo>
                  <a:lnTo>
                    <a:pt x="16002" y="59436"/>
                  </a:lnTo>
                  <a:lnTo>
                    <a:pt x="18288" y="57150"/>
                  </a:lnTo>
                  <a:lnTo>
                    <a:pt x="32681" y="57150"/>
                  </a:lnTo>
                  <a:lnTo>
                    <a:pt x="21336" y="0"/>
                  </a:lnTo>
                  <a:close/>
                </a:path>
                <a:path w="41910" h="1565910">
                  <a:moveTo>
                    <a:pt x="32681" y="57150"/>
                  </a:moveTo>
                  <a:lnTo>
                    <a:pt x="24384" y="57150"/>
                  </a:lnTo>
                  <a:lnTo>
                    <a:pt x="26670" y="59436"/>
                  </a:lnTo>
                  <a:lnTo>
                    <a:pt x="26670" y="72587"/>
                  </a:lnTo>
                  <a:lnTo>
                    <a:pt x="41910" y="103632"/>
                  </a:lnTo>
                  <a:lnTo>
                    <a:pt x="32681" y="57150"/>
                  </a:lnTo>
                  <a:close/>
                </a:path>
                <a:path w="41910" h="1565910">
                  <a:moveTo>
                    <a:pt x="24384" y="57150"/>
                  </a:moveTo>
                  <a:lnTo>
                    <a:pt x="18288" y="57150"/>
                  </a:lnTo>
                  <a:lnTo>
                    <a:pt x="16002" y="59436"/>
                  </a:lnTo>
                  <a:lnTo>
                    <a:pt x="16002" y="72587"/>
                  </a:lnTo>
                  <a:lnTo>
                    <a:pt x="21336" y="61722"/>
                  </a:lnTo>
                  <a:lnTo>
                    <a:pt x="26668" y="61722"/>
                  </a:lnTo>
                  <a:lnTo>
                    <a:pt x="26670" y="59436"/>
                  </a:lnTo>
                  <a:lnTo>
                    <a:pt x="24384" y="57150"/>
                  </a:lnTo>
                  <a:close/>
                </a:path>
                <a:path w="41910" h="1565910">
                  <a:moveTo>
                    <a:pt x="26668" y="61722"/>
                  </a:moveTo>
                  <a:lnTo>
                    <a:pt x="21336" y="61722"/>
                  </a:lnTo>
                  <a:lnTo>
                    <a:pt x="26663" y="72573"/>
                  </a:lnTo>
                  <a:lnTo>
                    <a:pt x="26668" y="617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884926" y="2413253"/>
              <a:ext cx="352425" cy="0"/>
            </a:xfrm>
            <a:custGeom>
              <a:avLst/>
              <a:gdLst/>
              <a:ahLst/>
              <a:cxnLst/>
              <a:rect l="l" t="t" r="r" b="b"/>
              <a:pathLst>
                <a:path w="352425">
                  <a:moveTo>
                    <a:pt x="0" y="0"/>
                  </a:moveTo>
                  <a:lnTo>
                    <a:pt x="352044" y="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6306312" y="1926335"/>
              <a:ext cx="41275" cy="814069"/>
            </a:xfrm>
            <a:custGeom>
              <a:avLst/>
              <a:gdLst/>
              <a:ahLst/>
              <a:cxnLst/>
              <a:rect l="l" t="t" r="r" b="b"/>
              <a:pathLst>
                <a:path w="41275" h="814069">
                  <a:moveTo>
                    <a:pt x="0" y="710184"/>
                  </a:moveTo>
                  <a:lnTo>
                    <a:pt x="20574" y="813816"/>
                  </a:lnTo>
                  <a:lnTo>
                    <a:pt x="31919" y="756666"/>
                  </a:lnTo>
                  <a:lnTo>
                    <a:pt x="17526" y="756666"/>
                  </a:lnTo>
                  <a:lnTo>
                    <a:pt x="15240" y="754380"/>
                  </a:lnTo>
                  <a:lnTo>
                    <a:pt x="15240" y="740664"/>
                  </a:lnTo>
                  <a:lnTo>
                    <a:pt x="0" y="710184"/>
                  </a:lnTo>
                  <a:close/>
                </a:path>
                <a:path w="41275" h="814069">
                  <a:moveTo>
                    <a:pt x="15240" y="740664"/>
                  </a:moveTo>
                  <a:lnTo>
                    <a:pt x="15240" y="754380"/>
                  </a:lnTo>
                  <a:lnTo>
                    <a:pt x="17526" y="756666"/>
                  </a:lnTo>
                  <a:lnTo>
                    <a:pt x="23622" y="756666"/>
                  </a:lnTo>
                  <a:lnTo>
                    <a:pt x="25908" y="754380"/>
                  </a:lnTo>
                  <a:lnTo>
                    <a:pt x="25908" y="751332"/>
                  </a:lnTo>
                  <a:lnTo>
                    <a:pt x="20574" y="751332"/>
                  </a:lnTo>
                  <a:lnTo>
                    <a:pt x="15240" y="740664"/>
                  </a:lnTo>
                  <a:close/>
                </a:path>
                <a:path w="41275" h="814069">
                  <a:moveTo>
                    <a:pt x="41148" y="710184"/>
                  </a:moveTo>
                  <a:lnTo>
                    <a:pt x="25908" y="740664"/>
                  </a:lnTo>
                  <a:lnTo>
                    <a:pt x="25908" y="754380"/>
                  </a:lnTo>
                  <a:lnTo>
                    <a:pt x="23622" y="756666"/>
                  </a:lnTo>
                  <a:lnTo>
                    <a:pt x="31919" y="756666"/>
                  </a:lnTo>
                  <a:lnTo>
                    <a:pt x="41148" y="710184"/>
                  </a:lnTo>
                  <a:close/>
                </a:path>
                <a:path w="41275" h="814069">
                  <a:moveTo>
                    <a:pt x="20574" y="62484"/>
                  </a:moveTo>
                  <a:lnTo>
                    <a:pt x="15240" y="73152"/>
                  </a:lnTo>
                  <a:lnTo>
                    <a:pt x="15240" y="740664"/>
                  </a:lnTo>
                  <a:lnTo>
                    <a:pt x="20574" y="751332"/>
                  </a:lnTo>
                  <a:lnTo>
                    <a:pt x="25908" y="740664"/>
                  </a:lnTo>
                  <a:lnTo>
                    <a:pt x="25908" y="73152"/>
                  </a:lnTo>
                  <a:lnTo>
                    <a:pt x="20574" y="62484"/>
                  </a:lnTo>
                  <a:close/>
                </a:path>
                <a:path w="41275" h="814069">
                  <a:moveTo>
                    <a:pt x="25908" y="740664"/>
                  </a:moveTo>
                  <a:lnTo>
                    <a:pt x="20574" y="751332"/>
                  </a:lnTo>
                  <a:lnTo>
                    <a:pt x="25908" y="751332"/>
                  </a:lnTo>
                  <a:lnTo>
                    <a:pt x="25908" y="740664"/>
                  </a:lnTo>
                  <a:close/>
                </a:path>
                <a:path w="41275" h="814069">
                  <a:moveTo>
                    <a:pt x="20574" y="0"/>
                  </a:moveTo>
                  <a:lnTo>
                    <a:pt x="0" y="103632"/>
                  </a:lnTo>
                  <a:lnTo>
                    <a:pt x="15240" y="73152"/>
                  </a:lnTo>
                  <a:lnTo>
                    <a:pt x="15240" y="59436"/>
                  </a:lnTo>
                  <a:lnTo>
                    <a:pt x="17526" y="57150"/>
                  </a:lnTo>
                  <a:lnTo>
                    <a:pt x="31919" y="57150"/>
                  </a:lnTo>
                  <a:lnTo>
                    <a:pt x="20574" y="0"/>
                  </a:lnTo>
                  <a:close/>
                </a:path>
                <a:path w="41275" h="814069">
                  <a:moveTo>
                    <a:pt x="31919" y="57150"/>
                  </a:moveTo>
                  <a:lnTo>
                    <a:pt x="23622" y="57150"/>
                  </a:lnTo>
                  <a:lnTo>
                    <a:pt x="25908" y="59436"/>
                  </a:lnTo>
                  <a:lnTo>
                    <a:pt x="25908" y="73152"/>
                  </a:lnTo>
                  <a:lnTo>
                    <a:pt x="41148" y="103632"/>
                  </a:lnTo>
                  <a:lnTo>
                    <a:pt x="31919" y="57150"/>
                  </a:lnTo>
                  <a:close/>
                </a:path>
                <a:path w="41275" h="814069">
                  <a:moveTo>
                    <a:pt x="23622" y="57150"/>
                  </a:moveTo>
                  <a:lnTo>
                    <a:pt x="17526" y="57150"/>
                  </a:lnTo>
                  <a:lnTo>
                    <a:pt x="15240" y="59436"/>
                  </a:lnTo>
                  <a:lnTo>
                    <a:pt x="15240" y="73152"/>
                  </a:lnTo>
                  <a:lnTo>
                    <a:pt x="20574" y="62484"/>
                  </a:lnTo>
                  <a:lnTo>
                    <a:pt x="25908" y="62484"/>
                  </a:lnTo>
                  <a:lnTo>
                    <a:pt x="25908" y="59436"/>
                  </a:lnTo>
                  <a:lnTo>
                    <a:pt x="23622" y="57150"/>
                  </a:lnTo>
                  <a:close/>
                </a:path>
                <a:path w="41275" h="814069">
                  <a:moveTo>
                    <a:pt x="25908" y="62484"/>
                  </a:moveTo>
                  <a:lnTo>
                    <a:pt x="20574" y="62484"/>
                  </a:lnTo>
                  <a:lnTo>
                    <a:pt x="25908" y="73152"/>
                  </a:lnTo>
                  <a:lnTo>
                    <a:pt x="25908" y="624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830824" y="4432553"/>
              <a:ext cx="299720" cy="1270"/>
            </a:xfrm>
            <a:custGeom>
              <a:avLst/>
              <a:gdLst/>
              <a:ahLst/>
              <a:cxnLst/>
              <a:rect l="l" t="t" r="r" b="b"/>
              <a:pathLst>
                <a:path w="299720" h="1270">
                  <a:moveTo>
                    <a:pt x="0" y="762"/>
                  </a:moveTo>
                  <a:lnTo>
                    <a:pt x="299466" y="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6044184" y="3979163"/>
              <a:ext cx="41910" cy="453390"/>
            </a:xfrm>
            <a:custGeom>
              <a:avLst/>
              <a:gdLst/>
              <a:ahLst/>
              <a:cxnLst/>
              <a:rect l="l" t="t" r="r" b="b"/>
              <a:pathLst>
                <a:path w="41910" h="453389">
                  <a:moveTo>
                    <a:pt x="0" y="349758"/>
                  </a:moveTo>
                  <a:lnTo>
                    <a:pt x="20574" y="453390"/>
                  </a:lnTo>
                  <a:lnTo>
                    <a:pt x="32340" y="396240"/>
                  </a:lnTo>
                  <a:lnTo>
                    <a:pt x="18288" y="396240"/>
                  </a:lnTo>
                  <a:lnTo>
                    <a:pt x="16002" y="393954"/>
                  </a:lnTo>
                  <a:lnTo>
                    <a:pt x="16002" y="382354"/>
                  </a:lnTo>
                  <a:lnTo>
                    <a:pt x="0" y="349758"/>
                  </a:lnTo>
                  <a:close/>
                </a:path>
                <a:path w="41910" h="453389">
                  <a:moveTo>
                    <a:pt x="16002" y="382354"/>
                  </a:moveTo>
                  <a:lnTo>
                    <a:pt x="16002" y="393954"/>
                  </a:lnTo>
                  <a:lnTo>
                    <a:pt x="18288" y="396240"/>
                  </a:lnTo>
                  <a:lnTo>
                    <a:pt x="23622" y="396240"/>
                  </a:lnTo>
                  <a:lnTo>
                    <a:pt x="25908" y="393954"/>
                  </a:lnTo>
                  <a:lnTo>
                    <a:pt x="25908" y="391668"/>
                  </a:lnTo>
                  <a:lnTo>
                    <a:pt x="20574" y="391668"/>
                  </a:lnTo>
                  <a:lnTo>
                    <a:pt x="16002" y="382354"/>
                  </a:lnTo>
                  <a:close/>
                </a:path>
                <a:path w="41910" h="453389">
                  <a:moveTo>
                    <a:pt x="41910" y="349758"/>
                  </a:moveTo>
                  <a:lnTo>
                    <a:pt x="25908" y="381190"/>
                  </a:lnTo>
                  <a:lnTo>
                    <a:pt x="25908" y="393954"/>
                  </a:lnTo>
                  <a:lnTo>
                    <a:pt x="23622" y="396240"/>
                  </a:lnTo>
                  <a:lnTo>
                    <a:pt x="32340" y="396240"/>
                  </a:lnTo>
                  <a:lnTo>
                    <a:pt x="41910" y="349758"/>
                  </a:lnTo>
                  <a:close/>
                </a:path>
                <a:path w="41910" h="453389">
                  <a:moveTo>
                    <a:pt x="20574" y="61722"/>
                  </a:moveTo>
                  <a:lnTo>
                    <a:pt x="16002" y="70866"/>
                  </a:lnTo>
                  <a:lnTo>
                    <a:pt x="16002" y="382354"/>
                  </a:lnTo>
                  <a:lnTo>
                    <a:pt x="20574" y="391668"/>
                  </a:lnTo>
                  <a:lnTo>
                    <a:pt x="25908" y="381190"/>
                  </a:lnTo>
                  <a:lnTo>
                    <a:pt x="25908" y="72009"/>
                  </a:lnTo>
                  <a:lnTo>
                    <a:pt x="20574" y="61722"/>
                  </a:lnTo>
                  <a:close/>
                </a:path>
                <a:path w="41910" h="453389">
                  <a:moveTo>
                    <a:pt x="25908" y="381190"/>
                  </a:moveTo>
                  <a:lnTo>
                    <a:pt x="20574" y="391668"/>
                  </a:lnTo>
                  <a:lnTo>
                    <a:pt x="25908" y="391668"/>
                  </a:lnTo>
                  <a:lnTo>
                    <a:pt x="25908" y="381190"/>
                  </a:lnTo>
                  <a:close/>
                </a:path>
                <a:path w="41910" h="453389">
                  <a:moveTo>
                    <a:pt x="20574" y="0"/>
                  </a:moveTo>
                  <a:lnTo>
                    <a:pt x="0" y="102870"/>
                  </a:lnTo>
                  <a:lnTo>
                    <a:pt x="16002" y="70866"/>
                  </a:lnTo>
                  <a:lnTo>
                    <a:pt x="16002" y="58674"/>
                  </a:lnTo>
                  <a:lnTo>
                    <a:pt x="18288" y="56388"/>
                  </a:lnTo>
                  <a:lnTo>
                    <a:pt x="32269" y="56388"/>
                  </a:lnTo>
                  <a:lnTo>
                    <a:pt x="20574" y="0"/>
                  </a:lnTo>
                  <a:close/>
                </a:path>
                <a:path w="41910" h="453389">
                  <a:moveTo>
                    <a:pt x="32269" y="56388"/>
                  </a:moveTo>
                  <a:lnTo>
                    <a:pt x="23622" y="56388"/>
                  </a:lnTo>
                  <a:lnTo>
                    <a:pt x="25908" y="58674"/>
                  </a:lnTo>
                  <a:lnTo>
                    <a:pt x="25908" y="72009"/>
                  </a:lnTo>
                  <a:lnTo>
                    <a:pt x="41910" y="102870"/>
                  </a:lnTo>
                  <a:lnTo>
                    <a:pt x="32269" y="56388"/>
                  </a:lnTo>
                  <a:close/>
                </a:path>
                <a:path w="41910" h="453389">
                  <a:moveTo>
                    <a:pt x="25908" y="61722"/>
                  </a:moveTo>
                  <a:lnTo>
                    <a:pt x="20574" y="61722"/>
                  </a:lnTo>
                  <a:lnTo>
                    <a:pt x="25908" y="72009"/>
                  </a:lnTo>
                  <a:lnTo>
                    <a:pt x="25908" y="61722"/>
                  </a:lnTo>
                  <a:close/>
                </a:path>
                <a:path w="41910" h="453389">
                  <a:moveTo>
                    <a:pt x="23622" y="56388"/>
                  </a:moveTo>
                  <a:lnTo>
                    <a:pt x="18288" y="56388"/>
                  </a:lnTo>
                  <a:lnTo>
                    <a:pt x="16002" y="58674"/>
                  </a:lnTo>
                  <a:lnTo>
                    <a:pt x="16002" y="70866"/>
                  </a:lnTo>
                  <a:lnTo>
                    <a:pt x="20574" y="61722"/>
                  </a:lnTo>
                  <a:lnTo>
                    <a:pt x="25908" y="61722"/>
                  </a:lnTo>
                  <a:lnTo>
                    <a:pt x="25908" y="58674"/>
                  </a:lnTo>
                  <a:lnTo>
                    <a:pt x="23622" y="56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893564" y="4301489"/>
              <a:ext cx="960119" cy="348615"/>
            </a:xfrm>
            <a:custGeom>
              <a:avLst/>
              <a:gdLst/>
              <a:ahLst/>
              <a:cxnLst/>
              <a:rect l="l" t="t" r="r" b="b"/>
              <a:pathLst>
                <a:path w="960120" h="348614">
                  <a:moveTo>
                    <a:pt x="0" y="348234"/>
                  </a:moveTo>
                  <a:lnTo>
                    <a:pt x="0" y="0"/>
                  </a:lnTo>
                </a:path>
                <a:path w="960120" h="348614">
                  <a:moveTo>
                    <a:pt x="960120" y="348234"/>
                  </a:moveTo>
                  <a:lnTo>
                    <a:pt x="960120" y="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893564" y="4600193"/>
              <a:ext cx="958850" cy="41910"/>
            </a:xfrm>
            <a:custGeom>
              <a:avLst/>
              <a:gdLst/>
              <a:ahLst/>
              <a:cxnLst/>
              <a:rect l="l" t="t" r="r" b="b"/>
              <a:pathLst>
                <a:path w="958850" h="41910">
                  <a:moveTo>
                    <a:pt x="103632" y="0"/>
                  </a:moveTo>
                  <a:lnTo>
                    <a:pt x="0" y="20574"/>
                  </a:lnTo>
                  <a:lnTo>
                    <a:pt x="103632" y="41910"/>
                  </a:lnTo>
                  <a:lnTo>
                    <a:pt x="72771" y="25908"/>
                  </a:lnTo>
                  <a:lnTo>
                    <a:pt x="59436" y="25908"/>
                  </a:lnTo>
                  <a:lnTo>
                    <a:pt x="57150" y="23622"/>
                  </a:lnTo>
                  <a:lnTo>
                    <a:pt x="57150" y="18288"/>
                  </a:lnTo>
                  <a:lnTo>
                    <a:pt x="59436" y="16002"/>
                  </a:lnTo>
                  <a:lnTo>
                    <a:pt x="71628" y="16002"/>
                  </a:lnTo>
                  <a:lnTo>
                    <a:pt x="103632" y="0"/>
                  </a:lnTo>
                  <a:close/>
                </a:path>
                <a:path w="958850" h="41910">
                  <a:moveTo>
                    <a:pt x="854964" y="0"/>
                  </a:moveTo>
                  <a:lnTo>
                    <a:pt x="896112" y="20574"/>
                  </a:lnTo>
                  <a:lnTo>
                    <a:pt x="854964" y="41910"/>
                  </a:lnTo>
                  <a:lnTo>
                    <a:pt x="932688" y="25908"/>
                  </a:lnTo>
                  <a:lnTo>
                    <a:pt x="899160" y="25908"/>
                  </a:lnTo>
                  <a:lnTo>
                    <a:pt x="901446" y="23622"/>
                  </a:lnTo>
                  <a:lnTo>
                    <a:pt x="901446" y="18288"/>
                  </a:lnTo>
                  <a:lnTo>
                    <a:pt x="899160" y="16002"/>
                  </a:lnTo>
                  <a:lnTo>
                    <a:pt x="935566" y="16002"/>
                  </a:lnTo>
                  <a:lnTo>
                    <a:pt x="854964" y="0"/>
                  </a:lnTo>
                  <a:close/>
                </a:path>
                <a:path w="958850" h="41910">
                  <a:moveTo>
                    <a:pt x="71628" y="16002"/>
                  </a:moveTo>
                  <a:lnTo>
                    <a:pt x="59436" y="16002"/>
                  </a:lnTo>
                  <a:lnTo>
                    <a:pt x="57150" y="18288"/>
                  </a:lnTo>
                  <a:lnTo>
                    <a:pt x="57150" y="23622"/>
                  </a:lnTo>
                  <a:lnTo>
                    <a:pt x="59436" y="25908"/>
                  </a:lnTo>
                  <a:lnTo>
                    <a:pt x="72771" y="25908"/>
                  </a:lnTo>
                  <a:lnTo>
                    <a:pt x="62484" y="20574"/>
                  </a:lnTo>
                  <a:lnTo>
                    <a:pt x="71628" y="16002"/>
                  </a:lnTo>
                  <a:close/>
                </a:path>
                <a:path w="958850" h="41910">
                  <a:moveTo>
                    <a:pt x="886968" y="16002"/>
                  </a:moveTo>
                  <a:lnTo>
                    <a:pt x="71628" y="16002"/>
                  </a:lnTo>
                  <a:lnTo>
                    <a:pt x="62484" y="20574"/>
                  </a:lnTo>
                  <a:lnTo>
                    <a:pt x="72771" y="25908"/>
                  </a:lnTo>
                  <a:lnTo>
                    <a:pt x="885825" y="25908"/>
                  </a:lnTo>
                  <a:lnTo>
                    <a:pt x="896112" y="20574"/>
                  </a:lnTo>
                  <a:lnTo>
                    <a:pt x="886968" y="16002"/>
                  </a:lnTo>
                  <a:close/>
                </a:path>
                <a:path w="958850" h="41910">
                  <a:moveTo>
                    <a:pt x="935566" y="16002"/>
                  </a:moveTo>
                  <a:lnTo>
                    <a:pt x="899160" y="16002"/>
                  </a:lnTo>
                  <a:lnTo>
                    <a:pt x="901446" y="18288"/>
                  </a:lnTo>
                  <a:lnTo>
                    <a:pt x="901446" y="23622"/>
                  </a:lnTo>
                  <a:lnTo>
                    <a:pt x="899160" y="25908"/>
                  </a:lnTo>
                  <a:lnTo>
                    <a:pt x="932688" y="25908"/>
                  </a:lnTo>
                  <a:lnTo>
                    <a:pt x="958596" y="20574"/>
                  </a:lnTo>
                  <a:lnTo>
                    <a:pt x="935566" y="160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397246" y="3577589"/>
              <a:ext cx="623570" cy="376555"/>
            </a:xfrm>
            <a:custGeom>
              <a:avLst/>
              <a:gdLst/>
              <a:ahLst/>
              <a:cxnLst/>
              <a:rect l="l" t="t" r="r" b="b"/>
              <a:pathLst>
                <a:path w="623570" h="376554">
                  <a:moveTo>
                    <a:pt x="0" y="0"/>
                  </a:moveTo>
                  <a:lnTo>
                    <a:pt x="623316" y="0"/>
                  </a:lnTo>
                </a:path>
                <a:path w="623570" h="376554">
                  <a:moveTo>
                    <a:pt x="622554" y="376428"/>
                  </a:moveTo>
                  <a:lnTo>
                    <a:pt x="623316" y="0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5084064" y="3373373"/>
              <a:ext cx="768350" cy="224790"/>
            </a:xfrm>
            <a:custGeom>
              <a:avLst/>
              <a:gdLst/>
              <a:ahLst/>
              <a:cxnLst/>
              <a:rect l="l" t="t" r="r" b="b"/>
              <a:pathLst>
                <a:path w="768350" h="224789">
                  <a:moveTo>
                    <a:pt x="481584" y="20574"/>
                  </a:moveTo>
                  <a:lnTo>
                    <a:pt x="454710" y="15240"/>
                  </a:lnTo>
                  <a:lnTo>
                    <a:pt x="377952" y="0"/>
                  </a:lnTo>
                  <a:lnTo>
                    <a:pt x="408432" y="15240"/>
                  </a:lnTo>
                  <a:lnTo>
                    <a:pt x="304228" y="15240"/>
                  </a:lnTo>
                  <a:lnTo>
                    <a:pt x="335280" y="0"/>
                  </a:lnTo>
                  <a:lnTo>
                    <a:pt x="240817" y="18757"/>
                  </a:lnTo>
                  <a:lnTo>
                    <a:pt x="223266" y="15240"/>
                  </a:lnTo>
                  <a:lnTo>
                    <a:pt x="147066" y="0"/>
                  </a:lnTo>
                  <a:lnTo>
                    <a:pt x="177546" y="15240"/>
                  </a:lnTo>
                  <a:lnTo>
                    <a:pt x="73152" y="15240"/>
                  </a:lnTo>
                  <a:lnTo>
                    <a:pt x="103632" y="0"/>
                  </a:lnTo>
                  <a:lnTo>
                    <a:pt x="0" y="20574"/>
                  </a:lnTo>
                  <a:lnTo>
                    <a:pt x="103632" y="41148"/>
                  </a:lnTo>
                  <a:lnTo>
                    <a:pt x="73152" y="25908"/>
                  </a:lnTo>
                  <a:lnTo>
                    <a:pt x="177546" y="25908"/>
                  </a:lnTo>
                  <a:lnTo>
                    <a:pt x="147066" y="41148"/>
                  </a:lnTo>
                  <a:lnTo>
                    <a:pt x="223266" y="25908"/>
                  </a:lnTo>
                  <a:lnTo>
                    <a:pt x="240817" y="22402"/>
                  </a:lnTo>
                  <a:lnTo>
                    <a:pt x="335280" y="41148"/>
                  </a:lnTo>
                  <a:lnTo>
                    <a:pt x="304228" y="25908"/>
                  </a:lnTo>
                  <a:lnTo>
                    <a:pt x="408432" y="25908"/>
                  </a:lnTo>
                  <a:lnTo>
                    <a:pt x="377952" y="41148"/>
                  </a:lnTo>
                  <a:lnTo>
                    <a:pt x="454710" y="25908"/>
                  </a:lnTo>
                  <a:lnTo>
                    <a:pt x="481584" y="20574"/>
                  </a:lnTo>
                  <a:close/>
                </a:path>
                <a:path w="768350" h="224789">
                  <a:moveTo>
                    <a:pt x="502920" y="204216"/>
                  </a:moveTo>
                  <a:lnTo>
                    <a:pt x="476250" y="198882"/>
                  </a:lnTo>
                  <a:lnTo>
                    <a:pt x="400050" y="183642"/>
                  </a:lnTo>
                  <a:lnTo>
                    <a:pt x="430530" y="198882"/>
                  </a:lnTo>
                  <a:lnTo>
                    <a:pt x="332994" y="198882"/>
                  </a:lnTo>
                  <a:lnTo>
                    <a:pt x="330708" y="201168"/>
                  </a:lnTo>
                  <a:lnTo>
                    <a:pt x="330708" y="206502"/>
                  </a:lnTo>
                  <a:lnTo>
                    <a:pt x="332994" y="208788"/>
                  </a:lnTo>
                  <a:lnTo>
                    <a:pt x="432054" y="208788"/>
                  </a:lnTo>
                  <a:lnTo>
                    <a:pt x="400050" y="224790"/>
                  </a:lnTo>
                  <a:lnTo>
                    <a:pt x="480060" y="208788"/>
                  </a:lnTo>
                  <a:lnTo>
                    <a:pt x="502920" y="204216"/>
                  </a:lnTo>
                  <a:close/>
                </a:path>
                <a:path w="768350" h="224789">
                  <a:moveTo>
                    <a:pt x="736092" y="201168"/>
                  </a:moveTo>
                  <a:lnTo>
                    <a:pt x="733806" y="198882"/>
                  </a:lnTo>
                  <a:lnTo>
                    <a:pt x="636270" y="198882"/>
                  </a:lnTo>
                  <a:lnTo>
                    <a:pt x="666750" y="183642"/>
                  </a:lnTo>
                  <a:lnTo>
                    <a:pt x="563118" y="204216"/>
                  </a:lnTo>
                  <a:lnTo>
                    <a:pt x="666750" y="224790"/>
                  </a:lnTo>
                  <a:lnTo>
                    <a:pt x="634746" y="208788"/>
                  </a:lnTo>
                  <a:lnTo>
                    <a:pt x="733806" y="208788"/>
                  </a:lnTo>
                  <a:lnTo>
                    <a:pt x="736092" y="206502"/>
                  </a:lnTo>
                  <a:lnTo>
                    <a:pt x="736092" y="201168"/>
                  </a:lnTo>
                  <a:close/>
                </a:path>
                <a:path w="768350" h="224789">
                  <a:moveTo>
                    <a:pt x="768096" y="20574"/>
                  </a:moveTo>
                  <a:lnTo>
                    <a:pt x="741222" y="15240"/>
                  </a:lnTo>
                  <a:lnTo>
                    <a:pt x="694944" y="6057"/>
                  </a:lnTo>
                  <a:lnTo>
                    <a:pt x="694944" y="15240"/>
                  </a:lnTo>
                  <a:lnTo>
                    <a:pt x="694944" y="25908"/>
                  </a:lnTo>
                  <a:lnTo>
                    <a:pt x="665607" y="40576"/>
                  </a:lnTo>
                  <a:lnTo>
                    <a:pt x="636270" y="25908"/>
                  </a:lnTo>
                  <a:lnTo>
                    <a:pt x="694944" y="25908"/>
                  </a:lnTo>
                  <a:lnTo>
                    <a:pt x="694944" y="15240"/>
                  </a:lnTo>
                  <a:lnTo>
                    <a:pt x="636270" y="15240"/>
                  </a:lnTo>
                  <a:lnTo>
                    <a:pt x="665607" y="571"/>
                  </a:lnTo>
                  <a:lnTo>
                    <a:pt x="694944" y="15240"/>
                  </a:lnTo>
                  <a:lnTo>
                    <a:pt x="694944" y="6057"/>
                  </a:lnTo>
                  <a:lnTo>
                    <a:pt x="666089" y="330"/>
                  </a:lnTo>
                  <a:lnTo>
                    <a:pt x="666750" y="0"/>
                  </a:lnTo>
                  <a:lnTo>
                    <a:pt x="665607" y="228"/>
                  </a:lnTo>
                  <a:lnTo>
                    <a:pt x="664464" y="0"/>
                  </a:lnTo>
                  <a:lnTo>
                    <a:pt x="665111" y="330"/>
                  </a:lnTo>
                  <a:lnTo>
                    <a:pt x="563118" y="20574"/>
                  </a:lnTo>
                  <a:lnTo>
                    <a:pt x="665111" y="40830"/>
                  </a:lnTo>
                  <a:lnTo>
                    <a:pt x="664464" y="41148"/>
                  </a:lnTo>
                  <a:lnTo>
                    <a:pt x="665607" y="40932"/>
                  </a:lnTo>
                  <a:lnTo>
                    <a:pt x="666750" y="41148"/>
                  </a:lnTo>
                  <a:lnTo>
                    <a:pt x="666089" y="40830"/>
                  </a:lnTo>
                  <a:lnTo>
                    <a:pt x="741222" y="25908"/>
                  </a:lnTo>
                  <a:lnTo>
                    <a:pt x="768096" y="205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4631436" y="2033015"/>
              <a:ext cx="496570" cy="509905"/>
            </a:xfrm>
            <a:custGeom>
              <a:avLst/>
              <a:gdLst/>
              <a:ahLst/>
              <a:cxnLst/>
              <a:rect l="l" t="t" r="r" b="b"/>
              <a:pathLst>
                <a:path w="496570" h="509905">
                  <a:moveTo>
                    <a:pt x="262128" y="509778"/>
                  </a:moveTo>
                  <a:lnTo>
                    <a:pt x="262128" y="162306"/>
                  </a:lnTo>
                </a:path>
                <a:path w="496570" h="509905">
                  <a:moveTo>
                    <a:pt x="373380" y="509778"/>
                  </a:moveTo>
                  <a:lnTo>
                    <a:pt x="373380" y="0"/>
                  </a:lnTo>
                </a:path>
                <a:path w="496570" h="509905">
                  <a:moveTo>
                    <a:pt x="446532" y="509778"/>
                  </a:moveTo>
                  <a:lnTo>
                    <a:pt x="446532" y="0"/>
                  </a:lnTo>
                </a:path>
                <a:path w="496570" h="509905">
                  <a:moveTo>
                    <a:pt x="0" y="64770"/>
                  </a:moveTo>
                  <a:lnTo>
                    <a:pt x="496062" y="65532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4720590" y="2077973"/>
              <a:ext cx="530860" cy="208279"/>
            </a:xfrm>
            <a:custGeom>
              <a:avLst/>
              <a:gdLst/>
              <a:ahLst/>
              <a:cxnLst/>
              <a:rect l="l" t="t" r="r" b="b"/>
              <a:pathLst>
                <a:path w="530860" h="208280">
                  <a:moveTo>
                    <a:pt x="172974" y="187452"/>
                  </a:moveTo>
                  <a:lnTo>
                    <a:pt x="146100" y="182118"/>
                  </a:lnTo>
                  <a:lnTo>
                    <a:pt x="69342" y="166878"/>
                  </a:lnTo>
                  <a:lnTo>
                    <a:pt x="100380" y="182118"/>
                  </a:lnTo>
                  <a:lnTo>
                    <a:pt x="3048" y="182118"/>
                  </a:lnTo>
                  <a:lnTo>
                    <a:pt x="0" y="184404"/>
                  </a:lnTo>
                  <a:lnTo>
                    <a:pt x="0" y="190500"/>
                  </a:lnTo>
                  <a:lnTo>
                    <a:pt x="3048" y="192786"/>
                  </a:lnTo>
                  <a:lnTo>
                    <a:pt x="100380" y="192786"/>
                  </a:lnTo>
                  <a:lnTo>
                    <a:pt x="69342" y="208026"/>
                  </a:lnTo>
                  <a:lnTo>
                    <a:pt x="146100" y="192786"/>
                  </a:lnTo>
                  <a:lnTo>
                    <a:pt x="172974" y="187452"/>
                  </a:lnTo>
                  <a:close/>
                </a:path>
                <a:path w="530860" h="208280">
                  <a:moveTo>
                    <a:pt x="284988" y="20574"/>
                  </a:moveTo>
                  <a:lnTo>
                    <a:pt x="258114" y="15240"/>
                  </a:lnTo>
                  <a:lnTo>
                    <a:pt x="181356" y="0"/>
                  </a:lnTo>
                  <a:lnTo>
                    <a:pt x="212394" y="15240"/>
                  </a:lnTo>
                  <a:lnTo>
                    <a:pt x="114300" y="15240"/>
                  </a:lnTo>
                  <a:lnTo>
                    <a:pt x="112014" y="17526"/>
                  </a:lnTo>
                  <a:lnTo>
                    <a:pt x="112014" y="23622"/>
                  </a:lnTo>
                  <a:lnTo>
                    <a:pt x="114300" y="25908"/>
                  </a:lnTo>
                  <a:lnTo>
                    <a:pt x="212394" y="25908"/>
                  </a:lnTo>
                  <a:lnTo>
                    <a:pt x="181356" y="41148"/>
                  </a:lnTo>
                  <a:lnTo>
                    <a:pt x="258114" y="25908"/>
                  </a:lnTo>
                  <a:lnTo>
                    <a:pt x="284988" y="20574"/>
                  </a:lnTo>
                  <a:close/>
                </a:path>
                <a:path w="530860" h="208280">
                  <a:moveTo>
                    <a:pt x="483108" y="184404"/>
                  </a:moveTo>
                  <a:lnTo>
                    <a:pt x="480822" y="182118"/>
                  </a:lnTo>
                  <a:lnTo>
                    <a:pt x="383286" y="182118"/>
                  </a:lnTo>
                  <a:lnTo>
                    <a:pt x="413766" y="166878"/>
                  </a:lnTo>
                  <a:lnTo>
                    <a:pt x="310134" y="187452"/>
                  </a:lnTo>
                  <a:lnTo>
                    <a:pt x="413766" y="208026"/>
                  </a:lnTo>
                  <a:lnTo>
                    <a:pt x="383286" y="192786"/>
                  </a:lnTo>
                  <a:lnTo>
                    <a:pt x="480822" y="192786"/>
                  </a:lnTo>
                  <a:lnTo>
                    <a:pt x="483108" y="190500"/>
                  </a:lnTo>
                  <a:lnTo>
                    <a:pt x="483108" y="184404"/>
                  </a:lnTo>
                  <a:close/>
                </a:path>
                <a:path w="530860" h="208280">
                  <a:moveTo>
                    <a:pt x="530352" y="17526"/>
                  </a:moveTo>
                  <a:lnTo>
                    <a:pt x="528066" y="15240"/>
                  </a:lnTo>
                  <a:lnTo>
                    <a:pt x="430530" y="15240"/>
                  </a:lnTo>
                  <a:lnTo>
                    <a:pt x="461010" y="0"/>
                  </a:lnTo>
                  <a:lnTo>
                    <a:pt x="357378" y="20574"/>
                  </a:lnTo>
                  <a:lnTo>
                    <a:pt x="461010" y="41148"/>
                  </a:lnTo>
                  <a:lnTo>
                    <a:pt x="430530" y="25908"/>
                  </a:lnTo>
                  <a:lnTo>
                    <a:pt x="528066" y="25908"/>
                  </a:lnTo>
                  <a:lnTo>
                    <a:pt x="530352" y="23622"/>
                  </a:lnTo>
                  <a:lnTo>
                    <a:pt x="530352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001009" y="2413253"/>
              <a:ext cx="77470" cy="1357630"/>
            </a:xfrm>
            <a:custGeom>
              <a:avLst/>
              <a:gdLst/>
              <a:ahLst/>
              <a:cxnLst/>
              <a:rect l="l" t="t" r="r" b="b"/>
              <a:pathLst>
                <a:path w="77470" h="1357629">
                  <a:moveTo>
                    <a:pt x="76959" y="0"/>
                  </a:moveTo>
                  <a:lnTo>
                    <a:pt x="0" y="0"/>
                  </a:lnTo>
                  <a:lnTo>
                    <a:pt x="0" y="1357122"/>
                  </a:lnTo>
                  <a:lnTo>
                    <a:pt x="76959" y="1357122"/>
                  </a:lnTo>
                  <a:lnTo>
                    <a:pt x="76959" y="0"/>
                  </a:lnTo>
                  <a:close/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559552" y="3569969"/>
              <a:ext cx="90805" cy="409575"/>
            </a:xfrm>
            <a:custGeom>
              <a:avLst/>
              <a:gdLst/>
              <a:ahLst/>
              <a:cxnLst/>
              <a:rect l="l" t="t" r="r" b="b"/>
              <a:pathLst>
                <a:path w="90804" h="409575">
                  <a:moveTo>
                    <a:pt x="0" y="409194"/>
                  </a:moveTo>
                  <a:lnTo>
                    <a:pt x="7620" y="0"/>
                  </a:lnTo>
                </a:path>
                <a:path w="90804" h="409575">
                  <a:moveTo>
                    <a:pt x="83820" y="409194"/>
                  </a:moveTo>
                  <a:lnTo>
                    <a:pt x="90678" y="0"/>
                  </a:lnTo>
                </a:path>
              </a:pathLst>
            </a:custGeom>
            <a:ln w="12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631436" y="2264663"/>
              <a:ext cx="496570" cy="1270"/>
            </a:xfrm>
            <a:custGeom>
              <a:avLst/>
              <a:gdLst/>
              <a:ahLst/>
              <a:cxnLst/>
              <a:rect l="l" t="t" r="r" b="b"/>
              <a:pathLst>
                <a:path w="496570" h="1269">
                  <a:moveTo>
                    <a:pt x="0" y="0"/>
                  </a:moveTo>
                  <a:lnTo>
                    <a:pt x="496062" y="762"/>
                  </a:lnTo>
                </a:path>
              </a:pathLst>
            </a:custGeom>
            <a:ln w="77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467350" y="2174745"/>
              <a:ext cx="308610" cy="146050"/>
            </a:xfrm>
            <a:custGeom>
              <a:avLst/>
              <a:gdLst/>
              <a:ahLst/>
              <a:cxnLst/>
              <a:rect l="l" t="t" r="r" b="b"/>
              <a:pathLst>
                <a:path w="308610" h="146050">
                  <a:moveTo>
                    <a:pt x="308610" y="0"/>
                  </a:moveTo>
                  <a:lnTo>
                    <a:pt x="0" y="0"/>
                  </a:lnTo>
                  <a:lnTo>
                    <a:pt x="0" y="145544"/>
                  </a:lnTo>
                  <a:lnTo>
                    <a:pt x="308610" y="145544"/>
                  </a:lnTo>
                  <a:lnTo>
                    <a:pt x="3086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" name="object 108"/>
          <p:cNvSpPr txBox="1"/>
          <p:nvPr/>
        </p:nvSpPr>
        <p:spPr>
          <a:xfrm>
            <a:off x="5463794" y="2163241"/>
            <a:ext cx="31750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Symbol"/>
                <a:cs typeface="Symbol"/>
              </a:rPr>
              <a:t></a:t>
            </a:r>
            <a:r>
              <a:rPr sz="900" spc="-10" dirty="0">
                <a:latin typeface="Times New Roman"/>
                <a:cs typeface="Times New Roman"/>
              </a:rPr>
              <a:t>40</a:t>
            </a:r>
            <a:r>
              <a:rPr sz="900" dirty="0">
                <a:latin typeface="Times New Roman"/>
                <a:cs typeface="Times New Roman"/>
              </a:rPr>
              <a:t>,</a:t>
            </a:r>
            <a:r>
              <a:rPr sz="900" spc="-5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5467350" y="1537715"/>
            <a:ext cx="662940" cy="1083945"/>
          </a:xfrm>
          <a:custGeom>
            <a:avLst/>
            <a:gdLst/>
            <a:ahLst/>
            <a:cxnLst/>
            <a:rect l="l" t="t" r="r" b="b"/>
            <a:pathLst>
              <a:path w="662939" h="1083945">
                <a:moveTo>
                  <a:pt x="7620" y="1083564"/>
                </a:moveTo>
                <a:lnTo>
                  <a:pt x="0" y="736092"/>
                </a:lnTo>
              </a:path>
              <a:path w="662939" h="1083945">
                <a:moveTo>
                  <a:pt x="310134" y="1083564"/>
                </a:moveTo>
                <a:lnTo>
                  <a:pt x="302514" y="736092"/>
                </a:lnTo>
              </a:path>
              <a:path w="662939" h="1083945">
                <a:moveTo>
                  <a:pt x="544830" y="415290"/>
                </a:moveTo>
                <a:lnTo>
                  <a:pt x="545592" y="194310"/>
                </a:lnTo>
              </a:path>
              <a:path w="662939" h="1083945">
                <a:moveTo>
                  <a:pt x="662940" y="409194"/>
                </a:moveTo>
                <a:lnTo>
                  <a:pt x="662940" y="0"/>
                </a:lnTo>
              </a:path>
            </a:pathLst>
          </a:custGeom>
          <a:ln w="77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4653026" y="2124379"/>
            <a:ext cx="13970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spc="-5" dirty="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278625" y="4466754"/>
            <a:ext cx="13843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spc="-10" dirty="0">
                <a:latin typeface="Times New Roman"/>
                <a:cs typeface="Times New Roman"/>
              </a:rPr>
              <a:t>99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890307" y="4141720"/>
            <a:ext cx="151130" cy="1397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75"/>
              </a:lnSpc>
            </a:pPr>
            <a:r>
              <a:rPr sz="900" dirty="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5868641" y="3592964"/>
            <a:ext cx="174625" cy="3619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0"/>
              </a:lnSpc>
            </a:pPr>
            <a:r>
              <a:rPr sz="1350" spc="-7" baseline="-24691" dirty="0">
                <a:latin typeface="Symbol"/>
                <a:cs typeface="Symbol"/>
              </a:rPr>
              <a:t></a:t>
            </a:r>
            <a:r>
              <a:rPr sz="1350" baseline="-24691" dirty="0">
                <a:latin typeface="Times New Roman"/>
                <a:cs typeface="Times New Roman"/>
              </a:rPr>
              <a:t>5</a:t>
            </a:r>
            <a:r>
              <a:rPr sz="1350" spc="-7" baseline="-24691" dirty="0">
                <a:latin typeface="Times New Roman"/>
                <a:cs typeface="Times New Roman"/>
              </a:rPr>
              <a:t>0</a:t>
            </a:r>
            <a:r>
              <a:rPr sz="550" spc="-5" dirty="0">
                <a:latin typeface="Symbol"/>
                <a:cs typeface="Symbol"/>
              </a:rPr>
              <a:t></a:t>
            </a:r>
            <a:r>
              <a:rPr sz="550" spc="10" dirty="0">
                <a:latin typeface="Times New Roman"/>
                <a:cs typeface="Times New Roman"/>
              </a:rPr>
              <a:t>0</a:t>
            </a:r>
            <a:r>
              <a:rPr sz="550" spc="-5" dirty="0">
                <a:latin typeface="Times New Roman"/>
                <a:cs typeface="Times New Roman"/>
              </a:rPr>
              <a:t>,</a:t>
            </a:r>
            <a:r>
              <a:rPr sz="550" dirty="0">
                <a:latin typeface="Times New Roman"/>
                <a:cs typeface="Times New Roman"/>
              </a:rPr>
              <a:t>1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872811" y="3009391"/>
            <a:ext cx="164465" cy="351790"/>
          </a:xfrm>
          <a:prstGeom prst="rect">
            <a:avLst/>
          </a:prstGeom>
        </p:spPr>
        <p:txBody>
          <a:bodyPr vert="vert270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u="sng" spc="-10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</a:t>
            </a:r>
            <a:r>
              <a:rPr sz="9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64,5</a:t>
            </a:r>
            <a:r>
              <a:rPr sz="900" u="sng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082794" y="3230803"/>
            <a:ext cx="73279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606425" algn="l"/>
              </a:tabLst>
            </a:pPr>
            <a:r>
              <a:rPr sz="900" spc="-10" dirty="0">
                <a:latin typeface="Times New Roman"/>
                <a:cs typeface="Times New Roman"/>
              </a:rPr>
              <a:t>24,</a:t>
            </a:r>
            <a:r>
              <a:rPr sz="900" spc="-5" dirty="0">
                <a:latin typeface="Times New Roman"/>
                <a:cs typeface="Times New Roman"/>
              </a:rPr>
              <a:t>5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5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24,</a:t>
            </a:r>
            <a:r>
              <a:rPr sz="900" spc="-5" dirty="0">
                <a:latin typeface="Times New Roman"/>
                <a:cs typeface="Times New Roman"/>
              </a:rPr>
              <a:t>5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10" dirty="0">
                <a:latin typeface="Times New Roman"/>
                <a:cs typeface="Times New Roman"/>
              </a:rPr>
              <a:t>30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6044231" y="3393938"/>
            <a:ext cx="151130" cy="195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75"/>
              </a:lnSpc>
            </a:pPr>
            <a:r>
              <a:rPr sz="900" spc="-5" dirty="0">
                <a:latin typeface="Times New Roman"/>
                <a:cs typeface="Times New Roman"/>
              </a:rPr>
              <a:t>2</a:t>
            </a:r>
            <a:r>
              <a:rPr sz="900" dirty="0">
                <a:latin typeface="Times New Roman"/>
                <a:cs typeface="Times New Roman"/>
              </a:rPr>
              <a:t>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6183678" y="2186938"/>
            <a:ext cx="151130" cy="195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75"/>
              </a:lnSpc>
            </a:pP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-5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5237226" y="1732025"/>
            <a:ext cx="0" cy="194310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194310"/>
                </a:moveTo>
                <a:lnTo>
                  <a:pt x="0" y="0"/>
                </a:lnTo>
              </a:path>
            </a:pathLst>
          </a:custGeom>
          <a:ln w="77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127498" y="1537715"/>
            <a:ext cx="0" cy="409575"/>
          </a:xfrm>
          <a:custGeom>
            <a:avLst/>
            <a:gdLst/>
            <a:ahLst/>
            <a:cxnLst/>
            <a:rect l="l" t="t" r="r" b="b"/>
            <a:pathLst>
              <a:path h="409575">
                <a:moveTo>
                  <a:pt x="0" y="409194"/>
                </a:moveTo>
                <a:lnTo>
                  <a:pt x="0" y="0"/>
                </a:lnTo>
              </a:path>
            </a:pathLst>
          </a:custGeom>
          <a:ln w="77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>
            <a:off x="5472176" y="1402095"/>
            <a:ext cx="302260" cy="370205"/>
          </a:xfrm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375"/>
              </a:spcBef>
            </a:pPr>
            <a:r>
              <a:rPr sz="900" spc="-10" dirty="0">
                <a:latin typeface="Symbol"/>
                <a:cs typeface="Symbol"/>
              </a:rPr>
              <a:t></a:t>
            </a:r>
            <a:r>
              <a:rPr sz="900" spc="-5" dirty="0">
                <a:latin typeface="Times New Roman"/>
                <a:cs typeface="Times New Roman"/>
              </a:rPr>
              <a:t>1</a:t>
            </a:r>
            <a:r>
              <a:rPr sz="900" spc="-10" dirty="0">
                <a:latin typeface="Times New Roman"/>
                <a:cs typeface="Times New Roman"/>
              </a:rPr>
              <a:t>24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900" spc="-10" dirty="0">
                <a:latin typeface="Symbol"/>
                <a:cs typeface="Symbol"/>
              </a:rPr>
              <a:t></a:t>
            </a:r>
            <a:r>
              <a:rPr sz="900" spc="-10" dirty="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5134356" y="1566671"/>
            <a:ext cx="996315" cy="224790"/>
          </a:xfrm>
          <a:custGeom>
            <a:avLst/>
            <a:gdLst/>
            <a:ahLst/>
            <a:cxnLst/>
            <a:rect l="l" t="t" r="r" b="b"/>
            <a:pathLst>
              <a:path w="996314" h="224789">
                <a:moveTo>
                  <a:pt x="877824" y="204216"/>
                </a:moveTo>
                <a:lnTo>
                  <a:pt x="850950" y="198882"/>
                </a:lnTo>
                <a:lnTo>
                  <a:pt x="774192" y="183642"/>
                </a:lnTo>
                <a:lnTo>
                  <a:pt x="805230" y="198882"/>
                </a:lnTo>
                <a:lnTo>
                  <a:pt x="176022" y="198882"/>
                </a:lnTo>
                <a:lnTo>
                  <a:pt x="206502" y="183642"/>
                </a:lnTo>
                <a:lnTo>
                  <a:pt x="102870" y="204216"/>
                </a:lnTo>
                <a:lnTo>
                  <a:pt x="206502" y="224790"/>
                </a:lnTo>
                <a:lnTo>
                  <a:pt x="176022" y="209550"/>
                </a:lnTo>
                <a:lnTo>
                  <a:pt x="805230" y="209550"/>
                </a:lnTo>
                <a:lnTo>
                  <a:pt x="774192" y="224790"/>
                </a:lnTo>
                <a:lnTo>
                  <a:pt x="850950" y="209550"/>
                </a:lnTo>
                <a:lnTo>
                  <a:pt x="877824" y="204216"/>
                </a:lnTo>
                <a:close/>
              </a:path>
              <a:path w="996314" h="224789">
                <a:moveTo>
                  <a:pt x="995934" y="20574"/>
                </a:moveTo>
                <a:lnTo>
                  <a:pt x="969060" y="15240"/>
                </a:lnTo>
                <a:lnTo>
                  <a:pt x="892302" y="0"/>
                </a:lnTo>
                <a:lnTo>
                  <a:pt x="922782" y="15240"/>
                </a:lnTo>
                <a:lnTo>
                  <a:pt x="73152" y="15240"/>
                </a:lnTo>
                <a:lnTo>
                  <a:pt x="103632" y="0"/>
                </a:lnTo>
                <a:lnTo>
                  <a:pt x="0" y="20574"/>
                </a:lnTo>
                <a:lnTo>
                  <a:pt x="103632" y="41148"/>
                </a:lnTo>
                <a:lnTo>
                  <a:pt x="73152" y="25908"/>
                </a:lnTo>
                <a:lnTo>
                  <a:pt x="922782" y="25908"/>
                </a:lnTo>
                <a:lnTo>
                  <a:pt x="892302" y="41148"/>
                </a:lnTo>
                <a:lnTo>
                  <a:pt x="969060" y="25908"/>
                </a:lnTo>
                <a:lnTo>
                  <a:pt x="995934" y="205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 txBox="1"/>
          <p:nvPr/>
        </p:nvSpPr>
        <p:spPr>
          <a:xfrm>
            <a:off x="1067810" y="4670552"/>
            <a:ext cx="5665470" cy="1826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985" algn="ctr">
              <a:lnSpc>
                <a:spcPct val="100000"/>
              </a:lnSpc>
              <a:spcBef>
                <a:spcPts val="100"/>
              </a:spcBef>
              <a:tabLst>
                <a:tab pos="3209925" algn="l"/>
              </a:tabLst>
            </a:pPr>
            <a:r>
              <a:rPr sz="1000" i="1" dirty="0">
                <a:latin typeface="Times New Roman"/>
                <a:cs typeface="Times New Roman"/>
              </a:rPr>
              <a:t>а	б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32080" marR="5080" indent="70485">
              <a:lnSpc>
                <a:spcPts val="1150"/>
              </a:lnSpc>
            </a:pPr>
            <a:r>
              <a:rPr sz="1000" b="1" spc="-5" dirty="0">
                <a:latin typeface="Times New Roman"/>
                <a:cs typeface="Times New Roman"/>
              </a:rPr>
              <a:t>Рис. 5.1.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Схеми</a:t>
            </a:r>
            <a:r>
              <a:rPr sz="1000" dirty="0">
                <a:latin typeface="Times New Roman"/>
                <a:cs typeface="Times New Roman"/>
              </a:rPr>
              <a:t> спіральної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проби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та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проби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Нехендзі</a:t>
            </a:r>
            <a:r>
              <a:rPr sz="1000" dirty="0">
                <a:latin typeface="Times New Roman"/>
                <a:cs typeface="Times New Roman"/>
              </a:rPr>
              <a:t> 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 </a:t>
            </a:r>
            <a:r>
              <a:rPr sz="1000" spc="-5" dirty="0">
                <a:latin typeface="Times New Roman"/>
                <a:cs typeface="Times New Roman"/>
              </a:rPr>
              <a:t>для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визначення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рідкоплинності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сплавів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чорних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і</a:t>
            </a:r>
            <a:r>
              <a:rPr sz="1000" spc="-5" dirty="0">
                <a:latin typeface="Times New Roman"/>
                <a:cs typeface="Times New Roman"/>
              </a:rPr>
              <a:t> кольорових металів: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ливарна </a:t>
            </a:r>
            <a:r>
              <a:rPr sz="1000" dirty="0">
                <a:latin typeface="Times New Roman"/>
                <a:cs typeface="Times New Roman"/>
              </a:rPr>
              <a:t>чаша;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сітка;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стояк;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зумф;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спіраль;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виступи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423291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Клинчаста проба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dirty="0">
                <a:latin typeface="Times New Roman"/>
                <a:cs typeface="Times New Roman"/>
              </a:rPr>
              <a:t> 5.2,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а</a:t>
            </a:r>
            <a:r>
              <a:rPr sz="1200" dirty="0">
                <a:latin typeface="Times New Roman"/>
                <a:cs typeface="Times New Roman"/>
              </a:rPr>
              <a:t>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заливається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леву форму. </a:t>
            </a:r>
            <a:r>
              <a:rPr sz="1200" dirty="0">
                <a:latin typeface="Times New Roman"/>
                <a:cs typeface="Times New Roman"/>
              </a:rPr>
              <a:t>З метою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виключення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впливу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067810" y="6463534"/>
            <a:ext cx="1437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інерції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потоку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067806" y="6638794"/>
            <a:ext cx="1436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личину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рідкоплинно-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067807" y="6814053"/>
            <a:ext cx="14370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96875" algn="l"/>
                <a:tab pos="1139825" algn="l"/>
              </a:tabLst>
            </a:pPr>
            <a:r>
              <a:rPr sz="1200" spc="-5" dirty="0">
                <a:latin typeface="Times New Roman"/>
                <a:cs typeface="Times New Roman"/>
              </a:rPr>
              <a:t>ст</a:t>
            </a:r>
            <a:r>
              <a:rPr sz="1200" dirty="0">
                <a:latin typeface="Times New Roman"/>
                <a:cs typeface="Times New Roman"/>
              </a:rPr>
              <a:t>і,	</a:t>
            </a:r>
            <a:r>
              <a:rPr sz="1200" spc="-5" dirty="0">
                <a:latin typeface="Times New Roman"/>
                <a:cs typeface="Times New Roman"/>
              </a:rPr>
              <a:t>верши</a:t>
            </a:r>
            <a:r>
              <a:rPr sz="1200" spc="-10" dirty="0">
                <a:latin typeface="Times New Roman"/>
                <a:cs typeface="Times New Roman"/>
              </a:rPr>
              <a:t>н</a:t>
            </a:r>
            <a:r>
              <a:rPr sz="1200" dirty="0">
                <a:latin typeface="Times New Roman"/>
                <a:cs typeface="Times New Roman"/>
              </a:rPr>
              <a:t>у	</a:t>
            </a:r>
            <a:r>
              <a:rPr sz="1200" spc="-5" dirty="0">
                <a:latin typeface="Times New Roman"/>
                <a:cs typeface="Times New Roman"/>
              </a:rPr>
              <a:t>к</a:t>
            </a:r>
            <a:r>
              <a:rPr sz="1200" spc="5" dirty="0">
                <a:latin typeface="Times New Roman"/>
                <a:cs typeface="Times New Roman"/>
              </a:rPr>
              <a:t>у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067806" y="6989314"/>
            <a:ext cx="1436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клину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залив-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67800" y="7164574"/>
            <a:ext cx="1439545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10" dirty="0">
                <a:latin typeface="Times New Roman"/>
                <a:cs typeface="Times New Roman"/>
              </a:rPr>
              <a:t>ки </a:t>
            </a:r>
            <a:r>
              <a:rPr sz="1200" spc="-25" dirty="0">
                <a:latin typeface="Times New Roman"/>
                <a:cs typeface="Times New Roman"/>
              </a:rPr>
              <a:t>розташовують </a:t>
            </a:r>
            <a:r>
              <a:rPr sz="1200" spc="-20" dirty="0">
                <a:latin typeface="Times New Roman"/>
                <a:cs typeface="Times New Roman"/>
              </a:rPr>
              <a:t>вер-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тикально. Про рідко- </a:t>
            </a:r>
            <a:r>
              <a:rPr sz="1200" dirty="0">
                <a:latin typeface="Times New Roman"/>
                <a:cs typeface="Times New Roman"/>
              </a:rPr>
              <a:t> плинність </a:t>
            </a:r>
            <a:r>
              <a:rPr sz="1200" spc="-5" dirty="0">
                <a:latin typeface="Times New Roman"/>
                <a:cs typeface="Times New Roman"/>
              </a:rPr>
              <a:t>сплаву </a:t>
            </a:r>
            <a:r>
              <a:rPr sz="1200" dirty="0">
                <a:latin typeface="Times New Roman"/>
                <a:cs typeface="Times New Roman"/>
              </a:rPr>
              <a:t>су-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дять</a:t>
            </a:r>
            <a:r>
              <a:rPr sz="1200" dirty="0">
                <a:latin typeface="Times New Roman"/>
                <a:cs typeface="Times New Roman"/>
              </a:rPr>
              <a:t> за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величиною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відстані </a:t>
            </a:r>
            <a:r>
              <a:rPr sz="1200" i="1" dirty="0">
                <a:latin typeface="Times New Roman"/>
                <a:cs typeface="Times New Roman"/>
              </a:rPr>
              <a:t>l </a:t>
            </a:r>
            <a:r>
              <a:rPr sz="1200" spc="-5" dirty="0">
                <a:latin typeface="Times New Roman"/>
                <a:cs typeface="Times New Roman"/>
              </a:rPr>
              <a:t>між затвер-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ділим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металом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та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вер-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067798" y="8216134"/>
            <a:ext cx="287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шиною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кута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клину: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цими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відстанями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067798" y="8391394"/>
            <a:ext cx="287845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рідкоплинностю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встановлено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зворотню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залежність.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355837" y="8741914"/>
            <a:ext cx="25888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7255" algn="l"/>
                <a:tab pos="1547495" algn="l"/>
              </a:tabLst>
            </a:pPr>
            <a:r>
              <a:rPr sz="1200" spc="-5" dirty="0">
                <a:latin typeface="Times New Roman"/>
                <a:cs typeface="Times New Roman"/>
              </a:rPr>
              <a:t>Кулькову	пробу	А.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Г.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Спаського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067796" y="8917174"/>
            <a:ext cx="287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(рис. </a:t>
            </a:r>
            <a:r>
              <a:rPr sz="1200" dirty="0">
                <a:latin typeface="Times New Roman"/>
                <a:cs typeface="Times New Roman"/>
              </a:rPr>
              <a:t>5.2,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б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застосовують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визначення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1067788" y="9092434"/>
            <a:ext cx="287782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рідкоплинності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кольорових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сплавів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нові міді,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алюмінію та магнію.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909820" y="6487082"/>
            <a:ext cx="60960" cy="1797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dirty="0">
                <a:latin typeface="Times New Roman"/>
                <a:cs typeface="Times New Roman"/>
              </a:rPr>
              <a:t>l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34" name="object 134"/>
          <p:cNvGrpSpPr/>
          <p:nvPr/>
        </p:nvGrpSpPr>
        <p:grpSpPr>
          <a:xfrm>
            <a:off x="4691945" y="5573452"/>
            <a:ext cx="1558925" cy="1139190"/>
            <a:chOff x="4691945" y="5573452"/>
            <a:chExt cx="1558925" cy="1139190"/>
          </a:xfrm>
        </p:grpSpPr>
        <p:pic>
          <p:nvPicPr>
            <p:cNvPr id="135" name="object 13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03876" y="5767577"/>
              <a:ext cx="1095756" cy="531114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4699254" y="5610605"/>
              <a:ext cx="1500505" cy="873760"/>
            </a:xfrm>
            <a:custGeom>
              <a:avLst/>
              <a:gdLst/>
              <a:ahLst/>
              <a:cxnLst/>
              <a:rect l="l" t="t" r="r" b="b"/>
              <a:pathLst>
                <a:path w="1500504" h="873760">
                  <a:moveTo>
                    <a:pt x="1500378" y="688086"/>
                  </a:moveTo>
                  <a:lnTo>
                    <a:pt x="66294" y="688086"/>
                  </a:lnTo>
                  <a:lnTo>
                    <a:pt x="66294" y="873248"/>
                  </a:lnTo>
                  <a:lnTo>
                    <a:pt x="1500378" y="873248"/>
                  </a:lnTo>
                  <a:lnTo>
                    <a:pt x="1500378" y="688086"/>
                  </a:lnTo>
                  <a:close/>
                </a:path>
                <a:path w="1500504" h="873760">
                  <a:moveTo>
                    <a:pt x="0" y="504444"/>
                  </a:moveTo>
                  <a:lnTo>
                    <a:pt x="64008" y="676656"/>
                  </a:lnTo>
                  <a:lnTo>
                    <a:pt x="1407414" y="172974"/>
                  </a:lnTo>
                  <a:lnTo>
                    <a:pt x="1342644" y="0"/>
                  </a:lnTo>
                  <a:lnTo>
                    <a:pt x="0" y="504444"/>
                  </a:lnTo>
                  <a:close/>
                </a:path>
              </a:pathLst>
            </a:custGeom>
            <a:ln w="146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01139" y="6136697"/>
              <a:ext cx="83959" cy="169303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5988119" y="5577840"/>
              <a:ext cx="258445" cy="952500"/>
            </a:xfrm>
            <a:custGeom>
              <a:avLst/>
              <a:gdLst/>
              <a:ahLst/>
              <a:cxnLst/>
              <a:rect l="l" t="t" r="r" b="b"/>
              <a:pathLst>
                <a:path w="258445" h="952500">
                  <a:moveTo>
                    <a:pt x="119816" y="0"/>
                  </a:moveTo>
                  <a:lnTo>
                    <a:pt x="0" y="0"/>
                  </a:lnTo>
                  <a:lnTo>
                    <a:pt x="8820" y="24383"/>
                  </a:lnTo>
                  <a:lnTo>
                    <a:pt x="24691" y="60399"/>
                  </a:lnTo>
                  <a:lnTo>
                    <a:pt x="47206" y="104488"/>
                  </a:lnTo>
                  <a:lnTo>
                    <a:pt x="69578" y="149863"/>
                  </a:lnTo>
                  <a:lnTo>
                    <a:pt x="85026" y="189779"/>
                  </a:lnTo>
                  <a:lnTo>
                    <a:pt x="89414" y="221039"/>
                  </a:lnTo>
                  <a:lnTo>
                    <a:pt x="87021" y="247554"/>
                  </a:lnTo>
                  <a:lnTo>
                    <a:pt x="83627" y="274498"/>
                  </a:lnTo>
                  <a:lnTo>
                    <a:pt x="85020" y="307085"/>
                  </a:lnTo>
                  <a:lnTo>
                    <a:pt x="94426" y="347162"/>
                  </a:lnTo>
                  <a:lnTo>
                    <a:pt x="108261" y="391667"/>
                  </a:lnTo>
                  <a:lnTo>
                    <a:pt x="122096" y="438459"/>
                  </a:lnTo>
                  <a:lnTo>
                    <a:pt x="131502" y="485393"/>
                  </a:lnTo>
                  <a:lnTo>
                    <a:pt x="134074" y="535590"/>
                  </a:lnTo>
                  <a:lnTo>
                    <a:pt x="132645" y="588644"/>
                  </a:lnTo>
                  <a:lnTo>
                    <a:pt x="130645" y="638841"/>
                  </a:lnTo>
                  <a:lnTo>
                    <a:pt x="131502" y="680465"/>
                  </a:lnTo>
                  <a:lnTo>
                    <a:pt x="136693" y="707433"/>
                  </a:lnTo>
                  <a:lnTo>
                    <a:pt x="143885" y="724756"/>
                  </a:lnTo>
                  <a:lnTo>
                    <a:pt x="152505" y="741651"/>
                  </a:lnTo>
                  <a:lnTo>
                    <a:pt x="161982" y="767333"/>
                  </a:lnTo>
                  <a:lnTo>
                    <a:pt x="171329" y="811458"/>
                  </a:lnTo>
                  <a:lnTo>
                    <a:pt x="180747" y="866584"/>
                  </a:lnTo>
                  <a:lnTo>
                    <a:pt x="193165" y="916280"/>
                  </a:lnTo>
                  <a:lnTo>
                    <a:pt x="211512" y="944117"/>
                  </a:lnTo>
                  <a:lnTo>
                    <a:pt x="241028" y="952070"/>
                  </a:lnTo>
                  <a:lnTo>
                    <a:pt x="257994" y="949626"/>
                  </a:lnTo>
                  <a:lnTo>
                    <a:pt x="257994" y="217783"/>
                  </a:lnTo>
                  <a:lnTo>
                    <a:pt x="243800" y="189737"/>
                  </a:lnTo>
                  <a:lnTo>
                    <a:pt x="214465" y="138683"/>
                  </a:lnTo>
                  <a:lnTo>
                    <a:pt x="184498" y="91302"/>
                  </a:lnTo>
                  <a:lnTo>
                    <a:pt x="155541" y="48815"/>
                  </a:lnTo>
                  <a:lnTo>
                    <a:pt x="129209" y="12399"/>
                  </a:lnTo>
                  <a:lnTo>
                    <a:pt x="119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5996940" y="5602223"/>
              <a:ext cx="249554" cy="927735"/>
            </a:xfrm>
            <a:custGeom>
              <a:avLst/>
              <a:gdLst/>
              <a:ahLst/>
              <a:cxnLst/>
              <a:rect l="l" t="t" r="r" b="b"/>
              <a:pathLst>
                <a:path w="249554" h="927734">
                  <a:moveTo>
                    <a:pt x="0" y="0"/>
                  </a:moveTo>
                  <a:lnTo>
                    <a:pt x="15871" y="36016"/>
                  </a:lnTo>
                  <a:lnTo>
                    <a:pt x="38385" y="80105"/>
                  </a:lnTo>
                  <a:lnTo>
                    <a:pt x="60757" y="125479"/>
                  </a:lnTo>
                  <a:lnTo>
                    <a:pt x="76200" y="165354"/>
                  </a:lnTo>
                  <a:lnTo>
                    <a:pt x="80593" y="196655"/>
                  </a:lnTo>
                  <a:lnTo>
                    <a:pt x="78200" y="223170"/>
                  </a:lnTo>
                  <a:lnTo>
                    <a:pt x="74806" y="250114"/>
                  </a:lnTo>
                  <a:lnTo>
                    <a:pt x="76200" y="282702"/>
                  </a:lnTo>
                  <a:lnTo>
                    <a:pt x="85605" y="322778"/>
                  </a:lnTo>
                  <a:lnTo>
                    <a:pt x="99441" y="367284"/>
                  </a:lnTo>
                  <a:lnTo>
                    <a:pt x="113276" y="414075"/>
                  </a:lnTo>
                  <a:lnTo>
                    <a:pt x="122682" y="461010"/>
                  </a:lnTo>
                  <a:lnTo>
                    <a:pt x="125253" y="511206"/>
                  </a:lnTo>
                  <a:lnTo>
                    <a:pt x="123825" y="564261"/>
                  </a:lnTo>
                  <a:lnTo>
                    <a:pt x="121824" y="614457"/>
                  </a:lnTo>
                  <a:lnTo>
                    <a:pt x="122682" y="656082"/>
                  </a:lnTo>
                  <a:lnTo>
                    <a:pt x="127873" y="683049"/>
                  </a:lnTo>
                  <a:lnTo>
                    <a:pt x="135064" y="700373"/>
                  </a:lnTo>
                  <a:lnTo>
                    <a:pt x="143684" y="717268"/>
                  </a:lnTo>
                  <a:lnTo>
                    <a:pt x="153162" y="742950"/>
                  </a:lnTo>
                  <a:lnTo>
                    <a:pt x="162508" y="787074"/>
                  </a:lnTo>
                  <a:lnTo>
                    <a:pt x="171926" y="842200"/>
                  </a:lnTo>
                  <a:lnTo>
                    <a:pt x="184344" y="891897"/>
                  </a:lnTo>
                  <a:lnTo>
                    <a:pt x="202692" y="919734"/>
                  </a:lnTo>
                  <a:lnTo>
                    <a:pt x="232207" y="927687"/>
                  </a:lnTo>
                  <a:lnTo>
                    <a:pt x="249173" y="925243"/>
                  </a:lnTo>
                </a:path>
              </a:pathLst>
            </a:custGeom>
            <a:ln w="87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03548" y="5573452"/>
              <a:ext cx="146952" cy="226559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5988119" y="5577840"/>
              <a:ext cx="8890" cy="24765"/>
            </a:xfrm>
            <a:custGeom>
              <a:avLst/>
              <a:gdLst/>
              <a:ahLst/>
              <a:cxnLst/>
              <a:rect l="l" t="t" r="r" b="b"/>
              <a:pathLst>
                <a:path w="8889" h="24764">
                  <a:moveTo>
                    <a:pt x="0" y="0"/>
                  </a:moveTo>
                  <a:lnTo>
                    <a:pt x="8820" y="24383"/>
                  </a:lnTo>
                </a:path>
              </a:pathLst>
            </a:custGeom>
            <a:ln w="87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5820905" y="5577331"/>
              <a:ext cx="425450" cy="1130935"/>
            </a:xfrm>
            <a:custGeom>
              <a:avLst/>
              <a:gdLst/>
              <a:ahLst/>
              <a:cxnLst/>
              <a:rect l="l" t="t" r="r" b="b"/>
              <a:pathLst>
                <a:path w="425450" h="1130934">
                  <a:moveTo>
                    <a:pt x="425208" y="0"/>
                  </a:moveTo>
                  <a:lnTo>
                    <a:pt x="274320" y="0"/>
                  </a:lnTo>
                  <a:lnTo>
                    <a:pt x="0" y="0"/>
                  </a:lnTo>
                  <a:lnTo>
                    <a:pt x="0" y="43180"/>
                  </a:lnTo>
                  <a:lnTo>
                    <a:pt x="274320" y="43180"/>
                  </a:lnTo>
                  <a:lnTo>
                    <a:pt x="274320" y="157480"/>
                  </a:lnTo>
                  <a:lnTo>
                    <a:pt x="378726" y="157480"/>
                  </a:lnTo>
                  <a:lnTo>
                    <a:pt x="378726" y="916432"/>
                  </a:lnTo>
                  <a:lnTo>
                    <a:pt x="148590" y="916432"/>
                  </a:lnTo>
                  <a:lnTo>
                    <a:pt x="148590" y="1130554"/>
                  </a:lnTo>
                  <a:lnTo>
                    <a:pt x="425208" y="1130554"/>
                  </a:lnTo>
                  <a:lnTo>
                    <a:pt x="425208" y="916432"/>
                  </a:lnTo>
                  <a:lnTo>
                    <a:pt x="425196" y="157480"/>
                  </a:lnTo>
                  <a:lnTo>
                    <a:pt x="425208" y="43180"/>
                  </a:lnTo>
                  <a:lnTo>
                    <a:pt x="4252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765548" y="6162293"/>
              <a:ext cx="339090" cy="546100"/>
            </a:xfrm>
            <a:custGeom>
              <a:avLst/>
              <a:gdLst/>
              <a:ahLst/>
              <a:cxnLst/>
              <a:rect l="l" t="t" r="r" b="b"/>
              <a:pathLst>
                <a:path w="339089" h="546100">
                  <a:moveTo>
                    <a:pt x="0" y="136398"/>
                  </a:moveTo>
                  <a:lnTo>
                    <a:pt x="0" y="545592"/>
                  </a:lnTo>
                </a:path>
                <a:path w="339089" h="546100">
                  <a:moveTo>
                    <a:pt x="338328" y="0"/>
                  </a:moveTo>
                  <a:lnTo>
                    <a:pt x="339090" y="545592"/>
                  </a:lnTo>
                </a:path>
              </a:pathLst>
            </a:custGeom>
            <a:ln w="87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4764786" y="6656831"/>
              <a:ext cx="339090" cy="47625"/>
            </a:xfrm>
            <a:custGeom>
              <a:avLst/>
              <a:gdLst/>
              <a:ahLst/>
              <a:cxnLst/>
              <a:rect l="l" t="t" r="r" b="b"/>
              <a:pathLst>
                <a:path w="339089" h="47625">
                  <a:moveTo>
                    <a:pt x="117348" y="0"/>
                  </a:moveTo>
                  <a:lnTo>
                    <a:pt x="0" y="23622"/>
                  </a:lnTo>
                  <a:lnTo>
                    <a:pt x="117348" y="47244"/>
                  </a:lnTo>
                  <a:lnTo>
                    <a:pt x="81361" y="28956"/>
                  </a:lnTo>
                  <a:lnTo>
                    <a:pt x="67056" y="28956"/>
                  </a:lnTo>
                  <a:lnTo>
                    <a:pt x="64770" y="26670"/>
                  </a:lnTo>
                  <a:lnTo>
                    <a:pt x="64770" y="20574"/>
                  </a:lnTo>
                  <a:lnTo>
                    <a:pt x="67056" y="17526"/>
                  </a:lnTo>
                  <a:lnTo>
                    <a:pt x="82861" y="17526"/>
                  </a:lnTo>
                  <a:lnTo>
                    <a:pt x="117348" y="0"/>
                  </a:lnTo>
                  <a:close/>
                </a:path>
                <a:path w="339089" h="47625">
                  <a:moveTo>
                    <a:pt x="221742" y="0"/>
                  </a:moveTo>
                  <a:lnTo>
                    <a:pt x="268986" y="23622"/>
                  </a:lnTo>
                  <a:lnTo>
                    <a:pt x="221742" y="47244"/>
                  </a:lnTo>
                  <a:lnTo>
                    <a:pt x="312592" y="28956"/>
                  </a:lnTo>
                  <a:lnTo>
                    <a:pt x="272034" y="28956"/>
                  </a:lnTo>
                  <a:lnTo>
                    <a:pt x="274320" y="26670"/>
                  </a:lnTo>
                  <a:lnTo>
                    <a:pt x="274320" y="20574"/>
                  </a:lnTo>
                  <a:lnTo>
                    <a:pt x="272034" y="17526"/>
                  </a:lnTo>
                  <a:lnTo>
                    <a:pt x="308806" y="17526"/>
                  </a:lnTo>
                  <a:lnTo>
                    <a:pt x="221742" y="0"/>
                  </a:lnTo>
                  <a:close/>
                </a:path>
                <a:path w="339089" h="47625">
                  <a:moveTo>
                    <a:pt x="82861" y="17526"/>
                  </a:moveTo>
                  <a:lnTo>
                    <a:pt x="67056" y="17526"/>
                  </a:lnTo>
                  <a:lnTo>
                    <a:pt x="64770" y="20574"/>
                  </a:lnTo>
                  <a:lnTo>
                    <a:pt x="64770" y="26670"/>
                  </a:lnTo>
                  <a:lnTo>
                    <a:pt x="67056" y="28956"/>
                  </a:lnTo>
                  <a:lnTo>
                    <a:pt x="81361" y="28956"/>
                  </a:lnTo>
                  <a:lnTo>
                    <a:pt x="70866" y="23622"/>
                  </a:lnTo>
                  <a:lnTo>
                    <a:pt x="82861" y="17526"/>
                  </a:lnTo>
                  <a:close/>
                </a:path>
                <a:path w="339089" h="47625">
                  <a:moveTo>
                    <a:pt x="256794" y="17526"/>
                  </a:moveTo>
                  <a:lnTo>
                    <a:pt x="82861" y="17526"/>
                  </a:lnTo>
                  <a:lnTo>
                    <a:pt x="70866" y="23622"/>
                  </a:lnTo>
                  <a:lnTo>
                    <a:pt x="81361" y="28956"/>
                  </a:lnTo>
                  <a:lnTo>
                    <a:pt x="258318" y="28956"/>
                  </a:lnTo>
                  <a:lnTo>
                    <a:pt x="268986" y="23622"/>
                  </a:lnTo>
                  <a:lnTo>
                    <a:pt x="256794" y="17526"/>
                  </a:lnTo>
                  <a:close/>
                </a:path>
                <a:path w="339089" h="47625">
                  <a:moveTo>
                    <a:pt x="308806" y="17526"/>
                  </a:moveTo>
                  <a:lnTo>
                    <a:pt x="272034" y="17526"/>
                  </a:lnTo>
                  <a:lnTo>
                    <a:pt x="274320" y="20574"/>
                  </a:lnTo>
                  <a:lnTo>
                    <a:pt x="274320" y="26670"/>
                  </a:lnTo>
                  <a:lnTo>
                    <a:pt x="272034" y="28956"/>
                  </a:lnTo>
                  <a:lnTo>
                    <a:pt x="312592" y="28956"/>
                  </a:lnTo>
                  <a:lnTo>
                    <a:pt x="339090" y="23622"/>
                  </a:lnTo>
                  <a:lnTo>
                    <a:pt x="308806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" name="object 145"/>
          <p:cNvSpPr txBox="1"/>
          <p:nvPr/>
        </p:nvSpPr>
        <p:spPr>
          <a:xfrm>
            <a:off x="5399788" y="6766052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46" name="object 146"/>
          <p:cNvGrpSpPr/>
          <p:nvPr/>
        </p:nvGrpSpPr>
        <p:grpSpPr>
          <a:xfrm>
            <a:off x="4104259" y="7022083"/>
            <a:ext cx="1821180" cy="1571625"/>
            <a:chOff x="4104259" y="7022083"/>
            <a:chExt cx="1821180" cy="1571625"/>
          </a:xfrm>
        </p:grpSpPr>
        <p:sp>
          <p:nvSpPr>
            <p:cNvPr id="147" name="object 147"/>
            <p:cNvSpPr/>
            <p:nvPr/>
          </p:nvSpPr>
          <p:spPr>
            <a:xfrm>
              <a:off x="4271774" y="7416545"/>
              <a:ext cx="1047115" cy="962025"/>
            </a:xfrm>
            <a:custGeom>
              <a:avLst/>
              <a:gdLst/>
              <a:ahLst/>
              <a:cxnLst/>
              <a:rect l="l" t="t" r="r" b="b"/>
              <a:pathLst>
                <a:path w="1047114" h="962025">
                  <a:moveTo>
                    <a:pt x="1046985" y="0"/>
                  </a:moveTo>
                  <a:lnTo>
                    <a:pt x="0" y="0"/>
                  </a:lnTo>
                  <a:lnTo>
                    <a:pt x="0" y="961642"/>
                  </a:lnTo>
                  <a:lnTo>
                    <a:pt x="1046985" y="961642"/>
                  </a:lnTo>
                  <a:lnTo>
                    <a:pt x="1046985" y="0"/>
                  </a:lnTo>
                  <a:close/>
                </a:path>
              </a:pathLst>
            </a:custGeom>
            <a:ln w="146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301007" y="7544841"/>
              <a:ext cx="91643" cy="90881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5316474" y="7577327"/>
              <a:ext cx="506730" cy="803275"/>
            </a:xfrm>
            <a:custGeom>
              <a:avLst/>
              <a:gdLst/>
              <a:ahLst/>
              <a:cxnLst/>
              <a:rect l="l" t="t" r="r" b="b"/>
              <a:pathLst>
                <a:path w="506729" h="803275">
                  <a:moveTo>
                    <a:pt x="0" y="0"/>
                  </a:moveTo>
                  <a:lnTo>
                    <a:pt x="506730" y="0"/>
                  </a:lnTo>
                </a:path>
                <a:path w="506729" h="803275">
                  <a:moveTo>
                    <a:pt x="0" y="803148"/>
                  </a:moveTo>
                  <a:lnTo>
                    <a:pt x="202692" y="803148"/>
                  </a:lnTo>
                  <a:lnTo>
                    <a:pt x="506730" y="0"/>
                  </a:lnTo>
                </a:path>
              </a:pathLst>
            </a:custGeom>
            <a:ln w="146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5060442" y="7577327"/>
              <a:ext cx="687070" cy="630555"/>
            </a:xfrm>
            <a:custGeom>
              <a:avLst/>
              <a:gdLst/>
              <a:ahLst/>
              <a:cxnLst/>
              <a:rect l="l" t="t" r="r" b="b"/>
              <a:pathLst>
                <a:path w="687070" h="630554">
                  <a:moveTo>
                    <a:pt x="329184" y="0"/>
                  </a:moveTo>
                  <a:lnTo>
                    <a:pt x="329184" y="484632"/>
                  </a:lnTo>
                  <a:lnTo>
                    <a:pt x="320802" y="509778"/>
                  </a:lnTo>
                  <a:lnTo>
                    <a:pt x="295656" y="522732"/>
                  </a:lnTo>
                  <a:lnTo>
                    <a:pt x="99060" y="522732"/>
                  </a:lnTo>
                </a:path>
                <a:path w="687070" h="630554">
                  <a:moveTo>
                    <a:pt x="686562" y="0"/>
                  </a:moveTo>
                  <a:lnTo>
                    <a:pt x="565404" y="152400"/>
                  </a:lnTo>
                  <a:lnTo>
                    <a:pt x="539496" y="233934"/>
                  </a:lnTo>
                  <a:lnTo>
                    <a:pt x="419100" y="583692"/>
                  </a:lnTo>
                  <a:lnTo>
                    <a:pt x="385572" y="627126"/>
                  </a:lnTo>
                  <a:lnTo>
                    <a:pt x="0" y="630174"/>
                  </a:lnTo>
                </a:path>
              </a:pathLst>
            </a:custGeom>
            <a:ln w="880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4108704" y="7416545"/>
              <a:ext cx="163195" cy="962025"/>
            </a:xfrm>
            <a:custGeom>
              <a:avLst/>
              <a:gdLst/>
              <a:ahLst/>
              <a:cxnLst/>
              <a:rect l="l" t="t" r="r" b="b"/>
              <a:pathLst>
                <a:path w="163195" h="962025">
                  <a:moveTo>
                    <a:pt x="163068" y="0"/>
                  </a:moveTo>
                  <a:lnTo>
                    <a:pt x="0" y="0"/>
                  </a:lnTo>
                </a:path>
                <a:path w="163195" h="962025">
                  <a:moveTo>
                    <a:pt x="163068" y="961644"/>
                  </a:moveTo>
                  <a:lnTo>
                    <a:pt x="0" y="961644"/>
                  </a:lnTo>
                </a:path>
              </a:pathLst>
            </a:custGeom>
            <a:ln w="88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4152900" y="7416545"/>
              <a:ext cx="46990" cy="962025"/>
            </a:xfrm>
            <a:custGeom>
              <a:avLst/>
              <a:gdLst/>
              <a:ahLst/>
              <a:cxnLst/>
              <a:rect l="l" t="t" r="r" b="b"/>
              <a:pathLst>
                <a:path w="46989" h="962025">
                  <a:moveTo>
                    <a:pt x="0" y="844296"/>
                  </a:moveTo>
                  <a:lnTo>
                    <a:pt x="22860" y="961644"/>
                  </a:lnTo>
                  <a:lnTo>
                    <a:pt x="35744" y="897636"/>
                  </a:lnTo>
                  <a:lnTo>
                    <a:pt x="19812" y="897636"/>
                  </a:lnTo>
                  <a:lnTo>
                    <a:pt x="17526" y="894588"/>
                  </a:lnTo>
                  <a:lnTo>
                    <a:pt x="17526" y="880516"/>
                  </a:lnTo>
                  <a:lnTo>
                    <a:pt x="0" y="844296"/>
                  </a:lnTo>
                  <a:close/>
                </a:path>
                <a:path w="46989" h="962025">
                  <a:moveTo>
                    <a:pt x="17526" y="880516"/>
                  </a:moveTo>
                  <a:lnTo>
                    <a:pt x="17526" y="894588"/>
                  </a:lnTo>
                  <a:lnTo>
                    <a:pt x="19812" y="897636"/>
                  </a:lnTo>
                  <a:lnTo>
                    <a:pt x="26670" y="897636"/>
                  </a:lnTo>
                  <a:lnTo>
                    <a:pt x="28956" y="894588"/>
                  </a:lnTo>
                  <a:lnTo>
                    <a:pt x="28956" y="891540"/>
                  </a:lnTo>
                  <a:lnTo>
                    <a:pt x="22860" y="891540"/>
                  </a:lnTo>
                  <a:lnTo>
                    <a:pt x="17526" y="880516"/>
                  </a:lnTo>
                  <a:close/>
                </a:path>
                <a:path w="46989" h="962025">
                  <a:moveTo>
                    <a:pt x="46482" y="844296"/>
                  </a:moveTo>
                  <a:lnTo>
                    <a:pt x="28956" y="879348"/>
                  </a:lnTo>
                  <a:lnTo>
                    <a:pt x="28956" y="894588"/>
                  </a:lnTo>
                  <a:lnTo>
                    <a:pt x="26670" y="897636"/>
                  </a:lnTo>
                  <a:lnTo>
                    <a:pt x="35744" y="897636"/>
                  </a:lnTo>
                  <a:lnTo>
                    <a:pt x="46482" y="844296"/>
                  </a:lnTo>
                  <a:close/>
                </a:path>
                <a:path w="46989" h="962025">
                  <a:moveTo>
                    <a:pt x="22860" y="70104"/>
                  </a:moveTo>
                  <a:lnTo>
                    <a:pt x="17526" y="81127"/>
                  </a:lnTo>
                  <a:lnTo>
                    <a:pt x="17526" y="880516"/>
                  </a:lnTo>
                  <a:lnTo>
                    <a:pt x="22860" y="891540"/>
                  </a:lnTo>
                  <a:lnTo>
                    <a:pt x="28956" y="879348"/>
                  </a:lnTo>
                  <a:lnTo>
                    <a:pt x="28956" y="82296"/>
                  </a:lnTo>
                  <a:lnTo>
                    <a:pt x="22860" y="70104"/>
                  </a:lnTo>
                  <a:close/>
                </a:path>
                <a:path w="46989" h="962025">
                  <a:moveTo>
                    <a:pt x="28956" y="879348"/>
                  </a:moveTo>
                  <a:lnTo>
                    <a:pt x="22860" y="891540"/>
                  </a:lnTo>
                  <a:lnTo>
                    <a:pt x="28956" y="891540"/>
                  </a:lnTo>
                  <a:lnTo>
                    <a:pt x="28956" y="879348"/>
                  </a:lnTo>
                  <a:close/>
                </a:path>
                <a:path w="46989" h="962025">
                  <a:moveTo>
                    <a:pt x="22860" y="0"/>
                  </a:moveTo>
                  <a:lnTo>
                    <a:pt x="0" y="117348"/>
                  </a:lnTo>
                  <a:lnTo>
                    <a:pt x="17526" y="81127"/>
                  </a:lnTo>
                  <a:lnTo>
                    <a:pt x="17526" y="67056"/>
                  </a:lnTo>
                  <a:lnTo>
                    <a:pt x="19812" y="64008"/>
                  </a:lnTo>
                  <a:lnTo>
                    <a:pt x="35744" y="64008"/>
                  </a:lnTo>
                  <a:lnTo>
                    <a:pt x="22860" y="0"/>
                  </a:lnTo>
                  <a:close/>
                </a:path>
                <a:path w="46989" h="962025">
                  <a:moveTo>
                    <a:pt x="35744" y="64008"/>
                  </a:moveTo>
                  <a:lnTo>
                    <a:pt x="26670" y="64008"/>
                  </a:lnTo>
                  <a:lnTo>
                    <a:pt x="28956" y="67056"/>
                  </a:lnTo>
                  <a:lnTo>
                    <a:pt x="28956" y="82296"/>
                  </a:lnTo>
                  <a:lnTo>
                    <a:pt x="46482" y="117348"/>
                  </a:lnTo>
                  <a:lnTo>
                    <a:pt x="35744" y="64008"/>
                  </a:lnTo>
                  <a:close/>
                </a:path>
                <a:path w="46989" h="962025">
                  <a:moveTo>
                    <a:pt x="28956" y="70104"/>
                  </a:moveTo>
                  <a:lnTo>
                    <a:pt x="22860" y="70104"/>
                  </a:lnTo>
                  <a:lnTo>
                    <a:pt x="28956" y="82296"/>
                  </a:lnTo>
                  <a:lnTo>
                    <a:pt x="28956" y="70104"/>
                  </a:lnTo>
                  <a:close/>
                </a:path>
                <a:path w="46989" h="962025">
                  <a:moveTo>
                    <a:pt x="26670" y="64008"/>
                  </a:moveTo>
                  <a:lnTo>
                    <a:pt x="19812" y="64008"/>
                  </a:lnTo>
                  <a:lnTo>
                    <a:pt x="17526" y="67056"/>
                  </a:lnTo>
                  <a:lnTo>
                    <a:pt x="17526" y="81127"/>
                  </a:lnTo>
                  <a:lnTo>
                    <a:pt x="22860" y="70104"/>
                  </a:lnTo>
                  <a:lnTo>
                    <a:pt x="28956" y="70104"/>
                  </a:lnTo>
                  <a:lnTo>
                    <a:pt x="28956" y="67056"/>
                  </a:lnTo>
                  <a:lnTo>
                    <a:pt x="26670" y="640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4271772" y="8378189"/>
              <a:ext cx="1047115" cy="211454"/>
            </a:xfrm>
            <a:custGeom>
              <a:avLst/>
              <a:gdLst/>
              <a:ahLst/>
              <a:cxnLst/>
              <a:rect l="l" t="t" r="r" b="b"/>
              <a:pathLst>
                <a:path w="1047114" h="211454">
                  <a:moveTo>
                    <a:pt x="0" y="0"/>
                  </a:moveTo>
                  <a:lnTo>
                    <a:pt x="0" y="211074"/>
                  </a:lnTo>
                </a:path>
                <a:path w="1047114" h="211454">
                  <a:moveTo>
                    <a:pt x="1046988" y="0"/>
                  </a:moveTo>
                  <a:lnTo>
                    <a:pt x="1046988" y="211074"/>
                  </a:lnTo>
                </a:path>
              </a:pathLst>
            </a:custGeom>
            <a:ln w="88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4271772" y="8540495"/>
              <a:ext cx="1047115" cy="47625"/>
            </a:xfrm>
            <a:custGeom>
              <a:avLst/>
              <a:gdLst/>
              <a:ahLst/>
              <a:cxnLst/>
              <a:rect l="l" t="t" r="r" b="b"/>
              <a:pathLst>
                <a:path w="1047114" h="47625">
                  <a:moveTo>
                    <a:pt x="117348" y="0"/>
                  </a:moveTo>
                  <a:lnTo>
                    <a:pt x="0" y="23622"/>
                  </a:lnTo>
                  <a:lnTo>
                    <a:pt x="117348" y="47244"/>
                  </a:lnTo>
                  <a:lnTo>
                    <a:pt x="80772" y="28956"/>
                  </a:lnTo>
                  <a:lnTo>
                    <a:pt x="67056" y="28956"/>
                  </a:lnTo>
                  <a:lnTo>
                    <a:pt x="64770" y="26670"/>
                  </a:lnTo>
                  <a:lnTo>
                    <a:pt x="64770" y="19812"/>
                  </a:lnTo>
                  <a:lnTo>
                    <a:pt x="67056" y="17526"/>
                  </a:lnTo>
                  <a:lnTo>
                    <a:pt x="82296" y="17526"/>
                  </a:lnTo>
                  <a:lnTo>
                    <a:pt x="117348" y="0"/>
                  </a:lnTo>
                  <a:close/>
                </a:path>
                <a:path w="1047114" h="47625">
                  <a:moveTo>
                    <a:pt x="929640" y="0"/>
                  </a:moveTo>
                  <a:lnTo>
                    <a:pt x="976122" y="23622"/>
                  </a:lnTo>
                  <a:lnTo>
                    <a:pt x="929640" y="47244"/>
                  </a:lnTo>
                  <a:lnTo>
                    <a:pt x="1020490" y="28956"/>
                  </a:lnTo>
                  <a:lnTo>
                    <a:pt x="979170" y="28956"/>
                  </a:lnTo>
                  <a:lnTo>
                    <a:pt x="982218" y="26670"/>
                  </a:lnTo>
                  <a:lnTo>
                    <a:pt x="982218" y="19812"/>
                  </a:lnTo>
                  <a:lnTo>
                    <a:pt x="979170" y="17526"/>
                  </a:lnTo>
                  <a:lnTo>
                    <a:pt x="1016704" y="17526"/>
                  </a:lnTo>
                  <a:lnTo>
                    <a:pt x="929640" y="0"/>
                  </a:lnTo>
                  <a:close/>
                </a:path>
                <a:path w="1047114" h="47625">
                  <a:moveTo>
                    <a:pt x="82296" y="17526"/>
                  </a:moveTo>
                  <a:lnTo>
                    <a:pt x="67056" y="17526"/>
                  </a:lnTo>
                  <a:lnTo>
                    <a:pt x="64770" y="19812"/>
                  </a:lnTo>
                  <a:lnTo>
                    <a:pt x="64770" y="26670"/>
                  </a:lnTo>
                  <a:lnTo>
                    <a:pt x="67056" y="28956"/>
                  </a:lnTo>
                  <a:lnTo>
                    <a:pt x="80772" y="28956"/>
                  </a:lnTo>
                  <a:lnTo>
                    <a:pt x="70104" y="23622"/>
                  </a:lnTo>
                  <a:lnTo>
                    <a:pt x="82296" y="17526"/>
                  </a:lnTo>
                  <a:close/>
                </a:path>
                <a:path w="1047114" h="47625">
                  <a:moveTo>
                    <a:pt x="964126" y="17526"/>
                  </a:moveTo>
                  <a:lnTo>
                    <a:pt x="82296" y="17526"/>
                  </a:lnTo>
                  <a:lnTo>
                    <a:pt x="70104" y="23622"/>
                  </a:lnTo>
                  <a:lnTo>
                    <a:pt x="80772" y="28956"/>
                  </a:lnTo>
                  <a:lnTo>
                    <a:pt x="965626" y="28956"/>
                  </a:lnTo>
                  <a:lnTo>
                    <a:pt x="976122" y="23622"/>
                  </a:lnTo>
                  <a:lnTo>
                    <a:pt x="964126" y="17526"/>
                  </a:lnTo>
                  <a:close/>
                </a:path>
                <a:path w="1047114" h="47625">
                  <a:moveTo>
                    <a:pt x="1016704" y="17526"/>
                  </a:moveTo>
                  <a:lnTo>
                    <a:pt x="979170" y="17526"/>
                  </a:lnTo>
                  <a:lnTo>
                    <a:pt x="982218" y="19812"/>
                  </a:lnTo>
                  <a:lnTo>
                    <a:pt x="982218" y="26670"/>
                  </a:lnTo>
                  <a:lnTo>
                    <a:pt x="979170" y="28956"/>
                  </a:lnTo>
                  <a:lnTo>
                    <a:pt x="1020490" y="28956"/>
                  </a:lnTo>
                  <a:lnTo>
                    <a:pt x="1046988" y="23622"/>
                  </a:lnTo>
                  <a:lnTo>
                    <a:pt x="1016704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16474" y="8378189"/>
              <a:ext cx="355092" cy="211074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5477256" y="7576565"/>
              <a:ext cx="443865" cy="807085"/>
            </a:xfrm>
            <a:custGeom>
              <a:avLst/>
              <a:gdLst/>
              <a:ahLst/>
              <a:cxnLst/>
              <a:rect l="l" t="t" r="r" b="b"/>
              <a:pathLst>
                <a:path w="443864" h="807084">
                  <a:moveTo>
                    <a:pt x="443484" y="806196"/>
                  </a:moveTo>
                  <a:lnTo>
                    <a:pt x="0" y="806958"/>
                  </a:lnTo>
                </a:path>
                <a:path w="443864" h="807084">
                  <a:moveTo>
                    <a:pt x="443484" y="0"/>
                  </a:moveTo>
                  <a:lnTo>
                    <a:pt x="0" y="762"/>
                  </a:lnTo>
                </a:path>
              </a:pathLst>
            </a:custGeom>
            <a:ln w="88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248656" y="7577327"/>
              <a:ext cx="671830" cy="806450"/>
            </a:xfrm>
            <a:custGeom>
              <a:avLst/>
              <a:gdLst/>
              <a:ahLst/>
              <a:cxnLst/>
              <a:rect l="l" t="t" r="r" b="b"/>
              <a:pathLst>
                <a:path w="671829" h="806450">
                  <a:moveTo>
                    <a:pt x="47244" y="747522"/>
                  </a:moveTo>
                  <a:lnTo>
                    <a:pt x="36499" y="694182"/>
                  </a:lnTo>
                  <a:lnTo>
                    <a:pt x="23622" y="630174"/>
                  </a:lnTo>
                  <a:lnTo>
                    <a:pt x="0" y="747522"/>
                  </a:lnTo>
                  <a:lnTo>
                    <a:pt x="17526" y="712470"/>
                  </a:lnTo>
                  <a:lnTo>
                    <a:pt x="17526" y="779526"/>
                  </a:lnTo>
                  <a:lnTo>
                    <a:pt x="20574" y="782574"/>
                  </a:lnTo>
                  <a:lnTo>
                    <a:pt x="26670" y="782574"/>
                  </a:lnTo>
                  <a:lnTo>
                    <a:pt x="29718" y="779526"/>
                  </a:lnTo>
                  <a:lnTo>
                    <a:pt x="29718" y="712470"/>
                  </a:lnTo>
                  <a:lnTo>
                    <a:pt x="47244" y="747522"/>
                  </a:lnTo>
                  <a:close/>
                </a:path>
                <a:path w="671829" h="806450">
                  <a:moveTo>
                    <a:pt x="47244" y="405384"/>
                  </a:moveTo>
                  <a:lnTo>
                    <a:pt x="29718" y="439877"/>
                  </a:lnTo>
                  <a:lnTo>
                    <a:pt x="29718" y="372618"/>
                  </a:lnTo>
                  <a:lnTo>
                    <a:pt x="26670" y="369570"/>
                  </a:lnTo>
                  <a:lnTo>
                    <a:pt x="20574" y="369570"/>
                  </a:lnTo>
                  <a:lnTo>
                    <a:pt x="17526" y="372618"/>
                  </a:lnTo>
                  <a:lnTo>
                    <a:pt x="17526" y="439877"/>
                  </a:lnTo>
                  <a:lnTo>
                    <a:pt x="0" y="405384"/>
                  </a:lnTo>
                  <a:lnTo>
                    <a:pt x="23622" y="522732"/>
                  </a:lnTo>
                  <a:lnTo>
                    <a:pt x="36652" y="457962"/>
                  </a:lnTo>
                  <a:lnTo>
                    <a:pt x="47244" y="405384"/>
                  </a:lnTo>
                  <a:close/>
                </a:path>
                <a:path w="671829" h="806450">
                  <a:moveTo>
                    <a:pt x="671322" y="117348"/>
                  </a:moveTo>
                  <a:lnTo>
                    <a:pt x="660920" y="64008"/>
                  </a:lnTo>
                  <a:lnTo>
                    <a:pt x="648462" y="0"/>
                  </a:lnTo>
                  <a:lnTo>
                    <a:pt x="624840" y="117348"/>
                  </a:lnTo>
                  <a:lnTo>
                    <a:pt x="642340" y="82334"/>
                  </a:lnTo>
                  <a:lnTo>
                    <a:pt x="641616" y="723366"/>
                  </a:lnTo>
                  <a:lnTo>
                    <a:pt x="641604" y="738378"/>
                  </a:lnTo>
                  <a:lnTo>
                    <a:pt x="641604" y="723341"/>
                  </a:lnTo>
                  <a:lnTo>
                    <a:pt x="624078" y="688848"/>
                  </a:lnTo>
                  <a:lnTo>
                    <a:pt x="647700" y="806196"/>
                  </a:lnTo>
                  <a:lnTo>
                    <a:pt x="660730" y="741426"/>
                  </a:lnTo>
                  <a:lnTo>
                    <a:pt x="671322" y="688848"/>
                  </a:lnTo>
                  <a:lnTo>
                    <a:pt x="653796" y="723341"/>
                  </a:lnTo>
                  <a:lnTo>
                    <a:pt x="653796" y="81127"/>
                  </a:lnTo>
                  <a:lnTo>
                    <a:pt x="671322" y="1173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4431030" y="7233665"/>
              <a:ext cx="728980" cy="974090"/>
            </a:xfrm>
            <a:custGeom>
              <a:avLst/>
              <a:gdLst/>
              <a:ahLst/>
              <a:cxnLst/>
              <a:rect l="l" t="t" r="r" b="b"/>
              <a:pathLst>
                <a:path w="728979" h="974090">
                  <a:moveTo>
                    <a:pt x="121158" y="46482"/>
                  </a:moveTo>
                  <a:lnTo>
                    <a:pt x="73937" y="55983"/>
                  </a:lnTo>
                  <a:lnTo>
                    <a:pt x="35433" y="81915"/>
                  </a:lnTo>
                  <a:lnTo>
                    <a:pt x="9501" y="120419"/>
                  </a:lnTo>
                  <a:lnTo>
                    <a:pt x="0" y="167640"/>
                  </a:lnTo>
                  <a:lnTo>
                    <a:pt x="0" y="851916"/>
                  </a:lnTo>
                  <a:lnTo>
                    <a:pt x="9501" y="899255"/>
                  </a:lnTo>
                  <a:lnTo>
                    <a:pt x="35433" y="938022"/>
                  </a:lnTo>
                  <a:lnTo>
                    <a:pt x="73937" y="964215"/>
                  </a:lnTo>
                  <a:lnTo>
                    <a:pt x="121158" y="973836"/>
                  </a:lnTo>
                  <a:lnTo>
                    <a:pt x="607314" y="973836"/>
                  </a:lnTo>
                  <a:lnTo>
                    <a:pt x="654534" y="964215"/>
                  </a:lnTo>
                  <a:lnTo>
                    <a:pt x="693039" y="938022"/>
                  </a:lnTo>
                  <a:lnTo>
                    <a:pt x="718970" y="899255"/>
                  </a:lnTo>
                  <a:lnTo>
                    <a:pt x="728472" y="851916"/>
                  </a:lnTo>
                  <a:lnTo>
                    <a:pt x="728472" y="167640"/>
                  </a:lnTo>
                  <a:lnTo>
                    <a:pt x="718970" y="120419"/>
                  </a:lnTo>
                  <a:lnTo>
                    <a:pt x="693039" y="81915"/>
                  </a:lnTo>
                  <a:lnTo>
                    <a:pt x="654534" y="55983"/>
                  </a:lnTo>
                  <a:lnTo>
                    <a:pt x="607314" y="46482"/>
                  </a:lnTo>
                  <a:lnTo>
                    <a:pt x="121158" y="46482"/>
                  </a:lnTo>
                  <a:close/>
                </a:path>
                <a:path w="728979" h="974090">
                  <a:moveTo>
                    <a:pt x="152400" y="0"/>
                  </a:moveTo>
                  <a:lnTo>
                    <a:pt x="111097" y="8298"/>
                  </a:lnTo>
                  <a:lnTo>
                    <a:pt x="77438" y="30956"/>
                  </a:lnTo>
                  <a:lnTo>
                    <a:pt x="54780" y="64615"/>
                  </a:lnTo>
                  <a:lnTo>
                    <a:pt x="46482" y="105918"/>
                  </a:lnTo>
                  <a:lnTo>
                    <a:pt x="46482" y="821436"/>
                  </a:lnTo>
                  <a:lnTo>
                    <a:pt x="54780" y="862738"/>
                  </a:lnTo>
                  <a:lnTo>
                    <a:pt x="77438" y="896397"/>
                  </a:lnTo>
                  <a:lnTo>
                    <a:pt x="111097" y="919055"/>
                  </a:lnTo>
                  <a:lnTo>
                    <a:pt x="152400" y="927354"/>
                  </a:lnTo>
                  <a:lnTo>
                    <a:pt x="575310" y="927354"/>
                  </a:lnTo>
                  <a:lnTo>
                    <a:pt x="616612" y="919055"/>
                  </a:lnTo>
                  <a:lnTo>
                    <a:pt x="650271" y="896397"/>
                  </a:lnTo>
                  <a:lnTo>
                    <a:pt x="672929" y="862738"/>
                  </a:lnTo>
                  <a:lnTo>
                    <a:pt x="681228" y="821436"/>
                  </a:lnTo>
                  <a:lnTo>
                    <a:pt x="681228" y="105918"/>
                  </a:lnTo>
                  <a:lnTo>
                    <a:pt x="672929" y="64615"/>
                  </a:lnTo>
                  <a:lnTo>
                    <a:pt x="650271" y="30956"/>
                  </a:lnTo>
                  <a:lnTo>
                    <a:pt x="616612" y="8298"/>
                  </a:lnTo>
                  <a:lnTo>
                    <a:pt x="575310" y="0"/>
                  </a:lnTo>
                  <a:lnTo>
                    <a:pt x="152400" y="0"/>
                  </a:lnTo>
                  <a:close/>
                </a:path>
              </a:pathLst>
            </a:custGeom>
            <a:ln w="880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56582" y="7725327"/>
              <a:ext cx="198710" cy="307676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4536186" y="703097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826"/>
                  </a:lnTo>
                </a:path>
              </a:pathLst>
            </a:custGeom>
            <a:ln w="176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319016" y="7083551"/>
              <a:ext cx="211454" cy="46990"/>
            </a:xfrm>
            <a:custGeom>
              <a:avLst/>
              <a:gdLst/>
              <a:ahLst/>
              <a:cxnLst/>
              <a:rect l="l" t="t" r="r" b="b"/>
              <a:pathLst>
                <a:path w="211454" h="46990">
                  <a:moveTo>
                    <a:pt x="93726" y="0"/>
                  </a:moveTo>
                  <a:lnTo>
                    <a:pt x="140208" y="22860"/>
                  </a:lnTo>
                  <a:lnTo>
                    <a:pt x="93726" y="46482"/>
                  </a:lnTo>
                  <a:lnTo>
                    <a:pt x="180790" y="28956"/>
                  </a:lnTo>
                  <a:lnTo>
                    <a:pt x="144018" y="28956"/>
                  </a:lnTo>
                  <a:lnTo>
                    <a:pt x="146304" y="26670"/>
                  </a:lnTo>
                  <a:lnTo>
                    <a:pt x="146304" y="19812"/>
                  </a:lnTo>
                  <a:lnTo>
                    <a:pt x="144018" y="17526"/>
                  </a:lnTo>
                  <a:lnTo>
                    <a:pt x="183692" y="17526"/>
                  </a:lnTo>
                  <a:lnTo>
                    <a:pt x="93726" y="0"/>
                  </a:lnTo>
                  <a:close/>
                </a:path>
                <a:path w="211454" h="46990">
                  <a:moveTo>
                    <a:pt x="129362" y="17526"/>
                  </a:moveTo>
                  <a:lnTo>
                    <a:pt x="3048" y="17526"/>
                  </a:lnTo>
                  <a:lnTo>
                    <a:pt x="0" y="20574"/>
                  </a:lnTo>
                  <a:lnTo>
                    <a:pt x="0" y="26670"/>
                  </a:lnTo>
                  <a:lnTo>
                    <a:pt x="3048" y="29718"/>
                  </a:lnTo>
                  <a:lnTo>
                    <a:pt x="6096" y="28956"/>
                  </a:lnTo>
                  <a:lnTo>
                    <a:pt x="128212" y="28956"/>
                  </a:lnTo>
                  <a:lnTo>
                    <a:pt x="140208" y="22860"/>
                  </a:lnTo>
                  <a:lnTo>
                    <a:pt x="129362" y="17526"/>
                  </a:lnTo>
                  <a:close/>
                </a:path>
                <a:path w="211454" h="46990">
                  <a:moveTo>
                    <a:pt x="183692" y="17526"/>
                  </a:moveTo>
                  <a:lnTo>
                    <a:pt x="144018" y="17526"/>
                  </a:lnTo>
                  <a:lnTo>
                    <a:pt x="146304" y="19812"/>
                  </a:lnTo>
                  <a:lnTo>
                    <a:pt x="146304" y="26670"/>
                  </a:lnTo>
                  <a:lnTo>
                    <a:pt x="144018" y="28956"/>
                  </a:lnTo>
                  <a:lnTo>
                    <a:pt x="180790" y="28956"/>
                  </a:lnTo>
                  <a:lnTo>
                    <a:pt x="211074" y="22860"/>
                  </a:lnTo>
                  <a:lnTo>
                    <a:pt x="183692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4307586" y="7162801"/>
              <a:ext cx="922019" cy="245745"/>
            </a:xfrm>
            <a:custGeom>
              <a:avLst/>
              <a:gdLst/>
              <a:ahLst/>
              <a:cxnLst/>
              <a:rect l="l" t="t" r="r" b="b"/>
              <a:pathLst>
                <a:path w="922020" h="245745">
                  <a:moveTo>
                    <a:pt x="922020" y="0"/>
                  </a:moveTo>
                  <a:lnTo>
                    <a:pt x="0" y="0"/>
                  </a:lnTo>
                  <a:lnTo>
                    <a:pt x="0" y="245362"/>
                  </a:lnTo>
                  <a:lnTo>
                    <a:pt x="922020" y="245362"/>
                  </a:lnTo>
                  <a:lnTo>
                    <a:pt x="922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4560570" y="7259573"/>
              <a:ext cx="377190" cy="226060"/>
            </a:xfrm>
            <a:custGeom>
              <a:avLst/>
              <a:gdLst/>
              <a:ahLst/>
              <a:cxnLst/>
              <a:rect l="l" t="t" r="r" b="b"/>
              <a:pathLst>
                <a:path w="377189" h="226059">
                  <a:moveTo>
                    <a:pt x="70104" y="0"/>
                  </a:moveTo>
                  <a:lnTo>
                    <a:pt x="42755" y="5488"/>
                  </a:lnTo>
                  <a:lnTo>
                    <a:pt x="20478" y="20478"/>
                  </a:lnTo>
                  <a:lnTo>
                    <a:pt x="5488" y="42755"/>
                  </a:lnTo>
                  <a:lnTo>
                    <a:pt x="0" y="70104"/>
                  </a:lnTo>
                  <a:lnTo>
                    <a:pt x="0" y="156210"/>
                  </a:lnTo>
                  <a:lnTo>
                    <a:pt x="5488" y="183118"/>
                  </a:lnTo>
                  <a:lnTo>
                    <a:pt x="20478" y="205168"/>
                  </a:lnTo>
                  <a:lnTo>
                    <a:pt x="42755" y="220075"/>
                  </a:lnTo>
                  <a:lnTo>
                    <a:pt x="70104" y="225552"/>
                  </a:lnTo>
                  <a:lnTo>
                    <a:pt x="307086" y="225552"/>
                  </a:lnTo>
                  <a:lnTo>
                    <a:pt x="334434" y="220075"/>
                  </a:lnTo>
                  <a:lnTo>
                    <a:pt x="356711" y="205168"/>
                  </a:lnTo>
                  <a:lnTo>
                    <a:pt x="371701" y="183118"/>
                  </a:lnTo>
                  <a:lnTo>
                    <a:pt x="377190" y="156210"/>
                  </a:lnTo>
                  <a:lnTo>
                    <a:pt x="377190" y="70104"/>
                  </a:lnTo>
                  <a:lnTo>
                    <a:pt x="371701" y="42755"/>
                  </a:lnTo>
                  <a:lnTo>
                    <a:pt x="356711" y="20478"/>
                  </a:lnTo>
                  <a:lnTo>
                    <a:pt x="334434" y="5488"/>
                  </a:lnTo>
                  <a:lnTo>
                    <a:pt x="307086" y="0"/>
                  </a:lnTo>
                  <a:lnTo>
                    <a:pt x="70104" y="0"/>
                  </a:lnTo>
                  <a:close/>
                </a:path>
              </a:pathLst>
            </a:custGeom>
            <a:ln w="88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4536186" y="7424168"/>
              <a:ext cx="401955" cy="161290"/>
            </a:xfrm>
            <a:custGeom>
              <a:avLst/>
              <a:gdLst/>
              <a:ahLst/>
              <a:cxnLst/>
              <a:rect l="l" t="t" r="r" b="b"/>
              <a:pathLst>
                <a:path w="401954" h="161290">
                  <a:moveTo>
                    <a:pt x="401572" y="0"/>
                  </a:moveTo>
                  <a:lnTo>
                    <a:pt x="0" y="0"/>
                  </a:lnTo>
                  <a:lnTo>
                    <a:pt x="0" y="160779"/>
                  </a:lnTo>
                  <a:lnTo>
                    <a:pt x="401572" y="160779"/>
                  </a:lnTo>
                  <a:lnTo>
                    <a:pt x="4015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4560570" y="7258811"/>
              <a:ext cx="377190" cy="803275"/>
            </a:xfrm>
            <a:custGeom>
              <a:avLst/>
              <a:gdLst/>
              <a:ahLst/>
              <a:cxnLst/>
              <a:rect l="l" t="t" r="r" b="b"/>
              <a:pathLst>
                <a:path w="377189" h="803275">
                  <a:moveTo>
                    <a:pt x="90678" y="0"/>
                  </a:moveTo>
                  <a:lnTo>
                    <a:pt x="71485" y="3869"/>
                  </a:lnTo>
                  <a:lnTo>
                    <a:pt x="56007" y="14382"/>
                  </a:lnTo>
                  <a:lnTo>
                    <a:pt x="45672" y="29896"/>
                  </a:lnTo>
                  <a:lnTo>
                    <a:pt x="41910" y="48768"/>
                  </a:lnTo>
                  <a:lnTo>
                    <a:pt x="41910" y="718566"/>
                  </a:lnTo>
                  <a:lnTo>
                    <a:pt x="45672" y="737758"/>
                  </a:lnTo>
                  <a:lnTo>
                    <a:pt x="56007" y="753237"/>
                  </a:lnTo>
                  <a:lnTo>
                    <a:pt x="71485" y="763571"/>
                  </a:lnTo>
                  <a:lnTo>
                    <a:pt x="90678" y="767334"/>
                  </a:lnTo>
                  <a:lnTo>
                    <a:pt x="286512" y="767334"/>
                  </a:lnTo>
                  <a:lnTo>
                    <a:pt x="305383" y="763571"/>
                  </a:lnTo>
                  <a:lnTo>
                    <a:pt x="320897" y="753237"/>
                  </a:lnTo>
                  <a:lnTo>
                    <a:pt x="331410" y="737758"/>
                  </a:lnTo>
                  <a:lnTo>
                    <a:pt x="335280" y="718566"/>
                  </a:lnTo>
                  <a:lnTo>
                    <a:pt x="335280" y="48768"/>
                  </a:lnTo>
                  <a:lnTo>
                    <a:pt x="331410" y="29896"/>
                  </a:lnTo>
                  <a:lnTo>
                    <a:pt x="320897" y="14382"/>
                  </a:lnTo>
                  <a:lnTo>
                    <a:pt x="305383" y="3869"/>
                  </a:lnTo>
                  <a:lnTo>
                    <a:pt x="286512" y="0"/>
                  </a:lnTo>
                  <a:lnTo>
                    <a:pt x="90678" y="0"/>
                  </a:lnTo>
                  <a:close/>
                </a:path>
                <a:path w="377189" h="803275">
                  <a:moveTo>
                    <a:pt x="62484" y="0"/>
                  </a:moveTo>
                  <a:lnTo>
                    <a:pt x="38254" y="4953"/>
                  </a:lnTo>
                  <a:lnTo>
                    <a:pt x="18383" y="18478"/>
                  </a:lnTo>
                  <a:lnTo>
                    <a:pt x="4941" y="38576"/>
                  </a:lnTo>
                  <a:lnTo>
                    <a:pt x="0" y="63246"/>
                  </a:lnTo>
                  <a:lnTo>
                    <a:pt x="0" y="740664"/>
                  </a:lnTo>
                  <a:lnTo>
                    <a:pt x="4941" y="764893"/>
                  </a:lnTo>
                  <a:lnTo>
                    <a:pt x="18383" y="784764"/>
                  </a:lnTo>
                  <a:lnTo>
                    <a:pt x="38254" y="798206"/>
                  </a:lnTo>
                  <a:lnTo>
                    <a:pt x="62484" y="803148"/>
                  </a:lnTo>
                  <a:lnTo>
                    <a:pt x="313944" y="803148"/>
                  </a:lnTo>
                  <a:lnTo>
                    <a:pt x="338613" y="798206"/>
                  </a:lnTo>
                  <a:lnTo>
                    <a:pt x="358711" y="784764"/>
                  </a:lnTo>
                  <a:lnTo>
                    <a:pt x="372237" y="764893"/>
                  </a:lnTo>
                  <a:lnTo>
                    <a:pt x="377190" y="740664"/>
                  </a:lnTo>
                  <a:lnTo>
                    <a:pt x="377190" y="63246"/>
                  </a:lnTo>
                  <a:lnTo>
                    <a:pt x="372237" y="38576"/>
                  </a:lnTo>
                  <a:lnTo>
                    <a:pt x="358711" y="18478"/>
                  </a:lnTo>
                  <a:lnTo>
                    <a:pt x="338613" y="4953"/>
                  </a:lnTo>
                  <a:lnTo>
                    <a:pt x="313944" y="0"/>
                  </a:lnTo>
                  <a:lnTo>
                    <a:pt x="62484" y="0"/>
                  </a:lnTo>
                  <a:close/>
                </a:path>
              </a:pathLst>
            </a:custGeom>
            <a:ln w="880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" name="object 166"/>
          <p:cNvGrpSpPr/>
          <p:nvPr/>
        </p:nvGrpSpPr>
        <p:grpSpPr>
          <a:xfrm>
            <a:off x="5991885" y="7137825"/>
            <a:ext cx="843280" cy="1291590"/>
            <a:chOff x="5991885" y="7137825"/>
            <a:chExt cx="843280" cy="1291590"/>
          </a:xfrm>
        </p:grpSpPr>
        <p:pic>
          <p:nvPicPr>
            <p:cNvPr id="167" name="object 16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999226" y="7459980"/>
              <a:ext cx="310896" cy="961644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5999226" y="7459980"/>
              <a:ext cx="311150" cy="962025"/>
            </a:xfrm>
            <a:custGeom>
              <a:avLst/>
              <a:gdLst/>
              <a:ahLst/>
              <a:cxnLst/>
              <a:rect l="l" t="t" r="r" b="b"/>
              <a:pathLst>
                <a:path w="311150" h="962025">
                  <a:moveTo>
                    <a:pt x="172974" y="0"/>
                  </a:moveTo>
                  <a:lnTo>
                    <a:pt x="0" y="0"/>
                  </a:lnTo>
                  <a:lnTo>
                    <a:pt x="0" y="961644"/>
                  </a:lnTo>
                  <a:lnTo>
                    <a:pt x="310896" y="961644"/>
                  </a:lnTo>
                  <a:lnTo>
                    <a:pt x="310896" y="765048"/>
                  </a:lnTo>
                  <a:lnTo>
                    <a:pt x="176784" y="701040"/>
                  </a:lnTo>
                  <a:lnTo>
                    <a:pt x="172974" y="0"/>
                  </a:lnTo>
                  <a:close/>
                </a:path>
              </a:pathLst>
            </a:custGeom>
            <a:ln w="146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310122" y="7459980"/>
              <a:ext cx="310896" cy="961644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6310122" y="7459980"/>
              <a:ext cx="311150" cy="962025"/>
            </a:xfrm>
            <a:custGeom>
              <a:avLst/>
              <a:gdLst/>
              <a:ahLst/>
              <a:cxnLst/>
              <a:rect l="l" t="t" r="r" b="b"/>
              <a:pathLst>
                <a:path w="311150" h="962025">
                  <a:moveTo>
                    <a:pt x="137922" y="0"/>
                  </a:moveTo>
                  <a:lnTo>
                    <a:pt x="310896" y="0"/>
                  </a:lnTo>
                  <a:lnTo>
                    <a:pt x="310896" y="961644"/>
                  </a:lnTo>
                  <a:lnTo>
                    <a:pt x="0" y="961644"/>
                  </a:lnTo>
                  <a:lnTo>
                    <a:pt x="0" y="765048"/>
                  </a:lnTo>
                  <a:lnTo>
                    <a:pt x="134112" y="701040"/>
                  </a:lnTo>
                  <a:lnTo>
                    <a:pt x="137922" y="0"/>
                  </a:lnTo>
                  <a:close/>
                </a:path>
              </a:pathLst>
            </a:custGeom>
            <a:ln w="146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99228" y="7459980"/>
              <a:ext cx="629920" cy="962025"/>
            </a:xfrm>
            <a:custGeom>
              <a:avLst/>
              <a:gdLst/>
              <a:ahLst/>
              <a:cxnLst/>
              <a:rect l="l" t="t" r="r" b="b"/>
              <a:pathLst>
                <a:path w="629920" h="962025">
                  <a:moveTo>
                    <a:pt x="629409" y="0"/>
                  </a:moveTo>
                  <a:lnTo>
                    <a:pt x="0" y="0"/>
                  </a:lnTo>
                  <a:lnTo>
                    <a:pt x="0" y="961642"/>
                  </a:lnTo>
                  <a:lnTo>
                    <a:pt x="629409" y="961642"/>
                  </a:lnTo>
                  <a:lnTo>
                    <a:pt x="629409" y="0"/>
                  </a:lnTo>
                  <a:close/>
                </a:path>
              </a:pathLst>
            </a:custGeom>
            <a:ln w="146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065799" y="7738389"/>
              <a:ext cx="202133" cy="201371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264681" y="8141487"/>
              <a:ext cx="90881" cy="90881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6209538" y="7309104"/>
              <a:ext cx="239395" cy="840105"/>
            </a:xfrm>
            <a:custGeom>
              <a:avLst/>
              <a:gdLst/>
              <a:ahLst/>
              <a:cxnLst/>
              <a:rect l="l" t="t" r="r" b="b"/>
              <a:pathLst>
                <a:path w="239395" h="840104">
                  <a:moveTo>
                    <a:pt x="234696" y="752856"/>
                  </a:moveTo>
                  <a:lnTo>
                    <a:pt x="100584" y="752856"/>
                  </a:lnTo>
                  <a:lnTo>
                    <a:pt x="0" y="0"/>
                  </a:lnTo>
                  <a:lnTo>
                    <a:pt x="230124" y="0"/>
                  </a:lnTo>
                  <a:lnTo>
                    <a:pt x="239268" y="196596"/>
                  </a:lnTo>
                </a:path>
                <a:path w="239395" h="840104">
                  <a:moveTo>
                    <a:pt x="100584" y="752856"/>
                  </a:moveTo>
                  <a:lnTo>
                    <a:pt x="100584" y="839724"/>
                  </a:lnTo>
                </a:path>
              </a:pathLst>
            </a:custGeom>
            <a:ln w="146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6208776" y="7142226"/>
              <a:ext cx="240029" cy="210820"/>
            </a:xfrm>
            <a:custGeom>
              <a:avLst/>
              <a:gdLst/>
              <a:ahLst/>
              <a:cxnLst/>
              <a:rect l="l" t="t" r="r" b="b"/>
              <a:pathLst>
                <a:path w="240029" h="210820">
                  <a:moveTo>
                    <a:pt x="0" y="20574"/>
                  </a:moveTo>
                  <a:lnTo>
                    <a:pt x="0" y="192786"/>
                  </a:lnTo>
                </a:path>
                <a:path w="240029" h="210820">
                  <a:moveTo>
                    <a:pt x="234696" y="0"/>
                  </a:moveTo>
                  <a:lnTo>
                    <a:pt x="235458" y="210312"/>
                  </a:lnTo>
                </a:path>
                <a:path w="240029" h="210820">
                  <a:moveTo>
                    <a:pt x="762" y="91440"/>
                  </a:moveTo>
                  <a:lnTo>
                    <a:pt x="240030" y="91440"/>
                  </a:lnTo>
                </a:path>
              </a:pathLst>
            </a:custGeom>
            <a:ln w="88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6052566" y="7210043"/>
              <a:ext cx="548005" cy="47625"/>
            </a:xfrm>
            <a:custGeom>
              <a:avLst/>
              <a:gdLst/>
              <a:ahLst/>
              <a:cxnLst/>
              <a:rect l="l" t="t" r="r" b="b"/>
              <a:pathLst>
                <a:path w="548004" h="47625">
                  <a:moveTo>
                    <a:pt x="156972" y="23622"/>
                  </a:moveTo>
                  <a:lnTo>
                    <a:pt x="126682" y="17526"/>
                  </a:lnTo>
                  <a:lnTo>
                    <a:pt x="39624" y="0"/>
                  </a:lnTo>
                  <a:lnTo>
                    <a:pt x="74676" y="17526"/>
                  </a:lnTo>
                  <a:lnTo>
                    <a:pt x="2286" y="17526"/>
                  </a:lnTo>
                  <a:lnTo>
                    <a:pt x="0" y="20574"/>
                  </a:lnTo>
                  <a:lnTo>
                    <a:pt x="0" y="26670"/>
                  </a:lnTo>
                  <a:lnTo>
                    <a:pt x="2286" y="29718"/>
                  </a:lnTo>
                  <a:lnTo>
                    <a:pt x="74676" y="29718"/>
                  </a:lnTo>
                  <a:lnTo>
                    <a:pt x="39624" y="47244"/>
                  </a:lnTo>
                  <a:lnTo>
                    <a:pt x="126682" y="29718"/>
                  </a:lnTo>
                  <a:lnTo>
                    <a:pt x="156972" y="23622"/>
                  </a:lnTo>
                  <a:close/>
                </a:path>
                <a:path w="548004" h="47625">
                  <a:moveTo>
                    <a:pt x="547878" y="20574"/>
                  </a:moveTo>
                  <a:lnTo>
                    <a:pt x="545592" y="17526"/>
                  </a:lnTo>
                  <a:lnTo>
                    <a:pt x="473202" y="17526"/>
                  </a:lnTo>
                  <a:lnTo>
                    <a:pt x="508254" y="0"/>
                  </a:lnTo>
                  <a:lnTo>
                    <a:pt x="390906" y="23622"/>
                  </a:lnTo>
                  <a:lnTo>
                    <a:pt x="508254" y="47244"/>
                  </a:lnTo>
                  <a:lnTo>
                    <a:pt x="473202" y="29718"/>
                  </a:lnTo>
                  <a:lnTo>
                    <a:pt x="545592" y="29718"/>
                  </a:lnTo>
                  <a:lnTo>
                    <a:pt x="547878" y="26670"/>
                  </a:lnTo>
                  <a:lnTo>
                    <a:pt x="547878" y="205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209538" y="8026146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0" y="0"/>
                  </a:moveTo>
                  <a:lnTo>
                    <a:pt x="239268" y="0"/>
                  </a:lnTo>
                </a:path>
              </a:pathLst>
            </a:custGeom>
            <a:ln w="88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6147816" y="8003286"/>
              <a:ext cx="687705" cy="47625"/>
            </a:xfrm>
            <a:custGeom>
              <a:avLst/>
              <a:gdLst/>
              <a:ahLst/>
              <a:cxnLst/>
              <a:rect l="l" t="t" r="r" b="b"/>
              <a:pathLst>
                <a:path w="687704" h="47625">
                  <a:moveTo>
                    <a:pt x="156972" y="22860"/>
                  </a:moveTo>
                  <a:lnTo>
                    <a:pt x="129590" y="17526"/>
                  </a:lnTo>
                  <a:lnTo>
                    <a:pt x="39624" y="0"/>
                  </a:lnTo>
                  <a:lnTo>
                    <a:pt x="74676" y="17526"/>
                  </a:lnTo>
                  <a:lnTo>
                    <a:pt x="2286" y="17526"/>
                  </a:lnTo>
                  <a:lnTo>
                    <a:pt x="0" y="20574"/>
                  </a:lnTo>
                  <a:lnTo>
                    <a:pt x="0" y="26670"/>
                  </a:lnTo>
                  <a:lnTo>
                    <a:pt x="2286" y="29718"/>
                  </a:lnTo>
                  <a:lnTo>
                    <a:pt x="5334" y="29718"/>
                  </a:lnTo>
                  <a:lnTo>
                    <a:pt x="75996" y="29057"/>
                  </a:lnTo>
                  <a:lnTo>
                    <a:pt x="39624" y="47244"/>
                  </a:lnTo>
                  <a:lnTo>
                    <a:pt x="156972" y="22860"/>
                  </a:lnTo>
                  <a:close/>
                </a:path>
                <a:path w="687704" h="47625">
                  <a:moveTo>
                    <a:pt x="687324" y="19812"/>
                  </a:moveTo>
                  <a:lnTo>
                    <a:pt x="684276" y="17526"/>
                  </a:lnTo>
                  <a:lnTo>
                    <a:pt x="356031" y="17526"/>
                  </a:lnTo>
                  <a:lnTo>
                    <a:pt x="391668" y="0"/>
                  </a:lnTo>
                  <a:lnTo>
                    <a:pt x="274320" y="22860"/>
                  </a:lnTo>
                  <a:lnTo>
                    <a:pt x="391668" y="46482"/>
                  </a:lnTo>
                  <a:lnTo>
                    <a:pt x="357174" y="28956"/>
                  </a:lnTo>
                  <a:lnTo>
                    <a:pt x="684276" y="28956"/>
                  </a:lnTo>
                  <a:lnTo>
                    <a:pt x="687324" y="26670"/>
                  </a:lnTo>
                  <a:lnTo>
                    <a:pt x="687324" y="198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9" name="object 179"/>
          <p:cNvGrpSpPr/>
          <p:nvPr/>
        </p:nvGrpSpPr>
        <p:grpSpPr>
          <a:xfrm>
            <a:off x="4319016" y="8659368"/>
            <a:ext cx="226060" cy="127000"/>
            <a:chOff x="4319016" y="8659368"/>
            <a:chExt cx="226060" cy="127000"/>
          </a:xfrm>
        </p:grpSpPr>
        <p:sp>
          <p:nvSpPr>
            <p:cNvPr id="180" name="object 180"/>
            <p:cNvSpPr/>
            <p:nvPr/>
          </p:nvSpPr>
          <p:spPr>
            <a:xfrm>
              <a:off x="4536186" y="8659368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492"/>
                  </a:lnTo>
                </a:path>
              </a:pathLst>
            </a:custGeom>
            <a:ln w="176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319016" y="8718804"/>
              <a:ext cx="211454" cy="46990"/>
            </a:xfrm>
            <a:custGeom>
              <a:avLst/>
              <a:gdLst/>
              <a:ahLst/>
              <a:cxnLst/>
              <a:rect l="l" t="t" r="r" b="b"/>
              <a:pathLst>
                <a:path w="211454" h="46990">
                  <a:moveTo>
                    <a:pt x="183692" y="17526"/>
                  </a:moveTo>
                  <a:lnTo>
                    <a:pt x="144018" y="17526"/>
                  </a:lnTo>
                  <a:lnTo>
                    <a:pt x="146304" y="19812"/>
                  </a:lnTo>
                  <a:lnTo>
                    <a:pt x="146304" y="26670"/>
                  </a:lnTo>
                  <a:lnTo>
                    <a:pt x="144018" y="28956"/>
                  </a:lnTo>
                  <a:lnTo>
                    <a:pt x="128077" y="29024"/>
                  </a:lnTo>
                  <a:lnTo>
                    <a:pt x="93726" y="46482"/>
                  </a:lnTo>
                  <a:lnTo>
                    <a:pt x="211074" y="22860"/>
                  </a:lnTo>
                  <a:lnTo>
                    <a:pt x="183692" y="17526"/>
                  </a:lnTo>
                  <a:close/>
                </a:path>
                <a:path w="211454" h="46990">
                  <a:moveTo>
                    <a:pt x="129362" y="17526"/>
                  </a:moveTo>
                  <a:lnTo>
                    <a:pt x="3048" y="17526"/>
                  </a:lnTo>
                  <a:lnTo>
                    <a:pt x="0" y="20574"/>
                  </a:lnTo>
                  <a:lnTo>
                    <a:pt x="0" y="26670"/>
                  </a:lnTo>
                  <a:lnTo>
                    <a:pt x="3048" y="29718"/>
                  </a:lnTo>
                  <a:lnTo>
                    <a:pt x="6096" y="29718"/>
                  </a:lnTo>
                  <a:lnTo>
                    <a:pt x="128077" y="29024"/>
                  </a:lnTo>
                  <a:lnTo>
                    <a:pt x="140208" y="22860"/>
                  </a:lnTo>
                  <a:lnTo>
                    <a:pt x="129362" y="17526"/>
                  </a:lnTo>
                  <a:close/>
                </a:path>
                <a:path w="211454" h="46990">
                  <a:moveTo>
                    <a:pt x="93726" y="0"/>
                  </a:moveTo>
                  <a:lnTo>
                    <a:pt x="140208" y="22860"/>
                  </a:lnTo>
                  <a:lnTo>
                    <a:pt x="128077" y="29024"/>
                  </a:lnTo>
                  <a:lnTo>
                    <a:pt x="144018" y="28956"/>
                  </a:lnTo>
                  <a:lnTo>
                    <a:pt x="146304" y="26670"/>
                  </a:lnTo>
                  <a:lnTo>
                    <a:pt x="146304" y="19812"/>
                  </a:lnTo>
                  <a:lnTo>
                    <a:pt x="144018" y="17526"/>
                  </a:lnTo>
                  <a:lnTo>
                    <a:pt x="183692" y="17526"/>
                  </a:lnTo>
                  <a:lnTo>
                    <a:pt x="937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2" name="object 182"/>
          <p:cNvSpPr txBox="1"/>
          <p:nvPr/>
        </p:nvSpPr>
        <p:spPr>
          <a:xfrm>
            <a:off x="4325365" y="6932558"/>
            <a:ext cx="11874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5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4325365" y="8567047"/>
            <a:ext cx="11874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5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5054600" y="6942463"/>
            <a:ext cx="26035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u="sng" spc="10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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4690110" y="7112507"/>
            <a:ext cx="370840" cy="872490"/>
          </a:xfrm>
          <a:custGeom>
            <a:avLst/>
            <a:gdLst/>
            <a:ahLst/>
            <a:cxnLst/>
            <a:rect l="l" t="t" r="r" b="b"/>
            <a:pathLst>
              <a:path w="370839" h="872490">
                <a:moveTo>
                  <a:pt x="0" y="872490"/>
                </a:moveTo>
                <a:lnTo>
                  <a:pt x="370332" y="0"/>
                </a:lnTo>
              </a:path>
            </a:pathLst>
          </a:custGeom>
          <a:ln w="88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 txBox="1"/>
          <p:nvPr/>
        </p:nvSpPr>
        <p:spPr>
          <a:xfrm>
            <a:off x="4023505" y="7866383"/>
            <a:ext cx="167640" cy="153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80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137558" y="7810754"/>
            <a:ext cx="167640" cy="5473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41783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</a:t>
            </a:r>
            <a:r>
              <a:rPr sz="1000" u="sng" spc="-9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4669028" y="8401694"/>
            <a:ext cx="83693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694055" algn="l"/>
              </a:tabLst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Times New Roman"/>
                <a:cs typeface="Times New Roman"/>
              </a:rPr>
              <a:t>00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5" dirty="0">
                <a:latin typeface="Times New Roman"/>
                <a:cs typeface="Times New Roman"/>
              </a:rPr>
              <a:t>20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6641085" y="7866004"/>
            <a:ext cx="15367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dirty="0">
                <a:latin typeface="Times New Roman"/>
                <a:cs typeface="Times New Roman"/>
              </a:rPr>
              <a:t>15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6158738" y="6903724"/>
            <a:ext cx="345440" cy="3562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06680" marR="5080" indent="-94615">
              <a:lnSpc>
                <a:spcPct val="108500"/>
              </a:lnSpc>
              <a:spcBef>
                <a:spcPts val="95"/>
              </a:spcBef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sng" spc="-1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A-A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4163050" y="8707163"/>
            <a:ext cx="2562225" cy="762635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5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  <a:p>
            <a:pPr marL="12700" marR="5080" algn="ctr">
              <a:lnSpc>
                <a:spcPct val="95700"/>
              </a:lnSpc>
              <a:spcBef>
                <a:spcPts val="60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5.2. </a:t>
            </a:r>
            <a:r>
              <a:rPr sz="1000" spc="-5" dirty="0">
                <a:latin typeface="Times New Roman"/>
                <a:cs typeface="Times New Roman"/>
              </a:rPr>
              <a:t>Схеми клинчастої 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 </a:t>
            </a:r>
            <a:r>
              <a:rPr sz="1000" dirty="0">
                <a:latin typeface="Times New Roman"/>
                <a:cs typeface="Times New Roman"/>
              </a:rPr>
              <a:t>та </a:t>
            </a:r>
            <a:r>
              <a:rPr sz="1000" spc="-5" dirty="0">
                <a:latin typeface="Times New Roman"/>
                <a:cs typeface="Times New Roman"/>
              </a:rPr>
              <a:t>кулькової </a:t>
            </a:r>
            <a:r>
              <a:rPr sz="1000" dirty="0">
                <a:latin typeface="Times New Roman"/>
                <a:cs typeface="Times New Roman"/>
              </a:rPr>
              <a:t>(</a:t>
            </a:r>
            <a:r>
              <a:rPr sz="1000" i="1" dirty="0">
                <a:latin typeface="Times New Roman"/>
                <a:cs typeface="Times New Roman"/>
              </a:rPr>
              <a:t>б</a:t>
            </a:r>
            <a:r>
              <a:rPr sz="1000" dirty="0">
                <a:latin typeface="Times New Roman"/>
                <a:cs typeface="Times New Roman"/>
              </a:rPr>
              <a:t>)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проб для визначення рідкоплинності сплавів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кольорових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металів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92" name="object 192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06039" y="5650991"/>
            <a:ext cx="1441704" cy="2063496"/>
          </a:xfrm>
          <a:prstGeom prst="rect">
            <a:avLst/>
          </a:prstGeom>
        </p:spPr>
      </p:pic>
      <p:sp>
        <p:nvSpPr>
          <p:cNvPr id="193" name="object 193"/>
          <p:cNvSpPr txBox="1"/>
          <p:nvPr/>
        </p:nvSpPr>
        <p:spPr>
          <a:xfrm>
            <a:off x="2732023" y="7767316"/>
            <a:ext cx="118935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38455" marR="5080" indent="-326390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Анатолій Григорович </a:t>
            </a:r>
            <a:r>
              <a:rPr sz="1000" i="1" spc="-240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Спаський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56586" y="516889"/>
            <a:ext cx="5887085" cy="3896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63500" marR="54610" indent="36004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Рідкоплинність,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 за цією </a:t>
            </a:r>
            <a:r>
              <a:rPr sz="1200" spc="-5" dirty="0">
                <a:latin typeface="Times New Roman"/>
                <a:cs typeface="Times New Roman"/>
              </a:rPr>
              <a:t>пробою,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більше, </a:t>
            </a:r>
            <a:r>
              <a:rPr sz="1200" spc="-5" dirty="0">
                <a:latin typeface="Times New Roman"/>
                <a:cs typeface="Times New Roman"/>
              </a:rPr>
              <a:t>чим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менше </a:t>
            </a:r>
            <a:r>
              <a:rPr sz="1200" spc="-5" dirty="0">
                <a:latin typeface="Times New Roman"/>
                <a:cs typeface="Times New Roman"/>
              </a:rPr>
              <a:t>отвір </a:t>
            </a:r>
            <a:r>
              <a:rPr sz="1200" dirty="0">
                <a:latin typeface="Times New Roman"/>
                <a:cs typeface="Times New Roman"/>
              </a:rPr>
              <a:t> у </a:t>
            </a:r>
            <a:r>
              <a:rPr sz="1200" spc="-5" dirty="0">
                <a:latin typeface="Times New Roman"/>
                <a:cs typeface="Times New Roman"/>
              </a:rPr>
              <a:t>виливку під кулькою. При заливці </a:t>
            </a:r>
            <a:r>
              <a:rPr sz="1200" dirty="0">
                <a:latin typeface="Times New Roman"/>
                <a:cs typeface="Times New Roman"/>
              </a:rPr>
              <a:t>проби </a:t>
            </a:r>
            <a:r>
              <a:rPr sz="1200" spc="-5" dirty="0">
                <a:latin typeface="Times New Roman"/>
                <a:cs typeface="Times New Roman"/>
              </a:rPr>
              <a:t>клин торкається кульки, тому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пробі після </a:t>
            </a:r>
            <a:r>
              <a:rPr sz="1200" dirty="0">
                <a:latin typeface="Times New Roman"/>
                <a:cs typeface="Times New Roman"/>
              </a:rPr>
              <a:t> затвердіння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отвір,</a:t>
            </a:r>
            <a:r>
              <a:rPr sz="1200" dirty="0">
                <a:latin typeface="Times New Roman"/>
                <a:cs typeface="Times New Roman"/>
              </a:rPr>
              <a:t> діаметр</a:t>
            </a:r>
            <a:r>
              <a:rPr sz="1200" spc="-5" dirty="0">
                <a:latin typeface="Times New Roman"/>
                <a:cs typeface="Times New Roman"/>
              </a:rPr>
              <a:t> якого</a:t>
            </a:r>
            <a:r>
              <a:rPr sz="1200" dirty="0">
                <a:latin typeface="Times New Roman"/>
                <a:cs typeface="Times New Roman"/>
              </a:rPr>
              <a:t> характеризує</a:t>
            </a:r>
            <a:r>
              <a:rPr sz="1200" spc="-5" dirty="0">
                <a:latin typeface="Times New Roman"/>
                <a:cs typeface="Times New Roman"/>
              </a:rPr>
              <a:t> рідкоплинність сплаву.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510279">
              <a:lnSpc>
                <a:spcPct val="100000"/>
              </a:lnSpc>
              <a:spcBef>
                <a:spcPts val="819"/>
              </a:spcBef>
            </a:pPr>
            <a:r>
              <a:rPr sz="1200" b="1" i="1" dirty="0">
                <a:latin typeface="Times New Roman"/>
                <a:cs typeface="Times New Roman"/>
              </a:rPr>
              <a:t>УСАДКА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МЕТАЛІВ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ТА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СПЛАВІВ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63500" marR="5334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процесі охолодження рідкого металу, </a:t>
            </a:r>
            <a:r>
              <a:rPr sz="1200" spc="-5" dirty="0">
                <a:latin typeface="Times New Roman"/>
                <a:cs typeface="Times New Roman"/>
              </a:rPr>
              <a:t>залитого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порожнину форми, відбувається </a:t>
            </a:r>
            <a:r>
              <a:rPr sz="1200" dirty="0">
                <a:latin typeface="Times New Roman"/>
                <a:cs typeface="Times New Roman"/>
              </a:rPr>
              <a:t> зменшення </a:t>
            </a:r>
            <a:r>
              <a:rPr sz="1200" spc="-5" dirty="0">
                <a:latin typeface="Times New Roman"/>
                <a:cs typeface="Times New Roman"/>
              </a:rPr>
              <a:t>його об’єму, </a:t>
            </a:r>
            <a:r>
              <a:rPr sz="1200" dirty="0">
                <a:latin typeface="Times New Roman"/>
                <a:cs typeface="Times New Roman"/>
              </a:rPr>
              <a:t>а в </a:t>
            </a:r>
            <a:r>
              <a:rPr sz="1200" spc="-5" dirty="0">
                <a:latin typeface="Times New Roman"/>
                <a:cs typeface="Times New Roman"/>
              </a:rPr>
              <a:t>процесі кристалізації та подальшого охолодження виливка </a:t>
            </a:r>
            <a:r>
              <a:rPr sz="1200" dirty="0">
                <a:latin typeface="Times New Roman"/>
                <a:cs typeface="Times New Roman"/>
              </a:rPr>
              <a:t> змінюється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</a:t>
            </a:r>
            <a:r>
              <a:rPr sz="1200" dirty="0">
                <a:latin typeface="Times New Roman"/>
                <a:cs typeface="Times New Roman"/>
              </a:rPr>
              <a:t> об’єм, а 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лінійні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розміри.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Ця</a:t>
            </a:r>
            <a:r>
              <a:rPr sz="1200" dirty="0">
                <a:latin typeface="Times New Roman"/>
                <a:cs typeface="Times New Roman"/>
              </a:rPr>
              <a:t> зміна має </a:t>
            </a:r>
            <a:r>
              <a:rPr sz="1200" spc="-5" dirty="0">
                <a:latin typeface="Times New Roman"/>
                <a:cs typeface="Times New Roman"/>
              </a:rPr>
              <a:t>назву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i="1" spc="-5" dirty="0">
                <a:latin typeface="Times New Roman"/>
                <a:cs typeface="Times New Roman"/>
              </a:rPr>
              <a:t>усадка</a:t>
            </a:r>
            <a:r>
              <a:rPr sz="1200" spc="-5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63500" marR="5461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практиці </a:t>
            </a:r>
            <a:r>
              <a:rPr sz="1200" dirty="0">
                <a:latin typeface="Times New Roman"/>
                <a:cs typeface="Times New Roman"/>
              </a:rPr>
              <a:t>за величину усадки </a:t>
            </a:r>
            <a:r>
              <a:rPr sz="1200" spc="-5" dirty="0">
                <a:latin typeface="Times New Roman"/>
                <a:cs typeface="Times New Roman"/>
              </a:rPr>
              <a:t>зазвичай приймають </a:t>
            </a:r>
            <a:r>
              <a:rPr sz="1200" dirty="0">
                <a:latin typeface="Times New Roman"/>
                <a:cs typeface="Times New Roman"/>
              </a:rPr>
              <a:t>відносні </a:t>
            </a:r>
            <a:r>
              <a:rPr sz="1200" spc="-5" dirty="0">
                <a:latin typeface="Times New Roman"/>
                <a:cs typeface="Times New Roman"/>
              </a:rPr>
              <a:t>величини,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вира-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відсотках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об’єму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довжини при</a:t>
            </a:r>
            <a:r>
              <a:rPr sz="1200" dirty="0">
                <a:latin typeface="Times New Roman"/>
                <a:cs typeface="Times New Roman"/>
              </a:rPr>
              <a:t> охолодженні:</a:t>
            </a:r>
            <a:endParaRPr sz="1200">
              <a:latin typeface="Times New Roman"/>
              <a:cs typeface="Times New Roman"/>
            </a:endParaRPr>
          </a:p>
          <a:p>
            <a:pPr marL="21590" algn="ctr">
              <a:lnSpc>
                <a:spcPts val="1190"/>
              </a:lnSpc>
              <a:spcBef>
                <a:spcPts val="990"/>
              </a:spcBef>
            </a:pPr>
            <a:r>
              <a:rPr sz="1200" spc="280" dirty="0">
                <a:latin typeface="Symbol"/>
                <a:cs typeface="Symbol"/>
              </a:rPr>
              <a:t>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800" i="1" u="sng" spc="-142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1050" u="sng" spc="7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1050" u="sng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sng" spc="-135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u="sng" baseline="34722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</a:t>
            </a:r>
            <a:r>
              <a:rPr sz="1800" u="sng" spc="-209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i="1" u="sng" spc="-30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1050" u="sng" spc="7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</a:t>
            </a:r>
            <a:r>
              <a:rPr sz="1050" spc="104" baseline="5158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100%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Symbol"/>
                <a:cs typeface="Symbol"/>
              </a:rPr>
              <a:t></a:t>
            </a:r>
            <a:r>
              <a:rPr sz="1050" spc="7" baseline="-11904" dirty="0">
                <a:latin typeface="Times New Roman"/>
                <a:cs typeface="Times New Roman"/>
              </a:rPr>
              <a:t>об</a:t>
            </a:r>
            <a:r>
              <a:rPr sz="1050" baseline="-11904" dirty="0">
                <a:latin typeface="Times New Roman"/>
                <a:cs typeface="Times New Roman"/>
              </a:rPr>
              <a:t> </a:t>
            </a:r>
            <a:r>
              <a:rPr sz="1050" spc="82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800" i="1" u="sng" spc="-209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</a:t>
            </a:r>
            <a:r>
              <a:rPr sz="1050" u="sng" spc="7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1050" u="sng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sng" spc="-120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u="sng" spc="135" baseline="34722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</a:t>
            </a:r>
            <a:r>
              <a:rPr sz="1800" i="1" u="sng" spc="-104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</a:t>
            </a:r>
            <a:r>
              <a:rPr sz="1050" u="sng" spc="7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</a:t>
            </a:r>
            <a:r>
              <a:rPr sz="1050" u="sng" spc="-7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100%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  <a:p>
            <a:pPr marR="2398395" algn="r">
              <a:lnSpc>
                <a:spcPts val="1190"/>
              </a:lnSpc>
              <a:tabLst>
                <a:tab pos="1160145" algn="l"/>
              </a:tabLst>
            </a:pPr>
            <a:r>
              <a:rPr sz="1200" i="1" spc="-10" dirty="0">
                <a:latin typeface="Times New Roman"/>
                <a:cs typeface="Times New Roman"/>
              </a:rPr>
              <a:t>l</a:t>
            </a:r>
            <a:r>
              <a:rPr sz="1050" spc="-15" baseline="-11904" dirty="0">
                <a:latin typeface="Times New Roman"/>
                <a:cs typeface="Times New Roman"/>
              </a:rPr>
              <a:t>2	</a:t>
            </a:r>
            <a:r>
              <a:rPr sz="1200" i="1" spc="-30" dirty="0">
                <a:latin typeface="Times New Roman"/>
                <a:cs typeface="Times New Roman"/>
              </a:rPr>
              <a:t>V</a:t>
            </a:r>
            <a:r>
              <a:rPr sz="1050" spc="-44" baseline="-11904" dirty="0">
                <a:latin typeface="Times New Roman"/>
                <a:cs typeface="Times New Roman"/>
              </a:rPr>
              <a:t>2</a:t>
            </a:r>
            <a:endParaRPr sz="1050" baseline="-11904">
              <a:latin typeface="Times New Roman"/>
              <a:cs typeface="Times New Roman"/>
            </a:endParaRPr>
          </a:p>
          <a:p>
            <a:pPr marR="2357755" algn="r">
              <a:lnSpc>
                <a:spcPts val="1410"/>
              </a:lnSpc>
              <a:spcBef>
                <a:spcPts val="330"/>
              </a:spcBef>
              <a:tabLst>
                <a:tab pos="287655" algn="l"/>
              </a:tabLst>
            </a:pPr>
            <a:r>
              <a:rPr sz="1200" spc="-10" dirty="0">
                <a:latin typeface="Times New Roman"/>
                <a:cs typeface="Times New Roman"/>
              </a:rPr>
              <a:t>де	ε,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ε</a:t>
            </a:r>
            <a:r>
              <a:rPr sz="1200" spc="-15" baseline="-10416" dirty="0">
                <a:latin typeface="Times New Roman"/>
                <a:cs typeface="Times New Roman"/>
              </a:rPr>
              <a:t>об</a:t>
            </a:r>
            <a:r>
              <a:rPr sz="1200" spc="120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лінійна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об’ємна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усадка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тіла,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відповідно;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лінійний розмір та </a:t>
            </a:r>
            <a:r>
              <a:rPr sz="1200" dirty="0">
                <a:latin typeface="Times New Roman"/>
                <a:cs typeface="Times New Roman"/>
              </a:rPr>
              <a:t>об’єм </a:t>
            </a:r>
            <a:r>
              <a:rPr sz="1200" spc="-5" dirty="0">
                <a:latin typeface="Times New Roman"/>
                <a:cs typeface="Times New Roman"/>
              </a:rPr>
              <a:t>тіла при </a:t>
            </a:r>
            <a:r>
              <a:rPr sz="1200" dirty="0">
                <a:latin typeface="Times New Roman"/>
                <a:cs typeface="Times New Roman"/>
              </a:rPr>
              <a:t>температурі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t</a:t>
            </a:r>
            <a:r>
              <a:rPr sz="1200" spc="-7" baseline="-10416" dirty="0">
                <a:latin typeface="Times New Roman"/>
                <a:cs typeface="Times New Roman"/>
              </a:rPr>
              <a:t>1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відповідно;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i="1" spc="-5" dirty="0">
                <a:latin typeface="Times New Roman"/>
                <a:cs typeface="Times New Roman"/>
              </a:rPr>
              <a:t>V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142" baseline="-104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5" dirty="0">
                <a:latin typeface="Times New Roman"/>
                <a:cs typeface="Times New Roman"/>
              </a:rPr>
              <a:t> лінійний розмір та </a:t>
            </a:r>
            <a:r>
              <a:rPr sz="1200" dirty="0">
                <a:latin typeface="Times New Roman"/>
                <a:cs typeface="Times New Roman"/>
              </a:rPr>
              <a:t>об’єм </a:t>
            </a:r>
            <a:r>
              <a:rPr sz="1200" spc="-5" dirty="0">
                <a:latin typeface="Times New Roman"/>
                <a:cs typeface="Times New Roman"/>
              </a:rPr>
              <a:t>тіла при </a:t>
            </a:r>
            <a:r>
              <a:rPr sz="1200" dirty="0">
                <a:latin typeface="Times New Roman"/>
                <a:cs typeface="Times New Roman"/>
              </a:rPr>
              <a:t>температурі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t</a:t>
            </a:r>
            <a:r>
              <a:rPr sz="1200" spc="-7" baseline="-10416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відповідно.</a:t>
            </a:r>
            <a:endParaRPr sz="1200">
              <a:latin typeface="Times New Roman"/>
              <a:cs typeface="Times New Roman"/>
            </a:endParaRPr>
          </a:p>
          <a:p>
            <a:pPr marL="351155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Різниця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між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лінійними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розмірами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моделі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мод</a:t>
            </a:r>
            <a:r>
              <a:rPr sz="1200" spc="-5" dirty="0">
                <a:latin typeface="Times New Roman"/>
                <a:cs typeface="Times New Roman"/>
              </a:rPr>
              <a:t>)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i="1" spc="-5" dirty="0">
                <a:latin typeface="Times New Roman"/>
                <a:cs typeface="Times New Roman"/>
              </a:rPr>
              <a:t>l</a:t>
            </a:r>
            <a:r>
              <a:rPr sz="1200" spc="-7" baseline="-10416" dirty="0">
                <a:latin typeface="Times New Roman"/>
                <a:cs typeface="Times New Roman"/>
              </a:rPr>
              <a:t>віл</a:t>
            </a:r>
            <a:r>
              <a:rPr sz="1200" spc="-5" dirty="0">
                <a:latin typeface="Times New Roman"/>
                <a:cs typeface="Times New Roman"/>
              </a:rPr>
              <a:t>),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тобто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відносна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ве-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225"/>
              </a:spcBef>
            </a:pPr>
            <a:r>
              <a:rPr sz="1200" dirty="0">
                <a:latin typeface="Times New Roman"/>
                <a:cs typeface="Times New Roman"/>
              </a:rPr>
              <a:t>личина, </a:t>
            </a:r>
            <a:r>
              <a:rPr sz="1200" spc="-5" dirty="0">
                <a:latin typeface="Times New Roman"/>
                <a:cs typeface="Times New Roman"/>
              </a:rPr>
              <a:t>називаєтьс</a:t>
            </a:r>
            <a:r>
              <a:rPr sz="1200" dirty="0">
                <a:latin typeface="Times New Roman"/>
                <a:cs typeface="Times New Roman"/>
              </a:rPr>
              <a:t>я </a:t>
            </a:r>
            <a:r>
              <a:rPr sz="1200" i="1" dirty="0">
                <a:latin typeface="Times New Roman"/>
                <a:cs typeface="Times New Roman"/>
              </a:rPr>
              <a:t>ливарною усадкою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800" spc="37" baseline="9259" dirty="0">
                <a:latin typeface="Symbol"/>
                <a:cs typeface="Symbol"/>
              </a:rPr>
              <a:t></a:t>
            </a:r>
            <a:r>
              <a:rPr sz="1050" spc="7" baseline="3968" dirty="0">
                <a:latin typeface="Times New Roman"/>
                <a:cs typeface="Times New Roman"/>
              </a:rPr>
              <a:t>ли</a:t>
            </a:r>
            <a:r>
              <a:rPr sz="1050" spc="15" baseline="3968" dirty="0">
                <a:latin typeface="Times New Roman"/>
                <a:cs typeface="Times New Roman"/>
              </a:rPr>
              <a:t>в</a:t>
            </a:r>
            <a:r>
              <a:rPr sz="1050" spc="22" baseline="3968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):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23741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96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3984" y="4518914"/>
            <a:ext cx="14274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30" dirty="0">
                <a:latin typeface="Symbol"/>
                <a:cs typeface="Symbol"/>
              </a:rPr>
              <a:t></a:t>
            </a:r>
            <a:r>
              <a:rPr sz="1050" spc="7" baseline="-11904" dirty="0">
                <a:latin typeface="Times New Roman"/>
                <a:cs typeface="Times New Roman"/>
              </a:rPr>
              <a:t>лив</a:t>
            </a:r>
            <a:r>
              <a:rPr sz="1050" baseline="-11904" dirty="0">
                <a:latin typeface="Times New Roman"/>
                <a:cs typeface="Times New Roman"/>
              </a:rPr>
              <a:t> </a:t>
            </a:r>
            <a:r>
              <a:rPr sz="1050" spc="82" baseline="-119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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800" i="1" u="sng" spc="-52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1050" u="sng" spc="22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м</a:t>
            </a:r>
            <a:r>
              <a:rPr sz="1050" u="sng" spc="7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од</a:t>
            </a:r>
            <a:r>
              <a:rPr sz="1050" u="sng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sng" spc="-22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u="sng" baseline="34722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</a:t>
            </a:r>
            <a:r>
              <a:rPr sz="1800" u="sng" spc="-209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i="1" u="sng" spc="-52" baseline="34722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1050" u="sng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ви</a:t>
            </a:r>
            <a:r>
              <a:rPr sz="1050" u="sng" spc="7" baseline="51587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л</a:t>
            </a:r>
            <a:r>
              <a:rPr sz="1050" spc="112" baseline="5158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100%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776470" y="4618063"/>
            <a:ext cx="2743200" cy="493776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R="41275" algn="ctr">
              <a:lnSpc>
                <a:spcPct val="100000"/>
              </a:lnSpc>
              <a:spcBef>
                <a:spcPts val="385"/>
              </a:spcBef>
            </a:pPr>
            <a:r>
              <a:rPr sz="1800" i="1" spc="-15" baseline="6944" dirty="0">
                <a:latin typeface="Times New Roman"/>
                <a:cs typeface="Times New Roman"/>
              </a:rPr>
              <a:t>l</a:t>
            </a:r>
            <a:r>
              <a:rPr sz="700" spc="-10" dirty="0">
                <a:latin typeface="Times New Roman"/>
                <a:cs typeface="Times New Roman"/>
              </a:rPr>
              <a:t>вил</a:t>
            </a:r>
            <a:endParaRPr sz="7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ct val="104200"/>
              </a:lnSpc>
              <a:spcBef>
                <a:spcPts val="229"/>
              </a:spcBef>
            </a:pPr>
            <a:r>
              <a:rPr sz="1200" i="1" spc="-5" dirty="0">
                <a:latin typeface="Times New Roman"/>
                <a:cs typeface="Times New Roman"/>
              </a:rPr>
              <a:t>Ливарна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усадка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визначається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тільки </a:t>
            </a:r>
            <a:r>
              <a:rPr sz="1200" dirty="0">
                <a:latin typeface="Times New Roman"/>
                <a:cs typeface="Times New Roman"/>
              </a:rPr>
              <a:t>коефіцієнтом </a:t>
            </a:r>
            <a:r>
              <a:rPr sz="1200" spc="-5" dirty="0">
                <a:latin typeface="Times New Roman"/>
                <a:cs typeface="Times New Roman"/>
              </a:rPr>
              <a:t>лінійної усадки </a:t>
            </a:r>
            <a:r>
              <a:rPr sz="1200" dirty="0">
                <a:latin typeface="Times New Roman"/>
                <a:cs typeface="Times New Roman"/>
              </a:rPr>
              <a:t>ме-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виливка,</a:t>
            </a:r>
            <a:r>
              <a:rPr sz="1200" dirty="0">
                <a:latin typeface="Times New Roman"/>
                <a:cs typeface="Times New Roman"/>
              </a:rPr>
              <a:t> 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конструкцією, </a:t>
            </a:r>
            <a:r>
              <a:rPr sz="1200" dirty="0">
                <a:latin typeface="Times New Roman"/>
                <a:cs typeface="Times New Roman"/>
              </a:rPr>
              <a:t> умовами </a:t>
            </a:r>
            <a:r>
              <a:rPr sz="1200" spc="-5" dirty="0">
                <a:latin typeface="Times New Roman"/>
                <a:cs typeface="Times New Roman"/>
              </a:rPr>
              <a:t>вилучення моделі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форми, ме-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тодом </a:t>
            </a:r>
            <a:r>
              <a:rPr sz="1200" dirty="0">
                <a:latin typeface="Times New Roman"/>
                <a:cs typeface="Times New Roman"/>
              </a:rPr>
              <a:t>її</a:t>
            </a:r>
            <a:r>
              <a:rPr sz="1200" spc="-5" dirty="0">
                <a:latin typeface="Times New Roman"/>
                <a:cs typeface="Times New Roman"/>
              </a:rPr>
              <a:t> виготовлення </a:t>
            </a:r>
            <a:r>
              <a:rPr sz="1200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Різницю між ливарною та </a:t>
            </a:r>
            <a:r>
              <a:rPr sz="1200" dirty="0">
                <a:latin typeface="Times New Roman"/>
                <a:cs typeface="Times New Roman"/>
              </a:rPr>
              <a:t>лінійною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усадкою</a:t>
            </a:r>
            <a:r>
              <a:rPr sz="1200" dirty="0">
                <a:latin typeface="Times New Roman"/>
                <a:cs typeface="Times New Roman"/>
              </a:rPr>
              <a:t> легко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встановити,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заливаючи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форму, моделі якої наведені на рис. </a:t>
            </a:r>
            <a:r>
              <a:rPr sz="1200" dirty="0">
                <a:latin typeface="Times New Roman"/>
                <a:cs typeface="Times New Roman"/>
              </a:rPr>
              <a:t>5.3.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моделях</a:t>
            </a:r>
            <a:r>
              <a:rPr sz="1200" dirty="0">
                <a:latin typeface="Times New Roman"/>
                <a:cs typeface="Times New Roman"/>
              </a:rPr>
              <a:t> 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вільної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утрудненої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(ливарної)</a:t>
            </a:r>
            <a:r>
              <a:rPr sz="1200" dirty="0">
                <a:latin typeface="Times New Roman"/>
                <a:cs typeface="Times New Roman"/>
              </a:rPr>
              <a:t> усадок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отвори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відстані,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відстань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центрами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яких </a:t>
            </a:r>
            <a:r>
              <a:rPr sz="1200" dirty="0">
                <a:latin typeface="Times New Roman"/>
                <a:cs typeface="Times New Roman"/>
              </a:rPr>
              <a:t> дорівнюють 200 мм. Через </a:t>
            </a:r>
            <a:r>
              <a:rPr sz="1200" spc="-5" dirty="0">
                <a:latin typeface="Times New Roman"/>
                <a:cs typeface="Times New Roman"/>
              </a:rPr>
              <a:t>ці отвори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допомогою </a:t>
            </a:r>
            <a:r>
              <a:rPr sz="1200" spc="-5" dirty="0">
                <a:latin typeface="Times New Roman"/>
                <a:cs typeface="Times New Roman"/>
              </a:rPr>
              <a:t>голки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формі робляться по- </a:t>
            </a:r>
            <a:r>
              <a:rPr sz="1200" dirty="0">
                <a:latin typeface="Times New Roman"/>
                <a:cs typeface="Times New Roman"/>
              </a:rPr>
              <a:t> глиблення,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</a:t>
            </a:r>
            <a:r>
              <a:rPr sz="1200" dirty="0">
                <a:latin typeface="Times New Roman"/>
                <a:cs typeface="Times New Roman"/>
              </a:rPr>
              <a:t> після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 очищення </a:t>
            </a:r>
            <a:r>
              <a:rPr sz="1200" spc="-5" dirty="0">
                <a:latin typeface="Times New Roman"/>
                <a:cs typeface="Times New Roman"/>
              </a:rPr>
              <a:t>виливка дозволяють </a:t>
            </a:r>
            <a:r>
              <a:rPr sz="1200" dirty="0">
                <a:latin typeface="Times New Roman"/>
                <a:cs typeface="Times New Roman"/>
              </a:rPr>
              <a:t>визначи-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 </a:t>
            </a:r>
            <a:r>
              <a:rPr sz="1200" dirty="0">
                <a:latin typeface="Times New Roman"/>
                <a:cs typeface="Times New Roman"/>
              </a:rPr>
              <a:t>різницю між </a:t>
            </a:r>
            <a:r>
              <a:rPr sz="1200" spc="-5" dirty="0">
                <a:latin typeface="Times New Roman"/>
                <a:cs typeface="Times New Roman"/>
              </a:rPr>
              <a:t>відповідними </a:t>
            </a:r>
            <a:r>
              <a:rPr sz="1200" dirty="0">
                <a:latin typeface="Times New Roman"/>
                <a:cs typeface="Times New Roman"/>
              </a:rPr>
              <a:t>розмірами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моделі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виливка.</a:t>
            </a:r>
            <a:endParaRPr sz="1200">
              <a:latin typeface="Times New Roman"/>
              <a:cs typeface="Times New Roman"/>
            </a:endParaRPr>
          </a:p>
          <a:p>
            <a:pPr marL="38100" marR="30480" indent="287655" algn="just">
              <a:lnSpc>
                <a:spcPct val="972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Ливарна</a:t>
            </a:r>
            <a:r>
              <a:rPr sz="1200" dirty="0">
                <a:latin typeface="Times New Roman"/>
                <a:cs typeface="Times New Roman"/>
              </a:rPr>
              <a:t> усадка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типів </a:t>
            </a:r>
            <a:r>
              <a:rPr sz="1200" dirty="0">
                <a:latin typeface="Times New Roman"/>
                <a:cs typeface="Times New Roman"/>
              </a:rPr>
              <a:t> сплавів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різна.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наприклад,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 </a:t>
            </a:r>
            <a:r>
              <a:rPr sz="1200" spc="-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середньому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величина</a:t>
            </a:r>
            <a:r>
              <a:rPr sz="1200" dirty="0">
                <a:latin typeface="Times New Roman"/>
                <a:cs typeface="Times New Roman"/>
              </a:rPr>
              <a:t> усадки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сірого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чавуну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%.</a:t>
            </a:r>
            <a:endParaRPr sz="1200">
              <a:latin typeface="Times New Roman"/>
              <a:cs typeface="Times New Roman"/>
            </a:endParaRPr>
          </a:p>
          <a:p>
            <a:pPr marL="3810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виливків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тем-</a:t>
            </a:r>
            <a:endParaRPr sz="1200">
              <a:latin typeface="Times New Roman"/>
              <a:cs typeface="Times New Roman"/>
            </a:endParaRPr>
          </a:p>
          <a:p>
            <a:pPr marL="38100" marR="30480" algn="just">
              <a:lnSpc>
                <a:spcPts val="140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ператур </a:t>
            </a:r>
            <a:r>
              <a:rPr sz="1200" spc="-5" dirty="0">
                <a:latin typeface="Times New Roman"/>
                <a:cs typeface="Times New Roman"/>
              </a:rPr>
              <a:t>заливки </a:t>
            </a:r>
            <a:r>
              <a:rPr sz="1200" dirty="0">
                <a:latin typeface="Times New Roman"/>
                <a:cs typeface="Times New Roman"/>
              </a:rPr>
              <a:t>до нормальних темпе-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ратур </a:t>
            </a:r>
            <a:r>
              <a:rPr sz="1200" spc="-5" dirty="0">
                <a:latin typeface="Times New Roman"/>
                <a:cs typeface="Times New Roman"/>
              </a:rPr>
              <a:t>умовно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розрізняти три ви- </a:t>
            </a:r>
            <a:r>
              <a:rPr sz="1200" dirty="0">
                <a:latin typeface="Times New Roman"/>
                <a:cs typeface="Times New Roman"/>
              </a:rPr>
              <a:t> 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об’ємної усадки</a:t>
            </a:r>
            <a:r>
              <a:rPr sz="1200" spc="-5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914971" y="4648961"/>
            <a:ext cx="2697480" cy="720090"/>
            <a:chOff x="914971" y="4648961"/>
            <a:chExt cx="2697480" cy="720090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21255" y="5029964"/>
              <a:ext cx="2004822" cy="166875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921257" y="5029961"/>
              <a:ext cx="2005330" cy="167005"/>
            </a:xfrm>
            <a:custGeom>
              <a:avLst/>
              <a:gdLst/>
              <a:ahLst/>
              <a:cxnLst/>
              <a:rect l="l" t="t" r="r" b="b"/>
              <a:pathLst>
                <a:path w="2005330" h="167004">
                  <a:moveTo>
                    <a:pt x="2004822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2004822" y="166875"/>
                  </a:lnTo>
                  <a:lnTo>
                    <a:pt x="2004822" y="0"/>
                  </a:lnTo>
                  <a:close/>
                </a:path>
              </a:pathLst>
            </a:custGeom>
            <a:ln w="125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58239" y="5029964"/>
              <a:ext cx="89535" cy="167005"/>
            </a:xfrm>
            <a:custGeom>
              <a:avLst/>
              <a:gdLst/>
              <a:ahLst/>
              <a:cxnLst/>
              <a:rect l="l" t="t" r="r" b="b"/>
              <a:pathLst>
                <a:path w="89534" h="167004">
                  <a:moveTo>
                    <a:pt x="89152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89152" y="166875"/>
                  </a:lnTo>
                  <a:lnTo>
                    <a:pt x="891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58239" y="5029961"/>
              <a:ext cx="89535" cy="167005"/>
            </a:xfrm>
            <a:custGeom>
              <a:avLst/>
              <a:gdLst/>
              <a:ahLst/>
              <a:cxnLst/>
              <a:rect l="l" t="t" r="r" b="b"/>
              <a:pathLst>
                <a:path w="89534" h="167004">
                  <a:moveTo>
                    <a:pt x="89152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89152" y="166875"/>
                  </a:lnTo>
                  <a:lnTo>
                    <a:pt x="89152" y="0"/>
                  </a:lnTo>
                  <a:close/>
                </a:path>
              </a:pathLst>
            </a:custGeom>
            <a:ln w="125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570988" y="5029964"/>
              <a:ext cx="89535" cy="167005"/>
            </a:xfrm>
            <a:custGeom>
              <a:avLst/>
              <a:gdLst/>
              <a:ahLst/>
              <a:cxnLst/>
              <a:rect l="l" t="t" r="r" b="b"/>
              <a:pathLst>
                <a:path w="89535" h="167004">
                  <a:moveTo>
                    <a:pt x="89157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89157" y="166875"/>
                  </a:lnTo>
                  <a:lnTo>
                    <a:pt x="89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70984" y="5029961"/>
              <a:ext cx="89535" cy="167005"/>
            </a:xfrm>
            <a:custGeom>
              <a:avLst/>
              <a:gdLst/>
              <a:ahLst/>
              <a:cxnLst/>
              <a:rect l="l" t="t" r="r" b="b"/>
              <a:pathLst>
                <a:path w="89535" h="167004">
                  <a:moveTo>
                    <a:pt x="89157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89157" y="166875"/>
                  </a:lnTo>
                  <a:lnTo>
                    <a:pt x="89157" y="0"/>
                  </a:lnTo>
                  <a:close/>
                </a:path>
              </a:pathLst>
            </a:custGeom>
            <a:ln w="125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201672" y="4888229"/>
              <a:ext cx="1415415" cy="395605"/>
            </a:xfrm>
            <a:custGeom>
              <a:avLst/>
              <a:gdLst/>
              <a:ahLst/>
              <a:cxnLst/>
              <a:rect l="l" t="t" r="r" b="b"/>
              <a:pathLst>
                <a:path w="1415414" h="395604">
                  <a:moveTo>
                    <a:pt x="0" y="395478"/>
                  </a:moveTo>
                  <a:lnTo>
                    <a:pt x="0" y="0"/>
                  </a:lnTo>
                </a:path>
                <a:path w="1415414" h="395604">
                  <a:moveTo>
                    <a:pt x="1415035" y="395478"/>
                  </a:moveTo>
                  <a:lnTo>
                    <a:pt x="1415035" y="0"/>
                  </a:lnTo>
                </a:path>
              </a:pathLst>
            </a:custGeom>
            <a:ln w="7543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97862" y="4935473"/>
              <a:ext cx="1423670" cy="41275"/>
            </a:xfrm>
            <a:custGeom>
              <a:avLst/>
              <a:gdLst/>
              <a:ahLst/>
              <a:cxnLst/>
              <a:rect l="l" t="t" r="r" b="b"/>
              <a:pathLst>
                <a:path w="1423670" h="41275">
                  <a:moveTo>
                    <a:pt x="100585" y="0"/>
                  </a:moveTo>
                  <a:lnTo>
                    <a:pt x="0" y="20574"/>
                  </a:lnTo>
                  <a:lnTo>
                    <a:pt x="100585" y="41148"/>
                  </a:lnTo>
                  <a:lnTo>
                    <a:pt x="70671" y="25908"/>
                  </a:lnTo>
                  <a:lnTo>
                    <a:pt x="57150" y="25908"/>
                  </a:lnTo>
                  <a:lnTo>
                    <a:pt x="54862" y="23622"/>
                  </a:lnTo>
                  <a:lnTo>
                    <a:pt x="54862" y="17526"/>
                  </a:lnTo>
                  <a:lnTo>
                    <a:pt x="57150" y="15240"/>
                  </a:lnTo>
                  <a:lnTo>
                    <a:pt x="70671" y="15240"/>
                  </a:lnTo>
                  <a:lnTo>
                    <a:pt x="100585" y="0"/>
                  </a:lnTo>
                  <a:close/>
                </a:path>
                <a:path w="1423670" h="41275">
                  <a:moveTo>
                    <a:pt x="1322833" y="0"/>
                  </a:moveTo>
                  <a:lnTo>
                    <a:pt x="1362457" y="20574"/>
                  </a:lnTo>
                  <a:lnTo>
                    <a:pt x="1322833" y="41148"/>
                  </a:lnTo>
                  <a:lnTo>
                    <a:pt x="1397339" y="25908"/>
                  </a:lnTo>
                  <a:lnTo>
                    <a:pt x="1365505" y="25908"/>
                  </a:lnTo>
                  <a:lnTo>
                    <a:pt x="1367791" y="23622"/>
                  </a:lnTo>
                  <a:lnTo>
                    <a:pt x="1367791" y="17526"/>
                  </a:lnTo>
                  <a:lnTo>
                    <a:pt x="1365505" y="15240"/>
                  </a:lnTo>
                  <a:lnTo>
                    <a:pt x="1397339" y="15240"/>
                  </a:lnTo>
                  <a:lnTo>
                    <a:pt x="1322833" y="0"/>
                  </a:lnTo>
                  <a:close/>
                </a:path>
                <a:path w="1423670" h="41275">
                  <a:moveTo>
                    <a:pt x="70671" y="15240"/>
                  </a:moveTo>
                  <a:lnTo>
                    <a:pt x="57150" y="15240"/>
                  </a:lnTo>
                  <a:lnTo>
                    <a:pt x="54862" y="17526"/>
                  </a:lnTo>
                  <a:lnTo>
                    <a:pt x="54862" y="23622"/>
                  </a:lnTo>
                  <a:lnTo>
                    <a:pt x="57150" y="25908"/>
                  </a:lnTo>
                  <a:lnTo>
                    <a:pt x="70671" y="25908"/>
                  </a:lnTo>
                  <a:lnTo>
                    <a:pt x="60201" y="20574"/>
                  </a:lnTo>
                  <a:lnTo>
                    <a:pt x="70671" y="15240"/>
                  </a:lnTo>
                  <a:close/>
                </a:path>
                <a:path w="1423670" h="41275">
                  <a:moveTo>
                    <a:pt x="1352184" y="15240"/>
                  </a:moveTo>
                  <a:lnTo>
                    <a:pt x="70671" y="15240"/>
                  </a:lnTo>
                  <a:lnTo>
                    <a:pt x="60201" y="20574"/>
                  </a:lnTo>
                  <a:lnTo>
                    <a:pt x="70671" y="25908"/>
                  </a:lnTo>
                  <a:lnTo>
                    <a:pt x="1352184" y="25908"/>
                  </a:lnTo>
                  <a:lnTo>
                    <a:pt x="1362457" y="20574"/>
                  </a:lnTo>
                  <a:lnTo>
                    <a:pt x="1352184" y="15240"/>
                  </a:lnTo>
                  <a:close/>
                </a:path>
                <a:path w="1423670" h="41275">
                  <a:moveTo>
                    <a:pt x="1397339" y="15240"/>
                  </a:moveTo>
                  <a:lnTo>
                    <a:pt x="1365505" y="15240"/>
                  </a:lnTo>
                  <a:lnTo>
                    <a:pt x="1367791" y="17526"/>
                  </a:lnTo>
                  <a:lnTo>
                    <a:pt x="1367791" y="23622"/>
                  </a:lnTo>
                  <a:lnTo>
                    <a:pt x="1365505" y="25908"/>
                  </a:lnTo>
                  <a:lnTo>
                    <a:pt x="1397339" y="25908"/>
                  </a:lnTo>
                  <a:lnTo>
                    <a:pt x="1423417" y="20574"/>
                  </a:lnTo>
                  <a:lnTo>
                    <a:pt x="1397339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21255" y="4648961"/>
              <a:ext cx="2005330" cy="381000"/>
            </a:xfrm>
            <a:custGeom>
              <a:avLst/>
              <a:gdLst/>
              <a:ahLst/>
              <a:cxnLst/>
              <a:rect l="l" t="t" r="r" b="b"/>
              <a:pathLst>
                <a:path w="2005330" h="381000">
                  <a:moveTo>
                    <a:pt x="0" y="381000"/>
                  </a:moveTo>
                  <a:lnTo>
                    <a:pt x="0" y="0"/>
                  </a:lnTo>
                </a:path>
                <a:path w="2005330" h="381000">
                  <a:moveTo>
                    <a:pt x="2004824" y="381000"/>
                  </a:moveTo>
                  <a:lnTo>
                    <a:pt x="2004824" y="0"/>
                  </a:lnTo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21255" y="4732781"/>
              <a:ext cx="2005330" cy="41275"/>
            </a:xfrm>
            <a:custGeom>
              <a:avLst/>
              <a:gdLst/>
              <a:ahLst/>
              <a:cxnLst/>
              <a:rect l="l" t="t" r="r" b="b"/>
              <a:pathLst>
                <a:path w="2005330" h="41275">
                  <a:moveTo>
                    <a:pt x="100589" y="0"/>
                  </a:moveTo>
                  <a:lnTo>
                    <a:pt x="0" y="20574"/>
                  </a:lnTo>
                  <a:lnTo>
                    <a:pt x="100589" y="41148"/>
                  </a:lnTo>
                  <a:lnTo>
                    <a:pt x="70672" y="25908"/>
                  </a:lnTo>
                  <a:lnTo>
                    <a:pt x="57914" y="25908"/>
                  </a:lnTo>
                  <a:lnTo>
                    <a:pt x="55627" y="23622"/>
                  </a:lnTo>
                  <a:lnTo>
                    <a:pt x="55627" y="17526"/>
                  </a:lnTo>
                  <a:lnTo>
                    <a:pt x="57914" y="15240"/>
                  </a:lnTo>
                  <a:lnTo>
                    <a:pt x="70672" y="15240"/>
                  </a:lnTo>
                  <a:lnTo>
                    <a:pt x="100589" y="0"/>
                  </a:lnTo>
                  <a:close/>
                </a:path>
                <a:path w="2005330" h="41275">
                  <a:moveTo>
                    <a:pt x="1904240" y="0"/>
                  </a:moveTo>
                  <a:lnTo>
                    <a:pt x="1943864" y="20574"/>
                  </a:lnTo>
                  <a:lnTo>
                    <a:pt x="1904240" y="41148"/>
                  </a:lnTo>
                  <a:lnTo>
                    <a:pt x="1978747" y="25908"/>
                  </a:lnTo>
                  <a:lnTo>
                    <a:pt x="1946912" y="25908"/>
                  </a:lnTo>
                  <a:lnTo>
                    <a:pt x="1949198" y="23622"/>
                  </a:lnTo>
                  <a:lnTo>
                    <a:pt x="1949198" y="17526"/>
                  </a:lnTo>
                  <a:lnTo>
                    <a:pt x="1946912" y="15240"/>
                  </a:lnTo>
                  <a:lnTo>
                    <a:pt x="1978747" y="15240"/>
                  </a:lnTo>
                  <a:lnTo>
                    <a:pt x="1904240" y="0"/>
                  </a:lnTo>
                  <a:close/>
                </a:path>
                <a:path w="2005330" h="41275">
                  <a:moveTo>
                    <a:pt x="70672" y="15240"/>
                  </a:moveTo>
                  <a:lnTo>
                    <a:pt x="57914" y="15240"/>
                  </a:lnTo>
                  <a:lnTo>
                    <a:pt x="55627" y="17526"/>
                  </a:lnTo>
                  <a:lnTo>
                    <a:pt x="55627" y="23622"/>
                  </a:lnTo>
                  <a:lnTo>
                    <a:pt x="57914" y="25908"/>
                  </a:lnTo>
                  <a:lnTo>
                    <a:pt x="70672" y="25908"/>
                  </a:lnTo>
                  <a:lnTo>
                    <a:pt x="60201" y="20574"/>
                  </a:lnTo>
                  <a:lnTo>
                    <a:pt x="70672" y="15240"/>
                  </a:lnTo>
                  <a:close/>
                </a:path>
                <a:path w="2005330" h="41275">
                  <a:moveTo>
                    <a:pt x="1933591" y="15240"/>
                  </a:moveTo>
                  <a:lnTo>
                    <a:pt x="70672" y="15240"/>
                  </a:lnTo>
                  <a:lnTo>
                    <a:pt x="60201" y="20574"/>
                  </a:lnTo>
                  <a:lnTo>
                    <a:pt x="70672" y="25908"/>
                  </a:lnTo>
                  <a:lnTo>
                    <a:pt x="1933591" y="25908"/>
                  </a:lnTo>
                  <a:lnTo>
                    <a:pt x="1943864" y="20574"/>
                  </a:lnTo>
                  <a:lnTo>
                    <a:pt x="1933591" y="15240"/>
                  </a:lnTo>
                  <a:close/>
                </a:path>
                <a:path w="2005330" h="41275">
                  <a:moveTo>
                    <a:pt x="1978747" y="15240"/>
                  </a:moveTo>
                  <a:lnTo>
                    <a:pt x="1946912" y="15240"/>
                  </a:lnTo>
                  <a:lnTo>
                    <a:pt x="1949198" y="17526"/>
                  </a:lnTo>
                  <a:lnTo>
                    <a:pt x="1949198" y="23622"/>
                  </a:lnTo>
                  <a:lnTo>
                    <a:pt x="1946912" y="25908"/>
                  </a:lnTo>
                  <a:lnTo>
                    <a:pt x="1978747" y="25908"/>
                  </a:lnTo>
                  <a:lnTo>
                    <a:pt x="2004824" y="20574"/>
                  </a:lnTo>
                  <a:lnTo>
                    <a:pt x="1978747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926079" y="4768595"/>
              <a:ext cx="311785" cy="558800"/>
            </a:xfrm>
            <a:custGeom>
              <a:avLst/>
              <a:gdLst/>
              <a:ahLst/>
              <a:cxnLst/>
              <a:rect l="l" t="t" r="r" b="b"/>
              <a:pathLst>
                <a:path w="311785" h="558800">
                  <a:moveTo>
                    <a:pt x="0" y="261366"/>
                  </a:moveTo>
                  <a:lnTo>
                    <a:pt x="311658" y="261366"/>
                  </a:lnTo>
                </a:path>
                <a:path w="311785" h="558800">
                  <a:moveTo>
                    <a:pt x="0" y="428244"/>
                  </a:moveTo>
                  <a:lnTo>
                    <a:pt x="311658" y="428244"/>
                  </a:lnTo>
                </a:path>
                <a:path w="311785" h="558800">
                  <a:moveTo>
                    <a:pt x="211074" y="558546"/>
                  </a:moveTo>
                  <a:lnTo>
                    <a:pt x="211074" y="0"/>
                  </a:lnTo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116580" y="4799837"/>
              <a:ext cx="41275" cy="569595"/>
            </a:xfrm>
            <a:custGeom>
              <a:avLst/>
              <a:gdLst/>
              <a:ahLst/>
              <a:cxnLst/>
              <a:rect l="l" t="t" r="r" b="b"/>
              <a:pathLst>
                <a:path w="41275" h="569595">
                  <a:moveTo>
                    <a:pt x="40386" y="128016"/>
                  </a:moveTo>
                  <a:lnTo>
                    <a:pt x="25146" y="159677"/>
                  </a:lnTo>
                  <a:lnTo>
                    <a:pt x="25146" y="2286"/>
                  </a:lnTo>
                  <a:lnTo>
                    <a:pt x="23622" y="0"/>
                  </a:lnTo>
                  <a:lnTo>
                    <a:pt x="17526" y="0"/>
                  </a:lnTo>
                  <a:lnTo>
                    <a:pt x="15240" y="2286"/>
                  </a:lnTo>
                  <a:lnTo>
                    <a:pt x="15240" y="158496"/>
                  </a:lnTo>
                  <a:lnTo>
                    <a:pt x="0" y="128016"/>
                  </a:lnTo>
                  <a:lnTo>
                    <a:pt x="20574" y="230124"/>
                  </a:lnTo>
                  <a:lnTo>
                    <a:pt x="31508" y="173736"/>
                  </a:lnTo>
                  <a:lnTo>
                    <a:pt x="40386" y="128016"/>
                  </a:lnTo>
                  <a:close/>
                </a:path>
                <a:path w="41275" h="569595">
                  <a:moveTo>
                    <a:pt x="41148" y="498348"/>
                  </a:moveTo>
                  <a:lnTo>
                    <a:pt x="32207" y="452628"/>
                  </a:lnTo>
                  <a:lnTo>
                    <a:pt x="21336" y="397002"/>
                  </a:lnTo>
                  <a:lnTo>
                    <a:pt x="762" y="498348"/>
                  </a:lnTo>
                  <a:lnTo>
                    <a:pt x="15925" y="467423"/>
                  </a:lnTo>
                  <a:lnTo>
                    <a:pt x="15240" y="563880"/>
                  </a:lnTo>
                  <a:lnTo>
                    <a:pt x="15240" y="566928"/>
                  </a:lnTo>
                  <a:lnTo>
                    <a:pt x="17526" y="569214"/>
                  </a:lnTo>
                  <a:lnTo>
                    <a:pt x="23622" y="569214"/>
                  </a:lnTo>
                  <a:lnTo>
                    <a:pt x="25146" y="566928"/>
                  </a:lnTo>
                  <a:lnTo>
                    <a:pt x="25146" y="563880"/>
                  </a:lnTo>
                  <a:lnTo>
                    <a:pt x="25831" y="468287"/>
                  </a:lnTo>
                  <a:lnTo>
                    <a:pt x="41148" y="4983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330704" y="5029961"/>
              <a:ext cx="172720" cy="167005"/>
            </a:xfrm>
            <a:custGeom>
              <a:avLst/>
              <a:gdLst/>
              <a:ahLst/>
              <a:cxnLst/>
              <a:rect l="l" t="t" r="r" b="b"/>
              <a:pathLst>
                <a:path w="172720" h="167004">
                  <a:moveTo>
                    <a:pt x="172209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172209" y="166875"/>
                  </a:lnTo>
                  <a:lnTo>
                    <a:pt x="172209" y="0"/>
                  </a:lnTo>
                  <a:close/>
                </a:path>
              </a:pathLst>
            </a:custGeom>
            <a:ln w="125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377945" y="5029964"/>
              <a:ext cx="89535" cy="167005"/>
            </a:xfrm>
            <a:custGeom>
              <a:avLst/>
              <a:gdLst/>
              <a:ahLst/>
              <a:cxnLst/>
              <a:rect l="l" t="t" r="r" b="b"/>
              <a:pathLst>
                <a:path w="89535" h="167004">
                  <a:moveTo>
                    <a:pt x="0" y="166875"/>
                  </a:moveTo>
                  <a:lnTo>
                    <a:pt x="89152" y="166875"/>
                  </a:lnTo>
                  <a:lnTo>
                    <a:pt x="89152" y="0"/>
                  </a:lnTo>
                  <a:lnTo>
                    <a:pt x="0" y="0"/>
                  </a:lnTo>
                  <a:lnTo>
                    <a:pt x="0" y="166875"/>
                  </a:lnTo>
                  <a:close/>
                </a:path>
              </a:pathLst>
            </a:custGeom>
            <a:ln w="7543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330701" y="4888229"/>
              <a:ext cx="172720" cy="308610"/>
            </a:xfrm>
            <a:custGeom>
              <a:avLst/>
              <a:gdLst/>
              <a:ahLst/>
              <a:cxnLst/>
              <a:rect l="l" t="t" r="r" b="b"/>
              <a:pathLst>
                <a:path w="172720" h="308610">
                  <a:moveTo>
                    <a:pt x="172212" y="308610"/>
                  </a:moveTo>
                  <a:lnTo>
                    <a:pt x="172212" y="0"/>
                  </a:lnTo>
                </a:path>
                <a:path w="172720" h="308610">
                  <a:moveTo>
                    <a:pt x="0" y="308610"/>
                  </a:moveTo>
                  <a:lnTo>
                    <a:pt x="0" y="0"/>
                  </a:lnTo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16808" y="4920233"/>
              <a:ext cx="1270" cy="339090"/>
            </a:xfrm>
            <a:custGeom>
              <a:avLst/>
              <a:gdLst/>
              <a:ahLst/>
              <a:cxnLst/>
              <a:rect l="l" t="t" r="r" b="b"/>
              <a:pathLst>
                <a:path w="1270" h="339089">
                  <a:moveTo>
                    <a:pt x="0" y="339090"/>
                  </a:moveTo>
                  <a:lnTo>
                    <a:pt x="762" y="0"/>
                  </a:lnTo>
                </a:path>
              </a:pathLst>
            </a:custGeom>
            <a:ln w="7543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330701" y="4920233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75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228594" y="4899659"/>
              <a:ext cx="383540" cy="41275"/>
            </a:xfrm>
            <a:custGeom>
              <a:avLst/>
              <a:gdLst/>
              <a:ahLst/>
              <a:cxnLst/>
              <a:rect l="l" t="t" r="r" b="b"/>
              <a:pathLst>
                <a:path w="383539" h="41275">
                  <a:moveTo>
                    <a:pt x="108966" y="21336"/>
                  </a:moveTo>
                  <a:lnTo>
                    <a:pt x="8382" y="0"/>
                  </a:lnTo>
                  <a:lnTo>
                    <a:pt x="39471" y="15849"/>
                  </a:lnTo>
                  <a:lnTo>
                    <a:pt x="5334" y="15240"/>
                  </a:lnTo>
                  <a:lnTo>
                    <a:pt x="2286" y="15240"/>
                  </a:lnTo>
                  <a:lnTo>
                    <a:pt x="0" y="17526"/>
                  </a:lnTo>
                  <a:lnTo>
                    <a:pt x="0" y="23622"/>
                  </a:lnTo>
                  <a:lnTo>
                    <a:pt x="2286" y="25908"/>
                  </a:lnTo>
                  <a:lnTo>
                    <a:pt x="38290" y="25908"/>
                  </a:lnTo>
                  <a:lnTo>
                    <a:pt x="8382" y="41148"/>
                  </a:lnTo>
                  <a:lnTo>
                    <a:pt x="85750" y="25908"/>
                  </a:lnTo>
                  <a:lnTo>
                    <a:pt x="108966" y="21336"/>
                  </a:lnTo>
                  <a:close/>
                </a:path>
                <a:path w="383539" h="41275">
                  <a:moveTo>
                    <a:pt x="383286" y="17526"/>
                  </a:moveTo>
                  <a:lnTo>
                    <a:pt x="381000" y="15240"/>
                  </a:lnTo>
                  <a:lnTo>
                    <a:pt x="377952" y="15240"/>
                  </a:lnTo>
                  <a:lnTo>
                    <a:pt x="340741" y="15862"/>
                  </a:lnTo>
                  <a:lnTo>
                    <a:pt x="371856" y="0"/>
                  </a:lnTo>
                  <a:lnTo>
                    <a:pt x="271272" y="21336"/>
                  </a:lnTo>
                  <a:lnTo>
                    <a:pt x="371856" y="41148"/>
                  </a:lnTo>
                  <a:lnTo>
                    <a:pt x="341934" y="25908"/>
                  </a:lnTo>
                  <a:lnTo>
                    <a:pt x="381000" y="25908"/>
                  </a:lnTo>
                  <a:lnTo>
                    <a:pt x="383286" y="23622"/>
                  </a:lnTo>
                  <a:lnTo>
                    <a:pt x="383286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46196" y="4775705"/>
            <a:ext cx="13716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5" dirty="0">
                <a:latin typeface="Times New Roman"/>
                <a:cs typeface="Times New Roman"/>
              </a:rPr>
              <a:t>20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879336" y="4538877"/>
            <a:ext cx="190500" cy="437515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850" dirty="0">
                <a:latin typeface="Times New Roman"/>
                <a:cs typeface="Times New Roman"/>
              </a:rPr>
              <a:t>280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850" dirty="0">
                <a:latin typeface="Times New Roman"/>
                <a:cs typeface="Times New Roman"/>
              </a:rPr>
              <a:t>200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010073" y="4773422"/>
            <a:ext cx="149225" cy="1371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850" dirty="0">
                <a:latin typeface="Times New Roman"/>
                <a:cs typeface="Times New Roman"/>
              </a:rPr>
              <a:t>20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65095" y="5353304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а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797054" y="5599176"/>
            <a:ext cx="2830195" cy="1357630"/>
            <a:chOff x="797054" y="5599176"/>
            <a:chExt cx="2830195" cy="1357630"/>
          </a:xfrm>
        </p:grpSpPr>
        <p:sp>
          <p:nvSpPr>
            <p:cNvPr id="32" name="object 32"/>
            <p:cNvSpPr/>
            <p:nvPr/>
          </p:nvSpPr>
          <p:spPr>
            <a:xfrm>
              <a:off x="3342891" y="5711190"/>
              <a:ext cx="180340" cy="1235710"/>
            </a:xfrm>
            <a:custGeom>
              <a:avLst/>
              <a:gdLst/>
              <a:ahLst/>
              <a:cxnLst/>
              <a:rect l="l" t="t" r="r" b="b"/>
              <a:pathLst>
                <a:path w="180339" h="1235709">
                  <a:moveTo>
                    <a:pt x="179834" y="0"/>
                  </a:moveTo>
                  <a:lnTo>
                    <a:pt x="0" y="0"/>
                  </a:lnTo>
                  <a:lnTo>
                    <a:pt x="0" y="1235204"/>
                  </a:lnTo>
                  <a:lnTo>
                    <a:pt x="179834" y="1235204"/>
                  </a:lnTo>
                  <a:lnTo>
                    <a:pt x="179834" y="0"/>
                  </a:lnTo>
                  <a:close/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7435" y="6325362"/>
              <a:ext cx="2748280" cy="0"/>
            </a:xfrm>
            <a:custGeom>
              <a:avLst/>
              <a:gdLst/>
              <a:ahLst/>
              <a:cxnLst/>
              <a:rect l="l" t="t" r="r" b="b"/>
              <a:pathLst>
                <a:path w="2748279">
                  <a:moveTo>
                    <a:pt x="0" y="0"/>
                  </a:moveTo>
                  <a:lnTo>
                    <a:pt x="2747774" y="0"/>
                  </a:lnTo>
                </a:path>
              </a:pathLst>
            </a:custGeom>
            <a:ln w="7620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87197" y="6003798"/>
              <a:ext cx="1438910" cy="483234"/>
            </a:xfrm>
            <a:custGeom>
              <a:avLst/>
              <a:gdLst/>
              <a:ahLst/>
              <a:cxnLst/>
              <a:rect l="l" t="t" r="r" b="b"/>
              <a:pathLst>
                <a:path w="1438910" h="483235">
                  <a:moveTo>
                    <a:pt x="0" y="483108"/>
                  </a:moveTo>
                  <a:lnTo>
                    <a:pt x="0" y="0"/>
                  </a:lnTo>
                </a:path>
                <a:path w="1438910" h="483235">
                  <a:moveTo>
                    <a:pt x="1438654" y="483108"/>
                  </a:moveTo>
                  <a:lnTo>
                    <a:pt x="1438654" y="0"/>
                  </a:lnTo>
                </a:path>
              </a:pathLst>
            </a:custGeom>
            <a:ln w="7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87197" y="6017513"/>
              <a:ext cx="1438910" cy="40640"/>
            </a:xfrm>
            <a:custGeom>
              <a:avLst/>
              <a:gdLst/>
              <a:ahLst/>
              <a:cxnLst/>
              <a:rect l="l" t="t" r="r" b="b"/>
              <a:pathLst>
                <a:path w="1438910" h="40639">
                  <a:moveTo>
                    <a:pt x="102106" y="0"/>
                  </a:moveTo>
                  <a:lnTo>
                    <a:pt x="0" y="19812"/>
                  </a:lnTo>
                  <a:lnTo>
                    <a:pt x="102106" y="40386"/>
                  </a:lnTo>
                  <a:lnTo>
                    <a:pt x="71627" y="25146"/>
                  </a:lnTo>
                  <a:lnTo>
                    <a:pt x="57908" y="25146"/>
                  </a:lnTo>
                  <a:lnTo>
                    <a:pt x="55627" y="22860"/>
                  </a:lnTo>
                  <a:lnTo>
                    <a:pt x="55627" y="17526"/>
                  </a:lnTo>
                  <a:lnTo>
                    <a:pt x="57908" y="15240"/>
                  </a:lnTo>
                  <a:lnTo>
                    <a:pt x="70455" y="15240"/>
                  </a:lnTo>
                  <a:lnTo>
                    <a:pt x="102106" y="0"/>
                  </a:lnTo>
                  <a:close/>
                </a:path>
                <a:path w="1438910" h="40639">
                  <a:moveTo>
                    <a:pt x="1336546" y="0"/>
                  </a:moveTo>
                  <a:lnTo>
                    <a:pt x="1377694" y="19812"/>
                  </a:lnTo>
                  <a:lnTo>
                    <a:pt x="1336546" y="40386"/>
                  </a:lnTo>
                  <a:lnTo>
                    <a:pt x="1412182" y="25146"/>
                  </a:lnTo>
                  <a:lnTo>
                    <a:pt x="1379980" y="25146"/>
                  </a:lnTo>
                  <a:lnTo>
                    <a:pt x="1382266" y="22860"/>
                  </a:lnTo>
                  <a:lnTo>
                    <a:pt x="1382266" y="17526"/>
                  </a:lnTo>
                  <a:lnTo>
                    <a:pt x="1379980" y="15240"/>
                  </a:lnTo>
                  <a:lnTo>
                    <a:pt x="1415091" y="15240"/>
                  </a:lnTo>
                  <a:lnTo>
                    <a:pt x="1336546" y="0"/>
                  </a:lnTo>
                  <a:close/>
                </a:path>
                <a:path w="1438910" h="40639">
                  <a:moveTo>
                    <a:pt x="70455" y="15240"/>
                  </a:moveTo>
                  <a:lnTo>
                    <a:pt x="57908" y="15240"/>
                  </a:lnTo>
                  <a:lnTo>
                    <a:pt x="55627" y="17526"/>
                  </a:lnTo>
                  <a:lnTo>
                    <a:pt x="55627" y="22860"/>
                  </a:lnTo>
                  <a:lnTo>
                    <a:pt x="57908" y="25146"/>
                  </a:lnTo>
                  <a:lnTo>
                    <a:pt x="71627" y="25146"/>
                  </a:lnTo>
                  <a:lnTo>
                    <a:pt x="60960" y="19812"/>
                  </a:lnTo>
                  <a:lnTo>
                    <a:pt x="70455" y="15240"/>
                  </a:lnTo>
                  <a:close/>
                </a:path>
                <a:path w="1438910" h="40639">
                  <a:moveTo>
                    <a:pt x="1368199" y="15240"/>
                  </a:moveTo>
                  <a:lnTo>
                    <a:pt x="70455" y="15240"/>
                  </a:lnTo>
                  <a:lnTo>
                    <a:pt x="60960" y="19812"/>
                  </a:lnTo>
                  <a:lnTo>
                    <a:pt x="71627" y="25146"/>
                  </a:lnTo>
                  <a:lnTo>
                    <a:pt x="1367026" y="25146"/>
                  </a:lnTo>
                  <a:lnTo>
                    <a:pt x="1377694" y="19812"/>
                  </a:lnTo>
                  <a:lnTo>
                    <a:pt x="1368199" y="15240"/>
                  </a:lnTo>
                  <a:close/>
                </a:path>
                <a:path w="1438910" h="40639">
                  <a:moveTo>
                    <a:pt x="1415091" y="15240"/>
                  </a:moveTo>
                  <a:lnTo>
                    <a:pt x="1379980" y="15240"/>
                  </a:lnTo>
                  <a:lnTo>
                    <a:pt x="1382266" y="17526"/>
                  </a:lnTo>
                  <a:lnTo>
                    <a:pt x="1382266" y="22860"/>
                  </a:lnTo>
                  <a:lnTo>
                    <a:pt x="1379980" y="25146"/>
                  </a:lnTo>
                  <a:lnTo>
                    <a:pt x="1412182" y="25146"/>
                  </a:lnTo>
                  <a:lnTo>
                    <a:pt x="1438654" y="19812"/>
                  </a:lnTo>
                  <a:lnTo>
                    <a:pt x="1415091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010918" y="6060948"/>
              <a:ext cx="1270" cy="615315"/>
            </a:xfrm>
            <a:custGeom>
              <a:avLst/>
              <a:gdLst/>
              <a:ahLst/>
              <a:cxnLst/>
              <a:rect l="l" t="t" r="r" b="b"/>
              <a:pathLst>
                <a:path w="1269" h="615315">
                  <a:moveTo>
                    <a:pt x="0" y="614934"/>
                  </a:moveTo>
                  <a:lnTo>
                    <a:pt x="762" y="0"/>
                  </a:lnTo>
                </a:path>
              </a:pathLst>
            </a:custGeom>
            <a:ln w="7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990344" y="6094475"/>
              <a:ext cx="41275" cy="491490"/>
            </a:xfrm>
            <a:custGeom>
              <a:avLst/>
              <a:gdLst/>
              <a:ahLst/>
              <a:cxnLst/>
              <a:rect l="l" t="t" r="r" b="b"/>
              <a:pathLst>
                <a:path w="41275" h="491490">
                  <a:moveTo>
                    <a:pt x="41148" y="421386"/>
                  </a:moveTo>
                  <a:lnTo>
                    <a:pt x="31864" y="375666"/>
                  </a:lnTo>
                  <a:lnTo>
                    <a:pt x="20574" y="320040"/>
                  </a:lnTo>
                  <a:lnTo>
                    <a:pt x="0" y="421386"/>
                  </a:lnTo>
                  <a:lnTo>
                    <a:pt x="15240" y="391477"/>
                  </a:lnTo>
                  <a:lnTo>
                    <a:pt x="15240" y="489204"/>
                  </a:lnTo>
                  <a:lnTo>
                    <a:pt x="17526" y="491490"/>
                  </a:lnTo>
                  <a:lnTo>
                    <a:pt x="22860" y="491490"/>
                  </a:lnTo>
                  <a:lnTo>
                    <a:pt x="25146" y="489204"/>
                  </a:lnTo>
                  <a:lnTo>
                    <a:pt x="25146" y="486918"/>
                  </a:lnTo>
                  <a:lnTo>
                    <a:pt x="25831" y="391325"/>
                  </a:lnTo>
                  <a:lnTo>
                    <a:pt x="25908" y="381000"/>
                  </a:lnTo>
                  <a:lnTo>
                    <a:pt x="25908" y="391477"/>
                  </a:lnTo>
                  <a:lnTo>
                    <a:pt x="41148" y="421386"/>
                  </a:lnTo>
                  <a:close/>
                </a:path>
                <a:path w="41275" h="491490">
                  <a:moveTo>
                    <a:pt x="41148" y="51816"/>
                  </a:moveTo>
                  <a:lnTo>
                    <a:pt x="25908" y="81737"/>
                  </a:lnTo>
                  <a:lnTo>
                    <a:pt x="25908" y="92202"/>
                  </a:lnTo>
                  <a:lnTo>
                    <a:pt x="25806" y="81915"/>
                  </a:lnTo>
                  <a:lnTo>
                    <a:pt x="25146" y="5334"/>
                  </a:lnTo>
                  <a:lnTo>
                    <a:pt x="25146" y="2286"/>
                  </a:lnTo>
                  <a:lnTo>
                    <a:pt x="22860" y="0"/>
                  </a:lnTo>
                  <a:lnTo>
                    <a:pt x="17526" y="0"/>
                  </a:lnTo>
                  <a:lnTo>
                    <a:pt x="15240" y="2286"/>
                  </a:lnTo>
                  <a:lnTo>
                    <a:pt x="15316" y="81915"/>
                  </a:lnTo>
                  <a:lnTo>
                    <a:pt x="15240" y="81737"/>
                  </a:lnTo>
                  <a:lnTo>
                    <a:pt x="0" y="51816"/>
                  </a:lnTo>
                  <a:lnTo>
                    <a:pt x="20574" y="153162"/>
                  </a:lnTo>
                  <a:lnTo>
                    <a:pt x="31864" y="97536"/>
                  </a:lnTo>
                  <a:lnTo>
                    <a:pt x="41148" y="51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759202" y="5874258"/>
              <a:ext cx="173990" cy="0"/>
            </a:xfrm>
            <a:custGeom>
              <a:avLst/>
              <a:gdLst/>
              <a:ahLst/>
              <a:cxnLst/>
              <a:rect l="l" t="t" r="r" b="b"/>
              <a:pathLst>
                <a:path w="173989">
                  <a:moveTo>
                    <a:pt x="0" y="0"/>
                  </a:moveTo>
                  <a:lnTo>
                    <a:pt x="173736" y="0"/>
                  </a:lnTo>
                </a:path>
              </a:pathLst>
            </a:custGeom>
            <a:ln w="7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434590" y="5850635"/>
              <a:ext cx="608330" cy="43815"/>
            </a:xfrm>
            <a:custGeom>
              <a:avLst/>
              <a:gdLst/>
              <a:ahLst/>
              <a:cxnLst/>
              <a:rect l="l" t="t" r="r" b="b"/>
              <a:pathLst>
                <a:path w="608330" h="43814">
                  <a:moveTo>
                    <a:pt x="337566" y="20574"/>
                  </a:moveTo>
                  <a:lnTo>
                    <a:pt x="311086" y="15240"/>
                  </a:lnTo>
                  <a:lnTo>
                    <a:pt x="235458" y="0"/>
                  </a:lnTo>
                  <a:lnTo>
                    <a:pt x="265938" y="15240"/>
                  </a:lnTo>
                  <a:lnTo>
                    <a:pt x="2286" y="15240"/>
                  </a:lnTo>
                  <a:lnTo>
                    <a:pt x="0" y="17526"/>
                  </a:lnTo>
                  <a:lnTo>
                    <a:pt x="0" y="22860"/>
                  </a:lnTo>
                  <a:lnTo>
                    <a:pt x="2286" y="25146"/>
                  </a:lnTo>
                  <a:lnTo>
                    <a:pt x="267106" y="25146"/>
                  </a:lnTo>
                  <a:lnTo>
                    <a:pt x="235458" y="40386"/>
                  </a:lnTo>
                  <a:lnTo>
                    <a:pt x="313994" y="25146"/>
                  </a:lnTo>
                  <a:lnTo>
                    <a:pt x="337566" y="20574"/>
                  </a:lnTo>
                  <a:close/>
                </a:path>
                <a:path w="608330" h="43814">
                  <a:moveTo>
                    <a:pt x="608076" y="20574"/>
                  </a:moveTo>
                  <a:lnTo>
                    <a:pt x="605790" y="18288"/>
                  </a:lnTo>
                  <a:lnTo>
                    <a:pt x="566724" y="18288"/>
                  </a:lnTo>
                  <a:lnTo>
                    <a:pt x="596646" y="3048"/>
                  </a:lnTo>
                  <a:lnTo>
                    <a:pt x="495300" y="23622"/>
                  </a:lnTo>
                  <a:lnTo>
                    <a:pt x="596646" y="43434"/>
                  </a:lnTo>
                  <a:lnTo>
                    <a:pt x="567131" y="28956"/>
                  </a:lnTo>
                  <a:lnTo>
                    <a:pt x="566775" y="28790"/>
                  </a:lnTo>
                  <a:lnTo>
                    <a:pt x="603504" y="28194"/>
                  </a:lnTo>
                  <a:lnTo>
                    <a:pt x="605790" y="28194"/>
                  </a:lnTo>
                  <a:lnTo>
                    <a:pt x="608076" y="25908"/>
                  </a:lnTo>
                  <a:lnTo>
                    <a:pt x="608076" y="205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804922" y="5711952"/>
              <a:ext cx="342265" cy="1234440"/>
            </a:xfrm>
            <a:custGeom>
              <a:avLst/>
              <a:gdLst/>
              <a:ahLst/>
              <a:cxnLst/>
              <a:rect l="l" t="t" r="r" b="b"/>
              <a:pathLst>
                <a:path w="342264" h="1234440">
                  <a:moveTo>
                    <a:pt x="79248" y="0"/>
                  </a:moveTo>
                  <a:lnTo>
                    <a:pt x="342138" y="0"/>
                  </a:lnTo>
                </a:path>
                <a:path w="342264" h="1234440">
                  <a:moveTo>
                    <a:pt x="0" y="1234440"/>
                  </a:moveTo>
                  <a:lnTo>
                    <a:pt x="315468" y="1234440"/>
                  </a:lnTo>
                </a:path>
              </a:pathLst>
            </a:custGeom>
            <a:ln w="7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070098" y="5708141"/>
              <a:ext cx="41275" cy="1234440"/>
            </a:xfrm>
            <a:custGeom>
              <a:avLst/>
              <a:gdLst/>
              <a:ahLst/>
              <a:cxnLst/>
              <a:rect l="l" t="t" r="r" b="b"/>
              <a:pathLst>
                <a:path w="41275" h="1234440">
                  <a:moveTo>
                    <a:pt x="0" y="1133094"/>
                  </a:moveTo>
                  <a:lnTo>
                    <a:pt x="19812" y="1234440"/>
                  </a:lnTo>
                  <a:lnTo>
                    <a:pt x="31104" y="1178814"/>
                  </a:lnTo>
                  <a:lnTo>
                    <a:pt x="17526" y="1178814"/>
                  </a:lnTo>
                  <a:lnTo>
                    <a:pt x="15240" y="1176528"/>
                  </a:lnTo>
                  <a:lnTo>
                    <a:pt x="15240" y="1164160"/>
                  </a:lnTo>
                  <a:lnTo>
                    <a:pt x="0" y="1133094"/>
                  </a:lnTo>
                  <a:close/>
                </a:path>
                <a:path w="41275" h="1234440">
                  <a:moveTo>
                    <a:pt x="15240" y="1164160"/>
                  </a:moveTo>
                  <a:lnTo>
                    <a:pt x="15240" y="1176528"/>
                  </a:lnTo>
                  <a:lnTo>
                    <a:pt x="17526" y="1178814"/>
                  </a:lnTo>
                  <a:lnTo>
                    <a:pt x="22860" y="1178814"/>
                  </a:lnTo>
                  <a:lnTo>
                    <a:pt x="25146" y="1176528"/>
                  </a:lnTo>
                  <a:lnTo>
                    <a:pt x="25146" y="1173480"/>
                  </a:lnTo>
                  <a:lnTo>
                    <a:pt x="19812" y="1173480"/>
                  </a:lnTo>
                  <a:lnTo>
                    <a:pt x="15240" y="1164160"/>
                  </a:lnTo>
                  <a:close/>
                </a:path>
                <a:path w="41275" h="1234440">
                  <a:moveTo>
                    <a:pt x="40386" y="1133094"/>
                  </a:moveTo>
                  <a:lnTo>
                    <a:pt x="25153" y="1162995"/>
                  </a:lnTo>
                  <a:lnTo>
                    <a:pt x="25146" y="1176528"/>
                  </a:lnTo>
                  <a:lnTo>
                    <a:pt x="22860" y="1178814"/>
                  </a:lnTo>
                  <a:lnTo>
                    <a:pt x="31104" y="1178814"/>
                  </a:lnTo>
                  <a:lnTo>
                    <a:pt x="40386" y="1133094"/>
                  </a:lnTo>
                  <a:close/>
                </a:path>
                <a:path w="41275" h="1234440">
                  <a:moveTo>
                    <a:pt x="20574" y="60960"/>
                  </a:moveTo>
                  <a:lnTo>
                    <a:pt x="15248" y="71610"/>
                  </a:lnTo>
                  <a:lnTo>
                    <a:pt x="15240" y="1164160"/>
                  </a:lnTo>
                  <a:lnTo>
                    <a:pt x="19812" y="1173480"/>
                  </a:lnTo>
                  <a:lnTo>
                    <a:pt x="25153" y="1162995"/>
                  </a:lnTo>
                  <a:lnTo>
                    <a:pt x="25899" y="71610"/>
                  </a:lnTo>
                  <a:lnTo>
                    <a:pt x="20574" y="60960"/>
                  </a:lnTo>
                  <a:close/>
                </a:path>
                <a:path w="41275" h="1234440">
                  <a:moveTo>
                    <a:pt x="25153" y="1162995"/>
                  </a:moveTo>
                  <a:lnTo>
                    <a:pt x="19812" y="1173480"/>
                  </a:lnTo>
                  <a:lnTo>
                    <a:pt x="25146" y="1173480"/>
                  </a:lnTo>
                  <a:lnTo>
                    <a:pt x="25153" y="1162995"/>
                  </a:lnTo>
                  <a:close/>
                </a:path>
                <a:path w="41275" h="1234440">
                  <a:moveTo>
                    <a:pt x="20574" y="0"/>
                  </a:moveTo>
                  <a:lnTo>
                    <a:pt x="0" y="102108"/>
                  </a:lnTo>
                  <a:lnTo>
                    <a:pt x="15240" y="71628"/>
                  </a:lnTo>
                  <a:lnTo>
                    <a:pt x="15240" y="58674"/>
                  </a:lnTo>
                  <a:lnTo>
                    <a:pt x="17526" y="56388"/>
                  </a:lnTo>
                  <a:lnTo>
                    <a:pt x="31935" y="56388"/>
                  </a:lnTo>
                  <a:lnTo>
                    <a:pt x="20574" y="0"/>
                  </a:lnTo>
                  <a:close/>
                </a:path>
                <a:path w="41275" h="1234440">
                  <a:moveTo>
                    <a:pt x="31935" y="56388"/>
                  </a:moveTo>
                  <a:lnTo>
                    <a:pt x="23622" y="56388"/>
                  </a:lnTo>
                  <a:lnTo>
                    <a:pt x="25908" y="58674"/>
                  </a:lnTo>
                  <a:lnTo>
                    <a:pt x="25908" y="71628"/>
                  </a:lnTo>
                  <a:lnTo>
                    <a:pt x="41148" y="102108"/>
                  </a:lnTo>
                  <a:lnTo>
                    <a:pt x="31935" y="56388"/>
                  </a:lnTo>
                  <a:close/>
                </a:path>
                <a:path w="41275" h="1234440">
                  <a:moveTo>
                    <a:pt x="23622" y="56388"/>
                  </a:moveTo>
                  <a:lnTo>
                    <a:pt x="17526" y="56388"/>
                  </a:lnTo>
                  <a:lnTo>
                    <a:pt x="15240" y="58674"/>
                  </a:lnTo>
                  <a:lnTo>
                    <a:pt x="15240" y="71628"/>
                  </a:lnTo>
                  <a:lnTo>
                    <a:pt x="20574" y="60960"/>
                  </a:lnTo>
                  <a:lnTo>
                    <a:pt x="25906" y="60960"/>
                  </a:lnTo>
                  <a:lnTo>
                    <a:pt x="25908" y="58674"/>
                  </a:lnTo>
                  <a:lnTo>
                    <a:pt x="23622" y="56388"/>
                  </a:lnTo>
                  <a:close/>
                </a:path>
                <a:path w="41275" h="1234440">
                  <a:moveTo>
                    <a:pt x="25906" y="60960"/>
                  </a:moveTo>
                  <a:lnTo>
                    <a:pt x="20574" y="60960"/>
                  </a:lnTo>
                  <a:lnTo>
                    <a:pt x="25899" y="71610"/>
                  </a:lnTo>
                  <a:lnTo>
                    <a:pt x="25906" y="609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06779" y="5866638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4495" y="0"/>
                  </a:moveTo>
                  <a:lnTo>
                    <a:pt x="0" y="0"/>
                  </a:lnTo>
                </a:path>
              </a:pathLst>
            </a:custGeom>
            <a:ln w="7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97052" y="5843777"/>
              <a:ext cx="608330" cy="43815"/>
            </a:xfrm>
            <a:custGeom>
              <a:avLst/>
              <a:gdLst/>
              <a:ahLst/>
              <a:cxnLst/>
              <a:rect l="l" t="t" r="r" b="b"/>
              <a:pathLst>
                <a:path w="608330" h="43814">
                  <a:moveTo>
                    <a:pt x="113538" y="23622"/>
                  </a:moveTo>
                  <a:lnTo>
                    <a:pt x="87058" y="18288"/>
                  </a:lnTo>
                  <a:lnTo>
                    <a:pt x="11430" y="3048"/>
                  </a:lnTo>
                  <a:lnTo>
                    <a:pt x="41910" y="18288"/>
                  </a:lnTo>
                  <a:lnTo>
                    <a:pt x="2273" y="18288"/>
                  </a:lnTo>
                  <a:lnTo>
                    <a:pt x="0" y="20574"/>
                  </a:lnTo>
                  <a:lnTo>
                    <a:pt x="0" y="25908"/>
                  </a:lnTo>
                  <a:lnTo>
                    <a:pt x="2273" y="28194"/>
                  </a:lnTo>
                  <a:lnTo>
                    <a:pt x="43078" y="28194"/>
                  </a:lnTo>
                  <a:lnTo>
                    <a:pt x="11430" y="43434"/>
                  </a:lnTo>
                  <a:lnTo>
                    <a:pt x="89966" y="28194"/>
                  </a:lnTo>
                  <a:lnTo>
                    <a:pt x="113538" y="23622"/>
                  </a:lnTo>
                  <a:close/>
                </a:path>
                <a:path w="608330" h="43814">
                  <a:moveTo>
                    <a:pt x="608076" y="17526"/>
                  </a:moveTo>
                  <a:lnTo>
                    <a:pt x="605790" y="15240"/>
                  </a:lnTo>
                  <a:lnTo>
                    <a:pt x="340956" y="15240"/>
                  </a:lnTo>
                  <a:lnTo>
                    <a:pt x="372618" y="0"/>
                  </a:lnTo>
                  <a:lnTo>
                    <a:pt x="270510" y="19812"/>
                  </a:lnTo>
                  <a:lnTo>
                    <a:pt x="372618" y="40386"/>
                  </a:lnTo>
                  <a:lnTo>
                    <a:pt x="342138" y="25146"/>
                  </a:lnTo>
                  <a:lnTo>
                    <a:pt x="605790" y="25146"/>
                  </a:lnTo>
                  <a:lnTo>
                    <a:pt x="608076" y="22860"/>
                  </a:lnTo>
                  <a:lnTo>
                    <a:pt x="608076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342894" y="6239256"/>
              <a:ext cx="181610" cy="175260"/>
            </a:xfrm>
            <a:custGeom>
              <a:avLst/>
              <a:gdLst/>
              <a:ahLst/>
              <a:cxnLst/>
              <a:rect l="l" t="t" r="r" b="b"/>
              <a:pathLst>
                <a:path w="181610" h="175260">
                  <a:moveTo>
                    <a:pt x="0" y="0"/>
                  </a:moveTo>
                  <a:lnTo>
                    <a:pt x="0" y="175260"/>
                  </a:lnTo>
                  <a:lnTo>
                    <a:pt x="181356" y="175260"/>
                  </a:lnTo>
                  <a:lnTo>
                    <a:pt x="181356" y="0"/>
                  </a:lnTo>
                  <a:lnTo>
                    <a:pt x="0" y="0"/>
                  </a:lnTo>
                  <a:close/>
                </a:path>
                <a:path w="181610" h="175260">
                  <a:moveTo>
                    <a:pt x="0" y="52578"/>
                  </a:moveTo>
                  <a:lnTo>
                    <a:pt x="0" y="122682"/>
                  </a:lnTo>
                  <a:lnTo>
                    <a:pt x="178308" y="122682"/>
                  </a:lnTo>
                  <a:lnTo>
                    <a:pt x="178308" y="52578"/>
                  </a:lnTo>
                  <a:lnTo>
                    <a:pt x="0" y="52578"/>
                  </a:lnTo>
                  <a:close/>
                </a:path>
              </a:pathLst>
            </a:custGeom>
            <a:ln w="7620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5120" y="6271761"/>
              <a:ext cx="102629" cy="102628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572251" y="6285477"/>
              <a:ext cx="102628" cy="10262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2542031" y="6099810"/>
              <a:ext cx="161290" cy="481965"/>
            </a:xfrm>
            <a:custGeom>
              <a:avLst/>
              <a:gdLst/>
              <a:ahLst/>
              <a:cxnLst/>
              <a:rect l="l" t="t" r="r" b="b"/>
              <a:pathLst>
                <a:path w="161289" h="481965">
                  <a:moveTo>
                    <a:pt x="160782" y="0"/>
                  </a:moveTo>
                  <a:lnTo>
                    <a:pt x="0" y="481584"/>
                  </a:lnTo>
                </a:path>
              </a:pathLst>
            </a:custGeom>
            <a:ln w="7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36697" y="6389370"/>
              <a:ext cx="64770" cy="19735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904492" y="5708142"/>
              <a:ext cx="2029460" cy="624840"/>
            </a:xfrm>
            <a:custGeom>
              <a:avLst/>
              <a:gdLst/>
              <a:ahLst/>
              <a:cxnLst/>
              <a:rect l="l" t="t" r="r" b="b"/>
              <a:pathLst>
                <a:path w="2029460" h="624839">
                  <a:moveTo>
                    <a:pt x="3810" y="3810"/>
                  </a:moveTo>
                  <a:lnTo>
                    <a:pt x="3810" y="624840"/>
                  </a:lnTo>
                </a:path>
                <a:path w="2029460" h="624839">
                  <a:moveTo>
                    <a:pt x="2029207" y="3810"/>
                  </a:moveTo>
                  <a:lnTo>
                    <a:pt x="2029207" y="624840"/>
                  </a:lnTo>
                </a:path>
                <a:path w="2029460" h="624839">
                  <a:moveTo>
                    <a:pt x="0" y="3810"/>
                  </a:moveTo>
                  <a:lnTo>
                    <a:pt x="170691" y="3810"/>
                  </a:lnTo>
                </a:path>
                <a:path w="2029460" h="624839">
                  <a:moveTo>
                    <a:pt x="166881" y="0"/>
                  </a:moveTo>
                  <a:lnTo>
                    <a:pt x="167640" y="493014"/>
                  </a:lnTo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07945" y="6240268"/>
              <a:ext cx="900430" cy="6985"/>
            </a:xfrm>
            <a:custGeom>
              <a:avLst/>
              <a:gdLst/>
              <a:ahLst/>
              <a:cxnLst/>
              <a:rect l="l" t="t" r="r" b="b"/>
              <a:pathLst>
                <a:path w="900430" h="6985">
                  <a:moveTo>
                    <a:pt x="0" y="0"/>
                  </a:moveTo>
                  <a:lnTo>
                    <a:pt x="899924" y="0"/>
                  </a:lnTo>
                </a:path>
                <a:path w="900430" h="6985">
                  <a:moveTo>
                    <a:pt x="0" y="6356"/>
                  </a:moveTo>
                  <a:lnTo>
                    <a:pt x="899924" y="63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64253" y="6118096"/>
              <a:ext cx="110748" cy="134374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2767584" y="5708142"/>
              <a:ext cx="170180" cy="493395"/>
            </a:xfrm>
            <a:custGeom>
              <a:avLst/>
              <a:gdLst/>
              <a:ahLst/>
              <a:cxnLst/>
              <a:rect l="l" t="t" r="r" b="b"/>
              <a:pathLst>
                <a:path w="170180" h="493395">
                  <a:moveTo>
                    <a:pt x="169926" y="3810"/>
                  </a:moveTo>
                  <a:lnTo>
                    <a:pt x="0" y="3810"/>
                  </a:lnTo>
                </a:path>
                <a:path w="170180" h="493395">
                  <a:moveTo>
                    <a:pt x="3810" y="0"/>
                  </a:moveTo>
                  <a:lnTo>
                    <a:pt x="3048" y="493014"/>
                  </a:lnTo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834896" y="6240268"/>
              <a:ext cx="900430" cy="6985"/>
            </a:xfrm>
            <a:custGeom>
              <a:avLst/>
              <a:gdLst/>
              <a:ahLst/>
              <a:cxnLst/>
              <a:rect l="l" t="t" r="r" b="b"/>
              <a:pathLst>
                <a:path w="900430" h="6985">
                  <a:moveTo>
                    <a:pt x="0" y="0"/>
                  </a:moveTo>
                  <a:lnTo>
                    <a:pt x="899922" y="0"/>
                  </a:lnTo>
                </a:path>
                <a:path w="900430" h="6985">
                  <a:moveTo>
                    <a:pt x="0" y="6356"/>
                  </a:moveTo>
                  <a:lnTo>
                    <a:pt x="899922" y="63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643378" y="6093713"/>
              <a:ext cx="134372" cy="198120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904492" y="6325362"/>
              <a:ext cx="2029460" cy="624840"/>
            </a:xfrm>
            <a:custGeom>
              <a:avLst/>
              <a:gdLst/>
              <a:ahLst/>
              <a:cxnLst/>
              <a:rect l="l" t="t" r="r" b="b"/>
              <a:pathLst>
                <a:path w="2029460" h="624840">
                  <a:moveTo>
                    <a:pt x="3810" y="621030"/>
                  </a:moveTo>
                  <a:lnTo>
                    <a:pt x="3810" y="0"/>
                  </a:lnTo>
                </a:path>
                <a:path w="2029460" h="624840">
                  <a:moveTo>
                    <a:pt x="2029207" y="621030"/>
                  </a:moveTo>
                  <a:lnTo>
                    <a:pt x="2029207" y="0"/>
                  </a:lnTo>
                </a:path>
                <a:path w="2029460" h="624840">
                  <a:moveTo>
                    <a:pt x="0" y="621030"/>
                  </a:moveTo>
                  <a:lnTo>
                    <a:pt x="170691" y="621030"/>
                  </a:lnTo>
                </a:path>
                <a:path w="2029460" h="624840">
                  <a:moveTo>
                    <a:pt x="166881" y="624840"/>
                  </a:moveTo>
                  <a:lnTo>
                    <a:pt x="167640" y="131826"/>
                  </a:lnTo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07945" y="6411717"/>
              <a:ext cx="900430" cy="6985"/>
            </a:xfrm>
            <a:custGeom>
              <a:avLst/>
              <a:gdLst/>
              <a:ahLst/>
              <a:cxnLst/>
              <a:rect l="l" t="t" r="r" b="b"/>
              <a:pathLst>
                <a:path w="900430" h="6985">
                  <a:moveTo>
                    <a:pt x="0" y="6356"/>
                  </a:moveTo>
                  <a:lnTo>
                    <a:pt x="899924" y="6356"/>
                  </a:lnTo>
                </a:path>
                <a:path w="900430" h="6985">
                  <a:moveTo>
                    <a:pt x="0" y="0"/>
                  </a:moveTo>
                  <a:lnTo>
                    <a:pt x="8999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64253" y="6405873"/>
              <a:ext cx="110748" cy="134372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2767584" y="6457188"/>
              <a:ext cx="170180" cy="493395"/>
            </a:xfrm>
            <a:custGeom>
              <a:avLst/>
              <a:gdLst/>
              <a:ahLst/>
              <a:cxnLst/>
              <a:rect l="l" t="t" r="r" b="b"/>
              <a:pathLst>
                <a:path w="170180" h="493395">
                  <a:moveTo>
                    <a:pt x="169926" y="489204"/>
                  </a:moveTo>
                  <a:lnTo>
                    <a:pt x="0" y="489204"/>
                  </a:lnTo>
                </a:path>
                <a:path w="170180" h="493395">
                  <a:moveTo>
                    <a:pt x="3810" y="493014"/>
                  </a:moveTo>
                  <a:lnTo>
                    <a:pt x="3048" y="0"/>
                  </a:lnTo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834896" y="6411717"/>
              <a:ext cx="900430" cy="6985"/>
            </a:xfrm>
            <a:custGeom>
              <a:avLst/>
              <a:gdLst/>
              <a:ahLst/>
              <a:cxnLst/>
              <a:rect l="l" t="t" r="r" b="b"/>
              <a:pathLst>
                <a:path w="900430" h="6985">
                  <a:moveTo>
                    <a:pt x="0" y="6356"/>
                  </a:moveTo>
                  <a:lnTo>
                    <a:pt x="899922" y="6356"/>
                  </a:lnTo>
                </a:path>
                <a:path w="900430" h="6985">
                  <a:moveTo>
                    <a:pt x="0" y="0"/>
                  </a:moveTo>
                  <a:lnTo>
                    <a:pt x="8999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667000" y="6405873"/>
              <a:ext cx="110750" cy="134372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40024" y="5599176"/>
              <a:ext cx="387096" cy="222504"/>
            </a:xfrm>
            <a:prstGeom prst="rect">
              <a:avLst/>
            </a:prstGeom>
          </p:spPr>
        </p:pic>
      </p:grpSp>
      <p:sp>
        <p:nvSpPr>
          <p:cNvPr id="62" name="object 62"/>
          <p:cNvSpPr txBox="1"/>
          <p:nvPr/>
        </p:nvSpPr>
        <p:spPr>
          <a:xfrm>
            <a:off x="3356864" y="5511895"/>
            <a:ext cx="13716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5" dirty="0">
                <a:latin typeface="Times New Roman"/>
                <a:cs typeface="Times New Roman"/>
              </a:rPr>
              <a:t>20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487421" y="5732106"/>
            <a:ext cx="13716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5" dirty="0">
                <a:latin typeface="Times New Roman"/>
                <a:cs typeface="Times New Roman"/>
              </a:rPr>
              <a:t>20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205727" y="5721436"/>
            <a:ext cx="13716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5" dirty="0">
                <a:latin typeface="Times New Roman"/>
                <a:cs typeface="Times New Roman"/>
              </a:rPr>
              <a:t>20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261108" y="6437725"/>
            <a:ext cx="27813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sng" spc="-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sng" spc="20" dirty="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</a:t>
            </a:r>
            <a:r>
              <a:rPr sz="85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890020" y="6516887"/>
            <a:ext cx="148590" cy="1371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850" spc="-5" dirty="0">
                <a:latin typeface="Times New Roman"/>
                <a:cs typeface="Times New Roman"/>
              </a:rPr>
              <a:t>20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959871" y="6042166"/>
            <a:ext cx="148590" cy="1924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850" spc="-5" dirty="0">
                <a:latin typeface="Times New Roman"/>
                <a:cs typeface="Times New Roman"/>
              </a:rPr>
              <a:t>160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848104" y="5888323"/>
            <a:ext cx="19240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5" dirty="0">
                <a:latin typeface="Times New Roman"/>
                <a:cs typeface="Times New Roman"/>
              </a:rPr>
              <a:t>200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165095" y="6986267"/>
            <a:ext cx="895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б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70" name="object 70"/>
          <p:cNvGrpSpPr/>
          <p:nvPr/>
        </p:nvGrpSpPr>
        <p:grpSpPr>
          <a:xfrm>
            <a:off x="739645" y="7271004"/>
            <a:ext cx="2934335" cy="1218565"/>
            <a:chOff x="739645" y="7271004"/>
            <a:chExt cx="2934335" cy="1218565"/>
          </a:xfrm>
        </p:grpSpPr>
        <p:pic>
          <p:nvPicPr>
            <p:cNvPr id="71" name="object 7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31745" y="7882892"/>
              <a:ext cx="2354580" cy="536445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031747" y="7882890"/>
              <a:ext cx="2354580" cy="536575"/>
            </a:xfrm>
            <a:custGeom>
              <a:avLst/>
              <a:gdLst/>
              <a:ahLst/>
              <a:cxnLst/>
              <a:rect l="l" t="t" r="r" b="b"/>
              <a:pathLst>
                <a:path w="2354579" h="536575">
                  <a:moveTo>
                    <a:pt x="2354580" y="0"/>
                  </a:moveTo>
                  <a:lnTo>
                    <a:pt x="0" y="0"/>
                  </a:lnTo>
                  <a:lnTo>
                    <a:pt x="0" y="536445"/>
                  </a:lnTo>
                  <a:lnTo>
                    <a:pt x="2354580" y="536445"/>
                  </a:lnTo>
                  <a:lnTo>
                    <a:pt x="2354580" y="0"/>
                  </a:lnTo>
                  <a:close/>
                </a:path>
              </a:pathLst>
            </a:custGeom>
            <a:ln w="12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348990" y="7886702"/>
              <a:ext cx="37335" cy="532635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3348991" y="7886700"/>
              <a:ext cx="37465" cy="532765"/>
            </a:xfrm>
            <a:custGeom>
              <a:avLst/>
              <a:gdLst/>
              <a:ahLst/>
              <a:cxnLst/>
              <a:rect l="l" t="t" r="r" b="b"/>
              <a:pathLst>
                <a:path w="37464" h="532765">
                  <a:moveTo>
                    <a:pt x="37335" y="0"/>
                  </a:moveTo>
                  <a:lnTo>
                    <a:pt x="0" y="0"/>
                  </a:lnTo>
                  <a:lnTo>
                    <a:pt x="0" y="532635"/>
                  </a:lnTo>
                  <a:lnTo>
                    <a:pt x="37335" y="532635"/>
                  </a:lnTo>
                  <a:lnTo>
                    <a:pt x="37335" y="0"/>
                  </a:lnTo>
                  <a:close/>
                </a:path>
              </a:pathLst>
            </a:custGeom>
            <a:ln w="12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56609" y="7968235"/>
              <a:ext cx="316230" cy="81532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87955" y="7882892"/>
              <a:ext cx="2020824" cy="166875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1187958" y="7882890"/>
              <a:ext cx="2021205" cy="167005"/>
            </a:xfrm>
            <a:custGeom>
              <a:avLst/>
              <a:gdLst/>
              <a:ahLst/>
              <a:cxnLst/>
              <a:rect l="l" t="t" r="r" b="b"/>
              <a:pathLst>
                <a:path w="2021205" h="167004">
                  <a:moveTo>
                    <a:pt x="2020824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2020824" y="166875"/>
                  </a:lnTo>
                  <a:lnTo>
                    <a:pt x="2020824" y="0"/>
                  </a:lnTo>
                  <a:close/>
                </a:path>
              </a:pathLst>
            </a:custGeom>
            <a:ln w="12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26463" y="7882892"/>
              <a:ext cx="90170" cy="167005"/>
            </a:xfrm>
            <a:custGeom>
              <a:avLst/>
              <a:gdLst/>
              <a:ahLst/>
              <a:cxnLst/>
              <a:rect l="l" t="t" r="r" b="b"/>
              <a:pathLst>
                <a:path w="90169" h="167004">
                  <a:moveTo>
                    <a:pt x="89917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89917" y="166875"/>
                  </a:lnTo>
                  <a:lnTo>
                    <a:pt x="899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26462" y="7882890"/>
              <a:ext cx="90170" cy="167005"/>
            </a:xfrm>
            <a:custGeom>
              <a:avLst/>
              <a:gdLst/>
              <a:ahLst/>
              <a:cxnLst/>
              <a:rect l="l" t="t" r="r" b="b"/>
              <a:pathLst>
                <a:path w="90169" h="167004">
                  <a:moveTo>
                    <a:pt x="89917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89917" y="166875"/>
                  </a:lnTo>
                  <a:lnTo>
                    <a:pt x="89917" y="0"/>
                  </a:lnTo>
                  <a:close/>
                </a:path>
              </a:pathLst>
            </a:custGeom>
            <a:ln w="12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851403" y="7882892"/>
              <a:ext cx="89535" cy="167005"/>
            </a:xfrm>
            <a:custGeom>
              <a:avLst/>
              <a:gdLst/>
              <a:ahLst/>
              <a:cxnLst/>
              <a:rect l="l" t="t" r="r" b="b"/>
              <a:pathLst>
                <a:path w="89535" h="167004">
                  <a:moveTo>
                    <a:pt x="89152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89152" y="166875"/>
                  </a:lnTo>
                  <a:lnTo>
                    <a:pt x="891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851405" y="7882890"/>
              <a:ext cx="89535" cy="167005"/>
            </a:xfrm>
            <a:custGeom>
              <a:avLst/>
              <a:gdLst/>
              <a:ahLst/>
              <a:cxnLst/>
              <a:rect l="l" t="t" r="r" b="b"/>
              <a:pathLst>
                <a:path w="89535" h="167004">
                  <a:moveTo>
                    <a:pt x="89152" y="0"/>
                  </a:moveTo>
                  <a:lnTo>
                    <a:pt x="0" y="0"/>
                  </a:lnTo>
                  <a:lnTo>
                    <a:pt x="0" y="166875"/>
                  </a:lnTo>
                  <a:lnTo>
                    <a:pt x="89152" y="166875"/>
                  </a:lnTo>
                  <a:lnTo>
                    <a:pt x="89152" y="0"/>
                  </a:lnTo>
                  <a:close/>
                </a:path>
              </a:pathLst>
            </a:custGeom>
            <a:ln w="12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29464" y="7886702"/>
              <a:ext cx="37335" cy="532635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1029464" y="7886700"/>
              <a:ext cx="37465" cy="532765"/>
            </a:xfrm>
            <a:custGeom>
              <a:avLst/>
              <a:gdLst/>
              <a:ahLst/>
              <a:cxnLst/>
              <a:rect l="l" t="t" r="r" b="b"/>
              <a:pathLst>
                <a:path w="37465" h="532765">
                  <a:moveTo>
                    <a:pt x="0" y="0"/>
                  </a:moveTo>
                  <a:lnTo>
                    <a:pt x="37335" y="0"/>
                  </a:lnTo>
                  <a:lnTo>
                    <a:pt x="37335" y="532635"/>
                  </a:lnTo>
                  <a:lnTo>
                    <a:pt x="0" y="532635"/>
                  </a:lnTo>
                  <a:lnTo>
                    <a:pt x="0" y="0"/>
                  </a:lnTo>
                  <a:close/>
                </a:path>
              </a:pathLst>
            </a:custGeom>
            <a:ln w="12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42949" y="7968235"/>
              <a:ext cx="316230" cy="8153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96049" y="7900422"/>
              <a:ext cx="158214" cy="214109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745995" y="7965948"/>
              <a:ext cx="287020" cy="83820"/>
            </a:xfrm>
            <a:custGeom>
              <a:avLst/>
              <a:gdLst/>
              <a:ahLst/>
              <a:cxnLst/>
              <a:rect l="l" t="t" r="r" b="b"/>
              <a:pathLst>
                <a:path w="287019" h="83820">
                  <a:moveTo>
                    <a:pt x="286514" y="0"/>
                  </a:moveTo>
                  <a:lnTo>
                    <a:pt x="0" y="0"/>
                  </a:lnTo>
                </a:path>
                <a:path w="287019" h="83820">
                  <a:moveTo>
                    <a:pt x="286514" y="83820"/>
                  </a:moveTo>
                  <a:lnTo>
                    <a:pt x="0" y="83820"/>
                  </a:lnTo>
                </a:path>
                <a:path w="287019" h="83820">
                  <a:moveTo>
                    <a:pt x="2287" y="83820"/>
                  </a:moveTo>
                  <a:lnTo>
                    <a:pt x="2287" y="0"/>
                  </a:lnTo>
                </a:path>
              </a:pathLst>
            </a:custGeom>
            <a:ln w="12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29512" y="7824978"/>
              <a:ext cx="85090" cy="357505"/>
            </a:xfrm>
            <a:custGeom>
              <a:avLst/>
              <a:gdLst/>
              <a:ahLst/>
              <a:cxnLst/>
              <a:rect l="l" t="t" r="r" b="b"/>
              <a:pathLst>
                <a:path w="85090" h="357504">
                  <a:moveTo>
                    <a:pt x="84582" y="0"/>
                  </a:moveTo>
                  <a:lnTo>
                    <a:pt x="0" y="0"/>
                  </a:lnTo>
                  <a:lnTo>
                    <a:pt x="42672" y="357378"/>
                  </a:lnTo>
                  <a:lnTo>
                    <a:pt x="845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29512" y="7824978"/>
              <a:ext cx="85090" cy="357505"/>
            </a:xfrm>
            <a:custGeom>
              <a:avLst/>
              <a:gdLst/>
              <a:ahLst/>
              <a:cxnLst/>
              <a:rect l="l" t="t" r="r" b="b"/>
              <a:pathLst>
                <a:path w="85090" h="357504">
                  <a:moveTo>
                    <a:pt x="42672" y="357378"/>
                  </a:moveTo>
                  <a:lnTo>
                    <a:pt x="84582" y="0"/>
                  </a:lnTo>
                  <a:lnTo>
                    <a:pt x="0" y="0"/>
                  </a:lnTo>
                  <a:lnTo>
                    <a:pt x="42672" y="357378"/>
                  </a:lnTo>
                  <a:close/>
                </a:path>
              </a:pathLst>
            </a:custGeom>
            <a:ln w="101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72945" y="7360920"/>
              <a:ext cx="1270" cy="939165"/>
            </a:xfrm>
            <a:custGeom>
              <a:avLst/>
              <a:gdLst/>
              <a:ahLst/>
              <a:cxnLst/>
              <a:rect l="l" t="t" r="r" b="b"/>
              <a:pathLst>
                <a:path w="1269" h="939165">
                  <a:moveTo>
                    <a:pt x="0" y="938784"/>
                  </a:moveTo>
                  <a:lnTo>
                    <a:pt x="762" y="0"/>
                  </a:lnTo>
                </a:path>
              </a:pathLst>
            </a:custGeom>
            <a:ln w="7607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21396" y="7485888"/>
              <a:ext cx="103098" cy="347472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214626" y="7412736"/>
              <a:ext cx="516890" cy="73660"/>
            </a:xfrm>
            <a:custGeom>
              <a:avLst/>
              <a:gdLst/>
              <a:ahLst/>
              <a:cxnLst/>
              <a:rect l="l" t="t" r="r" b="b"/>
              <a:pathLst>
                <a:path w="516889" h="73659">
                  <a:moveTo>
                    <a:pt x="516637" y="0"/>
                  </a:moveTo>
                  <a:lnTo>
                    <a:pt x="0" y="0"/>
                  </a:lnTo>
                  <a:lnTo>
                    <a:pt x="0" y="73149"/>
                  </a:lnTo>
                  <a:lnTo>
                    <a:pt x="516637" y="73149"/>
                  </a:lnTo>
                  <a:lnTo>
                    <a:pt x="516637" y="0"/>
                  </a:lnTo>
                  <a:close/>
                </a:path>
              </a:pathLst>
            </a:custGeom>
            <a:ln w="101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877312" y="8049768"/>
              <a:ext cx="40640" cy="132715"/>
            </a:xfrm>
            <a:custGeom>
              <a:avLst/>
              <a:gdLst/>
              <a:ahLst/>
              <a:cxnLst/>
              <a:rect l="l" t="t" r="r" b="b"/>
              <a:pathLst>
                <a:path w="40639" h="132715">
                  <a:moveTo>
                    <a:pt x="40386" y="0"/>
                  </a:moveTo>
                  <a:lnTo>
                    <a:pt x="0" y="0"/>
                  </a:lnTo>
                  <a:lnTo>
                    <a:pt x="19812" y="132588"/>
                  </a:lnTo>
                  <a:lnTo>
                    <a:pt x="403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77312" y="8049768"/>
              <a:ext cx="40640" cy="132715"/>
            </a:xfrm>
            <a:custGeom>
              <a:avLst/>
              <a:gdLst/>
              <a:ahLst/>
              <a:cxnLst/>
              <a:rect l="l" t="t" r="r" b="b"/>
              <a:pathLst>
                <a:path w="40639" h="132715">
                  <a:moveTo>
                    <a:pt x="19812" y="132588"/>
                  </a:moveTo>
                  <a:lnTo>
                    <a:pt x="40386" y="0"/>
                  </a:lnTo>
                  <a:lnTo>
                    <a:pt x="0" y="0"/>
                  </a:lnTo>
                  <a:lnTo>
                    <a:pt x="19812" y="132588"/>
                  </a:lnTo>
                  <a:close/>
                </a:path>
              </a:pathLst>
            </a:custGeom>
            <a:ln w="101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97886" y="7741158"/>
              <a:ext cx="0" cy="558800"/>
            </a:xfrm>
            <a:custGeom>
              <a:avLst/>
              <a:gdLst/>
              <a:ahLst/>
              <a:cxnLst/>
              <a:rect l="l" t="t" r="r" b="b"/>
              <a:pathLst>
                <a:path h="558800">
                  <a:moveTo>
                    <a:pt x="0" y="558546"/>
                  </a:moveTo>
                  <a:lnTo>
                    <a:pt x="0" y="0"/>
                  </a:lnTo>
                </a:path>
              </a:pathLst>
            </a:custGeom>
            <a:ln w="7607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02387" y="7348728"/>
              <a:ext cx="264795" cy="532765"/>
            </a:xfrm>
            <a:custGeom>
              <a:avLst/>
              <a:gdLst/>
              <a:ahLst/>
              <a:cxnLst/>
              <a:rect l="l" t="t" r="r" b="b"/>
              <a:pathLst>
                <a:path w="264794" h="532765">
                  <a:moveTo>
                    <a:pt x="264412" y="532638"/>
                  </a:moveTo>
                  <a:lnTo>
                    <a:pt x="264412" y="0"/>
                  </a:lnTo>
                  <a:lnTo>
                    <a:pt x="227077" y="0"/>
                  </a:lnTo>
                  <a:lnTo>
                    <a:pt x="227077" y="532638"/>
                  </a:lnTo>
                  <a:lnTo>
                    <a:pt x="264412" y="532638"/>
                  </a:lnTo>
                  <a:close/>
                </a:path>
                <a:path w="264794" h="532765">
                  <a:moveTo>
                    <a:pt x="145538" y="451104"/>
                  </a:moveTo>
                  <a:lnTo>
                    <a:pt x="145538" y="369570"/>
                  </a:lnTo>
                  <a:lnTo>
                    <a:pt x="0" y="369570"/>
                  </a:lnTo>
                  <a:lnTo>
                    <a:pt x="0" y="451104"/>
                  </a:lnTo>
                  <a:lnTo>
                    <a:pt x="145538" y="451104"/>
                  </a:lnTo>
                  <a:close/>
                </a:path>
                <a:path w="264794" h="532765">
                  <a:moveTo>
                    <a:pt x="113535" y="451104"/>
                  </a:moveTo>
                  <a:lnTo>
                    <a:pt x="113535" y="369570"/>
                  </a:lnTo>
                  <a:lnTo>
                    <a:pt x="32002" y="369570"/>
                  </a:lnTo>
                  <a:lnTo>
                    <a:pt x="32002" y="451104"/>
                  </a:lnTo>
                  <a:lnTo>
                    <a:pt x="113535" y="451104"/>
                  </a:lnTo>
                  <a:close/>
                </a:path>
              </a:pathLst>
            </a:custGeom>
            <a:ln w="5067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75535" y="7657338"/>
              <a:ext cx="1270" cy="207010"/>
            </a:xfrm>
            <a:custGeom>
              <a:avLst/>
              <a:gdLst/>
              <a:ahLst/>
              <a:cxnLst/>
              <a:rect l="l" t="t" r="r" b="b"/>
              <a:pathLst>
                <a:path w="1269" h="207009">
                  <a:moveTo>
                    <a:pt x="764" y="0"/>
                  </a:moveTo>
                  <a:lnTo>
                    <a:pt x="0" y="206502"/>
                  </a:lnTo>
                </a:path>
              </a:pathLst>
            </a:custGeom>
            <a:ln w="5067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45995" y="7718298"/>
              <a:ext cx="287020" cy="83820"/>
            </a:xfrm>
            <a:custGeom>
              <a:avLst/>
              <a:gdLst/>
              <a:ahLst/>
              <a:cxnLst/>
              <a:rect l="l" t="t" r="r" b="b"/>
              <a:pathLst>
                <a:path w="287019" h="83820">
                  <a:moveTo>
                    <a:pt x="286514" y="83820"/>
                  </a:moveTo>
                  <a:lnTo>
                    <a:pt x="0" y="83820"/>
                  </a:lnTo>
                </a:path>
                <a:path w="287019" h="83820">
                  <a:moveTo>
                    <a:pt x="286514" y="0"/>
                  </a:moveTo>
                  <a:lnTo>
                    <a:pt x="0" y="0"/>
                  </a:lnTo>
                </a:path>
                <a:path w="287019" h="83820">
                  <a:moveTo>
                    <a:pt x="2287" y="0"/>
                  </a:moveTo>
                  <a:lnTo>
                    <a:pt x="2287" y="83820"/>
                  </a:lnTo>
                </a:path>
              </a:pathLst>
            </a:custGeom>
            <a:ln w="506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348990" y="7348728"/>
              <a:ext cx="264795" cy="532765"/>
            </a:xfrm>
            <a:custGeom>
              <a:avLst/>
              <a:gdLst/>
              <a:ahLst/>
              <a:cxnLst/>
              <a:rect l="l" t="t" r="r" b="b"/>
              <a:pathLst>
                <a:path w="264795" h="532765">
                  <a:moveTo>
                    <a:pt x="0" y="532638"/>
                  </a:moveTo>
                  <a:lnTo>
                    <a:pt x="0" y="0"/>
                  </a:lnTo>
                  <a:lnTo>
                    <a:pt x="37338" y="0"/>
                  </a:lnTo>
                  <a:lnTo>
                    <a:pt x="37338" y="532638"/>
                  </a:lnTo>
                  <a:lnTo>
                    <a:pt x="0" y="532638"/>
                  </a:lnTo>
                  <a:close/>
                </a:path>
                <a:path w="264795" h="532765">
                  <a:moveTo>
                    <a:pt x="118872" y="451104"/>
                  </a:moveTo>
                  <a:lnTo>
                    <a:pt x="118872" y="369570"/>
                  </a:lnTo>
                  <a:lnTo>
                    <a:pt x="264414" y="369570"/>
                  </a:lnTo>
                  <a:lnTo>
                    <a:pt x="264414" y="451104"/>
                  </a:lnTo>
                  <a:lnTo>
                    <a:pt x="118872" y="451104"/>
                  </a:lnTo>
                  <a:close/>
                </a:path>
                <a:path w="264795" h="532765">
                  <a:moveTo>
                    <a:pt x="150876" y="451104"/>
                  </a:moveTo>
                  <a:lnTo>
                    <a:pt x="150876" y="369570"/>
                  </a:lnTo>
                  <a:lnTo>
                    <a:pt x="232410" y="369570"/>
                  </a:lnTo>
                  <a:lnTo>
                    <a:pt x="232410" y="451104"/>
                  </a:lnTo>
                  <a:lnTo>
                    <a:pt x="150876" y="451104"/>
                  </a:lnTo>
                  <a:close/>
                </a:path>
              </a:pathLst>
            </a:custGeom>
            <a:ln w="5067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539490" y="7657338"/>
              <a:ext cx="1270" cy="207010"/>
            </a:xfrm>
            <a:custGeom>
              <a:avLst/>
              <a:gdLst/>
              <a:ahLst/>
              <a:cxnLst/>
              <a:rect l="l" t="t" r="r" b="b"/>
              <a:pathLst>
                <a:path w="1270" h="207009">
                  <a:moveTo>
                    <a:pt x="0" y="0"/>
                  </a:moveTo>
                  <a:lnTo>
                    <a:pt x="762" y="206502"/>
                  </a:lnTo>
                </a:path>
              </a:pathLst>
            </a:custGeom>
            <a:ln w="5067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745" y="7348728"/>
              <a:ext cx="2638425" cy="453390"/>
            </a:xfrm>
            <a:custGeom>
              <a:avLst/>
              <a:gdLst/>
              <a:ahLst/>
              <a:cxnLst/>
              <a:rect l="l" t="t" r="r" b="b"/>
              <a:pathLst>
                <a:path w="2638425" h="453390">
                  <a:moveTo>
                    <a:pt x="2351534" y="453390"/>
                  </a:moveTo>
                  <a:lnTo>
                    <a:pt x="2638046" y="453390"/>
                  </a:lnTo>
                </a:path>
                <a:path w="2638425" h="453390">
                  <a:moveTo>
                    <a:pt x="2351534" y="369570"/>
                  </a:moveTo>
                  <a:lnTo>
                    <a:pt x="2638046" y="369570"/>
                  </a:lnTo>
                </a:path>
                <a:path w="2638425" h="453390">
                  <a:moveTo>
                    <a:pt x="2635760" y="369570"/>
                  </a:moveTo>
                  <a:lnTo>
                    <a:pt x="2635760" y="453390"/>
                  </a:lnTo>
                </a:path>
                <a:path w="2638425" h="453390">
                  <a:moveTo>
                    <a:pt x="0" y="0"/>
                  </a:moveTo>
                  <a:lnTo>
                    <a:pt x="2351534" y="0"/>
                  </a:lnTo>
                </a:path>
              </a:pathLst>
            </a:custGeom>
            <a:ln w="506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214372" y="7274814"/>
              <a:ext cx="0" cy="1210945"/>
            </a:xfrm>
            <a:custGeom>
              <a:avLst/>
              <a:gdLst/>
              <a:ahLst/>
              <a:cxnLst/>
              <a:rect l="l" t="t" r="r" b="b"/>
              <a:pathLst>
                <a:path h="1210945">
                  <a:moveTo>
                    <a:pt x="0" y="1210818"/>
                  </a:moveTo>
                  <a:lnTo>
                    <a:pt x="0" y="0"/>
                  </a:lnTo>
                </a:path>
              </a:pathLst>
            </a:custGeom>
            <a:ln w="7607">
              <a:solidFill>
                <a:srgbClr val="00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031491" y="7348728"/>
              <a:ext cx="361950" cy="532765"/>
            </a:xfrm>
            <a:custGeom>
              <a:avLst/>
              <a:gdLst/>
              <a:ahLst/>
              <a:cxnLst/>
              <a:rect l="l" t="t" r="r" b="b"/>
              <a:pathLst>
                <a:path w="361950" h="532765">
                  <a:moveTo>
                    <a:pt x="0" y="0"/>
                  </a:moveTo>
                  <a:lnTo>
                    <a:pt x="115062" y="184404"/>
                  </a:lnTo>
                  <a:lnTo>
                    <a:pt x="246888" y="184404"/>
                  </a:lnTo>
                  <a:lnTo>
                    <a:pt x="361950" y="0"/>
                  </a:lnTo>
                  <a:lnTo>
                    <a:pt x="0" y="0"/>
                  </a:lnTo>
                  <a:close/>
                </a:path>
                <a:path w="361950" h="532765">
                  <a:moveTo>
                    <a:pt x="112776" y="184404"/>
                  </a:moveTo>
                  <a:lnTo>
                    <a:pt x="156210" y="532638"/>
                  </a:lnTo>
                  <a:lnTo>
                    <a:pt x="206502" y="532638"/>
                  </a:lnTo>
                  <a:lnTo>
                    <a:pt x="249936" y="184404"/>
                  </a:lnTo>
                  <a:lnTo>
                    <a:pt x="112776" y="184404"/>
                  </a:lnTo>
                  <a:close/>
                </a:path>
              </a:pathLst>
            </a:custGeom>
            <a:ln w="5067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383280" y="7963923"/>
              <a:ext cx="287020" cy="6350"/>
            </a:xfrm>
            <a:custGeom>
              <a:avLst/>
              <a:gdLst/>
              <a:ahLst/>
              <a:cxnLst/>
              <a:rect l="l" t="t" r="r" b="b"/>
              <a:pathLst>
                <a:path w="287020" h="6350">
                  <a:moveTo>
                    <a:pt x="0" y="6337"/>
                  </a:moveTo>
                  <a:lnTo>
                    <a:pt x="286512" y="6337"/>
                  </a:lnTo>
                </a:path>
                <a:path w="287020" h="6350">
                  <a:moveTo>
                    <a:pt x="0" y="0"/>
                  </a:moveTo>
                  <a:lnTo>
                    <a:pt x="286512" y="0"/>
                  </a:lnTo>
                </a:path>
              </a:pathLst>
            </a:custGeom>
            <a:ln w="4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383280" y="8046599"/>
              <a:ext cx="287020" cy="6350"/>
            </a:xfrm>
            <a:custGeom>
              <a:avLst/>
              <a:gdLst/>
              <a:ahLst/>
              <a:cxnLst/>
              <a:rect l="l" t="t" r="r" b="b"/>
              <a:pathLst>
                <a:path w="287020" h="6350">
                  <a:moveTo>
                    <a:pt x="0" y="0"/>
                  </a:moveTo>
                  <a:lnTo>
                    <a:pt x="286512" y="0"/>
                  </a:lnTo>
                </a:path>
                <a:path w="287020" h="6350">
                  <a:moveTo>
                    <a:pt x="0" y="6337"/>
                  </a:moveTo>
                  <a:lnTo>
                    <a:pt x="286512" y="6337"/>
                  </a:lnTo>
                </a:path>
              </a:pathLst>
            </a:custGeom>
            <a:ln w="63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67506" y="796594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820"/>
                  </a:moveTo>
                  <a:lnTo>
                    <a:pt x="0" y="0"/>
                  </a:lnTo>
                </a:path>
              </a:pathLst>
            </a:custGeom>
            <a:ln w="12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467862" y="7968235"/>
              <a:ext cx="145539" cy="81532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461527" y="7900422"/>
              <a:ext cx="158214" cy="214109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1803654" y="7305294"/>
              <a:ext cx="85725" cy="618490"/>
            </a:xfrm>
            <a:custGeom>
              <a:avLst/>
              <a:gdLst/>
              <a:ahLst/>
              <a:cxnLst/>
              <a:rect l="l" t="t" r="r" b="b"/>
              <a:pathLst>
                <a:path w="85725" h="618490">
                  <a:moveTo>
                    <a:pt x="0" y="617982"/>
                  </a:moveTo>
                  <a:lnTo>
                    <a:pt x="85344" y="0"/>
                  </a:lnTo>
                </a:path>
              </a:pathLst>
            </a:custGeom>
            <a:ln w="7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" name="object 109"/>
          <p:cNvSpPr txBox="1"/>
          <p:nvPr/>
        </p:nvSpPr>
        <p:spPr>
          <a:xfrm>
            <a:off x="1849627" y="7152189"/>
            <a:ext cx="8128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i="1" spc="10" dirty="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859038" y="8217466"/>
            <a:ext cx="8128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i="1" spc="10" dirty="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947925" y="8239505"/>
            <a:ext cx="177800" cy="78105"/>
          </a:xfrm>
          <a:custGeom>
            <a:avLst/>
            <a:gdLst/>
            <a:ahLst/>
            <a:cxnLst/>
            <a:rect l="l" t="t" r="r" b="b"/>
            <a:pathLst>
              <a:path w="177800" h="78104">
                <a:moveTo>
                  <a:pt x="0" y="77724"/>
                </a:moveTo>
                <a:lnTo>
                  <a:pt x="177547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/>
          <p:nvPr/>
        </p:nvSpPr>
        <p:spPr>
          <a:xfrm>
            <a:off x="837694" y="7369371"/>
            <a:ext cx="8128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i="1" spc="10" dirty="0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915922" y="7274814"/>
            <a:ext cx="475615" cy="311785"/>
          </a:xfrm>
          <a:custGeom>
            <a:avLst/>
            <a:gdLst/>
            <a:ahLst/>
            <a:cxnLst/>
            <a:rect l="l" t="t" r="r" b="b"/>
            <a:pathLst>
              <a:path w="475615" h="311784">
                <a:moveTo>
                  <a:pt x="0" y="192786"/>
                </a:moveTo>
                <a:lnTo>
                  <a:pt x="143257" y="311658"/>
                </a:lnTo>
              </a:path>
              <a:path w="475615" h="311784">
                <a:moveTo>
                  <a:pt x="475489" y="163830"/>
                </a:moveTo>
                <a:lnTo>
                  <a:pt x="303277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1137155" y="7159059"/>
            <a:ext cx="8128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i="1" spc="10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2235708" y="7274814"/>
            <a:ext cx="313690" cy="466725"/>
          </a:xfrm>
          <a:custGeom>
            <a:avLst/>
            <a:gdLst/>
            <a:ahLst/>
            <a:cxnLst/>
            <a:rect l="l" t="t" r="r" b="b"/>
            <a:pathLst>
              <a:path w="313689" h="466725">
                <a:moveTo>
                  <a:pt x="0" y="466344"/>
                </a:moveTo>
                <a:lnTo>
                  <a:pt x="313182" y="0"/>
                </a:lnTo>
              </a:path>
              <a:path w="313689" h="466725">
                <a:moveTo>
                  <a:pt x="0" y="192786"/>
                </a:moveTo>
                <a:lnTo>
                  <a:pt x="88392" y="3048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2293873" y="7159059"/>
            <a:ext cx="8128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i="1" spc="10" dirty="0">
                <a:latin typeface="Times New Roman"/>
                <a:cs typeface="Times New Roman"/>
              </a:rPr>
              <a:t>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2522469" y="7130867"/>
            <a:ext cx="8128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i="1" spc="10" dirty="0">
                <a:latin typeface="Times New Roman"/>
                <a:cs typeface="Times New Roman"/>
              </a:rPr>
              <a:t>6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1473708" y="8258555"/>
            <a:ext cx="1423670" cy="41275"/>
          </a:xfrm>
          <a:custGeom>
            <a:avLst/>
            <a:gdLst/>
            <a:ahLst/>
            <a:cxnLst/>
            <a:rect l="l" t="t" r="r" b="b"/>
            <a:pathLst>
              <a:path w="1423670" h="41275">
                <a:moveTo>
                  <a:pt x="101346" y="0"/>
                </a:moveTo>
                <a:lnTo>
                  <a:pt x="0" y="20574"/>
                </a:lnTo>
                <a:lnTo>
                  <a:pt x="101346" y="41148"/>
                </a:lnTo>
                <a:lnTo>
                  <a:pt x="69342" y="25146"/>
                </a:lnTo>
                <a:lnTo>
                  <a:pt x="57912" y="25146"/>
                </a:lnTo>
                <a:lnTo>
                  <a:pt x="55626" y="22860"/>
                </a:lnTo>
                <a:lnTo>
                  <a:pt x="55626" y="17526"/>
                </a:lnTo>
                <a:lnTo>
                  <a:pt x="57912" y="15240"/>
                </a:lnTo>
                <a:lnTo>
                  <a:pt x="70866" y="15240"/>
                </a:lnTo>
                <a:lnTo>
                  <a:pt x="101346" y="0"/>
                </a:lnTo>
                <a:close/>
              </a:path>
              <a:path w="1423670" h="41275">
                <a:moveTo>
                  <a:pt x="1322070" y="0"/>
                </a:moveTo>
                <a:lnTo>
                  <a:pt x="1362456" y="20574"/>
                </a:lnTo>
                <a:lnTo>
                  <a:pt x="1322070" y="41148"/>
                </a:lnTo>
                <a:lnTo>
                  <a:pt x="1400894" y="25146"/>
                </a:lnTo>
                <a:lnTo>
                  <a:pt x="1365504" y="25146"/>
                </a:lnTo>
                <a:lnTo>
                  <a:pt x="1367790" y="22860"/>
                </a:lnTo>
                <a:lnTo>
                  <a:pt x="1367790" y="17526"/>
                </a:lnTo>
                <a:lnTo>
                  <a:pt x="1365504" y="15240"/>
                </a:lnTo>
                <a:lnTo>
                  <a:pt x="1397141" y="15240"/>
                </a:lnTo>
                <a:lnTo>
                  <a:pt x="1322070" y="0"/>
                </a:lnTo>
                <a:close/>
              </a:path>
              <a:path w="1423670" h="41275">
                <a:moveTo>
                  <a:pt x="70866" y="15240"/>
                </a:moveTo>
                <a:lnTo>
                  <a:pt x="57912" y="15240"/>
                </a:lnTo>
                <a:lnTo>
                  <a:pt x="55626" y="17526"/>
                </a:lnTo>
                <a:lnTo>
                  <a:pt x="55626" y="22860"/>
                </a:lnTo>
                <a:lnTo>
                  <a:pt x="57912" y="25146"/>
                </a:lnTo>
                <a:lnTo>
                  <a:pt x="69342" y="25146"/>
                </a:lnTo>
                <a:lnTo>
                  <a:pt x="60198" y="20574"/>
                </a:lnTo>
                <a:lnTo>
                  <a:pt x="70866" y="15240"/>
                </a:lnTo>
                <a:close/>
              </a:path>
              <a:path w="1423670" h="41275">
                <a:moveTo>
                  <a:pt x="1351985" y="15240"/>
                </a:moveTo>
                <a:lnTo>
                  <a:pt x="70866" y="15240"/>
                </a:lnTo>
                <a:lnTo>
                  <a:pt x="60198" y="20574"/>
                </a:lnTo>
                <a:lnTo>
                  <a:pt x="69342" y="25146"/>
                </a:lnTo>
                <a:lnTo>
                  <a:pt x="1353481" y="25146"/>
                </a:lnTo>
                <a:lnTo>
                  <a:pt x="1362456" y="20574"/>
                </a:lnTo>
                <a:lnTo>
                  <a:pt x="1351985" y="15240"/>
                </a:lnTo>
                <a:close/>
              </a:path>
              <a:path w="1423670" h="41275">
                <a:moveTo>
                  <a:pt x="1397141" y="15240"/>
                </a:moveTo>
                <a:lnTo>
                  <a:pt x="1365504" y="15240"/>
                </a:lnTo>
                <a:lnTo>
                  <a:pt x="1367790" y="17526"/>
                </a:lnTo>
                <a:lnTo>
                  <a:pt x="1367790" y="22860"/>
                </a:lnTo>
                <a:lnTo>
                  <a:pt x="1365504" y="25146"/>
                </a:lnTo>
                <a:lnTo>
                  <a:pt x="1400894" y="25146"/>
                </a:lnTo>
                <a:lnTo>
                  <a:pt x="1423416" y="20574"/>
                </a:lnTo>
                <a:lnTo>
                  <a:pt x="1397141" y="15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2283205" y="8135943"/>
            <a:ext cx="192405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10" dirty="0">
                <a:latin typeface="Times New Roman"/>
                <a:cs typeface="Times New Roman"/>
              </a:rPr>
              <a:t>200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765300" y="8416071"/>
            <a:ext cx="2888615" cy="1053465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645"/>
              </a:spcBef>
            </a:pPr>
            <a:r>
              <a:rPr sz="1000" i="1" dirty="0">
                <a:latin typeface="Times New Roman"/>
                <a:cs typeface="Times New Roman"/>
              </a:rPr>
              <a:t>в</a:t>
            </a:r>
            <a:endParaRPr sz="1000">
              <a:latin typeface="Times New Roman"/>
              <a:cs typeface="Times New Roman"/>
            </a:endParaRPr>
          </a:p>
          <a:p>
            <a:pPr marL="12065" marR="5080" algn="ctr">
              <a:lnSpc>
                <a:spcPts val="1150"/>
              </a:lnSpc>
              <a:spcBef>
                <a:spcPts val="625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5.3.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Моделі технологічних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проб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для визначення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вільної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</a:t>
            </a:r>
            <a:r>
              <a:rPr sz="1000" i="1" spc="-5" dirty="0">
                <a:latin typeface="Times New Roman"/>
                <a:cs typeface="Times New Roman"/>
              </a:rPr>
              <a:t>а</a:t>
            </a:r>
            <a:r>
              <a:rPr sz="1000" spc="-5" dirty="0">
                <a:latin typeface="Times New Roman"/>
                <a:cs typeface="Times New Roman"/>
              </a:rPr>
              <a:t>), утрудненої (</a:t>
            </a:r>
            <a:r>
              <a:rPr sz="1000" i="1" spc="-5" dirty="0">
                <a:latin typeface="Times New Roman"/>
                <a:cs typeface="Times New Roman"/>
              </a:rPr>
              <a:t>б</a:t>
            </a:r>
            <a:r>
              <a:rPr sz="1000" spc="-5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усадок </a:t>
            </a:r>
            <a:r>
              <a:rPr sz="1000" dirty="0">
                <a:latin typeface="Times New Roman"/>
                <a:cs typeface="Times New Roman"/>
              </a:rPr>
              <a:t>та</a:t>
            </a:r>
            <a:r>
              <a:rPr sz="1000" spc="-5" dirty="0">
                <a:latin typeface="Times New Roman"/>
                <a:cs typeface="Times New Roman"/>
              </a:rPr>
              <a:t> схема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формування (</a:t>
            </a:r>
            <a:r>
              <a:rPr sz="1000" i="1" spc="-5" dirty="0">
                <a:latin typeface="Times New Roman"/>
                <a:cs typeface="Times New Roman"/>
              </a:rPr>
              <a:t>в</a:t>
            </a:r>
            <a:r>
              <a:rPr sz="1000" spc="-5" dirty="0">
                <a:latin typeface="Times New Roman"/>
                <a:cs typeface="Times New Roman"/>
              </a:rPr>
              <a:t>):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моделі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технологічної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проби;</a:t>
            </a:r>
            <a:endParaRPr sz="1000">
              <a:latin typeface="Times New Roman"/>
              <a:cs typeface="Times New Roman"/>
            </a:endParaRPr>
          </a:p>
          <a:p>
            <a:pPr marL="635" algn="ctr">
              <a:lnSpc>
                <a:spcPts val="1095"/>
              </a:lnSpc>
            </a:pP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півформа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низу;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опока верху;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4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голка;</a:t>
            </a:r>
            <a:endParaRPr sz="1000">
              <a:latin typeface="Times New Roman"/>
              <a:cs typeface="Times New Roman"/>
            </a:endParaRPr>
          </a:p>
          <a:p>
            <a:pPr marL="1270" algn="ctr">
              <a:lnSpc>
                <a:spcPts val="1175"/>
              </a:lnSpc>
            </a:pPr>
            <a:r>
              <a:rPr sz="1000" i="1" dirty="0">
                <a:latin typeface="Times New Roman"/>
                <a:cs typeface="Times New Roman"/>
              </a:rPr>
              <a:t>5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воронка;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6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5" dirty="0">
                <a:latin typeface="Times New Roman"/>
                <a:cs typeface="Times New Roman"/>
              </a:rPr>
              <a:t> стояк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29711" y="516889"/>
            <a:ext cx="5863590" cy="8826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43815" indent="287655">
              <a:lnSpc>
                <a:spcPct val="118300"/>
              </a:lnSpc>
              <a:buChar char="–"/>
              <a:tabLst>
                <a:tab pos="452755" algn="l"/>
              </a:tabLst>
            </a:pPr>
            <a:r>
              <a:rPr sz="1200" dirty="0">
                <a:latin typeface="Times New Roman"/>
                <a:cs typeface="Times New Roman"/>
              </a:rPr>
              <a:t>усадка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рідкому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Symbol"/>
                <a:cs typeface="Symbol"/>
              </a:rPr>
              <a:t></a:t>
            </a:r>
            <a:r>
              <a:rPr sz="1050" spc="7" baseline="-11904" dirty="0">
                <a:latin typeface="Times New Roman"/>
                <a:cs typeface="Times New Roman"/>
              </a:rPr>
              <a:t>об</a:t>
            </a:r>
            <a:r>
              <a:rPr sz="900" spc="7" baseline="-18518" dirty="0">
                <a:latin typeface="Times New Roman"/>
                <a:cs typeface="Times New Roman"/>
              </a:rPr>
              <a:t>р   </a:t>
            </a:r>
            <a:r>
              <a:rPr sz="900" spc="135" baseline="-18518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зниженні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розплаву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заливки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5" dirty="0">
                <a:latin typeface="Times New Roman"/>
                <a:cs typeface="Times New Roman"/>
              </a:rPr>
              <a:t> температури початку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 (ліквідусу);</a:t>
            </a:r>
            <a:endParaRPr sz="1200">
              <a:latin typeface="Times New Roman"/>
              <a:cs typeface="Times New Roman"/>
            </a:endParaRPr>
          </a:p>
          <a:p>
            <a:pPr marL="452120" indent="-114300">
              <a:lnSpc>
                <a:spcPct val="100000"/>
              </a:lnSpc>
              <a:spcBef>
                <a:spcPts val="35"/>
              </a:spcBef>
              <a:buChar char="–"/>
              <a:tabLst>
                <a:tab pos="452755" algn="l"/>
              </a:tabLst>
            </a:pPr>
            <a:r>
              <a:rPr sz="1200" dirty="0">
                <a:latin typeface="Times New Roman"/>
                <a:cs typeface="Times New Roman"/>
              </a:rPr>
              <a:t>усадка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рідко-твердому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Symbol"/>
                <a:cs typeface="Symbol"/>
              </a:rPr>
              <a:t></a:t>
            </a:r>
            <a:r>
              <a:rPr sz="1050" baseline="-11904" dirty="0">
                <a:latin typeface="Times New Roman"/>
                <a:cs typeface="Times New Roman"/>
              </a:rPr>
              <a:t>об</a:t>
            </a:r>
            <a:r>
              <a:rPr sz="900" baseline="-18518" dirty="0">
                <a:latin typeface="Times New Roman"/>
                <a:cs typeface="Times New Roman"/>
              </a:rPr>
              <a:t>р-т  </a:t>
            </a:r>
            <a:r>
              <a:rPr sz="900" spc="60" baseline="-18518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охолодженні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лі-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265"/>
              </a:spcBef>
            </a:pPr>
            <a:r>
              <a:rPr sz="1200" spc="-5" dirty="0">
                <a:latin typeface="Times New Roman"/>
                <a:cs typeface="Times New Roman"/>
              </a:rPr>
              <a:t>квідусу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закінчення</a:t>
            </a:r>
            <a:r>
              <a:rPr sz="1200" dirty="0">
                <a:latin typeface="Times New Roman"/>
                <a:cs typeface="Times New Roman"/>
              </a:rPr>
              <a:t> кристалізації </a:t>
            </a:r>
            <a:r>
              <a:rPr sz="1200" spc="-5" dirty="0">
                <a:latin typeface="Times New Roman"/>
                <a:cs typeface="Times New Roman"/>
              </a:rPr>
              <a:t>(солідусу);</a:t>
            </a:r>
            <a:endParaRPr sz="1200">
              <a:latin typeface="Times New Roman"/>
              <a:cs typeface="Times New Roman"/>
            </a:endParaRPr>
          </a:p>
          <a:p>
            <a:pPr marL="452120" indent="-114300">
              <a:lnSpc>
                <a:spcPct val="100000"/>
              </a:lnSpc>
              <a:spcBef>
                <a:spcPts val="35"/>
              </a:spcBef>
              <a:buChar char="–"/>
              <a:tabLst>
                <a:tab pos="452755" algn="l"/>
              </a:tabLst>
            </a:pPr>
            <a:r>
              <a:rPr sz="1200" dirty="0">
                <a:latin typeface="Times New Roman"/>
                <a:cs typeface="Times New Roman"/>
              </a:rPr>
              <a:t>усадка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твердому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стані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Symbol"/>
                <a:cs typeface="Symbol"/>
              </a:rPr>
              <a:t></a:t>
            </a:r>
            <a:r>
              <a:rPr sz="1050" spc="7" baseline="-11904" dirty="0">
                <a:latin typeface="Times New Roman"/>
                <a:cs typeface="Times New Roman"/>
              </a:rPr>
              <a:t>об</a:t>
            </a:r>
            <a:r>
              <a:rPr sz="900" spc="7" baseline="-18518" dirty="0">
                <a:latin typeface="Times New Roman"/>
                <a:cs typeface="Times New Roman"/>
              </a:rPr>
              <a:t>т   </a:t>
            </a:r>
            <a:r>
              <a:rPr sz="900" spc="97" baseline="-18518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солідусу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  <a:spcBef>
                <a:spcPts val="165"/>
              </a:spcBef>
            </a:pP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навколишнього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середовища.</a:t>
            </a:r>
            <a:endParaRPr sz="1200">
              <a:latin typeface="Times New Roman"/>
              <a:cs typeface="Times New Roman"/>
            </a:endParaRPr>
          </a:p>
          <a:p>
            <a:pPr marL="338455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Повна об’ємна</a:t>
            </a:r>
            <a:r>
              <a:rPr sz="1200" i="1" dirty="0">
                <a:latin typeface="Times New Roman"/>
                <a:cs typeface="Times New Roman"/>
              </a:rPr>
              <a:t> усадка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dirty="0">
                <a:latin typeface="Times New Roman"/>
                <a:cs typeface="Times New Roman"/>
              </a:rPr>
              <a:t> за </a:t>
            </a:r>
            <a:r>
              <a:rPr sz="1200" spc="-5" dirty="0">
                <a:latin typeface="Times New Roman"/>
                <a:cs typeface="Times New Roman"/>
              </a:rPr>
              <a:t>період охолодження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дорівнює:</a:t>
            </a:r>
            <a:endParaRPr sz="1200">
              <a:latin typeface="Times New Roman"/>
              <a:cs typeface="Times New Roman"/>
            </a:endParaRPr>
          </a:p>
          <a:p>
            <a:pPr marL="2246630">
              <a:lnSpc>
                <a:spcPct val="100000"/>
              </a:lnSpc>
              <a:spcBef>
                <a:spcPts val="545"/>
              </a:spcBef>
            </a:pPr>
            <a:r>
              <a:rPr sz="1800" spc="15" baseline="9259" dirty="0">
                <a:latin typeface="Symbol"/>
                <a:cs typeface="Symbol"/>
              </a:rPr>
              <a:t></a:t>
            </a:r>
            <a:r>
              <a:rPr sz="1050" spc="7" baseline="7936" dirty="0">
                <a:latin typeface="Times New Roman"/>
                <a:cs typeface="Times New Roman"/>
              </a:rPr>
              <a:t>об</a:t>
            </a:r>
            <a:r>
              <a:rPr sz="1050" baseline="7936" dirty="0">
                <a:latin typeface="Times New Roman"/>
                <a:cs typeface="Times New Roman"/>
              </a:rPr>
              <a:t> </a:t>
            </a:r>
            <a:r>
              <a:rPr sz="1050" spc="82" baseline="7936" dirty="0">
                <a:latin typeface="Times New Roman"/>
                <a:cs typeface="Times New Roman"/>
              </a:rPr>
              <a:t> </a:t>
            </a:r>
            <a:r>
              <a:rPr sz="1800" baseline="9259" dirty="0">
                <a:latin typeface="Symbol"/>
                <a:cs typeface="Symbol"/>
              </a:rPr>
              <a:t></a:t>
            </a:r>
            <a:r>
              <a:rPr sz="1800" spc="-67" baseline="9259" dirty="0">
                <a:latin typeface="Times New Roman"/>
                <a:cs typeface="Times New Roman"/>
              </a:rPr>
              <a:t> </a:t>
            </a:r>
            <a:r>
              <a:rPr sz="1800" spc="15" baseline="9259" dirty="0">
                <a:latin typeface="Symbol"/>
                <a:cs typeface="Symbol"/>
              </a:rPr>
              <a:t></a:t>
            </a:r>
            <a:r>
              <a:rPr sz="1050" spc="7" baseline="7936" dirty="0">
                <a:latin typeface="Times New Roman"/>
                <a:cs typeface="Times New Roman"/>
              </a:rPr>
              <a:t>о</a:t>
            </a:r>
            <a:r>
              <a:rPr sz="1050" spc="22" baseline="7936" dirty="0">
                <a:latin typeface="Times New Roman"/>
                <a:cs typeface="Times New Roman"/>
              </a:rPr>
              <a:t>б</a:t>
            </a:r>
            <a:r>
              <a:rPr sz="600" dirty="0">
                <a:latin typeface="Times New Roman"/>
                <a:cs typeface="Times New Roman"/>
              </a:rPr>
              <a:t>р  </a:t>
            </a:r>
            <a:r>
              <a:rPr sz="600" spc="-40" dirty="0">
                <a:latin typeface="Times New Roman"/>
                <a:cs typeface="Times New Roman"/>
              </a:rPr>
              <a:t> </a:t>
            </a:r>
            <a:r>
              <a:rPr sz="1800" baseline="9259" dirty="0">
                <a:latin typeface="Symbol"/>
                <a:cs typeface="Symbol"/>
              </a:rPr>
              <a:t></a:t>
            </a:r>
            <a:r>
              <a:rPr sz="1800" spc="-157" baseline="9259" dirty="0">
                <a:latin typeface="Times New Roman"/>
                <a:cs typeface="Times New Roman"/>
              </a:rPr>
              <a:t> </a:t>
            </a:r>
            <a:r>
              <a:rPr sz="1800" spc="15" baseline="9259" dirty="0">
                <a:latin typeface="Symbol"/>
                <a:cs typeface="Symbol"/>
              </a:rPr>
              <a:t></a:t>
            </a:r>
            <a:r>
              <a:rPr sz="1050" spc="7" baseline="7936" dirty="0">
                <a:latin typeface="Times New Roman"/>
                <a:cs typeface="Times New Roman"/>
              </a:rPr>
              <a:t>о</a:t>
            </a:r>
            <a:r>
              <a:rPr sz="1050" spc="22" baseline="7936" dirty="0">
                <a:latin typeface="Times New Roman"/>
                <a:cs typeface="Times New Roman"/>
              </a:rPr>
              <a:t>б</a:t>
            </a:r>
            <a:r>
              <a:rPr sz="600" dirty="0">
                <a:latin typeface="Times New Roman"/>
                <a:cs typeface="Times New Roman"/>
              </a:rPr>
              <a:t>р</a:t>
            </a:r>
            <a:r>
              <a:rPr sz="600" spc="-15" dirty="0">
                <a:latin typeface="Times New Roman"/>
                <a:cs typeface="Times New Roman"/>
              </a:rPr>
              <a:t>-</a:t>
            </a:r>
            <a:r>
              <a:rPr sz="600" dirty="0">
                <a:latin typeface="Times New Roman"/>
                <a:cs typeface="Times New Roman"/>
              </a:rPr>
              <a:t>т  </a:t>
            </a:r>
            <a:r>
              <a:rPr sz="600" spc="-30" dirty="0">
                <a:latin typeface="Times New Roman"/>
                <a:cs typeface="Times New Roman"/>
              </a:rPr>
              <a:t> </a:t>
            </a:r>
            <a:r>
              <a:rPr sz="1800" baseline="9259" dirty="0">
                <a:latin typeface="Symbol"/>
                <a:cs typeface="Symbol"/>
              </a:rPr>
              <a:t></a:t>
            </a:r>
            <a:r>
              <a:rPr sz="1800" spc="-142" baseline="9259" dirty="0">
                <a:latin typeface="Times New Roman"/>
                <a:cs typeface="Times New Roman"/>
              </a:rPr>
              <a:t> </a:t>
            </a:r>
            <a:r>
              <a:rPr sz="1800" spc="15" baseline="9259" dirty="0">
                <a:latin typeface="Symbol"/>
                <a:cs typeface="Symbol"/>
              </a:rPr>
              <a:t></a:t>
            </a:r>
            <a:r>
              <a:rPr sz="1050" baseline="7936" dirty="0">
                <a:latin typeface="Times New Roman"/>
                <a:cs typeface="Times New Roman"/>
              </a:rPr>
              <a:t>о</a:t>
            </a:r>
            <a:r>
              <a:rPr sz="1050" spc="37" baseline="7936" dirty="0">
                <a:latin typeface="Times New Roman"/>
                <a:cs typeface="Times New Roman"/>
              </a:rPr>
              <a:t>б</a:t>
            </a:r>
            <a:r>
              <a:rPr sz="600" dirty="0">
                <a:latin typeface="Times New Roman"/>
                <a:cs typeface="Times New Roman"/>
              </a:rPr>
              <a:t>т </a:t>
            </a:r>
            <a:r>
              <a:rPr sz="600" spc="35" dirty="0">
                <a:latin typeface="Times New Roman"/>
                <a:cs typeface="Times New Roman"/>
              </a:rPr>
              <a:t> </a:t>
            </a:r>
            <a:r>
              <a:rPr sz="1800" baseline="9259" dirty="0">
                <a:latin typeface="Times New Roman"/>
                <a:cs typeface="Times New Roman"/>
              </a:rPr>
              <a:t>.</a:t>
            </a:r>
            <a:endParaRPr sz="1800" baseline="9259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ct val="97200"/>
              </a:lnSpc>
              <a:spcBef>
                <a:spcPts val="409"/>
              </a:spcBef>
            </a:pPr>
            <a:r>
              <a:rPr sz="1200" dirty="0">
                <a:latin typeface="Times New Roman"/>
                <a:cs typeface="Times New Roman"/>
              </a:rPr>
              <a:t>Усадка </a:t>
            </a:r>
            <a:r>
              <a:rPr sz="1200" spc="-5" dirty="0">
                <a:latin typeface="Times New Roman"/>
                <a:cs typeface="Times New Roman"/>
              </a:rPr>
              <a:t>сплаву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різні </a:t>
            </a:r>
            <a:r>
              <a:rPr sz="1200" dirty="0">
                <a:latin typeface="Times New Roman"/>
                <a:cs typeface="Times New Roman"/>
              </a:rPr>
              <a:t>періоди </a:t>
            </a:r>
            <a:r>
              <a:rPr sz="1200" spc="-5" dirty="0">
                <a:latin typeface="Times New Roman"/>
                <a:cs typeface="Times New Roman"/>
              </a:rPr>
              <a:t>по різному впливає на якість виливків. Найбільш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нешкідлива </a:t>
            </a:r>
            <a:r>
              <a:rPr sz="1200" dirty="0">
                <a:latin typeface="Times New Roman"/>
                <a:cs typeface="Times New Roman"/>
              </a:rPr>
              <a:t>усадка в рідкому </a:t>
            </a:r>
            <a:r>
              <a:rPr sz="1200" spc="-5" dirty="0">
                <a:latin typeface="Times New Roman"/>
                <a:cs typeface="Times New Roman"/>
              </a:rPr>
              <a:t>стані, яка викликає зниження рівня металу </a:t>
            </a:r>
            <a:r>
              <a:rPr sz="1200" dirty="0">
                <a:latin typeface="Times New Roman"/>
                <a:cs typeface="Times New Roman"/>
              </a:rPr>
              <a:t>в ливниковій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чаші. </a:t>
            </a:r>
            <a:r>
              <a:rPr sz="1200" spc="-5" dirty="0">
                <a:latin typeface="Times New Roman"/>
                <a:cs typeface="Times New Roman"/>
              </a:rPr>
              <a:t>Усадка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процесі затвердіння призводить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утворення </a:t>
            </a:r>
            <a:r>
              <a:rPr sz="1200" dirty="0">
                <a:latin typeface="Times New Roman"/>
                <a:cs typeface="Times New Roman"/>
              </a:rPr>
              <a:t>усадочних </a:t>
            </a:r>
            <a:r>
              <a:rPr sz="1200" spc="-5" dirty="0">
                <a:latin typeface="Times New Roman"/>
                <a:cs typeface="Times New Roman"/>
              </a:rPr>
              <a:t>раковин, виси- </a:t>
            </a:r>
            <a:r>
              <a:rPr sz="1200" dirty="0">
                <a:latin typeface="Times New Roman"/>
                <a:cs typeface="Times New Roman"/>
              </a:rPr>
              <a:t> пів </a:t>
            </a:r>
            <a:r>
              <a:rPr sz="1200" spc="-5" dirty="0">
                <a:latin typeface="Times New Roman"/>
                <a:cs typeface="Times New Roman"/>
              </a:rPr>
              <a:t>та дірчатості, це </a:t>
            </a:r>
            <a:r>
              <a:rPr sz="1200" dirty="0">
                <a:latin typeface="Times New Roman"/>
                <a:cs typeface="Times New Roman"/>
              </a:rPr>
              <a:t>вимагає </a:t>
            </a:r>
            <a:r>
              <a:rPr sz="1200" spc="-5" dirty="0">
                <a:latin typeface="Times New Roman"/>
                <a:cs typeface="Times New Roman"/>
              </a:rPr>
              <a:t>прийняття </a:t>
            </a:r>
            <a:r>
              <a:rPr sz="1200" dirty="0">
                <a:latin typeface="Times New Roman"/>
                <a:cs typeface="Times New Roman"/>
              </a:rPr>
              <a:t>спеціальних </a:t>
            </a:r>
            <a:r>
              <a:rPr sz="1200" spc="-5" dirty="0">
                <a:latin typeface="Times New Roman"/>
                <a:cs typeface="Times New Roman"/>
              </a:rPr>
              <a:t>заходів </a:t>
            </a:r>
            <a:r>
              <a:rPr sz="1200" dirty="0">
                <a:latin typeface="Times New Roman"/>
                <a:cs typeface="Times New Roman"/>
              </a:rPr>
              <a:t>щодо </a:t>
            </a:r>
            <a:r>
              <a:rPr sz="1200" spc="-5" dirty="0">
                <a:latin typeface="Times New Roman"/>
                <a:cs typeface="Times New Roman"/>
              </a:rPr>
              <a:t>забезпечення якості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виливка. </a:t>
            </a:r>
            <a:r>
              <a:rPr sz="1200" dirty="0">
                <a:latin typeface="Times New Roman"/>
                <a:cs typeface="Times New Roman"/>
              </a:rPr>
              <a:t>Усадка в </a:t>
            </a:r>
            <a:r>
              <a:rPr sz="1200" spc="-5" dirty="0">
                <a:latin typeface="Times New Roman"/>
                <a:cs typeface="Times New Roman"/>
              </a:rPr>
              <a:t>твердому стані </a:t>
            </a:r>
            <a:r>
              <a:rPr sz="1200" dirty="0">
                <a:latin typeface="Times New Roman"/>
                <a:cs typeface="Times New Roman"/>
              </a:rPr>
              <a:t>в процесі </a:t>
            </a:r>
            <a:r>
              <a:rPr sz="1200" spc="-5" dirty="0">
                <a:latin typeface="Times New Roman"/>
                <a:cs typeface="Times New Roman"/>
              </a:rPr>
              <a:t>нерівномірного охолодження різних </a:t>
            </a:r>
            <a:r>
              <a:rPr sz="1200" dirty="0">
                <a:latin typeface="Times New Roman"/>
                <a:cs typeface="Times New Roman"/>
              </a:rPr>
              <a:t>частин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 </a:t>
            </a:r>
            <a:r>
              <a:rPr sz="1200" dirty="0">
                <a:latin typeface="Times New Roman"/>
                <a:cs typeface="Times New Roman"/>
              </a:rPr>
              <a:t>може </a:t>
            </a:r>
            <a:r>
              <a:rPr sz="1200" spc="-5" dirty="0">
                <a:latin typeface="Times New Roman"/>
                <a:cs typeface="Times New Roman"/>
              </a:rPr>
              <a:t>викликати появу залишкових напружень, викривлення виливків,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 утворення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гарячих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холодних </a:t>
            </a:r>
            <a:r>
              <a:rPr sz="1200" spc="-5" dirty="0">
                <a:latin typeface="Times New Roman"/>
                <a:cs typeface="Times New Roman"/>
              </a:rPr>
              <a:t>тріщин.</a:t>
            </a:r>
            <a:endParaRPr sz="1200">
              <a:latin typeface="Times New Roman"/>
              <a:cs typeface="Times New Roman"/>
            </a:endParaRPr>
          </a:p>
          <a:p>
            <a:pPr marL="3384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усадку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впливають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таки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технологічні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чинники: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7200"/>
              </a:lnSpc>
              <a:spcBef>
                <a:spcPts val="25"/>
              </a:spcBef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перегрівання сплаву </a:t>
            </a:r>
            <a:r>
              <a:rPr sz="1200" dirty="0">
                <a:latin typeface="Times New Roman"/>
                <a:cs typeface="Times New Roman"/>
              </a:rPr>
              <a:t>перед заливанням </a:t>
            </a:r>
            <a:r>
              <a:rPr sz="1200" spc="-5" dirty="0">
                <a:latin typeface="Times New Roman"/>
                <a:cs typeface="Times New Roman"/>
              </a:rPr>
              <a:t>впливає на всі </a:t>
            </a:r>
            <a:r>
              <a:rPr sz="1200" dirty="0">
                <a:latin typeface="Times New Roman"/>
                <a:cs typeface="Times New Roman"/>
              </a:rPr>
              <a:t>види усадки внаслідок збі-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льшення різниці об’ємів рідкого та </a:t>
            </a:r>
            <a:r>
              <a:rPr sz="1200" spc="-5" dirty="0">
                <a:latin typeface="Times New Roman"/>
                <a:cs typeface="Times New Roman"/>
              </a:rPr>
              <a:t>твердого </a:t>
            </a:r>
            <a:r>
              <a:rPr sz="1200" dirty="0">
                <a:latin typeface="Times New Roman"/>
                <a:cs typeface="Times New Roman"/>
              </a:rPr>
              <a:t>металів і зміни кінетики </a:t>
            </a:r>
            <a:r>
              <a:rPr sz="1200" spc="-5" dirty="0">
                <a:latin typeface="Times New Roman"/>
                <a:cs typeface="Times New Roman"/>
              </a:rPr>
              <a:t>росту первинних </a:t>
            </a:r>
            <a:r>
              <a:rPr sz="1200" dirty="0">
                <a:latin typeface="Times New Roman"/>
                <a:cs typeface="Times New Roman"/>
              </a:rPr>
              <a:t> утворень </a:t>
            </a:r>
            <a:r>
              <a:rPr sz="1200" spc="-5" dirty="0">
                <a:latin typeface="Times New Roman"/>
                <a:cs typeface="Times New Roman"/>
              </a:rPr>
              <a:t>дендритів. </a:t>
            </a:r>
            <a:r>
              <a:rPr sz="1200" dirty="0">
                <a:latin typeface="Times New Roman"/>
                <a:cs typeface="Times New Roman"/>
              </a:rPr>
              <a:t>Зазвичай </a:t>
            </a:r>
            <a:r>
              <a:rPr sz="1200" spc="-5" dirty="0">
                <a:latin typeface="Times New Roman"/>
                <a:cs typeface="Times New Roman"/>
              </a:rPr>
              <a:t>відзначають </a:t>
            </a:r>
            <a:r>
              <a:rPr sz="1200" dirty="0">
                <a:latin typeface="Times New Roman"/>
                <a:cs typeface="Times New Roman"/>
              </a:rPr>
              <a:t>збільшення </a:t>
            </a:r>
            <a:r>
              <a:rPr sz="1200" spc="-5" dirty="0">
                <a:latin typeface="Times New Roman"/>
                <a:cs typeface="Times New Roman"/>
              </a:rPr>
              <a:t>об’єму усадкової раковини при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одночасному </a:t>
            </a:r>
            <a:r>
              <a:rPr sz="1200" dirty="0">
                <a:latin typeface="Times New Roman"/>
                <a:cs typeface="Times New Roman"/>
              </a:rPr>
              <a:t>зростанні </a:t>
            </a:r>
            <a:r>
              <a:rPr sz="1200" spc="-5" dirty="0">
                <a:latin typeface="Times New Roman"/>
                <a:cs typeface="Times New Roman"/>
              </a:rPr>
              <a:t>пористості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зернистості </a:t>
            </a:r>
            <a:r>
              <a:rPr sz="1200" dirty="0">
                <a:latin typeface="Times New Roman"/>
                <a:cs typeface="Times New Roman"/>
              </a:rPr>
              <a:t>(в цьому полягає </a:t>
            </a:r>
            <a:r>
              <a:rPr sz="1200" spc="-5" dirty="0">
                <a:latin typeface="Times New Roman"/>
                <a:cs typeface="Times New Roman"/>
              </a:rPr>
              <a:t>одна </a:t>
            </a:r>
            <a:r>
              <a:rPr sz="1200" dirty="0">
                <a:latin typeface="Times New Roman"/>
                <a:cs typeface="Times New Roman"/>
              </a:rPr>
              <a:t>з причин, які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змушують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обмежувати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ступінь перегрівання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перед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заливанням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форму);</a:t>
            </a:r>
            <a:endParaRPr sz="1200">
              <a:latin typeface="Times New Roman"/>
              <a:cs typeface="Times New Roman"/>
            </a:endParaRPr>
          </a:p>
          <a:p>
            <a:pPr marL="50800" indent="287655" algn="just">
              <a:lnSpc>
                <a:spcPts val="138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охолодження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змінює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кристалічну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будову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форму,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роз-</a:t>
            </a:r>
            <a:endParaRPr sz="1200">
              <a:latin typeface="Times New Roman"/>
              <a:cs typeface="Times New Roman"/>
            </a:endParaRPr>
          </a:p>
          <a:p>
            <a:pPr marL="50800" marR="43180" algn="just">
              <a:lnSpc>
                <a:spcPct val="97200"/>
              </a:lnSpc>
              <a:spcBef>
                <a:spcPts val="20"/>
              </a:spcBef>
            </a:pPr>
            <a:r>
              <a:rPr sz="1200" dirty="0">
                <a:latin typeface="Times New Roman"/>
                <a:cs typeface="Times New Roman"/>
              </a:rPr>
              <a:t>міри </a:t>
            </a:r>
            <a:r>
              <a:rPr sz="1200" spc="-5" dirty="0">
                <a:latin typeface="Times New Roman"/>
                <a:cs typeface="Times New Roman"/>
              </a:rPr>
              <a:t>та розгалуженість дендритів,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також </a:t>
            </a:r>
            <a:r>
              <a:rPr sz="1200" dirty="0">
                <a:latin typeface="Times New Roman"/>
                <a:cs typeface="Times New Roman"/>
              </a:rPr>
              <a:t>розмір </a:t>
            </a:r>
            <a:r>
              <a:rPr sz="1200" spc="-5" dirty="0">
                <a:latin typeface="Times New Roman"/>
                <a:cs typeface="Times New Roman"/>
              </a:rPr>
              <a:t>структурних складових. </a:t>
            </a:r>
            <a:r>
              <a:rPr sz="1200" dirty="0">
                <a:latin typeface="Times New Roman"/>
                <a:cs typeface="Times New Roman"/>
              </a:rPr>
              <a:t>Внаслідок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цього </a:t>
            </a:r>
            <a:r>
              <a:rPr sz="1200" dirty="0">
                <a:latin typeface="Times New Roman"/>
                <a:cs typeface="Times New Roman"/>
              </a:rPr>
              <a:t>із </a:t>
            </a:r>
            <a:r>
              <a:rPr sz="1200" spc="-5" dirty="0">
                <a:latin typeface="Times New Roman"/>
                <a:cs typeface="Times New Roman"/>
              </a:rPr>
              <a:t>збільшенням швидкості </a:t>
            </a:r>
            <a:r>
              <a:rPr sz="1200" dirty="0">
                <a:latin typeface="Times New Roman"/>
                <a:cs typeface="Times New Roman"/>
              </a:rPr>
              <a:t>охолодження зростає щільність </a:t>
            </a:r>
            <a:r>
              <a:rPr sz="1200" spc="-5" dirty="0">
                <a:latin typeface="Times New Roman"/>
                <a:cs typeface="Times New Roman"/>
              </a:rPr>
              <a:t>сплаву, збільшується </a:t>
            </a:r>
            <a:r>
              <a:rPr sz="1200" dirty="0">
                <a:latin typeface="Times New Roman"/>
                <a:cs typeface="Times New Roman"/>
              </a:rPr>
              <a:t> об’єм усадочної </a:t>
            </a:r>
            <a:r>
              <a:rPr sz="1200" spc="-5" dirty="0">
                <a:latin typeface="Times New Roman"/>
                <a:cs typeface="Times New Roman"/>
              </a:rPr>
              <a:t>раковини </a:t>
            </a:r>
            <a:r>
              <a:rPr sz="1200" dirty="0">
                <a:latin typeface="Times New Roman"/>
                <a:cs typeface="Times New Roman"/>
              </a:rPr>
              <a:t>(за </a:t>
            </a:r>
            <a:r>
              <a:rPr sz="1200" spc="-5" dirty="0">
                <a:latin typeface="Times New Roman"/>
                <a:cs typeface="Times New Roman"/>
              </a:rPr>
              <a:t>рахунок скорочення пористості), дещо </a:t>
            </a:r>
            <a:r>
              <a:rPr sz="1200" dirty="0">
                <a:latin typeface="Times New Roman"/>
                <a:cs typeface="Times New Roman"/>
              </a:rPr>
              <a:t>зростає лінійна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усадка. Велике значення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також спрямованість </a:t>
            </a:r>
            <a:r>
              <a:rPr sz="1200" dirty="0">
                <a:latin typeface="Times New Roman"/>
                <a:cs typeface="Times New Roman"/>
              </a:rPr>
              <a:t>затвердіння </a:t>
            </a:r>
            <a:r>
              <a:rPr sz="1200" spc="-5" dirty="0">
                <a:latin typeface="Times New Roman"/>
                <a:cs typeface="Times New Roman"/>
              </a:rPr>
              <a:t>виливка. При </a:t>
            </a:r>
            <a:r>
              <a:rPr sz="1200" dirty="0">
                <a:latin typeface="Times New Roman"/>
                <a:cs typeface="Times New Roman"/>
              </a:rPr>
              <a:t>правильній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організації цього процесу практично всі усадочні зміни об’єму можуть </a:t>
            </a:r>
            <a:r>
              <a:rPr sz="1200" dirty="0">
                <a:latin typeface="Times New Roman"/>
                <a:cs typeface="Times New Roman"/>
              </a:rPr>
              <a:t>бути </a:t>
            </a:r>
            <a:r>
              <a:rPr sz="1200" spc="-5" dirty="0">
                <a:latin typeface="Times New Roman"/>
                <a:cs typeface="Times New Roman"/>
              </a:rPr>
              <a:t>зведені до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зовнішньої усадки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або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усадочної</a:t>
            </a:r>
            <a:r>
              <a:rPr sz="1200" spc="-5" dirty="0">
                <a:latin typeface="Times New Roman"/>
                <a:cs typeface="Times New Roman"/>
              </a:rPr>
              <a:t> раковини,</a:t>
            </a:r>
            <a:r>
              <a:rPr sz="1200" dirty="0">
                <a:latin typeface="Times New Roman"/>
                <a:cs typeface="Times New Roman"/>
              </a:rPr>
              <a:t> виведеної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ливарний </a:t>
            </a:r>
            <a:r>
              <a:rPr sz="1200" dirty="0">
                <a:latin typeface="Times New Roman"/>
                <a:cs typeface="Times New Roman"/>
              </a:rPr>
              <a:t>додаток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виливка;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 algn="just">
              <a:lnSpc>
                <a:spcPct val="97200"/>
              </a:lnSpc>
              <a:spcBef>
                <a:spcPts val="5"/>
              </a:spcBef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зовнішній тиск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подачі </a:t>
            </a:r>
            <a:r>
              <a:rPr sz="1200" spc="-5" dirty="0">
                <a:latin typeface="Times New Roman"/>
                <a:cs typeface="Times New Roman"/>
              </a:rPr>
              <a:t>розплаву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форму суттєво впливає на </a:t>
            </a:r>
            <a:r>
              <a:rPr sz="1200" dirty="0">
                <a:latin typeface="Times New Roman"/>
                <a:cs typeface="Times New Roman"/>
              </a:rPr>
              <a:t>перерозподіл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усадкових раковин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пор. </a:t>
            </a:r>
            <a:r>
              <a:rPr sz="1200" dirty="0">
                <a:latin typeface="Times New Roman"/>
                <a:cs typeface="Times New Roman"/>
              </a:rPr>
              <a:t>Кристалізація </a:t>
            </a:r>
            <a:r>
              <a:rPr sz="1200" spc="-5" dirty="0">
                <a:latin typeface="Times New Roman"/>
                <a:cs typeface="Times New Roman"/>
              </a:rPr>
              <a:t>при підвищеному тиску використовується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технологічний прийом </a:t>
            </a:r>
            <a:r>
              <a:rPr sz="1200" dirty="0">
                <a:latin typeface="Times New Roman"/>
                <a:cs typeface="Times New Roman"/>
              </a:rPr>
              <a:t>для </a:t>
            </a:r>
            <a:r>
              <a:rPr sz="1200" spc="-5" dirty="0">
                <a:latin typeface="Times New Roman"/>
                <a:cs typeface="Times New Roman"/>
              </a:rPr>
              <a:t>зниження пористості, підвищення </a:t>
            </a:r>
            <a:r>
              <a:rPr sz="1200" dirty="0">
                <a:latin typeface="Times New Roman"/>
                <a:cs typeface="Times New Roman"/>
              </a:rPr>
              <a:t>щільності </a:t>
            </a:r>
            <a:r>
              <a:rPr sz="1200" spc="-5" dirty="0">
                <a:latin typeface="Times New Roman"/>
                <a:cs typeface="Times New Roman"/>
              </a:rPr>
              <a:t>та однорідності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виливків; зовнішня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усадка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цьому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дещо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зростає;</a:t>
            </a:r>
            <a:endParaRPr sz="1200">
              <a:latin typeface="Times New Roman"/>
              <a:cs typeface="Times New Roman"/>
            </a:endParaRPr>
          </a:p>
          <a:p>
            <a:pPr marL="50800" marR="43815" indent="287655" algn="just">
              <a:lnSpc>
                <a:spcPts val="1400"/>
              </a:lnSpc>
              <a:spcBef>
                <a:spcPts val="40"/>
              </a:spcBef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газонасиченість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зазвичай призводить </a:t>
            </a:r>
            <a:r>
              <a:rPr sz="1200" dirty="0">
                <a:latin typeface="Times New Roman"/>
                <a:cs typeface="Times New Roman"/>
              </a:rPr>
              <a:t>до різкого </a:t>
            </a:r>
            <a:r>
              <a:rPr sz="1200" spc="-5" dirty="0">
                <a:latin typeface="Times New Roman"/>
                <a:cs typeface="Times New Roman"/>
              </a:rPr>
              <a:t>збільшення пористості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одночасному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зменшенні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розмірів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усадкової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раковини.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Зменшується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також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лінійна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40"/>
              </a:lnSpc>
            </a:pPr>
            <a:r>
              <a:rPr sz="1200" spc="-5" dirty="0">
                <a:latin typeface="Times New Roman"/>
                <a:cs typeface="Times New Roman"/>
              </a:rPr>
              <a:t>усадка.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Підвищений</a:t>
            </a:r>
            <a:r>
              <a:rPr sz="1200" dirty="0">
                <a:latin typeface="Times New Roman"/>
                <a:cs typeface="Times New Roman"/>
              </a:rPr>
              <a:t> газовміст</a:t>
            </a:r>
            <a:r>
              <a:rPr sz="1200" spc="-5" dirty="0">
                <a:latin typeface="Times New Roman"/>
                <a:cs typeface="Times New Roman"/>
              </a:rPr>
              <a:t> різко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погіршує властивості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виливка.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ts val="1400"/>
              </a:lnSpc>
              <a:spcBef>
                <a:spcPts val="55"/>
              </a:spcBef>
            </a:pPr>
            <a:r>
              <a:rPr sz="1200" spc="-5" dirty="0">
                <a:latin typeface="Times New Roman"/>
                <a:cs typeface="Times New Roman"/>
              </a:rPr>
              <a:t>Основні </a:t>
            </a:r>
            <a:r>
              <a:rPr sz="1200" dirty="0">
                <a:latin typeface="Times New Roman"/>
                <a:cs typeface="Times New Roman"/>
              </a:rPr>
              <a:t>заходи для </a:t>
            </a:r>
            <a:r>
              <a:rPr sz="1200" spc="-5" dirty="0">
                <a:latin typeface="Times New Roman"/>
                <a:cs typeface="Times New Roman"/>
              </a:rPr>
              <a:t>зменшення </a:t>
            </a:r>
            <a:r>
              <a:rPr sz="1200" dirty="0">
                <a:latin typeface="Times New Roman"/>
                <a:cs typeface="Times New Roman"/>
              </a:rPr>
              <a:t>величини </a:t>
            </a:r>
            <a:r>
              <a:rPr sz="1200" spc="-5" dirty="0">
                <a:latin typeface="Times New Roman"/>
                <a:cs typeface="Times New Roman"/>
              </a:rPr>
              <a:t>усадки,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ґрунтуються на конструктив-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рішеннях:</a:t>
            </a:r>
            <a:endParaRPr sz="1200">
              <a:latin typeface="Times New Roman"/>
              <a:cs typeface="Times New Roman"/>
            </a:endParaRPr>
          </a:p>
          <a:p>
            <a:pPr marL="50800" marR="45085" indent="287655" algn="just">
              <a:lnSpc>
                <a:spcPts val="1400"/>
              </a:lnSpc>
              <a:spcBef>
                <a:spcPts val="5"/>
              </a:spcBef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забезпечення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якомога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менших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перепадів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величин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поперечних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перерізів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уникнення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переходів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товстих</a:t>
            </a:r>
            <a:r>
              <a:rPr sz="1200" dirty="0">
                <a:latin typeface="Times New Roman"/>
                <a:cs typeface="Times New Roman"/>
              </a:rPr>
              <a:t> частин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тонких;</a:t>
            </a:r>
            <a:endParaRPr sz="1200">
              <a:latin typeface="Times New Roman"/>
              <a:cs typeface="Times New Roman"/>
            </a:endParaRPr>
          </a:p>
          <a:p>
            <a:pPr marL="111760" marR="43180" indent="-111760" algn="r">
              <a:lnSpc>
                <a:spcPts val="1340"/>
              </a:lnSpc>
              <a:buChar char="–"/>
              <a:tabLst>
                <a:tab pos="111760" algn="l"/>
              </a:tabLst>
            </a:pPr>
            <a:r>
              <a:rPr sz="1200" spc="-10" dirty="0">
                <a:latin typeface="Times New Roman"/>
                <a:cs typeface="Times New Roman"/>
              </a:rPr>
              <a:t>штучне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охолодження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частин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виливка,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що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повільно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остигають,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навпаки,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сповіль-</a:t>
            </a:r>
            <a:endParaRPr sz="1200">
              <a:latin typeface="Times New Roman"/>
              <a:cs typeface="Times New Roman"/>
            </a:endParaRPr>
          </a:p>
          <a:p>
            <a:pPr marR="106045" algn="r">
              <a:lnSpc>
                <a:spcPts val="1400"/>
              </a:lnSpc>
            </a:pPr>
            <a:r>
              <a:rPr sz="1200" spc="-15" dirty="0">
                <a:latin typeface="Times New Roman"/>
                <a:cs typeface="Times New Roman"/>
              </a:rPr>
              <a:t>нення охолодження</a:t>
            </a:r>
            <a:r>
              <a:rPr sz="1200" spc="-10" dirty="0">
                <a:latin typeface="Times New Roman"/>
                <a:cs typeface="Times New Roman"/>
              </a:rPr>
              <a:t> зон,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швидко</a:t>
            </a:r>
            <a:r>
              <a:rPr sz="1200" spc="-15" dirty="0">
                <a:latin typeface="Times New Roman"/>
                <a:cs typeface="Times New Roman"/>
              </a:rPr>
              <a:t> остигають,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використанням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додаткової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теплоізоляції;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400"/>
              </a:lnSpc>
              <a:spcBef>
                <a:spcPts val="60"/>
              </a:spcBef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видалення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тих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частин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одноразової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протидіють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вільній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усадці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наприклад</a:t>
            </a:r>
            <a:r>
              <a:rPr sz="1200" spc="-5" dirty="0">
                <a:latin typeface="Times New Roman"/>
                <a:cs typeface="Times New Roman"/>
              </a:rPr>
              <a:t> стержнів,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можуть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остиганні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викликати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розтріскування;</a:t>
            </a:r>
            <a:endParaRPr sz="1200">
              <a:latin typeface="Times New Roman"/>
              <a:cs typeface="Times New Roman"/>
            </a:endParaRPr>
          </a:p>
          <a:p>
            <a:pPr marL="50800" marR="43180" indent="287655">
              <a:lnSpc>
                <a:spcPts val="1400"/>
              </a:lnSpc>
              <a:buChar char="–"/>
              <a:tabLst>
                <a:tab pos="4533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виливання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складних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виробів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із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значним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перепадом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розмірів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частинах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наступ-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ним </a:t>
            </a:r>
            <a:r>
              <a:rPr sz="1200" dirty="0">
                <a:latin typeface="Times New Roman"/>
                <a:cs typeface="Times New Roman"/>
              </a:rPr>
              <a:t>скріпленням їх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одне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ціле;</a:t>
            </a:r>
            <a:endParaRPr sz="1200">
              <a:latin typeface="Times New Roman"/>
              <a:cs typeface="Times New Roman"/>
            </a:endParaRPr>
          </a:p>
          <a:p>
            <a:pPr marL="452755" indent="-114935">
              <a:lnSpc>
                <a:spcPts val="1355"/>
              </a:lnSpc>
              <a:buChar char="–"/>
              <a:tabLst>
                <a:tab pos="453390" algn="l"/>
              </a:tabLst>
            </a:pPr>
            <a:r>
              <a:rPr sz="1200" dirty="0">
                <a:latin typeface="Times New Roman"/>
                <a:cs typeface="Times New Roman"/>
              </a:rPr>
              <a:t>підбір</a:t>
            </a:r>
            <a:r>
              <a:rPr sz="1200" spc="-5" dirty="0">
                <a:latin typeface="Times New Roman"/>
                <a:cs typeface="Times New Roman"/>
              </a:rPr>
              <a:t> таких </a:t>
            </a:r>
            <a:r>
              <a:rPr sz="1200" dirty="0">
                <a:latin typeface="Times New Roman"/>
                <a:cs typeface="Times New Roman"/>
              </a:rPr>
              <a:t>сортів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металу,</a:t>
            </a:r>
            <a:r>
              <a:rPr sz="1200" spc="-5" dirty="0">
                <a:latin typeface="Times New Roman"/>
                <a:cs typeface="Times New Roman"/>
              </a:rPr>
              <a:t> які відрізняються найменшою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схильністю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усадки.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97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9" y="516889"/>
            <a:ext cx="5789930" cy="5831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Проблема боротьби з </a:t>
            </a:r>
            <a:r>
              <a:rPr sz="1200" spc="-5" dirty="0">
                <a:latin typeface="Times New Roman"/>
                <a:cs typeface="Times New Roman"/>
              </a:rPr>
              <a:t>усадковими </a:t>
            </a:r>
            <a:r>
              <a:rPr sz="1200" dirty="0">
                <a:latin typeface="Times New Roman"/>
                <a:cs typeface="Times New Roman"/>
              </a:rPr>
              <a:t>раковинами </a:t>
            </a:r>
            <a:r>
              <a:rPr sz="1200" spc="-5" dirty="0">
                <a:latin typeface="Times New Roman"/>
                <a:cs typeface="Times New Roman"/>
              </a:rPr>
              <a:t>вирішується уведенням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виливок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ливарного </a:t>
            </a:r>
            <a:r>
              <a:rPr sz="1200" dirty="0">
                <a:latin typeface="Times New Roman"/>
                <a:cs typeface="Times New Roman"/>
              </a:rPr>
              <a:t>додатку, </a:t>
            </a:r>
            <a:r>
              <a:rPr sz="1200" spc="-5" dirty="0">
                <a:latin typeface="Times New Roman"/>
                <a:cs typeface="Times New Roman"/>
              </a:rPr>
              <a:t>що </a:t>
            </a:r>
            <a:r>
              <a:rPr sz="1200" dirty="0">
                <a:latin typeface="Times New Roman"/>
                <a:cs typeface="Times New Roman"/>
              </a:rPr>
              <a:t>«бере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себе» утворення </a:t>
            </a:r>
            <a:r>
              <a:rPr sz="1200" spc="-5" dirty="0">
                <a:latin typeface="Times New Roman"/>
                <a:cs typeface="Times New Roman"/>
              </a:rPr>
              <a:t>усадкової раковини,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який при </a:t>
            </a:r>
            <a:r>
              <a:rPr sz="1200" dirty="0">
                <a:latin typeface="Times New Roman"/>
                <a:cs typeface="Times New Roman"/>
              </a:rPr>
              <a:t>пода-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льшій</a:t>
            </a:r>
            <a:r>
              <a:rPr sz="1200" spc="-5" dirty="0">
                <a:latin typeface="Times New Roman"/>
                <a:cs typeface="Times New Roman"/>
              </a:rPr>
              <a:t> обробці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виливка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видаляється.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 ливарну усадку також оказує вплив хімічний складу сплавів.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чавунах харак-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терною </a:t>
            </a:r>
            <a:r>
              <a:rPr sz="1200" dirty="0">
                <a:latin typeface="Times New Roman"/>
                <a:cs typeface="Times New Roman"/>
              </a:rPr>
              <a:t>ознакою </a:t>
            </a:r>
            <a:r>
              <a:rPr sz="1200" spc="-5" dirty="0">
                <a:latin typeface="Times New Roman"/>
                <a:cs typeface="Times New Roman"/>
              </a:rPr>
              <a:t>здатності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усадки </a:t>
            </a:r>
            <a:r>
              <a:rPr sz="1200" dirty="0">
                <a:latin typeface="Times New Roman"/>
                <a:cs typeface="Times New Roman"/>
              </a:rPr>
              <a:t>є колір </a:t>
            </a:r>
            <a:r>
              <a:rPr sz="1200" spc="-5" dirty="0">
                <a:latin typeface="Times New Roman"/>
                <a:cs typeface="Times New Roman"/>
              </a:rPr>
              <a:t>зламу, котрий показує,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якому вигляді 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ребуває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ньому вуглець: цементиту (білі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дзеркальні чавуни) </a:t>
            </a:r>
            <a:r>
              <a:rPr sz="1200" dirty="0">
                <a:latin typeface="Times New Roman"/>
                <a:cs typeface="Times New Roman"/>
              </a:rPr>
              <a:t>чи </a:t>
            </a:r>
            <a:r>
              <a:rPr sz="1200" spc="-5" dirty="0">
                <a:latin typeface="Times New Roman"/>
                <a:cs typeface="Times New Roman"/>
              </a:rPr>
              <a:t>графіту (сірі чавуни).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Найбільшу усадку спричиняють </a:t>
            </a:r>
            <a:r>
              <a:rPr sz="1200" dirty="0">
                <a:latin typeface="Times New Roman"/>
                <a:cs typeface="Times New Roman"/>
              </a:rPr>
              <a:t>перші, </a:t>
            </a:r>
            <a:r>
              <a:rPr sz="1200" spc="-5" dirty="0">
                <a:latin typeface="Times New Roman"/>
                <a:cs typeface="Times New Roman"/>
              </a:rPr>
              <a:t>найменшу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другі. При цьому вплив графіту </a:t>
            </a:r>
            <a:r>
              <a:rPr sz="1200" dirty="0">
                <a:latin typeface="Times New Roman"/>
                <a:cs typeface="Times New Roman"/>
              </a:rPr>
              <a:t> проявляється </a:t>
            </a:r>
            <a:r>
              <a:rPr sz="1200" spc="-5" dirty="0">
                <a:latin typeface="Times New Roman"/>
                <a:cs typeface="Times New Roman"/>
              </a:rPr>
              <a:t>сильніше, </a:t>
            </a:r>
            <a:r>
              <a:rPr sz="1200" dirty="0">
                <a:latin typeface="Times New Roman"/>
                <a:cs typeface="Times New Roman"/>
              </a:rPr>
              <a:t>ніж </a:t>
            </a:r>
            <a:r>
              <a:rPr sz="1200" spc="-5" dirty="0">
                <a:latin typeface="Times New Roman"/>
                <a:cs typeface="Times New Roman"/>
              </a:rPr>
              <a:t>вплив цементиту. Збільшує </a:t>
            </a:r>
            <a:r>
              <a:rPr sz="1200" dirty="0">
                <a:latin typeface="Times New Roman"/>
                <a:cs typeface="Times New Roman"/>
              </a:rPr>
              <a:t>схильність </a:t>
            </a:r>
            <a:r>
              <a:rPr sz="1200" spc="-5" dirty="0">
                <a:latin typeface="Times New Roman"/>
                <a:cs typeface="Times New Roman"/>
              </a:rPr>
              <a:t>чавунів </a:t>
            </a:r>
            <a:r>
              <a:rPr sz="1200" dirty="0">
                <a:latin typeface="Times New Roman"/>
                <a:cs typeface="Times New Roman"/>
              </a:rPr>
              <a:t>до усадки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наявність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марганцю.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лиття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переважно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використовують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доевтектоїдні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вуглецеві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сталі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вмістом</a:t>
            </a:r>
            <a:endParaRPr sz="1200">
              <a:latin typeface="Times New Roman"/>
              <a:cs typeface="Times New Roman"/>
            </a:endParaRPr>
          </a:p>
          <a:p>
            <a:pPr marL="12700" marR="8890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0,1…0,6 % </a:t>
            </a:r>
            <a:r>
              <a:rPr sz="1200" spc="-5" dirty="0">
                <a:latin typeface="Times New Roman"/>
                <a:cs typeface="Times New Roman"/>
              </a:rPr>
              <a:t>вуглецю </a:t>
            </a:r>
            <a:r>
              <a:rPr sz="1200" dirty="0">
                <a:latin typeface="Times New Roman"/>
                <a:cs typeface="Times New Roman"/>
              </a:rPr>
              <a:t>і леговані </a:t>
            </a:r>
            <a:r>
              <a:rPr sz="1200" spc="-5" dirty="0">
                <a:latin typeface="Times New Roman"/>
                <a:cs typeface="Times New Roman"/>
              </a:rPr>
              <a:t>сталі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марганцем, кремнієм, нікелем, хромом, міддю, </a:t>
            </a:r>
            <a:r>
              <a:rPr sz="1200" dirty="0">
                <a:latin typeface="Times New Roman"/>
                <a:cs typeface="Times New Roman"/>
              </a:rPr>
              <a:t> ванадієм,</a:t>
            </a:r>
            <a:r>
              <a:rPr sz="1200" spc="-5" dirty="0">
                <a:latin typeface="Times New Roman"/>
                <a:cs typeface="Times New Roman"/>
              </a:rPr>
              <a:t> вольфрамом,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молібденом,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титаном.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20" dirty="0">
                <a:latin typeface="Times New Roman"/>
                <a:cs typeface="Times New Roman"/>
              </a:rPr>
              <a:t>Крім хімічного складу, </a:t>
            </a:r>
            <a:r>
              <a:rPr sz="1200" spc="-10" dirty="0">
                <a:latin typeface="Times New Roman"/>
                <a:cs typeface="Times New Roman"/>
              </a:rPr>
              <a:t>на </a:t>
            </a:r>
            <a:r>
              <a:rPr sz="1200" spc="-25" dirty="0">
                <a:latin typeface="Times New Roman"/>
                <a:cs typeface="Times New Roman"/>
              </a:rPr>
              <a:t>величину </a:t>
            </a:r>
            <a:r>
              <a:rPr sz="1200" spc="-20" dirty="0">
                <a:latin typeface="Times New Roman"/>
                <a:cs typeface="Times New Roman"/>
              </a:rPr>
              <a:t>усадки впливають </a:t>
            </a:r>
            <a:r>
              <a:rPr sz="1200" dirty="0">
                <a:latin typeface="Times New Roman"/>
                <a:cs typeface="Times New Roman"/>
              </a:rPr>
              <a:t>й </a:t>
            </a:r>
            <a:r>
              <a:rPr sz="1200" spc="-15" dirty="0">
                <a:latin typeface="Times New Roman"/>
                <a:cs typeface="Times New Roman"/>
              </a:rPr>
              <a:t>інші </a:t>
            </a:r>
            <a:r>
              <a:rPr sz="1200" spc="-20" dirty="0">
                <a:latin typeface="Times New Roman"/>
                <a:cs typeface="Times New Roman"/>
              </a:rPr>
              <a:t>обставини технологіч-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ного характеру, </a:t>
            </a:r>
            <a:r>
              <a:rPr sz="1200" dirty="0">
                <a:latin typeface="Times New Roman"/>
                <a:cs typeface="Times New Roman"/>
              </a:rPr>
              <a:t>а саме: усадці </a:t>
            </a:r>
            <a:r>
              <a:rPr sz="1200" spc="-5" dirty="0">
                <a:latin typeface="Times New Roman"/>
                <a:cs typeface="Times New Roman"/>
              </a:rPr>
              <a:t>часто передує </a:t>
            </a:r>
            <a:r>
              <a:rPr sz="1200" dirty="0">
                <a:latin typeface="Times New Roman"/>
                <a:cs typeface="Times New Roman"/>
              </a:rPr>
              <a:t>розширення металу, що </a:t>
            </a:r>
            <a:r>
              <a:rPr sz="1200" spc="-5" dirty="0">
                <a:latin typeface="Times New Roman"/>
                <a:cs typeface="Times New Roman"/>
              </a:rPr>
              <a:t>кристалізується,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результатом якого </a:t>
            </a:r>
            <a:r>
              <a:rPr sz="1200" dirty="0">
                <a:latin typeface="Times New Roman"/>
                <a:cs typeface="Times New Roman"/>
              </a:rPr>
              <a:t>є зменшення </a:t>
            </a:r>
            <a:r>
              <a:rPr sz="1200" spc="-5" dirty="0">
                <a:latin typeface="Times New Roman"/>
                <a:cs typeface="Times New Roman"/>
              </a:rPr>
              <a:t>усадки. </a:t>
            </a:r>
            <a:r>
              <a:rPr sz="1200" dirty="0">
                <a:latin typeface="Times New Roman"/>
                <a:cs typeface="Times New Roman"/>
              </a:rPr>
              <a:t>Значно </a:t>
            </a:r>
            <a:r>
              <a:rPr sz="1200" spc="-5" dirty="0">
                <a:latin typeface="Times New Roman"/>
                <a:cs typeface="Times New Roman"/>
              </a:rPr>
              <a:t>на усадку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впливає температура чавуну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момент заливання </a:t>
            </a:r>
            <a:r>
              <a:rPr sz="1200" spc="-5" dirty="0">
                <a:latin typeface="Times New Roman"/>
                <a:cs typeface="Times New Roman"/>
              </a:rPr>
              <a:t>форми: </a:t>
            </a:r>
            <a:r>
              <a:rPr sz="1200" dirty="0">
                <a:latin typeface="Times New Roman"/>
                <a:cs typeface="Times New Roman"/>
              </a:rPr>
              <a:t>чим </a:t>
            </a:r>
            <a:r>
              <a:rPr sz="1200" spc="-5" dirty="0">
                <a:latin typeface="Times New Roman"/>
                <a:cs typeface="Times New Roman"/>
              </a:rPr>
              <a:t>вища </a:t>
            </a:r>
            <a:r>
              <a:rPr sz="1200" dirty="0">
                <a:latin typeface="Times New Roman"/>
                <a:cs typeface="Times New Roman"/>
              </a:rPr>
              <a:t>температура, </a:t>
            </a:r>
            <a:r>
              <a:rPr sz="1200" spc="-5" dirty="0">
                <a:latin typeface="Times New Roman"/>
                <a:cs typeface="Times New Roman"/>
              </a:rPr>
              <a:t>тим </a:t>
            </a:r>
            <a:r>
              <a:rPr sz="1200" dirty="0">
                <a:latin typeface="Times New Roman"/>
                <a:cs typeface="Times New Roman"/>
              </a:rPr>
              <a:t>більшою буде </a:t>
            </a:r>
            <a:r>
              <a:rPr sz="1200" spc="-5" dirty="0">
                <a:latin typeface="Times New Roman"/>
                <a:cs typeface="Times New Roman"/>
              </a:rPr>
              <a:t>усадка. Впли-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вають на </a:t>
            </a:r>
            <a:r>
              <a:rPr sz="1200" dirty="0">
                <a:latin typeface="Times New Roman"/>
                <a:cs typeface="Times New Roman"/>
              </a:rPr>
              <a:t>ступінь </a:t>
            </a:r>
            <a:r>
              <a:rPr sz="1200" spc="-5" dirty="0">
                <a:latin typeface="Times New Roman"/>
                <a:cs typeface="Times New Roman"/>
              </a:rPr>
              <a:t>усадки також ті обставини, при яких охолоджується чавунний вили-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вок, </a:t>
            </a:r>
            <a:r>
              <a:rPr sz="1200" dirty="0">
                <a:latin typeface="Times New Roman"/>
                <a:cs typeface="Times New Roman"/>
              </a:rPr>
              <a:t>оскільки </a:t>
            </a:r>
            <a:r>
              <a:rPr sz="1200" spc="-5" dirty="0">
                <a:latin typeface="Times New Roman"/>
                <a:cs typeface="Times New Roman"/>
              </a:rPr>
              <a:t>цим обумовлюється ступінь виділення </a:t>
            </a:r>
            <a:r>
              <a:rPr sz="1200" dirty="0">
                <a:latin typeface="Times New Roman"/>
                <a:cs typeface="Times New Roman"/>
              </a:rPr>
              <a:t>графіту. </a:t>
            </a:r>
            <a:r>
              <a:rPr sz="1200" spc="-5" dirty="0">
                <a:latin typeface="Times New Roman"/>
                <a:cs typeface="Times New Roman"/>
              </a:rPr>
              <a:t>Повільне остигання чаву- </a:t>
            </a:r>
            <a:r>
              <a:rPr sz="1200" dirty="0">
                <a:latin typeface="Times New Roman"/>
                <a:cs typeface="Times New Roman"/>
              </a:rPr>
              <a:t> нів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через</a:t>
            </a:r>
            <a:r>
              <a:rPr sz="1200" spc="-5" dirty="0">
                <a:latin typeface="Times New Roman"/>
                <a:cs typeface="Times New Roman"/>
              </a:rPr>
              <a:t> це </a:t>
            </a:r>
            <a:r>
              <a:rPr sz="1200" dirty="0">
                <a:latin typeface="Times New Roman"/>
                <a:cs typeface="Times New Roman"/>
              </a:rPr>
              <a:t>сприяє </a:t>
            </a:r>
            <a:r>
              <a:rPr sz="1200" spc="-5" dirty="0">
                <a:latin typeface="Times New Roman"/>
                <a:cs typeface="Times New Roman"/>
              </a:rPr>
              <a:t>зменшенню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усадки.</a:t>
            </a:r>
            <a:endParaRPr sz="1200">
              <a:latin typeface="Times New Roman"/>
              <a:cs typeface="Times New Roman"/>
            </a:endParaRPr>
          </a:p>
          <a:p>
            <a:pPr marL="12700" marR="825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Впливають на усадку </a:t>
            </a:r>
            <a:r>
              <a:rPr sz="1200" dirty="0">
                <a:latin typeface="Times New Roman"/>
                <a:cs typeface="Times New Roman"/>
              </a:rPr>
              <a:t>й самі </a:t>
            </a:r>
            <a:r>
              <a:rPr sz="1200" spc="-5" dirty="0">
                <a:latin typeface="Times New Roman"/>
                <a:cs typeface="Times New Roman"/>
              </a:rPr>
              <a:t>форми,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які виливається </a:t>
            </a:r>
            <a:r>
              <a:rPr sz="1200" dirty="0">
                <a:latin typeface="Times New Roman"/>
                <a:cs typeface="Times New Roman"/>
              </a:rPr>
              <a:t>розплавлений </a:t>
            </a:r>
            <a:r>
              <a:rPr sz="1200" spc="-5" dirty="0">
                <a:latin typeface="Times New Roman"/>
                <a:cs typeface="Times New Roman"/>
              </a:rPr>
              <a:t>метал: розсип- </a:t>
            </a:r>
            <a:r>
              <a:rPr sz="1200" dirty="0">
                <a:latin typeface="Times New Roman"/>
                <a:cs typeface="Times New Roman"/>
              </a:rPr>
              <a:t> часті </a:t>
            </a:r>
            <a:r>
              <a:rPr sz="1200" spc="-5" dirty="0">
                <a:latin typeface="Times New Roman"/>
                <a:cs typeface="Times New Roman"/>
              </a:rPr>
              <a:t>піщані форми, зазнаючи </a:t>
            </a:r>
            <a:r>
              <a:rPr sz="1200" dirty="0">
                <a:latin typeface="Times New Roman"/>
                <a:cs typeface="Times New Roman"/>
              </a:rPr>
              <a:t>розширення під </a:t>
            </a:r>
            <a:r>
              <a:rPr sz="1200" spc="-5" dirty="0">
                <a:latin typeface="Times New Roman"/>
                <a:cs typeface="Times New Roman"/>
              </a:rPr>
              <a:t>напором струменя </a:t>
            </a:r>
            <a:r>
              <a:rPr sz="1200" dirty="0">
                <a:latin typeface="Times New Roman"/>
                <a:cs typeface="Times New Roman"/>
              </a:rPr>
              <a:t>розплаву, </a:t>
            </a:r>
            <a:r>
              <a:rPr sz="1200" spc="-5" dirty="0">
                <a:latin typeface="Times New Roman"/>
                <a:cs typeface="Times New Roman"/>
              </a:rPr>
              <a:t>що влива-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них, збільшують </a:t>
            </a:r>
            <a:r>
              <a:rPr sz="1200" dirty="0">
                <a:latin typeface="Times New Roman"/>
                <a:cs typeface="Times New Roman"/>
              </a:rPr>
              <a:t>початковий об’єм </a:t>
            </a:r>
            <a:r>
              <a:rPr sz="1200" spc="-5" dirty="0">
                <a:latin typeface="Times New Roman"/>
                <a:cs typeface="Times New Roman"/>
              </a:rPr>
              <a:t>металу, </a:t>
            </a:r>
            <a:r>
              <a:rPr sz="1200" dirty="0">
                <a:latin typeface="Times New Roman"/>
                <a:cs typeface="Times New Roman"/>
              </a:rPr>
              <a:t>а </a:t>
            </a:r>
            <a:r>
              <a:rPr sz="1200" spc="-5" dirty="0">
                <a:latin typeface="Times New Roman"/>
                <a:cs typeface="Times New Roman"/>
              </a:rPr>
              <a:t>тому зменшують </a:t>
            </a:r>
            <a:r>
              <a:rPr sz="1200" dirty="0">
                <a:latin typeface="Times New Roman"/>
                <a:cs typeface="Times New Roman"/>
              </a:rPr>
              <a:t>усадку. Такий </a:t>
            </a:r>
            <a:r>
              <a:rPr sz="1200" spc="-5" dirty="0">
                <a:latin typeface="Times New Roman"/>
                <a:cs typeface="Times New Roman"/>
              </a:rPr>
              <a:t>же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вплив, </a:t>
            </a:r>
            <a:r>
              <a:rPr sz="1200" dirty="0">
                <a:latin typeface="Times New Roman"/>
                <a:cs typeface="Times New Roman"/>
              </a:rPr>
              <a:t>але 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більшій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мірі,</a:t>
            </a:r>
            <a:r>
              <a:rPr sz="1200" spc="-5" dirty="0">
                <a:latin typeface="Times New Roman"/>
                <a:cs typeface="Times New Roman"/>
              </a:rPr>
              <a:t> проявляється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литті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металеві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форми.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186430">
              <a:lnSpc>
                <a:spcPct val="100000"/>
              </a:lnSpc>
              <a:spcBef>
                <a:spcPts val="819"/>
              </a:spcBef>
            </a:pPr>
            <a:r>
              <a:rPr sz="1200" b="1" i="1" dirty="0">
                <a:latin typeface="Times New Roman"/>
                <a:cs typeface="Times New Roman"/>
              </a:rPr>
              <a:t>ЛІКВАЦІЯ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(СЕГРЕГАЦІЯ)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СПЛАВІВ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Ліквація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лат.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liquatio</a:t>
            </a:r>
            <a:r>
              <a:rPr sz="1200" dirty="0">
                <a:latin typeface="Times New Roman"/>
                <a:cs typeface="Times New Roman"/>
              </a:rPr>
              <a:t> 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розрідження,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плавлення),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сегрегація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пізньолат.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segregatio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відділення)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металургії, неоднорідність хімічного складу сплавів, яка ви- </a:t>
            </a:r>
            <a:r>
              <a:rPr sz="1200" dirty="0">
                <a:latin typeface="Times New Roman"/>
                <a:cs typeface="Times New Roman"/>
              </a:rPr>
              <a:t> никає </a:t>
            </a:r>
            <a:r>
              <a:rPr sz="1200" spc="-5" dirty="0">
                <a:latin typeface="Times New Roman"/>
                <a:cs typeface="Times New Roman"/>
              </a:rPr>
              <a:t>при їх кристалізації. Особливе значення </a:t>
            </a:r>
            <a:r>
              <a:rPr sz="1200" dirty="0">
                <a:latin typeface="Times New Roman"/>
                <a:cs typeface="Times New Roman"/>
              </a:rPr>
              <a:t>має </a:t>
            </a:r>
            <a:r>
              <a:rPr sz="1200" spc="-5" dirty="0">
                <a:latin typeface="Times New Roman"/>
                <a:cs typeface="Times New Roman"/>
              </a:rPr>
              <a:t>ліквація </a:t>
            </a:r>
            <a:r>
              <a:rPr sz="1200" dirty="0">
                <a:latin typeface="Times New Roman"/>
                <a:cs typeface="Times New Roman"/>
              </a:rPr>
              <a:t>в сталі, </a:t>
            </a:r>
            <a:r>
              <a:rPr sz="1200" spc="-5" dirty="0">
                <a:latin typeface="Times New Roman"/>
                <a:cs typeface="Times New Roman"/>
              </a:rPr>
              <a:t>яку вперше було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явлено </a:t>
            </a:r>
            <a:r>
              <a:rPr sz="1200" dirty="0">
                <a:latin typeface="Times New Roman"/>
                <a:cs typeface="Times New Roman"/>
              </a:rPr>
              <a:t>російськими</a:t>
            </a:r>
            <a:r>
              <a:rPr sz="1200" spc="-5" dirty="0">
                <a:latin typeface="Times New Roman"/>
                <a:cs typeface="Times New Roman"/>
              </a:rPr>
              <a:t> металургами Н.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Калакуцьким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С.</a:t>
            </a:r>
            <a:r>
              <a:rPr sz="1200" dirty="0">
                <a:latin typeface="Times New Roman"/>
                <a:cs typeface="Times New Roman"/>
              </a:rPr>
              <a:t> Лавровим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1866 </a:t>
            </a:r>
            <a:r>
              <a:rPr sz="1200" spc="-5" dirty="0">
                <a:latin typeface="Times New Roman"/>
                <a:cs typeface="Times New Roman"/>
              </a:rPr>
              <a:t>році.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86" y="9075670"/>
            <a:ext cx="5786755" cy="906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r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практиці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розрізняють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дендритну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ліквацію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5.4)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межах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одного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дендрита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(мікрорівень)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зональну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ліквацію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(рис.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5.5)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межах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злитка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(макрорівень).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Усередині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dirty="0">
                <a:latin typeface="Times New Roman"/>
                <a:cs typeface="Times New Roman"/>
              </a:rPr>
              <a:t>98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43277" y="6416802"/>
            <a:ext cx="1439418" cy="2162555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15499" y="6416802"/>
            <a:ext cx="1857768" cy="215874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969261" y="8632186"/>
            <a:ext cx="118745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7650" marR="5080" indent="-235585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Микола Веніамінович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Калакуцький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88552" y="8632186"/>
            <a:ext cx="1296670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454025" marR="5080" indent="-441959">
              <a:lnSpc>
                <a:spcPts val="1150"/>
              </a:lnSpc>
              <a:spcBef>
                <a:spcPts val="180"/>
              </a:spcBef>
            </a:pPr>
            <a:r>
              <a:rPr sz="1000" i="1" spc="-5" dirty="0">
                <a:latin typeface="Times New Roman"/>
                <a:cs typeface="Times New Roman"/>
              </a:rPr>
              <a:t>Олександр Степанович </a:t>
            </a:r>
            <a:r>
              <a:rPr sz="1000" i="1" spc="-23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Лавров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16" y="516889"/>
            <a:ext cx="5785485" cy="742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дендрита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спостерігають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різний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хімічний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склад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сплаву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осях,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міжвісних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просторах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межах</a:t>
            </a:r>
            <a:r>
              <a:rPr sz="1200" spc="-5" dirty="0">
                <a:latin typeface="Times New Roman"/>
                <a:cs typeface="Times New Roman"/>
              </a:rPr>
              <a:t> дендриту.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84167" y="9804141"/>
            <a:ext cx="153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99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71700" y="1326641"/>
            <a:ext cx="3577590" cy="1566672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067816" y="2946147"/>
            <a:ext cx="5786755" cy="1703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0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Рис. 5.4.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Сірчаний відбиток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темплету (1: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1)</a:t>
            </a:r>
            <a:r>
              <a:rPr sz="1000" spc="-5" dirty="0">
                <a:latin typeface="Times New Roman"/>
                <a:cs typeface="Times New Roman"/>
              </a:rPr>
              <a:t> злитку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сталі </a:t>
            </a:r>
            <a:r>
              <a:rPr sz="1000" dirty="0">
                <a:latin typeface="Times New Roman"/>
                <a:cs typeface="Times New Roman"/>
              </a:rPr>
              <a:t>15</a:t>
            </a:r>
            <a:r>
              <a:rPr sz="1000" spc="-5" dirty="0">
                <a:latin typeface="Times New Roman"/>
                <a:cs typeface="Times New Roman"/>
              </a:rPr>
              <a:t> масою</a:t>
            </a:r>
            <a:r>
              <a:rPr sz="1000" dirty="0">
                <a:latin typeface="Times New Roman"/>
                <a:cs typeface="Times New Roman"/>
              </a:rPr>
              <a:t> 6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т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дендритною ліквацією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(ділянки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з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підвищеним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вмістом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домішок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темніші)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5800"/>
              </a:lnSpc>
            </a:pPr>
            <a:r>
              <a:rPr sz="1200" spc="-5" dirty="0">
                <a:latin typeface="Times New Roman"/>
                <a:cs typeface="Times New Roman"/>
              </a:rPr>
              <a:t>Процес </a:t>
            </a:r>
            <a:r>
              <a:rPr sz="1200" dirty="0">
                <a:latin typeface="Times New Roman"/>
                <a:cs typeface="Times New Roman"/>
              </a:rPr>
              <a:t>ліквації </a:t>
            </a:r>
            <a:r>
              <a:rPr sz="1200" spc="-5" dirty="0">
                <a:latin typeface="Times New Roman"/>
                <a:cs typeface="Times New Roman"/>
              </a:rPr>
              <a:t>обумовлюється дифузійними явищами, які проявляються </a:t>
            </a:r>
            <a:r>
              <a:rPr sz="1200" dirty="0">
                <a:latin typeface="Times New Roman"/>
                <a:cs typeface="Times New Roman"/>
              </a:rPr>
              <a:t>в зоні </a:t>
            </a:r>
            <a:r>
              <a:rPr sz="1200" spc="-5" dirty="0">
                <a:latin typeface="Times New Roman"/>
                <a:cs typeface="Times New Roman"/>
              </a:rPr>
              <a:t>пе-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реходу рідкого металу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твердий. </a:t>
            </a:r>
            <a:r>
              <a:rPr sz="1200" dirty="0">
                <a:latin typeface="Times New Roman"/>
                <a:cs typeface="Times New Roman"/>
              </a:rPr>
              <a:t>Рідкий </a:t>
            </a:r>
            <a:r>
              <a:rPr sz="1200" spc="-5" dirty="0">
                <a:latin typeface="Times New Roman"/>
                <a:cs typeface="Times New Roman"/>
              </a:rPr>
              <a:t>метал, </a:t>
            </a:r>
            <a:r>
              <a:rPr sz="1200" dirty="0">
                <a:latin typeface="Times New Roman"/>
                <a:cs typeface="Times New Roman"/>
              </a:rPr>
              <a:t>що знаходиться в </a:t>
            </a:r>
            <a:r>
              <a:rPr sz="1200" spc="-5" dirty="0">
                <a:latin typeface="Times New Roman"/>
                <a:cs typeface="Times New Roman"/>
              </a:rPr>
              <a:t>безпосередньому ко-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нтакті </a:t>
            </a:r>
            <a:r>
              <a:rPr sz="1200" dirty="0">
                <a:latin typeface="Times New Roman"/>
                <a:cs typeface="Times New Roman"/>
              </a:rPr>
              <a:t>зі зростаючими </a:t>
            </a:r>
            <a:r>
              <a:rPr sz="1200" spc="-5" dirty="0">
                <a:latin typeface="Times New Roman"/>
                <a:cs typeface="Times New Roman"/>
              </a:rPr>
              <a:t>кристалами, збагачується домішками. Переміщення металу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об- </a:t>
            </a:r>
            <a:r>
              <a:rPr sz="1200" dirty="0">
                <a:latin typeface="Times New Roman"/>
                <a:cs typeface="Times New Roman"/>
              </a:rPr>
              <a:t> ласті затвердіння, в якій </a:t>
            </a:r>
            <a:r>
              <a:rPr sz="1200" spc="-5" dirty="0">
                <a:latin typeface="Times New Roman"/>
                <a:cs typeface="Times New Roman"/>
              </a:rPr>
              <a:t>співіснують тверда та </a:t>
            </a:r>
            <a:r>
              <a:rPr sz="1200" dirty="0">
                <a:latin typeface="Times New Roman"/>
                <a:cs typeface="Times New Roman"/>
              </a:rPr>
              <a:t>рідка фази, в </a:t>
            </a:r>
            <a:r>
              <a:rPr sz="1200" spc="-5" dirty="0">
                <a:latin typeface="Times New Roman"/>
                <a:cs typeface="Times New Roman"/>
              </a:rPr>
              <a:t>рідку область злитка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значається,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по-перше,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механічним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захопленням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рідини</a:t>
            </a:r>
            <a:r>
              <a:rPr sz="1200" dirty="0">
                <a:latin typeface="Times New Roman"/>
                <a:cs typeface="Times New Roman"/>
              </a:rPr>
              <a:t> осями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зростаючих</a:t>
            </a:r>
            <a:r>
              <a:rPr sz="1200" dirty="0">
                <a:latin typeface="Times New Roman"/>
                <a:cs typeface="Times New Roman"/>
              </a:rPr>
              <a:t> дендритів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(зона </a:t>
            </a:r>
            <a:r>
              <a:rPr sz="1200" dirty="0">
                <a:latin typeface="Times New Roman"/>
                <a:cs typeface="Times New Roman"/>
              </a:rPr>
              <a:t>стовпчастих </a:t>
            </a:r>
            <a:r>
              <a:rPr sz="1200" spc="-5" dirty="0">
                <a:latin typeface="Times New Roman"/>
                <a:cs typeface="Times New Roman"/>
              </a:rPr>
              <a:t>кристалів) та </a:t>
            </a:r>
            <a:r>
              <a:rPr sz="1200" dirty="0">
                <a:latin typeface="Times New Roman"/>
                <a:cs typeface="Times New Roman"/>
              </a:rPr>
              <a:t>її </a:t>
            </a:r>
            <a:r>
              <a:rPr sz="1200" spc="-5" dirty="0">
                <a:latin typeface="Times New Roman"/>
                <a:cs typeface="Times New Roman"/>
              </a:rPr>
              <a:t>витісненням, по-друге, </a:t>
            </a:r>
            <a:r>
              <a:rPr sz="1200" dirty="0">
                <a:latin typeface="Times New Roman"/>
                <a:cs typeface="Times New Roman"/>
              </a:rPr>
              <a:t>дифузією </a:t>
            </a:r>
            <a:r>
              <a:rPr sz="1200" spc="-5" dirty="0">
                <a:latin typeface="Times New Roman"/>
                <a:cs typeface="Times New Roman"/>
              </a:rPr>
              <a:t>(молекулярною та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конвективною),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здійснює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перенесення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забрудненої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рідини.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чинники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діють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неза-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7807" y="4615681"/>
            <a:ext cx="3848100" cy="4940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лежно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природи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домішок.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</a:pPr>
            <a:r>
              <a:rPr sz="1200" spc="-15" dirty="0">
                <a:latin typeface="Times New Roman"/>
                <a:cs typeface="Times New Roman"/>
              </a:rPr>
              <a:t>Дендритна </a:t>
            </a:r>
            <a:r>
              <a:rPr sz="1200" spc="-10" dirty="0">
                <a:latin typeface="Times New Roman"/>
                <a:cs typeface="Times New Roman"/>
              </a:rPr>
              <a:t>та </a:t>
            </a:r>
            <a:r>
              <a:rPr sz="1200" spc="-15" dirty="0">
                <a:latin typeface="Times New Roman"/>
                <a:cs typeface="Times New Roman"/>
              </a:rPr>
              <a:t>зональна ліквація </a:t>
            </a:r>
            <a:r>
              <a:rPr sz="1200" spc="-10" dirty="0">
                <a:latin typeface="Times New Roman"/>
                <a:cs typeface="Times New Roman"/>
              </a:rPr>
              <a:t>тісно </a:t>
            </a:r>
            <a:r>
              <a:rPr sz="1200" spc="-15" dirty="0">
                <a:latin typeface="Times New Roman"/>
                <a:cs typeface="Times New Roman"/>
              </a:rPr>
              <a:t>взаємопов’язані: </a:t>
            </a:r>
            <a:r>
              <a:rPr sz="1200" spc="-10" dirty="0">
                <a:latin typeface="Times New Roman"/>
                <a:cs typeface="Times New Roman"/>
              </a:rPr>
              <a:t> чим </a:t>
            </a:r>
            <a:r>
              <a:rPr sz="1200" spc="-15" dirty="0">
                <a:latin typeface="Times New Roman"/>
                <a:cs typeface="Times New Roman"/>
              </a:rPr>
              <a:t>більше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0" dirty="0">
                <a:latin typeface="Times New Roman"/>
                <a:cs typeface="Times New Roman"/>
              </a:rPr>
              <a:t>даному </a:t>
            </a:r>
            <a:r>
              <a:rPr sz="1200" spc="-15" dirty="0">
                <a:latin typeface="Times New Roman"/>
                <a:cs typeface="Times New Roman"/>
              </a:rPr>
              <a:t>сплаві дендритна ліквація, </a:t>
            </a:r>
            <a:r>
              <a:rPr sz="1200" spc="-10" dirty="0">
                <a:latin typeface="Times New Roman"/>
                <a:cs typeface="Times New Roman"/>
              </a:rPr>
              <a:t>тим </a:t>
            </a:r>
            <a:r>
              <a:rPr sz="1200" spc="-15" dirty="0">
                <a:latin typeface="Times New Roman"/>
                <a:cs typeface="Times New Roman"/>
              </a:rPr>
              <a:t>менше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зональна,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навпаки.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15" dirty="0">
                <a:latin typeface="Times New Roman"/>
                <a:cs typeface="Times New Roman"/>
              </a:rPr>
              <a:t>даному випадку проявляється </a:t>
            </a:r>
            <a:r>
              <a:rPr sz="1200" spc="-10" dirty="0">
                <a:latin typeface="Times New Roman"/>
                <a:cs typeface="Times New Roman"/>
              </a:rPr>
              <a:t>вплив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ширини двофазної зони. </a:t>
            </a:r>
            <a:r>
              <a:rPr sz="1200" spc="-10" dirty="0">
                <a:latin typeface="Times New Roman"/>
                <a:cs typeface="Times New Roman"/>
              </a:rPr>
              <a:t>Чим ця зона вже, тим </a:t>
            </a:r>
            <a:r>
              <a:rPr sz="1200" spc="-15" dirty="0">
                <a:latin typeface="Times New Roman"/>
                <a:cs typeface="Times New Roman"/>
              </a:rPr>
              <a:t>менше </a:t>
            </a:r>
            <a:r>
              <a:rPr sz="1200" spc="-10" dirty="0">
                <a:latin typeface="Times New Roman"/>
                <a:cs typeface="Times New Roman"/>
              </a:rPr>
              <a:t>ден- 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дритна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ліквація.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Характерне розташування </a:t>
            </a:r>
            <a:r>
              <a:rPr sz="1200" dirty="0">
                <a:latin typeface="Times New Roman"/>
                <a:cs typeface="Times New Roman"/>
              </a:rPr>
              <a:t>основних лікваційних зон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наведено</a:t>
            </a:r>
            <a:r>
              <a:rPr sz="1200" spc="-5" dirty="0">
                <a:latin typeface="Times New Roman"/>
                <a:cs typeface="Times New Roman"/>
              </a:rPr>
              <a:t> на рис.</a:t>
            </a:r>
            <a:r>
              <a:rPr sz="1200" dirty="0">
                <a:latin typeface="Times New Roman"/>
                <a:cs typeface="Times New Roman"/>
              </a:rPr>
              <a:t> 5.5.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Ліквація </a:t>
            </a:r>
            <a:r>
              <a:rPr sz="1200" spc="-5" dirty="0">
                <a:latin typeface="Times New Roman"/>
                <a:cs typeface="Times New Roman"/>
              </a:rPr>
              <a:t>виникає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того,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сплави, на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відміну від </a:t>
            </a:r>
            <a:r>
              <a:rPr sz="1200" dirty="0">
                <a:latin typeface="Times New Roman"/>
                <a:cs typeface="Times New Roman"/>
              </a:rPr>
              <a:t>чистих </a:t>
            </a:r>
            <a:r>
              <a:rPr sz="1200" spc="-5" dirty="0">
                <a:latin typeface="Times New Roman"/>
                <a:cs typeface="Times New Roman"/>
              </a:rPr>
              <a:t>металів, кристалізуються не при </a:t>
            </a:r>
            <a:r>
              <a:rPr sz="1200" dirty="0">
                <a:latin typeface="Times New Roman"/>
                <a:cs typeface="Times New Roman"/>
              </a:rPr>
              <a:t>одній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температурі, </a:t>
            </a:r>
            <a:r>
              <a:rPr sz="1200" dirty="0">
                <a:latin typeface="Times New Roman"/>
                <a:cs typeface="Times New Roman"/>
              </a:rPr>
              <a:t>а в інтервалі </a:t>
            </a:r>
            <a:r>
              <a:rPr sz="1200" spc="-5" dirty="0">
                <a:latin typeface="Times New Roman"/>
                <a:cs typeface="Times New Roman"/>
              </a:rPr>
              <a:t>температур. При цьому склад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кристалів,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утворюються на початку затвердіння, може </a:t>
            </a:r>
            <a:r>
              <a:rPr sz="1200" dirty="0">
                <a:latin typeface="Times New Roman"/>
                <a:cs typeface="Times New Roman"/>
              </a:rPr>
              <a:t> істотно відрізнятися </a:t>
            </a:r>
            <a:r>
              <a:rPr sz="1200" spc="-5" dirty="0">
                <a:latin typeface="Times New Roman"/>
                <a:cs typeface="Times New Roman"/>
              </a:rPr>
              <a:t>від складу останніх порцій маточно-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 </a:t>
            </a:r>
            <a:r>
              <a:rPr sz="1200" dirty="0">
                <a:latin typeface="Times New Roman"/>
                <a:cs typeface="Times New Roman"/>
              </a:rPr>
              <a:t>розчину, що </a:t>
            </a:r>
            <a:r>
              <a:rPr sz="1200" spc="-5" dirty="0">
                <a:latin typeface="Times New Roman"/>
                <a:cs typeface="Times New Roman"/>
              </a:rPr>
              <a:t>кристалізується. </a:t>
            </a:r>
            <a:r>
              <a:rPr sz="1200" dirty="0">
                <a:latin typeface="Times New Roman"/>
                <a:cs typeface="Times New Roman"/>
              </a:rPr>
              <a:t>Чим ширше </a:t>
            </a:r>
            <a:r>
              <a:rPr sz="1200" spc="-5" dirty="0">
                <a:latin typeface="Times New Roman"/>
                <a:cs typeface="Times New Roman"/>
              </a:rPr>
              <a:t>температур-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ний </a:t>
            </a:r>
            <a:r>
              <a:rPr sz="1200" dirty="0">
                <a:latin typeface="Times New Roman"/>
                <a:cs typeface="Times New Roman"/>
              </a:rPr>
              <a:t>інтервал кристалізації сплаву, </a:t>
            </a:r>
            <a:r>
              <a:rPr sz="1200" spc="-5" dirty="0">
                <a:latin typeface="Times New Roman"/>
                <a:cs typeface="Times New Roman"/>
              </a:rPr>
              <a:t>тим інтенсивніше </a:t>
            </a:r>
            <a:r>
              <a:rPr sz="1200" dirty="0">
                <a:latin typeface="Times New Roman"/>
                <a:cs typeface="Times New Roman"/>
              </a:rPr>
              <a:t>роз-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вивається ліквація, причому найбільшу схильність </a:t>
            </a:r>
            <a:r>
              <a:rPr sz="1200" dirty="0">
                <a:latin typeface="Times New Roman"/>
                <a:cs typeface="Times New Roman"/>
              </a:rPr>
              <a:t>до неї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проявляють ті </a:t>
            </a:r>
            <a:r>
              <a:rPr sz="1200" dirty="0">
                <a:latin typeface="Times New Roman"/>
                <a:cs typeface="Times New Roman"/>
              </a:rPr>
              <a:t>компоненти </a:t>
            </a:r>
            <a:r>
              <a:rPr sz="1200" spc="-5" dirty="0">
                <a:latin typeface="Times New Roman"/>
                <a:cs typeface="Times New Roman"/>
              </a:rPr>
              <a:t>сплаву, які найбільш сильно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ширину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інтервалу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кристалізації.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Ліквація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шкідливо, як правило, впливає на якість </a:t>
            </a:r>
            <a:r>
              <a:rPr sz="1200" dirty="0">
                <a:latin typeface="Times New Roman"/>
                <a:cs typeface="Times New Roman"/>
              </a:rPr>
              <a:t>металу, </a:t>
            </a:r>
            <a:r>
              <a:rPr sz="1200" spc="-5" dirty="0">
                <a:latin typeface="Times New Roman"/>
                <a:cs typeface="Times New Roman"/>
              </a:rPr>
              <a:t>тому </a:t>
            </a:r>
            <a:r>
              <a:rPr sz="1200" spc="-1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 призводить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нерівномірності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властивостей.</a:t>
            </a:r>
            <a:endParaRPr sz="1200">
              <a:latin typeface="Times New Roman"/>
              <a:cs typeface="Times New Roman"/>
            </a:endParaRPr>
          </a:p>
          <a:p>
            <a:pPr marL="12700" marR="5080" indent="3600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Найбільшу </a:t>
            </a:r>
            <a:r>
              <a:rPr sz="1200" dirty="0">
                <a:latin typeface="Times New Roman"/>
                <a:cs typeface="Times New Roman"/>
              </a:rPr>
              <a:t>схильність до </a:t>
            </a:r>
            <a:r>
              <a:rPr sz="1200" spc="-5" dirty="0">
                <a:latin typeface="Times New Roman"/>
                <a:cs typeface="Times New Roman"/>
              </a:rPr>
              <a:t>ліквації </a:t>
            </a:r>
            <a:r>
              <a:rPr sz="1200" dirty="0">
                <a:latin typeface="Times New Roman"/>
                <a:cs typeface="Times New Roman"/>
              </a:rPr>
              <a:t>зі </a:t>
            </a:r>
            <a:r>
              <a:rPr sz="1200" spc="-5" dirty="0">
                <a:latin typeface="Times New Roman"/>
                <a:cs typeface="Times New Roman"/>
              </a:rPr>
              <a:t>звичайних до- </a:t>
            </a:r>
            <a:r>
              <a:rPr sz="1200" dirty="0">
                <a:latin typeface="Times New Roman"/>
                <a:cs typeface="Times New Roman"/>
              </a:rPr>
              <a:t> мішок в сталі мають сірка, </a:t>
            </a:r>
            <a:r>
              <a:rPr sz="1200" spc="-5" dirty="0">
                <a:latin typeface="Times New Roman"/>
                <a:cs typeface="Times New Roman"/>
              </a:rPr>
              <a:t>кисень, вуглець </a:t>
            </a:r>
            <a:r>
              <a:rPr sz="1200" dirty="0">
                <a:latin typeface="Times New Roman"/>
                <a:cs typeface="Times New Roman"/>
              </a:rPr>
              <a:t>і, в меншій </a:t>
            </a:r>
            <a:r>
              <a:rPr sz="1200" spc="-5" dirty="0">
                <a:latin typeface="Times New Roman"/>
                <a:cs typeface="Times New Roman"/>
              </a:rPr>
              <a:t>мі- </a:t>
            </a:r>
            <a:r>
              <a:rPr sz="1200" dirty="0">
                <a:latin typeface="Times New Roman"/>
                <a:cs typeface="Times New Roman"/>
              </a:rPr>
              <a:t> рі, марганець </a:t>
            </a:r>
            <a:r>
              <a:rPr sz="1200" spc="-5" dirty="0">
                <a:latin typeface="Times New Roman"/>
                <a:cs typeface="Times New Roman"/>
              </a:rPr>
              <a:t>та кремній. На </a:t>
            </a:r>
            <a:r>
              <a:rPr sz="1200" dirty="0">
                <a:latin typeface="Times New Roman"/>
                <a:cs typeface="Times New Roman"/>
              </a:rPr>
              <a:t>розподіл </a:t>
            </a:r>
            <a:r>
              <a:rPr sz="1200" spc="-5" dirty="0">
                <a:latin typeface="Times New Roman"/>
                <a:cs typeface="Times New Roman"/>
              </a:rPr>
              <a:t>домішок </a:t>
            </a:r>
            <a:r>
              <a:rPr sz="1200" dirty="0">
                <a:latin typeface="Times New Roman"/>
                <a:cs typeface="Times New Roman"/>
              </a:rPr>
              <a:t>між </a:t>
            </a:r>
            <a:r>
              <a:rPr sz="1200" spc="-5" dirty="0">
                <a:latin typeface="Times New Roman"/>
                <a:cs typeface="Times New Roman"/>
              </a:rPr>
              <a:t>рід-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кою та твердою фазами при </a:t>
            </a:r>
            <a:r>
              <a:rPr sz="1200" dirty="0">
                <a:latin typeface="Times New Roman"/>
                <a:cs typeface="Times New Roman"/>
              </a:rPr>
              <a:t>затвердінні </a:t>
            </a:r>
            <a:r>
              <a:rPr sz="1200" spc="-5" dirty="0">
                <a:latin typeface="Times New Roman"/>
                <a:cs typeface="Times New Roman"/>
              </a:rPr>
              <a:t>реальних </a:t>
            </a:r>
            <a:r>
              <a:rPr sz="1200" dirty="0">
                <a:latin typeface="Times New Roman"/>
                <a:cs typeface="Times New Roman"/>
              </a:rPr>
              <a:t>злитків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впливають: </a:t>
            </a:r>
            <a:r>
              <a:rPr sz="1200" dirty="0">
                <a:latin typeface="Times New Roman"/>
                <a:cs typeface="Times New Roman"/>
              </a:rPr>
              <a:t>конвективний рух </a:t>
            </a:r>
            <a:r>
              <a:rPr sz="1200" spc="-5" dirty="0">
                <a:latin typeface="Times New Roman"/>
                <a:cs typeface="Times New Roman"/>
              </a:rPr>
              <a:t>металу, поверхневі власти-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вості домішок, </a:t>
            </a:r>
            <a:r>
              <a:rPr sz="1200" dirty="0">
                <a:latin typeface="Times New Roman"/>
                <a:cs typeface="Times New Roman"/>
              </a:rPr>
              <a:t>взаємний </a:t>
            </a:r>
            <a:r>
              <a:rPr sz="1200" spc="-5" dirty="0">
                <a:latin typeface="Times New Roman"/>
                <a:cs typeface="Times New Roman"/>
              </a:rPr>
              <a:t>вплив </a:t>
            </a:r>
            <a:r>
              <a:rPr sz="1200" dirty="0">
                <a:latin typeface="Times New Roman"/>
                <a:cs typeface="Times New Roman"/>
              </a:rPr>
              <a:t>домішок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розподіл </a:t>
            </a:r>
            <a:r>
              <a:rPr sz="1200" spc="-5" dirty="0">
                <a:latin typeface="Times New Roman"/>
                <a:cs typeface="Times New Roman"/>
              </a:rPr>
              <a:t>то- </a:t>
            </a:r>
            <a:r>
              <a:rPr sz="1200" dirty="0">
                <a:latin typeface="Times New Roman"/>
                <a:cs typeface="Times New Roman"/>
              </a:rPr>
              <a:t> що. Наприклад, в </a:t>
            </a:r>
            <a:r>
              <a:rPr sz="1200" spc="-5" dirty="0">
                <a:latin typeface="Times New Roman"/>
                <a:cs typeface="Times New Roman"/>
              </a:rPr>
              <a:t>присутності нікелю та </a:t>
            </a:r>
            <a:r>
              <a:rPr sz="1200" dirty="0">
                <a:latin typeface="Times New Roman"/>
                <a:cs typeface="Times New Roman"/>
              </a:rPr>
              <a:t>хрому </a:t>
            </a:r>
            <a:r>
              <a:rPr sz="1200" spc="-5" dirty="0">
                <a:latin typeface="Times New Roman"/>
                <a:cs typeface="Times New Roman"/>
              </a:rPr>
              <a:t>ліквація </a:t>
            </a:r>
            <a:r>
              <a:rPr sz="1200" dirty="0">
                <a:latin typeface="Times New Roman"/>
                <a:cs typeface="Times New Roman"/>
              </a:rPr>
              <a:t> домішок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значно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знижується.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5369750" y="4764341"/>
            <a:ext cx="1051560" cy="3288665"/>
            <a:chOff x="5369750" y="4764341"/>
            <a:chExt cx="1051560" cy="3288665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79720" y="4811013"/>
              <a:ext cx="1011174" cy="3187700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488686" y="4767330"/>
              <a:ext cx="929005" cy="50800"/>
            </a:xfrm>
            <a:custGeom>
              <a:avLst/>
              <a:gdLst/>
              <a:ahLst/>
              <a:cxnLst/>
              <a:rect l="l" t="t" r="r" b="b"/>
              <a:pathLst>
                <a:path w="929004" h="50800">
                  <a:moveTo>
                    <a:pt x="928875" y="0"/>
                  </a:moveTo>
                  <a:lnTo>
                    <a:pt x="0" y="0"/>
                  </a:lnTo>
                  <a:lnTo>
                    <a:pt x="0" y="50795"/>
                  </a:lnTo>
                  <a:lnTo>
                    <a:pt x="928875" y="50795"/>
                  </a:lnTo>
                  <a:lnTo>
                    <a:pt x="9288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488688" y="4767834"/>
              <a:ext cx="929005" cy="50800"/>
            </a:xfrm>
            <a:custGeom>
              <a:avLst/>
              <a:gdLst/>
              <a:ahLst/>
              <a:cxnLst/>
              <a:rect l="l" t="t" r="r" b="b"/>
              <a:pathLst>
                <a:path w="929004" h="50800">
                  <a:moveTo>
                    <a:pt x="0" y="0"/>
                  </a:moveTo>
                  <a:lnTo>
                    <a:pt x="0" y="50292"/>
                  </a:lnTo>
                  <a:lnTo>
                    <a:pt x="928875" y="50292"/>
                  </a:lnTo>
                  <a:lnTo>
                    <a:pt x="928875" y="0"/>
                  </a:lnTo>
                </a:path>
              </a:pathLst>
            </a:custGeom>
            <a:ln w="680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35930" y="7195565"/>
              <a:ext cx="718566" cy="63246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761482" y="6718299"/>
              <a:ext cx="251460" cy="17780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59196" y="6134099"/>
              <a:ext cx="261366" cy="49530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444490" y="5561075"/>
              <a:ext cx="331470" cy="152400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97702" y="5560567"/>
              <a:ext cx="348234" cy="157480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57672" y="5108447"/>
              <a:ext cx="330708" cy="52577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676138" y="5137657"/>
              <a:ext cx="95250" cy="129539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882284" y="4767834"/>
              <a:ext cx="6985" cy="3285490"/>
            </a:xfrm>
            <a:custGeom>
              <a:avLst/>
              <a:gdLst/>
              <a:ahLst/>
              <a:cxnLst/>
              <a:rect l="l" t="t" r="r" b="b"/>
              <a:pathLst>
                <a:path w="6985" h="3285490">
                  <a:moveTo>
                    <a:pt x="0" y="3284981"/>
                  </a:moveTo>
                  <a:lnTo>
                    <a:pt x="6807" y="3284981"/>
                  </a:lnTo>
                  <a:lnTo>
                    <a:pt x="6807" y="0"/>
                  </a:lnTo>
                  <a:lnTo>
                    <a:pt x="0" y="0"/>
                  </a:lnTo>
                  <a:lnTo>
                    <a:pt x="0" y="3284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378958" y="4810505"/>
              <a:ext cx="1012190" cy="3188335"/>
            </a:xfrm>
            <a:custGeom>
              <a:avLst/>
              <a:gdLst/>
              <a:ahLst/>
              <a:cxnLst/>
              <a:rect l="l" t="t" r="r" b="b"/>
              <a:pathLst>
                <a:path w="1012189" h="3188334">
                  <a:moveTo>
                    <a:pt x="217932" y="0"/>
                  </a:moveTo>
                  <a:lnTo>
                    <a:pt x="41148" y="862584"/>
                  </a:lnTo>
                  <a:lnTo>
                    <a:pt x="0" y="862584"/>
                  </a:lnTo>
                  <a:lnTo>
                    <a:pt x="41148" y="2881884"/>
                  </a:lnTo>
                  <a:lnTo>
                    <a:pt x="67818" y="3025140"/>
                  </a:lnTo>
                  <a:lnTo>
                    <a:pt x="115824" y="3099816"/>
                  </a:lnTo>
                  <a:lnTo>
                    <a:pt x="204216" y="3140964"/>
                  </a:lnTo>
                  <a:lnTo>
                    <a:pt x="381762" y="3140964"/>
                  </a:lnTo>
                  <a:lnTo>
                    <a:pt x="441960" y="3188208"/>
                  </a:lnTo>
                  <a:lnTo>
                    <a:pt x="506730" y="3188208"/>
                  </a:lnTo>
                </a:path>
                <a:path w="1012189" h="3188334">
                  <a:moveTo>
                    <a:pt x="794004" y="0"/>
                  </a:moveTo>
                  <a:lnTo>
                    <a:pt x="970788" y="862584"/>
                  </a:lnTo>
                  <a:lnTo>
                    <a:pt x="1011936" y="862584"/>
                  </a:lnTo>
                  <a:lnTo>
                    <a:pt x="970788" y="2881884"/>
                  </a:lnTo>
                  <a:lnTo>
                    <a:pt x="944118" y="3025140"/>
                  </a:lnTo>
                  <a:lnTo>
                    <a:pt x="896112" y="3099816"/>
                  </a:lnTo>
                  <a:lnTo>
                    <a:pt x="807720" y="3140964"/>
                  </a:lnTo>
                  <a:lnTo>
                    <a:pt x="630174" y="3140964"/>
                  </a:lnTo>
                  <a:lnTo>
                    <a:pt x="569976" y="3188208"/>
                  </a:lnTo>
                  <a:lnTo>
                    <a:pt x="505206" y="3188208"/>
                  </a:lnTo>
                </a:path>
              </a:pathLst>
            </a:custGeom>
            <a:ln w="181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587746" y="4797805"/>
              <a:ext cx="584454" cy="18796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5586222" y="4796789"/>
              <a:ext cx="588010" cy="189230"/>
            </a:xfrm>
            <a:custGeom>
              <a:avLst/>
              <a:gdLst/>
              <a:ahLst/>
              <a:cxnLst/>
              <a:rect l="l" t="t" r="r" b="b"/>
              <a:pathLst>
                <a:path w="588010" h="189229">
                  <a:moveTo>
                    <a:pt x="1524" y="4572"/>
                  </a:moveTo>
                  <a:lnTo>
                    <a:pt x="17216" y="19442"/>
                  </a:lnTo>
                  <a:lnTo>
                    <a:pt x="29337" y="37242"/>
                  </a:lnTo>
                  <a:lnTo>
                    <a:pt x="42029" y="53756"/>
                  </a:lnTo>
                  <a:lnTo>
                    <a:pt x="59436" y="64770"/>
                  </a:lnTo>
                  <a:lnTo>
                    <a:pt x="62781" y="74937"/>
                  </a:lnTo>
                  <a:lnTo>
                    <a:pt x="65627" y="78676"/>
                  </a:lnTo>
                  <a:lnTo>
                    <a:pt x="72616" y="80414"/>
                  </a:lnTo>
                  <a:lnTo>
                    <a:pt x="88392" y="84582"/>
                  </a:lnTo>
                  <a:lnTo>
                    <a:pt x="92202" y="86106"/>
                  </a:lnTo>
                  <a:lnTo>
                    <a:pt x="100584" y="88392"/>
                  </a:lnTo>
                  <a:lnTo>
                    <a:pt x="104060" y="95309"/>
                  </a:lnTo>
                  <a:lnTo>
                    <a:pt x="107251" y="102584"/>
                  </a:lnTo>
                  <a:lnTo>
                    <a:pt x="149185" y="123241"/>
                  </a:lnTo>
                  <a:lnTo>
                    <a:pt x="214860" y="139886"/>
                  </a:lnTo>
                  <a:lnTo>
                    <a:pt x="248412" y="144780"/>
                  </a:lnTo>
                  <a:lnTo>
                    <a:pt x="266378" y="152971"/>
                  </a:lnTo>
                  <a:lnTo>
                    <a:pt x="283559" y="163449"/>
                  </a:lnTo>
                  <a:lnTo>
                    <a:pt x="299739" y="175641"/>
                  </a:lnTo>
                  <a:lnTo>
                    <a:pt x="314706" y="188976"/>
                  </a:lnTo>
                  <a:lnTo>
                    <a:pt x="317384" y="177819"/>
                  </a:lnTo>
                  <a:lnTo>
                    <a:pt x="319563" y="170592"/>
                  </a:lnTo>
                  <a:lnTo>
                    <a:pt x="324457" y="165508"/>
                  </a:lnTo>
                  <a:lnTo>
                    <a:pt x="335280" y="160782"/>
                  </a:lnTo>
                  <a:lnTo>
                    <a:pt x="348364" y="153066"/>
                  </a:lnTo>
                  <a:lnTo>
                    <a:pt x="359378" y="150495"/>
                  </a:lnTo>
                  <a:lnTo>
                    <a:pt x="370534" y="153066"/>
                  </a:lnTo>
                  <a:lnTo>
                    <a:pt x="384048" y="160782"/>
                  </a:lnTo>
                  <a:lnTo>
                    <a:pt x="405264" y="155912"/>
                  </a:lnTo>
                  <a:lnTo>
                    <a:pt x="425767" y="149828"/>
                  </a:lnTo>
                  <a:lnTo>
                    <a:pt x="445984" y="143315"/>
                  </a:lnTo>
                  <a:lnTo>
                    <a:pt x="466344" y="137160"/>
                  </a:lnTo>
                  <a:lnTo>
                    <a:pt x="478464" y="134076"/>
                  </a:lnTo>
                  <a:lnTo>
                    <a:pt x="490728" y="131349"/>
                  </a:lnTo>
                  <a:lnTo>
                    <a:pt x="502991" y="128480"/>
                  </a:lnTo>
                  <a:lnTo>
                    <a:pt x="515112" y="124968"/>
                  </a:lnTo>
                  <a:lnTo>
                    <a:pt x="520886" y="114359"/>
                  </a:lnTo>
                  <a:lnTo>
                    <a:pt x="527589" y="109823"/>
                  </a:lnTo>
                  <a:lnTo>
                    <a:pt x="565404" y="75533"/>
                  </a:lnTo>
                  <a:lnTo>
                    <a:pt x="579870" y="37611"/>
                  </a:lnTo>
                  <a:lnTo>
                    <a:pt x="582644" y="29622"/>
                  </a:lnTo>
                  <a:lnTo>
                    <a:pt x="584989" y="23205"/>
                  </a:lnTo>
                  <a:lnTo>
                    <a:pt x="585978" y="20574"/>
                  </a:lnTo>
                  <a:lnTo>
                    <a:pt x="584454" y="15240"/>
                  </a:lnTo>
                  <a:lnTo>
                    <a:pt x="587502" y="5334"/>
                  </a:lnTo>
                  <a:lnTo>
                    <a:pt x="581406" y="4572"/>
                  </a:lnTo>
                  <a:lnTo>
                    <a:pt x="561153" y="3131"/>
                  </a:lnTo>
                  <a:lnTo>
                    <a:pt x="540543" y="3905"/>
                  </a:lnTo>
                  <a:lnTo>
                    <a:pt x="499110" y="8382"/>
                  </a:lnTo>
                  <a:lnTo>
                    <a:pt x="480893" y="14918"/>
                  </a:lnTo>
                  <a:lnTo>
                    <a:pt x="474726" y="16764"/>
                  </a:lnTo>
                  <a:lnTo>
                    <a:pt x="446841" y="19085"/>
                  </a:lnTo>
                  <a:lnTo>
                    <a:pt x="419100" y="21621"/>
                  </a:lnTo>
                  <a:lnTo>
                    <a:pt x="391358" y="24586"/>
                  </a:lnTo>
                  <a:lnTo>
                    <a:pt x="363474" y="28194"/>
                  </a:lnTo>
                  <a:lnTo>
                    <a:pt x="346567" y="25265"/>
                  </a:lnTo>
                  <a:lnTo>
                    <a:pt x="335089" y="21907"/>
                  </a:lnTo>
                  <a:lnTo>
                    <a:pt x="324469" y="17692"/>
                  </a:lnTo>
                  <a:lnTo>
                    <a:pt x="310134" y="12192"/>
                  </a:lnTo>
                  <a:lnTo>
                    <a:pt x="286797" y="18466"/>
                  </a:lnTo>
                  <a:lnTo>
                    <a:pt x="263461" y="25241"/>
                  </a:lnTo>
                  <a:lnTo>
                    <a:pt x="239839" y="31587"/>
                  </a:lnTo>
                  <a:lnTo>
                    <a:pt x="215646" y="36576"/>
                  </a:lnTo>
                  <a:lnTo>
                    <a:pt x="189392" y="32944"/>
                  </a:lnTo>
                  <a:lnTo>
                    <a:pt x="163925" y="28098"/>
                  </a:lnTo>
                  <a:lnTo>
                    <a:pt x="138600" y="22538"/>
                  </a:lnTo>
                  <a:lnTo>
                    <a:pt x="112776" y="16764"/>
                  </a:lnTo>
                  <a:lnTo>
                    <a:pt x="96309" y="13358"/>
                  </a:lnTo>
                  <a:lnTo>
                    <a:pt x="91344" y="12382"/>
                  </a:lnTo>
                  <a:lnTo>
                    <a:pt x="85665" y="10548"/>
                  </a:lnTo>
                  <a:lnTo>
                    <a:pt x="67056" y="4572"/>
                  </a:lnTo>
                  <a:lnTo>
                    <a:pt x="63246" y="3048"/>
                  </a:lnTo>
                  <a:lnTo>
                    <a:pt x="54864" y="0"/>
                  </a:lnTo>
                  <a:lnTo>
                    <a:pt x="44910" y="1035"/>
                  </a:lnTo>
                  <a:lnTo>
                    <a:pt x="34671" y="2000"/>
                  </a:lnTo>
                  <a:lnTo>
                    <a:pt x="24431" y="3107"/>
                  </a:lnTo>
                  <a:lnTo>
                    <a:pt x="14478" y="4572"/>
                  </a:lnTo>
                  <a:lnTo>
                    <a:pt x="0" y="6858"/>
                  </a:lnTo>
                  <a:lnTo>
                    <a:pt x="1524" y="13716"/>
                  </a:lnTo>
                  <a:lnTo>
                    <a:pt x="1524" y="4572"/>
                  </a:lnTo>
                  <a:close/>
                </a:path>
              </a:pathLst>
            </a:custGeom>
            <a:ln w="11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6417817" y="4857891"/>
            <a:ext cx="89535" cy="1797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641085" y="5150257"/>
            <a:ext cx="174625" cy="1358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700" b="1" spc="-145" dirty="0">
                <a:latin typeface="Times New Roman"/>
                <a:cs typeface="Times New Roman"/>
              </a:rPr>
              <a:t>+</a:t>
            </a:r>
            <a:r>
              <a:rPr sz="1050" b="1" spc="-217" baseline="-11904" dirty="0">
                <a:latin typeface="Times New Roman"/>
                <a:cs typeface="Times New Roman"/>
              </a:rPr>
              <a:t>+</a:t>
            </a:r>
            <a:r>
              <a:rPr sz="1050" b="1" spc="-217" baseline="-27777" dirty="0">
                <a:latin typeface="Times New Roman"/>
                <a:cs typeface="Times New Roman"/>
              </a:rPr>
              <a:t>+</a:t>
            </a:r>
            <a:endParaRPr sz="1050" baseline="-27777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673083" y="5324738"/>
            <a:ext cx="218440" cy="1358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1050" b="1" spc="-187" baseline="27777" dirty="0">
                <a:latin typeface="Times New Roman"/>
                <a:cs typeface="Times New Roman"/>
              </a:rPr>
              <a:t>+</a:t>
            </a:r>
            <a:r>
              <a:rPr sz="700" b="1" spc="-125" dirty="0">
                <a:latin typeface="Times New Roman"/>
                <a:cs typeface="Times New Roman"/>
              </a:rPr>
              <a:t>+</a:t>
            </a:r>
            <a:r>
              <a:rPr sz="1050" b="1" spc="-187" baseline="7936" dirty="0">
                <a:latin typeface="Times New Roman"/>
                <a:cs typeface="Times New Roman"/>
              </a:rPr>
              <a:t>+</a:t>
            </a:r>
            <a:r>
              <a:rPr sz="1050" b="1" spc="-187" baseline="-7936" dirty="0">
                <a:latin typeface="Times New Roman"/>
                <a:cs typeface="Times New Roman"/>
              </a:rPr>
              <a:t>+</a:t>
            </a:r>
            <a:endParaRPr sz="1050" baseline="-7936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788148" y="5494661"/>
            <a:ext cx="156845" cy="1358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700" b="1" spc="-85" dirty="0">
                <a:latin typeface="Times New Roman"/>
                <a:cs typeface="Times New Roman"/>
              </a:rPr>
              <a:t>+</a:t>
            </a:r>
            <a:r>
              <a:rPr sz="1050" b="1" spc="-127" baseline="-19841" dirty="0">
                <a:latin typeface="Times New Roman"/>
                <a:cs typeface="Times New Roman"/>
              </a:rPr>
              <a:t>+</a:t>
            </a:r>
            <a:endParaRPr sz="1050" baseline="-19841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71787" y="5150228"/>
            <a:ext cx="151765" cy="1358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1050" b="1" spc="-157" baseline="-19841" dirty="0">
                <a:latin typeface="Times New Roman"/>
                <a:cs typeface="Times New Roman"/>
              </a:rPr>
              <a:t>+</a:t>
            </a:r>
            <a:r>
              <a:rPr sz="700" b="1" spc="-105" dirty="0">
                <a:latin typeface="Times New Roman"/>
                <a:cs typeface="Times New Roman"/>
              </a:rPr>
              <a:t>+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655050" y="5227206"/>
            <a:ext cx="471170" cy="1358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20"/>
              </a:spcBef>
              <a:tabLst>
                <a:tab pos="314325" algn="l"/>
              </a:tabLst>
            </a:pPr>
            <a:r>
              <a:rPr sz="700" b="1" spc="-120" dirty="0">
                <a:latin typeface="Times New Roman"/>
                <a:cs typeface="Times New Roman"/>
              </a:rPr>
              <a:t>+</a:t>
            </a:r>
            <a:r>
              <a:rPr sz="1050" b="1" spc="-179" baseline="-11904" dirty="0">
                <a:latin typeface="Times New Roman"/>
                <a:cs typeface="Times New Roman"/>
              </a:rPr>
              <a:t>+</a:t>
            </a:r>
            <a:r>
              <a:rPr sz="1050" spc="-179" baseline="-11904" dirty="0">
                <a:latin typeface="Times New Roman"/>
                <a:cs typeface="Times New Roman"/>
              </a:rPr>
              <a:t>	</a:t>
            </a:r>
            <a:r>
              <a:rPr sz="1050" b="1" spc="-187" baseline="-19841" dirty="0">
                <a:latin typeface="Times New Roman"/>
                <a:cs typeface="Times New Roman"/>
              </a:rPr>
              <a:t>+</a:t>
            </a:r>
            <a:r>
              <a:rPr sz="1050" b="1" spc="-187" baseline="7936" dirty="0">
                <a:latin typeface="Times New Roman"/>
                <a:cs typeface="Times New Roman"/>
              </a:rPr>
              <a:t>+</a:t>
            </a:r>
            <a:r>
              <a:rPr sz="700" b="1" spc="-125" dirty="0">
                <a:latin typeface="Times New Roman"/>
                <a:cs typeface="Times New Roman"/>
              </a:rPr>
              <a:t>+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08554" y="5333872"/>
            <a:ext cx="184150" cy="1358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700" b="1" spc="-120" dirty="0">
                <a:latin typeface="Times New Roman"/>
                <a:cs typeface="Times New Roman"/>
              </a:rPr>
              <a:t>+</a:t>
            </a:r>
            <a:r>
              <a:rPr sz="1050" b="1" spc="-179" baseline="3968" dirty="0">
                <a:latin typeface="Times New Roman"/>
                <a:cs typeface="Times New Roman"/>
              </a:rPr>
              <a:t>+</a:t>
            </a:r>
            <a:r>
              <a:rPr sz="1050" b="1" spc="-179" baseline="35714" dirty="0">
                <a:latin typeface="Times New Roman"/>
                <a:cs typeface="Times New Roman"/>
              </a:rPr>
              <a:t>+</a:t>
            </a:r>
            <a:endParaRPr sz="1050" baseline="35714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717286" y="5372746"/>
            <a:ext cx="350520" cy="1358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1050" b="1" spc="37" baseline="-7936" dirty="0">
                <a:latin typeface="Times New Roman"/>
                <a:cs typeface="Times New Roman"/>
              </a:rPr>
              <a:t>+</a:t>
            </a:r>
            <a:r>
              <a:rPr sz="700" b="1" spc="25" dirty="0">
                <a:latin typeface="Times New Roman"/>
                <a:cs typeface="Times New Roman"/>
              </a:rPr>
              <a:t>+ </a:t>
            </a:r>
            <a:r>
              <a:rPr sz="700" b="1" spc="35" dirty="0">
                <a:latin typeface="Times New Roman"/>
                <a:cs typeface="Times New Roman"/>
              </a:rPr>
              <a:t> </a:t>
            </a:r>
            <a:r>
              <a:rPr sz="1050" b="1" spc="-187" baseline="-15873" dirty="0">
                <a:latin typeface="Times New Roman"/>
                <a:cs typeface="Times New Roman"/>
              </a:rPr>
              <a:t>+</a:t>
            </a:r>
            <a:r>
              <a:rPr sz="700" b="1" spc="-125" dirty="0">
                <a:latin typeface="Times New Roman"/>
                <a:cs typeface="Times New Roman"/>
              </a:rPr>
              <a:t>+</a:t>
            </a:r>
            <a:r>
              <a:rPr sz="1050" b="1" spc="-187" baseline="7936" dirty="0">
                <a:latin typeface="Times New Roman"/>
                <a:cs typeface="Times New Roman"/>
              </a:rPr>
              <a:t>+</a:t>
            </a:r>
            <a:endParaRPr sz="1050" baseline="7936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736336" y="5419983"/>
            <a:ext cx="309880" cy="1358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1050" b="1" spc="-300" baseline="-15873" dirty="0">
                <a:latin typeface="Times New Roman"/>
                <a:cs typeface="Times New Roman"/>
              </a:rPr>
              <a:t>+</a:t>
            </a:r>
            <a:r>
              <a:rPr sz="1050" b="1" spc="-300" baseline="3968" dirty="0">
                <a:latin typeface="Times New Roman"/>
                <a:cs typeface="Times New Roman"/>
              </a:rPr>
              <a:t>+</a:t>
            </a:r>
            <a:r>
              <a:rPr sz="1050" b="1" spc="-300" baseline="-23809" dirty="0">
                <a:latin typeface="Times New Roman"/>
                <a:cs typeface="Times New Roman"/>
              </a:rPr>
              <a:t>+</a:t>
            </a:r>
            <a:r>
              <a:rPr sz="700" b="1" spc="-200" dirty="0">
                <a:latin typeface="Times New Roman"/>
                <a:cs typeface="Times New Roman"/>
              </a:rPr>
              <a:t>+</a:t>
            </a:r>
            <a:r>
              <a:rPr sz="1050" b="1" spc="-300" baseline="-15873" dirty="0">
                <a:latin typeface="Times New Roman"/>
                <a:cs typeface="Times New Roman"/>
              </a:rPr>
              <a:t>+</a:t>
            </a:r>
            <a:r>
              <a:rPr sz="1050" b="1" spc="-300" baseline="-31746" dirty="0">
                <a:latin typeface="Times New Roman"/>
                <a:cs typeface="Times New Roman"/>
              </a:rPr>
              <a:t>+</a:t>
            </a:r>
            <a:r>
              <a:rPr sz="1050" b="1" spc="-300" baseline="-35714" dirty="0">
                <a:latin typeface="Times New Roman"/>
                <a:cs typeface="Times New Roman"/>
              </a:rPr>
              <a:t>+</a:t>
            </a:r>
            <a:r>
              <a:rPr sz="1050" b="1" spc="-300" baseline="-15873" dirty="0">
                <a:latin typeface="Times New Roman"/>
                <a:cs typeface="Times New Roman"/>
              </a:rPr>
              <a:t>+</a:t>
            </a:r>
            <a:r>
              <a:rPr sz="1050" b="1" spc="-300" baseline="3968" dirty="0">
                <a:latin typeface="Times New Roman"/>
                <a:cs typeface="Times New Roman"/>
              </a:rPr>
              <a:t>+</a:t>
            </a:r>
            <a:endParaRPr sz="1050" baseline="3968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472683" y="5613524"/>
            <a:ext cx="24193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22" baseline="-14814" dirty="0">
                <a:latin typeface="Times New Roman"/>
                <a:cs typeface="Times New Roman"/>
              </a:rPr>
              <a:t>+</a:t>
            </a:r>
            <a:r>
              <a:rPr sz="1125" b="1" spc="240" baseline="-14814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612377" y="5554097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462785" y="5676781"/>
            <a:ext cx="24447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22" baseline="-7407" dirty="0">
                <a:latin typeface="Times New Roman"/>
                <a:cs typeface="Times New Roman"/>
              </a:rPr>
              <a:t>+</a:t>
            </a:r>
            <a:r>
              <a:rPr sz="1125" b="1" spc="262" baseline="-7407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484375" y="5752971"/>
            <a:ext cx="19113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r>
              <a:rPr sz="750" b="1" spc="145" dirty="0">
                <a:latin typeface="Times New Roman"/>
                <a:cs typeface="Times New Roman"/>
              </a:rPr>
              <a:t> </a:t>
            </a:r>
            <a:r>
              <a:rPr sz="1125" b="1" spc="22" baseline="3703" dirty="0">
                <a:latin typeface="Times New Roman"/>
                <a:cs typeface="Times New Roman"/>
              </a:rPr>
              <a:t>+</a:t>
            </a:r>
            <a:endParaRPr sz="1125" baseline="3703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479038" y="5808603"/>
            <a:ext cx="19304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r>
              <a:rPr sz="750" b="1" spc="155" dirty="0">
                <a:latin typeface="Times New Roman"/>
                <a:cs typeface="Times New Roman"/>
              </a:rPr>
              <a:t> </a:t>
            </a:r>
            <a:r>
              <a:rPr sz="1125" b="1" spc="22" baseline="3703" dirty="0">
                <a:latin typeface="Times New Roman"/>
                <a:cs typeface="Times New Roman"/>
              </a:rPr>
              <a:t>+</a:t>
            </a:r>
            <a:endParaRPr sz="1125" baseline="3703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471412" y="5865753"/>
            <a:ext cx="20066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  </a:t>
            </a:r>
            <a:r>
              <a:rPr sz="1125" b="1" spc="22" baseline="3703" dirty="0">
                <a:latin typeface="Times New Roman"/>
                <a:cs typeface="Times New Roman"/>
              </a:rPr>
              <a:t>+</a:t>
            </a:r>
            <a:endParaRPr sz="1125" baseline="3703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449818" y="5928995"/>
            <a:ext cx="23431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r>
              <a:rPr sz="750" b="1" spc="105" dirty="0">
                <a:latin typeface="Times New Roman"/>
                <a:cs typeface="Times New Roman"/>
              </a:rPr>
              <a:t> </a:t>
            </a:r>
            <a:r>
              <a:rPr sz="1125" b="1" spc="22" baseline="-22222" dirty="0">
                <a:latin typeface="Times New Roman"/>
                <a:cs typeface="Times New Roman"/>
              </a:rPr>
              <a:t>+</a:t>
            </a:r>
            <a:endParaRPr sz="1125" baseline="-22222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443725" y="5989955"/>
            <a:ext cx="24447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r>
              <a:rPr sz="750" b="1" spc="180" dirty="0">
                <a:latin typeface="Times New Roman"/>
                <a:cs typeface="Times New Roman"/>
              </a:rPr>
              <a:t> </a:t>
            </a:r>
            <a:r>
              <a:rPr sz="1125" b="1" spc="22" baseline="-22222" dirty="0">
                <a:latin typeface="Times New Roman"/>
                <a:cs typeface="Times New Roman"/>
              </a:rPr>
              <a:t>+</a:t>
            </a:r>
            <a:endParaRPr sz="1125" baseline="-22222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438387" y="6106542"/>
            <a:ext cx="240029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r>
              <a:rPr sz="750" b="1" spc="145" dirty="0">
                <a:latin typeface="Times New Roman"/>
                <a:cs typeface="Times New Roman"/>
              </a:rPr>
              <a:t> </a:t>
            </a:r>
            <a:r>
              <a:rPr sz="1125" b="1" spc="22" baseline="-18518" dirty="0">
                <a:latin typeface="Times New Roman"/>
                <a:cs typeface="Times New Roman"/>
              </a:rPr>
              <a:t>+</a:t>
            </a:r>
            <a:endParaRPr sz="1125" baseline="-18518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565149" y="6258188"/>
            <a:ext cx="17399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 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565149" y="6320666"/>
            <a:ext cx="16446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r>
              <a:rPr sz="750" spc="10" dirty="0">
                <a:latin typeface="Times New Roman"/>
                <a:cs typeface="Times New Roman"/>
              </a:rPr>
              <a:t> </a:t>
            </a:r>
            <a:r>
              <a:rPr sz="1125" b="1" spc="22" baseline="3703" dirty="0">
                <a:latin typeface="Times New Roman"/>
                <a:cs typeface="Times New Roman"/>
              </a:rPr>
              <a:t>+</a:t>
            </a:r>
            <a:endParaRPr sz="1125" baseline="3703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535939" y="6376298"/>
            <a:ext cx="19939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r>
              <a:rPr sz="750" spc="-114" dirty="0">
                <a:latin typeface="Times New Roman"/>
                <a:cs typeface="Times New Roman"/>
              </a:rPr>
              <a:t> </a:t>
            </a:r>
            <a:r>
              <a:rPr sz="1125" b="1" spc="22" baseline="-7407" dirty="0">
                <a:latin typeface="Times New Roman"/>
                <a:cs typeface="Times New Roman"/>
              </a:rPr>
              <a:t>+</a:t>
            </a:r>
            <a:endParaRPr sz="1125" baseline="-7407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612397" y="6544692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603254" y="6613267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97157" y="6680324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585727" y="6825858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580389" y="6890629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065787" y="5567796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096257" y="6024242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065787" y="5638658"/>
            <a:ext cx="18542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r>
              <a:rPr sz="750" b="1" spc="100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075689" y="5697342"/>
            <a:ext cx="20066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25" b="1" spc="22" baseline="3703" dirty="0">
                <a:latin typeface="Times New Roman"/>
                <a:cs typeface="Times New Roman"/>
              </a:rPr>
              <a:t>+ 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087119" y="5812400"/>
            <a:ext cx="22161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 </a:t>
            </a:r>
            <a:r>
              <a:rPr sz="750" b="1" spc="175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063242" y="5869551"/>
            <a:ext cx="27114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22" baseline="-14814" dirty="0">
                <a:latin typeface="Times New Roman"/>
                <a:cs typeface="Times New Roman"/>
              </a:rPr>
              <a:t>+ </a:t>
            </a:r>
            <a:r>
              <a:rPr sz="1125" b="1" spc="270" baseline="-14814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253226" y="5993753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269984" y="6106535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273794" y="6173587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996165" y="6259708"/>
            <a:ext cx="22923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22" baseline="-22222" dirty="0">
                <a:latin typeface="Times New Roman"/>
                <a:cs typeface="Times New Roman"/>
              </a:rPr>
              <a:t>+</a:t>
            </a:r>
            <a:r>
              <a:rPr sz="1125" b="1" spc="104" baseline="-22222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009887" y="6332857"/>
            <a:ext cx="21907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22" baseline="-18518" dirty="0">
                <a:latin typeface="Times New Roman"/>
                <a:cs typeface="Times New Roman"/>
              </a:rPr>
              <a:t>+</a:t>
            </a:r>
            <a:r>
              <a:rPr sz="1125" b="1" spc="-7" baseline="-18518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036547" y="6464679"/>
            <a:ext cx="21336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22" baseline="-18518" dirty="0">
                <a:latin typeface="Times New Roman"/>
                <a:cs typeface="Times New Roman"/>
              </a:rPr>
              <a:t>+</a:t>
            </a:r>
            <a:r>
              <a:rPr sz="1125" b="1" spc="-67" baseline="-18518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075664" y="6554587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084812" y="6613260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094714" y="6680312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103862" y="6738231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113759" y="6796899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126712" y="6911968"/>
            <a:ext cx="8255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756402" y="5768554"/>
            <a:ext cx="8763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b="1" dirty="0">
                <a:latin typeface="Times New Roman"/>
                <a:cs typeface="Times New Roman"/>
              </a:rPr>
              <a:t>+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805927" y="5881331"/>
            <a:ext cx="16002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b="1" dirty="0">
                <a:latin typeface="Times New Roman"/>
                <a:cs typeface="Times New Roman"/>
              </a:rPr>
              <a:t>+</a:t>
            </a:r>
            <a:r>
              <a:rPr sz="850" spc="-135" dirty="0">
                <a:latin typeface="Times New Roman"/>
                <a:cs typeface="Times New Roman"/>
              </a:rPr>
              <a:t> </a:t>
            </a:r>
            <a:r>
              <a:rPr sz="1275" b="1" baseline="3267" dirty="0">
                <a:latin typeface="Times New Roman"/>
                <a:cs typeface="Times New Roman"/>
              </a:rPr>
              <a:t>+</a:t>
            </a:r>
            <a:endParaRPr sz="1275" baseline="3267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751574" y="5825709"/>
            <a:ext cx="268605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1275" b="1" baseline="-6535" dirty="0">
                <a:latin typeface="Times New Roman"/>
                <a:cs typeface="Times New Roman"/>
              </a:rPr>
              <a:t>+</a:t>
            </a:r>
            <a:r>
              <a:rPr sz="1275" b="1" spc="75" baseline="-6535" dirty="0">
                <a:latin typeface="Times New Roman"/>
                <a:cs typeface="Times New Roman"/>
              </a:rPr>
              <a:t> </a:t>
            </a:r>
            <a:r>
              <a:rPr sz="850" b="1" dirty="0">
                <a:latin typeface="Times New Roman"/>
                <a:cs typeface="Times New Roman"/>
              </a:rPr>
              <a:t>+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916159" y="5743401"/>
            <a:ext cx="404495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1275" b="1" baseline="-16339" dirty="0">
                <a:latin typeface="Times New Roman"/>
                <a:cs typeface="Times New Roman"/>
              </a:rPr>
              <a:t>+</a:t>
            </a:r>
            <a:r>
              <a:rPr sz="1275" b="1" spc="472" baseline="-16339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 </a:t>
            </a:r>
            <a:r>
              <a:rPr sz="750" b="1" spc="204" dirty="0">
                <a:latin typeface="Times New Roman"/>
                <a:cs typeface="Times New Roman"/>
              </a:rPr>
              <a:t> </a:t>
            </a:r>
            <a:r>
              <a:rPr sz="1125" b="1" spc="22" baseline="3703" dirty="0">
                <a:latin typeface="Times New Roman"/>
                <a:cs typeface="Times New Roman"/>
              </a:rPr>
              <a:t>+</a:t>
            </a:r>
            <a:endParaRPr sz="1125" baseline="3703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814817" y="6194514"/>
            <a:ext cx="404495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1275" b="1" spc="-142" baseline="-19607" dirty="0">
                <a:latin typeface="Times New Roman"/>
                <a:cs typeface="Times New Roman"/>
              </a:rPr>
              <a:t>+</a:t>
            </a:r>
            <a:r>
              <a:rPr sz="850" b="1" spc="-95" dirty="0">
                <a:latin typeface="Times New Roman"/>
                <a:cs typeface="Times New Roman"/>
              </a:rPr>
              <a:t>+</a:t>
            </a:r>
            <a:r>
              <a:rPr sz="850" b="1" spc="200" dirty="0">
                <a:latin typeface="Times New Roman"/>
                <a:cs typeface="Times New Roman"/>
              </a:rPr>
              <a:t> </a:t>
            </a:r>
            <a:r>
              <a:rPr sz="1125" b="1" spc="22" baseline="-14814" dirty="0">
                <a:latin typeface="Times New Roman"/>
                <a:cs typeface="Times New Roman"/>
              </a:rPr>
              <a:t>+</a:t>
            </a:r>
            <a:r>
              <a:rPr sz="1125" b="1" spc="172" baseline="-14814" dirty="0">
                <a:latin typeface="Times New Roman"/>
                <a:cs typeface="Times New Roman"/>
              </a:rPr>
              <a:t> </a:t>
            </a:r>
            <a:r>
              <a:rPr sz="1125" b="1" spc="22" baseline="3703" dirty="0">
                <a:latin typeface="Times New Roman"/>
                <a:cs typeface="Times New Roman"/>
              </a:rPr>
              <a:t>+</a:t>
            </a:r>
            <a:endParaRPr sz="1125" baseline="3703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438387" y="6173954"/>
            <a:ext cx="775335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1125" b="1" spc="22" baseline="7407" dirty="0">
                <a:latin typeface="Times New Roman"/>
                <a:cs typeface="Times New Roman"/>
              </a:rPr>
              <a:t>+</a:t>
            </a:r>
            <a:r>
              <a:rPr sz="1125" b="1" spc="240" baseline="7407" dirty="0">
                <a:latin typeface="Times New Roman"/>
                <a:cs typeface="Times New Roman"/>
              </a:rPr>
              <a:t> </a:t>
            </a:r>
            <a:r>
              <a:rPr sz="1125" b="1" spc="22" baseline="-7407" dirty="0">
                <a:latin typeface="Times New Roman"/>
                <a:cs typeface="Times New Roman"/>
              </a:rPr>
              <a:t>+</a:t>
            </a:r>
            <a:r>
              <a:rPr sz="1125" b="1" spc="254" baseline="-7407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 </a:t>
            </a:r>
            <a:r>
              <a:rPr sz="750" b="1" spc="195" dirty="0">
                <a:latin typeface="Times New Roman"/>
                <a:cs typeface="Times New Roman"/>
              </a:rPr>
              <a:t> </a:t>
            </a:r>
            <a:r>
              <a:rPr sz="1275" b="1" baseline="-6535" dirty="0">
                <a:latin typeface="Times New Roman"/>
                <a:cs typeface="Times New Roman"/>
              </a:rPr>
              <a:t>+</a:t>
            </a:r>
            <a:r>
              <a:rPr sz="1275" b="1" spc="112" baseline="-6535" dirty="0">
                <a:latin typeface="Times New Roman"/>
                <a:cs typeface="Times New Roman"/>
              </a:rPr>
              <a:t> </a:t>
            </a:r>
            <a:r>
              <a:rPr sz="1275" b="1" baseline="13071" dirty="0">
                <a:latin typeface="Times New Roman"/>
                <a:cs typeface="Times New Roman"/>
              </a:rPr>
              <a:t>+</a:t>
            </a:r>
            <a:r>
              <a:rPr sz="1275" b="1" spc="97" baseline="13071" dirty="0">
                <a:latin typeface="Times New Roman"/>
                <a:cs typeface="Times New Roman"/>
              </a:rPr>
              <a:t> </a:t>
            </a:r>
            <a:r>
              <a:rPr sz="1125" b="1" spc="22" baseline="7407" dirty="0">
                <a:latin typeface="Times New Roman"/>
                <a:cs typeface="Times New Roman"/>
              </a:rPr>
              <a:t>+</a:t>
            </a:r>
            <a:r>
              <a:rPr sz="1125" b="1" spc="254" baseline="7407" dirty="0">
                <a:latin typeface="Times New Roman"/>
                <a:cs typeface="Times New Roman"/>
              </a:rPr>
              <a:t> </a:t>
            </a:r>
            <a:r>
              <a:rPr sz="1125" b="1" spc="22" baseline="25925" dirty="0">
                <a:latin typeface="Times New Roman"/>
                <a:cs typeface="Times New Roman"/>
              </a:rPr>
              <a:t>+</a:t>
            </a:r>
            <a:endParaRPr sz="1125" baseline="25925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730992" y="6072599"/>
            <a:ext cx="475615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1275" b="1" spc="-277" baseline="-9803" dirty="0">
                <a:latin typeface="Times New Roman"/>
                <a:cs typeface="Times New Roman"/>
              </a:rPr>
              <a:t>+</a:t>
            </a:r>
            <a:r>
              <a:rPr sz="1275" b="1" spc="-277" baseline="-35947" dirty="0">
                <a:latin typeface="Times New Roman"/>
                <a:cs typeface="Times New Roman"/>
              </a:rPr>
              <a:t>+</a:t>
            </a:r>
            <a:r>
              <a:rPr sz="1275" b="1" spc="89" baseline="-35947" dirty="0">
                <a:latin typeface="Times New Roman"/>
                <a:cs typeface="Times New Roman"/>
              </a:rPr>
              <a:t> </a:t>
            </a:r>
            <a:r>
              <a:rPr sz="1275" b="1" spc="97" baseline="-35947" dirty="0">
                <a:latin typeface="Times New Roman"/>
                <a:cs typeface="Times New Roman"/>
              </a:rPr>
              <a:t> </a:t>
            </a:r>
            <a:r>
              <a:rPr sz="1275" b="1" spc="-270" baseline="-16339" dirty="0">
                <a:latin typeface="Times New Roman"/>
                <a:cs typeface="Times New Roman"/>
              </a:rPr>
              <a:t>+</a:t>
            </a:r>
            <a:r>
              <a:rPr sz="850" b="1" spc="-180" dirty="0">
                <a:latin typeface="Times New Roman"/>
                <a:cs typeface="Times New Roman"/>
              </a:rPr>
              <a:t>+</a:t>
            </a:r>
            <a:r>
              <a:rPr sz="850" b="1" spc="114" dirty="0">
                <a:latin typeface="Times New Roman"/>
                <a:cs typeface="Times New Roman"/>
              </a:rPr>
              <a:t> </a:t>
            </a:r>
            <a:r>
              <a:rPr sz="850" b="1" spc="120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855451" y="6265391"/>
            <a:ext cx="8763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b="1" dirty="0">
                <a:latin typeface="Times New Roman"/>
                <a:cs typeface="Times New Roman"/>
              </a:rPr>
              <a:t>+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812530" y="5925523"/>
            <a:ext cx="53848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298450" algn="l"/>
              </a:tabLst>
            </a:pPr>
            <a:r>
              <a:rPr sz="850" b="1" spc="-160" dirty="0">
                <a:latin typeface="Times New Roman"/>
                <a:cs typeface="Times New Roman"/>
              </a:rPr>
              <a:t>+</a:t>
            </a:r>
            <a:r>
              <a:rPr sz="1275" b="1" spc="-240" baseline="-19607" dirty="0">
                <a:latin typeface="Times New Roman"/>
                <a:cs typeface="Times New Roman"/>
              </a:rPr>
              <a:t>+</a:t>
            </a:r>
            <a:r>
              <a:rPr sz="1275" spc="-240" baseline="-19607" dirty="0">
                <a:latin typeface="Times New Roman"/>
                <a:cs typeface="Times New Roman"/>
              </a:rPr>
              <a:t>	</a:t>
            </a:r>
            <a:r>
              <a:rPr sz="1125" b="1" spc="22" baseline="-11111" dirty="0">
                <a:latin typeface="Times New Roman"/>
                <a:cs typeface="Times New Roman"/>
              </a:rPr>
              <a:t>+ </a:t>
            </a:r>
            <a:r>
              <a:rPr sz="1125" b="1" spc="52" baseline="-11111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526037" y="6432277"/>
            <a:ext cx="340995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1125" b="1" spc="67" baseline="7407" dirty="0">
                <a:latin typeface="Times New Roman"/>
                <a:cs typeface="Times New Roman"/>
              </a:rPr>
              <a:t>+</a:t>
            </a:r>
            <a:r>
              <a:rPr sz="1125" b="1" spc="67" baseline="-14814" dirty="0">
                <a:latin typeface="Times New Roman"/>
                <a:cs typeface="Times New Roman"/>
              </a:rPr>
              <a:t>+ </a:t>
            </a:r>
            <a:r>
              <a:rPr sz="1125" b="1" spc="225" baseline="-14814" dirty="0">
                <a:latin typeface="Times New Roman"/>
                <a:cs typeface="Times New Roman"/>
              </a:rPr>
              <a:t> </a:t>
            </a:r>
            <a:r>
              <a:rPr sz="850" b="1" dirty="0">
                <a:latin typeface="Times New Roman"/>
                <a:cs typeface="Times New Roman"/>
              </a:rPr>
              <a:t>+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795772" y="6564108"/>
            <a:ext cx="19431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1275" b="1" spc="-270" baseline="-6535" dirty="0">
                <a:latin typeface="Times New Roman"/>
                <a:cs typeface="Times New Roman"/>
              </a:rPr>
              <a:t>+</a:t>
            </a:r>
            <a:r>
              <a:rPr sz="1275" b="1" spc="-270" baseline="-29411" dirty="0">
                <a:latin typeface="Times New Roman"/>
                <a:cs typeface="Times New Roman"/>
              </a:rPr>
              <a:t>+</a:t>
            </a:r>
            <a:r>
              <a:rPr sz="850" b="1" spc="-180" dirty="0">
                <a:latin typeface="Times New Roman"/>
                <a:cs typeface="Times New Roman"/>
              </a:rPr>
              <a:t>+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751574" y="6490954"/>
            <a:ext cx="253365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850" b="1" spc="-295" dirty="0">
                <a:latin typeface="Times New Roman"/>
                <a:cs typeface="Times New Roman"/>
              </a:rPr>
              <a:t>+</a:t>
            </a:r>
            <a:r>
              <a:rPr sz="1275" b="1" baseline="-22875" dirty="0">
                <a:latin typeface="Times New Roman"/>
                <a:cs typeface="Times New Roman"/>
              </a:rPr>
              <a:t>+</a:t>
            </a:r>
            <a:r>
              <a:rPr sz="1275" spc="7" baseline="-22875" dirty="0">
                <a:latin typeface="Times New Roman"/>
                <a:cs typeface="Times New Roman"/>
              </a:rPr>
              <a:t> </a:t>
            </a:r>
            <a:r>
              <a:rPr sz="1275" b="1" baseline="-13071" dirty="0">
                <a:latin typeface="Times New Roman"/>
                <a:cs typeface="Times New Roman"/>
              </a:rPr>
              <a:t>+</a:t>
            </a:r>
            <a:endParaRPr sz="1275" baseline="-13071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881889" y="6429999"/>
            <a:ext cx="356235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1275" b="1" spc="-585" baseline="-19607" dirty="0">
                <a:latin typeface="Times New Roman"/>
                <a:cs typeface="Times New Roman"/>
              </a:rPr>
              <a:t>+</a:t>
            </a:r>
            <a:r>
              <a:rPr sz="850" b="1" dirty="0">
                <a:latin typeface="Times New Roman"/>
                <a:cs typeface="Times New Roman"/>
              </a:rPr>
              <a:t>+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1125" b="1" spc="22" baseline="3703" dirty="0">
                <a:latin typeface="Times New Roman"/>
                <a:cs typeface="Times New Roman"/>
              </a:rPr>
              <a:t>+</a:t>
            </a:r>
            <a:r>
              <a:rPr sz="1125" spc="-52" baseline="3703" dirty="0">
                <a:latin typeface="Times New Roman"/>
                <a:cs typeface="Times New Roman"/>
              </a:rPr>
              <a:t> </a:t>
            </a:r>
            <a:r>
              <a:rPr sz="1125" b="1" spc="22" baseline="25925" dirty="0">
                <a:latin typeface="Times New Roman"/>
                <a:cs typeface="Times New Roman"/>
              </a:rPr>
              <a:t>+</a:t>
            </a:r>
            <a:endParaRPr sz="1125" baseline="25925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865379" y="6651738"/>
            <a:ext cx="8763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b="1" dirty="0">
                <a:latin typeface="Times New Roman"/>
                <a:cs typeface="Times New Roman"/>
              </a:rPr>
              <a:t>+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836437" y="6916162"/>
            <a:ext cx="8763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b="1" dirty="0">
                <a:latin typeface="Times New Roman"/>
                <a:cs typeface="Times New Roman"/>
              </a:rPr>
              <a:t>+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785890" y="6846823"/>
            <a:ext cx="43942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344170" algn="l"/>
              </a:tabLst>
            </a:pPr>
            <a:r>
              <a:rPr sz="1275" b="1" spc="-202" baseline="-16339" dirty="0">
                <a:latin typeface="Times New Roman"/>
                <a:cs typeface="Times New Roman"/>
              </a:rPr>
              <a:t>+</a:t>
            </a:r>
            <a:r>
              <a:rPr sz="1275" b="1" spc="-202" baseline="-22875" dirty="0">
                <a:latin typeface="Times New Roman"/>
                <a:cs typeface="Times New Roman"/>
              </a:rPr>
              <a:t>+</a:t>
            </a:r>
            <a:r>
              <a:rPr sz="850" b="1" spc="-135" dirty="0">
                <a:latin typeface="Times New Roman"/>
                <a:cs typeface="Times New Roman"/>
              </a:rPr>
              <a:t>+</a:t>
            </a:r>
            <a:r>
              <a:rPr sz="850" spc="-135" dirty="0">
                <a:latin typeface="Times New Roman"/>
                <a:cs typeface="Times New Roman"/>
              </a:rPr>
              <a:t>	</a:t>
            </a:r>
            <a:r>
              <a:rPr sz="750" b="1" spc="15" dirty="0">
                <a:latin typeface="Times New Roman"/>
                <a:cs typeface="Times New Roman"/>
              </a:rPr>
              <a:t>+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770645" y="6802635"/>
            <a:ext cx="240029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1275" b="1" baseline="-16339" dirty="0">
                <a:latin typeface="Times New Roman"/>
                <a:cs typeface="Times New Roman"/>
              </a:rPr>
              <a:t>+</a:t>
            </a:r>
            <a:r>
              <a:rPr sz="1275" b="1" spc="67" baseline="-16339" dirty="0">
                <a:latin typeface="Times New Roman"/>
                <a:cs typeface="Times New Roman"/>
              </a:rPr>
              <a:t> </a:t>
            </a:r>
            <a:r>
              <a:rPr sz="850" b="1" dirty="0">
                <a:latin typeface="Times New Roman"/>
                <a:cs typeface="Times New Roman"/>
              </a:rPr>
              <a:t>+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5567952" y="6745434"/>
            <a:ext cx="492125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750" b="1" spc="15" dirty="0">
                <a:latin typeface="Times New Roman"/>
                <a:cs typeface="Times New Roman"/>
              </a:rPr>
              <a:t>+   </a:t>
            </a:r>
            <a:r>
              <a:rPr sz="750" b="1" spc="165" dirty="0">
                <a:latin typeface="Times New Roman"/>
                <a:cs typeface="Times New Roman"/>
              </a:rPr>
              <a:t> </a:t>
            </a:r>
            <a:r>
              <a:rPr sz="1275" b="1" spc="-277" baseline="3267" dirty="0">
                <a:latin typeface="Times New Roman"/>
                <a:cs typeface="Times New Roman"/>
              </a:rPr>
              <a:t>+</a:t>
            </a:r>
            <a:r>
              <a:rPr sz="1275" b="1" spc="-277" baseline="-19607" dirty="0">
                <a:latin typeface="Times New Roman"/>
                <a:cs typeface="Times New Roman"/>
              </a:rPr>
              <a:t>+</a:t>
            </a:r>
            <a:r>
              <a:rPr sz="1275" b="1" spc="127" baseline="-19607" dirty="0">
                <a:latin typeface="Times New Roman"/>
                <a:cs typeface="Times New Roman"/>
              </a:rPr>
              <a:t> </a:t>
            </a:r>
            <a:r>
              <a:rPr sz="1275" b="1" spc="-254" baseline="-9803" dirty="0">
                <a:latin typeface="Times New Roman"/>
                <a:cs typeface="Times New Roman"/>
              </a:rPr>
              <a:t>+</a:t>
            </a:r>
            <a:r>
              <a:rPr sz="1275" b="1" spc="-254" baseline="6535" dirty="0">
                <a:latin typeface="Times New Roman"/>
                <a:cs typeface="Times New Roman"/>
              </a:rPr>
              <a:t>+</a:t>
            </a:r>
            <a:endParaRPr sz="1275" baseline="6535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709670" y="7298303"/>
            <a:ext cx="33782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spc="-40" dirty="0">
                <a:latin typeface="Times New Roman"/>
                <a:cs typeface="Times New Roman"/>
              </a:rPr>
              <a:t> </a:t>
            </a:r>
            <a:r>
              <a:rPr sz="1125" b="1" spc="22" baseline="-25925" dirty="0">
                <a:latin typeface="Times New Roman"/>
                <a:cs typeface="Times New Roman"/>
              </a:rPr>
              <a:t>–</a:t>
            </a:r>
            <a:r>
              <a:rPr sz="1125" spc="-127" baseline="-25925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spc="50" dirty="0">
                <a:latin typeface="Times New Roman"/>
                <a:cs typeface="Times New Roman"/>
              </a:rPr>
              <a:t> </a:t>
            </a:r>
            <a:r>
              <a:rPr sz="1125" b="1" spc="22" baseline="-22222" dirty="0">
                <a:latin typeface="Times New Roman"/>
                <a:cs typeface="Times New Roman"/>
              </a:rPr>
              <a:t>–</a:t>
            </a:r>
            <a:endParaRPr sz="1125" baseline="-22222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795771" y="7156574"/>
            <a:ext cx="17018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-15" baseline="-18518" dirty="0">
                <a:latin typeface="Times New Roman"/>
                <a:cs typeface="Times New Roman"/>
              </a:rPr>
              <a:t>–</a:t>
            </a:r>
            <a:r>
              <a:rPr sz="750" b="1" spc="-10" dirty="0">
                <a:latin typeface="Times New Roman"/>
                <a:cs typeface="Times New Roman"/>
              </a:rPr>
              <a:t>–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657858" y="7246481"/>
            <a:ext cx="440055" cy="22225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40005" algn="ctr">
              <a:lnSpc>
                <a:spcPts val="755"/>
              </a:lnSpc>
              <a:spcBef>
                <a:spcPts val="130"/>
              </a:spcBef>
            </a:pP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spc="-114" dirty="0">
                <a:latin typeface="Times New Roman"/>
                <a:cs typeface="Times New Roman"/>
              </a:rPr>
              <a:t> </a:t>
            </a:r>
            <a:r>
              <a:rPr sz="1125" b="1" spc="22" baseline="-14814" dirty="0">
                <a:latin typeface="Times New Roman"/>
                <a:cs typeface="Times New Roman"/>
              </a:rPr>
              <a:t>–</a:t>
            </a:r>
            <a:r>
              <a:rPr sz="1125" spc="52" baseline="-14814" dirty="0">
                <a:latin typeface="Times New Roman"/>
                <a:cs typeface="Times New Roman"/>
              </a:rPr>
              <a:t> </a:t>
            </a:r>
            <a:r>
              <a:rPr sz="1125" b="1" spc="37" baseline="3703" dirty="0">
                <a:latin typeface="Times New Roman"/>
                <a:cs typeface="Times New Roman"/>
              </a:rPr>
              <a:t>–</a:t>
            </a:r>
            <a:r>
              <a:rPr sz="1125" b="1" spc="-157" baseline="-29629" dirty="0">
                <a:latin typeface="Times New Roman"/>
                <a:cs typeface="Times New Roman"/>
              </a:rPr>
              <a:t>–</a:t>
            </a:r>
            <a:endParaRPr sz="1125" baseline="-29629">
              <a:latin typeface="Times New Roman"/>
              <a:cs typeface="Times New Roman"/>
            </a:endParaRPr>
          </a:p>
          <a:p>
            <a:pPr algn="ctr">
              <a:lnSpc>
                <a:spcPts val="755"/>
              </a:lnSpc>
              <a:tabLst>
                <a:tab pos="313690" algn="l"/>
              </a:tabLst>
            </a:pPr>
            <a:r>
              <a:rPr sz="1125" b="1" spc="22" baseline="-7407" dirty="0">
                <a:latin typeface="Times New Roman"/>
                <a:cs typeface="Times New Roman"/>
              </a:rPr>
              <a:t>–</a:t>
            </a:r>
            <a:r>
              <a:rPr sz="1125" spc="22" baseline="-7407" dirty="0">
                <a:latin typeface="Times New Roman"/>
                <a:cs typeface="Times New Roman"/>
              </a:rPr>
              <a:t>	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625844" y="7384405"/>
            <a:ext cx="51054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22" baseline="-11111" dirty="0">
                <a:latin typeface="Times New Roman"/>
                <a:cs typeface="Times New Roman"/>
              </a:rPr>
              <a:t>–</a:t>
            </a:r>
            <a:r>
              <a:rPr sz="1125" spc="120" baseline="-11111" dirty="0">
                <a:latin typeface="Times New Roman"/>
                <a:cs typeface="Times New Roman"/>
              </a:rPr>
              <a:t> </a:t>
            </a:r>
            <a:r>
              <a:rPr sz="1125" b="1" spc="22" baseline="7407" dirty="0">
                <a:latin typeface="Times New Roman"/>
                <a:cs typeface="Times New Roman"/>
              </a:rPr>
              <a:t>–</a:t>
            </a:r>
            <a:r>
              <a:rPr sz="1125" baseline="7407" dirty="0">
                <a:latin typeface="Times New Roman"/>
                <a:cs typeface="Times New Roman"/>
              </a:rPr>
              <a:t>  </a:t>
            </a:r>
            <a:r>
              <a:rPr sz="1125" spc="120" baseline="7407" dirty="0">
                <a:latin typeface="Times New Roman"/>
                <a:cs typeface="Times New Roman"/>
              </a:rPr>
              <a:t> </a:t>
            </a:r>
            <a:r>
              <a:rPr sz="1125" b="1" spc="22" baseline="3703" dirty="0">
                <a:latin typeface="Times New Roman"/>
                <a:cs typeface="Times New Roman"/>
              </a:rPr>
              <a:t>–</a:t>
            </a:r>
            <a:r>
              <a:rPr sz="1125" spc="30" baseline="3703" dirty="0">
                <a:latin typeface="Times New Roman"/>
                <a:cs typeface="Times New Roman"/>
              </a:rPr>
              <a:t> </a:t>
            </a:r>
            <a:r>
              <a:rPr sz="1125" b="1" spc="22" baseline="-11111" dirty="0">
                <a:latin typeface="Times New Roman"/>
                <a:cs typeface="Times New Roman"/>
              </a:rPr>
              <a:t>–</a:t>
            </a:r>
            <a:r>
              <a:rPr sz="1125" spc="-127" baseline="-11111" dirty="0">
                <a:latin typeface="Times New Roman"/>
                <a:cs typeface="Times New Roman"/>
              </a:rPr>
              <a:t> </a:t>
            </a:r>
            <a:r>
              <a:rPr sz="1125" b="1" spc="-225" baseline="-18518" dirty="0">
                <a:latin typeface="Times New Roman"/>
                <a:cs typeface="Times New Roman"/>
              </a:rPr>
              <a:t>–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604513" y="7432413"/>
            <a:ext cx="56388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750" b="1" spc="-180" dirty="0">
                <a:latin typeface="Times New Roman"/>
                <a:cs typeface="Times New Roman"/>
              </a:rPr>
              <a:t>–</a:t>
            </a:r>
            <a:r>
              <a:rPr sz="1125" b="1" spc="22" baseline="-22222" dirty="0">
                <a:latin typeface="Times New Roman"/>
                <a:cs typeface="Times New Roman"/>
              </a:rPr>
              <a:t>–</a:t>
            </a:r>
            <a:r>
              <a:rPr sz="1125" baseline="-22222" dirty="0">
                <a:latin typeface="Times New Roman"/>
                <a:cs typeface="Times New Roman"/>
              </a:rPr>
              <a:t> </a:t>
            </a:r>
            <a:r>
              <a:rPr sz="1125" spc="-120" baseline="-22222" dirty="0">
                <a:latin typeface="Times New Roman"/>
                <a:cs typeface="Times New Roman"/>
              </a:rPr>
              <a:t> </a:t>
            </a:r>
            <a:r>
              <a:rPr sz="1125" b="1" spc="-405" baseline="-22222" dirty="0">
                <a:latin typeface="Times New Roman"/>
                <a:cs typeface="Times New Roman"/>
              </a:rPr>
              <a:t>–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1125" b="1" spc="-270" baseline="-25925" dirty="0">
                <a:latin typeface="Times New Roman"/>
                <a:cs typeface="Times New Roman"/>
              </a:rPr>
              <a:t>–</a:t>
            </a:r>
            <a:r>
              <a:rPr sz="750" b="1" spc="60" dirty="0">
                <a:latin typeface="Times New Roman"/>
                <a:cs typeface="Times New Roman"/>
              </a:rPr>
              <a:t>–</a:t>
            </a:r>
            <a:r>
              <a:rPr sz="1125" b="1" spc="89" baseline="-18518" dirty="0">
                <a:latin typeface="Times New Roman"/>
                <a:cs typeface="Times New Roman"/>
              </a:rPr>
              <a:t>–</a:t>
            </a:r>
            <a:r>
              <a:rPr sz="1125" b="1" spc="82" baseline="-25925" dirty="0">
                <a:latin typeface="Times New Roman"/>
                <a:cs typeface="Times New Roman"/>
              </a:rPr>
              <a:t>–</a:t>
            </a:r>
            <a:r>
              <a:rPr sz="1125" b="1" spc="-30" baseline="-11111" dirty="0">
                <a:latin typeface="Times New Roman"/>
                <a:cs typeface="Times New Roman"/>
              </a:rPr>
              <a:t>–</a:t>
            </a:r>
            <a:r>
              <a:rPr sz="1125" b="1" spc="22" baseline="-29629" dirty="0">
                <a:latin typeface="Times New Roman"/>
                <a:cs typeface="Times New Roman"/>
              </a:rPr>
              <a:t>–</a:t>
            </a:r>
            <a:endParaRPr sz="1125" baseline="-29629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558783" y="7520042"/>
            <a:ext cx="64452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750" b="1" spc="-170" dirty="0">
                <a:latin typeface="Times New Roman"/>
                <a:cs typeface="Times New Roman"/>
              </a:rPr>
              <a:t>–</a:t>
            </a:r>
            <a:r>
              <a:rPr sz="1125" b="1" spc="22" baseline="-18518" dirty="0">
                <a:latin typeface="Times New Roman"/>
                <a:cs typeface="Times New Roman"/>
              </a:rPr>
              <a:t>–</a:t>
            </a:r>
            <a:r>
              <a:rPr sz="1125" spc="-15" baseline="-18518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spc="-55" dirty="0">
                <a:latin typeface="Times New Roman"/>
                <a:cs typeface="Times New Roman"/>
              </a:rPr>
              <a:t> </a:t>
            </a:r>
            <a:r>
              <a:rPr sz="1125" b="1" spc="-300" baseline="-29629" dirty="0">
                <a:latin typeface="Times New Roman"/>
                <a:cs typeface="Times New Roman"/>
              </a:rPr>
              <a:t>–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spc="65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80" dirty="0">
                <a:latin typeface="Times New Roman"/>
                <a:cs typeface="Times New Roman"/>
              </a:rPr>
              <a:t> </a:t>
            </a:r>
            <a:r>
              <a:rPr sz="1125" b="1" spc="22" baseline="-7407" dirty="0">
                <a:latin typeface="Times New Roman"/>
                <a:cs typeface="Times New Roman"/>
              </a:rPr>
              <a:t>–</a:t>
            </a:r>
            <a:r>
              <a:rPr sz="1125" spc="7" baseline="-7407" dirty="0">
                <a:latin typeface="Times New Roman"/>
                <a:cs typeface="Times New Roman"/>
              </a:rPr>
              <a:t> </a:t>
            </a:r>
            <a:r>
              <a:rPr sz="750" b="1" spc="-120" dirty="0">
                <a:latin typeface="Times New Roman"/>
                <a:cs typeface="Times New Roman"/>
              </a:rPr>
              <a:t>–</a:t>
            </a:r>
            <a:r>
              <a:rPr sz="1125" b="1" spc="44" baseline="-29629" dirty="0">
                <a:latin typeface="Times New Roman"/>
                <a:cs typeface="Times New Roman"/>
              </a:rPr>
              <a:t>–</a:t>
            </a:r>
            <a:r>
              <a:rPr sz="1125" b="1" spc="22" baseline="-22222" dirty="0">
                <a:latin typeface="Times New Roman"/>
                <a:cs typeface="Times New Roman"/>
              </a:rPr>
              <a:t>–</a:t>
            </a:r>
            <a:endParaRPr sz="1125" baseline="-22222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634993" y="7665587"/>
            <a:ext cx="60642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22" baseline="-11111" dirty="0">
                <a:latin typeface="Times New Roman"/>
                <a:cs typeface="Times New Roman"/>
              </a:rPr>
              <a:t>–</a:t>
            </a:r>
            <a:r>
              <a:rPr sz="1125" spc="22" baseline="-11111" dirty="0">
                <a:latin typeface="Times New Roman"/>
                <a:cs typeface="Times New Roman"/>
              </a:rPr>
              <a:t>  </a:t>
            </a:r>
            <a:r>
              <a:rPr sz="1125" spc="-15" baseline="-11111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spc="85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spc="-10" dirty="0">
                <a:latin typeface="Times New Roman"/>
                <a:cs typeface="Times New Roman"/>
              </a:rPr>
              <a:t> </a:t>
            </a:r>
            <a:r>
              <a:rPr sz="1125" b="1" spc="22" baseline="-11111" dirty="0">
                <a:latin typeface="Times New Roman"/>
                <a:cs typeface="Times New Roman"/>
              </a:rPr>
              <a:t>–</a:t>
            </a:r>
            <a:r>
              <a:rPr sz="1125" spc="-60" baseline="-11111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90" dirty="0">
                <a:latin typeface="Times New Roman"/>
                <a:cs typeface="Times New Roman"/>
              </a:rPr>
              <a:t> </a:t>
            </a:r>
            <a:r>
              <a:rPr sz="750" b="1" dirty="0">
                <a:latin typeface="Times New Roman"/>
                <a:cs typeface="Times New Roman"/>
              </a:rPr>
              <a:t>–</a:t>
            </a:r>
            <a:r>
              <a:rPr sz="1125" b="1" spc="22" baseline="-3703" dirty="0">
                <a:latin typeface="Times New Roman"/>
                <a:cs typeface="Times New Roman"/>
              </a:rPr>
              <a:t>–</a:t>
            </a:r>
            <a:endParaRPr sz="1125" baseline="-3703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535928" y="7609959"/>
            <a:ext cx="69024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125" b="1" spc="-300" baseline="-22222" dirty="0">
                <a:latin typeface="Times New Roman"/>
                <a:cs typeface="Times New Roman"/>
              </a:rPr>
              <a:t>–</a:t>
            </a:r>
            <a:r>
              <a:rPr sz="1125" b="1" spc="22" baseline="7407" dirty="0">
                <a:latin typeface="Times New Roman"/>
                <a:cs typeface="Times New Roman"/>
              </a:rPr>
              <a:t>–</a:t>
            </a:r>
            <a:r>
              <a:rPr sz="1125" baseline="7407" dirty="0">
                <a:latin typeface="Times New Roman"/>
                <a:cs typeface="Times New Roman"/>
              </a:rPr>
              <a:t> </a:t>
            </a:r>
            <a:r>
              <a:rPr sz="1125" spc="-89" baseline="7407" dirty="0">
                <a:latin typeface="Times New Roman"/>
                <a:cs typeface="Times New Roman"/>
              </a:rPr>
              <a:t> </a:t>
            </a:r>
            <a:r>
              <a:rPr sz="750" b="1" spc="-275" dirty="0">
                <a:latin typeface="Times New Roman"/>
                <a:cs typeface="Times New Roman"/>
              </a:rPr>
              <a:t>–</a:t>
            </a:r>
            <a:r>
              <a:rPr sz="1125" b="1" spc="22" baseline="-22222" dirty="0">
                <a:latin typeface="Times New Roman"/>
                <a:cs typeface="Times New Roman"/>
              </a:rPr>
              <a:t>–</a:t>
            </a:r>
            <a:r>
              <a:rPr sz="1125" baseline="-22222" dirty="0">
                <a:latin typeface="Times New Roman"/>
                <a:cs typeface="Times New Roman"/>
              </a:rPr>
              <a:t> </a:t>
            </a:r>
            <a:r>
              <a:rPr sz="1125" spc="44" baseline="-22222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spc="-35" dirty="0">
                <a:latin typeface="Times New Roman"/>
                <a:cs typeface="Times New Roman"/>
              </a:rPr>
              <a:t> </a:t>
            </a:r>
            <a:r>
              <a:rPr sz="1125" b="1" spc="-30" baseline="18518" dirty="0">
                <a:latin typeface="Times New Roman"/>
                <a:cs typeface="Times New Roman"/>
              </a:rPr>
              <a:t>–</a:t>
            </a:r>
            <a:r>
              <a:rPr sz="750" b="1" spc="85" dirty="0">
                <a:latin typeface="Times New Roman"/>
                <a:cs typeface="Times New Roman"/>
              </a:rPr>
              <a:t>–</a:t>
            </a:r>
            <a:r>
              <a:rPr sz="1125" b="1" spc="22" baseline="7407" dirty="0">
                <a:latin typeface="Times New Roman"/>
                <a:cs typeface="Times New Roman"/>
              </a:rPr>
              <a:t>–</a:t>
            </a:r>
            <a:r>
              <a:rPr sz="1125" baseline="7407" dirty="0">
                <a:latin typeface="Times New Roman"/>
                <a:cs typeface="Times New Roman"/>
              </a:rPr>
              <a:t> </a:t>
            </a:r>
            <a:r>
              <a:rPr sz="1125" spc="67" baseline="7407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–</a:t>
            </a:r>
            <a:r>
              <a:rPr sz="750" spc="-114" dirty="0">
                <a:latin typeface="Times New Roman"/>
                <a:cs typeface="Times New Roman"/>
              </a:rPr>
              <a:t> </a:t>
            </a:r>
            <a:r>
              <a:rPr sz="1125" b="1" spc="22" baseline="7407" dirty="0">
                <a:latin typeface="Times New Roman"/>
                <a:cs typeface="Times New Roman"/>
              </a:rPr>
              <a:t>–</a:t>
            </a:r>
            <a:endParaRPr sz="1125" baseline="7407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5993129" y="5266182"/>
            <a:ext cx="424815" cy="143510"/>
          </a:xfrm>
          <a:custGeom>
            <a:avLst/>
            <a:gdLst/>
            <a:ahLst/>
            <a:cxnLst/>
            <a:rect l="l" t="t" r="r" b="b"/>
            <a:pathLst>
              <a:path w="424814" h="143510">
                <a:moveTo>
                  <a:pt x="0" y="143256"/>
                </a:moveTo>
                <a:lnTo>
                  <a:pt x="424434" y="0"/>
                </a:lnTo>
              </a:path>
            </a:pathLst>
          </a:custGeom>
          <a:ln w="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6421628" y="5161929"/>
            <a:ext cx="89535" cy="1797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dirty="0"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6113526" y="5481827"/>
            <a:ext cx="425450" cy="1292860"/>
          </a:xfrm>
          <a:custGeom>
            <a:avLst/>
            <a:gdLst/>
            <a:ahLst/>
            <a:cxnLst/>
            <a:rect l="l" t="t" r="r" b="b"/>
            <a:pathLst>
              <a:path w="425450" h="1292859">
                <a:moveTo>
                  <a:pt x="0" y="144018"/>
                </a:moveTo>
                <a:lnTo>
                  <a:pt x="425196" y="0"/>
                </a:lnTo>
              </a:path>
              <a:path w="425450" h="1292859">
                <a:moveTo>
                  <a:pt x="13716" y="609600"/>
                </a:moveTo>
                <a:lnTo>
                  <a:pt x="425196" y="0"/>
                </a:lnTo>
              </a:path>
              <a:path w="425450" h="1292859">
                <a:moveTo>
                  <a:pt x="29718" y="1292352"/>
                </a:moveTo>
                <a:lnTo>
                  <a:pt x="425196" y="4572"/>
                </a:lnTo>
              </a:path>
            </a:pathLst>
          </a:custGeom>
          <a:ln w="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6534404" y="5349380"/>
            <a:ext cx="89535" cy="1797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dirty="0"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298948" y="5954267"/>
            <a:ext cx="1210310" cy="1504950"/>
          </a:xfrm>
          <a:custGeom>
            <a:avLst/>
            <a:gdLst/>
            <a:ahLst/>
            <a:cxnLst/>
            <a:rect l="l" t="t" r="r" b="b"/>
            <a:pathLst>
              <a:path w="1210309" h="1504950">
                <a:moveTo>
                  <a:pt x="641604" y="964692"/>
                </a:moveTo>
                <a:lnTo>
                  <a:pt x="0" y="1338834"/>
                </a:lnTo>
              </a:path>
              <a:path w="1210309" h="1504950">
                <a:moveTo>
                  <a:pt x="552450" y="651510"/>
                </a:moveTo>
                <a:lnTo>
                  <a:pt x="0" y="1338834"/>
                </a:lnTo>
              </a:path>
              <a:path w="1210309" h="1504950">
                <a:moveTo>
                  <a:pt x="542544" y="325374"/>
                </a:moveTo>
                <a:lnTo>
                  <a:pt x="0" y="1338834"/>
                </a:lnTo>
              </a:path>
              <a:path w="1210309" h="1504950">
                <a:moveTo>
                  <a:pt x="542544" y="0"/>
                </a:moveTo>
                <a:lnTo>
                  <a:pt x="0" y="1338834"/>
                </a:lnTo>
              </a:path>
              <a:path w="1210309" h="1504950">
                <a:moveTo>
                  <a:pt x="1210056" y="1188720"/>
                </a:moveTo>
                <a:lnTo>
                  <a:pt x="677418" y="1504950"/>
                </a:lnTo>
              </a:path>
            </a:pathLst>
          </a:custGeom>
          <a:ln w="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5205476" y="7217805"/>
            <a:ext cx="89535" cy="1797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dirty="0"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505447" y="6996062"/>
            <a:ext cx="89535" cy="1797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i="1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101" name="object 101"/>
          <p:cNvGrpSpPr/>
          <p:nvPr/>
        </p:nvGrpSpPr>
        <p:grpSpPr>
          <a:xfrm>
            <a:off x="5658269" y="4960264"/>
            <a:ext cx="763270" cy="546100"/>
            <a:chOff x="5658269" y="4960264"/>
            <a:chExt cx="763270" cy="546100"/>
          </a:xfrm>
        </p:grpSpPr>
        <p:pic>
          <p:nvPicPr>
            <p:cNvPr id="102" name="object 10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63946" y="5009895"/>
              <a:ext cx="441198" cy="490220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5663946" y="5008625"/>
              <a:ext cx="441325" cy="491490"/>
            </a:xfrm>
            <a:custGeom>
              <a:avLst/>
              <a:gdLst/>
              <a:ahLst/>
              <a:cxnLst/>
              <a:rect l="l" t="t" r="r" b="b"/>
              <a:pathLst>
                <a:path w="441325" h="491489">
                  <a:moveTo>
                    <a:pt x="195072" y="480060"/>
                  </a:moveTo>
                  <a:lnTo>
                    <a:pt x="192357" y="471916"/>
                  </a:lnTo>
                  <a:lnTo>
                    <a:pt x="189357" y="462915"/>
                  </a:lnTo>
                  <a:lnTo>
                    <a:pt x="186928" y="455628"/>
                  </a:lnTo>
                  <a:lnTo>
                    <a:pt x="185928" y="452628"/>
                  </a:lnTo>
                  <a:lnTo>
                    <a:pt x="185570" y="440055"/>
                  </a:lnTo>
                  <a:lnTo>
                    <a:pt x="185356" y="427482"/>
                  </a:lnTo>
                  <a:lnTo>
                    <a:pt x="184856" y="414909"/>
                  </a:lnTo>
                  <a:lnTo>
                    <a:pt x="160020" y="381762"/>
                  </a:lnTo>
                  <a:lnTo>
                    <a:pt x="156210" y="380238"/>
                  </a:lnTo>
                  <a:lnTo>
                    <a:pt x="150876" y="376428"/>
                  </a:lnTo>
                  <a:lnTo>
                    <a:pt x="141660" y="363414"/>
                  </a:lnTo>
                  <a:lnTo>
                    <a:pt x="134302" y="352901"/>
                  </a:lnTo>
                  <a:lnTo>
                    <a:pt x="128373" y="341387"/>
                  </a:lnTo>
                  <a:lnTo>
                    <a:pt x="123444" y="325374"/>
                  </a:lnTo>
                  <a:lnTo>
                    <a:pt x="122896" y="291167"/>
                  </a:lnTo>
                  <a:lnTo>
                    <a:pt x="120777" y="259175"/>
                  </a:lnTo>
                  <a:lnTo>
                    <a:pt x="111228" y="230755"/>
                  </a:lnTo>
                  <a:lnTo>
                    <a:pt x="88392" y="207264"/>
                  </a:lnTo>
                  <a:lnTo>
                    <a:pt x="79152" y="194190"/>
                  </a:lnTo>
                  <a:lnTo>
                    <a:pt x="71628" y="184975"/>
                  </a:lnTo>
                  <a:lnTo>
                    <a:pt x="63531" y="176617"/>
                  </a:lnTo>
                  <a:lnTo>
                    <a:pt x="52578" y="166116"/>
                  </a:lnTo>
                  <a:lnTo>
                    <a:pt x="49196" y="155376"/>
                  </a:lnTo>
                  <a:lnTo>
                    <a:pt x="46101" y="146494"/>
                  </a:lnTo>
                  <a:lnTo>
                    <a:pt x="41862" y="138469"/>
                  </a:lnTo>
                  <a:lnTo>
                    <a:pt x="35052" y="130302"/>
                  </a:lnTo>
                  <a:lnTo>
                    <a:pt x="31468" y="119705"/>
                  </a:lnTo>
                  <a:lnTo>
                    <a:pt x="28098" y="112966"/>
                  </a:lnTo>
                  <a:lnTo>
                    <a:pt x="22300" y="108227"/>
                  </a:lnTo>
                  <a:lnTo>
                    <a:pt x="11430" y="103632"/>
                  </a:lnTo>
                  <a:lnTo>
                    <a:pt x="8465" y="96678"/>
                  </a:lnTo>
                  <a:lnTo>
                    <a:pt x="5429" y="90297"/>
                  </a:lnTo>
                  <a:lnTo>
                    <a:pt x="2536" y="83915"/>
                  </a:lnTo>
                  <a:lnTo>
                    <a:pt x="0" y="76962"/>
                  </a:lnTo>
                  <a:lnTo>
                    <a:pt x="2155" y="66639"/>
                  </a:lnTo>
                  <a:lnTo>
                    <a:pt x="14478" y="26670"/>
                  </a:lnTo>
                  <a:lnTo>
                    <a:pt x="45874" y="4488"/>
                  </a:lnTo>
                  <a:lnTo>
                    <a:pt x="56388" y="0"/>
                  </a:lnTo>
                  <a:lnTo>
                    <a:pt x="72092" y="1488"/>
                  </a:lnTo>
                  <a:lnTo>
                    <a:pt x="79724" y="2190"/>
                  </a:lnTo>
                  <a:lnTo>
                    <a:pt x="85213" y="3321"/>
                  </a:lnTo>
                  <a:lnTo>
                    <a:pt x="94488" y="6096"/>
                  </a:lnTo>
                  <a:lnTo>
                    <a:pt x="99822" y="7620"/>
                  </a:lnTo>
                  <a:lnTo>
                    <a:pt x="112014" y="12192"/>
                  </a:lnTo>
                  <a:lnTo>
                    <a:pt x="146280" y="22133"/>
                  </a:lnTo>
                  <a:lnTo>
                    <a:pt x="190119" y="23145"/>
                  </a:lnTo>
                  <a:lnTo>
                    <a:pt x="230528" y="20014"/>
                  </a:lnTo>
                  <a:lnTo>
                    <a:pt x="254508" y="17526"/>
                  </a:lnTo>
                  <a:lnTo>
                    <a:pt x="273391" y="12477"/>
                  </a:lnTo>
                  <a:lnTo>
                    <a:pt x="292417" y="8572"/>
                  </a:lnTo>
                  <a:lnTo>
                    <a:pt x="311729" y="5524"/>
                  </a:lnTo>
                  <a:lnTo>
                    <a:pt x="331470" y="3048"/>
                  </a:lnTo>
                  <a:lnTo>
                    <a:pt x="360116" y="3940"/>
                  </a:lnTo>
                  <a:lnTo>
                    <a:pt x="381762" y="4476"/>
                  </a:lnTo>
                  <a:lnTo>
                    <a:pt x="401121" y="6584"/>
                  </a:lnTo>
                  <a:lnTo>
                    <a:pt x="422910" y="12192"/>
                  </a:lnTo>
                  <a:lnTo>
                    <a:pt x="429006" y="16002"/>
                  </a:lnTo>
                  <a:lnTo>
                    <a:pt x="441198" y="16002"/>
                  </a:lnTo>
                  <a:lnTo>
                    <a:pt x="441198" y="23622"/>
                  </a:lnTo>
                  <a:lnTo>
                    <a:pt x="440328" y="41052"/>
                  </a:lnTo>
                  <a:lnTo>
                    <a:pt x="438816" y="58483"/>
                  </a:lnTo>
                  <a:lnTo>
                    <a:pt x="433161" y="73342"/>
                  </a:lnTo>
                  <a:lnTo>
                    <a:pt x="419862" y="83058"/>
                  </a:lnTo>
                  <a:lnTo>
                    <a:pt x="418338" y="86868"/>
                  </a:lnTo>
                  <a:lnTo>
                    <a:pt x="417576" y="91440"/>
                  </a:lnTo>
                  <a:lnTo>
                    <a:pt x="413766" y="95250"/>
                  </a:lnTo>
                  <a:lnTo>
                    <a:pt x="411480" y="97536"/>
                  </a:lnTo>
                  <a:lnTo>
                    <a:pt x="406908" y="95250"/>
                  </a:lnTo>
                  <a:lnTo>
                    <a:pt x="404622" y="97536"/>
                  </a:lnTo>
                  <a:lnTo>
                    <a:pt x="402943" y="101810"/>
                  </a:lnTo>
                  <a:lnTo>
                    <a:pt x="399764" y="110013"/>
                  </a:lnTo>
                  <a:lnTo>
                    <a:pt x="396156" y="118645"/>
                  </a:lnTo>
                  <a:lnTo>
                    <a:pt x="393192" y="124206"/>
                  </a:lnTo>
                  <a:lnTo>
                    <a:pt x="390239" y="132076"/>
                  </a:lnTo>
                  <a:lnTo>
                    <a:pt x="386715" y="138017"/>
                  </a:lnTo>
                  <a:lnTo>
                    <a:pt x="382047" y="142958"/>
                  </a:lnTo>
                  <a:lnTo>
                    <a:pt x="375666" y="147828"/>
                  </a:lnTo>
                  <a:lnTo>
                    <a:pt x="375189" y="162687"/>
                  </a:lnTo>
                  <a:lnTo>
                    <a:pt x="372618" y="207264"/>
                  </a:lnTo>
                  <a:lnTo>
                    <a:pt x="348996" y="222504"/>
                  </a:lnTo>
                  <a:lnTo>
                    <a:pt x="346043" y="229731"/>
                  </a:lnTo>
                  <a:lnTo>
                    <a:pt x="342519" y="235743"/>
                  </a:lnTo>
                  <a:lnTo>
                    <a:pt x="337851" y="241042"/>
                  </a:lnTo>
                  <a:lnTo>
                    <a:pt x="331470" y="246126"/>
                  </a:lnTo>
                  <a:lnTo>
                    <a:pt x="326695" y="259484"/>
                  </a:lnTo>
                  <a:lnTo>
                    <a:pt x="321278" y="272986"/>
                  </a:lnTo>
                  <a:lnTo>
                    <a:pt x="314860" y="286202"/>
                  </a:lnTo>
                  <a:lnTo>
                    <a:pt x="307086" y="298704"/>
                  </a:lnTo>
                  <a:lnTo>
                    <a:pt x="304121" y="309657"/>
                  </a:lnTo>
                  <a:lnTo>
                    <a:pt x="304514" y="307467"/>
                  </a:lnTo>
                  <a:lnTo>
                    <a:pt x="303335" y="304704"/>
                  </a:lnTo>
                  <a:lnTo>
                    <a:pt x="295656" y="313944"/>
                  </a:lnTo>
                  <a:lnTo>
                    <a:pt x="291179" y="324481"/>
                  </a:lnTo>
                  <a:lnTo>
                    <a:pt x="288417" y="338232"/>
                  </a:lnTo>
                  <a:lnTo>
                    <a:pt x="286226" y="352413"/>
                  </a:lnTo>
                  <a:lnTo>
                    <a:pt x="283464" y="364236"/>
                  </a:lnTo>
                  <a:lnTo>
                    <a:pt x="278796" y="414623"/>
                  </a:lnTo>
                  <a:lnTo>
                    <a:pt x="257556" y="456438"/>
                  </a:lnTo>
                  <a:lnTo>
                    <a:pt x="252984" y="461772"/>
                  </a:lnTo>
                  <a:lnTo>
                    <a:pt x="249936" y="467868"/>
                  </a:lnTo>
                  <a:lnTo>
                    <a:pt x="245364" y="473964"/>
                  </a:lnTo>
                  <a:lnTo>
                    <a:pt x="243840" y="476250"/>
                  </a:lnTo>
                  <a:lnTo>
                    <a:pt x="243078" y="480822"/>
                  </a:lnTo>
                  <a:lnTo>
                    <a:pt x="239268" y="482346"/>
                  </a:lnTo>
                  <a:lnTo>
                    <a:pt x="232850" y="484632"/>
                  </a:lnTo>
                  <a:lnTo>
                    <a:pt x="226218" y="486918"/>
                  </a:lnTo>
                  <a:lnTo>
                    <a:pt x="219444" y="489204"/>
                  </a:lnTo>
                  <a:lnTo>
                    <a:pt x="212598" y="491490"/>
                  </a:lnTo>
                  <a:lnTo>
                    <a:pt x="204930" y="489704"/>
                  </a:lnTo>
                  <a:lnTo>
                    <a:pt x="201549" y="488632"/>
                  </a:lnTo>
                  <a:lnTo>
                    <a:pt x="199310" y="486132"/>
                  </a:lnTo>
                  <a:lnTo>
                    <a:pt x="195072" y="480060"/>
                  </a:lnTo>
                  <a:close/>
                </a:path>
              </a:pathLst>
            </a:custGeom>
            <a:ln w="11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993130" y="4963667"/>
              <a:ext cx="424815" cy="143510"/>
            </a:xfrm>
            <a:custGeom>
              <a:avLst/>
              <a:gdLst/>
              <a:ahLst/>
              <a:cxnLst/>
              <a:rect l="l" t="t" r="r" b="b"/>
              <a:pathLst>
                <a:path w="424814" h="143510">
                  <a:moveTo>
                    <a:pt x="0" y="143256"/>
                  </a:moveTo>
                  <a:lnTo>
                    <a:pt x="424434" y="0"/>
                  </a:lnTo>
                </a:path>
              </a:pathLst>
            </a:custGeom>
            <a:ln w="68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" name="object 105"/>
          <p:cNvSpPr txBox="1"/>
          <p:nvPr/>
        </p:nvSpPr>
        <p:spPr>
          <a:xfrm>
            <a:off x="5042413" y="8116313"/>
            <a:ext cx="1751964" cy="1353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64135" marR="56515" algn="ctr">
              <a:lnSpc>
                <a:spcPct val="95800"/>
              </a:lnSpc>
              <a:spcBef>
                <a:spcPts val="150"/>
              </a:spcBef>
            </a:pPr>
            <a:r>
              <a:rPr sz="1000" b="1" spc="-5" dirty="0">
                <a:latin typeface="Times New Roman"/>
                <a:cs typeface="Times New Roman"/>
              </a:rPr>
              <a:t>Рис 5.5. </a:t>
            </a:r>
            <a:r>
              <a:rPr sz="1000" spc="-5" dirty="0">
                <a:latin typeface="Times New Roman"/>
                <a:cs typeface="Times New Roman"/>
              </a:rPr>
              <a:t>Схематичне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розташування основних видів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дефектів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у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великому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злитку: 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1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усадочна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раковина;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25"/>
              </a:lnSpc>
            </a:pPr>
            <a:r>
              <a:rPr sz="1000" i="1" dirty="0">
                <a:latin typeface="Times New Roman"/>
                <a:cs typeface="Times New Roman"/>
              </a:rPr>
              <a:t>2</a:t>
            </a:r>
            <a:r>
              <a:rPr sz="1000" i="1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підусадочна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ліквація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65"/>
              </a:lnSpc>
            </a:pPr>
            <a:r>
              <a:rPr sz="1000" spc="-5" dirty="0">
                <a:latin typeface="Times New Roman"/>
                <a:cs typeface="Times New Roman"/>
              </a:rPr>
              <a:t>(лікваційна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пляма);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3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  <a:p>
            <a:pPr marL="12700" marR="5080" algn="ctr">
              <a:lnSpc>
                <a:spcPct val="96500"/>
              </a:lnSpc>
              <a:spcBef>
                <a:spcPts val="35"/>
              </a:spcBef>
            </a:pPr>
            <a:r>
              <a:rPr sz="1000" spc="-5" dirty="0">
                <a:latin typeface="Times New Roman"/>
                <a:cs typeface="Times New Roman"/>
              </a:rPr>
              <a:t>позацентрова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10" dirty="0">
                <a:latin typeface="Tahoma"/>
                <a:cs typeface="Tahoma"/>
              </a:rPr>
              <a:t>7</a:t>
            </a:r>
            <a:r>
              <a:rPr sz="1000" spc="10" dirty="0">
                <a:latin typeface="Times New Roman"/>
                <a:cs typeface="Times New Roman"/>
              </a:rPr>
              <a:t>-образна)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ліквація; </a:t>
            </a:r>
            <a:r>
              <a:rPr sz="1000" i="1" dirty="0">
                <a:latin typeface="Times New Roman"/>
                <a:cs typeface="Times New Roman"/>
              </a:rPr>
              <a:t>4 </a:t>
            </a:r>
            <a:r>
              <a:rPr sz="1000" dirty="0">
                <a:latin typeface="Times New Roman"/>
                <a:cs typeface="Times New Roman"/>
              </a:rPr>
              <a:t>– </a:t>
            </a:r>
            <a:r>
              <a:rPr sz="1000" spc="-5" dirty="0">
                <a:latin typeface="Times New Roman"/>
                <a:cs typeface="Times New Roman"/>
              </a:rPr>
              <a:t>осьова (V-образна) </a:t>
            </a:r>
            <a:r>
              <a:rPr sz="1000" spc="-2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ліквація;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5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конус осадження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07385" y="516889"/>
            <a:ext cx="5789295" cy="6228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4010025" marR="6350" indent="-488950" algn="r">
              <a:lnSpc>
                <a:spcPts val="138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5.1.2.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ЗДАТНІСТЬ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МАТЕРІАЛУ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ДО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ОБРОБКИ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ТИСКОМ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12700" marR="8890" indent="287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Це здатність матеріалу змінювати </a:t>
            </a:r>
            <a:r>
              <a:rPr sz="1200" dirty="0">
                <a:latin typeface="Times New Roman"/>
                <a:cs typeface="Times New Roman"/>
              </a:rPr>
              <a:t>розміри і </a:t>
            </a:r>
            <a:r>
              <a:rPr sz="1200" spc="-5" dirty="0">
                <a:latin typeface="Times New Roman"/>
                <a:cs typeface="Times New Roman"/>
              </a:rPr>
              <a:t>форму під впливом зовнішніх наванта- </a:t>
            </a:r>
            <a:r>
              <a:rPr sz="1200" dirty="0">
                <a:latin typeface="Times New Roman"/>
                <a:cs typeface="Times New Roman"/>
              </a:rPr>
              <a:t> жень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руйнуючись.</a:t>
            </a:r>
            <a:endParaRPr sz="1200">
              <a:latin typeface="Times New Roman"/>
              <a:cs typeface="Times New Roman"/>
            </a:endParaRPr>
          </a:p>
          <a:p>
            <a:pPr marL="12700" marR="825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Вона контролюється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результаті технологічних випробувань,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проводяться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умовах,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максимально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наближених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виробничих.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Листовий </a:t>
            </a:r>
            <a:r>
              <a:rPr sz="1200" dirty="0">
                <a:latin typeface="Times New Roman"/>
                <a:cs typeface="Times New Roman"/>
              </a:rPr>
              <a:t>матеріал </a:t>
            </a:r>
            <a:r>
              <a:rPr sz="1200" spc="-5" dirty="0">
                <a:latin typeface="Times New Roman"/>
                <a:cs typeface="Times New Roman"/>
              </a:rPr>
              <a:t>випробовують на </a:t>
            </a:r>
            <a:r>
              <a:rPr sz="1200" dirty="0">
                <a:latin typeface="Times New Roman"/>
                <a:cs typeface="Times New Roman"/>
              </a:rPr>
              <a:t>перегин і </a:t>
            </a:r>
            <a:r>
              <a:rPr sz="1200" spc="-5" dirty="0">
                <a:latin typeface="Times New Roman"/>
                <a:cs typeface="Times New Roman"/>
              </a:rPr>
              <a:t>витяжку </a:t>
            </a:r>
            <a:r>
              <a:rPr sz="1200" dirty="0">
                <a:latin typeface="Times New Roman"/>
                <a:cs typeface="Times New Roman"/>
              </a:rPr>
              <a:t>сферичної </a:t>
            </a:r>
            <a:r>
              <a:rPr sz="1200" spc="-5" dirty="0">
                <a:latin typeface="Times New Roman"/>
                <a:cs typeface="Times New Roman"/>
              </a:rPr>
              <a:t>лунки. </a:t>
            </a:r>
            <a:r>
              <a:rPr sz="1200" dirty="0">
                <a:latin typeface="Times New Roman"/>
                <a:cs typeface="Times New Roman"/>
              </a:rPr>
              <a:t>Дріт </a:t>
            </a:r>
            <a:r>
              <a:rPr sz="1200" spc="-5" dirty="0">
                <a:latin typeface="Times New Roman"/>
                <a:cs typeface="Times New Roman"/>
              </a:rPr>
              <a:t>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пробовують на перегин, скручування, на навивання. Труби випробовують на роздачу, </a:t>
            </a:r>
            <a:r>
              <a:rPr sz="1200" dirty="0">
                <a:latin typeface="Times New Roman"/>
                <a:cs typeface="Times New Roman"/>
              </a:rPr>
              <a:t> сплющення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певної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висоти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вигин.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0"/>
              </a:lnSpc>
            </a:pPr>
            <a:r>
              <a:rPr sz="1200" dirty="0">
                <a:latin typeface="Times New Roman"/>
                <a:cs typeface="Times New Roman"/>
              </a:rPr>
              <a:t>Критерієм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придатності матеріалу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є</a:t>
            </a:r>
            <a:r>
              <a:rPr sz="1200" spc="-5" dirty="0">
                <a:latin typeface="Times New Roman"/>
                <a:cs typeface="Times New Roman"/>
              </a:rPr>
              <a:t> відсутність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дефектів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після</a:t>
            </a:r>
            <a:r>
              <a:rPr sz="1200" spc="-5" dirty="0">
                <a:latin typeface="Times New Roman"/>
                <a:cs typeface="Times New Roman"/>
              </a:rPr>
              <a:t> випробування.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spc="-5" dirty="0">
                <a:latin typeface="Times New Roman"/>
                <a:cs typeface="Times New Roman"/>
              </a:rPr>
              <a:t>Деформівність </a:t>
            </a:r>
            <a:r>
              <a:rPr sz="1200" spc="-5" dirty="0">
                <a:latin typeface="Times New Roman"/>
                <a:cs typeface="Times New Roman"/>
              </a:rPr>
              <a:t>(оброблюваність </a:t>
            </a:r>
            <a:r>
              <a:rPr sz="1200" dirty="0">
                <a:latin typeface="Times New Roman"/>
                <a:cs typeface="Times New Roman"/>
              </a:rPr>
              <a:t>тиском) – </a:t>
            </a:r>
            <a:r>
              <a:rPr sz="1200" spc="-5" dirty="0">
                <a:latin typeface="Times New Roman"/>
                <a:cs typeface="Times New Roman"/>
              </a:rPr>
              <a:t>це </a:t>
            </a:r>
            <a:r>
              <a:rPr sz="1200" dirty="0">
                <a:latin typeface="Times New Roman"/>
                <a:cs typeface="Times New Roman"/>
              </a:rPr>
              <a:t>здатність матеріалу </a:t>
            </a:r>
            <a:r>
              <a:rPr sz="1200" spc="-5" dirty="0">
                <a:latin typeface="Times New Roman"/>
                <a:cs typeface="Times New Roman"/>
              </a:rPr>
              <a:t>сприймати </a:t>
            </a:r>
            <a:r>
              <a:rPr sz="1200" dirty="0">
                <a:latin typeface="Times New Roman"/>
                <a:cs typeface="Times New Roman"/>
              </a:rPr>
              <a:t>плас-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тичну деформацію </a:t>
            </a:r>
            <a:r>
              <a:rPr sz="1200" dirty="0">
                <a:latin typeface="Times New Roman"/>
                <a:cs typeface="Times New Roman"/>
              </a:rPr>
              <a:t>без </a:t>
            </a:r>
            <a:r>
              <a:rPr sz="1200" spc="-5" dirty="0">
                <a:latin typeface="Times New Roman"/>
                <a:cs typeface="Times New Roman"/>
              </a:rPr>
              <a:t>порушення цілісності </a:t>
            </a:r>
            <a:r>
              <a:rPr sz="1200" dirty="0">
                <a:latin typeface="Times New Roman"/>
                <a:cs typeface="Times New Roman"/>
              </a:rPr>
              <a:t>в процесі формозміни </a:t>
            </a:r>
            <a:r>
              <a:rPr sz="1200" spc="-5" dirty="0">
                <a:latin typeface="Times New Roman"/>
                <a:cs typeface="Times New Roman"/>
              </a:rPr>
              <a:t>тиском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холодному </a:t>
            </a:r>
            <a:r>
              <a:rPr sz="1200" dirty="0">
                <a:latin typeface="Times New Roman"/>
                <a:cs typeface="Times New Roman"/>
              </a:rPr>
              <a:t> або </a:t>
            </a:r>
            <a:r>
              <a:rPr sz="1200" spc="-5" dirty="0">
                <a:latin typeface="Times New Roman"/>
                <a:cs typeface="Times New Roman"/>
              </a:rPr>
              <a:t>гарячому </a:t>
            </a:r>
            <a:r>
              <a:rPr sz="1200" dirty="0">
                <a:latin typeface="Times New Roman"/>
                <a:cs typeface="Times New Roman"/>
              </a:rPr>
              <a:t>стані. </a:t>
            </a:r>
            <a:r>
              <a:rPr sz="1200" spc="-5" dirty="0">
                <a:latin typeface="Times New Roman"/>
                <a:cs typeface="Times New Roman"/>
              </a:rPr>
              <a:t>Цю властивість враховують при вальцюванні, куванні, волочінні,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штампуванні та </a:t>
            </a:r>
            <a:r>
              <a:rPr sz="1200" dirty="0">
                <a:latin typeface="Times New Roman"/>
                <a:cs typeface="Times New Roman"/>
              </a:rPr>
              <a:t>інших видах </a:t>
            </a:r>
            <a:r>
              <a:rPr sz="1200" spc="-5" dirty="0">
                <a:latin typeface="Times New Roman"/>
                <a:cs typeface="Times New Roman"/>
              </a:rPr>
              <a:t>обробки матеріалів. Деформівність заготовки </a:t>
            </a:r>
            <a:r>
              <a:rPr sz="1200" dirty="0">
                <a:latin typeface="Times New Roman"/>
                <a:cs typeface="Times New Roman"/>
              </a:rPr>
              <a:t>при </a:t>
            </a:r>
            <a:r>
              <a:rPr sz="1200" spc="-5" dirty="0">
                <a:latin typeface="Times New Roman"/>
                <a:cs typeface="Times New Roman"/>
              </a:rPr>
              <a:t>пресу-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ванні, вальцюванні, штампуванні, </a:t>
            </a:r>
            <a:r>
              <a:rPr sz="1200" dirty="0">
                <a:latin typeface="Times New Roman"/>
                <a:cs typeface="Times New Roman"/>
              </a:rPr>
              <a:t>волочінні </a:t>
            </a:r>
            <a:r>
              <a:rPr sz="1200" spc="-5" dirty="0">
                <a:latin typeface="Times New Roman"/>
                <a:cs typeface="Times New Roman"/>
              </a:rPr>
              <a:t>тощо </a:t>
            </a:r>
            <a:r>
              <a:rPr sz="1200" dirty="0">
                <a:latin typeface="Times New Roman"/>
                <a:cs typeface="Times New Roman"/>
              </a:rPr>
              <a:t>називається, відповідно, </a:t>
            </a:r>
            <a:r>
              <a:rPr sz="1200" spc="-5" dirty="0">
                <a:latin typeface="Times New Roman"/>
                <a:cs typeface="Times New Roman"/>
              </a:rPr>
              <a:t>пресованіс-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тю,</a:t>
            </a:r>
            <a:r>
              <a:rPr sz="1200" dirty="0">
                <a:latin typeface="Times New Roman"/>
                <a:cs typeface="Times New Roman"/>
              </a:rPr>
              <a:t> вальцованістю, </a:t>
            </a:r>
            <a:r>
              <a:rPr sz="1200" spc="-5" dirty="0">
                <a:latin typeface="Times New Roman"/>
                <a:cs typeface="Times New Roman"/>
              </a:rPr>
              <a:t>штампованістю,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протягуваністю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т.д.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20" dirty="0">
                <a:latin typeface="Times New Roman"/>
                <a:cs typeface="Times New Roman"/>
              </a:rPr>
              <a:t>Термін </a:t>
            </a:r>
            <a:r>
              <a:rPr sz="1200" spc="-25" dirty="0">
                <a:latin typeface="Times New Roman"/>
                <a:cs typeface="Times New Roman"/>
              </a:rPr>
              <a:t>«</a:t>
            </a:r>
            <a:r>
              <a:rPr sz="1200" i="1" spc="-25" dirty="0">
                <a:latin typeface="Times New Roman"/>
                <a:cs typeface="Times New Roman"/>
              </a:rPr>
              <a:t>ковкість</a:t>
            </a:r>
            <a:r>
              <a:rPr sz="1200" spc="-25" dirty="0">
                <a:latin typeface="Times New Roman"/>
                <a:cs typeface="Times New Roman"/>
              </a:rPr>
              <a:t>», </a:t>
            </a:r>
            <a:r>
              <a:rPr sz="1200" spc="-20" dirty="0">
                <a:latin typeface="Times New Roman"/>
                <a:cs typeface="Times New Roman"/>
              </a:rPr>
              <a:t>виходячи </a:t>
            </a:r>
            <a:r>
              <a:rPr sz="1200" spc="-10" dirty="0">
                <a:latin typeface="Times New Roman"/>
                <a:cs typeface="Times New Roman"/>
              </a:rPr>
              <a:t>із </a:t>
            </a:r>
            <a:r>
              <a:rPr sz="1200" spc="-20" dirty="0">
                <a:latin typeface="Times New Roman"/>
                <a:cs typeface="Times New Roman"/>
              </a:rPr>
              <a:t>технологічних основ кування,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25" dirty="0">
                <a:latin typeface="Times New Roman"/>
                <a:cs typeface="Times New Roman"/>
              </a:rPr>
              <a:t>більшій </a:t>
            </a:r>
            <a:r>
              <a:rPr sz="1200" spc="-20" dirty="0">
                <a:latin typeface="Times New Roman"/>
                <a:cs typeface="Times New Roman"/>
              </a:rPr>
              <a:t>мірі відно-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ситься </a:t>
            </a:r>
            <a:r>
              <a:rPr sz="1200" spc="-15" dirty="0">
                <a:latin typeface="Times New Roman"/>
                <a:cs typeface="Times New Roman"/>
              </a:rPr>
              <a:t>до </a:t>
            </a:r>
            <a:r>
              <a:rPr sz="1200" spc="-20" dirty="0">
                <a:latin typeface="Times New Roman"/>
                <a:cs typeface="Times New Roman"/>
              </a:rPr>
              <a:t>здатності матеріалу </a:t>
            </a:r>
            <a:r>
              <a:rPr sz="1200" spc="-25" dirty="0">
                <a:latin typeface="Times New Roman"/>
                <a:cs typeface="Times New Roman"/>
              </a:rPr>
              <a:t>деформуватися </a:t>
            </a:r>
            <a:r>
              <a:rPr sz="1200" spc="-15" dirty="0">
                <a:latin typeface="Times New Roman"/>
                <a:cs typeface="Times New Roman"/>
              </a:rPr>
              <a:t>при </a:t>
            </a:r>
            <a:r>
              <a:rPr sz="1200" spc="-25" dirty="0">
                <a:latin typeface="Times New Roman"/>
                <a:cs typeface="Times New Roman"/>
              </a:rPr>
              <a:t>стисненні. </a:t>
            </a:r>
            <a:r>
              <a:rPr sz="1200" spc="-20" dirty="0">
                <a:latin typeface="Times New Roman"/>
                <a:cs typeface="Times New Roman"/>
              </a:rPr>
              <a:t>Ковкість часто </a:t>
            </a:r>
            <a:r>
              <a:rPr sz="1200" spc="-25" dirty="0">
                <a:latin typeface="Times New Roman"/>
                <a:cs typeface="Times New Roman"/>
              </a:rPr>
              <a:t>характеризу- </a:t>
            </a:r>
            <a:r>
              <a:rPr sz="1200" spc="-20" dirty="0">
                <a:latin typeface="Times New Roman"/>
                <a:cs typeface="Times New Roman"/>
              </a:rPr>
              <a:t> ється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здатністю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матеріалу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до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набуття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форми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тонких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пластин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при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куванні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чи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вальцюванні.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Деформівність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ковкість не </a:t>
            </a:r>
            <a:r>
              <a:rPr sz="1200" dirty="0">
                <a:latin typeface="Times New Roman"/>
                <a:cs typeface="Times New Roman"/>
              </a:rPr>
              <a:t>завжди корелюють одна з </a:t>
            </a:r>
            <a:r>
              <a:rPr sz="1200" spc="-5" dirty="0">
                <a:latin typeface="Times New Roman"/>
                <a:cs typeface="Times New Roman"/>
              </a:rPr>
              <a:t>одною: </a:t>
            </a:r>
            <a:r>
              <a:rPr sz="1200" dirty="0">
                <a:latin typeface="Times New Roman"/>
                <a:cs typeface="Times New Roman"/>
              </a:rPr>
              <a:t>наприклад, </a:t>
            </a:r>
            <a:r>
              <a:rPr sz="1200" spc="-5" dirty="0">
                <a:latin typeface="Times New Roman"/>
                <a:cs typeface="Times New Roman"/>
              </a:rPr>
              <a:t>золото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деформівний і </a:t>
            </a:r>
            <a:r>
              <a:rPr sz="1200" spc="-5" dirty="0">
                <a:latin typeface="Times New Roman"/>
                <a:cs typeface="Times New Roman"/>
              </a:rPr>
              <a:t>ковкий метал, </a:t>
            </a:r>
            <a:r>
              <a:rPr sz="1200" dirty="0">
                <a:latin typeface="Times New Roman"/>
                <a:cs typeface="Times New Roman"/>
              </a:rPr>
              <a:t>тоді як свинець </a:t>
            </a:r>
            <a:r>
              <a:rPr sz="1200" spc="-5" dirty="0">
                <a:latin typeface="Times New Roman"/>
                <a:cs typeface="Times New Roman"/>
              </a:rPr>
              <a:t>проявляє </a:t>
            </a:r>
            <a:r>
              <a:rPr sz="1200" dirty="0">
                <a:latin typeface="Times New Roman"/>
                <a:cs typeface="Times New Roman"/>
              </a:rPr>
              <a:t>себе лише як </a:t>
            </a:r>
            <a:r>
              <a:rPr sz="1200" spc="-5" dirty="0">
                <a:latin typeface="Times New Roman"/>
                <a:cs typeface="Times New Roman"/>
              </a:rPr>
              <a:t>ковкий матеріал.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Дуже </a:t>
            </a:r>
            <a:r>
              <a:rPr sz="1200" dirty="0">
                <a:latin typeface="Times New Roman"/>
                <a:cs typeface="Times New Roman"/>
              </a:rPr>
              <a:t>часто термін </a:t>
            </a:r>
            <a:r>
              <a:rPr sz="1200" spc="-5" dirty="0">
                <a:latin typeface="Times New Roman"/>
                <a:cs typeface="Times New Roman"/>
              </a:rPr>
              <a:t>«деформівність» </a:t>
            </a:r>
            <a:r>
              <a:rPr sz="1200" dirty="0">
                <a:latin typeface="Times New Roman"/>
                <a:cs typeface="Times New Roman"/>
              </a:rPr>
              <a:t>через </a:t>
            </a:r>
            <a:r>
              <a:rPr sz="1200" spc="-5" dirty="0">
                <a:latin typeface="Times New Roman"/>
                <a:cs typeface="Times New Roman"/>
              </a:rPr>
              <a:t>схожість </a:t>
            </a:r>
            <a:r>
              <a:rPr sz="1200" dirty="0">
                <a:latin typeface="Times New Roman"/>
                <a:cs typeface="Times New Roman"/>
              </a:rPr>
              <a:t>використовується </a:t>
            </a:r>
            <a:r>
              <a:rPr sz="1200" spc="-5" dirty="0">
                <a:latin typeface="Times New Roman"/>
                <a:cs typeface="Times New Roman"/>
              </a:rPr>
              <a:t>стосовно </a:t>
            </a:r>
            <a:r>
              <a:rPr sz="1200" dirty="0">
                <a:latin typeface="Times New Roman"/>
                <a:cs typeface="Times New Roman"/>
              </a:rPr>
              <a:t>до обох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концепцій. </a:t>
            </a:r>
            <a:r>
              <a:rPr sz="1200" dirty="0">
                <a:latin typeface="Times New Roman"/>
                <a:cs typeface="Times New Roman"/>
              </a:rPr>
              <a:t>Коли треба </a:t>
            </a:r>
            <a:r>
              <a:rPr sz="1200" spc="-5" dirty="0">
                <a:latin typeface="Times New Roman"/>
                <a:cs typeface="Times New Roman"/>
              </a:rPr>
              <a:t>підтвердити,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деформівність вживається </a:t>
            </a:r>
            <a:r>
              <a:rPr sz="1200" dirty="0">
                <a:latin typeface="Times New Roman"/>
                <a:cs typeface="Times New Roman"/>
              </a:rPr>
              <a:t>у </a:t>
            </a:r>
            <a:r>
              <a:rPr sz="1200" spc="-5" dirty="0">
                <a:latin typeface="Times New Roman"/>
                <a:cs typeface="Times New Roman"/>
              </a:rPr>
              <a:t>смислі «ковкість» </a:t>
            </a:r>
            <a:r>
              <a:rPr sz="1200" dirty="0">
                <a:latin typeface="Times New Roman"/>
                <a:cs typeface="Times New Roman"/>
              </a:rPr>
              <a:t> часто </a:t>
            </a:r>
            <a:r>
              <a:rPr sz="1200" spc="-5" dirty="0">
                <a:latin typeface="Times New Roman"/>
                <a:cs typeface="Times New Roman"/>
              </a:rPr>
              <a:t>вживають поняття </a:t>
            </a:r>
            <a:r>
              <a:rPr sz="1200" dirty="0">
                <a:latin typeface="Times New Roman"/>
                <a:cs typeface="Times New Roman"/>
              </a:rPr>
              <a:t>«технологічна </a:t>
            </a:r>
            <a:r>
              <a:rPr sz="1200" spc="-5" dirty="0">
                <a:latin typeface="Times New Roman"/>
                <a:cs typeface="Times New Roman"/>
              </a:rPr>
              <a:t>деформівність» </a:t>
            </a:r>
            <a:r>
              <a:rPr sz="1200" dirty="0">
                <a:latin typeface="Times New Roman"/>
                <a:cs typeface="Times New Roman"/>
              </a:rPr>
              <a:t>як </a:t>
            </a:r>
            <a:r>
              <a:rPr sz="1200" spc="-5" dirty="0">
                <a:latin typeface="Times New Roman"/>
                <a:cs typeface="Times New Roman"/>
              </a:rPr>
              <a:t>сукупність деформівності,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опору деформації та інших </a:t>
            </a:r>
            <a:r>
              <a:rPr sz="1200" dirty="0">
                <a:latin typeface="Times New Roman"/>
                <a:cs typeface="Times New Roman"/>
              </a:rPr>
              <a:t>технологічних </a:t>
            </a:r>
            <a:r>
              <a:rPr sz="1200" spc="-5" dirty="0">
                <a:latin typeface="Times New Roman"/>
                <a:cs typeface="Times New Roman"/>
              </a:rPr>
              <a:t>характеристик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умовах конкретного процесу </a:t>
            </a:r>
            <a:r>
              <a:rPr sz="1200" dirty="0">
                <a:latin typeface="Times New Roman"/>
                <a:cs typeface="Times New Roman"/>
              </a:rPr>
              <a:t> обробки</a:t>
            </a:r>
            <a:r>
              <a:rPr sz="1200" spc="-5" dirty="0">
                <a:latin typeface="Times New Roman"/>
                <a:cs typeface="Times New Roman"/>
              </a:rPr>
              <a:t> тиском.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Показники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деформівності: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ступінь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(відносна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деформація);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температура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деформації.</a:t>
            </a:r>
            <a:endParaRPr sz="1200">
              <a:latin typeface="Times New Roman"/>
              <a:cs typeface="Times New Roman"/>
            </a:endParaRPr>
          </a:p>
          <a:p>
            <a:pPr marL="12700" marR="7620" indent="28765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Визначення показників </a:t>
            </a:r>
            <a:r>
              <a:rPr sz="1200" spc="-5" dirty="0">
                <a:latin typeface="Times New Roman"/>
                <a:cs typeface="Times New Roman"/>
              </a:rPr>
              <a:t>деформівності проводять </a:t>
            </a:r>
            <a:r>
              <a:rPr sz="1200" dirty="0">
                <a:latin typeface="Times New Roman"/>
                <a:cs typeface="Times New Roman"/>
              </a:rPr>
              <a:t>випробуваннями </a:t>
            </a:r>
            <a:r>
              <a:rPr sz="1200" spc="-5" dirty="0">
                <a:latin typeface="Times New Roman"/>
                <a:cs typeface="Times New Roman"/>
              </a:rPr>
              <a:t>на згин, на </a:t>
            </a:r>
            <a:r>
              <a:rPr sz="1200" dirty="0">
                <a:latin typeface="Times New Roman"/>
                <a:cs typeface="Times New Roman"/>
              </a:rPr>
              <a:t>пере-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гин, </a:t>
            </a:r>
            <a:r>
              <a:rPr sz="1200" dirty="0">
                <a:latin typeface="Times New Roman"/>
                <a:cs typeface="Times New Roman"/>
              </a:rPr>
              <a:t>осадку,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видавлювання,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 тощо.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7399" y="7193526"/>
            <a:ext cx="5787390" cy="27889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03650" marR="5080" indent="329565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latin typeface="Times New Roman"/>
                <a:cs typeface="Times New Roman"/>
              </a:rPr>
              <a:t>5.1.3.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ЗВАРЮВАНІСТЬ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І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ЗДАТНІСТЬ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ДО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ПАЯННЯ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Зварюваність </a:t>
            </a:r>
            <a:r>
              <a:rPr sz="1200" dirty="0">
                <a:latin typeface="Times New Roman"/>
                <a:cs typeface="Times New Roman"/>
              </a:rPr>
              <a:t>– здатність </a:t>
            </a:r>
            <a:r>
              <a:rPr sz="1200" spc="-5" dirty="0">
                <a:latin typeface="Times New Roman"/>
                <a:cs typeface="Times New Roman"/>
              </a:rPr>
              <a:t>матеріалу утворювати нероз’ємні з’єднання необхідної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якості. Оцінюється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якістю зварного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шва.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Зварюваність</a:t>
            </a:r>
            <a:r>
              <a:rPr sz="1200" dirty="0">
                <a:latin typeface="Times New Roman"/>
                <a:cs typeface="Times New Roman"/>
              </a:rPr>
              <a:t> визначає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властивість</a:t>
            </a:r>
            <a:r>
              <a:rPr sz="1200" dirty="0">
                <a:latin typeface="Times New Roman"/>
                <a:cs typeface="Times New Roman"/>
              </a:rPr>
              <a:t> матеріалу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утворювати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нероз’ємне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з’єднання,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якість якого відповідає суцільному. Металевий </a:t>
            </a:r>
            <a:r>
              <a:rPr sz="1200" dirty="0">
                <a:latin typeface="Times New Roman"/>
                <a:cs typeface="Times New Roman"/>
              </a:rPr>
              <a:t>матеріал </a:t>
            </a:r>
            <a:r>
              <a:rPr sz="1200" spc="-5" dirty="0">
                <a:latin typeface="Times New Roman"/>
                <a:cs typeface="Times New Roman"/>
              </a:rPr>
              <a:t>вважається зварним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встано-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вленого </a:t>
            </a:r>
            <a:r>
              <a:rPr sz="1200" dirty="0">
                <a:latin typeface="Times New Roman"/>
                <a:cs typeface="Times New Roman"/>
              </a:rPr>
              <a:t>ступеня даним способом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для даної мети, </a:t>
            </a:r>
            <a:r>
              <a:rPr sz="1200" spc="-5" dirty="0">
                <a:latin typeface="Times New Roman"/>
                <a:cs typeface="Times New Roman"/>
              </a:rPr>
              <a:t>якщо </a:t>
            </a:r>
            <a:r>
              <a:rPr sz="1200" dirty="0">
                <a:latin typeface="Times New Roman"/>
                <a:cs typeface="Times New Roman"/>
              </a:rPr>
              <a:t>за відповідної процедури </a:t>
            </a:r>
            <a:r>
              <a:rPr sz="1200" spc="-5" dirty="0">
                <a:latin typeface="Times New Roman"/>
                <a:cs typeface="Times New Roman"/>
              </a:rPr>
              <a:t>зва-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рювання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досягається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суцільність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яка</a:t>
            </a:r>
            <a:r>
              <a:rPr sz="1200" dirty="0">
                <a:latin typeface="Times New Roman"/>
                <a:cs typeface="Times New Roman"/>
              </a:rPr>
              <a:t> гарантує </a:t>
            </a:r>
            <a:r>
              <a:rPr sz="1200" spc="-5" dirty="0">
                <a:latin typeface="Times New Roman"/>
                <a:cs typeface="Times New Roman"/>
              </a:rPr>
              <a:t>відповідність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вимогам,</a:t>
            </a:r>
            <a:r>
              <a:rPr sz="1200" dirty="0">
                <a:latin typeface="Times New Roman"/>
                <a:cs typeface="Times New Roman"/>
              </a:rPr>
              <a:t> що їх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пред’являють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зварних </a:t>
            </a:r>
            <a:r>
              <a:rPr sz="1200" dirty="0">
                <a:latin typeface="Times New Roman"/>
                <a:cs typeface="Times New Roman"/>
              </a:rPr>
              <a:t>з’єднань як щодо їхніх </a:t>
            </a:r>
            <a:r>
              <a:rPr sz="1200" spc="-5" dirty="0">
                <a:latin typeface="Times New Roman"/>
                <a:cs typeface="Times New Roman"/>
              </a:rPr>
              <a:t>власних </a:t>
            </a:r>
            <a:r>
              <a:rPr sz="1200" dirty="0">
                <a:latin typeface="Times New Roman"/>
                <a:cs typeface="Times New Roman"/>
              </a:rPr>
              <a:t>властивостей, </a:t>
            </a:r>
            <a:r>
              <a:rPr sz="1200" spc="-5" dirty="0">
                <a:latin typeface="Times New Roman"/>
                <a:cs typeface="Times New Roman"/>
              </a:rPr>
              <a:t>так </a:t>
            </a:r>
            <a:r>
              <a:rPr sz="1200" dirty="0">
                <a:latin typeface="Times New Roman"/>
                <a:cs typeface="Times New Roman"/>
              </a:rPr>
              <a:t>і щодо </a:t>
            </a:r>
            <a:r>
              <a:rPr sz="1200" spc="-5" dirty="0">
                <a:latin typeface="Times New Roman"/>
                <a:cs typeface="Times New Roman"/>
              </a:rPr>
              <a:t>їх-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нього впливу на конструкцію, складовою частиною якої вони </a:t>
            </a:r>
            <a:r>
              <a:rPr sz="1200" dirty="0">
                <a:latin typeface="Times New Roman"/>
                <a:cs typeface="Times New Roman"/>
              </a:rPr>
              <a:t>є. З цього </a:t>
            </a:r>
            <a:r>
              <a:rPr sz="1200" spc="-5" dirty="0">
                <a:latin typeface="Times New Roman"/>
                <a:cs typeface="Times New Roman"/>
              </a:rPr>
              <a:t>визначення ви-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пливає,</a:t>
            </a:r>
            <a:r>
              <a:rPr sz="1200" dirty="0">
                <a:latin typeface="Times New Roman"/>
                <a:cs typeface="Times New Roman"/>
              </a:rPr>
              <a:t> що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залежить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чотирьох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змінних: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технологічного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процесу, </a:t>
            </a:r>
            <a:r>
              <a:rPr sz="1200" spc="-10" dirty="0">
                <a:latin typeface="Times New Roman"/>
                <a:cs typeface="Times New Roman"/>
              </a:rPr>
              <a:t>типу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її</a:t>
            </a:r>
            <a:r>
              <a:rPr sz="1200" spc="-5" dirty="0">
                <a:latin typeface="Times New Roman"/>
                <a:cs typeface="Times New Roman"/>
              </a:rPr>
              <a:t> функціонального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призначення.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100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792" y="516889"/>
            <a:ext cx="5787390" cy="6485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Показники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зварюваності: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міцність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зварного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з’єднання;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опір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тріщиноутворенню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Способи </a:t>
            </a:r>
            <a:r>
              <a:rPr sz="1200" spc="-5" dirty="0">
                <a:latin typeface="Times New Roman"/>
                <a:cs typeface="Times New Roman"/>
              </a:rPr>
              <a:t>визначення зварюваності: випробування зварного з’єднання на міцність,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ударну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i="1" spc="-5" dirty="0">
                <a:latin typeface="Times New Roman"/>
                <a:cs typeface="Times New Roman"/>
              </a:rPr>
              <a:t>Здатність до паяння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властивість матеріалу утворювати </a:t>
            </a:r>
            <a:r>
              <a:rPr sz="1200" dirty="0">
                <a:latin typeface="Times New Roman"/>
                <a:cs typeface="Times New Roman"/>
              </a:rPr>
              <a:t>паяне </a:t>
            </a:r>
            <a:r>
              <a:rPr sz="1200" spc="-5" dirty="0">
                <a:latin typeface="Times New Roman"/>
                <a:cs typeface="Times New Roman"/>
              </a:rPr>
              <a:t>з’єднання при </a:t>
            </a:r>
            <a:r>
              <a:rPr sz="1200" dirty="0">
                <a:latin typeface="Times New Roman"/>
                <a:cs typeface="Times New Roman"/>
              </a:rPr>
              <a:t> заданому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режимі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паяння.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відміну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зварюваності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визначення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стандартом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поняття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«здатність до </a:t>
            </a:r>
            <a:r>
              <a:rPr sz="1200" spc="-5" dirty="0">
                <a:latin typeface="Times New Roman"/>
                <a:cs typeface="Times New Roman"/>
              </a:rPr>
              <a:t>паяння» не </a:t>
            </a:r>
            <a:r>
              <a:rPr sz="1200" dirty="0">
                <a:latin typeface="Times New Roman"/>
                <a:cs typeface="Times New Roman"/>
              </a:rPr>
              <a:t>відбиває у </a:t>
            </a:r>
            <a:r>
              <a:rPr sz="1200" spc="-5" dirty="0">
                <a:latin typeface="Times New Roman"/>
                <a:cs typeface="Times New Roman"/>
              </a:rPr>
              <a:t>прямому виді функціональне призначення паяного </a:t>
            </a:r>
            <a:r>
              <a:rPr sz="1200" dirty="0">
                <a:latin typeface="Times New Roman"/>
                <a:cs typeface="Times New Roman"/>
              </a:rPr>
              <a:t> з’єднання,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хоча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іншій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формі </a:t>
            </a:r>
            <a:r>
              <a:rPr sz="1200" spc="-5" dirty="0">
                <a:latin typeface="Times New Roman"/>
                <a:cs typeface="Times New Roman"/>
              </a:rPr>
              <a:t>воно</a:t>
            </a:r>
            <a:r>
              <a:rPr sz="1200" dirty="0">
                <a:latin typeface="Times New Roman"/>
                <a:cs typeface="Times New Roman"/>
              </a:rPr>
              <a:t> закладене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терміні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«режим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паяння».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</a:pPr>
            <a:r>
              <a:rPr sz="1200" spc="-5" dirty="0">
                <a:latin typeface="Times New Roman"/>
                <a:cs typeface="Times New Roman"/>
              </a:rPr>
              <a:t>Під режимом паяння мають на </a:t>
            </a:r>
            <a:r>
              <a:rPr sz="1200" dirty="0">
                <a:latin typeface="Times New Roman"/>
                <a:cs typeface="Times New Roman"/>
              </a:rPr>
              <a:t>увазі </a:t>
            </a:r>
            <a:r>
              <a:rPr sz="1200" spc="-5" dirty="0">
                <a:latin typeface="Times New Roman"/>
                <a:cs typeface="Times New Roman"/>
              </a:rPr>
              <a:t>сукупність параметрів та умов, при яких здій-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снюють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паяння.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цієї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сукупності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відносять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температуру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паяння,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витримування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цій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температурі,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нагрівання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охолодження,</a:t>
            </a:r>
            <a:r>
              <a:rPr sz="1200" dirty="0">
                <a:latin typeface="Times New Roman"/>
                <a:cs typeface="Times New Roman"/>
              </a:rPr>
              <a:t> спосіб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паяння,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припій,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флюс (газове</a:t>
            </a:r>
            <a:r>
              <a:rPr sz="1200" dirty="0">
                <a:latin typeface="Times New Roman"/>
                <a:cs typeface="Times New Roman"/>
              </a:rPr>
              <a:t> середовище), сила</a:t>
            </a:r>
            <a:r>
              <a:rPr sz="1200" spc="-5" dirty="0">
                <a:latin typeface="Times New Roman"/>
                <a:cs typeface="Times New Roman"/>
              </a:rPr>
              <a:t> притискання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заготовок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паянні.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Тоді </a:t>
            </a:r>
            <a:r>
              <a:rPr sz="1200" spc="-5" dirty="0">
                <a:latin typeface="Times New Roman"/>
                <a:cs typeface="Times New Roman"/>
              </a:rPr>
              <a:t>при заданому режимі паяння </a:t>
            </a:r>
            <a:r>
              <a:rPr sz="1200" dirty="0">
                <a:latin typeface="Times New Roman"/>
                <a:cs typeface="Times New Roman"/>
              </a:rPr>
              <a:t>здатність до </a:t>
            </a:r>
            <a:r>
              <a:rPr sz="1200" spc="-5" dirty="0">
                <a:latin typeface="Times New Roman"/>
                <a:cs typeface="Times New Roman"/>
              </a:rPr>
              <a:t>паяння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це властивість матеріалу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утворювати </a:t>
            </a:r>
            <a:r>
              <a:rPr sz="1200" dirty="0">
                <a:latin typeface="Times New Roman"/>
                <a:cs typeface="Times New Roman"/>
              </a:rPr>
              <a:t>паяне </a:t>
            </a:r>
            <a:r>
              <a:rPr sz="1200" spc="-5" dirty="0">
                <a:latin typeface="Times New Roman"/>
                <a:cs typeface="Times New Roman"/>
              </a:rPr>
              <a:t>з’єднання </a:t>
            </a:r>
            <a:r>
              <a:rPr sz="1200" dirty="0">
                <a:latin typeface="Times New Roman"/>
                <a:cs typeface="Times New Roman"/>
              </a:rPr>
              <a:t>з </a:t>
            </a:r>
            <a:r>
              <a:rPr sz="1200" spc="-5" dirty="0">
                <a:latin typeface="Times New Roman"/>
                <a:cs typeface="Times New Roman"/>
              </a:rPr>
              <a:t>потрібною міцністю, пластичністю, герметичністю, елек-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тропровідністю, </a:t>
            </a:r>
            <a:r>
              <a:rPr sz="1200" dirty="0">
                <a:latin typeface="Times New Roman"/>
                <a:cs typeface="Times New Roman"/>
              </a:rPr>
              <a:t>корозійною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стійкістю</a:t>
            </a:r>
            <a:r>
              <a:rPr sz="1200" spc="-5" dirty="0">
                <a:latin typeface="Times New Roman"/>
                <a:cs typeface="Times New Roman"/>
              </a:rPr>
              <a:t> тощо.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ct val="100000"/>
              </a:lnSpc>
              <a:spcBef>
                <a:spcPts val="55"/>
              </a:spcBef>
            </a:pP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здатність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паяння впливає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низка факторів,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які </a:t>
            </a:r>
            <a:r>
              <a:rPr sz="1200" dirty="0">
                <a:latin typeface="Times New Roman"/>
                <a:cs typeface="Times New Roman"/>
              </a:rPr>
              <a:t>можна </a:t>
            </a:r>
            <a:r>
              <a:rPr sz="1200" spc="-5" dirty="0">
                <a:latin typeface="Times New Roman"/>
                <a:cs typeface="Times New Roman"/>
              </a:rPr>
              <a:t>поділити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три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групи: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1042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фізико-хімічні (фізико-хімічні властивості матеріалів, вплив </a:t>
            </a:r>
            <a:r>
              <a:rPr sz="1200" dirty="0">
                <a:latin typeface="Times New Roman"/>
                <a:cs typeface="Times New Roman"/>
              </a:rPr>
              <a:t>флюсувальних сере-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довищ,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умови</a:t>
            </a:r>
            <a:r>
              <a:rPr sz="1200" dirty="0">
                <a:latin typeface="Times New Roman"/>
                <a:cs typeface="Times New Roman"/>
              </a:rPr>
              <a:t> і характер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кристалізації</a:t>
            </a:r>
            <a:r>
              <a:rPr sz="1200" spc="-5" dirty="0">
                <a:latin typeface="Times New Roman"/>
                <a:cs typeface="Times New Roman"/>
              </a:rPr>
              <a:t> 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паянні),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1042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технологічні (стан </a:t>
            </a:r>
            <a:r>
              <a:rPr sz="1200" spc="-5" dirty="0">
                <a:latin typeface="Times New Roman"/>
                <a:cs typeface="Times New Roman"/>
              </a:rPr>
              <a:t>поверхні </a:t>
            </a:r>
            <a:r>
              <a:rPr sz="1200" dirty="0">
                <a:latin typeface="Times New Roman"/>
                <a:cs typeface="Times New Roman"/>
              </a:rPr>
              <a:t>перед </a:t>
            </a:r>
            <a:r>
              <a:rPr sz="1200" spc="-5" dirty="0">
                <a:latin typeface="Times New Roman"/>
                <a:cs typeface="Times New Roman"/>
              </a:rPr>
              <a:t>паянням, </a:t>
            </a:r>
            <a:r>
              <a:rPr sz="1200" dirty="0">
                <a:latin typeface="Times New Roman"/>
                <a:cs typeface="Times New Roman"/>
              </a:rPr>
              <a:t>спосіб </a:t>
            </a:r>
            <a:r>
              <a:rPr sz="1200" spc="-5" dirty="0">
                <a:latin typeface="Times New Roman"/>
                <a:cs typeface="Times New Roman"/>
              </a:rPr>
              <a:t>видалення </a:t>
            </a:r>
            <a:r>
              <a:rPr sz="1200" dirty="0">
                <a:latin typeface="Times New Roman"/>
                <a:cs typeface="Times New Roman"/>
              </a:rPr>
              <a:t>окисної </a:t>
            </a:r>
            <a:r>
              <a:rPr sz="1200" spc="-5" dirty="0">
                <a:latin typeface="Times New Roman"/>
                <a:cs typeface="Times New Roman"/>
              </a:rPr>
              <a:t>плівки, </a:t>
            </a:r>
            <a:r>
              <a:rPr sz="1200" dirty="0">
                <a:latin typeface="Times New Roman"/>
                <a:cs typeface="Times New Roman"/>
              </a:rPr>
              <a:t>ре-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жим паяння,</a:t>
            </a:r>
            <a:r>
              <a:rPr sz="1200" dirty="0">
                <a:latin typeface="Times New Roman"/>
                <a:cs typeface="Times New Roman"/>
              </a:rPr>
              <a:t> обробка </a:t>
            </a:r>
            <a:r>
              <a:rPr sz="1200" spc="-5" dirty="0">
                <a:latin typeface="Times New Roman"/>
                <a:cs typeface="Times New Roman"/>
              </a:rPr>
              <a:t>паяних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з’єднань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тощо),</a:t>
            </a:r>
            <a:endParaRPr sz="1200">
              <a:latin typeface="Times New Roman"/>
              <a:cs typeface="Times New Roman"/>
            </a:endParaRPr>
          </a:p>
          <a:p>
            <a:pPr marL="300355" marR="22860">
              <a:lnSpc>
                <a:spcPct val="1042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конструктивні (геометричні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параметри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розташування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паяних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з’єднань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виробі).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Для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оцінки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здатності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до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паяння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використовують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різні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методи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випробувань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та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контролю: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метод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змочування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матеріалів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припоями;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метод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заповнення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зазору припоєм;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метод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ерозії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паяного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матеріалу;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метод </a:t>
            </a:r>
            <a:r>
              <a:rPr sz="1200" spc="-5" dirty="0">
                <a:latin typeface="Times New Roman"/>
                <a:cs typeface="Times New Roman"/>
              </a:rPr>
              <a:t>виявлення</a:t>
            </a:r>
            <a:r>
              <a:rPr sz="1200" dirty="0">
                <a:latin typeface="Times New Roman"/>
                <a:cs typeface="Times New Roman"/>
              </a:rPr>
              <a:t> і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товщини прошарку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хімічної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сполуки;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метод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визначення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температури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розпаювання;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>
              <a:lnSpc>
                <a:spcPct val="1042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метод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випробувань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оцінки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впливу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рідкого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припою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механічні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властивості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паяного матеріалу;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механічні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методи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неруйнівного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контролю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якості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інші.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67780" y="7453372"/>
            <a:ext cx="5787390" cy="25292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504565" marR="5080" indent="-550545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latin typeface="Times New Roman"/>
                <a:cs typeface="Times New Roman"/>
              </a:rPr>
              <a:t>5.1.4.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ЗДАТНІСТЬ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ДО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ЗМІЦНЮВАННЯ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ТЕРМІЧНИМ</a:t>
            </a:r>
            <a:r>
              <a:rPr sz="1200" b="1" spc="-5" dirty="0">
                <a:latin typeface="Times New Roman"/>
                <a:cs typeface="Times New Roman"/>
              </a:rPr>
              <a:t> ОБРОБЛЕННЯМ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12700" marR="6350" indent="287655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Зміцнювальність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термічним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обробленням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визначає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здатність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загарту-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вання. Показники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зміцнювальності</a:t>
            </a:r>
            <a:r>
              <a:rPr sz="1200" dirty="0">
                <a:latin typeface="Times New Roman"/>
                <a:cs typeface="Times New Roman"/>
              </a:rPr>
              <a:t> термообробленням: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прогартовуваність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глибина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проникнення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загартованої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зони;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ct val="104200"/>
              </a:lnSpc>
              <a:buChar char="–"/>
              <a:tabLst>
                <a:tab pos="41783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загартовуваність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характеризує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здатність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(сталі)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підвищення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твердості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гартуванні;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ct val="100000"/>
              </a:lnSpc>
              <a:spcBef>
                <a:spcPts val="60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схильність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росту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зерна аустеніту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 нагріванні.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ct val="104200"/>
              </a:lnSpc>
            </a:pPr>
            <a:r>
              <a:rPr sz="1200" dirty="0">
                <a:latin typeface="Times New Roman"/>
                <a:cs typeface="Times New Roman"/>
              </a:rPr>
              <a:t>Визначення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показників: </a:t>
            </a:r>
            <a:r>
              <a:rPr sz="1200" spc="-5" dirty="0">
                <a:latin typeface="Times New Roman"/>
                <a:cs typeface="Times New Roman"/>
              </a:rPr>
              <a:t>випробування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dirty="0">
                <a:latin typeface="Times New Roman"/>
                <a:cs typeface="Times New Roman"/>
              </a:rPr>
              <a:t> гарт методом </a:t>
            </a:r>
            <a:r>
              <a:rPr sz="1200" spc="-5" dirty="0">
                <a:latin typeface="Times New Roman"/>
                <a:cs typeface="Times New Roman"/>
              </a:rPr>
              <a:t>торцевого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гартування,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дість,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ударну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характер</a:t>
            </a:r>
            <a:r>
              <a:rPr sz="1200" spc="-5" dirty="0">
                <a:latin typeface="Times New Roman"/>
                <a:cs typeface="Times New Roman"/>
              </a:rPr>
              <a:t> зламу.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0" spc="-5" dirty="0">
                <a:latin typeface="Times New Roman"/>
                <a:cs typeface="Times New Roman"/>
              </a:rPr>
              <a:t>101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0090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1040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7377" y="516889"/>
            <a:ext cx="5787390" cy="946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Times New Roman"/>
              <a:cs typeface="Times New Roman"/>
            </a:endParaRPr>
          </a:p>
          <a:p>
            <a:pPr marL="3878579" marR="5080" indent="626110" algn="r">
              <a:lnSpc>
                <a:spcPts val="138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5.1.5.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ЗДАТНІСТЬ  ДО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ОБРОБКИ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РІЗАННЯМ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ct val="90200"/>
              </a:lnSpc>
            </a:pPr>
            <a:r>
              <a:rPr sz="1200" i="1" spc="-5" dirty="0">
                <a:latin typeface="Times New Roman"/>
                <a:cs typeface="Times New Roman"/>
              </a:rPr>
              <a:t>Здатність до </a:t>
            </a:r>
            <a:r>
              <a:rPr sz="1200" i="1" dirty="0">
                <a:latin typeface="Times New Roman"/>
                <a:cs typeface="Times New Roman"/>
              </a:rPr>
              <a:t>обробки різанням </a:t>
            </a:r>
            <a:r>
              <a:rPr sz="1200" spc="-5" dirty="0">
                <a:latin typeface="Times New Roman"/>
                <a:cs typeface="Times New Roman"/>
              </a:rPr>
              <a:t>характеризує </a:t>
            </a:r>
            <a:r>
              <a:rPr sz="1200" dirty="0">
                <a:latin typeface="Times New Roman"/>
                <a:cs typeface="Times New Roman"/>
              </a:rPr>
              <a:t>здатність матеріалу </a:t>
            </a:r>
            <a:r>
              <a:rPr sz="1200" spc="-5" dirty="0">
                <a:latin typeface="Times New Roman"/>
                <a:cs typeface="Times New Roman"/>
              </a:rPr>
              <a:t>піддаватися </a:t>
            </a:r>
            <a:r>
              <a:rPr sz="1200" dirty="0">
                <a:latin typeface="Times New Roman"/>
                <a:cs typeface="Times New Roman"/>
              </a:rPr>
              <a:t>об-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робці </a:t>
            </a:r>
            <a:r>
              <a:rPr sz="1200" spc="-5" dirty="0">
                <a:latin typeface="Times New Roman"/>
                <a:cs typeface="Times New Roman"/>
              </a:rPr>
              <a:t>ріжучим інструментом. Оцінюється </a:t>
            </a:r>
            <a:r>
              <a:rPr sz="1200" dirty="0">
                <a:latin typeface="Times New Roman"/>
                <a:cs typeface="Times New Roman"/>
              </a:rPr>
              <a:t>за стійкостю </a:t>
            </a:r>
            <a:r>
              <a:rPr sz="1200" spc="-5" dirty="0">
                <a:latin typeface="Times New Roman"/>
                <a:cs typeface="Times New Roman"/>
              </a:rPr>
              <a:t>інструменту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за якістю поверх-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невого </a:t>
            </a:r>
            <a:r>
              <a:rPr sz="1200" dirty="0">
                <a:latin typeface="Times New Roman"/>
                <a:cs typeface="Times New Roman"/>
              </a:rPr>
              <a:t>шару.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Оброблюваність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визначає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обробці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різанням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його</a:t>
            </a:r>
            <a:r>
              <a:rPr sz="1200" dirty="0">
                <a:latin typeface="Times New Roman"/>
                <a:cs typeface="Times New Roman"/>
              </a:rPr>
              <a:t> опір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стружкоутворенню при </a:t>
            </a:r>
            <a:r>
              <a:rPr sz="1200" dirty="0">
                <a:latin typeface="Times New Roman"/>
                <a:cs typeface="Times New Roman"/>
              </a:rPr>
              <a:t>заданих </a:t>
            </a:r>
            <a:r>
              <a:rPr sz="1200" spc="-5" dirty="0">
                <a:latin typeface="Times New Roman"/>
                <a:cs typeface="Times New Roman"/>
              </a:rPr>
              <a:t>параметрах шорсткості, точності та якості оброблюва-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 поверхонь.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30"/>
              </a:lnSpc>
            </a:pPr>
            <a:r>
              <a:rPr sz="1200" spc="-5" dirty="0">
                <a:latin typeface="Times New Roman"/>
                <a:cs typeface="Times New Roman"/>
              </a:rPr>
              <a:t>Показники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оброблюваності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різанням: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продуктивність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обробки;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вид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стружки.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шорсткість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точність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розмірів;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швидкість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сила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різання.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00"/>
              </a:lnSpc>
              <a:spcBef>
                <a:spcPts val="90"/>
              </a:spcBef>
            </a:pPr>
            <a:r>
              <a:rPr sz="1200" dirty="0">
                <a:latin typeface="Times New Roman"/>
                <a:cs typeface="Times New Roman"/>
              </a:rPr>
              <a:t>Визначення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показників: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оброблювання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різанням,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твердість,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ударну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в’язкість.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203575" marR="5715" indent="-537210" algn="r">
              <a:lnSpc>
                <a:spcPts val="1380"/>
              </a:lnSpc>
              <a:spcBef>
                <a:spcPts val="915"/>
              </a:spcBef>
            </a:pPr>
            <a:r>
              <a:rPr sz="1200" b="1" dirty="0">
                <a:latin typeface="Times New Roman"/>
                <a:cs typeface="Times New Roman"/>
              </a:rPr>
              <a:t>5.1.6.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ЗДАТНІСТЬ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ДО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ЕЛЕКТРОФІЗИЧНОЇ </a:t>
            </a:r>
            <a:r>
              <a:rPr sz="1200" b="1" spc="-28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ТА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ЕЛЕКТРОХІМІЧНОЇ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ОБРОБКИ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ct val="90200"/>
              </a:lnSpc>
              <a:spcBef>
                <a:spcPts val="5"/>
              </a:spcBef>
            </a:pPr>
            <a:r>
              <a:rPr sz="1200" i="1" dirty="0">
                <a:latin typeface="Times New Roman"/>
                <a:cs typeface="Times New Roman"/>
              </a:rPr>
              <a:t>Електрофізична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i="1" dirty="0">
                <a:latin typeface="Times New Roman"/>
                <a:cs typeface="Times New Roman"/>
              </a:rPr>
              <a:t>електрохімічна оброблюваність </a:t>
            </a:r>
            <a:r>
              <a:rPr sz="1200" dirty="0">
                <a:latin typeface="Times New Roman"/>
                <a:cs typeface="Times New Roman"/>
              </a:rPr>
              <a:t>матеріалу визначає </a:t>
            </a:r>
            <a:r>
              <a:rPr sz="1200" spc="-5" dirty="0">
                <a:latin typeface="Times New Roman"/>
                <a:cs typeface="Times New Roman"/>
              </a:rPr>
              <a:t>його здат- </a:t>
            </a:r>
            <a:r>
              <a:rPr sz="1200" dirty="0">
                <a:latin typeface="Times New Roman"/>
                <a:cs typeface="Times New Roman"/>
              </a:rPr>
              <a:t> ність до розплавлення </a:t>
            </a:r>
            <a:r>
              <a:rPr sz="1200" spc="-5" dirty="0">
                <a:latin typeface="Times New Roman"/>
                <a:cs typeface="Times New Roman"/>
              </a:rPr>
              <a:t>та випаровування </a:t>
            </a:r>
            <a:r>
              <a:rPr sz="1200" dirty="0">
                <a:latin typeface="Times New Roman"/>
                <a:cs typeface="Times New Roman"/>
              </a:rPr>
              <a:t>під дією електричного </a:t>
            </a:r>
            <a:r>
              <a:rPr sz="1200" spc="-5" dirty="0">
                <a:latin typeface="Times New Roman"/>
                <a:cs typeface="Times New Roman"/>
              </a:rPr>
              <a:t>розряду або розчинення </a:t>
            </a:r>
            <a:r>
              <a:rPr sz="1200" dirty="0">
                <a:latin typeface="Times New Roman"/>
                <a:cs typeface="Times New Roman"/>
              </a:rPr>
              <a:t> в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електроліті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dirty="0">
                <a:latin typeface="Times New Roman"/>
                <a:cs typeface="Times New Roman"/>
              </a:rPr>
              <a:t> електролізі.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>
              <a:lnSpc>
                <a:spcPts val="13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Показники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оброблюваності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електрофізичними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dirty="0">
                <a:latin typeface="Times New Roman"/>
                <a:cs typeface="Times New Roman"/>
              </a:rPr>
              <a:t> електрохімічними методами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діляються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21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електроерозійні;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електрохімічні;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променеві.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370"/>
              </a:lnSpc>
            </a:pPr>
            <a:r>
              <a:rPr sz="1200" dirty="0">
                <a:latin typeface="Times New Roman"/>
                <a:cs typeface="Times New Roman"/>
              </a:rPr>
              <a:t>Визначення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параметрів: шорсткість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поверхні, продуктивність </a:t>
            </a:r>
            <a:r>
              <a:rPr sz="1200" dirty="0">
                <a:latin typeface="Times New Roman"/>
                <a:cs typeface="Times New Roman"/>
              </a:rPr>
              <a:t>обробки.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080" algn="r">
              <a:lnSpc>
                <a:spcPts val="1410"/>
              </a:lnSpc>
              <a:spcBef>
                <a:spcPts val="844"/>
              </a:spcBef>
            </a:pPr>
            <a:r>
              <a:rPr sz="1200" b="1" dirty="0">
                <a:latin typeface="Times New Roman"/>
                <a:cs typeface="Times New Roman"/>
              </a:rPr>
              <a:t>5.1.7.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ЗДАТНІСТЬ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ДО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СПІКАННЯ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(МЕТАЛОКЕРАМІКА)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00"/>
              </a:lnSpc>
            </a:pPr>
            <a:r>
              <a:rPr sz="1200" i="1" spc="-5" dirty="0">
                <a:latin typeface="Times New Roman"/>
                <a:cs typeface="Times New Roman"/>
              </a:rPr>
              <a:t>Металокерамічна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оброблюваність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визначає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здатність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матеріалу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утворення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рошкових</a:t>
            </a:r>
            <a:r>
              <a:rPr sz="1200" dirty="0">
                <a:latin typeface="Times New Roman"/>
                <a:cs typeface="Times New Roman"/>
              </a:rPr>
              <a:t> формовок</a:t>
            </a:r>
            <a:r>
              <a:rPr sz="1200" spc="-5" dirty="0">
                <a:latin typeface="Times New Roman"/>
                <a:cs typeface="Times New Roman"/>
              </a:rPr>
              <a:t> та</a:t>
            </a:r>
            <a:r>
              <a:rPr sz="1200" dirty="0">
                <a:latin typeface="Times New Roman"/>
                <a:cs typeface="Times New Roman"/>
              </a:rPr>
              <a:t> спечених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виробів.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spc="-5" dirty="0">
                <a:latin typeface="Times New Roman"/>
                <a:cs typeface="Times New Roman"/>
              </a:rPr>
              <a:t>Показники: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плинність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порошків;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спресовуваність;</a:t>
            </a:r>
            <a:endParaRPr sz="1200">
              <a:latin typeface="Times New Roman"/>
              <a:cs typeface="Times New Roman"/>
            </a:endParaRPr>
          </a:p>
          <a:p>
            <a:pPr marL="414655" indent="-114935">
              <a:lnSpc>
                <a:spcPts val="130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спікливість.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>
              <a:lnSpc>
                <a:spcPts val="1300"/>
              </a:lnSpc>
              <a:spcBef>
                <a:spcPts val="90"/>
              </a:spcBef>
            </a:pPr>
            <a:r>
              <a:rPr sz="1200" dirty="0">
                <a:latin typeface="Times New Roman"/>
                <a:cs typeface="Times New Roman"/>
              </a:rPr>
              <a:t>Визначення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показників: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плинність,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спресовуваність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та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спікливість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порошків.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ts val="1210"/>
              </a:lnSpc>
            </a:pPr>
            <a:r>
              <a:rPr sz="1200" dirty="0">
                <a:latin typeface="Times New Roman"/>
                <a:cs typeface="Times New Roman"/>
              </a:rPr>
              <a:t>Таким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чином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технологічні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зумовлюють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застосування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відпо-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030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відних </a:t>
            </a:r>
            <a:r>
              <a:rPr sz="1200" dirty="0">
                <a:latin typeface="Times New Roman"/>
                <a:cs typeface="Times New Roman"/>
              </a:rPr>
              <a:t>методів їх обробки. </a:t>
            </a:r>
            <a:r>
              <a:rPr sz="1200" spc="-5" dirty="0">
                <a:latin typeface="Times New Roman"/>
                <a:cs typeface="Times New Roman"/>
              </a:rPr>
              <a:t>Основним ливарним </a:t>
            </a:r>
            <a:r>
              <a:rPr sz="1200" dirty="0">
                <a:latin typeface="Times New Roman"/>
                <a:cs typeface="Times New Roman"/>
              </a:rPr>
              <a:t>сплавом є чавун </a:t>
            </a:r>
            <a:r>
              <a:rPr sz="1200" spc="-5" dirty="0">
                <a:latin typeface="Times New Roman"/>
                <a:cs typeface="Times New Roman"/>
              </a:rPr>
              <a:t>завдяки </a:t>
            </a:r>
            <a:r>
              <a:rPr sz="1200" dirty="0">
                <a:latin typeface="Times New Roman"/>
                <a:cs typeface="Times New Roman"/>
              </a:rPr>
              <a:t>його добрим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ливарним властивостям, </a:t>
            </a:r>
            <a:r>
              <a:rPr sz="1200" dirty="0">
                <a:latin typeface="Times New Roman"/>
                <a:cs typeface="Times New Roman"/>
              </a:rPr>
              <a:t>сталь </a:t>
            </a:r>
            <a:r>
              <a:rPr sz="1200" spc="-5" dirty="0">
                <a:latin typeface="Times New Roman"/>
                <a:cs typeface="Times New Roman"/>
              </a:rPr>
              <a:t>головним </a:t>
            </a:r>
            <a:r>
              <a:rPr sz="1200" dirty="0">
                <a:latin typeface="Times New Roman"/>
                <a:cs typeface="Times New Roman"/>
              </a:rPr>
              <a:t>чином </a:t>
            </a:r>
            <a:r>
              <a:rPr sz="1200" spc="-5" dirty="0">
                <a:latin typeface="Times New Roman"/>
                <a:cs typeface="Times New Roman"/>
              </a:rPr>
              <a:t>обробляють тиском та </a:t>
            </a:r>
            <a:r>
              <a:rPr sz="1200" dirty="0">
                <a:latin typeface="Times New Roman"/>
                <a:cs typeface="Times New Roman"/>
              </a:rPr>
              <a:t>різанням. </a:t>
            </a:r>
            <a:r>
              <a:rPr sz="1200" spc="-5" dirty="0">
                <a:latin typeface="Times New Roman"/>
                <a:cs typeface="Times New Roman"/>
              </a:rPr>
              <a:t>Про- </a:t>
            </a:r>
            <a:r>
              <a:rPr sz="1200" dirty="0">
                <a:latin typeface="Times New Roman"/>
                <a:cs typeface="Times New Roman"/>
              </a:rPr>
              <a:t> блеми </a:t>
            </a:r>
            <a:r>
              <a:rPr sz="1200" spc="-5" dirty="0">
                <a:latin typeface="Times New Roman"/>
                <a:cs typeface="Times New Roman"/>
              </a:rPr>
              <a:t>надійності функціювання технологічних процесів, </a:t>
            </a:r>
            <a:r>
              <a:rPr sz="1200" dirty="0">
                <a:latin typeface="Times New Roman"/>
                <a:cs typeface="Times New Roman"/>
              </a:rPr>
              <a:t>їх безвідходності </a:t>
            </a:r>
            <a:r>
              <a:rPr sz="1200" spc="-5" dirty="0">
                <a:latin typeface="Times New Roman"/>
                <a:cs typeface="Times New Roman"/>
              </a:rPr>
              <a:t>та </a:t>
            </a:r>
            <a:r>
              <a:rPr sz="1200" dirty="0">
                <a:latin typeface="Times New Roman"/>
                <a:cs typeface="Times New Roman"/>
              </a:rPr>
              <a:t>перспек-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тивності вирішуються на основі достовірної </a:t>
            </a:r>
            <a:r>
              <a:rPr sz="1200" dirty="0">
                <a:latin typeface="Times New Roman"/>
                <a:cs typeface="Times New Roman"/>
              </a:rPr>
              <a:t>оцінки </a:t>
            </a:r>
            <a:r>
              <a:rPr sz="1200" spc="-5" dirty="0">
                <a:latin typeface="Times New Roman"/>
                <a:cs typeface="Times New Roman"/>
              </a:rPr>
              <a:t>оброблюваності матеріалів. Таку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оцінку отримують </a:t>
            </a:r>
            <a:r>
              <a:rPr sz="1200" dirty="0">
                <a:latin typeface="Times New Roman"/>
                <a:cs typeface="Times New Roman"/>
              </a:rPr>
              <a:t>шляхом </a:t>
            </a:r>
            <a:r>
              <a:rPr sz="1200" spc="-5" dirty="0">
                <a:latin typeface="Times New Roman"/>
                <a:cs typeface="Times New Roman"/>
              </a:rPr>
              <a:t>вимірювань, </a:t>
            </a:r>
            <a:r>
              <a:rPr sz="1200" dirty="0">
                <a:latin typeface="Times New Roman"/>
                <a:cs typeface="Times New Roman"/>
              </a:rPr>
              <a:t>технологічних </a:t>
            </a:r>
            <a:r>
              <a:rPr sz="1200" spc="-5" dirty="0">
                <a:latin typeface="Times New Roman"/>
                <a:cs typeface="Times New Roman"/>
              </a:rPr>
              <a:t>випробовувань та проб. </a:t>
            </a:r>
            <a:r>
              <a:rPr sz="1200" dirty="0">
                <a:latin typeface="Times New Roman"/>
                <a:cs typeface="Times New Roman"/>
              </a:rPr>
              <a:t>Ними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визначають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ступінь оброблюваності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тим</a:t>
            </a:r>
            <a:r>
              <a:rPr sz="1200" dirty="0">
                <a:latin typeface="Times New Roman"/>
                <a:cs typeface="Times New Roman"/>
              </a:rPr>
              <a:t> чи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іншим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способом.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60"/>
              </a:spcBef>
            </a:pPr>
            <a:r>
              <a:rPr sz="1000" spc="-5" dirty="0">
                <a:latin typeface="Times New Roman"/>
                <a:cs typeface="Times New Roman"/>
              </a:rPr>
              <a:t>102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80517" y="740662"/>
            <a:ext cx="5760720" cy="6350"/>
          </a:xfrm>
          <a:custGeom>
            <a:avLst/>
            <a:gdLst/>
            <a:ahLst/>
            <a:cxnLst/>
            <a:rect l="l" t="t" r="r" b="b"/>
            <a:pathLst>
              <a:path w="5760720" h="6350">
                <a:moveTo>
                  <a:pt x="5760720" y="0"/>
                </a:moveTo>
                <a:lnTo>
                  <a:pt x="0" y="0"/>
                </a:lnTo>
                <a:lnTo>
                  <a:pt x="0" y="6096"/>
                </a:lnTo>
                <a:lnTo>
                  <a:pt x="5760720" y="6096"/>
                </a:lnTo>
                <a:lnTo>
                  <a:pt x="5760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7808" y="516889"/>
            <a:ext cx="5787390" cy="8931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latin typeface="Times New Roman"/>
                <a:cs typeface="Times New Roman"/>
              </a:rPr>
              <a:t>МЕТАЛОЗНАВСТВО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3230880" marR="6350" lvl="1" indent="525145">
              <a:lnSpc>
                <a:spcPts val="1610"/>
              </a:lnSpc>
              <a:buAutoNum type="arabicPeriod" startAt="2"/>
              <a:tabLst>
                <a:tab pos="4068445" algn="l"/>
              </a:tabLst>
            </a:pPr>
            <a:r>
              <a:rPr sz="1400" b="1" spc="-5" dirty="0">
                <a:latin typeface="Times New Roman"/>
                <a:cs typeface="Times New Roman"/>
              </a:rPr>
              <a:t>ЕКСПЛУАТАЦІЙНІ  ВЛАСТИВОСТІ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МАТЕРІАЛІВ</a:t>
            </a:r>
            <a:endParaRPr sz="14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Font typeface="Times New Roman"/>
              <a:buAutoNum type="arabicPeriod" startAt="2"/>
            </a:pPr>
            <a:endParaRPr sz="15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Експлуатаційні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характеризують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здатність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працювати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кретних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умовах.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Ці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визначаються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спеціальними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випробуваннями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залежності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від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умов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роботи </a:t>
            </a:r>
            <a:r>
              <a:rPr sz="1200" dirty="0">
                <a:latin typeface="Times New Roman"/>
                <a:cs typeface="Times New Roman"/>
              </a:rPr>
              <a:t>виробів.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При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виборі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для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створення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конструкції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необхідно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повністю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враховувати </a:t>
            </a:r>
            <a:r>
              <a:rPr sz="1200" dirty="0">
                <a:latin typeface="Times New Roman"/>
                <a:cs typeface="Times New Roman"/>
              </a:rPr>
              <a:t> механічні,</a:t>
            </a:r>
            <a:r>
              <a:rPr sz="1200" spc="-5" dirty="0">
                <a:latin typeface="Times New Roman"/>
                <a:cs typeface="Times New Roman"/>
              </a:rPr>
              <a:t> технологічні та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експлуатаційні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властивості.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1000" marR="6350" lvl="2" indent="-381000" algn="r">
              <a:lnSpc>
                <a:spcPct val="100000"/>
              </a:lnSpc>
              <a:spcBef>
                <a:spcPts val="825"/>
              </a:spcBef>
              <a:buAutoNum type="arabicPeriod"/>
              <a:tabLst>
                <a:tab pos="381000" algn="l"/>
              </a:tabLst>
            </a:pPr>
            <a:r>
              <a:rPr sz="1200" b="1" dirty="0">
                <a:latin typeface="Times New Roman"/>
                <a:cs typeface="Times New Roman"/>
              </a:rPr>
              <a:t>ЗНОСОСТІЙКІСТЬ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spcBef>
                <a:spcPts val="40"/>
              </a:spcBef>
              <a:buFont typeface="Times New Roman"/>
              <a:buAutoNum type="arabicPeriod"/>
            </a:pPr>
            <a:endParaRPr sz="155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spc="-20" dirty="0">
                <a:latin typeface="Times New Roman"/>
                <a:cs typeface="Times New Roman"/>
              </a:rPr>
              <a:t>Зносостійкість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20" dirty="0">
                <a:latin typeface="Times New Roman"/>
                <a:cs typeface="Times New Roman"/>
              </a:rPr>
              <a:t>здатність </a:t>
            </a:r>
            <a:r>
              <a:rPr sz="1200" spc="-25" dirty="0">
                <a:latin typeface="Times New Roman"/>
                <a:cs typeface="Times New Roman"/>
              </a:rPr>
              <a:t>матеріалу </a:t>
            </a:r>
            <a:r>
              <a:rPr sz="1200" spc="-20" dirty="0">
                <a:latin typeface="Times New Roman"/>
                <a:cs typeface="Times New Roman"/>
              </a:rPr>
              <a:t>чинити опір поверхневого </a:t>
            </a:r>
            <a:r>
              <a:rPr sz="1200" spc="-25" dirty="0">
                <a:latin typeface="Times New Roman"/>
                <a:cs typeface="Times New Roman"/>
              </a:rPr>
              <a:t>руйнування </a:t>
            </a:r>
            <a:r>
              <a:rPr sz="1200" spc="-15" dirty="0">
                <a:latin typeface="Times New Roman"/>
                <a:cs typeface="Times New Roman"/>
              </a:rPr>
              <a:t>під </a:t>
            </a:r>
            <a:r>
              <a:rPr sz="1200" spc="-20" dirty="0">
                <a:latin typeface="Times New Roman"/>
                <a:cs typeface="Times New Roman"/>
              </a:rPr>
              <a:t>дією 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зовнішнього тертя, </a:t>
            </a:r>
            <a:r>
              <a:rPr sz="1200" dirty="0">
                <a:latin typeface="Times New Roman"/>
                <a:cs typeface="Times New Roman"/>
              </a:rPr>
              <a:t>яка оцінюється </a:t>
            </a:r>
            <a:r>
              <a:rPr sz="1200" spc="-5" dirty="0">
                <a:latin typeface="Times New Roman"/>
                <a:cs typeface="Times New Roman"/>
              </a:rPr>
              <a:t>величиною, </a:t>
            </a:r>
            <a:r>
              <a:rPr sz="1200" dirty="0">
                <a:latin typeface="Times New Roman"/>
                <a:cs typeface="Times New Roman"/>
              </a:rPr>
              <a:t>оберненою швидкості </a:t>
            </a:r>
            <a:r>
              <a:rPr sz="1200" spc="-5" dirty="0">
                <a:latin typeface="Times New Roman"/>
                <a:cs typeface="Times New Roman"/>
              </a:rPr>
              <a:t>зношування </a:t>
            </a:r>
            <a:r>
              <a:rPr sz="1200" dirty="0">
                <a:latin typeface="Times New Roman"/>
                <a:cs typeface="Times New Roman"/>
              </a:rPr>
              <a:t>чи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інтенсивності</a:t>
            </a:r>
            <a:r>
              <a:rPr sz="1200" spc="-5" dirty="0">
                <a:latin typeface="Times New Roman"/>
                <a:cs typeface="Times New Roman"/>
              </a:rPr>
              <a:t> зношування.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15"/>
              </a:lnSpc>
            </a:pPr>
            <a:r>
              <a:rPr sz="1200" i="1" dirty="0">
                <a:latin typeface="Times New Roman"/>
                <a:cs typeface="Times New Roman"/>
              </a:rPr>
              <a:t>Швидкість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зношування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відношення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величини</a:t>
            </a:r>
            <a:r>
              <a:rPr sz="1200" spc="-5" dirty="0">
                <a:latin typeface="Times New Roman"/>
                <a:cs typeface="Times New Roman"/>
              </a:rPr>
              <a:t> зносу</a:t>
            </a:r>
            <a:r>
              <a:rPr sz="1200" dirty="0">
                <a:latin typeface="Times New Roman"/>
                <a:cs typeface="Times New Roman"/>
              </a:rPr>
              <a:t> до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часу зношування.</a:t>
            </a:r>
            <a:endParaRPr sz="120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spcBef>
                <a:spcPts val="65"/>
              </a:spcBef>
            </a:pPr>
            <a:r>
              <a:rPr sz="1200" i="1" spc="-5" dirty="0">
                <a:latin typeface="Times New Roman"/>
                <a:cs typeface="Times New Roman"/>
              </a:rPr>
              <a:t>Інтенсивність зношування </a:t>
            </a:r>
            <a:r>
              <a:rPr sz="1200" dirty="0">
                <a:latin typeface="Times New Roman"/>
                <a:cs typeface="Times New Roman"/>
              </a:rPr>
              <a:t>– відношення величини </a:t>
            </a:r>
            <a:r>
              <a:rPr sz="1200" spc="-5" dirty="0">
                <a:latin typeface="Times New Roman"/>
                <a:cs typeface="Times New Roman"/>
              </a:rPr>
              <a:t>зносу </a:t>
            </a:r>
            <a:r>
              <a:rPr sz="1200" dirty="0">
                <a:latin typeface="Times New Roman"/>
                <a:cs typeface="Times New Roman"/>
              </a:rPr>
              <a:t>до </a:t>
            </a:r>
            <a:r>
              <a:rPr sz="1200" spc="-5" dirty="0">
                <a:latin typeface="Times New Roman"/>
                <a:cs typeface="Times New Roman"/>
              </a:rPr>
              <a:t>шляху тертя, вздовж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якого </a:t>
            </a:r>
            <a:r>
              <a:rPr sz="1200" dirty="0">
                <a:latin typeface="Times New Roman"/>
                <a:cs typeface="Times New Roman"/>
              </a:rPr>
              <a:t>відбувалося </a:t>
            </a:r>
            <a:r>
              <a:rPr sz="1200" spc="-5" dirty="0">
                <a:latin typeface="Times New Roman"/>
                <a:cs typeface="Times New Roman"/>
              </a:rPr>
              <a:t>зношування.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Шлях тертя </a:t>
            </a:r>
            <a:r>
              <a:rPr sz="1200" dirty="0">
                <a:latin typeface="Times New Roman"/>
                <a:cs typeface="Times New Roman"/>
              </a:rPr>
              <a:t>– відстань, </a:t>
            </a:r>
            <a:r>
              <a:rPr sz="1200" spc="-5" dirty="0">
                <a:latin typeface="Times New Roman"/>
                <a:cs typeface="Times New Roman"/>
              </a:rPr>
              <a:t>яку проходить точка поверхні тертя </a:t>
            </a:r>
            <a:r>
              <a:rPr sz="1200" dirty="0">
                <a:latin typeface="Times New Roman"/>
                <a:cs typeface="Times New Roman"/>
              </a:rPr>
              <a:t>одного тіла </a:t>
            </a:r>
            <a:r>
              <a:rPr sz="1200" spc="-5" dirty="0">
                <a:latin typeface="Times New Roman"/>
                <a:cs typeface="Times New Roman"/>
              </a:rPr>
              <a:t>по </a:t>
            </a:r>
            <a:r>
              <a:rPr sz="1200" dirty="0">
                <a:latin typeface="Times New Roman"/>
                <a:cs typeface="Times New Roman"/>
              </a:rPr>
              <a:t>поверх-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ні </a:t>
            </a:r>
            <a:r>
              <a:rPr sz="1200" dirty="0">
                <a:latin typeface="Times New Roman"/>
                <a:cs typeface="Times New Roman"/>
              </a:rPr>
              <a:t>іншого</a:t>
            </a:r>
            <a:r>
              <a:rPr sz="1200" spc="-5" dirty="0">
                <a:latin typeface="Times New Roman"/>
                <a:cs typeface="Times New Roman"/>
              </a:rPr>
              <a:t> тіла.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Зносостійкість залежить від виду, складу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структури матеріалу, твердості поверх-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невих шарів, шорсткості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технології обробки </a:t>
            </a:r>
            <a:r>
              <a:rPr sz="1200" dirty="0">
                <a:latin typeface="Times New Roman"/>
                <a:cs typeface="Times New Roman"/>
              </a:rPr>
              <a:t>деталі, </a:t>
            </a:r>
            <a:r>
              <a:rPr sz="1200" spc="-5" dirty="0">
                <a:latin typeface="Times New Roman"/>
                <a:cs typeface="Times New Roman"/>
              </a:rPr>
              <a:t>контактних зусиль, стану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5" dirty="0">
                <a:latin typeface="Times New Roman"/>
                <a:cs typeface="Times New Roman"/>
              </a:rPr>
              <a:t>наяв-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ності мастила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зоні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контакту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поверхонь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тертя.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Відносна </a:t>
            </a:r>
            <a:r>
              <a:rPr sz="1200" i="1" spc="-5" dirty="0">
                <a:latin typeface="Times New Roman"/>
                <a:cs typeface="Times New Roman"/>
              </a:rPr>
              <a:t>зносостійкість </a:t>
            </a:r>
            <a:r>
              <a:rPr sz="1200" dirty="0">
                <a:latin typeface="Times New Roman"/>
                <a:cs typeface="Times New Roman"/>
              </a:rPr>
              <a:t>– безрозмірний </a:t>
            </a:r>
            <a:r>
              <a:rPr sz="1200" spc="-5" dirty="0">
                <a:latin typeface="Times New Roman"/>
                <a:cs typeface="Times New Roman"/>
              </a:rPr>
              <a:t>показник,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характеризує співвідношен-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ня </a:t>
            </a:r>
            <a:r>
              <a:rPr sz="1200" dirty="0">
                <a:latin typeface="Times New Roman"/>
                <a:cs typeface="Times New Roman"/>
              </a:rPr>
              <a:t>абсолютних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величин </a:t>
            </a:r>
            <a:r>
              <a:rPr sz="1200" spc="-5" dirty="0">
                <a:latin typeface="Times New Roman"/>
                <a:cs typeface="Times New Roman"/>
              </a:rPr>
              <a:t>зносу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двох матеріалів,</a:t>
            </a:r>
            <a:r>
              <a:rPr sz="1200" dirty="0">
                <a:latin typeface="Times New Roman"/>
                <a:cs typeface="Times New Roman"/>
              </a:rPr>
              <a:t> один з </a:t>
            </a:r>
            <a:r>
              <a:rPr sz="1200" spc="-5" dirty="0">
                <a:latin typeface="Times New Roman"/>
                <a:cs typeface="Times New Roman"/>
              </a:rPr>
              <a:t>яких </a:t>
            </a:r>
            <a:r>
              <a:rPr sz="1200" dirty="0">
                <a:latin typeface="Times New Roman"/>
                <a:cs typeface="Times New Roman"/>
              </a:rPr>
              <a:t>прийнятий за </a:t>
            </a:r>
            <a:r>
              <a:rPr sz="1200" spc="-5" dirty="0">
                <a:latin typeface="Times New Roman"/>
                <a:cs typeface="Times New Roman"/>
              </a:rPr>
              <a:t>еталон.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81000" marR="6985" lvl="2" indent="-381000" algn="r">
              <a:lnSpc>
                <a:spcPct val="100000"/>
              </a:lnSpc>
              <a:spcBef>
                <a:spcPts val="819"/>
              </a:spcBef>
              <a:buAutoNum type="arabicPeriod" startAt="2"/>
              <a:tabLst>
                <a:tab pos="381000" algn="l"/>
              </a:tabLst>
            </a:pPr>
            <a:r>
              <a:rPr sz="1200" b="1" dirty="0">
                <a:latin typeface="Times New Roman"/>
                <a:cs typeface="Times New Roman"/>
              </a:rPr>
              <a:t>КОРОЗІЙНА</a:t>
            </a:r>
            <a:r>
              <a:rPr sz="1200" b="1" spc="-5" dirty="0">
                <a:latin typeface="Times New Roman"/>
                <a:cs typeface="Times New Roman"/>
              </a:rPr>
              <a:t> СТІЙКІСТЬ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6985" indent="287655" algn="just">
              <a:lnSpc>
                <a:spcPts val="1380"/>
              </a:lnSpc>
              <a:spcBef>
                <a:spcPts val="5"/>
              </a:spcBef>
            </a:pPr>
            <a:r>
              <a:rPr sz="1200" i="1" dirty="0">
                <a:latin typeface="Times New Roman"/>
                <a:cs typeface="Times New Roman"/>
              </a:rPr>
              <a:t>Корозійна стійкість </a:t>
            </a:r>
            <a:r>
              <a:rPr sz="1200" dirty="0">
                <a:latin typeface="Times New Roman"/>
                <a:cs typeface="Times New Roman"/>
              </a:rPr>
              <a:t>– здатність матеріалу чинити опір дії </a:t>
            </a:r>
            <a:r>
              <a:rPr sz="1200" spc="-5" dirty="0">
                <a:latin typeface="Times New Roman"/>
                <a:cs typeface="Times New Roman"/>
              </a:rPr>
              <a:t>агресивних кислотних,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лужних середовищ,</a:t>
            </a:r>
            <a:r>
              <a:rPr sz="1200" dirty="0">
                <a:latin typeface="Times New Roman"/>
                <a:cs typeface="Times New Roman"/>
              </a:rPr>
              <a:t> що визначається </a:t>
            </a:r>
            <a:r>
              <a:rPr sz="1200" spc="-5" dirty="0">
                <a:latin typeface="Times New Roman"/>
                <a:cs typeface="Times New Roman"/>
              </a:rPr>
              <a:t>швидкістю </a:t>
            </a:r>
            <a:r>
              <a:rPr sz="1200" dirty="0">
                <a:latin typeface="Times New Roman"/>
                <a:cs typeface="Times New Roman"/>
              </a:rPr>
              <a:t>корозії в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даних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умовах</a:t>
            </a:r>
            <a:endParaRPr sz="1200">
              <a:latin typeface="Times New Roman"/>
              <a:cs typeface="Times New Roman"/>
            </a:endParaRPr>
          </a:p>
          <a:p>
            <a:pPr marL="12700" marR="6350" indent="287655" algn="just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Швидкість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корозії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кількість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перетворюється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продукти</a:t>
            </a:r>
            <a:r>
              <a:rPr sz="1200" spc="5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 </a:t>
            </a:r>
            <a:r>
              <a:rPr sz="1200" spc="-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одиниці </a:t>
            </a:r>
            <a:r>
              <a:rPr sz="1200" spc="-5" dirty="0">
                <a:latin typeface="Times New Roman"/>
                <a:cs typeface="Times New Roman"/>
              </a:rPr>
              <a:t>поверхні</a:t>
            </a:r>
            <a:r>
              <a:rPr sz="1200" dirty="0">
                <a:latin typeface="Times New Roman"/>
                <a:cs typeface="Times New Roman"/>
              </a:rPr>
              <a:t> за одиницю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часу.</a:t>
            </a:r>
            <a:endParaRPr sz="1200">
              <a:latin typeface="Times New Roman"/>
              <a:cs typeface="Times New Roman"/>
            </a:endParaRPr>
          </a:p>
          <a:p>
            <a:pPr marL="12700" marR="5080" indent="287655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Для оцінки </a:t>
            </a:r>
            <a:r>
              <a:rPr sz="1200" spc="-15" dirty="0">
                <a:latin typeface="Times New Roman"/>
                <a:cs typeface="Times New Roman"/>
              </a:rPr>
              <a:t>швидкості корозії використовуються </a:t>
            </a:r>
            <a:r>
              <a:rPr sz="1200" spc="-10" dirty="0">
                <a:latin typeface="Times New Roman"/>
                <a:cs typeface="Times New Roman"/>
              </a:rPr>
              <a:t>як </a:t>
            </a:r>
            <a:r>
              <a:rPr sz="1200" spc="-15" dirty="0">
                <a:latin typeface="Times New Roman"/>
                <a:cs typeface="Times New Roman"/>
              </a:rPr>
              <a:t>якісні, </a:t>
            </a:r>
            <a:r>
              <a:rPr sz="1200" spc="-10" dirty="0">
                <a:latin typeface="Times New Roman"/>
                <a:cs typeface="Times New Roman"/>
              </a:rPr>
              <a:t>так </a:t>
            </a:r>
            <a:r>
              <a:rPr sz="1200" dirty="0">
                <a:latin typeface="Times New Roman"/>
                <a:cs typeface="Times New Roman"/>
              </a:rPr>
              <a:t>і </a:t>
            </a:r>
            <a:r>
              <a:rPr sz="1200" spc="-15" dirty="0">
                <a:latin typeface="Times New Roman"/>
                <a:cs typeface="Times New Roman"/>
              </a:rPr>
              <a:t>кількісні характерис- 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тики. Зміна </a:t>
            </a:r>
            <a:r>
              <a:rPr sz="1200" spc="-10" dirty="0">
                <a:latin typeface="Times New Roman"/>
                <a:cs typeface="Times New Roman"/>
              </a:rPr>
              <a:t>зовнішнього </a:t>
            </a:r>
            <a:r>
              <a:rPr sz="1200" spc="-15" dirty="0">
                <a:latin typeface="Times New Roman"/>
                <a:cs typeface="Times New Roman"/>
              </a:rPr>
              <a:t>вигляду поверхні </a:t>
            </a:r>
            <a:r>
              <a:rPr sz="1200" spc="-10" dirty="0">
                <a:latin typeface="Times New Roman"/>
                <a:cs typeface="Times New Roman"/>
              </a:rPr>
              <a:t>металу, </a:t>
            </a:r>
            <a:r>
              <a:rPr sz="1200" spc="-15" dirty="0">
                <a:latin typeface="Times New Roman"/>
                <a:cs typeface="Times New Roman"/>
              </a:rPr>
              <a:t>зміна його мікроструктури </a:t>
            </a:r>
            <a:r>
              <a:rPr sz="1200" dirty="0">
                <a:latin typeface="Times New Roman"/>
                <a:cs typeface="Times New Roman"/>
              </a:rPr>
              <a:t>є </a:t>
            </a:r>
            <a:r>
              <a:rPr sz="1200" spc="-15" dirty="0">
                <a:latin typeface="Times New Roman"/>
                <a:cs typeface="Times New Roman"/>
              </a:rPr>
              <a:t>прикла- </a:t>
            </a:r>
            <a:r>
              <a:rPr sz="1200" spc="-10" dirty="0">
                <a:latin typeface="Times New Roman"/>
                <a:cs typeface="Times New Roman"/>
              </a:rPr>
              <a:t> дами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якісної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оцінки швидкості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корозії. </a:t>
            </a:r>
            <a:r>
              <a:rPr sz="1200" spc="-10" dirty="0">
                <a:latin typeface="Times New Roman"/>
                <a:cs typeface="Times New Roman"/>
              </a:rPr>
              <a:t>Для</a:t>
            </a:r>
            <a:r>
              <a:rPr sz="1200" spc="-15" dirty="0">
                <a:latin typeface="Times New Roman"/>
                <a:cs typeface="Times New Roman"/>
              </a:rPr>
              <a:t> кількісної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оцінки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можна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використовувати: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15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час,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минув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5" dirty="0">
                <a:latin typeface="Times New Roman"/>
                <a:cs typeface="Times New Roman"/>
              </a:rPr>
              <a:t> появи першого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осередку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корозії;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число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осередків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корозії,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що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утворилися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певний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проміжок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часу;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зменшення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товщини </a:t>
            </a:r>
            <a:r>
              <a:rPr sz="1200" dirty="0">
                <a:latin typeface="Times New Roman"/>
                <a:cs typeface="Times New Roman"/>
              </a:rPr>
              <a:t>матеріалу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одиницю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часу;</a:t>
            </a:r>
            <a:endParaRPr sz="1200">
              <a:latin typeface="Times New Roman"/>
              <a:cs typeface="Times New Roman"/>
            </a:endParaRPr>
          </a:p>
          <a:p>
            <a:pPr marL="414655" indent="-11493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зміна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маси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металу, віднесена </a:t>
            </a:r>
            <a:r>
              <a:rPr sz="1200" dirty="0">
                <a:latin typeface="Times New Roman"/>
                <a:cs typeface="Times New Roman"/>
              </a:rPr>
              <a:t>до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одиниці</a:t>
            </a:r>
            <a:r>
              <a:rPr sz="1200" spc="-5" dirty="0">
                <a:latin typeface="Times New Roman"/>
                <a:cs typeface="Times New Roman"/>
              </a:rPr>
              <a:t> поверхні </a:t>
            </a:r>
            <a:r>
              <a:rPr sz="1200" dirty="0">
                <a:latin typeface="Times New Roman"/>
                <a:cs typeface="Times New Roman"/>
              </a:rPr>
              <a:t>за</a:t>
            </a:r>
            <a:r>
              <a:rPr sz="1200" spc="-5" dirty="0">
                <a:latin typeface="Times New Roman"/>
                <a:cs typeface="Times New Roman"/>
              </a:rPr>
              <a:t> одиницю </a:t>
            </a:r>
            <a:r>
              <a:rPr sz="1200" dirty="0">
                <a:latin typeface="Times New Roman"/>
                <a:cs typeface="Times New Roman"/>
              </a:rPr>
              <a:t>часу;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spcBef>
                <a:spcPts val="65"/>
              </a:spcBef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об’єм </a:t>
            </a:r>
            <a:r>
              <a:rPr sz="1200" spc="-5" dirty="0">
                <a:latin typeface="Times New Roman"/>
                <a:cs typeface="Times New Roman"/>
              </a:rPr>
              <a:t>газу, </a:t>
            </a:r>
            <a:r>
              <a:rPr sz="1200" dirty="0">
                <a:latin typeface="Times New Roman"/>
                <a:cs typeface="Times New Roman"/>
              </a:rPr>
              <a:t>що </a:t>
            </a:r>
            <a:r>
              <a:rPr sz="1200" spc="-5" dirty="0">
                <a:latin typeface="Times New Roman"/>
                <a:cs typeface="Times New Roman"/>
              </a:rPr>
              <a:t>виділився </a:t>
            </a:r>
            <a:r>
              <a:rPr sz="1200" dirty="0">
                <a:latin typeface="Times New Roman"/>
                <a:cs typeface="Times New Roman"/>
              </a:rPr>
              <a:t>(або </a:t>
            </a:r>
            <a:r>
              <a:rPr sz="1200" spc="-5" dirty="0">
                <a:latin typeface="Times New Roman"/>
                <a:cs typeface="Times New Roman"/>
              </a:rPr>
              <a:t>поглинувся) </a:t>
            </a:r>
            <a:r>
              <a:rPr sz="1200" dirty="0">
                <a:latin typeface="Times New Roman"/>
                <a:cs typeface="Times New Roman"/>
              </a:rPr>
              <a:t>в ході корозії </a:t>
            </a:r>
            <a:r>
              <a:rPr sz="1200" spc="-5" dirty="0">
                <a:latin typeface="Times New Roman"/>
                <a:cs typeface="Times New Roman"/>
              </a:rPr>
              <a:t>віднесений </a:t>
            </a:r>
            <a:r>
              <a:rPr sz="1200" dirty="0">
                <a:latin typeface="Times New Roman"/>
                <a:cs typeface="Times New Roman"/>
              </a:rPr>
              <a:t>до одиниці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поверхні </a:t>
            </a:r>
            <a:r>
              <a:rPr sz="1200" dirty="0">
                <a:latin typeface="Times New Roman"/>
                <a:cs typeface="Times New Roman"/>
              </a:rPr>
              <a:t>за одиницю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часу;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spc="-5" dirty="0">
                <a:latin typeface="Times New Roman"/>
                <a:cs typeface="Times New Roman"/>
              </a:rPr>
              <a:t>густина електричного струму, </a:t>
            </a:r>
            <a:r>
              <a:rPr sz="1200" dirty="0">
                <a:latin typeface="Times New Roman"/>
                <a:cs typeface="Times New Roman"/>
              </a:rPr>
              <a:t>що відповідає </a:t>
            </a:r>
            <a:r>
              <a:rPr sz="1200" spc="-5" dirty="0">
                <a:latin typeface="Times New Roman"/>
                <a:cs typeface="Times New Roman"/>
              </a:rPr>
              <a:t>інтенсивності </a:t>
            </a:r>
            <a:r>
              <a:rPr sz="1200" dirty="0">
                <a:latin typeface="Times New Roman"/>
                <a:cs typeface="Times New Roman"/>
              </a:rPr>
              <a:t>даного корозійного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процесу;</a:t>
            </a:r>
            <a:endParaRPr sz="1200">
              <a:latin typeface="Times New Roman"/>
              <a:cs typeface="Times New Roman"/>
            </a:endParaRPr>
          </a:p>
          <a:p>
            <a:pPr marL="12700" marR="5715" indent="287655" algn="just">
              <a:lnSpc>
                <a:spcPts val="1380"/>
              </a:lnSpc>
              <a:buChar char="–"/>
              <a:tabLst>
                <a:tab pos="415290" algn="l"/>
              </a:tabLst>
            </a:pPr>
            <a:r>
              <a:rPr sz="1200" dirty="0">
                <a:latin typeface="Times New Roman"/>
                <a:cs typeface="Times New Roman"/>
              </a:rPr>
              <a:t>зміна </a:t>
            </a:r>
            <a:r>
              <a:rPr sz="1200" spc="-5" dirty="0">
                <a:latin typeface="Times New Roman"/>
                <a:cs typeface="Times New Roman"/>
              </a:rPr>
              <a:t>якоїсь властивості </a:t>
            </a:r>
            <a:r>
              <a:rPr sz="1200" dirty="0">
                <a:latin typeface="Times New Roman"/>
                <a:cs typeface="Times New Roman"/>
              </a:rPr>
              <a:t>за </a:t>
            </a:r>
            <a:r>
              <a:rPr sz="1200" spc="-5" dirty="0">
                <a:latin typeface="Times New Roman"/>
                <a:cs typeface="Times New Roman"/>
              </a:rPr>
              <a:t>певний </a:t>
            </a:r>
            <a:r>
              <a:rPr sz="1200" dirty="0">
                <a:latin typeface="Times New Roman"/>
                <a:cs typeface="Times New Roman"/>
              </a:rPr>
              <a:t>час </a:t>
            </a:r>
            <a:r>
              <a:rPr sz="1200" spc="-5" dirty="0">
                <a:latin typeface="Times New Roman"/>
                <a:cs typeface="Times New Roman"/>
              </a:rPr>
              <a:t>корозії (наприклад, електричного опору,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світловідбивної здатності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матеріалу,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механічних </a:t>
            </a:r>
            <a:r>
              <a:rPr sz="1200" dirty="0">
                <a:latin typeface="Times New Roman"/>
                <a:cs typeface="Times New Roman"/>
              </a:rPr>
              <a:t>властивостей).</a:t>
            </a:r>
            <a:endParaRPr sz="1200">
              <a:latin typeface="Times New Roman"/>
              <a:cs typeface="Times New Roman"/>
            </a:endParaRPr>
          </a:p>
          <a:p>
            <a:pPr marL="300355" algn="just">
              <a:lnSpc>
                <a:spcPts val="1345"/>
              </a:lnSpc>
            </a:pPr>
            <a:r>
              <a:rPr sz="1200" spc="-20" dirty="0">
                <a:latin typeface="Times New Roman"/>
                <a:cs typeface="Times New Roman"/>
              </a:rPr>
              <a:t>Методи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визначення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корозійної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стійкості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суттєво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залежать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від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виду корозії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(табл.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5.1).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61467" y="9662160"/>
            <a:ext cx="5798820" cy="6350"/>
          </a:xfrm>
          <a:custGeom>
            <a:avLst/>
            <a:gdLst/>
            <a:ahLst/>
            <a:cxnLst/>
            <a:rect l="l" t="t" r="r" b="b"/>
            <a:pathLst>
              <a:path w="5798820" h="6350">
                <a:moveTo>
                  <a:pt x="5798820" y="0"/>
                </a:moveTo>
                <a:lnTo>
                  <a:pt x="0" y="0"/>
                </a:lnTo>
                <a:lnTo>
                  <a:pt x="0" y="6096"/>
                </a:lnTo>
                <a:lnTo>
                  <a:pt x="5798820" y="6096"/>
                </a:lnTo>
                <a:lnTo>
                  <a:pt x="5798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852926" y="9804141"/>
            <a:ext cx="215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5" dirty="0">
                <a:latin typeface="Times New Roman"/>
                <a:cs typeface="Times New Roman"/>
              </a:rPr>
              <a:t>03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14</TotalTime>
  <Words>97963</Words>
  <Application>Microsoft Office PowerPoint</Application>
  <PresentationFormat>Произвольный</PresentationFormat>
  <Paragraphs>10958</Paragraphs>
  <Slides>304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304</vt:i4>
      </vt:variant>
    </vt:vector>
  </HeadingPairs>
  <TitlesOfParts>
    <vt:vector size="305" baseType="lpstr">
      <vt:lpstr>Office Theme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Слайд 73</vt:lpstr>
      <vt:lpstr>Слайд 74</vt:lpstr>
      <vt:lpstr>Слайд 75</vt:lpstr>
      <vt:lpstr>Слайд 76</vt:lpstr>
      <vt:lpstr>Слайд 77</vt:lpstr>
      <vt:lpstr>Слайд 78</vt:lpstr>
      <vt:lpstr>Слайд 79</vt:lpstr>
      <vt:lpstr>Слайд 80</vt:lpstr>
      <vt:lpstr>Слайд 81</vt:lpstr>
      <vt:lpstr>Слайд 82</vt:lpstr>
      <vt:lpstr>Слайд 83</vt:lpstr>
      <vt:lpstr>Слайд 84</vt:lpstr>
      <vt:lpstr>Слайд 85</vt:lpstr>
      <vt:lpstr>Слайд 86</vt:lpstr>
      <vt:lpstr>Слайд 87</vt:lpstr>
      <vt:lpstr>Слайд 88</vt:lpstr>
      <vt:lpstr>Слайд 89</vt:lpstr>
      <vt:lpstr>Слайд 90</vt:lpstr>
      <vt:lpstr>Слайд 91</vt:lpstr>
      <vt:lpstr>Слайд 92</vt:lpstr>
      <vt:lpstr>Слайд 93</vt:lpstr>
      <vt:lpstr>Слайд 94</vt:lpstr>
      <vt:lpstr>Слайд 95</vt:lpstr>
      <vt:lpstr>Слайд 96</vt:lpstr>
      <vt:lpstr>Слайд 97</vt:lpstr>
      <vt:lpstr>Слайд 98</vt:lpstr>
      <vt:lpstr>Слайд 99</vt:lpstr>
      <vt:lpstr>Слайд 100</vt:lpstr>
      <vt:lpstr>Слайд 101</vt:lpstr>
      <vt:lpstr>Слайд 102</vt:lpstr>
      <vt:lpstr>Слайд 103</vt:lpstr>
      <vt:lpstr>Слайд 104</vt:lpstr>
      <vt:lpstr>Слайд 105</vt:lpstr>
      <vt:lpstr>Слайд 106</vt:lpstr>
      <vt:lpstr>Слайд 107</vt:lpstr>
      <vt:lpstr>Слайд 108</vt:lpstr>
      <vt:lpstr>Слайд 109</vt:lpstr>
      <vt:lpstr>Слайд 110</vt:lpstr>
      <vt:lpstr>Слайд 111</vt:lpstr>
      <vt:lpstr>Слайд 112</vt:lpstr>
      <vt:lpstr>Слайд 113</vt:lpstr>
      <vt:lpstr>Слайд 114</vt:lpstr>
      <vt:lpstr>Слайд 115</vt:lpstr>
      <vt:lpstr>Слайд 116</vt:lpstr>
      <vt:lpstr>Слайд 117</vt:lpstr>
      <vt:lpstr>Слайд 118</vt:lpstr>
      <vt:lpstr>Слайд 119</vt:lpstr>
      <vt:lpstr>Слайд 120</vt:lpstr>
      <vt:lpstr>Слайд 121</vt:lpstr>
      <vt:lpstr>Слайд 122</vt:lpstr>
      <vt:lpstr>Слайд 123</vt:lpstr>
      <vt:lpstr>Слайд 124</vt:lpstr>
      <vt:lpstr>Слайд 125</vt:lpstr>
      <vt:lpstr>Слайд 126</vt:lpstr>
      <vt:lpstr>Слайд 127</vt:lpstr>
      <vt:lpstr>Слайд 128</vt:lpstr>
      <vt:lpstr>Слайд 129</vt:lpstr>
      <vt:lpstr>Слайд 130</vt:lpstr>
      <vt:lpstr>Слайд 131</vt:lpstr>
      <vt:lpstr>Слайд 132</vt:lpstr>
      <vt:lpstr>Слайд 133</vt:lpstr>
      <vt:lpstr>Слайд 134</vt:lpstr>
      <vt:lpstr>Слайд 135</vt:lpstr>
      <vt:lpstr>Слайд 136</vt:lpstr>
      <vt:lpstr>Слайд 137</vt:lpstr>
      <vt:lpstr>Слайд 138</vt:lpstr>
      <vt:lpstr>Слайд 139</vt:lpstr>
      <vt:lpstr>Слайд 140</vt:lpstr>
      <vt:lpstr>Слайд 141</vt:lpstr>
      <vt:lpstr>Слайд 142</vt:lpstr>
      <vt:lpstr>Слайд 143</vt:lpstr>
      <vt:lpstr>Слайд 144</vt:lpstr>
      <vt:lpstr>Слайд 145</vt:lpstr>
      <vt:lpstr>Слайд 146</vt:lpstr>
      <vt:lpstr>Слайд 147</vt:lpstr>
      <vt:lpstr>Слайд 148</vt:lpstr>
      <vt:lpstr>Слайд 149</vt:lpstr>
      <vt:lpstr>Слайд 150</vt:lpstr>
      <vt:lpstr>Слайд 151</vt:lpstr>
      <vt:lpstr>Слайд 152</vt:lpstr>
      <vt:lpstr>Слайд 153</vt:lpstr>
      <vt:lpstr>Слайд 154</vt:lpstr>
      <vt:lpstr>Слайд 155</vt:lpstr>
      <vt:lpstr>Слайд 156</vt:lpstr>
      <vt:lpstr>Слайд 157</vt:lpstr>
      <vt:lpstr>Слайд 158</vt:lpstr>
      <vt:lpstr>Слайд 159</vt:lpstr>
      <vt:lpstr>Слайд 160</vt:lpstr>
      <vt:lpstr>Слайд 161</vt:lpstr>
      <vt:lpstr>Слайд 162</vt:lpstr>
      <vt:lpstr>Слайд 163</vt:lpstr>
      <vt:lpstr>Слайд 164</vt:lpstr>
      <vt:lpstr>Слайд 165</vt:lpstr>
      <vt:lpstr>Слайд 166</vt:lpstr>
      <vt:lpstr>Слайд 167</vt:lpstr>
      <vt:lpstr>Слайд 168</vt:lpstr>
      <vt:lpstr>Слайд 169</vt:lpstr>
      <vt:lpstr>Слайд 170</vt:lpstr>
      <vt:lpstr>Слайд 171</vt:lpstr>
      <vt:lpstr>Слайд 172</vt:lpstr>
      <vt:lpstr>Слайд 173</vt:lpstr>
      <vt:lpstr>Слайд 174</vt:lpstr>
      <vt:lpstr>Слайд 175</vt:lpstr>
      <vt:lpstr>Слайд 176</vt:lpstr>
      <vt:lpstr>Слайд 177</vt:lpstr>
      <vt:lpstr>Слайд 178</vt:lpstr>
      <vt:lpstr>Слайд 179</vt:lpstr>
      <vt:lpstr>Слайд 180</vt:lpstr>
      <vt:lpstr>Слайд 181</vt:lpstr>
      <vt:lpstr>Слайд 182</vt:lpstr>
      <vt:lpstr>Слайд 183</vt:lpstr>
      <vt:lpstr>Слайд 184</vt:lpstr>
      <vt:lpstr>Слайд 185</vt:lpstr>
      <vt:lpstr>Слайд 186</vt:lpstr>
      <vt:lpstr>Слайд 187</vt:lpstr>
      <vt:lpstr>Слайд 188</vt:lpstr>
      <vt:lpstr>Слайд 189</vt:lpstr>
      <vt:lpstr>Слайд 190</vt:lpstr>
      <vt:lpstr>Слайд 191</vt:lpstr>
      <vt:lpstr>Слайд 192</vt:lpstr>
      <vt:lpstr>Слайд 193</vt:lpstr>
      <vt:lpstr>Слайд 194</vt:lpstr>
      <vt:lpstr>Слайд 195</vt:lpstr>
      <vt:lpstr>Слайд 196</vt:lpstr>
      <vt:lpstr>Слайд 197</vt:lpstr>
      <vt:lpstr>Слайд 198</vt:lpstr>
      <vt:lpstr>Слайд 199</vt:lpstr>
      <vt:lpstr>Слайд 200</vt:lpstr>
      <vt:lpstr>Слайд 201</vt:lpstr>
      <vt:lpstr>Слайд 202</vt:lpstr>
      <vt:lpstr>Слайд 203</vt:lpstr>
      <vt:lpstr>Слайд 204</vt:lpstr>
      <vt:lpstr>Слайд 205</vt:lpstr>
      <vt:lpstr>Слайд 206</vt:lpstr>
      <vt:lpstr>Слайд 207</vt:lpstr>
      <vt:lpstr>Слайд 208</vt:lpstr>
      <vt:lpstr>Слайд 209</vt:lpstr>
      <vt:lpstr>Слайд 210</vt:lpstr>
      <vt:lpstr>Слайд 211</vt:lpstr>
      <vt:lpstr>Слайд 212</vt:lpstr>
      <vt:lpstr>Слайд 213</vt:lpstr>
      <vt:lpstr>Слайд 214</vt:lpstr>
      <vt:lpstr>Слайд 215</vt:lpstr>
      <vt:lpstr>Слайд 216</vt:lpstr>
      <vt:lpstr>Слайд 217</vt:lpstr>
      <vt:lpstr>Слайд 218</vt:lpstr>
      <vt:lpstr>Слайд 219</vt:lpstr>
      <vt:lpstr>Слайд 220</vt:lpstr>
      <vt:lpstr>Слайд 221</vt:lpstr>
      <vt:lpstr>Слайд 222</vt:lpstr>
      <vt:lpstr>Слайд 223</vt:lpstr>
      <vt:lpstr>Слайд 224</vt:lpstr>
      <vt:lpstr>Слайд 225</vt:lpstr>
      <vt:lpstr>Слайд 226</vt:lpstr>
      <vt:lpstr>Слайд 227</vt:lpstr>
      <vt:lpstr>Слайд 228</vt:lpstr>
      <vt:lpstr>Слайд 229</vt:lpstr>
      <vt:lpstr>Слайд 230</vt:lpstr>
      <vt:lpstr>Слайд 231</vt:lpstr>
      <vt:lpstr>Слайд 232</vt:lpstr>
      <vt:lpstr>Слайд 233</vt:lpstr>
      <vt:lpstr>Слайд 234</vt:lpstr>
      <vt:lpstr>Слайд 235</vt:lpstr>
      <vt:lpstr>Слайд 236</vt:lpstr>
      <vt:lpstr>Слайд 237</vt:lpstr>
      <vt:lpstr>Слайд 238</vt:lpstr>
      <vt:lpstr>Слайд 239</vt:lpstr>
      <vt:lpstr>Слайд 240</vt:lpstr>
      <vt:lpstr>Слайд 241</vt:lpstr>
      <vt:lpstr>Слайд 242</vt:lpstr>
      <vt:lpstr>Слайд 243</vt:lpstr>
      <vt:lpstr>Слайд 244</vt:lpstr>
      <vt:lpstr>Слайд 245</vt:lpstr>
      <vt:lpstr>Слайд 246</vt:lpstr>
      <vt:lpstr>Слайд 247</vt:lpstr>
      <vt:lpstr>Слайд 248</vt:lpstr>
      <vt:lpstr>Слайд 249</vt:lpstr>
      <vt:lpstr>Слайд 250</vt:lpstr>
      <vt:lpstr>Слайд 251</vt:lpstr>
      <vt:lpstr>Слайд 252</vt:lpstr>
      <vt:lpstr>Слайд 253</vt:lpstr>
      <vt:lpstr>Слайд 254</vt:lpstr>
      <vt:lpstr>Слайд 255</vt:lpstr>
      <vt:lpstr>Слайд 256</vt:lpstr>
      <vt:lpstr>Слайд 257</vt:lpstr>
      <vt:lpstr>Слайд 258</vt:lpstr>
      <vt:lpstr>Слайд 259</vt:lpstr>
      <vt:lpstr>Слайд 260</vt:lpstr>
      <vt:lpstr>Слайд 261</vt:lpstr>
      <vt:lpstr>Слайд 262</vt:lpstr>
      <vt:lpstr>Слайд 263</vt:lpstr>
      <vt:lpstr>Слайд 264</vt:lpstr>
      <vt:lpstr>Слайд 265</vt:lpstr>
      <vt:lpstr>Слайд 266</vt:lpstr>
      <vt:lpstr>Слайд 267</vt:lpstr>
      <vt:lpstr>Слайд 268</vt:lpstr>
      <vt:lpstr>Слайд 269</vt:lpstr>
      <vt:lpstr>Слайд 270</vt:lpstr>
      <vt:lpstr>Слайд 271</vt:lpstr>
      <vt:lpstr>Слайд 272</vt:lpstr>
      <vt:lpstr>Слайд 273</vt:lpstr>
      <vt:lpstr>Слайд 274</vt:lpstr>
      <vt:lpstr>Слайд 275</vt:lpstr>
      <vt:lpstr>Слайд 276</vt:lpstr>
      <vt:lpstr>Слайд 277</vt:lpstr>
      <vt:lpstr>Слайд 278</vt:lpstr>
      <vt:lpstr>Слайд 279</vt:lpstr>
      <vt:lpstr>Слайд 280</vt:lpstr>
      <vt:lpstr>Слайд 281</vt:lpstr>
      <vt:lpstr>Слайд 282</vt:lpstr>
      <vt:lpstr>Слайд 283</vt:lpstr>
      <vt:lpstr>Слайд 284</vt:lpstr>
      <vt:lpstr>Слайд 285</vt:lpstr>
      <vt:lpstr>Слайд 286</vt:lpstr>
      <vt:lpstr>Слайд 287</vt:lpstr>
      <vt:lpstr>Слайд 288</vt:lpstr>
      <vt:lpstr>Слайд 289</vt:lpstr>
      <vt:lpstr>Слайд 290</vt:lpstr>
      <vt:lpstr>Слайд 291</vt:lpstr>
      <vt:lpstr>Слайд 292</vt:lpstr>
      <vt:lpstr>Слайд 293</vt:lpstr>
      <vt:lpstr>Слайд 294</vt:lpstr>
      <vt:lpstr>Слайд 295</vt:lpstr>
      <vt:lpstr>Слайд 296</vt:lpstr>
      <vt:lpstr>Слайд 297</vt:lpstr>
      <vt:lpstr>Слайд 298</vt:lpstr>
      <vt:lpstr>Слайд 299</vt:lpstr>
      <vt:lpstr>Слайд 300</vt:lpstr>
      <vt:lpstr>Слайд 301</vt:lpstr>
      <vt:lpstr>Слайд 302</vt:lpstr>
      <vt:lpstr>Слайд 303</vt:lpstr>
      <vt:lpstr>Слайд 304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cp:lastModifiedBy>Юлия-РС</cp:lastModifiedBy>
  <cp:revision>2</cp:revision>
  <dcterms:created xsi:type="dcterms:W3CDTF">2024-09-07T12:01:58Z</dcterms:created>
  <dcterms:modified xsi:type="dcterms:W3CDTF">2024-09-08T11:46:26Z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2020-06-18T00:00:00Z</vt:filetime>
  </property>
  <property fmtid="{D5CDD505-2E9C-101B-9397-08002B2CF9AE}" pid="3" name="LastSaved">
    <vt:filetime>2024-09-07T00:00:00Z</vt:filetime>
  </property>
</Properties>
</file>